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wmf" ContentType="image/x-wmf"/>
  <Default Extension="emf" ContentType="image/x-emf"/>
  <Default Extension="rels" ContentType="application/vnd.openxmlformats-package.relationships+xml"/>
  <Default Extension="xml" ContentType="application/xml"/>
  <Default Extension="fntdata" ContentType="application/x-fontdata"/>
  <Default Extension="vml" ContentType="application/vnd.openxmlformats-officedocument.vmlDrawi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>
  <p:sldMasterIdLst>
    <p:sldMasterId id="2147483652" r:id="rId1"/>
  </p:sldMasterIdLst>
  <p:notesMasterIdLst>
    <p:notesMasterId r:id="rId105"/>
  </p:notesMasterIdLst>
  <p:handoutMasterIdLst>
    <p:handoutMasterId r:id="rId106"/>
  </p:handoutMasterIdLst>
  <p:sldIdLst>
    <p:sldId id="271" r:id="rId2"/>
    <p:sldId id="500" r:id="rId3"/>
    <p:sldId id="501" r:id="rId4"/>
    <p:sldId id="502" r:id="rId5"/>
    <p:sldId id="503" r:id="rId6"/>
    <p:sldId id="505" r:id="rId7"/>
    <p:sldId id="504" r:id="rId8"/>
    <p:sldId id="507" r:id="rId9"/>
    <p:sldId id="508" r:id="rId10"/>
    <p:sldId id="509" r:id="rId11"/>
    <p:sldId id="510" r:id="rId12"/>
    <p:sldId id="511" r:id="rId13"/>
    <p:sldId id="512" r:id="rId14"/>
    <p:sldId id="513" r:id="rId15"/>
    <p:sldId id="514" r:id="rId16"/>
    <p:sldId id="515" r:id="rId17"/>
    <p:sldId id="516" r:id="rId18"/>
    <p:sldId id="517" r:id="rId19"/>
    <p:sldId id="518" r:id="rId20"/>
    <p:sldId id="519" r:id="rId21"/>
    <p:sldId id="520" r:id="rId22"/>
    <p:sldId id="521" r:id="rId23"/>
    <p:sldId id="522" r:id="rId24"/>
    <p:sldId id="523" r:id="rId25"/>
    <p:sldId id="524" r:id="rId26"/>
    <p:sldId id="525" r:id="rId27"/>
    <p:sldId id="526" r:id="rId28"/>
    <p:sldId id="527" r:id="rId29"/>
    <p:sldId id="528" r:id="rId30"/>
    <p:sldId id="529" r:id="rId31"/>
    <p:sldId id="530" r:id="rId32"/>
    <p:sldId id="531" r:id="rId33"/>
    <p:sldId id="532" r:id="rId34"/>
    <p:sldId id="533" r:id="rId35"/>
    <p:sldId id="534" r:id="rId36"/>
    <p:sldId id="535" r:id="rId37"/>
    <p:sldId id="536" r:id="rId38"/>
    <p:sldId id="537" r:id="rId39"/>
    <p:sldId id="538" r:id="rId40"/>
    <p:sldId id="539" r:id="rId41"/>
    <p:sldId id="540" r:id="rId42"/>
    <p:sldId id="541" r:id="rId43"/>
    <p:sldId id="542" r:id="rId44"/>
    <p:sldId id="543" r:id="rId45"/>
    <p:sldId id="544" r:id="rId46"/>
    <p:sldId id="545" r:id="rId47"/>
    <p:sldId id="546" r:id="rId48"/>
    <p:sldId id="547" r:id="rId49"/>
    <p:sldId id="548" r:id="rId50"/>
    <p:sldId id="549" r:id="rId51"/>
    <p:sldId id="550" r:id="rId52"/>
    <p:sldId id="551" r:id="rId53"/>
    <p:sldId id="552" r:id="rId54"/>
    <p:sldId id="553" r:id="rId55"/>
    <p:sldId id="554" r:id="rId56"/>
    <p:sldId id="555" r:id="rId57"/>
    <p:sldId id="556" r:id="rId58"/>
    <p:sldId id="557" r:id="rId59"/>
    <p:sldId id="558" r:id="rId60"/>
    <p:sldId id="559" r:id="rId61"/>
    <p:sldId id="560" r:id="rId62"/>
    <p:sldId id="561" r:id="rId63"/>
    <p:sldId id="562" r:id="rId64"/>
    <p:sldId id="563" r:id="rId65"/>
    <p:sldId id="564" r:id="rId66"/>
    <p:sldId id="565" r:id="rId67"/>
    <p:sldId id="566" r:id="rId68"/>
    <p:sldId id="567" r:id="rId69"/>
    <p:sldId id="568" r:id="rId70"/>
    <p:sldId id="569" r:id="rId71"/>
    <p:sldId id="570" r:id="rId72"/>
    <p:sldId id="571" r:id="rId73"/>
    <p:sldId id="572" r:id="rId74"/>
    <p:sldId id="573" r:id="rId75"/>
    <p:sldId id="574" r:id="rId76"/>
    <p:sldId id="575" r:id="rId77"/>
    <p:sldId id="576" r:id="rId78"/>
    <p:sldId id="577" r:id="rId79"/>
    <p:sldId id="578" r:id="rId80"/>
    <p:sldId id="579" r:id="rId81"/>
    <p:sldId id="580" r:id="rId82"/>
    <p:sldId id="581" r:id="rId83"/>
    <p:sldId id="582" r:id="rId84"/>
    <p:sldId id="583" r:id="rId85"/>
    <p:sldId id="584" r:id="rId86"/>
    <p:sldId id="585" r:id="rId87"/>
    <p:sldId id="586" r:id="rId88"/>
    <p:sldId id="587" r:id="rId89"/>
    <p:sldId id="588" r:id="rId90"/>
    <p:sldId id="589" r:id="rId91"/>
    <p:sldId id="590" r:id="rId92"/>
    <p:sldId id="591" r:id="rId93"/>
    <p:sldId id="592" r:id="rId94"/>
    <p:sldId id="593" r:id="rId95"/>
    <p:sldId id="594" r:id="rId96"/>
    <p:sldId id="595" r:id="rId97"/>
    <p:sldId id="596" r:id="rId98"/>
    <p:sldId id="597" r:id="rId99"/>
    <p:sldId id="598" r:id="rId100"/>
    <p:sldId id="599" r:id="rId101"/>
    <p:sldId id="600" r:id="rId102"/>
    <p:sldId id="601" r:id="rId103"/>
    <p:sldId id="602" r:id="rId104"/>
  </p:sldIdLst>
  <p:sldSz cx="9144000" cy="6858000" type="screen4x3"/>
  <p:notesSz cx="6858000" cy="9144000"/>
  <p:embeddedFontLst>
    <p:embeddedFont>
      <p:font typeface="Calibri" panose="020F0502020204030204" pitchFamily="34" charset="0"/>
      <p:regular r:id="rId107"/>
      <p:bold r:id="rId108"/>
      <p:italic r:id="rId109"/>
      <p:boldItalic r:id="rId110"/>
    </p:embeddedFont>
    <p:embeddedFont>
      <p:font typeface="Verdana" panose="020B0604030504040204" pitchFamily="34" charset="0"/>
      <p:regular r:id="rId111"/>
      <p:bold r:id="rId112"/>
      <p:italic r:id="rId113"/>
      <p:boldItalic r:id="rId114"/>
    </p:embeddedFont>
  </p:embeddedFontLst>
  <p:defaultTextStyle>
    <a:defPPr>
      <a:defRPr lang="en-US"/>
    </a:defPPr>
    <a:lvl1pPr algn="l" rtl="0" fontAlgn="base">
      <a:spcBef>
        <a:spcPct val="50000"/>
      </a:spcBef>
      <a:spcAft>
        <a:spcPct val="0"/>
      </a:spcAft>
      <a:defRPr sz="2400" kern="1200">
        <a:solidFill>
          <a:schemeClr val="tx1"/>
        </a:solidFill>
        <a:latin typeface="Times New Roman" panose="02020603050405020304" pitchFamily="18" charset="0"/>
        <a:ea typeface="+mn-ea"/>
        <a:cs typeface="Arial" panose="020B0604020202020204" pitchFamily="34" charset="0"/>
      </a:defRPr>
    </a:lvl1pPr>
    <a:lvl2pPr marL="457200" algn="l" rtl="0" fontAlgn="base">
      <a:spcBef>
        <a:spcPct val="50000"/>
      </a:spcBef>
      <a:spcAft>
        <a:spcPct val="0"/>
      </a:spcAft>
      <a:defRPr sz="2400" kern="1200">
        <a:solidFill>
          <a:schemeClr val="tx1"/>
        </a:solidFill>
        <a:latin typeface="Times New Roman" panose="02020603050405020304" pitchFamily="18" charset="0"/>
        <a:ea typeface="+mn-ea"/>
        <a:cs typeface="Arial" panose="020B0604020202020204" pitchFamily="34" charset="0"/>
      </a:defRPr>
    </a:lvl2pPr>
    <a:lvl3pPr marL="914400" algn="l" rtl="0" fontAlgn="base">
      <a:spcBef>
        <a:spcPct val="50000"/>
      </a:spcBef>
      <a:spcAft>
        <a:spcPct val="0"/>
      </a:spcAft>
      <a:defRPr sz="2400" kern="1200">
        <a:solidFill>
          <a:schemeClr val="tx1"/>
        </a:solidFill>
        <a:latin typeface="Times New Roman" panose="02020603050405020304" pitchFamily="18" charset="0"/>
        <a:ea typeface="+mn-ea"/>
        <a:cs typeface="Arial" panose="020B0604020202020204" pitchFamily="34" charset="0"/>
      </a:defRPr>
    </a:lvl3pPr>
    <a:lvl4pPr marL="1371600" algn="l" rtl="0" fontAlgn="base">
      <a:spcBef>
        <a:spcPct val="50000"/>
      </a:spcBef>
      <a:spcAft>
        <a:spcPct val="0"/>
      </a:spcAft>
      <a:defRPr sz="2400" kern="1200">
        <a:solidFill>
          <a:schemeClr val="tx1"/>
        </a:solidFill>
        <a:latin typeface="Times New Roman" panose="02020603050405020304" pitchFamily="18" charset="0"/>
        <a:ea typeface="+mn-ea"/>
        <a:cs typeface="Arial" panose="020B0604020202020204" pitchFamily="34" charset="0"/>
      </a:defRPr>
    </a:lvl4pPr>
    <a:lvl5pPr marL="1828800" algn="l" rtl="0" fontAlgn="base">
      <a:spcBef>
        <a:spcPct val="50000"/>
      </a:spcBef>
      <a:spcAft>
        <a:spcPct val="0"/>
      </a:spcAft>
      <a:defRPr sz="2400" kern="1200">
        <a:solidFill>
          <a:schemeClr val="tx1"/>
        </a:solidFill>
        <a:latin typeface="Times New Roman" panose="02020603050405020304" pitchFamily="18" charset="0"/>
        <a:ea typeface="+mn-ea"/>
        <a:cs typeface="Arial" panose="020B0604020202020204" pitchFamily="34" charset="0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Times New Roman" panose="02020603050405020304" pitchFamily="18" charset="0"/>
        <a:ea typeface="+mn-ea"/>
        <a:cs typeface="Arial" panose="020B0604020202020204" pitchFamily="34" charset="0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Times New Roman" panose="02020603050405020304" pitchFamily="18" charset="0"/>
        <a:ea typeface="+mn-ea"/>
        <a:cs typeface="Arial" panose="020B0604020202020204" pitchFamily="34" charset="0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Times New Roman" panose="02020603050405020304" pitchFamily="18" charset="0"/>
        <a:ea typeface="+mn-ea"/>
        <a:cs typeface="Arial" panose="020B0604020202020204" pitchFamily="34" charset="0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Times New Roman" panose="02020603050405020304" pitchFamily="18" charset="0"/>
        <a:ea typeface="+mn-ea"/>
        <a:cs typeface="Arial" panose="020B0604020202020204" pitchFamily="34" charset="0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jarvis01" initials="j" lastIdx="8" clrIdx="0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0"/>
      </p:ext>
    </p:extLst>
  </p:showPr>
  <p:clrMru>
    <a:srgbClr val="0000FF"/>
    <a:srgbClr val="EDA07C"/>
    <a:srgbClr val="C5AED3"/>
    <a:srgbClr val="FFE3A2"/>
    <a:srgbClr val="E9F05A"/>
    <a:srgbClr val="61778D"/>
    <a:srgbClr val="8E0D30"/>
    <a:srgbClr val="CC6600"/>
    <a:srgbClr val="80008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7488" autoAdjust="0"/>
    <p:restoredTop sz="91676" autoAdjust="0"/>
  </p:normalViewPr>
  <p:slideViewPr>
    <p:cSldViewPr>
      <p:cViewPr varScale="1">
        <p:scale>
          <a:sx n="79" d="100"/>
          <a:sy n="79" d="100"/>
        </p:scale>
        <p:origin x="1483" y="77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1764"/>
    </p:cViewPr>
  </p:sorterViewPr>
  <p:notesViewPr>
    <p:cSldViewPr>
      <p:cViewPr>
        <p:scale>
          <a:sx n="150" d="100"/>
          <a:sy n="150" d="100"/>
        </p:scale>
        <p:origin x="252" y="-72"/>
      </p:cViewPr>
      <p:guideLst>
        <p:guide orient="horz" pos="2880"/>
        <p:guide pos="2160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viewProps" Target="viewProps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font" Target="fonts/font6.fntdata"/><Relationship Id="rId16" Type="http://schemas.openxmlformats.org/officeDocument/2006/relationships/slide" Target="slides/slide15.xml"/><Relationship Id="rId107" Type="http://schemas.openxmlformats.org/officeDocument/2006/relationships/font" Target="fonts/font1.fntdata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slide" Target="slides/slide101.xml"/><Relationship Id="rId110" Type="http://schemas.openxmlformats.org/officeDocument/2006/relationships/font" Target="fonts/font4.fntdata"/><Relationship Id="rId115" Type="http://schemas.openxmlformats.org/officeDocument/2006/relationships/commentAuthors" Target="commentAuthor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notesMaster" Target="notesMasters/notesMaster1.xml"/><Relationship Id="rId113" Type="http://schemas.openxmlformats.org/officeDocument/2006/relationships/font" Target="fonts/font7.fntdata"/><Relationship Id="rId118" Type="http://schemas.openxmlformats.org/officeDocument/2006/relationships/theme" Target="theme/theme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slide" Target="slides/slide102.xml"/><Relationship Id="rId108" Type="http://schemas.openxmlformats.org/officeDocument/2006/relationships/font" Target="fonts/font2.fntdata"/><Relationship Id="rId116" Type="http://schemas.openxmlformats.org/officeDocument/2006/relationships/presProps" Target="pres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11" Type="http://schemas.openxmlformats.org/officeDocument/2006/relationships/font" Target="fonts/font5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handoutMaster" Target="handoutMasters/handoutMaster1.xml"/><Relationship Id="rId114" Type="http://schemas.openxmlformats.org/officeDocument/2006/relationships/font" Target="fonts/font8.fntdata"/><Relationship Id="rId119" Type="http://schemas.openxmlformats.org/officeDocument/2006/relationships/tableStyles" Target="tableStyle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font" Target="fonts/font3.fntdata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.w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4.w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5.emf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6.emf"/></Relationships>
</file>

<file path=ppt/drawings/_rels/vmlDrawing5.vml.rels><?xml version="1.0" encoding="UTF-8" standalone="yes"?>
<Relationships xmlns="http://schemas.openxmlformats.org/package/2006/relationships"><Relationship Id="rId3" Type="http://schemas.openxmlformats.org/officeDocument/2006/relationships/image" Target="../media/image9.emf"/><Relationship Id="rId2" Type="http://schemas.openxmlformats.org/officeDocument/2006/relationships/image" Target="../media/image8.emf"/><Relationship Id="rId1" Type="http://schemas.openxmlformats.org/officeDocument/2006/relationships/image" Target="../media/image7.emf"/><Relationship Id="rId4" Type="http://schemas.openxmlformats.org/officeDocument/2006/relationships/image" Target="../media/image10.emf"/></Relationships>
</file>

<file path=ppt/drawings/_rels/vmlDrawing6.vml.rels><?xml version="1.0" encoding="UTF-8" standalone="yes"?>
<Relationships xmlns="http://schemas.openxmlformats.org/package/2006/relationships"><Relationship Id="rId3" Type="http://schemas.openxmlformats.org/officeDocument/2006/relationships/image" Target="../media/image13.wmf"/><Relationship Id="rId2" Type="http://schemas.openxmlformats.org/officeDocument/2006/relationships/image" Target="../media/image12.emf"/><Relationship Id="rId1" Type="http://schemas.openxmlformats.org/officeDocument/2006/relationships/image" Target="../media/image11.emf"/><Relationship Id="rId4" Type="http://schemas.openxmlformats.org/officeDocument/2006/relationships/image" Target="../media/image14.wmf"/></Relationships>
</file>

<file path=ppt/drawings/_rels/vmlDrawing7.vml.rels><?xml version="1.0" encoding="UTF-8" standalone="yes"?>
<Relationships xmlns="http://schemas.openxmlformats.org/package/2006/relationships"><Relationship Id="rId1" Type="http://schemas.openxmlformats.org/officeDocument/2006/relationships/image" Target="../media/image16.emf"/></Relationships>
</file>

<file path=ppt/drawings/_rels/vmlDrawing8.vml.rels><?xml version="1.0" encoding="UTF-8" standalone="yes"?>
<Relationships xmlns="http://schemas.openxmlformats.org/package/2006/relationships"><Relationship Id="rId1" Type="http://schemas.openxmlformats.org/officeDocument/2006/relationships/image" Target="../media/image17.emf"/></Relationships>
</file>

<file path=ppt/drawings/_rels/vmlDrawing9.vml.rels><?xml version="1.0" encoding="UTF-8" standalone="yes"?>
<Relationships xmlns="http://schemas.openxmlformats.org/package/2006/relationships"><Relationship Id="rId1" Type="http://schemas.openxmlformats.org/officeDocument/2006/relationships/image" Target="../media/image18.emf"/></Relationships>
</file>

<file path=ppt/drawings/_rels/vmlDrawing10.vml.rels><?xml version="1.0" encoding="UTF-8" standalone="yes"?>
<Relationships xmlns="http://schemas.openxmlformats.org/package/2006/relationships"><Relationship Id="rId2" Type="http://schemas.openxmlformats.org/officeDocument/2006/relationships/image" Target="../media/image20.wmf"/><Relationship Id="rId1" Type="http://schemas.openxmlformats.org/officeDocument/2006/relationships/image" Target="../media/image19.wmf"/></Relationships>
</file>

<file path=ppt/drawings/_rels/vmlDrawing1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2.wmf"/></Relationships>
</file>

<file path=ppt/drawings/_rels/vmlDrawing12.vml.rels><?xml version="1.0" encoding="UTF-8" standalone="yes"?>
<Relationships xmlns="http://schemas.openxmlformats.org/package/2006/relationships"><Relationship Id="rId2" Type="http://schemas.openxmlformats.org/officeDocument/2006/relationships/image" Target="../media/image25.wmf"/><Relationship Id="rId1" Type="http://schemas.openxmlformats.org/officeDocument/2006/relationships/image" Target="../media/image24.emf"/></Relationships>
</file>

<file path=ppt/drawings/_rels/vmlDrawing13.vml.rels><?xml version="1.0" encoding="UTF-8" standalone="yes"?>
<Relationships xmlns="http://schemas.openxmlformats.org/package/2006/relationships"><Relationship Id="rId1" Type="http://schemas.openxmlformats.org/officeDocument/2006/relationships/image" Target="../media/image27.wmf"/></Relationships>
</file>

<file path=ppt/drawings/_rels/vmlDrawing14.vml.rels><?xml version="1.0" encoding="UTF-8" standalone="yes"?>
<Relationships xmlns="http://schemas.openxmlformats.org/package/2006/relationships"><Relationship Id="rId1" Type="http://schemas.openxmlformats.org/officeDocument/2006/relationships/image" Target="../media/image28.wmf"/></Relationships>
</file>

<file path=ppt/drawings/_rels/vmlDrawing15.vml.rels><?xml version="1.0" encoding="UTF-8" standalone="yes"?>
<Relationships xmlns="http://schemas.openxmlformats.org/package/2006/relationships"><Relationship Id="rId1" Type="http://schemas.openxmlformats.org/officeDocument/2006/relationships/image" Target="../media/image27.wmf"/></Relationships>
</file>

<file path=ppt/drawings/_rels/vmlDrawing16.vml.rels><?xml version="1.0" encoding="UTF-8" standalone="yes"?>
<Relationships xmlns="http://schemas.openxmlformats.org/package/2006/relationships"><Relationship Id="rId1" Type="http://schemas.openxmlformats.org/officeDocument/2006/relationships/image" Target="../media/image29.wmf"/></Relationships>
</file>

<file path=ppt/drawings/_rels/vmlDrawing17.vml.rels><?xml version="1.0" encoding="UTF-8" standalone="yes"?>
<Relationships xmlns="http://schemas.openxmlformats.org/package/2006/relationships"><Relationship Id="rId1" Type="http://schemas.openxmlformats.org/officeDocument/2006/relationships/image" Target="../media/image30.wmf"/></Relationships>
</file>

<file path=ppt/drawings/_rels/vmlDrawing18.vml.rels><?xml version="1.0" encoding="UTF-8" standalone="yes"?>
<Relationships xmlns="http://schemas.openxmlformats.org/package/2006/relationships"><Relationship Id="rId2" Type="http://schemas.openxmlformats.org/officeDocument/2006/relationships/image" Target="../media/image32.wmf"/><Relationship Id="rId1" Type="http://schemas.openxmlformats.org/officeDocument/2006/relationships/image" Target="../media/image31.wmf"/></Relationships>
</file>

<file path=ppt/drawings/_rels/vmlDrawing19.vml.rels><?xml version="1.0" encoding="UTF-8" standalone="yes"?>
<Relationships xmlns="http://schemas.openxmlformats.org/package/2006/relationships"><Relationship Id="rId1" Type="http://schemas.openxmlformats.org/officeDocument/2006/relationships/image" Target="../media/image33.wmf"/></Relationships>
</file>

<file path=ppt/drawings/_rels/vmlDrawing20.vml.rels><?xml version="1.0" encoding="UTF-8" standalone="yes"?>
<Relationships xmlns="http://schemas.openxmlformats.org/package/2006/relationships"><Relationship Id="rId2" Type="http://schemas.openxmlformats.org/officeDocument/2006/relationships/image" Target="../media/image33.wmf"/><Relationship Id="rId1" Type="http://schemas.openxmlformats.org/officeDocument/2006/relationships/image" Target="../media/image32.wmf"/></Relationships>
</file>

<file path=ppt/drawings/_rels/vmlDrawing2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4.wmf"/></Relationships>
</file>

<file path=ppt/drawings/_rels/vmlDrawing22.vml.rels><?xml version="1.0" encoding="UTF-8" standalone="yes"?>
<Relationships xmlns="http://schemas.openxmlformats.org/package/2006/relationships"><Relationship Id="rId1" Type="http://schemas.openxmlformats.org/officeDocument/2006/relationships/image" Target="../media/image35.wmf"/></Relationships>
</file>

<file path=ppt/drawings/_rels/vmlDrawing23.vml.rels><?xml version="1.0" encoding="UTF-8" standalone="yes"?>
<Relationships xmlns="http://schemas.openxmlformats.org/package/2006/relationships"><Relationship Id="rId1" Type="http://schemas.openxmlformats.org/officeDocument/2006/relationships/image" Target="../media/image36.wmf"/></Relationships>
</file>

<file path=ppt/drawings/_rels/vmlDrawing24.vml.rels><?xml version="1.0" encoding="UTF-8" standalone="yes"?>
<Relationships xmlns="http://schemas.openxmlformats.org/package/2006/relationships"><Relationship Id="rId1" Type="http://schemas.openxmlformats.org/officeDocument/2006/relationships/image" Target="../media/image37.wmf"/></Relationships>
</file>

<file path=ppt/drawings/_rels/vmlDrawing25.vml.rels><?xml version="1.0" encoding="UTF-8" standalone="yes"?>
<Relationships xmlns="http://schemas.openxmlformats.org/package/2006/relationships"><Relationship Id="rId2" Type="http://schemas.openxmlformats.org/officeDocument/2006/relationships/image" Target="../media/image39.wmf"/><Relationship Id="rId1" Type="http://schemas.openxmlformats.org/officeDocument/2006/relationships/image" Target="../media/image38.wmf"/></Relationships>
</file>

<file path=ppt/drawings/_rels/vmlDrawing26.vml.rels><?xml version="1.0" encoding="UTF-8" standalone="yes"?>
<Relationships xmlns="http://schemas.openxmlformats.org/package/2006/relationships"><Relationship Id="rId1" Type="http://schemas.openxmlformats.org/officeDocument/2006/relationships/image" Target="../media/image40.wmf"/></Relationships>
</file>

<file path=ppt/drawings/_rels/vmlDrawing27.vml.rels><?xml version="1.0" encoding="UTF-8" standalone="yes"?>
<Relationships xmlns="http://schemas.openxmlformats.org/package/2006/relationships"><Relationship Id="rId2" Type="http://schemas.openxmlformats.org/officeDocument/2006/relationships/image" Target="../media/image43.wmf"/><Relationship Id="rId1" Type="http://schemas.openxmlformats.org/officeDocument/2006/relationships/image" Target="../media/image42.wmf"/></Relationships>
</file>

<file path=ppt/drawings/_rels/vmlDrawing28.vml.rels><?xml version="1.0" encoding="UTF-8" standalone="yes"?>
<Relationships xmlns="http://schemas.openxmlformats.org/package/2006/relationships"><Relationship Id="rId2" Type="http://schemas.openxmlformats.org/officeDocument/2006/relationships/image" Target="../media/image45.wmf"/><Relationship Id="rId1" Type="http://schemas.openxmlformats.org/officeDocument/2006/relationships/image" Target="../media/image44.wmf"/></Relationships>
</file>

<file path=ppt/drawings/_rels/vmlDrawing29.vml.rels><?xml version="1.0" encoding="UTF-8" standalone="yes"?>
<Relationships xmlns="http://schemas.openxmlformats.org/package/2006/relationships"><Relationship Id="rId1" Type="http://schemas.openxmlformats.org/officeDocument/2006/relationships/image" Target="../media/image46.wmf"/></Relationships>
</file>

<file path=ppt/drawings/_rels/vmlDrawing30.vml.rels><?xml version="1.0" encoding="UTF-8" standalone="yes"?>
<Relationships xmlns="http://schemas.openxmlformats.org/package/2006/relationships"><Relationship Id="rId1" Type="http://schemas.openxmlformats.org/officeDocument/2006/relationships/image" Target="../media/image47.wmf"/></Relationships>
</file>

<file path=ppt/drawings/_rels/vmlDrawing31.vml.rels><?xml version="1.0" encoding="UTF-8" standalone="yes"?>
<Relationships xmlns="http://schemas.openxmlformats.org/package/2006/relationships"><Relationship Id="rId3" Type="http://schemas.openxmlformats.org/officeDocument/2006/relationships/image" Target="../media/image51.wmf"/><Relationship Id="rId2" Type="http://schemas.openxmlformats.org/officeDocument/2006/relationships/image" Target="../media/image50.wmf"/><Relationship Id="rId1" Type="http://schemas.openxmlformats.org/officeDocument/2006/relationships/image" Target="../media/image49.wmf"/><Relationship Id="rId4" Type="http://schemas.openxmlformats.org/officeDocument/2006/relationships/image" Target="../media/image52.wmf"/></Relationships>
</file>

<file path=ppt/drawings/_rels/vmlDrawing32.vml.rels><?xml version="1.0" encoding="UTF-8" standalone="yes"?>
<Relationships xmlns="http://schemas.openxmlformats.org/package/2006/relationships"><Relationship Id="rId1" Type="http://schemas.openxmlformats.org/officeDocument/2006/relationships/image" Target="../media/image53.wmf"/></Relationships>
</file>

<file path=ppt/drawings/_rels/vmlDrawing33.vml.rels><?xml version="1.0" encoding="UTF-8" standalone="yes"?>
<Relationships xmlns="http://schemas.openxmlformats.org/package/2006/relationships"><Relationship Id="rId1" Type="http://schemas.openxmlformats.org/officeDocument/2006/relationships/image" Target="../media/image54.emf"/></Relationships>
</file>

<file path=ppt/drawings/_rels/vmlDrawing34.vml.rels><?xml version="1.0" encoding="UTF-8" standalone="yes"?>
<Relationships xmlns="http://schemas.openxmlformats.org/package/2006/relationships"><Relationship Id="rId3" Type="http://schemas.openxmlformats.org/officeDocument/2006/relationships/image" Target="../media/image57.wmf"/><Relationship Id="rId2" Type="http://schemas.openxmlformats.org/officeDocument/2006/relationships/image" Target="../media/image56.wmf"/><Relationship Id="rId1" Type="http://schemas.openxmlformats.org/officeDocument/2006/relationships/image" Target="../media/image55.wmf"/></Relationships>
</file>

<file path=ppt/drawings/_rels/vmlDrawing35.vml.rels><?xml version="1.0" encoding="UTF-8" standalone="yes"?>
<Relationships xmlns="http://schemas.openxmlformats.org/package/2006/relationships"><Relationship Id="rId3" Type="http://schemas.openxmlformats.org/officeDocument/2006/relationships/image" Target="../media/image60.wmf"/><Relationship Id="rId2" Type="http://schemas.openxmlformats.org/officeDocument/2006/relationships/image" Target="../media/image59.wmf"/><Relationship Id="rId1" Type="http://schemas.openxmlformats.org/officeDocument/2006/relationships/image" Target="../media/image55.wmf"/></Relationships>
</file>

<file path=ppt/drawings/_rels/vmlDrawing36.vml.rels><?xml version="1.0" encoding="UTF-8" standalone="yes"?>
<Relationships xmlns="http://schemas.openxmlformats.org/package/2006/relationships"><Relationship Id="rId2" Type="http://schemas.openxmlformats.org/officeDocument/2006/relationships/image" Target="../media/image62.wmf"/><Relationship Id="rId1" Type="http://schemas.openxmlformats.org/officeDocument/2006/relationships/image" Target="../media/image61.wmf"/></Relationships>
</file>

<file path=ppt/drawings/_rels/vmlDrawing37.vml.rels><?xml version="1.0" encoding="UTF-8" standalone="yes"?>
<Relationships xmlns="http://schemas.openxmlformats.org/package/2006/relationships"><Relationship Id="rId1" Type="http://schemas.openxmlformats.org/officeDocument/2006/relationships/image" Target="../media/image64.wmf"/></Relationships>
</file>

<file path=ppt/drawings/_rels/vmlDrawing38.vml.rels><?xml version="1.0" encoding="UTF-8" standalone="yes"?>
<Relationships xmlns="http://schemas.openxmlformats.org/package/2006/relationships"><Relationship Id="rId1" Type="http://schemas.openxmlformats.org/officeDocument/2006/relationships/image" Target="../media/image65.w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Rectangle 2"/>
          <p:cNvSpPr>
            <a:spLocks noChangeArrowheads="1"/>
          </p:cNvSpPr>
          <p:nvPr/>
        </p:nvSpPr>
        <p:spPr bwMode="auto">
          <a:xfrm>
            <a:off x="469900" y="850900"/>
            <a:ext cx="2794000" cy="2108200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1923" name="Rectangle 3"/>
          <p:cNvSpPr>
            <a:spLocks noChangeArrowheads="1"/>
          </p:cNvSpPr>
          <p:nvPr/>
        </p:nvSpPr>
        <p:spPr bwMode="auto">
          <a:xfrm>
            <a:off x="469900" y="3517900"/>
            <a:ext cx="2794000" cy="2108200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1924" name="Rectangle 4"/>
          <p:cNvSpPr>
            <a:spLocks noChangeArrowheads="1"/>
          </p:cNvSpPr>
          <p:nvPr/>
        </p:nvSpPr>
        <p:spPr bwMode="auto">
          <a:xfrm>
            <a:off x="469900" y="6184900"/>
            <a:ext cx="2794000" cy="2108200"/>
          </a:xfrm>
          <a:prstGeom prst="rect">
            <a:avLst/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1925" name="Line 5"/>
          <p:cNvSpPr>
            <a:spLocks noChangeShapeType="1"/>
          </p:cNvSpPr>
          <p:nvPr/>
        </p:nvSpPr>
        <p:spPr bwMode="auto">
          <a:xfrm>
            <a:off x="3663950" y="1143000"/>
            <a:ext cx="3111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26" name="Line 6"/>
          <p:cNvSpPr>
            <a:spLocks noChangeShapeType="1"/>
          </p:cNvSpPr>
          <p:nvPr/>
        </p:nvSpPr>
        <p:spPr bwMode="auto">
          <a:xfrm>
            <a:off x="3663950" y="1447800"/>
            <a:ext cx="3111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27" name="Line 7"/>
          <p:cNvSpPr>
            <a:spLocks noChangeShapeType="1"/>
          </p:cNvSpPr>
          <p:nvPr/>
        </p:nvSpPr>
        <p:spPr bwMode="auto">
          <a:xfrm>
            <a:off x="3663950" y="2057400"/>
            <a:ext cx="3111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28" name="Line 8"/>
          <p:cNvSpPr>
            <a:spLocks noChangeShapeType="1"/>
          </p:cNvSpPr>
          <p:nvPr/>
        </p:nvSpPr>
        <p:spPr bwMode="auto">
          <a:xfrm>
            <a:off x="3663950" y="2362200"/>
            <a:ext cx="3111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29" name="Line 9"/>
          <p:cNvSpPr>
            <a:spLocks noChangeShapeType="1"/>
          </p:cNvSpPr>
          <p:nvPr/>
        </p:nvSpPr>
        <p:spPr bwMode="auto">
          <a:xfrm>
            <a:off x="3663950" y="2667000"/>
            <a:ext cx="3111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30" name="Line 10"/>
          <p:cNvSpPr>
            <a:spLocks noChangeShapeType="1"/>
          </p:cNvSpPr>
          <p:nvPr/>
        </p:nvSpPr>
        <p:spPr bwMode="auto">
          <a:xfrm>
            <a:off x="3663950" y="2971800"/>
            <a:ext cx="3111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31" name="Line 11"/>
          <p:cNvSpPr>
            <a:spLocks noChangeShapeType="1"/>
          </p:cNvSpPr>
          <p:nvPr/>
        </p:nvSpPr>
        <p:spPr bwMode="auto">
          <a:xfrm>
            <a:off x="3663950" y="1752600"/>
            <a:ext cx="3111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32" name="Line 12"/>
          <p:cNvSpPr>
            <a:spLocks noChangeShapeType="1"/>
          </p:cNvSpPr>
          <p:nvPr/>
        </p:nvSpPr>
        <p:spPr bwMode="auto">
          <a:xfrm>
            <a:off x="3663950" y="838200"/>
            <a:ext cx="3111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33" name="Line 13"/>
          <p:cNvSpPr>
            <a:spLocks noChangeShapeType="1"/>
          </p:cNvSpPr>
          <p:nvPr/>
        </p:nvSpPr>
        <p:spPr bwMode="auto">
          <a:xfrm>
            <a:off x="3663950" y="3810000"/>
            <a:ext cx="3111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34" name="Line 14"/>
          <p:cNvSpPr>
            <a:spLocks noChangeShapeType="1"/>
          </p:cNvSpPr>
          <p:nvPr/>
        </p:nvSpPr>
        <p:spPr bwMode="auto">
          <a:xfrm>
            <a:off x="3663950" y="4114800"/>
            <a:ext cx="3111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35" name="Line 15"/>
          <p:cNvSpPr>
            <a:spLocks noChangeShapeType="1"/>
          </p:cNvSpPr>
          <p:nvPr/>
        </p:nvSpPr>
        <p:spPr bwMode="auto">
          <a:xfrm>
            <a:off x="3663950" y="4724400"/>
            <a:ext cx="3111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36" name="Line 16"/>
          <p:cNvSpPr>
            <a:spLocks noChangeShapeType="1"/>
          </p:cNvSpPr>
          <p:nvPr/>
        </p:nvSpPr>
        <p:spPr bwMode="auto">
          <a:xfrm>
            <a:off x="3663950" y="5029200"/>
            <a:ext cx="3111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37" name="Line 17"/>
          <p:cNvSpPr>
            <a:spLocks noChangeShapeType="1"/>
          </p:cNvSpPr>
          <p:nvPr/>
        </p:nvSpPr>
        <p:spPr bwMode="auto">
          <a:xfrm>
            <a:off x="3663950" y="5334000"/>
            <a:ext cx="3111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38" name="Line 18"/>
          <p:cNvSpPr>
            <a:spLocks noChangeShapeType="1"/>
          </p:cNvSpPr>
          <p:nvPr/>
        </p:nvSpPr>
        <p:spPr bwMode="auto">
          <a:xfrm>
            <a:off x="3663950" y="5638800"/>
            <a:ext cx="3111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39" name="Line 19"/>
          <p:cNvSpPr>
            <a:spLocks noChangeShapeType="1"/>
          </p:cNvSpPr>
          <p:nvPr/>
        </p:nvSpPr>
        <p:spPr bwMode="auto">
          <a:xfrm>
            <a:off x="3663950" y="4419600"/>
            <a:ext cx="3111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40" name="Line 20"/>
          <p:cNvSpPr>
            <a:spLocks noChangeShapeType="1"/>
          </p:cNvSpPr>
          <p:nvPr/>
        </p:nvSpPr>
        <p:spPr bwMode="auto">
          <a:xfrm>
            <a:off x="3663950" y="3505200"/>
            <a:ext cx="3111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41" name="Line 21"/>
          <p:cNvSpPr>
            <a:spLocks noChangeShapeType="1"/>
          </p:cNvSpPr>
          <p:nvPr/>
        </p:nvSpPr>
        <p:spPr bwMode="auto">
          <a:xfrm>
            <a:off x="3663950" y="6477000"/>
            <a:ext cx="3111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42" name="Line 22"/>
          <p:cNvSpPr>
            <a:spLocks noChangeShapeType="1"/>
          </p:cNvSpPr>
          <p:nvPr/>
        </p:nvSpPr>
        <p:spPr bwMode="auto">
          <a:xfrm>
            <a:off x="3663950" y="6781800"/>
            <a:ext cx="3111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43" name="Line 23"/>
          <p:cNvSpPr>
            <a:spLocks noChangeShapeType="1"/>
          </p:cNvSpPr>
          <p:nvPr/>
        </p:nvSpPr>
        <p:spPr bwMode="auto">
          <a:xfrm>
            <a:off x="3663950" y="7391400"/>
            <a:ext cx="3111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44" name="Line 24"/>
          <p:cNvSpPr>
            <a:spLocks noChangeShapeType="1"/>
          </p:cNvSpPr>
          <p:nvPr/>
        </p:nvSpPr>
        <p:spPr bwMode="auto">
          <a:xfrm>
            <a:off x="3663950" y="7696200"/>
            <a:ext cx="3111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45" name="Line 25"/>
          <p:cNvSpPr>
            <a:spLocks noChangeShapeType="1"/>
          </p:cNvSpPr>
          <p:nvPr/>
        </p:nvSpPr>
        <p:spPr bwMode="auto">
          <a:xfrm>
            <a:off x="3663950" y="8001000"/>
            <a:ext cx="3111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46" name="Line 26"/>
          <p:cNvSpPr>
            <a:spLocks noChangeShapeType="1"/>
          </p:cNvSpPr>
          <p:nvPr/>
        </p:nvSpPr>
        <p:spPr bwMode="auto">
          <a:xfrm>
            <a:off x="3663950" y="8305800"/>
            <a:ext cx="3111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47" name="Line 27"/>
          <p:cNvSpPr>
            <a:spLocks noChangeShapeType="1"/>
          </p:cNvSpPr>
          <p:nvPr/>
        </p:nvSpPr>
        <p:spPr bwMode="auto">
          <a:xfrm>
            <a:off x="3663950" y="7086600"/>
            <a:ext cx="3111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48" name="Line 28"/>
          <p:cNvSpPr>
            <a:spLocks noChangeShapeType="1"/>
          </p:cNvSpPr>
          <p:nvPr/>
        </p:nvSpPr>
        <p:spPr bwMode="auto">
          <a:xfrm>
            <a:off x="3663950" y="6172200"/>
            <a:ext cx="31115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49" name="Rectangle 29"/>
          <p:cNvSpPr>
            <a:spLocks noChangeArrowheads="1"/>
          </p:cNvSpPr>
          <p:nvPr/>
        </p:nvSpPr>
        <p:spPr bwMode="auto">
          <a:xfrm>
            <a:off x="76200" y="8823325"/>
            <a:ext cx="67056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1950" name="Line 30"/>
          <p:cNvSpPr>
            <a:spLocks noChangeShapeType="1"/>
          </p:cNvSpPr>
          <p:nvPr/>
        </p:nvSpPr>
        <p:spPr bwMode="auto">
          <a:xfrm>
            <a:off x="469900" y="381000"/>
            <a:ext cx="62992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51" name="Line 31"/>
          <p:cNvSpPr>
            <a:spLocks noChangeShapeType="1"/>
          </p:cNvSpPr>
          <p:nvPr/>
        </p:nvSpPr>
        <p:spPr bwMode="auto">
          <a:xfrm>
            <a:off x="469900" y="8763000"/>
            <a:ext cx="62992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1952" name="Rectangle 32"/>
          <p:cNvSpPr>
            <a:spLocks noChangeArrowheads="1"/>
          </p:cNvSpPr>
          <p:nvPr/>
        </p:nvSpPr>
        <p:spPr bwMode="auto">
          <a:xfrm>
            <a:off x="71438" y="8818563"/>
            <a:ext cx="6715125" cy="241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tabLst>
                <a:tab pos="285750" algn="l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tabLst>
                <a:tab pos="285750" algn="l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tabLst>
                <a:tab pos="285750" algn="l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tabLst>
                <a:tab pos="285750" algn="l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tabLst>
                <a:tab pos="285750" algn="l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5750" algn="l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5750" algn="l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5750" algn="l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5750" algn="l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1000"/>
              <a:t>	Statistics, 10/e	© 2007 Prentice-Hall, Inc.</a:t>
            </a:r>
          </a:p>
        </p:txBody>
      </p:sp>
      <p:sp>
        <p:nvSpPr>
          <p:cNvPr id="81953" name="Rectangle 33"/>
          <p:cNvSpPr>
            <a:spLocks noChangeArrowheads="1"/>
          </p:cNvSpPr>
          <p:nvPr/>
        </p:nvSpPr>
        <p:spPr bwMode="auto">
          <a:xfrm>
            <a:off x="71438" y="55563"/>
            <a:ext cx="6715125" cy="28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tabLst>
                <a:tab pos="285750" algn="l"/>
                <a:tab pos="3257550" algn="ctr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tabLst>
                <a:tab pos="285750" algn="l"/>
                <a:tab pos="3257550" algn="ctr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tabLst>
                <a:tab pos="285750" algn="l"/>
                <a:tab pos="3257550" algn="ctr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tabLst>
                <a:tab pos="285750" algn="l"/>
                <a:tab pos="3257550" algn="ctr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tabLst>
                <a:tab pos="285750" algn="l"/>
                <a:tab pos="3257550" algn="ctr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5750" algn="l"/>
                <a:tab pos="3257550" algn="ctr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5750" algn="l"/>
                <a:tab pos="3257550" algn="ctr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5750" algn="l"/>
                <a:tab pos="3257550" algn="ctr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5750" algn="l"/>
                <a:tab pos="3257550" algn="ctr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1200"/>
              <a:t>	Chapter 1 	</a:t>
            </a:r>
            <a:r>
              <a:rPr lang="en-US" altLang="en-US" sz="1200" b="1"/>
              <a:t>Student Lecture Notes</a:t>
            </a:r>
            <a:r>
              <a:rPr lang="en-US" altLang="en-US" sz="1200"/>
              <a:t>	 1-</a:t>
            </a:r>
            <a:fld id="{10D74963-54D4-4A1F-9B6B-303B607DCD2F}" type="slidenum">
              <a:rPr lang="en-US" altLang="en-US" sz="1200"/>
              <a:pPr>
                <a:spcBef>
                  <a:spcPct val="0"/>
                </a:spcBef>
              </a:pPr>
              <a:t>‹#›</a:t>
            </a:fld>
            <a:endParaRPr lang="en-US" altLang="en-US" sz="120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3276600"/>
            <a:ext cx="5029200" cy="51816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vert="horz" wrap="square" lIns="90488" tIns="44450" rIns="90488" bIns="4445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notes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9155" name="Rectangle 3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911350" y="692150"/>
            <a:ext cx="3035300" cy="22733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9156" name="Line 4"/>
          <p:cNvSpPr>
            <a:spLocks noChangeShapeType="1"/>
          </p:cNvSpPr>
          <p:nvPr/>
        </p:nvSpPr>
        <p:spPr bwMode="auto">
          <a:xfrm>
            <a:off x="920750" y="3581400"/>
            <a:ext cx="5016500" cy="0"/>
          </a:xfrm>
          <a:prstGeom prst="line">
            <a:avLst/>
          </a:prstGeom>
          <a:noFill/>
          <a:ln w="127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57" name="Line 5"/>
          <p:cNvSpPr>
            <a:spLocks noChangeShapeType="1"/>
          </p:cNvSpPr>
          <p:nvPr/>
        </p:nvSpPr>
        <p:spPr bwMode="auto">
          <a:xfrm>
            <a:off x="920750" y="3886200"/>
            <a:ext cx="5016500" cy="0"/>
          </a:xfrm>
          <a:prstGeom prst="line">
            <a:avLst/>
          </a:prstGeom>
          <a:noFill/>
          <a:ln w="127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58" name="Line 6"/>
          <p:cNvSpPr>
            <a:spLocks noChangeShapeType="1"/>
          </p:cNvSpPr>
          <p:nvPr/>
        </p:nvSpPr>
        <p:spPr bwMode="auto">
          <a:xfrm>
            <a:off x="920750" y="4191000"/>
            <a:ext cx="5016500" cy="0"/>
          </a:xfrm>
          <a:prstGeom prst="line">
            <a:avLst/>
          </a:prstGeom>
          <a:noFill/>
          <a:ln w="127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59" name="Line 7"/>
          <p:cNvSpPr>
            <a:spLocks noChangeShapeType="1"/>
          </p:cNvSpPr>
          <p:nvPr/>
        </p:nvSpPr>
        <p:spPr bwMode="auto">
          <a:xfrm>
            <a:off x="920750" y="4495800"/>
            <a:ext cx="5016500" cy="0"/>
          </a:xfrm>
          <a:prstGeom prst="line">
            <a:avLst/>
          </a:prstGeom>
          <a:noFill/>
          <a:ln w="127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60" name="Line 8"/>
          <p:cNvSpPr>
            <a:spLocks noChangeShapeType="1"/>
          </p:cNvSpPr>
          <p:nvPr/>
        </p:nvSpPr>
        <p:spPr bwMode="auto">
          <a:xfrm>
            <a:off x="920750" y="4800600"/>
            <a:ext cx="5016500" cy="0"/>
          </a:xfrm>
          <a:prstGeom prst="line">
            <a:avLst/>
          </a:prstGeom>
          <a:noFill/>
          <a:ln w="127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61" name="Line 9"/>
          <p:cNvSpPr>
            <a:spLocks noChangeShapeType="1"/>
          </p:cNvSpPr>
          <p:nvPr/>
        </p:nvSpPr>
        <p:spPr bwMode="auto">
          <a:xfrm>
            <a:off x="920750" y="5105400"/>
            <a:ext cx="5016500" cy="0"/>
          </a:xfrm>
          <a:prstGeom prst="line">
            <a:avLst/>
          </a:prstGeom>
          <a:noFill/>
          <a:ln w="127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62" name="Line 10"/>
          <p:cNvSpPr>
            <a:spLocks noChangeShapeType="1"/>
          </p:cNvSpPr>
          <p:nvPr/>
        </p:nvSpPr>
        <p:spPr bwMode="auto">
          <a:xfrm>
            <a:off x="920750" y="5105400"/>
            <a:ext cx="5016500" cy="0"/>
          </a:xfrm>
          <a:prstGeom prst="line">
            <a:avLst/>
          </a:prstGeom>
          <a:noFill/>
          <a:ln w="127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63" name="Line 11"/>
          <p:cNvSpPr>
            <a:spLocks noChangeShapeType="1"/>
          </p:cNvSpPr>
          <p:nvPr/>
        </p:nvSpPr>
        <p:spPr bwMode="auto">
          <a:xfrm>
            <a:off x="920750" y="5410200"/>
            <a:ext cx="5016500" cy="0"/>
          </a:xfrm>
          <a:prstGeom prst="line">
            <a:avLst/>
          </a:prstGeom>
          <a:noFill/>
          <a:ln w="127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64" name="Line 12"/>
          <p:cNvSpPr>
            <a:spLocks noChangeShapeType="1"/>
          </p:cNvSpPr>
          <p:nvPr/>
        </p:nvSpPr>
        <p:spPr bwMode="auto">
          <a:xfrm>
            <a:off x="920750" y="5715000"/>
            <a:ext cx="5016500" cy="0"/>
          </a:xfrm>
          <a:prstGeom prst="line">
            <a:avLst/>
          </a:prstGeom>
          <a:noFill/>
          <a:ln w="127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65" name="Line 13"/>
          <p:cNvSpPr>
            <a:spLocks noChangeShapeType="1"/>
          </p:cNvSpPr>
          <p:nvPr/>
        </p:nvSpPr>
        <p:spPr bwMode="auto">
          <a:xfrm>
            <a:off x="920750" y="6019800"/>
            <a:ext cx="5016500" cy="0"/>
          </a:xfrm>
          <a:prstGeom prst="line">
            <a:avLst/>
          </a:prstGeom>
          <a:noFill/>
          <a:ln w="127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66" name="Line 14"/>
          <p:cNvSpPr>
            <a:spLocks noChangeShapeType="1"/>
          </p:cNvSpPr>
          <p:nvPr/>
        </p:nvSpPr>
        <p:spPr bwMode="auto">
          <a:xfrm>
            <a:off x="920750" y="6324600"/>
            <a:ext cx="5016500" cy="0"/>
          </a:xfrm>
          <a:prstGeom prst="line">
            <a:avLst/>
          </a:prstGeom>
          <a:noFill/>
          <a:ln w="127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67" name="Line 15"/>
          <p:cNvSpPr>
            <a:spLocks noChangeShapeType="1"/>
          </p:cNvSpPr>
          <p:nvPr/>
        </p:nvSpPr>
        <p:spPr bwMode="auto">
          <a:xfrm>
            <a:off x="920750" y="6629400"/>
            <a:ext cx="5016500" cy="0"/>
          </a:xfrm>
          <a:prstGeom prst="line">
            <a:avLst/>
          </a:prstGeom>
          <a:noFill/>
          <a:ln w="127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68" name="Line 16"/>
          <p:cNvSpPr>
            <a:spLocks noChangeShapeType="1"/>
          </p:cNvSpPr>
          <p:nvPr/>
        </p:nvSpPr>
        <p:spPr bwMode="auto">
          <a:xfrm>
            <a:off x="920750" y="6934200"/>
            <a:ext cx="5016500" cy="0"/>
          </a:xfrm>
          <a:prstGeom prst="line">
            <a:avLst/>
          </a:prstGeom>
          <a:noFill/>
          <a:ln w="127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69" name="Line 17"/>
          <p:cNvSpPr>
            <a:spLocks noChangeShapeType="1"/>
          </p:cNvSpPr>
          <p:nvPr/>
        </p:nvSpPr>
        <p:spPr bwMode="auto">
          <a:xfrm>
            <a:off x="920750" y="7239000"/>
            <a:ext cx="5016500" cy="0"/>
          </a:xfrm>
          <a:prstGeom prst="line">
            <a:avLst/>
          </a:prstGeom>
          <a:noFill/>
          <a:ln w="127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70" name="Line 18"/>
          <p:cNvSpPr>
            <a:spLocks noChangeShapeType="1"/>
          </p:cNvSpPr>
          <p:nvPr/>
        </p:nvSpPr>
        <p:spPr bwMode="auto">
          <a:xfrm>
            <a:off x="920750" y="7543800"/>
            <a:ext cx="5016500" cy="0"/>
          </a:xfrm>
          <a:prstGeom prst="line">
            <a:avLst/>
          </a:prstGeom>
          <a:noFill/>
          <a:ln w="127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71" name="Line 19"/>
          <p:cNvSpPr>
            <a:spLocks noChangeShapeType="1"/>
          </p:cNvSpPr>
          <p:nvPr/>
        </p:nvSpPr>
        <p:spPr bwMode="auto">
          <a:xfrm>
            <a:off x="920750" y="7848600"/>
            <a:ext cx="5016500" cy="0"/>
          </a:xfrm>
          <a:prstGeom prst="line">
            <a:avLst/>
          </a:prstGeom>
          <a:noFill/>
          <a:ln w="127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72" name="Line 20"/>
          <p:cNvSpPr>
            <a:spLocks noChangeShapeType="1"/>
          </p:cNvSpPr>
          <p:nvPr/>
        </p:nvSpPr>
        <p:spPr bwMode="auto">
          <a:xfrm>
            <a:off x="920750" y="8153400"/>
            <a:ext cx="5016500" cy="0"/>
          </a:xfrm>
          <a:prstGeom prst="line">
            <a:avLst/>
          </a:prstGeom>
          <a:noFill/>
          <a:ln w="127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73" name="Line 21"/>
          <p:cNvSpPr>
            <a:spLocks noChangeShapeType="1"/>
          </p:cNvSpPr>
          <p:nvPr/>
        </p:nvSpPr>
        <p:spPr bwMode="auto">
          <a:xfrm>
            <a:off x="920750" y="8458200"/>
            <a:ext cx="5016500" cy="0"/>
          </a:xfrm>
          <a:prstGeom prst="line">
            <a:avLst/>
          </a:prstGeom>
          <a:noFill/>
          <a:ln w="12700">
            <a:solidFill>
              <a:schemeClr val="fol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74" name="Line 22"/>
          <p:cNvSpPr>
            <a:spLocks noChangeShapeType="1"/>
          </p:cNvSpPr>
          <p:nvPr/>
        </p:nvSpPr>
        <p:spPr bwMode="auto">
          <a:xfrm>
            <a:off x="165100" y="381000"/>
            <a:ext cx="65278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75" name="Rectangle 23"/>
          <p:cNvSpPr>
            <a:spLocks noChangeArrowheads="1"/>
          </p:cNvSpPr>
          <p:nvPr/>
        </p:nvSpPr>
        <p:spPr bwMode="auto">
          <a:xfrm>
            <a:off x="71438" y="8818563"/>
            <a:ext cx="6715125" cy="241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tabLst>
                <a:tab pos="285750" algn="l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tabLst>
                <a:tab pos="285750" algn="l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tabLst>
                <a:tab pos="285750" algn="l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tabLst>
                <a:tab pos="285750" algn="l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tabLst>
                <a:tab pos="285750" algn="l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5750" algn="l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5750" algn="l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5750" algn="l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5750" algn="l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1000"/>
              <a:t>	Statistics, 10/e	© 2007 Prentice-Hall, Inc.</a:t>
            </a:r>
          </a:p>
        </p:txBody>
      </p:sp>
      <p:sp>
        <p:nvSpPr>
          <p:cNvPr id="49176" name="Line 24"/>
          <p:cNvSpPr>
            <a:spLocks noChangeShapeType="1"/>
          </p:cNvSpPr>
          <p:nvPr/>
        </p:nvSpPr>
        <p:spPr bwMode="auto">
          <a:xfrm>
            <a:off x="165100" y="8763000"/>
            <a:ext cx="65278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9177" name="Rectangle 25"/>
          <p:cNvSpPr>
            <a:spLocks noChangeArrowheads="1"/>
          </p:cNvSpPr>
          <p:nvPr/>
        </p:nvSpPr>
        <p:spPr bwMode="auto">
          <a:xfrm>
            <a:off x="71438" y="55563"/>
            <a:ext cx="6715125" cy="28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tabLst>
                <a:tab pos="285750" algn="l"/>
                <a:tab pos="3257550" algn="ctr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tabLst>
                <a:tab pos="285750" algn="l"/>
                <a:tab pos="3257550" algn="ctr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tabLst>
                <a:tab pos="285750" algn="l"/>
                <a:tab pos="3257550" algn="ctr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tabLst>
                <a:tab pos="285750" algn="l"/>
                <a:tab pos="3257550" algn="ctr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tabLst>
                <a:tab pos="285750" algn="l"/>
                <a:tab pos="3257550" algn="ctr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5750" algn="l"/>
                <a:tab pos="3257550" algn="ctr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5750" algn="l"/>
                <a:tab pos="3257550" algn="ctr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5750" algn="l"/>
                <a:tab pos="3257550" algn="ctr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85750" algn="l"/>
                <a:tab pos="3257550" algn="ctr"/>
                <a:tab pos="6457950" algn="r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1200"/>
              <a:t>	Chapter 1	</a:t>
            </a:r>
            <a:r>
              <a:rPr lang="en-US" altLang="en-US" sz="1200" b="1"/>
              <a:t>Instructor Notes</a:t>
            </a:r>
            <a:r>
              <a:rPr lang="en-US" altLang="en-US" sz="1200"/>
              <a:t>	1-</a:t>
            </a:r>
            <a:fld id="{A1F6A16B-5980-44B2-930D-5CB326A17BF4}" type="slidenum">
              <a:rPr lang="en-US" altLang="en-US" sz="1200"/>
              <a:pPr>
                <a:spcBef>
                  <a:spcPct val="0"/>
                </a:spcBef>
              </a:pPr>
              <a:t>‹#›</a:t>
            </a:fld>
            <a:endParaRPr lang="en-US" altLang="en-US" sz="120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400" kern="1200">
        <a:solidFill>
          <a:schemeClr val="tx1"/>
        </a:solidFill>
        <a:latin typeface="Times New Roman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400" kern="1200">
        <a:solidFill>
          <a:schemeClr val="tx1"/>
        </a:solidFill>
        <a:latin typeface="Times New Roman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400" kern="1200">
        <a:solidFill>
          <a:schemeClr val="tx1"/>
        </a:solidFill>
        <a:latin typeface="Times New Roman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400" kern="1200">
        <a:solidFill>
          <a:schemeClr val="tx1"/>
        </a:solidFill>
        <a:latin typeface="Times New Roman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400" kern="1200">
        <a:solidFill>
          <a:schemeClr val="tx1"/>
        </a:solidFill>
        <a:latin typeface="Times New Roman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/>
        </p:spPr>
      </p:sp>
      <p:sp>
        <p:nvSpPr>
          <p:cNvPr id="5017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latin typeface="Times New Roman" panose="02020603050405020304" pitchFamily="18" charset="0"/>
              </a:rPr>
              <a:t>As a result of this class, you will be able to...</a:t>
            </a:r>
          </a:p>
        </p:txBody>
      </p:sp>
      <p:sp>
        <p:nvSpPr>
          <p:cNvPr id="116739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82812578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117763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75060357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latin typeface="Times New Roman" panose="02020603050405020304" pitchFamily="18" charset="0"/>
              </a:rPr>
              <a:t>:1, 1, 3</a:t>
            </a:r>
          </a:p>
        </p:txBody>
      </p:sp>
      <p:sp>
        <p:nvSpPr>
          <p:cNvPr id="118787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11962424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19811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295068247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/>
        </p:spPr>
      </p:sp>
      <p:sp>
        <p:nvSpPr>
          <p:cNvPr id="12185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2875864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20835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27217477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23907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266569472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latin typeface="Times New Roman" panose="02020603050405020304" pitchFamily="18" charset="0"/>
              </a:rPr>
              <a:t>:1, 1, 3</a:t>
            </a:r>
          </a:p>
        </p:txBody>
      </p:sp>
      <p:sp>
        <p:nvSpPr>
          <p:cNvPr id="124931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413340521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25955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03161130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26979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81177615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28003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291591144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latin typeface="Times New Roman" panose="02020603050405020304" pitchFamily="18" charset="0"/>
              </a:rPr>
              <a:t>Experiment is tossing 1 coin twice.</a:t>
            </a:r>
          </a:p>
        </p:txBody>
      </p:sp>
      <p:sp>
        <p:nvSpPr>
          <p:cNvPr id="129027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80021967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latin typeface="Times New Roman" panose="02020603050405020304" pitchFamily="18" charset="0"/>
              </a:rPr>
              <a:t>population notation is used since all values are specified.</a:t>
            </a:r>
          </a:p>
        </p:txBody>
      </p:sp>
      <p:sp>
        <p:nvSpPr>
          <p:cNvPr id="130051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71978762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31075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427728193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32099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93581718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33123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27657101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134147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17800650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latin typeface="Times New Roman" panose="02020603050405020304" pitchFamily="18" charset="0"/>
              </a:rPr>
              <a:t>:1, 1, 3</a:t>
            </a:r>
          </a:p>
        </p:txBody>
      </p:sp>
      <p:sp>
        <p:nvSpPr>
          <p:cNvPr id="135171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78701919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36195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256835821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37219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80670263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38243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196250549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6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39267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704130375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40291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2648197045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 dirty="0">
                <a:latin typeface="Times New Roman" panose="02020603050405020304" pitchFamily="18" charset="0"/>
              </a:rPr>
              <a:t>Distribution has different shapes.</a:t>
            </a:r>
          </a:p>
          <a:p>
            <a:r>
              <a:rPr lang="en-US" altLang="en-US" b="1" dirty="0">
                <a:latin typeface="Times New Roman" panose="02020603050405020304" pitchFamily="18" charset="0"/>
              </a:rPr>
              <a:t>1st Graph:</a:t>
            </a:r>
            <a:endParaRPr lang="en-US" altLang="en-US" dirty="0">
              <a:latin typeface="Times New Roman" panose="02020603050405020304" pitchFamily="18" charset="0"/>
            </a:endParaRPr>
          </a:p>
          <a:p>
            <a:r>
              <a:rPr lang="en-US" altLang="en-US" dirty="0">
                <a:latin typeface="Times New Roman" panose="02020603050405020304" pitchFamily="18" charset="0"/>
              </a:rPr>
              <a:t>If inspecting 5 items &amp; the Probability of a defect is </a:t>
            </a:r>
            <a:r>
              <a:rPr lang="en-US" altLang="en-US" b="1" dirty="0">
                <a:latin typeface="Times New Roman" panose="02020603050405020304" pitchFamily="18" charset="0"/>
              </a:rPr>
              <a:t>0.1  (10%)</a:t>
            </a:r>
            <a:r>
              <a:rPr lang="en-US" altLang="en-US" dirty="0">
                <a:latin typeface="Times New Roman" panose="02020603050405020304" pitchFamily="18" charset="0"/>
              </a:rPr>
              <a:t>, the Probability of finding 0 defective item is about 0.6 (60%).</a:t>
            </a:r>
          </a:p>
          <a:p>
            <a:r>
              <a:rPr lang="en-US" altLang="en-US" dirty="0">
                <a:latin typeface="Times New Roman" panose="02020603050405020304" pitchFamily="18" charset="0"/>
              </a:rPr>
              <a:t>If inspecting 5 items &amp; the Probability of a defect is </a:t>
            </a:r>
            <a:r>
              <a:rPr lang="en-US" altLang="en-US" b="1" dirty="0">
                <a:latin typeface="Times New Roman" panose="02020603050405020304" pitchFamily="18" charset="0"/>
              </a:rPr>
              <a:t>0.1  (10%)</a:t>
            </a:r>
            <a:r>
              <a:rPr lang="en-US" altLang="en-US" dirty="0">
                <a:latin typeface="Times New Roman" panose="02020603050405020304" pitchFamily="18" charset="0"/>
              </a:rPr>
              <a:t>, the Probability of finding 1 defective items is about .35 (35%).</a:t>
            </a:r>
          </a:p>
          <a:p>
            <a:r>
              <a:rPr lang="en-US" altLang="en-US" b="1" dirty="0">
                <a:latin typeface="Times New Roman" panose="02020603050405020304" pitchFamily="18" charset="0"/>
              </a:rPr>
              <a:t>2nd Graph</a:t>
            </a:r>
            <a:r>
              <a:rPr lang="en-US" altLang="en-US" dirty="0">
                <a:latin typeface="Times New Roman" panose="02020603050405020304" pitchFamily="18" charset="0"/>
              </a:rPr>
              <a:t>:</a:t>
            </a:r>
          </a:p>
          <a:p>
            <a:r>
              <a:rPr lang="en-US" altLang="en-US" dirty="0">
                <a:latin typeface="Times New Roman" panose="02020603050405020304" pitchFamily="18" charset="0"/>
              </a:rPr>
              <a:t>If inspecting 5 items &amp; the Probability of a defect is </a:t>
            </a:r>
            <a:r>
              <a:rPr lang="en-US" altLang="en-US" b="1" dirty="0">
                <a:latin typeface="Times New Roman" panose="02020603050405020304" pitchFamily="18" charset="0"/>
              </a:rPr>
              <a:t>0.5  (50%)</a:t>
            </a:r>
            <a:r>
              <a:rPr lang="en-US" altLang="en-US" dirty="0">
                <a:latin typeface="Times New Roman" panose="02020603050405020304" pitchFamily="18" charset="0"/>
              </a:rPr>
              <a:t>, the Probability of finding 1 defective items is about .18 (18%).</a:t>
            </a:r>
          </a:p>
          <a:p>
            <a:r>
              <a:rPr lang="en-US" altLang="en-US" dirty="0">
                <a:latin typeface="Times New Roman" panose="02020603050405020304" pitchFamily="18" charset="0"/>
              </a:rPr>
              <a:t>Note:</a:t>
            </a:r>
          </a:p>
          <a:p>
            <a:r>
              <a:rPr lang="en-US" altLang="en-US" dirty="0">
                <a:latin typeface="Times New Roman" panose="02020603050405020304" pitchFamily="18" charset="0"/>
              </a:rPr>
              <a:t>Could use </a:t>
            </a:r>
            <a:r>
              <a:rPr lang="en-US" altLang="en-US" b="1" dirty="0">
                <a:latin typeface="Times New Roman" panose="02020603050405020304" pitchFamily="18" charset="0"/>
              </a:rPr>
              <a:t>formula</a:t>
            </a:r>
            <a:r>
              <a:rPr lang="en-US" altLang="en-US" dirty="0">
                <a:latin typeface="Times New Roman" panose="02020603050405020304" pitchFamily="18" charset="0"/>
              </a:rPr>
              <a:t> or </a:t>
            </a:r>
            <a:r>
              <a:rPr lang="en-US" altLang="en-US" b="1" dirty="0">
                <a:latin typeface="Times New Roman" panose="02020603050405020304" pitchFamily="18" charset="0"/>
              </a:rPr>
              <a:t>tables</a:t>
            </a:r>
            <a:r>
              <a:rPr lang="en-US" altLang="en-US" dirty="0">
                <a:latin typeface="Times New Roman" panose="02020603050405020304" pitchFamily="18" charset="0"/>
              </a:rPr>
              <a:t> at end of text to get Probabilities.</a:t>
            </a:r>
          </a:p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141315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4031319132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142339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251607092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latin typeface="Times New Roman" panose="02020603050405020304" pitchFamily="18" charset="0"/>
              </a:rPr>
              <a:t>From the Binomial Tables:</a:t>
            </a:r>
          </a:p>
          <a:p>
            <a:r>
              <a:rPr lang="en-US" altLang="en-US">
                <a:latin typeface="Times New Roman" panose="02020603050405020304" pitchFamily="18" charset="0"/>
              </a:rPr>
              <a:t>A.  p(0) = .0687</a:t>
            </a:r>
          </a:p>
          <a:p>
            <a:r>
              <a:rPr lang="en-US" altLang="en-US">
                <a:latin typeface="Times New Roman" panose="02020603050405020304" pitchFamily="18" charset="0"/>
              </a:rPr>
              <a:t>B.  p(2) = .2835</a:t>
            </a:r>
          </a:p>
          <a:p>
            <a:r>
              <a:rPr lang="en-US" altLang="en-US">
                <a:latin typeface="Times New Roman" panose="02020603050405020304" pitchFamily="18" charset="0"/>
              </a:rPr>
              <a:t>C.  p(at most 2) = p(0) + p(1) + p(2)</a:t>
            </a:r>
            <a:br>
              <a:rPr lang="en-US" altLang="en-US">
                <a:latin typeface="Times New Roman" panose="02020603050405020304" pitchFamily="18" charset="0"/>
              </a:rPr>
            </a:br>
            <a:r>
              <a:rPr lang="en-US" altLang="en-US">
                <a:latin typeface="Times New Roman" panose="02020603050405020304" pitchFamily="18" charset="0"/>
              </a:rPr>
              <a:t>                          = .0687+ .2062 + .2835</a:t>
            </a:r>
            <a:br>
              <a:rPr lang="en-US" altLang="en-US">
                <a:latin typeface="Times New Roman" panose="02020603050405020304" pitchFamily="18" charset="0"/>
              </a:rPr>
            </a:br>
            <a:r>
              <a:rPr lang="en-US" altLang="en-US">
                <a:latin typeface="Times New Roman" panose="02020603050405020304" pitchFamily="18" charset="0"/>
              </a:rPr>
              <a:t>                          = .5584 </a:t>
            </a:r>
          </a:p>
          <a:p>
            <a:r>
              <a:rPr lang="en-US" altLang="en-US">
                <a:latin typeface="Times New Roman" panose="02020603050405020304" pitchFamily="18" charset="0"/>
              </a:rPr>
              <a:t>D.  p(at least 2) = p(2) + p(3)...+ p(12)</a:t>
            </a:r>
            <a:br>
              <a:rPr lang="en-US" altLang="en-US">
                <a:latin typeface="Times New Roman" panose="02020603050405020304" pitchFamily="18" charset="0"/>
              </a:rPr>
            </a:br>
            <a:r>
              <a:rPr lang="en-US" altLang="en-US">
                <a:latin typeface="Times New Roman" panose="02020603050405020304" pitchFamily="18" charset="0"/>
              </a:rPr>
              <a:t>	          = 1 - [p(0) + p(1)] </a:t>
            </a:r>
            <a:br>
              <a:rPr lang="en-US" altLang="en-US">
                <a:latin typeface="Times New Roman" panose="02020603050405020304" pitchFamily="18" charset="0"/>
              </a:rPr>
            </a:br>
            <a:r>
              <a:rPr lang="en-US" altLang="en-US">
                <a:latin typeface="Times New Roman" panose="02020603050405020304" pitchFamily="18" charset="0"/>
              </a:rPr>
              <a:t>                          = 1 - .0687 - .2062</a:t>
            </a:r>
            <a:br>
              <a:rPr lang="en-US" altLang="en-US">
                <a:latin typeface="Times New Roman" panose="02020603050405020304" pitchFamily="18" charset="0"/>
              </a:rPr>
            </a:br>
            <a:r>
              <a:rPr lang="en-US" altLang="en-US">
                <a:latin typeface="Times New Roman" panose="02020603050405020304" pitchFamily="18" charset="0"/>
              </a:rPr>
              <a:t>                          = .7251</a:t>
            </a:r>
          </a:p>
        </p:txBody>
      </p:sp>
      <p:sp>
        <p:nvSpPr>
          <p:cNvPr id="143363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691534685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latin typeface="Times New Roman" panose="02020603050405020304" pitchFamily="18" charset="0"/>
              </a:rPr>
              <a:t>:1, 1, 3</a:t>
            </a:r>
          </a:p>
        </p:txBody>
      </p:sp>
      <p:sp>
        <p:nvSpPr>
          <p:cNvPr id="144387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208815706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latin typeface="Times New Roman" panose="02020603050405020304" pitchFamily="18" charset="0"/>
              </a:rPr>
              <a:t>Other Examples:</a:t>
            </a:r>
          </a:p>
          <a:p>
            <a:r>
              <a:rPr lang="en-US" altLang="en-US">
                <a:latin typeface="Times New Roman" panose="02020603050405020304" pitchFamily="18" charset="0"/>
              </a:rPr>
              <a:t>Number of machines that break down in a day</a:t>
            </a:r>
          </a:p>
          <a:p>
            <a:r>
              <a:rPr lang="en-US" altLang="en-US">
                <a:latin typeface="Times New Roman" panose="02020603050405020304" pitchFamily="18" charset="0"/>
              </a:rPr>
              <a:t>Number of units sold in a week</a:t>
            </a:r>
          </a:p>
          <a:p>
            <a:r>
              <a:rPr lang="en-US" altLang="en-US">
                <a:latin typeface="Times New Roman" panose="02020603050405020304" pitchFamily="18" charset="0"/>
              </a:rPr>
              <a:t>Number of people arriving at a bank teller per hour</a:t>
            </a:r>
          </a:p>
          <a:p>
            <a:r>
              <a:rPr lang="en-US" altLang="en-US">
                <a:latin typeface="Times New Roman" panose="02020603050405020304" pitchFamily="18" charset="0"/>
              </a:rPr>
              <a:t>Number of telephone calls to customer support per hour</a:t>
            </a:r>
          </a:p>
        </p:txBody>
      </p:sp>
      <p:sp>
        <p:nvSpPr>
          <p:cNvPr id="145411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795143786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46435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74023183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47459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365525144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2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48483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69089737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49507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244716370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50531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071683643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4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51555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61953517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52579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2211381902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2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53603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246249208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6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54627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58054755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0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55651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72969435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4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56675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2555957393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8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57699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66584852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2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latin typeface="Times New Roman" panose="02020603050405020304" pitchFamily="18" charset="0"/>
              </a:rPr>
              <a:t>:1, 1, 3</a:t>
            </a:r>
          </a:p>
        </p:txBody>
      </p:sp>
      <p:sp>
        <p:nvSpPr>
          <p:cNvPr id="158723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979573202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59747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26481743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60771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637719967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4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latin typeface="Times New Roman" panose="02020603050405020304" pitchFamily="18" charset="0"/>
              </a:rPr>
              <a:t>:1, 1, 3</a:t>
            </a:r>
          </a:p>
        </p:txBody>
      </p:sp>
      <p:sp>
        <p:nvSpPr>
          <p:cNvPr id="161795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833177967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8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62819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402391774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2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63843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254800448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64867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904508073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90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65891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774366296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66915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542254498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8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67939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303994382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68963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253837187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69987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695922717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71011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2130148716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72035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2901746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73059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931355927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74083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39831452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6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75107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963514727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76131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511594173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77155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989990380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8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78179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4220457196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2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79203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003048334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80227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478685527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0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81251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674712958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82275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37991307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8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183299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2559320923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2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84323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925621320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85347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20335133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0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86371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543536803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4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87395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2503576985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8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88419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755940015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latin typeface="Times New Roman" panose="02020603050405020304" pitchFamily="18" charset="0"/>
              </a:rPr>
              <a:t>As the number of vertical bars (n) increases, the errors due to approximating with the normal decrease. </a:t>
            </a:r>
          </a:p>
        </p:txBody>
      </p:sp>
      <p:sp>
        <p:nvSpPr>
          <p:cNvPr id="189443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219918130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6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90467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2284023962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/>
        </p:spPr>
      </p:sp>
      <p:sp>
        <p:nvSpPr>
          <p:cNvPr id="19149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54154639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/>
        </p:spPr>
      </p:sp>
      <p:sp>
        <p:nvSpPr>
          <p:cNvPr id="19251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15650309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/>
        </p:spPr>
      </p:sp>
      <p:sp>
        <p:nvSpPr>
          <p:cNvPr id="19353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58177392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/>
        </p:spPr>
      </p:sp>
      <p:sp>
        <p:nvSpPr>
          <p:cNvPr id="19456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45836774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95587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2697118072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/>
        </p:spPr>
      </p:sp>
      <p:sp>
        <p:nvSpPr>
          <p:cNvPr id="19661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97357729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97635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756795489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8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98659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198111506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2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199683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135090015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6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latin typeface="Times New Roman" panose="02020603050405020304" pitchFamily="18" charset="0"/>
              </a:rPr>
              <a:t>:1, 1, 3</a:t>
            </a:r>
          </a:p>
        </p:txBody>
      </p:sp>
      <p:sp>
        <p:nvSpPr>
          <p:cNvPr id="200707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2313428925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7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/>
        </p:spPr>
      </p:sp>
      <p:sp>
        <p:nvSpPr>
          <p:cNvPr id="20173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51408010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/>
        </p:spPr>
      </p:sp>
      <p:sp>
        <p:nvSpPr>
          <p:cNvPr id="20275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2483754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/>
        </p:spPr>
      </p:sp>
      <p:sp>
        <p:nvSpPr>
          <p:cNvPr id="20377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22190334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/>
        </p:spPr>
      </p:sp>
      <p:sp>
        <p:nvSpPr>
          <p:cNvPr id="20480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4575005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/>
        </p:spPr>
      </p:sp>
      <p:sp>
        <p:nvSpPr>
          <p:cNvPr id="20582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19152517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latin typeface="Times New Roman" panose="02020603050405020304" pitchFamily="18" charset="0"/>
              </a:rPr>
              <a:t>:1, 1, 3</a:t>
            </a:r>
          </a:p>
        </p:txBody>
      </p:sp>
      <p:sp>
        <p:nvSpPr>
          <p:cNvPr id="206851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298763419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207875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269012054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208899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2371874247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209923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2769396366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210947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604288701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211971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109381288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212995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708407967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214019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77843204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2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215043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1000000253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66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 New Roman" panose="02020603050405020304" pitchFamily="18" charset="0"/>
            </a:endParaRPr>
          </a:p>
        </p:txBody>
      </p:sp>
      <p:sp>
        <p:nvSpPr>
          <p:cNvPr id="216067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2144713048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90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latin typeface="Times New Roman" panose="02020603050405020304" pitchFamily="18" charset="0"/>
              </a:rPr>
              <a:t>As a result of this class, you will be able to...</a:t>
            </a:r>
          </a:p>
        </p:txBody>
      </p:sp>
      <p:sp>
        <p:nvSpPr>
          <p:cNvPr id="217091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2758940221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14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latin typeface="Times New Roman" panose="02020603050405020304" pitchFamily="18" charset="0"/>
              </a:rPr>
              <a:t>As a result of this class, you will be able to...</a:t>
            </a:r>
          </a:p>
        </p:txBody>
      </p:sp>
      <p:sp>
        <p:nvSpPr>
          <p:cNvPr id="218115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2108451392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8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latin typeface="Times New Roman" panose="02020603050405020304" pitchFamily="18" charset="0"/>
              </a:rPr>
              <a:t>As a result of this class, you will be able to...</a:t>
            </a:r>
          </a:p>
        </p:txBody>
      </p:sp>
      <p:sp>
        <p:nvSpPr>
          <p:cNvPr id="219139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748650144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162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latin typeface="Times New Roman" panose="02020603050405020304" pitchFamily="18" charset="0"/>
              </a:rPr>
              <a:t>As a result of this class, you will be able to...</a:t>
            </a:r>
          </a:p>
        </p:txBody>
      </p:sp>
      <p:sp>
        <p:nvSpPr>
          <p:cNvPr id="220163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3540432630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186" name="Rectangle 2"/>
          <p:cNvSpPr>
            <a:spLocks noGrp="1" noChangeArrowheads="1"/>
          </p:cNvSpPr>
          <p:nvPr>
            <p:ph type="body" idx="1"/>
          </p:nvPr>
        </p:nvSpPr>
        <p:spPr>
          <a:noFill/>
          <a:ln w="9525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en-US">
                <a:latin typeface="Times New Roman" panose="02020603050405020304" pitchFamily="18" charset="0"/>
              </a:rPr>
              <a:t>As a result of this class, you will be able to...</a:t>
            </a:r>
          </a:p>
        </p:txBody>
      </p:sp>
      <p:sp>
        <p:nvSpPr>
          <p:cNvPr id="221187" name="Rectangle 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912938" y="692150"/>
            <a:ext cx="3032125" cy="2273300"/>
          </a:xfrm>
          <a:ln cap="flat"/>
        </p:spPr>
      </p:sp>
    </p:spTree>
    <p:extLst>
      <p:ext uri="{BB962C8B-B14F-4D97-AF65-F5344CB8AC3E}">
        <p14:creationId xmlns:p14="http://schemas.microsoft.com/office/powerpoint/2010/main" val="218433868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81416741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563562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066800"/>
            <a:ext cx="8229600" cy="525780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61515015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65792429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6500802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83792701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95872417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0112720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lipArt" preserve="1">
  <p:cSld name="Title, Text and Clip 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lipArt Placeholder 3"/>
          <p:cNvSpPr>
            <a:spLocks noGrp="1"/>
          </p:cNvSpPr>
          <p:nvPr>
            <p:ph type="clipArt"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57070359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75448344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pPr lvl="0"/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338406048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>
  <p:cSld name="Title and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sz="quarter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quarter" idx="1"/>
          </p:nvPr>
        </p:nvSpPr>
        <p:spPr>
          <a:xfrm>
            <a:off x="457200" y="1600200"/>
            <a:ext cx="4038600" cy="21859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600200"/>
            <a:ext cx="4038600" cy="21859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57200" y="3938588"/>
            <a:ext cx="4038600" cy="2187575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8200" y="3938588"/>
            <a:ext cx="4038600" cy="2187575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48233941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600200"/>
            <a:ext cx="4038600" cy="21859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938588"/>
            <a:ext cx="4038600" cy="2187575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98326365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x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74696074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image" Target="../media/image1.png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/>
              <a:t>Click to edit Master text styles</a:t>
            </a:r>
          </a:p>
          <a:p>
            <a:pPr lvl="1"/>
            <a:r>
              <a:rPr lang="en-US" altLang="en-US" dirty="0"/>
              <a:t>Second level</a:t>
            </a:r>
          </a:p>
          <a:p>
            <a:pPr lvl="2"/>
            <a:r>
              <a:rPr lang="en-US" altLang="en-US" dirty="0"/>
              <a:t>Third level</a:t>
            </a:r>
          </a:p>
          <a:p>
            <a:pPr lvl="3"/>
            <a:r>
              <a:rPr lang="en-US" altLang="en-US" dirty="0"/>
              <a:t>Fourth level</a:t>
            </a:r>
          </a:p>
          <a:p>
            <a:pPr lvl="4"/>
            <a:r>
              <a:rPr lang="en-US" altLang="en-US" dirty="0"/>
              <a:t>Fifth level</a:t>
            </a:r>
          </a:p>
        </p:txBody>
      </p:sp>
      <p:sp>
        <p:nvSpPr>
          <p:cNvPr id="1028" name="Rectangle 7"/>
          <p:cNvSpPr>
            <a:spLocks noChangeArrowheads="1"/>
          </p:cNvSpPr>
          <p:nvPr userDrawn="1"/>
        </p:nvSpPr>
        <p:spPr bwMode="gray">
          <a:xfrm>
            <a:off x="0" y="6427788"/>
            <a:ext cx="9145588" cy="457200"/>
          </a:xfrm>
          <a:prstGeom prst="rect">
            <a:avLst/>
          </a:prstGeom>
          <a:solidFill>
            <a:srgbClr val="3643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9" name="TextBox 16"/>
          <p:cNvSpPr txBox="1">
            <a:spLocks noChangeArrowheads="1"/>
          </p:cNvSpPr>
          <p:nvPr userDrawn="1"/>
        </p:nvSpPr>
        <p:spPr bwMode="auto">
          <a:xfrm>
            <a:off x="3729038" y="6524625"/>
            <a:ext cx="4064167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50000"/>
              </a:spcBef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50000"/>
              </a:spcBef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50000"/>
              </a:spcBef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50000"/>
              </a:spcBef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50000"/>
              </a:spcBef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defRPr/>
            </a:pPr>
            <a:r>
              <a:rPr lang="en-US" altLang="en-US" sz="1200" dirty="0">
                <a:solidFill>
                  <a:srgbClr val="FFFFFF"/>
                </a:solidFill>
                <a:cs typeface="Times New Roman" panose="02020603050405020304" pitchFamily="18" charset="0"/>
              </a:rPr>
              <a:t>Copyright © 2018, 2014, and 2011  Pearson Education, Inc.</a:t>
            </a:r>
          </a:p>
        </p:txBody>
      </p:sp>
      <p:sp>
        <p:nvSpPr>
          <p:cNvPr id="10" name="TextBox 17"/>
          <p:cNvSpPr txBox="1">
            <a:spLocks noChangeArrowheads="1"/>
          </p:cNvSpPr>
          <p:nvPr userDrawn="1"/>
        </p:nvSpPr>
        <p:spPr bwMode="auto">
          <a:xfrm>
            <a:off x="7793205" y="6440405"/>
            <a:ext cx="136842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50000"/>
              </a:spcBef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50000"/>
              </a:spcBef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50000"/>
              </a:spcBef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50000"/>
              </a:spcBef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50000"/>
              </a:spcBef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defRPr/>
            </a:pPr>
            <a:r>
              <a:rPr lang="en-US" altLang="en-US" sz="1800" dirty="0">
                <a:solidFill>
                  <a:srgbClr val="FFFFFF"/>
                </a:solidFill>
                <a:latin typeface="Arial" panose="020B0604020202020204" pitchFamily="34" charset="0"/>
              </a:rPr>
              <a:t>Slide - </a:t>
            </a:r>
            <a:fld id="{B1FB9865-ACD9-49F1-96B7-22B08E3BE1F1}" type="slidenum">
              <a:rPr lang="en-US" altLang="en-US" sz="1800" smtClean="0">
                <a:solidFill>
                  <a:srgbClr val="FFFFFF"/>
                </a:solidFill>
                <a:latin typeface="Arial" panose="020B0604020202020204" pitchFamily="34" charset="0"/>
              </a:rPr>
              <a:pPr eaLnBrk="1" hangingPunct="1">
                <a:defRPr/>
              </a:pPr>
              <a:t>‹#›</a:t>
            </a:fld>
            <a:endParaRPr lang="en-US" altLang="en-US" sz="1800" dirty="0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pic>
        <p:nvPicPr>
          <p:cNvPr id="11" name="Shape 40"/>
          <p:cNvPicPr preferRelativeResize="0">
            <a:picLocks noChangeAspect="1" noChangeArrowheads="1"/>
          </p:cNvPicPr>
          <p:nvPr userDrawn="1"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7963" y="6492875"/>
            <a:ext cx="1082675" cy="328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TextBox 11"/>
          <p:cNvSpPr txBox="1">
            <a:spLocks noChangeArrowheads="1"/>
          </p:cNvSpPr>
          <p:nvPr userDrawn="1"/>
        </p:nvSpPr>
        <p:spPr bwMode="auto">
          <a:xfrm>
            <a:off x="1608138" y="6545263"/>
            <a:ext cx="2120900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50000"/>
              </a:spcBef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50000"/>
              </a:spcBef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50000"/>
              </a:spcBef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50000"/>
              </a:spcBef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50000"/>
              </a:spcBef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800">
                <a:solidFill>
                  <a:srgbClr val="3333FF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ts val="0"/>
              </a:spcBef>
              <a:spcAft>
                <a:spcPts val="1200"/>
              </a:spcAft>
              <a:defRPr/>
            </a:pPr>
            <a:r>
              <a:rPr lang="en-US" sz="1100" b="1" spc="205" dirty="0">
                <a:solidFill>
                  <a:srgbClr val="FFFFFF"/>
                </a:solidFill>
                <a:ea typeface="Calibri" panose="020F0502020204030204" pitchFamily="34" charset="0"/>
                <a:cs typeface="+mn-cs"/>
              </a:rPr>
              <a:t>ALWAYS LEARNING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53" r:id="rId1"/>
    <p:sldLayoutId id="2147483654" r:id="rId2"/>
    <p:sldLayoutId id="2147483655" r:id="rId3"/>
    <p:sldLayoutId id="2147483656" r:id="rId4"/>
    <p:sldLayoutId id="2147483657" r:id="rId5"/>
    <p:sldLayoutId id="2147483658" r:id="rId6"/>
    <p:sldLayoutId id="2147483659" r:id="rId7"/>
    <p:sldLayoutId id="2147483660" r:id="rId8"/>
    <p:sldLayoutId id="2147483662" r:id="rId9"/>
    <p:sldLayoutId id="2147483667" r:id="rId10"/>
    <p:sldLayoutId id="2147483668" r:id="rId11"/>
    <p:sldLayoutId id="2147483669" r:id="rId12"/>
    <p:sldLayoutId id="2147483670" r:id="rId13"/>
  </p:sldLayoutIdLst>
  <p:hf sldNum="0" hd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0" indent="0" algn="l" rtl="0" eaLnBrk="0" fontAlgn="base" hangingPunct="0">
        <a:spcBef>
          <a:spcPct val="20000"/>
        </a:spcBef>
        <a:spcAft>
          <a:spcPct val="0"/>
        </a:spcAft>
        <a:buNone/>
        <a:defRPr sz="3200">
          <a:solidFill>
            <a:schemeClr val="tx1"/>
          </a:solidFill>
          <a:latin typeface="+mj-lt"/>
          <a:ea typeface="+mn-ea"/>
          <a:cs typeface="Times New Roman" panose="02020603050405020304" pitchFamily="18" charset="0"/>
        </a:defRPr>
      </a:lvl1pPr>
      <a:lvl2pPr marL="457200" indent="0" algn="l" rtl="0" eaLnBrk="0" fontAlgn="base" hangingPunct="0">
        <a:spcBef>
          <a:spcPct val="20000"/>
        </a:spcBef>
        <a:spcAft>
          <a:spcPct val="0"/>
        </a:spcAft>
        <a:buNone/>
        <a:defRPr sz="2800">
          <a:solidFill>
            <a:schemeClr val="tx1"/>
          </a:solidFill>
          <a:latin typeface="+mj-lt"/>
          <a:cs typeface="Times New Roman" panose="02020603050405020304" pitchFamily="18" charset="0"/>
        </a:defRPr>
      </a:lvl2pPr>
      <a:lvl3pPr marL="914400" indent="0" algn="l" rtl="0" eaLnBrk="0" fontAlgn="base" hangingPunct="0">
        <a:spcBef>
          <a:spcPct val="20000"/>
        </a:spcBef>
        <a:spcAft>
          <a:spcPct val="0"/>
        </a:spcAft>
        <a:buNone/>
        <a:defRPr sz="2400">
          <a:solidFill>
            <a:schemeClr val="tx1"/>
          </a:solidFill>
          <a:latin typeface="+mj-lt"/>
          <a:cs typeface="Times New Roman" panose="02020603050405020304" pitchFamily="18" charset="0"/>
        </a:defRPr>
      </a:lvl3pPr>
      <a:lvl4pPr marL="1371600" indent="0" algn="l" rtl="0" eaLnBrk="0" fontAlgn="base" hangingPunct="0">
        <a:spcBef>
          <a:spcPct val="20000"/>
        </a:spcBef>
        <a:spcAft>
          <a:spcPct val="0"/>
        </a:spcAft>
        <a:buNone/>
        <a:defRPr sz="2000">
          <a:solidFill>
            <a:schemeClr val="tx1"/>
          </a:solidFill>
          <a:latin typeface="+mj-lt"/>
          <a:cs typeface="Times New Roman" panose="02020603050405020304" pitchFamily="18" charset="0"/>
        </a:defRPr>
      </a:lvl4pPr>
      <a:lvl5pPr marL="1828800" indent="0" algn="l" rtl="0" eaLnBrk="0" fontAlgn="base" hangingPunct="0">
        <a:spcBef>
          <a:spcPct val="20000"/>
        </a:spcBef>
        <a:spcAft>
          <a:spcPct val="0"/>
        </a:spcAft>
        <a:buNone/>
        <a:defRPr sz="2000">
          <a:solidFill>
            <a:schemeClr val="tx1"/>
          </a:solidFill>
          <a:latin typeface="+mj-lt"/>
          <a:cs typeface="Times New Roman" panose="02020603050405020304" pitchFamily="18" charset="0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8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0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0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8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1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.vml"/><Relationship Id="rId5" Type="http://schemas.openxmlformats.org/officeDocument/2006/relationships/image" Target="../media/image3.wmf"/><Relationship Id="rId4" Type="http://schemas.openxmlformats.org/officeDocument/2006/relationships/oleObject" Target="../embeddings/oleObject1.bin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0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0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8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.vml"/><Relationship Id="rId5" Type="http://schemas.openxmlformats.org/officeDocument/2006/relationships/image" Target="../media/image4.wmf"/><Relationship Id="rId4" Type="http://schemas.openxmlformats.org/officeDocument/2006/relationships/oleObject" Target="../embeddings/oleObject2.bin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2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3.vml"/><Relationship Id="rId5" Type="http://schemas.openxmlformats.org/officeDocument/2006/relationships/image" Target="../media/image5.emf"/><Relationship Id="rId4" Type="http://schemas.openxmlformats.org/officeDocument/2006/relationships/oleObject" Target="../embeddings/oleObject3.bin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3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4.vml"/><Relationship Id="rId5" Type="http://schemas.openxmlformats.org/officeDocument/2006/relationships/image" Target="../media/image6.emf"/><Relationship Id="rId4" Type="http://schemas.openxmlformats.org/officeDocument/2006/relationships/oleObject" Target="../embeddings/oleObject4.bin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0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7.bin"/><Relationship Id="rId3" Type="http://schemas.openxmlformats.org/officeDocument/2006/relationships/notesSlide" Target="../notesSlides/notesSlide25.xml"/><Relationship Id="rId7" Type="http://schemas.openxmlformats.org/officeDocument/2006/relationships/image" Target="../media/image8.emf"/><Relationship Id="rId2" Type="http://schemas.openxmlformats.org/officeDocument/2006/relationships/slideLayout" Target="../slideLayouts/slideLayout12.xml"/><Relationship Id="rId1" Type="http://schemas.openxmlformats.org/officeDocument/2006/relationships/vmlDrawing" Target="../drawings/vmlDrawing5.vml"/><Relationship Id="rId6" Type="http://schemas.openxmlformats.org/officeDocument/2006/relationships/oleObject" Target="../embeddings/oleObject6.bin"/><Relationship Id="rId11" Type="http://schemas.openxmlformats.org/officeDocument/2006/relationships/image" Target="../media/image10.emf"/><Relationship Id="rId5" Type="http://schemas.openxmlformats.org/officeDocument/2006/relationships/image" Target="../media/image7.emf"/><Relationship Id="rId10" Type="http://schemas.openxmlformats.org/officeDocument/2006/relationships/oleObject" Target="../embeddings/oleObject8.bin"/><Relationship Id="rId4" Type="http://schemas.openxmlformats.org/officeDocument/2006/relationships/oleObject" Target="../embeddings/oleObject5.bin"/><Relationship Id="rId9" Type="http://schemas.openxmlformats.org/officeDocument/2006/relationships/image" Target="../media/image9.emf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8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8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1.bin"/><Relationship Id="rId3" Type="http://schemas.openxmlformats.org/officeDocument/2006/relationships/notesSlide" Target="../notesSlides/notesSlide32.xml"/><Relationship Id="rId7" Type="http://schemas.openxmlformats.org/officeDocument/2006/relationships/image" Target="../media/image12.emf"/><Relationship Id="rId2" Type="http://schemas.openxmlformats.org/officeDocument/2006/relationships/slideLayout" Target="../slideLayouts/slideLayout12.xml"/><Relationship Id="rId1" Type="http://schemas.openxmlformats.org/officeDocument/2006/relationships/vmlDrawing" Target="../drawings/vmlDrawing6.vml"/><Relationship Id="rId6" Type="http://schemas.openxmlformats.org/officeDocument/2006/relationships/oleObject" Target="../embeddings/oleObject10.bin"/><Relationship Id="rId11" Type="http://schemas.openxmlformats.org/officeDocument/2006/relationships/image" Target="../media/image14.wmf"/><Relationship Id="rId5" Type="http://schemas.openxmlformats.org/officeDocument/2006/relationships/image" Target="../media/image11.emf"/><Relationship Id="rId10" Type="http://schemas.openxmlformats.org/officeDocument/2006/relationships/oleObject" Target="../embeddings/oleObject12.bin"/><Relationship Id="rId4" Type="http://schemas.openxmlformats.org/officeDocument/2006/relationships/oleObject" Target="../embeddings/oleObject9.bin"/><Relationship Id="rId9" Type="http://schemas.openxmlformats.org/officeDocument/2006/relationships/image" Target="../media/image13.wmf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wmf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9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4.xml"/><Relationship Id="rId2" Type="http://schemas.openxmlformats.org/officeDocument/2006/relationships/slideLayout" Target="../slideLayouts/slideLayout9.xml"/><Relationship Id="rId1" Type="http://schemas.openxmlformats.org/officeDocument/2006/relationships/vmlDrawing" Target="../drawings/vmlDrawing7.vml"/><Relationship Id="rId5" Type="http://schemas.openxmlformats.org/officeDocument/2006/relationships/image" Target="../media/image16.emf"/><Relationship Id="rId4" Type="http://schemas.openxmlformats.org/officeDocument/2006/relationships/oleObject" Target="../embeddings/oleObject13.bin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5.xml"/><Relationship Id="rId2" Type="http://schemas.openxmlformats.org/officeDocument/2006/relationships/slideLayout" Target="../slideLayouts/slideLayout10.xml"/><Relationship Id="rId1" Type="http://schemas.openxmlformats.org/officeDocument/2006/relationships/vmlDrawing" Target="../drawings/vmlDrawing8.vml"/><Relationship Id="rId5" Type="http://schemas.openxmlformats.org/officeDocument/2006/relationships/image" Target="../media/image17.emf"/><Relationship Id="rId4" Type="http://schemas.openxmlformats.org/officeDocument/2006/relationships/oleObject" Target="../embeddings/oleObject14.bin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8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8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9.vml"/><Relationship Id="rId5" Type="http://schemas.openxmlformats.org/officeDocument/2006/relationships/image" Target="../media/image18.emf"/><Relationship Id="rId4" Type="http://schemas.openxmlformats.org/officeDocument/2006/relationships/oleObject" Target="../embeddings/oleObject15.bin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8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0.xml"/><Relationship Id="rId7" Type="http://schemas.openxmlformats.org/officeDocument/2006/relationships/image" Target="../media/image20.wmf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0.vml"/><Relationship Id="rId6" Type="http://schemas.openxmlformats.org/officeDocument/2006/relationships/oleObject" Target="../embeddings/oleObject17.bin"/><Relationship Id="rId5" Type="http://schemas.openxmlformats.org/officeDocument/2006/relationships/image" Target="../media/image19.wmf"/><Relationship Id="rId4" Type="http://schemas.openxmlformats.org/officeDocument/2006/relationships/oleObject" Target="../embeddings/oleObject16.bin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4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9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9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4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9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8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1.vml"/><Relationship Id="rId5" Type="http://schemas.openxmlformats.org/officeDocument/2006/relationships/image" Target="../media/image22.wmf"/><Relationship Id="rId4" Type="http://schemas.openxmlformats.org/officeDocument/2006/relationships/oleObject" Target="../embeddings/oleObject18.bin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0.xml"/><Relationship Id="rId7" Type="http://schemas.openxmlformats.org/officeDocument/2006/relationships/image" Target="../media/image25.wmf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12.vml"/><Relationship Id="rId6" Type="http://schemas.openxmlformats.org/officeDocument/2006/relationships/oleObject" Target="../embeddings/oleObject20.bin"/><Relationship Id="rId5" Type="http://schemas.openxmlformats.org/officeDocument/2006/relationships/image" Target="../media/image24.emf"/><Relationship Id="rId4" Type="http://schemas.openxmlformats.org/officeDocument/2006/relationships/oleObject" Target="../embeddings/oleObject19.bin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3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13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8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3.vml"/><Relationship Id="rId5" Type="http://schemas.openxmlformats.org/officeDocument/2006/relationships/image" Target="../media/image27.wmf"/><Relationship Id="rId4" Type="http://schemas.openxmlformats.org/officeDocument/2006/relationships/oleObject" Target="../embeddings/oleObject21.bin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9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4.vml"/><Relationship Id="rId5" Type="http://schemas.openxmlformats.org/officeDocument/2006/relationships/image" Target="../media/image28.wmf"/><Relationship Id="rId4" Type="http://schemas.openxmlformats.org/officeDocument/2006/relationships/oleObject" Target="../embeddings/oleObject22.bin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0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5.vml"/><Relationship Id="rId5" Type="http://schemas.openxmlformats.org/officeDocument/2006/relationships/image" Target="../media/image27.wmf"/><Relationship Id="rId4" Type="http://schemas.openxmlformats.org/officeDocument/2006/relationships/oleObject" Target="../embeddings/oleObject23.bin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1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6.vml"/><Relationship Id="rId5" Type="http://schemas.openxmlformats.org/officeDocument/2006/relationships/image" Target="../media/image29.wmf"/><Relationship Id="rId4" Type="http://schemas.openxmlformats.org/officeDocument/2006/relationships/oleObject" Target="../embeddings/oleObject24.bin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2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7.vml"/><Relationship Id="rId5" Type="http://schemas.openxmlformats.org/officeDocument/2006/relationships/image" Target="../media/image30.wmf"/><Relationship Id="rId4" Type="http://schemas.openxmlformats.org/officeDocument/2006/relationships/oleObject" Target="../embeddings/oleObject25.bin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3.xml"/><Relationship Id="rId7" Type="http://schemas.openxmlformats.org/officeDocument/2006/relationships/image" Target="../media/image32.wmf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8.vml"/><Relationship Id="rId6" Type="http://schemas.openxmlformats.org/officeDocument/2006/relationships/oleObject" Target="../embeddings/oleObject27.bin"/><Relationship Id="rId5" Type="http://schemas.openxmlformats.org/officeDocument/2006/relationships/image" Target="../media/image31.wmf"/><Relationship Id="rId4" Type="http://schemas.openxmlformats.org/officeDocument/2006/relationships/oleObject" Target="../embeddings/oleObject26.bin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4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9.vml"/><Relationship Id="rId5" Type="http://schemas.openxmlformats.org/officeDocument/2006/relationships/image" Target="../media/image33.wmf"/><Relationship Id="rId4" Type="http://schemas.openxmlformats.org/officeDocument/2006/relationships/oleObject" Target="../embeddings/oleObject28.bin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5.xml"/><Relationship Id="rId7" Type="http://schemas.openxmlformats.org/officeDocument/2006/relationships/image" Target="../media/image33.wmf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0.vml"/><Relationship Id="rId6" Type="http://schemas.openxmlformats.org/officeDocument/2006/relationships/oleObject" Target="../embeddings/oleObject30.bin"/><Relationship Id="rId5" Type="http://schemas.openxmlformats.org/officeDocument/2006/relationships/image" Target="../media/image32.wmf"/><Relationship Id="rId4" Type="http://schemas.openxmlformats.org/officeDocument/2006/relationships/oleObject" Target="../embeddings/oleObject29.bin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8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7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1.vml"/><Relationship Id="rId5" Type="http://schemas.openxmlformats.org/officeDocument/2006/relationships/image" Target="../media/image34.wmf"/><Relationship Id="rId4" Type="http://schemas.openxmlformats.org/officeDocument/2006/relationships/oleObject" Target="../embeddings/oleObject31.bin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8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2.vml"/><Relationship Id="rId5" Type="http://schemas.openxmlformats.org/officeDocument/2006/relationships/image" Target="../media/image35.wmf"/><Relationship Id="rId4" Type="http://schemas.openxmlformats.org/officeDocument/2006/relationships/oleObject" Target="../embeddings/oleObject32.bin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13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0.xml"/><Relationship Id="rId2" Type="http://schemas.openxmlformats.org/officeDocument/2006/relationships/slideLayout" Target="../slideLayouts/slideLayout6.xml"/><Relationship Id="rId1" Type="http://schemas.openxmlformats.org/officeDocument/2006/relationships/vmlDrawing" Target="../drawings/vmlDrawing23.vml"/><Relationship Id="rId5" Type="http://schemas.openxmlformats.org/officeDocument/2006/relationships/image" Target="../media/image36.wmf"/><Relationship Id="rId4" Type="http://schemas.openxmlformats.org/officeDocument/2006/relationships/oleObject" Target="../embeddings/oleObject33.bin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9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9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4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4.vml"/><Relationship Id="rId5" Type="http://schemas.openxmlformats.org/officeDocument/2006/relationships/image" Target="../media/image37.wmf"/><Relationship Id="rId4" Type="http://schemas.openxmlformats.org/officeDocument/2006/relationships/oleObject" Target="../embeddings/oleObject34.bin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5.xml"/><Relationship Id="rId7" Type="http://schemas.openxmlformats.org/officeDocument/2006/relationships/image" Target="../media/image39.wmf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5.vml"/><Relationship Id="rId6" Type="http://schemas.openxmlformats.org/officeDocument/2006/relationships/oleObject" Target="../embeddings/oleObject36.bin"/><Relationship Id="rId5" Type="http://schemas.openxmlformats.org/officeDocument/2006/relationships/image" Target="../media/image38.wmf"/><Relationship Id="rId4" Type="http://schemas.openxmlformats.org/officeDocument/2006/relationships/oleObject" Target="../embeddings/oleObject35.bin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6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6.vml"/><Relationship Id="rId6" Type="http://schemas.openxmlformats.org/officeDocument/2006/relationships/image" Target="../media/image41.png"/><Relationship Id="rId5" Type="http://schemas.openxmlformats.org/officeDocument/2006/relationships/image" Target="../media/image40.wmf"/><Relationship Id="rId4" Type="http://schemas.openxmlformats.org/officeDocument/2006/relationships/oleObject" Target="../embeddings/oleObject37.bin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9.xml"/><Relationship Id="rId7" Type="http://schemas.openxmlformats.org/officeDocument/2006/relationships/image" Target="../media/image43.wmf"/><Relationship Id="rId2" Type="http://schemas.openxmlformats.org/officeDocument/2006/relationships/slideLayout" Target="../slideLayouts/slideLayout9.xml"/><Relationship Id="rId1" Type="http://schemas.openxmlformats.org/officeDocument/2006/relationships/vmlDrawing" Target="../drawings/vmlDrawing27.vml"/><Relationship Id="rId6" Type="http://schemas.openxmlformats.org/officeDocument/2006/relationships/oleObject" Target="../embeddings/oleObject39.bin"/><Relationship Id="rId5" Type="http://schemas.openxmlformats.org/officeDocument/2006/relationships/image" Target="../media/image42.wmf"/><Relationship Id="rId4" Type="http://schemas.openxmlformats.org/officeDocument/2006/relationships/oleObject" Target="../embeddings/oleObject38.bin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0.xml"/><Relationship Id="rId7" Type="http://schemas.openxmlformats.org/officeDocument/2006/relationships/image" Target="../media/image45.wmf"/><Relationship Id="rId2" Type="http://schemas.openxmlformats.org/officeDocument/2006/relationships/slideLayout" Target="../slideLayouts/slideLayout6.xml"/><Relationship Id="rId1" Type="http://schemas.openxmlformats.org/officeDocument/2006/relationships/vmlDrawing" Target="../drawings/vmlDrawing28.vml"/><Relationship Id="rId6" Type="http://schemas.openxmlformats.org/officeDocument/2006/relationships/oleObject" Target="../embeddings/oleObject41.bin"/><Relationship Id="rId5" Type="http://schemas.openxmlformats.org/officeDocument/2006/relationships/image" Target="../media/image44.wmf"/><Relationship Id="rId4" Type="http://schemas.openxmlformats.org/officeDocument/2006/relationships/oleObject" Target="../embeddings/oleObject40.bin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6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4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5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9.vml"/><Relationship Id="rId5" Type="http://schemas.openxmlformats.org/officeDocument/2006/relationships/image" Target="../media/image46.wmf"/><Relationship Id="rId4" Type="http://schemas.openxmlformats.org/officeDocument/2006/relationships/oleObject" Target="../embeddings/oleObject42.bin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6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30.vml"/><Relationship Id="rId5" Type="http://schemas.openxmlformats.org/officeDocument/2006/relationships/image" Target="../media/image47.wmf"/><Relationship Id="rId4" Type="http://schemas.openxmlformats.org/officeDocument/2006/relationships/oleObject" Target="../embeddings/oleObject43.bin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4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9.xml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46.bin"/><Relationship Id="rId3" Type="http://schemas.openxmlformats.org/officeDocument/2006/relationships/notesSlide" Target="../notesSlides/notesSlide91.xml"/><Relationship Id="rId7" Type="http://schemas.openxmlformats.org/officeDocument/2006/relationships/image" Target="../media/image50.wmf"/><Relationship Id="rId2" Type="http://schemas.openxmlformats.org/officeDocument/2006/relationships/slideLayout" Target="../slideLayouts/slideLayout9.xml"/><Relationship Id="rId1" Type="http://schemas.openxmlformats.org/officeDocument/2006/relationships/vmlDrawing" Target="../drawings/vmlDrawing31.vml"/><Relationship Id="rId6" Type="http://schemas.openxmlformats.org/officeDocument/2006/relationships/oleObject" Target="../embeddings/oleObject45.bin"/><Relationship Id="rId11" Type="http://schemas.openxmlformats.org/officeDocument/2006/relationships/image" Target="../media/image52.wmf"/><Relationship Id="rId5" Type="http://schemas.openxmlformats.org/officeDocument/2006/relationships/image" Target="../media/image49.wmf"/><Relationship Id="rId10" Type="http://schemas.openxmlformats.org/officeDocument/2006/relationships/oleObject" Target="../embeddings/oleObject47.bin"/><Relationship Id="rId4" Type="http://schemas.openxmlformats.org/officeDocument/2006/relationships/oleObject" Target="../embeddings/oleObject44.bin"/><Relationship Id="rId9" Type="http://schemas.openxmlformats.org/officeDocument/2006/relationships/image" Target="../media/image51.wmf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2.xml"/><Relationship Id="rId2" Type="http://schemas.openxmlformats.org/officeDocument/2006/relationships/slideLayout" Target="../slideLayouts/slideLayout9.xml"/><Relationship Id="rId1" Type="http://schemas.openxmlformats.org/officeDocument/2006/relationships/vmlDrawing" Target="../drawings/vmlDrawing32.vml"/><Relationship Id="rId5" Type="http://schemas.openxmlformats.org/officeDocument/2006/relationships/image" Target="../media/image53.wmf"/><Relationship Id="rId4" Type="http://schemas.openxmlformats.org/officeDocument/2006/relationships/oleObject" Target="../embeddings/oleObject48.bin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3.xml"/><Relationship Id="rId2" Type="http://schemas.openxmlformats.org/officeDocument/2006/relationships/slideLayout" Target="../slideLayouts/slideLayout9.xml"/><Relationship Id="rId1" Type="http://schemas.openxmlformats.org/officeDocument/2006/relationships/vmlDrawing" Target="../drawings/vmlDrawing33.vml"/><Relationship Id="rId5" Type="http://schemas.openxmlformats.org/officeDocument/2006/relationships/image" Target="../media/image54.emf"/><Relationship Id="rId4" Type="http://schemas.openxmlformats.org/officeDocument/2006/relationships/oleObject" Target="../embeddings/oleObject49.bin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9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52.bin"/><Relationship Id="rId3" Type="http://schemas.openxmlformats.org/officeDocument/2006/relationships/notesSlide" Target="../notesSlides/notesSlide95.xml"/><Relationship Id="rId7" Type="http://schemas.openxmlformats.org/officeDocument/2006/relationships/image" Target="../media/image56.wmf"/><Relationship Id="rId2" Type="http://schemas.openxmlformats.org/officeDocument/2006/relationships/slideLayout" Target="../slideLayouts/slideLayout9.xml"/><Relationship Id="rId1" Type="http://schemas.openxmlformats.org/officeDocument/2006/relationships/vmlDrawing" Target="../drawings/vmlDrawing34.vml"/><Relationship Id="rId6" Type="http://schemas.openxmlformats.org/officeDocument/2006/relationships/oleObject" Target="../embeddings/oleObject51.bin"/><Relationship Id="rId5" Type="http://schemas.openxmlformats.org/officeDocument/2006/relationships/image" Target="../media/image55.wmf"/><Relationship Id="rId4" Type="http://schemas.openxmlformats.org/officeDocument/2006/relationships/oleObject" Target="../embeddings/oleObject50.bin"/><Relationship Id="rId9" Type="http://schemas.openxmlformats.org/officeDocument/2006/relationships/image" Target="../media/image57.wmf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9.xml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55.bin"/><Relationship Id="rId3" Type="http://schemas.openxmlformats.org/officeDocument/2006/relationships/notesSlide" Target="../notesSlides/notesSlide97.xml"/><Relationship Id="rId7" Type="http://schemas.openxmlformats.org/officeDocument/2006/relationships/image" Target="../media/image59.wmf"/><Relationship Id="rId2" Type="http://schemas.openxmlformats.org/officeDocument/2006/relationships/slideLayout" Target="../slideLayouts/slideLayout9.xml"/><Relationship Id="rId1" Type="http://schemas.openxmlformats.org/officeDocument/2006/relationships/vmlDrawing" Target="../drawings/vmlDrawing35.vml"/><Relationship Id="rId6" Type="http://schemas.openxmlformats.org/officeDocument/2006/relationships/oleObject" Target="../embeddings/oleObject54.bin"/><Relationship Id="rId5" Type="http://schemas.openxmlformats.org/officeDocument/2006/relationships/image" Target="../media/image55.wmf"/><Relationship Id="rId4" Type="http://schemas.openxmlformats.org/officeDocument/2006/relationships/oleObject" Target="../embeddings/oleObject53.bin"/><Relationship Id="rId9" Type="http://schemas.openxmlformats.org/officeDocument/2006/relationships/image" Target="../media/image60.wmf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wmf"/><Relationship Id="rId3" Type="http://schemas.openxmlformats.org/officeDocument/2006/relationships/notesSlide" Target="../notesSlides/notesSlide98.xml"/><Relationship Id="rId7" Type="http://schemas.openxmlformats.org/officeDocument/2006/relationships/oleObject" Target="../embeddings/oleObject57.bin"/><Relationship Id="rId2" Type="http://schemas.openxmlformats.org/officeDocument/2006/relationships/slideLayout" Target="../slideLayouts/slideLayout9.xml"/><Relationship Id="rId1" Type="http://schemas.openxmlformats.org/officeDocument/2006/relationships/vmlDrawing" Target="../drawings/vmlDrawing36.vml"/><Relationship Id="rId6" Type="http://schemas.openxmlformats.org/officeDocument/2006/relationships/image" Target="../media/image63.png"/><Relationship Id="rId5" Type="http://schemas.openxmlformats.org/officeDocument/2006/relationships/image" Target="../media/image61.wmf"/><Relationship Id="rId4" Type="http://schemas.openxmlformats.org/officeDocument/2006/relationships/oleObject" Target="../embeddings/oleObject56.bin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9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37.vml"/><Relationship Id="rId5" Type="http://schemas.openxmlformats.org/officeDocument/2006/relationships/image" Target="../media/image64.wmf"/><Relationship Id="rId4" Type="http://schemas.openxmlformats.org/officeDocument/2006/relationships/oleObject" Target="../embeddings/oleObject58.bin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0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38.vml"/><Relationship Id="rId5" Type="http://schemas.openxmlformats.org/officeDocument/2006/relationships/image" Target="../media/image65.wmf"/><Relationship Id="rId4" Type="http://schemas.openxmlformats.org/officeDocument/2006/relationships/oleObject" Target="../embeddings/oleObject59.bin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3"/>
          <p:cNvSpPr>
            <a:spLocks noChangeArrowheads="1"/>
          </p:cNvSpPr>
          <p:nvPr/>
        </p:nvSpPr>
        <p:spPr bwMode="auto">
          <a:xfrm>
            <a:off x="4267200" y="2362200"/>
            <a:ext cx="4608512" cy="3276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rIns="0"/>
          <a:lstStyle>
            <a:lvl1pPr>
              <a:defRPr sz="1000">
                <a:solidFill>
                  <a:schemeClr val="tx1"/>
                </a:solidFill>
                <a:latin typeface="Verdana" panose="020B0604030504040204" pitchFamily="34" charset="0"/>
                <a:cs typeface="Arial" panose="020B0604020202020204" pitchFamily="34" charset="0"/>
              </a:defRPr>
            </a:lvl1pPr>
            <a:lvl2pPr marL="742950" indent="-285750">
              <a:defRPr sz="1000">
                <a:solidFill>
                  <a:schemeClr val="tx1"/>
                </a:solidFill>
                <a:latin typeface="Verdana" panose="020B0604030504040204" pitchFamily="34" charset="0"/>
                <a:cs typeface="Arial" panose="020B0604020202020204" pitchFamily="34" charset="0"/>
              </a:defRPr>
            </a:lvl2pPr>
            <a:lvl3pPr marL="1143000" indent="-228600">
              <a:defRPr sz="1000">
                <a:solidFill>
                  <a:schemeClr val="tx1"/>
                </a:solidFill>
                <a:latin typeface="Verdana" panose="020B0604030504040204" pitchFamily="34" charset="0"/>
                <a:cs typeface="Arial" panose="020B0604020202020204" pitchFamily="34" charset="0"/>
              </a:defRPr>
            </a:lvl3pPr>
            <a:lvl4pPr marL="1600200" indent="-228600">
              <a:defRPr sz="1000">
                <a:solidFill>
                  <a:schemeClr val="tx1"/>
                </a:solidFill>
                <a:latin typeface="Verdana" panose="020B0604030504040204" pitchFamily="34" charset="0"/>
                <a:cs typeface="Arial" panose="020B0604020202020204" pitchFamily="34" charset="0"/>
              </a:defRPr>
            </a:lvl4pPr>
            <a:lvl5pPr marL="2057400" indent="-228600">
              <a:defRPr sz="1000">
                <a:solidFill>
                  <a:schemeClr val="tx1"/>
                </a:solidFill>
                <a:latin typeface="Verdana" panose="020B060403050404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>
                <a:solidFill>
                  <a:schemeClr val="tx1"/>
                </a:solidFill>
                <a:latin typeface="Verdana" panose="020B060403050404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>
                <a:solidFill>
                  <a:schemeClr val="tx1"/>
                </a:solidFill>
                <a:latin typeface="Verdana" panose="020B060403050404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>
                <a:solidFill>
                  <a:schemeClr val="tx1"/>
                </a:solidFill>
                <a:latin typeface="Verdana" panose="020B060403050404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>
                <a:solidFill>
                  <a:schemeClr val="tx1"/>
                </a:solidFill>
                <a:latin typeface="Verdana" panose="020B060403050404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120000"/>
              </a:lnSpc>
              <a:spcBef>
                <a:spcPct val="45000"/>
              </a:spcBef>
              <a:buClr>
                <a:srgbClr val="0066CC"/>
              </a:buClr>
              <a:buSzPct val="80000"/>
              <a:buFont typeface="Wingdings" panose="05000000000000000000" pitchFamily="2" charset="2"/>
              <a:buNone/>
            </a:pPr>
            <a:r>
              <a:rPr lang="en-US" altLang="en-US" sz="3600" b="1" dirty="0">
                <a:solidFill>
                  <a:srgbClr val="364395"/>
                </a:solidFill>
              </a:rPr>
              <a:t>Chapter 4</a:t>
            </a:r>
          </a:p>
          <a:p>
            <a:pPr algn="ctr" eaLnBrk="1" hangingPunct="1">
              <a:lnSpc>
                <a:spcPct val="120000"/>
              </a:lnSpc>
              <a:spcBef>
                <a:spcPct val="45000"/>
              </a:spcBef>
              <a:buClr>
                <a:srgbClr val="0066CC"/>
              </a:buClr>
              <a:buSzPct val="80000"/>
              <a:buFont typeface="Wingdings" panose="05000000000000000000" pitchFamily="2" charset="2"/>
              <a:buNone/>
            </a:pPr>
            <a:r>
              <a:rPr lang="en-US" altLang="en-US" sz="3600" b="1" dirty="0">
                <a:solidFill>
                  <a:srgbClr val="364395"/>
                </a:solidFill>
              </a:rPr>
              <a:t>Random Variables and Probability Distributions</a:t>
            </a:r>
          </a:p>
        </p:txBody>
      </p:sp>
      <p:pic>
        <p:nvPicPr>
          <p:cNvPr id="26626" name="Picture 2" descr="Inline image 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685800"/>
            <a:ext cx="4041107" cy="51752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wipe dir="r"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>
                <a:solidFill>
                  <a:srgbClr val="8E0D30"/>
                </a:solidFill>
              </a:rPr>
              <a:t>Learning Objectives</a:t>
            </a:r>
          </a:p>
        </p:txBody>
      </p:sp>
      <p:sp>
        <p:nvSpPr>
          <p:cNvPr id="313347" name="Rectangle 3"/>
          <p:cNvSpPr>
            <a:spLocks noGrp="1" noChangeArrowheads="1"/>
          </p:cNvSpPr>
          <p:nvPr>
            <p:ph idx="1"/>
          </p:nvPr>
        </p:nvSpPr>
        <p:spPr>
          <a:xfrm>
            <a:off x="609600" y="1600200"/>
            <a:ext cx="8077200" cy="4724400"/>
          </a:xfrm>
        </p:spPr>
        <p:txBody>
          <a:bodyPr lIns="90488" tIns="44450" rIns="90488" bIns="44450"/>
          <a:lstStyle/>
          <a:p>
            <a:pPr marL="609600" indent="-609600">
              <a:lnSpc>
                <a:spcPct val="90000"/>
              </a:lnSpc>
              <a:spcBef>
                <a:spcPct val="33000"/>
              </a:spcBef>
              <a:buClr>
                <a:srgbClr val="8E0D30"/>
              </a:buClr>
              <a:buFontTx/>
              <a:buAutoNum type="arabicPeriod"/>
            </a:pPr>
            <a:r>
              <a:rPr lang="en-US" altLang="en-US" sz="2800"/>
              <a:t>Develop the notion of a random variable</a:t>
            </a:r>
          </a:p>
          <a:p>
            <a:pPr marL="609600" indent="-609600">
              <a:lnSpc>
                <a:spcPct val="90000"/>
              </a:lnSpc>
              <a:spcBef>
                <a:spcPct val="33000"/>
              </a:spcBef>
              <a:buClr>
                <a:srgbClr val="8E0D30"/>
              </a:buClr>
              <a:buFontTx/>
              <a:buAutoNum type="arabicPeriod"/>
            </a:pPr>
            <a:r>
              <a:rPr lang="en-US" altLang="en-US" sz="2800"/>
              <a:t>Learn that numerical data are observed values of either discrete or continuous random variables</a:t>
            </a:r>
          </a:p>
          <a:p>
            <a:pPr marL="609600" indent="-609600">
              <a:lnSpc>
                <a:spcPct val="90000"/>
              </a:lnSpc>
              <a:spcBef>
                <a:spcPct val="33000"/>
              </a:spcBef>
              <a:buClr>
                <a:srgbClr val="8E0D30"/>
              </a:buClr>
              <a:buFontTx/>
              <a:buAutoNum type="arabicPeriod"/>
            </a:pPr>
            <a:r>
              <a:rPr lang="en-US" altLang="en-US" sz="2800"/>
              <a:t>Study two important types of random variables and their probability models: the binomial and normal model</a:t>
            </a:r>
          </a:p>
          <a:p>
            <a:pPr marL="609600" indent="-609600">
              <a:lnSpc>
                <a:spcPct val="90000"/>
              </a:lnSpc>
              <a:spcBef>
                <a:spcPct val="33000"/>
              </a:spcBef>
              <a:buClr>
                <a:srgbClr val="8E0D30"/>
              </a:buClr>
              <a:buFontTx/>
              <a:buAutoNum type="arabicPeriod"/>
            </a:pPr>
            <a:r>
              <a:rPr lang="en-US" altLang="en-US" sz="2800"/>
              <a:t>Present some additional discrete and continuous random variables</a:t>
            </a:r>
          </a:p>
        </p:txBody>
      </p:sp>
    </p:spTree>
    <p:extLst>
      <p:ext uri="{BB962C8B-B14F-4D97-AF65-F5344CB8AC3E}">
        <p14:creationId xmlns:p14="http://schemas.microsoft.com/office/powerpoint/2010/main" val="1928725043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3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133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133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3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133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133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3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3133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133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3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133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133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3347" grpId="0" build="p" autoUpdateAnimBg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Thinking Challenge</a:t>
            </a:r>
          </a:p>
        </p:txBody>
      </p:sp>
      <p:sp>
        <p:nvSpPr>
          <p:cNvPr id="819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09600" y="1630363"/>
            <a:ext cx="5181600" cy="4008437"/>
          </a:xfrm>
          <a:noFill/>
        </p:spPr>
        <p:txBody>
          <a:bodyPr lIns="90488" tIns="44450" rIns="90488" bIns="44450"/>
          <a:lstStyle/>
          <a:p>
            <a:pPr>
              <a:buClr>
                <a:srgbClr val="8E0D30"/>
              </a:buClr>
            </a:pPr>
            <a:r>
              <a:rPr lang="en-US" altLang="en-US" sz="2800" dirty="0"/>
              <a:t>You’re taking a </a:t>
            </a:r>
            <a:r>
              <a:rPr lang="en-US" altLang="en-US" sz="2800" b="1" dirty="0"/>
              <a:t>33</a:t>
            </a:r>
            <a:r>
              <a:rPr lang="en-US" altLang="en-US" sz="2800" dirty="0"/>
              <a:t> question multiple choice test.  Each question has </a:t>
            </a:r>
            <a:r>
              <a:rPr lang="en-US" altLang="en-US" sz="2800" b="1" dirty="0"/>
              <a:t>4 choices</a:t>
            </a:r>
            <a:r>
              <a:rPr lang="en-US" altLang="en-US" sz="2800" dirty="0"/>
              <a:t>.  Clueless on </a:t>
            </a:r>
            <a:r>
              <a:rPr lang="en-US" altLang="en-US" sz="2800" b="1" dirty="0"/>
              <a:t>1</a:t>
            </a:r>
            <a:r>
              <a:rPr lang="en-US" altLang="en-US" sz="2800" dirty="0"/>
              <a:t> question, you decide to guess.  What’s the chance you’ll get it right?</a:t>
            </a:r>
          </a:p>
          <a:p>
            <a:pPr>
              <a:buClr>
                <a:srgbClr val="8E0D30"/>
              </a:buClr>
            </a:pPr>
            <a:r>
              <a:rPr lang="en-US" altLang="en-US" sz="2800" dirty="0"/>
              <a:t>If you guessed on all </a:t>
            </a:r>
            <a:r>
              <a:rPr lang="en-US" altLang="en-US" sz="2800" b="1" dirty="0"/>
              <a:t>33</a:t>
            </a:r>
            <a:r>
              <a:rPr lang="en-US" altLang="en-US" sz="2800" dirty="0"/>
              <a:t> questions, what would be your grade?  Would you pass?</a:t>
            </a:r>
          </a:p>
        </p:txBody>
      </p:sp>
      <p:grpSp>
        <p:nvGrpSpPr>
          <p:cNvPr id="2" name="Group 88"/>
          <p:cNvGrpSpPr>
            <a:grpSpLocks/>
          </p:cNvGrpSpPr>
          <p:nvPr/>
        </p:nvGrpSpPr>
        <p:grpSpPr bwMode="auto">
          <a:xfrm>
            <a:off x="5943600" y="3200400"/>
            <a:ext cx="2874963" cy="2722563"/>
            <a:chOff x="3151" y="1549"/>
            <a:chExt cx="2404" cy="1990"/>
          </a:xfrm>
        </p:grpSpPr>
        <p:grpSp>
          <p:nvGrpSpPr>
            <p:cNvPr id="46085" name="Group 22"/>
            <p:cNvGrpSpPr>
              <a:grpSpLocks/>
            </p:cNvGrpSpPr>
            <p:nvPr/>
          </p:nvGrpSpPr>
          <p:grpSpPr bwMode="auto">
            <a:xfrm>
              <a:off x="3151" y="1887"/>
              <a:ext cx="2404" cy="1652"/>
              <a:chOff x="3151" y="1887"/>
              <a:chExt cx="2404" cy="1652"/>
            </a:xfrm>
          </p:grpSpPr>
          <p:grpSp>
            <p:nvGrpSpPr>
              <p:cNvPr id="46151" name="Group 17"/>
              <p:cNvGrpSpPr>
                <a:grpSpLocks/>
              </p:cNvGrpSpPr>
              <p:nvPr/>
            </p:nvGrpSpPr>
            <p:grpSpPr bwMode="auto">
              <a:xfrm>
                <a:off x="3217" y="1887"/>
                <a:ext cx="2338" cy="1615"/>
                <a:chOff x="3217" y="1887"/>
                <a:chExt cx="2338" cy="1615"/>
              </a:xfrm>
            </p:grpSpPr>
            <p:grpSp>
              <p:nvGrpSpPr>
                <p:cNvPr id="46156" name="Group 15"/>
                <p:cNvGrpSpPr>
                  <a:grpSpLocks/>
                </p:cNvGrpSpPr>
                <p:nvPr/>
              </p:nvGrpSpPr>
              <p:grpSpPr bwMode="auto">
                <a:xfrm>
                  <a:off x="3217" y="1887"/>
                  <a:ext cx="2338" cy="1615"/>
                  <a:chOff x="3217" y="1887"/>
                  <a:chExt cx="2338" cy="1615"/>
                </a:xfrm>
              </p:grpSpPr>
              <p:sp>
                <p:nvSpPr>
                  <p:cNvPr id="46158" name="Line 4"/>
                  <p:cNvSpPr>
                    <a:spLocks noChangeShapeType="1"/>
                  </p:cNvSpPr>
                  <p:nvPr/>
                </p:nvSpPr>
                <p:spPr bwMode="auto">
                  <a:xfrm>
                    <a:off x="5044" y="2966"/>
                    <a:ext cx="511" cy="73"/>
                  </a:xfrm>
                  <a:prstGeom prst="line">
                    <a:avLst/>
                  </a:prstGeom>
                  <a:noFill/>
                  <a:ln w="12700">
                    <a:solidFill>
                      <a:srgbClr val="00E0C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46159" name="Line 5"/>
                  <p:cNvSpPr>
                    <a:spLocks noChangeShapeType="1"/>
                  </p:cNvSpPr>
                  <p:nvPr/>
                </p:nvSpPr>
                <p:spPr bwMode="auto">
                  <a:xfrm>
                    <a:off x="5073" y="3073"/>
                    <a:ext cx="417" cy="37"/>
                  </a:xfrm>
                  <a:prstGeom prst="line">
                    <a:avLst/>
                  </a:prstGeom>
                  <a:noFill/>
                  <a:ln w="12700">
                    <a:solidFill>
                      <a:srgbClr val="00E0C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46160" name="Line 6"/>
                  <p:cNvSpPr>
                    <a:spLocks noChangeShapeType="1"/>
                  </p:cNvSpPr>
                  <p:nvPr/>
                </p:nvSpPr>
                <p:spPr bwMode="auto">
                  <a:xfrm>
                    <a:off x="4903" y="3072"/>
                    <a:ext cx="312" cy="99"/>
                  </a:xfrm>
                  <a:prstGeom prst="line">
                    <a:avLst/>
                  </a:prstGeom>
                  <a:noFill/>
                  <a:ln w="12700">
                    <a:solidFill>
                      <a:srgbClr val="00E0C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46161" name="Line 7"/>
                  <p:cNvSpPr>
                    <a:spLocks noChangeShapeType="1"/>
                  </p:cNvSpPr>
                  <p:nvPr/>
                </p:nvSpPr>
                <p:spPr bwMode="auto">
                  <a:xfrm>
                    <a:off x="4719" y="3040"/>
                    <a:ext cx="306" cy="339"/>
                  </a:xfrm>
                  <a:prstGeom prst="line">
                    <a:avLst/>
                  </a:prstGeom>
                  <a:noFill/>
                  <a:ln w="12700">
                    <a:solidFill>
                      <a:srgbClr val="00E0C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46162" name="Line 8"/>
                  <p:cNvSpPr>
                    <a:spLocks noChangeShapeType="1"/>
                  </p:cNvSpPr>
                  <p:nvPr/>
                </p:nvSpPr>
                <p:spPr bwMode="auto">
                  <a:xfrm>
                    <a:off x="4729" y="3118"/>
                    <a:ext cx="176" cy="384"/>
                  </a:xfrm>
                  <a:prstGeom prst="line">
                    <a:avLst/>
                  </a:prstGeom>
                  <a:noFill/>
                  <a:ln w="12700">
                    <a:solidFill>
                      <a:srgbClr val="00E0C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46163" name="Line 9"/>
                  <p:cNvSpPr>
                    <a:spLocks noChangeShapeType="1"/>
                  </p:cNvSpPr>
                  <p:nvPr/>
                </p:nvSpPr>
                <p:spPr bwMode="auto">
                  <a:xfrm>
                    <a:off x="4690" y="3158"/>
                    <a:ext cx="64" cy="225"/>
                  </a:xfrm>
                  <a:prstGeom prst="line">
                    <a:avLst/>
                  </a:prstGeom>
                  <a:noFill/>
                  <a:ln w="12700">
                    <a:solidFill>
                      <a:srgbClr val="00E0C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46164" name="Line 1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361" y="3051"/>
                    <a:ext cx="194" cy="156"/>
                  </a:xfrm>
                  <a:prstGeom prst="line">
                    <a:avLst/>
                  </a:prstGeom>
                  <a:noFill/>
                  <a:ln w="12700">
                    <a:solidFill>
                      <a:srgbClr val="00E0C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46165" name="Line 11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127" y="3000"/>
                    <a:ext cx="457" cy="207"/>
                  </a:xfrm>
                  <a:prstGeom prst="line">
                    <a:avLst/>
                  </a:prstGeom>
                  <a:noFill/>
                  <a:ln w="12700">
                    <a:solidFill>
                      <a:srgbClr val="00E0C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46166" name="Freeform 12"/>
                  <p:cNvSpPr>
                    <a:spLocks/>
                  </p:cNvSpPr>
                  <p:nvPr/>
                </p:nvSpPr>
                <p:spPr bwMode="auto">
                  <a:xfrm>
                    <a:off x="3336" y="2000"/>
                    <a:ext cx="1004" cy="1121"/>
                  </a:xfrm>
                  <a:custGeom>
                    <a:avLst/>
                    <a:gdLst>
                      <a:gd name="T0" fmla="*/ 583 w 1004"/>
                      <a:gd name="T1" fmla="*/ 0 h 1121"/>
                      <a:gd name="T2" fmla="*/ 481 w 1004"/>
                      <a:gd name="T3" fmla="*/ 50 h 1121"/>
                      <a:gd name="T4" fmla="*/ 380 w 1004"/>
                      <a:gd name="T5" fmla="*/ 117 h 1121"/>
                      <a:gd name="T6" fmla="*/ 284 w 1004"/>
                      <a:gd name="T7" fmla="*/ 203 h 1121"/>
                      <a:gd name="T8" fmla="*/ 190 w 1004"/>
                      <a:gd name="T9" fmla="*/ 302 h 1121"/>
                      <a:gd name="T10" fmla="*/ 123 w 1004"/>
                      <a:gd name="T11" fmla="*/ 390 h 1121"/>
                      <a:gd name="T12" fmla="*/ 89 w 1004"/>
                      <a:gd name="T13" fmla="*/ 448 h 1121"/>
                      <a:gd name="T14" fmla="*/ 44 w 1004"/>
                      <a:gd name="T15" fmla="*/ 554 h 1121"/>
                      <a:gd name="T16" fmla="*/ 15 w 1004"/>
                      <a:gd name="T17" fmla="*/ 650 h 1121"/>
                      <a:gd name="T18" fmla="*/ 0 w 1004"/>
                      <a:gd name="T19" fmla="*/ 740 h 1121"/>
                      <a:gd name="T20" fmla="*/ 11 w 1004"/>
                      <a:gd name="T21" fmla="*/ 841 h 1121"/>
                      <a:gd name="T22" fmla="*/ 50 w 1004"/>
                      <a:gd name="T23" fmla="*/ 913 h 1121"/>
                      <a:gd name="T24" fmla="*/ 100 w 1004"/>
                      <a:gd name="T25" fmla="*/ 969 h 1121"/>
                      <a:gd name="T26" fmla="*/ 146 w 1004"/>
                      <a:gd name="T27" fmla="*/ 1009 h 1121"/>
                      <a:gd name="T28" fmla="*/ 234 w 1004"/>
                      <a:gd name="T29" fmla="*/ 1064 h 1121"/>
                      <a:gd name="T30" fmla="*/ 313 w 1004"/>
                      <a:gd name="T31" fmla="*/ 1093 h 1121"/>
                      <a:gd name="T32" fmla="*/ 409 w 1004"/>
                      <a:gd name="T33" fmla="*/ 1114 h 1121"/>
                      <a:gd name="T34" fmla="*/ 566 w 1004"/>
                      <a:gd name="T35" fmla="*/ 1120 h 1121"/>
                      <a:gd name="T36" fmla="*/ 779 w 1004"/>
                      <a:gd name="T37" fmla="*/ 1093 h 1121"/>
                      <a:gd name="T38" fmla="*/ 884 w 1004"/>
                      <a:gd name="T39" fmla="*/ 1047 h 1121"/>
                      <a:gd name="T40" fmla="*/ 1003 w 1004"/>
                      <a:gd name="T41" fmla="*/ 946 h 1121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004"/>
                      <a:gd name="T64" fmla="*/ 0 h 1121"/>
                      <a:gd name="T65" fmla="*/ 1004 w 1004"/>
                      <a:gd name="T66" fmla="*/ 1121 h 1121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004" h="1121">
                        <a:moveTo>
                          <a:pt x="583" y="0"/>
                        </a:moveTo>
                        <a:lnTo>
                          <a:pt x="481" y="50"/>
                        </a:lnTo>
                        <a:lnTo>
                          <a:pt x="380" y="117"/>
                        </a:lnTo>
                        <a:lnTo>
                          <a:pt x="284" y="203"/>
                        </a:lnTo>
                        <a:lnTo>
                          <a:pt x="190" y="302"/>
                        </a:lnTo>
                        <a:lnTo>
                          <a:pt x="123" y="390"/>
                        </a:lnTo>
                        <a:lnTo>
                          <a:pt x="89" y="448"/>
                        </a:lnTo>
                        <a:lnTo>
                          <a:pt x="44" y="554"/>
                        </a:lnTo>
                        <a:lnTo>
                          <a:pt x="15" y="650"/>
                        </a:lnTo>
                        <a:lnTo>
                          <a:pt x="0" y="740"/>
                        </a:lnTo>
                        <a:lnTo>
                          <a:pt x="11" y="841"/>
                        </a:lnTo>
                        <a:lnTo>
                          <a:pt x="50" y="913"/>
                        </a:lnTo>
                        <a:lnTo>
                          <a:pt x="100" y="969"/>
                        </a:lnTo>
                        <a:lnTo>
                          <a:pt x="146" y="1009"/>
                        </a:lnTo>
                        <a:lnTo>
                          <a:pt x="234" y="1064"/>
                        </a:lnTo>
                        <a:lnTo>
                          <a:pt x="313" y="1093"/>
                        </a:lnTo>
                        <a:lnTo>
                          <a:pt x="409" y="1114"/>
                        </a:lnTo>
                        <a:lnTo>
                          <a:pt x="566" y="1120"/>
                        </a:lnTo>
                        <a:lnTo>
                          <a:pt x="779" y="1093"/>
                        </a:lnTo>
                        <a:lnTo>
                          <a:pt x="884" y="1047"/>
                        </a:lnTo>
                        <a:lnTo>
                          <a:pt x="1003" y="946"/>
                        </a:lnTo>
                      </a:path>
                    </a:pathLst>
                  </a:custGeom>
                  <a:noFill/>
                  <a:ln w="12700" cap="rnd" cmpd="sng">
                    <a:solidFill>
                      <a:srgbClr val="00E0C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167" name="Freeform 13"/>
                  <p:cNvSpPr>
                    <a:spLocks/>
                  </p:cNvSpPr>
                  <p:nvPr/>
                </p:nvSpPr>
                <p:spPr bwMode="auto">
                  <a:xfrm>
                    <a:off x="3319" y="1887"/>
                    <a:ext cx="1009" cy="1048"/>
                  </a:xfrm>
                  <a:custGeom>
                    <a:avLst/>
                    <a:gdLst>
                      <a:gd name="T0" fmla="*/ 587 w 1009"/>
                      <a:gd name="T1" fmla="*/ 0 h 1048"/>
                      <a:gd name="T2" fmla="*/ 484 w 1009"/>
                      <a:gd name="T3" fmla="*/ 48 h 1048"/>
                      <a:gd name="T4" fmla="*/ 382 w 1009"/>
                      <a:gd name="T5" fmla="*/ 109 h 1048"/>
                      <a:gd name="T6" fmla="*/ 285 w 1009"/>
                      <a:gd name="T7" fmla="*/ 188 h 1048"/>
                      <a:gd name="T8" fmla="*/ 192 w 1009"/>
                      <a:gd name="T9" fmla="*/ 283 h 1048"/>
                      <a:gd name="T10" fmla="*/ 124 w 1009"/>
                      <a:gd name="T11" fmla="*/ 365 h 1048"/>
                      <a:gd name="T12" fmla="*/ 88 w 1009"/>
                      <a:gd name="T13" fmla="*/ 418 h 1048"/>
                      <a:gd name="T14" fmla="*/ 44 w 1009"/>
                      <a:gd name="T15" fmla="*/ 518 h 1048"/>
                      <a:gd name="T16" fmla="*/ 17 w 1009"/>
                      <a:gd name="T17" fmla="*/ 608 h 1048"/>
                      <a:gd name="T18" fmla="*/ 0 w 1009"/>
                      <a:gd name="T19" fmla="*/ 692 h 1048"/>
                      <a:gd name="T20" fmla="*/ 11 w 1009"/>
                      <a:gd name="T21" fmla="*/ 787 h 1048"/>
                      <a:gd name="T22" fmla="*/ 49 w 1009"/>
                      <a:gd name="T23" fmla="*/ 855 h 1048"/>
                      <a:gd name="T24" fmla="*/ 100 w 1009"/>
                      <a:gd name="T25" fmla="*/ 907 h 1048"/>
                      <a:gd name="T26" fmla="*/ 145 w 1009"/>
                      <a:gd name="T27" fmla="*/ 943 h 1048"/>
                      <a:gd name="T28" fmla="*/ 235 w 1009"/>
                      <a:gd name="T29" fmla="*/ 995 h 1048"/>
                      <a:gd name="T30" fmla="*/ 314 w 1009"/>
                      <a:gd name="T31" fmla="*/ 1021 h 1048"/>
                      <a:gd name="T32" fmla="*/ 410 w 1009"/>
                      <a:gd name="T33" fmla="*/ 1043 h 1048"/>
                      <a:gd name="T34" fmla="*/ 570 w 1009"/>
                      <a:gd name="T35" fmla="*/ 1047 h 1048"/>
                      <a:gd name="T36" fmla="*/ 783 w 1009"/>
                      <a:gd name="T37" fmla="*/ 1021 h 1048"/>
                      <a:gd name="T38" fmla="*/ 890 w 1009"/>
                      <a:gd name="T39" fmla="*/ 980 h 1048"/>
                      <a:gd name="T40" fmla="*/ 1008 w 1009"/>
                      <a:gd name="T41" fmla="*/ 886 h 1048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009"/>
                      <a:gd name="T64" fmla="*/ 0 h 1048"/>
                      <a:gd name="T65" fmla="*/ 1009 w 1009"/>
                      <a:gd name="T66" fmla="*/ 1048 h 1048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009" h="1048">
                        <a:moveTo>
                          <a:pt x="587" y="0"/>
                        </a:moveTo>
                        <a:lnTo>
                          <a:pt x="484" y="48"/>
                        </a:lnTo>
                        <a:lnTo>
                          <a:pt x="382" y="109"/>
                        </a:lnTo>
                        <a:lnTo>
                          <a:pt x="285" y="188"/>
                        </a:lnTo>
                        <a:lnTo>
                          <a:pt x="192" y="283"/>
                        </a:lnTo>
                        <a:lnTo>
                          <a:pt x="124" y="365"/>
                        </a:lnTo>
                        <a:lnTo>
                          <a:pt x="88" y="418"/>
                        </a:lnTo>
                        <a:lnTo>
                          <a:pt x="44" y="518"/>
                        </a:lnTo>
                        <a:lnTo>
                          <a:pt x="17" y="608"/>
                        </a:lnTo>
                        <a:lnTo>
                          <a:pt x="0" y="692"/>
                        </a:lnTo>
                        <a:lnTo>
                          <a:pt x="11" y="787"/>
                        </a:lnTo>
                        <a:lnTo>
                          <a:pt x="49" y="855"/>
                        </a:lnTo>
                        <a:lnTo>
                          <a:pt x="100" y="907"/>
                        </a:lnTo>
                        <a:lnTo>
                          <a:pt x="145" y="943"/>
                        </a:lnTo>
                        <a:lnTo>
                          <a:pt x="235" y="995"/>
                        </a:lnTo>
                        <a:lnTo>
                          <a:pt x="314" y="1021"/>
                        </a:lnTo>
                        <a:lnTo>
                          <a:pt x="410" y="1043"/>
                        </a:lnTo>
                        <a:lnTo>
                          <a:pt x="570" y="1047"/>
                        </a:lnTo>
                        <a:lnTo>
                          <a:pt x="783" y="1021"/>
                        </a:lnTo>
                        <a:lnTo>
                          <a:pt x="890" y="980"/>
                        </a:lnTo>
                        <a:lnTo>
                          <a:pt x="1008" y="886"/>
                        </a:lnTo>
                      </a:path>
                    </a:pathLst>
                  </a:custGeom>
                  <a:noFill/>
                  <a:ln w="12700" cap="rnd" cmpd="sng">
                    <a:solidFill>
                      <a:srgbClr val="00E0C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168" name="Freeform 14"/>
                  <p:cNvSpPr>
                    <a:spLocks/>
                  </p:cNvSpPr>
                  <p:nvPr/>
                </p:nvSpPr>
                <p:spPr bwMode="auto">
                  <a:xfrm>
                    <a:off x="3217" y="1994"/>
                    <a:ext cx="756" cy="886"/>
                  </a:xfrm>
                  <a:custGeom>
                    <a:avLst/>
                    <a:gdLst>
                      <a:gd name="T0" fmla="*/ 438 w 756"/>
                      <a:gd name="T1" fmla="*/ 0 h 886"/>
                      <a:gd name="T2" fmla="*/ 361 w 756"/>
                      <a:gd name="T3" fmla="*/ 39 h 886"/>
                      <a:gd name="T4" fmla="*/ 287 w 756"/>
                      <a:gd name="T5" fmla="*/ 92 h 886"/>
                      <a:gd name="T6" fmla="*/ 215 w 756"/>
                      <a:gd name="T7" fmla="*/ 158 h 886"/>
                      <a:gd name="T8" fmla="*/ 143 w 756"/>
                      <a:gd name="T9" fmla="*/ 235 h 886"/>
                      <a:gd name="T10" fmla="*/ 92 w 756"/>
                      <a:gd name="T11" fmla="*/ 308 h 886"/>
                      <a:gd name="T12" fmla="*/ 67 w 756"/>
                      <a:gd name="T13" fmla="*/ 352 h 886"/>
                      <a:gd name="T14" fmla="*/ 34 w 756"/>
                      <a:gd name="T15" fmla="*/ 436 h 886"/>
                      <a:gd name="T16" fmla="*/ 13 w 756"/>
                      <a:gd name="T17" fmla="*/ 511 h 886"/>
                      <a:gd name="T18" fmla="*/ 0 w 756"/>
                      <a:gd name="T19" fmla="*/ 583 h 886"/>
                      <a:gd name="T20" fmla="*/ 8 w 756"/>
                      <a:gd name="T21" fmla="*/ 664 h 886"/>
                      <a:gd name="T22" fmla="*/ 37 w 756"/>
                      <a:gd name="T23" fmla="*/ 720 h 886"/>
                      <a:gd name="T24" fmla="*/ 76 w 756"/>
                      <a:gd name="T25" fmla="*/ 765 h 886"/>
                      <a:gd name="T26" fmla="*/ 110 w 756"/>
                      <a:gd name="T27" fmla="*/ 795 h 886"/>
                      <a:gd name="T28" fmla="*/ 177 w 756"/>
                      <a:gd name="T29" fmla="*/ 841 h 886"/>
                      <a:gd name="T30" fmla="*/ 237 w 756"/>
                      <a:gd name="T31" fmla="*/ 863 h 886"/>
                      <a:gd name="T32" fmla="*/ 308 w 756"/>
                      <a:gd name="T33" fmla="*/ 881 h 886"/>
                      <a:gd name="T34" fmla="*/ 425 w 756"/>
                      <a:gd name="T35" fmla="*/ 885 h 886"/>
                      <a:gd name="T36" fmla="*/ 587 w 756"/>
                      <a:gd name="T37" fmla="*/ 863 h 886"/>
                      <a:gd name="T38" fmla="*/ 668 w 756"/>
                      <a:gd name="T39" fmla="*/ 826 h 886"/>
                      <a:gd name="T40" fmla="*/ 755 w 756"/>
                      <a:gd name="T41" fmla="*/ 748 h 88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756"/>
                      <a:gd name="T64" fmla="*/ 0 h 886"/>
                      <a:gd name="T65" fmla="*/ 756 w 756"/>
                      <a:gd name="T66" fmla="*/ 886 h 88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756" h="886">
                        <a:moveTo>
                          <a:pt x="438" y="0"/>
                        </a:moveTo>
                        <a:lnTo>
                          <a:pt x="361" y="39"/>
                        </a:lnTo>
                        <a:lnTo>
                          <a:pt x="287" y="92"/>
                        </a:lnTo>
                        <a:lnTo>
                          <a:pt x="215" y="158"/>
                        </a:lnTo>
                        <a:lnTo>
                          <a:pt x="143" y="235"/>
                        </a:lnTo>
                        <a:lnTo>
                          <a:pt x="92" y="308"/>
                        </a:lnTo>
                        <a:lnTo>
                          <a:pt x="67" y="352"/>
                        </a:lnTo>
                        <a:lnTo>
                          <a:pt x="34" y="436"/>
                        </a:lnTo>
                        <a:lnTo>
                          <a:pt x="13" y="511"/>
                        </a:lnTo>
                        <a:lnTo>
                          <a:pt x="0" y="583"/>
                        </a:lnTo>
                        <a:lnTo>
                          <a:pt x="8" y="664"/>
                        </a:lnTo>
                        <a:lnTo>
                          <a:pt x="37" y="720"/>
                        </a:lnTo>
                        <a:lnTo>
                          <a:pt x="76" y="765"/>
                        </a:lnTo>
                        <a:lnTo>
                          <a:pt x="110" y="795"/>
                        </a:lnTo>
                        <a:lnTo>
                          <a:pt x="177" y="841"/>
                        </a:lnTo>
                        <a:lnTo>
                          <a:pt x="237" y="863"/>
                        </a:lnTo>
                        <a:lnTo>
                          <a:pt x="308" y="881"/>
                        </a:lnTo>
                        <a:lnTo>
                          <a:pt x="425" y="885"/>
                        </a:lnTo>
                        <a:lnTo>
                          <a:pt x="587" y="863"/>
                        </a:lnTo>
                        <a:lnTo>
                          <a:pt x="668" y="826"/>
                        </a:lnTo>
                        <a:lnTo>
                          <a:pt x="755" y="748"/>
                        </a:lnTo>
                      </a:path>
                    </a:pathLst>
                  </a:custGeom>
                  <a:noFill/>
                  <a:ln w="12700" cap="rnd" cmpd="sng">
                    <a:solidFill>
                      <a:srgbClr val="00E0C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6157" name="Line 16"/>
                <p:cNvSpPr>
                  <a:spLocks noChangeShapeType="1"/>
                </p:cNvSpPr>
                <p:nvPr/>
              </p:nvSpPr>
              <p:spPr bwMode="auto">
                <a:xfrm>
                  <a:off x="3614" y="2890"/>
                  <a:ext cx="1855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6152" name="Group 21"/>
              <p:cNvGrpSpPr>
                <a:grpSpLocks/>
              </p:cNvGrpSpPr>
              <p:nvPr/>
            </p:nvGrpSpPr>
            <p:grpSpPr bwMode="auto">
              <a:xfrm>
                <a:off x="3151" y="3018"/>
                <a:ext cx="1467" cy="521"/>
                <a:chOff x="3151" y="3018"/>
                <a:chExt cx="1467" cy="521"/>
              </a:xfrm>
            </p:grpSpPr>
            <p:sp>
              <p:nvSpPr>
                <p:cNvPr id="46153" name="Freeform 18"/>
                <p:cNvSpPr>
                  <a:spLocks/>
                </p:cNvSpPr>
                <p:nvPr/>
              </p:nvSpPr>
              <p:spPr bwMode="auto">
                <a:xfrm>
                  <a:off x="3490" y="3172"/>
                  <a:ext cx="467" cy="174"/>
                </a:xfrm>
                <a:custGeom>
                  <a:avLst/>
                  <a:gdLst>
                    <a:gd name="T0" fmla="*/ 63 w 467"/>
                    <a:gd name="T1" fmla="*/ 0 h 174"/>
                    <a:gd name="T2" fmla="*/ 119 w 467"/>
                    <a:gd name="T3" fmla="*/ 35 h 174"/>
                    <a:gd name="T4" fmla="*/ 204 w 467"/>
                    <a:gd name="T5" fmla="*/ 55 h 174"/>
                    <a:gd name="T6" fmla="*/ 277 w 467"/>
                    <a:gd name="T7" fmla="*/ 63 h 174"/>
                    <a:gd name="T8" fmla="*/ 370 w 467"/>
                    <a:gd name="T9" fmla="*/ 67 h 174"/>
                    <a:gd name="T10" fmla="*/ 466 w 467"/>
                    <a:gd name="T11" fmla="*/ 38 h 174"/>
                    <a:gd name="T12" fmla="*/ 440 w 467"/>
                    <a:gd name="T13" fmla="*/ 75 h 174"/>
                    <a:gd name="T14" fmla="*/ 370 w 467"/>
                    <a:gd name="T15" fmla="*/ 112 h 174"/>
                    <a:gd name="T16" fmla="*/ 266 w 467"/>
                    <a:gd name="T17" fmla="*/ 149 h 174"/>
                    <a:gd name="T18" fmla="*/ 175 w 467"/>
                    <a:gd name="T19" fmla="*/ 173 h 174"/>
                    <a:gd name="T20" fmla="*/ 57 w 467"/>
                    <a:gd name="T21" fmla="*/ 173 h 174"/>
                    <a:gd name="T22" fmla="*/ 0 w 467"/>
                    <a:gd name="T23" fmla="*/ 143 h 174"/>
                    <a:gd name="T24" fmla="*/ 5 w 467"/>
                    <a:gd name="T25" fmla="*/ 61 h 174"/>
                    <a:gd name="T26" fmla="*/ 63 w 467"/>
                    <a:gd name="T27" fmla="*/ 0 h 174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467"/>
                    <a:gd name="T43" fmla="*/ 0 h 174"/>
                    <a:gd name="T44" fmla="*/ 467 w 467"/>
                    <a:gd name="T45" fmla="*/ 174 h 174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467" h="174">
                      <a:moveTo>
                        <a:pt x="63" y="0"/>
                      </a:moveTo>
                      <a:lnTo>
                        <a:pt x="119" y="35"/>
                      </a:lnTo>
                      <a:lnTo>
                        <a:pt x="204" y="55"/>
                      </a:lnTo>
                      <a:lnTo>
                        <a:pt x="277" y="63"/>
                      </a:lnTo>
                      <a:lnTo>
                        <a:pt x="370" y="67"/>
                      </a:lnTo>
                      <a:lnTo>
                        <a:pt x="466" y="38"/>
                      </a:lnTo>
                      <a:lnTo>
                        <a:pt x="440" y="75"/>
                      </a:lnTo>
                      <a:lnTo>
                        <a:pt x="370" y="112"/>
                      </a:lnTo>
                      <a:lnTo>
                        <a:pt x="266" y="149"/>
                      </a:lnTo>
                      <a:lnTo>
                        <a:pt x="175" y="173"/>
                      </a:lnTo>
                      <a:lnTo>
                        <a:pt x="57" y="173"/>
                      </a:lnTo>
                      <a:lnTo>
                        <a:pt x="0" y="143"/>
                      </a:lnTo>
                      <a:lnTo>
                        <a:pt x="5" y="61"/>
                      </a:lnTo>
                      <a:lnTo>
                        <a:pt x="63" y="0"/>
                      </a:lnTo>
                    </a:path>
                  </a:pathLst>
                </a:custGeom>
                <a:solidFill>
                  <a:srgbClr val="C0C0E0"/>
                </a:solidFill>
                <a:ln w="12700" cap="rnd" cmpd="sng">
                  <a:solidFill>
                    <a:srgbClr val="C0C0E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54" name="Freeform 19"/>
                <p:cNvSpPr>
                  <a:spLocks/>
                </p:cNvSpPr>
                <p:nvPr/>
              </p:nvSpPr>
              <p:spPr bwMode="auto">
                <a:xfrm>
                  <a:off x="3694" y="3222"/>
                  <a:ext cx="924" cy="317"/>
                </a:xfrm>
                <a:custGeom>
                  <a:avLst/>
                  <a:gdLst>
                    <a:gd name="T0" fmla="*/ 0 w 924"/>
                    <a:gd name="T1" fmla="*/ 291 h 317"/>
                    <a:gd name="T2" fmla="*/ 93 w 924"/>
                    <a:gd name="T3" fmla="*/ 271 h 317"/>
                    <a:gd name="T4" fmla="*/ 192 w 924"/>
                    <a:gd name="T5" fmla="*/ 244 h 317"/>
                    <a:gd name="T6" fmla="*/ 294 w 924"/>
                    <a:gd name="T7" fmla="*/ 200 h 317"/>
                    <a:gd name="T8" fmla="*/ 375 w 924"/>
                    <a:gd name="T9" fmla="*/ 149 h 317"/>
                    <a:gd name="T10" fmla="*/ 434 w 924"/>
                    <a:gd name="T11" fmla="*/ 104 h 317"/>
                    <a:gd name="T12" fmla="*/ 473 w 924"/>
                    <a:gd name="T13" fmla="*/ 65 h 317"/>
                    <a:gd name="T14" fmla="*/ 498 w 924"/>
                    <a:gd name="T15" fmla="*/ 22 h 317"/>
                    <a:gd name="T16" fmla="*/ 521 w 924"/>
                    <a:gd name="T17" fmla="*/ 0 h 317"/>
                    <a:gd name="T18" fmla="*/ 589 w 924"/>
                    <a:gd name="T19" fmla="*/ 20 h 317"/>
                    <a:gd name="T20" fmla="*/ 687 w 924"/>
                    <a:gd name="T21" fmla="*/ 33 h 317"/>
                    <a:gd name="T22" fmla="*/ 777 w 924"/>
                    <a:gd name="T23" fmla="*/ 33 h 317"/>
                    <a:gd name="T24" fmla="*/ 859 w 924"/>
                    <a:gd name="T25" fmla="*/ 25 h 317"/>
                    <a:gd name="T26" fmla="*/ 908 w 924"/>
                    <a:gd name="T27" fmla="*/ 5 h 317"/>
                    <a:gd name="T28" fmla="*/ 919 w 924"/>
                    <a:gd name="T29" fmla="*/ 36 h 317"/>
                    <a:gd name="T30" fmla="*/ 923 w 924"/>
                    <a:gd name="T31" fmla="*/ 76 h 317"/>
                    <a:gd name="T32" fmla="*/ 919 w 924"/>
                    <a:gd name="T33" fmla="*/ 123 h 317"/>
                    <a:gd name="T34" fmla="*/ 908 w 924"/>
                    <a:gd name="T35" fmla="*/ 149 h 317"/>
                    <a:gd name="T36" fmla="*/ 883 w 924"/>
                    <a:gd name="T37" fmla="*/ 193 h 317"/>
                    <a:gd name="T38" fmla="*/ 856 w 924"/>
                    <a:gd name="T39" fmla="*/ 222 h 317"/>
                    <a:gd name="T40" fmla="*/ 821 w 924"/>
                    <a:gd name="T41" fmla="*/ 258 h 317"/>
                    <a:gd name="T42" fmla="*/ 772 w 924"/>
                    <a:gd name="T43" fmla="*/ 294 h 317"/>
                    <a:gd name="T44" fmla="*/ 628 w 924"/>
                    <a:gd name="T45" fmla="*/ 308 h 317"/>
                    <a:gd name="T46" fmla="*/ 446 w 924"/>
                    <a:gd name="T47" fmla="*/ 311 h 317"/>
                    <a:gd name="T48" fmla="*/ 269 w 924"/>
                    <a:gd name="T49" fmla="*/ 316 h 317"/>
                    <a:gd name="T50" fmla="*/ 112 w 924"/>
                    <a:gd name="T51" fmla="*/ 314 h 317"/>
                    <a:gd name="T52" fmla="*/ 0 w 924"/>
                    <a:gd name="T53" fmla="*/ 291 h 317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924"/>
                    <a:gd name="T82" fmla="*/ 0 h 317"/>
                    <a:gd name="T83" fmla="*/ 924 w 924"/>
                    <a:gd name="T84" fmla="*/ 317 h 317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924" h="317">
                      <a:moveTo>
                        <a:pt x="0" y="291"/>
                      </a:moveTo>
                      <a:lnTo>
                        <a:pt x="93" y="271"/>
                      </a:lnTo>
                      <a:lnTo>
                        <a:pt x="192" y="244"/>
                      </a:lnTo>
                      <a:lnTo>
                        <a:pt x="294" y="200"/>
                      </a:lnTo>
                      <a:lnTo>
                        <a:pt x="375" y="149"/>
                      </a:lnTo>
                      <a:lnTo>
                        <a:pt x="434" y="104"/>
                      </a:lnTo>
                      <a:lnTo>
                        <a:pt x="473" y="65"/>
                      </a:lnTo>
                      <a:lnTo>
                        <a:pt x="498" y="22"/>
                      </a:lnTo>
                      <a:lnTo>
                        <a:pt x="521" y="0"/>
                      </a:lnTo>
                      <a:lnTo>
                        <a:pt x="589" y="20"/>
                      </a:lnTo>
                      <a:lnTo>
                        <a:pt x="687" y="33"/>
                      </a:lnTo>
                      <a:lnTo>
                        <a:pt x="777" y="33"/>
                      </a:lnTo>
                      <a:lnTo>
                        <a:pt x="859" y="25"/>
                      </a:lnTo>
                      <a:lnTo>
                        <a:pt x="908" y="5"/>
                      </a:lnTo>
                      <a:lnTo>
                        <a:pt x="919" y="36"/>
                      </a:lnTo>
                      <a:lnTo>
                        <a:pt x="923" y="76"/>
                      </a:lnTo>
                      <a:lnTo>
                        <a:pt x="919" y="123"/>
                      </a:lnTo>
                      <a:lnTo>
                        <a:pt x="908" y="149"/>
                      </a:lnTo>
                      <a:lnTo>
                        <a:pt x="883" y="193"/>
                      </a:lnTo>
                      <a:lnTo>
                        <a:pt x="856" y="222"/>
                      </a:lnTo>
                      <a:lnTo>
                        <a:pt x="821" y="258"/>
                      </a:lnTo>
                      <a:lnTo>
                        <a:pt x="772" y="294"/>
                      </a:lnTo>
                      <a:lnTo>
                        <a:pt x="628" y="308"/>
                      </a:lnTo>
                      <a:lnTo>
                        <a:pt x="446" y="311"/>
                      </a:lnTo>
                      <a:lnTo>
                        <a:pt x="269" y="316"/>
                      </a:lnTo>
                      <a:lnTo>
                        <a:pt x="112" y="314"/>
                      </a:lnTo>
                      <a:lnTo>
                        <a:pt x="0" y="291"/>
                      </a:lnTo>
                    </a:path>
                  </a:pathLst>
                </a:custGeom>
                <a:solidFill>
                  <a:srgbClr val="E0E0FF"/>
                </a:solidFill>
                <a:ln w="12700" cap="rnd" cmpd="sng">
                  <a:solidFill>
                    <a:srgbClr val="E0E0FF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55" name="Freeform 20"/>
                <p:cNvSpPr>
                  <a:spLocks/>
                </p:cNvSpPr>
                <p:nvPr/>
              </p:nvSpPr>
              <p:spPr bwMode="auto">
                <a:xfrm>
                  <a:off x="3151" y="3018"/>
                  <a:ext cx="558" cy="348"/>
                </a:xfrm>
                <a:custGeom>
                  <a:avLst/>
                  <a:gdLst>
                    <a:gd name="T0" fmla="*/ 109 w 558"/>
                    <a:gd name="T1" fmla="*/ 0 h 348"/>
                    <a:gd name="T2" fmla="*/ 196 w 558"/>
                    <a:gd name="T3" fmla="*/ 37 h 348"/>
                    <a:gd name="T4" fmla="*/ 557 w 558"/>
                    <a:gd name="T5" fmla="*/ 121 h 348"/>
                    <a:gd name="T6" fmla="*/ 546 w 558"/>
                    <a:gd name="T7" fmla="*/ 138 h 348"/>
                    <a:gd name="T8" fmla="*/ 455 w 558"/>
                    <a:gd name="T9" fmla="*/ 183 h 348"/>
                    <a:gd name="T10" fmla="*/ 413 w 558"/>
                    <a:gd name="T11" fmla="*/ 204 h 348"/>
                    <a:gd name="T12" fmla="*/ 391 w 558"/>
                    <a:gd name="T13" fmla="*/ 240 h 348"/>
                    <a:gd name="T14" fmla="*/ 384 w 558"/>
                    <a:gd name="T15" fmla="*/ 269 h 348"/>
                    <a:gd name="T16" fmla="*/ 394 w 558"/>
                    <a:gd name="T17" fmla="*/ 300 h 348"/>
                    <a:gd name="T18" fmla="*/ 422 w 558"/>
                    <a:gd name="T19" fmla="*/ 316 h 348"/>
                    <a:gd name="T20" fmla="*/ 455 w 558"/>
                    <a:gd name="T21" fmla="*/ 322 h 348"/>
                    <a:gd name="T22" fmla="*/ 511 w 558"/>
                    <a:gd name="T23" fmla="*/ 327 h 348"/>
                    <a:gd name="T24" fmla="*/ 469 w 558"/>
                    <a:gd name="T25" fmla="*/ 345 h 348"/>
                    <a:gd name="T26" fmla="*/ 407 w 558"/>
                    <a:gd name="T27" fmla="*/ 347 h 348"/>
                    <a:gd name="T28" fmla="*/ 384 w 558"/>
                    <a:gd name="T29" fmla="*/ 345 h 348"/>
                    <a:gd name="T30" fmla="*/ 341 w 558"/>
                    <a:gd name="T31" fmla="*/ 331 h 348"/>
                    <a:gd name="T32" fmla="*/ 263 w 558"/>
                    <a:gd name="T33" fmla="*/ 289 h 348"/>
                    <a:gd name="T34" fmla="*/ 157 w 558"/>
                    <a:gd name="T35" fmla="*/ 215 h 348"/>
                    <a:gd name="T36" fmla="*/ 98 w 558"/>
                    <a:gd name="T37" fmla="*/ 177 h 348"/>
                    <a:gd name="T38" fmla="*/ 36 w 558"/>
                    <a:gd name="T39" fmla="*/ 133 h 348"/>
                    <a:gd name="T40" fmla="*/ 22 w 558"/>
                    <a:gd name="T41" fmla="*/ 130 h 348"/>
                    <a:gd name="T42" fmla="*/ 0 w 558"/>
                    <a:gd name="T43" fmla="*/ 94 h 348"/>
                    <a:gd name="T44" fmla="*/ 7 w 558"/>
                    <a:gd name="T45" fmla="*/ 57 h 348"/>
                    <a:gd name="T46" fmla="*/ 33 w 558"/>
                    <a:gd name="T47" fmla="*/ 26 h 348"/>
                    <a:gd name="T48" fmla="*/ 109 w 558"/>
                    <a:gd name="T49" fmla="*/ 0 h 348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558"/>
                    <a:gd name="T76" fmla="*/ 0 h 348"/>
                    <a:gd name="T77" fmla="*/ 558 w 558"/>
                    <a:gd name="T78" fmla="*/ 348 h 348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558" h="348">
                      <a:moveTo>
                        <a:pt x="109" y="0"/>
                      </a:moveTo>
                      <a:lnTo>
                        <a:pt x="196" y="37"/>
                      </a:lnTo>
                      <a:lnTo>
                        <a:pt x="557" y="121"/>
                      </a:lnTo>
                      <a:lnTo>
                        <a:pt x="546" y="138"/>
                      </a:lnTo>
                      <a:lnTo>
                        <a:pt x="455" y="183"/>
                      </a:lnTo>
                      <a:lnTo>
                        <a:pt x="413" y="204"/>
                      </a:lnTo>
                      <a:lnTo>
                        <a:pt x="391" y="240"/>
                      </a:lnTo>
                      <a:lnTo>
                        <a:pt x="384" y="269"/>
                      </a:lnTo>
                      <a:lnTo>
                        <a:pt x="394" y="300"/>
                      </a:lnTo>
                      <a:lnTo>
                        <a:pt x="422" y="316"/>
                      </a:lnTo>
                      <a:lnTo>
                        <a:pt x="455" y="322"/>
                      </a:lnTo>
                      <a:lnTo>
                        <a:pt x="511" y="327"/>
                      </a:lnTo>
                      <a:lnTo>
                        <a:pt x="469" y="345"/>
                      </a:lnTo>
                      <a:lnTo>
                        <a:pt x="407" y="347"/>
                      </a:lnTo>
                      <a:lnTo>
                        <a:pt x="384" y="345"/>
                      </a:lnTo>
                      <a:lnTo>
                        <a:pt x="341" y="331"/>
                      </a:lnTo>
                      <a:lnTo>
                        <a:pt x="263" y="289"/>
                      </a:lnTo>
                      <a:lnTo>
                        <a:pt x="157" y="215"/>
                      </a:lnTo>
                      <a:lnTo>
                        <a:pt x="98" y="177"/>
                      </a:lnTo>
                      <a:lnTo>
                        <a:pt x="36" y="133"/>
                      </a:lnTo>
                      <a:lnTo>
                        <a:pt x="22" y="130"/>
                      </a:lnTo>
                      <a:lnTo>
                        <a:pt x="0" y="94"/>
                      </a:lnTo>
                      <a:lnTo>
                        <a:pt x="7" y="57"/>
                      </a:lnTo>
                      <a:lnTo>
                        <a:pt x="33" y="26"/>
                      </a:lnTo>
                      <a:lnTo>
                        <a:pt x="109" y="0"/>
                      </a:lnTo>
                    </a:path>
                  </a:pathLst>
                </a:custGeom>
                <a:solidFill>
                  <a:srgbClr val="E0E0FF"/>
                </a:solidFill>
                <a:ln w="12700" cap="rnd" cmpd="sng">
                  <a:solidFill>
                    <a:srgbClr val="E0E0FF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6086" name="Group 87"/>
            <p:cNvGrpSpPr>
              <a:grpSpLocks/>
            </p:cNvGrpSpPr>
            <p:nvPr/>
          </p:nvGrpSpPr>
          <p:grpSpPr bwMode="auto">
            <a:xfrm>
              <a:off x="3828" y="1549"/>
              <a:ext cx="1058" cy="1423"/>
              <a:chOff x="3828" y="1549"/>
              <a:chExt cx="1058" cy="1423"/>
            </a:xfrm>
          </p:grpSpPr>
          <p:grpSp>
            <p:nvGrpSpPr>
              <p:cNvPr id="46087" name="Group 33"/>
              <p:cNvGrpSpPr>
                <a:grpSpLocks/>
              </p:cNvGrpSpPr>
              <p:nvPr/>
            </p:nvGrpSpPr>
            <p:grpSpPr bwMode="auto">
              <a:xfrm>
                <a:off x="4063" y="2032"/>
                <a:ext cx="754" cy="630"/>
                <a:chOff x="4063" y="2032"/>
                <a:chExt cx="754" cy="630"/>
              </a:xfrm>
            </p:grpSpPr>
            <p:sp>
              <p:nvSpPr>
                <p:cNvPr id="46141" name="Freeform 23"/>
                <p:cNvSpPr>
                  <a:spLocks/>
                </p:cNvSpPr>
                <p:nvPr/>
              </p:nvSpPr>
              <p:spPr bwMode="auto">
                <a:xfrm>
                  <a:off x="4063" y="2032"/>
                  <a:ext cx="489" cy="393"/>
                </a:xfrm>
                <a:custGeom>
                  <a:avLst/>
                  <a:gdLst>
                    <a:gd name="T0" fmla="*/ 335 w 489"/>
                    <a:gd name="T1" fmla="*/ 155 h 393"/>
                    <a:gd name="T2" fmla="*/ 404 w 489"/>
                    <a:gd name="T3" fmla="*/ 188 h 393"/>
                    <a:gd name="T4" fmla="*/ 424 w 489"/>
                    <a:gd name="T5" fmla="*/ 216 h 393"/>
                    <a:gd name="T6" fmla="*/ 440 w 489"/>
                    <a:gd name="T7" fmla="*/ 290 h 393"/>
                    <a:gd name="T8" fmla="*/ 467 w 489"/>
                    <a:gd name="T9" fmla="*/ 343 h 393"/>
                    <a:gd name="T10" fmla="*/ 488 w 489"/>
                    <a:gd name="T11" fmla="*/ 392 h 393"/>
                    <a:gd name="T12" fmla="*/ 435 w 489"/>
                    <a:gd name="T13" fmla="*/ 348 h 393"/>
                    <a:gd name="T14" fmla="*/ 392 w 489"/>
                    <a:gd name="T15" fmla="*/ 326 h 393"/>
                    <a:gd name="T16" fmla="*/ 331 w 489"/>
                    <a:gd name="T17" fmla="*/ 281 h 393"/>
                    <a:gd name="T18" fmla="*/ 306 w 489"/>
                    <a:gd name="T19" fmla="*/ 238 h 393"/>
                    <a:gd name="T20" fmla="*/ 291 w 489"/>
                    <a:gd name="T21" fmla="*/ 177 h 393"/>
                    <a:gd name="T22" fmla="*/ 68 w 489"/>
                    <a:gd name="T23" fmla="*/ 87 h 393"/>
                    <a:gd name="T24" fmla="*/ 0 w 489"/>
                    <a:gd name="T25" fmla="*/ 3 h 393"/>
                    <a:gd name="T26" fmla="*/ 33 w 489"/>
                    <a:gd name="T27" fmla="*/ 0 h 393"/>
                    <a:gd name="T28" fmla="*/ 106 w 489"/>
                    <a:gd name="T29" fmla="*/ 27 h 393"/>
                    <a:gd name="T30" fmla="*/ 335 w 489"/>
                    <a:gd name="T31" fmla="*/ 155 h 393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489"/>
                    <a:gd name="T49" fmla="*/ 0 h 393"/>
                    <a:gd name="T50" fmla="*/ 489 w 489"/>
                    <a:gd name="T51" fmla="*/ 393 h 393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489" h="393">
                      <a:moveTo>
                        <a:pt x="335" y="155"/>
                      </a:moveTo>
                      <a:lnTo>
                        <a:pt x="404" y="188"/>
                      </a:lnTo>
                      <a:lnTo>
                        <a:pt x="424" y="216"/>
                      </a:lnTo>
                      <a:lnTo>
                        <a:pt x="440" y="290"/>
                      </a:lnTo>
                      <a:lnTo>
                        <a:pt x="467" y="343"/>
                      </a:lnTo>
                      <a:lnTo>
                        <a:pt x="488" y="392"/>
                      </a:lnTo>
                      <a:lnTo>
                        <a:pt x="435" y="348"/>
                      </a:lnTo>
                      <a:lnTo>
                        <a:pt x="392" y="326"/>
                      </a:lnTo>
                      <a:lnTo>
                        <a:pt x="331" y="281"/>
                      </a:lnTo>
                      <a:lnTo>
                        <a:pt x="306" y="238"/>
                      </a:lnTo>
                      <a:lnTo>
                        <a:pt x="291" y="177"/>
                      </a:lnTo>
                      <a:lnTo>
                        <a:pt x="68" y="87"/>
                      </a:lnTo>
                      <a:lnTo>
                        <a:pt x="0" y="3"/>
                      </a:lnTo>
                      <a:lnTo>
                        <a:pt x="33" y="0"/>
                      </a:lnTo>
                      <a:lnTo>
                        <a:pt x="106" y="27"/>
                      </a:lnTo>
                      <a:lnTo>
                        <a:pt x="335" y="155"/>
                      </a:lnTo>
                    </a:path>
                  </a:pathLst>
                </a:custGeom>
                <a:solidFill>
                  <a:srgbClr val="E040A0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46142" name="Group 32"/>
                <p:cNvGrpSpPr>
                  <a:grpSpLocks/>
                </p:cNvGrpSpPr>
                <p:nvPr/>
              </p:nvGrpSpPr>
              <p:grpSpPr bwMode="auto">
                <a:xfrm>
                  <a:off x="4413" y="2257"/>
                  <a:ext cx="404" cy="405"/>
                  <a:chOff x="4413" y="2257"/>
                  <a:chExt cx="404" cy="405"/>
                </a:xfrm>
              </p:grpSpPr>
              <p:sp>
                <p:nvSpPr>
                  <p:cNvPr id="46143" name="Freeform 24"/>
                  <p:cNvSpPr>
                    <a:spLocks/>
                  </p:cNvSpPr>
                  <p:nvPr/>
                </p:nvSpPr>
                <p:spPr bwMode="auto">
                  <a:xfrm>
                    <a:off x="4413" y="2257"/>
                    <a:ext cx="404" cy="405"/>
                  </a:xfrm>
                  <a:custGeom>
                    <a:avLst/>
                    <a:gdLst>
                      <a:gd name="T0" fmla="*/ 0 w 404"/>
                      <a:gd name="T1" fmla="*/ 328 h 405"/>
                      <a:gd name="T2" fmla="*/ 54 w 404"/>
                      <a:gd name="T3" fmla="*/ 305 h 405"/>
                      <a:gd name="T4" fmla="*/ 69 w 404"/>
                      <a:gd name="T5" fmla="*/ 270 h 405"/>
                      <a:gd name="T6" fmla="*/ 82 w 404"/>
                      <a:gd name="T7" fmla="*/ 238 h 405"/>
                      <a:gd name="T8" fmla="*/ 84 w 404"/>
                      <a:gd name="T9" fmla="*/ 198 h 405"/>
                      <a:gd name="T10" fmla="*/ 74 w 404"/>
                      <a:gd name="T11" fmla="*/ 147 h 405"/>
                      <a:gd name="T12" fmla="*/ 64 w 404"/>
                      <a:gd name="T13" fmla="*/ 95 h 405"/>
                      <a:gd name="T14" fmla="*/ 79 w 404"/>
                      <a:gd name="T15" fmla="*/ 85 h 405"/>
                      <a:gd name="T16" fmla="*/ 97 w 404"/>
                      <a:gd name="T17" fmla="*/ 84 h 405"/>
                      <a:gd name="T18" fmla="*/ 118 w 404"/>
                      <a:gd name="T19" fmla="*/ 95 h 405"/>
                      <a:gd name="T20" fmla="*/ 140 w 404"/>
                      <a:gd name="T21" fmla="*/ 123 h 405"/>
                      <a:gd name="T22" fmla="*/ 165 w 404"/>
                      <a:gd name="T23" fmla="*/ 183 h 405"/>
                      <a:gd name="T24" fmla="*/ 187 w 404"/>
                      <a:gd name="T25" fmla="*/ 133 h 405"/>
                      <a:gd name="T26" fmla="*/ 220 w 404"/>
                      <a:gd name="T27" fmla="*/ 93 h 405"/>
                      <a:gd name="T28" fmla="*/ 253 w 404"/>
                      <a:gd name="T29" fmla="*/ 67 h 405"/>
                      <a:gd name="T30" fmla="*/ 297 w 404"/>
                      <a:gd name="T31" fmla="*/ 27 h 405"/>
                      <a:gd name="T32" fmla="*/ 331 w 404"/>
                      <a:gd name="T33" fmla="*/ 2 h 405"/>
                      <a:gd name="T34" fmla="*/ 352 w 404"/>
                      <a:gd name="T35" fmla="*/ 0 h 405"/>
                      <a:gd name="T36" fmla="*/ 367 w 404"/>
                      <a:gd name="T37" fmla="*/ 13 h 405"/>
                      <a:gd name="T38" fmla="*/ 360 w 404"/>
                      <a:gd name="T39" fmla="*/ 33 h 405"/>
                      <a:gd name="T40" fmla="*/ 341 w 404"/>
                      <a:gd name="T41" fmla="*/ 67 h 405"/>
                      <a:gd name="T42" fmla="*/ 313 w 404"/>
                      <a:gd name="T43" fmla="*/ 109 h 405"/>
                      <a:gd name="T44" fmla="*/ 278 w 404"/>
                      <a:gd name="T45" fmla="*/ 153 h 405"/>
                      <a:gd name="T46" fmla="*/ 327 w 404"/>
                      <a:gd name="T47" fmla="*/ 142 h 405"/>
                      <a:gd name="T48" fmla="*/ 366 w 404"/>
                      <a:gd name="T49" fmla="*/ 142 h 405"/>
                      <a:gd name="T50" fmla="*/ 386 w 404"/>
                      <a:gd name="T51" fmla="*/ 153 h 405"/>
                      <a:gd name="T52" fmla="*/ 386 w 404"/>
                      <a:gd name="T53" fmla="*/ 174 h 405"/>
                      <a:gd name="T54" fmla="*/ 375 w 404"/>
                      <a:gd name="T55" fmla="*/ 193 h 405"/>
                      <a:gd name="T56" fmla="*/ 355 w 404"/>
                      <a:gd name="T57" fmla="*/ 213 h 405"/>
                      <a:gd name="T58" fmla="*/ 322 w 404"/>
                      <a:gd name="T59" fmla="*/ 224 h 405"/>
                      <a:gd name="T60" fmla="*/ 360 w 404"/>
                      <a:gd name="T61" fmla="*/ 221 h 405"/>
                      <a:gd name="T62" fmla="*/ 391 w 404"/>
                      <a:gd name="T63" fmla="*/ 231 h 405"/>
                      <a:gd name="T64" fmla="*/ 403 w 404"/>
                      <a:gd name="T65" fmla="*/ 258 h 405"/>
                      <a:gd name="T66" fmla="*/ 392 w 404"/>
                      <a:gd name="T67" fmla="*/ 279 h 405"/>
                      <a:gd name="T68" fmla="*/ 368 w 404"/>
                      <a:gd name="T69" fmla="*/ 291 h 405"/>
                      <a:gd name="T70" fmla="*/ 303 w 404"/>
                      <a:gd name="T71" fmla="*/ 287 h 405"/>
                      <a:gd name="T72" fmla="*/ 334 w 404"/>
                      <a:gd name="T73" fmla="*/ 298 h 405"/>
                      <a:gd name="T74" fmla="*/ 350 w 404"/>
                      <a:gd name="T75" fmla="*/ 311 h 405"/>
                      <a:gd name="T76" fmla="*/ 361 w 404"/>
                      <a:gd name="T77" fmla="*/ 328 h 405"/>
                      <a:gd name="T78" fmla="*/ 357 w 404"/>
                      <a:gd name="T79" fmla="*/ 354 h 405"/>
                      <a:gd name="T80" fmla="*/ 338 w 404"/>
                      <a:gd name="T81" fmla="*/ 369 h 405"/>
                      <a:gd name="T82" fmla="*/ 317 w 404"/>
                      <a:gd name="T83" fmla="*/ 368 h 405"/>
                      <a:gd name="T84" fmla="*/ 289 w 404"/>
                      <a:gd name="T85" fmla="*/ 359 h 405"/>
                      <a:gd name="T86" fmla="*/ 261 w 404"/>
                      <a:gd name="T87" fmla="*/ 345 h 405"/>
                      <a:gd name="T88" fmla="*/ 244 w 404"/>
                      <a:gd name="T89" fmla="*/ 371 h 405"/>
                      <a:gd name="T90" fmla="*/ 226 w 404"/>
                      <a:gd name="T91" fmla="*/ 390 h 405"/>
                      <a:gd name="T92" fmla="*/ 205 w 404"/>
                      <a:gd name="T93" fmla="*/ 399 h 405"/>
                      <a:gd name="T94" fmla="*/ 178 w 404"/>
                      <a:gd name="T95" fmla="*/ 404 h 405"/>
                      <a:gd name="T96" fmla="*/ 67 w 404"/>
                      <a:gd name="T97" fmla="*/ 376 h 405"/>
                      <a:gd name="T98" fmla="*/ 0 w 404"/>
                      <a:gd name="T99" fmla="*/ 328 h 405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w 404"/>
                      <a:gd name="T151" fmla="*/ 0 h 405"/>
                      <a:gd name="T152" fmla="*/ 404 w 404"/>
                      <a:gd name="T153" fmla="*/ 405 h 405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T150" t="T151" r="T152" b="T153"/>
                    <a:pathLst>
                      <a:path w="404" h="405">
                        <a:moveTo>
                          <a:pt x="0" y="328"/>
                        </a:moveTo>
                        <a:lnTo>
                          <a:pt x="54" y="305"/>
                        </a:lnTo>
                        <a:lnTo>
                          <a:pt x="69" y="270"/>
                        </a:lnTo>
                        <a:lnTo>
                          <a:pt x="82" y="238"/>
                        </a:lnTo>
                        <a:lnTo>
                          <a:pt x="84" y="198"/>
                        </a:lnTo>
                        <a:lnTo>
                          <a:pt x="74" y="147"/>
                        </a:lnTo>
                        <a:lnTo>
                          <a:pt x="64" y="95"/>
                        </a:lnTo>
                        <a:lnTo>
                          <a:pt x="79" y="85"/>
                        </a:lnTo>
                        <a:lnTo>
                          <a:pt x="97" y="84"/>
                        </a:lnTo>
                        <a:lnTo>
                          <a:pt x="118" y="95"/>
                        </a:lnTo>
                        <a:lnTo>
                          <a:pt x="140" y="123"/>
                        </a:lnTo>
                        <a:lnTo>
                          <a:pt x="165" y="183"/>
                        </a:lnTo>
                        <a:lnTo>
                          <a:pt x="187" y="133"/>
                        </a:lnTo>
                        <a:lnTo>
                          <a:pt x="220" y="93"/>
                        </a:lnTo>
                        <a:lnTo>
                          <a:pt x="253" y="67"/>
                        </a:lnTo>
                        <a:lnTo>
                          <a:pt x="297" y="27"/>
                        </a:lnTo>
                        <a:lnTo>
                          <a:pt x="331" y="2"/>
                        </a:lnTo>
                        <a:lnTo>
                          <a:pt x="352" y="0"/>
                        </a:lnTo>
                        <a:lnTo>
                          <a:pt x="367" y="13"/>
                        </a:lnTo>
                        <a:lnTo>
                          <a:pt x="360" y="33"/>
                        </a:lnTo>
                        <a:lnTo>
                          <a:pt x="341" y="67"/>
                        </a:lnTo>
                        <a:lnTo>
                          <a:pt x="313" y="109"/>
                        </a:lnTo>
                        <a:lnTo>
                          <a:pt x="278" y="153"/>
                        </a:lnTo>
                        <a:lnTo>
                          <a:pt x="327" y="142"/>
                        </a:lnTo>
                        <a:lnTo>
                          <a:pt x="366" y="142"/>
                        </a:lnTo>
                        <a:lnTo>
                          <a:pt x="386" y="153"/>
                        </a:lnTo>
                        <a:lnTo>
                          <a:pt x="386" y="174"/>
                        </a:lnTo>
                        <a:lnTo>
                          <a:pt x="375" y="193"/>
                        </a:lnTo>
                        <a:lnTo>
                          <a:pt x="355" y="213"/>
                        </a:lnTo>
                        <a:lnTo>
                          <a:pt x="322" y="224"/>
                        </a:lnTo>
                        <a:lnTo>
                          <a:pt x="360" y="221"/>
                        </a:lnTo>
                        <a:lnTo>
                          <a:pt x="391" y="231"/>
                        </a:lnTo>
                        <a:lnTo>
                          <a:pt x="403" y="258"/>
                        </a:lnTo>
                        <a:lnTo>
                          <a:pt x="392" y="279"/>
                        </a:lnTo>
                        <a:lnTo>
                          <a:pt x="368" y="291"/>
                        </a:lnTo>
                        <a:lnTo>
                          <a:pt x="303" y="287"/>
                        </a:lnTo>
                        <a:lnTo>
                          <a:pt x="334" y="298"/>
                        </a:lnTo>
                        <a:lnTo>
                          <a:pt x="350" y="311"/>
                        </a:lnTo>
                        <a:lnTo>
                          <a:pt x="361" y="328"/>
                        </a:lnTo>
                        <a:lnTo>
                          <a:pt x="357" y="354"/>
                        </a:lnTo>
                        <a:lnTo>
                          <a:pt x="338" y="369"/>
                        </a:lnTo>
                        <a:lnTo>
                          <a:pt x="317" y="368"/>
                        </a:lnTo>
                        <a:lnTo>
                          <a:pt x="289" y="359"/>
                        </a:lnTo>
                        <a:lnTo>
                          <a:pt x="261" y="345"/>
                        </a:lnTo>
                        <a:lnTo>
                          <a:pt x="244" y="371"/>
                        </a:lnTo>
                        <a:lnTo>
                          <a:pt x="226" y="390"/>
                        </a:lnTo>
                        <a:lnTo>
                          <a:pt x="205" y="399"/>
                        </a:lnTo>
                        <a:lnTo>
                          <a:pt x="178" y="404"/>
                        </a:lnTo>
                        <a:lnTo>
                          <a:pt x="67" y="376"/>
                        </a:lnTo>
                        <a:lnTo>
                          <a:pt x="0" y="328"/>
                        </a:lnTo>
                      </a:path>
                    </a:pathLst>
                  </a:custGeom>
                  <a:solidFill>
                    <a:srgbClr val="E0A080"/>
                  </a:solidFill>
                  <a:ln w="12700" cap="rnd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46144" name="Group 31"/>
                  <p:cNvGrpSpPr>
                    <a:grpSpLocks/>
                  </p:cNvGrpSpPr>
                  <p:nvPr/>
                </p:nvGrpSpPr>
                <p:grpSpPr bwMode="auto">
                  <a:xfrm>
                    <a:off x="4468" y="2429"/>
                    <a:ext cx="280" cy="205"/>
                    <a:chOff x="4468" y="2429"/>
                    <a:chExt cx="280" cy="205"/>
                  </a:xfrm>
                </p:grpSpPr>
                <p:sp>
                  <p:nvSpPr>
                    <p:cNvPr id="46145" name="Freeform 25"/>
                    <p:cNvSpPr>
                      <a:spLocks/>
                    </p:cNvSpPr>
                    <p:nvPr/>
                  </p:nvSpPr>
                  <p:spPr bwMode="auto">
                    <a:xfrm>
                      <a:off x="4656" y="2431"/>
                      <a:ext cx="92" cy="59"/>
                    </a:xfrm>
                    <a:custGeom>
                      <a:avLst/>
                      <a:gdLst>
                        <a:gd name="T0" fmla="*/ 91 w 92"/>
                        <a:gd name="T1" fmla="*/ 51 h 59"/>
                        <a:gd name="T2" fmla="*/ 57 w 92"/>
                        <a:gd name="T3" fmla="*/ 58 h 59"/>
                        <a:gd name="T4" fmla="*/ 29 w 92"/>
                        <a:gd name="T5" fmla="*/ 56 h 59"/>
                        <a:gd name="T6" fmla="*/ 9 w 92"/>
                        <a:gd name="T7" fmla="*/ 46 h 59"/>
                        <a:gd name="T8" fmla="*/ 0 w 92"/>
                        <a:gd name="T9" fmla="*/ 29 h 59"/>
                        <a:gd name="T10" fmla="*/ 6 w 92"/>
                        <a:gd name="T11" fmla="*/ 11 h 59"/>
                        <a:gd name="T12" fmla="*/ 25 w 92"/>
                        <a:gd name="T13" fmla="*/ 0 h 59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92"/>
                        <a:gd name="T22" fmla="*/ 0 h 59"/>
                        <a:gd name="T23" fmla="*/ 92 w 92"/>
                        <a:gd name="T24" fmla="*/ 59 h 59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92" h="59">
                          <a:moveTo>
                            <a:pt x="91" y="51"/>
                          </a:moveTo>
                          <a:lnTo>
                            <a:pt x="57" y="58"/>
                          </a:lnTo>
                          <a:lnTo>
                            <a:pt x="29" y="56"/>
                          </a:lnTo>
                          <a:lnTo>
                            <a:pt x="9" y="46"/>
                          </a:lnTo>
                          <a:lnTo>
                            <a:pt x="0" y="29"/>
                          </a:lnTo>
                          <a:lnTo>
                            <a:pt x="6" y="11"/>
                          </a:lnTo>
                          <a:lnTo>
                            <a:pt x="25" y="0"/>
                          </a:lnTo>
                        </a:path>
                      </a:pathLst>
                    </a:custGeom>
                    <a:noFill/>
                    <a:ln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6146" name="Freeform 26"/>
                    <p:cNvSpPr>
                      <a:spLocks/>
                    </p:cNvSpPr>
                    <p:nvPr/>
                  </p:nvSpPr>
                  <p:spPr bwMode="auto">
                    <a:xfrm>
                      <a:off x="4640" y="2489"/>
                      <a:ext cx="99" cy="62"/>
                    </a:xfrm>
                    <a:custGeom>
                      <a:avLst/>
                      <a:gdLst>
                        <a:gd name="T0" fmla="*/ 98 w 99"/>
                        <a:gd name="T1" fmla="*/ 59 h 62"/>
                        <a:gd name="T2" fmla="*/ 64 w 99"/>
                        <a:gd name="T3" fmla="*/ 61 h 62"/>
                        <a:gd name="T4" fmla="*/ 33 w 99"/>
                        <a:gd name="T5" fmla="*/ 57 h 62"/>
                        <a:gd name="T6" fmla="*/ 12 w 99"/>
                        <a:gd name="T7" fmla="*/ 48 h 62"/>
                        <a:gd name="T8" fmla="*/ 0 w 99"/>
                        <a:gd name="T9" fmla="*/ 31 h 62"/>
                        <a:gd name="T10" fmla="*/ 5 w 99"/>
                        <a:gd name="T11" fmla="*/ 16 h 62"/>
                        <a:gd name="T12" fmla="*/ 20 w 99"/>
                        <a:gd name="T13" fmla="*/ 0 h 62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99"/>
                        <a:gd name="T22" fmla="*/ 0 h 62"/>
                        <a:gd name="T23" fmla="*/ 99 w 99"/>
                        <a:gd name="T24" fmla="*/ 62 h 62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99" h="62">
                          <a:moveTo>
                            <a:pt x="98" y="59"/>
                          </a:moveTo>
                          <a:lnTo>
                            <a:pt x="64" y="61"/>
                          </a:lnTo>
                          <a:lnTo>
                            <a:pt x="33" y="57"/>
                          </a:lnTo>
                          <a:lnTo>
                            <a:pt x="12" y="48"/>
                          </a:lnTo>
                          <a:lnTo>
                            <a:pt x="0" y="31"/>
                          </a:lnTo>
                          <a:lnTo>
                            <a:pt x="5" y="16"/>
                          </a:lnTo>
                          <a:lnTo>
                            <a:pt x="20" y="0"/>
                          </a:lnTo>
                        </a:path>
                      </a:pathLst>
                    </a:custGeom>
                    <a:noFill/>
                    <a:ln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6147" name="Freeform 27"/>
                    <p:cNvSpPr>
                      <a:spLocks/>
                    </p:cNvSpPr>
                    <p:nvPr/>
                  </p:nvSpPr>
                  <p:spPr bwMode="auto">
                    <a:xfrm>
                      <a:off x="4610" y="2532"/>
                      <a:ext cx="64" cy="75"/>
                    </a:xfrm>
                    <a:custGeom>
                      <a:avLst/>
                      <a:gdLst>
                        <a:gd name="T0" fmla="*/ 63 w 64"/>
                        <a:gd name="T1" fmla="*/ 74 h 75"/>
                        <a:gd name="T2" fmla="*/ 32 w 64"/>
                        <a:gd name="T3" fmla="*/ 61 h 75"/>
                        <a:gd name="T4" fmla="*/ 13 w 64"/>
                        <a:gd name="T5" fmla="*/ 47 h 75"/>
                        <a:gd name="T6" fmla="*/ 0 w 64"/>
                        <a:gd name="T7" fmla="*/ 26 h 75"/>
                        <a:gd name="T8" fmla="*/ 7 w 64"/>
                        <a:gd name="T9" fmla="*/ 6 h 75"/>
                        <a:gd name="T10" fmla="*/ 22 w 64"/>
                        <a:gd name="T11" fmla="*/ 0 h 75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64"/>
                        <a:gd name="T19" fmla="*/ 0 h 75"/>
                        <a:gd name="T20" fmla="*/ 64 w 64"/>
                        <a:gd name="T21" fmla="*/ 75 h 75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64" h="75">
                          <a:moveTo>
                            <a:pt x="63" y="74"/>
                          </a:moveTo>
                          <a:lnTo>
                            <a:pt x="32" y="61"/>
                          </a:lnTo>
                          <a:lnTo>
                            <a:pt x="13" y="47"/>
                          </a:lnTo>
                          <a:lnTo>
                            <a:pt x="0" y="26"/>
                          </a:lnTo>
                          <a:lnTo>
                            <a:pt x="7" y="6"/>
                          </a:lnTo>
                          <a:lnTo>
                            <a:pt x="22" y="0"/>
                          </a:lnTo>
                        </a:path>
                      </a:pathLst>
                    </a:custGeom>
                    <a:noFill/>
                    <a:ln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6148" name="Freeform 28"/>
                    <p:cNvSpPr>
                      <a:spLocks/>
                    </p:cNvSpPr>
                    <p:nvPr/>
                  </p:nvSpPr>
                  <p:spPr bwMode="auto">
                    <a:xfrm>
                      <a:off x="4578" y="2429"/>
                      <a:ext cx="14" cy="71"/>
                    </a:xfrm>
                    <a:custGeom>
                      <a:avLst/>
                      <a:gdLst>
                        <a:gd name="T0" fmla="*/ 0 w 14"/>
                        <a:gd name="T1" fmla="*/ 0 h 71"/>
                        <a:gd name="T2" fmla="*/ 11 w 14"/>
                        <a:gd name="T3" fmla="*/ 31 h 71"/>
                        <a:gd name="T4" fmla="*/ 13 w 14"/>
                        <a:gd name="T5" fmla="*/ 49 h 71"/>
                        <a:gd name="T6" fmla="*/ 11 w 14"/>
                        <a:gd name="T7" fmla="*/ 70 h 71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4"/>
                        <a:gd name="T13" fmla="*/ 0 h 71"/>
                        <a:gd name="T14" fmla="*/ 14 w 14"/>
                        <a:gd name="T15" fmla="*/ 71 h 71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4" h="71">
                          <a:moveTo>
                            <a:pt x="0" y="0"/>
                          </a:moveTo>
                          <a:lnTo>
                            <a:pt x="11" y="31"/>
                          </a:lnTo>
                          <a:lnTo>
                            <a:pt x="13" y="49"/>
                          </a:lnTo>
                          <a:lnTo>
                            <a:pt x="11" y="70"/>
                          </a:lnTo>
                        </a:path>
                      </a:pathLst>
                    </a:custGeom>
                    <a:noFill/>
                    <a:ln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6149" name="Freeform 29"/>
                    <p:cNvSpPr>
                      <a:spLocks/>
                    </p:cNvSpPr>
                    <p:nvPr/>
                  </p:nvSpPr>
                  <p:spPr bwMode="auto">
                    <a:xfrm>
                      <a:off x="4575" y="2429"/>
                      <a:ext cx="54" cy="29"/>
                    </a:xfrm>
                    <a:custGeom>
                      <a:avLst/>
                      <a:gdLst>
                        <a:gd name="T0" fmla="*/ 0 w 54"/>
                        <a:gd name="T1" fmla="*/ 0 h 29"/>
                        <a:gd name="T2" fmla="*/ 23 w 54"/>
                        <a:gd name="T3" fmla="*/ 3 h 29"/>
                        <a:gd name="T4" fmla="*/ 40 w 54"/>
                        <a:gd name="T5" fmla="*/ 11 h 29"/>
                        <a:gd name="T6" fmla="*/ 53 w 54"/>
                        <a:gd name="T7" fmla="*/ 28 h 29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54"/>
                        <a:gd name="T13" fmla="*/ 0 h 29"/>
                        <a:gd name="T14" fmla="*/ 54 w 54"/>
                        <a:gd name="T15" fmla="*/ 29 h 29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54" h="29">
                          <a:moveTo>
                            <a:pt x="0" y="0"/>
                          </a:moveTo>
                          <a:lnTo>
                            <a:pt x="23" y="3"/>
                          </a:lnTo>
                          <a:lnTo>
                            <a:pt x="40" y="11"/>
                          </a:lnTo>
                          <a:lnTo>
                            <a:pt x="53" y="28"/>
                          </a:lnTo>
                        </a:path>
                      </a:pathLst>
                    </a:custGeom>
                    <a:noFill/>
                    <a:ln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6150" name="Freeform 30"/>
                    <p:cNvSpPr>
                      <a:spLocks/>
                    </p:cNvSpPr>
                    <p:nvPr/>
                  </p:nvSpPr>
                  <p:spPr bwMode="auto">
                    <a:xfrm>
                      <a:off x="4468" y="2557"/>
                      <a:ext cx="92" cy="77"/>
                    </a:xfrm>
                    <a:custGeom>
                      <a:avLst/>
                      <a:gdLst>
                        <a:gd name="T0" fmla="*/ 0 w 92"/>
                        <a:gd name="T1" fmla="*/ 0 h 77"/>
                        <a:gd name="T2" fmla="*/ 2 w 92"/>
                        <a:gd name="T3" fmla="*/ 12 h 77"/>
                        <a:gd name="T4" fmla="*/ 5 w 92"/>
                        <a:gd name="T5" fmla="*/ 25 h 77"/>
                        <a:gd name="T6" fmla="*/ 11 w 92"/>
                        <a:gd name="T7" fmla="*/ 35 h 77"/>
                        <a:gd name="T8" fmla="*/ 25 w 92"/>
                        <a:gd name="T9" fmla="*/ 45 h 77"/>
                        <a:gd name="T10" fmla="*/ 43 w 92"/>
                        <a:gd name="T11" fmla="*/ 53 h 77"/>
                        <a:gd name="T12" fmla="*/ 62 w 92"/>
                        <a:gd name="T13" fmla="*/ 54 h 77"/>
                        <a:gd name="T14" fmla="*/ 76 w 92"/>
                        <a:gd name="T15" fmla="*/ 57 h 77"/>
                        <a:gd name="T16" fmla="*/ 85 w 92"/>
                        <a:gd name="T17" fmla="*/ 67 h 77"/>
                        <a:gd name="T18" fmla="*/ 91 w 92"/>
                        <a:gd name="T19" fmla="*/ 75 h 77"/>
                        <a:gd name="T20" fmla="*/ 91 w 92"/>
                        <a:gd name="T21" fmla="*/ 76 h 77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w 92"/>
                        <a:gd name="T34" fmla="*/ 0 h 77"/>
                        <a:gd name="T35" fmla="*/ 92 w 92"/>
                        <a:gd name="T36" fmla="*/ 77 h 77"/>
                      </a:gdLst>
                      <a:ahLst/>
                      <a:cxnLst>
                        <a:cxn ang="T22">
                          <a:pos x="T0" y="T1"/>
                        </a:cxn>
                        <a:cxn ang="T23">
                          <a:pos x="T2" y="T3"/>
                        </a:cxn>
                        <a:cxn ang="T24">
                          <a:pos x="T4" y="T5"/>
                        </a:cxn>
                        <a:cxn ang="T25">
                          <a:pos x="T6" y="T7"/>
                        </a:cxn>
                        <a:cxn ang="T26">
                          <a:pos x="T8" y="T9"/>
                        </a:cxn>
                        <a:cxn ang="T27">
                          <a:pos x="T10" y="T11"/>
                        </a:cxn>
                        <a:cxn ang="T28">
                          <a:pos x="T12" y="T13"/>
                        </a:cxn>
                        <a:cxn ang="T29">
                          <a:pos x="T14" y="T15"/>
                        </a:cxn>
                        <a:cxn ang="T30">
                          <a:pos x="T16" y="T17"/>
                        </a:cxn>
                        <a:cxn ang="T31">
                          <a:pos x="T18" y="T19"/>
                        </a:cxn>
                        <a:cxn ang="T32">
                          <a:pos x="T20" y="T21"/>
                        </a:cxn>
                      </a:cxnLst>
                      <a:rect l="T33" t="T34" r="T35" b="T36"/>
                      <a:pathLst>
                        <a:path w="92" h="77">
                          <a:moveTo>
                            <a:pt x="0" y="0"/>
                          </a:moveTo>
                          <a:lnTo>
                            <a:pt x="2" y="12"/>
                          </a:lnTo>
                          <a:lnTo>
                            <a:pt x="5" y="25"/>
                          </a:lnTo>
                          <a:lnTo>
                            <a:pt x="11" y="35"/>
                          </a:lnTo>
                          <a:lnTo>
                            <a:pt x="25" y="45"/>
                          </a:lnTo>
                          <a:lnTo>
                            <a:pt x="43" y="53"/>
                          </a:lnTo>
                          <a:lnTo>
                            <a:pt x="62" y="54"/>
                          </a:lnTo>
                          <a:lnTo>
                            <a:pt x="76" y="57"/>
                          </a:lnTo>
                          <a:lnTo>
                            <a:pt x="85" y="67"/>
                          </a:lnTo>
                          <a:lnTo>
                            <a:pt x="91" y="75"/>
                          </a:lnTo>
                          <a:lnTo>
                            <a:pt x="91" y="76"/>
                          </a:lnTo>
                        </a:path>
                      </a:pathLst>
                    </a:custGeom>
                    <a:noFill/>
                    <a:ln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</p:grpSp>
          <p:grpSp>
            <p:nvGrpSpPr>
              <p:cNvPr id="46088" name="Group 86"/>
              <p:cNvGrpSpPr>
                <a:grpSpLocks/>
              </p:cNvGrpSpPr>
              <p:nvPr/>
            </p:nvGrpSpPr>
            <p:grpSpPr bwMode="auto">
              <a:xfrm>
                <a:off x="3828" y="1549"/>
                <a:ext cx="1058" cy="1423"/>
                <a:chOff x="3828" y="1549"/>
                <a:chExt cx="1058" cy="1423"/>
              </a:xfrm>
            </p:grpSpPr>
            <p:grpSp>
              <p:nvGrpSpPr>
                <p:cNvPr id="46089" name="Group 65"/>
                <p:cNvGrpSpPr>
                  <a:grpSpLocks/>
                </p:cNvGrpSpPr>
                <p:nvPr/>
              </p:nvGrpSpPr>
              <p:grpSpPr bwMode="auto">
                <a:xfrm>
                  <a:off x="4013" y="1549"/>
                  <a:ext cx="842" cy="789"/>
                  <a:chOff x="4013" y="1549"/>
                  <a:chExt cx="842" cy="789"/>
                </a:xfrm>
              </p:grpSpPr>
              <p:sp>
                <p:nvSpPr>
                  <p:cNvPr id="46110" name="Freeform 34"/>
                  <p:cNvSpPr>
                    <a:spLocks/>
                  </p:cNvSpPr>
                  <p:nvPr/>
                </p:nvSpPr>
                <p:spPr bwMode="auto">
                  <a:xfrm>
                    <a:off x="4092" y="1549"/>
                    <a:ext cx="752" cy="789"/>
                  </a:xfrm>
                  <a:custGeom>
                    <a:avLst/>
                    <a:gdLst>
                      <a:gd name="T0" fmla="*/ 92 w 752"/>
                      <a:gd name="T1" fmla="*/ 624 h 789"/>
                      <a:gd name="T2" fmla="*/ 128 w 752"/>
                      <a:gd name="T3" fmla="*/ 557 h 789"/>
                      <a:gd name="T4" fmla="*/ 128 w 752"/>
                      <a:gd name="T5" fmla="*/ 537 h 789"/>
                      <a:gd name="T6" fmla="*/ 115 w 752"/>
                      <a:gd name="T7" fmla="*/ 510 h 789"/>
                      <a:gd name="T8" fmla="*/ 95 w 752"/>
                      <a:gd name="T9" fmla="*/ 481 h 789"/>
                      <a:gd name="T10" fmla="*/ 58 w 752"/>
                      <a:gd name="T11" fmla="*/ 453 h 789"/>
                      <a:gd name="T12" fmla="*/ 34 w 752"/>
                      <a:gd name="T13" fmla="*/ 415 h 789"/>
                      <a:gd name="T14" fmla="*/ 23 w 752"/>
                      <a:gd name="T15" fmla="*/ 382 h 789"/>
                      <a:gd name="T16" fmla="*/ 9 w 752"/>
                      <a:gd name="T17" fmla="*/ 357 h 789"/>
                      <a:gd name="T18" fmla="*/ 9 w 752"/>
                      <a:gd name="T19" fmla="*/ 328 h 789"/>
                      <a:gd name="T20" fmla="*/ 0 w 752"/>
                      <a:gd name="T21" fmla="*/ 260 h 789"/>
                      <a:gd name="T22" fmla="*/ 9 w 752"/>
                      <a:gd name="T23" fmla="*/ 209 h 789"/>
                      <a:gd name="T24" fmla="*/ 25 w 752"/>
                      <a:gd name="T25" fmla="*/ 164 h 789"/>
                      <a:gd name="T26" fmla="*/ 48 w 752"/>
                      <a:gd name="T27" fmla="*/ 117 h 789"/>
                      <a:gd name="T28" fmla="*/ 75 w 752"/>
                      <a:gd name="T29" fmla="*/ 89 h 789"/>
                      <a:gd name="T30" fmla="*/ 127 w 752"/>
                      <a:gd name="T31" fmla="*/ 56 h 789"/>
                      <a:gd name="T32" fmla="*/ 183 w 752"/>
                      <a:gd name="T33" fmla="*/ 33 h 789"/>
                      <a:gd name="T34" fmla="*/ 242 w 752"/>
                      <a:gd name="T35" fmla="*/ 13 h 789"/>
                      <a:gd name="T36" fmla="*/ 317 w 752"/>
                      <a:gd name="T37" fmla="*/ 1 h 789"/>
                      <a:gd name="T38" fmla="*/ 370 w 752"/>
                      <a:gd name="T39" fmla="*/ 0 h 789"/>
                      <a:gd name="T40" fmla="*/ 423 w 752"/>
                      <a:gd name="T41" fmla="*/ 4 h 789"/>
                      <a:gd name="T42" fmla="*/ 491 w 752"/>
                      <a:gd name="T43" fmla="*/ 18 h 789"/>
                      <a:gd name="T44" fmla="*/ 553 w 752"/>
                      <a:gd name="T45" fmla="*/ 38 h 789"/>
                      <a:gd name="T46" fmla="*/ 597 w 752"/>
                      <a:gd name="T47" fmla="*/ 60 h 789"/>
                      <a:gd name="T48" fmla="*/ 653 w 752"/>
                      <a:gd name="T49" fmla="*/ 103 h 789"/>
                      <a:gd name="T50" fmla="*/ 691 w 752"/>
                      <a:gd name="T51" fmla="*/ 154 h 789"/>
                      <a:gd name="T52" fmla="*/ 720 w 752"/>
                      <a:gd name="T53" fmla="*/ 200 h 789"/>
                      <a:gd name="T54" fmla="*/ 734 w 752"/>
                      <a:gd name="T55" fmla="*/ 234 h 789"/>
                      <a:gd name="T56" fmla="*/ 751 w 752"/>
                      <a:gd name="T57" fmla="*/ 293 h 789"/>
                      <a:gd name="T58" fmla="*/ 751 w 752"/>
                      <a:gd name="T59" fmla="*/ 339 h 789"/>
                      <a:gd name="T60" fmla="*/ 740 w 752"/>
                      <a:gd name="T61" fmla="*/ 405 h 789"/>
                      <a:gd name="T62" fmla="*/ 723 w 752"/>
                      <a:gd name="T63" fmla="*/ 458 h 789"/>
                      <a:gd name="T64" fmla="*/ 697 w 752"/>
                      <a:gd name="T65" fmla="*/ 503 h 789"/>
                      <a:gd name="T66" fmla="*/ 675 w 752"/>
                      <a:gd name="T67" fmla="*/ 528 h 789"/>
                      <a:gd name="T68" fmla="*/ 643 w 752"/>
                      <a:gd name="T69" fmla="*/ 557 h 789"/>
                      <a:gd name="T70" fmla="*/ 590 w 752"/>
                      <a:gd name="T71" fmla="*/ 579 h 789"/>
                      <a:gd name="T72" fmla="*/ 550 w 752"/>
                      <a:gd name="T73" fmla="*/ 593 h 789"/>
                      <a:gd name="T74" fmla="*/ 505 w 752"/>
                      <a:gd name="T75" fmla="*/ 606 h 789"/>
                      <a:gd name="T76" fmla="*/ 435 w 752"/>
                      <a:gd name="T77" fmla="*/ 613 h 789"/>
                      <a:gd name="T78" fmla="*/ 374 w 752"/>
                      <a:gd name="T79" fmla="*/ 624 h 789"/>
                      <a:gd name="T80" fmla="*/ 334 w 752"/>
                      <a:gd name="T81" fmla="*/ 633 h 789"/>
                      <a:gd name="T82" fmla="*/ 322 w 752"/>
                      <a:gd name="T83" fmla="*/ 652 h 789"/>
                      <a:gd name="T84" fmla="*/ 325 w 752"/>
                      <a:gd name="T85" fmla="*/ 676 h 789"/>
                      <a:gd name="T86" fmla="*/ 322 w 752"/>
                      <a:gd name="T87" fmla="*/ 698 h 789"/>
                      <a:gd name="T88" fmla="*/ 314 w 752"/>
                      <a:gd name="T89" fmla="*/ 715 h 789"/>
                      <a:gd name="T90" fmla="*/ 309 w 752"/>
                      <a:gd name="T91" fmla="*/ 746 h 789"/>
                      <a:gd name="T92" fmla="*/ 311 w 752"/>
                      <a:gd name="T93" fmla="*/ 788 h 789"/>
                      <a:gd name="T94" fmla="*/ 261 w 752"/>
                      <a:gd name="T95" fmla="*/ 718 h 789"/>
                      <a:gd name="T96" fmla="*/ 194 w 752"/>
                      <a:gd name="T97" fmla="*/ 661 h 789"/>
                      <a:gd name="T98" fmla="*/ 138 w 752"/>
                      <a:gd name="T99" fmla="*/ 635 h 789"/>
                      <a:gd name="T100" fmla="*/ 92 w 752"/>
                      <a:gd name="T101" fmla="*/ 624 h 789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752"/>
                      <a:gd name="T154" fmla="*/ 0 h 789"/>
                      <a:gd name="T155" fmla="*/ 752 w 752"/>
                      <a:gd name="T156" fmla="*/ 789 h 789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752" h="789">
                        <a:moveTo>
                          <a:pt x="92" y="624"/>
                        </a:moveTo>
                        <a:lnTo>
                          <a:pt x="128" y="557"/>
                        </a:lnTo>
                        <a:lnTo>
                          <a:pt x="128" y="537"/>
                        </a:lnTo>
                        <a:lnTo>
                          <a:pt x="115" y="510"/>
                        </a:lnTo>
                        <a:lnTo>
                          <a:pt x="95" y="481"/>
                        </a:lnTo>
                        <a:lnTo>
                          <a:pt x="58" y="453"/>
                        </a:lnTo>
                        <a:lnTo>
                          <a:pt x="34" y="415"/>
                        </a:lnTo>
                        <a:lnTo>
                          <a:pt x="23" y="382"/>
                        </a:lnTo>
                        <a:lnTo>
                          <a:pt x="9" y="357"/>
                        </a:lnTo>
                        <a:lnTo>
                          <a:pt x="9" y="328"/>
                        </a:lnTo>
                        <a:lnTo>
                          <a:pt x="0" y="260"/>
                        </a:lnTo>
                        <a:lnTo>
                          <a:pt x="9" y="209"/>
                        </a:lnTo>
                        <a:lnTo>
                          <a:pt x="25" y="164"/>
                        </a:lnTo>
                        <a:lnTo>
                          <a:pt x="48" y="117"/>
                        </a:lnTo>
                        <a:lnTo>
                          <a:pt x="75" y="89"/>
                        </a:lnTo>
                        <a:lnTo>
                          <a:pt x="127" y="56"/>
                        </a:lnTo>
                        <a:lnTo>
                          <a:pt x="183" y="33"/>
                        </a:lnTo>
                        <a:lnTo>
                          <a:pt x="242" y="13"/>
                        </a:lnTo>
                        <a:lnTo>
                          <a:pt x="317" y="1"/>
                        </a:lnTo>
                        <a:lnTo>
                          <a:pt x="370" y="0"/>
                        </a:lnTo>
                        <a:lnTo>
                          <a:pt x="423" y="4"/>
                        </a:lnTo>
                        <a:lnTo>
                          <a:pt x="491" y="18"/>
                        </a:lnTo>
                        <a:lnTo>
                          <a:pt x="553" y="38"/>
                        </a:lnTo>
                        <a:lnTo>
                          <a:pt x="597" y="60"/>
                        </a:lnTo>
                        <a:lnTo>
                          <a:pt x="653" y="103"/>
                        </a:lnTo>
                        <a:lnTo>
                          <a:pt x="691" y="154"/>
                        </a:lnTo>
                        <a:lnTo>
                          <a:pt x="720" y="200"/>
                        </a:lnTo>
                        <a:lnTo>
                          <a:pt x="734" y="234"/>
                        </a:lnTo>
                        <a:lnTo>
                          <a:pt x="751" y="293"/>
                        </a:lnTo>
                        <a:lnTo>
                          <a:pt x="751" y="339"/>
                        </a:lnTo>
                        <a:lnTo>
                          <a:pt x="740" y="405"/>
                        </a:lnTo>
                        <a:lnTo>
                          <a:pt x="723" y="458"/>
                        </a:lnTo>
                        <a:lnTo>
                          <a:pt x="697" y="503"/>
                        </a:lnTo>
                        <a:lnTo>
                          <a:pt x="675" y="528"/>
                        </a:lnTo>
                        <a:lnTo>
                          <a:pt x="643" y="557"/>
                        </a:lnTo>
                        <a:lnTo>
                          <a:pt x="590" y="579"/>
                        </a:lnTo>
                        <a:lnTo>
                          <a:pt x="550" y="593"/>
                        </a:lnTo>
                        <a:lnTo>
                          <a:pt x="505" y="606"/>
                        </a:lnTo>
                        <a:lnTo>
                          <a:pt x="435" y="613"/>
                        </a:lnTo>
                        <a:lnTo>
                          <a:pt x="374" y="624"/>
                        </a:lnTo>
                        <a:lnTo>
                          <a:pt x="334" y="633"/>
                        </a:lnTo>
                        <a:lnTo>
                          <a:pt x="322" y="652"/>
                        </a:lnTo>
                        <a:lnTo>
                          <a:pt x="325" y="676"/>
                        </a:lnTo>
                        <a:lnTo>
                          <a:pt x="322" y="698"/>
                        </a:lnTo>
                        <a:lnTo>
                          <a:pt x="314" y="715"/>
                        </a:lnTo>
                        <a:lnTo>
                          <a:pt x="309" y="746"/>
                        </a:lnTo>
                        <a:lnTo>
                          <a:pt x="311" y="788"/>
                        </a:lnTo>
                        <a:lnTo>
                          <a:pt x="261" y="718"/>
                        </a:lnTo>
                        <a:lnTo>
                          <a:pt x="194" y="661"/>
                        </a:lnTo>
                        <a:lnTo>
                          <a:pt x="138" y="635"/>
                        </a:lnTo>
                        <a:lnTo>
                          <a:pt x="92" y="624"/>
                        </a:lnTo>
                      </a:path>
                    </a:pathLst>
                  </a:custGeom>
                  <a:solidFill>
                    <a:srgbClr val="E0A080"/>
                  </a:solidFill>
                  <a:ln w="12700" cap="rnd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46111" name="Group 53"/>
                  <p:cNvGrpSpPr>
                    <a:grpSpLocks/>
                  </p:cNvGrpSpPr>
                  <p:nvPr/>
                </p:nvGrpSpPr>
                <p:grpSpPr bwMode="auto">
                  <a:xfrm>
                    <a:off x="4013" y="1549"/>
                    <a:ext cx="706" cy="545"/>
                    <a:chOff x="4013" y="1549"/>
                    <a:chExt cx="706" cy="545"/>
                  </a:xfrm>
                </p:grpSpPr>
                <p:grpSp>
                  <p:nvGrpSpPr>
                    <p:cNvPr id="46123" name="Group 3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201" y="1549"/>
                      <a:ext cx="486" cy="165"/>
                      <a:chOff x="4201" y="1549"/>
                      <a:chExt cx="486" cy="165"/>
                    </a:xfrm>
                  </p:grpSpPr>
                  <p:sp>
                    <p:nvSpPr>
                      <p:cNvPr id="46139" name="Freeform 35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240" y="1573"/>
                        <a:ext cx="447" cy="141"/>
                      </a:xfrm>
                      <a:custGeom>
                        <a:avLst/>
                        <a:gdLst>
                          <a:gd name="T0" fmla="*/ 0 w 447"/>
                          <a:gd name="T1" fmla="*/ 140 h 141"/>
                          <a:gd name="T2" fmla="*/ 35 w 447"/>
                          <a:gd name="T3" fmla="*/ 96 h 141"/>
                          <a:gd name="T4" fmla="*/ 79 w 447"/>
                          <a:gd name="T5" fmla="*/ 62 h 141"/>
                          <a:gd name="T6" fmla="*/ 133 w 447"/>
                          <a:gd name="T7" fmla="*/ 34 h 141"/>
                          <a:gd name="T8" fmla="*/ 186 w 447"/>
                          <a:gd name="T9" fmla="*/ 16 h 141"/>
                          <a:gd name="T10" fmla="*/ 245 w 447"/>
                          <a:gd name="T11" fmla="*/ 5 h 141"/>
                          <a:gd name="T12" fmla="*/ 321 w 447"/>
                          <a:gd name="T13" fmla="*/ 0 h 141"/>
                          <a:gd name="T14" fmla="*/ 377 w 447"/>
                          <a:gd name="T15" fmla="*/ 9 h 141"/>
                          <a:gd name="T16" fmla="*/ 446 w 447"/>
                          <a:gd name="T17" fmla="*/ 32 h 141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  <a:gd name="T24" fmla="*/ 0 60000 65536"/>
                          <a:gd name="T25" fmla="*/ 0 60000 65536"/>
                          <a:gd name="T26" fmla="*/ 0 60000 65536"/>
                          <a:gd name="T27" fmla="*/ 0 w 447"/>
                          <a:gd name="T28" fmla="*/ 0 h 141"/>
                          <a:gd name="T29" fmla="*/ 447 w 447"/>
                          <a:gd name="T30" fmla="*/ 141 h 141"/>
                        </a:gdLst>
                        <a:ahLst/>
                        <a:cxnLst>
                          <a:cxn ang="T18">
                            <a:pos x="T0" y="T1"/>
                          </a:cxn>
                          <a:cxn ang="T19">
                            <a:pos x="T2" y="T3"/>
                          </a:cxn>
                          <a:cxn ang="T20">
                            <a:pos x="T4" y="T5"/>
                          </a:cxn>
                          <a:cxn ang="T21">
                            <a:pos x="T6" y="T7"/>
                          </a:cxn>
                          <a:cxn ang="T22">
                            <a:pos x="T8" y="T9"/>
                          </a:cxn>
                          <a:cxn ang="T23">
                            <a:pos x="T10" y="T11"/>
                          </a:cxn>
                          <a:cxn ang="T24">
                            <a:pos x="T12" y="T13"/>
                          </a:cxn>
                          <a:cxn ang="T25">
                            <a:pos x="T14" y="T15"/>
                          </a:cxn>
                          <a:cxn ang="T26">
                            <a:pos x="T16" y="T17"/>
                          </a:cxn>
                        </a:cxnLst>
                        <a:rect l="T27" t="T28" r="T29" b="T30"/>
                        <a:pathLst>
                          <a:path w="447" h="141">
                            <a:moveTo>
                              <a:pt x="0" y="140"/>
                            </a:moveTo>
                            <a:lnTo>
                              <a:pt x="35" y="96"/>
                            </a:lnTo>
                            <a:lnTo>
                              <a:pt x="79" y="62"/>
                            </a:lnTo>
                            <a:lnTo>
                              <a:pt x="133" y="34"/>
                            </a:lnTo>
                            <a:lnTo>
                              <a:pt x="186" y="16"/>
                            </a:lnTo>
                            <a:lnTo>
                              <a:pt x="245" y="5"/>
                            </a:lnTo>
                            <a:lnTo>
                              <a:pt x="321" y="0"/>
                            </a:lnTo>
                            <a:lnTo>
                              <a:pt x="377" y="9"/>
                            </a:lnTo>
                            <a:lnTo>
                              <a:pt x="446" y="32"/>
                            </a:lnTo>
                          </a:path>
                        </a:pathLst>
                      </a:custGeom>
                      <a:noFill/>
                      <a:ln w="12700" cap="rnd" cmpd="sng">
                        <a:solidFill>
                          <a:srgbClr val="000000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46140" name="Freeform 36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201" y="1549"/>
                        <a:ext cx="462" cy="155"/>
                      </a:xfrm>
                      <a:custGeom>
                        <a:avLst/>
                        <a:gdLst>
                          <a:gd name="T0" fmla="*/ 0 w 462"/>
                          <a:gd name="T1" fmla="*/ 154 h 155"/>
                          <a:gd name="T2" fmla="*/ 22 w 462"/>
                          <a:gd name="T3" fmla="*/ 109 h 155"/>
                          <a:gd name="T4" fmla="*/ 49 w 462"/>
                          <a:gd name="T5" fmla="*/ 78 h 155"/>
                          <a:gd name="T6" fmla="*/ 78 w 462"/>
                          <a:gd name="T7" fmla="*/ 52 h 155"/>
                          <a:gd name="T8" fmla="*/ 133 w 462"/>
                          <a:gd name="T9" fmla="*/ 24 h 155"/>
                          <a:gd name="T10" fmla="*/ 202 w 462"/>
                          <a:gd name="T11" fmla="*/ 4 h 155"/>
                          <a:gd name="T12" fmla="*/ 267 w 462"/>
                          <a:gd name="T13" fmla="*/ 0 h 155"/>
                          <a:gd name="T14" fmla="*/ 337 w 462"/>
                          <a:gd name="T15" fmla="*/ 7 h 155"/>
                          <a:gd name="T16" fmla="*/ 401 w 462"/>
                          <a:gd name="T17" fmla="*/ 27 h 155"/>
                          <a:gd name="T18" fmla="*/ 432 w 462"/>
                          <a:gd name="T19" fmla="*/ 36 h 155"/>
                          <a:gd name="T20" fmla="*/ 461 w 462"/>
                          <a:gd name="T21" fmla="*/ 44 h 155"/>
                          <a:gd name="T22" fmla="*/ 0 60000 65536"/>
                          <a:gd name="T23" fmla="*/ 0 60000 65536"/>
                          <a:gd name="T24" fmla="*/ 0 60000 65536"/>
                          <a:gd name="T25" fmla="*/ 0 60000 65536"/>
                          <a:gd name="T26" fmla="*/ 0 60000 65536"/>
                          <a:gd name="T27" fmla="*/ 0 60000 65536"/>
                          <a:gd name="T28" fmla="*/ 0 60000 65536"/>
                          <a:gd name="T29" fmla="*/ 0 60000 65536"/>
                          <a:gd name="T30" fmla="*/ 0 60000 65536"/>
                          <a:gd name="T31" fmla="*/ 0 60000 65536"/>
                          <a:gd name="T32" fmla="*/ 0 60000 65536"/>
                          <a:gd name="T33" fmla="*/ 0 w 462"/>
                          <a:gd name="T34" fmla="*/ 0 h 155"/>
                          <a:gd name="T35" fmla="*/ 462 w 462"/>
                          <a:gd name="T36" fmla="*/ 155 h 155"/>
                        </a:gdLst>
                        <a:ahLst/>
                        <a:cxnLst>
                          <a:cxn ang="T22">
                            <a:pos x="T0" y="T1"/>
                          </a:cxn>
                          <a:cxn ang="T23">
                            <a:pos x="T2" y="T3"/>
                          </a:cxn>
                          <a:cxn ang="T24">
                            <a:pos x="T4" y="T5"/>
                          </a:cxn>
                          <a:cxn ang="T25">
                            <a:pos x="T6" y="T7"/>
                          </a:cxn>
                          <a:cxn ang="T26">
                            <a:pos x="T8" y="T9"/>
                          </a:cxn>
                          <a:cxn ang="T27">
                            <a:pos x="T10" y="T11"/>
                          </a:cxn>
                          <a:cxn ang="T28">
                            <a:pos x="T12" y="T13"/>
                          </a:cxn>
                          <a:cxn ang="T29">
                            <a:pos x="T14" y="T15"/>
                          </a:cxn>
                          <a:cxn ang="T30">
                            <a:pos x="T16" y="T17"/>
                          </a:cxn>
                          <a:cxn ang="T31">
                            <a:pos x="T18" y="T19"/>
                          </a:cxn>
                          <a:cxn ang="T32">
                            <a:pos x="T20" y="T21"/>
                          </a:cxn>
                        </a:cxnLst>
                        <a:rect l="T33" t="T34" r="T35" b="T36"/>
                        <a:pathLst>
                          <a:path w="462" h="155">
                            <a:moveTo>
                              <a:pt x="0" y="154"/>
                            </a:moveTo>
                            <a:lnTo>
                              <a:pt x="22" y="109"/>
                            </a:lnTo>
                            <a:lnTo>
                              <a:pt x="49" y="78"/>
                            </a:lnTo>
                            <a:lnTo>
                              <a:pt x="78" y="52"/>
                            </a:lnTo>
                            <a:lnTo>
                              <a:pt x="133" y="24"/>
                            </a:lnTo>
                            <a:lnTo>
                              <a:pt x="202" y="4"/>
                            </a:lnTo>
                            <a:lnTo>
                              <a:pt x="267" y="0"/>
                            </a:lnTo>
                            <a:lnTo>
                              <a:pt x="337" y="7"/>
                            </a:lnTo>
                            <a:lnTo>
                              <a:pt x="401" y="27"/>
                            </a:lnTo>
                            <a:lnTo>
                              <a:pt x="432" y="36"/>
                            </a:lnTo>
                            <a:lnTo>
                              <a:pt x="461" y="44"/>
                            </a:lnTo>
                          </a:path>
                        </a:pathLst>
                      </a:custGeom>
                      <a:noFill/>
                      <a:ln w="12700" cap="rnd" cmpd="sng">
                        <a:solidFill>
                          <a:srgbClr val="000000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  <p:grpSp>
                  <p:nvGrpSpPr>
                    <p:cNvPr id="46124" name="Group 45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013" y="1650"/>
                      <a:ext cx="266" cy="268"/>
                      <a:chOff x="4013" y="1650"/>
                      <a:chExt cx="266" cy="268"/>
                    </a:xfrm>
                  </p:grpSpPr>
                  <p:sp>
                    <p:nvSpPr>
                      <p:cNvPr id="46132" name="Freeform 38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013" y="1650"/>
                        <a:ext cx="266" cy="268"/>
                      </a:xfrm>
                      <a:custGeom>
                        <a:avLst/>
                        <a:gdLst>
                          <a:gd name="T0" fmla="*/ 14 w 266"/>
                          <a:gd name="T1" fmla="*/ 222 h 268"/>
                          <a:gd name="T2" fmla="*/ 8 w 266"/>
                          <a:gd name="T3" fmla="*/ 116 h 268"/>
                          <a:gd name="T4" fmla="*/ 44 w 266"/>
                          <a:gd name="T5" fmla="*/ 51 h 268"/>
                          <a:gd name="T6" fmla="*/ 71 w 266"/>
                          <a:gd name="T7" fmla="*/ 13 h 268"/>
                          <a:gd name="T8" fmla="*/ 96 w 266"/>
                          <a:gd name="T9" fmla="*/ 0 h 268"/>
                          <a:gd name="T10" fmla="*/ 110 w 266"/>
                          <a:gd name="T11" fmla="*/ 24 h 268"/>
                          <a:gd name="T12" fmla="*/ 130 w 266"/>
                          <a:gd name="T13" fmla="*/ 14 h 268"/>
                          <a:gd name="T14" fmla="*/ 143 w 266"/>
                          <a:gd name="T15" fmla="*/ 39 h 268"/>
                          <a:gd name="T16" fmla="*/ 157 w 266"/>
                          <a:gd name="T17" fmla="*/ 55 h 268"/>
                          <a:gd name="T18" fmla="*/ 172 w 266"/>
                          <a:gd name="T19" fmla="*/ 68 h 268"/>
                          <a:gd name="T20" fmla="*/ 169 w 266"/>
                          <a:gd name="T21" fmla="*/ 91 h 268"/>
                          <a:gd name="T22" fmla="*/ 188 w 266"/>
                          <a:gd name="T23" fmla="*/ 77 h 268"/>
                          <a:gd name="T24" fmla="*/ 207 w 266"/>
                          <a:gd name="T25" fmla="*/ 89 h 268"/>
                          <a:gd name="T26" fmla="*/ 208 w 266"/>
                          <a:gd name="T27" fmla="*/ 108 h 268"/>
                          <a:gd name="T28" fmla="*/ 231 w 266"/>
                          <a:gd name="T29" fmla="*/ 111 h 268"/>
                          <a:gd name="T30" fmla="*/ 240 w 266"/>
                          <a:gd name="T31" fmla="*/ 133 h 268"/>
                          <a:gd name="T32" fmla="*/ 256 w 266"/>
                          <a:gd name="T33" fmla="*/ 153 h 268"/>
                          <a:gd name="T34" fmla="*/ 250 w 266"/>
                          <a:gd name="T35" fmla="*/ 200 h 268"/>
                          <a:gd name="T36" fmla="*/ 259 w 266"/>
                          <a:gd name="T37" fmla="*/ 228 h 268"/>
                          <a:gd name="T38" fmla="*/ 265 w 266"/>
                          <a:gd name="T39" fmla="*/ 253 h 268"/>
                          <a:gd name="T40" fmla="*/ 247 w 266"/>
                          <a:gd name="T41" fmla="*/ 267 h 268"/>
                          <a:gd name="T42" fmla="*/ 227 w 266"/>
                          <a:gd name="T43" fmla="*/ 266 h 268"/>
                          <a:gd name="T44" fmla="*/ 207 w 266"/>
                          <a:gd name="T45" fmla="*/ 245 h 268"/>
                          <a:gd name="T46" fmla="*/ 194 w 266"/>
                          <a:gd name="T47" fmla="*/ 243 h 268"/>
                          <a:gd name="T48" fmla="*/ 171 w 266"/>
                          <a:gd name="T49" fmla="*/ 237 h 268"/>
                          <a:gd name="T50" fmla="*/ 157 w 266"/>
                          <a:gd name="T51" fmla="*/ 233 h 268"/>
                          <a:gd name="T52" fmla="*/ 146 w 266"/>
                          <a:gd name="T53" fmla="*/ 228 h 268"/>
                          <a:gd name="T54" fmla="*/ 130 w 266"/>
                          <a:gd name="T55" fmla="*/ 227 h 268"/>
                          <a:gd name="T56" fmla="*/ 120 w 266"/>
                          <a:gd name="T57" fmla="*/ 210 h 268"/>
                          <a:gd name="T58" fmla="*/ 111 w 266"/>
                          <a:gd name="T59" fmla="*/ 227 h 268"/>
                          <a:gd name="T60" fmla="*/ 93 w 266"/>
                          <a:gd name="T61" fmla="*/ 231 h 268"/>
                          <a:gd name="T62" fmla="*/ 86 w 266"/>
                          <a:gd name="T63" fmla="*/ 237 h 268"/>
                          <a:gd name="T64" fmla="*/ 71 w 266"/>
                          <a:gd name="T65" fmla="*/ 254 h 268"/>
                          <a:gd name="T66" fmla="*/ 0 60000 65536"/>
                          <a:gd name="T67" fmla="*/ 0 60000 65536"/>
                          <a:gd name="T68" fmla="*/ 0 60000 65536"/>
                          <a:gd name="T69" fmla="*/ 0 60000 65536"/>
                          <a:gd name="T70" fmla="*/ 0 60000 65536"/>
                          <a:gd name="T71" fmla="*/ 0 60000 65536"/>
                          <a:gd name="T72" fmla="*/ 0 60000 65536"/>
                          <a:gd name="T73" fmla="*/ 0 60000 65536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w 266"/>
                          <a:gd name="T100" fmla="*/ 0 h 268"/>
                          <a:gd name="T101" fmla="*/ 266 w 266"/>
                          <a:gd name="T102" fmla="*/ 268 h 268"/>
                        </a:gdLst>
                        <a:ahLst/>
                        <a:cxnLst>
                          <a:cxn ang="T66">
                            <a:pos x="T0" y="T1"/>
                          </a:cxn>
                          <a:cxn ang="T67">
                            <a:pos x="T2" y="T3"/>
                          </a:cxn>
                          <a:cxn ang="T68">
                            <a:pos x="T4" y="T5"/>
                          </a:cxn>
                          <a:cxn ang="T69">
                            <a:pos x="T6" y="T7"/>
                          </a:cxn>
                          <a:cxn ang="T70">
                            <a:pos x="T8" y="T9"/>
                          </a:cxn>
                          <a:cxn ang="T71">
                            <a:pos x="T10" y="T11"/>
                          </a:cxn>
                          <a:cxn ang="T72">
                            <a:pos x="T12" y="T13"/>
                          </a:cxn>
                          <a:cxn ang="T73">
                            <a:pos x="T14" y="T15"/>
                          </a:cxn>
                          <a:cxn ang="T74">
                            <a:pos x="T16" y="T17"/>
                          </a:cxn>
                          <a:cxn ang="T75">
                            <a:pos x="T18" y="T19"/>
                          </a:cxn>
                          <a:cxn ang="T76">
                            <a:pos x="T20" y="T21"/>
                          </a:cxn>
                          <a:cxn ang="T77">
                            <a:pos x="T22" y="T23"/>
                          </a:cxn>
                          <a:cxn ang="T78">
                            <a:pos x="T24" y="T25"/>
                          </a:cxn>
                          <a:cxn ang="T79">
                            <a:pos x="T26" y="T27"/>
                          </a:cxn>
                          <a:cxn ang="T80">
                            <a:pos x="T28" y="T29"/>
                          </a:cxn>
                          <a:cxn ang="T81">
                            <a:pos x="T30" y="T31"/>
                          </a:cxn>
                          <a:cxn ang="T82">
                            <a:pos x="T32" y="T33"/>
                          </a:cxn>
                          <a:cxn ang="T83">
                            <a:pos x="T34" y="T35"/>
                          </a:cxn>
                          <a:cxn ang="T84">
                            <a:pos x="T36" y="T37"/>
                          </a:cxn>
                          <a:cxn ang="T85">
                            <a:pos x="T38" y="T39"/>
                          </a:cxn>
                          <a:cxn ang="T86">
                            <a:pos x="T40" y="T41"/>
                          </a:cxn>
                          <a:cxn ang="T87">
                            <a:pos x="T42" y="T43"/>
                          </a:cxn>
                          <a:cxn ang="T88">
                            <a:pos x="T44" y="T45"/>
                          </a:cxn>
                          <a:cxn ang="T89">
                            <a:pos x="T46" y="T47"/>
                          </a:cxn>
                          <a:cxn ang="T90">
                            <a:pos x="T48" y="T49"/>
                          </a:cxn>
                          <a:cxn ang="T91">
                            <a:pos x="T50" y="T51"/>
                          </a:cxn>
                          <a:cxn ang="T92">
                            <a:pos x="T52" y="T53"/>
                          </a:cxn>
                          <a:cxn ang="T93">
                            <a:pos x="T54" y="T55"/>
                          </a:cxn>
                          <a:cxn ang="T94">
                            <a:pos x="T56" y="T57"/>
                          </a:cxn>
                          <a:cxn ang="T95">
                            <a:pos x="T58" y="T59"/>
                          </a:cxn>
                          <a:cxn ang="T96">
                            <a:pos x="T60" y="T61"/>
                          </a:cxn>
                          <a:cxn ang="T97">
                            <a:pos x="T62" y="T63"/>
                          </a:cxn>
                          <a:cxn ang="T98">
                            <a:pos x="T64" y="T65"/>
                          </a:cxn>
                        </a:cxnLst>
                        <a:rect l="T99" t="T100" r="T101" b="T102"/>
                        <a:pathLst>
                          <a:path w="266" h="268">
                            <a:moveTo>
                              <a:pt x="49" y="254"/>
                            </a:moveTo>
                            <a:lnTo>
                              <a:pt x="14" y="222"/>
                            </a:lnTo>
                            <a:lnTo>
                              <a:pt x="0" y="175"/>
                            </a:lnTo>
                            <a:lnTo>
                              <a:pt x="8" y="116"/>
                            </a:lnTo>
                            <a:lnTo>
                              <a:pt x="28" y="73"/>
                            </a:lnTo>
                            <a:lnTo>
                              <a:pt x="44" y="51"/>
                            </a:lnTo>
                            <a:lnTo>
                              <a:pt x="62" y="22"/>
                            </a:lnTo>
                            <a:lnTo>
                              <a:pt x="71" y="13"/>
                            </a:lnTo>
                            <a:lnTo>
                              <a:pt x="83" y="2"/>
                            </a:lnTo>
                            <a:lnTo>
                              <a:pt x="96" y="0"/>
                            </a:lnTo>
                            <a:lnTo>
                              <a:pt x="104" y="12"/>
                            </a:lnTo>
                            <a:lnTo>
                              <a:pt x="110" y="24"/>
                            </a:lnTo>
                            <a:lnTo>
                              <a:pt x="115" y="16"/>
                            </a:lnTo>
                            <a:lnTo>
                              <a:pt x="130" y="14"/>
                            </a:lnTo>
                            <a:lnTo>
                              <a:pt x="139" y="24"/>
                            </a:lnTo>
                            <a:lnTo>
                              <a:pt x="143" y="39"/>
                            </a:lnTo>
                            <a:lnTo>
                              <a:pt x="146" y="60"/>
                            </a:lnTo>
                            <a:lnTo>
                              <a:pt x="157" y="55"/>
                            </a:lnTo>
                            <a:lnTo>
                              <a:pt x="169" y="61"/>
                            </a:lnTo>
                            <a:lnTo>
                              <a:pt x="172" y="68"/>
                            </a:lnTo>
                            <a:lnTo>
                              <a:pt x="171" y="79"/>
                            </a:lnTo>
                            <a:lnTo>
                              <a:pt x="169" y="91"/>
                            </a:lnTo>
                            <a:lnTo>
                              <a:pt x="177" y="83"/>
                            </a:lnTo>
                            <a:lnTo>
                              <a:pt x="188" y="77"/>
                            </a:lnTo>
                            <a:lnTo>
                              <a:pt x="207" y="79"/>
                            </a:lnTo>
                            <a:lnTo>
                              <a:pt x="207" y="89"/>
                            </a:lnTo>
                            <a:lnTo>
                              <a:pt x="208" y="97"/>
                            </a:lnTo>
                            <a:lnTo>
                              <a:pt x="208" y="108"/>
                            </a:lnTo>
                            <a:lnTo>
                              <a:pt x="220" y="106"/>
                            </a:lnTo>
                            <a:lnTo>
                              <a:pt x="231" y="111"/>
                            </a:lnTo>
                            <a:lnTo>
                              <a:pt x="237" y="119"/>
                            </a:lnTo>
                            <a:lnTo>
                              <a:pt x="240" y="133"/>
                            </a:lnTo>
                            <a:lnTo>
                              <a:pt x="250" y="137"/>
                            </a:lnTo>
                            <a:lnTo>
                              <a:pt x="256" y="153"/>
                            </a:lnTo>
                            <a:lnTo>
                              <a:pt x="254" y="170"/>
                            </a:lnTo>
                            <a:lnTo>
                              <a:pt x="250" y="200"/>
                            </a:lnTo>
                            <a:lnTo>
                              <a:pt x="253" y="216"/>
                            </a:lnTo>
                            <a:lnTo>
                              <a:pt x="259" y="228"/>
                            </a:lnTo>
                            <a:lnTo>
                              <a:pt x="265" y="239"/>
                            </a:lnTo>
                            <a:lnTo>
                              <a:pt x="265" y="253"/>
                            </a:lnTo>
                            <a:lnTo>
                              <a:pt x="256" y="265"/>
                            </a:lnTo>
                            <a:lnTo>
                              <a:pt x="247" y="267"/>
                            </a:lnTo>
                            <a:lnTo>
                              <a:pt x="237" y="267"/>
                            </a:lnTo>
                            <a:lnTo>
                              <a:pt x="227" y="266"/>
                            </a:lnTo>
                            <a:lnTo>
                              <a:pt x="214" y="254"/>
                            </a:lnTo>
                            <a:lnTo>
                              <a:pt x="207" y="245"/>
                            </a:lnTo>
                            <a:lnTo>
                              <a:pt x="206" y="239"/>
                            </a:lnTo>
                            <a:lnTo>
                              <a:pt x="194" y="243"/>
                            </a:lnTo>
                            <a:lnTo>
                              <a:pt x="180" y="242"/>
                            </a:lnTo>
                            <a:lnTo>
                              <a:pt x="171" y="237"/>
                            </a:lnTo>
                            <a:lnTo>
                              <a:pt x="168" y="233"/>
                            </a:lnTo>
                            <a:lnTo>
                              <a:pt x="157" y="233"/>
                            </a:lnTo>
                            <a:lnTo>
                              <a:pt x="150" y="230"/>
                            </a:lnTo>
                            <a:lnTo>
                              <a:pt x="146" y="228"/>
                            </a:lnTo>
                            <a:lnTo>
                              <a:pt x="137" y="228"/>
                            </a:lnTo>
                            <a:lnTo>
                              <a:pt x="130" y="227"/>
                            </a:lnTo>
                            <a:lnTo>
                              <a:pt x="124" y="216"/>
                            </a:lnTo>
                            <a:lnTo>
                              <a:pt x="120" y="210"/>
                            </a:lnTo>
                            <a:lnTo>
                              <a:pt x="115" y="216"/>
                            </a:lnTo>
                            <a:lnTo>
                              <a:pt x="111" y="227"/>
                            </a:lnTo>
                            <a:lnTo>
                              <a:pt x="103" y="230"/>
                            </a:lnTo>
                            <a:lnTo>
                              <a:pt x="93" y="231"/>
                            </a:lnTo>
                            <a:lnTo>
                              <a:pt x="89" y="231"/>
                            </a:lnTo>
                            <a:lnTo>
                              <a:pt x="86" y="237"/>
                            </a:lnTo>
                            <a:lnTo>
                              <a:pt x="79" y="245"/>
                            </a:lnTo>
                            <a:lnTo>
                              <a:pt x="71" y="254"/>
                            </a:lnTo>
                            <a:lnTo>
                              <a:pt x="49" y="254"/>
                            </a:lnTo>
                          </a:path>
                        </a:pathLst>
                      </a:custGeom>
                      <a:solidFill>
                        <a:srgbClr val="C08040"/>
                      </a:solidFill>
                      <a:ln w="12700" cap="rnd" cmpd="sng">
                        <a:solidFill>
                          <a:srgbClr val="000000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grpSp>
                    <p:nvGrpSpPr>
                      <p:cNvPr id="46133" name="Group 44"/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4026" y="1665"/>
                        <a:ext cx="202" cy="233"/>
                        <a:chOff x="4026" y="1665"/>
                        <a:chExt cx="202" cy="233"/>
                      </a:xfrm>
                    </p:grpSpPr>
                    <p:sp>
                      <p:nvSpPr>
                        <p:cNvPr id="46134" name="Freeform 39"/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4187" y="1820"/>
                          <a:ext cx="41" cy="51"/>
                        </a:xfrm>
                        <a:custGeom>
                          <a:avLst/>
                          <a:gdLst>
                            <a:gd name="T0" fmla="*/ 12 w 41"/>
                            <a:gd name="T1" fmla="*/ 50 h 51"/>
                            <a:gd name="T2" fmla="*/ 9 w 41"/>
                            <a:gd name="T3" fmla="*/ 24 h 51"/>
                            <a:gd name="T4" fmla="*/ 16 w 41"/>
                            <a:gd name="T5" fmla="*/ 11 h 51"/>
                            <a:gd name="T6" fmla="*/ 40 w 41"/>
                            <a:gd name="T7" fmla="*/ 0 h 51"/>
                            <a:gd name="T8" fmla="*/ 25 w 41"/>
                            <a:gd name="T9" fmla="*/ 2 h 51"/>
                            <a:gd name="T10" fmla="*/ 6 w 41"/>
                            <a:gd name="T11" fmla="*/ 8 h 51"/>
                            <a:gd name="T12" fmla="*/ 0 w 41"/>
                            <a:gd name="T13" fmla="*/ 20 h 51"/>
                            <a:gd name="T14" fmla="*/ 12 w 41"/>
                            <a:gd name="T15" fmla="*/ 50 h 51"/>
                            <a:gd name="T16" fmla="*/ 0 60000 65536"/>
                            <a:gd name="T17" fmla="*/ 0 60000 65536"/>
                            <a:gd name="T18" fmla="*/ 0 60000 65536"/>
                            <a:gd name="T19" fmla="*/ 0 60000 65536"/>
                            <a:gd name="T20" fmla="*/ 0 60000 65536"/>
                            <a:gd name="T21" fmla="*/ 0 60000 65536"/>
                            <a:gd name="T22" fmla="*/ 0 60000 65536"/>
                            <a:gd name="T23" fmla="*/ 0 60000 65536"/>
                            <a:gd name="T24" fmla="*/ 0 w 41"/>
                            <a:gd name="T25" fmla="*/ 0 h 51"/>
                            <a:gd name="T26" fmla="*/ 41 w 41"/>
                            <a:gd name="T27" fmla="*/ 51 h 51"/>
                          </a:gdLst>
                          <a:ahLst/>
                          <a:cxnLst>
                            <a:cxn ang="T16">
                              <a:pos x="T0" y="T1"/>
                            </a:cxn>
                            <a:cxn ang="T17">
                              <a:pos x="T2" y="T3"/>
                            </a:cxn>
                            <a:cxn ang="T18">
                              <a:pos x="T4" y="T5"/>
                            </a:cxn>
                            <a:cxn ang="T19">
                              <a:pos x="T6" y="T7"/>
                            </a:cxn>
                            <a:cxn ang="T20">
                              <a:pos x="T8" y="T9"/>
                            </a:cxn>
                            <a:cxn ang="T21">
                              <a:pos x="T10" y="T11"/>
                            </a:cxn>
                            <a:cxn ang="T22">
                              <a:pos x="T12" y="T13"/>
                            </a:cxn>
                            <a:cxn ang="T23">
                              <a:pos x="T14" y="T15"/>
                            </a:cxn>
                          </a:cxnLst>
                          <a:rect l="T24" t="T25" r="T26" b="T27"/>
                          <a:pathLst>
                            <a:path w="41" h="51">
                              <a:moveTo>
                                <a:pt x="12" y="50"/>
                              </a:moveTo>
                              <a:lnTo>
                                <a:pt x="9" y="24"/>
                              </a:lnTo>
                              <a:lnTo>
                                <a:pt x="16" y="11"/>
                              </a:lnTo>
                              <a:lnTo>
                                <a:pt x="40" y="0"/>
                              </a:lnTo>
                              <a:lnTo>
                                <a:pt x="25" y="2"/>
                              </a:lnTo>
                              <a:lnTo>
                                <a:pt x="6" y="8"/>
                              </a:lnTo>
                              <a:lnTo>
                                <a:pt x="0" y="20"/>
                              </a:lnTo>
                              <a:lnTo>
                                <a:pt x="12" y="50"/>
                              </a:lnTo>
                            </a:path>
                          </a:pathLst>
                        </a:custGeom>
                        <a:solidFill>
                          <a:srgbClr val="804000"/>
                        </a:solidFill>
                        <a:ln w="12700" cap="rnd" cmpd="sng">
                          <a:solidFill>
                            <a:srgbClr val="00000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6135" name="Freeform 40"/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4112" y="1741"/>
                          <a:ext cx="65" cy="120"/>
                        </a:xfrm>
                        <a:custGeom>
                          <a:avLst/>
                          <a:gdLst>
                            <a:gd name="T0" fmla="*/ 26 w 65"/>
                            <a:gd name="T1" fmla="*/ 119 h 120"/>
                            <a:gd name="T2" fmla="*/ 14 w 65"/>
                            <a:gd name="T3" fmla="*/ 93 h 120"/>
                            <a:gd name="T4" fmla="*/ 14 w 65"/>
                            <a:gd name="T5" fmla="*/ 57 h 120"/>
                            <a:gd name="T6" fmla="*/ 36 w 65"/>
                            <a:gd name="T7" fmla="*/ 28 h 120"/>
                            <a:gd name="T8" fmla="*/ 64 w 65"/>
                            <a:gd name="T9" fmla="*/ 0 h 120"/>
                            <a:gd name="T10" fmla="*/ 47 w 65"/>
                            <a:gd name="T11" fmla="*/ 16 h 120"/>
                            <a:gd name="T12" fmla="*/ 20 w 65"/>
                            <a:gd name="T13" fmla="*/ 36 h 120"/>
                            <a:gd name="T14" fmla="*/ 0 w 65"/>
                            <a:gd name="T15" fmla="*/ 53 h 120"/>
                            <a:gd name="T16" fmla="*/ 4 w 65"/>
                            <a:gd name="T17" fmla="*/ 67 h 120"/>
                            <a:gd name="T18" fmla="*/ 3 w 65"/>
                            <a:gd name="T19" fmla="*/ 83 h 120"/>
                            <a:gd name="T20" fmla="*/ 3 w 65"/>
                            <a:gd name="T21" fmla="*/ 101 h 120"/>
                            <a:gd name="T22" fmla="*/ 26 w 65"/>
                            <a:gd name="T23" fmla="*/ 119 h 120"/>
                            <a:gd name="T24" fmla="*/ 0 60000 65536"/>
                            <a:gd name="T25" fmla="*/ 0 60000 65536"/>
                            <a:gd name="T26" fmla="*/ 0 60000 65536"/>
                            <a:gd name="T27" fmla="*/ 0 60000 65536"/>
                            <a:gd name="T28" fmla="*/ 0 60000 65536"/>
                            <a:gd name="T29" fmla="*/ 0 60000 65536"/>
                            <a:gd name="T30" fmla="*/ 0 60000 65536"/>
                            <a:gd name="T31" fmla="*/ 0 60000 65536"/>
                            <a:gd name="T32" fmla="*/ 0 60000 65536"/>
                            <a:gd name="T33" fmla="*/ 0 60000 65536"/>
                            <a:gd name="T34" fmla="*/ 0 60000 65536"/>
                            <a:gd name="T35" fmla="*/ 0 60000 65536"/>
                            <a:gd name="T36" fmla="*/ 0 w 65"/>
                            <a:gd name="T37" fmla="*/ 0 h 120"/>
                            <a:gd name="T38" fmla="*/ 65 w 65"/>
                            <a:gd name="T39" fmla="*/ 120 h 120"/>
                          </a:gdLst>
                          <a:ahLst/>
                          <a:cxnLst>
                            <a:cxn ang="T24">
                              <a:pos x="T0" y="T1"/>
                            </a:cxn>
                            <a:cxn ang="T25">
                              <a:pos x="T2" y="T3"/>
                            </a:cxn>
                            <a:cxn ang="T26">
                              <a:pos x="T4" y="T5"/>
                            </a:cxn>
                            <a:cxn ang="T27">
                              <a:pos x="T6" y="T7"/>
                            </a:cxn>
                            <a:cxn ang="T28">
                              <a:pos x="T8" y="T9"/>
                            </a:cxn>
                            <a:cxn ang="T29">
                              <a:pos x="T10" y="T11"/>
                            </a:cxn>
                            <a:cxn ang="T30">
                              <a:pos x="T12" y="T13"/>
                            </a:cxn>
                            <a:cxn ang="T31">
                              <a:pos x="T14" y="T15"/>
                            </a:cxn>
                            <a:cxn ang="T32">
                              <a:pos x="T16" y="T17"/>
                            </a:cxn>
                            <a:cxn ang="T33">
                              <a:pos x="T18" y="T19"/>
                            </a:cxn>
                            <a:cxn ang="T34">
                              <a:pos x="T20" y="T21"/>
                            </a:cxn>
                            <a:cxn ang="T35">
                              <a:pos x="T22" y="T23"/>
                            </a:cxn>
                          </a:cxnLst>
                          <a:rect l="T36" t="T37" r="T38" b="T39"/>
                          <a:pathLst>
                            <a:path w="65" h="120">
                              <a:moveTo>
                                <a:pt x="26" y="119"/>
                              </a:moveTo>
                              <a:lnTo>
                                <a:pt x="14" y="93"/>
                              </a:lnTo>
                              <a:lnTo>
                                <a:pt x="14" y="57"/>
                              </a:lnTo>
                              <a:lnTo>
                                <a:pt x="36" y="28"/>
                              </a:lnTo>
                              <a:lnTo>
                                <a:pt x="64" y="0"/>
                              </a:lnTo>
                              <a:lnTo>
                                <a:pt x="47" y="16"/>
                              </a:lnTo>
                              <a:lnTo>
                                <a:pt x="20" y="36"/>
                              </a:lnTo>
                              <a:lnTo>
                                <a:pt x="0" y="53"/>
                              </a:lnTo>
                              <a:lnTo>
                                <a:pt x="4" y="67"/>
                              </a:lnTo>
                              <a:lnTo>
                                <a:pt x="3" y="83"/>
                              </a:lnTo>
                              <a:lnTo>
                                <a:pt x="3" y="101"/>
                              </a:lnTo>
                              <a:lnTo>
                                <a:pt x="26" y="119"/>
                              </a:lnTo>
                            </a:path>
                          </a:pathLst>
                        </a:custGeom>
                        <a:solidFill>
                          <a:srgbClr val="804000"/>
                        </a:solidFill>
                        <a:ln w="12700" cap="rnd" cmpd="sng">
                          <a:solidFill>
                            <a:srgbClr val="00000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6136" name="Freeform 41"/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4026" y="1805"/>
                          <a:ext cx="45" cy="93"/>
                        </a:xfrm>
                        <a:custGeom>
                          <a:avLst/>
                          <a:gdLst>
                            <a:gd name="T0" fmla="*/ 20 w 45"/>
                            <a:gd name="T1" fmla="*/ 77 h 93"/>
                            <a:gd name="T2" fmla="*/ 0 w 45"/>
                            <a:gd name="T3" fmla="*/ 49 h 93"/>
                            <a:gd name="T4" fmla="*/ 8 w 45"/>
                            <a:gd name="T5" fmla="*/ 29 h 93"/>
                            <a:gd name="T6" fmla="*/ 24 w 45"/>
                            <a:gd name="T7" fmla="*/ 0 h 93"/>
                            <a:gd name="T8" fmla="*/ 11 w 45"/>
                            <a:gd name="T9" fmla="*/ 50 h 93"/>
                            <a:gd name="T10" fmla="*/ 21 w 45"/>
                            <a:gd name="T11" fmla="*/ 72 h 93"/>
                            <a:gd name="T12" fmla="*/ 44 w 45"/>
                            <a:gd name="T13" fmla="*/ 92 h 93"/>
                            <a:gd name="T14" fmla="*/ 20 w 45"/>
                            <a:gd name="T15" fmla="*/ 77 h 93"/>
                            <a:gd name="T16" fmla="*/ 0 60000 65536"/>
                            <a:gd name="T17" fmla="*/ 0 60000 65536"/>
                            <a:gd name="T18" fmla="*/ 0 60000 65536"/>
                            <a:gd name="T19" fmla="*/ 0 60000 65536"/>
                            <a:gd name="T20" fmla="*/ 0 60000 65536"/>
                            <a:gd name="T21" fmla="*/ 0 60000 65536"/>
                            <a:gd name="T22" fmla="*/ 0 60000 65536"/>
                            <a:gd name="T23" fmla="*/ 0 60000 65536"/>
                            <a:gd name="T24" fmla="*/ 0 w 45"/>
                            <a:gd name="T25" fmla="*/ 0 h 93"/>
                            <a:gd name="T26" fmla="*/ 45 w 45"/>
                            <a:gd name="T27" fmla="*/ 93 h 93"/>
                          </a:gdLst>
                          <a:ahLst/>
                          <a:cxnLst>
                            <a:cxn ang="T16">
                              <a:pos x="T0" y="T1"/>
                            </a:cxn>
                            <a:cxn ang="T17">
                              <a:pos x="T2" y="T3"/>
                            </a:cxn>
                            <a:cxn ang="T18">
                              <a:pos x="T4" y="T5"/>
                            </a:cxn>
                            <a:cxn ang="T19">
                              <a:pos x="T6" y="T7"/>
                            </a:cxn>
                            <a:cxn ang="T20">
                              <a:pos x="T8" y="T9"/>
                            </a:cxn>
                            <a:cxn ang="T21">
                              <a:pos x="T10" y="T11"/>
                            </a:cxn>
                            <a:cxn ang="T22">
                              <a:pos x="T12" y="T13"/>
                            </a:cxn>
                            <a:cxn ang="T23">
                              <a:pos x="T14" y="T15"/>
                            </a:cxn>
                          </a:cxnLst>
                          <a:rect l="T24" t="T25" r="T26" b="T27"/>
                          <a:pathLst>
                            <a:path w="45" h="93">
                              <a:moveTo>
                                <a:pt x="20" y="77"/>
                              </a:moveTo>
                              <a:lnTo>
                                <a:pt x="0" y="49"/>
                              </a:lnTo>
                              <a:lnTo>
                                <a:pt x="8" y="29"/>
                              </a:lnTo>
                              <a:lnTo>
                                <a:pt x="24" y="0"/>
                              </a:lnTo>
                              <a:lnTo>
                                <a:pt x="11" y="50"/>
                              </a:lnTo>
                              <a:lnTo>
                                <a:pt x="21" y="72"/>
                              </a:lnTo>
                              <a:lnTo>
                                <a:pt x="44" y="92"/>
                              </a:lnTo>
                              <a:lnTo>
                                <a:pt x="20" y="77"/>
                              </a:lnTo>
                            </a:path>
                          </a:pathLst>
                        </a:custGeom>
                        <a:solidFill>
                          <a:srgbClr val="804000"/>
                        </a:solidFill>
                        <a:ln w="12700" cap="rnd" cmpd="sng">
                          <a:solidFill>
                            <a:srgbClr val="00000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6137" name="Freeform 42"/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4062" y="1665"/>
                          <a:ext cx="61" cy="93"/>
                        </a:xfrm>
                        <a:custGeom>
                          <a:avLst/>
                          <a:gdLst>
                            <a:gd name="T0" fmla="*/ 60 w 61"/>
                            <a:gd name="T1" fmla="*/ 0 h 93"/>
                            <a:gd name="T2" fmla="*/ 31 w 61"/>
                            <a:gd name="T3" fmla="*/ 22 h 93"/>
                            <a:gd name="T4" fmla="*/ 8 w 61"/>
                            <a:gd name="T5" fmla="*/ 45 h 93"/>
                            <a:gd name="T6" fmla="*/ 4 w 61"/>
                            <a:gd name="T7" fmla="*/ 64 h 93"/>
                            <a:gd name="T8" fmla="*/ 0 w 61"/>
                            <a:gd name="T9" fmla="*/ 92 h 93"/>
                            <a:gd name="T10" fmla="*/ 9 w 61"/>
                            <a:gd name="T11" fmla="*/ 70 h 93"/>
                            <a:gd name="T12" fmla="*/ 18 w 61"/>
                            <a:gd name="T13" fmla="*/ 47 h 93"/>
                            <a:gd name="T14" fmla="*/ 42 w 61"/>
                            <a:gd name="T15" fmla="*/ 20 h 93"/>
                            <a:gd name="T16" fmla="*/ 60 w 61"/>
                            <a:gd name="T17" fmla="*/ 0 h 93"/>
                            <a:gd name="T18" fmla="*/ 0 60000 65536"/>
                            <a:gd name="T19" fmla="*/ 0 60000 65536"/>
                            <a:gd name="T20" fmla="*/ 0 60000 65536"/>
                            <a:gd name="T21" fmla="*/ 0 60000 65536"/>
                            <a:gd name="T22" fmla="*/ 0 60000 65536"/>
                            <a:gd name="T23" fmla="*/ 0 60000 65536"/>
                            <a:gd name="T24" fmla="*/ 0 60000 65536"/>
                            <a:gd name="T25" fmla="*/ 0 60000 65536"/>
                            <a:gd name="T26" fmla="*/ 0 60000 65536"/>
                            <a:gd name="T27" fmla="*/ 0 w 61"/>
                            <a:gd name="T28" fmla="*/ 0 h 93"/>
                            <a:gd name="T29" fmla="*/ 61 w 61"/>
                            <a:gd name="T30" fmla="*/ 93 h 93"/>
                          </a:gdLst>
                          <a:ahLst/>
                          <a:cxnLst>
                            <a:cxn ang="T18">
                              <a:pos x="T0" y="T1"/>
                            </a:cxn>
                            <a:cxn ang="T19">
                              <a:pos x="T2" y="T3"/>
                            </a:cxn>
                            <a:cxn ang="T20">
                              <a:pos x="T4" y="T5"/>
                            </a:cxn>
                            <a:cxn ang="T21">
                              <a:pos x="T6" y="T7"/>
                            </a:cxn>
                            <a:cxn ang="T22">
                              <a:pos x="T8" y="T9"/>
                            </a:cxn>
                            <a:cxn ang="T23">
                              <a:pos x="T10" y="T11"/>
                            </a:cxn>
                            <a:cxn ang="T24">
                              <a:pos x="T12" y="T13"/>
                            </a:cxn>
                            <a:cxn ang="T25">
                              <a:pos x="T14" y="T15"/>
                            </a:cxn>
                            <a:cxn ang="T26">
                              <a:pos x="T16" y="T17"/>
                            </a:cxn>
                          </a:cxnLst>
                          <a:rect l="T27" t="T28" r="T29" b="T30"/>
                          <a:pathLst>
                            <a:path w="61" h="93">
                              <a:moveTo>
                                <a:pt x="60" y="0"/>
                              </a:moveTo>
                              <a:lnTo>
                                <a:pt x="31" y="22"/>
                              </a:lnTo>
                              <a:lnTo>
                                <a:pt x="8" y="45"/>
                              </a:lnTo>
                              <a:lnTo>
                                <a:pt x="4" y="64"/>
                              </a:lnTo>
                              <a:lnTo>
                                <a:pt x="0" y="92"/>
                              </a:lnTo>
                              <a:lnTo>
                                <a:pt x="9" y="70"/>
                              </a:lnTo>
                              <a:lnTo>
                                <a:pt x="18" y="47"/>
                              </a:lnTo>
                              <a:lnTo>
                                <a:pt x="42" y="20"/>
                              </a:lnTo>
                              <a:lnTo>
                                <a:pt x="60" y="0"/>
                              </a:lnTo>
                            </a:path>
                          </a:pathLst>
                        </a:custGeom>
                        <a:solidFill>
                          <a:srgbClr val="804000"/>
                        </a:solidFill>
                        <a:ln w="12700" cap="rnd" cmpd="sng">
                          <a:solidFill>
                            <a:srgbClr val="00000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6138" name="Freeform 43"/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4055" y="1839"/>
                          <a:ext cx="34" cy="59"/>
                        </a:xfrm>
                        <a:custGeom>
                          <a:avLst/>
                          <a:gdLst>
                            <a:gd name="T0" fmla="*/ 13 w 34"/>
                            <a:gd name="T1" fmla="*/ 58 h 59"/>
                            <a:gd name="T2" fmla="*/ 5 w 34"/>
                            <a:gd name="T3" fmla="*/ 39 h 59"/>
                            <a:gd name="T4" fmla="*/ 0 w 34"/>
                            <a:gd name="T5" fmla="*/ 29 h 59"/>
                            <a:gd name="T6" fmla="*/ 10 w 34"/>
                            <a:gd name="T7" fmla="*/ 13 h 59"/>
                            <a:gd name="T8" fmla="*/ 30 w 34"/>
                            <a:gd name="T9" fmla="*/ 0 h 59"/>
                            <a:gd name="T10" fmla="*/ 18 w 34"/>
                            <a:gd name="T11" fmla="*/ 17 h 59"/>
                            <a:gd name="T12" fmla="*/ 11 w 34"/>
                            <a:gd name="T13" fmla="*/ 35 h 59"/>
                            <a:gd name="T14" fmla="*/ 22 w 34"/>
                            <a:gd name="T15" fmla="*/ 39 h 59"/>
                            <a:gd name="T16" fmla="*/ 33 w 34"/>
                            <a:gd name="T17" fmla="*/ 26 h 59"/>
                            <a:gd name="T18" fmla="*/ 28 w 34"/>
                            <a:gd name="T19" fmla="*/ 39 h 59"/>
                            <a:gd name="T20" fmla="*/ 13 w 34"/>
                            <a:gd name="T21" fmla="*/ 58 h 59"/>
                            <a:gd name="T22" fmla="*/ 0 60000 65536"/>
                            <a:gd name="T23" fmla="*/ 0 60000 65536"/>
                            <a:gd name="T24" fmla="*/ 0 60000 65536"/>
                            <a:gd name="T25" fmla="*/ 0 60000 65536"/>
                            <a:gd name="T26" fmla="*/ 0 60000 65536"/>
                            <a:gd name="T27" fmla="*/ 0 60000 65536"/>
                            <a:gd name="T28" fmla="*/ 0 60000 65536"/>
                            <a:gd name="T29" fmla="*/ 0 60000 65536"/>
                            <a:gd name="T30" fmla="*/ 0 60000 65536"/>
                            <a:gd name="T31" fmla="*/ 0 60000 65536"/>
                            <a:gd name="T32" fmla="*/ 0 60000 65536"/>
                            <a:gd name="T33" fmla="*/ 0 w 34"/>
                            <a:gd name="T34" fmla="*/ 0 h 59"/>
                            <a:gd name="T35" fmla="*/ 34 w 34"/>
                            <a:gd name="T36" fmla="*/ 59 h 59"/>
                          </a:gdLst>
                          <a:ahLst/>
                          <a:cxnLst>
                            <a:cxn ang="T22">
                              <a:pos x="T0" y="T1"/>
                            </a:cxn>
                            <a:cxn ang="T23">
                              <a:pos x="T2" y="T3"/>
                            </a:cxn>
                            <a:cxn ang="T24">
                              <a:pos x="T4" y="T5"/>
                            </a:cxn>
                            <a:cxn ang="T25">
                              <a:pos x="T6" y="T7"/>
                            </a:cxn>
                            <a:cxn ang="T26">
                              <a:pos x="T8" y="T9"/>
                            </a:cxn>
                            <a:cxn ang="T27">
                              <a:pos x="T10" y="T11"/>
                            </a:cxn>
                            <a:cxn ang="T28">
                              <a:pos x="T12" y="T13"/>
                            </a:cxn>
                            <a:cxn ang="T29">
                              <a:pos x="T14" y="T15"/>
                            </a:cxn>
                            <a:cxn ang="T30">
                              <a:pos x="T16" y="T17"/>
                            </a:cxn>
                            <a:cxn ang="T31">
                              <a:pos x="T18" y="T19"/>
                            </a:cxn>
                            <a:cxn ang="T32">
                              <a:pos x="T20" y="T21"/>
                            </a:cxn>
                          </a:cxnLst>
                          <a:rect l="T33" t="T34" r="T35" b="T36"/>
                          <a:pathLst>
                            <a:path w="34" h="59">
                              <a:moveTo>
                                <a:pt x="13" y="58"/>
                              </a:moveTo>
                              <a:lnTo>
                                <a:pt x="5" y="39"/>
                              </a:lnTo>
                              <a:lnTo>
                                <a:pt x="0" y="29"/>
                              </a:lnTo>
                              <a:lnTo>
                                <a:pt x="10" y="13"/>
                              </a:lnTo>
                              <a:lnTo>
                                <a:pt x="30" y="0"/>
                              </a:lnTo>
                              <a:lnTo>
                                <a:pt x="18" y="17"/>
                              </a:lnTo>
                              <a:lnTo>
                                <a:pt x="11" y="35"/>
                              </a:lnTo>
                              <a:lnTo>
                                <a:pt x="22" y="39"/>
                              </a:lnTo>
                              <a:lnTo>
                                <a:pt x="33" y="26"/>
                              </a:lnTo>
                              <a:lnTo>
                                <a:pt x="28" y="39"/>
                              </a:lnTo>
                              <a:lnTo>
                                <a:pt x="13" y="58"/>
                              </a:lnTo>
                            </a:path>
                          </a:pathLst>
                        </a:custGeom>
                        <a:solidFill>
                          <a:srgbClr val="804000"/>
                        </a:solidFill>
                        <a:ln w="12700" cap="rnd" cmpd="sng">
                          <a:solidFill>
                            <a:srgbClr val="00000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6125" name="Group 52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434" y="1954"/>
                      <a:ext cx="285" cy="140"/>
                      <a:chOff x="4434" y="1954"/>
                      <a:chExt cx="285" cy="140"/>
                    </a:xfrm>
                  </p:grpSpPr>
                  <p:sp>
                    <p:nvSpPr>
                      <p:cNvPr id="46126" name="Freeform 46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434" y="1954"/>
                        <a:ext cx="285" cy="140"/>
                      </a:xfrm>
                      <a:custGeom>
                        <a:avLst/>
                        <a:gdLst>
                          <a:gd name="T0" fmla="*/ 17 w 285"/>
                          <a:gd name="T1" fmla="*/ 34 h 140"/>
                          <a:gd name="T2" fmla="*/ 68 w 285"/>
                          <a:gd name="T3" fmla="*/ 37 h 140"/>
                          <a:gd name="T4" fmla="*/ 104 w 285"/>
                          <a:gd name="T5" fmla="*/ 36 h 140"/>
                          <a:gd name="T6" fmla="*/ 147 w 285"/>
                          <a:gd name="T7" fmla="*/ 17 h 140"/>
                          <a:gd name="T8" fmla="*/ 183 w 285"/>
                          <a:gd name="T9" fmla="*/ 1 h 140"/>
                          <a:gd name="T10" fmla="*/ 215 w 285"/>
                          <a:gd name="T11" fmla="*/ 0 h 140"/>
                          <a:gd name="T12" fmla="*/ 230 w 285"/>
                          <a:gd name="T13" fmla="*/ 13 h 140"/>
                          <a:gd name="T14" fmla="*/ 252 w 285"/>
                          <a:gd name="T15" fmla="*/ 21 h 140"/>
                          <a:gd name="T16" fmla="*/ 277 w 285"/>
                          <a:gd name="T17" fmla="*/ 24 h 140"/>
                          <a:gd name="T18" fmla="*/ 284 w 285"/>
                          <a:gd name="T19" fmla="*/ 37 h 140"/>
                          <a:gd name="T20" fmla="*/ 281 w 285"/>
                          <a:gd name="T21" fmla="*/ 63 h 140"/>
                          <a:gd name="T22" fmla="*/ 275 w 285"/>
                          <a:gd name="T23" fmla="*/ 80 h 140"/>
                          <a:gd name="T24" fmla="*/ 263 w 285"/>
                          <a:gd name="T25" fmla="*/ 95 h 140"/>
                          <a:gd name="T26" fmla="*/ 244 w 285"/>
                          <a:gd name="T27" fmla="*/ 112 h 140"/>
                          <a:gd name="T28" fmla="*/ 235 w 285"/>
                          <a:gd name="T29" fmla="*/ 127 h 140"/>
                          <a:gd name="T30" fmla="*/ 222 w 285"/>
                          <a:gd name="T31" fmla="*/ 138 h 140"/>
                          <a:gd name="T32" fmla="*/ 211 w 285"/>
                          <a:gd name="T33" fmla="*/ 139 h 140"/>
                          <a:gd name="T34" fmla="*/ 194 w 285"/>
                          <a:gd name="T35" fmla="*/ 125 h 140"/>
                          <a:gd name="T36" fmla="*/ 185 w 285"/>
                          <a:gd name="T37" fmla="*/ 131 h 140"/>
                          <a:gd name="T38" fmla="*/ 168 w 285"/>
                          <a:gd name="T39" fmla="*/ 132 h 140"/>
                          <a:gd name="T40" fmla="*/ 156 w 285"/>
                          <a:gd name="T41" fmla="*/ 111 h 140"/>
                          <a:gd name="T42" fmla="*/ 149 w 285"/>
                          <a:gd name="T43" fmla="*/ 114 h 140"/>
                          <a:gd name="T44" fmla="*/ 138 w 285"/>
                          <a:gd name="T45" fmla="*/ 114 h 140"/>
                          <a:gd name="T46" fmla="*/ 132 w 285"/>
                          <a:gd name="T47" fmla="*/ 103 h 140"/>
                          <a:gd name="T48" fmla="*/ 119 w 285"/>
                          <a:gd name="T49" fmla="*/ 111 h 140"/>
                          <a:gd name="T50" fmla="*/ 108 w 285"/>
                          <a:gd name="T51" fmla="*/ 117 h 140"/>
                          <a:gd name="T52" fmla="*/ 93 w 285"/>
                          <a:gd name="T53" fmla="*/ 111 h 140"/>
                          <a:gd name="T54" fmla="*/ 90 w 285"/>
                          <a:gd name="T55" fmla="*/ 100 h 140"/>
                          <a:gd name="T56" fmla="*/ 88 w 285"/>
                          <a:gd name="T57" fmla="*/ 88 h 140"/>
                          <a:gd name="T58" fmla="*/ 65 w 285"/>
                          <a:gd name="T59" fmla="*/ 91 h 140"/>
                          <a:gd name="T60" fmla="*/ 47 w 285"/>
                          <a:gd name="T61" fmla="*/ 95 h 140"/>
                          <a:gd name="T62" fmla="*/ 43 w 285"/>
                          <a:gd name="T63" fmla="*/ 88 h 140"/>
                          <a:gd name="T64" fmla="*/ 28 w 285"/>
                          <a:gd name="T65" fmla="*/ 88 h 140"/>
                          <a:gd name="T66" fmla="*/ 7 w 285"/>
                          <a:gd name="T67" fmla="*/ 73 h 140"/>
                          <a:gd name="T68" fmla="*/ 0 w 285"/>
                          <a:gd name="T69" fmla="*/ 57 h 140"/>
                          <a:gd name="T70" fmla="*/ 3 w 285"/>
                          <a:gd name="T71" fmla="*/ 49 h 140"/>
                          <a:gd name="T72" fmla="*/ 0 w 285"/>
                          <a:gd name="T73" fmla="*/ 36 h 140"/>
                          <a:gd name="T74" fmla="*/ 17 w 285"/>
                          <a:gd name="T75" fmla="*/ 34 h 140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  <a:gd name="T114" fmla="*/ 0 w 285"/>
                          <a:gd name="T115" fmla="*/ 0 h 140"/>
                          <a:gd name="T116" fmla="*/ 285 w 285"/>
                          <a:gd name="T117" fmla="*/ 140 h 140"/>
                        </a:gdLst>
                        <a:ahLst/>
                        <a:cxnLst>
                          <a:cxn ang="T76">
                            <a:pos x="T0" y="T1"/>
                          </a:cxn>
                          <a:cxn ang="T77">
                            <a:pos x="T2" y="T3"/>
                          </a:cxn>
                          <a:cxn ang="T78">
                            <a:pos x="T4" y="T5"/>
                          </a:cxn>
                          <a:cxn ang="T79">
                            <a:pos x="T6" y="T7"/>
                          </a:cxn>
                          <a:cxn ang="T80">
                            <a:pos x="T8" y="T9"/>
                          </a:cxn>
                          <a:cxn ang="T81">
                            <a:pos x="T10" y="T11"/>
                          </a:cxn>
                          <a:cxn ang="T82">
                            <a:pos x="T12" y="T13"/>
                          </a:cxn>
                          <a:cxn ang="T83">
                            <a:pos x="T14" y="T15"/>
                          </a:cxn>
                          <a:cxn ang="T84">
                            <a:pos x="T16" y="T17"/>
                          </a:cxn>
                          <a:cxn ang="T85">
                            <a:pos x="T18" y="T19"/>
                          </a:cxn>
                          <a:cxn ang="T86">
                            <a:pos x="T20" y="T21"/>
                          </a:cxn>
                          <a:cxn ang="T87">
                            <a:pos x="T22" y="T23"/>
                          </a:cxn>
                          <a:cxn ang="T88">
                            <a:pos x="T24" y="T25"/>
                          </a:cxn>
                          <a:cxn ang="T89">
                            <a:pos x="T26" y="T27"/>
                          </a:cxn>
                          <a:cxn ang="T90">
                            <a:pos x="T28" y="T29"/>
                          </a:cxn>
                          <a:cxn ang="T91">
                            <a:pos x="T30" y="T31"/>
                          </a:cxn>
                          <a:cxn ang="T92">
                            <a:pos x="T32" y="T33"/>
                          </a:cxn>
                          <a:cxn ang="T93">
                            <a:pos x="T34" y="T35"/>
                          </a:cxn>
                          <a:cxn ang="T94">
                            <a:pos x="T36" y="T37"/>
                          </a:cxn>
                          <a:cxn ang="T95">
                            <a:pos x="T38" y="T39"/>
                          </a:cxn>
                          <a:cxn ang="T96">
                            <a:pos x="T40" y="T41"/>
                          </a:cxn>
                          <a:cxn ang="T97">
                            <a:pos x="T42" y="T43"/>
                          </a:cxn>
                          <a:cxn ang="T98">
                            <a:pos x="T44" y="T45"/>
                          </a:cxn>
                          <a:cxn ang="T99">
                            <a:pos x="T46" y="T47"/>
                          </a:cxn>
                          <a:cxn ang="T100">
                            <a:pos x="T48" y="T49"/>
                          </a:cxn>
                          <a:cxn ang="T101">
                            <a:pos x="T50" y="T51"/>
                          </a:cxn>
                          <a:cxn ang="T102">
                            <a:pos x="T52" y="T53"/>
                          </a:cxn>
                          <a:cxn ang="T103">
                            <a:pos x="T54" y="T55"/>
                          </a:cxn>
                          <a:cxn ang="T104">
                            <a:pos x="T56" y="T57"/>
                          </a:cxn>
                          <a:cxn ang="T105">
                            <a:pos x="T58" y="T59"/>
                          </a:cxn>
                          <a:cxn ang="T106">
                            <a:pos x="T60" y="T61"/>
                          </a:cxn>
                          <a:cxn ang="T107">
                            <a:pos x="T62" y="T63"/>
                          </a:cxn>
                          <a:cxn ang="T108">
                            <a:pos x="T64" y="T65"/>
                          </a:cxn>
                          <a:cxn ang="T109">
                            <a:pos x="T66" y="T67"/>
                          </a:cxn>
                          <a:cxn ang="T110">
                            <a:pos x="T68" y="T69"/>
                          </a:cxn>
                          <a:cxn ang="T111">
                            <a:pos x="T70" y="T71"/>
                          </a:cxn>
                          <a:cxn ang="T112">
                            <a:pos x="T72" y="T73"/>
                          </a:cxn>
                          <a:cxn ang="T113">
                            <a:pos x="T74" y="T75"/>
                          </a:cxn>
                        </a:cxnLst>
                        <a:rect l="T114" t="T115" r="T116" b="T117"/>
                        <a:pathLst>
                          <a:path w="285" h="140">
                            <a:moveTo>
                              <a:pt x="17" y="34"/>
                            </a:moveTo>
                            <a:lnTo>
                              <a:pt x="68" y="37"/>
                            </a:lnTo>
                            <a:lnTo>
                              <a:pt x="104" y="36"/>
                            </a:lnTo>
                            <a:lnTo>
                              <a:pt x="147" y="17"/>
                            </a:lnTo>
                            <a:lnTo>
                              <a:pt x="183" y="1"/>
                            </a:lnTo>
                            <a:lnTo>
                              <a:pt x="215" y="0"/>
                            </a:lnTo>
                            <a:lnTo>
                              <a:pt x="230" y="13"/>
                            </a:lnTo>
                            <a:lnTo>
                              <a:pt x="252" y="21"/>
                            </a:lnTo>
                            <a:lnTo>
                              <a:pt x="277" y="24"/>
                            </a:lnTo>
                            <a:lnTo>
                              <a:pt x="284" y="37"/>
                            </a:lnTo>
                            <a:lnTo>
                              <a:pt x="281" y="63"/>
                            </a:lnTo>
                            <a:lnTo>
                              <a:pt x="275" y="80"/>
                            </a:lnTo>
                            <a:lnTo>
                              <a:pt x="263" y="95"/>
                            </a:lnTo>
                            <a:lnTo>
                              <a:pt x="244" y="112"/>
                            </a:lnTo>
                            <a:lnTo>
                              <a:pt x="235" y="127"/>
                            </a:lnTo>
                            <a:lnTo>
                              <a:pt x="222" y="138"/>
                            </a:lnTo>
                            <a:lnTo>
                              <a:pt x="211" y="139"/>
                            </a:lnTo>
                            <a:lnTo>
                              <a:pt x="194" y="125"/>
                            </a:lnTo>
                            <a:lnTo>
                              <a:pt x="185" y="131"/>
                            </a:lnTo>
                            <a:lnTo>
                              <a:pt x="168" y="132"/>
                            </a:lnTo>
                            <a:lnTo>
                              <a:pt x="156" y="111"/>
                            </a:lnTo>
                            <a:lnTo>
                              <a:pt x="149" y="114"/>
                            </a:lnTo>
                            <a:lnTo>
                              <a:pt x="138" y="114"/>
                            </a:lnTo>
                            <a:lnTo>
                              <a:pt x="132" y="103"/>
                            </a:lnTo>
                            <a:lnTo>
                              <a:pt x="119" y="111"/>
                            </a:lnTo>
                            <a:lnTo>
                              <a:pt x="108" y="117"/>
                            </a:lnTo>
                            <a:lnTo>
                              <a:pt x="93" y="111"/>
                            </a:lnTo>
                            <a:lnTo>
                              <a:pt x="90" y="100"/>
                            </a:lnTo>
                            <a:lnTo>
                              <a:pt x="88" y="88"/>
                            </a:lnTo>
                            <a:lnTo>
                              <a:pt x="65" y="91"/>
                            </a:lnTo>
                            <a:lnTo>
                              <a:pt x="47" y="95"/>
                            </a:lnTo>
                            <a:lnTo>
                              <a:pt x="43" y="88"/>
                            </a:lnTo>
                            <a:lnTo>
                              <a:pt x="28" y="88"/>
                            </a:lnTo>
                            <a:lnTo>
                              <a:pt x="7" y="73"/>
                            </a:lnTo>
                            <a:lnTo>
                              <a:pt x="0" y="57"/>
                            </a:lnTo>
                            <a:lnTo>
                              <a:pt x="3" y="49"/>
                            </a:lnTo>
                            <a:lnTo>
                              <a:pt x="0" y="36"/>
                            </a:lnTo>
                            <a:lnTo>
                              <a:pt x="17" y="34"/>
                            </a:lnTo>
                          </a:path>
                        </a:pathLst>
                      </a:custGeom>
                      <a:solidFill>
                        <a:srgbClr val="C08040"/>
                      </a:solidFill>
                      <a:ln w="12700" cap="rnd" cmpd="sng">
                        <a:solidFill>
                          <a:srgbClr val="000000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grpSp>
                    <p:nvGrpSpPr>
                      <p:cNvPr id="46127" name="Group 51"/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4476" y="1975"/>
                        <a:ext cx="214" cy="108"/>
                        <a:chOff x="4476" y="1975"/>
                        <a:chExt cx="214" cy="108"/>
                      </a:xfrm>
                    </p:grpSpPr>
                    <p:sp>
                      <p:nvSpPr>
                        <p:cNvPr id="46128" name="Freeform 47"/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4476" y="2011"/>
                          <a:ext cx="67" cy="32"/>
                        </a:xfrm>
                        <a:custGeom>
                          <a:avLst/>
                          <a:gdLst>
                            <a:gd name="T0" fmla="*/ 0 w 67"/>
                            <a:gd name="T1" fmla="*/ 31 h 32"/>
                            <a:gd name="T2" fmla="*/ 34 w 67"/>
                            <a:gd name="T3" fmla="*/ 21 h 32"/>
                            <a:gd name="T4" fmla="*/ 66 w 67"/>
                            <a:gd name="T5" fmla="*/ 0 h 32"/>
                            <a:gd name="T6" fmla="*/ 54 w 67"/>
                            <a:gd name="T7" fmla="*/ 16 h 32"/>
                            <a:gd name="T8" fmla="*/ 39 w 67"/>
                            <a:gd name="T9" fmla="*/ 26 h 32"/>
                            <a:gd name="T10" fmla="*/ 0 w 67"/>
                            <a:gd name="T11" fmla="*/ 31 h 32"/>
                            <a:gd name="T12" fmla="*/ 0 60000 65536"/>
                            <a:gd name="T13" fmla="*/ 0 60000 65536"/>
                            <a:gd name="T14" fmla="*/ 0 60000 65536"/>
                            <a:gd name="T15" fmla="*/ 0 60000 65536"/>
                            <a:gd name="T16" fmla="*/ 0 60000 65536"/>
                            <a:gd name="T17" fmla="*/ 0 60000 65536"/>
                            <a:gd name="T18" fmla="*/ 0 w 67"/>
                            <a:gd name="T19" fmla="*/ 0 h 32"/>
                            <a:gd name="T20" fmla="*/ 67 w 67"/>
                            <a:gd name="T21" fmla="*/ 32 h 32"/>
                          </a:gdLst>
                          <a:ahLst/>
                          <a:cxnLst>
                            <a:cxn ang="T12">
                              <a:pos x="T0" y="T1"/>
                            </a:cxn>
                            <a:cxn ang="T13">
                              <a:pos x="T2" y="T3"/>
                            </a:cxn>
                            <a:cxn ang="T14">
                              <a:pos x="T4" y="T5"/>
                            </a:cxn>
                            <a:cxn ang="T15">
                              <a:pos x="T6" y="T7"/>
                            </a:cxn>
                            <a:cxn ang="T16">
                              <a:pos x="T8" y="T9"/>
                            </a:cxn>
                            <a:cxn ang="T17">
                              <a:pos x="T10" y="T11"/>
                            </a:cxn>
                          </a:cxnLst>
                          <a:rect l="T18" t="T19" r="T20" b="T21"/>
                          <a:pathLst>
                            <a:path w="67" h="32">
                              <a:moveTo>
                                <a:pt x="0" y="31"/>
                              </a:moveTo>
                              <a:lnTo>
                                <a:pt x="34" y="21"/>
                              </a:lnTo>
                              <a:lnTo>
                                <a:pt x="66" y="0"/>
                              </a:lnTo>
                              <a:lnTo>
                                <a:pt x="54" y="16"/>
                              </a:lnTo>
                              <a:lnTo>
                                <a:pt x="39" y="26"/>
                              </a:lnTo>
                              <a:lnTo>
                                <a:pt x="0" y="31"/>
                              </a:lnTo>
                            </a:path>
                          </a:pathLst>
                        </a:custGeom>
                        <a:solidFill>
                          <a:srgbClr val="804000"/>
                        </a:solidFill>
                        <a:ln w="12700" cap="rnd" cmpd="sng">
                          <a:solidFill>
                            <a:srgbClr val="00000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6129" name="Freeform 48"/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4563" y="1975"/>
                          <a:ext cx="54" cy="87"/>
                        </a:xfrm>
                        <a:custGeom>
                          <a:avLst/>
                          <a:gdLst>
                            <a:gd name="T0" fmla="*/ 0 w 54"/>
                            <a:gd name="T1" fmla="*/ 86 h 87"/>
                            <a:gd name="T2" fmla="*/ 18 w 54"/>
                            <a:gd name="T3" fmla="*/ 57 h 87"/>
                            <a:gd name="T4" fmla="*/ 53 w 54"/>
                            <a:gd name="T5" fmla="*/ 0 h 87"/>
                            <a:gd name="T6" fmla="*/ 43 w 54"/>
                            <a:gd name="T7" fmla="*/ 35 h 87"/>
                            <a:gd name="T8" fmla="*/ 36 w 54"/>
                            <a:gd name="T9" fmla="*/ 59 h 87"/>
                            <a:gd name="T10" fmla="*/ 0 w 54"/>
                            <a:gd name="T11" fmla="*/ 86 h 87"/>
                            <a:gd name="T12" fmla="*/ 0 60000 65536"/>
                            <a:gd name="T13" fmla="*/ 0 60000 65536"/>
                            <a:gd name="T14" fmla="*/ 0 60000 65536"/>
                            <a:gd name="T15" fmla="*/ 0 60000 65536"/>
                            <a:gd name="T16" fmla="*/ 0 60000 65536"/>
                            <a:gd name="T17" fmla="*/ 0 60000 65536"/>
                            <a:gd name="T18" fmla="*/ 0 w 54"/>
                            <a:gd name="T19" fmla="*/ 0 h 87"/>
                            <a:gd name="T20" fmla="*/ 54 w 54"/>
                            <a:gd name="T21" fmla="*/ 87 h 87"/>
                          </a:gdLst>
                          <a:ahLst/>
                          <a:cxnLst>
                            <a:cxn ang="T12">
                              <a:pos x="T0" y="T1"/>
                            </a:cxn>
                            <a:cxn ang="T13">
                              <a:pos x="T2" y="T3"/>
                            </a:cxn>
                            <a:cxn ang="T14">
                              <a:pos x="T4" y="T5"/>
                            </a:cxn>
                            <a:cxn ang="T15">
                              <a:pos x="T6" y="T7"/>
                            </a:cxn>
                            <a:cxn ang="T16">
                              <a:pos x="T8" y="T9"/>
                            </a:cxn>
                            <a:cxn ang="T17">
                              <a:pos x="T10" y="T11"/>
                            </a:cxn>
                          </a:cxnLst>
                          <a:rect l="T18" t="T19" r="T20" b="T21"/>
                          <a:pathLst>
                            <a:path w="54" h="87">
                              <a:moveTo>
                                <a:pt x="0" y="86"/>
                              </a:moveTo>
                              <a:lnTo>
                                <a:pt x="18" y="57"/>
                              </a:lnTo>
                              <a:lnTo>
                                <a:pt x="53" y="0"/>
                              </a:lnTo>
                              <a:lnTo>
                                <a:pt x="43" y="35"/>
                              </a:lnTo>
                              <a:lnTo>
                                <a:pt x="36" y="59"/>
                              </a:lnTo>
                              <a:lnTo>
                                <a:pt x="0" y="86"/>
                              </a:lnTo>
                            </a:path>
                          </a:pathLst>
                        </a:custGeom>
                        <a:solidFill>
                          <a:srgbClr val="804000"/>
                        </a:solidFill>
                        <a:ln w="12700" cap="rnd" cmpd="sng">
                          <a:solidFill>
                            <a:srgbClr val="00000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6130" name="Freeform 49"/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4626" y="1979"/>
                          <a:ext cx="39" cy="104"/>
                        </a:xfrm>
                        <a:custGeom>
                          <a:avLst/>
                          <a:gdLst>
                            <a:gd name="T0" fmla="*/ 0 w 39"/>
                            <a:gd name="T1" fmla="*/ 103 h 104"/>
                            <a:gd name="T2" fmla="*/ 27 w 39"/>
                            <a:gd name="T3" fmla="*/ 80 h 104"/>
                            <a:gd name="T4" fmla="*/ 26 w 39"/>
                            <a:gd name="T5" fmla="*/ 34 h 104"/>
                            <a:gd name="T6" fmla="*/ 7 w 39"/>
                            <a:gd name="T7" fmla="*/ 0 h 104"/>
                            <a:gd name="T8" fmla="*/ 30 w 39"/>
                            <a:gd name="T9" fmla="*/ 32 h 104"/>
                            <a:gd name="T10" fmla="*/ 38 w 39"/>
                            <a:gd name="T11" fmla="*/ 63 h 104"/>
                            <a:gd name="T12" fmla="*/ 36 w 39"/>
                            <a:gd name="T13" fmla="*/ 90 h 104"/>
                            <a:gd name="T14" fmla="*/ 0 w 39"/>
                            <a:gd name="T15" fmla="*/ 103 h 104"/>
                            <a:gd name="T16" fmla="*/ 0 60000 65536"/>
                            <a:gd name="T17" fmla="*/ 0 60000 65536"/>
                            <a:gd name="T18" fmla="*/ 0 60000 65536"/>
                            <a:gd name="T19" fmla="*/ 0 60000 65536"/>
                            <a:gd name="T20" fmla="*/ 0 60000 65536"/>
                            <a:gd name="T21" fmla="*/ 0 60000 65536"/>
                            <a:gd name="T22" fmla="*/ 0 60000 65536"/>
                            <a:gd name="T23" fmla="*/ 0 60000 65536"/>
                            <a:gd name="T24" fmla="*/ 0 w 39"/>
                            <a:gd name="T25" fmla="*/ 0 h 104"/>
                            <a:gd name="T26" fmla="*/ 39 w 39"/>
                            <a:gd name="T27" fmla="*/ 104 h 104"/>
                          </a:gdLst>
                          <a:ahLst/>
                          <a:cxnLst>
                            <a:cxn ang="T16">
                              <a:pos x="T0" y="T1"/>
                            </a:cxn>
                            <a:cxn ang="T17">
                              <a:pos x="T2" y="T3"/>
                            </a:cxn>
                            <a:cxn ang="T18">
                              <a:pos x="T4" y="T5"/>
                            </a:cxn>
                            <a:cxn ang="T19">
                              <a:pos x="T6" y="T7"/>
                            </a:cxn>
                            <a:cxn ang="T20">
                              <a:pos x="T8" y="T9"/>
                            </a:cxn>
                            <a:cxn ang="T21">
                              <a:pos x="T10" y="T11"/>
                            </a:cxn>
                            <a:cxn ang="T22">
                              <a:pos x="T12" y="T13"/>
                            </a:cxn>
                            <a:cxn ang="T23">
                              <a:pos x="T14" y="T15"/>
                            </a:cxn>
                          </a:cxnLst>
                          <a:rect l="T24" t="T25" r="T26" b="T27"/>
                          <a:pathLst>
                            <a:path w="39" h="104">
                              <a:moveTo>
                                <a:pt x="0" y="103"/>
                              </a:moveTo>
                              <a:lnTo>
                                <a:pt x="27" y="80"/>
                              </a:lnTo>
                              <a:lnTo>
                                <a:pt x="26" y="34"/>
                              </a:lnTo>
                              <a:lnTo>
                                <a:pt x="7" y="0"/>
                              </a:lnTo>
                              <a:lnTo>
                                <a:pt x="30" y="32"/>
                              </a:lnTo>
                              <a:lnTo>
                                <a:pt x="38" y="63"/>
                              </a:lnTo>
                              <a:lnTo>
                                <a:pt x="36" y="90"/>
                              </a:lnTo>
                              <a:lnTo>
                                <a:pt x="0" y="103"/>
                              </a:lnTo>
                            </a:path>
                          </a:pathLst>
                        </a:custGeom>
                        <a:solidFill>
                          <a:srgbClr val="804000"/>
                        </a:solidFill>
                        <a:ln w="12700" cap="rnd" cmpd="sng">
                          <a:solidFill>
                            <a:srgbClr val="00000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6131" name="Freeform 50"/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4678" y="2013"/>
                          <a:ext cx="12" cy="40"/>
                        </a:xfrm>
                        <a:custGeom>
                          <a:avLst/>
                          <a:gdLst>
                            <a:gd name="T0" fmla="*/ 0 w 12"/>
                            <a:gd name="T1" fmla="*/ 0 h 40"/>
                            <a:gd name="T2" fmla="*/ 11 w 12"/>
                            <a:gd name="T3" fmla="*/ 25 h 40"/>
                            <a:gd name="T4" fmla="*/ 8 w 12"/>
                            <a:gd name="T5" fmla="*/ 39 h 40"/>
                            <a:gd name="T6" fmla="*/ 0 60000 65536"/>
                            <a:gd name="T7" fmla="*/ 0 60000 65536"/>
                            <a:gd name="T8" fmla="*/ 0 60000 65536"/>
                            <a:gd name="T9" fmla="*/ 0 w 12"/>
                            <a:gd name="T10" fmla="*/ 0 h 40"/>
                            <a:gd name="T11" fmla="*/ 12 w 12"/>
                            <a:gd name="T12" fmla="*/ 40 h 40"/>
                          </a:gdLst>
                          <a:ahLst/>
                          <a:cxnLst>
                            <a:cxn ang="T6">
                              <a:pos x="T0" y="T1"/>
                            </a:cxn>
                            <a:cxn ang="T7">
                              <a:pos x="T2" y="T3"/>
                            </a:cxn>
                            <a:cxn ang="T8">
                              <a:pos x="T4" y="T5"/>
                            </a:cxn>
                          </a:cxnLst>
                          <a:rect l="T9" t="T10" r="T11" b="T12"/>
                          <a:pathLst>
                            <a:path w="12" h="40">
                              <a:moveTo>
                                <a:pt x="0" y="0"/>
                              </a:moveTo>
                              <a:lnTo>
                                <a:pt x="11" y="25"/>
                              </a:lnTo>
                              <a:lnTo>
                                <a:pt x="8" y="39"/>
                              </a:lnTo>
                            </a:path>
                          </a:pathLst>
                        </a:custGeom>
                        <a:noFill/>
                        <a:ln w="12700" cap="rnd" cmpd="sng">
                          <a:solidFill>
                            <a:srgbClr val="00000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6112" name="Group 61"/>
                  <p:cNvGrpSpPr>
                    <a:grpSpLocks/>
                  </p:cNvGrpSpPr>
                  <p:nvPr/>
                </p:nvGrpSpPr>
                <p:grpSpPr bwMode="auto">
                  <a:xfrm>
                    <a:off x="4515" y="1716"/>
                    <a:ext cx="340" cy="293"/>
                    <a:chOff x="4515" y="1716"/>
                    <a:chExt cx="340" cy="293"/>
                  </a:xfrm>
                </p:grpSpPr>
                <p:sp>
                  <p:nvSpPr>
                    <p:cNvPr id="46116" name="Freeform 54"/>
                    <p:cNvSpPr>
                      <a:spLocks/>
                    </p:cNvSpPr>
                    <p:nvPr/>
                  </p:nvSpPr>
                  <p:spPr bwMode="auto">
                    <a:xfrm>
                      <a:off x="4665" y="1821"/>
                      <a:ext cx="162" cy="152"/>
                    </a:xfrm>
                    <a:custGeom>
                      <a:avLst/>
                      <a:gdLst>
                        <a:gd name="T0" fmla="*/ 11 w 162"/>
                        <a:gd name="T1" fmla="*/ 60 h 152"/>
                        <a:gd name="T2" fmla="*/ 30 w 162"/>
                        <a:gd name="T3" fmla="*/ 31 h 152"/>
                        <a:gd name="T4" fmla="*/ 41 w 162"/>
                        <a:gd name="T5" fmla="*/ 20 h 152"/>
                        <a:gd name="T6" fmla="*/ 67 w 162"/>
                        <a:gd name="T7" fmla="*/ 7 h 152"/>
                        <a:gd name="T8" fmla="*/ 96 w 162"/>
                        <a:gd name="T9" fmla="*/ 0 h 152"/>
                        <a:gd name="T10" fmla="*/ 121 w 162"/>
                        <a:gd name="T11" fmla="*/ 0 h 152"/>
                        <a:gd name="T12" fmla="*/ 137 w 162"/>
                        <a:gd name="T13" fmla="*/ 5 h 152"/>
                        <a:gd name="T14" fmla="*/ 152 w 162"/>
                        <a:gd name="T15" fmla="*/ 23 h 152"/>
                        <a:gd name="T16" fmla="*/ 161 w 162"/>
                        <a:gd name="T17" fmla="*/ 49 h 152"/>
                        <a:gd name="T18" fmla="*/ 158 w 162"/>
                        <a:gd name="T19" fmla="*/ 76 h 152"/>
                        <a:gd name="T20" fmla="*/ 144 w 162"/>
                        <a:gd name="T21" fmla="*/ 99 h 152"/>
                        <a:gd name="T22" fmla="*/ 134 w 162"/>
                        <a:gd name="T23" fmla="*/ 117 h 152"/>
                        <a:gd name="T24" fmla="*/ 104 w 162"/>
                        <a:gd name="T25" fmla="*/ 134 h 152"/>
                        <a:gd name="T26" fmla="*/ 67 w 162"/>
                        <a:gd name="T27" fmla="*/ 143 h 152"/>
                        <a:gd name="T28" fmla="*/ 35 w 162"/>
                        <a:gd name="T29" fmla="*/ 151 h 152"/>
                        <a:gd name="T30" fmla="*/ 13 w 162"/>
                        <a:gd name="T31" fmla="*/ 143 h 152"/>
                        <a:gd name="T32" fmla="*/ 1 w 162"/>
                        <a:gd name="T33" fmla="*/ 129 h 152"/>
                        <a:gd name="T34" fmla="*/ 0 w 162"/>
                        <a:gd name="T35" fmla="*/ 104 h 152"/>
                        <a:gd name="T36" fmla="*/ 11 w 162"/>
                        <a:gd name="T37" fmla="*/ 60 h 152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162"/>
                        <a:gd name="T58" fmla="*/ 0 h 152"/>
                        <a:gd name="T59" fmla="*/ 162 w 162"/>
                        <a:gd name="T60" fmla="*/ 152 h 152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162" h="152">
                          <a:moveTo>
                            <a:pt x="11" y="60"/>
                          </a:moveTo>
                          <a:lnTo>
                            <a:pt x="30" y="31"/>
                          </a:lnTo>
                          <a:lnTo>
                            <a:pt x="41" y="20"/>
                          </a:lnTo>
                          <a:lnTo>
                            <a:pt x="67" y="7"/>
                          </a:lnTo>
                          <a:lnTo>
                            <a:pt x="96" y="0"/>
                          </a:lnTo>
                          <a:lnTo>
                            <a:pt x="121" y="0"/>
                          </a:lnTo>
                          <a:lnTo>
                            <a:pt x="137" y="5"/>
                          </a:lnTo>
                          <a:lnTo>
                            <a:pt x="152" y="23"/>
                          </a:lnTo>
                          <a:lnTo>
                            <a:pt x="161" y="49"/>
                          </a:lnTo>
                          <a:lnTo>
                            <a:pt x="158" y="76"/>
                          </a:lnTo>
                          <a:lnTo>
                            <a:pt x="144" y="99"/>
                          </a:lnTo>
                          <a:lnTo>
                            <a:pt x="134" y="117"/>
                          </a:lnTo>
                          <a:lnTo>
                            <a:pt x="104" y="134"/>
                          </a:lnTo>
                          <a:lnTo>
                            <a:pt x="67" y="143"/>
                          </a:lnTo>
                          <a:lnTo>
                            <a:pt x="35" y="151"/>
                          </a:lnTo>
                          <a:lnTo>
                            <a:pt x="13" y="143"/>
                          </a:lnTo>
                          <a:lnTo>
                            <a:pt x="1" y="129"/>
                          </a:lnTo>
                          <a:lnTo>
                            <a:pt x="0" y="104"/>
                          </a:lnTo>
                          <a:lnTo>
                            <a:pt x="11" y="60"/>
                          </a:lnTo>
                        </a:path>
                      </a:pathLst>
                    </a:custGeom>
                    <a:solidFill>
                      <a:srgbClr val="F0F0FF"/>
                    </a:solidFill>
                    <a:ln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6117" name="Freeform 55"/>
                    <p:cNvSpPr>
                      <a:spLocks/>
                    </p:cNvSpPr>
                    <p:nvPr/>
                  </p:nvSpPr>
                  <p:spPr bwMode="auto">
                    <a:xfrm>
                      <a:off x="4734" y="1775"/>
                      <a:ext cx="121" cy="94"/>
                    </a:xfrm>
                    <a:custGeom>
                      <a:avLst/>
                      <a:gdLst>
                        <a:gd name="T0" fmla="*/ 15 w 121"/>
                        <a:gd name="T1" fmla="*/ 0 h 94"/>
                        <a:gd name="T2" fmla="*/ 115 w 121"/>
                        <a:gd name="T3" fmla="*/ 55 h 94"/>
                        <a:gd name="T4" fmla="*/ 119 w 121"/>
                        <a:gd name="T5" fmla="*/ 63 h 94"/>
                        <a:gd name="T6" fmla="*/ 120 w 121"/>
                        <a:gd name="T7" fmla="*/ 74 h 94"/>
                        <a:gd name="T8" fmla="*/ 118 w 121"/>
                        <a:gd name="T9" fmla="*/ 83 h 94"/>
                        <a:gd name="T10" fmla="*/ 115 w 121"/>
                        <a:gd name="T11" fmla="*/ 90 h 94"/>
                        <a:gd name="T12" fmla="*/ 110 w 121"/>
                        <a:gd name="T13" fmla="*/ 93 h 94"/>
                        <a:gd name="T14" fmla="*/ 101 w 121"/>
                        <a:gd name="T15" fmla="*/ 93 h 94"/>
                        <a:gd name="T16" fmla="*/ 10 w 121"/>
                        <a:gd name="T17" fmla="*/ 41 h 94"/>
                        <a:gd name="T18" fmla="*/ 2 w 121"/>
                        <a:gd name="T19" fmla="*/ 33 h 94"/>
                        <a:gd name="T20" fmla="*/ 0 w 121"/>
                        <a:gd name="T21" fmla="*/ 23 h 94"/>
                        <a:gd name="T22" fmla="*/ 2 w 121"/>
                        <a:gd name="T23" fmla="*/ 11 h 94"/>
                        <a:gd name="T24" fmla="*/ 6 w 121"/>
                        <a:gd name="T25" fmla="*/ 6 h 94"/>
                        <a:gd name="T26" fmla="*/ 10 w 121"/>
                        <a:gd name="T27" fmla="*/ 1 h 94"/>
                        <a:gd name="T28" fmla="*/ 15 w 121"/>
                        <a:gd name="T29" fmla="*/ 0 h 94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121"/>
                        <a:gd name="T46" fmla="*/ 0 h 94"/>
                        <a:gd name="T47" fmla="*/ 121 w 121"/>
                        <a:gd name="T48" fmla="*/ 94 h 94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121" h="94">
                          <a:moveTo>
                            <a:pt x="15" y="0"/>
                          </a:moveTo>
                          <a:lnTo>
                            <a:pt x="115" y="55"/>
                          </a:lnTo>
                          <a:lnTo>
                            <a:pt x="119" y="63"/>
                          </a:lnTo>
                          <a:lnTo>
                            <a:pt x="120" y="74"/>
                          </a:lnTo>
                          <a:lnTo>
                            <a:pt x="118" y="83"/>
                          </a:lnTo>
                          <a:lnTo>
                            <a:pt x="115" y="90"/>
                          </a:lnTo>
                          <a:lnTo>
                            <a:pt x="110" y="93"/>
                          </a:lnTo>
                          <a:lnTo>
                            <a:pt x="101" y="93"/>
                          </a:lnTo>
                          <a:lnTo>
                            <a:pt x="10" y="41"/>
                          </a:lnTo>
                          <a:lnTo>
                            <a:pt x="2" y="33"/>
                          </a:lnTo>
                          <a:lnTo>
                            <a:pt x="0" y="23"/>
                          </a:lnTo>
                          <a:lnTo>
                            <a:pt x="2" y="11"/>
                          </a:lnTo>
                          <a:lnTo>
                            <a:pt x="6" y="6"/>
                          </a:lnTo>
                          <a:lnTo>
                            <a:pt x="10" y="1"/>
                          </a:lnTo>
                          <a:lnTo>
                            <a:pt x="15" y="0"/>
                          </a:lnTo>
                        </a:path>
                      </a:pathLst>
                    </a:custGeom>
                    <a:solidFill>
                      <a:srgbClr val="C08040"/>
                    </a:solidFill>
                    <a:ln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6118" name="Freeform 56"/>
                    <p:cNvSpPr>
                      <a:spLocks/>
                    </p:cNvSpPr>
                    <p:nvPr/>
                  </p:nvSpPr>
                  <p:spPr bwMode="auto">
                    <a:xfrm>
                      <a:off x="4626" y="1781"/>
                      <a:ext cx="219" cy="228"/>
                    </a:xfrm>
                    <a:custGeom>
                      <a:avLst/>
                      <a:gdLst>
                        <a:gd name="T0" fmla="*/ 67 w 219"/>
                        <a:gd name="T1" fmla="*/ 0 h 228"/>
                        <a:gd name="T2" fmla="*/ 131 w 219"/>
                        <a:gd name="T3" fmla="*/ 52 h 228"/>
                        <a:gd name="T4" fmla="*/ 157 w 219"/>
                        <a:gd name="T5" fmla="*/ 76 h 228"/>
                        <a:gd name="T6" fmla="*/ 184 w 219"/>
                        <a:gd name="T7" fmla="*/ 103 h 228"/>
                        <a:gd name="T8" fmla="*/ 200 w 219"/>
                        <a:gd name="T9" fmla="*/ 125 h 228"/>
                        <a:gd name="T10" fmla="*/ 215 w 219"/>
                        <a:gd name="T11" fmla="*/ 147 h 228"/>
                        <a:gd name="T12" fmla="*/ 218 w 219"/>
                        <a:gd name="T13" fmla="*/ 173 h 228"/>
                        <a:gd name="T14" fmla="*/ 215 w 219"/>
                        <a:gd name="T15" fmla="*/ 199 h 228"/>
                        <a:gd name="T16" fmla="*/ 204 w 219"/>
                        <a:gd name="T17" fmla="*/ 215 h 228"/>
                        <a:gd name="T18" fmla="*/ 184 w 219"/>
                        <a:gd name="T19" fmla="*/ 227 h 228"/>
                        <a:gd name="T20" fmla="*/ 136 w 219"/>
                        <a:gd name="T21" fmla="*/ 227 h 228"/>
                        <a:gd name="T22" fmla="*/ 101 w 219"/>
                        <a:gd name="T23" fmla="*/ 222 h 228"/>
                        <a:gd name="T24" fmla="*/ 50 w 219"/>
                        <a:gd name="T25" fmla="*/ 208 h 228"/>
                        <a:gd name="T26" fmla="*/ 40 w 219"/>
                        <a:gd name="T27" fmla="*/ 193 h 228"/>
                        <a:gd name="T28" fmla="*/ 25 w 219"/>
                        <a:gd name="T29" fmla="*/ 173 h 228"/>
                        <a:gd name="T30" fmla="*/ 0 w 219"/>
                        <a:gd name="T31" fmla="*/ 162 h 228"/>
                        <a:gd name="T32" fmla="*/ 22 w 219"/>
                        <a:gd name="T33" fmla="*/ 129 h 228"/>
                        <a:gd name="T34" fmla="*/ 22 w 219"/>
                        <a:gd name="T35" fmla="*/ 52 h 228"/>
                        <a:gd name="T36" fmla="*/ 67 w 219"/>
                        <a:gd name="T37" fmla="*/ 0 h 228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w 219"/>
                        <a:gd name="T58" fmla="*/ 0 h 228"/>
                        <a:gd name="T59" fmla="*/ 219 w 219"/>
                        <a:gd name="T60" fmla="*/ 228 h 228"/>
                      </a:gdLst>
                      <a:ahLst/>
                      <a:cxnLst>
                        <a:cxn ang="T38">
                          <a:pos x="T0" y="T1"/>
                        </a:cxn>
                        <a:cxn ang="T39">
                          <a:pos x="T2" y="T3"/>
                        </a:cxn>
                        <a:cxn ang="T40">
                          <a:pos x="T4" y="T5"/>
                        </a:cxn>
                        <a:cxn ang="T41">
                          <a:pos x="T6" y="T7"/>
                        </a:cxn>
                        <a:cxn ang="T42">
                          <a:pos x="T8" y="T9"/>
                        </a:cxn>
                        <a:cxn ang="T43">
                          <a:pos x="T10" y="T11"/>
                        </a:cxn>
                        <a:cxn ang="T44">
                          <a:pos x="T12" y="T13"/>
                        </a:cxn>
                        <a:cxn ang="T45">
                          <a:pos x="T14" y="T15"/>
                        </a:cxn>
                        <a:cxn ang="T46">
                          <a:pos x="T16" y="T17"/>
                        </a:cxn>
                        <a:cxn ang="T47">
                          <a:pos x="T18" y="T19"/>
                        </a:cxn>
                        <a:cxn ang="T48">
                          <a:pos x="T20" y="T21"/>
                        </a:cxn>
                        <a:cxn ang="T49">
                          <a:pos x="T22" y="T23"/>
                        </a:cxn>
                        <a:cxn ang="T50">
                          <a:pos x="T24" y="T25"/>
                        </a:cxn>
                        <a:cxn ang="T51">
                          <a:pos x="T26" y="T27"/>
                        </a:cxn>
                        <a:cxn ang="T52">
                          <a:pos x="T28" y="T29"/>
                        </a:cxn>
                        <a:cxn ang="T53">
                          <a:pos x="T30" y="T31"/>
                        </a:cxn>
                        <a:cxn ang="T54">
                          <a:pos x="T32" y="T33"/>
                        </a:cxn>
                        <a:cxn ang="T55">
                          <a:pos x="T34" y="T35"/>
                        </a:cxn>
                        <a:cxn ang="T56">
                          <a:pos x="T36" y="T37"/>
                        </a:cxn>
                      </a:cxnLst>
                      <a:rect l="T57" t="T58" r="T59" b="T60"/>
                      <a:pathLst>
                        <a:path w="219" h="228">
                          <a:moveTo>
                            <a:pt x="67" y="0"/>
                          </a:moveTo>
                          <a:lnTo>
                            <a:pt x="131" y="52"/>
                          </a:lnTo>
                          <a:lnTo>
                            <a:pt x="157" y="76"/>
                          </a:lnTo>
                          <a:lnTo>
                            <a:pt x="184" y="103"/>
                          </a:lnTo>
                          <a:lnTo>
                            <a:pt x="200" y="125"/>
                          </a:lnTo>
                          <a:lnTo>
                            <a:pt x="215" y="147"/>
                          </a:lnTo>
                          <a:lnTo>
                            <a:pt x="218" y="173"/>
                          </a:lnTo>
                          <a:lnTo>
                            <a:pt x="215" y="199"/>
                          </a:lnTo>
                          <a:lnTo>
                            <a:pt x="204" y="215"/>
                          </a:lnTo>
                          <a:lnTo>
                            <a:pt x="184" y="227"/>
                          </a:lnTo>
                          <a:lnTo>
                            <a:pt x="136" y="227"/>
                          </a:lnTo>
                          <a:lnTo>
                            <a:pt x="101" y="222"/>
                          </a:lnTo>
                          <a:lnTo>
                            <a:pt x="50" y="208"/>
                          </a:lnTo>
                          <a:lnTo>
                            <a:pt x="40" y="193"/>
                          </a:lnTo>
                          <a:lnTo>
                            <a:pt x="25" y="173"/>
                          </a:lnTo>
                          <a:lnTo>
                            <a:pt x="0" y="162"/>
                          </a:lnTo>
                          <a:lnTo>
                            <a:pt x="22" y="129"/>
                          </a:lnTo>
                          <a:lnTo>
                            <a:pt x="22" y="52"/>
                          </a:lnTo>
                          <a:lnTo>
                            <a:pt x="67" y="0"/>
                          </a:lnTo>
                        </a:path>
                      </a:pathLst>
                    </a:custGeom>
                    <a:solidFill>
                      <a:srgbClr val="E0A080"/>
                    </a:solidFill>
                    <a:ln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grpSp>
                  <p:nvGrpSpPr>
                    <p:cNvPr id="46119" name="Group 60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515" y="1716"/>
                      <a:ext cx="207" cy="200"/>
                      <a:chOff x="4515" y="1716"/>
                      <a:chExt cx="207" cy="200"/>
                    </a:xfrm>
                  </p:grpSpPr>
                  <p:sp>
                    <p:nvSpPr>
                      <p:cNvPr id="46120" name="Freeform 57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515" y="1764"/>
                        <a:ext cx="164" cy="152"/>
                      </a:xfrm>
                      <a:custGeom>
                        <a:avLst/>
                        <a:gdLst>
                          <a:gd name="T0" fmla="*/ 12 w 164"/>
                          <a:gd name="T1" fmla="*/ 61 h 152"/>
                          <a:gd name="T2" fmla="*/ 31 w 164"/>
                          <a:gd name="T3" fmla="*/ 32 h 152"/>
                          <a:gd name="T4" fmla="*/ 42 w 164"/>
                          <a:gd name="T5" fmla="*/ 19 h 152"/>
                          <a:gd name="T6" fmla="*/ 68 w 164"/>
                          <a:gd name="T7" fmla="*/ 6 h 152"/>
                          <a:gd name="T8" fmla="*/ 98 w 164"/>
                          <a:gd name="T9" fmla="*/ 0 h 152"/>
                          <a:gd name="T10" fmla="*/ 124 w 164"/>
                          <a:gd name="T11" fmla="*/ 0 h 152"/>
                          <a:gd name="T12" fmla="*/ 140 w 164"/>
                          <a:gd name="T13" fmla="*/ 5 h 152"/>
                          <a:gd name="T14" fmla="*/ 155 w 164"/>
                          <a:gd name="T15" fmla="*/ 23 h 152"/>
                          <a:gd name="T16" fmla="*/ 163 w 164"/>
                          <a:gd name="T17" fmla="*/ 49 h 152"/>
                          <a:gd name="T18" fmla="*/ 161 w 164"/>
                          <a:gd name="T19" fmla="*/ 77 h 152"/>
                          <a:gd name="T20" fmla="*/ 147 w 164"/>
                          <a:gd name="T21" fmla="*/ 101 h 152"/>
                          <a:gd name="T22" fmla="*/ 135 w 164"/>
                          <a:gd name="T23" fmla="*/ 117 h 152"/>
                          <a:gd name="T24" fmla="*/ 106 w 164"/>
                          <a:gd name="T25" fmla="*/ 133 h 152"/>
                          <a:gd name="T26" fmla="*/ 68 w 164"/>
                          <a:gd name="T27" fmla="*/ 143 h 152"/>
                          <a:gd name="T28" fmla="*/ 37 w 164"/>
                          <a:gd name="T29" fmla="*/ 151 h 152"/>
                          <a:gd name="T30" fmla="*/ 16 w 164"/>
                          <a:gd name="T31" fmla="*/ 143 h 152"/>
                          <a:gd name="T32" fmla="*/ 4 w 164"/>
                          <a:gd name="T33" fmla="*/ 129 h 152"/>
                          <a:gd name="T34" fmla="*/ 0 w 164"/>
                          <a:gd name="T35" fmla="*/ 105 h 152"/>
                          <a:gd name="T36" fmla="*/ 12 w 164"/>
                          <a:gd name="T37" fmla="*/ 61 h 152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w 164"/>
                          <a:gd name="T58" fmla="*/ 0 h 152"/>
                          <a:gd name="T59" fmla="*/ 164 w 164"/>
                          <a:gd name="T60" fmla="*/ 152 h 152"/>
                        </a:gdLst>
                        <a:ahLst/>
                        <a:cxnLst>
                          <a:cxn ang="T38">
                            <a:pos x="T0" y="T1"/>
                          </a:cxn>
                          <a:cxn ang="T39">
                            <a:pos x="T2" y="T3"/>
                          </a:cxn>
                          <a:cxn ang="T40">
                            <a:pos x="T4" y="T5"/>
                          </a:cxn>
                          <a:cxn ang="T41">
                            <a:pos x="T6" y="T7"/>
                          </a:cxn>
                          <a:cxn ang="T42">
                            <a:pos x="T8" y="T9"/>
                          </a:cxn>
                          <a:cxn ang="T43">
                            <a:pos x="T10" y="T11"/>
                          </a:cxn>
                          <a:cxn ang="T44">
                            <a:pos x="T12" y="T13"/>
                          </a:cxn>
                          <a:cxn ang="T45">
                            <a:pos x="T14" y="T15"/>
                          </a:cxn>
                          <a:cxn ang="T46">
                            <a:pos x="T16" y="T17"/>
                          </a:cxn>
                          <a:cxn ang="T47">
                            <a:pos x="T18" y="T19"/>
                          </a:cxn>
                          <a:cxn ang="T48">
                            <a:pos x="T20" y="T21"/>
                          </a:cxn>
                          <a:cxn ang="T49">
                            <a:pos x="T22" y="T23"/>
                          </a:cxn>
                          <a:cxn ang="T50">
                            <a:pos x="T24" y="T25"/>
                          </a:cxn>
                          <a:cxn ang="T51">
                            <a:pos x="T26" y="T27"/>
                          </a:cxn>
                          <a:cxn ang="T52">
                            <a:pos x="T28" y="T29"/>
                          </a:cxn>
                          <a:cxn ang="T53">
                            <a:pos x="T30" y="T31"/>
                          </a:cxn>
                          <a:cxn ang="T54">
                            <a:pos x="T32" y="T33"/>
                          </a:cxn>
                          <a:cxn ang="T55">
                            <a:pos x="T34" y="T35"/>
                          </a:cxn>
                          <a:cxn ang="T56">
                            <a:pos x="T36" y="T37"/>
                          </a:cxn>
                        </a:cxnLst>
                        <a:rect l="T57" t="T58" r="T59" b="T60"/>
                        <a:pathLst>
                          <a:path w="164" h="152">
                            <a:moveTo>
                              <a:pt x="12" y="61"/>
                            </a:moveTo>
                            <a:lnTo>
                              <a:pt x="31" y="32"/>
                            </a:lnTo>
                            <a:lnTo>
                              <a:pt x="42" y="19"/>
                            </a:lnTo>
                            <a:lnTo>
                              <a:pt x="68" y="6"/>
                            </a:lnTo>
                            <a:lnTo>
                              <a:pt x="98" y="0"/>
                            </a:lnTo>
                            <a:lnTo>
                              <a:pt x="124" y="0"/>
                            </a:lnTo>
                            <a:lnTo>
                              <a:pt x="140" y="5"/>
                            </a:lnTo>
                            <a:lnTo>
                              <a:pt x="155" y="23"/>
                            </a:lnTo>
                            <a:lnTo>
                              <a:pt x="163" y="49"/>
                            </a:lnTo>
                            <a:lnTo>
                              <a:pt x="161" y="77"/>
                            </a:lnTo>
                            <a:lnTo>
                              <a:pt x="147" y="101"/>
                            </a:lnTo>
                            <a:lnTo>
                              <a:pt x="135" y="117"/>
                            </a:lnTo>
                            <a:lnTo>
                              <a:pt x="106" y="133"/>
                            </a:lnTo>
                            <a:lnTo>
                              <a:pt x="68" y="143"/>
                            </a:lnTo>
                            <a:lnTo>
                              <a:pt x="37" y="151"/>
                            </a:lnTo>
                            <a:lnTo>
                              <a:pt x="16" y="143"/>
                            </a:lnTo>
                            <a:lnTo>
                              <a:pt x="4" y="129"/>
                            </a:lnTo>
                            <a:lnTo>
                              <a:pt x="0" y="105"/>
                            </a:lnTo>
                            <a:lnTo>
                              <a:pt x="12" y="61"/>
                            </a:lnTo>
                          </a:path>
                        </a:pathLst>
                      </a:custGeom>
                      <a:solidFill>
                        <a:srgbClr val="F0F0FF"/>
                      </a:solidFill>
                      <a:ln w="12700" cap="rnd" cmpd="sng">
                        <a:solidFill>
                          <a:srgbClr val="000000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46121" name="Oval 58"/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4535" y="1872"/>
                        <a:ext cx="36" cy="33"/>
                      </a:xfrm>
                      <a:prstGeom prst="ellipse">
                        <a:avLst/>
                      </a:prstGeom>
                      <a:solidFill>
                        <a:srgbClr val="008080"/>
                      </a:solidFill>
                      <a:ln w="12700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 eaLnBrk="0" hangingPunct="0">
                          <a:defRPr sz="2400">
                            <a:solidFill>
                              <a:schemeClr val="tx1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defRPr>
                        </a:lvl1pPr>
                        <a:lvl2pPr marL="742950" indent="-285750" eaLnBrk="0" hangingPunct="0">
                          <a:defRPr sz="2400">
                            <a:solidFill>
                              <a:schemeClr val="tx1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defRPr>
                        </a:lvl2pPr>
                        <a:lvl3pPr marL="1143000" indent="-228600" eaLnBrk="0" hangingPunct="0">
                          <a:defRPr sz="2400">
                            <a:solidFill>
                              <a:schemeClr val="tx1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defRPr>
                        </a:lvl3pPr>
                        <a:lvl4pPr marL="1600200" indent="-228600" eaLnBrk="0" hangingPunct="0">
                          <a:defRPr sz="2400">
                            <a:solidFill>
                              <a:schemeClr val="tx1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defRPr>
                        </a:lvl4pPr>
                        <a:lvl5pPr marL="2057400" indent="-228600" eaLnBrk="0" hangingPunct="0">
                          <a:defRPr sz="2400">
                            <a:solidFill>
                              <a:schemeClr val="tx1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5000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5000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5000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50000"/>
                          </a:spcBef>
                          <a:spcAft>
                            <a:spcPct val="0"/>
                          </a:spcAft>
                          <a:defRPr sz="2400">
                            <a:solidFill>
                              <a:schemeClr val="tx1"/>
                            </a:solidFill>
                            <a:latin typeface="Times New Roman" panose="02020603050405020304" pitchFamily="18" charset="0"/>
                            <a:cs typeface="Times New Roman" panose="02020603050405020304" pitchFamily="18" charset="0"/>
                          </a:defRPr>
                        </a:lvl9pPr>
                      </a:lstStyle>
                      <a:p>
                        <a:pPr eaLnBrk="1" hangingPunct="1"/>
                        <a:endParaRPr lang="en-US" altLang="en-US"/>
                      </a:p>
                    </p:txBody>
                  </p:sp>
                  <p:sp>
                    <p:nvSpPr>
                      <p:cNvPr id="46122" name="Freeform 59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552" y="1716"/>
                        <a:ext cx="170" cy="99"/>
                      </a:xfrm>
                      <a:custGeom>
                        <a:avLst/>
                        <a:gdLst>
                          <a:gd name="T0" fmla="*/ 24 w 170"/>
                          <a:gd name="T1" fmla="*/ 0 h 99"/>
                          <a:gd name="T2" fmla="*/ 162 w 170"/>
                          <a:gd name="T3" fmla="*/ 58 h 99"/>
                          <a:gd name="T4" fmla="*/ 167 w 170"/>
                          <a:gd name="T5" fmla="*/ 65 h 99"/>
                          <a:gd name="T6" fmla="*/ 169 w 170"/>
                          <a:gd name="T7" fmla="*/ 78 h 99"/>
                          <a:gd name="T8" fmla="*/ 166 w 170"/>
                          <a:gd name="T9" fmla="*/ 86 h 99"/>
                          <a:gd name="T10" fmla="*/ 161 w 170"/>
                          <a:gd name="T11" fmla="*/ 94 h 99"/>
                          <a:gd name="T12" fmla="*/ 154 w 170"/>
                          <a:gd name="T13" fmla="*/ 97 h 99"/>
                          <a:gd name="T14" fmla="*/ 142 w 170"/>
                          <a:gd name="T15" fmla="*/ 98 h 99"/>
                          <a:gd name="T16" fmla="*/ 14 w 170"/>
                          <a:gd name="T17" fmla="*/ 43 h 99"/>
                          <a:gd name="T18" fmla="*/ 3 w 170"/>
                          <a:gd name="T19" fmla="*/ 35 h 99"/>
                          <a:gd name="T20" fmla="*/ 0 w 170"/>
                          <a:gd name="T21" fmla="*/ 24 h 99"/>
                          <a:gd name="T22" fmla="*/ 3 w 170"/>
                          <a:gd name="T23" fmla="*/ 12 h 99"/>
                          <a:gd name="T24" fmla="*/ 8 w 170"/>
                          <a:gd name="T25" fmla="*/ 7 h 99"/>
                          <a:gd name="T26" fmla="*/ 15 w 170"/>
                          <a:gd name="T27" fmla="*/ 2 h 99"/>
                          <a:gd name="T28" fmla="*/ 24 w 170"/>
                          <a:gd name="T29" fmla="*/ 0 h 99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  <a:gd name="T45" fmla="*/ 0 w 170"/>
                          <a:gd name="T46" fmla="*/ 0 h 99"/>
                          <a:gd name="T47" fmla="*/ 170 w 170"/>
                          <a:gd name="T48" fmla="*/ 99 h 99"/>
                        </a:gdLst>
                        <a:ahLst/>
                        <a:cxnLst>
                          <a:cxn ang="T30">
                            <a:pos x="T0" y="T1"/>
                          </a:cxn>
                          <a:cxn ang="T31">
                            <a:pos x="T2" y="T3"/>
                          </a:cxn>
                          <a:cxn ang="T32">
                            <a:pos x="T4" y="T5"/>
                          </a:cxn>
                          <a:cxn ang="T33">
                            <a:pos x="T6" y="T7"/>
                          </a:cxn>
                          <a:cxn ang="T34">
                            <a:pos x="T8" y="T9"/>
                          </a:cxn>
                          <a:cxn ang="T35">
                            <a:pos x="T10" y="T11"/>
                          </a:cxn>
                          <a:cxn ang="T36">
                            <a:pos x="T12" y="T13"/>
                          </a:cxn>
                          <a:cxn ang="T37">
                            <a:pos x="T14" y="T15"/>
                          </a:cxn>
                          <a:cxn ang="T38">
                            <a:pos x="T16" y="T17"/>
                          </a:cxn>
                          <a:cxn ang="T39">
                            <a:pos x="T18" y="T19"/>
                          </a:cxn>
                          <a:cxn ang="T40">
                            <a:pos x="T20" y="T21"/>
                          </a:cxn>
                          <a:cxn ang="T41">
                            <a:pos x="T22" y="T23"/>
                          </a:cxn>
                          <a:cxn ang="T42">
                            <a:pos x="T24" y="T25"/>
                          </a:cxn>
                          <a:cxn ang="T43">
                            <a:pos x="T26" y="T27"/>
                          </a:cxn>
                          <a:cxn ang="T44">
                            <a:pos x="T28" y="T29"/>
                          </a:cxn>
                        </a:cxnLst>
                        <a:rect l="T45" t="T46" r="T47" b="T48"/>
                        <a:pathLst>
                          <a:path w="170" h="99">
                            <a:moveTo>
                              <a:pt x="24" y="0"/>
                            </a:moveTo>
                            <a:lnTo>
                              <a:pt x="162" y="58"/>
                            </a:lnTo>
                            <a:lnTo>
                              <a:pt x="167" y="65"/>
                            </a:lnTo>
                            <a:lnTo>
                              <a:pt x="169" y="78"/>
                            </a:lnTo>
                            <a:lnTo>
                              <a:pt x="166" y="86"/>
                            </a:lnTo>
                            <a:lnTo>
                              <a:pt x="161" y="94"/>
                            </a:lnTo>
                            <a:lnTo>
                              <a:pt x="154" y="97"/>
                            </a:lnTo>
                            <a:lnTo>
                              <a:pt x="142" y="98"/>
                            </a:lnTo>
                            <a:lnTo>
                              <a:pt x="14" y="43"/>
                            </a:lnTo>
                            <a:lnTo>
                              <a:pt x="3" y="35"/>
                            </a:lnTo>
                            <a:lnTo>
                              <a:pt x="0" y="24"/>
                            </a:lnTo>
                            <a:lnTo>
                              <a:pt x="3" y="12"/>
                            </a:lnTo>
                            <a:lnTo>
                              <a:pt x="8" y="7"/>
                            </a:lnTo>
                            <a:lnTo>
                              <a:pt x="15" y="2"/>
                            </a:lnTo>
                            <a:lnTo>
                              <a:pt x="24" y="0"/>
                            </a:lnTo>
                          </a:path>
                        </a:pathLst>
                      </a:custGeom>
                      <a:solidFill>
                        <a:srgbClr val="C08040"/>
                      </a:solidFill>
                      <a:ln w="12700" cap="rnd" cmpd="sng">
                        <a:solidFill>
                          <a:srgbClr val="000000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</p:grpSp>
              <p:grpSp>
                <p:nvGrpSpPr>
                  <p:cNvPr id="46113" name="Group 64"/>
                  <p:cNvGrpSpPr>
                    <a:grpSpLocks/>
                  </p:cNvGrpSpPr>
                  <p:nvPr/>
                </p:nvGrpSpPr>
                <p:grpSpPr bwMode="auto">
                  <a:xfrm>
                    <a:off x="4085" y="1862"/>
                    <a:ext cx="156" cy="185"/>
                    <a:chOff x="4085" y="1862"/>
                    <a:chExt cx="156" cy="185"/>
                  </a:xfrm>
                </p:grpSpPr>
                <p:sp>
                  <p:nvSpPr>
                    <p:cNvPr id="46114" name="Freeform 62"/>
                    <p:cNvSpPr>
                      <a:spLocks/>
                    </p:cNvSpPr>
                    <p:nvPr/>
                  </p:nvSpPr>
                  <p:spPr bwMode="auto">
                    <a:xfrm>
                      <a:off x="4085" y="1862"/>
                      <a:ext cx="145" cy="185"/>
                    </a:xfrm>
                    <a:custGeom>
                      <a:avLst/>
                      <a:gdLst>
                        <a:gd name="T0" fmla="*/ 117 w 145"/>
                        <a:gd name="T1" fmla="*/ 29 h 185"/>
                        <a:gd name="T2" fmla="*/ 95 w 145"/>
                        <a:gd name="T3" fmla="*/ 5 h 185"/>
                        <a:gd name="T4" fmla="*/ 78 w 145"/>
                        <a:gd name="T5" fmla="*/ 1 h 185"/>
                        <a:gd name="T6" fmla="*/ 51 w 145"/>
                        <a:gd name="T7" fmla="*/ 0 h 185"/>
                        <a:gd name="T8" fmla="*/ 27 w 145"/>
                        <a:gd name="T9" fmla="*/ 14 h 185"/>
                        <a:gd name="T10" fmla="*/ 14 w 145"/>
                        <a:gd name="T11" fmla="*/ 29 h 185"/>
                        <a:gd name="T12" fmla="*/ 4 w 145"/>
                        <a:gd name="T13" fmla="*/ 47 h 185"/>
                        <a:gd name="T14" fmla="*/ 0 w 145"/>
                        <a:gd name="T15" fmla="*/ 68 h 185"/>
                        <a:gd name="T16" fmla="*/ 1 w 145"/>
                        <a:gd name="T17" fmla="*/ 92 h 185"/>
                        <a:gd name="T18" fmla="*/ 9 w 145"/>
                        <a:gd name="T19" fmla="*/ 118 h 185"/>
                        <a:gd name="T20" fmla="*/ 25 w 145"/>
                        <a:gd name="T21" fmla="*/ 139 h 185"/>
                        <a:gd name="T22" fmla="*/ 42 w 145"/>
                        <a:gd name="T23" fmla="*/ 151 h 185"/>
                        <a:gd name="T24" fmla="*/ 64 w 145"/>
                        <a:gd name="T25" fmla="*/ 159 h 185"/>
                        <a:gd name="T26" fmla="*/ 76 w 145"/>
                        <a:gd name="T27" fmla="*/ 176 h 185"/>
                        <a:gd name="T28" fmla="*/ 87 w 145"/>
                        <a:gd name="T29" fmla="*/ 182 h 185"/>
                        <a:gd name="T30" fmla="*/ 100 w 145"/>
                        <a:gd name="T31" fmla="*/ 184 h 185"/>
                        <a:gd name="T32" fmla="*/ 116 w 145"/>
                        <a:gd name="T33" fmla="*/ 180 h 185"/>
                        <a:gd name="T34" fmla="*/ 133 w 145"/>
                        <a:gd name="T35" fmla="*/ 170 h 185"/>
                        <a:gd name="T36" fmla="*/ 140 w 145"/>
                        <a:gd name="T37" fmla="*/ 154 h 185"/>
                        <a:gd name="T38" fmla="*/ 144 w 145"/>
                        <a:gd name="T39" fmla="*/ 132 h 185"/>
                        <a:gd name="T40" fmla="*/ 135 w 145"/>
                        <a:gd name="T41" fmla="*/ 110 h 185"/>
                        <a:gd name="T42" fmla="*/ 135 w 145"/>
                        <a:gd name="T43" fmla="*/ 87 h 185"/>
                        <a:gd name="T44" fmla="*/ 128 w 145"/>
                        <a:gd name="T45" fmla="*/ 55 h 185"/>
                        <a:gd name="T46" fmla="*/ 117 w 145"/>
                        <a:gd name="T47" fmla="*/ 29 h 185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w 145"/>
                        <a:gd name="T73" fmla="*/ 0 h 185"/>
                        <a:gd name="T74" fmla="*/ 145 w 145"/>
                        <a:gd name="T75" fmla="*/ 185 h 185"/>
                      </a:gdLst>
                      <a:ahLst/>
                      <a:cxnLst>
                        <a:cxn ang="T48">
                          <a:pos x="T0" y="T1"/>
                        </a:cxn>
                        <a:cxn ang="T49">
                          <a:pos x="T2" y="T3"/>
                        </a:cxn>
                        <a:cxn ang="T50">
                          <a:pos x="T4" y="T5"/>
                        </a:cxn>
                        <a:cxn ang="T51">
                          <a:pos x="T6" y="T7"/>
                        </a:cxn>
                        <a:cxn ang="T52">
                          <a:pos x="T8" y="T9"/>
                        </a:cxn>
                        <a:cxn ang="T53">
                          <a:pos x="T10" y="T11"/>
                        </a:cxn>
                        <a:cxn ang="T54">
                          <a:pos x="T12" y="T13"/>
                        </a:cxn>
                        <a:cxn ang="T55">
                          <a:pos x="T14" y="T15"/>
                        </a:cxn>
                        <a:cxn ang="T56">
                          <a:pos x="T16" y="T17"/>
                        </a:cxn>
                        <a:cxn ang="T57">
                          <a:pos x="T18" y="T19"/>
                        </a:cxn>
                        <a:cxn ang="T58">
                          <a:pos x="T20" y="T21"/>
                        </a:cxn>
                        <a:cxn ang="T59">
                          <a:pos x="T22" y="T23"/>
                        </a:cxn>
                        <a:cxn ang="T60">
                          <a:pos x="T24" y="T25"/>
                        </a:cxn>
                        <a:cxn ang="T61">
                          <a:pos x="T26" y="T27"/>
                        </a:cxn>
                        <a:cxn ang="T62">
                          <a:pos x="T28" y="T29"/>
                        </a:cxn>
                        <a:cxn ang="T63">
                          <a:pos x="T30" y="T31"/>
                        </a:cxn>
                        <a:cxn ang="T64">
                          <a:pos x="T32" y="T33"/>
                        </a:cxn>
                        <a:cxn ang="T65">
                          <a:pos x="T34" y="T35"/>
                        </a:cxn>
                        <a:cxn ang="T66">
                          <a:pos x="T36" y="T37"/>
                        </a:cxn>
                        <a:cxn ang="T67">
                          <a:pos x="T38" y="T39"/>
                        </a:cxn>
                        <a:cxn ang="T68">
                          <a:pos x="T40" y="T41"/>
                        </a:cxn>
                        <a:cxn ang="T69">
                          <a:pos x="T42" y="T43"/>
                        </a:cxn>
                        <a:cxn ang="T70">
                          <a:pos x="T44" y="T45"/>
                        </a:cxn>
                        <a:cxn ang="T71">
                          <a:pos x="T46" y="T47"/>
                        </a:cxn>
                      </a:cxnLst>
                      <a:rect l="T72" t="T73" r="T74" b="T75"/>
                      <a:pathLst>
                        <a:path w="145" h="185">
                          <a:moveTo>
                            <a:pt x="117" y="29"/>
                          </a:moveTo>
                          <a:lnTo>
                            <a:pt x="95" y="5"/>
                          </a:lnTo>
                          <a:lnTo>
                            <a:pt x="78" y="1"/>
                          </a:lnTo>
                          <a:lnTo>
                            <a:pt x="51" y="0"/>
                          </a:lnTo>
                          <a:lnTo>
                            <a:pt x="27" y="14"/>
                          </a:lnTo>
                          <a:lnTo>
                            <a:pt x="14" y="29"/>
                          </a:lnTo>
                          <a:lnTo>
                            <a:pt x="4" y="47"/>
                          </a:lnTo>
                          <a:lnTo>
                            <a:pt x="0" y="68"/>
                          </a:lnTo>
                          <a:lnTo>
                            <a:pt x="1" y="92"/>
                          </a:lnTo>
                          <a:lnTo>
                            <a:pt x="9" y="118"/>
                          </a:lnTo>
                          <a:lnTo>
                            <a:pt x="25" y="139"/>
                          </a:lnTo>
                          <a:lnTo>
                            <a:pt x="42" y="151"/>
                          </a:lnTo>
                          <a:lnTo>
                            <a:pt x="64" y="159"/>
                          </a:lnTo>
                          <a:lnTo>
                            <a:pt x="76" y="176"/>
                          </a:lnTo>
                          <a:lnTo>
                            <a:pt x="87" y="182"/>
                          </a:lnTo>
                          <a:lnTo>
                            <a:pt x="100" y="184"/>
                          </a:lnTo>
                          <a:lnTo>
                            <a:pt x="116" y="180"/>
                          </a:lnTo>
                          <a:lnTo>
                            <a:pt x="133" y="170"/>
                          </a:lnTo>
                          <a:lnTo>
                            <a:pt x="140" y="154"/>
                          </a:lnTo>
                          <a:lnTo>
                            <a:pt x="144" y="132"/>
                          </a:lnTo>
                          <a:lnTo>
                            <a:pt x="135" y="110"/>
                          </a:lnTo>
                          <a:lnTo>
                            <a:pt x="135" y="87"/>
                          </a:lnTo>
                          <a:lnTo>
                            <a:pt x="128" y="55"/>
                          </a:lnTo>
                          <a:lnTo>
                            <a:pt x="117" y="29"/>
                          </a:lnTo>
                        </a:path>
                      </a:pathLst>
                    </a:custGeom>
                    <a:solidFill>
                      <a:srgbClr val="E0A080"/>
                    </a:solidFill>
                    <a:ln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6115" name="Freeform 63"/>
                    <p:cNvSpPr>
                      <a:spLocks/>
                    </p:cNvSpPr>
                    <p:nvPr/>
                  </p:nvSpPr>
                  <p:spPr bwMode="auto">
                    <a:xfrm>
                      <a:off x="4101" y="1873"/>
                      <a:ext cx="140" cy="171"/>
                    </a:xfrm>
                    <a:custGeom>
                      <a:avLst/>
                      <a:gdLst>
                        <a:gd name="T0" fmla="*/ 113 w 140"/>
                        <a:gd name="T1" fmla="*/ 25 h 171"/>
                        <a:gd name="T2" fmla="*/ 91 w 140"/>
                        <a:gd name="T3" fmla="*/ 5 h 171"/>
                        <a:gd name="T4" fmla="*/ 76 w 140"/>
                        <a:gd name="T5" fmla="*/ 1 h 171"/>
                        <a:gd name="T6" fmla="*/ 48 w 140"/>
                        <a:gd name="T7" fmla="*/ 0 h 171"/>
                        <a:gd name="T8" fmla="*/ 25 w 140"/>
                        <a:gd name="T9" fmla="*/ 11 h 171"/>
                        <a:gd name="T10" fmla="*/ 12 w 140"/>
                        <a:gd name="T11" fmla="*/ 25 h 171"/>
                        <a:gd name="T12" fmla="*/ 3 w 140"/>
                        <a:gd name="T13" fmla="*/ 43 h 171"/>
                        <a:gd name="T14" fmla="*/ 0 w 140"/>
                        <a:gd name="T15" fmla="*/ 62 h 171"/>
                        <a:gd name="T16" fmla="*/ 1 w 140"/>
                        <a:gd name="T17" fmla="*/ 84 h 171"/>
                        <a:gd name="T18" fmla="*/ 8 w 140"/>
                        <a:gd name="T19" fmla="*/ 109 h 171"/>
                        <a:gd name="T20" fmla="*/ 23 w 140"/>
                        <a:gd name="T21" fmla="*/ 129 h 171"/>
                        <a:gd name="T22" fmla="*/ 41 w 140"/>
                        <a:gd name="T23" fmla="*/ 139 h 171"/>
                        <a:gd name="T24" fmla="*/ 61 w 140"/>
                        <a:gd name="T25" fmla="*/ 147 h 171"/>
                        <a:gd name="T26" fmla="*/ 73 w 140"/>
                        <a:gd name="T27" fmla="*/ 162 h 171"/>
                        <a:gd name="T28" fmla="*/ 83 w 140"/>
                        <a:gd name="T29" fmla="*/ 168 h 171"/>
                        <a:gd name="T30" fmla="*/ 96 w 140"/>
                        <a:gd name="T31" fmla="*/ 170 h 171"/>
                        <a:gd name="T32" fmla="*/ 113 w 140"/>
                        <a:gd name="T33" fmla="*/ 165 h 171"/>
                        <a:gd name="T34" fmla="*/ 129 w 140"/>
                        <a:gd name="T35" fmla="*/ 157 h 171"/>
                        <a:gd name="T36" fmla="*/ 135 w 140"/>
                        <a:gd name="T37" fmla="*/ 143 h 171"/>
                        <a:gd name="T38" fmla="*/ 139 w 140"/>
                        <a:gd name="T39" fmla="*/ 120 h 171"/>
                        <a:gd name="T40" fmla="*/ 131 w 140"/>
                        <a:gd name="T41" fmla="*/ 100 h 171"/>
                        <a:gd name="T42" fmla="*/ 130 w 140"/>
                        <a:gd name="T43" fmla="*/ 79 h 171"/>
                        <a:gd name="T44" fmla="*/ 124 w 140"/>
                        <a:gd name="T45" fmla="*/ 52 h 171"/>
                        <a:gd name="T46" fmla="*/ 113 w 140"/>
                        <a:gd name="T47" fmla="*/ 25 h 171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w 140"/>
                        <a:gd name="T73" fmla="*/ 0 h 171"/>
                        <a:gd name="T74" fmla="*/ 140 w 140"/>
                        <a:gd name="T75" fmla="*/ 171 h 171"/>
                      </a:gdLst>
                      <a:ahLst/>
                      <a:cxnLst>
                        <a:cxn ang="T48">
                          <a:pos x="T0" y="T1"/>
                        </a:cxn>
                        <a:cxn ang="T49">
                          <a:pos x="T2" y="T3"/>
                        </a:cxn>
                        <a:cxn ang="T50">
                          <a:pos x="T4" y="T5"/>
                        </a:cxn>
                        <a:cxn ang="T51">
                          <a:pos x="T6" y="T7"/>
                        </a:cxn>
                        <a:cxn ang="T52">
                          <a:pos x="T8" y="T9"/>
                        </a:cxn>
                        <a:cxn ang="T53">
                          <a:pos x="T10" y="T11"/>
                        </a:cxn>
                        <a:cxn ang="T54">
                          <a:pos x="T12" y="T13"/>
                        </a:cxn>
                        <a:cxn ang="T55">
                          <a:pos x="T14" y="T15"/>
                        </a:cxn>
                        <a:cxn ang="T56">
                          <a:pos x="T16" y="T17"/>
                        </a:cxn>
                        <a:cxn ang="T57">
                          <a:pos x="T18" y="T19"/>
                        </a:cxn>
                        <a:cxn ang="T58">
                          <a:pos x="T20" y="T21"/>
                        </a:cxn>
                        <a:cxn ang="T59">
                          <a:pos x="T22" y="T23"/>
                        </a:cxn>
                        <a:cxn ang="T60">
                          <a:pos x="T24" y="T25"/>
                        </a:cxn>
                        <a:cxn ang="T61">
                          <a:pos x="T26" y="T27"/>
                        </a:cxn>
                        <a:cxn ang="T62">
                          <a:pos x="T28" y="T29"/>
                        </a:cxn>
                        <a:cxn ang="T63">
                          <a:pos x="T30" y="T31"/>
                        </a:cxn>
                        <a:cxn ang="T64">
                          <a:pos x="T32" y="T33"/>
                        </a:cxn>
                        <a:cxn ang="T65">
                          <a:pos x="T34" y="T35"/>
                        </a:cxn>
                        <a:cxn ang="T66">
                          <a:pos x="T36" y="T37"/>
                        </a:cxn>
                        <a:cxn ang="T67">
                          <a:pos x="T38" y="T39"/>
                        </a:cxn>
                        <a:cxn ang="T68">
                          <a:pos x="T40" y="T41"/>
                        </a:cxn>
                        <a:cxn ang="T69">
                          <a:pos x="T42" y="T43"/>
                        </a:cxn>
                        <a:cxn ang="T70">
                          <a:pos x="T44" y="T45"/>
                        </a:cxn>
                        <a:cxn ang="T71">
                          <a:pos x="T46" y="T47"/>
                        </a:cxn>
                      </a:cxnLst>
                      <a:rect l="T72" t="T73" r="T74" b="T75"/>
                      <a:pathLst>
                        <a:path w="140" h="171">
                          <a:moveTo>
                            <a:pt x="113" y="25"/>
                          </a:moveTo>
                          <a:lnTo>
                            <a:pt x="91" y="5"/>
                          </a:lnTo>
                          <a:lnTo>
                            <a:pt x="76" y="1"/>
                          </a:lnTo>
                          <a:lnTo>
                            <a:pt x="48" y="0"/>
                          </a:lnTo>
                          <a:lnTo>
                            <a:pt x="25" y="11"/>
                          </a:lnTo>
                          <a:lnTo>
                            <a:pt x="12" y="25"/>
                          </a:lnTo>
                          <a:lnTo>
                            <a:pt x="3" y="43"/>
                          </a:lnTo>
                          <a:lnTo>
                            <a:pt x="0" y="62"/>
                          </a:lnTo>
                          <a:lnTo>
                            <a:pt x="1" y="84"/>
                          </a:lnTo>
                          <a:lnTo>
                            <a:pt x="8" y="109"/>
                          </a:lnTo>
                          <a:lnTo>
                            <a:pt x="23" y="129"/>
                          </a:lnTo>
                          <a:lnTo>
                            <a:pt x="41" y="139"/>
                          </a:lnTo>
                          <a:lnTo>
                            <a:pt x="61" y="147"/>
                          </a:lnTo>
                          <a:lnTo>
                            <a:pt x="73" y="162"/>
                          </a:lnTo>
                          <a:lnTo>
                            <a:pt x="83" y="168"/>
                          </a:lnTo>
                          <a:lnTo>
                            <a:pt x="96" y="170"/>
                          </a:lnTo>
                          <a:lnTo>
                            <a:pt x="113" y="165"/>
                          </a:lnTo>
                          <a:lnTo>
                            <a:pt x="129" y="157"/>
                          </a:lnTo>
                          <a:lnTo>
                            <a:pt x="135" y="143"/>
                          </a:lnTo>
                          <a:lnTo>
                            <a:pt x="139" y="120"/>
                          </a:lnTo>
                          <a:lnTo>
                            <a:pt x="131" y="100"/>
                          </a:lnTo>
                          <a:lnTo>
                            <a:pt x="130" y="79"/>
                          </a:lnTo>
                          <a:lnTo>
                            <a:pt x="124" y="52"/>
                          </a:lnTo>
                          <a:lnTo>
                            <a:pt x="113" y="25"/>
                          </a:lnTo>
                        </a:path>
                      </a:pathLst>
                    </a:custGeom>
                    <a:solidFill>
                      <a:srgbClr val="E0A08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rnd" cmpd="sng">
                          <a:solidFill>
                            <a:srgbClr val="000000"/>
                          </a:solidFill>
                          <a:prstDash val="solid"/>
                          <a:round/>
                          <a:headEnd type="none" w="med" len="med"/>
                          <a:tailEnd type="none" w="med" len="med"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grpSp>
              <p:nvGrpSpPr>
                <p:cNvPr id="46090" name="Group 85"/>
                <p:cNvGrpSpPr>
                  <a:grpSpLocks/>
                </p:cNvGrpSpPr>
                <p:nvPr/>
              </p:nvGrpSpPr>
              <p:grpSpPr bwMode="auto">
                <a:xfrm>
                  <a:off x="3828" y="2039"/>
                  <a:ext cx="1058" cy="933"/>
                  <a:chOff x="3828" y="2039"/>
                  <a:chExt cx="1058" cy="933"/>
                </a:xfrm>
              </p:grpSpPr>
              <p:sp>
                <p:nvSpPr>
                  <p:cNvPr id="46091" name="Freeform 66"/>
                  <p:cNvSpPr>
                    <a:spLocks/>
                  </p:cNvSpPr>
                  <p:nvPr/>
                </p:nvSpPr>
                <p:spPr bwMode="auto">
                  <a:xfrm>
                    <a:off x="3828" y="2039"/>
                    <a:ext cx="854" cy="846"/>
                  </a:xfrm>
                  <a:custGeom>
                    <a:avLst/>
                    <a:gdLst>
                      <a:gd name="T0" fmla="*/ 232 w 854"/>
                      <a:gd name="T1" fmla="*/ 0 h 846"/>
                      <a:gd name="T2" fmla="*/ 286 w 854"/>
                      <a:gd name="T3" fmla="*/ 36 h 846"/>
                      <a:gd name="T4" fmla="*/ 341 w 854"/>
                      <a:gd name="T5" fmla="*/ 72 h 846"/>
                      <a:gd name="T6" fmla="*/ 390 w 854"/>
                      <a:gd name="T7" fmla="*/ 95 h 846"/>
                      <a:gd name="T8" fmla="*/ 554 w 854"/>
                      <a:gd name="T9" fmla="*/ 164 h 846"/>
                      <a:gd name="T10" fmla="*/ 579 w 854"/>
                      <a:gd name="T11" fmla="*/ 267 h 846"/>
                      <a:gd name="T12" fmla="*/ 600 w 854"/>
                      <a:gd name="T13" fmla="*/ 322 h 846"/>
                      <a:gd name="T14" fmla="*/ 618 w 854"/>
                      <a:gd name="T15" fmla="*/ 361 h 846"/>
                      <a:gd name="T16" fmla="*/ 631 w 854"/>
                      <a:gd name="T17" fmla="*/ 401 h 846"/>
                      <a:gd name="T18" fmla="*/ 640 w 854"/>
                      <a:gd name="T19" fmla="*/ 442 h 846"/>
                      <a:gd name="T20" fmla="*/ 639 w 854"/>
                      <a:gd name="T21" fmla="*/ 468 h 846"/>
                      <a:gd name="T22" fmla="*/ 633 w 854"/>
                      <a:gd name="T23" fmla="*/ 498 h 846"/>
                      <a:gd name="T24" fmla="*/ 637 w 854"/>
                      <a:gd name="T25" fmla="*/ 534 h 846"/>
                      <a:gd name="T26" fmla="*/ 650 w 854"/>
                      <a:gd name="T27" fmla="*/ 572 h 846"/>
                      <a:gd name="T28" fmla="*/ 684 w 854"/>
                      <a:gd name="T29" fmla="*/ 586 h 846"/>
                      <a:gd name="T30" fmla="*/ 737 w 854"/>
                      <a:gd name="T31" fmla="*/ 599 h 846"/>
                      <a:gd name="T32" fmla="*/ 773 w 854"/>
                      <a:gd name="T33" fmla="*/ 611 h 846"/>
                      <a:gd name="T34" fmla="*/ 809 w 854"/>
                      <a:gd name="T35" fmla="*/ 638 h 846"/>
                      <a:gd name="T36" fmla="*/ 832 w 854"/>
                      <a:gd name="T37" fmla="*/ 669 h 846"/>
                      <a:gd name="T38" fmla="*/ 846 w 854"/>
                      <a:gd name="T39" fmla="*/ 706 h 846"/>
                      <a:gd name="T40" fmla="*/ 853 w 854"/>
                      <a:gd name="T41" fmla="*/ 748 h 846"/>
                      <a:gd name="T42" fmla="*/ 844 w 854"/>
                      <a:gd name="T43" fmla="*/ 813 h 846"/>
                      <a:gd name="T44" fmla="*/ 202 w 854"/>
                      <a:gd name="T45" fmla="*/ 845 h 846"/>
                      <a:gd name="T46" fmla="*/ 84 w 854"/>
                      <a:gd name="T47" fmla="*/ 843 h 846"/>
                      <a:gd name="T48" fmla="*/ 62 w 854"/>
                      <a:gd name="T49" fmla="*/ 813 h 846"/>
                      <a:gd name="T50" fmla="*/ 40 w 854"/>
                      <a:gd name="T51" fmla="*/ 766 h 846"/>
                      <a:gd name="T52" fmla="*/ 22 w 854"/>
                      <a:gd name="T53" fmla="*/ 712 h 846"/>
                      <a:gd name="T54" fmla="*/ 11 w 854"/>
                      <a:gd name="T55" fmla="*/ 668 h 846"/>
                      <a:gd name="T56" fmla="*/ 3 w 854"/>
                      <a:gd name="T57" fmla="*/ 619 h 846"/>
                      <a:gd name="T58" fmla="*/ 0 w 854"/>
                      <a:gd name="T59" fmla="*/ 574 h 846"/>
                      <a:gd name="T60" fmla="*/ 8 w 854"/>
                      <a:gd name="T61" fmla="*/ 501 h 846"/>
                      <a:gd name="T62" fmla="*/ 22 w 854"/>
                      <a:gd name="T63" fmla="*/ 442 h 846"/>
                      <a:gd name="T64" fmla="*/ 42 w 854"/>
                      <a:gd name="T65" fmla="*/ 378 h 846"/>
                      <a:gd name="T66" fmla="*/ 64 w 854"/>
                      <a:gd name="T67" fmla="*/ 316 h 846"/>
                      <a:gd name="T68" fmla="*/ 90 w 854"/>
                      <a:gd name="T69" fmla="*/ 265 h 846"/>
                      <a:gd name="T70" fmla="*/ 124 w 854"/>
                      <a:gd name="T71" fmla="*/ 209 h 846"/>
                      <a:gd name="T72" fmla="*/ 167 w 854"/>
                      <a:gd name="T73" fmla="*/ 164 h 846"/>
                      <a:gd name="T74" fmla="*/ 207 w 854"/>
                      <a:gd name="T75" fmla="*/ 124 h 846"/>
                      <a:gd name="T76" fmla="*/ 235 w 854"/>
                      <a:gd name="T77" fmla="*/ 104 h 846"/>
                      <a:gd name="T78" fmla="*/ 170 w 854"/>
                      <a:gd name="T79" fmla="*/ 72 h 846"/>
                      <a:gd name="T80" fmla="*/ 232 w 854"/>
                      <a:gd name="T81" fmla="*/ 0 h 84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w 854"/>
                      <a:gd name="T124" fmla="*/ 0 h 846"/>
                      <a:gd name="T125" fmla="*/ 854 w 854"/>
                      <a:gd name="T126" fmla="*/ 846 h 846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T123" t="T124" r="T125" b="T126"/>
                    <a:pathLst>
                      <a:path w="854" h="846">
                        <a:moveTo>
                          <a:pt x="232" y="0"/>
                        </a:moveTo>
                        <a:lnTo>
                          <a:pt x="286" y="36"/>
                        </a:lnTo>
                        <a:lnTo>
                          <a:pt x="341" y="72"/>
                        </a:lnTo>
                        <a:lnTo>
                          <a:pt x="390" y="95"/>
                        </a:lnTo>
                        <a:lnTo>
                          <a:pt x="554" y="164"/>
                        </a:lnTo>
                        <a:lnTo>
                          <a:pt x="579" y="267"/>
                        </a:lnTo>
                        <a:lnTo>
                          <a:pt x="600" y="322"/>
                        </a:lnTo>
                        <a:lnTo>
                          <a:pt x="618" y="361"/>
                        </a:lnTo>
                        <a:lnTo>
                          <a:pt x="631" y="401"/>
                        </a:lnTo>
                        <a:lnTo>
                          <a:pt x="640" y="442"/>
                        </a:lnTo>
                        <a:lnTo>
                          <a:pt x="639" y="468"/>
                        </a:lnTo>
                        <a:lnTo>
                          <a:pt x="633" y="498"/>
                        </a:lnTo>
                        <a:lnTo>
                          <a:pt x="637" y="534"/>
                        </a:lnTo>
                        <a:lnTo>
                          <a:pt x="650" y="572"/>
                        </a:lnTo>
                        <a:lnTo>
                          <a:pt x="684" y="586"/>
                        </a:lnTo>
                        <a:lnTo>
                          <a:pt x="737" y="599"/>
                        </a:lnTo>
                        <a:lnTo>
                          <a:pt x="773" y="611"/>
                        </a:lnTo>
                        <a:lnTo>
                          <a:pt x="809" y="638"/>
                        </a:lnTo>
                        <a:lnTo>
                          <a:pt x="832" y="669"/>
                        </a:lnTo>
                        <a:lnTo>
                          <a:pt x="846" y="706"/>
                        </a:lnTo>
                        <a:lnTo>
                          <a:pt x="853" y="748"/>
                        </a:lnTo>
                        <a:lnTo>
                          <a:pt x="844" y="813"/>
                        </a:lnTo>
                        <a:lnTo>
                          <a:pt x="202" y="845"/>
                        </a:lnTo>
                        <a:lnTo>
                          <a:pt x="84" y="843"/>
                        </a:lnTo>
                        <a:lnTo>
                          <a:pt x="62" y="813"/>
                        </a:lnTo>
                        <a:lnTo>
                          <a:pt x="40" y="766"/>
                        </a:lnTo>
                        <a:lnTo>
                          <a:pt x="22" y="712"/>
                        </a:lnTo>
                        <a:lnTo>
                          <a:pt x="11" y="668"/>
                        </a:lnTo>
                        <a:lnTo>
                          <a:pt x="3" y="619"/>
                        </a:lnTo>
                        <a:lnTo>
                          <a:pt x="0" y="574"/>
                        </a:lnTo>
                        <a:lnTo>
                          <a:pt x="8" y="501"/>
                        </a:lnTo>
                        <a:lnTo>
                          <a:pt x="22" y="442"/>
                        </a:lnTo>
                        <a:lnTo>
                          <a:pt x="42" y="378"/>
                        </a:lnTo>
                        <a:lnTo>
                          <a:pt x="64" y="316"/>
                        </a:lnTo>
                        <a:lnTo>
                          <a:pt x="90" y="265"/>
                        </a:lnTo>
                        <a:lnTo>
                          <a:pt x="124" y="209"/>
                        </a:lnTo>
                        <a:lnTo>
                          <a:pt x="167" y="164"/>
                        </a:lnTo>
                        <a:lnTo>
                          <a:pt x="207" y="124"/>
                        </a:lnTo>
                        <a:lnTo>
                          <a:pt x="235" y="104"/>
                        </a:lnTo>
                        <a:lnTo>
                          <a:pt x="170" y="72"/>
                        </a:lnTo>
                        <a:lnTo>
                          <a:pt x="232" y="0"/>
                        </a:lnTo>
                      </a:path>
                    </a:pathLst>
                  </a:custGeom>
                  <a:solidFill>
                    <a:srgbClr val="FF60C0"/>
                  </a:solidFill>
                  <a:ln w="12700" cap="rnd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092" name="Freeform 67"/>
                  <p:cNvSpPr>
                    <a:spLocks/>
                  </p:cNvSpPr>
                  <p:nvPr/>
                </p:nvSpPr>
                <p:spPr bwMode="auto">
                  <a:xfrm>
                    <a:off x="4396" y="2486"/>
                    <a:ext cx="240" cy="311"/>
                  </a:xfrm>
                  <a:custGeom>
                    <a:avLst/>
                    <a:gdLst>
                      <a:gd name="T0" fmla="*/ 0 w 240"/>
                      <a:gd name="T1" fmla="*/ 0 h 311"/>
                      <a:gd name="T2" fmla="*/ 9 w 240"/>
                      <a:gd name="T3" fmla="*/ 58 h 311"/>
                      <a:gd name="T4" fmla="*/ 18 w 240"/>
                      <a:gd name="T5" fmla="*/ 105 h 311"/>
                      <a:gd name="T6" fmla="*/ 38 w 240"/>
                      <a:gd name="T7" fmla="*/ 142 h 311"/>
                      <a:gd name="T8" fmla="*/ 53 w 240"/>
                      <a:gd name="T9" fmla="*/ 163 h 311"/>
                      <a:gd name="T10" fmla="*/ 82 w 240"/>
                      <a:gd name="T11" fmla="*/ 179 h 311"/>
                      <a:gd name="T12" fmla="*/ 135 w 240"/>
                      <a:gd name="T13" fmla="*/ 199 h 311"/>
                      <a:gd name="T14" fmla="*/ 180 w 240"/>
                      <a:gd name="T15" fmla="*/ 217 h 311"/>
                      <a:gd name="T16" fmla="*/ 202 w 240"/>
                      <a:gd name="T17" fmla="*/ 226 h 311"/>
                      <a:gd name="T18" fmla="*/ 222 w 240"/>
                      <a:gd name="T19" fmla="*/ 247 h 311"/>
                      <a:gd name="T20" fmla="*/ 233 w 240"/>
                      <a:gd name="T21" fmla="*/ 276 h 311"/>
                      <a:gd name="T22" fmla="*/ 239 w 240"/>
                      <a:gd name="T23" fmla="*/ 310 h 311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40"/>
                      <a:gd name="T37" fmla="*/ 0 h 311"/>
                      <a:gd name="T38" fmla="*/ 240 w 240"/>
                      <a:gd name="T39" fmla="*/ 311 h 311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40" h="311">
                        <a:moveTo>
                          <a:pt x="0" y="0"/>
                        </a:moveTo>
                        <a:lnTo>
                          <a:pt x="9" y="58"/>
                        </a:lnTo>
                        <a:lnTo>
                          <a:pt x="18" y="105"/>
                        </a:lnTo>
                        <a:lnTo>
                          <a:pt x="38" y="142"/>
                        </a:lnTo>
                        <a:lnTo>
                          <a:pt x="53" y="163"/>
                        </a:lnTo>
                        <a:lnTo>
                          <a:pt x="82" y="179"/>
                        </a:lnTo>
                        <a:lnTo>
                          <a:pt x="135" y="199"/>
                        </a:lnTo>
                        <a:lnTo>
                          <a:pt x="180" y="217"/>
                        </a:lnTo>
                        <a:lnTo>
                          <a:pt x="202" y="226"/>
                        </a:lnTo>
                        <a:lnTo>
                          <a:pt x="222" y="247"/>
                        </a:lnTo>
                        <a:lnTo>
                          <a:pt x="233" y="276"/>
                        </a:lnTo>
                        <a:lnTo>
                          <a:pt x="239" y="310"/>
                        </a:lnTo>
                      </a:path>
                    </a:pathLst>
                  </a:custGeom>
                  <a:noFill/>
                  <a:ln w="12700" cap="rnd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093" name="Freeform 68"/>
                  <p:cNvSpPr>
                    <a:spLocks/>
                  </p:cNvSpPr>
                  <p:nvPr/>
                </p:nvSpPr>
                <p:spPr bwMode="auto">
                  <a:xfrm>
                    <a:off x="4057" y="2148"/>
                    <a:ext cx="352" cy="342"/>
                  </a:xfrm>
                  <a:custGeom>
                    <a:avLst/>
                    <a:gdLst>
                      <a:gd name="T0" fmla="*/ 0 w 352"/>
                      <a:gd name="T1" fmla="*/ 5 h 342"/>
                      <a:gd name="T2" fmla="*/ 11 w 352"/>
                      <a:gd name="T3" fmla="*/ 0 h 342"/>
                      <a:gd name="T4" fmla="*/ 47 w 352"/>
                      <a:gd name="T5" fmla="*/ 26 h 342"/>
                      <a:gd name="T6" fmla="*/ 95 w 352"/>
                      <a:gd name="T7" fmla="*/ 55 h 342"/>
                      <a:gd name="T8" fmla="*/ 134 w 352"/>
                      <a:gd name="T9" fmla="*/ 72 h 342"/>
                      <a:gd name="T10" fmla="*/ 174 w 352"/>
                      <a:gd name="T11" fmla="*/ 94 h 342"/>
                      <a:gd name="T12" fmla="*/ 230 w 352"/>
                      <a:gd name="T13" fmla="*/ 122 h 342"/>
                      <a:gd name="T14" fmla="*/ 264 w 352"/>
                      <a:gd name="T15" fmla="*/ 176 h 342"/>
                      <a:gd name="T16" fmla="*/ 291 w 352"/>
                      <a:gd name="T17" fmla="*/ 271 h 342"/>
                      <a:gd name="T18" fmla="*/ 317 w 352"/>
                      <a:gd name="T19" fmla="*/ 193 h 342"/>
                      <a:gd name="T20" fmla="*/ 337 w 352"/>
                      <a:gd name="T21" fmla="*/ 142 h 342"/>
                      <a:gd name="T22" fmla="*/ 333 w 352"/>
                      <a:gd name="T23" fmla="*/ 111 h 342"/>
                      <a:gd name="T24" fmla="*/ 344 w 352"/>
                      <a:gd name="T25" fmla="*/ 158 h 342"/>
                      <a:gd name="T26" fmla="*/ 351 w 352"/>
                      <a:gd name="T27" fmla="*/ 183 h 342"/>
                      <a:gd name="T28" fmla="*/ 339 w 352"/>
                      <a:gd name="T29" fmla="*/ 205 h 342"/>
                      <a:gd name="T30" fmla="*/ 322 w 352"/>
                      <a:gd name="T31" fmla="*/ 246 h 342"/>
                      <a:gd name="T32" fmla="*/ 302 w 352"/>
                      <a:gd name="T33" fmla="*/ 296 h 342"/>
                      <a:gd name="T34" fmla="*/ 286 w 352"/>
                      <a:gd name="T35" fmla="*/ 341 h 342"/>
                      <a:gd name="T36" fmla="*/ 264 w 352"/>
                      <a:gd name="T37" fmla="*/ 265 h 342"/>
                      <a:gd name="T38" fmla="*/ 244 w 352"/>
                      <a:gd name="T39" fmla="*/ 213 h 342"/>
                      <a:gd name="T40" fmla="*/ 233 w 352"/>
                      <a:gd name="T41" fmla="*/ 162 h 342"/>
                      <a:gd name="T42" fmla="*/ 177 w 352"/>
                      <a:gd name="T43" fmla="*/ 111 h 342"/>
                      <a:gd name="T44" fmla="*/ 79 w 352"/>
                      <a:gd name="T45" fmla="*/ 59 h 342"/>
                      <a:gd name="T46" fmla="*/ 0 w 352"/>
                      <a:gd name="T47" fmla="*/ 5 h 3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352"/>
                      <a:gd name="T73" fmla="*/ 0 h 342"/>
                      <a:gd name="T74" fmla="*/ 352 w 352"/>
                      <a:gd name="T75" fmla="*/ 342 h 342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352" h="342">
                        <a:moveTo>
                          <a:pt x="0" y="5"/>
                        </a:moveTo>
                        <a:lnTo>
                          <a:pt x="11" y="0"/>
                        </a:lnTo>
                        <a:lnTo>
                          <a:pt x="47" y="26"/>
                        </a:lnTo>
                        <a:lnTo>
                          <a:pt x="95" y="55"/>
                        </a:lnTo>
                        <a:lnTo>
                          <a:pt x="134" y="72"/>
                        </a:lnTo>
                        <a:lnTo>
                          <a:pt x="174" y="94"/>
                        </a:lnTo>
                        <a:lnTo>
                          <a:pt x="230" y="122"/>
                        </a:lnTo>
                        <a:lnTo>
                          <a:pt x="264" y="176"/>
                        </a:lnTo>
                        <a:lnTo>
                          <a:pt x="291" y="271"/>
                        </a:lnTo>
                        <a:lnTo>
                          <a:pt x="317" y="193"/>
                        </a:lnTo>
                        <a:lnTo>
                          <a:pt x="337" y="142"/>
                        </a:lnTo>
                        <a:lnTo>
                          <a:pt x="333" y="111"/>
                        </a:lnTo>
                        <a:lnTo>
                          <a:pt x="344" y="158"/>
                        </a:lnTo>
                        <a:lnTo>
                          <a:pt x="351" y="183"/>
                        </a:lnTo>
                        <a:lnTo>
                          <a:pt x="339" y="205"/>
                        </a:lnTo>
                        <a:lnTo>
                          <a:pt x="322" y="246"/>
                        </a:lnTo>
                        <a:lnTo>
                          <a:pt x="302" y="296"/>
                        </a:lnTo>
                        <a:lnTo>
                          <a:pt x="286" y="341"/>
                        </a:lnTo>
                        <a:lnTo>
                          <a:pt x="264" y="265"/>
                        </a:lnTo>
                        <a:lnTo>
                          <a:pt x="244" y="213"/>
                        </a:lnTo>
                        <a:lnTo>
                          <a:pt x="233" y="162"/>
                        </a:lnTo>
                        <a:lnTo>
                          <a:pt x="177" y="111"/>
                        </a:lnTo>
                        <a:lnTo>
                          <a:pt x="79" y="59"/>
                        </a:lnTo>
                        <a:lnTo>
                          <a:pt x="0" y="5"/>
                        </a:lnTo>
                      </a:path>
                    </a:pathLst>
                  </a:custGeom>
                  <a:solidFill>
                    <a:srgbClr val="E040A0"/>
                  </a:solidFill>
                  <a:ln w="12700" cap="rnd" cmpd="sng">
                    <a:solidFill>
                      <a:srgbClr val="E040A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094" name="Freeform 69"/>
                  <p:cNvSpPr>
                    <a:spLocks/>
                  </p:cNvSpPr>
                  <p:nvPr/>
                </p:nvSpPr>
                <p:spPr bwMode="auto">
                  <a:xfrm>
                    <a:off x="4078" y="2327"/>
                    <a:ext cx="148" cy="287"/>
                  </a:xfrm>
                  <a:custGeom>
                    <a:avLst/>
                    <a:gdLst>
                      <a:gd name="T0" fmla="*/ 77 w 148"/>
                      <a:gd name="T1" fmla="*/ 229 h 287"/>
                      <a:gd name="T2" fmla="*/ 39 w 148"/>
                      <a:gd name="T3" fmla="*/ 193 h 287"/>
                      <a:gd name="T4" fmla="*/ 26 w 148"/>
                      <a:gd name="T5" fmla="*/ 156 h 287"/>
                      <a:gd name="T6" fmla="*/ 22 w 148"/>
                      <a:gd name="T7" fmla="*/ 117 h 287"/>
                      <a:gd name="T8" fmla="*/ 16 w 148"/>
                      <a:gd name="T9" fmla="*/ 64 h 287"/>
                      <a:gd name="T10" fmla="*/ 37 w 148"/>
                      <a:gd name="T11" fmla="*/ 47 h 287"/>
                      <a:gd name="T12" fmla="*/ 46 w 148"/>
                      <a:gd name="T13" fmla="*/ 86 h 287"/>
                      <a:gd name="T14" fmla="*/ 64 w 148"/>
                      <a:gd name="T15" fmla="*/ 105 h 287"/>
                      <a:gd name="T16" fmla="*/ 70 w 148"/>
                      <a:gd name="T17" fmla="*/ 148 h 287"/>
                      <a:gd name="T18" fmla="*/ 82 w 148"/>
                      <a:gd name="T19" fmla="*/ 180 h 287"/>
                      <a:gd name="T20" fmla="*/ 108 w 148"/>
                      <a:gd name="T21" fmla="*/ 207 h 287"/>
                      <a:gd name="T22" fmla="*/ 128 w 148"/>
                      <a:gd name="T23" fmla="*/ 242 h 287"/>
                      <a:gd name="T24" fmla="*/ 147 w 148"/>
                      <a:gd name="T25" fmla="*/ 286 h 287"/>
                      <a:gd name="T26" fmla="*/ 145 w 148"/>
                      <a:gd name="T27" fmla="*/ 248 h 287"/>
                      <a:gd name="T28" fmla="*/ 140 w 148"/>
                      <a:gd name="T29" fmla="*/ 217 h 287"/>
                      <a:gd name="T30" fmla="*/ 114 w 148"/>
                      <a:gd name="T31" fmla="*/ 192 h 287"/>
                      <a:gd name="T32" fmla="*/ 97 w 148"/>
                      <a:gd name="T33" fmla="*/ 159 h 287"/>
                      <a:gd name="T34" fmla="*/ 83 w 148"/>
                      <a:gd name="T35" fmla="*/ 122 h 287"/>
                      <a:gd name="T36" fmla="*/ 72 w 148"/>
                      <a:gd name="T37" fmla="*/ 89 h 287"/>
                      <a:gd name="T38" fmla="*/ 58 w 148"/>
                      <a:gd name="T39" fmla="*/ 64 h 287"/>
                      <a:gd name="T40" fmla="*/ 53 w 148"/>
                      <a:gd name="T41" fmla="*/ 31 h 287"/>
                      <a:gd name="T42" fmla="*/ 45 w 148"/>
                      <a:gd name="T43" fmla="*/ 14 h 287"/>
                      <a:gd name="T44" fmla="*/ 34 w 148"/>
                      <a:gd name="T45" fmla="*/ 0 h 287"/>
                      <a:gd name="T46" fmla="*/ 15 w 148"/>
                      <a:gd name="T47" fmla="*/ 33 h 287"/>
                      <a:gd name="T48" fmla="*/ 0 w 148"/>
                      <a:gd name="T49" fmla="*/ 77 h 287"/>
                      <a:gd name="T50" fmla="*/ 11 w 148"/>
                      <a:gd name="T51" fmla="*/ 86 h 287"/>
                      <a:gd name="T52" fmla="*/ 11 w 148"/>
                      <a:gd name="T53" fmla="*/ 119 h 287"/>
                      <a:gd name="T54" fmla="*/ 18 w 148"/>
                      <a:gd name="T55" fmla="*/ 162 h 287"/>
                      <a:gd name="T56" fmla="*/ 27 w 148"/>
                      <a:gd name="T57" fmla="*/ 192 h 287"/>
                      <a:gd name="T58" fmla="*/ 46 w 148"/>
                      <a:gd name="T59" fmla="*/ 212 h 287"/>
                      <a:gd name="T60" fmla="*/ 77 w 148"/>
                      <a:gd name="T61" fmla="*/ 229 h 287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148"/>
                      <a:gd name="T94" fmla="*/ 0 h 287"/>
                      <a:gd name="T95" fmla="*/ 148 w 148"/>
                      <a:gd name="T96" fmla="*/ 287 h 287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148" h="287">
                        <a:moveTo>
                          <a:pt x="77" y="229"/>
                        </a:moveTo>
                        <a:lnTo>
                          <a:pt x="39" y="193"/>
                        </a:lnTo>
                        <a:lnTo>
                          <a:pt x="26" y="156"/>
                        </a:lnTo>
                        <a:lnTo>
                          <a:pt x="22" y="117"/>
                        </a:lnTo>
                        <a:lnTo>
                          <a:pt x="16" y="64"/>
                        </a:lnTo>
                        <a:lnTo>
                          <a:pt x="37" y="47"/>
                        </a:lnTo>
                        <a:lnTo>
                          <a:pt x="46" y="86"/>
                        </a:lnTo>
                        <a:lnTo>
                          <a:pt x="64" y="105"/>
                        </a:lnTo>
                        <a:lnTo>
                          <a:pt x="70" y="148"/>
                        </a:lnTo>
                        <a:lnTo>
                          <a:pt x="82" y="180"/>
                        </a:lnTo>
                        <a:lnTo>
                          <a:pt x="108" y="207"/>
                        </a:lnTo>
                        <a:lnTo>
                          <a:pt x="128" y="242"/>
                        </a:lnTo>
                        <a:lnTo>
                          <a:pt x="147" y="286"/>
                        </a:lnTo>
                        <a:lnTo>
                          <a:pt x="145" y="248"/>
                        </a:lnTo>
                        <a:lnTo>
                          <a:pt x="140" y="217"/>
                        </a:lnTo>
                        <a:lnTo>
                          <a:pt x="114" y="192"/>
                        </a:lnTo>
                        <a:lnTo>
                          <a:pt x="97" y="159"/>
                        </a:lnTo>
                        <a:lnTo>
                          <a:pt x="83" y="122"/>
                        </a:lnTo>
                        <a:lnTo>
                          <a:pt x="72" y="89"/>
                        </a:lnTo>
                        <a:lnTo>
                          <a:pt x="58" y="64"/>
                        </a:lnTo>
                        <a:lnTo>
                          <a:pt x="53" y="31"/>
                        </a:lnTo>
                        <a:lnTo>
                          <a:pt x="45" y="14"/>
                        </a:lnTo>
                        <a:lnTo>
                          <a:pt x="34" y="0"/>
                        </a:lnTo>
                        <a:lnTo>
                          <a:pt x="15" y="33"/>
                        </a:lnTo>
                        <a:lnTo>
                          <a:pt x="0" y="77"/>
                        </a:lnTo>
                        <a:lnTo>
                          <a:pt x="11" y="86"/>
                        </a:lnTo>
                        <a:lnTo>
                          <a:pt x="11" y="119"/>
                        </a:lnTo>
                        <a:lnTo>
                          <a:pt x="18" y="162"/>
                        </a:lnTo>
                        <a:lnTo>
                          <a:pt x="27" y="192"/>
                        </a:lnTo>
                        <a:lnTo>
                          <a:pt x="46" y="212"/>
                        </a:lnTo>
                        <a:lnTo>
                          <a:pt x="77" y="229"/>
                        </a:lnTo>
                      </a:path>
                    </a:pathLst>
                  </a:custGeom>
                  <a:solidFill>
                    <a:srgbClr val="E040A0"/>
                  </a:solidFill>
                  <a:ln w="12700" cap="rnd" cmpd="sng">
                    <a:solidFill>
                      <a:srgbClr val="E040A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095" name="Freeform 70"/>
                  <p:cNvSpPr>
                    <a:spLocks/>
                  </p:cNvSpPr>
                  <p:nvPr/>
                </p:nvSpPr>
                <p:spPr bwMode="auto">
                  <a:xfrm>
                    <a:off x="3851" y="2485"/>
                    <a:ext cx="83" cy="196"/>
                  </a:xfrm>
                  <a:custGeom>
                    <a:avLst/>
                    <a:gdLst>
                      <a:gd name="T0" fmla="*/ 82 w 83"/>
                      <a:gd name="T1" fmla="*/ 195 h 196"/>
                      <a:gd name="T2" fmla="*/ 60 w 83"/>
                      <a:gd name="T3" fmla="*/ 187 h 196"/>
                      <a:gd name="T4" fmla="*/ 40 w 83"/>
                      <a:gd name="T5" fmla="*/ 165 h 196"/>
                      <a:gd name="T6" fmla="*/ 30 w 83"/>
                      <a:gd name="T7" fmla="*/ 150 h 196"/>
                      <a:gd name="T8" fmla="*/ 20 w 83"/>
                      <a:gd name="T9" fmla="*/ 114 h 196"/>
                      <a:gd name="T10" fmla="*/ 15 w 83"/>
                      <a:gd name="T11" fmla="*/ 90 h 196"/>
                      <a:gd name="T12" fmla="*/ 3 w 83"/>
                      <a:gd name="T13" fmla="*/ 66 h 196"/>
                      <a:gd name="T14" fmla="*/ 0 w 83"/>
                      <a:gd name="T15" fmla="*/ 38 h 196"/>
                      <a:gd name="T16" fmla="*/ 7 w 83"/>
                      <a:gd name="T17" fmla="*/ 20 h 196"/>
                      <a:gd name="T18" fmla="*/ 28 w 83"/>
                      <a:gd name="T19" fmla="*/ 0 h 196"/>
                      <a:gd name="T20" fmla="*/ 7 w 83"/>
                      <a:gd name="T21" fmla="*/ 19 h 196"/>
                      <a:gd name="T22" fmla="*/ 1 w 83"/>
                      <a:gd name="T23" fmla="*/ 39 h 196"/>
                      <a:gd name="T24" fmla="*/ 2 w 83"/>
                      <a:gd name="T25" fmla="*/ 65 h 196"/>
                      <a:gd name="T26" fmla="*/ 13 w 83"/>
                      <a:gd name="T27" fmla="*/ 87 h 196"/>
                      <a:gd name="T28" fmla="*/ 23 w 83"/>
                      <a:gd name="T29" fmla="*/ 123 h 196"/>
                      <a:gd name="T30" fmla="*/ 29 w 83"/>
                      <a:gd name="T31" fmla="*/ 144 h 196"/>
                      <a:gd name="T32" fmla="*/ 40 w 83"/>
                      <a:gd name="T33" fmla="*/ 167 h 196"/>
                      <a:gd name="T34" fmla="*/ 62 w 83"/>
                      <a:gd name="T35" fmla="*/ 186 h 19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83"/>
                      <a:gd name="T55" fmla="*/ 0 h 196"/>
                      <a:gd name="T56" fmla="*/ 83 w 83"/>
                      <a:gd name="T57" fmla="*/ 196 h 19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83" h="196">
                        <a:moveTo>
                          <a:pt x="82" y="195"/>
                        </a:moveTo>
                        <a:lnTo>
                          <a:pt x="60" y="187"/>
                        </a:lnTo>
                        <a:lnTo>
                          <a:pt x="40" y="165"/>
                        </a:lnTo>
                        <a:lnTo>
                          <a:pt x="30" y="150"/>
                        </a:lnTo>
                        <a:lnTo>
                          <a:pt x="20" y="114"/>
                        </a:lnTo>
                        <a:lnTo>
                          <a:pt x="15" y="90"/>
                        </a:lnTo>
                        <a:lnTo>
                          <a:pt x="3" y="66"/>
                        </a:lnTo>
                        <a:lnTo>
                          <a:pt x="0" y="38"/>
                        </a:lnTo>
                        <a:lnTo>
                          <a:pt x="7" y="20"/>
                        </a:lnTo>
                        <a:lnTo>
                          <a:pt x="28" y="0"/>
                        </a:lnTo>
                        <a:lnTo>
                          <a:pt x="7" y="19"/>
                        </a:lnTo>
                        <a:lnTo>
                          <a:pt x="1" y="39"/>
                        </a:lnTo>
                        <a:lnTo>
                          <a:pt x="2" y="65"/>
                        </a:lnTo>
                        <a:lnTo>
                          <a:pt x="13" y="87"/>
                        </a:lnTo>
                        <a:lnTo>
                          <a:pt x="23" y="123"/>
                        </a:lnTo>
                        <a:lnTo>
                          <a:pt x="29" y="144"/>
                        </a:lnTo>
                        <a:lnTo>
                          <a:pt x="40" y="167"/>
                        </a:lnTo>
                        <a:lnTo>
                          <a:pt x="62" y="186"/>
                        </a:lnTo>
                      </a:path>
                    </a:pathLst>
                  </a:custGeom>
                  <a:noFill/>
                  <a:ln w="12700" cap="rnd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096" name="Freeform 71"/>
                  <p:cNvSpPr>
                    <a:spLocks/>
                  </p:cNvSpPr>
                  <p:nvPr/>
                </p:nvSpPr>
                <p:spPr bwMode="auto">
                  <a:xfrm>
                    <a:off x="3858" y="2485"/>
                    <a:ext cx="82" cy="196"/>
                  </a:xfrm>
                  <a:custGeom>
                    <a:avLst/>
                    <a:gdLst>
                      <a:gd name="T0" fmla="*/ 81 w 82"/>
                      <a:gd name="T1" fmla="*/ 195 h 196"/>
                      <a:gd name="T2" fmla="*/ 51 w 82"/>
                      <a:gd name="T3" fmla="*/ 169 h 196"/>
                      <a:gd name="T4" fmla="*/ 37 w 82"/>
                      <a:gd name="T5" fmla="*/ 147 h 196"/>
                      <a:gd name="T6" fmla="*/ 32 w 82"/>
                      <a:gd name="T7" fmla="*/ 127 h 196"/>
                      <a:gd name="T8" fmla="*/ 19 w 82"/>
                      <a:gd name="T9" fmla="*/ 88 h 196"/>
                      <a:gd name="T10" fmla="*/ 12 w 82"/>
                      <a:gd name="T11" fmla="*/ 64 h 196"/>
                      <a:gd name="T12" fmla="*/ 7 w 82"/>
                      <a:gd name="T13" fmla="*/ 45 h 196"/>
                      <a:gd name="T14" fmla="*/ 13 w 82"/>
                      <a:gd name="T15" fmla="*/ 23 h 196"/>
                      <a:gd name="T16" fmla="*/ 27 w 82"/>
                      <a:gd name="T17" fmla="*/ 0 h 196"/>
                      <a:gd name="T18" fmla="*/ 6 w 82"/>
                      <a:gd name="T19" fmla="*/ 19 h 196"/>
                      <a:gd name="T20" fmla="*/ 0 w 82"/>
                      <a:gd name="T21" fmla="*/ 39 h 196"/>
                      <a:gd name="T22" fmla="*/ 1 w 82"/>
                      <a:gd name="T23" fmla="*/ 65 h 196"/>
                      <a:gd name="T24" fmla="*/ 12 w 82"/>
                      <a:gd name="T25" fmla="*/ 87 h 196"/>
                      <a:gd name="T26" fmla="*/ 22 w 82"/>
                      <a:gd name="T27" fmla="*/ 123 h 196"/>
                      <a:gd name="T28" fmla="*/ 28 w 82"/>
                      <a:gd name="T29" fmla="*/ 144 h 196"/>
                      <a:gd name="T30" fmla="*/ 38 w 82"/>
                      <a:gd name="T31" fmla="*/ 167 h 196"/>
                      <a:gd name="T32" fmla="*/ 61 w 82"/>
                      <a:gd name="T33" fmla="*/ 186 h 196"/>
                      <a:gd name="T34" fmla="*/ 81 w 82"/>
                      <a:gd name="T35" fmla="*/ 195 h 19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82"/>
                      <a:gd name="T55" fmla="*/ 0 h 196"/>
                      <a:gd name="T56" fmla="*/ 82 w 82"/>
                      <a:gd name="T57" fmla="*/ 196 h 19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82" h="196">
                        <a:moveTo>
                          <a:pt x="81" y="195"/>
                        </a:moveTo>
                        <a:lnTo>
                          <a:pt x="51" y="169"/>
                        </a:lnTo>
                        <a:lnTo>
                          <a:pt x="37" y="147"/>
                        </a:lnTo>
                        <a:lnTo>
                          <a:pt x="32" y="127"/>
                        </a:lnTo>
                        <a:lnTo>
                          <a:pt x="19" y="88"/>
                        </a:lnTo>
                        <a:lnTo>
                          <a:pt x="12" y="64"/>
                        </a:lnTo>
                        <a:lnTo>
                          <a:pt x="7" y="45"/>
                        </a:lnTo>
                        <a:lnTo>
                          <a:pt x="13" y="23"/>
                        </a:lnTo>
                        <a:lnTo>
                          <a:pt x="27" y="0"/>
                        </a:lnTo>
                        <a:lnTo>
                          <a:pt x="6" y="19"/>
                        </a:lnTo>
                        <a:lnTo>
                          <a:pt x="0" y="39"/>
                        </a:lnTo>
                        <a:lnTo>
                          <a:pt x="1" y="65"/>
                        </a:lnTo>
                        <a:lnTo>
                          <a:pt x="12" y="87"/>
                        </a:lnTo>
                        <a:lnTo>
                          <a:pt x="22" y="123"/>
                        </a:lnTo>
                        <a:lnTo>
                          <a:pt x="28" y="144"/>
                        </a:lnTo>
                        <a:lnTo>
                          <a:pt x="38" y="167"/>
                        </a:lnTo>
                        <a:lnTo>
                          <a:pt x="61" y="186"/>
                        </a:lnTo>
                        <a:lnTo>
                          <a:pt x="81" y="195"/>
                        </a:lnTo>
                      </a:path>
                    </a:pathLst>
                  </a:custGeom>
                  <a:solidFill>
                    <a:srgbClr val="E040A0"/>
                  </a:solidFill>
                  <a:ln w="12700" cap="rnd" cmpd="sng">
                    <a:solidFill>
                      <a:srgbClr val="E040A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46097" name="Group 81"/>
                  <p:cNvGrpSpPr>
                    <a:grpSpLocks/>
                  </p:cNvGrpSpPr>
                  <p:nvPr/>
                </p:nvGrpSpPr>
                <p:grpSpPr bwMode="auto">
                  <a:xfrm>
                    <a:off x="3995" y="2650"/>
                    <a:ext cx="891" cy="322"/>
                    <a:chOff x="3995" y="2650"/>
                    <a:chExt cx="891" cy="322"/>
                  </a:xfrm>
                </p:grpSpPr>
                <p:sp>
                  <p:nvSpPr>
                    <p:cNvPr id="46101" name="Freeform 72"/>
                    <p:cNvSpPr>
                      <a:spLocks/>
                    </p:cNvSpPr>
                    <p:nvPr/>
                  </p:nvSpPr>
                  <p:spPr bwMode="auto">
                    <a:xfrm>
                      <a:off x="3995" y="2650"/>
                      <a:ext cx="886" cy="322"/>
                    </a:xfrm>
                    <a:custGeom>
                      <a:avLst/>
                      <a:gdLst>
                        <a:gd name="T0" fmla="*/ 213 w 886"/>
                        <a:gd name="T1" fmla="*/ 0 h 322"/>
                        <a:gd name="T2" fmla="*/ 227 w 886"/>
                        <a:gd name="T3" fmla="*/ 34 h 322"/>
                        <a:gd name="T4" fmla="*/ 261 w 886"/>
                        <a:gd name="T5" fmla="*/ 77 h 322"/>
                        <a:gd name="T6" fmla="*/ 317 w 886"/>
                        <a:gd name="T7" fmla="*/ 109 h 322"/>
                        <a:gd name="T8" fmla="*/ 395 w 886"/>
                        <a:gd name="T9" fmla="*/ 131 h 322"/>
                        <a:gd name="T10" fmla="*/ 485 w 886"/>
                        <a:gd name="T11" fmla="*/ 151 h 322"/>
                        <a:gd name="T12" fmla="*/ 558 w 886"/>
                        <a:gd name="T13" fmla="*/ 154 h 322"/>
                        <a:gd name="T14" fmla="*/ 633 w 886"/>
                        <a:gd name="T15" fmla="*/ 151 h 322"/>
                        <a:gd name="T16" fmla="*/ 648 w 886"/>
                        <a:gd name="T17" fmla="*/ 142 h 322"/>
                        <a:gd name="T18" fmla="*/ 669 w 886"/>
                        <a:gd name="T19" fmla="*/ 117 h 322"/>
                        <a:gd name="T20" fmla="*/ 687 w 886"/>
                        <a:gd name="T21" fmla="*/ 98 h 322"/>
                        <a:gd name="T22" fmla="*/ 711 w 886"/>
                        <a:gd name="T23" fmla="*/ 82 h 322"/>
                        <a:gd name="T24" fmla="*/ 719 w 886"/>
                        <a:gd name="T25" fmla="*/ 63 h 322"/>
                        <a:gd name="T26" fmla="*/ 731 w 886"/>
                        <a:gd name="T27" fmla="*/ 47 h 322"/>
                        <a:gd name="T28" fmla="*/ 749 w 886"/>
                        <a:gd name="T29" fmla="*/ 39 h 322"/>
                        <a:gd name="T30" fmla="*/ 769 w 886"/>
                        <a:gd name="T31" fmla="*/ 31 h 322"/>
                        <a:gd name="T32" fmla="*/ 801 w 886"/>
                        <a:gd name="T33" fmla="*/ 28 h 322"/>
                        <a:gd name="T34" fmla="*/ 833 w 886"/>
                        <a:gd name="T35" fmla="*/ 36 h 322"/>
                        <a:gd name="T36" fmla="*/ 862 w 886"/>
                        <a:gd name="T37" fmla="*/ 49 h 322"/>
                        <a:gd name="T38" fmla="*/ 877 w 886"/>
                        <a:gd name="T39" fmla="*/ 66 h 322"/>
                        <a:gd name="T40" fmla="*/ 884 w 886"/>
                        <a:gd name="T41" fmla="*/ 89 h 322"/>
                        <a:gd name="T42" fmla="*/ 872 w 886"/>
                        <a:gd name="T43" fmla="*/ 135 h 322"/>
                        <a:gd name="T44" fmla="*/ 883 w 886"/>
                        <a:gd name="T45" fmla="*/ 152 h 322"/>
                        <a:gd name="T46" fmla="*/ 885 w 886"/>
                        <a:gd name="T47" fmla="*/ 173 h 322"/>
                        <a:gd name="T48" fmla="*/ 879 w 886"/>
                        <a:gd name="T49" fmla="*/ 189 h 322"/>
                        <a:gd name="T50" fmla="*/ 863 w 886"/>
                        <a:gd name="T51" fmla="*/ 207 h 322"/>
                        <a:gd name="T52" fmla="*/ 852 w 886"/>
                        <a:gd name="T53" fmla="*/ 220 h 322"/>
                        <a:gd name="T54" fmla="*/ 861 w 886"/>
                        <a:gd name="T55" fmla="*/ 238 h 322"/>
                        <a:gd name="T56" fmla="*/ 858 w 886"/>
                        <a:gd name="T57" fmla="*/ 258 h 322"/>
                        <a:gd name="T58" fmla="*/ 848 w 886"/>
                        <a:gd name="T59" fmla="*/ 272 h 322"/>
                        <a:gd name="T60" fmla="*/ 840 w 886"/>
                        <a:gd name="T61" fmla="*/ 286 h 322"/>
                        <a:gd name="T62" fmla="*/ 834 w 886"/>
                        <a:gd name="T63" fmla="*/ 309 h 322"/>
                        <a:gd name="T64" fmla="*/ 825 w 886"/>
                        <a:gd name="T65" fmla="*/ 318 h 322"/>
                        <a:gd name="T66" fmla="*/ 799 w 886"/>
                        <a:gd name="T67" fmla="*/ 321 h 322"/>
                        <a:gd name="T68" fmla="*/ 761 w 886"/>
                        <a:gd name="T69" fmla="*/ 320 h 322"/>
                        <a:gd name="T70" fmla="*/ 727 w 886"/>
                        <a:gd name="T71" fmla="*/ 312 h 322"/>
                        <a:gd name="T72" fmla="*/ 687 w 886"/>
                        <a:gd name="T73" fmla="*/ 301 h 322"/>
                        <a:gd name="T74" fmla="*/ 660 w 886"/>
                        <a:gd name="T75" fmla="*/ 288 h 322"/>
                        <a:gd name="T76" fmla="*/ 642 w 886"/>
                        <a:gd name="T77" fmla="*/ 276 h 322"/>
                        <a:gd name="T78" fmla="*/ 577 w 886"/>
                        <a:gd name="T79" fmla="*/ 285 h 322"/>
                        <a:gd name="T80" fmla="*/ 491 w 886"/>
                        <a:gd name="T81" fmla="*/ 296 h 322"/>
                        <a:gd name="T82" fmla="*/ 426 w 886"/>
                        <a:gd name="T83" fmla="*/ 301 h 322"/>
                        <a:gd name="T84" fmla="*/ 361 w 886"/>
                        <a:gd name="T85" fmla="*/ 301 h 322"/>
                        <a:gd name="T86" fmla="*/ 275 w 886"/>
                        <a:gd name="T87" fmla="*/ 299 h 322"/>
                        <a:gd name="T88" fmla="*/ 224 w 886"/>
                        <a:gd name="T89" fmla="*/ 290 h 322"/>
                        <a:gd name="T90" fmla="*/ 134 w 886"/>
                        <a:gd name="T91" fmla="*/ 256 h 322"/>
                        <a:gd name="T92" fmla="*/ 78 w 886"/>
                        <a:gd name="T93" fmla="*/ 226 h 322"/>
                        <a:gd name="T94" fmla="*/ 45 w 886"/>
                        <a:gd name="T95" fmla="*/ 179 h 322"/>
                        <a:gd name="T96" fmla="*/ 22 w 886"/>
                        <a:gd name="T97" fmla="*/ 160 h 322"/>
                        <a:gd name="T98" fmla="*/ 0 w 886"/>
                        <a:gd name="T99" fmla="*/ 113 h 322"/>
                        <a:gd name="T100" fmla="*/ 40 w 886"/>
                        <a:gd name="T101" fmla="*/ 85 h 322"/>
                        <a:gd name="T102" fmla="*/ 94 w 886"/>
                        <a:gd name="T103" fmla="*/ 76 h 322"/>
                        <a:gd name="T104" fmla="*/ 155 w 886"/>
                        <a:gd name="T105" fmla="*/ 22 h 322"/>
                        <a:gd name="T106" fmla="*/ 190 w 886"/>
                        <a:gd name="T107" fmla="*/ 13 h 322"/>
                        <a:gd name="T108" fmla="*/ 213 w 886"/>
                        <a:gd name="T109" fmla="*/ 0 h 322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w 886"/>
                        <a:gd name="T166" fmla="*/ 0 h 322"/>
                        <a:gd name="T167" fmla="*/ 886 w 886"/>
                        <a:gd name="T168" fmla="*/ 322 h 322"/>
                      </a:gdLst>
                      <a:ahLst/>
                      <a:cxnLst>
                        <a:cxn ang="T110">
                          <a:pos x="T0" y="T1"/>
                        </a:cxn>
                        <a:cxn ang="T111">
                          <a:pos x="T2" y="T3"/>
                        </a:cxn>
                        <a:cxn ang="T112">
                          <a:pos x="T4" y="T5"/>
                        </a:cxn>
                        <a:cxn ang="T113">
                          <a:pos x="T6" y="T7"/>
                        </a:cxn>
                        <a:cxn ang="T114">
                          <a:pos x="T8" y="T9"/>
                        </a:cxn>
                        <a:cxn ang="T115">
                          <a:pos x="T10" y="T11"/>
                        </a:cxn>
                        <a:cxn ang="T116">
                          <a:pos x="T12" y="T13"/>
                        </a:cxn>
                        <a:cxn ang="T117">
                          <a:pos x="T14" y="T15"/>
                        </a:cxn>
                        <a:cxn ang="T118">
                          <a:pos x="T16" y="T17"/>
                        </a:cxn>
                        <a:cxn ang="T119">
                          <a:pos x="T18" y="T19"/>
                        </a:cxn>
                        <a:cxn ang="T120">
                          <a:pos x="T20" y="T21"/>
                        </a:cxn>
                        <a:cxn ang="T121">
                          <a:pos x="T22" y="T23"/>
                        </a:cxn>
                        <a:cxn ang="T122">
                          <a:pos x="T24" y="T25"/>
                        </a:cxn>
                        <a:cxn ang="T123">
                          <a:pos x="T26" y="T27"/>
                        </a:cxn>
                        <a:cxn ang="T124">
                          <a:pos x="T28" y="T29"/>
                        </a:cxn>
                        <a:cxn ang="T125">
                          <a:pos x="T30" y="T31"/>
                        </a:cxn>
                        <a:cxn ang="T126">
                          <a:pos x="T32" y="T33"/>
                        </a:cxn>
                        <a:cxn ang="T127">
                          <a:pos x="T34" y="T35"/>
                        </a:cxn>
                        <a:cxn ang="T128">
                          <a:pos x="T36" y="T37"/>
                        </a:cxn>
                        <a:cxn ang="T129">
                          <a:pos x="T38" y="T39"/>
                        </a:cxn>
                        <a:cxn ang="T130">
                          <a:pos x="T40" y="T41"/>
                        </a:cxn>
                        <a:cxn ang="T131">
                          <a:pos x="T42" y="T43"/>
                        </a:cxn>
                        <a:cxn ang="T132">
                          <a:pos x="T44" y="T45"/>
                        </a:cxn>
                        <a:cxn ang="T133">
                          <a:pos x="T46" y="T47"/>
                        </a:cxn>
                        <a:cxn ang="T134">
                          <a:pos x="T48" y="T49"/>
                        </a:cxn>
                        <a:cxn ang="T135">
                          <a:pos x="T50" y="T51"/>
                        </a:cxn>
                        <a:cxn ang="T136">
                          <a:pos x="T52" y="T53"/>
                        </a:cxn>
                        <a:cxn ang="T137">
                          <a:pos x="T54" y="T55"/>
                        </a:cxn>
                        <a:cxn ang="T138">
                          <a:pos x="T56" y="T57"/>
                        </a:cxn>
                        <a:cxn ang="T139">
                          <a:pos x="T58" y="T59"/>
                        </a:cxn>
                        <a:cxn ang="T140">
                          <a:pos x="T60" y="T61"/>
                        </a:cxn>
                        <a:cxn ang="T141">
                          <a:pos x="T62" y="T63"/>
                        </a:cxn>
                        <a:cxn ang="T142">
                          <a:pos x="T64" y="T65"/>
                        </a:cxn>
                        <a:cxn ang="T143">
                          <a:pos x="T66" y="T67"/>
                        </a:cxn>
                        <a:cxn ang="T144">
                          <a:pos x="T68" y="T69"/>
                        </a:cxn>
                        <a:cxn ang="T145">
                          <a:pos x="T70" y="T71"/>
                        </a:cxn>
                        <a:cxn ang="T146">
                          <a:pos x="T72" y="T73"/>
                        </a:cxn>
                        <a:cxn ang="T147">
                          <a:pos x="T74" y="T75"/>
                        </a:cxn>
                        <a:cxn ang="T148">
                          <a:pos x="T76" y="T77"/>
                        </a:cxn>
                        <a:cxn ang="T149">
                          <a:pos x="T78" y="T79"/>
                        </a:cxn>
                        <a:cxn ang="T150">
                          <a:pos x="T80" y="T81"/>
                        </a:cxn>
                        <a:cxn ang="T151">
                          <a:pos x="T82" y="T83"/>
                        </a:cxn>
                        <a:cxn ang="T152">
                          <a:pos x="T84" y="T85"/>
                        </a:cxn>
                        <a:cxn ang="T153">
                          <a:pos x="T86" y="T87"/>
                        </a:cxn>
                        <a:cxn ang="T154">
                          <a:pos x="T88" y="T89"/>
                        </a:cxn>
                        <a:cxn ang="T155">
                          <a:pos x="T90" y="T91"/>
                        </a:cxn>
                        <a:cxn ang="T156">
                          <a:pos x="T92" y="T93"/>
                        </a:cxn>
                        <a:cxn ang="T157">
                          <a:pos x="T94" y="T95"/>
                        </a:cxn>
                        <a:cxn ang="T158">
                          <a:pos x="T96" y="T97"/>
                        </a:cxn>
                        <a:cxn ang="T159">
                          <a:pos x="T98" y="T99"/>
                        </a:cxn>
                        <a:cxn ang="T160">
                          <a:pos x="T100" y="T101"/>
                        </a:cxn>
                        <a:cxn ang="T161">
                          <a:pos x="T102" y="T103"/>
                        </a:cxn>
                        <a:cxn ang="T162">
                          <a:pos x="T104" y="T105"/>
                        </a:cxn>
                        <a:cxn ang="T163">
                          <a:pos x="T106" y="T107"/>
                        </a:cxn>
                        <a:cxn ang="T164">
                          <a:pos x="T108" y="T109"/>
                        </a:cxn>
                      </a:cxnLst>
                      <a:rect l="T165" t="T166" r="T167" b="T168"/>
                      <a:pathLst>
                        <a:path w="886" h="322">
                          <a:moveTo>
                            <a:pt x="213" y="0"/>
                          </a:moveTo>
                          <a:lnTo>
                            <a:pt x="227" y="34"/>
                          </a:lnTo>
                          <a:lnTo>
                            <a:pt x="261" y="77"/>
                          </a:lnTo>
                          <a:lnTo>
                            <a:pt x="317" y="109"/>
                          </a:lnTo>
                          <a:lnTo>
                            <a:pt x="395" y="131"/>
                          </a:lnTo>
                          <a:lnTo>
                            <a:pt x="485" y="151"/>
                          </a:lnTo>
                          <a:lnTo>
                            <a:pt x="558" y="154"/>
                          </a:lnTo>
                          <a:lnTo>
                            <a:pt x="633" y="151"/>
                          </a:lnTo>
                          <a:lnTo>
                            <a:pt x="648" y="142"/>
                          </a:lnTo>
                          <a:lnTo>
                            <a:pt x="669" y="117"/>
                          </a:lnTo>
                          <a:lnTo>
                            <a:pt x="687" y="98"/>
                          </a:lnTo>
                          <a:lnTo>
                            <a:pt x="711" y="82"/>
                          </a:lnTo>
                          <a:lnTo>
                            <a:pt x="719" y="63"/>
                          </a:lnTo>
                          <a:lnTo>
                            <a:pt x="731" y="47"/>
                          </a:lnTo>
                          <a:lnTo>
                            <a:pt x="749" y="39"/>
                          </a:lnTo>
                          <a:lnTo>
                            <a:pt x="769" y="31"/>
                          </a:lnTo>
                          <a:lnTo>
                            <a:pt x="801" y="28"/>
                          </a:lnTo>
                          <a:lnTo>
                            <a:pt x="833" y="36"/>
                          </a:lnTo>
                          <a:lnTo>
                            <a:pt x="862" y="49"/>
                          </a:lnTo>
                          <a:lnTo>
                            <a:pt x="877" y="66"/>
                          </a:lnTo>
                          <a:lnTo>
                            <a:pt x="884" y="89"/>
                          </a:lnTo>
                          <a:lnTo>
                            <a:pt x="872" y="135"/>
                          </a:lnTo>
                          <a:lnTo>
                            <a:pt x="883" y="152"/>
                          </a:lnTo>
                          <a:lnTo>
                            <a:pt x="885" y="173"/>
                          </a:lnTo>
                          <a:lnTo>
                            <a:pt x="879" y="189"/>
                          </a:lnTo>
                          <a:lnTo>
                            <a:pt x="863" y="207"/>
                          </a:lnTo>
                          <a:lnTo>
                            <a:pt x="852" y="220"/>
                          </a:lnTo>
                          <a:lnTo>
                            <a:pt x="861" y="238"/>
                          </a:lnTo>
                          <a:lnTo>
                            <a:pt x="858" y="258"/>
                          </a:lnTo>
                          <a:lnTo>
                            <a:pt x="848" y="272"/>
                          </a:lnTo>
                          <a:lnTo>
                            <a:pt x="840" y="286"/>
                          </a:lnTo>
                          <a:lnTo>
                            <a:pt x="834" y="309"/>
                          </a:lnTo>
                          <a:lnTo>
                            <a:pt x="825" y="318"/>
                          </a:lnTo>
                          <a:lnTo>
                            <a:pt x="799" y="321"/>
                          </a:lnTo>
                          <a:lnTo>
                            <a:pt x="761" y="320"/>
                          </a:lnTo>
                          <a:lnTo>
                            <a:pt x="727" y="312"/>
                          </a:lnTo>
                          <a:lnTo>
                            <a:pt x="687" y="301"/>
                          </a:lnTo>
                          <a:lnTo>
                            <a:pt x="660" y="288"/>
                          </a:lnTo>
                          <a:lnTo>
                            <a:pt x="642" y="276"/>
                          </a:lnTo>
                          <a:lnTo>
                            <a:pt x="577" y="285"/>
                          </a:lnTo>
                          <a:lnTo>
                            <a:pt x="491" y="296"/>
                          </a:lnTo>
                          <a:lnTo>
                            <a:pt x="426" y="301"/>
                          </a:lnTo>
                          <a:lnTo>
                            <a:pt x="361" y="301"/>
                          </a:lnTo>
                          <a:lnTo>
                            <a:pt x="275" y="299"/>
                          </a:lnTo>
                          <a:lnTo>
                            <a:pt x="224" y="290"/>
                          </a:lnTo>
                          <a:lnTo>
                            <a:pt x="134" y="256"/>
                          </a:lnTo>
                          <a:lnTo>
                            <a:pt x="78" y="226"/>
                          </a:lnTo>
                          <a:lnTo>
                            <a:pt x="45" y="179"/>
                          </a:lnTo>
                          <a:lnTo>
                            <a:pt x="22" y="160"/>
                          </a:lnTo>
                          <a:lnTo>
                            <a:pt x="0" y="113"/>
                          </a:lnTo>
                          <a:lnTo>
                            <a:pt x="40" y="85"/>
                          </a:lnTo>
                          <a:lnTo>
                            <a:pt x="94" y="76"/>
                          </a:lnTo>
                          <a:lnTo>
                            <a:pt x="155" y="22"/>
                          </a:lnTo>
                          <a:lnTo>
                            <a:pt x="190" y="13"/>
                          </a:lnTo>
                          <a:lnTo>
                            <a:pt x="213" y="0"/>
                          </a:lnTo>
                        </a:path>
                      </a:pathLst>
                    </a:custGeom>
                    <a:solidFill>
                      <a:srgbClr val="E0A080"/>
                    </a:solidFill>
                    <a:ln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6102" name="Freeform 73"/>
                    <p:cNvSpPr>
                      <a:spLocks/>
                    </p:cNvSpPr>
                    <p:nvPr/>
                  </p:nvSpPr>
                  <p:spPr bwMode="auto">
                    <a:xfrm>
                      <a:off x="4756" y="2711"/>
                      <a:ext cx="21" cy="75"/>
                    </a:xfrm>
                    <a:custGeom>
                      <a:avLst/>
                      <a:gdLst>
                        <a:gd name="T0" fmla="*/ 20 w 21"/>
                        <a:gd name="T1" fmla="*/ 0 h 75"/>
                        <a:gd name="T2" fmla="*/ 10 w 21"/>
                        <a:gd name="T3" fmla="*/ 3 h 75"/>
                        <a:gd name="T4" fmla="*/ 4 w 21"/>
                        <a:gd name="T5" fmla="*/ 14 h 75"/>
                        <a:gd name="T6" fmla="*/ 0 w 21"/>
                        <a:gd name="T7" fmla="*/ 24 h 75"/>
                        <a:gd name="T8" fmla="*/ 0 w 21"/>
                        <a:gd name="T9" fmla="*/ 34 h 75"/>
                        <a:gd name="T10" fmla="*/ 5 w 21"/>
                        <a:gd name="T11" fmla="*/ 55 h 75"/>
                        <a:gd name="T12" fmla="*/ 4 w 21"/>
                        <a:gd name="T13" fmla="*/ 74 h 75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21"/>
                        <a:gd name="T22" fmla="*/ 0 h 75"/>
                        <a:gd name="T23" fmla="*/ 21 w 21"/>
                        <a:gd name="T24" fmla="*/ 75 h 75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21" h="75">
                          <a:moveTo>
                            <a:pt x="20" y="0"/>
                          </a:moveTo>
                          <a:lnTo>
                            <a:pt x="10" y="3"/>
                          </a:lnTo>
                          <a:lnTo>
                            <a:pt x="4" y="14"/>
                          </a:lnTo>
                          <a:lnTo>
                            <a:pt x="0" y="24"/>
                          </a:lnTo>
                          <a:lnTo>
                            <a:pt x="0" y="34"/>
                          </a:lnTo>
                          <a:lnTo>
                            <a:pt x="5" y="55"/>
                          </a:lnTo>
                          <a:lnTo>
                            <a:pt x="4" y="74"/>
                          </a:lnTo>
                        </a:path>
                      </a:pathLst>
                    </a:custGeom>
                    <a:noFill/>
                    <a:ln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6103" name="Freeform 74"/>
                    <p:cNvSpPr>
                      <a:spLocks/>
                    </p:cNvSpPr>
                    <p:nvPr/>
                  </p:nvSpPr>
                  <p:spPr bwMode="auto">
                    <a:xfrm>
                      <a:off x="4849" y="2806"/>
                      <a:ext cx="37" cy="12"/>
                    </a:xfrm>
                    <a:custGeom>
                      <a:avLst/>
                      <a:gdLst>
                        <a:gd name="T0" fmla="*/ 36 w 37"/>
                        <a:gd name="T1" fmla="*/ 5 h 12"/>
                        <a:gd name="T2" fmla="*/ 24 w 37"/>
                        <a:gd name="T3" fmla="*/ 11 h 12"/>
                        <a:gd name="T4" fmla="*/ 9 w 37"/>
                        <a:gd name="T5" fmla="*/ 8 h 12"/>
                        <a:gd name="T6" fmla="*/ 0 w 37"/>
                        <a:gd name="T7" fmla="*/ 0 h 1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37"/>
                        <a:gd name="T13" fmla="*/ 0 h 12"/>
                        <a:gd name="T14" fmla="*/ 37 w 37"/>
                        <a:gd name="T15" fmla="*/ 12 h 1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37" h="12">
                          <a:moveTo>
                            <a:pt x="36" y="5"/>
                          </a:moveTo>
                          <a:lnTo>
                            <a:pt x="24" y="11"/>
                          </a:lnTo>
                          <a:lnTo>
                            <a:pt x="9" y="8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6104" name="Freeform 75"/>
                    <p:cNvSpPr>
                      <a:spLocks/>
                    </p:cNvSpPr>
                    <p:nvPr/>
                  </p:nvSpPr>
                  <p:spPr bwMode="auto">
                    <a:xfrm>
                      <a:off x="4830" y="2891"/>
                      <a:ext cx="41" cy="13"/>
                    </a:xfrm>
                    <a:custGeom>
                      <a:avLst/>
                      <a:gdLst>
                        <a:gd name="T0" fmla="*/ 40 w 41"/>
                        <a:gd name="T1" fmla="*/ 0 h 13"/>
                        <a:gd name="T2" fmla="*/ 35 w 41"/>
                        <a:gd name="T3" fmla="*/ 10 h 13"/>
                        <a:gd name="T4" fmla="*/ 23 w 41"/>
                        <a:gd name="T5" fmla="*/ 12 h 13"/>
                        <a:gd name="T6" fmla="*/ 11 w 41"/>
                        <a:gd name="T7" fmla="*/ 9 h 13"/>
                        <a:gd name="T8" fmla="*/ 0 w 41"/>
                        <a:gd name="T9" fmla="*/ 2 h 1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1"/>
                        <a:gd name="T16" fmla="*/ 0 h 13"/>
                        <a:gd name="T17" fmla="*/ 41 w 41"/>
                        <a:gd name="T18" fmla="*/ 13 h 1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1" h="13">
                          <a:moveTo>
                            <a:pt x="40" y="0"/>
                          </a:moveTo>
                          <a:lnTo>
                            <a:pt x="35" y="10"/>
                          </a:lnTo>
                          <a:lnTo>
                            <a:pt x="23" y="12"/>
                          </a:lnTo>
                          <a:lnTo>
                            <a:pt x="11" y="9"/>
                          </a:lnTo>
                          <a:lnTo>
                            <a:pt x="0" y="2"/>
                          </a:lnTo>
                        </a:path>
                      </a:pathLst>
                    </a:custGeom>
                    <a:noFill/>
                    <a:ln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6105" name="Freeform 76"/>
                    <p:cNvSpPr>
                      <a:spLocks/>
                    </p:cNvSpPr>
                    <p:nvPr/>
                  </p:nvSpPr>
                  <p:spPr bwMode="auto">
                    <a:xfrm>
                      <a:off x="4598" y="2830"/>
                      <a:ext cx="51" cy="97"/>
                    </a:xfrm>
                    <a:custGeom>
                      <a:avLst/>
                      <a:gdLst>
                        <a:gd name="T0" fmla="*/ 0 w 51"/>
                        <a:gd name="T1" fmla="*/ 0 h 97"/>
                        <a:gd name="T2" fmla="*/ 16 w 51"/>
                        <a:gd name="T3" fmla="*/ 13 h 97"/>
                        <a:gd name="T4" fmla="*/ 34 w 51"/>
                        <a:gd name="T5" fmla="*/ 34 h 97"/>
                        <a:gd name="T6" fmla="*/ 43 w 51"/>
                        <a:gd name="T7" fmla="*/ 59 h 97"/>
                        <a:gd name="T8" fmla="*/ 50 w 51"/>
                        <a:gd name="T9" fmla="*/ 74 h 97"/>
                        <a:gd name="T10" fmla="*/ 43 w 51"/>
                        <a:gd name="T11" fmla="*/ 96 h 9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51"/>
                        <a:gd name="T19" fmla="*/ 0 h 97"/>
                        <a:gd name="T20" fmla="*/ 51 w 51"/>
                        <a:gd name="T21" fmla="*/ 97 h 97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51" h="97">
                          <a:moveTo>
                            <a:pt x="0" y="0"/>
                          </a:moveTo>
                          <a:lnTo>
                            <a:pt x="16" y="13"/>
                          </a:lnTo>
                          <a:lnTo>
                            <a:pt x="34" y="34"/>
                          </a:lnTo>
                          <a:lnTo>
                            <a:pt x="43" y="59"/>
                          </a:lnTo>
                          <a:lnTo>
                            <a:pt x="50" y="74"/>
                          </a:lnTo>
                          <a:lnTo>
                            <a:pt x="43" y="96"/>
                          </a:lnTo>
                        </a:path>
                      </a:pathLst>
                    </a:custGeom>
                    <a:noFill/>
                    <a:ln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6106" name="Freeform 77"/>
                    <p:cNvSpPr>
                      <a:spLocks/>
                    </p:cNvSpPr>
                    <p:nvPr/>
                  </p:nvSpPr>
                  <p:spPr bwMode="auto">
                    <a:xfrm>
                      <a:off x="4761" y="2772"/>
                      <a:ext cx="52" cy="27"/>
                    </a:xfrm>
                    <a:custGeom>
                      <a:avLst/>
                      <a:gdLst>
                        <a:gd name="T0" fmla="*/ 0 w 52"/>
                        <a:gd name="T1" fmla="*/ 26 h 27"/>
                        <a:gd name="T2" fmla="*/ 9 w 52"/>
                        <a:gd name="T3" fmla="*/ 13 h 27"/>
                        <a:gd name="T4" fmla="*/ 21 w 52"/>
                        <a:gd name="T5" fmla="*/ 5 h 27"/>
                        <a:gd name="T6" fmla="*/ 33 w 52"/>
                        <a:gd name="T7" fmla="*/ 0 h 27"/>
                        <a:gd name="T8" fmla="*/ 51 w 52"/>
                        <a:gd name="T9" fmla="*/ 2 h 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52"/>
                        <a:gd name="T16" fmla="*/ 0 h 27"/>
                        <a:gd name="T17" fmla="*/ 52 w 52"/>
                        <a:gd name="T18" fmla="*/ 27 h 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52" h="27">
                          <a:moveTo>
                            <a:pt x="0" y="26"/>
                          </a:moveTo>
                          <a:lnTo>
                            <a:pt x="9" y="13"/>
                          </a:lnTo>
                          <a:lnTo>
                            <a:pt x="21" y="5"/>
                          </a:lnTo>
                          <a:lnTo>
                            <a:pt x="33" y="0"/>
                          </a:lnTo>
                          <a:lnTo>
                            <a:pt x="51" y="2"/>
                          </a:lnTo>
                        </a:path>
                      </a:pathLst>
                    </a:custGeom>
                    <a:noFill/>
                    <a:ln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6107" name="Freeform 78"/>
                    <p:cNvSpPr>
                      <a:spLocks/>
                    </p:cNvSpPr>
                    <p:nvPr/>
                  </p:nvSpPr>
                  <p:spPr bwMode="auto">
                    <a:xfrm>
                      <a:off x="4801" y="2745"/>
                      <a:ext cx="34" cy="28"/>
                    </a:xfrm>
                    <a:custGeom>
                      <a:avLst/>
                      <a:gdLst>
                        <a:gd name="T0" fmla="*/ 33 w 34"/>
                        <a:gd name="T1" fmla="*/ 0 h 28"/>
                        <a:gd name="T2" fmla="*/ 22 w 34"/>
                        <a:gd name="T3" fmla="*/ 0 h 28"/>
                        <a:gd name="T4" fmla="*/ 14 w 34"/>
                        <a:gd name="T5" fmla="*/ 4 h 28"/>
                        <a:gd name="T6" fmla="*/ 7 w 34"/>
                        <a:gd name="T7" fmla="*/ 9 h 28"/>
                        <a:gd name="T8" fmla="*/ 1 w 34"/>
                        <a:gd name="T9" fmla="*/ 18 h 28"/>
                        <a:gd name="T10" fmla="*/ 0 w 34"/>
                        <a:gd name="T11" fmla="*/ 27 h 28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34"/>
                        <a:gd name="T19" fmla="*/ 0 h 28"/>
                        <a:gd name="T20" fmla="*/ 34 w 34"/>
                        <a:gd name="T21" fmla="*/ 28 h 28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34" h="28">
                          <a:moveTo>
                            <a:pt x="33" y="0"/>
                          </a:moveTo>
                          <a:lnTo>
                            <a:pt x="22" y="0"/>
                          </a:lnTo>
                          <a:lnTo>
                            <a:pt x="14" y="4"/>
                          </a:lnTo>
                          <a:lnTo>
                            <a:pt x="7" y="9"/>
                          </a:lnTo>
                          <a:lnTo>
                            <a:pt x="1" y="18"/>
                          </a:lnTo>
                          <a:lnTo>
                            <a:pt x="0" y="27"/>
                          </a:lnTo>
                        </a:path>
                      </a:pathLst>
                    </a:custGeom>
                    <a:noFill/>
                    <a:ln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6108" name="Freeform 79"/>
                    <p:cNvSpPr>
                      <a:spLocks/>
                    </p:cNvSpPr>
                    <p:nvPr/>
                  </p:nvSpPr>
                  <p:spPr bwMode="auto">
                    <a:xfrm>
                      <a:off x="4796" y="2707"/>
                      <a:ext cx="14" cy="40"/>
                    </a:xfrm>
                    <a:custGeom>
                      <a:avLst/>
                      <a:gdLst>
                        <a:gd name="T0" fmla="*/ 13 w 14"/>
                        <a:gd name="T1" fmla="*/ 0 h 40"/>
                        <a:gd name="T2" fmla="*/ 7 w 14"/>
                        <a:gd name="T3" fmla="*/ 4 h 40"/>
                        <a:gd name="T4" fmla="*/ 3 w 14"/>
                        <a:gd name="T5" fmla="*/ 16 h 40"/>
                        <a:gd name="T6" fmla="*/ 0 w 14"/>
                        <a:gd name="T7" fmla="*/ 27 h 40"/>
                        <a:gd name="T8" fmla="*/ 0 w 14"/>
                        <a:gd name="T9" fmla="*/ 39 h 4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4"/>
                        <a:gd name="T16" fmla="*/ 0 h 40"/>
                        <a:gd name="T17" fmla="*/ 14 w 14"/>
                        <a:gd name="T18" fmla="*/ 40 h 4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4" h="40">
                          <a:moveTo>
                            <a:pt x="13" y="0"/>
                          </a:moveTo>
                          <a:lnTo>
                            <a:pt x="7" y="4"/>
                          </a:lnTo>
                          <a:lnTo>
                            <a:pt x="3" y="16"/>
                          </a:lnTo>
                          <a:lnTo>
                            <a:pt x="0" y="27"/>
                          </a:lnTo>
                          <a:lnTo>
                            <a:pt x="0" y="39"/>
                          </a:lnTo>
                        </a:path>
                      </a:pathLst>
                    </a:custGeom>
                    <a:noFill/>
                    <a:ln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6109" name="Freeform 80"/>
                    <p:cNvSpPr>
                      <a:spLocks/>
                    </p:cNvSpPr>
                    <p:nvPr/>
                  </p:nvSpPr>
                  <p:spPr bwMode="auto">
                    <a:xfrm>
                      <a:off x="4773" y="2724"/>
                      <a:ext cx="24" cy="23"/>
                    </a:xfrm>
                    <a:custGeom>
                      <a:avLst/>
                      <a:gdLst>
                        <a:gd name="T0" fmla="*/ 0 w 24"/>
                        <a:gd name="T1" fmla="*/ 0 h 23"/>
                        <a:gd name="T2" fmla="*/ 10 w 24"/>
                        <a:gd name="T3" fmla="*/ 4 h 23"/>
                        <a:gd name="T4" fmla="*/ 17 w 24"/>
                        <a:gd name="T5" fmla="*/ 12 h 23"/>
                        <a:gd name="T6" fmla="*/ 23 w 24"/>
                        <a:gd name="T7" fmla="*/ 22 h 23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24"/>
                        <a:gd name="T13" fmla="*/ 0 h 23"/>
                        <a:gd name="T14" fmla="*/ 24 w 24"/>
                        <a:gd name="T15" fmla="*/ 23 h 23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4" h="23">
                          <a:moveTo>
                            <a:pt x="0" y="0"/>
                          </a:moveTo>
                          <a:lnTo>
                            <a:pt x="10" y="4"/>
                          </a:lnTo>
                          <a:lnTo>
                            <a:pt x="17" y="12"/>
                          </a:lnTo>
                          <a:lnTo>
                            <a:pt x="23" y="22"/>
                          </a:lnTo>
                        </a:path>
                      </a:pathLst>
                    </a:custGeom>
                    <a:noFill/>
                    <a:ln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6098" name="Freeform 82"/>
                  <p:cNvSpPr>
                    <a:spLocks/>
                  </p:cNvSpPr>
                  <p:nvPr/>
                </p:nvSpPr>
                <p:spPr bwMode="auto">
                  <a:xfrm>
                    <a:off x="3929" y="2557"/>
                    <a:ext cx="293" cy="236"/>
                  </a:xfrm>
                  <a:custGeom>
                    <a:avLst/>
                    <a:gdLst>
                      <a:gd name="T0" fmla="*/ 0 w 293"/>
                      <a:gd name="T1" fmla="*/ 123 h 236"/>
                      <a:gd name="T2" fmla="*/ 3 w 293"/>
                      <a:gd name="T3" fmla="*/ 150 h 236"/>
                      <a:gd name="T4" fmla="*/ 17 w 293"/>
                      <a:gd name="T5" fmla="*/ 168 h 236"/>
                      <a:gd name="T6" fmla="*/ 18 w 293"/>
                      <a:gd name="T7" fmla="*/ 171 h 236"/>
                      <a:gd name="T8" fmla="*/ 34 w 293"/>
                      <a:gd name="T9" fmla="*/ 195 h 236"/>
                      <a:gd name="T10" fmla="*/ 32 w 293"/>
                      <a:gd name="T11" fmla="*/ 199 h 236"/>
                      <a:gd name="T12" fmla="*/ 49 w 293"/>
                      <a:gd name="T13" fmla="*/ 218 h 236"/>
                      <a:gd name="T14" fmla="*/ 75 w 293"/>
                      <a:gd name="T15" fmla="*/ 235 h 236"/>
                      <a:gd name="T16" fmla="*/ 88 w 293"/>
                      <a:gd name="T17" fmla="*/ 218 h 236"/>
                      <a:gd name="T18" fmla="*/ 106 w 293"/>
                      <a:gd name="T19" fmla="*/ 203 h 236"/>
                      <a:gd name="T20" fmla="*/ 124 w 293"/>
                      <a:gd name="T21" fmla="*/ 190 h 236"/>
                      <a:gd name="T22" fmla="*/ 144 w 293"/>
                      <a:gd name="T23" fmla="*/ 188 h 236"/>
                      <a:gd name="T24" fmla="*/ 173 w 293"/>
                      <a:gd name="T25" fmla="*/ 187 h 236"/>
                      <a:gd name="T26" fmla="*/ 188 w 293"/>
                      <a:gd name="T27" fmla="*/ 167 h 236"/>
                      <a:gd name="T28" fmla="*/ 202 w 293"/>
                      <a:gd name="T29" fmla="*/ 150 h 236"/>
                      <a:gd name="T30" fmla="*/ 220 w 293"/>
                      <a:gd name="T31" fmla="*/ 139 h 236"/>
                      <a:gd name="T32" fmla="*/ 239 w 293"/>
                      <a:gd name="T33" fmla="*/ 132 h 236"/>
                      <a:gd name="T34" fmla="*/ 269 w 293"/>
                      <a:gd name="T35" fmla="*/ 126 h 236"/>
                      <a:gd name="T36" fmla="*/ 288 w 293"/>
                      <a:gd name="T37" fmla="*/ 114 h 236"/>
                      <a:gd name="T38" fmla="*/ 292 w 293"/>
                      <a:gd name="T39" fmla="*/ 103 h 236"/>
                      <a:gd name="T40" fmla="*/ 287 w 293"/>
                      <a:gd name="T41" fmla="*/ 74 h 236"/>
                      <a:gd name="T42" fmla="*/ 284 w 293"/>
                      <a:gd name="T43" fmla="*/ 75 h 236"/>
                      <a:gd name="T44" fmla="*/ 271 w 293"/>
                      <a:gd name="T45" fmla="*/ 51 h 236"/>
                      <a:gd name="T46" fmla="*/ 265 w 293"/>
                      <a:gd name="T47" fmla="*/ 38 h 236"/>
                      <a:gd name="T48" fmla="*/ 265 w 293"/>
                      <a:gd name="T49" fmla="*/ 36 h 236"/>
                      <a:gd name="T50" fmla="*/ 253 w 293"/>
                      <a:gd name="T51" fmla="*/ 20 h 236"/>
                      <a:gd name="T52" fmla="*/ 232 w 293"/>
                      <a:gd name="T53" fmla="*/ 0 h 236"/>
                      <a:gd name="T54" fmla="*/ 194 w 293"/>
                      <a:gd name="T55" fmla="*/ 16 h 236"/>
                      <a:gd name="T56" fmla="*/ 171 w 293"/>
                      <a:gd name="T57" fmla="*/ 48 h 236"/>
                      <a:gd name="T58" fmla="*/ 141 w 293"/>
                      <a:gd name="T59" fmla="*/ 61 h 236"/>
                      <a:gd name="T60" fmla="*/ 97 w 293"/>
                      <a:gd name="T61" fmla="*/ 78 h 236"/>
                      <a:gd name="T62" fmla="*/ 83 w 293"/>
                      <a:gd name="T63" fmla="*/ 101 h 236"/>
                      <a:gd name="T64" fmla="*/ 63 w 293"/>
                      <a:gd name="T65" fmla="*/ 103 h 236"/>
                      <a:gd name="T66" fmla="*/ 36 w 293"/>
                      <a:gd name="T67" fmla="*/ 114 h 236"/>
                      <a:gd name="T68" fmla="*/ 0 w 293"/>
                      <a:gd name="T69" fmla="*/ 123 h 2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293"/>
                      <a:gd name="T106" fmla="*/ 0 h 236"/>
                      <a:gd name="T107" fmla="*/ 293 w 293"/>
                      <a:gd name="T108" fmla="*/ 236 h 236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293" h="236">
                        <a:moveTo>
                          <a:pt x="0" y="123"/>
                        </a:moveTo>
                        <a:lnTo>
                          <a:pt x="3" y="150"/>
                        </a:lnTo>
                        <a:lnTo>
                          <a:pt x="17" y="168"/>
                        </a:lnTo>
                        <a:lnTo>
                          <a:pt x="18" y="171"/>
                        </a:lnTo>
                        <a:lnTo>
                          <a:pt x="34" y="195"/>
                        </a:lnTo>
                        <a:lnTo>
                          <a:pt x="32" y="199"/>
                        </a:lnTo>
                        <a:lnTo>
                          <a:pt x="49" y="218"/>
                        </a:lnTo>
                        <a:lnTo>
                          <a:pt x="75" y="235"/>
                        </a:lnTo>
                        <a:lnTo>
                          <a:pt x="88" y="218"/>
                        </a:lnTo>
                        <a:lnTo>
                          <a:pt x="106" y="203"/>
                        </a:lnTo>
                        <a:lnTo>
                          <a:pt x="124" y="190"/>
                        </a:lnTo>
                        <a:lnTo>
                          <a:pt x="144" y="188"/>
                        </a:lnTo>
                        <a:lnTo>
                          <a:pt x="173" y="187"/>
                        </a:lnTo>
                        <a:lnTo>
                          <a:pt x="188" y="167"/>
                        </a:lnTo>
                        <a:lnTo>
                          <a:pt x="202" y="150"/>
                        </a:lnTo>
                        <a:lnTo>
                          <a:pt x="220" y="139"/>
                        </a:lnTo>
                        <a:lnTo>
                          <a:pt x="239" y="132"/>
                        </a:lnTo>
                        <a:lnTo>
                          <a:pt x="269" y="126"/>
                        </a:lnTo>
                        <a:lnTo>
                          <a:pt x="288" y="114"/>
                        </a:lnTo>
                        <a:lnTo>
                          <a:pt x="292" y="103"/>
                        </a:lnTo>
                        <a:lnTo>
                          <a:pt x="287" y="74"/>
                        </a:lnTo>
                        <a:lnTo>
                          <a:pt x="284" y="75"/>
                        </a:lnTo>
                        <a:lnTo>
                          <a:pt x="271" y="51"/>
                        </a:lnTo>
                        <a:lnTo>
                          <a:pt x="265" y="38"/>
                        </a:lnTo>
                        <a:lnTo>
                          <a:pt x="265" y="36"/>
                        </a:lnTo>
                        <a:lnTo>
                          <a:pt x="253" y="20"/>
                        </a:lnTo>
                        <a:lnTo>
                          <a:pt x="232" y="0"/>
                        </a:lnTo>
                        <a:lnTo>
                          <a:pt x="194" y="16"/>
                        </a:lnTo>
                        <a:lnTo>
                          <a:pt x="171" y="48"/>
                        </a:lnTo>
                        <a:lnTo>
                          <a:pt x="141" y="61"/>
                        </a:lnTo>
                        <a:lnTo>
                          <a:pt x="97" y="78"/>
                        </a:lnTo>
                        <a:lnTo>
                          <a:pt x="83" y="101"/>
                        </a:lnTo>
                        <a:lnTo>
                          <a:pt x="63" y="103"/>
                        </a:lnTo>
                        <a:lnTo>
                          <a:pt x="36" y="114"/>
                        </a:lnTo>
                        <a:lnTo>
                          <a:pt x="0" y="123"/>
                        </a:lnTo>
                      </a:path>
                    </a:pathLst>
                  </a:custGeom>
                  <a:solidFill>
                    <a:srgbClr val="E040A0"/>
                  </a:solidFill>
                  <a:ln w="12700" cap="rnd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099" name="Freeform 83"/>
                  <p:cNvSpPr>
                    <a:spLocks/>
                  </p:cNvSpPr>
                  <p:nvPr/>
                </p:nvSpPr>
                <p:spPr bwMode="auto">
                  <a:xfrm>
                    <a:off x="4053" y="2136"/>
                    <a:ext cx="342" cy="278"/>
                  </a:xfrm>
                  <a:custGeom>
                    <a:avLst/>
                    <a:gdLst>
                      <a:gd name="T0" fmla="*/ 0 w 342"/>
                      <a:gd name="T1" fmla="*/ 0 h 278"/>
                      <a:gd name="T2" fmla="*/ 51 w 342"/>
                      <a:gd name="T3" fmla="*/ 29 h 278"/>
                      <a:gd name="T4" fmla="*/ 99 w 342"/>
                      <a:gd name="T5" fmla="*/ 57 h 278"/>
                      <a:gd name="T6" fmla="*/ 138 w 342"/>
                      <a:gd name="T7" fmla="*/ 75 h 278"/>
                      <a:gd name="T8" fmla="*/ 178 w 342"/>
                      <a:gd name="T9" fmla="*/ 96 h 278"/>
                      <a:gd name="T10" fmla="*/ 234 w 342"/>
                      <a:gd name="T11" fmla="*/ 125 h 278"/>
                      <a:gd name="T12" fmla="*/ 268 w 342"/>
                      <a:gd name="T13" fmla="*/ 179 h 278"/>
                      <a:gd name="T14" fmla="*/ 295 w 342"/>
                      <a:gd name="T15" fmla="*/ 274 h 278"/>
                      <a:gd name="T16" fmla="*/ 321 w 342"/>
                      <a:gd name="T17" fmla="*/ 196 h 278"/>
                      <a:gd name="T18" fmla="*/ 341 w 342"/>
                      <a:gd name="T19" fmla="*/ 145 h 278"/>
                      <a:gd name="T20" fmla="*/ 338 w 342"/>
                      <a:gd name="T21" fmla="*/ 105 h 278"/>
                      <a:gd name="T22" fmla="*/ 340 w 342"/>
                      <a:gd name="T23" fmla="*/ 145 h 278"/>
                      <a:gd name="T24" fmla="*/ 318 w 342"/>
                      <a:gd name="T25" fmla="*/ 195 h 278"/>
                      <a:gd name="T26" fmla="*/ 299 w 342"/>
                      <a:gd name="T27" fmla="*/ 277 h 278"/>
                      <a:gd name="T28" fmla="*/ 269 w 342"/>
                      <a:gd name="T29" fmla="*/ 177 h 278"/>
                      <a:gd name="T30" fmla="*/ 234 w 342"/>
                      <a:gd name="T31" fmla="*/ 126 h 278"/>
                      <a:gd name="T32" fmla="*/ 177 w 342"/>
                      <a:gd name="T33" fmla="*/ 96 h 278"/>
                      <a:gd name="T34" fmla="*/ 137 w 342"/>
                      <a:gd name="T35" fmla="*/ 77 h 278"/>
                      <a:gd name="T36" fmla="*/ 98 w 342"/>
                      <a:gd name="T37" fmla="*/ 57 h 278"/>
                      <a:gd name="T38" fmla="*/ 50 w 342"/>
                      <a:gd name="T39" fmla="*/ 29 h 278"/>
                      <a:gd name="T40" fmla="*/ 0 w 342"/>
                      <a:gd name="T41" fmla="*/ 0 h 278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342"/>
                      <a:gd name="T64" fmla="*/ 0 h 278"/>
                      <a:gd name="T65" fmla="*/ 342 w 342"/>
                      <a:gd name="T66" fmla="*/ 278 h 278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342" h="278">
                        <a:moveTo>
                          <a:pt x="0" y="0"/>
                        </a:moveTo>
                        <a:lnTo>
                          <a:pt x="51" y="29"/>
                        </a:lnTo>
                        <a:lnTo>
                          <a:pt x="99" y="57"/>
                        </a:lnTo>
                        <a:lnTo>
                          <a:pt x="138" y="75"/>
                        </a:lnTo>
                        <a:lnTo>
                          <a:pt x="178" y="96"/>
                        </a:lnTo>
                        <a:lnTo>
                          <a:pt x="234" y="125"/>
                        </a:lnTo>
                        <a:lnTo>
                          <a:pt x="268" y="179"/>
                        </a:lnTo>
                        <a:lnTo>
                          <a:pt x="295" y="274"/>
                        </a:lnTo>
                        <a:lnTo>
                          <a:pt x="321" y="196"/>
                        </a:lnTo>
                        <a:lnTo>
                          <a:pt x="341" y="145"/>
                        </a:lnTo>
                        <a:lnTo>
                          <a:pt x="338" y="105"/>
                        </a:lnTo>
                        <a:lnTo>
                          <a:pt x="340" y="145"/>
                        </a:lnTo>
                        <a:lnTo>
                          <a:pt x="318" y="195"/>
                        </a:lnTo>
                        <a:lnTo>
                          <a:pt x="299" y="277"/>
                        </a:lnTo>
                        <a:lnTo>
                          <a:pt x="269" y="177"/>
                        </a:lnTo>
                        <a:lnTo>
                          <a:pt x="234" y="126"/>
                        </a:lnTo>
                        <a:lnTo>
                          <a:pt x="177" y="96"/>
                        </a:lnTo>
                        <a:lnTo>
                          <a:pt x="137" y="77"/>
                        </a:lnTo>
                        <a:lnTo>
                          <a:pt x="98" y="57"/>
                        </a:lnTo>
                        <a:lnTo>
                          <a:pt x="50" y="29"/>
                        </a:lnTo>
                        <a:lnTo>
                          <a:pt x="0" y="0"/>
                        </a:lnTo>
                      </a:path>
                    </a:pathLst>
                  </a:custGeom>
                  <a:solidFill>
                    <a:srgbClr val="E040A0"/>
                  </a:solidFill>
                  <a:ln w="12700" cap="rnd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100" name="Freeform 84"/>
                  <p:cNvSpPr>
                    <a:spLocks/>
                  </p:cNvSpPr>
                  <p:nvPr/>
                </p:nvSpPr>
                <p:spPr bwMode="auto">
                  <a:xfrm>
                    <a:off x="4090" y="2377"/>
                    <a:ext cx="133" cy="237"/>
                  </a:xfrm>
                  <a:custGeom>
                    <a:avLst/>
                    <a:gdLst>
                      <a:gd name="T0" fmla="*/ 62 w 133"/>
                      <a:gd name="T1" fmla="*/ 179 h 237"/>
                      <a:gd name="T2" fmla="*/ 24 w 133"/>
                      <a:gd name="T3" fmla="*/ 143 h 237"/>
                      <a:gd name="T4" fmla="*/ 12 w 133"/>
                      <a:gd name="T5" fmla="*/ 106 h 237"/>
                      <a:gd name="T6" fmla="*/ 7 w 133"/>
                      <a:gd name="T7" fmla="*/ 67 h 237"/>
                      <a:gd name="T8" fmla="*/ 1 w 133"/>
                      <a:gd name="T9" fmla="*/ 14 h 237"/>
                      <a:gd name="T10" fmla="*/ 14 w 133"/>
                      <a:gd name="T11" fmla="*/ 4 h 237"/>
                      <a:gd name="T12" fmla="*/ 24 w 133"/>
                      <a:gd name="T13" fmla="*/ 3 h 237"/>
                      <a:gd name="T14" fmla="*/ 32 w 133"/>
                      <a:gd name="T15" fmla="*/ 36 h 237"/>
                      <a:gd name="T16" fmla="*/ 49 w 133"/>
                      <a:gd name="T17" fmla="*/ 55 h 237"/>
                      <a:gd name="T18" fmla="*/ 55 w 133"/>
                      <a:gd name="T19" fmla="*/ 98 h 237"/>
                      <a:gd name="T20" fmla="*/ 67 w 133"/>
                      <a:gd name="T21" fmla="*/ 130 h 237"/>
                      <a:gd name="T22" fmla="*/ 93 w 133"/>
                      <a:gd name="T23" fmla="*/ 157 h 237"/>
                      <a:gd name="T24" fmla="*/ 113 w 133"/>
                      <a:gd name="T25" fmla="*/ 192 h 237"/>
                      <a:gd name="T26" fmla="*/ 132 w 133"/>
                      <a:gd name="T27" fmla="*/ 236 h 237"/>
                      <a:gd name="T28" fmla="*/ 111 w 133"/>
                      <a:gd name="T29" fmla="*/ 192 h 237"/>
                      <a:gd name="T30" fmla="*/ 91 w 133"/>
                      <a:gd name="T31" fmla="*/ 157 h 237"/>
                      <a:gd name="T32" fmla="*/ 65 w 133"/>
                      <a:gd name="T33" fmla="*/ 129 h 237"/>
                      <a:gd name="T34" fmla="*/ 54 w 133"/>
                      <a:gd name="T35" fmla="*/ 98 h 237"/>
                      <a:gd name="T36" fmla="*/ 52 w 133"/>
                      <a:gd name="T37" fmla="*/ 56 h 237"/>
                      <a:gd name="T38" fmla="*/ 32 w 133"/>
                      <a:gd name="T39" fmla="*/ 40 h 237"/>
                      <a:gd name="T40" fmla="*/ 28 w 133"/>
                      <a:gd name="T41" fmla="*/ 0 h 237"/>
                      <a:gd name="T42" fmla="*/ 15 w 133"/>
                      <a:gd name="T43" fmla="*/ 3 h 237"/>
                      <a:gd name="T44" fmla="*/ 0 w 133"/>
                      <a:gd name="T45" fmla="*/ 14 h 237"/>
                      <a:gd name="T46" fmla="*/ 2 w 133"/>
                      <a:gd name="T47" fmla="*/ 36 h 237"/>
                      <a:gd name="T48" fmla="*/ 7 w 133"/>
                      <a:gd name="T49" fmla="*/ 69 h 237"/>
                      <a:gd name="T50" fmla="*/ 12 w 133"/>
                      <a:gd name="T51" fmla="*/ 100 h 237"/>
                      <a:gd name="T52" fmla="*/ 24 w 133"/>
                      <a:gd name="T53" fmla="*/ 141 h 237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133"/>
                      <a:gd name="T82" fmla="*/ 0 h 237"/>
                      <a:gd name="T83" fmla="*/ 133 w 133"/>
                      <a:gd name="T84" fmla="*/ 237 h 237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133" h="237">
                        <a:moveTo>
                          <a:pt x="62" y="179"/>
                        </a:moveTo>
                        <a:lnTo>
                          <a:pt x="24" y="143"/>
                        </a:lnTo>
                        <a:lnTo>
                          <a:pt x="12" y="106"/>
                        </a:lnTo>
                        <a:lnTo>
                          <a:pt x="7" y="67"/>
                        </a:lnTo>
                        <a:lnTo>
                          <a:pt x="1" y="14"/>
                        </a:lnTo>
                        <a:lnTo>
                          <a:pt x="14" y="4"/>
                        </a:lnTo>
                        <a:lnTo>
                          <a:pt x="24" y="3"/>
                        </a:lnTo>
                        <a:lnTo>
                          <a:pt x="32" y="36"/>
                        </a:lnTo>
                        <a:lnTo>
                          <a:pt x="49" y="55"/>
                        </a:lnTo>
                        <a:lnTo>
                          <a:pt x="55" y="98"/>
                        </a:lnTo>
                        <a:lnTo>
                          <a:pt x="67" y="130"/>
                        </a:lnTo>
                        <a:lnTo>
                          <a:pt x="93" y="157"/>
                        </a:lnTo>
                        <a:lnTo>
                          <a:pt x="113" y="192"/>
                        </a:lnTo>
                        <a:lnTo>
                          <a:pt x="132" y="236"/>
                        </a:lnTo>
                        <a:lnTo>
                          <a:pt x="111" y="192"/>
                        </a:lnTo>
                        <a:lnTo>
                          <a:pt x="91" y="157"/>
                        </a:lnTo>
                        <a:lnTo>
                          <a:pt x="65" y="129"/>
                        </a:lnTo>
                        <a:lnTo>
                          <a:pt x="54" y="98"/>
                        </a:lnTo>
                        <a:lnTo>
                          <a:pt x="52" y="56"/>
                        </a:lnTo>
                        <a:lnTo>
                          <a:pt x="32" y="40"/>
                        </a:lnTo>
                        <a:lnTo>
                          <a:pt x="28" y="0"/>
                        </a:lnTo>
                        <a:lnTo>
                          <a:pt x="15" y="3"/>
                        </a:lnTo>
                        <a:lnTo>
                          <a:pt x="0" y="14"/>
                        </a:lnTo>
                        <a:lnTo>
                          <a:pt x="2" y="36"/>
                        </a:lnTo>
                        <a:lnTo>
                          <a:pt x="7" y="69"/>
                        </a:lnTo>
                        <a:lnTo>
                          <a:pt x="12" y="100"/>
                        </a:lnTo>
                        <a:lnTo>
                          <a:pt x="24" y="141"/>
                        </a:lnTo>
                      </a:path>
                    </a:pathLst>
                  </a:custGeom>
                  <a:noFill/>
                  <a:ln w="12700" cap="rnd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196575755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81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81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95" grpId="0" build="p" autoUpdateAnimBg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914400"/>
            <a:ext cx="8229600" cy="1143000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>
                <a:solidFill>
                  <a:srgbClr val="8E0D30"/>
                </a:solidFill>
              </a:rPr>
              <a:t>4.1</a:t>
            </a:r>
          </a:p>
        </p:txBody>
      </p:sp>
      <p:sp>
        <p:nvSpPr>
          <p:cNvPr id="47107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20700" y="3048000"/>
            <a:ext cx="8242300" cy="3017838"/>
          </a:xfrm>
        </p:spPr>
        <p:txBody>
          <a:bodyPr lIns="90488" tIns="44450" rIns="90488" bIns="44450"/>
          <a:lstStyle/>
          <a:p>
            <a:pPr marL="0" indent="0" algn="ctr">
              <a:buFontTx/>
              <a:buNone/>
            </a:pPr>
            <a:r>
              <a:rPr lang="en-US" altLang="en-US" sz="4200" b="1">
                <a:solidFill>
                  <a:srgbClr val="141413"/>
                </a:solidFill>
              </a:rPr>
              <a:t>Two Types of Random Variables</a:t>
            </a:r>
            <a:endParaRPr lang="en-US" altLang="en-US" sz="4200">
              <a:solidFill>
                <a:srgbClr val="14141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8799923"/>
      </p:ext>
    </p:extLst>
  </p:cSld>
  <p:clrMapOvr>
    <a:masterClrMapping/>
  </p:clrMapOvr>
  <p:transition>
    <p:wipe dir="r"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 dirty="0"/>
              <a:t>Discrete Random Variable</a:t>
            </a:r>
          </a:p>
        </p:txBody>
      </p:sp>
      <p:sp>
        <p:nvSpPr>
          <p:cNvPr id="14340" name="Rectangle 4"/>
          <p:cNvSpPr>
            <a:spLocks noGrp="1" noChangeArrowheads="1"/>
          </p:cNvSpPr>
          <p:nvPr>
            <p:ph idx="1"/>
          </p:nvPr>
        </p:nvSpPr>
        <p:spPr>
          <a:xfrm>
            <a:off x="609600" y="1981200"/>
            <a:ext cx="8305800" cy="4114800"/>
          </a:xfrm>
        </p:spPr>
        <p:txBody>
          <a:bodyPr lIns="90488" tIns="44450" rIns="90488" bIns="44450"/>
          <a:lstStyle/>
          <a:p>
            <a:r>
              <a:rPr lang="en-US" dirty="0"/>
              <a:t>Random variables that can assume a </a:t>
            </a:r>
            <a:r>
              <a:rPr lang="en-US" i="1" dirty="0"/>
              <a:t>countable </a:t>
            </a:r>
            <a:r>
              <a:rPr lang="en-US" dirty="0"/>
              <a:t>number (finite or infinite) of values are called </a:t>
            </a:r>
            <a:r>
              <a:rPr lang="en-US" b="1" dirty="0"/>
              <a:t>discrete.</a:t>
            </a:r>
            <a:endParaRPr lang="en-US" altLang="en-US" dirty="0">
              <a:solidFill>
                <a:srgbClr val="141413"/>
              </a:solidFill>
            </a:endParaRPr>
          </a:p>
        </p:txBody>
      </p:sp>
      <p:sp>
        <p:nvSpPr>
          <p:cNvPr id="48132" name="Rectangle 3"/>
          <p:cNvSpPr>
            <a:spLocks noChangeArrowheads="1"/>
          </p:cNvSpPr>
          <p:nvPr/>
        </p:nvSpPr>
        <p:spPr bwMode="auto">
          <a:xfrm>
            <a:off x="762000" y="1905000"/>
            <a:ext cx="8001000" cy="1163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40026558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43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3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40" grpId="0" build="p" autoUpdateAnimBg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Discrete Random Variable Examples</a:t>
            </a:r>
          </a:p>
        </p:txBody>
      </p:sp>
      <p:sp>
        <p:nvSpPr>
          <p:cNvPr id="50179" name="Rectangle 71"/>
          <p:cNvSpPr>
            <a:spLocks noChangeArrowheads="1"/>
          </p:cNvSpPr>
          <p:nvPr/>
        </p:nvSpPr>
        <p:spPr bwMode="auto">
          <a:xfrm>
            <a:off x="623888" y="2057400"/>
            <a:ext cx="7924800" cy="914400"/>
          </a:xfrm>
          <a:prstGeom prst="rect">
            <a:avLst/>
          </a:prstGeom>
          <a:solidFill>
            <a:srgbClr val="E9F05A">
              <a:alpha val="7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50180" name="Rectangle 6"/>
          <p:cNvSpPr>
            <a:spLocks noChangeArrowheads="1"/>
          </p:cNvSpPr>
          <p:nvPr/>
        </p:nvSpPr>
        <p:spPr bwMode="auto">
          <a:xfrm>
            <a:off x="1311275" y="2227263"/>
            <a:ext cx="1978025" cy="515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 b="1"/>
              <a:t>Experiment</a:t>
            </a:r>
          </a:p>
        </p:txBody>
      </p:sp>
      <p:sp>
        <p:nvSpPr>
          <p:cNvPr id="50181" name="Rectangle 9"/>
          <p:cNvSpPr>
            <a:spLocks noChangeArrowheads="1"/>
          </p:cNvSpPr>
          <p:nvPr/>
        </p:nvSpPr>
        <p:spPr bwMode="auto">
          <a:xfrm>
            <a:off x="4291013" y="2062163"/>
            <a:ext cx="1504950" cy="942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 b="1"/>
              <a:t>Random</a:t>
            </a:r>
            <a:br>
              <a:rPr lang="en-US" altLang="en-US" sz="2800" b="1"/>
            </a:br>
            <a:r>
              <a:rPr lang="en-US" altLang="en-US" sz="2800" b="1"/>
              <a:t>Variable</a:t>
            </a:r>
          </a:p>
        </p:txBody>
      </p:sp>
      <p:sp>
        <p:nvSpPr>
          <p:cNvPr id="50182" name="Rectangle 13"/>
          <p:cNvSpPr>
            <a:spLocks noChangeArrowheads="1"/>
          </p:cNvSpPr>
          <p:nvPr/>
        </p:nvSpPr>
        <p:spPr bwMode="auto">
          <a:xfrm>
            <a:off x="6465888" y="2062163"/>
            <a:ext cx="1406525" cy="942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 b="1"/>
              <a:t>Possible</a:t>
            </a:r>
            <a:br>
              <a:rPr lang="en-US" altLang="en-US" sz="2800" b="1"/>
            </a:br>
            <a:r>
              <a:rPr lang="en-US" altLang="en-US" sz="2800" b="1"/>
              <a:t>Values</a:t>
            </a:r>
          </a:p>
        </p:txBody>
      </p:sp>
      <p:grpSp>
        <p:nvGrpSpPr>
          <p:cNvPr id="2" name="Group 74"/>
          <p:cNvGrpSpPr>
            <a:grpSpLocks/>
          </p:cNvGrpSpPr>
          <p:nvPr/>
        </p:nvGrpSpPr>
        <p:grpSpPr bwMode="auto">
          <a:xfrm>
            <a:off x="608013" y="5270500"/>
            <a:ext cx="7392987" cy="873125"/>
            <a:chOff x="383" y="3320"/>
            <a:chExt cx="4657" cy="550"/>
          </a:xfrm>
        </p:grpSpPr>
        <p:sp>
          <p:nvSpPr>
            <p:cNvPr id="50202" name="Rectangle 58"/>
            <p:cNvSpPr>
              <a:spLocks noChangeArrowheads="1"/>
            </p:cNvSpPr>
            <p:nvPr/>
          </p:nvSpPr>
          <p:spPr bwMode="auto">
            <a:xfrm>
              <a:off x="383" y="3320"/>
              <a:ext cx="1655" cy="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Count Cars at Toll</a:t>
              </a:r>
            </a:p>
          </p:txBody>
        </p:sp>
        <p:sp>
          <p:nvSpPr>
            <p:cNvPr id="50203" name="Rectangle 59"/>
            <p:cNvSpPr>
              <a:spLocks noChangeArrowheads="1"/>
            </p:cNvSpPr>
            <p:nvPr/>
          </p:nvSpPr>
          <p:spPr bwMode="auto">
            <a:xfrm>
              <a:off x="383" y="3561"/>
              <a:ext cx="2061" cy="3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Between 11:00 &amp; 1:00</a:t>
              </a:r>
            </a:p>
          </p:txBody>
        </p:sp>
        <p:sp>
          <p:nvSpPr>
            <p:cNvPr id="50204" name="Rectangle 60"/>
            <p:cNvSpPr>
              <a:spLocks noChangeArrowheads="1"/>
            </p:cNvSpPr>
            <p:nvPr/>
          </p:nvSpPr>
          <p:spPr bwMode="auto">
            <a:xfrm>
              <a:off x="2592" y="3320"/>
              <a:ext cx="657" cy="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# Cars</a:t>
              </a:r>
            </a:p>
          </p:txBody>
        </p:sp>
        <p:sp>
          <p:nvSpPr>
            <p:cNvPr id="50205" name="Rectangle 61"/>
            <p:cNvSpPr>
              <a:spLocks noChangeArrowheads="1"/>
            </p:cNvSpPr>
            <p:nvPr/>
          </p:nvSpPr>
          <p:spPr bwMode="auto">
            <a:xfrm>
              <a:off x="2592" y="3561"/>
              <a:ext cx="838" cy="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Arriving</a:t>
              </a:r>
            </a:p>
          </p:txBody>
        </p:sp>
        <p:sp>
          <p:nvSpPr>
            <p:cNvPr id="50206" name="Rectangle 62"/>
            <p:cNvSpPr>
              <a:spLocks noChangeArrowheads="1"/>
            </p:cNvSpPr>
            <p:nvPr/>
          </p:nvSpPr>
          <p:spPr bwMode="auto">
            <a:xfrm>
              <a:off x="3805" y="3333"/>
              <a:ext cx="1235" cy="3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0, 1, 2, ...,  ∞</a:t>
              </a:r>
            </a:p>
          </p:txBody>
        </p:sp>
      </p:grpSp>
      <p:grpSp>
        <p:nvGrpSpPr>
          <p:cNvPr id="3" name="Group 75"/>
          <p:cNvGrpSpPr>
            <a:grpSpLocks/>
          </p:cNvGrpSpPr>
          <p:nvPr/>
        </p:nvGrpSpPr>
        <p:grpSpPr bwMode="auto">
          <a:xfrm>
            <a:off x="608013" y="3113088"/>
            <a:ext cx="7926387" cy="571500"/>
            <a:chOff x="383" y="1961"/>
            <a:chExt cx="4993" cy="360"/>
          </a:xfrm>
        </p:grpSpPr>
        <p:sp>
          <p:nvSpPr>
            <p:cNvPr id="50198" name="Rectangle 28"/>
            <p:cNvSpPr>
              <a:spLocks noChangeArrowheads="1"/>
            </p:cNvSpPr>
            <p:nvPr/>
          </p:nvSpPr>
          <p:spPr bwMode="auto">
            <a:xfrm>
              <a:off x="383" y="1961"/>
              <a:ext cx="1992" cy="3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 dirty="0"/>
                <a:t>Make 100 Sales Calls</a:t>
              </a:r>
            </a:p>
          </p:txBody>
        </p:sp>
        <p:sp>
          <p:nvSpPr>
            <p:cNvPr id="50199" name="Rectangle 29"/>
            <p:cNvSpPr>
              <a:spLocks noChangeArrowheads="1"/>
            </p:cNvSpPr>
            <p:nvPr/>
          </p:nvSpPr>
          <p:spPr bwMode="auto">
            <a:xfrm>
              <a:off x="2592" y="1961"/>
              <a:ext cx="721" cy="3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# Sales</a:t>
              </a:r>
            </a:p>
          </p:txBody>
        </p:sp>
        <p:sp>
          <p:nvSpPr>
            <p:cNvPr id="50200" name="Rectangle 30"/>
            <p:cNvSpPr>
              <a:spLocks noChangeArrowheads="1"/>
            </p:cNvSpPr>
            <p:nvPr/>
          </p:nvSpPr>
          <p:spPr bwMode="auto">
            <a:xfrm>
              <a:off x="3805" y="1961"/>
              <a:ext cx="1323" cy="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0, 1, 2, ..., 100</a:t>
              </a:r>
            </a:p>
          </p:txBody>
        </p:sp>
        <p:sp>
          <p:nvSpPr>
            <p:cNvPr id="50201" name="Line 64"/>
            <p:cNvSpPr>
              <a:spLocks noChangeShapeType="1"/>
            </p:cNvSpPr>
            <p:nvPr/>
          </p:nvSpPr>
          <p:spPr bwMode="auto">
            <a:xfrm>
              <a:off x="384" y="2321"/>
              <a:ext cx="4992" cy="0"/>
            </a:xfrm>
            <a:prstGeom prst="line">
              <a:avLst/>
            </a:prstGeom>
            <a:noFill/>
            <a:ln w="38100">
              <a:solidFill>
                <a:srgbClr val="E9F0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" name="Group 72"/>
          <p:cNvGrpSpPr>
            <a:grpSpLocks/>
          </p:cNvGrpSpPr>
          <p:nvPr/>
        </p:nvGrpSpPr>
        <p:grpSpPr bwMode="auto">
          <a:xfrm>
            <a:off x="608013" y="3832225"/>
            <a:ext cx="7926387" cy="574675"/>
            <a:chOff x="383" y="2414"/>
            <a:chExt cx="4993" cy="362"/>
          </a:xfrm>
        </p:grpSpPr>
        <p:sp>
          <p:nvSpPr>
            <p:cNvPr id="50194" name="Rectangle 38"/>
            <p:cNvSpPr>
              <a:spLocks noChangeArrowheads="1"/>
            </p:cNvSpPr>
            <p:nvPr/>
          </p:nvSpPr>
          <p:spPr bwMode="auto">
            <a:xfrm>
              <a:off x="383" y="2414"/>
              <a:ext cx="1620" cy="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Inspect 70 Radios</a:t>
              </a:r>
            </a:p>
          </p:txBody>
        </p:sp>
        <p:sp>
          <p:nvSpPr>
            <p:cNvPr id="50195" name="Rectangle 39"/>
            <p:cNvSpPr>
              <a:spLocks noChangeArrowheads="1"/>
            </p:cNvSpPr>
            <p:nvPr/>
          </p:nvSpPr>
          <p:spPr bwMode="auto">
            <a:xfrm>
              <a:off x="2592" y="2414"/>
              <a:ext cx="1090" cy="3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# Defective</a:t>
              </a:r>
            </a:p>
          </p:txBody>
        </p:sp>
        <p:sp>
          <p:nvSpPr>
            <p:cNvPr id="50196" name="Rectangle 40"/>
            <p:cNvSpPr>
              <a:spLocks noChangeArrowheads="1"/>
            </p:cNvSpPr>
            <p:nvPr/>
          </p:nvSpPr>
          <p:spPr bwMode="auto">
            <a:xfrm>
              <a:off x="3805" y="2414"/>
              <a:ext cx="1218" cy="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0, 1, 2, ..., 70</a:t>
              </a:r>
            </a:p>
          </p:txBody>
        </p:sp>
        <p:sp>
          <p:nvSpPr>
            <p:cNvPr id="50197" name="Line 65"/>
            <p:cNvSpPr>
              <a:spLocks noChangeShapeType="1"/>
            </p:cNvSpPr>
            <p:nvPr/>
          </p:nvSpPr>
          <p:spPr bwMode="auto">
            <a:xfrm>
              <a:off x="384" y="2776"/>
              <a:ext cx="4992" cy="0"/>
            </a:xfrm>
            <a:prstGeom prst="line">
              <a:avLst/>
            </a:prstGeom>
            <a:noFill/>
            <a:ln w="38100">
              <a:solidFill>
                <a:srgbClr val="E9F0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" name="Group 73"/>
          <p:cNvGrpSpPr>
            <a:grpSpLocks/>
          </p:cNvGrpSpPr>
          <p:nvPr/>
        </p:nvGrpSpPr>
        <p:grpSpPr bwMode="auto">
          <a:xfrm>
            <a:off x="608013" y="4551363"/>
            <a:ext cx="7926387" cy="574675"/>
            <a:chOff x="383" y="2867"/>
            <a:chExt cx="4993" cy="362"/>
          </a:xfrm>
        </p:grpSpPr>
        <p:sp>
          <p:nvSpPr>
            <p:cNvPr id="50190" name="Rectangle 48"/>
            <p:cNvSpPr>
              <a:spLocks noChangeArrowheads="1"/>
            </p:cNvSpPr>
            <p:nvPr/>
          </p:nvSpPr>
          <p:spPr bwMode="auto">
            <a:xfrm>
              <a:off x="383" y="2867"/>
              <a:ext cx="1986" cy="3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Answer 33 Questions</a:t>
              </a:r>
            </a:p>
          </p:txBody>
        </p:sp>
        <p:sp>
          <p:nvSpPr>
            <p:cNvPr id="50191" name="Rectangle 49"/>
            <p:cNvSpPr>
              <a:spLocks noChangeArrowheads="1"/>
            </p:cNvSpPr>
            <p:nvPr/>
          </p:nvSpPr>
          <p:spPr bwMode="auto">
            <a:xfrm>
              <a:off x="2592" y="2867"/>
              <a:ext cx="902" cy="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# Correct</a:t>
              </a:r>
            </a:p>
          </p:txBody>
        </p:sp>
        <p:sp>
          <p:nvSpPr>
            <p:cNvPr id="50192" name="Rectangle 50"/>
            <p:cNvSpPr>
              <a:spLocks noChangeArrowheads="1"/>
            </p:cNvSpPr>
            <p:nvPr/>
          </p:nvSpPr>
          <p:spPr bwMode="auto">
            <a:xfrm>
              <a:off x="3805" y="2867"/>
              <a:ext cx="1218" cy="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0, 1, 2, ..., 33</a:t>
              </a:r>
            </a:p>
          </p:txBody>
        </p:sp>
        <p:sp>
          <p:nvSpPr>
            <p:cNvPr id="50193" name="Line 66"/>
            <p:cNvSpPr>
              <a:spLocks noChangeShapeType="1"/>
            </p:cNvSpPr>
            <p:nvPr/>
          </p:nvSpPr>
          <p:spPr bwMode="auto">
            <a:xfrm>
              <a:off x="384" y="3229"/>
              <a:ext cx="4992" cy="0"/>
            </a:xfrm>
            <a:prstGeom prst="line">
              <a:avLst/>
            </a:prstGeom>
            <a:noFill/>
            <a:ln w="38100">
              <a:solidFill>
                <a:srgbClr val="E9F0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187" name="Line 67"/>
          <p:cNvSpPr>
            <a:spLocks noChangeShapeType="1"/>
          </p:cNvSpPr>
          <p:nvPr/>
        </p:nvSpPr>
        <p:spPr bwMode="auto">
          <a:xfrm>
            <a:off x="4114800" y="2057400"/>
            <a:ext cx="0" cy="4191000"/>
          </a:xfrm>
          <a:prstGeom prst="line">
            <a:avLst/>
          </a:prstGeom>
          <a:noFill/>
          <a:ln w="3810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88" name="Line 68"/>
          <p:cNvSpPr>
            <a:spLocks noChangeShapeType="1"/>
          </p:cNvSpPr>
          <p:nvPr/>
        </p:nvSpPr>
        <p:spPr bwMode="auto">
          <a:xfrm>
            <a:off x="6035675" y="2057400"/>
            <a:ext cx="0" cy="4191000"/>
          </a:xfrm>
          <a:prstGeom prst="line">
            <a:avLst/>
          </a:prstGeom>
          <a:noFill/>
          <a:ln w="3810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89" name="Line 69"/>
          <p:cNvSpPr>
            <a:spLocks noChangeShapeType="1"/>
          </p:cNvSpPr>
          <p:nvPr/>
        </p:nvSpPr>
        <p:spPr bwMode="auto">
          <a:xfrm>
            <a:off x="623888" y="2974975"/>
            <a:ext cx="7924800" cy="0"/>
          </a:xfrm>
          <a:prstGeom prst="line">
            <a:avLst/>
          </a:prstGeom>
          <a:noFill/>
          <a:ln w="5715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77026286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 dirty="0"/>
              <a:t>Continuous </a:t>
            </a:r>
            <a:br>
              <a:rPr lang="en-US" altLang="en-US" b="1" dirty="0"/>
            </a:br>
            <a:r>
              <a:rPr lang="en-US" altLang="en-US" b="1" dirty="0"/>
              <a:t>Random Variable</a:t>
            </a:r>
          </a:p>
        </p:txBody>
      </p:sp>
      <p:sp>
        <p:nvSpPr>
          <p:cNvPr id="319492" name="Rectangle 4"/>
          <p:cNvSpPr>
            <a:spLocks noGrp="1" noChangeArrowheads="1"/>
          </p:cNvSpPr>
          <p:nvPr>
            <p:ph idx="1"/>
          </p:nvPr>
        </p:nvSpPr>
        <p:spPr>
          <a:xfrm>
            <a:off x="609600" y="2514600"/>
            <a:ext cx="8305800" cy="3581400"/>
          </a:xfrm>
        </p:spPr>
        <p:txBody>
          <a:bodyPr lIns="90488" tIns="44450" rIns="90488" bIns="44450"/>
          <a:lstStyle/>
          <a:p>
            <a:r>
              <a:rPr lang="en-US" dirty="0"/>
              <a:t>Random variables that can assume values corresponding to any of the points contained in one or more intervals (i.e., values that are infinite and </a:t>
            </a:r>
            <a:r>
              <a:rPr lang="en-US" i="1" dirty="0"/>
              <a:t>uncountable</a:t>
            </a:r>
            <a:r>
              <a:rPr lang="en-US" dirty="0"/>
              <a:t>) are called </a:t>
            </a:r>
            <a:r>
              <a:rPr lang="en-US" b="1" dirty="0"/>
              <a:t>continuous.</a:t>
            </a:r>
            <a:endParaRPr lang="en-US" altLang="en-US" dirty="0">
              <a:solidFill>
                <a:srgbClr val="141413"/>
              </a:solidFill>
            </a:endParaRPr>
          </a:p>
        </p:txBody>
      </p:sp>
      <p:sp>
        <p:nvSpPr>
          <p:cNvPr id="49156" name="Rectangle 3"/>
          <p:cNvSpPr>
            <a:spLocks noChangeArrowheads="1"/>
          </p:cNvSpPr>
          <p:nvPr/>
        </p:nvSpPr>
        <p:spPr bwMode="auto">
          <a:xfrm>
            <a:off x="762000" y="1905000"/>
            <a:ext cx="8001000" cy="1163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11859395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4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194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194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9492" grpId="0" build="p" autoUpdateAnimBg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Continuous Random Variable Examples</a:t>
            </a:r>
          </a:p>
        </p:txBody>
      </p:sp>
      <p:grpSp>
        <p:nvGrpSpPr>
          <p:cNvPr id="2" name="Group 76"/>
          <p:cNvGrpSpPr>
            <a:grpSpLocks/>
          </p:cNvGrpSpPr>
          <p:nvPr/>
        </p:nvGrpSpPr>
        <p:grpSpPr bwMode="auto">
          <a:xfrm>
            <a:off x="611188" y="4935538"/>
            <a:ext cx="7513637" cy="868362"/>
            <a:chOff x="385" y="3109"/>
            <a:chExt cx="4733" cy="547"/>
          </a:xfrm>
        </p:grpSpPr>
        <p:sp>
          <p:nvSpPr>
            <p:cNvPr id="52250" name="Rectangle 58"/>
            <p:cNvSpPr>
              <a:spLocks noChangeArrowheads="1"/>
            </p:cNvSpPr>
            <p:nvPr/>
          </p:nvSpPr>
          <p:spPr bwMode="auto">
            <a:xfrm>
              <a:off x="385" y="3109"/>
              <a:ext cx="1321" cy="3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Measure Time</a:t>
              </a:r>
            </a:p>
          </p:txBody>
        </p:sp>
        <p:sp>
          <p:nvSpPr>
            <p:cNvPr id="52251" name="Rectangle 59"/>
            <p:cNvSpPr>
              <a:spLocks noChangeArrowheads="1"/>
            </p:cNvSpPr>
            <p:nvPr/>
          </p:nvSpPr>
          <p:spPr bwMode="auto">
            <a:xfrm>
              <a:off x="385" y="3350"/>
              <a:ext cx="1575" cy="3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Between Arrivals</a:t>
              </a:r>
            </a:p>
          </p:txBody>
        </p:sp>
        <p:sp>
          <p:nvSpPr>
            <p:cNvPr id="52252" name="Rectangle 60"/>
            <p:cNvSpPr>
              <a:spLocks noChangeArrowheads="1"/>
            </p:cNvSpPr>
            <p:nvPr/>
          </p:nvSpPr>
          <p:spPr bwMode="auto">
            <a:xfrm>
              <a:off x="2594" y="3109"/>
              <a:ext cx="1177" cy="3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Inter-Arrival</a:t>
              </a:r>
            </a:p>
          </p:txBody>
        </p:sp>
        <p:sp>
          <p:nvSpPr>
            <p:cNvPr id="52253" name="Rectangle 61"/>
            <p:cNvSpPr>
              <a:spLocks noChangeArrowheads="1"/>
            </p:cNvSpPr>
            <p:nvPr/>
          </p:nvSpPr>
          <p:spPr bwMode="auto">
            <a:xfrm>
              <a:off x="2594" y="3350"/>
              <a:ext cx="553" cy="3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Time</a:t>
              </a:r>
            </a:p>
          </p:txBody>
        </p:sp>
        <p:sp>
          <p:nvSpPr>
            <p:cNvPr id="52254" name="Rectangle 62"/>
            <p:cNvSpPr>
              <a:spLocks noChangeArrowheads="1"/>
            </p:cNvSpPr>
            <p:nvPr/>
          </p:nvSpPr>
          <p:spPr bwMode="auto">
            <a:xfrm>
              <a:off x="3808" y="3109"/>
              <a:ext cx="1310" cy="3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0, 1.3, 2.78, ...</a:t>
              </a:r>
            </a:p>
          </p:txBody>
        </p:sp>
      </p:grpSp>
      <p:sp>
        <p:nvSpPr>
          <p:cNvPr id="52228" name="Rectangle 63"/>
          <p:cNvSpPr>
            <a:spLocks noChangeArrowheads="1"/>
          </p:cNvSpPr>
          <p:nvPr/>
        </p:nvSpPr>
        <p:spPr bwMode="auto">
          <a:xfrm>
            <a:off x="623888" y="2057400"/>
            <a:ext cx="7924800" cy="914400"/>
          </a:xfrm>
          <a:prstGeom prst="rect">
            <a:avLst/>
          </a:prstGeom>
          <a:solidFill>
            <a:srgbClr val="E9F05A">
              <a:alpha val="7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52229" name="Rectangle 64"/>
          <p:cNvSpPr>
            <a:spLocks noChangeArrowheads="1"/>
          </p:cNvSpPr>
          <p:nvPr/>
        </p:nvSpPr>
        <p:spPr bwMode="auto">
          <a:xfrm>
            <a:off x="1311275" y="2227263"/>
            <a:ext cx="1978025" cy="515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 b="1"/>
              <a:t>Experiment</a:t>
            </a:r>
          </a:p>
        </p:txBody>
      </p:sp>
      <p:sp>
        <p:nvSpPr>
          <p:cNvPr id="52230" name="Rectangle 65"/>
          <p:cNvSpPr>
            <a:spLocks noChangeArrowheads="1"/>
          </p:cNvSpPr>
          <p:nvPr/>
        </p:nvSpPr>
        <p:spPr bwMode="auto">
          <a:xfrm>
            <a:off x="4291013" y="2062163"/>
            <a:ext cx="1504950" cy="942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 b="1"/>
              <a:t>Random</a:t>
            </a:r>
            <a:br>
              <a:rPr lang="en-US" altLang="en-US" sz="2800" b="1"/>
            </a:br>
            <a:r>
              <a:rPr lang="en-US" altLang="en-US" sz="2800" b="1"/>
              <a:t>Variable</a:t>
            </a:r>
          </a:p>
        </p:txBody>
      </p:sp>
      <p:sp>
        <p:nvSpPr>
          <p:cNvPr id="52231" name="Rectangle 66"/>
          <p:cNvSpPr>
            <a:spLocks noChangeArrowheads="1"/>
          </p:cNvSpPr>
          <p:nvPr/>
        </p:nvSpPr>
        <p:spPr bwMode="auto">
          <a:xfrm>
            <a:off x="6465888" y="2062163"/>
            <a:ext cx="1406525" cy="942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 b="1"/>
              <a:t>Possible</a:t>
            </a:r>
            <a:br>
              <a:rPr lang="en-US" altLang="en-US" sz="2800" b="1"/>
            </a:br>
            <a:r>
              <a:rPr lang="en-US" altLang="en-US" sz="2800" b="1"/>
              <a:t>Values</a:t>
            </a:r>
          </a:p>
        </p:txBody>
      </p:sp>
      <p:sp>
        <p:nvSpPr>
          <p:cNvPr id="52232" name="Line 67"/>
          <p:cNvSpPr>
            <a:spLocks noChangeShapeType="1"/>
          </p:cNvSpPr>
          <p:nvPr/>
        </p:nvSpPr>
        <p:spPr bwMode="auto">
          <a:xfrm>
            <a:off x="623888" y="2974975"/>
            <a:ext cx="7924800" cy="0"/>
          </a:xfrm>
          <a:prstGeom prst="line">
            <a:avLst/>
          </a:prstGeom>
          <a:noFill/>
          <a:ln w="5715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" name="Group 73"/>
          <p:cNvGrpSpPr>
            <a:grpSpLocks/>
          </p:cNvGrpSpPr>
          <p:nvPr/>
        </p:nvGrpSpPr>
        <p:grpSpPr bwMode="auto">
          <a:xfrm>
            <a:off x="609600" y="3028950"/>
            <a:ext cx="7924800" cy="552450"/>
            <a:chOff x="384" y="1908"/>
            <a:chExt cx="4992" cy="348"/>
          </a:xfrm>
        </p:grpSpPr>
        <p:sp>
          <p:nvSpPr>
            <p:cNvPr id="52246" name="Rectangle 28"/>
            <p:cNvSpPr>
              <a:spLocks noChangeArrowheads="1"/>
            </p:cNvSpPr>
            <p:nvPr/>
          </p:nvSpPr>
          <p:spPr bwMode="auto">
            <a:xfrm>
              <a:off x="385" y="1908"/>
              <a:ext cx="1651" cy="3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Weigh 100 People</a:t>
              </a:r>
            </a:p>
          </p:txBody>
        </p:sp>
        <p:sp>
          <p:nvSpPr>
            <p:cNvPr id="52247" name="Rectangle 29"/>
            <p:cNvSpPr>
              <a:spLocks noChangeArrowheads="1"/>
            </p:cNvSpPr>
            <p:nvPr/>
          </p:nvSpPr>
          <p:spPr bwMode="auto">
            <a:xfrm>
              <a:off x="2594" y="1908"/>
              <a:ext cx="726" cy="3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Weight</a:t>
              </a:r>
            </a:p>
          </p:txBody>
        </p:sp>
        <p:sp>
          <p:nvSpPr>
            <p:cNvPr id="52248" name="Rectangle 30"/>
            <p:cNvSpPr>
              <a:spLocks noChangeArrowheads="1"/>
            </p:cNvSpPr>
            <p:nvPr/>
          </p:nvSpPr>
          <p:spPr bwMode="auto">
            <a:xfrm>
              <a:off x="3808" y="1908"/>
              <a:ext cx="1050" cy="3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45.1, 78, ...</a:t>
              </a:r>
            </a:p>
          </p:txBody>
        </p:sp>
        <p:sp>
          <p:nvSpPr>
            <p:cNvPr id="52249" name="Line 68"/>
            <p:cNvSpPr>
              <a:spLocks noChangeShapeType="1"/>
            </p:cNvSpPr>
            <p:nvPr/>
          </p:nvSpPr>
          <p:spPr bwMode="auto">
            <a:xfrm>
              <a:off x="384" y="2256"/>
              <a:ext cx="4992" cy="0"/>
            </a:xfrm>
            <a:prstGeom prst="line">
              <a:avLst/>
            </a:prstGeom>
            <a:noFill/>
            <a:ln w="38100">
              <a:solidFill>
                <a:srgbClr val="E9F0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" name="Group 74"/>
          <p:cNvGrpSpPr>
            <a:grpSpLocks/>
          </p:cNvGrpSpPr>
          <p:nvPr/>
        </p:nvGrpSpPr>
        <p:grpSpPr bwMode="auto">
          <a:xfrm>
            <a:off x="609600" y="3663950"/>
            <a:ext cx="7924800" cy="588963"/>
            <a:chOff x="384" y="2308"/>
            <a:chExt cx="4992" cy="371"/>
          </a:xfrm>
        </p:grpSpPr>
        <p:sp>
          <p:nvSpPr>
            <p:cNvPr id="52242" name="Rectangle 38"/>
            <p:cNvSpPr>
              <a:spLocks noChangeArrowheads="1"/>
            </p:cNvSpPr>
            <p:nvPr/>
          </p:nvSpPr>
          <p:spPr bwMode="auto">
            <a:xfrm>
              <a:off x="385" y="2308"/>
              <a:ext cx="1616" cy="3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Measure Part Life</a:t>
              </a:r>
            </a:p>
          </p:txBody>
        </p:sp>
        <p:sp>
          <p:nvSpPr>
            <p:cNvPr id="52243" name="Rectangle 39"/>
            <p:cNvSpPr>
              <a:spLocks noChangeArrowheads="1"/>
            </p:cNvSpPr>
            <p:nvPr/>
          </p:nvSpPr>
          <p:spPr bwMode="auto">
            <a:xfrm>
              <a:off x="2594" y="2308"/>
              <a:ext cx="622" cy="3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Hours</a:t>
              </a:r>
            </a:p>
          </p:txBody>
        </p:sp>
        <p:sp>
          <p:nvSpPr>
            <p:cNvPr id="52244" name="Rectangle 40"/>
            <p:cNvSpPr>
              <a:spLocks noChangeArrowheads="1"/>
            </p:cNvSpPr>
            <p:nvPr/>
          </p:nvSpPr>
          <p:spPr bwMode="auto">
            <a:xfrm>
              <a:off x="3808" y="2308"/>
              <a:ext cx="1258" cy="3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900, 875.9, ...</a:t>
              </a:r>
            </a:p>
          </p:txBody>
        </p:sp>
        <p:sp>
          <p:nvSpPr>
            <p:cNvPr id="52245" name="Line 69"/>
            <p:cNvSpPr>
              <a:spLocks noChangeShapeType="1"/>
            </p:cNvSpPr>
            <p:nvPr/>
          </p:nvSpPr>
          <p:spPr bwMode="auto">
            <a:xfrm>
              <a:off x="384" y="2679"/>
              <a:ext cx="4992" cy="0"/>
            </a:xfrm>
            <a:prstGeom prst="line">
              <a:avLst/>
            </a:prstGeom>
            <a:noFill/>
            <a:ln w="38100">
              <a:solidFill>
                <a:srgbClr val="E9F0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" name="Group 75"/>
          <p:cNvGrpSpPr>
            <a:grpSpLocks/>
          </p:cNvGrpSpPr>
          <p:nvPr/>
        </p:nvGrpSpPr>
        <p:grpSpPr bwMode="auto">
          <a:xfrm>
            <a:off x="609600" y="4300538"/>
            <a:ext cx="7924800" cy="576262"/>
            <a:chOff x="384" y="2709"/>
            <a:chExt cx="4992" cy="363"/>
          </a:xfrm>
        </p:grpSpPr>
        <p:sp>
          <p:nvSpPr>
            <p:cNvPr id="52238" name="Rectangle 48"/>
            <p:cNvSpPr>
              <a:spLocks noChangeArrowheads="1"/>
            </p:cNvSpPr>
            <p:nvPr/>
          </p:nvSpPr>
          <p:spPr bwMode="auto">
            <a:xfrm>
              <a:off x="385" y="2709"/>
              <a:ext cx="1980" cy="3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Amount spent on food</a:t>
              </a:r>
            </a:p>
          </p:txBody>
        </p:sp>
        <p:sp>
          <p:nvSpPr>
            <p:cNvPr id="52239" name="Rectangle 49"/>
            <p:cNvSpPr>
              <a:spLocks noChangeArrowheads="1"/>
            </p:cNvSpPr>
            <p:nvPr/>
          </p:nvSpPr>
          <p:spPr bwMode="auto">
            <a:xfrm>
              <a:off x="2594" y="2709"/>
              <a:ext cx="894" cy="3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$ amount</a:t>
              </a:r>
            </a:p>
          </p:txBody>
        </p:sp>
        <p:sp>
          <p:nvSpPr>
            <p:cNvPr id="52240" name="Rectangle 50"/>
            <p:cNvSpPr>
              <a:spLocks noChangeArrowheads="1"/>
            </p:cNvSpPr>
            <p:nvPr/>
          </p:nvSpPr>
          <p:spPr bwMode="auto">
            <a:xfrm>
              <a:off x="3808" y="2709"/>
              <a:ext cx="1154" cy="3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600"/>
                <a:t>54.12, 42, ...</a:t>
              </a:r>
            </a:p>
          </p:txBody>
        </p:sp>
        <p:sp>
          <p:nvSpPr>
            <p:cNvPr id="52241" name="Line 70"/>
            <p:cNvSpPr>
              <a:spLocks noChangeShapeType="1"/>
            </p:cNvSpPr>
            <p:nvPr/>
          </p:nvSpPr>
          <p:spPr bwMode="auto">
            <a:xfrm>
              <a:off x="384" y="3072"/>
              <a:ext cx="4992" cy="0"/>
            </a:xfrm>
            <a:prstGeom prst="line">
              <a:avLst/>
            </a:prstGeom>
            <a:noFill/>
            <a:ln w="38100">
              <a:solidFill>
                <a:srgbClr val="E9F0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2236" name="Line 71"/>
          <p:cNvSpPr>
            <a:spLocks noChangeShapeType="1"/>
          </p:cNvSpPr>
          <p:nvPr/>
        </p:nvSpPr>
        <p:spPr bwMode="auto">
          <a:xfrm>
            <a:off x="4114800" y="2057400"/>
            <a:ext cx="0" cy="3810000"/>
          </a:xfrm>
          <a:prstGeom prst="line">
            <a:avLst/>
          </a:prstGeom>
          <a:noFill/>
          <a:ln w="3810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2237" name="Line 72"/>
          <p:cNvSpPr>
            <a:spLocks noChangeShapeType="1"/>
          </p:cNvSpPr>
          <p:nvPr/>
        </p:nvSpPr>
        <p:spPr bwMode="auto">
          <a:xfrm>
            <a:off x="6035675" y="2057400"/>
            <a:ext cx="0" cy="3810000"/>
          </a:xfrm>
          <a:prstGeom prst="line">
            <a:avLst/>
          </a:prstGeom>
          <a:noFill/>
          <a:ln w="3810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91727709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914400"/>
            <a:ext cx="8229600" cy="1143000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>
                <a:solidFill>
                  <a:srgbClr val="8E0D30"/>
                </a:solidFill>
              </a:rPr>
              <a:t>4.2</a:t>
            </a:r>
          </a:p>
        </p:txBody>
      </p:sp>
      <p:sp>
        <p:nvSpPr>
          <p:cNvPr id="53251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20700" y="3048000"/>
            <a:ext cx="8242300" cy="3017838"/>
          </a:xfrm>
        </p:spPr>
        <p:txBody>
          <a:bodyPr lIns="90488" tIns="44450" rIns="90488" bIns="44450"/>
          <a:lstStyle/>
          <a:p>
            <a:pPr marL="0" indent="0" algn="ctr">
              <a:buFontTx/>
              <a:buNone/>
            </a:pPr>
            <a:r>
              <a:rPr lang="en-US" altLang="en-US" sz="4200" b="1">
                <a:solidFill>
                  <a:srgbClr val="141413"/>
                </a:solidFill>
              </a:rPr>
              <a:t>Probability Distributions for Discrete Random Variables</a:t>
            </a:r>
            <a:endParaRPr lang="en-US" altLang="en-US" sz="4200">
              <a:solidFill>
                <a:srgbClr val="14141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81630836"/>
      </p:ext>
    </p:extLst>
  </p:cSld>
  <p:clrMapOvr>
    <a:masterClrMapping/>
  </p:clrMapOvr>
  <p:transition>
    <p:wipe dir="r"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Discrete </a:t>
            </a:r>
            <a:br>
              <a:rPr lang="en-US" altLang="en-US" b="1"/>
            </a:br>
            <a:r>
              <a:rPr lang="en-US" altLang="en-US" b="1"/>
              <a:t>Probability Distribution</a:t>
            </a:r>
          </a:p>
        </p:txBody>
      </p:sp>
      <p:sp>
        <p:nvSpPr>
          <p:cNvPr id="17411" name="Rectangle 3"/>
          <p:cNvSpPr>
            <a:spLocks noGrp="1" noChangeArrowheads="1"/>
          </p:cNvSpPr>
          <p:nvPr>
            <p:ph idx="1"/>
          </p:nvPr>
        </p:nvSpPr>
        <p:spPr>
          <a:xfrm>
            <a:off x="609600" y="2590800"/>
            <a:ext cx="8305800" cy="3505200"/>
          </a:xfrm>
        </p:spPr>
        <p:txBody>
          <a:bodyPr lIns="90488" tIns="44450" rIns="90488" bIns="44450"/>
          <a:lstStyle/>
          <a:p>
            <a:pPr marL="0" indent="0">
              <a:buClr>
                <a:srgbClr val="8E0D30"/>
              </a:buClr>
              <a:buFontTx/>
              <a:buNone/>
            </a:pPr>
            <a:r>
              <a:rPr lang="en-US" altLang="en-US">
                <a:solidFill>
                  <a:srgbClr val="141413"/>
                </a:solidFill>
              </a:rPr>
              <a:t>The </a:t>
            </a:r>
            <a:r>
              <a:rPr lang="en-US" altLang="en-US" b="1">
                <a:solidFill>
                  <a:srgbClr val="141413"/>
                </a:solidFill>
              </a:rPr>
              <a:t>probability distribution</a:t>
            </a:r>
            <a:r>
              <a:rPr lang="en-US" altLang="en-US">
                <a:solidFill>
                  <a:srgbClr val="141413"/>
                </a:solidFill>
              </a:rPr>
              <a:t> of a </a:t>
            </a:r>
            <a:r>
              <a:rPr lang="en-US" altLang="en-US" b="1">
                <a:solidFill>
                  <a:srgbClr val="141413"/>
                </a:solidFill>
              </a:rPr>
              <a:t>discrete random variable</a:t>
            </a:r>
            <a:r>
              <a:rPr lang="en-US" altLang="en-US">
                <a:solidFill>
                  <a:srgbClr val="141413"/>
                </a:solidFill>
              </a:rPr>
              <a:t> is a graph, table, or formula that specifies the probability associated with each possible value the random variable can assume.</a:t>
            </a:r>
          </a:p>
        </p:txBody>
      </p:sp>
    </p:spTree>
    <p:extLst>
      <p:ext uri="{BB962C8B-B14F-4D97-AF65-F5344CB8AC3E}">
        <p14:creationId xmlns:p14="http://schemas.microsoft.com/office/powerpoint/2010/main" val="1941898994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4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74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11" grpId="0" build="p" autoUpdateAnimBg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2392362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Requirements for the </a:t>
            </a:r>
            <a:br>
              <a:rPr lang="en-US" altLang="en-US" b="1"/>
            </a:br>
            <a:r>
              <a:rPr lang="en-US" altLang="en-US" b="1"/>
              <a:t>Probability Distribution of a Discrete Random Variable </a:t>
            </a:r>
            <a:r>
              <a:rPr lang="en-US" altLang="en-US" b="1" i="1"/>
              <a:t>x</a:t>
            </a:r>
            <a:endParaRPr lang="en-US" altLang="en-US" b="1"/>
          </a:p>
        </p:txBody>
      </p:sp>
      <p:sp>
        <p:nvSpPr>
          <p:cNvPr id="333827" name="Rectangle 3"/>
          <p:cNvSpPr>
            <a:spLocks noGrp="1" noChangeArrowheads="1"/>
          </p:cNvSpPr>
          <p:nvPr>
            <p:ph idx="1"/>
          </p:nvPr>
        </p:nvSpPr>
        <p:spPr>
          <a:xfrm>
            <a:off x="609600" y="3048000"/>
            <a:ext cx="8305800" cy="3276600"/>
          </a:xfrm>
        </p:spPr>
        <p:txBody>
          <a:bodyPr lIns="90488" tIns="44450" rIns="90488" bIns="44450"/>
          <a:lstStyle/>
          <a:p>
            <a:pPr marL="463550" indent="-463550">
              <a:lnSpc>
                <a:spcPct val="90000"/>
              </a:lnSpc>
              <a:spcBef>
                <a:spcPct val="33000"/>
              </a:spcBef>
              <a:buClr>
                <a:srgbClr val="8E0D30"/>
              </a:buClr>
              <a:buFontTx/>
              <a:buAutoNum type="arabicPeriod"/>
            </a:pPr>
            <a:r>
              <a:rPr lang="en-US" altLang="en-US" dirty="0"/>
              <a:t>  </a:t>
            </a:r>
            <a:r>
              <a:rPr lang="en-US" altLang="en-US" i="1" dirty="0"/>
              <a:t>p</a:t>
            </a:r>
            <a:r>
              <a:rPr lang="en-US" altLang="en-US" dirty="0"/>
              <a:t>(</a:t>
            </a:r>
            <a:r>
              <a:rPr lang="en-US" altLang="en-US" i="1" dirty="0"/>
              <a:t>x</a:t>
            </a:r>
            <a:r>
              <a:rPr lang="en-US" altLang="en-US" dirty="0"/>
              <a:t>)  ≥ 0 for all values of </a:t>
            </a:r>
            <a:r>
              <a:rPr lang="en-US" altLang="en-US" i="1" dirty="0"/>
              <a:t>x</a:t>
            </a:r>
          </a:p>
          <a:p>
            <a:pPr marL="463550" indent="-463550">
              <a:lnSpc>
                <a:spcPct val="90000"/>
              </a:lnSpc>
              <a:spcBef>
                <a:spcPct val="33000"/>
              </a:spcBef>
              <a:buClr>
                <a:srgbClr val="8E0D30"/>
              </a:buClr>
              <a:buFontTx/>
              <a:buAutoNum type="arabicPeriod"/>
            </a:pPr>
            <a:r>
              <a:rPr lang="en-US" altLang="en-US" dirty="0">
                <a:latin typeface="Symbol" panose="05050102010706020507" pitchFamily="18" charset="2"/>
              </a:rPr>
              <a:t></a:t>
            </a:r>
            <a:r>
              <a:rPr lang="en-US" altLang="en-US" dirty="0"/>
              <a:t> </a:t>
            </a:r>
            <a:r>
              <a:rPr lang="en-US" altLang="en-US" i="1" dirty="0"/>
              <a:t>p</a:t>
            </a:r>
            <a:r>
              <a:rPr lang="en-US" altLang="en-US" dirty="0"/>
              <a:t>(</a:t>
            </a:r>
            <a:r>
              <a:rPr lang="en-US" altLang="en-US" i="1" dirty="0"/>
              <a:t>x</a:t>
            </a:r>
            <a:r>
              <a:rPr lang="en-US" altLang="en-US" dirty="0"/>
              <a:t>) = 1</a:t>
            </a:r>
          </a:p>
          <a:p>
            <a:pPr marL="463550" indent="-463550">
              <a:lnSpc>
                <a:spcPct val="90000"/>
              </a:lnSpc>
              <a:spcBef>
                <a:spcPct val="33000"/>
              </a:spcBef>
              <a:buClr>
                <a:srgbClr val="8E0D30"/>
              </a:buClr>
              <a:buFontTx/>
              <a:buNone/>
            </a:pPr>
            <a:endParaRPr lang="en-US" altLang="en-US" dirty="0"/>
          </a:p>
          <a:p>
            <a:pPr>
              <a:lnSpc>
                <a:spcPct val="90000"/>
              </a:lnSpc>
              <a:spcBef>
                <a:spcPct val="33000"/>
              </a:spcBef>
              <a:buClr>
                <a:srgbClr val="8E0D30"/>
              </a:buClr>
              <a:buFontTx/>
              <a:buNone/>
            </a:pPr>
            <a:r>
              <a:rPr lang="en-US" altLang="en-US" dirty="0"/>
              <a:t>where the summation of </a:t>
            </a:r>
            <a:r>
              <a:rPr lang="en-US" altLang="en-US" i="1" dirty="0"/>
              <a:t>p</a:t>
            </a:r>
            <a:r>
              <a:rPr lang="en-US" altLang="en-US" dirty="0"/>
              <a:t>(</a:t>
            </a:r>
            <a:r>
              <a:rPr lang="en-US" altLang="en-US" i="1" dirty="0"/>
              <a:t>x</a:t>
            </a:r>
            <a:r>
              <a:rPr lang="en-US" altLang="en-US" dirty="0"/>
              <a:t>) is over all possible values of </a:t>
            </a:r>
            <a:r>
              <a:rPr lang="en-US" altLang="en-US" i="1" dirty="0"/>
              <a:t>x</a:t>
            </a:r>
            <a:r>
              <a:rPr lang="en-US" altLang="en-US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043937293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338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338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338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3338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3827" grpId="0" build="p" autoUpdateAnimBg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Discrete Probability Distribution Example</a:t>
            </a:r>
          </a:p>
        </p:txBody>
      </p:sp>
      <p:sp>
        <p:nvSpPr>
          <p:cNvPr id="5632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581400" y="2851150"/>
            <a:ext cx="5410200" cy="3733800"/>
          </a:xfrm>
          <a:noFill/>
        </p:spPr>
        <p:txBody>
          <a:bodyPr lIns="90488" tIns="44450" rIns="90488" bIns="44450"/>
          <a:lstStyle/>
          <a:p>
            <a:pPr algn="ctr">
              <a:buFontTx/>
              <a:buNone/>
              <a:tabLst>
                <a:tab pos="687388" algn="ctr"/>
                <a:tab pos="3079750" algn="ctr"/>
              </a:tabLst>
            </a:pPr>
            <a:r>
              <a:rPr lang="en-US" altLang="en-US" sz="2800" b="1" dirty="0">
                <a:solidFill>
                  <a:srgbClr val="8E0D30"/>
                </a:solidFill>
              </a:rPr>
              <a:t>Probability Distribution</a:t>
            </a:r>
            <a:endParaRPr lang="en-US" altLang="en-US" sz="2800" b="1" u="sng" dirty="0">
              <a:solidFill>
                <a:srgbClr val="8E0D30"/>
              </a:solidFill>
            </a:endParaRPr>
          </a:p>
          <a:p>
            <a:pPr>
              <a:buFontTx/>
              <a:buNone/>
              <a:tabLst>
                <a:tab pos="687388" algn="ctr"/>
                <a:tab pos="3079750" algn="ctr"/>
              </a:tabLst>
            </a:pPr>
            <a:r>
              <a:rPr lang="en-US" altLang="en-US" sz="2800" b="1" dirty="0">
                <a:solidFill>
                  <a:srgbClr val="8E0D30"/>
                </a:solidFill>
              </a:rPr>
              <a:t>	</a:t>
            </a:r>
            <a:r>
              <a:rPr lang="en-US" altLang="en-US" sz="2800" b="1" u="sng" dirty="0">
                <a:solidFill>
                  <a:srgbClr val="8E0D30"/>
                </a:solidFill>
              </a:rPr>
              <a:t>Values, </a:t>
            </a:r>
            <a:r>
              <a:rPr lang="en-US" altLang="en-US" sz="2800" b="1" i="1" u="sng" dirty="0">
                <a:solidFill>
                  <a:srgbClr val="8E0D30"/>
                </a:solidFill>
              </a:rPr>
              <a:t>x</a:t>
            </a:r>
            <a:r>
              <a:rPr lang="en-US" altLang="en-US" sz="2800" b="1" dirty="0">
                <a:solidFill>
                  <a:srgbClr val="8E0D30"/>
                </a:solidFill>
              </a:rPr>
              <a:t>   </a:t>
            </a:r>
            <a:r>
              <a:rPr lang="en-US" altLang="en-US" sz="2800" b="1" u="sng" dirty="0">
                <a:solidFill>
                  <a:srgbClr val="8E0D30"/>
                </a:solidFill>
              </a:rPr>
              <a:t>Probabilities, </a:t>
            </a:r>
            <a:r>
              <a:rPr lang="en-US" altLang="en-US" sz="2800" b="1" i="1" u="sng" dirty="0">
                <a:solidFill>
                  <a:srgbClr val="8E0D30"/>
                </a:solidFill>
              </a:rPr>
              <a:t>p</a:t>
            </a:r>
            <a:r>
              <a:rPr lang="en-US" altLang="en-US" sz="2800" b="1" u="sng" dirty="0">
                <a:solidFill>
                  <a:srgbClr val="8E0D30"/>
                </a:solidFill>
              </a:rPr>
              <a:t>(</a:t>
            </a:r>
            <a:r>
              <a:rPr lang="en-US" altLang="en-US" sz="2800" b="1" i="1" u="sng" dirty="0">
                <a:solidFill>
                  <a:srgbClr val="8E0D30"/>
                </a:solidFill>
              </a:rPr>
              <a:t>x</a:t>
            </a:r>
            <a:r>
              <a:rPr lang="en-US" altLang="en-US" sz="2800" b="1" u="sng" dirty="0">
                <a:solidFill>
                  <a:srgbClr val="8E0D30"/>
                </a:solidFill>
              </a:rPr>
              <a:t>)</a:t>
            </a:r>
            <a:endParaRPr lang="en-US" altLang="en-US" sz="2800" b="1" dirty="0">
              <a:solidFill>
                <a:srgbClr val="8E0D30"/>
              </a:solidFill>
            </a:endParaRPr>
          </a:p>
          <a:p>
            <a:pPr>
              <a:spcBef>
                <a:spcPct val="50000"/>
              </a:spcBef>
              <a:buFontTx/>
              <a:buNone/>
              <a:tabLst>
                <a:tab pos="687388" algn="ctr"/>
                <a:tab pos="3079750" algn="ctr"/>
              </a:tabLst>
            </a:pPr>
            <a:r>
              <a:rPr lang="en-US" altLang="en-US" sz="2800" b="1" dirty="0"/>
              <a:t>	      0	1/4 = 0.25</a:t>
            </a:r>
          </a:p>
          <a:p>
            <a:pPr>
              <a:spcBef>
                <a:spcPct val="50000"/>
              </a:spcBef>
              <a:buFontTx/>
              <a:buNone/>
              <a:tabLst>
                <a:tab pos="687388" algn="ctr"/>
                <a:tab pos="3079750" algn="ctr"/>
              </a:tabLst>
            </a:pPr>
            <a:r>
              <a:rPr lang="en-US" altLang="en-US" sz="2800" b="1" dirty="0"/>
              <a:t>	      1	2/4 = 0.50</a:t>
            </a:r>
          </a:p>
          <a:p>
            <a:pPr>
              <a:spcBef>
                <a:spcPct val="50000"/>
              </a:spcBef>
              <a:buFontTx/>
              <a:buNone/>
              <a:tabLst>
                <a:tab pos="687388" algn="ctr"/>
                <a:tab pos="3079750" algn="ctr"/>
              </a:tabLst>
            </a:pPr>
            <a:r>
              <a:rPr lang="en-US" altLang="en-US" sz="2800" b="1" dirty="0"/>
              <a:t>	      2	1/4 = 0.25 </a:t>
            </a:r>
          </a:p>
        </p:txBody>
      </p:sp>
      <p:sp>
        <p:nvSpPr>
          <p:cNvPr id="56324" name="Rectangle 4"/>
          <p:cNvSpPr>
            <a:spLocks noChangeArrowheads="1"/>
          </p:cNvSpPr>
          <p:nvPr/>
        </p:nvSpPr>
        <p:spPr bwMode="auto">
          <a:xfrm>
            <a:off x="609600" y="1600200"/>
            <a:ext cx="7921625" cy="1063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tabLst>
                <a:tab pos="38322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tabLst>
                <a:tab pos="38322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tabLst>
                <a:tab pos="38322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tabLst>
                <a:tab pos="38322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tabLst>
                <a:tab pos="38322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38322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38322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38322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38322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en-US" sz="3200" dirty="0">
                <a:solidFill>
                  <a:srgbClr val="8E0D30"/>
                </a:solidFill>
              </a:rPr>
              <a:t>Experiment:</a:t>
            </a:r>
            <a:r>
              <a:rPr lang="en-US" altLang="en-US" sz="3200" dirty="0"/>
              <a:t>  Toss 2 coins.  Count number of tails.</a:t>
            </a:r>
          </a:p>
        </p:txBody>
      </p:sp>
      <p:sp>
        <p:nvSpPr>
          <p:cNvPr id="56325" name="Line 5"/>
          <p:cNvSpPr>
            <a:spLocks noChangeShapeType="1"/>
          </p:cNvSpPr>
          <p:nvPr/>
        </p:nvSpPr>
        <p:spPr bwMode="auto">
          <a:xfrm>
            <a:off x="2819400" y="3308350"/>
            <a:ext cx="1524000" cy="914400"/>
          </a:xfrm>
          <a:prstGeom prst="line">
            <a:avLst/>
          </a:prstGeom>
          <a:noFill/>
          <a:ln w="28575">
            <a:solidFill>
              <a:srgbClr val="B0D46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26" name="Line 6"/>
          <p:cNvSpPr>
            <a:spLocks noChangeShapeType="1"/>
          </p:cNvSpPr>
          <p:nvPr/>
        </p:nvSpPr>
        <p:spPr bwMode="auto">
          <a:xfrm>
            <a:off x="3124200" y="4146550"/>
            <a:ext cx="1282700" cy="673100"/>
          </a:xfrm>
          <a:prstGeom prst="line">
            <a:avLst/>
          </a:prstGeom>
          <a:noFill/>
          <a:ln w="28575">
            <a:solidFill>
              <a:srgbClr val="B0D46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27" name="Line 7"/>
          <p:cNvSpPr>
            <a:spLocks noChangeShapeType="1"/>
          </p:cNvSpPr>
          <p:nvPr/>
        </p:nvSpPr>
        <p:spPr bwMode="auto">
          <a:xfrm flipV="1">
            <a:off x="3124200" y="4984750"/>
            <a:ext cx="1282700" cy="165100"/>
          </a:xfrm>
          <a:prstGeom prst="line">
            <a:avLst/>
          </a:prstGeom>
          <a:noFill/>
          <a:ln w="28575">
            <a:solidFill>
              <a:srgbClr val="B0D46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28" name="Line 8"/>
          <p:cNvSpPr>
            <a:spLocks noChangeShapeType="1"/>
          </p:cNvSpPr>
          <p:nvPr/>
        </p:nvSpPr>
        <p:spPr bwMode="auto">
          <a:xfrm flipV="1">
            <a:off x="2825750" y="5594350"/>
            <a:ext cx="1517650" cy="463550"/>
          </a:xfrm>
          <a:prstGeom prst="line">
            <a:avLst/>
          </a:prstGeom>
          <a:noFill/>
          <a:ln w="28575">
            <a:solidFill>
              <a:srgbClr val="B0D46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29" name="Freeform 9"/>
          <p:cNvSpPr>
            <a:spLocks/>
          </p:cNvSpPr>
          <p:nvPr/>
        </p:nvSpPr>
        <p:spPr bwMode="auto">
          <a:xfrm>
            <a:off x="912813" y="2755900"/>
            <a:ext cx="773112" cy="773113"/>
          </a:xfrm>
          <a:custGeom>
            <a:avLst/>
            <a:gdLst>
              <a:gd name="T0" fmla="*/ 2147483647 w 487"/>
              <a:gd name="T1" fmla="*/ 2147483647 h 487"/>
              <a:gd name="T2" fmla="*/ 2147483647 w 487"/>
              <a:gd name="T3" fmla="*/ 2147483647 h 487"/>
              <a:gd name="T4" fmla="*/ 2147483647 w 487"/>
              <a:gd name="T5" fmla="*/ 2147483647 h 487"/>
              <a:gd name="T6" fmla="*/ 2147483647 w 487"/>
              <a:gd name="T7" fmla="*/ 2147483647 h 487"/>
              <a:gd name="T8" fmla="*/ 2147483647 w 487"/>
              <a:gd name="T9" fmla="*/ 2147483647 h 487"/>
              <a:gd name="T10" fmla="*/ 2147483647 w 487"/>
              <a:gd name="T11" fmla="*/ 2147483647 h 487"/>
              <a:gd name="T12" fmla="*/ 2147483647 w 487"/>
              <a:gd name="T13" fmla="*/ 2147483647 h 487"/>
              <a:gd name="T14" fmla="*/ 2147483647 w 487"/>
              <a:gd name="T15" fmla="*/ 2147483647 h 487"/>
              <a:gd name="T16" fmla="*/ 2147483647 w 487"/>
              <a:gd name="T17" fmla="*/ 2147483647 h 487"/>
              <a:gd name="T18" fmla="*/ 2147483647 w 487"/>
              <a:gd name="T19" fmla="*/ 2147483647 h 487"/>
              <a:gd name="T20" fmla="*/ 2147483647 w 487"/>
              <a:gd name="T21" fmla="*/ 2147483647 h 487"/>
              <a:gd name="T22" fmla="*/ 2147483647 w 487"/>
              <a:gd name="T23" fmla="*/ 2147483647 h 487"/>
              <a:gd name="T24" fmla="*/ 2147483647 w 487"/>
              <a:gd name="T25" fmla="*/ 2147483647 h 487"/>
              <a:gd name="T26" fmla="*/ 2147483647 w 487"/>
              <a:gd name="T27" fmla="*/ 2147483647 h 487"/>
              <a:gd name="T28" fmla="*/ 2147483647 w 487"/>
              <a:gd name="T29" fmla="*/ 2147483647 h 487"/>
              <a:gd name="T30" fmla="*/ 2147483647 w 487"/>
              <a:gd name="T31" fmla="*/ 2147483647 h 487"/>
              <a:gd name="T32" fmla="*/ 2147483647 w 487"/>
              <a:gd name="T33" fmla="*/ 0 h 487"/>
              <a:gd name="T34" fmla="*/ 2147483647 w 487"/>
              <a:gd name="T35" fmla="*/ 2147483647 h 487"/>
              <a:gd name="T36" fmla="*/ 2147483647 w 487"/>
              <a:gd name="T37" fmla="*/ 2147483647 h 487"/>
              <a:gd name="T38" fmla="*/ 2147483647 w 487"/>
              <a:gd name="T39" fmla="*/ 2147483647 h 487"/>
              <a:gd name="T40" fmla="*/ 2147483647 w 487"/>
              <a:gd name="T41" fmla="*/ 2147483647 h 487"/>
              <a:gd name="T42" fmla="*/ 2147483647 w 487"/>
              <a:gd name="T43" fmla="*/ 2147483647 h 487"/>
              <a:gd name="T44" fmla="*/ 2147483647 w 487"/>
              <a:gd name="T45" fmla="*/ 2147483647 h 487"/>
              <a:gd name="T46" fmla="*/ 2147483647 w 487"/>
              <a:gd name="T47" fmla="*/ 2147483647 h 487"/>
              <a:gd name="T48" fmla="*/ 0 w 487"/>
              <a:gd name="T49" fmla="*/ 2147483647 h 487"/>
              <a:gd name="T50" fmla="*/ 2147483647 w 487"/>
              <a:gd name="T51" fmla="*/ 2147483647 h 487"/>
              <a:gd name="T52" fmla="*/ 2147483647 w 487"/>
              <a:gd name="T53" fmla="*/ 2147483647 h 487"/>
              <a:gd name="T54" fmla="*/ 2147483647 w 487"/>
              <a:gd name="T55" fmla="*/ 2147483647 h 487"/>
              <a:gd name="T56" fmla="*/ 2147483647 w 487"/>
              <a:gd name="T57" fmla="*/ 2147483647 h 487"/>
              <a:gd name="T58" fmla="*/ 2147483647 w 487"/>
              <a:gd name="T59" fmla="*/ 2147483647 h 487"/>
              <a:gd name="T60" fmla="*/ 2147483647 w 487"/>
              <a:gd name="T61" fmla="*/ 2147483647 h 487"/>
              <a:gd name="T62" fmla="*/ 2147483647 w 487"/>
              <a:gd name="T63" fmla="*/ 2147483647 h 487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487"/>
              <a:gd name="T97" fmla="*/ 0 h 487"/>
              <a:gd name="T98" fmla="*/ 487 w 487"/>
              <a:gd name="T99" fmla="*/ 487 h 487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487" h="487">
                <a:moveTo>
                  <a:pt x="226" y="486"/>
                </a:moveTo>
                <a:lnTo>
                  <a:pt x="252" y="486"/>
                </a:lnTo>
                <a:lnTo>
                  <a:pt x="276" y="484"/>
                </a:lnTo>
                <a:lnTo>
                  <a:pt x="299" y="480"/>
                </a:lnTo>
                <a:lnTo>
                  <a:pt x="322" y="473"/>
                </a:lnTo>
                <a:lnTo>
                  <a:pt x="344" y="464"/>
                </a:lnTo>
                <a:lnTo>
                  <a:pt x="365" y="453"/>
                </a:lnTo>
                <a:lnTo>
                  <a:pt x="384" y="442"/>
                </a:lnTo>
                <a:lnTo>
                  <a:pt x="403" y="427"/>
                </a:lnTo>
                <a:lnTo>
                  <a:pt x="420" y="411"/>
                </a:lnTo>
                <a:lnTo>
                  <a:pt x="435" y="393"/>
                </a:lnTo>
                <a:lnTo>
                  <a:pt x="448" y="373"/>
                </a:lnTo>
                <a:lnTo>
                  <a:pt x="460" y="354"/>
                </a:lnTo>
                <a:lnTo>
                  <a:pt x="469" y="332"/>
                </a:lnTo>
                <a:lnTo>
                  <a:pt x="477" y="309"/>
                </a:lnTo>
                <a:lnTo>
                  <a:pt x="482" y="285"/>
                </a:lnTo>
                <a:lnTo>
                  <a:pt x="485" y="260"/>
                </a:lnTo>
                <a:lnTo>
                  <a:pt x="486" y="235"/>
                </a:lnTo>
                <a:lnTo>
                  <a:pt x="484" y="211"/>
                </a:lnTo>
                <a:lnTo>
                  <a:pt x="479" y="188"/>
                </a:lnTo>
                <a:lnTo>
                  <a:pt x="472" y="165"/>
                </a:lnTo>
                <a:lnTo>
                  <a:pt x="464" y="142"/>
                </a:lnTo>
                <a:lnTo>
                  <a:pt x="453" y="122"/>
                </a:lnTo>
                <a:lnTo>
                  <a:pt x="441" y="102"/>
                </a:lnTo>
                <a:lnTo>
                  <a:pt x="426" y="84"/>
                </a:lnTo>
                <a:lnTo>
                  <a:pt x="410" y="67"/>
                </a:lnTo>
                <a:lnTo>
                  <a:pt x="392" y="51"/>
                </a:lnTo>
                <a:lnTo>
                  <a:pt x="372" y="38"/>
                </a:lnTo>
                <a:lnTo>
                  <a:pt x="352" y="26"/>
                </a:lnTo>
                <a:lnTo>
                  <a:pt x="330" y="17"/>
                </a:lnTo>
                <a:lnTo>
                  <a:pt x="307" y="9"/>
                </a:lnTo>
                <a:lnTo>
                  <a:pt x="284" y="4"/>
                </a:lnTo>
                <a:lnTo>
                  <a:pt x="259" y="1"/>
                </a:lnTo>
                <a:lnTo>
                  <a:pt x="234" y="0"/>
                </a:lnTo>
                <a:lnTo>
                  <a:pt x="209" y="2"/>
                </a:lnTo>
                <a:lnTo>
                  <a:pt x="186" y="7"/>
                </a:lnTo>
                <a:lnTo>
                  <a:pt x="163" y="14"/>
                </a:lnTo>
                <a:lnTo>
                  <a:pt x="141" y="22"/>
                </a:lnTo>
                <a:lnTo>
                  <a:pt x="121" y="33"/>
                </a:lnTo>
                <a:lnTo>
                  <a:pt x="101" y="45"/>
                </a:lnTo>
                <a:lnTo>
                  <a:pt x="83" y="60"/>
                </a:lnTo>
                <a:lnTo>
                  <a:pt x="66" y="76"/>
                </a:lnTo>
                <a:lnTo>
                  <a:pt x="50" y="94"/>
                </a:lnTo>
                <a:lnTo>
                  <a:pt x="38" y="114"/>
                </a:lnTo>
                <a:lnTo>
                  <a:pt x="26" y="134"/>
                </a:lnTo>
                <a:lnTo>
                  <a:pt x="16" y="156"/>
                </a:lnTo>
                <a:lnTo>
                  <a:pt x="8" y="179"/>
                </a:lnTo>
                <a:lnTo>
                  <a:pt x="3" y="203"/>
                </a:lnTo>
                <a:lnTo>
                  <a:pt x="0" y="227"/>
                </a:lnTo>
                <a:lnTo>
                  <a:pt x="0" y="252"/>
                </a:lnTo>
                <a:lnTo>
                  <a:pt x="2" y="277"/>
                </a:lnTo>
                <a:lnTo>
                  <a:pt x="6" y="300"/>
                </a:lnTo>
                <a:lnTo>
                  <a:pt x="13" y="323"/>
                </a:lnTo>
                <a:lnTo>
                  <a:pt x="22" y="345"/>
                </a:lnTo>
                <a:lnTo>
                  <a:pt x="33" y="365"/>
                </a:lnTo>
                <a:lnTo>
                  <a:pt x="45" y="385"/>
                </a:lnTo>
                <a:lnTo>
                  <a:pt x="59" y="403"/>
                </a:lnTo>
                <a:lnTo>
                  <a:pt x="76" y="420"/>
                </a:lnTo>
                <a:lnTo>
                  <a:pt x="93" y="436"/>
                </a:lnTo>
                <a:lnTo>
                  <a:pt x="113" y="448"/>
                </a:lnTo>
                <a:lnTo>
                  <a:pt x="133" y="460"/>
                </a:lnTo>
                <a:lnTo>
                  <a:pt x="155" y="470"/>
                </a:lnTo>
                <a:lnTo>
                  <a:pt x="178" y="478"/>
                </a:lnTo>
                <a:lnTo>
                  <a:pt x="202" y="483"/>
                </a:lnTo>
                <a:lnTo>
                  <a:pt x="226" y="486"/>
                </a:lnTo>
              </a:path>
            </a:pathLst>
          </a:custGeom>
          <a:solidFill>
            <a:srgbClr val="B2B2B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30" name="Freeform 10"/>
          <p:cNvSpPr>
            <a:spLocks/>
          </p:cNvSpPr>
          <p:nvPr/>
        </p:nvSpPr>
        <p:spPr bwMode="auto">
          <a:xfrm>
            <a:off x="912813" y="2755900"/>
            <a:ext cx="782637" cy="782638"/>
          </a:xfrm>
          <a:custGeom>
            <a:avLst/>
            <a:gdLst>
              <a:gd name="T0" fmla="*/ 2147483647 w 493"/>
              <a:gd name="T1" fmla="*/ 2147483647 h 493"/>
              <a:gd name="T2" fmla="*/ 2147483647 w 493"/>
              <a:gd name="T3" fmla="*/ 2147483647 h 493"/>
              <a:gd name="T4" fmla="*/ 2147483647 w 493"/>
              <a:gd name="T5" fmla="*/ 2147483647 h 493"/>
              <a:gd name="T6" fmla="*/ 2147483647 w 493"/>
              <a:gd name="T7" fmla="*/ 2147483647 h 493"/>
              <a:gd name="T8" fmla="*/ 2147483647 w 493"/>
              <a:gd name="T9" fmla="*/ 2147483647 h 493"/>
              <a:gd name="T10" fmla="*/ 2147483647 w 493"/>
              <a:gd name="T11" fmla="*/ 2147483647 h 493"/>
              <a:gd name="T12" fmla="*/ 2147483647 w 493"/>
              <a:gd name="T13" fmla="*/ 2147483647 h 493"/>
              <a:gd name="T14" fmla="*/ 2147483647 w 493"/>
              <a:gd name="T15" fmla="*/ 2147483647 h 493"/>
              <a:gd name="T16" fmla="*/ 2147483647 w 493"/>
              <a:gd name="T17" fmla="*/ 2147483647 h 493"/>
              <a:gd name="T18" fmla="*/ 2147483647 w 493"/>
              <a:gd name="T19" fmla="*/ 2147483647 h 493"/>
              <a:gd name="T20" fmla="*/ 2147483647 w 493"/>
              <a:gd name="T21" fmla="*/ 2147483647 h 493"/>
              <a:gd name="T22" fmla="*/ 2147483647 w 493"/>
              <a:gd name="T23" fmla="*/ 2147483647 h 493"/>
              <a:gd name="T24" fmla="*/ 2147483647 w 493"/>
              <a:gd name="T25" fmla="*/ 2147483647 h 493"/>
              <a:gd name="T26" fmla="*/ 2147483647 w 493"/>
              <a:gd name="T27" fmla="*/ 2147483647 h 493"/>
              <a:gd name="T28" fmla="*/ 2147483647 w 493"/>
              <a:gd name="T29" fmla="*/ 2147483647 h 493"/>
              <a:gd name="T30" fmla="*/ 2147483647 w 493"/>
              <a:gd name="T31" fmla="*/ 2147483647 h 493"/>
              <a:gd name="T32" fmla="*/ 2147483647 w 493"/>
              <a:gd name="T33" fmla="*/ 0 h 493"/>
              <a:gd name="T34" fmla="*/ 2147483647 w 493"/>
              <a:gd name="T35" fmla="*/ 2147483647 h 493"/>
              <a:gd name="T36" fmla="*/ 2147483647 w 493"/>
              <a:gd name="T37" fmla="*/ 2147483647 h 493"/>
              <a:gd name="T38" fmla="*/ 2147483647 w 493"/>
              <a:gd name="T39" fmla="*/ 2147483647 h 493"/>
              <a:gd name="T40" fmla="*/ 2147483647 w 493"/>
              <a:gd name="T41" fmla="*/ 2147483647 h 493"/>
              <a:gd name="T42" fmla="*/ 2147483647 w 493"/>
              <a:gd name="T43" fmla="*/ 2147483647 h 493"/>
              <a:gd name="T44" fmla="*/ 2147483647 w 493"/>
              <a:gd name="T45" fmla="*/ 2147483647 h 493"/>
              <a:gd name="T46" fmla="*/ 2147483647 w 493"/>
              <a:gd name="T47" fmla="*/ 2147483647 h 493"/>
              <a:gd name="T48" fmla="*/ 0 w 493"/>
              <a:gd name="T49" fmla="*/ 2147483647 h 493"/>
              <a:gd name="T50" fmla="*/ 2147483647 w 493"/>
              <a:gd name="T51" fmla="*/ 2147483647 h 493"/>
              <a:gd name="T52" fmla="*/ 2147483647 w 493"/>
              <a:gd name="T53" fmla="*/ 2147483647 h 493"/>
              <a:gd name="T54" fmla="*/ 2147483647 w 493"/>
              <a:gd name="T55" fmla="*/ 2147483647 h 493"/>
              <a:gd name="T56" fmla="*/ 2147483647 w 493"/>
              <a:gd name="T57" fmla="*/ 2147483647 h 493"/>
              <a:gd name="T58" fmla="*/ 2147483647 w 493"/>
              <a:gd name="T59" fmla="*/ 2147483647 h 493"/>
              <a:gd name="T60" fmla="*/ 2147483647 w 493"/>
              <a:gd name="T61" fmla="*/ 2147483647 h 493"/>
              <a:gd name="T62" fmla="*/ 2147483647 w 493"/>
              <a:gd name="T63" fmla="*/ 2147483647 h 493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493"/>
              <a:gd name="T97" fmla="*/ 0 h 493"/>
              <a:gd name="T98" fmla="*/ 493 w 493"/>
              <a:gd name="T99" fmla="*/ 493 h 493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493" h="493">
                <a:moveTo>
                  <a:pt x="229" y="492"/>
                </a:moveTo>
                <a:lnTo>
                  <a:pt x="255" y="492"/>
                </a:lnTo>
                <a:lnTo>
                  <a:pt x="279" y="490"/>
                </a:lnTo>
                <a:lnTo>
                  <a:pt x="303" y="486"/>
                </a:lnTo>
                <a:lnTo>
                  <a:pt x="326" y="479"/>
                </a:lnTo>
                <a:lnTo>
                  <a:pt x="348" y="470"/>
                </a:lnTo>
                <a:lnTo>
                  <a:pt x="369" y="459"/>
                </a:lnTo>
                <a:lnTo>
                  <a:pt x="389" y="447"/>
                </a:lnTo>
                <a:lnTo>
                  <a:pt x="408" y="432"/>
                </a:lnTo>
                <a:lnTo>
                  <a:pt x="425" y="416"/>
                </a:lnTo>
                <a:lnTo>
                  <a:pt x="440" y="398"/>
                </a:lnTo>
                <a:lnTo>
                  <a:pt x="454" y="378"/>
                </a:lnTo>
                <a:lnTo>
                  <a:pt x="466" y="358"/>
                </a:lnTo>
                <a:lnTo>
                  <a:pt x="475" y="336"/>
                </a:lnTo>
                <a:lnTo>
                  <a:pt x="483" y="313"/>
                </a:lnTo>
                <a:lnTo>
                  <a:pt x="488" y="289"/>
                </a:lnTo>
                <a:lnTo>
                  <a:pt x="491" y="263"/>
                </a:lnTo>
                <a:lnTo>
                  <a:pt x="492" y="238"/>
                </a:lnTo>
                <a:lnTo>
                  <a:pt x="490" y="214"/>
                </a:lnTo>
                <a:lnTo>
                  <a:pt x="485" y="190"/>
                </a:lnTo>
                <a:lnTo>
                  <a:pt x="478" y="167"/>
                </a:lnTo>
                <a:lnTo>
                  <a:pt x="470" y="144"/>
                </a:lnTo>
                <a:lnTo>
                  <a:pt x="459" y="123"/>
                </a:lnTo>
                <a:lnTo>
                  <a:pt x="446" y="103"/>
                </a:lnTo>
                <a:lnTo>
                  <a:pt x="431" y="85"/>
                </a:lnTo>
                <a:lnTo>
                  <a:pt x="415" y="68"/>
                </a:lnTo>
                <a:lnTo>
                  <a:pt x="397" y="52"/>
                </a:lnTo>
                <a:lnTo>
                  <a:pt x="377" y="38"/>
                </a:lnTo>
                <a:lnTo>
                  <a:pt x="356" y="26"/>
                </a:lnTo>
                <a:lnTo>
                  <a:pt x="334" y="17"/>
                </a:lnTo>
                <a:lnTo>
                  <a:pt x="311" y="9"/>
                </a:lnTo>
                <a:lnTo>
                  <a:pt x="287" y="4"/>
                </a:lnTo>
                <a:lnTo>
                  <a:pt x="262" y="1"/>
                </a:lnTo>
                <a:lnTo>
                  <a:pt x="237" y="0"/>
                </a:lnTo>
                <a:lnTo>
                  <a:pt x="212" y="2"/>
                </a:lnTo>
                <a:lnTo>
                  <a:pt x="188" y="7"/>
                </a:lnTo>
                <a:lnTo>
                  <a:pt x="165" y="14"/>
                </a:lnTo>
                <a:lnTo>
                  <a:pt x="143" y="22"/>
                </a:lnTo>
                <a:lnTo>
                  <a:pt x="122" y="33"/>
                </a:lnTo>
                <a:lnTo>
                  <a:pt x="102" y="46"/>
                </a:lnTo>
                <a:lnTo>
                  <a:pt x="84" y="61"/>
                </a:lnTo>
                <a:lnTo>
                  <a:pt x="67" y="77"/>
                </a:lnTo>
                <a:lnTo>
                  <a:pt x="51" y="95"/>
                </a:lnTo>
                <a:lnTo>
                  <a:pt x="38" y="115"/>
                </a:lnTo>
                <a:lnTo>
                  <a:pt x="26" y="136"/>
                </a:lnTo>
                <a:lnTo>
                  <a:pt x="16" y="158"/>
                </a:lnTo>
                <a:lnTo>
                  <a:pt x="8" y="181"/>
                </a:lnTo>
                <a:lnTo>
                  <a:pt x="3" y="205"/>
                </a:lnTo>
                <a:lnTo>
                  <a:pt x="0" y="230"/>
                </a:lnTo>
                <a:lnTo>
                  <a:pt x="0" y="255"/>
                </a:lnTo>
                <a:lnTo>
                  <a:pt x="2" y="280"/>
                </a:lnTo>
                <a:lnTo>
                  <a:pt x="6" y="304"/>
                </a:lnTo>
                <a:lnTo>
                  <a:pt x="13" y="327"/>
                </a:lnTo>
                <a:lnTo>
                  <a:pt x="22" y="349"/>
                </a:lnTo>
                <a:lnTo>
                  <a:pt x="33" y="370"/>
                </a:lnTo>
                <a:lnTo>
                  <a:pt x="46" y="390"/>
                </a:lnTo>
                <a:lnTo>
                  <a:pt x="60" y="408"/>
                </a:lnTo>
                <a:lnTo>
                  <a:pt x="77" y="425"/>
                </a:lnTo>
                <a:lnTo>
                  <a:pt x="94" y="441"/>
                </a:lnTo>
                <a:lnTo>
                  <a:pt x="114" y="454"/>
                </a:lnTo>
                <a:lnTo>
                  <a:pt x="135" y="466"/>
                </a:lnTo>
                <a:lnTo>
                  <a:pt x="157" y="476"/>
                </a:lnTo>
                <a:lnTo>
                  <a:pt x="180" y="484"/>
                </a:lnTo>
                <a:lnTo>
                  <a:pt x="204" y="489"/>
                </a:lnTo>
                <a:lnTo>
                  <a:pt x="229" y="492"/>
                </a:lnTo>
              </a:path>
            </a:pathLst>
          </a:custGeom>
          <a:noFill/>
          <a:ln w="12700" cap="rnd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31" name="Freeform 11"/>
          <p:cNvSpPr>
            <a:spLocks/>
          </p:cNvSpPr>
          <p:nvPr/>
        </p:nvSpPr>
        <p:spPr bwMode="auto">
          <a:xfrm>
            <a:off x="930275" y="2774950"/>
            <a:ext cx="738188" cy="736600"/>
          </a:xfrm>
          <a:custGeom>
            <a:avLst/>
            <a:gdLst>
              <a:gd name="T0" fmla="*/ 2147483647 w 465"/>
              <a:gd name="T1" fmla="*/ 2147483647 h 464"/>
              <a:gd name="T2" fmla="*/ 2147483647 w 465"/>
              <a:gd name="T3" fmla="*/ 2147483647 h 464"/>
              <a:gd name="T4" fmla="*/ 2147483647 w 465"/>
              <a:gd name="T5" fmla="*/ 2147483647 h 464"/>
              <a:gd name="T6" fmla="*/ 2147483647 w 465"/>
              <a:gd name="T7" fmla="*/ 2147483647 h 464"/>
              <a:gd name="T8" fmla="*/ 2147483647 w 465"/>
              <a:gd name="T9" fmla="*/ 2147483647 h 464"/>
              <a:gd name="T10" fmla="*/ 2147483647 w 465"/>
              <a:gd name="T11" fmla="*/ 2147483647 h 464"/>
              <a:gd name="T12" fmla="*/ 2147483647 w 465"/>
              <a:gd name="T13" fmla="*/ 2147483647 h 464"/>
              <a:gd name="T14" fmla="*/ 2147483647 w 465"/>
              <a:gd name="T15" fmla="*/ 2147483647 h 464"/>
              <a:gd name="T16" fmla="*/ 2147483647 w 465"/>
              <a:gd name="T17" fmla="*/ 2147483647 h 464"/>
              <a:gd name="T18" fmla="*/ 2147483647 w 465"/>
              <a:gd name="T19" fmla="*/ 2147483647 h 464"/>
              <a:gd name="T20" fmla="*/ 2147483647 w 465"/>
              <a:gd name="T21" fmla="*/ 2147483647 h 464"/>
              <a:gd name="T22" fmla="*/ 2147483647 w 465"/>
              <a:gd name="T23" fmla="*/ 2147483647 h 464"/>
              <a:gd name="T24" fmla="*/ 2147483647 w 465"/>
              <a:gd name="T25" fmla="*/ 2147483647 h 464"/>
              <a:gd name="T26" fmla="*/ 2147483647 w 465"/>
              <a:gd name="T27" fmla="*/ 2147483647 h 464"/>
              <a:gd name="T28" fmla="*/ 2147483647 w 465"/>
              <a:gd name="T29" fmla="*/ 2147483647 h 464"/>
              <a:gd name="T30" fmla="*/ 2147483647 w 465"/>
              <a:gd name="T31" fmla="*/ 2147483647 h 464"/>
              <a:gd name="T32" fmla="*/ 2147483647 w 465"/>
              <a:gd name="T33" fmla="*/ 0 h 464"/>
              <a:gd name="T34" fmla="*/ 2147483647 w 465"/>
              <a:gd name="T35" fmla="*/ 2147483647 h 464"/>
              <a:gd name="T36" fmla="*/ 2147483647 w 465"/>
              <a:gd name="T37" fmla="*/ 2147483647 h 464"/>
              <a:gd name="T38" fmla="*/ 2147483647 w 465"/>
              <a:gd name="T39" fmla="*/ 2147483647 h 464"/>
              <a:gd name="T40" fmla="*/ 2147483647 w 465"/>
              <a:gd name="T41" fmla="*/ 2147483647 h 464"/>
              <a:gd name="T42" fmla="*/ 2147483647 w 465"/>
              <a:gd name="T43" fmla="*/ 2147483647 h 464"/>
              <a:gd name="T44" fmla="*/ 2147483647 w 465"/>
              <a:gd name="T45" fmla="*/ 2147483647 h 464"/>
              <a:gd name="T46" fmla="*/ 2147483647 w 465"/>
              <a:gd name="T47" fmla="*/ 2147483647 h 464"/>
              <a:gd name="T48" fmla="*/ 0 w 465"/>
              <a:gd name="T49" fmla="*/ 2147483647 h 464"/>
              <a:gd name="T50" fmla="*/ 2147483647 w 465"/>
              <a:gd name="T51" fmla="*/ 2147483647 h 464"/>
              <a:gd name="T52" fmla="*/ 2147483647 w 465"/>
              <a:gd name="T53" fmla="*/ 2147483647 h 464"/>
              <a:gd name="T54" fmla="*/ 2147483647 w 465"/>
              <a:gd name="T55" fmla="*/ 2147483647 h 464"/>
              <a:gd name="T56" fmla="*/ 2147483647 w 465"/>
              <a:gd name="T57" fmla="*/ 2147483647 h 464"/>
              <a:gd name="T58" fmla="*/ 2147483647 w 465"/>
              <a:gd name="T59" fmla="*/ 2147483647 h 464"/>
              <a:gd name="T60" fmla="*/ 2147483647 w 465"/>
              <a:gd name="T61" fmla="*/ 2147483647 h 464"/>
              <a:gd name="T62" fmla="*/ 2147483647 w 465"/>
              <a:gd name="T63" fmla="*/ 2147483647 h 46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465"/>
              <a:gd name="T97" fmla="*/ 0 h 464"/>
              <a:gd name="T98" fmla="*/ 465 w 465"/>
              <a:gd name="T99" fmla="*/ 464 h 464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465" h="464">
                <a:moveTo>
                  <a:pt x="215" y="463"/>
                </a:moveTo>
                <a:lnTo>
                  <a:pt x="240" y="463"/>
                </a:lnTo>
                <a:lnTo>
                  <a:pt x="263" y="461"/>
                </a:lnTo>
                <a:lnTo>
                  <a:pt x="285" y="457"/>
                </a:lnTo>
                <a:lnTo>
                  <a:pt x="307" y="450"/>
                </a:lnTo>
                <a:lnTo>
                  <a:pt x="328" y="442"/>
                </a:lnTo>
                <a:lnTo>
                  <a:pt x="348" y="432"/>
                </a:lnTo>
                <a:lnTo>
                  <a:pt x="367" y="420"/>
                </a:lnTo>
                <a:lnTo>
                  <a:pt x="384" y="406"/>
                </a:lnTo>
                <a:lnTo>
                  <a:pt x="401" y="391"/>
                </a:lnTo>
                <a:lnTo>
                  <a:pt x="415" y="374"/>
                </a:lnTo>
                <a:lnTo>
                  <a:pt x="427" y="355"/>
                </a:lnTo>
                <a:lnTo>
                  <a:pt x="439" y="336"/>
                </a:lnTo>
                <a:lnTo>
                  <a:pt x="448" y="315"/>
                </a:lnTo>
                <a:lnTo>
                  <a:pt x="455" y="293"/>
                </a:lnTo>
                <a:lnTo>
                  <a:pt x="461" y="270"/>
                </a:lnTo>
                <a:lnTo>
                  <a:pt x="463" y="248"/>
                </a:lnTo>
                <a:lnTo>
                  <a:pt x="464" y="224"/>
                </a:lnTo>
                <a:lnTo>
                  <a:pt x="462" y="200"/>
                </a:lnTo>
                <a:lnTo>
                  <a:pt x="457" y="178"/>
                </a:lnTo>
                <a:lnTo>
                  <a:pt x="451" y="156"/>
                </a:lnTo>
                <a:lnTo>
                  <a:pt x="443" y="135"/>
                </a:lnTo>
                <a:lnTo>
                  <a:pt x="432" y="116"/>
                </a:lnTo>
                <a:lnTo>
                  <a:pt x="421" y="97"/>
                </a:lnTo>
                <a:lnTo>
                  <a:pt x="407" y="79"/>
                </a:lnTo>
                <a:lnTo>
                  <a:pt x="391" y="63"/>
                </a:lnTo>
                <a:lnTo>
                  <a:pt x="374" y="48"/>
                </a:lnTo>
                <a:lnTo>
                  <a:pt x="356" y="36"/>
                </a:lnTo>
                <a:lnTo>
                  <a:pt x="337" y="25"/>
                </a:lnTo>
                <a:lnTo>
                  <a:pt x="316" y="15"/>
                </a:lnTo>
                <a:lnTo>
                  <a:pt x="294" y="8"/>
                </a:lnTo>
                <a:lnTo>
                  <a:pt x="271" y="3"/>
                </a:lnTo>
                <a:lnTo>
                  <a:pt x="248" y="0"/>
                </a:lnTo>
                <a:lnTo>
                  <a:pt x="224" y="0"/>
                </a:lnTo>
                <a:lnTo>
                  <a:pt x="200" y="2"/>
                </a:lnTo>
                <a:lnTo>
                  <a:pt x="178" y="6"/>
                </a:lnTo>
                <a:lnTo>
                  <a:pt x="156" y="12"/>
                </a:lnTo>
                <a:lnTo>
                  <a:pt x="135" y="21"/>
                </a:lnTo>
                <a:lnTo>
                  <a:pt x="116" y="31"/>
                </a:lnTo>
                <a:lnTo>
                  <a:pt x="97" y="42"/>
                </a:lnTo>
                <a:lnTo>
                  <a:pt x="79" y="56"/>
                </a:lnTo>
                <a:lnTo>
                  <a:pt x="63" y="72"/>
                </a:lnTo>
                <a:lnTo>
                  <a:pt x="48" y="89"/>
                </a:lnTo>
                <a:lnTo>
                  <a:pt x="36" y="108"/>
                </a:lnTo>
                <a:lnTo>
                  <a:pt x="25" y="126"/>
                </a:lnTo>
                <a:lnTo>
                  <a:pt x="15" y="148"/>
                </a:lnTo>
                <a:lnTo>
                  <a:pt x="8" y="170"/>
                </a:lnTo>
                <a:lnTo>
                  <a:pt x="3" y="193"/>
                </a:lnTo>
                <a:lnTo>
                  <a:pt x="0" y="216"/>
                </a:lnTo>
                <a:lnTo>
                  <a:pt x="0" y="240"/>
                </a:lnTo>
                <a:lnTo>
                  <a:pt x="2" y="263"/>
                </a:lnTo>
                <a:lnTo>
                  <a:pt x="6" y="285"/>
                </a:lnTo>
                <a:lnTo>
                  <a:pt x="13" y="307"/>
                </a:lnTo>
                <a:lnTo>
                  <a:pt x="21" y="328"/>
                </a:lnTo>
                <a:lnTo>
                  <a:pt x="31" y="347"/>
                </a:lnTo>
                <a:lnTo>
                  <a:pt x="43" y="366"/>
                </a:lnTo>
                <a:lnTo>
                  <a:pt x="57" y="384"/>
                </a:lnTo>
                <a:lnTo>
                  <a:pt x="72" y="400"/>
                </a:lnTo>
                <a:lnTo>
                  <a:pt x="89" y="415"/>
                </a:lnTo>
                <a:lnTo>
                  <a:pt x="108" y="427"/>
                </a:lnTo>
                <a:lnTo>
                  <a:pt x="127" y="438"/>
                </a:lnTo>
                <a:lnTo>
                  <a:pt x="148" y="448"/>
                </a:lnTo>
                <a:lnTo>
                  <a:pt x="170" y="455"/>
                </a:lnTo>
                <a:lnTo>
                  <a:pt x="193" y="460"/>
                </a:lnTo>
                <a:lnTo>
                  <a:pt x="215" y="463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32" name="Freeform 12"/>
          <p:cNvSpPr>
            <a:spLocks/>
          </p:cNvSpPr>
          <p:nvPr/>
        </p:nvSpPr>
        <p:spPr bwMode="auto">
          <a:xfrm>
            <a:off x="930275" y="2774950"/>
            <a:ext cx="747713" cy="746125"/>
          </a:xfrm>
          <a:custGeom>
            <a:avLst/>
            <a:gdLst>
              <a:gd name="T0" fmla="*/ 2147483647 w 471"/>
              <a:gd name="T1" fmla="*/ 2147483647 h 470"/>
              <a:gd name="T2" fmla="*/ 2147483647 w 471"/>
              <a:gd name="T3" fmla="*/ 2147483647 h 470"/>
              <a:gd name="T4" fmla="*/ 2147483647 w 471"/>
              <a:gd name="T5" fmla="*/ 2147483647 h 470"/>
              <a:gd name="T6" fmla="*/ 2147483647 w 471"/>
              <a:gd name="T7" fmla="*/ 2147483647 h 470"/>
              <a:gd name="T8" fmla="*/ 2147483647 w 471"/>
              <a:gd name="T9" fmla="*/ 2147483647 h 470"/>
              <a:gd name="T10" fmla="*/ 2147483647 w 471"/>
              <a:gd name="T11" fmla="*/ 2147483647 h 470"/>
              <a:gd name="T12" fmla="*/ 2147483647 w 471"/>
              <a:gd name="T13" fmla="*/ 2147483647 h 470"/>
              <a:gd name="T14" fmla="*/ 2147483647 w 471"/>
              <a:gd name="T15" fmla="*/ 2147483647 h 470"/>
              <a:gd name="T16" fmla="*/ 2147483647 w 471"/>
              <a:gd name="T17" fmla="*/ 2147483647 h 470"/>
              <a:gd name="T18" fmla="*/ 2147483647 w 471"/>
              <a:gd name="T19" fmla="*/ 2147483647 h 470"/>
              <a:gd name="T20" fmla="*/ 2147483647 w 471"/>
              <a:gd name="T21" fmla="*/ 2147483647 h 470"/>
              <a:gd name="T22" fmla="*/ 2147483647 w 471"/>
              <a:gd name="T23" fmla="*/ 2147483647 h 470"/>
              <a:gd name="T24" fmla="*/ 2147483647 w 471"/>
              <a:gd name="T25" fmla="*/ 2147483647 h 470"/>
              <a:gd name="T26" fmla="*/ 2147483647 w 471"/>
              <a:gd name="T27" fmla="*/ 2147483647 h 470"/>
              <a:gd name="T28" fmla="*/ 2147483647 w 471"/>
              <a:gd name="T29" fmla="*/ 2147483647 h 470"/>
              <a:gd name="T30" fmla="*/ 2147483647 w 471"/>
              <a:gd name="T31" fmla="*/ 2147483647 h 470"/>
              <a:gd name="T32" fmla="*/ 2147483647 w 471"/>
              <a:gd name="T33" fmla="*/ 0 h 470"/>
              <a:gd name="T34" fmla="*/ 2147483647 w 471"/>
              <a:gd name="T35" fmla="*/ 2147483647 h 470"/>
              <a:gd name="T36" fmla="*/ 2147483647 w 471"/>
              <a:gd name="T37" fmla="*/ 2147483647 h 470"/>
              <a:gd name="T38" fmla="*/ 2147483647 w 471"/>
              <a:gd name="T39" fmla="*/ 2147483647 h 470"/>
              <a:gd name="T40" fmla="*/ 2147483647 w 471"/>
              <a:gd name="T41" fmla="*/ 2147483647 h 470"/>
              <a:gd name="T42" fmla="*/ 2147483647 w 471"/>
              <a:gd name="T43" fmla="*/ 2147483647 h 470"/>
              <a:gd name="T44" fmla="*/ 2147483647 w 471"/>
              <a:gd name="T45" fmla="*/ 2147483647 h 470"/>
              <a:gd name="T46" fmla="*/ 2147483647 w 471"/>
              <a:gd name="T47" fmla="*/ 2147483647 h 470"/>
              <a:gd name="T48" fmla="*/ 0 w 471"/>
              <a:gd name="T49" fmla="*/ 2147483647 h 470"/>
              <a:gd name="T50" fmla="*/ 2147483647 w 471"/>
              <a:gd name="T51" fmla="*/ 2147483647 h 470"/>
              <a:gd name="T52" fmla="*/ 2147483647 w 471"/>
              <a:gd name="T53" fmla="*/ 2147483647 h 470"/>
              <a:gd name="T54" fmla="*/ 2147483647 w 471"/>
              <a:gd name="T55" fmla="*/ 2147483647 h 470"/>
              <a:gd name="T56" fmla="*/ 2147483647 w 471"/>
              <a:gd name="T57" fmla="*/ 2147483647 h 470"/>
              <a:gd name="T58" fmla="*/ 2147483647 w 471"/>
              <a:gd name="T59" fmla="*/ 2147483647 h 470"/>
              <a:gd name="T60" fmla="*/ 2147483647 w 471"/>
              <a:gd name="T61" fmla="*/ 2147483647 h 470"/>
              <a:gd name="T62" fmla="*/ 2147483647 w 471"/>
              <a:gd name="T63" fmla="*/ 2147483647 h 470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471"/>
              <a:gd name="T97" fmla="*/ 0 h 470"/>
              <a:gd name="T98" fmla="*/ 471 w 471"/>
              <a:gd name="T99" fmla="*/ 470 h 470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471" h="470">
                <a:moveTo>
                  <a:pt x="218" y="469"/>
                </a:moveTo>
                <a:lnTo>
                  <a:pt x="243" y="469"/>
                </a:lnTo>
                <a:lnTo>
                  <a:pt x="266" y="467"/>
                </a:lnTo>
                <a:lnTo>
                  <a:pt x="289" y="463"/>
                </a:lnTo>
                <a:lnTo>
                  <a:pt x="311" y="456"/>
                </a:lnTo>
                <a:lnTo>
                  <a:pt x="332" y="448"/>
                </a:lnTo>
                <a:lnTo>
                  <a:pt x="353" y="438"/>
                </a:lnTo>
                <a:lnTo>
                  <a:pt x="372" y="425"/>
                </a:lnTo>
                <a:lnTo>
                  <a:pt x="389" y="411"/>
                </a:lnTo>
                <a:lnTo>
                  <a:pt x="406" y="396"/>
                </a:lnTo>
                <a:lnTo>
                  <a:pt x="420" y="379"/>
                </a:lnTo>
                <a:lnTo>
                  <a:pt x="433" y="360"/>
                </a:lnTo>
                <a:lnTo>
                  <a:pt x="445" y="340"/>
                </a:lnTo>
                <a:lnTo>
                  <a:pt x="454" y="319"/>
                </a:lnTo>
                <a:lnTo>
                  <a:pt x="461" y="297"/>
                </a:lnTo>
                <a:lnTo>
                  <a:pt x="467" y="274"/>
                </a:lnTo>
                <a:lnTo>
                  <a:pt x="469" y="251"/>
                </a:lnTo>
                <a:lnTo>
                  <a:pt x="470" y="227"/>
                </a:lnTo>
                <a:lnTo>
                  <a:pt x="468" y="203"/>
                </a:lnTo>
                <a:lnTo>
                  <a:pt x="463" y="180"/>
                </a:lnTo>
                <a:lnTo>
                  <a:pt x="457" y="158"/>
                </a:lnTo>
                <a:lnTo>
                  <a:pt x="449" y="137"/>
                </a:lnTo>
                <a:lnTo>
                  <a:pt x="438" y="117"/>
                </a:lnTo>
                <a:lnTo>
                  <a:pt x="426" y="98"/>
                </a:lnTo>
                <a:lnTo>
                  <a:pt x="412" y="80"/>
                </a:lnTo>
                <a:lnTo>
                  <a:pt x="396" y="64"/>
                </a:lnTo>
                <a:lnTo>
                  <a:pt x="379" y="49"/>
                </a:lnTo>
                <a:lnTo>
                  <a:pt x="361" y="36"/>
                </a:lnTo>
                <a:lnTo>
                  <a:pt x="341" y="25"/>
                </a:lnTo>
                <a:lnTo>
                  <a:pt x="320" y="15"/>
                </a:lnTo>
                <a:lnTo>
                  <a:pt x="298" y="8"/>
                </a:lnTo>
                <a:lnTo>
                  <a:pt x="275" y="3"/>
                </a:lnTo>
                <a:lnTo>
                  <a:pt x="251" y="0"/>
                </a:lnTo>
                <a:lnTo>
                  <a:pt x="227" y="0"/>
                </a:lnTo>
                <a:lnTo>
                  <a:pt x="203" y="2"/>
                </a:lnTo>
                <a:lnTo>
                  <a:pt x="180" y="6"/>
                </a:lnTo>
                <a:lnTo>
                  <a:pt x="158" y="12"/>
                </a:lnTo>
                <a:lnTo>
                  <a:pt x="137" y="21"/>
                </a:lnTo>
                <a:lnTo>
                  <a:pt x="117" y="31"/>
                </a:lnTo>
                <a:lnTo>
                  <a:pt x="98" y="43"/>
                </a:lnTo>
                <a:lnTo>
                  <a:pt x="80" y="57"/>
                </a:lnTo>
                <a:lnTo>
                  <a:pt x="64" y="73"/>
                </a:lnTo>
                <a:lnTo>
                  <a:pt x="49" y="90"/>
                </a:lnTo>
                <a:lnTo>
                  <a:pt x="36" y="109"/>
                </a:lnTo>
                <a:lnTo>
                  <a:pt x="25" y="128"/>
                </a:lnTo>
                <a:lnTo>
                  <a:pt x="15" y="150"/>
                </a:lnTo>
                <a:lnTo>
                  <a:pt x="8" y="172"/>
                </a:lnTo>
                <a:lnTo>
                  <a:pt x="3" y="195"/>
                </a:lnTo>
                <a:lnTo>
                  <a:pt x="0" y="219"/>
                </a:lnTo>
                <a:lnTo>
                  <a:pt x="0" y="243"/>
                </a:lnTo>
                <a:lnTo>
                  <a:pt x="2" y="266"/>
                </a:lnTo>
                <a:lnTo>
                  <a:pt x="6" y="289"/>
                </a:lnTo>
                <a:lnTo>
                  <a:pt x="13" y="311"/>
                </a:lnTo>
                <a:lnTo>
                  <a:pt x="21" y="332"/>
                </a:lnTo>
                <a:lnTo>
                  <a:pt x="31" y="352"/>
                </a:lnTo>
                <a:lnTo>
                  <a:pt x="44" y="371"/>
                </a:lnTo>
                <a:lnTo>
                  <a:pt x="58" y="389"/>
                </a:lnTo>
                <a:lnTo>
                  <a:pt x="73" y="405"/>
                </a:lnTo>
                <a:lnTo>
                  <a:pt x="90" y="420"/>
                </a:lnTo>
                <a:lnTo>
                  <a:pt x="109" y="433"/>
                </a:lnTo>
                <a:lnTo>
                  <a:pt x="129" y="444"/>
                </a:lnTo>
                <a:lnTo>
                  <a:pt x="150" y="454"/>
                </a:lnTo>
                <a:lnTo>
                  <a:pt x="172" y="461"/>
                </a:lnTo>
                <a:lnTo>
                  <a:pt x="195" y="466"/>
                </a:lnTo>
              </a:path>
            </a:pathLst>
          </a:custGeom>
          <a:noFill/>
          <a:ln w="12700" cap="rnd" cmpd="sng">
            <a:solidFill>
              <a:srgbClr val="FFFF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33" name="Freeform 13"/>
          <p:cNvSpPr>
            <a:spLocks/>
          </p:cNvSpPr>
          <p:nvPr/>
        </p:nvSpPr>
        <p:spPr bwMode="auto">
          <a:xfrm>
            <a:off x="1036638" y="2906713"/>
            <a:ext cx="58737" cy="44450"/>
          </a:xfrm>
          <a:custGeom>
            <a:avLst/>
            <a:gdLst>
              <a:gd name="T0" fmla="*/ 2147483647 w 37"/>
              <a:gd name="T1" fmla="*/ 2147483647 h 28"/>
              <a:gd name="T2" fmla="*/ 2147483647 w 37"/>
              <a:gd name="T3" fmla="*/ 2147483647 h 28"/>
              <a:gd name="T4" fmla="*/ 2147483647 w 37"/>
              <a:gd name="T5" fmla="*/ 2147483647 h 28"/>
              <a:gd name="T6" fmla="*/ 2147483647 w 37"/>
              <a:gd name="T7" fmla="*/ 2147483647 h 28"/>
              <a:gd name="T8" fmla="*/ 2147483647 w 37"/>
              <a:gd name="T9" fmla="*/ 2147483647 h 28"/>
              <a:gd name="T10" fmla="*/ 2147483647 w 37"/>
              <a:gd name="T11" fmla="*/ 2147483647 h 28"/>
              <a:gd name="T12" fmla="*/ 2147483647 w 37"/>
              <a:gd name="T13" fmla="*/ 2147483647 h 28"/>
              <a:gd name="T14" fmla="*/ 2147483647 w 37"/>
              <a:gd name="T15" fmla="*/ 2147483647 h 28"/>
              <a:gd name="T16" fmla="*/ 2147483647 w 37"/>
              <a:gd name="T17" fmla="*/ 2147483647 h 28"/>
              <a:gd name="T18" fmla="*/ 2147483647 w 37"/>
              <a:gd name="T19" fmla="*/ 2147483647 h 28"/>
              <a:gd name="T20" fmla="*/ 2147483647 w 37"/>
              <a:gd name="T21" fmla="*/ 2147483647 h 28"/>
              <a:gd name="T22" fmla="*/ 2147483647 w 37"/>
              <a:gd name="T23" fmla="*/ 2147483647 h 28"/>
              <a:gd name="T24" fmla="*/ 2147483647 w 37"/>
              <a:gd name="T25" fmla="*/ 2147483647 h 28"/>
              <a:gd name="T26" fmla="*/ 2147483647 w 37"/>
              <a:gd name="T27" fmla="*/ 2147483647 h 28"/>
              <a:gd name="T28" fmla="*/ 2147483647 w 37"/>
              <a:gd name="T29" fmla="*/ 2147483647 h 28"/>
              <a:gd name="T30" fmla="*/ 2147483647 w 37"/>
              <a:gd name="T31" fmla="*/ 2147483647 h 28"/>
              <a:gd name="T32" fmla="*/ 2147483647 w 37"/>
              <a:gd name="T33" fmla="*/ 2147483647 h 28"/>
              <a:gd name="T34" fmla="*/ 2147483647 w 37"/>
              <a:gd name="T35" fmla="*/ 2147483647 h 28"/>
              <a:gd name="T36" fmla="*/ 2147483647 w 37"/>
              <a:gd name="T37" fmla="*/ 2147483647 h 28"/>
              <a:gd name="T38" fmla="*/ 2147483647 w 37"/>
              <a:gd name="T39" fmla="*/ 2147483647 h 28"/>
              <a:gd name="T40" fmla="*/ 2147483647 w 37"/>
              <a:gd name="T41" fmla="*/ 2147483647 h 28"/>
              <a:gd name="T42" fmla="*/ 2147483647 w 37"/>
              <a:gd name="T43" fmla="*/ 2147483647 h 28"/>
              <a:gd name="T44" fmla="*/ 2147483647 w 37"/>
              <a:gd name="T45" fmla="*/ 2147483647 h 28"/>
              <a:gd name="T46" fmla="*/ 2147483647 w 37"/>
              <a:gd name="T47" fmla="*/ 2147483647 h 28"/>
              <a:gd name="T48" fmla="*/ 2147483647 w 37"/>
              <a:gd name="T49" fmla="*/ 2147483647 h 28"/>
              <a:gd name="T50" fmla="*/ 2147483647 w 37"/>
              <a:gd name="T51" fmla="*/ 2147483647 h 28"/>
              <a:gd name="T52" fmla="*/ 2147483647 w 37"/>
              <a:gd name="T53" fmla="*/ 2147483647 h 28"/>
              <a:gd name="T54" fmla="*/ 2147483647 w 37"/>
              <a:gd name="T55" fmla="*/ 2147483647 h 28"/>
              <a:gd name="T56" fmla="*/ 2147483647 w 37"/>
              <a:gd name="T57" fmla="*/ 2147483647 h 28"/>
              <a:gd name="T58" fmla="*/ 2147483647 w 37"/>
              <a:gd name="T59" fmla="*/ 2147483647 h 28"/>
              <a:gd name="T60" fmla="*/ 2147483647 w 37"/>
              <a:gd name="T61" fmla="*/ 2147483647 h 28"/>
              <a:gd name="T62" fmla="*/ 2147483647 w 37"/>
              <a:gd name="T63" fmla="*/ 2147483647 h 28"/>
              <a:gd name="T64" fmla="*/ 2147483647 w 37"/>
              <a:gd name="T65" fmla="*/ 2147483647 h 28"/>
              <a:gd name="T66" fmla="*/ 2147483647 w 37"/>
              <a:gd name="T67" fmla="*/ 2147483647 h 28"/>
              <a:gd name="T68" fmla="*/ 2147483647 w 37"/>
              <a:gd name="T69" fmla="*/ 2147483647 h 28"/>
              <a:gd name="T70" fmla="*/ 2147483647 w 37"/>
              <a:gd name="T71" fmla="*/ 2147483647 h 28"/>
              <a:gd name="T72" fmla="*/ 2147483647 w 37"/>
              <a:gd name="T73" fmla="*/ 2147483647 h 28"/>
              <a:gd name="T74" fmla="*/ 2147483647 w 37"/>
              <a:gd name="T75" fmla="*/ 2147483647 h 28"/>
              <a:gd name="T76" fmla="*/ 2147483647 w 37"/>
              <a:gd name="T77" fmla="*/ 2147483647 h 28"/>
              <a:gd name="T78" fmla="*/ 2147483647 w 37"/>
              <a:gd name="T79" fmla="*/ 2147483647 h 28"/>
              <a:gd name="T80" fmla="*/ 2147483647 w 37"/>
              <a:gd name="T81" fmla="*/ 2147483647 h 28"/>
              <a:gd name="T82" fmla="*/ 2147483647 w 37"/>
              <a:gd name="T83" fmla="*/ 2147483647 h 28"/>
              <a:gd name="T84" fmla="*/ 2147483647 w 37"/>
              <a:gd name="T85" fmla="*/ 2147483647 h 28"/>
              <a:gd name="T86" fmla="*/ 2147483647 w 37"/>
              <a:gd name="T87" fmla="*/ 2147483647 h 28"/>
              <a:gd name="T88" fmla="*/ 2147483647 w 37"/>
              <a:gd name="T89" fmla="*/ 2147483647 h 28"/>
              <a:gd name="T90" fmla="*/ 2147483647 w 37"/>
              <a:gd name="T91" fmla="*/ 2147483647 h 28"/>
              <a:gd name="T92" fmla="*/ 2147483647 w 37"/>
              <a:gd name="T93" fmla="*/ 2147483647 h 28"/>
              <a:gd name="T94" fmla="*/ 2147483647 w 37"/>
              <a:gd name="T95" fmla="*/ 2147483647 h 28"/>
              <a:gd name="T96" fmla="*/ 2147483647 w 37"/>
              <a:gd name="T97" fmla="*/ 2147483647 h 28"/>
              <a:gd name="T98" fmla="*/ 2147483647 w 37"/>
              <a:gd name="T99" fmla="*/ 2147483647 h 28"/>
              <a:gd name="T100" fmla="*/ 2147483647 w 37"/>
              <a:gd name="T101" fmla="*/ 2147483647 h 28"/>
              <a:gd name="T102" fmla="*/ 2147483647 w 37"/>
              <a:gd name="T103" fmla="*/ 2147483647 h 28"/>
              <a:gd name="T104" fmla="*/ 2147483647 w 37"/>
              <a:gd name="T105" fmla="*/ 2147483647 h 28"/>
              <a:gd name="T106" fmla="*/ 2147483647 w 37"/>
              <a:gd name="T107" fmla="*/ 2147483647 h 28"/>
              <a:gd name="T108" fmla="*/ 2147483647 w 37"/>
              <a:gd name="T109" fmla="*/ 2147483647 h 28"/>
              <a:gd name="T110" fmla="*/ 2147483647 w 37"/>
              <a:gd name="T111" fmla="*/ 2147483647 h 28"/>
              <a:gd name="T112" fmla="*/ 2147483647 w 37"/>
              <a:gd name="T113" fmla="*/ 2147483647 h 28"/>
              <a:gd name="T114" fmla="*/ 0 w 37"/>
              <a:gd name="T115" fmla="*/ 2147483647 h 28"/>
              <a:gd name="T116" fmla="*/ 2147483647 w 37"/>
              <a:gd name="T117" fmla="*/ 0 h 28"/>
              <a:gd name="T118" fmla="*/ 2147483647 w 37"/>
              <a:gd name="T119" fmla="*/ 2147483647 h 28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7"/>
              <a:gd name="T181" fmla="*/ 0 h 28"/>
              <a:gd name="T182" fmla="*/ 37 w 37"/>
              <a:gd name="T183" fmla="*/ 28 h 28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7" h="28">
                <a:moveTo>
                  <a:pt x="9" y="1"/>
                </a:move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8" y="5"/>
                </a:lnTo>
                <a:lnTo>
                  <a:pt x="9" y="5"/>
                </a:lnTo>
                <a:lnTo>
                  <a:pt x="9" y="6"/>
                </a:lnTo>
                <a:lnTo>
                  <a:pt x="24" y="20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7" y="19"/>
                </a:lnTo>
                <a:lnTo>
                  <a:pt x="28" y="19"/>
                </a:lnTo>
                <a:lnTo>
                  <a:pt x="28" y="18"/>
                </a:lnTo>
                <a:lnTo>
                  <a:pt x="29" y="17"/>
                </a:lnTo>
                <a:lnTo>
                  <a:pt x="30" y="16"/>
                </a:lnTo>
                <a:lnTo>
                  <a:pt x="31" y="15"/>
                </a:lnTo>
                <a:lnTo>
                  <a:pt x="32" y="15"/>
                </a:lnTo>
                <a:lnTo>
                  <a:pt x="32" y="14"/>
                </a:lnTo>
                <a:lnTo>
                  <a:pt x="32" y="13"/>
                </a:lnTo>
                <a:lnTo>
                  <a:pt x="33" y="12"/>
                </a:lnTo>
                <a:lnTo>
                  <a:pt x="33" y="11"/>
                </a:lnTo>
                <a:lnTo>
                  <a:pt x="33" y="10"/>
                </a:lnTo>
                <a:lnTo>
                  <a:pt x="33" y="9"/>
                </a:lnTo>
                <a:lnTo>
                  <a:pt x="33" y="8"/>
                </a:lnTo>
                <a:lnTo>
                  <a:pt x="32" y="7"/>
                </a:lnTo>
                <a:lnTo>
                  <a:pt x="32" y="6"/>
                </a:lnTo>
                <a:lnTo>
                  <a:pt x="33" y="6"/>
                </a:lnTo>
                <a:lnTo>
                  <a:pt x="36" y="11"/>
                </a:lnTo>
                <a:lnTo>
                  <a:pt x="21" y="27"/>
                </a:lnTo>
                <a:lnTo>
                  <a:pt x="20" y="27"/>
                </a:lnTo>
                <a:lnTo>
                  <a:pt x="21" y="26"/>
                </a:lnTo>
                <a:lnTo>
                  <a:pt x="21" y="25"/>
                </a:lnTo>
                <a:lnTo>
                  <a:pt x="21" y="24"/>
                </a:lnTo>
                <a:lnTo>
                  <a:pt x="21" y="23"/>
                </a:lnTo>
                <a:lnTo>
                  <a:pt x="21" y="22"/>
                </a:lnTo>
                <a:lnTo>
                  <a:pt x="20" y="22"/>
                </a:lnTo>
                <a:lnTo>
                  <a:pt x="7" y="9"/>
                </a:lnTo>
                <a:lnTo>
                  <a:pt x="6" y="9"/>
                </a:lnTo>
                <a:lnTo>
                  <a:pt x="6" y="8"/>
                </a:lnTo>
                <a:lnTo>
                  <a:pt x="5" y="8"/>
                </a:lnTo>
                <a:lnTo>
                  <a:pt x="4" y="7"/>
                </a:lnTo>
                <a:lnTo>
                  <a:pt x="3" y="7"/>
                </a:lnTo>
                <a:lnTo>
                  <a:pt x="3" y="8"/>
                </a:lnTo>
                <a:lnTo>
                  <a:pt x="2" y="8"/>
                </a:lnTo>
                <a:lnTo>
                  <a:pt x="1" y="9"/>
                </a:lnTo>
                <a:lnTo>
                  <a:pt x="0" y="9"/>
                </a:lnTo>
                <a:lnTo>
                  <a:pt x="9" y="0"/>
                </a:lnTo>
                <a:lnTo>
                  <a:pt x="9" y="1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34" name="Freeform 14"/>
          <p:cNvSpPr>
            <a:spLocks/>
          </p:cNvSpPr>
          <p:nvPr/>
        </p:nvSpPr>
        <p:spPr bwMode="auto">
          <a:xfrm>
            <a:off x="1100138" y="2854325"/>
            <a:ext cx="39687" cy="47625"/>
          </a:xfrm>
          <a:custGeom>
            <a:avLst/>
            <a:gdLst>
              <a:gd name="T0" fmla="*/ 2147483647 w 25"/>
              <a:gd name="T1" fmla="*/ 2147483647 h 30"/>
              <a:gd name="T2" fmla="*/ 2147483647 w 25"/>
              <a:gd name="T3" fmla="*/ 2147483647 h 30"/>
              <a:gd name="T4" fmla="*/ 2147483647 w 25"/>
              <a:gd name="T5" fmla="*/ 2147483647 h 30"/>
              <a:gd name="T6" fmla="*/ 2147483647 w 25"/>
              <a:gd name="T7" fmla="*/ 2147483647 h 30"/>
              <a:gd name="T8" fmla="*/ 2147483647 w 25"/>
              <a:gd name="T9" fmla="*/ 2147483647 h 30"/>
              <a:gd name="T10" fmla="*/ 2147483647 w 25"/>
              <a:gd name="T11" fmla="*/ 2147483647 h 30"/>
              <a:gd name="T12" fmla="*/ 2147483647 w 25"/>
              <a:gd name="T13" fmla="*/ 2147483647 h 30"/>
              <a:gd name="T14" fmla="*/ 2147483647 w 25"/>
              <a:gd name="T15" fmla="*/ 2147483647 h 30"/>
              <a:gd name="T16" fmla="*/ 2147483647 w 25"/>
              <a:gd name="T17" fmla="*/ 2147483647 h 30"/>
              <a:gd name="T18" fmla="*/ 2147483647 w 25"/>
              <a:gd name="T19" fmla="*/ 2147483647 h 30"/>
              <a:gd name="T20" fmla="*/ 2147483647 w 25"/>
              <a:gd name="T21" fmla="*/ 2147483647 h 30"/>
              <a:gd name="T22" fmla="*/ 2147483647 w 25"/>
              <a:gd name="T23" fmla="*/ 2147483647 h 30"/>
              <a:gd name="T24" fmla="*/ 2147483647 w 25"/>
              <a:gd name="T25" fmla="*/ 2147483647 h 30"/>
              <a:gd name="T26" fmla="*/ 2147483647 w 25"/>
              <a:gd name="T27" fmla="*/ 2147483647 h 30"/>
              <a:gd name="T28" fmla="*/ 2147483647 w 25"/>
              <a:gd name="T29" fmla="*/ 2147483647 h 30"/>
              <a:gd name="T30" fmla="*/ 2147483647 w 25"/>
              <a:gd name="T31" fmla="*/ 2147483647 h 30"/>
              <a:gd name="T32" fmla="*/ 2147483647 w 25"/>
              <a:gd name="T33" fmla="*/ 2147483647 h 30"/>
              <a:gd name="T34" fmla="*/ 2147483647 w 25"/>
              <a:gd name="T35" fmla="*/ 2147483647 h 30"/>
              <a:gd name="T36" fmla="*/ 2147483647 w 25"/>
              <a:gd name="T37" fmla="*/ 2147483647 h 30"/>
              <a:gd name="T38" fmla="*/ 0 w 25"/>
              <a:gd name="T39" fmla="*/ 2147483647 h 30"/>
              <a:gd name="T40" fmla="*/ 0 w 25"/>
              <a:gd name="T41" fmla="*/ 2147483647 h 30"/>
              <a:gd name="T42" fmla="*/ 0 w 25"/>
              <a:gd name="T43" fmla="*/ 2147483647 h 30"/>
              <a:gd name="T44" fmla="*/ 2147483647 w 25"/>
              <a:gd name="T45" fmla="*/ 0 h 30"/>
              <a:gd name="T46" fmla="*/ 2147483647 w 25"/>
              <a:gd name="T47" fmla="*/ 0 h 30"/>
              <a:gd name="T48" fmla="*/ 2147483647 w 25"/>
              <a:gd name="T49" fmla="*/ 2147483647 h 30"/>
              <a:gd name="T50" fmla="*/ 2147483647 w 25"/>
              <a:gd name="T51" fmla="*/ 2147483647 h 30"/>
              <a:gd name="T52" fmla="*/ 2147483647 w 25"/>
              <a:gd name="T53" fmla="*/ 2147483647 h 30"/>
              <a:gd name="T54" fmla="*/ 2147483647 w 25"/>
              <a:gd name="T55" fmla="*/ 2147483647 h 30"/>
              <a:gd name="T56" fmla="*/ 2147483647 w 25"/>
              <a:gd name="T57" fmla="*/ 2147483647 h 30"/>
              <a:gd name="T58" fmla="*/ 2147483647 w 25"/>
              <a:gd name="T59" fmla="*/ 2147483647 h 30"/>
              <a:gd name="T60" fmla="*/ 2147483647 w 25"/>
              <a:gd name="T61" fmla="*/ 2147483647 h 30"/>
              <a:gd name="T62" fmla="*/ 2147483647 w 25"/>
              <a:gd name="T63" fmla="*/ 2147483647 h 30"/>
              <a:gd name="T64" fmla="*/ 2147483647 w 25"/>
              <a:gd name="T65" fmla="*/ 2147483647 h 30"/>
              <a:gd name="T66" fmla="*/ 2147483647 w 25"/>
              <a:gd name="T67" fmla="*/ 2147483647 h 30"/>
              <a:gd name="T68" fmla="*/ 2147483647 w 25"/>
              <a:gd name="T69" fmla="*/ 2147483647 h 30"/>
              <a:gd name="T70" fmla="*/ 2147483647 w 25"/>
              <a:gd name="T71" fmla="*/ 2147483647 h 30"/>
              <a:gd name="T72" fmla="*/ 2147483647 w 25"/>
              <a:gd name="T73" fmla="*/ 2147483647 h 30"/>
              <a:gd name="T74" fmla="*/ 2147483647 w 25"/>
              <a:gd name="T75" fmla="*/ 2147483647 h 30"/>
              <a:gd name="T76" fmla="*/ 2147483647 w 25"/>
              <a:gd name="T77" fmla="*/ 2147483647 h 30"/>
              <a:gd name="T78" fmla="*/ 2147483647 w 25"/>
              <a:gd name="T79" fmla="*/ 2147483647 h 30"/>
              <a:gd name="T80" fmla="*/ 2147483647 w 25"/>
              <a:gd name="T81" fmla="*/ 2147483647 h 30"/>
              <a:gd name="T82" fmla="*/ 2147483647 w 25"/>
              <a:gd name="T83" fmla="*/ 2147483647 h 30"/>
              <a:gd name="T84" fmla="*/ 2147483647 w 25"/>
              <a:gd name="T85" fmla="*/ 2147483647 h 30"/>
              <a:gd name="T86" fmla="*/ 2147483647 w 25"/>
              <a:gd name="T87" fmla="*/ 2147483647 h 30"/>
              <a:gd name="T88" fmla="*/ 2147483647 w 25"/>
              <a:gd name="T89" fmla="*/ 2147483647 h 30"/>
              <a:gd name="T90" fmla="*/ 2147483647 w 25"/>
              <a:gd name="T91" fmla="*/ 2147483647 h 30"/>
              <a:gd name="T92" fmla="*/ 2147483647 w 25"/>
              <a:gd name="T93" fmla="*/ 2147483647 h 30"/>
              <a:gd name="T94" fmla="*/ 2147483647 w 25"/>
              <a:gd name="T95" fmla="*/ 2147483647 h 30"/>
              <a:gd name="T96" fmla="*/ 2147483647 w 25"/>
              <a:gd name="T97" fmla="*/ 2147483647 h 30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5"/>
              <a:gd name="T148" fmla="*/ 0 h 30"/>
              <a:gd name="T149" fmla="*/ 25 w 25"/>
              <a:gd name="T150" fmla="*/ 30 h 30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5" h="30">
                <a:moveTo>
                  <a:pt x="14" y="28"/>
                </a:moveTo>
                <a:lnTo>
                  <a:pt x="14" y="28"/>
                </a:lnTo>
                <a:lnTo>
                  <a:pt x="14" y="27"/>
                </a:lnTo>
                <a:lnTo>
                  <a:pt x="15" y="27"/>
                </a:lnTo>
                <a:lnTo>
                  <a:pt x="16" y="27"/>
                </a:lnTo>
                <a:lnTo>
                  <a:pt x="16" y="26"/>
                </a:lnTo>
                <a:lnTo>
                  <a:pt x="16" y="25"/>
                </a:lnTo>
                <a:lnTo>
                  <a:pt x="15" y="24"/>
                </a:lnTo>
                <a:lnTo>
                  <a:pt x="15" y="23"/>
                </a:lnTo>
                <a:lnTo>
                  <a:pt x="6" y="8"/>
                </a:lnTo>
                <a:lnTo>
                  <a:pt x="5" y="7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7"/>
                </a:lnTo>
                <a:lnTo>
                  <a:pt x="1" y="7"/>
                </a:lnTo>
                <a:lnTo>
                  <a:pt x="0" y="7"/>
                </a:lnTo>
                <a:lnTo>
                  <a:pt x="9" y="0"/>
                </a:lnTo>
                <a:lnTo>
                  <a:pt x="10" y="0"/>
                </a:ln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4"/>
                </a:lnTo>
                <a:lnTo>
                  <a:pt x="8" y="4"/>
                </a:lnTo>
                <a:lnTo>
                  <a:pt x="8" y="5"/>
                </a:lnTo>
                <a:lnTo>
                  <a:pt x="8" y="6"/>
                </a:lnTo>
                <a:lnTo>
                  <a:pt x="18" y="21"/>
                </a:lnTo>
                <a:lnTo>
                  <a:pt x="18" y="22"/>
                </a:lnTo>
                <a:lnTo>
                  <a:pt x="19" y="22"/>
                </a:lnTo>
                <a:lnTo>
                  <a:pt x="20" y="22"/>
                </a:lnTo>
                <a:lnTo>
                  <a:pt x="21" y="23"/>
                </a:lnTo>
                <a:lnTo>
                  <a:pt x="21" y="22"/>
                </a:lnTo>
                <a:lnTo>
                  <a:pt x="22" y="22"/>
                </a:lnTo>
                <a:lnTo>
                  <a:pt x="23" y="22"/>
                </a:lnTo>
                <a:lnTo>
                  <a:pt x="24" y="22"/>
                </a:lnTo>
                <a:lnTo>
                  <a:pt x="14" y="29"/>
                </a:lnTo>
                <a:lnTo>
                  <a:pt x="14" y="28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35" name="Freeform 15"/>
          <p:cNvSpPr>
            <a:spLocks/>
          </p:cNvSpPr>
          <p:nvPr/>
        </p:nvSpPr>
        <p:spPr bwMode="auto">
          <a:xfrm>
            <a:off x="1169988" y="2817813"/>
            <a:ext cx="47625" cy="49212"/>
          </a:xfrm>
          <a:custGeom>
            <a:avLst/>
            <a:gdLst>
              <a:gd name="T0" fmla="*/ 2147483647 w 30"/>
              <a:gd name="T1" fmla="*/ 2147483647 h 31"/>
              <a:gd name="T2" fmla="*/ 2147483647 w 30"/>
              <a:gd name="T3" fmla="*/ 0 h 31"/>
              <a:gd name="T4" fmla="*/ 2147483647 w 30"/>
              <a:gd name="T5" fmla="*/ 0 h 31"/>
              <a:gd name="T6" fmla="*/ 2147483647 w 30"/>
              <a:gd name="T7" fmla="*/ 0 h 31"/>
              <a:gd name="T8" fmla="*/ 2147483647 w 30"/>
              <a:gd name="T9" fmla="*/ 0 h 31"/>
              <a:gd name="T10" fmla="*/ 2147483647 w 30"/>
              <a:gd name="T11" fmla="*/ 0 h 31"/>
              <a:gd name="T12" fmla="*/ 2147483647 w 30"/>
              <a:gd name="T13" fmla="*/ 2147483647 h 31"/>
              <a:gd name="T14" fmla="*/ 2147483647 w 30"/>
              <a:gd name="T15" fmla="*/ 2147483647 h 31"/>
              <a:gd name="T16" fmla="*/ 2147483647 w 30"/>
              <a:gd name="T17" fmla="*/ 2147483647 h 31"/>
              <a:gd name="T18" fmla="*/ 2147483647 w 30"/>
              <a:gd name="T19" fmla="*/ 2147483647 h 31"/>
              <a:gd name="T20" fmla="*/ 2147483647 w 30"/>
              <a:gd name="T21" fmla="*/ 2147483647 h 31"/>
              <a:gd name="T22" fmla="*/ 2147483647 w 30"/>
              <a:gd name="T23" fmla="*/ 2147483647 h 31"/>
              <a:gd name="T24" fmla="*/ 2147483647 w 30"/>
              <a:gd name="T25" fmla="*/ 2147483647 h 31"/>
              <a:gd name="T26" fmla="*/ 2147483647 w 30"/>
              <a:gd name="T27" fmla="*/ 2147483647 h 31"/>
              <a:gd name="T28" fmla="*/ 2147483647 w 30"/>
              <a:gd name="T29" fmla="*/ 2147483647 h 31"/>
              <a:gd name="T30" fmla="*/ 2147483647 w 30"/>
              <a:gd name="T31" fmla="*/ 2147483647 h 31"/>
              <a:gd name="T32" fmla="*/ 2147483647 w 30"/>
              <a:gd name="T33" fmla="*/ 2147483647 h 31"/>
              <a:gd name="T34" fmla="*/ 2147483647 w 30"/>
              <a:gd name="T35" fmla="*/ 2147483647 h 31"/>
              <a:gd name="T36" fmla="*/ 2147483647 w 30"/>
              <a:gd name="T37" fmla="*/ 2147483647 h 31"/>
              <a:gd name="T38" fmla="*/ 2147483647 w 30"/>
              <a:gd name="T39" fmla="*/ 2147483647 h 31"/>
              <a:gd name="T40" fmla="*/ 2147483647 w 30"/>
              <a:gd name="T41" fmla="*/ 2147483647 h 31"/>
              <a:gd name="T42" fmla="*/ 2147483647 w 30"/>
              <a:gd name="T43" fmla="*/ 2147483647 h 31"/>
              <a:gd name="T44" fmla="*/ 2147483647 w 30"/>
              <a:gd name="T45" fmla="*/ 2147483647 h 31"/>
              <a:gd name="T46" fmla="*/ 2147483647 w 30"/>
              <a:gd name="T47" fmla="*/ 2147483647 h 31"/>
              <a:gd name="T48" fmla="*/ 2147483647 w 30"/>
              <a:gd name="T49" fmla="*/ 2147483647 h 31"/>
              <a:gd name="T50" fmla="*/ 2147483647 w 30"/>
              <a:gd name="T51" fmla="*/ 2147483647 h 31"/>
              <a:gd name="T52" fmla="*/ 2147483647 w 30"/>
              <a:gd name="T53" fmla="*/ 2147483647 h 31"/>
              <a:gd name="T54" fmla="*/ 2147483647 w 30"/>
              <a:gd name="T55" fmla="*/ 2147483647 h 31"/>
              <a:gd name="T56" fmla="*/ 2147483647 w 30"/>
              <a:gd name="T57" fmla="*/ 2147483647 h 31"/>
              <a:gd name="T58" fmla="*/ 2147483647 w 30"/>
              <a:gd name="T59" fmla="*/ 2147483647 h 31"/>
              <a:gd name="T60" fmla="*/ 2147483647 w 30"/>
              <a:gd name="T61" fmla="*/ 2147483647 h 31"/>
              <a:gd name="T62" fmla="*/ 2147483647 w 30"/>
              <a:gd name="T63" fmla="*/ 2147483647 h 31"/>
              <a:gd name="T64" fmla="*/ 2147483647 w 30"/>
              <a:gd name="T65" fmla="*/ 2147483647 h 31"/>
              <a:gd name="T66" fmla="*/ 2147483647 w 30"/>
              <a:gd name="T67" fmla="*/ 2147483647 h 31"/>
              <a:gd name="T68" fmla="*/ 2147483647 w 30"/>
              <a:gd name="T69" fmla="*/ 2147483647 h 31"/>
              <a:gd name="T70" fmla="*/ 2147483647 w 30"/>
              <a:gd name="T71" fmla="*/ 2147483647 h 31"/>
              <a:gd name="T72" fmla="*/ 2147483647 w 30"/>
              <a:gd name="T73" fmla="*/ 2147483647 h 31"/>
              <a:gd name="T74" fmla="*/ 0 w 30"/>
              <a:gd name="T75" fmla="*/ 2147483647 h 31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w 30"/>
              <a:gd name="T115" fmla="*/ 0 h 31"/>
              <a:gd name="T116" fmla="*/ 30 w 30"/>
              <a:gd name="T117" fmla="*/ 31 h 31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T114" t="T115" r="T116" b="T117"/>
            <a:pathLst>
              <a:path w="30" h="31">
                <a:moveTo>
                  <a:pt x="0" y="4"/>
                </a:moveTo>
                <a:lnTo>
                  <a:pt x="11" y="1"/>
                </a:lnTo>
                <a:lnTo>
                  <a:pt x="12" y="1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6" y="0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1"/>
                </a:lnTo>
                <a:lnTo>
                  <a:pt x="21" y="1"/>
                </a:lnTo>
                <a:lnTo>
                  <a:pt x="22" y="2"/>
                </a:lnTo>
                <a:lnTo>
                  <a:pt x="22" y="3"/>
                </a:lnTo>
                <a:lnTo>
                  <a:pt x="23" y="3"/>
                </a:lnTo>
                <a:lnTo>
                  <a:pt x="23" y="4"/>
                </a:lnTo>
                <a:lnTo>
                  <a:pt x="24" y="5"/>
                </a:lnTo>
                <a:lnTo>
                  <a:pt x="24" y="6"/>
                </a:lnTo>
                <a:lnTo>
                  <a:pt x="24" y="7"/>
                </a:lnTo>
                <a:lnTo>
                  <a:pt x="23" y="8"/>
                </a:lnTo>
                <a:lnTo>
                  <a:pt x="22" y="9"/>
                </a:lnTo>
                <a:lnTo>
                  <a:pt x="22" y="10"/>
                </a:lnTo>
                <a:lnTo>
                  <a:pt x="21" y="10"/>
                </a:lnTo>
                <a:lnTo>
                  <a:pt x="21" y="11"/>
                </a:lnTo>
                <a:lnTo>
                  <a:pt x="20" y="11"/>
                </a:lnTo>
                <a:lnTo>
                  <a:pt x="21" y="11"/>
                </a:lnTo>
                <a:lnTo>
                  <a:pt x="22" y="12"/>
                </a:lnTo>
                <a:lnTo>
                  <a:pt x="23" y="12"/>
                </a:lnTo>
                <a:lnTo>
                  <a:pt x="24" y="12"/>
                </a:lnTo>
                <a:lnTo>
                  <a:pt x="25" y="12"/>
                </a:lnTo>
                <a:lnTo>
                  <a:pt x="26" y="13"/>
                </a:lnTo>
                <a:lnTo>
                  <a:pt x="27" y="13"/>
                </a:lnTo>
                <a:lnTo>
                  <a:pt x="27" y="14"/>
                </a:lnTo>
                <a:lnTo>
                  <a:pt x="28" y="14"/>
                </a:lnTo>
                <a:lnTo>
                  <a:pt x="28" y="15"/>
                </a:lnTo>
                <a:lnTo>
                  <a:pt x="29" y="16"/>
                </a:lnTo>
                <a:lnTo>
                  <a:pt x="29" y="17"/>
                </a:lnTo>
                <a:lnTo>
                  <a:pt x="29" y="18"/>
                </a:lnTo>
                <a:lnTo>
                  <a:pt x="29" y="19"/>
                </a:lnTo>
                <a:lnTo>
                  <a:pt x="29" y="20"/>
                </a:lnTo>
                <a:lnTo>
                  <a:pt x="29" y="21"/>
                </a:lnTo>
                <a:lnTo>
                  <a:pt x="28" y="22"/>
                </a:lnTo>
                <a:lnTo>
                  <a:pt x="27" y="22"/>
                </a:lnTo>
                <a:lnTo>
                  <a:pt x="27" y="23"/>
                </a:lnTo>
                <a:lnTo>
                  <a:pt x="26" y="24"/>
                </a:lnTo>
                <a:lnTo>
                  <a:pt x="24" y="25"/>
                </a:lnTo>
                <a:lnTo>
                  <a:pt x="22" y="26"/>
                </a:lnTo>
                <a:lnTo>
                  <a:pt x="22" y="27"/>
                </a:lnTo>
                <a:lnTo>
                  <a:pt x="8" y="30"/>
                </a:lnTo>
                <a:lnTo>
                  <a:pt x="8" y="29"/>
                </a:lnTo>
                <a:lnTo>
                  <a:pt x="9" y="29"/>
                </a:lnTo>
                <a:lnTo>
                  <a:pt x="10" y="29"/>
                </a:lnTo>
                <a:lnTo>
                  <a:pt x="11" y="28"/>
                </a:lnTo>
                <a:lnTo>
                  <a:pt x="12" y="28"/>
                </a:lnTo>
                <a:lnTo>
                  <a:pt x="12" y="27"/>
                </a:lnTo>
                <a:lnTo>
                  <a:pt x="11" y="26"/>
                </a:lnTo>
                <a:lnTo>
                  <a:pt x="11" y="25"/>
                </a:lnTo>
                <a:lnTo>
                  <a:pt x="5" y="8"/>
                </a:lnTo>
                <a:lnTo>
                  <a:pt x="5" y="7"/>
                </a:lnTo>
                <a:lnTo>
                  <a:pt x="5" y="6"/>
                </a:lnTo>
                <a:lnTo>
                  <a:pt x="4" y="6"/>
                </a:lnTo>
                <a:lnTo>
                  <a:pt x="4" y="5"/>
                </a:lnTo>
                <a:lnTo>
                  <a:pt x="3" y="5"/>
                </a:lnTo>
                <a:lnTo>
                  <a:pt x="2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36" name="Freeform 16"/>
          <p:cNvSpPr>
            <a:spLocks/>
          </p:cNvSpPr>
          <p:nvPr/>
        </p:nvSpPr>
        <p:spPr bwMode="auto">
          <a:xfrm>
            <a:off x="1193800" y="2843213"/>
            <a:ext cx="15875" cy="15875"/>
          </a:xfrm>
          <a:custGeom>
            <a:avLst/>
            <a:gdLst>
              <a:gd name="T0" fmla="*/ 2147483647 w 10"/>
              <a:gd name="T1" fmla="*/ 2147483647 h 10"/>
              <a:gd name="T2" fmla="*/ 2147483647 w 10"/>
              <a:gd name="T3" fmla="*/ 2147483647 h 10"/>
              <a:gd name="T4" fmla="*/ 2147483647 w 10"/>
              <a:gd name="T5" fmla="*/ 2147483647 h 10"/>
              <a:gd name="T6" fmla="*/ 2147483647 w 10"/>
              <a:gd name="T7" fmla="*/ 2147483647 h 10"/>
              <a:gd name="T8" fmla="*/ 2147483647 w 10"/>
              <a:gd name="T9" fmla="*/ 2147483647 h 10"/>
              <a:gd name="T10" fmla="*/ 2147483647 w 10"/>
              <a:gd name="T11" fmla="*/ 2147483647 h 10"/>
              <a:gd name="T12" fmla="*/ 2147483647 w 10"/>
              <a:gd name="T13" fmla="*/ 2147483647 h 10"/>
              <a:gd name="T14" fmla="*/ 2147483647 w 10"/>
              <a:gd name="T15" fmla="*/ 2147483647 h 10"/>
              <a:gd name="T16" fmla="*/ 2147483647 w 10"/>
              <a:gd name="T17" fmla="*/ 2147483647 h 10"/>
              <a:gd name="T18" fmla="*/ 2147483647 w 10"/>
              <a:gd name="T19" fmla="*/ 2147483647 h 10"/>
              <a:gd name="T20" fmla="*/ 2147483647 w 10"/>
              <a:gd name="T21" fmla="*/ 2147483647 h 10"/>
              <a:gd name="T22" fmla="*/ 2147483647 w 10"/>
              <a:gd name="T23" fmla="*/ 2147483647 h 10"/>
              <a:gd name="T24" fmla="*/ 2147483647 w 10"/>
              <a:gd name="T25" fmla="*/ 2147483647 h 10"/>
              <a:gd name="T26" fmla="*/ 2147483647 w 10"/>
              <a:gd name="T27" fmla="*/ 2147483647 h 10"/>
              <a:gd name="T28" fmla="*/ 2147483647 w 10"/>
              <a:gd name="T29" fmla="*/ 2147483647 h 10"/>
              <a:gd name="T30" fmla="*/ 2147483647 w 10"/>
              <a:gd name="T31" fmla="*/ 2147483647 h 10"/>
              <a:gd name="T32" fmla="*/ 2147483647 w 10"/>
              <a:gd name="T33" fmla="*/ 2147483647 h 10"/>
              <a:gd name="T34" fmla="*/ 2147483647 w 10"/>
              <a:gd name="T35" fmla="*/ 2147483647 h 10"/>
              <a:gd name="T36" fmla="*/ 2147483647 w 10"/>
              <a:gd name="T37" fmla="*/ 2147483647 h 10"/>
              <a:gd name="T38" fmla="*/ 2147483647 w 10"/>
              <a:gd name="T39" fmla="*/ 2147483647 h 10"/>
              <a:gd name="T40" fmla="*/ 2147483647 w 10"/>
              <a:gd name="T41" fmla="*/ 2147483647 h 10"/>
              <a:gd name="T42" fmla="*/ 2147483647 w 10"/>
              <a:gd name="T43" fmla="*/ 2147483647 h 10"/>
              <a:gd name="T44" fmla="*/ 2147483647 w 10"/>
              <a:gd name="T45" fmla="*/ 2147483647 h 10"/>
              <a:gd name="T46" fmla="*/ 2147483647 w 10"/>
              <a:gd name="T47" fmla="*/ 2147483647 h 10"/>
              <a:gd name="T48" fmla="*/ 2147483647 w 10"/>
              <a:gd name="T49" fmla="*/ 2147483647 h 10"/>
              <a:gd name="T50" fmla="*/ 2147483647 w 10"/>
              <a:gd name="T51" fmla="*/ 2147483647 h 10"/>
              <a:gd name="T52" fmla="*/ 2147483647 w 10"/>
              <a:gd name="T53" fmla="*/ 2147483647 h 10"/>
              <a:gd name="T54" fmla="*/ 2147483647 w 10"/>
              <a:gd name="T55" fmla="*/ 2147483647 h 10"/>
              <a:gd name="T56" fmla="*/ 2147483647 w 10"/>
              <a:gd name="T57" fmla="*/ 2147483647 h 10"/>
              <a:gd name="T58" fmla="*/ 2147483647 w 10"/>
              <a:gd name="T59" fmla="*/ 0 h 10"/>
              <a:gd name="T60" fmla="*/ 2147483647 w 10"/>
              <a:gd name="T61" fmla="*/ 0 h 10"/>
              <a:gd name="T62" fmla="*/ 2147483647 w 10"/>
              <a:gd name="T63" fmla="*/ 0 h 10"/>
              <a:gd name="T64" fmla="*/ 2147483647 w 10"/>
              <a:gd name="T65" fmla="*/ 0 h 10"/>
              <a:gd name="T66" fmla="*/ 2147483647 w 10"/>
              <a:gd name="T67" fmla="*/ 0 h 10"/>
              <a:gd name="T68" fmla="*/ 2147483647 w 10"/>
              <a:gd name="T69" fmla="*/ 0 h 10"/>
              <a:gd name="T70" fmla="*/ 2147483647 w 10"/>
              <a:gd name="T71" fmla="*/ 0 h 10"/>
              <a:gd name="T72" fmla="*/ 2147483647 w 10"/>
              <a:gd name="T73" fmla="*/ 2147483647 h 10"/>
              <a:gd name="T74" fmla="*/ 2147483647 w 10"/>
              <a:gd name="T75" fmla="*/ 2147483647 h 10"/>
              <a:gd name="T76" fmla="*/ 2147483647 w 10"/>
              <a:gd name="T77" fmla="*/ 2147483647 h 10"/>
              <a:gd name="T78" fmla="*/ 2147483647 w 10"/>
              <a:gd name="T79" fmla="*/ 2147483647 h 10"/>
              <a:gd name="T80" fmla="*/ 0 w 10"/>
              <a:gd name="T81" fmla="*/ 2147483647 h 10"/>
              <a:gd name="T82" fmla="*/ 2147483647 w 10"/>
              <a:gd name="T83" fmla="*/ 2147483647 h 1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w 10"/>
              <a:gd name="T127" fmla="*/ 0 h 10"/>
              <a:gd name="T128" fmla="*/ 10 w 10"/>
              <a:gd name="T129" fmla="*/ 10 h 10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T126" t="T127" r="T128" b="T129"/>
            <a:pathLst>
              <a:path w="10" h="10">
                <a:moveTo>
                  <a:pt x="2" y="8"/>
                </a:moveTo>
                <a:lnTo>
                  <a:pt x="2" y="8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7" y="7"/>
                </a:lnTo>
                <a:lnTo>
                  <a:pt x="8" y="7"/>
                </a:lnTo>
                <a:lnTo>
                  <a:pt x="8" y="6"/>
                </a:lnTo>
                <a:lnTo>
                  <a:pt x="8" y="5"/>
                </a:lnTo>
                <a:lnTo>
                  <a:pt x="9" y="5"/>
                </a:lnTo>
                <a:lnTo>
                  <a:pt x="9" y="4"/>
                </a:lnTo>
                <a:lnTo>
                  <a:pt x="8" y="4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7" y="1"/>
                </a:lnTo>
                <a:lnTo>
                  <a:pt x="6" y="1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2" y="8"/>
                </a:lnTo>
              </a:path>
            </a:pathLst>
          </a:custGeom>
          <a:solidFill>
            <a:srgbClr val="B2B2B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37" name="Freeform 17"/>
          <p:cNvSpPr>
            <a:spLocks/>
          </p:cNvSpPr>
          <p:nvPr/>
        </p:nvSpPr>
        <p:spPr bwMode="auto">
          <a:xfrm>
            <a:off x="1185863" y="2820988"/>
            <a:ext cx="14287" cy="14287"/>
          </a:xfrm>
          <a:custGeom>
            <a:avLst/>
            <a:gdLst>
              <a:gd name="T0" fmla="*/ 2147483647 w 9"/>
              <a:gd name="T1" fmla="*/ 2147483647 h 9"/>
              <a:gd name="T2" fmla="*/ 2147483647 w 9"/>
              <a:gd name="T3" fmla="*/ 2147483647 h 9"/>
              <a:gd name="T4" fmla="*/ 2147483647 w 9"/>
              <a:gd name="T5" fmla="*/ 2147483647 h 9"/>
              <a:gd name="T6" fmla="*/ 2147483647 w 9"/>
              <a:gd name="T7" fmla="*/ 2147483647 h 9"/>
              <a:gd name="T8" fmla="*/ 2147483647 w 9"/>
              <a:gd name="T9" fmla="*/ 2147483647 h 9"/>
              <a:gd name="T10" fmla="*/ 2147483647 w 9"/>
              <a:gd name="T11" fmla="*/ 2147483647 h 9"/>
              <a:gd name="T12" fmla="*/ 2147483647 w 9"/>
              <a:gd name="T13" fmla="*/ 2147483647 h 9"/>
              <a:gd name="T14" fmla="*/ 2147483647 w 9"/>
              <a:gd name="T15" fmla="*/ 2147483647 h 9"/>
              <a:gd name="T16" fmla="*/ 2147483647 w 9"/>
              <a:gd name="T17" fmla="*/ 2147483647 h 9"/>
              <a:gd name="T18" fmla="*/ 2147483647 w 9"/>
              <a:gd name="T19" fmla="*/ 2147483647 h 9"/>
              <a:gd name="T20" fmla="*/ 2147483647 w 9"/>
              <a:gd name="T21" fmla="*/ 2147483647 h 9"/>
              <a:gd name="T22" fmla="*/ 2147483647 w 9"/>
              <a:gd name="T23" fmla="*/ 2147483647 h 9"/>
              <a:gd name="T24" fmla="*/ 2147483647 w 9"/>
              <a:gd name="T25" fmla="*/ 2147483647 h 9"/>
              <a:gd name="T26" fmla="*/ 2147483647 w 9"/>
              <a:gd name="T27" fmla="*/ 2147483647 h 9"/>
              <a:gd name="T28" fmla="*/ 2147483647 w 9"/>
              <a:gd name="T29" fmla="*/ 2147483647 h 9"/>
              <a:gd name="T30" fmla="*/ 2147483647 w 9"/>
              <a:gd name="T31" fmla="*/ 2147483647 h 9"/>
              <a:gd name="T32" fmla="*/ 2147483647 w 9"/>
              <a:gd name="T33" fmla="*/ 2147483647 h 9"/>
              <a:gd name="T34" fmla="*/ 2147483647 w 9"/>
              <a:gd name="T35" fmla="*/ 2147483647 h 9"/>
              <a:gd name="T36" fmla="*/ 2147483647 w 9"/>
              <a:gd name="T37" fmla="*/ 0 h 9"/>
              <a:gd name="T38" fmla="*/ 2147483647 w 9"/>
              <a:gd name="T39" fmla="*/ 0 h 9"/>
              <a:gd name="T40" fmla="*/ 2147483647 w 9"/>
              <a:gd name="T41" fmla="*/ 0 h 9"/>
              <a:gd name="T42" fmla="*/ 2147483647 w 9"/>
              <a:gd name="T43" fmla="*/ 0 h 9"/>
              <a:gd name="T44" fmla="*/ 2147483647 w 9"/>
              <a:gd name="T45" fmla="*/ 0 h 9"/>
              <a:gd name="T46" fmla="*/ 2147483647 w 9"/>
              <a:gd name="T47" fmla="*/ 0 h 9"/>
              <a:gd name="T48" fmla="*/ 2147483647 w 9"/>
              <a:gd name="T49" fmla="*/ 0 h 9"/>
              <a:gd name="T50" fmla="*/ 2147483647 w 9"/>
              <a:gd name="T51" fmla="*/ 2147483647 h 9"/>
              <a:gd name="T52" fmla="*/ 2147483647 w 9"/>
              <a:gd name="T53" fmla="*/ 2147483647 h 9"/>
              <a:gd name="T54" fmla="*/ 2147483647 w 9"/>
              <a:gd name="T55" fmla="*/ 2147483647 h 9"/>
              <a:gd name="T56" fmla="*/ 2147483647 w 9"/>
              <a:gd name="T57" fmla="*/ 2147483647 h 9"/>
              <a:gd name="T58" fmla="*/ 0 w 9"/>
              <a:gd name="T59" fmla="*/ 2147483647 h 9"/>
              <a:gd name="T60" fmla="*/ 0 w 9"/>
              <a:gd name="T61" fmla="*/ 2147483647 h 9"/>
              <a:gd name="T62" fmla="*/ 2147483647 w 9"/>
              <a:gd name="T63" fmla="*/ 2147483647 h 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9"/>
              <a:gd name="T97" fmla="*/ 0 h 9"/>
              <a:gd name="T98" fmla="*/ 9 w 9"/>
              <a:gd name="T99" fmla="*/ 9 h 9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9" h="9">
                <a:moveTo>
                  <a:pt x="2" y="8"/>
                </a:move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6"/>
                </a:lnTo>
                <a:lnTo>
                  <a:pt x="8" y="5"/>
                </a:lnTo>
                <a:lnTo>
                  <a:pt x="8" y="4"/>
                </a:lnTo>
                <a:lnTo>
                  <a:pt x="8" y="3"/>
                </a:lnTo>
                <a:lnTo>
                  <a:pt x="7" y="2"/>
                </a:lnTo>
                <a:lnTo>
                  <a:pt x="7" y="1"/>
                </a:lnTo>
                <a:lnTo>
                  <a:pt x="6" y="1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2" y="8"/>
                </a:lnTo>
              </a:path>
            </a:pathLst>
          </a:custGeom>
          <a:solidFill>
            <a:srgbClr val="B2B2B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38" name="Freeform 18"/>
          <p:cNvSpPr>
            <a:spLocks/>
          </p:cNvSpPr>
          <p:nvPr/>
        </p:nvSpPr>
        <p:spPr bwMode="auto">
          <a:xfrm>
            <a:off x="1273175" y="2800350"/>
            <a:ext cx="39688" cy="46038"/>
          </a:xfrm>
          <a:custGeom>
            <a:avLst/>
            <a:gdLst>
              <a:gd name="T0" fmla="*/ 2147483647 w 25"/>
              <a:gd name="T1" fmla="*/ 2147483647 h 29"/>
              <a:gd name="T2" fmla="*/ 2147483647 w 25"/>
              <a:gd name="T3" fmla="*/ 2147483647 h 29"/>
              <a:gd name="T4" fmla="*/ 2147483647 w 25"/>
              <a:gd name="T5" fmla="*/ 2147483647 h 29"/>
              <a:gd name="T6" fmla="*/ 2147483647 w 25"/>
              <a:gd name="T7" fmla="*/ 2147483647 h 29"/>
              <a:gd name="T8" fmla="*/ 2147483647 w 25"/>
              <a:gd name="T9" fmla="*/ 2147483647 h 29"/>
              <a:gd name="T10" fmla="*/ 2147483647 w 25"/>
              <a:gd name="T11" fmla="*/ 2147483647 h 29"/>
              <a:gd name="T12" fmla="*/ 2147483647 w 25"/>
              <a:gd name="T13" fmla="*/ 2147483647 h 29"/>
              <a:gd name="T14" fmla="*/ 2147483647 w 25"/>
              <a:gd name="T15" fmla="*/ 2147483647 h 29"/>
              <a:gd name="T16" fmla="*/ 2147483647 w 25"/>
              <a:gd name="T17" fmla="*/ 2147483647 h 29"/>
              <a:gd name="T18" fmla="*/ 0 w 25"/>
              <a:gd name="T19" fmla="*/ 2147483647 h 29"/>
              <a:gd name="T20" fmla="*/ 2147483647 w 25"/>
              <a:gd name="T21" fmla="*/ 2147483647 h 29"/>
              <a:gd name="T22" fmla="*/ 2147483647 w 25"/>
              <a:gd name="T23" fmla="*/ 2147483647 h 29"/>
              <a:gd name="T24" fmla="*/ 2147483647 w 25"/>
              <a:gd name="T25" fmla="*/ 2147483647 h 29"/>
              <a:gd name="T26" fmla="*/ 2147483647 w 25"/>
              <a:gd name="T27" fmla="*/ 2147483647 h 29"/>
              <a:gd name="T28" fmla="*/ 2147483647 w 25"/>
              <a:gd name="T29" fmla="*/ 2147483647 h 29"/>
              <a:gd name="T30" fmla="*/ 2147483647 w 25"/>
              <a:gd name="T31" fmla="*/ 2147483647 h 29"/>
              <a:gd name="T32" fmla="*/ 2147483647 w 25"/>
              <a:gd name="T33" fmla="*/ 2147483647 h 29"/>
              <a:gd name="T34" fmla="*/ 2147483647 w 25"/>
              <a:gd name="T35" fmla="*/ 2147483647 h 29"/>
              <a:gd name="T36" fmla="*/ 2147483647 w 25"/>
              <a:gd name="T37" fmla="*/ 2147483647 h 29"/>
              <a:gd name="T38" fmla="*/ 2147483647 w 25"/>
              <a:gd name="T39" fmla="*/ 2147483647 h 29"/>
              <a:gd name="T40" fmla="*/ 2147483647 w 25"/>
              <a:gd name="T41" fmla="*/ 2147483647 h 29"/>
              <a:gd name="T42" fmla="*/ 2147483647 w 25"/>
              <a:gd name="T43" fmla="*/ 2147483647 h 29"/>
              <a:gd name="T44" fmla="*/ 2147483647 w 25"/>
              <a:gd name="T45" fmla="*/ 2147483647 h 29"/>
              <a:gd name="T46" fmla="*/ 2147483647 w 25"/>
              <a:gd name="T47" fmla="*/ 2147483647 h 29"/>
              <a:gd name="T48" fmla="*/ 2147483647 w 25"/>
              <a:gd name="T49" fmla="*/ 2147483647 h 29"/>
              <a:gd name="T50" fmla="*/ 2147483647 w 25"/>
              <a:gd name="T51" fmla="*/ 2147483647 h 29"/>
              <a:gd name="T52" fmla="*/ 2147483647 w 25"/>
              <a:gd name="T53" fmla="*/ 2147483647 h 29"/>
              <a:gd name="T54" fmla="*/ 2147483647 w 25"/>
              <a:gd name="T55" fmla="*/ 2147483647 h 29"/>
              <a:gd name="T56" fmla="*/ 2147483647 w 25"/>
              <a:gd name="T57" fmla="*/ 2147483647 h 29"/>
              <a:gd name="T58" fmla="*/ 2147483647 w 25"/>
              <a:gd name="T59" fmla="*/ 2147483647 h 29"/>
              <a:gd name="T60" fmla="*/ 2147483647 w 25"/>
              <a:gd name="T61" fmla="*/ 2147483647 h 29"/>
              <a:gd name="T62" fmla="*/ 2147483647 w 25"/>
              <a:gd name="T63" fmla="*/ 2147483647 h 29"/>
              <a:gd name="T64" fmla="*/ 2147483647 w 25"/>
              <a:gd name="T65" fmla="*/ 2147483647 h 29"/>
              <a:gd name="T66" fmla="*/ 2147483647 w 25"/>
              <a:gd name="T67" fmla="*/ 2147483647 h 29"/>
              <a:gd name="T68" fmla="*/ 2147483647 w 25"/>
              <a:gd name="T69" fmla="*/ 2147483647 h 29"/>
              <a:gd name="T70" fmla="*/ 2147483647 w 25"/>
              <a:gd name="T71" fmla="*/ 2147483647 h 29"/>
              <a:gd name="T72" fmla="*/ 2147483647 w 25"/>
              <a:gd name="T73" fmla="*/ 2147483647 h 29"/>
              <a:gd name="T74" fmla="*/ 2147483647 w 25"/>
              <a:gd name="T75" fmla="*/ 2147483647 h 29"/>
              <a:gd name="T76" fmla="*/ 2147483647 w 25"/>
              <a:gd name="T77" fmla="*/ 2147483647 h 29"/>
              <a:gd name="T78" fmla="*/ 2147483647 w 25"/>
              <a:gd name="T79" fmla="*/ 2147483647 h 29"/>
              <a:gd name="T80" fmla="*/ 2147483647 w 25"/>
              <a:gd name="T81" fmla="*/ 2147483647 h 29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w 25"/>
              <a:gd name="T124" fmla="*/ 0 h 29"/>
              <a:gd name="T125" fmla="*/ 25 w 25"/>
              <a:gd name="T126" fmla="*/ 29 h 29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T123" t="T124" r="T125" b="T126"/>
            <a:pathLst>
              <a:path w="25" h="29">
                <a:moveTo>
                  <a:pt x="22" y="27"/>
                </a:moveTo>
                <a:lnTo>
                  <a:pt x="1" y="28"/>
                </a:lnTo>
                <a:lnTo>
                  <a:pt x="1" y="27"/>
                </a:lnTo>
                <a:lnTo>
                  <a:pt x="1" y="26"/>
                </a:lnTo>
                <a:lnTo>
                  <a:pt x="2" y="26"/>
                </a:lnTo>
                <a:lnTo>
                  <a:pt x="3" y="26"/>
                </a:lnTo>
                <a:lnTo>
                  <a:pt x="4" y="26"/>
                </a:lnTo>
                <a:lnTo>
                  <a:pt x="4" y="25"/>
                </a:lnTo>
                <a:lnTo>
                  <a:pt x="4" y="24"/>
                </a:lnTo>
                <a:lnTo>
                  <a:pt x="4" y="23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21" y="0"/>
                </a:lnTo>
                <a:lnTo>
                  <a:pt x="21" y="6"/>
                </a:lnTo>
                <a:lnTo>
                  <a:pt x="20" y="6"/>
                </a:lnTo>
                <a:lnTo>
                  <a:pt x="20" y="5"/>
                </a:lnTo>
                <a:lnTo>
                  <a:pt x="20" y="4"/>
                </a:lnTo>
                <a:lnTo>
                  <a:pt x="19" y="3"/>
                </a:lnTo>
                <a:lnTo>
                  <a:pt x="19" y="2"/>
                </a:lnTo>
                <a:lnTo>
                  <a:pt x="18" y="2"/>
                </a:lnTo>
                <a:lnTo>
                  <a:pt x="17" y="2"/>
                </a:lnTo>
                <a:lnTo>
                  <a:pt x="16" y="2"/>
                </a:lnTo>
                <a:lnTo>
                  <a:pt x="15" y="2"/>
                </a:lnTo>
                <a:lnTo>
                  <a:pt x="14" y="2"/>
                </a:lnTo>
                <a:lnTo>
                  <a:pt x="9" y="2"/>
                </a:lnTo>
                <a:lnTo>
                  <a:pt x="8" y="2"/>
                </a:lnTo>
                <a:lnTo>
                  <a:pt x="8" y="12"/>
                </a:lnTo>
                <a:lnTo>
                  <a:pt x="14" y="12"/>
                </a:lnTo>
                <a:lnTo>
                  <a:pt x="15" y="12"/>
                </a:lnTo>
                <a:lnTo>
                  <a:pt x="16" y="12"/>
                </a:lnTo>
                <a:lnTo>
                  <a:pt x="17" y="12"/>
                </a:lnTo>
                <a:lnTo>
                  <a:pt x="18" y="11"/>
                </a:lnTo>
                <a:lnTo>
                  <a:pt x="18" y="10"/>
                </a:lnTo>
                <a:lnTo>
                  <a:pt x="18" y="9"/>
                </a:lnTo>
                <a:lnTo>
                  <a:pt x="18" y="8"/>
                </a:lnTo>
                <a:lnTo>
                  <a:pt x="19" y="18"/>
                </a:lnTo>
                <a:lnTo>
                  <a:pt x="18" y="18"/>
                </a:lnTo>
                <a:lnTo>
                  <a:pt x="18" y="17"/>
                </a:lnTo>
                <a:lnTo>
                  <a:pt x="18" y="16"/>
                </a:lnTo>
                <a:lnTo>
                  <a:pt x="18" y="15"/>
                </a:lnTo>
                <a:lnTo>
                  <a:pt x="17" y="15"/>
                </a:lnTo>
                <a:lnTo>
                  <a:pt x="17" y="14"/>
                </a:lnTo>
                <a:lnTo>
                  <a:pt x="16" y="14"/>
                </a:lnTo>
                <a:lnTo>
                  <a:pt x="15" y="14"/>
                </a:lnTo>
                <a:lnTo>
                  <a:pt x="14" y="14"/>
                </a:lnTo>
                <a:lnTo>
                  <a:pt x="8" y="14"/>
                </a:lnTo>
                <a:lnTo>
                  <a:pt x="8" y="25"/>
                </a:lnTo>
                <a:lnTo>
                  <a:pt x="9" y="26"/>
                </a:lnTo>
                <a:lnTo>
                  <a:pt x="10" y="26"/>
                </a:lnTo>
                <a:lnTo>
                  <a:pt x="11" y="26"/>
                </a:lnTo>
                <a:lnTo>
                  <a:pt x="14" y="26"/>
                </a:lnTo>
                <a:lnTo>
                  <a:pt x="15" y="26"/>
                </a:lnTo>
                <a:lnTo>
                  <a:pt x="16" y="26"/>
                </a:lnTo>
                <a:lnTo>
                  <a:pt x="17" y="25"/>
                </a:lnTo>
                <a:lnTo>
                  <a:pt x="18" y="25"/>
                </a:lnTo>
                <a:lnTo>
                  <a:pt x="19" y="24"/>
                </a:lnTo>
                <a:lnTo>
                  <a:pt x="20" y="24"/>
                </a:lnTo>
                <a:lnTo>
                  <a:pt x="20" y="23"/>
                </a:lnTo>
                <a:lnTo>
                  <a:pt x="21" y="23"/>
                </a:lnTo>
                <a:lnTo>
                  <a:pt x="21" y="22"/>
                </a:lnTo>
                <a:lnTo>
                  <a:pt x="22" y="22"/>
                </a:lnTo>
                <a:lnTo>
                  <a:pt x="22" y="21"/>
                </a:lnTo>
                <a:lnTo>
                  <a:pt x="22" y="20"/>
                </a:lnTo>
                <a:lnTo>
                  <a:pt x="24" y="20"/>
                </a:lnTo>
                <a:lnTo>
                  <a:pt x="22" y="27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39" name="Freeform 19"/>
          <p:cNvSpPr>
            <a:spLocks/>
          </p:cNvSpPr>
          <p:nvPr/>
        </p:nvSpPr>
        <p:spPr bwMode="auto">
          <a:xfrm>
            <a:off x="1368425" y="2808288"/>
            <a:ext cx="42863" cy="57150"/>
          </a:xfrm>
          <a:custGeom>
            <a:avLst/>
            <a:gdLst>
              <a:gd name="T0" fmla="*/ 2147483647 w 27"/>
              <a:gd name="T1" fmla="*/ 2147483647 h 36"/>
              <a:gd name="T2" fmla="*/ 2147483647 w 27"/>
              <a:gd name="T3" fmla="*/ 2147483647 h 36"/>
              <a:gd name="T4" fmla="*/ 2147483647 w 27"/>
              <a:gd name="T5" fmla="*/ 2147483647 h 36"/>
              <a:gd name="T6" fmla="*/ 2147483647 w 27"/>
              <a:gd name="T7" fmla="*/ 2147483647 h 36"/>
              <a:gd name="T8" fmla="*/ 2147483647 w 27"/>
              <a:gd name="T9" fmla="*/ 2147483647 h 36"/>
              <a:gd name="T10" fmla="*/ 2147483647 w 27"/>
              <a:gd name="T11" fmla="*/ 2147483647 h 36"/>
              <a:gd name="T12" fmla="*/ 2147483647 w 27"/>
              <a:gd name="T13" fmla="*/ 2147483647 h 36"/>
              <a:gd name="T14" fmla="*/ 2147483647 w 27"/>
              <a:gd name="T15" fmla="*/ 2147483647 h 36"/>
              <a:gd name="T16" fmla="*/ 0 w 27"/>
              <a:gd name="T17" fmla="*/ 2147483647 h 36"/>
              <a:gd name="T18" fmla="*/ 2147483647 w 27"/>
              <a:gd name="T19" fmla="*/ 2147483647 h 36"/>
              <a:gd name="T20" fmla="*/ 2147483647 w 27"/>
              <a:gd name="T21" fmla="*/ 2147483647 h 36"/>
              <a:gd name="T22" fmla="*/ 2147483647 w 27"/>
              <a:gd name="T23" fmla="*/ 2147483647 h 36"/>
              <a:gd name="T24" fmla="*/ 2147483647 w 27"/>
              <a:gd name="T25" fmla="*/ 2147483647 h 36"/>
              <a:gd name="T26" fmla="*/ 2147483647 w 27"/>
              <a:gd name="T27" fmla="*/ 2147483647 h 36"/>
              <a:gd name="T28" fmla="*/ 2147483647 w 27"/>
              <a:gd name="T29" fmla="*/ 2147483647 h 36"/>
              <a:gd name="T30" fmla="*/ 2147483647 w 27"/>
              <a:gd name="T31" fmla="*/ 2147483647 h 36"/>
              <a:gd name="T32" fmla="*/ 2147483647 w 27"/>
              <a:gd name="T33" fmla="*/ 2147483647 h 36"/>
              <a:gd name="T34" fmla="*/ 2147483647 w 27"/>
              <a:gd name="T35" fmla="*/ 2147483647 h 36"/>
              <a:gd name="T36" fmla="*/ 2147483647 w 27"/>
              <a:gd name="T37" fmla="*/ 2147483647 h 36"/>
              <a:gd name="T38" fmla="*/ 2147483647 w 27"/>
              <a:gd name="T39" fmla="*/ 2147483647 h 36"/>
              <a:gd name="T40" fmla="*/ 2147483647 w 27"/>
              <a:gd name="T41" fmla="*/ 2147483647 h 36"/>
              <a:gd name="T42" fmla="*/ 2147483647 w 27"/>
              <a:gd name="T43" fmla="*/ 2147483647 h 36"/>
              <a:gd name="T44" fmla="*/ 2147483647 w 27"/>
              <a:gd name="T45" fmla="*/ 2147483647 h 36"/>
              <a:gd name="T46" fmla="*/ 2147483647 w 27"/>
              <a:gd name="T47" fmla="*/ 2147483647 h 36"/>
              <a:gd name="T48" fmla="*/ 2147483647 w 27"/>
              <a:gd name="T49" fmla="*/ 2147483647 h 36"/>
              <a:gd name="T50" fmla="*/ 2147483647 w 27"/>
              <a:gd name="T51" fmla="*/ 2147483647 h 36"/>
              <a:gd name="T52" fmla="*/ 2147483647 w 27"/>
              <a:gd name="T53" fmla="*/ 2147483647 h 36"/>
              <a:gd name="T54" fmla="*/ 2147483647 w 27"/>
              <a:gd name="T55" fmla="*/ 2147483647 h 36"/>
              <a:gd name="T56" fmla="*/ 2147483647 w 27"/>
              <a:gd name="T57" fmla="*/ 2147483647 h 36"/>
              <a:gd name="T58" fmla="*/ 2147483647 w 27"/>
              <a:gd name="T59" fmla="*/ 2147483647 h 36"/>
              <a:gd name="T60" fmla="*/ 2147483647 w 27"/>
              <a:gd name="T61" fmla="*/ 2147483647 h 36"/>
              <a:gd name="T62" fmla="*/ 2147483647 w 27"/>
              <a:gd name="T63" fmla="*/ 2147483647 h 36"/>
              <a:gd name="T64" fmla="*/ 2147483647 w 27"/>
              <a:gd name="T65" fmla="*/ 2147483647 h 36"/>
              <a:gd name="T66" fmla="*/ 2147483647 w 27"/>
              <a:gd name="T67" fmla="*/ 2147483647 h 36"/>
              <a:gd name="T68" fmla="*/ 2147483647 w 27"/>
              <a:gd name="T69" fmla="*/ 2147483647 h 36"/>
              <a:gd name="T70" fmla="*/ 2147483647 w 27"/>
              <a:gd name="T71" fmla="*/ 2147483647 h 36"/>
              <a:gd name="T72" fmla="*/ 2147483647 w 27"/>
              <a:gd name="T73" fmla="*/ 2147483647 h 36"/>
              <a:gd name="T74" fmla="*/ 2147483647 w 27"/>
              <a:gd name="T75" fmla="*/ 2147483647 h 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w 27"/>
              <a:gd name="T115" fmla="*/ 0 h 36"/>
              <a:gd name="T116" fmla="*/ 27 w 27"/>
              <a:gd name="T117" fmla="*/ 36 h 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T114" t="T115" r="T116" b="T117"/>
            <a:pathLst>
              <a:path w="27" h="36">
                <a:moveTo>
                  <a:pt x="24" y="35"/>
                </a:moveTo>
                <a:lnTo>
                  <a:pt x="18" y="33"/>
                </a:lnTo>
                <a:lnTo>
                  <a:pt x="13" y="17"/>
                </a:lnTo>
                <a:lnTo>
                  <a:pt x="11" y="17"/>
                </a:lnTo>
                <a:lnTo>
                  <a:pt x="8" y="25"/>
                </a:lnTo>
                <a:lnTo>
                  <a:pt x="8" y="26"/>
                </a:lnTo>
                <a:lnTo>
                  <a:pt x="7" y="26"/>
                </a:lnTo>
                <a:lnTo>
                  <a:pt x="7" y="27"/>
                </a:lnTo>
                <a:lnTo>
                  <a:pt x="8" y="27"/>
                </a:lnTo>
                <a:lnTo>
                  <a:pt x="8" y="28"/>
                </a:lnTo>
                <a:lnTo>
                  <a:pt x="9" y="28"/>
                </a:lnTo>
                <a:lnTo>
                  <a:pt x="9" y="29"/>
                </a:lnTo>
                <a:lnTo>
                  <a:pt x="10" y="29"/>
                </a:lnTo>
                <a:lnTo>
                  <a:pt x="11" y="30"/>
                </a:lnTo>
                <a:lnTo>
                  <a:pt x="10" y="31"/>
                </a:lnTo>
                <a:lnTo>
                  <a:pt x="0" y="27"/>
                </a:lnTo>
                <a:lnTo>
                  <a:pt x="0" y="26"/>
                </a:lnTo>
                <a:lnTo>
                  <a:pt x="1" y="26"/>
                </a:lnTo>
                <a:lnTo>
                  <a:pt x="1" y="27"/>
                </a:lnTo>
                <a:lnTo>
                  <a:pt x="2" y="27"/>
                </a:lnTo>
                <a:lnTo>
                  <a:pt x="2" y="26"/>
                </a:lnTo>
                <a:lnTo>
                  <a:pt x="3" y="26"/>
                </a:lnTo>
                <a:lnTo>
                  <a:pt x="4" y="26"/>
                </a:lnTo>
                <a:lnTo>
                  <a:pt x="4" y="25"/>
                </a:lnTo>
                <a:lnTo>
                  <a:pt x="4" y="24"/>
                </a:lnTo>
                <a:lnTo>
                  <a:pt x="10" y="6"/>
                </a:lnTo>
                <a:lnTo>
                  <a:pt x="10" y="5"/>
                </a:lnTo>
                <a:lnTo>
                  <a:pt x="10" y="4"/>
                </a:lnTo>
                <a:lnTo>
                  <a:pt x="10" y="3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7" y="1"/>
                </a:lnTo>
                <a:lnTo>
                  <a:pt x="8" y="0"/>
                </a:lnTo>
                <a:lnTo>
                  <a:pt x="18" y="4"/>
                </a:lnTo>
                <a:lnTo>
                  <a:pt x="19" y="4"/>
                </a:lnTo>
                <a:lnTo>
                  <a:pt x="20" y="4"/>
                </a:lnTo>
                <a:lnTo>
                  <a:pt x="20" y="5"/>
                </a:lnTo>
                <a:lnTo>
                  <a:pt x="21" y="5"/>
                </a:lnTo>
                <a:lnTo>
                  <a:pt x="22" y="6"/>
                </a:lnTo>
                <a:lnTo>
                  <a:pt x="23" y="6"/>
                </a:lnTo>
                <a:lnTo>
                  <a:pt x="24" y="7"/>
                </a:lnTo>
                <a:lnTo>
                  <a:pt x="24" y="8"/>
                </a:lnTo>
                <a:lnTo>
                  <a:pt x="25" y="9"/>
                </a:lnTo>
                <a:lnTo>
                  <a:pt x="26" y="10"/>
                </a:lnTo>
                <a:lnTo>
                  <a:pt x="26" y="11"/>
                </a:lnTo>
                <a:lnTo>
                  <a:pt x="26" y="12"/>
                </a:lnTo>
                <a:lnTo>
                  <a:pt x="26" y="13"/>
                </a:lnTo>
                <a:lnTo>
                  <a:pt x="26" y="15"/>
                </a:lnTo>
                <a:lnTo>
                  <a:pt x="25" y="15"/>
                </a:lnTo>
                <a:lnTo>
                  <a:pt x="25" y="16"/>
                </a:lnTo>
                <a:lnTo>
                  <a:pt x="24" y="17"/>
                </a:lnTo>
                <a:lnTo>
                  <a:pt x="24" y="18"/>
                </a:lnTo>
                <a:lnTo>
                  <a:pt x="23" y="18"/>
                </a:lnTo>
                <a:lnTo>
                  <a:pt x="22" y="19"/>
                </a:lnTo>
                <a:lnTo>
                  <a:pt x="21" y="19"/>
                </a:lnTo>
                <a:lnTo>
                  <a:pt x="20" y="19"/>
                </a:lnTo>
                <a:lnTo>
                  <a:pt x="19" y="19"/>
                </a:lnTo>
                <a:lnTo>
                  <a:pt x="18" y="19"/>
                </a:lnTo>
                <a:lnTo>
                  <a:pt x="17" y="18"/>
                </a:lnTo>
                <a:lnTo>
                  <a:pt x="22" y="32"/>
                </a:lnTo>
                <a:lnTo>
                  <a:pt x="23" y="32"/>
                </a:lnTo>
                <a:lnTo>
                  <a:pt x="23" y="33"/>
                </a:lnTo>
                <a:lnTo>
                  <a:pt x="24" y="33"/>
                </a:lnTo>
                <a:lnTo>
                  <a:pt x="24" y="34"/>
                </a:lnTo>
                <a:lnTo>
                  <a:pt x="25" y="34"/>
                </a:lnTo>
                <a:lnTo>
                  <a:pt x="24" y="35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40" name="Freeform 20"/>
          <p:cNvSpPr>
            <a:spLocks/>
          </p:cNvSpPr>
          <p:nvPr/>
        </p:nvSpPr>
        <p:spPr bwMode="auto">
          <a:xfrm>
            <a:off x="1389063" y="2816225"/>
            <a:ext cx="14287" cy="14288"/>
          </a:xfrm>
          <a:custGeom>
            <a:avLst/>
            <a:gdLst>
              <a:gd name="T0" fmla="*/ 0 w 9"/>
              <a:gd name="T1" fmla="*/ 2147483647 h 9"/>
              <a:gd name="T2" fmla="*/ 2147483647 w 9"/>
              <a:gd name="T3" fmla="*/ 2147483647 h 9"/>
              <a:gd name="T4" fmla="*/ 2147483647 w 9"/>
              <a:gd name="T5" fmla="*/ 2147483647 h 9"/>
              <a:gd name="T6" fmla="*/ 2147483647 w 9"/>
              <a:gd name="T7" fmla="*/ 2147483647 h 9"/>
              <a:gd name="T8" fmla="*/ 2147483647 w 9"/>
              <a:gd name="T9" fmla="*/ 2147483647 h 9"/>
              <a:gd name="T10" fmla="*/ 2147483647 w 9"/>
              <a:gd name="T11" fmla="*/ 2147483647 h 9"/>
              <a:gd name="T12" fmla="*/ 2147483647 w 9"/>
              <a:gd name="T13" fmla="*/ 2147483647 h 9"/>
              <a:gd name="T14" fmla="*/ 2147483647 w 9"/>
              <a:gd name="T15" fmla="*/ 2147483647 h 9"/>
              <a:gd name="T16" fmla="*/ 2147483647 w 9"/>
              <a:gd name="T17" fmla="*/ 2147483647 h 9"/>
              <a:gd name="T18" fmla="*/ 2147483647 w 9"/>
              <a:gd name="T19" fmla="*/ 2147483647 h 9"/>
              <a:gd name="T20" fmla="*/ 2147483647 w 9"/>
              <a:gd name="T21" fmla="*/ 2147483647 h 9"/>
              <a:gd name="T22" fmla="*/ 2147483647 w 9"/>
              <a:gd name="T23" fmla="*/ 2147483647 h 9"/>
              <a:gd name="T24" fmla="*/ 2147483647 w 9"/>
              <a:gd name="T25" fmla="*/ 2147483647 h 9"/>
              <a:gd name="T26" fmla="*/ 2147483647 w 9"/>
              <a:gd name="T27" fmla="*/ 2147483647 h 9"/>
              <a:gd name="T28" fmla="*/ 2147483647 w 9"/>
              <a:gd name="T29" fmla="*/ 2147483647 h 9"/>
              <a:gd name="T30" fmla="*/ 2147483647 w 9"/>
              <a:gd name="T31" fmla="*/ 2147483647 h 9"/>
              <a:gd name="T32" fmla="*/ 2147483647 w 9"/>
              <a:gd name="T33" fmla="*/ 2147483647 h 9"/>
              <a:gd name="T34" fmla="*/ 2147483647 w 9"/>
              <a:gd name="T35" fmla="*/ 2147483647 h 9"/>
              <a:gd name="T36" fmla="*/ 2147483647 w 9"/>
              <a:gd name="T37" fmla="*/ 2147483647 h 9"/>
              <a:gd name="T38" fmla="*/ 2147483647 w 9"/>
              <a:gd name="T39" fmla="*/ 2147483647 h 9"/>
              <a:gd name="T40" fmla="*/ 2147483647 w 9"/>
              <a:gd name="T41" fmla="*/ 2147483647 h 9"/>
              <a:gd name="T42" fmla="*/ 2147483647 w 9"/>
              <a:gd name="T43" fmla="*/ 2147483647 h 9"/>
              <a:gd name="T44" fmla="*/ 2147483647 w 9"/>
              <a:gd name="T45" fmla="*/ 2147483647 h 9"/>
              <a:gd name="T46" fmla="*/ 2147483647 w 9"/>
              <a:gd name="T47" fmla="*/ 2147483647 h 9"/>
              <a:gd name="T48" fmla="*/ 2147483647 w 9"/>
              <a:gd name="T49" fmla="*/ 2147483647 h 9"/>
              <a:gd name="T50" fmla="*/ 2147483647 w 9"/>
              <a:gd name="T51" fmla="*/ 2147483647 h 9"/>
              <a:gd name="T52" fmla="*/ 2147483647 w 9"/>
              <a:gd name="T53" fmla="*/ 2147483647 h 9"/>
              <a:gd name="T54" fmla="*/ 2147483647 w 9"/>
              <a:gd name="T55" fmla="*/ 2147483647 h 9"/>
              <a:gd name="T56" fmla="*/ 2147483647 w 9"/>
              <a:gd name="T57" fmla="*/ 2147483647 h 9"/>
              <a:gd name="T58" fmla="*/ 2147483647 w 9"/>
              <a:gd name="T59" fmla="*/ 0 h 9"/>
              <a:gd name="T60" fmla="*/ 2147483647 w 9"/>
              <a:gd name="T61" fmla="*/ 0 h 9"/>
              <a:gd name="T62" fmla="*/ 2147483647 w 9"/>
              <a:gd name="T63" fmla="*/ 0 h 9"/>
              <a:gd name="T64" fmla="*/ 2147483647 w 9"/>
              <a:gd name="T65" fmla="*/ 2147483647 h 9"/>
              <a:gd name="T66" fmla="*/ 2147483647 w 9"/>
              <a:gd name="T67" fmla="*/ 2147483647 h 9"/>
              <a:gd name="T68" fmla="*/ 0 w 9"/>
              <a:gd name="T69" fmla="*/ 2147483647 h 9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w 9"/>
              <a:gd name="T106" fmla="*/ 0 h 9"/>
              <a:gd name="T107" fmla="*/ 9 w 9"/>
              <a:gd name="T108" fmla="*/ 9 h 9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T105" t="T106" r="T107" b="T108"/>
            <a:pathLst>
              <a:path w="9" h="9">
                <a:moveTo>
                  <a:pt x="0" y="8"/>
                </a:moveTo>
                <a:lnTo>
                  <a:pt x="1" y="8"/>
                </a:lnTo>
                <a:lnTo>
                  <a:pt x="2" y="8"/>
                </a:lnTo>
                <a:lnTo>
                  <a:pt x="3" y="8"/>
                </a:lnTo>
                <a:lnTo>
                  <a:pt x="4" y="8"/>
                </a:lnTo>
                <a:lnTo>
                  <a:pt x="5" y="8"/>
                </a:lnTo>
                <a:lnTo>
                  <a:pt x="6" y="8"/>
                </a:lnTo>
                <a:lnTo>
                  <a:pt x="6" y="7"/>
                </a:lnTo>
                <a:lnTo>
                  <a:pt x="7" y="7"/>
                </a:lnTo>
                <a:lnTo>
                  <a:pt x="7" y="6"/>
                </a:lnTo>
                <a:lnTo>
                  <a:pt x="8" y="6"/>
                </a:lnTo>
                <a:lnTo>
                  <a:pt x="8" y="5"/>
                </a:lnTo>
                <a:lnTo>
                  <a:pt x="8" y="4"/>
                </a:lnTo>
                <a:lnTo>
                  <a:pt x="8" y="3"/>
                </a:lnTo>
                <a:lnTo>
                  <a:pt x="7" y="2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2" y="1"/>
                </a:lnTo>
                <a:lnTo>
                  <a:pt x="0" y="8"/>
                </a:lnTo>
              </a:path>
            </a:pathLst>
          </a:custGeom>
          <a:solidFill>
            <a:srgbClr val="B2B2B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41" name="Freeform 21"/>
          <p:cNvSpPr>
            <a:spLocks/>
          </p:cNvSpPr>
          <p:nvPr/>
        </p:nvSpPr>
        <p:spPr bwMode="auto">
          <a:xfrm>
            <a:off x="1452563" y="2843213"/>
            <a:ext cx="49212" cy="53975"/>
          </a:xfrm>
          <a:custGeom>
            <a:avLst/>
            <a:gdLst>
              <a:gd name="T0" fmla="*/ 2147483647 w 31"/>
              <a:gd name="T1" fmla="*/ 2147483647 h 34"/>
              <a:gd name="T2" fmla="*/ 0 w 31"/>
              <a:gd name="T3" fmla="*/ 2147483647 h 34"/>
              <a:gd name="T4" fmla="*/ 2147483647 w 31"/>
              <a:gd name="T5" fmla="*/ 2147483647 h 34"/>
              <a:gd name="T6" fmla="*/ 2147483647 w 31"/>
              <a:gd name="T7" fmla="*/ 2147483647 h 34"/>
              <a:gd name="T8" fmla="*/ 2147483647 w 31"/>
              <a:gd name="T9" fmla="*/ 2147483647 h 34"/>
              <a:gd name="T10" fmla="*/ 2147483647 w 31"/>
              <a:gd name="T11" fmla="*/ 2147483647 h 34"/>
              <a:gd name="T12" fmla="*/ 2147483647 w 31"/>
              <a:gd name="T13" fmla="*/ 2147483647 h 34"/>
              <a:gd name="T14" fmla="*/ 2147483647 w 31"/>
              <a:gd name="T15" fmla="*/ 2147483647 h 34"/>
              <a:gd name="T16" fmla="*/ 2147483647 w 31"/>
              <a:gd name="T17" fmla="*/ 2147483647 h 34"/>
              <a:gd name="T18" fmla="*/ 2147483647 w 31"/>
              <a:gd name="T19" fmla="*/ 2147483647 h 34"/>
              <a:gd name="T20" fmla="*/ 2147483647 w 31"/>
              <a:gd name="T21" fmla="*/ 2147483647 h 34"/>
              <a:gd name="T22" fmla="*/ 2147483647 w 31"/>
              <a:gd name="T23" fmla="*/ 2147483647 h 34"/>
              <a:gd name="T24" fmla="*/ 2147483647 w 31"/>
              <a:gd name="T25" fmla="*/ 2147483647 h 34"/>
              <a:gd name="T26" fmla="*/ 2147483647 w 31"/>
              <a:gd name="T27" fmla="*/ 2147483647 h 34"/>
              <a:gd name="T28" fmla="*/ 2147483647 w 31"/>
              <a:gd name="T29" fmla="*/ 2147483647 h 34"/>
              <a:gd name="T30" fmla="*/ 2147483647 w 31"/>
              <a:gd name="T31" fmla="*/ 2147483647 h 34"/>
              <a:gd name="T32" fmla="*/ 2147483647 w 31"/>
              <a:gd name="T33" fmla="*/ 2147483647 h 34"/>
              <a:gd name="T34" fmla="*/ 2147483647 w 31"/>
              <a:gd name="T35" fmla="*/ 2147483647 h 34"/>
              <a:gd name="T36" fmla="*/ 2147483647 w 31"/>
              <a:gd name="T37" fmla="*/ 2147483647 h 34"/>
              <a:gd name="T38" fmla="*/ 2147483647 w 31"/>
              <a:gd name="T39" fmla="*/ 2147483647 h 34"/>
              <a:gd name="T40" fmla="*/ 2147483647 w 31"/>
              <a:gd name="T41" fmla="*/ 2147483647 h 34"/>
              <a:gd name="T42" fmla="*/ 2147483647 w 31"/>
              <a:gd name="T43" fmla="*/ 2147483647 h 34"/>
              <a:gd name="T44" fmla="*/ 2147483647 w 31"/>
              <a:gd name="T45" fmla="*/ 2147483647 h 34"/>
              <a:gd name="T46" fmla="*/ 2147483647 w 31"/>
              <a:gd name="T47" fmla="*/ 2147483647 h 34"/>
              <a:gd name="T48" fmla="*/ 2147483647 w 31"/>
              <a:gd name="T49" fmla="*/ 2147483647 h 34"/>
              <a:gd name="T50" fmla="*/ 2147483647 w 31"/>
              <a:gd name="T51" fmla="*/ 0 h 34"/>
              <a:gd name="T52" fmla="*/ 2147483647 w 31"/>
              <a:gd name="T53" fmla="*/ 2147483647 h 34"/>
              <a:gd name="T54" fmla="*/ 2147483647 w 31"/>
              <a:gd name="T55" fmla="*/ 2147483647 h 34"/>
              <a:gd name="T56" fmla="*/ 2147483647 w 31"/>
              <a:gd name="T57" fmla="*/ 2147483647 h 34"/>
              <a:gd name="T58" fmla="*/ 2147483647 w 31"/>
              <a:gd name="T59" fmla="*/ 2147483647 h 34"/>
              <a:gd name="T60" fmla="*/ 2147483647 w 31"/>
              <a:gd name="T61" fmla="*/ 2147483647 h 34"/>
              <a:gd name="T62" fmla="*/ 2147483647 w 31"/>
              <a:gd name="T63" fmla="*/ 2147483647 h 34"/>
              <a:gd name="T64" fmla="*/ 2147483647 w 31"/>
              <a:gd name="T65" fmla="*/ 2147483647 h 34"/>
              <a:gd name="T66" fmla="*/ 2147483647 w 31"/>
              <a:gd name="T67" fmla="*/ 2147483647 h 34"/>
              <a:gd name="T68" fmla="*/ 2147483647 w 31"/>
              <a:gd name="T69" fmla="*/ 2147483647 h 34"/>
              <a:gd name="T70" fmla="*/ 2147483647 w 31"/>
              <a:gd name="T71" fmla="*/ 2147483647 h 34"/>
              <a:gd name="T72" fmla="*/ 2147483647 w 31"/>
              <a:gd name="T73" fmla="*/ 2147483647 h 34"/>
              <a:gd name="T74" fmla="*/ 2147483647 w 31"/>
              <a:gd name="T75" fmla="*/ 2147483647 h 34"/>
              <a:gd name="T76" fmla="*/ 2147483647 w 31"/>
              <a:gd name="T77" fmla="*/ 2147483647 h 34"/>
              <a:gd name="T78" fmla="*/ 2147483647 w 31"/>
              <a:gd name="T79" fmla="*/ 2147483647 h 34"/>
              <a:gd name="T80" fmla="*/ 2147483647 w 31"/>
              <a:gd name="T81" fmla="*/ 2147483647 h 34"/>
              <a:gd name="T82" fmla="*/ 2147483647 w 31"/>
              <a:gd name="T83" fmla="*/ 2147483647 h 34"/>
              <a:gd name="T84" fmla="*/ 2147483647 w 31"/>
              <a:gd name="T85" fmla="*/ 2147483647 h 34"/>
              <a:gd name="T86" fmla="*/ 2147483647 w 31"/>
              <a:gd name="T87" fmla="*/ 2147483647 h 34"/>
              <a:gd name="T88" fmla="*/ 2147483647 w 31"/>
              <a:gd name="T89" fmla="*/ 2147483647 h 34"/>
              <a:gd name="T90" fmla="*/ 2147483647 w 31"/>
              <a:gd name="T91" fmla="*/ 2147483647 h 34"/>
              <a:gd name="T92" fmla="*/ 2147483647 w 31"/>
              <a:gd name="T93" fmla="*/ 2147483647 h 34"/>
              <a:gd name="T94" fmla="*/ 2147483647 w 31"/>
              <a:gd name="T95" fmla="*/ 2147483647 h 34"/>
              <a:gd name="T96" fmla="*/ 2147483647 w 31"/>
              <a:gd name="T97" fmla="*/ 2147483647 h 34"/>
              <a:gd name="T98" fmla="*/ 2147483647 w 31"/>
              <a:gd name="T99" fmla="*/ 2147483647 h 34"/>
              <a:gd name="T100" fmla="*/ 2147483647 w 31"/>
              <a:gd name="T101" fmla="*/ 2147483647 h 34"/>
              <a:gd name="T102" fmla="*/ 2147483647 w 31"/>
              <a:gd name="T103" fmla="*/ 2147483647 h 34"/>
              <a:gd name="T104" fmla="*/ 2147483647 w 31"/>
              <a:gd name="T105" fmla="*/ 2147483647 h 34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31"/>
              <a:gd name="T160" fmla="*/ 0 h 34"/>
              <a:gd name="T161" fmla="*/ 31 w 31"/>
              <a:gd name="T162" fmla="*/ 34 h 34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31" h="34">
                <a:moveTo>
                  <a:pt x="11" y="33"/>
                </a:moveTo>
                <a:lnTo>
                  <a:pt x="0" y="26"/>
                </a:lnTo>
                <a:lnTo>
                  <a:pt x="1" y="25"/>
                </a:lnTo>
                <a:lnTo>
                  <a:pt x="2" y="26"/>
                </a:lnTo>
                <a:lnTo>
                  <a:pt x="3" y="26"/>
                </a:lnTo>
                <a:lnTo>
                  <a:pt x="3" y="27"/>
                </a:lnTo>
                <a:lnTo>
                  <a:pt x="4" y="27"/>
                </a:lnTo>
                <a:lnTo>
                  <a:pt x="5" y="27"/>
                </a:lnTo>
                <a:lnTo>
                  <a:pt x="5" y="26"/>
                </a:lnTo>
                <a:lnTo>
                  <a:pt x="6" y="26"/>
                </a:lnTo>
                <a:lnTo>
                  <a:pt x="6" y="25"/>
                </a:lnTo>
                <a:lnTo>
                  <a:pt x="7" y="25"/>
                </a:lnTo>
                <a:lnTo>
                  <a:pt x="18" y="7"/>
                </a:lnTo>
                <a:lnTo>
                  <a:pt x="16" y="6"/>
                </a:lnTo>
                <a:lnTo>
                  <a:pt x="15" y="5"/>
                </a:lnTo>
                <a:lnTo>
                  <a:pt x="14" y="5"/>
                </a:lnTo>
                <a:lnTo>
                  <a:pt x="13" y="4"/>
                </a:lnTo>
                <a:lnTo>
                  <a:pt x="12" y="4"/>
                </a:lnTo>
                <a:lnTo>
                  <a:pt x="11" y="4"/>
                </a:lnTo>
                <a:lnTo>
                  <a:pt x="10" y="4"/>
                </a:lnTo>
                <a:lnTo>
                  <a:pt x="9" y="4"/>
                </a:lnTo>
                <a:lnTo>
                  <a:pt x="8" y="5"/>
                </a:lnTo>
                <a:lnTo>
                  <a:pt x="8" y="6"/>
                </a:lnTo>
                <a:lnTo>
                  <a:pt x="7" y="6"/>
                </a:lnTo>
                <a:lnTo>
                  <a:pt x="10" y="0"/>
                </a:lnTo>
                <a:lnTo>
                  <a:pt x="30" y="14"/>
                </a:lnTo>
                <a:lnTo>
                  <a:pt x="27" y="19"/>
                </a:lnTo>
                <a:lnTo>
                  <a:pt x="25" y="19"/>
                </a:lnTo>
                <a:lnTo>
                  <a:pt x="26" y="18"/>
                </a:lnTo>
                <a:lnTo>
                  <a:pt x="26" y="17"/>
                </a:lnTo>
                <a:lnTo>
                  <a:pt x="27" y="16"/>
                </a:lnTo>
                <a:lnTo>
                  <a:pt x="27" y="15"/>
                </a:lnTo>
                <a:lnTo>
                  <a:pt x="27" y="14"/>
                </a:lnTo>
                <a:lnTo>
                  <a:pt x="26" y="13"/>
                </a:lnTo>
                <a:lnTo>
                  <a:pt x="25" y="12"/>
                </a:lnTo>
                <a:lnTo>
                  <a:pt x="24" y="11"/>
                </a:lnTo>
                <a:lnTo>
                  <a:pt x="23" y="11"/>
                </a:lnTo>
                <a:lnTo>
                  <a:pt x="23" y="10"/>
                </a:lnTo>
                <a:lnTo>
                  <a:pt x="21" y="9"/>
                </a:lnTo>
                <a:lnTo>
                  <a:pt x="9" y="27"/>
                </a:lnTo>
                <a:lnTo>
                  <a:pt x="9" y="28"/>
                </a:lnTo>
                <a:lnTo>
                  <a:pt x="8" y="28"/>
                </a:lnTo>
                <a:lnTo>
                  <a:pt x="8" y="29"/>
                </a:lnTo>
                <a:lnTo>
                  <a:pt x="8" y="30"/>
                </a:lnTo>
                <a:lnTo>
                  <a:pt x="9" y="30"/>
                </a:lnTo>
                <a:lnTo>
                  <a:pt x="9" y="31"/>
                </a:lnTo>
                <a:lnTo>
                  <a:pt x="10" y="31"/>
                </a:lnTo>
                <a:lnTo>
                  <a:pt x="10" y="32"/>
                </a:lnTo>
                <a:lnTo>
                  <a:pt x="11" y="32"/>
                </a:lnTo>
                <a:lnTo>
                  <a:pt x="11" y="33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42" name="Freeform 22"/>
          <p:cNvSpPr>
            <a:spLocks/>
          </p:cNvSpPr>
          <p:nvPr/>
        </p:nvSpPr>
        <p:spPr bwMode="auto">
          <a:xfrm>
            <a:off x="1516063" y="2894013"/>
            <a:ext cx="55562" cy="57150"/>
          </a:xfrm>
          <a:custGeom>
            <a:avLst/>
            <a:gdLst>
              <a:gd name="T0" fmla="*/ 2147483647 w 35"/>
              <a:gd name="T1" fmla="*/ 2147483647 h 36"/>
              <a:gd name="T2" fmla="*/ 2147483647 w 35"/>
              <a:gd name="T3" fmla="*/ 2147483647 h 36"/>
              <a:gd name="T4" fmla="*/ 2147483647 w 35"/>
              <a:gd name="T5" fmla="*/ 2147483647 h 36"/>
              <a:gd name="T6" fmla="*/ 2147483647 w 35"/>
              <a:gd name="T7" fmla="*/ 2147483647 h 36"/>
              <a:gd name="T8" fmla="*/ 2147483647 w 35"/>
              <a:gd name="T9" fmla="*/ 2147483647 h 36"/>
              <a:gd name="T10" fmla="*/ 2147483647 w 35"/>
              <a:gd name="T11" fmla="*/ 2147483647 h 36"/>
              <a:gd name="T12" fmla="*/ 2147483647 w 35"/>
              <a:gd name="T13" fmla="*/ 2147483647 h 36"/>
              <a:gd name="T14" fmla="*/ 2147483647 w 35"/>
              <a:gd name="T15" fmla="*/ 2147483647 h 36"/>
              <a:gd name="T16" fmla="*/ 2147483647 w 35"/>
              <a:gd name="T17" fmla="*/ 2147483647 h 36"/>
              <a:gd name="T18" fmla="*/ 2147483647 w 35"/>
              <a:gd name="T19" fmla="*/ 2147483647 h 36"/>
              <a:gd name="T20" fmla="*/ 2147483647 w 35"/>
              <a:gd name="T21" fmla="*/ 2147483647 h 36"/>
              <a:gd name="T22" fmla="*/ 0 w 35"/>
              <a:gd name="T23" fmla="*/ 2147483647 h 36"/>
              <a:gd name="T24" fmla="*/ 2147483647 w 35"/>
              <a:gd name="T25" fmla="*/ 2147483647 h 36"/>
              <a:gd name="T26" fmla="*/ 2147483647 w 35"/>
              <a:gd name="T27" fmla="*/ 2147483647 h 36"/>
              <a:gd name="T28" fmla="*/ 2147483647 w 35"/>
              <a:gd name="T29" fmla="*/ 2147483647 h 36"/>
              <a:gd name="T30" fmla="*/ 2147483647 w 35"/>
              <a:gd name="T31" fmla="*/ 2147483647 h 36"/>
              <a:gd name="T32" fmla="*/ 2147483647 w 35"/>
              <a:gd name="T33" fmla="*/ 2147483647 h 36"/>
              <a:gd name="T34" fmla="*/ 2147483647 w 35"/>
              <a:gd name="T35" fmla="*/ 2147483647 h 36"/>
              <a:gd name="T36" fmla="*/ 2147483647 w 35"/>
              <a:gd name="T37" fmla="*/ 2147483647 h 36"/>
              <a:gd name="T38" fmla="*/ 2147483647 w 35"/>
              <a:gd name="T39" fmla="*/ 2147483647 h 36"/>
              <a:gd name="T40" fmla="*/ 2147483647 w 35"/>
              <a:gd name="T41" fmla="*/ 2147483647 h 36"/>
              <a:gd name="T42" fmla="*/ 2147483647 w 35"/>
              <a:gd name="T43" fmla="*/ 2147483647 h 36"/>
              <a:gd name="T44" fmla="*/ 2147483647 w 35"/>
              <a:gd name="T45" fmla="*/ 2147483647 h 36"/>
              <a:gd name="T46" fmla="*/ 2147483647 w 35"/>
              <a:gd name="T47" fmla="*/ 2147483647 h 36"/>
              <a:gd name="T48" fmla="*/ 2147483647 w 35"/>
              <a:gd name="T49" fmla="*/ 0 h 36"/>
              <a:gd name="T50" fmla="*/ 2147483647 w 35"/>
              <a:gd name="T51" fmla="*/ 2147483647 h 36"/>
              <a:gd name="T52" fmla="*/ 2147483647 w 35"/>
              <a:gd name="T53" fmla="*/ 2147483647 h 36"/>
              <a:gd name="T54" fmla="*/ 2147483647 w 35"/>
              <a:gd name="T55" fmla="*/ 2147483647 h 36"/>
              <a:gd name="T56" fmla="*/ 2147483647 w 35"/>
              <a:gd name="T57" fmla="*/ 2147483647 h 36"/>
              <a:gd name="T58" fmla="*/ 2147483647 w 35"/>
              <a:gd name="T59" fmla="*/ 2147483647 h 36"/>
              <a:gd name="T60" fmla="*/ 2147483647 w 35"/>
              <a:gd name="T61" fmla="*/ 2147483647 h 36"/>
              <a:gd name="T62" fmla="*/ 2147483647 w 35"/>
              <a:gd name="T63" fmla="*/ 2147483647 h 36"/>
              <a:gd name="T64" fmla="*/ 2147483647 w 35"/>
              <a:gd name="T65" fmla="*/ 2147483647 h 36"/>
              <a:gd name="T66" fmla="*/ 2147483647 w 35"/>
              <a:gd name="T67" fmla="*/ 2147483647 h 36"/>
              <a:gd name="T68" fmla="*/ 2147483647 w 35"/>
              <a:gd name="T69" fmla="*/ 2147483647 h 36"/>
              <a:gd name="T70" fmla="*/ 2147483647 w 35"/>
              <a:gd name="T71" fmla="*/ 2147483647 h 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w 35"/>
              <a:gd name="T109" fmla="*/ 0 h 36"/>
              <a:gd name="T110" fmla="*/ 35 w 35"/>
              <a:gd name="T111" fmla="*/ 36 h 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T108" t="T109" r="T110" b="T111"/>
            <a:pathLst>
              <a:path w="35" h="36">
                <a:moveTo>
                  <a:pt x="33" y="22"/>
                </a:moveTo>
                <a:lnTo>
                  <a:pt x="32" y="22"/>
                </a:lnTo>
                <a:lnTo>
                  <a:pt x="32" y="21"/>
                </a:lnTo>
                <a:lnTo>
                  <a:pt x="31" y="21"/>
                </a:lnTo>
                <a:lnTo>
                  <a:pt x="31" y="20"/>
                </a:lnTo>
                <a:lnTo>
                  <a:pt x="30" y="20"/>
                </a:lnTo>
                <a:lnTo>
                  <a:pt x="29" y="20"/>
                </a:lnTo>
                <a:lnTo>
                  <a:pt x="28" y="20"/>
                </a:lnTo>
                <a:lnTo>
                  <a:pt x="27" y="20"/>
                </a:lnTo>
                <a:lnTo>
                  <a:pt x="26" y="21"/>
                </a:lnTo>
                <a:lnTo>
                  <a:pt x="14" y="22"/>
                </a:lnTo>
                <a:lnTo>
                  <a:pt x="9" y="29"/>
                </a:lnTo>
                <a:lnTo>
                  <a:pt x="8" y="29"/>
                </a:lnTo>
                <a:lnTo>
                  <a:pt x="8" y="30"/>
                </a:lnTo>
                <a:lnTo>
                  <a:pt x="7" y="30"/>
                </a:lnTo>
                <a:lnTo>
                  <a:pt x="7" y="31"/>
                </a:lnTo>
                <a:lnTo>
                  <a:pt x="7" y="32"/>
                </a:lnTo>
                <a:lnTo>
                  <a:pt x="8" y="32"/>
                </a:lnTo>
                <a:lnTo>
                  <a:pt x="8" y="33"/>
                </a:lnTo>
                <a:lnTo>
                  <a:pt x="9" y="33"/>
                </a:lnTo>
                <a:lnTo>
                  <a:pt x="9" y="34"/>
                </a:lnTo>
                <a:lnTo>
                  <a:pt x="9" y="35"/>
                </a:lnTo>
                <a:lnTo>
                  <a:pt x="0" y="25"/>
                </a:lnTo>
                <a:lnTo>
                  <a:pt x="0" y="26"/>
                </a:lnTo>
                <a:lnTo>
                  <a:pt x="1" y="26"/>
                </a:lnTo>
                <a:lnTo>
                  <a:pt x="2" y="26"/>
                </a:lnTo>
                <a:lnTo>
                  <a:pt x="3" y="26"/>
                </a:lnTo>
                <a:lnTo>
                  <a:pt x="3" y="27"/>
                </a:lnTo>
                <a:lnTo>
                  <a:pt x="3" y="26"/>
                </a:lnTo>
                <a:lnTo>
                  <a:pt x="4" y="26"/>
                </a:lnTo>
                <a:lnTo>
                  <a:pt x="5" y="26"/>
                </a:lnTo>
                <a:lnTo>
                  <a:pt x="6" y="25"/>
                </a:lnTo>
                <a:lnTo>
                  <a:pt x="11" y="20"/>
                </a:lnTo>
                <a:lnTo>
                  <a:pt x="14" y="10"/>
                </a:lnTo>
                <a:lnTo>
                  <a:pt x="14" y="9"/>
                </a:lnTo>
                <a:lnTo>
                  <a:pt x="14" y="8"/>
                </a:lnTo>
                <a:lnTo>
                  <a:pt x="14" y="7"/>
                </a:lnTo>
                <a:lnTo>
                  <a:pt x="14" y="6"/>
                </a:lnTo>
                <a:lnTo>
                  <a:pt x="14" y="5"/>
                </a:lnTo>
                <a:lnTo>
                  <a:pt x="14" y="4"/>
                </a:lnTo>
                <a:lnTo>
                  <a:pt x="14" y="3"/>
                </a:lnTo>
                <a:lnTo>
                  <a:pt x="14" y="2"/>
                </a:lnTo>
                <a:lnTo>
                  <a:pt x="14" y="1"/>
                </a:lnTo>
                <a:lnTo>
                  <a:pt x="14" y="0"/>
                </a:lnTo>
                <a:lnTo>
                  <a:pt x="22" y="9"/>
                </a:lnTo>
                <a:lnTo>
                  <a:pt x="21" y="9"/>
                </a:lnTo>
                <a:lnTo>
                  <a:pt x="20" y="9"/>
                </a:lnTo>
                <a:lnTo>
                  <a:pt x="19" y="9"/>
                </a:lnTo>
                <a:lnTo>
                  <a:pt x="18" y="9"/>
                </a:lnTo>
                <a:lnTo>
                  <a:pt x="18" y="10"/>
                </a:lnTo>
                <a:lnTo>
                  <a:pt x="15" y="21"/>
                </a:lnTo>
                <a:lnTo>
                  <a:pt x="26" y="20"/>
                </a:lnTo>
                <a:lnTo>
                  <a:pt x="26" y="19"/>
                </a:lnTo>
                <a:lnTo>
                  <a:pt x="27" y="19"/>
                </a:lnTo>
                <a:lnTo>
                  <a:pt x="28" y="19"/>
                </a:lnTo>
                <a:lnTo>
                  <a:pt x="28" y="18"/>
                </a:lnTo>
                <a:lnTo>
                  <a:pt x="28" y="17"/>
                </a:lnTo>
                <a:lnTo>
                  <a:pt x="28" y="16"/>
                </a:lnTo>
                <a:lnTo>
                  <a:pt x="27" y="16"/>
                </a:lnTo>
                <a:lnTo>
                  <a:pt x="27" y="15"/>
                </a:lnTo>
                <a:lnTo>
                  <a:pt x="26" y="15"/>
                </a:lnTo>
                <a:lnTo>
                  <a:pt x="27" y="15"/>
                </a:lnTo>
                <a:lnTo>
                  <a:pt x="34" y="21"/>
                </a:lnTo>
                <a:lnTo>
                  <a:pt x="33" y="22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43" name="Freeform 23"/>
          <p:cNvSpPr>
            <a:spLocks/>
          </p:cNvSpPr>
          <p:nvPr/>
        </p:nvSpPr>
        <p:spPr bwMode="auto">
          <a:xfrm>
            <a:off x="1146175" y="2867025"/>
            <a:ext cx="330200" cy="152400"/>
          </a:xfrm>
          <a:custGeom>
            <a:avLst/>
            <a:gdLst>
              <a:gd name="T0" fmla="*/ 2147483647 w 208"/>
              <a:gd name="T1" fmla="*/ 2147483647 h 96"/>
              <a:gd name="T2" fmla="*/ 2147483647 w 208"/>
              <a:gd name="T3" fmla="*/ 2147483647 h 96"/>
              <a:gd name="T4" fmla="*/ 2147483647 w 208"/>
              <a:gd name="T5" fmla="*/ 2147483647 h 96"/>
              <a:gd name="T6" fmla="*/ 2147483647 w 208"/>
              <a:gd name="T7" fmla="*/ 0 h 96"/>
              <a:gd name="T8" fmla="*/ 2147483647 w 208"/>
              <a:gd name="T9" fmla="*/ 2147483647 h 96"/>
              <a:gd name="T10" fmla="*/ 2147483647 w 208"/>
              <a:gd name="T11" fmla="*/ 2147483647 h 96"/>
              <a:gd name="T12" fmla="*/ 2147483647 w 208"/>
              <a:gd name="T13" fmla="*/ 2147483647 h 96"/>
              <a:gd name="T14" fmla="*/ 2147483647 w 208"/>
              <a:gd name="T15" fmla="*/ 2147483647 h 96"/>
              <a:gd name="T16" fmla="*/ 0 w 208"/>
              <a:gd name="T17" fmla="*/ 2147483647 h 96"/>
              <a:gd name="T18" fmla="*/ 2147483647 w 208"/>
              <a:gd name="T19" fmla="*/ 2147483647 h 96"/>
              <a:gd name="T20" fmla="*/ 2147483647 w 208"/>
              <a:gd name="T21" fmla="*/ 2147483647 h 96"/>
              <a:gd name="T22" fmla="*/ 2147483647 w 208"/>
              <a:gd name="T23" fmla="*/ 2147483647 h 96"/>
              <a:gd name="T24" fmla="*/ 2147483647 w 208"/>
              <a:gd name="T25" fmla="*/ 2147483647 h 96"/>
              <a:gd name="T26" fmla="*/ 2147483647 w 208"/>
              <a:gd name="T27" fmla="*/ 2147483647 h 96"/>
              <a:gd name="T28" fmla="*/ 2147483647 w 208"/>
              <a:gd name="T29" fmla="*/ 2147483647 h 96"/>
              <a:gd name="T30" fmla="*/ 2147483647 w 208"/>
              <a:gd name="T31" fmla="*/ 2147483647 h 96"/>
              <a:gd name="T32" fmla="*/ 2147483647 w 208"/>
              <a:gd name="T33" fmla="*/ 2147483647 h 96"/>
              <a:gd name="T34" fmla="*/ 2147483647 w 208"/>
              <a:gd name="T35" fmla="*/ 2147483647 h 96"/>
              <a:gd name="T36" fmla="*/ 2147483647 w 208"/>
              <a:gd name="T37" fmla="*/ 2147483647 h 96"/>
              <a:gd name="T38" fmla="*/ 2147483647 w 208"/>
              <a:gd name="T39" fmla="*/ 2147483647 h 96"/>
              <a:gd name="T40" fmla="*/ 2147483647 w 208"/>
              <a:gd name="T41" fmla="*/ 2147483647 h 96"/>
              <a:gd name="T42" fmla="*/ 2147483647 w 208"/>
              <a:gd name="T43" fmla="*/ 2147483647 h 96"/>
              <a:gd name="T44" fmla="*/ 2147483647 w 208"/>
              <a:gd name="T45" fmla="*/ 2147483647 h 96"/>
              <a:gd name="T46" fmla="*/ 2147483647 w 208"/>
              <a:gd name="T47" fmla="*/ 2147483647 h 96"/>
              <a:gd name="T48" fmla="*/ 2147483647 w 208"/>
              <a:gd name="T49" fmla="*/ 2147483647 h 96"/>
              <a:gd name="T50" fmla="*/ 2147483647 w 208"/>
              <a:gd name="T51" fmla="*/ 2147483647 h 96"/>
              <a:gd name="T52" fmla="*/ 2147483647 w 208"/>
              <a:gd name="T53" fmla="*/ 2147483647 h 96"/>
              <a:gd name="T54" fmla="*/ 2147483647 w 208"/>
              <a:gd name="T55" fmla="*/ 2147483647 h 96"/>
              <a:gd name="T56" fmla="*/ 2147483647 w 208"/>
              <a:gd name="T57" fmla="*/ 2147483647 h 96"/>
              <a:gd name="T58" fmla="*/ 2147483647 w 208"/>
              <a:gd name="T59" fmla="*/ 2147483647 h 96"/>
              <a:gd name="T60" fmla="*/ 2147483647 w 208"/>
              <a:gd name="T61" fmla="*/ 2147483647 h 96"/>
              <a:gd name="T62" fmla="*/ 2147483647 w 208"/>
              <a:gd name="T63" fmla="*/ 2147483647 h 96"/>
              <a:gd name="T64" fmla="*/ 2147483647 w 208"/>
              <a:gd name="T65" fmla="*/ 2147483647 h 96"/>
              <a:gd name="T66" fmla="*/ 2147483647 w 208"/>
              <a:gd name="T67" fmla="*/ 2147483647 h 96"/>
              <a:gd name="T68" fmla="*/ 2147483647 w 208"/>
              <a:gd name="T69" fmla="*/ 2147483647 h 96"/>
              <a:gd name="T70" fmla="*/ 2147483647 w 208"/>
              <a:gd name="T71" fmla="*/ 2147483647 h 96"/>
              <a:gd name="T72" fmla="*/ 2147483647 w 208"/>
              <a:gd name="T73" fmla="*/ 2147483647 h 96"/>
              <a:gd name="T74" fmla="*/ 2147483647 w 208"/>
              <a:gd name="T75" fmla="*/ 2147483647 h 96"/>
              <a:gd name="T76" fmla="*/ 2147483647 w 208"/>
              <a:gd name="T77" fmla="*/ 2147483647 h 96"/>
              <a:gd name="T78" fmla="*/ 2147483647 w 208"/>
              <a:gd name="T79" fmla="*/ 2147483647 h 96"/>
              <a:gd name="T80" fmla="*/ 2147483647 w 208"/>
              <a:gd name="T81" fmla="*/ 2147483647 h 96"/>
              <a:gd name="T82" fmla="*/ 2147483647 w 208"/>
              <a:gd name="T83" fmla="*/ 2147483647 h 96"/>
              <a:gd name="T84" fmla="*/ 2147483647 w 208"/>
              <a:gd name="T85" fmla="*/ 2147483647 h 96"/>
              <a:gd name="T86" fmla="*/ 2147483647 w 208"/>
              <a:gd name="T87" fmla="*/ 2147483647 h 96"/>
              <a:gd name="T88" fmla="*/ 2147483647 w 208"/>
              <a:gd name="T89" fmla="*/ 2147483647 h 96"/>
              <a:gd name="T90" fmla="*/ 2147483647 w 208"/>
              <a:gd name="T91" fmla="*/ 2147483647 h 96"/>
              <a:gd name="T92" fmla="*/ 2147483647 w 208"/>
              <a:gd name="T93" fmla="*/ 2147483647 h 96"/>
              <a:gd name="T94" fmla="*/ 2147483647 w 208"/>
              <a:gd name="T95" fmla="*/ 2147483647 h 96"/>
              <a:gd name="T96" fmla="*/ 2147483647 w 208"/>
              <a:gd name="T97" fmla="*/ 2147483647 h 96"/>
              <a:gd name="T98" fmla="*/ 2147483647 w 208"/>
              <a:gd name="T99" fmla="*/ 2147483647 h 96"/>
              <a:gd name="T100" fmla="*/ 2147483647 w 208"/>
              <a:gd name="T101" fmla="*/ 2147483647 h 96"/>
              <a:gd name="T102" fmla="*/ 2147483647 w 208"/>
              <a:gd name="T103" fmla="*/ 2147483647 h 96"/>
              <a:gd name="T104" fmla="*/ 2147483647 w 208"/>
              <a:gd name="T105" fmla="*/ 2147483647 h 96"/>
              <a:gd name="T106" fmla="*/ 2147483647 w 208"/>
              <a:gd name="T107" fmla="*/ 2147483647 h 96"/>
              <a:gd name="T108" fmla="*/ 2147483647 w 208"/>
              <a:gd name="T109" fmla="*/ 2147483647 h 96"/>
              <a:gd name="T110" fmla="*/ 2147483647 w 208"/>
              <a:gd name="T111" fmla="*/ 2147483647 h 96"/>
              <a:gd name="T112" fmla="*/ 2147483647 w 208"/>
              <a:gd name="T113" fmla="*/ 2147483647 h 96"/>
              <a:gd name="T114" fmla="*/ 2147483647 w 208"/>
              <a:gd name="T115" fmla="*/ 2147483647 h 96"/>
              <a:gd name="T116" fmla="*/ 2147483647 w 208"/>
              <a:gd name="T117" fmla="*/ 2147483647 h 9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208"/>
              <a:gd name="T178" fmla="*/ 0 h 96"/>
              <a:gd name="T179" fmla="*/ 208 w 208"/>
              <a:gd name="T180" fmla="*/ 96 h 9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208" h="96">
                <a:moveTo>
                  <a:pt x="207" y="93"/>
                </a:moveTo>
                <a:lnTo>
                  <a:pt x="207" y="85"/>
                </a:lnTo>
                <a:lnTo>
                  <a:pt x="205" y="77"/>
                </a:lnTo>
                <a:lnTo>
                  <a:pt x="203" y="69"/>
                </a:lnTo>
                <a:lnTo>
                  <a:pt x="199" y="60"/>
                </a:lnTo>
                <a:lnTo>
                  <a:pt x="195" y="53"/>
                </a:lnTo>
                <a:lnTo>
                  <a:pt x="190" y="44"/>
                </a:lnTo>
                <a:lnTo>
                  <a:pt x="184" y="37"/>
                </a:lnTo>
                <a:lnTo>
                  <a:pt x="178" y="30"/>
                </a:lnTo>
                <a:lnTo>
                  <a:pt x="170" y="24"/>
                </a:lnTo>
                <a:lnTo>
                  <a:pt x="162" y="18"/>
                </a:lnTo>
                <a:lnTo>
                  <a:pt x="155" y="12"/>
                </a:lnTo>
                <a:lnTo>
                  <a:pt x="147" y="8"/>
                </a:lnTo>
                <a:lnTo>
                  <a:pt x="138" y="5"/>
                </a:lnTo>
                <a:lnTo>
                  <a:pt x="129" y="2"/>
                </a:lnTo>
                <a:lnTo>
                  <a:pt x="120" y="0"/>
                </a:lnTo>
                <a:lnTo>
                  <a:pt x="111" y="0"/>
                </a:lnTo>
                <a:lnTo>
                  <a:pt x="99" y="0"/>
                </a:lnTo>
                <a:lnTo>
                  <a:pt x="88" y="1"/>
                </a:lnTo>
                <a:lnTo>
                  <a:pt x="80" y="3"/>
                </a:lnTo>
                <a:lnTo>
                  <a:pt x="71" y="5"/>
                </a:lnTo>
                <a:lnTo>
                  <a:pt x="63" y="8"/>
                </a:lnTo>
                <a:lnTo>
                  <a:pt x="55" y="11"/>
                </a:lnTo>
                <a:lnTo>
                  <a:pt x="50" y="15"/>
                </a:lnTo>
                <a:lnTo>
                  <a:pt x="43" y="20"/>
                </a:lnTo>
                <a:lnTo>
                  <a:pt x="38" y="25"/>
                </a:lnTo>
                <a:lnTo>
                  <a:pt x="32" y="31"/>
                </a:lnTo>
                <a:lnTo>
                  <a:pt x="27" y="38"/>
                </a:lnTo>
                <a:lnTo>
                  <a:pt x="22" y="45"/>
                </a:lnTo>
                <a:lnTo>
                  <a:pt x="18" y="54"/>
                </a:lnTo>
                <a:lnTo>
                  <a:pt x="14" y="62"/>
                </a:lnTo>
                <a:lnTo>
                  <a:pt x="9" y="71"/>
                </a:lnTo>
                <a:lnTo>
                  <a:pt x="3" y="82"/>
                </a:lnTo>
                <a:lnTo>
                  <a:pt x="2" y="85"/>
                </a:lnTo>
                <a:lnTo>
                  <a:pt x="1" y="87"/>
                </a:lnTo>
                <a:lnTo>
                  <a:pt x="0" y="89"/>
                </a:lnTo>
                <a:lnTo>
                  <a:pt x="0" y="90"/>
                </a:lnTo>
                <a:lnTo>
                  <a:pt x="0" y="91"/>
                </a:lnTo>
                <a:lnTo>
                  <a:pt x="0" y="92"/>
                </a:lnTo>
                <a:lnTo>
                  <a:pt x="1" y="92"/>
                </a:lnTo>
                <a:lnTo>
                  <a:pt x="2" y="92"/>
                </a:lnTo>
                <a:lnTo>
                  <a:pt x="3" y="91"/>
                </a:lnTo>
                <a:lnTo>
                  <a:pt x="4" y="91"/>
                </a:lnTo>
                <a:lnTo>
                  <a:pt x="5" y="90"/>
                </a:lnTo>
                <a:lnTo>
                  <a:pt x="6" y="88"/>
                </a:lnTo>
                <a:lnTo>
                  <a:pt x="7" y="87"/>
                </a:lnTo>
                <a:lnTo>
                  <a:pt x="9" y="86"/>
                </a:lnTo>
                <a:lnTo>
                  <a:pt x="10" y="85"/>
                </a:lnTo>
                <a:lnTo>
                  <a:pt x="11" y="83"/>
                </a:lnTo>
                <a:lnTo>
                  <a:pt x="13" y="80"/>
                </a:lnTo>
                <a:lnTo>
                  <a:pt x="15" y="77"/>
                </a:lnTo>
                <a:lnTo>
                  <a:pt x="17" y="74"/>
                </a:lnTo>
                <a:lnTo>
                  <a:pt x="19" y="71"/>
                </a:lnTo>
                <a:lnTo>
                  <a:pt x="22" y="67"/>
                </a:lnTo>
                <a:lnTo>
                  <a:pt x="25" y="62"/>
                </a:lnTo>
                <a:lnTo>
                  <a:pt x="28" y="58"/>
                </a:lnTo>
                <a:lnTo>
                  <a:pt x="32" y="55"/>
                </a:lnTo>
                <a:lnTo>
                  <a:pt x="35" y="50"/>
                </a:lnTo>
                <a:lnTo>
                  <a:pt x="38" y="46"/>
                </a:lnTo>
                <a:lnTo>
                  <a:pt x="41" y="42"/>
                </a:lnTo>
                <a:lnTo>
                  <a:pt x="44" y="40"/>
                </a:lnTo>
                <a:lnTo>
                  <a:pt x="46" y="36"/>
                </a:lnTo>
                <a:lnTo>
                  <a:pt x="48" y="34"/>
                </a:lnTo>
                <a:lnTo>
                  <a:pt x="50" y="31"/>
                </a:lnTo>
                <a:lnTo>
                  <a:pt x="50" y="30"/>
                </a:lnTo>
                <a:lnTo>
                  <a:pt x="52" y="29"/>
                </a:lnTo>
                <a:lnTo>
                  <a:pt x="52" y="27"/>
                </a:lnTo>
                <a:lnTo>
                  <a:pt x="53" y="26"/>
                </a:lnTo>
                <a:lnTo>
                  <a:pt x="55" y="25"/>
                </a:lnTo>
                <a:lnTo>
                  <a:pt x="56" y="24"/>
                </a:lnTo>
                <a:lnTo>
                  <a:pt x="58" y="24"/>
                </a:lnTo>
                <a:lnTo>
                  <a:pt x="59" y="23"/>
                </a:lnTo>
                <a:lnTo>
                  <a:pt x="61" y="23"/>
                </a:lnTo>
                <a:lnTo>
                  <a:pt x="63" y="22"/>
                </a:lnTo>
                <a:lnTo>
                  <a:pt x="64" y="21"/>
                </a:lnTo>
                <a:lnTo>
                  <a:pt x="66" y="21"/>
                </a:lnTo>
                <a:lnTo>
                  <a:pt x="67" y="21"/>
                </a:lnTo>
                <a:lnTo>
                  <a:pt x="69" y="21"/>
                </a:lnTo>
                <a:lnTo>
                  <a:pt x="70" y="20"/>
                </a:lnTo>
                <a:lnTo>
                  <a:pt x="71" y="21"/>
                </a:lnTo>
                <a:lnTo>
                  <a:pt x="74" y="21"/>
                </a:lnTo>
                <a:lnTo>
                  <a:pt x="75" y="21"/>
                </a:lnTo>
                <a:lnTo>
                  <a:pt x="77" y="20"/>
                </a:lnTo>
                <a:lnTo>
                  <a:pt x="78" y="20"/>
                </a:lnTo>
                <a:lnTo>
                  <a:pt x="78" y="19"/>
                </a:lnTo>
                <a:lnTo>
                  <a:pt x="79" y="19"/>
                </a:lnTo>
                <a:lnTo>
                  <a:pt x="79" y="18"/>
                </a:lnTo>
                <a:lnTo>
                  <a:pt x="80" y="18"/>
                </a:lnTo>
                <a:lnTo>
                  <a:pt x="80" y="17"/>
                </a:lnTo>
                <a:lnTo>
                  <a:pt x="80" y="16"/>
                </a:lnTo>
                <a:lnTo>
                  <a:pt x="81" y="16"/>
                </a:lnTo>
                <a:lnTo>
                  <a:pt x="82" y="15"/>
                </a:lnTo>
                <a:lnTo>
                  <a:pt x="83" y="15"/>
                </a:lnTo>
                <a:lnTo>
                  <a:pt x="84" y="15"/>
                </a:lnTo>
                <a:lnTo>
                  <a:pt x="86" y="14"/>
                </a:lnTo>
                <a:lnTo>
                  <a:pt x="88" y="14"/>
                </a:lnTo>
                <a:lnTo>
                  <a:pt x="92" y="15"/>
                </a:lnTo>
                <a:lnTo>
                  <a:pt x="96" y="15"/>
                </a:lnTo>
                <a:lnTo>
                  <a:pt x="99" y="16"/>
                </a:lnTo>
                <a:lnTo>
                  <a:pt x="101" y="17"/>
                </a:lnTo>
                <a:lnTo>
                  <a:pt x="103" y="18"/>
                </a:lnTo>
                <a:lnTo>
                  <a:pt x="104" y="19"/>
                </a:lnTo>
                <a:lnTo>
                  <a:pt x="104" y="20"/>
                </a:lnTo>
                <a:lnTo>
                  <a:pt x="104" y="22"/>
                </a:lnTo>
                <a:lnTo>
                  <a:pt x="104" y="23"/>
                </a:lnTo>
                <a:lnTo>
                  <a:pt x="104" y="24"/>
                </a:lnTo>
                <a:lnTo>
                  <a:pt x="104" y="25"/>
                </a:lnTo>
                <a:lnTo>
                  <a:pt x="104" y="26"/>
                </a:lnTo>
                <a:lnTo>
                  <a:pt x="104" y="27"/>
                </a:lnTo>
                <a:lnTo>
                  <a:pt x="105" y="28"/>
                </a:lnTo>
                <a:lnTo>
                  <a:pt x="107" y="28"/>
                </a:lnTo>
                <a:lnTo>
                  <a:pt x="108" y="28"/>
                </a:lnTo>
                <a:lnTo>
                  <a:pt x="109" y="28"/>
                </a:lnTo>
                <a:lnTo>
                  <a:pt x="110" y="29"/>
                </a:lnTo>
                <a:lnTo>
                  <a:pt x="111" y="29"/>
                </a:lnTo>
                <a:lnTo>
                  <a:pt x="111" y="30"/>
                </a:lnTo>
                <a:lnTo>
                  <a:pt x="111" y="31"/>
                </a:lnTo>
                <a:lnTo>
                  <a:pt x="111" y="32"/>
                </a:lnTo>
                <a:lnTo>
                  <a:pt x="111" y="33"/>
                </a:lnTo>
                <a:lnTo>
                  <a:pt x="111" y="34"/>
                </a:lnTo>
                <a:lnTo>
                  <a:pt x="112" y="35"/>
                </a:lnTo>
                <a:lnTo>
                  <a:pt x="113" y="36"/>
                </a:lnTo>
                <a:lnTo>
                  <a:pt x="114" y="36"/>
                </a:lnTo>
                <a:lnTo>
                  <a:pt x="116" y="37"/>
                </a:lnTo>
                <a:lnTo>
                  <a:pt x="119" y="37"/>
                </a:lnTo>
                <a:lnTo>
                  <a:pt x="120" y="37"/>
                </a:lnTo>
                <a:lnTo>
                  <a:pt x="121" y="37"/>
                </a:lnTo>
                <a:lnTo>
                  <a:pt x="122" y="37"/>
                </a:lnTo>
                <a:lnTo>
                  <a:pt x="123" y="37"/>
                </a:lnTo>
                <a:lnTo>
                  <a:pt x="124" y="37"/>
                </a:lnTo>
                <a:lnTo>
                  <a:pt x="126" y="37"/>
                </a:lnTo>
                <a:lnTo>
                  <a:pt x="127" y="37"/>
                </a:lnTo>
                <a:lnTo>
                  <a:pt x="128" y="37"/>
                </a:lnTo>
                <a:lnTo>
                  <a:pt x="129" y="37"/>
                </a:lnTo>
                <a:lnTo>
                  <a:pt x="131" y="37"/>
                </a:lnTo>
                <a:lnTo>
                  <a:pt x="132" y="37"/>
                </a:lnTo>
                <a:lnTo>
                  <a:pt x="133" y="37"/>
                </a:lnTo>
                <a:lnTo>
                  <a:pt x="134" y="37"/>
                </a:lnTo>
                <a:lnTo>
                  <a:pt x="135" y="37"/>
                </a:lnTo>
                <a:lnTo>
                  <a:pt x="136" y="38"/>
                </a:lnTo>
                <a:lnTo>
                  <a:pt x="137" y="38"/>
                </a:lnTo>
                <a:lnTo>
                  <a:pt x="138" y="38"/>
                </a:lnTo>
                <a:lnTo>
                  <a:pt x="139" y="38"/>
                </a:lnTo>
                <a:lnTo>
                  <a:pt x="140" y="39"/>
                </a:lnTo>
                <a:lnTo>
                  <a:pt x="142" y="39"/>
                </a:lnTo>
                <a:lnTo>
                  <a:pt x="144" y="38"/>
                </a:lnTo>
                <a:lnTo>
                  <a:pt x="145" y="38"/>
                </a:lnTo>
                <a:lnTo>
                  <a:pt x="146" y="38"/>
                </a:lnTo>
                <a:lnTo>
                  <a:pt x="147" y="38"/>
                </a:lnTo>
                <a:lnTo>
                  <a:pt x="148" y="38"/>
                </a:lnTo>
                <a:lnTo>
                  <a:pt x="149" y="39"/>
                </a:lnTo>
                <a:lnTo>
                  <a:pt x="150" y="39"/>
                </a:lnTo>
                <a:lnTo>
                  <a:pt x="151" y="39"/>
                </a:lnTo>
                <a:lnTo>
                  <a:pt x="152" y="40"/>
                </a:lnTo>
                <a:lnTo>
                  <a:pt x="153" y="41"/>
                </a:lnTo>
                <a:lnTo>
                  <a:pt x="154" y="42"/>
                </a:lnTo>
                <a:lnTo>
                  <a:pt x="154" y="43"/>
                </a:lnTo>
                <a:lnTo>
                  <a:pt x="155" y="44"/>
                </a:lnTo>
                <a:lnTo>
                  <a:pt x="155" y="45"/>
                </a:lnTo>
                <a:lnTo>
                  <a:pt x="156" y="46"/>
                </a:lnTo>
                <a:lnTo>
                  <a:pt x="156" y="47"/>
                </a:lnTo>
                <a:lnTo>
                  <a:pt x="157" y="48"/>
                </a:lnTo>
                <a:lnTo>
                  <a:pt x="158" y="49"/>
                </a:lnTo>
                <a:lnTo>
                  <a:pt x="159" y="50"/>
                </a:lnTo>
                <a:lnTo>
                  <a:pt x="160" y="50"/>
                </a:lnTo>
                <a:lnTo>
                  <a:pt x="161" y="50"/>
                </a:lnTo>
                <a:lnTo>
                  <a:pt x="162" y="51"/>
                </a:lnTo>
                <a:lnTo>
                  <a:pt x="163" y="51"/>
                </a:lnTo>
                <a:lnTo>
                  <a:pt x="165" y="51"/>
                </a:lnTo>
                <a:lnTo>
                  <a:pt x="166" y="51"/>
                </a:lnTo>
                <a:lnTo>
                  <a:pt x="167" y="52"/>
                </a:lnTo>
                <a:lnTo>
                  <a:pt x="168" y="52"/>
                </a:lnTo>
                <a:lnTo>
                  <a:pt x="169" y="52"/>
                </a:lnTo>
                <a:lnTo>
                  <a:pt x="170" y="52"/>
                </a:lnTo>
                <a:lnTo>
                  <a:pt x="171" y="52"/>
                </a:lnTo>
                <a:lnTo>
                  <a:pt x="172" y="52"/>
                </a:lnTo>
                <a:lnTo>
                  <a:pt x="173" y="52"/>
                </a:lnTo>
                <a:lnTo>
                  <a:pt x="174" y="52"/>
                </a:lnTo>
                <a:lnTo>
                  <a:pt x="176" y="52"/>
                </a:lnTo>
                <a:lnTo>
                  <a:pt x="177" y="53"/>
                </a:lnTo>
                <a:lnTo>
                  <a:pt x="178" y="54"/>
                </a:lnTo>
                <a:lnTo>
                  <a:pt x="178" y="55"/>
                </a:lnTo>
                <a:lnTo>
                  <a:pt x="178" y="56"/>
                </a:lnTo>
                <a:lnTo>
                  <a:pt x="179" y="57"/>
                </a:lnTo>
                <a:lnTo>
                  <a:pt x="179" y="58"/>
                </a:lnTo>
                <a:lnTo>
                  <a:pt x="180" y="59"/>
                </a:lnTo>
                <a:lnTo>
                  <a:pt x="181" y="59"/>
                </a:lnTo>
                <a:lnTo>
                  <a:pt x="182" y="59"/>
                </a:lnTo>
                <a:lnTo>
                  <a:pt x="183" y="59"/>
                </a:lnTo>
                <a:lnTo>
                  <a:pt x="184" y="59"/>
                </a:lnTo>
                <a:lnTo>
                  <a:pt x="185" y="59"/>
                </a:lnTo>
                <a:lnTo>
                  <a:pt x="186" y="59"/>
                </a:lnTo>
                <a:lnTo>
                  <a:pt x="186" y="58"/>
                </a:lnTo>
                <a:lnTo>
                  <a:pt x="187" y="58"/>
                </a:lnTo>
                <a:lnTo>
                  <a:pt x="188" y="58"/>
                </a:lnTo>
                <a:lnTo>
                  <a:pt x="189" y="58"/>
                </a:lnTo>
                <a:lnTo>
                  <a:pt x="190" y="58"/>
                </a:lnTo>
                <a:lnTo>
                  <a:pt x="190" y="59"/>
                </a:lnTo>
                <a:lnTo>
                  <a:pt x="191" y="60"/>
                </a:lnTo>
                <a:lnTo>
                  <a:pt x="191" y="61"/>
                </a:lnTo>
                <a:lnTo>
                  <a:pt x="192" y="62"/>
                </a:lnTo>
                <a:lnTo>
                  <a:pt x="192" y="64"/>
                </a:lnTo>
                <a:lnTo>
                  <a:pt x="192" y="65"/>
                </a:lnTo>
                <a:lnTo>
                  <a:pt x="193" y="65"/>
                </a:lnTo>
                <a:lnTo>
                  <a:pt x="193" y="66"/>
                </a:lnTo>
                <a:lnTo>
                  <a:pt x="193" y="67"/>
                </a:lnTo>
                <a:lnTo>
                  <a:pt x="194" y="67"/>
                </a:lnTo>
                <a:lnTo>
                  <a:pt x="195" y="67"/>
                </a:lnTo>
                <a:lnTo>
                  <a:pt x="195" y="68"/>
                </a:lnTo>
                <a:lnTo>
                  <a:pt x="196" y="69"/>
                </a:lnTo>
                <a:lnTo>
                  <a:pt x="197" y="70"/>
                </a:lnTo>
                <a:lnTo>
                  <a:pt x="197" y="71"/>
                </a:lnTo>
                <a:lnTo>
                  <a:pt x="198" y="72"/>
                </a:lnTo>
                <a:lnTo>
                  <a:pt x="198" y="73"/>
                </a:lnTo>
                <a:lnTo>
                  <a:pt x="199" y="73"/>
                </a:lnTo>
                <a:lnTo>
                  <a:pt x="199" y="74"/>
                </a:lnTo>
                <a:lnTo>
                  <a:pt x="200" y="74"/>
                </a:lnTo>
                <a:lnTo>
                  <a:pt x="200" y="75"/>
                </a:lnTo>
                <a:lnTo>
                  <a:pt x="201" y="77"/>
                </a:lnTo>
                <a:lnTo>
                  <a:pt x="201" y="79"/>
                </a:lnTo>
                <a:lnTo>
                  <a:pt x="202" y="81"/>
                </a:lnTo>
                <a:lnTo>
                  <a:pt x="203" y="83"/>
                </a:lnTo>
                <a:lnTo>
                  <a:pt x="203" y="85"/>
                </a:lnTo>
                <a:lnTo>
                  <a:pt x="204" y="87"/>
                </a:lnTo>
                <a:lnTo>
                  <a:pt x="205" y="89"/>
                </a:lnTo>
                <a:lnTo>
                  <a:pt x="205" y="91"/>
                </a:lnTo>
                <a:lnTo>
                  <a:pt x="206" y="92"/>
                </a:lnTo>
                <a:lnTo>
                  <a:pt x="206" y="94"/>
                </a:lnTo>
                <a:lnTo>
                  <a:pt x="207" y="95"/>
                </a:lnTo>
                <a:lnTo>
                  <a:pt x="207" y="94"/>
                </a:lnTo>
                <a:lnTo>
                  <a:pt x="207" y="93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44" name="Freeform 24"/>
          <p:cNvSpPr>
            <a:spLocks/>
          </p:cNvSpPr>
          <p:nvPr/>
        </p:nvSpPr>
        <p:spPr bwMode="auto">
          <a:xfrm>
            <a:off x="1106488" y="3036888"/>
            <a:ext cx="44450" cy="103187"/>
          </a:xfrm>
          <a:custGeom>
            <a:avLst/>
            <a:gdLst>
              <a:gd name="T0" fmla="*/ 2147483647 w 28"/>
              <a:gd name="T1" fmla="*/ 2147483647 h 65"/>
              <a:gd name="T2" fmla="*/ 2147483647 w 28"/>
              <a:gd name="T3" fmla="*/ 2147483647 h 65"/>
              <a:gd name="T4" fmla="*/ 2147483647 w 28"/>
              <a:gd name="T5" fmla="*/ 2147483647 h 65"/>
              <a:gd name="T6" fmla="*/ 2147483647 w 28"/>
              <a:gd name="T7" fmla="*/ 2147483647 h 65"/>
              <a:gd name="T8" fmla="*/ 2147483647 w 28"/>
              <a:gd name="T9" fmla="*/ 2147483647 h 65"/>
              <a:gd name="T10" fmla="*/ 2147483647 w 28"/>
              <a:gd name="T11" fmla="*/ 2147483647 h 65"/>
              <a:gd name="T12" fmla="*/ 2147483647 w 28"/>
              <a:gd name="T13" fmla="*/ 2147483647 h 65"/>
              <a:gd name="T14" fmla="*/ 0 w 28"/>
              <a:gd name="T15" fmla="*/ 2147483647 h 65"/>
              <a:gd name="T16" fmla="*/ 0 w 28"/>
              <a:gd name="T17" fmla="*/ 2147483647 h 65"/>
              <a:gd name="T18" fmla="*/ 2147483647 w 28"/>
              <a:gd name="T19" fmla="*/ 2147483647 h 65"/>
              <a:gd name="T20" fmla="*/ 2147483647 w 28"/>
              <a:gd name="T21" fmla="*/ 2147483647 h 65"/>
              <a:gd name="T22" fmla="*/ 2147483647 w 28"/>
              <a:gd name="T23" fmla="*/ 2147483647 h 65"/>
              <a:gd name="T24" fmla="*/ 2147483647 w 28"/>
              <a:gd name="T25" fmla="*/ 2147483647 h 65"/>
              <a:gd name="T26" fmla="*/ 2147483647 w 28"/>
              <a:gd name="T27" fmla="*/ 2147483647 h 65"/>
              <a:gd name="T28" fmla="*/ 2147483647 w 28"/>
              <a:gd name="T29" fmla="*/ 2147483647 h 65"/>
              <a:gd name="T30" fmla="*/ 2147483647 w 28"/>
              <a:gd name="T31" fmla="*/ 2147483647 h 65"/>
              <a:gd name="T32" fmla="*/ 2147483647 w 28"/>
              <a:gd name="T33" fmla="*/ 2147483647 h 65"/>
              <a:gd name="T34" fmla="*/ 2147483647 w 28"/>
              <a:gd name="T35" fmla="*/ 2147483647 h 65"/>
              <a:gd name="T36" fmla="*/ 2147483647 w 28"/>
              <a:gd name="T37" fmla="*/ 2147483647 h 65"/>
              <a:gd name="T38" fmla="*/ 2147483647 w 28"/>
              <a:gd name="T39" fmla="*/ 2147483647 h 65"/>
              <a:gd name="T40" fmla="*/ 2147483647 w 28"/>
              <a:gd name="T41" fmla="*/ 2147483647 h 65"/>
              <a:gd name="T42" fmla="*/ 2147483647 w 28"/>
              <a:gd name="T43" fmla="*/ 2147483647 h 65"/>
              <a:gd name="T44" fmla="*/ 2147483647 w 28"/>
              <a:gd name="T45" fmla="*/ 2147483647 h 65"/>
              <a:gd name="T46" fmla="*/ 2147483647 w 28"/>
              <a:gd name="T47" fmla="*/ 2147483647 h 65"/>
              <a:gd name="T48" fmla="*/ 2147483647 w 28"/>
              <a:gd name="T49" fmla="*/ 2147483647 h 65"/>
              <a:gd name="T50" fmla="*/ 2147483647 w 28"/>
              <a:gd name="T51" fmla="*/ 2147483647 h 65"/>
              <a:gd name="T52" fmla="*/ 2147483647 w 28"/>
              <a:gd name="T53" fmla="*/ 2147483647 h 65"/>
              <a:gd name="T54" fmla="*/ 2147483647 w 28"/>
              <a:gd name="T55" fmla="*/ 2147483647 h 65"/>
              <a:gd name="T56" fmla="*/ 2147483647 w 28"/>
              <a:gd name="T57" fmla="*/ 2147483647 h 65"/>
              <a:gd name="T58" fmla="*/ 2147483647 w 28"/>
              <a:gd name="T59" fmla="*/ 2147483647 h 65"/>
              <a:gd name="T60" fmla="*/ 2147483647 w 28"/>
              <a:gd name="T61" fmla="*/ 2147483647 h 65"/>
              <a:gd name="T62" fmla="*/ 2147483647 w 28"/>
              <a:gd name="T63" fmla="*/ 2147483647 h 65"/>
              <a:gd name="T64" fmla="*/ 2147483647 w 28"/>
              <a:gd name="T65" fmla="*/ 2147483647 h 65"/>
              <a:gd name="T66" fmla="*/ 2147483647 w 28"/>
              <a:gd name="T67" fmla="*/ 2147483647 h 65"/>
              <a:gd name="T68" fmla="*/ 2147483647 w 28"/>
              <a:gd name="T69" fmla="*/ 2147483647 h 65"/>
              <a:gd name="T70" fmla="*/ 2147483647 w 28"/>
              <a:gd name="T71" fmla="*/ 2147483647 h 65"/>
              <a:gd name="T72" fmla="*/ 2147483647 w 28"/>
              <a:gd name="T73" fmla="*/ 2147483647 h 65"/>
              <a:gd name="T74" fmla="*/ 2147483647 w 28"/>
              <a:gd name="T75" fmla="*/ 2147483647 h 65"/>
              <a:gd name="T76" fmla="*/ 2147483647 w 28"/>
              <a:gd name="T77" fmla="*/ 2147483647 h 65"/>
              <a:gd name="T78" fmla="*/ 2147483647 w 28"/>
              <a:gd name="T79" fmla="*/ 2147483647 h 65"/>
              <a:gd name="T80" fmla="*/ 2147483647 w 28"/>
              <a:gd name="T81" fmla="*/ 2147483647 h 65"/>
              <a:gd name="T82" fmla="*/ 2147483647 w 28"/>
              <a:gd name="T83" fmla="*/ 2147483647 h 65"/>
              <a:gd name="T84" fmla="*/ 2147483647 w 28"/>
              <a:gd name="T85" fmla="*/ 2147483647 h 65"/>
              <a:gd name="T86" fmla="*/ 2147483647 w 28"/>
              <a:gd name="T87" fmla="*/ 0 h 65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28"/>
              <a:gd name="T133" fmla="*/ 0 h 65"/>
              <a:gd name="T134" fmla="*/ 28 w 28"/>
              <a:gd name="T135" fmla="*/ 65 h 65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28" h="65">
                <a:moveTo>
                  <a:pt x="21" y="0"/>
                </a:moveTo>
                <a:lnTo>
                  <a:pt x="22" y="2"/>
                </a:lnTo>
                <a:lnTo>
                  <a:pt x="22" y="4"/>
                </a:lnTo>
                <a:lnTo>
                  <a:pt x="22" y="5"/>
                </a:lnTo>
                <a:lnTo>
                  <a:pt x="21" y="6"/>
                </a:lnTo>
                <a:lnTo>
                  <a:pt x="20" y="7"/>
                </a:lnTo>
                <a:lnTo>
                  <a:pt x="20" y="9"/>
                </a:lnTo>
                <a:lnTo>
                  <a:pt x="19" y="10"/>
                </a:lnTo>
                <a:lnTo>
                  <a:pt x="18" y="12"/>
                </a:lnTo>
                <a:lnTo>
                  <a:pt x="16" y="14"/>
                </a:lnTo>
                <a:lnTo>
                  <a:pt x="15" y="16"/>
                </a:lnTo>
                <a:lnTo>
                  <a:pt x="13" y="18"/>
                </a:lnTo>
                <a:lnTo>
                  <a:pt x="12" y="21"/>
                </a:lnTo>
                <a:lnTo>
                  <a:pt x="11" y="24"/>
                </a:lnTo>
                <a:lnTo>
                  <a:pt x="9" y="27"/>
                </a:lnTo>
                <a:lnTo>
                  <a:pt x="7" y="31"/>
                </a:lnTo>
                <a:lnTo>
                  <a:pt x="5" y="35"/>
                </a:lnTo>
                <a:lnTo>
                  <a:pt x="4" y="37"/>
                </a:lnTo>
                <a:lnTo>
                  <a:pt x="3" y="39"/>
                </a:lnTo>
                <a:lnTo>
                  <a:pt x="2" y="42"/>
                </a:lnTo>
                <a:lnTo>
                  <a:pt x="2" y="45"/>
                </a:lnTo>
                <a:lnTo>
                  <a:pt x="1" y="48"/>
                </a:lnTo>
                <a:lnTo>
                  <a:pt x="1" y="50"/>
                </a:lnTo>
                <a:lnTo>
                  <a:pt x="0" y="53"/>
                </a:lnTo>
                <a:lnTo>
                  <a:pt x="0" y="56"/>
                </a:lnTo>
                <a:lnTo>
                  <a:pt x="0" y="58"/>
                </a:lnTo>
                <a:lnTo>
                  <a:pt x="0" y="59"/>
                </a:lnTo>
                <a:lnTo>
                  <a:pt x="1" y="61"/>
                </a:lnTo>
                <a:lnTo>
                  <a:pt x="2" y="62"/>
                </a:lnTo>
                <a:lnTo>
                  <a:pt x="4" y="63"/>
                </a:lnTo>
                <a:lnTo>
                  <a:pt x="7" y="64"/>
                </a:lnTo>
                <a:lnTo>
                  <a:pt x="9" y="64"/>
                </a:lnTo>
                <a:lnTo>
                  <a:pt x="13" y="63"/>
                </a:lnTo>
                <a:lnTo>
                  <a:pt x="14" y="63"/>
                </a:lnTo>
                <a:lnTo>
                  <a:pt x="15" y="62"/>
                </a:lnTo>
                <a:lnTo>
                  <a:pt x="16" y="62"/>
                </a:lnTo>
                <a:lnTo>
                  <a:pt x="16" y="61"/>
                </a:lnTo>
                <a:lnTo>
                  <a:pt x="17" y="61"/>
                </a:lnTo>
                <a:lnTo>
                  <a:pt x="17" y="60"/>
                </a:lnTo>
                <a:lnTo>
                  <a:pt x="18" y="60"/>
                </a:lnTo>
                <a:lnTo>
                  <a:pt x="19" y="60"/>
                </a:lnTo>
                <a:lnTo>
                  <a:pt x="20" y="60"/>
                </a:lnTo>
                <a:lnTo>
                  <a:pt x="22" y="60"/>
                </a:lnTo>
                <a:lnTo>
                  <a:pt x="23" y="60"/>
                </a:lnTo>
                <a:lnTo>
                  <a:pt x="24" y="61"/>
                </a:lnTo>
                <a:lnTo>
                  <a:pt x="25" y="61"/>
                </a:lnTo>
                <a:lnTo>
                  <a:pt x="25" y="60"/>
                </a:lnTo>
                <a:lnTo>
                  <a:pt x="26" y="60"/>
                </a:lnTo>
                <a:lnTo>
                  <a:pt x="26" y="59"/>
                </a:lnTo>
                <a:lnTo>
                  <a:pt x="27" y="59"/>
                </a:lnTo>
                <a:lnTo>
                  <a:pt x="27" y="58"/>
                </a:lnTo>
                <a:lnTo>
                  <a:pt x="27" y="57"/>
                </a:lnTo>
                <a:lnTo>
                  <a:pt x="26" y="56"/>
                </a:lnTo>
                <a:lnTo>
                  <a:pt x="26" y="55"/>
                </a:lnTo>
                <a:lnTo>
                  <a:pt x="25" y="54"/>
                </a:lnTo>
                <a:lnTo>
                  <a:pt x="24" y="53"/>
                </a:lnTo>
                <a:lnTo>
                  <a:pt x="23" y="53"/>
                </a:lnTo>
                <a:lnTo>
                  <a:pt x="22" y="53"/>
                </a:lnTo>
                <a:lnTo>
                  <a:pt x="21" y="53"/>
                </a:lnTo>
                <a:lnTo>
                  <a:pt x="20" y="53"/>
                </a:lnTo>
                <a:lnTo>
                  <a:pt x="20" y="54"/>
                </a:lnTo>
                <a:lnTo>
                  <a:pt x="19" y="54"/>
                </a:lnTo>
                <a:lnTo>
                  <a:pt x="18" y="55"/>
                </a:lnTo>
                <a:lnTo>
                  <a:pt x="17" y="55"/>
                </a:lnTo>
                <a:lnTo>
                  <a:pt x="17" y="56"/>
                </a:lnTo>
                <a:lnTo>
                  <a:pt x="16" y="56"/>
                </a:lnTo>
                <a:lnTo>
                  <a:pt x="16" y="57"/>
                </a:lnTo>
                <a:lnTo>
                  <a:pt x="15" y="57"/>
                </a:lnTo>
                <a:lnTo>
                  <a:pt x="14" y="56"/>
                </a:lnTo>
                <a:lnTo>
                  <a:pt x="13" y="56"/>
                </a:lnTo>
                <a:lnTo>
                  <a:pt x="12" y="56"/>
                </a:lnTo>
                <a:lnTo>
                  <a:pt x="11" y="55"/>
                </a:lnTo>
                <a:lnTo>
                  <a:pt x="10" y="55"/>
                </a:lnTo>
                <a:lnTo>
                  <a:pt x="9" y="55"/>
                </a:lnTo>
                <a:lnTo>
                  <a:pt x="8" y="55"/>
                </a:lnTo>
                <a:lnTo>
                  <a:pt x="7" y="55"/>
                </a:lnTo>
                <a:lnTo>
                  <a:pt x="7" y="54"/>
                </a:lnTo>
                <a:lnTo>
                  <a:pt x="6" y="54"/>
                </a:lnTo>
                <a:lnTo>
                  <a:pt x="6" y="53"/>
                </a:lnTo>
                <a:lnTo>
                  <a:pt x="5" y="53"/>
                </a:lnTo>
                <a:lnTo>
                  <a:pt x="5" y="52"/>
                </a:lnTo>
                <a:lnTo>
                  <a:pt x="5" y="51"/>
                </a:lnTo>
                <a:lnTo>
                  <a:pt x="5" y="50"/>
                </a:lnTo>
                <a:lnTo>
                  <a:pt x="6" y="48"/>
                </a:lnTo>
                <a:lnTo>
                  <a:pt x="7" y="46"/>
                </a:lnTo>
                <a:lnTo>
                  <a:pt x="7" y="45"/>
                </a:lnTo>
                <a:lnTo>
                  <a:pt x="7" y="44"/>
                </a:lnTo>
                <a:lnTo>
                  <a:pt x="7" y="43"/>
                </a:lnTo>
                <a:lnTo>
                  <a:pt x="8" y="42"/>
                </a:lnTo>
                <a:lnTo>
                  <a:pt x="9" y="41"/>
                </a:lnTo>
                <a:lnTo>
                  <a:pt x="9" y="40"/>
                </a:lnTo>
                <a:lnTo>
                  <a:pt x="10" y="40"/>
                </a:lnTo>
                <a:lnTo>
                  <a:pt x="10" y="39"/>
                </a:lnTo>
                <a:lnTo>
                  <a:pt x="11" y="38"/>
                </a:lnTo>
                <a:lnTo>
                  <a:pt x="11" y="37"/>
                </a:lnTo>
                <a:lnTo>
                  <a:pt x="11" y="35"/>
                </a:lnTo>
                <a:lnTo>
                  <a:pt x="12" y="34"/>
                </a:lnTo>
                <a:lnTo>
                  <a:pt x="12" y="32"/>
                </a:lnTo>
                <a:lnTo>
                  <a:pt x="13" y="30"/>
                </a:lnTo>
                <a:lnTo>
                  <a:pt x="13" y="28"/>
                </a:lnTo>
                <a:lnTo>
                  <a:pt x="14" y="27"/>
                </a:lnTo>
                <a:lnTo>
                  <a:pt x="15" y="26"/>
                </a:lnTo>
                <a:lnTo>
                  <a:pt x="16" y="24"/>
                </a:lnTo>
                <a:lnTo>
                  <a:pt x="16" y="23"/>
                </a:lnTo>
                <a:lnTo>
                  <a:pt x="17" y="21"/>
                </a:lnTo>
                <a:lnTo>
                  <a:pt x="17" y="20"/>
                </a:lnTo>
                <a:lnTo>
                  <a:pt x="18" y="18"/>
                </a:lnTo>
                <a:lnTo>
                  <a:pt x="19" y="17"/>
                </a:lnTo>
                <a:lnTo>
                  <a:pt x="20" y="16"/>
                </a:lnTo>
                <a:lnTo>
                  <a:pt x="21" y="15"/>
                </a:lnTo>
                <a:lnTo>
                  <a:pt x="22" y="14"/>
                </a:lnTo>
                <a:lnTo>
                  <a:pt x="23" y="13"/>
                </a:lnTo>
                <a:lnTo>
                  <a:pt x="24" y="12"/>
                </a:lnTo>
                <a:lnTo>
                  <a:pt x="24" y="11"/>
                </a:lnTo>
                <a:lnTo>
                  <a:pt x="25" y="10"/>
                </a:lnTo>
                <a:lnTo>
                  <a:pt x="25" y="9"/>
                </a:lnTo>
                <a:lnTo>
                  <a:pt x="24" y="8"/>
                </a:lnTo>
                <a:lnTo>
                  <a:pt x="24" y="7"/>
                </a:lnTo>
                <a:lnTo>
                  <a:pt x="24" y="6"/>
                </a:lnTo>
                <a:lnTo>
                  <a:pt x="23" y="5"/>
                </a:lnTo>
                <a:lnTo>
                  <a:pt x="22" y="3"/>
                </a:lnTo>
                <a:lnTo>
                  <a:pt x="22" y="2"/>
                </a:lnTo>
                <a:lnTo>
                  <a:pt x="21" y="0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45" name="Freeform 25"/>
          <p:cNvSpPr>
            <a:spLocks/>
          </p:cNvSpPr>
          <p:nvPr/>
        </p:nvSpPr>
        <p:spPr bwMode="auto">
          <a:xfrm>
            <a:off x="1173163" y="3067050"/>
            <a:ext cx="34925" cy="34925"/>
          </a:xfrm>
          <a:custGeom>
            <a:avLst/>
            <a:gdLst>
              <a:gd name="T0" fmla="*/ 2147483647 w 22"/>
              <a:gd name="T1" fmla="*/ 2147483647 h 22"/>
              <a:gd name="T2" fmla="*/ 0 w 22"/>
              <a:gd name="T3" fmla="*/ 2147483647 h 22"/>
              <a:gd name="T4" fmla="*/ 0 w 22"/>
              <a:gd name="T5" fmla="*/ 2147483647 h 22"/>
              <a:gd name="T6" fmla="*/ 0 w 22"/>
              <a:gd name="T7" fmla="*/ 2147483647 h 22"/>
              <a:gd name="T8" fmla="*/ 2147483647 w 22"/>
              <a:gd name="T9" fmla="*/ 2147483647 h 22"/>
              <a:gd name="T10" fmla="*/ 2147483647 w 22"/>
              <a:gd name="T11" fmla="*/ 2147483647 h 22"/>
              <a:gd name="T12" fmla="*/ 2147483647 w 22"/>
              <a:gd name="T13" fmla="*/ 2147483647 h 22"/>
              <a:gd name="T14" fmla="*/ 2147483647 w 22"/>
              <a:gd name="T15" fmla="*/ 2147483647 h 22"/>
              <a:gd name="T16" fmla="*/ 2147483647 w 22"/>
              <a:gd name="T17" fmla="*/ 2147483647 h 22"/>
              <a:gd name="T18" fmla="*/ 2147483647 w 22"/>
              <a:gd name="T19" fmla="*/ 2147483647 h 22"/>
              <a:gd name="T20" fmla="*/ 2147483647 w 22"/>
              <a:gd name="T21" fmla="*/ 2147483647 h 22"/>
              <a:gd name="T22" fmla="*/ 2147483647 w 22"/>
              <a:gd name="T23" fmla="*/ 2147483647 h 22"/>
              <a:gd name="T24" fmla="*/ 2147483647 w 22"/>
              <a:gd name="T25" fmla="*/ 2147483647 h 22"/>
              <a:gd name="T26" fmla="*/ 2147483647 w 22"/>
              <a:gd name="T27" fmla="*/ 2147483647 h 22"/>
              <a:gd name="T28" fmla="*/ 2147483647 w 22"/>
              <a:gd name="T29" fmla="*/ 2147483647 h 22"/>
              <a:gd name="T30" fmla="*/ 2147483647 w 22"/>
              <a:gd name="T31" fmla="*/ 2147483647 h 22"/>
              <a:gd name="T32" fmla="*/ 2147483647 w 22"/>
              <a:gd name="T33" fmla="*/ 2147483647 h 22"/>
              <a:gd name="T34" fmla="*/ 2147483647 w 22"/>
              <a:gd name="T35" fmla="*/ 2147483647 h 22"/>
              <a:gd name="T36" fmla="*/ 2147483647 w 22"/>
              <a:gd name="T37" fmla="*/ 2147483647 h 22"/>
              <a:gd name="T38" fmla="*/ 2147483647 w 22"/>
              <a:gd name="T39" fmla="*/ 2147483647 h 22"/>
              <a:gd name="T40" fmla="*/ 2147483647 w 22"/>
              <a:gd name="T41" fmla="*/ 0 h 22"/>
              <a:gd name="T42" fmla="*/ 2147483647 w 22"/>
              <a:gd name="T43" fmla="*/ 2147483647 h 22"/>
              <a:gd name="T44" fmla="*/ 2147483647 w 22"/>
              <a:gd name="T45" fmla="*/ 2147483647 h 22"/>
              <a:gd name="T46" fmla="*/ 2147483647 w 22"/>
              <a:gd name="T47" fmla="*/ 2147483647 h 22"/>
              <a:gd name="T48" fmla="*/ 2147483647 w 22"/>
              <a:gd name="T49" fmla="*/ 2147483647 h 22"/>
              <a:gd name="T50" fmla="*/ 2147483647 w 22"/>
              <a:gd name="T51" fmla="*/ 2147483647 h 22"/>
              <a:gd name="T52" fmla="*/ 2147483647 w 22"/>
              <a:gd name="T53" fmla="*/ 2147483647 h 22"/>
              <a:gd name="T54" fmla="*/ 2147483647 w 22"/>
              <a:gd name="T55" fmla="*/ 2147483647 h 22"/>
              <a:gd name="T56" fmla="*/ 2147483647 w 22"/>
              <a:gd name="T57" fmla="*/ 2147483647 h 22"/>
              <a:gd name="T58" fmla="*/ 2147483647 w 22"/>
              <a:gd name="T59" fmla="*/ 2147483647 h 22"/>
              <a:gd name="T60" fmla="*/ 2147483647 w 22"/>
              <a:gd name="T61" fmla="*/ 2147483647 h 22"/>
              <a:gd name="T62" fmla="*/ 2147483647 w 22"/>
              <a:gd name="T63" fmla="*/ 2147483647 h 22"/>
              <a:gd name="T64" fmla="*/ 2147483647 w 22"/>
              <a:gd name="T65" fmla="*/ 2147483647 h 22"/>
              <a:gd name="T66" fmla="*/ 2147483647 w 22"/>
              <a:gd name="T67" fmla="*/ 2147483647 h 22"/>
              <a:gd name="T68" fmla="*/ 2147483647 w 22"/>
              <a:gd name="T69" fmla="*/ 2147483647 h 22"/>
              <a:gd name="T70" fmla="*/ 2147483647 w 22"/>
              <a:gd name="T71" fmla="*/ 2147483647 h 22"/>
              <a:gd name="T72" fmla="*/ 2147483647 w 22"/>
              <a:gd name="T73" fmla="*/ 2147483647 h 22"/>
              <a:gd name="T74" fmla="*/ 2147483647 w 22"/>
              <a:gd name="T75" fmla="*/ 2147483647 h 22"/>
              <a:gd name="T76" fmla="*/ 2147483647 w 22"/>
              <a:gd name="T77" fmla="*/ 2147483647 h 22"/>
              <a:gd name="T78" fmla="*/ 2147483647 w 22"/>
              <a:gd name="T79" fmla="*/ 2147483647 h 22"/>
              <a:gd name="T80" fmla="*/ 2147483647 w 22"/>
              <a:gd name="T81" fmla="*/ 2147483647 h 22"/>
              <a:gd name="T82" fmla="*/ 2147483647 w 22"/>
              <a:gd name="T83" fmla="*/ 2147483647 h 22"/>
              <a:gd name="T84" fmla="*/ 2147483647 w 22"/>
              <a:gd name="T85" fmla="*/ 2147483647 h 22"/>
              <a:gd name="T86" fmla="*/ 2147483647 w 22"/>
              <a:gd name="T87" fmla="*/ 2147483647 h 2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22"/>
              <a:gd name="T133" fmla="*/ 0 h 22"/>
              <a:gd name="T134" fmla="*/ 22 w 22"/>
              <a:gd name="T135" fmla="*/ 22 h 22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22" h="22">
                <a:moveTo>
                  <a:pt x="2" y="21"/>
                </a:moveTo>
                <a:lnTo>
                  <a:pt x="1" y="21"/>
                </a:lnTo>
                <a:lnTo>
                  <a:pt x="0" y="20"/>
                </a:lnTo>
                <a:lnTo>
                  <a:pt x="0" y="19"/>
                </a:lnTo>
                <a:lnTo>
                  <a:pt x="0" y="17"/>
                </a:lnTo>
                <a:lnTo>
                  <a:pt x="0" y="16"/>
                </a:lnTo>
                <a:lnTo>
                  <a:pt x="0" y="15"/>
                </a:lnTo>
                <a:lnTo>
                  <a:pt x="1" y="14"/>
                </a:lnTo>
                <a:lnTo>
                  <a:pt x="1" y="12"/>
                </a:lnTo>
                <a:lnTo>
                  <a:pt x="2" y="10"/>
                </a:lnTo>
                <a:lnTo>
                  <a:pt x="2" y="9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6" y="7"/>
                </a:lnTo>
                <a:lnTo>
                  <a:pt x="7" y="7"/>
                </a:lnTo>
                <a:lnTo>
                  <a:pt x="8" y="7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1" y="8"/>
                </a:lnTo>
                <a:lnTo>
                  <a:pt x="12" y="8"/>
                </a:lnTo>
                <a:lnTo>
                  <a:pt x="12" y="7"/>
                </a:lnTo>
                <a:lnTo>
                  <a:pt x="12" y="6"/>
                </a:lnTo>
                <a:lnTo>
                  <a:pt x="12" y="5"/>
                </a:lnTo>
                <a:lnTo>
                  <a:pt x="12" y="4"/>
                </a:lnTo>
                <a:lnTo>
                  <a:pt x="13" y="3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6" y="2"/>
                </a:lnTo>
                <a:lnTo>
                  <a:pt x="17" y="2"/>
                </a:lnTo>
                <a:lnTo>
                  <a:pt x="17" y="1"/>
                </a:lnTo>
                <a:lnTo>
                  <a:pt x="18" y="1"/>
                </a:lnTo>
                <a:lnTo>
                  <a:pt x="18" y="0"/>
                </a:lnTo>
                <a:lnTo>
                  <a:pt x="19" y="0"/>
                </a:lnTo>
                <a:lnTo>
                  <a:pt x="19" y="1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1" y="3"/>
                </a:lnTo>
                <a:lnTo>
                  <a:pt x="21" y="4"/>
                </a:lnTo>
                <a:lnTo>
                  <a:pt x="21" y="5"/>
                </a:lnTo>
                <a:lnTo>
                  <a:pt x="20" y="5"/>
                </a:lnTo>
                <a:lnTo>
                  <a:pt x="19" y="5"/>
                </a:lnTo>
                <a:lnTo>
                  <a:pt x="18" y="6"/>
                </a:lnTo>
                <a:lnTo>
                  <a:pt x="17" y="6"/>
                </a:lnTo>
                <a:lnTo>
                  <a:pt x="17" y="7"/>
                </a:lnTo>
                <a:lnTo>
                  <a:pt x="16" y="7"/>
                </a:lnTo>
                <a:lnTo>
                  <a:pt x="16" y="8"/>
                </a:lnTo>
                <a:lnTo>
                  <a:pt x="16" y="9"/>
                </a:lnTo>
                <a:lnTo>
                  <a:pt x="15" y="9"/>
                </a:lnTo>
                <a:lnTo>
                  <a:pt x="14" y="10"/>
                </a:lnTo>
                <a:lnTo>
                  <a:pt x="13" y="11"/>
                </a:lnTo>
                <a:lnTo>
                  <a:pt x="12" y="11"/>
                </a:lnTo>
                <a:lnTo>
                  <a:pt x="11" y="12"/>
                </a:lnTo>
                <a:lnTo>
                  <a:pt x="10" y="12"/>
                </a:lnTo>
                <a:lnTo>
                  <a:pt x="9" y="13"/>
                </a:lnTo>
                <a:lnTo>
                  <a:pt x="9" y="14"/>
                </a:lnTo>
                <a:lnTo>
                  <a:pt x="8" y="15"/>
                </a:lnTo>
                <a:lnTo>
                  <a:pt x="7" y="16"/>
                </a:lnTo>
                <a:lnTo>
                  <a:pt x="6" y="16"/>
                </a:lnTo>
                <a:lnTo>
                  <a:pt x="5" y="16"/>
                </a:lnTo>
                <a:lnTo>
                  <a:pt x="5" y="17"/>
                </a:lnTo>
                <a:lnTo>
                  <a:pt x="4" y="17"/>
                </a:lnTo>
                <a:lnTo>
                  <a:pt x="4" y="18"/>
                </a:lnTo>
                <a:lnTo>
                  <a:pt x="4" y="19"/>
                </a:lnTo>
                <a:lnTo>
                  <a:pt x="3" y="19"/>
                </a:lnTo>
                <a:lnTo>
                  <a:pt x="3" y="20"/>
                </a:lnTo>
                <a:lnTo>
                  <a:pt x="2" y="20"/>
                </a:lnTo>
                <a:lnTo>
                  <a:pt x="2" y="21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46" name="Freeform 26"/>
          <p:cNvSpPr>
            <a:spLocks/>
          </p:cNvSpPr>
          <p:nvPr/>
        </p:nvSpPr>
        <p:spPr bwMode="auto">
          <a:xfrm>
            <a:off x="1155700" y="3017838"/>
            <a:ext cx="38100" cy="42862"/>
          </a:xfrm>
          <a:custGeom>
            <a:avLst/>
            <a:gdLst>
              <a:gd name="T0" fmla="*/ 2147483647 w 24"/>
              <a:gd name="T1" fmla="*/ 2147483647 h 27"/>
              <a:gd name="T2" fmla="*/ 2147483647 w 24"/>
              <a:gd name="T3" fmla="*/ 2147483647 h 27"/>
              <a:gd name="T4" fmla="*/ 2147483647 w 24"/>
              <a:gd name="T5" fmla="*/ 2147483647 h 27"/>
              <a:gd name="T6" fmla="*/ 2147483647 w 24"/>
              <a:gd name="T7" fmla="*/ 2147483647 h 27"/>
              <a:gd name="T8" fmla="*/ 2147483647 w 24"/>
              <a:gd name="T9" fmla="*/ 2147483647 h 27"/>
              <a:gd name="T10" fmla="*/ 2147483647 w 24"/>
              <a:gd name="T11" fmla="*/ 2147483647 h 27"/>
              <a:gd name="T12" fmla="*/ 2147483647 w 24"/>
              <a:gd name="T13" fmla="*/ 2147483647 h 27"/>
              <a:gd name="T14" fmla="*/ 2147483647 w 24"/>
              <a:gd name="T15" fmla="*/ 2147483647 h 27"/>
              <a:gd name="T16" fmla="*/ 2147483647 w 24"/>
              <a:gd name="T17" fmla="*/ 2147483647 h 27"/>
              <a:gd name="T18" fmla="*/ 2147483647 w 24"/>
              <a:gd name="T19" fmla="*/ 2147483647 h 27"/>
              <a:gd name="T20" fmla="*/ 2147483647 w 24"/>
              <a:gd name="T21" fmla="*/ 2147483647 h 27"/>
              <a:gd name="T22" fmla="*/ 2147483647 w 24"/>
              <a:gd name="T23" fmla="*/ 2147483647 h 27"/>
              <a:gd name="T24" fmla="*/ 2147483647 w 24"/>
              <a:gd name="T25" fmla="*/ 2147483647 h 27"/>
              <a:gd name="T26" fmla="*/ 2147483647 w 24"/>
              <a:gd name="T27" fmla="*/ 2147483647 h 27"/>
              <a:gd name="T28" fmla="*/ 2147483647 w 24"/>
              <a:gd name="T29" fmla="*/ 2147483647 h 27"/>
              <a:gd name="T30" fmla="*/ 2147483647 w 24"/>
              <a:gd name="T31" fmla="*/ 2147483647 h 27"/>
              <a:gd name="T32" fmla="*/ 2147483647 w 24"/>
              <a:gd name="T33" fmla="*/ 2147483647 h 27"/>
              <a:gd name="T34" fmla="*/ 2147483647 w 24"/>
              <a:gd name="T35" fmla="*/ 2147483647 h 27"/>
              <a:gd name="T36" fmla="*/ 2147483647 w 24"/>
              <a:gd name="T37" fmla="*/ 2147483647 h 27"/>
              <a:gd name="T38" fmla="*/ 2147483647 w 24"/>
              <a:gd name="T39" fmla="*/ 2147483647 h 27"/>
              <a:gd name="T40" fmla="*/ 2147483647 w 24"/>
              <a:gd name="T41" fmla="*/ 2147483647 h 27"/>
              <a:gd name="T42" fmla="*/ 2147483647 w 24"/>
              <a:gd name="T43" fmla="*/ 2147483647 h 27"/>
              <a:gd name="T44" fmla="*/ 2147483647 w 24"/>
              <a:gd name="T45" fmla="*/ 2147483647 h 27"/>
              <a:gd name="T46" fmla="*/ 2147483647 w 24"/>
              <a:gd name="T47" fmla="*/ 2147483647 h 27"/>
              <a:gd name="T48" fmla="*/ 2147483647 w 24"/>
              <a:gd name="T49" fmla="*/ 2147483647 h 27"/>
              <a:gd name="T50" fmla="*/ 2147483647 w 24"/>
              <a:gd name="T51" fmla="*/ 2147483647 h 27"/>
              <a:gd name="T52" fmla="*/ 2147483647 w 24"/>
              <a:gd name="T53" fmla="*/ 2147483647 h 27"/>
              <a:gd name="T54" fmla="*/ 2147483647 w 24"/>
              <a:gd name="T55" fmla="*/ 2147483647 h 27"/>
              <a:gd name="T56" fmla="*/ 2147483647 w 24"/>
              <a:gd name="T57" fmla="*/ 2147483647 h 27"/>
              <a:gd name="T58" fmla="*/ 2147483647 w 24"/>
              <a:gd name="T59" fmla="*/ 2147483647 h 27"/>
              <a:gd name="T60" fmla="*/ 2147483647 w 24"/>
              <a:gd name="T61" fmla="*/ 2147483647 h 27"/>
              <a:gd name="T62" fmla="*/ 2147483647 w 24"/>
              <a:gd name="T63" fmla="*/ 2147483647 h 27"/>
              <a:gd name="T64" fmla="*/ 2147483647 w 24"/>
              <a:gd name="T65" fmla="*/ 2147483647 h 27"/>
              <a:gd name="T66" fmla="*/ 2147483647 w 24"/>
              <a:gd name="T67" fmla="*/ 2147483647 h 27"/>
              <a:gd name="T68" fmla="*/ 2147483647 w 24"/>
              <a:gd name="T69" fmla="*/ 2147483647 h 27"/>
              <a:gd name="T70" fmla="*/ 2147483647 w 24"/>
              <a:gd name="T71" fmla="*/ 2147483647 h 27"/>
              <a:gd name="T72" fmla="*/ 2147483647 w 24"/>
              <a:gd name="T73" fmla="*/ 2147483647 h 27"/>
              <a:gd name="T74" fmla="*/ 2147483647 w 24"/>
              <a:gd name="T75" fmla="*/ 2147483647 h 27"/>
              <a:gd name="T76" fmla="*/ 2147483647 w 24"/>
              <a:gd name="T77" fmla="*/ 2147483647 h 27"/>
              <a:gd name="T78" fmla="*/ 2147483647 w 24"/>
              <a:gd name="T79" fmla="*/ 2147483647 h 27"/>
              <a:gd name="T80" fmla="*/ 2147483647 w 24"/>
              <a:gd name="T81" fmla="*/ 2147483647 h 27"/>
              <a:gd name="T82" fmla="*/ 2147483647 w 24"/>
              <a:gd name="T83" fmla="*/ 2147483647 h 27"/>
              <a:gd name="T84" fmla="*/ 2147483647 w 24"/>
              <a:gd name="T85" fmla="*/ 2147483647 h 27"/>
              <a:gd name="T86" fmla="*/ 2147483647 w 24"/>
              <a:gd name="T87" fmla="*/ 2147483647 h 27"/>
              <a:gd name="T88" fmla="*/ 2147483647 w 24"/>
              <a:gd name="T89" fmla="*/ 2147483647 h 27"/>
              <a:gd name="T90" fmla="*/ 2147483647 w 24"/>
              <a:gd name="T91" fmla="*/ 2147483647 h 27"/>
              <a:gd name="T92" fmla="*/ 2147483647 w 24"/>
              <a:gd name="T93" fmla="*/ 2147483647 h 27"/>
              <a:gd name="T94" fmla="*/ 2147483647 w 24"/>
              <a:gd name="T95" fmla="*/ 2147483647 h 27"/>
              <a:gd name="T96" fmla="*/ 2147483647 w 24"/>
              <a:gd name="T97" fmla="*/ 2147483647 h 27"/>
              <a:gd name="T98" fmla="*/ 2147483647 w 24"/>
              <a:gd name="T99" fmla="*/ 2147483647 h 27"/>
              <a:gd name="T100" fmla="*/ 2147483647 w 24"/>
              <a:gd name="T101" fmla="*/ 0 h 27"/>
              <a:gd name="T102" fmla="*/ 2147483647 w 24"/>
              <a:gd name="T103" fmla="*/ 2147483647 h 27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24"/>
              <a:gd name="T157" fmla="*/ 0 h 27"/>
              <a:gd name="T158" fmla="*/ 24 w 24"/>
              <a:gd name="T159" fmla="*/ 27 h 27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24" h="27">
                <a:moveTo>
                  <a:pt x="1" y="4"/>
                </a:moveTo>
                <a:lnTo>
                  <a:pt x="1" y="5"/>
                </a:lnTo>
                <a:lnTo>
                  <a:pt x="0" y="6"/>
                </a:lnTo>
                <a:lnTo>
                  <a:pt x="1" y="6"/>
                </a:lnTo>
                <a:lnTo>
                  <a:pt x="1" y="7"/>
                </a:lnTo>
                <a:lnTo>
                  <a:pt x="2" y="7"/>
                </a:lnTo>
                <a:lnTo>
                  <a:pt x="3" y="7"/>
                </a:lnTo>
                <a:lnTo>
                  <a:pt x="4" y="7"/>
                </a:lnTo>
                <a:lnTo>
                  <a:pt x="5" y="8"/>
                </a:lnTo>
                <a:lnTo>
                  <a:pt x="6" y="8"/>
                </a:lnTo>
                <a:lnTo>
                  <a:pt x="7" y="8"/>
                </a:lnTo>
                <a:lnTo>
                  <a:pt x="8" y="8"/>
                </a:lnTo>
                <a:lnTo>
                  <a:pt x="9" y="8"/>
                </a:lnTo>
                <a:lnTo>
                  <a:pt x="10" y="8"/>
                </a:lnTo>
                <a:lnTo>
                  <a:pt x="10" y="9"/>
                </a:lnTo>
                <a:lnTo>
                  <a:pt x="12" y="10"/>
                </a:lnTo>
                <a:lnTo>
                  <a:pt x="13" y="11"/>
                </a:lnTo>
                <a:lnTo>
                  <a:pt x="14" y="12"/>
                </a:lnTo>
                <a:lnTo>
                  <a:pt x="15" y="13"/>
                </a:lnTo>
                <a:lnTo>
                  <a:pt x="16" y="14"/>
                </a:lnTo>
                <a:lnTo>
                  <a:pt x="16" y="15"/>
                </a:lnTo>
                <a:lnTo>
                  <a:pt x="17" y="15"/>
                </a:lnTo>
                <a:lnTo>
                  <a:pt x="17" y="16"/>
                </a:lnTo>
                <a:lnTo>
                  <a:pt x="17" y="17"/>
                </a:lnTo>
                <a:lnTo>
                  <a:pt x="17" y="18"/>
                </a:lnTo>
                <a:lnTo>
                  <a:pt x="17" y="19"/>
                </a:lnTo>
                <a:lnTo>
                  <a:pt x="16" y="20"/>
                </a:lnTo>
                <a:lnTo>
                  <a:pt x="15" y="20"/>
                </a:lnTo>
                <a:lnTo>
                  <a:pt x="14" y="21"/>
                </a:lnTo>
                <a:lnTo>
                  <a:pt x="13" y="21"/>
                </a:lnTo>
                <a:lnTo>
                  <a:pt x="12" y="22"/>
                </a:lnTo>
                <a:lnTo>
                  <a:pt x="11" y="22"/>
                </a:lnTo>
                <a:lnTo>
                  <a:pt x="11" y="23"/>
                </a:lnTo>
                <a:lnTo>
                  <a:pt x="10" y="23"/>
                </a:lnTo>
                <a:lnTo>
                  <a:pt x="10" y="24"/>
                </a:lnTo>
                <a:lnTo>
                  <a:pt x="10" y="25"/>
                </a:lnTo>
                <a:lnTo>
                  <a:pt x="10" y="26"/>
                </a:lnTo>
                <a:lnTo>
                  <a:pt x="11" y="26"/>
                </a:lnTo>
                <a:lnTo>
                  <a:pt x="12" y="26"/>
                </a:lnTo>
                <a:lnTo>
                  <a:pt x="13" y="26"/>
                </a:lnTo>
                <a:lnTo>
                  <a:pt x="13" y="25"/>
                </a:lnTo>
                <a:lnTo>
                  <a:pt x="14" y="24"/>
                </a:lnTo>
                <a:lnTo>
                  <a:pt x="15" y="24"/>
                </a:lnTo>
                <a:lnTo>
                  <a:pt x="16" y="24"/>
                </a:lnTo>
                <a:lnTo>
                  <a:pt x="16" y="23"/>
                </a:lnTo>
                <a:lnTo>
                  <a:pt x="17" y="22"/>
                </a:lnTo>
                <a:lnTo>
                  <a:pt x="17" y="21"/>
                </a:lnTo>
                <a:lnTo>
                  <a:pt x="17" y="20"/>
                </a:lnTo>
                <a:lnTo>
                  <a:pt x="18" y="20"/>
                </a:lnTo>
                <a:lnTo>
                  <a:pt x="19" y="20"/>
                </a:lnTo>
                <a:lnTo>
                  <a:pt x="20" y="20"/>
                </a:lnTo>
                <a:lnTo>
                  <a:pt x="21" y="20"/>
                </a:lnTo>
                <a:lnTo>
                  <a:pt x="22" y="20"/>
                </a:lnTo>
                <a:lnTo>
                  <a:pt x="23" y="20"/>
                </a:lnTo>
                <a:lnTo>
                  <a:pt x="23" y="19"/>
                </a:lnTo>
                <a:lnTo>
                  <a:pt x="23" y="18"/>
                </a:lnTo>
                <a:lnTo>
                  <a:pt x="22" y="17"/>
                </a:lnTo>
                <a:lnTo>
                  <a:pt x="21" y="15"/>
                </a:lnTo>
                <a:lnTo>
                  <a:pt x="20" y="15"/>
                </a:lnTo>
                <a:lnTo>
                  <a:pt x="19" y="14"/>
                </a:lnTo>
                <a:lnTo>
                  <a:pt x="19" y="13"/>
                </a:lnTo>
                <a:lnTo>
                  <a:pt x="18" y="13"/>
                </a:lnTo>
                <a:lnTo>
                  <a:pt x="17" y="13"/>
                </a:lnTo>
                <a:lnTo>
                  <a:pt x="17" y="12"/>
                </a:lnTo>
                <a:lnTo>
                  <a:pt x="16" y="12"/>
                </a:lnTo>
                <a:lnTo>
                  <a:pt x="15" y="12"/>
                </a:lnTo>
                <a:lnTo>
                  <a:pt x="15" y="11"/>
                </a:lnTo>
                <a:lnTo>
                  <a:pt x="14" y="11"/>
                </a:lnTo>
                <a:lnTo>
                  <a:pt x="14" y="10"/>
                </a:lnTo>
                <a:lnTo>
                  <a:pt x="14" y="9"/>
                </a:lnTo>
                <a:lnTo>
                  <a:pt x="14" y="8"/>
                </a:lnTo>
                <a:lnTo>
                  <a:pt x="15" y="8"/>
                </a:lnTo>
                <a:lnTo>
                  <a:pt x="15" y="7"/>
                </a:lnTo>
                <a:lnTo>
                  <a:pt x="14" y="7"/>
                </a:lnTo>
                <a:lnTo>
                  <a:pt x="13" y="7"/>
                </a:lnTo>
                <a:lnTo>
                  <a:pt x="13" y="6"/>
                </a:lnTo>
                <a:lnTo>
                  <a:pt x="12" y="6"/>
                </a:lnTo>
                <a:lnTo>
                  <a:pt x="11" y="6"/>
                </a:lnTo>
                <a:lnTo>
                  <a:pt x="10" y="6"/>
                </a:lnTo>
                <a:lnTo>
                  <a:pt x="8" y="5"/>
                </a:lnTo>
                <a:lnTo>
                  <a:pt x="7" y="5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5" y="2"/>
                </a:lnTo>
                <a:lnTo>
                  <a:pt x="4" y="1"/>
                </a:lnTo>
                <a:lnTo>
                  <a:pt x="4" y="0"/>
                </a:lnTo>
                <a:lnTo>
                  <a:pt x="3" y="0"/>
                </a:lnTo>
                <a:lnTo>
                  <a:pt x="2" y="1"/>
                </a:lnTo>
                <a:lnTo>
                  <a:pt x="2" y="2"/>
                </a:lnTo>
                <a:lnTo>
                  <a:pt x="1" y="4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47" name="Freeform 27"/>
          <p:cNvSpPr>
            <a:spLocks/>
          </p:cNvSpPr>
          <p:nvPr/>
        </p:nvSpPr>
        <p:spPr bwMode="auto">
          <a:xfrm>
            <a:off x="1174750" y="3040063"/>
            <a:ext cx="3175" cy="7937"/>
          </a:xfrm>
          <a:custGeom>
            <a:avLst/>
            <a:gdLst>
              <a:gd name="T0" fmla="*/ 0 w 2"/>
              <a:gd name="T1" fmla="*/ 2147483647 h 5"/>
              <a:gd name="T2" fmla="*/ 2147483647 w 2"/>
              <a:gd name="T3" fmla="*/ 2147483647 h 5"/>
              <a:gd name="T4" fmla="*/ 2147483647 w 2"/>
              <a:gd name="T5" fmla="*/ 2147483647 h 5"/>
              <a:gd name="T6" fmla="*/ 2147483647 w 2"/>
              <a:gd name="T7" fmla="*/ 2147483647 h 5"/>
              <a:gd name="T8" fmla="*/ 2147483647 w 2"/>
              <a:gd name="T9" fmla="*/ 2147483647 h 5"/>
              <a:gd name="T10" fmla="*/ 2147483647 w 2"/>
              <a:gd name="T11" fmla="*/ 2147483647 h 5"/>
              <a:gd name="T12" fmla="*/ 2147483647 w 2"/>
              <a:gd name="T13" fmla="*/ 2147483647 h 5"/>
              <a:gd name="T14" fmla="*/ 2147483647 w 2"/>
              <a:gd name="T15" fmla="*/ 2147483647 h 5"/>
              <a:gd name="T16" fmla="*/ 2147483647 w 2"/>
              <a:gd name="T17" fmla="*/ 2147483647 h 5"/>
              <a:gd name="T18" fmla="*/ 2147483647 w 2"/>
              <a:gd name="T19" fmla="*/ 2147483647 h 5"/>
              <a:gd name="T20" fmla="*/ 2147483647 w 2"/>
              <a:gd name="T21" fmla="*/ 2147483647 h 5"/>
              <a:gd name="T22" fmla="*/ 0 w 2"/>
              <a:gd name="T23" fmla="*/ 2147483647 h 5"/>
              <a:gd name="T24" fmla="*/ 2147483647 w 2"/>
              <a:gd name="T25" fmla="*/ 2147483647 h 5"/>
              <a:gd name="T26" fmla="*/ 2147483647 w 2"/>
              <a:gd name="T27" fmla="*/ 2147483647 h 5"/>
              <a:gd name="T28" fmla="*/ 2147483647 w 2"/>
              <a:gd name="T29" fmla="*/ 2147483647 h 5"/>
              <a:gd name="T30" fmla="*/ 2147483647 w 2"/>
              <a:gd name="T31" fmla="*/ 0 h 5"/>
              <a:gd name="T32" fmla="*/ 2147483647 w 2"/>
              <a:gd name="T33" fmla="*/ 0 h 5"/>
              <a:gd name="T34" fmla="*/ 2147483647 w 2"/>
              <a:gd name="T35" fmla="*/ 0 h 5"/>
              <a:gd name="T36" fmla="*/ 0 w 2"/>
              <a:gd name="T37" fmla="*/ 0 h 5"/>
              <a:gd name="T38" fmla="*/ 0 w 2"/>
              <a:gd name="T39" fmla="*/ 2147483647 h 5"/>
              <a:gd name="T40" fmla="*/ 0 w 2"/>
              <a:gd name="T41" fmla="*/ 2147483647 h 5"/>
              <a:gd name="T42" fmla="*/ 0 w 2"/>
              <a:gd name="T43" fmla="*/ 2147483647 h 5"/>
              <a:gd name="T44" fmla="*/ 0 w 2"/>
              <a:gd name="T45" fmla="*/ 2147483647 h 5"/>
              <a:gd name="T46" fmla="*/ 0 w 2"/>
              <a:gd name="T47" fmla="*/ 2147483647 h 5"/>
              <a:gd name="T48" fmla="*/ 0 w 2"/>
              <a:gd name="T49" fmla="*/ 2147483647 h 5"/>
              <a:gd name="T50" fmla="*/ 0 w 2"/>
              <a:gd name="T51" fmla="*/ 2147483647 h 5"/>
              <a:gd name="T52" fmla="*/ 0 w 2"/>
              <a:gd name="T53" fmla="*/ 2147483647 h 5"/>
              <a:gd name="T54" fmla="*/ 0 w 2"/>
              <a:gd name="T55" fmla="*/ 2147483647 h 5"/>
              <a:gd name="T56" fmla="*/ 0 w 2"/>
              <a:gd name="T57" fmla="*/ 2147483647 h 5"/>
              <a:gd name="T58" fmla="*/ 0 w 2"/>
              <a:gd name="T59" fmla="*/ 2147483647 h 5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w 2"/>
              <a:gd name="T91" fmla="*/ 0 h 5"/>
              <a:gd name="T92" fmla="*/ 2 w 2"/>
              <a:gd name="T93" fmla="*/ 5 h 5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T90" t="T91" r="T92" b="T93"/>
            <a:pathLst>
              <a:path w="2" h="5">
                <a:moveTo>
                  <a:pt x="0" y="4"/>
                </a:move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48" name="Freeform 28"/>
          <p:cNvSpPr>
            <a:spLocks/>
          </p:cNvSpPr>
          <p:nvPr/>
        </p:nvSpPr>
        <p:spPr bwMode="auto">
          <a:xfrm>
            <a:off x="1344613" y="3051175"/>
            <a:ext cx="160337" cy="61913"/>
          </a:xfrm>
          <a:custGeom>
            <a:avLst/>
            <a:gdLst>
              <a:gd name="T0" fmla="*/ 2147483647 w 101"/>
              <a:gd name="T1" fmla="*/ 2147483647 h 39"/>
              <a:gd name="T2" fmla="*/ 2147483647 w 101"/>
              <a:gd name="T3" fmla="*/ 2147483647 h 39"/>
              <a:gd name="T4" fmla="*/ 2147483647 w 101"/>
              <a:gd name="T5" fmla="*/ 2147483647 h 39"/>
              <a:gd name="T6" fmla="*/ 2147483647 w 101"/>
              <a:gd name="T7" fmla="*/ 2147483647 h 39"/>
              <a:gd name="T8" fmla="*/ 2147483647 w 101"/>
              <a:gd name="T9" fmla="*/ 0 h 39"/>
              <a:gd name="T10" fmla="*/ 2147483647 w 101"/>
              <a:gd name="T11" fmla="*/ 0 h 39"/>
              <a:gd name="T12" fmla="*/ 2147483647 w 101"/>
              <a:gd name="T13" fmla="*/ 2147483647 h 39"/>
              <a:gd name="T14" fmla="*/ 2147483647 w 101"/>
              <a:gd name="T15" fmla="*/ 2147483647 h 39"/>
              <a:gd name="T16" fmla="*/ 2147483647 w 101"/>
              <a:gd name="T17" fmla="*/ 2147483647 h 39"/>
              <a:gd name="T18" fmla="*/ 2147483647 w 101"/>
              <a:gd name="T19" fmla="*/ 2147483647 h 39"/>
              <a:gd name="T20" fmla="*/ 2147483647 w 101"/>
              <a:gd name="T21" fmla="*/ 2147483647 h 39"/>
              <a:gd name="T22" fmla="*/ 2147483647 w 101"/>
              <a:gd name="T23" fmla="*/ 2147483647 h 39"/>
              <a:gd name="T24" fmla="*/ 2147483647 w 101"/>
              <a:gd name="T25" fmla="*/ 2147483647 h 39"/>
              <a:gd name="T26" fmla="*/ 2147483647 w 101"/>
              <a:gd name="T27" fmla="*/ 2147483647 h 39"/>
              <a:gd name="T28" fmla="*/ 2147483647 w 101"/>
              <a:gd name="T29" fmla="*/ 2147483647 h 39"/>
              <a:gd name="T30" fmla="*/ 2147483647 w 101"/>
              <a:gd name="T31" fmla="*/ 2147483647 h 39"/>
              <a:gd name="T32" fmla="*/ 2147483647 w 101"/>
              <a:gd name="T33" fmla="*/ 2147483647 h 39"/>
              <a:gd name="T34" fmla="*/ 2147483647 w 101"/>
              <a:gd name="T35" fmla="*/ 2147483647 h 39"/>
              <a:gd name="T36" fmla="*/ 2147483647 w 101"/>
              <a:gd name="T37" fmla="*/ 2147483647 h 39"/>
              <a:gd name="T38" fmla="*/ 2147483647 w 101"/>
              <a:gd name="T39" fmla="*/ 2147483647 h 39"/>
              <a:gd name="T40" fmla="*/ 2147483647 w 101"/>
              <a:gd name="T41" fmla="*/ 2147483647 h 39"/>
              <a:gd name="T42" fmla="*/ 2147483647 w 101"/>
              <a:gd name="T43" fmla="*/ 2147483647 h 39"/>
              <a:gd name="T44" fmla="*/ 2147483647 w 101"/>
              <a:gd name="T45" fmla="*/ 2147483647 h 39"/>
              <a:gd name="T46" fmla="*/ 2147483647 w 101"/>
              <a:gd name="T47" fmla="*/ 2147483647 h 39"/>
              <a:gd name="T48" fmla="*/ 2147483647 w 101"/>
              <a:gd name="T49" fmla="*/ 2147483647 h 39"/>
              <a:gd name="T50" fmla="*/ 2147483647 w 101"/>
              <a:gd name="T51" fmla="*/ 2147483647 h 39"/>
              <a:gd name="T52" fmla="*/ 2147483647 w 101"/>
              <a:gd name="T53" fmla="*/ 2147483647 h 39"/>
              <a:gd name="T54" fmla="*/ 2147483647 w 101"/>
              <a:gd name="T55" fmla="*/ 2147483647 h 39"/>
              <a:gd name="T56" fmla="*/ 2147483647 w 101"/>
              <a:gd name="T57" fmla="*/ 2147483647 h 39"/>
              <a:gd name="T58" fmla="*/ 2147483647 w 101"/>
              <a:gd name="T59" fmla="*/ 2147483647 h 39"/>
              <a:gd name="T60" fmla="*/ 2147483647 w 101"/>
              <a:gd name="T61" fmla="*/ 2147483647 h 39"/>
              <a:gd name="T62" fmla="*/ 2147483647 w 101"/>
              <a:gd name="T63" fmla="*/ 2147483647 h 39"/>
              <a:gd name="T64" fmla="*/ 2147483647 w 101"/>
              <a:gd name="T65" fmla="*/ 2147483647 h 39"/>
              <a:gd name="T66" fmla="*/ 2147483647 w 101"/>
              <a:gd name="T67" fmla="*/ 2147483647 h 39"/>
              <a:gd name="T68" fmla="*/ 2147483647 w 101"/>
              <a:gd name="T69" fmla="*/ 2147483647 h 39"/>
              <a:gd name="T70" fmla="*/ 2147483647 w 101"/>
              <a:gd name="T71" fmla="*/ 2147483647 h 39"/>
              <a:gd name="T72" fmla="*/ 2147483647 w 101"/>
              <a:gd name="T73" fmla="*/ 2147483647 h 39"/>
              <a:gd name="T74" fmla="*/ 2147483647 w 101"/>
              <a:gd name="T75" fmla="*/ 2147483647 h 39"/>
              <a:gd name="T76" fmla="*/ 2147483647 w 101"/>
              <a:gd name="T77" fmla="*/ 2147483647 h 39"/>
              <a:gd name="T78" fmla="*/ 2147483647 w 101"/>
              <a:gd name="T79" fmla="*/ 2147483647 h 39"/>
              <a:gd name="T80" fmla="*/ 2147483647 w 101"/>
              <a:gd name="T81" fmla="*/ 2147483647 h 39"/>
              <a:gd name="T82" fmla="*/ 2147483647 w 101"/>
              <a:gd name="T83" fmla="*/ 2147483647 h 39"/>
              <a:gd name="T84" fmla="*/ 2147483647 w 101"/>
              <a:gd name="T85" fmla="*/ 2147483647 h 39"/>
              <a:gd name="T86" fmla="*/ 2147483647 w 101"/>
              <a:gd name="T87" fmla="*/ 2147483647 h 39"/>
              <a:gd name="T88" fmla="*/ 2147483647 w 101"/>
              <a:gd name="T89" fmla="*/ 2147483647 h 39"/>
              <a:gd name="T90" fmla="*/ 2147483647 w 101"/>
              <a:gd name="T91" fmla="*/ 2147483647 h 39"/>
              <a:gd name="T92" fmla="*/ 2147483647 w 101"/>
              <a:gd name="T93" fmla="*/ 2147483647 h 39"/>
              <a:gd name="T94" fmla="*/ 2147483647 w 101"/>
              <a:gd name="T95" fmla="*/ 2147483647 h 39"/>
              <a:gd name="T96" fmla="*/ 2147483647 w 101"/>
              <a:gd name="T97" fmla="*/ 2147483647 h 39"/>
              <a:gd name="T98" fmla="*/ 2147483647 w 101"/>
              <a:gd name="T99" fmla="*/ 2147483647 h 39"/>
              <a:gd name="T100" fmla="*/ 2147483647 w 101"/>
              <a:gd name="T101" fmla="*/ 2147483647 h 39"/>
              <a:gd name="T102" fmla="*/ 2147483647 w 101"/>
              <a:gd name="T103" fmla="*/ 2147483647 h 39"/>
              <a:gd name="T104" fmla="*/ 2147483647 w 101"/>
              <a:gd name="T105" fmla="*/ 2147483647 h 39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101"/>
              <a:gd name="T160" fmla="*/ 0 h 39"/>
              <a:gd name="T161" fmla="*/ 101 w 101"/>
              <a:gd name="T162" fmla="*/ 39 h 39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101" h="39">
                <a:moveTo>
                  <a:pt x="2" y="28"/>
                </a:moveTo>
                <a:lnTo>
                  <a:pt x="2" y="23"/>
                </a:lnTo>
                <a:lnTo>
                  <a:pt x="2" y="20"/>
                </a:lnTo>
                <a:lnTo>
                  <a:pt x="2" y="16"/>
                </a:lnTo>
                <a:lnTo>
                  <a:pt x="2" y="14"/>
                </a:lnTo>
                <a:lnTo>
                  <a:pt x="2" y="12"/>
                </a:lnTo>
                <a:lnTo>
                  <a:pt x="2" y="10"/>
                </a:lnTo>
                <a:lnTo>
                  <a:pt x="3" y="8"/>
                </a:lnTo>
                <a:lnTo>
                  <a:pt x="4" y="7"/>
                </a:lnTo>
                <a:lnTo>
                  <a:pt x="5" y="7"/>
                </a:lnTo>
                <a:lnTo>
                  <a:pt x="6" y="6"/>
                </a:lnTo>
                <a:lnTo>
                  <a:pt x="7" y="6"/>
                </a:lnTo>
                <a:lnTo>
                  <a:pt x="8" y="6"/>
                </a:lnTo>
                <a:lnTo>
                  <a:pt x="9" y="5"/>
                </a:lnTo>
                <a:lnTo>
                  <a:pt x="9" y="4"/>
                </a:lnTo>
                <a:lnTo>
                  <a:pt x="9" y="3"/>
                </a:lnTo>
                <a:lnTo>
                  <a:pt x="8" y="3"/>
                </a:lnTo>
                <a:lnTo>
                  <a:pt x="8" y="2"/>
                </a:lnTo>
                <a:lnTo>
                  <a:pt x="9" y="1"/>
                </a:lnTo>
                <a:lnTo>
                  <a:pt x="10" y="1"/>
                </a:lnTo>
                <a:lnTo>
                  <a:pt x="11" y="0"/>
                </a:lnTo>
                <a:lnTo>
                  <a:pt x="12" y="0"/>
                </a:lnTo>
                <a:lnTo>
                  <a:pt x="13" y="0"/>
                </a:lnTo>
                <a:lnTo>
                  <a:pt x="14" y="0"/>
                </a:lnTo>
                <a:lnTo>
                  <a:pt x="15" y="0"/>
                </a:lnTo>
                <a:lnTo>
                  <a:pt x="17" y="0"/>
                </a:lnTo>
                <a:lnTo>
                  <a:pt x="18" y="0"/>
                </a:lnTo>
                <a:lnTo>
                  <a:pt x="20" y="0"/>
                </a:lnTo>
                <a:lnTo>
                  <a:pt x="21" y="0"/>
                </a:lnTo>
                <a:lnTo>
                  <a:pt x="24" y="1"/>
                </a:lnTo>
                <a:lnTo>
                  <a:pt x="26" y="1"/>
                </a:lnTo>
                <a:lnTo>
                  <a:pt x="28" y="1"/>
                </a:lnTo>
                <a:lnTo>
                  <a:pt x="29" y="2"/>
                </a:lnTo>
                <a:lnTo>
                  <a:pt x="31" y="2"/>
                </a:lnTo>
                <a:lnTo>
                  <a:pt x="32" y="2"/>
                </a:lnTo>
                <a:lnTo>
                  <a:pt x="34" y="2"/>
                </a:lnTo>
                <a:lnTo>
                  <a:pt x="35" y="3"/>
                </a:lnTo>
                <a:lnTo>
                  <a:pt x="36" y="3"/>
                </a:lnTo>
                <a:lnTo>
                  <a:pt x="36" y="4"/>
                </a:lnTo>
                <a:lnTo>
                  <a:pt x="36" y="5"/>
                </a:lnTo>
                <a:lnTo>
                  <a:pt x="37" y="6"/>
                </a:lnTo>
                <a:lnTo>
                  <a:pt x="38" y="7"/>
                </a:lnTo>
                <a:lnTo>
                  <a:pt x="40" y="8"/>
                </a:lnTo>
                <a:lnTo>
                  <a:pt x="42" y="8"/>
                </a:lnTo>
                <a:lnTo>
                  <a:pt x="44" y="8"/>
                </a:lnTo>
                <a:lnTo>
                  <a:pt x="48" y="9"/>
                </a:lnTo>
                <a:lnTo>
                  <a:pt x="53" y="9"/>
                </a:lnTo>
                <a:lnTo>
                  <a:pt x="56" y="10"/>
                </a:lnTo>
                <a:lnTo>
                  <a:pt x="58" y="10"/>
                </a:lnTo>
                <a:lnTo>
                  <a:pt x="59" y="10"/>
                </a:lnTo>
                <a:lnTo>
                  <a:pt x="60" y="11"/>
                </a:lnTo>
                <a:lnTo>
                  <a:pt x="60" y="12"/>
                </a:lnTo>
                <a:lnTo>
                  <a:pt x="60" y="13"/>
                </a:lnTo>
                <a:lnTo>
                  <a:pt x="60" y="14"/>
                </a:lnTo>
                <a:lnTo>
                  <a:pt x="61" y="15"/>
                </a:lnTo>
                <a:lnTo>
                  <a:pt x="63" y="15"/>
                </a:lnTo>
                <a:lnTo>
                  <a:pt x="65" y="16"/>
                </a:lnTo>
                <a:lnTo>
                  <a:pt x="68" y="16"/>
                </a:lnTo>
                <a:lnTo>
                  <a:pt x="72" y="16"/>
                </a:lnTo>
                <a:lnTo>
                  <a:pt x="74" y="16"/>
                </a:lnTo>
                <a:lnTo>
                  <a:pt x="75" y="16"/>
                </a:lnTo>
                <a:lnTo>
                  <a:pt x="75" y="15"/>
                </a:lnTo>
                <a:lnTo>
                  <a:pt x="74" y="14"/>
                </a:lnTo>
                <a:lnTo>
                  <a:pt x="73" y="13"/>
                </a:lnTo>
                <a:lnTo>
                  <a:pt x="72" y="13"/>
                </a:lnTo>
                <a:lnTo>
                  <a:pt x="71" y="12"/>
                </a:lnTo>
                <a:lnTo>
                  <a:pt x="71" y="11"/>
                </a:lnTo>
                <a:lnTo>
                  <a:pt x="72" y="11"/>
                </a:lnTo>
                <a:lnTo>
                  <a:pt x="74" y="11"/>
                </a:lnTo>
                <a:lnTo>
                  <a:pt x="76" y="11"/>
                </a:lnTo>
                <a:lnTo>
                  <a:pt x="80" y="11"/>
                </a:lnTo>
                <a:lnTo>
                  <a:pt x="81" y="11"/>
                </a:lnTo>
                <a:lnTo>
                  <a:pt x="83" y="12"/>
                </a:lnTo>
                <a:lnTo>
                  <a:pt x="84" y="12"/>
                </a:lnTo>
                <a:lnTo>
                  <a:pt x="86" y="13"/>
                </a:lnTo>
                <a:lnTo>
                  <a:pt x="87" y="14"/>
                </a:lnTo>
                <a:lnTo>
                  <a:pt x="89" y="15"/>
                </a:lnTo>
                <a:lnTo>
                  <a:pt x="91" y="16"/>
                </a:lnTo>
                <a:lnTo>
                  <a:pt x="92" y="17"/>
                </a:lnTo>
                <a:lnTo>
                  <a:pt x="93" y="19"/>
                </a:lnTo>
                <a:lnTo>
                  <a:pt x="94" y="21"/>
                </a:lnTo>
                <a:lnTo>
                  <a:pt x="96" y="22"/>
                </a:lnTo>
                <a:lnTo>
                  <a:pt x="97" y="24"/>
                </a:lnTo>
                <a:lnTo>
                  <a:pt x="98" y="26"/>
                </a:lnTo>
                <a:lnTo>
                  <a:pt x="99" y="28"/>
                </a:lnTo>
                <a:lnTo>
                  <a:pt x="99" y="29"/>
                </a:lnTo>
                <a:lnTo>
                  <a:pt x="100" y="32"/>
                </a:lnTo>
                <a:lnTo>
                  <a:pt x="100" y="33"/>
                </a:lnTo>
                <a:lnTo>
                  <a:pt x="100" y="34"/>
                </a:lnTo>
                <a:lnTo>
                  <a:pt x="100" y="35"/>
                </a:lnTo>
                <a:lnTo>
                  <a:pt x="100" y="36"/>
                </a:lnTo>
                <a:lnTo>
                  <a:pt x="99" y="37"/>
                </a:lnTo>
                <a:lnTo>
                  <a:pt x="98" y="37"/>
                </a:lnTo>
                <a:lnTo>
                  <a:pt x="98" y="38"/>
                </a:lnTo>
                <a:lnTo>
                  <a:pt x="97" y="38"/>
                </a:lnTo>
                <a:lnTo>
                  <a:pt x="96" y="38"/>
                </a:lnTo>
                <a:lnTo>
                  <a:pt x="96" y="37"/>
                </a:lnTo>
                <a:lnTo>
                  <a:pt x="96" y="36"/>
                </a:lnTo>
                <a:lnTo>
                  <a:pt x="96" y="35"/>
                </a:lnTo>
                <a:lnTo>
                  <a:pt x="96" y="34"/>
                </a:lnTo>
                <a:lnTo>
                  <a:pt x="96" y="33"/>
                </a:lnTo>
                <a:lnTo>
                  <a:pt x="96" y="32"/>
                </a:lnTo>
                <a:lnTo>
                  <a:pt x="95" y="31"/>
                </a:lnTo>
                <a:lnTo>
                  <a:pt x="94" y="30"/>
                </a:lnTo>
                <a:lnTo>
                  <a:pt x="93" y="29"/>
                </a:lnTo>
                <a:lnTo>
                  <a:pt x="92" y="29"/>
                </a:lnTo>
                <a:lnTo>
                  <a:pt x="91" y="28"/>
                </a:lnTo>
                <a:lnTo>
                  <a:pt x="90" y="27"/>
                </a:lnTo>
                <a:lnTo>
                  <a:pt x="89" y="27"/>
                </a:lnTo>
                <a:lnTo>
                  <a:pt x="89" y="26"/>
                </a:lnTo>
                <a:lnTo>
                  <a:pt x="88" y="26"/>
                </a:lnTo>
                <a:lnTo>
                  <a:pt x="87" y="26"/>
                </a:lnTo>
                <a:lnTo>
                  <a:pt x="86" y="26"/>
                </a:lnTo>
                <a:lnTo>
                  <a:pt x="85" y="25"/>
                </a:lnTo>
                <a:lnTo>
                  <a:pt x="84" y="25"/>
                </a:lnTo>
                <a:lnTo>
                  <a:pt x="83" y="24"/>
                </a:lnTo>
                <a:lnTo>
                  <a:pt x="83" y="23"/>
                </a:lnTo>
                <a:lnTo>
                  <a:pt x="82" y="23"/>
                </a:lnTo>
                <a:lnTo>
                  <a:pt x="81" y="22"/>
                </a:lnTo>
                <a:lnTo>
                  <a:pt x="80" y="21"/>
                </a:lnTo>
                <a:lnTo>
                  <a:pt x="79" y="20"/>
                </a:lnTo>
                <a:lnTo>
                  <a:pt x="78" y="20"/>
                </a:lnTo>
                <a:lnTo>
                  <a:pt x="78" y="19"/>
                </a:lnTo>
                <a:lnTo>
                  <a:pt x="77" y="19"/>
                </a:lnTo>
                <a:lnTo>
                  <a:pt x="76" y="18"/>
                </a:lnTo>
                <a:lnTo>
                  <a:pt x="75" y="18"/>
                </a:lnTo>
                <a:lnTo>
                  <a:pt x="74" y="18"/>
                </a:lnTo>
                <a:lnTo>
                  <a:pt x="74" y="19"/>
                </a:lnTo>
                <a:lnTo>
                  <a:pt x="73" y="19"/>
                </a:lnTo>
                <a:lnTo>
                  <a:pt x="72" y="19"/>
                </a:lnTo>
                <a:lnTo>
                  <a:pt x="71" y="19"/>
                </a:lnTo>
                <a:lnTo>
                  <a:pt x="70" y="19"/>
                </a:lnTo>
                <a:lnTo>
                  <a:pt x="69" y="19"/>
                </a:lnTo>
                <a:lnTo>
                  <a:pt x="68" y="19"/>
                </a:lnTo>
                <a:lnTo>
                  <a:pt x="67" y="19"/>
                </a:lnTo>
                <a:lnTo>
                  <a:pt x="66" y="20"/>
                </a:lnTo>
                <a:lnTo>
                  <a:pt x="65" y="20"/>
                </a:lnTo>
                <a:lnTo>
                  <a:pt x="65" y="21"/>
                </a:lnTo>
                <a:lnTo>
                  <a:pt x="64" y="21"/>
                </a:lnTo>
                <a:lnTo>
                  <a:pt x="63" y="22"/>
                </a:lnTo>
                <a:lnTo>
                  <a:pt x="62" y="22"/>
                </a:lnTo>
                <a:lnTo>
                  <a:pt x="61" y="23"/>
                </a:lnTo>
                <a:lnTo>
                  <a:pt x="60" y="23"/>
                </a:lnTo>
                <a:lnTo>
                  <a:pt x="59" y="23"/>
                </a:lnTo>
                <a:lnTo>
                  <a:pt x="58" y="23"/>
                </a:lnTo>
                <a:lnTo>
                  <a:pt x="58" y="22"/>
                </a:lnTo>
                <a:lnTo>
                  <a:pt x="58" y="21"/>
                </a:lnTo>
                <a:lnTo>
                  <a:pt x="58" y="20"/>
                </a:lnTo>
                <a:lnTo>
                  <a:pt x="58" y="19"/>
                </a:lnTo>
                <a:lnTo>
                  <a:pt x="58" y="18"/>
                </a:lnTo>
                <a:lnTo>
                  <a:pt x="57" y="18"/>
                </a:lnTo>
                <a:lnTo>
                  <a:pt x="56" y="18"/>
                </a:lnTo>
                <a:lnTo>
                  <a:pt x="55" y="18"/>
                </a:lnTo>
                <a:lnTo>
                  <a:pt x="54" y="17"/>
                </a:lnTo>
                <a:lnTo>
                  <a:pt x="53" y="17"/>
                </a:lnTo>
                <a:lnTo>
                  <a:pt x="52" y="17"/>
                </a:lnTo>
                <a:lnTo>
                  <a:pt x="51" y="17"/>
                </a:lnTo>
                <a:lnTo>
                  <a:pt x="50" y="17"/>
                </a:lnTo>
                <a:lnTo>
                  <a:pt x="49" y="17"/>
                </a:lnTo>
                <a:lnTo>
                  <a:pt x="48" y="17"/>
                </a:lnTo>
                <a:lnTo>
                  <a:pt x="47" y="17"/>
                </a:lnTo>
                <a:lnTo>
                  <a:pt x="46" y="17"/>
                </a:lnTo>
                <a:lnTo>
                  <a:pt x="45" y="18"/>
                </a:lnTo>
                <a:lnTo>
                  <a:pt x="44" y="18"/>
                </a:lnTo>
                <a:lnTo>
                  <a:pt x="43" y="18"/>
                </a:lnTo>
                <a:lnTo>
                  <a:pt x="42" y="18"/>
                </a:lnTo>
                <a:lnTo>
                  <a:pt x="42" y="17"/>
                </a:lnTo>
                <a:lnTo>
                  <a:pt x="41" y="17"/>
                </a:lnTo>
                <a:lnTo>
                  <a:pt x="41" y="16"/>
                </a:lnTo>
                <a:lnTo>
                  <a:pt x="40" y="16"/>
                </a:lnTo>
                <a:lnTo>
                  <a:pt x="40" y="15"/>
                </a:lnTo>
                <a:lnTo>
                  <a:pt x="40" y="14"/>
                </a:lnTo>
                <a:lnTo>
                  <a:pt x="39" y="13"/>
                </a:lnTo>
                <a:lnTo>
                  <a:pt x="39" y="12"/>
                </a:lnTo>
                <a:lnTo>
                  <a:pt x="38" y="11"/>
                </a:lnTo>
                <a:lnTo>
                  <a:pt x="37" y="11"/>
                </a:lnTo>
                <a:lnTo>
                  <a:pt x="36" y="10"/>
                </a:lnTo>
                <a:lnTo>
                  <a:pt x="34" y="10"/>
                </a:lnTo>
                <a:lnTo>
                  <a:pt x="33" y="10"/>
                </a:lnTo>
                <a:lnTo>
                  <a:pt x="31" y="10"/>
                </a:lnTo>
                <a:lnTo>
                  <a:pt x="30" y="10"/>
                </a:lnTo>
                <a:lnTo>
                  <a:pt x="29" y="10"/>
                </a:lnTo>
                <a:lnTo>
                  <a:pt x="28" y="10"/>
                </a:lnTo>
                <a:lnTo>
                  <a:pt x="27" y="10"/>
                </a:lnTo>
                <a:lnTo>
                  <a:pt x="27" y="9"/>
                </a:lnTo>
                <a:lnTo>
                  <a:pt x="26" y="9"/>
                </a:lnTo>
                <a:lnTo>
                  <a:pt x="26" y="8"/>
                </a:lnTo>
                <a:lnTo>
                  <a:pt x="26" y="7"/>
                </a:lnTo>
                <a:lnTo>
                  <a:pt x="26" y="6"/>
                </a:lnTo>
                <a:lnTo>
                  <a:pt x="25" y="6"/>
                </a:lnTo>
                <a:lnTo>
                  <a:pt x="25" y="7"/>
                </a:lnTo>
                <a:lnTo>
                  <a:pt x="25" y="8"/>
                </a:lnTo>
                <a:lnTo>
                  <a:pt x="24" y="8"/>
                </a:lnTo>
                <a:lnTo>
                  <a:pt x="24" y="9"/>
                </a:lnTo>
                <a:lnTo>
                  <a:pt x="23" y="10"/>
                </a:lnTo>
                <a:lnTo>
                  <a:pt x="22" y="10"/>
                </a:lnTo>
                <a:lnTo>
                  <a:pt x="21" y="10"/>
                </a:lnTo>
                <a:lnTo>
                  <a:pt x="21" y="9"/>
                </a:lnTo>
                <a:lnTo>
                  <a:pt x="21" y="8"/>
                </a:lnTo>
                <a:lnTo>
                  <a:pt x="21" y="7"/>
                </a:lnTo>
                <a:lnTo>
                  <a:pt x="21" y="6"/>
                </a:lnTo>
                <a:lnTo>
                  <a:pt x="20" y="6"/>
                </a:lnTo>
                <a:lnTo>
                  <a:pt x="19" y="6"/>
                </a:lnTo>
                <a:lnTo>
                  <a:pt x="18" y="7"/>
                </a:lnTo>
                <a:lnTo>
                  <a:pt x="18" y="8"/>
                </a:lnTo>
                <a:lnTo>
                  <a:pt x="18" y="9"/>
                </a:lnTo>
                <a:lnTo>
                  <a:pt x="17" y="9"/>
                </a:lnTo>
                <a:lnTo>
                  <a:pt x="17" y="10"/>
                </a:lnTo>
                <a:lnTo>
                  <a:pt x="16" y="10"/>
                </a:lnTo>
                <a:lnTo>
                  <a:pt x="15" y="10"/>
                </a:lnTo>
                <a:lnTo>
                  <a:pt x="15" y="9"/>
                </a:lnTo>
                <a:lnTo>
                  <a:pt x="15" y="8"/>
                </a:lnTo>
                <a:lnTo>
                  <a:pt x="16" y="7"/>
                </a:lnTo>
                <a:lnTo>
                  <a:pt x="16" y="6"/>
                </a:lnTo>
                <a:lnTo>
                  <a:pt x="16" y="5"/>
                </a:lnTo>
                <a:lnTo>
                  <a:pt x="16" y="4"/>
                </a:lnTo>
                <a:lnTo>
                  <a:pt x="15" y="4"/>
                </a:lnTo>
                <a:lnTo>
                  <a:pt x="14" y="4"/>
                </a:lnTo>
                <a:lnTo>
                  <a:pt x="13" y="4"/>
                </a:lnTo>
                <a:lnTo>
                  <a:pt x="12" y="5"/>
                </a:lnTo>
                <a:lnTo>
                  <a:pt x="12" y="6"/>
                </a:lnTo>
                <a:lnTo>
                  <a:pt x="12" y="7"/>
                </a:lnTo>
                <a:lnTo>
                  <a:pt x="11" y="8"/>
                </a:lnTo>
                <a:lnTo>
                  <a:pt x="11" y="9"/>
                </a:lnTo>
                <a:lnTo>
                  <a:pt x="10" y="9"/>
                </a:lnTo>
                <a:lnTo>
                  <a:pt x="9" y="9"/>
                </a:lnTo>
                <a:lnTo>
                  <a:pt x="8" y="9"/>
                </a:lnTo>
                <a:lnTo>
                  <a:pt x="7" y="9"/>
                </a:lnTo>
                <a:lnTo>
                  <a:pt x="7" y="10"/>
                </a:lnTo>
                <a:lnTo>
                  <a:pt x="5" y="10"/>
                </a:lnTo>
                <a:lnTo>
                  <a:pt x="4" y="11"/>
                </a:lnTo>
                <a:lnTo>
                  <a:pt x="3" y="13"/>
                </a:lnTo>
                <a:lnTo>
                  <a:pt x="3" y="15"/>
                </a:lnTo>
                <a:lnTo>
                  <a:pt x="2" y="16"/>
                </a:lnTo>
                <a:lnTo>
                  <a:pt x="2" y="18"/>
                </a:lnTo>
                <a:lnTo>
                  <a:pt x="2" y="20"/>
                </a:lnTo>
                <a:lnTo>
                  <a:pt x="3" y="22"/>
                </a:lnTo>
                <a:lnTo>
                  <a:pt x="3" y="24"/>
                </a:lnTo>
                <a:lnTo>
                  <a:pt x="3" y="26"/>
                </a:lnTo>
                <a:lnTo>
                  <a:pt x="4" y="28"/>
                </a:lnTo>
                <a:lnTo>
                  <a:pt x="4" y="29"/>
                </a:lnTo>
                <a:lnTo>
                  <a:pt x="4" y="30"/>
                </a:lnTo>
                <a:lnTo>
                  <a:pt x="4" y="31"/>
                </a:lnTo>
                <a:lnTo>
                  <a:pt x="3" y="31"/>
                </a:lnTo>
                <a:lnTo>
                  <a:pt x="3" y="32"/>
                </a:lnTo>
                <a:lnTo>
                  <a:pt x="2" y="32"/>
                </a:lnTo>
                <a:lnTo>
                  <a:pt x="1" y="32"/>
                </a:lnTo>
                <a:lnTo>
                  <a:pt x="0" y="31"/>
                </a:lnTo>
                <a:lnTo>
                  <a:pt x="0" y="30"/>
                </a:lnTo>
                <a:lnTo>
                  <a:pt x="0" y="29"/>
                </a:lnTo>
                <a:lnTo>
                  <a:pt x="1" y="29"/>
                </a:lnTo>
                <a:lnTo>
                  <a:pt x="2" y="28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49" name="Freeform 29"/>
          <p:cNvSpPr>
            <a:spLocks/>
          </p:cNvSpPr>
          <p:nvPr/>
        </p:nvSpPr>
        <p:spPr bwMode="auto">
          <a:xfrm>
            <a:off x="1274763" y="3079750"/>
            <a:ext cx="12700" cy="50800"/>
          </a:xfrm>
          <a:custGeom>
            <a:avLst/>
            <a:gdLst>
              <a:gd name="T0" fmla="*/ 2147483647 w 8"/>
              <a:gd name="T1" fmla="*/ 2147483647 h 32"/>
              <a:gd name="T2" fmla="*/ 2147483647 w 8"/>
              <a:gd name="T3" fmla="*/ 2147483647 h 32"/>
              <a:gd name="T4" fmla="*/ 2147483647 w 8"/>
              <a:gd name="T5" fmla="*/ 2147483647 h 32"/>
              <a:gd name="T6" fmla="*/ 2147483647 w 8"/>
              <a:gd name="T7" fmla="*/ 2147483647 h 32"/>
              <a:gd name="T8" fmla="*/ 2147483647 w 8"/>
              <a:gd name="T9" fmla="*/ 2147483647 h 32"/>
              <a:gd name="T10" fmla="*/ 2147483647 w 8"/>
              <a:gd name="T11" fmla="*/ 2147483647 h 32"/>
              <a:gd name="T12" fmla="*/ 2147483647 w 8"/>
              <a:gd name="T13" fmla="*/ 2147483647 h 32"/>
              <a:gd name="T14" fmla="*/ 2147483647 w 8"/>
              <a:gd name="T15" fmla="*/ 2147483647 h 32"/>
              <a:gd name="T16" fmla="*/ 2147483647 w 8"/>
              <a:gd name="T17" fmla="*/ 2147483647 h 32"/>
              <a:gd name="T18" fmla="*/ 2147483647 w 8"/>
              <a:gd name="T19" fmla="*/ 2147483647 h 32"/>
              <a:gd name="T20" fmla="*/ 2147483647 w 8"/>
              <a:gd name="T21" fmla="*/ 2147483647 h 32"/>
              <a:gd name="T22" fmla="*/ 2147483647 w 8"/>
              <a:gd name="T23" fmla="*/ 2147483647 h 32"/>
              <a:gd name="T24" fmla="*/ 2147483647 w 8"/>
              <a:gd name="T25" fmla="*/ 2147483647 h 32"/>
              <a:gd name="T26" fmla="*/ 2147483647 w 8"/>
              <a:gd name="T27" fmla="*/ 2147483647 h 32"/>
              <a:gd name="T28" fmla="*/ 2147483647 w 8"/>
              <a:gd name="T29" fmla="*/ 2147483647 h 32"/>
              <a:gd name="T30" fmla="*/ 2147483647 w 8"/>
              <a:gd name="T31" fmla="*/ 2147483647 h 32"/>
              <a:gd name="T32" fmla="*/ 2147483647 w 8"/>
              <a:gd name="T33" fmla="*/ 2147483647 h 32"/>
              <a:gd name="T34" fmla="*/ 2147483647 w 8"/>
              <a:gd name="T35" fmla="*/ 2147483647 h 32"/>
              <a:gd name="T36" fmla="*/ 2147483647 w 8"/>
              <a:gd name="T37" fmla="*/ 2147483647 h 32"/>
              <a:gd name="T38" fmla="*/ 2147483647 w 8"/>
              <a:gd name="T39" fmla="*/ 2147483647 h 32"/>
              <a:gd name="T40" fmla="*/ 2147483647 w 8"/>
              <a:gd name="T41" fmla="*/ 2147483647 h 32"/>
              <a:gd name="T42" fmla="*/ 2147483647 w 8"/>
              <a:gd name="T43" fmla="*/ 2147483647 h 32"/>
              <a:gd name="T44" fmla="*/ 2147483647 w 8"/>
              <a:gd name="T45" fmla="*/ 2147483647 h 32"/>
              <a:gd name="T46" fmla="*/ 2147483647 w 8"/>
              <a:gd name="T47" fmla="*/ 2147483647 h 32"/>
              <a:gd name="T48" fmla="*/ 2147483647 w 8"/>
              <a:gd name="T49" fmla="*/ 2147483647 h 32"/>
              <a:gd name="T50" fmla="*/ 0 w 8"/>
              <a:gd name="T51" fmla="*/ 2147483647 h 32"/>
              <a:gd name="T52" fmla="*/ 2147483647 w 8"/>
              <a:gd name="T53" fmla="*/ 0 h 32"/>
              <a:gd name="T54" fmla="*/ 2147483647 w 8"/>
              <a:gd name="T55" fmla="*/ 0 h 32"/>
              <a:gd name="T56" fmla="*/ 2147483647 w 8"/>
              <a:gd name="T57" fmla="*/ 2147483647 h 32"/>
              <a:gd name="T58" fmla="*/ 2147483647 w 8"/>
              <a:gd name="T59" fmla="*/ 2147483647 h 32"/>
              <a:gd name="T60" fmla="*/ 2147483647 w 8"/>
              <a:gd name="T61" fmla="*/ 2147483647 h 32"/>
              <a:gd name="T62" fmla="*/ 2147483647 w 8"/>
              <a:gd name="T63" fmla="*/ 2147483647 h 32"/>
              <a:gd name="T64" fmla="*/ 2147483647 w 8"/>
              <a:gd name="T65" fmla="*/ 2147483647 h 32"/>
              <a:gd name="T66" fmla="*/ 2147483647 w 8"/>
              <a:gd name="T67" fmla="*/ 2147483647 h 32"/>
              <a:gd name="T68" fmla="*/ 2147483647 w 8"/>
              <a:gd name="T69" fmla="*/ 2147483647 h 32"/>
              <a:gd name="T70" fmla="*/ 2147483647 w 8"/>
              <a:gd name="T71" fmla="*/ 2147483647 h 32"/>
              <a:gd name="T72" fmla="*/ 2147483647 w 8"/>
              <a:gd name="T73" fmla="*/ 2147483647 h 32"/>
              <a:gd name="T74" fmla="*/ 2147483647 w 8"/>
              <a:gd name="T75" fmla="*/ 2147483647 h 32"/>
              <a:gd name="T76" fmla="*/ 2147483647 w 8"/>
              <a:gd name="T77" fmla="*/ 2147483647 h 32"/>
              <a:gd name="T78" fmla="*/ 2147483647 w 8"/>
              <a:gd name="T79" fmla="*/ 2147483647 h 32"/>
              <a:gd name="T80" fmla="*/ 2147483647 w 8"/>
              <a:gd name="T81" fmla="*/ 2147483647 h 32"/>
              <a:gd name="T82" fmla="*/ 2147483647 w 8"/>
              <a:gd name="T83" fmla="*/ 2147483647 h 32"/>
              <a:gd name="T84" fmla="*/ 2147483647 w 8"/>
              <a:gd name="T85" fmla="*/ 2147483647 h 32"/>
              <a:gd name="T86" fmla="*/ 2147483647 w 8"/>
              <a:gd name="T87" fmla="*/ 2147483647 h 32"/>
              <a:gd name="T88" fmla="*/ 2147483647 w 8"/>
              <a:gd name="T89" fmla="*/ 2147483647 h 32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8"/>
              <a:gd name="T136" fmla="*/ 0 h 32"/>
              <a:gd name="T137" fmla="*/ 8 w 8"/>
              <a:gd name="T138" fmla="*/ 32 h 32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8" h="32">
                <a:moveTo>
                  <a:pt x="6" y="30"/>
                </a:moveTo>
                <a:lnTo>
                  <a:pt x="5" y="30"/>
                </a:lnTo>
                <a:lnTo>
                  <a:pt x="4" y="30"/>
                </a:lnTo>
                <a:lnTo>
                  <a:pt x="3" y="31"/>
                </a:lnTo>
                <a:lnTo>
                  <a:pt x="3" y="30"/>
                </a:lnTo>
                <a:lnTo>
                  <a:pt x="2" y="30"/>
                </a:lnTo>
                <a:lnTo>
                  <a:pt x="2" y="29"/>
                </a:lnTo>
                <a:lnTo>
                  <a:pt x="2" y="28"/>
                </a:lnTo>
                <a:lnTo>
                  <a:pt x="2" y="27"/>
                </a:lnTo>
                <a:lnTo>
                  <a:pt x="2" y="28"/>
                </a:lnTo>
                <a:lnTo>
                  <a:pt x="3" y="28"/>
                </a:lnTo>
                <a:lnTo>
                  <a:pt x="3" y="29"/>
                </a:lnTo>
                <a:lnTo>
                  <a:pt x="4" y="29"/>
                </a:lnTo>
                <a:lnTo>
                  <a:pt x="5" y="29"/>
                </a:lnTo>
                <a:lnTo>
                  <a:pt x="5" y="28"/>
                </a:lnTo>
                <a:lnTo>
                  <a:pt x="6" y="27"/>
                </a:lnTo>
                <a:lnTo>
                  <a:pt x="5" y="27"/>
                </a:lnTo>
                <a:lnTo>
                  <a:pt x="4" y="27"/>
                </a:lnTo>
                <a:lnTo>
                  <a:pt x="3" y="26"/>
                </a:lnTo>
                <a:lnTo>
                  <a:pt x="2" y="25"/>
                </a:lnTo>
                <a:lnTo>
                  <a:pt x="2" y="24"/>
                </a:lnTo>
                <a:lnTo>
                  <a:pt x="2" y="23"/>
                </a:lnTo>
                <a:lnTo>
                  <a:pt x="3" y="23"/>
                </a:lnTo>
                <a:lnTo>
                  <a:pt x="3" y="24"/>
                </a:lnTo>
                <a:lnTo>
                  <a:pt x="3" y="25"/>
                </a:lnTo>
                <a:lnTo>
                  <a:pt x="4" y="25"/>
                </a:lnTo>
                <a:lnTo>
                  <a:pt x="5" y="25"/>
                </a:lnTo>
                <a:lnTo>
                  <a:pt x="5" y="24"/>
                </a:lnTo>
                <a:lnTo>
                  <a:pt x="5" y="23"/>
                </a:lnTo>
                <a:lnTo>
                  <a:pt x="6" y="23"/>
                </a:lnTo>
                <a:lnTo>
                  <a:pt x="5" y="23"/>
                </a:lnTo>
                <a:lnTo>
                  <a:pt x="4" y="23"/>
                </a:lnTo>
                <a:lnTo>
                  <a:pt x="4" y="22"/>
                </a:lnTo>
                <a:lnTo>
                  <a:pt x="3" y="22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3" y="18"/>
                </a:lnTo>
                <a:lnTo>
                  <a:pt x="4" y="20"/>
                </a:lnTo>
                <a:lnTo>
                  <a:pt x="4" y="21"/>
                </a:lnTo>
                <a:lnTo>
                  <a:pt x="5" y="21"/>
                </a:lnTo>
                <a:lnTo>
                  <a:pt x="4" y="20"/>
                </a:lnTo>
                <a:lnTo>
                  <a:pt x="4" y="19"/>
                </a:lnTo>
                <a:lnTo>
                  <a:pt x="4" y="18"/>
                </a:lnTo>
                <a:lnTo>
                  <a:pt x="4" y="17"/>
                </a:lnTo>
                <a:lnTo>
                  <a:pt x="3" y="16"/>
                </a:lnTo>
                <a:lnTo>
                  <a:pt x="3" y="15"/>
                </a:lnTo>
                <a:lnTo>
                  <a:pt x="3" y="14"/>
                </a:lnTo>
                <a:lnTo>
                  <a:pt x="3" y="13"/>
                </a:lnTo>
                <a:lnTo>
                  <a:pt x="2" y="13"/>
                </a:lnTo>
                <a:lnTo>
                  <a:pt x="3" y="12"/>
                </a:lnTo>
                <a:lnTo>
                  <a:pt x="4" y="11"/>
                </a:lnTo>
                <a:lnTo>
                  <a:pt x="4" y="10"/>
                </a:lnTo>
                <a:lnTo>
                  <a:pt x="4" y="9"/>
                </a:lnTo>
                <a:lnTo>
                  <a:pt x="3" y="8"/>
                </a:lnTo>
                <a:lnTo>
                  <a:pt x="3" y="7"/>
                </a:lnTo>
                <a:lnTo>
                  <a:pt x="2" y="6"/>
                </a:lnTo>
                <a:lnTo>
                  <a:pt x="2" y="5"/>
                </a:lnTo>
                <a:lnTo>
                  <a:pt x="1" y="4"/>
                </a:lnTo>
                <a:lnTo>
                  <a:pt x="1" y="3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5" y="3"/>
                </a:lnTo>
                <a:lnTo>
                  <a:pt x="4" y="3"/>
                </a:lnTo>
                <a:lnTo>
                  <a:pt x="3" y="3"/>
                </a:lnTo>
                <a:lnTo>
                  <a:pt x="2" y="3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4" y="7"/>
                </a:lnTo>
                <a:lnTo>
                  <a:pt x="4" y="8"/>
                </a:lnTo>
                <a:lnTo>
                  <a:pt x="4" y="9"/>
                </a:lnTo>
                <a:lnTo>
                  <a:pt x="4" y="10"/>
                </a:lnTo>
                <a:lnTo>
                  <a:pt x="4" y="11"/>
                </a:lnTo>
                <a:lnTo>
                  <a:pt x="5" y="11"/>
                </a:lnTo>
                <a:lnTo>
                  <a:pt x="5" y="12"/>
                </a:lnTo>
                <a:lnTo>
                  <a:pt x="5" y="13"/>
                </a:lnTo>
                <a:lnTo>
                  <a:pt x="5" y="14"/>
                </a:lnTo>
                <a:lnTo>
                  <a:pt x="5" y="15"/>
                </a:lnTo>
                <a:lnTo>
                  <a:pt x="5" y="16"/>
                </a:lnTo>
                <a:lnTo>
                  <a:pt x="5" y="17"/>
                </a:lnTo>
                <a:lnTo>
                  <a:pt x="6" y="17"/>
                </a:lnTo>
                <a:lnTo>
                  <a:pt x="6" y="18"/>
                </a:lnTo>
                <a:lnTo>
                  <a:pt x="6" y="19"/>
                </a:lnTo>
                <a:lnTo>
                  <a:pt x="7" y="22"/>
                </a:lnTo>
                <a:lnTo>
                  <a:pt x="7" y="23"/>
                </a:lnTo>
                <a:lnTo>
                  <a:pt x="7" y="25"/>
                </a:lnTo>
                <a:lnTo>
                  <a:pt x="7" y="26"/>
                </a:lnTo>
                <a:lnTo>
                  <a:pt x="7" y="28"/>
                </a:lnTo>
                <a:lnTo>
                  <a:pt x="7" y="29"/>
                </a:lnTo>
                <a:lnTo>
                  <a:pt x="6" y="29"/>
                </a:lnTo>
                <a:lnTo>
                  <a:pt x="6" y="30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50" name="Freeform 30"/>
          <p:cNvSpPr>
            <a:spLocks/>
          </p:cNvSpPr>
          <p:nvPr/>
        </p:nvSpPr>
        <p:spPr bwMode="auto">
          <a:xfrm>
            <a:off x="1319213" y="3116263"/>
            <a:ext cx="39687" cy="39687"/>
          </a:xfrm>
          <a:custGeom>
            <a:avLst/>
            <a:gdLst>
              <a:gd name="T0" fmla="*/ 2147483647 w 25"/>
              <a:gd name="T1" fmla="*/ 0 h 25"/>
              <a:gd name="T2" fmla="*/ 2147483647 w 25"/>
              <a:gd name="T3" fmla="*/ 2147483647 h 25"/>
              <a:gd name="T4" fmla="*/ 2147483647 w 25"/>
              <a:gd name="T5" fmla="*/ 2147483647 h 25"/>
              <a:gd name="T6" fmla="*/ 2147483647 w 25"/>
              <a:gd name="T7" fmla="*/ 2147483647 h 25"/>
              <a:gd name="T8" fmla="*/ 2147483647 w 25"/>
              <a:gd name="T9" fmla="*/ 2147483647 h 25"/>
              <a:gd name="T10" fmla="*/ 2147483647 w 25"/>
              <a:gd name="T11" fmla="*/ 2147483647 h 25"/>
              <a:gd name="T12" fmla="*/ 2147483647 w 25"/>
              <a:gd name="T13" fmla="*/ 2147483647 h 25"/>
              <a:gd name="T14" fmla="*/ 2147483647 w 25"/>
              <a:gd name="T15" fmla="*/ 2147483647 h 25"/>
              <a:gd name="T16" fmla="*/ 2147483647 w 25"/>
              <a:gd name="T17" fmla="*/ 2147483647 h 25"/>
              <a:gd name="T18" fmla="*/ 2147483647 w 25"/>
              <a:gd name="T19" fmla="*/ 2147483647 h 25"/>
              <a:gd name="T20" fmla="*/ 2147483647 w 25"/>
              <a:gd name="T21" fmla="*/ 2147483647 h 25"/>
              <a:gd name="T22" fmla="*/ 2147483647 w 25"/>
              <a:gd name="T23" fmla="*/ 2147483647 h 25"/>
              <a:gd name="T24" fmla="*/ 2147483647 w 25"/>
              <a:gd name="T25" fmla="*/ 2147483647 h 25"/>
              <a:gd name="T26" fmla="*/ 2147483647 w 25"/>
              <a:gd name="T27" fmla="*/ 2147483647 h 25"/>
              <a:gd name="T28" fmla="*/ 2147483647 w 25"/>
              <a:gd name="T29" fmla="*/ 2147483647 h 25"/>
              <a:gd name="T30" fmla="*/ 2147483647 w 25"/>
              <a:gd name="T31" fmla="*/ 2147483647 h 25"/>
              <a:gd name="T32" fmla="*/ 2147483647 w 25"/>
              <a:gd name="T33" fmla="*/ 2147483647 h 25"/>
              <a:gd name="T34" fmla="*/ 2147483647 w 25"/>
              <a:gd name="T35" fmla="*/ 2147483647 h 25"/>
              <a:gd name="T36" fmla="*/ 2147483647 w 25"/>
              <a:gd name="T37" fmla="*/ 2147483647 h 25"/>
              <a:gd name="T38" fmla="*/ 2147483647 w 25"/>
              <a:gd name="T39" fmla="*/ 2147483647 h 25"/>
              <a:gd name="T40" fmla="*/ 2147483647 w 25"/>
              <a:gd name="T41" fmla="*/ 2147483647 h 25"/>
              <a:gd name="T42" fmla="*/ 2147483647 w 25"/>
              <a:gd name="T43" fmla="*/ 2147483647 h 25"/>
              <a:gd name="T44" fmla="*/ 2147483647 w 25"/>
              <a:gd name="T45" fmla="*/ 2147483647 h 25"/>
              <a:gd name="T46" fmla="*/ 2147483647 w 25"/>
              <a:gd name="T47" fmla="*/ 2147483647 h 25"/>
              <a:gd name="T48" fmla="*/ 2147483647 w 25"/>
              <a:gd name="T49" fmla="*/ 2147483647 h 25"/>
              <a:gd name="T50" fmla="*/ 0 w 25"/>
              <a:gd name="T51" fmla="*/ 2147483647 h 25"/>
              <a:gd name="T52" fmla="*/ 2147483647 w 25"/>
              <a:gd name="T53" fmla="*/ 2147483647 h 25"/>
              <a:gd name="T54" fmla="*/ 2147483647 w 25"/>
              <a:gd name="T55" fmla="*/ 2147483647 h 25"/>
              <a:gd name="T56" fmla="*/ 2147483647 w 25"/>
              <a:gd name="T57" fmla="*/ 2147483647 h 25"/>
              <a:gd name="T58" fmla="*/ 2147483647 w 25"/>
              <a:gd name="T59" fmla="*/ 2147483647 h 25"/>
              <a:gd name="T60" fmla="*/ 2147483647 w 25"/>
              <a:gd name="T61" fmla="*/ 2147483647 h 25"/>
              <a:gd name="T62" fmla="*/ 2147483647 w 25"/>
              <a:gd name="T63" fmla="*/ 2147483647 h 25"/>
              <a:gd name="T64" fmla="*/ 2147483647 w 25"/>
              <a:gd name="T65" fmla="*/ 2147483647 h 25"/>
              <a:gd name="T66" fmla="*/ 2147483647 w 25"/>
              <a:gd name="T67" fmla="*/ 2147483647 h 25"/>
              <a:gd name="T68" fmla="*/ 2147483647 w 25"/>
              <a:gd name="T69" fmla="*/ 2147483647 h 25"/>
              <a:gd name="T70" fmla="*/ 2147483647 w 25"/>
              <a:gd name="T71" fmla="*/ 2147483647 h 25"/>
              <a:gd name="T72" fmla="*/ 2147483647 w 25"/>
              <a:gd name="T73" fmla="*/ 2147483647 h 25"/>
              <a:gd name="T74" fmla="*/ 2147483647 w 25"/>
              <a:gd name="T75" fmla="*/ 2147483647 h 25"/>
              <a:gd name="T76" fmla="*/ 2147483647 w 25"/>
              <a:gd name="T77" fmla="*/ 2147483647 h 25"/>
              <a:gd name="T78" fmla="*/ 2147483647 w 25"/>
              <a:gd name="T79" fmla="*/ 2147483647 h 25"/>
              <a:gd name="T80" fmla="*/ 2147483647 w 25"/>
              <a:gd name="T81" fmla="*/ 2147483647 h 25"/>
              <a:gd name="T82" fmla="*/ 2147483647 w 25"/>
              <a:gd name="T83" fmla="*/ 2147483647 h 25"/>
              <a:gd name="T84" fmla="*/ 2147483647 w 25"/>
              <a:gd name="T85" fmla="*/ 2147483647 h 25"/>
              <a:gd name="T86" fmla="*/ 2147483647 w 25"/>
              <a:gd name="T87" fmla="*/ 2147483647 h 25"/>
              <a:gd name="T88" fmla="*/ 2147483647 w 25"/>
              <a:gd name="T89" fmla="*/ 2147483647 h 25"/>
              <a:gd name="T90" fmla="*/ 2147483647 w 25"/>
              <a:gd name="T91" fmla="*/ 2147483647 h 25"/>
              <a:gd name="T92" fmla="*/ 2147483647 w 25"/>
              <a:gd name="T93" fmla="*/ 2147483647 h 25"/>
              <a:gd name="T94" fmla="*/ 2147483647 w 25"/>
              <a:gd name="T95" fmla="*/ 2147483647 h 25"/>
              <a:gd name="T96" fmla="*/ 2147483647 w 25"/>
              <a:gd name="T97" fmla="*/ 2147483647 h 25"/>
              <a:gd name="T98" fmla="*/ 2147483647 w 25"/>
              <a:gd name="T99" fmla="*/ 2147483647 h 25"/>
              <a:gd name="T100" fmla="*/ 2147483647 w 25"/>
              <a:gd name="T101" fmla="*/ 2147483647 h 25"/>
              <a:gd name="T102" fmla="*/ 2147483647 w 25"/>
              <a:gd name="T103" fmla="*/ 2147483647 h 25"/>
              <a:gd name="T104" fmla="*/ 2147483647 w 25"/>
              <a:gd name="T105" fmla="*/ 2147483647 h 25"/>
              <a:gd name="T106" fmla="*/ 2147483647 w 25"/>
              <a:gd name="T107" fmla="*/ 2147483647 h 25"/>
              <a:gd name="T108" fmla="*/ 2147483647 w 25"/>
              <a:gd name="T109" fmla="*/ 2147483647 h 25"/>
              <a:gd name="T110" fmla="*/ 2147483647 w 25"/>
              <a:gd name="T111" fmla="*/ 0 h 25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25"/>
              <a:gd name="T169" fmla="*/ 0 h 25"/>
              <a:gd name="T170" fmla="*/ 25 w 25"/>
              <a:gd name="T171" fmla="*/ 25 h 25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25" h="25">
                <a:moveTo>
                  <a:pt x="18" y="0"/>
                </a:moveTo>
                <a:lnTo>
                  <a:pt x="18" y="0"/>
                </a:lnTo>
                <a:lnTo>
                  <a:pt x="18" y="1"/>
                </a:lnTo>
                <a:lnTo>
                  <a:pt x="18" y="2"/>
                </a:lnTo>
                <a:lnTo>
                  <a:pt x="18" y="3"/>
                </a:lnTo>
                <a:lnTo>
                  <a:pt x="18" y="5"/>
                </a:lnTo>
                <a:lnTo>
                  <a:pt x="18" y="6"/>
                </a:lnTo>
                <a:lnTo>
                  <a:pt x="18" y="7"/>
                </a:lnTo>
                <a:lnTo>
                  <a:pt x="18" y="9"/>
                </a:lnTo>
                <a:lnTo>
                  <a:pt x="18" y="10"/>
                </a:lnTo>
                <a:lnTo>
                  <a:pt x="17" y="10"/>
                </a:lnTo>
                <a:lnTo>
                  <a:pt x="16" y="11"/>
                </a:lnTo>
                <a:lnTo>
                  <a:pt x="15" y="11"/>
                </a:lnTo>
                <a:lnTo>
                  <a:pt x="14" y="11"/>
                </a:lnTo>
                <a:lnTo>
                  <a:pt x="14" y="12"/>
                </a:lnTo>
                <a:lnTo>
                  <a:pt x="13" y="12"/>
                </a:lnTo>
                <a:lnTo>
                  <a:pt x="13" y="13"/>
                </a:lnTo>
                <a:lnTo>
                  <a:pt x="13" y="14"/>
                </a:lnTo>
                <a:lnTo>
                  <a:pt x="12" y="14"/>
                </a:lnTo>
                <a:lnTo>
                  <a:pt x="11" y="15"/>
                </a:lnTo>
                <a:lnTo>
                  <a:pt x="10" y="15"/>
                </a:lnTo>
                <a:lnTo>
                  <a:pt x="9" y="16"/>
                </a:lnTo>
                <a:lnTo>
                  <a:pt x="8" y="16"/>
                </a:lnTo>
                <a:lnTo>
                  <a:pt x="8" y="17"/>
                </a:lnTo>
                <a:lnTo>
                  <a:pt x="7" y="17"/>
                </a:lnTo>
                <a:lnTo>
                  <a:pt x="7" y="18"/>
                </a:lnTo>
                <a:lnTo>
                  <a:pt x="6" y="18"/>
                </a:lnTo>
                <a:lnTo>
                  <a:pt x="6" y="19"/>
                </a:lnTo>
                <a:lnTo>
                  <a:pt x="6" y="20"/>
                </a:lnTo>
                <a:lnTo>
                  <a:pt x="5" y="20"/>
                </a:lnTo>
                <a:lnTo>
                  <a:pt x="4" y="19"/>
                </a:lnTo>
                <a:lnTo>
                  <a:pt x="4" y="18"/>
                </a:lnTo>
                <a:lnTo>
                  <a:pt x="3" y="18"/>
                </a:lnTo>
                <a:lnTo>
                  <a:pt x="3" y="17"/>
                </a:lnTo>
                <a:lnTo>
                  <a:pt x="2" y="17"/>
                </a:lnTo>
                <a:lnTo>
                  <a:pt x="2" y="16"/>
                </a:lnTo>
                <a:lnTo>
                  <a:pt x="2" y="17"/>
                </a:lnTo>
                <a:lnTo>
                  <a:pt x="1" y="17"/>
                </a:lnTo>
                <a:lnTo>
                  <a:pt x="1" y="18"/>
                </a:lnTo>
                <a:lnTo>
                  <a:pt x="1" y="19"/>
                </a:lnTo>
                <a:lnTo>
                  <a:pt x="1" y="20"/>
                </a:lnTo>
                <a:lnTo>
                  <a:pt x="0" y="21"/>
                </a:lnTo>
                <a:lnTo>
                  <a:pt x="0" y="22"/>
                </a:lnTo>
                <a:lnTo>
                  <a:pt x="1" y="22"/>
                </a:lnTo>
                <a:lnTo>
                  <a:pt x="1" y="23"/>
                </a:lnTo>
                <a:lnTo>
                  <a:pt x="2" y="24"/>
                </a:lnTo>
                <a:lnTo>
                  <a:pt x="3" y="24"/>
                </a:lnTo>
                <a:lnTo>
                  <a:pt x="4" y="24"/>
                </a:lnTo>
                <a:lnTo>
                  <a:pt x="5" y="24"/>
                </a:lnTo>
                <a:lnTo>
                  <a:pt x="6" y="23"/>
                </a:lnTo>
                <a:lnTo>
                  <a:pt x="6" y="22"/>
                </a:lnTo>
                <a:lnTo>
                  <a:pt x="7" y="22"/>
                </a:lnTo>
                <a:lnTo>
                  <a:pt x="8" y="22"/>
                </a:lnTo>
                <a:lnTo>
                  <a:pt x="8" y="21"/>
                </a:lnTo>
                <a:lnTo>
                  <a:pt x="9" y="20"/>
                </a:lnTo>
                <a:lnTo>
                  <a:pt x="9" y="19"/>
                </a:lnTo>
                <a:lnTo>
                  <a:pt x="10" y="19"/>
                </a:lnTo>
                <a:lnTo>
                  <a:pt x="10" y="18"/>
                </a:lnTo>
                <a:lnTo>
                  <a:pt x="11" y="17"/>
                </a:lnTo>
                <a:lnTo>
                  <a:pt x="12" y="16"/>
                </a:lnTo>
                <a:lnTo>
                  <a:pt x="13" y="16"/>
                </a:lnTo>
                <a:lnTo>
                  <a:pt x="13" y="15"/>
                </a:lnTo>
                <a:lnTo>
                  <a:pt x="14" y="14"/>
                </a:lnTo>
                <a:lnTo>
                  <a:pt x="15" y="14"/>
                </a:lnTo>
                <a:lnTo>
                  <a:pt x="16" y="14"/>
                </a:lnTo>
                <a:lnTo>
                  <a:pt x="16" y="13"/>
                </a:lnTo>
                <a:lnTo>
                  <a:pt x="17" y="13"/>
                </a:lnTo>
                <a:lnTo>
                  <a:pt x="18" y="13"/>
                </a:lnTo>
                <a:lnTo>
                  <a:pt x="18" y="12"/>
                </a:lnTo>
                <a:lnTo>
                  <a:pt x="19" y="12"/>
                </a:lnTo>
                <a:lnTo>
                  <a:pt x="19" y="11"/>
                </a:lnTo>
                <a:lnTo>
                  <a:pt x="19" y="10"/>
                </a:lnTo>
                <a:lnTo>
                  <a:pt x="19" y="9"/>
                </a:lnTo>
                <a:lnTo>
                  <a:pt x="19" y="8"/>
                </a:lnTo>
                <a:lnTo>
                  <a:pt x="20" y="8"/>
                </a:lnTo>
                <a:lnTo>
                  <a:pt x="20" y="7"/>
                </a:lnTo>
                <a:lnTo>
                  <a:pt x="21" y="7"/>
                </a:lnTo>
                <a:lnTo>
                  <a:pt x="22" y="7"/>
                </a:lnTo>
                <a:lnTo>
                  <a:pt x="23" y="7"/>
                </a:lnTo>
                <a:lnTo>
                  <a:pt x="24" y="7"/>
                </a:lnTo>
                <a:lnTo>
                  <a:pt x="24" y="6"/>
                </a:lnTo>
                <a:lnTo>
                  <a:pt x="23" y="5"/>
                </a:lnTo>
                <a:lnTo>
                  <a:pt x="22" y="5"/>
                </a:lnTo>
                <a:lnTo>
                  <a:pt x="22" y="4"/>
                </a:lnTo>
                <a:lnTo>
                  <a:pt x="22" y="5"/>
                </a:lnTo>
                <a:lnTo>
                  <a:pt x="21" y="5"/>
                </a:lnTo>
                <a:lnTo>
                  <a:pt x="21" y="4"/>
                </a:lnTo>
                <a:lnTo>
                  <a:pt x="21" y="3"/>
                </a:lnTo>
                <a:lnTo>
                  <a:pt x="21" y="2"/>
                </a:lnTo>
                <a:lnTo>
                  <a:pt x="21" y="1"/>
                </a:lnTo>
                <a:lnTo>
                  <a:pt x="20" y="0"/>
                </a:lnTo>
                <a:lnTo>
                  <a:pt x="19" y="0"/>
                </a:lnTo>
                <a:lnTo>
                  <a:pt x="18" y="0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51" name="Freeform 31"/>
          <p:cNvSpPr>
            <a:spLocks/>
          </p:cNvSpPr>
          <p:nvPr/>
        </p:nvSpPr>
        <p:spPr bwMode="auto">
          <a:xfrm>
            <a:off x="1322388" y="3113088"/>
            <a:ext cx="7937" cy="1587"/>
          </a:xfrm>
          <a:custGeom>
            <a:avLst/>
            <a:gdLst>
              <a:gd name="T0" fmla="*/ 2147483647 w 5"/>
              <a:gd name="T1" fmla="*/ 0 h 1"/>
              <a:gd name="T2" fmla="*/ 2147483647 w 5"/>
              <a:gd name="T3" fmla="*/ 0 h 1"/>
              <a:gd name="T4" fmla="*/ 2147483647 w 5"/>
              <a:gd name="T5" fmla="*/ 0 h 1"/>
              <a:gd name="T6" fmla="*/ 2147483647 w 5"/>
              <a:gd name="T7" fmla="*/ 0 h 1"/>
              <a:gd name="T8" fmla="*/ 2147483647 w 5"/>
              <a:gd name="T9" fmla="*/ 0 h 1"/>
              <a:gd name="T10" fmla="*/ 2147483647 w 5"/>
              <a:gd name="T11" fmla="*/ 0 h 1"/>
              <a:gd name="T12" fmla="*/ 2147483647 w 5"/>
              <a:gd name="T13" fmla="*/ 0 h 1"/>
              <a:gd name="T14" fmla="*/ 2147483647 w 5"/>
              <a:gd name="T15" fmla="*/ 0 h 1"/>
              <a:gd name="T16" fmla="*/ 0 w 5"/>
              <a:gd name="T17" fmla="*/ 0 h 1"/>
              <a:gd name="T18" fmla="*/ 0 w 5"/>
              <a:gd name="T19" fmla="*/ 0 h 1"/>
              <a:gd name="T20" fmla="*/ 0 w 5"/>
              <a:gd name="T21" fmla="*/ 0 h 1"/>
              <a:gd name="T22" fmla="*/ 0 w 5"/>
              <a:gd name="T23" fmla="*/ 0 h 1"/>
              <a:gd name="T24" fmla="*/ 0 w 5"/>
              <a:gd name="T25" fmla="*/ 0 h 1"/>
              <a:gd name="T26" fmla="*/ 2147483647 w 5"/>
              <a:gd name="T27" fmla="*/ 0 h 1"/>
              <a:gd name="T28" fmla="*/ 2147483647 w 5"/>
              <a:gd name="T29" fmla="*/ 0 h 1"/>
              <a:gd name="T30" fmla="*/ 2147483647 w 5"/>
              <a:gd name="T31" fmla="*/ 0 h 1"/>
              <a:gd name="T32" fmla="*/ 2147483647 w 5"/>
              <a:gd name="T33" fmla="*/ 0 h 1"/>
              <a:gd name="T34" fmla="*/ 2147483647 w 5"/>
              <a:gd name="T35" fmla="*/ 0 h 1"/>
              <a:gd name="T36" fmla="*/ 2147483647 w 5"/>
              <a:gd name="T37" fmla="*/ 0 h 1"/>
              <a:gd name="T38" fmla="*/ 2147483647 w 5"/>
              <a:gd name="T39" fmla="*/ 0 h 1"/>
              <a:gd name="T40" fmla="*/ 2147483647 w 5"/>
              <a:gd name="T41" fmla="*/ 0 h 1"/>
              <a:gd name="T42" fmla="*/ 2147483647 w 5"/>
              <a:gd name="T43" fmla="*/ 0 h 1"/>
              <a:gd name="T44" fmla="*/ 2147483647 w 5"/>
              <a:gd name="T45" fmla="*/ 0 h 1"/>
              <a:gd name="T46" fmla="*/ 2147483647 w 5"/>
              <a:gd name="T47" fmla="*/ 0 h 1"/>
              <a:gd name="T48" fmla="*/ 2147483647 w 5"/>
              <a:gd name="T49" fmla="*/ 0 h 1"/>
              <a:gd name="T50" fmla="*/ 2147483647 w 5"/>
              <a:gd name="T51" fmla="*/ 0 h 1"/>
              <a:gd name="T52" fmla="*/ 2147483647 w 5"/>
              <a:gd name="T53" fmla="*/ 0 h 1"/>
              <a:gd name="T54" fmla="*/ 2147483647 w 5"/>
              <a:gd name="T55" fmla="*/ 0 h 1"/>
              <a:gd name="T56" fmla="*/ 2147483647 w 5"/>
              <a:gd name="T57" fmla="*/ 0 h 1"/>
              <a:gd name="T58" fmla="*/ 2147483647 w 5"/>
              <a:gd name="T59" fmla="*/ 0 h 1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w 5"/>
              <a:gd name="T91" fmla="*/ 0 h 1"/>
              <a:gd name="T92" fmla="*/ 5 w 5"/>
              <a:gd name="T93" fmla="*/ 1 h 1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T90" t="T91" r="T92" b="T93"/>
            <a:pathLst>
              <a:path w="5" h="1">
                <a:moveTo>
                  <a:pt x="3" y="0"/>
                </a:move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3" y="0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52" name="Freeform 32"/>
          <p:cNvSpPr>
            <a:spLocks/>
          </p:cNvSpPr>
          <p:nvPr/>
        </p:nvSpPr>
        <p:spPr bwMode="auto">
          <a:xfrm>
            <a:off x="1179513" y="3443288"/>
            <a:ext cx="23812" cy="44450"/>
          </a:xfrm>
          <a:custGeom>
            <a:avLst/>
            <a:gdLst>
              <a:gd name="T0" fmla="*/ 0 w 15"/>
              <a:gd name="T1" fmla="*/ 2147483647 h 28"/>
              <a:gd name="T2" fmla="*/ 2147483647 w 15"/>
              <a:gd name="T3" fmla="*/ 2147483647 h 28"/>
              <a:gd name="T4" fmla="*/ 2147483647 w 15"/>
              <a:gd name="T5" fmla="*/ 2147483647 h 28"/>
              <a:gd name="T6" fmla="*/ 2147483647 w 15"/>
              <a:gd name="T7" fmla="*/ 2147483647 h 28"/>
              <a:gd name="T8" fmla="*/ 2147483647 w 15"/>
              <a:gd name="T9" fmla="*/ 2147483647 h 28"/>
              <a:gd name="T10" fmla="*/ 2147483647 w 15"/>
              <a:gd name="T11" fmla="*/ 2147483647 h 28"/>
              <a:gd name="T12" fmla="*/ 2147483647 w 15"/>
              <a:gd name="T13" fmla="*/ 2147483647 h 28"/>
              <a:gd name="T14" fmla="*/ 2147483647 w 15"/>
              <a:gd name="T15" fmla="*/ 2147483647 h 28"/>
              <a:gd name="T16" fmla="*/ 2147483647 w 15"/>
              <a:gd name="T17" fmla="*/ 2147483647 h 28"/>
              <a:gd name="T18" fmla="*/ 2147483647 w 15"/>
              <a:gd name="T19" fmla="*/ 2147483647 h 28"/>
              <a:gd name="T20" fmla="*/ 2147483647 w 15"/>
              <a:gd name="T21" fmla="*/ 2147483647 h 28"/>
              <a:gd name="T22" fmla="*/ 2147483647 w 15"/>
              <a:gd name="T23" fmla="*/ 2147483647 h 28"/>
              <a:gd name="T24" fmla="*/ 2147483647 w 15"/>
              <a:gd name="T25" fmla="*/ 2147483647 h 28"/>
              <a:gd name="T26" fmla="*/ 2147483647 w 15"/>
              <a:gd name="T27" fmla="*/ 2147483647 h 28"/>
              <a:gd name="T28" fmla="*/ 2147483647 w 15"/>
              <a:gd name="T29" fmla="*/ 0 h 28"/>
              <a:gd name="T30" fmla="*/ 2147483647 w 15"/>
              <a:gd name="T31" fmla="*/ 0 h 28"/>
              <a:gd name="T32" fmla="*/ 2147483647 w 15"/>
              <a:gd name="T33" fmla="*/ 2147483647 h 28"/>
              <a:gd name="T34" fmla="*/ 2147483647 w 15"/>
              <a:gd name="T35" fmla="*/ 2147483647 h 28"/>
              <a:gd name="T36" fmla="*/ 2147483647 w 15"/>
              <a:gd name="T37" fmla="*/ 2147483647 h 28"/>
              <a:gd name="T38" fmla="*/ 2147483647 w 15"/>
              <a:gd name="T39" fmla="*/ 2147483647 h 28"/>
              <a:gd name="T40" fmla="*/ 2147483647 w 15"/>
              <a:gd name="T41" fmla="*/ 2147483647 h 28"/>
              <a:gd name="T42" fmla="*/ 2147483647 w 15"/>
              <a:gd name="T43" fmla="*/ 2147483647 h 28"/>
              <a:gd name="T44" fmla="*/ 2147483647 w 15"/>
              <a:gd name="T45" fmla="*/ 2147483647 h 28"/>
              <a:gd name="T46" fmla="*/ 2147483647 w 15"/>
              <a:gd name="T47" fmla="*/ 2147483647 h 28"/>
              <a:gd name="T48" fmla="*/ 2147483647 w 15"/>
              <a:gd name="T49" fmla="*/ 2147483647 h 28"/>
              <a:gd name="T50" fmla="*/ 0 w 15"/>
              <a:gd name="T51" fmla="*/ 2147483647 h 28"/>
              <a:gd name="T52" fmla="*/ 0 w 15"/>
              <a:gd name="T53" fmla="*/ 2147483647 h 28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w 15"/>
              <a:gd name="T82" fmla="*/ 0 h 28"/>
              <a:gd name="T83" fmla="*/ 15 w 15"/>
              <a:gd name="T84" fmla="*/ 28 h 28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T81" t="T82" r="T83" b="T84"/>
            <a:pathLst>
              <a:path w="15" h="28">
                <a:moveTo>
                  <a:pt x="0" y="23"/>
                </a:moveTo>
                <a:lnTo>
                  <a:pt x="1" y="23"/>
                </a:lnTo>
                <a:lnTo>
                  <a:pt x="1" y="24"/>
                </a:lnTo>
                <a:lnTo>
                  <a:pt x="2" y="24"/>
                </a:lnTo>
                <a:lnTo>
                  <a:pt x="3" y="24"/>
                </a:lnTo>
                <a:lnTo>
                  <a:pt x="4" y="23"/>
                </a:lnTo>
                <a:lnTo>
                  <a:pt x="4" y="22"/>
                </a:lnTo>
                <a:lnTo>
                  <a:pt x="4" y="21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6" y="2"/>
                </a:lnTo>
                <a:lnTo>
                  <a:pt x="13" y="0"/>
                </a:lnTo>
                <a:lnTo>
                  <a:pt x="14" y="0"/>
                </a:lnTo>
                <a:lnTo>
                  <a:pt x="7" y="23"/>
                </a:lnTo>
                <a:lnTo>
                  <a:pt x="7" y="24"/>
                </a:lnTo>
                <a:lnTo>
                  <a:pt x="7" y="25"/>
                </a:lnTo>
                <a:lnTo>
                  <a:pt x="8" y="25"/>
                </a:lnTo>
                <a:lnTo>
                  <a:pt x="8" y="26"/>
                </a:lnTo>
                <a:lnTo>
                  <a:pt x="9" y="26"/>
                </a:lnTo>
                <a:lnTo>
                  <a:pt x="9" y="27"/>
                </a:lnTo>
                <a:lnTo>
                  <a:pt x="0" y="24"/>
                </a:lnTo>
                <a:lnTo>
                  <a:pt x="0" y="23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53" name="Freeform 33"/>
          <p:cNvSpPr>
            <a:spLocks/>
          </p:cNvSpPr>
          <p:nvPr/>
        </p:nvSpPr>
        <p:spPr bwMode="auto">
          <a:xfrm>
            <a:off x="1246188" y="3455988"/>
            <a:ext cx="26987" cy="44450"/>
          </a:xfrm>
          <a:custGeom>
            <a:avLst/>
            <a:gdLst>
              <a:gd name="T0" fmla="*/ 2147483647 w 17"/>
              <a:gd name="T1" fmla="*/ 2147483647 h 28"/>
              <a:gd name="T2" fmla="*/ 2147483647 w 17"/>
              <a:gd name="T3" fmla="*/ 2147483647 h 28"/>
              <a:gd name="T4" fmla="*/ 2147483647 w 17"/>
              <a:gd name="T5" fmla="*/ 2147483647 h 28"/>
              <a:gd name="T6" fmla="*/ 2147483647 w 17"/>
              <a:gd name="T7" fmla="*/ 2147483647 h 28"/>
              <a:gd name="T8" fmla="*/ 2147483647 w 17"/>
              <a:gd name="T9" fmla="*/ 2147483647 h 28"/>
              <a:gd name="T10" fmla="*/ 2147483647 w 17"/>
              <a:gd name="T11" fmla="*/ 2147483647 h 28"/>
              <a:gd name="T12" fmla="*/ 2147483647 w 17"/>
              <a:gd name="T13" fmla="*/ 2147483647 h 28"/>
              <a:gd name="T14" fmla="*/ 2147483647 w 17"/>
              <a:gd name="T15" fmla="*/ 2147483647 h 28"/>
              <a:gd name="T16" fmla="*/ 2147483647 w 17"/>
              <a:gd name="T17" fmla="*/ 2147483647 h 28"/>
              <a:gd name="T18" fmla="*/ 2147483647 w 17"/>
              <a:gd name="T19" fmla="*/ 2147483647 h 28"/>
              <a:gd name="T20" fmla="*/ 2147483647 w 17"/>
              <a:gd name="T21" fmla="*/ 2147483647 h 28"/>
              <a:gd name="T22" fmla="*/ 2147483647 w 17"/>
              <a:gd name="T23" fmla="*/ 2147483647 h 28"/>
              <a:gd name="T24" fmla="*/ 2147483647 w 17"/>
              <a:gd name="T25" fmla="*/ 2147483647 h 28"/>
              <a:gd name="T26" fmla="*/ 2147483647 w 17"/>
              <a:gd name="T27" fmla="*/ 2147483647 h 28"/>
              <a:gd name="T28" fmla="*/ 2147483647 w 17"/>
              <a:gd name="T29" fmla="*/ 2147483647 h 28"/>
              <a:gd name="T30" fmla="*/ 2147483647 w 17"/>
              <a:gd name="T31" fmla="*/ 2147483647 h 28"/>
              <a:gd name="T32" fmla="*/ 2147483647 w 17"/>
              <a:gd name="T33" fmla="*/ 2147483647 h 28"/>
              <a:gd name="T34" fmla="*/ 2147483647 w 17"/>
              <a:gd name="T35" fmla="*/ 2147483647 h 28"/>
              <a:gd name="T36" fmla="*/ 2147483647 w 17"/>
              <a:gd name="T37" fmla="*/ 2147483647 h 28"/>
              <a:gd name="T38" fmla="*/ 2147483647 w 17"/>
              <a:gd name="T39" fmla="*/ 2147483647 h 28"/>
              <a:gd name="T40" fmla="*/ 2147483647 w 17"/>
              <a:gd name="T41" fmla="*/ 2147483647 h 28"/>
              <a:gd name="T42" fmla="*/ 2147483647 w 17"/>
              <a:gd name="T43" fmla="*/ 2147483647 h 28"/>
              <a:gd name="T44" fmla="*/ 2147483647 w 17"/>
              <a:gd name="T45" fmla="*/ 2147483647 h 28"/>
              <a:gd name="T46" fmla="*/ 2147483647 w 17"/>
              <a:gd name="T47" fmla="*/ 2147483647 h 28"/>
              <a:gd name="T48" fmla="*/ 2147483647 w 17"/>
              <a:gd name="T49" fmla="*/ 2147483647 h 28"/>
              <a:gd name="T50" fmla="*/ 2147483647 w 17"/>
              <a:gd name="T51" fmla="*/ 0 h 28"/>
              <a:gd name="T52" fmla="*/ 2147483647 w 17"/>
              <a:gd name="T53" fmla="*/ 0 h 28"/>
              <a:gd name="T54" fmla="*/ 2147483647 w 17"/>
              <a:gd name="T55" fmla="*/ 0 h 28"/>
              <a:gd name="T56" fmla="*/ 2147483647 w 17"/>
              <a:gd name="T57" fmla="*/ 2147483647 h 28"/>
              <a:gd name="T58" fmla="*/ 2147483647 w 17"/>
              <a:gd name="T59" fmla="*/ 2147483647 h 28"/>
              <a:gd name="T60" fmla="*/ 2147483647 w 17"/>
              <a:gd name="T61" fmla="*/ 2147483647 h 28"/>
              <a:gd name="T62" fmla="*/ 2147483647 w 17"/>
              <a:gd name="T63" fmla="*/ 2147483647 h 28"/>
              <a:gd name="T64" fmla="*/ 2147483647 w 17"/>
              <a:gd name="T65" fmla="*/ 2147483647 h 28"/>
              <a:gd name="T66" fmla="*/ 2147483647 w 17"/>
              <a:gd name="T67" fmla="*/ 2147483647 h 28"/>
              <a:gd name="T68" fmla="*/ 2147483647 w 17"/>
              <a:gd name="T69" fmla="*/ 2147483647 h 28"/>
              <a:gd name="T70" fmla="*/ 2147483647 w 17"/>
              <a:gd name="T71" fmla="*/ 2147483647 h 28"/>
              <a:gd name="T72" fmla="*/ 2147483647 w 17"/>
              <a:gd name="T73" fmla="*/ 2147483647 h 28"/>
              <a:gd name="T74" fmla="*/ 2147483647 w 17"/>
              <a:gd name="T75" fmla="*/ 2147483647 h 28"/>
              <a:gd name="T76" fmla="*/ 2147483647 w 17"/>
              <a:gd name="T77" fmla="*/ 2147483647 h 28"/>
              <a:gd name="T78" fmla="*/ 2147483647 w 17"/>
              <a:gd name="T79" fmla="*/ 2147483647 h 28"/>
              <a:gd name="T80" fmla="*/ 2147483647 w 17"/>
              <a:gd name="T81" fmla="*/ 2147483647 h 28"/>
              <a:gd name="T82" fmla="*/ 2147483647 w 17"/>
              <a:gd name="T83" fmla="*/ 2147483647 h 28"/>
              <a:gd name="T84" fmla="*/ 2147483647 w 17"/>
              <a:gd name="T85" fmla="*/ 2147483647 h 28"/>
              <a:gd name="T86" fmla="*/ 0 w 17"/>
              <a:gd name="T87" fmla="*/ 2147483647 h 2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17"/>
              <a:gd name="T133" fmla="*/ 0 h 28"/>
              <a:gd name="T134" fmla="*/ 17 w 17"/>
              <a:gd name="T135" fmla="*/ 28 h 28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17" h="28">
                <a:moveTo>
                  <a:pt x="0" y="26"/>
                </a:moveTo>
                <a:lnTo>
                  <a:pt x="2" y="26"/>
                </a:lnTo>
                <a:lnTo>
                  <a:pt x="4" y="25"/>
                </a:lnTo>
                <a:lnTo>
                  <a:pt x="5" y="25"/>
                </a:lnTo>
                <a:lnTo>
                  <a:pt x="6" y="25"/>
                </a:lnTo>
                <a:lnTo>
                  <a:pt x="7" y="24"/>
                </a:lnTo>
                <a:lnTo>
                  <a:pt x="8" y="23"/>
                </a:lnTo>
                <a:lnTo>
                  <a:pt x="9" y="22"/>
                </a:lnTo>
                <a:lnTo>
                  <a:pt x="9" y="21"/>
                </a:lnTo>
                <a:lnTo>
                  <a:pt x="10" y="20"/>
                </a:lnTo>
                <a:lnTo>
                  <a:pt x="11" y="20"/>
                </a:lnTo>
                <a:lnTo>
                  <a:pt x="11" y="19"/>
                </a:lnTo>
                <a:lnTo>
                  <a:pt x="12" y="18"/>
                </a:lnTo>
                <a:lnTo>
                  <a:pt x="12" y="17"/>
                </a:lnTo>
                <a:lnTo>
                  <a:pt x="12" y="16"/>
                </a:lnTo>
                <a:lnTo>
                  <a:pt x="11" y="16"/>
                </a:lnTo>
                <a:lnTo>
                  <a:pt x="10" y="17"/>
                </a:lnTo>
                <a:lnTo>
                  <a:pt x="9" y="17"/>
                </a:lnTo>
                <a:lnTo>
                  <a:pt x="8" y="17"/>
                </a:lnTo>
                <a:lnTo>
                  <a:pt x="7" y="17"/>
                </a:lnTo>
                <a:lnTo>
                  <a:pt x="6" y="17"/>
                </a:lnTo>
                <a:lnTo>
                  <a:pt x="5" y="16"/>
                </a:lnTo>
                <a:lnTo>
                  <a:pt x="4" y="16"/>
                </a:lnTo>
                <a:lnTo>
                  <a:pt x="3" y="15"/>
                </a:lnTo>
                <a:lnTo>
                  <a:pt x="3" y="14"/>
                </a:lnTo>
                <a:lnTo>
                  <a:pt x="2" y="14"/>
                </a:lnTo>
                <a:lnTo>
                  <a:pt x="2" y="13"/>
                </a:lnTo>
                <a:lnTo>
                  <a:pt x="1" y="12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3" y="3"/>
                </a:lnTo>
                <a:lnTo>
                  <a:pt x="4" y="2"/>
                </a:lnTo>
                <a:lnTo>
                  <a:pt x="5" y="1"/>
                </a:lnTo>
                <a:lnTo>
                  <a:pt x="6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0"/>
                </a:lnTo>
                <a:lnTo>
                  <a:pt x="11" y="0"/>
                </a:lnTo>
                <a:lnTo>
                  <a:pt x="12" y="1"/>
                </a:lnTo>
                <a:lnTo>
                  <a:pt x="13" y="2"/>
                </a:lnTo>
                <a:lnTo>
                  <a:pt x="14" y="2"/>
                </a:lnTo>
                <a:lnTo>
                  <a:pt x="15" y="2"/>
                </a:lnTo>
                <a:lnTo>
                  <a:pt x="15" y="3"/>
                </a:lnTo>
                <a:lnTo>
                  <a:pt x="15" y="4"/>
                </a:lnTo>
                <a:lnTo>
                  <a:pt x="15" y="5"/>
                </a:lnTo>
                <a:lnTo>
                  <a:pt x="16" y="6"/>
                </a:lnTo>
                <a:lnTo>
                  <a:pt x="16" y="7"/>
                </a:lnTo>
                <a:lnTo>
                  <a:pt x="16" y="8"/>
                </a:lnTo>
                <a:lnTo>
                  <a:pt x="16" y="9"/>
                </a:lnTo>
                <a:lnTo>
                  <a:pt x="16" y="11"/>
                </a:lnTo>
                <a:lnTo>
                  <a:pt x="16" y="13"/>
                </a:lnTo>
                <a:lnTo>
                  <a:pt x="15" y="15"/>
                </a:lnTo>
                <a:lnTo>
                  <a:pt x="15" y="16"/>
                </a:lnTo>
                <a:lnTo>
                  <a:pt x="15" y="18"/>
                </a:lnTo>
                <a:lnTo>
                  <a:pt x="14" y="20"/>
                </a:lnTo>
                <a:lnTo>
                  <a:pt x="13" y="20"/>
                </a:lnTo>
                <a:lnTo>
                  <a:pt x="12" y="22"/>
                </a:lnTo>
                <a:lnTo>
                  <a:pt x="12" y="23"/>
                </a:lnTo>
                <a:lnTo>
                  <a:pt x="10" y="24"/>
                </a:lnTo>
                <a:lnTo>
                  <a:pt x="9" y="25"/>
                </a:lnTo>
                <a:lnTo>
                  <a:pt x="8" y="25"/>
                </a:lnTo>
                <a:lnTo>
                  <a:pt x="7" y="26"/>
                </a:lnTo>
                <a:lnTo>
                  <a:pt x="5" y="26"/>
                </a:lnTo>
                <a:lnTo>
                  <a:pt x="4" y="27"/>
                </a:lnTo>
                <a:lnTo>
                  <a:pt x="2" y="27"/>
                </a:lnTo>
                <a:lnTo>
                  <a:pt x="0" y="27"/>
                </a:lnTo>
                <a:lnTo>
                  <a:pt x="0" y="26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54" name="Freeform 34"/>
          <p:cNvSpPr>
            <a:spLocks/>
          </p:cNvSpPr>
          <p:nvPr/>
        </p:nvSpPr>
        <p:spPr bwMode="auto">
          <a:xfrm>
            <a:off x="1255713" y="3457575"/>
            <a:ext cx="11112" cy="20638"/>
          </a:xfrm>
          <a:custGeom>
            <a:avLst/>
            <a:gdLst>
              <a:gd name="T0" fmla="*/ 2147483647 w 7"/>
              <a:gd name="T1" fmla="*/ 2147483647 h 13"/>
              <a:gd name="T2" fmla="*/ 2147483647 w 7"/>
              <a:gd name="T3" fmla="*/ 2147483647 h 13"/>
              <a:gd name="T4" fmla="*/ 2147483647 w 7"/>
              <a:gd name="T5" fmla="*/ 2147483647 h 13"/>
              <a:gd name="T6" fmla="*/ 2147483647 w 7"/>
              <a:gd name="T7" fmla="*/ 2147483647 h 13"/>
              <a:gd name="T8" fmla="*/ 2147483647 w 7"/>
              <a:gd name="T9" fmla="*/ 2147483647 h 13"/>
              <a:gd name="T10" fmla="*/ 2147483647 w 7"/>
              <a:gd name="T11" fmla="*/ 2147483647 h 13"/>
              <a:gd name="T12" fmla="*/ 2147483647 w 7"/>
              <a:gd name="T13" fmla="*/ 2147483647 h 13"/>
              <a:gd name="T14" fmla="*/ 2147483647 w 7"/>
              <a:gd name="T15" fmla="*/ 2147483647 h 13"/>
              <a:gd name="T16" fmla="*/ 2147483647 w 7"/>
              <a:gd name="T17" fmla="*/ 2147483647 h 13"/>
              <a:gd name="T18" fmla="*/ 2147483647 w 7"/>
              <a:gd name="T19" fmla="*/ 2147483647 h 13"/>
              <a:gd name="T20" fmla="*/ 2147483647 w 7"/>
              <a:gd name="T21" fmla="*/ 2147483647 h 13"/>
              <a:gd name="T22" fmla="*/ 2147483647 w 7"/>
              <a:gd name="T23" fmla="*/ 2147483647 h 13"/>
              <a:gd name="T24" fmla="*/ 2147483647 w 7"/>
              <a:gd name="T25" fmla="*/ 2147483647 h 13"/>
              <a:gd name="T26" fmla="*/ 2147483647 w 7"/>
              <a:gd name="T27" fmla="*/ 2147483647 h 13"/>
              <a:gd name="T28" fmla="*/ 2147483647 w 7"/>
              <a:gd name="T29" fmla="*/ 2147483647 h 13"/>
              <a:gd name="T30" fmla="*/ 2147483647 w 7"/>
              <a:gd name="T31" fmla="*/ 0 h 13"/>
              <a:gd name="T32" fmla="*/ 2147483647 w 7"/>
              <a:gd name="T33" fmla="*/ 0 h 13"/>
              <a:gd name="T34" fmla="*/ 2147483647 w 7"/>
              <a:gd name="T35" fmla="*/ 0 h 13"/>
              <a:gd name="T36" fmla="*/ 2147483647 w 7"/>
              <a:gd name="T37" fmla="*/ 0 h 13"/>
              <a:gd name="T38" fmla="*/ 2147483647 w 7"/>
              <a:gd name="T39" fmla="*/ 2147483647 h 13"/>
              <a:gd name="T40" fmla="*/ 2147483647 w 7"/>
              <a:gd name="T41" fmla="*/ 2147483647 h 13"/>
              <a:gd name="T42" fmla="*/ 2147483647 w 7"/>
              <a:gd name="T43" fmla="*/ 2147483647 h 13"/>
              <a:gd name="T44" fmla="*/ 2147483647 w 7"/>
              <a:gd name="T45" fmla="*/ 2147483647 h 13"/>
              <a:gd name="T46" fmla="*/ 2147483647 w 7"/>
              <a:gd name="T47" fmla="*/ 2147483647 h 13"/>
              <a:gd name="T48" fmla="*/ 2147483647 w 7"/>
              <a:gd name="T49" fmla="*/ 2147483647 h 13"/>
              <a:gd name="T50" fmla="*/ 2147483647 w 7"/>
              <a:gd name="T51" fmla="*/ 2147483647 h 13"/>
              <a:gd name="T52" fmla="*/ 2147483647 w 7"/>
              <a:gd name="T53" fmla="*/ 2147483647 h 13"/>
              <a:gd name="T54" fmla="*/ 2147483647 w 7"/>
              <a:gd name="T55" fmla="*/ 2147483647 h 13"/>
              <a:gd name="T56" fmla="*/ 2147483647 w 7"/>
              <a:gd name="T57" fmla="*/ 2147483647 h 13"/>
              <a:gd name="T58" fmla="*/ 0 w 7"/>
              <a:gd name="T59" fmla="*/ 2147483647 h 13"/>
              <a:gd name="T60" fmla="*/ 0 w 7"/>
              <a:gd name="T61" fmla="*/ 2147483647 h 13"/>
              <a:gd name="T62" fmla="*/ 0 w 7"/>
              <a:gd name="T63" fmla="*/ 2147483647 h 13"/>
              <a:gd name="T64" fmla="*/ 0 w 7"/>
              <a:gd name="T65" fmla="*/ 2147483647 h 13"/>
              <a:gd name="T66" fmla="*/ 2147483647 w 7"/>
              <a:gd name="T67" fmla="*/ 2147483647 h 13"/>
              <a:gd name="T68" fmla="*/ 2147483647 w 7"/>
              <a:gd name="T69" fmla="*/ 2147483647 h 13"/>
              <a:gd name="T70" fmla="*/ 2147483647 w 7"/>
              <a:gd name="T71" fmla="*/ 2147483647 h 13"/>
              <a:gd name="T72" fmla="*/ 2147483647 w 7"/>
              <a:gd name="T73" fmla="*/ 2147483647 h 13"/>
              <a:gd name="T74" fmla="*/ 2147483647 w 7"/>
              <a:gd name="T75" fmla="*/ 2147483647 h 13"/>
              <a:gd name="T76" fmla="*/ 2147483647 w 7"/>
              <a:gd name="T77" fmla="*/ 2147483647 h 13"/>
              <a:gd name="T78" fmla="*/ 2147483647 w 7"/>
              <a:gd name="T79" fmla="*/ 2147483647 h 13"/>
              <a:gd name="T80" fmla="*/ 2147483647 w 7"/>
              <a:gd name="T81" fmla="*/ 2147483647 h 13"/>
              <a:gd name="T82" fmla="*/ 2147483647 w 7"/>
              <a:gd name="T83" fmla="*/ 2147483647 h 13"/>
              <a:gd name="T84" fmla="*/ 2147483647 w 7"/>
              <a:gd name="T85" fmla="*/ 2147483647 h 13"/>
              <a:gd name="T86" fmla="*/ 2147483647 w 7"/>
              <a:gd name="T87" fmla="*/ 2147483647 h 13"/>
              <a:gd name="T88" fmla="*/ 2147483647 w 7"/>
              <a:gd name="T89" fmla="*/ 2147483647 h 13"/>
              <a:gd name="T90" fmla="*/ 2147483647 w 7"/>
              <a:gd name="T91" fmla="*/ 2147483647 h 13"/>
              <a:gd name="T92" fmla="*/ 2147483647 w 7"/>
              <a:gd name="T93" fmla="*/ 2147483647 h 13"/>
              <a:gd name="T94" fmla="*/ 2147483647 w 7"/>
              <a:gd name="T95" fmla="*/ 2147483647 h 13"/>
              <a:gd name="T96" fmla="*/ 2147483647 w 7"/>
              <a:gd name="T97" fmla="*/ 2147483647 h 13"/>
              <a:gd name="T98" fmla="*/ 2147483647 w 7"/>
              <a:gd name="T99" fmla="*/ 2147483647 h 13"/>
              <a:gd name="T100" fmla="*/ 2147483647 w 7"/>
              <a:gd name="T101" fmla="*/ 2147483647 h 13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7"/>
              <a:gd name="T154" fmla="*/ 0 h 13"/>
              <a:gd name="T155" fmla="*/ 7 w 7"/>
              <a:gd name="T156" fmla="*/ 13 h 13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7" h="13">
                <a:moveTo>
                  <a:pt x="6" y="9"/>
                </a:moveTo>
                <a:lnTo>
                  <a:pt x="6" y="9"/>
                </a:lnTo>
                <a:lnTo>
                  <a:pt x="6" y="8"/>
                </a:lnTo>
                <a:lnTo>
                  <a:pt x="6" y="7"/>
                </a:lnTo>
                <a:lnTo>
                  <a:pt x="6" y="6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4" y="0"/>
                </a:lnTo>
                <a:lnTo>
                  <a:pt x="3" y="0"/>
                </a:lnTo>
                <a:lnTo>
                  <a:pt x="2" y="1"/>
                </a:lnTo>
                <a:lnTo>
                  <a:pt x="1" y="2"/>
                </a:lnTo>
                <a:lnTo>
                  <a:pt x="1" y="3"/>
                </a:lnTo>
                <a:lnTo>
                  <a:pt x="1" y="4"/>
                </a:lnTo>
                <a:lnTo>
                  <a:pt x="1" y="5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8"/>
                </a:lnTo>
                <a:lnTo>
                  <a:pt x="1" y="9"/>
                </a:lnTo>
                <a:lnTo>
                  <a:pt x="1" y="10"/>
                </a:lnTo>
                <a:lnTo>
                  <a:pt x="1" y="11"/>
                </a:lnTo>
                <a:lnTo>
                  <a:pt x="2" y="11"/>
                </a:lnTo>
                <a:lnTo>
                  <a:pt x="2" y="12"/>
                </a:lnTo>
                <a:lnTo>
                  <a:pt x="3" y="12"/>
                </a:lnTo>
                <a:lnTo>
                  <a:pt x="4" y="12"/>
                </a:lnTo>
                <a:lnTo>
                  <a:pt x="5" y="12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6" y="9"/>
                </a:lnTo>
              </a:path>
            </a:pathLst>
          </a:custGeom>
          <a:solidFill>
            <a:srgbClr val="B2B2B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55" name="Freeform 35"/>
          <p:cNvSpPr>
            <a:spLocks/>
          </p:cNvSpPr>
          <p:nvPr/>
        </p:nvSpPr>
        <p:spPr bwMode="auto">
          <a:xfrm>
            <a:off x="1331913" y="3454400"/>
            <a:ext cx="26987" cy="47625"/>
          </a:xfrm>
          <a:custGeom>
            <a:avLst/>
            <a:gdLst>
              <a:gd name="T0" fmla="*/ 2147483647 w 17"/>
              <a:gd name="T1" fmla="*/ 2147483647 h 30"/>
              <a:gd name="T2" fmla="*/ 2147483647 w 17"/>
              <a:gd name="T3" fmla="*/ 2147483647 h 30"/>
              <a:gd name="T4" fmla="*/ 2147483647 w 17"/>
              <a:gd name="T5" fmla="*/ 2147483647 h 30"/>
              <a:gd name="T6" fmla="*/ 2147483647 w 17"/>
              <a:gd name="T7" fmla="*/ 2147483647 h 30"/>
              <a:gd name="T8" fmla="*/ 2147483647 w 17"/>
              <a:gd name="T9" fmla="*/ 2147483647 h 30"/>
              <a:gd name="T10" fmla="*/ 2147483647 w 17"/>
              <a:gd name="T11" fmla="*/ 2147483647 h 30"/>
              <a:gd name="T12" fmla="*/ 2147483647 w 17"/>
              <a:gd name="T13" fmla="*/ 2147483647 h 30"/>
              <a:gd name="T14" fmla="*/ 2147483647 w 17"/>
              <a:gd name="T15" fmla="*/ 2147483647 h 30"/>
              <a:gd name="T16" fmla="*/ 2147483647 w 17"/>
              <a:gd name="T17" fmla="*/ 2147483647 h 30"/>
              <a:gd name="T18" fmla="*/ 2147483647 w 17"/>
              <a:gd name="T19" fmla="*/ 2147483647 h 30"/>
              <a:gd name="T20" fmla="*/ 2147483647 w 17"/>
              <a:gd name="T21" fmla="*/ 2147483647 h 30"/>
              <a:gd name="T22" fmla="*/ 2147483647 w 17"/>
              <a:gd name="T23" fmla="*/ 2147483647 h 30"/>
              <a:gd name="T24" fmla="*/ 2147483647 w 17"/>
              <a:gd name="T25" fmla="*/ 2147483647 h 30"/>
              <a:gd name="T26" fmla="*/ 2147483647 w 17"/>
              <a:gd name="T27" fmla="*/ 2147483647 h 30"/>
              <a:gd name="T28" fmla="*/ 2147483647 w 17"/>
              <a:gd name="T29" fmla="*/ 2147483647 h 30"/>
              <a:gd name="T30" fmla="*/ 2147483647 w 17"/>
              <a:gd name="T31" fmla="*/ 2147483647 h 30"/>
              <a:gd name="T32" fmla="*/ 2147483647 w 17"/>
              <a:gd name="T33" fmla="*/ 2147483647 h 30"/>
              <a:gd name="T34" fmla="*/ 2147483647 w 17"/>
              <a:gd name="T35" fmla="*/ 2147483647 h 30"/>
              <a:gd name="T36" fmla="*/ 0 w 17"/>
              <a:gd name="T37" fmla="*/ 2147483647 h 30"/>
              <a:gd name="T38" fmla="*/ 0 w 17"/>
              <a:gd name="T39" fmla="*/ 2147483647 h 30"/>
              <a:gd name="T40" fmla="*/ 0 w 17"/>
              <a:gd name="T41" fmla="*/ 2147483647 h 30"/>
              <a:gd name="T42" fmla="*/ 0 w 17"/>
              <a:gd name="T43" fmla="*/ 2147483647 h 30"/>
              <a:gd name="T44" fmla="*/ 2147483647 w 17"/>
              <a:gd name="T45" fmla="*/ 2147483647 h 30"/>
              <a:gd name="T46" fmla="*/ 2147483647 w 17"/>
              <a:gd name="T47" fmla="*/ 2147483647 h 30"/>
              <a:gd name="T48" fmla="*/ 2147483647 w 17"/>
              <a:gd name="T49" fmla="*/ 2147483647 h 30"/>
              <a:gd name="T50" fmla="*/ 2147483647 w 17"/>
              <a:gd name="T51" fmla="*/ 2147483647 h 30"/>
              <a:gd name="T52" fmla="*/ 2147483647 w 17"/>
              <a:gd name="T53" fmla="*/ 0 h 30"/>
              <a:gd name="T54" fmla="*/ 2147483647 w 17"/>
              <a:gd name="T55" fmla="*/ 0 h 30"/>
              <a:gd name="T56" fmla="*/ 2147483647 w 17"/>
              <a:gd name="T57" fmla="*/ 0 h 30"/>
              <a:gd name="T58" fmla="*/ 2147483647 w 17"/>
              <a:gd name="T59" fmla="*/ 2147483647 h 30"/>
              <a:gd name="T60" fmla="*/ 2147483647 w 17"/>
              <a:gd name="T61" fmla="*/ 2147483647 h 30"/>
              <a:gd name="T62" fmla="*/ 2147483647 w 17"/>
              <a:gd name="T63" fmla="*/ 2147483647 h 30"/>
              <a:gd name="T64" fmla="*/ 2147483647 w 17"/>
              <a:gd name="T65" fmla="*/ 2147483647 h 30"/>
              <a:gd name="T66" fmla="*/ 2147483647 w 17"/>
              <a:gd name="T67" fmla="*/ 2147483647 h 30"/>
              <a:gd name="T68" fmla="*/ 2147483647 w 17"/>
              <a:gd name="T69" fmla="*/ 2147483647 h 30"/>
              <a:gd name="T70" fmla="*/ 2147483647 w 17"/>
              <a:gd name="T71" fmla="*/ 2147483647 h 30"/>
              <a:gd name="T72" fmla="*/ 2147483647 w 17"/>
              <a:gd name="T73" fmla="*/ 2147483647 h 30"/>
              <a:gd name="T74" fmla="*/ 2147483647 w 17"/>
              <a:gd name="T75" fmla="*/ 2147483647 h 30"/>
              <a:gd name="T76" fmla="*/ 2147483647 w 17"/>
              <a:gd name="T77" fmla="*/ 2147483647 h 30"/>
              <a:gd name="T78" fmla="*/ 2147483647 w 17"/>
              <a:gd name="T79" fmla="*/ 2147483647 h 30"/>
              <a:gd name="T80" fmla="*/ 2147483647 w 17"/>
              <a:gd name="T81" fmla="*/ 2147483647 h 30"/>
              <a:gd name="T82" fmla="*/ 2147483647 w 17"/>
              <a:gd name="T83" fmla="*/ 2147483647 h 30"/>
              <a:gd name="T84" fmla="*/ 2147483647 w 17"/>
              <a:gd name="T85" fmla="*/ 2147483647 h 30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w 17"/>
              <a:gd name="T130" fmla="*/ 0 h 30"/>
              <a:gd name="T131" fmla="*/ 17 w 17"/>
              <a:gd name="T132" fmla="*/ 30 h 30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T129" t="T130" r="T131" b="T132"/>
            <a:pathLst>
              <a:path w="17" h="30">
                <a:moveTo>
                  <a:pt x="4" y="29"/>
                </a:moveTo>
                <a:lnTo>
                  <a:pt x="5" y="28"/>
                </a:lnTo>
                <a:lnTo>
                  <a:pt x="6" y="27"/>
                </a:lnTo>
                <a:lnTo>
                  <a:pt x="7" y="27"/>
                </a:lnTo>
                <a:lnTo>
                  <a:pt x="9" y="26"/>
                </a:lnTo>
                <a:lnTo>
                  <a:pt x="9" y="25"/>
                </a:lnTo>
                <a:lnTo>
                  <a:pt x="10" y="23"/>
                </a:lnTo>
                <a:lnTo>
                  <a:pt x="11" y="22"/>
                </a:lnTo>
                <a:lnTo>
                  <a:pt x="12" y="20"/>
                </a:lnTo>
                <a:lnTo>
                  <a:pt x="12" y="19"/>
                </a:lnTo>
                <a:lnTo>
                  <a:pt x="12" y="18"/>
                </a:lnTo>
                <a:lnTo>
                  <a:pt x="12" y="17"/>
                </a:lnTo>
                <a:lnTo>
                  <a:pt x="12" y="16"/>
                </a:lnTo>
                <a:lnTo>
                  <a:pt x="12" y="15"/>
                </a:lnTo>
                <a:lnTo>
                  <a:pt x="12" y="16"/>
                </a:lnTo>
                <a:lnTo>
                  <a:pt x="11" y="17"/>
                </a:lnTo>
                <a:lnTo>
                  <a:pt x="10" y="17"/>
                </a:lnTo>
                <a:lnTo>
                  <a:pt x="9" y="17"/>
                </a:lnTo>
                <a:lnTo>
                  <a:pt x="9" y="18"/>
                </a:lnTo>
                <a:lnTo>
                  <a:pt x="8" y="18"/>
                </a:lnTo>
                <a:lnTo>
                  <a:pt x="7" y="18"/>
                </a:lnTo>
                <a:lnTo>
                  <a:pt x="6" y="18"/>
                </a:lnTo>
                <a:lnTo>
                  <a:pt x="5" y="18"/>
                </a:lnTo>
                <a:lnTo>
                  <a:pt x="4" y="17"/>
                </a:lnTo>
                <a:lnTo>
                  <a:pt x="3" y="17"/>
                </a:lnTo>
                <a:lnTo>
                  <a:pt x="2" y="16"/>
                </a:lnTo>
                <a:lnTo>
                  <a:pt x="1" y="16"/>
                </a:lnTo>
                <a:lnTo>
                  <a:pt x="1" y="15"/>
                </a:lnTo>
                <a:lnTo>
                  <a:pt x="1" y="14"/>
                </a:lnTo>
                <a:lnTo>
                  <a:pt x="1" y="13"/>
                </a:lnTo>
                <a:lnTo>
                  <a:pt x="0" y="12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3" y="2"/>
                </a:lnTo>
                <a:lnTo>
                  <a:pt x="4" y="2"/>
                </a:lnTo>
                <a:lnTo>
                  <a:pt x="4" y="1"/>
                </a:lnTo>
                <a:lnTo>
                  <a:pt x="5" y="1"/>
                </a:lnTo>
                <a:lnTo>
                  <a:pt x="6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1" y="1"/>
                </a:lnTo>
                <a:lnTo>
                  <a:pt x="12" y="2"/>
                </a:lnTo>
                <a:lnTo>
                  <a:pt x="13" y="3"/>
                </a:lnTo>
                <a:lnTo>
                  <a:pt x="13" y="4"/>
                </a:lnTo>
                <a:lnTo>
                  <a:pt x="14" y="5"/>
                </a:lnTo>
                <a:lnTo>
                  <a:pt x="15" y="6"/>
                </a:lnTo>
                <a:lnTo>
                  <a:pt x="15" y="7"/>
                </a:lnTo>
                <a:lnTo>
                  <a:pt x="15" y="8"/>
                </a:lnTo>
                <a:lnTo>
                  <a:pt x="15" y="9"/>
                </a:lnTo>
                <a:lnTo>
                  <a:pt x="16" y="11"/>
                </a:lnTo>
                <a:lnTo>
                  <a:pt x="16" y="12"/>
                </a:lnTo>
                <a:lnTo>
                  <a:pt x="16" y="13"/>
                </a:lnTo>
                <a:lnTo>
                  <a:pt x="16" y="15"/>
                </a:lnTo>
                <a:lnTo>
                  <a:pt x="15" y="17"/>
                </a:lnTo>
                <a:lnTo>
                  <a:pt x="15" y="18"/>
                </a:lnTo>
                <a:lnTo>
                  <a:pt x="15" y="20"/>
                </a:lnTo>
                <a:lnTo>
                  <a:pt x="14" y="21"/>
                </a:lnTo>
                <a:lnTo>
                  <a:pt x="13" y="22"/>
                </a:lnTo>
                <a:lnTo>
                  <a:pt x="12" y="23"/>
                </a:lnTo>
                <a:lnTo>
                  <a:pt x="12" y="25"/>
                </a:lnTo>
                <a:lnTo>
                  <a:pt x="10" y="26"/>
                </a:lnTo>
                <a:lnTo>
                  <a:pt x="9" y="27"/>
                </a:lnTo>
                <a:lnTo>
                  <a:pt x="8" y="27"/>
                </a:lnTo>
                <a:lnTo>
                  <a:pt x="7" y="28"/>
                </a:lnTo>
                <a:lnTo>
                  <a:pt x="5" y="29"/>
                </a:lnTo>
                <a:lnTo>
                  <a:pt x="4" y="29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56" name="Freeform 36"/>
          <p:cNvSpPr>
            <a:spLocks/>
          </p:cNvSpPr>
          <p:nvPr/>
        </p:nvSpPr>
        <p:spPr bwMode="auto">
          <a:xfrm>
            <a:off x="1338263" y="3457575"/>
            <a:ext cx="12700" cy="19050"/>
          </a:xfrm>
          <a:custGeom>
            <a:avLst/>
            <a:gdLst>
              <a:gd name="T0" fmla="*/ 2147483647 w 8"/>
              <a:gd name="T1" fmla="*/ 2147483647 h 12"/>
              <a:gd name="T2" fmla="*/ 2147483647 w 8"/>
              <a:gd name="T3" fmla="*/ 2147483647 h 12"/>
              <a:gd name="T4" fmla="*/ 2147483647 w 8"/>
              <a:gd name="T5" fmla="*/ 2147483647 h 12"/>
              <a:gd name="T6" fmla="*/ 2147483647 w 8"/>
              <a:gd name="T7" fmla="*/ 2147483647 h 12"/>
              <a:gd name="T8" fmla="*/ 2147483647 w 8"/>
              <a:gd name="T9" fmla="*/ 2147483647 h 12"/>
              <a:gd name="T10" fmla="*/ 2147483647 w 8"/>
              <a:gd name="T11" fmla="*/ 2147483647 h 12"/>
              <a:gd name="T12" fmla="*/ 2147483647 w 8"/>
              <a:gd name="T13" fmla="*/ 2147483647 h 12"/>
              <a:gd name="T14" fmla="*/ 2147483647 w 8"/>
              <a:gd name="T15" fmla="*/ 2147483647 h 12"/>
              <a:gd name="T16" fmla="*/ 2147483647 w 8"/>
              <a:gd name="T17" fmla="*/ 2147483647 h 12"/>
              <a:gd name="T18" fmla="*/ 2147483647 w 8"/>
              <a:gd name="T19" fmla="*/ 2147483647 h 12"/>
              <a:gd name="T20" fmla="*/ 2147483647 w 8"/>
              <a:gd name="T21" fmla="*/ 2147483647 h 12"/>
              <a:gd name="T22" fmla="*/ 2147483647 w 8"/>
              <a:gd name="T23" fmla="*/ 2147483647 h 12"/>
              <a:gd name="T24" fmla="*/ 2147483647 w 8"/>
              <a:gd name="T25" fmla="*/ 0 h 12"/>
              <a:gd name="T26" fmla="*/ 2147483647 w 8"/>
              <a:gd name="T27" fmla="*/ 0 h 12"/>
              <a:gd name="T28" fmla="*/ 2147483647 w 8"/>
              <a:gd name="T29" fmla="*/ 0 h 12"/>
              <a:gd name="T30" fmla="*/ 2147483647 w 8"/>
              <a:gd name="T31" fmla="*/ 0 h 12"/>
              <a:gd name="T32" fmla="*/ 2147483647 w 8"/>
              <a:gd name="T33" fmla="*/ 0 h 12"/>
              <a:gd name="T34" fmla="*/ 2147483647 w 8"/>
              <a:gd name="T35" fmla="*/ 0 h 12"/>
              <a:gd name="T36" fmla="*/ 2147483647 w 8"/>
              <a:gd name="T37" fmla="*/ 2147483647 h 12"/>
              <a:gd name="T38" fmla="*/ 2147483647 w 8"/>
              <a:gd name="T39" fmla="*/ 2147483647 h 12"/>
              <a:gd name="T40" fmla="*/ 2147483647 w 8"/>
              <a:gd name="T41" fmla="*/ 2147483647 h 12"/>
              <a:gd name="T42" fmla="*/ 0 w 8"/>
              <a:gd name="T43" fmla="*/ 2147483647 h 12"/>
              <a:gd name="T44" fmla="*/ 0 w 8"/>
              <a:gd name="T45" fmla="*/ 2147483647 h 12"/>
              <a:gd name="T46" fmla="*/ 0 w 8"/>
              <a:gd name="T47" fmla="*/ 2147483647 h 12"/>
              <a:gd name="T48" fmla="*/ 0 w 8"/>
              <a:gd name="T49" fmla="*/ 2147483647 h 12"/>
              <a:gd name="T50" fmla="*/ 0 w 8"/>
              <a:gd name="T51" fmla="*/ 2147483647 h 12"/>
              <a:gd name="T52" fmla="*/ 2147483647 w 8"/>
              <a:gd name="T53" fmla="*/ 2147483647 h 12"/>
              <a:gd name="T54" fmla="*/ 2147483647 w 8"/>
              <a:gd name="T55" fmla="*/ 2147483647 h 12"/>
              <a:gd name="T56" fmla="*/ 2147483647 w 8"/>
              <a:gd name="T57" fmla="*/ 2147483647 h 12"/>
              <a:gd name="T58" fmla="*/ 2147483647 w 8"/>
              <a:gd name="T59" fmla="*/ 2147483647 h 12"/>
              <a:gd name="T60" fmla="*/ 2147483647 w 8"/>
              <a:gd name="T61" fmla="*/ 2147483647 h 12"/>
              <a:gd name="T62" fmla="*/ 2147483647 w 8"/>
              <a:gd name="T63" fmla="*/ 2147483647 h 12"/>
              <a:gd name="T64" fmla="*/ 2147483647 w 8"/>
              <a:gd name="T65" fmla="*/ 2147483647 h 12"/>
              <a:gd name="T66" fmla="*/ 2147483647 w 8"/>
              <a:gd name="T67" fmla="*/ 2147483647 h 12"/>
              <a:gd name="T68" fmla="*/ 2147483647 w 8"/>
              <a:gd name="T69" fmla="*/ 2147483647 h 12"/>
              <a:gd name="T70" fmla="*/ 2147483647 w 8"/>
              <a:gd name="T71" fmla="*/ 2147483647 h 12"/>
              <a:gd name="T72" fmla="*/ 2147483647 w 8"/>
              <a:gd name="T73" fmla="*/ 2147483647 h 12"/>
              <a:gd name="T74" fmla="*/ 2147483647 w 8"/>
              <a:gd name="T75" fmla="*/ 2147483647 h 12"/>
              <a:gd name="T76" fmla="*/ 2147483647 w 8"/>
              <a:gd name="T77" fmla="*/ 2147483647 h 12"/>
              <a:gd name="T78" fmla="*/ 2147483647 w 8"/>
              <a:gd name="T79" fmla="*/ 2147483647 h 12"/>
              <a:gd name="T80" fmla="*/ 2147483647 w 8"/>
              <a:gd name="T81" fmla="*/ 2147483647 h 12"/>
              <a:gd name="T82" fmla="*/ 2147483647 w 8"/>
              <a:gd name="T83" fmla="*/ 2147483647 h 12"/>
              <a:gd name="T84" fmla="*/ 2147483647 w 8"/>
              <a:gd name="T85" fmla="*/ 2147483647 h 12"/>
              <a:gd name="T86" fmla="*/ 2147483647 w 8"/>
              <a:gd name="T87" fmla="*/ 2147483647 h 12"/>
              <a:gd name="T88" fmla="*/ 2147483647 w 8"/>
              <a:gd name="T89" fmla="*/ 2147483647 h 12"/>
              <a:gd name="T90" fmla="*/ 2147483647 w 8"/>
              <a:gd name="T91" fmla="*/ 2147483647 h 12"/>
              <a:gd name="T92" fmla="*/ 2147483647 w 8"/>
              <a:gd name="T93" fmla="*/ 2147483647 h 12"/>
              <a:gd name="T94" fmla="*/ 2147483647 w 8"/>
              <a:gd name="T95" fmla="*/ 2147483647 h 12"/>
              <a:gd name="T96" fmla="*/ 2147483647 w 8"/>
              <a:gd name="T97" fmla="*/ 2147483647 h 12"/>
              <a:gd name="T98" fmla="*/ 2147483647 w 8"/>
              <a:gd name="T99" fmla="*/ 2147483647 h 12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8"/>
              <a:gd name="T151" fmla="*/ 0 h 12"/>
              <a:gd name="T152" fmla="*/ 8 w 8"/>
              <a:gd name="T153" fmla="*/ 12 h 12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8" h="12">
                <a:moveTo>
                  <a:pt x="6" y="8"/>
                </a:moveTo>
                <a:lnTo>
                  <a:pt x="6" y="7"/>
                </a:lnTo>
                <a:lnTo>
                  <a:pt x="6" y="6"/>
                </a:lnTo>
                <a:lnTo>
                  <a:pt x="6" y="5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5" y="1"/>
                </a:ln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2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1" y="6"/>
                </a:lnTo>
                <a:lnTo>
                  <a:pt x="1" y="7"/>
                </a:lnTo>
                <a:lnTo>
                  <a:pt x="1" y="8"/>
                </a:lnTo>
                <a:lnTo>
                  <a:pt x="1" y="9"/>
                </a:lnTo>
                <a:lnTo>
                  <a:pt x="1" y="10"/>
                </a:lnTo>
                <a:lnTo>
                  <a:pt x="2" y="10"/>
                </a:lnTo>
                <a:lnTo>
                  <a:pt x="2" y="11"/>
                </a:lnTo>
                <a:lnTo>
                  <a:pt x="3" y="11"/>
                </a:lnTo>
                <a:lnTo>
                  <a:pt x="4" y="11"/>
                </a:lnTo>
                <a:lnTo>
                  <a:pt x="5" y="11"/>
                </a:lnTo>
                <a:lnTo>
                  <a:pt x="6" y="10"/>
                </a:lnTo>
                <a:lnTo>
                  <a:pt x="7" y="10"/>
                </a:lnTo>
                <a:lnTo>
                  <a:pt x="7" y="9"/>
                </a:lnTo>
                <a:lnTo>
                  <a:pt x="7" y="8"/>
                </a:lnTo>
                <a:lnTo>
                  <a:pt x="6" y="8"/>
                </a:lnTo>
              </a:path>
            </a:pathLst>
          </a:custGeom>
          <a:solidFill>
            <a:srgbClr val="B2B2B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57" name="Freeform 37"/>
          <p:cNvSpPr>
            <a:spLocks/>
          </p:cNvSpPr>
          <p:nvPr/>
        </p:nvSpPr>
        <p:spPr bwMode="auto">
          <a:xfrm>
            <a:off x="1411288" y="3433763"/>
            <a:ext cx="31750" cy="44450"/>
          </a:xfrm>
          <a:custGeom>
            <a:avLst/>
            <a:gdLst>
              <a:gd name="T0" fmla="*/ 2147483647 w 20"/>
              <a:gd name="T1" fmla="*/ 2147483647 h 28"/>
              <a:gd name="T2" fmla="*/ 2147483647 w 20"/>
              <a:gd name="T3" fmla="*/ 2147483647 h 28"/>
              <a:gd name="T4" fmla="*/ 2147483647 w 20"/>
              <a:gd name="T5" fmla="*/ 2147483647 h 28"/>
              <a:gd name="T6" fmla="*/ 2147483647 w 20"/>
              <a:gd name="T7" fmla="*/ 2147483647 h 28"/>
              <a:gd name="T8" fmla="*/ 2147483647 w 20"/>
              <a:gd name="T9" fmla="*/ 2147483647 h 28"/>
              <a:gd name="T10" fmla="*/ 2147483647 w 20"/>
              <a:gd name="T11" fmla="*/ 2147483647 h 28"/>
              <a:gd name="T12" fmla="*/ 2147483647 w 20"/>
              <a:gd name="T13" fmla="*/ 2147483647 h 28"/>
              <a:gd name="T14" fmla="*/ 2147483647 w 20"/>
              <a:gd name="T15" fmla="*/ 2147483647 h 28"/>
              <a:gd name="T16" fmla="*/ 2147483647 w 20"/>
              <a:gd name="T17" fmla="*/ 2147483647 h 28"/>
              <a:gd name="T18" fmla="*/ 2147483647 w 20"/>
              <a:gd name="T19" fmla="*/ 2147483647 h 28"/>
              <a:gd name="T20" fmla="*/ 2147483647 w 20"/>
              <a:gd name="T21" fmla="*/ 2147483647 h 28"/>
              <a:gd name="T22" fmla="*/ 2147483647 w 20"/>
              <a:gd name="T23" fmla="*/ 2147483647 h 28"/>
              <a:gd name="T24" fmla="*/ 2147483647 w 20"/>
              <a:gd name="T25" fmla="*/ 2147483647 h 28"/>
              <a:gd name="T26" fmla="*/ 2147483647 w 20"/>
              <a:gd name="T27" fmla="*/ 2147483647 h 28"/>
              <a:gd name="T28" fmla="*/ 2147483647 w 20"/>
              <a:gd name="T29" fmla="*/ 2147483647 h 28"/>
              <a:gd name="T30" fmla="*/ 2147483647 w 20"/>
              <a:gd name="T31" fmla="*/ 2147483647 h 28"/>
              <a:gd name="T32" fmla="*/ 2147483647 w 20"/>
              <a:gd name="T33" fmla="*/ 2147483647 h 28"/>
              <a:gd name="T34" fmla="*/ 0 w 20"/>
              <a:gd name="T35" fmla="*/ 2147483647 h 28"/>
              <a:gd name="T36" fmla="*/ 0 w 20"/>
              <a:gd name="T37" fmla="*/ 2147483647 h 28"/>
              <a:gd name="T38" fmla="*/ 0 w 20"/>
              <a:gd name="T39" fmla="*/ 2147483647 h 28"/>
              <a:gd name="T40" fmla="*/ 0 w 20"/>
              <a:gd name="T41" fmla="*/ 2147483647 h 28"/>
              <a:gd name="T42" fmla="*/ 0 w 20"/>
              <a:gd name="T43" fmla="*/ 2147483647 h 28"/>
              <a:gd name="T44" fmla="*/ 2147483647 w 20"/>
              <a:gd name="T45" fmla="*/ 2147483647 h 28"/>
              <a:gd name="T46" fmla="*/ 2147483647 w 20"/>
              <a:gd name="T47" fmla="*/ 2147483647 h 28"/>
              <a:gd name="T48" fmla="*/ 2147483647 w 20"/>
              <a:gd name="T49" fmla="*/ 0 h 28"/>
              <a:gd name="T50" fmla="*/ 2147483647 w 20"/>
              <a:gd name="T51" fmla="*/ 0 h 28"/>
              <a:gd name="T52" fmla="*/ 2147483647 w 20"/>
              <a:gd name="T53" fmla="*/ 2147483647 h 28"/>
              <a:gd name="T54" fmla="*/ 2147483647 w 20"/>
              <a:gd name="T55" fmla="*/ 2147483647 h 28"/>
              <a:gd name="T56" fmla="*/ 2147483647 w 20"/>
              <a:gd name="T57" fmla="*/ 2147483647 h 28"/>
              <a:gd name="T58" fmla="*/ 2147483647 w 20"/>
              <a:gd name="T59" fmla="*/ 2147483647 h 28"/>
              <a:gd name="T60" fmla="*/ 2147483647 w 20"/>
              <a:gd name="T61" fmla="*/ 2147483647 h 28"/>
              <a:gd name="T62" fmla="*/ 2147483647 w 20"/>
              <a:gd name="T63" fmla="*/ 2147483647 h 28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0"/>
              <a:gd name="T97" fmla="*/ 0 h 28"/>
              <a:gd name="T98" fmla="*/ 20 w 20"/>
              <a:gd name="T99" fmla="*/ 28 h 28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0" h="28">
                <a:moveTo>
                  <a:pt x="17" y="10"/>
                </a:moveTo>
                <a:lnTo>
                  <a:pt x="17" y="11"/>
                </a:lnTo>
                <a:lnTo>
                  <a:pt x="18" y="13"/>
                </a:lnTo>
                <a:lnTo>
                  <a:pt x="18" y="14"/>
                </a:lnTo>
                <a:lnTo>
                  <a:pt x="18" y="15"/>
                </a:lnTo>
                <a:lnTo>
                  <a:pt x="19" y="16"/>
                </a:lnTo>
                <a:lnTo>
                  <a:pt x="19" y="17"/>
                </a:lnTo>
                <a:lnTo>
                  <a:pt x="19" y="19"/>
                </a:lnTo>
                <a:lnTo>
                  <a:pt x="18" y="20"/>
                </a:lnTo>
                <a:lnTo>
                  <a:pt x="18" y="21"/>
                </a:lnTo>
                <a:lnTo>
                  <a:pt x="18" y="22"/>
                </a:lnTo>
                <a:lnTo>
                  <a:pt x="17" y="23"/>
                </a:lnTo>
                <a:lnTo>
                  <a:pt x="17" y="24"/>
                </a:lnTo>
                <a:lnTo>
                  <a:pt x="16" y="25"/>
                </a:lnTo>
                <a:lnTo>
                  <a:pt x="15" y="25"/>
                </a:lnTo>
                <a:lnTo>
                  <a:pt x="14" y="26"/>
                </a:lnTo>
                <a:lnTo>
                  <a:pt x="13" y="27"/>
                </a:lnTo>
                <a:lnTo>
                  <a:pt x="11" y="27"/>
                </a:lnTo>
                <a:lnTo>
                  <a:pt x="9" y="27"/>
                </a:lnTo>
                <a:lnTo>
                  <a:pt x="8" y="26"/>
                </a:lnTo>
                <a:lnTo>
                  <a:pt x="7" y="25"/>
                </a:lnTo>
                <a:lnTo>
                  <a:pt x="6" y="25"/>
                </a:lnTo>
                <a:lnTo>
                  <a:pt x="5" y="24"/>
                </a:lnTo>
                <a:lnTo>
                  <a:pt x="5" y="23"/>
                </a:lnTo>
                <a:lnTo>
                  <a:pt x="4" y="22"/>
                </a:lnTo>
                <a:lnTo>
                  <a:pt x="3" y="20"/>
                </a:lnTo>
                <a:lnTo>
                  <a:pt x="2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1" y="16"/>
                </a:lnTo>
                <a:lnTo>
                  <a:pt x="1" y="15"/>
                </a:lnTo>
                <a:lnTo>
                  <a:pt x="0" y="14"/>
                </a:lnTo>
                <a:lnTo>
                  <a:pt x="0" y="12"/>
                </a:lnTo>
                <a:lnTo>
                  <a:pt x="0" y="11"/>
                </a:lnTo>
                <a:lnTo>
                  <a:pt x="0" y="10"/>
                </a:lnTo>
                <a:lnTo>
                  <a:pt x="0" y="9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1" y="3"/>
                </a:lnTo>
                <a:lnTo>
                  <a:pt x="2" y="2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0" y="1"/>
                </a:lnTo>
                <a:lnTo>
                  <a:pt x="11" y="1"/>
                </a:lnTo>
                <a:lnTo>
                  <a:pt x="11" y="2"/>
                </a:lnTo>
                <a:lnTo>
                  <a:pt x="13" y="2"/>
                </a:lnTo>
                <a:lnTo>
                  <a:pt x="14" y="3"/>
                </a:lnTo>
                <a:lnTo>
                  <a:pt x="14" y="4"/>
                </a:lnTo>
                <a:lnTo>
                  <a:pt x="14" y="5"/>
                </a:lnTo>
                <a:lnTo>
                  <a:pt x="15" y="7"/>
                </a:lnTo>
                <a:lnTo>
                  <a:pt x="16" y="7"/>
                </a:lnTo>
                <a:lnTo>
                  <a:pt x="17" y="8"/>
                </a:lnTo>
                <a:lnTo>
                  <a:pt x="17" y="9"/>
                </a:lnTo>
                <a:lnTo>
                  <a:pt x="17" y="10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58" name="Freeform 38"/>
          <p:cNvSpPr>
            <a:spLocks/>
          </p:cNvSpPr>
          <p:nvPr/>
        </p:nvSpPr>
        <p:spPr bwMode="auto">
          <a:xfrm>
            <a:off x="1416050" y="3436938"/>
            <a:ext cx="20638" cy="39687"/>
          </a:xfrm>
          <a:custGeom>
            <a:avLst/>
            <a:gdLst>
              <a:gd name="T0" fmla="*/ 2147483647 w 13"/>
              <a:gd name="T1" fmla="*/ 2147483647 h 25"/>
              <a:gd name="T2" fmla="*/ 2147483647 w 13"/>
              <a:gd name="T3" fmla="*/ 2147483647 h 25"/>
              <a:gd name="T4" fmla="*/ 2147483647 w 13"/>
              <a:gd name="T5" fmla="*/ 2147483647 h 25"/>
              <a:gd name="T6" fmla="*/ 2147483647 w 13"/>
              <a:gd name="T7" fmla="*/ 2147483647 h 25"/>
              <a:gd name="T8" fmla="*/ 2147483647 w 13"/>
              <a:gd name="T9" fmla="*/ 2147483647 h 25"/>
              <a:gd name="T10" fmla="*/ 2147483647 w 13"/>
              <a:gd name="T11" fmla="*/ 2147483647 h 25"/>
              <a:gd name="T12" fmla="*/ 2147483647 w 13"/>
              <a:gd name="T13" fmla="*/ 2147483647 h 25"/>
              <a:gd name="T14" fmla="*/ 2147483647 w 13"/>
              <a:gd name="T15" fmla="*/ 2147483647 h 25"/>
              <a:gd name="T16" fmla="*/ 2147483647 w 13"/>
              <a:gd name="T17" fmla="*/ 2147483647 h 25"/>
              <a:gd name="T18" fmla="*/ 2147483647 w 13"/>
              <a:gd name="T19" fmla="*/ 2147483647 h 25"/>
              <a:gd name="T20" fmla="*/ 2147483647 w 13"/>
              <a:gd name="T21" fmla="*/ 2147483647 h 25"/>
              <a:gd name="T22" fmla="*/ 2147483647 w 13"/>
              <a:gd name="T23" fmla="*/ 2147483647 h 25"/>
              <a:gd name="T24" fmla="*/ 2147483647 w 13"/>
              <a:gd name="T25" fmla="*/ 2147483647 h 25"/>
              <a:gd name="T26" fmla="*/ 2147483647 w 13"/>
              <a:gd name="T27" fmla="*/ 2147483647 h 25"/>
              <a:gd name="T28" fmla="*/ 2147483647 w 13"/>
              <a:gd name="T29" fmla="*/ 2147483647 h 25"/>
              <a:gd name="T30" fmla="*/ 2147483647 w 13"/>
              <a:gd name="T31" fmla="*/ 2147483647 h 25"/>
              <a:gd name="T32" fmla="*/ 2147483647 w 13"/>
              <a:gd name="T33" fmla="*/ 2147483647 h 25"/>
              <a:gd name="T34" fmla="*/ 2147483647 w 13"/>
              <a:gd name="T35" fmla="*/ 2147483647 h 25"/>
              <a:gd name="T36" fmla="*/ 2147483647 w 13"/>
              <a:gd name="T37" fmla="*/ 2147483647 h 25"/>
              <a:gd name="T38" fmla="*/ 2147483647 w 13"/>
              <a:gd name="T39" fmla="*/ 2147483647 h 25"/>
              <a:gd name="T40" fmla="*/ 2147483647 w 13"/>
              <a:gd name="T41" fmla="*/ 2147483647 h 25"/>
              <a:gd name="T42" fmla="*/ 2147483647 w 13"/>
              <a:gd name="T43" fmla="*/ 2147483647 h 25"/>
              <a:gd name="T44" fmla="*/ 2147483647 w 13"/>
              <a:gd name="T45" fmla="*/ 2147483647 h 25"/>
              <a:gd name="T46" fmla="*/ 2147483647 w 13"/>
              <a:gd name="T47" fmla="*/ 2147483647 h 25"/>
              <a:gd name="T48" fmla="*/ 2147483647 w 13"/>
              <a:gd name="T49" fmla="*/ 2147483647 h 25"/>
              <a:gd name="T50" fmla="*/ 2147483647 w 13"/>
              <a:gd name="T51" fmla="*/ 2147483647 h 25"/>
              <a:gd name="T52" fmla="*/ 2147483647 w 13"/>
              <a:gd name="T53" fmla="*/ 2147483647 h 25"/>
              <a:gd name="T54" fmla="*/ 2147483647 w 13"/>
              <a:gd name="T55" fmla="*/ 2147483647 h 25"/>
              <a:gd name="T56" fmla="*/ 2147483647 w 13"/>
              <a:gd name="T57" fmla="*/ 2147483647 h 25"/>
              <a:gd name="T58" fmla="*/ 2147483647 w 13"/>
              <a:gd name="T59" fmla="*/ 2147483647 h 25"/>
              <a:gd name="T60" fmla="*/ 2147483647 w 13"/>
              <a:gd name="T61" fmla="*/ 2147483647 h 25"/>
              <a:gd name="T62" fmla="*/ 2147483647 w 13"/>
              <a:gd name="T63" fmla="*/ 2147483647 h 25"/>
              <a:gd name="T64" fmla="*/ 2147483647 w 13"/>
              <a:gd name="T65" fmla="*/ 2147483647 h 25"/>
              <a:gd name="T66" fmla="*/ 2147483647 w 13"/>
              <a:gd name="T67" fmla="*/ 2147483647 h 25"/>
              <a:gd name="T68" fmla="*/ 2147483647 w 13"/>
              <a:gd name="T69" fmla="*/ 2147483647 h 25"/>
              <a:gd name="T70" fmla="*/ 2147483647 w 13"/>
              <a:gd name="T71" fmla="*/ 2147483647 h 25"/>
              <a:gd name="T72" fmla="*/ 2147483647 w 13"/>
              <a:gd name="T73" fmla="*/ 2147483647 h 25"/>
              <a:gd name="T74" fmla="*/ 2147483647 w 13"/>
              <a:gd name="T75" fmla="*/ 2147483647 h 25"/>
              <a:gd name="T76" fmla="*/ 2147483647 w 13"/>
              <a:gd name="T77" fmla="*/ 2147483647 h 25"/>
              <a:gd name="T78" fmla="*/ 2147483647 w 13"/>
              <a:gd name="T79" fmla="*/ 2147483647 h 25"/>
              <a:gd name="T80" fmla="*/ 2147483647 w 13"/>
              <a:gd name="T81" fmla="*/ 2147483647 h 25"/>
              <a:gd name="T82" fmla="*/ 2147483647 w 13"/>
              <a:gd name="T83" fmla="*/ 2147483647 h 25"/>
              <a:gd name="T84" fmla="*/ 2147483647 w 13"/>
              <a:gd name="T85" fmla="*/ 2147483647 h 25"/>
              <a:gd name="T86" fmla="*/ 2147483647 w 13"/>
              <a:gd name="T87" fmla="*/ 0 h 25"/>
              <a:gd name="T88" fmla="*/ 2147483647 w 13"/>
              <a:gd name="T89" fmla="*/ 0 h 25"/>
              <a:gd name="T90" fmla="*/ 2147483647 w 13"/>
              <a:gd name="T91" fmla="*/ 0 h 25"/>
              <a:gd name="T92" fmla="*/ 2147483647 w 13"/>
              <a:gd name="T93" fmla="*/ 0 h 25"/>
              <a:gd name="T94" fmla="*/ 2147483647 w 13"/>
              <a:gd name="T95" fmla="*/ 0 h 25"/>
              <a:gd name="T96" fmla="*/ 2147483647 w 13"/>
              <a:gd name="T97" fmla="*/ 2147483647 h 25"/>
              <a:gd name="T98" fmla="*/ 2147483647 w 13"/>
              <a:gd name="T99" fmla="*/ 2147483647 h 25"/>
              <a:gd name="T100" fmla="*/ 0 w 13"/>
              <a:gd name="T101" fmla="*/ 2147483647 h 25"/>
              <a:gd name="T102" fmla="*/ 0 w 13"/>
              <a:gd name="T103" fmla="*/ 2147483647 h 25"/>
              <a:gd name="T104" fmla="*/ 0 w 13"/>
              <a:gd name="T105" fmla="*/ 2147483647 h 25"/>
              <a:gd name="T106" fmla="*/ 0 w 13"/>
              <a:gd name="T107" fmla="*/ 2147483647 h 25"/>
              <a:gd name="T108" fmla="*/ 0 w 13"/>
              <a:gd name="T109" fmla="*/ 2147483647 h 25"/>
              <a:gd name="T110" fmla="*/ 2147483647 w 13"/>
              <a:gd name="T111" fmla="*/ 2147483647 h 25"/>
              <a:gd name="T112" fmla="*/ 2147483647 w 13"/>
              <a:gd name="T113" fmla="*/ 2147483647 h 25"/>
              <a:gd name="T114" fmla="*/ 2147483647 w 13"/>
              <a:gd name="T115" fmla="*/ 2147483647 h 25"/>
              <a:gd name="T116" fmla="*/ 2147483647 w 13"/>
              <a:gd name="T117" fmla="*/ 2147483647 h 25"/>
              <a:gd name="T118" fmla="*/ 2147483647 w 13"/>
              <a:gd name="T119" fmla="*/ 2147483647 h 25"/>
              <a:gd name="T120" fmla="*/ 2147483647 w 13"/>
              <a:gd name="T121" fmla="*/ 2147483647 h 25"/>
              <a:gd name="T122" fmla="*/ 2147483647 w 13"/>
              <a:gd name="T123" fmla="*/ 2147483647 h 25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13"/>
              <a:gd name="T187" fmla="*/ 0 h 25"/>
              <a:gd name="T188" fmla="*/ 13 w 13"/>
              <a:gd name="T189" fmla="*/ 25 h 25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13" h="25">
                <a:moveTo>
                  <a:pt x="2" y="13"/>
                </a:moveTo>
                <a:lnTo>
                  <a:pt x="3" y="14"/>
                </a:lnTo>
                <a:lnTo>
                  <a:pt x="3" y="16"/>
                </a:lnTo>
                <a:lnTo>
                  <a:pt x="3" y="17"/>
                </a:lnTo>
                <a:lnTo>
                  <a:pt x="3" y="18"/>
                </a:lnTo>
                <a:lnTo>
                  <a:pt x="4" y="18"/>
                </a:lnTo>
                <a:lnTo>
                  <a:pt x="5" y="19"/>
                </a:lnTo>
                <a:lnTo>
                  <a:pt x="5" y="21"/>
                </a:lnTo>
                <a:lnTo>
                  <a:pt x="5" y="22"/>
                </a:lnTo>
                <a:lnTo>
                  <a:pt x="6" y="22"/>
                </a:lnTo>
                <a:lnTo>
                  <a:pt x="7" y="22"/>
                </a:lnTo>
                <a:lnTo>
                  <a:pt x="7" y="23"/>
                </a:lnTo>
                <a:lnTo>
                  <a:pt x="8" y="23"/>
                </a:lnTo>
                <a:lnTo>
                  <a:pt x="9" y="24"/>
                </a:lnTo>
                <a:lnTo>
                  <a:pt x="10" y="23"/>
                </a:lnTo>
                <a:lnTo>
                  <a:pt x="11" y="23"/>
                </a:lnTo>
                <a:lnTo>
                  <a:pt x="11" y="22"/>
                </a:lnTo>
                <a:lnTo>
                  <a:pt x="12" y="21"/>
                </a:lnTo>
                <a:lnTo>
                  <a:pt x="12" y="20"/>
                </a:lnTo>
                <a:lnTo>
                  <a:pt x="12" y="18"/>
                </a:lnTo>
                <a:lnTo>
                  <a:pt x="12" y="17"/>
                </a:lnTo>
                <a:lnTo>
                  <a:pt x="11" y="16"/>
                </a:lnTo>
                <a:lnTo>
                  <a:pt x="11" y="14"/>
                </a:lnTo>
                <a:lnTo>
                  <a:pt x="11" y="13"/>
                </a:lnTo>
                <a:lnTo>
                  <a:pt x="11" y="12"/>
                </a:lnTo>
                <a:lnTo>
                  <a:pt x="11" y="11"/>
                </a:lnTo>
                <a:lnTo>
                  <a:pt x="10" y="10"/>
                </a:lnTo>
                <a:lnTo>
                  <a:pt x="10" y="9"/>
                </a:lnTo>
                <a:lnTo>
                  <a:pt x="9" y="8"/>
                </a:lnTo>
                <a:lnTo>
                  <a:pt x="9" y="7"/>
                </a:lnTo>
                <a:lnTo>
                  <a:pt x="9" y="6"/>
                </a:lnTo>
                <a:lnTo>
                  <a:pt x="8" y="5"/>
                </a:lnTo>
                <a:lnTo>
                  <a:pt x="7" y="4"/>
                </a:lnTo>
                <a:lnTo>
                  <a:pt x="7" y="3"/>
                </a:lnTo>
                <a:lnTo>
                  <a:pt x="7" y="2"/>
                </a:lnTo>
                <a:lnTo>
                  <a:pt x="6" y="2"/>
                </a:lnTo>
                <a:lnTo>
                  <a:pt x="5" y="1"/>
                </a:lnTo>
                <a:lnTo>
                  <a:pt x="5" y="0"/>
                </a:lnTo>
                <a:lnTo>
                  <a:pt x="4" y="0"/>
                </a:lnTo>
                <a:lnTo>
                  <a:pt x="3" y="0"/>
                </a:lnTo>
                <a:lnTo>
                  <a:pt x="2" y="0"/>
                </a:lnTo>
                <a:lnTo>
                  <a:pt x="1" y="1"/>
                </a:lnTo>
                <a:lnTo>
                  <a:pt x="1" y="2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0" y="6"/>
                </a:lnTo>
                <a:lnTo>
                  <a:pt x="1" y="7"/>
                </a:lnTo>
                <a:lnTo>
                  <a:pt x="1" y="9"/>
                </a:lnTo>
                <a:lnTo>
                  <a:pt x="1" y="10"/>
                </a:lnTo>
                <a:lnTo>
                  <a:pt x="1" y="11"/>
                </a:lnTo>
                <a:lnTo>
                  <a:pt x="2" y="12"/>
                </a:lnTo>
                <a:lnTo>
                  <a:pt x="2" y="13"/>
                </a:lnTo>
              </a:path>
            </a:pathLst>
          </a:custGeom>
          <a:solidFill>
            <a:srgbClr val="B2B2B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59" name="Freeform 39"/>
          <p:cNvSpPr>
            <a:spLocks/>
          </p:cNvSpPr>
          <p:nvPr/>
        </p:nvSpPr>
        <p:spPr bwMode="auto">
          <a:xfrm>
            <a:off x="1131888" y="3176588"/>
            <a:ext cx="93662" cy="88900"/>
          </a:xfrm>
          <a:custGeom>
            <a:avLst/>
            <a:gdLst>
              <a:gd name="T0" fmla="*/ 2147483647 w 59"/>
              <a:gd name="T1" fmla="*/ 2147483647 h 56"/>
              <a:gd name="T2" fmla="*/ 2147483647 w 59"/>
              <a:gd name="T3" fmla="*/ 2147483647 h 56"/>
              <a:gd name="T4" fmla="*/ 2147483647 w 59"/>
              <a:gd name="T5" fmla="*/ 2147483647 h 56"/>
              <a:gd name="T6" fmla="*/ 2147483647 w 59"/>
              <a:gd name="T7" fmla="*/ 2147483647 h 56"/>
              <a:gd name="T8" fmla="*/ 2147483647 w 59"/>
              <a:gd name="T9" fmla="*/ 2147483647 h 56"/>
              <a:gd name="T10" fmla="*/ 2147483647 w 59"/>
              <a:gd name="T11" fmla="*/ 2147483647 h 56"/>
              <a:gd name="T12" fmla="*/ 2147483647 w 59"/>
              <a:gd name="T13" fmla="*/ 2147483647 h 56"/>
              <a:gd name="T14" fmla="*/ 2147483647 w 59"/>
              <a:gd name="T15" fmla="*/ 2147483647 h 56"/>
              <a:gd name="T16" fmla="*/ 2147483647 w 59"/>
              <a:gd name="T17" fmla="*/ 2147483647 h 56"/>
              <a:gd name="T18" fmla="*/ 2147483647 w 59"/>
              <a:gd name="T19" fmla="*/ 2147483647 h 56"/>
              <a:gd name="T20" fmla="*/ 2147483647 w 59"/>
              <a:gd name="T21" fmla="*/ 2147483647 h 56"/>
              <a:gd name="T22" fmla="*/ 2147483647 w 59"/>
              <a:gd name="T23" fmla="*/ 2147483647 h 56"/>
              <a:gd name="T24" fmla="*/ 2147483647 w 59"/>
              <a:gd name="T25" fmla="*/ 2147483647 h 56"/>
              <a:gd name="T26" fmla="*/ 2147483647 w 59"/>
              <a:gd name="T27" fmla="*/ 2147483647 h 56"/>
              <a:gd name="T28" fmla="*/ 2147483647 w 59"/>
              <a:gd name="T29" fmla="*/ 2147483647 h 56"/>
              <a:gd name="T30" fmla="*/ 2147483647 w 59"/>
              <a:gd name="T31" fmla="*/ 2147483647 h 56"/>
              <a:gd name="T32" fmla="*/ 2147483647 w 59"/>
              <a:gd name="T33" fmla="*/ 0 h 56"/>
              <a:gd name="T34" fmla="*/ 2147483647 w 59"/>
              <a:gd name="T35" fmla="*/ 2147483647 h 56"/>
              <a:gd name="T36" fmla="*/ 2147483647 w 59"/>
              <a:gd name="T37" fmla="*/ 2147483647 h 56"/>
              <a:gd name="T38" fmla="*/ 2147483647 w 59"/>
              <a:gd name="T39" fmla="*/ 2147483647 h 56"/>
              <a:gd name="T40" fmla="*/ 2147483647 w 59"/>
              <a:gd name="T41" fmla="*/ 2147483647 h 56"/>
              <a:gd name="T42" fmla="*/ 2147483647 w 59"/>
              <a:gd name="T43" fmla="*/ 2147483647 h 56"/>
              <a:gd name="T44" fmla="*/ 2147483647 w 59"/>
              <a:gd name="T45" fmla="*/ 2147483647 h 56"/>
              <a:gd name="T46" fmla="*/ 2147483647 w 59"/>
              <a:gd name="T47" fmla="*/ 2147483647 h 56"/>
              <a:gd name="T48" fmla="*/ 2147483647 w 59"/>
              <a:gd name="T49" fmla="*/ 2147483647 h 56"/>
              <a:gd name="T50" fmla="*/ 0 w 59"/>
              <a:gd name="T51" fmla="*/ 2147483647 h 56"/>
              <a:gd name="T52" fmla="*/ 0 w 59"/>
              <a:gd name="T53" fmla="*/ 2147483647 h 56"/>
              <a:gd name="T54" fmla="*/ 2147483647 w 59"/>
              <a:gd name="T55" fmla="*/ 2147483647 h 56"/>
              <a:gd name="T56" fmla="*/ 2147483647 w 59"/>
              <a:gd name="T57" fmla="*/ 2147483647 h 56"/>
              <a:gd name="T58" fmla="*/ 2147483647 w 59"/>
              <a:gd name="T59" fmla="*/ 2147483647 h 56"/>
              <a:gd name="T60" fmla="*/ 2147483647 w 59"/>
              <a:gd name="T61" fmla="*/ 2147483647 h 56"/>
              <a:gd name="T62" fmla="*/ 2147483647 w 59"/>
              <a:gd name="T63" fmla="*/ 2147483647 h 56"/>
              <a:gd name="T64" fmla="*/ 2147483647 w 59"/>
              <a:gd name="T65" fmla="*/ 2147483647 h 56"/>
              <a:gd name="T66" fmla="*/ 2147483647 w 59"/>
              <a:gd name="T67" fmla="*/ 2147483647 h 56"/>
              <a:gd name="T68" fmla="*/ 2147483647 w 59"/>
              <a:gd name="T69" fmla="*/ 2147483647 h 56"/>
              <a:gd name="T70" fmla="*/ 2147483647 w 59"/>
              <a:gd name="T71" fmla="*/ 2147483647 h 56"/>
              <a:gd name="T72" fmla="*/ 2147483647 w 59"/>
              <a:gd name="T73" fmla="*/ 2147483647 h 56"/>
              <a:gd name="T74" fmla="*/ 2147483647 w 59"/>
              <a:gd name="T75" fmla="*/ 2147483647 h 56"/>
              <a:gd name="T76" fmla="*/ 2147483647 w 59"/>
              <a:gd name="T77" fmla="*/ 2147483647 h 56"/>
              <a:gd name="T78" fmla="*/ 2147483647 w 59"/>
              <a:gd name="T79" fmla="*/ 2147483647 h 56"/>
              <a:gd name="T80" fmla="*/ 2147483647 w 59"/>
              <a:gd name="T81" fmla="*/ 2147483647 h 56"/>
              <a:gd name="T82" fmla="*/ 2147483647 w 59"/>
              <a:gd name="T83" fmla="*/ 2147483647 h 56"/>
              <a:gd name="T84" fmla="*/ 2147483647 w 59"/>
              <a:gd name="T85" fmla="*/ 2147483647 h 56"/>
              <a:gd name="T86" fmla="*/ 2147483647 w 59"/>
              <a:gd name="T87" fmla="*/ 2147483647 h 56"/>
              <a:gd name="T88" fmla="*/ 2147483647 w 59"/>
              <a:gd name="T89" fmla="*/ 2147483647 h 56"/>
              <a:gd name="T90" fmla="*/ 2147483647 w 59"/>
              <a:gd name="T91" fmla="*/ 2147483647 h 56"/>
              <a:gd name="T92" fmla="*/ 2147483647 w 59"/>
              <a:gd name="T93" fmla="*/ 2147483647 h 56"/>
              <a:gd name="T94" fmla="*/ 2147483647 w 59"/>
              <a:gd name="T95" fmla="*/ 2147483647 h 56"/>
              <a:gd name="T96" fmla="*/ 2147483647 w 59"/>
              <a:gd name="T97" fmla="*/ 2147483647 h 56"/>
              <a:gd name="T98" fmla="*/ 2147483647 w 59"/>
              <a:gd name="T99" fmla="*/ 2147483647 h 56"/>
              <a:gd name="T100" fmla="*/ 2147483647 w 59"/>
              <a:gd name="T101" fmla="*/ 2147483647 h 56"/>
              <a:gd name="T102" fmla="*/ 2147483647 w 59"/>
              <a:gd name="T103" fmla="*/ 2147483647 h 56"/>
              <a:gd name="T104" fmla="*/ 2147483647 w 59"/>
              <a:gd name="T105" fmla="*/ 2147483647 h 56"/>
              <a:gd name="T106" fmla="*/ 2147483647 w 59"/>
              <a:gd name="T107" fmla="*/ 2147483647 h 56"/>
              <a:gd name="T108" fmla="*/ 2147483647 w 59"/>
              <a:gd name="T109" fmla="*/ 2147483647 h 56"/>
              <a:gd name="T110" fmla="*/ 2147483647 w 59"/>
              <a:gd name="T111" fmla="*/ 2147483647 h 56"/>
              <a:gd name="T112" fmla="*/ 2147483647 w 59"/>
              <a:gd name="T113" fmla="*/ 2147483647 h 56"/>
              <a:gd name="T114" fmla="*/ 2147483647 w 59"/>
              <a:gd name="T115" fmla="*/ 2147483647 h 56"/>
              <a:gd name="T116" fmla="*/ 2147483647 w 59"/>
              <a:gd name="T117" fmla="*/ 2147483647 h 56"/>
              <a:gd name="T118" fmla="*/ 2147483647 w 59"/>
              <a:gd name="T119" fmla="*/ 2147483647 h 56"/>
              <a:gd name="T120" fmla="*/ 2147483647 w 59"/>
              <a:gd name="T121" fmla="*/ 2147483647 h 56"/>
              <a:gd name="T122" fmla="*/ 2147483647 w 59"/>
              <a:gd name="T123" fmla="*/ 2147483647 h 56"/>
              <a:gd name="T124" fmla="*/ 2147483647 w 59"/>
              <a:gd name="T125" fmla="*/ 2147483647 h 5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59"/>
              <a:gd name="T190" fmla="*/ 0 h 56"/>
              <a:gd name="T191" fmla="*/ 59 w 59"/>
              <a:gd name="T192" fmla="*/ 56 h 5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59" h="56">
                <a:moveTo>
                  <a:pt x="11" y="32"/>
                </a:moveTo>
                <a:lnTo>
                  <a:pt x="11" y="32"/>
                </a:lnTo>
                <a:lnTo>
                  <a:pt x="10" y="32"/>
                </a:lnTo>
                <a:lnTo>
                  <a:pt x="10" y="31"/>
                </a:lnTo>
                <a:lnTo>
                  <a:pt x="10" y="30"/>
                </a:lnTo>
                <a:lnTo>
                  <a:pt x="11" y="29"/>
                </a:lnTo>
                <a:lnTo>
                  <a:pt x="12" y="29"/>
                </a:lnTo>
                <a:lnTo>
                  <a:pt x="12" y="28"/>
                </a:lnTo>
                <a:lnTo>
                  <a:pt x="12" y="27"/>
                </a:lnTo>
                <a:lnTo>
                  <a:pt x="12" y="26"/>
                </a:lnTo>
                <a:lnTo>
                  <a:pt x="12" y="25"/>
                </a:lnTo>
                <a:lnTo>
                  <a:pt x="11" y="23"/>
                </a:lnTo>
                <a:lnTo>
                  <a:pt x="11" y="22"/>
                </a:lnTo>
                <a:lnTo>
                  <a:pt x="11" y="21"/>
                </a:lnTo>
                <a:lnTo>
                  <a:pt x="12" y="20"/>
                </a:lnTo>
                <a:lnTo>
                  <a:pt x="12" y="19"/>
                </a:lnTo>
                <a:lnTo>
                  <a:pt x="11" y="19"/>
                </a:lnTo>
                <a:lnTo>
                  <a:pt x="11" y="18"/>
                </a:lnTo>
                <a:lnTo>
                  <a:pt x="10" y="18"/>
                </a:lnTo>
                <a:lnTo>
                  <a:pt x="9" y="18"/>
                </a:lnTo>
                <a:lnTo>
                  <a:pt x="8" y="18"/>
                </a:lnTo>
                <a:lnTo>
                  <a:pt x="6" y="18"/>
                </a:lnTo>
                <a:lnTo>
                  <a:pt x="5" y="17"/>
                </a:lnTo>
                <a:lnTo>
                  <a:pt x="5" y="16"/>
                </a:lnTo>
                <a:lnTo>
                  <a:pt x="5" y="15"/>
                </a:lnTo>
                <a:lnTo>
                  <a:pt x="5" y="14"/>
                </a:lnTo>
                <a:lnTo>
                  <a:pt x="5" y="13"/>
                </a:lnTo>
                <a:lnTo>
                  <a:pt x="5" y="12"/>
                </a:lnTo>
                <a:lnTo>
                  <a:pt x="5" y="10"/>
                </a:lnTo>
                <a:lnTo>
                  <a:pt x="5" y="9"/>
                </a:lnTo>
                <a:lnTo>
                  <a:pt x="5" y="8"/>
                </a:lnTo>
                <a:lnTo>
                  <a:pt x="5" y="7"/>
                </a:lnTo>
                <a:lnTo>
                  <a:pt x="6" y="7"/>
                </a:lnTo>
                <a:lnTo>
                  <a:pt x="6" y="6"/>
                </a:lnTo>
                <a:lnTo>
                  <a:pt x="7" y="5"/>
                </a:lnTo>
                <a:lnTo>
                  <a:pt x="8" y="5"/>
                </a:lnTo>
                <a:lnTo>
                  <a:pt x="8" y="4"/>
                </a:lnTo>
                <a:lnTo>
                  <a:pt x="9" y="4"/>
                </a:lnTo>
                <a:lnTo>
                  <a:pt x="9" y="3"/>
                </a:lnTo>
                <a:lnTo>
                  <a:pt x="9" y="2"/>
                </a:lnTo>
                <a:lnTo>
                  <a:pt x="8" y="2"/>
                </a:lnTo>
                <a:lnTo>
                  <a:pt x="7" y="2"/>
                </a:lnTo>
                <a:lnTo>
                  <a:pt x="6" y="2"/>
                </a:lnTo>
                <a:lnTo>
                  <a:pt x="5" y="1"/>
                </a:lnTo>
                <a:lnTo>
                  <a:pt x="5" y="0"/>
                </a:lnTo>
                <a:lnTo>
                  <a:pt x="4" y="0"/>
                </a:lnTo>
                <a:lnTo>
                  <a:pt x="4" y="1"/>
                </a:lnTo>
                <a:lnTo>
                  <a:pt x="3" y="2"/>
                </a:lnTo>
                <a:lnTo>
                  <a:pt x="3" y="3"/>
                </a:lnTo>
                <a:lnTo>
                  <a:pt x="3" y="4"/>
                </a:lnTo>
                <a:lnTo>
                  <a:pt x="3" y="5"/>
                </a:lnTo>
                <a:lnTo>
                  <a:pt x="3" y="6"/>
                </a:lnTo>
                <a:lnTo>
                  <a:pt x="3" y="8"/>
                </a:lnTo>
                <a:lnTo>
                  <a:pt x="3" y="9"/>
                </a:lnTo>
                <a:lnTo>
                  <a:pt x="3" y="10"/>
                </a:lnTo>
                <a:lnTo>
                  <a:pt x="3" y="11"/>
                </a:lnTo>
                <a:lnTo>
                  <a:pt x="3" y="12"/>
                </a:lnTo>
                <a:lnTo>
                  <a:pt x="3" y="13"/>
                </a:lnTo>
                <a:lnTo>
                  <a:pt x="3" y="14"/>
                </a:lnTo>
                <a:lnTo>
                  <a:pt x="3" y="15"/>
                </a:lnTo>
                <a:lnTo>
                  <a:pt x="2" y="16"/>
                </a:lnTo>
                <a:lnTo>
                  <a:pt x="2" y="17"/>
                </a:lnTo>
                <a:lnTo>
                  <a:pt x="2" y="18"/>
                </a:lnTo>
                <a:lnTo>
                  <a:pt x="2" y="19"/>
                </a:lnTo>
                <a:lnTo>
                  <a:pt x="1" y="21"/>
                </a:lnTo>
                <a:lnTo>
                  <a:pt x="1" y="22"/>
                </a:lnTo>
                <a:lnTo>
                  <a:pt x="1" y="23"/>
                </a:lnTo>
                <a:lnTo>
                  <a:pt x="1" y="25"/>
                </a:lnTo>
                <a:lnTo>
                  <a:pt x="0" y="26"/>
                </a:lnTo>
                <a:lnTo>
                  <a:pt x="0" y="28"/>
                </a:lnTo>
                <a:lnTo>
                  <a:pt x="0" y="29"/>
                </a:lnTo>
                <a:lnTo>
                  <a:pt x="0" y="30"/>
                </a:lnTo>
                <a:lnTo>
                  <a:pt x="1" y="31"/>
                </a:lnTo>
                <a:lnTo>
                  <a:pt x="1" y="32"/>
                </a:lnTo>
                <a:lnTo>
                  <a:pt x="2" y="32"/>
                </a:lnTo>
                <a:lnTo>
                  <a:pt x="2" y="33"/>
                </a:lnTo>
                <a:lnTo>
                  <a:pt x="3" y="33"/>
                </a:lnTo>
                <a:lnTo>
                  <a:pt x="3" y="34"/>
                </a:lnTo>
                <a:lnTo>
                  <a:pt x="4" y="35"/>
                </a:lnTo>
                <a:lnTo>
                  <a:pt x="4" y="36"/>
                </a:lnTo>
                <a:lnTo>
                  <a:pt x="5" y="37"/>
                </a:lnTo>
                <a:lnTo>
                  <a:pt x="5" y="38"/>
                </a:lnTo>
                <a:lnTo>
                  <a:pt x="5" y="39"/>
                </a:lnTo>
                <a:lnTo>
                  <a:pt x="6" y="40"/>
                </a:lnTo>
                <a:lnTo>
                  <a:pt x="7" y="40"/>
                </a:lnTo>
                <a:lnTo>
                  <a:pt x="8" y="40"/>
                </a:lnTo>
                <a:lnTo>
                  <a:pt x="10" y="40"/>
                </a:lnTo>
                <a:lnTo>
                  <a:pt x="11" y="40"/>
                </a:lnTo>
                <a:lnTo>
                  <a:pt x="12" y="40"/>
                </a:lnTo>
                <a:lnTo>
                  <a:pt x="13" y="40"/>
                </a:lnTo>
                <a:lnTo>
                  <a:pt x="14" y="40"/>
                </a:lnTo>
                <a:lnTo>
                  <a:pt x="15" y="39"/>
                </a:lnTo>
                <a:lnTo>
                  <a:pt x="16" y="39"/>
                </a:lnTo>
                <a:lnTo>
                  <a:pt x="17" y="38"/>
                </a:lnTo>
                <a:lnTo>
                  <a:pt x="18" y="38"/>
                </a:lnTo>
                <a:lnTo>
                  <a:pt x="18" y="39"/>
                </a:lnTo>
                <a:lnTo>
                  <a:pt x="19" y="39"/>
                </a:lnTo>
                <a:lnTo>
                  <a:pt x="20" y="39"/>
                </a:lnTo>
                <a:lnTo>
                  <a:pt x="20" y="40"/>
                </a:lnTo>
                <a:lnTo>
                  <a:pt x="21" y="40"/>
                </a:lnTo>
                <a:lnTo>
                  <a:pt x="22" y="40"/>
                </a:lnTo>
                <a:lnTo>
                  <a:pt x="24" y="41"/>
                </a:lnTo>
                <a:lnTo>
                  <a:pt x="26" y="42"/>
                </a:lnTo>
                <a:lnTo>
                  <a:pt x="27" y="42"/>
                </a:lnTo>
                <a:lnTo>
                  <a:pt x="28" y="43"/>
                </a:lnTo>
                <a:lnTo>
                  <a:pt x="29" y="44"/>
                </a:lnTo>
                <a:lnTo>
                  <a:pt x="31" y="45"/>
                </a:lnTo>
                <a:lnTo>
                  <a:pt x="32" y="45"/>
                </a:lnTo>
                <a:lnTo>
                  <a:pt x="34" y="46"/>
                </a:lnTo>
                <a:lnTo>
                  <a:pt x="34" y="47"/>
                </a:lnTo>
                <a:lnTo>
                  <a:pt x="36" y="48"/>
                </a:lnTo>
                <a:lnTo>
                  <a:pt x="38" y="48"/>
                </a:lnTo>
                <a:lnTo>
                  <a:pt x="40" y="48"/>
                </a:lnTo>
                <a:lnTo>
                  <a:pt x="42" y="49"/>
                </a:lnTo>
                <a:lnTo>
                  <a:pt x="43" y="49"/>
                </a:lnTo>
                <a:lnTo>
                  <a:pt x="44" y="49"/>
                </a:lnTo>
                <a:lnTo>
                  <a:pt x="46" y="49"/>
                </a:lnTo>
                <a:lnTo>
                  <a:pt x="48" y="50"/>
                </a:lnTo>
                <a:lnTo>
                  <a:pt x="49" y="50"/>
                </a:lnTo>
                <a:lnTo>
                  <a:pt x="51" y="50"/>
                </a:lnTo>
                <a:lnTo>
                  <a:pt x="53" y="51"/>
                </a:lnTo>
                <a:lnTo>
                  <a:pt x="54" y="52"/>
                </a:lnTo>
                <a:lnTo>
                  <a:pt x="55" y="54"/>
                </a:lnTo>
                <a:lnTo>
                  <a:pt x="57" y="55"/>
                </a:lnTo>
                <a:lnTo>
                  <a:pt x="58" y="54"/>
                </a:lnTo>
                <a:lnTo>
                  <a:pt x="58" y="52"/>
                </a:lnTo>
                <a:lnTo>
                  <a:pt x="58" y="51"/>
                </a:lnTo>
                <a:lnTo>
                  <a:pt x="58" y="50"/>
                </a:lnTo>
                <a:lnTo>
                  <a:pt x="57" y="50"/>
                </a:lnTo>
                <a:lnTo>
                  <a:pt x="57" y="49"/>
                </a:lnTo>
                <a:lnTo>
                  <a:pt x="56" y="49"/>
                </a:lnTo>
                <a:lnTo>
                  <a:pt x="56" y="48"/>
                </a:lnTo>
                <a:lnTo>
                  <a:pt x="55" y="48"/>
                </a:lnTo>
                <a:lnTo>
                  <a:pt x="54" y="48"/>
                </a:lnTo>
                <a:lnTo>
                  <a:pt x="53" y="48"/>
                </a:lnTo>
                <a:lnTo>
                  <a:pt x="52" y="48"/>
                </a:lnTo>
                <a:lnTo>
                  <a:pt x="51" y="47"/>
                </a:lnTo>
                <a:lnTo>
                  <a:pt x="49" y="47"/>
                </a:lnTo>
                <a:lnTo>
                  <a:pt x="48" y="47"/>
                </a:lnTo>
                <a:lnTo>
                  <a:pt x="46" y="47"/>
                </a:lnTo>
                <a:lnTo>
                  <a:pt x="44" y="46"/>
                </a:lnTo>
                <a:lnTo>
                  <a:pt x="43" y="46"/>
                </a:lnTo>
                <a:lnTo>
                  <a:pt x="41" y="45"/>
                </a:lnTo>
                <a:lnTo>
                  <a:pt x="39" y="44"/>
                </a:lnTo>
                <a:lnTo>
                  <a:pt x="37" y="44"/>
                </a:lnTo>
                <a:lnTo>
                  <a:pt x="35" y="43"/>
                </a:lnTo>
                <a:lnTo>
                  <a:pt x="34" y="42"/>
                </a:lnTo>
                <a:lnTo>
                  <a:pt x="33" y="41"/>
                </a:lnTo>
                <a:lnTo>
                  <a:pt x="31" y="41"/>
                </a:lnTo>
                <a:lnTo>
                  <a:pt x="29" y="40"/>
                </a:lnTo>
                <a:lnTo>
                  <a:pt x="28" y="39"/>
                </a:lnTo>
                <a:lnTo>
                  <a:pt x="27" y="39"/>
                </a:lnTo>
                <a:lnTo>
                  <a:pt x="26" y="38"/>
                </a:lnTo>
                <a:lnTo>
                  <a:pt x="24" y="38"/>
                </a:lnTo>
                <a:lnTo>
                  <a:pt x="24" y="37"/>
                </a:lnTo>
                <a:lnTo>
                  <a:pt x="23" y="37"/>
                </a:lnTo>
                <a:lnTo>
                  <a:pt x="23" y="36"/>
                </a:lnTo>
                <a:lnTo>
                  <a:pt x="23" y="35"/>
                </a:lnTo>
                <a:lnTo>
                  <a:pt x="23" y="33"/>
                </a:lnTo>
                <a:lnTo>
                  <a:pt x="23" y="32"/>
                </a:lnTo>
                <a:lnTo>
                  <a:pt x="22" y="32"/>
                </a:lnTo>
                <a:lnTo>
                  <a:pt x="21" y="32"/>
                </a:lnTo>
                <a:lnTo>
                  <a:pt x="20" y="31"/>
                </a:lnTo>
                <a:lnTo>
                  <a:pt x="18" y="31"/>
                </a:lnTo>
                <a:lnTo>
                  <a:pt x="17" y="31"/>
                </a:lnTo>
                <a:lnTo>
                  <a:pt x="16" y="31"/>
                </a:lnTo>
                <a:lnTo>
                  <a:pt x="16" y="32"/>
                </a:lnTo>
                <a:lnTo>
                  <a:pt x="15" y="32"/>
                </a:lnTo>
                <a:lnTo>
                  <a:pt x="14" y="32"/>
                </a:lnTo>
                <a:lnTo>
                  <a:pt x="13" y="32"/>
                </a:lnTo>
                <a:lnTo>
                  <a:pt x="13" y="33"/>
                </a:lnTo>
                <a:lnTo>
                  <a:pt x="13" y="32"/>
                </a:lnTo>
                <a:lnTo>
                  <a:pt x="12" y="32"/>
                </a:lnTo>
                <a:lnTo>
                  <a:pt x="11" y="32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60" name="Freeform 40"/>
          <p:cNvSpPr>
            <a:spLocks/>
          </p:cNvSpPr>
          <p:nvPr/>
        </p:nvSpPr>
        <p:spPr bwMode="auto">
          <a:xfrm>
            <a:off x="1136650" y="3148013"/>
            <a:ext cx="4763" cy="17462"/>
          </a:xfrm>
          <a:custGeom>
            <a:avLst/>
            <a:gdLst>
              <a:gd name="T0" fmla="*/ 2147483647 w 3"/>
              <a:gd name="T1" fmla="*/ 0 h 11"/>
              <a:gd name="T2" fmla="*/ 2147483647 w 3"/>
              <a:gd name="T3" fmla="*/ 2147483647 h 11"/>
              <a:gd name="T4" fmla="*/ 2147483647 w 3"/>
              <a:gd name="T5" fmla="*/ 2147483647 h 11"/>
              <a:gd name="T6" fmla="*/ 2147483647 w 3"/>
              <a:gd name="T7" fmla="*/ 2147483647 h 11"/>
              <a:gd name="T8" fmla="*/ 2147483647 w 3"/>
              <a:gd name="T9" fmla="*/ 2147483647 h 11"/>
              <a:gd name="T10" fmla="*/ 2147483647 w 3"/>
              <a:gd name="T11" fmla="*/ 2147483647 h 11"/>
              <a:gd name="T12" fmla="*/ 0 w 3"/>
              <a:gd name="T13" fmla="*/ 2147483647 h 11"/>
              <a:gd name="T14" fmla="*/ 0 w 3"/>
              <a:gd name="T15" fmla="*/ 2147483647 h 11"/>
              <a:gd name="T16" fmla="*/ 0 w 3"/>
              <a:gd name="T17" fmla="*/ 2147483647 h 11"/>
              <a:gd name="T18" fmla="*/ 0 w 3"/>
              <a:gd name="T19" fmla="*/ 2147483647 h 11"/>
              <a:gd name="T20" fmla="*/ 0 w 3"/>
              <a:gd name="T21" fmla="*/ 2147483647 h 11"/>
              <a:gd name="T22" fmla="*/ 0 w 3"/>
              <a:gd name="T23" fmla="*/ 2147483647 h 11"/>
              <a:gd name="T24" fmla="*/ 0 w 3"/>
              <a:gd name="T25" fmla="*/ 2147483647 h 11"/>
              <a:gd name="T26" fmla="*/ 0 w 3"/>
              <a:gd name="T27" fmla="*/ 2147483647 h 11"/>
              <a:gd name="T28" fmla="*/ 2147483647 w 3"/>
              <a:gd name="T29" fmla="*/ 2147483647 h 11"/>
              <a:gd name="T30" fmla="*/ 2147483647 w 3"/>
              <a:gd name="T31" fmla="*/ 2147483647 h 11"/>
              <a:gd name="T32" fmla="*/ 2147483647 w 3"/>
              <a:gd name="T33" fmla="*/ 2147483647 h 11"/>
              <a:gd name="T34" fmla="*/ 2147483647 w 3"/>
              <a:gd name="T35" fmla="*/ 2147483647 h 11"/>
              <a:gd name="T36" fmla="*/ 2147483647 w 3"/>
              <a:gd name="T37" fmla="*/ 2147483647 h 11"/>
              <a:gd name="T38" fmla="*/ 2147483647 w 3"/>
              <a:gd name="T39" fmla="*/ 2147483647 h 11"/>
              <a:gd name="T40" fmla="*/ 2147483647 w 3"/>
              <a:gd name="T41" fmla="*/ 2147483647 h 11"/>
              <a:gd name="T42" fmla="*/ 2147483647 w 3"/>
              <a:gd name="T43" fmla="*/ 2147483647 h 11"/>
              <a:gd name="T44" fmla="*/ 2147483647 w 3"/>
              <a:gd name="T45" fmla="*/ 2147483647 h 11"/>
              <a:gd name="T46" fmla="*/ 2147483647 w 3"/>
              <a:gd name="T47" fmla="*/ 2147483647 h 11"/>
              <a:gd name="T48" fmla="*/ 2147483647 w 3"/>
              <a:gd name="T49" fmla="*/ 2147483647 h 11"/>
              <a:gd name="T50" fmla="*/ 2147483647 w 3"/>
              <a:gd name="T51" fmla="*/ 2147483647 h 11"/>
              <a:gd name="T52" fmla="*/ 2147483647 w 3"/>
              <a:gd name="T53" fmla="*/ 2147483647 h 11"/>
              <a:gd name="T54" fmla="*/ 2147483647 w 3"/>
              <a:gd name="T55" fmla="*/ 2147483647 h 11"/>
              <a:gd name="T56" fmla="*/ 2147483647 w 3"/>
              <a:gd name="T57" fmla="*/ 2147483647 h 11"/>
              <a:gd name="T58" fmla="*/ 2147483647 w 3"/>
              <a:gd name="T59" fmla="*/ 2147483647 h 11"/>
              <a:gd name="T60" fmla="*/ 2147483647 w 3"/>
              <a:gd name="T61" fmla="*/ 2147483647 h 11"/>
              <a:gd name="T62" fmla="*/ 2147483647 w 3"/>
              <a:gd name="T63" fmla="*/ 2147483647 h 11"/>
              <a:gd name="T64" fmla="*/ 2147483647 w 3"/>
              <a:gd name="T65" fmla="*/ 2147483647 h 11"/>
              <a:gd name="T66" fmla="*/ 2147483647 w 3"/>
              <a:gd name="T67" fmla="*/ 2147483647 h 11"/>
              <a:gd name="T68" fmla="*/ 2147483647 w 3"/>
              <a:gd name="T69" fmla="*/ 2147483647 h 11"/>
              <a:gd name="T70" fmla="*/ 2147483647 w 3"/>
              <a:gd name="T71" fmla="*/ 2147483647 h 11"/>
              <a:gd name="T72" fmla="*/ 2147483647 w 3"/>
              <a:gd name="T73" fmla="*/ 2147483647 h 11"/>
              <a:gd name="T74" fmla="*/ 2147483647 w 3"/>
              <a:gd name="T75" fmla="*/ 2147483647 h 11"/>
              <a:gd name="T76" fmla="*/ 2147483647 w 3"/>
              <a:gd name="T77" fmla="*/ 2147483647 h 11"/>
              <a:gd name="T78" fmla="*/ 2147483647 w 3"/>
              <a:gd name="T79" fmla="*/ 0 h 11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w 3"/>
              <a:gd name="T121" fmla="*/ 0 h 11"/>
              <a:gd name="T122" fmla="*/ 3 w 3"/>
              <a:gd name="T123" fmla="*/ 11 h 11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T120" t="T121" r="T122" b="T123"/>
            <a:pathLst>
              <a:path w="3" h="11">
                <a:moveTo>
                  <a:pt x="1" y="0"/>
                </a:moveTo>
                <a:lnTo>
                  <a:pt x="1" y="1"/>
                </a:lnTo>
                <a:lnTo>
                  <a:pt x="1" y="3"/>
                </a:lnTo>
                <a:lnTo>
                  <a:pt x="1" y="4"/>
                </a:lnTo>
                <a:lnTo>
                  <a:pt x="1" y="6"/>
                </a:lnTo>
                <a:lnTo>
                  <a:pt x="0" y="6"/>
                </a:lnTo>
                <a:lnTo>
                  <a:pt x="0" y="7"/>
                </a:lnTo>
                <a:lnTo>
                  <a:pt x="0" y="8"/>
                </a:lnTo>
                <a:lnTo>
                  <a:pt x="0" y="9"/>
                </a:lnTo>
                <a:lnTo>
                  <a:pt x="0" y="10"/>
                </a:lnTo>
                <a:lnTo>
                  <a:pt x="1" y="10"/>
                </a:lnTo>
                <a:lnTo>
                  <a:pt x="2" y="10"/>
                </a:lnTo>
                <a:lnTo>
                  <a:pt x="2" y="9"/>
                </a:lnTo>
                <a:lnTo>
                  <a:pt x="2" y="8"/>
                </a:lnTo>
                <a:lnTo>
                  <a:pt x="2" y="7"/>
                </a:lnTo>
                <a:lnTo>
                  <a:pt x="2" y="6"/>
                </a:lnTo>
                <a:lnTo>
                  <a:pt x="1" y="6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61" name="Freeform 41"/>
          <p:cNvSpPr>
            <a:spLocks/>
          </p:cNvSpPr>
          <p:nvPr/>
        </p:nvSpPr>
        <p:spPr bwMode="auto">
          <a:xfrm>
            <a:off x="1209675" y="3367088"/>
            <a:ext cx="146050" cy="50800"/>
          </a:xfrm>
          <a:custGeom>
            <a:avLst/>
            <a:gdLst>
              <a:gd name="T0" fmla="*/ 2147483647 w 92"/>
              <a:gd name="T1" fmla="*/ 2147483647 h 32"/>
              <a:gd name="T2" fmla="*/ 2147483647 w 92"/>
              <a:gd name="T3" fmla="*/ 2147483647 h 32"/>
              <a:gd name="T4" fmla="*/ 2147483647 w 92"/>
              <a:gd name="T5" fmla="*/ 2147483647 h 32"/>
              <a:gd name="T6" fmla="*/ 2147483647 w 92"/>
              <a:gd name="T7" fmla="*/ 2147483647 h 32"/>
              <a:gd name="T8" fmla="*/ 2147483647 w 92"/>
              <a:gd name="T9" fmla="*/ 2147483647 h 32"/>
              <a:gd name="T10" fmla="*/ 2147483647 w 92"/>
              <a:gd name="T11" fmla="*/ 2147483647 h 32"/>
              <a:gd name="T12" fmla="*/ 2147483647 w 92"/>
              <a:gd name="T13" fmla="*/ 2147483647 h 32"/>
              <a:gd name="T14" fmla="*/ 2147483647 w 92"/>
              <a:gd name="T15" fmla="*/ 2147483647 h 32"/>
              <a:gd name="T16" fmla="*/ 2147483647 w 92"/>
              <a:gd name="T17" fmla="*/ 2147483647 h 32"/>
              <a:gd name="T18" fmla="*/ 2147483647 w 92"/>
              <a:gd name="T19" fmla="*/ 2147483647 h 32"/>
              <a:gd name="T20" fmla="*/ 0 w 92"/>
              <a:gd name="T21" fmla="*/ 2147483647 h 32"/>
              <a:gd name="T22" fmla="*/ 2147483647 w 92"/>
              <a:gd name="T23" fmla="*/ 2147483647 h 32"/>
              <a:gd name="T24" fmla="*/ 2147483647 w 92"/>
              <a:gd name="T25" fmla="*/ 2147483647 h 32"/>
              <a:gd name="T26" fmla="*/ 2147483647 w 92"/>
              <a:gd name="T27" fmla="*/ 2147483647 h 32"/>
              <a:gd name="T28" fmla="*/ 2147483647 w 92"/>
              <a:gd name="T29" fmla="*/ 2147483647 h 32"/>
              <a:gd name="T30" fmla="*/ 2147483647 w 92"/>
              <a:gd name="T31" fmla="*/ 2147483647 h 32"/>
              <a:gd name="T32" fmla="*/ 2147483647 w 92"/>
              <a:gd name="T33" fmla="*/ 2147483647 h 32"/>
              <a:gd name="T34" fmla="*/ 2147483647 w 92"/>
              <a:gd name="T35" fmla="*/ 2147483647 h 32"/>
              <a:gd name="T36" fmla="*/ 2147483647 w 92"/>
              <a:gd name="T37" fmla="*/ 2147483647 h 32"/>
              <a:gd name="T38" fmla="*/ 2147483647 w 92"/>
              <a:gd name="T39" fmla="*/ 2147483647 h 32"/>
              <a:gd name="T40" fmla="*/ 2147483647 w 92"/>
              <a:gd name="T41" fmla="*/ 2147483647 h 32"/>
              <a:gd name="T42" fmla="*/ 2147483647 w 92"/>
              <a:gd name="T43" fmla="*/ 2147483647 h 32"/>
              <a:gd name="T44" fmla="*/ 2147483647 w 92"/>
              <a:gd name="T45" fmla="*/ 2147483647 h 32"/>
              <a:gd name="T46" fmla="*/ 2147483647 w 92"/>
              <a:gd name="T47" fmla="*/ 2147483647 h 32"/>
              <a:gd name="T48" fmla="*/ 2147483647 w 92"/>
              <a:gd name="T49" fmla="*/ 2147483647 h 32"/>
              <a:gd name="T50" fmla="*/ 2147483647 w 92"/>
              <a:gd name="T51" fmla="*/ 2147483647 h 32"/>
              <a:gd name="T52" fmla="*/ 2147483647 w 92"/>
              <a:gd name="T53" fmla="*/ 2147483647 h 32"/>
              <a:gd name="T54" fmla="*/ 2147483647 w 92"/>
              <a:gd name="T55" fmla="*/ 2147483647 h 32"/>
              <a:gd name="T56" fmla="*/ 2147483647 w 92"/>
              <a:gd name="T57" fmla="*/ 2147483647 h 32"/>
              <a:gd name="T58" fmla="*/ 2147483647 w 92"/>
              <a:gd name="T59" fmla="*/ 2147483647 h 32"/>
              <a:gd name="T60" fmla="*/ 2147483647 w 92"/>
              <a:gd name="T61" fmla="*/ 2147483647 h 32"/>
              <a:gd name="T62" fmla="*/ 2147483647 w 92"/>
              <a:gd name="T63" fmla="*/ 2147483647 h 32"/>
              <a:gd name="T64" fmla="*/ 2147483647 w 92"/>
              <a:gd name="T65" fmla="*/ 2147483647 h 32"/>
              <a:gd name="T66" fmla="*/ 2147483647 w 92"/>
              <a:gd name="T67" fmla="*/ 2147483647 h 32"/>
              <a:gd name="T68" fmla="*/ 2147483647 w 92"/>
              <a:gd name="T69" fmla="*/ 2147483647 h 32"/>
              <a:gd name="T70" fmla="*/ 2147483647 w 92"/>
              <a:gd name="T71" fmla="*/ 2147483647 h 32"/>
              <a:gd name="T72" fmla="*/ 2147483647 w 92"/>
              <a:gd name="T73" fmla="*/ 2147483647 h 32"/>
              <a:gd name="T74" fmla="*/ 2147483647 w 92"/>
              <a:gd name="T75" fmla="*/ 2147483647 h 32"/>
              <a:gd name="T76" fmla="*/ 2147483647 w 92"/>
              <a:gd name="T77" fmla="*/ 2147483647 h 32"/>
              <a:gd name="T78" fmla="*/ 2147483647 w 92"/>
              <a:gd name="T79" fmla="*/ 2147483647 h 32"/>
              <a:gd name="T80" fmla="*/ 2147483647 w 92"/>
              <a:gd name="T81" fmla="*/ 2147483647 h 32"/>
              <a:gd name="T82" fmla="*/ 2147483647 w 92"/>
              <a:gd name="T83" fmla="*/ 2147483647 h 32"/>
              <a:gd name="T84" fmla="*/ 2147483647 w 92"/>
              <a:gd name="T85" fmla="*/ 2147483647 h 32"/>
              <a:gd name="T86" fmla="*/ 2147483647 w 92"/>
              <a:gd name="T87" fmla="*/ 2147483647 h 32"/>
              <a:gd name="T88" fmla="*/ 2147483647 w 92"/>
              <a:gd name="T89" fmla="*/ 2147483647 h 32"/>
              <a:gd name="T90" fmla="*/ 2147483647 w 92"/>
              <a:gd name="T91" fmla="*/ 2147483647 h 32"/>
              <a:gd name="T92" fmla="*/ 2147483647 w 92"/>
              <a:gd name="T93" fmla="*/ 2147483647 h 32"/>
              <a:gd name="T94" fmla="*/ 2147483647 w 92"/>
              <a:gd name="T95" fmla="*/ 2147483647 h 32"/>
              <a:gd name="T96" fmla="*/ 2147483647 w 92"/>
              <a:gd name="T97" fmla="*/ 2147483647 h 32"/>
              <a:gd name="T98" fmla="*/ 2147483647 w 92"/>
              <a:gd name="T99" fmla="*/ 2147483647 h 32"/>
              <a:gd name="T100" fmla="*/ 2147483647 w 92"/>
              <a:gd name="T101" fmla="*/ 2147483647 h 32"/>
              <a:gd name="T102" fmla="*/ 2147483647 w 92"/>
              <a:gd name="T103" fmla="*/ 2147483647 h 32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92"/>
              <a:gd name="T157" fmla="*/ 0 h 32"/>
              <a:gd name="T158" fmla="*/ 92 w 92"/>
              <a:gd name="T159" fmla="*/ 32 h 32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92" h="32">
                <a:moveTo>
                  <a:pt x="21" y="21"/>
                </a:moveTo>
                <a:lnTo>
                  <a:pt x="16" y="21"/>
                </a:lnTo>
                <a:lnTo>
                  <a:pt x="15" y="21"/>
                </a:lnTo>
                <a:lnTo>
                  <a:pt x="14" y="20"/>
                </a:lnTo>
                <a:lnTo>
                  <a:pt x="14" y="19"/>
                </a:lnTo>
                <a:lnTo>
                  <a:pt x="14" y="18"/>
                </a:lnTo>
                <a:lnTo>
                  <a:pt x="15" y="17"/>
                </a:lnTo>
                <a:lnTo>
                  <a:pt x="15" y="16"/>
                </a:lnTo>
                <a:lnTo>
                  <a:pt x="15" y="15"/>
                </a:lnTo>
                <a:lnTo>
                  <a:pt x="15" y="13"/>
                </a:lnTo>
                <a:lnTo>
                  <a:pt x="15" y="11"/>
                </a:lnTo>
                <a:lnTo>
                  <a:pt x="15" y="10"/>
                </a:lnTo>
                <a:lnTo>
                  <a:pt x="14" y="8"/>
                </a:lnTo>
                <a:lnTo>
                  <a:pt x="13" y="8"/>
                </a:lnTo>
                <a:lnTo>
                  <a:pt x="12" y="9"/>
                </a:lnTo>
                <a:lnTo>
                  <a:pt x="11" y="12"/>
                </a:lnTo>
                <a:lnTo>
                  <a:pt x="10" y="13"/>
                </a:lnTo>
                <a:lnTo>
                  <a:pt x="10" y="15"/>
                </a:lnTo>
                <a:lnTo>
                  <a:pt x="9" y="17"/>
                </a:lnTo>
                <a:lnTo>
                  <a:pt x="8" y="18"/>
                </a:lnTo>
                <a:lnTo>
                  <a:pt x="8" y="19"/>
                </a:lnTo>
                <a:lnTo>
                  <a:pt x="7" y="20"/>
                </a:lnTo>
                <a:lnTo>
                  <a:pt x="6" y="22"/>
                </a:lnTo>
                <a:lnTo>
                  <a:pt x="5" y="23"/>
                </a:lnTo>
                <a:lnTo>
                  <a:pt x="4" y="23"/>
                </a:lnTo>
                <a:lnTo>
                  <a:pt x="3" y="23"/>
                </a:lnTo>
                <a:lnTo>
                  <a:pt x="2" y="24"/>
                </a:lnTo>
                <a:lnTo>
                  <a:pt x="2" y="25"/>
                </a:lnTo>
                <a:lnTo>
                  <a:pt x="1" y="26"/>
                </a:lnTo>
                <a:lnTo>
                  <a:pt x="0" y="27"/>
                </a:lnTo>
                <a:lnTo>
                  <a:pt x="0" y="28"/>
                </a:lnTo>
                <a:lnTo>
                  <a:pt x="1" y="28"/>
                </a:lnTo>
                <a:lnTo>
                  <a:pt x="2" y="28"/>
                </a:lnTo>
                <a:lnTo>
                  <a:pt x="3" y="28"/>
                </a:lnTo>
                <a:lnTo>
                  <a:pt x="4" y="28"/>
                </a:lnTo>
                <a:lnTo>
                  <a:pt x="6" y="28"/>
                </a:lnTo>
                <a:lnTo>
                  <a:pt x="7" y="28"/>
                </a:lnTo>
                <a:lnTo>
                  <a:pt x="8" y="28"/>
                </a:lnTo>
                <a:lnTo>
                  <a:pt x="9" y="28"/>
                </a:lnTo>
                <a:lnTo>
                  <a:pt x="10" y="28"/>
                </a:lnTo>
                <a:lnTo>
                  <a:pt x="11" y="29"/>
                </a:lnTo>
                <a:lnTo>
                  <a:pt x="13" y="29"/>
                </a:lnTo>
                <a:lnTo>
                  <a:pt x="14" y="30"/>
                </a:lnTo>
                <a:lnTo>
                  <a:pt x="15" y="30"/>
                </a:lnTo>
                <a:lnTo>
                  <a:pt x="17" y="31"/>
                </a:lnTo>
                <a:lnTo>
                  <a:pt x="19" y="31"/>
                </a:lnTo>
                <a:lnTo>
                  <a:pt x="20" y="31"/>
                </a:lnTo>
                <a:lnTo>
                  <a:pt x="22" y="31"/>
                </a:lnTo>
                <a:lnTo>
                  <a:pt x="23" y="31"/>
                </a:lnTo>
                <a:lnTo>
                  <a:pt x="24" y="31"/>
                </a:lnTo>
                <a:lnTo>
                  <a:pt x="26" y="31"/>
                </a:lnTo>
                <a:lnTo>
                  <a:pt x="28" y="30"/>
                </a:lnTo>
                <a:lnTo>
                  <a:pt x="29" y="30"/>
                </a:lnTo>
                <a:lnTo>
                  <a:pt x="31" y="29"/>
                </a:lnTo>
                <a:lnTo>
                  <a:pt x="32" y="28"/>
                </a:lnTo>
                <a:lnTo>
                  <a:pt x="34" y="28"/>
                </a:lnTo>
                <a:lnTo>
                  <a:pt x="35" y="27"/>
                </a:lnTo>
                <a:lnTo>
                  <a:pt x="37" y="25"/>
                </a:lnTo>
                <a:lnTo>
                  <a:pt x="38" y="24"/>
                </a:lnTo>
                <a:lnTo>
                  <a:pt x="40" y="23"/>
                </a:lnTo>
                <a:lnTo>
                  <a:pt x="42" y="22"/>
                </a:lnTo>
                <a:lnTo>
                  <a:pt x="43" y="22"/>
                </a:lnTo>
                <a:lnTo>
                  <a:pt x="45" y="21"/>
                </a:lnTo>
                <a:lnTo>
                  <a:pt x="47" y="20"/>
                </a:lnTo>
                <a:lnTo>
                  <a:pt x="49" y="20"/>
                </a:lnTo>
                <a:lnTo>
                  <a:pt x="51" y="19"/>
                </a:lnTo>
                <a:lnTo>
                  <a:pt x="53" y="19"/>
                </a:lnTo>
                <a:lnTo>
                  <a:pt x="54" y="18"/>
                </a:lnTo>
                <a:lnTo>
                  <a:pt x="56" y="18"/>
                </a:lnTo>
                <a:lnTo>
                  <a:pt x="58" y="17"/>
                </a:lnTo>
                <a:lnTo>
                  <a:pt x="61" y="15"/>
                </a:lnTo>
                <a:lnTo>
                  <a:pt x="63" y="13"/>
                </a:lnTo>
                <a:lnTo>
                  <a:pt x="66" y="12"/>
                </a:lnTo>
                <a:lnTo>
                  <a:pt x="68" y="10"/>
                </a:lnTo>
                <a:lnTo>
                  <a:pt x="69" y="9"/>
                </a:lnTo>
                <a:lnTo>
                  <a:pt x="71" y="8"/>
                </a:lnTo>
                <a:lnTo>
                  <a:pt x="73" y="7"/>
                </a:lnTo>
                <a:lnTo>
                  <a:pt x="76" y="6"/>
                </a:lnTo>
                <a:lnTo>
                  <a:pt x="78" y="6"/>
                </a:lnTo>
                <a:lnTo>
                  <a:pt x="80" y="5"/>
                </a:lnTo>
                <a:lnTo>
                  <a:pt x="82" y="5"/>
                </a:lnTo>
                <a:lnTo>
                  <a:pt x="84" y="4"/>
                </a:lnTo>
                <a:lnTo>
                  <a:pt x="85" y="4"/>
                </a:lnTo>
                <a:lnTo>
                  <a:pt x="87" y="4"/>
                </a:lnTo>
                <a:lnTo>
                  <a:pt x="89" y="4"/>
                </a:lnTo>
                <a:lnTo>
                  <a:pt x="90" y="4"/>
                </a:lnTo>
                <a:lnTo>
                  <a:pt x="91" y="3"/>
                </a:lnTo>
                <a:lnTo>
                  <a:pt x="90" y="3"/>
                </a:lnTo>
                <a:lnTo>
                  <a:pt x="89" y="3"/>
                </a:lnTo>
                <a:lnTo>
                  <a:pt x="88" y="3"/>
                </a:lnTo>
                <a:lnTo>
                  <a:pt x="86" y="3"/>
                </a:lnTo>
                <a:lnTo>
                  <a:pt x="84" y="3"/>
                </a:lnTo>
                <a:lnTo>
                  <a:pt x="83" y="3"/>
                </a:lnTo>
                <a:lnTo>
                  <a:pt x="81" y="3"/>
                </a:lnTo>
                <a:lnTo>
                  <a:pt x="78" y="3"/>
                </a:lnTo>
                <a:lnTo>
                  <a:pt x="76" y="3"/>
                </a:lnTo>
                <a:lnTo>
                  <a:pt x="73" y="3"/>
                </a:lnTo>
                <a:lnTo>
                  <a:pt x="71" y="3"/>
                </a:lnTo>
                <a:lnTo>
                  <a:pt x="69" y="3"/>
                </a:lnTo>
                <a:lnTo>
                  <a:pt x="68" y="3"/>
                </a:lnTo>
                <a:lnTo>
                  <a:pt x="66" y="3"/>
                </a:lnTo>
                <a:lnTo>
                  <a:pt x="65" y="3"/>
                </a:lnTo>
                <a:lnTo>
                  <a:pt x="64" y="3"/>
                </a:lnTo>
                <a:lnTo>
                  <a:pt x="63" y="4"/>
                </a:lnTo>
                <a:lnTo>
                  <a:pt x="61" y="4"/>
                </a:lnTo>
                <a:lnTo>
                  <a:pt x="60" y="5"/>
                </a:lnTo>
                <a:lnTo>
                  <a:pt x="58" y="6"/>
                </a:lnTo>
                <a:lnTo>
                  <a:pt x="55" y="7"/>
                </a:lnTo>
                <a:lnTo>
                  <a:pt x="53" y="8"/>
                </a:lnTo>
                <a:lnTo>
                  <a:pt x="51" y="9"/>
                </a:lnTo>
                <a:lnTo>
                  <a:pt x="49" y="10"/>
                </a:lnTo>
                <a:lnTo>
                  <a:pt x="46" y="12"/>
                </a:lnTo>
                <a:lnTo>
                  <a:pt x="43" y="13"/>
                </a:lnTo>
                <a:lnTo>
                  <a:pt x="41" y="13"/>
                </a:lnTo>
                <a:lnTo>
                  <a:pt x="38" y="15"/>
                </a:lnTo>
                <a:lnTo>
                  <a:pt x="37" y="16"/>
                </a:lnTo>
                <a:lnTo>
                  <a:pt x="35" y="17"/>
                </a:lnTo>
                <a:lnTo>
                  <a:pt x="33" y="18"/>
                </a:lnTo>
                <a:lnTo>
                  <a:pt x="31" y="18"/>
                </a:lnTo>
                <a:lnTo>
                  <a:pt x="30" y="18"/>
                </a:lnTo>
                <a:lnTo>
                  <a:pt x="29" y="19"/>
                </a:lnTo>
                <a:lnTo>
                  <a:pt x="28" y="19"/>
                </a:lnTo>
                <a:lnTo>
                  <a:pt x="27" y="20"/>
                </a:lnTo>
                <a:lnTo>
                  <a:pt x="27" y="19"/>
                </a:lnTo>
                <a:lnTo>
                  <a:pt x="27" y="18"/>
                </a:lnTo>
                <a:lnTo>
                  <a:pt x="28" y="17"/>
                </a:lnTo>
                <a:lnTo>
                  <a:pt x="28" y="15"/>
                </a:lnTo>
                <a:lnTo>
                  <a:pt x="28" y="13"/>
                </a:lnTo>
                <a:lnTo>
                  <a:pt x="29" y="12"/>
                </a:lnTo>
                <a:lnTo>
                  <a:pt x="29" y="10"/>
                </a:lnTo>
                <a:lnTo>
                  <a:pt x="29" y="8"/>
                </a:lnTo>
                <a:lnTo>
                  <a:pt x="29" y="7"/>
                </a:lnTo>
                <a:lnTo>
                  <a:pt x="28" y="6"/>
                </a:lnTo>
                <a:lnTo>
                  <a:pt x="28" y="4"/>
                </a:lnTo>
                <a:lnTo>
                  <a:pt x="28" y="3"/>
                </a:lnTo>
                <a:lnTo>
                  <a:pt x="28" y="2"/>
                </a:lnTo>
                <a:lnTo>
                  <a:pt x="28" y="1"/>
                </a:lnTo>
                <a:lnTo>
                  <a:pt x="28" y="0"/>
                </a:lnTo>
                <a:lnTo>
                  <a:pt x="27" y="3"/>
                </a:lnTo>
                <a:lnTo>
                  <a:pt x="26" y="5"/>
                </a:lnTo>
                <a:lnTo>
                  <a:pt x="26" y="7"/>
                </a:lnTo>
                <a:lnTo>
                  <a:pt x="25" y="9"/>
                </a:lnTo>
                <a:lnTo>
                  <a:pt x="24" y="11"/>
                </a:lnTo>
                <a:lnTo>
                  <a:pt x="23" y="13"/>
                </a:lnTo>
                <a:lnTo>
                  <a:pt x="23" y="14"/>
                </a:lnTo>
                <a:lnTo>
                  <a:pt x="23" y="15"/>
                </a:lnTo>
                <a:lnTo>
                  <a:pt x="23" y="17"/>
                </a:lnTo>
                <a:lnTo>
                  <a:pt x="22" y="18"/>
                </a:lnTo>
                <a:lnTo>
                  <a:pt x="21" y="19"/>
                </a:lnTo>
                <a:lnTo>
                  <a:pt x="21" y="20"/>
                </a:lnTo>
                <a:lnTo>
                  <a:pt x="21" y="21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62" name="Freeform 42"/>
          <p:cNvSpPr>
            <a:spLocks/>
          </p:cNvSpPr>
          <p:nvPr/>
        </p:nvSpPr>
        <p:spPr bwMode="auto">
          <a:xfrm>
            <a:off x="1214438" y="3381375"/>
            <a:ext cx="246062" cy="60325"/>
          </a:xfrm>
          <a:custGeom>
            <a:avLst/>
            <a:gdLst>
              <a:gd name="T0" fmla="*/ 2147483647 w 155"/>
              <a:gd name="T1" fmla="*/ 2147483647 h 38"/>
              <a:gd name="T2" fmla="*/ 2147483647 w 155"/>
              <a:gd name="T3" fmla="*/ 2147483647 h 38"/>
              <a:gd name="T4" fmla="*/ 2147483647 w 155"/>
              <a:gd name="T5" fmla="*/ 2147483647 h 38"/>
              <a:gd name="T6" fmla="*/ 2147483647 w 155"/>
              <a:gd name="T7" fmla="*/ 2147483647 h 38"/>
              <a:gd name="T8" fmla="*/ 2147483647 w 155"/>
              <a:gd name="T9" fmla="*/ 2147483647 h 38"/>
              <a:gd name="T10" fmla="*/ 2147483647 w 155"/>
              <a:gd name="T11" fmla="*/ 2147483647 h 38"/>
              <a:gd name="T12" fmla="*/ 2147483647 w 155"/>
              <a:gd name="T13" fmla="*/ 2147483647 h 38"/>
              <a:gd name="T14" fmla="*/ 2147483647 w 155"/>
              <a:gd name="T15" fmla="*/ 2147483647 h 38"/>
              <a:gd name="T16" fmla="*/ 2147483647 w 155"/>
              <a:gd name="T17" fmla="*/ 2147483647 h 38"/>
              <a:gd name="T18" fmla="*/ 2147483647 w 155"/>
              <a:gd name="T19" fmla="*/ 2147483647 h 38"/>
              <a:gd name="T20" fmla="*/ 2147483647 w 155"/>
              <a:gd name="T21" fmla="*/ 2147483647 h 38"/>
              <a:gd name="T22" fmla="*/ 2147483647 w 155"/>
              <a:gd name="T23" fmla="*/ 2147483647 h 38"/>
              <a:gd name="T24" fmla="*/ 2147483647 w 155"/>
              <a:gd name="T25" fmla="*/ 2147483647 h 38"/>
              <a:gd name="T26" fmla="*/ 2147483647 w 155"/>
              <a:gd name="T27" fmla="*/ 2147483647 h 38"/>
              <a:gd name="T28" fmla="*/ 2147483647 w 155"/>
              <a:gd name="T29" fmla="*/ 2147483647 h 38"/>
              <a:gd name="T30" fmla="*/ 2147483647 w 155"/>
              <a:gd name="T31" fmla="*/ 2147483647 h 38"/>
              <a:gd name="T32" fmla="*/ 2147483647 w 155"/>
              <a:gd name="T33" fmla="*/ 2147483647 h 38"/>
              <a:gd name="T34" fmla="*/ 2147483647 w 155"/>
              <a:gd name="T35" fmla="*/ 2147483647 h 38"/>
              <a:gd name="T36" fmla="*/ 2147483647 w 155"/>
              <a:gd name="T37" fmla="*/ 2147483647 h 38"/>
              <a:gd name="T38" fmla="*/ 2147483647 w 155"/>
              <a:gd name="T39" fmla="*/ 2147483647 h 38"/>
              <a:gd name="T40" fmla="*/ 2147483647 w 155"/>
              <a:gd name="T41" fmla="*/ 2147483647 h 38"/>
              <a:gd name="T42" fmla="*/ 2147483647 w 155"/>
              <a:gd name="T43" fmla="*/ 2147483647 h 38"/>
              <a:gd name="T44" fmla="*/ 2147483647 w 155"/>
              <a:gd name="T45" fmla="*/ 2147483647 h 38"/>
              <a:gd name="T46" fmla="*/ 2147483647 w 155"/>
              <a:gd name="T47" fmla="*/ 2147483647 h 38"/>
              <a:gd name="T48" fmla="*/ 2147483647 w 155"/>
              <a:gd name="T49" fmla="*/ 2147483647 h 38"/>
              <a:gd name="T50" fmla="*/ 2147483647 w 155"/>
              <a:gd name="T51" fmla="*/ 2147483647 h 38"/>
              <a:gd name="T52" fmla="*/ 2147483647 w 155"/>
              <a:gd name="T53" fmla="*/ 2147483647 h 38"/>
              <a:gd name="T54" fmla="*/ 2147483647 w 155"/>
              <a:gd name="T55" fmla="*/ 2147483647 h 38"/>
              <a:gd name="T56" fmla="*/ 2147483647 w 155"/>
              <a:gd name="T57" fmla="*/ 2147483647 h 38"/>
              <a:gd name="T58" fmla="*/ 2147483647 w 155"/>
              <a:gd name="T59" fmla="*/ 2147483647 h 38"/>
              <a:gd name="T60" fmla="*/ 2147483647 w 155"/>
              <a:gd name="T61" fmla="*/ 2147483647 h 38"/>
              <a:gd name="T62" fmla="*/ 2147483647 w 155"/>
              <a:gd name="T63" fmla="*/ 0 h 38"/>
              <a:gd name="T64" fmla="*/ 2147483647 w 155"/>
              <a:gd name="T65" fmla="*/ 2147483647 h 38"/>
              <a:gd name="T66" fmla="*/ 2147483647 w 155"/>
              <a:gd name="T67" fmla="*/ 2147483647 h 38"/>
              <a:gd name="T68" fmla="*/ 2147483647 w 155"/>
              <a:gd name="T69" fmla="*/ 2147483647 h 38"/>
              <a:gd name="T70" fmla="*/ 2147483647 w 155"/>
              <a:gd name="T71" fmla="*/ 2147483647 h 38"/>
              <a:gd name="T72" fmla="*/ 2147483647 w 155"/>
              <a:gd name="T73" fmla="*/ 2147483647 h 38"/>
              <a:gd name="T74" fmla="*/ 2147483647 w 155"/>
              <a:gd name="T75" fmla="*/ 2147483647 h 38"/>
              <a:gd name="T76" fmla="*/ 2147483647 w 155"/>
              <a:gd name="T77" fmla="*/ 2147483647 h 38"/>
              <a:gd name="T78" fmla="*/ 2147483647 w 155"/>
              <a:gd name="T79" fmla="*/ 2147483647 h 38"/>
              <a:gd name="T80" fmla="*/ 2147483647 w 155"/>
              <a:gd name="T81" fmla="*/ 2147483647 h 38"/>
              <a:gd name="T82" fmla="*/ 2147483647 w 155"/>
              <a:gd name="T83" fmla="*/ 2147483647 h 38"/>
              <a:gd name="T84" fmla="*/ 2147483647 w 155"/>
              <a:gd name="T85" fmla="*/ 2147483647 h 38"/>
              <a:gd name="T86" fmla="*/ 2147483647 w 155"/>
              <a:gd name="T87" fmla="*/ 2147483647 h 38"/>
              <a:gd name="T88" fmla="*/ 2147483647 w 155"/>
              <a:gd name="T89" fmla="*/ 2147483647 h 38"/>
              <a:gd name="T90" fmla="*/ 2147483647 w 155"/>
              <a:gd name="T91" fmla="*/ 2147483647 h 38"/>
              <a:gd name="T92" fmla="*/ 2147483647 w 155"/>
              <a:gd name="T93" fmla="*/ 2147483647 h 38"/>
              <a:gd name="T94" fmla="*/ 2147483647 w 155"/>
              <a:gd name="T95" fmla="*/ 2147483647 h 38"/>
              <a:gd name="T96" fmla="*/ 2147483647 w 155"/>
              <a:gd name="T97" fmla="*/ 2147483647 h 38"/>
              <a:gd name="T98" fmla="*/ 2147483647 w 155"/>
              <a:gd name="T99" fmla="*/ 2147483647 h 38"/>
              <a:gd name="T100" fmla="*/ 2147483647 w 155"/>
              <a:gd name="T101" fmla="*/ 2147483647 h 38"/>
              <a:gd name="T102" fmla="*/ 2147483647 w 155"/>
              <a:gd name="T103" fmla="*/ 2147483647 h 38"/>
              <a:gd name="T104" fmla="*/ 2147483647 w 155"/>
              <a:gd name="T105" fmla="*/ 2147483647 h 38"/>
              <a:gd name="T106" fmla="*/ 2147483647 w 155"/>
              <a:gd name="T107" fmla="*/ 2147483647 h 38"/>
              <a:gd name="T108" fmla="*/ 2147483647 w 155"/>
              <a:gd name="T109" fmla="*/ 2147483647 h 38"/>
              <a:gd name="T110" fmla="*/ 2147483647 w 155"/>
              <a:gd name="T111" fmla="*/ 2147483647 h 38"/>
              <a:gd name="T112" fmla="*/ 2147483647 w 155"/>
              <a:gd name="T113" fmla="*/ 2147483647 h 38"/>
              <a:gd name="T114" fmla="*/ 2147483647 w 155"/>
              <a:gd name="T115" fmla="*/ 2147483647 h 38"/>
              <a:gd name="T116" fmla="*/ 2147483647 w 155"/>
              <a:gd name="T117" fmla="*/ 2147483647 h 38"/>
              <a:gd name="T118" fmla="*/ 2147483647 w 155"/>
              <a:gd name="T119" fmla="*/ 2147483647 h 38"/>
              <a:gd name="T120" fmla="*/ 2147483647 w 155"/>
              <a:gd name="T121" fmla="*/ 2147483647 h 38"/>
              <a:gd name="T122" fmla="*/ 2147483647 w 155"/>
              <a:gd name="T123" fmla="*/ 2147483647 h 38"/>
              <a:gd name="T124" fmla="*/ 2147483647 w 155"/>
              <a:gd name="T125" fmla="*/ 2147483647 h 38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155"/>
              <a:gd name="T190" fmla="*/ 0 h 38"/>
              <a:gd name="T191" fmla="*/ 155 w 155"/>
              <a:gd name="T192" fmla="*/ 38 h 38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155" h="38">
                <a:moveTo>
                  <a:pt x="0" y="24"/>
                </a:moveTo>
                <a:lnTo>
                  <a:pt x="2" y="26"/>
                </a:lnTo>
                <a:lnTo>
                  <a:pt x="4" y="27"/>
                </a:lnTo>
                <a:lnTo>
                  <a:pt x="6" y="28"/>
                </a:lnTo>
                <a:lnTo>
                  <a:pt x="7" y="28"/>
                </a:lnTo>
                <a:lnTo>
                  <a:pt x="9" y="29"/>
                </a:lnTo>
                <a:lnTo>
                  <a:pt x="10" y="30"/>
                </a:lnTo>
                <a:lnTo>
                  <a:pt x="12" y="31"/>
                </a:lnTo>
                <a:lnTo>
                  <a:pt x="13" y="31"/>
                </a:lnTo>
                <a:lnTo>
                  <a:pt x="14" y="32"/>
                </a:lnTo>
                <a:lnTo>
                  <a:pt x="16" y="32"/>
                </a:lnTo>
                <a:lnTo>
                  <a:pt x="17" y="32"/>
                </a:lnTo>
                <a:lnTo>
                  <a:pt x="19" y="33"/>
                </a:lnTo>
                <a:lnTo>
                  <a:pt x="20" y="33"/>
                </a:lnTo>
                <a:lnTo>
                  <a:pt x="22" y="33"/>
                </a:lnTo>
                <a:lnTo>
                  <a:pt x="24" y="33"/>
                </a:lnTo>
                <a:lnTo>
                  <a:pt x="26" y="34"/>
                </a:lnTo>
                <a:lnTo>
                  <a:pt x="28" y="34"/>
                </a:lnTo>
                <a:lnTo>
                  <a:pt x="30" y="34"/>
                </a:lnTo>
                <a:lnTo>
                  <a:pt x="33" y="34"/>
                </a:lnTo>
                <a:lnTo>
                  <a:pt x="36" y="34"/>
                </a:lnTo>
                <a:lnTo>
                  <a:pt x="39" y="35"/>
                </a:lnTo>
                <a:lnTo>
                  <a:pt x="42" y="35"/>
                </a:lnTo>
                <a:lnTo>
                  <a:pt x="46" y="36"/>
                </a:lnTo>
                <a:lnTo>
                  <a:pt x="49" y="36"/>
                </a:lnTo>
                <a:lnTo>
                  <a:pt x="53" y="36"/>
                </a:lnTo>
                <a:lnTo>
                  <a:pt x="56" y="36"/>
                </a:lnTo>
                <a:lnTo>
                  <a:pt x="59" y="37"/>
                </a:lnTo>
                <a:lnTo>
                  <a:pt x="62" y="37"/>
                </a:lnTo>
                <a:lnTo>
                  <a:pt x="64" y="37"/>
                </a:lnTo>
                <a:lnTo>
                  <a:pt x="66" y="37"/>
                </a:lnTo>
                <a:lnTo>
                  <a:pt x="68" y="37"/>
                </a:lnTo>
                <a:lnTo>
                  <a:pt x="69" y="36"/>
                </a:lnTo>
                <a:lnTo>
                  <a:pt x="70" y="36"/>
                </a:lnTo>
                <a:lnTo>
                  <a:pt x="72" y="36"/>
                </a:lnTo>
                <a:lnTo>
                  <a:pt x="73" y="36"/>
                </a:lnTo>
                <a:lnTo>
                  <a:pt x="74" y="35"/>
                </a:lnTo>
                <a:lnTo>
                  <a:pt x="76" y="35"/>
                </a:lnTo>
                <a:lnTo>
                  <a:pt x="77" y="34"/>
                </a:lnTo>
                <a:lnTo>
                  <a:pt x="79" y="34"/>
                </a:lnTo>
                <a:lnTo>
                  <a:pt x="80" y="34"/>
                </a:lnTo>
                <a:lnTo>
                  <a:pt x="81" y="34"/>
                </a:lnTo>
                <a:lnTo>
                  <a:pt x="82" y="34"/>
                </a:lnTo>
                <a:lnTo>
                  <a:pt x="84" y="33"/>
                </a:lnTo>
                <a:lnTo>
                  <a:pt x="85" y="33"/>
                </a:lnTo>
                <a:lnTo>
                  <a:pt x="86" y="33"/>
                </a:lnTo>
                <a:lnTo>
                  <a:pt x="87" y="33"/>
                </a:lnTo>
                <a:lnTo>
                  <a:pt x="89" y="33"/>
                </a:lnTo>
                <a:lnTo>
                  <a:pt x="90" y="32"/>
                </a:lnTo>
                <a:lnTo>
                  <a:pt x="93" y="32"/>
                </a:lnTo>
                <a:lnTo>
                  <a:pt x="96" y="31"/>
                </a:lnTo>
                <a:lnTo>
                  <a:pt x="97" y="31"/>
                </a:lnTo>
                <a:lnTo>
                  <a:pt x="98" y="30"/>
                </a:lnTo>
                <a:lnTo>
                  <a:pt x="99" y="30"/>
                </a:lnTo>
                <a:lnTo>
                  <a:pt x="100" y="30"/>
                </a:lnTo>
                <a:lnTo>
                  <a:pt x="102" y="29"/>
                </a:lnTo>
                <a:lnTo>
                  <a:pt x="103" y="29"/>
                </a:lnTo>
                <a:lnTo>
                  <a:pt x="104" y="29"/>
                </a:lnTo>
                <a:lnTo>
                  <a:pt x="105" y="28"/>
                </a:lnTo>
                <a:lnTo>
                  <a:pt x="106" y="28"/>
                </a:lnTo>
                <a:lnTo>
                  <a:pt x="108" y="28"/>
                </a:lnTo>
                <a:lnTo>
                  <a:pt x="109" y="28"/>
                </a:lnTo>
                <a:lnTo>
                  <a:pt x="110" y="28"/>
                </a:lnTo>
                <a:lnTo>
                  <a:pt x="112" y="28"/>
                </a:lnTo>
                <a:lnTo>
                  <a:pt x="114" y="27"/>
                </a:lnTo>
                <a:lnTo>
                  <a:pt x="116" y="27"/>
                </a:lnTo>
                <a:lnTo>
                  <a:pt x="117" y="26"/>
                </a:lnTo>
                <a:lnTo>
                  <a:pt x="119" y="25"/>
                </a:lnTo>
                <a:lnTo>
                  <a:pt x="121" y="24"/>
                </a:lnTo>
                <a:lnTo>
                  <a:pt x="123" y="23"/>
                </a:lnTo>
                <a:lnTo>
                  <a:pt x="126" y="22"/>
                </a:lnTo>
                <a:lnTo>
                  <a:pt x="128" y="22"/>
                </a:lnTo>
                <a:lnTo>
                  <a:pt x="131" y="20"/>
                </a:lnTo>
                <a:lnTo>
                  <a:pt x="134" y="19"/>
                </a:lnTo>
                <a:lnTo>
                  <a:pt x="136" y="17"/>
                </a:lnTo>
                <a:lnTo>
                  <a:pt x="139" y="15"/>
                </a:lnTo>
                <a:lnTo>
                  <a:pt x="141" y="14"/>
                </a:lnTo>
                <a:lnTo>
                  <a:pt x="143" y="13"/>
                </a:lnTo>
                <a:lnTo>
                  <a:pt x="145" y="12"/>
                </a:lnTo>
                <a:lnTo>
                  <a:pt x="147" y="10"/>
                </a:lnTo>
                <a:lnTo>
                  <a:pt x="148" y="9"/>
                </a:lnTo>
                <a:lnTo>
                  <a:pt x="149" y="9"/>
                </a:lnTo>
                <a:lnTo>
                  <a:pt x="151" y="9"/>
                </a:lnTo>
                <a:lnTo>
                  <a:pt x="152" y="8"/>
                </a:lnTo>
                <a:lnTo>
                  <a:pt x="152" y="7"/>
                </a:lnTo>
                <a:lnTo>
                  <a:pt x="153" y="6"/>
                </a:lnTo>
                <a:lnTo>
                  <a:pt x="154" y="6"/>
                </a:lnTo>
                <a:lnTo>
                  <a:pt x="154" y="5"/>
                </a:lnTo>
                <a:lnTo>
                  <a:pt x="154" y="4"/>
                </a:lnTo>
                <a:lnTo>
                  <a:pt x="154" y="3"/>
                </a:lnTo>
                <a:lnTo>
                  <a:pt x="154" y="2"/>
                </a:lnTo>
                <a:lnTo>
                  <a:pt x="154" y="1"/>
                </a:lnTo>
                <a:lnTo>
                  <a:pt x="154" y="0"/>
                </a:lnTo>
                <a:lnTo>
                  <a:pt x="153" y="0"/>
                </a:lnTo>
                <a:lnTo>
                  <a:pt x="152" y="0"/>
                </a:lnTo>
                <a:lnTo>
                  <a:pt x="152" y="1"/>
                </a:lnTo>
                <a:lnTo>
                  <a:pt x="151" y="1"/>
                </a:lnTo>
                <a:lnTo>
                  <a:pt x="151" y="2"/>
                </a:lnTo>
                <a:lnTo>
                  <a:pt x="150" y="2"/>
                </a:lnTo>
                <a:lnTo>
                  <a:pt x="150" y="3"/>
                </a:lnTo>
                <a:lnTo>
                  <a:pt x="149" y="3"/>
                </a:lnTo>
                <a:lnTo>
                  <a:pt x="148" y="4"/>
                </a:lnTo>
                <a:lnTo>
                  <a:pt x="147" y="5"/>
                </a:lnTo>
                <a:lnTo>
                  <a:pt x="146" y="6"/>
                </a:lnTo>
                <a:lnTo>
                  <a:pt x="145" y="6"/>
                </a:lnTo>
                <a:lnTo>
                  <a:pt x="144" y="6"/>
                </a:lnTo>
                <a:lnTo>
                  <a:pt x="144" y="7"/>
                </a:lnTo>
                <a:lnTo>
                  <a:pt x="143" y="7"/>
                </a:lnTo>
                <a:lnTo>
                  <a:pt x="142" y="7"/>
                </a:lnTo>
                <a:lnTo>
                  <a:pt x="140" y="8"/>
                </a:lnTo>
                <a:lnTo>
                  <a:pt x="139" y="8"/>
                </a:lnTo>
                <a:lnTo>
                  <a:pt x="138" y="8"/>
                </a:lnTo>
                <a:lnTo>
                  <a:pt x="137" y="9"/>
                </a:lnTo>
                <a:lnTo>
                  <a:pt x="136" y="9"/>
                </a:lnTo>
                <a:lnTo>
                  <a:pt x="135" y="9"/>
                </a:lnTo>
                <a:lnTo>
                  <a:pt x="134" y="9"/>
                </a:lnTo>
                <a:lnTo>
                  <a:pt x="133" y="10"/>
                </a:lnTo>
                <a:lnTo>
                  <a:pt x="132" y="11"/>
                </a:lnTo>
                <a:lnTo>
                  <a:pt x="131" y="11"/>
                </a:lnTo>
                <a:lnTo>
                  <a:pt x="130" y="12"/>
                </a:lnTo>
                <a:lnTo>
                  <a:pt x="129" y="12"/>
                </a:lnTo>
                <a:lnTo>
                  <a:pt x="129" y="13"/>
                </a:lnTo>
                <a:lnTo>
                  <a:pt x="128" y="13"/>
                </a:lnTo>
                <a:lnTo>
                  <a:pt x="127" y="14"/>
                </a:lnTo>
                <a:lnTo>
                  <a:pt x="126" y="14"/>
                </a:lnTo>
                <a:lnTo>
                  <a:pt x="125" y="14"/>
                </a:lnTo>
                <a:lnTo>
                  <a:pt x="124" y="14"/>
                </a:lnTo>
                <a:lnTo>
                  <a:pt x="122" y="14"/>
                </a:lnTo>
                <a:lnTo>
                  <a:pt x="120" y="15"/>
                </a:lnTo>
                <a:lnTo>
                  <a:pt x="119" y="15"/>
                </a:lnTo>
                <a:lnTo>
                  <a:pt x="117" y="15"/>
                </a:lnTo>
                <a:lnTo>
                  <a:pt x="115" y="16"/>
                </a:lnTo>
                <a:lnTo>
                  <a:pt x="113" y="17"/>
                </a:lnTo>
                <a:lnTo>
                  <a:pt x="111" y="18"/>
                </a:lnTo>
                <a:lnTo>
                  <a:pt x="109" y="19"/>
                </a:lnTo>
                <a:lnTo>
                  <a:pt x="107" y="20"/>
                </a:lnTo>
                <a:lnTo>
                  <a:pt x="105" y="20"/>
                </a:lnTo>
                <a:lnTo>
                  <a:pt x="102" y="21"/>
                </a:lnTo>
                <a:lnTo>
                  <a:pt x="101" y="22"/>
                </a:lnTo>
                <a:lnTo>
                  <a:pt x="99" y="22"/>
                </a:lnTo>
                <a:lnTo>
                  <a:pt x="97" y="22"/>
                </a:lnTo>
                <a:lnTo>
                  <a:pt x="96" y="22"/>
                </a:lnTo>
                <a:lnTo>
                  <a:pt x="95" y="22"/>
                </a:lnTo>
                <a:lnTo>
                  <a:pt x="93" y="22"/>
                </a:lnTo>
                <a:lnTo>
                  <a:pt x="92" y="22"/>
                </a:lnTo>
                <a:lnTo>
                  <a:pt x="90" y="22"/>
                </a:lnTo>
                <a:lnTo>
                  <a:pt x="88" y="23"/>
                </a:lnTo>
                <a:lnTo>
                  <a:pt x="86" y="23"/>
                </a:lnTo>
                <a:lnTo>
                  <a:pt x="83" y="24"/>
                </a:lnTo>
                <a:lnTo>
                  <a:pt x="81" y="24"/>
                </a:lnTo>
                <a:lnTo>
                  <a:pt x="79" y="25"/>
                </a:lnTo>
                <a:lnTo>
                  <a:pt x="77" y="25"/>
                </a:lnTo>
                <a:lnTo>
                  <a:pt x="75" y="26"/>
                </a:lnTo>
                <a:lnTo>
                  <a:pt x="73" y="26"/>
                </a:lnTo>
                <a:lnTo>
                  <a:pt x="71" y="27"/>
                </a:lnTo>
                <a:lnTo>
                  <a:pt x="69" y="27"/>
                </a:lnTo>
                <a:lnTo>
                  <a:pt x="68" y="27"/>
                </a:lnTo>
                <a:lnTo>
                  <a:pt x="66" y="27"/>
                </a:lnTo>
                <a:lnTo>
                  <a:pt x="65" y="27"/>
                </a:lnTo>
                <a:lnTo>
                  <a:pt x="64" y="27"/>
                </a:lnTo>
                <a:lnTo>
                  <a:pt x="63" y="28"/>
                </a:lnTo>
                <a:lnTo>
                  <a:pt x="61" y="28"/>
                </a:lnTo>
                <a:lnTo>
                  <a:pt x="59" y="28"/>
                </a:lnTo>
                <a:lnTo>
                  <a:pt x="57" y="28"/>
                </a:lnTo>
                <a:lnTo>
                  <a:pt x="55" y="28"/>
                </a:lnTo>
                <a:lnTo>
                  <a:pt x="53" y="28"/>
                </a:lnTo>
                <a:lnTo>
                  <a:pt x="48" y="28"/>
                </a:lnTo>
                <a:lnTo>
                  <a:pt x="46" y="28"/>
                </a:lnTo>
                <a:lnTo>
                  <a:pt x="44" y="28"/>
                </a:lnTo>
                <a:lnTo>
                  <a:pt x="41" y="28"/>
                </a:lnTo>
                <a:lnTo>
                  <a:pt x="39" y="28"/>
                </a:lnTo>
                <a:lnTo>
                  <a:pt x="38" y="28"/>
                </a:lnTo>
                <a:lnTo>
                  <a:pt x="37" y="28"/>
                </a:lnTo>
                <a:lnTo>
                  <a:pt x="35" y="28"/>
                </a:lnTo>
                <a:lnTo>
                  <a:pt x="33" y="28"/>
                </a:lnTo>
                <a:lnTo>
                  <a:pt x="31" y="28"/>
                </a:lnTo>
                <a:lnTo>
                  <a:pt x="28" y="28"/>
                </a:lnTo>
                <a:lnTo>
                  <a:pt x="26" y="27"/>
                </a:lnTo>
                <a:lnTo>
                  <a:pt x="23" y="27"/>
                </a:lnTo>
                <a:lnTo>
                  <a:pt x="17" y="26"/>
                </a:lnTo>
                <a:lnTo>
                  <a:pt x="14" y="26"/>
                </a:lnTo>
                <a:lnTo>
                  <a:pt x="13" y="26"/>
                </a:lnTo>
                <a:lnTo>
                  <a:pt x="10" y="25"/>
                </a:lnTo>
                <a:lnTo>
                  <a:pt x="8" y="25"/>
                </a:lnTo>
                <a:lnTo>
                  <a:pt x="5" y="25"/>
                </a:lnTo>
                <a:lnTo>
                  <a:pt x="3" y="24"/>
                </a:lnTo>
                <a:lnTo>
                  <a:pt x="2" y="24"/>
                </a:lnTo>
                <a:lnTo>
                  <a:pt x="0" y="24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63" name="Freeform 43"/>
          <p:cNvSpPr>
            <a:spLocks/>
          </p:cNvSpPr>
          <p:nvPr/>
        </p:nvSpPr>
        <p:spPr bwMode="auto">
          <a:xfrm>
            <a:off x="1366838" y="3281363"/>
            <a:ext cx="109537" cy="92075"/>
          </a:xfrm>
          <a:custGeom>
            <a:avLst/>
            <a:gdLst>
              <a:gd name="T0" fmla="*/ 2147483647 w 69"/>
              <a:gd name="T1" fmla="*/ 2147483647 h 58"/>
              <a:gd name="T2" fmla="*/ 2147483647 w 69"/>
              <a:gd name="T3" fmla="*/ 2147483647 h 58"/>
              <a:gd name="T4" fmla="*/ 2147483647 w 69"/>
              <a:gd name="T5" fmla="*/ 2147483647 h 58"/>
              <a:gd name="T6" fmla="*/ 2147483647 w 69"/>
              <a:gd name="T7" fmla="*/ 2147483647 h 58"/>
              <a:gd name="T8" fmla="*/ 2147483647 w 69"/>
              <a:gd name="T9" fmla="*/ 2147483647 h 58"/>
              <a:gd name="T10" fmla="*/ 2147483647 w 69"/>
              <a:gd name="T11" fmla="*/ 2147483647 h 58"/>
              <a:gd name="T12" fmla="*/ 2147483647 w 69"/>
              <a:gd name="T13" fmla="*/ 2147483647 h 58"/>
              <a:gd name="T14" fmla="*/ 2147483647 w 69"/>
              <a:gd name="T15" fmla="*/ 2147483647 h 58"/>
              <a:gd name="T16" fmla="*/ 2147483647 w 69"/>
              <a:gd name="T17" fmla="*/ 2147483647 h 58"/>
              <a:gd name="T18" fmla="*/ 2147483647 w 69"/>
              <a:gd name="T19" fmla="*/ 2147483647 h 58"/>
              <a:gd name="T20" fmla="*/ 2147483647 w 69"/>
              <a:gd name="T21" fmla="*/ 2147483647 h 58"/>
              <a:gd name="T22" fmla="*/ 2147483647 w 69"/>
              <a:gd name="T23" fmla="*/ 2147483647 h 58"/>
              <a:gd name="T24" fmla="*/ 2147483647 w 69"/>
              <a:gd name="T25" fmla="*/ 2147483647 h 58"/>
              <a:gd name="T26" fmla="*/ 2147483647 w 69"/>
              <a:gd name="T27" fmla="*/ 2147483647 h 58"/>
              <a:gd name="T28" fmla="*/ 2147483647 w 69"/>
              <a:gd name="T29" fmla="*/ 2147483647 h 58"/>
              <a:gd name="T30" fmla="*/ 2147483647 w 69"/>
              <a:gd name="T31" fmla="*/ 2147483647 h 58"/>
              <a:gd name="T32" fmla="*/ 2147483647 w 69"/>
              <a:gd name="T33" fmla="*/ 2147483647 h 58"/>
              <a:gd name="T34" fmla="*/ 2147483647 w 69"/>
              <a:gd name="T35" fmla="*/ 2147483647 h 58"/>
              <a:gd name="T36" fmla="*/ 2147483647 w 69"/>
              <a:gd name="T37" fmla="*/ 2147483647 h 58"/>
              <a:gd name="T38" fmla="*/ 2147483647 w 69"/>
              <a:gd name="T39" fmla="*/ 2147483647 h 58"/>
              <a:gd name="T40" fmla="*/ 2147483647 w 69"/>
              <a:gd name="T41" fmla="*/ 2147483647 h 58"/>
              <a:gd name="T42" fmla="*/ 2147483647 w 69"/>
              <a:gd name="T43" fmla="*/ 2147483647 h 58"/>
              <a:gd name="T44" fmla="*/ 2147483647 w 69"/>
              <a:gd name="T45" fmla="*/ 2147483647 h 58"/>
              <a:gd name="T46" fmla="*/ 2147483647 w 69"/>
              <a:gd name="T47" fmla="*/ 2147483647 h 58"/>
              <a:gd name="T48" fmla="*/ 2147483647 w 69"/>
              <a:gd name="T49" fmla="*/ 2147483647 h 58"/>
              <a:gd name="T50" fmla="*/ 2147483647 w 69"/>
              <a:gd name="T51" fmla="*/ 2147483647 h 58"/>
              <a:gd name="T52" fmla="*/ 2147483647 w 69"/>
              <a:gd name="T53" fmla="*/ 2147483647 h 58"/>
              <a:gd name="T54" fmla="*/ 2147483647 w 69"/>
              <a:gd name="T55" fmla="*/ 2147483647 h 58"/>
              <a:gd name="T56" fmla="*/ 2147483647 w 69"/>
              <a:gd name="T57" fmla="*/ 2147483647 h 58"/>
              <a:gd name="T58" fmla="*/ 2147483647 w 69"/>
              <a:gd name="T59" fmla="*/ 2147483647 h 58"/>
              <a:gd name="T60" fmla="*/ 2147483647 w 69"/>
              <a:gd name="T61" fmla="*/ 2147483647 h 58"/>
              <a:gd name="T62" fmla="*/ 2147483647 w 69"/>
              <a:gd name="T63" fmla="*/ 2147483647 h 58"/>
              <a:gd name="T64" fmla="*/ 2147483647 w 69"/>
              <a:gd name="T65" fmla="*/ 2147483647 h 58"/>
              <a:gd name="T66" fmla="*/ 2147483647 w 69"/>
              <a:gd name="T67" fmla="*/ 2147483647 h 58"/>
              <a:gd name="T68" fmla="*/ 2147483647 w 69"/>
              <a:gd name="T69" fmla="*/ 2147483647 h 58"/>
              <a:gd name="T70" fmla="*/ 2147483647 w 69"/>
              <a:gd name="T71" fmla="*/ 2147483647 h 58"/>
              <a:gd name="T72" fmla="*/ 2147483647 w 69"/>
              <a:gd name="T73" fmla="*/ 2147483647 h 58"/>
              <a:gd name="T74" fmla="*/ 2147483647 w 69"/>
              <a:gd name="T75" fmla="*/ 2147483647 h 58"/>
              <a:gd name="T76" fmla="*/ 2147483647 w 69"/>
              <a:gd name="T77" fmla="*/ 2147483647 h 58"/>
              <a:gd name="T78" fmla="*/ 2147483647 w 69"/>
              <a:gd name="T79" fmla="*/ 2147483647 h 58"/>
              <a:gd name="T80" fmla="*/ 2147483647 w 69"/>
              <a:gd name="T81" fmla="*/ 2147483647 h 58"/>
              <a:gd name="T82" fmla="*/ 2147483647 w 69"/>
              <a:gd name="T83" fmla="*/ 2147483647 h 58"/>
              <a:gd name="T84" fmla="*/ 2147483647 w 69"/>
              <a:gd name="T85" fmla="*/ 2147483647 h 58"/>
              <a:gd name="T86" fmla="*/ 2147483647 w 69"/>
              <a:gd name="T87" fmla="*/ 2147483647 h 58"/>
              <a:gd name="T88" fmla="*/ 2147483647 w 69"/>
              <a:gd name="T89" fmla="*/ 2147483647 h 58"/>
              <a:gd name="T90" fmla="*/ 2147483647 w 69"/>
              <a:gd name="T91" fmla="*/ 2147483647 h 58"/>
              <a:gd name="T92" fmla="*/ 2147483647 w 69"/>
              <a:gd name="T93" fmla="*/ 2147483647 h 58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w 69"/>
              <a:gd name="T142" fmla="*/ 0 h 58"/>
              <a:gd name="T143" fmla="*/ 69 w 69"/>
              <a:gd name="T144" fmla="*/ 58 h 58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T141" t="T142" r="T143" b="T144"/>
            <a:pathLst>
              <a:path w="69" h="58">
                <a:moveTo>
                  <a:pt x="0" y="40"/>
                </a:moveTo>
                <a:lnTo>
                  <a:pt x="3" y="40"/>
                </a:lnTo>
                <a:lnTo>
                  <a:pt x="6" y="41"/>
                </a:lnTo>
                <a:lnTo>
                  <a:pt x="9" y="41"/>
                </a:lnTo>
                <a:lnTo>
                  <a:pt x="12" y="41"/>
                </a:lnTo>
                <a:lnTo>
                  <a:pt x="15" y="41"/>
                </a:lnTo>
                <a:lnTo>
                  <a:pt x="17" y="41"/>
                </a:lnTo>
                <a:lnTo>
                  <a:pt x="19" y="41"/>
                </a:lnTo>
                <a:lnTo>
                  <a:pt x="21" y="41"/>
                </a:lnTo>
                <a:lnTo>
                  <a:pt x="22" y="41"/>
                </a:lnTo>
                <a:lnTo>
                  <a:pt x="24" y="41"/>
                </a:lnTo>
                <a:lnTo>
                  <a:pt x="25" y="41"/>
                </a:lnTo>
                <a:lnTo>
                  <a:pt x="26" y="40"/>
                </a:lnTo>
                <a:lnTo>
                  <a:pt x="27" y="40"/>
                </a:lnTo>
                <a:lnTo>
                  <a:pt x="27" y="39"/>
                </a:lnTo>
                <a:lnTo>
                  <a:pt x="27" y="38"/>
                </a:lnTo>
                <a:lnTo>
                  <a:pt x="27" y="37"/>
                </a:lnTo>
                <a:lnTo>
                  <a:pt x="27" y="35"/>
                </a:lnTo>
                <a:lnTo>
                  <a:pt x="27" y="33"/>
                </a:lnTo>
                <a:lnTo>
                  <a:pt x="27" y="32"/>
                </a:lnTo>
                <a:lnTo>
                  <a:pt x="27" y="30"/>
                </a:lnTo>
                <a:lnTo>
                  <a:pt x="28" y="29"/>
                </a:lnTo>
                <a:lnTo>
                  <a:pt x="28" y="27"/>
                </a:lnTo>
                <a:lnTo>
                  <a:pt x="29" y="26"/>
                </a:lnTo>
                <a:lnTo>
                  <a:pt x="30" y="25"/>
                </a:lnTo>
                <a:lnTo>
                  <a:pt x="31" y="24"/>
                </a:lnTo>
                <a:lnTo>
                  <a:pt x="32" y="24"/>
                </a:lnTo>
                <a:lnTo>
                  <a:pt x="33" y="23"/>
                </a:lnTo>
                <a:lnTo>
                  <a:pt x="34" y="22"/>
                </a:lnTo>
                <a:lnTo>
                  <a:pt x="35" y="21"/>
                </a:lnTo>
                <a:lnTo>
                  <a:pt x="36" y="21"/>
                </a:lnTo>
                <a:lnTo>
                  <a:pt x="37" y="20"/>
                </a:lnTo>
                <a:lnTo>
                  <a:pt x="38" y="20"/>
                </a:lnTo>
                <a:lnTo>
                  <a:pt x="38" y="19"/>
                </a:lnTo>
                <a:lnTo>
                  <a:pt x="38" y="18"/>
                </a:lnTo>
                <a:lnTo>
                  <a:pt x="39" y="17"/>
                </a:lnTo>
                <a:lnTo>
                  <a:pt x="39" y="16"/>
                </a:lnTo>
                <a:lnTo>
                  <a:pt x="39" y="14"/>
                </a:lnTo>
                <a:lnTo>
                  <a:pt x="38" y="14"/>
                </a:lnTo>
                <a:lnTo>
                  <a:pt x="38" y="12"/>
                </a:lnTo>
                <a:lnTo>
                  <a:pt x="38" y="10"/>
                </a:lnTo>
                <a:lnTo>
                  <a:pt x="38" y="8"/>
                </a:lnTo>
                <a:lnTo>
                  <a:pt x="37" y="7"/>
                </a:lnTo>
                <a:lnTo>
                  <a:pt x="37" y="5"/>
                </a:lnTo>
                <a:lnTo>
                  <a:pt x="37" y="4"/>
                </a:lnTo>
                <a:lnTo>
                  <a:pt x="37" y="3"/>
                </a:lnTo>
                <a:lnTo>
                  <a:pt x="37" y="2"/>
                </a:lnTo>
                <a:lnTo>
                  <a:pt x="37" y="1"/>
                </a:lnTo>
                <a:lnTo>
                  <a:pt x="37" y="0"/>
                </a:lnTo>
                <a:lnTo>
                  <a:pt x="38" y="1"/>
                </a:lnTo>
                <a:lnTo>
                  <a:pt x="40" y="3"/>
                </a:lnTo>
                <a:lnTo>
                  <a:pt x="41" y="5"/>
                </a:lnTo>
                <a:lnTo>
                  <a:pt x="43" y="7"/>
                </a:lnTo>
                <a:lnTo>
                  <a:pt x="46" y="11"/>
                </a:lnTo>
                <a:lnTo>
                  <a:pt x="49" y="14"/>
                </a:lnTo>
                <a:lnTo>
                  <a:pt x="51" y="18"/>
                </a:lnTo>
                <a:lnTo>
                  <a:pt x="54" y="22"/>
                </a:lnTo>
                <a:lnTo>
                  <a:pt x="57" y="25"/>
                </a:lnTo>
                <a:lnTo>
                  <a:pt x="59" y="29"/>
                </a:lnTo>
                <a:lnTo>
                  <a:pt x="62" y="33"/>
                </a:lnTo>
                <a:lnTo>
                  <a:pt x="63" y="35"/>
                </a:lnTo>
                <a:lnTo>
                  <a:pt x="65" y="38"/>
                </a:lnTo>
                <a:lnTo>
                  <a:pt x="66" y="40"/>
                </a:lnTo>
                <a:lnTo>
                  <a:pt x="67" y="41"/>
                </a:lnTo>
                <a:lnTo>
                  <a:pt x="67" y="43"/>
                </a:lnTo>
                <a:lnTo>
                  <a:pt x="68" y="45"/>
                </a:lnTo>
                <a:lnTo>
                  <a:pt x="68" y="47"/>
                </a:lnTo>
                <a:lnTo>
                  <a:pt x="68" y="48"/>
                </a:lnTo>
                <a:lnTo>
                  <a:pt x="68" y="49"/>
                </a:lnTo>
                <a:lnTo>
                  <a:pt x="68" y="50"/>
                </a:lnTo>
                <a:lnTo>
                  <a:pt x="68" y="51"/>
                </a:lnTo>
                <a:lnTo>
                  <a:pt x="67" y="52"/>
                </a:lnTo>
                <a:lnTo>
                  <a:pt x="66" y="52"/>
                </a:lnTo>
                <a:lnTo>
                  <a:pt x="65" y="52"/>
                </a:lnTo>
                <a:lnTo>
                  <a:pt x="64" y="52"/>
                </a:lnTo>
                <a:lnTo>
                  <a:pt x="63" y="52"/>
                </a:lnTo>
                <a:lnTo>
                  <a:pt x="62" y="52"/>
                </a:lnTo>
                <a:lnTo>
                  <a:pt x="60" y="52"/>
                </a:lnTo>
                <a:lnTo>
                  <a:pt x="59" y="52"/>
                </a:lnTo>
                <a:lnTo>
                  <a:pt x="58" y="52"/>
                </a:lnTo>
                <a:lnTo>
                  <a:pt x="57" y="52"/>
                </a:lnTo>
                <a:lnTo>
                  <a:pt x="56" y="52"/>
                </a:lnTo>
                <a:lnTo>
                  <a:pt x="53" y="52"/>
                </a:lnTo>
                <a:lnTo>
                  <a:pt x="52" y="52"/>
                </a:lnTo>
                <a:lnTo>
                  <a:pt x="51" y="53"/>
                </a:lnTo>
                <a:lnTo>
                  <a:pt x="50" y="53"/>
                </a:lnTo>
                <a:lnTo>
                  <a:pt x="49" y="53"/>
                </a:lnTo>
                <a:lnTo>
                  <a:pt x="47" y="54"/>
                </a:lnTo>
                <a:lnTo>
                  <a:pt x="46" y="54"/>
                </a:lnTo>
                <a:lnTo>
                  <a:pt x="45" y="55"/>
                </a:lnTo>
                <a:lnTo>
                  <a:pt x="44" y="55"/>
                </a:lnTo>
                <a:lnTo>
                  <a:pt x="43" y="56"/>
                </a:lnTo>
                <a:lnTo>
                  <a:pt x="42" y="56"/>
                </a:lnTo>
                <a:lnTo>
                  <a:pt x="40" y="56"/>
                </a:lnTo>
                <a:lnTo>
                  <a:pt x="40" y="57"/>
                </a:lnTo>
                <a:lnTo>
                  <a:pt x="39" y="57"/>
                </a:lnTo>
                <a:lnTo>
                  <a:pt x="38" y="57"/>
                </a:lnTo>
                <a:lnTo>
                  <a:pt x="37" y="57"/>
                </a:lnTo>
                <a:lnTo>
                  <a:pt x="36" y="57"/>
                </a:lnTo>
                <a:lnTo>
                  <a:pt x="35" y="57"/>
                </a:lnTo>
                <a:lnTo>
                  <a:pt x="34" y="56"/>
                </a:lnTo>
                <a:lnTo>
                  <a:pt x="33" y="56"/>
                </a:lnTo>
                <a:lnTo>
                  <a:pt x="33" y="55"/>
                </a:lnTo>
                <a:lnTo>
                  <a:pt x="32" y="55"/>
                </a:lnTo>
                <a:lnTo>
                  <a:pt x="32" y="54"/>
                </a:lnTo>
                <a:lnTo>
                  <a:pt x="31" y="53"/>
                </a:lnTo>
                <a:lnTo>
                  <a:pt x="31" y="52"/>
                </a:lnTo>
                <a:lnTo>
                  <a:pt x="31" y="51"/>
                </a:lnTo>
                <a:lnTo>
                  <a:pt x="31" y="50"/>
                </a:lnTo>
                <a:lnTo>
                  <a:pt x="31" y="49"/>
                </a:lnTo>
                <a:lnTo>
                  <a:pt x="31" y="48"/>
                </a:lnTo>
                <a:lnTo>
                  <a:pt x="30" y="48"/>
                </a:lnTo>
                <a:lnTo>
                  <a:pt x="30" y="47"/>
                </a:lnTo>
                <a:lnTo>
                  <a:pt x="29" y="46"/>
                </a:lnTo>
                <a:lnTo>
                  <a:pt x="28" y="46"/>
                </a:lnTo>
                <a:lnTo>
                  <a:pt x="28" y="45"/>
                </a:lnTo>
                <a:lnTo>
                  <a:pt x="27" y="44"/>
                </a:lnTo>
                <a:lnTo>
                  <a:pt x="26" y="44"/>
                </a:lnTo>
                <a:lnTo>
                  <a:pt x="25" y="44"/>
                </a:lnTo>
                <a:lnTo>
                  <a:pt x="24" y="44"/>
                </a:lnTo>
                <a:lnTo>
                  <a:pt x="23" y="43"/>
                </a:lnTo>
                <a:lnTo>
                  <a:pt x="22" y="43"/>
                </a:lnTo>
                <a:lnTo>
                  <a:pt x="21" y="43"/>
                </a:lnTo>
                <a:lnTo>
                  <a:pt x="20" y="43"/>
                </a:lnTo>
                <a:lnTo>
                  <a:pt x="19" y="43"/>
                </a:lnTo>
                <a:lnTo>
                  <a:pt x="17" y="43"/>
                </a:lnTo>
                <a:lnTo>
                  <a:pt x="16" y="43"/>
                </a:lnTo>
                <a:lnTo>
                  <a:pt x="13" y="43"/>
                </a:lnTo>
                <a:lnTo>
                  <a:pt x="11" y="44"/>
                </a:lnTo>
                <a:lnTo>
                  <a:pt x="8" y="44"/>
                </a:lnTo>
                <a:lnTo>
                  <a:pt x="7" y="44"/>
                </a:lnTo>
                <a:lnTo>
                  <a:pt x="6" y="43"/>
                </a:lnTo>
                <a:lnTo>
                  <a:pt x="4" y="43"/>
                </a:lnTo>
                <a:lnTo>
                  <a:pt x="3" y="43"/>
                </a:lnTo>
                <a:lnTo>
                  <a:pt x="2" y="43"/>
                </a:lnTo>
                <a:lnTo>
                  <a:pt x="1" y="42"/>
                </a:lnTo>
                <a:lnTo>
                  <a:pt x="0" y="41"/>
                </a:lnTo>
                <a:lnTo>
                  <a:pt x="0" y="40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64" name="Freeform 44"/>
          <p:cNvSpPr>
            <a:spLocks/>
          </p:cNvSpPr>
          <p:nvPr/>
        </p:nvSpPr>
        <p:spPr bwMode="auto">
          <a:xfrm>
            <a:off x="1427163" y="3151188"/>
            <a:ext cx="58737" cy="58737"/>
          </a:xfrm>
          <a:custGeom>
            <a:avLst/>
            <a:gdLst>
              <a:gd name="T0" fmla="*/ 0 w 37"/>
              <a:gd name="T1" fmla="*/ 2147483647 h 37"/>
              <a:gd name="T2" fmla="*/ 2147483647 w 37"/>
              <a:gd name="T3" fmla="*/ 2147483647 h 37"/>
              <a:gd name="T4" fmla="*/ 2147483647 w 37"/>
              <a:gd name="T5" fmla="*/ 2147483647 h 37"/>
              <a:gd name="T6" fmla="*/ 2147483647 w 37"/>
              <a:gd name="T7" fmla="*/ 2147483647 h 37"/>
              <a:gd name="T8" fmla="*/ 2147483647 w 37"/>
              <a:gd name="T9" fmla="*/ 2147483647 h 37"/>
              <a:gd name="T10" fmla="*/ 2147483647 w 37"/>
              <a:gd name="T11" fmla="*/ 2147483647 h 37"/>
              <a:gd name="T12" fmla="*/ 2147483647 w 37"/>
              <a:gd name="T13" fmla="*/ 2147483647 h 37"/>
              <a:gd name="T14" fmla="*/ 2147483647 w 37"/>
              <a:gd name="T15" fmla="*/ 2147483647 h 37"/>
              <a:gd name="T16" fmla="*/ 2147483647 w 37"/>
              <a:gd name="T17" fmla="*/ 2147483647 h 37"/>
              <a:gd name="T18" fmla="*/ 2147483647 w 37"/>
              <a:gd name="T19" fmla="*/ 2147483647 h 37"/>
              <a:gd name="T20" fmla="*/ 2147483647 w 37"/>
              <a:gd name="T21" fmla="*/ 2147483647 h 37"/>
              <a:gd name="T22" fmla="*/ 2147483647 w 37"/>
              <a:gd name="T23" fmla="*/ 2147483647 h 37"/>
              <a:gd name="T24" fmla="*/ 2147483647 w 37"/>
              <a:gd name="T25" fmla="*/ 2147483647 h 37"/>
              <a:gd name="T26" fmla="*/ 2147483647 w 37"/>
              <a:gd name="T27" fmla="*/ 2147483647 h 37"/>
              <a:gd name="T28" fmla="*/ 2147483647 w 37"/>
              <a:gd name="T29" fmla="*/ 2147483647 h 37"/>
              <a:gd name="T30" fmla="*/ 2147483647 w 37"/>
              <a:gd name="T31" fmla="*/ 2147483647 h 37"/>
              <a:gd name="T32" fmla="*/ 2147483647 w 37"/>
              <a:gd name="T33" fmla="*/ 2147483647 h 37"/>
              <a:gd name="T34" fmla="*/ 2147483647 w 37"/>
              <a:gd name="T35" fmla="*/ 2147483647 h 37"/>
              <a:gd name="T36" fmla="*/ 2147483647 w 37"/>
              <a:gd name="T37" fmla="*/ 2147483647 h 37"/>
              <a:gd name="T38" fmla="*/ 2147483647 w 37"/>
              <a:gd name="T39" fmla="*/ 2147483647 h 37"/>
              <a:gd name="T40" fmla="*/ 2147483647 w 37"/>
              <a:gd name="T41" fmla="*/ 2147483647 h 37"/>
              <a:gd name="T42" fmla="*/ 2147483647 w 37"/>
              <a:gd name="T43" fmla="*/ 2147483647 h 37"/>
              <a:gd name="T44" fmla="*/ 2147483647 w 37"/>
              <a:gd name="T45" fmla="*/ 2147483647 h 37"/>
              <a:gd name="T46" fmla="*/ 2147483647 w 37"/>
              <a:gd name="T47" fmla="*/ 2147483647 h 37"/>
              <a:gd name="T48" fmla="*/ 2147483647 w 37"/>
              <a:gd name="T49" fmla="*/ 2147483647 h 37"/>
              <a:gd name="T50" fmla="*/ 2147483647 w 37"/>
              <a:gd name="T51" fmla="*/ 2147483647 h 37"/>
              <a:gd name="T52" fmla="*/ 2147483647 w 37"/>
              <a:gd name="T53" fmla="*/ 2147483647 h 37"/>
              <a:gd name="T54" fmla="*/ 2147483647 w 37"/>
              <a:gd name="T55" fmla="*/ 2147483647 h 37"/>
              <a:gd name="T56" fmla="*/ 2147483647 w 37"/>
              <a:gd name="T57" fmla="*/ 2147483647 h 37"/>
              <a:gd name="T58" fmla="*/ 2147483647 w 37"/>
              <a:gd name="T59" fmla="*/ 2147483647 h 37"/>
              <a:gd name="T60" fmla="*/ 2147483647 w 37"/>
              <a:gd name="T61" fmla="*/ 2147483647 h 37"/>
              <a:gd name="T62" fmla="*/ 2147483647 w 37"/>
              <a:gd name="T63" fmla="*/ 2147483647 h 37"/>
              <a:gd name="T64" fmla="*/ 2147483647 w 37"/>
              <a:gd name="T65" fmla="*/ 2147483647 h 37"/>
              <a:gd name="T66" fmla="*/ 2147483647 w 37"/>
              <a:gd name="T67" fmla="*/ 2147483647 h 37"/>
              <a:gd name="T68" fmla="*/ 2147483647 w 37"/>
              <a:gd name="T69" fmla="*/ 2147483647 h 37"/>
              <a:gd name="T70" fmla="*/ 2147483647 w 37"/>
              <a:gd name="T71" fmla="*/ 2147483647 h 37"/>
              <a:gd name="T72" fmla="*/ 2147483647 w 37"/>
              <a:gd name="T73" fmla="*/ 2147483647 h 37"/>
              <a:gd name="T74" fmla="*/ 2147483647 w 37"/>
              <a:gd name="T75" fmla="*/ 2147483647 h 37"/>
              <a:gd name="T76" fmla="*/ 2147483647 w 37"/>
              <a:gd name="T77" fmla="*/ 2147483647 h 37"/>
              <a:gd name="T78" fmla="*/ 2147483647 w 37"/>
              <a:gd name="T79" fmla="*/ 2147483647 h 37"/>
              <a:gd name="T80" fmla="*/ 2147483647 w 37"/>
              <a:gd name="T81" fmla="*/ 2147483647 h 37"/>
              <a:gd name="T82" fmla="*/ 2147483647 w 37"/>
              <a:gd name="T83" fmla="*/ 0 h 37"/>
              <a:gd name="T84" fmla="*/ 2147483647 w 37"/>
              <a:gd name="T85" fmla="*/ 0 h 37"/>
              <a:gd name="T86" fmla="*/ 2147483647 w 37"/>
              <a:gd name="T87" fmla="*/ 2147483647 h 37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7"/>
              <a:gd name="T133" fmla="*/ 0 h 37"/>
              <a:gd name="T134" fmla="*/ 37 w 37"/>
              <a:gd name="T135" fmla="*/ 37 h 37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7" h="37">
                <a:moveTo>
                  <a:pt x="1" y="3"/>
                </a:move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1" y="7"/>
                </a:lnTo>
                <a:lnTo>
                  <a:pt x="2" y="8"/>
                </a:lnTo>
                <a:lnTo>
                  <a:pt x="3" y="8"/>
                </a:lnTo>
                <a:lnTo>
                  <a:pt x="3" y="9"/>
                </a:lnTo>
                <a:lnTo>
                  <a:pt x="5" y="9"/>
                </a:lnTo>
                <a:lnTo>
                  <a:pt x="6" y="9"/>
                </a:lnTo>
                <a:lnTo>
                  <a:pt x="7" y="9"/>
                </a:lnTo>
                <a:lnTo>
                  <a:pt x="8" y="9"/>
                </a:lnTo>
                <a:lnTo>
                  <a:pt x="9" y="10"/>
                </a:lnTo>
                <a:lnTo>
                  <a:pt x="10" y="10"/>
                </a:lnTo>
                <a:lnTo>
                  <a:pt x="11" y="10"/>
                </a:lnTo>
                <a:lnTo>
                  <a:pt x="12" y="11"/>
                </a:lnTo>
                <a:lnTo>
                  <a:pt x="13" y="11"/>
                </a:lnTo>
                <a:lnTo>
                  <a:pt x="14" y="11"/>
                </a:lnTo>
                <a:lnTo>
                  <a:pt x="14" y="12"/>
                </a:lnTo>
                <a:lnTo>
                  <a:pt x="15" y="12"/>
                </a:lnTo>
                <a:lnTo>
                  <a:pt x="15" y="13"/>
                </a:lnTo>
                <a:lnTo>
                  <a:pt x="16" y="14"/>
                </a:lnTo>
                <a:lnTo>
                  <a:pt x="16" y="15"/>
                </a:lnTo>
                <a:lnTo>
                  <a:pt x="17" y="15"/>
                </a:lnTo>
                <a:lnTo>
                  <a:pt x="17" y="16"/>
                </a:lnTo>
                <a:lnTo>
                  <a:pt x="17" y="17"/>
                </a:lnTo>
                <a:lnTo>
                  <a:pt x="17" y="18"/>
                </a:lnTo>
                <a:lnTo>
                  <a:pt x="17" y="19"/>
                </a:lnTo>
                <a:lnTo>
                  <a:pt x="17" y="20"/>
                </a:lnTo>
                <a:lnTo>
                  <a:pt x="18" y="21"/>
                </a:lnTo>
                <a:lnTo>
                  <a:pt x="19" y="21"/>
                </a:lnTo>
                <a:lnTo>
                  <a:pt x="20" y="21"/>
                </a:lnTo>
                <a:lnTo>
                  <a:pt x="21" y="21"/>
                </a:lnTo>
                <a:lnTo>
                  <a:pt x="21" y="22"/>
                </a:lnTo>
                <a:lnTo>
                  <a:pt x="22" y="22"/>
                </a:lnTo>
                <a:lnTo>
                  <a:pt x="23" y="22"/>
                </a:lnTo>
                <a:lnTo>
                  <a:pt x="24" y="22"/>
                </a:lnTo>
                <a:lnTo>
                  <a:pt x="25" y="22"/>
                </a:lnTo>
                <a:lnTo>
                  <a:pt x="26" y="21"/>
                </a:lnTo>
                <a:lnTo>
                  <a:pt x="27" y="21"/>
                </a:lnTo>
                <a:lnTo>
                  <a:pt x="27" y="22"/>
                </a:lnTo>
                <a:lnTo>
                  <a:pt x="27" y="23"/>
                </a:lnTo>
                <a:lnTo>
                  <a:pt x="27" y="24"/>
                </a:lnTo>
                <a:lnTo>
                  <a:pt x="27" y="25"/>
                </a:lnTo>
                <a:lnTo>
                  <a:pt x="27" y="26"/>
                </a:lnTo>
                <a:lnTo>
                  <a:pt x="27" y="27"/>
                </a:lnTo>
                <a:lnTo>
                  <a:pt x="27" y="28"/>
                </a:lnTo>
                <a:lnTo>
                  <a:pt x="27" y="29"/>
                </a:lnTo>
                <a:lnTo>
                  <a:pt x="27" y="30"/>
                </a:lnTo>
                <a:lnTo>
                  <a:pt x="27" y="31"/>
                </a:lnTo>
                <a:lnTo>
                  <a:pt x="27" y="32"/>
                </a:lnTo>
                <a:lnTo>
                  <a:pt x="27" y="33"/>
                </a:lnTo>
                <a:lnTo>
                  <a:pt x="27" y="34"/>
                </a:lnTo>
                <a:lnTo>
                  <a:pt x="27" y="35"/>
                </a:lnTo>
                <a:lnTo>
                  <a:pt x="28" y="35"/>
                </a:lnTo>
                <a:lnTo>
                  <a:pt x="28" y="36"/>
                </a:lnTo>
                <a:lnTo>
                  <a:pt x="29" y="36"/>
                </a:lnTo>
                <a:lnTo>
                  <a:pt x="30" y="35"/>
                </a:lnTo>
                <a:lnTo>
                  <a:pt x="31" y="35"/>
                </a:lnTo>
                <a:lnTo>
                  <a:pt x="32" y="35"/>
                </a:lnTo>
                <a:lnTo>
                  <a:pt x="33" y="35"/>
                </a:lnTo>
                <a:lnTo>
                  <a:pt x="34" y="35"/>
                </a:lnTo>
                <a:lnTo>
                  <a:pt x="34" y="34"/>
                </a:lnTo>
                <a:lnTo>
                  <a:pt x="35" y="34"/>
                </a:lnTo>
                <a:lnTo>
                  <a:pt x="35" y="33"/>
                </a:lnTo>
                <a:lnTo>
                  <a:pt x="36" y="32"/>
                </a:lnTo>
                <a:lnTo>
                  <a:pt x="36" y="31"/>
                </a:lnTo>
                <a:lnTo>
                  <a:pt x="36" y="30"/>
                </a:lnTo>
                <a:lnTo>
                  <a:pt x="36" y="29"/>
                </a:lnTo>
                <a:lnTo>
                  <a:pt x="36" y="27"/>
                </a:lnTo>
                <a:lnTo>
                  <a:pt x="36" y="25"/>
                </a:lnTo>
                <a:lnTo>
                  <a:pt x="35" y="24"/>
                </a:lnTo>
                <a:lnTo>
                  <a:pt x="35" y="23"/>
                </a:lnTo>
                <a:lnTo>
                  <a:pt x="34" y="22"/>
                </a:lnTo>
                <a:lnTo>
                  <a:pt x="34" y="21"/>
                </a:lnTo>
                <a:lnTo>
                  <a:pt x="33" y="21"/>
                </a:lnTo>
                <a:lnTo>
                  <a:pt x="33" y="20"/>
                </a:lnTo>
                <a:lnTo>
                  <a:pt x="33" y="19"/>
                </a:lnTo>
                <a:lnTo>
                  <a:pt x="32" y="18"/>
                </a:lnTo>
                <a:lnTo>
                  <a:pt x="31" y="18"/>
                </a:lnTo>
                <a:lnTo>
                  <a:pt x="31" y="17"/>
                </a:lnTo>
                <a:lnTo>
                  <a:pt x="31" y="16"/>
                </a:lnTo>
                <a:lnTo>
                  <a:pt x="30" y="15"/>
                </a:lnTo>
                <a:lnTo>
                  <a:pt x="30" y="13"/>
                </a:lnTo>
                <a:lnTo>
                  <a:pt x="29" y="12"/>
                </a:lnTo>
                <a:lnTo>
                  <a:pt x="29" y="11"/>
                </a:lnTo>
                <a:lnTo>
                  <a:pt x="28" y="10"/>
                </a:lnTo>
                <a:lnTo>
                  <a:pt x="27" y="9"/>
                </a:lnTo>
                <a:lnTo>
                  <a:pt x="26" y="9"/>
                </a:lnTo>
                <a:lnTo>
                  <a:pt x="25" y="9"/>
                </a:lnTo>
                <a:lnTo>
                  <a:pt x="24" y="9"/>
                </a:lnTo>
                <a:lnTo>
                  <a:pt x="23" y="9"/>
                </a:lnTo>
                <a:lnTo>
                  <a:pt x="22" y="9"/>
                </a:lnTo>
                <a:lnTo>
                  <a:pt x="21" y="9"/>
                </a:lnTo>
                <a:lnTo>
                  <a:pt x="21" y="10"/>
                </a:lnTo>
                <a:lnTo>
                  <a:pt x="21" y="11"/>
                </a:lnTo>
                <a:lnTo>
                  <a:pt x="21" y="12"/>
                </a:lnTo>
                <a:lnTo>
                  <a:pt x="20" y="12"/>
                </a:lnTo>
                <a:lnTo>
                  <a:pt x="20" y="13"/>
                </a:lnTo>
                <a:lnTo>
                  <a:pt x="19" y="12"/>
                </a:lnTo>
                <a:lnTo>
                  <a:pt x="19" y="11"/>
                </a:lnTo>
                <a:lnTo>
                  <a:pt x="19" y="10"/>
                </a:lnTo>
                <a:lnTo>
                  <a:pt x="18" y="9"/>
                </a:lnTo>
                <a:lnTo>
                  <a:pt x="17" y="8"/>
                </a:lnTo>
                <a:lnTo>
                  <a:pt x="16" y="6"/>
                </a:lnTo>
                <a:lnTo>
                  <a:pt x="15" y="5"/>
                </a:lnTo>
                <a:lnTo>
                  <a:pt x="15" y="4"/>
                </a:lnTo>
                <a:lnTo>
                  <a:pt x="14" y="3"/>
                </a:lnTo>
                <a:lnTo>
                  <a:pt x="13" y="3"/>
                </a:lnTo>
                <a:lnTo>
                  <a:pt x="12" y="2"/>
                </a:lnTo>
                <a:lnTo>
                  <a:pt x="11" y="2"/>
                </a:lnTo>
                <a:lnTo>
                  <a:pt x="10" y="1"/>
                </a:lnTo>
                <a:lnTo>
                  <a:pt x="9" y="0"/>
                </a:lnTo>
                <a:lnTo>
                  <a:pt x="7" y="0"/>
                </a:lnTo>
                <a:lnTo>
                  <a:pt x="6" y="0"/>
                </a:lnTo>
                <a:lnTo>
                  <a:pt x="5" y="0"/>
                </a:lnTo>
                <a:lnTo>
                  <a:pt x="4" y="0"/>
                </a:lnTo>
                <a:lnTo>
                  <a:pt x="3" y="1"/>
                </a:lnTo>
                <a:lnTo>
                  <a:pt x="3" y="2"/>
                </a:lnTo>
                <a:lnTo>
                  <a:pt x="2" y="2"/>
                </a:lnTo>
                <a:lnTo>
                  <a:pt x="1" y="3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65" name="Freeform 45"/>
          <p:cNvSpPr>
            <a:spLocks/>
          </p:cNvSpPr>
          <p:nvPr/>
        </p:nvSpPr>
        <p:spPr bwMode="auto">
          <a:xfrm>
            <a:off x="1465263" y="3201988"/>
            <a:ext cx="69850" cy="80962"/>
          </a:xfrm>
          <a:custGeom>
            <a:avLst/>
            <a:gdLst>
              <a:gd name="T0" fmla="*/ 2147483647 w 44"/>
              <a:gd name="T1" fmla="*/ 2147483647 h 51"/>
              <a:gd name="T2" fmla="*/ 2147483647 w 44"/>
              <a:gd name="T3" fmla="*/ 2147483647 h 51"/>
              <a:gd name="T4" fmla="*/ 2147483647 w 44"/>
              <a:gd name="T5" fmla="*/ 2147483647 h 51"/>
              <a:gd name="T6" fmla="*/ 2147483647 w 44"/>
              <a:gd name="T7" fmla="*/ 2147483647 h 51"/>
              <a:gd name="T8" fmla="*/ 2147483647 w 44"/>
              <a:gd name="T9" fmla="*/ 2147483647 h 51"/>
              <a:gd name="T10" fmla="*/ 2147483647 w 44"/>
              <a:gd name="T11" fmla="*/ 2147483647 h 51"/>
              <a:gd name="T12" fmla="*/ 2147483647 w 44"/>
              <a:gd name="T13" fmla="*/ 2147483647 h 51"/>
              <a:gd name="T14" fmla="*/ 2147483647 w 44"/>
              <a:gd name="T15" fmla="*/ 2147483647 h 51"/>
              <a:gd name="T16" fmla="*/ 2147483647 w 44"/>
              <a:gd name="T17" fmla="*/ 2147483647 h 51"/>
              <a:gd name="T18" fmla="*/ 2147483647 w 44"/>
              <a:gd name="T19" fmla="*/ 2147483647 h 51"/>
              <a:gd name="T20" fmla="*/ 2147483647 w 44"/>
              <a:gd name="T21" fmla="*/ 2147483647 h 51"/>
              <a:gd name="T22" fmla="*/ 2147483647 w 44"/>
              <a:gd name="T23" fmla="*/ 2147483647 h 51"/>
              <a:gd name="T24" fmla="*/ 2147483647 w 44"/>
              <a:gd name="T25" fmla="*/ 2147483647 h 51"/>
              <a:gd name="T26" fmla="*/ 2147483647 w 44"/>
              <a:gd name="T27" fmla="*/ 2147483647 h 51"/>
              <a:gd name="T28" fmla="*/ 2147483647 w 44"/>
              <a:gd name="T29" fmla="*/ 2147483647 h 51"/>
              <a:gd name="T30" fmla="*/ 2147483647 w 44"/>
              <a:gd name="T31" fmla="*/ 2147483647 h 51"/>
              <a:gd name="T32" fmla="*/ 2147483647 w 44"/>
              <a:gd name="T33" fmla="*/ 2147483647 h 51"/>
              <a:gd name="T34" fmla="*/ 2147483647 w 44"/>
              <a:gd name="T35" fmla="*/ 2147483647 h 51"/>
              <a:gd name="T36" fmla="*/ 2147483647 w 44"/>
              <a:gd name="T37" fmla="*/ 2147483647 h 51"/>
              <a:gd name="T38" fmla="*/ 2147483647 w 44"/>
              <a:gd name="T39" fmla="*/ 2147483647 h 51"/>
              <a:gd name="T40" fmla="*/ 2147483647 w 44"/>
              <a:gd name="T41" fmla="*/ 2147483647 h 51"/>
              <a:gd name="T42" fmla="*/ 2147483647 w 44"/>
              <a:gd name="T43" fmla="*/ 2147483647 h 51"/>
              <a:gd name="T44" fmla="*/ 2147483647 w 44"/>
              <a:gd name="T45" fmla="*/ 2147483647 h 51"/>
              <a:gd name="T46" fmla="*/ 2147483647 w 44"/>
              <a:gd name="T47" fmla="*/ 2147483647 h 51"/>
              <a:gd name="T48" fmla="*/ 2147483647 w 44"/>
              <a:gd name="T49" fmla="*/ 2147483647 h 51"/>
              <a:gd name="T50" fmla="*/ 2147483647 w 44"/>
              <a:gd name="T51" fmla="*/ 2147483647 h 51"/>
              <a:gd name="T52" fmla="*/ 2147483647 w 44"/>
              <a:gd name="T53" fmla="*/ 2147483647 h 51"/>
              <a:gd name="T54" fmla="*/ 2147483647 w 44"/>
              <a:gd name="T55" fmla="*/ 2147483647 h 51"/>
              <a:gd name="T56" fmla="*/ 2147483647 w 44"/>
              <a:gd name="T57" fmla="*/ 2147483647 h 51"/>
              <a:gd name="T58" fmla="*/ 2147483647 w 44"/>
              <a:gd name="T59" fmla="*/ 2147483647 h 51"/>
              <a:gd name="T60" fmla="*/ 2147483647 w 44"/>
              <a:gd name="T61" fmla="*/ 2147483647 h 51"/>
              <a:gd name="T62" fmla="*/ 2147483647 w 44"/>
              <a:gd name="T63" fmla="*/ 2147483647 h 51"/>
              <a:gd name="T64" fmla="*/ 2147483647 w 44"/>
              <a:gd name="T65" fmla="*/ 2147483647 h 51"/>
              <a:gd name="T66" fmla="*/ 2147483647 w 44"/>
              <a:gd name="T67" fmla="*/ 2147483647 h 51"/>
              <a:gd name="T68" fmla="*/ 2147483647 w 44"/>
              <a:gd name="T69" fmla="*/ 2147483647 h 51"/>
              <a:gd name="T70" fmla="*/ 2147483647 w 44"/>
              <a:gd name="T71" fmla="*/ 2147483647 h 51"/>
              <a:gd name="T72" fmla="*/ 2147483647 w 44"/>
              <a:gd name="T73" fmla="*/ 2147483647 h 51"/>
              <a:gd name="T74" fmla="*/ 2147483647 w 44"/>
              <a:gd name="T75" fmla="*/ 2147483647 h 51"/>
              <a:gd name="T76" fmla="*/ 2147483647 w 44"/>
              <a:gd name="T77" fmla="*/ 2147483647 h 51"/>
              <a:gd name="T78" fmla="*/ 2147483647 w 44"/>
              <a:gd name="T79" fmla="*/ 2147483647 h 51"/>
              <a:gd name="T80" fmla="*/ 2147483647 w 44"/>
              <a:gd name="T81" fmla="*/ 2147483647 h 51"/>
              <a:gd name="T82" fmla="*/ 2147483647 w 44"/>
              <a:gd name="T83" fmla="*/ 2147483647 h 51"/>
              <a:gd name="T84" fmla="*/ 2147483647 w 44"/>
              <a:gd name="T85" fmla="*/ 2147483647 h 51"/>
              <a:gd name="T86" fmla="*/ 2147483647 w 44"/>
              <a:gd name="T87" fmla="*/ 2147483647 h 51"/>
              <a:gd name="T88" fmla="*/ 2147483647 w 44"/>
              <a:gd name="T89" fmla="*/ 2147483647 h 51"/>
              <a:gd name="T90" fmla="*/ 2147483647 w 44"/>
              <a:gd name="T91" fmla="*/ 2147483647 h 51"/>
              <a:gd name="T92" fmla="*/ 2147483647 w 44"/>
              <a:gd name="T93" fmla="*/ 2147483647 h 51"/>
              <a:gd name="T94" fmla="*/ 2147483647 w 44"/>
              <a:gd name="T95" fmla="*/ 2147483647 h 51"/>
              <a:gd name="T96" fmla="*/ 2147483647 w 44"/>
              <a:gd name="T97" fmla="*/ 2147483647 h 51"/>
              <a:gd name="T98" fmla="*/ 2147483647 w 44"/>
              <a:gd name="T99" fmla="*/ 2147483647 h 51"/>
              <a:gd name="T100" fmla="*/ 2147483647 w 44"/>
              <a:gd name="T101" fmla="*/ 2147483647 h 51"/>
              <a:gd name="T102" fmla="*/ 2147483647 w 44"/>
              <a:gd name="T103" fmla="*/ 2147483647 h 51"/>
              <a:gd name="T104" fmla="*/ 2147483647 w 44"/>
              <a:gd name="T105" fmla="*/ 2147483647 h 51"/>
              <a:gd name="T106" fmla="*/ 2147483647 w 44"/>
              <a:gd name="T107" fmla="*/ 2147483647 h 51"/>
              <a:gd name="T108" fmla="*/ 2147483647 w 44"/>
              <a:gd name="T109" fmla="*/ 2147483647 h 51"/>
              <a:gd name="T110" fmla="*/ 2147483647 w 44"/>
              <a:gd name="T111" fmla="*/ 2147483647 h 51"/>
              <a:gd name="T112" fmla="*/ 2147483647 w 44"/>
              <a:gd name="T113" fmla="*/ 2147483647 h 51"/>
              <a:gd name="T114" fmla="*/ 0 w 44"/>
              <a:gd name="T115" fmla="*/ 2147483647 h 51"/>
              <a:gd name="T116" fmla="*/ 0 w 44"/>
              <a:gd name="T117" fmla="*/ 2147483647 h 51"/>
              <a:gd name="T118" fmla="*/ 0 w 44"/>
              <a:gd name="T119" fmla="*/ 2147483647 h 51"/>
              <a:gd name="T120" fmla="*/ 2147483647 w 44"/>
              <a:gd name="T121" fmla="*/ 2147483647 h 51"/>
              <a:gd name="T122" fmla="*/ 2147483647 w 44"/>
              <a:gd name="T123" fmla="*/ 2147483647 h 51"/>
              <a:gd name="T124" fmla="*/ 2147483647 w 44"/>
              <a:gd name="T125" fmla="*/ 0 h 51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44"/>
              <a:gd name="T190" fmla="*/ 0 h 51"/>
              <a:gd name="T191" fmla="*/ 44 w 44"/>
              <a:gd name="T192" fmla="*/ 51 h 51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44" h="51">
                <a:moveTo>
                  <a:pt x="2" y="0"/>
                </a:moveTo>
                <a:lnTo>
                  <a:pt x="2" y="6"/>
                </a:lnTo>
                <a:lnTo>
                  <a:pt x="2" y="11"/>
                </a:lnTo>
                <a:lnTo>
                  <a:pt x="3" y="15"/>
                </a:lnTo>
                <a:lnTo>
                  <a:pt x="4" y="18"/>
                </a:lnTo>
                <a:lnTo>
                  <a:pt x="4" y="21"/>
                </a:lnTo>
                <a:lnTo>
                  <a:pt x="4" y="22"/>
                </a:lnTo>
                <a:lnTo>
                  <a:pt x="5" y="23"/>
                </a:lnTo>
                <a:lnTo>
                  <a:pt x="6" y="23"/>
                </a:lnTo>
                <a:lnTo>
                  <a:pt x="6" y="24"/>
                </a:lnTo>
                <a:lnTo>
                  <a:pt x="7" y="24"/>
                </a:lnTo>
                <a:lnTo>
                  <a:pt x="8" y="25"/>
                </a:lnTo>
                <a:lnTo>
                  <a:pt x="8" y="26"/>
                </a:lnTo>
                <a:lnTo>
                  <a:pt x="8" y="27"/>
                </a:lnTo>
                <a:lnTo>
                  <a:pt x="8" y="29"/>
                </a:lnTo>
                <a:lnTo>
                  <a:pt x="8" y="30"/>
                </a:lnTo>
                <a:lnTo>
                  <a:pt x="8" y="32"/>
                </a:lnTo>
                <a:lnTo>
                  <a:pt x="8" y="34"/>
                </a:lnTo>
                <a:lnTo>
                  <a:pt x="7" y="35"/>
                </a:lnTo>
                <a:lnTo>
                  <a:pt x="7" y="37"/>
                </a:lnTo>
                <a:lnTo>
                  <a:pt x="7" y="38"/>
                </a:lnTo>
                <a:lnTo>
                  <a:pt x="7" y="40"/>
                </a:lnTo>
                <a:lnTo>
                  <a:pt x="7" y="42"/>
                </a:lnTo>
                <a:lnTo>
                  <a:pt x="7" y="43"/>
                </a:lnTo>
                <a:lnTo>
                  <a:pt x="7" y="44"/>
                </a:lnTo>
                <a:lnTo>
                  <a:pt x="7" y="45"/>
                </a:lnTo>
                <a:lnTo>
                  <a:pt x="8" y="46"/>
                </a:lnTo>
                <a:lnTo>
                  <a:pt x="9" y="45"/>
                </a:lnTo>
                <a:lnTo>
                  <a:pt x="10" y="45"/>
                </a:lnTo>
                <a:lnTo>
                  <a:pt x="11" y="43"/>
                </a:lnTo>
                <a:lnTo>
                  <a:pt x="11" y="42"/>
                </a:lnTo>
                <a:lnTo>
                  <a:pt x="11" y="41"/>
                </a:lnTo>
                <a:lnTo>
                  <a:pt x="11" y="40"/>
                </a:lnTo>
                <a:lnTo>
                  <a:pt x="12" y="39"/>
                </a:lnTo>
                <a:lnTo>
                  <a:pt x="12" y="38"/>
                </a:lnTo>
                <a:lnTo>
                  <a:pt x="13" y="38"/>
                </a:lnTo>
                <a:lnTo>
                  <a:pt x="14" y="38"/>
                </a:lnTo>
                <a:lnTo>
                  <a:pt x="14" y="37"/>
                </a:lnTo>
                <a:lnTo>
                  <a:pt x="14" y="36"/>
                </a:lnTo>
                <a:lnTo>
                  <a:pt x="15" y="36"/>
                </a:lnTo>
                <a:lnTo>
                  <a:pt x="15" y="35"/>
                </a:lnTo>
                <a:lnTo>
                  <a:pt x="16" y="34"/>
                </a:lnTo>
                <a:lnTo>
                  <a:pt x="16" y="33"/>
                </a:lnTo>
                <a:lnTo>
                  <a:pt x="17" y="32"/>
                </a:lnTo>
                <a:lnTo>
                  <a:pt x="17" y="31"/>
                </a:lnTo>
                <a:lnTo>
                  <a:pt x="18" y="30"/>
                </a:lnTo>
                <a:lnTo>
                  <a:pt x="20" y="29"/>
                </a:lnTo>
                <a:lnTo>
                  <a:pt x="21" y="29"/>
                </a:lnTo>
                <a:lnTo>
                  <a:pt x="23" y="29"/>
                </a:lnTo>
                <a:lnTo>
                  <a:pt x="24" y="29"/>
                </a:lnTo>
                <a:lnTo>
                  <a:pt x="25" y="29"/>
                </a:lnTo>
                <a:lnTo>
                  <a:pt x="27" y="29"/>
                </a:lnTo>
                <a:lnTo>
                  <a:pt x="29" y="29"/>
                </a:lnTo>
                <a:lnTo>
                  <a:pt x="30" y="29"/>
                </a:lnTo>
                <a:lnTo>
                  <a:pt x="32" y="29"/>
                </a:lnTo>
                <a:lnTo>
                  <a:pt x="33" y="29"/>
                </a:lnTo>
                <a:lnTo>
                  <a:pt x="34" y="30"/>
                </a:lnTo>
                <a:lnTo>
                  <a:pt x="35" y="30"/>
                </a:lnTo>
                <a:lnTo>
                  <a:pt x="37" y="30"/>
                </a:lnTo>
                <a:lnTo>
                  <a:pt x="37" y="31"/>
                </a:lnTo>
                <a:lnTo>
                  <a:pt x="38" y="31"/>
                </a:lnTo>
                <a:lnTo>
                  <a:pt x="38" y="32"/>
                </a:lnTo>
                <a:lnTo>
                  <a:pt x="39" y="32"/>
                </a:lnTo>
                <a:lnTo>
                  <a:pt x="39" y="33"/>
                </a:lnTo>
                <a:lnTo>
                  <a:pt x="39" y="34"/>
                </a:lnTo>
                <a:lnTo>
                  <a:pt x="39" y="35"/>
                </a:lnTo>
                <a:lnTo>
                  <a:pt x="39" y="36"/>
                </a:lnTo>
                <a:lnTo>
                  <a:pt x="39" y="37"/>
                </a:lnTo>
                <a:lnTo>
                  <a:pt x="40" y="38"/>
                </a:lnTo>
                <a:lnTo>
                  <a:pt x="40" y="39"/>
                </a:lnTo>
                <a:lnTo>
                  <a:pt x="41" y="40"/>
                </a:lnTo>
                <a:lnTo>
                  <a:pt x="42" y="41"/>
                </a:lnTo>
                <a:lnTo>
                  <a:pt x="43" y="43"/>
                </a:lnTo>
                <a:lnTo>
                  <a:pt x="43" y="44"/>
                </a:lnTo>
                <a:lnTo>
                  <a:pt x="43" y="45"/>
                </a:lnTo>
                <a:lnTo>
                  <a:pt x="42" y="46"/>
                </a:lnTo>
                <a:lnTo>
                  <a:pt x="41" y="46"/>
                </a:lnTo>
                <a:lnTo>
                  <a:pt x="40" y="46"/>
                </a:lnTo>
                <a:lnTo>
                  <a:pt x="39" y="46"/>
                </a:lnTo>
                <a:lnTo>
                  <a:pt x="39" y="45"/>
                </a:lnTo>
                <a:lnTo>
                  <a:pt x="39" y="43"/>
                </a:lnTo>
                <a:lnTo>
                  <a:pt x="39" y="42"/>
                </a:lnTo>
                <a:lnTo>
                  <a:pt x="39" y="41"/>
                </a:lnTo>
                <a:lnTo>
                  <a:pt x="39" y="40"/>
                </a:lnTo>
                <a:lnTo>
                  <a:pt x="38" y="39"/>
                </a:lnTo>
                <a:lnTo>
                  <a:pt x="37" y="38"/>
                </a:lnTo>
                <a:lnTo>
                  <a:pt x="36" y="38"/>
                </a:lnTo>
                <a:lnTo>
                  <a:pt x="35" y="38"/>
                </a:lnTo>
                <a:lnTo>
                  <a:pt x="34" y="37"/>
                </a:lnTo>
                <a:lnTo>
                  <a:pt x="33" y="37"/>
                </a:lnTo>
                <a:lnTo>
                  <a:pt x="32" y="37"/>
                </a:lnTo>
                <a:lnTo>
                  <a:pt x="31" y="37"/>
                </a:lnTo>
                <a:lnTo>
                  <a:pt x="30" y="37"/>
                </a:lnTo>
                <a:lnTo>
                  <a:pt x="29" y="38"/>
                </a:lnTo>
                <a:lnTo>
                  <a:pt x="28" y="38"/>
                </a:lnTo>
                <a:lnTo>
                  <a:pt x="28" y="37"/>
                </a:lnTo>
                <a:lnTo>
                  <a:pt x="28" y="36"/>
                </a:lnTo>
                <a:lnTo>
                  <a:pt x="28" y="35"/>
                </a:lnTo>
                <a:lnTo>
                  <a:pt x="27" y="34"/>
                </a:lnTo>
                <a:lnTo>
                  <a:pt x="27" y="33"/>
                </a:lnTo>
                <a:lnTo>
                  <a:pt x="26" y="33"/>
                </a:lnTo>
                <a:lnTo>
                  <a:pt x="26" y="32"/>
                </a:lnTo>
                <a:lnTo>
                  <a:pt x="25" y="33"/>
                </a:lnTo>
                <a:lnTo>
                  <a:pt x="25" y="34"/>
                </a:lnTo>
                <a:lnTo>
                  <a:pt x="24" y="36"/>
                </a:lnTo>
                <a:lnTo>
                  <a:pt x="22" y="38"/>
                </a:lnTo>
                <a:lnTo>
                  <a:pt x="21" y="38"/>
                </a:lnTo>
                <a:lnTo>
                  <a:pt x="20" y="39"/>
                </a:lnTo>
                <a:lnTo>
                  <a:pt x="19" y="40"/>
                </a:lnTo>
                <a:lnTo>
                  <a:pt x="18" y="41"/>
                </a:lnTo>
                <a:lnTo>
                  <a:pt x="18" y="42"/>
                </a:lnTo>
                <a:lnTo>
                  <a:pt x="17" y="43"/>
                </a:lnTo>
                <a:lnTo>
                  <a:pt x="16" y="44"/>
                </a:lnTo>
                <a:lnTo>
                  <a:pt x="15" y="45"/>
                </a:lnTo>
                <a:lnTo>
                  <a:pt x="14" y="46"/>
                </a:lnTo>
                <a:lnTo>
                  <a:pt x="13" y="46"/>
                </a:lnTo>
                <a:lnTo>
                  <a:pt x="13" y="47"/>
                </a:lnTo>
                <a:lnTo>
                  <a:pt x="12" y="48"/>
                </a:lnTo>
                <a:lnTo>
                  <a:pt x="12" y="49"/>
                </a:lnTo>
                <a:lnTo>
                  <a:pt x="11" y="49"/>
                </a:lnTo>
                <a:lnTo>
                  <a:pt x="10" y="49"/>
                </a:lnTo>
                <a:lnTo>
                  <a:pt x="9" y="49"/>
                </a:lnTo>
                <a:lnTo>
                  <a:pt x="8" y="50"/>
                </a:lnTo>
                <a:lnTo>
                  <a:pt x="7" y="50"/>
                </a:lnTo>
                <a:lnTo>
                  <a:pt x="6" y="50"/>
                </a:lnTo>
                <a:lnTo>
                  <a:pt x="5" y="50"/>
                </a:lnTo>
                <a:lnTo>
                  <a:pt x="4" y="49"/>
                </a:lnTo>
                <a:lnTo>
                  <a:pt x="3" y="49"/>
                </a:lnTo>
                <a:lnTo>
                  <a:pt x="3" y="48"/>
                </a:lnTo>
                <a:lnTo>
                  <a:pt x="2" y="47"/>
                </a:lnTo>
                <a:lnTo>
                  <a:pt x="2" y="46"/>
                </a:lnTo>
                <a:lnTo>
                  <a:pt x="3" y="46"/>
                </a:lnTo>
                <a:lnTo>
                  <a:pt x="4" y="46"/>
                </a:lnTo>
                <a:lnTo>
                  <a:pt x="4" y="45"/>
                </a:lnTo>
                <a:lnTo>
                  <a:pt x="4" y="44"/>
                </a:lnTo>
                <a:lnTo>
                  <a:pt x="4" y="42"/>
                </a:lnTo>
                <a:lnTo>
                  <a:pt x="4" y="41"/>
                </a:lnTo>
                <a:lnTo>
                  <a:pt x="4" y="40"/>
                </a:lnTo>
                <a:lnTo>
                  <a:pt x="4" y="39"/>
                </a:lnTo>
                <a:lnTo>
                  <a:pt x="4" y="38"/>
                </a:lnTo>
                <a:lnTo>
                  <a:pt x="4" y="37"/>
                </a:lnTo>
                <a:lnTo>
                  <a:pt x="4" y="35"/>
                </a:lnTo>
                <a:lnTo>
                  <a:pt x="4" y="34"/>
                </a:lnTo>
                <a:lnTo>
                  <a:pt x="4" y="33"/>
                </a:lnTo>
                <a:lnTo>
                  <a:pt x="4" y="32"/>
                </a:lnTo>
                <a:lnTo>
                  <a:pt x="4" y="31"/>
                </a:lnTo>
                <a:lnTo>
                  <a:pt x="4" y="30"/>
                </a:lnTo>
                <a:lnTo>
                  <a:pt x="4" y="29"/>
                </a:lnTo>
                <a:lnTo>
                  <a:pt x="5" y="28"/>
                </a:lnTo>
                <a:lnTo>
                  <a:pt x="6" y="27"/>
                </a:lnTo>
                <a:lnTo>
                  <a:pt x="6" y="26"/>
                </a:lnTo>
                <a:lnTo>
                  <a:pt x="6" y="25"/>
                </a:lnTo>
                <a:lnTo>
                  <a:pt x="5" y="25"/>
                </a:lnTo>
                <a:lnTo>
                  <a:pt x="4" y="25"/>
                </a:lnTo>
                <a:lnTo>
                  <a:pt x="3" y="25"/>
                </a:lnTo>
                <a:lnTo>
                  <a:pt x="2" y="25"/>
                </a:lnTo>
                <a:lnTo>
                  <a:pt x="1" y="25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lnTo>
                  <a:pt x="0" y="21"/>
                </a:lnTo>
                <a:lnTo>
                  <a:pt x="0" y="19"/>
                </a:lnTo>
                <a:lnTo>
                  <a:pt x="0" y="17"/>
                </a:lnTo>
                <a:lnTo>
                  <a:pt x="0" y="15"/>
                </a:lnTo>
                <a:lnTo>
                  <a:pt x="0" y="13"/>
                </a:lnTo>
                <a:lnTo>
                  <a:pt x="0" y="11"/>
                </a:lnTo>
                <a:lnTo>
                  <a:pt x="1" y="9"/>
                </a:lnTo>
                <a:lnTo>
                  <a:pt x="1" y="7"/>
                </a:lnTo>
                <a:lnTo>
                  <a:pt x="1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66" name="Freeform 46"/>
          <p:cNvSpPr>
            <a:spLocks/>
          </p:cNvSpPr>
          <p:nvPr/>
        </p:nvSpPr>
        <p:spPr bwMode="auto">
          <a:xfrm>
            <a:off x="1511300" y="3292475"/>
            <a:ext cx="19050" cy="6350"/>
          </a:xfrm>
          <a:custGeom>
            <a:avLst/>
            <a:gdLst>
              <a:gd name="T0" fmla="*/ 2147483647 w 12"/>
              <a:gd name="T1" fmla="*/ 2147483647 h 4"/>
              <a:gd name="T2" fmla="*/ 2147483647 w 12"/>
              <a:gd name="T3" fmla="*/ 2147483647 h 4"/>
              <a:gd name="T4" fmla="*/ 2147483647 w 12"/>
              <a:gd name="T5" fmla="*/ 2147483647 h 4"/>
              <a:gd name="T6" fmla="*/ 2147483647 w 12"/>
              <a:gd name="T7" fmla="*/ 2147483647 h 4"/>
              <a:gd name="T8" fmla="*/ 2147483647 w 12"/>
              <a:gd name="T9" fmla="*/ 2147483647 h 4"/>
              <a:gd name="T10" fmla="*/ 2147483647 w 12"/>
              <a:gd name="T11" fmla="*/ 2147483647 h 4"/>
              <a:gd name="T12" fmla="*/ 2147483647 w 12"/>
              <a:gd name="T13" fmla="*/ 2147483647 h 4"/>
              <a:gd name="T14" fmla="*/ 2147483647 w 12"/>
              <a:gd name="T15" fmla="*/ 2147483647 h 4"/>
              <a:gd name="T16" fmla="*/ 2147483647 w 12"/>
              <a:gd name="T17" fmla="*/ 2147483647 h 4"/>
              <a:gd name="T18" fmla="*/ 2147483647 w 12"/>
              <a:gd name="T19" fmla="*/ 2147483647 h 4"/>
              <a:gd name="T20" fmla="*/ 2147483647 w 12"/>
              <a:gd name="T21" fmla="*/ 2147483647 h 4"/>
              <a:gd name="T22" fmla="*/ 2147483647 w 12"/>
              <a:gd name="T23" fmla="*/ 2147483647 h 4"/>
              <a:gd name="T24" fmla="*/ 2147483647 w 12"/>
              <a:gd name="T25" fmla="*/ 2147483647 h 4"/>
              <a:gd name="T26" fmla="*/ 2147483647 w 12"/>
              <a:gd name="T27" fmla="*/ 2147483647 h 4"/>
              <a:gd name="T28" fmla="*/ 2147483647 w 12"/>
              <a:gd name="T29" fmla="*/ 2147483647 h 4"/>
              <a:gd name="T30" fmla="*/ 2147483647 w 12"/>
              <a:gd name="T31" fmla="*/ 2147483647 h 4"/>
              <a:gd name="T32" fmla="*/ 2147483647 w 12"/>
              <a:gd name="T33" fmla="*/ 2147483647 h 4"/>
              <a:gd name="T34" fmla="*/ 2147483647 w 12"/>
              <a:gd name="T35" fmla="*/ 0 h 4"/>
              <a:gd name="T36" fmla="*/ 2147483647 w 12"/>
              <a:gd name="T37" fmla="*/ 0 h 4"/>
              <a:gd name="T38" fmla="*/ 2147483647 w 12"/>
              <a:gd name="T39" fmla="*/ 0 h 4"/>
              <a:gd name="T40" fmla="*/ 2147483647 w 12"/>
              <a:gd name="T41" fmla="*/ 2147483647 h 4"/>
              <a:gd name="T42" fmla="*/ 2147483647 w 12"/>
              <a:gd name="T43" fmla="*/ 2147483647 h 4"/>
              <a:gd name="T44" fmla="*/ 2147483647 w 12"/>
              <a:gd name="T45" fmla="*/ 2147483647 h 4"/>
              <a:gd name="T46" fmla="*/ 2147483647 w 12"/>
              <a:gd name="T47" fmla="*/ 2147483647 h 4"/>
              <a:gd name="T48" fmla="*/ 2147483647 w 12"/>
              <a:gd name="T49" fmla="*/ 2147483647 h 4"/>
              <a:gd name="T50" fmla="*/ 2147483647 w 12"/>
              <a:gd name="T51" fmla="*/ 2147483647 h 4"/>
              <a:gd name="T52" fmla="*/ 2147483647 w 12"/>
              <a:gd name="T53" fmla="*/ 2147483647 h 4"/>
              <a:gd name="T54" fmla="*/ 2147483647 w 12"/>
              <a:gd name="T55" fmla="*/ 2147483647 h 4"/>
              <a:gd name="T56" fmla="*/ 2147483647 w 12"/>
              <a:gd name="T57" fmla="*/ 2147483647 h 4"/>
              <a:gd name="T58" fmla="*/ 2147483647 w 12"/>
              <a:gd name="T59" fmla="*/ 2147483647 h 4"/>
              <a:gd name="T60" fmla="*/ 2147483647 w 12"/>
              <a:gd name="T61" fmla="*/ 2147483647 h 4"/>
              <a:gd name="T62" fmla="*/ 2147483647 w 12"/>
              <a:gd name="T63" fmla="*/ 2147483647 h 4"/>
              <a:gd name="T64" fmla="*/ 2147483647 w 12"/>
              <a:gd name="T65" fmla="*/ 2147483647 h 4"/>
              <a:gd name="T66" fmla="*/ 2147483647 w 12"/>
              <a:gd name="T67" fmla="*/ 2147483647 h 4"/>
              <a:gd name="T68" fmla="*/ 2147483647 w 12"/>
              <a:gd name="T69" fmla="*/ 2147483647 h 4"/>
              <a:gd name="T70" fmla="*/ 2147483647 w 12"/>
              <a:gd name="T71" fmla="*/ 2147483647 h 4"/>
              <a:gd name="T72" fmla="*/ 2147483647 w 12"/>
              <a:gd name="T73" fmla="*/ 2147483647 h 4"/>
              <a:gd name="T74" fmla="*/ 2147483647 w 12"/>
              <a:gd name="T75" fmla="*/ 2147483647 h 4"/>
              <a:gd name="T76" fmla="*/ 2147483647 w 12"/>
              <a:gd name="T77" fmla="*/ 2147483647 h 4"/>
              <a:gd name="T78" fmla="*/ 0 w 12"/>
              <a:gd name="T79" fmla="*/ 2147483647 h 4"/>
              <a:gd name="T80" fmla="*/ 0 w 12"/>
              <a:gd name="T81" fmla="*/ 2147483647 h 4"/>
              <a:gd name="T82" fmla="*/ 0 w 12"/>
              <a:gd name="T83" fmla="*/ 2147483647 h 4"/>
              <a:gd name="T84" fmla="*/ 2147483647 w 12"/>
              <a:gd name="T85" fmla="*/ 2147483647 h 4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w 12"/>
              <a:gd name="T130" fmla="*/ 0 h 4"/>
              <a:gd name="T131" fmla="*/ 12 w 12"/>
              <a:gd name="T132" fmla="*/ 4 h 4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T129" t="T130" r="T131" b="T132"/>
            <a:pathLst>
              <a:path w="12" h="4">
                <a:moveTo>
                  <a:pt x="1" y="1"/>
                </a:move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9" y="2"/>
                </a:lnTo>
                <a:lnTo>
                  <a:pt x="10" y="2"/>
                </a:lnTo>
                <a:lnTo>
                  <a:pt x="10" y="1"/>
                </a:lnTo>
                <a:lnTo>
                  <a:pt x="10" y="0"/>
                </a:lnTo>
                <a:lnTo>
                  <a:pt x="11" y="1"/>
                </a:lnTo>
                <a:lnTo>
                  <a:pt x="11" y="2"/>
                </a:lnTo>
                <a:lnTo>
                  <a:pt x="10" y="2"/>
                </a:lnTo>
                <a:lnTo>
                  <a:pt x="10" y="3"/>
                </a:lnTo>
                <a:lnTo>
                  <a:pt x="9" y="3"/>
                </a:lnTo>
                <a:lnTo>
                  <a:pt x="8" y="3"/>
                </a:lnTo>
                <a:lnTo>
                  <a:pt x="7" y="3"/>
                </a:lnTo>
                <a:lnTo>
                  <a:pt x="6" y="3"/>
                </a:lnTo>
                <a:lnTo>
                  <a:pt x="5" y="3"/>
                </a:lnTo>
                <a:lnTo>
                  <a:pt x="3" y="3"/>
                </a:lnTo>
                <a:lnTo>
                  <a:pt x="2" y="3"/>
                </a:lnTo>
                <a:lnTo>
                  <a:pt x="1" y="3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67" name="Freeform 47"/>
          <p:cNvSpPr>
            <a:spLocks/>
          </p:cNvSpPr>
          <p:nvPr/>
        </p:nvSpPr>
        <p:spPr bwMode="auto">
          <a:xfrm>
            <a:off x="1490663" y="3338513"/>
            <a:ext cx="17462" cy="12700"/>
          </a:xfrm>
          <a:custGeom>
            <a:avLst/>
            <a:gdLst>
              <a:gd name="T0" fmla="*/ 2147483647 w 11"/>
              <a:gd name="T1" fmla="*/ 0 h 8"/>
              <a:gd name="T2" fmla="*/ 2147483647 w 11"/>
              <a:gd name="T3" fmla="*/ 0 h 8"/>
              <a:gd name="T4" fmla="*/ 2147483647 w 11"/>
              <a:gd name="T5" fmla="*/ 2147483647 h 8"/>
              <a:gd name="T6" fmla="*/ 2147483647 w 11"/>
              <a:gd name="T7" fmla="*/ 2147483647 h 8"/>
              <a:gd name="T8" fmla="*/ 2147483647 w 11"/>
              <a:gd name="T9" fmla="*/ 2147483647 h 8"/>
              <a:gd name="T10" fmla="*/ 2147483647 w 11"/>
              <a:gd name="T11" fmla="*/ 2147483647 h 8"/>
              <a:gd name="T12" fmla="*/ 2147483647 w 11"/>
              <a:gd name="T13" fmla="*/ 2147483647 h 8"/>
              <a:gd name="T14" fmla="*/ 2147483647 w 11"/>
              <a:gd name="T15" fmla="*/ 2147483647 h 8"/>
              <a:gd name="T16" fmla="*/ 2147483647 w 11"/>
              <a:gd name="T17" fmla="*/ 2147483647 h 8"/>
              <a:gd name="T18" fmla="*/ 2147483647 w 11"/>
              <a:gd name="T19" fmla="*/ 2147483647 h 8"/>
              <a:gd name="T20" fmla="*/ 2147483647 w 11"/>
              <a:gd name="T21" fmla="*/ 2147483647 h 8"/>
              <a:gd name="T22" fmla="*/ 2147483647 w 11"/>
              <a:gd name="T23" fmla="*/ 2147483647 h 8"/>
              <a:gd name="T24" fmla="*/ 2147483647 w 11"/>
              <a:gd name="T25" fmla="*/ 2147483647 h 8"/>
              <a:gd name="T26" fmla="*/ 2147483647 w 11"/>
              <a:gd name="T27" fmla="*/ 0 h 8"/>
              <a:gd name="T28" fmla="*/ 2147483647 w 11"/>
              <a:gd name="T29" fmla="*/ 0 h 8"/>
              <a:gd name="T30" fmla="*/ 2147483647 w 11"/>
              <a:gd name="T31" fmla="*/ 2147483647 h 8"/>
              <a:gd name="T32" fmla="*/ 2147483647 w 11"/>
              <a:gd name="T33" fmla="*/ 2147483647 h 8"/>
              <a:gd name="T34" fmla="*/ 2147483647 w 11"/>
              <a:gd name="T35" fmla="*/ 2147483647 h 8"/>
              <a:gd name="T36" fmla="*/ 2147483647 w 11"/>
              <a:gd name="T37" fmla="*/ 2147483647 h 8"/>
              <a:gd name="T38" fmla="*/ 2147483647 w 11"/>
              <a:gd name="T39" fmla="*/ 2147483647 h 8"/>
              <a:gd name="T40" fmla="*/ 2147483647 w 11"/>
              <a:gd name="T41" fmla="*/ 2147483647 h 8"/>
              <a:gd name="T42" fmla="*/ 2147483647 w 11"/>
              <a:gd name="T43" fmla="*/ 2147483647 h 8"/>
              <a:gd name="T44" fmla="*/ 2147483647 w 11"/>
              <a:gd name="T45" fmla="*/ 2147483647 h 8"/>
              <a:gd name="T46" fmla="*/ 2147483647 w 11"/>
              <a:gd name="T47" fmla="*/ 2147483647 h 8"/>
              <a:gd name="T48" fmla="*/ 2147483647 w 11"/>
              <a:gd name="T49" fmla="*/ 2147483647 h 8"/>
              <a:gd name="T50" fmla="*/ 2147483647 w 11"/>
              <a:gd name="T51" fmla="*/ 2147483647 h 8"/>
              <a:gd name="T52" fmla="*/ 2147483647 w 11"/>
              <a:gd name="T53" fmla="*/ 2147483647 h 8"/>
              <a:gd name="T54" fmla="*/ 2147483647 w 11"/>
              <a:gd name="T55" fmla="*/ 2147483647 h 8"/>
              <a:gd name="T56" fmla="*/ 2147483647 w 11"/>
              <a:gd name="T57" fmla="*/ 2147483647 h 8"/>
              <a:gd name="T58" fmla="*/ 2147483647 w 11"/>
              <a:gd name="T59" fmla="*/ 2147483647 h 8"/>
              <a:gd name="T60" fmla="*/ 2147483647 w 11"/>
              <a:gd name="T61" fmla="*/ 2147483647 h 8"/>
              <a:gd name="T62" fmla="*/ 2147483647 w 11"/>
              <a:gd name="T63" fmla="*/ 2147483647 h 8"/>
              <a:gd name="T64" fmla="*/ 2147483647 w 11"/>
              <a:gd name="T65" fmla="*/ 2147483647 h 8"/>
              <a:gd name="T66" fmla="*/ 2147483647 w 11"/>
              <a:gd name="T67" fmla="*/ 2147483647 h 8"/>
              <a:gd name="T68" fmla="*/ 2147483647 w 11"/>
              <a:gd name="T69" fmla="*/ 2147483647 h 8"/>
              <a:gd name="T70" fmla="*/ 2147483647 w 11"/>
              <a:gd name="T71" fmla="*/ 2147483647 h 8"/>
              <a:gd name="T72" fmla="*/ 2147483647 w 11"/>
              <a:gd name="T73" fmla="*/ 2147483647 h 8"/>
              <a:gd name="T74" fmla="*/ 2147483647 w 11"/>
              <a:gd name="T75" fmla="*/ 2147483647 h 8"/>
              <a:gd name="T76" fmla="*/ 2147483647 w 11"/>
              <a:gd name="T77" fmla="*/ 2147483647 h 8"/>
              <a:gd name="T78" fmla="*/ 2147483647 w 11"/>
              <a:gd name="T79" fmla="*/ 2147483647 h 8"/>
              <a:gd name="T80" fmla="*/ 2147483647 w 11"/>
              <a:gd name="T81" fmla="*/ 2147483647 h 8"/>
              <a:gd name="T82" fmla="*/ 2147483647 w 11"/>
              <a:gd name="T83" fmla="*/ 2147483647 h 8"/>
              <a:gd name="T84" fmla="*/ 2147483647 w 11"/>
              <a:gd name="T85" fmla="*/ 2147483647 h 8"/>
              <a:gd name="T86" fmla="*/ 2147483647 w 11"/>
              <a:gd name="T87" fmla="*/ 2147483647 h 8"/>
              <a:gd name="T88" fmla="*/ 2147483647 w 11"/>
              <a:gd name="T89" fmla="*/ 2147483647 h 8"/>
              <a:gd name="T90" fmla="*/ 2147483647 w 11"/>
              <a:gd name="T91" fmla="*/ 2147483647 h 8"/>
              <a:gd name="T92" fmla="*/ 0 w 11"/>
              <a:gd name="T93" fmla="*/ 2147483647 h 8"/>
              <a:gd name="T94" fmla="*/ 0 w 11"/>
              <a:gd name="T95" fmla="*/ 2147483647 h 8"/>
              <a:gd name="T96" fmla="*/ 0 w 11"/>
              <a:gd name="T97" fmla="*/ 2147483647 h 8"/>
              <a:gd name="T98" fmla="*/ 2147483647 w 11"/>
              <a:gd name="T99" fmla="*/ 0 h 8"/>
              <a:gd name="T100" fmla="*/ 2147483647 w 11"/>
              <a:gd name="T101" fmla="*/ 0 h 8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11"/>
              <a:gd name="T154" fmla="*/ 0 h 8"/>
              <a:gd name="T155" fmla="*/ 11 w 11"/>
              <a:gd name="T156" fmla="*/ 8 h 8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11" h="8">
                <a:moveTo>
                  <a:pt x="1" y="0"/>
                </a:move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5" y="1"/>
                </a:lnTo>
                <a:lnTo>
                  <a:pt x="6" y="1"/>
                </a:lnTo>
                <a:lnTo>
                  <a:pt x="6" y="2"/>
                </a:lnTo>
                <a:lnTo>
                  <a:pt x="7" y="2"/>
                </a:lnTo>
                <a:lnTo>
                  <a:pt x="8" y="2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9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9" y="5"/>
                </a:lnTo>
                <a:lnTo>
                  <a:pt x="10" y="6"/>
                </a:lnTo>
                <a:lnTo>
                  <a:pt x="9" y="6"/>
                </a:lnTo>
                <a:lnTo>
                  <a:pt x="9" y="7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6" y="5"/>
                </a:lnTo>
                <a:lnTo>
                  <a:pt x="5" y="5"/>
                </a:lnTo>
                <a:lnTo>
                  <a:pt x="4" y="5"/>
                </a:lnTo>
                <a:lnTo>
                  <a:pt x="4" y="4"/>
                </a:lnTo>
                <a:lnTo>
                  <a:pt x="3" y="3"/>
                </a:lnTo>
                <a:lnTo>
                  <a:pt x="2" y="2"/>
                </a:lnTo>
                <a:lnTo>
                  <a:pt x="1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68" name="Freeform 48"/>
          <p:cNvSpPr>
            <a:spLocks/>
          </p:cNvSpPr>
          <p:nvPr/>
        </p:nvSpPr>
        <p:spPr bwMode="auto">
          <a:xfrm>
            <a:off x="1493838" y="3286125"/>
            <a:ext cx="46037" cy="44450"/>
          </a:xfrm>
          <a:custGeom>
            <a:avLst/>
            <a:gdLst>
              <a:gd name="T0" fmla="*/ 2147483647 w 29"/>
              <a:gd name="T1" fmla="*/ 2147483647 h 28"/>
              <a:gd name="T2" fmla="*/ 0 w 29"/>
              <a:gd name="T3" fmla="*/ 2147483647 h 28"/>
              <a:gd name="T4" fmla="*/ 0 w 29"/>
              <a:gd name="T5" fmla="*/ 2147483647 h 28"/>
              <a:gd name="T6" fmla="*/ 0 w 29"/>
              <a:gd name="T7" fmla="*/ 2147483647 h 28"/>
              <a:gd name="T8" fmla="*/ 2147483647 w 29"/>
              <a:gd name="T9" fmla="*/ 2147483647 h 28"/>
              <a:gd name="T10" fmla="*/ 2147483647 w 29"/>
              <a:gd name="T11" fmla="*/ 2147483647 h 28"/>
              <a:gd name="T12" fmla="*/ 2147483647 w 29"/>
              <a:gd name="T13" fmla="*/ 2147483647 h 28"/>
              <a:gd name="T14" fmla="*/ 2147483647 w 29"/>
              <a:gd name="T15" fmla="*/ 2147483647 h 28"/>
              <a:gd name="T16" fmla="*/ 2147483647 w 29"/>
              <a:gd name="T17" fmla="*/ 2147483647 h 28"/>
              <a:gd name="T18" fmla="*/ 2147483647 w 29"/>
              <a:gd name="T19" fmla="*/ 2147483647 h 28"/>
              <a:gd name="T20" fmla="*/ 2147483647 w 29"/>
              <a:gd name="T21" fmla="*/ 2147483647 h 28"/>
              <a:gd name="T22" fmla="*/ 2147483647 w 29"/>
              <a:gd name="T23" fmla="*/ 2147483647 h 28"/>
              <a:gd name="T24" fmla="*/ 2147483647 w 29"/>
              <a:gd name="T25" fmla="*/ 2147483647 h 28"/>
              <a:gd name="T26" fmla="*/ 2147483647 w 29"/>
              <a:gd name="T27" fmla="*/ 2147483647 h 28"/>
              <a:gd name="T28" fmla="*/ 2147483647 w 29"/>
              <a:gd name="T29" fmla="*/ 2147483647 h 28"/>
              <a:gd name="T30" fmla="*/ 2147483647 w 29"/>
              <a:gd name="T31" fmla="*/ 2147483647 h 28"/>
              <a:gd name="T32" fmla="*/ 2147483647 w 29"/>
              <a:gd name="T33" fmla="*/ 2147483647 h 28"/>
              <a:gd name="T34" fmla="*/ 2147483647 w 29"/>
              <a:gd name="T35" fmla="*/ 2147483647 h 28"/>
              <a:gd name="T36" fmla="*/ 2147483647 w 29"/>
              <a:gd name="T37" fmla="*/ 2147483647 h 28"/>
              <a:gd name="T38" fmla="*/ 2147483647 w 29"/>
              <a:gd name="T39" fmla="*/ 2147483647 h 28"/>
              <a:gd name="T40" fmla="*/ 2147483647 w 29"/>
              <a:gd name="T41" fmla="*/ 2147483647 h 28"/>
              <a:gd name="T42" fmla="*/ 2147483647 w 29"/>
              <a:gd name="T43" fmla="*/ 2147483647 h 28"/>
              <a:gd name="T44" fmla="*/ 2147483647 w 29"/>
              <a:gd name="T45" fmla="*/ 2147483647 h 28"/>
              <a:gd name="T46" fmla="*/ 2147483647 w 29"/>
              <a:gd name="T47" fmla="*/ 2147483647 h 28"/>
              <a:gd name="T48" fmla="*/ 2147483647 w 29"/>
              <a:gd name="T49" fmla="*/ 2147483647 h 28"/>
              <a:gd name="T50" fmla="*/ 2147483647 w 29"/>
              <a:gd name="T51" fmla="*/ 2147483647 h 28"/>
              <a:gd name="T52" fmla="*/ 2147483647 w 29"/>
              <a:gd name="T53" fmla="*/ 2147483647 h 28"/>
              <a:gd name="T54" fmla="*/ 2147483647 w 29"/>
              <a:gd name="T55" fmla="*/ 2147483647 h 28"/>
              <a:gd name="T56" fmla="*/ 2147483647 w 29"/>
              <a:gd name="T57" fmla="*/ 2147483647 h 28"/>
              <a:gd name="T58" fmla="*/ 2147483647 w 29"/>
              <a:gd name="T59" fmla="*/ 2147483647 h 28"/>
              <a:gd name="T60" fmla="*/ 2147483647 w 29"/>
              <a:gd name="T61" fmla="*/ 2147483647 h 28"/>
              <a:gd name="T62" fmla="*/ 2147483647 w 29"/>
              <a:gd name="T63" fmla="*/ 2147483647 h 28"/>
              <a:gd name="T64" fmla="*/ 2147483647 w 29"/>
              <a:gd name="T65" fmla="*/ 2147483647 h 28"/>
              <a:gd name="T66" fmla="*/ 2147483647 w 29"/>
              <a:gd name="T67" fmla="*/ 2147483647 h 28"/>
              <a:gd name="T68" fmla="*/ 2147483647 w 29"/>
              <a:gd name="T69" fmla="*/ 2147483647 h 28"/>
              <a:gd name="T70" fmla="*/ 2147483647 w 29"/>
              <a:gd name="T71" fmla="*/ 2147483647 h 28"/>
              <a:gd name="T72" fmla="*/ 2147483647 w 29"/>
              <a:gd name="T73" fmla="*/ 2147483647 h 28"/>
              <a:gd name="T74" fmla="*/ 2147483647 w 29"/>
              <a:gd name="T75" fmla="*/ 2147483647 h 28"/>
              <a:gd name="T76" fmla="*/ 2147483647 w 29"/>
              <a:gd name="T77" fmla="*/ 2147483647 h 28"/>
              <a:gd name="T78" fmla="*/ 2147483647 w 29"/>
              <a:gd name="T79" fmla="*/ 2147483647 h 28"/>
              <a:gd name="T80" fmla="*/ 2147483647 w 29"/>
              <a:gd name="T81" fmla="*/ 2147483647 h 28"/>
              <a:gd name="T82" fmla="*/ 2147483647 w 29"/>
              <a:gd name="T83" fmla="*/ 2147483647 h 28"/>
              <a:gd name="T84" fmla="*/ 2147483647 w 29"/>
              <a:gd name="T85" fmla="*/ 2147483647 h 28"/>
              <a:gd name="T86" fmla="*/ 2147483647 w 29"/>
              <a:gd name="T87" fmla="*/ 2147483647 h 28"/>
              <a:gd name="T88" fmla="*/ 2147483647 w 29"/>
              <a:gd name="T89" fmla="*/ 2147483647 h 28"/>
              <a:gd name="T90" fmla="*/ 2147483647 w 29"/>
              <a:gd name="T91" fmla="*/ 0 h 28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29"/>
              <a:gd name="T139" fmla="*/ 0 h 28"/>
              <a:gd name="T140" fmla="*/ 29 w 29"/>
              <a:gd name="T141" fmla="*/ 28 h 28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29" h="28">
                <a:moveTo>
                  <a:pt x="2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7"/>
                </a:lnTo>
                <a:lnTo>
                  <a:pt x="0" y="8"/>
                </a:lnTo>
                <a:lnTo>
                  <a:pt x="0" y="9"/>
                </a:lnTo>
                <a:lnTo>
                  <a:pt x="0" y="10"/>
                </a:lnTo>
                <a:lnTo>
                  <a:pt x="1" y="11"/>
                </a:lnTo>
                <a:lnTo>
                  <a:pt x="2" y="11"/>
                </a:lnTo>
                <a:lnTo>
                  <a:pt x="2" y="12"/>
                </a:lnTo>
                <a:lnTo>
                  <a:pt x="2" y="13"/>
                </a:lnTo>
                <a:lnTo>
                  <a:pt x="3" y="13"/>
                </a:lnTo>
                <a:lnTo>
                  <a:pt x="4" y="13"/>
                </a:lnTo>
                <a:lnTo>
                  <a:pt x="5" y="14"/>
                </a:lnTo>
                <a:lnTo>
                  <a:pt x="7" y="14"/>
                </a:lnTo>
                <a:lnTo>
                  <a:pt x="8" y="14"/>
                </a:lnTo>
                <a:lnTo>
                  <a:pt x="9" y="14"/>
                </a:lnTo>
                <a:lnTo>
                  <a:pt x="9" y="15"/>
                </a:lnTo>
                <a:lnTo>
                  <a:pt x="10" y="15"/>
                </a:lnTo>
                <a:lnTo>
                  <a:pt x="11" y="15"/>
                </a:lnTo>
                <a:lnTo>
                  <a:pt x="11" y="16"/>
                </a:lnTo>
                <a:lnTo>
                  <a:pt x="11" y="17"/>
                </a:lnTo>
                <a:lnTo>
                  <a:pt x="11" y="18"/>
                </a:lnTo>
                <a:lnTo>
                  <a:pt x="10" y="19"/>
                </a:lnTo>
                <a:lnTo>
                  <a:pt x="10" y="20"/>
                </a:lnTo>
                <a:lnTo>
                  <a:pt x="11" y="19"/>
                </a:lnTo>
                <a:lnTo>
                  <a:pt x="11" y="18"/>
                </a:lnTo>
                <a:lnTo>
                  <a:pt x="12" y="18"/>
                </a:lnTo>
                <a:lnTo>
                  <a:pt x="12" y="17"/>
                </a:lnTo>
                <a:lnTo>
                  <a:pt x="12" y="16"/>
                </a:lnTo>
                <a:lnTo>
                  <a:pt x="13" y="16"/>
                </a:lnTo>
                <a:lnTo>
                  <a:pt x="14" y="16"/>
                </a:lnTo>
                <a:lnTo>
                  <a:pt x="15" y="16"/>
                </a:lnTo>
                <a:lnTo>
                  <a:pt x="16" y="16"/>
                </a:lnTo>
                <a:lnTo>
                  <a:pt x="16" y="15"/>
                </a:lnTo>
                <a:lnTo>
                  <a:pt x="17" y="15"/>
                </a:lnTo>
                <a:lnTo>
                  <a:pt x="18" y="15"/>
                </a:lnTo>
                <a:lnTo>
                  <a:pt x="19" y="15"/>
                </a:lnTo>
                <a:lnTo>
                  <a:pt x="20" y="15"/>
                </a:lnTo>
                <a:lnTo>
                  <a:pt x="21" y="15"/>
                </a:lnTo>
                <a:lnTo>
                  <a:pt x="21" y="16"/>
                </a:lnTo>
                <a:lnTo>
                  <a:pt x="21" y="17"/>
                </a:lnTo>
                <a:lnTo>
                  <a:pt x="21" y="18"/>
                </a:lnTo>
                <a:lnTo>
                  <a:pt x="21" y="19"/>
                </a:lnTo>
                <a:lnTo>
                  <a:pt x="21" y="20"/>
                </a:lnTo>
                <a:lnTo>
                  <a:pt x="21" y="21"/>
                </a:lnTo>
                <a:lnTo>
                  <a:pt x="21" y="22"/>
                </a:lnTo>
                <a:lnTo>
                  <a:pt x="21" y="23"/>
                </a:lnTo>
                <a:lnTo>
                  <a:pt x="21" y="24"/>
                </a:lnTo>
                <a:lnTo>
                  <a:pt x="21" y="25"/>
                </a:lnTo>
                <a:lnTo>
                  <a:pt x="20" y="26"/>
                </a:lnTo>
                <a:lnTo>
                  <a:pt x="21" y="26"/>
                </a:lnTo>
                <a:lnTo>
                  <a:pt x="21" y="27"/>
                </a:lnTo>
                <a:lnTo>
                  <a:pt x="22" y="27"/>
                </a:lnTo>
                <a:lnTo>
                  <a:pt x="22" y="26"/>
                </a:lnTo>
                <a:lnTo>
                  <a:pt x="22" y="25"/>
                </a:lnTo>
                <a:lnTo>
                  <a:pt x="21" y="25"/>
                </a:lnTo>
                <a:lnTo>
                  <a:pt x="21" y="24"/>
                </a:lnTo>
                <a:lnTo>
                  <a:pt x="21" y="23"/>
                </a:lnTo>
                <a:lnTo>
                  <a:pt x="21" y="22"/>
                </a:lnTo>
                <a:lnTo>
                  <a:pt x="21" y="21"/>
                </a:lnTo>
                <a:lnTo>
                  <a:pt x="22" y="20"/>
                </a:lnTo>
                <a:lnTo>
                  <a:pt x="23" y="20"/>
                </a:lnTo>
                <a:lnTo>
                  <a:pt x="24" y="20"/>
                </a:lnTo>
                <a:lnTo>
                  <a:pt x="25" y="20"/>
                </a:lnTo>
                <a:lnTo>
                  <a:pt x="26" y="20"/>
                </a:lnTo>
                <a:lnTo>
                  <a:pt x="27" y="20"/>
                </a:lnTo>
                <a:lnTo>
                  <a:pt x="28" y="20"/>
                </a:lnTo>
                <a:lnTo>
                  <a:pt x="28" y="19"/>
                </a:lnTo>
                <a:lnTo>
                  <a:pt x="27" y="19"/>
                </a:lnTo>
                <a:lnTo>
                  <a:pt x="27" y="18"/>
                </a:lnTo>
                <a:lnTo>
                  <a:pt x="27" y="19"/>
                </a:lnTo>
                <a:lnTo>
                  <a:pt x="26" y="19"/>
                </a:lnTo>
                <a:lnTo>
                  <a:pt x="26" y="20"/>
                </a:lnTo>
                <a:lnTo>
                  <a:pt x="25" y="20"/>
                </a:lnTo>
                <a:lnTo>
                  <a:pt x="24" y="20"/>
                </a:lnTo>
                <a:lnTo>
                  <a:pt x="23" y="20"/>
                </a:lnTo>
                <a:lnTo>
                  <a:pt x="23" y="19"/>
                </a:lnTo>
                <a:lnTo>
                  <a:pt x="22" y="17"/>
                </a:lnTo>
                <a:lnTo>
                  <a:pt x="21" y="16"/>
                </a:lnTo>
                <a:lnTo>
                  <a:pt x="21" y="15"/>
                </a:lnTo>
                <a:lnTo>
                  <a:pt x="20" y="14"/>
                </a:lnTo>
                <a:lnTo>
                  <a:pt x="19" y="14"/>
                </a:lnTo>
                <a:lnTo>
                  <a:pt x="18" y="13"/>
                </a:lnTo>
                <a:lnTo>
                  <a:pt x="17" y="13"/>
                </a:lnTo>
                <a:lnTo>
                  <a:pt x="16" y="13"/>
                </a:lnTo>
                <a:lnTo>
                  <a:pt x="15" y="12"/>
                </a:lnTo>
                <a:lnTo>
                  <a:pt x="14" y="12"/>
                </a:lnTo>
                <a:lnTo>
                  <a:pt x="13" y="12"/>
                </a:lnTo>
                <a:lnTo>
                  <a:pt x="12" y="12"/>
                </a:lnTo>
                <a:lnTo>
                  <a:pt x="11" y="12"/>
                </a:lnTo>
                <a:lnTo>
                  <a:pt x="10" y="12"/>
                </a:lnTo>
                <a:lnTo>
                  <a:pt x="8" y="12"/>
                </a:lnTo>
                <a:lnTo>
                  <a:pt x="7" y="12"/>
                </a:lnTo>
                <a:lnTo>
                  <a:pt x="7" y="13"/>
                </a:lnTo>
                <a:lnTo>
                  <a:pt x="6" y="13"/>
                </a:lnTo>
                <a:lnTo>
                  <a:pt x="5" y="12"/>
                </a:lnTo>
                <a:lnTo>
                  <a:pt x="4" y="12"/>
                </a:lnTo>
                <a:lnTo>
                  <a:pt x="3" y="12"/>
                </a:lnTo>
                <a:lnTo>
                  <a:pt x="2" y="12"/>
                </a:lnTo>
                <a:lnTo>
                  <a:pt x="2" y="11"/>
                </a:lnTo>
                <a:lnTo>
                  <a:pt x="1" y="11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2" y="7"/>
                </a:lnTo>
                <a:lnTo>
                  <a:pt x="2" y="6"/>
                </a:lnTo>
                <a:lnTo>
                  <a:pt x="2" y="5"/>
                </a:lnTo>
                <a:lnTo>
                  <a:pt x="2" y="4"/>
                </a:lnTo>
                <a:lnTo>
                  <a:pt x="2" y="3"/>
                </a:lnTo>
                <a:lnTo>
                  <a:pt x="2" y="2"/>
                </a:lnTo>
                <a:lnTo>
                  <a:pt x="2" y="1"/>
                </a:lnTo>
                <a:lnTo>
                  <a:pt x="2" y="0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69" name="Freeform 49"/>
          <p:cNvSpPr>
            <a:spLocks/>
          </p:cNvSpPr>
          <p:nvPr/>
        </p:nvSpPr>
        <p:spPr bwMode="auto">
          <a:xfrm>
            <a:off x="1008063" y="3300413"/>
            <a:ext cx="4762" cy="15875"/>
          </a:xfrm>
          <a:custGeom>
            <a:avLst/>
            <a:gdLst>
              <a:gd name="T0" fmla="*/ 0 w 3"/>
              <a:gd name="T1" fmla="*/ 2147483647 h 10"/>
              <a:gd name="T2" fmla="*/ 0 w 3"/>
              <a:gd name="T3" fmla="*/ 2147483647 h 10"/>
              <a:gd name="T4" fmla="*/ 2147483647 w 3"/>
              <a:gd name="T5" fmla="*/ 2147483647 h 10"/>
              <a:gd name="T6" fmla="*/ 2147483647 w 3"/>
              <a:gd name="T7" fmla="*/ 2147483647 h 10"/>
              <a:gd name="T8" fmla="*/ 2147483647 w 3"/>
              <a:gd name="T9" fmla="*/ 2147483647 h 10"/>
              <a:gd name="T10" fmla="*/ 2147483647 w 3"/>
              <a:gd name="T11" fmla="*/ 2147483647 h 10"/>
              <a:gd name="T12" fmla="*/ 2147483647 w 3"/>
              <a:gd name="T13" fmla="*/ 2147483647 h 10"/>
              <a:gd name="T14" fmla="*/ 2147483647 w 3"/>
              <a:gd name="T15" fmla="*/ 2147483647 h 10"/>
              <a:gd name="T16" fmla="*/ 2147483647 w 3"/>
              <a:gd name="T17" fmla="*/ 0 h 10"/>
              <a:gd name="T18" fmla="*/ 0 w 3"/>
              <a:gd name="T19" fmla="*/ 0 h 10"/>
              <a:gd name="T20" fmla="*/ 0 w 3"/>
              <a:gd name="T21" fmla="*/ 0 h 10"/>
              <a:gd name="T22" fmla="*/ 2147483647 w 3"/>
              <a:gd name="T23" fmla="*/ 0 h 10"/>
              <a:gd name="T24" fmla="*/ 2147483647 w 3"/>
              <a:gd name="T25" fmla="*/ 0 h 10"/>
              <a:gd name="T26" fmla="*/ 2147483647 w 3"/>
              <a:gd name="T27" fmla="*/ 0 h 10"/>
              <a:gd name="T28" fmla="*/ 2147483647 w 3"/>
              <a:gd name="T29" fmla="*/ 0 h 10"/>
              <a:gd name="T30" fmla="*/ 2147483647 w 3"/>
              <a:gd name="T31" fmla="*/ 2147483647 h 10"/>
              <a:gd name="T32" fmla="*/ 2147483647 w 3"/>
              <a:gd name="T33" fmla="*/ 2147483647 h 10"/>
              <a:gd name="T34" fmla="*/ 2147483647 w 3"/>
              <a:gd name="T35" fmla="*/ 2147483647 h 10"/>
              <a:gd name="T36" fmla="*/ 2147483647 w 3"/>
              <a:gd name="T37" fmla="*/ 2147483647 h 10"/>
              <a:gd name="T38" fmla="*/ 2147483647 w 3"/>
              <a:gd name="T39" fmla="*/ 2147483647 h 10"/>
              <a:gd name="T40" fmla="*/ 2147483647 w 3"/>
              <a:gd name="T41" fmla="*/ 2147483647 h 10"/>
              <a:gd name="T42" fmla="*/ 0 w 3"/>
              <a:gd name="T43" fmla="*/ 2147483647 h 10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w 3"/>
              <a:gd name="T67" fmla="*/ 0 h 10"/>
              <a:gd name="T68" fmla="*/ 3 w 3"/>
              <a:gd name="T69" fmla="*/ 10 h 10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T66" t="T67" r="T68" b="T69"/>
            <a:pathLst>
              <a:path w="3" h="10">
                <a:moveTo>
                  <a:pt x="0" y="9"/>
                </a:move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1" y="8"/>
                </a:lnTo>
                <a:lnTo>
                  <a:pt x="2" y="9"/>
                </a:lnTo>
                <a:lnTo>
                  <a:pt x="0" y="9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70" name="Freeform 50"/>
          <p:cNvSpPr>
            <a:spLocks/>
          </p:cNvSpPr>
          <p:nvPr/>
        </p:nvSpPr>
        <p:spPr bwMode="auto">
          <a:xfrm>
            <a:off x="1020763" y="3300413"/>
            <a:ext cx="19050" cy="17462"/>
          </a:xfrm>
          <a:custGeom>
            <a:avLst/>
            <a:gdLst>
              <a:gd name="T0" fmla="*/ 2147483647 w 12"/>
              <a:gd name="T1" fmla="*/ 0 h 11"/>
              <a:gd name="T2" fmla="*/ 2147483647 w 12"/>
              <a:gd name="T3" fmla="*/ 0 h 11"/>
              <a:gd name="T4" fmla="*/ 2147483647 w 12"/>
              <a:gd name="T5" fmla="*/ 0 h 11"/>
              <a:gd name="T6" fmla="*/ 2147483647 w 12"/>
              <a:gd name="T7" fmla="*/ 2147483647 h 11"/>
              <a:gd name="T8" fmla="*/ 2147483647 w 12"/>
              <a:gd name="T9" fmla="*/ 2147483647 h 11"/>
              <a:gd name="T10" fmla="*/ 2147483647 w 12"/>
              <a:gd name="T11" fmla="*/ 2147483647 h 11"/>
              <a:gd name="T12" fmla="*/ 2147483647 w 12"/>
              <a:gd name="T13" fmla="*/ 2147483647 h 11"/>
              <a:gd name="T14" fmla="*/ 2147483647 w 12"/>
              <a:gd name="T15" fmla="*/ 2147483647 h 11"/>
              <a:gd name="T16" fmla="*/ 2147483647 w 12"/>
              <a:gd name="T17" fmla="*/ 2147483647 h 11"/>
              <a:gd name="T18" fmla="*/ 2147483647 w 12"/>
              <a:gd name="T19" fmla="*/ 2147483647 h 11"/>
              <a:gd name="T20" fmla="*/ 2147483647 w 12"/>
              <a:gd name="T21" fmla="*/ 2147483647 h 11"/>
              <a:gd name="T22" fmla="*/ 2147483647 w 12"/>
              <a:gd name="T23" fmla="*/ 2147483647 h 11"/>
              <a:gd name="T24" fmla="*/ 2147483647 w 12"/>
              <a:gd name="T25" fmla="*/ 2147483647 h 11"/>
              <a:gd name="T26" fmla="*/ 2147483647 w 12"/>
              <a:gd name="T27" fmla="*/ 2147483647 h 11"/>
              <a:gd name="T28" fmla="*/ 2147483647 w 12"/>
              <a:gd name="T29" fmla="*/ 2147483647 h 11"/>
              <a:gd name="T30" fmla="*/ 0 w 12"/>
              <a:gd name="T31" fmla="*/ 2147483647 h 11"/>
              <a:gd name="T32" fmla="*/ 2147483647 w 12"/>
              <a:gd name="T33" fmla="*/ 2147483647 h 11"/>
              <a:gd name="T34" fmla="*/ 2147483647 w 12"/>
              <a:gd name="T35" fmla="*/ 2147483647 h 11"/>
              <a:gd name="T36" fmla="*/ 2147483647 w 12"/>
              <a:gd name="T37" fmla="*/ 2147483647 h 11"/>
              <a:gd name="T38" fmla="*/ 2147483647 w 12"/>
              <a:gd name="T39" fmla="*/ 2147483647 h 11"/>
              <a:gd name="T40" fmla="*/ 2147483647 w 12"/>
              <a:gd name="T41" fmla="*/ 2147483647 h 11"/>
              <a:gd name="T42" fmla="*/ 2147483647 w 12"/>
              <a:gd name="T43" fmla="*/ 2147483647 h 11"/>
              <a:gd name="T44" fmla="*/ 2147483647 w 12"/>
              <a:gd name="T45" fmla="*/ 0 h 11"/>
              <a:gd name="T46" fmla="*/ 2147483647 w 12"/>
              <a:gd name="T47" fmla="*/ 0 h 11"/>
              <a:gd name="T48" fmla="*/ 0 w 12"/>
              <a:gd name="T49" fmla="*/ 0 h 11"/>
              <a:gd name="T50" fmla="*/ 2147483647 w 12"/>
              <a:gd name="T51" fmla="*/ 0 h 11"/>
              <a:gd name="T52" fmla="*/ 2147483647 w 12"/>
              <a:gd name="T53" fmla="*/ 2147483647 h 11"/>
              <a:gd name="T54" fmla="*/ 2147483647 w 12"/>
              <a:gd name="T55" fmla="*/ 2147483647 h 11"/>
              <a:gd name="T56" fmla="*/ 2147483647 w 12"/>
              <a:gd name="T57" fmla="*/ 2147483647 h 11"/>
              <a:gd name="T58" fmla="*/ 2147483647 w 12"/>
              <a:gd name="T59" fmla="*/ 2147483647 h 11"/>
              <a:gd name="T60" fmla="*/ 2147483647 w 12"/>
              <a:gd name="T61" fmla="*/ 0 h 11"/>
              <a:gd name="T62" fmla="*/ 2147483647 w 12"/>
              <a:gd name="T63" fmla="*/ 0 h 11"/>
              <a:gd name="T64" fmla="*/ 2147483647 w 12"/>
              <a:gd name="T65" fmla="*/ 0 h 11"/>
              <a:gd name="T66" fmla="*/ 2147483647 w 12"/>
              <a:gd name="T67" fmla="*/ 0 h 1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w 12"/>
              <a:gd name="T103" fmla="*/ 0 h 11"/>
              <a:gd name="T104" fmla="*/ 12 w 12"/>
              <a:gd name="T105" fmla="*/ 11 h 11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T102" t="T103" r="T104" b="T105"/>
            <a:pathLst>
              <a:path w="12" h="11">
                <a:moveTo>
                  <a:pt x="11" y="0"/>
                </a:moveTo>
                <a:lnTo>
                  <a:pt x="10" y="0"/>
                </a:lnTo>
                <a:lnTo>
                  <a:pt x="10" y="1"/>
                </a:lnTo>
                <a:lnTo>
                  <a:pt x="9" y="1"/>
                </a:lnTo>
                <a:lnTo>
                  <a:pt x="9" y="2"/>
                </a:lnTo>
                <a:lnTo>
                  <a:pt x="9" y="10"/>
                </a:lnTo>
                <a:lnTo>
                  <a:pt x="2" y="1"/>
                </a:lnTo>
                <a:lnTo>
                  <a:pt x="2" y="8"/>
                </a:lnTo>
                <a:lnTo>
                  <a:pt x="3" y="9"/>
                </a:lnTo>
                <a:lnTo>
                  <a:pt x="4" y="9"/>
                </a:ln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3" y="0"/>
                </a:lnTo>
                <a:lnTo>
                  <a:pt x="8" y="7"/>
                </a:lnTo>
                <a:lnTo>
                  <a:pt x="8" y="2"/>
                </a:lnTo>
                <a:lnTo>
                  <a:pt x="8" y="1"/>
                </a:lnTo>
                <a:lnTo>
                  <a:pt x="8" y="0"/>
                </a:lnTo>
                <a:lnTo>
                  <a:pt x="7" y="0"/>
                </a:lnTo>
                <a:lnTo>
                  <a:pt x="11" y="0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71" name="Freeform 51"/>
          <p:cNvSpPr>
            <a:spLocks/>
          </p:cNvSpPr>
          <p:nvPr/>
        </p:nvSpPr>
        <p:spPr bwMode="auto">
          <a:xfrm>
            <a:off x="1058863" y="3298825"/>
            <a:ext cx="17462" cy="19050"/>
          </a:xfrm>
          <a:custGeom>
            <a:avLst/>
            <a:gdLst>
              <a:gd name="T0" fmla="*/ 2147483647 w 11"/>
              <a:gd name="T1" fmla="*/ 2147483647 h 12"/>
              <a:gd name="T2" fmla="*/ 2147483647 w 11"/>
              <a:gd name="T3" fmla="*/ 2147483647 h 12"/>
              <a:gd name="T4" fmla="*/ 2147483647 w 11"/>
              <a:gd name="T5" fmla="*/ 2147483647 h 12"/>
              <a:gd name="T6" fmla="*/ 2147483647 w 11"/>
              <a:gd name="T7" fmla="*/ 2147483647 h 12"/>
              <a:gd name="T8" fmla="*/ 2147483647 w 11"/>
              <a:gd name="T9" fmla="*/ 2147483647 h 12"/>
              <a:gd name="T10" fmla="*/ 2147483647 w 11"/>
              <a:gd name="T11" fmla="*/ 2147483647 h 12"/>
              <a:gd name="T12" fmla="*/ 2147483647 w 11"/>
              <a:gd name="T13" fmla="*/ 2147483647 h 12"/>
              <a:gd name="T14" fmla="*/ 2147483647 w 11"/>
              <a:gd name="T15" fmla="*/ 2147483647 h 12"/>
              <a:gd name="T16" fmla="*/ 2147483647 w 11"/>
              <a:gd name="T17" fmla="*/ 2147483647 h 12"/>
              <a:gd name="T18" fmla="*/ 2147483647 w 11"/>
              <a:gd name="T19" fmla="*/ 2147483647 h 12"/>
              <a:gd name="T20" fmla="*/ 2147483647 w 11"/>
              <a:gd name="T21" fmla="*/ 2147483647 h 12"/>
              <a:gd name="T22" fmla="*/ 0 w 11"/>
              <a:gd name="T23" fmla="*/ 2147483647 h 12"/>
              <a:gd name="T24" fmla="*/ 0 w 11"/>
              <a:gd name="T25" fmla="*/ 2147483647 h 12"/>
              <a:gd name="T26" fmla="*/ 0 w 11"/>
              <a:gd name="T27" fmla="*/ 2147483647 h 12"/>
              <a:gd name="T28" fmla="*/ 2147483647 w 11"/>
              <a:gd name="T29" fmla="*/ 2147483647 h 12"/>
              <a:gd name="T30" fmla="*/ 2147483647 w 11"/>
              <a:gd name="T31" fmla="*/ 2147483647 h 12"/>
              <a:gd name="T32" fmla="*/ 2147483647 w 11"/>
              <a:gd name="T33" fmla="*/ 2147483647 h 12"/>
              <a:gd name="T34" fmla="*/ 2147483647 w 11"/>
              <a:gd name="T35" fmla="*/ 2147483647 h 12"/>
              <a:gd name="T36" fmla="*/ 2147483647 w 11"/>
              <a:gd name="T37" fmla="*/ 0 h 12"/>
              <a:gd name="T38" fmla="*/ 2147483647 w 11"/>
              <a:gd name="T39" fmla="*/ 0 h 12"/>
              <a:gd name="T40" fmla="*/ 2147483647 w 11"/>
              <a:gd name="T41" fmla="*/ 0 h 12"/>
              <a:gd name="T42" fmla="*/ 2147483647 w 11"/>
              <a:gd name="T43" fmla="*/ 2147483647 h 12"/>
              <a:gd name="T44" fmla="*/ 2147483647 w 11"/>
              <a:gd name="T45" fmla="*/ 2147483647 h 12"/>
              <a:gd name="T46" fmla="*/ 2147483647 w 11"/>
              <a:gd name="T47" fmla="*/ 0 h 12"/>
              <a:gd name="T48" fmla="*/ 2147483647 w 11"/>
              <a:gd name="T49" fmla="*/ 2147483647 h 12"/>
              <a:gd name="T50" fmla="*/ 2147483647 w 11"/>
              <a:gd name="T51" fmla="*/ 2147483647 h 12"/>
              <a:gd name="T52" fmla="*/ 2147483647 w 11"/>
              <a:gd name="T53" fmla="*/ 2147483647 h 12"/>
              <a:gd name="T54" fmla="*/ 2147483647 w 11"/>
              <a:gd name="T55" fmla="*/ 2147483647 h 12"/>
              <a:gd name="T56" fmla="*/ 2147483647 w 11"/>
              <a:gd name="T57" fmla="*/ 2147483647 h 12"/>
              <a:gd name="T58" fmla="*/ 2147483647 w 11"/>
              <a:gd name="T59" fmla="*/ 2147483647 h 12"/>
              <a:gd name="T60" fmla="*/ 2147483647 w 11"/>
              <a:gd name="T61" fmla="*/ 2147483647 h 12"/>
              <a:gd name="T62" fmla="*/ 2147483647 w 11"/>
              <a:gd name="T63" fmla="*/ 2147483647 h 12"/>
              <a:gd name="T64" fmla="*/ 2147483647 w 11"/>
              <a:gd name="T65" fmla="*/ 2147483647 h 12"/>
              <a:gd name="T66" fmla="*/ 2147483647 w 11"/>
              <a:gd name="T67" fmla="*/ 2147483647 h 12"/>
              <a:gd name="T68" fmla="*/ 2147483647 w 11"/>
              <a:gd name="T69" fmla="*/ 2147483647 h 12"/>
              <a:gd name="T70" fmla="*/ 2147483647 w 11"/>
              <a:gd name="T71" fmla="*/ 2147483647 h 12"/>
              <a:gd name="T72" fmla="*/ 2147483647 w 11"/>
              <a:gd name="T73" fmla="*/ 2147483647 h 12"/>
              <a:gd name="T74" fmla="*/ 2147483647 w 11"/>
              <a:gd name="T75" fmla="*/ 2147483647 h 12"/>
              <a:gd name="T76" fmla="*/ 2147483647 w 11"/>
              <a:gd name="T77" fmla="*/ 2147483647 h 12"/>
              <a:gd name="T78" fmla="*/ 2147483647 w 11"/>
              <a:gd name="T79" fmla="*/ 2147483647 h 12"/>
              <a:gd name="T80" fmla="*/ 2147483647 w 11"/>
              <a:gd name="T81" fmla="*/ 2147483647 h 12"/>
              <a:gd name="T82" fmla="*/ 2147483647 w 11"/>
              <a:gd name="T83" fmla="*/ 2147483647 h 12"/>
              <a:gd name="T84" fmla="*/ 2147483647 w 11"/>
              <a:gd name="T85" fmla="*/ 2147483647 h 12"/>
              <a:gd name="T86" fmla="*/ 2147483647 w 11"/>
              <a:gd name="T87" fmla="*/ 2147483647 h 12"/>
              <a:gd name="T88" fmla="*/ 2147483647 w 11"/>
              <a:gd name="T89" fmla="*/ 2147483647 h 12"/>
              <a:gd name="T90" fmla="*/ 2147483647 w 11"/>
              <a:gd name="T91" fmla="*/ 2147483647 h 12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11"/>
              <a:gd name="T139" fmla="*/ 0 h 12"/>
              <a:gd name="T140" fmla="*/ 11 w 11"/>
              <a:gd name="T141" fmla="*/ 12 h 12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11" h="12">
                <a:moveTo>
                  <a:pt x="10" y="5"/>
                </a:moveTo>
                <a:lnTo>
                  <a:pt x="9" y="5"/>
                </a:lnTo>
                <a:lnTo>
                  <a:pt x="9" y="6"/>
                </a:lnTo>
                <a:lnTo>
                  <a:pt x="9" y="10"/>
                </a:lnTo>
                <a:lnTo>
                  <a:pt x="8" y="10"/>
                </a:lnTo>
                <a:lnTo>
                  <a:pt x="7" y="10"/>
                </a:lnTo>
                <a:lnTo>
                  <a:pt x="7" y="11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7" y="1"/>
                </a:lnTo>
                <a:lnTo>
                  <a:pt x="8" y="1"/>
                </a:lnTo>
                <a:lnTo>
                  <a:pt x="8" y="0"/>
                </a:lnTo>
                <a:lnTo>
                  <a:pt x="9" y="0"/>
                </a:lnTo>
                <a:lnTo>
                  <a:pt x="9" y="3"/>
                </a:lnTo>
                <a:lnTo>
                  <a:pt x="8" y="3"/>
                </a:lnTo>
                <a:lnTo>
                  <a:pt x="8" y="2"/>
                </a:lnTo>
                <a:lnTo>
                  <a:pt x="8" y="1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3" y="1"/>
                </a:lnTo>
                <a:lnTo>
                  <a:pt x="3" y="2"/>
                </a:lnTo>
                <a:lnTo>
                  <a:pt x="3" y="3"/>
                </a:lnTo>
                <a:lnTo>
                  <a:pt x="2" y="3"/>
                </a:lnTo>
                <a:lnTo>
                  <a:pt x="2" y="4"/>
                </a:lnTo>
                <a:lnTo>
                  <a:pt x="2" y="5"/>
                </a:lnTo>
                <a:lnTo>
                  <a:pt x="2" y="6"/>
                </a:lnTo>
                <a:lnTo>
                  <a:pt x="2" y="7"/>
                </a:lnTo>
                <a:lnTo>
                  <a:pt x="2" y="8"/>
                </a:lnTo>
                <a:lnTo>
                  <a:pt x="3" y="8"/>
                </a:lnTo>
                <a:lnTo>
                  <a:pt x="3" y="9"/>
                </a:lnTo>
                <a:lnTo>
                  <a:pt x="3" y="10"/>
                </a:lnTo>
                <a:lnTo>
                  <a:pt x="4" y="10"/>
                </a:lnTo>
                <a:lnTo>
                  <a:pt x="5" y="10"/>
                </a:lnTo>
                <a:lnTo>
                  <a:pt x="6" y="10"/>
                </a:lnTo>
                <a:lnTo>
                  <a:pt x="7" y="10"/>
                </a:lnTo>
                <a:lnTo>
                  <a:pt x="8" y="10"/>
                </a:lnTo>
                <a:lnTo>
                  <a:pt x="8" y="9"/>
                </a:lnTo>
                <a:lnTo>
                  <a:pt x="8" y="7"/>
                </a:lnTo>
                <a:lnTo>
                  <a:pt x="8" y="6"/>
                </a:lnTo>
                <a:lnTo>
                  <a:pt x="7" y="6"/>
                </a:lnTo>
                <a:lnTo>
                  <a:pt x="7" y="5"/>
                </a:lnTo>
                <a:lnTo>
                  <a:pt x="6" y="5"/>
                </a:lnTo>
                <a:lnTo>
                  <a:pt x="10" y="5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72" name="Freeform 52"/>
          <p:cNvSpPr>
            <a:spLocks/>
          </p:cNvSpPr>
          <p:nvPr/>
        </p:nvSpPr>
        <p:spPr bwMode="auto">
          <a:xfrm>
            <a:off x="1085850" y="3298825"/>
            <a:ext cx="17463" cy="19050"/>
          </a:xfrm>
          <a:custGeom>
            <a:avLst/>
            <a:gdLst>
              <a:gd name="T0" fmla="*/ 0 w 11"/>
              <a:gd name="T1" fmla="*/ 2147483647 h 12"/>
              <a:gd name="T2" fmla="*/ 0 w 11"/>
              <a:gd name="T3" fmla="*/ 2147483647 h 12"/>
              <a:gd name="T4" fmla="*/ 0 w 11"/>
              <a:gd name="T5" fmla="*/ 2147483647 h 12"/>
              <a:gd name="T6" fmla="*/ 2147483647 w 11"/>
              <a:gd name="T7" fmla="*/ 2147483647 h 12"/>
              <a:gd name="T8" fmla="*/ 2147483647 w 11"/>
              <a:gd name="T9" fmla="*/ 2147483647 h 12"/>
              <a:gd name="T10" fmla="*/ 2147483647 w 11"/>
              <a:gd name="T11" fmla="*/ 2147483647 h 12"/>
              <a:gd name="T12" fmla="*/ 2147483647 w 11"/>
              <a:gd name="T13" fmla="*/ 2147483647 h 12"/>
              <a:gd name="T14" fmla="*/ 2147483647 w 11"/>
              <a:gd name="T15" fmla="*/ 2147483647 h 12"/>
              <a:gd name="T16" fmla="*/ 2147483647 w 11"/>
              <a:gd name="T17" fmla="*/ 2147483647 h 12"/>
              <a:gd name="T18" fmla="*/ 2147483647 w 11"/>
              <a:gd name="T19" fmla="*/ 2147483647 h 12"/>
              <a:gd name="T20" fmla="*/ 2147483647 w 11"/>
              <a:gd name="T21" fmla="*/ 0 h 12"/>
              <a:gd name="T22" fmla="*/ 2147483647 w 11"/>
              <a:gd name="T23" fmla="*/ 0 h 12"/>
              <a:gd name="T24" fmla="*/ 2147483647 w 11"/>
              <a:gd name="T25" fmla="*/ 0 h 12"/>
              <a:gd name="T26" fmla="*/ 2147483647 w 11"/>
              <a:gd name="T27" fmla="*/ 0 h 12"/>
              <a:gd name="T28" fmla="*/ 2147483647 w 11"/>
              <a:gd name="T29" fmla="*/ 0 h 12"/>
              <a:gd name="T30" fmla="*/ 2147483647 w 11"/>
              <a:gd name="T31" fmla="*/ 0 h 12"/>
              <a:gd name="T32" fmla="*/ 2147483647 w 11"/>
              <a:gd name="T33" fmla="*/ 0 h 12"/>
              <a:gd name="T34" fmla="*/ 2147483647 w 11"/>
              <a:gd name="T35" fmla="*/ 2147483647 h 12"/>
              <a:gd name="T36" fmla="*/ 2147483647 w 11"/>
              <a:gd name="T37" fmla="*/ 2147483647 h 12"/>
              <a:gd name="T38" fmla="*/ 2147483647 w 11"/>
              <a:gd name="T39" fmla="*/ 2147483647 h 12"/>
              <a:gd name="T40" fmla="*/ 2147483647 w 11"/>
              <a:gd name="T41" fmla="*/ 2147483647 h 12"/>
              <a:gd name="T42" fmla="*/ 2147483647 w 11"/>
              <a:gd name="T43" fmla="*/ 2147483647 h 12"/>
              <a:gd name="T44" fmla="*/ 2147483647 w 11"/>
              <a:gd name="T45" fmla="*/ 2147483647 h 12"/>
              <a:gd name="T46" fmla="*/ 2147483647 w 11"/>
              <a:gd name="T47" fmla="*/ 2147483647 h 12"/>
              <a:gd name="T48" fmla="*/ 2147483647 w 11"/>
              <a:gd name="T49" fmla="*/ 2147483647 h 12"/>
              <a:gd name="T50" fmla="*/ 2147483647 w 11"/>
              <a:gd name="T51" fmla="*/ 2147483647 h 12"/>
              <a:gd name="T52" fmla="*/ 2147483647 w 11"/>
              <a:gd name="T53" fmla="*/ 2147483647 h 12"/>
              <a:gd name="T54" fmla="*/ 2147483647 w 11"/>
              <a:gd name="T55" fmla="*/ 2147483647 h 12"/>
              <a:gd name="T56" fmla="*/ 2147483647 w 11"/>
              <a:gd name="T57" fmla="*/ 2147483647 h 12"/>
              <a:gd name="T58" fmla="*/ 2147483647 w 11"/>
              <a:gd name="T59" fmla="*/ 2147483647 h 12"/>
              <a:gd name="T60" fmla="*/ 2147483647 w 11"/>
              <a:gd name="T61" fmla="*/ 2147483647 h 12"/>
              <a:gd name="T62" fmla="*/ 2147483647 w 11"/>
              <a:gd name="T63" fmla="*/ 2147483647 h 12"/>
              <a:gd name="T64" fmla="*/ 2147483647 w 11"/>
              <a:gd name="T65" fmla="*/ 2147483647 h 12"/>
              <a:gd name="T66" fmla="*/ 2147483647 w 11"/>
              <a:gd name="T67" fmla="*/ 2147483647 h 12"/>
              <a:gd name="T68" fmla="*/ 2147483647 w 11"/>
              <a:gd name="T69" fmla="*/ 2147483647 h 12"/>
              <a:gd name="T70" fmla="*/ 2147483647 w 11"/>
              <a:gd name="T71" fmla="*/ 2147483647 h 12"/>
              <a:gd name="T72" fmla="*/ 2147483647 w 11"/>
              <a:gd name="T73" fmla="*/ 2147483647 h 12"/>
              <a:gd name="T74" fmla="*/ 2147483647 w 11"/>
              <a:gd name="T75" fmla="*/ 2147483647 h 12"/>
              <a:gd name="T76" fmla="*/ 2147483647 w 11"/>
              <a:gd name="T77" fmla="*/ 2147483647 h 12"/>
              <a:gd name="T78" fmla="*/ 2147483647 w 11"/>
              <a:gd name="T79" fmla="*/ 2147483647 h 12"/>
              <a:gd name="T80" fmla="*/ 2147483647 w 11"/>
              <a:gd name="T81" fmla="*/ 2147483647 h 12"/>
              <a:gd name="T82" fmla="*/ 2147483647 w 11"/>
              <a:gd name="T83" fmla="*/ 2147483647 h 12"/>
              <a:gd name="T84" fmla="*/ 2147483647 w 11"/>
              <a:gd name="T85" fmla="*/ 2147483647 h 12"/>
              <a:gd name="T86" fmla="*/ 2147483647 w 11"/>
              <a:gd name="T87" fmla="*/ 2147483647 h 12"/>
              <a:gd name="T88" fmla="*/ 2147483647 w 11"/>
              <a:gd name="T89" fmla="*/ 2147483647 h 12"/>
              <a:gd name="T90" fmla="*/ 2147483647 w 11"/>
              <a:gd name="T91" fmla="*/ 2147483647 h 12"/>
              <a:gd name="T92" fmla="*/ 2147483647 w 11"/>
              <a:gd name="T93" fmla="*/ 2147483647 h 12"/>
              <a:gd name="T94" fmla="*/ 2147483647 w 11"/>
              <a:gd name="T95" fmla="*/ 2147483647 h 12"/>
              <a:gd name="T96" fmla="*/ 2147483647 w 11"/>
              <a:gd name="T97" fmla="*/ 2147483647 h 12"/>
              <a:gd name="T98" fmla="*/ 2147483647 w 11"/>
              <a:gd name="T99" fmla="*/ 2147483647 h 12"/>
              <a:gd name="T100" fmla="*/ 0 w 11"/>
              <a:gd name="T101" fmla="*/ 2147483647 h 12"/>
              <a:gd name="T102" fmla="*/ 0 w 11"/>
              <a:gd name="T103" fmla="*/ 2147483647 h 12"/>
              <a:gd name="T104" fmla="*/ 0 w 11"/>
              <a:gd name="T105" fmla="*/ 2147483647 h 12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11"/>
              <a:gd name="T160" fmla="*/ 0 h 12"/>
              <a:gd name="T161" fmla="*/ 11 w 11"/>
              <a:gd name="T162" fmla="*/ 12 h 12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11" h="12">
                <a:moveTo>
                  <a:pt x="0" y="6"/>
                </a:moveTo>
                <a:lnTo>
                  <a:pt x="0" y="5"/>
                </a:lnTo>
                <a:lnTo>
                  <a:pt x="1" y="4"/>
                </a:lnTo>
                <a:lnTo>
                  <a:pt x="1" y="3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3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9" y="2"/>
                </a:lnTo>
                <a:lnTo>
                  <a:pt x="9" y="3"/>
                </a:lnTo>
                <a:lnTo>
                  <a:pt x="9" y="4"/>
                </a:lnTo>
                <a:lnTo>
                  <a:pt x="10" y="5"/>
                </a:lnTo>
                <a:lnTo>
                  <a:pt x="10" y="6"/>
                </a:lnTo>
                <a:lnTo>
                  <a:pt x="10" y="7"/>
                </a:lnTo>
                <a:lnTo>
                  <a:pt x="9" y="7"/>
                </a:lnTo>
                <a:lnTo>
                  <a:pt x="9" y="8"/>
                </a:lnTo>
                <a:lnTo>
                  <a:pt x="9" y="9"/>
                </a:lnTo>
                <a:lnTo>
                  <a:pt x="8" y="10"/>
                </a:lnTo>
                <a:lnTo>
                  <a:pt x="7" y="10"/>
                </a:lnTo>
                <a:lnTo>
                  <a:pt x="6" y="11"/>
                </a:lnTo>
                <a:lnTo>
                  <a:pt x="5" y="11"/>
                </a:lnTo>
                <a:lnTo>
                  <a:pt x="4" y="11"/>
                </a:lnTo>
                <a:lnTo>
                  <a:pt x="3" y="10"/>
                </a:lnTo>
                <a:lnTo>
                  <a:pt x="2" y="10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0" y="7"/>
                </a:lnTo>
                <a:lnTo>
                  <a:pt x="0" y="6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73" name="Freeform 53"/>
          <p:cNvSpPr>
            <a:spLocks/>
          </p:cNvSpPr>
          <p:nvPr/>
        </p:nvSpPr>
        <p:spPr bwMode="auto">
          <a:xfrm>
            <a:off x="1090613" y="3300413"/>
            <a:ext cx="7937" cy="15875"/>
          </a:xfrm>
          <a:custGeom>
            <a:avLst/>
            <a:gdLst>
              <a:gd name="T0" fmla="*/ 2147483647 w 5"/>
              <a:gd name="T1" fmla="*/ 2147483647 h 10"/>
              <a:gd name="T2" fmla="*/ 2147483647 w 5"/>
              <a:gd name="T3" fmla="*/ 2147483647 h 10"/>
              <a:gd name="T4" fmla="*/ 2147483647 w 5"/>
              <a:gd name="T5" fmla="*/ 2147483647 h 10"/>
              <a:gd name="T6" fmla="*/ 2147483647 w 5"/>
              <a:gd name="T7" fmla="*/ 2147483647 h 10"/>
              <a:gd name="T8" fmla="*/ 2147483647 w 5"/>
              <a:gd name="T9" fmla="*/ 2147483647 h 10"/>
              <a:gd name="T10" fmla="*/ 2147483647 w 5"/>
              <a:gd name="T11" fmla="*/ 2147483647 h 10"/>
              <a:gd name="T12" fmla="*/ 2147483647 w 5"/>
              <a:gd name="T13" fmla="*/ 2147483647 h 10"/>
              <a:gd name="T14" fmla="*/ 2147483647 w 5"/>
              <a:gd name="T15" fmla="*/ 2147483647 h 10"/>
              <a:gd name="T16" fmla="*/ 2147483647 w 5"/>
              <a:gd name="T17" fmla="*/ 2147483647 h 10"/>
              <a:gd name="T18" fmla="*/ 2147483647 w 5"/>
              <a:gd name="T19" fmla="*/ 0 h 10"/>
              <a:gd name="T20" fmla="*/ 2147483647 w 5"/>
              <a:gd name="T21" fmla="*/ 0 h 10"/>
              <a:gd name="T22" fmla="*/ 2147483647 w 5"/>
              <a:gd name="T23" fmla="*/ 0 h 10"/>
              <a:gd name="T24" fmla="*/ 2147483647 w 5"/>
              <a:gd name="T25" fmla="*/ 0 h 10"/>
              <a:gd name="T26" fmla="*/ 2147483647 w 5"/>
              <a:gd name="T27" fmla="*/ 0 h 10"/>
              <a:gd name="T28" fmla="*/ 2147483647 w 5"/>
              <a:gd name="T29" fmla="*/ 2147483647 h 10"/>
              <a:gd name="T30" fmla="*/ 2147483647 w 5"/>
              <a:gd name="T31" fmla="*/ 2147483647 h 10"/>
              <a:gd name="T32" fmla="*/ 0 w 5"/>
              <a:gd name="T33" fmla="*/ 2147483647 h 10"/>
              <a:gd name="T34" fmla="*/ 0 w 5"/>
              <a:gd name="T35" fmla="*/ 2147483647 h 10"/>
              <a:gd name="T36" fmla="*/ 0 w 5"/>
              <a:gd name="T37" fmla="*/ 2147483647 h 10"/>
              <a:gd name="T38" fmla="*/ 0 w 5"/>
              <a:gd name="T39" fmla="*/ 2147483647 h 10"/>
              <a:gd name="T40" fmla="*/ 0 w 5"/>
              <a:gd name="T41" fmla="*/ 2147483647 h 10"/>
              <a:gd name="T42" fmla="*/ 0 w 5"/>
              <a:gd name="T43" fmla="*/ 2147483647 h 10"/>
              <a:gd name="T44" fmla="*/ 0 w 5"/>
              <a:gd name="T45" fmla="*/ 2147483647 h 10"/>
              <a:gd name="T46" fmla="*/ 0 w 5"/>
              <a:gd name="T47" fmla="*/ 2147483647 h 10"/>
              <a:gd name="T48" fmla="*/ 0 w 5"/>
              <a:gd name="T49" fmla="*/ 2147483647 h 10"/>
              <a:gd name="T50" fmla="*/ 0 w 5"/>
              <a:gd name="T51" fmla="*/ 2147483647 h 10"/>
              <a:gd name="T52" fmla="*/ 0 w 5"/>
              <a:gd name="T53" fmla="*/ 2147483647 h 10"/>
              <a:gd name="T54" fmla="*/ 0 w 5"/>
              <a:gd name="T55" fmla="*/ 2147483647 h 10"/>
              <a:gd name="T56" fmla="*/ 2147483647 w 5"/>
              <a:gd name="T57" fmla="*/ 2147483647 h 10"/>
              <a:gd name="T58" fmla="*/ 2147483647 w 5"/>
              <a:gd name="T59" fmla="*/ 2147483647 h 10"/>
              <a:gd name="T60" fmla="*/ 2147483647 w 5"/>
              <a:gd name="T61" fmla="*/ 2147483647 h 10"/>
              <a:gd name="T62" fmla="*/ 2147483647 w 5"/>
              <a:gd name="T63" fmla="*/ 2147483647 h 10"/>
              <a:gd name="T64" fmla="*/ 2147483647 w 5"/>
              <a:gd name="T65" fmla="*/ 2147483647 h 10"/>
              <a:gd name="T66" fmla="*/ 2147483647 w 5"/>
              <a:gd name="T67" fmla="*/ 2147483647 h 10"/>
              <a:gd name="T68" fmla="*/ 2147483647 w 5"/>
              <a:gd name="T69" fmla="*/ 2147483647 h 10"/>
              <a:gd name="T70" fmla="*/ 2147483647 w 5"/>
              <a:gd name="T71" fmla="*/ 2147483647 h 10"/>
              <a:gd name="T72" fmla="*/ 2147483647 w 5"/>
              <a:gd name="T73" fmla="*/ 2147483647 h 10"/>
              <a:gd name="T74" fmla="*/ 2147483647 w 5"/>
              <a:gd name="T75" fmla="*/ 2147483647 h 10"/>
              <a:gd name="T76" fmla="*/ 2147483647 w 5"/>
              <a:gd name="T77" fmla="*/ 2147483647 h 10"/>
              <a:gd name="T78" fmla="*/ 2147483647 w 5"/>
              <a:gd name="T79" fmla="*/ 2147483647 h 10"/>
              <a:gd name="T80" fmla="*/ 2147483647 w 5"/>
              <a:gd name="T81" fmla="*/ 2147483647 h 10"/>
              <a:gd name="T82" fmla="*/ 2147483647 w 5"/>
              <a:gd name="T83" fmla="*/ 2147483647 h 10"/>
              <a:gd name="T84" fmla="*/ 2147483647 w 5"/>
              <a:gd name="T85" fmla="*/ 2147483647 h 10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w 5"/>
              <a:gd name="T130" fmla="*/ 0 h 10"/>
              <a:gd name="T131" fmla="*/ 5 w 5"/>
              <a:gd name="T132" fmla="*/ 10 h 10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T129" t="T130" r="T131" b="T132"/>
            <a:pathLst>
              <a:path w="5" h="10">
                <a:moveTo>
                  <a:pt x="4" y="5"/>
                </a:moveTo>
                <a:lnTo>
                  <a:pt x="4" y="4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3" y="1"/>
                </a:lnTo>
                <a:lnTo>
                  <a:pt x="3" y="0"/>
                </a:lnTo>
                <a:lnTo>
                  <a:pt x="2" y="0"/>
                </a:ln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4"/>
                </a:lnTo>
                <a:lnTo>
                  <a:pt x="0" y="5"/>
                </a:lnTo>
                <a:lnTo>
                  <a:pt x="0" y="6"/>
                </a:lnTo>
                <a:lnTo>
                  <a:pt x="0" y="7"/>
                </a:lnTo>
                <a:lnTo>
                  <a:pt x="0" y="8"/>
                </a:lnTo>
                <a:lnTo>
                  <a:pt x="1" y="8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4" y="5"/>
                </a:lnTo>
              </a:path>
            </a:pathLst>
          </a:custGeom>
          <a:solidFill>
            <a:srgbClr val="B2B2B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74" name="Freeform 54"/>
          <p:cNvSpPr>
            <a:spLocks/>
          </p:cNvSpPr>
          <p:nvPr/>
        </p:nvSpPr>
        <p:spPr bwMode="auto">
          <a:xfrm>
            <a:off x="1112838" y="3300413"/>
            <a:ext cx="17462" cy="15875"/>
          </a:xfrm>
          <a:custGeom>
            <a:avLst/>
            <a:gdLst>
              <a:gd name="T0" fmla="*/ 0 w 11"/>
              <a:gd name="T1" fmla="*/ 2147483647 h 10"/>
              <a:gd name="T2" fmla="*/ 0 w 11"/>
              <a:gd name="T3" fmla="*/ 2147483647 h 10"/>
              <a:gd name="T4" fmla="*/ 2147483647 w 11"/>
              <a:gd name="T5" fmla="*/ 2147483647 h 10"/>
              <a:gd name="T6" fmla="*/ 2147483647 w 11"/>
              <a:gd name="T7" fmla="*/ 2147483647 h 10"/>
              <a:gd name="T8" fmla="*/ 2147483647 w 11"/>
              <a:gd name="T9" fmla="*/ 2147483647 h 10"/>
              <a:gd name="T10" fmla="*/ 2147483647 w 11"/>
              <a:gd name="T11" fmla="*/ 2147483647 h 10"/>
              <a:gd name="T12" fmla="*/ 2147483647 w 11"/>
              <a:gd name="T13" fmla="*/ 2147483647 h 10"/>
              <a:gd name="T14" fmla="*/ 2147483647 w 11"/>
              <a:gd name="T15" fmla="*/ 2147483647 h 10"/>
              <a:gd name="T16" fmla="*/ 2147483647 w 11"/>
              <a:gd name="T17" fmla="*/ 2147483647 h 10"/>
              <a:gd name="T18" fmla="*/ 2147483647 w 11"/>
              <a:gd name="T19" fmla="*/ 0 h 10"/>
              <a:gd name="T20" fmla="*/ 0 w 11"/>
              <a:gd name="T21" fmla="*/ 0 h 10"/>
              <a:gd name="T22" fmla="*/ 2147483647 w 11"/>
              <a:gd name="T23" fmla="*/ 0 h 10"/>
              <a:gd name="T24" fmla="*/ 2147483647 w 11"/>
              <a:gd name="T25" fmla="*/ 0 h 10"/>
              <a:gd name="T26" fmla="*/ 2147483647 w 11"/>
              <a:gd name="T27" fmla="*/ 0 h 10"/>
              <a:gd name="T28" fmla="*/ 2147483647 w 11"/>
              <a:gd name="T29" fmla="*/ 0 h 10"/>
              <a:gd name="T30" fmla="*/ 2147483647 w 11"/>
              <a:gd name="T31" fmla="*/ 0 h 10"/>
              <a:gd name="T32" fmla="*/ 2147483647 w 11"/>
              <a:gd name="T33" fmla="*/ 0 h 10"/>
              <a:gd name="T34" fmla="*/ 2147483647 w 11"/>
              <a:gd name="T35" fmla="*/ 2147483647 h 10"/>
              <a:gd name="T36" fmla="*/ 2147483647 w 11"/>
              <a:gd name="T37" fmla="*/ 2147483647 h 10"/>
              <a:gd name="T38" fmla="*/ 2147483647 w 11"/>
              <a:gd name="T39" fmla="*/ 2147483647 h 10"/>
              <a:gd name="T40" fmla="*/ 2147483647 w 11"/>
              <a:gd name="T41" fmla="*/ 2147483647 h 10"/>
              <a:gd name="T42" fmla="*/ 2147483647 w 11"/>
              <a:gd name="T43" fmla="*/ 2147483647 h 10"/>
              <a:gd name="T44" fmla="*/ 2147483647 w 11"/>
              <a:gd name="T45" fmla="*/ 2147483647 h 10"/>
              <a:gd name="T46" fmla="*/ 2147483647 w 11"/>
              <a:gd name="T47" fmla="*/ 2147483647 h 10"/>
              <a:gd name="T48" fmla="*/ 2147483647 w 11"/>
              <a:gd name="T49" fmla="*/ 2147483647 h 10"/>
              <a:gd name="T50" fmla="*/ 2147483647 w 11"/>
              <a:gd name="T51" fmla="*/ 2147483647 h 10"/>
              <a:gd name="T52" fmla="*/ 2147483647 w 11"/>
              <a:gd name="T53" fmla="*/ 2147483647 h 10"/>
              <a:gd name="T54" fmla="*/ 2147483647 w 11"/>
              <a:gd name="T55" fmla="*/ 2147483647 h 10"/>
              <a:gd name="T56" fmla="*/ 2147483647 w 11"/>
              <a:gd name="T57" fmla="*/ 2147483647 h 10"/>
              <a:gd name="T58" fmla="*/ 2147483647 w 11"/>
              <a:gd name="T59" fmla="*/ 2147483647 h 10"/>
              <a:gd name="T60" fmla="*/ 2147483647 w 11"/>
              <a:gd name="T61" fmla="*/ 2147483647 h 10"/>
              <a:gd name="T62" fmla="*/ 2147483647 w 11"/>
              <a:gd name="T63" fmla="*/ 2147483647 h 10"/>
              <a:gd name="T64" fmla="*/ 2147483647 w 11"/>
              <a:gd name="T65" fmla="*/ 2147483647 h 10"/>
              <a:gd name="T66" fmla="*/ 2147483647 w 11"/>
              <a:gd name="T67" fmla="*/ 2147483647 h 10"/>
              <a:gd name="T68" fmla="*/ 2147483647 w 11"/>
              <a:gd name="T69" fmla="*/ 2147483647 h 10"/>
              <a:gd name="T70" fmla="*/ 2147483647 w 11"/>
              <a:gd name="T71" fmla="*/ 2147483647 h 10"/>
              <a:gd name="T72" fmla="*/ 2147483647 w 11"/>
              <a:gd name="T73" fmla="*/ 2147483647 h 10"/>
              <a:gd name="T74" fmla="*/ 2147483647 w 11"/>
              <a:gd name="T75" fmla="*/ 2147483647 h 10"/>
              <a:gd name="T76" fmla="*/ 2147483647 w 11"/>
              <a:gd name="T77" fmla="*/ 2147483647 h 10"/>
              <a:gd name="T78" fmla="*/ 2147483647 w 11"/>
              <a:gd name="T79" fmla="*/ 2147483647 h 10"/>
              <a:gd name="T80" fmla="*/ 0 w 11"/>
              <a:gd name="T81" fmla="*/ 2147483647 h 1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w 11"/>
              <a:gd name="T124" fmla="*/ 0 h 10"/>
              <a:gd name="T125" fmla="*/ 11 w 11"/>
              <a:gd name="T126" fmla="*/ 10 h 10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T123" t="T124" r="T125" b="T126"/>
            <a:pathLst>
              <a:path w="11" h="10">
                <a:moveTo>
                  <a:pt x="0" y="9"/>
                </a:move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7" y="0"/>
                </a:lnTo>
                <a:lnTo>
                  <a:pt x="8" y="1"/>
                </a:lnTo>
                <a:lnTo>
                  <a:pt x="9" y="1"/>
                </a:lnTo>
                <a:lnTo>
                  <a:pt x="9" y="2"/>
                </a:lnTo>
                <a:lnTo>
                  <a:pt x="10" y="3"/>
                </a:lnTo>
                <a:lnTo>
                  <a:pt x="10" y="4"/>
                </a:lnTo>
                <a:lnTo>
                  <a:pt x="10" y="5"/>
                </a:lnTo>
                <a:lnTo>
                  <a:pt x="10" y="6"/>
                </a:lnTo>
                <a:lnTo>
                  <a:pt x="9" y="7"/>
                </a:lnTo>
                <a:lnTo>
                  <a:pt x="9" y="8"/>
                </a:lnTo>
                <a:lnTo>
                  <a:pt x="8" y="8"/>
                </a:lnTo>
                <a:lnTo>
                  <a:pt x="7" y="8"/>
                </a:lnTo>
                <a:lnTo>
                  <a:pt x="7" y="9"/>
                </a:lnTo>
                <a:lnTo>
                  <a:pt x="6" y="9"/>
                </a:lnTo>
                <a:lnTo>
                  <a:pt x="5" y="9"/>
                </a:lnTo>
                <a:lnTo>
                  <a:pt x="4" y="9"/>
                </a:lnTo>
                <a:lnTo>
                  <a:pt x="0" y="9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75" name="Freeform 55"/>
          <p:cNvSpPr>
            <a:spLocks/>
          </p:cNvSpPr>
          <p:nvPr/>
        </p:nvSpPr>
        <p:spPr bwMode="auto">
          <a:xfrm>
            <a:off x="1119188" y="3302000"/>
            <a:ext cx="6350" cy="12700"/>
          </a:xfrm>
          <a:custGeom>
            <a:avLst/>
            <a:gdLst>
              <a:gd name="T0" fmla="*/ 0 w 4"/>
              <a:gd name="T1" fmla="*/ 2147483647 h 8"/>
              <a:gd name="T2" fmla="*/ 0 w 4"/>
              <a:gd name="T3" fmla="*/ 2147483647 h 8"/>
              <a:gd name="T4" fmla="*/ 0 w 4"/>
              <a:gd name="T5" fmla="*/ 2147483647 h 8"/>
              <a:gd name="T6" fmla="*/ 0 w 4"/>
              <a:gd name="T7" fmla="*/ 2147483647 h 8"/>
              <a:gd name="T8" fmla="*/ 2147483647 w 4"/>
              <a:gd name="T9" fmla="*/ 2147483647 h 8"/>
              <a:gd name="T10" fmla="*/ 2147483647 w 4"/>
              <a:gd name="T11" fmla="*/ 2147483647 h 8"/>
              <a:gd name="T12" fmla="*/ 2147483647 w 4"/>
              <a:gd name="T13" fmla="*/ 2147483647 h 8"/>
              <a:gd name="T14" fmla="*/ 2147483647 w 4"/>
              <a:gd name="T15" fmla="*/ 2147483647 h 8"/>
              <a:gd name="T16" fmla="*/ 2147483647 w 4"/>
              <a:gd name="T17" fmla="*/ 2147483647 h 8"/>
              <a:gd name="T18" fmla="*/ 2147483647 w 4"/>
              <a:gd name="T19" fmla="*/ 2147483647 h 8"/>
              <a:gd name="T20" fmla="*/ 2147483647 w 4"/>
              <a:gd name="T21" fmla="*/ 2147483647 h 8"/>
              <a:gd name="T22" fmla="*/ 2147483647 w 4"/>
              <a:gd name="T23" fmla="*/ 2147483647 h 8"/>
              <a:gd name="T24" fmla="*/ 2147483647 w 4"/>
              <a:gd name="T25" fmla="*/ 2147483647 h 8"/>
              <a:gd name="T26" fmla="*/ 2147483647 w 4"/>
              <a:gd name="T27" fmla="*/ 2147483647 h 8"/>
              <a:gd name="T28" fmla="*/ 2147483647 w 4"/>
              <a:gd name="T29" fmla="*/ 2147483647 h 8"/>
              <a:gd name="T30" fmla="*/ 2147483647 w 4"/>
              <a:gd name="T31" fmla="*/ 2147483647 h 8"/>
              <a:gd name="T32" fmla="*/ 2147483647 w 4"/>
              <a:gd name="T33" fmla="*/ 2147483647 h 8"/>
              <a:gd name="T34" fmla="*/ 2147483647 w 4"/>
              <a:gd name="T35" fmla="*/ 2147483647 h 8"/>
              <a:gd name="T36" fmla="*/ 2147483647 w 4"/>
              <a:gd name="T37" fmla="*/ 2147483647 h 8"/>
              <a:gd name="T38" fmla="*/ 2147483647 w 4"/>
              <a:gd name="T39" fmla="*/ 2147483647 h 8"/>
              <a:gd name="T40" fmla="*/ 2147483647 w 4"/>
              <a:gd name="T41" fmla="*/ 2147483647 h 8"/>
              <a:gd name="T42" fmla="*/ 2147483647 w 4"/>
              <a:gd name="T43" fmla="*/ 2147483647 h 8"/>
              <a:gd name="T44" fmla="*/ 2147483647 w 4"/>
              <a:gd name="T45" fmla="*/ 2147483647 h 8"/>
              <a:gd name="T46" fmla="*/ 2147483647 w 4"/>
              <a:gd name="T47" fmla="*/ 2147483647 h 8"/>
              <a:gd name="T48" fmla="*/ 2147483647 w 4"/>
              <a:gd name="T49" fmla="*/ 0 h 8"/>
              <a:gd name="T50" fmla="*/ 2147483647 w 4"/>
              <a:gd name="T51" fmla="*/ 0 h 8"/>
              <a:gd name="T52" fmla="*/ 2147483647 w 4"/>
              <a:gd name="T53" fmla="*/ 0 h 8"/>
              <a:gd name="T54" fmla="*/ 2147483647 w 4"/>
              <a:gd name="T55" fmla="*/ 0 h 8"/>
              <a:gd name="T56" fmla="*/ 2147483647 w 4"/>
              <a:gd name="T57" fmla="*/ 0 h 8"/>
              <a:gd name="T58" fmla="*/ 0 w 4"/>
              <a:gd name="T59" fmla="*/ 0 h 8"/>
              <a:gd name="T60" fmla="*/ 0 w 4"/>
              <a:gd name="T61" fmla="*/ 0 h 8"/>
              <a:gd name="T62" fmla="*/ 0 w 4"/>
              <a:gd name="T63" fmla="*/ 2147483647 h 8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4"/>
              <a:gd name="T97" fmla="*/ 0 h 8"/>
              <a:gd name="T98" fmla="*/ 4 w 4"/>
              <a:gd name="T99" fmla="*/ 8 h 8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4" h="8">
                <a:moveTo>
                  <a:pt x="0" y="6"/>
                </a:moveTo>
                <a:lnTo>
                  <a:pt x="0" y="6"/>
                </a:lnTo>
                <a:lnTo>
                  <a:pt x="0" y="7"/>
                </a:lnTo>
                <a:lnTo>
                  <a:pt x="1" y="7"/>
                </a:lnTo>
                <a:lnTo>
                  <a:pt x="2" y="7"/>
                </a:lnTo>
                <a:lnTo>
                  <a:pt x="2" y="6"/>
                </a:lnTo>
                <a:lnTo>
                  <a:pt x="3" y="6"/>
                </a:lnTo>
                <a:lnTo>
                  <a:pt x="3" y="5"/>
                </a:lnTo>
                <a:lnTo>
                  <a:pt x="3" y="4"/>
                </a:lnTo>
                <a:lnTo>
                  <a:pt x="3" y="3"/>
                </a:lnTo>
                <a:lnTo>
                  <a:pt x="3" y="2"/>
                </a:lnTo>
                <a:lnTo>
                  <a:pt x="3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0" y="0"/>
                </a:lnTo>
                <a:lnTo>
                  <a:pt x="0" y="6"/>
                </a:lnTo>
              </a:path>
            </a:pathLst>
          </a:custGeom>
          <a:solidFill>
            <a:srgbClr val="B2B2B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76" name="Freeform 56"/>
          <p:cNvSpPr>
            <a:spLocks/>
          </p:cNvSpPr>
          <p:nvPr/>
        </p:nvSpPr>
        <p:spPr bwMode="auto">
          <a:xfrm>
            <a:off x="1149350" y="3300413"/>
            <a:ext cx="26988" cy="17462"/>
          </a:xfrm>
          <a:custGeom>
            <a:avLst/>
            <a:gdLst>
              <a:gd name="T0" fmla="*/ 2147483647 w 17"/>
              <a:gd name="T1" fmla="*/ 0 h 11"/>
              <a:gd name="T2" fmla="*/ 2147483647 w 17"/>
              <a:gd name="T3" fmla="*/ 2147483647 h 11"/>
              <a:gd name="T4" fmla="*/ 2147483647 w 17"/>
              <a:gd name="T5" fmla="*/ 2147483647 h 11"/>
              <a:gd name="T6" fmla="*/ 2147483647 w 17"/>
              <a:gd name="T7" fmla="*/ 2147483647 h 11"/>
              <a:gd name="T8" fmla="*/ 2147483647 w 17"/>
              <a:gd name="T9" fmla="*/ 2147483647 h 11"/>
              <a:gd name="T10" fmla="*/ 2147483647 w 17"/>
              <a:gd name="T11" fmla="*/ 2147483647 h 11"/>
              <a:gd name="T12" fmla="*/ 2147483647 w 17"/>
              <a:gd name="T13" fmla="*/ 2147483647 h 11"/>
              <a:gd name="T14" fmla="*/ 2147483647 w 17"/>
              <a:gd name="T15" fmla="*/ 2147483647 h 11"/>
              <a:gd name="T16" fmla="*/ 2147483647 w 17"/>
              <a:gd name="T17" fmla="*/ 2147483647 h 11"/>
              <a:gd name="T18" fmla="*/ 2147483647 w 17"/>
              <a:gd name="T19" fmla="*/ 2147483647 h 11"/>
              <a:gd name="T20" fmla="*/ 2147483647 w 17"/>
              <a:gd name="T21" fmla="*/ 2147483647 h 11"/>
              <a:gd name="T22" fmla="*/ 2147483647 w 17"/>
              <a:gd name="T23" fmla="*/ 2147483647 h 11"/>
              <a:gd name="T24" fmla="*/ 2147483647 w 17"/>
              <a:gd name="T25" fmla="*/ 2147483647 h 11"/>
              <a:gd name="T26" fmla="*/ 2147483647 w 17"/>
              <a:gd name="T27" fmla="*/ 2147483647 h 11"/>
              <a:gd name="T28" fmla="*/ 2147483647 w 17"/>
              <a:gd name="T29" fmla="*/ 2147483647 h 11"/>
              <a:gd name="T30" fmla="*/ 2147483647 w 17"/>
              <a:gd name="T31" fmla="*/ 2147483647 h 11"/>
              <a:gd name="T32" fmla="*/ 2147483647 w 17"/>
              <a:gd name="T33" fmla="*/ 2147483647 h 11"/>
              <a:gd name="T34" fmla="*/ 2147483647 w 17"/>
              <a:gd name="T35" fmla="*/ 2147483647 h 11"/>
              <a:gd name="T36" fmla="*/ 2147483647 w 17"/>
              <a:gd name="T37" fmla="*/ 2147483647 h 11"/>
              <a:gd name="T38" fmla="*/ 2147483647 w 17"/>
              <a:gd name="T39" fmla="*/ 2147483647 h 11"/>
              <a:gd name="T40" fmla="*/ 2147483647 w 17"/>
              <a:gd name="T41" fmla="*/ 2147483647 h 11"/>
              <a:gd name="T42" fmla="*/ 2147483647 w 17"/>
              <a:gd name="T43" fmla="*/ 0 h 11"/>
              <a:gd name="T44" fmla="*/ 2147483647 w 17"/>
              <a:gd name="T45" fmla="*/ 0 h 11"/>
              <a:gd name="T46" fmla="*/ 2147483647 w 17"/>
              <a:gd name="T47" fmla="*/ 0 h 11"/>
              <a:gd name="T48" fmla="*/ 2147483647 w 17"/>
              <a:gd name="T49" fmla="*/ 2147483647 h 11"/>
              <a:gd name="T50" fmla="*/ 2147483647 w 17"/>
              <a:gd name="T51" fmla="*/ 2147483647 h 11"/>
              <a:gd name="T52" fmla="*/ 2147483647 w 17"/>
              <a:gd name="T53" fmla="*/ 2147483647 h 11"/>
              <a:gd name="T54" fmla="*/ 2147483647 w 17"/>
              <a:gd name="T55" fmla="*/ 0 h 11"/>
              <a:gd name="T56" fmla="*/ 2147483647 w 17"/>
              <a:gd name="T57" fmla="*/ 0 h 11"/>
              <a:gd name="T58" fmla="*/ 2147483647 w 17"/>
              <a:gd name="T59" fmla="*/ 2147483647 h 11"/>
              <a:gd name="T60" fmla="*/ 2147483647 w 17"/>
              <a:gd name="T61" fmla="*/ 2147483647 h 11"/>
              <a:gd name="T62" fmla="*/ 2147483647 w 17"/>
              <a:gd name="T63" fmla="*/ 0 h 11"/>
              <a:gd name="T64" fmla="*/ 2147483647 w 17"/>
              <a:gd name="T65" fmla="*/ 0 h 11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17"/>
              <a:gd name="T100" fmla="*/ 0 h 11"/>
              <a:gd name="T101" fmla="*/ 17 w 17"/>
              <a:gd name="T102" fmla="*/ 11 h 11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17" h="11">
                <a:moveTo>
                  <a:pt x="16" y="0"/>
                </a:moveTo>
                <a:lnTo>
                  <a:pt x="16" y="0"/>
                </a:lnTo>
                <a:lnTo>
                  <a:pt x="15" y="0"/>
                </a:lnTo>
                <a:lnTo>
                  <a:pt x="15" y="1"/>
                </a:lnTo>
                <a:lnTo>
                  <a:pt x="14" y="3"/>
                </a:lnTo>
                <a:lnTo>
                  <a:pt x="13" y="4"/>
                </a:lnTo>
                <a:lnTo>
                  <a:pt x="13" y="6"/>
                </a:lnTo>
                <a:lnTo>
                  <a:pt x="12" y="6"/>
                </a:lnTo>
                <a:lnTo>
                  <a:pt x="12" y="8"/>
                </a:lnTo>
                <a:lnTo>
                  <a:pt x="12" y="9"/>
                </a:lnTo>
                <a:lnTo>
                  <a:pt x="11" y="10"/>
                </a:lnTo>
                <a:lnTo>
                  <a:pt x="11" y="9"/>
                </a:lnTo>
                <a:lnTo>
                  <a:pt x="10" y="9"/>
                </a:lnTo>
                <a:lnTo>
                  <a:pt x="10" y="8"/>
                </a:lnTo>
                <a:lnTo>
                  <a:pt x="9" y="7"/>
                </a:lnTo>
                <a:lnTo>
                  <a:pt x="9" y="6"/>
                </a:lnTo>
                <a:lnTo>
                  <a:pt x="9" y="5"/>
                </a:lnTo>
                <a:lnTo>
                  <a:pt x="9" y="4"/>
                </a:lnTo>
                <a:lnTo>
                  <a:pt x="8" y="4"/>
                </a:lnTo>
                <a:lnTo>
                  <a:pt x="8" y="3"/>
                </a:lnTo>
                <a:lnTo>
                  <a:pt x="6" y="10"/>
                </a:lnTo>
                <a:lnTo>
                  <a:pt x="5" y="10"/>
                </a:lnTo>
                <a:lnTo>
                  <a:pt x="5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4" y="6"/>
                </a:lnTo>
                <a:lnTo>
                  <a:pt x="3" y="6"/>
                </a:lnTo>
                <a:lnTo>
                  <a:pt x="3" y="4"/>
                </a:lnTo>
                <a:lnTo>
                  <a:pt x="2" y="4"/>
                </a:lnTo>
                <a:lnTo>
                  <a:pt x="2" y="3"/>
                </a:lnTo>
                <a:lnTo>
                  <a:pt x="1" y="2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4" y="1"/>
                </a:lnTo>
                <a:lnTo>
                  <a:pt x="6" y="7"/>
                </a:lnTo>
                <a:lnTo>
                  <a:pt x="7" y="3"/>
                </a:lnTo>
                <a:lnTo>
                  <a:pt x="7" y="1"/>
                </a:lnTo>
                <a:lnTo>
                  <a:pt x="7" y="0"/>
                </a:lnTo>
                <a:lnTo>
                  <a:pt x="6" y="0"/>
                </a:lnTo>
                <a:lnTo>
                  <a:pt x="10" y="0"/>
                </a:lnTo>
                <a:lnTo>
                  <a:pt x="9" y="0"/>
                </a:lnTo>
                <a:lnTo>
                  <a:pt x="9" y="1"/>
                </a:lnTo>
                <a:lnTo>
                  <a:pt x="12" y="7"/>
                </a:lnTo>
                <a:lnTo>
                  <a:pt x="14" y="1"/>
                </a:lnTo>
                <a:lnTo>
                  <a:pt x="14" y="0"/>
                </a:lnTo>
                <a:lnTo>
                  <a:pt x="13" y="0"/>
                </a:lnTo>
                <a:lnTo>
                  <a:pt x="16" y="0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77" name="Freeform 57"/>
          <p:cNvSpPr>
            <a:spLocks/>
          </p:cNvSpPr>
          <p:nvPr/>
        </p:nvSpPr>
        <p:spPr bwMode="auto">
          <a:xfrm>
            <a:off x="1185863" y="3300413"/>
            <a:ext cx="14287" cy="15875"/>
          </a:xfrm>
          <a:custGeom>
            <a:avLst/>
            <a:gdLst>
              <a:gd name="T0" fmla="*/ 2147483647 w 9"/>
              <a:gd name="T1" fmla="*/ 2147483647 h 10"/>
              <a:gd name="T2" fmla="*/ 0 w 9"/>
              <a:gd name="T3" fmla="*/ 2147483647 h 10"/>
              <a:gd name="T4" fmla="*/ 2147483647 w 9"/>
              <a:gd name="T5" fmla="*/ 2147483647 h 10"/>
              <a:gd name="T6" fmla="*/ 2147483647 w 9"/>
              <a:gd name="T7" fmla="*/ 2147483647 h 10"/>
              <a:gd name="T8" fmla="*/ 2147483647 w 9"/>
              <a:gd name="T9" fmla="*/ 2147483647 h 10"/>
              <a:gd name="T10" fmla="*/ 2147483647 w 9"/>
              <a:gd name="T11" fmla="*/ 2147483647 h 10"/>
              <a:gd name="T12" fmla="*/ 2147483647 w 9"/>
              <a:gd name="T13" fmla="*/ 2147483647 h 10"/>
              <a:gd name="T14" fmla="*/ 2147483647 w 9"/>
              <a:gd name="T15" fmla="*/ 2147483647 h 10"/>
              <a:gd name="T16" fmla="*/ 2147483647 w 9"/>
              <a:gd name="T17" fmla="*/ 2147483647 h 10"/>
              <a:gd name="T18" fmla="*/ 2147483647 w 9"/>
              <a:gd name="T19" fmla="*/ 2147483647 h 10"/>
              <a:gd name="T20" fmla="*/ 2147483647 w 9"/>
              <a:gd name="T21" fmla="*/ 0 h 10"/>
              <a:gd name="T22" fmla="*/ 0 w 9"/>
              <a:gd name="T23" fmla="*/ 0 h 10"/>
              <a:gd name="T24" fmla="*/ 2147483647 w 9"/>
              <a:gd name="T25" fmla="*/ 0 h 10"/>
              <a:gd name="T26" fmla="*/ 2147483647 w 9"/>
              <a:gd name="T27" fmla="*/ 2147483647 h 10"/>
              <a:gd name="T28" fmla="*/ 2147483647 w 9"/>
              <a:gd name="T29" fmla="*/ 2147483647 h 10"/>
              <a:gd name="T30" fmla="*/ 2147483647 w 9"/>
              <a:gd name="T31" fmla="*/ 2147483647 h 10"/>
              <a:gd name="T32" fmla="*/ 2147483647 w 9"/>
              <a:gd name="T33" fmla="*/ 2147483647 h 10"/>
              <a:gd name="T34" fmla="*/ 2147483647 w 9"/>
              <a:gd name="T35" fmla="*/ 2147483647 h 10"/>
              <a:gd name="T36" fmla="*/ 2147483647 w 9"/>
              <a:gd name="T37" fmla="*/ 2147483647 h 10"/>
              <a:gd name="T38" fmla="*/ 2147483647 w 9"/>
              <a:gd name="T39" fmla="*/ 2147483647 h 10"/>
              <a:gd name="T40" fmla="*/ 2147483647 w 9"/>
              <a:gd name="T41" fmla="*/ 2147483647 h 10"/>
              <a:gd name="T42" fmla="*/ 2147483647 w 9"/>
              <a:gd name="T43" fmla="*/ 2147483647 h 10"/>
              <a:gd name="T44" fmla="*/ 2147483647 w 9"/>
              <a:gd name="T45" fmla="*/ 2147483647 h 10"/>
              <a:gd name="T46" fmla="*/ 2147483647 w 9"/>
              <a:gd name="T47" fmla="*/ 2147483647 h 10"/>
              <a:gd name="T48" fmla="*/ 2147483647 w 9"/>
              <a:gd name="T49" fmla="*/ 2147483647 h 10"/>
              <a:gd name="T50" fmla="*/ 2147483647 w 9"/>
              <a:gd name="T51" fmla="*/ 2147483647 h 10"/>
              <a:gd name="T52" fmla="*/ 2147483647 w 9"/>
              <a:gd name="T53" fmla="*/ 2147483647 h 10"/>
              <a:gd name="T54" fmla="*/ 2147483647 w 9"/>
              <a:gd name="T55" fmla="*/ 2147483647 h 10"/>
              <a:gd name="T56" fmla="*/ 2147483647 w 9"/>
              <a:gd name="T57" fmla="*/ 2147483647 h 10"/>
              <a:gd name="T58" fmla="*/ 2147483647 w 9"/>
              <a:gd name="T59" fmla="*/ 2147483647 h 10"/>
              <a:gd name="T60" fmla="*/ 2147483647 w 9"/>
              <a:gd name="T61" fmla="*/ 2147483647 h 10"/>
              <a:gd name="T62" fmla="*/ 2147483647 w 9"/>
              <a:gd name="T63" fmla="*/ 2147483647 h 10"/>
              <a:gd name="T64" fmla="*/ 2147483647 w 9"/>
              <a:gd name="T65" fmla="*/ 2147483647 h 10"/>
              <a:gd name="T66" fmla="*/ 2147483647 w 9"/>
              <a:gd name="T67" fmla="*/ 2147483647 h 10"/>
              <a:gd name="T68" fmla="*/ 2147483647 w 9"/>
              <a:gd name="T69" fmla="*/ 2147483647 h 10"/>
              <a:gd name="T70" fmla="*/ 2147483647 w 9"/>
              <a:gd name="T71" fmla="*/ 2147483647 h 10"/>
              <a:gd name="T72" fmla="*/ 2147483647 w 9"/>
              <a:gd name="T73" fmla="*/ 2147483647 h 10"/>
              <a:gd name="T74" fmla="*/ 2147483647 w 9"/>
              <a:gd name="T75" fmla="*/ 2147483647 h 10"/>
              <a:gd name="T76" fmla="*/ 2147483647 w 9"/>
              <a:gd name="T77" fmla="*/ 2147483647 h 10"/>
              <a:gd name="T78" fmla="*/ 2147483647 w 9"/>
              <a:gd name="T79" fmla="*/ 2147483647 h 10"/>
              <a:gd name="T80" fmla="*/ 2147483647 w 9"/>
              <a:gd name="T81" fmla="*/ 2147483647 h 10"/>
              <a:gd name="T82" fmla="*/ 2147483647 w 9"/>
              <a:gd name="T83" fmla="*/ 2147483647 h 10"/>
              <a:gd name="T84" fmla="*/ 2147483647 w 9"/>
              <a:gd name="T85" fmla="*/ 2147483647 h 10"/>
              <a:gd name="T86" fmla="*/ 2147483647 w 9"/>
              <a:gd name="T87" fmla="*/ 2147483647 h 10"/>
              <a:gd name="T88" fmla="*/ 2147483647 w 9"/>
              <a:gd name="T89" fmla="*/ 2147483647 h 10"/>
              <a:gd name="T90" fmla="*/ 2147483647 w 9"/>
              <a:gd name="T91" fmla="*/ 2147483647 h 10"/>
              <a:gd name="T92" fmla="*/ 2147483647 w 9"/>
              <a:gd name="T93" fmla="*/ 2147483647 h 10"/>
              <a:gd name="T94" fmla="*/ 2147483647 w 9"/>
              <a:gd name="T95" fmla="*/ 2147483647 h 1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9"/>
              <a:gd name="T145" fmla="*/ 0 h 10"/>
              <a:gd name="T146" fmla="*/ 9 w 9"/>
              <a:gd name="T147" fmla="*/ 10 h 10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9" h="10">
                <a:moveTo>
                  <a:pt x="7" y="9"/>
                </a:move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1" y="7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7" y="0"/>
                </a:lnTo>
                <a:lnTo>
                  <a:pt x="7" y="2"/>
                </a:lnTo>
                <a:lnTo>
                  <a:pt x="7" y="1"/>
                </a:lnTo>
                <a:lnTo>
                  <a:pt x="6" y="1"/>
                </a:lnTo>
                <a:lnTo>
                  <a:pt x="5" y="1"/>
                </a:lnTo>
                <a:lnTo>
                  <a:pt x="3" y="1"/>
                </a:lnTo>
                <a:lnTo>
                  <a:pt x="3" y="4"/>
                </a:lnTo>
                <a:lnTo>
                  <a:pt x="5" y="4"/>
                </a:lnTo>
                <a:lnTo>
                  <a:pt x="6" y="4"/>
                </a:lnTo>
                <a:lnTo>
                  <a:pt x="6" y="3"/>
                </a:lnTo>
                <a:lnTo>
                  <a:pt x="6" y="2"/>
                </a:lnTo>
                <a:lnTo>
                  <a:pt x="6" y="6"/>
                </a:lnTo>
                <a:lnTo>
                  <a:pt x="6" y="5"/>
                </a:lnTo>
                <a:lnTo>
                  <a:pt x="5" y="5"/>
                </a:lnTo>
                <a:lnTo>
                  <a:pt x="3" y="5"/>
                </a:lnTo>
                <a:lnTo>
                  <a:pt x="3" y="8"/>
                </a:lnTo>
                <a:lnTo>
                  <a:pt x="6" y="8"/>
                </a:lnTo>
                <a:lnTo>
                  <a:pt x="7" y="8"/>
                </a:lnTo>
                <a:lnTo>
                  <a:pt x="7" y="7"/>
                </a:lnTo>
                <a:lnTo>
                  <a:pt x="8" y="7"/>
                </a:lnTo>
                <a:lnTo>
                  <a:pt x="7" y="9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78" name="Freeform 58"/>
          <p:cNvSpPr>
            <a:spLocks/>
          </p:cNvSpPr>
          <p:nvPr/>
        </p:nvSpPr>
        <p:spPr bwMode="auto">
          <a:xfrm>
            <a:off x="1049338" y="3332163"/>
            <a:ext cx="12700" cy="17462"/>
          </a:xfrm>
          <a:custGeom>
            <a:avLst/>
            <a:gdLst>
              <a:gd name="T0" fmla="*/ 2147483647 w 8"/>
              <a:gd name="T1" fmla="*/ 2147483647 h 11"/>
              <a:gd name="T2" fmla="*/ 2147483647 w 8"/>
              <a:gd name="T3" fmla="*/ 2147483647 h 11"/>
              <a:gd name="T4" fmla="*/ 2147483647 w 8"/>
              <a:gd name="T5" fmla="*/ 2147483647 h 11"/>
              <a:gd name="T6" fmla="*/ 2147483647 w 8"/>
              <a:gd name="T7" fmla="*/ 2147483647 h 11"/>
              <a:gd name="T8" fmla="*/ 2147483647 w 8"/>
              <a:gd name="T9" fmla="*/ 2147483647 h 11"/>
              <a:gd name="T10" fmla="*/ 2147483647 w 8"/>
              <a:gd name="T11" fmla="*/ 2147483647 h 11"/>
              <a:gd name="T12" fmla="*/ 2147483647 w 8"/>
              <a:gd name="T13" fmla="*/ 2147483647 h 11"/>
              <a:gd name="T14" fmla="*/ 2147483647 w 8"/>
              <a:gd name="T15" fmla="*/ 2147483647 h 11"/>
              <a:gd name="T16" fmla="*/ 2147483647 w 8"/>
              <a:gd name="T17" fmla="*/ 2147483647 h 11"/>
              <a:gd name="T18" fmla="*/ 2147483647 w 8"/>
              <a:gd name="T19" fmla="*/ 2147483647 h 11"/>
              <a:gd name="T20" fmla="*/ 2147483647 w 8"/>
              <a:gd name="T21" fmla="*/ 2147483647 h 11"/>
              <a:gd name="T22" fmla="*/ 2147483647 w 8"/>
              <a:gd name="T23" fmla="*/ 2147483647 h 11"/>
              <a:gd name="T24" fmla="*/ 0 w 8"/>
              <a:gd name="T25" fmla="*/ 2147483647 h 11"/>
              <a:gd name="T26" fmla="*/ 0 w 8"/>
              <a:gd name="T27" fmla="*/ 2147483647 h 11"/>
              <a:gd name="T28" fmla="*/ 0 w 8"/>
              <a:gd name="T29" fmla="*/ 2147483647 h 11"/>
              <a:gd name="T30" fmla="*/ 0 w 8"/>
              <a:gd name="T31" fmla="*/ 0 h 11"/>
              <a:gd name="T32" fmla="*/ 2147483647 w 8"/>
              <a:gd name="T33" fmla="*/ 0 h 11"/>
              <a:gd name="T34" fmla="*/ 2147483647 w 8"/>
              <a:gd name="T35" fmla="*/ 2147483647 h 11"/>
              <a:gd name="T36" fmla="*/ 2147483647 w 8"/>
              <a:gd name="T37" fmla="*/ 2147483647 h 11"/>
              <a:gd name="T38" fmla="*/ 2147483647 w 8"/>
              <a:gd name="T39" fmla="*/ 2147483647 h 11"/>
              <a:gd name="T40" fmla="*/ 2147483647 w 8"/>
              <a:gd name="T41" fmla="*/ 2147483647 h 11"/>
              <a:gd name="T42" fmla="*/ 2147483647 w 8"/>
              <a:gd name="T43" fmla="*/ 2147483647 h 11"/>
              <a:gd name="T44" fmla="*/ 2147483647 w 8"/>
              <a:gd name="T45" fmla="*/ 2147483647 h 11"/>
              <a:gd name="T46" fmla="*/ 2147483647 w 8"/>
              <a:gd name="T47" fmla="*/ 2147483647 h 11"/>
              <a:gd name="T48" fmla="*/ 2147483647 w 8"/>
              <a:gd name="T49" fmla="*/ 2147483647 h 11"/>
              <a:gd name="T50" fmla="*/ 2147483647 w 8"/>
              <a:gd name="T51" fmla="*/ 2147483647 h 11"/>
              <a:gd name="T52" fmla="*/ 2147483647 w 8"/>
              <a:gd name="T53" fmla="*/ 2147483647 h 11"/>
              <a:gd name="T54" fmla="*/ 2147483647 w 8"/>
              <a:gd name="T55" fmla="*/ 2147483647 h 11"/>
              <a:gd name="T56" fmla="*/ 2147483647 w 8"/>
              <a:gd name="T57" fmla="*/ 2147483647 h 11"/>
              <a:gd name="T58" fmla="*/ 2147483647 w 8"/>
              <a:gd name="T59" fmla="*/ 2147483647 h 11"/>
              <a:gd name="T60" fmla="*/ 2147483647 w 8"/>
              <a:gd name="T61" fmla="*/ 2147483647 h 11"/>
              <a:gd name="T62" fmla="*/ 2147483647 w 8"/>
              <a:gd name="T63" fmla="*/ 2147483647 h 11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8"/>
              <a:gd name="T97" fmla="*/ 0 h 11"/>
              <a:gd name="T98" fmla="*/ 8 w 8"/>
              <a:gd name="T99" fmla="*/ 11 h 11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8" h="11">
                <a:moveTo>
                  <a:pt x="5" y="10"/>
                </a:moveTo>
                <a:lnTo>
                  <a:pt x="1" y="10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0" y="1"/>
                </a:lnTo>
                <a:lnTo>
                  <a:pt x="0" y="2"/>
                </a:lnTo>
                <a:lnTo>
                  <a:pt x="0" y="3"/>
                </a:lnTo>
                <a:lnTo>
                  <a:pt x="0" y="0"/>
                </a:lnTo>
                <a:lnTo>
                  <a:pt x="7" y="0"/>
                </a:lnTo>
                <a:lnTo>
                  <a:pt x="7" y="3"/>
                </a:lnTo>
                <a:lnTo>
                  <a:pt x="6" y="3"/>
                </a:lnTo>
                <a:lnTo>
                  <a:pt x="6" y="2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79" name="Freeform 59"/>
          <p:cNvSpPr>
            <a:spLocks/>
          </p:cNvSpPr>
          <p:nvPr/>
        </p:nvSpPr>
        <p:spPr bwMode="auto">
          <a:xfrm>
            <a:off x="1071563" y="3332163"/>
            <a:ext cx="17462" cy="17462"/>
          </a:xfrm>
          <a:custGeom>
            <a:avLst/>
            <a:gdLst>
              <a:gd name="T0" fmla="*/ 2147483647 w 11"/>
              <a:gd name="T1" fmla="*/ 2147483647 h 11"/>
              <a:gd name="T2" fmla="*/ 2147483647 w 11"/>
              <a:gd name="T3" fmla="*/ 2147483647 h 11"/>
              <a:gd name="T4" fmla="*/ 2147483647 w 11"/>
              <a:gd name="T5" fmla="*/ 2147483647 h 11"/>
              <a:gd name="T6" fmla="*/ 2147483647 w 11"/>
              <a:gd name="T7" fmla="*/ 2147483647 h 11"/>
              <a:gd name="T8" fmla="*/ 2147483647 w 11"/>
              <a:gd name="T9" fmla="*/ 2147483647 h 11"/>
              <a:gd name="T10" fmla="*/ 2147483647 w 11"/>
              <a:gd name="T11" fmla="*/ 2147483647 h 11"/>
              <a:gd name="T12" fmla="*/ 2147483647 w 11"/>
              <a:gd name="T13" fmla="*/ 2147483647 h 11"/>
              <a:gd name="T14" fmla="*/ 2147483647 w 11"/>
              <a:gd name="T15" fmla="*/ 2147483647 h 11"/>
              <a:gd name="T16" fmla="*/ 2147483647 w 11"/>
              <a:gd name="T17" fmla="*/ 2147483647 h 11"/>
              <a:gd name="T18" fmla="*/ 0 w 11"/>
              <a:gd name="T19" fmla="*/ 2147483647 h 11"/>
              <a:gd name="T20" fmla="*/ 0 w 11"/>
              <a:gd name="T21" fmla="*/ 2147483647 h 11"/>
              <a:gd name="T22" fmla="*/ 2147483647 w 11"/>
              <a:gd name="T23" fmla="*/ 2147483647 h 11"/>
              <a:gd name="T24" fmla="*/ 2147483647 w 11"/>
              <a:gd name="T25" fmla="*/ 2147483647 h 11"/>
              <a:gd name="T26" fmla="*/ 2147483647 w 11"/>
              <a:gd name="T27" fmla="*/ 2147483647 h 11"/>
              <a:gd name="T28" fmla="*/ 2147483647 w 11"/>
              <a:gd name="T29" fmla="*/ 2147483647 h 11"/>
              <a:gd name="T30" fmla="*/ 2147483647 w 11"/>
              <a:gd name="T31" fmla="*/ 2147483647 h 11"/>
              <a:gd name="T32" fmla="*/ 2147483647 w 11"/>
              <a:gd name="T33" fmla="*/ 2147483647 h 11"/>
              <a:gd name="T34" fmla="*/ 2147483647 w 11"/>
              <a:gd name="T35" fmla="*/ 2147483647 h 11"/>
              <a:gd name="T36" fmla="*/ 0 w 11"/>
              <a:gd name="T37" fmla="*/ 2147483647 h 11"/>
              <a:gd name="T38" fmla="*/ 0 w 11"/>
              <a:gd name="T39" fmla="*/ 0 h 11"/>
              <a:gd name="T40" fmla="*/ 2147483647 w 11"/>
              <a:gd name="T41" fmla="*/ 0 h 11"/>
              <a:gd name="T42" fmla="*/ 2147483647 w 11"/>
              <a:gd name="T43" fmla="*/ 0 h 11"/>
              <a:gd name="T44" fmla="*/ 2147483647 w 11"/>
              <a:gd name="T45" fmla="*/ 0 h 11"/>
              <a:gd name="T46" fmla="*/ 2147483647 w 11"/>
              <a:gd name="T47" fmla="*/ 0 h 11"/>
              <a:gd name="T48" fmla="*/ 2147483647 w 11"/>
              <a:gd name="T49" fmla="*/ 2147483647 h 11"/>
              <a:gd name="T50" fmla="*/ 2147483647 w 11"/>
              <a:gd name="T51" fmla="*/ 2147483647 h 11"/>
              <a:gd name="T52" fmla="*/ 2147483647 w 11"/>
              <a:gd name="T53" fmla="*/ 2147483647 h 11"/>
              <a:gd name="T54" fmla="*/ 2147483647 w 11"/>
              <a:gd name="T55" fmla="*/ 2147483647 h 11"/>
              <a:gd name="T56" fmla="*/ 2147483647 w 11"/>
              <a:gd name="T57" fmla="*/ 2147483647 h 11"/>
              <a:gd name="T58" fmla="*/ 2147483647 w 11"/>
              <a:gd name="T59" fmla="*/ 2147483647 h 11"/>
              <a:gd name="T60" fmla="*/ 2147483647 w 11"/>
              <a:gd name="T61" fmla="*/ 2147483647 h 11"/>
              <a:gd name="T62" fmla="*/ 2147483647 w 11"/>
              <a:gd name="T63" fmla="*/ 2147483647 h 11"/>
              <a:gd name="T64" fmla="*/ 2147483647 w 11"/>
              <a:gd name="T65" fmla="*/ 2147483647 h 11"/>
              <a:gd name="T66" fmla="*/ 2147483647 w 11"/>
              <a:gd name="T67" fmla="*/ 2147483647 h 11"/>
              <a:gd name="T68" fmla="*/ 2147483647 w 11"/>
              <a:gd name="T69" fmla="*/ 2147483647 h 11"/>
              <a:gd name="T70" fmla="*/ 2147483647 w 11"/>
              <a:gd name="T71" fmla="*/ 2147483647 h 11"/>
              <a:gd name="T72" fmla="*/ 2147483647 w 11"/>
              <a:gd name="T73" fmla="*/ 2147483647 h 11"/>
              <a:gd name="T74" fmla="*/ 2147483647 w 11"/>
              <a:gd name="T75" fmla="*/ 2147483647 h 11"/>
              <a:gd name="T76" fmla="*/ 2147483647 w 11"/>
              <a:gd name="T77" fmla="*/ 2147483647 h 11"/>
              <a:gd name="T78" fmla="*/ 2147483647 w 11"/>
              <a:gd name="T79" fmla="*/ 2147483647 h 11"/>
              <a:gd name="T80" fmla="*/ 2147483647 w 11"/>
              <a:gd name="T81" fmla="*/ 2147483647 h 11"/>
              <a:gd name="T82" fmla="*/ 2147483647 w 11"/>
              <a:gd name="T83" fmla="*/ 2147483647 h 11"/>
              <a:gd name="T84" fmla="*/ 2147483647 w 11"/>
              <a:gd name="T85" fmla="*/ 2147483647 h 11"/>
              <a:gd name="T86" fmla="*/ 2147483647 w 11"/>
              <a:gd name="T87" fmla="*/ 2147483647 h 11"/>
              <a:gd name="T88" fmla="*/ 2147483647 w 11"/>
              <a:gd name="T89" fmla="*/ 2147483647 h 11"/>
              <a:gd name="T90" fmla="*/ 2147483647 w 11"/>
              <a:gd name="T91" fmla="*/ 2147483647 h 11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11"/>
              <a:gd name="T139" fmla="*/ 0 h 11"/>
              <a:gd name="T140" fmla="*/ 11 w 11"/>
              <a:gd name="T141" fmla="*/ 11 h 11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11" h="11">
                <a:moveTo>
                  <a:pt x="10" y="10"/>
                </a:moveTo>
                <a:lnTo>
                  <a:pt x="7" y="10"/>
                </a:lnTo>
                <a:lnTo>
                  <a:pt x="4" y="6"/>
                </a:lnTo>
                <a:lnTo>
                  <a:pt x="3" y="6"/>
                </a:lnTo>
                <a:lnTo>
                  <a:pt x="3" y="9"/>
                </a:lnTo>
                <a:lnTo>
                  <a:pt x="4" y="9"/>
                </a:lnTo>
                <a:lnTo>
                  <a:pt x="4" y="10"/>
                </a:lnTo>
                <a:lnTo>
                  <a:pt x="0" y="10"/>
                </a:lnTo>
                <a:lnTo>
                  <a:pt x="0" y="9"/>
                </a:lnTo>
                <a:lnTo>
                  <a:pt x="1" y="9"/>
                </a:lnTo>
                <a:lnTo>
                  <a:pt x="1" y="8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4" y="0"/>
                </a:lnTo>
                <a:lnTo>
                  <a:pt x="5" y="0"/>
                </a:lnTo>
                <a:lnTo>
                  <a:pt x="6" y="0"/>
                </a:lnTo>
                <a:lnTo>
                  <a:pt x="6" y="1"/>
                </a:lnTo>
                <a:lnTo>
                  <a:pt x="7" y="1"/>
                </a:lnTo>
                <a:lnTo>
                  <a:pt x="8" y="1"/>
                </a:lnTo>
                <a:lnTo>
                  <a:pt x="8" y="2"/>
                </a:lnTo>
                <a:lnTo>
                  <a:pt x="8" y="3"/>
                </a:lnTo>
                <a:lnTo>
                  <a:pt x="8" y="4"/>
                </a:lnTo>
                <a:lnTo>
                  <a:pt x="7" y="4"/>
                </a:lnTo>
                <a:lnTo>
                  <a:pt x="7" y="5"/>
                </a:lnTo>
                <a:lnTo>
                  <a:pt x="6" y="5"/>
                </a:lnTo>
                <a:lnTo>
                  <a:pt x="6" y="6"/>
                </a:lnTo>
                <a:lnTo>
                  <a:pt x="5" y="6"/>
                </a:lnTo>
                <a:lnTo>
                  <a:pt x="8" y="9"/>
                </a:lnTo>
                <a:lnTo>
                  <a:pt x="9" y="9"/>
                </a:lnTo>
                <a:lnTo>
                  <a:pt x="10" y="9"/>
                </a:lnTo>
                <a:lnTo>
                  <a:pt x="10" y="10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80" name="Freeform 60"/>
          <p:cNvSpPr>
            <a:spLocks/>
          </p:cNvSpPr>
          <p:nvPr/>
        </p:nvSpPr>
        <p:spPr bwMode="auto">
          <a:xfrm>
            <a:off x="1077913" y="3333750"/>
            <a:ext cx="3175" cy="3175"/>
          </a:xfrm>
          <a:custGeom>
            <a:avLst/>
            <a:gdLst>
              <a:gd name="T0" fmla="*/ 2147483647 w 2"/>
              <a:gd name="T1" fmla="*/ 2147483647 h 2"/>
              <a:gd name="T2" fmla="*/ 2147483647 w 2"/>
              <a:gd name="T3" fmla="*/ 2147483647 h 2"/>
              <a:gd name="T4" fmla="*/ 2147483647 w 2"/>
              <a:gd name="T5" fmla="*/ 2147483647 h 2"/>
              <a:gd name="T6" fmla="*/ 0 w 2"/>
              <a:gd name="T7" fmla="*/ 2147483647 h 2"/>
              <a:gd name="T8" fmla="*/ 0 w 2"/>
              <a:gd name="T9" fmla="*/ 2147483647 h 2"/>
              <a:gd name="T10" fmla="*/ 0 w 2"/>
              <a:gd name="T11" fmla="*/ 2147483647 h 2"/>
              <a:gd name="T12" fmla="*/ 0 w 2"/>
              <a:gd name="T13" fmla="*/ 2147483647 h 2"/>
              <a:gd name="T14" fmla="*/ 0 w 2"/>
              <a:gd name="T15" fmla="*/ 2147483647 h 2"/>
              <a:gd name="T16" fmla="*/ 0 w 2"/>
              <a:gd name="T17" fmla="*/ 0 h 2"/>
              <a:gd name="T18" fmla="*/ 0 w 2"/>
              <a:gd name="T19" fmla="*/ 0 h 2"/>
              <a:gd name="T20" fmla="*/ 0 w 2"/>
              <a:gd name="T21" fmla="*/ 0 h 2"/>
              <a:gd name="T22" fmla="*/ 0 w 2"/>
              <a:gd name="T23" fmla="*/ 0 h 2"/>
              <a:gd name="T24" fmla="*/ 0 w 2"/>
              <a:gd name="T25" fmla="*/ 0 h 2"/>
              <a:gd name="T26" fmla="*/ 2147483647 w 2"/>
              <a:gd name="T27" fmla="*/ 0 h 2"/>
              <a:gd name="T28" fmla="*/ 2147483647 w 2"/>
              <a:gd name="T29" fmla="*/ 0 h 2"/>
              <a:gd name="T30" fmla="*/ 2147483647 w 2"/>
              <a:gd name="T31" fmla="*/ 0 h 2"/>
              <a:gd name="T32" fmla="*/ 2147483647 w 2"/>
              <a:gd name="T33" fmla="*/ 2147483647 h 2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2"/>
              <a:gd name="T52" fmla="*/ 0 h 2"/>
              <a:gd name="T53" fmla="*/ 2 w 2"/>
              <a:gd name="T54" fmla="*/ 2 h 2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2" h="2">
                <a:moveTo>
                  <a:pt x="1" y="1"/>
                </a:move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" y="1"/>
                </a:lnTo>
              </a:path>
            </a:pathLst>
          </a:custGeom>
          <a:solidFill>
            <a:srgbClr val="B2B2B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81" name="Freeform 61"/>
          <p:cNvSpPr>
            <a:spLocks/>
          </p:cNvSpPr>
          <p:nvPr/>
        </p:nvSpPr>
        <p:spPr bwMode="auto">
          <a:xfrm>
            <a:off x="1096963" y="3332163"/>
            <a:ext cx="17462" cy="17462"/>
          </a:xfrm>
          <a:custGeom>
            <a:avLst/>
            <a:gdLst>
              <a:gd name="T0" fmla="*/ 2147483647 w 11"/>
              <a:gd name="T1" fmla="*/ 2147483647 h 11"/>
              <a:gd name="T2" fmla="*/ 2147483647 w 11"/>
              <a:gd name="T3" fmla="*/ 2147483647 h 11"/>
              <a:gd name="T4" fmla="*/ 2147483647 w 11"/>
              <a:gd name="T5" fmla="*/ 2147483647 h 11"/>
              <a:gd name="T6" fmla="*/ 2147483647 w 11"/>
              <a:gd name="T7" fmla="*/ 2147483647 h 11"/>
              <a:gd name="T8" fmla="*/ 2147483647 w 11"/>
              <a:gd name="T9" fmla="*/ 2147483647 h 11"/>
              <a:gd name="T10" fmla="*/ 2147483647 w 11"/>
              <a:gd name="T11" fmla="*/ 2147483647 h 11"/>
              <a:gd name="T12" fmla="*/ 2147483647 w 11"/>
              <a:gd name="T13" fmla="*/ 2147483647 h 11"/>
              <a:gd name="T14" fmla="*/ 2147483647 w 11"/>
              <a:gd name="T15" fmla="*/ 2147483647 h 11"/>
              <a:gd name="T16" fmla="*/ 2147483647 w 11"/>
              <a:gd name="T17" fmla="*/ 2147483647 h 11"/>
              <a:gd name="T18" fmla="*/ 2147483647 w 11"/>
              <a:gd name="T19" fmla="*/ 2147483647 h 11"/>
              <a:gd name="T20" fmla="*/ 2147483647 w 11"/>
              <a:gd name="T21" fmla="*/ 2147483647 h 11"/>
              <a:gd name="T22" fmla="*/ 2147483647 w 11"/>
              <a:gd name="T23" fmla="*/ 2147483647 h 11"/>
              <a:gd name="T24" fmla="*/ 2147483647 w 11"/>
              <a:gd name="T25" fmla="*/ 2147483647 h 11"/>
              <a:gd name="T26" fmla="*/ 2147483647 w 11"/>
              <a:gd name="T27" fmla="*/ 2147483647 h 11"/>
              <a:gd name="T28" fmla="*/ 2147483647 w 11"/>
              <a:gd name="T29" fmla="*/ 2147483647 h 11"/>
              <a:gd name="T30" fmla="*/ 2147483647 w 11"/>
              <a:gd name="T31" fmla="*/ 2147483647 h 11"/>
              <a:gd name="T32" fmla="*/ 2147483647 w 11"/>
              <a:gd name="T33" fmla="*/ 2147483647 h 11"/>
              <a:gd name="T34" fmla="*/ 2147483647 w 11"/>
              <a:gd name="T35" fmla="*/ 2147483647 h 11"/>
              <a:gd name="T36" fmla="*/ 2147483647 w 11"/>
              <a:gd name="T37" fmla="*/ 2147483647 h 11"/>
              <a:gd name="T38" fmla="*/ 2147483647 w 11"/>
              <a:gd name="T39" fmla="*/ 2147483647 h 11"/>
              <a:gd name="T40" fmla="*/ 2147483647 w 11"/>
              <a:gd name="T41" fmla="*/ 2147483647 h 11"/>
              <a:gd name="T42" fmla="*/ 2147483647 w 11"/>
              <a:gd name="T43" fmla="*/ 2147483647 h 11"/>
              <a:gd name="T44" fmla="*/ 2147483647 w 11"/>
              <a:gd name="T45" fmla="*/ 2147483647 h 11"/>
              <a:gd name="T46" fmla="*/ 2147483647 w 11"/>
              <a:gd name="T47" fmla="*/ 2147483647 h 11"/>
              <a:gd name="T48" fmla="*/ 2147483647 w 11"/>
              <a:gd name="T49" fmla="*/ 2147483647 h 11"/>
              <a:gd name="T50" fmla="*/ 2147483647 w 11"/>
              <a:gd name="T51" fmla="*/ 2147483647 h 11"/>
              <a:gd name="T52" fmla="*/ 2147483647 w 11"/>
              <a:gd name="T53" fmla="*/ 2147483647 h 11"/>
              <a:gd name="T54" fmla="*/ 2147483647 w 11"/>
              <a:gd name="T55" fmla="*/ 2147483647 h 11"/>
              <a:gd name="T56" fmla="*/ 0 w 11"/>
              <a:gd name="T57" fmla="*/ 2147483647 h 11"/>
              <a:gd name="T58" fmla="*/ 0 w 11"/>
              <a:gd name="T59" fmla="*/ 0 h 11"/>
              <a:gd name="T60" fmla="*/ 2147483647 w 11"/>
              <a:gd name="T61" fmla="*/ 0 h 11"/>
              <a:gd name="T62" fmla="*/ 2147483647 w 11"/>
              <a:gd name="T63" fmla="*/ 2147483647 h 11"/>
              <a:gd name="T64" fmla="*/ 2147483647 w 11"/>
              <a:gd name="T65" fmla="*/ 2147483647 h 11"/>
              <a:gd name="T66" fmla="*/ 2147483647 w 11"/>
              <a:gd name="T67" fmla="*/ 2147483647 h 11"/>
              <a:gd name="T68" fmla="*/ 2147483647 w 11"/>
              <a:gd name="T69" fmla="*/ 2147483647 h 11"/>
              <a:gd name="T70" fmla="*/ 2147483647 w 11"/>
              <a:gd name="T71" fmla="*/ 2147483647 h 11"/>
              <a:gd name="T72" fmla="*/ 2147483647 w 11"/>
              <a:gd name="T73" fmla="*/ 2147483647 h 11"/>
              <a:gd name="T74" fmla="*/ 2147483647 w 11"/>
              <a:gd name="T75" fmla="*/ 2147483647 h 11"/>
              <a:gd name="T76" fmla="*/ 2147483647 w 11"/>
              <a:gd name="T77" fmla="*/ 2147483647 h 11"/>
              <a:gd name="T78" fmla="*/ 2147483647 w 11"/>
              <a:gd name="T79" fmla="*/ 2147483647 h 11"/>
              <a:gd name="T80" fmla="*/ 2147483647 w 11"/>
              <a:gd name="T81" fmla="*/ 2147483647 h 11"/>
              <a:gd name="T82" fmla="*/ 2147483647 w 11"/>
              <a:gd name="T83" fmla="*/ 2147483647 h 11"/>
              <a:gd name="T84" fmla="*/ 2147483647 w 11"/>
              <a:gd name="T85" fmla="*/ 2147483647 h 11"/>
              <a:gd name="T86" fmla="*/ 2147483647 w 11"/>
              <a:gd name="T87" fmla="*/ 2147483647 h 11"/>
              <a:gd name="T88" fmla="*/ 2147483647 w 11"/>
              <a:gd name="T89" fmla="*/ 2147483647 h 11"/>
              <a:gd name="T90" fmla="*/ 2147483647 w 11"/>
              <a:gd name="T91" fmla="*/ 2147483647 h 11"/>
              <a:gd name="T92" fmla="*/ 2147483647 w 11"/>
              <a:gd name="T93" fmla="*/ 2147483647 h 11"/>
              <a:gd name="T94" fmla="*/ 2147483647 w 11"/>
              <a:gd name="T95" fmla="*/ 2147483647 h 11"/>
              <a:gd name="T96" fmla="*/ 2147483647 w 11"/>
              <a:gd name="T97" fmla="*/ 2147483647 h 11"/>
              <a:gd name="T98" fmla="*/ 2147483647 w 11"/>
              <a:gd name="T99" fmla="*/ 2147483647 h 11"/>
              <a:gd name="T100" fmla="*/ 2147483647 w 11"/>
              <a:gd name="T101" fmla="*/ 2147483647 h 11"/>
              <a:gd name="T102" fmla="*/ 2147483647 w 11"/>
              <a:gd name="T103" fmla="*/ 2147483647 h 11"/>
              <a:gd name="T104" fmla="*/ 2147483647 w 11"/>
              <a:gd name="T105" fmla="*/ 2147483647 h 11"/>
              <a:gd name="T106" fmla="*/ 2147483647 w 11"/>
              <a:gd name="T107" fmla="*/ 2147483647 h 11"/>
              <a:gd name="T108" fmla="*/ 2147483647 w 11"/>
              <a:gd name="T109" fmla="*/ 2147483647 h 11"/>
              <a:gd name="T110" fmla="*/ 2147483647 w 11"/>
              <a:gd name="T111" fmla="*/ 2147483647 h 11"/>
              <a:gd name="T112" fmla="*/ 2147483647 w 11"/>
              <a:gd name="T113" fmla="*/ 2147483647 h 11"/>
              <a:gd name="T114" fmla="*/ 2147483647 w 11"/>
              <a:gd name="T115" fmla="*/ 2147483647 h 11"/>
              <a:gd name="T116" fmla="*/ 2147483647 w 11"/>
              <a:gd name="T117" fmla="*/ 2147483647 h 11"/>
              <a:gd name="T118" fmla="*/ 2147483647 w 11"/>
              <a:gd name="T119" fmla="*/ 0 h 11"/>
              <a:gd name="T120" fmla="*/ 2147483647 w 11"/>
              <a:gd name="T121" fmla="*/ 0 h 11"/>
              <a:gd name="T122" fmla="*/ 2147483647 w 11"/>
              <a:gd name="T123" fmla="*/ 2147483647 h 11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11"/>
              <a:gd name="T187" fmla="*/ 0 h 11"/>
              <a:gd name="T188" fmla="*/ 11 w 11"/>
              <a:gd name="T189" fmla="*/ 11 h 11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11" h="11">
                <a:moveTo>
                  <a:pt x="10" y="1"/>
                </a:moveTo>
                <a:lnTo>
                  <a:pt x="10" y="1"/>
                </a:lnTo>
                <a:lnTo>
                  <a:pt x="9" y="1"/>
                </a:lnTo>
                <a:lnTo>
                  <a:pt x="9" y="6"/>
                </a:lnTo>
                <a:lnTo>
                  <a:pt x="9" y="7"/>
                </a:lnTo>
                <a:lnTo>
                  <a:pt x="9" y="8"/>
                </a:lnTo>
                <a:lnTo>
                  <a:pt x="8" y="9"/>
                </a:lnTo>
                <a:lnTo>
                  <a:pt x="7" y="10"/>
                </a:lnTo>
                <a:lnTo>
                  <a:pt x="6" y="10"/>
                </a:lnTo>
                <a:lnTo>
                  <a:pt x="5" y="10"/>
                </a:lnTo>
                <a:lnTo>
                  <a:pt x="4" y="10"/>
                </a:lnTo>
                <a:lnTo>
                  <a:pt x="3" y="10"/>
                </a:lnTo>
                <a:lnTo>
                  <a:pt x="3" y="9"/>
                </a:lnTo>
                <a:lnTo>
                  <a:pt x="2" y="9"/>
                </a:lnTo>
                <a:lnTo>
                  <a:pt x="2" y="8"/>
                </a:lnTo>
                <a:lnTo>
                  <a:pt x="1" y="7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4" y="0"/>
                </a:lnTo>
                <a:lnTo>
                  <a:pt x="4" y="1"/>
                </a:lnTo>
                <a:lnTo>
                  <a:pt x="3" y="1"/>
                </a:lnTo>
                <a:lnTo>
                  <a:pt x="3" y="7"/>
                </a:lnTo>
                <a:lnTo>
                  <a:pt x="3" y="8"/>
                </a:lnTo>
                <a:lnTo>
                  <a:pt x="3" y="9"/>
                </a:lnTo>
                <a:lnTo>
                  <a:pt x="4" y="9"/>
                </a:lnTo>
                <a:lnTo>
                  <a:pt x="5" y="9"/>
                </a:lnTo>
                <a:lnTo>
                  <a:pt x="6" y="9"/>
                </a:lnTo>
                <a:lnTo>
                  <a:pt x="7" y="9"/>
                </a:lnTo>
                <a:lnTo>
                  <a:pt x="8" y="9"/>
                </a:lnTo>
                <a:lnTo>
                  <a:pt x="8" y="8"/>
                </a:lnTo>
                <a:lnTo>
                  <a:pt x="8" y="7"/>
                </a:lnTo>
                <a:lnTo>
                  <a:pt x="8" y="6"/>
                </a:lnTo>
                <a:lnTo>
                  <a:pt x="8" y="2"/>
                </a:lnTo>
                <a:lnTo>
                  <a:pt x="8" y="1"/>
                </a:lnTo>
                <a:lnTo>
                  <a:pt x="7" y="1"/>
                </a:lnTo>
                <a:lnTo>
                  <a:pt x="7" y="0"/>
                </a:lnTo>
                <a:lnTo>
                  <a:pt x="10" y="0"/>
                </a:lnTo>
                <a:lnTo>
                  <a:pt x="10" y="1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82" name="Freeform 62"/>
          <p:cNvSpPr>
            <a:spLocks/>
          </p:cNvSpPr>
          <p:nvPr/>
        </p:nvSpPr>
        <p:spPr bwMode="auto">
          <a:xfrm>
            <a:off x="1125538" y="3332163"/>
            <a:ext cx="9525" cy="17462"/>
          </a:xfrm>
          <a:custGeom>
            <a:avLst/>
            <a:gdLst>
              <a:gd name="T0" fmla="*/ 2147483647 w 6"/>
              <a:gd name="T1" fmla="*/ 2147483647 h 11"/>
              <a:gd name="T2" fmla="*/ 2147483647 w 6"/>
              <a:gd name="T3" fmla="*/ 2147483647 h 11"/>
              <a:gd name="T4" fmla="*/ 2147483647 w 6"/>
              <a:gd name="T5" fmla="*/ 2147483647 h 11"/>
              <a:gd name="T6" fmla="*/ 2147483647 w 6"/>
              <a:gd name="T7" fmla="*/ 2147483647 h 11"/>
              <a:gd name="T8" fmla="*/ 2147483647 w 6"/>
              <a:gd name="T9" fmla="*/ 2147483647 h 11"/>
              <a:gd name="T10" fmla="*/ 2147483647 w 6"/>
              <a:gd name="T11" fmla="*/ 2147483647 h 11"/>
              <a:gd name="T12" fmla="*/ 2147483647 w 6"/>
              <a:gd name="T13" fmla="*/ 2147483647 h 11"/>
              <a:gd name="T14" fmla="*/ 2147483647 w 6"/>
              <a:gd name="T15" fmla="*/ 2147483647 h 11"/>
              <a:gd name="T16" fmla="*/ 2147483647 w 6"/>
              <a:gd name="T17" fmla="*/ 2147483647 h 11"/>
              <a:gd name="T18" fmla="*/ 2147483647 w 6"/>
              <a:gd name="T19" fmla="*/ 2147483647 h 11"/>
              <a:gd name="T20" fmla="*/ 2147483647 w 6"/>
              <a:gd name="T21" fmla="*/ 2147483647 h 11"/>
              <a:gd name="T22" fmla="*/ 2147483647 w 6"/>
              <a:gd name="T23" fmla="*/ 2147483647 h 11"/>
              <a:gd name="T24" fmla="*/ 2147483647 w 6"/>
              <a:gd name="T25" fmla="*/ 2147483647 h 11"/>
              <a:gd name="T26" fmla="*/ 2147483647 w 6"/>
              <a:gd name="T27" fmla="*/ 2147483647 h 11"/>
              <a:gd name="T28" fmla="*/ 2147483647 w 6"/>
              <a:gd name="T29" fmla="*/ 2147483647 h 11"/>
              <a:gd name="T30" fmla="*/ 2147483647 w 6"/>
              <a:gd name="T31" fmla="*/ 2147483647 h 11"/>
              <a:gd name="T32" fmla="*/ 2147483647 w 6"/>
              <a:gd name="T33" fmla="*/ 2147483647 h 11"/>
              <a:gd name="T34" fmla="*/ 2147483647 w 6"/>
              <a:gd name="T35" fmla="*/ 2147483647 h 11"/>
              <a:gd name="T36" fmla="*/ 2147483647 w 6"/>
              <a:gd name="T37" fmla="*/ 2147483647 h 11"/>
              <a:gd name="T38" fmla="*/ 2147483647 w 6"/>
              <a:gd name="T39" fmla="*/ 2147483647 h 11"/>
              <a:gd name="T40" fmla="*/ 0 w 6"/>
              <a:gd name="T41" fmla="*/ 2147483647 h 11"/>
              <a:gd name="T42" fmla="*/ 0 w 6"/>
              <a:gd name="T43" fmla="*/ 2147483647 h 11"/>
              <a:gd name="T44" fmla="*/ 0 w 6"/>
              <a:gd name="T45" fmla="*/ 2147483647 h 11"/>
              <a:gd name="T46" fmla="*/ 2147483647 w 6"/>
              <a:gd name="T47" fmla="*/ 2147483647 h 11"/>
              <a:gd name="T48" fmla="*/ 2147483647 w 6"/>
              <a:gd name="T49" fmla="*/ 2147483647 h 11"/>
              <a:gd name="T50" fmla="*/ 2147483647 w 6"/>
              <a:gd name="T51" fmla="*/ 2147483647 h 11"/>
              <a:gd name="T52" fmla="*/ 2147483647 w 6"/>
              <a:gd name="T53" fmla="*/ 2147483647 h 11"/>
              <a:gd name="T54" fmla="*/ 2147483647 w 6"/>
              <a:gd name="T55" fmla="*/ 2147483647 h 11"/>
              <a:gd name="T56" fmla="*/ 2147483647 w 6"/>
              <a:gd name="T57" fmla="*/ 2147483647 h 11"/>
              <a:gd name="T58" fmla="*/ 2147483647 w 6"/>
              <a:gd name="T59" fmla="*/ 2147483647 h 11"/>
              <a:gd name="T60" fmla="*/ 2147483647 w 6"/>
              <a:gd name="T61" fmla="*/ 2147483647 h 11"/>
              <a:gd name="T62" fmla="*/ 2147483647 w 6"/>
              <a:gd name="T63" fmla="*/ 2147483647 h 11"/>
              <a:gd name="T64" fmla="*/ 2147483647 w 6"/>
              <a:gd name="T65" fmla="*/ 2147483647 h 11"/>
              <a:gd name="T66" fmla="*/ 2147483647 w 6"/>
              <a:gd name="T67" fmla="*/ 2147483647 h 11"/>
              <a:gd name="T68" fmla="*/ 0 w 6"/>
              <a:gd name="T69" fmla="*/ 2147483647 h 11"/>
              <a:gd name="T70" fmla="*/ 0 w 6"/>
              <a:gd name="T71" fmla="*/ 2147483647 h 11"/>
              <a:gd name="T72" fmla="*/ 2147483647 w 6"/>
              <a:gd name="T73" fmla="*/ 2147483647 h 11"/>
              <a:gd name="T74" fmla="*/ 2147483647 w 6"/>
              <a:gd name="T75" fmla="*/ 0 h 11"/>
              <a:gd name="T76" fmla="*/ 2147483647 w 6"/>
              <a:gd name="T77" fmla="*/ 0 h 11"/>
              <a:gd name="T78" fmla="*/ 2147483647 w 6"/>
              <a:gd name="T79" fmla="*/ 0 h 11"/>
              <a:gd name="T80" fmla="*/ 2147483647 w 6"/>
              <a:gd name="T81" fmla="*/ 2147483647 h 11"/>
              <a:gd name="T82" fmla="*/ 2147483647 w 6"/>
              <a:gd name="T83" fmla="*/ 0 h 11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w 6"/>
              <a:gd name="T127" fmla="*/ 0 h 11"/>
              <a:gd name="T128" fmla="*/ 6 w 6"/>
              <a:gd name="T129" fmla="*/ 11 h 11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T126" t="T127" r="T128" b="T129"/>
            <a:pathLst>
              <a:path w="6" h="11">
                <a:moveTo>
                  <a:pt x="5" y="3"/>
                </a:moveTo>
                <a:lnTo>
                  <a:pt x="5" y="3"/>
                </a:lnTo>
                <a:lnTo>
                  <a:pt x="4" y="3"/>
                </a:lnTo>
                <a:lnTo>
                  <a:pt x="4" y="2"/>
                </a:lnTo>
                <a:lnTo>
                  <a:pt x="4" y="1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2" y="3"/>
                </a:lnTo>
                <a:lnTo>
                  <a:pt x="2" y="4"/>
                </a:lnTo>
                <a:lnTo>
                  <a:pt x="3" y="4"/>
                </a:lnTo>
                <a:lnTo>
                  <a:pt x="3" y="5"/>
                </a:lnTo>
                <a:lnTo>
                  <a:pt x="4" y="5"/>
                </a:lnTo>
                <a:lnTo>
                  <a:pt x="4" y="6"/>
                </a:lnTo>
                <a:lnTo>
                  <a:pt x="5" y="6"/>
                </a:lnTo>
                <a:lnTo>
                  <a:pt x="5" y="7"/>
                </a:lnTo>
                <a:lnTo>
                  <a:pt x="5" y="8"/>
                </a:lnTo>
                <a:lnTo>
                  <a:pt x="5" y="9"/>
                </a:lnTo>
                <a:lnTo>
                  <a:pt x="4" y="9"/>
                </a:lnTo>
                <a:lnTo>
                  <a:pt x="4" y="10"/>
                </a:lnTo>
                <a:lnTo>
                  <a:pt x="3" y="10"/>
                </a:lnTo>
                <a:lnTo>
                  <a:pt x="2" y="10"/>
                </a:lnTo>
                <a:lnTo>
                  <a:pt x="1" y="10"/>
                </a:lnTo>
                <a:lnTo>
                  <a:pt x="1" y="9"/>
                </a:lnTo>
                <a:lnTo>
                  <a:pt x="0" y="10"/>
                </a:lnTo>
                <a:lnTo>
                  <a:pt x="0" y="7"/>
                </a:lnTo>
                <a:lnTo>
                  <a:pt x="0" y="8"/>
                </a:lnTo>
                <a:lnTo>
                  <a:pt x="1" y="9"/>
                </a:lnTo>
                <a:lnTo>
                  <a:pt x="2" y="9"/>
                </a:lnTo>
                <a:lnTo>
                  <a:pt x="3" y="9"/>
                </a:lnTo>
                <a:lnTo>
                  <a:pt x="4" y="9"/>
                </a:lnTo>
                <a:lnTo>
                  <a:pt x="4" y="8"/>
                </a:lnTo>
                <a:lnTo>
                  <a:pt x="4" y="7"/>
                </a:lnTo>
                <a:lnTo>
                  <a:pt x="3" y="7"/>
                </a:lnTo>
                <a:lnTo>
                  <a:pt x="3" y="6"/>
                </a:lnTo>
                <a:lnTo>
                  <a:pt x="2" y="6"/>
                </a:lnTo>
                <a:lnTo>
                  <a:pt x="2" y="5"/>
                </a:lnTo>
                <a:lnTo>
                  <a:pt x="1" y="5"/>
                </a:lnTo>
                <a:lnTo>
                  <a:pt x="1" y="4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lnTo>
                  <a:pt x="2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0"/>
                </a:lnTo>
                <a:lnTo>
                  <a:pt x="5" y="0"/>
                </a:lnTo>
                <a:lnTo>
                  <a:pt x="5" y="3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83" name="Freeform 63"/>
          <p:cNvSpPr>
            <a:spLocks/>
          </p:cNvSpPr>
          <p:nvPr/>
        </p:nvSpPr>
        <p:spPr bwMode="auto">
          <a:xfrm>
            <a:off x="1146175" y="3332163"/>
            <a:ext cx="12700" cy="17462"/>
          </a:xfrm>
          <a:custGeom>
            <a:avLst/>
            <a:gdLst>
              <a:gd name="T0" fmla="*/ 2147483647 w 8"/>
              <a:gd name="T1" fmla="*/ 2147483647 h 11"/>
              <a:gd name="T2" fmla="*/ 2147483647 w 8"/>
              <a:gd name="T3" fmla="*/ 2147483647 h 11"/>
              <a:gd name="T4" fmla="*/ 2147483647 w 8"/>
              <a:gd name="T5" fmla="*/ 2147483647 h 11"/>
              <a:gd name="T6" fmla="*/ 2147483647 w 8"/>
              <a:gd name="T7" fmla="*/ 2147483647 h 11"/>
              <a:gd name="T8" fmla="*/ 2147483647 w 8"/>
              <a:gd name="T9" fmla="*/ 2147483647 h 11"/>
              <a:gd name="T10" fmla="*/ 2147483647 w 8"/>
              <a:gd name="T11" fmla="*/ 2147483647 h 11"/>
              <a:gd name="T12" fmla="*/ 2147483647 w 8"/>
              <a:gd name="T13" fmla="*/ 2147483647 h 11"/>
              <a:gd name="T14" fmla="*/ 2147483647 w 8"/>
              <a:gd name="T15" fmla="*/ 2147483647 h 11"/>
              <a:gd name="T16" fmla="*/ 2147483647 w 8"/>
              <a:gd name="T17" fmla="*/ 2147483647 h 11"/>
              <a:gd name="T18" fmla="*/ 2147483647 w 8"/>
              <a:gd name="T19" fmla="*/ 2147483647 h 11"/>
              <a:gd name="T20" fmla="*/ 2147483647 w 8"/>
              <a:gd name="T21" fmla="*/ 2147483647 h 11"/>
              <a:gd name="T22" fmla="*/ 2147483647 w 8"/>
              <a:gd name="T23" fmla="*/ 2147483647 h 11"/>
              <a:gd name="T24" fmla="*/ 2147483647 w 8"/>
              <a:gd name="T25" fmla="*/ 2147483647 h 11"/>
              <a:gd name="T26" fmla="*/ 2147483647 w 8"/>
              <a:gd name="T27" fmla="*/ 2147483647 h 11"/>
              <a:gd name="T28" fmla="*/ 0 w 8"/>
              <a:gd name="T29" fmla="*/ 2147483647 h 11"/>
              <a:gd name="T30" fmla="*/ 0 w 8"/>
              <a:gd name="T31" fmla="*/ 0 h 11"/>
              <a:gd name="T32" fmla="*/ 2147483647 w 8"/>
              <a:gd name="T33" fmla="*/ 0 h 11"/>
              <a:gd name="T34" fmla="*/ 2147483647 w 8"/>
              <a:gd name="T35" fmla="*/ 2147483647 h 11"/>
              <a:gd name="T36" fmla="*/ 2147483647 w 8"/>
              <a:gd name="T37" fmla="*/ 2147483647 h 11"/>
              <a:gd name="T38" fmla="*/ 2147483647 w 8"/>
              <a:gd name="T39" fmla="*/ 2147483647 h 11"/>
              <a:gd name="T40" fmla="*/ 2147483647 w 8"/>
              <a:gd name="T41" fmla="*/ 2147483647 h 11"/>
              <a:gd name="T42" fmla="*/ 2147483647 w 8"/>
              <a:gd name="T43" fmla="*/ 2147483647 h 11"/>
              <a:gd name="T44" fmla="*/ 2147483647 w 8"/>
              <a:gd name="T45" fmla="*/ 2147483647 h 11"/>
              <a:gd name="T46" fmla="*/ 2147483647 w 8"/>
              <a:gd name="T47" fmla="*/ 2147483647 h 11"/>
              <a:gd name="T48" fmla="*/ 2147483647 w 8"/>
              <a:gd name="T49" fmla="*/ 2147483647 h 11"/>
              <a:gd name="T50" fmla="*/ 2147483647 w 8"/>
              <a:gd name="T51" fmla="*/ 2147483647 h 11"/>
              <a:gd name="T52" fmla="*/ 2147483647 w 8"/>
              <a:gd name="T53" fmla="*/ 2147483647 h 11"/>
              <a:gd name="T54" fmla="*/ 2147483647 w 8"/>
              <a:gd name="T55" fmla="*/ 2147483647 h 11"/>
              <a:gd name="T56" fmla="*/ 2147483647 w 8"/>
              <a:gd name="T57" fmla="*/ 2147483647 h 11"/>
              <a:gd name="T58" fmla="*/ 2147483647 w 8"/>
              <a:gd name="T59" fmla="*/ 2147483647 h 11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w 8"/>
              <a:gd name="T91" fmla="*/ 0 h 11"/>
              <a:gd name="T92" fmla="*/ 8 w 8"/>
              <a:gd name="T93" fmla="*/ 11 h 11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T90" t="T91" r="T92" b="T93"/>
            <a:pathLst>
              <a:path w="8" h="11">
                <a:moveTo>
                  <a:pt x="5" y="10"/>
                </a:moveTo>
                <a:lnTo>
                  <a:pt x="2" y="10"/>
                </a:lnTo>
                <a:lnTo>
                  <a:pt x="2" y="9"/>
                </a:lnTo>
                <a:lnTo>
                  <a:pt x="3" y="9"/>
                </a:lnTo>
                <a:lnTo>
                  <a:pt x="3" y="8"/>
                </a:lnTo>
                <a:lnTo>
                  <a:pt x="3" y="1"/>
                </a:lnTo>
                <a:lnTo>
                  <a:pt x="2" y="1"/>
                </a:lnTo>
                <a:lnTo>
                  <a:pt x="1" y="1"/>
                </a:lnTo>
                <a:lnTo>
                  <a:pt x="1" y="2"/>
                </a:lnTo>
                <a:lnTo>
                  <a:pt x="1" y="3"/>
                </a:lnTo>
                <a:lnTo>
                  <a:pt x="0" y="3"/>
                </a:lnTo>
                <a:lnTo>
                  <a:pt x="0" y="0"/>
                </a:lnTo>
                <a:lnTo>
                  <a:pt x="7" y="0"/>
                </a:lnTo>
                <a:lnTo>
                  <a:pt x="7" y="3"/>
                </a:lnTo>
                <a:lnTo>
                  <a:pt x="7" y="2"/>
                </a:lnTo>
                <a:lnTo>
                  <a:pt x="6" y="1"/>
                </a:lnTo>
                <a:lnTo>
                  <a:pt x="5" y="1"/>
                </a:lnTo>
                <a:lnTo>
                  <a:pt x="4" y="1"/>
                </a:lnTo>
                <a:lnTo>
                  <a:pt x="4" y="9"/>
                </a:lnTo>
                <a:lnTo>
                  <a:pt x="5" y="9"/>
                </a:lnTo>
                <a:lnTo>
                  <a:pt x="5" y="10"/>
                </a:lnTo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6384" name="Group 119"/>
          <p:cNvGrpSpPr>
            <a:grpSpLocks/>
          </p:cNvGrpSpPr>
          <p:nvPr/>
        </p:nvGrpSpPr>
        <p:grpSpPr bwMode="auto">
          <a:xfrm>
            <a:off x="912813" y="3703638"/>
            <a:ext cx="782637" cy="782637"/>
            <a:chOff x="575" y="2169"/>
            <a:chExt cx="493" cy="493"/>
          </a:xfrm>
        </p:grpSpPr>
        <p:sp>
          <p:nvSpPr>
            <p:cNvPr id="57088" name="Freeform 64"/>
            <p:cNvSpPr>
              <a:spLocks/>
            </p:cNvSpPr>
            <p:nvPr/>
          </p:nvSpPr>
          <p:spPr bwMode="auto">
            <a:xfrm>
              <a:off x="575" y="2169"/>
              <a:ext cx="487" cy="487"/>
            </a:xfrm>
            <a:custGeom>
              <a:avLst/>
              <a:gdLst>
                <a:gd name="T0" fmla="*/ 252 w 487"/>
                <a:gd name="T1" fmla="*/ 486 h 487"/>
                <a:gd name="T2" fmla="*/ 299 w 487"/>
                <a:gd name="T3" fmla="*/ 480 h 487"/>
                <a:gd name="T4" fmla="*/ 344 w 487"/>
                <a:gd name="T5" fmla="*/ 464 h 487"/>
                <a:gd name="T6" fmla="*/ 384 w 487"/>
                <a:gd name="T7" fmla="*/ 442 h 487"/>
                <a:gd name="T8" fmla="*/ 420 w 487"/>
                <a:gd name="T9" fmla="*/ 411 h 487"/>
                <a:gd name="T10" fmla="*/ 448 w 487"/>
                <a:gd name="T11" fmla="*/ 373 h 487"/>
                <a:gd name="T12" fmla="*/ 469 w 487"/>
                <a:gd name="T13" fmla="*/ 332 h 487"/>
                <a:gd name="T14" fmla="*/ 482 w 487"/>
                <a:gd name="T15" fmla="*/ 285 h 487"/>
                <a:gd name="T16" fmla="*/ 486 w 487"/>
                <a:gd name="T17" fmla="*/ 235 h 487"/>
                <a:gd name="T18" fmla="*/ 479 w 487"/>
                <a:gd name="T19" fmla="*/ 188 h 487"/>
                <a:gd name="T20" fmla="*/ 464 w 487"/>
                <a:gd name="T21" fmla="*/ 142 h 487"/>
                <a:gd name="T22" fmla="*/ 441 w 487"/>
                <a:gd name="T23" fmla="*/ 102 h 487"/>
                <a:gd name="T24" fmla="*/ 410 w 487"/>
                <a:gd name="T25" fmla="*/ 67 h 487"/>
                <a:gd name="T26" fmla="*/ 372 w 487"/>
                <a:gd name="T27" fmla="*/ 38 h 487"/>
                <a:gd name="T28" fmla="*/ 330 w 487"/>
                <a:gd name="T29" fmla="*/ 17 h 487"/>
                <a:gd name="T30" fmla="*/ 284 w 487"/>
                <a:gd name="T31" fmla="*/ 4 h 487"/>
                <a:gd name="T32" fmla="*/ 234 w 487"/>
                <a:gd name="T33" fmla="*/ 0 h 487"/>
                <a:gd name="T34" fmla="*/ 186 w 487"/>
                <a:gd name="T35" fmla="*/ 7 h 487"/>
                <a:gd name="T36" fmla="*/ 141 w 487"/>
                <a:gd name="T37" fmla="*/ 22 h 487"/>
                <a:gd name="T38" fmla="*/ 101 w 487"/>
                <a:gd name="T39" fmla="*/ 45 h 487"/>
                <a:gd name="T40" fmla="*/ 66 w 487"/>
                <a:gd name="T41" fmla="*/ 76 h 487"/>
                <a:gd name="T42" fmla="*/ 38 w 487"/>
                <a:gd name="T43" fmla="*/ 114 h 487"/>
                <a:gd name="T44" fmla="*/ 16 w 487"/>
                <a:gd name="T45" fmla="*/ 156 h 487"/>
                <a:gd name="T46" fmla="*/ 3 w 487"/>
                <a:gd name="T47" fmla="*/ 203 h 487"/>
                <a:gd name="T48" fmla="*/ 0 w 487"/>
                <a:gd name="T49" fmla="*/ 252 h 487"/>
                <a:gd name="T50" fmla="*/ 6 w 487"/>
                <a:gd name="T51" fmla="*/ 300 h 487"/>
                <a:gd name="T52" fmla="*/ 22 w 487"/>
                <a:gd name="T53" fmla="*/ 345 h 487"/>
                <a:gd name="T54" fmla="*/ 45 w 487"/>
                <a:gd name="T55" fmla="*/ 385 h 487"/>
                <a:gd name="T56" fmla="*/ 76 w 487"/>
                <a:gd name="T57" fmla="*/ 420 h 487"/>
                <a:gd name="T58" fmla="*/ 113 w 487"/>
                <a:gd name="T59" fmla="*/ 448 h 487"/>
                <a:gd name="T60" fmla="*/ 155 w 487"/>
                <a:gd name="T61" fmla="*/ 470 h 487"/>
                <a:gd name="T62" fmla="*/ 202 w 487"/>
                <a:gd name="T63" fmla="*/ 483 h 4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87"/>
                <a:gd name="T97" fmla="*/ 0 h 487"/>
                <a:gd name="T98" fmla="*/ 487 w 487"/>
                <a:gd name="T99" fmla="*/ 487 h 48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87" h="487">
                  <a:moveTo>
                    <a:pt x="226" y="486"/>
                  </a:moveTo>
                  <a:lnTo>
                    <a:pt x="252" y="486"/>
                  </a:lnTo>
                  <a:lnTo>
                    <a:pt x="276" y="484"/>
                  </a:lnTo>
                  <a:lnTo>
                    <a:pt x="299" y="480"/>
                  </a:lnTo>
                  <a:lnTo>
                    <a:pt x="322" y="473"/>
                  </a:lnTo>
                  <a:lnTo>
                    <a:pt x="344" y="464"/>
                  </a:lnTo>
                  <a:lnTo>
                    <a:pt x="365" y="453"/>
                  </a:lnTo>
                  <a:lnTo>
                    <a:pt x="384" y="442"/>
                  </a:lnTo>
                  <a:lnTo>
                    <a:pt x="403" y="427"/>
                  </a:lnTo>
                  <a:lnTo>
                    <a:pt x="420" y="411"/>
                  </a:lnTo>
                  <a:lnTo>
                    <a:pt x="435" y="393"/>
                  </a:lnTo>
                  <a:lnTo>
                    <a:pt x="448" y="373"/>
                  </a:lnTo>
                  <a:lnTo>
                    <a:pt x="460" y="354"/>
                  </a:lnTo>
                  <a:lnTo>
                    <a:pt x="469" y="332"/>
                  </a:lnTo>
                  <a:lnTo>
                    <a:pt x="477" y="309"/>
                  </a:lnTo>
                  <a:lnTo>
                    <a:pt x="482" y="285"/>
                  </a:lnTo>
                  <a:lnTo>
                    <a:pt x="485" y="260"/>
                  </a:lnTo>
                  <a:lnTo>
                    <a:pt x="486" y="235"/>
                  </a:lnTo>
                  <a:lnTo>
                    <a:pt x="484" y="211"/>
                  </a:lnTo>
                  <a:lnTo>
                    <a:pt x="479" y="188"/>
                  </a:lnTo>
                  <a:lnTo>
                    <a:pt x="472" y="165"/>
                  </a:lnTo>
                  <a:lnTo>
                    <a:pt x="464" y="142"/>
                  </a:lnTo>
                  <a:lnTo>
                    <a:pt x="453" y="122"/>
                  </a:lnTo>
                  <a:lnTo>
                    <a:pt x="441" y="102"/>
                  </a:lnTo>
                  <a:lnTo>
                    <a:pt x="426" y="84"/>
                  </a:lnTo>
                  <a:lnTo>
                    <a:pt x="410" y="67"/>
                  </a:lnTo>
                  <a:lnTo>
                    <a:pt x="392" y="51"/>
                  </a:lnTo>
                  <a:lnTo>
                    <a:pt x="372" y="38"/>
                  </a:lnTo>
                  <a:lnTo>
                    <a:pt x="352" y="26"/>
                  </a:lnTo>
                  <a:lnTo>
                    <a:pt x="330" y="17"/>
                  </a:lnTo>
                  <a:lnTo>
                    <a:pt x="307" y="9"/>
                  </a:lnTo>
                  <a:lnTo>
                    <a:pt x="284" y="4"/>
                  </a:lnTo>
                  <a:lnTo>
                    <a:pt x="259" y="1"/>
                  </a:lnTo>
                  <a:lnTo>
                    <a:pt x="234" y="0"/>
                  </a:lnTo>
                  <a:lnTo>
                    <a:pt x="209" y="2"/>
                  </a:lnTo>
                  <a:lnTo>
                    <a:pt x="186" y="7"/>
                  </a:lnTo>
                  <a:lnTo>
                    <a:pt x="163" y="14"/>
                  </a:lnTo>
                  <a:lnTo>
                    <a:pt x="141" y="22"/>
                  </a:lnTo>
                  <a:lnTo>
                    <a:pt x="121" y="33"/>
                  </a:lnTo>
                  <a:lnTo>
                    <a:pt x="101" y="45"/>
                  </a:lnTo>
                  <a:lnTo>
                    <a:pt x="83" y="60"/>
                  </a:lnTo>
                  <a:lnTo>
                    <a:pt x="66" y="76"/>
                  </a:lnTo>
                  <a:lnTo>
                    <a:pt x="50" y="94"/>
                  </a:lnTo>
                  <a:lnTo>
                    <a:pt x="38" y="114"/>
                  </a:lnTo>
                  <a:lnTo>
                    <a:pt x="26" y="134"/>
                  </a:lnTo>
                  <a:lnTo>
                    <a:pt x="16" y="156"/>
                  </a:lnTo>
                  <a:lnTo>
                    <a:pt x="8" y="179"/>
                  </a:lnTo>
                  <a:lnTo>
                    <a:pt x="3" y="203"/>
                  </a:lnTo>
                  <a:lnTo>
                    <a:pt x="0" y="227"/>
                  </a:lnTo>
                  <a:lnTo>
                    <a:pt x="0" y="252"/>
                  </a:lnTo>
                  <a:lnTo>
                    <a:pt x="2" y="277"/>
                  </a:lnTo>
                  <a:lnTo>
                    <a:pt x="6" y="300"/>
                  </a:lnTo>
                  <a:lnTo>
                    <a:pt x="13" y="323"/>
                  </a:lnTo>
                  <a:lnTo>
                    <a:pt x="22" y="345"/>
                  </a:lnTo>
                  <a:lnTo>
                    <a:pt x="33" y="365"/>
                  </a:lnTo>
                  <a:lnTo>
                    <a:pt x="45" y="385"/>
                  </a:lnTo>
                  <a:lnTo>
                    <a:pt x="59" y="403"/>
                  </a:lnTo>
                  <a:lnTo>
                    <a:pt x="76" y="420"/>
                  </a:lnTo>
                  <a:lnTo>
                    <a:pt x="93" y="436"/>
                  </a:lnTo>
                  <a:lnTo>
                    <a:pt x="113" y="448"/>
                  </a:lnTo>
                  <a:lnTo>
                    <a:pt x="133" y="460"/>
                  </a:lnTo>
                  <a:lnTo>
                    <a:pt x="155" y="470"/>
                  </a:lnTo>
                  <a:lnTo>
                    <a:pt x="178" y="478"/>
                  </a:lnTo>
                  <a:lnTo>
                    <a:pt x="202" y="483"/>
                  </a:lnTo>
                  <a:lnTo>
                    <a:pt x="226" y="486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9" name="Freeform 65"/>
            <p:cNvSpPr>
              <a:spLocks/>
            </p:cNvSpPr>
            <p:nvPr/>
          </p:nvSpPr>
          <p:spPr bwMode="auto">
            <a:xfrm>
              <a:off x="575" y="2169"/>
              <a:ext cx="493" cy="493"/>
            </a:xfrm>
            <a:custGeom>
              <a:avLst/>
              <a:gdLst>
                <a:gd name="T0" fmla="*/ 255 w 493"/>
                <a:gd name="T1" fmla="*/ 492 h 493"/>
                <a:gd name="T2" fmla="*/ 303 w 493"/>
                <a:gd name="T3" fmla="*/ 486 h 493"/>
                <a:gd name="T4" fmla="*/ 348 w 493"/>
                <a:gd name="T5" fmla="*/ 470 h 493"/>
                <a:gd name="T6" fmla="*/ 389 w 493"/>
                <a:gd name="T7" fmla="*/ 447 h 493"/>
                <a:gd name="T8" fmla="*/ 425 w 493"/>
                <a:gd name="T9" fmla="*/ 416 h 493"/>
                <a:gd name="T10" fmla="*/ 454 w 493"/>
                <a:gd name="T11" fmla="*/ 378 h 493"/>
                <a:gd name="T12" fmla="*/ 475 w 493"/>
                <a:gd name="T13" fmla="*/ 336 h 493"/>
                <a:gd name="T14" fmla="*/ 488 w 493"/>
                <a:gd name="T15" fmla="*/ 289 h 493"/>
                <a:gd name="T16" fmla="*/ 492 w 493"/>
                <a:gd name="T17" fmla="*/ 238 h 493"/>
                <a:gd name="T18" fmla="*/ 485 w 493"/>
                <a:gd name="T19" fmla="*/ 190 h 493"/>
                <a:gd name="T20" fmla="*/ 470 w 493"/>
                <a:gd name="T21" fmla="*/ 144 h 493"/>
                <a:gd name="T22" fmla="*/ 446 w 493"/>
                <a:gd name="T23" fmla="*/ 103 h 493"/>
                <a:gd name="T24" fmla="*/ 415 w 493"/>
                <a:gd name="T25" fmla="*/ 68 h 493"/>
                <a:gd name="T26" fmla="*/ 377 w 493"/>
                <a:gd name="T27" fmla="*/ 38 h 493"/>
                <a:gd name="T28" fmla="*/ 334 w 493"/>
                <a:gd name="T29" fmla="*/ 17 h 493"/>
                <a:gd name="T30" fmla="*/ 287 w 493"/>
                <a:gd name="T31" fmla="*/ 4 h 493"/>
                <a:gd name="T32" fmla="*/ 237 w 493"/>
                <a:gd name="T33" fmla="*/ 0 h 493"/>
                <a:gd name="T34" fmla="*/ 188 w 493"/>
                <a:gd name="T35" fmla="*/ 7 h 493"/>
                <a:gd name="T36" fmla="*/ 143 w 493"/>
                <a:gd name="T37" fmla="*/ 22 h 493"/>
                <a:gd name="T38" fmla="*/ 102 w 493"/>
                <a:gd name="T39" fmla="*/ 46 h 493"/>
                <a:gd name="T40" fmla="*/ 67 w 493"/>
                <a:gd name="T41" fmla="*/ 77 h 493"/>
                <a:gd name="T42" fmla="*/ 38 w 493"/>
                <a:gd name="T43" fmla="*/ 115 h 493"/>
                <a:gd name="T44" fmla="*/ 16 w 493"/>
                <a:gd name="T45" fmla="*/ 158 h 493"/>
                <a:gd name="T46" fmla="*/ 3 w 493"/>
                <a:gd name="T47" fmla="*/ 205 h 493"/>
                <a:gd name="T48" fmla="*/ 0 w 493"/>
                <a:gd name="T49" fmla="*/ 255 h 493"/>
                <a:gd name="T50" fmla="*/ 6 w 493"/>
                <a:gd name="T51" fmla="*/ 304 h 493"/>
                <a:gd name="T52" fmla="*/ 22 w 493"/>
                <a:gd name="T53" fmla="*/ 349 h 493"/>
                <a:gd name="T54" fmla="*/ 46 w 493"/>
                <a:gd name="T55" fmla="*/ 390 h 493"/>
                <a:gd name="T56" fmla="*/ 77 w 493"/>
                <a:gd name="T57" fmla="*/ 425 h 493"/>
                <a:gd name="T58" fmla="*/ 114 w 493"/>
                <a:gd name="T59" fmla="*/ 454 h 493"/>
                <a:gd name="T60" fmla="*/ 157 w 493"/>
                <a:gd name="T61" fmla="*/ 476 h 493"/>
                <a:gd name="T62" fmla="*/ 204 w 493"/>
                <a:gd name="T63" fmla="*/ 489 h 49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93"/>
                <a:gd name="T97" fmla="*/ 0 h 493"/>
                <a:gd name="T98" fmla="*/ 493 w 493"/>
                <a:gd name="T99" fmla="*/ 493 h 49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93" h="493">
                  <a:moveTo>
                    <a:pt x="229" y="492"/>
                  </a:moveTo>
                  <a:lnTo>
                    <a:pt x="255" y="492"/>
                  </a:lnTo>
                  <a:lnTo>
                    <a:pt x="279" y="490"/>
                  </a:lnTo>
                  <a:lnTo>
                    <a:pt x="303" y="486"/>
                  </a:lnTo>
                  <a:lnTo>
                    <a:pt x="326" y="479"/>
                  </a:lnTo>
                  <a:lnTo>
                    <a:pt x="348" y="470"/>
                  </a:lnTo>
                  <a:lnTo>
                    <a:pt x="369" y="459"/>
                  </a:lnTo>
                  <a:lnTo>
                    <a:pt x="389" y="447"/>
                  </a:lnTo>
                  <a:lnTo>
                    <a:pt x="408" y="432"/>
                  </a:lnTo>
                  <a:lnTo>
                    <a:pt x="425" y="416"/>
                  </a:lnTo>
                  <a:lnTo>
                    <a:pt x="440" y="398"/>
                  </a:lnTo>
                  <a:lnTo>
                    <a:pt x="454" y="378"/>
                  </a:lnTo>
                  <a:lnTo>
                    <a:pt x="466" y="358"/>
                  </a:lnTo>
                  <a:lnTo>
                    <a:pt x="475" y="336"/>
                  </a:lnTo>
                  <a:lnTo>
                    <a:pt x="483" y="313"/>
                  </a:lnTo>
                  <a:lnTo>
                    <a:pt x="488" y="289"/>
                  </a:lnTo>
                  <a:lnTo>
                    <a:pt x="491" y="263"/>
                  </a:lnTo>
                  <a:lnTo>
                    <a:pt x="492" y="238"/>
                  </a:lnTo>
                  <a:lnTo>
                    <a:pt x="490" y="214"/>
                  </a:lnTo>
                  <a:lnTo>
                    <a:pt x="485" y="190"/>
                  </a:lnTo>
                  <a:lnTo>
                    <a:pt x="478" y="167"/>
                  </a:lnTo>
                  <a:lnTo>
                    <a:pt x="470" y="144"/>
                  </a:lnTo>
                  <a:lnTo>
                    <a:pt x="459" y="123"/>
                  </a:lnTo>
                  <a:lnTo>
                    <a:pt x="446" y="103"/>
                  </a:lnTo>
                  <a:lnTo>
                    <a:pt x="431" y="85"/>
                  </a:lnTo>
                  <a:lnTo>
                    <a:pt x="415" y="68"/>
                  </a:lnTo>
                  <a:lnTo>
                    <a:pt x="397" y="52"/>
                  </a:lnTo>
                  <a:lnTo>
                    <a:pt x="377" y="38"/>
                  </a:lnTo>
                  <a:lnTo>
                    <a:pt x="356" y="26"/>
                  </a:lnTo>
                  <a:lnTo>
                    <a:pt x="334" y="17"/>
                  </a:lnTo>
                  <a:lnTo>
                    <a:pt x="311" y="9"/>
                  </a:lnTo>
                  <a:lnTo>
                    <a:pt x="287" y="4"/>
                  </a:lnTo>
                  <a:lnTo>
                    <a:pt x="262" y="1"/>
                  </a:lnTo>
                  <a:lnTo>
                    <a:pt x="237" y="0"/>
                  </a:lnTo>
                  <a:lnTo>
                    <a:pt x="212" y="2"/>
                  </a:lnTo>
                  <a:lnTo>
                    <a:pt x="188" y="7"/>
                  </a:lnTo>
                  <a:lnTo>
                    <a:pt x="165" y="14"/>
                  </a:lnTo>
                  <a:lnTo>
                    <a:pt x="143" y="22"/>
                  </a:lnTo>
                  <a:lnTo>
                    <a:pt x="122" y="33"/>
                  </a:lnTo>
                  <a:lnTo>
                    <a:pt x="102" y="46"/>
                  </a:lnTo>
                  <a:lnTo>
                    <a:pt x="84" y="61"/>
                  </a:lnTo>
                  <a:lnTo>
                    <a:pt x="67" y="77"/>
                  </a:lnTo>
                  <a:lnTo>
                    <a:pt x="51" y="95"/>
                  </a:lnTo>
                  <a:lnTo>
                    <a:pt x="38" y="115"/>
                  </a:lnTo>
                  <a:lnTo>
                    <a:pt x="26" y="136"/>
                  </a:lnTo>
                  <a:lnTo>
                    <a:pt x="16" y="158"/>
                  </a:lnTo>
                  <a:lnTo>
                    <a:pt x="8" y="181"/>
                  </a:lnTo>
                  <a:lnTo>
                    <a:pt x="3" y="205"/>
                  </a:lnTo>
                  <a:lnTo>
                    <a:pt x="0" y="230"/>
                  </a:lnTo>
                  <a:lnTo>
                    <a:pt x="0" y="255"/>
                  </a:lnTo>
                  <a:lnTo>
                    <a:pt x="2" y="280"/>
                  </a:lnTo>
                  <a:lnTo>
                    <a:pt x="6" y="304"/>
                  </a:lnTo>
                  <a:lnTo>
                    <a:pt x="13" y="327"/>
                  </a:lnTo>
                  <a:lnTo>
                    <a:pt x="22" y="349"/>
                  </a:lnTo>
                  <a:lnTo>
                    <a:pt x="33" y="370"/>
                  </a:lnTo>
                  <a:lnTo>
                    <a:pt x="46" y="390"/>
                  </a:lnTo>
                  <a:lnTo>
                    <a:pt x="60" y="408"/>
                  </a:lnTo>
                  <a:lnTo>
                    <a:pt x="77" y="425"/>
                  </a:lnTo>
                  <a:lnTo>
                    <a:pt x="94" y="441"/>
                  </a:lnTo>
                  <a:lnTo>
                    <a:pt x="114" y="454"/>
                  </a:lnTo>
                  <a:lnTo>
                    <a:pt x="135" y="466"/>
                  </a:lnTo>
                  <a:lnTo>
                    <a:pt x="157" y="476"/>
                  </a:lnTo>
                  <a:lnTo>
                    <a:pt x="180" y="484"/>
                  </a:lnTo>
                  <a:lnTo>
                    <a:pt x="204" y="489"/>
                  </a:lnTo>
                  <a:lnTo>
                    <a:pt x="229" y="492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90" name="Freeform 66"/>
            <p:cNvSpPr>
              <a:spLocks/>
            </p:cNvSpPr>
            <p:nvPr/>
          </p:nvSpPr>
          <p:spPr bwMode="auto">
            <a:xfrm>
              <a:off x="586" y="2181"/>
              <a:ext cx="465" cy="464"/>
            </a:xfrm>
            <a:custGeom>
              <a:avLst/>
              <a:gdLst>
                <a:gd name="T0" fmla="*/ 240 w 465"/>
                <a:gd name="T1" fmla="*/ 463 h 464"/>
                <a:gd name="T2" fmla="*/ 285 w 465"/>
                <a:gd name="T3" fmla="*/ 457 h 464"/>
                <a:gd name="T4" fmla="*/ 328 w 465"/>
                <a:gd name="T5" fmla="*/ 442 h 464"/>
                <a:gd name="T6" fmla="*/ 367 w 465"/>
                <a:gd name="T7" fmla="*/ 420 h 464"/>
                <a:gd name="T8" fmla="*/ 401 w 465"/>
                <a:gd name="T9" fmla="*/ 391 h 464"/>
                <a:gd name="T10" fmla="*/ 427 w 465"/>
                <a:gd name="T11" fmla="*/ 355 h 464"/>
                <a:gd name="T12" fmla="*/ 448 w 465"/>
                <a:gd name="T13" fmla="*/ 315 h 464"/>
                <a:gd name="T14" fmla="*/ 461 w 465"/>
                <a:gd name="T15" fmla="*/ 270 h 464"/>
                <a:gd name="T16" fmla="*/ 464 w 465"/>
                <a:gd name="T17" fmla="*/ 224 h 464"/>
                <a:gd name="T18" fmla="*/ 457 w 465"/>
                <a:gd name="T19" fmla="*/ 178 h 464"/>
                <a:gd name="T20" fmla="*/ 443 w 465"/>
                <a:gd name="T21" fmla="*/ 135 h 464"/>
                <a:gd name="T22" fmla="*/ 421 w 465"/>
                <a:gd name="T23" fmla="*/ 97 h 464"/>
                <a:gd name="T24" fmla="*/ 391 w 465"/>
                <a:gd name="T25" fmla="*/ 63 h 464"/>
                <a:gd name="T26" fmla="*/ 356 w 465"/>
                <a:gd name="T27" fmla="*/ 36 h 464"/>
                <a:gd name="T28" fmla="*/ 316 w 465"/>
                <a:gd name="T29" fmla="*/ 15 h 464"/>
                <a:gd name="T30" fmla="*/ 271 w 465"/>
                <a:gd name="T31" fmla="*/ 3 h 464"/>
                <a:gd name="T32" fmla="*/ 224 w 465"/>
                <a:gd name="T33" fmla="*/ 0 h 464"/>
                <a:gd name="T34" fmla="*/ 178 w 465"/>
                <a:gd name="T35" fmla="*/ 6 h 464"/>
                <a:gd name="T36" fmla="*/ 135 w 465"/>
                <a:gd name="T37" fmla="*/ 21 h 464"/>
                <a:gd name="T38" fmla="*/ 97 w 465"/>
                <a:gd name="T39" fmla="*/ 42 h 464"/>
                <a:gd name="T40" fmla="*/ 63 w 465"/>
                <a:gd name="T41" fmla="*/ 72 h 464"/>
                <a:gd name="T42" fmla="*/ 36 w 465"/>
                <a:gd name="T43" fmla="*/ 108 h 464"/>
                <a:gd name="T44" fmla="*/ 15 w 465"/>
                <a:gd name="T45" fmla="*/ 148 h 464"/>
                <a:gd name="T46" fmla="*/ 3 w 465"/>
                <a:gd name="T47" fmla="*/ 193 h 464"/>
                <a:gd name="T48" fmla="*/ 0 w 465"/>
                <a:gd name="T49" fmla="*/ 240 h 464"/>
                <a:gd name="T50" fmla="*/ 6 w 465"/>
                <a:gd name="T51" fmla="*/ 285 h 464"/>
                <a:gd name="T52" fmla="*/ 21 w 465"/>
                <a:gd name="T53" fmla="*/ 328 h 464"/>
                <a:gd name="T54" fmla="*/ 43 w 465"/>
                <a:gd name="T55" fmla="*/ 366 h 464"/>
                <a:gd name="T56" fmla="*/ 72 w 465"/>
                <a:gd name="T57" fmla="*/ 400 h 464"/>
                <a:gd name="T58" fmla="*/ 108 w 465"/>
                <a:gd name="T59" fmla="*/ 427 h 464"/>
                <a:gd name="T60" fmla="*/ 148 w 465"/>
                <a:gd name="T61" fmla="*/ 448 h 464"/>
                <a:gd name="T62" fmla="*/ 193 w 465"/>
                <a:gd name="T63" fmla="*/ 460 h 46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65"/>
                <a:gd name="T97" fmla="*/ 0 h 464"/>
                <a:gd name="T98" fmla="*/ 465 w 465"/>
                <a:gd name="T99" fmla="*/ 464 h 46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65" h="464">
                  <a:moveTo>
                    <a:pt x="215" y="463"/>
                  </a:moveTo>
                  <a:lnTo>
                    <a:pt x="240" y="463"/>
                  </a:lnTo>
                  <a:lnTo>
                    <a:pt x="263" y="461"/>
                  </a:lnTo>
                  <a:lnTo>
                    <a:pt x="285" y="457"/>
                  </a:lnTo>
                  <a:lnTo>
                    <a:pt x="307" y="450"/>
                  </a:lnTo>
                  <a:lnTo>
                    <a:pt x="328" y="442"/>
                  </a:lnTo>
                  <a:lnTo>
                    <a:pt x="348" y="432"/>
                  </a:lnTo>
                  <a:lnTo>
                    <a:pt x="367" y="420"/>
                  </a:lnTo>
                  <a:lnTo>
                    <a:pt x="384" y="406"/>
                  </a:lnTo>
                  <a:lnTo>
                    <a:pt x="401" y="391"/>
                  </a:lnTo>
                  <a:lnTo>
                    <a:pt x="415" y="374"/>
                  </a:lnTo>
                  <a:lnTo>
                    <a:pt x="427" y="355"/>
                  </a:lnTo>
                  <a:lnTo>
                    <a:pt x="439" y="336"/>
                  </a:lnTo>
                  <a:lnTo>
                    <a:pt x="448" y="315"/>
                  </a:lnTo>
                  <a:lnTo>
                    <a:pt x="455" y="293"/>
                  </a:lnTo>
                  <a:lnTo>
                    <a:pt x="461" y="270"/>
                  </a:lnTo>
                  <a:lnTo>
                    <a:pt x="463" y="248"/>
                  </a:lnTo>
                  <a:lnTo>
                    <a:pt x="464" y="224"/>
                  </a:lnTo>
                  <a:lnTo>
                    <a:pt x="462" y="200"/>
                  </a:lnTo>
                  <a:lnTo>
                    <a:pt x="457" y="178"/>
                  </a:lnTo>
                  <a:lnTo>
                    <a:pt x="451" y="156"/>
                  </a:lnTo>
                  <a:lnTo>
                    <a:pt x="443" y="135"/>
                  </a:lnTo>
                  <a:lnTo>
                    <a:pt x="432" y="116"/>
                  </a:lnTo>
                  <a:lnTo>
                    <a:pt x="421" y="97"/>
                  </a:lnTo>
                  <a:lnTo>
                    <a:pt x="407" y="79"/>
                  </a:lnTo>
                  <a:lnTo>
                    <a:pt x="391" y="63"/>
                  </a:lnTo>
                  <a:lnTo>
                    <a:pt x="374" y="48"/>
                  </a:lnTo>
                  <a:lnTo>
                    <a:pt x="356" y="36"/>
                  </a:lnTo>
                  <a:lnTo>
                    <a:pt x="337" y="25"/>
                  </a:lnTo>
                  <a:lnTo>
                    <a:pt x="316" y="15"/>
                  </a:lnTo>
                  <a:lnTo>
                    <a:pt x="294" y="8"/>
                  </a:lnTo>
                  <a:lnTo>
                    <a:pt x="271" y="3"/>
                  </a:lnTo>
                  <a:lnTo>
                    <a:pt x="248" y="0"/>
                  </a:lnTo>
                  <a:lnTo>
                    <a:pt x="224" y="0"/>
                  </a:lnTo>
                  <a:lnTo>
                    <a:pt x="200" y="2"/>
                  </a:lnTo>
                  <a:lnTo>
                    <a:pt x="178" y="6"/>
                  </a:lnTo>
                  <a:lnTo>
                    <a:pt x="156" y="12"/>
                  </a:lnTo>
                  <a:lnTo>
                    <a:pt x="135" y="21"/>
                  </a:lnTo>
                  <a:lnTo>
                    <a:pt x="116" y="31"/>
                  </a:lnTo>
                  <a:lnTo>
                    <a:pt x="97" y="42"/>
                  </a:lnTo>
                  <a:lnTo>
                    <a:pt x="79" y="56"/>
                  </a:lnTo>
                  <a:lnTo>
                    <a:pt x="63" y="72"/>
                  </a:lnTo>
                  <a:lnTo>
                    <a:pt x="48" y="89"/>
                  </a:lnTo>
                  <a:lnTo>
                    <a:pt x="36" y="108"/>
                  </a:lnTo>
                  <a:lnTo>
                    <a:pt x="25" y="126"/>
                  </a:lnTo>
                  <a:lnTo>
                    <a:pt x="15" y="148"/>
                  </a:lnTo>
                  <a:lnTo>
                    <a:pt x="8" y="170"/>
                  </a:lnTo>
                  <a:lnTo>
                    <a:pt x="3" y="193"/>
                  </a:lnTo>
                  <a:lnTo>
                    <a:pt x="0" y="216"/>
                  </a:lnTo>
                  <a:lnTo>
                    <a:pt x="0" y="240"/>
                  </a:lnTo>
                  <a:lnTo>
                    <a:pt x="2" y="263"/>
                  </a:lnTo>
                  <a:lnTo>
                    <a:pt x="6" y="285"/>
                  </a:lnTo>
                  <a:lnTo>
                    <a:pt x="13" y="307"/>
                  </a:lnTo>
                  <a:lnTo>
                    <a:pt x="21" y="328"/>
                  </a:lnTo>
                  <a:lnTo>
                    <a:pt x="31" y="347"/>
                  </a:lnTo>
                  <a:lnTo>
                    <a:pt x="43" y="366"/>
                  </a:lnTo>
                  <a:lnTo>
                    <a:pt x="57" y="384"/>
                  </a:lnTo>
                  <a:lnTo>
                    <a:pt x="72" y="400"/>
                  </a:lnTo>
                  <a:lnTo>
                    <a:pt x="89" y="415"/>
                  </a:lnTo>
                  <a:lnTo>
                    <a:pt x="108" y="427"/>
                  </a:lnTo>
                  <a:lnTo>
                    <a:pt x="127" y="438"/>
                  </a:lnTo>
                  <a:lnTo>
                    <a:pt x="148" y="448"/>
                  </a:lnTo>
                  <a:lnTo>
                    <a:pt x="170" y="455"/>
                  </a:lnTo>
                  <a:lnTo>
                    <a:pt x="193" y="460"/>
                  </a:lnTo>
                  <a:lnTo>
                    <a:pt x="215" y="46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91" name="Freeform 67"/>
            <p:cNvSpPr>
              <a:spLocks/>
            </p:cNvSpPr>
            <p:nvPr/>
          </p:nvSpPr>
          <p:spPr bwMode="auto">
            <a:xfrm>
              <a:off x="586" y="2181"/>
              <a:ext cx="471" cy="470"/>
            </a:xfrm>
            <a:custGeom>
              <a:avLst/>
              <a:gdLst>
                <a:gd name="T0" fmla="*/ 243 w 471"/>
                <a:gd name="T1" fmla="*/ 469 h 470"/>
                <a:gd name="T2" fmla="*/ 289 w 471"/>
                <a:gd name="T3" fmla="*/ 463 h 470"/>
                <a:gd name="T4" fmla="*/ 332 w 471"/>
                <a:gd name="T5" fmla="*/ 448 h 470"/>
                <a:gd name="T6" fmla="*/ 372 w 471"/>
                <a:gd name="T7" fmla="*/ 425 h 470"/>
                <a:gd name="T8" fmla="*/ 406 w 471"/>
                <a:gd name="T9" fmla="*/ 396 h 470"/>
                <a:gd name="T10" fmla="*/ 433 w 471"/>
                <a:gd name="T11" fmla="*/ 360 h 470"/>
                <a:gd name="T12" fmla="*/ 454 w 471"/>
                <a:gd name="T13" fmla="*/ 319 h 470"/>
                <a:gd name="T14" fmla="*/ 467 w 471"/>
                <a:gd name="T15" fmla="*/ 274 h 470"/>
                <a:gd name="T16" fmla="*/ 470 w 471"/>
                <a:gd name="T17" fmla="*/ 227 h 470"/>
                <a:gd name="T18" fmla="*/ 463 w 471"/>
                <a:gd name="T19" fmla="*/ 180 h 470"/>
                <a:gd name="T20" fmla="*/ 449 w 471"/>
                <a:gd name="T21" fmla="*/ 137 h 470"/>
                <a:gd name="T22" fmla="*/ 426 w 471"/>
                <a:gd name="T23" fmla="*/ 98 h 470"/>
                <a:gd name="T24" fmla="*/ 396 w 471"/>
                <a:gd name="T25" fmla="*/ 64 h 470"/>
                <a:gd name="T26" fmla="*/ 361 w 471"/>
                <a:gd name="T27" fmla="*/ 36 h 470"/>
                <a:gd name="T28" fmla="*/ 320 w 471"/>
                <a:gd name="T29" fmla="*/ 15 h 470"/>
                <a:gd name="T30" fmla="*/ 275 w 471"/>
                <a:gd name="T31" fmla="*/ 3 h 470"/>
                <a:gd name="T32" fmla="*/ 227 w 471"/>
                <a:gd name="T33" fmla="*/ 0 h 470"/>
                <a:gd name="T34" fmla="*/ 180 w 471"/>
                <a:gd name="T35" fmla="*/ 6 h 470"/>
                <a:gd name="T36" fmla="*/ 137 w 471"/>
                <a:gd name="T37" fmla="*/ 21 h 470"/>
                <a:gd name="T38" fmla="*/ 98 w 471"/>
                <a:gd name="T39" fmla="*/ 43 h 470"/>
                <a:gd name="T40" fmla="*/ 64 w 471"/>
                <a:gd name="T41" fmla="*/ 73 h 470"/>
                <a:gd name="T42" fmla="*/ 36 w 471"/>
                <a:gd name="T43" fmla="*/ 109 h 470"/>
                <a:gd name="T44" fmla="*/ 15 w 471"/>
                <a:gd name="T45" fmla="*/ 150 h 470"/>
                <a:gd name="T46" fmla="*/ 3 w 471"/>
                <a:gd name="T47" fmla="*/ 195 h 470"/>
                <a:gd name="T48" fmla="*/ 0 w 471"/>
                <a:gd name="T49" fmla="*/ 243 h 470"/>
                <a:gd name="T50" fmla="*/ 6 w 471"/>
                <a:gd name="T51" fmla="*/ 289 h 470"/>
                <a:gd name="T52" fmla="*/ 21 w 471"/>
                <a:gd name="T53" fmla="*/ 332 h 470"/>
                <a:gd name="T54" fmla="*/ 44 w 471"/>
                <a:gd name="T55" fmla="*/ 371 h 470"/>
                <a:gd name="T56" fmla="*/ 73 w 471"/>
                <a:gd name="T57" fmla="*/ 405 h 470"/>
                <a:gd name="T58" fmla="*/ 109 w 471"/>
                <a:gd name="T59" fmla="*/ 433 h 470"/>
                <a:gd name="T60" fmla="*/ 150 w 471"/>
                <a:gd name="T61" fmla="*/ 454 h 470"/>
                <a:gd name="T62" fmla="*/ 195 w 471"/>
                <a:gd name="T63" fmla="*/ 466 h 4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71"/>
                <a:gd name="T97" fmla="*/ 0 h 470"/>
                <a:gd name="T98" fmla="*/ 471 w 471"/>
                <a:gd name="T99" fmla="*/ 470 h 4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71" h="470">
                  <a:moveTo>
                    <a:pt x="218" y="469"/>
                  </a:moveTo>
                  <a:lnTo>
                    <a:pt x="243" y="469"/>
                  </a:lnTo>
                  <a:lnTo>
                    <a:pt x="266" y="467"/>
                  </a:lnTo>
                  <a:lnTo>
                    <a:pt x="289" y="463"/>
                  </a:lnTo>
                  <a:lnTo>
                    <a:pt x="311" y="456"/>
                  </a:lnTo>
                  <a:lnTo>
                    <a:pt x="332" y="448"/>
                  </a:lnTo>
                  <a:lnTo>
                    <a:pt x="353" y="438"/>
                  </a:lnTo>
                  <a:lnTo>
                    <a:pt x="372" y="425"/>
                  </a:lnTo>
                  <a:lnTo>
                    <a:pt x="389" y="411"/>
                  </a:lnTo>
                  <a:lnTo>
                    <a:pt x="406" y="396"/>
                  </a:lnTo>
                  <a:lnTo>
                    <a:pt x="420" y="379"/>
                  </a:lnTo>
                  <a:lnTo>
                    <a:pt x="433" y="360"/>
                  </a:lnTo>
                  <a:lnTo>
                    <a:pt x="445" y="340"/>
                  </a:lnTo>
                  <a:lnTo>
                    <a:pt x="454" y="319"/>
                  </a:lnTo>
                  <a:lnTo>
                    <a:pt x="461" y="297"/>
                  </a:lnTo>
                  <a:lnTo>
                    <a:pt x="467" y="274"/>
                  </a:lnTo>
                  <a:lnTo>
                    <a:pt x="469" y="251"/>
                  </a:lnTo>
                  <a:lnTo>
                    <a:pt x="470" y="227"/>
                  </a:lnTo>
                  <a:lnTo>
                    <a:pt x="468" y="203"/>
                  </a:lnTo>
                  <a:lnTo>
                    <a:pt x="463" y="180"/>
                  </a:lnTo>
                  <a:lnTo>
                    <a:pt x="457" y="158"/>
                  </a:lnTo>
                  <a:lnTo>
                    <a:pt x="449" y="137"/>
                  </a:lnTo>
                  <a:lnTo>
                    <a:pt x="438" y="117"/>
                  </a:lnTo>
                  <a:lnTo>
                    <a:pt x="426" y="98"/>
                  </a:lnTo>
                  <a:lnTo>
                    <a:pt x="412" y="80"/>
                  </a:lnTo>
                  <a:lnTo>
                    <a:pt x="396" y="64"/>
                  </a:lnTo>
                  <a:lnTo>
                    <a:pt x="379" y="49"/>
                  </a:lnTo>
                  <a:lnTo>
                    <a:pt x="361" y="36"/>
                  </a:lnTo>
                  <a:lnTo>
                    <a:pt x="341" y="25"/>
                  </a:lnTo>
                  <a:lnTo>
                    <a:pt x="320" y="15"/>
                  </a:lnTo>
                  <a:lnTo>
                    <a:pt x="298" y="8"/>
                  </a:lnTo>
                  <a:lnTo>
                    <a:pt x="275" y="3"/>
                  </a:lnTo>
                  <a:lnTo>
                    <a:pt x="251" y="0"/>
                  </a:lnTo>
                  <a:lnTo>
                    <a:pt x="227" y="0"/>
                  </a:lnTo>
                  <a:lnTo>
                    <a:pt x="203" y="2"/>
                  </a:lnTo>
                  <a:lnTo>
                    <a:pt x="180" y="6"/>
                  </a:lnTo>
                  <a:lnTo>
                    <a:pt x="158" y="12"/>
                  </a:lnTo>
                  <a:lnTo>
                    <a:pt x="137" y="21"/>
                  </a:lnTo>
                  <a:lnTo>
                    <a:pt x="117" y="31"/>
                  </a:lnTo>
                  <a:lnTo>
                    <a:pt x="98" y="43"/>
                  </a:lnTo>
                  <a:lnTo>
                    <a:pt x="80" y="57"/>
                  </a:lnTo>
                  <a:lnTo>
                    <a:pt x="64" y="73"/>
                  </a:lnTo>
                  <a:lnTo>
                    <a:pt x="49" y="90"/>
                  </a:lnTo>
                  <a:lnTo>
                    <a:pt x="36" y="109"/>
                  </a:lnTo>
                  <a:lnTo>
                    <a:pt x="25" y="128"/>
                  </a:lnTo>
                  <a:lnTo>
                    <a:pt x="15" y="150"/>
                  </a:lnTo>
                  <a:lnTo>
                    <a:pt x="8" y="172"/>
                  </a:lnTo>
                  <a:lnTo>
                    <a:pt x="3" y="195"/>
                  </a:lnTo>
                  <a:lnTo>
                    <a:pt x="0" y="219"/>
                  </a:lnTo>
                  <a:lnTo>
                    <a:pt x="0" y="243"/>
                  </a:lnTo>
                  <a:lnTo>
                    <a:pt x="2" y="266"/>
                  </a:lnTo>
                  <a:lnTo>
                    <a:pt x="6" y="289"/>
                  </a:lnTo>
                  <a:lnTo>
                    <a:pt x="13" y="311"/>
                  </a:lnTo>
                  <a:lnTo>
                    <a:pt x="21" y="332"/>
                  </a:lnTo>
                  <a:lnTo>
                    <a:pt x="31" y="352"/>
                  </a:lnTo>
                  <a:lnTo>
                    <a:pt x="44" y="371"/>
                  </a:lnTo>
                  <a:lnTo>
                    <a:pt x="58" y="389"/>
                  </a:lnTo>
                  <a:lnTo>
                    <a:pt x="73" y="405"/>
                  </a:lnTo>
                  <a:lnTo>
                    <a:pt x="90" y="420"/>
                  </a:lnTo>
                  <a:lnTo>
                    <a:pt x="109" y="433"/>
                  </a:lnTo>
                  <a:lnTo>
                    <a:pt x="129" y="444"/>
                  </a:lnTo>
                  <a:lnTo>
                    <a:pt x="150" y="454"/>
                  </a:lnTo>
                  <a:lnTo>
                    <a:pt x="172" y="461"/>
                  </a:lnTo>
                  <a:lnTo>
                    <a:pt x="195" y="466"/>
                  </a:lnTo>
                </a:path>
              </a:pathLst>
            </a:custGeom>
            <a:noFill/>
            <a:ln w="12700" cap="rnd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92" name="Freeform 68"/>
            <p:cNvSpPr>
              <a:spLocks/>
            </p:cNvSpPr>
            <p:nvPr/>
          </p:nvSpPr>
          <p:spPr bwMode="auto">
            <a:xfrm>
              <a:off x="653" y="2264"/>
              <a:ext cx="37" cy="28"/>
            </a:xfrm>
            <a:custGeom>
              <a:avLst/>
              <a:gdLst>
                <a:gd name="T0" fmla="*/ 9 w 37"/>
                <a:gd name="T1" fmla="*/ 1 h 28"/>
                <a:gd name="T2" fmla="*/ 9 w 37"/>
                <a:gd name="T3" fmla="*/ 2 h 28"/>
                <a:gd name="T4" fmla="*/ 9 w 37"/>
                <a:gd name="T5" fmla="*/ 2 h 28"/>
                <a:gd name="T6" fmla="*/ 9 w 37"/>
                <a:gd name="T7" fmla="*/ 2 h 28"/>
                <a:gd name="T8" fmla="*/ 8 w 37"/>
                <a:gd name="T9" fmla="*/ 2 h 28"/>
                <a:gd name="T10" fmla="*/ 8 w 37"/>
                <a:gd name="T11" fmla="*/ 3 h 28"/>
                <a:gd name="T12" fmla="*/ 8 w 37"/>
                <a:gd name="T13" fmla="*/ 4 h 28"/>
                <a:gd name="T14" fmla="*/ 8 w 37"/>
                <a:gd name="T15" fmla="*/ 5 h 28"/>
                <a:gd name="T16" fmla="*/ 9 w 37"/>
                <a:gd name="T17" fmla="*/ 5 h 28"/>
                <a:gd name="T18" fmla="*/ 9 w 37"/>
                <a:gd name="T19" fmla="*/ 6 h 28"/>
                <a:gd name="T20" fmla="*/ 9 w 37"/>
                <a:gd name="T21" fmla="*/ 6 h 28"/>
                <a:gd name="T22" fmla="*/ 24 w 37"/>
                <a:gd name="T23" fmla="*/ 20 h 28"/>
                <a:gd name="T24" fmla="*/ 25 w 37"/>
                <a:gd name="T25" fmla="*/ 20 h 28"/>
                <a:gd name="T26" fmla="*/ 26 w 37"/>
                <a:gd name="T27" fmla="*/ 20 h 28"/>
                <a:gd name="T28" fmla="*/ 26 w 37"/>
                <a:gd name="T29" fmla="*/ 20 h 28"/>
                <a:gd name="T30" fmla="*/ 27 w 37"/>
                <a:gd name="T31" fmla="*/ 20 h 28"/>
                <a:gd name="T32" fmla="*/ 27 w 37"/>
                <a:gd name="T33" fmla="*/ 19 h 28"/>
                <a:gd name="T34" fmla="*/ 27 w 37"/>
                <a:gd name="T35" fmla="*/ 19 h 28"/>
                <a:gd name="T36" fmla="*/ 28 w 37"/>
                <a:gd name="T37" fmla="*/ 19 h 28"/>
                <a:gd name="T38" fmla="*/ 28 w 37"/>
                <a:gd name="T39" fmla="*/ 18 h 28"/>
                <a:gd name="T40" fmla="*/ 29 w 37"/>
                <a:gd name="T41" fmla="*/ 17 h 28"/>
                <a:gd name="T42" fmla="*/ 30 w 37"/>
                <a:gd name="T43" fmla="*/ 16 h 28"/>
                <a:gd name="T44" fmla="*/ 30 w 37"/>
                <a:gd name="T45" fmla="*/ 16 h 28"/>
                <a:gd name="T46" fmla="*/ 31 w 37"/>
                <a:gd name="T47" fmla="*/ 15 h 28"/>
                <a:gd name="T48" fmla="*/ 32 w 37"/>
                <a:gd name="T49" fmla="*/ 15 h 28"/>
                <a:gd name="T50" fmla="*/ 32 w 37"/>
                <a:gd name="T51" fmla="*/ 14 h 28"/>
                <a:gd name="T52" fmla="*/ 32 w 37"/>
                <a:gd name="T53" fmla="*/ 13 h 28"/>
                <a:gd name="T54" fmla="*/ 33 w 37"/>
                <a:gd name="T55" fmla="*/ 12 h 28"/>
                <a:gd name="T56" fmla="*/ 33 w 37"/>
                <a:gd name="T57" fmla="*/ 11 h 28"/>
                <a:gd name="T58" fmla="*/ 33 w 37"/>
                <a:gd name="T59" fmla="*/ 11 h 28"/>
                <a:gd name="T60" fmla="*/ 33 w 37"/>
                <a:gd name="T61" fmla="*/ 10 h 28"/>
                <a:gd name="T62" fmla="*/ 33 w 37"/>
                <a:gd name="T63" fmla="*/ 9 h 28"/>
                <a:gd name="T64" fmla="*/ 33 w 37"/>
                <a:gd name="T65" fmla="*/ 8 h 28"/>
                <a:gd name="T66" fmla="*/ 32 w 37"/>
                <a:gd name="T67" fmla="*/ 7 h 28"/>
                <a:gd name="T68" fmla="*/ 32 w 37"/>
                <a:gd name="T69" fmla="*/ 6 h 28"/>
                <a:gd name="T70" fmla="*/ 33 w 37"/>
                <a:gd name="T71" fmla="*/ 6 h 28"/>
                <a:gd name="T72" fmla="*/ 36 w 37"/>
                <a:gd name="T73" fmla="*/ 11 h 28"/>
                <a:gd name="T74" fmla="*/ 21 w 37"/>
                <a:gd name="T75" fmla="*/ 27 h 28"/>
                <a:gd name="T76" fmla="*/ 20 w 37"/>
                <a:gd name="T77" fmla="*/ 27 h 28"/>
                <a:gd name="T78" fmla="*/ 21 w 37"/>
                <a:gd name="T79" fmla="*/ 26 h 28"/>
                <a:gd name="T80" fmla="*/ 21 w 37"/>
                <a:gd name="T81" fmla="*/ 25 h 28"/>
                <a:gd name="T82" fmla="*/ 21 w 37"/>
                <a:gd name="T83" fmla="*/ 25 h 28"/>
                <a:gd name="T84" fmla="*/ 21 w 37"/>
                <a:gd name="T85" fmla="*/ 24 h 28"/>
                <a:gd name="T86" fmla="*/ 21 w 37"/>
                <a:gd name="T87" fmla="*/ 23 h 28"/>
                <a:gd name="T88" fmla="*/ 21 w 37"/>
                <a:gd name="T89" fmla="*/ 23 h 28"/>
                <a:gd name="T90" fmla="*/ 21 w 37"/>
                <a:gd name="T91" fmla="*/ 22 h 28"/>
                <a:gd name="T92" fmla="*/ 20 w 37"/>
                <a:gd name="T93" fmla="*/ 22 h 28"/>
                <a:gd name="T94" fmla="*/ 7 w 37"/>
                <a:gd name="T95" fmla="*/ 9 h 28"/>
                <a:gd name="T96" fmla="*/ 6 w 37"/>
                <a:gd name="T97" fmla="*/ 9 h 28"/>
                <a:gd name="T98" fmla="*/ 6 w 37"/>
                <a:gd name="T99" fmla="*/ 8 h 28"/>
                <a:gd name="T100" fmla="*/ 5 w 37"/>
                <a:gd name="T101" fmla="*/ 8 h 28"/>
                <a:gd name="T102" fmla="*/ 4 w 37"/>
                <a:gd name="T103" fmla="*/ 7 h 28"/>
                <a:gd name="T104" fmla="*/ 3 w 37"/>
                <a:gd name="T105" fmla="*/ 7 h 28"/>
                <a:gd name="T106" fmla="*/ 3 w 37"/>
                <a:gd name="T107" fmla="*/ 8 h 28"/>
                <a:gd name="T108" fmla="*/ 3 w 37"/>
                <a:gd name="T109" fmla="*/ 8 h 28"/>
                <a:gd name="T110" fmla="*/ 2 w 37"/>
                <a:gd name="T111" fmla="*/ 8 h 28"/>
                <a:gd name="T112" fmla="*/ 1 w 37"/>
                <a:gd name="T113" fmla="*/ 9 h 28"/>
                <a:gd name="T114" fmla="*/ 0 w 37"/>
                <a:gd name="T115" fmla="*/ 9 h 28"/>
                <a:gd name="T116" fmla="*/ 9 w 37"/>
                <a:gd name="T117" fmla="*/ 0 h 28"/>
                <a:gd name="T118" fmla="*/ 9 w 37"/>
                <a:gd name="T119" fmla="*/ 1 h 2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7"/>
                <a:gd name="T181" fmla="*/ 0 h 28"/>
                <a:gd name="T182" fmla="*/ 37 w 37"/>
                <a:gd name="T183" fmla="*/ 28 h 2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7" h="28">
                  <a:moveTo>
                    <a:pt x="9" y="1"/>
                  </a:moveTo>
                  <a:lnTo>
                    <a:pt x="9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8" y="5"/>
                  </a:lnTo>
                  <a:lnTo>
                    <a:pt x="9" y="5"/>
                  </a:lnTo>
                  <a:lnTo>
                    <a:pt x="9" y="6"/>
                  </a:lnTo>
                  <a:lnTo>
                    <a:pt x="24" y="20"/>
                  </a:lnTo>
                  <a:lnTo>
                    <a:pt x="25" y="20"/>
                  </a:lnTo>
                  <a:lnTo>
                    <a:pt x="26" y="20"/>
                  </a:lnTo>
                  <a:lnTo>
                    <a:pt x="27" y="20"/>
                  </a:lnTo>
                  <a:lnTo>
                    <a:pt x="27" y="19"/>
                  </a:lnTo>
                  <a:lnTo>
                    <a:pt x="28" y="19"/>
                  </a:lnTo>
                  <a:lnTo>
                    <a:pt x="28" y="18"/>
                  </a:lnTo>
                  <a:lnTo>
                    <a:pt x="29" y="17"/>
                  </a:lnTo>
                  <a:lnTo>
                    <a:pt x="30" y="16"/>
                  </a:lnTo>
                  <a:lnTo>
                    <a:pt x="31" y="15"/>
                  </a:lnTo>
                  <a:lnTo>
                    <a:pt x="32" y="15"/>
                  </a:lnTo>
                  <a:lnTo>
                    <a:pt x="32" y="14"/>
                  </a:lnTo>
                  <a:lnTo>
                    <a:pt x="32" y="13"/>
                  </a:lnTo>
                  <a:lnTo>
                    <a:pt x="33" y="12"/>
                  </a:lnTo>
                  <a:lnTo>
                    <a:pt x="33" y="11"/>
                  </a:lnTo>
                  <a:lnTo>
                    <a:pt x="33" y="10"/>
                  </a:lnTo>
                  <a:lnTo>
                    <a:pt x="33" y="9"/>
                  </a:lnTo>
                  <a:lnTo>
                    <a:pt x="33" y="8"/>
                  </a:lnTo>
                  <a:lnTo>
                    <a:pt x="32" y="7"/>
                  </a:lnTo>
                  <a:lnTo>
                    <a:pt x="32" y="6"/>
                  </a:lnTo>
                  <a:lnTo>
                    <a:pt x="33" y="6"/>
                  </a:lnTo>
                  <a:lnTo>
                    <a:pt x="36" y="11"/>
                  </a:lnTo>
                  <a:lnTo>
                    <a:pt x="21" y="27"/>
                  </a:lnTo>
                  <a:lnTo>
                    <a:pt x="20" y="27"/>
                  </a:lnTo>
                  <a:lnTo>
                    <a:pt x="21" y="26"/>
                  </a:lnTo>
                  <a:lnTo>
                    <a:pt x="21" y="25"/>
                  </a:lnTo>
                  <a:lnTo>
                    <a:pt x="21" y="24"/>
                  </a:lnTo>
                  <a:lnTo>
                    <a:pt x="21" y="23"/>
                  </a:lnTo>
                  <a:lnTo>
                    <a:pt x="21" y="22"/>
                  </a:lnTo>
                  <a:lnTo>
                    <a:pt x="20" y="22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3" y="7"/>
                  </a:lnTo>
                  <a:lnTo>
                    <a:pt x="3" y="8"/>
                  </a:lnTo>
                  <a:lnTo>
                    <a:pt x="2" y="8"/>
                  </a:lnTo>
                  <a:lnTo>
                    <a:pt x="1" y="9"/>
                  </a:lnTo>
                  <a:lnTo>
                    <a:pt x="0" y="9"/>
                  </a:lnTo>
                  <a:lnTo>
                    <a:pt x="9" y="0"/>
                  </a:lnTo>
                  <a:lnTo>
                    <a:pt x="9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93" name="Freeform 69"/>
            <p:cNvSpPr>
              <a:spLocks/>
            </p:cNvSpPr>
            <p:nvPr/>
          </p:nvSpPr>
          <p:spPr bwMode="auto">
            <a:xfrm>
              <a:off x="693" y="2231"/>
              <a:ext cx="25" cy="30"/>
            </a:xfrm>
            <a:custGeom>
              <a:avLst/>
              <a:gdLst>
                <a:gd name="T0" fmla="*/ 14 w 25"/>
                <a:gd name="T1" fmla="*/ 28 h 30"/>
                <a:gd name="T2" fmla="*/ 14 w 25"/>
                <a:gd name="T3" fmla="*/ 28 h 30"/>
                <a:gd name="T4" fmla="*/ 14 w 25"/>
                <a:gd name="T5" fmla="*/ 27 h 30"/>
                <a:gd name="T6" fmla="*/ 15 w 25"/>
                <a:gd name="T7" fmla="*/ 27 h 30"/>
                <a:gd name="T8" fmla="*/ 15 w 25"/>
                <a:gd name="T9" fmla="*/ 27 h 30"/>
                <a:gd name="T10" fmla="*/ 16 w 25"/>
                <a:gd name="T11" fmla="*/ 27 h 30"/>
                <a:gd name="T12" fmla="*/ 16 w 25"/>
                <a:gd name="T13" fmla="*/ 26 h 30"/>
                <a:gd name="T14" fmla="*/ 16 w 25"/>
                <a:gd name="T15" fmla="*/ 25 h 30"/>
                <a:gd name="T16" fmla="*/ 15 w 25"/>
                <a:gd name="T17" fmla="*/ 24 h 30"/>
                <a:gd name="T18" fmla="*/ 15 w 25"/>
                <a:gd name="T19" fmla="*/ 23 h 30"/>
                <a:gd name="T20" fmla="*/ 6 w 25"/>
                <a:gd name="T21" fmla="*/ 8 h 30"/>
                <a:gd name="T22" fmla="*/ 5 w 25"/>
                <a:gd name="T23" fmla="*/ 7 h 30"/>
                <a:gd name="T24" fmla="*/ 4 w 25"/>
                <a:gd name="T25" fmla="*/ 7 h 30"/>
                <a:gd name="T26" fmla="*/ 3 w 25"/>
                <a:gd name="T27" fmla="*/ 7 h 30"/>
                <a:gd name="T28" fmla="*/ 3 w 25"/>
                <a:gd name="T29" fmla="*/ 6 h 30"/>
                <a:gd name="T30" fmla="*/ 2 w 25"/>
                <a:gd name="T31" fmla="*/ 6 h 30"/>
                <a:gd name="T32" fmla="*/ 2 w 25"/>
                <a:gd name="T33" fmla="*/ 6 h 30"/>
                <a:gd name="T34" fmla="*/ 2 w 25"/>
                <a:gd name="T35" fmla="*/ 7 h 30"/>
                <a:gd name="T36" fmla="*/ 1 w 25"/>
                <a:gd name="T37" fmla="*/ 7 h 30"/>
                <a:gd name="T38" fmla="*/ 0 w 25"/>
                <a:gd name="T39" fmla="*/ 7 h 30"/>
                <a:gd name="T40" fmla="*/ 0 w 25"/>
                <a:gd name="T41" fmla="*/ 7 h 30"/>
                <a:gd name="T42" fmla="*/ 0 w 25"/>
                <a:gd name="T43" fmla="*/ 7 h 30"/>
                <a:gd name="T44" fmla="*/ 9 w 25"/>
                <a:gd name="T45" fmla="*/ 0 h 30"/>
                <a:gd name="T46" fmla="*/ 10 w 25"/>
                <a:gd name="T47" fmla="*/ 0 h 30"/>
                <a:gd name="T48" fmla="*/ 10 w 25"/>
                <a:gd name="T49" fmla="*/ 1 h 30"/>
                <a:gd name="T50" fmla="*/ 9 w 25"/>
                <a:gd name="T51" fmla="*/ 1 h 30"/>
                <a:gd name="T52" fmla="*/ 9 w 25"/>
                <a:gd name="T53" fmla="*/ 2 h 30"/>
                <a:gd name="T54" fmla="*/ 8 w 25"/>
                <a:gd name="T55" fmla="*/ 2 h 30"/>
                <a:gd name="T56" fmla="*/ 8 w 25"/>
                <a:gd name="T57" fmla="*/ 2 h 30"/>
                <a:gd name="T58" fmla="*/ 8 w 25"/>
                <a:gd name="T59" fmla="*/ 3 h 30"/>
                <a:gd name="T60" fmla="*/ 7 w 25"/>
                <a:gd name="T61" fmla="*/ 3 h 30"/>
                <a:gd name="T62" fmla="*/ 7 w 25"/>
                <a:gd name="T63" fmla="*/ 4 h 30"/>
                <a:gd name="T64" fmla="*/ 8 w 25"/>
                <a:gd name="T65" fmla="*/ 4 h 30"/>
                <a:gd name="T66" fmla="*/ 8 w 25"/>
                <a:gd name="T67" fmla="*/ 5 h 30"/>
                <a:gd name="T68" fmla="*/ 8 w 25"/>
                <a:gd name="T69" fmla="*/ 6 h 30"/>
                <a:gd name="T70" fmla="*/ 18 w 25"/>
                <a:gd name="T71" fmla="*/ 21 h 30"/>
                <a:gd name="T72" fmla="*/ 18 w 25"/>
                <a:gd name="T73" fmla="*/ 22 h 30"/>
                <a:gd name="T74" fmla="*/ 19 w 25"/>
                <a:gd name="T75" fmla="*/ 22 h 30"/>
                <a:gd name="T76" fmla="*/ 19 w 25"/>
                <a:gd name="T77" fmla="*/ 22 h 30"/>
                <a:gd name="T78" fmla="*/ 20 w 25"/>
                <a:gd name="T79" fmla="*/ 22 h 30"/>
                <a:gd name="T80" fmla="*/ 21 w 25"/>
                <a:gd name="T81" fmla="*/ 23 h 30"/>
                <a:gd name="T82" fmla="*/ 21 w 25"/>
                <a:gd name="T83" fmla="*/ 22 h 30"/>
                <a:gd name="T84" fmla="*/ 22 w 25"/>
                <a:gd name="T85" fmla="*/ 22 h 30"/>
                <a:gd name="T86" fmla="*/ 22 w 25"/>
                <a:gd name="T87" fmla="*/ 22 h 30"/>
                <a:gd name="T88" fmla="*/ 23 w 25"/>
                <a:gd name="T89" fmla="*/ 22 h 30"/>
                <a:gd name="T90" fmla="*/ 24 w 25"/>
                <a:gd name="T91" fmla="*/ 22 h 30"/>
                <a:gd name="T92" fmla="*/ 24 w 25"/>
                <a:gd name="T93" fmla="*/ 22 h 30"/>
                <a:gd name="T94" fmla="*/ 14 w 25"/>
                <a:gd name="T95" fmla="*/ 29 h 30"/>
                <a:gd name="T96" fmla="*/ 14 w 25"/>
                <a:gd name="T97" fmla="*/ 28 h 3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"/>
                <a:gd name="T148" fmla="*/ 0 h 30"/>
                <a:gd name="T149" fmla="*/ 25 w 25"/>
                <a:gd name="T150" fmla="*/ 30 h 3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" h="30">
                  <a:moveTo>
                    <a:pt x="14" y="28"/>
                  </a:moveTo>
                  <a:lnTo>
                    <a:pt x="14" y="28"/>
                  </a:lnTo>
                  <a:lnTo>
                    <a:pt x="14" y="27"/>
                  </a:lnTo>
                  <a:lnTo>
                    <a:pt x="15" y="27"/>
                  </a:lnTo>
                  <a:lnTo>
                    <a:pt x="16" y="27"/>
                  </a:lnTo>
                  <a:lnTo>
                    <a:pt x="16" y="26"/>
                  </a:lnTo>
                  <a:lnTo>
                    <a:pt x="16" y="25"/>
                  </a:lnTo>
                  <a:lnTo>
                    <a:pt x="15" y="24"/>
                  </a:lnTo>
                  <a:lnTo>
                    <a:pt x="15" y="23"/>
                  </a:lnTo>
                  <a:lnTo>
                    <a:pt x="6" y="8"/>
                  </a:lnTo>
                  <a:lnTo>
                    <a:pt x="5" y="7"/>
                  </a:lnTo>
                  <a:lnTo>
                    <a:pt x="4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7"/>
                  </a:lnTo>
                  <a:lnTo>
                    <a:pt x="1" y="7"/>
                  </a:lnTo>
                  <a:lnTo>
                    <a:pt x="0" y="7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0" y="1"/>
                  </a:lnTo>
                  <a:lnTo>
                    <a:pt x="9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7" y="3"/>
                  </a:lnTo>
                  <a:lnTo>
                    <a:pt x="7" y="4"/>
                  </a:lnTo>
                  <a:lnTo>
                    <a:pt x="8" y="4"/>
                  </a:lnTo>
                  <a:lnTo>
                    <a:pt x="8" y="5"/>
                  </a:lnTo>
                  <a:lnTo>
                    <a:pt x="8" y="6"/>
                  </a:lnTo>
                  <a:lnTo>
                    <a:pt x="18" y="21"/>
                  </a:lnTo>
                  <a:lnTo>
                    <a:pt x="18" y="22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1" y="23"/>
                  </a:lnTo>
                  <a:lnTo>
                    <a:pt x="21" y="22"/>
                  </a:lnTo>
                  <a:lnTo>
                    <a:pt x="22" y="22"/>
                  </a:lnTo>
                  <a:lnTo>
                    <a:pt x="23" y="22"/>
                  </a:lnTo>
                  <a:lnTo>
                    <a:pt x="24" y="22"/>
                  </a:lnTo>
                  <a:lnTo>
                    <a:pt x="14" y="29"/>
                  </a:lnTo>
                  <a:lnTo>
                    <a:pt x="14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94" name="Freeform 70"/>
            <p:cNvSpPr>
              <a:spLocks/>
            </p:cNvSpPr>
            <p:nvPr/>
          </p:nvSpPr>
          <p:spPr bwMode="auto">
            <a:xfrm>
              <a:off x="737" y="2208"/>
              <a:ext cx="30" cy="31"/>
            </a:xfrm>
            <a:custGeom>
              <a:avLst/>
              <a:gdLst>
                <a:gd name="T0" fmla="*/ 11 w 30"/>
                <a:gd name="T1" fmla="*/ 1 h 31"/>
                <a:gd name="T2" fmla="*/ 12 w 30"/>
                <a:gd name="T3" fmla="*/ 0 h 31"/>
                <a:gd name="T4" fmla="*/ 14 w 30"/>
                <a:gd name="T5" fmla="*/ 0 h 31"/>
                <a:gd name="T6" fmla="*/ 16 w 30"/>
                <a:gd name="T7" fmla="*/ 0 h 31"/>
                <a:gd name="T8" fmla="*/ 17 w 30"/>
                <a:gd name="T9" fmla="*/ 0 h 31"/>
                <a:gd name="T10" fmla="*/ 19 w 30"/>
                <a:gd name="T11" fmla="*/ 0 h 31"/>
                <a:gd name="T12" fmla="*/ 21 w 30"/>
                <a:gd name="T13" fmla="*/ 1 h 31"/>
                <a:gd name="T14" fmla="*/ 22 w 30"/>
                <a:gd name="T15" fmla="*/ 3 h 31"/>
                <a:gd name="T16" fmla="*/ 23 w 30"/>
                <a:gd name="T17" fmla="*/ 4 h 31"/>
                <a:gd name="T18" fmla="*/ 24 w 30"/>
                <a:gd name="T19" fmla="*/ 6 h 31"/>
                <a:gd name="T20" fmla="*/ 23 w 30"/>
                <a:gd name="T21" fmla="*/ 8 h 31"/>
                <a:gd name="T22" fmla="*/ 22 w 30"/>
                <a:gd name="T23" fmla="*/ 9 h 31"/>
                <a:gd name="T24" fmla="*/ 21 w 30"/>
                <a:gd name="T25" fmla="*/ 10 h 31"/>
                <a:gd name="T26" fmla="*/ 20 w 30"/>
                <a:gd name="T27" fmla="*/ 11 h 31"/>
                <a:gd name="T28" fmla="*/ 22 w 30"/>
                <a:gd name="T29" fmla="*/ 12 h 31"/>
                <a:gd name="T30" fmla="*/ 23 w 30"/>
                <a:gd name="T31" fmla="*/ 12 h 31"/>
                <a:gd name="T32" fmla="*/ 25 w 30"/>
                <a:gd name="T33" fmla="*/ 12 h 31"/>
                <a:gd name="T34" fmla="*/ 27 w 30"/>
                <a:gd name="T35" fmla="*/ 13 h 31"/>
                <a:gd name="T36" fmla="*/ 27 w 30"/>
                <a:gd name="T37" fmla="*/ 13 h 31"/>
                <a:gd name="T38" fmla="*/ 28 w 30"/>
                <a:gd name="T39" fmla="*/ 14 h 31"/>
                <a:gd name="T40" fmla="*/ 29 w 30"/>
                <a:gd name="T41" fmla="*/ 16 h 31"/>
                <a:gd name="T42" fmla="*/ 29 w 30"/>
                <a:gd name="T43" fmla="*/ 18 h 31"/>
                <a:gd name="T44" fmla="*/ 29 w 30"/>
                <a:gd name="T45" fmla="*/ 19 h 31"/>
                <a:gd name="T46" fmla="*/ 29 w 30"/>
                <a:gd name="T47" fmla="*/ 21 h 31"/>
                <a:gd name="T48" fmla="*/ 27 w 30"/>
                <a:gd name="T49" fmla="*/ 22 h 31"/>
                <a:gd name="T50" fmla="*/ 27 w 30"/>
                <a:gd name="T51" fmla="*/ 23 h 31"/>
                <a:gd name="T52" fmla="*/ 24 w 30"/>
                <a:gd name="T53" fmla="*/ 25 h 31"/>
                <a:gd name="T54" fmla="*/ 22 w 30"/>
                <a:gd name="T55" fmla="*/ 27 h 31"/>
                <a:gd name="T56" fmla="*/ 8 w 30"/>
                <a:gd name="T57" fmla="*/ 29 h 31"/>
                <a:gd name="T58" fmla="*/ 10 w 30"/>
                <a:gd name="T59" fmla="*/ 29 h 31"/>
                <a:gd name="T60" fmla="*/ 12 w 30"/>
                <a:gd name="T61" fmla="*/ 28 h 31"/>
                <a:gd name="T62" fmla="*/ 12 w 30"/>
                <a:gd name="T63" fmla="*/ 27 h 31"/>
                <a:gd name="T64" fmla="*/ 11 w 30"/>
                <a:gd name="T65" fmla="*/ 25 h 31"/>
                <a:gd name="T66" fmla="*/ 5 w 30"/>
                <a:gd name="T67" fmla="*/ 7 h 31"/>
                <a:gd name="T68" fmla="*/ 4 w 30"/>
                <a:gd name="T69" fmla="*/ 6 h 31"/>
                <a:gd name="T70" fmla="*/ 3 w 30"/>
                <a:gd name="T71" fmla="*/ 5 h 31"/>
                <a:gd name="T72" fmla="*/ 2 w 30"/>
                <a:gd name="T73" fmla="*/ 5 h 31"/>
                <a:gd name="T74" fmla="*/ 0 w 30"/>
                <a:gd name="T75" fmla="*/ 5 h 3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0"/>
                <a:gd name="T115" fmla="*/ 0 h 31"/>
                <a:gd name="T116" fmla="*/ 30 w 30"/>
                <a:gd name="T117" fmla="*/ 31 h 3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0" h="31">
                  <a:moveTo>
                    <a:pt x="0" y="4"/>
                  </a:moveTo>
                  <a:lnTo>
                    <a:pt x="11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4" y="0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2" y="2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4"/>
                  </a:lnTo>
                  <a:lnTo>
                    <a:pt x="24" y="5"/>
                  </a:lnTo>
                  <a:lnTo>
                    <a:pt x="24" y="6"/>
                  </a:lnTo>
                  <a:lnTo>
                    <a:pt x="24" y="7"/>
                  </a:lnTo>
                  <a:lnTo>
                    <a:pt x="23" y="8"/>
                  </a:lnTo>
                  <a:lnTo>
                    <a:pt x="22" y="9"/>
                  </a:lnTo>
                  <a:lnTo>
                    <a:pt x="22" y="10"/>
                  </a:lnTo>
                  <a:lnTo>
                    <a:pt x="21" y="10"/>
                  </a:lnTo>
                  <a:lnTo>
                    <a:pt x="21" y="11"/>
                  </a:lnTo>
                  <a:lnTo>
                    <a:pt x="20" y="11"/>
                  </a:lnTo>
                  <a:lnTo>
                    <a:pt x="21" y="11"/>
                  </a:lnTo>
                  <a:lnTo>
                    <a:pt x="22" y="12"/>
                  </a:lnTo>
                  <a:lnTo>
                    <a:pt x="23" y="12"/>
                  </a:lnTo>
                  <a:lnTo>
                    <a:pt x="24" y="12"/>
                  </a:lnTo>
                  <a:lnTo>
                    <a:pt x="25" y="12"/>
                  </a:lnTo>
                  <a:lnTo>
                    <a:pt x="26" y="13"/>
                  </a:lnTo>
                  <a:lnTo>
                    <a:pt x="27" y="13"/>
                  </a:lnTo>
                  <a:lnTo>
                    <a:pt x="27" y="14"/>
                  </a:lnTo>
                  <a:lnTo>
                    <a:pt x="28" y="14"/>
                  </a:lnTo>
                  <a:lnTo>
                    <a:pt x="28" y="15"/>
                  </a:lnTo>
                  <a:lnTo>
                    <a:pt x="29" y="16"/>
                  </a:lnTo>
                  <a:lnTo>
                    <a:pt x="29" y="17"/>
                  </a:lnTo>
                  <a:lnTo>
                    <a:pt x="29" y="18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29" y="21"/>
                  </a:lnTo>
                  <a:lnTo>
                    <a:pt x="28" y="22"/>
                  </a:lnTo>
                  <a:lnTo>
                    <a:pt x="27" y="22"/>
                  </a:lnTo>
                  <a:lnTo>
                    <a:pt x="27" y="23"/>
                  </a:lnTo>
                  <a:lnTo>
                    <a:pt x="26" y="24"/>
                  </a:lnTo>
                  <a:lnTo>
                    <a:pt x="24" y="25"/>
                  </a:lnTo>
                  <a:lnTo>
                    <a:pt x="22" y="26"/>
                  </a:lnTo>
                  <a:lnTo>
                    <a:pt x="22" y="27"/>
                  </a:lnTo>
                  <a:lnTo>
                    <a:pt x="8" y="30"/>
                  </a:lnTo>
                  <a:lnTo>
                    <a:pt x="8" y="29"/>
                  </a:lnTo>
                  <a:lnTo>
                    <a:pt x="9" y="29"/>
                  </a:lnTo>
                  <a:lnTo>
                    <a:pt x="10" y="29"/>
                  </a:lnTo>
                  <a:lnTo>
                    <a:pt x="11" y="28"/>
                  </a:lnTo>
                  <a:lnTo>
                    <a:pt x="12" y="28"/>
                  </a:lnTo>
                  <a:lnTo>
                    <a:pt x="12" y="27"/>
                  </a:lnTo>
                  <a:lnTo>
                    <a:pt x="11" y="26"/>
                  </a:lnTo>
                  <a:lnTo>
                    <a:pt x="11" y="25"/>
                  </a:lnTo>
                  <a:lnTo>
                    <a:pt x="5" y="8"/>
                  </a:lnTo>
                  <a:lnTo>
                    <a:pt x="5" y="7"/>
                  </a:lnTo>
                  <a:lnTo>
                    <a:pt x="5" y="6"/>
                  </a:lnTo>
                  <a:lnTo>
                    <a:pt x="4" y="6"/>
                  </a:lnTo>
                  <a:lnTo>
                    <a:pt x="4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95" name="Freeform 71"/>
            <p:cNvSpPr>
              <a:spLocks/>
            </p:cNvSpPr>
            <p:nvPr/>
          </p:nvSpPr>
          <p:spPr bwMode="auto">
            <a:xfrm>
              <a:off x="752" y="2224"/>
              <a:ext cx="10" cy="10"/>
            </a:xfrm>
            <a:custGeom>
              <a:avLst/>
              <a:gdLst>
                <a:gd name="T0" fmla="*/ 2 w 10"/>
                <a:gd name="T1" fmla="*/ 8 h 10"/>
                <a:gd name="T2" fmla="*/ 2 w 10"/>
                <a:gd name="T3" fmla="*/ 8 h 10"/>
                <a:gd name="T4" fmla="*/ 2 w 10"/>
                <a:gd name="T5" fmla="*/ 8 h 10"/>
                <a:gd name="T6" fmla="*/ 2 w 10"/>
                <a:gd name="T7" fmla="*/ 9 h 10"/>
                <a:gd name="T8" fmla="*/ 3 w 10"/>
                <a:gd name="T9" fmla="*/ 9 h 10"/>
                <a:gd name="T10" fmla="*/ 4 w 10"/>
                <a:gd name="T11" fmla="*/ 9 h 10"/>
                <a:gd name="T12" fmla="*/ 4 w 10"/>
                <a:gd name="T13" fmla="*/ 9 h 10"/>
                <a:gd name="T14" fmla="*/ 5 w 10"/>
                <a:gd name="T15" fmla="*/ 9 h 10"/>
                <a:gd name="T16" fmla="*/ 5 w 10"/>
                <a:gd name="T17" fmla="*/ 8 h 10"/>
                <a:gd name="T18" fmla="*/ 6 w 10"/>
                <a:gd name="T19" fmla="*/ 8 h 10"/>
                <a:gd name="T20" fmla="*/ 7 w 10"/>
                <a:gd name="T21" fmla="*/ 8 h 10"/>
                <a:gd name="T22" fmla="*/ 7 w 10"/>
                <a:gd name="T23" fmla="*/ 8 h 10"/>
                <a:gd name="T24" fmla="*/ 7 w 10"/>
                <a:gd name="T25" fmla="*/ 7 h 10"/>
                <a:gd name="T26" fmla="*/ 8 w 10"/>
                <a:gd name="T27" fmla="*/ 7 h 10"/>
                <a:gd name="T28" fmla="*/ 8 w 10"/>
                <a:gd name="T29" fmla="*/ 7 h 10"/>
                <a:gd name="T30" fmla="*/ 8 w 10"/>
                <a:gd name="T31" fmla="*/ 6 h 10"/>
                <a:gd name="T32" fmla="*/ 8 w 10"/>
                <a:gd name="T33" fmla="*/ 5 h 10"/>
                <a:gd name="T34" fmla="*/ 9 w 10"/>
                <a:gd name="T35" fmla="*/ 5 h 10"/>
                <a:gd name="T36" fmla="*/ 9 w 10"/>
                <a:gd name="T37" fmla="*/ 4 h 10"/>
                <a:gd name="T38" fmla="*/ 8 w 10"/>
                <a:gd name="T39" fmla="*/ 4 h 10"/>
                <a:gd name="T40" fmla="*/ 8 w 10"/>
                <a:gd name="T41" fmla="*/ 3 h 10"/>
                <a:gd name="T42" fmla="*/ 8 w 10"/>
                <a:gd name="T43" fmla="*/ 2 h 10"/>
                <a:gd name="T44" fmla="*/ 8 w 10"/>
                <a:gd name="T45" fmla="*/ 2 h 10"/>
                <a:gd name="T46" fmla="*/ 8 w 10"/>
                <a:gd name="T47" fmla="*/ 2 h 10"/>
                <a:gd name="T48" fmla="*/ 8 w 10"/>
                <a:gd name="T49" fmla="*/ 1 h 10"/>
                <a:gd name="T50" fmla="*/ 7 w 10"/>
                <a:gd name="T51" fmla="*/ 1 h 10"/>
                <a:gd name="T52" fmla="*/ 7 w 10"/>
                <a:gd name="T53" fmla="*/ 1 h 10"/>
                <a:gd name="T54" fmla="*/ 7 w 10"/>
                <a:gd name="T55" fmla="*/ 1 h 10"/>
                <a:gd name="T56" fmla="*/ 6 w 10"/>
                <a:gd name="T57" fmla="*/ 1 h 10"/>
                <a:gd name="T58" fmla="*/ 6 w 10"/>
                <a:gd name="T59" fmla="*/ 0 h 10"/>
                <a:gd name="T60" fmla="*/ 5 w 10"/>
                <a:gd name="T61" fmla="*/ 0 h 10"/>
                <a:gd name="T62" fmla="*/ 5 w 10"/>
                <a:gd name="T63" fmla="*/ 0 h 10"/>
                <a:gd name="T64" fmla="*/ 4 w 10"/>
                <a:gd name="T65" fmla="*/ 0 h 10"/>
                <a:gd name="T66" fmla="*/ 4 w 10"/>
                <a:gd name="T67" fmla="*/ 0 h 10"/>
                <a:gd name="T68" fmla="*/ 3 w 10"/>
                <a:gd name="T69" fmla="*/ 0 h 10"/>
                <a:gd name="T70" fmla="*/ 2 w 10"/>
                <a:gd name="T71" fmla="*/ 0 h 10"/>
                <a:gd name="T72" fmla="*/ 2 w 10"/>
                <a:gd name="T73" fmla="*/ 1 h 10"/>
                <a:gd name="T74" fmla="*/ 2 w 10"/>
                <a:gd name="T75" fmla="*/ 1 h 10"/>
                <a:gd name="T76" fmla="*/ 1 w 10"/>
                <a:gd name="T77" fmla="*/ 1 h 10"/>
                <a:gd name="T78" fmla="*/ 1 w 10"/>
                <a:gd name="T79" fmla="*/ 1 h 10"/>
                <a:gd name="T80" fmla="*/ 0 w 10"/>
                <a:gd name="T81" fmla="*/ 1 h 10"/>
                <a:gd name="T82" fmla="*/ 2 w 10"/>
                <a:gd name="T83" fmla="*/ 8 h 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"/>
                <a:gd name="T127" fmla="*/ 0 h 10"/>
                <a:gd name="T128" fmla="*/ 10 w 10"/>
                <a:gd name="T129" fmla="*/ 10 h 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" h="10">
                  <a:moveTo>
                    <a:pt x="2" y="8"/>
                  </a:moveTo>
                  <a:lnTo>
                    <a:pt x="2" y="8"/>
                  </a:lnTo>
                  <a:lnTo>
                    <a:pt x="2" y="9"/>
                  </a:lnTo>
                  <a:lnTo>
                    <a:pt x="3" y="9"/>
                  </a:lnTo>
                  <a:lnTo>
                    <a:pt x="4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7"/>
                  </a:lnTo>
                  <a:lnTo>
                    <a:pt x="8" y="6"/>
                  </a:lnTo>
                  <a:lnTo>
                    <a:pt x="8" y="5"/>
                  </a:lnTo>
                  <a:lnTo>
                    <a:pt x="9" y="5"/>
                  </a:lnTo>
                  <a:lnTo>
                    <a:pt x="9" y="4"/>
                  </a:lnTo>
                  <a:lnTo>
                    <a:pt x="8" y="4"/>
                  </a:lnTo>
                  <a:lnTo>
                    <a:pt x="8" y="3"/>
                  </a:lnTo>
                  <a:lnTo>
                    <a:pt x="8" y="2"/>
                  </a:lnTo>
                  <a:lnTo>
                    <a:pt x="8" y="1"/>
                  </a:lnTo>
                  <a:lnTo>
                    <a:pt x="7" y="1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2" y="8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96" name="Freeform 72"/>
            <p:cNvSpPr>
              <a:spLocks/>
            </p:cNvSpPr>
            <p:nvPr/>
          </p:nvSpPr>
          <p:spPr bwMode="auto">
            <a:xfrm>
              <a:off x="747" y="2210"/>
              <a:ext cx="9" cy="9"/>
            </a:xfrm>
            <a:custGeom>
              <a:avLst/>
              <a:gdLst>
                <a:gd name="T0" fmla="*/ 2 w 9"/>
                <a:gd name="T1" fmla="*/ 8 h 9"/>
                <a:gd name="T2" fmla="*/ 5 w 9"/>
                <a:gd name="T3" fmla="*/ 7 h 9"/>
                <a:gd name="T4" fmla="*/ 5 w 9"/>
                <a:gd name="T5" fmla="*/ 7 h 9"/>
                <a:gd name="T6" fmla="*/ 6 w 9"/>
                <a:gd name="T7" fmla="*/ 7 h 9"/>
                <a:gd name="T8" fmla="*/ 6 w 9"/>
                <a:gd name="T9" fmla="*/ 7 h 9"/>
                <a:gd name="T10" fmla="*/ 6 w 9"/>
                <a:gd name="T11" fmla="*/ 6 h 9"/>
                <a:gd name="T12" fmla="*/ 7 w 9"/>
                <a:gd name="T13" fmla="*/ 6 h 9"/>
                <a:gd name="T14" fmla="*/ 7 w 9"/>
                <a:gd name="T15" fmla="*/ 6 h 9"/>
                <a:gd name="T16" fmla="*/ 8 w 9"/>
                <a:gd name="T17" fmla="*/ 5 h 9"/>
                <a:gd name="T18" fmla="*/ 8 w 9"/>
                <a:gd name="T19" fmla="*/ 5 h 9"/>
                <a:gd name="T20" fmla="*/ 8 w 9"/>
                <a:gd name="T21" fmla="*/ 4 h 9"/>
                <a:gd name="T22" fmla="*/ 8 w 9"/>
                <a:gd name="T23" fmla="*/ 3 h 9"/>
                <a:gd name="T24" fmla="*/ 8 w 9"/>
                <a:gd name="T25" fmla="*/ 3 h 9"/>
                <a:gd name="T26" fmla="*/ 7 w 9"/>
                <a:gd name="T27" fmla="*/ 2 h 9"/>
                <a:gd name="T28" fmla="*/ 7 w 9"/>
                <a:gd name="T29" fmla="*/ 2 h 9"/>
                <a:gd name="T30" fmla="*/ 7 w 9"/>
                <a:gd name="T31" fmla="*/ 1 h 9"/>
                <a:gd name="T32" fmla="*/ 6 w 9"/>
                <a:gd name="T33" fmla="*/ 1 h 9"/>
                <a:gd name="T34" fmla="*/ 6 w 9"/>
                <a:gd name="T35" fmla="*/ 1 h 9"/>
                <a:gd name="T36" fmla="*/ 6 w 9"/>
                <a:gd name="T37" fmla="*/ 0 h 9"/>
                <a:gd name="T38" fmla="*/ 5 w 9"/>
                <a:gd name="T39" fmla="*/ 0 h 9"/>
                <a:gd name="T40" fmla="*/ 5 w 9"/>
                <a:gd name="T41" fmla="*/ 0 h 9"/>
                <a:gd name="T42" fmla="*/ 4 w 9"/>
                <a:gd name="T43" fmla="*/ 0 h 9"/>
                <a:gd name="T44" fmla="*/ 3 w 9"/>
                <a:gd name="T45" fmla="*/ 0 h 9"/>
                <a:gd name="T46" fmla="*/ 3 w 9"/>
                <a:gd name="T47" fmla="*/ 0 h 9"/>
                <a:gd name="T48" fmla="*/ 2 w 9"/>
                <a:gd name="T49" fmla="*/ 0 h 9"/>
                <a:gd name="T50" fmla="*/ 2 w 9"/>
                <a:gd name="T51" fmla="*/ 1 h 9"/>
                <a:gd name="T52" fmla="*/ 1 w 9"/>
                <a:gd name="T53" fmla="*/ 1 h 9"/>
                <a:gd name="T54" fmla="*/ 1 w 9"/>
                <a:gd name="T55" fmla="*/ 1 h 9"/>
                <a:gd name="T56" fmla="*/ 1 w 9"/>
                <a:gd name="T57" fmla="*/ 1 h 9"/>
                <a:gd name="T58" fmla="*/ 0 w 9"/>
                <a:gd name="T59" fmla="*/ 1 h 9"/>
                <a:gd name="T60" fmla="*/ 0 w 9"/>
                <a:gd name="T61" fmla="*/ 2 h 9"/>
                <a:gd name="T62" fmla="*/ 2 w 9"/>
                <a:gd name="T63" fmla="*/ 8 h 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"/>
                <a:gd name="T97" fmla="*/ 0 h 9"/>
                <a:gd name="T98" fmla="*/ 9 w 9"/>
                <a:gd name="T99" fmla="*/ 9 h 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" h="9">
                  <a:moveTo>
                    <a:pt x="2" y="8"/>
                  </a:moveTo>
                  <a:lnTo>
                    <a:pt x="5" y="7"/>
                  </a:lnTo>
                  <a:lnTo>
                    <a:pt x="6" y="7"/>
                  </a:lnTo>
                  <a:lnTo>
                    <a:pt x="6" y="6"/>
                  </a:lnTo>
                  <a:lnTo>
                    <a:pt x="7" y="6"/>
                  </a:lnTo>
                  <a:lnTo>
                    <a:pt x="8" y="5"/>
                  </a:lnTo>
                  <a:lnTo>
                    <a:pt x="8" y="4"/>
                  </a:lnTo>
                  <a:lnTo>
                    <a:pt x="8" y="3"/>
                  </a:lnTo>
                  <a:lnTo>
                    <a:pt x="7" y="2"/>
                  </a:lnTo>
                  <a:lnTo>
                    <a:pt x="7" y="1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2" y="8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97" name="Freeform 73"/>
            <p:cNvSpPr>
              <a:spLocks/>
            </p:cNvSpPr>
            <p:nvPr/>
          </p:nvSpPr>
          <p:spPr bwMode="auto">
            <a:xfrm>
              <a:off x="802" y="2197"/>
              <a:ext cx="25" cy="29"/>
            </a:xfrm>
            <a:custGeom>
              <a:avLst/>
              <a:gdLst>
                <a:gd name="T0" fmla="*/ 1 w 25"/>
                <a:gd name="T1" fmla="*/ 28 h 29"/>
                <a:gd name="T2" fmla="*/ 1 w 25"/>
                <a:gd name="T3" fmla="*/ 26 h 29"/>
                <a:gd name="T4" fmla="*/ 2 w 25"/>
                <a:gd name="T5" fmla="*/ 26 h 29"/>
                <a:gd name="T6" fmla="*/ 4 w 25"/>
                <a:gd name="T7" fmla="*/ 26 h 29"/>
                <a:gd name="T8" fmla="*/ 4 w 25"/>
                <a:gd name="T9" fmla="*/ 24 h 29"/>
                <a:gd name="T10" fmla="*/ 3 w 25"/>
                <a:gd name="T11" fmla="*/ 4 h 29"/>
                <a:gd name="T12" fmla="*/ 3 w 25"/>
                <a:gd name="T13" fmla="*/ 2 h 29"/>
                <a:gd name="T14" fmla="*/ 2 w 25"/>
                <a:gd name="T15" fmla="*/ 2 h 29"/>
                <a:gd name="T16" fmla="*/ 1 w 25"/>
                <a:gd name="T17" fmla="*/ 2 h 29"/>
                <a:gd name="T18" fmla="*/ 0 w 25"/>
                <a:gd name="T19" fmla="*/ 1 h 29"/>
                <a:gd name="T20" fmla="*/ 21 w 25"/>
                <a:gd name="T21" fmla="*/ 6 h 29"/>
                <a:gd name="T22" fmla="*/ 20 w 25"/>
                <a:gd name="T23" fmla="*/ 5 h 29"/>
                <a:gd name="T24" fmla="*/ 19 w 25"/>
                <a:gd name="T25" fmla="*/ 3 h 29"/>
                <a:gd name="T26" fmla="*/ 18 w 25"/>
                <a:gd name="T27" fmla="*/ 2 h 29"/>
                <a:gd name="T28" fmla="*/ 18 w 25"/>
                <a:gd name="T29" fmla="*/ 2 h 29"/>
                <a:gd name="T30" fmla="*/ 16 w 25"/>
                <a:gd name="T31" fmla="*/ 2 h 29"/>
                <a:gd name="T32" fmla="*/ 14 w 25"/>
                <a:gd name="T33" fmla="*/ 2 h 29"/>
                <a:gd name="T34" fmla="*/ 8 w 25"/>
                <a:gd name="T35" fmla="*/ 2 h 29"/>
                <a:gd name="T36" fmla="*/ 8 w 25"/>
                <a:gd name="T37" fmla="*/ 12 h 29"/>
                <a:gd name="T38" fmla="*/ 15 w 25"/>
                <a:gd name="T39" fmla="*/ 12 h 29"/>
                <a:gd name="T40" fmla="*/ 17 w 25"/>
                <a:gd name="T41" fmla="*/ 12 h 29"/>
                <a:gd name="T42" fmla="*/ 18 w 25"/>
                <a:gd name="T43" fmla="*/ 10 h 29"/>
                <a:gd name="T44" fmla="*/ 18 w 25"/>
                <a:gd name="T45" fmla="*/ 8 h 29"/>
                <a:gd name="T46" fmla="*/ 19 w 25"/>
                <a:gd name="T47" fmla="*/ 18 h 29"/>
                <a:gd name="T48" fmla="*/ 18 w 25"/>
                <a:gd name="T49" fmla="*/ 17 h 29"/>
                <a:gd name="T50" fmla="*/ 18 w 25"/>
                <a:gd name="T51" fmla="*/ 16 h 29"/>
                <a:gd name="T52" fmla="*/ 17 w 25"/>
                <a:gd name="T53" fmla="*/ 15 h 29"/>
                <a:gd name="T54" fmla="*/ 16 w 25"/>
                <a:gd name="T55" fmla="*/ 14 h 29"/>
                <a:gd name="T56" fmla="*/ 14 w 25"/>
                <a:gd name="T57" fmla="*/ 14 h 29"/>
                <a:gd name="T58" fmla="*/ 8 w 25"/>
                <a:gd name="T59" fmla="*/ 14 h 29"/>
                <a:gd name="T60" fmla="*/ 9 w 25"/>
                <a:gd name="T61" fmla="*/ 26 h 29"/>
                <a:gd name="T62" fmla="*/ 10 w 25"/>
                <a:gd name="T63" fmla="*/ 26 h 29"/>
                <a:gd name="T64" fmla="*/ 14 w 25"/>
                <a:gd name="T65" fmla="*/ 26 h 29"/>
                <a:gd name="T66" fmla="*/ 16 w 25"/>
                <a:gd name="T67" fmla="*/ 26 h 29"/>
                <a:gd name="T68" fmla="*/ 18 w 25"/>
                <a:gd name="T69" fmla="*/ 25 h 29"/>
                <a:gd name="T70" fmla="*/ 19 w 25"/>
                <a:gd name="T71" fmla="*/ 24 h 29"/>
                <a:gd name="T72" fmla="*/ 20 w 25"/>
                <a:gd name="T73" fmla="*/ 23 h 29"/>
                <a:gd name="T74" fmla="*/ 21 w 25"/>
                <a:gd name="T75" fmla="*/ 22 h 29"/>
                <a:gd name="T76" fmla="*/ 22 w 25"/>
                <a:gd name="T77" fmla="*/ 21 h 29"/>
                <a:gd name="T78" fmla="*/ 22 w 25"/>
                <a:gd name="T79" fmla="*/ 20 h 29"/>
                <a:gd name="T80" fmla="*/ 22 w 25"/>
                <a:gd name="T81" fmla="*/ 27 h 2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5"/>
                <a:gd name="T124" fmla="*/ 0 h 29"/>
                <a:gd name="T125" fmla="*/ 25 w 25"/>
                <a:gd name="T126" fmla="*/ 29 h 2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5" h="29">
                  <a:moveTo>
                    <a:pt x="22" y="27"/>
                  </a:move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2" y="26"/>
                  </a:lnTo>
                  <a:lnTo>
                    <a:pt x="3" y="26"/>
                  </a:lnTo>
                  <a:lnTo>
                    <a:pt x="4" y="26"/>
                  </a:lnTo>
                  <a:lnTo>
                    <a:pt x="4" y="25"/>
                  </a:lnTo>
                  <a:lnTo>
                    <a:pt x="4" y="24"/>
                  </a:lnTo>
                  <a:lnTo>
                    <a:pt x="4" y="23"/>
                  </a:lnTo>
                  <a:lnTo>
                    <a:pt x="3" y="4"/>
                  </a:lnTo>
                  <a:lnTo>
                    <a:pt x="3" y="3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21" y="0"/>
                  </a:lnTo>
                  <a:lnTo>
                    <a:pt x="21" y="6"/>
                  </a:lnTo>
                  <a:lnTo>
                    <a:pt x="20" y="6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19" y="3"/>
                  </a:lnTo>
                  <a:lnTo>
                    <a:pt x="19" y="2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9" y="2"/>
                  </a:lnTo>
                  <a:lnTo>
                    <a:pt x="8" y="2"/>
                  </a:lnTo>
                  <a:lnTo>
                    <a:pt x="8" y="12"/>
                  </a:lnTo>
                  <a:lnTo>
                    <a:pt x="14" y="12"/>
                  </a:lnTo>
                  <a:lnTo>
                    <a:pt x="15" y="12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18" y="11"/>
                  </a:lnTo>
                  <a:lnTo>
                    <a:pt x="18" y="10"/>
                  </a:lnTo>
                  <a:lnTo>
                    <a:pt x="18" y="9"/>
                  </a:lnTo>
                  <a:lnTo>
                    <a:pt x="18" y="8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8" y="17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7" y="15"/>
                  </a:lnTo>
                  <a:lnTo>
                    <a:pt x="17" y="14"/>
                  </a:lnTo>
                  <a:lnTo>
                    <a:pt x="16" y="14"/>
                  </a:lnTo>
                  <a:lnTo>
                    <a:pt x="15" y="14"/>
                  </a:lnTo>
                  <a:lnTo>
                    <a:pt x="14" y="14"/>
                  </a:lnTo>
                  <a:lnTo>
                    <a:pt x="8" y="14"/>
                  </a:lnTo>
                  <a:lnTo>
                    <a:pt x="8" y="25"/>
                  </a:lnTo>
                  <a:lnTo>
                    <a:pt x="9" y="26"/>
                  </a:lnTo>
                  <a:lnTo>
                    <a:pt x="10" y="26"/>
                  </a:lnTo>
                  <a:lnTo>
                    <a:pt x="11" y="26"/>
                  </a:lnTo>
                  <a:lnTo>
                    <a:pt x="14" y="26"/>
                  </a:lnTo>
                  <a:lnTo>
                    <a:pt x="15" y="26"/>
                  </a:lnTo>
                  <a:lnTo>
                    <a:pt x="16" y="26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9" y="24"/>
                  </a:lnTo>
                  <a:lnTo>
                    <a:pt x="20" y="24"/>
                  </a:lnTo>
                  <a:lnTo>
                    <a:pt x="20" y="23"/>
                  </a:lnTo>
                  <a:lnTo>
                    <a:pt x="21" y="23"/>
                  </a:lnTo>
                  <a:lnTo>
                    <a:pt x="21" y="22"/>
                  </a:lnTo>
                  <a:lnTo>
                    <a:pt x="22" y="22"/>
                  </a:lnTo>
                  <a:lnTo>
                    <a:pt x="22" y="21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2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98" name="Freeform 74"/>
            <p:cNvSpPr>
              <a:spLocks/>
            </p:cNvSpPr>
            <p:nvPr/>
          </p:nvSpPr>
          <p:spPr bwMode="auto">
            <a:xfrm>
              <a:off x="862" y="2202"/>
              <a:ext cx="27" cy="36"/>
            </a:xfrm>
            <a:custGeom>
              <a:avLst/>
              <a:gdLst>
                <a:gd name="T0" fmla="*/ 18 w 27"/>
                <a:gd name="T1" fmla="*/ 33 h 36"/>
                <a:gd name="T2" fmla="*/ 11 w 27"/>
                <a:gd name="T3" fmla="*/ 17 h 36"/>
                <a:gd name="T4" fmla="*/ 8 w 27"/>
                <a:gd name="T5" fmla="*/ 26 h 36"/>
                <a:gd name="T6" fmla="*/ 7 w 27"/>
                <a:gd name="T7" fmla="*/ 26 h 36"/>
                <a:gd name="T8" fmla="*/ 8 w 27"/>
                <a:gd name="T9" fmla="*/ 27 h 36"/>
                <a:gd name="T10" fmla="*/ 9 w 27"/>
                <a:gd name="T11" fmla="*/ 28 h 36"/>
                <a:gd name="T12" fmla="*/ 10 w 27"/>
                <a:gd name="T13" fmla="*/ 29 h 36"/>
                <a:gd name="T14" fmla="*/ 10 w 27"/>
                <a:gd name="T15" fmla="*/ 31 h 36"/>
                <a:gd name="T16" fmla="*/ 0 w 27"/>
                <a:gd name="T17" fmla="*/ 26 h 36"/>
                <a:gd name="T18" fmla="*/ 1 w 27"/>
                <a:gd name="T19" fmla="*/ 27 h 36"/>
                <a:gd name="T20" fmla="*/ 2 w 27"/>
                <a:gd name="T21" fmla="*/ 27 h 36"/>
                <a:gd name="T22" fmla="*/ 3 w 27"/>
                <a:gd name="T23" fmla="*/ 26 h 36"/>
                <a:gd name="T24" fmla="*/ 4 w 27"/>
                <a:gd name="T25" fmla="*/ 26 h 36"/>
                <a:gd name="T26" fmla="*/ 4 w 27"/>
                <a:gd name="T27" fmla="*/ 24 h 36"/>
                <a:gd name="T28" fmla="*/ 10 w 27"/>
                <a:gd name="T29" fmla="*/ 5 h 36"/>
                <a:gd name="T30" fmla="*/ 10 w 27"/>
                <a:gd name="T31" fmla="*/ 3 h 36"/>
                <a:gd name="T32" fmla="*/ 9 w 27"/>
                <a:gd name="T33" fmla="*/ 3 h 36"/>
                <a:gd name="T34" fmla="*/ 8 w 27"/>
                <a:gd name="T35" fmla="*/ 2 h 36"/>
                <a:gd name="T36" fmla="*/ 7 w 27"/>
                <a:gd name="T37" fmla="*/ 1 h 36"/>
                <a:gd name="T38" fmla="*/ 18 w 27"/>
                <a:gd name="T39" fmla="*/ 4 h 36"/>
                <a:gd name="T40" fmla="*/ 20 w 27"/>
                <a:gd name="T41" fmla="*/ 4 h 36"/>
                <a:gd name="T42" fmla="*/ 21 w 27"/>
                <a:gd name="T43" fmla="*/ 5 h 36"/>
                <a:gd name="T44" fmla="*/ 23 w 27"/>
                <a:gd name="T45" fmla="*/ 6 h 36"/>
                <a:gd name="T46" fmla="*/ 24 w 27"/>
                <a:gd name="T47" fmla="*/ 8 h 36"/>
                <a:gd name="T48" fmla="*/ 25 w 27"/>
                <a:gd name="T49" fmla="*/ 9 h 36"/>
                <a:gd name="T50" fmla="*/ 26 w 27"/>
                <a:gd name="T51" fmla="*/ 11 h 36"/>
                <a:gd name="T52" fmla="*/ 26 w 27"/>
                <a:gd name="T53" fmla="*/ 13 h 36"/>
                <a:gd name="T54" fmla="*/ 25 w 27"/>
                <a:gd name="T55" fmla="*/ 15 h 36"/>
                <a:gd name="T56" fmla="*/ 24 w 27"/>
                <a:gd name="T57" fmla="*/ 17 h 36"/>
                <a:gd name="T58" fmla="*/ 24 w 27"/>
                <a:gd name="T59" fmla="*/ 18 h 36"/>
                <a:gd name="T60" fmla="*/ 22 w 27"/>
                <a:gd name="T61" fmla="*/ 19 h 36"/>
                <a:gd name="T62" fmla="*/ 20 w 27"/>
                <a:gd name="T63" fmla="*/ 19 h 36"/>
                <a:gd name="T64" fmla="*/ 19 w 27"/>
                <a:gd name="T65" fmla="*/ 19 h 36"/>
                <a:gd name="T66" fmla="*/ 17 w 27"/>
                <a:gd name="T67" fmla="*/ 18 h 36"/>
                <a:gd name="T68" fmla="*/ 23 w 27"/>
                <a:gd name="T69" fmla="*/ 32 h 36"/>
                <a:gd name="T70" fmla="*/ 24 w 27"/>
                <a:gd name="T71" fmla="*/ 33 h 36"/>
                <a:gd name="T72" fmla="*/ 24 w 27"/>
                <a:gd name="T73" fmla="*/ 34 h 36"/>
                <a:gd name="T74" fmla="*/ 24 w 27"/>
                <a:gd name="T75" fmla="*/ 35 h 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"/>
                <a:gd name="T115" fmla="*/ 0 h 36"/>
                <a:gd name="T116" fmla="*/ 27 w 27"/>
                <a:gd name="T117" fmla="*/ 36 h 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" h="36">
                  <a:moveTo>
                    <a:pt x="24" y="35"/>
                  </a:moveTo>
                  <a:lnTo>
                    <a:pt x="18" y="33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8" y="25"/>
                  </a:lnTo>
                  <a:lnTo>
                    <a:pt x="8" y="26"/>
                  </a:lnTo>
                  <a:lnTo>
                    <a:pt x="7" y="26"/>
                  </a:lnTo>
                  <a:lnTo>
                    <a:pt x="7" y="27"/>
                  </a:lnTo>
                  <a:lnTo>
                    <a:pt x="8" y="27"/>
                  </a:lnTo>
                  <a:lnTo>
                    <a:pt x="8" y="28"/>
                  </a:lnTo>
                  <a:lnTo>
                    <a:pt x="9" y="28"/>
                  </a:lnTo>
                  <a:lnTo>
                    <a:pt x="9" y="29"/>
                  </a:lnTo>
                  <a:lnTo>
                    <a:pt x="10" y="29"/>
                  </a:lnTo>
                  <a:lnTo>
                    <a:pt x="11" y="30"/>
                  </a:lnTo>
                  <a:lnTo>
                    <a:pt x="10" y="31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3" y="26"/>
                  </a:lnTo>
                  <a:lnTo>
                    <a:pt x="4" y="26"/>
                  </a:lnTo>
                  <a:lnTo>
                    <a:pt x="4" y="25"/>
                  </a:lnTo>
                  <a:lnTo>
                    <a:pt x="4" y="24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8" y="2"/>
                  </a:lnTo>
                  <a:lnTo>
                    <a:pt x="7" y="2"/>
                  </a:lnTo>
                  <a:lnTo>
                    <a:pt x="7" y="1"/>
                  </a:lnTo>
                  <a:lnTo>
                    <a:pt x="8" y="0"/>
                  </a:lnTo>
                  <a:lnTo>
                    <a:pt x="18" y="4"/>
                  </a:lnTo>
                  <a:lnTo>
                    <a:pt x="19" y="4"/>
                  </a:lnTo>
                  <a:lnTo>
                    <a:pt x="20" y="4"/>
                  </a:lnTo>
                  <a:lnTo>
                    <a:pt x="20" y="5"/>
                  </a:lnTo>
                  <a:lnTo>
                    <a:pt x="21" y="5"/>
                  </a:lnTo>
                  <a:lnTo>
                    <a:pt x="22" y="6"/>
                  </a:lnTo>
                  <a:lnTo>
                    <a:pt x="23" y="6"/>
                  </a:lnTo>
                  <a:lnTo>
                    <a:pt x="24" y="7"/>
                  </a:lnTo>
                  <a:lnTo>
                    <a:pt x="24" y="8"/>
                  </a:lnTo>
                  <a:lnTo>
                    <a:pt x="25" y="9"/>
                  </a:lnTo>
                  <a:lnTo>
                    <a:pt x="26" y="10"/>
                  </a:lnTo>
                  <a:lnTo>
                    <a:pt x="26" y="11"/>
                  </a:lnTo>
                  <a:lnTo>
                    <a:pt x="26" y="12"/>
                  </a:lnTo>
                  <a:lnTo>
                    <a:pt x="26" y="13"/>
                  </a:lnTo>
                  <a:lnTo>
                    <a:pt x="26" y="15"/>
                  </a:lnTo>
                  <a:lnTo>
                    <a:pt x="25" y="15"/>
                  </a:lnTo>
                  <a:lnTo>
                    <a:pt x="25" y="16"/>
                  </a:lnTo>
                  <a:lnTo>
                    <a:pt x="24" y="17"/>
                  </a:lnTo>
                  <a:lnTo>
                    <a:pt x="24" y="18"/>
                  </a:lnTo>
                  <a:lnTo>
                    <a:pt x="23" y="18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20" y="19"/>
                  </a:lnTo>
                  <a:lnTo>
                    <a:pt x="19" y="19"/>
                  </a:lnTo>
                  <a:lnTo>
                    <a:pt x="18" y="19"/>
                  </a:lnTo>
                  <a:lnTo>
                    <a:pt x="17" y="18"/>
                  </a:lnTo>
                  <a:lnTo>
                    <a:pt x="22" y="32"/>
                  </a:lnTo>
                  <a:lnTo>
                    <a:pt x="23" y="32"/>
                  </a:lnTo>
                  <a:lnTo>
                    <a:pt x="23" y="33"/>
                  </a:lnTo>
                  <a:lnTo>
                    <a:pt x="24" y="33"/>
                  </a:lnTo>
                  <a:lnTo>
                    <a:pt x="24" y="34"/>
                  </a:lnTo>
                  <a:lnTo>
                    <a:pt x="25" y="34"/>
                  </a:lnTo>
                  <a:lnTo>
                    <a:pt x="2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99" name="Freeform 75"/>
            <p:cNvSpPr>
              <a:spLocks/>
            </p:cNvSpPr>
            <p:nvPr/>
          </p:nvSpPr>
          <p:spPr bwMode="auto">
            <a:xfrm>
              <a:off x="875" y="2207"/>
              <a:ext cx="9" cy="9"/>
            </a:xfrm>
            <a:custGeom>
              <a:avLst/>
              <a:gdLst>
                <a:gd name="T0" fmla="*/ 0 w 9"/>
                <a:gd name="T1" fmla="*/ 8 h 9"/>
                <a:gd name="T2" fmla="*/ 1 w 9"/>
                <a:gd name="T3" fmla="*/ 8 h 9"/>
                <a:gd name="T4" fmla="*/ 1 w 9"/>
                <a:gd name="T5" fmla="*/ 8 h 9"/>
                <a:gd name="T6" fmla="*/ 2 w 9"/>
                <a:gd name="T7" fmla="*/ 8 h 9"/>
                <a:gd name="T8" fmla="*/ 2 w 9"/>
                <a:gd name="T9" fmla="*/ 8 h 9"/>
                <a:gd name="T10" fmla="*/ 3 w 9"/>
                <a:gd name="T11" fmla="*/ 8 h 9"/>
                <a:gd name="T12" fmla="*/ 3 w 9"/>
                <a:gd name="T13" fmla="*/ 8 h 9"/>
                <a:gd name="T14" fmla="*/ 4 w 9"/>
                <a:gd name="T15" fmla="*/ 8 h 9"/>
                <a:gd name="T16" fmla="*/ 5 w 9"/>
                <a:gd name="T17" fmla="*/ 8 h 9"/>
                <a:gd name="T18" fmla="*/ 5 w 9"/>
                <a:gd name="T19" fmla="*/ 8 h 9"/>
                <a:gd name="T20" fmla="*/ 6 w 9"/>
                <a:gd name="T21" fmla="*/ 8 h 9"/>
                <a:gd name="T22" fmla="*/ 6 w 9"/>
                <a:gd name="T23" fmla="*/ 8 h 9"/>
                <a:gd name="T24" fmla="*/ 6 w 9"/>
                <a:gd name="T25" fmla="*/ 7 h 9"/>
                <a:gd name="T26" fmla="*/ 7 w 9"/>
                <a:gd name="T27" fmla="*/ 7 h 9"/>
                <a:gd name="T28" fmla="*/ 7 w 9"/>
                <a:gd name="T29" fmla="*/ 7 h 9"/>
                <a:gd name="T30" fmla="*/ 7 w 9"/>
                <a:gd name="T31" fmla="*/ 6 h 9"/>
                <a:gd name="T32" fmla="*/ 8 w 9"/>
                <a:gd name="T33" fmla="*/ 6 h 9"/>
                <a:gd name="T34" fmla="*/ 8 w 9"/>
                <a:gd name="T35" fmla="*/ 5 h 9"/>
                <a:gd name="T36" fmla="*/ 8 w 9"/>
                <a:gd name="T37" fmla="*/ 5 h 9"/>
                <a:gd name="T38" fmla="*/ 8 w 9"/>
                <a:gd name="T39" fmla="*/ 4 h 9"/>
                <a:gd name="T40" fmla="*/ 8 w 9"/>
                <a:gd name="T41" fmla="*/ 3 h 9"/>
                <a:gd name="T42" fmla="*/ 8 w 9"/>
                <a:gd name="T43" fmla="*/ 3 h 9"/>
                <a:gd name="T44" fmla="*/ 7 w 9"/>
                <a:gd name="T45" fmla="*/ 2 h 9"/>
                <a:gd name="T46" fmla="*/ 7 w 9"/>
                <a:gd name="T47" fmla="*/ 2 h 9"/>
                <a:gd name="T48" fmla="*/ 6 w 9"/>
                <a:gd name="T49" fmla="*/ 1 h 9"/>
                <a:gd name="T50" fmla="*/ 6 w 9"/>
                <a:gd name="T51" fmla="*/ 1 h 9"/>
                <a:gd name="T52" fmla="*/ 5 w 9"/>
                <a:gd name="T53" fmla="*/ 1 h 9"/>
                <a:gd name="T54" fmla="*/ 5 w 9"/>
                <a:gd name="T55" fmla="*/ 1 h 9"/>
                <a:gd name="T56" fmla="*/ 4 w 9"/>
                <a:gd name="T57" fmla="*/ 1 h 9"/>
                <a:gd name="T58" fmla="*/ 4 w 9"/>
                <a:gd name="T59" fmla="*/ 0 h 9"/>
                <a:gd name="T60" fmla="*/ 3 w 9"/>
                <a:gd name="T61" fmla="*/ 0 h 9"/>
                <a:gd name="T62" fmla="*/ 3 w 9"/>
                <a:gd name="T63" fmla="*/ 0 h 9"/>
                <a:gd name="T64" fmla="*/ 2 w 9"/>
                <a:gd name="T65" fmla="*/ 1 h 9"/>
                <a:gd name="T66" fmla="*/ 2 w 9"/>
                <a:gd name="T67" fmla="*/ 1 h 9"/>
                <a:gd name="T68" fmla="*/ 0 w 9"/>
                <a:gd name="T69" fmla="*/ 8 h 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9"/>
                <a:gd name="T106" fmla="*/ 0 h 9"/>
                <a:gd name="T107" fmla="*/ 9 w 9"/>
                <a:gd name="T108" fmla="*/ 9 h 9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9" h="9">
                  <a:moveTo>
                    <a:pt x="0" y="8"/>
                  </a:moveTo>
                  <a:lnTo>
                    <a:pt x="1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4" y="8"/>
                  </a:lnTo>
                  <a:lnTo>
                    <a:pt x="5" y="8"/>
                  </a:lnTo>
                  <a:lnTo>
                    <a:pt x="6" y="8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8" y="6"/>
                  </a:lnTo>
                  <a:lnTo>
                    <a:pt x="8" y="5"/>
                  </a:lnTo>
                  <a:lnTo>
                    <a:pt x="8" y="4"/>
                  </a:lnTo>
                  <a:lnTo>
                    <a:pt x="8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0" y="8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00" name="Freeform 76"/>
            <p:cNvSpPr>
              <a:spLocks/>
            </p:cNvSpPr>
            <p:nvPr/>
          </p:nvSpPr>
          <p:spPr bwMode="auto">
            <a:xfrm>
              <a:off x="915" y="2224"/>
              <a:ext cx="31" cy="34"/>
            </a:xfrm>
            <a:custGeom>
              <a:avLst/>
              <a:gdLst>
                <a:gd name="T0" fmla="*/ 11 w 31"/>
                <a:gd name="T1" fmla="*/ 33 h 34"/>
                <a:gd name="T2" fmla="*/ 0 w 31"/>
                <a:gd name="T3" fmla="*/ 26 h 34"/>
                <a:gd name="T4" fmla="*/ 1 w 31"/>
                <a:gd name="T5" fmla="*/ 25 h 34"/>
                <a:gd name="T6" fmla="*/ 2 w 31"/>
                <a:gd name="T7" fmla="*/ 26 h 34"/>
                <a:gd name="T8" fmla="*/ 3 w 31"/>
                <a:gd name="T9" fmla="*/ 26 h 34"/>
                <a:gd name="T10" fmla="*/ 3 w 31"/>
                <a:gd name="T11" fmla="*/ 27 h 34"/>
                <a:gd name="T12" fmla="*/ 4 w 31"/>
                <a:gd name="T13" fmla="*/ 27 h 34"/>
                <a:gd name="T14" fmla="*/ 5 w 31"/>
                <a:gd name="T15" fmla="*/ 27 h 34"/>
                <a:gd name="T16" fmla="*/ 5 w 31"/>
                <a:gd name="T17" fmla="*/ 26 h 34"/>
                <a:gd name="T18" fmla="*/ 6 w 31"/>
                <a:gd name="T19" fmla="*/ 26 h 34"/>
                <a:gd name="T20" fmla="*/ 6 w 31"/>
                <a:gd name="T21" fmla="*/ 25 h 34"/>
                <a:gd name="T22" fmla="*/ 7 w 31"/>
                <a:gd name="T23" fmla="*/ 25 h 34"/>
                <a:gd name="T24" fmla="*/ 18 w 31"/>
                <a:gd name="T25" fmla="*/ 7 h 34"/>
                <a:gd name="T26" fmla="*/ 16 w 31"/>
                <a:gd name="T27" fmla="*/ 6 h 34"/>
                <a:gd name="T28" fmla="*/ 15 w 31"/>
                <a:gd name="T29" fmla="*/ 5 h 34"/>
                <a:gd name="T30" fmla="*/ 14 w 31"/>
                <a:gd name="T31" fmla="*/ 5 h 34"/>
                <a:gd name="T32" fmla="*/ 13 w 31"/>
                <a:gd name="T33" fmla="*/ 4 h 34"/>
                <a:gd name="T34" fmla="*/ 13 w 31"/>
                <a:gd name="T35" fmla="*/ 4 h 34"/>
                <a:gd name="T36" fmla="*/ 12 w 31"/>
                <a:gd name="T37" fmla="*/ 4 h 34"/>
                <a:gd name="T38" fmla="*/ 11 w 31"/>
                <a:gd name="T39" fmla="*/ 4 h 34"/>
                <a:gd name="T40" fmla="*/ 10 w 31"/>
                <a:gd name="T41" fmla="*/ 4 h 34"/>
                <a:gd name="T42" fmla="*/ 9 w 31"/>
                <a:gd name="T43" fmla="*/ 4 h 34"/>
                <a:gd name="T44" fmla="*/ 8 w 31"/>
                <a:gd name="T45" fmla="*/ 5 h 34"/>
                <a:gd name="T46" fmla="*/ 8 w 31"/>
                <a:gd name="T47" fmla="*/ 6 h 34"/>
                <a:gd name="T48" fmla="*/ 7 w 31"/>
                <a:gd name="T49" fmla="*/ 6 h 34"/>
                <a:gd name="T50" fmla="*/ 10 w 31"/>
                <a:gd name="T51" fmla="*/ 0 h 34"/>
                <a:gd name="T52" fmla="*/ 30 w 31"/>
                <a:gd name="T53" fmla="*/ 14 h 34"/>
                <a:gd name="T54" fmla="*/ 27 w 31"/>
                <a:gd name="T55" fmla="*/ 19 h 34"/>
                <a:gd name="T56" fmla="*/ 25 w 31"/>
                <a:gd name="T57" fmla="*/ 19 h 34"/>
                <a:gd name="T58" fmla="*/ 26 w 31"/>
                <a:gd name="T59" fmla="*/ 18 h 34"/>
                <a:gd name="T60" fmla="*/ 26 w 31"/>
                <a:gd name="T61" fmla="*/ 17 h 34"/>
                <a:gd name="T62" fmla="*/ 27 w 31"/>
                <a:gd name="T63" fmla="*/ 16 h 34"/>
                <a:gd name="T64" fmla="*/ 27 w 31"/>
                <a:gd name="T65" fmla="*/ 15 h 34"/>
                <a:gd name="T66" fmla="*/ 27 w 31"/>
                <a:gd name="T67" fmla="*/ 14 h 34"/>
                <a:gd name="T68" fmla="*/ 27 w 31"/>
                <a:gd name="T69" fmla="*/ 14 h 34"/>
                <a:gd name="T70" fmla="*/ 26 w 31"/>
                <a:gd name="T71" fmla="*/ 13 h 34"/>
                <a:gd name="T72" fmla="*/ 25 w 31"/>
                <a:gd name="T73" fmla="*/ 12 h 34"/>
                <a:gd name="T74" fmla="*/ 24 w 31"/>
                <a:gd name="T75" fmla="*/ 11 h 34"/>
                <a:gd name="T76" fmla="*/ 23 w 31"/>
                <a:gd name="T77" fmla="*/ 11 h 34"/>
                <a:gd name="T78" fmla="*/ 23 w 31"/>
                <a:gd name="T79" fmla="*/ 10 h 34"/>
                <a:gd name="T80" fmla="*/ 21 w 31"/>
                <a:gd name="T81" fmla="*/ 9 h 34"/>
                <a:gd name="T82" fmla="*/ 9 w 31"/>
                <a:gd name="T83" fmla="*/ 27 h 34"/>
                <a:gd name="T84" fmla="*/ 9 w 31"/>
                <a:gd name="T85" fmla="*/ 28 h 34"/>
                <a:gd name="T86" fmla="*/ 8 w 31"/>
                <a:gd name="T87" fmla="*/ 28 h 34"/>
                <a:gd name="T88" fmla="*/ 8 w 31"/>
                <a:gd name="T89" fmla="*/ 29 h 34"/>
                <a:gd name="T90" fmla="*/ 8 w 31"/>
                <a:gd name="T91" fmla="*/ 30 h 34"/>
                <a:gd name="T92" fmla="*/ 8 w 31"/>
                <a:gd name="T93" fmla="*/ 30 h 34"/>
                <a:gd name="T94" fmla="*/ 9 w 31"/>
                <a:gd name="T95" fmla="*/ 30 h 34"/>
                <a:gd name="T96" fmla="*/ 9 w 31"/>
                <a:gd name="T97" fmla="*/ 31 h 34"/>
                <a:gd name="T98" fmla="*/ 10 w 31"/>
                <a:gd name="T99" fmla="*/ 31 h 34"/>
                <a:gd name="T100" fmla="*/ 10 w 31"/>
                <a:gd name="T101" fmla="*/ 32 h 34"/>
                <a:gd name="T102" fmla="*/ 11 w 31"/>
                <a:gd name="T103" fmla="*/ 32 h 34"/>
                <a:gd name="T104" fmla="*/ 11 w 31"/>
                <a:gd name="T105" fmla="*/ 33 h 3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1"/>
                <a:gd name="T160" fmla="*/ 0 h 34"/>
                <a:gd name="T161" fmla="*/ 31 w 31"/>
                <a:gd name="T162" fmla="*/ 34 h 3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1" h="34">
                  <a:moveTo>
                    <a:pt x="11" y="33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2" y="26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6" y="26"/>
                  </a:lnTo>
                  <a:lnTo>
                    <a:pt x="6" y="25"/>
                  </a:lnTo>
                  <a:lnTo>
                    <a:pt x="7" y="25"/>
                  </a:lnTo>
                  <a:lnTo>
                    <a:pt x="18" y="7"/>
                  </a:lnTo>
                  <a:lnTo>
                    <a:pt x="16" y="6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0" y="4"/>
                  </a:lnTo>
                  <a:lnTo>
                    <a:pt x="9" y="4"/>
                  </a:lnTo>
                  <a:lnTo>
                    <a:pt x="8" y="5"/>
                  </a:lnTo>
                  <a:lnTo>
                    <a:pt x="8" y="6"/>
                  </a:lnTo>
                  <a:lnTo>
                    <a:pt x="7" y="6"/>
                  </a:lnTo>
                  <a:lnTo>
                    <a:pt x="10" y="0"/>
                  </a:lnTo>
                  <a:lnTo>
                    <a:pt x="30" y="14"/>
                  </a:lnTo>
                  <a:lnTo>
                    <a:pt x="27" y="19"/>
                  </a:lnTo>
                  <a:lnTo>
                    <a:pt x="25" y="19"/>
                  </a:lnTo>
                  <a:lnTo>
                    <a:pt x="26" y="18"/>
                  </a:lnTo>
                  <a:lnTo>
                    <a:pt x="26" y="17"/>
                  </a:lnTo>
                  <a:lnTo>
                    <a:pt x="27" y="16"/>
                  </a:lnTo>
                  <a:lnTo>
                    <a:pt x="27" y="15"/>
                  </a:lnTo>
                  <a:lnTo>
                    <a:pt x="27" y="14"/>
                  </a:lnTo>
                  <a:lnTo>
                    <a:pt x="26" y="13"/>
                  </a:lnTo>
                  <a:lnTo>
                    <a:pt x="25" y="12"/>
                  </a:lnTo>
                  <a:lnTo>
                    <a:pt x="24" y="11"/>
                  </a:lnTo>
                  <a:lnTo>
                    <a:pt x="23" y="11"/>
                  </a:lnTo>
                  <a:lnTo>
                    <a:pt x="23" y="10"/>
                  </a:lnTo>
                  <a:lnTo>
                    <a:pt x="21" y="9"/>
                  </a:lnTo>
                  <a:lnTo>
                    <a:pt x="9" y="27"/>
                  </a:lnTo>
                  <a:lnTo>
                    <a:pt x="9" y="28"/>
                  </a:lnTo>
                  <a:lnTo>
                    <a:pt x="8" y="28"/>
                  </a:lnTo>
                  <a:lnTo>
                    <a:pt x="8" y="29"/>
                  </a:lnTo>
                  <a:lnTo>
                    <a:pt x="8" y="30"/>
                  </a:lnTo>
                  <a:lnTo>
                    <a:pt x="9" y="30"/>
                  </a:lnTo>
                  <a:lnTo>
                    <a:pt x="9" y="31"/>
                  </a:lnTo>
                  <a:lnTo>
                    <a:pt x="10" y="31"/>
                  </a:lnTo>
                  <a:lnTo>
                    <a:pt x="10" y="32"/>
                  </a:lnTo>
                  <a:lnTo>
                    <a:pt x="11" y="32"/>
                  </a:lnTo>
                  <a:lnTo>
                    <a:pt x="11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01" name="Freeform 77"/>
            <p:cNvSpPr>
              <a:spLocks/>
            </p:cNvSpPr>
            <p:nvPr/>
          </p:nvSpPr>
          <p:spPr bwMode="auto">
            <a:xfrm>
              <a:off x="955" y="2256"/>
              <a:ext cx="35" cy="36"/>
            </a:xfrm>
            <a:custGeom>
              <a:avLst/>
              <a:gdLst>
                <a:gd name="T0" fmla="*/ 32 w 35"/>
                <a:gd name="T1" fmla="*/ 22 h 36"/>
                <a:gd name="T2" fmla="*/ 31 w 35"/>
                <a:gd name="T3" fmla="*/ 21 h 36"/>
                <a:gd name="T4" fmla="*/ 31 w 35"/>
                <a:gd name="T5" fmla="*/ 20 h 36"/>
                <a:gd name="T6" fmla="*/ 29 w 35"/>
                <a:gd name="T7" fmla="*/ 20 h 36"/>
                <a:gd name="T8" fmla="*/ 27 w 35"/>
                <a:gd name="T9" fmla="*/ 20 h 36"/>
                <a:gd name="T10" fmla="*/ 14 w 35"/>
                <a:gd name="T11" fmla="*/ 22 h 36"/>
                <a:gd name="T12" fmla="*/ 8 w 35"/>
                <a:gd name="T13" fmla="*/ 29 h 36"/>
                <a:gd name="T14" fmla="*/ 7 w 35"/>
                <a:gd name="T15" fmla="*/ 30 h 36"/>
                <a:gd name="T16" fmla="*/ 7 w 35"/>
                <a:gd name="T17" fmla="*/ 32 h 36"/>
                <a:gd name="T18" fmla="*/ 8 w 35"/>
                <a:gd name="T19" fmla="*/ 33 h 36"/>
                <a:gd name="T20" fmla="*/ 9 w 35"/>
                <a:gd name="T21" fmla="*/ 34 h 36"/>
                <a:gd name="T22" fmla="*/ 0 w 35"/>
                <a:gd name="T23" fmla="*/ 25 h 36"/>
                <a:gd name="T24" fmla="*/ 1 w 35"/>
                <a:gd name="T25" fmla="*/ 26 h 36"/>
                <a:gd name="T26" fmla="*/ 2 w 35"/>
                <a:gd name="T27" fmla="*/ 26 h 36"/>
                <a:gd name="T28" fmla="*/ 3 w 35"/>
                <a:gd name="T29" fmla="*/ 27 h 36"/>
                <a:gd name="T30" fmla="*/ 3 w 35"/>
                <a:gd name="T31" fmla="*/ 26 h 36"/>
                <a:gd name="T32" fmla="*/ 4 w 35"/>
                <a:gd name="T33" fmla="*/ 26 h 36"/>
                <a:gd name="T34" fmla="*/ 6 w 35"/>
                <a:gd name="T35" fmla="*/ 25 h 36"/>
                <a:gd name="T36" fmla="*/ 14 w 35"/>
                <a:gd name="T37" fmla="*/ 10 h 36"/>
                <a:gd name="T38" fmla="*/ 14 w 35"/>
                <a:gd name="T39" fmla="*/ 8 h 36"/>
                <a:gd name="T40" fmla="*/ 14 w 35"/>
                <a:gd name="T41" fmla="*/ 6 h 36"/>
                <a:gd name="T42" fmla="*/ 14 w 35"/>
                <a:gd name="T43" fmla="*/ 4 h 36"/>
                <a:gd name="T44" fmla="*/ 14 w 35"/>
                <a:gd name="T45" fmla="*/ 3 h 36"/>
                <a:gd name="T46" fmla="*/ 14 w 35"/>
                <a:gd name="T47" fmla="*/ 2 h 36"/>
                <a:gd name="T48" fmla="*/ 14 w 35"/>
                <a:gd name="T49" fmla="*/ 0 h 36"/>
                <a:gd name="T50" fmla="*/ 21 w 35"/>
                <a:gd name="T51" fmla="*/ 9 h 36"/>
                <a:gd name="T52" fmla="*/ 20 w 35"/>
                <a:gd name="T53" fmla="*/ 9 h 36"/>
                <a:gd name="T54" fmla="*/ 19 w 35"/>
                <a:gd name="T55" fmla="*/ 9 h 36"/>
                <a:gd name="T56" fmla="*/ 18 w 35"/>
                <a:gd name="T57" fmla="*/ 10 h 36"/>
                <a:gd name="T58" fmla="*/ 26 w 35"/>
                <a:gd name="T59" fmla="*/ 20 h 36"/>
                <a:gd name="T60" fmla="*/ 27 w 35"/>
                <a:gd name="T61" fmla="*/ 19 h 36"/>
                <a:gd name="T62" fmla="*/ 28 w 35"/>
                <a:gd name="T63" fmla="*/ 18 h 36"/>
                <a:gd name="T64" fmla="*/ 28 w 35"/>
                <a:gd name="T65" fmla="*/ 16 h 36"/>
                <a:gd name="T66" fmla="*/ 27 w 35"/>
                <a:gd name="T67" fmla="*/ 15 h 36"/>
                <a:gd name="T68" fmla="*/ 27 w 35"/>
                <a:gd name="T69" fmla="*/ 15 h 36"/>
                <a:gd name="T70" fmla="*/ 33 w 35"/>
                <a:gd name="T71" fmla="*/ 22 h 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"/>
                <a:gd name="T109" fmla="*/ 0 h 36"/>
                <a:gd name="T110" fmla="*/ 35 w 35"/>
                <a:gd name="T111" fmla="*/ 36 h 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" h="36">
                  <a:moveTo>
                    <a:pt x="33" y="22"/>
                  </a:moveTo>
                  <a:lnTo>
                    <a:pt x="32" y="22"/>
                  </a:lnTo>
                  <a:lnTo>
                    <a:pt x="32" y="21"/>
                  </a:lnTo>
                  <a:lnTo>
                    <a:pt x="31" y="21"/>
                  </a:lnTo>
                  <a:lnTo>
                    <a:pt x="31" y="20"/>
                  </a:lnTo>
                  <a:lnTo>
                    <a:pt x="30" y="20"/>
                  </a:lnTo>
                  <a:lnTo>
                    <a:pt x="29" y="20"/>
                  </a:lnTo>
                  <a:lnTo>
                    <a:pt x="28" y="20"/>
                  </a:lnTo>
                  <a:lnTo>
                    <a:pt x="27" y="20"/>
                  </a:lnTo>
                  <a:lnTo>
                    <a:pt x="26" y="21"/>
                  </a:lnTo>
                  <a:lnTo>
                    <a:pt x="14" y="22"/>
                  </a:lnTo>
                  <a:lnTo>
                    <a:pt x="9" y="29"/>
                  </a:lnTo>
                  <a:lnTo>
                    <a:pt x="8" y="29"/>
                  </a:lnTo>
                  <a:lnTo>
                    <a:pt x="8" y="30"/>
                  </a:lnTo>
                  <a:lnTo>
                    <a:pt x="7" y="30"/>
                  </a:lnTo>
                  <a:lnTo>
                    <a:pt x="7" y="31"/>
                  </a:lnTo>
                  <a:lnTo>
                    <a:pt x="7" y="32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5"/>
                  </a:lnTo>
                  <a:lnTo>
                    <a:pt x="0" y="25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2" y="26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3" y="26"/>
                  </a:lnTo>
                  <a:lnTo>
                    <a:pt x="4" y="26"/>
                  </a:lnTo>
                  <a:lnTo>
                    <a:pt x="5" y="26"/>
                  </a:lnTo>
                  <a:lnTo>
                    <a:pt x="6" y="25"/>
                  </a:lnTo>
                  <a:lnTo>
                    <a:pt x="11" y="20"/>
                  </a:lnTo>
                  <a:lnTo>
                    <a:pt x="14" y="10"/>
                  </a:lnTo>
                  <a:lnTo>
                    <a:pt x="14" y="9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4" y="6"/>
                  </a:lnTo>
                  <a:lnTo>
                    <a:pt x="14" y="5"/>
                  </a:lnTo>
                  <a:lnTo>
                    <a:pt x="14" y="4"/>
                  </a:lnTo>
                  <a:lnTo>
                    <a:pt x="14" y="3"/>
                  </a:lnTo>
                  <a:lnTo>
                    <a:pt x="14" y="2"/>
                  </a:lnTo>
                  <a:lnTo>
                    <a:pt x="14" y="1"/>
                  </a:lnTo>
                  <a:lnTo>
                    <a:pt x="14" y="0"/>
                  </a:lnTo>
                  <a:lnTo>
                    <a:pt x="22" y="9"/>
                  </a:lnTo>
                  <a:lnTo>
                    <a:pt x="21" y="9"/>
                  </a:lnTo>
                  <a:lnTo>
                    <a:pt x="20" y="9"/>
                  </a:lnTo>
                  <a:lnTo>
                    <a:pt x="19" y="9"/>
                  </a:lnTo>
                  <a:lnTo>
                    <a:pt x="18" y="9"/>
                  </a:lnTo>
                  <a:lnTo>
                    <a:pt x="18" y="10"/>
                  </a:lnTo>
                  <a:lnTo>
                    <a:pt x="15" y="21"/>
                  </a:lnTo>
                  <a:lnTo>
                    <a:pt x="26" y="20"/>
                  </a:lnTo>
                  <a:lnTo>
                    <a:pt x="26" y="19"/>
                  </a:lnTo>
                  <a:lnTo>
                    <a:pt x="27" y="19"/>
                  </a:lnTo>
                  <a:lnTo>
                    <a:pt x="28" y="19"/>
                  </a:lnTo>
                  <a:lnTo>
                    <a:pt x="28" y="18"/>
                  </a:lnTo>
                  <a:lnTo>
                    <a:pt x="28" y="17"/>
                  </a:lnTo>
                  <a:lnTo>
                    <a:pt x="28" y="16"/>
                  </a:lnTo>
                  <a:lnTo>
                    <a:pt x="27" y="16"/>
                  </a:lnTo>
                  <a:lnTo>
                    <a:pt x="27" y="15"/>
                  </a:lnTo>
                  <a:lnTo>
                    <a:pt x="26" y="15"/>
                  </a:lnTo>
                  <a:lnTo>
                    <a:pt x="27" y="15"/>
                  </a:lnTo>
                  <a:lnTo>
                    <a:pt x="34" y="21"/>
                  </a:lnTo>
                  <a:lnTo>
                    <a:pt x="33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02" name="Freeform 78"/>
            <p:cNvSpPr>
              <a:spLocks/>
            </p:cNvSpPr>
            <p:nvPr/>
          </p:nvSpPr>
          <p:spPr bwMode="auto">
            <a:xfrm>
              <a:off x="722" y="2239"/>
              <a:ext cx="208" cy="96"/>
            </a:xfrm>
            <a:custGeom>
              <a:avLst/>
              <a:gdLst>
                <a:gd name="T0" fmla="*/ 203 w 208"/>
                <a:gd name="T1" fmla="*/ 69 h 96"/>
                <a:gd name="T2" fmla="*/ 184 w 208"/>
                <a:gd name="T3" fmla="*/ 37 h 96"/>
                <a:gd name="T4" fmla="*/ 155 w 208"/>
                <a:gd name="T5" fmla="*/ 12 h 96"/>
                <a:gd name="T6" fmla="*/ 120 w 208"/>
                <a:gd name="T7" fmla="*/ 0 h 96"/>
                <a:gd name="T8" fmla="*/ 80 w 208"/>
                <a:gd name="T9" fmla="*/ 3 h 96"/>
                <a:gd name="T10" fmla="*/ 50 w 208"/>
                <a:gd name="T11" fmla="*/ 15 h 96"/>
                <a:gd name="T12" fmla="*/ 27 w 208"/>
                <a:gd name="T13" fmla="*/ 38 h 96"/>
                <a:gd name="T14" fmla="*/ 9 w 208"/>
                <a:gd name="T15" fmla="*/ 71 h 96"/>
                <a:gd name="T16" fmla="*/ 0 w 208"/>
                <a:gd name="T17" fmla="*/ 89 h 96"/>
                <a:gd name="T18" fmla="*/ 1 w 208"/>
                <a:gd name="T19" fmla="*/ 92 h 96"/>
                <a:gd name="T20" fmla="*/ 5 w 208"/>
                <a:gd name="T21" fmla="*/ 90 h 96"/>
                <a:gd name="T22" fmla="*/ 10 w 208"/>
                <a:gd name="T23" fmla="*/ 85 h 96"/>
                <a:gd name="T24" fmla="*/ 17 w 208"/>
                <a:gd name="T25" fmla="*/ 74 h 96"/>
                <a:gd name="T26" fmla="*/ 28 w 208"/>
                <a:gd name="T27" fmla="*/ 58 h 96"/>
                <a:gd name="T28" fmla="*/ 41 w 208"/>
                <a:gd name="T29" fmla="*/ 42 h 96"/>
                <a:gd name="T30" fmla="*/ 50 w 208"/>
                <a:gd name="T31" fmla="*/ 31 h 96"/>
                <a:gd name="T32" fmla="*/ 53 w 208"/>
                <a:gd name="T33" fmla="*/ 26 h 96"/>
                <a:gd name="T34" fmla="*/ 59 w 208"/>
                <a:gd name="T35" fmla="*/ 23 h 96"/>
                <a:gd name="T36" fmla="*/ 66 w 208"/>
                <a:gd name="T37" fmla="*/ 21 h 96"/>
                <a:gd name="T38" fmla="*/ 71 w 208"/>
                <a:gd name="T39" fmla="*/ 21 h 96"/>
                <a:gd name="T40" fmla="*/ 78 w 208"/>
                <a:gd name="T41" fmla="*/ 20 h 96"/>
                <a:gd name="T42" fmla="*/ 80 w 208"/>
                <a:gd name="T43" fmla="*/ 18 h 96"/>
                <a:gd name="T44" fmla="*/ 82 w 208"/>
                <a:gd name="T45" fmla="*/ 15 h 96"/>
                <a:gd name="T46" fmla="*/ 88 w 208"/>
                <a:gd name="T47" fmla="*/ 14 h 96"/>
                <a:gd name="T48" fmla="*/ 101 w 208"/>
                <a:gd name="T49" fmla="*/ 17 h 96"/>
                <a:gd name="T50" fmla="*/ 104 w 208"/>
                <a:gd name="T51" fmla="*/ 22 h 96"/>
                <a:gd name="T52" fmla="*/ 104 w 208"/>
                <a:gd name="T53" fmla="*/ 26 h 96"/>
                <a:gd name="T54" fmla="*/ 108 w 208"/>
                <a:gd name="T55" fmla="*/ 28 h 96"/>
                <a:gd name="T56" fmla="*/ 111 w 208"/>
                <a:gd name="T57" fmla="*/ 30 h 96"/>
                <a:gd name="T58" fmla="*/ 111 w 208"/>
                <a:gd name="T59" fmla="*/ 34 h 96"/>
                <a:gd name="T60" fmla="*/ 116 w 208"/>
                <a:gd name="T61" fmla="*/ 37 h 96"/>
                <a:gd name="T62" fmla="*/ 121 w 208"/>
                <a:gd name="T63" fmla="*/ 37 h 96"/>
                <a:gd name="T64" fmla="*/ 126 w 208"/>
                <a:gd name="T65" fmla="*/ 37 h 96"/>
                <a:gd name="T66" fmla="*/ 131 w 208"/>
                <a:gd name="T67" fmla="*/ 37 h 96"/>
                <a:gd name="T68" fmla="*/ 135 w 208"/>
                <a:gd name="T69" fmla="*/ 37 h 96"/>
                <a:gd name="T70" fmla="*/ 139 w 208"/>
                <a:gd name="T71" fmla="*/ 38 h 96"/>
                <a:gd name="T72" fmla="*/ 145 w 208"/>
                <a:gd name="T73" fmla="*/ 38 h 96"/>
                <a:gd name="T74" fmla="*/ 149 w 208"/>
                <a:gd name="T75" fmla="*/ 39 h 96"/>
                <a:gd name="T76" fmla="*/ 152 w 208"/>
                <a:gd name="T77" fmla="*/ 40 h 96"/>
                <a:gd name="T78" fmla="*/ 155 w 208"/>
                <a:gd name="T79" fmla="*/ 44 h 96"/>
                <a:gd name="T80" fmla="*/ 157 w 208"/>
                <a:gd name="T81" fmla="*/ 48 h 96"/>
                <a:gd name="T82" fmla="*/ 161 w 208"/>
                <a:gd name="T83" fmla="*/ 50 h 96"/>
                <a:gd name="T84" fmla="*/ 166 w 208"/>
                <a:gd name="T85" fmla="*/ 51 h 96"/>
                <a:gd name="T86" fmla="*/ 170 w 208"/>
                <a:gd name="T87" fmla="*/ 52 h 96"/>
                <a:gd name="T88" fmla="*/ 174 w 208"/>
                <a:gd name="T89" fmla="*/ 52 h 96"/>
                <a:gd name="T90" fmla="*/ 178 w 208"/>
                <a:gd name="T91" fmla="*/ 55 h 96"/>
                <a:gd name="T92" fmla="*/ 179 w 208"/>
                <a:gd name="T93" fmla="*/ 58 h 96"/>
                <a:gd name="T94" fmla="*/ 183 w 208"/>
                <a:gd name="T95" fmla="*/ 59 h 96"/>
                <a:gd name="T96" fmla="*/ 186 w 208"/>
                <a:gd name="T97" fmla="*/ 58 h 96"/>
                <a:gd name="T98" fmla="*/ 190 w 208"/>
                <a:gd name="T99" fmla="*/ 58 h 96"/>
                <a:gd name="T100" fmla="*/ 191 w 208"/>
                <a:gd name="T101" fmla="*/ 61 h 96"/>
                <a:gd name="T102" fmla="*/ 193 w 208"/>
                <a:gd name="T103" fmla="*/ 65 h 96"/>
                <a:gd name="T104" fmla="*/ 195 w 208"/>
                <a:gd name="T105" fmla="*/ 67 h 96"/>
                <a:gd name="T106" fmla="*/ 197 w 208"/>
                <a:gd name="T107" fmla="*/ 71 h 96"/>
                <a:gd name="T108" fmla="*/ 199 w 208"/>
                <a:gd name="T109" fmla="*/ 73 h 96"/>
                <a:gd name="T110" fmla="*/ 201 w 208"/>
                <a:gd name="T111" fmla="*/ 77 h 96"/>
                <a:gd name="T112" fmla="*/ 203 w 208"/>
                <a:gd name="T113" fmla="*/ 85 h 96"/>
                <a:gd name="T114" fmla="*/ 206 w 208"/>
                <a:gd name="T115" fmla="*/ 92 h 96"/>
                <a:gd name="T116" fmla="*/ 207 w 208"/>
                <a:gd name="T117" fmla="*/ 93 h 9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08"/>
                <a:gd name="T178" fmla="*/ 0 h 96"/>
                <a:gd name="T179" fmla="*/ 208 w 208"/>
                <a:gd name="T180" fmla="*/ 96 h 9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08" h="96">
                  <a:moveTo>
                    <a:pt x="207" y="93"/>
                  </a:moveTo>
                  <a:lnTo>
                    <a:pt x="207" y="85"/>
                  </a:lnTo>
                  <a:lnTo>
                    <a:pt x="205" y="77"/>
                  </a:lnTo>
                  <a:lnTo>
                    <a:pt x="203" y="69"/>
                  </a:lnTo>
                  <a:lnTo>
                    <a:pt x="199" y="60"/>
                  </a:lnTo>
                  <a:lnTo>
                    <a:pt x="195" y="53"/>
                  </a:lnTo>
                  <a:lnTo>
                    <a:pt x="190" y="44"/>
                  </a:lnTo>
                  <a:lnTo>
                    <a:pt x="184" y="37"/>
                  </a:lnTo>
                  <a:lnTo>
                    <a:pt x="178" y="30"/>
                  </a:lnTo>
                  <a:lnTo>
                    <a:pt x="170" y="24"/>
                  </a:lnTo>
                  <a:lnTo>
                    <a:pt x="162" y="18"/>
                  </a:lnTo>
                  <a:lnTo>
                    <a:pt x="155" y="12"/>
                  </a:lnTo>
                  <a:lnTo>
                    <a:pt x="147" y="8"/>
                  </a:lnTo>
                  <a:lnTo>
                    <a:pt x="138" y="5"/>
                  </a:lnTo>
                  <a:lnTo>
                    <a:pt x="129" y="2"/>
                  </a:lnTo>
                  <a:lnTo>
                    <a:pt x="120" y="0"/>
                  </a:lnTo>
                  <a:lnTo>
                    <a:pt x="111" y="0"/>
                  </a:lnTo>
                  <a:lnTo>
                    <a:pt x="99" y="0"/>
                  </a:lnTo>
                  <a:lnTo>
                    <a:pt x="88" y="1"/>
                  </a:lnTo>
                  <a:lnTo>
                    <a:pt x="80" y="3"/>
                  </a:lnTo>
                  <a:lnTo>
                    <a:pt x="71" y="5"/>
                  </a:lnTo>
                  <a:lnTo>
                    <a:pt x="63" y="8"/>
                  </a:lnTo>
                  <a:lnTo>
                    <a:pt x="55" y="11"/>
                  </a:lnTo>
                  <a:lnTo>
                    <a:pt x="50" y="15"/>
                  </a:lnTo>
                  <a:lnTo>
                    <a:pt x="43" y="20"/>
                  </a:lnTo>
                  <a:lnTo>
                    <a:pt x="38" y="25"/>
                  </a:lnTo>
                  <a:lnTo>
                    <a:pt x="32" y="31"/>
                  </a:lnTo>
                  <a:lnTo>
                    <a:pt x="27" y="38"/>
                  </a:lnTo>
                  <a:lnTo>
                    <a:pt x="22" y="45"/>
                  </a:lnTo>
                  <a:lnTo>
                    <a:pt x="18" y="54"/>
                  </a:lnTo>
                  <a:lnTo>
                    <a:pt x="14" y="62"/>
                  </a:lnTo>
                  <a:lnTo>
                    <a:pt x="9" y="71"/>
                  </a:lnTo>
                  <a:lnTo>
                    <a:pt x="3" y="82"/>
                  </a:lnTo>
                  <a:lnTo>
                    <a:pt x="2" y="85"/>
                  </a:lnTo>
                  <a:lnTo>
                    <a:pt x="1" y="87"/>
                  </a:lnTo>
                  <a:lnTo>
                    <a:pt x="0" y="89"/>
                  </a:lnTo>
                  <a:lnTo>
                    <a:pt x="0" y="90"/>
                  </a:lnTo>
                  <a:lnTo>
                    <a:pt x="0" y="91"/>
                  </a:lnTo>
                  <a:lnTo>
                    <a:pt x="0" y="92"/>
                  </a:lnTo>
                  <a:lnTo>
                    <a:pt x="1" y="92"/>
                  </a:lnTo>
                  <a:lnTo>
                    <a:pt x="2" y="92"/>
                  </a:lnTo>
                  <a:lnTo>
                    <a:pt x="3" y="91"/>
                  </a:lnTo>
                  <a:lnTo>
                    <a:pt x="4" y="91"/>
                  </a:lnTo>
                  <a:lnTo>
                    <a:pt x="5" y="90"/>
                  </a:lnTo>
                  <a:lnTo>
                    <a:pt x="6" y="88"/>
                  </a:lnTo>
                  <a:lnTo>
                    <a:pt x="7" y="87"/>
                  </a:lnTo>
                  <a:lnTo>
                    <a:pt x="9" y="86"/>
                  </a:lnTo>
                  <a:lnTo>
                    <a:pt x="10" y="85"/>
                  </a:lnTo>
                  <a:lnTo>
                    <a:pt x="11" y="83"/>
                  </a:lnTo>
                  <a:lnTo>
                    <a:pt x="13" y="80"/>
                  </a:lnTo>
                  <a:lnTo>
                    <a:pt x="15" y="77"/>
                  </a:lnTo>
                  <a:lnTo>
                    <a:pt x="17" y="74"/>
                  </a:lnTo>
                  <a:lnTo>
                    <a:pt x="19" y="71"/>
                  </a:lnTo>
                  <a:lnTo>
                    <a:pt x="22" y="67"/>
                  </a:lnTo>
                  <a:lnTo>
                    <a:pt x="25" y="62"/>
                  </a:lnTo>
                  <a:lnTo>
                    <a:pt x="28" y="58"/>
                  </a:lnTo>
                  <a:lnTo>
                    <a:pt x="32" y="55"/>
                  </a:lnTo>
                  <a:lnTo>
                    <a:pt x="35" y="50"/>
                  </a:lnTo>
                  <a:lnTo>
                    <a:pt x="38" y="46"/>
                  </a:lnTo>
                  <a:lnTo>
                    <a:pt x="41" y="42"/>
                  </a:lnTo>
                  <a:lnTo>
                    <a:pt x="44" y="40"/>
                  </a:lnTo>
                  <a:lnTo>
                    <a:pt x="46" y="36"/>
                  </a:lnTo>
                  <a:lnTo>
                    <a:pt x="48" y="34"/>
                  </a:lnTo>
                  <a:lnTo>
                    <a:pt x="50" y="31"/>
                  </a:lnTo>
                  <a:lnTo>
                    <a:pt x="50" y="30"/>
                  </a:lnTo>
                  <a:lnTo>
                    <a:pt x="52" y="29"/>
                  </a:lnTo>
                  <a:lnTo>
                    <a:pt x="52" y="27"/>
                  </a:lnTo>
                  <a:lnTo>
                    <a:pt x="53" y="26"/>
                  </a:lnTo>
                  <a:lnTo>
                    <a:pt x="55" y="25"/>
                  </a:lnTo>
                  <a:lnTo>
                    <a:pt x="56" y="24"/>
                  </a:lnTo>
                  <a:lnTo>
                    <a:pt x="58" y="24"/>
                  </a:lnTo>
                  <a:lnTo>
                    <a:pt x="59" y="23"/>
                  </a:lnTo>
                  <a:lnTo>
                    <a:pt x="61" y="23"/>
                  </a:lnTo>
                  <a:lnTo>
                    <a:pt x="63" y="22"/>
                  </a:lnTo>
                  <a:lnTo>
                    <a:pt x="64" y="21"/>
                  </a:lnTo>
                  <a:lnTo>
                    <a:pt x="66" y="21"/>
                  </a:lnTo>
                  <a:lnTo>
                    <a:pt x="67" y="21"/>
                  </a:lnTo>
                  <a:lnTo>
                    <a:pt x="69" y="21"/>
                  </a:lnTo>
                  <a:lnTo>
                    <a:pt x="70" y="20"/>
                  </a:lnTo>
                  <a:lnTo>
                    <a:pt x="71" y="21"/>
                  </a:lnTo>
                  <a:lnTo>
                    <a:pt x="74" y="21"/>
                  </a:lnTo>
                  <a:lnTo>
                    <a:pt x="75" y="21"/>
                  </a:lnTo>
                  <a:lnTo>
                    <a:pt x="77" y="20"/>
                  </a:lnTo>
                  <a:lnTo>
                    <a:pt x="78" y="20"/>
                  </a:lnTo>
                  <a:lnTo>
                    <a:pt x="78" y="19"/>
                  </a:lnTo>
                  <a:lnTo>
                    <a:pt x="79" y="19"/>
                  </a:lnTo>
                  <a:lnTo>
                    <a:pt x="79" y="18"/>
                  </a:lnTo>
                  <a:lnTo>
                    <a:pt x="80" y="18"/>
                  </a:lnTo>
                  <a:lnTo>
                    <a:pt x="80" y="17"/>
                  </a:lnTo>
                  <a:lnTo>
                    <a:pt x="80" y="16"/>
                  </a:lnTo>
                  <a:lnTo>
                    <a:pt x="81" y="16"/>
                  </a:lnTo>
                  <a:lnTo>
                    <a:pt x="82" y="15"/>
                  </a:lnTo>
                  <a:lnTo>
                    <a:pt x="83" y="15"/>
                  </a:lnTo>
                  <a:lnTo>
                    <a:pt x="84" y="15"/>
                  </a:lnTo>
                  <a:lnTo>
                    <a:pt x="86" y="14"/>
                  </a:lnTo>
                  <a:lnTo>
                    <a:pt x="88" y="14"/>
                  </a:lnTo>
                  <a:lnTo>
                    <a:pt x="92" y="15"/>
                  </a:lnTo>
                  <a:lnTo>
                    <a:pt x="96" y="15"/>
                  </a:lnTo>
                  <a:lnTo>
                    <a:pt x="99" y="16"/>
                  </a:lnTo>
                  <a:lnTo>
                    <a:pt x="101" y="17"/>
                  </a:lnTo>
                  <a:lnTo>
                    <a:pt x="103" y="18"/>
                  </a:lnTo>
                  <a:lnTo>
                    <a:pt x="104" y="19"/>
                  </a:lnTo>
                  <a:lnTo>
                    <a:pt x="104" y="20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4"/>
                  </a:lnTo>
                  <a:lnTo>
                    <a:pt x="104" y="25"/>
                  </a:lnTo>
                  <a:lnTo>
                    <a:pt x="104" y="26"/>
                  </a:lnTo>
                  <a:lnTo>
                    <a:pt x="104" y="27"/>
                  </a:lnTo>
                  <a:lnTo>
                    <a:pt x="105" y="28"/>
                  </a:lnTo>
                  <a:lnTo>
                    <a:pt x="107" y="28"/>
                  </a:lnTo>
                  <a:lnTo>
                    <a:pt x="108" y="28"/>
                  </a:lnTo>
                  <a:lnTo>
                    <a:pt x="109" y="28"/>
                  </a:lnTo>
                  <a:lnTo>
                    <a:pt x="110" y="29"/>
                  </a:lnTo>
                  <a:lnTo>
                    <a:pt x="111" y="29"/>
                  </a:lnTo>
                  <a:lnTo>
                    <a:pt x="111" y="30"/>
                  </a:lnTo>
                  <a:lnTo>
                    <a:pt x="111" y="31"/>
                  </a:lnTo>
                  <a:lnTo>
                    <a:pt x="111" y="32"/>
                  </a:lnTo>
                  <a:lnTo>
                    <a:pt x="111" y="33"/>
                  </a:lnTo>
                  <a:lnTo>
                    <a:pt x="111" y="34"/>
                  </a:lnTo>
                  <a:lnTo>
                    <a:pt x="112" y="35"/>
                  </a:lnTo>
                  <a:lnTo>
                    <a:pt x="113" y="36"/>
                  </a:lnTo>
                  <a:lnTo>
                    <a:pt x="114" y="36"/>
                  </a:lnTo>
                  <a:lnTo>
                    <a:pt x="116" y="37"/>
                  </a:lnTo>
                  <a:lnTo>
                    <a:pt x="119" y="37"/>
                  </a:lnTo>
                  <a:lnTo>
                    <a:pt x="120" y="37"/>
                  </a:lnTo>
                  <a:lnTo>
                    <a:pt x="121" y="37"/>
                  </a:lnTo>
                  <a:lnTo>
                    <a:pt x="122" y="37"/>
                  </a:lnTo>
                  <a:lnTo>
                    <a:pt x="123" y="37"/>
                  </a:lnTo>
                  <a:lnTo>
                    <a:pt x="124" y="37"/>
                  </a:lnTo>
                  <a:lnTo>
                    <a:pt x="126" y="37"/>
                  </a:lnTo>
                  <a:lnTo>
                    <a:pt x="127" y="37"/>
                  </a:lnTo>
                  <a:lnTo>
                    <a:pt x="128" y="37"/>
                  </a:lnTo>
                  <a:lnTo>
                    <a:pt x="129" y="37"/>
                  </a:lnTo>
                  <a:lnTo>
                    <a:pt x="131" y="37"/>
                  </a:lnTo>
                  <a:lnTo>
                    <a:pt x="132" y="37"/>
                  </a:lnTo>
                  <a:lnTo>
                    <a:pt x="133" y="37"/>
                  </a:lnTo>
                  <a:lnTo>
                    <a:pt x="134" y="37"/>
                  </a:lnTo>
                  <a:lnTo>
                    <a:pt x="135" y="37"/>
                  </a:lnTo>
                  <a:lnTo>
                    <a:pt x="136" y="38"/>
                  </a:lnTo>
                  <a:lnTo>
                    <a:pt x="137" y="38"/>
                  </a:lnTo>
                  <a:lnTo>
                    <a:pt x="138" y="38"/>
                  </a:lnTo>
                  <a:lnTo>
                    <a:pt x="139" y="38"/>
                  </a:lnTo>
                  <a:lnTo>
                    <a:pt x="140" y="39"/>
                  </a:lnTo>
                  <a:lnTo>
                    <a:pt x="142" y="39"/>
                  </a:lnTo>
                  <a:lnTo>
                    <a:pt x="144" y="38"/>
                  </a:lnTo>
                  <a:lnTo>
                    <a:pt x="145" y="38"/>
                  </a:lnTo>
                  <a:lnTo>
                    <a:pt x="146" y="38"/>
                  </a:lnTo>
                  <a:lnTo>
                    <a:pt x="147" y="38"/>
                  </a:lnTo>
                  <a:lnTo>
                    <a:pt x="148" y="38"/>
                  </a:lnTo>
                  <a:lnTo>
                    <a:pt x="149" y="39"/>
                  </a:lnTo>
                  <a:lnTo>
                    <a:pt x="150" y="39"/>
                  </a:lnTo>
                  <a:lnTo>
                    <a:pt x="151" y="39"/>
                  </a:lnTo>
                  <a:lnTo>
                    <a:pt x="152" y="40"/>
                  </a:lnTo>
                  <a:lnTo>
                    <a:pt x="153" y="41"/>
                  </a:lnTo>
                  <a:lnTo>
                    <a:pt x="154" y="42"/>
                  </a:lnTo>
                  <a:lnTo>
                    <a:pt x="154" y="43"/>
                  </a:lnTo>
                  <a:lnTo>
                    <a:pt x="155" y="44"/>
                  </a:lnTo>
                  <a:lnTo>
                    <a:pt x="155" y="45"/>
                  </a:lnTo>
                  <a:lnTo>
                    <a:pt x="156" y="46"/>
                  </a:lnTo>
                  <a:lnTo>
                    <a:pt x="156" y="47"/>
                  </a:lnTo>
                  <a:lnTo>
                    <a:pt x="157" y="48"/>
                  </a:lnTo>
                  <a:lnTo>
                    <a:pt x="158" y="49"/>
                  </a:lnTo>
                  <a:lnTo>
                    <a:pt x="159" y="50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51"/>
                  </a:lnTo>
                  <a:lnTo>
                    <a:pt x="163" y="51"/>
                  </a:lnTo>
                  <a:lnTo>
                    <a:pt x="165" y="51"/>
                  </a:lnTo>
                  <a:lnTo>
                    <a:pt x="166" y="51"/>
                  </a:lnTo>
                  <a:lnTo>
                    <a:pt x="167" y="52"/>
                  </a:lnTo>
                  <a:lnTo>
                    <a:pt x="168" y="52"/>
                  </a:lnTo>
                  <a:lnTo>
                    <a:pt x="169" y="52"/>
                  </a:lnTo>
                  <a:lnTo>
                    <a:pt x="170" y="52"/>
                  </a:lnTo>
                  <a:lnTo>
                    <a:pt x="171" y="52"/>
                  </a:lnTo>
                  <a:lnTo>
                    <a:pt x="172" y="52"/>
                  </a:lnTo>
                  <a:lnTo>
                    <a:pt x="173" y="52"/>
                  </a:lnTo>
                  <a:lnTo>
                    <a:pt x="174" y="52"/>
                  </a:lnTo>
                  <a:lnTo>
                    <a:pt x="176" y="52"/>
                  </a:lnTo>
                  <a:lnTo>
                    <a:pt x="177" y="53"/>
                  </a:lnTo>
                  <a:lnTo>
                    <a:pt x="178" y="54"/>
                  </a:lnTo>
                  <a:lnTo>
                    <a:pt x="178" y="55"/>
                  </a:lnTo>
                  <a:lnTo>
                    <a:pt x="178" y="56"/>
                  </a:lnTo>
                  <a:lnTo>
                    <a:pt x="179" y="57"/>
                  </a:lnTo>
                  <a:lnTo>
                    <a:pt x="179" y="58"/>
                  </a:lnTo>
                  <a:lnTo>
                    <a:pt x="180" y="59"/>
                  </a:lnTo>
                  <a:lnTo>
                    <a:pt x="181" y="59"/>
                  </a:lnTo>
                  <a:lnTo>
                    <a:pt x="182" y="59"/>
                  </a:lnTo>
                  <a:lnTo>
                    <a:pt x="183" y="59"/>
                  </a:lnTo>
                  <a:lnTo>
                    <a:pt x="184" y="59"/>
                  </a:lnTo>
                  <a:lnTo>
                    <a:pt x="185" y="59"/>
                  </a:lnTo>
                  <a:lnTo>
                    <a:pt x="186" y="59"/>
                  </a:lnTo>
                  <a:lnTo>
                    <a:pt x="186" y="58"/>
                  </a:lnTo>
                  <a:lnTo>
                    <a:pt x="187" y="58"/>
                  </a:lnTo>
                  <a:lnTo>
                    <a:pt x="188" y="58"/>
                  </a:lnTo>
                  <a:lnTo>
                    <a:pt x="189" y="58"/>
                  </a:lnTo>
                  <a:lnTo>
                    <a:pt x="190" y="58"/>
                  </a:lnTo>
                  <a:lnTo>
                    <a:pt x="190" y="59"/>
                  </a:lnTo>
                  <a:lnTo>
                    <a:pt x="191" y="60"/>
                  </a:lnTo>
                  <a:lnTo>
                    <a:pt x="191" y="61"/>
                  </a:lnTo>
                  <a:lnTo>
                    <a:pt x="192" y="62"/>
                  </a:lnTo>
                  <a:lnTo>
                    <a:pt x="192" y="64"/>
                  </a:lnTo>
                  <a:lnTo>
                    <a:pt x="192" y="65"/>
                  </a:lnTo>
                  <a:lnTo>
                    <a:pt x="193" y="65"/>
                  </a:lnTo>
                  <a:lnTo>
                    <a:pt x="193" y="66"/>
                  </a:lnTo>
                  <a:lnTo>
                    <a:pt x="193" y="67"/>
                  </a:lnTo>
                  <a:lnTo>
                    <a:pt x="194" y="67"/>
                  </a:lnTo>
                  <a:lnTo>
                    <a:pt x="195" y="67"/>
                  </a:lnTo>
                  <a:lnTo>
                    <a:pt x="195" y="68"/>
                  </a:lnTo>
                  <a:lnTo>
                    <a:pt x="196" y="69"/>
                  </a:lnTo>
                  <a:lnTo>
                    <a:pt x="197" y="70"/>
                  </a:lnTo>
                  <a:lnTo>
                    <a:pt x="197" y="71"/>
                  </a:lnTo>
                  <a:lnTo>
                    <a:pt x="198" y="72"/>
                  </a:lnTo>
                  <a:lnTo>
                    <a:pt x="198" y="73"/>
                  </a:lnTo>
                  <a:lnTo>
                    <a:pt x="199" y="73"/>
                  </a:lnTo>
                  <a:lnTo>
                    <a:pt x="199" y="74"/>
                  </a:lnTo>
                  <a:lnTo>
                    <a:pt x="200" y="74"/>
                  </a:lnTo>
                  <a:lnTo>
                    <a:pt x="200" y="75"/>
                  </a:lnTo>
                  <a:lnTo>
                    <a:pt x="201" y="77"/>
                  </a:lnTo>
                  <a:lnTo>
                    <a:pt x="201" y="79"/>
                  </a:lnTo>
                  <a:lnTo>
                    <a:pt x="202" y="81"/>
                  </a:lnTo>
                  <a:lnTo>
                    <a:pt x="203" y="83"/>
                  </a:lnTo>
                  <a:lnTo>
                    <a:pt x="203" y="85"/>
                  </a:lnTo>
                  <a:lnTo>
                    <a:pt x="204" y="87"/>
                  </a:lnTo>
                  <a:lnTo>
                    <a:pt x="205" y="89"/>
                  </a:lnTo>
                  <a:lnTo>
                    <a:pt x="205" y="91"/>
                  </a:lnTo>
                  <a:lnTo>
                    <a:pt x="206" y="92"/>
                  </a:lnTo>
                  <a:lnTo>
                    <a:pt x="206" y="94"/>
                  </a:lnTo>
                  <a:lnTo>
                    <a:pt x="207" y="95"/>
                  </a:lnTo>
                  <a:lnTo>
                    <a:pt x="207" y="94"/>
                  </a:lnTo>
                  <a:lnTo>
                    <a:pt x="207" y="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03" name="Freeform 79"/>
            <p:cNvSpPr>
              <a:spLocks/>
            </p:cNvSpPr>
            <p:nvPr/>
          </p:nvSpPr>
          <p:spPr bwMode="auto">
            <a:xfrm>
              <a:off x="697" y="2346"/>
              <a:ext cx="28" cy="65"/>
            </a:xfrm>
            <a:custGeom>
              <a:avLst/>
              <a:gdLst>
                <a:gd name="T0" fmla="*/ 22 w 28"/>
                <a:gd name="T1" fmla="*/ 4 h 65"/>
                <a:gd name="T2" fmla="*/ 20 w 28"/>
                <a:gd name="T3" fmla="*/ 7 h 65"/>
                <a:gd name="T4" fmla="*/ 18 w 28"/>
                <a:gd name="T5" fmla="*/ 12 h 65"/>
                <a:gd name="T6" fmla="*/ 13 w 28"/>
                <a:gd name="T7" fmla="*/ 18 h 65"/>
                <a:gd name="T8" fmla="*/ 9 w 28"/>
                <a:gd name="T9" fmla="*/ 27 h 65"/>
                <a:gd name="T10" fmla="*/ 4 w 28"/>
                <a:gd name="T11" fmla="*/ 37 h 65"/>
                <a:gd name="T12" fmla="*/ 2 w 28"/>
                <a:gd name="T13" fmla="*/ 45 h 65"/>
                <a:gd name="T14" fmla="*/ 0 w 28"/>
                <a:gd name="T15" fmla="*/ 53 h 65"/>
                <a:gd name="T16" fmla="*/ 0 w 28"/>
                <a:gd name="T17" fmla="*/ 59 h 65"/>
                <a:gd name="T18" fmla="*/ 4 w 28"/>
                <a:gd name="T19" fmla="*/ 63 h 65"/>
                <a:gd name="T20" fmla="*/ 13 w 28"/>
                <a:gd name="T21" fmla="*/ 63 h 65"/>
                <a:gd name="T22" fmla="*/ 16 w 28"/>
                <a:gd name="T23" fmla="*/ 62 h 65"/>
                <a:gd name="T24" fmla="*/ 17 w 28"/>
                <a:gd name="T25" fmla="*/ 60 h 65"/>
                <a:gd name="T26" fmla="*/ 20 w 28"/>
                <a:gd name="T27" fmla="*/ 60 h 65"/>
                <a:gd name="T28" fmla="*/ 23 w 28"/>
                <a:gd name="T29" fmla="*/ 60 h 65"/>
                <a:gd name="T30" fmla="*/ 25 w 28"/>
                <a:gd name="T31" fmla="*/ 60 h 65"/>
                <a:gd name="T32" fmla="*/ 27 w 28"/>
                <a:gd name="T33" fmla="*/ 59 h 65"/>
                <a:gd name="T34" fmla="*/ 27 w 28"/>
                <a:gd name="T35" fmla="*/ 57 h 65"/>
                <a:gd name="T36" fmla="*/ 25 w 28"/>
                <a:gd name="T37" fmla="*/ 54 h 65"/>
                <a:gd name="T38" fmla="*/ 23 w 28"/>
                <a:gd name="T39" fmla="*/ 53 h 65"/>
                <a:gd name="T40" fmla="*/ 20 w 28"/>
                <a:gd name="T41" fmla="*/ 53 h 65"/>
                <a:gd name="T42" fmla="*/ 18 w 28"/>
                <a:gd name="T43" fmla="*/ 55 h 65"/>
                <a:gd name="T44" fmla="*/ 16 w 28"/>
                <a:gd name="T45" fmla="*/ 56 h 65"/>
                <a:gd name="T46" fmla="*/ 14 w 28"/>
                <a:gd name="T47" fmla="*/ 56 h 65"/>
                <a:gd name="T48" fmla="*/ 11 w 28"/>
                <a:gd name="T49" fmla="*/ 55 h 65"/>
                <a:gd name="T50" fmla="*/ 9 w 28"/>
                <a:gd name="T51" fmla="*/ 55 h 65"/>
                <a:gd name="T52" fmla="*/ 7 w 28"/>
                <a:gd name="T53" fmla="*/ 55 h 65"/>
                <a:gd name="T54" fmla="*/ 6 w 28"/>
                <a:gd name="T55" fmla="*/ 53 h 65"/>
                <a:gd name="T56" fmla="*/ 5 w 28"/>
                <a:gd name="T57" fmla="*/ 51 h 65"/>
                <a:gd name="T58" fmla="*/ 6 w 28"/>
                <a:gd name="T59" fmla="*/ 48 h 65"/>
                <a:gd name="T60" fmla="*/ 7 w 28"/>
                <a:gd name="T61" fmla="*/ 44 h 65"/>
                <a:gd name="T62" fmla="*/ 9 w 28"/>
                <a:gd name="T63" fmla="*/ 41 h 65"/>
                <a:gd name="T64" fmla="*/ 10 w 28"/>
                <a:gd name="T65" fmla="*/ 39 h 65"/>
                <a:gd name="T66" fmla="*/ 11 w 28"/>
                <a:gd name="T67" fmla="*/ 37 h 65"/>
                <a:gd name="T68" fmla="*/ 12 w 28"/>
                <a:gd name="T69" fmla="*/ 32 h 65"/>
                <a:gd name="T70" fmla="*/ 14 w 28"/>
                <a:gd name="T71" fmla="*/ 27 h 65"/>
                <a:gd name="T72" fmla="*/ 16 w 28"/>
                <a:gd name="T73" fmla="*/ 23 h 65"/>
                <a:gd name="T74" fmla="*/ 18 w 28"/>
                <a:gd name="T75" fmla="*/ 18 h 65"/>
                <a:gd name="T76" fmla="*/ 20 w 28"/>
                <a:gd name="T77" fmla="*/ 16 h 65"/>
                <a:gd name="T78" fmla="*/ 23 w 28"/>
                <a:gd name="T79" fmla="*/ 13 h 65"/>
                <a:gd name="T80" fmla="*/ 25 w 28"/>
                <a:gd name="T81" fmla="*/ 10 h 65"/>
                <a:gd name="T82" fmla="*/ 24 w 28"/>
                <a:gd name="T83" fmla="*/ 7 h 65"/>
                <a:gd name="T84" fmla="*/ 23 w 28"/>
                <a:gd name="T85" fmla="*/ 5 h 65"/>
                <a:gd name="T86" fmla="*/ 21 w 28"/>
                <a:gd name="T87" fmla="*/ 0 h 6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8"/>
                <a:gd name="T133" fmla="*/ 0 h 65"/>
                <a:gd name="T134" fmla="*/ 28 w 28"/>
                <a:gd name="T135" fmla="*/ 65 h 6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8" h="65">
                  <a:moveTo>
                    <a:pt x="21" y="0"/>
                  </a:moveTo>
                  <a:lnTo>
                    <a:pt x="22" y="2"/>
                  </a:lnTo>
                  <a:lnTo>
                    <a:pt x="22" y="4"/>
                  </a:lnTo>
                  <a:lnTo>
                    <a:pt x="22" y="5"/>
                  </a:lnTo>
                  <a:lnTo>
                    <a:pt x="21" y="6"/>
                  </a:lnTo>
                  <a:lnTo>
                    <a:pt x="20" y="7"/>
                  </a:lnTo>
                  <a:lnTo>
                    <a:pt x="20" y="9"/>
                  </a:lnTo>
                  <a:lnTo>
                    <a:pt x="19" y="10"/>
                  </a:lnTo>
                  <a:lnTo>
                    <a:pt x="18" y="12"/>
                  </a:lnTo>
                  <a:lnTo>
                    <a:pt x="16" y="14"/>
                  </a:lnTo>
                  <a:lnTo>
                    <a:pt x="15" y="16"/>
                  </a:lnTo>
                  <a:lnTo>
                    <a:pt x="13" y="18"/>
                  </a:lnTo>
                  <a:lnTo>
                    <a:pt x="12" y="21"/>
                  </a:lnTo>
                  <a:lnTo>
                    <a:pt x="11" y="24"/>
                  </a:lnTo>
                  <a:lnTo>
                    <a:pt x="9" y="27"/>
                  </a:lnTo>
                  <a:lnTo>
                    <a:pt x="7" y="31"/>
                  </a:lnTo>
                  <a:lnTo>
                    <a:pt x="5" y="35"/>
                  </a:lnTo>
                  <a:lnTo>
                    <a:pt x="4" y="37"/>
                  </a:lnTo>
                  <a:lnTo>
                    <a:pt x="3" y="39"/>
                  </a:lnTo>
                  <a:lnTo>
                    <a:pt x="2" y="42"/>
                  </a:lnTo>
                  <a:lnTo>
                    <a:pt x="2" y="45"/>
                  </a:lnTo>
                  <a:lnTo>
                    <a:pt x="1" y="48"/>
                  </a:lnTo>
                  <a:lnTo>
                    <a:pt x="1" y="50"/>
                  </a:lnTo>
                  <a:lnTo>
                    <a:pt x="0" y="53"/>
                  </a:lnTo>
                  <a:lnTo>
                    <a:pt x="0" y="56"/>
                  </a:lnTo>
                  <a:lnTo>
                    <a:pt x="0" y="58"/>
                  </a:lnTo>
                  <a:lnTo>
                    <a:pt x="0" y="59"/>
                  </a:lnTo>
                  <a:lnTo>
                    <a:pt x="1" y="61"/>
                  </a:lnTo>
                  <a:lnTo>
                    <a:pt x="2" y="62"/>
                  </a:lnTo>
                  <a:lnTo>
                    <a:pt x="4" y="63"/>
                  </a:lnTo>
                  <a:lnTo>
                    <a:pt x="7" y="64"/>
                  </a:lnTo>
                  <a:lnTo>
                    <a:pt x="9" y="64"/>
                  </a:lnTo>
                  <a:lnTo>
                    <a:pt x="13" y="63"/>
                  </a:lnTo>
                  <a:lnTo>
                    <a:pt x="14" y="63"/>
                  </a:lnTo>
                  <a:lnTo>
                    <a:pt x="15" y="62"/>
                  </a:lnTo>
                  <a:lnTo>
                    <a:pt x="16" y="62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9" y="60"/>
                  </a:lnTo>
                  <a:lnTo>
                    <a:pt x="20" y="60"/>
                  </a:lnTo>
                  <a:lnTo>
                    <a:pt x="22" y="60"/>
                  </a:lnTo>
                  <a:lnTo>
                    <a:pt x="23" y="60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5" y="60"/>
                  </a:lnTo>
                  <a:lnTo>
                    <a:pt x="26" y="60"/>
                  </a:lnTo>
                  <a:lnTo>
                    <a:pt x="26" y="59"/>
                  </a:lnTo>
                  <a:lnTo>
                    <a:pt x="27" y="59"/>
                  </a:lnTo>
                  <a:lnTo>
                    <a:pt x="27" y="58"/>
                  </a:lnTo>
                  <a:lnTo>
                    <a:pt x="27" y="57"/>
                  </a:lnTo>
                  <a:lnTo>
                    <a:pt x="26" y="56"/>
                  </a:lnTo>
                  <a:lnTo>
                    <a:pt x="26" y="55"/>
                  </a:lnTo>
                  <a:lnTo>
                    <a:pt x="25" y="54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3"/>
                  </a:lnTo>
                  <a:lnTo>
                    <a:pt x="21" y="53"/>
                  </a:lnTo>
                  <a:lnTo>
                    <a:pt x="20" y="53"/>
                  </a:lnTo>
                  <a:lnTo>
                    <a:pt x="20" y="54"/>
                  </a:lnTo>
                  <a:lnTo>
                    <a:pt x="19" y="54"/>
                  </a:lnTo>
                  <a:lnTo>
                    <a:pt x="18" y="55"/>
                  </a:lnTo>
                  <a:lnTo>
                    <a:pt x="17" y="55"/>
                  </a:lnTo>
                  <a:lnTo>
                    <a:pt x="17" y="56"/>
                  </a:lnTo>
                  <a:lnTo>
                    <a:pt x="16" y="56"/>
                  </a:lnTo>
                  <a:lnTo>
                    <a:pt x="16" y="57"/>
                  </a:lnTo>
                  <a:lnTo>
                    <a:pt x="15" y="57"/>
                  </a:lnTo>
                  <a:lnTo>
                    <a:pt x="14" y="56"/>
                  </a:lnTo>
                  <a:lnTo>
                    <a:pt x="13" y="56"/>
                  </a:lnTo>
                  <a:lnTo>
                    <a:pt x="12" y="56"/>
                  </a:lnTo>
                  <a:lnTo>
                    <a:pt x="11" y="55"/>
                  </a:lnTo>
                  <a:lnTo>
                    <a:pt x="10" y="55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7" y="55"/>
                  </a:lnTo>
                  <a:lnTo>
                    <a:pt x="7" y="54"/>
                  </a:lnTo>
                  <a:lnTo>
                    <a:pt x="6" y="54"/>
                  </a:lnTo>
                  <a:lnTo>
                    <a:pt x="6" y="53"/>
                  </a:lnTo>
                  <a:lnTo>
                    <a:pt x="5" y="53"/>
                  </a:lnTo>
                  <a:lnTo>
                    <a:pt x="5" y="52"/>
                  </a:lnTo>
                  <a:lnTo>
                    <a:pt x="5" y="51"/>
                  </a:lnTo>
                  <a:lnTo>
                    <a:pt x="5" y="50"/>
                  </a:lnTo>
                  <a:lnTo>
                    <a:pt x="6" y="48"/>
                  </a:lnTo>
                  <a:lnTo>
                    <a:pt x="7" y="46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7" y="43"/>
                  </a:lnTo>
                  <a:lnTo>
                    <a:pt x="8" y="42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11" y="38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2" y="34"/>
                  </a:lnTo>
                  <a:lnTo>
                    <a:pt x="12" y="32"/>
                  </a:lnTo>
                  <a:lnTo>
                    <a:pt x="13" y="30"/>
                  </a:lnTo>
                  <a:lnTo>
                    <a:pt x="13" y="28"/>
                  </a:lnTo>
                  <a:lnTo>
                    <a:pt x="14" y="27"/>
                  </a:lnTo>
                  <a:lnTo>
                    <a:pt x="15" y="26"/>
                  </a:lnTo>
                  <a:lnTo>
                    <a:pt x="16" y="24"/>
                  </a:lnTo>
                  <a:lnTo>
                    <a:pt x="16" y="23"/>
                  </a:lnTo>
                  <a:lnTo>
                    <a:pt x="17" y="21"/>
                  </a:lnTo>
                  <a:lnTo>
                    <a:pt x="17" y="20"/>
                  </a:lnTo>
                  <a:lnTo>
                    <a:pt x="18" y="18"/>
                  </a:lnTo>
                  <a:lnTo>
                    <a:pt x="19" y="17"/>
                  </a:lnTo>
                  <a:lnTo>
                    <a:pt x="20" y="16"/>
                  </a:lnTo>
                  <a:lnTo>
                    <a:pt x="21" y="15"/>
                  </a:lnTo>
                  <a:lnTo>
                    <a:pt x="22" y="14"/>
                  </a:lnTo>
                  <a:lnTo>
                    <a:pt x="23" y="13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5" y="10"/>
                  </a:lnTo>
                  <a:lnTo>
                    <a:pt x="25" y="9"/>
                  </a:lnTo>
                  <a:lnTo>
                    <a:pt x="24" y="8"/>
                  </a:lnTo>
                  <a:lnTo>
                    <a:pt x="24" y="7"/>
                  </a:lnTo>
                  <a:lnTo>
                    <a:pt x="24" y="6"/>
                  </a:lnTo>
                  <a:lnTo>
                    <a:pt x="23" y="5"/>
                  </a:lnTo>
                  <a:lnTo>
                    <a:pt x="22" y="3"/>
                  </a:lnTo>
                  <a:lnTo>
                    <a:pt x="22" y="2"/>
                  </a:lnTo>
                  <a:lnTo>
                    <a:pt x="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04" name="Freeform 80"/>
            <p:cNvSpPr>
              <a:spLocks/>
            </p:cNvSpPr>
            <p:nvPr/>
          </p:nvSpPr>
          <p:spPr bwMode="auto">
            <a:xfrm>
              <a:off x="739" y="2365"/>
              <a:ext cx="22" cy="22"/>
            </a:xfrm>
            <a:custGeom>
              <a:avLst/>
              <a:gdLst>
                <a:gd name="T0" fmla="*/ 1 w 22"/>
                <a:gd name="T1" fmla="*/ 21 h 22"/>
                <a:gd name="T2" fmla="*/ 0 w 22"/>
                <a:gd name="T3" fmla="*/ 19 h 22"/>
                <a:gd name="T4" fmla="*/ 0 w 22"/>
                <a:gd name="T5" fmla="*/ 17 h 22"/>
                <a:gd name="T6" fmla="*/ 0 w 22"/>
                <a:gd name="T7" fmla="*/ 15 h 22"/>
                <a:gd name="T8" fmla="*/ 1 w 22"/>
                <a:gd name="T9" fmla="*/ 12 h 22"/>
                <a:gd name="T10" fmla="*/ 2 w 22"/>
                <a:gd name="T11" fmla="*/ 10 h 22"/>
                <a:gd name="T12" fmla="*/ 2 w 22"/>
                <a:gd name="T13" fmla="*/ 9 h 22"/>
                <a:gd name="T14" fmla="*/ 4 w 22"/>
                <a:gd name="T15" fmla="*/ 7 h 22"/>
                <a:gd name="T16" fmla="*/ 5 w 22"/>
                <a:gd name="T17" fmla="*/ 7 h 22"/>
                <a:gd name="T18" fmla="*/ 7 w 22"/>
                <a:gd name="T19" fmla="*/ 7 h 22"/>
                <a:gd name="T20" fmla="*/ 8 w 22"/>
                <a:gd name="T21" fmla="*/ 8 h 22"/>
                <a:gd name="T22" fmla="*/ 10 w 22"/>
                <a:gd name="T23" fmla="*/ 8 h 22"/>
                <a:gd name="T24" fmla="*/ 12 w 22"/>
                <a:gd name="T25" fmla="*/ 8 h 22"/>
                <a:gd name="T26" fmla="*/ 12 w 22"/>
                <a:gd name="T27" fmla="*/ 6 h 22"/>
                <a:gd name="T28" fmla="*/ 12 w 22"/>
                <a:gd name="T29" fmla="*/ 5 h 22"/>
                <a:gd name="T30" fmla="*/ 13 w 22"/>
                <a:gd name="T31" fmla="*/ 3 h 22"/>
                <a:gd name="T32" fmla="*/ 14 w 22"/>
                <a:gd name="T33" fmla="*/ 2 h 22"/>
                <a:gd name="T34" fmla="*/ 16 w 22"/>
                <a:gd name="T35" fmla="*/ 2 h 22"/>
                <a:gd name="T36" fmla="*/ 17 w 22"/>
                <a:gd name="T37" fmla="*/ 2 h 22"/>
                <a:gd name="T38" fmla="*/ 17 w 22"/>
                <a:gd name="T39" fmla="*/ 1 h 22"/>
                <a:gd name="T40" fmla="*/ 18 w 22"/>
                <a:gd name="T41" fmla="*/ 0 h 22"/>
                <a:gd name="T42" fmla="*/ 19 w 22"/>
                <a:gd name="T43" fmla="*/ 1 h 22"/>
                <a:gd name="T44" fmla="*/ 19 w 22"/>
                <a:gd name="T45" fmla="*/ 2 h 22"/>
                <a:gd name="T46" fmla="*/ 20 w 22"/>
                <a:gd name="T47" fmla="*/ 2 h 22"/>
                <a:gd name="T48" fmla="*/ 21 w 22"/>
                <a:gd name="T49" fmla="*/ 3 h 22"/>
                <a:gd name="T50" fmla="*/ 21 w 22"/>
                <a:gd name="T51" fmla="*/ 5 h 22"/>
                <a:gd name="T52" fmla="*/ 20 w 22"/>
                <a:gd name="T53" fmla="*/ 5 h 22"/>
                <a:gd name="T54" fmla="*/ 19 w 22"/>
                <a:gd name="T55" fmla="*/ 5 h 22"/>
                <a:gd name="T56" fmla="*/ 17 w 22"/>
                <a:gd name="T57" fmla="*/ 6 h 22"/>
                <a:gd name="T58" fmla="*/ 16 w 22"/>
                <a:gd name="T59" fmla="*/ 7 h 22"/>
                <a:gd name="T60" fmla="*/ 16 w 22"/>
                <a:gd name="T61" fmla="*/ 9 h 22"/>
                <a:gd name="T62" fmla="*/ 14 w 22"/>
                <a:gd name="T63" fmla="*/ 10 h 22"/>
                <a:gd name="T64" fmla="*/ 12 w 22"/>
                <a:gd name="T65" fmla="*/ 11 h 22"/>
                <a:gd name="T66" fmla="*/ 11 w 22"/>
                <a:gd name="T67" fmla="*/ 12 h 22"/>
                <a:gd name="T68" fmla="*/ 9 w 22"/>
                <a:gd name="T69" fmla="*/ 13 h 22"/>
                <a:gd name="T70" fmla="*/ 9 w 22"/>
                <a:gd name="T71" fmla="*/ 14 h 22"/>
                <a:gd name="T72" fmla="*/ 7 w 22"/>
                <a:gd name="T73" fmla="*/ 16 h 22"/>
                <a:gd name="T74" fmla="*/ 5 w 22"/>
                <a:gd name="T75" fmla="*/ 16 h 22"/>
                <a:gd name="T76" fmla="*/ 5 w 22"/>
                <a:gd name="T77" fmla="*/ 16 h 22"/>
                <a:gd name="T78" fmla="*/ 4 w 22"/>
                <a:gd name="T79" fmla="*/ 17 h 22"/>
                <a:gd name="T80" fmla="*/ 4 w 22"/>
                <a:gd name="T81" fmla="*/ 19 h 22"/>
                <a:gd name="T82" fmla="*/ 3 w 22"/>
                <a:gd name="T83" fmla="*/ 19 h 22"/>
                <a:gd name="T84" fmla="*/ 2 w 22"/>
                <a:gd name="T85" fmla="*/ 20 h 22"/>
                <a:gd name="T86" fmla="*/ 2 w 22"/>
                <a:gd name="T87" fmla="*/ 21 h 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2"/>
                <a:gd name="T133" fmla="*/ 0 h 22"/>
                <a:gd name="T134" fmla="*/ 22 w 22"/>
                <a:gd name="T135" fmla="*/ 22 h 2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2" h="22">
                  <a:moveTo>
                    <a:pt x="2" y="21"/>
                  </a:moveTo>
                  <a:lnTo>
                    <a:pt x="1" y="21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2" y="10"/>
                  </a:lnTo>
                  <a:lnTo>
                    <a:pt x="2" y="9"/>
                  </a:lnTo>
                  <a:lnTo>
                    <a:pt x="3" y="8"/>
                  </a:lnTo>
                  <a:lnTo>
                    <a:pt x="4" y="7"/>
                  </a:lnTo>
                  <a:lnTo>
                    <a:pt x="5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9" y="8"/>
                  </a:lnTo>
                  <a:lnTo>
                    <a:pt x="10" y="8"/>
                  </a:lnTo>
                  <a:lnTo>
                    <a:pt x="11" y="8"/>
                  </a:lnTo>
                  <a:lnTo>
                    <a:pt x="12" y="8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19" y="1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1" y="3"/>
                  </a:lnTo>
                  <a:lnTo>
                    <a:pt x="21" y="4"/>
                  </a:lnTo>
                  <a:lnTo>
                    <a:pt x="21" y="5"/>
                  </a:lnTo>
                  <a:lnTo>
                    <a:pt x="20" y="5"/>
                  </a:lnTo>
                  <a:lnTo>
                    <a:pt x="19" y="5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7" y="7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4" y="10"/>
                  </a:lnTo>
                  <a:lnTo>
                    <a:pt x="13" y="11"/>
                  </a:lnTo>
                  <a:lnTo>
                    <a:pt x="12" y="11"/>
                  </a:lnTo>
                  <a:lnTo>
                    <a:pt x="11" y="12"/>
                  </a:lnTo>
                  <a:lnTo>
                    <a:pt x="10" y="12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8" y="15"/>
                  </a:lnTo>
                  <a:lnTo>
                    <a:pt x="7" y="16"/>
                  </a:lnTo>
                  <a:lnTo>
                    <a:pt x="6" y="16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4" y="17"/>
                  </a:lnTo>
                  <a:lnTo>
                    <a:pt x="4" y="18"/>
                  </a:lnTo>
                  <a:lnTo>
                    <a:pt x="4" y="19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2" y="20"/>
                  </a:lnTo>
                  <a:lnTo>
                    <a:pt x="2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05" name="Freeform 81"/>
            <p:cNvSpPr>
              <a:spLocks/>
            </p:cNvSpPr>
            <p:nvPr/>
          </p:nvSpPr>
          <p:spPr bwMode="auto">
            <a:xfrm>
              <a:off x="728" y="2334"/>
              <a:ext cx="24" cy="27"/>
            </a:xfrm>
            <a:custGeom>
              <a:avLst/>
              <a:gdLst>
                <a:gd name="T0" fmla="*/ 1 w 24"/>
                <a:gd name="T1" fmla="*/ 5 h 27"/>
                <a:gd name="T2" fmla="*/ 1 w 24"/>
                <a:gd name="T3" fmla="*/ 6 h 27"/>
                <a:gd name="T4" fmla="*/ 2 w 24"/>
                <a:gd name="T5" fmla="*/ 7 h 27"/>
                <a:gd name="T6" fmla="*/ 3 w 24"/>
                <a:gd name="T7" fmla="*/ 7 h 27"/>
                <a:gd name="T8" fmla="*/ 5 w 24"/>
                <a:gd name="T9" fmla="*/ 8 h 27"/>
                <a:gd name="T10" fmla="*/ 6 w 24"/>
                <a:gd name="T11" fmla="*/ 8 h 27"/>
                <a:gd name="T12" fmla="*/ 8 w 24"/>
                <a:gd name="T13" fmla="*/ 8 h 27"/>
                <a:gd name="T14" fmla="*/ 10 w 24"/>
                <a:gd name="T15" fmla="*/ 8 h 27"/>
                <a:gd name="T16" fmla="*/ 12 w 24"/>
                <a:gd name="T17" fmla="*/ 10 h 27"/>
                <a:gd name="T18" fmla="*/ 13 w 24"/>
                <a:gd name="T19" fmla="*/ 11 h 27"/>
                <a:gd name="T20" fmla="*/ 15 w 24"/>
                <a:gd name="T21" fmla="*/ 13 h 27"/>
                <a:gd name="T22" fmla="*/ 16 w 24"/>
                <a:gd name="T23" fmla="*/ 15 h 27"/>
                <a:gd name="T24" fmla="*/ 17 w 24"/>
                <a:gd name="T25" fmla="*/ 16 h 27"/>
                <a:gd name="T26" fmla="*/ 17 w 24"/>
                <a:gd name="T27" fmla="*/ 18 h 27"/>
                <a:gd name="T28" fmla="*/ 16 w 24"/>
                <a:gd name="T29" fmla="*/ 20 h 27"/>
                <a:gd name="T30" fmla="*/ 15 w 24"/>
                <a:gd name="T31" fmla="*/ 20 h 27"/>
                <a:gd name="T32" fmla="*/ 13 w 24"/>
                <a:gd name="T33" fmla="*/ 21 h 27"/>
                <a:gd name="T34" fmla="*/ 12 w 24"/>
                <a:gd name="T35" fmla="*/ 22 h 27"/>
                <a:gd name="T36" fmla="*/ 11 w 24"/>
                <a:gd name="T37" fmla="*/ 23 h 27"/>
                <a:gd name="T38" fmla="*/ 10 w 24"/>
                <a:gd name="T39" fmla="*/ 24 h 27"/>
                <a:gd name="T40" fmla="*/ 10 w 24"/>
                <a:gd name="T41" fmla="*/ 25 h 27"/>
                <a:gd name="T42" fmla="*/ 11 w 24"/>
                <a:gd name="T43" fmla="*/ 26 h 27"/>
                <a:gd name="T44" fmla="*/ 13 w 24"/>
                <a:gd name="T45" fmla="*/ 26 h 27"/>
                <a:gd name="T46" fmla="*/ 14 w 24"/>
                <a:gd name="T47" fmla="*/ 24 h 27"/>
                <a:gd name="T48" fmla="*/ 15 w 24"/>
                <a:gd name="T49" fmla="*/ 24 h 27"/>
                <a:gd name="T50" fmla="*/ 16 w 24"/>
                <a:gd name="T51" fmla="*/ 23 h 27"/>
                <a:gd name="T52" fmla="*/ 17 w 24"/>
                <a:gd name="T53" fmla="*/ 21 h 27"/>
                <a:gd name="T54" fmla="*/ 17 w 24"/>
                <a:gd name="T55" fmla="*/ 20 h 27"/>
                <a:gd name="T56" fmla="*/ 19 w 24"/>
                <a:gd name="T57" fmla="*/ 20 h 27"/>
                <a:gd name="T58" fmla="*/ 21 w 24"/>
                <a:gd name="T59" fmla="*/ 20 h 27"/>
                <a:gd name="T60" fmla="*/ 22 w 24"/>
                <a:gd name="T61" fmla="*/ 20 h 27"/>
                <a:gd name="T62" fmla="*/ 23 w 24"/>
                <a:gd name="T63" fmla="*/ 19 h 27"/>
                <a:gd name="T64" fmla="*/ 22 w 24"/>
                <a:gd name="T65" fmla="*/ 17 h 27"/>
                <a:gd name="T66" fmla="*/ 21 w 24"/>
                <a:gd name="T67" fmla="*/ 15 h 27"/>
                <a:gd name="T68" fmla="*/ 19 w 24"/>
                <a:gd name="T69" fmla="*/ 14 h 27"/>
                <a:gd name="T70" fmla="*/ 18 w 24"/>
                <a:gd name="T71" fmla="*/ 13 h 27"/>
                <a:gd name="T72" fmla="*/ 17 w 24"/>
                <a:gd name="T73" fmla="*/ 12 h 27"/>
                <a:gd name="T74" fmla="*/ 15 w 24"/>
                <a:gd name="T75" fmla="*/ 12 h 27"/>
                <a:gd name="T76" fmla="*/ 14 w 24"/>
                <a:gd name="T77" fmla="*/ 11 h 27"/>
                <a:gd name="T78" fmla="*/ 14 w 24"/>
                <a:gd name="T79" fmla="*/ 10 h 27"/>
                <a:gd name="T80" fmla="*/ 14 w 24"/>
                <a:gd name="T81" fmla="*/ 8 h 27"/>
                <a:gd name="T82" fmla="*/ 15 w 24"/>
                <a:gd name="T83" fmla="*/ 7 h 27"/>
                <a:gd name="T84" fmla="*/ 13 w 24"/>
                <a:gd name="T85" fmla="*/ 7 h 27"/>
                <a:gd name="T86" fmla="*/ 13 w 24"/>
                <a:gd name="T87" fmla="*/ 6 h 27"/>
                <a:gd name="T88" fmla="*/ 11 w 24"/>
                <a:gd name="T89" fmla="*/ 6 h 27"/>
                <a:gd name="T90" fmla="*/ 10 w 24"/>
                <a:gd name="T91" fmla="*/ 6 h 27"/>
                <a:gd name="T92" fmla="*/ 7 w 24"/>
                <a:gd name="T93" fmla="*/ 5 h 27"/>
                <a:gd name="T94" fmla="*/ 6 w 24"/>
                <a:gd name="T95" fmla="*/ 3 h 27"/>
                <a:gd name="T96" fmla="*/ 5 w 24"/>
                <a:gd name="T97" fmla="*/ 2 h 27"/>
                <a:gd name="T98" fmla="*/ 4 w 24"/>
                <a:gd name="T99" fmla="*/ 1 h 27"/>
                <a:gd name="T100" fmla="*/ 3 w 24"/>
                <a:gd name="T101" fmla="*/ 0 h 27"/>
                <a:gd name="T102" fmla="*/ 2 w 24"/>
                <a:gd name="T103" fmla="*/ 2 h 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4"/>
                <a:gd name="T157" fmla="*/ 0 h 27"/>
                <a:gd name="T158" fmla="*/ 24 w 24"/>
                <a:gd name="T159" fmla="*/ 27 h 2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4" h="27">
                  <a:moveTo>
                    <a:pt x="1" y="4"/>
                  </a:moveTo>
                  <a:lnTo>
                    <a:pt x="1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5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8" y="8"/>
                  </a:lnTo>
                  <a:lnTo>
                    <a:pt x="9" y="8"/>
                  </a:lnTo>
                  <a:lnTo>
                    <a:pt x="10" y="8"/>
                  </a:lnTo>
                  <a:lnTo>
                    <a:pt x="10" y="9"/>
                  </a:lnTo>
                  <a:lnTo>
                    <a:pt x="12" y="10"/>
                  </a:lnTo>
                  <a:lnTo>
                    <a:pt x="13" y="11"/>
                  </a:lnTo>
                  <a:lnTo>
                    <a:pt x="14" y="12"/>
                  </a:lnTo>
                  <a:lnTo>
                    <a:pt x="15" y="13"/>
                  </a:lnTo>
                  <a:lnTo>
                    <a:pt x="16" y="14"/>
                  </a:lnTo>
                  <a:lnTo>
                    <a:pt x="16" y="15"/>
                  </a:lnTo>
                  <a:lnTo>
                    <a:pt x="17" y="15"/>
                  </a:lnTo>
                  <a:lnTo>
                    <a:pt x="17" y="16"/>
                  </a:lnTo>
                  <a:lnTo>
                    <a:pt x="17" y="17"/>
                  </a:lnTo>
                  <a:lnTo>
                    <a:pt x="17" y="18"/>
                  </a:lnTo>
                  <a:lnTo>
                    <a:pt x="17" y="19"/>
                  </a:lnTo>
                  <a:lnTo>
                    <a:pt x="16" y="20"/>
                  </a:lnTo>
                  <a:lnTo>
                    <a:pt x="15" y="20"/>
                  </a:lnTo>
                  <a:lnTo>
                    <a:pt x="14" y="21"/>
                  </a:lnTo>
                  <a:lnTo>
                    <a:pt x="13" y="21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11" y="23"/>
                  </a:lnTo>
                  <a:lnTo>
                    <a:pt x="10" y="23"/>
                  </a:lnTo>
                  <a:lnTo>
                    <a:pt x="10" y="24"/>
                  </a:lnTo>
                  <a:lnTo>
                    <a:pt x="10" y="25"/>
                  </a:lnTo>
                  <a:lnTo>
                    <a:pt x="10" y="26"/>
                  </a:lnTo>
                  <a:lnTo>
                    <a:pt x="11" y="26"/>
                  </a:lnTo>
                  <a:lnTo>
                    <a:pt x="12" y="26"/>
                  </a:lnTo>
                  <a:lnTo>
                    <a:pt x="13" y="26"/>
                  </a:lnTo>
                  <a:lnTo>
                    <a:pt x="13" y="25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6" y="24"/>
                  </a:lnTo>
                  <a:lnTo>
                    <a:pt x="16" y="23"/>
                  </a:lnTo>
                  <a:lnTo>
                    <a:pt x="17" y="22"/>
                  </a:lnTo>
                  <a:lnTo>
                    <a:pt x="17" y="21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1" y="20"/>
                  </a:lnTo>
                  <a:lnTo>
                    <a:pt x="22" y="20"/>
                  </a:lnTo>
                  <a:lnTo>
                    <a:pt x="23" y="20"/>
                  </a:lnTo>
                  <a:lnTo>
                    <a:pt x="23" y="19"/>
                  </a:lnTo>
                  <a:lnTo>
                    <a:pt x="23" y="18"/>
                  </a:lnTo>
                  <a:lnTo>
                    <a:pt x="22" y="17"/>
                  </a:lnTo>
                  <a:lnTo>
                    <a:pt x="21" y="15"/>
                  </a:lnTo>
                  <a:lnTo>
                    <a:pt x="20" y="15"/>
                  </a:lnTo>
                  <a:lnTo>
                    <a:pt x="19" y="14"/>
                  </a:lnTo>
                  <a:lnTo>
                    <a:pt x="19" y="13"/>
                  </a:lnTo>
                  <a:lnTo>
                    <a:pt x="18" y="13"/>
                  </a:lnTo>
                  <a:lnTo>
                    <a:pt x="17" y="13"/>
                  </a:lnTo>
                  <a:lnTo>
                    <a:pt x="17" y="12"/>
                  </a:lnTo>
                  <a:lnTo>
                    <a:pt x="16" y="12"/>
                  </a:lnTo>
                  <a:lnTo>
                    <a:pt x="15" y="12"/>
                  </a:lnTo>
                  <a:lnTo>
                    <a:pt x="15" y="11"/>
                  </a:lnTo>
                  <a:lnTo>
                    <a:pt x="14" y="11"/>
                  </a:lnTo>
                  <a:lnTo>
                    <a:pt x="14" y="10"/>
                  </a:lnTo>
                  <a:lnTo>
                    <a:pt x="14" y="9"/>
                  </a:lnTo>
                  <a:lnTo>
                    <a:pt x="14" y="8"/>
                  </a:lnTo>
                  <a:lnTo>
                    <a:pt x="15" y="8"/>
                  </a:lnTo>
                  <a:lnTo>
                    <a:pt x="15" y="7"/>
                  </a:lnTo>
                  <a:lnTo>
                    <a:pt x="14" y="7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8" y="5"/>
                  </a:lnTo>
                  <a:lnTo>
                    <a:pt x="7" y="5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1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06" name="Freeform 82"/>
            <p:cNvSpPr>
              <a:spLocks/>
            </p:cNvSpPr>
            <p:nvPr/>
          </p:nvSpPr>
          <p:spPr bwMode="auto">
            <a:xfrm>
              <a:off x="740" y="2348"/>
              <a:ext cx="2" cy="5"/>
            </a:xfrm>
            <a:custGeom>
              <a:avLst/>
              <a:gdLst>
                <a:gd name="T0" fmla="*/ 0 w 2"/>
                <a:gd name="T1" fmla="*/ 4 h 5"/>
                <a:gd name="T2" fmla="*/ 1 w 2"/>
                <a:gd name="T3" fmla="*/ 4 h 5"/>
                <a:gd name="T4" fmla="*/ 1 w 2"/>
                <a:gd name="T5" fmla="*/ 4 h 5"/>
                <a:gd name="T6" fmla="*/ 1 w 2"/>
                <a:gd name="T7" fmla="*/ 4 h 5"/>
                <a:gd name="T8" fmla="*/ 1 w 2"/>
                <a:gd name="T9" fmla="*/ 4 h 5"/>
                <a:gd name="T10" fmla="*/ 1 w 2"/>
                <a:gd name="T11" fmla="*/ 3 h 5"/>
                <a:gd name="T12" fmla="*/ 1 w 2"/>
                <a:gd name="T13" fmla="*/ 3 h 5"/>
                <a:gd name="T14" fmla="*/ 1 w 2"/>
                <a:gd name="T15" fmla="*/ 2 h 5"/>
                <a:gd name="T16" fmla="*/ 1 w 2"/>
                <a:gd name="T17" fmla="*/ 2 h 5"/>
                <a:gd name="T18" fmla="*/ 1 w 2"/>
                <a:gd name="T19" fmla="*/ 2 h 5"/>
                <a:gd name="T20" fmla="*/ 1 w 2"/>
                <a:gd name="T21" fmla="*/ 2 h 5"/>
                <a:gd name="T22" fmla="*/ 0 w 2"/>
                <a:gd name="T23" fmla="*/ 2 h 5"/>
                <a:gd name="T24" fmla="*/ 1 w 2"/>
                <a:gd name="T25" fmla="*/ 2 h 5"/>
                <a:gd name="T26" fmla="*/ 1 w 2"/>
                <a:gd name="T27" fmla="*/ 1 h 5"/>
                <a:gd name="T28" fmla="*/ 1 w 2"/>
                <a:gd name="T29" fmla="*/ 1 h 5"/>
                <a:gd name="T30" fmla="*/ 1 w 2"/>
                <a:gd name="T31" fmla="*/ 0 h 5"/>
                <a:gd name="T32" fmla="*/ 1 w 2"/>
                <a:gd name="T33" fmla="*/ 0 h 5"/>
                <a:gd name="T34" fmla="*/ 1 w 2"/>
                <a:gd name="T35" fmla="*/ 0 h 5"/>
                <a:gd name="T36" fmla="*/ 0 w 2"/>
                <a:gd name="T37" fmla="*/ 0 h 5"/>
                <a:gd name="T38" fmla="*/ 0 w 2"/>
                <a:gd name="T39" fmla="*/ 1 h 5"/>
                <a:gd name="T40" fmla="*/ 0 w 2"/>
                <a:gd name="T41" fmla="*/ 1 h 5"/>
                <a:gd name="T42" fmla="*/ 0 w 2"/>
                <a:gd name="T43" fmla="*/ 2 h 5"/>
                <a:gd name="T44" fmla="*/ 0 w 2"/>
                <a:gd name="T45" fmla="*/ 2 h 5"/>
                <a:gd name="T46" fmla="*/ 0 w 2"/>
                <a:gd name="T47" fmla="*/ 2 h 5"/>
                <a:gd name="T48" fmla="*/ 0 w 2"/>
                <a:gd name="T49" fmla="*/ 3 h 5"/>
                <a:gd name="T50" fmla="*/ 0 w 2"/>
                <a:gd name="T51" fmla="*/ 3 h 5"/>
                <a:gd name="T52" fmla="*/ 0 w 2"/>
                <a:gd name="T53" fmla="*/ 4 h 5"/>
                <a:gd name="T54" fmla="*/ 0 w 2"/>
                <a:gd name="T55" fmla="*/ 4 h 5"/>
                <a:gd name="T56" fmla="*/ 0 w 2"/>
                <a:gd name="T57" fmla="*/ 4 h 5"/>
                <a:gd name="T58" fmla="*/ 0 w 2"/>
                <a:gd name="T59" fmla="*/ 4 h 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2"/>
                <a:gd name="T91" fmla="*/ 0 h 5"/>
                <a:gd name="T92" fmla="*/ 2 w 2"/>
                <a:gd name="T93" fmla="*/ 5 h 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2" h="5">
                  <a:moveTo>
                    <a:pt x="0" y="4"/>
                  </a:move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07" name="Freeform 83"/>
            <p:cNvSpPr>
              <a:spLocks/>
            </p:cNvSpPr>
            <p:nvPr/>
          </p:nvSpPr>
          <p:spPr bwMode="auto">
            <a:xfrm>
              <a:off x="847" y="2355"/>
              <a:ext cx="101" cy="39"/>
            </a:xfrm>
            <a:custGeom>
              <a:avLst/>
              <a:gdLst>
                <a:gd name="T0" fmla="*/ 2 w 101"/>
                <a:gd name="T1" fmla="*/ 14 h 39"/>
                <a:gd name="T2" fmla="*/ 4 w 101"/>
                <a:gd name="T3" fmla="*/ 7 h 39"/>
                <a:gd name="T4" fmla="*/ 8 w 101"/>
                <a:gd name="T5" fmla="*/ 6 h 39"/>
                <a:gd name="T6" fmla="*/ 8 w 101"/>
                <a:gd name="T7" fmla="*/ 2 h 39"/>
                <a:gd name="T8" fmla="*/ 13 w 101"/>
                <a:gd name="T9" fmla="*/ 0 h 39"/>
                <a:gd name="T10" fmla="*/ 20 w 101"/>
                <a:gd name="T11" fmla="*/ 0 h 39"/>
                <a:gd name="T12" fmla="*/ 29 w 101"/>
                <a:gd name="T13" fmla="*/ 2 h 39"/>
                <a:gd name="T14" fmla="*/ 36 w 101"/>
                <a:gd name="T15" fmla="*/ 3 h 39"/>
                <a:gd name="T16" fmla="*/ 40 w 101"/>
                <a:gd name="T17" fmla="*/ 8 h 39"/>
                <a:gd name="T18" fmla="*/ 56 w 101"/>
                <a:gd name="T19" fmla="*/ 10 h 39"/>
                <a:gd name="T20" fmla="*/ 60 w 101"/>
                <a:gd name="T21" fmla="*/ 12 h 39"/>
                <a:gd name="T22" fmla="*/ 65 w 101"/>
                <a:gd name="T23" fmla="*/ 16 h 39"/>
                <a:gd name="T24" fmla="*/ 75 w 101"/>
                <a:gd name="T25" fmla="*/ 15 h 39"/>
                <a:gd name="T26" fmla="*/ 71 w 101"/>
                <a:gd name="T27" fmla="*/ 12 h 39"/>
                <a:gd name="T28" fmla="*/ 80 w 101"/>
                <a:gd name="T29" fmla="*/ 11 h 39"/>
                <a:gd name="T30" fmla="*/ 87 w 101"/>
                <a:gd name="T31" fmla="*/ 14 h 39"/>
                <a:gd name="T32" fmla="*/ 94 w 101"/>
                <a:gd name="T33" fmla="*/ 21 h 39"/>
                <a:gd name="T34" fmla="*/ 99 w 101"/>
                <a:gd name="T35" fmla="*/ 29 h 39"/>
                <a:gd name="T36" fmla="*/ 100 w 101"/>
                <a:gd name="T37" fmla="*/ 35 h 39"/>
                <a:gd name="T38" fmla="*/ 97 w 101"/>
                <a:gd name="T39" fmla="*/ 38 h 39"/>
                <a:gd name="T40" fmla="*/ 96 w 101"/>
                <a:gd name="T41" fmla="*/ 35 h 39"/>
                <a:gd name="T42" fmla="*/ 94 w 101"/>
                <a:gd name="T43" fmla="*/ 30 h 39"/>
                <a:gd name="T44" fmla="*/ 91 w 101"/>
                <a:gd name="T45" fmla="*/ 28 h 39"/>
                <a:gd name="T46" fmla="*/ 87 w 101"/>
                <a:gd name="T47" fmla="*/ 26 h 39"/>
                <a:gd name="T48" fmla="*/ 83 w 101"/>
                <a:gd name="T49" fmla="*/ 23 h 39"/>
                <a:gd name="T50" fmla="*/ 79 w 101"/>
                <a:gd name="T51" fmla="*/ 20 h 39"/>
                <a:gd name="T52" fmla="*/ 75 w 101"/>
                <a:gd name="T53" fmla="*/ 18 h 39"/>
                <a:gd name="T54" fmla="*/ 72 w 101"/>
                <a:gd name="T55" fmla="*/ 19 h 39"/>
                <a:gd name="T56" fmla="*/ 67 w 101"/>
                <a:gd name="T57" fmla="*/ 19 h 39"/>
                <a:gd name="T58" fmla="*/ 63 w 101"/>
                <a:gd name="T59" fmla="*/ 22 h 39"/>
                <a:gd name="T60" fmla="*/ 58 w 101"/>
                <a:gd name="T61" fmla="*/ 23 h 39"/>
                <a:gd name="T62" fmla="*/ 58 w 101"/>
                <a:gd name="T63" fmla="*/ 20 h 39"/>
                <a:gd name="T64" fmla="*/ 55 w 101"/>
                <a:gd name="T65" fmla="*/ 18 h 39"/>
                <a:gd name="T66" fmla="*/ 50 w 101"/>
                <a:gd name="T67" fmla="*/ 17 h 39"/>
                <a:gd name="T68" fmla="*/ 45 w 101"/>
                <a:gd name="T69" fmla="*/ 18 h 39"/>
                <a:gd name="T70" fmla="*/ 41 w 101"/>
                <a:gd name="T71" fmla="*/ 17 h 39"/>
                <a:gd name="T72" fmla="*/ 39 w 101"/>
                <a:gd name="T73" fmla="*/ 13 h 39"/>
                <a:gd name="T74" fmla="*/ 34 w 101"/>
                <a:gd name="T75" fmla="*/ 10 h 39"/>
                <a:gd name="T76" fmla="*/ 28 w 101"/>
                <a:gd name="T77" fmla="*/ 10 h 39"/>
                <a:gd name="T78" fmla="*/ 26 w 101"/>
                <a:gd name="T79" fmla="*/ 7 h 39"/>
                <a:gd name="T80" fmla="*/ 25 w 101"/>
                <a:gd name="T81" fmla="*/ 8 h 39"/>
                <a:gd name="T82" fmla="*/ 21 w 101"/>
                <a:gd name="T83" fmla="*/ 10 h 39"/>
                <a:gd name="T84" fmla="*/ 20 w 101"/>
                <a:gd name="T85" fmla="*/ 6 h 39"/>
                <a:gd name="T86" fmla="*/ 17 w 101"/>
                <a:gd name="T87" fmla="*/ 9 h 39"/>
                <a:gd name="T88" fmla="*/ 15 w 101"/>
                <a:gd name="T89" fmla="*/ 8 h 39"/>
                <a:gd name="T90" fmla="*/ 15 w 101"/>
                <a:gd name="T91" fmla="*/ 4 h 39"/>
                <a:gd name="T92" fmla="*/ 12 w 101"/>
                <a:gd name="T93" fmla="*/ 7 h 39"/>
                <a:gd name="T94" fmla="*/ 8 w 101"/>
                <a:gd name="T95" fmla="*/ 9 h 39"/>
                <a:gd name="T96" fmla="*/ 4 w 101"/>
                <a:gd name="T97" fmla="*/ 11 h 39"/>
                <a:gd name="T98" fmla="*/ 2 w 101"/>
                <a:gd name="T99" fmla="*/ 20 h 39"/>
                <a:gd name="T100" fmla="*/ 4 w 101"/>
                <a:gd name="T101" fmla="*/ 29 h 39"/>
                <a:gd name="T102" fmla="*/ 2 w 101"/>
                <a:gd name="T103" fmla="*/ 32 h 39"/>
                <a:gd name="T104" fmla="*/ 1 w 101"/>
                <a:gd name="T105" fmla="*/ 29 h 3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1"/>
                <a:gd name="T160" fmla="*/ 0 h 39"/>
                <a:gd name="T161" fmla="*/ 101 w 101"/>
                <a:gd name="T162" fmla="*/ 39 h 3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1" h="39">
                  <a:moveTo>
                    <a:pt x="2" y="28"/>
                  </a:moveTo>
                  <a:lnTo>
                    <a:pt x="2" y="23"/>
                  </a:lnTo>
                  <a:lnTo>
                    <a:pt x="2" y="20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3" y="8"/>
                  </a:lnTo>
                  <a:lnTo>
                    <a:pt x="4" y="7"/>
                  </a:lnTo>
                  <a:lnTo>
                    <a:pt x="5" y="7"/>
                  </a:lnTo>
                  <a:lnTo>
                    <a:pt x="6" y="6"/>
                  </a:lnTo>
                  <a:lnTo>
                    <a:pt x="7" y="6"/>
                  </a:lnTo>
                  <a:lnTo>
                    <a:pt x="8" y="6"/>
                  </a:lnTo>
                  <a:lnTo>
                    <a:pt x="9" y="5"/>
                  </a:lnTo>
                  <a:lnTo>
                    <a:pt x="9" y="4"/>
                  </a:lnTo>
                  <a:lnTo>
                    <a:pt x="9" y="3"/>
                  </a:lnTo>
                  <a:lnTo>
                    <a:pt x="8" y="3"/>
                  </a:lnTo>
                  <a:lnTo>
                    <a:pt x="8" y="2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4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29" y="2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6" y="4"/>
                  </a:lnTo>
                  <a:lnTo>
                    <a:pt x="36" y="5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40" y="8"/>
                  </a:lnTo>
                  <a:lnTo>
                    <a:pt x="42" y="8"/>
                  </a:lnTo>
                  <a:lnTo>
                    <a:pt x="44" y="8"/>
                  </a:lnTo>
                  <a:lnTo>
                    <a:pt x="48" y="9"/>
                  </a:lnTo>
                  <a:lnTo>
                    <a:pt x="53" y="9"/>
                  </a:lnTo>
                  <a:lnTo>
                    <a:pt x="56" y="10"/>
                  </a:lnTo>
                  <a:lnTo>
                    <a:pt x="58" y="10"/>
                  </a:lnTo>
                  <a:lnTo>
                    <a:pt x="59" y="10"/>
                  </a:lnTo>
                  <a:lnTo>
                    <a:pt x="60" y="11"/>
                  </a:lnTo>
                  <a:lnTo>
                    <a:pt x="60" y="12"/>
                  </a:lnTo>
                  <a:lnTo>
                    <a:pt x="60" y="13"/>
                  </a:lnTo>
                  <a:lnTo>
                    <a:pt x="60" y="14"/>
                  </a:lnTo>
                  <a:lnTo>
                    <a:pt x="61" y="15"/>
                  </a:lnTo>
                  <a:lnTo>
                    <a:pt x="63" y="15"/>
                  </a:lnTo>
                  <a:lnTo>
                    <a:pt x="65" y="16"/>
                  </a:lnTo>
                  <a:lnTo>
                    <a:pt x="68" y="16"/>
                  </a:lnTo>
                  <a:lnTo>
                    <a:pt x="72" y="16"/>
                  </a:lnTo>
                  <a:lnTo>
                    <a:pt x="74" y="16"/>
                  </a:lnTo>
                  <a:lnTo>
                    <a:pt x="75" y="16"/>
                  </a:lnTo>
                  <a:lnTo>
                    <a:pt x="75" y="15"/>
                  </a:lnTo>
                  <a:lnTo>
                    <a:pt x="74" y="14"/>
                  </a:lnTo>
                  <a:lnTo>
                    <a:pt x="73" y="13"/>
                  </a:lnTo>
                  <a:lnTo>
                    <a:pt x="72" y="13"/>
                  </a:lnTo>
                  <a:lnTo>
                    <a:pt x="71" y="12"/>
                  </a:lnTo>
                  <a:lnTo>
                    <a:pt x="71" y="11"/>
                  </a:lnTo>
                  <a:lnTo>
                    <a:pt x="72" y="11"/>
                  </a:lnTo>
                  <a:lnTo>
                    <a:pt x="74" y="11"/>
                  </a:lnTo>
                  <a:lnTo>
                    <a:pt x="76" y="11"/>
                  </a:lnTo>
                  <a:lnTo>
                    <a:pt x="80" y="11"/>
                  </a:lnTo>
                  <a:lnTo>
                    <a:pt x="81" y="11"/>
                  </a:lnTo>
                  <a:lnTo>
                    <a:pt x="83" y="12"/>
                  </a:lnTo>
                  <a:lnTo>
                    <a:pt x="84" y="12"/>
                  </a:lnTo>
                  <a:lnTo>
                    <a:pt x="86" y="13"/>
                  </a:lnTo>
                  <a:lnTo>
                    <a:pt x="87" y="14"/>
                  </a:lnTo>
                  <a:lnTo>
                    <a:pt x="89" y="15"/>
                  </a:lnTo>
                  <a:lnTo>
                    <a:pt x="91" y="16"/>
                  </a:lnTo>
                  <a:lnTo>
                    <a:pt x="92" y="17"/>
                  </a:lnTo>
                  <a:lnTo>
                    <a:pt x="93" y="19"/>
                  </a:lnTo>
                  <a:lnTo>
                    <a:pt x="94" y="21"/>
                  </a:lnTo>
                  <a:lnTo>
                    <a:pt x="96" y="22"/>
                  </a:lnTo>
                  <a:lnTo>
                    <a:pt x="97" y="24"/>
                  </a:lnTo>
                  <a:lnTo>
                    <a:pt x="98" y="26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100" y="32"/>
                  </a:lnTo>
                  <a:lnTo>
                    <a:pt x="100" y="33"/>
                  </a:lnTo>
                  <a:lnTo>
                    <a:pt x="100" y="34"/>
                  </a:lnTo>
                  <a:lnTo>
                    <a:pt x="100" y="35"/>
                  </a:lnTo>
                  <a:lnTo>
                    <a:pt x="100" y="36"/>
                  </a:lnTo>
                  <a:lnTo>
                    <a:pt x="99" y="37"/>
                  </a:lnTo>
                  <a:lnTo>
                    <a:pt x="98" y="37"/>
                  </a:lnTo>
                  <a:lnTo>
                    <a:pt x="98" y="38"/>
                  </a:lnTo>
                  <a:lnTo>
                    <a:pt x="97" y="38"/>
                  </a:lnTo>
                  <a:lnTo>
                    <a:pt x="96" y="38"/>
                  </a:lnTo>
                  <a:lnTo>
                    <a:pt x="96" y="37"/>
                  </a:lnTo>
                  <a:lnTo>
                    <a:pt x="96" y="36"/>
                  </a:lnTo>
                  <a:lnTo>
                    <a:pt x="96" y="35"/>
                  </a:lnTo>
                  <a:lnTo>
                    <a:pt x="96" y="34"/>
                  </a:lnTo>
                  <a:lnTo>
                    <a:pt x="96" y="33"/>
                  </a:lnTo>
                  <a:lnTo>
                    <a:pt x="96" y="32"/>
                  </a:lnTo>
                  <a:lnTo>
                    <a:pt x="95" y="31"/>
                  </a:lnTo>
                  <a:lnTo>
                    <a:pt x="94" y="30"/>
                  </a:lnTo>
                  <a:lnTo>
                    <a:pt x="93" y="29"/>
                  </a:lnTo>
                  <a:lnTo>
                    <a:pt x="92" y="29"/>
                  </a:lnTo>
                  <a:lnTo>
                    <a:pt x="91" y="28"/>
                  </a:lnTo>
                  <a:lnTo>
                    <a:pt x="90" y="27"/>
                  </a:lnTo>
                  <a:lnTo>
                    <a:pt x="89" y="27"/>
                  </a:lnTo>
                  <a:lnTo>
                    <a:pt x="89" y="26"/>
                  </a:lnTo>
                  <a:lnTo>
                    <a:pt x="88" y="26"/>
                  </a:lnTo>
                  <a:lnTo>
                    <a:pt x="87" y="26"/>
                  </a:lnTo>
                  <a:lnTo>
                    <a:pt x="86" y="26"/>
                  </a:lnTo>
                  <a:lnTo>
                    <a:pt x="85" y="25"/>
                  </a:lnTo>
                  <a:lnTo>
                    <a:pt x="84" y="25"/>
                  </a:lnTo>
                  <a:lnTo>
                    <a:pt x="83" y="24"/>
                  </a:lnTo>
                  <a:lnTo>
                    <a:pt x="83" y="23"/>
                  </a:lnTo>
                  <a:lnTo>
                    <a:pt x="82" y="23"/>
                  </a:lnTo>
                  <a:lnTo>
                    <a:pt x="81" y="22"/>
                  </a:lnTo>
                  <a:lnTo>
                    <a:pt x="80" y="21"/>
                  </a:lnTo>
                  <a:lnTo>
                    <a:pt x="79" y="20"/>
                  </a:lnTo>
                  <a:lnTo>
                    <a:pt x="78" y="20"/>
                  </a:lnTo>
                  <a:lnTo>
                    <a:pt x="78" y="19"/>
                  </a:lnTo>
                  <a:lnTo>
                    <a:pt x="77" y="19"/>
                  </a:lnTo>
                  <a:lnTo>
                    <a:pt x="76" y="18"/>
                  </a:lnTo>
                  <a:lnTo>
                    <a:pt x="75" y="18"/>
                  </a:lnTo>
                  <a:lnTo>
                    <a:pt x="74" y="18"/>
                  </a:lnTo>
                  <a:lnTo>
                    <a:pt x="74" y="19"/>
                  </a:lnTo>
                  <a:lnTo>
                    <a:pt x="73" y="19"/>
                  </a:lnTo>
                  <a:lnTo>
                    <a:pt x="72" y="19"/>
                  </a:lnTo>
                  <a:lnTo>
                    <a:pt x="71" y="19"/>
                  </a:lnTo>
                  <a:lnTo>
                    <a:pt x="70" y="19"/>
                  </a:lnTo>
                  <a:lnTo>
                    <a:pt x="69" y="19"/>
                  </a:lnTo>
                  <a:lnTo>
                    <a:pt x="68" y="19"/>
                  </a:lnTo>
                  <a:lnTo>
                    <a:pt x="67" y="19"/>
                  </a:lnTo>
                  <a:lnTo>
                    <a:pt x="66" y="20"/>
                  </a:lnTo>
                  <a:lnTo>
                    <a:pt x="65" y="20"/>
                  </a:lnTo>
                  <a:lnTo>
                    <a:pt x="65" y="21"/>
                  </a:lnTo>
                  <a:lnTo>
                    <a:pt x="64" y="21"/>
                  </a:lnTo>
                  <a:lnTo>
                    <a:pt x="63" y="22"/>
                  </a:lnTo>
                  <a:lnTo>
                    <a:pt x="62" y="22"/>
                  </a:lnTo>
                  <a:lnTo>
                    <a:pt x="61" y="23"/>
                  </a:lnTo>
                  <a:lnTo>
                    <a:pt x="60" y="23"/>
                  </a:lnTo>
                  <a:lnTo>
                    <a:pt x="59" y="23"/>
                  </a:lnTo>
                  <a:lnTo>
                    <a:pt x="58" y="23"/>
                  </a:lnTo>
                  <a:lnTo>
                    <a:pt x="58" y="22"/>
                  </a:lnTo>
                  <a:lnTo>
                    <a:pt x="58" y="21"/>
                  </a:lnTo>
                  <a:lnTo>
                    <a:pt x="58" y="20"/>
                  </a:lnTo>
                  <a:lnTo>
                    <a:pt x="58" y="19"/>
                  </a:lnTo>
                  <a:lnTo>
                    <a:pt x="58" y="18"/>
                  </a:lnTo>
                  <a:lnTo>
                    <a:pt x="57" y="18"/>
                  </a:lnTo>
                  <a:lnTo>
                    <a:pt x="56" y="18"/>
                  </a:lnTo>
                  <a:lnTo>
                    <a:pt x="55" y="18"/>
                  </a:lnTo>
                  <a:lnTo>
                    <a:pt x="54" y="17"/>
                  </a:lnTo>
                  <a:lnTo>
                    <a:pt x="53" y="17"/>
                  </a:lnTo>
                  <a:lnTo>
                    <a:pt x="52" y="17"/>
                  </a:lnTo>
                  <a:lnTo>
                    <a:pt x="51" y="17"/>
                  </a:lnTo>
                  <a:lnTo>
                    <a:pt x="50" y="17"/>
                  </a:lnTo>
                  <a:lnTo>
                    <a:pt x="49" y="17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5" y="18"/>
                  </a:lnTo>
                  <a:lnTo>
                    <a:pt x="44" y="18"/>
                  </a:lnTo>
                  <a:lnTo>
                    <a:pt x="43" y="18"/>
                  </a:lnTo>
                  <a:lnTo>
                    <a:pt x="42" y="18"/>
                  </a:lnTo>
                  <a:lnTo>
                    <a:pt x="42" y="17"/>
                  </a:lnTo>
                  <a:lnTo>
                    <a:pt x="41" y="17"/>
                  </a:lnTo>
                  <a:lnTo>
                    <a:pt x="41" y="16"/>
                  </a:lnTo>
                  <a:lnTo>
                    <a:pt x="40" y="16"/>
                  </a:lnTo>
                  <a:lnTo>
                    <a:pt x="40" y="15"/>
                  </a:lnTo>
                  <a:lnTo>
                    <a:pt x="40" y="14"/>
                  </a:lnTo>
                  <a:lnTo>
                    <a:pt x="39" y="13"/>
                  </a:lnTo>
                  <a:lnTo>
                    <a:pt x="39" y="12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6" y="10"/>
                  </a:lnTo>
                  <a:lnTo>
                    <a:pt x="34" y="10"/>
                  </a:lnTo>
                  <a:lnTo>
                    <a:pt x="33" y="10"/>
                  </a:lnTo>
                  <a:lnTo>
                    <a:pt x="31" y="10"/>
                  </a:lnTo>
                  <a:lnTo>
                    <a:pt x="30" y="10"/>
                  </a:lnTo>
                  <a:lnTo>
                    <a:pt x="29" y="10"/>
                  </a:lnTo>
                  <a:lnTo>
                    <a:pt x="28" y="10"/>
                  </a:lnTo>
                  <a:lnTo>
                    <a:pt x="27" y="10"/>
                  </a:lnTo>
                  <a:lnTo>
                    <a:pt x="27" y="9"/>
                  </a:lnTo>
                  <a:lnTo>
                    <a:pt x="26" y="9"/>
                  </a:lnTo>
                  <a:lnTo>
                    <a:pt x="26" y="8"/>
                  </a:lnTo>
                  <a:lnTo>
                    <a:pt x="26" y="7"/>
                  </a:lnTo>
                  <a:lnTo>
                    <a:pt x="26" y="6"/>
                  </a:lnTo>
                  <a:lnTo>
                    <a:pt x="25" y="6"/>
                  </a:lnTo>
                  <a:lnTo>
                    <a:pt x="25" y="7"/>
                  </a:lnTo>
                  <a:lnTo>
                    <a:pt x="25" y="8"/>
                  </a:lnTo>
                  <a:lnTo>
                    <a:pt x="24" y="8"/>
                  </a:lnTo>
                  <a:lnTo>
                    <a:pt x="24" y="9"/>
                  </a:lnTo>
                  <a:lnTo>
                    <a:pt x="23" y="10"/>
                  </a:lnTo>
                  <a:lnTo>
                    <a:pt x="22" y="10"/>
                  </a:lnTo>
                  <a:lnTo>
                    <a:pt x="21" y="10"/>
                  </a:lnTo>
                  <a:lnTo>
                    <a:pt x="21" y="9"/>
                  </a:lnTo>
                  <a:lnTo>
                    <a:pt x="21" y="8"/>
                  </a:lnTo>
                  <a:lnTo>
                    <a:pt x="21" y="7"/>
                  </a:lnTo>
                  <a:lnTo>
                    <a:pt x="21" y="6"/>
                  </a:lnTo>
                  <a:lnTo>
                    <a:pt x="20" y="6"/>
                  </a:lnTo>
                  <a:lnTo>
                    <a:pt x="19" y="6"/>
                  </a:lnTo>
                  <a:lnTo>
                    <a:pt x="18" y="7"/>
                  </a:lnTo>
                  <a:lnTo>
                    <a:pt x="18" y="8"/>
                  </a:lnTo>
                  <a:lnTo>
                    <a:pt x="18" y="9"/>
                  </a:lnTo>
                  <a:lnTo>
                    <a:pt x="17" y="9"/>
                  </a:lnTo>
                  <a:lnTo>
                    <a:pt x="17" y="10"/>
                  </a:lnTo>
                  <a:lnTo>
                    <a:pt x="16" y="10"/>
                  </a:lnTo>
                  <a:lnTo>
                    <a:pt x="15" y="10"/>
                  </a:lnTo>
                  <a:lnTo>
                    <a:pt x="15" y="9"/>
                  </a:lnTo>
                  <a:lnTo>
                    <a:pt x="15" y="8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3" y="4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1" y="8"/>
                  </a:lnTo>
                  <a:lnTo>
                    <a:pt x="11" y="9"/>
                  </a:lnTo>
                  <a:lnTo>
                    <a:pt x="10" y="9"/>
                  </a:lnTo>
                  <a:lnTo>
                    <a:pt x="9" y="9"/>
                  </a:lnTo>
                  <a:lnTo>
                    <a:pt x="8" y="9"/>
                  </a:lnTo>
                  <a:lnTo>
                    <a:pt x="7" y="9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4" y="11"/>
                  </a:lnTo>
                  <a:lnTo>
                    <a:pt x="3" y="13"/>
                  </a:lnTo>
                  <a:lnTo>
                    <a:pt x="3" y="15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20"/>
                  </a:lnTo>
                  <a:lnTo>
                    <a:pt x="3" y="22"/>
                  </a:lnTo>
                  <a:lnTo>
                    <a:pt x="3" y="24"/>
                  </a:lnTo>
                  <a:lnTo>
                    <a:pt x="3" y="26"/>
                  </a:lnTo>
                  <a:lnTo>
                    <a:pt x="4" y="28"/>
                  </a:lnTo>
                  <a:lnTo>
                    <a:pt x="4" y="29"/>
                  </a:lnTo>
                  <a:lnTo>
                    <a:pt x="4" y="30"/>
                  </a:lnTo>
                  <a:lnTo>
                    <a:pt x="4" y="31"/>
                  </a:lnTo>
                  <a:lnTo>
                    <a:pt x="3" y="31"/>
                  </a:lnTo>
                  <a:lnTo>
                    <a:pt x="3" y="32"/>
                  </a:lnTo>
                  <a:lnTo>
                    <a:pt x="2" y="32"/>
                  </a:lnTo>
                  <a:lnTo>
                    <a:pt x="1" y="32"/>
                  </a:lnTo>
                  <a:lnTo>
                    <a:pt x="0" y="31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1" y="29"/>
                  </a:lnTo>
                  <a:lnTo>
                    <a:pt x="2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08" name="Freeform 84"/>
            <p:cNvSpPr>
              <a:spLocks/>
            </p:cNvSpPr>
            <p:nvPr/>
          </p:nvSpPr>
          <p:spPr bwMode="auto">
            <a:xfrm>
              <a:off x="803" y="2373"/>
              <a:ext cx="8" cy="32"/>
            </a:xfrm>
            <a:custGeom>
              <a:avLst/>
              <a:gdLst>
                <a:gd name="T0" fmla="*/ 4 w 8"/>
                <a:gd name="T1" fmla="*/ 30 h 32"/>
                <a:gd name="T2" fmla="*/ 2 w 8"/>
                <a:gd name="T3" fmla="*/ 30 h 32"/>
                <a:gd name="T4" fmla="*/ 2 w 8"/>
                <a:gd name="T5" fmla="*/ 28 h 32"/>
                <a:gd name="T6" fmla="*/ 2 w 8"/>
                <a:gd name="T7" fmla="*/ 28 h 32"/>
                <a:gd name="T8" fmla="*/ 4 w 8"/>
                <a:gd name="T9" fmla="*/ 29 h 32"/>
                <a:gd name="T10" fmla="*/ 5 w 8"/>
                <a:gd name="T11" fmla="*/ 29 h 32"/>
                <a:gd name="T12" fmla="*/ 6 w 8"/>
                <a:gd name="T13" fmla="*/ 27 h 32"/>
                <a:gd name="T14" fmla="*/ 3 w 8"/>
                <a:gd name="T15" fmla="*/ 26 h 32"/>
                <a:gd name="T16" fmla="*/ 2 w 8"/>
                <a:gd name="T17" fmla="*/ 24 h 32"/>
                <a:gd name="T18" fmla="*/ 3 w 8"/>
                <a:gd name="T19" fmla="*/ 23 h 32"/>
                <a:gd name="T20" fmla="*/ 4 w 8"/>
                <a:gd name="T21" fmla="*/ 25 h 32"/>
                <a:gd name="T22" fmla="*/ 5 w 8"/>
                <a:gd name="T23" fmla="*/ 24 h 32"/>
                <a:gd name="T24" fmla="*/ 6 w 8"/>
                <a:gd name="T25" fmla="*/ 23 h 32"/>
                <a:gd name="T26" fmla="*/ 4 w 8"/>
                <a:gd name="T27" fmla="*/ 22 h 32"/>
                <a:gd name="T28" fmla="*/ 3 w 8"/>
                <a:gd name="T29" fmla="*/ 20 h 32"/>
                <a:gd name="T30" fmla="*/ 2 w 8"/>
                <a:gd name="T31" fmla="*/ 18 h 32"/>
                <a:gd name="T32" fmla="*/ 3 w 8"/>
                <a:gd name="T33" fmla="*/ 18 h 32"/>
                <a:gd name="T34" fmla="*/ 5 w 8"/>
                <a:gd name="T35" fmla="*/ 21 h 32"/>
                <a:gd name="T36" fmla="*/ 4 w 8"/>
                <a:gd name="T37" fmla="*/ 18 h 32"/>
                <a:gd name="T38" fmla="*/ 3 w 8"/>
                <a:gd name="T39" fmla="*/ 15 h 32"/>
                <a:gd name="T40" fmla="*/ 2 w 8"/>
                <a:gd name="T41" fmla="*/ 13 h 32"/>
                <a:gd name="T42" fmla="*/ 4 w 8"/>
                <a:gd name="T43" fmla="*/ 11 h 32"/>
                <a:gd name="T44" fmla="*/ 3 w 8"/>
                <a:gd name="T45" fmla="*/ 8 h 32"/>
                <a:gd name="T46" fmla="*/ 2 w 8"/>
                <a:gd name="T47" fmla="*/ 6 h 32"/>
                <a:gd name="T48" fmla="*/ 1 w 8"/>
                <a:gd name="T49" fmla="*/ 3 h 32"/>
                <a:gd name="T50" fmla="*/ 0 w 8"/>
                <a:gd name="T51" fmla="*/ 2 h 32"/>
                <a:gd name="T52" fmla="*/ 1 w 8"/>
                <a:gd name="T53" fmla="*/ 0 h 32"/>
                <a:gd name="T54" fmla="*/ 3 w 8"/>
                <a:gd name="T55" fmla="*/ 0 h 32"/>
                <a:gd name="T56" fmla="*/ 5 w 8"/>
                <a:gd name="T57" fmla="*/ 1 h 32"/>
                <a:gd name="T58" fmla="*/ 6 w 8"/>
                <a:gd name="T59" fmla="*/ 1 h 32"/>
                <a:gd name="T60" fmla="*/ 5 w 8"/>
                <a:gd name="T61" fmla="*/ 3 h 32"/>
                <a:gd name="T62" fmla="*/ 4 w 8"/>
                <a:gd name="T63" fmla="*/ 3 h 32"/>
                <a:gd name="T64" fmla="*/ 2 w 8"/>
                <a:gd name="T65" fmla="*/ 3 h 32"/>
                <a:gd name="T66" fmla="*/ 3 w 8"/>
                <a:gd name="T67" fmla="*/ 5 h 32"/>
                <a:gd name="T68" fmla="*/ 4 w 8"/>
                <a:gd name="T69" fmla="*/ 8 h 32"/>
                <a:gd name="T70" fmla="*/ 4 w 8"/>
                <a:gd name="T71" fmla="*/ 9 h 32"/>
                <a:gd name="T72" fmla="*/ 5 w 8"/>
                <a:gd name="T73" fmla="*/ 11 h 32"/>
                <a:gd name="T74" fmla="*/ 5 w 8"/>
                <a:gd name="T75" fmla="*/ 13 h 32"/>
                <a:gd name="T76" fmla="*/ 5 w 8"/>
                <a:gd name="T77" fmla="*/ 15 h 32"/>
                <a:gd name="T78" fmla="*/ 5 w 8"/>
                <a:gd name="T79" fmla="*/ 17 h 32"/>
                <a:gd name="T80" fmla="*/ 6 w 8"/>
                <a:gd name="T81" fmla="*/ 18 h 32"/>
                <a:gd name="T82" fmla="*/ 7 w 8"/>
                <a:gd name="T83" fmla="*/ 22 h 32"/>
                <a:gd name="T84" fmla="*/ 7 w 8"/>
                <a:gd name="T85" fmla="*/ 26 h 32"/>
                <a:gd name="T86" fmla="*/ 7 w 8"/>
                <a:gd name="T87" fmla="*/ 29 h 32"/>
                <a:gd name="T88" fmla="*/ 6 w 8"/>
                <a:gd name="T89" fmla="*/ 30 h 3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"/>
                <a:gd name="T136" fmla="*/ 0 h 32"/>
                <a:gd name="T137" fmla="*/ 8 w 8"/>
                <a:gd name="T138" fmla="*/ 32 h 3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" h="32">
                  <a:moveTo>
                    <a:pt x="6" y="30"/>
                  </a:moveTo>
                  <a:lnTo>
                    <a:pt x="5" y="30"/>
                  </a:lnTo>
                  <a:lnTo>
                    <a:pt x="4" y="30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8"/>
                  </a:lnTo>
                  <a:lnTo>
                    <a:pt x="3" y="28"/>
                  </a:lnTo>
                  <a:lnTo>
                    <a:pt x="3" y="29"/>
                  </a:lnTo>
                  <a:lnTo>
                    <a:pt x="4" y="29"/>
                  </a:lnTo>
                  <a:lnTo>
                    <a:pt x="5" y="29"/>
                  </a:lnTo>
                  <a:lnTo>
                    <a:pt x="5" y="28"/>
                  </a:lnTo>
                  <a:lnTo>
                    <a:pt x="6" y="27"/>
                  </a:lnTo>
                  <a:lnTo>
                    <a:pt x="5" y="27"/>
                  </a:lnTo>
                  <a:lnTo>
                    <a:pt x="4" y="27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3" y="24"/>
                  </a:lnTo>
                  <a:lnTo>
                    <a:pt x="3" y="25"/>
                  </a:lnTo>
                  <a:lnTo>
                    <a:pt x="4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3"/>
                  </a:lnTo>
                  <a:lnTo>
                    <a:pt x="6" y="23"/>
                  </a:lnTo>
                  <a:lnTo>
                    <a:pt x="5" y="23"/>
                  </a:lnTo>
                  <a:lnTo>
                    <a:pt x="4" y="23"/>
                  </a:lnTo>
                  <a:lnTo>
                    <a:pt x="4" y="22"/>
                  </a:lnTo>
                  <a:lnTo>
                    <a:pt x="3" y="22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4" y="20"/>
                  </a:lnTo>
                  <a:lnTo>
                    <a:pt x="4" y="21"/>
                  </a:lnTo>
                  <a:lnTo>
                    <a:pt x="5" y="21"/>
                  </a:lnTo>
                  <a:lnTo>
                    <a:pt x="4" y="20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3" y="12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4" y="9"/>
                  </a:lnTo>
                  <a:lnTo>
                    <a:pt x="3" y="8"/>
                  </a:lnTo>
                  <a:lnTo>
                    <a:pt x="3" y="7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5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6"/>
                  </a:lnTo>
                  <a:lnTo>
                    <a:pt x="4" y="7"/>
                  </a:lnTo>
                  <a:lnTo>
                    <a:pt x="4" y="8"/>
                  </a:lnTo>
                  <a:lnTo>
                    <a:pt x="4" y="9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6" y="18"/>
                  </a:lnTo>
                  <a:lnTo>
                    <a:pt x="6" y="19"/>
                  </a:lnTo>
                  <a:lnTo>
                    <a:pt x="7" y="22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7" y="29"/>
                  </a:lnTo>
                  <a:lnTo>
                    <a:pt x="6" y="29"/>
                  </a:lnTo>
                  <a:lnTo>
                    <a:pt x="6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09" name="Freeform 85"/>
            <p:cNvSpPr>
              <a:spLocks/>
            </p:cNvSpPr>
            <p:nvPr/>
          </p:nvSpPr>
          <p:spPr bwMode="auto">
            <a:xfrm>
              <a:off x="831" y="2396"/>
              <a:ext cx="25" cy="25"/>
            </a:xfrm>
            <a:custGeom>
              <a:avLst/>
              <a:gdLst>
                <a:gd name="T0" fmla="*/ 18 w 25"/>
                <a:gd name="T1" fmla="*/ 0 h 25"/>
                <a:gd name="T2" fmla="*/ 18 w 25"/>
                <a:gd name="T3" fmla="*/ 1 h 25"/>
                <a:gd name="T4" fmla="*/ 18 w 25"/>
                <a:gd name="T5" fmla="*/ 2 h 25"/>
                <a:gd name="T6" fmla="*/ 18 w 25"/>
                <a:gd name="T7" fmla="*/ 5 h 25"/>
                <a:gd name="T8" fmla="*/ 18 w 25"/>
                <a:gd name="T9" fmla="*/ 7 h 25"/>
                <a:gd name="T10" fmla="*/ 18 w 25"/>
                <a:gd name="T11" fmla="*/ 10 h 25"/>
                <a:gd name="T12" fmla="*/ 17 w 25"/>
                <a:gd name="T13" fmla="*/ 10 h 25"/>
                <a:gd name="T14" fmla="*/ 15 w 25"/>
                <a:gd name="T15" fmla="*/ 11 h 25"/>
                <a:gd name="T16" fmla="*/ 14 w 25"/>
                <a:gd name="T17" fmla="*/ 11 h 25"/>
                <a:gd name="T18" fmla="*/ 13 w 25"/>
                <a:gd name="T19" fmla="*/ 12 h 25"/>
                <a:gd name="T20" fmla="*/ 13 w 25"/>
                <a:gd name="T21" fmla="*/ 14 h 25"/>
                <a:gd name="T22" fmla="*/ 12 w 25"/>
                <a:gd name="T23" fmla="*/ 14 h 25"/>
                <a:gd name="T24" fmla="*/ 10 w 25"/>
                <a:gd name="T25" fmla="*/ 15 h 25"/>
                <a:gd name="T26" fmla="*/ 9 w 25"/>
                <a:gd name="T27" fmla="*/ 16 h 25"/>
                <a:gd name="T28" fmla="*/ 8 w 25"/>
                <a:gd name="T29" fmla="*/ 17 h 25"/>
                <a:gd name="T30" fmla="*/ 7 w 25"/>
                <a:gd name="T31" fmla="*/ 18 h 25"/>
                <a:gd name="T32" fmla="*/ 6 w 25"/>
                <a:gd name="T33" fmla="*/ 19 h 25"/>
                <a:gd name="T34" fmla="*/ 6 w 25"/>
                <a:gd name="T35" fmla="*/ 20 h 25"/>
                <a:gd name="T36" fmla="*/ 4 w 25"/>
                <a:gd name="T37" fmla="*/ 19 h 25"/>
                <a:gd name="T38" fmla="*/ 3 w 25"/>
                <a:gd name="T39" fmla="*/ 18 h 25"/>
                <a:gd name="T40" fmla="*/ 2 w 25"/>
                <a:gd name="T41" fmla="*/ 17 h 25"/>
                <a:gd name="T42" fmla="*/ 2 w 25"/>
                <a:gd name="T43" fmla="*/ 16 h 25"/>
                <a:gd name="T44" fmla="*/ 1 w 25"/>
                <a:gd name="T45" fmla="*/ 17 h 25"/>
                <a:gd name="T46" fmla="*/ 1 w 25"/>
                <a:gd name="T47" fmla="*/ 18 h 25"/>
                <a:gd name="T48" fmla="*/ 1 w 25"/>
                <a:gd name="T49" fmla="*/ 20 h 25"/>
                <a:gd name="T50" fmla="*/ 0 w 25"/>
                <a:gd name="T51" fmla="*/ 22 h 25"/>
                <a:gd name="T52" fmla="*/ 1 w 25"/>
                <a:gd name="T53" fmla="*/ 23 h 25"/>
                <a:gd name="T54" fmla="*/ 2 w 25"/>
                <a:gd name="T55" fmla="*/ 24 h 25"/>
                <a:gd name="T56" fmla="*/ 4 w 25"/>
                <a:gd name="T57" fmla="*/ 24 h 25"/>
                <a:gd name="T58" fmla="*/ 6 w 25"/>
                <a:gd name="T59" fmla="*/ 23 h 25"/>
                <a:gd name="T60" fmla="*/ 6 w 25"/>
                <a:gd name="T61" fmla="*/ 22 h 25"/>
                <a:gd name="T62" fmla="*/ 7 w 25"/>
                <a:gd name="T63" fmla="*/ 22 h 25"/>
                <a:gd name="T64" fmla="*/ 8 w 25"/>
                <a:gd name="T65" fmla="*/ 21 h 25"/>
                <a:gd name="T66" fmla="*/ 9 w 25"/>
                <a:gd name="T67" fmla="*/ 19 h 25"/>
                <a:gd name="T68" fmla="*/ 10 w 25"/>
                <a:gd name="T69" fmla="*/ 18 h 25"/>
                <a:gd name="T70" fmla="*/ 11 w 25"/>
                <a:gd name="T71" fmla="*/ 17 h 25"/>
                <a:gd name="T72" fmla="*/ 13 w 25"/>
                <a:gd name="T73" fmla="*/ 16 h 25"/>
                <a:gd name="T74" fmla="*/ 14 w 25"/>
                <a:gd name="T75" fmla="*/ 14 h 25"/>
                <a:gd name="T76" fmla="*/ 15 w 25"/>
                <a:gd name="T77" fmla="*/ 14 h 25"/>
                <a:gd name="T78" fmla="*/ 16 w 25"/>
                <a:gd name="T79" fmla="*/ 13 h 25"/>
                <a:gd name="T80" fmla="*/ 18 w 25"/>
                <a:gd name="T81" fmla="*/ 13 h 25"/>
                <a:gd name="T82" fmla="*/ 18 w 25"/>
                <a:gd name="T83" fmla="*/ 12 h 25"/>
                <a:gd name="T84" fmla="*/ 19 w 25"/>
                <a:gd name="T85" fmla="*/ 11 h 25"/>
                <a:gd name="T86" fmla="*/ 19 w 25"/>
                <a:gd name="T87" fmla="*/ 10 h 25"/>
                <a:gd name="T88" fmla="*/ 19 w 25"/>
                <a:gd name="T89" fmla="*/ 8 h 25"/>
                <a:gd name="T90" fmla="*/ 20 w 25"/>
                <a:gd name="T91" fmla="*/ 7 h 25"/>
                <a:gd name="T92" fmla="*/ 22 w 25"/>
                <a:gd name="T93" fmla="*/ 7 h 25"/>
                <a:gd name="T94" fmla="*/ 23 w 25"/>
                <a:gd name="T95" fmla="*/ 7 h 25"/>
                <a:gd name="T96" fmla="*/ 24 w 25"/>
                <a:gd name="T97" fmla="*/ 6 h 25"/>
                <a:gd name="T98" fmla="*/ 23 w 25"/>
                <a:gd name="T99" fmla="*/ 5 h 25"/>
                <a:gd name="T100" fmla="*/ 22 w 25"/>
                <a:gd name="T101" fmla="*/ 4 h 25"/>
                <a:gd name="T102" fmla="*/ 22 w 25"/>
                <a:gd name="T103" fmla="*/ 5 h 25"/>
                <a:gd name="T104" fmla="*/ 21 w 25"/>
                <a:gd name="T105" fmla="*/ 4 h 25"/>
                <a:gd name="T106" fmla="*/ 21 w 25"/>
                <a:gd name="T107" fmla="*/ 2 h 25"/>
                <a:gd name="T108" fmla="*/ 21 w 25"/>
                <a:gd name="T109" fmla="*/ 1 h 25"/>
                <a:gd name="T110" fmla="*/ 19 w 25"/>
                <a:gd name="T111" fmla="*/ 0 h 2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5"/>
                <a:gd name="T169" fmla="*/ 0 h 25"/>
                <a:gd name="T170" fmla="*/ 25 w 25"/>
                <a:gd name="T171" fmla="*/ 25 h 2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5" h="25">
                  <a:moveTo>
                    <a:pt x="18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8" y="2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8" y="10"/>
                  </a:lnTo>
                  <a:lnTo>
                    <a:pt x="17" y="10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4" y="11"/>
                  </a:lnTo>
                  <a:lnTo>
                    <a:pt x="14" y="12"/>
                  </a:lnTo>
                  <a:lnTo>
                    <a:pt x="13" y="12"/>
                  </a:lnTo>
                  <a:lnTo>
                    <a:pt x="13" y="13"/>
                  </a:lnTo>
                  <a:lnTo>
                    <a:pt x="13" y="14"/>
                  </a:lnTo>
                  <a:lnTo>
                    <a:pt x="12" y="14"/>
                  </a:lnTo>
                  <a:lnTo>
                    <a:pt x="11" y="15"/>
                  </a:lnTo>
                  <a:lnTo>
                    <a:pt x="10" y="15"/>
                  </a:lnTo>
                  <a:lnTo>
                    <a:pt x="9" y="16"/>
                  </a:lnTo>
                  <a:lnTo>
                    <a:pt x="8" y="16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7" y="18"/>
                  </a:lnTo>
                  <a:lnTo>
                    <a:pt x="6" y="18"/>
                  </a:lnTo>
                  <a:lnTo>
                    <a:pt x="6" y="19"/>
                  </a:lnTo>
                  <a:lnTo>
                    <a:pt x="6" y="20"/>
                  </a:lnTo>
                  <a:lnTo>
                    <a:pt x="5" y="20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1" y="22"/>
                  </a:lnTo>
                  <a:lnTo>
                    <a:pt x="1" y="23"/>
                  </a:lnTo>
                  <a:lnTo>
                    <a:pt x="2" y="24"/>
                  </a:lnTo>
                  <a:lnTo>
                    <a:pt x="3" y="24"/>
                  </a:lnTo>
                  <a:lnTo>
                    <a:pt x="4" y="24"/>
                  </a:lnTo>
                  <a:lnTo>
                    <a:pt x="5" y="24"/>
                  </a:lnTo>
                  <a:lnTo>
                    <a:pt x="6" y="23"/>
                  </a:lnTo>
                  <a:lnTo>
                    <a:pt x="6" y="22"/>
                  </a:lnTo>
                  <a:lnTo>
                    <a:pt x="7" y="22"/>
                  </a:lnTo>
                  <a:lnTo>
                    <a:pt x="8" y="22"/>
                  </a:lnTo>
                  <a:lnTo>
                    <a:pt x="8" y="21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10" y="19"/>
                  </a:lnTo>
                  <a:lnTo>
                    <a:pt x="10" y="18"/>
                  </a:lnTo>
                  <a:lnTo>
                    <a:pt x="11" y="17"/>
                  </a:lnTo>
                  <a:lnTo>
                    <a:pt x="12" y="16"/>
                  </a:lnTo>
                  <a:lnTo>
                    <a:pt x="13" y="16"/>
                  </a:lnTo>
                  <a:lnTo>
                    <a:pt x="13" y="15"/>
                  </a:lnTo>
                  <a:lnTo>
                    <a:pt x="14" y="14"/>
                  </a:lnTo>
                  <a:lnTo>
                    <a:pt x="15" y="14"/>
                  </a:lnTo>
                  <a:lnTo>
                    <a:pt x="16" y="14"/>
                  </a:lnTo>
                  <a:lnTo>
                    <a:pt x="16" y="13"/>
                  </a:lnTo>
                  <a:lnTo>
                    <a:pt x="17" y="13"/>
                  </a:lnTo>
                  <a:lnTo>
                    <a:pt x="18" y="13"/>
                  </a:lnTo>
                  <a:lnTo>
                    <a:pt x="18" y="12"/>
                  </a:lnTo>
                  <a:lnTo>
                    <a:pt x="19" y="12"/>
                  </a:lnTo>
                  <a:lnTo>
                    <a:pt x="19" y="11"/>
                  </a:lnTo>
                  <a:lnTo>
                    <a:pt x="19" y="10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20" y="8"/>
                  </a:lnTo>
                  <a:lnTo>
                    <a:pt x="20" y="7"/>
                  </a:lnTo>
                  <a:lnTo>
                    <a:pt x="21" y="7"/>
                  </a:lnTo>
                  <a:lnTo>
                    <a:pt x="22" y="7"/>
                  </a:lnTo>
                  <a:lnTo>
                    <a:pt x="23" y="7"/>
                  </a:lnTo>
                  <a:lnTo>
                    <a:pt x="24" y="7"/>
                  </a:lnTo>
                  <a:lnTo>
                    <a:pt x="24" y="6"/>
                  </a:lnTo>
                  <a:lnTo>
                    <a:pt x="23" y="5"/>
                  </a:lnTo>
                  <a:lnTo>
                    <a:pt x="22" y="5"/>
                  </a:lnTo>
                  <a:lnTo>
                    <a:pt x="22" y="4"/>
                  </a:lnTo>
                  <a:lnTo>
                    <a:pt x="22" y="5"/>
                  </a:lnTo>
                  <a:lnTo>
                    <a:pt x="21" y="5"/>
                  </a:lnTo>
                  <a:lnTo>
                    <a:pt x="21" y="4"/>
                  </a:lnTo>
                  <a:lnTo>
                    <a:pt x="21" y="3"/>
                  </a:lnTo>
                  <a:lnTo>
                    <a:pt x="21" y="2"/>
                  </a:lnTo>
                  <a:lnTo>
                    <a:pt x="21" y="1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10" name="Freeform 86"/>
            <p:cNvSpPr>
              <a:spLocks/>
            </p:cNvSpPr>
            <p:nvPr/>
          </p:nvSpPr>
          <p:spPr bwMode="auto">
            <a:xfrm>
              <a:off x="833" y="2394"/>
              <a:ext cx="5" cy="1"/>
            </a:xfrm>
            <a:custGeom>
              <a:avLst/>
              <a:gdLst>
                <a:gd name="T0" fmla="*/ 3 w 5"/>
                <a:gd name="T1" fmla="*/ 0 h 1"/>
                <a:gd name="T2" fmla="*/ 3 w 5"/>
                <a:gd name="T3" fmla="*/ 0 h 1"/>
                <a:gd name="T4" fmla="*/ 3 w 5"/>
                <a:gd name="T5" fmla="*/ 0 h 1"/>
                <a:gd name="T6" fmla="*/ 2 w 5"/>
                <a:gd name="T7" fmla="*/ 0 h 1"/>
                <a:gd name="T8" fmla="*/ 2 w 5"/>
                <a:gd name="T9" fmla="*/ 0 h 1"/>
                <a:gd name="T10" fmla="*/ 2 w 5"/>
                <a:gd name="T11" fmla="*/ 0 h 1"/>
                <a:gd name="T12" fmla="*/ 1 w 5"/>
                <a:gd name="T13" fmla="*/ 0 h 1"/>
                <a:gd name="T14" fmla="*/ 1 w 5"/>
                <a:gd name="T15" fmla="*/ 0 h 1"/>
                <a:gd name="T16" fmla="*/ 0 w 5"/>
                <a:gd name="T17" fmla="*/ 0 h 1"/>
                <a:gd name="T18" fmla="*/ 0 w 5"/>
                <a:gd name="T19" fmla="*/ 0 h 1"/>
                <a:gd name="T20" fmla="*/ 0 w 5"/>
                <a:gd name="T21" fmla="*/ 0 h 1"/>
                <a:gd name="T22" fmla="*/ 0 w 5"/>
                <a:gd name="T23" fmla="*/ 0 h 1"/>
                <a:gd name="T24" fmla="*/ 0 w 5"/>
                <a:gd name="T25" fmla="*/ 0 h 1"/>
                <a:gd name="T26" fmla="*/ 1 w 5"/>
                <a:gd name="T27" fmla="*/ 0 h 1"/>
                <a:gd name="T28" fmla="*/ 1 w 5"/>
                <a:gd name="T29" fmla="*/ 0 h 1"/>
                <a:gd name="T30" fmla="*/ 2 w 5"/>
                <a:gd name="T31" fmla="*/ 0 h 1"/>
                <a:gd name="T32" fmla="*/ 2 w 5"/>
                <a:gd name="T33" fmla="*/ 0 h 1"/>
                <a:gd name="T34" fmla="*/ 2 w 5"/>
                <a:gd name="T35" fmla="*/ 0 h 1"/>
                <a:gd name="T36" fmla="*/ 3 w 5"/>
                <a:gd name="T37" fmla="*/ 0 h 1"/>
                <a:gd name="T38" fmla="*/ 3 w 5"/>
                <a:gd name="T39" fmla="*/ 0 h 1"/>
                <a:gd name="T40" fmla="*/ 3 w 5"/>
                <a:gd name="T41" fmla="*/ 0 h 1"/>
                <a:gd name="T42" fmla="*/ 4 w 5"/>
                <a:gd name="T43" fmla="*/ 0 h 1"/>
                <a:gd name="T44" fmla="*/ 4 w 5"/>
                <a:gd name="T45" fmla="*/ 0 h 1"/>
                <a:gd name="T46" fmla="*/ 4 w 5"/>
                <a:gd name="T47" fmla="*/ 0 h 1"/>
                <a:gd name="T48" fmla="*/ 4 w 5"/>
                <a:gd name="T49" fmla="*/ 0 h 1"/>
                <a:gd name="T50" fmla="*/ 4 w 5"/>
                <a:gd name="T51" fmla="*/ 0 h 1"/>
                <a:gd name="T52" fmla="*/ 4 w 5"/>
                <a:gd name="T53" fmla="*/ 0 h 1"/>
                <a:gd name="T54" fmla="*/ 4 w 5"/>
                <a:gd name="T55" fmla="*/ 0 h 1"/>
                <a:gd name="T56" fmla="*/ 4 w 5"/>
                <a:gd name="T57" fmla="*/ 0 h 1"/>
                <a:gd name="T58" fmla="*/ 3 w 5"/>
                <a:gd name="T59" fmla="*/ 0 h 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"/>
                <a:gd name="T91" fmla="*/ 0 h 1"/>
                <a:gd name="T92" fmla="*/ 5 w 5"/>
                <a:gd name="T93" fmla="*/ 1 h 1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" h="1">
                  <a:moveTo>
                    <a:pt x="3" y="0"/>
                  </a:moveTo>
                  <a:lnTo>
                    <a:pt x="3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11" name="Freeform 87"/>
            <p:cNvSpPr>
              <a:spLocks/>
            </p:cNvSpPr>
            <p:nvPr/>
          </p:nvSpPr>
          <p:spPr bwMode="auto">
            <a:xfrm>
              <a:off x="743" y="2602"/>
              <a:ext cx="15" cy="28"/>
            </a:xfrm>
            <a:custGeom>
              <a:avLst/>
              <a:gdLst>
                <a:gd name="T0" fmla="*/ 0 w 15"/>
                <a:gd name="T1" fmla="*/ 23 h 28"/>
                <a:gd name="T2" fmla="*/ 1 w 15"/>
                <a:gd name="T3" fmla="*/ 23 h 28"/>
                <a:gd name="T4" fmla="*/ 1 w 15"/>
                <a:gd name="T5" fmla="*/ 23 h 28"/>
                <a:gd name="T6" fmla="*/ 1 w 15"/>
                <a:gd name="T7" fmla="*/ 24 h 28"/>
                <a:gd name="T8" fmla="*/ 2 w 15"/>
                <a:gd name="T9" fmla="*/ 24 h 28"/>
                <a:gd name="T10" fmla="*/ 3 w 15"/>
                <a:gd name="T11" fmla="*/ 24 h 28"/>
                <a:gd name="T12" fmla="*/ 4 w 15"/>
                <a:gd name="T13" fmla="*/ 23 h 28"/>
                <a:gd name="T14" fmla="*/ 4 w 15"/>
                <a:gd name="T15" fmla="*/ 22 h 28"/>
                <a:gd name="T16" fmla="*/ 4 w 15"/>
                <a:gd name="T17" fmla="*/ 21 h 28"/>
                <a:gd name="T18" fmla="*/ 9 w 15"/>
                <a:gd name="T19" fmla="*/ 3 h 28"/>
                <a:gd name="T20" fmla="*/ 9 w 15"/>
                <a:gd name="T21" fmla="*/ 2 h 28"/>
                <a:gd name="T22" fmla="*/ 9 w 15"/>
                <a:gd name="T23" fmla="*/ 2 h 28"/>
                <a:gd name="T24" fmla="*/ 8 w 15"/>
                <a:gd name="T25" fmla="*/ 2 h 28"/>
                <a:gd name="T26" fmla="*/ 6 w 15"/>
                <a:gd name="T27" fmla="*/ 2 h 28"/>
                <a:gd name="T28" fmla="*/ 13 w 15"/>
                <a:gd name="T29" fmla="*/ 0 h 28"/>
                <a:gd name="T30" fmla="*/ 14 w 15"/>
                <a:gd name="T31" fmla="*/ 0 h 28"/>
                <a:gd name="T32" fmla="*/ 7 w 15"/>
                <a:gd name="T33" fmla="*/ 23 h 28"/>
                <a:gd name="T34" fmla="*/ 7 w 15"/>
                <a:gd name="T35" fmla="*/ 24 h 28"/>
                <a:gd name="T36" fmla="*/ 7 w 15"/>
                <a:gd name="T37" fmla="*/ 25 h 28"/>
                <a:gd name="T38" fmla="*/ 7 w 15"/>
                <a:gd name="T39" fmla="*/ 25 h 28"/>
                <a:gd name="T40" fmla="*/ 8 w 15"/>
                <a:gd name="T41" fmla="*/ 25 h 28"/>
                <a:gd name="T42" fmla="*/ 8 w 15"/>
                <a:gd name="T43" fmla="*/ 26 h 28"/>
                <a:gd name="T44" fmla="*/ 8 w 15"/>
                <a:gd name="T45" fmla="*/ 26 h 28"/>
                <a:gd name="T46" fmla="*/ 9 w 15"/>
                <a:gd name="T47" fmla="*/ 26 h 28"/>
                <a:gd name="T48" fmla="*/ 9 w 15"/>
                <a:gd name="T49" fmla="*/ 27 h 28"/>
                <a:gd name="T50" fmla="*/ 0 w 15"/>
                <a:gd name="T51" fmla="*/ 24 h 28"/>
                <a:gd name="T52" fmla="*/ 0 w 15"/>
                <a:gd name="T53" fmla="*/ 23 h 2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5"/>
                <a:gd name="T82" fmla="*/ 0 h 28"/>
                <a:gd name="T83" fmla="*/ 15 w 15"/>
                <a:gd name="T84" fmla="*/ 28 h 2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5" h="28">
                  <a:moveTo>
                    <a:pt x="0" y="23"/>
                  </a:moveTo>
                  <a:lnTo>
                    <a:pt x="1" y="23"/>
                  </a:lnTo>
                  <a:lnTo>
                    <a:pt x="1" y="24"/>
                  </a:lnTo>
                  <a:lnTo>
                    <a:pt x="2" y="24"/>
                  </a:lnTo>
                  <a:lnTo>
                    <a:pt x="3" y="24"/>
                  </a:lnTo>
                  <a:lnTo>
                    <a:pt x="4" y="23"/>
                  </a:lnTo>
                  <a:lnTo>
                    <a:pt x="4" y="22"/>
                  </a:lnTo>
                  <a:lnTo>
                    <a:pt x="4" y="21"/>
                  </a:lnTo>
                  <a:lnTo>
                    <a:pt x="9" y="3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13" y="0"/>
                  </a:lnTo>
                  <a:lnTo>
                    <a:pt x="14" y="0"/>
                  </a:lnTo>
                  <a:lnTo>
                    <a:pt x="7" y="23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8" y="25"/>
                  </a:lnTo>
                  <a:lnTo>
                    <a:pt x="8" y="26"/>
                  </a:lnTo>
                  <a:lnTo>
                    <a:pt x="9" y="26"/>
                  </a:lnTo>
                  <a:lnTo>
                    <a:pt x="9" y="27"/>
                  </a:lnTo>
                  <a:lnTo>
                    <a:pt x="0" y="24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12" name="Freeform 88"/>
            <p:cNvSpPr>
              <a:spLocks/>
            </p:cNvSpPr>
            <p:nvPr/>
          </p:nvSpPr>
          <p:spPr bwMode="auto">
            <a:xfrm>
              <a:off x="785" y="2610"/>
              <a:ext cx="17" cy="28"/>
            </a:xfrm>
            <a:custGeom>
              <a:avLst/>
              <a:gdLst>
                <a:gd name="T0" fmla="*/ 2 w 17"/>
                <a:gd name="T1" fmla="*/ 26 h 28"/>
                <a:gd name="T2" fmla="*/ 5 w 17"/>
                <a:gd name="T3" fmla="*/ 25 h 28"/>
                <a:gd name="T4" fmla="*/ 7 w 17"/>
                <a:gd name="T5" fmla="*/ 24 h 28"/>
                <a:gd name="T6" fmla="*/ 9 w 17"/>
                <a:gd name="T7" fmla="*/ 22 h 28"/>
                <a:gd name="T8" fmla="*/ 10 w 17"/>
                <a:gd name="T9" fmla="*/ 20 h 28"/>
                <a:gd name="T10" fmla="*/ 11 w 17"/>
                <a:gd name="T11" fmla="*/ 19 h 28"/>
                <a:gd name="T12" fmla="*/ 12 w 17"/>
                <a:gd name="T13" fmla="*/ 17 h 28"/>
                <a:gd name="T14" fmla="*/ 12 w 17"/>
                <a:gd name="T15" fmla="*/ 16 h 28"/>
                <a:gd name="T16" fmla="*/ 12 w 17"/>
                <a:gd name="T17" fmla="*/ 16 h 28"/>
                <a:gd name="T18" fmla="*/ 10 w 17"/>
                <a:gd name="T19" fmla="*/ 17 h 28"/>
                <a:gd name="T20" fmla="*/ 9 w 17"/>
                <a:gd name="T21" fmla="*/ 17 h 28"/>
                <a:gd name="T22" fmla="*/ 7 w 17"/>
                <a:gd name="T23" fmla="*/ 17 h 28"/>
                <a:gd name="T24" fmla="*/ 6 w 17"/>
                <a:gd name="T25" fmla="*/ 17 h 28"/>
                <a:gd name="T26" fmla="*/ 4 w 17"/>
                <a:gd name="T27" fmla="*/ 16 h 28"/>
                <a:gd name="T28" fmla="*/ 3 w 17"/>
                <a:gd name="T29" fmla="*/ 15 h 28"/>
                <a:gd name="T30" fmla="*/ 2 w 17"/>
                <a:gd name="T31" fmla="*/ 14 h 28"/>
                <a:gd name="T32" fmla="*/ 1 w 17"/>
                <a:gd name="T33" fmla="*/ 12 h 28"/>
                <a:gd name="T34" fmla="*/ 1 w 17"/>
                <a:gd name="T35" fmla="*/ 11 h 28"/>
                <a:gd name="T36" fmla="*/ 1 w 17"/>
                <a:gd name="T37" fmla="*/ 9 h 28"/>
                <a:gd name="T38" fmla="*/ 1 w 17"/>
                <a:gd name="T39" fmla="*/ 7 h 28"/>
                <a:gd name="T40" fmla="*/ 2 w 17"/>
                <a:gd name="T41" fmla="*/ 6 h 28"/>
                <a:gd name="T42" fmla="*/ 2 w 17"/>
                <a:gd name="T43" fmla="*/ 4 h 28"/>
                <a:gd name="T44" fmla="*/ 4 w 17"/>
                <a:gd name="T45" fmla="*/ 2 h 28"/>
                <a:gd name="T46" fmla="*/ 4 w 17"/>
                <a:gd name="T47" fmla="*/ 2 h 28"/>
                <a:gd name="T48" fmla="*/ 6 w 17"/>
                <a:gd name="T49" fmla="*/ 1 h 28"/>
                <a:gd name="T50" fmla="*/ 7 w 17"/>
                <a:gd name="T51" fmla="*/ 0 h 28"/>
                <a:gd name="T52" fmla="*/ 9 w 17"/>
                <a:gd name="T53" fmla="*/ 0 h 28"/>
                <a:gd name="T54" fmla="*/ 10 w 17"/>
                <a:gd name="T55" fmla="*/ 0 h 28"/>
                <a:gd name="T56" fmla="*/ 12 w 17"/>
                <a:gd name="T57" fmla="*/ 1 h 28"/>
                <a:gd name="T58" fmla="*/ 13 w 17"/>
                <a:gd name="T59" fmla="*/ 2 h 28"/>
                <a:gd name="T60" fmla="*/ 15 w 17"/>
                <a:gd name="T61" fmla="*/ 2 h 28"/>
                <a:gd name="T62" fmla="*/ 15 w 17"/>
                <a:gd name="T63" fmla="*/ 4 h 28"/>
                <a:gd name="T64" fmla="*/ 16 w 17"/>
                <a:gd name="T65" fmla="*/ 6 h 28"/>
                <a:gd name="T66" fmla="*/ 16 w 17"/>
                <a:gd name="T67" fmla="*/ 8 h 28"/>
                <a:gd name="T68" fmla="*/ 16 w 17"/>
                <a:gd name="T69" fmla="*/ 11 h 28"/>
                <a:gd name="T70" fmla="*/ 16 w 17"/>
                <a:gd name="T71" fmla="*/ 13 h 28"/>
                <a:gd name="T72" fmla="*/ 15 w 17"/>
                <a:gd name="T73" fmla="*/ 16 h 28"/>
                <a:gd name="T74" fmla="*/ 14 w 17"/>
                <a:gd name="T75" fmla="*/ 20 h 28"/>
                <a:gd name="T76" fmla="*/ 12 w 17"/>
                <a:gd name="T77" fmla="*/ 22 h 28"/>
                <a:gd name="T78" fmla="*/ 10 w 17"/>
                <a:gd name="T79" fmla="*/ 24 h 28"/>
                <a:gd name="T80" fmla="*/ 8 w 17"/>
                <a:gd name="T81" fmla="*/ 25 h 28"/>
                <a:gd name="T82" fmla="*/ 5 w 17"/>
                <a:gd name="T83" fmla="*/ 26 h 28"/>
                <a:gd name="T84" fmla="*/ 2 w 17"/>
                <a:gd name="T85" fmla="*/ 27 h 28"/>
                <a:gd name="T86" fmla="*/ 0 w 17"/>
                <a:gd name="T87" fmla="*/ 26 h 2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7"/>
                <a:gd name="T133" fmla="*/ 0 h 28"/>
                <a:gd name="T134" fmla="*/ 17 w 17"/>
                <a:gd name="T135" fmla="*/ 28 h 2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7" h="28">
                  <a:moveTo>
                    <a:pt x="0" y="26"/>
                  </a:moveTo>
                  <a:lnTo>
                    <a:pt x="2" y="26"/>
                  </a:lnTo>
                  <a:lnTo>
                    <a:pt x="4" y="25"/>
                  </a:lnTo>
                  <a:lnTo>
                    <a:pt x="5" y="25"/>
                  </a:lnTo>
                  <a:lnTo>
                    <a:pt x="6" y="25"/>
                  </a:lnTo>
                  <a:lnTo>
                    <a:pt x="7" y="24"/>
                  </a:lnTo>
                  <a:lnTo>
                    <a:pt x="8" y="23"/>
                  </a:lnTo>
                  <a:lnTo>
                    <a:pt x="9" y="22"/>
                  </a:lnTo>
                  <a:lnTo>
                    <a:pt x="9" y="21"/>
                  </a:lnTo>
                  <a:lnTo>
                    <a:pt x="10" y="20"/>
                  </a:lnTo>
                  <a:lnTo>
                    <a:pt x="11" y="20"/>
                  </a:lnTo>
                  <a:lnTo>
                    <a:pt x="11" y="19"/>
                  </a:lnTo>
                  <a:lnTo>
                    <a:pt x="12" y="18"/>
                  </a:lnTo>
                  <a:lnTo>
                    <a:pt x="12" y="17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0" y="17"/>
                  </a:lnTo>
                  <a:lnTo>
                    <a:pt x="9" y="17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6" y="17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3"/>
                  </a:lnTo>
                  <a:lnTo>
                    <a:pt x="4" y="2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5" y="3"/>
                  </a:lnTo>
                  <a:lnTo>
                    <a:pt x="15" y="4"/>
                  </a:lnTo>
                  <a:lnTo>
                    <a:pt x="15" y="5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6" y="9"/>
                  </a:lnTo>
                  <a:lnTo>
                    <a:pt x="16" y="11"/>
                  </a:lnTo>
                  <a:lnTo>
                    <a:pt x="16" y="13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2" y="22"/>
                  </a:lnTo>
                  <a:lnTo>
                    <a:pt x="12" y="23"/>
                  </a:lnTo>
                  <a:lnTo>
                    <a:pt x="10" y="24"/>
                  </a:lnTo>
                  <a:lnTo>
                    <a:pt x="9" y="25"/>
                  </a:lnTo>
                  <a:lnTo>
                    <a:pt x="8" y="25"/>
                  </a:lnTo>
                  <a:lnTo>
                    <a:pt x="7" y="26"/>
                  </a:lnTo>
                  <a:lnTo>
                    <a:pt x="5" y="26"/>
                  </a:lnTo>
                  <a:lnTo>
                    <a:pt x="4" y="27"/>
                  </a:lnTo>
                  <a:lnTo>
                    <a:pt x="2" y="27"/>
                  </a:lnTo>
                  <a:lnTo>
                    <a:pt x="0" y="27"/>
                  </a:lnTo>
                  <a:lnTo>
                    <a:pt x="0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13" name="Freeform 89"/>
            <p:cNvSpPr>
              <a:spLocks/>
            </p:cNvSpPr>
            <p:nvPr/>
          </p:nvSpPr>
          <p:spPr bwMode="auto">
            <a:xfrm>
              <a:off x="791" y="2611"/>
              <a:ext cx="7" cy="13"/>
            </a:xfrm>
            <a:custGeom>
              <a:avLst/>
              <a:gdLst>
                <a:gd name="T0" fmla="*/ 6 w 7"/>
                <a:gd name="T1" fmla="*/ 9 h 13"/>
                <a:gd name="T2" fmla="*/ 6 w 7"/>
                <a:gd name="T3" fmla="*/ 9 h 13"/>
                <a:gd name="T4" fmla="*/ 6 w 7"/>
                <a:gd name="T5" fmla="*/ 8 h 13"/>
                <a:gd name="T6" fmla="*/ 6 w 7"/>
                <a:gd name="T7" fmla="*/ 7 h 13"/>
                <a:gd name="T8" fmla="*/ 6 w 7"/>
                <a:gd name="T9" fmla="*/ 7 h 13"/>
                <a:gd name="T10" fmla="*/ 6 w 7"/>
                <a:gd name="T11" fmla="*/ 6 h 13"/>
                <a:gd name="T12" fmla="*/ 6 w 7"/>
                <a:gd name="T13" fmla="*/ 5 h 13"/>
                <a:gd name="T14" fmla="*/ 6 w 7"/>
                <a:gd name="T15" fmla="*/ 5 h 13"/>
                <a:gd name="T16" fmla="*/ 6 w 7"/>
                <a:gd name="T17" fmla="*/ 4 h 13"/>
                <a:gd name="T18" fmla="*/ 6 w 7"/>
                <a:gd name="T19" fmla="*/ 3 h 13"/>
                <a:gd name="T20" fmla="*/ 6 w 7"/>
                <a:gd name="T21" fmla="*/ 3 h 13"/>
                <a:gd name="T22" fmla="*/ 6 w 7"/>
                <a:gd name="T23" fmla="*/ 2 h 13"/>
                <a:gd name="T24" fmla="*/ 6 w 7"/>
                <a:gd name="T25" fmla="*/ 1 h 13"/>
                <a:gd name="T26" fmla="*/ 5 w 7"/>
                <a:gd name="T27" fmla="*/ 1 h 13"/>
                <a:gd name="T28" fmla="*/ 5 w 7"/>
                <a:gd name="T29" fmla="*/ 1 h 13"/>
                <a:gd name="T30" fmla="*/ 4 w 7"/>
                <a:gd name="T31" fmla="*/ 0 h 13"/>
                <a:gd name="T32" fmla="*/ 4 w 7"/>
                <a:gd name="T33" fmla="*/ 0 h 13"/>
                <a:gd name="T34" fmla="*/ 3 w 7"/>
                <a:gd name="T35" fmla="*/ 0 h 13"/>
                <a:gd name="T36" fmla="*/ 3 w 7"/>
                <a:gd name="T37" fmla="*/ 0 h 13"/>
                <a:gd name="T38" fmla="*/ 2 w 7"/>
                <a:gd name="T39" fmla="*/ 1 h 13"/>
                <a:gd name="T40" fmla="*/ 2 w 7"/>
                <a:gd name="T41" fmla="*/ 1 h 13"/>
                <a:gd name="T42" fmla="*/ 2 w 7"/>
                <a:gd name="T43" fmla="*/ 1 h 13"/>
                <a:gd name="T44" fmla="*/ 1 w 7"/>
                <a:gd name="T45" fmla="*/ 2 h 13"/>
                <a:gd name="T46" fmla="*/ 1 w 7"/>
                <a:gd name="T47" fmla="*/ 3 h 13"/>
                <a:gd name="T48" fmla="*/ 1 w 7"/>
                <a:gd name="T49" fmla="*/ 3 h 13"/>
                <a:gd name="T50" fmla="*/ 1 w 7"/>
                <a:gd name="T51" fmla="*/ 4 h 13"/>
                <a:gd name="T52" fmla="*/ 1 w 7"/>
                <a:gd name="T53" fmla="*/ 5 h 13"/>
                <a:gd name="T54" fmla="*/ 1 w 7"/>
                <a:gd name="T55" fmla="*/ 5 h 13"/>
                <a:gd name="T56" fmla="*/ 1 w 7"/>
                <a:gd name="T57" fmla="*/ 6 h 13"/>
                <a:gd name="T58" fmla="*/ 0 w 7"/>
                <a:gd name="T59" fmla="*/ 6 h 13"/>
                <a:gd name="T60" fmla="*/ 0 w 7"/>
                <a:gd name="T61" fmla="*/ 7 h 13"/>
                <a:gd name="T62" fmla="*/ 0 w 7"/>
                <a:gd name="T63" fmla="*/ 7 h 13"/>
                <a:gd name="T64" fmla="*/ 0 w 7"/>
                <a:gd name="T65" fmla="*/ 8 h 13"/>
                <a:gd name="T66" fmla="*/ 1 w 7"/>
                <a:gd name="T67" fmla="*/ 9 h 13"/>
                <a:gd name="T68" fmla="*/ 1 w 7"/>
                <a:gd name="T69" fmla="*/ 9 h 13"/>
                <a:gd name="T70" fmla="*/ 1 w 7"/>
                <a:gd name="T71" fmla="*/ 10 h 13"/>
                <a:gd name="T72" fmla="*/ 1 w 7"/>
                <a:gd name="T73" fmla="*/ 11 h 13"/>
                <a:gd name="T74" fmla="*/ 1 w 7"/>
                <a:gd name="T75" fmla="*/ 11 h 13"/>
                <a:gd name="T76" fmla="*/ 2 w 7"/>
                <a:gd name="T77" fmla="*/ 11 h 13"/>
                <a:gd name="T78" fmla="*/ 2 w 7"/>
                <a:gd name="T79" fmla="*/ 12 h 13"/>
                <a:gd name="T80" fmla="*/ 3 w 7"/>
                <a:gd name="T81" fmla="*/ 12 h 13"/>
                <a:gd name="T82" fmla="*/ 4 w 7"/>
                <a:gd name="T83" fmla="*/ 12 h 13"/>
                <a:gd name="T84" fmla="*/ 4 w 7"/>
                <a:gd name="T85" fmla="*/ 12 h 13"/>
                <a:gd name="T86" fmla="*/ 5 w 7"/>
                <a:gd name="T87" fmla="*/ 12 h 13"/>
                <a:gd name="T88" fmla="*/ 5 w 7"/>
                <a:gd name="T89" fmla="*/ 12 h 13"/>
                <a:gd name="T90" fmla="*/ 5 w 7"/>
                <a:gd name="T91" fmla="*/ 11 h 13"/>
                <a:gd name="T92" fmla="*/ 6 w 7"/>
                <a:gd name="T93" fmla="*/ 11 h 13"/>
                <a:gd name="T94" fmla="*/ 6 w 7"/>
                <a:gd name="T95" fmla="*/ 11 h 13"/>
                <a:gd name="T96" fmla="*/ 6 w 7"/>
                <a:gd name="T97" fmla="*/ 11 h 13"/>
                <a:gd name="T98" fmla="*/ 6 w 7"/>
                <a:gd name="T99" fmla="*/ 10 h 13"/>
                <a:gd name="T100" fmla="*/ 6 w 7"/>
                <a:gd name="T101" fmla="*/ 9 h 1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7"/>
                <a:gd name="T154" fmla="*/ 0 h 13"/>
                <a:gd name="T155" fmla="*/ 7 w 7"/>
                <a:gd name="T156" fmla="*/ 13 h 1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7" h="13">
                  <a:moveTo>
                    <a:pt x="6" y="9"/>
                  </a:moveTo>
                  <a:lnTo>
                    <a:pt x="6" y="9"/>
                  </a:lnTo>
                  <a:lnTo>
                    <a:pt x="6" y="8"/>
                  </a:lnTo>
                  <a:lnTo>
                    <a:pt x="6" y="7"/>
                  </a:lnTo>
                  <a:lnTo>
                    <a:pt x="6" y="6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1" y="9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2" y="11"/>
                  </a:lnTo>
                  <a:lnTo>
                    <a:pt x="2" y="12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6" y="9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14" name="Freeform 90"/>
            <p:cNvSpPr>
              <a:spLocks/>
            </p:cNvSpPr>
            <p:nvPr/>
          </p:nvSpPr>
          <p:spPr bwMode="auto">
            <a:xfrm>
              <a:off x="839" y="2609"/>
              <a:ext cx="17" cy="30"/>
            </a:xfrm>
            <a:custGeom>
              <a:avLst/>
              <a:gdLst>
                <a:gd name="T0" fmla="*/ 5 w 17"/>
                <a:gd name="T1" fmla="*/ 28 h 30"/>
                <a:gd name="T2" fmla="*/ 7 w 17"/>
                <a:gd name="T3" fmla="*/ 27 h 30"/>
                <a:gd name="T4" fmla="*/ 9 w 17"/>
                <a:gd name="T5" fmla="*/ 25 h 30"/>
                <a:gd name="T6" fmla="*/ 11 w 17"/>
                <a:gd name="T7" fmla="*/ 22 h 30"/>
                <a:gd name="T8" fmla="*/ 12 w 17"/>
                <a:gd name="T9" fmla="*/ 20 h 30"/>
                <a:gd name="T10" fmla="*/ 12 w 17"/>
                <a:gd name="T11" fmla="*/ 18 h 30"/>
                <a:gd name="T12" fmla="*/ 12 w 17"/>
                <a:gd name="T13" fmla="*/ 17 h 30"/>
                <a:gd name="T14" fmla="*/ 12 w 17"/>
                <a:gd name="T15" fmla="*/ 15 h 30"/>
                <a:gd name="T16" fmla="*/ 12 w 17"/>
                <a:gd name="T17" fmla="*/ 16 h 30"/>
                <a:gd name="T18" fmla="*/ 10 w 17"/>
                <a:gd name="T19" fmla="*/ 17 h 30"/>
                <a:gd name="T20" fmla="*/ 9 w 17"/>
                <a:gd name="T21" fmla="*/ 17 h 30"/>
                <a:gd name="T22" fmla="*/ 8 w 17"/>
                <a:gd name="T23" fmla="*/ 18 h 30"/>
                <a:gd name="T24" fmla="*/ 7 w 17"/>
                <a:gd name="T25" fmla="*/ 18 h 30"/>
                <a:gd name="T26" fmla="*/ 5 w 17"/>
                <a:gd name="T27" fmla="*/ 18 h 30"/>
                <a:gd name="T28" fmla="*/ 4 w 17"/>
                <a:gd name="T29" fmla="*/ 17 h 30"/>
                <a:gd name="T30" fmla="*/ 3 w 17"/>
                <a:gd name="T31" fmla="*/ 17 h 30"/>
                <a:gd name="T32" fmla="*/ 1 w 17"/>
                <a:gd name="T33" fmla="*/ 16 h 30"/>
                <a:gd name="T34" fmla="*/ 1 w 17"/>
                <a:gd name="T35" fmla="*/ 14 h 30"/>
                <a:gd name="T36" fmla="*/ 0 w 17"/>
                <a:gd name="T37" fmla="*/ 12 h 30"/>
                <a:gd name="T38" fmla="*/ 0 w 17"/>
                <a:gd name="T39" fmla="*/ 10 h 30"/>
                <a:gd name="T40" fmla="*/ 0 w 17"/>
                <a:gd name="T41" fmla="*/ 8 h 30"/>
                <a:gd name="T42" fmla="*/ 0 w 17"/>
                <a:gd name="T43" fmla="*/ 7 h 30"/>
                <a:gd name="T44" fmla="*/ 1 w 17"/>
                <a:gd name="T45" fmla="*/ 5 h 30"/>
                <a:gd name="T46" fmla="*/ 1 w 17"/>
                <a:gd name="T47" fmla="*/ 3 h 30"/>
                <a:gd name="T48" fmla="*/ 3 w 17"/>
                <a:gd name="T49" fmla="*/ 2 h 30"/>
                <a:gd name="T50" fmla="*/ 4 w 17"/>
                <a:gd name="T51" fmla="*/ 1 h 30"/>
                <a:gd name="T52" fmla="*/ 6 w 17"/>
                <a:gd name="T53" fmla="*/ 0 h 30"/>
                <a:gd name="T54" fmla="*/ 7 w 17"/>
                <a:gd name="T55" fmla="*/ 0 h 30"/>
                <a:gd name="T56" fmla="*/ 9 w 17"/>
                <a:gd name="T57" fmla="*/ 0 h 30"/>
                <a:gd name="T58" fmla="*/ 10 w 17"/>
                <a:gd name="T59" fmla="*/ 1 h 30"/>
                <a:gd name="T60" fmla="*/ 12 w 17"/>
                <a:gd name="T61" fmla="*/ 2 h 30"/>
                <a:gd name="T62" fmla="*/ 13 w 17"/>
                <a:gd name="T63" fmla="*/ 3 h 30"/>
                <a:gd name="T64" fmla="*/ 14 w 17"/>
                <a:gd name="T65" fmla="*/ 5 h 30"/>
                <a:gd name="T66" fmla="*/ 15 w 17"/>
                <a:gd name="T67" fmla="*/ 7 h 30"/>
                <a:gd name="T68" fmla="*/ 15 w 17"/>
                <a:gd name="T69" fmla="*/ 9 h 30"/>
                <a:gd name="T70" fmla="*/ 16 w 17"/>
                <a:gd name="T71" fmla="*/ 12 h 30"/>
                <a:gd name="T72" fmla="*/ 16 w 17"/>
                <a:gd name="T73" fmla="*/ 15 h 30"/>
                <a:gd name="T74" fmla="*/ 15 w 17"/>
                <a:gd name="T75" fmla="*/ 18 h 30"/>
                <a:gd name="T76" fmla="*/ 14 w 17"/>
                <a:gd name="T77" fmla="*/ 21 h 30"/>
                <a:gd name="T78" fmla="*/ 12 w 17"/>
                <a:gd name="T79" fmla="*/ 23 h 30"/>
                <a:gd name="T80" fmla="*/ 10 w 17"/>
                <a:gd name="T81" fmla="*/ 26 h 30"/>
                <a:gd name="T82" fmla="*/ 8 w 17"/>
                <a:gd name="T83" fmla="*/ 27 h 30"/>
                <a:gd name="T84" fmla="*/ 5 w 17"/>
                <a:gd name="T85" fmla="*/ 29 h 3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7"/>
                <a:gd name="T130" fmla="*/ 0 h 30"/>
                <a:gd name="T131" fmla="*/ 17 w 17"/>
                <a:gd name="T132" fmla="*/ 30 h 3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7" h="30">
                  <a:moveTo>
                    <a:pt x="4" y="29"/>
                  </a:moveTo>
                  <a:lnTo>
                    <a:pt x="5" y="28"/>
                  </a:lnTo>
                  <a:lnTo>
                    <a:pt x="6" y="27"/>
                  </a:lnTo>
                  <a:lnTo>
                    <a:pt x="7" y="27"/>
                  </a:lnTo>
                  <a:lnTo>
                    <a:pt x="9" y="26"/>
                  </a:lnTo>
                  <a:lnTo>
                    <a:pt x="9" y="25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2" y="20"/>
                  </a:lnTo>
                  <a:lnTo>
                    <a:pt x="12" y="19"/>
                  </a:lnTo>
                  <a:lnTo>
                    <a:pt x="12" y="18"/>
                  </a:lnTo>
                  <a:lnTo>
                    <a:pt x="12" y="17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8" y="18"/>
                  </a:lnTo>
                  <a:lnTo>
                    <a:pt x="7" y="18"/>
                  </a:lnTo>
                  <a:lnTo>
                    <a:pt x="6" y="18"/>
                  </a:lnTo>
                  <a:lnTo>
                    <a:pt x="5" y="18"/>
                  </a:lnTo>
                  <a:lnTo>
                    <a:pt x="4" y="17"/>
                  </a:lnTo>
                  <a:lnTo>
                    <a:pt x="3" y="17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2" y="2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4" y="5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8"/>
                  </a:lnTo>
                  <a:lnTo>
                    <a:pt x="15" y="9"/>
                  </a:lnTo>
                  <a:lnTo>
                    <a:pt x="16" y="11"/>
                  </a:lnTo>
                  <a:lnTo>
                    <a:pt x="16" y="12"/>
                  </a:lnTo>
                  <a:lnTo>
                    <a:pt x="16" y="13"/>
                  </a:lnTo>
                  <a:lnTo>
                    <a:pt x="16" y="15"/>
                  </a:lnTo>
                  <a:lnTo>
                    <a:pt x="15" y="17"/>
                  </a:lnTo>
                  <a:lnTo>
                    <a:pt x="15" y="18"/>
                  </a:lnTo>
                  <a:lnTo>
                    <a:pt x="15" y="20"/>
                  </a:lnTo>
                  <a:lnTo>
                    <a:pt x="14" y="21"/>
                  </a:lnTo>
                  <a:lnTo>
                    <a:pt x="13" y="22"/>
                  </a:lnTo>
                  <a:lnTo>
                    <a:pt x="12" y="23"/>
                  </a:lnTo>
                  <a:lnTo>
                    <a:pt x="12" y="25"/>
                  </a:lnTo>
                  <a:lnTo>
                    <a:pt x="10" y="26"/>
                  </a:lnTo>
                  <a:lnTo>
                    <a:pt x="9" y="27"/>
                  </a:lnTo>
                  <a:lnTo>
                    <a:pt x="8" y="27"/>
                  </a:lnTo>
                  <a:lnTo>
                    <a:pt x="7" y="28"/>
                  </a:lnTo>
                  <a:lnTo>
                    <a:pt x="5" y="29"/>
                  </a:lnTo>
                  <a:lnTo>
                    <a:pt x="4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15" name="Freeform 91"/>
            <p:cNvSpPr>
              <a:spLocks/>
            </p:cNvSpPr>
            <p:nvPr/>
          </p:nvSpPr>
          <p:spPr bwMode="auto">
            <a:xfrm>
              <a:off x="843" y="2611"/>
              <a:ext cx="8" cy="12"/>
            </a:xfrm>
            <a:custGeom>
              <a:avLst/>
              <a:gdLst>
                <a:gd name="T0" fmla="*/ 6 w 8"/>
                <a:gd name="T1" fmla="*/ 8 h 12"/>
                <a:gd name="T2" fmla="*/ 6 w 8"/>
                <a:gd name="T3" fmla="*/ 7 h 12"/>
                <a:gd name="T4" fmla="*/ 6 w 8"/>
                <a:gd name="T5" fmla="*/ 6 h 12"/>
                <a:gd name="T6" fmla="*/ 6 w 8"/>
                <a:gd name="T7" fmla="*/ 6 h 12"/>
                <a:gd name="T8" fmla="*/ 6 w 8"/>
                <a:gd name="T9" fmla="*/ 5 h 12"/>
                <a:gd name="T10" fmla="*/ 6 w 8"/>
                <a:gd name="T11" fmla="*/ 5 h 12"/>
                <a:gd name="T12" fmla="*/ 6 w 8"/>
                <a:gd name="T13" fmla="*/ 4 h 12"/>
                <a:gd name="T14" fmla="*/ 6 w 8"/>
                <a:gd name="T15" fmla="*/ 3 h 12"/>
                <a:gd name="T16" fmla="*/ 6 w 8"/>
                <a:gd name="T17" fmla="*/ 3 h 12"/>
                <a:gd name="T18" fmla="*/ 6 w 8"/>
                <a:gd name="T19" fmla="*/ 2 h 12"/>
                <a:gd name="T20" fmla="*/ 5 w 8"/>
                <a:gd name="T21" fmla="*/ 1 h 12"/>
                <a:gd name="T22" fmla="*/ 5 w 8"/>
                <a:gd name="T23" fmla="*/ 1 h 12"/>
                <a:gd name="T24" fmla="*/ 4 w 8"/>
                <a:gd name="T25" fmla="*/ 0 h 12"/>
                <a:gd name="T26" fmla="*/ 4 w 8"/>
                <a:gd name="T27" fmla="*/ 0 h 12"/>
                <a:gd name="T28" fmla="*/ 3 w 8"/>
                <a:gd name="T29" fmla="*/ 0 h 12"/>
                <a:gd name="T30" fmla="*/ 2 w 8"/>
                <a:gd name="T31" fmla="*/ 0 h 12"/>
                <a:gd name="T32" fmla="*/ 2 w 8"/>
                <a:gd name="T33" fmla="*/ 0 h 12"/>
                <a:gd name="T34" fmla="*/ 1 w 8"/>
                <a:gd name="T35" fmla="*/ 0 h 12"/>
                <a:gd name="T36" fmla="*/ 1 w 8"/>
                <a:gd name="T37" fmla="*/ 1 h 12"/>
                <a:gd name="T38" fmla="*/ 1 w 8"/>
                <a:gd name="T39" fmla="*/ 1 h 12"/>
                <a:gd name="T40" fmla="*/ 1 w 8"/>
                <a:gd name="T41" fmla="*/ 2 h 12"/>
                <a:gd name="T42" fmla="*/ 0 w 8"/>
                <a:gd name="T43" fmla="*/ 3 h 12"/>
                <a:gd name="T44" fmla="*/ 0 w 8"/>
                <a:gd name="T45" fmla="*/ 3 h 12"/>
                <a:gd name="T46" fmla="*/ 0 w 8"/>
                <a:gd name="T47" fmla="*/ 4 h 12"/>
                <a:gd name="T48" fmla="*/ 0 w 8"/>
                <a:gd name="T49" fmla="*/ 5 h 12"/>
                <a:gd name="T50" fmla="*/ 0 w 8"/>
                <a:gd name="T51" fmla="*/ 5 h 12"/>
                <a:gd name="T52" fmla="*/ 1 w 8"/>
                <a:gd name="T53" fmla="*/ 6 h 12"/>
                <a:gd name="T54" fmla="*/ 1 w 8"/>
                <a:gd name="T55" fmla="*/ 6 h 12"/>
                <a:gd name="T56" fmla="*/ 1 w 8"/>
                <a:gd name="T57" fmla="*/ 7 h 12"/>
                <a:gd name="T58" fmla="*/ 1 w 8"/>
                <a:gd name="T59" fmla="*/ 8 h 12"/>
                <a:gd name="T60" fmla="*/ 1 w 8"/>
                <a:gd name="T61" fmla="*/ 8 h 12"/>
                <a:gd name="T62" fmla="*/ 1 w 8"/>
                <a:gd name="T63" fmla="*/ 9 h 12"/>
                <a:gd name="T64" fmla="*/ 1 w 8"/>
                <a:gd name="T65" fmla="*/ 10 h 12"/>
                <a:gd name="T66" fmla="*/ 2 w 8"/>
                <a:gd name="T67" fmla="*/ 10 h 12"/>
                <a:gd name="T68" fmla="*/ 2 w 8"/>
                <a:gd name="T69" fmla="*/ 10 h 12"/>
                <a:gd name="T70" fmla="*/ 2 w 8"/>
                <a:gd name="T71" fmla="*/ 10 h 12"/>
                <a:gd name="T72" fmla="*/ 2 w 8"/>
                <a:gd name="T73" fmla="*/ 11 h 12"/>
                <a:gd name="T74" fmla="*/ 3 w 8"/>
                <a:gd name="T75" fmla="*/ 11 h 12"/>
                <a:gd name="T76" fmla="*/ 3 w 8"/>
                <a:gd name="T77" fmla="*/ 11 h 12"/>
                <a:gd name="T78" fmla="*/ 4 w 8"/>
                <a:gd name="T79" fmla="*/ 11 h 12"/>
                <a:gd name="T80" fmla="*/ 4 w 8"/>
                <a:gd name="T81" fmla="*/ 11 h 12"/>
                <a:gd name="T82" fmla="*/ 5 w 8"/>
                <a:gd name="T83" fmla="*/ 11 h 12"/>
                <a:gd name="T84" fmla="*/ 5 w 8"/>
                <a:gd name="T85" fmla="*/ 11 h 12"/>
                <a:gd name="T86" fmla="*/ 6 w 8"/>
                <a:gd name="T87" fmla="*/ 10 h 12"/>
                <a:gd name="T88" fmla="*/ 6 w 8"/>
                <a:gd name="T89" fmla="*/ 10 h 12"/>
                <a:gd name="T90" fmla="*/ 6 w 8"/>
                <a:gd name="T91" fmla="*/ 10 h 12"/>
                <a:gd name="T92" fmla="*/ 7 w 8"/>
                <a:gd name="T93" fmla="*/ 10 h 12"/>
                <a:gd name="T94" fmla="*/ 7 w 8"/>
                <a:gd name="T95" fmla="*/ 9 h 12"/>
                <a:gd name="T96" fmla="*/ 7 w 8"/>
                <a:gd name="T97" fmla="*/ 8 h 12"/>
                <a:gd name="T98" fmla="*/ 6 w 8"/>
                <a:gd name="T99" fmla="*/ 8 h 1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"/>
                <a:gd name="T151" fmla="*/ 0 h 12"/>
                <a:gd name="T152" fmla="*/ 8 w 8"/>
                <a:gd name="T153" fmla="*/ 12 h 1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" h="12">
                  <a:moveTo>
                    <a:pt x="6" y="8"/>
                  </a:moveTo>
                  <a:lnTo>
                    <a:pt x="6" y="7"/>
                  </a:lnTo>
                  <a:lnTo>
                    <a:pt x="6" y="6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2"/>
                  </a:lnTo>
                  <a:lnTo>
                    <a:pt x="5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7" y="10"/>
                  </a:lnTo>
                  <a:lnTo>
                    <a:pt x="7" y="9"/>
                  </a:lnTo>
                  <a:lnTo>
                    <a:pt x="7" y="8"/>
                  </a:lnTo>
                  <a:lnTo>
                    <a:pt x="6" y="8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16" name="Freeform 92"/>
            <p:cNvSpPr>
              <a:spLocks/>
            </p:cNvSpPr>
            <p:nvPr/>
          </p:nvSpPr>
          <p:spPr bwMode="auto">
            <a:xfrm>
              <a:off x="889" y="2596"/>
              <a:ext cx="20" cy="28"/>
            </a:xfrm>
            <a:custGeom>
              <a:avLst/>
              <a:gdLst>
                <a:gd name="T0" fmla="*/ 17 w 20"/>
                <a:gd name="T1" fmla="*/ 11 h 28"/>
                <a:gd name="T2" fmla="*/ 18 w 20"/>
                <a:gd name="T3" fmla="*/ 13 h 28"/>
                <a:gd name="T4" fmla="*/ 18 w 20"/>
                <a:gd name="T5" fmla="*/ 15 h 28"/>
                <a:gd name="T6" fmla="*/ 19 w 20"/>
                <a:gd name="T7" fmla="*/ 17 h 28"/>
                <a:gd name="T8" fmla="*/ 18 w 20"/>
                <a:gd name="T9" fmla="*/ 20 h 28"/>
                <a:gd name="T10" fmla="*/ 18 w 20"/>
                <a:gd name="T11" fmla="*/ 22 h 28"/>
                <a:gd name="T12" fmla="*/ 17 w 20"/>
                <a:gd name="T13" fmla="*/ 24 h 28"/>
                <a:gd name="T14" fmla="*/ 15 w 20"/>
                <a:gd name="T15" fmla="*/ 25 h 28"/>
                <a:gd name="T16" fmla="*/ 13 w 20"/>
                <a:gd name="T17" fmla="*/ 27 h 28"/>
                <a:gd name="T18" fmla="*/ 11 w 20"/>
                <a:gd name="T19" fmla="*/ 27 h 28"/>
                <a:gd name="T20" fmla="*/ 8 w 20"/>
                <a:gd name="T21" fmla="*/ 26 h 28"/>
                <a:gd name="T22" fmla="*/ 7 w 20"/>
                <a:gd name="T23" fmla="*/ 25 h 28"/>
                <a:gd name="T24" fmla="*/ 5 w 20"/>
                <a:gd name="T25" fmla="*/ 24 h 28"/>
                <a:gd name="T26" fmla="*/ 4 w 20"/>
                <a:gd name="T27" fmla="*/ 22 h 28"/>
                <a:gd name="T28" fmla="*/ 2 w 20"/>
                <a:gd name="T29" fmla="*/ 20 h 28"/>
                <a:gd name="T30" fmla="*/ 2 w 20"/>
                <a:gd name="T31" fmla="*/ 17 h 28"/>
                <a:gd name="T32" fmla="*/ 1 w 20"/>
                <a:gd name="T33" fmla="*/ 16 h 28"/>
                <a:gd name="T34" fmla="*/ 0 w 20"/>
                <a:gd name="T35" fmla="*/ 14 h 28"/>
                <a:gd name="T36" fmla="*/ 0 w 20"/>
                <a:gd name="T37" fmla="*/ 11 h 28"/>
                <a:gd name="T38" fmla="*/ 0 w 20"/>
                <a:gd name="T39" fmla="*/ 9 h 28"/>
                <a:gd name="T40" fmla="*/ 0 w 20"/>
                <a:gd name="T41" fmla="*/ 7 h 28"/>
                <a:gd name="T42" fmla="*/ 0 w 20"/>
                <a:gd name="T43" fmla="*/ 4 h 28"/>
                <a:gd name="T44" fmla="*/ 2 w 20"/>
                <a:gd name="T45" fmla="*/ 2 h 28"/>
                <a:gd name="T46" fmla="*/ 3 w 20"/>
                <a:gd name="T47" fmla="*/ 1 h 28"/>
                <a:gd name="T48" fmla="*/ 5 w 20"/>
                <a:gd name="T49" fmla="*/ 0 h 28"/>
                <a:gd name="T50" fmla="*/ 8 w 20"/>
                <a:gd name="T51" fmla="*/ 0 h 28"/>
                <a:gd name="T52" fmla="*/ 10 w 20"/>
                <a:gd name="T53" fmla="*/ 1 h 28"/>
                <a:gd name="T54" fmla="*/ 11 w 20"/>
                <a:gd name="T55" fmla="*/ 2 h 28"/>
                <a:gd name="T56" fmla="*/ 14 w 20"/>
                <a:gd name="T57" fmla="*/ 3 h 28"/>
                <a:gd name="T58" fmla="*/ 14 w 20"/>
                <a:gd name="T59" fmla="*/ 5 h 28"/>
                <a:gd name="T60" fmla="*/ 16 w 20"/>
                <a:gd name="T61" fmla="*/ 7 h 28"/>
                <a:gd name="T62" fmla="*/ 17 w 20"/>
                <a:gd name="T63" fmla="*/ 9 h 2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"/>
                <a:gd name="T97" fmla="*/ 0 h 28"/>
                <a:gd name="T98" fmla="*/ 20 w 20"/>
                <a:gd name="T99" fmla="*/ 28 h 2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" h="28">
                  <a:moveTo>
                    <a:pt x="17" y="10"/>
                  </a:moveTo>
                  <a:lnTo>
                    <a:pt x="17" y="11"/>
                  </a:lnTo>
                  <a:lnTo>
                    <a:pt x="18" y="13"/>
                  </a:lnTo>
                  <a:lnTo>
                    <a:pt x="18" y="14"/>
                  </a:lnTo>
                  <a:lnTo>
                    <a:pt x="18" y="15"/>
                  </a:lnTo>
                  <a:lnTo>
                    <a:pt x="19" y="16"/>
                  </a:lnTo>
                  <a:lnTo>
                    <a:pt x="19" y="17"/>
                  </a:lnTo>
                  <a:lnTo>
                    <a:pt x="19" y="19"/>
                  </a:lnTo>
                  <a:lnTo>
                    <a:pt x="18" y="20"/>
                  </a:lnTo>
                  <a:lnTo>
                    <a:pt x="18" y="21"/>
                  </a:lnTo>
                  <a:lnTo>
                    <a:pt x="18" y="22"/>
                  </a:lnTo>
                  <a:lnTo>
                    <a:pt x="17" y="23"/>
                  </a:lnTo>
                  <a:lnTo>
                    <a:pt x="17" y="24"/>
                  </a:lnTo>
                  <a:lnTo>
                    <a:pt x="16" y="25"/>
                  </a:lnTo>
                  <a:lnTo>
                    <a:pt x="15" y="25"/>
                  </a:lnTo>
                  <a:lnTo>
                    <a:pt x="14" y="26"/>
                  </a:lnTo>
                  <a:lnTo>
                    <a:pt x="13" y="27"/>
                  </a:lnTo>
                  <a:lnTo>
                    <a:pt x="11" y="27"/>
                  </a:lnTo>
                  <a:lnTo>
                    <a:pt x="9" y="27"/>
                  </a:lnTo>
                  <a:lnTo>
                    <a:pt x="8" y="26"/>
                  </a:lnTo>
                  <a:lnTo>
                    <a:pt x="7" y="25"/>
                  </a:lnTo>
                  <a:lnTo>
                    <a:pt x="6" y="25"/>
                  </a:lnTo>
                  <a:lnTo>
                    <a:pt x="5" y="24"/>
                  </a:lnTo>
                  <a:lnTo>
                    <a:pt x="5" y="23"/>
                  </a:lnTo>
                  <a:lnTo>
                    <a:pt x="4" y="22"/>
                  </a:lnTo>
                  <a:lnTo>
                    <a:pt x="3" y="20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1" y="3"/>
                  </a:lnTo>
                  <a:lnTo>
                    <a:pt x="2" y="2"/>
                  </a:lnTo>
                  <a:lnTo>
                    <a:pt x="3" y="1"/>
                  </a:lnTo>
                  <a:lnTo>
                    <a:pt x="4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4" y="3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5" y="7"/>
                  </a:lnTo>
                  <a:lnTo>
                    <a:pt x="16" y="7"/>
                  </a:lnTo>
                  <a:lnTo>
                    <a:pt x="17" y="8"/>
                  </a:lnTo>
                  <a:lnTo>
                    <a:pt x="17" y="9"/>
                  </a:lnTo>
                  <a:lnTo>
                    <a:pt x="17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17" name="Freeform 93"/>
            <p:cNvSpPr>
              <a:spLocks/>
            </p:cNvSpPr>
            <p:nvPr/>
          </p:nvSpPr>
          <p:spPr bwMode="auto">
            <a:xfrm>
              <a:off x="892" y="2598"/>
              <a:ext cx="13" cy="25"/>
            </a:xfrm>
            <a:custGeom>
              <a:avLst/>
              <a:gdLst>
                <a:gd name="T0" fmla="*/ 2 w 13"/>
                <a:gd name="T1" fmla="*/ 13 h 25"/>
                <a:gd name="T2" fmla="*/ 3 w 13"/>
                <a:gd name="T3" fmla="*/ 14 h 25"/>
                <a:gd name="T4" fmla="*/ 3 w 13"/>
                <a:gd name="T5" fmla="*/ 14 h 25"/>
                <a:gd name="T6" fmla="*/ 3 w 13"/>
                <a:gd name="T7" fmla="*/ 16 h 25"/>
                <a:gd name="T8" fmla="*/ 3 w 13"/>
                <a:gd name="T9" fmla="*/ 17 h 25"/>
                <a:gd name="T10" fmla="*/ 3 w 13"/>
                <a:gd name="T11" fmla="*/ 18 h 25"/>
                <a:gd name="T12" fmla="*/ 4 w 13"/>
                <a:gd name="T13" fmla="*/ 18 h 25"/>
                <a:gd name="T14" fmla="*/ 5 w 13"/>
                <a:gd name="T15" fmla="*/ 19 h 25"/>
                <a:gd name="T16" fmla="*/ 5 w 13"/>
                <a:gd name="T17" fmla="*/ 21 h 25"/>
                <a:gd name="T18" fmla="*/ 5 w 13"/>
                <a:gd name="T19" fmla="*/ 22 h 25"/>
                <a:gd name="T20" fmla="*/ 6 w 13"/>
                <a:gd name="T21" fmla="*/ 22 h 25"/>
                <a:gd name="T22" fmla="*/ 7 w 13"/>
                <a:gd name="T23" fmla="*/ 22 h 25"/>
                <a:gd name="T24" fmla="*/ 7 w 13"/>
                <a:gd name="T25" fmla="*/ 23 h 25"/>
                <a:gd name="T26" fmla="*/ 8 w 13"/>
                <a:gd name="T27" fmla="*/ 23 h 25"/>
                <a:gd name="T28" fmla="*/ 9 w 13"/>
                <a:gd name="T29" fmla="*/ 24 h 25"/>
                <a:gd name="T30" fmla="*/ 9 w 13"/>
                <a:gd name="T31" fmla="*/ 24 h 25"/>
                <a:gd name="T32" fmla="*/ 10 w 13"/>
                <a:gd name="T33" fmla="*/ 23 h 25"/>
                <a:gd name="T34" fmla="*/ 11 w 13"/>
                <a:gd name="T35" fmla="*/ 23 h 25"/>
                <a:gd name="T36" fmla="*/ 11 w 13"/>
                <a:gd name="T37" fmla="*/ 22 h 25"/>
                <a:gd name="T38" fmla="*/ 11 w 13"/>
                <a:gd name="T39" fmla="*/ 22 h 25"/>
                <a:gd name="T40" fmla="*/ 12 w 13"/>
                <a:gd name="T41" fmla="*/ 21 h 25"/>
                <a:gd name="T42" fmla="*/ 12 w 13"/>
                <a:gd name="T43" fmla="*/ 20 h 25"/>
                <a:gd name="T44" fmla="*/ 12 w 13"/>
                <a:gd name="T45" fmla="*/ 18 h 25"/>
                <a:gd name="T46" fmla="*/ 12 w 13"/>
                <a:gd name="T47" fmla="*/ 18 h 25"/>
                <a:gd name="T48" fmla="*/ 12 w 13"/>
                <a:gd name="T49" fmla="*/ 17 h 25"/>
                <a:gd name="T50" fmla="*/ 11 w 13"/>
                <a:gd name="T51" fmla="*/ 16 h 25"/>
                <a:gd name="T52" fmla="*/ 11 w 13"/>
                <a:gd name="T53" fmla="*/ 14 h 25"/>
                <a:gd name="T54" fmla="*/ 11 w 13"/>
                <a:gd name="T55" fmla="*/ 14 h 25"/>
                <a:gd name="T56" fmla="*/ 11 w 13"/>
                <a:gd name="T57" fmla="*/ 13 h 25"/>
                <a:gd name="T58" fmla="*/ 11 w 13"/>
                <a:gd name="T59" fmla="*/ 12 h 25"/>
                <a:gd name="T60" fmla="*/ 11 w 13"/>
                <a:gd name="T61" fmla="*/ 11 h 25"/>
                <a:gd name="T62" fmla="*/ 10 w 13"/>
                <a:gd name="T63" fmla="*/ 10 h 25"/>
                <a:gd name="T64" fmla="*/ 10 w 13"/>
                <a:gd name="T65" fmla="*/ 10 h 25"/>
                <a:gd name="T66" fmla="*/ 10 w 13"/>
                <a:gd name="T67" fmla="*/ 9 h 25"/>
                <a:gd name="T68" fmla="*/ 9 w 13"/>
                <a:gd name="T69" fmla="*/ 8 h 25"/>
                <a:gd name="T70" fmla="*/ 9 w 13"/>
                <a:gd name="T71" fmla="*/ 7 h 25"/>
                <a:gd name="T72" fmla="*/ 9 w 13"/>
                <a:gd name="T73" fmla="*/ 6 h 25"/>
                <a:gd name="T74" fmla="*/ 8 w 13"/>
                <a:gd name="T75" fmla="*/ 5 h 25"/>
                <a:gd name="T76" fmla="*/ 7 w 13"/>
                <a:gd name="T77" fmla="*/ 4 h 25"/>
                <a:gd name="T78" fmla="*/ 7 w 13"/>
                <a:gd name="T79" fmla="*/ 3 h 25"/>
                <a:gd name="T80" fmla="*/ 7 w 13"/>
                <a:gd name="T81" fmla="*/ 2 h 25"/>
                <a:gd name="T82" fmla="*/ 6 w 13"/>
                <a:gd name="T83" fmla="*/ 2 h 25"/>
                <a:gd name="T84" fmla="*/ 5 w 13"/>
                <a:gd name="T85" fmla="*/ 1 h 25"/>
                <a:gd name="T86" fmla="*/ 5 w 13"/>
                <a:gd name="T87" fmla="*/ 0 h 25"/>
                <a:gd name="T88" fmla="*/ 4 w 13"/>
                <a:gd name="T89" fmla="*/ 0 h 25"/>
                <a:gd name="T90" fmla="*/ 3 w 13"/>
                <a:gd name="T91" fmla="*/ 0 h 25"/>
                <a:gd name="T92" fmla="*/ 3 w 13"/>
                <a:gd name="T93" fmla="*/ 0 h 25"/>
                <a:gd name="T94" fmla="*/ 2 w 13"/>
                <a:gd name="T95" fmla="*/ 0 h 25"/>
                <a:gd name="T96" fmla="*/ 1 w 13"/>
                <a:gd name="T97" fmla="*/ 1 h 25"/>
                <a:gd name="T98" fmla="*/ 1 w 13"/>
                <a:gd name="T99" fmla="*/ 2 h 25"/>
                <a:gd name="T100" fmla="*/ 0 w 13"/>
                <a:gd name="T101" fmla="*/ 2 h 25"/>
                <a:gd name="T102" fmla="*/ 0 w 13"/>
                <a:gd name="T103" fmla="*/ 3 h 25"/>
                <a:gd name="T104" fmla="*/ 0 w 13"/>
                <a:gd name="T105" fmla="*/ 4 h 25"/>
                <a:gd name="T106" fmla="*/ 0 w 13"/>
                <a:gd name="T107" fmla="*/ 6 h 25"/>
                <a:gd name="T108" fmla="*/ 0 w 13"/>
                <a:gd name="T109" fmla="*/ 6 h 25"/>
                <a:gd name="T110" fmla="*/ 1 w 13"/>
                <a:gd name="T111" fmla="*/ 7 h 25"/>
                <a:gd name="T112" fmla="*/ 1 w 13"/>
                <a:gd name="T113" fmla="*/ 9 h 25"/>
                <a:gd name="T114" fmla="*/ 1 w 13"/>
                <a:gd name="T115" fmla="*/ 10 h 25"/>
                <a:gd name="T116" fmla="*/ 1 w 13"/>
                <a:gd name="T117" fmla="*/ 10 h 25"/>
                <a:gd name="T118" fmla="*/ 1 w 13"/>
                <a:gd name="T119" fmla="*/ 11 h 25"/>
                <a:gd name="T120" fmla="*/ 2 w 13"/>
                <a:gd name="T121" fmla="*/ 12 h 25"/>
                <a:gd name="T122" fmla="*/ 2 w 13"/>
                <a:gd name="T123" fmla="*/ 13 h 2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3"/>
                <a:gd name="T187" fmla="*/ 0 h 25"/>
                <a:gd name="T188" fmla="*/ 13 w 13"/>
                <a:gd name="T189" fmla="*/ 25 h 2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3" h="25">
                  <a:moveTo>
                    <a:pt x="2" y="13"/>
                  </a:moveTo>
                  <a:lnTo>
                    <a:pt x="3" y="14"/>
                  </a:lnTo>
                  <a:lnTo>
                    <a:pt x="3" y="16"/>
                  </a:lnTo>
                  <a:lnTo>
                    <a:pt x="3" y="17"/>
                  </a:lnTo>
                  <a:lnTo>
                    <a:pt x="3" y="18"/>
                  </a:lnTo>
                  <a:lnTo>
                    <a:pt x="4" y="18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22"/>
                  </a:lnTo>
                  <a:lnTo>
                    <a:pt x="6" y="22"/>
                  </a:lnTo>
                  <a:lnTo>
                    <a:pt x="7" y="22"/>
                  </a:lnTo>
                  <a:lnTo>
                    <a:pt x="7" y="23"/>
                  </a:lnTo>
                  <a:lnTo>
                    <a:pt x="8" y="23"/>
                  </a:lnTo>
                  <a:lnTo>
                    <a:pt x="9" y="24"/>
                  </a:lnTo>
                  <a:lnTo>
                    <a:pt x="10" y="23"/>
                  </a:lnTo>
                  <a:lnTo>
                    <a:pt x="11" y="23"/>
                  </a:lnTo>
                  <a:lnTo>
                    <a:pt x="11" y="22"/>
                  </a:lnTo>
                  <a:lnTo>
                    <a:pt x="12" y="21"/>
                  </a:lnTo>
                  <a:lnTo>
                    <a:pt x="12" y="20"/>
                  </a:lnTo>
                  <a:lnTo>
                    <a:pt x="12" y="18"/>
                  </a:lnTo>
                  <a:lnTo>
                    <a:pt x="12" y="17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3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9" y="8"/>
                  </a:lnTo>
                  <a:lnTo>
                    <a:pt x="9" y="7"/>
                  </a:lnTo>
                  <a:lnTo>
                    <a:pt x="9" y="6"/>
                  </a:lnTo>
                  <a:lnTo>
                    <a:pt x="8" y="5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2"/>
                  </a:lnTo>
                  <a:lnTo>
                    <a:pt x="6" y="2"/>
                  </a:lnTo>
                  <a:lnTo>
                    <a:pt x="5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2" y="12"/>
                  </a:lnTo>
                  <a:lnTo>
                    <a:pt x="2" y="13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18" name="Freeform 94"/>
            <p:cNvSpPr>
              <a:spLocks/>
            </p:cNvSpPr>
            <p:nvPr/>
          </p:nvSpPr>
          <p:spPr bwMode="auto">
            <a:xfrm>
              <a:off x="713" y="2434"/>
              <a:ext cx="59" cy="56"/>
            </a:xfrm>
            <a:custGeom>
              <a:avLst/>
              <a:gdLst>
                <a:gd name="T0" fmla="*/ 11 w 59"/>
                <a:gd name="T1" fmla="*/ 32 h 56"/>
                <a:gd name="T2" fmla="*/ 10 w 59"/>
                <a:gd name="T3" fmla="*/ 30 h 56"/>
                <a:gd name="T4" fmla="*/ 12 w 59"/>
                <a:gd name="T5" fmla="*/ 28 h 56"/>
                <a:gd name="T6" fmla="*/ 12 w 59"/>
                <a:gd name="T7" fmla="*/ 25 h 56"/>
                <a:gd name="T8" fmla="*/ 11 w 59"/>
                <a:gd name="T9" fmla="*/ 22 h 56"/>
                <a:gd name="T10" fmla="*/ 12 w 59"/>
                <a:gd name="T11" fmla="*/ 19 h 56"/>
                <a:gd name="T12" fmla="*/ 10 w 59"/>
                <a:gd name="T13" fmla="*/ 18 h 56"/>
                <a:gd name="T14" fmla="*/ 6 w 59"/>
                <a:gd name="T15" fmla="*/ 18 h 56"/>
                <a:gd name="T16" fmla="*/ 5 w 59"/>
                <a:gd name="T17" fmla="*/ 16 h 56"/>
                <a:gd name="T18" fmla="*/ 5 w 59"/>
                <a:gd name="T19" fmla="*/ 14 h 56"/>
                <a:gd name="T20" fmla="*/ 5 w 59"/>
                <a:gd name="T21" fmla="*/ 10 h 56"/>
                <a:gd name="T22" fmla="*/ 5 w 59"/>
                <a:gd name="T23" fmla="*/ 8 h 56"/>
                <a:gd name="T24" fmla="*/ 6 w 59"/>
                <a:gd name="T25" fmla="*/ 6 h 56"/>
                <a:gd name="T26" fmla="*/ 8 w 59"/>
                <a:gd name="T27" fmla="*/ 5 h 56"/>
                <a:gd name="T28" fmla="*/ 9 w 59"/>
                <a:gd name="T29" fmla="*/ 3 h 56"/>
                <a:gd name="T30" fmla="*/ 7 w 59"/>
                <a:gd name="T31" fmla="*/ 2 h 56"/>
                <a:gd name="T32" fmla="*/ 5 w 59"/>
                <a:gd name="T33" fmla="*/ 0 h 56"/>
                <a:gd name="T34" fmla="*/ 3 w 59"/>
                <a:gd name="T35" fmla="*/ 2 h 56"/>
                <a:gd name="T36" fmla="*/ 3 w 59"/>
                <a:gd name="T37" fmla="*/ 5 h 56"/>
                <a:gd name="T38" fmla="*/ 3 w 59"/>
                <a:gd name="T39" fmla="*/ 8 h 56"/>
                <a:gd name="T40" fmla="*/ 3 w 59"/>
                <a:gd name="T41" fmla="*/ 11 h 56"/>
                <a:gd name="T42" fmla="*/ 3 w 59"/>
                <a:gd name="T43" fmla="*/ 14 h 56"/>
                <a:gd name="T44" fmla="*/ 2 w 59"/>
                <a:gd name="T45" fmla="*/ 16 h 56"/>
                <a:gd name="T46" fmla="*/ 2 w 59"/>
                <a:gd name="T47" fmla="*/ 19 h 56"/>
                <a:gd name="T48" fmla="*/ 1 w 59"/>
                <a:gd name="T49" fmla="*/ 23 h 56"/>
                <a:gd name="T50" fmla="*/ 0 w 59"/>
                <a:gd name="T51" fmla="*/ 26 h 56"/>
                <a:gd name="T52" fmla="*/ 0 w 59"/>
                <a:gd name="T53" fmla="*/ 30 h 56"/>
                <a:gd name="T54" fmla="*/ 1 w 59"/>
                <a:gd name="T55" fmla="*/ 32 h 56"/>
                <a:gd name="T56" fmla="*/ 3 w 59"/>
                <a:gd name="T57" fmla="*/ 33 h 56"/>
                <a:gd name="T58" fmla="*/ 4 w 59"/>
                <a:gd name="T59" fmla="*/ 36 h 56"/>
                <a:gd name="T60" fmla="*/ 5 w 59"/>
                <a:gd name="T61" fmla="*/ 39 h 56"/>
                <a:gd name="T62" fmla="*/ 8 w 59"/>
                <a:gd name="T63" fmla="*/ 40 h 56"/>
                <a:gd name="T64" fmla="*/ 12 w 59"/>
                <a:gd name="T65" fmla="*/ 40 h 56"/>
                <a:gd name="T66" fmla="*/ 15 w 59"/>
                <a:gd name="T67" fmla="*/ 39 h 56"/>
                <a:gd name="T68" fmla="*/ 17 w 59"/>
                <a:gd name="T69" fmla="*/ 38 h 56"/>
                <a:gd name="T70" fmla="*/ 19 w 59"/>
                <a:gd name="T71" fmla="*/ 39 h 56"/>
                <a:gd name="T72" fmla="*/ 21 w 59"/>
                <a:gd name="T73" fmla="*/ 40 h 56"/>
                <a:gd name="T74" fmla="*/ 24 w 59"/>
                <a:gd name="T75" fmla="*/ 41 h 56"/>
                <a:gd name="T76" fmla="*/ 28 w 59"/>
                <a:gd name="T77" fmla="*/ 43 h 56"/>
                <a:gd name="T78" fmla="*/ 32 w 59"/>
                <a:gd name="T79" fmla="*/ 45 h 56"/>
                <a:gd name="T80" fmla="*/ 36 w 59"/>
                <a:gd name="T81" fmla="*/ 48 h 56"/>
                <a:gd name="T82" fmla="*/ 42 w 59"/>
                <a:gd name="T83" fmla="*/ 49 h 56"/>
                <a:gd name="T84" fmla="*/ 46 w 59"/>
                <a:gd name="T85" fmla="*/ 49 h 56"/>
                <a:gd name="T86" fmla="*/ 51 w 59"/>
                <a:gd name="T87" fmla="*/ 50 h 56"/>
                <a:gd name="T88" fmla="*/ 55 w 59"/>
                <a:gd name="T89" fmla="*/ 54 h 56"/>
                <a:gd name="T90" fmla="*/ 58 w 59"/>
                <a:gd name="T91" fmla="*/ 52 h 56"/>
                <a:gd name="T92" fmla="*/ 57 w 59"/>
                <a:gd name="T93" fmla="*/ 50 h 56"/>
                <a:gd name="T94" fmla="*/ 56 w 59"/>
                <a:gd name="T95" fmla="*/ 48 h 56"/>
                <a:gd name="T96" fmla="*/ 53 w 59"/>
                <a:gd name="T97" fmla="*/ 48 h 56"/>
                <a:gd name="T98" fmla="*/ 51 w 59"/>
                <a:gd name="T99" fmla="*/ 47 h 56"/>
                <a:gd name="T100" fmla="*/ 46 w 59"/>
                <a:gd name="T101" fmla="*/ 47 h 56"/>
                <a:gd name="T102" fmla="*/ 41 w 59"/>
                <a:gd name="T103" fmla="*/ 45 h 56"/>
                <a:gd name="T104" fmla="*/ 35 w 59"/>
                <a:gd name="T105" fmla="*/ 43 h 56"/>
                <a:gd name="T106" fmla="*/ 31 w 59"/>
                <a:gd name="T107" fmla="*/ 41 h 56"/>
                <a:gd name="T108" fmla="*/ 27 w 59"/>
                <a:gd name="T109" fmla="*/ 39 h 56"/>
                <a:gd name="T110" fmla="*/ 24 w 59"/>
                <a:gd name="T111" fmla="*/ 37 h 56"/>
                <a:gd name="T112" fmla="*/ 23 w 59"/>
                <a:gd name="T113" fmla="*/ 35 h 56"/>
                <a:gd name="T114" fmla="*/ 22 w 59"/>
                <a:gd name="T115" fmla="*/ 32 h 56"/>
                <a:gd name="T116" fmla="*/ 20 w 59"/>
                <a:gd name="T117" fmla="*/ 31 h 56"/>
                <a:gd name="T118" fmla="*/ 16 w 59"/>
                <a:gd name="T119" fmla="*/ 31 h 56"/>
                <a:gd name="T120" fmla="*/ 15 w 59"/>
                <a:gd name="T121" fmla="*/ 32 h 56"/>
                <a:gd name="T122" fmla="*/ 13 w 59"/>
                <a:gd name="T123" fmla="*/ 32 h 56"/>
                <a:gd name="T124" fmla="*/ 12 w 59"/>
                <a:gd name="T125" fmla="*/ 32 h 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9"/>
                <a:gd name="T190" fmla="*/ 0 h 56"/>
                <a:gd name="T191" fmla="*/ 59 w 59"/>
                <a:gd name="T192" fmla="*/ 56 h 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9" h="56">
                  <a:moveTo>
                    <a:pt x="11" y="32"/>
                  </a:moveTo>
                  <a:lnTo>
                    <a:pt x="11" y="32"/>
                  </a:lnTo>
                  <a:lnTo>
                    <a:pt x="10" y="32"/>
                  </a:lnTo>
                  <a:lnTo>
                    <a:pt x="10" y="31"/>
                  </a:lnTo>
                  <a:lnTo>
                    <a:pt x="10" y="30"/>
                  </a:lnTo>
                  <a:lnTo>
                    <a:pt x="11" y="29"/>
                  </a:lnTo>
                  <a:lnTo>
                    <a:pt x="12" y="29"/>
                  </a:lnTo>
                  <a:lnTo>
                    <a:pt x="12" y="28"/>
                  </a:lnTo>
                  <a:lnTo>
                    <a:pt x="12" y="27"/>
                  </a:lnTo>
                  <a:lnTo>
                    <a:pt x="12" y="26"/>
                  </a:lnTo>
                  <a:lnTo>
                    <a:pt x="12" y="25"/>
                  </a:lnTo>
                  <a:lnTo>
                    <a:pt x="11" y="23"/>
                  </a:lnTo>
                  <a:lnTo>
                    <a:pt x="11" y="22"/>
                  </a:lnTo>
                  <a:lnTo>
                    <a:pt x="11" y="21"/>
                  </a:lnTo>
                  <a:lnTo>
                    <a:pt x="12" y="20"/>
                  </a:lnTo>
                  <a:lnTo>
                    <a:pt x="12" y="19"/>
                  </a:lnTo>
                  <a:lnTo>
                    <a:pt x="11" y="19"/>
                  </a:lnTo>
                  <a:lnTo>
                    <a:pt x="11" y="18"/>
                  </a:lnTo>
                  <a:lnTo>
                    <a:pt x="10" y="18"/>
                  </a:lnTo>
                  <a:lnTo>
                    <a:pt x="9" y="18"/>
                  </a:lnTo>
                  <a:lnTo>
                    <a:pt x="8" y="18"/>
                  </a:lnTo>
                  <a:lnTo>
                    <a:pt x="6" y="18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7"/>
                  </a:lnTo>
                  <a:lnTo>
                    <a:pt x="6" y="7"/>
                  </a:lnTo>
                  <a:lnTo>
                    <a:pt x="6" y="6"/>
                  </a:lnTo>
                  <a:lnTo>
                    <a:pt x="7" y="5"/>
                  </a:lnTo>
                  <a:lnTo>
                    <a:pt x="8" y="5"/>
                  </a:lnTo>
                  <a:lnTo>
                    <a:pt x="8" y="4"/>
                  </a:lnTo>
                  <a:lnTo>
                    <a:pt x="9" y="4"/>
                  </a:lnTo>
                  <a:lnTo>
                    <a:pt x="9" y="3"/>
                  </a:lnTo>
                  <a:lnTo>
                    <a:pt x="9" y="2"/>
                  </a:lnTo>
                  <a:lnTo>
                    <a:pt x="8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5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1" y="21"/>
                  </a:lnTo>
                  <a:lnTo>
                    <a:pt x="1" y="22"/>
                  </a:lnTo>
                  <a:lnTo>
                    <a:pt x="1" y="23"/>
                  </a:lnTo>
                  <a:lnTo>
                    <a:pt x="1" y="25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1"/>
                  </a:lnTo>
                  <a:lnTo>
                    <a:pt x="1" y="32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3" y="33"/>
                  </a:lnTo>
                  <a:lnTo>
                    <a:pt x="3" y="34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5" y="37"/>
                  </a:lnTo>
                  <a:lnTo>
                    <a:pt x="5" y="38"/>
                  </a:lnTo>
                  <a:lnTo>
                    <a:pt x="5" y="39"/>
                  </a:lnTo>
                  <a:lnTo>
                    <a:pt x="6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3" y="40"/>
                  </a:lnTo>
                  <a:lnTo>
                    <a:pt x="14" y="40"/>
                  </a:lnTo>
                  <a:lnTo>
                    <a:pt x="15" y="39"/>
                  </a:lnTo>
                  <a:lnTo>
                    <a:pt x="16" y="39"/>
                  </a:lnTo>
                  <a:lnTo>
                    <a:pt x="17" y="38"/>
                  </a:lnTo>
                  <a:lnTo>
                    <a:pt x="18" y="38"/>
                  </a:lnTo>
                  <a:lnTo>
                    <a:pt x="18" y="39"/>
                  </a:lnTo>
                  <a:lnTo>
                    <a:pt x="19" y="39"/>
                  </a:lnTo>
                  <a:lnTo>
                    <a:pt x="20" y="39"/>
                  </a:lnTo>
                  <a:lnTo>
                    <a:pt x="20" y="40"/>
                  </a:lnTo>
                  <a:lnTo>
                    <a:pt x="21" y="40"/>
                  </a:lnTo>
                  <a:lnTo>
                    <a:pt x="22" y="40"/>
                  </a:lnTo>
                  <a:lnTo>
                    <a:pt x="24" y="41"/>
                  </a:lnTo>
                  <a:lnTo>
                    <a:pt x="26" y="42"/>
                  </a:lnTo>
                  <a:lnTo>
                    <a:pt x="27" y="42"/>
                  </a:lnTo>
                  <a:lnTo>
                    <a:pt x="28" y="43"/>
                  </a:lnTo>
                  <a:lnTo>
                    <a:pt x="29" y="44"/>
                  </a:lnTo>
                  <a:lnTo>
                    <a:pt x="31" y="45"/>
                  </a:lnTo>
                  <a:lnTo>
                    <a:pt x="32" y="45"/>
                  </a:lnTo>
                  <a:lnTo>
                    <a:pt x="34" y="46"/>
                  </a:lnTo>
                  <a:lnTo>
                    <a:pt x="34" y="47"/>
                  </a:lnTo>
                  <a:lnTo>
                    <a:pt x="36" y="48"/>
                  </a:lnTo>
                  <a:lnTo>
                    <a:pt x="38" y="48"/>
                  </a:lnTo>
                  <a:lnTo>
                    <a:pt x="40" y="48"/>
                  </a:lnTo>
                  <a:lnTo>
                    <a:pt x="42" y="49"/>
                  </a:lnTo>
                  <a:lnTo>
                    <a:pt x="43" y="49"/>
                  </a:lnTo>
                  <a:lnTo>
                    <a:pt x="44" y="49"/>
                  </a:lnTo>
                  <a:lnTo>
                    <a:pt x="46" y="49"/>
                  </a:lnTo>
                  <a:lnTo>
                    <a:pt x="48" y="50"/>
                  </a:lnTo>
                  <a:lnTo>
                    <a:pt x="49" y="50"/>
                  </a:lnTo>
                  <a:lnTo>
                    <a:pt x="51" y="50"/>
                  </a:lnTo>
                  <a:lnTo>
                    <a:pt x="53" y="51"/>
                  </a:lnTo>
                  <a:lnTo>
                    <a:pt x="54" y="52"/>
                  </a:lnTo>
                  <a:lnTo>
                    <a:pt x="55" y="54"/>
                  </a:lnTo>
                  <a:lnTo>
                    <a:pt x="57" y="55"/>
                  </a:lnTo>
                  <a:lnTo>
                    <a:pt x="58" y="54"/>
                  </a:lnTo>
                  <a:lnTo>
                    <a:pt x="58" y="52"/>
                  </a:lnTo>
                  <a:lnTo>
                    <a:pt x="58" y="51"/>
                  </a:lnTo>
                  <a:lnTo>
                    <a:pt x="58" y="50"/>
                  </a:lnTo>
                  <a:lnTo>
                    <a:pt x="57" y="50"/>
                  </a:lnTo>
                  <a:lnTo>
                    <a:pt x="57" y="49"/>
                  </a:lnTo>
                  <a:lnTo>
                    <a:pt x="56" y="49"/>
                  </a:lnTo>
                  <a:lnTo>
                    <a:pt x="56" y="48"/>
                  </a:lnTo>
                  <a:lnTo>
                    <a:pt x="55" y="48"/>
                  </a:lnTo>
                  <a:lnTo>
                    <a:pt x="54" y="48"/>
                  </a:lnTo>
                  <a:lnTo>
                    <a:pt x="53" y="48"/>
                  </a:lnTo>
                  <a:lnTo>
                    <a:pt x="52" y="48"/>
                  </a:lnTo>
                  <a:lnTo>
                    <a:pt x="51" y="47"/>
                  </a:lnTo>
                  <a:lnTo>
                    <a:pt x="49" y="47"/>
                  </a:lnTo>
                  <a:lnTo>
                    <a:pt x="48" y="47"/>
                  </a:lnTo>
                  <a:lnTo>
                    <a:pt x="46" y="47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1" y="45"/>
                  </a:lnTo>
                  <a:lnTo>
                    <a:pt x="39" y="44"/>
                  </a:lnTo>
                  <a:lnTo>
                    <a:pt x="37" y="44"/>
                  </a:lnTo>
                  <a:lnTo>
                    <a:pt x="35" y="43"/>
                  </a:lnTo>
                  <a:lnTo>
                    <a:pt x="34" y="42"/>
                  </a:lnTo>
                  <a:lnTo>
                    <a:pt x="33" y="41"/>
                  </a:lnTo>
                  <a:lnTo>
                    <a:pt x="31" y="41"/>
                  </a:lnTo>
                  <a:lnTo>
                    <a:pt x="29" y="40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38"/>
                  </a:lnTo>
                  <a:lnTo>
                    <a:pt x="24" y="38"/>
                  </a:lnTo>
                  <a:lnTo>
                    <a:pt x="24" y="37"/>
                  </a:lnTo>
                  <a:lnTo>
                    <a:pt x="23" y="37"/>
                  </a:lnTo>
                  <a:lnTo>
                    <a:pt x="23" y="36"/>
                  </a:lnTo>
                  <a:lnTo>
                    <a:pt x="23" y="35"/>
                  </a:lnTo>
                  <a:lnTo>
                    <a:pt x="23" y="33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1" y="32"/>
                  </a:lnTo>
                  <a:lnTo>
                    <a:pt x="20" y="31"/>
                  </a:lnTo>
                  <a:lnTo>
                    <a:pt x="18" y="31"/>
                  </a:lnTo>
                  <a:lnTo>
                    <a:pt x="17" y="31"/>
                  </a:lnTo>
                  <a:lnTo>
                    <a:pt x="16" y="31"/>
                  </a:lnTo>
                  <a:lnTo>
                    <a:pt x="16" y="32"/>
                  </a:lnTo>
                  <a:lnTo>
                    <a:pt x="15" y="32"/>
                  </a:lnTo>
                  <a:lnTo>
                    <a:pt x="14" y="32"/>
                  </a:lnTo>
                  <a:lnTo>
                    <a:pt x="13" y="32"/>
                  </a:lnTo>
                  <a:lnTo>
                    <a:pt x="13" y="33"/>
                  </a:lnTo>
                  <a:lnTo>
                    <a:pt x="13" y="32"/>
                  </a:lnTo>
                  <a:lnTo>
                    <a:pt x="12" y="32"/>
                  </a:lnTo>
                  <a:lnTo>
                    <a:pt x="11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19" name="Freeform 95"/>
            <p:cNvSpPr>
              <a:spLocks/>
            </p:cNvSpPr>
            <p:nvPr/>
          </p:nvSpPr>
          <p:spPr bwMode="auto">
            <a:xfrm>
              <a:off x="716" y="2416"/>
              <a:ext cx="3" cy="11"/>
            </a:xfrm>
            <a:custGeom>
              <a:avLst/>
              <a:gdLst>
                <a:gd name="T0" fmla="*/ 1 w 3"/>
                <a:gd name="T1" fmla="*/ 0 h 11"/>
                <a:gd name="T2" fmla="*/ 1 w 3"/>
                <a:gd name="T3" fmla="*/ 1 h 11"/>
                <a:gd name="T4" fmla="*/ 1 w 3"/>
                <a:gd name="T5" fmla="*/ 3 h 11"/>
                <a:gd name="T6" fmla="*/ 1 w 3"/>
                <a:gd name="T7" fmla="*/ 4 h 11"/>
                <a:gd name="T8" fmla="*/ 1 w 3"/>
                <a:gd name="T9" fmla="*/ 4 h 11"/>
                <a:gd name="T10" fmla="*/ 1 w 3"/>
                <a:gd name="T11" fmla="*/ 6 h 11"/>
                <a:gd name="T12" fmla="*/ 0 w 3"/>
                <a:gd name="T13" fmla="*/ 6 h 11"/>
                <a:gd name="T14" fmla="*/ 0 w 3"/>
                <a:gd name="T15" fmla="*/ 7 h 11"/>
                <a:gd name="T16" fmla="*/ 0 w 3"/>
                <a:gd name="T17" fmla="*/ 8 h 11"/>
                <a:gd name="T18" fmla="*/ 0 w 3"/>
                <a:gd name="T19" fmla="*/ 8 h 11"/>
                <a:gd name="T20" fmla="*/ 0 w 3"/>
                <a:gd name="T21" fmla="*/ 9 h 11"/>
                <a:gd name="T22" fmla="*/ 0 w 3"/>
                <a:gd name="T23" fmla="*/ 9 h 11"/>
                <a:gd name="T24" fmla="*/ 0 w 3"/>
                <a:gd name="T25" fmla="*/ 9 h 11"/>
                <a:gd name="T26" fmla="*/ 0 w 3"/>
                <a:gd name="T27" fmla="*/ 10 h 11"/>
                <a:gd name="T28" fmla="*/ 1 w 3"/>
                <a:gd name="T29" fmla="*/ 10 h 11"/>
                <a:gd name="T30" fmla="*/ 1 w 3"/>
                <a:gd name="T31" fmla="*/ 10 h 11"/>
                <a:gd name="T32" fmla="*/ 1 w 3"/>
                <a:gd name="T33" fmla="*/ 10 h 11"/>
                <a:gd name="T34" fmla="*/ 1 w 3"/>
                <a:gd name="T35" fmla="*/ 10 h 11"/>
                <a:gd name="T36" fmla="*/ 2 w 3"/>
                <a:gd name="T37" fmla="*/ 10 h 11"/>
                <a:gd name="T38" fmla="*/ 2 w 3"/>
                <a:gd name="T39" fmla="*/ 9 h 11"/>
                <a:gd name="T40" fmla="*/ 2 w 3"/>
                <a:gd name="T41" fmla="*/ 9 h 11"/>
                <a:gd name="T42" fmla="*/ 2 w 3"/>
                <a:gd name="T43" fmla="*/ 9 h 11"/>
                <a:gd name="T44" fmla="*/ 2 w 3"/>
                <a:gd name="T45" fmla="*/ 9 h 11"/>
                <a:gd name="T46" fmla="*/ 2 w 3"/>
                <a:gd name="T47" fmla="*/ 8 h 11"/>
                <a:gd name="T48" fmla="*/ 2 w 3"/>
                <a:gd name="T49" fmla="*/ 8 h 11"/>
                <a:gd name="T50" fmla="*/ 2 w 3"/>
                <a:gd name="T51" fmla="*/ 8 h 11"/>
                <a:gd name="T52" fmla="*/ 2 w 3"/>
                <a:gd name="T53" fmla="*/ 7 h 11"/>
                <a:gd name="T54" fmla="*/ 2 w 3"/>
                <a:gd name="T55" fmla="*/ 7 h 11"/>
                <a:gd name="T56" fmla="*/ 2 w 3"/>
                <a:gd name="T57" fmla="*/ 6 h 11"/>
                <a:gd name="T58" fmla="*/ 1 w 3"/>
                <a:gd name="T59" fmla="*/ 6 h 11"/>
                <a:gd name="T60" fmla="*/ 1 w 3"/>
                <a:gd name="T61" fmla="*/ 6 h 11"/>
                <a:gd name="T62" fmla="*/ 1 w 3"/>
                <a:gd name="T63" fmla="*/ 5 h 11"/>
                <a:gd name="T64" fmla="*/ 1 w 3"/>
                <a:gd name="T65" fmla="*/ 4 h 11"/>
                <a:gd name="T66" fmla="*/ 1 w 3"/>
                <a:gd name="T67" fmla="*/ 4 h 11"/>
                <a:gd name="T68" fmla="*/ 1 w 3"/>
                <a:gd name="T69" fmla="*/ 3 h 11"/>
                <a:gd name="T70" fmla="*/ 1 w 3"/>
                <a:gd name="T71" fmla="*/ 3 h 11"/>
                <a:gd name="T72" fmla="*/ 1 w 3"/>
                <a:gd name="T73" fmla="*/ 2 h 11"/>
                <a:gd name="T74" fmla="*/ 1 w 3"/>
                <a:gd name="T75" fmla="*/ 1 h 11"/>
                <a:gd name="T76" fmla="*/ 1 w 3"/>
                <a:gd name="T77" fmla="*/ 1 h 11"/>
                <a:gd name="T78" fmla="*/ 1 w 3"/>
                <a:gd name="T79" fmla="*/ 0 h 1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3"/>
                <a:gd name="T121" fmla="*/ 0 h 11"/>
                <a:gd name="T122" fmla="*/ 3 w 3"/>
                <a:gd name="T123" fmla="*/ 11 h 11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3" h="11">
                  <a:moveTo>
                    <a:pt x="1" y="0"/>
                  </a:moveTo>
                  <a:lnTo>
                    <a:pt x="1" y="1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20" name="Freeform 96"/>
            <p:cNvSpPr>
              <a:spLocks/>
            </p:cNvSpPr>
            <p:nvPr/>
          </p:nvSpPr>
          <p:spPr bwMode="auto">
            <a:xfrm>
              <a:off x="762" y="2554"/>
              <a:ext cx="92" cy="32"/>
            </a:xfrm>
            <a:custGeom>
              <a:avLst/>
              <a:gdLst>
                <a:gd name="T0" fmla="*/ 15 w 92"/>
                <a:gd name="T1" fmla="*/ 21 h 32"/>
                <a:gd name="T2" fmla="*/ 14 w 92"/>
                <a:gd name="T3" fmla="*/ 18 h 32"/>
                <a:gd name="T4" fmla="*/ 15 w 92"/>
                <a:gd name="T5" fmla="*/ 16 h 32"/>
                <a:gd name="T6" fmla="*/ 15 w 92"/>
                <a:gd name="T7" fmla="*/ 13 h 32"/>
                <a:gd name="T8" fmla="*/ 14 w 92"/>
                <a:gd name="T9" fmla="*/ 8 h 32"/>
                <a:gd name="T10" fmla="*/ 11 w 92"/>
                <a:gd name="T11" fmla="*/ 12 h 32"/>
                <a:gd name="T12" fmla="*/ 9 w 92"/>
                <a:gd name="T13" fmla="*/ 17 h 32"/>
                <a:gd name="T14" fmla="*/ 7 w 92"/>
                <a:gd name="T15" fmla="*/ 20 h 32"/>
                <a:gd name="T16" fmla="*/ 4 w 92"/>
                <a:gd name="T17" fmla="*/ 23 h 32"/>
                <a:gd name="T18" fmla="*/ 2 w 92"/>
                <a:gd name="T19" fmla="*/ 25 h 32"/>
                <a:gd name="T20" fmla="*/ 0 w 92"/>
                <a:gd name="T21" fmla="*/ 28 h 32"/>
                <a:gd name="T22" fmla="*/ 3 w 92"/>
                <a:gd name="T23" fmla="*/ 28 h 32"/>
                <a:gd name="T24" fmla="*/ 7 w 92"/>
                <a:gd name="T25" fmla="*/ 28 h 32"/>
                <a:gd name="T26" fmla="*/ 9 w 92"/>
                <a:gd name="T27" fmla="*/ 28 h 32"/>
                <a:gd name="T28" fmla="*/ 13 w 92"/>
                <a:gd name="T29" fmla="*/ 29 h 32"/>
                <a:gd name="T30" fmla="*/ 17 w 92"/>
                <a:gd name="T31" fmla="*/ 31 h 32"/>
                <a:gd name="T32" fmla="*/ 22 w 92"/>
                <a:gd name="T33" fmla="*/ 31 h 32"/>
                <a:gd name="T34" fmla="*/ 26 w 92"/>
                <a:gd name="T35" fmla="*/ 31 h 32"/>
                <a:gd name="T36" fmla="*/ 31 w 92"/>
                <a:gd name="T37" fmla="*/ 29 h 32"/>
                <a:gd name="T38" fmla="*/ 35 w 92"/>
                <a:gd name="T39" fmla="*/ 27 h 32"/>
                <a:gd name="T40" fmla="*/ 40 w 92"/>
                <a:gd name="T41" fmla="*/ 23 h 32"/>
                <a:gd name="T42" fmla="*/ 45 w 92"/>
                <a:gd name="T43" fmla="*/ 21 h 32"/>
                <a:gd name="T44" fmla="*/ 51 w 92"/>
                <a:gd name="T45" fmla="*/ 19 h 32"/>
                <a:gd name="T46" fmla="*/ 56 w 92"/>
                <a:gd name="T47" fmla="*/ 18 h 32"/>
                <a:gd name="T48" fmla="*/ 63 w 92"/>
                <a:gd name="T49" fmla="*/ 13 h 32"/>
                <a:gd name="T50" fmla="*/ 69 w 92"/>
                <a:gd name="T51" fmla="*/ 9 h 32"/>
                <a:gd name="T52" fmla="*/ 76 w 92"/>
                <a:gd name="T53" fmla="*/ 6 h 32"/>
                <a:gd name="T54" fmla="*/ 82 w 92"/>
                <a:gd name="T55" fmla="*/ 5 h 32"/>
                <a:gd name="T56" fmla="*/ 87 w 92"/>
                <a:gd name="T57" fmla="*/ 4 h 32"/>
                <a:gd name="T58" fmla="*/ 91 w 92"/>
                <a:gd name="T59" fmla="*/ 3 h 32"/>
                <a:gd name="T60" fmla="*/ 88 w 92"/>
                <a:gd name="T61" fmla="*/ 3 h 32"/>
                <a:gd name="T62" fmla="*/ 83 w 92"/>
                <a:gd name="T63" fmla="*/ 3 h 32"/>
                <a:gd name="T64" fmla="*/ 76 w 92"/>
                <a:gd name="T65" fmla="*/ 3 h 32"/>
                <a:gd name="T66" fmla="*/ 69 w 92"/>
                <a:gd name="T67" fmla="*/ 3 h 32"/>
                <a:gd name="T68" fmla="*/ 65 w 92"/>
                <a:gd name="T69" fmla="*/ 3 h 32"/>
                <a:gd name="T70" fmla="*/ 61 w 92"/>
                <a:gd name="T71" fmla="*/ 4 h 32"/>
                <a:gd name="T72" fmla="*/ 55 w 92"/>
                <a:gd name="T73" fmla="*/ 7 h 32"/>
                <a:gd name="T74" fmla="*/ 49 w 92"/>
                <a:gd name="T75" fmla="*/ 10 h 32"/>
                <a:gd name="T76" fmla="*/ 41 w 92"/>
                <a:gd name="T77" fmla="*/ 13 h 32"/>
                <a:gd name="T78" fmla="*/ 35 w 92"/>
                <a:gd name="T79" fmla="*/ 17 h 32"/>
                <a:gd name="T80" fmla="*/ 31 w 92"/>
                <a:gd name="T81" fmla="*/ 18 h 32"/>
                <a:gd name="T82" fmla="*/ 28 w 92"/>
                <a:gd name="T83" fmla="*/ 19 h 32"/>
                <a:gd name="T84" fmla="*/ 27 w 92"/>
                <a:gd name="T85" fmla="*/ 18 h 32"/>
                <a:gd name="T86" fmla="*/ 28 w 92"/>
                <a:gd name="T87" fmla="*/ 13 h 32"/>
                <a:gd name="T88" fmla="*/ 29 w 92"/>
                <a:gd name="T89" fmla="*/ 8 h 32"/>
                <a:gd name="T90" fmla="*/ 28 w 92"/>
                <a:gd name="T91" fmla="*/ 4 h 32"/>
                <a:gd name="T92" fmla="*/ 28 w 92"/>
                <a:gd name="T93" fmla="*/ 2 h 32"/>
                <a:gd name="T94" fmla="*/ 27 w 92"/>
                <a:gd name="T95" fmla="*/ 3 h 32"/>
                <a:gd name="T96" fmla="*/ 25 w 92"/>
                <a:gd name="T97" fmla="*/ 9 h 32"/>
                <a:gd name="T98" fmla="*/ 23 w 92"/>
                <a:gd name="T99" fmla="*/ 14 h 32"/>
                <a:gd name="T100" fmla="*/ 22 w 92"/>
                <a:gd name="T101" fmla="*/ 18 h 32"/>
                <a:gd name="T102" fmla="*/ 21 w 92"/>
                <a:gd name="T103" fmla="*/ 20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2"/>
                <a:gd name="T157" fmla="*/ 0 h 32"/>
                <a:gd name="T158" fmla="*/ 92 w 92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2" h="32">
                  <a:moveTo>
                    <a:pt x="21" y="21"/>
                  </a:moveTo>
                  <a:lnTo>
                    <a:pt x="16" y="21"/>
                  </a:lnTo>
                  <a:lnTo>
                    <a:pt x="15" y="21"/>
                  </a:lnTo>
                  <a:lnTo>
                    <a:pt x="14" y="20"/>
                  </a:lnTo>
                  <a:lnTo>
                    <a:pt x="14" y="19"/>
                  </a:lnTo>
                  <a:lnTo>
                    <a:pt x="14" y="18"/>
                  </a:lnTo>
                  <a:lnTo>
                    <a:pt x="15" y="17"/>
                  </a:lnTo>
                  <a:lnTo>
                    <a:pt x="15" y="16"/>
                  </a:lnTo>
                  <a:lnTo>
                    <a:pt x="15" y="15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10"/>
                  </a:lnTo>
                  <a:lnTo>
                    <a:pt x="14" y="8"/>
                  </a:lnTo>
                  <a:lnTo>
                    <a:pt x="13" y="8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10" y="15"/>
                  </a:lnTo>
                  <a:lnTo>
                    <a:pt x="9" y="17"/>
                  </a:lnTo>
                  <a:lnTo>
                    <a:pt x="8" y="18"/>
                  </a:lnTo>
                  <a:lnTo>
                    <a:pt x="8" y="19"/>
                  </a:lnTo>
                  <a:lnTo>
                    <a:pt x="7" y="20"/>
                  </a:lnTo>
                  <a:lnTo>
                    <a:pt x="6" y="22"/>
                  </a:lnTo>
                  <a:lnTo>
                    <a:pt x="5" y="23"/>
                  </a:lnTo>
                  <a:lnTo>
                    <a:pt x="4" y="23"/>
                  </a:lnTo>
                  <a:lnTo>
                    <a:pt x="3" y="23"/>
                  </a:lnTo>
                  <a:lnTo>
                    <a:pt x="2" y="24"/>
                  </a:lnTo>
                  <a:lnTo>
                    <a:pt x="2" y="25"/>
                  </a:lnTo>
                  <a:lnTo>
                    <a:pt x="1" y="26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2" y="28"/>
                  </a:lnTo>
                  <a:lnTo>
                    <a:pt x="3" y="28"/>
                  </a:lnTo>
                  <a:lnTo>
                    <a:pt x="4" y="28"/>
                  </a:lnTo>
                  <a:lnTo>
                    <a:pt x="6" y="28"/>
                  </a:lnTo>
                  <a:lnTo>
                    <a:pt x="7" y="28"/>
                  </a:lnTo>
                  <a:lnTo>
                    <a:pt x="8" y="28"/>
                  </a:lnTo>
                  <a:lnTo>
                    <a:pt x="9" y="28"/>
                  </a:lnTo>
                  <a:lnTo>
                    <a:pt x="10" y="28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4" y="30"/>
                  </a:lnTo>
                  <a:lnTo>
                    <a:pt x="15" y="30"/>
                  </a:lnTo>
                  <a:lnTo>
                    <a:pt x="17" y="31"/>
                  </a:lnTo>
                  <a:lnTo>
                    <a:pt x="19" y="31"/>
                  </a:lnTo>
                  <a:lnTo>
                    <a:pt x="20" y="31"/>
                  </a:lnTo>
                  <a:lnTo>
                    <a:pt x="22" y="31"/>
                  </a:lnTo>
                  <a:lnTo>
                    <a:pt x="23" y="31"/>
                  </a:lnTo>
                  <a:lnTo>
                    <a:pt x="24" y="31"/>
                  </a:lnTo>
                  <a:lnTo>
                    <a:pt x="26" y="31"/>
                  </a:lnTo>
                  <a:lnTo>
                    <a:pt x="28" y="30"/>
                  </a:lnTo>
                  <a:lnTo>
                    <a:pt x="29" y="30"/>
                  </a:lnTo>
                  <a:lnTo>
                    <a:pt x="31" y="29"/>
                  </a:lnTo>
                  <a:lnTo>
                    <a:pt x="32" y="28"/>
                  </a:lnTo>
                  <a:lnTo>
                    <a:pt x="34" y="28"/>
                  </a:lnTo>
                  <a:lnTo>
                    <a:pt x="35" y="27"/>
                  </a:lnTo>
                  <a:lnTo>
                    <a:pt x="37" y="25"/>
                  </a:lnTo>
                  <a:lnTo>
                    <a:pt x="38" y="24"/>
                  </a:lnTo>
                  <a:lnTo>
                    <a:pt x="40" y="23"/>
                  </a:lnTo>
                  <a:lnTo>
                    <a:pt x="42" y="22"/>
                  </a:lnTo>
                  <a:lnTo>
                    <a:pt x="43" y="22"/>
                  </a:lnTo>
                  <a:lnTo>
                    <a:pt x="45" y="21"/>
                  </a:lnTo>
                  <a:lnTo>
                    <a:pt x="47" y="20"/>
                  </a:lnTo>
                  <a:lnTo>
                    <a:pt x="49" y="20"/>
                  </a:lnTo>
                  <a:lnTo>
                    <a:pt x="51" y="19"/>
                  </a:lnTo>
                  <a:lnTo>
                    <a:pt x="53" y="19"/>
                  </a:lnTo>
                  <a:lnTo>
                    <a:pt x="54" y="18"/>
                  </a:lnTo>
                  <a:lnTo>
                    <a:pt x="56" y="18"/>
                  </a:lnTo>
                  <a:lnTo>
                    <a:pt x="58" y="17"/>
                  </a:lnTo>
                  <a:lnTo>
                    <a:pt x="61" y="15"/>
                  </a:lnTo>
                  <a:lnTo>
                    <a:pt x="63" y="13"/>
                  </a:lnTo>
                  <a:lnTo>
                    <a:pt x="66" y="12"/>
                  </a:lnTo>
                  <a:lnTo>
                    <a:pt x="68" y="10"/>
                  </a:lnTo>
                  <a:lnTo>
                    <a:pt x="69" y="9"/>
                  </a:lnTo>
                  <a:lnTo>
                    <a:pt x="71" y="8"/>
                  </a:lnTo>
                  <a:lnTo>
                    <a:pt x="73" y="7"/>
                  </a:lnTo>
                  <a:lnTo>
                    <a:pt x="76" y="6"/>
                  </a:lnTo>
                  <a:lnTo>
                    <a:pt x="78" y="6"/>
                  </a:lnTo>
                  <a:lnTo>
                    <a:pt x="80" y="5"/>
                  </a:lnTo>
                  <a:lnTo>
                    <a:pt x="82" y="5"/>
                  </a:lnTo>
                  <a:lnTo>
                    <a:pt x="84" y="4"/>
                  </a:lnTo>
                  <a:lnTo>
                    <a:pt x="85" y="4"/>
                  </a:lnTo>
                  <a:lnTo>
                    <a:pt x="87" y="4"/>
                  </a:lnTo>
                  <a:lnTo>
                    <a:pt x="89" y="4"/>
                  </a:lnTo>
                  <a:lnTo>
                    <a:pt x="90" y="4"/>
                  </a:lnTo>
                  <a:lnTo>
                    <a:pt x="91" y="3"/>
                  </a:lnTo>
                  <a:lnTo>
                    <a:pt x="90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6" y="3"/>
                  </a:lnTo>
                  <a:lnTo>
                    <a:pt x="84" y="3"/>
                  </a:lnTo>
                  <a:lnTo>
                    <a:pt x="83" y="3"/>
                  </a:lnTo>
                  <a:lnTo>
                    <a:pt x="81" y="3"/>
                  </a:lnTo>
                  <a:lnTo>
                    <a:pt x="78" y="3"/>
                  </a:lnTo>
                  <a:lnTo>
                    <a:pt x="76" y="3"/>
                  </a:lnTo>
                  <a:lnTo>
                    <a:pt x="73" y="3"/>
                  </a:lnTo>
                  <a:lnTo>
                    <a:pt x="71" y="3"/>
                  </a:lnTo>
                  <a:lnTo>
                    <a:pt x="69" y="3"/>
                  </a:lnTo>
                  <a:lnTo>
                    <a:pt x="68" y="3"/>
                  </a:lnTo>
                  <a:lnTo>
                    <a:pt x="66" y="3"/>
                  </a:lnTo>
                  <a:lnTo>
                    <a:pt x="65" y="3"/>
                  </a:lnTo>
                  <a:lnTo>
                    <a:pt x="64" y="3"/>
                  </a:lnTo>
                  <a:lnTo>
                    <a:pt x="63" y="4"/>
                  </a:lnTo>
                  <a:lnTo>
                    <a:pt x="61" y="4"/>
                  </a:lnTo>
                  <a:lnTo>
                    <a:pt x="60" y="5"/>
                  </a:lnTo>
                  <a:lnTo>
                    <a:pt x="58" y="6"/>
                  </a:lnTo>
                  <a:lnTo>
                    <a:pt x="55" y="7"/>
                  </a:lnTo>
                  <a:lnTo>
                    <a:pt x="53" y="8"/>
                  </a:lnTo>
                  <a:lnTo>
                    <a:pt x="51" y="9"/>
                  </a:lnTo>
                  <a:lnTo>
                    <a:pt x="49" y="10"/>
                  </a:lnTo>
                  <a:lnTo>
                    <a:pt x="46" y="12"/>
                  </a:lnTo>
                  <a:lnTo>
                    <a:pt x="43" y="13"/>
                  </a:lnTo>
                  <a:lnTo>
                    <a:pt x="41" y="13"/>
                  </a:lnTo>
                  <a:lnTo>
                    <a:pt x="38" y="15"/>
                  </a:lnTo>
                  <a:lnTo>
                    <a:pt x="37" y="16"/>
                  </a:lnTo>
                  <a:lnTo>
                    <a:pt x="35" y="17"/>
                  </a:lnTo>
                  <a:lnTo>
                    <a:pt x="33" y="18"/>
                  </a:lnTo>
                  <a:lnTo>
                    <a:pt x="31" y="18"/>
                  </a:lnTo>
                  <a:lnTo>
                    <a:pt x="30" y="18"/>
                  </a:lnTo>
                  <a:lnTo>
                    <a:pt x="29" y="19"/>
                  </a:lnTo>
                  <a:lnTo>
                    <a:pt x="28" y="19"/>
                  </a:lnTo>
                  <a:lnTo>
                    <a:pt x="27" y="20"/>
                  </a:lnTo>
                  <a:lnTo>
                    <a:pt x="27" y="19"/>
                  </a:lnTo>
                  <a:lnTo>
                    <a:pt x="27" y="18"/>
                  </a:lnTo>
                  <a:lnTo>
                    <a:pt x="28" y="17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29" y="12"/>
                  </a:lnTo>
                  <a:lnTo>
                    <a:pt x="29" y="10"/>
                  </a:lnTo>
                  <a:lnTo>
                    <a:pt x="29" y="8"/>
                  </a:lnTo>
                  <a:lnTo>
                    <a:pt x="29" y="7"/>
                  </a:lnTo>
                  <a:lnTo>
                    <a:pt x="28" y="6"/>
                  </a:lnTo>
                  <a:lnTo>
                    <a:pt x="28" y="4"/>
                  </a:lnTo>
                  <a:lnTo>
                    <a:pt x="28" y="3"/>
                  </a:lnTo>
                  <a:lnTo>
                    <a:pt x="28" y="2"/>
                  </a:lnTo>
                  <a:lnTo>
                    <a:pt x="28" y="1"/>
                  </a:lnTo>
                  <a:lnTo>
                    <a:pt x="28" y="0"/>
                  </a:lnTo>
                  <a:lnTo>
                    <a:pt x="27" y="3"/>
                  </a:lnTo>
                  <a:lnTo>
                    <a:pt x="26" y="5"/>
                  </a:lnTo>
                  <a:lnTo>
                    <a:pt x="26" y="7"/>
                  </a:lnTo>
                  <a:lnTo>
                    <a:pt x="25" y="9"/>
                  </a:lnTo>
                  <a:lnTo>
                    <a:pt x="24" y="11"/>
                  </a:lnTo>
                  <a:lnTo>
                    <a:pt x="23" y="13"/>
                  </a:lnTo>
                  <a:lnTo>
                    <a:pt x="23" y="14"/>
                  </a:lnTo>
                  <a:lnTo>
                    <a:pt x="23" y="15"/>
                  </a:lnTo>
                  <a:lnTo>
                    <a:pt x="23" y="17"/>
                  </a:lnTo>
                  <a:lnTo>
                    <a:pt x="22" y="18"/>
                  </a:lnTo>
                  <a:lnTo>
                    <a:pt x="21" y="19"/>
                  </a:lnTo>
                  <a:lnTo>
                    <a:pt x="21" y="20"/>
                  </a:lnTo>
                  <a:lnTo>
                    <a:pt x="21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21" name="Freeform 97"/>
            <p:cNvSpPr>
              <a:spLocks/>
            </p:cNvSpPr>
            <p:nvPr/>
          </p:nvSpPr>
          <p:spPr bwMode="auto">
            <a:xfrm>
              <a:off x="765" y="2563"/>
              <a:ext cx="155" cy="38"/>
            </a:xfrm>
            <a:custGeom>
              <a:avLst/>
              <a:gdLst>
                <a:gd name="T0" fmla="*/ 4 w 155"/>
                <a:gd name="T1" fmla="*/ 27 h 38"/>
                <a:gd name="T2" fmla="*/ 9 w 155"/>
                <a:gd name="T3" fmla="*/ 29 h 38"/>
                <a:gd name="T4" fmla="*/ 13 w 155"/>
                <a:gd name="T5" fmla="*/ 31 h 38"/>
                <a:gd name="T6" fmla="*/ 17 w 155"/>
                <a:gd name="T7" fmla="*/ 32 h 38"/>
                <a:gd name="T8" fmla="*/ 22 w 155"/>
                <a:gd name="T9" fmla="*/ 33 h 38"/>
                <a:gd name="T10" fmla="*/ 28 w 155"/>
                <a:gd name="T11" fmla="*/ 34 h 38"/>
                <a:gd name="T12" fmla="*/ 36 w 155"/>
                <a:gd name="T13" fmla="*/ 34 h 38"/>
                <a:gd name="T14" fmla="*/ 46 w 155"/>
                <a:gd name="T15" fmla="*/ 36 h 38"/>
                <a:gd name="T16" fmla="*/ 56 w 155"/>
                <a:gd name="T17" fmla="*/ 36 h 38"/>
                <a:gd name="T18" fmla="*/ 64 w 155"/>
                <a:gd name="T19" fmla="*/ 37 h 38"/>
                <a:gd name="T20" fmla="*/ 69 w 155"/>
                <a:gd name="T21" fmla="*/ 36 h 38"/>
                <a:gd name="T22" fmla="*/ 73 w 155"/>
                <a:gd name="T23" fmla="*/ 36 h 38"/>
                <a:gd name="T24" fmla="*/ 77 w 155"/>
                <a:gd name="T25" fmla="*/ 34 h 38"/>
                <a:gd name="T26" fmla="*/ 81 w 155"/>
                <a:gd name="T27" fmla="*/ 34 h 38"/>
                <a:gd name="T28" fmla="*/ 85 w 155"/>
                <a:gd name="T29" fmla="*/ 33 h 38"/>
                <a:gd name="T30" fmla="*/ 89 w 155"/>
                <a:gd name="T31" fmla="*/ 33 h 38"/>
                <a:gd name="T32" fmla="*/ 93 w 155"/>
                <a:gd name="T33" fmla="*/ 32 h 38"/>
                <a:gd name="T34" fmla="*/ 98 w 155"/>
                <a:gd name="T35" fmla="*/ 30 h 38"/>
                <a:gd name="T36" fmla="*/ 102 w 155"/>
                <a:gd name="T37" fmla="*/ 29 h 38"/>
                <a:gd name="T38" fmla="*/ 105 w 155"/>
                <a:gd name="T39" fmla="*/ 28 h 38"/>
                <a:gd name="T40" fmla="*/ 109 w 155"/>
                <a:gd name="T41" fmla="*/ 28 h 38"/>
                <a:gd name="T42" fmla="*/ 114 w 155"/>
                <a:gd name="T43" fmla="*/ 27 h 38"/>
                <a:gd name="T44" fmla="*/ 119 w 155"/>
                <a:gd name="T45" fmla="*/ 25 h 38"/>
                <a:gd name="T46" fmla="*/ 126 w 155"/>
                <a:gd name="T47" fmla="*/ 22 h 38"/>
                <a:gd name="T48" fmla="*/ 134 w 155"/>
                <a:gd name="T49" fmla="*/ 19 h 38"/>
                <a:gd name="T50" fmla="*/ 141 w 155"/>
                <a:gd name="T51" fmla="*/ 14 h 38"/>
                <a:gd name="T52" fmla="*/ 147 w 155"/>
                <a:gd name="T53" fmla="*/ 10 h 38"/>
                <a:gd name="T54" fmla="*/ 151 w 155"/>
                <a:gd name="T55" fmla="*/ 9 h 38"/>
                <a:gd name="T56" fmla="*/ 153 w 155"/>
                <a:gd name="T57" fmla="*/ 6 h 38"/>
                <a:gd name="T58" fmla="*/ 154 w 155"/>
                <a:gd name="T59" fmla="*/ 4 h 38"/>
                <a:gd name="T60" fmla="*/ 154 w 155"/>
                <a:gd name="T61" fmla="*/ 2 h 38"/>
                <a:gd name="T62" fmla="*/ 153 w 155"/>
                <a:gd name="T63" fmla="*/ 0 h 38"/>
                <a:gd name="T64" fmla="*/ 151 w 155"/>
                <a:gd name="T65" fmla="*/ 1 h 38"/>
                <a:gd name="T66" fmla="*/ 150 w 155"/>
                <a:gd name="T67" fmla="*/ 3 h 38"/>
                <a:gd name="T68" fmla="*/ 147 w 155"/>
                <a:gd name="T69" fmla="*/ 5 h 38"/>
                <a:gd name="T70" fmla="*/ 144 w 155"/>
                <a:gd name="T71" fmla="*/ 6 h 38"/>
                <a:gd name="T72" fmla="*/ 142 w 155"/>
                <a:gd name="T73" fmla="*/ 7 h 38"/>
                <a:gd name="T74" fmla="*/ 138 w 155"/>
                <a:gd name="T75" fmla="*/ 8 h 38"/>
                <a:gd name="T76" fmla="*/ 135 w 155"/>
                <a:gd name="T77" fmla="*/ 9 h 38"/>
                <a:gd name="T78" fmla="*/ 132 w 155"/>
                <a:gd name="T79" fmla="*/ 11 h 38"/>
                <a:gd name="T80" fmla="*/ 129 w 155"/>
                <a:gd name="T81" fmla="*/ 12 h 38"/>
                <a:gd name="T82" fmla="*/ 127 w 155"/>
                <a:gd name="T83" fmla="*/ 14 h 38"/>
                <a:gd name="T84" fmla="*/ 124 w 155"/>
                <a:gd name="T85" fmla="*/ 14 h 38"/>
                <a:gd name="T86" fmla="*/ 119 w 155"/>
                <a:gd name="T87" fmla="*/ 15 h 38"/>
                <a:gd name="T88" fmla="*/ 113 w 155"/>
                <a:gd name="T89" fmla="*/ 17 h 38"/>
                <a:gd name="T90" fmla="*/ 107 w 155"/>
                <a:gd name="T91" fmla="*/ 20 h 38"/>
                <a:gd name="T92" fmla="*/ 101 w 155"/>
                <a:gd name="T93" fmla="*/ 22 h 38"/>
                <a:gd name="T94" fmla="*/ 96 w 155"/>
                <a:gd name="T95" fmla="*/ 22 h 38"/>
                <a:gd name="T96" fmla="*/ 92 w 155"/>
                <a:gd name="T97" fmla="*/ 22 h 38"/>
                <a:gd name="T98" fmla="*/ 88 w 155"/>
                <a:gd name="T99" fmla="*/ 23 h 38"/>
                <a:gd name="T100" fmla="*/ 81 w 155"/>
                <a:gd name="T101" fmla="*/ 24 h 38"/>
                <a:gd name="T102" fmla="*/ 75 w 155"/>
                <a:gd name="T103" fmla="*/ 26 h 38"/>
                <a:gd name="T104" fmla="*/ 69 w 155"/>
                <a:gd name="T105" fmla="*/ 27 h 38"/>
                <a:gd name="T106" fmla="*/ 65 w 155"/>
                <a:gd name="T107" fmla="*/ 27 h 38"/>
                <a:gd name="T108" fmla="*/ 61 w 155"/>
                <a:gd name="T109" fmla="*/ 28 h 38"/>
                <a:gd name="T110" fmla="*/ 55 w 155"/>
                <a:gd name="T111" fmla="*/ 28 h 38"/>
                <a:gd name="T112" fmla="*/ 46 w 155"/>
                <a:gd name="T113" fmla="*/ 28 h 38"/>
                <a:gd name="T114" fmla="*/ 39 w 155"/>
                <a:gd name="T115" fmla="*/ 28 h 38"/>
                <a:gd name="T116" fmla="*/ 35 w 155"/>
                <a:gd name="T117" fmla="*/ 28 h 38"/>
                <a:gd name="T118" fmla="*/ 28 w 155"/>
                <a:gd name="T119" fmla="*/ 28 h 38"/>
                <a:gd name="T120" fmla="*/ 17 w 155"/>
                <a:gd name="T121" fmla="*/ 26 h 38"/>
                <a:gd name="T122" fmla="*/ 10 w 155"/>
                <a:gd name="T123" fmla="*/ 25 h 38"/>
                <a:gd name="T124" fmla="*/ 3 w 155"/>
                <a:gd name="T125" fmla="*/ 24 h 3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5"/>
                <a:gd name="T190" fmla="*/ 0 h 38"/>
                <a:gd name="T191" fmla="*/ 155 w 155"/>
                <a:gd name="T192" fmla="*/ 38 h 3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5" h="38">
                  <a:moveTo>
                    <a:pt x="0" y="24"/>
                  </a:moveTo>
                  <a:lnTo>
                    <a:pt x="2" y="26"/>
                  </a:lnTo>
                  <a:lnTo>
                    <a:pt x="4" y="27"/>
                  </a:lnTo>
                  <a:lnTo>
                    <a:pt x="6" y="28"/>
                  </a:lnTo>
                  <a:lnTo>
                    <a:pt x="7" y="28"/>
                  </a:lnTo>
                  <a:lnTo>
                    <a:pt x="9" y="29"/>
                  </a:lnTo>
                  <a:lnTo>
                    <a:pt x="10" y="30"/>
                  </a:lnTo>
                  <a:lnTo>
                    <a:pt x="12" y="31"/>
                  </a:lnTo>
                  <a:lnTo>
                    <a:pt x="13" y="31"/>
                  </a:lnTo>
                  <a:lnTo>
                    <a:pt x="14" y="32"/>
                  </a:lnTo>
                  <a:lnTo>
                    <a:pt x="16" y="32"/>
                  </a:lnTo>
                  <a:lnTo>
                    <a:pt x="17" y="32"/>
                  </a:lnTo>
                  <a:lnTo>
                    <a:pt x="19" y="33"/>
                  </a:lnTo>
                  <a:lnTo>
                    <a:pt x="20" y="33"/>
                  </a:lnTo>
                  <a:lnTo>
                    <a:pt x="22" y="33"/>
                  </a:lnTo>
                  <a:lnTo>
                    <a:pt x="24" y="33"/>
                  </a:lnTo>
                  <a:lnTo>
                    <a:pt x="26" y="34"/>
                  </a:lnTo>
                  <a:lnTo>
                    <a:pt x="28" y="34"/>
                  </a:lnTo>
                  <a:lnTo>
                    <a:pt x="30" y="34"/>
                  </a:lnTo>
                  <a:lnTo>
                    <a:pt x="33" y="34"/>
                  </a:lnTo>
                  <a:lnTo>
                    <a:pt x="36" y="34"/>
                  </a:lnTo>
                  <a:lnTo>
                    <a:pt x="39" y="35"/>
                  </a:lnTo>
                  <a:lnTo>
                    <a:pt x="42" y="35"/>
                  </a:lnTo>
                  <a:lnTo>
                    <a:pt x="46" y="36"/>
                  </a:lnTo>
                  <a:lnTo>
                    <a:pt x="49" y="36"/>
                  </a:lnTo>
                  <a:lnTo>
                    <a:pt x="53" y="36"/>
                  </a:lnTo>
                  <a:lnTo>
                    <a:pt x="56" y="36"/>
                  </a:lnTo>
                  <a:lnTo>
                    <a:pt x="59" y="37"/>
                  </a:lnTo>
                  <a:lnTo>
                    <a:pt x="62" y="37"/>
                  </a:lnTo>
                  <a:lnTo>
                    <a:pt x="64" y="37"/>
                  </a:lnTo>
                  <a:lnTo>
                    <a:pt x="66" y="37"/>
                  </a:lnTo>
                  <a:lnTo>
                    <a:pt x="68" y="37"/>
                  </a:lnTo>
                  <a:lnTo>
                    <a:pt x="69" y="36"/>
                  </a:lnTo>
                  <a:lnTo>
                    <a:pt x="70" y="36"/>
                  </a:lnTo>
                  <a:lnTo>
                    <a:pt x="72" y="36"/>
                  </a:lnTo>
                  <a:lnTo>
                    <a:pt x="73" y="36"/>
                  </a:lnTo>
                  <a:lnTo>
                    <a:pt x="74" y="35"/>
                  </a:lnTo>
                  <a:lnTo>
                    <a:pt x="76" y="35"/>
                  </a:lnTo>
                  <a:lnTo>
                    <a:pt x="77" y="34"/>
                  </a:lnTo>
                  <a:lnTo>
                    <a:pt x="79" y="34"/>
                  </a:lnTo>
                  <a:lnTo>
                    <a:pt x="80" y="34"/>
                  </a:lnTo>
                  <a:lnTo>
                    <a:pt x="81" y="34"/>
                  </a:lnTo>
                  <a:lnTo>
                    <a:pt x="82" y="34"/>
                  </a:lnTo>
                  <a:lnTo>
                    <a:pt x="84" y="33"/>
                  </a:lnTo>
                  <a:lnTo>
                    <a:pt x="85" y="33"/>
                  </a:lnTo>
                  <a:lnTo>
                    <a:pt x="86" y="33"/>
                  </a:lnTo>
                  <a:lnTo>
                    <a:pt x="87" y="33"/>
                  </a:lnTo>
                  <a:lnTo>
                    <a:pt x="89" y="33"/>
                  </a:lnTo>
                  <a:lnTo>
                    <a:pt x="90" y="32"/>
                  </a:lnTo>
                  <a:lnTo>
                    <a:pt x="93" y="32"/>
                  </a:lnTo>
                  <a:lnTo>
                    <a:pt x="96" y="31"/>
                  </a:lnTo>
                  <a:lnTo>
                    <a:pt x="97" y="31"/>
                  </a:lnTo>
                  <a:lnTo>
                    <a:pt x="98" y="30"/>
                  </a:lnTo>
                  <a:lnTo>
                    <a:pt x="99" y="30"/>
                  </a:lnTo>
                  <a:lnTo>
                    <a:pt x="100" y="30"/>
                  </a:lnTo>
                  <a:lnTo>
                    <a:pt x="102" y="29"/>
                  </a:lnTo>
                  <a:lnTo>
                    <a:pt x="103" y="29"/>
                  </a:lnTo>
                  <a:lnTo>
                    <a:pt x="104" y="29"/>
                  </a:lnTo>
                  <a:lnTo>
                    <a:pt x="105" y="28"/>
                  </a:lnTo>
                  <a:lnTo>
                    <a:pt x="106" y="28"/>
                  </a:lnTo>
                  <a:lnTo>
                    <a:pt x="108" y="28"/>
                  </a:lnTo>
                  <a:lnTo>
                    <a:pt x="109" y="28"/>
                  </a:lnTo>
                  <a:lnTo>
                    <a:pt x="110" y="28"/>
                  </a:lnTo>
                  <a:lnTo>
                    <a:pt x="112" y="28"/>
                  </a:lnTo>
                  <a:lnTo>
                    <a:pt x="114" y="27"/>
                  </a:lnTo>
                  <a:lnTo>
                    <a:pt x="116" y="27"/>
                  </a:lnTo>
                  <a:lnTo>
                    <a:pt x="117" y="26"/>
                  </a:lnTo>
                  <a:lnTo>
                    <a:pt x="119" y="25"/>
                  </a:lnTo>
                  <a:lnTo>
                    <a:pt x="121" y="24"/>
                  </a:lnTo>
                  <a:lnTo>
                    <a:pt x="123" y="23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31" y="20"/>
                  </a:lnTo>
                  <a:lnTo>
                    <a:pt x="134" y="19"/>
                  </a:lnTo>
                  <a:lnTo>
                    <a:pt x="136" y="17"/>
                  </a:lnTo>
                  <a:lnTo>
                    <a:pt x="139" y="15"/>
                  </a:lnTo>
                  <a:lnTo>
                    <a:pt x="141" y="14"/>
                  </a:lnTo>
                  <a:lnTo>
                    <a:pt x="143" y="13"/>
                  </a:lnTo>
                  <a:lnTo>
                    <a:pt x="145" y="12"/>
                  </a:lnTo>
                  <a:lnTo>
                    <a:pt x="147" y="10"/>
                  </a:lnTo>
                  <a:lnTo>
                    <a:pt x="148" y="9"/>
                  </a:lnTo>
                  <a:lnTo>
                    <a:pt x="149" y="9"/>
                  </a:lnTo>
                  <a:lnTo>
                    <a:pt x="151" y="9"/>
                  </a:lnTo>
                  <a:lnTo>
                    <a:pt x="152" y="8"/>
                  </a:lnTo>
                  <a:lnTo>
                    <a:pt x="152" y="7"/>
                  </a:lnTo>
                  <a:lnTo>
                    <a:pt x="153" y="6"/>
                  </a:lnTo>
                  <a:lnTo>
                    <a:pt x="154" y="6"/>
                  </a:lnTo>
                  <a:lnTo>
                    <a:pt x="154" y="5"/>
                  </a:lnTo>
                  <a:lnTo>
                    <a:pt x="154" y="4"/>
                  </a:lnTo>
                  <a:lnTo>
                    <a:pt x="154" y="3"/>
                  </a:lnTo>
                  <a:lnTo>
                    <a:pt x="154" y="2"/>
                  </a:lnTo>
                  <a:lnTo>
                    <a:pt x="154" y="1"/>
                  </a:lnTo>
                  <a:lnTo>
                    <a:pt x="154" y="0"/>
                  </a:lnTo>
                  <a:lnTo>
                    <a:pt x="153" y="0"/>
                  </a:lnTo>
                  <a:lnTo>
                    <a:pt x="152" y="0"/>
                  </a:lnTo>
                  <a:lnTo>
                    <a:pt x="152" y="1"/>
                  </a:lnTo>
                  <a:lnTo>
                    <a:pt x="151" y="1"/>
                  </a:lnTo>
                  <a:lnTo>
                    <a:pt x="151" y="2"/>
                  </a:lnTo>
                  <a:lnTo>
                    <a:pt x="150" y="2"/>
                  </a:lnTo>
                  <a:lnTo>
                    <a:pt x="150" y="3"/>
                  </a:lnTo>
                  <a:lnTo>
                    <a:pt x="149" y="3"/>
                  </a:lnTo>
                  <a:lnTo>
                    <a:pt x="148" y="4"/>
                  </a:lnTo>
                  <a:lnTo>
                    <a:pt x="147" y="5"/>
                  </a:lnTo>
                  <a:lnTo>
                    <a:pt x="146" y="6"/>
                  </a:lnTo>
                  <a:lnTo>
                    <a:pt x="145" y="6"/>
                  </a:lnTo>
                  <a:lnTo>
                    <a:pt x="144" y="6"/>
                  </a:lnTo>
                  <a:lnTo>
                    <a:pt x="144" y="7"/>
                  </a:lnTo>
                  <a:lnTo>
                    <a:pt x="143" y="7"/>
                  </a:lnTo>
                  <a:lnTo>
                    <a:pt x="142" y="7"/>
                  </a:lnTo>
                  <a:lnTo>
                    <a:pt x="140" y="8"/>
                  </a:lnTo>
                  <a:lnTo>
                    <a:pt x="139" y="8"/>
                  </a:lnTo>
                  <a:lnTo>
                    <a:pt x="138" y="8"/>
                  </a:lnTo>
                  <a:lnTo>
                    <a:pt x="137" y="9"/>
                  </a:lnTo>
                  <a:lnTo>
                    <a:pt x="136" y="9"/>
                  </a:lnTo>
                  <a:lnTo>
                    <a:pt x="135" y="9"/>
                  </a:lnTo>
                  <a:lnTo>
                    <a:pt x="134" y="9"/>
                  </a:lnTo>
                  <a:lnTo>
                    <a:pt x="133" y="10"/>
                  </a:lnTo>
                  <a:lnTo>
                    <a:pt x="132" y="11"/>
                  </a:lnTo>
                  <a:lnTo>
                    <a:pt x="131" y="11"/>
                  </a:lnTo>
                  <a:lnTo>
                    <a:pt x="130" y="12"/>
                  </a:lnTo>
                  <a:lnTo>
                    <a:pt x="129" y="12"/>
                  </a:lnTo>
                  <a:lnTo>
                    <a:pt x="129" y="13"/>
                  </a:lnTo>
                  <a:lnTo>
                    <a:pt x="128" y="13"/>
                  </a:lnTo>
                  <a:lnTo>
                    <a:pt x="127" y="14"/>
                  </a:lnTo>
                  <a:lnTo>
                    <a:pt x="126" y="14"/>
                  </a:lnTo>
                  <a:lnTo>
                    <a:pt x="125" y="14"/>
                  </a:lnTo>
                  <a:lnTo>
                    <a:pt x="124" y="14"/>
                  </a:lnTo>
                  <a:lnTo>
                    <a:pt x="122" y="14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7" y="15"/>
                  </a:lnTo>
                  <a:lnTo>
                    <a:pt x="115" y="16"/>
                  </a:lnTo>
                  <a:lnTo>
                    <a:pt x="113" y="17"/>
                  </a:lnTo>
                  <a:lnTo>
                    <a:pt x="111" y="18"/>
                  </a:lnTo>
                  <a:lnTo>
                    <a:pt x="109" y="19"/>
                  </a:lnTo>
                  <a:lnTo>
                    <a:pt x="107" y="20"/>
                  </a:lnTo>
                  <a:lnTo>
                    <a:pt x="105" y="20"/>
                  </a:lnTo>
                  <a:lnTo>
                    <a:pt x="102" y="21"/>
                  </a:lnTo>
                  <a:lnTo>
                    <a:pt x="101" y="22"/>
                  </a:lnTo>
                  <a:lnTo>
                    <a:pt x="99" y="22"/>
                  </a:lnTo>
                  <a:lnTo>
                    <a:pt x="97" y="22"/>
                  </a:lnTo>
                  <a:lnTo>
                    <a:pt x="96" y="22"/>
                  </a:lnTo>
                  <a:lnTo>
                    <a:pt x="95" y="22"/>
                  </a:lnTo>
                  <a:lnTo>
                    <a:pt x="93" y="22"/>
                  </a:lnTo>
                  <a:lnTo>
                    <a:pt x="92" y="22"/>
                  </a:lnTo>
                  <a:lnTo>
                    <a:pt x="90" y="22"/>
                  </a:lnTo>
                  <a:lnTo>
                    <a:pt x="88" y="23"/>
                  </a:lnTo>
                  <a:lnTo>
                    <a:pt x="86" y="23"/>
                  </a:lnTo>
                  <a:lnTo>
                    <a:pt x="83" y="24"/>
                  </a:lnTo>
                  <a:lnTo>
                    <a:pt x="81" y="24"/>
                  </a:lnTo>
                  <a:lnTo>
                    <a:pt x="79" y="25"/>
                  </a:lnTo>
                  <a:lnTo>
                    <a:pt x="77" y="25"/>
                  </a:lnTo>
                  <a:lnTo>
                    <a:pt x="75" y="26"/>
                  </a:lnTo>
                  <a:lnTo>
                    <a:pt x="73" y="26"/>
                  </a:lnTo>
                  <a:lnTo>
                    <a:pt x="71" y="27"/>
                  </a:lnTo>
                  <a:lnTo>
                    <a:pt x="69" y="27"/>
                  </a:lnTo>
                  <a:lnTo>
                    <a:pt x="68" y="27"/>
                  </a:lnTo>
                  <a:lnTo>
                    <a:pt x="66" y="27"/>
                  </a:lnTo>
                  <a:lnTo>
                    <a:pt x="65" y="27"/>
                  </a:lnTo>
                  <a:lnTo>
                    <a:pt x="64" y="27"/>
                  </a:lnTo>
                  <a:lnTo>
                    <a:pt x="63" y="28"/>
                  </a:lnTo>
                  <a:lnTo>
                    <a:pt x="61" y="28"/>
                  </a:lnTo>
                  <a:lnTo>
                    <a:pt x="59" y="28"/>
                  </a:lnTo>
                  <a:lnTo>
                    <a:pt x="57" y="28"/>
                  </a:lnTo>
                  <a:lnTo>
                    <a:pt x="55" y="28"/>
                  </a:lnTo>
                  <a:lnTo>
                    <a:pt x="53" y="28"/>
                  </a:lnTo>
                  <a:lnTo>
                    <a:pt x="48" y="28"/>
                  </a:lnTo>
                  <a:lnTo>
                    <a:pt x="46" y="28"/>
                  </a:lnTo>
                  <a:lnTo>
                    <a:pt x="44" y="28"/>
                  </a:lnTo>
                  <a:lnTo>
                    <a:pt x="41" y="28"/>
                  </a:lnTo>
                  <a:lnTo>
                    <a:pt x="39" y="28"/>
                  </a:lnTo>
                  <a:lnTo>
                    <a:pt x="38" y="28"/>
                  </a:lnTo>
                  <a:lnTo>
                    <a:pt x="37" y="28"/>
                  </a:lnTo>
                  <a:lnTo>
                    <a:pt x="35" y="28"/>
                  </a:lnTo>
                  <a:lnTo>
                    <a:pt x="33" y="28"/>
                  </a:lnTo>
                  <a:lnTo>
                    <a:pt x="31" y="28"/>
                  </a:lnTo>
                  <a:lnTo>
                    <a:pt x="28" y="28"/>
                  </a:lnTo>
                  <a:lnTo>
                    <a:pt x="26" y="27"/>
                  </a:lnTo>
                  <a:lnTo>
                    <a:pt x="23" y="27"/>
                  </a:lnTo>
                  <a:lnTo>
                    <a:pt x="17" y="26"/>
                  </a:lnTo>
                  <a:lnTo>
                    <a:pt x="14" y="26"/>
                  </a:lnTo>
                  <a:lnTo>
                    <a:pt x="13" y="26"/>
                  </a:lnTo>
                  <a:lnTo>
                    <a:pt x="10" y="25"/>
                  </a:lnTo>
                  <a:lnTo>
                    <a:pt x="8" y="25"/>
                  </a:lnTo>
                  <a:lnTo>
                    <a:pt x="5" y="25"/>
                  </a:lnTo>
                  <a:lnTo>
                    <a:pt x="3" y="24"/>
                  </a:lnTo>
                  <a:lnTo>
                    <a:pt x="2" y="24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22" name="Freeform 98"/>
            <p:cNvSpPr>
              <a:spLocks/>
            </p:cNvSpPr>
            <p:nvPr/>
          </p:nvSpPr>
          <p:spPr bwMode="auto">
            <a:xfrm>
              <a:off x="861" y="2500"/>
              <a:ext cx="69" cy="58"/>
            </a:xfrm>
            <a:custGeom>
              <a:avLst/>
              <a:gdLst>
                <a:gd name="T0" fmla="*/ 6 w 69"/>
                <a:gd name="T1" fmla="*/ 41 h 58"/>
                <a:gd name="T2" fmla="*/ 15 w 69"/>
                <a:gd name="T3" fmla="*/ 41 h 58"/>
                <a:gd name="T4" fmla="*/ 21 w 69"/>
                <a:gd name="T5" fmla="*/ 41 h 58"/>
                <a:gd name="T6" fmla="*/ 25 w 69"/>
                <a:gd name="T7" fmla="*/ 41 h 58"/>
                <a:gd name="T8" fmla="*/ 27 w 69"/>
                <a:gd name="T9" fmla="*/ 39 h 58"/>
                <a:gd name="T10" fmla="*/ 27 w 69"/>
                <a:gd name="T11" fmla="*/ 35 h 58"/>
                <a:gd name="T12" fmla="*/ 27 w 69"/>
                <a:gd name="T13" fmla="*/ 30 h 58"/>
                <a:gd name="T14" fmla="*/ 29 w 69"/>
                <a:gd name="T15" fmla="*/ 26 h 58"/>
                <a:gd name="T16" fmla="*/ 32 w 69"/>
                <a:gd name="T17" fmla="*/ 24 h 58"/>
                <a:gd name="T18" fmla="*/ 35 w 69"/>
                <a:gd name="T19" fmla="*/ 21 h 58"/>
                <a:gd name="T20" fmla="*/ 38 w 69"/>
                <a:gd name="T21" fmla="*/ 20 h 58"/>
                <a:gd name="T22" fmla="*/ 39 w 69"/>
                <a:gd name="T23" fmla="*/ 17 h 58"/>
                <a:gd name="T24" fmla="*/ 38 w 69"/>
                <a:gd name="T25" fmla="*/ 14 h 58"/>
                <a:gd name="T26" fmla="*/ 38 w 69"/>
                <a:gd name="T27" fmla="*/ 8 h 58"/>
                <a:gd name="T28" fmla="*/ 37 w 69"/>
                <a:gd name="T29" fmla="*/ 4 h 58"/>
                <a:gd name="T30" fmla="*/ 37 w 69"/>
                <a:gd name="T31" fmla="*/ 1 h 58"/>
                <a:gd name="T32" fmla="*/ 40 w 69"/>
                <a:gd name="T33" fmla="*/ 3 h 58"/>
                <a:gd name="T34" fmla="*/ 46 w 69"/>
                <a:gd name="T35" fmla="*/ 11 h 58"/>
                <a:gd name="T36" fmla="*/ 54 w 69"/>
                <a:gd name="T37" fmla="*/ 22 h 58"/>
                <a:gd name="T38" fmla="*/ 62 w 69"/>
                <a:gd name="T39" fmla="*/ 33 h 58"/>
                <a:gd name="T40" fmla="*/ 66 w 69"/>
                <a:gd name="T41" fmla="*/ 40 h 58"/>
                <a:gd name="T42" fmla="*/ 68 w 69"/>
                <a:gd name="T43" fmla="*/ 45 h 58"/>
                <a:gd name="T44" fmla="*/ 68 w 69"/>
                <a:gd name="T45" fmla="*/ 49 h 58"/>
                <a:gd name="T46" fmla="*/ 67 w 69"/>
                <a:gd name="T47" fmla="*/ 52 h 58"/>
                <a:gd name="T48" fmla="*/ 64 w 69"/>
                <a:gd name="T49" fmla="*/ 52 h 58"/>
                <a:gd name="T50" fmla="*/ 62 w 69"/>
                <a:gd name="T51" fmla="*/ 52 h 58"/>
                <a:gd name="T52" fmla="*/ 58 w 69"/>
                <a:gd name="T53" fmla="*/ 52 h 58"/>
                <a:gd name="T54" fmla="*/ 53 w 69"/>
                <a:gd name="T55" fmla="*/ 52 h 58"/>
                <a:gd name="T56" fmla="*/ 51 w 69"/>
                <a:gd name="T57" fmla="*/ 53 h 58"/>
                <a:gd name="T58" fmla="*/ 47 w 69"/>
                <a:gd name="T59" fmla="*/ 54 h 58"/>
                <a:gd name="T60" fmla="*/ 44 w 69"/>
                <a:gd name="T61" fmla="*/ 55 h 58"/>
                <a:gd name="T62" fmla="*/ 40 w 69"/>
                <a:gd name="T63" fmla="*/ 56 h 58"/>
                <a:gd name="T64" fmla="*/ 38 w 69"/>
                <a:gd name="T65" fmla="*/ 57 h 58"/>
                <a:gd name="T66" fmla="*/ 35 w 69"/>
                <a:gd name="T67" fmla="*/ 57 h 58"/>
                <a:gd name="T68" fmla="*/ 33 w 69"/>
                <a:gd name="T69" fmla="*/ 55 h 58"/>
                <a:gd name="T70" fmla="*/ 31 w 69"/>
                <a:gd name="T71" fmla="*/ 53 h 58"/>
                <a:gd name="T72" fmla="*/ 31 w 69"/>
                <a:gd name="T73" fmla="*/ 51 h 58"/>
                <a:gd name="T74" fmla="*/ 31 w 69"/>
                <a:gd name="T75" fmla="*/ 48 h 58"/>
                <a:gd name="T76" fmla="*/ 29 w 69"/>
                <a:gd name="T77" fmla="*/ 46 h 58"/>
                <a:gd name="T78" fmla="*/ 28 w 69"/>
                <a:gd name="T79" fmla="*/ 45 h 58"/>
                <a:gd name="T80" fmla="*/ 25 w 69"/>
                <a:gd name="T81" fmla="*/ 44 h 58"/>
                <a:gd name="T82" fmla="*/ 22 w 69"/>
                <a:gd name="T83" fmla="*/ 43 h 58"/>
                <a:gd name="T84" fmla="*/ 19 w 69"/>
                <a:gd name="T85" fmla="*/ 43 h 58"/>
                <a:gd name="T86" fmla="*/ 16 w 69"/>
                <a:gd name="T87" fmla="*/ 43 h 58"/>
                <a:gd name="T88" fmla="*/ 8 w 69"/>
                <a:gd name="T89" fmla="*/ 44 h 58"/>
                <a:gd name="T90" fmla="*/ 4 w 69"/>
                <a:gd name="T91" fmla="*/ 43 h 58"/>
                <a:gd name="T92" fmla="*/ 1 w 69"/>
                <a:gd name="T93" fmla="*/ 42 h 5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69"/>
                <a:gd name="T142" fmla="*/ 0 h 58"/>
                <a:gd name="T143" fmla="*/ 69 w 69"/>
                <a:gd name="T144" fmla="*/ 58 h 5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69" h="58">
                  <a:moveTo>
                    <a:pt x="0" y="40"/>
                  </a:moveTo>
                  <a:lnTo>
                    <a:pt x="3" y="40"/>
                  </a:lnTo>
                  <a:lnTo>
                    <a:pt x="6" y="41"/>
                  </a:lnTo>
                  <a:lnTo>
                    <a:pt x="9" y="41"/>
                  </a:lnTo>
                  <a:lnTo>
                    <a:pt x="12" y="41"/>
                  </a:lnTo>
                  <a:lnTo>
                    <a:pt x="15" y="41"/>
                  </a:lnTo>
                  <a:lnTo>
                    <a:pt x="17" y="41"/>
                  </a:lnTo>
                  <a:lnTo>
                    <a:pt x="19" y="41"/>
                  </a:lnTo>
                  <a:lnTo>
                    <a:pt x="21" y="41"/>
                  </a:lnTo>
                  <a:lnTo>
                    <a:pt x="22" y="41"/>
                  </a:lnTo>
                  <a:lnTo>
                    <a:pt x="24" y="41"/>
                  </a:lnTo>
                  <a:lnTo>
                    <a:pt x="25" y="41"/>
                  </a:lnTo>
                  <a:lnTo>
                    <a:pt x="26" y="40"/>
                  </a:lnTo>
                  <a:lnTo>
                    <a:pt x="27" y="40"/>
                  </a:lnTo>
                  <a:lnTo>
                    <a:pt x="27" y="39"/>
                  </a:lnTo>
                  <a:lnTo>
                    <a:pt x="27" y="38"/>
                  </a:lnTo>
                  <a:lnTo>
                    <a:pt x="27" y="37"/>
                  </a:lnTo>
                  <a:lnTo>
                    <a:pt x="27" y="35"/>
                  </a:lnTo>
                  <a:lnTo>
                    <a:pt x="27" y="33"/>
                  </a:lnTo>
                  <a:lnTo>
                    <a:pt x="27" y="32"/>
                  </a:lnTo>
                  <a:lnTo>
                    <a:pt x="27" y="30"/>
                  </a:lnTo>
                  <a:lnTo>
                    <a:pt x="28" y="29"/>
                  </a:lnTo>
                  <a:lnTo>
                    <a:pt x="28" y="27"/>
                  </a:lnTo>
                  <a:lnTo>
                    <a:pt x="29" y="26"/>
                  </a:lnTo>
                  <a:lnTo>
                    <a:pt x="30" y="25"/>
                  </a:lnTo>
                  <a:lnTo>
                    <a:pt x="31" y="24"/>
                  </a:lnTo>
                  <a:lnTo>
                    <a:pt x="32" y="24"/>
                  </a:lnTo>
                  <a:lnTo>
                    <a:pt x="33" y="23"/>
                  </a:lnTo>
                  <a:lnTo>
                    <a:pt x="34" y="22"/>
                  </a:lnTo>
                  <a:lnTo>
                    <a:pt x="35" y="21"/>
                  </a:lnTo>
                  <a:lnTo>
                    <a:pt x="36" y="21"/>
                  </a:lnTo>
                  <a:lnTo>
                    <a:pt x="37" y="20"/>
                  </a:lnTo>
                  <a:lnTo>
                    <a:pt x="38" y="20"/>
                  </a:lnTo>
                  <a:lnTo>
                    <a:pt x="38" y="19"/>
                  </a:lnTo>
                  <a:lnTo>
                    <a:pt x="38" y="18"/>
                  </a:lnTo>
                  <a:lnTo>
                    <a:pt x="39" y="17"/>
                  </a:lnTo>
                  <a:lnTo>
                    <a:pt x="39" y="16"/>
                  </a:lnTo>
                  <a:lnTo>
                    <a:pt x="39" y="14"/>
                  </a:lnTo>
                  <a:lnTo>
                    <a:pt x="38" y="14"/>
                  </a:lnTo>
                  <a:lnTo>
                    <a:pt x="38" y="12"/>
                  </a:lnTo>
                  <a:lnTo>
                    <a:pt x="38" y="10"/>
                  </a:lnTo>
                  <a:lnTo>
                    <a:pt x="38" y="8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4"/>
                  </a:lnTo>
                  <a:lnTo>
                    <a:pt x="37" y="3"/>
                  </a:lnTo>
                  <a:lnTo>
                    <a:pt x="37" y="2"/>
                  </a:lnTo>
                  <a:lnTo>
                    <a:pt x="37" y="1"/>
                  </a:lnTo>
                  <a:lnTo>
                    <a:pt x="37" y="0"/>
                  </a:lnTo>
                  <a:lnTo>
                    <a:pt x="38" y="1"/>
                  </a:lnTo>
                  <a:lnTo>
                    <a:pt x="40" y="3"/>
                  </a:lnTo>
                  <a:lnTo>
                    <a:pt x="41" y="5"/>
                  </a:lnTo>
                  <a:lnTo>
                    <a:pt x="43" y="7"/>
                  </a:lnTo>
                  <a:lnTo>
                    <a:pt x="46" y="11"/>
                  </a:lnTo>
                  <a:lnTo>
                    <a:pt x="49" y="14"/>
                  </a:lnTo>
                  <a:lnTo>
                    <a:pt x="51" y="18"/>
                  </a:lnTo>
                  <a:lnTo>
                    <a:pt x="54" y="22"/>
                  </a:lnTo>
                  <a:lnTo>
                    <a:pt x="57" y="25"/>
                  </a:lnTo>
                  <a:lnTo>
                    <a:pt x="59" y="29"/>
                  </a:lnTo>
                  <a:lnTo>
                    <a:pt x="62" y="33"/>
                  </a:lnTo>
                  <a:lnTo>
                    <a:pt x="63" y="35"/>
                  </a:lnTo>
                  <a:lnTo>
                    <a:pt x="65" y="38"/>
                  </a:lnTo>
                  <a:lnTo>
                    <a:pt x="66" y="40"/>
                  </a:lnTo>
                  <a:lnTo>
                    <a:pt x="67" y="41"/>
                  </a:lnTo>
                  <a:lnTo>
                    <a:pt x="67" y="43"/>
                  </a:lnTo>
                  <a:lnTo>
                    <a:pt x="68" y="45"/>
                  </a:lnTo>
                  <a:lnTo>
                    <a:pt x="68" y="47"/>
                  </a:lnTo>
                  <a:lnTo>
                    <a:pt x="68" y="48"/>
                  </a:lnTo>
                  <a:lnTo>
                    <a:pt x="68" y="49"/>
                  </a:lnTo>
                  <a:lnTo>
                    <a:pt x="68" y="50"/>
                  </a:lnTo>
                  <a:lnTo>
                    <a:pt x="68" y="51"/>
                  </a:lnTo>
                  <a:lnTo>
                    <a:pt x="67" y="52"/>
                  </a:lnTo>
                  <a:lnTo>
                    <a:pt x="66" y="52"/>
                  </a:lnTo>
                  <a:lnTo>
                    <a:pt x="65" y="52"/>
                  </a:lnTo>
                  <a:lnTo>
                    <a:pt x="64" y="52"/>
                  </a:lnTo>
                  <a:lnTo>
                    <a:pt x="63" y="52"/>
                  </a:lnTo>
                  <a:lnTo>
                    <a:pt x="62" y="52"/>
                  </a:lnTo>
                  <a:lnTo>
                    <a:pt x="60" y="52"/>
                  </a:lnTo>
                  <a:lnTo>
                    <a:pt x="59" y="52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2"/>
                  </a:lnTo>
                  <a:lnTo>
                    <a:pt x="52" y="52"/>
                  </a:lnTo>
                  <a:lnTo>
                    <a:pt x="51" y="53"/>
                  </a:lnTo>
                  <a:lnTo>
                    <a:pt x="50" y="53"/>
                  </a:lnTo>
                  <a:lnTo>
                    <a:pt x="49" y="53"/>
                  </a:lnTo>
                  <a:lnTo>
                    <a:pt x="47" y="54"/>
                  </a:lnTo>
                  <a:lnTo>
                    <a:pt x="46" y="54"/>
                  </a:lnTo>
                  <a:lnTo>
                    <a:pt x="45" y="55"/>
                  </a:lnTo>
                  <a:lnTo>
                    <a:pt x="44" y="55"/>
                  </a:lnTo>
                  <a:lnTo>
                    <a:pt x="43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7"/>
                  </a:lnTo>
                  <a:lnTo>
                    <a:pt x="39" y="57"/>
                  </a:lnTo>
                  <a:lnTo>
                    <a:pt x="38" y="57"/>
                  </a:lnTo>
                  <a:lnTo>
                    <a:pt x="37" y="57"/>
                  </a:lnTo>
                  <a:lnTo>
                    <a:pt x="36" y="57"/>
                  </a:lnTo>
                  <a:lnTo>
                    <a:pt x="35" y="57"/>
                  </a:lnTo>
                  <a:lnTo>
                    <a:pt x="34" y="56"/>
                  </a:lnTo>
                  <a:lnTo>
                    <a:pt x="33" y="56"/>
                  </a:lnTo>
                  <a:lnTo>
                    <a:pt x="33" y="55"/>
                  </a:lnTo>
                  <a:lnTo>
                    <a:pt x="32" y="55"/>
                  </a:lnTo>
                  <a:lnTo>
                    <a:pt x="32" y="54"/>
                  </a:lnTo>
                  <a:lnTo>
                    <a:pt x="31" y="53"/>
                  </a:lnTo>
                  <a:lnTo>
                    <a:pt x="31" y="52"/>
                  </a:lnTo>
                  <a:lnTo>
                    <a:pt x="31" y="51"/>
                  </a:lnTo>
                  <a:lnTo>
                    <a:pt x="31" y="50"/>
                  </a:lnTo>
                  <a:lnTo>
                    <a:pt x="31" y="49"/>
                  </a:lnTo>
                  <a:lnTo>
                    <a:pt x="31" y="48"/>
                  </a:lnTo>
                  <a:lnTo>
                    <a:pt x="30" y="48"/>
                  </a:lnTo>
                  <a:lnTo>
                    <a:pt x="30" y="47"/>
                  </a:lnTo>
                  <a:lnTo>
                    <a:pt x="29" y="46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5" y="44"/>
                  </a:lnTo>
                  <a:lnTo>
                    <a:pt x="24" y="44"/>
                  </a:lnTo>
                  <a:lnTo>
                    <a:pt x="23" y="43"/>
                  </a:lnTo>
                  <a:lnTo>
                    <a:pt x="22" y="43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7" y="43"/>
                  </a:lnTo>
                  <a:lnTo>
                    <a:pt x="16" y="43"/>
                  </a:lnTo>
                  <a:lnTo>
                    <a:pt x="13" y="43"/>
                  </a:lnTo>
                  <a:lnTo>
                    <a:pt x="11" y="44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4" y="43"/>
                  </a:lnTo>
                  <a:lnTo>
                    <a:pt x="3" y="43"/>
                  </a:lnTo>
                  <a:lnTo>
                    <a:pt x="2" y="43"/>
                  </a:lnTo>
                  <a:lnTo>
                    <a:pt x="1" y="42"/>
                  </a:lnTo>
                  <a:lnTo>
                    <a:pt x="0" y="41"/>
                  </a:lnTo>
                  <a:lnTo>
                    <a:pt x="0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23" name="Freeform 99"/>
            <p:cNvSpPr>
              <a:spLocks/>
            </p:cNvSpPr>
            <p:nvPr/>
          </p:nvSpPr>
          <p:spPr bwMode="auto">
            <a:xfrm>
              <a:off x="899" y="2418"/>
              <a:ext cx="37" cy="37"/>
            </a:xfrm>
            <a:custGeom>
              <a:avLst/>
              <a:gdLst>
                <a:gd name="T0" fmla="*/ 0 w 37"/>
                <a:gd name="T1" fmla="*/ 5 h 37"/>
                <a:gd name="T2" fmla="*/ 2 w 37"/>
                <a:gd name="T3" fmla="*/ 8 h 37"/>
                <a:gd name="T4" fmla="*/ 5 w 37"/>
                <a:gd name="T5" fmla="*/ 9 h 37"/>
                <a:gd name="T6" fmla="*/ 8 w 37"/>
                <a:gd name="T7" fmla="*/ 9 h 37"/>
                <a:gd name="T8" fmla="*/ 11 w 37"/>
                <a:gd name="T9" fmla="*/ 10 h 37"/>
                <a:gd name="T10" fmla="*/ 14 w 37"/>
                <a:gd name="T11" fmla="*/ 11 h 37"/>
                <a:gd name="T12" fmla="*/ 15 w 37"/>
                <a:gd name="T13" fmla="*/ 13 h 37"/>
                <a:gd name="T14" fmla="*/ 17 w 37"/>
                <a:gd name="T15" fmla="*/ 15 h 37"/>
                <a:gd name="T16" fmla="*/ 17 w 37"/>
                <a:gd name="T17" fmla="*/ 18 h 37"/>
                <a:gd name="T18" fmla="*/ 18 w 37"/>
                <a:gd name="T19" fmla="*/ 21 h 37"/>
                <a:gd name="T20" fmla="*/ 20 w 37"/>
                <a:gd name="T21" fmla="*/ 21 h 37"/>
                <a:gd name="T22" fmla="*/ 22 w 37"/>
                <a:gd name="T23" fmla="*/ 22 h 37"/>
                <a:gd name="T24" fmla="*/ 25 w 37"/>
                <a:gd name="T25" fmla="*/ 22 h 37"/>
                <a:gd name="T26" fmla="*/ 27 w 37"/>
                <a:gd name="T27" fmla="*/ 22 h 37"/>
                <a:gd name="T28" fmla="*/ 27 w 37"/>
                <a:gd name="T29" fmla="*/ 24 h 37"/>
                <a:gd name="T30" fmla="*/ 27 w 37"/>
                <a:gd name="T31" fmla="*/ 27 h 37"/>
                <a:gd name="T32" fmla="*/ 27 w 37"/>
                <a:gd name="T33" fmla="*/ 29 h 37"/>
                <a:gd name="T34" fmla="*/ 27 w 37"/>
                <a:gd name="T35" fmla="*/ 32 h 37"/>
                <a:gd name="T36" fmla="*/ 27 w 37"/>
                <a:gd name="T37" fmla="*/ 34 h 37"/>
                <a:gd name="T38" fmla="*/ 28 w 37"/>
                <a:gd name="T39" fmla="*/ 36 h 37"/>
                <a:gd name="T40" fmla="*/ 31 w 37"/>
                <a:gd name="T41" fmla="*/ 35 h 37"/>
                <a:gd name="T42" fmla="*/ 33 w 37"/>
                <a:gd name="T43" fmla="*/ 35 h 37"/>
                <a:gd name="T44" fmla="*/ 35 w 37"/>
                <a:gd name="T45" fmla="*/ 34 h 37"/>
                <a:gd name="T46" fmla="*/ 36 w 37"/>
                <a:gd name="T47" fmla="*/ 32 h 37"/>
                <a:gd name="T48" fmla="*/ 36 w 37"/>
                <a:gd name="T49" fmla="*/ 29 h 37"/>
                <a:gd name="T50" fmla="*/ 36 w 37"/>
                <a:gd name="T51" fmla="*/ 25 h 37"/>
                <a:gd name="T52" fmla="*/ 34 w 37"/>
                <a:gd name="T53" fmla="*/ 22 h 37"/>
                <a:gd name="T54" fmla="*/ 33 w 37"/>
                <a:gd name="T55" fmla="*/ 20 h 37"/>
                <a:gd name="T56" fmla="*/ 31 w 37"/>
                <a:gd name="T57" fmla="*/ 18 h 37"/>
                <a:gd name="T58" fmla="*/ 30 w 37"/>
                <a:gd name="T59" fmla="*/ 15 h 37"/>
                <a:gd name="T60" fmla="*/ 29 w 37"/>
                <a:gd name="T61" fmla="*/ 12 h 37"/>
                <a:gd name="T62" fmla="*/ 27 w 37"/>
                <a:gd name="T63" fmla="*/ 9 h 37"/>
                <a:gd name="T64" fmla="*/ 26 w 37"/>
                <a:gd name="T65" fmla="*/ 9 h 37"/>
                <a:gd name="T66" fmla="*/ 23 w 37"/>
                <a:gd name="T67" fmla="*/ 9 h 37"/>
                <a:gd name="T68" fmla="*/ 21 w 37"/>
                <a:gd name="T69" fmla="*/ 10 h 37"/>
                <a:gd name="T70" fmla="*/ 20 w 37"/>
                <a:gd name="T71" fmla="*/ 12 h 37"/>
                <a:gd name="T72" fmla="*/ 19 w 37"/>
                <a:gd name="T73" fmla="*/ 11 h 37"/>
                <a:gd name="T74" fmla="*/ 18 w 37"/>
                <a:gd name="T75" fmla="*/ 9 h 37"/>
                <a:gd name="T76" fmla="*/ 15 w 37"/>
                <a:gd name="T77" fmla="*/ 5 h 37"/>
                <a:gd name="T78" fmla="*/ 13 w 37"/>
                <a:gd name="T79" fmla="*/ 3 h 37"/>
                <a:gd name="T80" fmla="*/ 10 w 37"/>
                <a:gd name="T81" fmla="*/ 1 h 37"/>
                <a:gd name="T82" fmla="*/ 7 w 37"/>
                <a:gd name="T83" fmla="*/ 0 h 37"/>
                <a:gd name="T84" fmla="*/ 4 w 37"/>
                <a:gd name="T85" fmla="*/ 0 h 37"/>
                <a:gd name="T86" fmla="*/ 2 w 37"/>
                <a:gd name="T87" fmla="*/ 2 h 3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7"/>
                <a:gd name="T133" fmla="*/ 0 h 37"/>
                <a:gd name="T134" fmla="*/ 37 w 37"/>
                <a:gd name="T135" fmla="*/ 37 h 3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7" h="37">
                  <a:moveTo>
                    <a:pt x="1" y="3"/>
                  </a:move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7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5" y="9"/>
                  </a:lnTo>
                  <a:lnTo>
                    <a:pt x="6" y="9"/>
                  </a:lnTo>
                  <a:lnTo>
                    <a:pt x="7" y="9"/>
                  </a:lnTo>
                  <a:lnTo>
                    <a:pt x="8" y="9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1" y="10"/>
                  </a:lnTo>
                  <a:lnTo>
                    <a:pt x="12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2"/>
                  </a:lnTo>
                  <a:lnTo>
                    <a:pt x="15" y="12"/>
                  </a:lnTo>
                  <a:lnTo>
                    <a:pt x="15" y="13"/>
                  </a:lnTo>
                  <a:lnTo>
                    <a:pt x="16" y="14"/>
                  </a:lnTo>
                  <a:lnTo>
                    <a:pt x="16" y="15"/>
                  </a:lnTo>
                  <a:lnTo>
                    <a:pt x="17" y="15"/>
                  </a:lnTo>
                  <a:lnTo>
                    <a:pt x="17" y="16"/>
                  </a:lnTo>
                  <a:lnTo>
                    <a:pt x="17" y="17"/>
                  </a:lnTo>
                  <a:lnTo>
                    <a:pt x="17" y="18"/>
                  </a:lnTo>
                  <a:lnTo>
                    <a:pt x="17" y="19"/>
                  </a:lnTo>
                  <a:lnTo>
                    <a:pt x="17" y="20"/>
                  </a:lnTo>
                  <a:lnTo>
                    <a:pt x="18" y="21"/>
                  </a:lnTo>
                  <a:lnTo>
                    <a:pt x="19" y="21"/>
                  </a:lnTo>
                  <a:lnTo>
                    <a:pt x="20" y="21"/>
                  </a:lnTo>
                  <a:lnTo>
                    <a:pt x="21" y="21"/>
                  </a:lnTo>
                  <a:lnTo>
                    <a:pt x="21" y="22"/>
                  </a:lnTo>
                  <a:lnTo>
                    <a:pt x="22" y="22"/>
                  </a:lnTo>
                  <a:lnTo>
                    <a:pt x="23" y="22"/>
                  </a:lnTo>
                  <a:lnTo>
                    <a:pt x="24" y="22"/>
                  </a:lnTo>
                  <a:lnTo>
                    <a:pt x="25" y="22"/>
                  </a:lnTo>
                  <a:lnTo>
                    <a:pt x="26" y="21"/>
                  </a:lnTo>
                  <a:lnTo>
                    <a:pt x="27" y="21"/>
                  </a:lnTo>
                  <a:lnTo>
                    <a:pt x="27" y="22"/>
                  </a:lnTo>
                  <a:lnTo>
                    <a:pt x="27" y="23"/>
                  </a:lnTo>
                  <a:lnTo>
                    <a:pt x="27" y="24"/>
                  </a:lnTo>
                  <a:lnTo>
                    <a:pt x="27" y="25"/>
                  </a:lnTo>
                  <a:lnTo>
                    <a:pt x="27" y="26"/>
                  </a:lnTo>
                  <a:lnTo>
                    <a:pt x="27" y="27"/>
                  </a:lnTo>
                  <a:lnTo>
                    <a:pt x="27" y="28"/>
                  </a:lnTo>
                  <a:lnTo>
                    <a:pt x="27" y="29"/>
                  </a:lnTo>
                  <a:lnTo>
                    <a:pt x="27" y="30"/>
                  </a:lnTo>
                  <a:lnTo>
                    <a:pt x="27" y="31"/>
                  </a:lnTo>
                  <a:lnTo>
                    <a:pt x="27" y="32"/>
                  </a:lnTo>
                  <a:lnTo>
                    <a:pt x="27" y="33"/>
                  </a:lnTo>
                  <a:lnTo>
                    <a:pt x="27" y="34"/>
                  </a:lnTo>
                  <a:lnTo>
                    <a:pt x="27" y="35"/>
                  </a:lnTo>
                  <a:lnTo>
                    <a:pt x="28" y="35"/>
                  </a:lnTo>
                  <a:lnTo>
                    <a:pt x="28" y="36"/>
                  </a:lnTo>
                  <a:lnTo>
                    <a:pt x="29" y="36"/>
                  </a:lnTo>
                  <a:lnTo>
                    <a:pt x="30" y="35"/>
                  </a:lnTo>
                  <a:lnTo>
                    <a:pt x="31" y="35"/>
                  </a:lnTo>
                  <a:lnTo>
                    <a:pt x="32" y="35"/>
                  </a:lnTo>
                  <a:lnTo>
                    <a:pt x="33" y="35"/>
                  </a:lnTo>
                  <a:lnTo>
                    <a:pt x="34" y="35"/>
                  </a:lnTo>
                  <a:lnTo>
                    <a:pt x="34" y="34"/>
                  </a:lnTo>
                  <a:lnTo>
                    <a:pt x="35" y="34"/>
                  </a:lnTo>
                  <a:lnTo>
                    <a:pt x="35" y="33"/>
                  </a:lnTo>
                  <a:lnTo>
                    <a:pt x="36" y="32"/>
                  </a:lnTo>
                  <a:lnTo>
                    <a:pt x="36" y="31"/>
                  </a:lnTo>
                  <a:lnTo>
                    <a:pt x="36" y="30"/>
                  </a:lnTo>
                  <a:lnTo>
                    <a:pt x="36" y="29"/>
                  </a:lnTo>
                  <a:lnTo>
                    <a:pt x="36" y="27"/>
                  </a:lnTo>
                  <a:lnTo>
                    <a:pt x="36" y="25"/>
                  </a:lnTo>
                  <a:lnTo>
                    <a:pt x="35" y="24"/>
                  </a:lnTo>
                  <a:lnTo>
                    <a:pt x="35" y="23"/>
                  </a:lnTo>
                  <a:lnTo>
                    <a:pt x="34" y="22"/>
                  </a:lnTo>
                  <a:lnTo>
                    <a:pt x="34" y="21"/>
                  </a:lnTo>
                  <a:lnTo>
                    <a:pt x="33" y="21"/>
                  </a:lnTo>
                  <a:lnTo>
                    <a:pt x="33" y="20"/>
                  </a:lnTo>
                  <a:lnTo>
                    <a:pt x="33" y="19"/>
                  </a:lnTo>
                  <a:lnTo>
                    <a:pt x="32" y="18"/>
                  </a:lnTo>
                  <a:lnTo>
                    <a:pt x="31" y="18"/>
                  </a:lnTo>
                  <a:lnTo>
                    <a:pt x="31" y="17"/>
                  </a:lnTo>
                  <a:lnTo>
                    <a:pt x="31" y="16"/>
                  </a:lnTo>
                  <a:lnTo>
                    <a:pt x="30" y="15"/>
                  </a:lnTo>
                  <a:lnTo>
                    <a:pt x="30" y="13"/>
                  </a:lnTo>
                  <a:lnTo>
                    <a:pt x="29" y="12"/>
                  </a:lnTo>
                  <a:lnTo>
                    <a:pt x="29" y="11"/>
                  </a:lnTo>
                  <a:lnTo>
                    <a:pt x="28" y="10"/>
                  </a:lnTo>
                  <a:lnTo>
                    <a:pt x="27" y="9"/>
                  </a:lnTo>
                  <a:lnTo>
                    <a:pt x="26" y="9"/>
                  </a:lnTo>
                  <a:lnTo>
                    <a:pt x="25" y="9"/>
                  </a:lnTo>
                  <a:lnTo>
                    <a:pt x="24" y="9"/>
                  </a:lnTo>
                  <a:lnTo>
                    <a:pt x="23" y="9"/>
                  </a:lnTo>
                  <a:lnTo>
                    <a:pt x="22" y="9"/>
                  </a:lnTo>
                  <a:lnTo>
                    <a:pt x="21" y="9"/>
                  </a:lnTo>
                  <a:lnTo>
                    <a:pt x="21" y="10"/>
                  </a:lnTo>
                  <a:lnTo>
                    <a:pt x="21" y="11"/>
                  </a:lnTo>
                  <a:lnTo>
                    <a:pt x="21" y="12"/>
                  </a:lnTo>
                  <a:lnTo>
                    <a:pt x="20" y="12"/>
                  </a:lnTo>
                  <a:lnTo>
                    <a:pt x="20" y="13"/>
                  </a:lnTo>
                  <a:lnTo>
                    <a:pt x="19" y="12"/>
                  </a:lnTo>
                  <a:lnTo>
                    <a:pt x="19" y="11"/>
                  </a:lnTo>
                  <a:lnTo>
                    <a:pt x="19" y="10"/>
                  </a:lnTo>
                  <a:lnTo>
                    <a:pt x="18" y="9"/>
                  </a:lnTo>
                  <a:lnTo>
                    <a:pt x="17" y="8"/>
                  </a:lnTo>
                  <a:lnTo>
                    <a:pt x="16" y="6"/>
                  </a:lnTo>
                  <a:lnTo>
                    <a:pt x="15" y="5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2" y="2"/>
                  </a:lnTo>
                  <a:lnTo>
                    <a:pt x="11" y="2"/>
                  </a:lnTo>
                  <a:lnTo>
                    <a:pt x="10" y="1"/>
                  </a:lnTo>
                  <a:lnTo>
                    <a:pt x="9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24" name="Freeform 100"/>
            <p:cNvSpPr>
              <a:spLocks/>
            </p:cNvSpPr>
            <p:nvPr/>
          </p:nvSpPr>
          <p:spPr bwMode="auto">
            <a:xfrm>
              <a:off x="923" y="2450"/>
              <a:ext cx="44" cy="51"/>
            </a:xfrm>
            <a:custGeom>
              <a:avLst/>
              <a:gdLst>
                <a:gd name="T0" fmla="*/ 2 w 44"/>
                <a:gd name="T1" fmla="*/ 11 h 51"/>
                <a:gd name="T2" fmla="*/ 4 w 44"/>
                <a:gd name="T3" fmla="*/ 21 h 51"/>
                <a:gd name="T4" fmla="*/ 5 w 44"/>
                <a:gd name="T5" fmla="*/ 23 h 51"/>
                <a:gd name="T6" fmla="*/ 7 w 44"/>
                <a:gd name="T7" fmla="*/ 24 h 51"/>
                <a:gd name="T8" fmla="*/ 8 w 44"/>
                <a:gd name="T9" fmla="*/ 27 h 51"/>
                <a:gd name="T10" fmla="*/ 8 w 44"/>
                <a:gd name="T11" fmla="*/ 32 h 51"/>
                <a:gd name="T12" fmla="*/ 7 w 44"/>
                <a:gd name="T13" fmla="*/ 37 h 51"/>
                <a:gd name="T14" fmla="*/ 7 w 44"/>
                <a:gd name="T15" fmla="*/ 42 h 51"/>
                <a:gd name="T16" fmla="*/ 7 w 44"/>
                <a:gd name="T17" fmla="*/ 45 h 51"/>
                <a:gd name="T18" fmla="*/ 10 w 44"/>
                <a:gd name="T19" fmla="*/ 45 h 51"/>
                <a:gd name="T20" fmla="*/ 11 w 44"/>
                <a:gd name="T21" fmla="*/ 41 h 51"/>
                <a:gd name="T22" fmla="*/ 12 w 44"/>
                <a:gd name="T23" fmla="*/ 38 h 51"/>
                <a:gd name="T24" fmla="*/ 14 w 44"/>
                <a:gd name="T25" fmla="*/ 37 h 51"/>
                <a:gd name="T26" fmla="*/ 15 w 44"/>
                <a:gd name="T27" fmla="*/ 35 h 51"/>
                <a:gd name="T28" fmla="*/ 17 w 44"/>
                <a:gd name="T29" fmla="*/ 32 h 51"/>
                <a:gd name="T30" fmla="*/ 18 w 44"/>
                <a:gd name="T31" fmla="*/ 30 h 51"/>
                <a:gd name="T32" fmla="*/ 23 w 44"/>
                <a:gd name="T33" fmla="*/ 29 h 51"/>
                <a:gd name="T34" fmla="*/ 27 w 44"/>
                <a:gd name="T35" fmla="*/ 29 h 51"/>
                <a:gd name="T36" fmla="*/ 32 w 44"/>
                <a:gd name="T37" fmla="*/ 29 h 51"/>
                <a:gd name="T38" fmla="*/ 35 w 44"/>
                <a:gd name="T39" fmla="*/ 30 h 51"/>
                <a:gd name="T40" fmla="*/ 38 w 44"/>
                <a:gd name="T41" fmla="*/ 31 h 51"/>
                <a:gd name="T42" fmla="*/ 39 w 44"/>
                <a:gd name="T43" fmla="*/ 33 h 51"/>
                <a:gd name="T44" fmla="*/ 39 w 44"/>
                <a:gd name="T45" fmla="*/ 36 h 51"/>
                <a:gd name="T46" fmla="*/ 40 w 44"/>
                <a:gd name="T47" fmla="*/ 38 h 51"/>
                <a:gd name="T48" fmla="*/ 42 w 44"/>
                <a:gd name="T49" fmla="*/ 41 h 51"/>
                <a:gd name="T50" fmla="*/ 43 w 44"/>
                <a:gd name="T51" fmla="*/ 45 h 51"/>
                <a:gd name="T52" fmla="*/ 41 w 44"/>
                <a:gd name="T53" fmla="*/ 46 h 51"/>
                <a:gd name="T54" fmla="*/ 39 w 44"/>
                <a:gd name="T55" fmla="*/ 46 h 51"/>
                <a:gd name="T56" fmla="*/ 39 w 44"/>
                <a:gd name="T57" fmla="*/ 42 h 51"/>
                <a:gd name="T58" fmla="*/ 39 w 44"/>
                <a:gd name="T59" fmla="*/ 40 h 51"/>
                <a:gd name="T60" fmla="*/ 36 w 44"/>
                <a:gd name="T61" fmla="*/ 38 h 51"/>
                <a:gd name="T62" fmla="*/ 33 w 44"/>
                <a:gd name="T63" fmla="*/ 37 h 51"/>
                <a:gd name="T64" fmla="*/ 31 w 44"/>
                <a:gd name="T65" fmla="*/ 37 h 51"/>
                <a:gd name="T66" fmla="*/ 28 w 44"/>
                <a:gd name="T67" fmla="*/ 38 h 51"/>
                <a:gd name="T68" fmla="*/ 28 w 44"/>
                <a:gd name="T69" fmla="*/ 35 h 51"/>
                <a:gd name="T70" fmla="*/ 26 w 44"/>
                <a:gd name="T71" fmla="*/ 33 h 51"/>
                <a:gd name="T72" fmla="*/ 25 w 44"/>
                <a:gd name="T73" fmla="*/ 34 h 51"/>
                <a:gd name="T74" fmla="*/ 21 w 44"/>
                <a:gd name="T75" fmla="*/ 38 h 51"/>
                <a:gd name="T76" fmla="*/ 18 w 44"/>
                <a:gd name="T77" fmla="*/ 41 h 51"/>
                <a:gd name="T78" fmla="*/ 16 w 44"/>
                <a:gd name="T79" fmla="*/ 44 h 51"/>
                <a:gd name="T80" fmla="*/ 13 w 44"/>
                <a:gd name="T81" fmla="*/ 46 h 51"/>
                <a:gd name="T82" fmla="*/ 12 w 44"/>
                <a:gd name="T83" fmla="*/ 49 h 51"/>
                <a:gd name="T84" fmla="*/ 10 w 44"/>
                <a:gd name="T85" fmla="*/ 49 h 51"/>
                <a:gd name="T86" fmla="*/ 7 w 44"/>
                <a:gd name="T87" fmla="*/ 50 h 51"/>
                <a:gd name="T88" fmla="*/ 4 w 44"/>
                <a:gd name="T89" fmla="*/ 49 h 51"/>
                <a:gd name="T90" fmla="*/ 3 w 44"/>
                <a:gd name="T91" fmla="*/ 48 h 51"/>
                <a:gd name="T92" fmla="*/ 3 w 44"/>
                <a:gd name="T93" fmla="*/ 46 h 51"/>
                <a:gd name="T94" fmla="*/ 4 w 44"/>
                <a:gd name="T95" fmla="*/ 46 h 51"/>
                <a:gd name="T96" fmla="*/ 4 w 44"/>
                <a:gd name="T97" fmla="*/ 42 h 51"/>
                <a:gd name="T98" fmla="*/ 4 w 44"/>
                <a:gd name="T99" fmla="*/ 39 h 51"/>
                <a:gd name="T100" fmla="*/ 4 w 44"/>
                <a:gd name="T101" fmla="*/ 37 h 51"/>
                <a:gd name="T102" fmla="*/ 4 w 44"/>
                <a:gd name="T103" fmla="*/ 33 h 51"/>
                <a:gd name="T104" fmla="*/ 4 w 44"/>
                <a:gd name="T105" fmla="*/ 30 h 51"/>
                <a:gd name="T106" fmla="*/ 5 w 44"/>
                <a:gd name="T107" fmla="*/ 28 h 51"/>
                <a:gd name="T108" fmla="*/ 6 w 44"/>
                <a:gd name="T109" fmla="*/ 25 h 51"/>
                <a:gd name="T110" fmla="*/ 4 w 44"/>
                <a:gd name="T111" fmla="*/ 25 h 51"/>
                <a:gd name="T112" fmla="*/ 1 w 44"/>
                <a:gd name="T113" fmla="*/ 25 h 51"/>
                <a:gd name="T114" fmla="*/ 0 w 44"/>
                <a:gd name="T115" fmla="*/ 22 h 51"/>
                <a:gd name="T116" fmla="*/ 0 w 44"/>
                <a:gd name="T117" fmla="*/ 17 h 51"/>
                <a:gd name="T118" fmla="*/ 0 w 44"/>
                <a:gd name="T119" fmla="*/ 11 h 51"/>
                <a:gd name="T120" fmla="*/ 1 w 44"/>
                <a:gd name="T121" fmla="*/ 5 h 51"/>
                <a:gd name="T122" fmla="*/ 1 w 44"/>
                <a:gd name="T123" fmla="*/ 2 h 51"/>
                <a:gd name="T124" fmla="*/ 2 w 44"/>
                <a:gd name="T125" fmla="*/ 0 h 5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4"/>
                <a:gd name="T190" fmla="*/ 0 h 51"/>
                <a:gd name="T191" fmla="*/ 44 w 44"/>
                <a:gd name="T192" fmla="*/ 51 h 51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4" h="51">
                  <a:moveTo>
                    <a:pt x="2" y="0"/>
                  </a:moveTo>
                  <a:lnTo>
                    <a:pt x="2" y="6"/>
                  </a:lnTo>
                  <a:lnTo>
                    <a:pt x="2" y="11"/>
                  </a:lnTo>
                  <a:lnTo>
                    <a:pt x="3" y="15"/>
                  </a:lnTo>
                  <a:lnTo>
                    <a:pt x="4" y="18"/>
                  </a:lnTo>
                  <a:lnTo>
                    <a:pt x="4" y="21"/>
                  </a:lnTo>
                  <a:lnTo>
                    <a:pt x="4" y="22"/>
                  </a:lnTo>
                  <a:lnTo>
                    <a:pt x="5" y="23"/>
                  </a:lnTo>
                  <a:lnTo>
                    <a:pt x="6" y="23"/>
                  </a:lnTo>
                  <a:lnTo>
                    <a:pt x="6" y="24"/>
                  </a:lnTo>
                  <a:lnTo>
                    <a:pt x="7" y="24"/>
                  </a:lnTo>
                  <a:lnTo>
                    <a:pt x="8" y="25"/>
                  </a:lnTo>
                  <a:lnTo>
                    <a:pt x="8" y="26"/>
                  </a:lnTo>
                  <a:lnTo>
                    <a:pt x="8" y="27"/>
                  </a:lnTo>
                  <a:lnTo>
                    <a:pt x="8" y="29"/>
                  </a:lnTo>
                  <a:lnTo>
                    <a:pt x="8" y="30"/>
                  </a:lnTo>
                  <a:lnTo>
                    <a:pt x="8" y="32"/>
                  </a:lnTo>
                  <a:lnTo>
                    <a:pt x="8" y="34"/>
                  </a:lnTo>
                  <a:lnTo>
                    <a:pt x="7" y="35"/>
                  </a:lnTo>
                  <a:lnTo>
                    <a:pt x="7" y="37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2"/>
                  </a:lnTo>
                  <a:lnTo>
                    <a:pt x="7" y="43"/>
                  </a:lnTo>
                  <a:lnTo>
                    <a:pt x="7" y="44"/>
                  </a:lnTo>
                  <a:lnTo>
                    <a:pt x="7" y="45"/>
                  </a:lnTo>
                  <a:lnTo>
                    <a:pt x="8" y="46"/>
                  </a:lnTo>
                  <a:lnTo>
                    <a:pt x="9" y="45"/>
                  </a:lnTo>
                  <a:lnTo>
                    <a:pt x="10" y="45"/>
                  </a:lnTo>
                  <a:lnTo>
                    <a:pt x="11" y="43"/>
                  </a:lnTo>
                  <a:lnTo>
                    <a:pt x="11" y="42"/>
                  </a:lnTo>
                  <a:lnTo>
                    <a:pt x="11" y="41"/>
                  </a:lnTo>
                  <a:lnTo>
                    <a:pt x="11" y="40"/>
                  </a:lnTo>
                  <a:lnTo>
                    <a:pt x="12" y="39"/>
                  </a:lnTo>
                  <a:lnTo>
                    <a:pt x="12" y="38"/>
                  </a:lnTo>
                  <a:lnTo>
                    <a:pt x="13" y="38"/>
                  </a:lnTo>
                  <a:lnTo>
                    <a:pt x="14" y="38"/>
                  </a:lnTo>
                  <a:lnTo>
                    <a:pt x="14" y="37"/>
                  </a:lnTo>
                  <a:lnTo>
                    <a:pt x="14" y="36"/>
                  </a:lnTo>
                  <a:lnTo>
                    <a:pt x="15" y="36"/>
                  </a:lnTo>
                  <a:lnTo>
                    <a:pt x="15" y="35"/>
                  </a:lnTo>
                  <a:lnTo>
                    <a:pt x="16" y="34"/>
                  </a:lnTo>
                  <a:lnTo>
                    <a:pt x="16" y="33"/>
                  </a:lnTo>
                  <a:lnTo>
                    <a:pt x="17" y="32"/>
                  </a:lnTo>
                  <a:lnTo>
                    <a:pt x="17" y="31"/>
                  </a:lnTo>
                  <a:lnTo>
                    <a:pt x="18" y="30"/>
                  </a:lnTo>
                  <a:lnTo>
                    <a:pt x="20" y="29"/>
                  </a:lnTo>
                  <a:lnTo>
                    <a:pt x="21" y="29"/>
                  </a:lnTo>
                  <a:lnTo>
                    <a:pt x="23" y="29"/>
                  </a:lnTo>
                  <a:lnTo>
                    <a:pt x="24" y="29"/>
                  </a:lnTo>
                  <a:lnTo>
                    <a:pt x="25" y="29"/>
                  </a:lnTo>
                  <a:lnTo>
                    <a:pt x="27" y="29"/>
                  </a:lnTo>
                  <a:lnTo>
                    <a:pt x="29" y="29"/>
                  </a:lnTo>
                  <a:lnTo>
                    <a:pt x="30" y="29"/>
                  </a:lnTo>
                  <a:lnTo>
                    <a:pt x="32" y="29"/>
                  </a:lnTo>
                  <a:lnTo>
                    <a:pt x="33" y="29"/>
                  </a:lnTo>
                  <a:lnTo>
                    <a:pt x="34" y="30"/>
                  </a:lnTo>
                  <a:lnTo>
                    <a:pt x="35" y="30"/>
                  </a:lnTo>
                  <a:lnTo>
                    <a:pt x="37" y="30"/>
                  </a:lnTo>
                  <a:lnTo>
                    <a:pt x="37" y="31"/>
                  </a:lnTo>
                  <a:lnTo>
                    <a:pt x="38" y="31"/>
                  </a:lnTo>
                  <a:lnTo>
                    <a:pt x="38" y="32"/>
                  </a:lnTo>
                  <a:lnTo>
                    <a:pt x="39" y="32"/>
                  </a:lnTo>
                  <a:lnTo>
                    <a:pt x="39" y="33"/>
                  </a:lnTo>
                  <a:lnTo>
                    <a:pt x="39" y="34"/>
                  </a:lnTo>
                  <a:lnTo>
                    <a:pt x="39" y="35"/>
                  </a:lnTo>
                  <a:lnTo>
                    <a:pt x="39" y="36"/>
                  </a:lnTo>
                  <a:lnTo>
                    <a:pt x="39" y="37"/>
                  </a:lnTo>
                  <a:lnTo>
                    <a:pt x="40" y="38"/>
                  </a:lnTo>
                  <a:lnTo>
                    <a:pt x="40" y="39"/>
                  </a:lnTo>
                  <a:lnTo>
                    <a:pt x="41" y="40"/>
                  </a:lnTo>
                  <a:lnTo>
                    <a:pt x="42" y="41"/>
                  </a:lnTo>
                  <a:lnTo>
                    <a:pt x="43" y="43"/>
                  </a:lnTo>
                  <a:lnTo>
                    <a:pt x="43" y="44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1" y="46"/>
                  </a:lnTo>
                  <a:lnTo>
                    <a:pt x="40" y="46"/>
                  </a:lnTo>
                  <a:lnTo>
                    <a:pt x="39" y="46"/>
                  </a:lnTo>
                  <a:lnTo>
                    <a:pt x="39" y="45"/>
                  </a:lnTo>
                  <a:lnTo>
                    <a:pt x="39" y="43"/>
                  </a:lnTo>
                  <a:lnTo>
                    <a:pt x="39" y="42"/>
                  </a:lnTo>
                  <a:lnTo>
                    <a:pt x="39" y="41"/>
                  </a:lnTo>
                  <a:lnTo>
                    <a:pt x="39" y="40"/>
                  </a:lnTo>
                  <a:lnTo>
                    <a:pt x="38" y="39"/>
                  </a:lnTo>
                  <a:lnTo>
                    <a:pt x="37" y="38"/>
                  </a:lnTo>
                  <a:lnTo>
                    <a:pt x="36" y="38"/>
                  </a:lnTo>
                  <a:lnTo>
                    <a:pt x="35" y="38"/>
                  </a:lnTo>
                  <a:lnTo>
                    <a:pt x="34" y="37"/>
                  </a:lnTo>
                  <a:lnTo>
                    <a:pt x="33" y="37"/>
                  </a:lnTo>
                  <a:lnTo>
                    <a:pt x="32" y="37"/>
                  </a:lnTo>
                  <a:lnTo>
                    <a:pt x="31" y="37"/>
                  </a:lnTo>
                  <a:lnTo>
                    <a:pt x="30" y="37"/>
                  </a:lnTo>
                  <a:lnTo>
                    <a:pt x="29" y="38"/>
                  </a:lnTo>
                  <a:lnTo>
                    <a:pt x="28" y="38"/>
                  </a:lnTo>
                  <a:lnTo>
                    <a:pt x="28" y="37"/>
                  </a:lnTo>
                  <a:lnTo>
                    <a:pt x="28" y="36"/>
                  </a:lnTo>
                  <a:lnTo>
                    <a:pt x="28" y="35"/>
                  </a:lnTo>
                  <a:lnTo>
                    <a:pt x="27" y="34"/>
                  </a:lnTo>
                  <a:lnTo>
                    <a:pt x="27" y="33"/>
                  </a:lnTo>
                  <a:lnTo>
                    <a:pt x="26" y="33"/>
                  </a:lnTo>
                  <a:lnTo>
                    <a:pt x="26" y="32"/>
                  </a:lnTo>
                  <a:lnTo>
                    <a:pt x="25" y="33"/>
                  </a:lnTo>
                  <a:lnTo>
                    <a:pt x="25" y="34"/>
                  </a:lnTo>
                  <a:lnTo>
                    <a:pt x="24" y="36"/>
                  </a:lnTo>
                  <a:lnTo>
                    <a:pt x="22" y="38"/>
                  </a:lnTo>
                  <a:lnTo>
                    <a:pt x="21" y="38"/>
                  </a:lnTo>
                  <a:lnTo>
                    <a:pt x="20" y="39"/>
                  </a:lnTo>
                  <a:lnTo>
                    <a:pt x="19" y="40"/>
                  </a:lnTo>
                  <a:lnTo>
                    <a:pt x="18" y="41"/>
                  </a:lnTo>
                  <a:lnTo>
                    <a:pt x="18" y="42"/>
                  </a:lnTo>
                  <a:lnTo>
                    <a:pt x="17" y="43"/>
                  </a:lnTo>
                  <a:lnTo>
                    <a:pt x="16" y="44"/>
                  </a:lnTo>
                  <a:lnTo>
                    <a:pt x="15" y="45"/>
                  </a:lnTo>
                  <a:lnTo>
                    <a:pt x="14" y="46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2" y="48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0" y="49"/>
                  </a:lnTo>
                  <a:lnTo>
                    <a:pt x="9" y="49"/>
                  </a:lnTo>
                  <a:lnTo>
                    <a:pt x="8" y="50"/>
                  </a:lnTo>
                  <a:lnTo>
                    <a:pt x="7" y="50"/>
                  </a:lnTo>
                  <a:lnTo>
                    <a:pt x="6" y="50"/>
                  </a:lnTo>
                  <a:lnTo>
                    <a:pt x="5" y="50"/>
                  </a:lnTo>
                  <a:lnTo>
                    <a:pt x="4" y="49"/>
                  </a:lnTo>
                  <a:lnTo>
                    <a:pt x="3" y="49"/>
                  </a:lnTo>
                  <a:lnTo>
                    <a:pt x="3" y="48"/>
                  </a:lnTo>
                  <a:lnTo>
                    <a:pt x="2" y="47"/>
                  </a:lnTo>
                  <a:lnTo>
                    <a:pt x="2" y="46"/>
                  </a:lnTo>
                  <a:lnTo>
                    <a:pt x="3" y="46"/>
                  </a:lnTo>
                  <a:lnTo>
                    <a:pt x="4" y="46"/>
                  </a:lnTo>
                  <a:lnTo>
                    <a:pt x="4" y="45"/>
                  </a:lnTo>
                  <a:lnTo>
                    <a:pt x="4" y="44"/>
                  </a:lnTo>
                  <a:lnTo>
                    <a:pt x="4" y="42"/>
                  </a:lnTo>
                  <a:lnTo>
                    <a:pt x="4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34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5" y="28"/>
                  </a:lnTo>
                  <a:lnTo>
                    <a:pt x="6" y="27"/>
                  </a:lnTo>
                  <a:lnTo>
                    <a:pt x="6" y="26"/>
                  </a:lnTo>
                  <a:lnTo>
                    <a:pt x="6" y="25"/>
                  </a:lnTo>
                  <a:lnTo>
                    <a:pt x="5" y="25"/>
                  </a:lnTo>
                  <a:lnTo>
                    <a:pt x="4" y="25"/>
                  </a:lnTo>
                  <a:lnTo>
                    <a:pt x="3" y="25"/>
                  </a:lnTo>
                  <a:lnTo>
                    <a:pt x="2" y="25"/>
                  </a:lnTo>
                  <a:lnTo>
                    <a:pt x="1" y="25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25" name="Freeform 101"/>
            <p:cNvSpPr>
              <a:spLocks/>
            </p:cNvSpPr>
            <p:nvPr/>
          </p:nvSpPr>
          <p:spPr bwMode="auto">
            <a:xfrm>
              <a:off x="952" y="2507"/>
              <a:ext cx="12" cy="4"/>
            </a:xfrm>
            <a:custGeom>
              <a:avLst/>
              <a:gdLst>
                <a:gd name="T0" fmla="*/ 1 w 12"/>
                <a:gd name="T1" fmla="*/ 1 h 4"/>
                <a:gd name="T2" fmla="*/ 1 w 12"/>
                <a:gd name="T3" fmla="*/ 1 h 4"/>
                <a:gd name="T4" fmla="*/ 1 w 12"/>
                <a:gd name="T5" fmla="*/ 1 h 4"/>
                <a:gd name="T6" fmla="*/ 2 w 12"/>
                <a:gd name="T7" fmla="*/ 1 h 4"/>
                <a:gd name="T8" fmla="*/ 3 w 12"/>
                <a:gd name="T9" fmla="*/ 1 h 4"/>
                <a:gd name="T10" fmla="*/ 3 w 12"/>
                <a:gd name="T11" fmla="*/ 1 h 4"/>
                <a:gd name="T12" fmla="*/ 5 w 12"/>
                <a:gd name="T13" fmla="*/ 1 h 4"/>
                <a:gd name="T14" fmla="*/ 6 w 12"/>
                <a:gd name="T15" fmla="*/ 1 h 4"/>
                <a:gd name="T16" fmla="*/ 7 w 12"/>
                <a:gd name="T17" fmla="*/ 1 h 4"/>
                <a:gd name="T18" fmla="*/ 8 w 12"/>
                <a:gd name="T19" fmla="*/ 1 h 4"/>
                <a:gd name="T20" fmla="*/ 8 w 12"/>
                <a:gd name="T21" fmla="*/ 2 h 4"/>
                <a:gd name="T22" fmla="*/ 9 w 12"/>
                <a:gd name="T23" fmla="*/ 2 h 4"/>
                <a:gd name="T24" fmla="*/ 10 w 12"/>
                <a:gd name="T25" fmla="*/ 2 h 4"/>
                <a:gd name="T26" fmla="*/ 10 w 12"/>
                <a:gd name="T27" fmla="*/ 2 h 4"/>
                <a:gd name="T28" fmla="*/ 10 w 12"/>
                <a:gd name="T29" fmla="*/ 1 h 4"/>
                <a:gd name="T30" fmla="*/ 10 w 12"/>
                <a:gd name="T31" fmla="*/ 1 h 4"/>
                <a:gd name="T32" fmla="*/ 10 w 12"/>
                <a:gd name="T33" fmla="*/ 1 h 4"/>
                <a:gd name="T34" fmla="*/ 10 w 12"/>
                <a:gd name="T35" fmla="*/ 0 h 4"/>
                <a:gd name="T36" fmla="*/ 10 w 12"/>
                <a:gd name="T37" fmla="*/ 0 h 4"/>
                <a:gd name="T38" fmla="*/ 10 w 12"/>
                <a:gd name="T39" fmla="*/ 0 h 4"/>
                <a:gd name="T40" fmla="*/ 11 w 12"/>
                <a:gd name="T41" fmla="*/ 1 h 4"/>
                <a:gd name="T42" fmla="*/ 11 w 12"/>
                <a:gd name="T43" fmla="*/ 1 h 4"/>
                <a:gd name="T44" fmla="*/ 11 w 12"/>
                <a:gd name="T45" fmla="*/ 2 h 4"/>
                <a:gd name="T46" fmla="*/ 11 w 12"/>
                <a:gd name="T47" fmla="*/ 2 h 4"/>
                <a:gd name="T48" fmla="*/ 10 w 12"/>
                <a:gd name="T49" fmla="*/ 2 h 4"/>
                <a:gd name="T50" fmla="*/ 10 w 12"/>
                <a:gd name="T51" fmla="*/ 3 h 4"/>
                <a:gd name="T52" fmla="*/ 9 w 12"/>
                <a:gd name="T53" fmla="*/ 3 h 4"/>
                <a:gd name="T54" fmla="*/ 8 w 12"/>
                <a:gd name="T55" fmla="*/ 3 h 4"/>
                <a:gd name="T56" fmla="*/ 8 w 12"/>
                <a:gd name="T57" fmla="*/ 3 h 4"/>
                <a:gd name="T58" fmla="*/ 7 w 12"/>
                <a:gd name="T59" fmla="*/ 3 h 4"/>
                <a:gd name="T60" fmla="*/ 6 w 12"/>
                <a:gd name="T61" fmla="*/ 3 h 4"/>
                <a:gd name="T62" fmla="*/ 5 w 12"/>
                <a:gd name="T63" fmla="*/ 3 h 4"/>
                <a:gd name="T64" fmla="*/ 5 w 12"/>
                <a:gd name="T65" fmla="*/ 3 h 4"/>
                <a:gd name="T66" fmla="*/ 3 w 12"/>
                <a:gd name="T67" fmla="*/ 3 h 4"/>
                <a:gd name="T68" fmla="*/ 3 w 12"/>
                <a:gd name="T69" fmla="*/ 3 h 4"/>
                <a:gd name="T70" fmla="*/ 2 w 12"/>
                <a:gd name="T71" fmla="*/ 3 h 4"/>
                <a:gd name="T72" fmla="*/ 1 w 12"/>
                <a:gd name="T73" fmla="*/ 3 h 4"/>
                <a:gd name="T74" fmla="*/ 1 w 12"/>
                <a:gd name="T75" fmla="*/ 2 h 4"/>
                <a:gd name="T76" fmla="*/ 1 w 12"/>
                <a:gd name="T77" fmla="*/ 2 h 4"/>
                <a:gd name="T78" fmla="*/ 0 w 12"/>
                <a:gd name="T79" fmla="*/ 2 h 4"/>
                <a:gd name="T80" fmla="*/ 0 w 12"/>
                <a:gd name="T81" fmla="*/ 2 h 4"/>
                <a:gd name="T82" fmla="*/ 0 w 12"/>
                <a:gd name="T83" fmla="*/ 1 h 4"/>
                <a:gd name="T84" fmla="*/ 1 w 12"/>
                <a:gd name="T85" fmla="*/ 1 h 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2"/>
                <a:gd name="T130" fmla="*/ 0 h 4"/>
                <a:gd name="T131" fmla="*/ 12 w 12"/>
                <a:gd name="T132" fmla="*/ 4 h 4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2" h="4">
                  <a:moveTo>
                    <a:pt x="1" y="1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9" y="3"/>
                  </a:lnTo>
                  <a:lnTo>
                    <a:pt x="8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5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26" name="Freeform 102"/>
            <p:cNvSpPr>
              <a:spLocks/>
            </p:cNvSpPr>
            <p:nvPr/>
          </p:nvSpPr>
          <p:spPr bwMode="auto">
            <a:xfrm>
              <a:off x="939" y="2536"/>
              <a:ext cx="11" cy="8"/>
            </a:xfrm>
            <a:custGeom>
              <a:avLst/>
              <a:gdLst>
                <a:gd name="T0" fmla="*/ 1 w 11"/>
                <a:gd name="T1" fmla="*/ 0 h 8"/>
                <a:gd name="T2" fmla="*/ 3 w 11"/>
                <a:gd name="T3" fmla="*/ 0 h 8"/>
                <a:gd name="T4" fmla="*/ 3 w 11"/>
                <a:gd name="T5" fmla="*/ 1 h 8"/>
                <a:gd name="T6" fmla="*/ 4 w 11"/>
                <a:gd name="T7" fmla="*/ 1 h 8"/>
                <a:gd name="T8" fmla="*/ 5 w 11"/>
                <a:gd name="T9" fmla="*/ 1 h 8"/>
                <a:gd name="T10" fmla="*/ 5 w 11"/>
                <a:gd name="T11" fmla="*/ 1 h 8"/>
                <a:gd name="T12" fmla="*/ 6 w 11"/>
                <a:gd name="T13" fmla="*/ 1 h 8"/>
                <a:gd name="T14" fmla="*/ 6 w 11"/>
                <a:gd name="T15" fmla="*/ 1 h 8"/>
                <a:gd name="T16" fmla="*/ 6 w 11"/>
                <a:gd name="T17" fmla="*/ 2 h 8"/>
                <a:gd name="T18" fmla="*/ 7 w 11"/>
                <a:gd name="T19" fmla="*/ 2 h 8"/>
                <a:gd name="T20" fmla="*/ 8 w 11"/>
                <a:gd name="T21" fmla="*/ 2 h 8"/>
                <a:gd name="T22" fmla="*/ 8 w 11"/>
                <a:gd name="T23" fmla="*/ 1 h 8"/>
                <a:gd name="T24" fmla="*/ 8 w 11"/>
                <a:gd name="T25" fmla="*/ 1 h 8"/>
                <a:gd name="T26" fmla="*/ 8 w 11"/>
                <a:gd name="T27" fmla="*/ 0 h 8"/>
                <a:gd name="T28" fmla="*/ 9 w 11"/>
                <a:gd name="T29" fmla="*/ 0 h 8"/>
                <a:gd name="T30" fmla="*/ 9 w 11"/>
                <a:gd name="T31" fmla="*/ 1 h 8"/>
                <a:gd name="T32" fmla="*/ 9 w 11"/>
                <a:gd name="T33" fmla="*/ 1 h 8"/>
                <a:gd name="T34" fmla="*/ 9 w 11"/>
                <a:gd name="T35" fmla="*/ 2 h 8"/>
                <a:gd name="T36" fmla="*/ 9 w 11"/>
                <a:gd name="T37" fmla="*/ 2 h 8"/>
                <a:gd name="T38" fmla="*/ 9 w 11"/>
                <a:gd name="T39" fmla="*/ 3 h 8"/>
                <a:gd name="T40" fmla="*/ 9 w 11"/>
                <a:gd name="T41" fmla="*/ 3 h 8"/>
                <a:gd name="T42" fmla="*/ 9 w 11"/>
                <a:gd name="T43" fmla="*/ 4 h 8"/>
                <a:gd name="T44" fmla="*/ 9 w 11"/>
                <a:gd name="T45" fmla="*/ 5 h 8"/>
                <a:gd name="T46" fmla="*/ 10 w 11"/>
                <a:gd name="T47" fmla="*/ 6 h 8"/>
                <a:gd name="T48" fmla="*/ 10 w 11"/>
                <a:gd name="T49" fmla="*/ 6 h 8"/>
                <a:gd name="T50" fmla="*/ 9 w 11"/>
                <a:gd name="T51" fmla="*/ 6 h 8"/>
                <a:gd name="T52" fmla="*/ 9 w 11"/>
                <a:gd name="T53" fmla="*/ 7 h 8"/>
                <a:gd name="T54" fmla="*/ 9 w 11"/>
                <a:gd name="T55" fmla="*/ 7 h 8"/>
                <a:gd name="T56" fmla="*/ 8 w 11"/>
                <a:gd name="T57" fmla="*/ 7 h 8"/>
                <a:gd name="T58" fmla="*/ 8 w 11"/>
                <a:gd name="T59" fmla="*/ 6 h 8"/>
                <a:gd name="T60" fmla="*/ 8 w 11"/>
                <a:gd name="T61" fmla="*/ 6 h 8"/>
                <a:gd name="T62" fmla="*/ 7 w 11"/>
                <a:gd name="T63" fmla="*/ 6 h 8"/>
                <a:gd name="T64" fmla="*/ 6 w 11"/>
                <a:gd name="T65" fmla="*/ 5 h 8"/>
                <a:gd name="T66" fmla="*/ 6 w 11"/>
                <a:gd name="T67" fmla="*/ 5 h 8"/>
                <a:gd name="T68" fmla="*/ 5 w 11"/>
                <a:gd name="T69" fmla="*/ 5 h 8"/>
                <a:gd name="T70" fmla="*/ 4 w 11"/>
                <a:gd name="T71" fmla="*/ 5 h 8"/>
                <a:gd name="T72" fmla="*/ 4 w 11"/>
                <a:gd name="T73" fmla="*/ 5 h 8"/>
                <a:gd name="T74" fmla="*/ 4 w 11"/>
                <a:gd name="T75" fmla="*/ 5 h 8"/>
                <a:gd name="T76" fmla="*/ 4 w 11"/>
                <a:gd name="T77" fmla="*/ 4 h 8"/>
                <a:gd name="T78" fmla="*/ 4 w 11"/>
                <a:gd name="T79" fmla="*/ 4 h 8"/>
                <a:gd name="T80" fmla="*/ 3 w 11"/>
                <a:gd name="T81" fmla="*/ 3 h 8"/>
                <a:gd name="T82" fmla="*/ 3 w 11"/>
                <a:gd name="T83" fmla="*/ 3 h 8"/>
                <a:gd name="T84" fmla="*/ 3 w 11"/>
                <a:gd name="T85" fmla="*/ 3 h 8"/>
                <a:gd name="T86" fmla="*/ 2 w 11"/>
                <a:gd name="T87" fmla="*/ 2 h 8"/>
                <a:gd name="T88" fmla="*/ 1 w 11"/>
                <a:gd name="T89" fmla="*/ 2 h 8"/>
                <a:gd name="T90" fmla="*/ 1 w 11"/>
                <a:gd name="T91" fmla="*/ 2 h 8"/>
                <a:gd name="T92" fmla="*/ 0 w 11"/>
                <a:gd name="T93" fmla="*/ 2 h 8"/>
                <a:gd name="T94" fmla="*/ 0 w 11"/>
                <a:gd name="T95" fmla="*/ 1 h 8"/>
                <a:gd name="T96" fmla="*/ 0 w 11"/>
                <a:gd name="T97" fmla="*/ 1 h 8"/>
                <a:gd name="T98" fmla="*/ 1 w 11"/>
                <a:gd name="T99" fmla="*/ 0 h 8"/>
                <a:gd name="T100" fmla="*/ 1 w 11"/>
                <a:gd name="T101" fmla="*/ 0 h 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"/>
                <a:gd name="T154" fmla="*/ 0 h 8"/>
                <a:gd name="T155" fmla="*/ 11 w 11"/>
                <a:gd name="T156" fmla="*/ 8 h 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" h="8">
                  <a:moveTo>
                    <a:pt x="1" y="0"/>
                  </a:moveTo>
                  <a:lnTo>
                    <a:pt x="3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1"/>
                  </a:lnTo>
                  <a:lnTo>
                    <a:pt x="8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9" y="2"/>
                  </a:lnTo>
                  <a:lnTo>
                    <a:pt x="9" y="3"/>
                  </a:lnTo>
                  <a:lnTo>
                    <a:pt x="9" y="4"/>
                  </a:lnTo>
                  <a:lnTo>
                    <a:pt x="9" y="5"/>
                  </a:lnTo>
                  <a:lnTo>
                    <a:pt x="10" y="6"/>
                  </a:lnTo>
                  <a:lnTo>
                    <a:pt x="9" y="6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6"/>
                  </a:lnTo>
                  <a:lnTo>
                    <a:pt x="7" y="6"/>
                  </a:lnTo>
                  <a:lnTo>
                    <a:pt x="6" y="5"/>
                  </a:lnTo>
                  <a:lnTo>
                    <a:pt x="5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3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27" name="Freeform 103"/>
            <p:cNvSpPr>
              <a:spLocks/>
            </p:cNvSpPr>
            <p:nvPr/>
          </p:nvSpPr>
          <p:spPr bwMode="auto">
            <a:xfrm>
              <a:off x="941" y="2503"/>
              <a:ext cx="29" cy="28"/>
            </a:xfrm>
            <a:custGeom>
              <a:avLst/>
              <a:gdLst>
                <a:gd name="T0" fmla="*/ 1 w 29"/>
                <a:gd name="T1" fmla="*/ 1 h 28"/>
                <a:gd name="T2" fmla="*/ 0 w 29"/>
                <a:gd name="T3" fmla="*/ 2 h 28"/>
                <a:gd name="T4" fmla="*/ 0 w 29"/>
                <a:gd name="T5" fmla="*/ 5 h 28"/>
                <a:gd name="T6" fmla="*/ 0 w 29"/>
                <a:gd name="T7" fmla="*/ 8 h 28"/>
                <a:gd name="T8" fmla="*/ 1 w 29"/>
                <a:gd name="T9" fmla="*/ 11 h 28"/>
                <a:gd name="T10" fmla="*/ 2 w 29"/>
                <a:gd name="T11" fmla="*/ 12 h 28"/>
                <a:gd name="T12" fmla="*/ 3 w 29"/>
                <a:gd name="T13" fmla="*/ 13 h 28"/>
                <a:gd name="T14" fmla="*/ 7 w 29"/>
                <a:gd name="T15" fmla="*/ 14 h 28"/>
                <a:gd name="T16" fmla="*/ 9 w 29"/>
                <a:gd name="T17" fmla="*/ 14 h 28"/>
                <a:gd name="T18" fmla="*/ 11 w 29"/>
                <a:gd name="T19" fmla="*/ 15 h 28"/>
                <a:gd name="T20" fmla="*/ 11 w 29"/>
                <a:gd name="T21" fmla="*/ 17 h 28"/>
                <a:gd name="T22" fmla="*/ 10 w 29"/>
                <a:gd name="T23" fmla="*/ 20 h 28"/>
                <a:gd name="T24" fmla="*/ 12 w 29"/>
                <a:gd name="T25" fmla="*/ 18 h 28"/>
                <a:gd name="T26" fmla="*/ 13 w 29"/>
                <a:gd name="T27" fmla="*/ 16 h 28"/>
                <a:gd name="T28" fmla="*/ 16 w 29"/>
                <a:gd name="T29" fmla="*/ 16 h 28"/>
                <a:gd name="T30" fmla="*/ 18 w 29"/>
                <a:gd name="T31" fmla="*/ 15 h 28"/>
                <a:gd name="T32" fmla="*/ 21 w 29"/>
                <a:gd name="T33" fmla="*/ 15 h 28"/>
                <a:gd name="T34" fmla="*/ 21 w 29"/>
                <a:gd name="T35" fmla="*/ 17 h 28"/>
                <a:gd name="T36" fmla="*/ 21 w 29"/>
                <a:gd name="T37" fmla="*/ 20 h 28"/>
                <a:gd name="T38" fmla="*/ 21 w 29"/>
                <a:gd name="T39" fmla="*/ 23 h 28"/>
                <a:gd name="T40" fmla="*/ 21 w 29"/>
                <a:gd name="T41" fmla="*/ 25 h 28"/>
                <a:gd name="T42" fmla="*/ 21 w 29"/>
                <a:gd name="T43" fmla="*/ 27 h 28"/>
                <a:gd name="T44" fmla="*/ 22 w 29"/>
                <a:gd name="T45" fmla="*/ 26 h 28"/>
                <a:gd name="T46" fmla="*/ 21 w 29"/>
                <a:gd name="T47" fmla="*/ 25 h 28"/>
                <a:gd name="T48" fmla="*/ 21 w 29"/>
                <a:gd name="T49" fmla="*/ 22 h 28"/>
                <a:gd name="T50" fmla="*/ 23 w 29"/>
                <a:gd name="T51" fmla="*/ 20 h 28"/>
                <a:gd name="T52" fmla="*/ 26 w 29"/>
                <a:gd name="T53" fmla="*/ 20 h 28"/>
                <a:gd name="T54" fmla="*/ 28 w 29"/>
                <a:gd name="T55" fmla="*/ 20 h 28"/>
                <a:gd name="T56" fmla="*/ 27 w 29"/>
                <a:gd name="T57" fmla="*/ 19 h 28"/>
                <a:gd name="T58" fmla="*/ 26 w 29"/>
                <a:gd name="T59" fmla="*/ 19 h 28"/>
                <a:gd name="T60" fmla="*/ 25 w 29"/>
                <a:gd name="T61" fmla="*/ 20 h 28"/>
                <a:gd name="T62" fmla="*/ 23 w 29"/>
                <a:gd name="T63" fmla="*/ 20 h 28"/>
                <a:gd name="T64" fmla="*/ 21 w 29"/>
                <a:gd name="T65" fmla="*/ 16 h 28"/>
                <a:gd name="T66" fmla="*/ 21 w 29"/>
                <a:gd name="T67" fmla="*/ 15 h 28"/>
                <a:gd name="T68" fmla="*/ 18 w 29"/>
                <a:gd name="T69" fmla="*/ 13 h 28"/>
                <a:gd name="T70" fmla="*/ 15 w 29"/>
                <a:gd name="T71" fmla="*/ 12 h 28"/>
                <a:gd name="T72" fmla="*/ 12 w 29"/>
                <a:gd name="T73" fmla="*/ 12 h 28"/>
                <a:gd name="T74" fmla="*/ 10 w 29"/>
                <a:gd name="T75" fmla="*/ 12 h 28"/>
                <a:gd name="T76" fmla="*/ 7 w 29"/>
                <a:gd name="T77" fmla="*/ 13 h 28"/>
                <a:gd name="T78" fmla="*/ 4 w 29"/>
                <a:gd name="T79" fmla="*/ 12 h 28"/>
                <a:gd name="T80" fmla="*/ 2 w 29"/>
                <a:gd name="T81" fmla="*/ 11 h 28"/>
                <a:gd name="T82" fmla="*/ 1 w 29"/>
                <a:gd name="T83" fmla="*/ 9 h 28"/>
                <a:gd name="T84" fmla="*/ 2 w 29"/>
                <a:gd name="T85" fmla="*/ 7 h 28"/>
                <a:gd name="T86" fmla="*/ 2 w 29"/>
                <a:gd name="T87" fmla="*/ 4 h 28"/>
                <a:gd name="T88" fmla="*/ 2 w 29"/>
                <a:gd name="T89" fmla="*/ 2 h 28"/>
                <a:gd name="T90" fmla="*/ 2 w 29"/>
                <a:gd name="T91" fmla="*/ 0 h 2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9"/>
                <a:gd name="T139" fmla="*/ 0 h 28"/>
                <a:gd name="T140" fmla="*/ 29 w 29"/>
                <a:gd name="T141" fmla="*/ 28 h 2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9" h="28">
                  <a:moveTo>
                    <a:pt x="2" y="0"/>
                  </a:move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1"/>
                  </a:lnTo>
                  <a:lnTo>
                    <a:pt x="2" y="11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8" y="14"/>
                  </a:lnTo>
                  <a:lnTo>
                    <a:pt x="9" y="14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0" y="19"/>
                  </a:lnTo>
                  <a:lnTo>
                    <a:pt x="10" y="20"/>
                  </a:lnTo>
                  <a:lnTo>
                    <a:pt x="11" y="19"/>
                  </a:lnTo>
                  <a:lnTo>
                    <a:pt x="11" y="18"/>
                  </a:lnTo>
                  <a:lnTo>
                    <a:pt x="12" y="18"/>
                  </a:lnTo>
                  <a:lnTo>
                    <a:pt x="12" y="17"/>
                  </a:lnTo>
                  <a:lnTo>
                    <a:pt x="12" y="16"/>
                  </a:lnTo>
                  <a:lnTo>
                    <a:pt x="13" y="16"/>
                  </a:lnTo>
                  <a:lnTo>
                    <a:pt x="14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5"/>
                  </a:lnTo>
                  <a:lnTo>
                    <a:pt x="17" y="15"/>
                  </a:lnTo>
                  <a:lnTo>
                    <a:pt x="18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6"/>
                  </a:lnTo>
                  <a:lnTo>
                    <a:pt x="21" y="17"/>
                  </a:lnTo>
                  <a:lnTo>
                    <a:pt x="21" y="18"/>
                  </a:lnTo>
                  <a:lnTo>
                    <a:pt x="21" y="19"/>
                  </a:lnTo>
                  <a:lnTo>
                    <a:pt x="21" y="20"/>
                  </a:lnTo>
                  <a:lnTo>
                    <a:pt x="21" y="21"/>
                  </a:lnTo>
                  <a:lnTo>
                    <a:pt x="21" y="22"/>
                  </a:lnTo>
                  <a:lnTo>
                    <a:pt x="21" y="23"/>
                  </a:lnTo>
                  <a:lnTo>
                    <a:pt x="21" y="24"/>
                  </a:lnTo>
                  <a:lnTo>
                    <a:pt x="21" y="25"/>
                  </a:lnTo>
                  <a:lnTo>
                    <a:pt x="20" y="26"/>
                  </a:lnTo>
                  <a:lnTo>
                    <a:pt x="21" y="26"/>
                  </a:lnTo>
                  <a:lnTo>
                    <a:pt x="21" y="27"/>
                  </a:lnTo>
                  <a:lnTo>
                    <a:pt x="22" y="27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4"/>
                  </a:lnTo>
                  <a:lnTo>
                    <a:pt x="21" y="23"/>
                  </a:lnTo>
                  <a:lnTo>
                    <a:pt x="21" y="22"/>
                  </a:lnTo>
                  <a:lnTo>
                    <a:pt x="21" y="21"/>
                  </a:lnTo>
                  <a:lnTo>
                    <a:pt x="22" y="20"/>
                  </a:lnTo>
                  <a:lnTo>
                    <a:pt x="23" y="20"/>
                  </a:lnTo>
                  <a:lnTo>
                    <a:pt x="24" y="20"/>
                  </a:lnTo>
                  <a:lnTo>
                    <a:pt x="25" y="20"/>
                  </a:lnTo>
                  <a:lnTo>
                    <a:pt x="26" y="20"/>
                  </a:lnTo>
                  <a:lnTo>
                    <a:pt x="27" y="20"/>
                  </a:lnTo>
                  <a:lnTo>
                    <a:pt x="28" y="20"/>
                  </a:lnTo>
                  <a:lnTo>
                    <a:pt x="28" y="19"/>
                  </a:lnTo>
                  <a:lnTo>
                    <a:pt x="27" y="19"/>
                  </a:lnTo>
                  <a:lnTo>
                    <a:pt x="27" y="18"/>
                  </a:lnTo>
                  <a:lnTo>
                    <a:pt x="27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5" y="20"/>
                  </a:lnTo>
                  <a:lnTo>
                    <a:pt x="24" y="20"/>
                  </a:lnTo>
                  <a:lnTo>
                    <a:pt x="23" y="20"/>
                  </a:lnTo>
                  <a:lnTo>
                    <a:pt x="23" y="19"/>
                  </a:lnTo>
                  <a:lnTo>
                    <a:pt x="22" y="17"/>
                  </a:lnTo>
                  <a:lnTo>
                    <a:pt x="21" y="16"/>
                  </a:lnTo>
                  <a:lnTo>
                    <a:pt x="21" y="15"/>
                  </a:lnTo>
                  <a:lnTo>
                    <a:pt x="20" y="14"/>
                  </a:lnTo>
                  <a:lnTo>
                    <a:pt x="19" y="14"/>
                  </a:lnTo>
                  <a:lnTo>
                    <a:pt x="18" y="13"/>
                  </a:lnTo>
                  <a:lnTo>
                    <a:pt x="17" y="13"/>
                  </a:lnTo>
                  <a:lnTo>
                    <a:pt x="16" y="13"/>
                  </a:lnTo>
                  <a:lnTo>
                    <a:pt x="15" y="12"/>
                  </a:lnTo>
                  <a:lnTo>
                    <a:pt x="14" y="12"/>
                  </a:lnTo>
                  <a:lnTo>
                    <a:pt x="13" y="12"/>
                  </a:lnTo>
                  <a:lnTo>
                    <a:pt x="12" y="12"/>
                  </a:lnTo>
                  <a:lnTo>
                    <a:pt x="11" y="12"/>
                  </a:lnTo>
                  <a:lnTo>
                    <a:pt x="10" y="12"/>
                  </a:lnTo>
                  <a:lnTo>
                    <a:pt x="8" y="12"/>
                  </a:lnTo>
                  <a:lnTo>
                    <a:pt x="7" y="12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28" name="Freeform 104"/>
            <p:cNvSpPr>
              <a:spLocks/>
            </p:cNvSpPr>
            <p:nvPr/>
          </p:nvSpPr>
          <p:spPr bwMode="auto">
            <a:xfrm>
              <a:off x="635" y="2512"/>
              <a:ext cx="3" cy="10"/>
            </a:xfrm>
            <a:custGeom>
              <a:avLst/>
              <a:gdLst>
                <a:gd name="T0" fmla="*/ 0 w 3"/>
                <a:gd name="T1" fmla="*/ 9 h 10"/>
                <a:gd name="T2" fmla="*/ 0 w 3"/>
                <a:gd name="T3" fmla="*/ 9 h 10"/>
                <a:gd name="T4" fmla="*/ 1 w 3"/>
                <a:gd name="T5" fmla="*/ 9 h 10"/>
                <a:gd name="T6" fmla="*/ 1 w 3"/>
                <a:gd name="T7" fmla="*/ 8 h 10"/>
                <a:gd name="T8" fmla="*/ 1 w 3"/>
                <a:gd name="T9" fmla="*/ 8 h 10"/>
                <a:gd name="T10" fmla="*/ 1 w 3"/>
                <a:gd name="T11" fmla="*/ 7 h 10"/>
                <a:gd name="T12" fmla="*/ 1 w 3"/>
                <a:gd name="T13" fmla="*/ 1 h 10"/>
                <a:gd name="T14" fmla="*/ 1 w 3"/>
                <a:gd name="T15" fmla="*/ 1 h 10"/>
                <a:gd name="T16" fmla="*/ 1 w 3"/>
                <a:gd name="T17" fmla="*/ 0 h 10"/>
                <a:gd name="T18" fmla="*/ 0 w 3"/>
                <a:gd name="T19" fmla="*/ 0 h 10"/>
                <a:gd name="T20" fmla="*/ 0 w 3"/>
                <a:gd name="T21" fmla="*/ 0 h 10"/>
                <a:gd name="T22" fmla="*/ 2 w 3"/>
                <a:gd name="T23" fmla="*/ 0 h 10"/>
                <a:gd name="T24" fmla="*/ 2 w 3"/>
                <a:gd name="T25" fmla="*/ 0 h 10"/>
                <a:gd name="T26" fmla="*/ 2 w 3"/>
                <a:gd name="T27" fmla="*/ 0 h 10"/>
                <a:gd name="T28" fmla="*/ 1 w 3"/>
                <a:gd name="T29" fmla="*/ 0 h 10"/>
                <a:gd name="T30" fmla="*/ 1 w 3"/>
                <a:gd name="T31" fmla="*/ 1 h 10"/>
                <a:gd name="T32" fmla="*/ 1 w 3"/>
                <a:gd name="T33" fmla="*/ 1 h 10"/>
                <a:gd name="T34" fmla="*/ 1 w 3"/>
                <a:gd name="T35" fmla="*/ 8 h 10"/>
                <a:gd name="T36" fmla="*/ 1 w 3"/>
                <a:gd name="T37" fmla="*/ 8 h 10"/>
                <a:gd name="T38" fmla="*/ 2 w 3"/>
                <a:gd name="T39" fmla="*/ 9 h 10"/>
                <a:gd name="T40" fmla="*/ 2 w 3"/>
                <a:gd name="T41" fmla="*/ 9 h 10"/>
                <a:gd name="T42" fmla="*/ 0 w 3"/>
                <a:gd name="T43" fmla="*/ 9 h 1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3"/>
                <a:gd name="T67" fmla="*/ 0 h 10"/>
                <a:gd name="T68" fmla="*/ 3 w 3"/>
                <a:gd name="T69" fmla="*/ 10 h 1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3" h="10">
                  <a:moveTo>
                    <a:pt x="0" y="9"/>
                  </a:moveTo>
                  <a:lnTo>
                    <a:pt x="0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8"/>
                  </a:lnTo>
                  <a:lnTo>
                    <a:pt x="2" y="9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29" name="Freeform 105"/>
            <p:cNvSpPr>
              <a:spLocks/>
            </p:cNvSpPr>
            <p:nvPr/>
          </p:nvSpPr>
          <p:spPr bwMode="auto">
            <a:xfrm>
              <a:off x="643" y="2512"/>
              <a:ext cx="12" cy="11"/>
            </a:xfrm>
            <a:custGeom>
              <a:avLst/>
              <a:gdLst>
                <a:gd name="T0" fmla="*/ 11 w 12"/>
                <a:gd name="T1" fmla="*/ 0 h 11"/>
                <a:gd name="T2" fmla="*/ 10 w 12"/>
                <a:gd name="T3" fmla="*/ 0 h 11"/>
                <a:gd name="T4" fmla="*/ 10 w 12"/>
                <a:gd name="T5" fmla="*/ 0 h 11"/>
                <a:gd name="T6" fmla="*/ 10 w 12"/>
                <a:gd name="T7" fmla="*/ 1 h 11"/>
                <a:gd name="T8" fmla="*/ 9 w 12"/>
                <a:gd name="T9" fmla="*/ 1 h 11"/>
                <a:gd name="T10" fmla="*/ 9 w 12"/>
                <a:gd name="T11" fmla="*/ 1 h 11"/>
                <a:gd name="T12" fmla="*/ 9 w 12"/>
                <a:gd name="T13" fmla="*/ 2 h 11"/>
                <a:gd name="T14" fmla="*/ 9 w 12"/>
                <a:gd name="T15" fmla="*/ 10 h 11"/>
                <a:gd name="T16" fmla="*/ 2 w 12"/>
                <a:gd name="T17" fmla="*/ 1 h 11"/>
                <a:gd name="T18" fmla="*/ 2 w 12"/>
                <a:gd name="T19" fmla="*/ 8 h 11"/>
                <a:gd name="T20" fmla="*/ 2 w 12"/>
                <a:gd name="T21" fmla="*/ 8 h 11"/>
                <a:gd name="T22" fmla="*/ 3 w 12"/>
                <a:gd name="T23" fmla="*/ 9 h 11"/>
                <a:gd name="T24" fmla="*/ 3 w 12"/>
                <a:gd name="T25" fmla="*/ 9 h 11"/>
                <a:gd name="T26" fmla="*/ 3 w 12"/>
                <a:gd name="T27" fmla="*/ 9 h 11"/>
                <a:gd name="T28" fmla="*/ 4 w 12"/>
                <a:gd name="T29" fmla="*/ 9 h 11"/>
                <a:gd name="T30" fmla="*/ 0 w 12"/>
                <a:gd name="T31" fmla="*/ 9 h 11"/>
                <a:gd name="T32" fmla="*/ 1 w 12"/>
                <a:gd name="T33" fmla="*/ 9 h 11"/>
                <a:gd name="T34" fmla="*/ 1 w 12"/>
                <a:gd name="T35" fmla="*/ 9 h 11"/>
                <a:gd name="T36" fmla="*/ 1 w 12"/>
                <a:gd name="T37" fmla="*/ 8 h 11"/>
                <a:gd name="T38" fmla="*/ 1 w 12"/>
                <a:gd name="T39" fmla="*/ 8 h 11"/>
                <a:gd name="T40" fmla="*/ 1 w 12"/>
                <a:gd name="T41" fmla="*/ 7 h 11"/>
                <a:gd name="T42" fmla="*/ 1 w 12"/>
                <a:gd name="T43" fmla="*/ 1 h 11"/>
                <a:gd name="T44" fmla="*/ 1 w 12"/>
                <a:gd name="T45" fmla="*/ 0 h 11"/>
                <a:gd name="T46" fmla="*/ 1 w 12"/>
                <a:gd name="T47" fmla="*/ 0 h 11"/>
                <a:gd name="T48" fmla="*/ 0 w 12"/>
                <a:gd name="T49" fmla="*/ 0 h 11"/>
                <a:gd name="T50" fmla="*/ 3 w 12"/>
                <a:gd name="T51" fmla="*/ 0 h 11"/>
                <a:gd name="T52" fmla="*/ 8 w 12"/>
                <a:gd name="T53" fmla="*/ 7 h 11"/>
                <a:gd name="T54" fmla="*/ 8 w 12"/>
                <a:gd name="T55" fmla="*/ 2 h 11"/>
                <a:gd name="T56" fmla="*/ 8 w 12"/>
                <a:gd name="T57" fmla="*/ 1 h 11"/>
                <a:gd name="T58" fmla="*/ 8 w 12"/>
                <a:gd name="T59" fmla="*/ 1 h 11"/>
                <a:gd name="T60" fmla="*/ 8 w 12"/>
                <a:gd name="T61" fmla="*/ 0 h 11"/>
                <a:gd name="T62" fmla="*/ 8 w 12"/>
                <a:gd name="T63" fmla="*/ 0 h 11"/>
                <a:gd name="T64" fmla="*/ 7 w 12"/>
                <a:gd name="T65" fmla="*/ 0 h 11"/>
                <a:gd name="T66" fmla="*/ 11 w 12"/>
                <a:gd name="T67" fmla="*/ 0 h 1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"/>
                <a:gd name="T103" fmla="*/ 0 h 11"/>
                <a:gd name="T104" fmla="*/ 12 w 12"/>
                <a:gd name="T105" fmla="*/ 11 h 1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" h="11">
                  <a:moveTo>
                    <a:pt x="11" y="0"/>
                  </a:moveTo>
                  <a:lnTo>
                    <a:pt x="10" y="0"/>
                  </a:lnTo>
                  <a:lnTo>
                    <a:pt x="10" y="1"/>
                  </a:lnTo>
                  <a:lnTo>
                    <a:pt x="9" y="1"/>
                  </a:lnTo>
                  <a:lnTo>
                    <a:pt x="9" y="2"/>
                  </a:lnTo>
                  <a:lnTo>
                    <a:pt x="9" y="10"/>
                  </a:lnTo>
                  <a:lnTo>
                    <a:pt x="2" y="1"/>
                  </a:lnTo>
                  <a:lnTo>
                    <a:pt x="2" y="8"/>
                  </a:lnTo>
                  <a:lnTo>
                    <a:pt x="3" y="9"/>
                  </a:lnTo>
                  <a:lnTo>
                    <a:pt x="4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3" y="0"/>
                  </a:lnTo>
                  <a:lnTo>
                    <a:pt x="8" y="7"/>
                  </a:lnTo>
                  <a:lnTo>
                    <a:pt x="8" y="2"/>
                  </a:lnTo>
                  <a:lnTo>
                    <a:pt x="8" y="1"/>
                  </a:lnTo>
                  <a:lnTo>
                    <a:pt x="8" y="0"/>
                  </a:lnTo>
                  <a:lnTo>
                    <a:pt x="7" y="0"/>
                  </a:lnTo>
                  <a:lnTo>
                    <a:pt x="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30" name="Freeform 106"/>
            <p:cNvSpPr>
              <a:spLocks/>
            </p:cNvSpPr>
            <p:nvPr/>
          </p:nvSpPr>
          <p:spPr bwMode="auto">
            <a:xfrm>
              <a:off x="667" y="2511"/>
              <a:ext cx="11" cy="12"/>
            </a:xfrm>
            <a:custGeom>
              <a:avLst/>
              <a:gdLst>
                <a:gd name="T0" fmla="*/ 9 w 11"/>
                <a:gd name="T1" fmla="*/ 5 h 12"/>
                <a:gd name="T2" fmla="*/ 9 w 11"/>
                <a:gd name="T3" fmla="*/ 10 h 12"/>
                <a:gd name="T4" fmla="*/ 9 w 11"/>
                <a:gd name="T5" fmla="*/ 10 h 12"/>
                <a:gd name="T6" fmla="*/ 8 w 11"/>
                <a:gd name="T7" fmla="*/ 10 h 12"/>
                <a:gd name="T8" fmla="*/ 7 w 11"/>
                <a:gd name="T9" fmla="*/ 11 h 12"/>
                <a:gd name="T10" fmla="*/ 6 w 11"/>
                <a:gd name="T11" fmla="*/ 11 h 12"/>
                <a:gd name="T12" fmla="*/ 4 w 11"/>
                <a:gd name="T13" fmla="*/ 11 h 12"/>
                <a:gd name="T14" fmla="*/ 3 w 11"/>
                <a:gd name="T15" fmla="*/ 10 h 12"/>
                <a:gd name="T16" fmla="*/ 2 w 11"/>
                <a:gd name="T17" fmla="*/ 10 h 12"/>
                <a:gd name="T18" fmla="*/ 1 w 11"/>
                <a:gd name="T19" fmla="*/ 9 h 12"/>
                <a:gd name="T20" fmla="*/ 1 w 11"/>
                <a:gd name="T21" fmla="*/ 8 h 12"/>
                <a:gd name="T22" fmla="*/ 0 w 11"/>
                <a:gd name="T23" fmla="*/ 8 h 12"/>
                <a:gd name="T24" fmla="*/ 0 w 11"/>
                <a:gd name="T25" fmla="*/ 6 h 12"/>
                <a:gd name="T26" fmla="*/ 0 w 11"/>
                <a:gd name="T27" fmla="*/ 5 h 12"/>
                <a:gd name="T28" fmla="*/ 1 w 11"/>
                <a:gd name="T29" fmla="*/ 3 h 12"/>
                <a:gd name="T30" fmla="*/ 1 w 11"/>
                <a:gd name="T31" fmla="*/ 2 h 12"/>
                <a:gd name="T32" fmla="*/ 2 w 11"/>
                <a:gd name="T33" fmla="*/ 1 h 12"/>
                <a:gd name="T34" fmla="*/ 3 w 11"/>
                <a:gd name="T35" fmla="*/ 1 h 12"/>
                <a:gd name="T36" fmla="*/ 4 w 11"/>
                <a:gd name="T37" fmla="*/ 0 h 12"/>
                <a:gd name="T38" fmla="*/ 5 w 11"/>
                <a:gd name="T39" fmla="*/ 0 h 12"/>
                <a:gd name="T40" fmla="*/ 6 w 11"/>
                <a:gd name="T41" fmla="*/ 0 h 12"/>
                <a:gd name="T42" fmla="*/ 7 w 11"/>
                <a:gd name="T43" fmla="*/ 1 h 12"/>
                <a:gd name="T44" fmla="*/ 8 w 11"/>
                <a:gd name="T45" fmla="*/ 1 h 12"/>
                <a:gd name="T46" fmla="*/ 9 w 11"/>
                <a:gd name="T47" fmla="*/ 0 h 12"/>
                <a:gd name="T48" fmla="*/ 8 w 11"/>
                <a:gd name="T49" fmla="*/ 3 h 12"/>
                <a:gd name="T50" fmla="*/ 8 w 11"/>
                <a:gd name="T51" fmla="*/ 2 h 12"/>
                <a:gd name="T52" fmla="*/ 7 w 11"/>
                <a:gd name="T53" fmla="*/ 1 h 12"/>
                <a:gd name="T54" fmla="*/ 6 w 11"/>
                <a:gd name="T55" fmla="*/ 1 h 12"/>
                <a:gd name="T56" fmla="*/ 4 w 11"/>
                <a:gd name="T57" fmla="*/ 1 h 12"/>
                <a:gd name="T58" fmla="*/ 3 w 11"/>
                <a:gd name="T59" fmla="*/ 1 h 12"/>
                <a:gd name="T60" fmla="*/ 3 w 11"/>
                <a:gd name="T61" fmla="*/ 3 h 12"/>
                <a:gd name="T62" fmla="*/ 2 w 11"/>
                <a:gd name="T63" fmla="*/ 3 h 12"/>
                <a:gd name="T64" fmla="*/ 2 w 11"/>
                <a:gd name="T65" fmla="*/ 5 h 12"/>
                <a:gd name="T66" fmla="*/ 2 w 11"/>
                <a:gd name="T67" fmla="*/ 6 h 12"/>
                <a:gd name="T68" fmla="*/ 2 w 11"/>
                <a:gd name="T69" fmla="*/ 7 h 12"/>
                <a:gd name="T70" fmla="*/ 2 w 11"/>
                <a:gd name="T71" fmla="*/ 8 h 12"/>
                <a:gd name="T72" fmla="*/ 3 w 11"/>
                <a:gd name="T73" fmla="*/ 9 h 12"/>
                <a:gd name="T74" fmla="*/ 3 w 11"/>
                <a:gd name="T75" fmla="*/ 10 h 12"/>
                <a:gd name="T76" fmla="*/ 4 w 11"/>
                <a:gd name="T77" fmla="*/ 10 h 12"/>
                <a:gd name="T78" fmla="*/ 6 w 11"/>
                <a:gd name="T79" fmla="*/ 10 h 12"/>
                <a:gd name="T80" fmla="*/ 7 w 11"/>
                <a:gd name="T81" fmla="*/ 10 h 12"/>
                <a:gd name="T82" fmla="*/ 8 w 11"/>
                <a:gd name="T83" fmla="*/ 10 h 12"/>
                <a:gd name="T84" fmla="*/ 8 w 11"/>
                <a:gd name="T85" fmla="*/ 7 h 12"/>
                <a:gd name="T86" fmla="*/ 8 w 11"/>
                <a:gd name="T87" fmla="*/ 6 h 12"/>
                <a:gd name="T88" fmla="*/ 7 w 11"/>
                <a:gd name="T89" fmla="*/ 5 h 12"/>
                <a:gd name="T90" fmla="*/ 10 w 11"/>
                <a:gd name="T91" fmla="*/ 5 h 1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"/>
                <a:gd name="T139" fmla="*/ 0 h 12"/>
                <a:gd name="T140" fmla="*/ 11 w 11"/>
                <a:gd name="T141" fmla="*/ 12 h 1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" h="12">
                  <a:moveTo>
                    <a:pt x="10" y="5"/>
                  </a:moveTo>
                  <a:lnTo>
                    <a:pt x="9" y="5"/>
                  </a:lnTo>
                  <a:lnTo>
                    <a:pt x="9" y="6"/>
                  </a:lnTo>
                  <a:lnTo>
                    <a:pt x="9" y="10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9" y="0"/>
                  </a:lnTo>
                  <a:lnTo>
                    <a:pt x="9" y="3"/>
                  </a:lnTo>
                  <a:lnTo>
                    <a:pt x="8" y="3"/>
                  </a:lnTo>
                  <a:lnTo>
                    <a:pt x="8" y="2"/>
                  </a:lnTo>
                  <a:lnTo>
                    <a:pt x="8" y="1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1"/>
                  </a:lnTo>
                  <a:lnTo>
                    <a:pt x="3" y="2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6" y="10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6"/>
                  </a:lnTo>
                  <a:lnTo>
                    <a:pt x="7" y="6"/>
                  </a:lnTo>
                  <a:lnTo>
                    <a:pt x="7" y="5"/>
                  </a:lnTo>
                  <a:lnTo>
                    <a:pt x="6" y="5"/>
                  </a:lnTo>
                  <a:lnTo>
                    <a:pt x="1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31" name="Freeform 107"/>
            <p:cNvSpPr>
              <a:spLocks/>
            </p:cNvSpPr>
            <p:nvPr/>
          </p:nvSpPr>
          <p:spPr bwMode="auto">
            <a:xfrm>
              <a:off x="684" y="2511"/>
              <a:ext cx="11" cy="12"/>
            </a:xfrm>
            <a:custGeom>
              <a:avLst/>
              <a:gdLst>
                <a:gd name="T0" fmla="*/ 0 w 11"/>
                <a:gd name="T1" fmla="*/ 6 h 12"/>
                <a:gd name="T2" fmla="*/ 0 w 11"/>
                <a:gd name="T3" fmla="*/ 5 h 12"/>
                <a:gd name="T4" fmla="*/ 0 w 11"/>
                <a:gd name="T5" fmla="*/ 5 h 12"/>
                <a:gd name="T6" fmla="*/ 1 w 11"/>
                <a:gd name="T7" fmla="*/ 4 h 12"/>
                <a:gd name="T8" fmla="*/ 1 w 11"/>
                <a:gd name="T9" fmla="*/ 3 h 12"/>
                <a:gd name="T10" fmla="*/ 1 w 11"/>
                <a:gd name="T11" fmla="*/ 3 h 12"/>
                <a:gd name="T12" fmla="*/ 1 w 11"/>
                <a:gd name="T13" fmla="*/ 3 h 12"/>
                <a:gd name="T14" fmla="*/ 1 w 11"/>
                <a:gd name="T15" fmla="*/ 2 h 12"/>
                <a:gd name="T16" fmla="*/ 2 w 11"/>
                <a:gd name="T17" fmla="*/ 1 h 12"/>
                <a:gd name="T18" fmla="*/ 3 w 11"/>
                <a:gd name="T19" fmla="*/ 1 h 12"/>
                <a:gd name="T20" fmla="*/ 3 w 11"/>
                <a:gd name="T21" fmla="*/ 0 h 12"/>
                <a:gd name="T22" fmla="*/ 4 w 11"/>
                <a:gd name="T23" fmla="*/ 0 h 12"/>
                <a:gd name="T24" fmla="*/ 4 w 11"/>
                <a:gd name="T25" fmla="*/ 0 h 12"/>
                <a:gd name="T26" fmla="*/ 5 w 11"/>
                <a:gd name="T27" fmla="*/ 0 h 12"/>
                <a:gd name="T28" fmla="*/ 6 w 11"/>
                <a:gd name="T29" fmla="*/ 0 h 12"/>
                <a:gd name="T30" fmla="*/ 6 w 11"/>
                <a:gd name="T31" fmla="*/ 0 h 12"/>
                <a:gd name="T32" fmla="*/ 7 w 11"/>
                <a:gd name="T33" fmla="*/ 0 h 12"/>
                <a:gd name="T34" fmla="*/ 8 w 11"/>
                <a:gd name="T35" fmla="*/ 1 h 12"/>
                <a:gd name="T36" fmla="*/ 8 w 11"/>
                <a:gd name="T37" fmla="*/ 1 h 12"/>
                <a:gd name="T38" fmla="*/ 9 w 11"/>
                <a:gd name="T39" fmla="*/ 2 h 12"/>
                <a:gd name="T40" fmla="*/ 9 w 11"/>
                <a:gd name="T41" fmla="*/ 3 h 12"/>
                <a:gd name="T42" fmla="*/ 9 w 11"/>
                <a:gd name="T43" fmla="*/ 3 h 12"/>
                <a:gd name="T44" fmla="*/ 9 w 11"/>
                <a:gd name="T45" fmla="*/ 3 h 12"/>
                <a:gd name="T46" fmla="*/ 9 w 11"/>
                <a:gd name="T47" fmla="*/ 4 h 12"/>
                <a:gd name="T48" fmla="*/ 10 w 11"/>
                <a:gd name="T49" fmla="*/ 5 h 12"/>
                <a:gd name="T50" fmla="*/ 10 w 11"/>
                <a:gd name="T51" fmla="*/ 5 h 12"/>
                <a:gd name="T52" fmla="*/ 10 w 11"/>
                <a:gd name="T53" fmla="*/ 6 h 12"/>
                <a:gd name="T54" fmla="*/ 10 w 11"/>
                <a:gd name="T55" fmla="*/ 6 h 12"/>
                <a:gd name="T56" fmla="*/ 10 w 11"/>
                <a:gd name="T57" fmla="*/ 7 h 12"/>
                <a:gd name="T58" fmla="*/ 9 w 11"/>
                <a:gd name="T59" fmla="*/ 7 h 12"/>
                <a:gd name="T60" fmla="*/ 9 w 11"/>
                <a:gd name="T61" fmla="*/ 8 h 12"/>
                <a:gd name="T62" fmla="*/ 9 w 11"/>
                <a:gd name="T63" fmla="*/ 8 h 12"/>
                <a:gd name="T64" fmla="*/ 9 w 11"/>
                <a:gd name="T65" fmla="*/ 8 h 12"/>
                <a:gd name="T66" fmla="*/ 9 w 11"/>
                <a:gd name="T67" fmla="*/ 9 h 12"/>
                <a:gd name="T68" fmla="*/ 8 w 11"/>
                <a:gd name="T69" fmla="*/ 10 h 12"/>
                <a:gd name="T70" fmla="*/ 8 w 11"/>
                <a:gd name="T71" fmla="*/ 10 h 12"/>
                <a:gd name="T72" fmla="*/ 7 w 11"/>
                <a:gd name="T73" fmla="*/ 10 h 12"/>
                <a:gd name="T74" fmla="*/ 6 w 11"/>
                <a:gd name="T75" fmla="*/ 11 h 12"/>
                <a:gd name="T76" fmla="*/ 6 w 11"/>
                <a:gd name="T77" fmla="*/ 11 h 12"/>
                <a:gd name="T78" fmla="*/ 5 w 11"/>
                <a:gd name="T79" fmla="*/ 11 h 12"/>
                <a:gd name="T80" fmla="*/ 4 w 11"/>
                <a:gd name="T81" fmla="*/ 11 h 12"/>
                <a:gd name="T82" fmla="*/ 4 w 11"/>
                <a:gd name="T83" fmla="*/ 11 h 12"/>
                <a:gd name="T84" fmla="*/ 3 w 11"/>
                <a:gd name="T85" fmla="*/ 10 h 12"/>
                <a:gd name="T86" fmla="*/ 3 w 11"/>
                <a:gd name="T87" fmla="*/ 10 h 12"/>
                <a:gd name="T88" fmla="*/ 2 w 11"/>
                <a:gd name="T89" fmla="*/ 10 h 12"/>
                <a:gd name="T90" fmla="*/ 1 w 11"/>
                <a:gd name="T91" fmla="*/ 9 h 12"/>
                <a:gd name="T92" fmla="*/ 1 w 11"/>
                <a:gd name="T93" fmla="*/ 8 h 12"/>
                <a:gd name="T94" fmla="*/ 1 w 11"/>
                <a:gd name="T95" fmla="*/ 8 h 12"/>
                <a:gd name="T96" fmla="*/ 1 w 11"/>
                <a:gd name="T97" fmla="*/ 8 h 12"/>
                <a:gd name="T98" fmla="*/ 1 w 11"/>
                <a:gd name="T99" fmla="*/ 7 h 12"/>
                <a:gd name="T100" fmla="*/ 0 w 11"/>
                <a:gd name="T101" fmla="*/ 7 h 12"/>
                <a:gd name="T102" fmla="*/ 0 w 11"/>
                <a:gd name="T103" fmla="*/ 6 h 12"/>
                <a:gd name="T104" fmla="*/ 0 w 11"/>
                <a:gd name="T105" fmla="*/ 6 h 1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"/>
                <a:gd name="T160" fmla="*/ 0 h 12"/>
                <a:gd name="T161" fmla="*/ 11 w 11"/>
                <a:gd name="T162" fmla="*/ 12 h 1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" h="12">
                  <a:moveTo>
                    <a:pt x="0" y="6"/>
                  </a:moveTo>
                  <a:lnTo>
                    <a:pt x="0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1"/>
                  </a:lnTo>
                  <a:lnTo>
                    <a:pt x="9" y="2"/>
                  </a:lnTo>
                  <a:lnTo>
                    <a:pt x="9" y="3"/>
                  </a:lnTo>
                  <a:lnTo>
                    <a:pt x="9" y="4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9" y="9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32" name="Freeform 108"/>
            <p:cNvSpPr>
              <a:spLocks/>
            </p:cNvSpPr>
            <p:nvPr/>
          </p:nvSpPr>
          <p:spPr bwMode="auto">
            <a:xfrm>
              <a:off x="687" y="2512"/>
              <a:ext cx="5" cy="10"/>
            </a:xfrm>
            <a:custGeom>
              <a:avLst/>
              <a:gdLst>
                <a:gd name="T0" fmla="*/ 4 w 5"/>
                <a:gd name="T1" fmla="*/ 5 h 10"/>
                <a:gd name="T2" fmla="*/ 4 w 5"/>
                <a:gd name="T3" fmla="*/ 4 h 10"/>
                <a:gd name="T4" fmla="*/ 4 w 5"/>
                <a:gd name="T5" fmla="*/ 4 h 10"/>
                <a:gd name="T6" fmla="*/ 4 w 5"/>
                <a:gd name="T7" fmla="*/ 3 h 10"/>
                <a:gd name="T8" fmla="*/ 4 w 5"/>
                <a:gd name="T9" fmla="*/ 2 h 10"/>
                <a:gd name="T10" fmla="*/ 4 w 5"/>
                <a:gd name="T11" fmla="*/ 2 h 10"/>
                <a:gd name="T12" fmla="*/ 4 w 5"/>
                <a:gd name="T13" fmla="*/ 1 h 10"/>
                <a:gd name="T14" fmla="*/ 3 w 5"/>
                <a:gd name="T15" fmla="*/ 1 h 10"/>
                <a:gd name="T16" fmla="*/ 3 w 5"/>
                <a:gd name="T17" fmla="*/ 1 h 10"/>
                <a:gd name="T18" fmla="*/ 3 w 5"/>
                <a:gd name="T19" fmla="*/ 0 h 10"/>
                <a:gd name="T20" fmla="*/ 2 w 5"/>
                <a:gd name="T21" fmla="*/ 0 h 10"/>
                <a:gd name="T22" fmla="*/ 2 w 5"/>
                <a:gd name="T23" fmla="*/ 0 h 10"/>
                <a:gd name="T24" fmla="*/ 2 w 5"/>
                <a:gd name="T25" fmla="*/ 0 h 10"/>
                <a:gd name="T26" fmla="*/ 1 w 5"/>
                <a:gd name="T27" fmla="*/ 0 h 10"/>
                <a:gd name="T28" fmla="*/ 1 w 5"/>
                <a:gd name="T29" fmla="*/ 1 h 10"/>
                <a:gd name="T30" fmla="*/ 1 w 5"/>
                <a:gd name="T31" fmla="*/ 1 h 10"/>
                <a:gd name="T32" fmla="*/ 0 w 5"/>
                <a:gd name="T33" fmla="*/ 1 h 10"/>
                <a:gd name="T34" fmla="*/ 0 w 5"/>
                <a:gd name="T35" fmla="*/ 2 h 10"/>
                <a:gd name="T36" fmla="*/ 0 w 5"/>
                <a:gd name="T37" fmla="*/ 2 h 10"/>
                <a:gd name="T38" fmla="*/ 0 w 5"/>
                <a:gd name="T39" fmla="*/ 3 h 10"/>
                <a:gd name="T40" fmla="*/ 0 w 5"/>
                <a:gd name="T41" fmla="*/ 4 h 10"/>
                <a:gd name="T42" fmla="*/ 0 w 5"/>
                <a:gd name="T43" fmla="*/ 4 h 10"/>
                <a:gd name="T44" fmla="*/ 0 w 5"/>
                <a:gd name="T45" fmla="*/ 5 h 10"/>
                <a:gd name="T46" fmla="*/ 0 w 5"/>
                <a:gd name="T47" fmla="*/ 5 h 10"/>
                <a:gd name="T48" fmla="*/ 0 w 5"/>
                <a:gd name="T49" fmla="*/ 6 h 10"/>
                <a:gd name="T50" fmla="*/ 0 w 5"/>
                <a:gd name="T51" fmla="*/ 7 h 10"/>
                <a:gd name="T52" fmla="*/ 0 w 5"/>
                <a:gd name="T53" fmla="*/ 7 h 10"/>
                <a:gd name="T54" fmla="*/ 0 w 5"/>
                <a:gd name="T55" fmla="*/ 8 h 10"/>
                <a:gd name="T56" fmla="*/ 1 w 5"/>
                <a:gd name="T57" fmla="*/ 8 h 10"/>
                <a:gd name="T58" fmla="*/ 1 w 5"/>
                <a:gd name="T59" fmla="*/ 9 h 10"/>
                <a:gd name="T60" fmla="*/ 2 w 5"/>
                <a:gd name="T61" fmla="*/ 9 h 10"/>
                <a:gd name="T62" fmla="*/ 2 w 5"/>
                <a:gd name="T63" fmla="*/ 9 h 10"/>
                <a:gd name="T64" fmla="*/ 2 w 5"/>
                <a:gd name="T65" fmla="*/ 9 h 10"/>
                <a:gd name="T66" fmla="*/ 3 w 5"/>
                <a:gd name="T67" fmla="*/ 9 h 10"/>
                <a:gd name="T68" fmla="*/ 3 w 5"/>
                <a:gd name="T69" fmla="*/ 8 h 10"/>
                <a:gd name="T70" fmla="*/ 3 w 5"/>
                <a:gd name="T71" fmla="*/ 8 h 10"/>
                <a:gd name="T72" fmla="*/ 3 w 5"/>
                <a:gd name="T73" fmla="*/ 8 h 10"/>
                <a:gd name="T74" fmla="*/ 4 w 5"/>
                <a:gd name="T75" fmla="*/ 8 h 10"/>
                <a:gd name="T76" fmla="*/ 4 w 5"/>
                <a:gd name="T77" fmla="*/ 7 h 10"/>
                <a:gd name="T78" fmla="*/ 4 w 5"/>
                <a:gd name="T79" fmla="*/ 7 h 10"/>
                <a:gd name="T80" fmla="*/ 4 w 5"/>
                <a:gd name="T81" fmla="*/ 6 h 10"/>
                <a:gd name="T82" fmla="*/ 4 w 5"/>
                <a:gd name="T83" fmla="*/ 5 h 10"/>
                <a:gd name="T84" fmla="*/ 4 w 5"/>
                <a:gd name="T85" fmla="*/ 5 h 1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"/>
                <a:gd name="T130" fmla="*/ 0 h 10"/>
                <a:gd name="T131" fmla="*/ 5 w 5"/>
                <a:gd name="T132" fmla="*/ 10 h 1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" h="10">
                  <a:moveTo>
                    <a:pt x="4" y="5"/>
                  </a:moveTo>
                  <a:lnTo>
                    <a:pt x="4" y="4"/>
                  </a:lnTo>
                  <a:lnTo>
                    <a:pt x="4" y="3"/>
                  </a:lnTo>
                  <a:lnTo>
                    <a:pt x="4" y="2"/>
                  </a:lnTo>
                  <a:lnTo>
                    <a:pt x="4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1" y="8"/>
                  </a:lnTo>
                  <a:lnTo>
                    <a:pt x="1" y="9"/>
                  </a:lnTo>
                  <a:lnTo>
                    <a:pt x="2" y="9"/>
                  </a:lnTo>
                  <a:lnTo>
                    <a:pt x="3" y="9"/>
                  </a:lnTo>
                  <a:lnTo>
                    <a:pt x="3" y="8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6"/>
                  </a:lnTo>
                  <a:lnTo>
                    <a:pt x="4" y="5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33" name="Freeform 109"/>
            <p:cNvSpPr>
              <a:spLocks/>
            </p:cNvSpPr>
            <p:nvPr/>
          </p:nvSpPr>
          <p:spPr bwMode="auto">
            <a:xfrm>
              <a:off x="701" y="2512"/>
              <a:ext cx="11" cy="10"/>
            </a:xfrm>
            <a:custGeom>
              <a:avLst/>
              <a:gdLst>
                <a:gd name="T0" fmla="*/ 0 w 11"/>
                <a:gd name="T1" fmla="*/ 9 h 10"/>
                <a:gd name="T2" fmla="*/ 0 w 11"/>
                <a:gd name="T3" fmla="*/ 9 h 10"/>
                <a:gd name="T4" fmla="*/ 1 w 11"/>
                <a:gd name="T5" fmla="*/ 9 h 10"/>
                <a:gd name="T6" fmla="*/ 1 w 11"/>
                <a:gd name="T7" fmla="*/ 9 h 10"/>
                <a:gd name="T8" fmla="*/ 1 w 11"/>
                <a:gd name="T9" fmla="*/ 8 h 10"/>
                <a:gd name="T10" fmla="*/ 1 w 11"/>
                <a:gd name="T11" fmla="*/ 8 h 10"/>
                <a:gd name="T12" fmla="*/ 1 w 11"/>
                <a:gd name="T13" fmla="*/ 7 h 10"/>
                <a:gd name="T14" fmla="*/ 1 w 11"/>
                <a:gd name="T15" fmla="*/ 1 h 10"/>
                <a:gd name="T16" fmla="*/ 1 w 11"/>
                <a:gd name="T17" fmla="*/ 1 h 10"/>
                <a:gd name="T18" fmla="*/ 1 w 11"/>
                <a:gd name="T19" fmla="*/ 0 h 10"/>
                <a:gd name="T20" fmla="*/ 0 w 11"/>
                <a:gd name="T21" fmla="*/ 0 h 10"/>
                <a:gd name="T22" fmla="*/ 4 w 11"/>
                <a:gd name="T23" fmla="*/ 0 h 10"/>
                <a:gd name="T24" fmla="*/ 4 w 11"/>
                <a:gd name="T25" fmla="*/ 0 h 10"/>
                <a:gd name="T26" fmla="*/ 5 w 11"/>
                <a:gd name="T27" fmla="*/ 0 h 10"/>
                <a:gd name="T28" fmla="*/ 6 w 11"/>
                <a:gd name="T29" fmla="*/ 0 h 10"/>
                <a:gd name="T30" fmla="*/ 6 w 11"/>
                <a:gd name="T31" fmla="*/ 0 h 10"/>
                <a:gd name="T32" fmla="*/ 7 w 11"/>
                <a:gd name="T33" fmla="*/ 0 h 10"/>
                <a:gd name="T34" fmla="*/ 8 w 11"/>
                <a:gd name="T35" fmla="*/ 1 h 10"/>
                <a:gd name="T36" fmla="*/ 8 w 11"/>
                <a:gd name="T37" fmla="*/ 1 h 10"/>
                <a:gd name="T38" fmla="*/ 8 w 11"/>
                <a:gd name="T39" fmla="*/ 1 h 10"/>
                <a:gd name="T40" fmla="*/ 9 w 11"/>
                <a:gd name="T41" fmla="*/ 1 h 10"/>
                <a:gd name="T42" fmla="*/ 9 w 11"/>
                <a:gd name="T43" fmla="*/ 2 h 10"/>
                <a:gd name="T44" fmla="*/ 9 w 11"/>
                <a:gd name="T45" fmla="*/ 2 h 10"/>
                <a:gd name="T46" fmla="*/ 10 w 11"/>
                <a:gd name="T47" fmla="*/ 3 h 10"/>
                <a:gd name="T48" fmla="*/ 10 w 11"/>
                <a:gd name="T49" fmla="*/ 4 h 10"/>
                <a:gd name="T50" fmla="*/ 10 w 11"/>
                <a:gd name="T51" fmla="*/ 4 h 10"/>
                <a:gd name="T52" fmla="*/ 10 w 11"/>
                <a:gd name="T53" fmla="*/ 5 h 10"/>
                <a:gd name="T54" fmla="*/ 10 w 11"/>
                <a:gd name="T55" fmla="*/ 5 h 10"/>
                <a:gd name="T56" fmla="*/ 10 w 11"/>
                <a:gd name="T57" fmla="*/ 6 h 10"/>
                <a:gd name="T58" fmla="*/ 9 w 11"/>
                <a:gd name="T59" fmla="*/ 7 h 10"/>
                <a:gd name="T60" fmla="*/ 9 w 11"/>
                <a:gd name="T61" fmla="*/ 7 h 10"/>
                <a:gd name="T62" fmla="*/ 9 w 11"/>
                <a:gd name="T63" fmla="*/ 7 h 10"/>
                <a:gd name="T64" fmla="*/ 9 w 11"/>
                <a:gd name="T65" fmla="*/ 8 h 10"/>
                <a:gd name="T66" fmla="*/ 8 w 11"/>
                <a:gd name="T67" fmla="*/ 8 h 10"/>
                <a:gd name="T68" fmla="*/ 8 w 11"/>
                <a:gd name="T69" fmla="*/ 8 h 10"/>
                <a:gd name="T70" fmla="*/ 7 w 11"/>
                <a:gd name="T71" fmla="*/ 8 h 10"/>
                <a:gd name="T72" fmla="*/ 7 w 11"/>
                <a:gd name="T73" fmla="*/ 9 h 10"/>
                <a:gd name="T74" fmla="*/ 6 w 11"/>
                <a:gd name="T75" fmla="*/ 9 h 10"/>
                <a:gd name="T76" fmla="*/ 5 w 11"/>
                <a:gd name="T77" fmla="*/ 9 h 10"/>
                <a:gd name="T78" fmla="*/ 4 w 11"/>
                <a:gd name="T79" fmla="*/ 9 h 10"/>
                <a:gd name="T80" fmla="*/ 0 w 11"/>
                <a:gd name="T81" fmla="*/ 9 h 1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1"/>
                <a:gd name="T124" fmla="*/ 0 h 10"/>
                <a:gd name="T125" fmla="*/ 11 w 11"/>
                <a:gd name="T126" fmla="*/ 10 h 1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1" h="10">
                  <a:moveTo>
                    <a:pt x="0" y="9"/>
                  </a:moveTo>
                  <a:lnTo>
                    <a:pt x="0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1"/>
                  </a:lnTo>
                  <a:lnTo>
                    <a:pt x="9" y="1"/>
                  </a:lnTo>
                  <a:lnTo>
                    <a:pt x="9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34" name="Freeform 110"/>
            <p:cNvSpPr>
              <a:spLocks/>
            </p:cNvSpPr>
            <p:nvPr/>
          </p:nvSpPr>
          <p:spPr bwMode="auto">
            <a:xfrm>
              <a:off x="705" y="2513"/>
              <a:ext cx="4" cy="8"/>
            </a:xfrm>
            <a:custGeom>
              <a:avLst/>
              <a:gdLst>
                <a:gd name="T0" fmla="*/ 0 w 4"/>
                <a:gd name="T1" fmla="*/ 6 h 8"/>
                <a:gd name="T2" fmla="*/ 0 w 4"/>
                <a:gd name="T3" fmla="*/ 6 h 8"/>
                <a:gd name="T4" fmla="*/ 0 w 4"/>
                <a:gd name="T5" fmla="*/ 7 h 8"/>
                <a:gd name="T6" fmla="*/ 0 w 4"/>
                <a:gd name="T7" fmla="*/ 7 h 8"/>
                <a:gd name="T8" fmla="*/ 1 w 4"/>
                <a:gd name="T9" fmla="*/ 7 h 8"/>
                <a:gd name="T10" fmla="*/ 1 w 4"/>
                <a:gd name="T11" fmla="*/ 7 h 8"/>
                <a:gd name="T12" fmla="*/ 2 w 4"/>
                <a:gd name="T13" fmla="*/ 7 h 8"/>
                <a:gd name="T14" fmla="*/ 2 w 4"/>
                <a:gd name="T15" fmla="*/ 7 h 8"/>
                <a:gd name="T16" fmla="*/ 2 w 4"/>
                <a:gd name="T17" fmla="*/ 6 h 8"/>
                <a:gd name="T18" fmla="*/ 2 w 4"/>
                <a:gd name="T19" fmla="*/ 6 h 8"/>
                <a:gd name="T20" fmla="*/ 3 w 4"/>
                <a:gd name="T21" fmla="*/ 6 h 8"/>
                <a:gd name="T22" fmla="*/ 3 w 4"/>
                <a:gd name="T23" fmla="*/ 6 h 8"/>
                <a:gd name="T24" fmla="*/ 3 w 4"/>
                <a:gd name="T25" fmla="*/ 5 h 8"/>
                <a:gd name="T26" fmla="*/ 3 w 4"/>
                <a:gd name="T27" fmla="*/ 5 h 8"/>
                <a:gd name="T28" fmla="*/ 3 w 4"/>
                <a:gd name="T29" fmla="*/ 4 h 8"/>
                <a:gd name="T30" fmla="*/ 3 w 4"/>
                <a:gd name="T31" fmla="*/ 4 h 8"/>
                <a:gd name="T32" fmla="*/ 3 w 4"/>
                <a:gd name="T33" fmla="*/ 3 h 8"/>
                <a:gd name="T34" fmla="*/ 3 w 4"/>
                <a:gd name="T35" fmla="*/ 3 h 8"/>
                <a:gd name="T36" fmla="*/ 3 w 4"/>
                <a:gd name="T37" fmla="*/ 2 h 8"/>
                <a:gd name="T38" fmla="*/ 3 w 4"/>
                <a:gd name="T39" fmla="*/ 2 h 8"/>
                <a:gd name="T40" fmla="*/ 3 w 4"/>
                <a:gd name="T41" fmla="*/ 1 h 8"/>
                <a:gd name="T42" fmla="*/ 3 w 4"/>
                <a:gd name="T43" fmla="*/ 1 h 8"/>
                <a:gd name="T44" fmla="*/ 2 w 4"/>
                <a:gd name="T45" fmla="*/ 1 h 8"/>
                <a:gd name="T46" fmla="*/ 2 w 4"/>
                <a:gd name="T47" fmla="*/ 1 h 8"/>
                <a:gd name="T48" fmla="*/ 2 w 4"/>
                <a:gd name="T49" fmla="*/ 0 h 8"/>
                <a:gd name="T50" fmla="*/ 2 w 4"/>
                <a:gd name="T51" fmla="*/ 0 h 8"/>
                <a:gd name="T52" fmla="*/ 1 w 4"/>
                <a:gd name="T53" fmla="*/ 0 h 8"/>
                <a:gd name="T54" fmla="*/ 1 w 4"/>
                <a:gd name="T55" fmla="*/ 0 h 8"/>
                <a:gd name="T56" fmla="*/ 1 w 4"/>
                <a:gd name="T57" fmla="*/ 0 h 8"/>
                <a:gd name="T58" fmla="*/ 0 w 4"/>
                <a:gd name="T59" fmla="*/ 0 h 8"/>
                <a:gd name="T60" fmla="*/ 0 w 4"/>
                <a:gd name="T61" fmla="*/ 0 h 8"/>
                <a:gd name="T62" fmla="*/ 0 w 4"/>
                <a:gd name="T63" fmla="*/ 6 h 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"/>
                <a:gd name="T97" fmla="*/ 0 h 8"/>
                <a:gd name="T98" fmla="*/ 4 w 4"/>
                <a:gd name="T99" fmla="*/ 8 h 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" h="8">
                  <a:moveTo>
                    <a:pt x="0" y="6"/>
                  </a:moveTo>
                  <a:lnTo>
                    <a:pt x="0" y="6"/>
                  </a:lnTo>
                  <a:lnTo>
                    <a:pt x="0" y="7"/>
                  </a:lnTo>
                  <a:lnTo>
                    <a:pt x="1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3" y="4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6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35" name="Freeform 111"/>
            <p:cNvSpPr>
              <a:spLocks/>
            </p:cNvSpPr>
            <p:nvPr/>
          </p:nvSpPr>
          <p:spPr bwMode="auto">
            <a:xfrm>
              <a:off x="724" y="2512"/>
              <a:ext cx="17" cy="11"/>
            </a:xfrm>
            <a:custGeom>
              <a:avLst/>
              <a:gdLst>
                <a:gd name="T0" fmla="*/ 16 w 17"/>
                <a:gd name="T1" fmla="*/ 0 h 11"/>
                <a:gd name="T2" fmla="*/ 15 w 17"/>
                <a:gd name="T3" fmla="*/ 1 h 11"/>
                <a:gd name="T4" fmla="*/ 15 w 17"/>
                <a:gd name="T5" fmla="*/ 1 h 11"/>
                <a:gd name="T6" fmla="*/ 13 w 17"/>
                <a:gd name="T7" fmla="*/ 4 h 11"/>
                <a:gd name="T8" fmla="*/ 12 w 17"/>
                <a:gd name="T9" fmla="*/ 6 h 11"/>
                <a:gd name="T10" fmla="*/ 12 w 17"/>
                <a:gd name="T11" fmla="*/ 8 h 11"/>
                <a:gd name="T12" fmla="*/ 12 w 17"/>
                <a:gd name="T13" fmla="*/ 9 h 11"/>
                <a:gd name="T14" fmla="*/ 11 w 17"/>
                <a:gd name="T15" fmla="*/ 9 h 11"/>
                <a:gd name="T16" fmla="*/ 10 w 17"/>
                <a:gd name="T17" fmla="*/ 8 h 11"/>
                <a:gd name="T18" fmla="*/ 9 w 17"/>
                <a:gd name="T19" fmla="*/ 7 h 11"/>
                <a:gd name="T20" fmla="*/ 9 w 17"/>
                <a:gd name="T21" fmla="*/ 5 h 11"/>
                <a:gd name="T22" fmla="*/ 9 w 17"/>
                <a:gd name="T23" fmla="*/ 4 h 11"/>
                <a:gd name="T24" fmla="*/ 8 w 17"/>
                <a:gd name="T25" fmla="*/ 3 h 11"/>
                <a:gd name="T26" fmla="*/ 5 w 17"/>
                <a:gd name="T27" fmla="*/ 10 h 11"/>
                <a:gd name="T28" fmla="*/ 4 w 17"/>
                <a:gd name="T29" fmla="*/ 9 h 11"/>
                <a:gd name="T30" fmla="*/ 4 w 17"/>
                <a:gd name="T31" fmla="*/ 8 h 11"/>
                <a:gd name="T32" fmla="*/ 4 w 17"/>
                <a:gd name="T33" fmla="*/ 6 h 11"/>
                <a:gd name="T34" fmla="*/ 3 w 17"/>
                <a:gd name="T35" fmla="*/ 4 h 11"/>
                <a:gd name="T36" fmla="*/ 2 w 17"/>
                <a:gd name="T37" fmla="*/ 3 h 11"/>
                <a:gd name="T38" fmla="*/ 1 w 17"/>
                <a:gd name="T39" fmla="*/ 2 h 11"/>
                <a:gd name="T40" fmla="*/ 1 w 17"/>
                <a:gd name="T41" fmla="*/ 1 h 11"/>
                <a:gd name="T42" fmla="*/ 1 w 17"/>
                <a:gd name="T43" fmla="*/ 0 h 11"/>
                <a:gd name="T44" fmla="*/ 4 w 17"/>
                <a:gd name="T45" fmla="*/ 0 h 11"/>
                <a:gd name="T46" fmla="*/ 3 w 17"/>
                <a:gd name="T47" fmla="*/ 0 h 11"/>
                <a:gd name="T48" fmla="*/ 4 w 17"/>
                <a:gd name="T49" fmla="*/ 1 h 11"/>
                <a:gd name="T50" fmla="*/ 7 w 17"/>
                <a:gd name="T51" fmla="*/ 3 h 11"/>
                <a:gd name="T52" fmla="*/ 7 w 17"/>
                <a:gd name="T53" fmla="*/ 1 h 11"/>
                <a:gd name="T54" fmla="*/ 6 w 17"/>
                <a:gd name="T55" fmla="*/ 0 h 11"/>
                <a:gd name="T56" fmla="*/ 9 w 17"/>
                <a:gd name="T57" fmla="*/ 0 h 11"/>
                <a:gd name="T58" fmla="*/ 9 w 17"/>
                <a:gd name="T59" fmla="*/ 1 h 11"/>
                <a:gd name="T60" fmla="*/ 14 w 17"/>
                <a:gd name="T61" fmla="*/ 1 h 11"/>
                <a:gd name="T62" fmla="*/ 14 w 17"/>
                <a:gd name="T63" fmla="*/ 0 h 11"/>
                <a:gd name="T64" fmla="*/ 16 w 17"/>
                <a:gd name="T65" fmla="*/ 0 h 1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"/>
                <a:gd name="T100" fmla="*/ 0 h 11"/>
                <a:gd name="T101" fmla="*/ 17 w 17"/>
                <a:gd name="T102" fmla="*/ 11 h 1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" h="11">
                  <a:moveTo>
                    <a:pt x="16" y="0"/>
                  </a:moveTo>
                  <a:lnTo>
                    <a:pt x="16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4" y="3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1" y="10"/>
                  </a:lnTo>
                  <a:lnTo>
                    <a:pt x="11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9" y="7"/>
                  </a:lnTo>
                  <a:lnTo>
                    <a:pt x="9" y="6"/>
                  </a:lnTo>
                  <a:lnTo>
                    <a:pt x="9" y="5"/>
                  </a:lnTo>
                  <a:lnTo>
                    <a:pt x="9" y="4"/>
                  </a:lnTo>
                  <a:lnTo>
                    <a:pt x="8" y="4"/>
                  </a:lnTo>
                  <a:lnTo>
                    <a:pt x="8" y="3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6"/>
                  </a:lnTo>
                  <a:lnTo>
                    <a:pt x="3" y="6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6" y="7"/>
                  </a:lnTo>
                  <a:lnTo>
                    <a:pt x="7" y="3"/>
                  </a:lnTo>
                  <a:lnTo>
                    <a:pt x="7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12" y="7"/>
                  </a:lnTo>
                  <a:lnTo>
                    <a:pt x="14" y="1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36" name="Freeform 112"/>
            <p:cNvSpPr>
              <a:spLocks/>
            </p:cNvSpPr>
            <p:nvPr/>
          </p:nvSpPr>
          <p:spPr bwMode="auto">
            <a:xfrm>
              <a:off x="747" y="2512"/>
              <a:ext cx="9" cy="10"/>
            </a:xfrm>
            <a:custGeom>
              <a:avLst/>
              <a:gdLst>
                <a:gd name="T0" fmla="*/ 7 w 9"/>
                <a:gd name="T1" fmla="*/ 9 h 10"/>
                <a:gd name="T2" fmla="*/ 0 w 9"/>
                <a:gd name="T3" fmla="*/ 9 h 10"/>
                <a:gd name="T4" fmla="*/ 1 w 9"/>
                <a:gd name="T5" fmla="*/ 9 h 10"/>
                <a:gd name="T6" fmla="*/ 1 w 9"/>
                <a:gd name="T7" fmla="*/ 8 h 10"/>
                <a:gd name="T8" fmla="*/ 1 w 9"/>
                <a:gd name="T9" fmla="*/ 8 h 10"/>
                <a:gd name="T10" fmla="*/ 1 w 9"/>
                <a:gd name="T11" fmla="*/ 8 h 10"/>
                <a:gd name="T12" fmla="*/ 1 w 9"/>
                <a:gd name="T13" fmla="*/ 7 h 10"/>
                <a:gd name="T14" fmla="*/ 1 w 9"/>
                <a:gd name="T15" fmla="*/ 1 h 10"/>
                <a:gd name="T16" fmla="*/ 1 w 9"/>
                <a:gd name="T17" fmla="*/ 1 h 10"/>
                <a:gd name="T18" fmla="*/ 1 w 9"/>
                <a:gd name="T19" fmla="*/ 1 h 10"/>
                <a:gd name="T20" fmla="*/ 1 w 9"/>
                <a:gd name="T21" fmla="*/ 0 h 10"/>
                <a:gd name="T22" fmla="*/ 0 w 9"/>
                <a:gd name="T23" fmla="*/ 0 h 10"/>
                <a:gd name="T24" fmla="*/ 7 w 9"/>
                <a:gd name="T25" fmla="*/ 0 h 10"/>
                <a:gd name="T26" fmla="*/ 7 w 9"/>
                <a:gd name="T27" fmla="*/ 2 h 10"/>
                <a:gd name="T28" fmla="*/ 7 w 9"/>
                <a:gd name="T29" fmla="*/ 2 h 10"/>
                <a:gd name="T30" fmla="*/ 7 w 9"/>
                <a:gd name="T31" fmla="*/ 1 h 10"/>
                <a:gd name="T32" fmla="*/ 7 w 9"/>
                <a:gd name="T33" fmla="*/ 1 h 10"/>
                <a:gd name="T34" fmla="*/ 6 w 9"/>
                <a:gd name="T35" fmla="*/ 1 h 10"/>
                <a:gd name="T36" fmla="*/ 6 w 9"/>
                <a:gd name="T37" fmla="*/ 1 h 10"/>
                <a:gd name="T38" fmla="*/ 5 w 9"/>
                <a:gd name="T39" fmla="*/ 1 h 10"/>
                <a:gd name="T40" fmla="*/ 5 w 9"/>
                <a:gd name="T41" fmla="*/ 1 h 10"/>
                <a:gd name="T42" fmla="*/ 3 w 9"/>
                <a:gd name="T43" fmla="*/ 1 h 10"/>
                <a:gd name="T44" fmla="*/ 3 w 9"/>
                <a:gd name="T45" fmla="*/ 1 h 10"/>
                <a:gd name="T46" fmla="*/ 3 w 9"/>
                <a:gd name="T47" fmla="*/ 4 h 10"/>
                <a:gd name="T48" fmla="*/ 5 w 9"/>
                <a:gd name="T49" fmla="*/ 4 h 10"/>
                <a:gd name="T50" fmla="*/ 6 w 9"/>
                <a:gd name="T51" fmla="*/ 4 h 10"/>
                <a:gd name="T52" fmla="*/ 6 w 9"/>
                <a:gd name="T53" fmla="*/ 4 h 10"/>
                <a:gd name="T54" fmla="*/ 6 w 9"/>
                <a:gd name="T55" fmla="*/ 3 h 10"/>
                <a:gd name="T56" fmla="*/ 6 w 9"/>
                <a:gd name="T57" fmla="*/ 3 h 10"/>
                <a:gd name="T58" fmla="*/ 6 w 9"/>
                <a:gd name="T59" fmla="*/ 2 h 10"/>
                <a:gd name="T60" fmla="*/ 6 w 9"/>
                <a:gd name="T61" fmla="*/ 6 h 10"/>
                <a:gd name="T62" fmla="*/ 6 w 9"/>
                <a:gd name="T63" fmla="*/ 5 h 10"/>
                <a:gd name="T64" fmla="*/ 6 w 9"/>
                <a:gd name="T65" fmla="*/ 5 h 10"/>
                <a:gd name="T66" fmla="*/ 6 w 9"/>
                <a:gd name="T67" fmla="*/ 5 h 10"/>
                <a:gd name="T68" fmla="*/ 5 w 9"/>
                <a:gd name="T69" fmla="*/ 5 h 10"/>
                <a:gd name="T70" fmla="*/ 5 w 9"/>
                <a:gd name="T71" fmla="*/ 5 h 10"/>
                <a:gd name="T72" fmla="*/ 3 w 9"/>
                <a:gd name="T73" fmla="*/ 5 h 10"/>
                <a:gd name="T74" fmla="*/ 3 w 9"/>
                <a:gd name="T75" fmla="*/ 8 h 10"/>
                <a:gd name="T76" fmla="*/ 3 w 9"/>
                <a:gd name="T77" fmla="*/ 8 h 10"/>
                <a:gd name="T78" fmla="*/ 6 w 9"/>
                <a:gd name="T79" fmla="*/ 8 h 10"/>
                <a:gd name="T80" fmla="*/ 6 w 9"/>
                <a:gd name="T81" fmla="*/ 8 h 10"/>
                <a:gd name="T82" fmla="*/ 7 w 9"/>
                <a:gd name="T83" fmla="*/ 8 h 10"/>
                <a:gd name="T84" fmla="*/ 7 w 9"/>
                <a:gd name="T85" fmla="*/ 8 h 10"/>
                <a:gd name="T86" fmla="*/ 7 w 9"/>
                <a:gd name="T87" fmla="*/ 7 h 10"/>
                <a:gd name="T88" fmla="*/ 7 w 9"/>
                <a:gd name="T89" fmla="*/ 7 h 10"/>
                <a:gd name="T90" fmla="*/ 7 w 9"/>
                <a:gd name="T91" fmla="*/ 7 h 10"/>
                <a:gd name="T92" fmla="*/ 8 w 9"/>
                <a:gd name="T93" fmla="*/ 7 h 10"/>
                <a:gd name="T94" fmla="*/ 7 w 9"/>
                <a:gd name="T95" fmla="*/ 9 h 1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"/>
                <a:gd name="T145" fmla="*/ 0 h 10"/>
                <a:gd name="T146" fmla="*/ 9 w 9"/>
                <a:gd name="T147" fmla="*/ 10 h 1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" h="10">
                  <a:moveTo>
                    <a:pt x="7" y="9"/>
                  </a:moveTo>
                  <a:lnTo>
                    <a:pt x="0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1"/>
                  </a:lnTo>
                  <a:lnTo>
                    <a:pt x="3" y="1"/>
                  </a:lnTo>
                  <a:lnTo>
                    <a:pt x="3" y="4"/>
                  </a:lnTo>
                  <a:lnTo>
                    <a:pt x="5" y="4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6"/>
                  </a:lnTo>
                  <a:lnTo>
                    <a:pt x="6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7"/>
                  </a:lnTo>
                  <a:lnTo>
                    <a:pt x="7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37" name="Freeform 113"/>
            <p:cNvSpPr>
              <a:spLocks/>
            </p:cNvSpPr>
            <p:nvPr/>
          </p:nvSpPr>
          <p:spPr bwMode="auto">
            <a:xfrm>
              <a:off x="661" y="2532"/>
              <a:ext cx="8" cy="11"/>
            </a:xfrm>
            <a:custGeom>
              <a:avLst/>
              <a:gdLst>
                <a:gd name="T0" fmla="*/ 5 w 8"/>
                <a:gd name="T1" fmla="*/ 10 h 11"/>
                <a:gd name="T2" fmla="*/ 1 w 8"/>
                <a:gd name="T3" fmla="*/ 10 h 11"/>
                <a:gd name="T4" fmla="*/ 1 w 8"/>
                <a:gd name="T5" fmla="*/ 9 h 11"/>
                <a:gd name="T6" fmla="*/ 2 w 8"/>
                <a:gd name="T7" fmla="*/ 9 h 11"/>
                <a:gd name="T8" fmla="*/ 3 w 8"/>
                <a:gd name="T9" fmla="*/ 9 h 11"/>
                <a:gd name="T10" fmla="*/ 3 w 8"/>
                <a:gd name="T11" fmla="*/ 9 h 11"/>
                <a:gd name="T12" fmla="*/ 3 w 8"/>
                <a:gd name="T13" fmla="*/ 8 h 11"/>
                <a:gd name="T14" fmla="*/ 3 w 8"/>
                <a:gd name="T15" fmla="*/ 1 h 11"/>
                <a:gd name="T16" fmla="*/ 2 w 8"/>
                <a:gd name="T17" fmla="*/ 1 h 11"/>
                <a:gd name="T18" fmla="*/ 1 w 8"/>
                <a:gd name="T19" fmla="*/ 1 h 11"/>
                <a:gd name="T20" fmla="*/ 1 w 8"/>
                <a:gd name="T21" fmla="*/ 1 h 11"/>
                <a:gd name="T22" fmla="*/ 1 w 8"/>
                <a:gd name="T23" fmla="*/ 1 h 11"/>
                <a:gd name="T24" fmla="*/ 0 w 8"/>
                <a:gd name="T25" fmla="*/ 1 h 11"/>
                <a:gd name="T26" fmla="*/ 0 w 8"/>
                <a:gd name="T27" fmla="*/ 2 h 11"/>
                <a:gd name="T28" fmla="*/ 0 w 8"/>
                <a:gd name="T29" fmla="*/ 3 h 11"/>
                <a:gd name="T30" fmla="*/ 0 w 8"/>
                <a:gd name="T31" fmla="*/ 0 h 11"/>
                <a:gd name="T32" fmla="*/ 7 w 8"/>
                <a:gd name="T33" fmla="*/ 0 h 11"/>
                <a:gd name="T34" fmla="*/ 7 w 8"/>
                <a:gd name="T35" fmla="*/ 3 h 11"/>
                <a:gd name="T36" fmla="*/ 6 w 8"/>
                <a:gd name="T37" fmla="*/ 3 h 11"/>
                <a:gd name="T38" fmla="*/ 6 w 8"/>
                <a:gd name="T39" fmla="*/ 2 h 11"/>
                <a:gd name="T40" fmla="*/ 6 w 8"/>
                <a:gd name="T41" fmla="*/ 1 h 11"/>
                <a:gd name="T42" fmla="*/ 6 w 8"/>
                <a:gd name="T43" fmla="*/ 1 h 11"/>
                <a:gd name="T44" fmla="*/ 5 w 8"/>
                <a:gd name="T45" fmla="*/ 1 h 11"/>
                <a:gd name="T46" fmla="*/ 5 w 8"/>
                <a:gd name="T47" fmla="*/ 1 h 11"/>
                <a:gd name="T48" fmla="*/ 5 w 8"/>
                <a:gd name="T49" fmla="*/ 1 h 11"/>
                <a:gd name="T50" fmla="*/ 4 w 8"/>
                <a:gd name="T51" fmla="*/ 1 h 11"/>
                <a:gd name="T52" fmla="*/ 4 w 8"/>
                <a:gd name="T53" fmla="*/ 9 h 11"/>
                <a:gd name="T54" fmla="*/ 4 w 8"/>
                <a:gd name="T55" fmla="*/ 9 h 11"/>
                <a:gd name="T56" fmla="*/ 4 w 8"/>
                <a:gd name="T57" fmla="*/ 9 h 11"/>
                <a:gd name="T58" fmla="*/ 5 w 8"/>
                <a:gd name="T59" fmla="*/ 9 h 11"/>
                <a:gd name="T60" fmla="*/ 5 w 8"/>
                <a:gd name="T61" fmla="*/ 9 h 11"/>
                <a:gd name="T62" fmla="*/ 5 w 8"/>
                <a:gd name="T63" fmla="*/ 10 h 1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8"/>
                <a:gd name="T97" fmla="*/ 0 h 11"/>
                <a:gd name="T98" fmla="*/ 8 w 8"/>
                <a:gd name="T99" fmla="*/ 11 h 1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8" h="11">
                  <a:moveTo>
                    <a:pt x="5" y="10"/>
                  </a:moveTo>
                  <a:lnTo>
                    <a:pt x="1" y="10"/>
                  </a:lnTo>
                  <a:lnTo>
                    <a:pt x="1" y="9"/>
                  </a:lnTo>
                  <a:lnTo>
                    <a:pt x="2" y="9"/>
                  </a:lnTo>
                  <a:lnTo>
                    <a:pt x="3" y="9"/>
                  </a:lnTo>
                  <a:lnTo>
                    <a:pt x="3" y="8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0"/>
                  </a:lnTo>
                  <a:lnTo>
                    <a:pt x="7" y="0"/>
                  </a:lnTo>
                  <a:lnTo>
                    <a:pt x="7" y="3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9"/>
                  </a:lnTo>
                  <a:lnTo>
                    <a:pt x="5" y="9"/>
                  </a:lnTo>
                  <a:lnTo>
                    <a:pt x="5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38" name="Freeform 114"/>
            <p:cNvSpPr>
              <a:spLocks/>
            </p:cNvSpPr>
            <p:nvPr/>
          </p:nvSpPr>
          <p:spPr bwMode="auto">
            <a:xfrm>
              <a:off x="675" y="2532"/>
              <a:ext cx="11" cy="11"/>
            </a:xfrm>
            <a:custGeom>
              <a:avLst/>
              <a:gdLst>
                <a:gd name="T0" fmla="*/ 10 w 11"/>
                <a:gd name="T1" fmla="*/ 10 h 11"/>
                <a:gd name="T2" fmla="*/ 7 w 11"/>
                <a:gd name="T3" fmla="*/ 10 h 11"/>
                <a:gd name="T4" fmla="*/ 4 w 11"/>
                <a:gd name="T5" fmla="*/ 6 h 11"/>
                <a:gd name="T6" fmla="*/ 3 w 11"/>
                <a:gd name="T7" fmla="*/ 6 h 11"/>
                <a:gd name="T8" fmla="*/ 3 w 11"/>
                <a:gd name="T9" fmla="*/ 9 h 11"/>
                <a:gd name="T10" fmla="*/ 3 w 11"/>
                <a:gd name="T11" fmla="*/ 9 h 11"/>
                <a:gd name="T12" fmla="*/ 4 w 11"/>
                <a:gd name="T13" fmla="*/ 9 h 11"/>
                <a:gd name="T14" fmla="*/ 4 w 11"/>
                <a:gd name="T15" fmla="*/ 9 h 11"/>
                <a:gd name="T16" fmla="*/ 4 w 11"/>
                <a:gd name="T17" fmla="*/ 10 h 11"/>
                <a:gd name="T18" fmla="*/ 0 w 11"/>
                <a:gd name="T19" fmla="*/ 10 h 11"/>
                <a:gd name="T20" fmla="*/ 0 w 11"/>
                <a:gd name="T21" fmla="*/ 9 h 11"/>
                <a:gd name="T22" fmla="*/ 1 w 11"/>
                <a:gd name="T23" fmla="*/ 9 h 11"/>
                <a:gd name="T24" fmla="*/ 1 w 11"/>
                <a:gd name="T25" fmla="*/ 9 h 11"/>
                <a:gd name="T26" fmla="*/ 1 w 11"/>
                <a:gd name="T27" fmla="*/ 9 h 11"/>
                <a:gd name="T28" fmla="*/ 1 w 11"/>
                <a:gd name="T29" fmla="*/ 8 h 11"/>
                <a:gd name="T30" fmla="*/ 1 w 11"/>
                <a:gd name="T31" fmla="*/ 1 h 11"/>
                <a:gd name="T32" fmla="*/ 1 w 11"/>
                <a:gd name="T33" fmla="*/ 1 h 11"/>
                <a:gd name="T34" fmla="*/ 1 w 11"/>
                <a:gd name="T35" fmla="*/ 1 h 11"/>
                <a:gd name="T36" fmla="*/ 0 w 11"/>
                <a:gd name="T37" fmla="*/ 1 h 11"/>
                <a:gd name="T38" fmla="*/ 0 w 11"/>
                <a:gd name="T39" fmla="*/ 0 h 11"/>
                <a:gd name="T40" fmla="*/ 4 w 11"/>
                <a:gd name="T41" fmla="*/ 0 h 11"/>
                <a:gd name="T42" fmla="*/ 5 w 11"/>
                <a:gd name="T43" fmla="*/ 0 h 11"/>
                <a:gd name="T44" fmla="*/ 6 w 11"/>
                <a:gd name="T45" fmla="*/ 0 h 11"/>
                <a:gd name="T46" fmla="*/ 6 w 11"/>
                <a:gd name="T47" fmla="*/ 0 h 11"/>
                <a:gd name="T48" fmla="*/ 6 w 11"/>
                <a:gd name="T49" fmla="*/ 1 h 11"/>
                <a:gd name="T50" fmla="*/ 7 w 11"/>
                <a:gd name="T51" fmla="*/ 1 h 11"/>
                <a:gd name="T52" fmla="*/ 8 w 11"/>
                <a:gd name="T53" fmla="*/ 1 h 11"/>
                <a:gd name="T54" fmla="*/ 8 w 11"/>
                <a:gd name="T55" fmla="*/ 1 h 11"/>
                <a:gd name="T56" fmla="*/ 8 w 11"/>
                <a:gd name="T57" fmla="*/ 2 h 11"/>
                <a:gd name="T58" fmla="*/ 8 w 11"/>
                <a:gd name="T59" fmla="*/ 3 h 11"/>
                <a:gd name="T60" fmla="*/ 8 w 11"/>
                <a:gd name="T61" fmla="*/ 3 h 11"/>
                <a:gd name="T62" fmla="*/ 8 w 11"/>
                <a:gd name="T63" fmla="*/ 4 h 11"/>
                <a:gd name="T64" fmla="*/ 8 w 11"/>
                <a:gd name="T65" fmla="*/ 4 h 11"/>
                <a:gd name="T66" fmla="*/ 8 w 11"/>
                <a:gd name="T67" fmla="*/ 4 h 11"/>
                <a:gd name="T68" fmla="*/ 7 w 11"/>
                <a:gd name="T69" fmla="*/ 4 h 11"/>
                <a:gd name="T70" fmla="*/ 7 w 11"/>
                <a:gd name="T71" fmla="*/ 5 h 11"/>
                <a:gd name="T72" fmla="*/ 6 w 11"/>
                <a:gd name="T73" fmla="*/ 5 h 11"/>
                <a:gd name="T74" fmla="*/ 6 w 11"/>
                <a:gd name="T75" fmla="*/ 5 h 11"/>
                <a:gd name="T76" fmla="*/ 6 w 11"/>
                <a:gd name="T77" fmla="*/ 6 h 11"/>
                <a:gd name="T78" fmla="*/ 5 w 11"/>
                <a:gd name="T79" fmla="*/ 6 h 11"/>
                <a:gd name="T80" fmla="*/ 8 w 11"/>
                <a:gd name="T81" fmla="*/ 9 h 11"/>
                <a:gd name="T82" fmla="*/ 8 w 11"/>
                <a:gd name="T83" fmla="*/ 9 h 11"/>
                <a:gd name="T84" fmla="*/ 9 w 11"/>
                <a:gd name="T85" fmla="*/ 9 h 11"/>
                <a:gd name="T86" fmla="*/ 9 w 11"/>
                <a:gd name="T87" fmla="*/ 9 h 11"/>
                <a:gd name="T88" fmla="*/ 10 w 11"/>
                <a:gd name="T89" fmla="*/ 9 h 11"/>
                <a:gd name="T90" fmla="*/ 10 w 11"/>
                <a:gd name="T91" fmla="*/ 10 h 1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"/>
                <a:gd name="T139" fmla="*/ 0 h 11"/>
                <a:gd name="T140" fmla="*/ 11 w 11"/>
                <a:gd name="T141" fmla="*/ 11 h 1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" h="11">
                  <a:moveTo>
                    <a:pt x="10" y="10"/>
                  </a:moveTo>
                  <a:lnTo>
                    <a:pt x="7" y="10"/>
                  </a:lnTo>
                  <a:lnTo>
                    <a:pt x="4" y="6"/>
                  </a:lnTo>
                  <a:lnTo>
                    <a:pt x="3" y="6"/>
                  </a:lnTo>
                  <a:lnTo>
                    <a:pt x="3" y="9"/>
                  </a:lnTo>
                  <a:lnTo>
                    <a:pt x="4" y="9"/>
                  </a:lnTo>
                  <a:lnTo>
                    <a:pt x="4" y="10"/>
                  </a:lnTo>
                  <a:lnTo>
                    <a:pt x="0" y="10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7" y="4"/>
                  </a:lnTo>
                  <a:lnTo>
                    <a:pt x="7" y="5"/>
                  </a:lnTo>
                  <a:lnTo>
                    <a:pt x="6" y="5"/>
                  </a:lnTo>
                  <a:lnTo>
                    <a:pt x="6" y="6"/>
                  </a:lnTo>
                  <a:lnTo>
                    <a:pt x="5" y="6"/>
                  </a:lnTo>
                  <a:lnTo>
                    <a:pt x="8" y="9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39" name="Freeform 115"/>
            <p:cNvSpPr>
              <a:spLocks/>
            </p:cNvSpPr>
            <p:nvPr/>
          </p:nvSpPr>
          <p:spPr bwMode="auto">
            <a:xfrm>
              <a:off x="679" y="2533"/>
              <a:ext cx="2" cy="2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1 w 2"/>
                <a:gd name="T5" fmla="*/ 1 h 2"/>
                <a:gd name="T6" fmla="*/ 0 w 2"/>
                <a:gd name="T7" fmla="*/ 1 h 2"/>
                <a:gd name="T8" fmla="*/ 0 w 2"/>
                <a:gd name="T9" fmla="*/ 1 h 2"/>
                <a:gd name="T10" fmla="*/ 0 w 2"/>
                <a:gd name="T11" fmla="*/ 1 h 2"/>
                <a:gd name="T12" fmla="*/ 0 w 2"/>
                <a:gd name="T13" fmla="*/ 1 h 2"/>
                <a:gd name="T14" fmla="*/ 0 w 2"/>
                <a:gd name="T15" fmla="*/ 1 h 2"/>
                <a:gd name="T16" fmla="*/ 0 w 2"/>
                <a:gd name="T17" fmla="*/ 0 h 2"/>
                <a:gd name="T18" fmla="*/ 0 w 2"/>
                <a:gd name="T19" fmla="*/ 0 h 2"/>
                <a:gd name="T20" fmla="*/ 0 w 2"/>
                <a:gd name="T21" fmla="*/ 0 h 2"/>
                <a:gd name="T22" fmla="*/ 0 w 2"/>
                <a:gd name="T23" fmla="*/ 0 h 2"/>
                <a:gd name="T24" fmla="*/ 0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1 w 2"/>
                <a:gd name="T33" fmla="*/ 1 h 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"/>
                <a:gd name="T52" fmla="*/ 0 h 2"/>
                <a:gd name="T53" fmla="*/ 2 w 2"/>
                <a:gd name="T54" fmla="*/ 2 h 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" h="2">
                  <a:moveTo>
                    <a:pt x="1" y="1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40" name="Freeform 116"/>
            <p:cNvSpPr>
              <a:spLocks/>
            </p:cNvSpPr>
            <p:nvPr/>
          </p:nvSpPr>
          <p:spPr bwMode="auto">
            <a:xfrm>
              <a:off x="691" y="2532"/>
              <a:ext cx="11" cy="11"/>
            </a:xfrm>
            <a:custGeom>
              <a:avLst/>
              <a:gdLst>
                <a:gd name="T0" fmla="*/ 10 w 11"/>
                <a:gd name="T1" fmla="*/ 1 h 11"/>
                <a:gd name="T2" fmla="*/ 10 w 11"/>
                <a:gd name="T3" fmla="*/ 1 h 11"/>
                <a:gd name="T4" fmla="*/ 9 w 11"/>
                <a:gd name="T5" fmla="*/ 1 h 11"/>
                <a:gd name="T6" fmla="*/ 9 w 11"/>
                <a:gd name="T7" fmla="*/ 1 h 11"/>
                <a:gd name="T8" fmla="*/ 9 w 11"/>
                <a:gd name="T9" fmla="*/ 1 h 11"/>
                <a:gd name="T10" fmla="*/ 9 w 11"/>
                <a:gd name="T11" fmla="*/ 6 h 11"/>
                <a:gd name="T12" fmla="*/ 9 w 11"/>
                <a:gd name="T13" fmla="*/ 7 h 11"/>
                <a:gd name="T14" fmla="*/ 9 w 11"/>
                <a:gd name="T15" fmla="*/ 8 h 11"/>
                <a:gd name="T16" fmla="*/ 9 w 11"/>
                <a:gd name="T17" fmla="*/ 8 h 11"/>
                <a:gd name="T18" fmla="*/ 8 w 11"/>
                <a:gd name="T19" fmla="*/ 9 h 11"/>
                <a:gd name="T20" fmla="*/ 8 w 11"/>
                <a:gd name="T21" fmla="*/ 9 h 11"/>
                <a:gd name="T22" fmla="*/ 8 w 11"/>
                <a:gd name="T23" fmla="*/ 9 h 11"/>
                <a:gd name="T24" fmla="*/ 7 w 11"/>
                <a:gd name="T25" fmla="*/ 10 h 11"/>
                <a:gd name="T26" fmla="*/ 6 w 11"/>
                <a:gd name="T27" fmla="*/ 10 h 11"/>
                <a:gd name="T28" fmla="*/ 6 w 11"/>
                <a:gd name="T29" fmla="*/ 10 h 11"/>
                <a:gd name="T30" fmla="*/ 5 w 11"/>
                <a:gd name="T31" fmla="*/ 10 h 11"/>
                <a:gd name="T32" fmla="*/ 4 w 11"/>
                <a:gd name="T33" fmla="*/ 10 h 11"/>
                <a:gd name="T34" fmla="*/ 4 w 11"/>
                <a:gd name="T35" fmla="*/ 10 h 11"/>
                <a:gd name="T36" fmla="*/ 3 w 11"/>
                <a:gd name="T37" fmla="*/ 10 h 11"/>
                <a:gd name="T38" fmla="*/ 3 w 11"/>
                <a:gd name="T39" fmla="*/ 9 h 11"/>
                <a:gd name="T40" fmla="*/ 3 w 11"/>
                <a:gd name="T41" fmla="*/ 9 h 11"/>
                <a:gd name="T42" fmla="*/ 2 w 11"/>
                <a:gd name="T43" fmla="*/ 9 h 11"/>
                <a:gd name="T44" fmla="*/ 2 w 11"/>
                <a:gd name="T45" fmla="*/ 8 h 11"/>
                <a:gd name="T46" fmla="*/ 2 w 11"/>
                <a:gd name="T47" fmla="*/ 8 h 11"/>
                <a:gd name="T48" fmla="*/ 1 w 11"/>
                <a:gd name="T49" fmla="*/ 7 h 11"/>
                <a:gd name="T50" fmla="*/ 1 w 11"/>
                <a:gd name="T51" fmla="*/ 1 h 11"/>
                <a:gd name="T52" fmla="*/ 1 w 11"/>
                <a:gd name="T53" fmla="*/ 1 h 11"/>
                <a:gd name="T54" fmla="*/ 1 w 11"/>
                <a:gd name="T55" fmla="*/ 1 h 11"/>
                <a:gd name="T56" fmla="*/ 0 w 11"/>
                <a:gd name="T57" fmla="*/ 1 h 11"/>
                <a:gd name="T58" fmla="*/ 0 w 11"/>
                <a:gd name="T59" fmla="*/ 0 h 11"/>
                <a:gd name="T60" fmla="*/ 4 w 11"/>
                <a:gd name="T61" fmla="*/ 0 h 11"/>
                <a:gd name="T62" fmla="*/ 4 w 11"/>
                <a:gd name="T63" fmla="*/ 1 h 11"/>
                <a:gd name="T64" fmla="*/ 4 w 11"/>
                <a:gd name="T65" fmla="*/ 1 h 11"/>
                <a:gd name="T66" fmla="*/ 3 w 11"/>
                <a:gd name="T67" fmla="*/ 1 h 11"/>
                <a:gd name="T68" fmla="*/ 3 w 11"/>
                <a:gd name="T69" fmla="*/ 1 h 11"/>
                <a:gd name="T70" fmla="*/ 3 w 11"/>
                <a:gd name="T71" fmla="*/ 1 h 11"/>
                <a:gd name="T72" fmla="*/ 3 w 11"/>
                <a:gd name="T73" fmla="*/ 7 h 11"/>
                <a:gd name="T74" fmla="*/ 3 w 11"/>
                <a:gd name="T75" fmla="*/ 8 h 11"/>
                <a:gd name="T76" fmla="*/ 3 w 11"/>
                <a:gd name="T77" fmla="*/ 8 h 11"/>
                <a:gd name="T78" fmla="*/ 3 w 11"/>
                <a:gd name="T79" fmla="*/ 9 h 11"/>
                <a:gd name="T80" fmla="*/ 4 w 11"/>
                <a:gd name="T81" fmla="*/ 9 h 11"/>
                <a:gd name="T82" fmla="*/ 4 w 11"/>
                <a:gd name="T83" fmla="*/ 9 h 11"/>
                <a:gd name="T84" fmla="*/ 4 w 11"/>
                <a:gd name="T85" fmla="*/ 9 h 11"/>
                <a:gd name="T86" fmla="*/ 5 w 11"/>
                <a:gd name="T87" fmla="*/ 9 h 11"/>
                <a:gd name="T88" fmla="*/ 6 w 11"/>
                <a:gd name="T89" fmla="*/ 9 h 11"/>
                <a:gd name="T90" fmla="*/ 6 w 11"/>
                <a:gd name="T91" fmla="*/ 9 h 11"/>
                <a:gd name="T92" fmla="*/ 7 w 11"/>
                <a:gd name="T93" fmla="*/ 9 h 11"/>
                <a:gd name="T94" fmla="*/ 7 w 11"/>
                <a:gd name="T95" fmla="*/ 9 h 11"/>
                <a:gd name="T96" fmla="*/ 8 w 11"/>
                <a:gd name="T97" fmla="*/ 9 h 11"/>
                <a:gd name="T98" fmla="*/ 8 w 11"/>
                <a:gd name="T99" fmla="*/ 8 h 11"/>
                <a:gd name="T100" fmla="*/ 8 w 11"/>
                <a:gd name="T101" fmla="*/ 8 h 11"/>
                <a:gd name="T102" fmla="*/ 8 w 11"/>
                <a:gd name="T103" fmla="*/ 8 h 11"/>
                <a:gd name="T104" fmla="*/ 8 w 11"/>
                <a:gd name="T105" fmla="*/ 7 h 11"/>
                <a:gd name="T106" fmla="*/ 8 w 11"/>
                <a:gd name="T107" fmla="*/ 6 h 11"/>
                <a:gd name="T108" fmla="*/ 8 w 11"/>
                <a:gd name="T109" fmla="*/ 2 h 11"/>
                <a:gd name="T110" fmla="*/ 8 w 11"/>
                <a:gd name="T111" fmla="*/ 1 h 11"/>
                <a:gd name="T112" fmla="*/ 8 w 11"/>
                <a:gd name="T113" fmla="*/ 1 h 11"/>
                <a:gd name="T114" fmla="*/ 8 w 11"/>
                <a:gd name="T115" fmla="*/ 1 h 11"/>
                <a:gd name="T116" fmla="*/ 7 w 11"/>
                <a:gd name="T117" fmla="*/ 1 h 11"/>
                <a:gd name="T118" fmla="*/ 7 w 11"/>
                <a:gd name="T119" fmla="*/ 0 h 11"/>
                <a:gd name="T120" fmla="*/ 10 w 11"/>
                <a:gd name="T121" fmla="*/ 0 h 11"/>
                <a:gd name="T122" fmla="*/ 10 w 11"/>
                <a:gd name="T123" fmla="*/ 1 h 1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"/>
                <a:gd name="T187" fmla="*/ 0 h 11"/>
                <a:gd name="T188" fmla="*/ 11 w 11"/>
                <a:gd name="T189" fmla="*/ 11 h 11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" h="11">
                  <a:moveTo>
                    <a:pt x="10" y="1"/>
                  </a:moveTo>
                  <a:lnTo>
                    <a:pt x="10" y="1"/>
                  </a:lnTo>
                  <a:lnTo>
                    <a:pt x="9" y="1"/>
                  </a:lnTo>
                  <a:lnTo>
                    <a:pt x="9" y="6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9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3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1" y="7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3" y="7"/>
                  </a:lnTo>
                  <a:lnTo>
                    <a:pt x="3" y="8"/>
                  </a:lnTo>
                  <a:lnTo>
                    <a:pt x="3" y="9"/>
                  </a:lnTo>
                  <a:lnTo>
                    <a:pt x="4" y="9"/>
                  </a:lnTo>
                  <a:lnTo>
                    <a:pt x="5" y="9"/>
                  </a:lnTo>
                  <a:lnTo>
                    <a:pt x="6" y="9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6"/>
                  </a:lnTo>
                  <a:lnTo>
                    <a:pt x="8" y="2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41" name="Freeform 117"/>
            <p:cNvSpPr>
              <a:spLocks/>
            </p:cNvSpPr>
            <p:nvPr/>
          </p:nvSpPr>
          <p:spPr bwMode="auto">
            <a:xfrm>
              <a:off x="709" y="2532"/>
              <a:ext cx="6" cy="11"/>
            </a:xfrm>
            <a:custGeom>
              <a:avLst/>
              <a:gdLst>
                <a:gd name="T0" fmla="*/ 5 w 6"/>
                <a:gd name="T1" fmla="*/ 3 h 11"/>
                <a:gd name="T2" fmla="*/ 4 w 6"/>
                <a:gd name="T3" fmla="*/ 3 h 11"/>
                <a:gd name="T4" fmla="*/ 4 w 6"/>
                <a:gd name="T5" fmla="*/ 2 h 11"/>
                <a:gd name="T6" fmla="*/ 3 w 6"/>
                <a:gd name="T7" fmla="*/ 1 h 11"/>
                <a:gd name="T8" fmla="*/ 3 w 6"/>
                <a:gd name="T9" fmla="*/ 1 h 11"/>
                <a:gd name="T10" fmla="*/ 2 w 6"/>
                <a:gd name="T11" fmla="*/ 1 h 11"/>
                <a:gd name="T12" fmla="*/ 1 w 6"/>
                <a:gd name="T13" fmla="*/ 1 h 11"/>
                <a:gd name="T14" fmla="*/ 1 w 6"/>
                <a:gd name="T15" fmla="*/ 3 h 11"/>
                <a:gd name="T16" fmla="*/ 2 w 6"/>
                <a:gd name="T17" fmla="*/ 3 h 11"/>
                <a:gd name="T18" fmla="*/ 3 w 6"/>
                <a:gd name="T19" fmla="*/ 4 h 11"/>
                <a:gd name="T20" fmla="*/ 3 w 6"/>
                <a:gd name="T21" fmla="*/ 5 h 11"/>
                <a:gd name="T22" fmla="*/ 4 w 6"/>
                <a:gd name="T23" fmla="*/ 6 h 11"/>
                <a:gd name="T24" fmla="*/ 5 w 6"/>
                <a:gd name="T25" fmla="*/ 6 h 11"/>
                <a:gd name="T26" fmla="*/ 5 w 6"/>
                <a:gd name="T27" fmla="*/ 7 h 11"/>
                <a:gd name="T28" fmla="*/ 5 w 6"/>
                <a:gd name="T29" fmla="*/ 8 h 11"/>
                <a:gd name="T30" fmla="*/ 5 w 6"/>
                <a:gd name="T31" fmla="*/ 9 h 11"/>
                <a:gd name="T32" fmla="*/ 4 w 6"/>
                <a:gd name="T33" fmla="*/ 10 h 11"/>
                <a:gd name="T34" fmla="*/ 3 w 6"/>
                <a:gd name="T35" fmla="*/ 10 h 11"/>
                <a:gd name="T36" fmla="*/ 2 w 6"/>
                <a:gd name="T37" fmla="*/ 10 h 11"/>
                <a:gd name="T38" fmla="*/ 1 w 6"/>
                <a:gd name="T39" fmla="*/ 9 h 11"/>
                <a:gd name="T40" fmla="*/ 0 w 6"/>
                <a:gd name="T41" fmla="*/ 10 h 11"/>
                <a:gd name="T42" fmla="*/ 0 w 6"/>
                <a:gd name="T43" fmla="*/ 7 h 11"/>
                <a:gd name="T44" fmla="*/ 0 w 6"/>
                <a:gd name="T45" fmla="*/ 8 h 11"/>
                <a:gd name="T46" fmla="*/ 1 w 6"/>
                <a:gd name="T47" fmla="*/ 9 h 11"/>
                <a:gd name="T48" fmla="*/ 2 w 6"/>
                <a:gd name="T49" fmla="*/ 9 h 11"/>
                <a:gd name="T50" fmla="*/ 3 w 6"/>
                <a:gd name="T51" fmla="*/ 9 h 11"/>
                <a:gd name="T52" fmla="*/ 3 w 6"/>
                <a:gd name="T53" fmla="*/ 9 h 11"/>
                <a:gd name="T54" fmla="*/ 4 w 6"/>
                <a:gd name="T55" fmla="*/ 8 h 11"/>
                <a:gd name="T56" fmla="*/ 4 w 6"/>
                <a:gd name="T57" fmla="*/ 7 h 11"/>
                <a:gd name="T58" fmla="*/ 3 w 6"/>
                <a:gd name="T59" fmla="*/ 6 h 11"/>
                <a:gd name="T60" fmla="*/ 3 w 6"/>
                <a:gd name="T61" fmla="*/ 6 h 11"/>
                <a:gd name="T62" fmla="*/ 2 w 6"/>
                <a:gd name="T63" fmla="*/ 6 h 11"/>
                <a:gd name="T64" fmla="*/ 1 w 6"/>
                <a:gd name="T65" fmla="*/ 5 h 11"/>
                <a:gd name="T66" fmla="*/ 1 w 6"/>
                <a:gd name="T67" fmla="*/ 4 h 11"/>
                <a:gd name="T68" fmla="*/ 0 w 6"/>
                <a:gd name="T69" fmla="*/ 3 h 11"/>
                <a:gd name="T70" fmla="*/ 0 w 6"/>
                <a:gd name="T71" fmla="*/ 2 h 11"/>
                <a:gd name="T72" fmla="*/ 1 w 6"/>
                <a:gd name="T73" fmla="*/ 1 h 11"/>
                <a:gd name="T74" fmla="*/ 1 w 6"/>
                <a:gd name="T75" fmla="*/ 0 h 11"/>
                <a:gd name="T76" fmla="*/ 2 w 6"/>
                <a:gd name="T77" fmla="*/ 0 h 11"/>
                <a:gd name="T78" fmla="*/ 3 w 6"/>
                <a:gd name="T79" fmla="*/ 0 h 11"/>
                <a:gd name="T80" fmla="*/ 4 w 6"/>
                <a:gd name="T81" fmla="*/ 1 h 11"/>
                <a:gd name="T82" fmla="*/ 5 w 6"/>
                <a:gd name="T83" fmla="*/ 0 h 1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"/>
                <a:gd name="T127" fmla="*/ 0 h 11"/>
                <a:gd name="T128" fmla="*/ 6 w 6"/>
                <a:gd name="T129" fmla="*/ 11 h 1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" h="11">
                  <a:moveTo>
                    <a:pt x="5" y="3"/>
                  </a:moveTo>
                  <a:lnTo>
                    <a:pt x="5" y="3"/>
                  </a:lnTo>
                  <a:lnTo>
                    <a:pt x="4" y="3"/>
                  </a:lnTo>
                  <a:lnTo>
                    <a:pt x="4" y="2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8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1" y="10"/>
                  </a:lnTo>
                  <a:lnTo>
                    <a:pt x="1" y="9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8"/>
                  </a:lnTo>
                  <a:lnTo>
                    <a:pt x="1" y="9"/>
                  </a:lnTo>
                  <a:lnTo>
                    <a:pt x="2" y="9"/>
                  </a:lnTo>
                  <a:lnTo>
                    <a:pt x="3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142" name="Freeform 118"/>
            <p:cNvSpPr>
              <a:spLocks/>
            </p:cNvSpPr>
            <p:nvPr/>
          </p:nvSpPr>
          <p:spPr bwMode="auto">
            <a:xfrm>
              <a:off x="722" y="2532"/>
              <a:ext cx="8" cy="11"/>
            </a:xfrm>
            <a:custGeom>
              <a:avLst/>
              <a:gdLst>
                <a:gd name="T0" fmla="*/ 5 w 8"/>
                <a:gd name="T1" fmla="*/ 10 h 11"/>
                <a:gd name="T2" fmla="*/ 2 w 8"/>
                <a:gd name="T3" fmla="*/ 10 h 11"/>
                <a:gd name="T4" fmla="*/ 2 w 8"/>
                <a:gd name="T5" fmla="*/ 9 h 11"/>
                <a:gd name="T6" fmla="*/ 2 w 8"/>
                <a:gd name="T7" fmla="*/ 9 h 11"/>
                <a:gd name="T8" fmla="*/ 3 w 8"/>
                <a:gd name="T9" fmla="*/ 9 h 11"/>
                <a:gd name="T10" fmla="*/ 3 w 8"/>
                <a:gd name="T11" fmla="*/ 9 h 11"/>
                <a:gd name="T12" fmla="*/ 3 w 8"/>
                <a:gd name="T13" fmla="*/ 8 h 11"/>
                <a:gd name="T14" fmla="*/ 3 w 8"/>
                <a:gd name="T15" fmla="*/ 1 h 11"/>
                <a:gd name="T16" fmla="*/ 2 w 8"/>
                <a:gd name="T17" fmla="*/ 1 h 11"/>
                <a:gd name="T18" fmla="*/ 2 w 8"/>
                <a:gd name="T19" fmla="*/ 1 h 11"/>
                <a:gd name="T20" fmla="*/ 1 w 8"/>
                <a:gd name="T21" fmla="*/ 1 h 11"/>
                <a:gd name="T22" fmla="*/ 1 w 8"/>
                <a:gd name="T23" fmla="*/ 1 h 11"/>
                <a:gd name="T24" fmla="*/ 1 w 8"/>
                <a:gd name="T25" fmla="*/ 2 h 11"/>
                <a:gd name="T26" fmla="*/ 1 w 8"/>
                <a:gd name="T27" fmla="*/ 3 h 11"/>
                <a:gd name="T28" fmla="*/ 0 w 8"/>
                <a:gd name="T29" fmla="*/ 3 h 11"/>
                <a:gd name="T30" fmla="*/ 0 w 8"/>
                <a:gd name="T31" fmla="*/ 0 h 11"/>
                <a:gd name="T32" fmla="*/ 7 w 8"/>
                <a:gd name="T33" fmla="*/ 0 h 11"/>
                <a:gd name="T34" fmla="*/ 7 w 8"/>
                <a:gd name="T35" fmla="*/ 3 h 11"/>
                <a:gd name="T36" fmla="*/ 7 w 8"/>
                <a:gd name="T37" fmla="*/ 2 h 11"/>
                <a:gd name="T38" fmla="*/ 6 w 8"/>
                <a:gd name="T39" fmla="*/ 1 h 11"/>
                <a:gd name="T40" fmla="*/ 6 w 8"/>
                <a:gd name="T41" fmla="*/ 1 h 11"/>
                <a:gd name="T42" fmla="*/ 5 w 8"/>
                <a:gd name="T43" fmla="*/ 1 h 11"/>
                <a:gd name="T44" fmla="*/ 5 w 8"/>
                <a:gd name="T45" fmla="*/ 1 h 11"/>
                <a:gd name="T46" fmla="*/ 5 w 8"/>
                <a:gd name="T47" fmla="*/ 1 h 11"/>
                <a:gd name="T48" fmla="*/ 4 w 8"/>
                <a:gd name="T49" fmla="*/ 1 h 11"/>
                <a:gd name="T50" fmla="*/ 4 w 8"/>
                <a:gd name="T51" fmla="*/ 9 h 11"/>
                <a:gd name="T52" fmla="*/ 4 w 8"/>
                <a:gd name="T53" fmla="*/ 9 h 11"/>
                <a:gd name="T54" fmla="*/ 5 w 8"/>
                <a:gd name="T55" fmla="*/ 9 h 11"/>
                <a:gd name="T56" fmla="*/ 5 w 8"/>
                <a:gd name="T57" fmla="*/ 9 h 11"/>
                <a:gd name="T58" fmla="*/ 5 w 8"/>
                <a:gd name="T59" fmla="*/ 10 h 1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8"/>
                <a:gd name="T91" fmla="*/ 0 h 11"/>
                <a:gd name="T92" fmla="*/ 8 w 8"/>
                <a:gd name="T93" fmla="*/ 11 h 11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8" h="11">
                  <a:moveTo>
                    <a:pt x="5" y="10"/>
                  </a:moveTo>
                  <a:lnTo>
                    <a:pt x="2" y="10"/>
                  </a:lnTo>
                  <a:lnTo>
                    <a:pt x="2" y="9"/>
                  </a:lnTo>
                  <a:lnTo>
                    <a:pt x="3" y="9"/>
                  </a:lnTo>
                  <a:lnTo>
                    <a:pt x="3" y="8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7" y="0"/>
                  </a:lnTo>
                  <a:lnTo>
                    <a:pt x="7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9"/>
                  </a:lnTo>
                  <a:lnTo>
                    <a:pt x="5" y="9"/>
                  </a:lnTo>
                  <a:lnTo>
                    <a:pt x="5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6385" name="Group 216"/>
          <p:cNvGrpSpPr>
            <a:grpSpLocks/>
          </p:cNvGrpSpPr>
          <p:nvPr/>
        </p:nvGrpSpPr>
        <p:grpSpPr bwMode="auto">
          <a:xfrm>
            <a:off x="1998663" y="3783013"/>
            <a:ext cx="625475" cy="625475"/>
            <a:chOff x="1259" y="2219"/>
            <a:chExt cx="394" cy="394"/>
          </a:xfrm>
        </p:grpSpPr>
        <p:sp>
          <p:nvSpPr>
            <p:cNvPr id="56992" name="Freeform 120"/>
            <p:cNvSpPr>
              <a:spLocks/>
            </p:cNvSpPr>
            <p:nvPr/>
          </p:nvSpPr>
          <p:spPr bwMode="auto">
            <a:xfrm>
              <a:off x="1259" y="2219"/>
              <a:ext cx="388" cy="388"/>
            </a:xfrm>
            <a:custGeom>
              <a:avLst/>
              <a:gdLst>
                <a:gd name="T0" fmla="*/ 214 w 388"/>
                <a:gd name="T1" fmla="*/ 386 h 388"/>
                <a:gd name="T2" fmla="*/ 251 w 388"/>
                <a:gd name="T3" fmla="*/ 378 h 388"/>
                <a:gd name="T4" fmla="*/ 286 w 388"/>
                <a:gd name="T5" fmla="*/ 363 h 388"/>
                <a:gd name="T6" fmla="*/ 317 w 388"/>
                <a:gd name="T7" fmla="*/ 343 h 388"/>
                <a:gd name="T8" fmla="*/ 343 w 388"/>
                <a:gd name="T9" fmla="*/ 316 h 388"/>
                <a:gd name="T10" fmla="*/ 363 w 388"/>
                <a:gd name="T11" fmla="*/ 286 h 388"/>
                <a:gd name="T12" fmla="*/ 378 w 388"/>
                <a:gd name="T13" fmla="*/ 251 h 388"/>
                <a:gd name="T14" fmla="*/ 386 w 388"/>
                <a:gd name="T15" fmla="*/ 213 h 388"/>
                <a:gd name="T16" fmla="*/ 386 w 388"/>
                <a:gd name="T17" fmla="*/ 173 h 388"/>
                <a:gd name="T18" fmla="*/ 378 w 388"/>
                <a:gd name="T19" fmla="*/ 136 h 388"/>
                <a:gd name="T20" fmla="*/ 363 w 388"/>
                <a:gd name="T21" fmla="*/ 101 h 388"/>
                <a:gd name="T22" fmla="*/ 343 w 388"/>
                <a:gd name="T23" fmla="*/ 70 h 388"/>
                <a:gd name="T24" fmla="*/ 317 w 388"/>
                <a:gd name="T25" fmla="*/ 44 h 388"/>
                <a:gd name="T26" fmla="*/ 286 w 388"/>
                <a:gd name="T27" fmla="*/ 24 h 388"/>
                <a:gd name="T28" fmla="*/ 251 w 388"/>
                <a:gd name="T29" fmla="*/ 9 h 388"/>
                <a:gd name="T30" fmla="*/ 214 w 388"/>
                <a:gd name="T31" fmla="*/ 1 h 388"/>
                <a:gd name="T32" fmla="*/ 174 w 388"/>
                <a:gd name="T33" fmla="*/ 1 h 388"/>
                <a:gd name="T34" fmla="*/ 136 w 388"/>
                <a:gd name="T35" fmla="*/ 9 h 388"/>
                <a:gd name="T36" fmla="*/ 101 w 388"/>
                <a:gd name="T37" fmla="*/ 24 h 388"/>
                <a:gd name="T38" fmla="*/ 71 w 388"/>
                <a:gd name="T39" fmla="*/ 44 h 388"/>
                <a:gd name="T40" fmla="*/ 44 w 388"/>
                <a:gd name="T41" fmla="*/ 70 h 388"/>
                <a:gd name="T42" fmla="*/ 24 w 388"/>
                <a:gd name="T43" fmla="*/ 101 h 388"/>
                <a:gd name="T44" fmla="*/ 9 w 388"/>
                <a:gd name="T45" fmla="*/ 136 h 388"/>
                <a:gd name="T46" fmla="*/ 1 w 388"/>
                <a:gd name="T47" fmla="*/ 173 h 388"/>
                <a:gd name="T48" fmla="*/ 1 w 388"/>
                <a:gd name="T49" fmla="*/ 213 h 388"/>
                <a:gd name="T50" fmla="*/ 9 w 388"/>
                <a:gd name="T51" fmla="*/ 251 h 388"/>
                <a:gd name="T52" fmla="*/ 24 w 388"/>
                <a:gd name="T53" fmla="*/ 286 h 388"/>
                <a:gd name="T54" fmla="*/ 44 w 388"/>
                <a:gd name="T55" fmla="*/ 316 h 388"/>
                <a:gd name="T56" fmla="*/ 71 w 388"/>
                <a:gd name="T57" fmla="*/ 343 h 388"/>
                <a:gd name="T58" fmla="*/ 101 w 388"/>
                <a:gd name="T59" fmla="*/ 363 h 388"/>
                <a:gd name="T60" fmla="*/ 136 w 388"/>
                <a:gd name="T61" fmla="*/ 378 h 388"/>
                <a:gd name="T62" fmla="*/ 174 w 388"/>
                <a:gd name="T63" fmla="*/ 386 h 3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8"/>
                <a:gd name="T97" fmla="*/ 0 h 388"/>
                <a:gd name="T98" fmla="*/ 388 w 388"/>
                <a:gd name="T99" fmla="*/ 388 h 38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8" h="388">
                  <a:moveTo>
                    <a:pt x="194" y="387"/>
                  </a:moveTo>
                  <a:lnTo>
                    <a:pt x="214" y="386"/>
                  </a:lnTo>
                  <a:lnTo>
                    <a:pt x="232" y="383"/>
                  </a:lnTo>
                  <a:lnTo>
                    <a:pt x="251" y="378"/>
                  </a:lnTo>
                  <a:lnTo>
                    <a:pt x="269" y="371"/>
                  </a:lnTo>
                  <a:lnTo>
                    <a:pt x="286" y="363"/>
                  </a:lnTo>
                  <a:lnTo>
                    <a:pt x="302" y="354"/>
                  </a:lnTo>
                  <a:lnTo>
                    <a:pt x="317" y="343"/>
                  </a:lnTo>
                  <a:lnTo>
                    <a:pt x="331" y="330"/>
                  </a:lnTo>
                  <a:lnTo>
                    <a:pt x="343" y="316"/>
                  </a:lnTo>
                  <a:lnTo>
                    <a:pt x="355" y="301"/>
                  </a:lnTo>
                  <a:lnTo>
                    <a:pt x="363" y="286"/>
                  </a:lnTo>
                  <a:lnTo>
                    <a:pt x="372" y="269"/>
                  </a:lnTo>
                  <a:lnTo>
                    <a:pt x="378" y="251"/>
                  </a:lnTo>
                  <a:lnTo>
                    <a:pt x="383" y="232"/>
                  </a:lnTo>
                  <a:lnTo>
                    <a:pt x="386" y="213"/>
                  </a:lnTo>
                  <a:lnTo>
                    <a:pt x="387" y="193"/>
                  </a:lnTo>
                  <a:lnTo>
                    <a:pt x="386" y="173"/>
                  </a:lnTo>
                  <a:lnTo>
                    <a:pt x="383" y="155"/>
                  </a:lnTo>
                  <a:lnTo>
                    <a:pt x="378" y="136"/>
                  </a:lnTo>
                  <a:lnTo>
                    <a:pt x="372" y="118"/>
                  </a:lnTo>
                  <a:lnTo>
                    <a:pt x="363" y="101"/>
                  </a:lnTo>
                  <a:lnTo>
                    <a:pt x="355" y="86"/>
                  </a:lnTo>
                  <a:lnTo>
                    <a:pt x="343" y="70"/>
                  </a:lnTo>
                  <a:lnTo>
                    <a:pt x="331" y="57"/>
                  </a:lnTo>
                  <a:lnTo>
                    <a:pt x="317" y="44"/>
                  </a:lnTo>
                  <a:lnTo>
                    <a:pt x="302" y="32"/>
                  </a:lnTo>
                  <a:lnTo>
                    <a:pt x="286" y="24"/>
                  </a:lnTo>
                  <a:lnTo>
                    <a:pt x="269" y="15"/>
                  </a:lnTo>
                  <a:lnTo>
                    <a:pt x="251" y="9"/>
                  </a:lnTo>
                  <a:lnTo>
                    <a:pt x="232" y="4"/>
                  </a:lnTo>
                  <a:lnTo>
                    <a:pt x="214" y="1"/>
                  </a:lnTo>
                  <a:lnTo>
                    <a:pt x="194" y="0"/>
                  </a:lnTo>
                  <a:lnTo>
                    <a:pt x="174" y="1"/>
                  </a:lnTo>
                  <a:lnTo>
                    <a:pt x="155" y="4"/>
                  </a:lnTo>
                  <a:lnTo>
                    <a:pt x="136" y="9"/>
                  </a:lnTo>
                  <a:lnTo>
                    <a:pt x="118" y="15"/>
                  </a:lnTo>
                  <a:lnTo>
                    <a:pt x="101" y="24"/>
                  </a:lnTo>
                  <a:lnTo>
                    <a:pt x="86" y="32"/>
                  </a:lnTo>
                  <a:lnTo>
                    <a:pt x="71" y="44"/>
                  </a:lnTo>
                  <a:lnTo>
                    <a:pt x="57" y="57"/>
                  </a:lnTo>
                  <a:lnTo>
                    <a:pt x="44" y="70"/>
                  </a:lnTo>
                  <a:lnTo>
                    <a:pt x="33" y="86"/>
                  </a:lnTo>
                  <a:lnTo>
                    <a:pt x="24" y="101"/>
                  </a:lnTo>
                  <a:lnTo>
                    <a:pt x="16" y="118"/>
                  </a:lnTo>
                  <a:lnTo>
                    <a:pt x="9" y="136"/>
                  </a:lnTo>
                  <a:lnTo>
                    <a:pt x="4" y="155"/>
                  </a:lnTo>
                  <a:lnTo>
                    <a:pt x="1" y="173"/>
                  </a:lnTo>
                  <a:lnTo>
                    <a:pt x="0" y="193"/>
                  </a:lnTo>
                  <a:lnTo>
                    <a:pt x="1" y="213"/>
                  </a:lnTo>
                  <a:lnTo>
                    <a:pt x="4" y="232"/>
                  </a:lnTo>
                  <a:lnTo>
                    <a:pt x="9" y="251"/>
                  </a:lnTo>
                  <a:lnTo>
                    <a:pt x="16" y="269"/>
                  </a:lnTo>
                  <a:lnTo>
                    <a:pt x="24" y="286"/>
                  </a:lnTo>
                  <a:lnTo>
                    <a:pt x="33" y="301"/>
                  </a:lnTo>
                  <a:lnTo>
                    <a:pt x="44" y="316"/>
                  </a:lnTo>
                  <a:lnTo>
                    <a:pt x="57" y="330"/>
                  </a:lnTo>
                  <a:lnTo>
                    <a:pt x="71" y="343"/>
                  </a:lnTo>
                  <a:lnTo>
                    <a:pt x="86" y="354"/>
                  </a:lnTo>
                  <a:lnTo>
                    <a:pt x="101" y="363"/>
                  </a:lnTo>
                  <a:lnTo>
                    <a:pt x="118" y="371"/>
                  </a:lnTo>
                  <a:lnTo>
                    <a:pt x="136" y="378"/>
                  </a:lnTo>
                  <a:lnTo>
                    <a:pt x="155" y="383"/>
                  </a:lnTo>
                  <a:lnTo>
                    <a:pt x="174" y="386"/>
                  </a:lnTo>
                  <a:lnTo>
                    <a:pt x="194" y="387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3" name="Freeform 121"/>
            <p:cNvSpPr>
              <a:spLocks/>
            </p:cNvSpPr>
            <p:nvPr/>
          </p:nvSpPr>
          <p:spPr bwMode="auto">
            <a:xfrm>
              <a:off x="1259" y="2219"/>
              <a:ext cx="394" cy="394"/>
            </a:xfrm>
            <a:custGeom>
              <a:avLst/>
              <a:gdLst>
                <a:gd name="T0" fmla="*/ 217 w 394"/>
                <a:gd name="T1" fmla="*/ 392 h 394"/>
                <a:gd name="T2" fmla="*/ 255 w 394"/>
                <a:gd name="T3" fmla="*/ 384 h 394"/>
                <a:gd name="T4" fmla="*/ 290 w 394"/>
                <a:gd name="T5" fmla="*/ 369 h 394"/>
                <a:gd name="T6" fmla="*/ 322 w 394"/>
                <a:gd name="T7" fmla="*/ 348 h 394"/>
                <a:gd name="T8" fmla="*/ 348 w 394"/>
                <a:gd name="T9" fmla="*/ 321 h 394"/>
                <a:gd name="T10" fmla="*/ 369 w 394"/>
                <a:gd name="T11" fmla="*/ 290 h 394"/>
                <a:gd name="T12" fmla="*/ 384 w 394"/>
                <a:gd name="T13" fmla="*/ 255 h 394"/>
                <a:gd name="T14" fmla="*/ 392 w 394"/>
                <a:gd name="T15" fmla="*/ 216 h 394"/>
                <a:gd name="T16" fmla="*/ 392 w 394"/>
                <a:gd name="T17" fmla="*/ 176 h 394"/>
                <a:gd name="T18" fmla="*/ 384 w 394"/>
                <a:gd name="T19" fmla="*/ 138 h 394"/>
                <a:gd name="T20" fmla="*/ 369 w 394"/>
                <a:gd name="T21" fmla="*/ 103 h 394"/>
                <a:gd name="T22" fmla="*/ 348 w 394"/>
                <a:gd name="T23" fmla="*/ 71 h 394"/>
                <a:gd name="T24" fmla="*/ 322 w 394"/>
                <a:gd name="T25" fmla="*/ 45 h 394"/>
                <a:gd name="T26" fmla="*/ 290 w 394"/>
                <a:gd name="T27" fmla="*/ 24 h 394"/>
                <a:gd name="T28" fmla="*/ 255 w 394"/>
                <a:gd name="T29" fmla="*/ 9 h 394"/>
                <a:gd name="T30" fmla="*/ 217 w 394"/>
                <a:gd name="T31" fmla="*/ 1 h 394"/>
                <a:gd name="T32" fmla="*/ 177 w 394"/>
                <a:gd name="T33" fmla="*/ 1 h 394"/>
                <a:gd name="T34" fmla="*/ 138 w 394"/>
                <a:gd name="T35" fmla="*/ 9 h 394"/>
                <a:gd name="T36" fmla="*/ 103 w 394"/>
                <a:gd name="T37" fmla="*/ 24 h 394"/>
                <a:gd name="T38" fmla="*/ 72 w 394"/>
                <a:gd name="T39" fmla="*/ 45 h 394"/>
                <a:gd name="T40" fmla="*/ 45 w 394"/>
                <a:gd name="T41" fmla="*/ 71 h 394"/>
                <a:gd name="T42" fmla="*/ 24 w 394"/>
                <a:gd name="T43" fmla="*/ 103 h 394"/>
                <a:gd name="T44" fmla="*/ 9 w 394"/>
                <a:gd name="T45" fmla="*/ 138 h 394"/>
                <a:gd name="T46" fmla="*/ 1 w 394"/>
                <a:gd name="T47" fmla="*/ 176 h 394"/>
                <a:gd name="T48" fmla="*/ 1 w 394"/>
                <a:gd name="T49" fmla="*/ 216 h 394"/>
                <a:gd name="T50" fmla="*/ 9 w 394"/>
                <a:gd name="T51" fmla="*/ 255 h 394"/>
                <a:gd name="T52" fmla="*/ 24 w 394"/>
                <a:gd name="T53" fmla="*/ 290 h 394"/>
                <a:gd name="T54" fmla="*/ 45 w 394"/>
                <a:gd name="T55" fmla="*/ 321 h 394"/>
                <a:gd name="T56" fmla="*/ 72 w 394"/>
                <a:gd name="T57" fmla="*/ 348 h 394"/>
                <a:gd name="T58" fmla="*/ 103 w 394"/>
                <a:gd name="T59" fmla="*/ 369 h 394"/>
                <a:gd name="T60" fmla="*/ 138 w 394"/>
                <a:gd name="T61" fmla="*/ 384 h 394"/>
                <a:gd name="T62" fmla="*/ 177 w 394"/>
                <a:gd name="T63" fmla="*/ 392 h 39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94"/>
                <a:gd name="T97" fmla="*/ 0 h 394"/>
                <a:gd name="T98" fmla="*/ 394 w 394"/>
                <a:gd name="T99" fmla="*/ 394 h 39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94" h="394">
                  <a:moveTo>
                    <a:pt x="197" y="393"/>
                  </a:moveTo>
                  <a:lnTo>
                    <a:pt x="217" y="392"/>
                  </a:lnTo>
                  <a:lnTo>
                    <a:pt x="236" y="389"/>
                  </a:lnTo>
                  <a:lnTo>
                    <a:pt x="255" y="384"/>
                  </a:lnTo>
                  <a:lnTo>
                    <a:pt x="273" y="377"/>
                  </a:lnTo>
                  <a:lnTo>
                    <a:pt x="290" y="369"/>
                  </a:lnTo>
                  <a:lnTo>
                    <a:pt x="307" y="359"/>
                  </a:lnTo>
                  <a:lnTo>
                    <a:pt x="322" y="348"/>
                  </a:lnTo>
                  <a:lnTo>
                    <a:pt x="336" y="335"/>
                  </a:lnTo>
                  <a:lnTo>
                    <a:pt x="348" y="321"/>
                  </a:lnTo>
                  <a:lnTo>
                    <a:pt x="360" y="306"/>
                  </a:lnTo>
                  <a:lnTo>
                    <a:pt x="369" y="290"/>
                  </a:lnTo>
                  <a:lnTo>
                    <a:pt x="378" y="273"/>
                  </a:lnTo>
                  <a:lnTo>
                    <a:pt x="384" y="255"/>
                  </a:lnTo>
                  <a:lnTo>
                    <a:pt x="389" y="236"/>
                  </a:lnTo>
                  <a:lnTo>
                    <a:pt x="392" y="216"/>
                  </a:lnTo>
                  <a:lnTo>
                    <a:pt x="393" y="196"/>
                  </a:lnTo>
                  <a:lnTo>
                    <a:pt x="392" y="176"/>
                  </a:lnTo>
                  <a:lnTo>
                    <a:pt x="389" y="157"/>
                  </a:lnTo>
                  <a:lnTo>
                    <a:pt x="384" y="138"/>
                  </a:lnTo>
                  <a:lnTo>
                    <a:pt x="378" y="120"/>
                  </a:lnTo>
                  <a:lnTo>
                    <a:pt x="369" y="103"/>
                  </a:lnTo>
                  <a:lnTo>
                    <a:pt x="360" y="87"/>
                  </a:lnTo>
                  <a:lnTo>
                    <a:pt x="348" y="71"/>
                  </a:lnTo>
                  <a:lnTo>
                    <a:pt x="336" y="58"/>
                  </a:lnTo>
                  <a:lnTo>
                    <a:pt x="322" y="45"/>
                  </a:lnTo>
                  <a:lnTo>
                    <a:pt x="307" y="33"/>
                  </a:lnTo>
                  <a:lnTo>
                    <a:pt x="290" y="24"/>
                  </a:lnTo>
                  <a:lnTo>
                    <a:pt x="273" y="15"/>
                  </a:lnTo>
                  <a:lnTo>
                    <a:pt x="255" y="9"/>
                  </a:lnTo>
                  <a:lnTo>
                    <a:pt x="236" y="4"/>
                  </a:lnTo>
                  <a:lnTo>
                    <a:pt x="217" y="1"/>
                  </a:lnTo>
                  <a:lnTo>
                    <a:pt x="197" y="0"/>
                  </a:lnTo>
                  <a:lnTo>
                    <a:pt x="177" y="1"/>
                  </a:lnTo>
                  <a:lnTo>
                    <a:pt x="157" y="4"/>
                  </a:lnTo>
                  <a:lnTo>
                    <a:pt x="138" y="9"/>
                  </a:lnTo>
                  <a:lnTo>
                    <a:pt x="120" y="15"/>
                  </a:lnTo>
                  <a:lnTo>
                    <a:pt x="103" y="24"/>
                  </a:lnTo>
                  <a:lnTo>
                    <a:pt x="87" y="33"/>
                  </a:lnTo>
                  <a:lnTo>
                    <a:pt x="72" y="45"/>
                  </a:lnTo>
                  <a:lnTo>
                    <a:pt x="58" y="58"/>
                  </a:lnTo>
                  <a:lnTo>
                    <a:pt x="45" y="71"/>
                  </a:lnTo>
                  <a:lnTo>
                    <a:pt x="34" y="87"/>
                  </a:lnTo>
                  <a:lnTo>
                    <a:pt x="24" y="103"/>
                  </a:lnTo>
                  <a:lnTo>
                    <a:pt x="16" y="120"/>
                  </a:lnTo>
                  <a:lnTo>
                    <a:pt x="9" y="138"/>
                  </a:lnTo>
                  <a:lnTo>
                    <a:pt x="4" y="157"/>
                  </a:lnTo>
                  <a:lnTo>
                    <a:pt x="1" y="176"/>
                  </a:lnTo>
                  <a:lnTo>
                    <a:pt x="0" y="196"/>
                  </a:lnTo>
                  <a:lnTo>
                    <a:pt x="1" y="216"/>
                  </a:lnTo>
                  <a:lnTo>
                    <a:pt x="4" y="236"/>
                  </a:lnTo>
                  <a:lnTo>
                    <a:pt x="9" y="255"/>
                  </a:lnTo>
                  <a:lnTo>
                    <a:pt x="16" y="273"/>
                  </a:lnTo>
                  <a:lnTo>
                    <a:pt x="24" y="290"/>
                  </a:lnTo>
                  <a:lnTo>
                    <a:pt x="34" y="306"/>
                  </a:lnTo>
                  <a:lnTo>
                    <a:pt x="45" y="321"/>
                  </a:lnTo>
                  <a:lnTo>
                    <a:pt x="58" y="335"/>
                  </a:lnTo>
                  <a:lnTo>
                    <a:pt x="72" y="348"/>
                  </a:lnTo>
                  <a:lnTo>
                    <a:pt x="87" y="359"/>
                  </a:lnTo>
                  <a:lnTo>
                    <a:pt x="103" y="369"/>
                  </a:lnTo>
                  <a:lnTo>
                    <a:pt x="120" y="377"/>
                  </a:lnTo>
                  <a:lnTo>
                    <a:pt x="138" y="384"/>
                  </a:lnTo>
                  <a:lnTo>
                    <a:pt x="157" y="389"/>
                  </a:lnTo>
                  <a:lnTo>
                    <a:pt x="177" y="392"/>
                  </a:lnTo>
                  <a:lnTo>
                    <a:pt x="197" y="393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4" name="Freeform 122"/>
            <p:cNvSpPr>
              <a:spLocks/>
            </p:cNvSpPr>
            <p:nvPr/>
          </p:nvSpPr>
          <p:spPr bwMode="auto">
            <a:xfrm>
              <a:off x="1264" y="2223"/>
              <a:ext cx="379" cy="379"/>
            </a:xfrm>
            <a:custGeom>
              <a:avLst/>
              <a:gdLst>
                <a:gd name="T0" fmla="*/ 208 w 379"/>
                <a:gd name="T1" fmla="*/ 377 h 379"/>
                <a:gd name="T2" fmla="*/ 245 w 379"/>
                <a:gd name="T3" fmla="*/ 370 h 379"/>
                <a:gd name="T4" fmla="*/ 279 w 379"/>
                <a:gd name="T5" fmla="*/ 355 h 379"/>
                <a:gd name="T6" fmla="*/ 309 w 379"/>
                <a:gd name="T7" fmla="*/ 336 h 379"/>
                <a:gd name="T8" fmla="*/ 335 w 379"/>
                <a:gd name="T9" fmla="*/ 310 h 379"/>
                <a:gd name="T10" fmla="*/ 355 w 379"/>
                <a:gd name="T11" fmla="*/ 280 h 379"/>
                <a:gd name="T12" fmla="*/ 369 w 379"/>
                <a:gd name="T13" fmla="*/ 246 h 379"/>
                <a:gd name="T14" fmla="*/ 377 w 379"/>
                <a:gd name="T15" fmla="*/ 209 h 379"/>
                <a:gd name="T16" fmla="*/ 377 w 379"/>
                <a:gd name="T17" fmla="*/ 170 h 379"/>
                <a:gd name="T18" fmla="*/ 369 w 379"/>
                <a:gd name="T19" fmla="*/ 133 h 379"/>
                <a:gd name="T20" fmla="*/ 355 w 379"/>
                <a:gd name="T21" fmla="*/ 99 h 379"/>
                <a:gd name="T22" fmla="*/ 335 w 379"/>
                <a:gd name="T23" fmla="*/ 69 h 379"/>
                <a:gd name="T24" fmla="*/ 309 w 379"/>
                <a:gd name="T25" fmla="*/ 43 h 379"/>
                <a:gd name="T26" fmla="*/ 279 w 379"/>
                <a:gd name="T27" fmla="*/ 23 h 379"/>
                <a:gd name="T28" fmla="*/ 245 w 379"/>
                <a:gd name="T29" fmla="*/ 9 h 379"/>
                <a:gd name="T30" fmla="*/ 208 w 379"/>
                <a:gd name="T31" fmla="*/ 1 h 379"/>
                <a:gd name="T32" fmla="*/ 169 w 379"/>
                <a:gd name="T33" fmla="*/ 1 h 379"/>
                <a:gd name="T34" fmla="*/ 133 w 379"/>
                <a:gd name="T35" fmla="*/ 9 h 379"/>
                <a:gd name="T36" fmla="*/ 98 w 379"/>
                <a:gd name="T37" fmla="*/ 23 h 379"/>
                <a:gd name="T38" fmla="*/ 69 w 379"/>
                <a:gd name="T39" fmla="*/ 43 h 379"/>
                <a:gd name="T40" fmla="*/ 43 w 379"/>
                <a:gd name="T41" fmla="*/ 69 h 379"/>
                <a:gd name="T42" fmla="*/ 23 w 379"/>
                <a:gd name="T43" fmla="*/ 99 h 379"/>
                <a:gd name="T44" fmla="*/ 8 w 379"/>
                <a:gd name="T45" fmla="*/ 133 h 379"/>
                <a:gd name="T46" fmla="*/ 1 w 379"/>
                <a:gd name="T47" fmla="*/ 170 h 379"/>
                <a:gd name="T48" fmla="*/ 1 w 379"/>
                <a:gd name="T49" fmla="*/ 209 h 379"/>
                <a:gd name="T50" fmla="*/ 8 w 379"/>
                <a:gd name="T51" fmla="*/ 246 h 379"/>
                <a:gd name="T52" fmla="*/ 23 w 379"/>
                <a:gd name="T53" fmla="*/ 280 h 379"/>
                <a:gd name="T54" fmla="*/ 43 w 379"/>
                <a:gd name="T55" fmla="*/ 310 h 379"/>
                <a:gd name="T56" fmla="*/ 69 w 379"/>
                <a:gd name="T57" fmla="*/ 336 h 379"/>
                <a:gd name="T58" fmla="*/ 98 w 379"/>
                <a:gd name="T59" fmla="*/ 355 h 379"/>
                <a:gd name="T60" fmla="*/ 133 w 379"/>
                <a:gd name="T61" fmla="*/ 370 h 379"/>
                <a:gd name="T62" fmla="*/ 169 w 379"/>
                <a:gd name="T63" fmla="*/ 377 h 3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79"/>
                <a:gd name="T97" fmla="*/ 0 h 379"/>
                <a:gd name="T98" fmla="*/ 379 w 379"/>
                <a:gd name="T99" fmla="*/ 379 h 37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79" h="379">
                  <a:moveTo>
                    <a:pt x="189" y="378"/>
                  </a:moveTo>
                  <a:lnTo>
                    <a:pt x="208" y="377"/>
                  </a:lnTo>
                  <a:lnTo>
                    <a:pt x="226" y="375"/>
                  </a:lnTo>
                  <a:lnTo>
                    <a:pt x="245" y="370"/>
                  </a:lnTo>
                  <a:lnTo>
                    <a:pt x="263" y="363"/>
                  </a:lnTo>
                  <a:lnTo>
                    <a:pt x="279" y="355"/>
                  </a:lnTo>
                  <a:lnTo>
                    <a:pt x="294" y="347"/>
                  </a:lnTo>
                  <a:lnTo>
                    <a:pt x="309" y="336"/>
                  </a:lnTo>
                  <a:lnTo>
                    <a:pt x="323" y="323"/>
                  </a:lnTo>
                  <a:lnTo>
                    <a:pt x="335" y="310"/>
                  </a:lnTo>
                  <a:lnTo>
                    <a:pt x="346" y="295"/>
                  </a:lnTo>
                  <a:lnTo>
                    <a:pt x="355" y="280"/>
                  </a:lnTo>
                  <a:lnTo>
                    <a:pt x="363" y="263"/>
                  </a:lnTo>
                  <a:lnTo>
                    <a:pt x="369" y="246"/>
                  </a:lnTo>
                  <a:lnTo>
                    <a:pt x="374" y="227"/>
                  </a:lnTo>
                  <a:lnTo>
                    <a:pt x="377" y="209"/>
                  </a:lnTo>
                  <a:lnTo>
                    <a:pt x="378" y="189"/>
                  </a:lnTo>
                  <a:lnTo>
                    <a:pt x="377" y="170"/>
                  </a:lnTo>
                  <a:lnTo>
                    <a:pt x="374" y="152"/>
                  </a:lnTo>
                  <a:lnTo>
                    <a:pt x="369" y="133"/>
                  </a:lnTo>
                  <a:lnTo>
                    <a:pt x="363" y="116"/>
                  </a:lnTo>
                  <a:lnTo>
                    <a:pt x="355" y="99"/>
                  </a:lnTo>
                  <a:lnTo>
                    <a:pt x="346" y="84"/>
                  </a:lnTo>
                  <a:lnTo>
                    <a:pt x="335" y="69"/>
                  </a:lnTo>
                  <a:lnTo>
                    <a:pt x="323" y="56"/>
                  </a:lnTo>
                  <a:lnTo>
                    <a:pt x="309" y="43"/>
                  </a:lnTo>
                  <a:lnTo>
                    <a:pt x="294" y="32"/>
                  </a:lnTo>
                  <a:lnTo>
                    <a:pt x="279" y="23"/>
                  </a:lnTo>
                  <a:lnTo>
                    <a:pt x="263" y="15"/>
                  </a:lnTo>
                  <a:lnTo>
                    <a:pt x="245" y="9"/>
                  </a:lnTo>
                  <a:lnTo>
                    <a:pt x="226" y="4"/>
                  </a:lnTo>
                  <a:lnTo>
                    <a:pt x="208" y="1"/>
                  </a:lnTo>
                  <a:lnTo>
                    <a:pt x="189" y="0"/>
                  </a:lnTo>
                  <a:lnTo>
                    <a:pt x="169" y="1"/>
                  </a:lnTo>
                  <a:lnTo>
                    <a:pt x="151" y="4"/>
                  </a:lnTo>
                  <a:lnTo>
                    <a:pt x="133" y="9"/>
                  </a:lnTo>
                  <a:lnTo>
                    <a:pt x="115" y="15"/>
                  </a:lnTo>
                  <a:lnTo>
                    <a:pt x="98" y="23"/>
                  </a:lnTo>
                  <a:lnTo>
                    <a:pt x="83" y="32"/>
                  </a:lnTo>
                  <a:lnTo>
                    <a:pt x="69" y="43"/>
                  </a:lnTo>
                  <a:lnTo>
                    <a:pt x="55" y="56"/>
                  </a:lnTo>
                  <a:lnTo>
                    <a:pt x="43" y="69"/>
                  </a:lnTo>
                  <a:lnTo>
                    <a:pt x="32" y="84"/>
                  </a:lnTo>
                  <a:lnTo>
                    <a:pt x="23" y="99"/>
                  </a:lnTo>
                  <a:lnTo>
                    <a:pt x="15" y="116"/>
                  </a:lnTo>
                  <a:lnTo>
                    <a:pt x="8" y="133"/>
                  </a:lnTo>
                  <a:lnTo>
                    <a:pt x="4" y="152"/>
                  </a:lnTo>
                  <a:lnTo>
                    <a:pt x="1" y="170"/>
                  </a:lnTo>
                  <a:lnTo>
                    <a:pt x="0" y="189"/>
                  </a:lnTo>
                  <a:lnTo>
                    <a:pt x="1" y="209"/>
                  </a:lnTo>
                  <a:lnTo>
                    <a:pt x="4" y="227"/>
                  </a:lnTo>
                  <a:lnTo>
                    <a:pt x="8" y="246"/>
                  </a:lnTo>
                  <a:lnTo>
                    <a:pt x="15" y="263"/>
                  </a:lnTo>
                  <a:lnTo>
                    <a:pt x="23" y="280"/>
                  </a:lnTo>
                  <a:lnTo>
                    <a:pt x="32" y="295"/>
                  </a:lnTo>
                  <a:lnTo>
                    <a:pt x="43" y="310"/>
                  </a:lnTo>
                  <a:lnTo>
                    <a:pt x="55" y="323"/>
                  </a:lnTo>
                  <a:lnTo>
                    <a:pt x="69" y="336"/>
                  </a:lnTo>
                  <a:lnTo>
                    <a:pt x="83" y="347"/>
                  </a:lnTo>
                  <a:lnTo>
                    <a:pt x="98" y="355"/>
                  </a:lnTo>
                  <a:lnTo>
                    <a:pt x="115" y="363"/>
                  </a:lnTo>
                  <a:lnTo>
                    <a:pt x="133" y="370"/>
                  </a:lnTo>
                  <a:lnTo>
                    <a:pt x="151" y="375"/>
                  </a:lnTo>
                  <a:lnTo>
                    <a:pt x="169" y="377"/>
                  </a:lnTo>
                  <a:lnTo>
                    <a:pt x="189" y="37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5" name="Freeform 123"/>
            <p:cNvSpPr>
              <a:spLocks/>
            </p:cNvSpPr>
            <p:nvPr/>
          </p:nvSpPr>
          <p:spPr bwMode="auto">
            <a:xfrm>
              <a:off x="1264" y="2223"/>
              <a:ext cx="385" cy="385"/>
            </a:xfrm>
            <a:custGeom>
              <a:avLst/>
              <a:gdLst>
                <a:gd name="T0" fmla="*/ 211 w 385"/>
                <a:gd name="T1" fmla="*/ 383 h 385"/>
                <a:gd name="T2" fmla="*/ 249 w 385"/>
                <a:gd name="T3" fmla="*/ 376 h 385"/>
                <a:gd name="T4" fmla="*/ 283 w 385"/>
                <a:gd name="T5" fmla="*/ 361 h 385"/>
                <a:gd name="T6" fmla="*/ 314 w 385"/>
                <a:gd name="T7" fmla="*/ 341 h 385"/>
                <a:gd name="T8" fmla="*/ 340 w 385"/>
                <a:gd name="T9" fmla="*/ 315 h 385"/>
                <a:gd name="T10" fmla="*/ 361 w 385"/>
                <a:gd name="T11" fmla="*/ 284 h 385"/>
                <a:gd name="T12" fmla="*/ 375 w 385"/>
                <a:gd name="T13" fmla="*/ 250 h 385"/>
                <a:gd name="T14" fmla="*/ 383 w 385"/>
                <a:gd name="T15" fmla="*/ 212 h 385"/>
                <a:gd name="T16" fmla="*/ 383 w 385"/>
                <a:gd name="T17" fmla="*/ 173 h 385"/>
                <a:gd name="T18" fmla="*/ 375 w 385"/>
                <a:gd name="T19" fmla="*/ 135 h 385"/>
                <a:gd name="T20" fmla="*/ 361 w 385"/>
                <a:gd name="T21" fmla="*/ 101 h 385"/>
                <a:gd name="T22" fmla="*/ 340 w 385"/>
                <a:gd name="T23" fmla="*/ 70 h 385"/>
                <a:gd name="T24" fmla="*/ 314 w 385"/>
                <a:gd name="T25" fmla="*/ 44 h 385"/>
                <a:gd name="T26" fmla="*/ 283 w 385"/>
                <a:gd name="T27" fmla="*/ 23 h 385"/>
                <a:gd name="T28" fmla="*/ 249 w 385"/>
                <a:gd name="T29" fmla="*/ 9 h 385"/>
                <a:gd name="T30" fmla="*/ 211 w 385"/>
                <a:gd name="T31" fmla="*/ 1 h 385"/>
                <a:gd name="T32" fmla="*/ 172 w 385"/>
                <a:gd name="T33" fmla="*/ 1 h 385"/>
                <a:gd name="T34" fmla="*/ 135 w 385"/>
                <a:gd name="T35" fmla="*/ 9 h 385"/>
                <a:gd name="T36" fmla="*/ 100 w 385"/>
                <a:gd name="T37" fmla="*/ 23 h 385"/>
                <a:gd name="T38" fmla="*/ 70 w 385"/>
                <a:gd name="T39" fmla="*/ 44 h 385"/>
                <a:gd name="T40" fmla="*/ 44 w 385"/>
                <a:gd name="T41" fmla="*/ 70 h 385"/>
                <a:gd name="T42" fmla="*/ 23 w 385"/>
                <a:gd name="T43" fmla="*/ 101 h 385"/>
                <a:gd name="T44" fmla="*/ 8 w 385"/>
                <a:gd name="T45" fmla="*/ 135 h 385"/>
                <a:gd name="T46" fmla="*/ 1 w 385"/>
                <a:gd name="T47" fmla="*/ 173 h 385"/>
                <a:gd name="T48" fmla="*/ 1 w 385"/>
                <a:gd name="T49" fmla="*/ 212 h 385"/>
                <a:gd name="T50" fmla="*/ 8 w 385"/>
                <a:gd name="T51" fmla="*/ 250 h 385"/>
                <a:gd name="T52" fmla="*/ 23 w 385"/>
                <a:gd name="T53" fmla="*/ 284 h 385"/>
                <a:gd name="T54" fmla="*/ 44 w 385"/>
                <a:gd name="T55" fmla="*/ 315 h 385"/>
                <a:gd name="T56" fmla="*/ 70 w 385"/>
                <a:gd name="T57" fmla="*/ 341 h 385"/>
                <a:gd name="T58" fmla="*/ 100 w 385"/>
                <a:gd name="T59" fmla="*/ 361 h 385"/>
                <a:gd name="T60" fmla="*/ 135 w 385"/>
                <a:gd name="T61" fmla="*/ 376 h 385"/>
                <a:gd name="T62" fmla="*/ 172 w 385"/>
                <a:gd name="T63" fmla="*/ 383 h 38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5"/>
                <a:gd name="T97" fmla="*/ 0 h 385"/>
                <a:gd name="T98" fmla="*/ 385 w 385"/>
                <a:gd name="T99" fmla="*/ 385 h 38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5" h="385">
                  <a:moveTo>
                    <a:pt x="192" y="384"/>
                  </a:moveTo>
                  <a:lnTo>
                    <a:pt x="211" y="383"/>
                  </a:lnTo>
                  <a:lnTo>
                    <a:pt x="230" y="381"/>
                  </a:lnTo>
                  <a:lnTo>
                    <a:pt x="249" y="376"/>
                  </a:lnTo>
                  <a:lnTo>
                    <a:pt x="267" y="369"/>
                  </a:lnTo>
                  <a:lnTo>
                    <a:pt x="283" y="361"/>
                  </a:lnTo>
                  <a:lnTo>
                    <a:pt x="299" y="352"/>
                  </a:lnTo>
                  <a:lnTo>
                    <a:pt x="314" y="341"/>
                  </a:lnTo>
                  <a:lnTo>
                    <a:pt x="328" y="328"/>
                  </a:lnTo>
                  <a:lnTo>
                    <a:pt x="340" y="315"/>
                  </a:lnTo>
                  <a:lnTo>
                    <a:pt x="351" y="300"/>
                  </a:lnTo>
                  <a:lnTo>
                    <a:pt x="361" y="284"/>
                  </a:lnTo>
                  <a:lnTo>
                    <a:pt x="369" y="267"/>
                  </a:lnTo>
                  <a:lnTo>
                    <a:pt x="375" y="250"/>
                  </a:lnTo>
                  <a:lnTo>
                    <a:pt x="380" y="231"/>
                  </a:lnTo>
                  <a:lnTo>
                    <a:pt x="383" y="212"/>
                  </a:lnTo>
                  <a:lnTo>
                    <a:pt x="384" y="192"/>
                  </a:lnTo>
                  <a:lnTo>
                    <a:pt x="383" y="173"/>
                  </a:lnTo>
                  <a:lnTo>
                    <a:pt x="380" y="154"/>
                  </a:lnTo>
                  <a:lnTo>
                    <a:pt x="375" y="135"/>
                  </a:lnTo>
                  <a:lnTo>
                    <a:pt x="369" y="118"/>
                  </a:lnTo>
                  <a:lnTo>
                    <a:pt x="361" y="101"/>
                  </a:lnTo>
                  <a:lnTo>
                    <a:pt x="351" y="85"/>
                  </a:lnTo>
                  <a:lnTo>
                    <a:pt x="340" y="70"/>
                  </a:lnTo>
                  <a:lnTo>
                    <a:pt x="328" y="57"/>
                  </a:lnTo>
                  <a:lnTo>
                    <a:pt x="314" y="44"/>
                  </a:lnTo>
                  <a:lnTo>
                    <a:pt x="299" y="33"/>
                  </a:lnTo>
                  <a:lnTo>
                    <a:pt x="283" y="23"/>
                  </a:lnTo>
                  <a:lnTo>
                    <a:pt x="267" y="15"/>
                  </a:lnTo>
                  <a:lnTo>
                    <a:pt x="249" y="9"/>
                  </a:lnTo>
                  <a:lnTo>
                    <a:pt x="230" y="4"/>
                  </a:lnTo>
                  <a:lnTo>
                    <a:pt x="211" y="1"/>
                  </a:lnTo>
                  <a:lnTo>
                    <a:pt x="192" y="0"/>
                  </a:lnTo>
                  <a:lnTo>
                    <a:pt x="172" y="1"/>
                  </a:lnTo>
                  <a:lnTo>
                    <a:pt x="153" y="4"/>
                  </a:lnTo>
                  <a:lnTo>
                    <a:pt x="135" y="9"/>
                  </a:lnTo>
                  <a:lnTo>
                    <a:pt x="117" y="15"/>
                  </a:lnTo>
                  <a:lnTo>
                    <a:pt x="100" y="23"/>
                  </a:lnTo>
                  <a:lnTo>
                    <a:pt x="84" y="33"/>
                  </a:lnTo>
                  <a:lnTo>
                    <a:pt x="70" y="44"/>
                  </a:lnTo>
                  <a:lnTo>
                    <a:pt x="56" y="57"/>
                  </a:lnTo>
                  <a:lnTo>
                    <a:pt x="44" y="70"/>
                  </a:lnTo>
                  <a:lnTo>
                    <a:pt x="32" y="85"/>
                  </a:lnTo>
                  <a:lnTo>
                    <a:pt x="23" y="101"/>
                  </a:lnTo>
                  <a:lnTo>
                    <a:pt x="15" y="118"/>
                  </a:lnTo>
                  <a:lnTo>
                    <a:pt x="8" y="135"/>
                  </a:lnTo>
                  <a:lnTo>
                    <a:pt x="4" y="154"/>
                  </a:lnTo>
                  <a:lnTo>
                    <a:pt x="1" y="173"/>
                  </a:lnTo>
                  <a:lnTo>
                    <a:pt x="0" y="192"/>
                  </a:lnTo>
                  <a:lnTo>
                    <a:pt x="1" y="212"/>
                  </a:lnTo>
                  <a:lnTo>
                    <a:pt x="4" y="231"/>
                  </a:lnTo>
                  <a:lnTo>
                    <a:pt x="8" y="250"/>
                  </a:lnTo>
                  <a:lnTo>
                    <a:pt x="15" y="267"/>
                  </a:lnTo>
                  <a:lnTo>
                    <a:pt x="23" y="284"/>
                  </a:lnTo>
                  <a:lnTo>
                    <a:pt x="32" y="300"/>
                  </a:lnTo>
                  <a:lnTo>
                    <a:pt x="44" y="315"/>
                  </a:lnTo>
                  <a:lnTo>
                    <a:pt x="56" y="328"/>
                  </a:lnTo>
                  <a:lnTo>
                    <a:pt x="70" y="341"/>
                  </a:lnTo>
                  <a:lnTo>
                    <a:pt x="84" y="352"/>
                  </a:lnTo>
                  <a:lnTo>
                    <a:pt x="100" y="361"/>
                  </a:lnTo>
                  <a:lnTo>
                    <a:pt x="117" y="369"/>
                  </a:lnTo>
                  <a:lnTo>
                    <a:pt x="135" y="376"/>
                  </a:lnTo>
                  <a:lnTo>
                    <a:pt x="153" y="381"/>
                  </a:lnTo>
                  <a:lnTo>
                    <a:pt x="172" y="383"/>
                  </a:lnTo>
                </a:path>
              </a:pathLst>
            </a:custGeom>
            <a:noFill/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6" name="Freeform 124"/>
            <p:cNvSpPr>
              <a:spLocks/>
            </p:cNvSpPr>
            <p:nvPr/>
          </p:nvSpPr>
          <p:spPr bwMode="auto">
            <a:xfrm>
              <a:off x="1394" y="2567"/>
              <a:ext cx="14" cy="19"/>
            </a:xfrm>
            <a:custGeom>
              <a:avLst/>
              <a:gdLst>
                <a:gd name="T0" fmla="*/ 8 w 14"/>
                <a:gd name="T1" fmla="*/ 6 h 19"/>
                <a:gd name="T2" fmla="*/ 8 w 14"/>
                <a:gd name="T3" fmla="*/ 5 h 19"/>
                <a:gd name="T4" fmla="*/ 8 w 14"/>
                <a:gd name="T5" fmla="*/ 5 h 19"/>
                <a:gd name="T6" fmla="*/ 8 w 14"/>
                <a:gd name="T7" fmla="*/ 5 h 19"/>
                <a:gd name="T8" fmla="*/ 8 w 14"/>
                <a:gd name="T9" fmla="*/ 4 h 19"/>
                <a:gd name="T10" fmla="*/ 9 w 14"/>
                <a:gd name="T11" fmla="*/ 4 h 19"/>
                <a:gd name="T12" fmla="*/ 10 w 14"/>
                <a:gd name="T13" fmla="*/ 4 h 19"/>
                <a:gd name="T14" fmla="*/ 10 w 14"/>
                <a:gd name="T15" fmla="*/ 4 h 19"/>
                <a:gd name="T16" fmla="*/ 10 w 14"/>
                <a:gd name="T17" fmla="*/ 5 h 19"/>
                <a:gd name="T18" fmla="*/ 11 w 14"/>
                <a:gd name="T19" fmla="*/ 5 h 19"/>
                <a:gd name="T20" fmla="*/ 11 w 14"/>
                <a:gd name="T21" fmla="*/ 5 h 19"/>
                <a:gd name="T22" fmla="*/ 12 w 14"/>
                <a:gd name="T23" fmla="*/ 6 h 19"/>
                <a:gd name="T24" fmla="*/ 12 w 14"/>
                <a:gd name="T25" fmla="*/ 7 h 19"/>
                <a:gd name="T26" fmla="*/ 12 w 14"/>
                <a:gd name="T27" fmla="*/ 8 h 19"/>
                <a:gd name="T28" fmla="*/ 12 w 14"/>
                <a:gd name="T29" fmla="*/ 8 h 19"/>
                <a:gd name="T30" fmla="*/ 13 w 14"/>
                <a:gd name="T31" fmla="*/ 8 h 19"/>
                <a:gd name="T32" fmla="*/ 12 w 14"/>
                <a:gd name="T33" fmla="*/ 4 h 19"/>
                <a:gd name="T34" fmla="*/ 2 w 14"/>
                <a:gd name="T35" fmla="*/ 0 h 19"/>
                <a:gd name="T36" fmla="*/ 0 w 14"/>
                <a:gd name="T37" fmla="*/ 4 h 19"/>
                <a:gd name="T38" fmla="*/ 1 w 14"/>
                <a:gd name="T39" fmla="*/ 4 h 19"/>
                <a:gd name="T40" fmla="*/ 1 w 14"/>
                <a:gd name="T41" fmla="*/ 3 h 19"/>
                <a:gd name="T42" fmla="*/ 2 w 14"/>
                <a:gd name="T43" fmla="*/ 3 h 19"/>
                <a:gd name="T44" fmla="*/ 2 w 14"/>
                <a:gd name="T45" fmla="*/ 2 h 19"/>
                <a:gd name="T46" fmla="*/ 3 w 14"/>
                <a:gd name="T47" fmla="*/ 2 h 19"/>
                <a:gd name="T48" fmla="*/ 3 w 14"/>
                <a:gd name="T49" fmla="*/ 2 h 19"/>
                <a:gd name="T50" fmla="*/ 4 w 14"/>
                <a:gd name="T51" fmla="*/ 2 h 19"/>
                <a:gd name="T52" fmla="*/ 5 w 14"/>
                <a:gd name="T53" fmla="*/ 2 h 19"/>
                <a:gd name="T54" fmla="*/ 5 w 14"/>
                <a:gd name="T55" fmla="*/ 2 h 19"/>
                <a:gd name="T56" fmla="*/ 5 w 14"/>
                <a:gd name="T57" fmla="*/ 3 h 19"/>
                <a:gd name="T58" fmla="*/ 6 w 14"/>
                <a:gd name="T59" fmla="*/ 3 h 19"/>
                <a:gd name="T60" fmla="*/ 6 w 14"/>
                <a:gd name="T61" fmla="*/ 4 h 19"/>
                <a:gd name="T62" fmla="*/ 5 w 14"/>
                <a:gd name="T63" fmla="*/ 5 h 19"/>
                <a:gd name="T64" fmla="*/ 3 w 14"/>
                <a:gd name="T65" fmla="*/ 14 h 19"/>
                <a:gd name="T66" fmla="*/ 3 w 14"/>
                <a:gd name="T67" fmla="*/ 14 h 19"/>
                <a:gd name="T68" fmla="*/ 3 w 14"/>
                <a:gd name="T69" fmla="*/ 15 h 19"/>
                <a:gd name="T70" fmla="*/ 2 w 14"/>
                <a:gd name="T71" fmla="*/ 15 h 19"/>
                <a:gd name="T72" fmla="*/ 2 w 14"/>
                <a:gd name="T73" fmla="*/ 16 h 19"/>
                <a:gd name="T74" fmla="*/ 1 w 14"/>
                <a:gd name="T75" fmla="*/ 16 h 19"/>
                <a:gd name="T76" fmla="*/ 1 w 14"/>
                <a:gd name="T77" fmla="*/ 15 h 19"/>
                <a:gd name="T78" fmla="*/ 1 w 14"/>
                <a:gd name="T79" fmla="*/ 16 h 19"/>
                <a:gd name="T80" fmla="*/ 6 w 14"/>
                <a:gd name="T81" fmla="*/ 18 h 19"/>
                <a:gd name="T82" fmla="*/ 6 w 14"/>
                <a:gd name="T83" fmla="*/ 17 h 19"/>
                <a:gd name="T84" fmla="*/ 5 w 14"/>
                <a:gd name="T85" fmla="*/ 17 h 19"/>
                <a:gd name="T86" fmla="*/ 5 w 14"/>
                <a:gd name="T87" fmla="*/ 17 h 19"/>
                <a:gd name="T88" fmla="*/ 5 w 14"/>
                <a:gd name="T89" fmla="*/ 16 h 19"/>
                <a:gd name="T90" fmla="*/ 5 w 14"/>
                <a:gd name="T91" fmla="*/ 15 h 19"/>
                <a:gd name="T92" fmla="*/ 5 w 14"/>
                <a:gd name="T93" fmla="*/ 14 h 19"/>
                <a:gd name="T94" fmla="*/ 8 w 14"/>
                <a:gd name="T95" fmla="*/ 6 h 1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4"/>
                <a:gd name="T145" fmla="*/ 0 h 19"/>
                <a:gd name="T146" fmla="*/ 14 w 14"/>
                <a:gd name="T147" fmla="*/ 19 h 1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4" h="19">
                  <a:moveTo>
                    <a:pt x="8" y="6"/>
                  </a:moveTo>
                  <a:lnTo>
                    <a:pt x="8" y="5"/>
                  </a:lnTo>
                  <a:lnTo>
                    <a:pt x="8" y="4"/>
                  </a:lnTo>
                  <a:lnTo>
                    <a:pt x="9" y="4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3" y="8"/>
                  </a:lnTo>
                  <a:lnTo>
                    <a:pt x="12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6" y="3"/>
                  </a:lnTo>
                  <a:lnTo>
                    <a:pt x="6" y="4"/>
                  </a:lnTo>
                  <a:lnTo>
                    <a:pt x="5" y="5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8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7" name="Freeform 125"/>
            <p:cNvSpPr>
              <a:spLocks/>
            </p:cNvSpPr>
            <p:nvPr/>
          </p:nvSpPr>
          <p:spPr bwMode="auto">
            <a:xfrm>
              <a:off x="1407" y="2574"/>
              <a:ext cx="15" cy="17"/>
            </a:xfrm>
            <a:custGeom>
              <a:avLst/>
              <a:gdLst>
                <a:gd name="T0" fmla="*/ 5 w 15"/>
                <a:gd name="T1" fmla="*/ 9 h 17"/>
                <a:gd name="T2" fmla="*/ 5 w 15"/>
                <a:gd name="T3" fmla="*/ 9 h 17"/>
                <a:gd name="T4" fmla="*/ 4 w 15"/>
                <a:gd name="T5" fmla="*/ 9 h 17"/>
                <a:gd name="T6" fmla="*/ 4 w 15"/>
                <a:gd name="T7" fmla="*/ 10 h 17"/>
                <a:gd name="T8" fmla="*/ 4 w 15"/>
                <a:gd name="T9" fmla="*/ 11 h 17"/>
                <a:gd name="T10" fmla="*/ 4 w 15"/>
                <a:gd name="T11" fmla="*/ 11 h 17"/>
                <a:gd name="T12" fmla="*/ 4 w 15"/>
                <a:gd name="T13" fmla="*/ 12 h 17"/>
                <a:gd name="T14" fmla="*/ 3 w 15"/>
                <a:gd name="T15" fmla="*/ 12 h 17"/>
                <a:gd name="T16" fmla="*/ 4 w 15"/>
                <a:gd name="T17" fmla="*/ 12 h 17"/>
                <a:gd name="T18" fmla="*/ 4 w 15"/>
                <a:gd name="T19" fmla="*/ 13 h 17"/>
                <a:gd name="T20" fmla="*/ 4 w 15"/>
                <a:gd name="T21" fmla="*/ 14 h 17"/>
                <a:gd name="T22" fmla="*/ 5 w 15"/>
                <a:gd name="T23" fmla="*/ 14 h 17"/>
                <a:gd name="T24" fmla="*/ 5 w 15"/>
                <a:gd name="T25" fmla="*/ 15 h 17"/>
                <a:gd name="T26" fmla="*/ 0 w 15"/>
                <a:gd name="T27" fmla="*/ 13 h 17"/>
                <a:gd name="T28" fmla="*/ 0 w 15"/>
                <a:gd name="T29" fmla="*/ 12 h 17"/>
                <a:gd name="T30" fmla="*/ 1 w 15"/>
                <a:gd name="T31" fmla="*/ 13 h 17"/>
                <a:gd name="T32" fmla="*/ 1 w 15"/>
                <a:gd name="T33" fmla="*/ 12 h 17"/>
                <a:gd name="T34" fmla="*/ 2 w 15"/>
                <a:gd name="T35" fmla="*/ 12 h 17"/>
                <a:gd name="T36" fmla="*/ 2 w 15"/>
                <a:gd name="T37" fmla="*/ 12 h 17"/>
                <a:gd name="T38" fmla="*/ 3 w 15"/>
                <a:gd name="T39" fmla="*/ 11 h 17"/>
                <a:gd name="T40" fmla="*/ 3 w 15"/>
                <a:gd name="T41" fmla="*/ 10 h 17"/>
                <a:gd name="T42" fmla="*/ 8 w 15"/>
                <a:gd name="T43" fmla="*/ 0 h 17"/>
                <a:gd name="T44" fmla="*/ 11 w 15"/>
                <a:gd name="T45" fmla="*/ 0 h 17"/>
                <a:gd name="T46" fmla="*/ 12 w 15"/>
                <a:gd name="T47" fmla="*/ 12 h 17"/>
                <a:gd name="T48" fmla="*/ 12 w 15"/>
                <a:gd name="T49" fmla="*/ 12 h 17"/>
                <a:gd name="T50" fmla="*/ 12 w 15"/>
                <a:gd name="T51" fmla="*/ 13 h 17"/>
                <a:gd name="T52" fmla="*/ 13 w 15"/>
                <a:gd name="T53" fmla="*/ 14 h 17"/>
                <a:gd name="T54" fmla="*/ 13 w 15"/>
                <a:gd name="T55" fmla="*/ 15 h 17"/>
                <a:gd name="T56" fmla="*/ 13 w 15"/>
                <a:gd name="T57" fmla="*/ 15 h 17"/>
                <a:gd name="T58" fmla="*/ 13 w 15"/>
                <a:gd name="T59" fmla="*/ 15 h 17"/>
                <a:gd name="T60" fmla="*/ 13 w 15"/>
                <a:gd name="T61" fmla="*/ 16 h 17"/>
                <a:gd name="T62" fmla="*/ 14 w 15"/>
                <a:gd name="T63" fmla="*/ 16 h 17"/>
                <a:gd name="T64" fmla="*/ 8 w 15"/>
                <a:gd name="T65" fmla="*/ 15 h 17"/>
                <a:gd name="T66" fmla="*/ 8 w 15"/>
                <a:gd name="T67" fmla="*/ 15 h 17"/>
                <a:gd name="T68" fmla="*/ 9 w 15"/>
                <a:gd name="T69" fmla="*/ 15 h 17"/>
                <a:gd name="T70" fmla="*/ 10 w 15"/>
                <a:gd name="T71" fmla="*/ 15 h 17"/>
                <a:gd name="T72" fmla="*/ 11 w 15"/>
                <a:gd name="T73" fmla="*/ 15 h 17"/>
                <a:gd name="T74" fmla="*/ 11 w 15"/>
                <a:gd name="T75" fmla="*/ 12 h 17"/>
                <a:gd name="T76" fmla="*/ 10 w 15"/>
                <a:gd name="T77" fmla="*/ 10 h 17"/>
                <a:gd name="T78" fmla="*/ 5 w 15"/>
                <a:gd name="T79" fmla="*/ 9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5"/>
                <a:gd name="T121" fmla="*/ 0 h 17"/>
                <a:gd name="T122" fmla="*/ 15 w 15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5" h="17">
                  <a:moveTo>
                    <a:pt x="5" y="9"/>
                  </a:moveTo>
                  <a:lnTo>
                    <a:pt x="5" y="9"/>
                  </a:lnTo>
                  <a:lnTo>
                    <a:pt x="4" y="9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2" y="12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2" y="12"/>
                  </a:lnTo>
                  <a:lnTo>
                    <a:pt x="12" y="13"/>
                  </a:lnTo>
                  <a:lnTo>
                    <a:pt x="13" y="14"/>
                  </a:lnTo>
                  <a:lnTo>
                    <a:pt x="13" y="15"/>
                  </a:lnTo>
                  <a:lnTo>
                    <a:pt x="13" y="16"/>
                  </a:lnTo>
                  <a:lnTo>
                    <a:pt x="14" y="16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1" y="15"/>
                  </a:lnTo>
                  <a:lnTo>
                    <a:pt x="11" y="12"/>
                  </a:lnTo>
                  <a:lnTo>
                    <a:pt x="10" y="10"/>
                  </a:lnTo>
                  <a:lnTo>
                    <a:pt x="5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8" name="Freeform 126"/>
            <p:cNvSpPr>
              <a:spLocks/>
            </p:cNvSpPr>
            <p:nvPr/>
          </p:nvSpPr>
          <p:spPr bwMode="auto">
            <a:xfrm>
              <a:off x="1415" y="2577"/>
              <a:ext cx="1" cy="4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0 h 4"/>
                <a:gd name="T4" fmla="*/ 0 w 1"/>
                <a:gd name="T5" fmla="*/ 3 h 4"/>
                <a:gd name="T6" fmla="*/ 0 w 1"/>
                <a:gd name="T7" fmla="*/ 3 h 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"/>
                <a:gd name="T13" fmla="*/ 0 h 4"/>
                <a:gd name="T14" fmla="*/ 1 w 1"/>
                <a:gd name="T15" fmla="*/ 4 h 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" h="4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9" name="Freeform 127"/>
            <p:cNvSpPr>
              <a:spLocks/>
            </p:cNvSpPr>
            <p:nvPr/>
          </p:nvSpPr>
          <p:spPr bwMode="auto">
            <a:xfrm>
              <a:off x="1427" y="2577"/>
              <a:ext cx="15" cy="16"/>
            </a:xfrm>
            <a:custGeom>
              <a:avLst/>
              <a:gdLst>
                <a:gd name="T0" fmla="*/ 8 w 15"/>
                <a:gd name="T1" fmla="*/ 3 h 16"/>
                <a:gd name="T2" fmla="*/ 8 w 15"/>
                <a:gd name="T3" fmla="*/ 3 h 16"/>
                <a:gd name="T4" fmla="*/ 8 w 15"/>
                <a:gd name="T5" fmla="*/ 3 h 16"/>
                <a:gd name="T6" fmla="*/ 8 w 15"/>
                <a:gd name="T7" fmla="*/ 2 h 16"/>
                <a:gd name="T8" fmla="*/ 8 w 15"/>
                <a:gd name="T9" fmla="*/ 1 h 16"/>
                <a:gd name="T10" fmla="*/ 9 w 15"/>
                <a:gd name="T11" fmla="*/ 1 h 16"/>
                <a:gd name="T12" fmla="*/ 11 w 15"/>
                <a:gd name="T13" fmla="*/ 1 h 16"/>
                <a:gd name="T14" fmla="*/ 11 w 15"/>
                <a:gd name="T15" fmla="*/ 1 h 16"/>
                <a:gd name="T16" fmla="*/ 11 w 15"/>
                <a:gd name="T17" fmla="*/ 2 h 16"/>
                <a:gd name="T18" fmla="*/ 12 w 15"/>
                <a:gd name="T19" fmla="*/ 2 h 16"/>
                <a:gd name="T20" fmla="*/ 13 w 15"/>
                <a:gd name="T21" fmla="*/ 3 h 16"/>
                <a:gd name="T22" fmla="*/ 13 w 15"/>
                <a:gd name="T23" fmla="*/ 4 h 16"/>
                <a:gd name="T24" fmla="*/ 13 w 15"/>
                <a:gd name="T25" fmla="*/ 4 h 16"/>
                <a:gd name="T26" fmla="*/ 13 w 15"/>
                <a:gd name="T27" fmla="*/ 4 h 16"/>
                <a:gd name="T28" fmla="*/ 14 w 15"/>
                <a:gd name="T29" fmla="*/ 4 h 16"/>
                <a:gd name="T30" fmla="*/ 13 w 15"/>
                <a:gd name="T31" fmla="*/ 1 h 16"/>
                <a:gd name="T32" fmla="*/ 2 w 15"/>
                <a:gd name="T33" fmla="*/ 0 h 16"/>
                <a:gd name="T34" fmla="*/ 0 w 15"/>
                <a:gd name="T35" fmla="*/ 3 h 16"/>
                <a:gd name="T36" fmla="*/ 1 w 15"/>
                <a:gd name="T37" fmla="*/ 4 h 16"/>
                <a:gd name="T38" fmla="*/ 1 w 15"/>
                <a:gd name="T39" fmla="*/ 3 h 16"/>
                <a:gd name="T40" fmla="*/ 2 w 15"/>
                <a:gd name="T41" fmla="*/ 2 h 16"/>
                <a:gd name="T42" fmla="*/ 2 w 15"/>
                <a:gd name="T43" fmla="*/ 1 h 16"/>
                <a:gd name="T44" fmla="*/ 3 w 15"/>
                <a:gd name="T45" fmla="*/ 1 h 16"/>
                <a:gd name="T46" fmla="*/ 4 w 15"/>
                <a:gd name="T47" fmla="*/ 1 h 16"/>
                <a:gd name="T48" fmla="*/ 4 w 15"/>
                <a:gd name="T49" fmla="*/ 1 h 16"/>
                <a:gd name="T50" fmla="*/ 4 w 15"/>
                <a:gd name="T51" fmla="*/ 1 h 16"/>
                <a:gd name="T52" fmla="*/ 5 w 15"/>
                <a:gd name="T53" fmla="*/ 1 h 16"/>
                <a:gd name="T54" fmla="*/ 6 w 15"/>
                <a:gd name="T55" fmla="*/ 1 h 16"/>
                <a:gd name="T56" fmla="*/ 6 w 15"/>
                <a:gd name="T57" fmla="*/ 1 h 16"/>
                <a:gd name="T58" fmla="*/ 6 w 15"/>
                <a:gd name="T59" fmla="*/ 1 h 16"/>
                <a:gd name="T60" fmla="*/ 6 w 15"/>
                <a:gd name="T61" fmla="*/ 2 h 16"/>
                <a:gd name="T62" fmla="*/ 6 w 15"/>
                <a:gd name="T63" fmla="*/ 3 h 16"/>
                <a:gd name="T64" fmla="*/ 6 w 15"/>
                <a:gd name="T65" fmla="*/ 11 h 16"/>
                <a:gd name="T66" fmla="*/ 6 w 15"/>
                <a:gd name="T67" fmla="*/ 12 h 16"/>
                <a:gd name="T68" fmla="*/ 6 w 15"/>
                <a:gd name="T69" fmla="*/ 13 h 16"/>
                <a:gd name="T70" fmla="*/ 5 w 15"/>
                <a:gd name="T71" fmla="*/ 13 h 16"/>
                <a:gd name="T72" fmla="*/ 5 w 15"/>
                <a:gd name="T73" fmla="*/ 14 h 16"/>
                <a:gd name="T74" fmla="*/ 4 w 15"/>
                <a:gd name="T75" fmla="*/ 14 h 16"/>
                <a:gd name="T76" fmla="*/ 4 w 15"/>
                <a:gd name="T77" fmla="*/ 14 h 16"/>
                <a:gd name="T78" fmla="*/ 3 w 15"/>
                <a:gd name="T79" fmla="*/ 14 h 16"/>
                <a:gd name="T80" fmla="*/ 9 w 15"/>
                <a:gd name="T81" fmla="*/ 15 h 16"/>
                <a:gd name="T82" fmla="*/ 9 w 15"/>
                <a:gd name="T83" fmla="*/ 14 h 16"/>
                <a:gd name="T84" fmla="*/ 8 w 15"/>
                <a:gd name="T85" fmla="*/ 14 h 16"/>
                <a:gd name="T86" fmla="*/ 8 w 15"/>
                <a:gd name="T87" fmla="*/ 14 h 16"/>
                <a:gd name="T88" fmla="*/ 8 w 15"/>
                <a:gd name="T89" fmla="*/ 14 h 16"/>
                <a:gd name="T90" fmla="*/ 7 w 15"/>
                <a:gd name="T91" fmla="*/ 14 h 16"/>
                <a:gd name="T92" fmla="*/ 7 w 15"/>
                <a:gd name="T93" fmla="*/ 13 h 16"/>
                <a:gd name="T94" fmla="*/ 7 w 15"/>
                <a:gd name="T95" fmla="*/ 12 h 16"/>
                <a:gd name="T96" fmla="*/ 7 w 15"/>
                <a:gd name="T97" fmla="*/ 11 h 16"/>
                <a:gd name="T98" fmla="*/ 8 w 15"/>
                <a:gd name="T99" fmla="*/ 11 h 16"/>
                <a:gd name="T100" fmla="*/ 8 w 15"/>
                <a:gd name="T101" fmla="*/ 3 h 1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5"/>
                <a:gd name="T154" fmla="*/ 0 h 16"/>
                <a:gd name="T155" fmla="*/ 15 w 15"/>
                <a:gd name="T156" fmla="*/ 16 h 1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5" h="16">
                  <a:moveTo>
                    <a:pt x="8" y="3"/>
                  </a:moveTo>
                  <a:lnTo>
                    <a:pt x="8" y="3"/>
                  </a:lnTo>
                  <a:lnTo>
                    <a:pt x="8" y="2"/>
                  </a:lnTo>
                  <a:lnTo>
                    <a:pt x="8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3" y="1"/>
                  </a:lnTo>
                  <a:lnTo>
                    <a:pt x="2" y="0"/>
                  </a:lnTo>
                  <a:lnTo>
                    <a:pt x="0" y="3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6" y="3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3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9" y="15"/>
                  </a:lnTo>
                  <a:lnTo>
                    <a:pt x="9" y="14"/>
                  </a:lnTo>
                  <a:lnTo>
                    <a:pt x="8" y="14"/>
                  </a:lnTo>
                  <a:lnTo>
                    <a:pt x="7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7" y="11"/>
                  </a:lnTo>
                  <a:lnTo>
                    <a:pt x="8" y="11"/>
                  </a:lnTo>
                  <a:lnTo>
                    <a:pt x="8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0" name="Freeform 128"/>
            <p:cNvSpPr>
              <a:spLocks/>
            </p:cNvSpPr>
            <p:nvPr/>
          </p:nvSpPr>
          <p:spPr bwMode="auto">
            <a:xfrm>
              <a:off x="1581" y="2509"/>
              <a:ext cx="22" cy="18"/>
            </a:xfrm>
            <a:custGeom>
              <a:avLst/>
              <a:gdLst>
                <a:gd name="T0" fmla="*/ 5 w 22"/>
                <a:gd name="T1" fmla="*/ 9 h 18"/>
                <a:gd name="T2" fmla="*/ 4 w 22"/>
                <a:gd name="T3" fmla="*/ 9 h 18"/>
                <a:gd name="T4" fmla="*/ 4 w 22"/>
                <a:gd name="T5" fmla="*/ 8 h 18"/>
                <a:gd name="T6" fmla="*/ 3 w 22"/>
                <a:gd name="T7" fmla="*/ 8 h 18"/>
                <a:gd name="T8" fmla="*/ 3 w 22"/>
                <a:gd name="T9" fmla="*/ 7 h 18"/>
                <a:gd name="T10" fmla="*/ 2 w 22"/>
                <a:gd name="T11" fmla="*/ 7 h 18"/>
                <a:gd name="T12" fmla="*/ 2 w 22"/>
                <a:gd name="T13" fmla="*/ 7 h 18"/>
                <a:gd name="T14" fmla="*/ 1 w 22"/>
                <a:gd name="T15" fmla="*/ 7 h 18"/>
                <a:gd name="T16" fmla="*/ 1 w 22"/>
                <a:gd name="T17" fmla="*/ 8 h 18"/>
                <a:gd name="T18" fmla="*/ 0 w 22"/>
                <a:gd name="T19" fmla="*/ 8 h 18"/>
                <a:gd name="T20" fmla="*/ 4 w 22"/>
                <a:gd name="T21" fmla="*/ 4 h 18"/>
                <a:gd name="T22" fmla="*/ 4 w 22"/>
                <a:gd name="T23" fmla="*/ 3 h 18"/>
                <a:gd name="T24" fmla="*/ 5 w 22"/>
                <a:gd name="T25" fmla="*/ 2 h 18"/>
                <a:gd name="T26" fmla="*/ 5 w 22"/>
                <a:gd name="T27" fmla="*/ 1 h 18"/>
                <a:gd name="T28" fmla="*/ 6 w 22"/>
                <a:gd name="T29" fmla="*/ 1 h 18"/>
                <a:gd name="T30" fmla="*/ 6 w 22"/>
                <a:gd name="T31" fmla="*/ 1 h 18"/>
                <a:gd name="T32" fmla="*/ 7 w 22"/>
                <a:gd name="T33" fmla="*/ 1 h 18"/>
                <a:gd name="T34" fmla="*/ 8 w 22"/>
                <a:gd name="T35" fmla="*/ 1 h 18"/>
                <a:gd name="T36" fmla="*/ 8 w 22"/>
                <a:gd name="T37" fmla="*/ 0 h 18"/>
                <a:gd name="T38" fmla="*/ 9 w 22"/>
                <a:gd name="T39" fmla="*/ 0 h 18"/>
                <a:gd name="T40" fmla="*/ 9 w 22"/>
                <a:gd name="T41" fmla="*/ 1 h 18"/>
                <a:gd name="T42" fmla="*/ 10 w 22"/>
                <a:gd name="T43" fmla="*/ 1 h 18"/>
                <a:gd name="T44" fmla="*/ 11 w 22"/>
                <a:gd name="T45" fmla="*/ 1 h 18"/>
                <a:gd name="T46" fmla="*/ 12 w 22"/>
                <a:gd name="T47" fmla="*/ 2 h 18"/>
                <a:gd name="T48" fmla="*/ 12 w 22"/>
                <a:gd name="T49" fmla="*/ 3 h 18"/>
                <a:gd name="T50" fmla="*/ 12 w 22"/>
                <a:gd name="T51" fmla="*/ 4 h 18"/>
                <a:gd name="T52" fmla="*/ 12 w 22"/>
                <a:gd name="T53" fmla="*/ 4 h 18"/>
                <a:gd name="T54" fmla="*/ 12 w 22"/>
                <a:gd name="T55" fmla="*/ 5 h 18"/>
                <a:gd name="T56" fmla="*/ 12 w 22"/>
                <a:gd name="T57" fmla="*/ 6 h 18"/>
                <a:gd name="T58" fmla="*/ 11 w 22"/>
                <a:gd name="T59" fmla="*/ 7 h 18"/>
                <a:gd name="T60" fmla="*/ 17 w 22"/>
                <a:gd name="T61" fmla="*/ 7 h 18"/>
                <a:gd name="T62" fmla="*/ 18 w 22"/>
                <a:gd name="T63" fmla="*/ 7 h 18"/>
                <a:gd name="T64" fmla="*/ 19 w 22"/>
                <a:gd name="T65" fmla="*/ 7 h 18"/>
                <a:gd name="T66" fmla="*/ 19 w 22"/>
                <a:gd name="T67" fmla="*/ 7 h 18"/>
                <a:gd name="T68" fmla="*/ 19 w 22"/>
                <a:gd name="T69" fmla="*/ 7 h 18"/>
                <a:gd name="T70" fmla="*/ 20 w 22"/>
                <a:gd name="T71" fmla="*/ 7 h 18"/>
                <a:gd name="T72" fmla="*/ 20 w 22"/>
                <a:gd name="T73" fmla="*/ 6 h 18"/>
                <a:gd name="T74" fmla="*/ 21 w 22"/>
                <a:gd name="T75" fmla="*/ 7 h 18"/>
                <a:gd name="T76" fmla="*/ 19 w 22"/>
                <a:gd name="T77" fmla="*/ 10 h 18"/>
                <a:gd name="T78" fmla="*/ 10 w 22"/>
                <a:gd name="T79" fmla="*/ 8 h 18"/>
                <a:gd name="T80" fmla="*/ 9 w 22"/>
                <a:gd name="T81" fmla="*/ 10 h 18"/>
                <a:gd name="T82" fmla="*/ 12 w 22"/>
                <a:gd name="T83" fmla="*/ 12 h 18"/>
                <a:gd name="T84" fmla="*/ 13 w 22"/>
                <a:gd name="T85" fmla="*/ 13 h 18"/>
                <a:gd name="T86" fmla="*/ 14 w 22"/>
                <a:gd name="T87" fmla="*/ 13 h 18"/>
                <a:gd name="T88" fmla="*/ 15 w 22"/>
                <a:gd name="T89" fmla="*/ 13 h 18"/>
                <a:gd name="T90" fmla="*/ 16 w 22"/>
                <a:gd name="T91" fmla="*/ 13 h 18"/>
                <a:gd name="T92" fmla="*/ 16 w 22"/>
                <a:gd name="T93" fmla="*/ 12 h 18"/>
                <a:gd name="T94" fmla="*/ 16 w 22"/>
                <a:gd name="T95" fmla="*/ 13 h 18"/>
                <a:gd name="T96" fmla="*/ 13 w 22"/>
                <a:gd name="T97" fmla="*/ 17 h 18"/>
                <a:gd name="T98" fmla="*/ 12 w 22"/>
                <a:gd name="T99" fmla="*/ 17 h 18"/>
                <a:gd name="T100" fmla="*/ 12 w 22"/>
                <a:gd name="T101" fmla="*/ 16 h 18"/>
                <a:gd name="T102" fmla="*/ 13 w 22"/>
                <a:gd name="T103" fmla="*/ 16 h 18"/>
                <a:gd name="T104" fmla="*/ 12 w 22"/>
                <a:gd name="T105" fmla="*/ 15 h 18"/>
                <a:gd name="T106" fmla="*/ 12 w 22"/>
                <a:gd name="T107" fmla="*/ 14 h 18"/>
                <a:gd name="T108" fmla="*/ 12 w 22"/>
                <a:gd name="T109" fmla="*/ 14 h 18"/>
                <a:gd name="T110" fmla="*/ 11 w 22"/>
                <a:gd name="T111" fmla="*/ 13 h 18"/>
                <a:gd name="T112" fmla="*/ 5 w 22"/>
                <a:gd name="T113" fmla="*/ 9 h 1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"/>
                <a:gd name="T172" fmla="*/ 0 h 18"/>
                <a:gd name="T173" fmla="*/ 22 w 22"/>
                <a:gd name="T174" fmla="*/ 18 h 1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" h="18">
                  <a:moveTo>
                    <a:pt x="5" y="9"/>
                  </a:moveTo>
                  <a:lnTo>
                    <a:pt x="4" y="9"/>
                  </a:lnTo>
                  <a:lnTo>
                    <a:pt x="4" y="8"/>
                  </a:lnTo>
                  <a:lnTo>
                    <a:pt x="3" y="8"/>
                  </a:lnTo>
                  <a:lnTo>
                    <a:pt x="3" y="7"/>
                  </a:lnTo>
                  <a:lnTo>
                    <a:pt x="2" y="7"/>
                  </a:lnTo>
                  <a:lnTo>
                    <a:pt x="1" y="7"/>
                  </a:lnTo>
                  <a:lnTo>
                    <a:pt x="1" y="8"/>
                  </a:lnTo>
                  <a:lnTo>
                    <a:pt x="0" y="8"/>
                  </a:lnTo>
                  <a:lnTo>
                    <a:pt x="4" y="4"/>
                  </a:lnTo>
                  <a:lnTo>
                    <a:pt x="4" y="3"/>
                  </a:lnTo>
                  <a:lnTo>
                    <a:pt x="5" y="2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2" y="2"/>
                  </a:lnTo>
                  <a:lnTo>
                    <a:pt x="12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1" y="7"/>
                  </a:lnTo>
                  <a:lnTo>
                    <a:pt x="17" y="7"/>
                  </a:lnTo>
                  <a:lnTo>
                    <a:pt x="18" y="7"/>
                  </a:lnTo>
                  <a:lnTo>
                    <a:pt x="19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21" y="7"/>
                  </a:lnTo>
                  <a:lnTo>
                    <a:pt x="19" y="10"/>
                  </a:lnTo>
                  <a:lnTo>
                    <a:pt x="10" y="8"/>
                  </a:lnTo>
                  <a:lnTo>
                    <a:pt x="9" y="10"/>
                  </a:lnTo>
                  <a:lnTo>
                    <a:pt x="12" y="12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6" y="12"/>
                  </a:lnTo>
                  <a:lnTo>
                    <a:pt x="16" y="13"/>
                  </a:lnTo>
                  <a:lnTo>
                    <a:pt x="13" y="17"/>
                  </a:lnTo>
                  <a:lnTo>
                    <a:pt x="12" y="17"/>
                  </a:lnTo>
                  <a:lnTo>
                    <a:pt x="12" y="16"/>
                  </a:lnTo>
                  <a:lnTo>
                    <a:pt x="13" y="16"/>
                  </a:lnTo>
                  <a:lnTo>
                    <a:pt x="12" y="15"/>
                  </a:lnTo>
                  <a:lnTo>
                    <a:pt x="12" y="14"/>
                  </a:lnTo>
                  <a:lnTo>
                    <a:pt x="11" y="13"/>
                  </a:lnTo>
                  <a:lnTo>
                    <a:pt x="5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1" name="Freeform 129"/>
            <p:cNvSpPr>
              <a:spLocks/>
            </p:cNvSpPr>
            <p:nvPr/>
          </p:nvSpPr>
          <p:spPr bwMode="auto">
            <a:xfrm>
              <a:off x="1586" y="2512"/>
              <a:ext cx="3" cy="5"/>
            </a:xfrm>
            <a:custGeom>
              <a:avLst/>
              <a:gdLst>
                <a:gd name="T0" fmla="*/ 2 w 3"/>
                <a:gd name="T1" fmla="*/ 4 h 5"/>
                <a:gd name="T2" fmla="*/ 2 w 3"/>
                <a:gd name="T3" fmla="*/ 3 h 5"/>
                <a:gd name="T4" fmla="*/ 2 w 3"/>
                <a:gd name="T5" fmla="*/ 3 h 5"/>
                <a:gd name="T6" fmla="*/ 2 w 3"/>
                <a:gd name="T7" fmla="*/ 3 h 5"/>
                <a:gd name="T8" fmla="*/ 2 w 3"/>
                <a:gd name="T9" fmla="*/ 2 h 5"/>
                <a:gd name="T10" fmla="*/ 2 w 3"/>
                <a:gd name="T11" fmla="*/ 2 h 5"/>
                <a:gd name="T12" fmla="*/ 2 w 3"/>
                <a:gd name="T13" fmla="*/ 2 h 5"/>
                <a:gd name="T14" fmla="*/ 2 w 3"/>
                <a:gd name="T15" fmla="*/ 1 h 5"/>
                <a:gd name="T16" fmla="*/ 2 w 3"/>
                <a:gd name="T17" fmla="*/ 1 h 5"/>
                <a:gd name="T18" fmla="*/ 2 w 3"/>
                <a:gd name="T19" fmla="*/ 0 h 5"/>
                <a:gd name="T20" fmla="*/ 2 w 3"/>
                <a:gd name="T21" fmla="*/ 0 h 5"/>
                <a:gd name="T22" fmla="*/ 2 w 3"/>
                <a:gd name="T23" fmla="*/ 0 h 5"/>
                <a:gd name="T24" fmla="*/ 1 w 3"/>
                <a:gd name="T25" fmla="*/ 0 h 5"/>
                <a:gd name="T26" fmla="*/ 1 w 3"/>
                <a:gd name="T27" fmla="*/ 0 h 5"/>
                <a:gd name="T28" fmla="*/ 1 w 3"/>
                <a:gd name="T29" fmla="*/ 0 h 5"/>
                <a:gd name="T30" fmla="*/ 1 w 3"/>
                <a:gd name="T31" fmla="*/ 0 h 5"/>
                <a:gd name="T32" fmla="*/ 0 w 3"/>
                <a:gd name="T33" fmla="*/ 1 h 5"/>
                <a:gd name="T34" fmla="*/ 0 w 3"/>
                <a:gd name="T35" fmla="*/ 1 h 5"/>
                <a:gd name="T36" fmla="*/ 0 w 3"/>
                <a:gd name="T37" fmla="*/ 2 h 5"/>
                <a:gd name="T38" fmla="*/ 0 w 3"/>
                <a:gd name="T39" fmla="*/ 2 h 5"/>
                <a:gd name="T40" fmla="*/ 0 w 3"/>
                <a:gd name="T41" fmla="*/ 2 h 5"/>
                <a:gd name="T42" fmla="*/ 0 w 3"/>
                <a:gd name="T43" fmla="*/ 2 h 5"/>
                <a:gd name="T44" fmla="*/ 2 w 3"/>
                <a:gd name="T45" fmla="*/ 4 h 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"/>
                <a:gd name="T70" fmla="*/ 0 h 5"/>
                <a:gd name="T71" fmla="*/ 3 w 3"/>
                <a:gd name="T72" fmla="*/ 5 h 5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" h="5">
                  <a:moveTo>
                    <a:pt x="2" y="4"/>
                  </a:moveTo>
                  <a:lnTo>
                    <a:pt x="2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2" y="4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2" name="Freeform 130"/>
            <p:cNvSpPr>
              <a:spLocks/>
            </p:cNvSpPr>
            <p:nvPr/>
          </p:nvSpPr>
          <p:spPr bwMode="auto">
            <a:xfrm>
              <a:off x="1549" y="2534"/>
              <a:ext cx="26" cy="26"/>
            </a:xfrm>
            <a:custGeom>
              <a:avLst/>
              <a:gdLst>
                <a:gd name="T0" fmla="*/ 15 w 26"/>
                <a:gd name="T1" fmla="*/ 5 h 26"/>
                <a:gd name="T2" fmla="*/ 15 w 26"/>
                <a:gd name="T3" fmla="*/ 4 h 26"/>
                <a:gd name="T4" fmla="*/ 15 w 26"/>
                <a:gd name="T5" fmla="*/ 3 h 26"/>
                <a:gd name="T6" fmla="*/ 15 w 26"/>
                <a:gd name="T7" fmla="*/ 3 h 26"/>
                <a:gd name="T8" fmla="*/ 15 w 26"/>
                <a:gd name="T9" fmla="*/ 2 h 26"/>
                <a:gd name="T10" fmla="*/ 15 w 26"/>
                <a:gd name="T11" fmla="*/ 2 h 26"/>
                <a:gd name="T12" fmla="*/ 15 w 26"/>
                <a:gd name="T13" fmla="*/ 1 h 26"/>
                <a:gd name="T14" fmla="*/ 15 w 26"/>
                <a:gd name="T15" fmla="*/ 0 h 26"/>
                <a:gd name="T16" fmla="*/ 11 w 26"/>
                <a:gd name="T17" fmla="*/ 3 h 26"/>
                <a:gd name="T18" fmla="*/ 15 w 26"/>
                <a:gd name="T19" fmla="*/ 16 h 26"/>
                <a:gd name="T20" fmla="*/ 3 w 26"/>
                <a:gd name="T21" fmla="*/ 10 h 26"/>
                <a:gd name="T22" fmla="*/ 0 w 26"/>
                <a:gd name="T23" fmla="*/ 12 h 26"/>
                <a:gd name="T24" fmla="*/ 1 w 26"/>
                <a:gd name="T25" fmla="*/ 13 h 26"/>
                <a:gd name="T26" fmla="*/ 1 w 26"/>
                <a:gd name="T27" fmla="*/ 12 h 26"/>
                <a:gd name="T28" fmla="*/ 2 w 26"/>
                <a:gd name="T29" fmla="*/ 12 h 26"/>
                <a:gd name="T30" fmla="*/ 2 w 26"/>
                <a:gd name="T31" fmla="*/ 12 h 26"/>
                <a:gd name="T32" fmla="*/ 2 w 26"/>
                <a:gd name="T33" fmla="*/ 13 h 26"/>
                <a:gd name="T34" fmla="*/ 3 w 26"/>
                <a:gd name="T35" fmla="*/ 13 h 26"/>
                <a:gd name="T36" fmla="*/ 3 w 26"/>
                <a:gd name="T37" fmla="*/ 14 h 26"/>
                <a:gd name="T38" fmla="*/ 4 w 26"/>
                <a:gd name="T39" fmla="*/ 14 h 26"/>
                <a:gd name="T40" fmla="*/ 10 w 26"/>
                <a:gd name="T41" fmla="*/ 21 h 26"/>
                <a:gd name="T42" fmla="*/ 10 w 26"/>
                <a:gd name="T43" fmla="*/ 22 h 26"/>
                <a:gd name="T44" fmla="*/ 10 w 26"/>
                <a:gd name="T45" fmla="*/ 22 h 26"/>
                <a:gd name="T46" fmla="*/ 10 w 26"/>
                <a:gd name="T47" fmla="*/ 23 h 26"/>
                <a:gd name="T48" fmla="*/ 10 w 26"/>
                <a:gd name="T49" fmla="*/ 23 h 26"/>
                <a:gd name="T50" fmla="*/ 10 w 26"/>
                <a:gd name="T51" fmla="*/ 24 h 26"/>
                <a:gd name="T52" fmla="*/ 10 w 26"/>
                <a:gd name="T53" fmla="*/ 24 h 26"/>
                <a:gd name="T54" fmla="*/ 10 w 26"/>
                <a:gd name="T55" fmla="*/ 25 h 26"/>
                <a:gd name="T56" fmla="*/ 14 w 26"/>
                <a:gd name="T57" fmla="*/ 23 h 26"/>
                <a:gd name="T58" fmla="*/ 14 w 26"/>
                <a:gd name="T59" fmla="*/ 22 h 26"/>
                <a:gd name="T60" fmla="*/ 13 w 26"/>
                <a:gd name="T61" fmla="*/ 22 h 26"/>
                <a:gd name="T62" fmla="*/ 12 w 26"/>
                <a:gd name="T63" fmla="*/ 22 h 26"/>
                <a:gd name="T64" fmla="*/ 11 w 26"/>
                <a:gd name="T65" fmla="*/ 22 h 26"/>
                <a:gd name="T66" fmla="*/ 10 w 26"/>
                <a:gd name="T67" fmla="*/ 21 h 26"/>
                <a:gd name="T68" fmla="*/ 10 w 26"/>
                <a:gd name="T69" fmla="*/ 20 h 26"/>
                <a:gd name="T70" fmla="*/ 3 w 26"/>
                <a:gd name="T71" fmla="*/ 11 h 26"/>
                <a:gd name="T72" fmla="*/ 17 w 26"/>
                <a:gd name="T73" fmla="*/ 20 h 26"/>
                <a:gd name="T74" fmla="*/ 18 w 26"/>
                <a:gd name="T75" fmla="*/ 19 h 26"/>
                <a:gd name="T76" fmla="*/ 13 w 26"/>
                <a:gd name="T77" fmla="*/ 4 h 26"/>
                <a:gd name="T78" fmla="*/ 19 w 26"/>
                <a:gd name="T79" fmla="*/ 13 h 26"/>
                <a:gd name="T80" fmla="*/ 20 w 26"/>
                <a:gd name="T81" fmla="*/ 14 h 26"/>
                <a:gd name="T82" fmla="*/ 20 w 26"/>
                <a:gd name="T83" fmla="*/ 15 h 26"/>
                <a:gd name="T84" fmla="*/ 21 w 26"/>
                <a:gd name="T85" fmla="*/ 15 h 26"/>
                <a:gd name="T86" fmla="*/ 21 w 26"/>
                <a:gd name="T87" fmla="*/ 15 h 26"/>
                <a:gd name="T88" fmla="*/ 20 w 26"/>
                <a:gd name="T89" fmla="*/ 15 h 26"/>
                <a:gd name="T90" fmla="*/ 20 w 26"/>
                <a:gd name="T91" fmla="*/ 16 h 26"/>
                <a:gd name="T92" fmla="*/ 20 w 26"/>
                <a:gd name="T93" fmla="*/ 17 h 26"/>
                <a:gd name="T94" fmla="*/ 25 w 26"/>
                <a:gd name="T95" fmla="*/ 13 h 26"/>
                <a:gd name="T96" fmla="*/ 25 w 26"/>
                <a:gd name="T97" fmla="*/ 12 h 26"/>
                <a:gd name="T98" fmla="*/ 24 w 26"/>
                <a:gd name="T99" fmla="*/ 13 h 26"/>
                <a:gd name="T100" fmla="*/ 23 w 26"/>
                <a:gd name="T101" fmla="*/ 13 h 26"/>
                <a:gd name="T102" fmla="*/ 23 w 26"/>
                <a:gd name="T103" fmla="*/ 13 h 26"/>
                <a:gd name="T104" fmla="*/ 22 w 26"/>
                <a:gd name="T105" fmla="*/ 12 h 26"/>
                <a:gd name="T106" fmla="*/ 21 w 26"/>
                <a:gd name="T107" fmla="*/ 11 h 26"/>
                <a:gd name="T108" fmla="*/ 15 w 26"/>
                <a:gd name="T109" fmla="*/ 5 h 2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6"/>
                <a:gd name="T166" fmla="*/ 0 h 26"/>
                <a:gd name="T167" fmla="*/ 26 w 26"/>
                <a:gd name="T168" fmla="*/ 26 h 2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6" h="26">
                  <a:moveTo>
                    <a:pt x="15" y="5"/>
                  </a:moveTo>
                  <a:lnTo>
                    <a:pt x="15" y="4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5" y="1"/>
                  </a:lnTo>
                  <a:lnTo>
                    <a:pt x="15" y="0"/>
                  </a:lnTo>
                  <a:lnTo>
                    <a:pt x="11" y="3"/>
                  </a:lnTo>
                  <a:lnTo>
                    <a:pt x="15" y="16"/>
                  </a:lnTo>
                  <a:lnTo>
                    <a:pt x="3" y="10"/>
                  </a:lnTo>
                  <a:lnTo>
                    <a:pt x="0" y="12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4" y="14"/>
                  </a:lnTo>
                  <a:lnTo>
                    <a:pt x="10" y="21"/>
                  </a:lnTo>
                  <a:lnTo>
                    <a:pt x="10" y="22"/>
                  </a:lnTo>
                  <a:lnTo>
                    <a:pt x="10" y="23"/>
                  </a:lnTo>
                  <a:lnTo>
                    <a:pt x="10" y="24"/>
                  </a:lnTo>
                  <a:lnTo>
                    <a:pt x="10" y="25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3" y="22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10" y="21"/>
                  </a:lnTo>
                  <a:lnTo>
                    <a:pt x="10" y="20"/>
                  </a:lnTo>
                  <a:lnTo>
                    <a:pt x="3" y="11"/>
                  </a:lnTo>
                  <a:lnTo>
                    <a:pt x="17" y="20"/>
                  </a:lnTo>
                  <a:lnTo>
                    <a:pt x="18" y="19"/>
                  </a:lnTo>
                  <a:lnTo>
                    <a:pt x="13" y="4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0" y="15"/>
                  </a:lnTo>
                  <a:lnTo>
                    <a:pt x="20" y="16"/>
                  </a:lnTo>
                  <a:lnTo>
                    <a:pt x="20" y="17"/>
                  </a:lnTo>
                  <a:lnTo>
                    <a:pt x="25" y="13"/>
                  </a:lnTo>
                  <a:lnTo>
                    <a:pt x="25" y="12"/>
                  </a:lnTo>
                  <a:lnTo>
                    <a:pt x="24" y="13"/>
                  </a:lnTo>
                  <a:lnTo>
                    <a:pt x="23" y="13"/>
                  </a:lnTo>
                  <a:lnTo>
                    <a:pt x="22" y="12"/>
                  </a:lnTo>
                  <a:lnTo>
                    <a:pt x="21" y="11"/>
                  </a:lnTo>
                  <a:lnTo>
                    <a:pt x="15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3" name="Freeform 131"/>
            <p:cNvSpPr>
              <a:spLocks/>
            </p:cNvSpPr>
            <p:nvPr/>
          </p:nvSpPr>
          <p:spPr bwMode="auto">
            <a:xfrm>
              <a:off x="1600" y="2484"/>
              <a:ext cx="15" cy="15"/>
            </a:xfrm>
            <a:custGeom>
              <a:avLst/>
              <a:gdLst>
                <a:gd name="T0" fmla="*/ 2 w 15"/>
                <a:gd name="T1" fmla="*/ 1 h 15"/>
                <a:gd name="T2" fmla="*/ 2 w 15"/>
                <a:gd name="T3" fmla="*/ 2 h 15"/>
                <a:gd name="T4" fmla="*/ 1 w 15"/>
                <a:gd name="T5" fmla="*/ 3 h 15"/>
                <a:gd name="T6" fmla="*/ 1 w 15"/>
                <a:gd name="T7" fmla="*/ 4 h 15"/>
                <a:gd name="T8" fmla="*/ 0 w 15"/>
                <a:gd name="T9" fmla="*/ 4 h 15"/>
                <a:gd name="T10" fmla="*/ 0 w 15"/>
                <a:gd name="T11" fmla="*/ 6 h 15"/>
                <a:gd name="T12" fmla="*/ 0 w 15"/>
                <a:gd name="T13" fmla="*/ 7 h 15"/>
                <a:gd name="T14" fmla="*/ 0 w 15"/>
                <a:gd name="T15" fmla="*/ 8 h 15"/>
                <a:gd name="T16" fmla="*/ 1 w 15"/>
                <a:gd name="T17" fmla="*/ 9 h 15"/>
                <a:gd name="T18" fmla="*/ 1 w 15"/>
                <a:gd name="T19" fmla="*/ 11 h 15"/>
                <a:gd name="T20" fmla="*/ 3 w 15"/>
                <a:gd name="T21" fmla="*/ 12 h 15"/>
                <a:gd name="T22" fmla="*/ 4 w 15"/>
                <a:gd name="T23" fmla="*/ 13 h 15"/>
                <a:gd name="T24" fmla="*/ 5 w 15"/>
                <a:gd name="T25" fmla="*/ 13 h 15"/>
                <a:gd name="T26" fmla="*/ 6 w 15"/>
                <a:gd name="T27" fmla="*/ 14 h 15"/>
                <a:gd name="T28" fmla="*/ 8 w 15"/>
                <a:gd name="T29" fmla="*/ 14 h 15"/>
                <a:gd name="T30" fmla="*/ 9 w 15"/>
                <a:gd name="T31" fmla="*/ 14 h 15"/>
                <a:gd name="T32" fmla="*/ 11 w 15"/>
                <a:gd name="T33" fmla="*/ 13 h 15"/>
                <a:gd name="T34" fmla="*/ 12 w 15"/>
                <a:gd name="T35" fmla="*/ 13 h 15"/>
                <a:gd name="T36" fmla="*/ 13 w 15"/>
                <a:gd name="T37" fmla="*/ 11 h 15"/>
                <a:gd name="T38" fmla="*/ 14 w 15"/>
                <a:gd name="T39" fmla="*/ 10 h 15"/>
                <a:gd name="T40" fmla="*/ 14 w 15"/>
                <a:gd name="T41" fmla="*/ 8 h 15"/>
                <a:gd name="T42" fmla="*/ 14 w 15"/>
                <a:gd name="T43" fmla="*/ 7 h 15"/>
                <a:gd name="T44" fmla="*/ 14 w 15"/>
                <a:gd name="T45" fmla="*/ 6 h 15"/>
                <a:gd name="T46" fmla="*/ 13 w 15"/>
                <a:gd name="T47" fmla="*/ 4 h 15"/>
                <a:gd name="T48" fmla="*/ 12 w 15"/>
                <a:gd name="T49" fmla="*/ 4 h 15"/>
                <a:gd name="T50" fmla="*/ 13 w 15"/>
                <a:gd name="T51" fmla="*/ 5 h 15"/>
                <a:gd name="T52" fmla="*/ 13 w 15"/>
                <a:gd name="T53" fmla="*/ 6 h 15"/>
                <a:gd name="T54" fmla="*/ 13 w 15"/>
                <a:gd name="T55" fmla="*/ 8 h 15"/>
                <a:gd name="T56" fmla="*/ 13 w 15"/>
                <a:gd name="T57" fmla="*/ 8 h 15"/>
                <a:gd name="T58" fmla="*/ 13 w 15"/>
                <a:gd name="T59" fmla="*/ 10 h 15"/>
                <a:gd name="T60" fmla="*/ 11 w 15"/>
                <a:gd name="T61" fmla="*/ 11 h 15"/>
                <a:gd name="T62" fmla="*/ 11 w 15"/>
                <a:gd name="T63" fmla="*/ 11 h 15"/>
                <a:gd name="T64" fmla="*/ 9 w 15"/>
                <a:gd name="T65" fmla="*/ 11 h 15"/>
                <a:gd name="T66" fmla="*/ 8 w 15"/>
                <a:gd name="T67" fmla="*/ 11 h 15"/>
                <a:gd name="T68" fmla="*/ 6 w 15"/>
                <a:gd name="T69" fmla="*/ 11 h 15"/>
                <a:gd name="T70" fmla="*/ 5 w 15"/>
                <a:gd name="T71" fmla="*/ 11 h 15"/>
                <a:gd name="T72" fmla="*/ 4 w 15"/>
                <a:gd name="T73" fmla="*/ 10 h 15"/>
                <a:gd name="T74" fmla="*/ 3 w 15"/>
                <a:gd name="T75" fmla="*/ 9 h 15"/>
                <a:gd name="T76" fmla="*/ 2 w 15"/>
                <a:gd name="T77" fmla="*/ 8 h 15"/>
                <a:gd name="T78" fmla="*/ 1 w 15"/>
                <a:gd name="T79" fmla="*/ 7 h 15"/>
                <a:gd name="T80" fmla="*/ 1 w 15"/>
                <a:gd name="T81" fmla="*/ 6 h 15"/>
                <a:gd name="T82" fmla="*/ 1 w 15"/>
                <a:gd name="T83" fmla="*/ 4 h 15"/>
                <a:gd name="T84" fmla="*/ 1 w 15"/>
                <a:gd name="T85" fmla="*/ 3 h 15"/>
                <a:gd name="T86" fmla="*/ 3 w 15"/>
                <a:gd name="T87" fmla="*/ 2 h 15"/>
                <a:gd name="T88" fmla="*/ 4 w 15"/>
                <a:gd name="T89" fmla="*/ 1 h 15"/>
                <a:gd name="T90" fmla="*/ 6 w 15"/>
                <a:gd name="T91" fmla="*/ 1 h 15"/>
                <a:gd name="T92" fmla="*/ 6 w 15"/>
                <a:gd name="T93" fmla="*/ 1 h 1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5"/>
                <a:gd name="T142" fmla="*/ 0 h 15"/>
                <a:gd name="T143" fmla="*/ 15 w 15"/>
                <a:gd name="T144" fmla="*/ 15 h 1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5" h="15">
                  <a:moveTo>
                    <a:pt x="2" y="0"/>
                  </a:moveTo>
                  <a:lnTo>
                    <a:pt x="2" y="1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2" y="11"/>
                  </a:lnTo>
                  <a:lnTo>
                    <a:pt x="3" y="12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7" y="14"/>
                  </a:lnTo>
                  <a:lnTo>
                    <a:pt x="8" y="14"/>
                  </a:lnTo>
                  <a:lnTo>
                    <a:pt x="9" y="14"/>
                  </a:lnTo>
                  <a:lnTo>
                    <a:pt x="10" y="13"/>
                  </a:lnTo>
                  <a:lnTo>
                    <a:pt x="11" y="13"/>
                  </a:lnTo>
                  <a:lnTo>
                    <a:pt x="12" y="13"/>
                  </a:lnTo>
                  <a:lnTo>
                    <a:pt x="13" y="12"/>
                  </a:lnTo>
                  <a:lnTo>
                    <a:pt x="13" y="11"/>
                  </a:lnTo>
                  <a:lnTo>
                    <a:pt x="14" y="10"/>
                  </a:lnTo>
                  <a:lnTo>
                    <a:pt x="14" y="9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4" y="6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8"/>
                  </a:lnTo>
                  <a:lnTo>
                    <a:pt x="13" y="9"/>
                  </a:lnTo>
                  <a:lnTo>
                    <a:pt x="13" y="10"/>
                  </a:lnTo>
                  <a:lnTo>
                    <a:pt x="12" y="11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3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4" name="Freeform 132"/>
            <p:cNvSpPr>
              <a:spLocks/>
            </p:cNvSpPr>
            <p:nvPr/>
          </p:nvSpPr>
          <p:spPr bwMode="auto">
            <a:xfrm>
              <a:off x="1509" y="2564"/>
              <a:ext cx="12" cy="19"/>
            </a:xfrm>
            <a:custGeom>
              <a:avLst/>
              <a:gdLst>
                <a:gd name="T0" fmla="*/ 6 w 12"/>
                <a:gd name="T1" fmla="*/ 11 h 19"/>
                <a:gd name="T2" fmla="*/ 6 w 12"/>
                <a:gd name="T3" fmla="*/ 10 h 19"/>
                <a:gd name="T4" fmla="*/ 6 w 12"/>
                <a:gd name="T5" fmla="*/ 10 h 19"/>
                <a:gd name="T6" fmla="*/ 7 w 12"/>
                <a:gd name="T7" fmla="*/ 9 h 19"/>
                <a:gd name="T8" fmla="*/ 8 w 12"/>
                <a:gd name="T9" fmla="*/ 9 h 19"/>
                <a:gd name="T10" fmla="*/ 8 w 12"/>
                <a:gd name="T11" fmla="*/ 9 h 19"/>
                <a:gd name="T12" fmla="*/ 9 w 12"/>
                <a:gd name="T13" fmla="*/ 10 h 19"/>
                <a:gd name="T14" fmla="*/ 10 w 12"/>
                <a:gd name="T15" fmla="*/ 10 h 19"/>
                <a:gd name="T16" fmla="*/ 10 w 12"/>
                <a:gd name="T17" fmla="*/ 11 h 19"/>
                <a:gd name="T18" fmla="*/ 10 w 12"/>
                <a:gd name="T19" fmla="*/ 11 h 19"/>
                <a:gd name="T20" fmla="*/ 8 w 12"/>
                <a:gd name="T21" fmla="*/ 5 h 19"/>
                <a:gd name="T22" fmla="*/ 8 w 12"/>
                <a:gd name="T23" fmla="*/ 5 h 19"/>
                <a:gd name="T24" fmla="*/ 8 w 12"/>
                <a:gd name="T25" fmla="*/ 6 h 19"/>
                <a:gd name="T26" fmla="*/ 8 w 12"/>
                <a:gd name="T27" fmla="*/ 7 h 19"/>
                <a:gd name="T28" fmla="*/ 8 w 12"/>
                <a:gd name="T29" fmla="*/ 8 h 19"/>
                <a:gd name="T30" fmla="*/ 8 w 12"/>
                <a:gd name="T31" fmla="*/ 8 h 19"/>
                <a:gd name="T32" fmla="*/ 7 w 12"/>
                <a:gd name="T33" fmla="*/ 8 h 19"/>
                <a:gd name="T34" fmla="*/ 6 w 12"/>
                <a:gd name="T35" fmla="*/ 9 h 19"/>
                <a:gd name="T36" fmla="*/ 6 w 12"/>
                <a:gd name="T37" fmla="*/ 9 h 19"/>
                <a:gd name="T38" fmla="*/ 5 w 12"/>
                <a:gd name="T39" fmla="*/ 10 h 19"/>
                <a:gd name="T40" fmla="*/ 4 w 12"/>
                <a:gd name="T41" fmla="*/ 6 h 19"/>
                <a:gd name="T42" fmla="*/ 4 w 12"/>
                <a:gd name="T43" fmla="*/ 5 h 19"/>
                <a:gd name="T44" fmla="*/ 4 w 12"/>
                <a:gd name="T45" fmla="*/ 5 h 19"/>
                <a:gd name="T46" fmla="*/ 4 w 12"/>
                <a:gd name="T47" fmla="*/ 4 h 19"/>
                <a:gd name="T48" fmla="*/ 4 w 12"/>
                <a:gd name="T49" fmla="*/ 3 h 19"/>
                <a:gd name="T50" fmla="*/ 5 w 12"/>
                <a:gd name="T51" fmla="*/ 3 h 19"/>
                <a:gd name="T52" fmla="*/ 5 w 12"/>
                <a:gd name="T53" fmla="*/ 2 h 19"/>
                <a:gd name="T54" fmla="*/ 5 w 12"/>
                <a:gd name="T55" fmla="*/ 2 h 19"/>
                <a:gd name="T56" fmla="*/ 6 w 12"/>
                <a:gd name="T57" fmla="*/ 2 h 19"/>
                <a:gd name="T58" fmla="*/ 6 w 12"/>
                <a:gd name="T59" fmla="*/ 2 h 19"/>
                <a:gd name="T60" fmla="*/ 7 w 12"/>
                <a:gd name="T61" fmla="*/ 2 h 19"/>
                <a:gd name="T62" fmla="*/ 8 w 12"/>
                <a:gd name="T63" fmla="*/ 2 h 19"/>
                <a:gd name="T64" fmla="*/ 8 w 12"/>
                <a:gd name="T65" fmla="*/ 2 h 19"/>
                <a:gd name="T66" fmla="*/ 9 w 12"/>
                <a:gd name="T67" fmla="*/ 2 h 19"/>
                <a:gd name="T68" fmla="*/ 10 w 12"/>
                <a:gd name="T69" fmla="*/ 3 h 19"/>
                <a:gd name="T70" fmla="*/ 10 w 12"/>
                <a:gd name="T71" fmla="*/ 3 h 19"/>
                <a:gd name="T72" fmla="*/ 11 w 12"/>
                <a:gd name="T73" fmla="*/ 4 h 19"/>
                <a:gd name="T74" fmla="*/ 11 w 12"/>
                <a:gd name="T75" fmla="*/ 3 h 19"/>
                <a:gd name="T76" fmla="*/ 8 w 12"/>
                <a:gd name="T77" fmla="*/ 0 h 19"/>
                <a:gd name="T78" fmla="*/ 0 w 12"/>
                <a:gd name="T79" fmla="*/ 5 h 19"/>
                <a:gd name="T80" fmla="*/ 1 w 12"/>
                <a:gd name="T81" fmla="*/ 5 h 19"/>
                <a:gd name="T82" fmla="*/ 1 w 12"/>
                <a:gd name="T83" fmla="*/ 5 h 19"/>
                <a:gd name="T84" fmla="*/ 1 w 12"/>
                <a:gd name="T85" fmla="*/ 5 h 19"/>
                <a:gd name="T86" fmla="*/ 2 w 12"/>
                <a:gd name="T87" fmla="*/ 5 h 19"/>
                <a:gd name="T88" fmla="*/ 2 w 12"/>
                <a:gd name="T89" fmla="*/ 6 h 19"/>
                <a:gd name="T90" fmla="*/ 2 w 12"/>
                <a:gd name="T91" fmla="*/ 7 h 19"/>
                <a:gd name="T92" fmla="*/ 5 w 12"/>
                <a:gd name="T93" fmla="*/ 14 h 19"/>
                <a:gd name="T94" fmla="*/ 5 w 12"/>
                <a:gd name="T95" fmla="*/ 15 h 19"/>
                <a:gd name="T96" fmla="*/ 6 w 12"/>
                <a:gd name="T97" fmla="*/ 16 h 19"/>
                <a:gd name="T98" fmla="*/ 6 w 12"/>
                <a:gd name="T99" fmla="*/ 17 h 19"/>
                <a:gd name="T100" fmla="*/ 6 w 12"/>
                <a:gd name="T101" fmla="*/ 17 h 19"/>
                <a:gd name="T102" fmla="*/ 5 w 12"/>
                <a:gd name="T103" fmla="*/ 17 h 19"/>
                <a:gd name="T104" fmla="*/ 5 w 12"/>
                <a:gd name="T105" fmla="*/ 18 h 19"/>
                <a:gd name="T106" fmla="*/ 5 w 12"/>
                <a:gd name="T107" fmla="*/ 18 h 19"/>
                <a:gd name="T108" fmla="*/ 10 w 12"/>
                <a:gd name="T109" fmla="*/ 17 h 19"/>
                <a:gd name="T110" fmla="*/ 9 w 12"/>
                <a:gd name="T111" fmla="*/ 16 h 19"/>
                <a:gd name="T112" fmla="*/ 8 w 12"/>
                <a:gd name="T113" fmla="*/ 16 h 19"/>
                <a:gd name="T114" fmla="*/ 8 w 12"/>
                <a:gd name="T115" fmla="*/ 16 h 19"/>
                <a:gd name="T116" fmla="*/ 8 w 12"/>
                <a:gd name="T117" fmla="*/ 15 h 19"/>
                <a:gd name="T118" fmla="*/ 7 w 12"/>
                <a:gd name="T119" fmla="*/ 15 h 19"/>
                <a:gd name="T120" fmla="*/ 7 w 12"/>
                <a:gd name="T121" fmla="*/ 14 h 19"/>
                <a:gd name="T122" fmla="*/ 6 w 12"/>
                <a:gd name="T123" fmla="*/ 11 h 1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"/>
                <a:gd name="T187" fmla="*/ 0 h 19"/>
                <a:gd name="T188" fmla="*/ 12 w 12"/>
                <a:gd name="T189" fmla="*/ 19 h 1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" h="19">
                  <a:moveTo>
                    <a:pt x="6" y="11"/>
                  </a:moveTo>
                  <a:lnTo>
                    <a:pt x="6" y="10"/>
                  </a:lnTo>
                  <a:lnTo>
                    <a:pt x="7" y="9"/>
                  </a:lnTo>
                  <a:lnTo>
                    <a:pt x="8" y="9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11"/>
                  </a:lnTo>
                  <a:lnTo>
                    <a:pt x="8" y="5"/>
                  </a:lnTo>
                  <a:lnTo>
                    <a:pt x="8" y="6"/>
                  </a:lnTo>
                  <a:lnTo>
                    <a:pt x="8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6" y="9"/>
                  </a:lnTo>
                  <a:lnTo>
                    <a:pt x="5" y="10"/>
                  </a:lnTo>
                  <a:lnTo>
                    <a:pt x="4" y="6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3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8" y="0"/>
                  </a:lnTo>
                  <a:lnTo>
                    <a:pt x="0" y="5"/>
                  </a:lnTo>
                  <a:lnTo>
                    <a:pt x="1" y="5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5" y="18"/>
                  </a:lnTo>
                  <a:lnTo>
                    <a:pt x="10" y="17"/>
                  </a:lnTo>
                  <a:lnTo>
                    <a:pt x="9" y="16"/>
                  </a:lnTo>
                  <a:lnTo>
                    <a:pt x="8" y="16"/>
                  </a:lnTo>
                  <a:lnTo>
                    <a:pt x="8" y="15"/>
                  </a:lnTo>
                  <a:lnTo>
                    <a:pt x="7" y="15"/>
                  </a:lnTo>
                  <a:lnTo>
                    <a:pt x="7" y="14"/>
                  </a:lnTo>
                  <a:lnTo>
                    <a:pt x="6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5" name="Freeform 133"/>
            <p:cNvSpPr>
              <a:spLocks/>
            </p:cNvSpPr>
            <p:nvPr/>
          </p:nvSpPr>
          <p:spPr bwMode="auto">
            <a:xfrm>
              <a:off x="1345" y="2545"/>
              <a:ext cx="18" cy="18"/>
            </a:xfrm>
            <a:custGeom>
              <a:avLst/>
              <a:gdLst>
                <a:gd name="T0" fmla="*/ 8 w 18"/>
                <a:gd name="T1" fmla="*/ 4 h 18"/>
                <a:gd name="T2" fmla="*/ 8 w 18"/>
                <a:gd name="T3" fmla="*/ 3 h 18"/>
                <a:gd name="T4" fmla="*/ 9 w 18"/>
                <a:gd name="T5" fmla="*/ 3 h 18"/>
                <a:gd name="T6" fmla="*/ 9 w 18"/>
                <a:gd name="T7" fmla="*/ 2 h 18"/>
                <a:gd name="T8" fmla="*/ 9 w 18"/>
                <a:gd name="T9" fmla="*/ 1 h 18"/>
                <a:gd name="T10" fmla="*/ 9 w 18"/>
                <a:gd name="T11" fmla="*/ 1 h 18"/>
                <a:gd name="T12" fmla="*/ 8 w 18"/>
                <a:gd name="T13" fmla="*/ 1 h 18"/>
                <a:gd name="T14" fmla="*/ 8 w 18"/>
                <a:gd name="T15" fmla="*/ 0 h 18"/>
                <a:gd name="T16" fmla="*/ 13 w 18"/>
                <a:gd name="T17" fmla="*/ 2 h 18"/>
                <a:gd name="T18" fmla="*/ 13 w 18"/>
                <a:gd name="T19" fmla="*/ 3 h 18"/>
                <a:gd name="T20" fmla="*/ 14 w 18"/>
                <a:gd name="T21" fmla="*/ 3 h 18"/>
                <a:gd name="T22" fmla="*/ 14 w 18"/>
                <a:gd name="T23" fmla="*/ 4 h 18"/>
                <a:gd name="T24" fmla="*/ 15 w 18"/>
                <a:gd name="T25" fmla="*/ 4 h 18"/>
                <a:gd name="T26" fmla="*/ 15 w 18"/>
                <a:gd name="T27" fmla="*/ 4 h 18"/>
                <a:gd name="T28" fmla="*/ 16 w 18"/>
                <a:gd name="T29" fmla="*/ 4 h 18"/>
                <a:gd name="T30" fmla="*/ 16 w 18"/>
                <a:gd name="T31" fmla="*/ 5 h 18"/>
                <a:gd name="T32" fmla="*/ 16 w 18"/>
                <a:gd name="T33" fmla="*/ 5 h 18"/>
                <a:gd name="T34" fmla="*/ 16 w 18"/>
                <a:gd name="T35" fmla="*/ 6 h 18"/>
                <a:gd name="T36" fmla="*/ 16 w 18"/>
                <a:gd name="T37" fmla="*/ 7 h 18"/>
                <a:gd name="T38" fmla="*/ 17 w 18"/>
                <a:gd name="T39" fmla="*/ 7 h 18"/>
                <a:gd name="T40" fmla="*/ 17 w 18"/>
                <a:gd name="T41" fmla="*/ 7 h 18"/>
                <a:gd name="T42" fmla="*/ 17 w 18"/>
                <a:gd name="T43" fmla="*/ 8 h 18"/>
                <a:gd name="T44" fmla="*/ 17 w 18"/>
                <a:gd name="T45" fmla="*/ 9 h 18"/>
                <a:gd name="T46" fmla="*/ 17 w 18"/>
                <a:gd name="T47" fmla="*/ 10 h 18"/>
                <a:gd name="T48" fmla="*/ 17 w 18"/>
                <a:gd name="T49" fmla="*/ 10 h 18"/>
                <a:gd name="T50" fmla="*/ 17 w 18"/>
                <a:gd name="T51" fmla="*/ 11 h 18"/>
                <a:gd name="T52" fmla="*/ 16 w 18"/>
                <a:gd name="T53" fmla="*/ 12 h 18"/>
                <a:gd name="T54" fmla="*/ 16 w 18"/>
                <a:gd name="T55" fmla="*/ 13 h 18"/>
                <a:gd name="T56" fmla="*/ 16 w 18"/>
                <a:gd name="T57" fmla="*/ 13 h 18"/>
                <a:gd name="T58" fmla="*/ 16 w 18"/>
                <a:gd name="T59" fmla="*/ 13 h 18"/>
                <a:gd name="T60" fmla="*/ 16 w 18"/>
                <a:gd name="T61" fmla="*/ 14 h 18"/>
                <a:gd name="T62" fmla="*/ 15 w 18"/>
                <a:gd name="T63" fmla="*/ 15 h 18"/>
                <a:gd name="T64" fmla="*/ 14 w 18"/>
                <a:gd name="T65" fmla="*/ 16 h 18"/>
                <a:gd name="T66" fmla="*/ 13 w 18"/>
                <a:gd name="T67" fmla="*/ 16 h 18"/>
                <a:gd name="T68" fmla="*/ 13 w 18"/>
                <a:gd name="T69" fmla="*/ 16 h 18"/>
                <a:gd name="T70" fmla="*/ 12 w 18"/>
                <a:gd name="T71" fmla="*/ 16 h 18"/>
                <a:gd name="T72" fmla="*/ 11 w 18"/>
                <a:gd name="T73" fmla="*/ 17 h 18"/>
                <a:gd name="T74" fmla="*/ 10 w 18"/>
                <a:gd name="T75" fmla="*/ 17 h 18"/>
                <a:gd name="T76" fmla="*/ 10 w 18"/>
                <a:gd name="T77" fmla="*/ 17 h 18"/>
                <a:gd name="T78" fmla="*/ 9 w 18"/>
                <a:gd name="T79" fmla="*/ 17 h 18"/>
                <a:gd name="T80" fmla="*/ 8 w 18"/>
                <a:gd name="T81" fmla="*/ 17 h 18"/>
                <a:gd name="T82" fmla="*/ 7 w 18"/>
                <a:gd name="T83" fmla="*/ 17 h 18"/>
                <a:gd name="T84" fmla="*/ 7 w 18"/>
                <a:gd name="T85" fmla="*/ 17 h 18"/>
                <a:gd name="T86" fmla="*/ 6 w 18"/>
                <a:gd name="T87" fmla="*/ 16 h 18"/>
                <a:gd name="T88" fmla="*/ 5 w 18"/>
                <a:gd name="T89" fmla="*/ 16 h 18"/>
                <a:gd name="T90" fmla="*/ 4 w 18"/>
                <a:gd name="T91" fmla="*/ 16 h 18"/>
                <a:gd name="T92" fmla="*/ 0 w 18"/>
                <a:gd name="T93" fmla="*/ 13 h 18"/>
                <a:gd name="T94" fmla="*/ 0 w 18"/>
                <a:gd name="T95" fmla="*/ 12 h 18"/>
                <a:gd name="T96" fmla="*/ 1 w 18"/>
                <a:gd name="T97" fmla="*/ 12 h 18"/>
                <a:gd name="T98" fmla="*/ 1 w 18"/>
                <a:gd name="T99" fmla="*/ 12 h 18"/>
                <a:gd name="T100" fmla="*/ 2 w 18"/>
                <a:gd name="T101" fmla="*/ 12 h 18"/>
                <a:gd name="T102" fmla="*/ 3 w 18"/>
                <a:gd name="T103" fmla="*/ 11 h 18"/>
                <a:gd name="T104" fmla="*/ 3 w 18"/>
                <a:gd name="T105" fmla="*/ 10 h 18"/>
                <a:gd name="T106" fmla="*/ 4 w 18"/>
                <a:gd name="T107" fmla="*/ 10 h 18"/>
                <a:gd name="T108" fmla="*/ 8 w 18"/>
                <a:gd name="T109" fmla="*/ 4 h 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8"/>
                <a:gd name="T166" fmla="*/ 0 h 18"/>
                <a:gd name="T167" fmla="*/ 18 w 18"/>
                <a:gd name="T168" fmla="*/ 18 h 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8" h="18">
                  <a:moveTo>
                    <a:pt x="8" y="4"/>
                  </a:moveTo>
                  <a:lnTo>
                    <a:pt x="8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13" y="2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7" y="7"/>
                  </a:lnTo>
                  <a:lnTo>
                    <a:pt x="17" y="8"/>
                  </a:lnTo>
                  <a:lnTo>
                    <a:pt x="17" y="9"/>
                  </a:lnTo>
                  <a:lnTo>
                    <a:pt x="17" y="10"/>
                  </a:lnTo>
                  <a:lnTo>
                    <a:pt x="17" y="11"/>
                  </a:lnTo>
                  <a:lnTo>
                    <a:pt x="16" y="12"/>
                  </a:lnTo>
                  <a:lnTo>
                    <a:pt x="16" y="13"/>
                  </a:lnTo>
                  <a:lnTo>
                    <a:pt x="16" y="14"/>
                  </a:lnTo>
                  <a:lnTo>
                    <a:pt x="15" y="15"/>
                  </a:lnTo>
                  <a:lnTo>
                    <a:pt x="14" y="16"/>
                  </a:lnTo>
                  <a:lnTo>
                    <a:pt x="13" y="16"/>
                  </a:lnTo>
                  <a:lnTo>
                    <a:pt x="12" y="16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9" y="17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6" y="16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2" y="12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8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6" name="Freeform 134"/>
            <p:cNvSpPr>
              <a:spLocks/>
            </p:cNvSpPr>
            <p:nvPr/>
          </p:nvSpPr>
          <p:spPr bwMode="auto">
            <a:xfrm>
              <a:off x="1351" y="2549"/>
              <a:ext cx="10" cy="13"/>
            </a:xfrm>
            <a:custGeom>
              <a:avLst/>
              <a:gdLst>
                <a:gd name="T0" fmla="*/ 1 w 10"/>
                <a:gd name="T1" fmla="*/ 8 h 13"/>
                <a:gd name="T2" fmla="*/ 0 w 10"/>
                <a:gd name="T3" fmla="*/ 8 h 13"/>
                <a:gd name="T4" fmla="*/ 0 w 10"/>
                <a:gd name="T5" fmla="*/ 9 h 13"/>
                <a:gd name="T6" fmla="*/ 0 w 10"/>
                <a:gd name="T7" fmla="*/ 9 h 13"/>
                <a:gd name="T8" fmla="*/ 0 w 10"/>
                <a:gd name="T9" fmla="*/ 10 h 13"/>
                <a:gd name="T10" fmla="*/ 0 w 10"/>
                <a:gd name="T11" fmla="*/ 11 h 13"/>
                <a:gd name="T12" fmla="*/ 1 w 10"/>
                <a:gd name="T13" fmla="*/ 11 h 13"/>
                <a:gd name="T14" fmla="*/ 1 w 10"/>
                <a:gd name="T15" fmla="*/ 11 h 13"/>
                <a:gd name="T16" fmla="*/ 2 w 10"/>
                <a:gd name="T17" fmla="*/ 11 h 13"/>
                <a:gd name="T18" fmla="*/ 2 w 10"/>
                <a:gd name="T19" fmla="*/ 11 h 13"/>
                <a:gd name="T20" fmla="*/ 3 w 10"/>
                <a:gd name="T21" fmla="*/ 12 h 13"/>
                <a:gd name="T22" fmla="*/ 4 w 10"/>
                <a:gd name="T23" fmla="*/ 11 h 13"/>
                <a:gd name="T24" fmla="*/ 4 w 10"/>
                <a:gd name="T25" fmla="*/ 11 h 13"/>
                <a:gd name="T26" fmla="*/ 5 w 10"/>
                <a:gd name="T27" fmla="*/ 11 h 13"/>
                <a:gd name="T28" fmla="*/ 5 w 10"/>
                <a:gd name="T29" fmla="*/ 11 h 13"/>
                <a:gd name="T30" fmla="*/ 6 w 10"/>
                <a:gd name="T31" fmla="*/ 10 h 13"/>
                <a:gd name="T32" fmla="*/ 7 w 10"/>
                <a:gd name="T33" fmla="*/ 10 h 13"/>
                <a:gd name="T34" fmla="*/ 7 w 10"/>
                <a:gd name="T35" fmla="*/ 9 h 13"/>
                <a:gd name="T36" fmla="*/ 7 w 10"/>
                <a:gd name="T37" fmla="*/ 9 h 13"/>
                <a:gd name="T38" fmla="*/ 8 w 10"/>
                <a:gd name="T39" fmla="*/ 8 h 13"/>
                <a:gd name="T40" fmla="*/ 8 w 10"/>
                <a:gd name="T41" fmla="*/ 7 h 13"/>
                <a:gd name="T42" fmla="*/ 8 w 10"/>
                <a:gd name="T43" fmla="*/ 7 h 13"/>
                <a:gd name="T44" fmla="*/ 8 w 10"/>
                <a:gd name="T45" fmla="*/ 6 h 13"/>
                <a:gd name="T46" fmla="*/ 9 w 10"/>
                <a:gd name="T47" fmla="*/ 5 h 13"/>
                <a:gd name="T48" fmla="*/ 9 w 10"/>
                <a:gd name="T49" fmla="*/ 5 h 13"/>
                <a:gd name="T50" fmla="*/ 9 w 10"/>
                <a:gd name="T51" fmla="*/ 4 h 13"/>
                <a:gd name="T52" fmla="*/ 9 w 10"/>
                <a:gd name="T53" fmla="*/ 3 h 13"/>
                <a:gd name="T54" fmla="*/ 8 w 10"/>
                <a:gd name="T55" fmla="*/ 3 h 13"/>
                <a:gd name="T56" fmla="*/ 8 w 10"/>
                <a:gd name="T57" fmla="*/ 2 h 13"/>
                <a:gd name="T58" fmla="*/ 8 w 10"/>
                <a:gd name="T59" fmla="*/ 1 h 13"/>
                <a:gd name="T60" fmla="*/ 7 w 10"/>
                <a:gd name="T61" fmla="*/ 1 h 13"/>
                <a:gd name="T62" fmla="*/ 7 w 10"/>
                <a:gd name="T63" fmla="*/ 1 h 13"/>
                <a:gd name="T64" fmla="*/ 7 w 10"/>
                <a:gd name="T65" fmla="*/ 0 h 13"/>
                <a:gd name="T66" fmla="*/ 6 w 10"/>
                <a:gd name="T67" fmla="*/ 0 h 13"/>
                <a:gd name="T68" fmla="*/ 5 w 10"/>
                <a:gd name="T69" fmla="*/ 0 h 13"/>
                <a:gd name="T70" fmla="*/ 5 w 10"/>
                <a:gd name="T71" fmla="*/ 0 h 13"/>
                <a:gd name="T72" fmla="*/ 5 w 10"/>
                <a:gd name="T73" fmla="*/ 1 h 13"/>
                <a:gd name="T74" fmla="*/ 5 w 10"/>
                <a:gd name="T75" fmla="*/ 1 h 13"/>
                <a:gd name="T76" fmla="*/ 4 w 10"/>
                <a:gd name="T77" fmla="*/ 1 h 13"/>
                <a:gd name="T78" fmla="*/ 1 w 10"/>
                <a:gd name="T79" fmla="*/ 8 h 1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"/>
                <a:gd name="T121" fmla="*/ 0 h 13"/>
                <a:gd name="T122" fmla="*/ 10 w 10"/>
                <a:gd name="T123" fmla="*/ 13 h 13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" h="13">
                  <a:moveTo>
                    <a:pt x="1" y="8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2" y="11"/>
                  </a:lnTo>
                  <a:lnTo>
                    <a:pt x="3" y="12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7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9" y="4"/>
                  </a:lnTo>
                  <a:lnTo>
                    <a:pt x="9" y="3"/>
                  </a:lnTo>
                  <a:lnTo>
                    <a:pt x="8" y="3"/>
                  </a:lnTo>
                  <a:lnTo>
                    <a:pt x="8" y="2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1" y="8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7" name="Freeform 135"/>
            <p:cNvSpPr>
              <a:spLocks/>
            </p:cNvSpPr>
            <p:nvPr/>
          </p:nvSpPr>
          <p:spPr bwMode="auto">
            <a:xfrm>
              <a:off x="1296" y="2494"/>
              <a:ext cx="22" cy="20"/>
            </a:xfrm>
            <a:custGeom>
              <a:avLst/>
              <a:gdLst>
                <a:gd name="T0" fmla="*/ 15 w 22"/>
                <a:gd name="T1" fmla="*/ 3 h 20"/>
                <a:gd name="T2" fmla="*/ 12 w 22"/>
                <a:gd name="T3" fmla="*/ 0 h 20"/>
                <a:gd name="T4" fmla="*/ 12 w 22"/>
                <a:gd name="T5" fmla="*/ 1 h 20"/>
                <a:gd name="T6" fmla="*/ 12 w 22"/>
                <a:gd name="T7" fmla="*/ 2 h 20"/>
                <a:gd name="T8" fmla="*/ 12 w 22"/>
                <a:gd name="T9" fmla="*/ 2 h 20"/>
                <a:gd name="T10" fmla="*/ 12 w 22"/>
                <a:gd name="T11" fmla="*/ 3 h 20"/>
                <a:gd name="T12" fmla="*/ 11 w 22"/>
                <a:gd name="T13" fmla="*/ 3 h 20"/>
                <a:gd name="T14" fmla="*/ 4 w 22"/>
                <a:gd name="T15" fmla="*/ 8 h 20"/>
                <a:gd name="T16" fmla="*/ 3 w 22"/>
                <a:gd name="T17" fmla="*/ 8 h 20"/>
                <a:gd name="T18" fmla="*/ 3 w 22"/>
                <a:gd name="T19" fmla="*/ 8 h 20"/>
                <a:gd name="T20" fmla="*/ 2 w 22"/>
                <a:gd name="T21" fmla="*/ 8 h 20"/>
                <a:gd name="T22" fmla="*/ 2 w 22"/>
                <a:gd name="T23" fmla="*/ 9 h 20"/>
                <a:gd name="T24" fmla="*/ 2 w 22"/>
                <a:gd name="T25" fmla="*/ 9 h 20"/>
                <a:gd name="T26" fmla="*/ 1 w 22"/>
                <a:gd name="T27" fmla="*/ 8 h 20"/>
                <a:gd name="T28" fmla="*/ 1 w 22"/>
                <a:gd name="T29" fmla="*/ 8 h 20"/>
                <a:gd name="T30" fmla="*/ 0 w 22"/>
                <a:gd name="T31" fmla="*/ 8 h 20"/>
                <a:gd name="T32" fmla="*/ 0 w 22"/>
                <a:gd name="T33" fmla="*/ 8 h 20"/>
                <a:gd name="T34" fmla="*/ 2 w 22"/>
                <a:gd name="T35" fmla="*/ 12 h 20"/>
                <a:gd name="T36" fmla="*/ 3 w 22"/>
                <a:gd name="T37" fmla="*/ 12 h 20"/>
                <a:gd name="T38" fmla="*/ 3 w 22"/>
                <a:gd name="T39" fmla="*/ 11 h 20"/>
                <a:gd name="T40" fmla="*/ 2 w 22"/>
                <a:gd name="T41" fmla="*/ 11 h 20"/>
                <a:gd name="T42" fmla="*/ 2 w 22"/>
                <a:gd name="T43" fmla="*/ 11 h 20"/>
                <a:gd name="T44" fmla="*/ 2 w 22"/>
                <a:gd name="T45" fmla="*/ 10 h 20"/>
                <a:gd name="T46" fmla="*/ 3 w 22"/>
                <a:gd name="T47" fmla="*/ 10 h 20"/>
                <a:gd name="T48" fmla="*/ 3 w 22"/>
                <a:gd name="T49" fmla="*/ 9 h 20"/>
                <a:gd name="T50" fmla="*/ 4 w 22"/>
                <a:gd name="T51" fmla="*/ 9 h 20"/>
                <a:gd name="T52" fmla="*/ 5 w 22"/>
                <a:gd name="T53" fmla="*/ 9 h 20"/>
                <a:gd name="T54" fmla="*/ 12 w 22"/>
                <a:gd name="T55" fmla="*/ 4 h 20"/>
                <a:gd name="T56" fmla="*/ 6 w 22"/>
                <a:gd name="T57" fmla="*/ 18 h 20"/>
                <a:gd name="T58" fmla="*/ 6 w 22"/>
                <a:gd name="T59" fmla="*/ 19 h 20"/>
                <a:gd name="T60" fmla="*/ 17 w 22"/>
                <a:gd name="T61" fmla="*/ 13 h 20"/>
                <a:gd name="T62" fmla="*/ 17 w 22"/>
                <a:gd name="T63" fmla="*/ 12 h 20"/>
                <a:gd name="T64" fmla="*/ 18 w 22"/>
                <a:gd name="T65" fmla="*/ 12 h 20"/>
                <a:gd name="T66" fmla="*/ 19 w 22"/>
                <a:gd name="T67" fmla="*/ 12 h 20"/>
                <a:gd name="T68" fmla="*/ 19 w 22"/>
                <a:gd name="T69" fmla="*/ 11 h 20"/>
                <a:gd name="T70" fmla="*/ 19 w 22"/>
                <a:gd name="T71" fmla="*/ 11 h 20"/>
                <a:gd name="T72" fmla="*/ 20 w 22"/>
                <a:gd name="T73" fmla="*/ 12 h 20"/>
                <a:gd name="T74" fmla="*/ 21 w 22"/>
                <a:gd name="T75" fmla="*/ 13 h 20"/>
                <a:gd name="T76" fmla="*/ 21 w 22"/>
                <a:gd name="T77" fmla="*/ 12 h 20"/>
                <a:gd name="T78" fmla="*/ 19 w 22"/>
                <a:gd name="T79" fmla="*/ 8 h 20"/>
                <a:gd name="T80" fmla="*/ 18 w 22"/>
                <a:gd name="T81" fmla="*/ 9 h 20"/>
                <a:gd name="T82" fmla="*/ 18 w 22"/>
                <a:gd name="T83" fmla="*/ 10 h 20"/>
                <a:gd name="T84" fmla="*/ 18 w 22"/>
                <a:gd name="T85" fmla="*/ 11 h 20"/>
                <a:gd name="T86" fmla="*/ 17 w 22"/>
                <a:gd name="T87" fmla="*/ 11 h 20"/>
                <a:gd name="T88" fmla="*/ 17 w 22"/>
                <a:gd name="T89" fmla="*/ 11 h 20"/>
                <a:gd name="T90" fmla="*/ 16 w 22"/>
                <a:gd name="T91" fmla="*/ 11 h 20"/>
                <a:gd name="T92" fmla="*/ 9 w 22"/>
                <a:gd name="T93" fmla="*/ 16 h 20"/>
                <a:gd name="T94" fmla="*/ 15 w 22"/>
                <a:gd name="T95" fmla="*/ 3 h 2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2"/>
                <a:gd name="T145" fmla="*/ 0 h 20"/>
                <a:gd name="T146" fmla="*/ 22 w 22"/>
                <a:gd name="T147" fmla="*/ 20 h 2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2" h="20">
                  <a:moveTo>
                    <a:pt x="15" y="3"/>
                  </a:moveTo>
                  <a:lnTo>
                    <a:pt x="12" y="0"/>
                  </a:lnTo>
                  <a:lnTo>
                    <a:pt x="12" y="1"/>
                  </a:lnTo>
                  <a:lnTo>
                    <a:pt x="12" y="2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4" y="8"/>
                  </a:lnTo>
                  <a:lnTo>
                    <a:pt x="3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1" y="8"/>
                  </a:lnTo>
                  <a:lnTo>
                    <a:pt x="0" y="8"/>
                  </a:lnTo>
                  <a:lnTo>
                    <a:pt x="2" y="12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3" y="9"/>
                  </a:lnTo>
                  <a:lnTo>
                    <a:pt x="4" y="9"/>
                  </a:lnTo>
                  <a:lnTo>
                    <a:pt x="5" y="9"/>
                  </a:lnTo>
                  <a:lnTo>
                    <a:pt x="12" y="4"/>
                  </a:lnTo>
                  <a:lnTo>
                    <a:pt x="6" y="18"/>
                  </a:lnTo>
                  <a:lnTo>
                    <a:pt x="6" y="19"/>
                  </a:lnTo>
                  <a:lnTo>
                    <a:pt x="17" y="13"/>
                  </a:lnTo>
                  <a:lnTo>
                    <a:pt x="17" y="12"/>
                  </a:lnTo>
                  <a:lnTo>
                    <a:pt x="18" y="12"/>
                  </a:lnTo>
                  <a:lnTo>
                    <a:pt x="19" y="12"/>
                  </a:lnTo>
                  <a:lnTo>
                    <a:pt x="19" y="11"/>
                  </a:lnTo>
                  <a:lnTo>
                    <a:pt x="20" y="12"/>
                  </a:lnTo>
                  <a:lnTo>
                    <a:pt x="21" y="13"/>
                  </a:lnTo>
                  <a:lnTo>
                    <a:pt x="21" y="12"/>
                  </a:lnTo>
                  <a:lnTo>
                    <a:pt x="19" y="8"/>
                  </a:lnTo>
                  <a:lnTo>
                    <a:pt x="18" y="9"/>
                  </a:lnTo>
                  <a:lnTo>
                    <a:pt x="18" y="10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6" y="11"/>
                  </a:lnTo>
                  <a:lnTo>
                    <a:pt x="9" y="16"/>
                  </a:lnTo>
                  <a:lnTo>
                    <a:pt x="15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8" name="Freeform 136"/>
            <p:cNvSpPr>
              <a:spLocks/>
            </p:cNvSpPr>
            <p:nvPr/>
          </p:nvSpPr>
          <p:spPr bwMode="auto">
            <a:xfrm>
              <a:off x="1319" y="2521"/>
              <a:ext cx="18" cy="17"/>
            </a:xfrm>
            <a:custGeom>
              <a:avLst/>
              <a:gdLst>
                <a:gd name="T0" fmla="*/ 12 w 18"/>
                <a:gd name="T1" fmla="*/ 7 h 17"/>
                <a:gd name="T2" fmla="*/ 12 w 18"/>
                <a:gd name="T3" fmla="*/ 7 h 17"/>
                <a:gd name="T4" fmla="*/ 13 w 18"/>
                <a:gd name="T5" fmla="*/ 6 h 17"/>
                <a:gd name="T6" fmla="*/ 13 w 18"/>
                <a:gd name="T7" fmla="*/ 6 h 17"/>
                <a:gd name="T8" fmla="*/ 14 w 18"/>
                <a:gd name="T9" fmla="*/ 6 h 17"/>
                <a:gd name="T10" fmla="*/ 15 w 18"/>
                <a:gd name="T11" fmla="*/ 7 h 17"/>
                <a:gd name="T12" fmla="*/ 15 w 18"/>
                <a:gd name="T13" fmla="*/ 7 h 17"/>
                <a:gd name="T14" fmla="*/ 16 w 18"/>
                <a:gd name="T15" fmla="*/ 8 h 17"/>
                <a:gd name="T16" fmla="*/ 16 w 18"/>
                <a:gd name="T17" fmla="*/ 9 h 17"/>
                <a:gd name="T18" fmla="*/ 16 w 18"/>
                <a:gd name="T19" fmla="*/ 9 h 17"/>
                <a:gd name="T20" fmla="*/ 16 w 18"/>
                <a:gd name="T21" fmla="*/ 10 h 17"/>
                <a:gd name="T22" fmla="*/ 16 w 18"/>
                <a:gd name="T23" fmla="*/ 11 h 17"/>
                <a:gd name="T24" fmla="*/ 15 w 18"/>
                <a:gd name="T25" fmla="*/ 11 h 17"/>
                <a:gd name="T26" fmla="*/ 15 w 18"/>
                <a:gd name="T27" fmla="*/ 12 h 17"/>
                <a:gd name="T28" fmla="*/ 16 w 18"/>
                <a:gd name="T29" fmla="*/ 12 h 17"/>
                <a:gd name="T30" fmla="*/ 17 w 18"/>
                <a:gd name="T31" fmla="*/ 8 h 17"/>
                <a:gd name="T32" fmla="*/ 9 w 18"/>
                <a:gd name="T33" fmla="*/ 0 h 17"/>
                <a:gd name="T34" fmla="*/ 5 w 18"/>
                <a:gd name="T35" fmla="*/ 1 h 17"/>
                <a:gd name="T36" fmla="*/ 5 w 18"/>
                <a:gd name="T37" fmla="*/ 2 h 17"/>
                <a:gd name="T38" fmla="*/ 6 w 18"/>
                <a:gd name="T39" fmla="*/ 2 h 17"/>
                <a:gd name="T40" fmla="*/ 6 w 18"/>
                <a:gd name="T41" fmla="*/ 1 h 17"/>
                <a:gd name="T42" fmla="*/ 7 w 18"/>
                <a:gd name="T43" fmla="*/ 1 h 17"/>
                <a:gd name="T44" fmla="*/ 7 w 18"/>
                <a:gd name="T45" fmla="*/ 1 h 17"/>
                <a:gd name="T46" fmla="*/ 8 w 18"/>
                <a:gd name="T47" fmla="*/ 1 h 17"/>
                <a:gd name="T48" fmla="*/ 9 w 18"/>
                <a:gd name="T49" fmla="*/ 1 h 17"/>
                <a:gd name="T50" fmla="*/ 10 w 18"/>
                <a:gd name="T51" fmla="*/ 2 h 17"/>
                <a:gd name="T52" fmla="*/ 10 w 18"/>
                <a:gd name="T53" fmla="*/ 2 h 17"/>
                <a:gd name="T54" fmla="*/ 11 w 18"/>
                <a:gd name="T55" fmla="*/ 3 h 17"/>
                <a:gd name="T56" fmla="*/ 12 w 18"/>
                <a:gd name="T57" fmla="*/ 3 h 17"/>
                <a:gd name="T58" fmla="*/ 12 w 18"/>
                <a:gd name="T59" fmla="*/ 4 h 17"/>
                <a:gd name="T60" fmla="*/ 12 w 18"/>
                <a:gd name="T61" fmla="*/ 4 h 17"/>
                <a:gd name="T62" fmla="*/ 11 w 18"/>
                <a:gd name="T63" fmla="*/ 4 h 17"/>
                <a:gd name="T64" fmla="*/ 11 w 18"/>
                <a:gd name="T65" fmla="*/ 5 h 17"/>
                <a:gd name="T66" fmla="*/ 10 w 18"/>
                <a:gd name="T67" fmla="*/ 5 h 17"/>
                <a:gd name="T68" fmla="*/ 4 w 18"/>
                <a:gd name="T69" fmla="*/ 11 h 17"/>
                <a:gd name="T70" fmla="*/ 4 w 18"/>
                <a:gd name="T71" fmla="*/ 11 h 17"/>
                <a:gd name="T72" fmla="*/ 4 w 18"/>
                <a:gd name="T73" fmla="*/ 12 h 17"/>
                <a:gd name="T74" fmla="*/ 3 w 18"/>
                <a:gd name="T75" fmla="*/ 12 h 17"/>
                <a:gd name="T76" fmla="*/ 3 w 18"/>
                <a:gd name="T77" fmla="*/ 12 h 17"/>
                <a:gd name="T78" fmla="*/ 2 w 18"/>
                <a:gd name="T79" fmla="*/ 12 h 17"/>
                <a:gd name="T80" fmla="*/ 1 w 18"/>
                <a:gd name="T81" fmla="*/ 12 h 17"/>
                <a:gd name="T82" fmla="*/ 1 w 18"/>
                <a:gd name="T83" fmla="*/ 12 h 17"/>
                <a:gd name="T84" fmla="*/ 0 w 18"/>
                <a:gd name="T85" fmla="*/ 12 h 17"/>
                <a:gd name="T86" fmla="*/ 4 w 18"/>
                <a:gd name="T87" fmla="*/ 16 h 17"/>
                <a:gd name="T88" fmla="*/ 5 w 18"/>
                <a:gd name="T89" fmla="*/ 16 h 17"/>
                <a:gd name="T90" fmla="*/ 4 w 18"/>
                <a:gd name="T91" fmla="*/ 16 h 17"/>
                <a:gd name="T92" fmla="*/ 4 w 18"/>
                <a:gd name="T93" fmla="*/ 15 h 17"/>
                <a:gd name="T94" fmla="*/ 4 w 18"/>
                <a:gd name="T95" fmla="*/ 15 h 17"/>
                <a:gd name="T96" fmla="*/ 4 w 18"/>
                <a:gd name="T97" fmla="*/ 14 h 17"/>
                <a:gd name="T98" fmla="*/ 4 w 18"/>
                <a:gd name="T99" fmla="*/ 13 h 17"/>
                <a:gd name="T100" fmla="*/ 5 w 18"/>
                <a:gd name="T101" fmla="*/ 13 h 17"/>
                <a:gd name="T102" fmla="*/ 5 w 18"/>
                <a:gd name="T103" fmla="*/ 12 h 17"/>
                <a:gd name="T104" fmla="*/ 12 w 18"/>
                <a:gd name="T105" fmla="*/ 7 h 1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8"/>
                <a:gd name="T160" fmla="*/ 0 h 17"/>
                <a:gd name="T161" fmla="*/ 18 w 18"/>
                <a:gd name="T162" fmla="*/ 17 h 1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8" h="17">
                  <a:moveTo>
                    <a:pt x="12" y="7"/>
                  </a:moveTo>
                  <a:lnTo>
                    <a:pt x="12" y="7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5" y="7"/>
                  </a:lnTo>
                  <a:lnTo>
                    <a:pt x="16" y="8"/>
                  </a:lnTo>
                  <a:lnTo>
                    <a:pt x="16" y="9"/>
                  </a:lnTo>
                  <a:lnTo>
                    <a:pt x="16" y="10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5" y="12"/>
                  </a:lnTo>
                  <a:lnTo>
                    <a:pt x="16" y="12"/>
                  </a:lnTo>
                  <a:lnTo>
                    <a:pt x="17" y="8"/>
                  </a:lnTo>
                  <a:lnTo>
                    <a:pt x="9" y="0"/>
                  </a:lnTo>
                  <a:lnTo>
                    <a:pt x="5" y="1"/>
                  </a:lnTo>
                  <a:lnTo>
                    <a:pt x="5" y="2"/>
                  </a:lnTo>
                  <a:lnTo>
                    <a:pt x="6" y="2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9" y="1"/>
                  </a:lnTo>
                  <a:lnTo>
                    <a:pt x="10" y="2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0" y="12"/>
                  </a:lnTo>
                  <a:lnTo>
                    <a:pt x="4" y="16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12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09" name="Freeform 137"/>
            <p:cNvSpPr>
              <a:spLocks/>
            </p:cNvSpPr>
            <p:nvPr/>
          </p:nvSpPr>
          <p:spPr bwMode="auto">
            <a:xfrm>
              <a:off x="1288" y="2475"/>
              <a:ext cx="19" cy="17"/>
            </a:xfrm>
            <a:custGeom>
              <a:avLst/>
              <a:gdLst>
                <a:gd name="T0" fmla="*/ 8 w 19"/>
                <a:gd name="T1" fmla="*/ 14 h 17"/>
                <a:gd name="T2" fmla="*/ 7 w 19"/>
                <a:gd name="T3" fmla="*/ 15 h 17"/>
                <a:gd name="T4" fmla="*/ 5 w 19"/>
                <a:gd name="T5" fmla="*/ 15 h 17"/>
                <a:gd name="T6" fmla="*/ 4 w 19"/>
                <a:gd name="T7" fmla="*/ 15 h 17"/>
                <a:gd name="T8" fmla="*/ 3 w 19"/>
                <a:gd name="T9" fmla="*/ 14 h 17"/>
                <a:gd name="T10" fmla="*/ 2 w 19"/>
                <a:gd name="T11" fmla="*/ 13 h 17"/>
                <a:gd name="T12" fmla="*/ 2 w 19"/>
                <a:gd name="T13" fmla="*/ 12 h 17"/>
                <a:gd name="T14" fmla="*/ 2 w 19"/>
                <a:gd name="T15" fmla="*/ 11 h 17"/>
                <a:gd name="T16" fmla="*/ 2 w 19"/>
                <a:gd name="T17" fmla="*/ 9 h 17"/>
                <a:gd name="T18" fmla="*/ 2 w 19"/>
                <a:gd name="T19" fmla="*/ 9 h 17"/>
                <a:gd name="T20" fmla="*/ 3 w 19"/>
                <a:gd name="T21" fmla="*/ 8 h 17"/>
                <a:gd name="T22" fmla="*/ 5 w 19"/>
                <a:gd name="T23" fmla="*/ 8 h 17"/>
                <a:gd name="T24" fmla="*/ 5 w 19"/>
                <a:gd name="T25" fmla="*/ 7 h 17"/>
                <a:gd name="T26" fmla="*/ 11 w 19"/>
                <a:gd name="T27" fmla="*/ 4 h 17"/>
                <a:gd name="T28" fmla="*/ 12 w 19"/>
                <a:gd name="T29" fmla="*/ 4 h 17"/>
                <a:gd name="T30" fmla="*/ 14 w 19"/>
                <a:gd name="T31" fmla="*/ 4 h 17"/>
                <a:gd name="T32" fmla="*/ 14 w 19"/>
                <a:gd name="T33" fmla="*/ 5 h 17"/>
                <a:gd name="T34" fmla="*/ 11 w 19"/>
                <a:gd name="T35" fmla="*/ 1 h 17"/>
                <a:gd name="T36" fmla="*/ 11 w 19"/>
                <a:gd name="T37" fmla="*/ 2 h 17"/>
                <a:gd name="T38" fmla="*/ 11 w 19"/>
                <a:gd name="T39" fmla="*/ 3 h 17"/>
                <a:gd name="T40" fmla="*/ 3 w 19"/>
                <a:gd name="T41" fmla="*/ 6 h 17"/>
                <a:gd name="T42" fmla="*/ 2 w 19"/>
                <a:gd name="T43" fmla="*/ 7 h 17"/>
                <a:gd name="T44" fmla="*/ 2 w 19"/>
                <a:gd name="T45" fmla="*/ 7 h 17"/>
                <a:gd name="T46" fmla="*/ 1 w 19"/>
                <a:gd name="T47" fmla="*/ 8 h 17"/>
                <a:gd name="T48" fmla="*/ 0 w 19"/>
                <a:gd name="T49" fmla="*/ 9 h 17"/>
                <a:gd name="T50" fmla="*/ 1 w 19"/>
                <a:gd name="T51" fmla="*/ 11 h 17"/>
                <a:gd name="T52" fmla="*/ 1 w 19"/>
                <a:gd name="T53" fmla="*/ 12 h 17"/>
                <a:gd name="T54" fmla="*/ 2 w 19"/>
                <a:gd name="T55" fmla="*/ 14 h 17"/>
                <a:gd name="T56" fmla="*/ 2 w 19"/>
                <a:gd name="T57" fmla="*/ 15 h 17"/>
                <a:gd name="T58" fmla="*/ 3 w 19"/>
                <a:gd name="T59" fmla="*/ 15 h 17"/>
                <a:gd name="T60" fmla="*/ 5 w 19"/>
                <a:gd name="T61" fmla="*/ 16 h 17"/>
                <a:gd name="T62" fmla="*/ 6 w 19"/>
                <a:gd name="T63" fmla="*/ 16 h 17"/>
                <a:gd name="T64" fmla="*/ 8 w 19"/>
                <a:gd name="T65" fmla="*/ 15 h 17"/>
                <a:gd name="T66" fmla="*/ 14 w 19"/>
                <a:gd name="T67" fmla="*/ 12 h 17"/>
                <a:gd name="T68" fmla="*/ 16 w 19"/>
                <a:gd name="T69" fmla="*/ 12 h 17"/>
                <a:gd name="T70" fmla="*/ 17 w 19"/>
                <a:gd name="T71" fmla="*/ 12 h 17"/>
                <a:gd name="T72" fmla="*/ 17 w 19"/>
                <a:gd name="T73" fmla="*/ 12 h 17"/>
                <a:gd name="T74" fmla="*/ 18 w 19"/>
                <a:gd name="T75" fmla="*/ 12 h 17"/>
                <a:gd name="T76" fmla="*/ 16 w 19"/>
                <a:gd name="T77" fmla="*/ 9 h 17"/>
                <a:gd name="T78" fmla="*/ 16 w 19"/>
                <a:gd name="T79" fmla="*/ 10 h 17"/>
                <a:gd name="T80" fmla="*/ 14 w 19"/>
                <a:gd name="T81" fmla="*/ 11 h 17"/>
                <a:gd name="T82" fmla="*/ 8 w 19"/>
                <a:gd name="T83" fmla="*/ 14 h 1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"/>
                <a:gd name="T127" fmla="*/ 0 h 17"/>
                <a:gd name="T128" fmla="*/ 19 w 19"/>
                <a:gd name="T129" fmla="*/ 17 h 1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" h="17">
                  <a:moveTo>
                    <a:pt x="8" y="14"/>
                  </a:moveTo>
                  <a:lnTo>
                    <a:pt x="8" y="14"/>
                  </a:lnTo>
                  <a:lnTo>
                    <a:pt x="8" y="15"/>
                  </a:lnTo>
                  <a:lnTo>
                    <a:pt x="7" y="15"/>
                  </a:lnTo>
                  <a:lnTo>
                    <a:pt x="6" y="15"/>
                  </a:lnTo>
                  <a:lnTo>
                    <a:pt x="5" y="15"/>
                  </a:lnTo>
                  <a:lnTo>
                    <a:pt x="4" y="15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9"/>
                  </a:lnTo>
                  <a:lnTo>
                    <a:pt x="3" y="9"/>
                  </a:lnTo>
                  <a:lnTo>
                    <a:pt x="3" y="8"/>
                  </a:lnTo>
                  <a:lnTo>
                    <a:pt x="4" y="8"/>
                  </a:lnTo>
                  <a:lnTo>
                    <a:pt x="5" y="8"/>
                  </a:lnTo>
                  <a:lnTo>
                    <a:pt x="5" y="7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2" y="0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7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1"/>
                  </a:lnTo>
                  <a:lnTo>
                    <a:pt x="1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4" y="15"/>
                  </a:lnTo>
                  <a:lnTo>
                    <a:pt x="5" y="16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8" y="15"/>
                  </a:lnTo>
                  <a:lnTo>
                    <a:pt x="14" y="12"/>
                  </a:lnTo>
                  <a:lnTo>
                    <a:pt x="15" y="12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17" y="13"/>
                  </a:lnTo>
                  <a:lnTo>
                    <a:pt x="18" y="12"/>
                  </a:lnTo>
                  <a:lnTo>
                    <a:pt x="17" y="9"/>
                  </a:lnTo>
                  <a:lnTo>
                    <a:pt x="16" y="9"/>
                  </a:lnTo>
                  <a:lnTo>
                    <a:pt x="16" y="10"/>
                  </a:lnTo>
                  <a:lnTo>
                    <a:pt x="15" y="11"/>
                  </a:lnTo>
                  <a:lnTo>
                    <a:pt x="14" y="11"/>
                  </a:lnTo>
                  <a:lnTo>
                    <a:pt x="14" y="12"/>
                  </a:lnTo>
                  <a:lnTo>
                    <a:pt x="8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0" name="Freeform 138"/>
            <p:cNvSpPr>
              <a:spLocks/>
            </p:cNvSpPr>
            <p:nvPr/>
          </p:nvSpPr>
          <p:spPr bwMode="auto">
            <a:xfrm>
              <a:off x="1331" y="2534"/>
              <a:ext cx="19" cy="20"/>
            </a:xfrm>
            <a:custGeom>
              <a:avLst/>
              <a:gdLst>
                <a:gd name="T0" fmla="*/ 13 w 19"/>
                <a:gd name="T1" fmla="*/ 9 h 20"/>
                <a:gd name="T2" fmla="*/ 12 w 19"/>
                <a:gd name="T3" fmla="*/ 10 h 20"/>
                <a:gd name="T4" fmla="*/ 11 w 19"/>
                <a:gd name="T5" fmla="*/ 10 h 20"/>
                <a:gd name="T6" fmla="*/ 10 w 19"/>
                <a:gd name="T7" fmla="*/ 9 h 20"/>
                <a:gd name="T8" fmla="*/ 9 w 19"/>
                <a:gd name="T9" fmla="*/ 8 h 20"/>
                <a:gd name="T10" fmla="*/ 8 w 19"/>
                <a:gd name="T11" fmla="*/ 8 h 20"/>
                <a:gd name="T12" fmla="*/ 11 w 19"/>
                <a:gd name="T13" fmla="*/ 5 h 20"/>
                <a:gd name="T14" fmla="*/ 12 w 19"/>
                <a:gd name="T15" fmla="*/ 4 h 20"/>
                <a:gd name="T16" fmla="*/ 14 w 19"/>
                <a:gd name="T17" fmla="*/ 4 h 20"/>
                <a:gd name="T18" fmla="*/ 15 w 19"/>
                <a:gd name="T19" fmla="*/ 5 h 20"/>
                <a:gd name="T20" fmla="*/ 16 w 19"/>
                <a:gd name="T21" fmla="*/ 6 h 20"/>
                <a:gd name="T22" fmla="*/ 16 w 19"/>
                <a:gd name="T23" fmla="*/ 8 h 20"/>
                <a:gd name="T24" fmla="*/ 16 w 19"/>
                <a:gd name="T25" fmla="*/ 9 h 20"/>
                <a:gd name="T26" fmla="*/ 16 w 19"/>
                <a:gd name="T27" fmla="*/ 11 h 20"/>
                <a:gd name="T28" fmla="*/ 18 w 19"/>
                <a:gd name="T29" fmla="*/ 7 h 20"/>
                <a:gd name="T30" fmla="*/ 9 w 19"/>
                <a:gd name="T31" fmla="*/ 1 h 20"/>
                <a:gd name="T32" fmla="*/ 10 w 19"/>
                <a:gd name="T33" fmla="*/ 2 h 20"/>
                <a:gd name="T34" fmla="*/ 10 w 19"/>
                <a:gd name="T35" fmla="*/ 3 h 20"/>
                <a:gd name="T36" fmla="*/ 9 w 19"/>
                <a:gd name="T37" fmla="*/ 4 h 20"/>
                <a:gd name="T38" fmla="*/ 3 w 19"/>
                <a:gd name="T39" fmla="*/ 11 h 20"/>
                <a:gd name="T40" fmla="*/ 2 w 19"/>
                <a:gd name="T41" fmla="*/ 11 h 20"/>
                <a:gd name="T42" fmla="*/ 1 w 19"/>
                <a:gd name="T43" fmla="*/ 11 h 20"/>
                <a:gd name="T44" fmla="*/ 0 w 19"/>
                <a:gd name="T45" fmla="*/ 11 h 20"/>
                <a:gd name="T46" fmla="*/ 8 w 19"/>
                <a:gd name="T47" fmla="*/ 19 h 20"/>
                <a:gd name="T48" fmla="*/ 11 w 19"/>
                <a:gd name="T49" fmla="*/ 17 h 20"/>
                <a:gd name="T50" fmla="*/ 10 w 19"/>
                <a:gd name="T51" fmla="*/ 17 h 20"/>
                <a:gd name="T52" fmla="*/ 8 w 19"/>
                <a:gd name="T53" fmla="*/ 17 h 20"/>
                <a:gd name="T54" fmla="*/ 7 w 19"/>
                <a:gd name="T55" fmla="*/ 17 h 20"/>
                <a:gd name="T56" fmla="*/ 5 w 19"/>
                <a:gd name="T57" fmla="*/ 16 h 20"/>
                <a:gd name="T58" fmla="*/ 4 w 19"/>
                <a:gd name="T59" fmla="*/ 15 h 20"/>
                <a:gd name="T60" fmla="*/ 4 w 19"/>
                <a:gd name="T61" fmla="*/ 14 h 20"/>
                <a:gd name="T62" fmla="*/ 3 w 19"/>
                <a:gd name="T63" fmla="*/ 13 h 20"/>
                <a:gd name="T64" fmla="*/ 4 w 19"/>
                <a:gd name="T65" fmla="*/ 12 h 20"/>
                <a:gd name="T66" fmla="*/ 8 w 19"/>
                <a:gd name="T67" fmla="*/ 9 h 20"/>
                <a:gd name="T68" fmla="*/ 9 w 19"/>
                <a:gd name="T69" fmla="*/ 10 h 20"/>
                <a:gd name="T70" fmla="*/ 10 w 19"/>
                <a:gd name="T71" fmla="*/ 11 h 20"/>
                <a:gd name="T72" fmla="*/ 10 w 19"/>
                <a:gd name="T73" fmla="*/ 12 h 20"/>
                <a:gd name="T74" fmla="*/ 10 w 19"/>
                <a:gd name="T75" fmla="*/ 14 h 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"/>
                <a:gd name="T115" fmla="*/ 0 h 20"/>
                <a:gd name="T116" fmla="*/ 19 w 19"/>
                <a:gd name="T117" fmla="*/ 20 h 2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" h="20">
                  <a:moveTo>
                    <a:pt x="14" y="9"/>
                  </a:moveTo>
                  <a:lnTo>
                    <a:pt x="13" y="9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1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6" y="9"/>
                  </a:lnTo>
                  <a:lnTo>
                    <a:pt x="16" y="10"/>
                  </a:lnTo>
                  <a:lnTo>
                    <a:pt x="16" y="11"/>
                  </a:lnTo>
                  <a:lnTo>
                    <a:pt x="17" y="11"/>
                  </a:lnTo>
                  <a:lnTo>
                    <a:pt x="18" y="7"/>
                  </a:lnTo>
                  <a:lnTo>
                    <a:pt x="10" y="0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9" y="3"/>
                  </a:lnTo>
                  <a:lnTo>
                    <a:pt x="9" y="4"/>
                  </a:lnTo>
                  <a:lnTo>
                    <a:pt x="8" y="4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8" y="19"/>
                  </a:lnTo>
                  <a:lnTo>
                    <a:pt x="12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9" y="17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6" y="17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8" y="8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11"/>
                  </a:lnTo>
                  <a:lnTo>
                    <a:pt x="10" y="12"/>
                  </a:lnTo>
                  <a:lnTo>
                    <a:pt x="9" y="13"/>
                  </a:lnTo>
                  <a:lnTo>
                    <a:pt x="10" y="14"/>
                  </a:lnTo>
                  <a:lnTo>
                    <a:pt x="14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1" name="Freeform 139"/>
            <p:cNvSpPr>
              <a:spLocks/>
            </p:cNvSpPr>
            <p:nvPr/>
          </p:nvSpPr>
          <p:spPr bwMode="auto">
            <a:xfrm>
              <a:off x="1307" y="2511"/>
              <a:ext cx="16" cy="14"/>
            </a:xfrm>
            <a:custGeom>
              <a:avLst/>
              <a:gdLst>
                <a:gd name="T0" fmla="*/ 11 w 16"/>
                <a:gd name="T1" fmla="*/ 5 h 14"/>
                <a:gd name="T2" fmla="*/ 12 w 16"/>
                <a:gd name="T3" fmla="*/ 5 h 14"/>
                <a:gd name="T4" fmla="*/ 12 w 16"/>
                <a:gd name="T5" fmla="*/ 4 h 14"/>
                <a:gd name="T6" fmla="*/ 13 w 16"/>
                <a:gd name="T7" fmla="*/ 4 h 14"/>
                <a:gd name="T8" fmla="*/ 14 w 16"/>
                <a:gd name="T9" fmla="*/ 4 h 14"/>
                <a:gd name="T10" fmla="*/ 14 w 16"/>
                <a:gd name="T11" fmla="*/ 4 h 14"/>
                <a:gd name="T12" fmla="*/ 14 w 16"/>
                <a:gd name="T13" fmla="*/ 5 h 14"/>
                <a:gd name="T14" fmla="*/ 15 w 16"/>
                <a:gd name="T15" fmla="*/ 5 h 14"/>
                <a:gd name="T16" fmla="*/ 15 w 16"/>
                <a:gd name="T17" fmla="*/ 4 h 14"/>
                <a:gd name="T18" fmla="*/ 12 w 16"/>
                <a:gd name="T19" fmla="*/ 0 h 14"/>
                <a:gd name="T20" fmla="*/ 11 w 16"/>
                <a:gd name="T21" fmla="*/ 0 h 14"/>
                <a:gd name="T22" fmla="*/ 11 w 16"/>
                <a:gd name="T23" fmla="*/ 1 h 14"/>
                <a:gd name="T24" fmla="*/ 12 w 16"/>
                <a:gd name="T25" fmla="*/ 1 h 14"/>
                <a:gd name="T26" fmla="*/ 12 w 16"/>
                <a:gd name="T27" fmla="*/ 1 h 14"/>
                <a:gd name="T28" fmla="*/ 12 w 16"/>
                <a:gd name="T29" fmla="*/ 2 h 14"/>
                <a:gd name="T30" fmla="*/ 11 w 16"/>
                <a:gd name="T31" fmla="*/ 2 h 14"/>
                <a:gd name="T32" fmla="*/ 11 w 16"/>
                <a:gd name="T33" fmla="*/ 3 h 14"/>
                <a:gd name="T34" fmla="*/ 11 w 16"/>
                <a:gd name="T35" fmla="*/ 3 h 14"/>
                <a:gd name="T36" fmla="*/ 11 w 16"/>
                <a:gd name="T37" fmla="*/ 3 h 14"/>
                <a:gd name="T38" fmla="*/ 4 w 16"/>
                <a:gd name="T39" fmla="*/ 8 h 14"/>
                <a:gd name="T40" fmla="*/ 4 w 16"/>
                <a:gd name="T41" fmla="*/ 8 h 14"/>
                <a:gd name="T42" fmla="*/ 4 w 16"/>
                <a:gd name="T43" fmla="*/ 9 h 14"/>
                <a:gd name="T44" fmla="*/ 3 w 16"/>
                <a:gd name="T45" fmla="*/ 9 h 14"/>
                <a:gd name="T46" fmla="*/ 2 w 16"/>
                <a:gd name="T47" fmla="*/ 9 h 14"/>
                <a:gd name="T48" fmla="*/ 1 w 16"/>
                <a:gd name="T49" fmla="*/ 9 h 14"/>
                <a:gd name="T50" fmla="*/ 1 w 16"/>
                <a:gd name="T51" fmla="*/ 8 h 14"/>
                <a:gd name="T52" fmla="*/ 1 w 16"/>
                <a:gd name="T53" fmla="*/ 8 h 14"/>
                <a:gd name="T54" fmla="*/ 0 w 16"/>
                <a:gd name="T55" fmla="*/ 9 h 14"/>
                <a:gd name="T56" fmla="*/ 4 w 16"/>
                <a:gd name="T57" fmla="*/ 13 h 14"/>
                <a:gd name="T58" fmla="*/ 4 w 16"/>
                <a:gd name="T59" fmla="*/ 13 h 14"/>
                <a:gd name="T60" fmla="*/ 4 w 16"/>
                <a:gd name="T61" fmla="*/ 12 h 14"/>
                <a:gd name="T62" fmla="*/ 4 w 16"/>
                <a:gd name="T63" fmla="*/ 12 h 14"/>
                <a:gd name="T64" fmla="*/ 4 w 16"/>
                <a:gd name="T65" fmla="*/ 12 h 14"/>
                <a:gd name="T66" fmla="*/ 4 w 16"/>
                <a:gd name="T67" fmla="*/ 11 h 14"/>
                <a:gd name="T68" fmla="*/ 4 w 16"/>
                <a:gd name="T69" fmla="*/ 11 h 14"/>
                <a:gd name="T70" fmla="*/ 4 w 16"/>
                <a:gd name="T71" fmla="*/ 10 h 14"/>
                <a:gd name="T72" fmla="*/ 5 w 16"/>
                <a:gd name="T73" fmla="*/ 10 h 14"/>
                <a:gd name="T74" fmla="*/ 5 w 16"/>
                <a:gd name="T75" fmla="*/ 10 h 14"/>
                <a:gd name="T76" fmla="*/ 6 w 16"/>
                <a:gd name="T77" fmla="*/ 10 h 14"/>
                <a:gd name="T78" fmla="*/ 11 w 16"/>
                <a:gd name="T79" fmla="*/ 5 h 1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6"/>
                <a:gd name="T121" fmla="*/ 0 h 14"/>
                <a:gd name="T122" fmla="*/ 16 w 16"/>
                <a:gd name="T123" fmla="*/ 14 h 1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6" h="14">
                  <a:moveTo>
                    <a:pt x="11" y="5"/>
                  </a:move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5" y="4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4" y="8"/>
                  </a:lnTo>
                  <a:lnTo>
                    <a:pt x="4" y="9"/>
                  </a:lnTo>
                  <a:lnTo>
                    <a:pt x="3" y="9"/>
                  </a:lnTo>
                  <a:lnTo>
                    <a:pt x="2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9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6" y="10"/>
                  </a:lnTo>
                  <a:lnTo>
                    <a:pt x="11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2" name="Freeform 140"/>
            <p:cNvSpPr>
              <a:spLocks/>
            </p:cNvSpPr>
            <p:nvPr/>
          </p:nvSpPr>
          <p:spPr bwMode="auto">
            <a:xfrm>
              <a:off x="1540" y="2553"/>
              <a:ext cx="16" cy="19"/>
            </a:xfrm>
            <a:custGeom>
              <a:avLst/>
              <a:gdLst>
                <a:gd name="T0" fmla="*/ 3 w 16"/>
                <a:gd name="T1" fmla="*/ 11 h 19"/>
                <a:gd name="T2" fmla="*/ 4 w 16"/>
                <a:gd name="T3" fmla="*/ 11 h 19"/>
                <a:gd name="T4" fmla="*/ 4 w 16"/>
                <a:gd name="T5" fmla="*/ 12 h 19"/>
                <a:gd name="T6" fmla="*/ 4 w 16"/>
                <a:gd name="T7" fmla="*/ 13 h 19"/>
                <a:gd name="T8" fmla="*/ 4 w 16"/>
                <a:gd name="T9" fmla="*/ 14 h 19"/>
                <a:gd name="T10" fmla="*/ 4 w 16"/>
                <a:gd name="T11" fmla="*/ 14 h 19"/>
                <a:gd name="T12" fmla="*/ 4 w 16"/>
                <a:gd name="T13" fmla="*/ 14 h 19"/>
                <a:gd name="T14" fmla="*/ 5 w 16"/>
                <a:gd name="T15" fmla="*/ 14 h 19"/>
                <a:gd name="T16" fmla="*/ 5 w 16"/>
                <a:gd name="T17" fmla="*/ 15 h 19"/>
                <a:gd name="T18" fmla="*/ 6 w 16"/>
                <a:gd name="T19" fmla="*/ 15 h 19"/>
                <a:gd name="T20" fmla="*/ 6 w 16"/>
                <a:gd name="T21" fmla="*/ 14 h 19"/>
                <a:gd name="T22" fmla="*/ 6 w 16"/>
                <a:gd name="T23" fmla="*/ 14 h 19"/>
                <a:gd name="T24" fmla="*/ 7 w 16"/>
                <a:gd name="T25" fmla="*/ 14 h 19"/>
                <a:gd name="T26" fmla="*/ 3 w 16"/>
                <a:gd name="T27" fmla="*/ 18 h 19"/>
                <a:gd name="T28" fmla="*/ 2 w 16"/>
                <a:gd name="T29" fmla="*/ 17 h 19"/>
                <a:gd name="T30" fmla="*/ 3 w 16"/>
                <a:gd name="T31" fmla="*/ 17 h 19"/>
                <a:gd name="T32" fmla="*/ 3 w 16"/>
                <a:gd name="T33" fmla="*/ 17 h 19"/>
                <a:gd name="T34" fmla="*/ 3 w 16"/>
                <a:gd name="T35" fmla="*/ 16 h 19"/>
                <a:gd name="T36" fmla="*/ 3 w 16"/>
                <a:gd name="T37" fmla="*/ 15 h 19"/>
                <a:gd name="T38" fmla="*/ 3 w 16"/>
                <a:gd name="T39" fmla="*/ 14 h 19"/>
                <a:gd name="T40" fmla="*/ 3 w 16"/>
                <a:gd name="T41" fmla="*/ 14 h 19"/>
                <a:gd name="T42" fmla="*/ 3 w 16"/>
                <a:gd name="T43" fmla="*/ 13 h 19"/>
                <a:gd name="T44" fmla="*/ 0 w 16"/>
                <a:gd name="T45" fmla="*/ 1 h 19"/>
                <a:gd name="T46" fmla="*/ 1 w 16"/>
                <a:gd name="T47" fmla="*/ 0 h 19"/>
                <a:gd name="T48" fmla="*/ 11 w 16"/>
                <a:gd name="T49" fmla="*/ 8 h 19"/>
                <a:gd name="T50" fmla="*/ 11 w 16"/>
                <a:gd name="T51" fmla="*/ 8 h 19"/>
                <a:gd name="T52" fmla="*/ 11 w 16"/>
                <a:gd name="T53" fmla="*/ 8 h 19"/>
                <a:gd name="T54" fmla="*/ 11 w 16"/>
                <a:gd name="T55" fmla="*/ 9 h 19"/>
                <a:gd name="T56" fmla="*/ 12 w 16"/>
                <a:gd name="T57" fmla="*/ 9 h 19"/>
                <a:gd name="T58" fmla="*/ 13 w 16"/>
                <a:gd name="T59" fmla="*/ 9 h 19"/>
                <a:gd name="T60" fmla="*/ 14 w 16"/>
                <a:gd name="T61" fmla="*/ 9 h 19"/>
                <a:gd name="T62" fmla="*/ 14 w 16"/>
                <a:gd name="T63" fmla="*/ 10 h 19"/>
                <a:gd name="T64" fmla="*/ 14 w 16"/>
                <a:gd name="T65" fmla="*/ 9 h 19"/>
                <a:gd name="T66" fmla="*/ 14 w 16"/>
                <a:gd name="T67" fmla="*/ 9 h 19"/>
                <a:gd name="T68" fmla="*/ 15 w 16"/>
                <a:gd name="T69" fmla="*/ 10 h 19"/>
                <a:gd name="T70" fmla="*/ 10 w 16"/>
                <a:gd name="T71" fmla="*/ 13 h 19"/>
                <a:gd name="T72" fmla="*/ 9 w 16"/>
                <a:gd name="T73" fmla="*/ 13 h 19"/>
                <a:gd name="T74" fmla="*/ 9 w 16"/>
                <a:gd name="T75" fmla="*/ 12 h 19"/>
                <a:gd name="T76" fmla="*/ 10 w 16"/>
                <a:gd name="T77" fmla="*/ 12 h 19"/>
                <a:gd name="T78" fmla="*/ 10 w 16"/>
                <a:gd name="T79" fmla="*/ 11 h 19"/>
                <a:gd name="T80" fmla="*/ 11 w 16"/>
                <a:gd name="T81" fmla="*/ 11 h 19"/>
                <a:gd name="T82" fmla="*/ 11 w 16"/>
                <a:gd name="T83" fmla="*/ 11 h 19"/>
                <a:gd name="T84" fmla="*/ 10 w 16"/>
                <a:gd name="T85" fmla="*/ 10 h 19"/>
                <a:gd name="T86" fmla="*/ 9 w 16"/>
                <a:gd name="T87" fmla="*/ 10 h 19"/>
                <a:gd name="T88" fmla="*/ 8 w 16"/>
                <a:gd name="T89" fmla="*/ 8 h 19"/>
                <a:gd name="T90" fmla="*/ 3 w 16"/>
                <a:gd name="T91" fmla="*/ 11 h 1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6"/>
                <a:gd name="T139" fmla="*/ 0 h 19"/>
                <a:gd name="T140" fmla="*/ 16 w 16"/>
                <a:gd name="T141" fmla="*/ 19 h 19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6" h="19">
                  <a:moveTo>
                    <a:pt x="3" y="11"/>
                  </a:moveTo>
                  <a:lnTo>
                    <a:pt x="4" y="11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6" y="14"/>
                  </a:lnTo>
                  <a:lnTo>
                    <a:pt x="7" y="14"/>
                  </a:lnTo>
                  <a:lnTo>
                    <a:pt x="3" y="18"/>
                  </a:lnTo>
                  <a:lnTo>
                    <a:pt x="2" y="17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0" y="1"/>
                  </a:lnTo>
                  <a:lnTo>
                    <a:pt x="1" y="0"/>
                  </a:lnTo>
                  <a:lnTo>
                    <a:pt x="11" y="8"/>
                  </a:lnTo>
                  <a:lnTo>
                    <a:pt x="11" y="9"/>
                  </a:lnTo>
                  <a:lnTo>
                    <a:pt x="12" y="9"/>
                  </a:lnTo>
                  <a:lnTo>
                    <a:pt x="13" y="9"/>
                  </a:lnTo>
                  <a:lnTo>
                    <a:pt x="14" y="9"/>
                  </a:lnTo>
                  <a:lnTo>
                    <a:pt x="14" y="10"/>
                  </a:lnTo>
                  <a:lnTo>
                    <a:pt x="14" y="9"/>
                  </a:lnTo>
                  <a:lnTo>
                    <a:pt x="15" y="10"/>
                  </a:lnTo>
                  <a:lnTo>
                    <a:pt x="10" y="13"/>
                  </a:lnTo>
                  <a:lnTo>
                    <a:pt x="9" y="13"/>
                  </a:lnTo>
                  <a:lnTo>
                    <a:pt x="9" y="12"/>
                  </a:lnTo>
                  <a:lnTo>
                    <a:pt x="10" y="12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8" y="8"/>
                  </a:lnTo>
                  <a:lnTo>
                    <a:pt x="3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3" name="Freeform 141"/>
            <p:cNvSpPr>
              <a:spLocks/>
            </p:cNvSpPr>
            <p:nvPr/>
          </p:nvSpPr>
          <p:spPr bwMode="auto">
            <a:xfrm>
              <a:off x="1542" y="2556"/>
              <a:ext cx="3" cy="5"/>
            </a:xfrm>
            <a:custGeom>
              <a:avLst/>
              <a:gdLst>
                <a:gd name="T0" fmla="*/ 2 w 3"/>
                <a:gd name="T1" fmla="*/ 2 h 5"/>
                <a:gd name="T2" fmla="*/ 0 w 3"/>
                <a:gd name="T3" fmla="*/ 0 h 5"/>
                <a:gd name="T4" fmla="*/ 1 w 3"/>
                <a:gd name="T5" fmla="*/ 4 h 5"/>
                <a:gd name="T6" fmla="*/ 2 w 3"/>
                <a:gd name="T7" fmla="*/ 2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"/>
                <a:gd name="T13" fmla="*/ 0 h 5"/>
                <a:gd name="T14" fmla="*/ 3 w 3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" h="5">
                  <a:moveTo>
                    <a:pt x="2" y="2"/>
                  </a:moveTo>
                  <a:lnTo>
                    <a:pt x="0" y="0"/>
                  </a:lnTo>
                  <a:lnTo>
                    <a:pt x="1" y="4"/>
                  </a:lnTo>
                  <a:lnTo>
                    <a:pt x="2" y="2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4" name="Freeform 142"/>
            <p:cNvSpPr>
              <a:spLocks/>
            </p:cNvSpPr>
            <p:nvPr/>
          </p:nvSpPr>
          <p:spPr bwMode="auto">
            <a:xfrm>
              <a:off x="1568" y="2522"/>
              <a:ext cx="21" cy="20"/>
            </a:xfrm>
            <a:custGeom>
              <a:avLst/>
              <a:gdLst>
                <a:gd name="T0" fmla="*/ 9 w 21"/>
                <a:gd name="T1" fmla="*/ 5 h 20"/>
                <a:gd name="T2" fmla="*/ 10 w 21"/>
                <a:gd name="T3" fmla="*/ 6 h 20"/>
                <a:gd name="T4" fmla="*/ 11 w 21"/>
                <a:gd name="T5" fmla="*/ 7 h 20"/>
                <a:gd name="T6" fmla="*/ 10 w 21"/>
                <a:gd name="T7" fmla="*/ 8 h 20"/>
                <a:gd name="T8" fmla="*/ 9 w 21"/>
                <a:gd name="T9" fmla="*/ 9 h 20"/>
                <a:gd name="T10" fmla="*/ 8 w 21"/>
                <a:gd name="T11" fmla="*/ 10 h 20"/>
                <a:gd name="T12" fmla="*/ 5 w 21"/>
                <a:gd name="T13" fmla="*/ 7 h 20"/>
                <a:gd name="T14" fmla="*/ 5 w 21"/>
                <a:gd name="T15" fmla="*/ 6 h 20"/>
                <a:gd name="T16" fmla="*/ 5 w 21"/>
                <a:gd name="T17" fmla="*/ 5 h 20"/>
                <a:gd name="T18" fmla="*/ 5 w 21"/>
                <a:gd name="T19" fmla="*/ 4 h 20"/>
                <a:gd name="T20" fmla="*/ 6 w 21"/>
                <a:gd name="T21" fmla="*/ 3 h 20"/>
                <a:gd name="T22" fmla="*/ 7 w 21"/>
                <a:gd name="T23" fmla="*/ 2 h 20"/>
                <a:gd name="T24" fmla="*/ 8 w 21"/>
                <a:gd name="T25" fmla="*/ 2 h 20"/>
                <a:gd name="T26" fmla="*/ 10 w 21"/>
                <a:gd name="T27" fmla="*/ 2 h 20"/>
                <a:gd name="T28" fmla="*/ 12 w 21"/>
                <a:gd name="T29" fmla="*/ 2 h 20"/>
                <a:gd name="T30" fmla="*/ 8 w 21"/>
                <a:gd name="T31" fmla="*/ 0 h 20"/>
                <a:gd name="T32" fmla="*/ 1 w 21"/>
                <a:gd name="T33" fmla="*/ 9 h 20"/>
                <a:gd name="T34" fmla="*/ 2 w 21"/>
                <a:gd name="T35" fmla="*/ 8 h 20"/>
                <a:gd name="T36" fmla="*/ 3 w 21"/>
                <a:gd name="T37" fmla="*/ 9 h 20"/>
                <a:gd name="T38" fmla="*/ 5 w 21"/>
                <a:gd name="T39" fmla="*/ 10 h 20"/>
                <a:gd name="T40" fmla="*/ 11 w 21"/>
                <a:gd name="T41" fmla="*/ 16 h 20"/>
                <a:gd name="T42" fmla="*/ 12 w 21"/>
                <a:gd name="T43" fmla="*/ 17 h 20"/>
                <a:gd name="T44" fmla="*/ 12 w 21"/>
                <a:gd name="T45" fmla="*/ 17 h 20"/>
                <a:gd name="T46" fmla="*/ 12 w 21"/>
                <a:gd name="T47" fmla="*/ 18 h 20"/>
                <a:gd name="T48" fmla="*/ 20 w 21"/>
                <a:gd name="T49" fmla="*/ 11 h 20"/>
                <a:gd name="T50" fmla="*/ 17 w 21"/>
                <a:gd name="T51" fmla="*/ 7 h 20"/>
                <a:gd name="T52" fmla="*/ 18 w 21"/>
                <a:gd name="T53" fmla="*/ 8 h 20"/>
                <a:gd name="T54" fmla="*/ 18 w 21"/>
                <a:gd name="T55" fmla="*/ 10 h 20"/>
                <a:gd name="T56" fmla="*/ 18 w 21"/>
                <a:gd name="T57" fmla="*/ 11 h 20"/>
                <a:gd name="T58" fmla="*/ 17 w 21"/>
                <a:gd name="T59" fmla="*/ 13 h 20"/>
                <a:gd name="T60" fmla="*/ 16 w 21"/>
                <a:gd name="T61" fmla="*/ 14 h 20"/>
                <a:gd name="T62" fmla="*/ 15 w 21"/>
                <a:gd name="T63" fmla="*/ 14 h 20"/>
                <a:gd name="T64" fmla="*/ 15 w 21"/>
                <a:gd name="T65" fmla="*/ 15 h 20"/>
                <a:gd name="T66" fmla="*/ 14 w 21"/>
                <a:gd name="T67" fmla="*/ 14 h 20"/>
                <a:gd name="T68" fmla="*/ 13 w 21"/>
                <a:gd name="T69" fmla="*/ 14 h 20"/>
                <a:gd name="T70" fmla="*/ 10 w 21"/>
                <a:gd name="T71" fmla="*/ 10 h 20"/>
                <a:gd name="T72" fmla="*/ 12 w 21"/>
                <a:gd name="T73" fmla="*/ 9 h 20"/>
                <a:gd name="T74" fmla="*/ 12 w 21"/>
                <a:gd name="T75" fmla="*/ 8 h 20"/>
                <a:gd name="T76" fmla="*/ 13 w 21"/>
                <a:gd name="T77" fmla="*/ 9 h 20"/>
                <a:gd name="T78" fmla="*/ 14 w 21"/>
                <a:gd name="T79" fmla="*/ 10 h 20"/>
                <a:gd name="T80" fmla="*/ 10 w 21"/>
                <a:gd name="T81" fmla="*/ 5 h 2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1"/>
                <a:gd name="T124" fmla="*/ 0 h 20"/>
                <a:gd name="T125" fmla="*/ 21 w 21"/>
                <a:gd name="T126" fmla="*/ 20 h 2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1" h="20">
                  <a:moveTo>
                    <a:pt x="10" y="5"/>
                  </a:moveTo>
                  <a:lnTo>
                    <a:pt x="9" y="5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11" y="7"/>
                  </a:lnTo>
                  <a:lnTo>
                    <a:pt x="10" y="8"/>
                  </a:lnTo>
                  <a:lnTo>
                    <a:pt x="10" y="9"/>
                  </a:lnTo>
                  <a:lnTo>
                    <a:pt x="9" y="9"/>
                  </a:lnTo>
                  <a:lnTo>
                    <a:pt x="9" y="10"/>
                  </a:lnTo>
                  <a:lnTo>
                    <a:pt x="8" y="10"/>
                  </a:lnTo>
                  <a:lnTo>
                    <a:pt x="5" y="8"/>
                  </a:lnTo>
                  <a:lnTo>
                    <a:pt x="5" y="7"/>
                  </a:lnTo>
                  <a:lnTo>
                    <a:pt x="5" y="6"/>
                  </a:lnTo>
                  <a:lnTo>
                    <a:pt x="5" y="5"/>
                  </a:lnTo>
                  <a:lnTo>
                    <a:pt x="5" y="4"/>
                  </a:lnTo>
                  <a:lnTo>
                    <a:pt x="6" y="4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8" y="0"/>
                  </a:lnTo>
                  <a:lnTo>
                    <a:pt x="0" y="8"/>
                  </a:lnTo>
                  <a:lnTo>
                    <a:pt x="1" y="9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4" y="9"/>
                  </a:lnTo>
                  <a:lnTo>
                    <a:pt x="5" y="10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2" y="17"/>
                  </a:lnTo>
                  <a:lnTo>
                    <a:pt x="12" y="18"/>
                  </a:lnTo>
                  <a:lnTo>
                    <a:pt x="12" y="19"/>
                  </a:lnTo>
                  <a:lnTo>
                    <a:pt x="20" y="11"/>
                  </a:lnTo>
                  <a:lnTo>
                    <a:pt x="18" y="7"/>
                  </a:lnTo>
                  <a:lnTo>
                    <a:pt x="17" y="7"/>
                  </a:lnTo>
                  <a:lnTo>
                    <a:pt x="17" y="8"/>
                  </a:lnTo>
                  <a:lnTo>
                    <a:pt x="18" y="8"/>
                  </a:lnTo>
                  <a:lnTo>
                    <a:pt x="18" y="9"/>
                  </a:lnTo>
                  <a:lnTo>
                    <a:pt x="18" y="10"/>
                  </a:lnTo>
                  <a:lnTo>
                    <a:pt x="18" y="11"/>
                  </a:lnTo>
                  <a:lnTo>
                    <a:pt x="17" y="12"/>
                  </a:lnTo>
                  <a:lnTo>
                    <a:pt x="17" y="13"/>
                  </a:lnTo>
                  <a:lnTo>
                    <a:pt x="16" y="13"/>
                  </a:lnTo>
                  <a:lnTo>
                    <a:pt x="16" y="14"/>
                  </a:lnTo>
                  <a:lnTo>
                    <a:pt x="15" y="14"/>
                  </a:lnTo>
                  <a:lnTo>
                    <a:pt x="15" y="15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3" y="14"/>
                  </a:lnTo>
                  <a:lnTo>
                    <a:pt x="8" y="11"/>
                  </a:lnTo>
                  <a:lnTo>
                    <a:pt x="10" y="10"/>
                  </a:lnTo>
                  <a:lnTo>
                    <a:pt x="11" y="9"/>
                  </a:lnTo>
                  <a:lnTo>
                    <a:pt x="12" y="9"/>
                  </a:lnTo>
                  <a:lnTo>
                    <a:pt x="12" y="8"/>
                  </a:lnTo>
                  <a:lnTo>
                    <a:pt x="13" y="8"/>
                  </a:lnTo>
                  <a:lnTo>
                    <a:pt x="13" y="9"/>
                  </a:lnTo>
                  <a:lnTo>
                    <a:pt x="14" y="9"/>
                  </a:lnTo>
                  <a:lnTo>
                    <a:pt x="14" y="10"/>
                  </a:lnTo>
                  <a:lnTo>
                    <a:pt x="15" y="9"/>
                  </a:lnTo>
                  <a:lnTo>
                    <a:pt x="1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5" name="Freeform 143"/>
            <p:cNvSpPr>
              <a:spLocks/>
            </p:cNvSpPr>
            <p:nvPr/>
          </p:nvSpPr>
          <p:spPr bwMode="auto">
            <a:xfrm>
              <a:off x="1592" y="2498"/>
              <a:ext cx="17" cy="13"/>
            </a:xfrm>
            <a:custGeom>
              <a:avLst/>
              <a:gdLst>
                <a:gd name="T0" fmla="*/ 5 w 17"/>
                <a:gd name="T1" fmla="*/ 3 h 13"/>
                <a:gd name="T2" fmla="*/ 5 w 17"/>
                <a:gd name="T3" fmla="*/ 3 h 13"/>
                <a:gd name="T4" fmla="*/ 4 w 17"/>
                <a:gd name="T5" fmla="*/ 3 h 13"/>
                <a:gd name="T6" fmla="*/ 4 w 17"/>
                <a:gd name="T7" fmla="*/ 3 h 13"/>
                <a:gd name="T8" fmla="*/ 4 w 17"/>
                <a:gd name="T9" fmla="*/ 2 h 13"/>
                <a:gd name="T10" fmla="*/ 4 w 17"/>
                <a:gd name="T11" fmla="*/ 1 h 13"/>
                <a:gd name="T12" fmla="*/ 3 w 17"/>
                <a:gd name="T13" fmla="*/ 1 h 13"/>
                <a:gd name="T14" fmla="*/ 4 w 17"/>
                <a:gd name="T15" fmla="*/ 1 h 13"/>
                <a:gd name="T16" fmla="*/ 4 w 17"/>
                <a:gd name="T17" fmla="*/ 1 h 13"/>
                <a:gd name="T18" fmla="*/ 4 w 17"/>
                <a:gd name="T19" fmla="*/ 0 h 13"/>
                <a:gd name="T20" fmla="*/ 3 w 17"/>
                <a:gd name="T21" fmla="*/ 0 h 13"/>
                <a:gd name="T22" fmla="*/ 0 w 17"/>
                <a:gd name="T23" fmla="*/ 5 h 13"/>
                <a:gd name="T24" fmla="*/ 1 w 17"/>
                <a:gd name="T25" fmla="*/ 5 h 13"/>
                <a:gd name="T26" fmla="*/ 1 w 17"/>
                <a:gd name="T27" fmla="*/ 5 h 13"/>
                <a:gd name="T28" fmla="*/ 1 w 17"/>
                <a:gd name="T29" fmla="*/ 5 h 13"/>
                <a:gd name="T30" fmla="*/ 1 w 17"/>
                <a:gd name="T31" fmla="*/ 4 h 13"/>
                <a:gd name="T32" fmla="*/ 2 w 17"/>
                <a:gd name="T33" fmla="*/ 4 h 13"/>
                <a:gd name="T34" fmla="*/ 3 w 17"/>
                <a:gd name="T35" fmla="*/ 4 h 13"/>
                <a:gd name="T36" fmla="*/ 4 w 17"/>
                <a:gd name="T37" fmla="*/ 4 h 13"/>
                <a:gd name="T38" fmla="*/ 4 w 17"/>
                <a:gd name="T39" fmla="*/ 5 h 13"/>
                <a:gd name="T40" fmla="*/ 4 w 17"/>
                <a:gd name="T41" fmla="*/ 5 h 13"/>
                <a:gd name="T42" fmla="*/ 11 w 17"/>
                <a:gd name="T43" fmla="*/ 9 h 13"/>
                <a:gd name="T44" fmla="*/ 12 w 17"/>
                <a:gd name="T45" fmla="*/ 9 h 13"/>
                <a:gd name="T46" fmla="*/ 12 w 17"/>
                <a:gd name="T47" fmla="*/ 9 h 13"/>
                <a:gd name="T48" fmla="*/ 12 w 17"/>
                <a:gd name="T49" fmla="*/ 9 h 13"/>
                <a:gd name="T50" fmla="*/ 12 w 17"/>
                <a:gd name="T51" fmla="*/ 10 h 13"/>
                <a:gd name="T52" fmla="*/ 12 w 17"/>
                <a:gd name="T53" fmla="*/ 11 h 13"/>
                <a:gd name="T54" fmla="*/ 12 w 17"/>
                <a:gd name="T55" fmla="*/ 11 h 13"/>
                <a:gd name="T56" fmla="*/ 12 w 17"/>
                <a:gd name="T57" fmla="*/ 12 h 13"/>
                <a:gd name="T58" fmla="*/ 16 w 17"/>
                <a:gd name="T59" fmla="*/ 7 h 13"/>
                <a:gd name="T60" fmla="*/ 15 w 17"/>
                <a:gd name="T61" fmla="*/ 7 h 13"/>
                <a:gd name="T62" fmla="*/ 15 w 17"/>
                <a:gd name="T63" fmla="*/ 7 h 13"/>
                <a:gd name="T64" fmla="*/ 15 w 17"/>
                <a:gd name="T65" fmla="*/ 7 h 13"/>
                <a:gd name="T66" fmla="*/ 15 w 17"/>
                <a:gd name="T67" fmla="*/ 8 h 13"/>
                <a:gd name="T68" fmla="*/ 14 w 17"/>
                <a:gd name="T69" fmla="*/ 8 h 13"/>
                <a:gd name="T70" fmla="*/ 13 w 17"/>
                <a:gd name="T71" fmla="*/ 8 h 13"/>
                <a:gd name="T72" fmla="*/ 13 w 17"/>
                <a:gd name="T73" fmla="*/ 7 h 13"/>
                <a:gd name="T74" fmla="*/ 12 w 17"/>
                <a:gd name="T75" fmla="*/ 7 h 13"/>
                <a:gd name="T76" fmla="*/ 12 w 17"/>
                <a:gd name="T77" fmla="*/ 7 h 13"/>
                <a:gd name="T78" fmla="*/ 5 w 17"/>
                <a:gd name="T79" fmla="*/ 3 h 1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7"/>
                <a:gd name="T121" fmla="*/ 0 h 13"/>
                <a:gd name="T122" fmla="*/ 17 w 17"/>
                <a:gd name="T123" fmla="*/ 13 h 13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7" h="13">
                  <a:moveTo>
                    <a:pt x="5" y="3"/>
                  </a:moveTo>
                  <a:lnTo>
                    <a:pt x="5" y="3"/>
                  </a:lnTo>
                  <a:lnTo>
                    <a:pt x="4" y="3"/>
                  </a:lnTo>
                  <a:lnTo>
                    <a:pt x="4" y="2"/>
                  </a:lnTo>
                  <a:lnTo>
                    <a:pt x="4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11" y="9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2" y="11"/>
                  </a:lnTo>
                  <a:lnTo>
                    <a:pt x="12" y="12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5" y="8"/>
                  </a:lnTo>
                  <a:lnTo>
                    <a:pt x="14" y="8"/>
                  </a:lnTo>
                  <a:lnTo>
                    <a:pt x="13" y="8"/>
                  </a:lnTo>
                  <a:lnTo>
                    <a:pt x="13" y="7"/>
                  </a:lnTo>
                  <a:lnTo>
                    <a:pt x="12" y="7"/>
                  </a:lnTo>
                  <a:lnTo>
                    <a:pt x="5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6" name="Freeform 144"/>
            <p:cNvSpPr>
              <a:spLocks/>
            </p:cNvSpPr>
            <p:nvPr/>
          </p:nvSpPr>
          <p:spPr bwMode="auto">
            <a:xfrm>
              <a:off x="1375" y="2562"/>
              <a:ext cx="12" cy="16"/>
            </a:xfrm>
            <a:custGeom>
              <a:avLst/>
              <a:gdLst>
                <a:gd name="T0" fmla="*/ 11 w 12"/>
                <a:gd name="T1" fmla="*/ 2 h 16"/>
                <a:gd name="T2" fmla="*/ 10 w 12"/>
                <a:gd name="T3" fmla="*/ 3 h 16"/>
                <a:gd name="T4" fmla="*/ 10 w 12"/>
                <a:gd name="T5" fmla="*/ 2 h 16"/>
                <a:gd name="T6" fmla="*/ 9 w 12"/>
                <a:gd name="T7" fmla="*/ 1 h 16"/>
                <a:gd name="T8" fmla="*/ 8 w 12"/>
                <a:gd name="T9" fmla="*/ 1 h 16"/>
                <a:gd name="T10" fmla="*/ 6 w 12"/>
                <a:gd name="T11" fmla="*/ 0 h 16"/>
                <a:gd name="T12" fmla="*/ 5 w 12"/>
                <a:gd name="T13" fmla="*/ 1 h 16"/>
                <a:gd name="T14" fmla="*/ 5 w 12"/>
                <a:gd name="T15" fmla="*/ 1 h 16"/>
                <a:gd name="T16" fmla="*/ 4 w 12"/>
                <a:gd name="T17" fmla="*/ 2 h 16"/>
                <a:gd name="T18" fmla="*/ 3 w 12"/>
                <a:gd name="T19" fmla="*/ 3 h 16"/>
                <a:gd name="T20" fmla="*/ 3 w 12"/>
                <a:gd name="T21" fmla="*/ 4 h 16"/>
                <a:gd name="T22" fmla="*/ 3 w 12"/>
                <a:gd name="T23" fmla="*/ 6 h 16"/>
                <a:gd name="T24" fmla="*/ 4 w 12"/>
                <a:gd name="T25" fmla="*/ 7 h 16"/>
                <a:gd name="T26" fmla="*/ 5 w 12"/>
                <a:gd name="T27" fmla="*/ 8 h 16"/>
                <a:gd name="T28" fmla="*/ 6 w 12"/>
                <a:gd name="T29" fmla="*/ 9 h 16"/>
                <a:gd name="T30" fmla="*/ 7 w 12"/>
                <a:gd name="T31" fmla="*/ 11 h 16"/>
                <a:gd name="T32" fmla="*/ 7 w 12"/>
                <a:gd name="T33" fmla="*/ 12 h 16"/>
                <a:gd name="T34" fmla="*/ 7 w 12"/>
                <a:gd name="T35" fmla="*/ 14 h 16"/>
                <a:gd name="T36" fmla="*/ 6 w 12"/>
                <a:gd name="T37" fmla="*/ 14 h 16"/>
                <a:gd name="T38" fmla="*/ 5 w 12"/>
                <a:gd name="T39" fmla="*/ 14 h 16"/>
                <a:gd name="T40" fmla="*/ 4 w 12"/>
                <a:gd name="T41" fmla="*/ 14 h 16"/>
                <a:gd name="T42" fmla="*/ 3 w 12"/>
                <a:gd name="T43" fmla="*/ 14 h 16"/>
                <a:gd name="T44" fmla="*/ 2 w 12"/>
                <a:gd name="T45" fmla="*/ 12 h 16"/>
                <a:gd name="T46" fmla="*/ 1 w 12"/>
                <a:gd name="T47" fmla="*/ 10 h 16"/>
                <a:gd name="T48" fmla="*/ 0 w 12"/>
                <a:gd name="T49" fmla="*/ 13 h 16"/>
                <a:gd name="T50" fmla="*/ 1 w 12"/>
                <a:gd name="T51" fmla="*/ 14 h 16"/>
                <a:gd name="T52" fmla="*/ 2 w 12"/>
                <a:gd name="T53" fmla="*/ 14 h 16"/>
                <a:gd name="T54" fmla="*/ 3 w 12"/>
                <a:gd name="T55" fmla="*/ 14 h 16"/>
                <a:gd name="T56" fmla="*/ 4 w 12"/>
                <a:gd name="T57" fmla="*/ 15 h 16"/>
                <a:gd name="T58" fmla="*/ 5 w 12"/>
                <a:gd name="T59" fmla="*/ 15 h 16"/>
                <a:gd name="T60" fmla="*/ 6 w 12"/>
                <a:gd name="T61" fmla="*/ 15 h 16"/>
                <a:gd name="T62" fmla="*/ 8 w 12"/>
                <a:gd name="T63" fmla="*/ 15 h 16"/>
                <a:gd name="T64" fmla="*/ 8 w 12"/>
                <a:gd name="T65" fmla="*/ 14 h 16"/>
                <a:gd name="T66" fmla="*/ 9 w 12"/>
                <a:gd name="T67" fmla="*/ 14 h 16"/>
                <a:gd name="T68" fmla="*/ 9 w 12"/>
                <a:gd name="T69" fmla="*/ 12 h 16"/>
                <a:gd name="T70" fmla="*/ 9 w 12"/>
                <a:gd name="T71" fmla="*/ 11 h 16"/>
                <a:gd name="T72" fmla="*/ 8 w 12"/>
                <a:gd name="T73" fmla="*/ 9 h 16"/>
                <a:gd name="T74" fmla="*/ 8 w 12"/>
                <a:gd name="T75" fmla="*/ 9 h 16"/>
                <a:gd name="T76" fmla="*/ 7 w 12"/>
                <a:gd name="T77" fmla="*/ 8 h 16"/>
                <a:gd name="T78" fmla="*/ 6 w 12"/>
                <a:gd name="T79" fmla="*/ 6 h 16"/>
                <a:gd name="T80" fmla="*/ 6 w 12"/>
                <a:gd name="T81" fmla="*/ 6 h 16"/>
                <a:gd name="T82" fmla="*/ 5 w 12"/>
                <a:gd name="T83" fmla="*/ 5 h 16"/>
                <a:gd name="T84" fmla="*/ 5 w 12"/>
                <a:gd name="T85" fmla="*/ 4 h 16"/>
                <a:gd name="T86" fmla="*/ 5 w 12"/>
                <a:gd name="T87" fmla="*/ 3 h 16"/>
                <a:gd name="T88" fmla="*/ 5 w 12"/>
                <a:gd name="T89" fmla="*/ 1 h 16"/>
                <a:gd name="T90" fmla="*/ 6 w 12"/>
                <a:gd name="T91" fmla="*/ 1 h 16"/>
                <a:gd name="T92" fmla="*/ 7 w 12"/>
                <a:gd name="T93" fmla="*/ 1 h 16"/>
                <a:gd name="T94" fmla="*/ 8 w 12"/>
                <a:gd name="T95" fmla="*/ 1 h 16"/>
                <a:gd name="T96" fmla="*/ 9 w 12"/>
                <a:gd name="T97" fmla="*/ 3 h 16"/>
                <a:gd name="T98" fmla="*/ 10 w 12"/>
                <a:gd name="T99" fmla="*/ 4 h 16"/>
                <a:gd name="T100" fmla="*/ 10 w 12"/>
                <a:gd name="T101" fmla="*/ 4 h 16"/>
                <a:gd name="T102" fmla="*/ 10 w 12"/>
                <a:gd name="T103" fmla="*/ 6 h 16"/>
                <a:gd name="T104" fmla="*/ 11 w 12"/>
                <a:gd name="T105" fmla="*/ 6 h 1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2"/>
                <a:gd name="T160" fmla="*/ 0 h 16"/>
                <a:gd name="T161" fmla="*/ 12 w 12"/>
                <a:gd name="T162" fmla="*/ 16 h 1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2" h="16">
                  <a:moveTo>
                    <a:pt x="11" y="2"/>
                  </a:moveTo>
                  <a:lnTo>
                    <a:pt x="11" y="2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0" y="1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6"/>
                  </a:lnTo>
                  <a:lnTo>
                    <a:pt x="4" y="6"/>
                  </a:lnTo>
                  <a:lnTo>
                    <a:pt x="4" y="7"/>
                  </a:lnTo>
                  <a:lnTo>
                    <a:pt x="5" y="8"/>
                  </a:lnTo>
                  <a:lnTo>
                    <a:pt x="6" y="9"/>
                  </a:lnTo>
                  <a:lnTo>
                    <a:pt x="6" y="10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3"/>
                  </a:lnTo>
                  <a:lnTo>
                    <a:pt x="7" y="14"/>
                  </a:lnTo>
                  <a:lnTo>
                    <a:pt x="6" y="14"/>
                  </a:lnTo>
                  <a:lnTo>
                    <a:pt x="5" y="14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8" y="9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7"/>
                  </a:lnTo>
                  <a:lnTo>
                    <a:pt x="6" y="6"/>
                  </a:lnTo>
                  <a:lnTo>
                    <a:pt x="5" y="6"/>
                  </a:lnTo>
                  <a:lnTo>
                    <a:pt x="5" y="5"/>
                  </a:lnTo>
                  <a:lnTo>
                    <a:pt x="5" y="4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9" y="2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7" name="Freeform 145"/>
            <p:cNvSpPr>
              <a:spLocks/>
            </p:cNvSpPr>
            <p:nvPr/>
          </p:nvSpPr>
          <p:spPr bwMode="auto">
            <a:xfrm>
              <a:off x="1448" y="2578"/>
              <a:ext cx="13" cy="16"/>
            </a:xfrm>
            <a:custGeom>
              <a:avLst/>
              <a:gdLst>
                <a:gd name="T0" fmla="*/ 8 w 13"/>
                <a:gd name="T1" fmla="*/ 4 h 16"/>
                <a:gd name="T2" fmla="*/ 8 w 13"/>
                <a:gd name="T3" fmla="*/ 6 h 16"/>
                <a:gd name="T4" fmla="*/ 7 w 13"/>
                <a:gd name="T5" fmla="*/ 6 h 16"/>
                <a:gd name="T6" fmla="*/ 6 w 13"/>
                <a:gd name="T7" fmla="*/ 6 h 16"/>
                <a:gd name="T8" fmla="*/ 5 w 13"/>
                <a:gd name="T9" fmla="*/ 7 h 16"/>
                <a:gd name="T10" fmla="*/ 4 w 13"/>
                <a:gd name="T11" fmla="*/ 2 h 16"/>
                <a:gd name="T12" fmla="*/ 5 w 13"/>
                <a:gd name="T13" fmla="*/ 1 h 16"/>
                <a:gd name="T14" fmla="*/ 5 w 13"/>
                <a:gd name="T15" fmla="*/ 1 h 16"/>
                <a:gd name="T16" fmla="*/ 7 w 13"/>
                <a:gd name="T17" fmla="*/ 1 h 16"/>
                <a:gd name="T18" fmla="*/ 8 w 13"/>
                <a:gd name="T19" fmla="*/ 1 h 16"/>
                <a:gd name="T20" fmla="*/ 9 w 13"/>
                <a:gd name="T21" fmla="*/ 1 h 16"/>
                <a:gd name="T22" fmla="*/ 10 w 13"/>
                <a:gd name="T23" fmla="*/ 2 h 16"/>
                <a:gd name="T24" fmla="*/ 11 w 13"/>
                <a:gd name="T25" fmla="*/ 3 h 16"/>
                <a:gd name="T26" fmla="*/ 11 w 13"/>
                <a:gd name="T27" fmla="*/ 4 h 16"/>
                <a:gd name="T28" fmla="*/ 0 w 13"/>
                <a:gd name="T29" fmla="*/ 0 h 16"/>
                <a:gd name="T30" fmla="*/ 1 w 13"/>
                <a:gd name="T31" fmla="*/ 1 h 16"/>
                <a:gd name="T32" fmla="*/ 2 w 13"/>
                <a:gd name="T33" fmla="*/ 1 h 16"/>
                <a:gd name="T34" fmla="*/ 2 w 13"/>
                <a:gd name="T35" fmla="*/ 3 h 16"/>
                <a:gd name="T36" fmla="*/ 2 w 13"/>
                <a:gd name="T37" fmla="*/ 11 h 16"/>
                <a:gd name="T38" fmla="*/ 2 w 13"/>
                <a:gd name="T39" fmla="*/ 13 h 16"/>
                <a:gd name="T40" fmla="*/ 1 w 13"/>
                <a:gd name="T41" fmla="*/ 14 h 16"/>
                <a:gd name="T42" fmla="*/ 0 w 13"/>
                <a:gd name="T43" fmla="*/ 14 h 16"/>
                <a:gd name="T44" fmla="*/ 11 w 13"/>
                <a:gd name="T45" fmla="*/ 15 h 16"/>
                <a:gd name="T46" fmla="*/ 11 w 13"/>
                <a:gd name="T47" fmla="*/ 11 h 16"/>
                <a:gd name="T48" fmla="*/ 11 w 13"/>
                <a:gd name="T49" fmla="*/ 12 h 16"/>
                <a:gd name="T50" fmla="*/ 10 w 13"/>
                <a:gd name="T51" fmla="*/ 13 h 16"/>
                <a:gd name="T52" fmla="*/ 9 w 13"/>
                <a:gd name="T53" fmla="*/ 14 h 16"/>
                <a:gd name="T54" fmla="*/ 8 w 13"/>
                <a:gd name="T55" fmla="*/ 14 h 16"/>
                <a:gd name="T56" fmla="*/ 7 w 13"/>
                <a:gd name="T57" fmla="*/ 14 h 16"/>
                <a:gd name="T58" fmla="*/ 6 w 13"/>
                <a:gd name="T59" fmla="*/ 14 h 16"/>
                <a:gd name="T60" fmla="*/ 5 w 13"/>
                <a:gd name="T61" fmla="*/ 14 h 16"/>
                <a:gd name="T62" fmla="*/ 4 w 13"/>
                <a:gd name="T63" fmla="*/ 14 h 16"/>
                <a:gd name="T64" fmla="*/ 4 w 13"/>
                <a:gd name="T65" fmla="*/ 7 h 16"/>
                <a:gd name="T66" fmla="*/ 5 w 13"/>
                <a:gd name="T67" fmla="*/ 7 h 16"/>
                <a:gd name="T68" fmla="*/ 6 w 13"/>
                <a:gd name="T69" fmla="*/ 8 h 16"/>
                <a:gd name="T70" fmla="*/ 7 w 13"/>
                <a:gd name="T71" fmla="*/ 8 h 16"/>
                <a:gd name="T72" fmla="*/ 8 w 13"/>
                <a:gd name="T73" fmla="*/ 9 h 16"/>
                <a:gd name="T74" fmla="*/ 8 w 13"/>
                <a:gd name="T75" fmla="*/ 10 h 16"/>
                <a:gd name="T76" fmla="*/ 9 w 13"/>
                <a:gd name="T77" fmla="*/ 4 h 1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3"/>
                <a:gd name="T118" fmla="*/ 0 h 16"/>
                <a:gd name="T119" fmla="*/ 13 w 13"/>
                <a:gd name="T120" fmla="*/ 16 h 1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3" h="16">
                  <a:moveTo>
                    <a:pt x="9" y="4"/>
                  </a:moveTo>
                  <a:lnTo>
                    <a:pt x="8" y="4"/>
                  </a:lnTo>
                  <a:lnTo>
                    <a:pt x="8" y="5"/>
                  </a:lnTo>
                  <a:lnTo>
                    <a:pt x="8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7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2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9" y="1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11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1" y="14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11" y="15"/>
                  </a:lnTo>
                  <a:lnTo>
                    <a:pt x="12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0" y="12"/>
                  </a:lnTo>
                  <a:lnTo>
                    <a:pt x="10" y="13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8" y="14"/>
                  </a:lnTo>
                  <a:lnTo>
                    <a:pt x="7" y="14"/>
                  </a:lnTo>
                  <a:lnTo>
                    <a:pt x="6" y="14"/>
                  </a:lnTo>
                  <a:lnTo>
                    <a:pt x="5" y="14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4" y="7"/>
                  </a:lnTo>
                  <a:lnTo>
                    <a:pt x="5" y="7"/>
                  </a:lnTo>
                  <a:lnTo>
                    <a:pt x="5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8" name="Freeform 146"/>
            <p:cNvSpPr>
              <a:spLocks/>
            </p:cNvSpPr>
            <p:nvPr/>
          </p:nvSpPr>
          <p:spPr bwMode="auto">
            <a:xfrm>
              <a:off x="1467" y="2577"/>
              <a:ext cx="10" cy="17"/>
            </a:xfrm>
            <a:custGeom>
              <a:avLst/>
              <a:gdLst>
                <a:gd name="T0" fmla="*/ 7 w 10"/>
                <a:gd name="T1" fmla="*/ 0 h 17"/>
                <a:gd name="T2" fmla="*/ 6 w 10"/>
                <a:gd name="T3" fmla="*/ 1 h 17"/>
                <a:gd name="T4" fmla="*/ 4 w 10"/>
                <a:gd name="T5" fmla="*/ 1 h 17"/>
                <a:gd name="T6" fmla="*/ 4 w 10"/>
                <a:gd name="T7" fmla="*/ 0 h 17"/>
                <a:gd name="T8" fmla="*/ 2 w 10"/>
                <a:gd name="T9" fmla="*/ 1 h 17"/>
                <a:gd name="T10" fmla="*/ 1 w 10"/>
                <a:gd name="T11" fmla="*/ 1 h 17"/>
                <a:gd name="T12" fmla="*/ 1 w 10"/>
                <a:gd name="T13" fmla="*/ 1 h 17"/>
                <a:gd name="T14" fmla="*/ 0 w 10"/>
                <a:gd name="T15" fmla="*/ 3 h 17"/>
                <a:gd name="T16" fmla="*/ 0 w 10"/>
                <a:gd name="T17" fmla="*/ 4 h 17"/>
                <a:gd name="T18" fmla="*/ 1 w 10"/>
                <a:gd name="T19" fmla="*/ 7 h 17"/>
                <a:gd name="T20" fmla="*/ 2 w 10"/>
                <a:gd name="T21" fmla="*/ 7 h 17"/>
                <a:gd name="T22" fmla="*/ 3 w 10"/>
                <a:gd name="T23" fmla="*/ 8 h 17"/>
                <a:gd name="T24" fmla="*/ 5 w 10"/>
                <a:gd name="T25" fmla="*/ 9 h 17"/>
                <a:gd name="T26" fmla="*/ 7 w 10"/>
                <a:gd name="T27" fmla="*/ 9 h 17"/>
                <a:gd name="T28" fmla="*/ 8 w 10"/>
                <a:gd name="T29" fmla="*/ 11 h 17"/>
                <a:gd name="T30" fmla="*/ 8 w 10"/>
                <a:gd name="T31" fmla="*/ 12 h 17"/>
                <a:gd name="T32" fmla="*/ 7 w 10"/>
                <a:gd name="T33" fmla="*/ 13 h 17"/>
                <a:gd name="T34" fmla="*/ 7 w 10"/>
                <a:gd name="T35" fmla="*/ 14 h 17"/>
                <a:gd name="T36" fmla="*/ 5 w 10"/>
                <a:gd name="T37" fmla="*/ 15 h 17"/>
                <a:gd name="T38" fmla="*/ 4 w 10"/>
                <a:gd name="T39" fmla="*/ 15 h 17"/>
                <a:gd name="T40" fmla="*/ 4 w 10"/>
                <a:gd name="T41" fmla="*/ 14 h 17"/>
                <a:gd name="T42" fmla="*/ 2 w 10"/>
                <a:gd name="T43" fmla="*/ 14 h 17"/>
                <a:gd name="T44" fmla="*/ 2 w 10"/>
                <a:gd name="T45" fmla="*/ 13 h 17"/>
                <a:gd name="T46" fmla="*/ 1 w 10"/>
                <a:gd name="T47" fmla="*/ 12 h 17"/>
                <a:gd name="T48" fmla="*/ 1 w 10"/>
                <a:gd name="T49" fmla="*/ 12 h 17"/>
                <a:gd name="T50" fmla="*/ 2 w 10"/>
                <a:gd name="T51" fmla="*/ 16 h 17"/>
                <a:gd name="T52" fmla="*/ 2 w 10"/>
                <a:gd name="T53" fmla="*/ 15 h 17"/>
                <a:gd name="T54" fmla="*/ 4 w 10"/>
                <a:gd name="T55" fmla="*/ 15 h 17"/>
                <a:gd name="T56" fmla="*/ 5 w 10"/>
                <a:gd name="T57" fmla="*/ 15 h 17"/>
                <a:gd name="T58" fmla="*/ 6 w 10"/>
                <a:gd name="T59" fmla="*/ 15 h 17"/>
                <a:gd name="T60" fmla="*/ 7 w 10"/>
                <a:gd name="T61" fmla="*/ 15 h 17"/>
                <a:gd name="T62" fmla="*/ 8 w 10"/>
                <a:gd name="T63" fmla="*/ 14 h 17"/>
                <a:gd name="T64" fmla="*/ 8 w 10"/>
                <a:gd name="T65" fmla="*/ 13 h 17"/>
                <a:gd name="T66" fmla="*/ 9 w 10"/>
                <a:gd name="T67" fmla="*/ 12 h 17"/>
                <a:gd name="T68" fmla="*/ 9 w 10"/>
                <a:gd name="T69" fmla="*/ 10 h 17"/>
                <a:gd name="T70" fmla="*/ 8 w 10"/>
                <a:gd name="T71" fmla="*/ 9 h 17"/>
                <a:gd name="T72" fmla="*/ 8 w 10"/>
                <a:gd name="T73" fmla="*/ 7 h 17"/>
                <a:gd name="T74" fmla="*/ 7 w 10"/>
                <a:gd name="T75" fmla="*/ 7 h 17"/>
                <a:gd name="T76" fmla="*/ 5 w 10"/>
                <a:gd name="T77" fmla="*/ 7 h 17"/>
                <a:gd name="T78" fmla="*/ 4 w 10"/>
                <a:gd name="T79" fmla="*/ 7 h 17"/>
                <a:gd name="T80" fmla="*/ 3 w 10"/>
                <a:gd name="T81" fmla="*/ 6 h 17"/>
                <a:gd name="T82" fmla="*/ 2 w 10"/>
                <a:gd name="T83" fmla="*/ 6 h 17"/>
                <a:gd name="T84" fmla="*/ 1 w 10"/>
                <a:gd name="T85" fmla="*/ 4 h 17"/>
                <a:gd name="T86" fmla="*/ 1 w 10"/>
                <a:gd name="T87" fmla="*/ 3 h 17"/>
                <a:gd name="T88" fmla="*/ 2 w 10"/>
                <a:gd name="T89" fmla="*/ 2 h 17"/>
                <a:gd name="T90" fmla="*/ 2 w 10"/>
                <a:gd name="T91" fmla="*/ 1 h 17"/>
                <a:gd name="T92" fmla="*/ 4 w 10"/>
                <a:gd name="T93" fmla="*/ 1 h 17"/>
                <a:gd name="T94" fmla="*/ 5 w 10"/>
                <a:gd name="T95" fmla="*/ 1 h 17"/>
                <a:gd name="T96" fmla="*/ 5 w 10"/>
                <a:gd name="T97" fmla="*/ 1 h 17"/>
                <a:gd name="T98" fmla="*/ 7 w 10"/>
                <a:gd name="T99" fmla="*/ 3 h 17"/>
                <a:gd name="T100" fmla="*/ 8 w 10"/>
                <a:gd name="T101" fmla="*/ 4 h 1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0"/>
                <a:gd name="T154" fmla="*/ 0 h 17"/>
                <a:gd name="T155" fmla="*/ 10 w 10"/>
                <a:gd name="T156" fmla="*/ 17 h 17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0" h="17">
                  <a:moveTo>
                    <a:pt x="7" y="0"/>
                  </a:moveTo>
                  <a:lnTo>
                    <a:pt x="7" y="0"/>
                  </a:lnTo>
                  <a:lnTo>
                    <a:pt x="6" y="0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6"/>
                  </a:lnTo>
                  <a:lnTo>
                    <a:pt x="1" y="7"/>
                  </a:lnTo>
                  <a:lnTo>
                    <a:pt x="2" y="7"/>
                  </a:lnTo>
                  <a:lnTo>
                    <a:pt x="2" y="8"/>
                  </a:lnTo>
                  <a:lnTo>
                    <a:pt x="3" y="8"/>
                  </a:lnTo>
                  <a:lnTo>
                    <a:pt x="4" y="8"/>
                  </a:lnTo>
                  <a:lnTo>
                    <a:pt x="5" y="9"/>
                  </a:lnTo>
                  <a:lnTo>
                    <a:pt x="6" y="9"/>
                  </a:lnTo>
                  <a:lnTo>
                    <a:pt x="7" y="9"/>
                  </a:lnTo>
                  <a:lnTo>
                    <a:pt x="7" y="10"/>
                  </a:lnTo>
                  <a:lnTo>
                    <a:pt x="8" y="11"/>
                  </a:lnTo>
                  <a:lnTo>
                    <a:pt x="8" y="12"/>
                  </a:lnTo>
                  <a:lnTo>
                    <a:pt x="7" y="12"/>
                  </a:lnTo>
                  <a:lnTo>
                    <a:pt x="7" y="13"/>
                  </a:lnTo>
                  <a:lnTo>
                    <a:pt x="7" y="14"/>
                  </a:lnTo>
                  <a:lnTo>
                    <a:pt x="6" y="15"/>
                  </a:lnTo>
                  <a:lnTo>
                    <a:pt x="5" y="15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9" y="9"/>
                  </a:lnTo>
                  <a:lnTo>
                    <a:pt x="8" y="9"/>
                  </a:lnTo>
                  <a:lnTo>
                    <a:pt x="8" y="8"/>
                  </a:lnTo>
                  <a:lnTo>
                    <a:pt x="8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2"/>
                  </a:lnTo>
                  <a:lnTo>
                    <a:pt x="7" y="3"/>
                  </a:lnTo>
                  <a:lnTo>
                    <a:pt x="7" y="4"/>
                  </a:lnTo>
                  <a:lnTo>
                    <a:pt x="8" y="4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19" name="Freeform 147"/>
            <p:cNvSpPr>
              <a:spLocks/>
            </p:cNvSpPr>
            <p:nvPr/>
          </p:nvSpPr>
          <p:spPr bwMode="auto">
            <a:xfrm>
              <a:off x="1493" y="2571"/>
              <a:ext cx="14" cy="16"/>
            </a:xfrm>
            <a:custGeom>
              <a:avLst/>
              <a:gdLst>
                <a:gd name="T0" fmla="*/ 13 w 14"/>
                <a:gd name="T1" fmla="*/ 9 h 16"/>
                <a:gd name="T2" fmla="*/ 13 w 14"/>
                <a:gd name="T3" fmla="*/ 8 h 16"/>
                <a:gd name="T4" fmla="*/ 12 w 14"/>
                <a:gd name="T5" fmla="*/ 8 h 16"/>
                <a:gd name="T6" fmla="*/ 12 w 14"/>
                <a:gd name="T7" fmla="*/ 7 h 16"/>
                <a:gd name="T8" fmla="*/ 12 w 14"/>
                <a:gd name="T9" fmla="*/ 6 h 16"/>
                <a:gd name="T10" fmla="*/ 12 w 14"/>
                <a:gd name="T11" fmla="*/ 6 h 16"/>
                <a:gd name="T12" fmla="*/ 12 w 14"/>
                <a:gd name="T13" fmla="*/ 5 h 16"/>
                <a:gd name="T14" fmla="*/ 12 w 14"/>
                <a:gd name="T15" fmla="*/ 4 h 16"/>
                <a:gd name="T16" fmla="*/ 11 w 14"/>
                <a:gd name="T17" fmla="*/ 4 h 16"/>
                <a:gd name="T18" fmla="*/ 11 w 14"/>
                <a:gd name="T19" fmla="*/ 3 h 16"/>
                <a:gd name="T20" fmla="*/ 10 w 14"/>
                <a:gd name="T21" fmla="*/ 3 h 16"/>
                <a:gd name="T22" fmla="*/ 10 w 14"/>
                <a:gd name="T23" fmla="*/ 2 h 16"/>
                <a:gd name="T24" fmla="*/ 10 w 14"/>
                <a:gd name="T25" fmla="*/ 1 h 16"/>
                <a:gd name="T26" fmla="*/ 9 w 14"/>
                <a:gd name="T27" fmla="*/ 1 h 16"/>
                <a:gd name="T28" fmla="*/ 8 w 14"/>
                <a:gd name="T29" fmla="*/ 1 h 16"/>
                <a:gd name="T30" fmla="*/ 8 w 14"/>
                <a:gd name="T31" fmla="*/ 1 h 16"/>
                <a:gd name="T32" fmla="*/ 7 w 14"/>
                <a:gd name="T33" fmla="*/ 1 h 16"/>
                <a:gd name="T34" fmla="*/ 5 w 14"/>
                <a:gd name="T35" fmla="*/ 0 h 16"/>
                <a:gd name="T36" fmla="*/ 5 w 14"/>
                <a:gd name="T37" fmla="*/ 1 h 16"/>
                <a:gd name="T38" fmla="*/ 4 w 14"/>
                <a:gd name="T39" fmla="*/ 1 h 16"/>
                <a:gd name="T40" fmla="*/ 3 w 14"/>
                <a:gd name="T41" fmla="*/ 1 h 16"/>
                <a:gd name="T42" fmla="*/ 3 w 14"/>
                <a:gd name="T43" fmla="*/ 1 h 16"/>
                <a:gd name="T44" fmla="*/ 2 w 14"/>
                <a:gd name="T45" fmla="*/ 2 h 16"/>
                <a:gd name="T46" fmla="*/ 1 w 14"/>
                <a:gd name="T47" fmla="*/ 3 h 16"/>
                <a:gd name="T48" fmla="*/ 1 w 14"/>
                <a:gd name="T49" fmla="*/ 4 h 16"/>
                <a:gd name="T50" fmla="*/ 1 w 14"/>
                <a:gd name="T51" fmla="*/ 4 h 16"/>
                <a:gd name="T52" fmla="*/ 1 w 14"/>
                <a:gd name="T53" fmla="*/ 4 h 16"/>
                <a:gd name="T54" fmla="*/ 0 w 14"/>
                <a:gd name="T55" fmla="*/ 5 h 16"/>
                <a:gd name="T56" fmla="*/ 0 w 14"/>
                <a:gd name="T57" fmla="*/ 6 h 16"/>
                <a:gd name="T58" fmla="*/ 0 w 14"/>
                <a:gd name="T59" fmla="*/ 6 h 16"/>
                <a:gd name="T60" fmla="*/ 0 w 14"/>
                <a:gd name="T61" fmla="*/ 7 h 16"/>
                <a:gd name="T62" fmla="*/ 0 w 14"/>
                <a:gd name="T63" fmla="*/ 8 h 16"/>
                <a:gd name="T64" fmla="*/ 0 w 14"/>
                <a:gd name="T65" fmla="*/ 9 h 16"/>
                <a:gd name="T66" fmla="*/ 0 w 14"/>
                <a:gd name="T67" fmla="*/ 9 h 16"/>
                <a:gd name="T68" fmla="*/ 1 w 14"/>
                <a:gd name="T69" fmla="*/ 10 h 16"/>
                <a:gd name="T70" fmla="*/ 1 w 14"/>
                <a:gd name="T71" fmla="*/ 11 h 16"/>
                <a:gd name="T72" fmla="*/ 1 w 14"/>
                <a:gd name="T73" fmla="*/ 11 h 16"/>
                <a:gd name="T74" fmla="*/ 1 w 14"/>
                <a:gd name="T75" fmla="*/ 12 h 16"/>
                <a:gd name="T76" fmla="*/ 2 w 14"/>
                <a:gd name="T77" fmla="*/ 13 h 16"/>
                <a:gd name="T78" fmla="*/ 2 w 14"/>
                <a:gd name="T79" fmla="*/ 14 h 16"/>
                <a:gd name="T80" fmla="*/ 3 w 14"/>
                <a:gd name="T81" fmla="*/ 14 h 16"/>
                <a:gd name="T82" fmla="*/ 3 w 14"/>
                <a:gd name="T83" fmla="*/ 14 h 16"/>
                <a:gd name="T84" fmla="*/ 4 w 14"/>
                <a:gd name="T85" fmla="*/ 14 h 16"/>
                <a:gd name="T86" fmla="*/ 4 w 14"/>
                <a:gd name="T87" fmla="*/ 15 h 16"/>
                <a:gd name="T88" fmla="*/ 5 w 14"/>
                <a:gd name="T89" fmla="*/ 15 h 16"/>
                <a:gd name="T90" fmla="*/ 5 w 14"/>
                <a:gd name="T91" fmla="*/ 15 h 16"/>
                <a:gd name="T92" fmla="*/ 6 w 14"/>
                <a:gd name="T93" fmla="*/ 15 h 16"/>
                <a:gd name="T94" fmla="*/ 7 w 14"/>
                <a:gd name="T95" fmla="*/ 15 h 16"/>
                <a:gd name="T96" fmla="*/ 8 w 14"/>
                <a:gd name="T97" fmla="*/ 15 h 16"/>
                <a:gd name="T98" fmla="*/ 8 w 14"/>
                <a:gd name="T99" fmla="*/ 15 h 16"/>
                <a:gd name="T100" fmla="*/ 9 w 14"/>
                <a:gd name="T101" fmla="*/ 15 h 16"/>
                <a:gd name="T102" fmla="*/ 10 w 14"/>
                <a:gd name="T103" fmla="*/ 14 h 16"/>
                <a:gd name="T104" fmla="*/ 10 w 14"/>
                <a:gd name="T105" fmla="*/ 14 h 16"/>
                <a:gd name="T106" fmla="*/ 11 w 14"/>
                <a:gd name="T107" fmla="*/ 14 h 16"/>
                <a:gd name="T108" fmla="*/ 12 w 14"/>
                <a:gd name="T109" fmla="*/ 13 h 16"/>
                <a:gd name="T110" fmla="*/ 12 w 14"/>
                <a:gd name="T111" fmla="*/ 12 h 16"/>
                <a:gd name="T112" fmla="*/ 12 w 14"/>
                <a:gd name="T113" fmla="*/ 12 h 16"/>
                <a:gd name="T114" fmla="*/ 12 w 14"/>
                <a:gd name="T115" fmla="*/ 11 h 16"/>
                <a:gd name="T116" fmla="*/ 12 w 14"/>
                <a:gd name="T117" fmla="*/ 11 h 16"/>
                <a:gd name="T118" fmla="*/ 13 w 14"/>
                <a:gd name="T119" fmla="*/ 10 h 16"/>
                <a:gd name="T120" fmla="*/ 13 w 14"/>
                <a:gd name="T121" fmla="*/ 9 h 16"/>
                <a:gd name="T122" fmla="*/ 13 w 14"/>
                <a:gd name="T123" fmla="*/ 9 h 1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"/>
                <a:gd name="T187" fmla="*/ 0 h 16"/>
                <a:gd name="T188" fmla="*/ 14 w 14"/>
                <a:gd name="T189" fmla="*/ 16 h 1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" h="16">
                  <a:moveTo>
                    <a:pt x="13" y="9"/>
                  </a:moveTo>
                  <a:lnTo>
                    <a:pt x="13" y="8"/>
                  </a:lnTo>
                  <a:lnTo>
                    <a:pt x="12" y="8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0" y="1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9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1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10" y="14"/>
                  </a:lnTo>
                  <a:lnTo>
                    <a:pt x="11" y="14"/>
                  </a:lnTo>
                  <a:lnTo>
                    <a:pt x="12" y="13"/>
                  </a:lnTo>
                  <a:lnTo>
                    <a:pt x="12" y="12"/>
                  </a:lnTo>
                  <a:lnTo>
                    <a:pt x="12" y="11"/>
                  </a:lnTo>
                  <a:lnTo>
                    <a:pt x="13" y="10"/>
                  </a:lnTo>
                  <a:lnTo>
                    <a:pt x="13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0" name="Freeform 148"/>
            <p:cNvSpPr>
              <a:spLocks/>
            </p:cNvSpPr>
            <p:nvPr/>
          </p:nvSpPr>
          <p:spPr bwMode="auto">
            <a:xfrm>
              <a:off x="1607" y="2472"/>
              <a:ext cx="18" cy="15"/>
            </a:xfrm>
            <a:custGeom>
              <a:avLst/>
              <a:gdLst>
                <a:gd name="T0" fmla="*/ 8 w 18"/>
                <a:gd name="T1" fmla="*/ 8 h 15"/>
                <a:gd name="T2" fmla="*/ 9 w 18"/>
                <a:gd name="T3" fmla="*/ 8 h 15"/>
                <a:gd name="T4" fmla="*/ 10 w 18"/>
                <a:gd name="T5" fmla="*/ 9 h 15"/>
                <a:gd name="T6" fmla="*/ 10 w 18"/>
                <a:gd name="T7" fmla="*/ 10 h 15"/>
                <a:gd name="T8" fmla="*/ 11 w 18"/>
                <a:gd name="T9" fmla="*/ 10 h 15"/>
                <a:gd name="T10" fmla="*/ 11 w 18"/>
                <a:gd name="T11" fmla="*/ 11 h 15"/>
                <a:gd name="T12" fmla="*/ 12 w 18"/>
                <a:gd name="T13" fmla="*/ 11 h 15"/>
                <a:gd name="T14" fmla="*/ 12 w 18"/>
                <a:gd name="T15" fmla="*/ 10 h 15"/>
                <a:gd name="T16" fmla="*/ 13 w 18"/>
                <a:gd name="T17" fmla="*/ 10 h 15"/>
                <a:gd name="T18" fmla="*/ 13 w 18"/>
                <a:gd name="T19" fmla="*/ 9 h 15"/>
                <a:gd name="T20" fmla="*/ 13 w 18"/>
                <a:gd name="T21" fmla="*/ 8 h 15"/>
                <a:gd name="T22" fmla="*/ 13 w 18"/>
                <a:gd name="T23" fmla="*/ 9 h 15"/>
                <a:gd name="T24" fmla="*/ 11 w 18"/>
                <a:gd name="T25" fmla="*/ 14 h 15"/>
                <a:gd name="T26" fmla="*/ 11 w 18"/>
                <a:gd name="T27" fmla="*/ 13 h 15"/>
                <a:gd name="T28" fmla="*/ 11 w 18"/>
                <a:gd name="T29" fmla="*/ 13 h 15"/>
                <a:gd name="T30" fmla="*/ 11 w 18"/>
                <a:gd name="T31" fmla="*/ 12 h 15"/>
                <a:gd name="T32" fmla="*/ 11 w 18"/>
                <a:gd name="T33" fmla="*/ 11 h 15"/>
                <a:gd name="T34" fmla="*/ 10 w 18"/>
                <a:gd name="T35" fmla="*/ 11 h 15"/>
                <a:gd name="T36" fmla="*/ 10 w 18"/>
                <a:gd name="T37" fmla="*/ 11 h 15"/>
                <a:gd name="T38" fmla="*/ 10 w 18"/>
                <a:gd name="T39" fmla="*/ 11 h 15"/>
                <a:gd name="T40" fmla="*/ 10 w 18"/>
                <a:gd name="T41" fmla="*/ 10 h 15"/>
                <a:gd name="T42" fmla="*/ 9 w 18"/>
                <a:gd name="T43" fmla="*/ 10 h 15"/>
                <a:gd name="T44" fmla="*/ 0 w 18"/>
                <a:gd name="T45" fmla="*/ 3 h 15"/>
                <a:gd name="T46" fmla="*/ 0 w 18"/>
                <a:gd name="T47" fmla="*/ 1 h 15"/>
                <a:gd name="T48" fmla="*/ 12 w 18"/>
                <a:gd name="T49" fmla="*/ 1 h 15"/>
                <a:gd name="T50" fmla="*/ 13 w 18"/>
                <a:gd name="T51" fmla="*/ 1 h 15"/>
                <a:gd name="T52" fmla="*/ 13 w 18"/>
                <a:gd name="T53" fmla="*/ 1 h 15"/>
                <a:gd name="T54" fmla="*/ 14 w 18"/>
                <a:gd name="T55" fmla="*/ 1 h 15"/>
                <a:gd name="T56" fmla="*/ 15 w 18"/>
                <a:gd name="T57" fmla="*/ 1 h 15"/>
                <a:gd name="T58" fmla="*/ 16 w 18"/>
                <a:gd name="T59" fmla="*/ 1 h 15"/>
                <a:gd name="T60" fmla="*/ 16 w 18"/>
                <a:gd name="T61" fmla="*/ 1 h 15"/>
                <a:gd name="T62" fmla="*/ 16 w 18"/>
                <a:gd name="T63" fmla="*/ 1 h 15"/>
                <a:gd name="T64" fmla="*/ 16 w 18"/>
                <a:gd name="T65" fmla="*/ 0 h 15"/>
                <a:gd name="T66" fmla="*/ 17 w 18"/>
                <a:gd name="T67" fmla="*/ 0 h 15"/>
                <a:gd name="T68" fmla="*/ 17 w 18"/>
                <a:gd name="T69" fmla="*/ 1 h 15"/>
                <a:gd name="T70" fmla="*/ 15 w 18"/>
                <a:gd name="T71" fmla="*/ 6 h 15"/>
                <a:gd name="T72" fmla="*/ 14 w 18"/>
                <a:gd name="T73" fmla="*/ 6 h 15"/>
                <a:gd name="T74" fmla="*/ 14 w 18"/>
                <a:gd name="T75" fmla="*/ 5 h 15"/>
                <a:gd name="T76" fmla="*/ 15 w 18"/>
                <a:gd name="T77" fmla="*/ 5 h 15"/>
                <a:gd name="T78" fmla="*/ 15 w 18"/>
                <a:gd name="T79" fmla="*/ 4 h 15"/>
                <a:gd name="T80" fmla="*/ 14 w 18"/>
                <a:gd name="T81" fmla="*/ 4 h 15"/>
                <a:gd name="T82" fmla="*/ 13 w 18"/>
                <a:gd name="T83" fmla="*/ 4 h 15"/>
                <a:gd name="T84" fmla="*/ 13 w 18"/>
                <a:gd name="T85" fmla="*/ 3 h 15"/>
                <a:gd name="T86" fmla="*/ 10 w 18"/>
                <a:gd name="T87" fmla="*/ 3 h 15"/>
                <a:gd name="T88" fmla="*/ 8 w 18"/>
                <a:gd name="T89" fmla="*/ 8 h 1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8"/>
                <a:gd name="T136" fmla="*/ 0 h 15"/>
                <a:gd name="T137" fmla="*/ 18 w 18"/>
                <a:gd name="T138" fmla="*/ 15 h 1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8" h="15">
                  <a:moveTo>
                    <a:pt x="8" y="8"/>
                  </a:moveTo>
                  <a:lnTo>
                    <a:pt x="9" y="8"/>
                  </a:lnTo>
                  <a:lnTo>
                    <a:pt x="10" y="9"/>
                  </a:lnTo>
                  <a:lnTo>
                    <a:pt x="10" y="10"/>
                  </a:lnTo>
                  <a:lnTo>
                    <a:pt x="11" y="10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0"/>
                  </a:lnTo>
                  <a:lnTo>
                    <a:pt x="13" y="10"/>
                  </a:lnTo>
                  <a:lnTo>
                    <a:pt x="13" y="9"/>
                  </a:lnTo>
                  <a:lnTo>
                    <a:pt x="13" y="8"/>
                  </a:lnTo>
                  <a:lnTo>
                    <a:pt x="13" y="9"/>
                  </a:lnTo>
                  <a:lnTo>
                    <a:pt x="11" y="14"/>
                  </a:lnTo>
                  <a:lnTo>
                    <a:pt x="11" y="13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0" y="3"/>
                  </a:lnTo>
                  <a:lnTo>
                    <a:pt x="0" y="1"/>
                  </a:lnTo>
                  <a:lnTo>
                    <a:pt x="12" y="1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7" y="0"/>
                  </a:lnTo>
                  <a:lnTo>
                    <a:pt x="17" y="1"/>
                  </a:lnTo>
                  <a:lnTo>
                    <a:pt x="15" y="6"/>
                  </a:lnTo>
                  <a:lnTo>
                    <a:pt x="14" y="6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3" y="4"/>
                  </a:lnTo>
                  <a:lnTo>
                    <a:pt x="13" y="3"/>
                  </a:lnTo>
                  <a:lnTo>
                    <a:pt x="10" y="3"/>
                  </a:lnTo>
                  <a:lnTo>
                    <a:pt x="8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1" name="Freeform 149"/>
            <p:cNvSpPr>
              <a:spLocks/>
            </p:cNvSpPr>
            <p:nvPr/>
          </p:nvSpPr>
          <p:spPr bwMode="auto">
            <a:xfrm>
              <a:off x="1609" y="2476"/>
              <a:ext cx="5" cy="1"/>
            </a:xfrm>
            <a:custGeom>
              <a:avLst/>
              <a:gdLst>
                <a:gd name="T0" fmla="*/ 4 w 5"/>
                <a:gd name="T1" fmla="*/ 0 h 1"/>
                <a:gd name="T2" fmla="*/ 0 w 5"/>
                <a:gd name="T3" fmla="*/ 0 h 1"/>
                <a:gd name="T4" fmla="*/ 3 w 5"/>
                <a:gd name="T5" fmla="*/ 0 h 1"/>
                <a:gd name="T6" fmla="*/ 4 w 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"/>
                <a:gd name="T13" fmla="*/ 0 h 1"/>
                <a:gd name="T14" fmla="*/ 5 w 5"/>
                <a:gd name="T15" fmla="*/ 1 h 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" h="1">
                  <a:moveTo>
                    <a:pt x="4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4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2" name="Freeform 150"/>
            <p:cNvSpPr>
              <a:spLocks/>
            </p:cNvSpPr>
            <p:nvPr/>
          </p:nvSpPr>
          <p:spPr bwMode="auto">
            <a:xfrm>
              <a:off x="1344" y="2263"/>
              <a:ext cx="15" cy="16"/>
            </a:xfrm>
            <a:custGeom>
              <a:avLst/>
              <a:gdLst>
                <a:gd name="T0" fmla="*/ 8 w 15"/>
                <a:gd name="T1" fmla="*/ 4 h 16"/>
                <a:gd name="T2" fmla="*/ 8 w 15"/>
                <a:gd name="T3" fmla="*/ 6 h 16"/>
                <a:gd name="T4" fmla="*/ 7 w 15"/>
                <a:gd name="T5" fmla="*/ 7 h 16"/>
                <a:gd name="T6" fmla="*/ 6 w 15"/>
                <a:gd name="T7" fmla="*/ 8 h 16"/>
                <a:gd name="T8" fmla="*/ 4 w 15"/>
                <a:gd name="T9" fmla="*/ 5 h 16"/>
                <a:gd name="T10" fmla="*/ 4 w 15"/>
                <a:gd name="T11" fmla="*/ 4 h 16"/>
                <a:gd name="T12" fmla="*/ 5 w 15"/>
                <a:gd name="T13" fmla="*/ 3 h 16"/>
                <a:gd name="T14" fmla="*/ 6 w 15"/>
                <a:gd name="T15" fmla="*/ 2 h 16"/>
                <a:gd name="T16" fmla="*/ 7 w 15"/>
                <a:gd name="T17" fmla="*/ 2 h 16"/>
                <a:gd name="T18" fmla="*/ 8 w 15"/>
                <a:gd name="T19" fmla="*/ 2 h 16"/>
                <a:gd name="T20" fmla="*/ 10 w 15"/>
                <a:gd name="T21" fmla="*/ 2 h 16"/>
                <a:gd name="T22" fmla="*/ 0 w 15"/>
                <a:gd name="T23" fmla="*/ 6 h 16"/>
                <a:gd name="T24" fmla="*/ 1 w 15"/>
                <a:gd name="T25" fmla="*/ 6 h 16"/>
                <a:gd name="T26" fmla="*/ 2 w 15"/>
                <a:gd name="T27" fmla="*/ 6 h 16"/>
                <a:gd name="T28" fmla="*/ 3 w 15"/>
                <a:gd name="T29" fmla="*/ 7 h 16"/>
                <a:gd name="T30" fmla="*/ 7 w 15"/>
                <a:gd name="T31" fmla="*/ 12 h 16"/>
                <a:gd name="T32" fmla="*/ 8 w 15"/>
                <a:gd name="T33" fmla="*/ 14 h 16"/>
                <a:gd name="T34" fmla="*/ 7 w 15"/>
                <a:gd name="T35" fmla="*/ 14 h 16"/>
                <a:gd name="T36" fmla="*/ 14 w 15"/>
                <a:gd name="T37" fmla="*/ 10 h 16"/>
                <a:gd name="T38" fmla="*/ 13 w 15"/>
                <a:gd name="T39" fmla="*/ 7 h 16"/>
                <a:gd name="T40" fmla="*/ 13 w 15"/>
                <a:gd name="T41" fmla="*/ 9 h 16"/>
                <a:gd name="T42" fmla="*/ 13 w 15"/>
                <a:gd name="T43" fmla="*/ 10 h 16"/>
                <a:gd name="T44" fmla="*/ 12 w 15"/>
                <a:gd name="T45" fmla="*/ 11 h 16"/>
                <a:gd name="T46" fmla="*/ 11 w 15"/>
                <a:gd name="T47" fmla="*/ 12 h 16"/>
                <a:gd name="T48" fmla="*/ 10 w 15"/>
                <a:gd name="T49" fmla="*/ 13 h 16"/>
                <a:gd name="T50" fmla="*/ 9 w 15"/>
                <a:gd name="T51" fmla="*/ 12 h 16"/>
                <a:gd name="T52" fmla="*/ 8 w 15"/>
                <a:gd name="T53" fmla="*/ 11 h 16"/>
                <a:gd name="T54" fmla="*/ 7 w 15"/>
                <a:gd name="T55" fmla="*/ 8 h 16"/>
                <a:gd name="T56" fmla="*/ 8 w 15"/>
                <a:gd name="T57" fmla="*/ 7 h 16"/>
                <a:gd name="T58" fmla="*/ 9 w 15"/>
                <a:gd name="T59" fmla="*/ 7 h 16"/>
                <a:gd name="T60" fmla="*/ 10 w 15"/>
                <a:gd name="T61" fmla="*/ 8 h 16"/>
                <a:gd name="T62" fmla="*/ 11 w 15"/>
                <a:gd name="T63" fmla="*/ 8 h 1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5"/>
                <a:gd name="T97" fmla="*/ 0 h 16"/>
                <a:gd name="T98" fmla="*/ 15 w 15"/>
                <a:gd name="T99" fmla="*/ 16 h 1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5" h="16">
                  <a:moveTo>
                    <a:pt x="8" y="4"/>
                  </a:moveTo>
                  <a:lnTo>
                    <a:pt x="8" y="4"/>
                  </a:lnTo>
                  <a:lnTo>
                    <a:pt x="8" y="5"/>
                  </a:lnTo>
                  <a:lnTo>
                    <a:pt x="8" y="6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8"/>
                  </a:lnTo>
                  <a:lnTo>
                    <a:pt x="4" y="6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7" y="0"/>
                  </a:lnTo>
                  <a:lnTo>
                    <a:pt x="0" y="6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6" y="12"/>
                  </a:lnTo>
                  <a:lnTo>
                    <a:pt x="7" y="12"/>
                  </a:lnTo>
                  <a:lnTo>
                    <a:pt x="7" y="13"/>
                  </a:lnTo>
                  <a:lnTo>
                    <a:pt x="8" y="14"/>
                  </a:lnTo>
                  <a:lnTo>
                    <a:pt x="7" y="14"/>
                  </a:lnTo>
                  <a:lnTo>
                    <a:pt x="7" y="15"/>
                  </a:lnTo>
                  <a:lnTo>
                    <a:pt x="14" y="10"/>
                  </a:lnTo>
                  <a:lnTo>
                    <a:pt x="13" y="7"/>
                  </a:lnTo>
                  <a:lnTo>
                    <a:pt x="13" y="8"/>
                  </a:lnTo>
                  <a:lnTo>
                    <a:pt x="13" y="9"/>
                  </a:lnTo>
                  <a:lnTo>
                    <a:pt x="13" y="10"/>
                  </a:lnTo>
                  <a:lnTo>
                    <a:pt x="12" y="10"/>
                  </a:lnTo>
                  <a:lnTo>
                    <a:pt x="12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0" y="12"/>
                  </a:lnTo>
                  <a:lnTo>
                    <a:pt x="10" y="13"/>
                  </a:lnTo>
                  <a:lnTo>
                    <a:pt x="9" y="13"/>
                  </a:lnTo>
                  <a:lnTo>
                    <a:pt x="9" y="12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10" y="8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8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3" name="Freeform 151"/>
            <p:cNvSpPr>
              <a:spLocks/>
            </p:cNvSpPr>
            <p:nvPr/>
          </p:nvSpPr>
          <p:spPr bwMode="auto">
            <a:xfrm>
              <a:off x="1367" y="2251"/>
              <a:ext cx="9" cy="15"/>
            </a:xfrm>
            <a:custGeom>
              <a:avLst/>
              <a:gdLst>
                <a:gd name="T0" fmla="*/ 5 w 9"/>
                <a:gd name="T1" fmla="*/ 8 h 15"/>
                <a:gd name="T2" fmla="*/ 6 w 9"/>
                <a:gd name="T3" fmla="*/ 6 h 15"/>
                <a:gd name="T4" fmla="*/ 6 w 9"/>
                <a:gd name="T5" fmla="*/ 6 h 15"/>
                <a:gd name="T6" fmla="*/ 7 w 9"/>
                <a:gd name="T7" fmla="*/ 6 h 15"/>
                <a:gd name="T8" fmla="*/ 7 w 9"/>
                <a:gd name="T9" fmla="*/ 6 h 15"/>
                <a:gd name="T10" fmla="*/ 7 w 9"/>
                <a:gd name="T11" fmla="*/ 5 h 15"/>
                <a:gd name="T12" fmla="*/ 8 w 9"/>
                <a:gd name="T13" fmla="*/ 5 h 15"/>
                <a:gd name="T14" fmla="*/ 8 w 9"/>
                <a:gd name="T15" fmla="*/ 4 h 15"/>
                <a:gd name="T16" fmla="*/ 8 w 9"/>
                <a:gd name="T17" fmla="*/ 4 h 15"/>
                <a:gd name="T18" fmla="*/ 8 w 9"/>
                <a:gd name="T19" fmla="*/ 3 h 15"/>
                <a:gd name="T20" fmla="*/ 8 w 9"/>
                <a:gd name="T21" fmla="*/ 2 h 15"/>
                <a:gd name="T22" fmla="*/ 8 w 9"/>
                <a:gd name="T23" fmla="*/ 1 h 15"/>
                <a:gd name="T24" fmla="*/ 7 w 9"/>
                <a:gd name="T25" fmla="*/ 1 h 15"/>
                <a:gd name="T26" fmla="*/ 7 w 9"/>
                <a:gd name="T27" fmla="*/ 1 h 15"/>
                <a:gd name="T28" fmla="*/ 6 w 9"/>
                <a:gd name="T29" fmla="*/ 0 h 15"/>
                <a:gd name="T30" fmla="*/ 6 w 9"/>
                <a:gd name="T31" fmla="*/ 0 h 15"/>
                <a:gd name="T32" fmla="*/ 5 w 9"/>
                <a:gd name="T33" fmla="*/ 0 h 15"/>
                <a:gd name="T34" fmla="*/ 5 w 9"/>
                <a:gd name="T35" fmla="*/ 0 h 15"/>
                <a:gd name="T36" fmla="*/ 5 w 9"/>
                <a:gd name="T37" fmla="*/ 1 h 15"/>
                <a:gd name="T38" fmla="*/ 4 w 9"/>
                <a:gd name="T39" fmla="*/ 1 h 15"/>
                <a:gd name="T40" fmla="*/ 0 w 9"/>
                <a:gd name="T41" fmla="*/ 3 h 15"/>
                <a:gd name="T42" fmla="*/ 1 w 9"/>
                <a:gd name="T43" fmla="*/ 4 h 15"/>
                <a:gd name="T44" fmla="*/ 1 w 9"/>
                <a:gd name="T45" fmla="*/ 4 h 15"/>
                <a:gd name="T46" fmla="*/ 2 w 9"/>
                <a:gd name="T47" fmla="*/ 4 h 15"/>
                <a:gd name="T48" fmla="*/ 2 w 9"/>
                <a:gd name="T49" fmla="*/ 4 h 15"/>
                <a:gd name="T50" fmla="*/ 2 w 9"/>
                <a:gd name="T51" fmla="*/ 5 h 15"/>
                <a:gd name="T52" fmla="*/ 2 w 9"/>
                <a:gd name="T53" fmla="*/ 5 h 15"/>
                <a:gd name="T54" fmla="*/ 5 w 9"/>
                <a:gd name="T55" fmla="*/ 11 h 15"/>
                <a:gd name="T56" fmla="*/ 5 w 9"/>
                <a:gd name="T57" fmla="*/ 11 h 15"/>
                <a:gd name="T58" fmla="*/ 5 w 9"/>
                <a:gd name="T59" fmla="*/ 12 h 15"/>
                <a:gd name="T60" fmla="*/ 5 w 9"/>
                <a:gd name="T61" fmla="*/ 13 h 15"/>
                <a:gd name="T62" fmla="*/ 5 w 9"/>
                <a:gd name="T63" fmla="*/ 13 h 15"/>
                <a:gd name="T64" fmla="*/ 4 w 9"/>
                <a:gd name="T65" fmla="*/ 13 h 15"/>
                <a:gd name="T66" fmla="*/ 5 w 9"/>
                <a:gd name="T67" fmla="*/ 14 h 15"/>
                <a:gd name="T68" fmla="*/ 8 w 9"/>
                <a:gd name="T69" fmla="*/ 12 h 15"/>
                <a:gd name="T70" fmla="*/ 7 w 9"/>
                <a:gd name="T71" fmla="*/ 11 h 15"/>
                <a:gd name="T72" fmla="*/ 7 w 9"/>
                <a:gd name="T73" fmla="*/ 11 h 15"/>
                <a:gd name="T74" fmla="*/ 6 w 9"/>
                <a:gd name="T75" fmla="*/ 11 h 15"/>
                <a:gd name="T76" fmla="*/ 6 w 9"/>
                <a:gd name="T77" fmla="*/ 11 h 15"/>
                <a:gd name="T78" fmla="*/ 6 w 9"/>
                <a:gd name="T79" fmla="*/ 11 h 15"/>
                <a:gd name="T80" fmla="*/ 6 w 9"/>
                <a:gd name="T81" fmla="*/ 10 h 15"/>
                <a:gd name="T82" fmla="*/ 5 w 9"/>
                <a:gd name="T83" fmla="*/ 8 h 1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"/>
                <a:gd name="T127" fmla="*/ 0 h 15"/>
                <a:gd name="T128" fmla="*/ 9 w 9"/>
                <a:gd name="T129" fmla="*/ 15 h 1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" h="15">
                  <a:moveTo>
                    <a:pt x="5" y="8"/>
                  </a:moveTo>
                  <a:lnTo>
                    <a:pt x="6" y="6"/>
                  </a:lnTo>
                  <a:lnTo>
                    <a:pt x="7" y="6"/>
                  </a:lnTo>
                  <a:lnTo>
                    <a:pt x="7" y="5"/>
                  </a:lnTo>
                  <a:lnTo>
                    <a:pt x="8" y="5"/>
                  </a:lnTo>
                  <a:lnTo>
                    <a:pt x="8" y="4"/>
                  </a:lnTo>
                  <a:lnTo>
                    <a:pt x="8" y="3"/>
                  </a:lnTo>
                  <a:lnTo>
                    <a:pt x="8" y="2"/>
                  </a:lnTo>
                  <a:lnTo>
                    <a:pt x="8" y="1"/>
                  </a:lnTo>
                  <a:lnTo>
                    <a:pt x="7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0" y="3"/>
                  </a:lnTo>
                  <a:lnTo>
                    <a:pt x="1" y="4"/>
                  </a:lnTo>
                  <a:lnTo>
                    <a:pt x="2" y="4"/>
                  </a:lnTo>
                  <a:lnTo>
                    <a:pt x="2" y="5"/>
                  </a:lnTo>
                  <a:lnTo>
                    <a:pt x="5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5" y="14"/>
                  </a:lnTo>
                  <a:lnTo>
                    <a:pt x="8" y="12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5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4" name="Freeform 152"/>
            <p:cNvSpPr>
              <a:spLocks/>
            </p:cNvSpPr>
            <p:nvPr/>
          </p:nvSpPr>
          <p:spPr bwMode="auto">
            <a:xfrm>
              <a:off x="1372" y="2253"/>
              <a:ext cx="2" cy="3"/>
            </a:xfrm>
            <a:custGeom>
              <a:avLst/>
              <a:gdLst>
                <a:gd name="T0" fmla="*/ 0 w 2"/>
                <a:gd name="T1" fmla="*/ 1 h 3"/>
                <a:gd name="T2" fmla="*/ 0 w 2"/>
                <a:gd name="T3" fmla="*/ 1 h 3"/>
                <a:gd name="T4" fmla="*/ 0 w 2"/>
                <a:gd name="T5" fmla="*/ 1 h 3"/>
                <a:gd name="T6" fmla="*/ 0 w 2"/>
                <a:gd name="T7" fmla="*/ 1 h 3"/>
                <a:gd name="T8" fmla="*/ 0 w 2"/>
                <a:gd name="T9" fmla="*/ 0 h 3"/>
                <a:gd name="T10" fmla="*/ 0 w 2"/>
                <a:gd name="T11" fmla="*/ 0 h 3"/>
                <a:gd name="T12" fmla="*/ 0 w 2"/>
                <a:gd name="T13" fmla="*/ 0 h 3"/>
                <a:gd name="T14" fmla="*/ 0 w 2"/>
                <a:gd name="T15" fmla="*/ 0 h 3"/>
                <a:gd name="T16" fmla="*/ 0 w 2"/>
                <a:gd name="T17" fmla="*/ 0 h 3"/>
                <a:gd name="T18" fmla="*/ 1 w 2"/>
                <a:gd name="T19" fmla="*/ 0 h 3"/>
                <a:gd name="T20" fmla="*/ 1 w 2"/>
                <a:gd name="T21" fmla="*/ 0 h 3"/>
                <a:gd name="T22" fmla="*/ 1 w 2"/>
                <a:gd name="T23" fmla="*/ 0 h 3"/>
                <a:gd name="T24" fmla="*/ 1 w 2"/>
                <a:gd name="T25" fmla="*/ 0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1 h 3"/>
                <a:gd name="T32" fmla="*/ 1 w 2"/>
                <a:gd name="T33" fmla="*/ 1 h 3"/>
                <a:gd name="T34" fmla="*/ 1 w 2"/>
                <a:gd name="T35" fmla="*/ 1 h 3"/>
                <a:gd name="T36" fmla="*/ 1 w 2"/>
                <a:gd name="T37" fmla="*/ 2 h 3"/>
                <a:gd name="T38" fmla="*/ 1 w 2"/>
                <a:gd name="T39" fmla="*/ 2 h 3"/>
                <a:gd name="T40" fmla="*/ 1 w 2"/>
                <a:gd name="T41" fmla="*/ 2 h 3"/>
                <a:gd name="T42" fmla="*/ 1 w 2"/>
                <a:gd name="T43" fmla="*/ 2 h 3"/>
                <a:gd name="T44" fmla="*/ 0 w 2"/>
                <a:gd name="T45" fmla="*/ 2 h 3"/>
                <a:gd name="T46" fmla="*/ 0 w 2"/>
                <a:gd name="T47" fmla="*/ 1 h 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"/>
                <a:gd name="T73" fmla="*/ 0 h 3"/>
                <a:gd name="T74" fmla="*/ 2 w 2"/>
                <a:gd name="T75" fmla="*/ 3 h 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" h="3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5" name="Freeform 153"/>
            <p:cNvSpPr>
              <a:spLocks/>
            </p:cNvSpPr>
            <p:nvPr/>
          </p:nvSpPr>
          <p:spPr bwMode="auto">
            <a:xfrm>
              <a:off x="1382" y="2246"/>
              <a:ext cx="12" cy="13"/>
            </a:xfrm>
            <a:custGeom>
              <a:avLst/>
              <a:gdLst>
                <a:gd name="T0" fmla="*/ 10 w 12"/>
                <a:gd name="T1" fmla="*/ 6 h 13"/>
                <a:gd name="T2" fmla="*/ 10 w 12"/>
                <a:gd name="T3" fmla="*/ 6 h 13"/>
                <a:gd name="T4" fmla="*/ 10 w 12"/>
                <a:gd name="T5" fmla="*/ 7 h 13"/>
                <a:gd name="T6" fmla="*/ 10 w 12"/>
                <a:gd name="T7" fmla="*/ 7 h 13"/>
                <a:gd name="T8" fmla="*/ 10 w 12"/>
                <a:gd name="T9" fmla="*/ 8 h 13"/>
                <a:gd name="T10" fmla="*/ 10 w 12"/>
                <a:gd name="T11" fmla="*/ 9 h 13"/>
                <a:gd name="T12" fmla="*/ 9 w 12"/>
                <a:gd name="T13" fmla="*/ 9 h 13"/>
                <a:gd name="T14" fmla="*/ 9 w 12"/>
                <a:gd name="T15" fmla="*/ 9 h 13"/>
                <a:gd name="T16" fmla="*/ 8 w 12"/>
                <a:gd name="T17" fmla="*/ 9 h 13"/>
                <a:gd name="T18" fmla="*/ 8 w 12"/>
                <a:gd name="T19" fmla="*/ 9 h 13"/>
                <a:gd name="T20" fmla="*/ 8 w 12"/>
                <a:gd name="T21" fmla="*/ 10 h 13"/>
                <a:gd name="T22" fmla="*/ 7 w 12"/>
                <a:gd name="T23" fmla="*/ 10 h 13"/>
                <a:gd name="T24" fmla="*/ 6 w 12"/>
                <a:gd name="T25" fmla="*/ 10 h 13"/>
                <a:gd name="T26" fmla="*/ 6 w 12"/>
                <a:gd name="T27" fmla="*/ 9 h 13"/>
                <a:gd name="T28" fmla="*/ 6 w 12"/>
                <a:gd name="T29" fmla="*/ 9 h 13"/>
                <a:gd name="T30" fmla="*/ 6 w 12"/>
                <a:gd name="T31" fmla="*/ 9 h 13"/>
                <a:gd name="T32" fmla="*/ 3 w 12"/>
                <a:gd name="T33" fmla="*/ 3 h 13"/>
                <a:gd name="T34" fmla="*/ 3 w 12"/>
                <a:gd name="T35" fmla="*/ 2 h 13"/>
                <a:gd name="T36" fmla="*/ 3 w 12"/>
                <a:gd name="T37" fmla="*/ 2 h 13"/>
                <a:gd name="T38" fmla="*/ 3 w 12"/>
                <a:gd name="T39" fmla="*/ 1 h 13"/>
                <a:gd name="T40" fmla="*/ 3 w 12"/>
                <a:gd name="T41" fmla="*/ 1 h 13"/>
                <a:gd name="T42" fmla="*/ 4 w 12"/>
                <a:gd name="T43" fmla="*/ 1 h 13"/>
                <a:gd name="T44" fmla="*/ 3 w 12"/>
                <a:gd name="T45" fmla="*/ 0 h 13"/>
                <a:gd name="T46" fmla="*/ 0 w 12"/>
                <a:gd name="T47" fmla="*/ 1 h 13"/>
                <a:gd name="T48" fmla="*/ 0 w 12"/>
                <a:gd name="T49" fmla="*/ 2 h 13"/>
                <a:gd name="T50" fmla="*/ 1 w 12"/>
                <a:gd name="T51" fmla="*/ 2 h 13"/>
                <a:gd name="T52" fmla="*/ 1 w 12"/>
                <a:gd name="T53" fmla="*/ 2 h 13"/>
                <a:gd name="T54" fmla="*/ 1 w 12"/>
                <a:gd name="T55" fmla="*/ 3 h 13"/>
                <a:gd name="T56" fmla="*/ 2 w 12"/>
                <a:gd name="T57" fmla="*/ 3 h 13"/>
                <a:gd name="T58" fmla="*/ 2 w 12"/>
                <a:gd name="T59" fmla="*/ 3 h 13"/>
                <a:gd name="T60" fmla="*/ 5 w 12"/>
                <a:gd name="T61" fmla="*/ 9 h 13"/>
                <a:gd name="T62" fmla="*/ 5 w 12"/>
                <a:gd name="T63" fmla="*/ 10 h 13"/>
                <a:gd name="T64" fmla="*/ 5 w 12"/>
                <a:gd name="T65" fmla="*/ 11 h 13"/>
                <a:gd name="T66" fmla="*/ 5 w 12"/>
                <a:gd name="T67" fmla="*/ 11 h 13"/>
                <a:gd name="T68" fmla="*/ 4 w 12"/>
                <a:gd name="T69" fmla="*/ 11 h 13"/>
                <a:gd name="T70" fmla="*/ 4 w 12"/>
                <a:gd name="T71" fmla="*/ 12 h 13"/>
                <a:gd name="T72" fmla="*/ 11 w 12"/>
                <a:gd name="T73" fmla="*/ 9 h 13"/>
                <a:gd name="T74" fmla="*/ 11 w 12"/>
                <a:gd name="T75" fmla="*/ 6 h 13"/>
                <a:gd name="T76" fmla="*/ 10 w 12"/>
                <a:gd name="T77" fmla="*/ 6 h 1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2"/>
                <a:gd name="T118" fmla="*/ 0 h 13"/>
                <a:gd name="T119" fmla="*/ 12 w 12"/>
                <a:gd name="T120" fmla="*/ 13 h 13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2" h="13">
                  <a:moveTo>
                    <a:pt x="10" y="6"/>
                  </a:moveTo>
                  <a:lnTo>
                    <a:pt x="10" y="6"/>
                  </a:lnTo>
                  <a:lnTo>
                    <a:pt x="10" y="7"/>
                  </a:lnTo>
                  <a:lnTo>
                    <a:pt x="10" y="8"/>
                  </a:lnTo>
                  <a:lnTo>
                    <a:pt x="10" y="9"/>
                  </a:lnTo>
                  <a:lnTo>
                    <a:pt x="9" y="9"/>
                  </a:lnTo>
                  <a:lnTo>
                    <a:pt x="8" y="9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6" y="9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3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5" y="9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6" name="Freeform 154"/>
            <p:cNvSpPr>
              <a:spLocks/>
            </p:cNvSpPr>
            <p:nvPr/>
          </p:nvSpPr>
          <p:spPr bwMode="auto">
            <a:xfrm>
              <a:off x="1395" y="2238"/>
              <a:ext cx="13" cy="14"/>
            </a:xfrm>
            <a:custGeom>
              <a:avLst/>
              <a:gdLst>
                <a:gd name="T0" fmla="*/ 11 w 13"/>
                <a:gd name="T1" fmla="*/ 8 h 14"/>
                <a:gd name="T2" fmla="*/ 11 w 13"/>
                <a:gd name="T3" fmla="*/ 9 h 14"/>
                <a:gd name="T4" fmla="*/ 11 w 13"/>
                <a:gd name="T5" fmla="*/ 10 h 14"/>
                <a:gd name="T6" fmla="*/ 10 w 13"/>
                <a:gd name="T7" fmla="*/ 12 h 14"/>
                <a:gd name="T8" fmla="*/ 9 w 13"/>
                <a:gd name="T9" fmla="*/ 12 h 14"/>
                <a:gd name="T10" fmla="*/ 7 w 13"/>
                <a:gd name="T11" fmla="*/ 12 h 14"/>
                <a:gd name="T12" fmla="*/ 6 w 13"/>
                <a:gd name="T13" fmla="*/ 12 h 14"/>
                <a:gd name="T14" fmla="*/ 5 w 13"/>
                <a:gd name="T15" fmla="*/ 11 h 14"/>
                <a:gd name="T16" fmla="*/ 5 w 13"/>
                <a:gd name="T17" fmla="*/ 10 h 14"/>
                <a:gd name="T18" fmla="*/ 4 w 13"/>
                <a:gd name="T19" fmla="*/ 4 h 14"/>
                <a:gd name="T20" fmla="*/ 4 w 13"/>
                <a:gd name="T21" fmla="*/ 3 h 14"/>
                <a:gd name="T22" fmla="*/ 5 w 13"/>
                <a:gd name="T23" fmla="*/ 2 h 14"/>
                <a:gd name="T24" fmla="*/ 1 w 13"/>
                <a:gd name="T25" fmla="*/ 4 h 14"/>
                <a:gd name="T26" fmla="*/ 2 w 13"/>
                <a:gd name="T27" fmla="*/ 4 h 14"/>
                <a:gd name="T28" fmla="*/ 3 w 13"/>
                <a:gd name="T29" fmla="*/ 5 h 14"/>
                <a:gd name="T30" fmla="*/ 4 w 13"/>
                <a:gd name="T31" fmla="*/ 11 h 14"/>
                <a:gd name="T32" fmla="*/ 5 w 13"/>
                <a:gd name="T33" fmla="*/ 12 h 14"/>
                <a:gd name="T34" fmla="*/ 5 w 13"/>
                <a:gd name="T35" fmla="*/ 12 h 14"/>
                <a:gd name="T36" fmla="*/ 6 w 13"/>
                <a:gd name="T37" fmla="*/ 13 h 14"/>
                <a:gd name="T38" fmla="*/ 7 w 13"/>
                <a:gd name="T39" fmla="*/ 13 h 14"/>
                <a:gd name="T40" fmla="*/ 9 w 13"/>
                <a:gd name="T41" fmla="*/ 13 h 14"/>
                <a:gd name="T42" fmla="*/ 9 w 13"/>
                <a:gd name="T43" fmla="*/ 12 h 14"/>
                <a:gd name="T44" fmla="*/ 11 w 13"/>
                <a:gd name="T45" fmla="*/ 12 h 14"/>
                <a:gd name="T46" fmla="*/ 11 w 13"/>
                <a:gd name="T47" fmla="*/ 12 h 14"/>
                <a:gd name="T48" fmla="*/ 11 w 13"/>
                <a:gd name="T49" fmla="*/ 10 h 14"/>
                <a:gd name="T50" fmla="*/ 12 w 13"/>
                <a:gd name="T51" fmla="*/ 10 h 14"/>
                <a:gd name="T52" fmla="*/ 11 w 13"/>
                <a:gd name="T53" fmla="*/ 9 h 14"/>
                <a:gd name="T54" fmla="*/ 11 w 13"/>
                <a:gd name="T55" fmla="*/ 8 h 14"/>
                <a:gd name="T56" fmla="*/ 10 w 13"/>
                <a:gd name="T57" fmla="*/ 2 h 14"/>
                <a:gd name="T58" fmla="*/ 9 w 13"/>
                <a:gd name="T59" fmla="*/ 1 h 14"/>
                <a:gd name="T60" fmla="*/ 10 w 13"/>
                <a:gd name="T61" fmla="*/ 1 h 14"/>
                <a:gd name="T62" fmla="*/ 11 w 13"/>
                <a:gd name="T63" fmla="*/ 0 h 14"/>
                <a:gd name="T64" fmla="*/ 7 w 13"/>
                <a:gd name="T65" fmla="*/ 2 h 14"/>
                <a:gd name="T66" fmla="*/ 8 w 13"/>
                <a:gd name="T67" fmla="*/ 1 h 14"/>
                <a:gd name="T68" fmla="*/ 9 w 13"/>
                <a:gd name="T69" fmla="*/ 2 h 14"/>
                <a:gd name="T70" fmla="*/ 9 w 13"/>
                <a:gd name="T71" fmla="*/ 3 h 14"/>
                <a:gd name="T72" fmla="*/ 11 w 13"/>
                <a:gd name="T73" fmla="*/ 8 h 1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3"/>
                <a:gd name="T112" fmla="*/ 0 h 14"/>
                <a:gd name="T113" fmla="*/ 13 w 13"/>
                <a:gd name="T114" fmla="*/ 14 h 1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3" h="14">
                  <a:moveTo>
                    <a:pt x="11" y="8"/>
                  </a:moveTo>
                  <a:lnTo>
                    <a:pt x="11" y="8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1" y="11"/>
                  </a:lnTo>
                  <a:lnTo>
                    <a:pt x="10" y="12"/>
                  </a:lnTo>
                  <a:lnTo>
                    <a:pt x="9" y="12"/>
                  </a:lnTo>
                  <a:lnTo>
                    <a:pt x="8" y="12"/>
                  </a:lnTo>
                  <a:lnTo>
                    <a:pt x="7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0" y="3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4"/>
                  </a:lnTo>
                  <a:lnTo>
                    <a:pt x="3" y="5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9" y="12"/>
                  </a:lnTo>
                  <a:lnTo>
                    <a:pt x="10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9" y="2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1"/>
                  </a:lnTo>
                  <a:lnTo>
                    <a:pt x="8" y="2"/>
                  </a:lnTo>
                  <a:lnTo>
                    <a:pt x="9" y="2"/>
                  </a:lnTo>
                  <a:lnTo>
                    <a:pt x="9" y="3"/>
                  </a:lnTo>
                  <a:lnTo>
                    <a:pt x="11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7" name="Freeform 155"/>
            <p:cNvSpPr>
              <a:spLocks/>
            </p:cNvSpPr>
            <p:nvPr/>
          </p:nvSpPr>
          <p:spPr bwMode="auto">
            <a:xfrm>
              <a:off x="1414" y="2236"/>
              <a:ext cx="13" cy="13"/>
            </a:xfrm>
            <a:custGeom>
              <a:avLst/>
              <a:gdLst>
                <a:gd name="T0" fmla="*/ 5 w 13"/>
                <a:gd name="T1" fmla="*/ 6 h 13"/>
                <a:gd name="T2" fmla="*/ 9 w 13"/>
                <a:gd name="T3" fmla="*/ 11 h 13"/>
                <a:gd name="T4" fmla="*/ 12 w 13"/>
                <a:gd name="T5" fmla="*/ 10 h 13"/>
                <a:gd name="T6" fmla="*/ 12 w 13"/>
                <a:gd name="T7" fmla="*/ 9 h 13"/>
                <a:gd name="T8" fmla="*/ 11 w 13"/>
                <a:gd name="T9" fmla="*/ 9 h 13"/>
                <a:gd name="T10" fmla="*/ 11 w 13"/>
                <a:gd name="T11" fmla="*/ 10 h 13"/>
                <a:gd name="T12" fmla="*/ 11 w 13"/>
                <a:gd name="T13" fmla="*/ 9 h 13"/>
                <a:gd name="T14" fmla="*/ 10 w 13"/>
                <a:gd name="T15" fmla="*/ 9 h 13"/>
                <a:gd name="T16" fmla="*/ 10 w 13"/>
                <a:gd name="T17" fmla="*/ 9 h 13"/>
                <a:gd name="T18" fmla="*/ 9 w 13"/>
                <a:gd name="T19" fmla="*/ 9 h 13"/>
                <a:gd name="T20" fmla="*/ 7 w 13"/>
                <a:gd name="T21" fmla="*/ 5 h 13"/>
                <a:gd name="T22" fmla="*/ 7 w 13"/>
                <a:gd name="T23" fmla="*/ 5 h 13"/>
                <a:gd name="T24" fmla="*/ 8 w 13"/>
                <a:gd name="T25" fmla="*/ 5 h 13"/>
                <a:gd name="T26" fmla="*/ 9 w 13"/>
                <a:gd name="T27" fmla="*/ 4 h 13"/>
                <a:gd name="T28" fmla="*/ 9 w 13"/>
                <a:gd name="T29" fmla="*/ 3 h 13"/>
                <a:gd name="T30" fmla="*/ 9 w 13"/>
                <a:gd name="T31" fmla="*/ 3 h 13"/>
                <a:gd name="T32" fmla="*/ 9 w 13"/>
                <a:gd name="T33" fmla="*/ 3 h 13"/>
                <a:gd name="T34" fmla="*/ 9 w 13"/>
                <a:gd name="T35" fmla="*/ 2 h 13"/>
                <a:gd name="T36" fmla="*/ 9 w 13"/>
                <a:gd name="T37" fmla="*/ 1 h 13"/>
                <a:gd name="T38" fmla="*/ 8 w 13"/>
                <a:gd name="T39" fmla="*/ 1 h 13"/>
                <a:gd name="T40" fmla="*/ 7 w 13"/>
                <a:gd name="T41" fmla="*/ 0 h 13"/>
                <a:gd name="T42" fmla="*/ 7 w 13"/>
                <a:gd name="T43" fmla="*/ 0 h 13"/>
                <a:gd name="T44" fmla="*/ 6 w 13"/>
                <a:gd name="T45" fmla="*/ 0 h 13"/>
                <a:gd name="T46" fmla="*/ 5 w 13"/>
                <a:gd name="T47" fmla="*/ 0 h 13"/>
                <a:gd name="T48" fmla="*/ 5 w 13"/>
                <a:gd name="T49" fmla="*/ 0 h 13"/>
                <a:gd name="T50" fmla="*/ 0 w 13"/>
                <a:gd name="T51" fmla="*/ 1 h 13"/>
                <a:gd name="T52" fmla="*/ 0 w 13"/>
                <a:gd name="T53" fmla="*/ 2 h 13"/>
                <a:gd name="T54" fmla="*/ 1 w 13"/>
                <a:gd name="T55" fmla="*/ 1 h 13"/>
                <a:gd name="T56" fmla="*/ 1 w 13"/>
                <a:gd name="T57" fmla="*/ 1 h 13"/>
                <a:gd name="T58" fmla="*/ 1 w 13"/>
                <a:gd name="T59" fmla="*/ 2 h 13"/>
                <a:gd name="T60" fmla="*/ 2 w 13"/>
                <a:gd name="T61" fmla="*/ 2 h 13"/>
                <a:gd name="T62" fmla="*/ 2 w 13"/>
                <a:gd name="T63" fmla="*/ 3 h 13"/>
                <a:gd name="T64" fmla="*/ 2 w 13"/>
                <a:gd name="T65" fmla="*/ 3 h 13"/>
                <a:gd name="T66" fmla="*/ 3 w 13"/>
                <a:gd name="T67" fmla="*/ 9 h 13"/>
                <a:gd name="T68" fmla="*/ 3 w 13"/>
                <a:gd name="T69" fmla="*/ 9 h 13"/>
                <a:gd name="T70" fmla="*/ 3 w 13"/>
                <a:gd name="T71" fmla="*/ 10 h 13"/>
                <a:gd name="T72" fmla="*/ 3 w 13"/>
                <a:gd name="T73" fmla="*/ 11 h 13"/>
                <a:gd name="T74" fmla="*/ 3 w 13"/>
                <a:gd name="T75" fmla="*/ 11 h 13"/>
                <a:gd name="T76" fmla="*/ 3 w 13"/>
                <a:gd name="T77" fmla="*/ 11 h 13"/>
                <a:gd name="T78" fmla="*/ 2 w 13"/>
                <a:gd name="T79" fmla="*/ 11 h 13"/>
                <a:gd name="T80" fmla="*/ 2 w 13"/>
                <a:gd name="T81" fmla="*/ 12 h 13"/>
                <a:gd name="T82" fmla="*/ 7 w 13"/>
                <a:gd name="T83" fmla="*/ 11 h 13"/>
                <a:gd name="T84" fmla="*/ 7 w 13"/>
                <a:gd name="T85" fmla="*/ 11 h 13"/>
                <a:gd name="T86" fmla="*/ 6 w 13"/>
                <a:gd name="T87" fmla="*/ 11 h 13"/>
                <a:gd name="T88" fmla="*/ 5 w 13"/>
                <a:gd name="T89" fmla="*/ 11 h 13"/>
                <a:gd name="T90" fmla="*/ 5 w 13"/>
                <a:gd name="T91" fmla="*/ 10 h 13"/>
                <a:gd name="T92" fmla="*/ 5 w 13"/>
                <a:gd name="T93" fmla="*/ 10 h 13"/>
                <a:gd name="T94" fmla="*/ 5 w 13"/>
                <a:gd name="T95" fmla="*/ 9 h 13"/>
                <a:gd name="T96" fmla="*/ 5 w 13"/>
                <a:gd name="T97" fmla="*/ 9 h 13"/>
                <a:gd name="T98" fmla="*/ 4 w 13"/>
                <a:gd name="T99" fmla="*/ 6 h 13"/>
                <a:gd name="T100" fmla="*/ 5 w 13"/>
                <a:gd name="T101" fmla="*/ 6 h 1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3"/>
                <a:gd name="T154" fmla="*/ 0 h 13"/>
                <a:gd name="T155" fmla="*/ 13 w 13"/>
                <a:gd name="T156" fmla="*/ 13 h 1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3" h="13">
                  <a:moveTo>
                    <a:pt x="5" y="6"/>
                  </a:moveTo>
                  <a:lnTo>
                    <a:pt x="9" y="11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1" y="9"/>
                  </a:lnTo>
                  <a:lnTo>
                    <a:pt x="10" y="9"/>
                  </a:lnTo>
                  <a:lnTo>
                    <a:pt x="9" y="9"/>
                  </a:lnTo>
                  <a:lnTo>
                    <a:pt x="7" y="5"/>
                  </a:lnTo>
                  <a:lnTo>
                    <a:pt x="8" y="5"/>
                  </a:lnTo>
                  <a:lnTo>
                    <a:pt x="9" y="4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3" y="9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2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4" y="6"/>
                  </a:lnTo>
                  <a:lnTo>
                    <a:pt x="5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8" name="Freeform 156"/>
            <p:cNvSpPr>
              <a:spLocks/>
            </p:cNvSpPr>
            <p:nvPr/>
          </p:nvSpPr>
          <p:spPr bwMode="auto">
            <a:xfrm>
              <a:off x="1419" y="2237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0 h 2"/>
                <a:gd name="T6" fmla="*/ 0 w 1"/>
                <a:gd name="T7" fmla="*/ 0 h 2"/>
                <a:gd name="T8" fmla="*/ 0 w 1"/>
                <a:gd name="T9" fmla="*/ 0 h 2"/>
                <a:gd name="T10" fmla="*/ 0 w 1"/>
                <a:gd name="T11" fmla="*/ 0 h 2"/>
                <a:gd name="T12" fmla="*/ 0 w 1"/>
                <a:gd name="T13" fmla="*/ 0 h 2"/>
                <a:gd name="T14" fmla="*/ 0 w 1"/>
                <a:gd name="T15" fmla="*/ 0 h 2"/>
                <a:gd name="T16" fmla="*/ 0 w 1"/>
                <a:gd name="T17" fmla="*/ 0 h 2"/>
                <a:gd name="T18" fmla="*/ 0 w 1"/>
                <a:gd name="T19" fmla="*/ 0 h 2"/>
                <a:gd name="T20" fmla="*/ 0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1 h 2"/>
                <a:gd name="T28" fmla="*/ 0 w 1"/>
                <a:gd name="T29" fmla="*/ 1 h 2"/>
                <a:gd name="T30" fmla="*/ 0 w 1"/>
                <a:gd name="T31" fmla="*/ 1 h 2"/>
                <a:gd name="T32" fmla="*/ 0 w 1"/>
                <a:gd name="T33" fmla="*/ 1 h 2"/>
                <a:gd name="T34" fmla="*/ 0 w 1"/>
                <a:gd name="T35" fmla="*/ 1 h 2"/>
                <a:gd name="T36" fmla="*/ 0 w 1"/>
                <a:gd name="T37" fmla="*/ 1 h 2"/>
                <a:gd name="T38" fmla="*/ 0 w 1"/>
                <a:gd name="T39" fmla="*/ 1 h 2"/>
                <a:gd name="T40" fmla="*/ 0 w 1"/>
                <a:gd name="T41" fmla="*/ 1 h 2"/>
                <a:gd name="T42" fmla="*/ 0 w 1"/>
                <a:gd name="T43" fmla="*/ 1 h 2"/>
                <a:gd name="T44" fmla="*/ 0 w 1"/>
                <a:gd name="T45" fmla="*/ 0 h 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"/>
                <a:gd name="T70" fmla="*/ 0 h 2"/>
                <a:gd name="T71" fmla="*/ 1 w 1"/>
                <a:gd name="T72" fmla="*/ 2 h 2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29" name="Freeform 157"/>
            <p:cNvSpPr>
              <a:spLocks/>
            </p:cNvSpPr>
            <p:nvPr/>
          </p:nvSpPr>
          <p:spPr bwMode="auto">
            <a:xfrm>
              <a:off x="1431" y="2233"/>
              <a:ext cx="4" cy="13"/>
            </a:xfrm>
            <a:custGeom>
              <a:avLst/>
              <a:gdLst>
                <a:gd name="T0" fmla="*/ 2 w 4"/>
                <a:gd name="T1" fmla="*/ 3 h 13"/>
                <a:gd name="T2" fmla="*/ 2 w 4"/>
                <a:gd name="T3" fmla="*/ 3 h 13"/>
                <a:gd name="T4" fmla="*/ 2 w 4"/>
                <a:gd name="T5" fmla="*/ 2 h 13"/>
                <a:gd name="T6" fmla="*/ 2 w 4"/>
                <a:gd name="T7" fmla="*/ 1 h 13"/>
                <a:gd name="T8" fmla="*/ 2 w 4"/>
                <a:gd name="T9" fmla="*/ 1 h 13"/>
                <a:gd name="T10" fmla="*/ 2 w 4"/>
                <a:gd name="T11" fmla="*/ 1 h 13"/>
                <a:gd name="T12" fmla="*/ 2 w 4"/>
                <a:gd name="T13" fmla="*/ 1 h 13"/>
                <a:gd name="T14" fmla="*/ 2 w 4"/>
                <a:gd name="T15" fmla="*/ 0 h 13"/>
                <a:gd name="T16" fmla="*/ 0 w 4"/>
                <a:gd name="T17" fmla="*/ 1 h 13"/>
                <a:gd name="T18" fmla="*/ 0 w 4"/>
                <a:gd name="T19" fmla="*/ 1 h 13"/>
                <a:gd name="T20" fmla="*/ 0 w 4"/>
                <a:gd name="T21" fmla="*/ 1 h 13"/>
                <a:gd name="T22" fmla="*/ 1 w 4"/>
                <a:gd name="T23" fmla="*/ 1 h 13"/>
                <a:gd name="T24" fmla="*/ 1 w 4"/>
                <a:gd name="T25" fmla="*/ 2 h 13"/>
                <a:gd name="T26" fmla="*/ 1 w 4"/>
                <a:gd name="T27" fmla="*/ 3 h 13"/>
                <a:gd name="T28" fmla="*/ 1 w 4"/>
                <a:gd name="T29" fmla="*/ 3 h 13"/>
                <a:gd name="T30" fmla="*/ 1 w 4"/>
                <a:gd name="T31" fmla="*/ 9 h 13"/>
                <a:gd name="T32" fmla="*/ 1 w 4"/>
                <a:gd name="T33" fmla="*/ 10 h 13"/>
                <a:gd name="T34" fmla="*/ 1 w 4"/>
                <a:gd name="T35" fmla="*/ 11 h 13"/>
                <a:gd name="T36" fmla="*/ 1 w 4"/>
                <a:gd name="T37" fmla="*/ 11 h 13"/>
                <a:gd name="T38" fmla="*/ 1 w 4"/>
                <a:gd name="T39" fmla="*/ 11 h 13"/>
                <a:gd name="T40" fmla="*/ 1 w 4"/>
                <a:gd name="T41" fmla="*/ 11 h 13"/>
                <a:gd name="T42" fmla="*/ 0 w 4"/>
                <a:gd name="T43" fmla="*/ 11 h 13"/>
                <a:gd name="T44" fmla="*/ 1 w 4"/>
                <a:gd name="T45" fmla="*/ 12 h 13"/>
                <a:gd name="T46" fmla="*/ 3 w 4"/>
                <a:gd name="T47" fmla="*/ 11 h 13"/>
                <a:gd name="T48" fmla="*/ 3 w 4"/>
                <a:gd name="T49" fmla="*/ 11 h 13"/>
                <a:gd name="T50" fmla="*/ 3 w 4"/>
                <a:gd name="T51" fmla="*/ 11 h 13"/>
                <a:gd name="T52" fmla="*/ 2 w 4"/>
                <a:gd name="T53" fmla="*/ 11 h 13"/>
                <a:gd name="T54" fmla="*/ 2 w 4"/>
                <a:gd name="T55" fmla="*/ 11 h 13"/>
                <a:gd name="T56" fmla="*/ 2 w 4"/>
                <a:gd name="T57" fmla="*/ 10 h 13"/>
                <a:gd name="T58" fmla="*/ 2 w 4"/>
                <a:gd name="T59" fmla="*/ 9 h 13"/>
                <a:gd name="T60" fmla="*/ 2 w 4"/>
                <a:gd name="T61" fmla="*/ 3 h 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4"/>
                <a:gd name="T94" fmla="*/ 0 h 13"/>
                <a:gd name="T95" fmla="*/ 4 w 4"/>
                <a:gd name="T96" fmla="*/ 13 h 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4" h="13">
                  <a:moveTo>
                    <a:pt x="2" y="3"/>
                  </a:moveTo>
                  <a:lnTo>
                    <a:pt x="2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30" name="Freeform 158"/>
            <p:cNvSpPr>
              <a:spLocks/>
            </p:cNvSpPr>
            <p:nvPr/>
          </p:nvSpPr>
          <p:spPr bwMode="auto">
            <a:xfrm>
              <a:off x="1440" y="2233"/>
              <a:ext cx="9" cy="12"/>
            </a:xfrm>
            <a:custGeom>
              <a:avLst/>
              <a:gdLst>
                <a:gd name="T0" fmla="*/ 5 w 9"/>
                <a:gd name="T1" fmla="*/ 10 h 12"/>
                <a:gd name="T2" fmla="*/ 5 w 9"/>
                <a:gd name="T3" fmla="*/ 10 h 12"/>
                <a:gd name="T4" fmla="*/ 5 w 9"/>
                <a:gd name="T5" fmla="*/ 10 h 12"/>
                <a:gd name="T6" fmla="*/ 6 w 9"/>
                <a:gd name="T7" fmla="*/ 10 h 12"/>
                <a:gd name="T8" fmla="*/ 6 w 9"/>
                <a:gd name="T9" fmla="*/ 10 h 12"/>
                <a:gd name="T10" fmla="*/ 7 w 9"/>
                <a:gd name="T11" fmla="*/ 10 h 12"/>
                <a:gd name="T12" fmla="*/ 7 w 9"/>
                <a:gd name="T13" fmla="*/ 10 h 12"/>
                <a:gd name="T14" fmla="*/ 8 w 9"/>
                <a:gd name="T15" fmla="*/ 9 h 12"/>
                <a:gd name="T16" fmla="*/ 8 w 9"/>
                <a:gd name="T17" fmla="*/ 8 h 12"/>
                <a:gd name="T18" fmla="*/ 8 w 9"/>
                <a:gd name="T19" fmla="*/ 8 h 12"/>
                <a:gd name="T20" fmla="*/ 8 w 9"/>
                <a:gd name="T21" fmla="*/ 7 h 12"/>
                <a:gd name="T22" fmla="*/ 8 w 9"/>
                <a:gd name="T23" fmla="*/ 6 h 12"/>
                <a:gd name="T24" fmla="*/ 7 w 9"/>
                <a:gd name="T25" fmla="*/ 6 h 12"/>
                <a:gd name="T26" fmla="*/ 7 w 9"/>
                <a:gd name="T27" fmla="*/ 6 h 12"/>
                <a:gd name="T28" fmla="*/ 7 w 9"/>
                <a:gd name="T29" fmla="*/ 5 h 12"/>
                <a:gd name="T30" fmla="*/ 6 w 9"/>
                <a:gd name="T31" fmla="*/ 5 h 12"/>
                <a:gd name="T32" fmla="*/ 6 w 9"/>
                <a:gd name="T33" fmla="*/ 5 h 12"/>
                <a:gd name="T34" fmla="*/ 5 w 9"/>
                <a:gd name="T35" fmla="*/ 5 h 12"/>
                <a:gd name="T36" fmla="*/ 5 w 9"/>
                <a:gd name="T37" fmla="*/ 5 h 12"/>
                <a:gd name="T38" fmla="*/ 5 w 9"/>
                <a:gd name="T39" fmla="*/ 5 h 12"/>
                <a:gd name="T40" fmla="*/ 6 w 9"/>
                <a:gd name="T41" fmla="*/ 5 h 12"/>
                <a:gd name="T42" fmla="*/ 6 w 9"/>
                <a:gd name="T43" fmla="*/ 5 h 12"/>
                <a:gd name="T44" fmla="*/ 6 w 9"/>
                <a:gd name="T45" fmla="*/ 4 h 12"/>
                <a:gd name="T46" fmla="*/ 7 w 9"/>
                <a:gd name="T47" fmla="*/ 4 h 12"/>
                <a:gd name="T48" fmla="*/ 7 w 9"/>
                <a:gd name="T49" fmla="*/ 3 h 12"/>
                <a:gd name="T50" fmla="*/ 7 w 9"/>
                <a:gd name="T51" fmla="*/ 3 h 12"/>
                <a:gd name="T52" fmla="*/ 7 w 9"/>
                <a:gd name="T53" fmla="*/ 3 h 12"/>
                <a:gd name="T54" fmla="*/ 7 w 9"/>
                <a:gd name="T55" fmla="*/ 2 h 12"/>
                <a:gd name="T56" fmla="*/ 7 w 9"/>
                <a:gd name="T57" fmla="*/ 1 h 12"/>
                <a:gd name="T58" fmla="*/ 7 w 9"/>
                <a:gd name="T59" fmla="*/ 1 h 12"/>
                <a:gd name="T60" fmla="*/ 7 w 9"/>
                <a:gd name="T61" fmla="*/ 1 h 12"/>
                <a:gd name="T62" fmla="*/ 6 w 9"/>
                <a:gd name="T63" fmla="*/ 1 h 12"/>
                <a:gd name="T64" fmla="*/ 6 w 9"/>
                <a:gd name="T65" fmla="*/ 0 h 12"/>
                <a:gd name="T66" fmla="*/ 6 w 9"/>
                <a:gd name="T67" fmla="*/ 0 h 12"/>
                <a:gd name="T68" fmla="*/ 5 w 9"/>
                <a:gd name="T69" fmla="*/ 0 h 12"/>
                <a:gd name="T70" fmla="*/ 5 w 9"/>
                <a:gd name="T71" fmla="*/ 0 h 12"/>
                <a:gd name="T72" fmla="*/ 4 w 9"/>
                <a:gd name="T73" fmla="*/ 0 h 12"/>
                <a:gd name="T74" fmla="*/ 3 w 9"/>
                <a:gd name="T75" fmla="*/ 0 h 12"/>
                <a:gd name="T76" fmla="*/ 3 w 9"/>
                <a:gd name="T77" fmla="*/ 0 h 12"/>
                <a:gd name="T78" fmla="*/ 0 w 9"/>
                <a:gd name="T79" fmla="*/ 0 h 12"/>
                <a:gd name="T80" fmla="*/ 0 w 9"/>
                <a:gd name="T81" fmla="*/ 1 h 12"/>
                <a:gd name="T82" fmla="*/ 1 w 9"/>
                <a:gd name="T83" fmla="*/ 1 h 12"/>
                <a:gd name="T84" fmla="*/ 1 w 9"/>
                <a:gd name="T85" fmla="*/ 1 h 12"/>
                <a:gd name="T86" fmla="*/ 1 w 9"/>
                <a:gd name="T87" fmla="*/ 1 h 12"/>
                <a:gd name="T88" fmla="*/ 1 w 9"/>
                <a:gd name="T89" fmla="*/ 2 h 12"/>
                <a:gd name="T90" fmla="*/ 1 w 9"/>
                <a:gd name="T91" fmla="*/ 3 h 12"/>
                <a:gd name="T92" fmla="*/ 2 w 9"/>
                <a:gd name="T93" fmla="*/ 8 h 12"/>
                <a:gd name="T94" fmla="*/ 2 w 9"/>
                <a:gd name="T95" fmla="*/ 9 h 12"/>
                <a:gd name="T96" fmla="*/ 2 w 9"/>
                <a:gd name="T97" fmla="*/ 10 h 12"/>
                <a:gd name="T98" fmla="*/ 1 w 9"/>
                <a:gd name="T99" fmla="*/ 10 h 12"/>
                <a:gd name="T100" fmla="*/ 1 w 9"/>
                <a:gd name="T101" fmla="*/ 10 h 12"/>
                <a:gd name="T102" fmla="*/ 1 w 9"/>
                <a:gd name="T103" fmla="*/ 10 h 12"/>
                <a:gd name="T104" fmla="*/ 0 w 9"/>
                <a:gd name="T105" fmla="*/ 10 h 12"/>
                <a:gd name="T106" fmla="*/ 0 w 9"/>
                <a:gd name="T107" fmla="*/ 11 h 12"/>
                <a:gd name="T108" fmla="*/ 5 w 9"/>
                <a:gd name="T109" fmla="*/ 10 h 1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"/>
                <a:gd name="T166" fmla="*/ 0 h 12"/>
                <a:gd name="T167" fmla="*/ 9 w 9"/>
                <a:gd name="T168" fmla="*/ 12 h 12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" h="12">
                  <a:moveTo>
                    <a:pt x="5" y="10"/>
                  </a:moveTo>
                  <a:lnTo>
                    <a:pt x="5" y="10"/>
                  </a:lnTo>
                  <a:lnTo>
                    <a:pt x="6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6"/>
                  </a:lnTo>
                  <a:lnTo>
                    <a:pt x="7" y="6"/>
                  </a:lnTo>
                  <a:lnTo>
                    <a:pt x="7" y="5"/>
                  </a:lnTo>
                  <a:lnTo>
                    <a:pt x="6" y="5"/>
                  </a:lnTo>
                  <a:lnTo>
                    <a:pt x="5" y="5"/>
                  </a:lnTo>
                  <a:lnTo>
                    <a:pt x="6" y="5"/>
                  </a:lnTo>
                  <a:lnTo>
                    <a:pt x="6" y="4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1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10"/>
                  </a:lnTo>
                  <a:lnTo>
                    <a:pt x="1" y="10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5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31" name="Freeform 159"/>
            <p:cNvSpPr>
              <a:spLocks/>
            </p:cNvSpPr>
            <p:nvPr/>
          </p:nvSpPr>
          <p:spPr bwMode="auto">
            <a:xfrm>
              <a:off x="1445" y="2241"/>
              <a:ext cx="1" cy="3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  <a:gd name="T4" fmla="*/ 0 w 1"/>
                <a:gd name="T5" fmla="*/ 0 h 3"/>
                <a:gd name="T6" fmla="*/ 0 w 1"/>
                <a:gd name="T7" fmla="*/ 0 h 3"/>
                <a:gd name="T8" fmla="*/ 0 w 1"/>
                <a:gd name="T9" fmla="*/ 0 h 3"/>
                <a:gd name="T10" fmla="*/ 0 w 1"/>
                <a:gd name="T11" fmla="*/ 0 h 3"/>
                <a:gd name="T12" fmla="*/ 0 w 1"/>
                <a:gd name="T13" fmla="*/ 0 h 3"/>
                <a:gd name="T14" fmla="*/ 0 w 1"/>
                <a:gd name="T15" fmla="*/ 1 h 3"/>
                <a:gd name="T16" fmla="*/ 0 w 1"/>
                <a:gd name="T17" fmla="*/ 1 h 3"/>
                <a:gd name="T18" fmla="*/ 0 w 1"/>
                <a:gd name="T19" fmla="*/ 1 h 3"/>
                <a:gd name="T20" fmla="*/ 0 w 1"/>
                <a:gd name="T21" fmla="*/ 1 h 3"/>
                <a:gd name="T22" fmla="*/ 0 w 1"/>
                <a:gd name="T23" fmla="*/ 2 h 3"/>
                <a:gd name="T24" fmla="*/ 0 w 1"/>
                <a:gd name="T25" fmla="*/ 2 h 3"/>
                <a:gd name="T26" fmla="*/ 0 w 1"/>
                <a:gd name="T27" fmla="*/ 2 h 3"/>
                <a:gd name="T28" fmla="*/ 0 w 1"/>
                <a:gd name="T29" fmla="*/ 2 h 3"/>
                <a:gd name="T30" fmla="*/ 0 w 1"/>
                <a:gd name="T31" fmla="*/ 2 h 3"/>
                <a:gd name="T32" fmla="*/ 0 w 1"/>
                <a:gd name="T33" fmla="*/ 2 h 3"/>
                <a:gd name="T34" fmla="*/ 0 w 1"/>
                <a:gd name="T35" fmla="*/ 2 h 3"/>
                <a:gd name="T36" fmla="*/ 0 w 1"/>
                <a:gd name="T37" fmla="*/ 2 h 3"/>
                <a:gd name="T38" fmla="*/ 0 w 1"/>
                <a:gd name="T39" fmla="*/ 2 h 3"/>
                <a:gd name="T40" fmla="*/ 0 w 1"/>
                <a:gd name="T41" fmla="*/ 0 h 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"/>
                <a:gd name="T64" fmla="*/ 0 h 3"/>
                <a:gd name="T65" fmla="*/ 1 w 1"/>
                <a:gd name="T66" fmla="*/ 3 h 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" h="3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32" name="Freeform 160"/>
            <p:cNvSpPr>
              <a:spLocks/>
            </p:cNvSpPr>
            <p:nvPr/>
          </p:nvSpPr>
          <p:spPr bwMode="auto">
            <a:xfrm>
              <a:off x="1444" y="2233"/>
              <a:ext cx="2" cy="3"/>
            </a:xfrm>
            <a:custGeom>
              <a:avLst/>
              <a:gdLst>
                <a:gd name="T0" fmla="*/ 0 w 2"/>
                <a:gd name="T1" fmla="*/ 2 h 3"/>
                <a:gd name="T2" fmla="*/ 0 w 2"/>
                <a:gd name="T3" fmla="*/ 1 h 3"/>
                <a:gd name="T4" fmla="*/ 0 w 2"/>
                <a:gd name="T5" fmla="*/ 0 h 3"/>
                <a:gd name="T6" fmla="*/ 0 w 2"/>
                <a:gd name="T7" fmla="*/ 0 h 3"/>
                <a:gd name="T8" fmla="*/ 0 w 2"/>
                <a:gd name="T9" fmla="*/ 0 h 3"/>
                <a:gd name="T10" fmla="*/ 0 w 2"/>
                <a:gd name="T11" fmla="*/ 0 h 3"/>
                <a:gd name="T12" fmla="*/ 0 w 2"/>
                <a:gd name="T13" fmla="*/ 0 h 3"/>
                <a:gd name="T14" fmla="*/ 1 w 2"/>
                <a:gd name="T15" fmla="*/ 0 h 3"/>
                <a:gd name="T16" fmla="*/ 1 w 2"/>
                <a:gd name="T17" fmla="*/ 0 h 3"/>
                <a:gd name="T18" fmla="*/ 1 w 2"/>
                <a:gd name="T19" fmla="*/ 0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2 h 3"/>
                <a:gd name="T32" fmla="*/ 1 w 2"/>
                <a:gd name="T33" fmla="*/ 2 h 3"/>
                <a:gd name="T34" fmla="*/ 1 w 2"/>
                <a:gd name="T35" fmla="*/ 2 h 3"/>
                <a:gd name="T36" fmla="*/ 0 w 2"/>
                <a:gd name="T37" fmla="*/ 2 h 3"/>
                <a:gd name="T38" fmla="*/ 0 w 2"/>
                <a:gd name="T39" fmla="*/ 2 h 3"/>
                <a:gd name="T40" fmla="*/ 0 w 2"/>
                <a:gd name="T41" fmla="*/ 2 h 3"/>
                <a:gd name="T42" fmla="*/ 0 w 2"/>
                <a:gd name="T43" fmla="*/ 2 h 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"/>
                <a:gd name="T67" fmla="*/ 0 h 3"/>
                <a:gd name="T68" fmla="*/ 2 w 2"/>
                <a:gd name="T69" fmla="*/ 3 h 3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" h="3">
                  <a:moveTo>
                    <a:pt x="0" y="2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33" name="Freeform 161"/>
            <p:cNvSpPr>
              <a:spLocks/>
            </p:cNvSpPr>
            <p:nvPr/>
          </p:nvSpPr>
          <p:spPr bwMode="auto">
            <a:xfrm>
              <a:off x="1455" y="2233"/>
              <a:ext cx="11" cy="12"/>
            </a:xfrm>
            <a:custGeom>
              <a:avLst/>
              <a:gdLst>
                <a:gd name="T0" fmla="*/ 8 w 11"/>
                <a:gd name="T1" fmla="*/ 7 h 12"/>
                <a:gd name="T2" fmla="*/ 8 w 11"/>
                <a:gd name="T3" fmla="*/ 8 h 12"/>
                <a:gd name="T4" fmla="*/ 8 w 11"/>
                <a:gd name="T5" fmla="*/ 10 h 12"/>
                <a:gd name="T6" fmla="*/ 7 w 11"/>
                <a:gd name="T7" fmla="*/ 10 h 12"/>
                <a:gd name="T8" fmla="*/ 6 w 11"/>
                <a:gd name="T9" fmla="*/ 10 h 12"/>
                <a:gd name="T10" fmla="*/ 4 w 11"/>
                <a:gd name="T11" fmla="*/ 10 h 12"/>
                <a:gd name="T12" fmla="*/ 4 w 11"/>
                <a:gd name="T13" fmla="*/ 10 h 12"/>
                <a:gd name="T14" fmla="*/ 3 w 11"/>
                <a:gd name="T15" fmla="*/ 9 h 12"/>
                <a:gd name="T16" fmla="*/ 3 w 11"/>
                <a:gd name="T17" fmla="*/ 8 h 12"/>
                <a:gd name="T18" fmla="*/ 3 w 11"/>
                <a:gd name="T19" fmla="*/ 7 h 12"/>
                <a:gd name="T20" fmla="*/ 3 w 11"/>
                <a:gd name="T21" fmla="*/ 1 h 12"/>
                <a:gd name="T22" fmla="*/ 3 w 11"/>
                <a:gd name="T23" fmla="*/ 1 h 12"/>
                <a:gd name="T24" fmla="*/ 4 w 11"/>
                <a:gd name="T25" fmla="*/ 0 h 12"/>
                <a:gd name="T26" fmla="*/ 0 w 11"/>
                <a:gd name="T27" fmla="*/ 0 h 12"/>
                <a:gd name="T28" fmla="*/ 1 w 11"/>
                <a:gd name="T29" fmla="*/ 1 h 12"/>
                <a:gd name="T30" fmla="*/ 1 w 11"/>
                <a:gd name="T31" fmla="*/ 2 h 12"/>
                <a:gd name="T32" fmla="*/ 1 w 11"/>
                <a:gd name="T33" fmla="*/ 8 h 12"/>
                <a:gd name="T34" fmla="*/ 1 w 11"/>
                <a:gd name="T35" fmla="*/ 9 h 12"/>
                <a:gd name="T36" fmla="*/ 2 w 11"/>
                <a:gd name="T37" fmla="*/ 10 h 12"/>
                <a:gd name="T38" fmla="*/ 3 w 11"/>
                <a:gd name="T39" fmla="*/ 11 h 12"/>
                <a:gd name="T40" fmla="*/ 4 w 11"/>
                <a:gd name="T41" fmla="*/ 11 h 12"/>
                <a:gd name="T42" fmla="*/ 6 w 11"/>
                <a:gd name="T43" fmla="*/ 11 h 12"/>
                <a:gd name="T44" fmla="*/ 7 w 11"/>
                <a:gd name="T45" fmla="*/ 11 h 12"/>
                <a:gd name="T46" fmla="*/ 8 w 11"/>
                <a:gd name="T47" fmla="*/ 10 h 12"/>
                <a:gd name="T48" fmla="*/ 8 w 11"/>
                <a:gd name="T49" fmla="*/ 9 h 12"/>
                <a:gd name="T50" fmla="*/ 9 w 11"/>
                <a:gd name="T51" fmla="*/ 8 h 12"/>
                <a:gd name="T52" fmla="*/ 9 w 11"/>
                <a:gd name="T53" fmla="*/ 3 h 12"/>
                <a:gd name="T54" fmla="*/ 9 w 11"/>
                <a:gd name="T55" fmla="*/ 1 h 12"/>
                <a:gd name="T56" fmla="*/ 10 w 11"/>
                <a:gd name="T57" fmla="*/ 1 h 12"/>
                <a:gd name="T58" fmla="*/ 7 w 11"/>
                <a:gd name="T59" fmla="*/ 0 h 12"/>
                <a:gd name="T60" fmla="*/ 8 w 11"/>
                <a:gd name="T61" fmla="*/ 1 h 12"/>
                <a:gd name="T62" fmla="*/ 8 w 11"/>
                <a:gd name="T63" fmla="*/ 1 h 12"/>
                <a:gd name="T64" fmla="*/ 8 w 11"/>
                <a:gd name="T65" fmla="*/ 3 h 1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"/>
                <a:gd name="T100" fmla="*/ 0 h 12"/>
                <a:gd name="T101" fmla="*/ 11 w 11"/>
                <a:gd name="T102" fmla="*/ 12 h 1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" h="12">
                  <a:moveTo>
                    <a:pt x="8" y="6"/>
                  </a:moveTo>
                  <a:lnTo>
                    <a:pt x="8" y="7"/>
                  </a:lnTo>
                  <a:lnTo>
                    <a:pt x="8" y="8"/>
                  </a:lnTo>
                  <a:lnTo>
                    <a:pt x="8" y="9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3" y="9"/>
                  </a:lnTo>
                  <a:lnTo>
                    <a:pt x="3" y="8"/>
                  </a:lnTo>
                  <a:lnTo>
                    <a:pt x="3" y="7"/>
                  </a:lnTo>
                  <a:lnTo>
                    <a:pt x="3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0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8" y="9"/>
                  </a:lnTo>
                  <a:lnTo>
                    <a:pt x="9" y="8"/>
                  </a:lnTo>
                  <a:lnTo>
                    <a:pt x="9" y="7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7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2"/>
                  </a:lnTo>
                  <a:lnTo>
                    <a:pt x="8" y="3"/>
                  </a:lnTo>
                  <a:lnTo>
                    <a:pt x="8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34" name="Freeform 162"/>
            <p:cNvSpPr>
              <a:spLocks/>
            </p:cNvSpPr>
            <p:nvPr/>
          </p:nvSpPr>
          <p:spPr bwMode="auto">
            <a:xfrm>
              <a:off x="1472" y="2234"/>
              <a:ext cx="7" cy="13"/>
            </a:xfrm>
            <a:custGeom>
              <a:avLst/>
              <a:gdLst>
                <a:gd name="T0" fmla="*/ 5 w 7"/>
                <a:gd name="T1" fmla="*/ 1 h 13"/>
                <a:gd name="T2" fmla="*/ 4 w 7"/>
                <a:gd name="T3" fmla="*/ 0 h 13"/>
                <a:gd name="T4" fmla="*/ 3 w 7"/>
                <a:gd name="T5" fmla="*/ 0 h 13"/>
                <a:gd name="T6" fmla="*/ 2 w 7"/>
                <a:gd name="T7" fmla="*/ 0 h 13"/>
                <a:gd name="T8" fmla="*/ 1 w 7"/>
                <a:gd name="T9" fmla="*/ 1 h 13"/>
                <a:gd name="T10" fmla="*/ 1 w 7"/>
                <a:gd name="T11" fmla="*/ 2 h 13"/>
                <a:gd name="T12" fmla="*/ 1 w 7"/>
                <a:gd name="T13" fmla="*/ 3 h 13"/>
                <a:gd name="T14" fmla="*/ 1 w 7"/>
                <a:gd name="T15" fmla="*/ 5 h 13"/>
                <a:gd name="T16" fmla="*/ 2 w 7"/>
                <a:gd name="T17" fmla="*/ 5 h 13"/>
                <a:gd name="T18" fmla="*/ 3 w 7"/>
                <a:gd name="T19" fmla="*/ 7 h 13"/>
                <a:gd name="T20" fmla="*/ 4 w 7"/>
                <a:gd name="T21" fmla="*/ 7 h 13"/>
                <a:gd name="T22" fmla="*/ 5 w 7"/>
                <a:gd name="T23" fmla="*/ 9 h 13"/>
                <a:gd name="T24" fmla="*/ 5 w 7"/>
                <a:gd name="T25" fmla="*/ 10 h 13"/>
                <a:gd name="T26" fmla="*/ 4 w 7"/>
                <a:gd name="T27" fmla="*/ 11 h 13"/>
                <a:gd name="T28" fmla="*/ 3 w 7"/>
                <a:gd name="T29" fmla="*/ 11 h 13"/>
                <a:gd name="T30" fmla="*/ 2 w 7"/>
                <a:gd name="T31" fmla="*/ 10 h 13"/>
                <a:gd name="T32" fmla="*/ 1 w 7"/>
                <a:gd name="T33" fmla="*/ 9 h 13"/>
                <a:gd name="T34" fmla="*/ 1 w 7"/>
                <a:gd name="T35" fmla="*/ 8 h 13"/>
                <a:gd name="T36" fmla="*/ 0 w 7"/>
                <a:gd name="T37" fmla="*/ 11 h 13"/>
                <a:gd name="T38" fmla="*/ 1 w 7"/>
                <a:gd name="T39" fmla="*/ 11 h 13"/>
                <a:gd name="T40" fmla="*/ 2 w 7"/>
                <a:gd name="T41" fmla="*/ 11 h 13"/>
                <a:gd name="T42" fmla="*/ 2 w 7"/>
                <a:gd name="T43" fmla="*/ 11 h 13"/>
                <a:gd name="T44" fmla="*/ 3 w 7"/>
                <a:gd name="T45" fmla="*/ 12 h 13"/>
                <a:gd name="T46" fmla="*/ 4 w 7"/>
                <a:gd name="T47" fmla="*/ 11 h 13"/>
                <a:gd name="T48" fmla="*/ 5 w 7"/>
                <a:gd name="T49" fmla="*/ 11 h 13"/>
                <a:gd name="T50" fmla="*/ 6 w 7"/>
                <a:gd name="T51" fmla="*/ 9 h 13"/>
                <a:gd name="T52" fmla="*/ 6 w 7"/>
                <a:gd name="T53" fmla="*/ 8 h 13"/>
                <a:gd name="T54" fmla="*/ 6 w 7"/>
                <a:gd name="T55" fmla="*/ 7 h 13"/>
                <a:gd name="T56" fmla="*/ 5 w 7"/>
                <a:gd name="T57" fmla="*/ 5 h 13"/>
                <a:gd name="T58" fmla="*/ 4 w 7"/>
                <a:gd name="T59" fmla="*/ 5 h 13"/>
                <a:gd name="T60" fmla="*/ 3 w 7"/>
                <a:gd name="T61" fmla="*/ 4 h 13"/>
                <a:gd name="T62" fmla="*/ 2 w 7"/>
                <a:gd name="T63" fmla="*/ 4 h 13"/>
                <a:gd name="T64" fmla="*/ 2 w 7"/>
                <a:gd name="T65" fmla="*/ 3 h 13"/>
                <a:gd name="T66" fmla="*/ 2 w 7"/>
                <a:gd name="T67" fmla="*/ 2 h 13"/>
                <a:gd name="T68" fmla="*/ 2 w 7"/>
                <a:gd name="T69" fmla="*/ 1 h 13"/>
                <a:gd name="T70" fmla="*/ 3 w 7"/>
                <a:gd name="T71" fmla="*/ 1 h 13"/>
                <a:gd name="T72" fmla="*/ 4 w 7"/>
                <a:gd name="T73" fmla="*/ 1 h 13"/>
                <a:gd name="T74" fmla="*/ 5 w 7"/>
                <a:gd name="T75" fmla="*/ 1 h 13"/>
                <a:gd name="T76" fmla="*/ 5 w 7"/>
                <a:gd name="T77" fmla="*/ 3 h 13"/>
                <a:gd name="T78" fmla="*/ 6 w 7"/>
                <a:gd name="T79" fmla="*/ 3 h 1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7"/>
                <a:gd name="T121" fmla="*/ 0 h 13"/>
                <a:gd name="T122" fmla="*/ 7 w 7"/>
                <a:gd name="T123" fmla="*/ 13 h 13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7" h="13">
                  <a:moveTo>
                    <a:pt x="6" y="1"/>
                  </a:moveTo>
                  <a:lnTo>
                    <a:pt x="5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7"/>
                  </a:lnTo>
                  <a:lnTo>
                    <a:pt x="4" y="7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10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7"/>
                  </a:lnTo>
                  <a:lnTo>
                    <a:pt x="5" y="6"/>
                  </a:lnTo>
                  <a:lnTo>
                    <a:pt x="5" y="5"/>
                  </a:lnTo>
                  <a:lnTo>
                    <a:pt x="4" y="5"/>
                  </a:lnTo>
                  <a:lnTo>
                    <a:pt x="3" y="5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2"/>
                  </a:lnTo>
                  <a:lnTo>
                    <a:pt x="5" y="3"/>
                  </a:lnTo>
                  <a:lnTo>
                    <a:pt x="6" y="3"/>
                  </a:lnTo>
                  <a:lnTo>
                    <a:pt x="6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35" name="Freeform 163"/>
            <p:cNvSpPr>
              <a:spLocks/>
            </p:cNvSpPr>
            <p:nvPr/>
          </p:nvSpPr>
          <p:spPr bwMode="auto">
            <a:xfrm>
              <a:off x="1498" y="2238"/>
              <a:ext cx="12" cy="14"/>
            </a:xfrm>
            <a:custGeom>
              <a:avLst/>
              <a:gdLst>
                <a:gd name="T0" fmla="*/ 7 w 12"/>
                <a:gd name="T1" fmla="*/ 10 h 14"/>
                <a:gd name="T2" fmla="*/ 6 w 12"/>
                <a:gd name="T3" fmla="*/ 10 h 14"/>
                <a:gd name="T4" fmla="*/ 6 w 12"/>
                <a:gd name="T5" fmla="*/ 11 h 14"/>
                <a:gd name="T6" fmla="*/ 5 w 12"/>
                <a:gd name="T7" fmla="*/ 12 h 14"/>
                <a:gd name="T8" fmla="*/ 5 w 12"/>
                <a:gd name="T9" fmla="*/ 12 h 14"/>
                <a:gd name="T10" fmla="*/ 3 w 12"/>
                <a:gd name="T11" fmla="*/ 12 h 14"/>
                <a:gd name="T12" fmla="*/ 3 w 12"/>
                <a:gd name="T13" fmla="*/ 12 h 14"/>
                <a:gd name="T14" fmla="*/ 2 w 12"/>
                <a:gd name="T15" fmla="*/ 11 h 14"/>
                <a:gd name="T16" fmla="*/ 1 w 12"/>
                <a:gd name="T17" fmla="*/ 10 h 14"/>
                <a:gd name="T18" fmla="*/ 1 w 12"/>
                <a:gd name="T19" fmla="*/ 9 h 14"/>
                <a:gd name="T20" fmla="*/ 1 w 12"/>
                <a:gd name="T21" fmla="*/ 8 h 14"/>
                <a:gd name="T22" fmla="*/ 3 w 12"/>
                <a:gd name="T23" fmla="*/ 3 h 14"/>
                <a:gd name="T24" fmla="*/ 3 w 12"/>
                <a:gd name="T25" fmla="*/ 2 h 14"/>
                <a:gd name="T26" fmla="*/ 4 w 12"/>
                <a:gd name="T27" fmla="*/ 1 h 14"/>
                <a:gd name="T28" fmla="*/ 5 w 12"/>
                <a:gd name="T29" fmla="*/ 1 h 14"/>
                <a:gd name="T30" fmla="*/ 1 w 12"/>
                <a:gd name="T31" fmla="*/ 1 h 14"/>
                <a:gd name="T32" fmla="*/ 2 w 12"/>
                <a:gd name="T33" fmla="*/ 1 h 14"/>
                <a:gd name="T34" fmla="*/ 1 w 12"/>
                <a:gd name="T35" fmla="*/ 2 h 14"/>
                <a:gd name="T36" fmla="*/ 0 w 12"/>
                <a:gd name="T37" fmla="*/ 8 h 14"/>
                <a:gd name="T38" fmla="*/ 0 w 12"/>
                <a:gd name="T39" fmla="*/ 9 h 14"/>
                <a:gd name="T40" fmla="*/ 0 w 12"/>
                <a:gd name="T41" fmla="*/ 10 h 14"/>
                <a:gd name="T42" fmla="*/ 1 w 12"/>
                <a:gd name="T43" fmla="*/ 11 h 14"/>
                <a:gd name="T44" fmla="*/ 1 w 12"/>
                <a:gd name="T45" fmla="*/ 12 h 14"/>
                <a:gd name="T46" fmla="*/ 2 w 12"/>
                <a:gd name="T47" fmla="*/ 12 h 14"/>
                <a:gd name="T48" fmla="*/ 3 w 12"/>
                <a:gd name="T49" fmla="*/ 13 h 14"/>
                <a:gd name="T50" fmla="*/ 4 w 12"/>
                <a:gd name="T51" fmla="*/ 13 h 14"/>
                <a:gd name="T52" fmla="*/ 5 w 12"/>
                <a:gd name="T53" fmla="*/ 13 h 14"/>
                <a:gd name="T54" fmla="*/ 6 w 12"/>
                <a:gd name="T55" fmla="*/ 12 h 14"/>
                <a:gd name="T56" fmla="*/ 6 w 12"/>
                <a:gd name="T57" fmla="*/ 12 h 14"/>
                <a:gd name="T58" fmla="*/ 7 w 12"/>
                <a:gd name="T59" fmla="*/ 10 h 14"/>
                <a:gd name="T60" fmla="*/ 9 w 12"/>
                <a:gd name="T61" fmla="*/ 5 h 14"/>
                <a:gd name="T62" fmla="*/ 9 w 12"/>
                <a:gd name="T63" fmla="*/ 4 h 14"/>
                <a:gd name="T64" fmla="*/ 10 w 12"/>
                <a:gd name="T65" fmla="*/ 3 h 14"/>
                <a:gd name="T66" fmla="*/ 11 w 12"/>
                <a:gd name="T67" fmla="*/ 3 h 14"/>
                <a:gd name="T68" fmla="*/ 8 w 12"/>
                <a:gd name="T69" fmla="*/ 3 h 14"/>
                <a:gd name="T70" fmla="*/ 8 w 12"/>
                <a:gd name="T71" fmla="*/ 3 h 14"/>
                <a:gd name="T72" fmla="*/ 8 w 12"/>
                <a:gd name="T73" fmla="*/ 5 h 1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2"/>
                <a:gd name="T112" fmla="*/ 0 h 14"/>
                <a:gd name="T113" fmla="*/ 12 w 12"/>
                <a:gd name="T114" fmla="*/ 14 h 1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2" h="14">
                  <a:moveTo>
                    <a:pt x="7" y="9"/>
                  </a:moveTo>
                  <a:lnTo>
                    <a:pt x="7" y="10"/>
                  </a:lnTo>
                  <a:lnTo>
                    <a:pt x="6" y="10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2"/>
                  </a:lnTo>
                  <a:lnTo>
                    <a:pt x="5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1" y="12"/>
                  </a:lnTo>
                  <a:lnTo>
                    <a:pt x="2" y="12"/>
                  </a:lnTo>
                  <a:lnTo>
                    <a:pt x="3" y="12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9" y="5"/>
                  </a:lnTo>
                  <a:lnTo>
                    <a:pt x="9" y="4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8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8" y="5"/>
                  </a:lnTo>
                  <a:lnTo>
                    <a:pt x="7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36" name="Freeform 164"/>
            <p:cNvSpPr>
              <a:spLocks/>
            </p:cNvSpPr>
            <p:nvPr/>
          </p:nvSpPr>
          <p:spPr bwMode="auto">
            <a:xfrm>
              <a:off x="1511" y="2243"/>
              <a:ext cx="16" cy="16"/>
            </a:xfrm>
            <a:custGeom>
              <a:avLst/>
              <a:gdLst>
                <a:gd name="T0" fmla="*/ 7 w 16"/>
                <a:gd name="T1" fmla="*/ 1 h 16"/>
                <a:gd name="T2" fmla="*/ 5 w 16"/>
                <a:gd name="T3" fmla="*/ 0 h 16"/>
                <a:gd name="T4" fmla="*/ 5 w 16"/>
                <a:gd name="T5" fmla="*/ 1 h 16"/>
                <a:gd name="T6" fmla="*/ 6 w 16"/>
                <a:gd name="T7" fmla="*/ 1 h 16"/>
                <a:gd name="T8" fmla="*/ 6 w 16"/>
                <a:gd name="T9" fmla="*/ 1 h 16"/>
                <a:gd name="T10" fmla="*/ 6 w 16"/>
                <a:gd name="T11" fmla="*/ 2 h 16"/>
                <a:gd name="T12" fmla="*/ 6 w 16"/>
                <a:gd name="T13" fmla="*/ 3 h 16"/>
                <a:gd name="T14" fmla="*/ 5 w 16"/>
                <a:gd name="T15" fmla="*/ 4 h 16"/>
                <a:gd name="T16" fmla="*/ 3 w 16"/>
                <a:gd name="T17" fmla="*/ 9 h 16"/>
                <a:gd name="T18" fmla="*/ 2 w 16"/>
                <a:gd name="T19" fmla="*/ 9 h 16"/>
                <a:gd name="T20" fmla="*/ 2 w 16"/>
                <a:gd name="T21" fmla="*/ 10 h 16"/>
                <a:gd name="T22" fmla="*/ 2 w 16"/>
                <a:gd name="T23" fmla="*/ 11 h 16"/>
                <a:gd name="T24" fmla="*/ 1 w 16"/>
                <a:gd name="T25" fmla="*/ 11 h 16"/>
                <a:gd name="T26" fmla="*/ 1 w 16"/>
                <a:gd name="T27" fmla="*/ 11 h 16"/>
                <a:gd name="T28" fmla="*/ 1 w 16"/>
                <a:gd name="T29" fmla="*/ 11 h 16"/>
                <a:gd name="T30" fmla="*/ 0 w 16"/>
                <a:gd name="T31" fmla="*/ 11 h 16"/>
                <a:gd name="T32" fmla="*/ 0 w 16"/>
                <a:gd name="T33" fmla="*/ 11 h 16"/>
                <a:gd name="T34" fmla="*/ 4 w 16"/>
                <a:gd name="T35" fmla="*/ 13 h 16"/>
                <a:gd name="T36" fmla="*/ 4 w 16"/>
                <a:gd name="T37" fmla="*/ 12 h 16"/>
                <a:gd name="T38" fmla="*/ 3 w 16"/>
                <a:gd name="T39" fmla="*/ 12 h 16"/>
                <a:gd name="T40" fmla="*/ 3 w 16"/>
                <a:gd name="T41" fmla="*/ 11 h 16"/>
                <a:gd name="T42" fmla="*/ 3 w 16"/>
                <a:gd name="T43" fmla="*/ 11 h 16"/>
                <a:gd name="T44" fmla="*/ 3 w 16"/>
                <a:gd name="T45" fmla="*/ 10 h 16"/>
                <a:gd name="T46" fmla="*/ 6 w 16"/>
                <a:gd name="T47" fmla="*/ 3 h 16"/>
                <a:gd name="T48" fmla="*/ 9 w 16"/>
                <a:gd name="T49" fmla="*/ 15 h 16"/>
                <a:gd name="T50" fmla="*/ 9 w 16"/>
                <a:gd name="T51" fmla="*/ 15 h 16"/>
                <a:gd name="T52" fmla="*/ 13 w 16"/>
                <a:gd name="T53" fmla="*/ 6 h 16"/>
                <a:gd name="T54" fmla="*/ 14 w 16"/>
                <a:gd name="T55" fmla="*/ 6 h 16"/>
                <a:gd name="T56" fmla="*/ 14 w 16"/>
                <a:gd name="T57" fmla="*/ 5 h 16"/>
                <a:gd name="T58" fmla="*/ 14 w 16"/>
                <a:gd name="T59" fmla="*/ 5 h 16"/>
                <a:gd name="T60" fmla="*/ 15 w 16"/>
                <a:gd name="T61" fmla="*/ 5 h 16"/>
                <a:gd name="T62" fmla="*/ 15 w 16"/>
                <a:gd name="T63" fmla="*/ 4 h 16"/>
                <a:gd name="T64" fmla="*/ 12 w 16"/>
                <a:gd name="T65" fmla="*/ 3 h 16"/>
                <a:gd name="T66" fmla="*/ 11 w 16"/>
                <a:gd name="T67" fmla="*/ 4 h 16"/>
                <a:gd name="T68" fmla="*/ 12 w 16"/>
                <a:gd name="T69" fmla="*/ 4 h 16"/>
                <a:gd name="T70" fmla="*/ 12 w 16"/>
                <a:gd name="T71" fmla="*/ 4 h 16"/>
                <a:gd name="T72" fmla="*/ 13 w 16"/>
                <a:gd name="T73" fmla="*/ 4 h 16"/>
                <a:gd name="T74" fmla="*/ 13 w 16"/>
                <a:gd name="T75" fmla="*/ 5 h 16"/>
                <a:gd name="T76" fmla="*/ 12 w 16"/>
                <a:gd name="T77" fmla="*/ 6 h 16"/>
                <a:gd name="T78" fmla="*/ 12 w 16"/>
                <a:gd name="T79" fmla="*/ 6 h 16"/>
                <a:gd name="T80" fmla="*/ 10 w 16"/>
                <a:gd name="T81" fmla="*/ 12 h 16"/>
                <a:gd name="T82" fmla="*/ 7 w 16"/>
                <a:gd name="T83" fmla="*/ 1 h 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6"/>
                <a:gd name="T127" fmla="*/ 0 h 16"/>
                <a:gd name="T128" fmla="*/ 16 w 16"/>
                <a:gd name="T129" fmla="*/ 16 h 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6" h="16">
                  <a:moveTo>
                    <a:pt x="7" y="1"/>
                  </a:moveTo>
                  <a:lnTo>
                    <a:pt x="5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6" y="3"/>
                  </a:lnTo>
                  <a:lnTo>
                    <a:pt x="5" y="4"/>
                  </a:lnTo>
                  <a:lnTo>
                    <a:pt x="3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2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6" y="3"/>
                  </a:lnTo>
                  <a:lnTo>
                    <a:pt x="9" y="15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5" y="4"/>
                  </a:lnTo>
                  <a:lnTo>
                    <a:pt x="12" y="3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2" y="6"/>
                  </a:lnTo>
                  <a:lnTo>
                    <a:pt x="10" y="12"/>
                  </a:lnTo>
                  <a:lnTo>
                    <a:pt x="7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37" name="Freeform 165"/>
            <p:cNvSpPr>
              <a:spLocks/>
            </p:cNvSpPr>
            <p:nvPr/>
          </p:nvSpPr>
          <p:spPr bwMode="auto">
            <a:xfrm>
              <a:off x="1531" y="2251"/>
              <a:ext cx="14" cy="15"/>
            </a:xfrm>
            <a:custGeom>
              <a:avLst/>
              <a:gdLst>
                <a:gd name="T0" fmla="*/ 7 w 14"/>
                <a:gd name="T1" fmla="*/ 11 h 15"/>
                <a:gd name="T2" fmla="*/ 6 w 14"/>
                <a:gd name="T3" fmla="*/ 11 h 15"/>
                <a:gd name="T4" fmla="*/ 5 w 14"/>
                <a:gd name="T5" fmla="*/ 13 h 15"/>
                <a:gd name="T6" fmla="*/ 5 w 14"/>
                <a:gd name="T7" fmla="*/ 13 h 15"/>
                <a:gd name="T8" fmla="*/ 3 w 14"/>
                <a:gd name="T9" fmla="*/ 13 h 15"/>
                <a:gd name="T10" fmla="*/ 3 w 14"/>
                <a:gd name="T11" fmla="*/ 13 h 15"/>
                <a:gd name="T12" fmla="*/ 2 w 14"/>
                <a:gd name="T13" fmla="*/ 12 h 15"/>
                <a:gd name="T14" fmla="*/ 1 w 14"/>
                <a:gd name="T15" fmla="*/ 11 h 15"/>
                <a:gd name="T16" fmla="*/ 1 w 14"/>
                <a:gd name="T17" fmla="*/ 10 h 15"/>
                <a:gd name="T18" fmla="*/ 2 w 14"/>
                <a:gd name="T19" fmla="*/ 8 h 15"/>
                <a:gd name="T20" fmla="*/ 4 w 14"/>
                <a:gd name="T21" fmla="*/ 4 h 15"/>
                <a:gd name="T22" fmla="*/ 5 w 14"/>
                <a:gd name="T23" fmla="*/ 3 h 15"/>
                <a:gd name="T24" fmla="*/ 5 w 14"/>
                <a:gd name="T25" fmla="*/ 2 h 15"/>
                <a:gd name="T26" fmla="*/ 6 w 14"/>
                <a:gd name="T27" fmla="*/ 3 h 15"/>
                <a:gd name="T28" fmla="*/ 3 w 14"/>
                <a:gd name="T29" fmla="*/ 0 h 15"/>
                <a:gd name="T30" fmla="*/ 3 w 14"/>
                <a:gd name="T31" fmla="*/ 1 h 15"/>
                <a:gd name="T32" fmla="*/ 3 w 14"/>
                <a:gd name="T33" fmla="*/ 2 h 15"/>
                <a:gd name="T34" fmla="*/ 3 w 14"/>
                <a:gd name="T35" fmla="*/ 3 h 15"/>
                <a:gd name="T36" fmla="*/ 0 w 14"/>
                <a:gd name="T37" fmla="*/ 8 h 15"/>
                <a:gd name="T38" fmla="*/ 0 w 14"/>
                <a:gd name="T39" fmla="*/ 10 h 15"/>
                <a:gd name="T40" fmla="*/ 0 w 14"/>
                <a:gd name="T41" fmla="*/ 11 h 15"/>
                <a:gd name="T42" fmla="*/ 1 w 14"/>
                <a:gd name="T43" fmla="*/ 13 h 15"/>
                <a:gd name="T44" fmla="*/ 2 w 14"/>
                <a:gd name="T45" fmla="*/ 13 h 15"/>
                <a:gd name="T46" fmla="*/ 3 w 14"/>
                <a:gd name="T47" fmla="*/ 13 h 15"/>
                <a:gd name="T48" fmla="*/ 5 w 14"/>
                <a:gd name="T49" fmla="*/ 14 h 15"/>
                <a:gd name="T50" fmla="*/ 5 w 14"/>
                <a:gd name="T51" fmla="*/ 13 h 15"/>
                <a:gd name="T52" fmla="*/ 7 w 14"/>
                <a:gd name="T53" fmla="*/ 13 h 15"/>
                <a:gd name="T54" fmla="*/ 8 w 14"/>
                <a:gd name="T55" fmla="*/ 12 h 15"/>
                <a:gd name="T56" fmla="*/ 10 w 14"/>
                <a:gd name="T57" fmla="*/ 6 h 15"/>
                <a:gd name="T58" fmla="*/ 10 w 14"/>
                <a:gd name="T59" fmla="*/ 6 h 15"/>
                <a:gd name="T60" fmla="*/ 12 w 14"/>
                <a:gd name="T61" fmla="*/ 6 h 15"/>
                <a:gd name="T62" fmla="*/ 13 w 14"/>
                <a:gd name="T63" fmla="*/ 5 h 15"/>
                <a:gd name="T64" fmla="*/ 9 w 14"/>
                <a:gd name="T65" fmla="*/ 4 h 15"/>
                <a:gd name="T66" fmla="*/ 10 w 14"/>
                <a:gd name="T67" fmla="*/ 4 h 15"/>
                <a:gd name="T68" fmla="*/ 10 w 14"/>
                <a:gd name="T69" fmla="*/ 5 h 15"/>
                <a:gd name="T70" fmla="*/ 10 w 14"/>
                <a:gd name="T71" fmla="*/ 6 h 15"/>
                <a:gd name="T72" fmla="*/ 9 w 14"/>
                <a:gd name="T73" fmla="*/ 6 h 1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"/>
                <a:gd name="T112" fmla="*/ 0 h 15"/>
                <a:gd name="T113" fmla="*/ 14 w 14"/>
                <a:gd name="T114" fmla="*/ 15 h 1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" h="15">
                  <a:moveTo>
                    <a:pt x="8" y="10"/>
                  </a:moveTo>
                  <a:lnTo>
                    <a:pt x="7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2" y="8"/>
                  </a:lnTo>
                  <a:lnTo>
                    <a:pt x="4" y="4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6" y="2"/>
                  </a:lnTo>
                  <a:lnTo>
                    <a:pt x="6" y="3"/>
                  </a:lnTo>
                  <a:lnTo>
                    <a:pt x="7" y="2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3" y="3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9" y="3"/>
                  </a:lnTo>
                  <a:lnTo>
                    <a:pt x="9" y="4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9" y="6"/>
                  </a:lnTo>
                  <a:lnTo>
                    <a:pt x="8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38" name="Freeform 166"/>
            <p:cNvSpPr>
              <a:spLocks/>
            </p:cNvSpPr>
            <p:nvPr/>
          </p:nvSpPr>
          <p:spPr bwMode="auto">
            <a:xfrm>
              <a:off x="1542" y="2260"/>
              <a:ext cx="21" cy="21"/>
            </a:xfrm>
            <a:custGeom>
              <a:avLst/>
              <a:gdLst>
                <a:gd name="T0" fmla="*/ 18 w 21"/>
                <a:gd name="T1" fmla="*/ 10 h 21"/>
                <a:gd name="T2" fmla="*/ 18 w 21"/>
                <a:gd name="T3" fmla="*/ 10 h 21"/>
                <a:gd name="T4" fmla="*/ 18 w 21"/>
                <a:gd name="T5" fmla="*/ 10 h 21"/>
                <a:gd name="T6" fmla="*/ 18 w 21"/>
                <a:gd name="T7" fmla="*/ 9 h 21"/>
                <a:gd name="T8" fmla="*/ 19 w 21"/>
                <a:gd name="T9" fmla="*/ 9 h 21"/>
                <a:gd name="T10" fmla="*/ 20 w 21"/>
                <a:gd name="T11" fmla="*/ 9 h 21"/>
                <a:gd name="T12" fmla="*/ 17 w 21"/>
                <a:gd name="T13" fmla="*/ 7 h 21"/>
                <a:gd name="T14" fmla="*/ 8 w 21"/>
                <a:gd name="T15" fmla="*/ 13 h 21"/>
                <a:gd name="T16" fmla="*/ 11 w 21"/>
                <a:gd name="T17" fmla="*/ 2 h 21"/>
                <a:gd name="T18" fmla="*/ 8 w 21"/>
                <a:gd name="T19" fmla="*/ 0 h 21"/>
                <a:gd name="T20" fmla="*/ 8 w 21"/>
                <a:gd name="T21" fmla="*/ 1 h 21"/>
                <a:gd name="T22" fmla="*/ 8 w 21"/>
                <a:gd name="T23" fmla="*/ 1 h 21"/>
                <a:gd name="T24" fmla="*/ 8 w 21"/>
                <a:gd name="T25" fmla="*/ 2 h 21"/>
                <a:gd name="T26" fmla="*/ 8 w 21"/>
                <a:gd name="T27" fmla="*/ 2 h 21"/>
                <a:gd name="T28" fmla="*/ 8 w 21"/>
                <a:gd name="T29" fmla="*/ 3 h 21"/>
                <a:gd name="T30" fmla="*/ 8 w 21"/>
                <a:gd name="T31" fmla="*/ 4 h 21"/>
                <a:gd name="T32" fmla="*/ 4 w 21"/>
                <a:gd name="T33" fmla="*/ 9 h 21"/>
                <a:gd name="T34" fmla="*/ 3 w 21"/>
                <a:gd name="T35" fmla="*/ 9 h 21"/>
                <a:gd name="T36" fmla="*/ 3 w 21"/>
                <a:gd name="T37" fmla="*/ 10 h 21"/>
                <a:gd name="T38" fmla="*/ 2 w 21"/>
                <a:gd name="T39" fmla="*/ 11 h 21"/>
                <a:gd name="T40" fmla="*/ 2 w 21"/>
                <a:gd name="T41" fmla="*/ 11 h 21"/>
                <a:gd name="T42" fmla="*/ 1 w 21"/>
                <a:gd name="T43" fmla="*/ 11 h 21"/>
                <a:gd name="T44" fmla="*/ 1 w 21"/>
                <a:gd name="T45" fmla="*/ 10 h 21"/>
                <a:gd name="T46" fmla="*/ 0 w 21"/>
                <a:gd name="T47" fmla="*/ 11 h 21"/>
                <a:gd name="T48" fmla="*/ 4 w 21"/>
                <a:gd name="T49" fmla="*/ 13 h 21"/>
                <a:gd name="T50" fmla="*/ 4 w 21"/>
                <a:gd name="T51" fmla="*/ 12 h 21"/>
                <a:gd name="T52" fmla="*/ 3 w 21"/>
                <a:gd name="T53" fmla="*/ 12 h 21"/>
                <a:gd name="T54" fmla="*/ 3 w 21"/>
                <a:gd name="T55" fmla="*/ 12 h 21"/>
                <a:gd name="T56" fmla="*/ 3 w 21"/>
                <a:gd name="T57" fmla="*/ 11 h 21"/>
                <a:gd name="T58" fmla="*/ 4 w 21"/>
                <a:gd name="T59" fmla="*/ 11 h 21"/>
                <a:gd name="T60" fmla="*/ 4 w 21"/>
                <a:gd name="T61" fmla="*/ 10 h 21"/>
                <a:gd name="T62" fmla="*/ 9 w 21"/>
                <a:gd name="T63" fmla="*/ 2 h 21"/>
                <a:gd name="T64" fmla="*/ 6 w 21"/>
                <a:gd name="T65" fmla="*/ 15 h 21"/>
                <a:gd name="T66" fmla="*/ 17 w 21"/>
                <a:gd name="T67" fmla="*/ 8 h 21"/>
                <a:gd name="T68" fmla="*/ 12 w 21"/>
                <a:gd name="T69" fmla="*/ 15 h 21"/>
                <a:gd name="T70" fmla="*/ 12 w 21"/>
                <a:gd name="T71" fmla="*/ 16 h 21"/>
                <a:gd name="T72" fmla="*/ 11 w 21"/>
                <a:gd name="T73" fmla="*/ 16 h 21"/>
                <a:gd name="T74" fmla="*/ 11 w 21"/>
                <a:gd name="T75" fmla="*/ 17 h 21"/>
                <a:gd name="T76" fmla="*/ 10 w 21"/>
                <a:gd name="T77" fmla="*/ 17 h 21"/>
                <a:gd name="T78" fmla="*/ 10 w 21"/>
                <a:gd name="T79" fmla="*/ 16 h 21"/>
                <a:gd name="T80" fmla="*/ 9 w 21"/>
                <a:gd name="T81" fmla="*/ 16 h 21"/>
                <a:gd name="T82" fmla="*/ 8 w 21"/>
                <a:gd name="T83" fmla="*/ 16 h 21"/>
                <a:gd name="T84" fmla="*/ 13 w 21"/>
                <a:gd name="T85" fmla="*/ 20 h 21"/>
                <a:gd name="T86" fmla="*/ 13 w 21"/>
                <a:gd name="T87" fmla="*/ 19 h 21"/>
                <a:gd name="T88" fmla="*/ 12 w 21"/>
                <a:gd name="T89" fmla="*/ 18 h 21"/>
                <a:gd name="T90" fmla="*/ 12 w 21"/>
                <a:gd name="T91" fmla="*/ 18 h 21"/>
                <a:gd name="T92" fmla="*/ 12 w 21"/>
                <a:gd name="T93" fmla="*/ 17 h 21"/>
                <a:gd name="T94" fmla="*/ 13 w 21"/>
                <a:gd name="T95" fmla="*/ 16 h 21"/>
                <a:gd name="T96" fmla="*/ 18 w 21"/>
                <a:gd name="T97" fmla="*/ 10 h 2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"/>
                <a:gd name="T148" fmla="*/ 0 h 21"/>
                <a:gd name="T149" fmla="*/ 21 w 21"/>
                <a:gd name="T150" fmla="*/ 21 h 2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" h="21">
                  <a:moveTo>
                    <a:pt x="18" y="10"/>
                  </a:moveTo>
                  <a:lnTo>
                    <a:pt x="18" y="10"/>
                  </a:lnTo>
                  <a:lnTo>
                    <a:pt x="18" y="9"/>
                  </a:lnTo>
                  <a:lnTo>
                    <a:pt x="19" y="9"/>
                  </a:lnTo>
                  <a:lnTo>
                    <a:pt x="20" y="9"/>
                  </a:lnTo>
                  <a:lnTo>
                    <a:pt x="17" y="7"/>
                  </a:lnTo>
                  <a:lnTo>
                    <a:pt x="8" y="13"/>
                  </a:lnTo>
                  <a:lnTo>
                    <a:pt x="11" y="2"/>
                  </a:lnTo>
                  <a:lnTo>
                    <a:pt x="8" y="0"/>
                  </a:lnTo>
                  <a:lnTo>
                    <a:pt x="8" y="1"/>
                  </a:lnTo>
                  <a:lnTo>
                    <a:pt x="8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4" y="9"/>
                  </a:lnTo>
                  <a:lnTo>
                    <a:pt x="3" y="9"/>
                  </a:lnTo>
                  <a:lnTo>
                    <a:pt x="3" y="10"/>
                  </a:lnTo>
                  <a:lnTo>
                    <a:pt x="2" y="11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9" y="2"/>
                  </a:lnTo>
                  <a:lnTo>
                    <a:pt x="6" y="15"/>
                  </a:lnTo>
                  <a:lnTo>
                    <a:pt x="17" y="8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6"/>
                  </a:lnTo>
                  <a:lnTo>
                    <a:pt x="9" y="16"/>
                  </a:lnTo>
                  <a:lnTo>
                    <a:pt x="8" y="16"/>
                  </a:lnTo>
                  <a:lnTo>
                    <a:pt x="13" y="20"/>
                  </a:lnTo>
                  <a:lnTo>
                    <a:pt x="13" y="19"/>
                  </a:lnTo>
                  <a:lnTo>
                    <a:pt x="12" y="18"/>
                  </a:lnTo>
                  <a:lnTo>
                    <a:pt x="12" y="17"/>
                  </a:lnTo>
                  <a:lnTo>
                    <a:pt x="13" y="16"/>
                  </a:lnTo>
                  <a:lnTo>
                    <a:pt x="18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39" name="Freeform 167"/>
            <p:cNvSpPr>
              <a:spLocks/>
            </p:cNvSpPr>
            <p:nvPr/>
          </p:nvSpPr>
          <p:spPr bwMode="auto">
            <a:xfrm>
              <a:off x="1287" y="2382"/>
              <a:ext cx="340" cy="66"/>
            </a:xfrm>
            <a:custGeom>
              <a:avLst/>
              <a:gdLst>
                <a:gd name="T0" fmla="*/ 0 w 340"/>
                <a:gd name="T1" fmla="*/ 65 h 66"/>
                <a:gd name="T2" fmla="*/ 0 w 340"/>
                <a:gd name="T3" fmla="*/ 0 h 66"/>
                <a:gd name="T4" fmla="*/ 339 w 340"/>
                <a:gd name="T5" fmla="*/ 0 h 66"/>
                <a:gd name="T6" fmla="*/ 339 w 340"/>
                <a:gd name="T7" fmla="*/ 65 h 66"/>
                <a:gd name="T8" fmla="*/ 0 w 340"/>
                <a:gd name="T9" fmla="*/ 6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0"/>
                <a:gd name="T16" fmla="*/ 0 h 66"/>
                <a:gd name="T17" fmla="*/ 340 w 340"/>
                <a:gd name="T18" fmla="*/ 66 h 6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0" h="66">
                  <a:moveTo>
                    <a:pt x="0" y="65"/>
                  </a:moveTo>
                  <a:lnTo>
                    <a:pt x="0" y="0"/>
                  </a:lnTo>
                  <a:lnTo>
                    <a:pt x="339" y="0"/>
                  </a:lnTo>
                  <a:lnTo>
                    <a:pt x="339" y="65"/>
                  </a:lnTo>
                  <a:lnTo>
                    <a:pt x="0" y="65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40" name="Freeform 168"/>
            <p:cNvSpPr>
              <a:spLocks/>
            </p:cNvSpPr>
            <p:nvPr/>
          </p:nvSpPr>
          <p:spPr bwMode="auto">
            <a:xfrm>
              <a:off x="1309" y="2374"/>
              <a:ext cx="295" cy="77"/>
            </a:xfrm>
            <a:custGeom>
              <a:avLst/>
              <a:gdLst>
                <a:gd name="T0" fmla="*/ 0 w 295"/>
                <a:gd name="T1" fmla="*/ 76 h 77"/>
                <a:gd name="T2" fmla="*/ 0 w 295"/>
                <a:gd name="T3" fmla="*/ 0 h 77"/>
                <a:gd name="T4" fmla="*/ 294 w 295"/>
                <a:gd name="T5" fmla="*/ 0 h 77"/>
                <a:gd name="T6" fmla="*/ 294 w 295"/>
                <a:gd name="T7" fmla="*/ 76 h 77"/>
                <a:gd name="T8" fmla="*/ 0 w 295"/>
                <a:gd name="T9" fmla="*/ 76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5"/>
                <a:gd name="T16" fmla="*/ 0 h 77"/>
                <a:gd name="T17" fmla="*/ 295 w 295"/>
                <a:gd name="T18" fmla="*/ 77 h 7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5" h="77">
                  <a:moveTo>
                    <a:pt x="0" y="76"/>
                  </a:moveTo>
                  <a:lnTo>
                    <a:pt x="0" y="0"/>
                  </a:lnTo>
                  <a:lnTo>
                    <a:pt x="294" y="0"/>
                  </a:lnTo>
                  <a:lnTo>
                    <a:pt x="294" y="76"/>
                  </a:lnTo>
                  <a:lnTo>
                    <a:pt x="0" y="76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41" name="Freeform 169"/>
            <p:cNvSpPr>
              <a:spLocks/>
            </p:cNvSpPr>
            <p:nvPr/>
          </p:nvSpPr>
          <p:spPr bwMode="auto">
            <a:xfrm>
              <a:off x="1338" y="2365"/>
              <a:ext cx="237" cy="86"/>
            </a:xfrm>
            <a:custGeom>
              <a:avLst/>
              <a:gdLst>
                <a:gd name="T0" fmla="*/ 0 w 237"/>
                <a:gd name="T1" fmla="*/ 85 h 86"/>
                <a:gd name="T2" fmla="*/ 0 w 237"/>
                <a:gd name="T3" fmla="*/ 0 h 86"/>
                <a:gd name="T4" fmla="*/ 236 w 237"/>
                <a:gd name="T5" fmla="*/ 0 h 86"/>
                <a:gd name="T6" fmla="*/ 236 w 237"/>
                <a:gd name="T7" fmla="*/ 85 h 86"/>
                <a:gd name="T8" fmla="*/ 0 w 237"/>
                <a:gd name="T9" fmla="*/ 85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7"/>
                <a:gd name="T16" fmla="*/ 0 h 86"/>
                <a:gd name="T17" fmla="*/ 237 w 237"/>
                <a:gd name="T18" fmla="*/ 86 h 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7" h="86">
                  <a:moveTo>
                    <a:pt x="0" y="85"/>
                  </a:moveTo>
                  <a:lnTo>
                    <a:pt x="0" y="0"/>
                  </a:lnTo>
                  <a:lnTo>
                    <a:pt x="236" y="0"/>
                  </a:lnTo>
                  <a:lnTo>
                    <a:pt x="236" y="85"/>
                  </a:lnTo>
                  <a:lnTo>
                    <a:pt x="0" y="85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42" name="Freeform 170"/>
            <p:cNvSpPr>
              <a:spLocks/>
            </p:cNvSpPr>
            <p:nvPr/>
          </p:nvSpPr>
          <p:spPr bwMode="auto">
            <a:xfrm>
              <a:off x="1395" y="2365"/>
              <a:ext cx="124" cy="90"/>
            </a:xfrm>
            <a:custGeom>
              <a:avLst/>
              <a:gdLst>
                <a:gd name="T0" fmla="*/ 0 w 124"/>
                <a:gd name="T1" fmla="*/ 89 h 90"/>
                <a:gd name="T2" fmla="*/ 0 w 124"/>
                <a:gd name="T3" fmla="*/ 0 h 90"/>
                <a:gd name="T4" fmla="*/ 123 w 124"/>
                <a:gd name="T5" fmla="*/ 0 h 90"/>
                <a:gd name="T6" fmla="*/ 123 w 124"/>
                <a:gd name="T7" fmla="*/ 89 h 90"/>
                <a:gd name="T8" fmla="*/ 0 w 124"/>
                <a:gd name="T9" fmla="*/ 89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4"/>
                <a:gd name="T16" fmla="*/ 0 h 90"/>
                <a:gd name="T17" fmla="*/ 124 w 124"/>
                <a:gd name="T18" fmla="*/ 90 h 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4" h="90">
                  <a:moveTo>
                    <a:pt x="0" y="89"/>
                  </a:moveTo>
                  <a:lnTo>
                    <a:pt x="0" y="0"/>
                  </a:lnTo>
                  <a:lnTo>
                    <a:pt x="123" y="0"/>
                  </a:lnTo>
                  <a:lnTo>
                    <a:pt x="123" y="89"/>
                  </a:lnTo>
                  <a:lnTo>
                    <a:pt x="0" y="89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43" name="Freeform 171"/>
            <p:cNvSpPr>
              <a:spLocks/>
            </p:cNvSpPr>
            <p:nvPr/>
          </p:nvSpPr>
          <p:spPr bwMode="auto">
            <a:xfrm>
              <a:off x="1346" y="2356"/>
              <a:ext cx="221" cy="10"/>
            </a:xfrm>
            <a:custGeom>
              <a:avLst/>
              <a:gdLst>
                <a:gd name="T0" fmla="*/ 0 w 221"/>
                <a:gd name="T1" fmla="*/ 9 h 10"/>
                <a:gd name="T2" fmla="*/ 0 w 221"/>
                <a:gd name="T3" fmla="*/ 0 h 10"/>
                <a:gd name="T4" fmla="*/ 220 w 221"/>
                <a:gd name="T5" fmla="*/ 0 h 10"/>
                <a:gd name="T6" fmla="*/ 220 w 221"/>
                <a:gd name="T7" fmla="*/ 9 h 10"/>
                <a:gd name="T8" fmla="*/ 0 w 221"/>
                <a:gd name="T9" fmla="*/ 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"/>
                <a:gd name="T16" fmla="*/ 0 h 10"/>
                <a:gd name="T17" fmla="*/ 221 w 221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" h="10">
                  <a:moveTo>
                    <a:pt x="0" y="9"/>
                  </a:moveTo>
                  <a:lnTo>
                    <a:pt x="0" y="0"/>
                  </a:lnTo>
                  <a:lnTo>
                    <a:pt x="220" y="0"/>
                  </a:lnTo>
                  <a:lnTo>
                    <a:pt x="220" y="9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44" name="Freeform 172"/>
            <p:cNvSpPr>
              <a:spLocks/>
            </p:cNvSpPr>
            <p:nvPr/>
          </p:nvSpPr>
          <p:spPr bwMode="auto">
            <a:xfrm>
              <a:off x="1432" y="2365"/>
              <a:ext cx="49" cy="86"/>
            </a:xfrm>
            <a:custGeom>
              <a:avLst/>
              <a:gdLst>
                <a:gd name="T0" fmla="*/ 0 w 49"/>
                <a:gd name="T1" fmla="*/ 85 h 86"/>
                <a:gd name="T2" fmla="*/ 0 w 49"/>
                <a:gd name="T3" fmla="*/ 0 h 86"/>
                <a:gd name="T4" fmla="*/ 48 w 49"/>
                <a:gd name="T5" fmla="*/ 0 h 86"/>
                <a:gd name="T6" fmla="*/ 48 w 49"/>
                <a:gd name="T7" fmla="*/ 85 h 86"/>
                <a:gd name="T8" fmla="*/ 0 w 49"/>
                <a:gd name="T9" fmla="*/ 85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86"/>
                <a:gd name="T17" fmla="*/ 49 w 49"/>
                <a:gd name="T18" fmla="*/ 86 h 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86">
                  <a:moveTo>
                    <a:pt x="0" y="85"/>
                  </a:moveTo>
                  <a:lnTo>
                    <a:pt x="0" y="0"/>
                  </a:lnTo>
                  <a:lnTo>
                    <a:pt x="48" y="0"/>
                  </a:lnTo>
                  <a:lnTo>
                    <a:pt x="48" y="85"/>
                  </a:lnTo>
                  <a:lnTo>
                    <a:pt x="0" y="85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45" name="Freeform 173"/>
            <p:cNvSpPr>
              <a:spLocks/>
            </p:cNvSpPr>
            <p:nvPr/>
          </p:nvSpPr>
          <p:spPr bwMode="auto">
            <a:xfrm>
              <a:off x="1395" y="2447"/>
              <a:ext cx="124" cy="8"/>
            </a:xfrm>
            <a:custGeom>
              <a:avLst/>
              <a:gdLst>
                <a:gd name="T0" fmla="*/ 0 w 124"/>
                <a:gd name="T1" fmla="*/ 7 h 8"/>
                <a:gd name="T2" fmla="*/ 0 w 124"/>
                <a:gd name="T3" fmla="*/ 0 h 8"/>
                <a:gd name="T4" fmla="*/ 123 w 124"/>
                <a:gd name="T5" fmla="*/ 0 h 8"/>
                <a:gd name="T6" fmla="*/ 123 w 124"/>
                <a:gd name="T7" fmla="*/ 7 h 8"/>
                <a:gd name="T8" fmla="*/ 0 w 124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4"/>
                <a:gd name="T16" fmla="*/ 0 h 8"/>
                <a:gd name="T17" fmla="*/ 124 w 124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4" h="8">
                  <a:moveTo>
                    <a:pt x="0" y="7"/>
                  </a:moveTo>
                  <a:lnTo>
                    <a:pt x="0" y="0"/>
                  </a:lnTo>
                  <a:lnTo>
                    <a:pt x="123" y="0"/>
                  </a:lnTo>
                  <a:lnTo>
                    <a:pt x="123" y="7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46" name="Freeform 174"/>
            <p:cNvSpPr>
              <a:spLocks/>
            </p:cNvSpPr>
            <p:nvPr/>
          </p:nvSpPr>
          <p:spPr bwMode="auto">
            <a:xfrm>
              <a:off x="1397" y="2338"/>
              <a:ext cx="119" cy="28"/>
            </a:xfrm>
            <a:custGeom>
              <a:avLst/>
              <a:gdLst>
                <a:gd name="T0" fmla="*/ 0 w 119"/>
                <a:gd name="T1" fmla="*/ 27 h 28"/>
                <a:gd name="T2" fmla="*/ 0 w 119"/>
                <a:gd name="T3" fmla="*/ 0 h 28"/>
                <a:gd name="T4" fmla="*/ 118 w 119"/>
                <a:gd name="T5" fmla="*/ 0 h 28"/>
                <a:gd name="T6" fmla="*/ 118 w 119"/>
                <a:gd name="T7" fmla="*/ 27 h 28"/>
                <a:gd name="T8" fmla="*/ 0 w 119"/>
                <a:gd name="T9" fmla="*/ 2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9"/>
                <a:gd name="T16" fmla="*/ 0 h 28"/>
                <a:gd name="T17" fmla="*/ 119 w 119"/>
                <a:gd name="T18" fmla="*/ 28 h 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9" h="28">
                  <a:moveTo>
                    <a:pt x="0" y="27"/>
                  </a:moveTo>
                  <a:lnTo>
                    <a:pt x="0" y="0"/>
                  </a:lnTo>
                  <a:lnTo>
                    <a:pt x="118" y="0"/>
                  </a:lnTo>
                  <a:lnTo>
                    <a:pt x="118" y="27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47" name="Freeform 175"/>
            <p:cNvSpPr>
              <a:spLocks/>
            </p:cNvSpPr>
            <p:nvPr/>
          </p:nvSpPr>
          <p:spPr bwMode="auto">
            <a:xfrm>
              <a:off x="1390" y="2340"/>
              <a:ext cx="128" cy="20"/>
            </a:xfrm>
            <a:custGeom>
              <a:avLst/>
              <a:gdLst>
                <a:gd name="T0" fmla="*/ 63 w 128"/>
                <a:gd name="T1" fmla="*/ 0 h 20"/>
                <a:gd name="T2" fmla="*/ 0 w 128"/>
                <a:gd name="T3" fmla="*/ 19 h 20"/>
                <a:gd name="T4" fmla="*/ 127 w 128"/>
                <a:gd name="T5" fmla="*/ 19 h 20"/>
                <a:gd name="T6" fmla="*/ 63 w 128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8"/>
                <a:gd name="T13" fmla="*/ 0 h 20"/>
                <a:gd name="T14" fmla="*/ 128 w 128"/>
                <a:gd name="T15" fmla="*/ 20 h 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8" h="20">
                  <a:moveTo>
                    <a:pt x="63" y="0"/>
                  </a:moveTo>
                  <a:lnTo>
                    <a:pt x="0" y="19"/>
                  </a:lnTo>
                  <a:lnTo>
                    <a:pt x="127" y="19"/>
                  </a:lnTo>
                  <a:lnTo>
                    <a:pt x="6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48" name="Freeform 176"/>
            <p:cNvSpPr>
              <a:spLocks/>
            </p:cNvSpPr>
            <p:nvPr/>
          </p:nvSpPr>
          <p:spPr bwMode="auto">
            <a:xfrm>
              <a:off x="1390" y="2340"/>
              <a:ext cx="134" cy="26"/>
            </a:xfrm>
            <a:custGeom>
              <a:avLst/>
              <a:gdLst>
                <a:gd name="T0" fmla="*/ 66 w 134"/>
                <a:gd name="T1" fmla="*/ 0 h 26"/>
                <a:gd name="T2" fmla="*/ 0 w 134"/>
                <a:gd name="T3" fmla="*/ 25 h 26"/>
                <a:gd name="T4" fmla="*/ 133 w 134"/>
                <a:gd name="T5" fmla="*/ 25 h 26"/>
                <a:gd name="T6" fmla="*/ 66 w 134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4"/>
                <a:gd name="T13" fmla="*/ 0 h 26"/>
                <a:gd name="T14" fmla="*/ 134 w 134"/>
                <a:gd name="T15" fmla="*/ 26 h 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4" h="26">
                  <a:moveTo>
                    <a:pt x="66" y="0"/>
                  </a:moveTo>
                  <a:lnTo>
                    <a:pt x="0" y="25"/>
                  </a:lnTo>
                  <a:lnTo>
                    <a:pt x="133" y="25"/>
                  </a:lnTo>
                  <a:lnTo>
                    <a:pt x="66" y="0"/>
                  </a:lnTo>
                </a:path>
              </a:pathLst>
            </a:custGeom>
            <a:noFill/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49" name="Freeform 177"/>
            <p:cNvSpPr>
              <a:spLocks/>
            </p:cNvSpPr>
            <p:nvPr/>
          </p:nvSpPr>
          <p:spPr bwMode="auto">
            <a:xfrm>
              <a:off x="1400" y="2315"/>
              <a:ext cx="107" cy="18"/>
            </a:xfrm>
            <a:custGeom>
              <a:avLst/>
              <a:gdLst>
                <a:gd name="T0" fmla="*/ 0 w 107"/>
                <a:gd name="T1" fmla="*/ 17 h 18"/>
                <a:gd name="T2" fmla="*/ 2 w 107"/>
                <a:gd name="T3" fmla="*/ 15 h 18"/>
                <a:gd name="T4" fmla="*/ 4 w 107"/>
                <a:gd name="T5" fmla="*/ 13 h 18"/>
                <a:gd name="T6" fmla="*/ 7 w 107"/>
                <a:gd name="T7" fmla="*/ 11 h 18"/>
                <a:gd name="T8" fmla="*/ 9 w 107"/>
                <a:gd name="T9" fmla="*/ 10 h 18"/>
                <a:gd name="T10" fmla="*/ 11 w 107"/>
                <a:gd name="T11" fmla="*/ 8 h 18"/>
                <a:gd name="T12" fmla="*/ 14 w 107"/>
                <a:gd name="T13" fmla="*/ 7 h 18"/>
                <a:gd name="T14" fmla="*/ 18 w 107"/>
                <a:gd name="T15" fmla="*/ 6 h 18"/>
                <a:gd name="T16" fmla="*/ 21 w 107"/>
                <a:gd name="T17" fmla="*/ 4 h 18"/>
                <a:gd name="T18" fmla="*/ 25 w 107"/>
                <a:gd name="T19" fmla="*/ 4 h 18"/>
                <a:gd name="T20" fmla="*/ 28 w 107"/>
                <a:gd name="T21" fmla="*/ 2 h 18"/>
                <a:gd name="T22" fmla="*/ 32 w 107"/>
                <a:gd name="T23" fmla="*/ 1 h 18"/>
                <a:gd name="T24" fmla="*/ 36 w 107"/>
                <a:gd name="T25" fmla="*/ 1 h 18"/>
                <a:gd name="T26" fmla="*/ 41 w 107"/>
                <a:gd name="T27" fmla="*/ 1 h 18"/>
                <a:gd name="T28" fmla="*/ 44 w 107"/>
                <a:gd name="T29" fmla="*/ 0 h 18"/>
                <a:gd name="T30" fmla="*/ 49 w 107"/>
                <a:gd name="T31" fmla="*/ 0 h 18"/>
                <a:gd name="T32" fmla="*/ 53 w 107"/>
                <a:gd name="T33" fmla="*/ 0 h 18"/>
                <a:gd name="T34" fmla="*/ 58 w 107"/>
                <a:gd name="T35" fmla="*/ 0 h 18"/>
                <a:gd name="T36" fmla="*/ 62 w 107"/>
                <a:gd name="T37" fmla="*/ 0 h 18"/>
                <a:gd name="T38" fmla="*/ 66 w 107"/>
                <a:gd name="T39" fmla="*/ 1 h 18"/>
                <a:gd name="T40" fmla="*/ 70 w 107"/>
                <a:gd name="T41" fmla="*/ 1 h 18"/>
                <a:gd name="T42" fmla="*/ 75 w 107"/>
                <a:gd name="T43" fmla="*/ 1 h 18"/>
                <a:gd name="T44" fmla="*/ 79 w 107"/>
                <a:gd name="T45" fmla="*/ 2 h 18"/>
                <a:gd name="T46" fmla="*/ 81 w 107"/>
                <a:gd name="T47" fmla="*/ 4 h 18"/>
                <a:gd name="T48" fmla="*/ 85 w 107"/>
                <a:gd name="T49" fmla="*/ 4 h 18"/>
                <a:gd name="T50" fmla="*/ 89 w 107"/>
                <a:gd name="T51" fmla="*/ 6 h 18"/>
                <a:gd name="T52" fmla="*/ 92 w 107"/>
                <a:gd name="T53" fmla="*/ 7 h 18"/>
                <a:gd name="T54" fmla="*/ 95 w 107"/>
                <a:gd name="T55" fmla="*/ 8 h 18"/>
                <a:gd name="T56" fmla="*/ 97 w 107"/>
                <a:gd name="T57" fmla="*/ 10 h 18"/>
                <a:gd name="T58" fmla="*/ 100 w 107"/>
                <a:gd name="T59" fmla="*/ 11 h 18"/>
                <a:gd name="T60" fmla="*/ 102 w 107"/>
                <a:gd name="T61" fmla="*/ 13 h 18"/>
                <a:gd name="T62" fmla="*/ 105 w 107"/>
                <a:gd name="T63" fmla="*/ 15 h 18"/>
                <a:gd name="T64" fmla="*/ 106 w 107"/>
                <a:gd name="T65" fmla="*/ 17 h 18"/>
                <a:gd name="T66" fmla="*/ 0 w 107"/>
                <a:gd name="T67" fmla="*/ 17 h 1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7"/>
                <a:gd name="T103" fmla="*/ 0 h 18"/>
                <a:gd name="T104" fmla="*/ 107 w 107"/>
                <a:gd name="T105" fmla="*/ 18 h 1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7" h="18">
                  <a:moveTo>
                    <a:pt x="0" y="17"/>
                  </a:moveTo>
                  <a:lnTo>
                    <a:pt x="2" y="15"/>
                  </a:lnTo>
                  <a:lnTo>
                    <a:pt x="4" y="13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1" y="8"/>
                  </a:lnTo>
                  <a:lnTo>
                    <a:pt x="14" y="7"/>
                  </a:lnTo>
                  <a:lnTo>
                    <a:pt x="18" y="6"/>
                  </a:lnTo>
                  <a:lnTo>
                    <a:pt x="21" y="4"/>
                  </a:lnTo>
                  <a:lnTo>
                    <a:pt x="25" y="4"/>
                  </a:lnTo>
                  <a:lnTo>
                    <a:pt x="28" y="2"/>
                  </a:lnTo>
                  <a:lnTo>
                    <a:pt x="32" y="1"/>
                  </a:lnTo>
                  <a:lnTo>
                    <a:pt x="36" y="1"/>
                  </a:lnTo>
                  <a:lnTo>
                    <a:pt x="41" y="1"/>
                  </a:lnTo>
                  <a:lnTo>
                    <a:pt x="44" y="0"/>
                  </a:lnTo>
                  <a:lnTo>
                    <a:pt x="49" y="0"/>
                  </a:lnTo>
                  <a:lnTo>
                    <a:pt x="53" y="0"/>
                  </a:lnTo>
                  <a:lnTo>
                    <a:pt x="58" y="0"/>
                  </a:lnTo>
                  <a:lnTo>
                    <a:pt x="62" y="0"/>
                  </a:lnTo>
                  <a:lnTo>
                    <a:pt x="66" y="1"/>
                  </a:lnTo>
                  <a:lnTo>
                    <a:pt x="70" y="1"/>
                  </a:lnTo>
                  <a:lnTo>
                    <a:pt x="75" y="1"/>
                  </a:lnTo>
                  <a:lnTo>
                    <a:pt x="79" y="2"/>
                  </a:lnTo>
                  <a:lnTo>
                    <a:pt x="81" y="4"/>
                  </a:lnTo>
                  <a:lnTo>
                    <a:pt x="85" y="4"/>
                  </a:lnTo>
                  <a:lnTo>
                    <a:pt x="89" y="6"/>
                  </a:lnTo>
                  <a:lnTo>
                    <a:pt x="92" y="7"/>
                  </a:lnTo>
                  <a:lnTo>
                    <a:pt x="95" y="8"/>
                  </a:lnTo>
                  <a:lnTo>
                    <a:pt x="97" y="10"/>
                  </a:lnTo>
                  <a:lnTo>
                    <a:pt x="100" y="11"/>
                  </a:lnTo>
                  <a:lnTo>
                    <a:pt x="102" y="13"/>
                  </a:lnTo>
                  <a:lnTo>
                    <a:pt x="105" y="15"/>
                  </a:lnTo>
                  <a:lnTo>
                    <a:pt x="106" y="17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50" name="Freeform 178"/>
            <p:cNvSpPr>
              <a:spLocks/>
            </p:cNvSpPr>
            <p:nvPr/>
          </p:nvSpPr>
          <p:spPr bwMode="auto">
            <a:xfrm>
              <a:off x="1400" y="2315"/>
              <a:ext cx="113" cy="24"/>
            </a:xfrm>
            <a:custGeom>
              <a:avLst/>
              <a:gdLst>
                <a:gd name="T0" fmla="*/ 0 w 113"/>
                <a:gd name="T1" fmla="*/ 23 h 24"/>
                <a:gd name="T2" fmla="*/ 2 w 113"/>
                <a:gd name="T3" fmla="*/ 20 h 24"/>
                <a:gd name="T4" fmla="*/ 4 w 113"/>
                <a:gd name="T5" fmla="*/ 18 h 24"/>
                <a:gd name="T6" fmla="*/ 7 w 113"/>
                <a:gd name="T7" fmla="*/ 15 h 24"/>
                <a:gd name="T8" fmla="*/ 9 w 113"/>
                <a:gd name="T9" fmla="*/ 13 h 24"/>
                <a:gd name="T10" fmla="*/ 12 w 113"/>
                <a:gd name="T11" fmla="*/ 11 h 24"/>
                <a:gd name="T12" fmla="*/ 15 w 113"/>
                <a:gd name="T13" fmla="*/ 9 h 24"/>
                <a:gd name="T14" fmla="*/ 19 w 113"/>
                <a:gd name="T15" fmla="*/ 8 h 24"/>
                <a:gd name="T16" fmla="*/ 22 w 113"/>
                <a:gd name="T17" fmla="*/ 6 h 24"/>
                <a:gd name="T18" fmla="*/ 26 w 113"/>
                <a:gd name="T19" fmla="*/ 5 h 24"/>
                <a:gd name="T20" fmla="*/ 30 w 113"/>
                <a:gd name="T21" fmla="*/ 3 h 24"/>
                <a:gd name="T22" fmla="*/ 34 w 113"/>
                <a:gd name="T23" fmla="*/ 2 h 24"/>
                <a:gd name="T24" fmla="*/ 38 w 113"/>
                <a:gd name="T25" fmla="*/ 2 h 24"/>
                <a:gd name="T26" fmla="*/ 43 w 113"/>
                <a:gd name="T27" fmla="*/ 1 h 24"/>
                <a:gd name="T28" fmla="*/ 47 w 113"/>
                <a:gd name="T29" fmla="*/ 0 h 24"/>
                <a:gd name="T30" fmla="*/ 52 w 113"/>
                <a:gd name="T31" fmla="*/ 0 h 24"/>
                <a:gd name="T32" fmla="*/ 56 w 113"/>
                <a:gd name="T33" fmla="*/ 0 h 24"/>
                <a:gd name="T34" fmla="*/ 61 w 113"/>
                <a:gd name="T35" fmla="*/ 0 h 24"/>
                <a:gd name="T36" fmla="*/ 66 w 113"/>
                <a:gd name="T37" fmla="*/ 0 h 24"/>
                <a:gd name="T38" fmla="*/ 70 w 113"/>
                <a:gd name="T39" fmla="*/ 1 h 24"/>
                <a:gd name="T40" fmla="*/ 74 w 113"/>
                <a:gd name="T41" fmla="*/ 2 h 24"/>
                <a:gd name="T42" fmla="*/ 79 w 113"/>
                <a:gd name="T43" fmla="*/ 2 h 24"/>
                <a:gd name="T44" fmla="*/ 83 w 113"/>
                <a:gd name="T45" fmla="*/ 3 h 24"/>
                <a:gd name="T46" fmla="*/ 86 w 113"/>
                <a:gd name="T47" fmla="*/ 5 h 24"/>
                <a:gd name="T48" fmla="*/ 90 w 113"/>
                <a:gd name="T49" fmla="*/ 6 h 24"/>
                <a:gd name="T50" fmla="*/ 94 w 113"/>
                <a:gd name="T51" fmla="*/ 8 h 24"/>
                <a:gd name="T52" fmla="*/ 97 w 113"/>
                <a:gd name="T53" fmla="*/ 9 h 24"/>
                <a:gd name="T54" fmla="*/ 100 w 113"/>
                <a:gd name="T55" fmla="*/ 11 h 24"/>
                <a:gd name="T56" fmla="*/ 103 w 113"/>
                <a:gd name="T57" fmla="*/ 13 h 24"/>
                <a:gd name="T58" fmla="*/ 106 w 113"/>
                <a:gd name="T59" fmla="*/ 15 h 24"/>
                <a:gd name="T60" fmla="*/ 108 w 113"/>
                <a:gd name="T61" fmla="*/ 18 h 24"/>
                <a:gd name="T62" fmla="*/ 111 w 113"/>
                <a:gd name="T63" fmla="*/ 20 h 24"/>
                <a:gd name="T64" fmla="*/ 112 w 113"/>
                <a:gd name="T65" fmla="*/ 23 h 24"/>
                <a:gd name="T66" fmla="*/ 0 w 113"/>
                <a:gd name="T67" fmla="*/ 23 h 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13"/>
                <a:gd name="T103" fmla="*/ 0 h 24"/>
                <a:gd name="T104" fmla="*/ 113 w 113"/>
                <a:gd name="T105" fmla="*/ 24 h 2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13" h="24">
                  <a:moveTo>
                    <a:pt x="0" y="23"/>
                  </a:moveTo>
                  <a:lnTo>
                    <a:pt x="2" y="20"/>
                  </a:lnTo>
                  <a:lnTo>
                    <a:pt x="4" y="18"/>
                  </a:lnTo>
                  <a:lnTo>
                    <a:pt x="7" y="15"/>
                  </a:lnTo>
                  <a:lnTo>
                    <a:pt x="9" y="13"/>
                  </a:lnTo>
                  <a:lnTo>
                    <a:pt x="12" y="11"/>
                  </a:lnTo>
                  <a:lnTo>
                    <a:pt x="15" y="9"/>
                  </a:lnTo>
                  <a:lnTo>
                    <a:pt x="19" y="8"/>
                  </a:lnTo>
                  <a:lnTo>
                    <a:pt x="22" y="6"/>
                  </a:lnTo>
                  <a:lnTo>
                    <a:pt x="26" y="5"/>
                  </a:lnTo>
                  <a:lnTo>
                    <a:pt x="30" y="3"/>
                  </a:lnTo>
                  <a:lnTo>
                    <a:pt x="34" y="2"/>
                  </a:lnTo>
                  <a:lnTo>
                    <a:pt x="38" y="2"/>
                  </a:lnTo>
                  <a:lnTo>
                    <a:pt x="43" y="1"/>
                  </a:lnTo>
                  <a:lnTo>
                    <a:pt x="47" y="0"/>
                  </a:lnTo>
                  <a:lnTo>
                    <a:pt x="52" y="0"/>
                  </a:lnTo>
                  <a:lnTo>
                    <a:pt x="56" y="0"/>
                  </a:lnTo>
                  <a:lnTo>
                    <a:pt x="61" y="0"/>
                  </a:lnTo>
                  <a:lnTo>
                    <a:pt x="66" y="0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79" y="2"/>
                  </a:lnTo>
                  <a:lnTo>
                    <a:pt x="83" y="3"/>
                  </a:lnTo>
                  <a:lnTo>
                    <a:pt x="86" y="5"/>
                  </a:lnTo>
                  <a:lnTo>
                    <a:pt x="90" y="6"/>
                  </a:lnTo>
                  <a:lnTo>
                    <a:pt x="94" y="8"/>
                  </a:lnTo>
                  <a:lnTo>
                    <a:pt x="97" y="9"/>
                  </a:lnTo>
                  <a:lnTo>
                    <a:pt x="100" y="11"/>
                  </a:lnTo>
                  <a:lnTo>
                    <a:pt x="103" y="13"/>
                  </a:lnTo>
                  <a:lnTo>
                    <a:pt x="106" y="15"/>
                  </a:lnTo>
                  <a:lnTo>
                    <a:pt x="108" y="18"/>
                  </a:lnTo>
                  <a:lnTo>
                    <a:pt x="111" y="20"/>
                  </a:lnTo>
                  <a:lnTo>
                    <a:pt x="112" y="23"/>
                  </a:lnTo>
                  <a:lnTo>
                    <a:pt x="0" y="23"/>
                  </a:lnTo>
                </a:path>
              </a:pathLst>
            </a:custGeom>
            <a:noFill/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51" name="Freeform 179"/>
            <p:cNvSpPr>
              <a:spLocks/>
            </p:cNvSpPr>
            <p:nvPr/>
          </p:nvSpPr>
          <p:spPr bwMode="auto">
            <a:xfrm>
              <a:off x="1403" y="2396"/>
              <a:ext cx="22" cy="52"/>
            </a:xfrm>
            <a:custGeom>
              <a:avLst/>
              <a:gdLst>
                <a:gd name="T0" fmla="*/ 0 w 22"/>
                <a:gd name="T1" fmla="*/ 51 h 52"/>
                <a:gd name="T2" fmla="*/ 0 w 22"/>
                <a:gd name="T3" fmla="*/ 0 h 52"/>
                <a:gd name="T4" fmla="*/ 21 w 22"/>
                <a:gd name="T5" fmla="*/ 0 h 52"/>
                <a:gd name="T6" fmla="*/ 21 w 22"/>
                <a:gd name="T7" fmla="*/ 51 h 52"/>
                <a:gd name="T8" fmla="*/ 0 w 22"/>
                <a:gd name="T9" fmla="*/ 5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52"/>
                <a:gd name="T17" fmla="*/ 22 w 22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52">
                  <a:moveTo>
                    <a:pt x="0" y="51"/>
                  </a:moveTo>
                  <a:lnTo>
                    <a:pt x="0" y="0"/>
                  </a:lnTo>
                  <a:lnTo>
                    <a:pt x="21" y="0"/>
                  </a:lnTo>
                  <a:lnTo>
                    <a:pt x="21" y="51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52" name="Freeform 180"/>
            <p:cNvSpPr>
              <a:spLocks/>
            </p:cNvSpPr>
            <p:nvPr/>
          </p:nvSpPr>
          <p:spPr bwMode="auto">
            <a:xfrm>
              <a:off x="1446" y="2396"/>
              <a:ext cx="22" cy="52"/>
            </a:xfrm>
            <a:custGeom>
              <a:avLst/>
              <a:gdLst>
                <a:gd name="T0" fmla="*/ 0 w 22"/>
                <a:gd name="T1" fmla="*/ 51 h 52"/>
                <a:gd name="T2" fmla="*/ 0 w 22"/>
                <a:gd name="T3" fmla="*/ 0 h 52"/>
                <a:gd name="T4" fmla="*/ 21 w 22"/>
                <a:gd name="T5" fmla="*/ 0 h 52"/>
                <a:gd name="T6" fmla="*/ 21 w 22"/>
                <a:gd name="T7" fmla="*/ 51 h 52"/>
                <a:gd name="T8" fmla="*/ 0 w 22"/>
                <a:gd name="T9" fmla="*/ 5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52"/>
                <a:gd name="T17" fmla="*/ 22 w 22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52">
                  <a:moveTo>
                    <a:pt x="0" y="51"/>
                  </a:moveTo>
                  <a:lnTo>
                    <a:pt x="0" y="0"/>
                  </a:lnTo>
                  <a:lnTo>
                    <a:pt x="21" y="0"/>
                  </a:lnTo>
                  <a:lnTo>
                    <a:pt x="21" y="51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53" name="Freeform 181"/>
            <p:cNvSpPr>
              <a:spLocks/>
            </p:cNvSpPr>
            <p:nvPr/>
          </p:nvSpPr>
          <p:spPr bwMode="auto">
            <a:xfrm>
              <a:off x="1488" y="2396"/>
              <a:ext cx="23" cy="52"/>
            </a:xfrm>
            <a:custGeom>
              <a:avLst/>
              <a:gdLst>
                <a:gd name="T0" fmla="*/ 0 w 23"/>
                <a:gd name="T1" fmla="*/ 51 h 52"/>
                <a:gd name="T2" fmla="*/ 0 w 23"/>
                <a:gd name="T3" fmla="*/ 0 h 52"/>
                <a:gd name="T4" fmla="*/ 22 w 23"/>
                <a:gd name="T5" fmla="*/ 0 h 52"/>
                <a:gd name="T6" fmla="*/ 22 w 23"/>
                <a:gd name="T7" fmla="*/ 51 h 52"/>
                <a:gd name="T8" fmla="*/ 0 w 23"/>
                <a:gd name="T9" fmla="*/ 5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52"/>
                <a:gd name="T17" fmla="*/ 23 w 23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52">
                  <a:moveTo>
                    <a:pt x="0" y="51"/>
                  </a:moveTo>
                  <a:lnTo>
                    <a:pt x="0" y="0"/>
                  </a:lnTo>
                  <a:lnTo>
                    <a:pt x="22" y="0"/>
                  </a:lnTo>
                  <a:lnTo>
                    <a:pt x="22" y="51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54" name="Freeform 182"/>
            <p:cNvSpPr>
              <a:spLocks/>
            </p:cNvSpPr>
            <p:nvPr/>
          </p:nvSpPr>
          <p:spPr bwMode="auto">
            <a:xfrm>
              <a:off x="1285" y="2447"/>
              <a:ext cx="24" cy="4"/>
            </a:xfrm>
            <a:custGeom>
              <a:avLst/>
              <a:gdLst>
                <a:gd name="T0" fmla="*/ 0 w 24"/>
                <a:gd name="T1" fmla="*/ 3 h 4"/>
                <a:gd name="T2" fmla="*/ 0 w 24"/>
                <a:gd name="T3" fmla="*/ 0 h 4"/>
                <a:gd name="T4" fmla="*/ 23 w 24"/>
                <a:gd name="T5" fmla="*/ 0 h 4"/>
                <a:gd name="T6" fmla="*/ 23 w 24"/>
                <a:gd name="T7" fmla="*/ 3 h 4"/>
                <a:gd name="T8" fmla="*/ 0 w 24"/>
                <a:gd name="T9" fmla="*/ 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"/>
                <a:gd name="T16" fmla="*/ 0 h 4"/>
                <a:gd name="T17" fmla="*/ 24 w 24"/>
                <a:gd name="T18" fmla="*/ 4 h 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" h="4">
                  <a:moveTo>
                    <a:pt x="0" y="3"/>
                  </a:moveTo>
                  <a:lnTo>
                    <a:pt x="0" y="0"/>
                  </a:lnTo>
                  <a:lnTo>
                    <a:pt x="23" y="0"/>
                  </a:lnTo>
                  <a:lnTo>
                    <a:pt x="23" y="3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55" name="Freeform 183"/>
            <p:cNvSpPr>
              <a:spLocks/>
            </p:cNvSpPr>
            <p:nvPr/>
          </p:nvSpPr>
          <p:spPr bwMode="auto">
            <a:xfrm>
              <a:off x="1307" y="2447"/>
              <a:ext cx="30" cy="4"/>
            </a:xfrm>
            <a:custGeom>
              <a:avLst/>
              <a:gdLst>
                <a:gd name="T0" fmla="*/ 0 w 30"/>
                <a:gd name="T1" fmla="*/ 3 h 4"/>
                <a:gd name="T2" fmla="*/ 0 w 30"/>
                <a:gd name="T3" fmla="*/ 0 h 4"/>
                <a:gd name="T4" fmla="*/ 29 w 30"/>
                <a:gd name="T5" fmla="*/ 0 h 4"/>
                <a:gd name="T6" fmla="*/ 29 w 30"/>
                <a:gd name="T7" fmla="*/ 3 h 4"/>
                <a:gd name="T8" fmla="*/ 0 w 30"/>
                <a:gd name="T9" fmla="*/ 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4"/>
                <a:gd name="T17" fmla="*/ 30 w 30"/>
                <a:gd name="T18" fmla="*/ 4 h 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4">
                  <a:moveTo>
                    <a:pt x="0" y="3"/>
                  </a:moveTo>
                  <a:lnTo>
                    <a:pt x="0" y="0"/>
                  </a:lnTo>
                  <a:lnTo>
                    <a:pt x="29" y="0"/>
                  </a:lnTo>
                  <a:lnTo>
                    <a:pt x="29" y="3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56" name="Freeform 184"/>
            <p:cNvSpPr>
              <a:spLocks/>
            </p:cNvSpPr>
            <p:nvPr/>
          </p:nvSpPr>
          <p:spPr bwMode="auto">
            <a:xfrm>
              <a:off x="1336" y="2447"/>
              <a:ext cx="59" cy="4"/>
            </a:xfrm>
            <a:custGeom>
              <a:avLst/>
              <a:gdLst>
                <a:gd name="T0" fmla="*/ 0 w 59"/>
                <a:gd name="T1" fmla="*/ 3 h 4"/>
                <a:gd name="T2" fmla="*/ 0 w 59"/>
                <a:gd name="T3" fmla="*/ 0 h 4"/>
                <a:gd name="T4" fmla="*/ 58 w 59"/>
                <a:gd name="T5" fmla="*/ 0 h 4"/>
                <a:gd name="T6" fmla="*/ 58 w 59"/>
                <a:gd name="T7" fmla="*/ 3 h 4"/>
                <a:gd name="T8" fmla="*/ 0 w 59"/>
                <a:gd name="T9" fmla="*/ 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9"/>
                <a:gd name="T16" fmla="*/ 0 h 4"/>
                <a:gd name="T17" fmla="*/ 59 w 59"/>
                <a:gd name="T18" fmla="*/ 4 h 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9" h="4">
                  <a:moveTo>
                    <a:pt x="0" y="3"/>
                  </a:moveTo>
                  <a:lnTo>
                    <a:pt x="0" y="0"/>
                  </a:lnTo>
                  <a:lnTo>
                    <a:pt x="58" y="0"/>
                  </a:lnTo>
                  <a:lnTo>
                    <a:pt x="58" y="3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57" name="Freeform 185"/>
            <p:cNvSpPr>
              <a:spLocks/>
            </p:cNvSpPr>
            <p:nvPr/>
          </p:nvSpPr>
          <p:spPr bwMode="auto">
            <a:xfrm>
              <a:off x="1603" y="2447"/>
              <a:ext cx="25" cy="4"/>
            </a:xfrm>
            <a:custGeom>
              <a:avLst/>
              <a:gdLst>
                <a:gd name="T0" fmla="*/ 0 w 25"/>
                <a:gd name="T1" fmla="*/ 3 h 4"/>
                <a:gd name="T2" fmla="*/ 0 w 25"/>
                <a:gd name="T3" fmla="*/ 0 h 4"/>
                <a:gd name="T4" fmla="*/ 24 w 25"/>
                <a:gd name="T5" fmla="*/ 0 h 4"/>
                <a:gd name="T6" fmla="*/ 24 w 25"/>
                <a:gd name="T7" fmla="*/ 3 h 4"/>
                <a:gd name="T8" fmla="*/ 0 w 25"/>
                <a:gd name="T9" fmla="*/ 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4"/>
                <a:gd name="T17" fmla="*/ 25 w 25"/>
                <a:gd name="T18" fmla="*/ 4 h 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4">
                  <a:moveTo>
                    <a:pt x="0" y="3"/>
                  </a:moveTo>
                  <a:lnTo>
                    <a:pt x="0" y="0"/>
                  </a:lnTo>
                  <a:lnTo>
                    <a:pt x="24" y="0"/>
                  </a:lnTo>
                  <a:lnTo>
                    <a:pt x="24" y="3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58" name="Freeform 186"/>
            <p:cNvSpPr>
              <a:spLocks/>
            </p:cNvSpPr>
            <p:nvPr/>
          </p:nvSpPr>
          <p:spPr bwMode="auto">
            <a:xfrm>
              <a:off x="1576" y="2447"/>
              <a:ext cx="30" cy="4"/>
            </a:xfrm>
            <a:custGeom>
              <a:avLst/>
              <a:gdLst>
                <a:gd name="T0" fmla="*/ 0 w 30"/>
                <a:gd name="T1" fmla="*/ 3 h 4"/>
                <a:gd name="T2" fmla="*/ 0 w 30"/>
                <a:gd name="T3" fmla="*/ 0 h 4"/>
                <a:gd name="T4" fmla="*/ 29 w 30"/>
                <a:gd name="T5" fmla="*/ 0 h 4"/>
                <a:gd name="T6" fmla="*/ 29 w 30"/>
                <a:gd name="T7" fmla="*/ 3 h 4"/>
                <a:gd name="T8" fmla="*/ 0 w 30"/>
                <a:gd name="T9" fmla="*/ 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4"/>
                <a:gd name="T17" fmla="*/ 30 w 30"/>
                <a:gd name="T18" fmla="*/ 4 h 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4">
                  <a:moveTo>
                    <a:pt x="0" y="3"/>
                  </a:moveTo>
                  <a:lnTo>
                    <a:pt x="0" y="0"/>
                  </a:lnTo>
                  <a:lnTo>
                    <a:pt x="29" y="0"/>
                  </a:lnTo>
                  <a:lnTo>
                    <a:pt x="29" y="3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59" name="Freeform 187"/>
            <p:cNvSpPr>
              <a:spLocks/>
            </p:cNvSpPr>
            <p:nvPr/>
          </p:nvSpPr>
          <p:spPr bwMode="auto">
            <a:xfrm>
              <a:off x="1518" y="2447"/>
              <a:ext cx="59" cy="4"/>
            </a:xfrm>
            <a:custGeom>
              <a:avLst/>
              <a:gdLst>
                <a:gd name="T0" fmla="*/ 0 w 59"/>
                <a:gd name="T1" fmla="*/ 3 h 4"/>
                <a:gd name="T2" fmla="*/ 0 w 59"/>
                <a:gd name="T3" fmla="*/ 0 h 4"/>
                <a:gd name="T4" fmla="*/ 58 w 59"/>
                <a:gd name="T5" fmla="*/ 0 h 4"/>
                <a:gd name="T6" fmla="*/ 58 w 59"/>
                <a:gd name="T7" fmla="*/ 3 h 4"/>
                <a:gd name="T8" fmla="*/ 0 w 59"/>
                <a:gd name="T9" fmla="*/ 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9"/>
                <a:gd name="T16" fmla="*/ 0 h 4"/>
                <a:gd name="T17" fmla="*/ 59 w 59"/>
                <a:gd name="T18" fmla="*/ 4 h 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9" h="4">
                  <a:moveTo>
                    <a:pt x="0" y="3"/>
                  </a:moveTo>
                  <a:lnTo>
                    <a:pt x="0" y="0"/>
                  </a:lnTo>
                  <a:lnTo>
                    <a:pt x="58" y="0"/>
                  </a:lnTo>
                  <a:lnTo>
                    <a:pt x="58" y="3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60" name="Freeform 188"/>
            <p:cNvSpPr>
              <a:spLocks/>
            </p:cNvSpPr>
            <p:nvPr/>
          </p:nvSpPr>
          <p:spPr bwMode="auto">
            <a:xfrm>
              <a:off x="1364" y="2404"/>
              <a:ext cx="13" cy="35"/>
            </a:xfrm>
            <a:custGeom>
              <a:avLst/>
              <a:gdLst>
                <a:gd name="T0" fmla="*/ 0 w 13"/>
                <a:gd name="T1" fmla="*/ 34 h 35"/>
                <a:gd name="T2" fmla="*/ 0 w 13"/>
                <a:gd name="T3" fmla="*/ 0 h 35"/>
                <a:gd name="T4" fmla="*/ 12 w 13"/>
                <a:gd name="T5" fmla="*/ 0 h 35"/>
                <a:gd name="T6" fmla="*/ 12 w 13"/>
                <a:gd name="T7" fmla="*/ 34 h 35"/>
                <a:gd name="T8" fmla="*/ 0 w 13"/>
                <a:gd name="T9" fmla="*/ 3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35"/>
                <a:gd name="T17" fmla="*/ 13 w 13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35">
                  <a:moveTo>
                    <a:pt x="0" y="34"/>
                  </a:moveTo>
                  <a:lnTo>
                    <a:pt x="0" y="0"/>
                  </a:lnTo>
                  <a:lnTo>
                    <a:pt x="12" y="0"/>
                  </a:lnTo>
                  <a:lnTo>
                    <a:pt x="12" y="34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61" name="Freeform 189"/>
            <p:cNvSpPr>
              <a:spLocks/>
            </p:cNvSpPr>
            <p:nvPr/>
          </p:nvSpPr>
          <p:spPr bwMode="auto">
            <a:xfrm>
              <a:off x="1534" y="2404"/>
              <a:ext cx="13" cy="35"/>
            </a:xfrm>
            <a:custGeom>
              <a:avLst/>
              <a:gdLst>
                <a:gd name="T0" fmla="*/ 0 w 13"/>
                <a:gd name="T1" fmla="*/ 34 h 35"/>
                <a:gd name="T2" fmla="*/ 0 w 13"/>
                <a:gd name="T3" fmla="*/ 0 h 35"/>
                <a:gd name="T4" fmla="*/ 12 w 13"/>
                <a:gd name="T5" fmla="*/ 0 h 35"/>
                <a:gd name="T6" fmla="*/ 12 w 13"/>
                <a:gd name="T7" fmla="*/ 34 h 35"/>
                <a:gd name="T8" fmla="*/ 0 w 13"/>
                <a:gd name="T9" fmla="*/ 3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35"/>
                <a:gd name="T17" fmla="*/ 13 w 13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35">
                  <a:moveTo>
                    <a:pt x="0" y="34"/>
                  </a:moveTo>
                  <a:lnTo>
                    <a:pt x="0" y="0"/>
                  </a:lnTo>
                  <a:lnTo>
                    <a:pt x="12" y="0"/>
                  </a:lnTo>
                  <a:lnTo>
                    <a:pt x="12" y="34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62" name="Freeform 190"/>
            <p:cNvSpPr>
              <a:spLocks/>
            </p:cNvSpPr>
            <p:nvPr/>
          </p:nvSpPr>
          <p:spPr bwMode="auto">
            <a:xfrm>
              <a:off x="1322" y="2405"/>
              <a:ext cx="13" cy="20"/>
            </a:xfrm>
            <a:custGeom>
              <a:avLst/>
              <a:gdLst>
                <a:gd name="T0" fmla="*/ 0 w 13"/>
                <a:gd name="T1" fmla="*/ 19 h 20"/>
                <a:gd name="T2" fmla="*/ 0 w 13"/>
                <a:gd name="T3" fmla="*/ 0 h 20"/>
                <a:gd name="T4" fmla="*/ 12 w 13"/>
                <a:gd name="T5" fmla="*/ 0 h 20"/>
                <a:gd name="T6" fmla="*/ 12 w 13"/>
                <a:gd name="T7" fmla="*/ 19 h 20"/>
                <a:gd name="T8" fmla="*/ 0 w 13"/>
                <a:gd name="T9" fmla="*/ 1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20"/>
                <a:gd name="T17" fmla="*/ 13 w 13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20">
                  <a:moveTo>
                    <a:pt x="0" y="19"/>
                  </a:moveTo>
                  <a:lnTo>
                    <a:pt x="0" y="0"/>
                  </a:lnTo>
                  <a:lnTo>
                    <a:pt x="12" y="0"/>
                  </a:lnTo>
                  <a:lnTo>
                    <a:pt x="12" y="19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63" name="Freeform 191"/>
            <p:cNvSpPr>
              <a:spLocks/>
            </p:cNvSpPr>
            <p:nvPr/>
          </p:nvSpPr>
          <p:spPr bwMode="auto">
            <a:xfrm>
              <a:off x="1578" y="2405"/>
              <a:ext cx="13" cy="20"/>
            </a:xfrm>
            <a:custGeom>
              <a:avLst/>
              <a:gdLst>
                <a:gd name="T0" fmla="*/ 0 w 13"/>
                <a:gd name="T1" fmla="*/ 19 h 20"/>
                <a:gd name="T2" fmla="*/ 0 w 13"/>
                <a:gd name="T3" fmla="*/ 0 h 20"/>
                <a:gd name="T4" fmla="*/ 12 w 13"/>
                <a:gd name="T5" fmla="*/ 0 h 20"/>
                <a:gd name="T6" fmla="*/ 12 w 13"/>
                <a:gd name="T7" fmla="*/ 19 h 20"/>
                <a:gd name="T8" fmla="*/ 0 w 13"/>
                <a:gd name="T9" fmla="*/ 1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20"/>
                <a:gd name="T17" fmla="*/ 13 w 13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20">
                  <a:moveTo>
                    <a:pt x="0" y="19"/>
                  </a:moveTo>
                  <a:lnTo>
                    <a:pt x="0" y="0"/>
                  </a:lnTo>
                  <a:lnTo>
                    <a:pt x="12" y="0"/>
                  </a:lnTo>
                  <a:lnTo>
                    <a:pt x="12" y="19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64" name="Freeform 192"/>
            <p:cNvSpPr>
              <a:spLocks/>
            </p:cNvSpPr>
            <p:nvPr/>
          </p:nvSpPr>
          <p:spPr bwMode="auto">
            <a:xfrm>
              <a:off x="1300" y="2418"/>
              <a:ext cx="10" cy="30"/>
            </a:xfrm>
            <a:custGeom>
              <a:avLst/>
              <a:gdLst>
                <a:gd name="T0" fmla="*/ 0 w 10"/>
                <a:gd name="T1" fmla="*/ 29 h 30"/>
                <a:gd name="T2" fmla="*/ 0 w 10"/>
                <a:gd name="T3" fmla="*/ 0 h 30"/>
                <a:gd name="T4" fmla="*/ 9 w 10"/>
                <a:gd name="T5" fmla="*/ 0 h 30"/>
                <a:gd name="T6" fmla="*/ 9 w 10"/>
                <a:gd name="T7" fmla="*/ 29 h 30"/>
                <a:gd name="T8" fmla="*/ 0 w 10"/>
                <a:gd name="T9" fmla="*/ 2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30"/>
                <a:gd name="T17" fmla="*/ 10 w 10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30">
                  <a:moveTo>
                    <a:pt x="0" y="29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9" y="29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65" name="Freeform 193"/>
            <p:cNvSpPr>
              <a:spLocks/>
            </p:cNvSpPr>
            <p:nvPr/>
          </p:nvSpPr>
          <p:spPr bwMode="auto">
            <a:xfrm>
              <a:off x="1603" y="2418"/>
              <a:ext cx="10" cy="30"/>
            </a:xfrm>
            <a:custGeom>
              <a:avLst/>
              <a:gdLst>
                <a:gd name="T0" fmla="*/ 0 w 10"/>
                <a:gd name="T1" fmla="*/ 29 h 30"/>
                <a:gd name="T2" fmla="*/ 0 w 10"/>
                <a:gd name="T3" fmla="*/ 0 h 30"/>
                <a:gd name="T4" fmla="*/ 9 w 10"/>
                <a:gd name="T5" fmla="*/ 0 h 30"/>
                <a:gd name="T6" fmla="*/ 9 w 10"/>
                <a:gd name="T7" fmla="*/ 29 h 30"/>
                <a:gd name="T8" fmla="*/ 0 w 10"/>
                <a:gd name="T9" fmla="*/ 2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30"/>
                <a:gd name="T17" fmla="*/ 10 w 10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30">
                  <a:moveTo>
                    <a:pt x="0" y="29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9" y="29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066" name="Freeform 194"/>
            <p:cNvSpPr>
              <a:spLocks/>
            </p:cNvSpPr>
            <p:nvPr/>
          </p:nvSpPr>
          <p:spPr bwMode="auto">
            <a:xfrm>
              <a:off x="1515" y="2461"/>
              <a:ext cx="4" cy="7"/>
            </a:xfrm>
            <a:custGeom>
              <a:avLst/>
              <a:gdLst>
                <a:gd name="T0" fmla="*/ 3 w 4"/>
                <a:gd name="T1" fmla="*/ 5 h 7"/>
                <a:gd name="T2" fmla="*/ 3 w 4"/>
                <a:gd name="T3" fmla="*/ 5 h 7"/>
                <a:gd name="T4" fmla="*/ 3 w 4"/>
                <a:gd name="T5" fmla="*/ 5 h 7"/>
                <a:gd name="T6" fmla="*/ 2 w 4"/>
                <a:gd name="T7" fmla="*/ 6 h 7"/>
                <a:gd name="T8" fmla="*/ 2 w 4"/>
                <a:gd name="T9" fmla="*/ 6 h 7"/>
                <a:gd name="T10" fmla="*/ 2 w 4"/>
                <a:gd name="T11" fmla="*/ 6 h 7"/>
                <a:gd name="T12" fmla="*/ 2 w 4"/>
                <a:gd name="T13" fmla="*/ 6 h 7"/>
                <a:gd name="T14" fmla="*/ 1 w 4"/>
                <a:gd name="T15" fmla="*/ 6 h 7"/>
                <a:gd name="T16" fmla="*/ 1 w 4"/>
                <a:gd name="T17" fmla="*/ 6 h 7"/>
                <a:gd name="T18" fmla="*/ 1 w 4"/>
                <a:gd name="T19" fmla="*/ 6 h 7"/>
                <a:gd name="T20" fmla="*/ 1 w 4"/>
                <a:gd name="T21" fmla="*/ 5 h 7"/>
                <a:gd name="T22" fmla="*/ 1 w 4"/>
                <a:gd name="T23" fmla="*/ 1 h 7"/>
                <a:gd name="T24" fmla="*/ 1 w 4"/>
                <a:gd name="T25" fmla="*/ 1 h 7"/>
                <a:gd name="T26" fmla="*/ 1 w 4"/>
                <a:gd name="T27" fmla="*/ 1 h 7"/>
                <a:gd name="T28" fmla="*/ 1 w 4"/>
                <a:gd name="T29" fmla="*/ 0 h 7"/>
                <a:gd name="T30" fmla="*/ 0 w 4"/>
                <a:gd name="T31" fmla="*/ 0 h 7"/>
                <a:gd name="T32" fmla="*/ 0 w 4"/>
                <a:gd name="T33" fmla="*/ 1 h 7"/>
                <a:gd name="T34" fmla="*/ 0 w 4"/>
                <a:gd name="T35" fmla="*/ 1 h 7"/>
                <a:gd name="T36" fmla="*/ 0 w 4"/>
                <a:gd name="T37" fmla="*/ 1 h 7"/>
                <a:gd name="T38" fmla="*/ 0 w 4"/>
                <a:gd name="T39" fmla="*/ 2 h 7"/>
                <a:gd name="T40" fmla="*/ 0 w 4"/>
                <a:gd name="T41" fmla="*/ 5 h 7"/>
                <a:gd name="T42" fmla="*/ 0 w 4"/>
                <a:gd name="T43" fmla="*/ 6 h 7"/>
                <a:gd name="T44" fmla="*/ 0 w 4"/>
                <a:gd name="T45" fmla="*/ 6 h 7"/>
                <a:gd name="T46" fmla="*/ 0 w 4"/>
                <a:gd name="T47" fmla="*/ 6 h 7"/>
                <a:gd name="T48" fmla="*/ 3 w 4"/>
                <a:gd name="T49" fmla="*/ 6 h 7"/>
                <a:gd name="T50" fmla="*/ 3 w 4"/>
                <a:gd name="T51" fmla="*/ 5 h 7"/>
                <a:gd name="T52" fmla="*/ 3 w 4"/>
                <a:gd name="T53" fmla="*/ 5 h 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4"/>
                <a:gd name="T82" fmla="*/ 0 h 7"/>
                <a:gd name="T83" fmla="*/ 4 w 4"/>
                <a:gd name="T84" fmla="*/ 7 h 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4" h="7">
                  <a:moveTo>
                    <a:pt x="3" y="5"/>
                  </a:moveTo>
                  <a:lnTo>
                    <a:pt x="3" y="5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6"/>
                  </a:lnTo>
                  <a:lnTo>
                    <a:pt x="3" y="6"/>
                  </a:lnTo>
                  <a:lnTo>
                    <a:pt x="3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67" name="Freeform 195"/>
            <p:cNvSpPr>
              <a:spLocks/>
            </p:cNvSpPr>
            <p:nvPr/>
          </p:nvSpPr>
          <p:spPr bwMode="auto">
            <a:xfrm>
              <a:off x="1334" y="2461"/>
              <a:ext cx="9" cy="8"/>
            </a:xfrm>
            <a:custGeom>
              <a:avLst/>
              <a:gdLst>
                <a:gd name="T0" fmla="*/ 7 w 9"/>
                <a:gd name="T1" fmla="*/ 2 h 8"/>
                <a:gd name="T2" fmla="*/ 7 w 9"/>
                <a:gd name="T3" fmla="*/ 1 h 8"/>
                <a:gd name="T4" fmla="*/ 7 w 9"/>
                <a:gd name="T5" fmla="*/ 1 h 8"/>
                <a:gd name="T6" fmla="*/ 8 w 9"/>
                <a:gd name="T7" fmla="*/ 1 h 8"/>
                <a:gd name="T8" fmla="*/ 8 w 9"/>
                <a:gd name="T9" fmla="*/ 0 h 8"/>
                <a:gd name="T10" fmla="*/ 6 w 9"/>
                <a:gd name="T11" fmla="*/ 0 h 8"/>
                <a:gd name="T12" fmla="*/ 4 w 9"/>
                <a:gd name="T13" fmla="*/ 5 h 8"/>
                <a:gd name="T14" fmla="*/ 2 w 9"/>
                <a:gd name="T15" fmla="*/ 0 h 8"/>
                <a:gd name="T16" fmla="*/ 0 w 9"/>
                <a:gd name="T17" fmla="*/ 0 h 8"/>
                <a:gd name="T18" fmla="*/ 0 w 9"/>
                <a:gd name="T19" fmla="*/ 1 h 8"/>
                <a:gd name="T20" fmla="*/ 1 w 9"/>
                <a:gd name="T21" fmla="*/ 1 h 8"/>
                <a:gd name="T22" fmla="*/ 1 w 9"/>
                <a:gd name="T23" fmla="*/ 1 h 8"/>
                <a:gd name="T24" fmla="*/ 1 w 9"/>
                <a:gd name="T25" fmla="*/ 1 h 8"/>
                <a:gd name="T26" fmla="*/ 1 w 9"/>
                <a:gd name="T27" fmla="*/ 2 h 8"/>
                <a:gd name="T28" fmla="*/ 1 w 9"/>
                <a:gd name="T29" fmla="*/ 5 h 8"/>
                <a:gd name="T30" fmla="*/ 1 w 9"/>
                <a:gd name="T31" fmla="*/ 6 h 8"/>
                <a:gd name="T32" fmla="*/ 1 w 9"/>
                <a:gd name="T33" fmla="*/ 6 h 8"/>
                <a:gd name="T34" fmla="*/ 0 w 9"/>
                <a:gd name="T35" fmla="*/ 6 h 8"/>
                <a:gd name="T36" fmla="*/ 0 w 9"/>
                <a:gd name="T37" fmla="*/ 7 h 8"/>
                <a:gd name="T38" fmla="*/ 2 w 9"/>
                <a:gd name="T39" fmla="*/ 7 h 8"/>
                <a:gd name="T40" fmla="*/ 2 w 9"/>
                <a:gd name="T41" fmla="*/ 6 h 8"/>
                <a:gd name="T42" fmla="*/ 2 w 9"/>
                <a:gd name="T43" fmla="*/ 6 h 8"/>
                <a:gd name="T44" fmla="*/ 2 w 9"/>
                <a:gd name="T45" fmla="*/ 6 h 8"/>
                <a:gd name="T46" fmla="*/ 1 w 9"/>
                <a:gd name="T47" fmla="*/ 6 h 8"/>
                <a:gd name="T48" fmla="*/ 1 w 9"/>
                <a:gd name="T49" fmla="*/ 5 h 8"/>
                <a:gd name="T50" fmla="*/ 1 w 9"/>
                <a:gd name="T51" fmla="*/ 1 h 8"/>
                <a:gd name="T52" fmla="*/ 3 w 9"/>
                <a:gd name="T53" fmla="*/ 7 h 8"/>
                <a:gd name="T54" fmla="*/ 4 w 9"/>
                <a:gd name="T55" fmla="*/ 7 h 8"/>
                <a:gd name="T56" fmla="*/ 6 w 9"/>
                <a:gd name="T57" fmla="*/ 1 h 8"/>
                <a:gd name="T58" fmla="*/ 6 w 9"/>
                <a:gd name="T59" fmla="*/ 5 h 8"/>
                <a:gd name="T60" fmla="*/ 6 w 9"/>
                <a:gd name="T61" fmla="*/ 6 h 8"/>
                <a:gd name="T62" fmla="*/ 6 w 9"/>
                <a:gd name="T63" fmla="*/ 6 h 8"/>
                <a:gd name="T64" fmla="*/ 6 w 9"/>
                <a:gd name="T65" fmla="*/ 6 h 8"/>
                <a:gd name="T66" fmla="*/ 6 w 9"/>
                <a:gd name="T67" fmla="*/ 7 h 8"/>
                <a:gd name="T68" fmla="*/ 8 w 9"/>
                <a:gd name="T69" fmla="*/ 7 h 8"/>
                <a:gd name="T70" fmla="*/ 8 w 9"/>
                <a:gd name="T71" fmla="*/ 6 h 8"/>
                <a:gd name="T72" fmla="*/ 7 w 9"/>
                <a:gd name="T73" fmla="*/ 6 h 8"/>
                <a:gd name="T74" fmla="*/ 7 w 9"/>
                <a:gd name="T75" fmla="*/ 6 h 8"/>
                <a:gd name="T76" fmla="*/ 7 w 9"/>
                <a:gd name="T77" fmla="*/ 5 h 8"/>
                <a:gd name="T78" fmla="*/ 7 w 9"/>
                <a:gd name="T79" fmla="*/ 2 h 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9"/>
                <a:gd name="T121" fmla="*/ 0 h 8"/>
                <a:gd name="T122" fmla="*/ 9 w 9"/>
                <a:gd name="T123" fmla="*/ 8 h 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9" h="8">
                  <a:moveTo>
                    <a:pt x="7" y="2"/>
                  </a:moveTo>
                  <a:lnTo>
                    <a:pt x="7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5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1"/>
                  </a:lnTo>
                  <a:lnTo>
                    <a:pt x="3" y="7"/>
                  </a:lnTo>
                  <a:lnTo>
                    <a:pt x="4" y="7"/>
                  </a:lnTo>
                  <a:lnTo>
                    <a:pt x="6" y="1"/>
                  </a:lnTo>
                  <a:lnTo>
                    <a:pt x="6" y="5"/>
                  </a:lnTo>
                  <a:lnTo>
                    <a:pt x="6" y="6"/>
                  </a:lnTo>
                  <a:lnTo>
                    <a:pt x="6" y="7"/>
                  </a:lnTo>
                  <a:lnTo>
                    <a:pt x="8" y="7"/>
                  </a:lnTo>
                  <a:lnTo>
                    <a:pt x="8" y="6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68" name="Freeform 196"/>
            <p:cNvSpPr>
              <a:spLocks/>
            </p:cNvSpPr>
            <p:nvPr/>
          </p:nvSpPr>
          <p:spPr bwMode="auto">
            <a:xfrm>
              <a:off x="1386" y="2461"/>
              <a:ext cx="7" cy="8"/>
            </a:xfrm>
            <a:custGeom>
              <a:avLst/>
              <a:gdLst>
                <a:gd name="T0" fmla="*/ 2 w 7"/>
                <a:gd name="T1" fmla="*/ 0 h 8"/>
                <a:gd name="T2" fmla="*/ 0 w 7"/>
                <a:gd name="T3" fmla="*/ 0 h 8"/>
                <a:gd name="T4" fmla="*/ 0 w 7"/>
                <a:gd name="T5" fmla="*/ 1 h 8"/>
                <a:gd name="T6" fmla="*/ 1 w 7"/>
                <a:gd name="T7" fmla="*/ 1 h 8"/>
                <a:gd name="T8" fmla="*/ 1 w 7"/>
                <a:gd name="T9" fmla="*/ 1 h 8"/>
                <a:gd name="T10" fmla="*/ 1 w 7"/>
                <a:gd name="T11" fmla="*/ 2 h 8"/>
                <a:gd name="T12" fmla="*/ 1 w 7"/>
                <a:gd name="T13" fmla="*/ 5 h 8"/>
                <a:gd name="T14" fmla="*/ 1 w 7"/>
                <a:gd name="T15" fmla="*/ 6 h 8"/>
                <a:gd name="T16" fmla="*/ 1 w 7"/>
                <a:gd name="T17" fmla="*/ 6 h 8"/>
                <a:gd name="T18" fmla="*/ 0 w 7"/>
                <a:gd name="T19" fmla="*/ 6 h 8"/>
                <a:gd name="T20" fmla="*/ 0 w 7"/>
                <a:gd name="T21" fmla="*/ 7 h 8"/>
                <a:gd name="T22" fmla="*/ 2 w 7"/>
                <a:gd name="T23" fmla="*/ 7 h 8"/>
                <a:gd name="T24" fmla="*/ 2 w 7"/>
                <a:gd name="T25" fmla="*/ 6 h 8"/>
                <a:gd name="T26" fmla="*/ 2 w 7"/>
                <a:gd name="T27" fmla="*/ 6 h 8"/>
                <a:gd name="T28" fmla="*/ 2 w 7"/>
                <a:gd name="T29" fmla="*/ 6 h 8"/>
                <a:gd name="T30" fmla="*/ 1 w 7"/>
                <a:gd name="T31" fmla="*/ 6 h 8"/>
                <a:gd name="T32" fmla="*/ 1 w 7"/>
                <a:gd name="T33" fmla="*/ 5 h 8"/>
                <a:gd name="T34" fmla="*/ 1 w 7"/>
                <a:gd name="T35" fmla="*/ 1 h 8"/>
                <a:gd name="T36" fmla="*/ 5 w 7"/>
                <a:gd name="T37" fmla="*/ 7 h 8"/>
                <a:gd name="T38" fmla="*/ 5 w 7"/>
                <a:gd name="T39" fmla="*/ 7 h 8"/>
                <a:gd name="T40" fmla="*/ 5 w 7"/>
                <a:gd name="T41" fmla="*/ 1 h 8"/>
                <a:gd name="T42" fmla="*/ 5 w 7"/>
                <a:gd name="T43" fmla="*/ 1 h 8"/>
                <a:gd name="T44" fmla="*/ 6 w 7"/>
                <a:gd name="T45" fmla="*/ 1 h 8"/>
                <a:gd name="T46" fmla="*/ 6 w 7"/>
                <a:gd name="T47" fmla="*/ 1 h 8"/>
                <a:gd name="T48" fmla="*/ 6 w 7"/>
                <a:gd name="T49" fmla="*/ 0 h 8"/>
                <a:gd name="T50" fmla="*/ 4 w 7"/>
                <a:gd name="T51" fmla="*/ 0 h 8"/>
                <a:gd name="T52" fmla="*/ 4 w 7"/>
                <a:gd name="T53" fmla="*/ 1 h 8"/>
                <a:gd name="T54" fmla="*/ 5 w 7"/>
                <a:gd name="T55" fmla="*/ 1 h 8"/>
                <a:gd name="T56" fmla="*/ 5 w 7"/>
                <a:gd name="T57" fmla="*/ 1 h 8"/>
                <a:gd name="T58" fmla="*/ 5 w 7"/>
                <a:gd name="T59" fmla="*/ 2 h 8"/>
                <a:gd name="T60" fmla="*/ 5 w 7"/>
                <a:gd name="T61" fmla="*/ 5 h 8"/>
                <a:gd name="T62" fmla="*/ 2 w 7"/>
                <a:gd name="T63" fmla="*/ 0 h 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"/>
                <a:gd name="T97" fmla="*/ 0 h 8"/>
                <a:gd name="T98" fmla="*/ 7 w 7"/>
                <a:gd name="T99" fmla="*/ 8 h 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" h="8">
                  <a:moveTo>
                    <a:pt x="2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1"/>
                  </a:lnTo>
                  <a:lnTo>
                    <a:pt x="5" y="7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2"/>
                  </a:lnTo>
                  <a:lnTo>
                    <a:pt x="5" y="5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69" name="Freeform 197"/>
            <p:cNvSpPr>
              <a:spLocks/>
            </p:cNvSpPr>
            <p:nvPr/>
          </p:nvSpPr>
          <p:spPr bwMode="auto">
            <a:xfrm>
              <a:off x="1528" y="2505"/>
              <a:ext cx="12" cy="14"/>
            </a:xfrm>
            <a:custGeom>
              <a:avLst/>
              <a:gdLst>
                <a:gd name="T0" fmla="*/ 4 w 12"/>
                <a:gd name="T1" fmla="*/ 0 h 14"/>
                <a:gd name="T2" fmla="*/ 3 w 12"/>
                <a:gd name="T3" fmla="*/ 1 h 14"/>
                <a:gd name="T4" fmla="*/ 2 w 12"/>
                <a:gd name="T5" fmla="*/ 1 h 14"/>
                <a:gd name="T6" fmla="*/ 1 w 12"/>
                <a:gd name="T7" fmla="*/ 2 h 14"/>
                <a:gd name="T8" fmla="*/ 1 w 12"/>
                <a:gd name="T9" fmla="*/ 3 h 14"/>
                <a:gd name="T10" fmla="*/ 0 w 12"/>
                <a:gd name="T11" fmla="*/ 3 h 14"/>
                <a:gd name="T12" fmla="*/ 0 w 12"/>
                <a:gd name="T13" fmla="*/ 5 h 14"/>
                <a:gd name="T14" fmla="*/ 0 w 12"/>
                <a:gd name="T15" fmla="*/ 6 h 14"/>
                <a:gd name="T16" fmla="*/ 1 w 12"/>
                <a:gd name="T17" fmla="*/ 7 h 14"/>
                <a:gd name="T18" fmla="*/ 2 w 12"/>
                <a:gd name="T19" fmla="*/ 8 h 14"/>
                <a:gd name="T20" fmla="*/ 3 w 12"/>
                <a:gd name="T21" fmla="*/ 8 h 14"/>
                <a:gd name="T22" fmla="*/ 5 w 12"/>
                <a:gd name="T23" fmla="*/ 8 h 14"/>
                <a:gd name="T24" fmla="*/ 6 w 12"/>
                <a:gd name="T25" fmla="*/ 7 h 14"/>
                <a:gd name="T26" fmla="*/ 7 w 12"/>
                <a:gd name="T27" fmla="*/ 7 h 14"/>
                <a:gd name="T28" fmla="*/ 8 w 12"/>
                <a:gd name="T29" fmla="*/ 6 h 14"/>
                <a:gd name="T30" fmla="*/ 10 w 12"/>
                <a:gd name="T31" fmla="*/ 8 h 14"/>
                <a:gd name="T32" fmla="*/ 10 w 12"/>
                <a:gd name="T33" fmla="*/ 9 h 14"/>
                <a:gd name="T34" fmla="*/ 10 w 12"/>
                <a:gd name="T35" fmla="*/ 10 h 14"/>
                <a:gd name="T36" fmla="*/ 8 w 12"/>
                <a:gd name="T37" fmla="*/ 11 h 14"/>
                <a:gd name="T38" fmla="*/ 7 w 12"/>
                <a:gd name="T39" fmla="*/ 11 h 14"/>
                <a:gd name="T40" fmla="*/ 6 w 12"/>
                <a:gd name="T41" fmla="*/ 12 h 14"/>
                <a:gd name="T42" fmla="*/ 6 w 12"/>
                <a:gd name="T43" fmla="*/ 11 h 14"/>
                <a:gd name="T44" fmla="*/ 5 w 12"/>
                <a:gd name="T45" fmla="*/ 11 h 14"/>
                <a:gd name="T46" fmla="*/ 4 w 12"/>
                <a:gd name="T47" fmla="*/ 12 h 14"/>
                <a:gd name="T48" fmla="*/ 7 w 12"/>
                <a:gd name="T49" fmla="*/ 12 h 14"/>
                <a:gd name="T50" fmla="*/ 8 w 12"/>
                <a:gd name="T51" fmla="*/ 12 h 14"/>
                <a:gd name="T52" fmla="*/ 9 w 12"/>
                <a:gd name="T53" fmla="*/ 12 h 14"/>
                <a:gd name="T54" fmla="*/ 10 w 12"/>
                <a:gd name="T55" fmla="*/ 10 h 14"/>
                <a:gd name="T56" fmla="*/ 10 w 12"/>
                <a:gd name="T57" fmla="*/ 10 h 14"/>
                <a:gd name="T58" fmla="*/ 11 w 12"/>
                <a:gd name="T59" fmla="*/ 9 h 14"/>
                <a:gd name="T60" fmla="*/ 11 w 12"/>
                <a:gd name="T61" fmla="*/ 8 h 14"/>
                <a:gd name="T62" fmla="*/ 10 w 12"/>
                <a:gd name="T63" fmla="*/ 7 h 14"/>
                <a:gd name="T64" fmla="*/ 10 w 12"/>
                <a:gd name="T65" fmla="*/ 5 h 14"/>
                <a:gd name="T66" fmla="*/ 8 w 12"/>
                <a:gd name="T67" fmla="*/ 5 h 14"/>
                <a:gd name="T68" fmla="*/ 7 w 12"/>
                <a:gd name="T69" fmla="*/ 5 h 14"/>
                <a:gd name="T70" fmla="*/ 6 w 12"/>
                <a:gd name="T71" fmla="*/ 5 h 14"/>
                <a:gd name="T72" fmla="*/ 5 w 12"/>
                <a:gd name="T73" fmla="*/ 5 h 14"/>
                <a:gd name="T74" fmla="*/ 3 w 12"/>
                <a:gd name="T75" fmla="*/ 5 h 14"/>
                <a:gd name="T76" fmla="*/ 3 w 12"/>
                <a:gd name="T77" fmla="*/ 6 h 14"/>
                <a:gd name="T78" fmla="*/ 2 w 12"/>
                <a:gd name="T79" fmla="*/ 5 h 14"/>
                <a:gd name="T80" fmla="*/ 1 w 12"/>
                <a:gd name="T81" fmla="*/ 5 h 14"/>
                <a:gd name="T82" fmla="*/ 1 w 12"/>
                <a:gd name="T83" fmla="*/ 3 h 14"/>
                <a:gd name="T84" fmla="*/ 1 w 12"/>
                <a:gd name="T85" fmla="*/ 3 h 14"/>
                <a:gd name="T86" fmla="*/ 2 w 12"/>
                <a:gd name="T87" fmla="*/ 2 h 14"/>
                <a:gd name="T88" fmla="*/ 3 w 12"/>
                <a:gd name="T89" fmla="*/ 1 h 14"/>
                <a:gd name="T90" fmla="*/ 5 w 12"/>
                <a:gd name="T91" fmla="*/ 1 h 14"/>
                <a:gd name="T92" fmla="*/ 6 w 12"/>
                <a:gd name="T93" fmla="*/ 2 h 14"/>
                <a:gd name="T94" fmla="*/ 4 w 12"/>
                <a:gd name="T95" fmla="*/ 0 h 1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2"/>
                <a:gd name="T145" fmla="*/ 0 h 14"/>
                <a:gd name="T146" fmla="*/ 12 w 12"/>
                <a:gd name="T147" fmla="*/ 14 h 1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2" h="14">
                  <a:moveTo>
                    <a:pt x="4" y="0"/>
                  </a:moveTo>
                  <a:lnTo>
                    <a:pt x="4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4" y="8"/>
                  </a:lnTo>
                  <a:lnTo>
                    <a:pt x="5" y="8"/>
                  </a:lnTo>
                  <a:lnTo>
                    <a:pt x="6" y="7"/>
                  </a:lnTo>
                  <a:lnTo>
                    <a:pt x="7" y="7"/>
                  </a:lnTo>
                  <a:lnTo>
                    <a:pt x="8" y="7"/>
                  </a:lnTo>
                  <a:lnTo>
                    <a:pt x="8" y="6"/>
                  </a:lnTo>
                  <a:lnTo>
                    <a:pt x="9" y="7"/>
                  </a:lnTo>
                  <a:lnTo>
                    <a:pt x="10" y="8"/>
                  </a:lnTo>
                  <a:lnTo>
                    <a:pt x="10" y="9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9" y="5"/>
                  </a:lnTo>
                  <a:lnTo>
                    <a:pt x="8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5" y="5"/>
                  </a:lnTo>
                  <a:lnTo>
                    <a:pt x="4" y="5"/>
                  </a:lnTo>
                  <a:lnTo>
                    <a:pt x="3" y="5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2"/>
                  </a:lnTo>
                  <a:lnTo>
                    <a:pt x="6" y="1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70" name="Freeform 198"/>
            <p:cNvSpPr>
              <a:spLocks/>
            </p:cNvSpPr>
            <p:nvPr/>
          </p:nvSpPr>
          <p:spPr bwMode="auto">
            <a:xfrm>
              <a:off x="1412" y="2461"/>
              <a:ext cx="6" cy="8"/>
            </a:xfrm>
            <a:custGeom>
              <a:avLst/>
              <a:gdLst>
                <a:gd name="T0" fmla="*/ 3 w 6"/>
                <a:gd name="T1" fmla="*/ 2 h 8"/>
                <a:gd name="T2" fmla="*/ 3 w 6"/>
                <a:gd name="T3" fmla="*/ 2 h 8"/>
                <a:gd name="T4" fmla="*/ 3 w 6"/>
                <a:gd name="T5" fmla="*/ 1 h 8"/>
                <a:gd name="T6" fmla="*/ 3 w 6"/>
                <a:gd name="T7" fmla="*/ 1 h 8"/>
                <a:gd name="T8" fmla="*/ 3 w 6"/>
                <a:gd name="T9" fmla="*/ 1 h 8"/>
                <a:gd name="T10" fmla="*/ 4 w 6"/>
                <a:gd name="T11" fmla="*/ 1 h 8"/>
                <a:gd name="T12" fmla="*/ 4 w 6"/>
                <a:gd name="T13" fmla="*/ 1 h 8"/>
                <a:gd name="T14" fmla="*/ 4 w 6"/>
                <a:gd name="T15" fmla="*/ 1 h 8"/>
                <a:gd name="T16" fmla="*/ 5 w 6"/>
                <a:gd name="T17" fmla="*/ 1 h 8"/>
                <a:gd name="T18" fmla="*/ 5 w 6"/>
                <a:gd name="T19" fmla="*/ 2 h 8"/>
                <a:gd name="T20" fmla="*/ 5 w 6"/>
                <a:gd name="T21" fmla="*/ 2 h 8"/>
                <a:gd name="T22" fmla="*/ 5 w 6"/>
                <a:gd name="T23" fmla="*/ 2 h 8"/>
                <a:gd name="T24" fmla="*/ 5 w 6"/>
                <a:gd name="T25" fmla="*/ 0 h 8"/>
                <a:gd name="T26" fmla="*/ 0 w 6"/>
                <a:gd name="T27" fmla="*/ 0 h 8"/>
                <a:gd name="T28" fmla="*/ 0 w 6"/>
                <a:gd name="T29" fmla="*/ 2 h 8"/>
                <a:gd name="T30" fmla="*/ 0 w 6"/>
                <a:gd name="T31" fmla="*/ 2 h 8"/>
                <a:gd name="T32" fmla="*/ 0 w 6"/>
                <a:gd name="T33" fmla="*/ 2 h 8"/>
                <a:gd name="T34" fmla="*/ 0 w 6"/>
                <a:gd name="T35" fmla="*/ 1 h 8"/>
                <a:gd name="T36" fmla="*/ 1 w 6"/>
                <a:gd name="T37" fmla="*/ 1 h 8"/>
                <a:gd name="T38" fmla="*/ 1 w 6"/>
                <a:gd name="T39" fmla="*/ 1 h 8"/>
                <a:gd name="T40" fmla="*/ 1 w 6"/>
                <a:gd name="T41" fmla="*/ 1 h 8"/>
                <a:gd name="T42" fmla="*/ 2 w 6"/>
                <a:gd name="T43" fmla="*/ 1 h 8"/>
                <a:gd name="T44" fmla="*/ 2 w 6"/>
                <a:gd name="T45" fmla="*/ 1 h 8"/>
                <a:gd name="T46" fmla="*/ 2 w 6"/>
                <a:gd name="T47" fmla="*/ 1 h 8"/>
                <a:gd name="T48" fmla="*/ 2 w 6"/>
                <a:gd name="T49" fmla="*/ 2 h 8"/>
                <a:gd name="T50" fmla="*/ 2 w 6"/>
                <a:gd name="T51" fmla="*/ 2 h 8"/>
                <a:gd name="T52" fmla="*/ 2 w 6"/>
                <a:gd name="T53" fmla="*/ 5 h 8"/>
                <a:gd name="T54" fmla="*/ 2 w 6"/>
                <a:gd name="T55" fmla="*/ 6 h 8"/>
                <a:gd name="T56" fmla="*/ 2 w 6"/>
                <a:gd name="T57" fmla="*/ 6 h 8"/>
                <a:gd name="T58" fmla="*/ 1 w 6"/>
                <a:gd name="T59" fmla="*/ 6 h 8"/>
                <a:gd name="T60" fmla="*/ 1 w 6"/>
                <a:gd name="T61" fmla="*/ 7 h 8"/>
                <a:gd name="T62" fmla="*/ 4 w 6"/>
                <a:gd name="T63" fmla="*/ 7 h 8"/>
                <a:gd name="T64" fmla="*/ 4 w 6"/>
                <a:gd name="T65" fmla="*/ 6 h 8"/>
                <a:gd name="T66" fmla="*/ 3 w 6"/>
                <a:gd name="T67" fmla="*/ 6 h 8"/>
                <a:gd name="T68" fmla="*/ 3 w 6"/>
                <a:gd name="T69" fmla="*/ 6 h 8"/>
                <a:gd name="T70" fmla="*/ 3 w 6"/>
                <a:gd name="T71" fmla="*/ 5 h 8"/>
                <a:gd name="T72" fmla="*/ 3 w 6"/>
                <a:gd name="T73" fmla="*/ 2 h 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6"/>
                <a:gd name="T112" fmla="*/ 0 h 8"/>
                <a:gd name="T113" fmla="*/ 6 w 6"/>
                <a:gd name="T114" fmla="*/ 8 h 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6" h="8">
                  <a:moveTo>
                    <a:pt x="3" y="2"/>
                  </a:moveTo>
                  <a:lnTo>
                    <a:pt x="3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5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7"/>
                  </a:lnTo>
                  <a:lnTo>
                    <a:pt x="4" y="7"/>
                  </a:lnTo>
                  <a:lnTo>
                    <a:pt x="4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3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71" name="Freeform 199"/>
            <p:cNvSpPr>
              <a:spLocks/>
            </p:cNvSpPr>
            <p:nvPr/>
          </p:nvSpPr>
          <p:spPr bwMode="auto">
            <a:xfrm>
              <a:off x="1404" y="2523"/>
              <a:ext cx="12" cy="15"/>
            </a:xfrm>
            <a:custGeom>
              <a:avLst/>
              <a:gdLst>
                <a:gd name="T0" fmla="*/ 2 w 12"/>
                <a:gd name="T1" fmla="*/ 14 h 15"/>
                <a:gd name="T2" fmla="*/ 8 w 12"/>
                <a:gd name="T3" fmla="*/ 6 h 15"/>
                <a:gd name="T4" fmla="*/ 8 w 12"/>
                <a:gd name="T5" fmla="*/ 6 h 15"/>
                <a:gd name="T6" fmla="*/ 8 w 12"/>
                <a:gd name="T7" fmla="*/ 5 h 15"/>
                <a:gd name="T8" fmla="*/ 9 w 12"/>
                <a:gd name="T9" fmla="*/ 5 h 15"/>
                <a:gd name="T10" fmla="*/ 10 w 12"/>
                <a:gd name="T11" fmla="*/ 5 h 15"/>
                <a:gd name="T12" fmla="*/ 10 w 12"/>
                <a:gd name="T13" fmla="*/ 4 h 15"/>
                <a:gd name="T14" fmla="*/ 10 w 12"/>
                <a:gd name="T15" fmla="*/ 4 h 15"/>
                <a:gd name="T16" fmla="*/ 11 w 12"/>
                <a:gd name="T17" fmla="*/ 5 h 15"/>
                <a:gd name="T18" fmla="*/ 11 w 12"/>
                <a:gd name="T19" fmla="*/ 4 h 15"/>
                <a:gd name="T20" fmla="*/ 7 w 12"/>
                <a:gd name="T21" fmla="*/ 3 h 15"/>
                <a:gd name="T22" fmla="*/ 7 w 12"/>
                <a:gd name="T23" fmla="*/ 4 h 15"/>
                <a:gd name="T24" fmla="*/ 8 w 12"/>
                <a:gd name="T25" fmla="*/ 4 h 15"/>
                <a:gd name="T26" fmla="*/ 8 w 12"/>
                <a:gd name="T27" fmla="*/ 4 h 15"/>
                <a:gd name="T28" fmla="*/ 8 w 12"/>
                <a:gd name="T29" fmla="*/ 5 h 15"/>
                <a:gd name="T30" fmla="*/ 7 w 12"/>
                <a:gd name="T31" fmla="*/ 6 h 15"/>
                <a:gd name="T32" fmla="*/ 6 w 12"/>
                <a:gd name="T33" fmla="*/ 6 h 15"/>
                <a:gd name="T34" fmla="*/ 3 w 12"/>
                <a:gd name="T35" fmla="*/ 11 h 15"/>
                <a:gd name="T36" fmla="*/ 3 w 12"/>
                <a:gd name="T37" fmla="*/ 4 h 15"/>
                <a:gd name="T38" fmla="*/ 3 w 12"/>
                <a:gd name="T39" fmla="*/ 4 h 15"/>
                <a:gd name="T40" fmla="*/ 3 w 12"/>
                <a:gd name="T41" fmla="*/ 3 h 15"/>
                <a:gd name="T42" fmla="*/ 3 w 12"/>
                <a:gd name="T43" fmla="*/ 2 h 15"/>
                <a:gd name="T44" fmla="*/ 4 w 12"/>
                <a:gd name="T45" fmla="*/ 2 h 15"/>
                <a:gd name="T46" fmla="*/ 5 w 12"/>
                <a:gd name="T47" fmla="*/ 2 h 15"/>
                <a:gd name="T48" fmla="*/ 5 w 12"/>
                <a:gd name="T49" fmla="*/ 1 h 15"/>
                <a:gd name="T50" fmla="*/ 0 w 12"/>
                <a:gd name="T51" fmla="*/ 0 h 15"/>
                <a:gd name="T52" fmla="*/ 0 w 12"/>
                <a:gd name="T53" fmla="*/ 1 h 15"/>
                <a:gd name="T54" fmla="*/ 1 w 12"/>
                <a:gd name="T55" fmla="*/ 1 h 15"/>
                <a:gd name="T56" fmla="*/ 1 w 12"/>
                <a:gd name="T57" fmla="*/ 1 h 15"/>
                <a:gd name="T58" fmla="*/ 1 w 12"/>
                <a:gd name="T59" fmla="*/ 14 h 15"/>
                <a:gd name="T60" fmla="*/ 2 w 12"/>
                <a:gd name="T61" fmla="*/ 14 h 1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"/>
                <a:gd name="T94" fmla="*/ 0 h 15"/>
                <a:gd name="T95" fmla="*/ 12 w 12"/>
                <a:gd name="T96" fmla="*/ 15 h 1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" h="15">
                  <a:moveTo>
                    <a:pt x="2" y="14"/>
                  </a:moveTo>
                  <a:lnTo>
                    <a:pt x="8" y="6"/>
                  </a:lnTo>
                  <a:lnTo>
                    <a:pt x="8" y="5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7" y="3"/>
                  </a:lnTo>
                  <a:lnTo>
                    <a:pt x="7" y="4"/>
                  </a:lnTo>
                  <a:lnTo>
                    <a:pt x="8" y="4"/>
                  </a:lnTo>
                  <a:lnTo>
                    <a:pt x="8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3" y="11"/>
                  </a:lnTo>
                  <a:lnTo>
                    <a:pt x="3" y="4"/>
                  </a:lnTo>
                  <a:lnTo>
                    <a:pt x="3" y="3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4"/>
                  </a:lnTo>
                  <a:lnTo>
                    <a:pt x="2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72" name="Freeform 200"/>
            <p:cNvSpPr>
              <a:spLocks/>
            </p:cNvSpPr>
            <p:nvPr/>
          </p:nvSpPr>
          <p:spPr bwMode="auto">
            <a:xfrm>
              <a:off x="1361" y="2461"/>
              <a:ext cx="5" cy="8"/>
            </a:xfrm>
            <a:custGeom>
              <a:avLst/>
              <a:gdLst>
                <a:gd name="T0" fmla="*/ 4 w 5"/>
                <a:gd name="T1" fmla="*/ 4 h 8"/>
                <a:gd name="T2" fmla="*/ 4 w 5"/>
                <a:gd name="T3" fmla="*/ 3 h 8"/>
                <a:gd name="T4" fmla="*/ 4 w 5"/>
                <a:gd name="T5" fmla="*/ 3 h 8"/>
                <a:gd name="T6" fmla="*/ 4 w 5"/>
                <a:gd name="T7" fmla="*/ 2 h 8"/>
                <a:gd name="T8" fmla="*/ 4 w 5"/>
                <a:gd name="T9" fmla="*/ 2 h 8"/>
                <a:gd name="T10" fmla="*/ 4 w 5"/>
                <a:gd name="T11" fmla="*/ 2 h 8"/>
                <a:gd name="T12" fmla="*/ 4 w 5"/>
                <a:gd name="T13" fmla="*/ 1 h 8"/>
                <a:gd name="T14" fmla="*/ 3 w 5"/>
                <a:gd name="T15" fmla="*/ 1 h 8"/>
                <a:gd name="T16" fmla="*/ 3 w 5"/>
                <a:gd name="T17" fmla="*/ 0 h 8"/>
                <a:gd name="T18" fmla="*/ 2 w 5"/>
                <a:gd name="T19" fmla="*/ 0 h 8"/>
                <a:gd name="T20" fmla="*/ 2 w 5"/>
                <a:gd name="T21" fmla="*/ 0 h 8"/>
                <a:gd name="T22" fmla="*/ 2 w 5"/>
                <a:gd name="T23" fmla="*/ 0 h 8"/>
                <a:gd name="T24" fmla="*/ 1 w 5"/>
                <a:gd name="T25" fmla="*/ 1 h 8"/>
                <a:gd name="T26" fmla="*/ 1 w 5"/>
                <a:gd name="T27" fmla="*/ 1 h 8"/>
                <a:gd name="T28" fmla="*/ 1 w 5"/>
                <a:gd name="T29" fmla="*/ 1 h 8"/>
                <a:gd name="T30" fmla="*/ 0 w 5"/>
                <a:gd name="T31" fmla="*/ 1 h 8"/>
                <a:gd name="T32" fmla="*/ 0 w 5"/>
                <a:gd name="T33" fmla="*/ 2 h 8"/>
                <a:gd name="T34" fmla="*/ 0 w 5"/>
                <a:gd name="T35" fmla="*/ 2 h 8"/>
                <a:gd name="T36" fmla="*/ 0 w 5"/>
                <a:gd name="T37" fmla="*/ 2 h 8"/>
                <a:gd name="T38" fmla="*/ 0 w 5"/>
                <a:gd name="T39" fmla="*/ 3 h 8"/>
                <a:gd name="T40" fmla="*/ 0 w 5"/>
                <a:gd name="T41" fmla="*/ 3 h 8"/>
                <a:gd name="T42" fmla="*/ 0 w 5"/>
                <a:gd name="T43" fmla="*/ 4 h 8"/>
                <a:gd name="T44" fmla="*/ 0 w 5"/>
                <a:gd name="T45" fmla="*/ 4 h 8"/>
                <a:gd name="T46" fmla="*/ 0 w 5"/>
                <a:gd name="T47" fmla="*/ 5 h 8"/>
                <a:gd name="T48" fmla="*/ 0 w 5"/>
                <a:gd name="T49" fmla="*/ 5 h 8"/>
                <a:gd name="T50" fmla="*/ 0 w 5"/>
                <a:gd name="T51" fmla="*/ 5 h 8"/>
                <a:gd name="T52" fmla="*/ 0 w 5"/>
                <a:gd name="T53" fmla="*/ 6 h 8"/>
                <a:gd name="T54" fmla="*/ 1 w 5"/>
                <a:gd name="T55" fmla="*/ 6 h 8"/>
                <a:gd name="T56" fmla="*/ 1 w 5"/>
                <a:gd name="T57" fmla="*/ 6 h 8"/>
                <a:gd name="T58" fmla="*/ 1 w 5"/>
                <a:gd name="T59" fmla="*/ 6 h 8"/>
                <a:gd name="T60" fmla="*/ 2 w 5"/>
                <a:gd name="T61" fmla="*/ 6 h 8"/>
                <a:gd name="T62" fmla="*/ 2 w 5"/>
                <a:gd name="T63" fmla="*/ 7 h 8"/>
                <a:gd name="T64" fmla="*/ 2 w 5"/>
                <a:gd name="T65" fmla="*/ 7 h 8"/>
                <a:gd name="T66" fmla="*/ 3 w 5"/>
                <a:gd name="T67" fmla="*/ 6 h 8"/>
                <a:gd name="T68" fmla="*/ 3 w 5"/>
                <a:gd name="T69" fmla="*/ 6 h 8"/>
                <a:gd name="T70" fmla="*/ 3 w 5"/>
                <a:gd name="T71" fmla="*/ 6 h 8"/>
                <a:gd name="T72" fmla="*/ 4 w 5"/>
                <a:gd name="T73" fmla="*/ 6 h 8"/>
                <a:gd name="T74" fmla="*/ 4 w 5"/>
                <a:gd name="T75" fmla="*/ 5 h 8"/>
                <a:gd name="T76" fmla="*/ 4 w 5"/>
                <a:gd name="T77" fmla="*/ 5 h 8"/>
                <a:gd name="T78" fmla="*/ 4 w 5"/>
                <a:gd name="T79" fmla="*/ 5 h 8"/>
                <a:gd name="T80" fmla="*/ 4 w 5"/>
                <a:gd name="T81" fmla="*/ 4 h 8"/>
                <a:gd name="T82" fmla="*/ 4 w 5"/>
                <a:gd name="T83" fmla="*/ 4 h 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"/>
                <a:gd name="T127" fmla="*/ 0 h 8"/>
                <a:gd name="T128" fmla="*/ 5 w 5"/>
                <a:gd name="T129" fmla="*/ 8 h 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" h="8">
                  <a:moveTo>
                    <a:pt x="4" y="4"/>
                  </a:moveTo>
                  <a:lnTo>
                    <a:pt x="4" y="3"/>
                  </a:lnTo>
                  <a:lnTo>
                    <a:pt x="4" y="2"/>
                  </a:lnTo>
                  <a:lnTo>
                    <a:pt x="4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2" y="6"/>
                  </a:lnTo>
                  <a:lnTo>
                    <a:pt x="2" y="7"/>
                  </a:lnTo>
                  <a:lnTo>
                    <a:pt x="3" y="6"/>
                  </a:lnTo>
                  <a:lnTo>
                    <a:pt x="4" y="6"/>
                  </a:lnTo>
                  <a:lnTo>
                    <a:pt x="4" y="5"/>
                  </a:lnTo>
                  <a:lnTo>
                    <a:pt x="4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73" name="Freeform 201"/>
            <p:cNvSpPr>
              <a:spLocks/>
            </p:cNvSpPr>
            <p:nvPr/>
          </p:nvSpPr>
          <p:spPr bwMode="auto">
            <a:xfrm>
              <a:off x="1363" y="2462"/>
              <a:ext cx="2" cy="6"/>
            </a:xfrm>
            <a:custGeom>
              <a:avLst/>
              <a:gdLst>
                <a:gd name="T0" fmla="*/ 0 w 2"/>
                <a:gd name="T1" fmla="*/ 0 h 6"/>
                <a:gd name="T2" fmla="*/ 1 w 2"/>
                <a:gd name="T3" fmla="*/ 0 h 6"/>
                <a:gd name="T4" fmla="*/ 1 w 2"/>
                <a:gd name="T5" fmla="*/ 0 h 6"/>
                <a:gd name="T6" fmla="*/ 1 w 2"/>
                <a:gd name="T7" fmla="*/ 0 h 6"/>
                <a:gd name="T8" fmla="*/ 1 w 2"/>
                <a:gd name="T9" fmla="*/ 0 h 6"/>
                <a:gd name="T10" fmla="*/ 1 w 2"/>
                <a:gd name="T11" fmla="*/ 1 h 6"/>
                <a:gd name="T12" fmla="*/ 1 w 2"/>
                <a:gd name="T13" fmla="*/ 1 h 6"/>
                <a:gd name="T14" fmla="*/ 1 w 2"/>
                <a:gd name="T15" fmla="*/ 2 h 6"/>
                <a:gd name="T16" fmla="*/ 1 w 2"/>
                <a:gd name="T17" fmla="*/ 2 h 6"/>
                <a:gd name="T18" fmla="*/ 1 w 2"/>
                <a:gd name="T19" fmla="*/ 3 h 6"/>
                <a:gd name="T20" fmla="*/ 1 w 2"/>
                <a:gd name="T21" fmla="*/ 3 h 6"/>
                <a:gd name="T22" fmla="*/ 1 w 2"/>
                <a:gd name="T23" fmla="*/ 4 h 6"/>
                <a:gd name="T24" fmla="*/ 1 w 2"/>
                <a:gd name="T25" fmla="*/ 4 h 6"/>
                <a:gd name="T26" fmla="*/ 1 w 2"/>
                <a:gd name="T27" fmla="*/ 4 h 6"/>
                <a:gd name="T28" fmla="*/ 1 w 2"/>
                <a:gd name="T29" fmla="*/ 5 h 6"/>
                <a:gd name="T30" fmla="*/ 1 w 2"/>
                <a:gd name="T31" fmla="*/ 5 h 6"/>
                <a:gd name="T32" fmla="*/ 1 w 2"/>
                <a:gd name="T33" fmla="*/ 5 h 6"/>
                <a:gd name="T34" fmla="*/ 0 w 2"/>
                <a:gd name="T35" fmla="*/ 5 h 6"/>
                <a:gd name="T36" fmla="*/ 0 w 2"/>
                <a:gd name="T37" fmla="*/ 5 h 6"/>
                <a:gd name="T38" fmla="*/ 0 w 2"/>
                <a:gd name="T39" fmla="*/ 5 h 6"/>
                <a:gd name="T40" fmla="*/ 0 w 2"/>
                <a:gd name="T41" fmla="*/ 5 h 6"/>
                <a:gd name="T42" fmla="*/ 0 w 2"/>
                <a:gd name="T43" fmla="*/ 4 h 6"/>
                <a:gd name="T44" fmla="*/ 0 w 2"/>
                <a:gd name="T45" fmla="*/ 4 h 6"/>
                <a:gd name="T46" fmla="*/ 0 w 2"/>
                <a:gd name="T47" fmla="*/ 4 h 6"/>
                <a:gd name="T48" fmla="*/ 0 w 2"/>
                <a:gd name="T49" fmla="*/ 3 h 6"/>
                <a:gd name="T50" fmla="*/ 0 w 2"/>
                <a:gd name="T51" fmla="*/ 3 h 6"/>
                <a:gd name="T52" fmla="*/ 0 w 2"/>
                <a:gd name="T53" fmla="*/ 2 h 6"/>
                <a:gd name="T54" fmla="*/ 0 w 2"/>
                <a:gd name="T55" fmla="*/ 2 h 6"/>
                <a:gd name="T56" fmla="*/ 0 w 2"/>
                <a:gd name="T57" fmla="*/ 1 h 6"/>
                <a:gd name="T58" fmla="*/ 0 w 2"/>
                <a:gd name="T59" fmla="*/ 1 h 6"/>
                <a:gd name="T60" fmla="*/ 0 w 2"/>
                <a:gd name="T61" fmla="*/ 0 h 6"/>
                <a:gd name="T62" fmla="*/ 0 w 2"/>
                <a:gd name="T63" fmla="*/ 0 h 6"/>
                <a:gd name="T64" fmla="*/ 0 w 2"/>
                <a:gd name="T65" fmla="*/ 0 h 6"/>
                <a:gd name="T66" fmla="*/ 0 w 2"/>
                <a:gd name="T67" fmla="*/ 0 h 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"/>
                <a:gd name="T103" fmla="*/ 0 h 6"/>
                <a:gd name="T104" fmla="*/ 2 w 2"/>
                <a:gd name="T105" fmla="*/ 6 h 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" h="6">
                  <a:moveTo>
                    <a:pt x="0" y="0"/>
                  </a:move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74" name="Freeform 202"/>
            <p:cNvSpPr>
              <a:spLocks/>
            </p:cNvSpPr>
            <p:nvPr/>
          </p:nvSpPr>
          <p:spPr bwMode="auto">
            <a:xfrm>
              <a:off x="1464" y="2461"/>
              <a:ext cx="4" cy="8"/>
            </a:xfrm>
            <a:custGeom>
              <a:avLst/>
              <a:gdLst>
                <a:gd name="T0" fmla="*/ 3 w 4"/>
                <a:gd name="T1" fmla="*/ 0 h 8"/>
                <a:gd name="T2" fmla="*/ 3 w 4"/>
                <a:gd name="T3" fmla="*/ 1 h 8"/>
                <a:gd name="T4" fmla="*/ 2 w 4"/>
                <a:gd name="T5" fmla="*/ 1 h 8"/>
                <a:gd name="T6" fmla="*/ 2 w 4"/>
                <a:gd name="T7" fmla="*/ 1 h 8"/>
                <a:gd name="T8" fmla="*/ 2 w 4"/>
                <a:gd name="T9" fmla="*/ 0 h 8"/>
                <a:gd name="T10" fmla="*/ 2 w 4"/>
                <a:gd name="T11" fmla="*/ 0 h 8"/>
                <a:gd name="T12" fmla="*/ 1 w 4"/>
                <a:gd name="T13" fmla="*/ 0 h 8"/>
                <a:gd name="T14" fmla="*/ 1 w 4"/>
                <a:gd name="T15" fmla="*/ 1 h 8"/>
                <a:gd name="T16" fmla="*/ 1 w 4"/>
                <a:gd name="T17" fmla="*/ 1 h 8"/>
                <a:gd name="T18" fmla="*/ 1 w 4"/>
                <a:gd name="T19" fmla="*/ 1 h 8"/>
                <a:gd name="T20" fmla="*/ 1 w 4"/>
                <a:gd name="T21" fmla="*/ 1 h 8"/>
                <a:gd name="T22" fmla="*/ 0 w 4"/>
                <a:gd name="T23" fmla="*/ 1 h 8"/>
                <a:gd name="T24" fmla="*/ 0 w 4"/>
                <a:gd name="T25" fmla="*/ 2 h 8"/>
                <a:gd name="T26" fmla="*/ 0 w 4"/>
                <a:gd name="T27" fmla="*/ 2 h 8"/>
                <a:gd name="T28" fmla="*/ 0 w 4"/>
                <a:gd name="T29" fmla="*/ 3 h 8"/>
                <a:gd name="T30" fmla="*/ 0 w 4"/>
                <a:gd name="T31" fmla="*/ 3 h 8"/>
                <a:gd name="T32" fmla="*/ 0 w 4"/>
                <a:gd name="T33" fmla="*/ 4 h 8"/>
                <a:gd name="T34" fmla="*/ 0 w 4"/>
                <a:gd name="T35" fmla="*/ 4 h 8"/>
                <a:gd name="T36" fmla="*/ 0 w 4"/>
                <a:gd name="T37" fmla="*/ 5 h 8"/>
                <a:gd name="T38" fmla="*/ 0 w 4"/>
                <a:gd name="T39" fmla="*/ 5 h 8"/>
                <a:gd name="T40" fmla="*/ 0 w 4"/>
                <a:gd name="T41" fmla="*/ 6 h 8"/>
                <a:gd name="T42" fmla="*/ 1 w 4"/>
                <a:gd name="T43" fmla="*/ 6 h 8"/>
                <a:gd name="T44" fmla="*/ 1 w 4"/>
                <a:gd name="T45" fmla="*/ 6 h 8"/>
                <a:gd name="T46" fmla="*/ 1 w 4"/>
                <a:gd name="T47" fmla="*/ 6 h 8"/>
                <a:gd name="T48" fmla="*/ 1 w 4"/>
                <a:gd name="T49" fmla="*/ 6 h 8"/>
                <a:gd name="T50" fmla="*/ 1 w 4"/>
                <a:gd name="T51" fmla="*/ 7 h 8"/>
                <a:gd name="T52" fmla="*/ 2 w 4"/>
                <a:gd name="T53" fmla="*/ 7 h 8"/>
                <a:gd name="T54" fmla="*/ 2 w 4"/>
                <a:gd name="T55" fmla="*/ 6 h 8"/>
                <a:gd name="T56" fmla="*/ 2 w 4"/>
                <a:gd name="T57" fmla="*/ 6 h 8"/>
                <a:gd name="T58" fmla="*/ 3 w 4"/>
                <a:gd name="T59" fmla="*/ 6 h 8"/>
                <a:gd name="T60" fmla="*/ 3 w 4"/>
                <a:gd name="T61" fmla="*/ 6 h 8"/>
                <a:gd name="T62" fmla="*/ 3 w 4"/>
                <a:gd name="T63" fmla="*/ 5 h 8"/>
                <a:gd name="T64" fmla="*/ 3 w 4"/>
                <a:gd name="T65" fmla="*/ 5 h 8"/>
                <a:gd name="T66" fmla="*/ 3 w 4"/>
                <a:gd name="T67" fmla="*/ 5 h 8"/>
                <a:gd name="T68" fmla="*/ 3 w 4"/>
                <a:gd name="T69" fmla="*/ 5 h 8"/>
                <a:gd name="T70" fmla="*/ 3 w 4"/>
                <a:gd name="T71" fmla="*/ 6 h 8"/>
                <a:gd name="T72" fmla="*/ 2 w 4"/>
                <a:gd name="T73" fmla="*/ 6 h 8"/>
                <a:gd name="T74" fmla="*/ 2 w 4"/>
                <a:gd name="T75" fmla="*/ 6 h 8"/>
                <a:gd name="T76" fmla="*/ 2 w 4"/>
                <a:gd name="T77" fmla="*/ 6 h 8"/>
                <a:gd name="T78" fmla="*/ 1 w 4"/>
                <a:gd name="T79" fmla="*/ 6 h 8"/>
                <a:gd name="T80" fmla="*/ 1 w 4"/>
                <a:gd name="T81" fmla="*/ 5 h 8"/>
                <a:gd name="T82" fmla="*/ 1 w 4"/>
                <a:gd name="T83" fmla="*/ 5 h 8"/>
                <a:gd name="T84" fmla="*/ 1 w 4"/>
                <a:gd name="T85" fmla="*/ 4 h 8"/>
                <a:gd name="T86" fmla="*/ 0 w 4"/>
                <a:gd name="T87" fmla="*/ 4 h 8"/>
                <a:gd name="T88" fmla="*/ 0 w 4"/>
                <a:gd name="T89" fmla="*/ 4 h 8"/>
                <a:gd name="T90" fmla="*/ 0 w 4"/>
                <a:gd name="T91" fmla="*/ 3 h 8"/>
                <a:gd name="T92" fmla="*/ 0 w 4"/>
                <a:gd name="T93" fmla="*/ 3 h 8"/>
                <a:gd name="T94" fmla="*/ 0 w 4"/>
                <a:gd name="T95" fmla="*/ 2 h 8"/>
                <a:gd name="T96" fmla="*/ 1 w 4"/>
                <a:gd name="T97" fmla="*/ 2 h 8"/>
                <a:gd name="T98" fmla="*/ 1 w 4"/>
                <a:gd name="T99" fmla="*/ 1 h 8"/>
                <a:gd name="T100" fmla="*/ 1 w 4"/>
                <a:gd name="T101" fmla="*/ 1 h 8"/>
                <a:gd name="T102" fmla="*/ 1 w 4"/>
                <a:gd name="T103" fmla="*/ 1 h 8"/>
                <a:gd name="T104" fmla="*/ 1 w 4"/>
                <a:gd name="T105" fmla="*/ 1 h 8"/>
                <a:gd name="T106" fmla="*/ 2 w 4"/>
                <a:gd name="T107" fmla="*/ 1 h 8"/>
                <a:gd name="T108" fmla="*/ 2 w 4"/>
                <a:gd name="T109" fmla="*/ 1 h 8"/>
                <a:gd name="T110" fmla="*/ 2 w 4"/>
                <a:gd name="T111" fmla="*/ 1 h 8"/>
                <a:gd name="T112" fmla="*/ 3 w 4"/>
                <a:gd name="T113" fmla="*/ 1 h 8"/>
                <a:gd name="T114" fmla="*/ 3 w 4"/>
                <a:gd name="T115" fmla="*/ 2 h 8"/>
                <a:gd name="T116" fmla="*/ 3 w 4"/>
                <a:gd name="T117" fmla="*/ 2 h 8"/>
                <a:gd name="T118" fmla="*/ 3 w 4"/>
                <a:gd name="T119" fmla="*/ 2 h 8"/>
                <a:gd name="T120" fmla="*/ 3 w 4"/>
                <a:gd name="T121" fmla="*/ 0 h 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"/>
                <a:gd name="T184" fmla="*/ 0 h 8"/>
                <a:gd name="T185" fmla="*/ 4 w 4"/>
                <a:gd name="T186" fmla="*/ 8 h 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" h="8">
                  <a:moveTo>
                    <a:pt x="3" y="0"/>
                  </a:moveTo>
                  <a:lnTo>
                    <a:pt x="3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2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75" name="Freeform 203"/>
            <p:cNvSpPr>
              <a:spLocks/>
            </p:cNvSpPr>
            <p:nvPr/>
          </p:nvSpPr>
          <p:spPr bwMode="auto">
            <a:xfrm>
              <a:off x="1489" y="2461"/>
              <a:ext cx="5" cy="7"/>
            </a:xfrm>
            <a:custGeom>
              <a:avLst/>
              <a:gdLst>
                <a:gd name="T0" fmla="*/ 3 w 5"/>
                <a:gd name="T1" fmla="*/ 2 h 7"/>
                <a:gd name="T2" fmla="*/ 3 w 5"/>
                <a:gd name="T3" fmla="*/ 2 h 7"/>
                <a:gd name="T4" fmla="*/ 3 w 5"/>
                <a:gd name="T5" fmla="*/ 3 h 7"/>
                <a:gd name="T6" fmla="*/ 2 w 5"/>
                <a:gd name="T7" fmla="*/ 3 h 7"/>
                <a:gd name="T8" fmla="*/ 2 w 5"/>
                <a:gd name="T9" fmla="*/ 3 h 7"/>
                <a:gd name="T10" fmla="*/ 2 w 5"/>
                <a:gd name="T11" fmla="*/ 3 h 7"/>
                <a:gd name="T12" fmla="*/ 2 w 5"/>
                <a:gd name="T13" fmla="*/ 3 h 7"/>
                <a:gd name="T14" fmla="*/ 2 w 5"/>
                <a:gd name="T15" fmla="*/ 1 h 7"/>
                <a:gd name="T16" fmla="*/ 2 w 5"/>
                <a:gd name="T17" fmla="*/ 1 h 7"/>
                <a:gd name="T18" fmla="*/ 2 w 5"/>
                <a:gd name="T19" fmla="*/ 1 h 7"/>
                <a:gd name="T20" fmla="*/ 2 w 5"/>
                <a:gd name="T21" fmla="*/ 1 h 7"/>
                <a:gd name="T22" fmla="*/ 3 w 5"/>
                <a:gd name="T23" fmla="*/ 1 h 7"/>
                <a:gd name="T24" fmla="*/ 3 w 5"/>
                <a:gd name="T25" fmla="*/ 1 h 7"/>
                <a:gd name="T26" fmla="*/ 3 w 5"/>
                <a:gd name="T27" fmla="*/ 1 h 7"/>
                <a:gd name="T28" fmla="*/ 4 w 5"/>
                <a:gd name="T29" fmla="*/ 1 h 7"/>
                <a:gd name="T30" fmla="*/ 4 w 5"/>
                <a:gd name="T31" fmla="*/ 2 h 7"/>
                <a:gd name="T32" fmla="*/ 4 w 5"/>
                <a:gd name="T33" fmla="*/ 2 h 7"/>
                <a:gd name="T34" fmla="*/ 4 w 5"/>
                <a:gd name="T35" fmla="*/ 0 h 7"/>
                <a:gd name="T36" fmla="*/ 0 w 5"/>
                <a:gd name="T37" fmla="*/ 0 h 7"/>
                <a:gd name="T38" fmla="*/ 0 w 5"/>
                <a:gd name="T39" fmla="*/ 1 h 7"/>
                <a:gd name="T40" fmla="*/ 0 w 5"/>
                <a:gd name="T41" fmla="*/ 1 h 7"/>
                <a:gd name="T42" fmla="*/ 1 w 5"/>
                <a:gd name="T43" fmla="*/ 1 h 7"/>
                <a:gd name="T44" fmla="*/ 1 w 5"/>
                <a:gd name="T45" fmla="*/ 1 h 7"/>
                <a:gd name="T46" fmla="*/ 1 w 5"/>
                <a:gd name="T47" fmla="*/ 2 h 7"/>
                <a:gd name="T48" fmla="*/ 1 w 5"/>
                <a:gd name="T49" fmla="*/ 5 h 7"/>
                <a:gd name="T50" fmla="*/ 1 w 5"/>
                <a:gd name="T51" fmla="*/ 6 h 7"/>
                <a:gd name="T52" fmla="*/ 1 w 5"/>
                <a:gd name="T53" fmla="*/ 6 h 7"/>
                <a:gd name="T54" fmla="*/ 0 w 5"/>
                <a:gd name="T55" fmla="*/ 6 h 7"/>
                <a:gd name="T56" fmla="*/ 0 w 5"/>
                <a:gd name="T57" fmla="*/ 6 h 7"/>
                <a:gd name="T58" fmla="*/ 4 w 5"/>
                <a:gd name="T59" fmla="*/ 6 h 7"/>
                <a:gd name="T60" fmla="*/ 4 w 5"/>
                <a:gd name="T61" fmla="*/ 5 h 7"/>
                <a:gd name="T62" fmla="*/ 4 w 5"/>
                <a:gd name="T63" fmla="*/ 5 h 7"/>
                <a:gd name="T64" fmla="*/ 4 w 5"/>
                <a:gd name="T65" fmla="*/ 5 h 7"/>
                <a:gd name="T66" fmla="*/ 4 w 5"/>
                <a:gd name="T67" fmla="*/ 6 h 7"/>
                <a:gd name="T68" fmla="*/ 3 w 5"/>
                <a:gd name="T69" fmla="*/ 6 h 7"/>
                <a:gd name="T70" fmla="*/ 3 w 5"/>
                <a:gd name="T71" fmla="*/ 6 h 7"/>
                <a:gd name="T72" fmla="*/ 2 w 5"/>
                <a:gd name="T73" fmla="*/ 6 h 7"/>
                <a:gd name="T74" fmla="*/ 2 w 5"/>
                <a:gd name="T75" fmla="*/ 6 h 7"/>
                <a:gd name="T76" fmla="*/ 2 w 5"/>
                <a:gd name="T77" fmla="*/ 6 h 7"/>
                <a:gd name="T78" fmla="*/ 2 w 5"/>
                <a:gd name="T79" fmla="*/ 6 h 7"/>
                <a:gd name="T80" fmla="*/ 2 w 5"/>
                <a:gd name="T81" fmla="*/ 5 h 7"/>
                <a:gd name="T82" fmla="*/ 2 w 5"/>
                <a:gd name="T83" fmla="*/ 3 h 7"/>
                <a:gd name="T84" fmla="*/ 2 w 5"/>
                <a:gd name="T85" fmla="*/ 3 h 7"/>
                <a:gd name="T86" fmla="*/ 2 w 5"/>
                <a:gd name="T87" fmla="*/ 3 h 7"/>
                <a:gd name="T88" fmla="*/ 2 w 5"/>
                <a:gd name="T89" fmla="*/ 4 h 7"/>
                <a:gd name="T90" fmla="*/ 3 w 5"/>
                <a:gd name="T91" fmla="*/ 4 h 7"/>
                <a:gd name="T92" fmla="*/ 3 w 5"/>
                <a:gd name="T93" fmla="*/ 4 h 7"/>
                <a:gd name="T94" fmla="*/ 3 w 5"/>
                <a:gd name="T95" fmla="*/ 4 h 7"/>
                <a:gd name="T96" fmla="*/ 3 w 5"/>
                <a:gd name="T97" fmla="*/ 2 h 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"/>
                <a:gd name="T148" fmla="*/ 0 h 7"/>
                <a:gd name="T149" fmla="*/ 5 w 5"/>
                <a:gd name="T150" fmla="*/ 7 h 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" h="7">
                  <a:moveTo>
                    <a:pt x="3" y="2"/>
                  </a:moveTo>
                  <a:lnTo>
                    <a:pt x="3" y="2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4" y="6"/>
                  </a:lnTo>
                  <a:lnTo>
                    <a:pt x="4" y="5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76" name="Freeform 204"/>
            <p:cNvSpPr>
              <a:spLocks/>
            </p:cNvSpPr>
            <p:nvPr/>
          </p:nvSpPr>
          <p:spPr bwMode="auto">
            <a:xfrm>
              <a:off x="1372" y="2509"/>
              <a:ext cx="16" cy="14"/>
            </a:xfrm>
            <a:custGeom>
              <a:avLst/>
              <a:gdLst>
                <a:gd name="T0" fmla="*/ 7 w 16"/>
                <a:gd name="T1" fmla="*/ 7 h 14"/>
                <a:gd name="T2" fmla="*/ 7 w 16"/>
                <a:gd name="T3" fmla="*/ 8 h 14"/>
                <a:gd name="T4" fmla="*/ 8 w 16"/>
                <a:gd name="T5" fmla="*/ 8 h 14"/>
                <a:gd name="T6" fmla="*/ 8 w 16"/>
                <a:gd name="T7" fmla="*/ 8 h 14"/>
                <a:gd name="T8" fmla="*/ 9 w 16"/>
                <a:gd name="T9" fmla="*/ 8 h 14"/>
                <a:gd name="T10" fmla="*/ 9 w 16"/>
                <a:gd name="T11" fmla="*/ 9 h 14"/>
                <a:gd name="T12" fmla="*/ 9 w 16"/>
                <a:gd name="T13" fmla="*/ 10 h 14"/>
                <a:gd name="T14" fmla="*/ 9 w 16"/>
                <a:gd name="T15" fmla="*/ 10 h 14"/>
                <a:gd name="T16" fmla="*/ 9 w 16"/>
                <a:gd name="T17" fmla="*/ 11 h 14"/>
                <a:gd name="T18" fmla="*/ 11 w 16"/>
                <a:gd name="T19" fmla="*/ 7 h 14"/>
                <a:gd name="T20" fmla="*/ 11 w 16"/>
                <a:gd name="T21" fmla="*/ 7 h 14"/>
                <a:gd name="T22" fmla="*/ 11 w 16"/>
                <a:gd name="T23" fmla="*/ 8 h 14"/>
                <a:gd name="T24" fmla="*/ 10 w 16"/>
                <a:gd name="T25" fmla="*/ 8 h 14"/>
                <a:gd name="T26" fmla="*/ 9 w 16"/>
                <a:gd name="T27" fmla="*/ 8 h 14"/>
                <a:gd name="T28" fmla="*/ 9 w 16"/>
                <a:gd name="T29" fmla="*/ 8 h 14"/>
                <a:gd name="T30" fmla="*/ 8 w 16"/>
                <a:gd name="T31" fmla="*/ 8 h 14"/>
                <a:gd name="T32" fmla="*/ 8 w 16"/>
                <a:gd name="T33" fmla="*/ 7 h 14"/>
                <a:gd name="T34" fmla="*/ 7 w 16"/>
                <a:gd name="T35" fmla="*/ 7 h 14"/>
                <a:gd name="T36" fmla="*/ 9 w 16"/>
                <a:gd name="T37" fmla="*/ 4 h 14"/>
                <a:gd name="T38" fmla="*/ 9 w 16"/>
                <a:gd name="T39" fmla="*/ 4 h 14"/>
                <a:gd name="T40" fmla="*/ 9 w 16"/>
                <a:gd name="T41" fmla="*/ 3 h 14"/>
                <a:gd name="T42" fmla="*/ 9 w 16"/>
                <a:gd name="T43" fmla="*/ 3 h 14"/>
                <a:gd name="T44" fmla="*/ 10 w 16"/>
                <a:gd name="T45" fmla="*/ 3 h 14"/>
                <a:gd name="T46" fmla="*/ 11 w 16"/>
                <a:gd name="T47" fmla="*/ 3 h 14"/>
                <a:gd name="T48" fmla="*/ 11 w 16"/>
                <a:gd name="T49" fmla="*/ 3 h 14"/>
                <a:gd name="T50" fmla="*/ 11 w 16"/>
                <a:gd name="T51" fmla="*/ 3 h 14"/>
                <a:gd name="T52" fmla="*/ 12 w 16"/>
                <a:gd name="T53" fmla="*/ 3 h 14"/>
                <a:gd name="T54" fmla="*/ 12 w 16"/>
                <a:gd name="T55" fmla="*/ 4 h 14"/>
                <a:gd name="T56" fmla="*/ 13 w 16"/>
                <a:gd name="T57" fmla="*/ 4 h 14"/>
                <a:gd name="T58" fmla="*/ 13 w 16"/>
                <a:gd name="T59" fmla="*/ 5 h 14"/>
                <a:gd name="T60" fmla="*/ 14 w 16"/>
                <a:gd name="T61" fmla="*/ 5 h 14"/>
                <a:gd name="T62" fmla="*/ 14 w 16"/>
                <a:gd name="T63" fmla="*/ 5 h 14"/>
                <a:gd name="T64" fmla="*/ 14 w 16"/>
                <a:gd name="T65" fmla="*/ 6 h 14"/>
                <a:gd name="T66" fmla="*/ 14 w 16"/>
                <a:gd name="T67" fmla="*/ 7 h 14"/>
                <a:gd name="T68" fmla="*/ 14 w 16"/>
                <a:gd name="T69" fmla="*/ 8 h 14"/>
                <a:gd name="T70" fmla="*/ 14 w 16"/>
                <a:gd name="T71" fmla="*/ 8 h 14"/>
                <a:gd name="T72" fmla="*/ 14 w 16"/>
                <a:gd name="T73" fmla="*/ 8 h 14"/>
                <a:gd name="T74" fmla="*/ 15 w 16"/>
                <a:gd name="T75" fmla="*/ 5 h 14"/>
                <a:gd name="T76" fmla="*/ 7 w 16"/>
                <a:gd name="T77" fmla="*/ 0 h 14"/>
                <a:gd name="T78" fmla="*/ 7 w 16"/>
                <a:gd name="T79" fmla="*/ 1 h 14"/>
                <a:gd name="T80" fmla="*/ 8 w 16"/>
                <a:gd name="T81" fmla="*/ 1 h 14"/>
                <a:gd name="T82" fmla="*/ 8 w 16"/>
                <a:gd name="T83" fmla="*/ 1 h 14"/>
                <a:gd name="T84" fmla="*/ 8 w 16"/>
                <a:gd name="T85" fmla="*/ 2 h 14"/>
                <a:gd name="T86" fmla="*/ 8 w 16"/>
                <a:gd name="T87" fmla="*/ 3 h 14"/>
                <a:gd name="T88" fmla="*/ 7 w 16"/>
                <a:gd name="T89" fmla="*/ 3 h 14"/>
                <a:gd name="T90" fmla="*/ 3 w 16"/>
                <a:gd name="T91" fmla="*/ 9 h 14"/>
                <a:gd name="T92" fmla="*/ 3 w 16"/>
                <a:gd name="T93" fmla="*/ 10 h 14"/>
                <a:gd name="T94" fmla="*/ 2 w 16"/>
                <a:gd name="T95" fmla="*/ 10 h 14"/>
                <a:gd name="T96" fmla="*/ 2 w 16"/>
                <a:gd name="T97" fmla="*/ 10 h 14"/>
                <a:gd name="T98" fmla="*/ 1 w 16"/>
                <a:gd name="T99" fmla="*/ 10 h 14"/>
                <a:gd name="T100" fmla="*/ 1 w 16"/>
                <a:gd name="T101" fmla="*/ 10 h 14"/>
                <a:gd name="T102" fmla="*/ 0 w 16"/>
                <a:gd name="T103" fmla="*/ 10 h 14"/>
                <a:gd name="T104" fmla="*/ 5 w 16"/>
                <a:gd name="T105" fmla="*/ 13 h 14"/>
                <a:gd name="T106" fmla="*/ 5 w 16"/>
                <a:gd name="T107" fmla="*/ 12 h 14"/>
                <a:gd name="T108" fmla="*/ 4 w 16"/>
                <a:gd name="T109" fmla="*/ 12 h 14"/>
                <a:gd name="T110" fmla="*/ 4 w 16"/>
                <a:gd name="T111" fmla="*/ 12 h 14"/>
                <a:gd name="T112" fmla="*/ 4 w 16"/>
                <a:gd name="T113" fmla="*/ 11 h 14"/>
                <a:gd name="T114" fmla="*/ 4 w 16"/>
                <a:gd name="T115" fmla="*/ 10 h 14"/>
                <a:gd name="T116" fmla="*/ 4 w 16"/>
                <a:gd name="T117" fmla="*/ 10 h 14"/>
                <a:gd name="T118" fmla="*/ 5 w 16"/>
                <a:gd name="T119" fmla="*/ 10 h 14"/>
                <a:gd name="T120" fmla="*/ 7 w 16"/>
                <a:gd name="T121" fmla="*/ 7 h 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"/>
                <a:gd name="T184" fmla="*/ 0 h 14"/>
                <a:gd name="T185" fmla="*/ 16 w 16"/>
                <a:gd name="T186" fmla="*/ 14 h 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" h="14">
                  <a:moveTo>
                    <a:pt x="7" y="7"/>
                  </a:moveTo>
                  <a:lnTo>
                    <a:pt x="7" y="8"/>
                  </a:lnTo>
                  <a:lnTo>
                    <a:pt x="8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10"/>
                  </a:lnTo>
                  <a:lnTo>
                    <a:pt x="9" y="11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0" y="8"/>
                  </a:lnTo>
                  <a:lnTo>
                    <a:pt x="9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7" y="7"/>
                  </a:lnTo>
                  <a:lnTo>
                    <a:pt x="9" y="4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4" y="7"/>
                  </a:lnTo>
                  <a:lnTo>
                    <a:pt x="14" y="8"/>
                  </a:lnTo>
                  <a:lnTo>
                    <a:pt x="15" y="5"/>
                  </a:lnTo>
                  <a:lnTo>
                    <a:pt x="7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2"/>
                  </a:lnTo>
                  <a:lnTo>
                    <a:pt x="8" y="3"/>
                  </a:lnTo>
                  <a:lnTo>
                    <a:pt x="7" y="3"/>
                  </a:lnTo>
                  <a:lnTo>
                    <a:pt x="3" y="9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1" y="10"/>
                  </a:lnTo>
                  <a:lnTo>
                    <a:pt x="0" y="10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7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77" name="Freeform 205"/>
            <p:cNvSpPr>
              <a:spLocks/>
            </p:cNvSpPr>
            <p:nvPr/>
          </p:nvSpPr>
          <p:spPr bwMode="auto">
            <a:xfrm>
              <a:off x="1440" y="2461"/>
              <a:ext cx="2" cy="7"/>
            </a:xfrm>
            <a:custGeom>
              <a:avLst/>
              <a:gdLst>
                <a:gd name="T0" fmla="*/ 0 w 2"/>
                <a:gd name="T1" fmla="*/ 2 h 7"/>
                <a:gd name="T2" fmla="*/ 0 w 2"/>
                <a:gd name="T3" fmla="*/ 1 h 7"/>
                <a:gd name="T4" fmla="*/ 0 w 2"/>
                <a:gd name="T5" fmla="*/ 1 h 7"/>
                <a:gd name="T6" fmla="*/ 0 w 2"/>
                <a:gd name="T7" fmla="*/ 1 h 7"/>
                <a:gd name="T8" fmla="*/ 0 w 2"/>
                <a:gd name="T9" fmla="*/ 1 h 7"/>
                <a:gd name="T10" fmla="*/ 0 w 2"/>
                <a:gd name="T11" fmla="*/ 0 h 7"/>
                <a:gd name="T12" fmla="*/ 1 w 2"/>
                <a:gd name="T13" fmla="*/ 0 h 7"/>
                <a:gd name="T14" fmla="*/ 1 w 2"/>
                <a:gd name="T15" fmla="*/ 1 h 7"/>
                <a:gd name="T16" fmla="*/ 1 w 2"/>
                <a:gd name="T17" fmla="*/ 1 h 7"/>
                <a:gd name="T18" fmla="*/ 1 w 2"/>
                <a:gd name="T19" fmla="*/ 1 h 7"/>
                <a:gd name="T20" fmla="*/ 1 w 2"/>
                <a:gd name="T21" fmla="*/ 1 h 7"/>
                <a:gd name="T22" fmla="*/ 1 w 2"/>
                <a:gd name="T23" fmla="*/ 2 h 7"/>
                <a:gd name="T24" fmla="*/ 1 w 2"/>
                <a:gd name="T25" fmla="*/ 5 h 7"/>
                <a:gd name="T26" fmla="*/ 1 w 2"/>
                <a:gd name="T27" fmla="*/ 6 h 7"/>
                <a:gd name="T28" fmla="*/ 1 w 2"/>
                <a:gd name="T29" fmla="*/ 6 h 7"/>
                <a:gd name="T30" fmla="*/ 1 w 2"/>
                <a:gd name="T31" fmla="*/ 6 h 7"/>
                <a:gd name="T32" fmla="*/ 1 w 2"/>
                <a:gd name="T33" fmla="*/ 6 h 7"/>
                <a:gd name="T34" fmla="*/ 0 w 2"/>
                <a:gd name="T35" fmla="*/ 6 h 7"/>
                <a:gd name="T36" fmla="*/ 0 w 2"/>
                <a:gd name="T37" fmla="*/ 6 h 7"/>
                <a:gd name="T38" fmla="*/ 0 w 2"/>
                <a:gd name="T39" fmla="*/ 6 h 7"/>
                <a:gd name="T40" fmla="*/ 0 w 2"/>
                <a:gd name="T41" fmla="*/ 5 h 7"/>
                <a:gd name="T42" fmla="*/ 0 w 2"/>
                <a:gd name="T43" fmla="*/ 2 h 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"/>
                <a:gd name="T67" fmla="*/ 0 h 7"/>
                <a:gd name="T68" fmla="*/ 2 w 2"/>
                <a:gd name="T69" fmla="*/ 7 h 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" h="7">
                  <a:moveTo>
                    <a:pt x="0" y="2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78" name="Freeform 206"/>
            <p:cNvSpPr>
              <a:spLocks/>
            </p:cNvSpPr>
            <p:nvPr/>
          </p:nvSpPr>
          <p:spPr bwMode="auto">
            <a:xfrm>
              <a:off x="1540" y="2461"/>
              <a:ext cx="5" cy="8"/>
            </a:xfrm>
            <a:custGeom>
              <a:avLst/>
              <a:gdLst>
                <a:gd name="T0" fmla="*/ 4 w 5"/>
                <a:gd name="T1" fmla="*/ 5 h 8"/>
                <a:gd name="T2" fmla="*/ 4 w 5"/>
                <a:gd name="T3" fmla="*/ 5 h 8"/>
                <a:gd name="T4" fmla="*/ 4 w 5"/>
                <a:gd name="T5" fmla="*/ 5 h 8"/>
                <a:gd name="T6" fmla="*/ 3 w 5"/>
                <a:gd name="T7" fmla="*/ 5 h 8"/>
                <a:gd name="T8" fmla="*/ 3 w 5"/>
                <a:gd name="T9" fmla="*/ 6 h 8"/>
                <a:gd name="T10" fmla="*/ 3 w 5"/>
                <a:gd name="T11" fmla="*/ 6 h 8"/>
                <a:gd name="T12" fmla="*/ 2 w 5"/>
                <a:gd name="T13" fmla="*/ 6 h 8"/>
                <a:gd name="T14" fmla="*/ 2 w 5"/>
                <a:gd name="T15" fmla="*/ 6 h 8"/>
                <a:gd name="T16" fmla="*/ 2 w 5"/>
                <a:gd name="T17" fmla="*/ 6 h 8"/>
                <a:gd name="T18" fmla="*/ 1 w 5"/>
                <a:gd name="T19" fmla="*/ 6 h 8"/>
                <a:gd name="T20" fmla="*/ 1 w 5"/>
                <a:gd name="T21" fmla="*/ 6 h 8"/>
                <a:gd name="T22" fmla="*/ 1 w 5"/>
                <a:gd name="T23" fmla="*/ 5 h 8"/>
                <a:gd name="T24" fmla="*/ 1 w 5"/>
                <a:gd name="T25" fmla="*/ 1 h 8"/>
                <a:gd name="T26" fmla="*/ 1 w 5"/>
                <a:gd name="T27" fmla="*/ 1 h 8"/>
                <a:gd name="T28" fmla="*/ 2 w 5"/>
                <a:gd name="T29" fmla="*/ 1 h 8"/>
                <a:gd name="T30" fmla="*/ 2 w 5"/>
                <a:gd name="T31" fmla="*/ 0 h 8"/>
                <a:gd name="T32" fmla="*/ 0 w 5"/>
                <a:gd name="T33" fmla="*/ 0 h 8"/>
                <a:gd name="T34" fmla="*/ 0 w 5"/>
                <a:gd name="T35" fmla="*/ 1 h 8"/>
                <a:gd name="T36" fmla="*/ 0 w 5"/>
                <a:gd name="T37" fmla="*/ 1 h 8"/>
                <a:gd name="T38" fmla="*/ 0 w 5"/>
                <a:gd name="T39" fmla="*/ 1 h 8"/>
                <a:gd name="T40" fmla="*/ 1 w 5"/>
                <a:gd name="T41" fmla="*/ 1 h 8"/>
                <a:gd name="T42" fmla="*/ 1 w 5"/>
                <a:gd name="T43" fmla="*/ 2 h 8"/>
                <a:gd name="T44" fmla="*/ 1 w 5"/>
                <a:gd name="T45" fmla="*/ 5 h 8"/>
                <a:gd name="T46" fmla="*/ 1 w 5"/>
                <a:gd name="T47" fmla="*/ 6 h 8"/>
                <a:gd name="T48" fmla="*/ 0 w 5"/>
                <a:gd name="T49" fmla="*/ 6 h 8"/>
                <a:gd name="T50" fmla="*/ 0 w 5"/>
                <a:gd name="T51" fmla="*/ 6 h 8"/>
                <a:gd name="T52" fmla="*/ 0 w 5"/>
                <a:gd name="T53" fmla="*/ 6 h 8"/>
                <a:gd name="T54" fmla="*/ 0 w 5"/>
                <a:gd name="T55" fmla="*/ 7 h 8"/>
                <a:gd name="T56" fmla="*/ 3 w 5"/>
                <a:gd name="T57" fmla="*/ 7 h 8"/>
                <a:gd name="T58" fmla="*/ 4 w 5"/>
                <a:gd name="T59" fmla="*/ 5 h 8"/>
                <a:gd name="T60" fmla="*/ 4 w 5"/>
                <a:gd name="T61" fmla="*/ 5 h 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5"/>
                <a:gd name="T94" fmla="*/ 0 h 8"/>
                <a:gd name="T95" fmla="*/ 5 w 5"/>
                <a:gd name="T96" fmla="*/ 8 h 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5" h="8">
                  <a:moveTo>
                    <a:pt x="4" y="5"/>
                  </a:moveTo>
                  <a:lnTo>
                    <a:pt x="4" y="5"/>
                  </a:lnTo>
                  <a:lnTo>
                    <a:pt x="3" y="5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3" y="7"/>
                  </a:lnTo>
                  <a:lnTo>
                    <a:pt x="4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79" name="Freeform 207"/>
            <p:cNvSpPr>
              <a:spLocks/>
            </p:cNvSpPr>
            <p:nvPr/>
          </p:nvSpPr>
          <p:spPr bwMode="auto">
            <a:xfrm>
              <a:off x="1566" y="2461"/>
              <a:ext cx="6" cy="8"/>
            </a:xfrm>
            <a:custGeom>
              <a:avLst/>
              <a:gdLst>
                <a:gd name="T0" fmla="*/ 5 w 6"/>
                <a:gd name="T1" fmla="*/ 3 h 8"/>
                <a:gd name="T2" fmla="*/ 5 w 6"/>
                <a:gd name="T3" fmla="*/ 3 h 8"/>
                <a:gd name="T4" fmla="*/ 5 w 6"/>
                <a:gd name="T5" fmla="*/ 2 h 8"/>
                <a:gd name="T6" fmla="*/ 5 w 6"/>
                <a:gd name="T7" fmla="*/ 2 h 8"/>
                <a:gd name="T8" fmla="*/ 4 w 6"/>
                <a:gd name="T9" fmla="*/ 1 h 8"/>
                <a:gd name="T10" fmla="*/ 4 w 6"/>
                <a:gd name="T11" fmla="*/ 1 h 8"/>
                <a:gd name="T12" fmla="*/ 3 w 6"/>
                <a:gd name="T13" fmla="*/ 1 h 8"/>
                <a:gd name="T14" fmla="*/ 3 w 6"/>
                <a:gd name="T15" fmla="*/ 0 h 8"/>
                <a:gd name="T16" fmla="*/ 3 w 6"/>
                <a:gd name="T17" fmla="*/ 0 h 8"/>
                <a:gd name="T18" fmla="*/ 2 w 6"/>
                <a:gd name="T19" fmla="*/ 0 h 8"/>
                <a:gd name="T20" fmla="*/ 2 w 6"/>
                <a:gd name="T21" fmla="*/ 0 h 8"/>
                <a:gd name="T22" fmla="*/ 1 w 6"/>
                <a:gd name="T23" fmla="*/ 1 h 8"/>
                <a:gd name="T24" fmla="*/ 1 w 6"/>
                <a:gd name="T25" fmla="*/ 1 h 8"/>
                <a:gd name="T26" fmla="*/ 1 w 6"/>
                <a:gd name="T27" fmla="*/ 1 h 8"/>
                <a:gd name="T28" fmla="*/ 0 w 6"/>
                <a:gd name="T29" fmla="*/ 1 h 8"/>
                <a:gd name="T30" fmla="*/ 0 w 6"/>
                <a:gd name="T31" fmla="*/ 2 h 8"/>
                <a:gd name="T32" fmla="*/ 0 w 6"/>
                <a:gd name="T33" fmla="*/ 2 h 8"/>
                <a:gd name="T34" fmla="*/ 0 w 6"/>
                <a:gd name="T35" fmla="*/ 3 h 8"/>
                <a:gd name="T36" fmla="*/ 0 w 6"/>
                <a:gd name="T37" fmla="*/ 3 h 8"/>
                <a:gd name="T38" fmla="*/ 0 w 6"/>
                <a:gd name="T39" fmla="*/ 4 h 8"/>
                <a:gd name="T40" fmla="*/ 0 w 6"/>
                <a:gd name="T41" fmla="*/ 4 h 8"/>
                <a:gd name="T42" fmla="*/ 0 w 6"/>
                <a:gd name="T43" fmla="*/ 5 h 8"/>
                <a:gd name="T44" fmla="*/ 0 w 6"/>
                <a:gd name="T45" fmla="*/ 5 h 8"/>
                <a:gd name="T46" fmla="*/ 0 w 6"/>
                <a:gd name="T47" fmla="*/ 5 h 8"/>
                <a:gd name="T48" fmla="*/ 0 w 6"/>
                <a:gd name="T49" fmla="*/ 6 h 8"/>
                <a:gd name="T50" fmla="*/ 1 w 6"/>
                <a:gd name="T51" fmla="*/ 6 h 8"/>
                <a:gd name="T52" fmla="*/ 1 w 6"/>
                <a:gd name="T53" fmla="*/ 6 h 8"/>
                <a:gd name="T54" fmla="*/ 1 w 6"/>
                <a:gd name="T55" fmla="*/ 6 h 8"/>
                <a:gd name="T56" fmla="*/ 2 w 6"/>
                <a:gd name="T57" fmla="*/ 6 h 8"/>
                <a:gd name="T58" fmla="*/ 2 w 6"/>
                <a:gd name="T59" fmla="*/ 7 h 8"/>
                <a:gd name="T60" fmla="*/ 3 w 6"/>
                <a:gd name="T61" fmla="*/ 7 h 8"/>
                <a:gd name="T62" fmla="*/ 3 w 6"/>
                <a:gd name="T63" fmla="*/ 6 h 8"/>
                <a:gd name="T64" fmla="*/ 3 w 6"/>
                <a:gd name="T65" fmla="*/ 6 h 8"/>
                <a:gd name="T66" fmla="*/ 4 w 6"/>
                <a:gd name="T67" fmla="*/ 6 h 8"/>
                <a:gd name="T68" fmla="*/ 4 w 6"/>
                <a:gd name="T69" fmla="*/ 6 h 8"/>
                <a:gd name="T70" fmla="*/ 4 w 6"/>
                <a:gd name="T71" fmla="*/ 6 h 8"/>
                <a:gd name="T72" fmla="*/ 4 w 6"/>
                <a:gd name="T73" fmla="*/ 5 h 8"/>
                <a:gd name="T74" fmla="*/ 5 w 6"/>
                <a:gd name="T75" fmla="*/ 5 h 8"/>
                <a:gd name="T76" fmla="*/ 5 w 6"/>
                <a:gd name="T77" fmla="*/ 5 h 8"/>
                <a:gd name="T78" fmla="*/ 5 w 6"/>
                <a:gd name="T79" fmla="*/ 4 h 8"/>
                <a:gd name="T80" fmla="*/ 5 w 6"/>
                <a:gd name="T81" fmla="*/ 4 h 8"/>
                <a:gd name="T82" fmla="*/ 5 w 6"/>
                <a:gd name="T83" fmla="*/ 3 h 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"/>
                <a:gd name="T127" fmla="*/ 0 h 8"/>
                <a:gd name="T128" fmla="*/ 6 w 6"/>
                <a:gd name="T129" fmla="*/ 8 h 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" h="8">
                  <a:moveTo>
                    <a:pt x="5" y="3"/>
                  </a:moveTo>
                  <a:lnTo>
                    <a:pt x="5" y="3"/>
                  </a:lnTo>
                  <a:lnTo>
                    <a:pt x="5" y="2"/>
                  </a:lnTo>
                  <a:lnTo>
                    <a:pt x="4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2" y="6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4" y="6"/>
                  </a:lnTo>
                  <a:lnTo>
                    <a:pt x="4" y="5"/>
                  </a:lnTo>
                  <a:lnTo>
                    <a:pt x="5" y="5"/>
                  </a:lnTo>
                  <a:lnTo>
                    <a:pt x="5" y="4"/>
                  </a:lnTo>
                  <a:lnTo>
                    <a:pt x="5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0" name="Freeform 208"/>
            <p:cNvSpPr>
              <a:spLocks/>
            </p:cNvSpPr>
            <p:nvPr/>
          </p:nvSpPr>
          <p:spPr bwMode="auto">
            <a:xfrm>
              <a:off x="1568" y="2462"/>
              <a:ext cx="1" cy="6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0 h 6"/>
                <a:gd name="T4" fmla="*/ 0 w 1"/>
                <a:gd name="T5" fmla="*/ 0 h 6"/>
                <a:gd name="T6" fmla="*/ 0 w 1"/>
                <a:gd name="T7" fmla="*/ 0 h 6"/>
                <a:gd name="T8" fmla="*/ 0 w 1"/>
                <a:gd name="T9" fmla="*/ 1 h 6"/>
                <a:gd name="T10" fmla="*/ 0 w 1"/>
                <a:gd name="T11" fmla="*/ 1 h 6"/>
                <a:gd name="T12" fmla="*/ 0 w 1"/>
                <a:gd name="T13" fmla="*/ 2 h 6"/>
                <a:gd name="T14" fmla="*/ 0 w 1"/>
                <a:gd name="T15" fmla="*/ 2 h 6"/>
                <a:gd name="T16" fmla="*/ 0 w 1"/>
                <a:gd name="T17" fmla="*/ 3 h 6"/>
                <a:gd name="T18" fmla="*/ 0 w 1"/>
                <a:gd name="T19" fmla="*/ 3 h 6"/>
                <a:gd name="T20" fmla="*/ 0 w 1"/>
                <a:gd name="T21" fmla="*/ 4 h 6"/>
                <a:gd name="T22" fmla="*/ 0 w 1"/>
                <a:gd name="T23" fmla="*/ 4 h 6"/>
                <a:gd name="T24" fmla="*/ 0 w 1"/>
                <a:gd name="T25" fmla="*/ 4 h 6"/>
                <a:gd name="T26" fmla="*/ 0 w 1"/>
                <a:gd name="T27" fmla="*/ 5 h 6"/>
                <a:gd name="T28" fmla="*/ 0 w 1"/>
                <a:gd name="T29" fmla="*/ 5 h 6"/>
                <a:gd name="T30" fmla="*/ 0 w 1"/>
                <a:gd name="T31" fmla="*/ 5 h 6"/>
                <a:gd name="T32" fmla="*/ 0 w 1"/>
                <a:gd name="T33" fmla="*/ 5 h 6"/>
                <a:gd name="T34" fmla="*/ 0 w 1"/>
                <a:gd name="T35" fmla="*/ 5 h 6"/>
                <a:gd name="T36" fmla="*/ 0 w 1"/>
                <a:gd name="T37" fmla="*/ 5 h 6"/>
                <a:gd name="T38" fmla="*/ 0 w 1"/>
                <a:gd name="T39" fmla="*/ 5 h 6"/>
                <a:gd name="T40" fmla="*/ 0 w 1"/>
                <a:gd name="T41" fmla="*/ 4 h 6"/>
                <a:gd name="T42" fmla="*/ 0 w 1"/>
                <a:gd name="T43" fmla="*/ 4 h 6"/>
                <a:gd name="T44" fmla="*/ 0 w 1"/>
                <a:gd name="T45" fmla="*/ 4 h 6"/>
                <a:gd name="T46" fmla="*/ 0 w 1"/>
                <a:gd name="T47" fmla="*/ 3 h 6"/>
                <a:gd name="T48" fmla="*/ 0 w 1"/>
                <a:gd name="T49" fmla="*/ 3 h 6"/>
                <a:gd name="T50" fmla="*/ 0 w 1"/>
                <a:gd name="T51" fmla="*/ 2 h 6"/>
                <a:gd name="T52" fmla="*/ 0 w 1"/>
                <a:gd name="T53" fmla="*/ 2 h 6"/>
                <a:gd name="T54" fmla="*/ 0 w 1"/>
                <a:gd name="T55" fmla="*/ 1 h 6"/>
                <a:gd name="T56" fmla="*/ 0 w 1"/>
                <a:gd name="T57" fmla="*/ 1 h 6"/>
                <a:gd name="T58" fmla="*/ 0 w 1"/>
                <a:gd name="T59" fmla="*/ 0 h 6"/>
                <a:gd name="T60" fmla="*/ 0 w 1"/>
                <a:gd name="T61" fmla="*/ 0 h 6"/>
                <a:gd name="T62" fmla="*/ 0 w 1"/>
                <a:gd name="T63" fmla="*/ 0 h 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"/>
                <a:gd name="T97" fmla="*/ 0 h 6"/>
                <a:gd name="T98" fmla="*/ 1 w 1"/>
                <a:gd name="T99" fmla="*/ 6 h 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" h="6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1" name="Freeform 209"/>
            <p:cNvSpPr>
              <a:spLocks/>
            </p:cNvSpPr>
            <p:nvPr/>
          </p:nvSpPr>
          <p:spPr bwMode="auto">
            <a:xfrm>
              <a:off x="1388" y="2519"/>
              <a:ext cx="10" cy="14"/>
            </a:xfrm>
            <a:custGeom>
              <a:avLst/>
              <a:gdLst>
                <a:gd name="T0" fmla="*/ 6 w 10"/>
                <a:gd name="T1" fmla="*/ 3 h 14"/>
                <a:gd name="T2" fmla="*/ 7 w 10"/>
                <a:gd name="T3" fmla="*/ 3 h 14"/>
                <a:gd name="T4" fmla="*/ 7 w 10"/>
                <a:gd name="T5" fmla="*/ 3 h 14"/>
                <a:gd name="T6" fmla="*/ 7 w 10"/>
                <a:gd name="T7" fmla="*/ 3 h 14"/>
                <a:gd name="T8" fmla="*/ 7 w 10"/>
                <a:gd name="T9" fmla="*/ 2 h 14"/>
                <a:gd name="T10" fmla="*/ 8 w 10"/>
                <a:gd name="T11" fmla="*/ 2 h 14"/>
                <a:gd name="T12" fmla="*/ 8 w 10"/>
                <a:gd name="T13" fmla="*/ 2 h 14"/>
                <a:gd name="T14" fmla="*/ 9 w 10"/>
                <a:gd name="T15" fmla="*/ 2 h 14"/>
                <a:gd name="T16" fmla="*/ 5 w 10"/>
                <a:gd name="T17" fmla="*/ 0 h 14"/>
                <a:gd name="T18" fmla="*/ 5 w 10"/>
                <a:gd name="T19" fmla="*/ 1 h 14"/>
                <a:gd name="T20" fmla="*/ 5 w 10"/>
                <a:gd name="T21" fmla="*/ 1 h 14"/>
                <a:gd name="T22" fmla="*/ 5 w 10"/>
                <a:gd name="T23" fmla="*/ 2 h 14"/>
                <a:gd name="T24" fmla="*/ 5 w 10"/>
                <a:gd name="T25" fmla="*/ 3 h 14"/>
                <a:gd name="T26" fmla="*/ 2 w 10"/>
                <a:gd name="T27" fmla="*/ 9 h 14"/>
                <a:gd name="T28" fmla="*/ 2 w 10"/>
                <a:gd name="T29" fmla="*/ 9 h 14"/>
                <a:gd name="T30" fmla="*/ 2 w 10"/>
                <a:gd name="T31" fmla="*/ 10 h 14"/>
                <a:gd name="T32" fmla="*/ 2 w 10"/>
                <a:gd name="T33" fmla="*/ 10 h 14"/>
                <a:gd name="T34" fmla="*/ 1 w 10"/>
                <a:gd name="T35" fmla="*/ 10 h 14"/>
                <a:gd name="T36" fmla="*/ 1 w 10"/>
                <a:gd name="T37" fmla="*/ 10 h 14"/>
                <a:gd name="T38" fmla="*/ 0 w 10"/>
                <a:gd name="T39" fmla="*/ 10 h 14"/>
                <a:gd name="T40" fmla="*/ 0 w 10"/>
                <a:gd name="T41" fmla="*/ 11 h 14"/>
                <a:gd name="T42" fmla="*/ 4 w 10"/>
                <a:gd name="T43" fmla="*/ 13 h 14"/>
                <a:gd name="T44" fmla="*/ 4 w 10"/>
                <a:gd name="T45" fmla="*/ 12 h 14"/>
                <a:gd name="T46" fmla="*/ 4 w 10"/>
                <a:gd name="T47" fmla="*/ 12 h 14"/>
                <a:gd name="T48" fmla="*/ 4 w 10"/>
                <a:gd name="T49" fmla="*/ 12 h 14"/>
                <a:gd name="T50" fmla="*/ 3 w 10"/>
                <a:gd name="T51" fmla="*/ 12 h 14"/>
                <a:gd name="T52" fmla="*/ 3 w 10"/>
                <a:gd name="T53" fmla="*/ 11 h 14"/>
                <a:gd name="T54" fmla="*/ 3 w 10"/>
                <a:gd name="T55" fmla="*/ 10 h 14"/>
                <a:gd name="T56" fmla="*/ 4 w 10"/>
                <a:gd name="T57" fmla="*/ 10 h 14"/>
                <a:gd name="T58" fmla="*/ 4 w 10"/>
                <a:gd name="T59" fmla="*/ 10 h 14"/>
                <a:gd name="T60" fmla="*/ 6 w 10"/>
                <a:gd name="T61" fmla="*/ 3 h 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"/>
                <a:gd name="T94" fmla="*/ 0 h 14"/>
                <a:gd name="T95" fmla="*/ 10 w 10"/>
                <a:gd name="T96" fmla="*/ 14 h 1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" h="14">
                  <a:moveTo>
                    <a:pt x="6" y="3"/>
                  </a:moveTo>
                  <a:lnTo>
                    <a:pt x="7" y="3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2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2"/>
                  </a:lnTo>
                  <a:lnTo>
                    <a:pt x="5" y="3"/>
                  </a:lnTo>
                  <a:lnTo>
                    <a:pt x="2" y="9"/>
                  </a:lnTo>
                  <a:lnTo>
                    <a:pt x="2" y="10"/>
                  </a:lnTo>
                  <a:lnTo>
                    <a:pt x="1" y="10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6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2" name="Freeform 210"/>
            <p:cNvSpPr>
              <a:spLocks/>
            </p:cNvSpPr>
            <p:nvPr/>
          </p:nvSpPr>
          <p:spPr bwMode="auto">
            <a:xfrm>
              <a:off x="1418" y="2530"/>
              <a:ext cx="12" cy="15"/>
            </a:xfrm>
            <a:custGeom>
              <a:avLst/>
              <a:gdLst>
                <a:gd name="T0" fmla="*/ 8 w 12"/>
                <a:gd name="T1" fmla="*/ 4 h 15"/>
                <a:gd name="T2" fmla="*/ 7 w 12"/>
                <a:gd name="T3" fmla="*/ 6 h 15"/>
                <a:gd name="T4" fmla="*/ 6 w 12"/>
                <a:gd name="T5" fmla="*/ 6 h 15"/>
                <a:gd name="T6" fmla="*/ 5 w 12"/>
                <a:gd name="T7" fmla="*/ 6 h 15"/>
                <a:gd name="T8" fmla="*/ 4 w 12"/>
                <a:gd name="T9" fmla="*/ 6 h 15"/>
                <a:gd name="T10" fmla="*/ 5 w 12"/>
                <a:gd name="T11" fmla="*/ 2 h 15"/>
                <a:gd name="T12" fmla="*/ 5 w 12"/>
                <a:gd name="T13" fmla="*/ 1 h 15"/>
                <a:gd name="T14" fmla="*/ 6 w 12"/>
                <a:gd name="T15" fmla="*/ 1 h 15"/>
                <a:gd name="T16" fmla="*/ 7 w 12"/>
                <a:gd name="T17" fmla="*/ 1 h 15"/>
                <a:gd name="T18" fmla="*/ 8 w 12"/>
                <a:gd name="T19" fmla="*/ 1 h 15"/>
                <a:gd name="T20" fmla="*/ 9 w 12"/>
                <a:gd name="T21" fmla="*/ 2 h 15"/>
                <a:gd name="T22" fmla="*/ 10 w 12"/>
                <a:gd name="T23" fmla="*/ 3 h 15"/>
                <a:gd name="T24" fmla="*/ 10 w 12"/>
                <a:gd name="T25" fmla="*/ 4 h 15"/>
                <a:gd name="T26" fmla="*/ 11 w 12"/>
                <a:gd name="T27" fmla="*/ 5 h 15"/>
                <a:gd name="T28" fmla="*/ 3 w 12"/>
                <a:gd name="T29" fmla="*/ 0 h 15"/>
                <a:gd name="T30" fmla="*/ 3 w 12"/>
                <a:gd name="T31" fmla="*/ 1 h 15"/>
                <a:gd name="T32" fmla="*/ 3 w 12"/>
                <a:gd name="T33" fmla="*/ 2 h 15"/>
                <a:gd name="T34" fmla="*/ 2 w 12"/>
                <a:gd name="T35" fmla="*/ 9 h 15"/>
                <a:gd name="T36" fmla="*/ 1 w 12"/>
                <a:gd name="T37" fmla="*/ 11 h 15"/>
                <a:gd name="T38" fmla="*/ 1 w 12"/>
                <a:gd name="T39" fmla="*/ 11 h 15"/>
                <a:gd name="T40" fmla="*/ 0 w 12"/>
                <a:gd name="T41" fmla="*/ 12 h 15"/>
                <a:gd name="T42" fmla="*/ 10 w 12"/>
                <a:gd name="T43" fmla="*/ 11 h 15"/>
                <a:gd name="T44" fmla="*/ 8 w 12"/>
                <a:gd name="T45" fmla="*/ 12 h 15"/>
                <a:gd name="T46" fmla="*/ 8 w 12"/>
                <a:gd name="T47" fmla="*/ 13 h 15"/>
                <a:gd name="T48" fmla="*/ 6 w 12"/>
                <a:gd name="T49" fmla="*/ 13 h 15"/>
                <a:gd name="T50" fmla="*/ 5 w 12"/>
                <a:gd name="T51" fmla="*/ 13 h 15"/>
                <a:gd name="T52" fmla="*/ 4 w 12"/>
                <a:gd name="T53" fmla="*/ 12 h 15"/>
                <a:gd name="T54" fmla="*/ 3 w 12"/>
                <a:gd name="T55" fmla="*/ 11 h 15"/>
                <a:gd name="T56" fmla="*/ 4 w 12"/>
                <a:gd name="T57" fmla="*/ 6 h 15"/>
                <a:gd name="T58" fmla="*/ 5 w 12"/>
                <a:gd name="T59" fmla="*/ 6 h 15"/>
                <a:gd name="T60" fmla="*/ 6 w 12"/>
                <a:gd name="T61" fmla="*/ 7 h 15"/>
                <a:gd name="T62" fmla="*/ 7 w 12"/>
                <a:gd name="T63" fmla="*/ 8 h 15"/>
                <a:gd name="T64" fmla="*/ 7 w 12"/>
                <a:gd name="T65" fmla="*/ 9 h 15"/>
                <a:gd name="T66" fmla="*/ 8 w 12"/>
                <a:gd name="T67" fmla="*/ 5 h 1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"/>
                <a:gd name="T103" fmla="*/ 0 h 15"/>
                <a:gd name="T104" fmla="*/ 12 w 12"/>
                <a:gd name="T105" fmla="*/ 15 h 1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" h="15">
                  <a:moveTo>
                    <a:pt x="8" y="5"/>
                  </a:moveTo>
                  <a:lnTo>
                    <a:pt x="8" y="4"/>
                  </a:lnTo>
                  <a:lnTo>
                    <a:pt x="8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6"/>
                  </a:lnTo>
                  <a:lnTo>
                    <a:pt x="4" y="6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1" y="5"/>
                  </a:lnTo>
                  <a:lnTo>
                    <a:pt x="10" y="1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3" y="3"/>
                  </a:lnTo>
                  <a:lnTo>
                    <a:pt x="2" y="9"/>
                  </a:lnTo>
                  <a:lnTo>
                    <a:pt x="2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8" y="14"/>
                  </a:lnTo>
                  <a:lnTo>
                    <a:pt x="10" y="11"/>
                  </a:lnTo>
                  <a:lnTo>
                    <a:pt x="9" y="11"/>
                  </a:lnTo>
                  <a:lnTo>
                    <a:pt x="8" y="12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5" y="13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4" y="6"/>
                  </a:lnTo>
                  <a:lnTo>
                    <a:pt x="5" y="6"/>
                  </a:lnTo>
                  <a:lnTo>
                    <a:pt x="6" y="7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3" name="Freeform 211"/>
            <p:cNvSpPr>
              <a:spLocks/>
            </p:cNvSpPr>
            <p:nvPr/>
          </p:nvSpPr>
          <p:spPr bwMode="auto">
            <a:xfrm>
              <a:off x="1462" y="2532"/>
              <a:ext cx="10" cy="14"/>
            </a:xfrm>
            <a:custGeom>
              <a:avLst/>
              <a:gdLst>
                <a:gd name="T0" fmla="*/ 7 w 10"/>
                <a:gd name="T1" fmla="*/ 1 h 14"/>
                <a:gd name="T2" fmla="*/ 5 w 10"/>
                <a:gd name="T3" fmla="*/ 1 h 14"/>
                <a:gd name="T4" fmla="*/ 4 w 10"/>
                <a:gd name="T5" fmla="*/ 0 h 14"/>
                <a:gd name="T6" fmla="*/ 3 w 10"/>
                <a:gd name="T7" fmla="*/ 1 h 14"/>
                <a:gd name="T8" fmla="*/ 2 w 10"/>
                <a:gd name="T9" fmla="*/ 1 h 14"/>
                <a:gd name="T10" fmla="*/ 2 w 10"/>
                <a:gd name="T11" fmla="*/ 2 h 14"/>
                <a:gd name="T12" fmla="*/ 1 w 10"/>
                <a:gd name="T13" fmla="*/ 3 h 14"/>
                <a:gd name="T14" fmla="*/ 1 w 10"/>
                <a:gd name="T15" fmla="*/ 3 h 14"/>
                <a:gd name="T16" fmla="*/ 0 w 10"/>
                <a:gd name="T17" fmla="*/ 5 h 14"/>
                <a:gd name="T18" fmla="*/ 0 w 10"/>
                <a:gd name="T19" fmla="*/ 6 h 14"/>
                <a:gd name="T20" fmla="*/ 0 w 10"/>
                <a:gd name="T21" fmla="*/ 8 h 14"/>
                <a:gd name="T22" fmla="*/ 0 w 10"/>
                <a:gd name="T23" fmla="*/ 9 h 14"/>
                <a:gd name="T24" fmla="*/ 1 w 10"/>
                <a:gd name="T25" fmla="*/ 10 h 14"/>
                <a:gd name="T26" fmla="*/ 1 w 10"/>
                <a:gd name="T27" fmla="*/ 11 h 14"/>
                <a:gd name="T28" fmla="*/ 1 w 10"/>
                <a:gd name="T29" fmla="*/ 12 h 14"/>
                <a:gd name="T30" fmla="*/ 2 w 10"/>
                <a:gd name="T31" fmla="*/ 12 h 14"/>
                <a:gd name="T32" fmla="*/ 4 w 10"/>
                <a:gd name="T33" fmla="*/ 13 h 14"/>
                <a:gd name="T34" fmla="*/ 5 w 10"/>
                <a:gd name="T35" fmla="*/ 13 h 14"/>
                <a:gd name="T36" fmla="*/ 6 w 10"/>
                <a:gd name="T37" fmla="*/ 13 h 14"/>
                <a:gd name="T38" fmla="*/ 7 w 10"/>
                <a:gd name="T39" fmla="*/ 12 h 14"/>
                <a:gd name="T40" fmla="*/ 8 w 10"/>
                <a:gd name="T41" fmla="*/ 12 h 14"/>
                <a:gd name="T42" fmla="*/ 8 w 10"/>
                <a:gd name="T43" fmla="*/ 11 h 14"/>
                <a:gd name="T44" fmla="*/ 9 w 10"/>
                <a:gd name="T45" fmla="*/ 10 h 14"/>
                <a:gd name="T46" fmla="*/ 8 w 10"/>
                <a:gd name="T47" fmla="*/ 10 h 14"/>
                <a:gd name="T48" fmla="*/ 8 w 10"/>
                <a:gd name="T49" fmla="*/ 11 h 14"/>
                <a:gd name="T50" fmla="*/ 7 w 10"/>
                <a:gd name="T51" fmla="*/ 12 h 14"/>
                <a:gd name="T52" fmla="*/ 6 w 10"/>
                <a:gd name="T53" fmla="*/ 12 h 14"/>
                <a:gd name="T54" fmla="*/ 5 w 10"/>
                <a:gd name="T55" fmla="*/ 12 h 14"/>
                <a:gd name="T56" fmla="*/ 4 w 10"/>
                <a:gd name="T57" fmla="*/ 12 h 14"/>
                <a:gd name="T58" fmla="*/ 4 w 10"/>
                <a:gd name="T59" fmla="*/ 12 h 14"/>
                <a:gd name="T60" fmla="*/ 2 w 10"/>
                <a:gd name="T61" fmla="*/ 10 h 14"/>
                <a:gd name="T62" fmla="*/ 2 w 10"/>
                <a:gd name="T63" fmla="*/ 9 h 14"/>
                <a:gd name="T64" fmla="*/ 2 w 10"/>
                <a:gd name="T65" fmla="*/ 8 h 14"/>
                <a:gd name="T66" fmla="*/ 1 w 10"/>
                <a:gd name="T67" fmla="*/ 6 h 14"/>
                <a:gd name="T68" fmla="*/ 1 w 10"/>
                <a:gd name="T69" fmla="*/ 5 h 14"/>
                <a:gd name="T70" fmla="*/ 2 w 10"/>
                <a:gd name="T71" fmla="*/ 4 h 14"/>
                <a:gd name="T72" fmla="*/ 2 w 10"/>
                <a:gd name="T73" fmla="*/ 3 h 14"/>
                <a:gd name="T74" fmla="*/ 3 w 10"/>
                <a:gd name="T75" fmla="*/ 2 h 14"/>
                <a:gd name="T76" fmla="*/ 4 w 10"/>
                <a:gd name="T77" fmla="*/ 1 h 14"/>
                <a:gd name="T78" fmla="*/ 5 w 10"/>
                <a:gd name="T79" fmla="*/ 1 h 14"/>
                <a:gd name="T80" fmla="*/ 6 w 10"/>
                <a:gd name="T81" fmla="*/ 1 h 14"/>
                <a:gd name="T82" fmla="*/ 7 w 10"/>
                <a:gd name="T83" fmla="*/ 2 h 14"/>
                <a:gd name="T84" fmla="*/ 8 w 10"/>
                <a:gd name="T85" fmla="*/ 3 h 14"/>
                <a:gd name="T86" fmla="*/ 8 w 10"/>
                <a:gd name="T87" fmla="*/ 3 h 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"/>
                <a:gd name="T133" fmla="*/ 0 h 14"/>
                <a:gd name="T134" fmla="*/ 10 w 10"/>
                <a:gd name="T135" fmla="*/ 14 h 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" h="14">
                  <a:moveTo>
                    <a:pt x="7" y="0"/>
                  </a:moveTo>
                  <a:lnTo>
                    <a:pt x="7" y="1"/>
                  </a:lnTo>
                  <a:lnTo>
                    <a:pt x="5" y="1"/>
                  </a:lnTo>
                  <a:lnTo>
                    <a:pt x="4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1" y="12"/>
                  </a:lnTo>
                  <a:lnTo>
                    <a:pt x="2" y="12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7" y="12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6" y="12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3" y="11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2" y="4"/>
                  </a:lnTo>
                  <a:lnTo>
                    <a:pt x="2" y="3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8" y="3"/>
                  </a:lnTo>
                  <a:lnTo>
                    <a:pt x="8" y="4"/>
                  </a:lnTo>
                  <a:lnTo>
                    <a:pt x="8" y="3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4" name="Freeform 212"/>
            <p:cNvSpPr>
              <a:spLocks/>
            </p:cNvSpPr>
            <p:nvPr/>
          </p:nvSpPr>
          <p:spPr bwMode="auto">
            <a:xfrm>
              <a:off x="1476" y="2529"/>
              <a:ext cx="13" cy="16"/>
            </a:xfrm>
            <a:custGeom>
              <a:avLst/>
              <a:gdLst>
                <a:gd name="T0" fmla="*/ 7 w 13"/>
                <a:gd name="T1" fmla="*/ 4 h 16"/>
                <a:gd name="T2" fmla="*/ 7 w 13"/>
                <a:gd name="T3" fmla="*/ 6 h 16"/>
                <a:gd name="T4" fmla="*/ 7 w 13"/>
                <a:gd name="T5" fmla="*/ 6 h 16"/>
                <a:gd name="T6" fmla="*/ 6 w 13"/>
                <a:gd name="T7" fmla="*/ 7 h 16"/>
                <a:gd name="T8" fmla="*/ 5 w 13"/>
                <a:gd name="T9" fmla="*/ 7 h 16"/>
                <a:gd name="T10" fmla="*/ 3 w 13"/>
                <a:gd name="T11" fmla="*/ 4 h 16"/>
                <a:gd name="T12" fmla="*/ 4 w 13"/>
                <a:gd name="T13" fmla="*/ 2 h 16"/>
                <a:gd name="T14" fmla="*/ 5 w 13"/>
                <a:gd name="T15" fmla="*/ 1 h 16"/>
                <a:gd name="T16" fmla="*/ 6 w 13"/>
                <a:gd name="T17" fmla="*/ 1 h 16"/>
                <a:gd name="T18" fmla="*/ 7 w 13"/>
                <a:gd name="T19" fmla="*/ 1 h 16"/>
                <a:gd name="T20" fmla="*/ 8 w 13"/>
                <a:gd name="T21" fmla="*/ 2 h 16"/>
                <a:gd name="T22" fmla="*/ 9 w 13"/>
                <a:gd name="T23" fmla="*/ 2 h 16"/>
                <a:gd name="T24" fmla="*/ 10 w 13"/>
                <a:gd name="T25" fmla="*/ 3 h 16"/>
                <a:gd name="T26" fmla="*/ 8 w 13"/>
                <a:gd name="T27" fmla="*/ 0 h 16"/>
                <a:gd name="T28" fmla="*/ 0 w 13"/>
                <a:gd name="T29" fmla="*/ 3 h 16"/>
                <a:gd name="T30" fmla="*/ 1 w 13"/>
                <a:gd name="T31" fmla="*/ 3 h 16"/>
                <a:gd name="T32" fmla="*/ 2 w 13"/>
                <a:gd name="T33" fmla="*/ 4 h 16"/>
                <a:gd name="T34" fmla="*/ 2 w 13"/>
                <a:gd name="T35" fmla="*/ 5 h 16"/>
                <a:gd name="T36" fmla="*/ 3 w 13"/>
                <a:gd name="T37" fmla="*/ 12 h 16"/>
                <a:gd name="T38" fmla="*/ 4 w 13"/>
                <a:gd name="T39" fmla="*/ 13 h 16"/>
                <a:gd name="T40" fmla="*/ 3 w 13"/>
                <a:gd name="T41" fmla="*/ 14 h 16"/>
                <a:gd name="T42" fmla="*/ 3 w 13"/>
                <a:gd name="T43" fmla="*/ 14 h 16"/>
                <a:gd name="T44" fmla="*/ 11 w 13"/>
                <a:gd name="T45" fmla="*/ 12 h 16"/>
                <a:gd name="T46" fmla="*/ 11 w 13"/>
                <a:gd name="T47" fmla="*/ 9 h 16"/>
                <a:gd name="T48" fmla="*/ 11 w 13"/>
                <a:gd name="T49" fmla="*/ 9 h 16"/>
                <a:gd name="T50" fmla="*/ 11 w 13"/>
                <a:gd name="T51" fmla="*/ 11 h 16"/>
                <a:gd name="T52" fmla="*/ 10 w 13"/>
                <a:gd name="T53" fmla="*/ 12 h 16"/>
                <a:gd name="T54" fmla="*/ 9 w 13"/>
                <a:gd name="T55" fmla="*/ 13 h 16"/>
                <a:gd name="T56" fmla="*/ 7 w 13"/>
                <a:gd name="T57" fmla="*/ 13 h 16"/>
                <a:gd name="T58" fmla="*/ 6 w 13"/>
                <a:gd name="T59" fmla="*/ 13 h 16"/>
                <a:gd name="T60" fmla="*/ 5 w 13"/>
                <a:gd name="T61" fmla="*/ 12 h 16"/>
                <a:gd name="T62" fmla="*/ 5 w 13"/>
                <a:gd name="T63" fmla="*/ 8 h 16"/>
                <a:gd name="T64" fmla="*/ 7 w 13"/>
                <a:gd name="T65" fmla="*/ 7 h 16"/>
                <a:gd name="T66" fmla="*/ 8 w 13"/>
                <a:gd name="T67" fmla="*/ 8 h 16"/>
                <a:gd name="T68" fmla="*/ 8 w 13"/>
                <a:gd name="T69" fmla="*/ 9 h 16"/>
                <a:gd name="T70" fmla="*/ 8 w 13"/>
                <a:gd name="T71" fmla="*/ 4 h 1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3"/>
                <a:gd name="T109" fmla="*/ 0 h 16"/>
                <a:gd name="T110" fmla="*/ 13 w 13"/>
                <a:gd name="T111" fmla="*/ 16 h 1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3" h="16">
                  <a:moveTo>
                    <a:pt x="8" y="4"/>
                  </a:moveTo>
                  <a:lnTo>
                    <a:pt x="7" y="4"/>
                  </a:lnTo>
                  <a:lnTo>
                    <a:pt x="7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7"/>
                  </a:lnTo>
                  <a:lnTo>
                    <a:pt x="5" y="7"/>
                  </a:lnTo>
                  <a:lnTo>
                    <a:pt x="3" y="4"/>
                  </a:lnTo>
                  <a:lnTo>
                    <a:pt x="3" y="3"/>
                  </a:lnTo>
                  <a:lnTo>
                    <a:pt x="4" y="2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2"/>
                  </a:lnTo>
                  <a:lnTo>
                    <a:pt x="9" y="2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8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4"/>
                  </a:lnTo>
                  <a:lnTo>
                    <a:pt x="2" y="4"/>
                  </a:lnTo>
                  <a:lnTo>
                    <a:pt x="2" y="5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11" y="12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10" y="12"/>
                  </a:lnTo>
                  <a:lnTo>
                    <a:pt x="9" y="12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5" y="8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8"/>
                  </a:lnTo>
                  <a:lnTo>
                    <a:pt x="8" y="8"/>
                  </a:lnTo>
                  <a:lnTo>
                    <a:pt x="8" y="9"/>
                  </a:lnTo>
                  <a:lnTo>
                    <a:pt x="9" y="9"/>
                  </a:lnTo>
                  <a:lnTo>
                    <a:pt x="8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5" name="Freeform 213"/>
            <p:cNvSpPr>
              <a:spLocks/>
            </p:cNvSpPr>
            <p:nvPr/>
          </p:nvSpPr>
          <p:spPr bwMode="auto">
            <a:xfrm>
              <a:off x="1492" y="2522"/>
              <a:ext cx="15" cy="18"/>
            </a:xfrm>
            <a:custGeom>
              <a:avLst/>
              <a:gdLst>
                <a:gd name="T0" fmla="*/ 4 w 15"/>
                <a:gd name="T1" fmla="*/ 4 h 18"/>
                <a:gd name="T2" fmla="*/ 0 w 15"/>
                <a:gd name="T3" fmla="*/ 4 h 18"/>
                <a:gd name="T4" fmla="*/ 0 w 15"/>
                <a:gd name="T5" fmla="*/ 5 h 18"/>
                <a:gd name="T6" fmla="*/ 1 w 15"/>
                <a:gd name="T7" fmla="*/ 5 h 18"/>
                <a:gd name="T8" fmla="*/ 1 w 15"/>
                <a:gd name="T9" fmla="*/ 5 h 18"/>
                <a:gd name="T10" fmla="*/ 2 w 15"/>
                <a:gd name="T11" fmla="*/ 5 h 18"/>
                <a:gd name="T12" fmla="*/ 2 w 15"/>
                <a:gd name="T13" fmla="*/ 6 h 18"/>
                <a:gd name="T14" fmla="*/ 3 w 15"/>
                <a:gd name="T15" fmla="*/ 7 h 18"/>
                <a:gd name="T16" fmla="*/ 5 w 15"/>
                <a:gd name="T17" fmla="*/ 13 h 18"/>
                <a:gd name="T18" fmla="*/ 6 w 15"/>
                <a:gd name="T19" fmla="*/ 13 h 18"/>
                <a:gd name="T20" fmla="*/ 6 w 15"/>
                <a:gd name="T21" fmla="*/ 14 h 18"/>
                <a:gd name="T22" fmla="*/ 6 w 15"/>
                <a:gd name="T23" fmla="*/ 15 h 18"/>
                <a:gd name="T24" fmla="*/ 6 w 15"/>
                <a:gd name="T25" fmla="*/ 16 h 18"/>
                <a:gd name="T26" fmla="*/ 5 w 15"/>
                <a:gd name="T27" fmla="*/ 16 h 18"/>
                <a:gd name="T28" fmla="*/ 5 w 15"/>
                <a:gd name="T29" fmla="*/ 17 h 18"/>
                <a:gd name="T30" fmla="*/ 8 w 15"/>
                <a:gd name="T31" fmla="*/ 16 h 18"/>
                <a:gd name="T32" fmla="*/ 8 w 15"/>
                <a:gd name="T33" fmla="*/ 15 h 18"/>
                <a:gd name="T34" fmla="*/ 8 w 15"/>
                <a:gd name="T35" fmla="*/ 15 h 18"/>
                <a:gd name="T36" fmla="*/ 7 w 15"/>
                <a:gd name="T37" fmla="*/ 15 h 18"/>
                <a:gd name="T38" fmla="*/ 6 w 15"/>
                <a:gd name="T39" fmla="*/ 14 h 18"/>
                <a:gd name="T40" fmla="*/ 6 w 15"/>
                <a:gd name="T41" fmla="*/ 13 h 18"/>
                <a:gd name="T42" fmla="*/ 6 w 15"/>
                <a:gd name="T43" fmla="*/ 13 h 18"/>
                <a:gd name="T44" fmla="*/ 4 w 15"/>
                <a:gd name="T45" fmla="*/ 6 h 18"/>
                <a:gd name="T46" fmla="*/ 14 w 15"/>
                <a:gd name="T47" fmla="*/ 13 h 18"/>
                <a:gd name="T48" fmla="*/ 11 w 15"/>
                <a:gd name="T49" fmla="*/ 4 h 18"/>
                <a:gd name="T50" fmla="*/ 11 w 15"/>
                <a:gd name="T51" fmla="*/ 3 h 18"/>
                <a:gd name="T52" fmla="*/ 11 w 15"/>
                <a:gd name="T53" fmla="*/ 2 h 18"/>
                <a:gd name="T54" fmla="*/ 11 w 15"/>
                <a:gd name="T55" fmla="*/ 1 h 18"/>
                <a:gd name="T56" fmla="*/ 11 w 15"/>
                <a:gd name="T57" fmla="*/ 1 h 18"/>
                <a:gd name="T58" fmla="*/ 11 w 15"/>
                <a:gd name="T59" fmla="*/ 1 h 18"/>
                <a:gd name="T60" fmla="*/ 11 w 15"/>
                <a:gd name="T61" fmla="*/ 0 h 18"/>
                <a:gd name="T62" fmla="*/ 12 w 15"/>
                <a:gd name="T63" fmla="*/ 0 h 18"/>
                <a:gd name="T64" fmla="*/ 11 w 15"/>
                <a:gd name="T65" fmla="*/ 0 h 18"/>
                <a:gd name="T66" fmla="*/ 8 w 15"/>
                <a:gd name="T67" fmla="*/ 1 h 18"/>
                <a:gd name="T68" fmla="*/ 8 w 15"/>
                <a:gd name="T69" fmla="*/ 1 h 18"/>
                <a:gd name="T70" fmla="*/ 9 w 15"/>
                <a:gd name="T71" fmla="*/ 1 h 18"/>
                <a:gd name="T72" fmla="*/ 10 w 15"/>
                <a:gd name="T73" fmla="*/ 2 h 18"/>
                <a:gd name="T74" fmla="*/ 10 w 15"/>
                <a:gd name="T75" fmla="*/ 3 h 18"/>
                <a:gd name="T76" fmla="*/ 11 w 15"/>
                <a:gd name="T77" fmla="*/ 3 h 18"/>
                <a:gd name="T78" fmla="*/ 11 w 15"/>
                <a:gd name="T79" fmla="*/ 4 h 18"/>
                <a:gd name="T80" fmla="*/ 13 w 15"/>
                <a:gd name="T81" fmla="*/ 10 h 18"/>
                <a:gd name="T82" fmla="*/ 4 w 15"/>
                <a:gd name="T83" fmla="*/ 4 h 1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5"/>
                <a:gd name="T127" fmla="*/ 0 h 18"/>
                <a:gd name="T128" fmla="*/ 15 w 15"/>
                <a:gd name="T129" fmla="*/ 18 h 1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5" h="18">
                  <a:moveTo>
                    <a:pt x="4" y="4"/>
                  </a:moveTo>
                  <a:lnTo>
                    <a:pt x="0" y="4"/>
                  </a:lnTo>
                  <a:lnTo>
                    <a:pt x="0" y="5"/>
                  </a:lnTo>
                  <a:lnTo>
                    <a:pt x="1" y="5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7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8" y="16"/>
                  </a:lnTo>
                  <a:lnTo>
                    <a:pt x="8" y="15"/>
                  </a:lnTo>
                  <a:lnTo>
                    <a:pt x="7" y="15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4" y="6"/>
                  </a:lnTo>
                  <a:lnTo>
                    <a:pt x="14" y="13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8" y="1"/>
                  </a:lnTo>
                  <a:lnTo>
                    <a:pt x="9" y="1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3" y="10"/>
                  </a:lnTo>
                  <a:lnTo>
                    <a:pt x="4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6" name="Freeform 214"/>
            <p:cNvSpPr>
              <a:spLocks/>
            </p:cNvSpPr>
            <p:nvPr/>
          </p:nvSpPr>
          <p:spPr bwMode="auto">
            <a:xfrm>
              <a:off x="1511" y="2513"/>
              <a:ext cx="13" cy="16"/>
            </a:xfrm>
            <a:custGeom>
              <a:avLst/>
              <a:gdLst>
                <a:gd name="T0" fmla="*/ 6 w 13"/>
                <a:gd name="T1" fmla="*/ 4 h 16"/>
                <a:gd name="T2" fmla="*/ 6 w 13"/>
                <a:gd name="T3" fmla="*/ 4 h 16"/>
                <a:gd name="T4" fmla="*/ 5 w 13"/>
                <a:gd name="T5" fmla="*/ 4 h 16"/>
                <a:gd name="T6" fmla="*/ 5 w 13"/>
                <a:gd name="T7" fmla="*/ 4 h 16"/>
                <a:gd name="T8" fmla="*/ 5 w 13"/>
                <a:gd name="T9" fmla="*/ 3 h 16"/>
                <a:gd name="T10" fmla="*/ 5 w 13"/>
                <a:gd name="T11" fmla="*/ 2 h 16"/>
                <a:gd name="T12" fmla="*/ 6 w 13"/>
                <a:gd name="T13" fmla="*/ 2 h 16"/>
                <a:gd name="T14" fmla="*/ 7 w 13"/>
                <a:gd name="T15" fmla="*/ 2 h 16"/>
                <a:gd name="T16" fmla="*/ 7 w 13"/>
                <a:gd name="T17" fmla="*/ 1 h 16"/>
                <a:gd name="T18" fmla="*/ 7 w 13"/>
                <a:gd name="T19" fmla="*/ 1 h 16"/>
                <a:gd name="T20" fmla="*/ 8 w 13"/>
                <a:gd name="T21" fmla="*/ 1 h 16"/>
                <a:gd name="T22" fmla="*/ 8 w 13"/>
                <a:gd name="T23" fmla="*/ 2 h 16"/>
                <a:gd name="T24" fmla="*/ 9 w 13"/>
                <a:gd name="T25" fmla="*/ 2 h 16"/>
                <a:gd name="T26" fmla="*/ 9 w 13"/>
                <a:gd name="T27" fmla="*/ 2 h 16"/>
                <a:gd name="T28" fmla="*/ 10 w 13"/>
                <a:gd name="T29" fmla="*/ 2 h 16"/>
                <a:gd name="T30" fmla="*/ 11 w 13"/>
                <a:gd name="T31" fmla="*/ 2 h 16"/>
                <a:gd name="T32" fmla="*/ 8 w 13"/>
                <a:gd name="T33" fmla="*/ 0 h 16"/>
                <a:gd name="T34" fmla="*/ 0 w 13"/>
                <a:gd name="T35" fmla="*/ 5 h 16"/>
                <a:gd name="T36" fmla="*/ 1 w 13"/>
                <a:gd name="T37" fmla="*/ 9 h 16"/>
                <a:gd name="T38" fmla="*/ 1 w 13"/>
                <a:gd name="T39" fmla="*/ 8 h 16"/>
                <a:gd name="T40" fmla="*/ 1 w 13"/>
                <a:gd name="T41" fmla="*/ 7 h 16"/>
                <a:gd name="T42" fmla="*/ 1 w 13"/>
                <a:gd name="T43" fmla="*/ 6 h 16"/>
                <a:gd name="T44" fmla="*/ 1 w 13"/>
                <a:gd name="T45" fmla="*/ 6 h 16"/>
                <a:gd name="T46" fmla="*/ 2 w 13"/>
                <a:gd name="T47" fmla="*/ 6 h 16"/>
                <a:gd name="T48" fmla="*/ 2 w 13"/>
                <a:gd name="T49" fmla="*/ 5 h 16"/>
                <a:gd name="T50" fmla="*/ 3 w 13"/>
                <a:gd name="T51" fmla="*/ 4 h 16"/>
                <a:gd name="T52" fmla="*/ 3 w 13"/>
                <a:gd name="T53" fmla="*/ 4 h 16"/>
                <a:gd name="T54" fmla="*/ 3 w 13"/>
                <a:gd name="T55" fmla="*/ 4 h 16"/>
                <a:gd name="T56" fmla="*/ 4 w 13"/>
                <a:gd name="T57" fmla="*/ 4 h 16"/>
                <a:gd name="T58" fmla="*/ 4 w 13"/>
                <a:gd name="T59" fmla="*/ 5 h 16"/>
                <a:gd name="T60" fmla="*/ 5 w 13"/>
                <a:gd name="T61" fmla="*/ 5 h 16"/>
                <a:gd name="T62" fmla="*/ 8 w 13"/>
                <a:gd name="T63" fmla="*/ 12 h 16"/>
                <a:gd name="T64" fmla="*/ 8 w 13"/>
                <a:gd name="T65" fmla="*/ 13 h 16"/>
                <a:gd name="T66" fmla="*/ 9 w 13"/>
                <a:gd name="T67" fmla="*/ 13 h 16"/>
                <a:gd name="T68" fmla="*/ 9 w 13"/>
                <a:gd name="T69" fmla="*/ 14 h 16"/>
                <a:gd name="T70" fmla="*/ 8 w 13"/>
                <a:gd name="T71" fmla="*/ 14 h 16"/>
                <a:gd name="T72" fmla="*/ 8 w 13"/>
                <a:gd name="T73" fmla="*/ 15 h 16"/>
                <a:gd name="T74" fmla="*/ 12 w 13"/>
                <a:gd name="T75" fmla="*/ 12 h 16"/>
                <a:gd name="T76" fmla="*/ 11 w 13"/>
                <a:gd name="T77" fmla="*/ 12 h 16"/>
                <a:gd name="T78" fmla="*/ 11 w 13"/>
                <a:gd name="T79" fmla="*/ 12 h 16"/>
                <a:gd name="T80" fmla="*/ 10 w 13"/>
                <a:gd name="T81" fmla="*/ 12 h 16"/>
                <a:gd name="T82" fmla="*/ 10 w 13"/>
                <a:gd name="T83" fmla="*/ 11 h 16"/>
                <a:gd name="T84" fmla="*/ 9 w 13"/>
                <a:gd name="T85" fmla="*/ 11 h 16"/>
                <a:gd name="T86" fmla="*/ 9 w 13"/>
                <a:gd name="T87" fmla="*/ 11 h 16"/>
                <a:gd name="T88" fmla="*/ 6 w 13"/>
                <a:gd name="T89" fmla="*/ 4 h 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3"/>
                <a:gd name="T136" fmla="*/ 0 h 16"/>
                <a:gd name="T137" fmla="*/ 13 w 13"/>
                <a:gd name="T138" fmla="*/ 16 h 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3" h="16">
                  <a:moveTo>
                    <a:pt x="6" y="4"/>
                  </a:moveTo>
                  <a:lnTo>
                    <a:pt x="6" y="4"/>
                  </a:lnTo>
                  <a:lnTo>
                    <a:pt x="5" y="4"/>
                  </a:lnTo>
                  <a:lnTo>
                    <a:pt x="5" y="3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8" y="0"/>
                  </a:lnTo>
                  <a:lnTo>
                    <a:pt x="0" y="5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3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5" y="5"/>
                  </a:lnTo>
                  <a:lnTo>
                    <a:pt x="8" y="12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8" y="14"/>
                  </a:lnTo>
                  <a:lnTo>
                    <a:pt x="8" y="15"/>
                  </a:lnTo>
                  <a:lnTo>
                    <a:pt x="12" y="12"/>
                  </a:lnTo>
                  <a:lnTo>
                    <a:pt x="11" y="12"/>
                  </a:lnTo>
                  <a:lnTo>
                    <a:pt x="10" y="12"/>
                  </a:lnTo>
                  <a:lnTo>
                    <a:pt x="10" y="11"/>
                  </a:lnTo>
                  <a:lnTo>
                    <a:pt x="9" y="11"/>
                  </a:lnTo>
                  <a:lnTo>
                    <a:pt x="6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087" name="Freeform 215"/>
            <p:cNvSpPr>
              <a:spLocks/>
            </p:cNvSpPr>
            <p:nvPr/>
          </p:nvSpPr>
          <p:spPr bwMode="auto">
            <a:xfrm>
              <a:off x="1496" y="2573"/>
              <a:ext cx="7" cy="14"/>
            </a:xfrm>
            <a:custGeom>
              <a:avLst/>
              <a:gdLst>
                <a:gd name="T0" fmla="*/ 6 w 7"/>
                <a:gd name="T1" fmla="*/ 7 h 14"/>
                <a:gd name="T2" fmla="*/ 6 w 7"/>
                <a:gd name="T3" fmla="*/ 8 h 14"/>
                <a:gd name="T4" fmla="*/ 6 w 7"/>
                <a:gd name="T5" fmla="*/ 8 h 14"/>
                <a:gd name="T6" fmla="*/ 6 w 7"/>
                <a:gd name="T7" fmla="*/ 9 h 14"/>
                <a:gd name="T8" fmla="*/ 6 w 7"/>
                <a:gd name="T9" fmla="*/ 10 h 14"/>
                <a:gd name="T10" fmla="*/ 6 w 7"/>
                <a:gd name="T11" fmla="*/ 10 h 14"/>
                <a:gd name="T12" fmla="*/ 6 w 7"/>
                <a:gd name="T13" fmla="*/ 11 h 14"/>
                <a:gd name="T14" fmla="*/ 6 w 7"/>
                <a:gd name="T15" fmla="*/ 11 h 14"/>
                <a:gd name="T16" fmla="*/ 6 w 7"/>
                <a:gd name="T17" fmla="*/ 12 h 14"/>
                <a:gd name="T18" fmla="*/ 5 w 7"/>
                <a:gd name="T19" fmla="*/ 12 h 14"/>
                <a:gd name="T20" fmla="*/ 5 w 7"/>
                <a:gd name="T21" fmla="*/ 12 h 14"/>
                <a:gd name="T22" fmla="*/ 4 w 7"/>
                <a:gd name="T23" fmla="*/ 12 h 14"/>
                <a:gd name="T24" fmla="*/ 4 w 7"/>
                <a:gd name="T25" fmla="*/ 13 h 14"/>
                <a:gd name="T26" fmla="*/ 4 w 7"/>
                <a:gd name="T27" fmla="*/ 13 h 14"/>
                <a:gd name="T28" fmla="*/ 3 w 7"/>
                <a:gd name="T29" fmla="*/ 13 h 14"/>
                <a:gd name="T30" fmla="*/ 3 w 7"/>
                <a:gd name="T31" fmla="*/ 12 h 14"/>
                <a:gd name="T32" fmla="*/ 2 w 7"/>
                <a:gd name="T33" fmla="*/ 12 h 14"/>
                <a:gd name="T34" fmla="*/ 2 w 7"/>
                <a:gd name="T35" fmla="*/ 11 h 14"/>
                <a:gd name="T36" fmla="*/ 1 w 7"/>
                <a:gd name="T37" fmla="*/ 10 h 14"/>
                <a:gd name="T38" fmla="*/ 1 w 7"/>
                <a:gd name="T39" fmla="*/ 10 h 14"/>
                <a:gd name="T40" fmla="*/ 1 w 7"/>
                <a:gd name="T41" fmla="*/ 9 h 14"/>
                <a:gd name="T42" fmla="*/ 1 w 7"/>
                <a:gd name="T43" fmla="*/ 8 h 14"/>
                <a:gd name="T44" fmla="*/ 1 w 7"/>
                <a:gd name="T45" fmla="*/ 8 h 14"/>
                <a:gd name="T46" fmla="*/ 1 w 7"/>
                <a:gd name="T47" fmla="*/ 7 h 14"/>
                <a:gd name="T48" fmla="*/ 0 w 7"/>
                <a:gd name="T49" fmla="*/ 7 h 14"/>
                <a:gd name="T50" fmla="*/ 0 w 7"/>
                <a:gd name="T51" fmla="*/ 6 h 14"/>
                <a:gd name="T52" fmla="*/ 0 w 7"/>
                <a:gd name="T53" fmla="*/ 5 h 14"/>
                <a:gd name="T54" fmla="*/ 0 w 7"/>
                <a:gd name="T55" fmla="*/ 5 h 14"/>
                <a:gd name="T56" fmla="*/ 0 w 7"/>
                <a:gd name="T57" fmla="*/ 4 h 14"/>
                <a:gd name="T58" fmla="*/ 0 w 7"/>
                <a:gd name="T59" fmla="*/ 3 h 14"/>
                <a:gd name="T60" fmla="*/ 0 w 7"/>
                <a:gd name="T61" fmla="*/ 3 h 14"/>
                <a:gd name="T62" fmla="*/ 0 w 7"/>
                <a:gd name="T63" fmla="*/ 2 h 14"/>
                <a:gd name="T64" fmla="*/ 1 w 7"/>
                <a:gd name="T65" fmla="*/ 1 h 14"/>
                <a:gd name="T66" fmla="*/ 1 w 7"/>
                <a:gd name="T67" fmla="*/ 1 h 14"/>
                <a:gd name="T68" fmla="*/ 1 w 7"/>
                <a:gd name="T69" fmla="*/ 1 h 14"/>
                <a:gd name="T70" fmla="*/ 2 w 7"/>
                <a:gd name="T71" fmla="*/ 0 h 14"/>
                <a:gd name="T72" fmla="*/ 2 w 7"/>
                <a:gd name="T73" fmla="*/ 0 h 14"/>
                <a:gd name="T74" fmla="*/ 3 w 7"/>
                <a:gd name="T75" fmla="*/ 0 h 14"/>
                <a:gd name="T76" fmla="*/ 3 w 7"/>
                <a:gd name="T77" fmla="*/ 0 h 14"/>
                <a:gd name="T78" fmla="*/ 4 w 7"/>
                <a:gd name="T79" fmla="*/ 1 h 14"/>
                <a:gd name="T80" fmla="*/ 4 w 7"/>
                <a:gd name="T81" fmla="*/ 1 h 14"/>
                <a:gd name="T82" fmla="*/ 5 w 7"/>
                <a:gd name="T83" fmla="*/ 1 h 14"/>
                <a:gd name="T84" fmla="*/ 5 w 7"/>
                <a:gd name="T85" fmla="*/ 2 h 14"/>
                <a:gd name="T86" fmla="*/ 5 w 7"/>
                <a:gd name="T87" fmla="*/ 2 h 14"/>
                <a:gd name="T88" fmla="*/ 5 w 7"/>
                <a:gd name="T89" fmla="*/ 3 h 14"/>
                <a:gd name="T90" fmla="*/ 6 w 7"/>
                <a:gd name="T91" fmla="*/ 3 h 14"/>
                <a:gd name="T92" fmla="*/ 6 w 7"/>
                <a:gd name="T93" fmla="*/ 4 h 14"/>
                <a:gd name="T94" fmla="*/ 6 w 7"/>
                <a:gd name="T95" fmla="*/ 5 h 14"/>
                <a:gd name="T96" fmla="*/ 6 w 7"/>
                <a:gd name="T97" fmla="*/ 7 h 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"/>
                <a:gd name="T148" fmla="*/ 0 h 14"/>
                <a:gd name="T149" fmla="*/ 7 w 7"/>
                <a:gd name="T150" fmla="*/ 14 h 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" h="14">
                  <a:moveTo>
                    <a:pt x="6" y="7"/>
                  </a:moveTo>
                  <a:lnTo>
                    <a:pt x="6" y="8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2"/>
                  </a:lnTo>
                  <a:lnTo>
                    <a:pt x="5" y="3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5"/>
                  </a:lnTo>
                  <a:lnTo>
                    <a:pt x="6" y="7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6386" name="Group 264"/>
          <p:cNvGrpSpPr>
            <a:grpSpLocks/>
          </p:cNvGrpSpPr>
          <p:nvPr/>
        </p:nvGrpSpPr>
        <p:grpSpPr bwMode="auto">
          <a:xfrm>
            <a:off x="1993900" y="2836863"/>
            <a:ext cx="631825" cy="633412"/>
            <a:chOff x="1256" y="1623"/>
            <a:chExt cx="398" cy="399"/>
          </a:xfrm>
        </p:grpSpPr>
        <p:sp>
          <p:nvSpPr>
            <p:cNvPr id="56945" name="Freeform 217"/>
            <p:cNvSpPr>
              <a:spLocks/>
            </p:cNvSpPr>
            <p:nvPr/>
          </p:nvSpPr>
          <p:spPr bwMode="auto">
            <a:xfrm>
              <a:off x="1256" y="1623"/>
              <a:ext cx="392" cy="393"/>
            </a:xfrm>
            <a:custGeom>
              <a:avLst/>
              <a:gdLst>
                <a:gd name="T0" fmla="*/ 216 w 392"/>
                <a:gd name="T1" fmla="*/ 391 h 393"/>
                <a:gd name="T2" fmla="*/ 253 w 392"/>
                <a:gd name="T3" fmla="*/ 383 h 393"/>
                <a:gd name="T4" fmla="*/ 289 w 392"/>
                <a:gd name="T5" fmla="*/ 367 h 393"/>
                <a:gd name="T6" fmla="*/ 320 w 392"/>
                <a:gd name="T7" fmla="*/ 347 h 393"/>
                <a:gd name="T8" fmla="*/ 347 w 392"/>
                <a:gd name="T9" fmla="*/ 320 h 393"/>
                <a:gd name="T10" fmla="*/ 367 w 392"/>
                <a:gd name="T11" fmla="*/ 289 h 393"/>
                <a:gd name="T12" fmla="*/ 382 w 392"/>
                <a:gd name="T13" fmla="*/ 254 h 393"/>
                <a:gd name="T14" fmla="*/ 390 w 392"/>
                <a:gd name="T15" fmla="*/ 216 h 393"/>
                <a:gd name="T16" fmla="*/ 390 w 392"/>
                <a:gd name="T17" fmla="*/ 176 h 393"/>
                <a:gd name="T18" fmla="*/ 382 w 392"/>
                <a:gd name="T19" fmla="*/ 138 h 393"/>
                <a:gd name="T20" fmla="*/ 367 w 392"/>
                <a:gd name="T21" fmla="*/ 102 h 393"/>
                <a:gd name="T22" fmla="*/ 347 w 392"/>
                <a:gd name="T23" fmla="*/ 72 h 393"/>
                <a:gd name="T24" fmla="*/ 320 w 392"/>
                <a:gd name="T25" fmla="*/ 45 h 393"/>
                <a:gd name="T26" fmla="*/ 289 w 392"/>
                <a:gd name="T27" fmla="*/ 24 h 393"/>
                <a:gd name="T28" fmla="*/ 253 w 392"/>
                <a:gd name="T29" fmla="*/ 9 h 393"/>
                <a:gd name="T30" fmla="*/ 216 w 392"/>
                <a:gd name="T31" fmla="*/ 1 h 393"/>
                <a:gd name="T32" fmla="*/ 175 w 392"/>
                <a:gd name="T33" fmla="*/ 1 h 393"/>
                <a:gd name="T34" fmla="*/ 138 w 392"/>
                <a:gd name="T35" fmla="*/ 9 h 393"/>
                <a:gd name="T36" fmla="*/ 102 w 392"/>
                <a:gd name="T37" fmla="*/ 24 h 393"/>
                <a:gd name="T38" fmla="*/ 71 w 392"/>
                <a:gd name="T39" fmla="*/ 45 h 393"/>
                <a:gd name="T40" fmla="*/ 45 w 392"/>
                <a:gd name="T41" fmla="*/ 72 h 393"/>
                <a:gd name="T42" fmla="*/ 24 w 392"/>
                <a:gd name="T43" fmla="*/ 102 h 393"/>
                <a:gd name="T44" fmla="*/ 9 w 392"/>
                <a:gd name="T45" fmla="*/ 138 h 393"/>
                <a:gd name="T46" fmla="*/ 1 w 392"/>
                <a:gd name="T47" fmla="*/ 176 h 393"/>
                <a:gd name="T48" fmla="*/ 1 w 392"/>
                <a:gd name="T49" fmla="*/ 216 h 393"/>
                <a:gd name="T50" fmla="*/ 9 w 392"/>
                <a:gd name="T51" fmla="*/ 254 h 393"/>
                <a:gd name="T52" fmla="*/ 24 w 392"/>
                <a:gd name="T53" fmla="*/ 289 h 393"/>
                <a:gd name="T54" fmla="*/ 45 w 392"/>
                <a:gd name="T55" fmla="*/ 320 h 393"/>
                <a:gd name="T56" fmla="*/ 71 w 392"/>
                <a:gd name="T57" fmla="*/ 347 h 393"/>
                <a:gd name="T58" fmla="*/ 102 w 392"/>
                <a:gd name="T59" fmla="*/ 367 h 393"/>
                <a:gd name="T60" fmla="*/ 138 w 392"/>
                <a:gd name="T61" fmla="*/ 383 h 393"/>
                <a:gd name="T62" fmla="*/ 175 w 392"/>
                <a:gd name="T63" fmla="*/ 391 h 39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92"/>
                <a:gd name="T97" fmla="*/ 0 h 393"/>
                <a:gd name="T98" fmla="*/ 392 w 392"/>
                <a:gd name="T99" fmla="*/ 393 h 39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92" h="393">
                  <a:moveTo>
                    <a:pt x="195" y="392"/>
                  </a:moveTo>
                  <a:lnTo>
                    <a:pt x="216" y="391"/>
                  </a:lnTo>
                  <a:lnTo>
                    <a:pt x="234" y="388"/>
                  </a:lnTo>
                  <a:lnTo>
                    <a:pt x="253" y="383"/>
                  </a:lnTo>
                  <a:lnTo>
                    <a:pt x="272" y="376"/>
                  </a:lnTo>
                  <a:lnTo>
                    <a:pt x="289" y="367"/>
                  </a:lnTo>
                  <a:lnTo>
                    <a:pt x="304" y="358"/>
                  </a:lnTo>
                  <a:lnTo>
                    <a:pt x="320" y="347"/>
                  </a:lnTo>
                  <a:lnTo>
                    <a:pt x="334" y="334"/>
                  </a:lnTo>
                  <a:lnTo>
                    <a:pt x="347" y="320"/>
                  </a:lnTo>
                  <a:lnTo>
                    <a:pt x="358" y="305"/>
                  </a:lnTo>
                  <a:lnTo>
                    <a:pt x="367" y="289"/>
                  </a:lnTo>
                  <a:lnTo>
                    <a:pt x="375" y="272"/>
                  </a:lnTo>
                  <a:lnTo>
                    <a:pt x="382" y="254"/>
                  </a:lnTo>
                  <a:lnTo>
                    <a:pt x="387" y="235"/>
                  </a:lnTo>
                  <a:lnTo>
                    <a:pt x="390" y="216"/>
                  </a:lnTo>
                  <a:lnTo>
                    <a:pt x="391" y="196"/>
                  </a:lnTo>
                  <a:lnTo>
                    <a:pt x="390" y="176"/>
                  </a:lnTo>
                  <a:lnTo>
                    <a:pt x="387" y="157"/>
                  </a:lnTo>
                  <a:lnTo>
                    <a:pt x="382" y="138"/>
                  </a:lnTo>
                  <a:lnTo>
                    <a:pt x="375" y="120"/>
                  </a:lnTo>
                  <a:lnTo>
                    <a:pt x="367" y="102"/>
                  </a:lnTo>
                  <a:lnTo>
                    <a:pt x="358" y="87"/>
                  </a:lnTo>
                  <a:lnTo>
                    <a:pt x="347" y="72"/>
                  </a:lnTo>
                  <a:lnTo>
                    <a:pt x="334" y="57"/>
                  </a:lnTo>
                  <a:lnTo>
                    <a:pt x="320" y="45"/>
                  </a:lnTo>
                  <a:lnTo>
                    <a:pt x="304" y="33"/>
                  </a:lnTo>
                  <a:lnTo>
                    <a:pt x="289" y="24"/>
                  </a:lnTo>
                  <a:lnTo>
                    <a:pt x="272" y="16"/>
                  </a:lnTo>
                  <a:lnTo>
                    <a:pt x="253" y="9"/>
                  </a:lnTo>
                  <a:lnTo>
                    <a:pt x="234" y="4"/>
                  </a:lnTo>
                  <a:lnTo>
                    <a:pt x="216" y="1"/>
                  </a:lnTo>
                  <a:lnTo>
                    <a:pt x="195" y="0"/>
                  </a:lnTo>
                  <a:lnTo>
                    <a:pt x="175" y="1"/>
                  </a:lnTo>
                  <a:lnTo>
                    <a:pt x="156" y="4"/>
                  </a:lnTo>
                  <a:lnTo>
                    <a:pt x="138" y="9"/>
                  </a:lnTo>
                  <a:lnTo>
                    <a:pt x="119" y="16"/>
                  </a:lnTo>
                  <a:lnTo>
                    <a:pt x="102" y="24"/>
                  </a:lnTo>
                  <a:lnTo>
                    <a:pt x="87" y="33"/>
                  </a:lnTo>
                  <a:lnTo>
                    <a:pt x="71" y="45"/>
                  </a:lnTo>
                  <a:lnTo>
                    <a:pt x="57" y="57"/>
                  </a:lnTo>
                  <a:lnTo>
                    <a:pt x="45" y="72"/>
                  </a:lnTo>
                  <a:lnTo>
                    <a:pt x="33" y="87"/>
                  </a:lnTo>
                  <a:lnTo>
                    <a:pt x="24" y="102"/>
                  </a:lnTo>
                  <a:lnTo>
                    <a:pt x="16" y="120"/>
                  </a:lnTo>
                  <a:lnTo>
                    <a:pt x="9" y="138"/>
                  </a:lnTo>
                  <a:lnTo>
                    <a:pt x="4" y="157"/>
                  </a:lnTo>
                  <a:lnTo>
                    <a:pt x="1" y="176"/>
                  </a:lnTo>
                  <a:lnTo>
                    <a:pt x="0" y="196"/>
                  </a:lnTo>
                  <a:lnTo>
                    <a:pt x="1" y="216"/>
                  </a:lnTo>
                  <a:lnTo>
                    <a:pt x="4" y="235"/>
                  </a:lnTo>
                  <a:lnTo>
                    <a:pt x="9" y="254"/>
                  </a:lnTo>
                  <a:lnTo>
                    <a:pt x="16" y="272"/>
                  </a:lnTo>
                  <a:lnTo>
                    <a:pt x="24" y="289"/>
                  </a:lnTo>
                  <a:lnTo>
                    <a:pt x="33" y="305"/>
                  </a:lnTo>
                  <a:lnTo>
                    <a:pt x="45" y="320"/>
                  </a:lnTo>
                  <a:lnTo>
                    <a:pt x="57" y="334"/>
                  </a:lnTo>
                  <a:lnTo>
                    <a:pt x="71" y="347"/>
                  </a:lnTo>
                  <a:lnTo>
                    <a:pt x="87" y="358"/>
                  </a:lnTo>
                  <a:lnTo>
                    <a:pt x="102" y="367"/>
                  </a:lnTo>
                  <a:lnTo>
                    <a:pt x="119" y="376"/>
                  </a:lnTo>
                  <a:lnTo>
                    <a:pt x="138" y="383"/>
                  </a:lnTo>
                  <a:lnTo>
                    <a:pt x="156" y="388"/>
                  </a:lnTo>
                  <a:lnTo>
                    <a:pt x="175" y="391"/>
                  </a:lnTo>
                  <a:lnTo>
                    <a:pt x="195" y="392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6" name="Freeform 218"/>
            <p:cNvSpPr>
              <a:spLocks/>
            </p:cNvSpPr>
            <p:nvPr/>
          </p:nvSpPr>
          <p:spPr bwMode="auto">
            <a:xfrm>
              <a:off x="1256" y="1623"/>
              <a:ext cx="398" cy="399"/>
            </a:xfrm>
            <a:custGeom>
              <a:avLst/>
              <a:gdLst>
                <a:gd name="T0" fmla="*/ 219 w 398"/>
                <a:gd name="T1" fmla="*/ 397 h 399"/>
                <a:gd name="T2" fmla="*/ 257 w 398"/>
                <a:gd name="T3" fmla="*/ 389 h 399"/>
                <a:gd name="T4" fmla="*/ 293 w 398"/>
                <a:gd name="T5" fmla="*/ 373 h 399"/>
                <a:gd name="T6" fmla="*/ 325 w 398"/>
                <a:gd name="T7" fmla="*/ 352 h 399"/>
                <a:gd name="T8" fmla="*/ 352 w 398"/>
                <a:gd name="T9" fmla="*/ 325 h 399"/>
                <a:gd name="T10" fmla="*/ 373 w 398"/>
                <a:gd name="T11" fmla="*/ 293 h 399"/>
                <a:gd name="T12" fmla="*/ 388 w 398"/>
                <a:gd name="T13" fmla="*/ 258 h 399"/>
                <a:gd name="T14" fmla="*/ 396 w 398"/>
                <a:gd name="T15" fmla="*/ 219 h 399"/>
                <a:gd name="T16" fmla="*/ 396 w 398"/>
                <a:gd name="T17" fmla="*/ 179 h 399"/>
                <a:gd name="T18" fmla="*/ 388 w 398"/>
                <a:gd name="T19" fmla="*/ 140 h 399"/>
                <a:gd name="T20" fmla="*/ 373 w 398"/>
                <a:gd name="T21" fmla="*/ 104 h 399"/>
                <a:gd name="T22" fmla="*/ 352 w 398"/>
                <a:gd name="T23" fmla="*/ 73 h 399"/>
                <a:gd name="T24" fmla="*/ 325 w 398"/>
                <a:gd name="T25" fmla="*/ 46 h 399"/>
                <a:gd name="T26" fmla="*/ 293 w 398"/>
                <a:gd name="T27" fmla="*/ 24 h 399"/>
                <a:gd name="T28" fmla="*/ 257 w 398"/>
                <a:gd name="T29" fmla="*/ 9 h 399"/>
                <a:gd name="T30" fmla="*/ 219 w 398"/>
                <a:gd name="T31" fmla="*/ 1 h 399"/>
                <a:gd name="T32" fmla="*/ 178 w 398"/>
                <a:gd name="T33" fmla="*/ 1 h 399"/>
                <a:gd name="T34" fmla="*/ 140 w 398"/>
                <a:gd name="T35" fmla="*/ 9 h 399"/>
                <a:gd name="T36" fmla="*/ 104 w 398"/>
                <a:gd name="T37" fmla="*/ 24 h 399"/>
                <a:gd name="T38" fmla="*/ 72 w 398"/>
                <a:gd name="T39" fmla="*/ 46 h 399"/>
                <a:gd name="T40" fmla="*/ 46 w 398"/>
                <a:gd name="T41" fmla="*/ 73 h 399"/>
                <a:gd name="T42" fmla="*/ 24 w 398"/>
                <a:gd name="T43" fmla="*/ 104 h 399"/>
                <a:gd name="T44" fmla="*/ 9 w 398"/>
                <a:gd name="T45" fmla="*/ 140 h 399"/>
                <a:gd name="T46" fmla="*/ 1 w 398"/>
                <a:gd name="T47" fmla="*/ 179 h 399"/>
                <a:gd name="T48" fmla="*/ 1 w 398"/>
                <a:gd name="T49" fmla="*/ 219 h 399"/>
                <a:gd name="T50" fmla="*/ 9 w 398"/>
                <a:gd name="T51" fmla="*/ 258 h 399"/>
                <a:gd name="T52" fmla="*/ 24 w 398"/>
                <a:gd name="T53" fmla="*/ 293 h 399"/>
                <a:gd name="T54" fmla="*/ 46 w 398"/>
                <a:gd name="T55" fmla="*/ 325 h 399"/>
                <a:gd name="T56" fmla="*/ 72 w 398"/>
                <a:gd name="T57" fmla="*/ 352 h 399"/>
                <a:gd name="T58" fmla="*/ 104 w 398"/>
                <a:gd name="T59" fmla="*/ 373 h 399"/>
                <a:gd name="T60" fmla="*/ 140 w 398"/>
                <a:gd name="T61" fmla="*/ 389 h 399"/>
                <a:gd name="T62" fmla="*/ 178 w 398"/>
                <a:gd name="T63" fmla="*/ 397 h 39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98"/>
                <a:gd name="T97" fmla="*/ 0 h 399"/>
                <a:gd name="T98" fmla="*/ 398 w 398"/>
                <a:gd name="T99" fmla="*/ 399 h 39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98" h="399">
                  <a:moveTo>
                    <a:pt x="198" y="398"/>
                  </a:moveTo>
                  <a:lnTo>
                    <a:pt x="219" y="397"/>
                  </a:lnTo>
                  <a:lnTo>
                    <a:pt x="238" y="394"/>
                  </a:lnTo>
                  <a:lnTo>
                    <a:pt x="257" y="389"/>
                  </a:lnTo>
                  <a:lnTo>
                    <a:pt x="276" y="382"/>
                  </a:lnTo>
                  <a:lnTo>
                    <a:pt x="293" y="373"/>
                  </a:lnTo>
                  <a:lnTo>
                    <a:pt x="309" y="363"/>
                  </a:lnTo>
                  <a:lnTo>
                    <a:pt x="325" y="352"/>
                  </a:lnTo>
                  <a:lnTo>
                    <a:pt x="339" y="339"/>
                  </a:lnTo>
                  <a:lnTo>
                    <a:pt x="352" y="325"/>
                  </a:lnTo>
                  <a:lnTo>
                    <a:pt x="363" y="310"/>
                  </a:lnTo>
                  <a:lnTo>
                    <a:pt x="373" y="293"/>
                  </a:lnTo>
                  <a:lnTo>
                    <a:pt x="381" y="276"/>
                  </a:lnTo>
                  <a:lnTo>
                    <a:pt x="388" y="258"/>
                  </a:lnTo>
                  <a:lnTo>
                    <a:pt x="393" y="239"/>
                  </a:lnTo>
                  <a:lnTo>
                    <a:pt x="396" y="219"/>
                  </a:lnTo>
                  <a:lnTo>
                    <a:pt x="397" y="199"/>
                  </a:lnTo>
                  <a:lnTo>
                    <a:pt x="396" y="179"/>
                  </a:lnTo>
                  <a:lnTo>
                    <a:pt x="393" y="159"/>
                  </a:lnTo>
                  <a:lnTo>
                    <a:pt x="388" y="140"/>
                  </a:lnTo>
                  <a:lnTo>
                    <a:pt x="381" y="122"/>
                  </a:lnTo>
                  <a:lnTo>
                    <a:pt x="373" y="104"/>
                  </a:lnTo>
                  <a:lnTo>
                    <a:pt x="363" y="88"/>
                  </a:lnTo>
                  <a:lnTo>
                    <a:pt x="352" y="73"/>
                  </a:lnTo>
                  <a:lnTo>
                    <a:pt x="339" y="58"/>
                  </a:lnTo>
                  <a:lnTo>
                    <a:pt x="325" y="46"/>
                  </a:lnTo>
                  <a:lnTo>
                    <a:pt x="309" y="34"/>
                  </a:lnTo>
                  <a:lnTo>
                    <a:pt x="293" y="24"/>
                  </a:lnTo>
                  <a:lnTo>
                    <a:pt x="276" y="16"/>
                  </a:lnTo>
                  <a:lnTo>
                    <a:pt x="257" y="9"/>
                  </a:lnTo>
                  <a:lnTo>
                    <a:pt x="238" y="4"/>
                  </a:lnTo>
                  <a:lnTo>
                    <a:pt x="219" y="1"/>
                  </a:lnTo>
                  <a:lnTo>
                    <a:pt x="198" y="0"/>
                  </a:lnTo>
                  <a:lnTo>
                    <a:pt x="178" y="1"/>
                  </a:lnTo>
                  <a:lnTo>
                    <a:pt x="158" y="4"/>
                  </a:lnTo>
                  <a:lnTo>
                    <a:pt x="140" y="9"/>
                  </a:lnTo>
                  <a:lnTo>
                    <a:pt x="121" y="16"/>
                  </a:lnTo>
                  <a:lnTo>
                    <a:pt x="104" y="24"/>
                  </a:lnTo>
                  <a:lnTo>
                    <a:pt x="88" y="34"/>
                  </a:lnTo>
                  <a:lnTo>
                    <a:pt x="72" y="46"/>
                  </a:lnTo>
                  <a:lnTo>
                    <a:pt x="58" y="58"/>
                  </a:lnTo>
                  <a:lnTo>
                    <a:pt x="46" y="73"/>
                  </a:lnTo>
                  <a:lnTo>
                    <a:pt x="34" y="88"/>
                  </a:lnTo>
                  <a:lnTo>
                    <a:pt x="24" y="104"/>
                  </a:lnTo>
                  <a:lnTo>
                    <a:pt x="16" y="122"/>
                  </a:lnTo>
                  <a:lnTo>
                    <a:pt x="9" y="140"/>
                  </a:lnTo>
                  <a:lnTo>
                    <a:pt x="4" y="159"/>
                  </a:lnTo>
                  <a:lnTo>
                    <a:pt x="1" y="179"/>
                  </a:lnTo>
                  <a:lnTo>
                    <a:pt x="0" y="199"/>
                  </a:lnTo>
                  <a:lnTo>
                    <a:pt x="1" y="219"/>
                  </a:lnTo>
                  <a:lnTo>
                    <a:pt x="4" y="239"/>
                  </a:lnTo>
                  <a:lnTo>
                    <a:pt x="9" y="258"/>
                  </a:lnTo>
                  <a:lnTo>
                    <a:pt x="16" y="276"/>
                  </a:lnTo>
                  <a:lnTo>
                    <a:pt x="24" y="293"/>
                  </a:lnTo>
                  <a:lnTo>
                    <a:pt x="34" y="310"/>
                  </a:lnTo>
                  <a:lnTo>
                    <a:pt x="46" y="325"/>
                  </a:lnTo>
                  <a:lnTo>
                    <a:pt x="58" y="339"/>
                  </a:lnTo>
                  <a:lnTo>
                    <a:pt x="72" y="352"/>
                  </a:lnTo>
                  <a:lnTo>
                    <a:pt x="88" y="363"/>
                  </a:lnTo>
                  <a:lnTo>
                    <a:pt x="104" y="373"/>
                  </a:lnTo>
                  <a:lnTo>
                    <a:pt x="121" y="382"/>
                  </a:lnTo>
                  <a:lnTo>
                    <a:pt x="140" y="389"/>
                  </a:lnTo>
                  <a:lnTo>
                    <a:pt x="158" y="394"/>
                  </a:lnTo>
                  <a:lnTo>
                    <a:pt x="178" y="397"/>
                  </a:lnTo>
                  <a:lnTo>
                    <a:pt x="198" y="398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7" name="Freeform 219"/>
            <p:cNvSpPr>
              <a:spLocks/>
            </p:cNvSpPr>
            <p:nvPr/>
          </p:nvSpPr>
          <p:spPr bwMode="auto">
            <a:xfrm>
              <a:off x="1555" y="1679"/>
              <a:ext cx="16" cy="22"/>
            </a:xfrm>
            <a:custGeom>
              <a:avLst/>
              <a:gdLst>
                <a:gd name="T0" fmla="*/ 11 w 16"/>
                <a:gd name="T1" fmla="*/ 19 h 22"/>
                <a:gd name="T2" fmla="*/ 11 w 16"/>
                <a:gd name="T3" fmla="*/ 19 h 22"/>
                <a:gd name="T4" fmla="*/ 11 w 16"/>
                <a:gd name="T5" fmla="*/ 19 h 22"/>
                <a:gd name="T6" fmla="*/ 10 w 16"/>
                <a:gd name="T7" fmla="*/ 19 h 22"/>
                <a:gd name="T8" fmla="*/ 9 w 16"/>
                <a:gd name="T9" fmla="*/ 19 h 22"/>
                <a:gd name="T10" fmla="*/ 9 w 16"/>
                <a:gd name="T11" fmla="*/ 19 h 22"/>
                <a:gd name="T12" fmla="*/ 8 w 16"/>
                <a:gd name="T13" fmla="*/ 19 h 22"/>
                <a:gd name="T14" fmla="*/ 7 w 16"/>
                <a:gd name="T15" fmla="*/ 19 h 22"/>
                <a:gd name="T16" fmla="*/ 6 w 16"/>
                <a:gd name="T17" fmla="*/ 19 h 22"/>
                <a:gd name="T18" fmla="*/ 6 w 16"/>
                <a:gd name="T19" fmla="*/ 18 h 22"/>
                <a:gd name="T20" fmla="*/ 5 w 16"/>
                <a:gd name="T21" fmla="*/ 17 h 22"/>
                <a:gd name="T22" fmla="*/ 4 w 16"/>
                <a:gd name="T23" fmla="*/ 16 h 22"/>
                <a:gd name="T24" fmla="*/ 4 w 16"/>
                <a:gd name="T25" fmla="*/ 16 h 22"/>
                <a:gd name="T26" fmla="*/ 4 w 16"/>
                <a:gd name="T27" fmla="*/ 15 h 22"/>
                <a:gd name="T28" fmla="*/ 4 w 16"/>
                <a:gd name="T29" fmla="*/ 14 h 22"/>
                <a:gd name="T30" fmla="*/ 5 w 16"/>
                <a:gd name="T31" fmla="*/ 14 h 22"/>
                <a:gd name="T32" fmla="*/ 5 w 16"/>
                <a:gd name="T33" fmla="*/ 13 h 22"/>
                <a:gd name="T34" fmla="*/ 11 w 16"/>
                <a:gd name="T35" fmla="*/ 6 h 22"/>
                <a:gd name="T36" fmla="*/ 11 w 16"/>
                <a:gd name="T37" fmla="*/ 5 h 22"/>
                <a:gd name="T38" fmla="*/ 12 w 16"/>
                <a:gd name="T39" fmla="*/ 5 h 22"/>
                <a:gd name="T40" fmla="*/ 12 w 16"/>
                <a:gd name="T41" fmla="*/ 5 h 22"/>
                <a:gd name="T42" fmla="*/ 13 w 16"/>
                <a:gd name="T43" fmla="*/ 5 h 22"/>
                <a:gd name="T44" fmla="*/ 14 w 16"/>
                <a:gd name="T45" fmla="*/ 5 h 22"/>
                <a:gd name="T46" fmla="*/ 14 w 16"/>
                <a:gd name="T47" fmla="*/ 5 h 22"/>
                <a:gd name="T48" fmla="*/ 14 w 16"/>
                <a:gd name="T49" fmla="*/ 5 h 22"/>
                <a:gd name="T50" fmla="*/ 15 w 16"/>
                <a:gd name="T51" fmla="*/ 5 h 22"/>
                <a:gd name="T52" fmla="*/ 15 w 16"/>
                <a:gd name="T53" fmla="*/ 4 h 22"/>
                <a:gd name="T54" fmla="*/ 10 w 16"/>
                <a:gd name="T55" fmla="*/ 0 h 22"/>
                <a:gd name="T56" fmla="*/ 9 w 16"/>
                <a:gd name="T57" fmla="*/ 0 h 22"/>
                <a:gd name="T58" fmla="*/ 10 w 16"/>
                <a:gd name="T59" fmla="*/ 1 h 22"/>
                <a:gd name="T60" fmla="*/ 11 w 16"/>
                <a:gd name="T61" fmla="*/ 2 h 22"/>
                <a:gd name="T62" fmla="*/ 11 w 16"/>
                <a:gd name="T63" fmla="*/ 2 h 22"/>
                <a:gd name="T64" fmla="*/ 11 w 16"/>
                <a:gd name="T65" fmla="*/ 3 h 22"/>
                <a:gd name="T66" fmla="*/ 10 w 16"/>
                <a:gd name="T67" fmla="*/ 3 h 22"/>
                <a:gd name="T68" fmla="*/ 10 w 16"/>
                <a:gd name="T69" fmla="*/ 4 h 22"/>
                <a:gd name="T70" fmla="*/ 9 w 16"/>
                <a:gd name="T71" fmla="*/ 4 h 22"/>
                <a:gd name="T72" fmla="*/ 4 w 16"/>
                <a:gd name="T73" fmla="*/ 12 h 22"/>
                <a:gd name="T74" fmla="*/ 4 w 16"/>
                <a:gd name="T75" fmla="*/ 12 h 22"/>
                <a:gd name="T76" fmla="*/ 3 w 16"/>
                <a:gd name="T77" fmla="*/ 12 h 22"/>
                <a:gd name="T78" fmla="*/ 3 w 16"/>
                <a:gd name="T79" fmla="*/ 13 h 22"/>
                <a:gd name="T80" fmla="*/ 2 w 16"/>
                <a:gd name="T81" fmla="*/ 13 h 22"/>
                <a:gd name="T82" fmla="*/ 1 w 16"/>
                <a:gd name="T83" fmla="*/ 13 h 22"/>
                <a:gd name="T84" fmla="*/ 1 w 16"/>
                <a:gd name="T85" fmla="*/ 13 h 22"/>
                <a:gd name="T86" fmla="*/ 0 w 16"/>
                <a:gd name="T87" fmla="*/ 12 h 22"/>
                <a:gd name="T88" fmla="*/ 0 w 16"/>
                <a:gd name="T89" fmla="*/ 13 h 22"/>
                <a:gd name="T90" fmla="*/ 8 w 16"/>
                <a:gd name="T91" fmla="*/ 21 h 22"/>
                <a:gd name="T92" fmla="*/ 12 w 16"/>
                <a:gd name="T93" fmla="*/ 19 h 22"/>
                <a:gd name="T94" fmla="*/ 11 w 16"/>
                <a:gd name="T95" fmla="*/ 19 h 2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"/>
                <a:gd name="T145" fmla="*/ 0 h 22"/>
                <a:gd name="T146" fmla="*/ 16 w 16"/>
                <a:gd name="T147" fmla="*/ 22 h 2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" h="22">
                  <a:moveTo>
                    <a:pt x="11" y="19"/>
                  </a:moveTo>
                  <a:lnTo>
                    <a:pt x="11" y="19"/>
                  </a:lnTo>
                  <a:lnTo>
                    <a:pt x="10" y="19"/>
                  </a:lnTo>
                  <a:lnTo>
                    <a:pt x="9" y="19"/>
                  </a:lnTo>
                  <a:lnTo>
                    <a:pt x="8" y="19"/>
                  </a:lnTo>
                  <a:lnTo>
                    <a:pt x="7" y="19"/>
                  </a:lnTo>
                  <a:lnTo>
                    <a:pt x="6" y="19"/>
                  </a:lnTo>
                  <a:lnTo>
                    <a:pt x="6" y="18"/>
                  </a:lnTo>
                  <a:lnTo>
                    <a:pt x="5" y="17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11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5" y="4"/>
                  </a:lnTo>
                  <a:lnTo>
                    <a:pt x="10" y="0"/>
                  </a:lnTo>
                  <a:lnTo>
                    <a:pt x="9" y="0"/>
                  </a:lnTo>
                  <a:lnTo>
                    <a:pt x="10" y="1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9" y="4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1" y="13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8" y="21"/>
                  </a:lnTo>
                  <a:lnTo>
                    <a:pt x="12" y="19"/>
                  </a:lnTo>
                  <a:lnTo>
                    <a:pt x="11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8" name="Freeform 220"/>
            <p:cNvSpPr>
              <a:spLocks/>
            </p:cNvSpPr>
            <p:nvPr/>
          </p:nvSpPr>
          <p:spPr bwMode="auto">
            <a:xfrm>
              <a:off x="1568" y="1692"/>
              <a:ext cx="17" cy="17"/>
            </a:xfrm>
            <a:custGeom>
              <a:avLst/>
              <a:gdLst>
                <a:gd name="T0" fmla="*/ 12 w 17"/>
                <a:gd name="T1" fmla="*/ 6 h 17"/>
                <a:gd name="T2" fmla="*/ 12 w 17"/>
                <a:gd name="T3" fmla="*/ 6 h 17"/>
                <a:gd name="T4" fmla="*/ 13 w 17"/>
                <a:gd name="T5" fmla="*/ 5 h 17"/>
                <a:gd name="T6" fmla="*/ 14 w 17"/>
                <a:gd name="T7" fmla="*/ 5 h 17"/>
                <a:gd name="T8" fmla="*/ 14 w 17"/>
                <a:gd name="T9" fmla="*/ 4 h 17"/>
                <a:gd name="T10" fmla="*/ 15 w 17"/>
                <a:gd name="T11" fmla="*/ 4 h 17"/>
                <a:gd name="T12" fmla="*/ 15 w 17"/>
                <a:gd name="T13" fmla="*/ 5 h 17"/>
                <a:gd name="T14" fmla="*/ 15 w 17"/>
                <a:gd name="T15" fmla="*/ 5 h 17"/>
                <a:gd name="T16" fmla="*/ 16 w 17"/>
                <a:gd name="T17" fmla="*/ 6 h 17"/>
                <a:gd name="T18" fmla="*/ 16 w 17"/>
                <a:gd name="T19" fmla="*/ 5 h 17"/>
                <a:gd name="T20" fmla="*/ 12 w 17"/>
                <a:gd name="T21" fmla="*/ 0 h 17"/>
                <a:gd name="T22" fmla="*/ 12 w 17"/>
                <a:gd name="T23" fmla="*/ 1 h 17"/>
                <a:gd name="T24" fmla="*/ 12 w 17"/>
                <a:gd name="T25" fmla="*/ 1 h 17"/>
                <a:gd name="T26" fmla="*/ 12 w 17"/>
                <a:gd name="T27" fmla="*/ 1 h 17"/>
                <a:gd name="T28" fmla="*/ 12 w 17"/>
                <a:gd name="T29" fmla="*/ 2 h 17"/>
                <a:gd name="T30" fmla="*/ 12 w 17"/>
                <a:gd name="T31" fmla="*/ 2 h 17"/>
                <a:gd name="T32" fmla="*/ 12 w 17"/>
                <a:gd name="T33" fmla="*/ 3 h 17"/>
                <a:gd name="T34" fmla="*/ 12 w 17"/>
                <a:gd name="T35" fmla="*/ 4 h 17"/>
                <a:gd name="T36" fmla="*/ 11 w 17"/>
                <a:gd name="T37" fmla="*/ 4 h 17"/>
                <a:gd name="T38" fmla="*/ 11 w 17"/>
                <a:gd name="T39" fmla="*/ 4 h 17"/>
                <a:gd name="T40" fmla="*/ 10 w 17"/>
                <a:gd name="T41" fmla="*/ 4 h 17"/>
                <a:gd name="T42" fmla="*/ 4 w 17"/>
                <a:gd name="T43" fmla="*/ 10 h 17"/>
                <a:gd name="T44" fmla="*/ 4 w 17"/>
                <a:gd name="T45" fmla="*/ 11 h 17"/>
                <a:gd name="T46" fmla="*/ 3 w 17"/>
                <a:gd name="T47" fmla="*/ 11 h 17"/>
                <a:gd name="T48" fmla="*/ 3 w 17"/>
                <a:gd name="T49" fmla="*/ 12 h 17"/>
                <a:gd name="T50" fmla="*/ 2 w 17"/>
                <a:gd name="T51" fmla="*/ 12 h 17"/>
                <a:gd name="T52" fmla="*/ 1 w 17"/>
                <a:gd name="T53" fmla="*/ 12 h 17"/>
                <a:gd name="T54" fmla="*/ 1 w 17"/>
                <a:gd name="T55" fmla="*/ 12 h 17"/>
                <a:gd name="T56" fmla="*/ 1 w 17"/>
                <a:gd name="T57" fmla="*/ 11 h 17"/>
                <a:gd name="T58" fmla="*/ 0 w 17"/>
                <a:gd name="T59" fmla="*/ 11 h 17"/>
                <a:gd name="T60" fmla="*/ 0 w 17"/>
                <a:gd name="T61" fmla="*/ 12 h 17"/>
                <a:gd name="T62" fmla="*/ 4 w 17"/>
                <a:gd name="T63" fmla="*/ 16 h 17"/>
                <a:gd name="T64" fmla="*/ 4 w 17"/>
                <a:gd name="T65" fmla="*/ 15 h 17"/>
                <a:gd name="T66" fmla="*/ 4 w 17"/>
                <a:gd name="T67" fmla="*/ 15 h 17"/>
                <a:gd name="T68" fmla="*/ 4 w 17"/>
                <a:gd name="T69" fmla="*/ 15 h 17"/>
                <a:gd name="T70" fmla="*/ 4 w 17"/>
                <a:gd name="T71" fmla="*/ 14 h 17"/>
                <a:gd name="T72" fmla="*/ 4 w 17"/>
                <a:gd name="T73" fmla="*/ 14 h 17"/>
                <a:gd name="T74" fmla="*/ 4 w 17"/>
                <a:gd name="T75" fmla="*/ 13 h 17"/>
                <a:gd name="T76" fmla="*/ 5 w 17"/>
                <a:gd name="T77" fmla="*/ 12 h 17"/>
                <a:gd name="T78" fmla="*/ 6 w 17"/>
                <a:gd name="T79" fmla="*/ 12 h 17"/>
                <a:gd name="T80" fmla="*/ 12 w 17"/>
                <a:gd name="T81" fmla="*/ 6 h 1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7"/>
                <a:gd name="T124" fmla="*/ 0 h 17"/>
                <a:gd name="T125" fmla="*/ 17 w 17"/>
                <a:gd name="T126" fmla="*/ 17 h 1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7" h="17">
                  <a:moveTo>
                    <a:pt x="12" y="6"/>
                  </a:moveTo>
                  <a:lnTo>
                    <a:pt x="12" y="6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5" y="5"/>
                  </a:lnTo>
                  <a:lnTo>
                    <a:pt x="16" y="6"/>
                  </a:lnTo>
                  <a:lnTo>
                    <a:pt x="16" y="5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2"/>
                  </a:lnTo>
                  <a:lnTo>
                    <a:pt x="12" y="3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0" y="4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12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9" name="Freeform 221"/>
            <p:cNvSpPr>
              <a:spLocks/>
            </p:cNvSpPr>
            <p:nvPr/>
          </p:nvSpPr>
          <p:spPr bwMode="auto">
            <a:xfrm>
              <a:off x="1575" y="1701"/>
              <a:ext cx="21" cy="22"/>
            </a:xfrm>
            <a:custGeom>
              <a:avLst/>
              <a:gdLst>
                <a:gd name="T0" fmla="*/ 5 w 21"/>
                <a:gd name="T1" fmla="*/ 18 h 22"/>
                <a:gd name="T2" fmla="*/ 6 w 21"/>
                <a:gd name="T3" fmla="*/ 19 h 22"/>
                <a:gd name="T4" fmla="*/ 8 w 21"/>
                <a:gd name="T5" fmla="*/ 20 h 22"/>
                <a:gd name="T6" fmla="*/ 9 w 21"/>
                <a:gd name="T7" fmla="*/ 21 h 22"/>
                <a:gd name="T8" fmla="*/ 11 w 21"/>
                <a:gd name="T9" fmla="*/ 21 h 22"/>
                <a:gd name="T10" fmla="*/ 12 w 21"/>
                <a:gd name="T11" fmla="*/ 20 h 22"/>
                <a:gd name="T12" fmla="*/ 13 w 21"/>
                <a:gd name="T13" fmla="*/ 19 h 22"/>
                <a:gd name="T14" fmla="*/ 14 w 21"/>
                <a:gd name="T15" fmla="*/ 19 h 22"/>
                <a:gd name="T16" fmla="*/ 14 w 21"/>
                <a:gd name="T17" fmla="*/ 17 h 22"/>
                <a:gd name="T18" fmla="*/ 14 w 21"/>
                <a:gd name="T19" fmla="*/ 16 h 22"/>
                <a:gd name="T20" fmla="*/ 14 w 21"/>
                <a:gd name="T21" fmla="*/ 14 h 22"/>
                <a:gd name="T22" fmla="*/ 12 w 21"/>
                <a:gd name="T23" fmla="*/ 12 h 22"/>
                <a:gd name="T24" fmla="*/ 12 w 21"/>
                <a:gd name="T25" fmla="*/ 12 h 22"/>
                <a:gd name="T26" fmla="*/ 13 w 21"/>
                <a:gd name="T27" fmla="*/ 13 h 22"/>
                <a:gd name="T28" fmla="*/ 15 w 21"/>
                <a:gd name="T29" fmla="*/ 14 h 22"/>
                <a:gd name="T30" fmla="*/ 16 w 21"/>
                <a:gd name="T31" fmla="*/ 15 h 22"/>
                <a:gd name="T32" fmla="*/ 18 w 21"/>
                <a:gd name="T33" fmla="*/ 14 h 22"/>
                <a:gd name="T34" fmla="*/ 19 w 21"/>
                <a:gd name="T35" fmla="*/ 14 h 22"/>
                <a:gd name="T36" fmla="*/ 20 w 21"/>
                <a:gd name="T37" fmla="*/ 12 h 22"/>
                <a:gd name="T38" fmla="*/ 20 w 21"/>
                <a:gd name="T39" fmla="*/ 11 h 22"/>
                <a:gd name="T40" fmla="*/ 20 w 21"/>
                <a:gd name="T41" fmla="*/ 9 h 22"/>
                <a:gd name="T42" fmla="*/ 19 w 21"/>
                <a:gd name="T43" fmla="*/ 8 h 22"/>
                <a:gd name="T44" fmla="*/ 18 w 21"/>
                <a:gd name="T45" fmla="*/ 6 h 22"/>
                <a:gd name="T46" fmla="*/ 17 w 21"/>
                <a:gd name="T47" fmla="*/ 5 h 22"/>
                <a:gd name="T48" fmla="*/ 14 w 21"/>
                <a:gd name="T49" fmla="*/ 0 h 22"/>
                <a:gd name="T50" fmla="*/ 13 w 21"/>
                <a:gd name="T51" fmla="*/ 2 h 22"/>
                <a:gd name="T52" fmla="*/ 14 w 21"/>
                <a:gd name="T53" fmla="*/ 2 h 22"/>
                <a:gd name="T54" fmla="*/ 13 w 21"/>
                <a:gd name="T55" fmla="*/ 3 h 22"/>
                <a:gd name="T56" fmla="*/ 12 w 21"/>
                <a:gd name="T57" fmla="*/ 4 h 22"/>
                <a:gd name="T58" fmla="*/ 12 w 21"/>
                <a:gd name="T59" fmla="*/ 5 h 22"/>
                <a:gd name="T60" fmla="*/ 4 w 21"/>
                <a:gd name="T61" fmla="*/ 11 h 22"/>
                <a:gd name="T62" fmla="*/ 3 w 21"/>
                <a:gd name="T63" fmla="*/ 12 h 22"/>
                <a:gd name="T64" fmla="*/ 2 w 21"/>
                <a:gd name="T65" fmla="*/ 12 h 22"/>
                <a:gd name="T66" fmla="*/ 1 w 21"/>
                <a:gd name="T67" fmla="*/ 11 h 22"/>
                <a:gd name="T68" fmla="*/ 5 w 21"/>
                <a:gd name="T69" fmla="*/ 17 h 2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1"/>
                <a:gd name="T106" fmla="*/ 0 h 22"/>
                <a:gd name="T107" fmla="*/ 21 w 21"/>
                <a:gd name="T108" fmla="*/ 22 h 2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1" h="22">
                  <a:moveTo>
                    <a:pt x="5" y="17"/>
                  </a:moveTo>
                  <a:lnTo>
                    <a:pt x="5" y="18"/>
                  </a:lnTo>
                  <a:lnTo>
                    <a:pt x="6" y="19"/>
                  </a:lnTo>
                  <a:lnTo>
                    <a:pt x="7" y="19"/>
                  </a:lnTo>
                  <a:lnTo>
                    <a:pt x="8" y="20"/>
                  </a:lnTo>
                  <a:lnTo>
                    <a:pt x="9" y="21"/>
                  </a:lnTo>
                  <a:lnTo>
                    <a:pt x="10" y="21"/>
                  </a:lnTo>
                  <a:lnTo>
                    <a:pt x="11" y="21"/>
                  </a:lnTo>
                  <a:lnTo>
                    <a:pt x="12" y="20"/>
                  </a:lnTo>
                  <a:lnTo>
                    <a:pt x="13" y="20"/>
                  </a:lnTo>
                  <a:lnTo>
                    <a:pt x="13" y="19"/>
                  </a:lnTo>
                  <a:lnTo>
                    <a:pt x="14" y="19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3" y="13"/>
                  </a:lnTo>
                  <a:lnTo>
                    <a:pt x="12" y="12"/>
                  </a:lnTo>
                  <a:lnTo>
                    <a:pt x="13" y="12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5" y="14"/>
                  </a:lnTo>
                  <a:lnTo>
                    <a:pt x="16" y="15"/>
                  </a:lnTo>
                  <a:lnTo>
                    <a:pt x="17" y="15"/>
                  </a:lnTo>
                  <a:lnTo>
                    <a:pt x="18" y="14"/>
                  </a:lnTo>
                  <a:lnTo>
                    <a:pt x="19" y="14"/>
                  </a:lnTo>
                  <a:lnTo>
                    <a:pt x="19" y="13"/>
                  </a:lnTo>
                  <a:lnTo>
                    <a:pt x="20" y="12"/>
                  </a:lnTo>
                  <a:lnTo>
                    <a:pt x="20" y="11"/>
                  </a:lnTo>
                  <a:lnTo>
                    <a:pt x="20" y="10"/>
                  </a:lnTo>
                  <a:lnTo>
                    <a:pt x="20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4" y="0"/>
                  </a:lnTo>
                  <a:lnTo>
                    <a:pt x="13" y="1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5" y="10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0" y="12"/>
                  </a:lnTo>
                  <a:lnTo>
                    <a:pt x="5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0" name="Freeform 222"/>
            <p:cNvSpPr>
              <a:spLocks/>
            </p:cNvSpPr>
            <p:nvPr/>
          </p:nvSpPr>
          <p:spPr bwMode="auto">
            <a:xfrm>
              <a:off x="1580" y="1713"/>
              <a:ext cx="6" cy="7"/>
            </a:xfrm>
            <a:custGeom>
              <a:avLst/>
              <a:gdLst>
                <a:gd name="T0" fmla="*/ 3 w 6"/>
                <a:gd name="T1" fmla="*/ 0 h 7"/>
                <a:gd name="T2" fmla="*/ 4 w 6"/>
                <a:gd name="T3" fmla="*/ 1 h 7"/>
                <a:gd name="T4" fmla="*/ 4 w 6"/>
                <a:gd name="T5" fmla="*/ 1 h 7"/>
                <a:gd name="T6" fmla="*/ 5 w 6"/>
                <a:gd name="T7" fmla="*/ 1 h 7"/>
                <a:gd name="T8" fmla="*/ 5 w 6"/>
                <a:gd name="T9" fmla="*/ 2 h 7"/>
                <a:gd name="T10" fmla="*/ 5 w 6"/>
                <a:gd name="T11" fmla="*/ 2 h 7"/>
                <a:gd name="T12" fmla="*/ 5 w 6"/>
                <a:gd name="T13" fmla="*/ 2 h 7"/>
                <a:gd name="T14" fmla="*/ 5 w 6"/>
                <a:gd name="T15" fmla="*/ 3 h 7"/>
                <a:gd name="T16" fmla="*/ 5 w 6"/>
                <a:gd name="T17" fmla="*/ 3 h 7"/>
                <a:gd name="T18" fmla="*/ 5 w 6"/>
                <a:gd name="T19" fmla="*/ 4 h 7"/>
                <a:gd name="T20" fmla="*/ 5 w 6"/>
                <a:gd name="T21" fmla="*/ 4 h 7"/>
                <a:gd name="T22" fmla="*/ 5 w 6"/>
                <a:gd name="T23" fmla="*/ 5 h 7"/>
                <a:gd name="T24" fmla="*/ 5 w 6"/>
                <a:gd name="T25" fmla="*/ 5 h 7"/>
                <a:gd name="T26" fmla="*/ 4 w 6"/>
                <a:gd name="T27" fmla="*/ 5 h 7"/>
                <a:gd name="T28" fmla="*/ 4 w 6"/>
                <a:gd name="T29" fmla="*/ 6 h 7"/>
                <a:gd name="T30" fmla="*/ 4 w 6"/>
                <a:gd name="T31" fmla="*/ 6 h 7"/>
                <a:gd name="T32" fmla="*/ 3 w 6"/>
                <a:gd name="T33" fmla="*/ 6 h 7"/>
                <a:gd name="T34" fmla="*/ 3 w 6"/>
                <a:gd name="T35" fmla="*/ 6 h 7"/>
                <a:gd name="T36" fmla="*/ 2 w 6"/>
                <a:gd name="T37" fmla="*/ 6 h 7"/>
                <a:gd name="T38" fmla="*/ 2 w 6"/>
                <a:gd name="T39" fmla="*/ 6 h 7"/>
                <a:gd name="T40" fmla="*/ 1 w 6"/>
                <a:gd name="T41" fmla="*/ 6 h 7"/>
                <a:gd name="T42" fmla="*/ 1 w 6"/>
                <a:gd name="T43" fmla="*/ 5 h 7"/>
                <a:gd name="T44" fmla="*/ 1 w 6"/>
                <a:gd name="T45" fmla="*/ 5 h 7"/>
                <a:gd name="T46" fmla="*/ 0 w 6"/>
                <a:gd name="T47" fmla="*/ 5 h 7"/>
                <a:gd name="T48" fmla="*/ 0 w 6"/>
                <a:gd name="T49" fmla="*/ 4 h 7"/>
                <a:gd name="T50" fmla="*/ 0 w 6"/>
                <a:gd name="T51" fmla="*/ 4 h 7"/>
                <a:gd name="T52" fmla="*/ 0 w 6"/>
                <a:gd name="T53" fmla="*/ 4 h 7"/>
                <a:gd name="T54" fmla="*/ 0 w 6"/>
                <a:gd name="T55" fmla="*/ 3 h 7"/>
                <a:gd name="T56" fmla="*/ 0 w 6"/>
                <a:gd name="T57" fmla="*/ 3 h 7"/>
                <a:gd name="T58" fmla="*/ 0 w 6"/>
                <a:gd name="T59" fmla="*/ 3 h 7"/>
                <a:gd name="T60" fmla="*/ 1 w 6"/>
                <a:gd name="T61" fmla="*/ 3 h 7"/>
                <a:gd name="T62" fmla="*/ 3 w 6"/>
                <a:gd name="T63" fmla="*/ 0 h 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6"/>
                <a:gd name="T97" fmla="*/ 0 h 7"/>
                <a:gd name="T98" fmla="*/ 6 w 6"/>
                <a:gd name="T99" fmla="*/ 7 h 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6" h="7">
                  <a:moveTo>
                    <a:pt x="3" y="0"/>
                  </a:moveTo>
                  <a:lnTo>
                    <a:pt x="4" y="1"/>
                  </a:lnTo>
                  <a:lnTo>
                    <a:pt x="5" y="1"/>
                  </a:lnTo>
                  <a:lnTo>
                    <a:pt x="5" y="2"/>
                  </a:lnTo>
                  <a:lnTo>
                    <a:pt x="5" y="3"/>
                  </a:lnTo>
                  <a:lnTo>
                    <a:pt x="5" y="4"/>
                  </a:lnTo>
                  <a:lnTo>
                    <a:pt x="5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3"/>
                  </a:lnTo>
                  <a:lnTo>
                    <a:pt x="3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1" name="Freeform 223"/>
            <p:cNvSpPr>
              <a:spLocks/>
            </p:cNvSpPr>
            <p:nvPr/>
          </p:nvSpPr>
          <p:spPr bwMode="auto">
            <a:xfrm>
              <a:off x="1588" y="1707"/>
              <a:ext cx="6" cy="5"/>
            </a:xfrm>
            <a:custGeom>
              <a:avLst/>
              <a:gdLst>
                <a:gd name="T0" fmla="*/ 0 w 6"/>
                <a:gd name="T1" fmla="*/ 2 h 5"/>
                <a:gd name="T2" fmla="*/ 2 w 6"/>
                <a:gd name="T3" fmla="*/ 1 h 5"/>
                <a:gd name="T4" fmla="*/ 2 w 6"/>
                <a:gd name="T5" fmla="*/ 0 h 5"/>
                <a:gd name="T6" fmla="*/ 3 w 6"/>
                <a:gd name="T7" fmla="*/ 0 h 5"/>
                <a:gd name="T8" fmla="*/ 3 w 6"/>
                <a:gd name="T9" fmla="*/ 0 h 5"/>
                <a:gd name="T10" fmla="*/ 3 w 6"/>
                <a:gd name="T11" fmla="*/ 0 h 5"/>
                <a:gd name="T12" fmla="*/ 3 w 6"/>
                <a:gd name="T13" fmla="*/ 0 h 5"/>
                <a:gd name="T14" fmla="*/ 4 w 6"/>
                <a:gd name="T15" fmla="*/ 0 h 5"/>
                <a:gd name="T16" fmla="*/ 4 w 6"/>
                <a:gd name="T17" fmla="*/ 0 h 5"/>
                <a:gd name="T18" fmla="*/ 4 w 6"/>
                <a:gd name="T19" fmla="*/ 1 h 5"/>
                <a:gd name="T20" fmla="*/ 5 w 6"/>
                <a:gd name="T21" fmla="*/ 1 h 5"/>
                <a:gd name="T22" fmla="*/ 5 w 6"/>
                <a:gd name="T23" fmla="*/ 1 h 5"/>
                <a:gd name="T24" fmla="*/ 5 w 6"/>
                <a:gd name="T25" fmla="*/ 2 h 5"/>
                <a:gd name="T26" fmla="*/ 5 w 6"/>
                <a:gd name="T27" fmla="*/ 2 h 5"/>
                <a:gd name="T28" fmla="*/ 5 w 6"/>
                <a:gd name="T29" fmla="*/ 2 h 5"/>
                <a:gd name="T30" fmla="*/ 5 w 6"/>
                <a:gd name="T31" fmla="*/ 2 h 5"/>
                <a:gd name="T32" fmla="*/ 5 w 6"/>
                <a:gd name="T33" fmla="*/ 3 h 5"/>
                <a:gd name="T34" fmla="*/ 5 w 6"/>
                <a:gd name="T35" fmla="*/ 3 h 5"/>
                <a:gd name="T36" fmla="*/ 5 w 6"/>
                <a:gd name="T37" fmla="*/ 3 h 5"/>
                <a:gd name="T38" fmla="*/ 5 w 6"/>
                <a:gd name="T39" fmla="*/ 4 h 5"/>
                <a:gd name="T40" fmla="*/ 4 w 6"/>
                <a:gd name="T41" fmla="*/ 4 h 5"/>
                <a:gd name="T42" fmla="*/ 4 w 6"/>
                <a:gd name="T43" fmla="*/ 4 h 5"/>
                <a:gd name="T44" fmla="*/ 3 w 6"/>
                <a:gd name="T45" fmla="*/ 4 h 5"/>
                <a:gd name="T46" fmla="*/ 3 w 6"/>
                <a:gd name="T47" fmla="*/ 4 h 5"/>
                <a:gd name="T48" fmla="*/ 2 w 6"/>
                <a:gd name="T49" fmla="*/ 4 h 5"/>
                <a:gd name="T50" fmla="*/ 2 w 6"/>
                <a:gd name="T51" fmla="*/ 4 h 5"/>
                <a:gd name="T52" fmla="*/ 1 w 6"/>
                <a:gd name="T53" fmla="*/ 4 h 5"/>
                <a:gd name="T54" fmla="*/ 1 w 6"/>
                <a:gd name="T55" fmla="*/ 3 h 5"/>
                <a:gd name="T56" fmla="*/ 1 w 6"/>
                <a:gd name="T57" fmla="*/ 3 h 5"/>
                <a:gd name="T58" fmla="*/ 1 w 6"/>
                <a:gd name="T59" fmla="*/ 3 h 5"/>
                <a:gd name="T60" fmla="*/ 0 w 6"/>
                <a:gd name="T61" fmla="*/ 2 h 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6"/>
                <a:gd name="T94" fmla="*/ 0 h 5"/>
                <a:gd name="T95" fmla="*/ 6 w 6"/>
                <a:gd name="T96" fmla="*/ 5 h 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6" h="5">
                  <a:moveTo>
                    <a:pt x="0" y="2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2"/>
                  </a:lnTo>
                  <a:lnTo>
                    <a:pt x="5" y="3"/>
                  </a:lnTo>
                  <a:lnTo>
                    <a:pt x="5" y="4"/>
                  </a:lnTo>
                  <a:lnTo>
                    <a:pt x="4" y="4"/>
                  </a:lnTo>
                  <a:lnTo>
                    <a:pt x="3" y="4"/>
                  </a:lnTo>
                  <a:lnTo>
                    <a:pt x="2" y="4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2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2" name="Freeform 224"/>
            <p:cNvSpPr>
              <a:spLocks/>
            </p:cNvSpPr>
            <p:nvPr/>
          </p:nvSpPr>
          <p:spPr bwMode="auto">
            <a:xfrm>
              <a:off x="1588" y="1721"/>
              <a:ext cx="23" cy="20"/>
            </a:xfrm>
            <a:custGeom>
              <a:avLst/>
              <a:gdLst>
                <a:gd name="T0" fmla="*/ 17 w 23"/>
                <a:gd name="T1" fmla="*/ 11 h 20"/>
                <a:gd name="T2" fmla="*/ 15 w 23"/>
                <a:gd name="T3" fmla="*/ 11 h 20"/>
                <a:gd name="T4" fmla="*/ 13 w 23"/>
                <a:gd name="T5" fmla="*/ 11 h 20"/>
                <a:gd name="T6" fmla="*/ 12 w 23"/>
                <a:gd name="T7" fmla="*/ 10 h 20"/>
                <a:gd name="T8" fmla="*/ 11 w 23"/>
                <a:gd name="T9" fmla="*/ 9 h 20"/>
                <a:gd name="T10" fmla="*/ 14 w 23"/>
                <a:gd name="T11" fmla="*/ 5 h 20"/>
                <a:gd name="T12" fmla="*/ 16 w 23"/>
                <a:gd name="T13" fmla="*/ 5 h 20"/>
                <a:gd name="T14" fmla="*/ 17 w 23"/>
                <a:gd name="T15" fmla="*/ 5 h 20"/>
                <a:gd name="T16" fmla="*/ 18 w 23"/>
                <a:gd name="T17" fmla="*/ 5 h 20"/>
                <a:gd name="T18" fmla="*/ 18 w 23"/>
                <a:gd name="T19" fmla="*/ 7 h 20"/>
                <a:gd name="T20" fmla="*/ 19 w 23"/>
                <a:gd name="T21" fmla="*/ 8 h 20"/>
                <a:gd name="T22" fmla="*/ 20 w 23"/>
                <a:gd name="T23" fmla="*/ 9 h 20"/>
                <a:gd name="T24" fmla="*/ 20 w 23"/>
                <a:gd name="T25" fmla="*/ 11 h 20"/>
                <a:gd name="T26" fmla="*/ 19 w 23"/>
                <a:gd name="T27" fmla="*/ 12 h 20"/>
                <a:gd name="T28" fmla="*/ 18 w 23"/>
                <a:gd name="T29" fmla="*/ 14 h 20"/>
                <a:gd name="T30" fmla="*/ 22 w 23"/>
                <a:gd name="T31" fmla="*/ 11 h 20"/>
                <a:gd name="T32" fmla="*/ 14 w 23"/>
                <a:gd name="T33" fmla="*/ 1 h 20"/>
                <a:gd name="T34" fmla="*/ 15 w 23"/>
                <a:gd name="T35" fmla="*/ 2 h 20"/>
                <a:gd name="T36" fmla="*/ 15 w 23"/>
                <a:gd name="T37" fmla="*/ 3 h 20"/>
                <a:gd name="T38" fmla="*/ 13 w 23"/>
                <a:gd name="T39" fmla="*/ 3 h 20"/>
                <a:gd name="T40" fmla="*/ 13 w 23"/>
                <a:gd name="T41" fmla="*/ 4 h 20"/>
                <a:gd name="T42" fmla="*/ 4 w 23"/>
                <a:gd name="T43" fmla="*/ 9 h 20"/>
                <a:gd name="T44" fmla="*/ 2 w 23"/>
                <a:gd name="T45" fmla="*/ 10 h 20"/>
                <a:gd name="T46" fmla="*/ 2 w 23"/>
                <a:gd name="T47" fmla="*/ 9 h 20"/>
                <a:gd name="T48" fmla="*/ 1 w 23"/>
                <a:gd name="T49" fmla="*/ 8 h 20"/>
                <a:gd name="T50" fmla="*/ 6 w 23"/>
                <a:gd name="T51" fmla="*/ 19 h 20"/>
                <a:gd name="T52" fmla="*/ 12 w 23"/>
                <a:gd name="T53" fmla="*/ 18 h 20"/>
                <a:gd name="T54" fmla="*/ 10 w 23"/>
                <a:gd name="T55" fmla="*/ 18 h 20"/>
                <a:gd name="T56" fmla="*/ 9 w 23"/>
                <a:gd name="T57" fmla="*/ 17 h 20"/>
                <a:gd name="T58" fmla="*/ 7 w 23"/>
                <a:gd name="T59" fmla="*/ 17 h 20"/>
                <a:gd name="T60" fmla="*/ 6 w 23"/>
                <a:gd name="T61" fmla="*/ 17 h 20"/>
                <a:gd name="T62" fmla="*/ 5 w 23"/>
                <a:gd name="T63" fmla="*/ 15 h 20"/>
                <a:gd name="T64" fmla="*/ 4 w 23"/>
                <a:gd name="T65" fmla="*/ 14 h 20"/>
                <a:gd name="T66" fmla="*/ 3 w 23"/>
                <a:gd name="T67" fmla="*/ 13 h 20"/>
                <a:gd name="T68" fmla="*/ 4 w 23"/>
                <a:gd name="T69" fmla="*/ 12 h 20"/>
                <a:gd name="T70" fmla="*/ 5 w 23"/>
                <a:gd name="T71" fmla="*/ 11 h 20"/>
                <a:gd name="T72" fmla="*/ 10 w 23"/>
                <a:gd name="T73" fmla="*/ 8 h 20"/>
                <a:gd name="T74" fmla="*/ 11 w 23"/>
                <a:gd name="T75" fmla="*/ 9 h 20"/>
                <a:gd name="T76" fmla="*/ 11 w 23"/>
                <a:gd name="T77" fmla="*/ 11 h 20"/>
                <a:gd name="T78" fmla="*/ 12 w 23"/>
                <a:gd name="T79" fmla="*/ 11 h 20"/>
                <a:gd name="T80" fmla="*/ 11 w 23"/>
                <a:gd name="T81" fmla="*/ 13 h 20"/>
                <a:gd name="T82" fmla="*/ 10 w 23"/>
                <a:gd name="T83" fmla="*/ 14 h 2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"/>
                <a:gd name="T127" fmla="*/ 0 h 20"/>
                <a:gd name="T128" fmla="*/ 23 w 23"/>
                <a:gd name="T129" fmla="*/ 20 h 2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" h="20">
                  <a:moveTo>
                    <a:pt x="17" y="11"/>
                  </a:moveTo>
                  <a:lnTo>
                    <a:pt x="17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4" y="11"/>
                  </a:lnTo>
                  <a:lnTo>
                    <a:pt x="13" y="11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7" y="5"/>
                  </a:lnTo>
                  <a:lnTo>
                    <a:pt x="18" y="5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9" y="7"/>
                  </a:lnTo>
                  <a:lnTo>
                    <a:pt x="19" y="8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20" y="10"/>
                  </a:lnTo>
                  <a:lnTo>
                    <a:pt x="20" y="11"/>
                  </a:lnTo>
                  <a:lnTo>
                    <a:pt x="19" y="11"/>
                  </a:lnTo>
                  <a:lnTo>
                    <a:pt x="19" y="12"/>
                  </a:lnTo>
                  <a:lnTo>
                    <a:pt x="19" y="13"/>
                  </a:lnTo>
                  <a:lnTo>
                    <a:pt x="18" y="14"/>
                  </a:lnTo>
                  <a:lnTo>
                    <a:pt x="19" y="14"/>
                  </a:lnTo>
                  <a:lnTo>
                    <a:pt x="22" y="11"/>
                  </a:lnTo>
                  <a:lnTo>
                    <a:pt x="16" y="0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5" y="9"/>
                  </a:lnTo>
                  <a:lnTo>
                    <a:pt x="4" y="9"/>
                  </a:lnTo>
                  <a:lnTo>
                    <a:pt x="3" y="9"/>
                  </a:lnTo>
                  <a:lnTo>
                    <a:pt x="2" y="10"/>
                  </a:lnTo>
                  <a:lnTo>
                    <a:pt x="2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9"/>
                  </a:lnTo>
                  <a:lnTo>
                    <a:pt x="6" y="19"/>
                  </a:lnTo>
                  <a:lnTo>
                    <a:pt x="12" y="19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0" y="18"/>
                  </a:lnTo>
                  <a:lnTo>
                    <a:pt x="9" y="17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5" y="15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10" y="8"/>
                  </a:lnTo>
                  <a:lnTo>
                    <a:pt x="10" y="9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2"/>
                  </a:lnTo>
                  <a:lnTo>
                    <a:pt x="11" y="13"/>
                  </a:lnTo>
                  <a:lnTo>
                    <a:pt x="10" y="14"/>
                  </a:lnTo>
                  <a:lnTo>
                    <a:pt x="17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3" name="Freeform 225"/>
            <p:cNvSpPr>
              <a:spLocks/>
            </p:cNvSpPr>
            <p:nvPr/>
          </p:nvSpPr>
          <p:spPr bwMode="auto">
            <a:xfrm>
              <a:off x="1598" y="1741"/>
              <a:ext cx="21" cy="22"/>
            </a:xfrm>
            <a:custGeom>
              <a:avLst/>
              <a:gdLst>
                <a:gd name="T0" fmla="*/ 10 w 21"/>
                <a:gd name="T1" fmla="*/ 9 h 22"/>
                <a:gd name="T2" fmla="*/ 5 w 21"/>
                <a:gd name="T3" fmla="*/ 17 h 22"/>
                <a:gd name="T4" fmla="*/ 6 w 21"/>
                <a:gd name="T5" fmla="*/ 21 h 22"/>
                <a:gd name="T6" fmla="*/ 7 w 21"/>
                <a:gd name="T7" fmla="*/ 20 h 22"/>
                <a:gd name="T8" fmla="*/ 6 w 21"/>
                <a:gd name="T9" fmla="*/ 19 h 22"/>
                <a:gd name="T10" fmla="*/ 6 w 21"/>
                <a:gd name="T11" fmla="*/ 19 h 22"/>
                <a:gd name="T12" fmla="*/ 7 w 21"/>
                <a:gd name="T13" fmla="*/ 19 h 22"/>
                <a:gd name="T14" fmla="*/ 7 w 21"/>
                <a:gd name="T15" fmla="*/ 18 h 22"/>
                <a:gd name="T16" fmla="*/ 8 w 21"/>
                <a:gd name="T17" fmla="*/ 17 h 22"/>
                <a:gd name="T18" fmla="*/ 12 w 21"/>
                <a:gd name="T19" fmla="*/ 12 h 22"/>
                <a:gd name="T20" fmla="*/ 12 w 21"/>
                <a:gd name="T21" fmla="*/ 12 h 22"/>
                <a:gd name="T22" fmla="*/ 12 w 21"/>
                <a:gd name="T23" fmla="*/ 13 h 22"/>
                <a:gd name="T24" fmla="*/ 13 w 21"/>
                <a:gd name="T25" fmla="*/ 13 h 22"/>
                <a:gd name="T26" fmla="*/ 14 w 21"/>
                <a:gd name="T27" fmla="*/ 14 h 22"/>
                <a:gd name="T28" fmla="*/ 15 w 21"/>
                <a:gd name="T29" fmla="*/ 14 h 22"/>
                <a:gd name="T30" fmla="*/ 15 w 21"/>
                <a:gd name="T31" fmla="*/ 14 h 22"/>
                <a:gd name="T32" fmla="*/ 16 w 21"/>
                <a:gd name="T33" fmla="*/ 14 h 22"/>
                <a:gd name="T34" fmla="*/ 17 w 21"/>
                <a:gd name="T35" fmla="*/ 14 h 22"/>
                <a:gd name="T36" fmla="*/ 18 w 21"/>
                <a:gd name="T37" fmla="*/ 14 h 22"/>
                <a:gd name="T38" fmla="*/ 18 w 21"/>
                <a:gd name="T39" fmla="*/ 13 h 22"/>
                <a:gd name="T40" fmla="*/ 19 w 21"/>
                <a:gd name="T41" fmla="*/ 12 h 22"/>
                <a:gd name="T42" fmla="*/ 19 w 21"/>
                <a:gd name="T43" fmla="*/ 12 h 22"/>
                <a:gd name="T44" fmla="*/ 19 w 21"/>
                <a:gd name="T45" fmla="*/ 11 h 22"/>
                <a:gd name="T46" fmla="*/ 20 w 21"/>
                <a:gd name="T47" fmla="*/ 11 h 22"/>
                <a:gd name="T48" fmla="*/ 20 w 21"/>
                <a:gd name="T49" fmla="*/ 10 h 22"/>
                <a:gd name="T50" fmla="*/ 19 w 21"/>
                <a:gd name="T51" fmla="*/ 9 h 22"/>
                <a:gd name="T52" fmla="*/ 19 w 21"/>
                <a:gd name="T53" fmla="*/ 9 h 22"/>
                <a:gd name="T54" fmla="*/ 19 w 21"/>
                <a:gd name="T55" fmla="*/ 8 h 22"/>
                <a:gd name="T56" fmla="*/ 19 w 21"/>
                <a:gd name="T57" fmla="*/ 7 h 22"/>
                <a:gd name="T58" fmla="*/ 18 w 21"/>
                <a:gd name="T59" fmla="*/ 6 h 22"/>
                <a:gd name="T60" fmla="*/ 16 w 21"/>
                <a:gd name="T61" fmla="*/ 0 h 22"/>
                <a:gd name="T62" fmla="*/ 15 w 21"/>
                <a:gd name="T63" fmla="*/ 0 h 22"/>
                <a:gd name="T64" fmla="*/ 15 w 21"/>
                <a:gd name="T65" fmla="*/ 1 h 22"/>
                <a:gd name="T66" fmla="*/ 15 w 21"/>
                <a:gd name="T67" fmla="*/ 2 h 22"/>
                <a:gd name="T68" fmla="*/ 15 w 21"/>
                <a:gd name="T69" fmla="*/ 2 h 22"/>
                <a:gd name="T70" fmla="*/ 15 w 21"/>
                <a:gd name="T71" fmla="*/ 3 h 22"/>
                <a:gd name="T72" fmla="*/ 14 w 21"/>
                <a:gd name="T73" fmla="*/ 3 h 22"/>
                <a:gd name="T74" fmla="*/ 13 w 21"/>
                <a:gd name="T75" fmla="*/ 3 h 22"/>
                <a:gd name="T76" fmla="*/ 13 w 21"/>
                <a:gd name="T77" fmla="*/ 4 h 22"/>
                <a:gd name="T78" fmla="*/ 5 w 21"/>
                <a:gd name="T79" fmla="*/ 8 h 22"/>
                <a:gd name="T80" fmla="*/ 4 w 21"/>
                <a:gd name="T81" fmla="*/ 8 h 22"/>
                <a:gd name="T82" fmla="*/ 3 w 21"/>
                <a:gd name="T83" fmla="*/ 8 h 22"/>
                <a:gd name="T84" fmla="*/ 2 w 21"/>
                <a:gd name="T85" fmla="*/ 8 h 22"/>
                <a:gd name="T86" fmla="*/ 2 w 21"/>
                <a:gd name="T87" fmla="*/ 8 h 22"/>
                <a:gd name="T88" fmla="*/ 2 w 21"/>
                <a:gd name="T89" fmla="*/ 7 h 22"/>
                <a:gd name="T90" fmla="*/ 1 w 21"/>
                <a:gd name="T91" fmla="*/ 7 h 22"/>
                <a:gd name="T92" fmla="*/ 1 w 21"/>
                <a:gd name="T93" fmla="*/ 6 h 22"/>
                <a:gd name="T94" fmla="*/ 0 w 21"/>
                <a:gd name="T95" fmla="*/ 7 h 22"/>
                <a:gd name="T96" fmla="*/ 3 w 21"/>
                <a:gd name="T97" fmla="*/ 13 h 22"/>
                <a:gd name="T98" fmla="*/ 4 w 21"/>
                <a:gd name="T99" fmla="*/ 13 h 22"/>
                <a:gd name="T100" fmla="*/ 3 w 21"/>
                <a:gd name="T101" fmla="*/ 12 h 22"/>
                <a:gd name="T102" fmla="*/ 3 w 21"/>
                <a:gd name="T103" fmla="*/ 12 h 22"/>
                <a:gd name="T104" fmla="*/ 3 w 21"/>
                <a:gd name="T105" fmla="*/ 11 h 22"/>
                <a:gd name="T106" fmla="*/ 4 w 21"/>
                <a:gd name="T107" fmla="*/ 11 h 22"/>
                <a:gd name="T108" fmla="*/ 4 w 21"/>
                <a:gd name="T109" fmla="*/ 10 h 22"/>
                <a:gd name="T110" fmla="*/ 5 w 21"/>
                <a:gd name="T111" fmla="*/ 10 h 22"/>
                <a:gd name="T112" fmla="*/ 5 w 21"/>
                <a:gd name="T113" fmla="*/ 10 h 22"/>
                <a:gd name="T114" fmla="*/ 6 w 21"/>
                <a:gd name="T115" fmla="*/ 10 h 22"/>
                <a:gd name="T116" fmla="*/ 10 w 21"/>
                <a:gd name="T117" fmla="*/ 8 h 22"/>
                <a:gd name="T118" fmla="*/ 10 w 21"/>
                <a:gd name="T119" fmla="*/ 9 h 2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1"/>
                <a:gd name="T181" fmla="*/ 0 h 22"/>
                <a:gd name="T182" fmla="*/ 21 w 21"/>
                <a:gd name="T183" fmla="*/ 22 h 2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1" h="22">
                  <a:moveTo>
                    <a:pt x="10" y="9"/>
                  </a:moveTo>
                  <a:lnTo>
                    <a:pt x="5" y="17"/>
                  </a:lnTo>
                  <a:lnTo>
                    <a:pt x="6" y="21"/>
                  </a:lnTo>
                  <a:lnTo>
                    <a:pt x="7" y="20"/>
                  </a:lnTo>
                  <a:lnTo>
                    <a:pt x="6" y="19"/>
                  </a:lnTo>
                  <a:lnTo>
                    <a:pt x="7" y="19"/>
                  </a:lnTo>
                  <a:lnTo>
                    <a:pt x="7" y="18"/>
                  </a:lnTo>
                  <a:lnTo>
                    <a:pt x="8" y="17"/>
                  </a:lnTo>
                  <a:lnTo>
                    <a:pt x="12" y="12"/>
                  </a:lnTo>
                  <a:lnTo>
                    <a:pt x="12" y="13"/>
                  </a:lnTo>
                  <a:lnTo>
                    <a:pt x="13" y="13"/>
                  </a:lnTo>
                  <a:lnTo>
                    <a:pt x="14" y="14"/>
                  </a:lnTo>
                  <a:lnTo>
                    <a:pt x="15" y="14"/>
                  </a:lnTo>
                  <a:lnTo>
                    <a:pt x="16" y="14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18" y="13"/>
                  </a:lnTo>
                  <a:lnTo>
                    <a:pt x="19" y="12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0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7"/>
                  </a:lnTo>
                  <a:lnTo>
                    <a:pt x="18" y="6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5" y="8"/>
                  </a:lnTo>
                  <a:lnTo>
                    <a:pt x="4" y="8"/>
                  </a:lnTo>
                  <a:lnTo>
                    <a:pt x="3" y="8"/>
                  </a:lnTo>
                  <a:lnTo>
                    <a:pt x="2" y="8"/>
                  </a:lnTo>
                  <a:lnTo>
                    <a:pt x="2" y="7"/>
                  </a:lnTo>
                  <a:lnTo>
                    <a:pt x="1" y="7"/>
                  </a:lnTo>
                  <a:lnTo>
                    <a:pt x="1" y="6"/>
                  </a:lnTo>
                  <a:lnTo>
                    <a:pt x="0" y="7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6" y="10"/>
                  </a:lnTo>
                  <a:lnTo>
                    <a:pt x="10" y="8"/>
                  </a:lnTo>
                  <a:lnTo>
                    <a:pt x="1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4" name="Freeform 226"/>
            <p:cNvSpPr>
              <a:spLocks/>
            </p:cNvSpPr>
            <p:nvPr/>
          </p:nvSpPr>
          <p:spPr bwMode="auto">
            <a:xfrm>
              <a:off x="1611" y="1747"/>
              <a:ext cx="6" cy="4"/>
            </a:xfrm>
            <a:custGeom>
              <a:avLst/>
              <a:gdLst>
                <a:gd name="T0" fmla="*/ 3 w 6"/>
                <a:gd name="T1" fmla="*/ 0 h 4"/>
                <a:gd name="T2" fmla="*/ 3 w 6"/>
                <a:gd name="T3" fmla="*/ 0 h 4"/>
                <a:gd name="T4" fmla="*/ 3 w 6"/>
                <a:gd name="T5" fmla="*/ 0 h 4"/>
                <a:gd name="T6" fmla="*/ 4 w 6"/>
                <a:gd name="T7" fmla="*/ 0 h 4"/>
                <a:gd name="T8" fmla="*/ 4 w 6"/>
                <a:gd name="T9" fmla="*/ 0 h 4"/>
                <a:gd name="T10" fmla="*/ 4 w 6"/>
                <a:gd name="T11" fmla="*/ 0 h 4"/>
                <a:gd name="T12" fmla="*/ 5 w 6"/>
                <a:gd name="T13" fmla="*/ 0 h 4"/>
                <a:gd name="T14" fmla="*/ 5 w 6"/>
                <a:gd name="T15" fmla="*/ 1 h 4"/>
                <a:gd name="T16" fmla="*/ 5 w 6"/>
                <a:gd name="T17" fmla="*/ 1 h 4"/>
                <a:gd name="T18" fmla="*/ 5 w 6"/>
                <a:gd name="T19" fmla="*/ 1 h 4"/>
                <a:gd name="T20" fmla="*/ 5 w 6"/>
                <a:gd name="T21" fmla="*/ 1 h 4"/>
                <a:gd name="T22" fmla="*/ 5 w 6"/>
                <a:gd name="T23" fmla="*/ 2 h 4"/>
                <a:gd name="T24" fmla="*/ 5 w 6"/>
                <a:gd name="T25" fmla="*/ 2 h 4"/>
                <a:gd name="T26" fmla="*/ 5 w 6"/>
                <a:gd name="T27" fmla="*/ 2 h 4"/>
                <a:gd name="T28" fmla="*/ 5 w 6"/>
                <a:gd name="T29" fmla="*/ 2 h 4"/>
                <a:gd name="T30" fmla="*/ 5 w 6"/>
                <a:gd name="T31" fmla="*/ 3 h 4"/>
                <a:gd name="T32" fmla="*/ 4 w 6"/>
                <a:gd name="T33" fmla="*/ 3 h 4"/>
                <a:gd name="T34" fmla="*/ 4 w 6"/>
                <a:gd name="T35" fmla="*/ 3 h 4"/>
                <a:gd name="T36" fmla="*/ 4 w 6"/>
                <a:gd name="T37" fmla="*/ 3 h 4"/>
                <a:gd name="T38" fmla="*/ 3 w 6"/>
                <a:gd name="T39" fmla="*/ 3 h 4"/>
                <a:gd name="T40" fmla="*/ 3 w 6"/>
                <a:gd name="T41" fmla="*/ 3 h 4"/>
                <a:gd name="T42" fmla="*/ 2 w 6"/>
                <a:gd name="T43" fmla="*/ 3 h 4"/>
                <a:gd name="T44" fmla="*/ 2 w 6"/>
                <a:gd name="T45" fmla="*/ 3 h 4"/>
                <a:gd name="T46" fmla="*/ 1 w 6"/>
                <a:gd name="T47" fmla="*/ 3 h 4"/>
                <a:gd name="T48" fmla="*/ 1 w 6"/>
                <a:gd name="T49" fmla="*/ 3 h 4"/>
                <a:gd name="T50" fmla="*/ 1 w 6"/>
                <a:gd name="T51" fmla="*/ 2 h 4"/>
                <a:gd name="T52" fmla="*/ 1 w 6"/>
                <a:gd name="T53" fmla="*/ 2 h 4"/>
                <a:gd name="T54" fmla="*/ 0 w 6"/>
                <a:gd name="T55" fmla="*/ 2 h 4"/>
                <a:gd name="T56" fmla="*/ 0 w 6"/>
                <a:gd name="T57" fmla="*/ 2 h 4"/>
                <a:gd name="T58" fmla="*/ 0 w 6"/>
                <a:gd name="T59" fmla="*/ 1 h 4"/>
                <a:gd name="T60" fmla="*/ 3 w 6"/>
                <a:gd name="T61" fmla="*/ 0 h 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6"/>
                <a:gd name="T94" fmla="*/ 0 h 4"/>
                <a:gd name="T95" fmla="*/ 6 w 6"/>
                <a:gd name="T96" fmla="*/ 4 h 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6" h="4">
                  <a:moveTo>
                    <a:pt x="3" y="0"/>
                  </a:move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2"/>
                  </a:lnTo>
                  <a:lnTo>
                    <a:pt x="5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3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5" name="Freeform 227"/>
            <p:cNvSpPr>
              <a:spLocks/>
            </p:cNvSpPr>
            <p:nvPr/>
          </p:nvSpPr>
          <p:spPr bwMode="auto">
            <a:xfrm>
              <a:off x="1607" y="1761"/>
              <a:ext cx="21" cy="16"/>
            </a:xfrm>
            <a:custGeom>
              <a:avLst/>
              <a:gdLst>
                <a:gd name="T0" fmla="*/ 15 w 21"/>
                <a:gd name="T1" fmla="*/ 9 h 16"/>
                <a:gd name="T2" fmla="*/ 15 w 21"/>
                <a:gd name="T3" fmla="*/ 9 h 16"/>
                <a:gd name="T4" fmla="*/ 15 w 21"/>
                <a:gd name="T5" fmla="*/ 8 h 16"/>
                <a:gd name="T6" fmla="*/ 16 w 21"/>
                <a:gd name="T7" fmla="*/ 8 h 16"/>
                <a:gd name="T8" fmla="*/ 17 w 21"/>
                <a:gd name="T9" fmla="*/ 8 h 16"/>
                <a:gd name="T10" fmla="*/ 18 w 21"/>
                <a:gd name="T11" fmla="*/ 8 h 16"/>
                <a:gd name="T12" fmla="*/ 18 w 21"/>
                <a:gd name="T13" fmla="*/ 9 h 16"/>
                <a:gd name="T14" fmla="*/ 18 w 21"/>
                <a:gd name="T15" fmla="*/ 9 h 16"/>
                <a:gd name="T16" fmla="*/ 18 w 21"/>
                <a:gd name="T17" fmla="*/ 9 h 16"/>
                <a:gd name="T18" fmla="*/ 18 w 21"/>
                <a:gd name="T19" fmla="*/ 10 h 16"/>
                <a:gd name="T20" fmla="*/ 18 w 21"/>
                <a:gd name="T21" fmla="*/ 11 h 16"/>
                <a:gd name="T22" fmla="*/ 18 w 21"/>
                <a:gd name="T23" fmla="*/ 11 h 16"/>
                <a:gd name="T24" fmla="*/ 18 w 21"/>
                <a:gd name="T25" fmla="*/ 12 h 16"/>
                <a:gd name="T26" fmla="*/ 17 w 21"/>
                <a:gd name="T27" fmla="*/ 13 h 16"/>
                <a:gd name="T28" fmla="*/ 17 w 21"/>
                <a:gd name="T29" fmla="*/ 14 h 16"/>
                <a:gd name="T30" fmla="*/ 16 w 21"/>
                <a:gd name="T31" fmla="*/ 14 h 16"/>
                <a:gd name="T32" fmla="*/ 15 w 21"/>
                <a:gd name="T33" fmla="*/ 14 h 16"/>
                <a:gd name="T34" fmla="*/ 15 w 21"/>
                <a:gd name="T35" fmla="*/ 15 h 16"/>
                <a:gd name="T36" fmla="*/ 20 w 21"/>
                <a:gd name="T37" fmla="*/ 12 h 16"/>
                <a:gd name="T38" fmla="*/ 15 w 21"/>
                <a:gd name="T39" fmla="*/ 1 h 16"/>
                <a:gd name="T40" fmla="*/ 12 w 21"/>
                <a:gd name="T41" fmla="*/ 0 h 16"/>
                <a:gd name="T42" fmla="*/ 12 w 21"/>
                <a:gd name="T43" fmla="*/ 1 h 16"/>
                <a:gd name="T44" fmla="*/ 12 w 21"/>
                <a:gd name="T45" fmla="*/ 1 h 16"/>
                <a:gd name="T46" fmla="*/ 13 w 21"/>
                <a:gd name="T47" fmla="*/ 1 h 16"/>
                <a:gd name="T48" fmla="*/ 13 w 21"/>
                <a:gd name="T49" fmla="*/ 1 h 16"/>
                <a:gd name="T50" fmla="*/ 14 w 21"/>
                <a:gd name="T51" fmla="*/ 1 h 16"/>
                <a:gd name="T52" fmla="*/ 15 w 21"/>
                <a:gd name="T53" fmla="*/ 1 h 16"/>
                <a:gd name="T54" fmla="*/ 15 w 21"/>
                <a:gd name="T55" fmla="*/ 2 h 16"/>
                <a:gd name="T56" fmla="*/ 15 w 21"/>
                <a:gd name="T57" fmla="*/ 2 h 16"/>
                <a:gd name="T58" fmla="*/ 15 w 21"/>
                <a:gd name="T59" fmla="*/ 3 h 16"/>
                <a:gd name="T60" fmla="*/ 16 w 21"/>
                <a:gd name="T61" fmla="*/ 4 h 16"/>
                <a:gd name="T62" fmla="*/ 16 w 21"/>
                <a:gd name="T63" fmla="*/ 4 h 16"/>
                <a:gd name="T64" fmla="*/ 16 w 21"/>
                <a:gd name="T65" fmla="*/ 5 h 16"/>
                <a:gd name="T66" fmla="*/ 16 w 21"/>
                <a:gd name="T67" fmla="*/ 6 h 16"/>
                <a:gd name="T68" fmla="*/ 15 w 21"/>
                <a:gd name="T69" fmla="*/ 6 h 16"/>
                <a:gd name="T70" fmla="*/ 15 w 21"/>
                <a:gd name="T71" fmla="*/ 6 h 16"/>
                <a:gd name="T72" fmla="*/ 15 w 21"/>
                <a:gd name="T73" fmla="*/ 6 h 16"/>
                <a:gd name="T74" fmla="*/ 14 w 21"/>
                <a:gd name="T75" fmla="*/ 6 h 16"/>
                <a:gd name="T76" fmla="*/ 5 w 21"/>
                <a:gd name="T77" fmla="*/ 9 h 16"/>
                <a:gd name="T78" fmla="*/ 4 w 21"/>
                <a:gd name="T79" fmla="*/ 9 h 16"/>
                <a:gd name="T80" fmla="*/ 3 w 21"/>
                <a:gd name="T81" fmla="*/ 9 h 16"/>
                <a:gd name="T82" fmla="*/ 2 w 21"/>
                <a:gd name="T83" fmla="*/ 9 h 16"/>
                <a:gd name="T84" fmla="*/ 2 w 21"/>
                <a:gd name="T85" fmla="*/ 9 h 16"/>
                <a:gd name="T86" fmla="*/ 1 w 21"/>
                <a:gd name="T87" fmla="*/ 9 h 16"/>
                <a:gd name="T88" fmla="*/ 1 w 21"/>
                <a:gd name="T89" fmla="*/ 8 h 16"/>
                <a:gd name="T90" fmla="*/ 1 w 21"/>
                <a:gd name="T91" fmla="*/ 7 h 16"/>
                <a:gd name="T92" fmla="*/ 0 w 21"/>
                <a:gd name="T93" fmla="*/ 8 h 16"/>
                <a:gd name="T94" fmla="*/ 2 w 21"/>
                <a:gd name="T95" fmla="*/ 14 h 16"/>
                <a:gd name="T96" fmla="*/ 3 w 21"/>
                <a:gd name="T97" fmla="*/ 14 h 16"/>
                <a:gd name="T98" fmla="*/ 2 w 21"/>
                <a:gd name="T99" fmla="*/ 14 h 16"/>
                <a:gd name="T100" fmla="*/ 2 w 21"/>
                <a:gd name="T101" fmla="*/ 13 h 16"/>
                <a:gd name="T102" fmla="*/ 2 w 21"/>
                <a:gd name="T103" fmla="*/ 12 h 16"/>
                <a:gd name="T104" fmla="*/ 3 w 21"/>
                <a:gd name="T105" fmla="*/ 12 h 16"/>
                <a:gd name="T106" fmla="*/ 3 w 21"/>
                <a:gd name="T107" fmla="*/ 11 h 16"/>
                <a:gd name="T108" fmla="*/ 4 w 21"/>
                <a:gd name="T109" fmla="*/ 11 h 16"/>
                <a:gd name="T110" fmla="*/ 5 w 21"/>
                <a:gd name="T111" fmla="*/ 11 h 16"/>
                <a:gd name="T112" fmla="*/ 5 w 21"/>
                <a:gd name="T113" fmla="*/ 11 h 16"/>
                <a:gd name="T114" fmla="*/ 15 w 21"/>
                <a:gd name="T115" fmla="*/ 9 h 1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1"/>
                <a:gd name="T175" fmla="*/ 0 h 16"/>
                <a:gd name="T176" fmla="*/ 21 w 21"/>
                <a:gd name="T177" fmla="*/ 16 h 1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1" h="16">
                  <a:moveTo>
                    <a:pt x="15" y="9"/>
                  </a:moveTo>
                  <a:lnTo>
                    <a:pt x="15" y="9"/>
                  </a:lnTo>
                  <a:lnTo>
                    <a:pt x="15" y="8"/>
                  </a:lnTo>
                  <a:lnTo>
                    <a:pt x="16" y="8"/>
                  </a:lnTo>
                  <a:lnTo>
                    <a:pt x="17" y="8"/>
                  </a:lnTo>
                  <a:lnTo>
                    <a:pt x="18" y="8"/>
                  </a:lnTo>
                  <a:lnTo>
                    <a:pt x="18" y="9"/>
                  </a:lnTo>
                  <a:lnTo>
                    <a:pt x="18" y="10"/>
                  </a:lnTo>
                  <a:lnTo>
                    <a:pt x="18" y="11"/>
                  </a:lnTo>
                  <a:lnTo>
                    <a:pt x="18" y="12"/>
                  </a:lnTo>
                  <a:lnTo>
                    <a:pt x="17" y="13"/>
                  </a:lnTo>
                  <a:lnTo>
                    <a:pt x="17" y="14"/>
                  </a:lnTo>
                  <a:lnTo>
                    <a:pt x="16" y="14"/>
                  </a:lnTo>
                  <a:lnTo>
                    <a:pt x="15" y="14"/>
                  </a:lnTo>
                  <a:lnTo>
                    <a:pt x="15" y="15"/>
                  </a:lnTo>
                  <a:lnTo>
                    <a:pt x="20" y="12"/>
                  </a:lnTo>
                  <a:lnTo>
                    <a:pt x="15" y="1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5" y="3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6" y="6"/>
                  </a:lnTo>
                  <a:lnTo>
                    <a:pt x="15" y="6"/>
                  </a:lnTo>
                  <a:lnTo>
                    <a:pt x="14" y="6"/>
                  </a:lnTo>
                  <a:lnTo>
                    <a:pt x="5" y="9"/>
                  </a:lnTo>
                  <a:lnTo>
                    <a:pt x="4" y="9"/>
                  </a:lnTo>
                  <a:lnTo>
                    <a:pt x="3" y="9"/>
                  </a:lnTo>
                  <a:lnTo>
                    <a:pt x="2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8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15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6" name="Freeform 228"/>
            <p:cNvSpPr>
              <a:spLocks/>
            </p:cNvSpPr>
            <p:nvPr/>
          </p:nvSpPr>
          <p:spPr bwMode="auto">
            <a:xfrm>
              <a:off x="1612" y="1781"/>
              <a:ext cx="20" cy="16"/>
            </a:xfrm>
            <a:custGeom>
              <a:avLst/>
              <a:gdLst>
                <a:gd name="T0" fmla="*/ 9 w 20"/>
                <a:gd name="T1" fmla="*/ 9 h 16"/>
                <a:gd name="T2" fmla="*/ 14 w 20"/>
                <a:gd name="T3" fmla="*/ 6 h 16"/>
                <a:gd name="T4" fmla="*/ 14 w 20"/>
                <a:gd name="T5" fmla="*/ 5 h 16"/>
                <a:gd name="T6" fmla="*/ 15 w 20"/>
                <a:gd name="T7" fmla="*/ 5 h 16"/>
                <a:gd name="T8" fmla="*/ 16 w 20"/>
                <a:gd name="T9" fmla="*/ 5 h 16"/>
                <a:gd name="T10" fmla="*/ 17 w 20"/>
                <a:gd name="T11" fmla="*/ 5 h 16"/>
                <a:gd name="T12" fmla="*/ 17 w 20"/>
                <a:gd name="T13" fmla="*/ 6 h 16"/>
                <a:gd name="T14" fmla="*/ 17 w 20"/>
                <a:gd name="T15" fmla="*/ 6 h 16"/>
                <a:gd name="T16" fmla="*/ 17 w 20"/>
                <a:gd name="T17" fmla="*/ 6 h 16"/>
                <a:gd name="T18" fmla="*/ 16 w 20"/>
                <a:gd name="T19" fmla="*/ 0 h 16"/>
                <a:gd name="T20" fmla="*/ 15 w 20"/>
                <a:gd name="T21" fmla="*/ 1 h 16"/>
                <a:gd name="T22" fmla="*/ 15 w 20"/>
                <a:gd name="T23" fmla="*/ 1 h 16"/>
                <a:gd name="T24" fmla="*/ 14 w 20"/>
                <a:gd name="T25" fmla="*/ 2 h 16"/>
                <a:gd name="T26" fmla="*/ 14 w 20"/>
                <a:gd name="T27" fmla="*/ 3 h 16"/>
                <a:gd name="T28" fmla="*/ 14 w 20"/>
                <a:gd name="T29" fmla="*/ 4 h 16"/>
                <a:gd name="T30" fmla="*/ 13 w 20"/>
                <a:gd name="T31" fmla="*/ 4 h 16"/>
                <a:gd name="T32" fmla="*/ 7 w 20"/>
                <a:gd name="T33" fmla="*/ 9 h 16"/>
                <a:gd name="T34" fmla="*/ 5 w 20"/>
                <a:gd name="T35" fmla="*/ 9 h 16"/>
                <a:gd name="T36" fmla="*/ 4 w 20"/>
                <a:gd name="T37" fmla="*/ 9 h 16"/>
                <a:gd name="T38" fmla="*/ 3 w 20"/>
                <a:gd name="T39" fmla="*/ 9 h 16"/>
                <a:gd name="T40" fmla="*/ 2 w 20"/>
                <a:gd name="T41" fmla="*/ 9 h 16"/>
                <a:gd name="T42" fmla="*/ 2 w 20"/>
                <a:gd name="T43" fmla="*/ 9 h 16"/>
                <a:gd name="T44" fmla="*/ 1 w 20"/>
                <a:gd name="T45" fmla="*/ 8 h 16"/>
                <a:gd name="T46" fmla="*/ 1 w 20"/>
                <a:gd name="T47" fmla="*/ 7 h 16"/>
                <a:gd name="T48" fmla="*/ 0 w 20"/>
                <a:gd name="T49" fmla="*/ 7 h 16"/>
                <a:gd name="T50" fmla="*/ 2 w 20"/>
                <a:gd name="T51" fmla="*/ 14 h 16"/>
                <a:gd name="T52" fmla="*/ 2 w 20"/>
                <a:gd name="T53" fmla="*/ 13 h 16"/>
                <a:gd name="T54" fmla="*/ 2 w 20"/>
                <a:gd name="T55" fmla="*/ 12 h 16"/>
                <a:gd name="T56" fmla="*/ 2 w 20"/>
                <a:gd name="T57" fmla="*/ 11 h 16"/>
                <a:gd name="T58" fmla="*/ 3 w 20"/>
                <a:gd name="T59" fmla="*/ 11 h 16"/>
                <a:gd name="T60" fmla="*/ 4 w 20"/>
                <a:gd name="T61" fmla="*/ 11 h 16"/>
                <a:gd name="T62" fmla="*/ 5 w 20"/>
                <a:gd name="T63" fmla="*/ 11 h 16"/>
                <a:gd name="T64" fmla="*/ 8 w 20"/>
                <a:gd name="T65" fmla="*/ 11 h 16"/>
                <a:gd name="T66" fmla="*/ 14 w 20"/>
                <a:gd name="T67" fmla="*/ 13 h 16"/>
                <a:gd name="T68" fmla="*/ 15 w 20"/>
                <a:gd name="T69" fmla="*/ 13 h 16"/>
                <a:gd name="T70" fmla="*/ 16 w 20"/>
                <a:gd name="T71" fmla="*/ 13 h 16"/>
                <a:gd name="T72" fmla="*/ 17 w 20"/>
                <a:gd name="T73" fmla="*/ 14 h 16"/>
                <a:gd name="T74" fmla="*/ 17 w 20"/>
                <a:gd name="T75" fmla="*/ 14 h 16"/>
                <a:gd name="T76" fmla="*/ 17 w 20"/>
                <a:gd name="T77" fmla="*/ 14 h 16"/>
                <a:gd name="T78" fmla="*/ 18 w 20"/>
                <a:gd name="T79" fmla="*/ 14 h 16"/>
                <a:gd name="T80" fmla="*/ 18 w 20"/>
                <a:gd name="T81" fmla="*/ 15 h 16"/>
                <a:gd name="T82" fmla="*/ 19 w 20"/>
                <a:gd name="T83" fmla="*/ 15 h 16"/>
                <a:gd name="T84" fmla="*/ 17 w 20"/>
                <a:gd name="T85" fmla="*/ 9 h 16"/>
                <a:gd name="T86" fmla="*/ 17 w 20"/>
                <a:gd name="T87" fmla="*/ 10 h 16"/>
                <a:gd name="T88" fmla="*/ 17 w 20"/>
                <a:gd name="T89" fmla="*/ 11 h 16"/>
                <a:gd name="T90" fmla="*/ 17 w 20"/>
                <a:gd name="T91" fmla="*/ 11 h 16"/>
                <a:gd name="T92" fmla="*/ 17 w 20"/>
                <a:gd name="T93" fmla="*/ 11 h 16"/>
                <a:gd name="T94" fmla="*/ 16 w 20"/>
                <a:gd name="T95" fmla="*/ 11 h 16"/>
                <a:gd name="T96" fmla="*/ 15 w 20"/>
                <a:gd name="T97" fmla="*/ 11 h 16"/>
                <a:gd name="T98" fmla="*/ 14 w 20"/>
                <a:gd name="T99" fmla="*/ 11 h 16"/>
                <a:gd name="T100" fmla="*/ 9 w 20"/>
                <a:gd name="T101" fmla="*/ 9 h 1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0"/>
                <a:gd name="T154" fmla="*/ 0 h 16"/>
                <a:gd name="T155" fmla="*/ 20 w 20"/>
                <a:gd name="T156" fmla="*/ 16 h 1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0" h="16">
                  <a:moveTo>
                    <a:pt x="9" y="9"/>
                  </a:moveTo>
                  <a:lnTo>
                    <a:pt x="14" y="6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7" y="5"/>
                  </a:lnTo>
                  <a:lnTo>
                    <a:pt x="17" y="6"/>
                  </a:lnTo>
                  <a:lnTo>
                    <a:pt x="16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4" y="4"/>
                  </a:lnTo>
                  <a:lnTo>
                    <a:pt x="13" y="4"/>
                  </a:lnTo>
                  <a:lnTo>
                    <a:pt x="7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3" y="9"/>
                  </a:lnTo>
                  <a:lnTo>
                    <a:pt x="2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7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8" y="11"/>
                  </a:lnTo>
                  <a:lnTo>
                    <a:pt x="14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18" y="15"/>
                  </a:lnTo>
                  <a:lnTo>
                    <a:pt x="19" y="15"/>
                  </a:lnTo>
                  <a:lnTo>
                    <a:pt x="17" y="9"/>
                  </a:lnTo>
                  <a:lnTo>
                    <a:pt x="17" y="10"/>
                  </a:lnTo>
                  <a:lnTo>
                    <a:pt x="17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4" y="11"/>
                  </a:lnTo>
                  <a:lnTo>
                    <a:pt x="9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7" name="Freeform 229"/>
            <p:cNvSpPr>
              <a:spLocks/>
            </p:cNvSpPr>
            <p:nvPr/>
          </p:nvSpPr>
          <p:spPr bwMode="auto">
            <a:xfrm>
              <a:off x="1366" y="1962"/>
              <a:ext cx="14" cy="21"/>
            </a:xfrm>
            <a:custGeom>
              <a:avLst/>
              <a:gdLst>
                <a:gd name="T0" fmla="*/ 3 w 14"/>
                <a:gd name="T1" fmla="*/ 14 h 21"/>
                <a:gd name="T2" fmla="*/ 3 w 14"/>
                <a:gd name="T3" fmla="*/ 14 h 21"/>
                <a:gd name="T4" fmla="*/ 3 w 14"/>
                <a:gd name="T5" fmla="*/ 15 h 21"/>
                <a:gd name="T6" fmla="*/ 3 w 14"/>
                <a:gd name="T7" fmla="*/ 15 h 21"/>
                <a:gd name="T8" fmla="*/ 3 w 14"/>
                <a:gd name="T9" fmla="*/ 15 h 21"/>
                <a:gd name="T10" fmla="*/ 3 w 14"/>
                <a:gd name="T11" fmla="*/ 16 h 21"/>
                <a:gd name="T12" fmla="*/ 2 w 14"/>
                <a:gd name="T13" fmla="*/ 16 h 21"/>
                <a:gd name="T14" fmla="*/ 1 w 14"/>
                <a:gd name="T15" fmla="*/ 16 h 21"/>
                <a:gd name="T16" fmla="*/ 1 w 14"/>
                <a:gd name="T17" fmla="*/ 16 h 21"/>
                <a:gd name="T18" fmla="*/ 0 w 14"/>
                <a:gd name="T19" fmla="*/ 16 h 21"/>
                <a:gd name="T20" fmla="*/ 6 w 14"/>
                <a:gd name="T21" fmla="*/ 20 h 21"/>
                <a:gd name="T22" fmla="*/ 6 w 14"/>
                <a:gd name="T23" fmla="*/ 18 h 21"/>
                <a:gd name="T24" fmla="*/ 5 w 14"/>
                <a:gd name="T25" fmla="*/ 18 h 21"/>
                <a:gd name="T26" fmla="*/ 5 w 14"/>
                <a:gd name="T27" fmla="*/ 18 h 21"/>
                <a:gd name="T28" fmla="*/ 5 w 14"/>
                <a:gd name="T29" fmla="*/ 17 h 21"/>
                <a:gd name="T30" fmla="*/ 5 w 14"/>
                <a:gd name="T31" fmla="*/ 16 h 21"/>
                <a:gd name="T32" fmla="*/ 5 w 14"/>
                <a:gd name="T33" fmla="*/ 15 h 21"/>
                <a:gd name="T34" fmla="*/ 5 w 14"/>
                <a:gd name="T35" fmla="*/ 15 h 21"/>
                <a:gd name="T36" fmla="*/ 10 w 14"/>
                <a:gd name="T37" fmla="*/ 6 h 21"/>
                <a:gd name="T38" fmla="*/ 10 w 14"/>
                <a:gd name="T39" fmla="*/ 5 h 21"/>
                <a:gd name="T40" fmla="*/ 10 w 14"/>
                <a:gd name="T41" fmla="*/ 5 h 21"/>
                <a:gd name="T42" fmla="*/ 11 w 14"/>
                <a:gd name="T43" fmla="*/ 4 h 21"/>
                <a:gd name="T44" fmla="*/ 12 w 14"/>
                <a:gd name="T45" fmla="*/ 4 h 21"/>
                <a:gd name="T46" fmla="*/ 12 w 14"/>
                <a:gd name="T47" fmla="*/ 4 h 21"/>
                <a:gd name="T48" fmla="*/ 13 w 14"/>
                <a:gd name="T49" fmla="*/ 4 h 21"/>
                <a:gd name="T50" fmla="*/ 8 w 14"/>
                <a:gd name="T51" fmla="*/ 0 h 21"/>
                <a:gd name="T52" fmla="*/ 7 w 14"/>
                <a:gd name="T53" fmla="*/ 1 h 21"/>
                <a:gd name="T54" fmla="*/ 8 w 14"/>
                <a:gd name="T55" fmla="*/ 1 h 21"/>
                <a:gd name="T56" fmla="*/ 8 w 14"/>
                <a:gd name="T57" fmla="*/ 2 h 21"/>
                <a:gd name="T58" fmla="*/ 8 w 14"/>
                <a:gd name="T59" fmla="*/ 2 h 21"/>
                <a:gd name="T60" fmla="*/ 8 w 14"/>
                <a:gd name="T61" fmla="*/ 2 h 21"/>
                <a:gd name="T62" fmla="*/ 8 w 14"/>
                <a:gd name="T63" fmla="*/ 3 h 21"/>
                <a:gd name="T64" fmla="*/ 8 w 14"/>
                <a:gd name="T65" fmla="*/ 4 h 21"/>
                <a:gd name="T66" fmla="*/ 8 w 14"/>
                <a:gd name="T67" fmla="*/ 5 h 21"/>
                <a:gd name="T68" fmla="*/ 8 w 14"/>
                <a:gd name="T69" fmla="*/ 5 h 21"/>
                <a:gd name="T70" fmla="*/ 8 w 14"/>
                <a:gd name="T71" fmla="*/ 5 h 21"/>
                <a:gd name="T72" fmla="*/ 3 w 14"/>
                <a:gd name="T73" fmla="*/ 14 h 2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"/>
                <a:gd name="T112" fmla="*/ 0 h 21"/>
                <a:gd name="T113" fmla="*/ 14 w 14"/>
                <a:gd name="T114" fmla="*/ 21 h 2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" h="21">
                  <a:moveTo>
                    <a:pt x="3" y="14"/>
                  </a:moveTo>
                  <a:lnTo>
                    <a:pt x="3" y="14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8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8" y="5"/>
                  </a:lnTo>
                  <a:lnTo>
                    <a:pt x="3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8" name="Freeform 230"/>
            <p:cNvSpPr>
              <a:spLocks/>
            </p:cNvSpPr>
            <p:nvPr/>
          </p:nvSpPr>
          <p:spPr bwMode="auto">
            <a:xfrm>
              <a:off x="1344" y="1951"/>
              <a:ext cx="26" cy="25"/>
            </a:xfrm>
            <a:custGeom>
              <a:avLst/>
              <a:gdLst>
                <a:gd name="T0" fmla="*/ 11 w 26"/>
                <a:gd name="T1" fmla="*/ 22 h 25"/>
                <a:gd name="T2" fmla="*/ 15 w 26"/>
                <a:gd name="T3" fmla="*/ 24 h 25"/>
                <a:gd name="T4" fmla="*/ 15 w 26"/>
                <a:gd name="T5" fmla="*/ 24 h 25"/>
                <a:gd name="T6" fmla="*/ 15 w 26"/>
                <a:gd name="T7" fmla="*/ 23 h 25"/>
                <a:gd name="T8" fmla="*/ 14 w 26"/>
                <a:gd name="T9" fmla="*/ 22 h 25"/>
                <a:gd name="T10" fmla="*/ 14 w 26"/>
                <a:gd name="T11" fmla="*/ 22 h 25"/>
                <a:gd name="T12" fmla="*/ 14 w 26"/>
                <a:gd name="T13" fmla="*/ 21 h 25"/>
                <a:gd name="T14" fmla="*/ 15 w 26"/>
                <a:gd name="T15" fmla="*/ 20 h 25"/>
                <a:gd name="T16" fmla="*/ 15 w 26"/>
                <a:gd name="T17" fmla="*/ 19 h 25"/>
                <a:gd name="T18" fmla="*/ 15 w 26"/>
                <a:gd name="T19" fmla="*/ 19 h 25"/>
                <a:gd name="T20" fmla="*/ 21 w 26"/>
                <a:gd name="T21" fmla="*/ 11 h 25"/>
                <a:gd name="T22" fmla="*/ 21 w 26"/>
                <a:gd name="T23" fmla="*/ 10 h 25"/>
                <a:gd name="T24" fmla="*/ 22 w 26"/>
                <a:gd name="T25" fmla="*/ 10 h 25"/>
                <a:gd name="T26" fmla="*/ 22 w 26"/>
                <a:gd name="T27" fmla="*/ 10 h 25"/>
                <a:gd name="T28" fmla="*/ 23 w 26"/>
                <a:gd name="T29" fmla="*/ 9 h 25"/>
                <a:gd name="T30" fmla="*/ 23 w 26"/>
                <a:gd name="T31" fmla="*/ 9 h 25"/>
                <a:gd name="T32" fmla="*/ 24 w 26"/>
                <a:gd name="T33" fmla="*/ 9 h 25"/>
                <a:gd name="T34" fmla="*/ 25 w 26"/>
                <a:gd name="T35" fmla="*/ 9 h 25"/>
                <a:gd name="T36" fmla="*/ 20 w 26"/>
                <a:gd name="T37" fmla="*/ 5 h 25"/>
                <a:gd name="T38" fmla="*/ 19 w 26"/>
                <a:gd name="T39" fmla="*/ 6 h 25"/>
                <a:gd name="T40" fmla="*/ 20 w 26"/>
                <a:gd name="T41" fmla="*/ 6 h 25"/>
                <a:gd name="T42" fmla="*/ 20 w 26"/>
                <a:gd name="T43" fmla="*/ 6 h 25"/>
                <a:gd name="T44" fmla="*/ 21 w 26"/>
                <a:gd name="T45" fmla="*/ 6 h 25"/>
                <a:gd name="T46" fmla="*/ 21 w 26"/>
                <a:gd name="T47" fmla="*/ 7 h 25"/>
                <a:gd name="T48" fmla="*/ 21 w 26"/>
                <a:gd name="T49" fmla="*/ 8 h 25"/>
                <a:gd name="T50" fmla="*/ 21 w 26"/>
                <a:gd name="T51" fmla="*/ 9 h 25"/>
                <a:gd name="T52" fmla="*/ 20 w 26"/>
                <a:gd name="T53" fmla="*/ 9 h 25"/>
                <a:gd name="T54" fmla="*/ 20 w 26"/>
                <a:gd name="T55" fmla="*/ 10 h 25"/>
                <a:gd name="T56" fmla="*/ 19 w 26"/>
                <a:gd name="T57" fmla="*/ 10 h 25"/>
                <a:gd name="T58" fmla="*/ 13 w 26"/>
                <a:gd name="T59" fmla="*/ 19 h 25"/>
                <a:gd name="T60" fmla="*/ 13 w 26"/>
                <a:gd name="T61" fmla="*/ 0 h 25"/>
                <a:gd name="T62" fmla="*/ 12 w 26"/>
                <a:gd name="T63" fmla="*/ 0 h 25"/>
                <a:gd name="T64" fmla="*/ 4 w 26"/>
                <a:gd name="T65" fmla="*/ 12 h 25"/>
                <a:gd name="T66" fmla="*/ 4 w 26"/>
                <a:gd name="T67" fmla="*/ 13 h 25"/>
                <a:gd name="T68" fmla="*/ 3 w 26"/>
                <a:gd name="T69" fmla="*/ 13 h 25"/>
                <a:gd name="T70" fmla="*/ 3 w 26"/>
                <a:gd name="T71" fmla="*/ 14 h 25"/>
                <a:gd name="T72" fmla="*/ 2 w 26"/>
                <a:gd name="T73" fmla="*/ 14 h 25"/>
                <a:gd name="T74" fmla="*/ 2 w 26"/>
                <a:gd name="T75" fmla="*/ 14 h 25"/>
                <a:gd name="T76" fmla="*/ 1 w 26"/>
                <a:gd name="T77" fmla="*/ 14 h 25"/>
                <a:gd name="T78" fmla="*/ 0 w 26"/>
                <a:gd name="T79" fmla="*/ 14 h 25"/>
                <a:gd name="T80" fmla="*/ 0 w 26"/>
                <a:gd name="T81" fmla="*/ 13 h 25"/>
                <a:gd name="T82" fmla="*/ 0 w 26"/>
                <a:gd name="T83" fmla="*/ 14 h 25"/>
                <a:gd name="T84" fmla="*/ 5 w 26"/>
                <a:gd name="T85" fmla="*/ 18 h 25"/>
                <a:gd name="T86" fmla="*/ 5 w 26"/>
                <a:gd name="T87" fmla="*/ 17 h 25"/>
                <a:gd name="T88" fmla="*/ 5 w 26"/>
                <a:gd name="T89" fmla="*/ 16 h 25"/>
                <a:gd name="T90" fmla="*/ 4 w 26"/>
                <a:gd name="T91" fmla="*/ 16 h 25"/>
                <a:gd name="T92" fmla="*/ 4 w 26"/>
                <a:gd name="T93" fmla="*/ 15 h 25"/>
                <a:gd name="T94" fmla="*/ 4 w 26"/>
                <a:gd name="T95" fmla="*/ 14 h 25"/>
                <a:gd name="T96" fmla="*/ 4 w 26"/>
                <a:gd name="T97" fmla="*/ 14 h 25"/>
                <a:gd name="T98" fmla="*/ 5 w 26"/>
                <a:gd name="T99" fmla="*/ 14 h 25"/>
                <a:gd name="T100" fmla="*/ 5 w 26"/>
                <a:gd name="T101" fmla="*/ 13 h 25"/>
                <a:gd name="T102" fmla="*/ 10 w 26"/>
                <a:gd name="T103" fmla="*/ 5 h 25"/>
                <a:gd name="T104" fmla="*/ 11 w 26"/>
                <a:gd name="T105" fmla="*/ 22 h 2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6"/>
                <a:gd name="T160" fmla="*/ 0 h 25"/>
                <a:gd name="T161" fmla="*/ 26 w 26"/>
                <a:gd name="T162" fmla="*/ 25 h 2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6" h="25">
                  <a:moveTo>
                    <a:pt x="11" y="22"/>
                  </a:moveTo>
                  <a:lnTo>
                    <a:pt x="15" y="24"/>
                  </a:lnTo>
                  <a:lnTo>
                    <a:pt x="15" y="23"/>
                  </a:lnTo>
                  <a:lnTo>
                    <a:pt x="14" y="22"/>
                  </a:lnTo>
                  <a:lnTo>
                    <a:pt x="14" y="21"/>
                  </a:lnTo>
                  <a:lnTo>
                    <a:pt x="15" y="20"/>
                  </a:lnTo>
                  <a:lnTo>
                    <a:pt x="15" y="19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22" y="10"/>
                  </a:lnTo>
                  <a:lnTo>
                    <a:pt x="23" y="9"/>
                  </a:lnTo>
                  <a:lnTo>
                    <a:pt x="24" y="9"/>
                  </a:lnTo>
                  <a:lnTo>
                    <a:pt x="25" y="9"/>
                  </a:lnTo>
                  <a:lnTo>
                    <a:pt x="20" y="5"/>
                  </a:lnTo>
                  <a:lnTo>
                    <a:pt x="19" y="6"/>
                  </a:lnTo>
                  <a:lnTo>
                    <a:pt x="20" y="6"/>
                  </a:lnTo>
                  <a:lnTo>
                    <a:pt x="21" y="6"/>
                  </a:lnTo>
                  <a:lnTo>
                    <a:pt x="21" y="7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0" y="9"/>
                  </a:lnTo>
                  <a:lnTo>
                    <a:pt x="20" y="10"/>
                  </a:lnTo>
                  <a:lnTo>
                    <a:pt x="19" y="10"/>
                  </a:lnTo>
                  <a:lnTo>
                    <a:pt x="13" y="19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1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10" y="5"/>
                  </a:lnTo>
                  <a:lnTo>
                    <a:pt x="11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59" name="Freeform 231"/>
            <p:cNvSpPr>
              <a:spLocks/>
            </p:cNvSpPr>
            <p:nvPr/>
          </p:nvSpPr>
          <p:spPr bwMode="auto">
            <a:xfrm>
              <a:off x="1318" y="1928"/>
              <a:ext cx="20" cy="20"/>
            </a:xfrm>
            <a:custGeom>
              <a:avLst/>
              <a:gdLst>
                <a:gd name="T0" fmla="*/ 0 w 20"/>
                <a:gd name="T1" fmla="*/ 14 h 20"/>
                <a:gd name="T2" fmla="*/ 2 w 20"/>
                <a:gd name="T3" fmla="*/ 14 h 20"/>
                <a:gd name="T4" fmla="*/ 2 w 20"/>
                <a:gd name="T5" fmla="*/ 15 h 20"/>
                <a:gd name="T6" fmla="*/ 3 w 20"/>
                <a:gd name="T7" fmla="*/ 16 h 20"/>
                <a:gd name="T8" fmla="*/ 4 w 20"/>
                <a:gd name="T9" fmla="*/ 17 h 20"/>
                <a:gd name="T10" fmla="*/ 5 w 20"/>
                <a:gd name="T11" fmla="*/ 18 h 20"/>
                <a:gd name="T12" fmla="*/ 7 w 20"/>
                <a:gd name="T13" fmla="*/ 19 h 20"/>
                <a:gd name="T14" fmla="*/ 8 w 20"/>
                <a:gd name="T15" fmla="*/ 19 h 20"/>
                <a:gd name="T16" fmla="*/ 10 w 20"/>
                <a:gd name="T17" fmla="*/ 19 h 20"/>
                <a:gd name="T18" fmla="*/ 11 w 20"/>
                <a:gd name="T19" fmla="*/ 18 h 20"/>
                <a:gd name="T20" fmla="*/ 14 w 20"/>
                <a:gd name="T21" fmla="*/ 17 h 20"/>
                <a:gd name="T22" fmla="*/ 15 w 20"/>
                <a:gd name="T23" fmla="*/ 17 h 20"/>
                <a:gd name="T24" fmla="*/ 17 w 20"/>
                <a:gd name="T25" fmla="*/ 15 h 20"/>
                <a:gd name="T26" fmla="*/ 17 w 20"/>
                <a:gd name="T27" fmla="*/ 14 h 20"/>
                <a:gd name="T28" fmla="*/ 18 w 20"/>
                <a:gd name="T29" fmla="*/ 12 h 20"/>
                <a:gd name="T30" fmla="*/ 19 w 20"/>
                <a:gd name="T31" fmla="*/ 11 h 20"/>
                <a:gd name="T32" fmla="*/ 19 w 20"/>
                <a:gd name="T33" fmla="*/ 9 h 20"/>
                <a:gd name="T34" fmla="*/ 19 w 20"/>
                <a:gd name="T35" fmla="*/ 8 h 20"/>
                <a:gd name="T36" fmla="*/ 18 w 20"/>
                <a:gd name="T37" fmla="*/ 6 h 20"/>
                <a:gd name="T38" fmla="*/ 17 w 20"/>
                <a:gd name="T39" fmla="*/ 5 h 20"/>
                <a:gd name="T40" fmla="*/ 16 w 20"/>
                <a:gd name="T41" fmla="*/ 4 h 20"/>
                <a:gd name="T42" fmla="*/ 15 w 20"/>
                <a:gd name="T43" fmla="*/ 3 h 20"/>
                <a:gd name="T44" fmla="*/ 14 w 20"/>
                <a:gd name="T45" fmla="*/ 2 h 20"/>
                <a:gd name="T46" fmla="*/ 13 w 20"/>
                <a:gd name="T47" fmla="*/ 2 h 20"/>
                <a:gd name="T48" fmla="*/ 12 w 20"/>
                <a:gd name="T49" fmla="*/ 1 h 20"/>
                <a:gd name="T50" fmla="*/ 9 w 20"/>
                <a:gd name="T51" fmla="*/ 2 h 20"/>
                <a:gd name="T52" fmla="*/ 8 w 20"/>
                <a:gd name="T53" fmla="*/ 4 h 20"/>
                <a:gd name="T54" fmla="*/ 6 w 20"/>
                <a:gd name="T55" fmla="*/ 4 h 20"/>
                <a:gd name="T56" fmla="*/ 5 w 20"/>
                <a:gd name="T57" fmla="*/ 4 h 20"/>
                <a:gd name="T58" fmla="*/ 10 w 20"/>
                <a:gd name="T59" fmla="*/ 8 h 20"/>
                <a:gd name="T60" fmla="*/ 9 w 20"/>
                <a:gd name="T61" fmla="*/ 6 h 20"/>
                <a:gd name="T62" fmla="*/ 10 w 20"/>
                <a:gd name="T63" fmla="*/ 5 h 20"/>
                <a:gd name="T64" fmla="*/ 11 w 20"/>
                <a:gd name="T65" fmla="*/ 5 h 20"/>
                <a:gd name="T66" fmla="*/ 11 w 20"/>
                <a:gd name="T67" fmla="*/ 4 h 20"/>
                <a:gd name="T68" fmla="*/ 13 w 20"/>
                <a:gd name="T69" fmla="*/ 3 h 20"/>
                <a:gd name="T70" fmla="*/ 14 w 20"/>
                <a:gd name="T71" fmla="*/ 3 h 20"/>
                <a:gd name="T72" fmla="*/ 15 w 20"/>
                <a:gd name="T73" fmla="*/ 4 h 20"/>
                <a:gd name="T74" fmla="*/ 16 w 20"/>
                <a:gd name="T75" fmla="*/ 5 h 20"/>
                <a:gd name="T76" fmla="*/ 17 w 20"/>
                <a:gd name="T77" fmla="*/ 6 h 20"/>
                <a:gd name="T78" fmla="*/ 17 w 20"/>
                <a:gd name="T79" fmla="*/ 8 h 20"/>
                <a:gd name="T80" fmla="*/ 17 w 20"/>
                <a:gd name="T81" fmla="*/ 9 h 20"/>
                <a:gd name="T82" fmla="*/ 16 w 20"/>
                <a:gd name="T83" fmla="*/ 11 h 20"/>
                <a:gd name="T84" fmla="*/ 15 w 20"/>
                <a:gd name="T85" fmla="*/ 12 h 20"/>
                <a:gd name="T86" fmla="*/ 14 w 20"/>
                <a:gd name="T87" fmla="*/ 14 h 20"/>
                <a:gd name="T88" fmla="*/ 12 w 20"/>
                <a:gd name="T89" fmla="*/ 15 h 20"/>
                <a:gd name="T90" fmla="*/ 11 w 20"/>
                <a:gd name="T91" fmla="*/ 16 h 20"/>
                <a:gd name="T92" fmla="*/ 9 w 20"/>
                <a:gd name="T93" fmla="*/ 17 h 20"/>
                <a:gd name="T94" fmla="*/ 8 w 20"/>
                <a:gd name="T95" fmla="*/ 17 h 20"/>
                <a:gd name="T96" fmla="*/ 6 w 20"/>
                <a:gd name="T97" fmla="*/ 17 h 20"/>
                <a:gd name="T98" fmla="*/ 5 w 20"/>
                <a:gd name="T99" fmla="*/ 17 h 20"/>
                <a:gd name="T100" fmla="*/ 3 w 20"/>
                <a:gd name="T101" fmla="*/ 15 h 20"/>
                <a:gd name="T102" fmla="*/ 3 w 20"/>
                <a:gd name="T103" fmla="*/ 14 h 20"/>
                <a:gd name="T104" fmla="*/ 2 w 20"/>
                <a:gd name="T105" fmla="*/ 13 h 20"/>
                <a:gd name="T106" fmla="*/ 2 w 20"/>
                <a:gd name="T107" fmla="*/ 11 h 20"/>
                <a:gd name="T108" fmla="*/ 3 w 20"/>
                <a:gd name="T109" fmla="*/ 11 h 20"/>
                <a:gd name="T110" fmla="*/ 3 w 20"/>
                <a:gd name="T111" fmla="*/ 9 h 20"/>
                <a:gd name="T112" fmla="*/ 0 w 20"/>
                <a:gd name="T113" fmla="*/ 14 h 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0"/>
                <a:gd name="T172" fmla="*/ 0 h 20"/>
                <a:gd name="T173" fmla="*/ 20 w 20"/>
                <a:gd name="T174" fmla="*/ 20 h 2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0" h="20">
                  <a:moveTo>
                    <a:pt x="0" y="14"/>
                  </a:moveTo>
                  <a:lnTo>
                    <a:pt x="0" y="14"/>
                  </a:lnTo>
                  <a:lnTo>
                    <a:pt x="1" y="14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3" y="17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5" y="18"/>
                  </a:lnTo>
                  <a:lnTo>
                    <a:pt x="6" y="18"/>
                  </a:lnTo>
                  <a:lnTo>
                    <a:pt x="7" y="19"/>
                  </a:lnTo>
                  <a:lnTo>
                    <a:pt x="8" y="19"/>
                  </a:lnTo>
                  <a:lnTo>
                    <a:pt x="9" y="19"/>
                  </a:lnTo>
                  <a:lnTo>
                    <a:pt x="10" y="19"/>
                  </a:lnTo>
                  <a:lnTo>
                    <a:pt x="11" y="19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4" y="17"/>
                  </a:lnTo>
                  <a:lnTo>
                    <a:pt x="15" y="17"/>
                  </a:lnTo>
                  <a:lnTo>
                    <a:pt x="16" y="16"/>
                  </a:lnTo>
                  <a:lnTo>
                    <a:pt x="17" y="15"/>
                  </a:lnTo>
                  <a:lnTo>
                    <a:pt x="17" y="14"/>
                  </a:lnTo>
                  <a:lnTo>
                    <a:pt x="18" y="13"/>
                  </a:lnTo>
                  <a:lnTo>
                    <a:pt x="18" y="12"/>
                  </a:lnTo>
                  <a:lnTo>
                    <a:pt x="19" y="11"/>
                  </a:lnTo>
                  <a:lnTo>
                    <a:pt x="19" y="10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6" y="4"/>
                  </a:lnTo>
                  <a:lnTo>
                    <a:pt x="16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9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3"/>
                  </a:lnTo>
                  <a:lnTo>
                    <a:pt x="5" y="4"/>
                  </a:lnTo>
                  <a:lnTo>
                    <a:pt x="10" y="8"/>
                  </a:lnTo>
                  <a:lnTo>
                    <a:pt x="9" y="7"/>
                  </a:lnTo>
                  <a:lnTo>
                    <a:pt x="9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7" y="5"/>
                  </a:lnTo>
                  <a:lnTo>
                    <a:pt x="17" y="6"/>
                  </a:lnTo>
                  <a:lnTo>
                    <a:pt x="17" y="7"/>
                  </a:lnTo>
                  <a:lnTo>
                    <a:pt x="17" y="8"/>
                  </a:lnTo>
                  <a:lnTo>
                    <a:pt x="17" y="9"/>
                  </a:lnTo>
                  <a:lnTo>
                    <a:pt x="17" y="10"/>
                  </a:lnTo>
                  <a:lnTo>
                    <a:pt x="16" y="11"/>
                  </a:lnTo>
                  <a:lnTo>
                    <a:pt x="15" y="12"/>
                  </a:lnTo>
                  <a:lnTo>
                    <a:pt x="14" y="13"/>
                  </a:lnTo>
                  <a:lnTo>
                    <a:pt x="14" y="14"/>
                  </a:lnTo>
                  <a:lnTo>
                    <a:pt x="13" y="14"/>
                  </a:lnTo>
                  <a:lnTo>
                    <a:pt x="12" y="15"/>
                  </a:lnTo>
                  <a:lnTo>
                    <a:pt x="11" y="16"/>
                  </a:lnTo>
                  <a:lnTo>
                    <a:pt x="10" y="17"/>
                  </a:lnTo>
                  <a:lnTo>
                    <a:pt x="9" y="17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4" y="16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3" y="9"/>
                  </a:lnTo>
                  <a:lnTo>
                    <a:pt x="2" y="9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0" name="Freeform 232"/>
            <p:cNvSpPr>
              <a:spLocks/>
            </p:cNvSpPr>
            <p:nvPr/>
          </p:nvSpPr>
          <p:spPr bwMode="auto">
            <a:xfrm>
              <a:off x="1303" y="1911"/>
              <a:ext cx="19" cy="17"/>
            </a:xfrm>
            <a:custGeom>
              <a:avLst/>
              <a:gdLst>
                <a:gd name="T0" fmla="*/ 5 w 19"/>
                <a:gd name="T1" fmla="*/ 2 h 17"/>
                <a:gd name="T2" fmla="*/ 4 w 19"/>
                <a:gd name="T3" fmla="*/ 2 h 17"/>
                <a:gd name="T4" fmla="*/ 3 w 19"/>
                <a:gd name="T5" fmla="*/ 3 h 17"/>
                <a:gd name="T6" fmla="*/ 2 w 19"/>
                <a:gd name="T7" fmla="*/ 4 h 17"/>
                <a:gd name="T8" fmla="*/ 2 w 19"/>
                <a:gd name="T9" fmla="*/ 4 h 17"/>
                <a:gd name="T10" fmla="*/ 2 w 19"/>
                <a:gd name="T11" fmla="*/ 5 h 17"/>
                <a:gd name="T12" fmla="*/ 1 w 19"/>
                <a:gd name="T13" fmla="*/ 6 h 17"/>
                <a:gd name="T14" fmla="*/ 1 w 19"/>
                <a:gd name="T15" fmla="*/ 7 h 17"/>
                <a:gd name="T16" fmla="*/ 0 w 19"/>
                <a:gd name="T17" fmla="*/ 7 h 17"/>
                <a:gd name="T18" fmla="*/ 0 w 19"/>
                <a:gd name="T19" fmla="*/ 8 h 17"/>
                <a:gd name="T20" fmla="*/ 0 w 19"/>
                <a:gd name="T21" fmla="*/ 9 h 17"/>
                <a:gd name="T22" fmla="*/ 0 w 19"/>
                <a:gd name="T23" fmla="*/ 9 h 17"/>
                <a:gd name="T24" fmla="*/ 0 w 19"/>
                <a:gd name="T25" fmla="*/ 10 h 17"/>
                <a:gd name="T26" fmla="*/ 0 w 19"/>
                <a:gd name="T27" fmla="*/ 11 h 17"/>
                <a:gd name="T28" fmla="*/ 1 w 19"/>
                <a:gd name="T29" fmla="*/ 12 h 17"/>
                <a:gd name="T30" fmla="*/ 1 w 19"/>
                <a:gd name="T31" fmla="*/ 12 h 17"/>
                <a:gd name="T32" fmla="*/ 2 w 19"/>
                <a:gd name="T33" fmla="*/ 13 h 17"/>
                <a:gd name="T34" fmla="*/ 2 w 19"/>
                <a:gd name="T35" fmla="*/ 14 h 17"/>
                <a:gd name="T36" fmla="*/ 3 w 19"/>
                <a:gd name="T37" fmla="*/ 15 h 17"/>
                <a:gd name="T38" fmla="*/ 4 w 19"/>
                <a:gd name="T39" fmla="*/ 15 h 17"/>
                <a:gd name="T40" fmla="*/ 5 w 19"/>
                <a:gd name="T41" fmla="*/ 15 h 17"/>
                <a:gd name="T42" fmla="*/ 5 w 19"/>
                <a:gd name="T43" fmla="*/ 16 h 17"/>
                <a:gd name="T44" fmla="*/ 5 w 19"/>
                <a:gd name="T45" fmla="*/ 16 h 17"/>
                <a:gd name="T46" fmla="*/ 7 w 19"/>
                <a:gd name="T47" fmla="*/ 16 h 17"/>
                <a:gd name="T48" fmla="*/ 8 w 19"/>
                <a:gd name="T49" fmla="*/ 16 h 17"/>
                <a:gd name="T50" fmla="*/ 8 w 19"/>
                <a:gd name="T51" fmla="*/ 16 h 17"/>
                <a:gd name="T52" fmla="*/ 9 w 19"/>
                <a:gd name="T53" fmla="*/ 16 h 17"/>
                <a:gd name="T54" fmla="*/ 10 w 19"/>
                <a:gd name="T55" fmla="*/ 16 h 17"/>
                <a:gd name="T56" fmla="*/ 11 w 19"/>
                <a:gd name="T57" fmla="*/ 15 h 17"/>
                <a:gd name="T58" fmla="*/ 11 w 19"/>
                <a:gd name="T59" fmla="*/ 15 h 17"/>
                <a:gd name="T60" fmla="*/ 12 w 19"/>
                <a:gd name="T61" fmla="*/ 15 h 17"/>
                <a:gd name="T62" fmla="*/ 13 w 19"/>
                <a:gd name="T63" fmla="*/ 15 h 17"/>
                <a:gd name="T64" fmla="*/ 14 w 19"/>
                <a:gd name="T65" fmla="*/ 14 h 17"/>
                <a:gd name="T66" fmla="*/ 14 w 19"/>
                <a:gd name="T67" fmla="*/ 14 h 17"/>
                <a:gd name="T68" fmla="*/ 15 w 19"/>
                <a:gd name="T69" fmla="*/ 13 h 17"/>
                <a:gd name="T70" fmla="*/ 16 w 19"/>
                <a:gd name="T71" fmla="*/ 12 h 17"/>
                <a:gd name="T72" fmla="*/ 16 w 19"/>
                <a:gd name="T73" fmla="*/ 12 h 17"/>
                <a:gd name="T74" fmla="*/ 17 w 19"/>
                <a:gd name="T75" fmla="*/ 11 h 17"/>
                <a:gd name="T76" fmla="*/ 17 w 19"/>
                <a:gd name="T77" fmla="*/ 10 h 17"/>
                <a:gd name="T78" fmla="*/ 17 w 19"/>
                <a:gd name="T79" fmla="*/ 9 h 17"/>
                <a:gd name="T80" fmla="*/ 18 w 19"/>
                <a:gd name="T81" fmla="*/ 9 h 17"/>
                <a:gd name="T82" fmla="*/ 18 w 19"/>
                <a:gd name="T83" fmla="*/ 8 h 17"/>
                <a:gd name="T84" fmla="*/ 18 w 19"/>
                <a:gd name="T85" fmla="*/ 7 h 17"/>
                <a:gd name="T86" fmla="*/ 18 w 19"/>
                <a:gd name="T87" fmla="*/ 6 h 17"/>
                <a:gd name="T88" fmla="*/ 17 w 19"/>
                <a:gd name="T89" fmla="*/ 5 h 17"/>
                <a:gd name="T90" fmla="*/ 17 w 19"/>
                <a:gd name="T91" fmla="*/ 4 h 17"/>
                <a:gd name="T92" fmla="*/ 17 w 19"/>
                <a:gd name="T93" fmla="*/ 4 h 17"/>
                <a:gd name="T94" fmla="*/ 17 w 19"/>
                <a:gd name="T95" fmla="*/ 3 h 17"/>
                <a:gd name="T96" fmla="*/ 16 w 19"/>
                <a:gd name="T97" fmla="*/ 2 h 17"/>
                <a:gd name="T98" fmla="*/ 15 w 19"/>
                <a:gd name="T99" fmla="*/ 1 h 17"/>
                <a:gd name="T100" fmla="*/ 14 w 19"/>
                <a:gd name="T101" fmla="*/ 1 h 17"/>
                <a:gd name="T102" fmla="*/ 14 w 19"/>
                <a:gd name="T103" fmla="*/ 1 h 17"/>
                <a:gd name="T104" fmla="*/ 13 w 19"/>
                <a:gd name="T105" fmla="*/ 0 h 17"/>
                <a:gd name="T106" fmla="*/ 11 w 19"/>
                <a:gd name="T107" fmla="*/ 0 h 17"/>
                <a:gd name="T108" fmla="*/ 11 w 19"/>
                <a:gd name="T109" fmla="*/ 0 h 17"/>
                <a:gd name="T110" fmla="*/ 10 w 19"/>
                <a:gd name="T111" fmla="*/ 0 h 17"/>
                <a:gd name="T112" fmla="*/ 9 w 19"/>
                <a:gd name="T113" fmla="*/ 0 h 17"/>
                <a:gd name="T114" fmla="*/ 8 w 19"/>
                <a:gd name="T115" fmla="*/ 0 h 17"/>
                <a:gd name="T116" fmla="*/ 8 w 19"/>
                <a:gd name="T117" fmla="*/ 1 h 17"/>
                <a:gd name="T118" fmla="*/ 7 w 19"/>
                <a:gd name="T119" fmla="*/ 1 h 17"/>
                <a:gd name="T120" fmla="*/ 6 w 19"/>
                <a:gd name="T121" fmla="*/ 1 h 17"/>
                <a:gd name="T122" fmla="*/ 5 w 19"/>
                <a:gd name="T123" fmla="*/ 1 h 17"/>
                <a:gd name="T124" fmla="*/ 5 w 19"/>
                <a:gd name="T125" fmla="*/ 2 h 1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9"/>
                <a:gd name="T190" fmla="*/ 0 h 17"/>
                <a:gd name="T191" fmla="*/ 19 w 19"/>
                <a:gd name="T192" fmla="*/ 17 h 1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9" h="17">
                  <a:moveTo>
                    <a:pt x="5" y="2"/>
                  </a:moveTo>
                  <a:lnTo>
                    <a:pt x="4" y="2"/>
                  </a:lnTo>
                  <a:lnTo>
                    <a:pt x="3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8" y="16"/>
                  </a:lnTo>
                  <a:lnTo>
                    <a:pt x="9" y="16"/>
                  </a:lnTo>
                  <a:lnTo>
                    <a:pt x="10" y="16"/>
                  </a:lnTo>
                  <a:lnTo>
                    <a:pt x="11" y="15"/>
                  </a:lnTo>
                  <a:lnTo>
                    <a:pt x="12" y="15"/>
                  </a:lnTo>
                  <a:lnTo>
                    <a:pt x="13" y="15"/>
                  </a:lnTo>
                  <a:lnTo>
                    <a:pt x="14" y="14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1"/>
                  </a:lnTo>
                  <a:lnTo>
                    <a:pt x="17" y="10"/>
                  </a:lnTo>
                  <a:lnTo>
                    <a:pt x="17" y="9"/>
                  </a:lnTo>
                  <a:lnTo>
                    <a:pt x="18" y="9"/>
                  </a:lnTo>
                  <a:lnTo>
                    <a:pt x="18" y="8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7" y="3"/>
                  </a:lnTo>
                  <a:lnTo>
                    <a:pt x="16" y="2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8" y="1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1"/>
                  </a:lnTo>
                  <a:lnTo>
                    <a:pt x="5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1" name="Freeform 233"/>
            <p:cNvSpPr>
              <a:spLocks/>
            </p:cNvSpPr>
            <p:nvPr/>
          </p:nvSpPr>
          <p:spPr bwMode="auto">
            <a:xfrm>
              <a:off x="1305" y="1914"/>
              <a:ext cx="15" cy="12"/>
            </a:xfrm>
            <a:custGeom>
              <a:avLst/>
              <a:gdLst>
                <a:gd name="T0" fmla="*/ 1 w 15"/>
                <a:gd name="T1" fmla="*/ 10 h 12"/>
                <a:gd name="T2" fmla="*/ 0 w 15"/>
                <a:gd name="T3" fmla="*/ 9 h 12"/>
                <a:gd name="T4" fmla="*/ 0 w 15"/>
                <a:gd name="T5" fmla="*/ 8 h 12"/>
                <a:gd name="T6" fmla="*/ 0 w 15"/>
                <a:gd name="T7" fmla="*/ 8 h 12"/>
                <a:gd name="T8" fmla="*/ 0 w 15"/>
                <a:gd name="T9" fmla="*/ 7 h 12"/>
                <a:gd name="T10" fmla="*/ 0 w 15"/>
                <a:gd name="T11" fmla="*/ 6 h 12"/>
                <a:gd name="T12" fmla="*/ 1 w 15"/>
                <a:gd name="T13" fmla="*/ 6 h 12"/>
                <a:gd name="T14" fmla="*/ 1 w 15"/>
                <a:gd name="T15" fmla="*/ 5 h 12"/>
                <a:gd name="T16" fmla="*/ 1 w 15"/>
                <a:gd name="T17" fmla="*/ 5 h 12"/>
                <a:gd name="T18" fmla="*/ 1 w 15"/>
                <a:gd name="T19" fmla="*/ 5 h 12"/>
                <a:gd name="T20" fmla="*/ 2 w 15"/>
                <a:gd name="T21" fmla="*/ 4 h 12"/>
                <a:gd name="T22" fmla="*/ 2 w 15"/>
                <a:gd name="T23" fmla="*/ 3 h 12"/>
                <a:gd name="T24" fmla="*/ 3 w 15"/>
                <a:gd name="T25" fmla="*/ 3 h 12"/>
                <a:gd name="T26" fmla="*/ 4 w 15"/>
                <a:gd name="T27" fmla="*/ 3 h 12"/>
                <a:gd name="T28" fmla="*/ 4 w 15"/>
                <a:gd name="T29" fmla="*/ 2 h 12"/>
                <a:gd name="T30" fmla="*/ 4 w 15"/>
                <a:gd name="T31" fmla="*/ 2 h 12"/>
                <a:gd name="T32" fmla="*/ 5 w 15"/>
                <a:gd name="T33" fmla="*/ 1 h 12"/>
                <a:gd name="T34" fmla="*/ 6 w 15"/>
                <a:gd name="T35" fmla="*/ 1 h 12"/>
                <a:gd name="T36" fmla="*/ 6 w 15"/>
                <a:gd name="T37" fmla="*/ 1 h 12"/>
                <a:gd name="T38" fmla="*/ 7 w 15"/>
                <a:gd name="T39" fmla="*/ 1 h 12"/>
                <a:gd name="T40" fmla="*/ 8 w 15"/>
                <a:gd name="T41" fmla="*/ 0 h 12"/>
                <a:gd name="T42" fmla="*/ 8 w 15"/>
                <a:gd name="T43" fmla="*/ 0 h 12"/>
                <a:gd name="T44" fmla="*/ 9 w 15"/>
                <a:gd name="T45" fmla="*/ 0 h 12"/>
                <a:gd name="T46" fmla="*/ 10 w 15"/>
                <a:gd name="T47" fmla="*/ 0 h 12"/>
                <a:gd name="T48" fmla="*/ 11 w 15"/>
                <a:gd name="T49" fmla="*/ 0 h 12"/>
                <a:gd name="T50" fmla="*/ 11 w 15"/>
                <a:gd name="T51" fmla="*/ 0 h 12"/>
                <a:gd name="T52" fmla="*/ 12 w 15"/>
                <a:gd name="T53" fmla="*/ 0 h 12"/>
                <a:gd name="T54" fmla="*/ 13 w 15"/>
                <a:gd name="T55" fmla="*/ 1 h 12"/>
                <a:gd name="T56" fmla="*/ 13 w 15"/>
                <a:gd name="T57" fmla="*/ 1 h 12"/>
                <a:gd name="T58" fmla="*/ 14 w 15"/>
                <a:gd name="T59" fmla="*/ 2 h 12"/>
                <a:gd name="T60" fmla="*/ 14 w 15"/>
                <a:gd name="T61" fmla="*/ 3 h 12"/>
                <a:gd name="T62" fmla="*/ 14 w 15"/>
                <a:gd name="T63" fmla="*/ 3 h 12"/>
                <a:gd name="T64" fmla="*/ 14 w 15"/>
                <a:gd name="T65" fmla="*/ 4 h 12"/>
                <a:gd name="T66" fmla="*/ 14 w 15"/>
                <a:gd name="T67" fmla="*/ 5 h 12"/>
                <a:gd name="T68" fmla="*/ 13 w 15"/>
                <a:gd name="T69" fmla="*/ 5 h 12"/>
                <a:gd name="T70" fmla="*/ 13 w 15"/>
                <a:gd name="T71" fmla="*/ 6 h 12"/>
                <a:gd name="T72" fmla="*/ 13 w 15"/>
                <a:gd name="T73" fmla="*/ 6 h 12"/>
                <a:gd name="T74" fmla="*/ 12 w 15"/>
                <a:gd name="T75" fmla="*/ 7 h 12"/>
                <a:gd name="T76" fmla="*/ 11 w 15"/>
                <a:gd name="T77" fmla="*/ 7 h 12"/>
                <a:gd name="T78" fmla="*/ 11 w 15"/>
                <a:gd name="T79" fmla="*/ 8 h 12"/>
                <a:gd name="T80" fmla="*/ 11 w 15"/>
                <a:gd name="T81" fmla="*/ 8 h 12"/>
                <a:gd name="T82" fmla="*/ 11 w 15"/>
                <a:gd name="T83" fmla="*/ 8 h 12"/>
                <a:gd name="T84" fmla="*/ 10 w 15"/>
                <a:gd name="T85" fmla="*/ 8 h 12"/>
                <a:gd name="T86" fmla="*/ 9 w 15"/>
                <a:gd name="T87" fmla="*/ 9 h 12"/>
                <a:gd name="T88" fmla="*/ 8 w 15"/>
                <a:gd name="T89" fmla="*/ 10 h 12"/>
                <a:gd name="T90" fmla="*/ 8 w 15"/>
                <a:gd name="T91" fmla="*/ 10 h 12"/>
                <a:gd name="T92" fmla="*/ 7 w 15"/>
                <a:gd name="T93" fmla="*/ 10 h 12"/>
                <a:gd name="T94" fmla="*/ 6 w 15"/>
                <a:gd name="T95" fmla="*/ 10 h 12"/>
                <a:gd name="T96" fmla="*/ 6 w 15"/>
                <a:gd name="T97" fmla="*/ 11 h 12"/>
                <a:gd name="T98" fmla="*/ 5 w 15"/>
                <a:gd name="T99" fmla="*/ 11 h 12"/>
                <a:gd name="T100" fmla="*/ 4 w 15"/>
                <a:gd name="T101" fmla="*/ 11 h 12"/>
                <a:gd name="T102" fmla="*/ 4 w 15"/>
                <a:gd name="T103" fmla="*/ 11 h 12"/>
                <a:gd name="T104" fmla="*/ 3 w 15"/>
                <a:gd name="T105" fmla="*/ 11 h 12"/>
                <a:gd name="T106" fmla="*/ 2 w 15"/>
                <a:gd name="T107" fmla="*/ 11 h 12"/>
                <a:gd name="T108" fmla="*/ 1 w 15"/>
                <a:gd name="T109" fmla="*/ 10 h 12"/>
                <a:gd name="T110" fmla="*/ 1 w 15"/>
                <a:gd name="T111" fmla="*/ 10 h 12"/>
                <a:gd name="T112" fmla="*/ 1 w 15"/>
                <a:gd name="T113" fmla="*/ 10 h 1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5"/>
                <a:gd name="T172" fmla="*/ 0 h 12"/>
                <a:gd name="T173" fmla="*/ 15 w 15"/>
                <a:gd name="T174" fmla="*/ 12 h 1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5" h="12">
                  <a:moveTo>
                    <a:pt x="1" y="10"/>
                  </a:moveTo>
                  <a:lnTo>
                    <a:pt x="0" y="9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2" y="4"/>
                  </a:lnTo>
                  <a:lnTo>
                    <a:pt x="2" y="3"/>
                  </a:lnTo>
                  <a:lnTo>
                    <a:pt x="3" y="3"/>
                  </a:lnTo>
                  <a:lnTo>
                    <a:pt x="4" y="3"/>
                  </a:lnTo>
                  <a:lnTo>
                    <a:pt x="4" y="2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3" y="1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3" y="6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0" y="8"/>
                  </a:lnTo>
                  <a:lnTo>
                    <a:pt x="9" y="9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1" y="1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2" name="Freeform 234"/>
            <p:cNvSpPr>
              <a:spLocks/>
            </p:cNvSpPr>
            <p:nvPr/>
          </p:nvSpPr>
          <p:spPr bwMode="auto">
            <a:xfrm>
              <a:off x="1290" y="1889"/>
              <a:ext cx="22" cy="21"/>
            </a:xfrm>
            <a:custGeom>
              <a:avLst/>
              <a:gdLst>
                <a:gd name="T0" fmla="*/ 17 w 22"/>
                <a:gd name="T1" fmla="*/ 5 h 21"/>
                <a:gd name="T2" fmla="*/ 17 w 22"/>
                <a:gd name="T3" fmla="*/ 5 h 21"/>
                <a:gd name="T4" fmla="*/ 16 w 22"/>
                <a:gd name="T5" fmla="*/ 4 h 21"/>
                <a:gd name="T6" fmla="*/ 16 w 22"/>
                <a:gd name="T7" fmla="*/ 3 h 21"/>
                <a:gd name="T8" fmla="*/ 16 w 22"/>
                <a:gd name="T9" fmla="*/ 2 h 21"/>
                <a:gd name="T10" fmla="*/ 15 w 22"/>
                <a:gd name="T11" fmla="*/ 2 h 21"/>
                <a:gd name="T12" fmla="*/ 14 w 22"/>
                <a:gd name="T13" fmla="*/ 2 h 21"/>
                <a:gd name="T14" fmla="*/ 13 w 22"/>
                <a:gd name="T15" fmla="*/ 1 h 21"/>
                <a:gd name="T16" fmla="*/ 12 w 22"/>
                <a:gd name="T17" fmla="*/ 0 h 21"/>
                <a:gd name="T18" fmla="*/ 12 w 22"/>
                <a:gd name="T19" fmla="*/ 0 h 21"/>
                <a:gd name="T20" fmla="*/ 11 w 22"/>
                <a:gd name="T21" fmla="*/ 0 h 21"/>
                <a:gd name="T22" fmla="*/ 9 w 22"/>
                <a:gd name="T23" fmla="*/ 0 h 21"/>
                <a:gd name="T24" fmla="*/ 9 w 22"/>
                <a:gd name="T25" fmla="*/ 0 h 21"/>
                <a:gd name="T26" fmla="*/ 8 w 22"/>
                <a:gd name="T27" fmla="*/ 0 h 21"/>
                <a:gd name="T28" fmla="*/ 7 w 22"/>
                <a:gd name="T29" fmla="*/ 0 h 21"/>
                <a:gd name="T30" fmla="*/ 6 w 22"/>
                <a:gd name="T31" fmla="*/ 1 h 21"/>
                <a:gd name="T32" fmla="*/ 5 w 22"/>
                <a:gd name="T33" fmla="*/ 1 h 21"/>
                <a:gd name="T34" fmla="*/ 5 w 22"/>
                <a:gd name="T35" fmla="*/ 2 h 21"/>
                <a:gd name="T36" fmla="*/ 4 w 22"/>
                <a:gd name="T37" fmla="*/ 2 h 21"/>
                <a:gd name="T38" fmla="*/ 3 w 22"/>
                <a:gd name="T39" fmla="*/ 2 h 21"/>
                <a:gd name="T40" fmla="*/ 2 w 22"/>
                <a:gd name="T41" fmla="*/ 2 h 21"/>
                <a:gd name="T42" fmla="*/ 2 w 22"/>
                <a:gd name="T43" fmla="*/ 3 h 21"/>
                <a:gd name="T44" fmla="*/ 2 w 22"/>
                <a:gd name="T45" fmla="*/ 4 h 21"/>
                <a:gd name="T46" fmla="*/ 1 w 22"/>
                <a:gd name="T47" fmla="*/ 5 h 21"/>
                <a:gd name="T48" fmla="*/ 1 w 22"/>
                <a:gd name="T49" fmla="*/ 5 h 21"/>
                <a:gd name="T50" fmla="*/ 0 w 22"/>
                <a:gd name="T51" fmla="*/ 5 h 21"/>
                <a:gd name="T52" fmla="*/ 0 w 22"/>
                <a:gd name="T53" fmla="*/ 6 h 21"/>
                <a:gd name="T54" fmla="*/ 0 w 22"/>
                <a:gd name="T55" fmla="*/ 7 h 21"/>
                <a:gd name="T56" fmla="*/ 0 w 22"/>
                <a:gd name="T57" fmla="*/ 8 h 21"/>
                <a:gd name="T58" fmla="*/ 0 w 22"/>
                <a:gd name="T59" fmla="*/ 8 h 21"/>
                <a:gd name="T60" fmla="*/ 0 w 22"/>
                <a:gd name="T61" fmla="*/ 9 h 21"/>
                <a:gd name="T62" fmla="*/ 0 w 22"/>
                <a:gd name="T63" fmla="*/ 10 h 21"/>
                <a:gd name="T64" fmla="*/ 0 w 22"/>
                <a:gd name="T65" fmla="*/ 11 h 21"/>
                <a:gd name="T66" fmla="*/ 0 w 22"/>
                <a:gd name="T67" fmla="*/ 12 h 21"/>
                <a:gd name="T68" fmla="*/ 1 w 22"/>
                <a:gd name="T69" fmla="*/ 12 h 21"/>
                <a:gd name="T70" fmla="*/ 1 w 22"/>
                <a:gd name="T71" fmla="*/ 13 h 21"/>
                <a:gd name="T72" fmla="*/ 2 w 22"/>
                <a:gd name="T73" fmla="*/ 13 h 21"/>
                <a:gd name="T74" fmla="*/ 2 w 22"/>
                <a:gd name="T75" fmla="*/ 14 h 21"/>
                <a:gd name="T76" fmla="*/ 5 w 22"/>
                <a:gd name="T77" fmla="*/ 20 h 21"/>
                <a:gd name="T78" fmla="*/ 5 w 22"/>
                <a:gd name="T79" fmla="*/ 19 h 21"/>
                <a:gd name="T80" fmla="*/ 5 w 22"/>
                <a:gd name="T81" fmla="*/ 18 h 21"/>
                <a:gd name="T82" fmla="*/ 5 w 22"/>
                <a:gd name="T83" fmla="*/ 18 h 21"/>
                <a:gd name="T84" fmla="*/ 5 w 22"/>
                <a:gd name="T85" fmla="*/ 18 h 21"/>
                <a:gd name="T86" fmla="*/ 5 w 22"/>
                <a:gd name="T87" fmla="*/ 17 h 21"/>
                <a:gd name="T88" fmla="*/ 6 w 22"/>
                <a:gd name="T89" fmla="*/ 17 h 21"/>
                <a:gd name="T90" fmla="*/ 7 w 22"/>
                <a:gd name="T91" fmla="*/ 16 h 21"/>
                <a:gd name="T92" fmla="*/ 16 w 22"/>
                <a:gd name="T93" fmla="*/ 12 h 21"/>
                <a:gd name="T94" fmla="*/ 16 w 22"/>
                <a:gd name="T95" fmla="*/ 12 h 21"/>
                <a:gd name="T96" fmla="*/ 16 w 22"/>
                <a:gd name="T97" fmla="*/ 11 h 21"/>
                <a:gd name="T98" fmla="*/ 17 w 22"/>
                <a:gd name="T99" fmla="*/ 11 h 21"/>
                <a:gd name="T100" fmla="*/ 18 w 22"/>
                <a:gd name="T101" fmla="*/ 11 h 21"/>
                <a:gd name="T102" fmla="*/ 19 w 22"/>
                <a:gd name="T103" fmla="*/ 11 h 21"/>
                <a:gd name="T104" fmla="*/ 19 w 22"/>
                <a:gd name="T105" fmla="*/ 11 h 21"/>
                <a:gd name="T106" fmla="*/ 19 w 22"/>
                <a:gd name="T107" fmla="*/ 12 h 21"/>
                <a:gd name="T108" fmla="*/ 20 w 22"/>
                <a:gd name="T109" fmla="*/ 12 h 21"/>
                <a:gd name="T110" fmla="*/ 20 w 22"/>
                <a:gd name="T111" fmla="*/ 12 h 21"/>
                <a:gd name="T112" fmla="*/ 21 w 22"/>
                <a:gd name="T113" fmla="*/ 12 h 21"/>
                <a:gd name="T114" fmla="*/ 17 w 22"/>
                <a:gd name="T115" fmla="*/ 5 h 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2"/>
                <a:gd name="T175" fmla="*/ 0 h 21"/>
                <a:gd name="T176" fmla="*/ 22 w 22"/>
                <a:gd name="T177" fmla="*/ 21 h 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2" h="21">
                  <a:moveTo>
                    <a:pt x="17" y="5"/>
                  </a:moveTo>
                  <a:lnTo>
                    <a:pt x="17" y="5"/>
                  </a:lnTo>
                  <a:lnTo>
                    <a:pt x="16" y="4"/>
                  </a:lnTo>
                  <a:lnTo>
                    <a:pt x="16" y="3"/>
                  </a:lnTo>
                  <a:lnTo>
                    <a:pt x="16" y="2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7" y="0"/>
                  </a:lnTo>
                  <a:lnTo>
                    <a:pt x="6" y="1"/>
                  </a:lnTo>
                  <a:lnTo>
                    <a:pt x="5" y="1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7" y="16"/>
                  </a:lnTo>
                  <a:lnTo>
                    <a:pt x="16" y="12"/>
                  </a:lnTo>
                  <a:lnTo>
                    <a:pt x="16" y="11"/>
                  </a:lnTo>
                  <a:lnTo>
                    <a:pt x="17" y="11"/>
                  </a:lnTo>
                  <a:lnTo>
                    <a:pt x="18" y="11"/>
                  </a:lnTo>
                  <a:lnTo>
                    <a:pt x="19" y="11"/>
                  </a:lnTo>
                  <a:lnTo>
                    <a:pt x="19" y="12"/>
                  </a:lnTo>
                  <a:lnTo>
                    <a:pt x="20" y="12"/>
                  </a:lnTo>
                  <a:lnTo>
                    <a:pt x="21" y="12"/>
                  </a:lnTo>
                  <a:lnTo>
                    <a:pt x="17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3" name="Freeform 235"/>
            <p:cNvSpPr>
              <a:spLocks/>
            </p:cNvSpPr>
            <p:nvPr/>
          </p:nvSpPr>
          <p:spPr bwMode="auto">
            <a:xfrm>
              <a:off x="1291" y="1892"/>
              <a:ext cx="16" cy="11"/>
            </a:xfrm>
            <a:custGeom>
              <a:avLst/>
              <a:gdLst>
                <a:gd name="T0" fmla="*/ 4 w 16"/>
                <a:gd name="T1" fmla="*/ 9 h 11"/>
                <a:gd name="T2" fmla="*/ 4 w 16"/>
                <a:gd name="T3" fmla="*/ 9 h 11"/>
                <a:gd name="T4" fmla="*/ 4 w 16"/>
                <a:gd name="T5" fmla="*/ 10 h 11"/>
                <a:gd name="T6" fmla="*/ 3 w 16"/>
                <a:gd name="T7" fmla="*/ 10 h 11"/>
                <a:gd name="T8" fmla="*/ 2 w 16"/>
                <a:gd name="T9" fmla="*/ 10 h 11"/>
                <a:gd name="T10" fmla="*/ 1 w 16"/>
                <a:gd name="T11" fmla="*/ 10 h 11"/>
                <a:gd name="T12" fmla="*/ 1 w 16"/>
                <a:gd name="T13" fmla="*/ 9 h 11"/>
                <a:gd name="T14" fmla="*/ 1 w 16"/>
                <a:gd name="T15" fmla="*/ 9 h 11"/>
                <a:gd name="T16" fmla="*/ 1 w 16"/>
                <a:gd name="T17" fmla="*/ 8 h 11"/>
                <a:gd name="T18" fmla="*/ 1 w 16"/>
                <a:gd name="T19" fmla="*/ 8 h 11"/>
                <a:gd name="T20" fmla="*/ 0 w 16"/>
                <a:gd name="T21" fmla="*/ 7 h 11"/>
                <a:gd name="T22" fmla="*/ 0 w 16"/>
                <a:gd name="T23" fmla="*/ 6 h 11"/>
                <a:gd name="T24" fmla="*/ 0 w 16"/>
                <a:gd name="T25" fmla="*/ 6 h 11"/>
                <a:gd name="T26" fmla="*/ 0 w 16"/>
                <a:gd name="T27" fmla="*/ 5 h 11"/>
                <a:gd name="T28" fmla="*/ 1 w 16"/>
                <a:gd name="T29" fmla="*/ 4 h 11"/>
                <a:gd name="T30" fmla="*/ 1 w 16"/>
                <a:gd name="T31" fmla="*/ 4 h 11"/>
                <a:gd name="T32" fmla="*/ 1 w 16"/>
                <a:gd name="T33" fmla="*/ 4 h 11"/>
                <a:gd name="T34" fmla="*/ 1 w 16"/>
                <a:gd name="T35" fmla="*/ 3 h 11"/>
                <a:gd name="T36" fmla="*/ 2 w 16"/>
                <a:gd name="T37" fmla="*/ 3 h 11"/>
                <a:gd name="T38" fmla="*/ 3 w 16"/>
                <a:gd name="T39" fmla="*/ 2 h 11"/>
                <a:gd name="T40" fmla="*/ 4 w 16"/>
                <a:gd name="T41" fmla="*/ 1 h 11"/>
                <a:gd name="T42" fmla="*/ 4 w 16"/>
                <a:gd name="T43" fmla="*/ 1 h 11"/>
                <a:gd name="T44" fmla="*/ 5 w 16"/>
                <a:gd name="T45" fmla="*/ 1 h 11"/>
                <a:gd name="T46" fmla="*/ 6 w 16"/>
                <a:gd name="T47" fmla="*/ 1 h 11"/>
                <a:gd name="T48" fmla="*/ 6 w 16"/>
                <a:gd name="T49" fmla="*/ 1 h 11"/>
                <a:gd name="T50" fmla="*/ 7 w 16"/>
                <a:gd name="T51" fmla="*/ 0 h 11"/>
                <a:gd name="T52" fmla="*/ 8 w 16"/>
                <a:gd name="T53" fmla="*/ 0 h 11"/>
                <a:gd name="T54" fmla="*/ 9 w 16"/>
                <a:gd name="T55" fmla="*/ 0 h 11"/>
                <a:gd name="T56" fmla="*/ 9 w 16"/>
                <a:gd name="T57" fmla="*/ 0 h 11"/>
                <a:gd name="T58" fmla="*/ 10 w 16"/>
                <a:gd name="T59" fmla="*/ 0 h 11"/>
                <a:gd name="T60" fmla="*/ 11 w 16"/>
                <a:gd name="T61" fmla="*/ 0 h 11"/>
                <a:gd name="T62" fmla="*/ 11 w 16"/>
                <a:gd name="T63" fmla="*/ 0 h 11"/>
                <a:gd name="T64" fmla="*/ 12 w 16"/>
                <a:gd name="T65" fmla="*/ 0 h 11"/>
                <a:gd name="T66" fmla="*/ 13 w 16"/>
                <a:gd name="T67" fmla="*/ 1 h 11"/>
                <a:gd name="T68" fmla="*/ 14 w 16"/>
                <a:gd name="T69" fmla="*/ 1 h 11"/>
                <a:gd name="T70" fmla="*/ 14 w 16"/>
                <a:gd name="T71" fmla="*/ 2 h 11"/>
                <a:gd name="T72" fmla="*/ 15 w 16"/>
                <a:gd name="T73" fmla="*/ 3 h 11"/>
                <a:gd name="T74" fmla="*/ 15 w 16"/>
                <a:gd name="T75" fmla="*/ 3 h 11"/>
                <a:gd name="T76" fmla="*/ 15 w 16"/>
                <a:gd name="T77" fmla="*/ 4 h 11"/>
                <a:gd name="T78" fmla="*/ 15 w 16"/>
                <a:gd name="T79" fmla="*/ 4 h 11"/>
                <a:gd name="T80" fmla="*/ 15 w 16"/>
                <a:gd name="T81" fmla="*/ 5 h 11"/>
                <a:gd name="T82" fmla="*/ 14 w 16"/>
                <a:gd name="T83" fmla="*/ 5 h 11"/>
                <a:gd name="T84" fmla="*/ 14 w 16"/>
                <a:gd name="T85" fmla="*/ 6 h 11"/>
                <a:gd name="T86" fmla="*/ 13 w 16"/>
                <a:gd name="T87" fmla="*/ 6 h 11"/>
                <a:gd name="T88" fmla="*/ 4 w 16"/>
                <a:gd name="T89" fmla="*/ 9 h 1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6"/>
                <a:gd name="T136" fmla="*/ 0 h 11"/>
                <a:gd name="T137" fmla="*/ 16 w 16"/>
                <a:gd name="T138" fmla="*/ 11 h 1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6" h="11">
                  <a:moveTo>
                    <a:pt x="4" y="9"/>
                  </a:moveTo>
                  <a:lnTo>
                    <a:pt x="4" y="9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2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4" y="2"/>
                  </a:lnTo>
                  <a:lnTo>
                    <a:pt x="15" y="3"/>
                  </a:lnTo>
                  <a:lnTo>
                    <a:pt x="15" y="4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4" y="9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4" name="Freeform 236"/>
            <p:cNvSpPr>
              <a:spLocks/>
            </p:cNvSpPr>
            <p:nvPr/>
          </p:nvSpPr>
          <p:spPr bwMode="auto">
            <a:xfrm>
              <a:off x="1273" y="1853"/>
              <a:ext cx="24" cy="26"/>
            </a:xfrm>
            <a:custGeom>
              <a:avLst/>
              <a:gdLst>
                <a:gd name="T0" fmla="*/ 8 w 24"/>
                <a:gd name="T1" fmla="*/ 11 h 26"/>
                <a:gd name="T2" fmla="*/ 21 w 24"/>
                <a:gd name="T3" fmla="*/ 4 h 26"/>
                <a:gd name="T4" fmla="*/ 21 w 24"/>
                <a:gd name="T5" fmla="*/ 3 h 26"/>
                <a:gd name="T6" fmla="*/ 6 w 24"/>
                <a:gd name="T7" fmla="*/ 2 h 26"/>
                <a:gd name="T8" fmla="*/ 5 w 24"/>
                <a:gd name="T9" fmla="*/ 2 h 26"/>
                <a:gd name="T10" fmla="*/ 4 w 24"/>
                <a:gd name="T11" fmla="*/ 2 h 26"/>
                <a:gd name="T12" fmla="*/ 3 w 24"/>
                <a:gd name="T13" fmla="*/ 2 h 26"/>
                <a:gd name="T14" fmla="*/ 2 w 24"/>
                <a:gd name="T15" fmla="*/ 2 h 26"/>
                <a:gd name="T16" fmla="*/ 2 w 24"/>
                <a:gd name="T17" fmla="*/ 2 h 26"/>
                <a:gd name="T18" fmla="*/ 2 w 24"/>
                <a:gd name="T19" fmla="*/ 2 h 26"/>
                <a:gd name="T20" fmla="*/ 2 w 24"/>
                <a:gd name="T21" fmla="*/ 1 h 26"/>
                <a:gd name="T22" fmla="*/ 1 w 24"/>
                <a:gd name="T23" fmla="*/ 1 h 26"/>
                <a:gd name="T24" fmla="*/ 1 w 24"/>
                <a:gd name="T25" fmla="*/ 0 h 26"/>
                <a:gd name="T26" fmla="*/ 0 w 24"/>
                <a:gd name="T27" fmla="*/ 0 h 26"/>
                <a:gd name="T28" fmla="*/ 2 w 24"/>
                <a:gd name="T29" fmla="*/ 6 h 26"/>
                <a:gd name="T30" fmla="*/ 2 w 24"/>
                <a:gd name="T31" fmla="*/ 6 h 26"/>
                <a:gd name="T32" fmla="*/ 2 w 24"/>
                <a:gd name="T33" fmla="*/ 6 h 26"/>
                <a:gd name="T34" fmla="*/ 2 w 24"/>
                <a:gd name="T35" fmla="*/ 5 h 26"/>
                <a:gd name="T36" fmla="*/ 2 w 24"/>
                <a:gd name="T37" fmla="*/ 4 h 26"/>
                <a:gd name="T38" fmla="*/ 3 w 24"/>
                <a:gd name="T39" fmla="*/ 4 h 26"/>
                <a:gd name="T40" fmla="*/ 6 w 24"/>
                <a:gd name="T41" fmla="*/ 4 h 26"/>
                <a:gd name="T42" fmla="*/ 16 w 24"/>
                <a:gd name="T43" fmla="*/ 4 h 26"/>
                <a:gd name="T44" fmla="*/ 6 w 24"/>
                <a:gd name="T45" fmla="*/ 10 h 26"/>
                <a:gd name="T46" fmla="*/ 5 w 24"/>
                <a:gd name="T47" fmla="*/ 10 h 26"/>
                <a:gd name="T48" fmla="*/ 4 w 24"/>
                <a:gd name="T49" fmla="*/ 10 h 26"/>
                <a:gd name="T50" fmla="*/ 4 w 24"/>
                <a:gd name="T51" fmla="*/ 10 h 26"/>
                <a:gd name="T52" fmla="*/ 3 w 24"/>
                <a:gd name="T53" fmla="*/ 10 h 26"/>
                <a:gd name="T54" fmla="*/ 3 w 24"/>
                <a:gd name="T55" fmla="*/ 9 h 26"/>
                <a:gd name="T56" fmla="*/ 3 w 24"/>
                <a:gd name="T57" fmla="*/ 8 h 26"/>
                <a:gd name="T58" fmla="*/ 2 w 24"/>
                <a:gd name="T59" fmla="*/ 8 h 26"/>
                <a:gd name="T60" fmla="*/ 4 w 24"/>
                <a:gd name="T61" fmla="*/ 16 h 26"/>
                <a:gd name="T62" fmla="*/ 5 w 24"/>
                <a:gd name="T63" fmla="*/ 15 h 26"/>
                <a:gd name="T64" fmla="*/ 5 w 24"/>
                <a:gd name="T65" fmla="*/ 15 h 26"/>
                <a:gd name="T66" fmla="*/ 5 w 24"/>
                <a:gd name="T67" fmla="*/ 14 h 26"/>
                <a:gd name="T68" fmla="*/ 6 w 24"/>
                <a:gd name="T69" fmla="*/ 14 h 26"/>
                <a:gd name="T70" fmla="*/ 6 w 24"/>
                <a:gd name="T71" fmla="*/ 13 h 26"/>
                <a:gd name="T72" fmla="*/ 6 w 24"/>
                <a:gd name="T73" fmla="*/ 13 h 26"/>
                <a:gd name="T74" fmla="*/ 18 w 24"/>
                <a:gd name="T75" fmla="*/ 13 h 26"/>
                <a:gd name="T76" fmla="*/ 8 w 24"/>
                <a:gd name="T77" fmla="*/ 19 h 26"/>
                <a:gd name="T78" fmla="*/ 7 w 24"/>
                <a:gd name="T79" fmla="*/ 19 h 26"/>
                <a:gd name="T80" fmla="*/ 7 w 24"/>
                <a:gd name="T81" fmla="*/ 19 h 26"/>
                <a:gd name="T82" fmla="*/ 6 w 24"/>
                <a:gd name="T83" fmla="*/ 19 h 26"/>
                <a:gd name="T84" fmla="*/ 6 w 24"/>
                <a:gd name="T85" fmla="*/ 19 h 26"/>
                <a:gd name="T86" fmla="*/ 6 w 24"/>
                <a:gd name="T87" fmla="*/ 19 h 26"/>
                <a:gd name="T88" fmla="*/ 6 w 24"/>
                <a:gd name="T89" fmla="*/ 18 h 26"/>
                <a:gd name="T90" fmla="*/ 5 w 24"/>
                <a:gd name="T91" fmla="*/ 18 h 26"/>
                <a:gd name="T92" fmla="*/ 6 w 24"/>
                <a:gd name="T93" fmla="*/ 25 h 26"/>
                <a:gd name="T94" fmla="*/ 8 w 24"/>
                <a:gd name="T95" fmla="*/ 25 h 26"/>
                <a:gd name="T96" fmla="*/ 7 w 24"/>
                <a:gd name="T97" fmla="*/ 24 h 26"/>
                <a:gd name="T98" fmla="*/ 7 w 24"/>
                <a:gd name="T99" fmla="*/ 23 h 26"/>
                <a:gd name="T100" fmla="*/ 7 w 24"/>
                <a:gd name="T101" fmla="*/ 23 h 26"/>
                <a:gd name="T102" fmla="*/ 8 w 24"/>
                <a:gd name="T103" fmla="*/ 22 h 26"/>
                <a:gd name="T104" fmla="*/ 9 w 24"/>
                <a:gd name="T105" fmla="*/ 21 h 26"/>
                <a:gd name="T106" fmla="*/ 10 w 24"/>
                <a:gd name="T107" fmla="*/ 21 h 26"/>
                <a:gd name="T108" fmla="*/ 10 w 24"/>
                <a:gd name="T109" fmla="*/ 20 h 26"/>
                <a:gd name="T110" fmla="*/ 10 w 24"/>
                <a:gd name="T111" fmla="*/ 20 h 26"/>
                <a:gd name="T112" fmla="*/ 23 w 24"/>
                <a:gd name="T113" fmla="*/ 13 h 26"/>
                <a:gd name="T114" fmla="*/ 23 w 24"/>
                <a:gd name="T115" fmla="*/ 12 h 26"/>
                <a:gd name="T116" fmla="*/ 8 w 24"/>
                <a:gd name="T117" fmla="*/ 11 h 2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4"/>
                <a:gd name="T178" fmla="*/ 0 h 26"/>
                <a:gd name="T179" fmla="*/ 24 w 24"/>
                <a:gd name="T180" fmla="*/ 26 h 2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4" h="26">
                  <a:moveTo>
                    <a:pt x="8" y="11"/>
                  </a:moveTo>
                  <a:lnTo>
                    <a:pt x="21" y="4"/>
                  </a:lnTo>
                  <a:lnTo>
                    <a:pt x="21" y="3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4"/>
                  </a:lnTo>
                  <a:lnTo>
                    <a:pt x="6" y="4"/>
                  </a:lnTo>
                  <a:lnTo>
                    <a:pt x="16" y="4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3" y="9"/>
                  </a:lnTo>
                  <a:lnTo>
                    <a:pt x="3" y="8"/>
                  </a:lnTo>
                  <a:lnTo>
                    <a:pt x="2" y="8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18" y="13"/>
                  </a:lnTo>
                  <a:lnTo>
                    <a:pt x="8" y="19"/>
                  </a:lnTo>
                  <a:lnTo>
                    <a:pt x="7" y="19"/>
                  </a:lnTo>
                  <a:lnTo>
                    <a:pt x="6" y="19"/>
                  </a:lnTo>
                  <a:lnTo>
                    <a:pt x="6" y="18"/>
                  </a:lnTo>
                  <a:lnTo>
                    <a:pt x="5" y="18"/>
                  </a:lnTo>
                  <a:lnTo>
                    <a:pt x="6" y="25"/>
                  </a:lnTo>
                  <a:lnTo>
                    <a:pt x="8" y="25"/>
                  </a:lnTo>
                  <a:lnTo>
                    <a:pt x="7" y="24"/>
                  </a:lnTo>
                  <a:lnTo>
                    <a:pt x="7" y="23"/>
                  </a:lnTo>
                  <a:lnTo>
                    <a:pt x="8" y="22"/>
                  </a:lnTo>
                  <a:lnTo>
                    <a:pt x="9" y="21"/>
                  </a:lnTo>
                  <a:lnTo>
                    <a:pt x="10" y="21"/>
                  </a:lnTo>
                  <a:lnTo>
                    <a:pt x="10" y="20"/>
                  </a:lnTo>
                  <a:lnTo>
                    <a:pt x="23" y="13"/>
                  </a:lnTo>
                  <a:lnTo>
                    <a:pt x="23" y="12"/>
                  </a:lnTo>
                  <a:lnTo>
                    <a:pt x="8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5" name="Freeform 237"/>
            <p:cNvSpPr>
              <a:spLocks/>
            </p:cNvSpPr>
            <p:nvPr/>
          </p:nvSpPr>
          <p:spPr bwMode="auto">
            <a:xfrm>
              <a:off x="1271" y="1828"/>
              <a:ext cx="20" cy="16"/>
            </a:xfrm>
            <a:custGeom>
              <a:avLst/>
              <a:gdLst>
                <a:gd name="T0" fmla="*/ 5 w 20"/>
                <a:gd name="T1" fmla="*/ 5 h 16"/>
                <a:gd name="T2" fmla="*/ 7 w 20"/>
                <a:gd name="T3" fmla="*/ 5 h 16"/>
                <a:gd name="T4" fmla="*/ 8 w 20"/>
                <a:gd name="T5" fmla="*/ 6 h 16"/>
                <a:gd name="T6" fmla="*/ 8 w 20"/>
                <a:gd name="T7" fmla="*/ 7 h 16"/>
                <a:gd name="T8" fmla="*/ 9 w 20"/>
                <a:gd name="T9" fmla="*/ 9 h 16"/>
                <a:gd name="T10" fmla="*/ 5 w 20"/>
                <a:gd name="T11" fmla="*/ 10 h 16"/>
                <a:gd name="T12" fmla="*/ 3 w 20"/>
                <a:gd name="T13" fmla="*/ 10 h 16"/>
                <a:gd name="T14" fmla="*/ 2 w 20"/>
                <a:gd name="T15" fmla="*/ 9 h 16"/>
                <a:gd name="T16" fmla="*/ 2 w 20"/>
                <a:gd name="T17" fmla="*/ 8 h 16"/>
                <a:gd name="T18" fmla="*/ 1 w 20"/>
                <a:gd name="T19" fmla="*/ 7 h 16"/>
                <a:gd name="T20" fmla="*/ 2 w 20"/>
                <a:gd name="T21" fmla="*/ 6 h 16"/>
                <a:gd name="T22" fmla="*/ 2 w 20"/>
                <a:gd name="T23" fmla="*/ 5 h 16"/>
                <a:gd name="T24" fmla="*/ 2 w 20"/>
                <a:gd name="T25" fmla="*/ 4 h 16"/>
                <a:gd name="T26" fmla="*/ 3 w 20"/>
                <a:gd name="T27" fmla="*/ 3 h 16"/>
                <a:gd name="T28" fmla="*/ 4 w 20"/>
                <a:gd name="T29" fmla="*/ 2 h 16"/>
                <a:gd name="T30" fmla="*/ 4 w 20"/>
                <a:gd name="T31" fmla="*/ 1 h 16"/>
                <a:gd name="T32" fmla="*/ 1 w 20"/>
                <a:gd name="T33" fmla="*/ 15 h 16"/>
                <a:gd name="T34" fmla="*/ 2 w 20"/>
                <a:gd name="T35" fmla="*/ 14 h 16"/>
                <a:gd name="T36" fmla="*/ 3 w 20"/>
                <a:gd name="T37" fmla="*/ 13 h 16"/>
                <a:gd name="T38" fmla="*/ 4 w 20"/>
                <a:gd name="T39" fmla="*/ 12 h 16"/>
                <a:gd name="T40" fmla="*/ 5 w 20"/>
                <a:gd name="T41" fmla="*/ 12 h 16"/>
                <a:gd name="T42" fmla="*/ 16 w 20"/>
                <a:gd name="T43" fmla="*/ 11 h 16"/>
                <a:gd name="T44" fmla="*/ 17 w 20"/>
                <a:gd name="T45" fmla="*/ 11 h 16"/>
                <a:gd name="T46" fmla="*/ 18 w 20"/>
                <a:gd name="T47" fmla="*/ 13 h 16"/>
                <a:gd name="T48" fmla="*/ 19 w 20"/>
                <a:gd name="T49" fmla="*/ 14 h 16"/>
                <a:gd name="T50" fmla="*/ 13 w 20"/>
                <a:gd name="T51" fmla="*/ 0 h 16"/>
                <a:gd name="T52" fmla="*/ 14 w 20"/>
                <a:gd name="T53" fmla="*/ 1 h 16"/>
                <a:gd name="T54" fmla="*/ 15 w 20"/>
                <a:gd name="T55" fmla="*/ 2 h 16"/>
                <a:gd name="T56" fmla="*/ 17 w 20"/>
                <a:gd name="T57" fmla="*/ 4 h 16"/>
                <a:gd name="T58" fmla="*/ 17 w 20"/>
                <a:gd name="T59" fmla="*/ 4 h 16"/>
                <a:gd name="T60" fmla="*/ 17 w 20"/>
                <a:gd name="T61" fmla="*/ 6 h 16"/>
                <a:gd name="T62" fmla="*/ 17 w 20"/>
                <a:gd name="T63" fmla="*/ 7 h 16"/>
                <a:gd name="T64" fmla="*/ 17 w 20"/>
                <a:gd name="T65" fmla="*/ 9 h 16"/>
                <a:gd name="T66" fmla="*/ 17 w 20"/>
                <a:gd name="T67" fmla="*/ 9 h 16"/>
                <a:gd name="T68" fmla="*/ 15 w 20"/>
                <a:gd name="T69" fmla="*/ 9 h 16"/>
                <a:gd name="T70" fmla="*/ 9 w 20"/>
                <a:gd name="T71" fmla="*/ 9 h 16"/>
                <a:gd name="T72" fmla="*/ 9 w 20"/>
                <a:gd name="T73" fmla="*/ 7 h 16"/>
                <a:gd name="T74" fmla="*/ 10 w 20"/>
                <a:gd name="T75" fmla="*/ 6 h 16"/>
                <a:gd name="T76" fmla="*/ 11 w 20"/>
                <a:gd name="T77" fmla="*/ 5 h 16"/>
                <a:gd name="T78" fmla="*/ 5 w 20"/>
                <a:gd name="T79" fmla="*/ 4 h 1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0"/>
                <a:gd name="T121" fmla="*/ 0 h 16"/>
                <a:gd name="T122" fmla="*/ 20 w 20"/>
                <a:gd name="T123" fmla="*/ 16 h 1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0" h="16">
                  <a:moveTo>
                    <a:pt x="5" y="4"/>
                  </a:moveTo>
                  <a:lnTo>
                    <a:pt x="5" y="5"/>
                  </a:lnTo>
                  <a:lnTo>
                    <a:pt x="6" y="5"/>
                  </a:lnTo>
                  <a:lnTo>
                    <a:pt x="7" y="5"/>
                  </a:lnTo>
                  <a:lnTo>
                    <a:pt x="8" y="6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10"/>
                  </a:lnTo>
                  <a:lnTo>
                    <a:pt x="5" y="10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8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1"/>
                  </a:lnTo>
                  <a:lnTo>
                    <a:pt x="4" y="1"/>
                  </a:lnTo>
                  <a:lnTo>
                    <a:pt x="0" y="3"/>
                  </a:lnTo>
                  <a:lnTo>
                    <a:pt x="1" y="15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18" y="13"/>
                  </a:lnTo>
                  <a:lnTo>
                    <a:pt x="18" y="14"/>
                  </a:lnTo>
                  <a:lnTo>
                    <a:pt x="19" y="14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2"/>
                  </a:lnTo>
                  <a:lnTo>
                    <a:pt x="16" y="3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17" y="6"/>
                  </a:lnTo>
                  <a:lnTo>
                    <a:pt x="17" y="7"/>
                  </a:lnTo>
                  <a:lnTo>
                    <a:pt x="17" y="8"/>
                  </a:lnTo>
                  <a:lnTo>
                    <a:pt x="17" y="9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0" y="10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5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6" name="Freeform 238"/>
            <p:cNvSpPr>
              <a:spLocks/>
            </p:cNvSpPr>
            <p:nvPr/>
          </p:nvSpPr>
          <p:spPr bwMode="auto">
            <a:xfrm>
              <a:off x="1271" y="1794"/>
              <a:ext cx="20" cy="18"/>
            </a:xfrm>
            <a:custGeom>
              <a:avLst/>
              <a:gdLst>
                <a:gd name="T0" fmla="*/ 4 w 20"/>
                <a:gd name="T1" fmla="*/ 7 h 18"/>
                <a:gd name="T2" fmla="*/ 3 w 20"/>
                <a:gd name="T3" fmla="*/ 7 h 18"/>
                <a:gd name="T4" fmla="*/ 2 w 20"/>
                <a:gd name="T5" fmla="*/ 7 h 18"/>
                <a:gd name="T6" fmla="*/ 2 w 20"/>
                <a:gd name="T7" fmla="*/ 7 h 18"/>
                <a:gd name="T8" fmla="*/ 2 w 20"/>
                <a:gd name="T9" fmla="*/ 6 h 18"/>
                <a:gd name="T10" fmla="*/ 2 w 20"/>
                <a:gd name="T11" fmla="*/ 5 h 18"/>
                <a:gd name="T12" fmla="*/ 2 w 20"/>
                <a:gd name="T13" fmla="*/ 4 h 18"/>
                <a:gd name="T14" fmla="*/ 2 w 20"/>
                <a:gd name="T15" fmla="*/ 4 h 18"/>
                <a:gd name="T16" fmla="*/ 2 w 20"/>
                <a:gd name="T17" fmla="*/ 4 h 18"/>
                <a:gd name="T18" fmla="*/ 2 w 20"/>
                <a:gd name="T19" fmla="*/ 3 h 18"/>
                <a:gd name="T20" fmla="*/ 3 w 20"/>
                <a:gd name="T21" fmla="*/ 2 h 18"/>
                <a:gd name="T22" fmla="*/ 3 w 20"/>
                <a:gd name="T23" fmla="*/ 1 h 18"/>
                <a:gd name="T24" fmla="*/ 4 w 20"/>
                <a:gd name="T25" fmla="*/ 1 h 18"/>
                <a:gd name="T26" fmla="*/ 5 w 20"/>
                <a:gd name="T27" fmla="*/ 1 h 18"/>
                <a:gd name="T28" fmla="*/ 5 w 20"/>
                <a:gd name="T29" fmla="*/ 1 h 18"/>
                <a:gd name="T30" fmla="*/ 5 w 20"/>
                <a:gd name="T31" fmla="*/ 0 h 18"/>
                <a:gd name="T32" fmla="*/ 6 w 20"/>
                <a:gd name="T33" fmla="*/ 0 h 18"/>
                <a:gd name="T34" fmla="*/ 5 w 20"/>
                <a:gd name="T35" fmla="*/ 0 h 18"/>
                <a:gd name="T36" fmla="*/ 1 w 20"/>
                <a:gd name="T37" fmla="*/ 1 h 18"/>
                <a:gd name="T38" fmla="*/ 0 w 20"/>
                <a:gd name="T39" fmla="*/ 15 h 18"/>
                <a:gd name="T40" fmla="*/ 5 w 20"/>
                <a:gd name="T41" fmla="*/ 17 h 18"/>
                <a:gd name="T42" fmla="*/ 5 w 20"/>
                <a:gd name="T43" fmla="*/ 16 h 18"/>
                <a:gd name="T44" fmla="*/ 4 w 20"/>
                <a:gd name="T45" fmla="*/ 16 h 18"/>
                <a:gd name="T46" fmla="*/ 4 w 20"/>
                <a:gd name="T47" fmla="*/ 15 h 18"/>
                <a:gd name="T48" fmla="*/ 3 w 20"/>
                <a:gd name="T49" fmla="*/ 15 h 18"/>
                <a:gd name="T50" fmla="*/ 2 w 20"/>
                <a:gd name="T51" fmla="*/ 14 h 18"/>
                <a:gd name="T52" fmla="*/ 2 w 20"/>
                <a:gd name="T53" fmla="*/ 13 h 18"/>
                <a:gd name="T54" fmla="*/ 2 w 20"/>
                <a:gd name="T55" fmla="*/ 13 h 18"/>
                <a:gd name="T56" fmla="*/ 2 w 20"/>
                <a:gd name="T57" fmla="*/ 13 h 18"/>
                <a:gd name="T58" fmla="*/ 2 w 20"/>
                <a:gd name="T59" fmla="*/ 12 h 18"/>
                <a:gd name="T60" fmla="*/ 1 w 20"/>
                <a:gd name="T61" fmla="*/ 12 h 18"/>
                <a:gd name="T62" fmla="*/ 1 w 20"/>
                <a:gd name="T63" fmla="*/ 11 h 18"/>
                <a:gd name="T64" fmla="*/ 1 w 20"/>
                <a:gd name="T65" fmla="*/ 10 h 18"/>
                <a:gd name="T66" fmla="*/ 2 w 20"/>
                <a:gd name="T67" fmla="*/ 10 h 18"/>
                <a:gd name="T68" fmla="*/ 2 w 20"/>
                <a:gd name="T69" fmla="*/ 9 h 18"/>
                <a:gd name="T70" fmla="*/ 2 w 20"/>
                <a:gd name="T71" fmla="*/ 9 h 18"/>
                <a:gd name="T72" fmla="*/ 3 w 20"/>
                <a:gd name="T73" fmla="*/ 9 h 18"/>
                <a:gd name="T74" fmla="*/ 4 w 20"/>
                <a:gd name="T75" fmla="*/ 10 h 18"/>
                <a:gd name="T76" fmla="*/ 14 w 20"/>
                <a:gd name="T77" fmla="*/ 10 h 18"/>
                <a:gd name="T78" fmla="*/ 14 w 20"/>
                <a:gd name="T79" fmla="*/ 10 h 18"/>
                <a:gd name="T80" fmla="*/ 15 w 20"/>
                <a:gd name="T81" fmla="*/ 10 h 18"/>
                <a:gd name="T82" fmla="*/ 16 w 20"/>
                <a:gd name="T83" fmla="*/ 10 h 18"/>
                <a:gd name="T84" fmla="*/ 17 w 20"/>
                <a:gd name="T85" fmla="*/ 10 h 18"/>
                <a:gd name="T86" fmla="*/ 17 w 20"/>
                <a:gd name="T87" fmla="*/ 11 h 18"/>
                <a:gd name="T88" fmla="*/ 17 w 20"/>
                <a:gd name="T89" fmla="*/ 12 h 18"/>
                <a:gd name="T90" fmla="*/ 17 w 20"/>
                <a:gd name="T91" fmla="*/ 13 h 18"/>
                <a:gd name="T92" fmla="*/ 18 w 20"/>
                <a:gd name="T93" fmla="*/ 13 h 18"/>
                <a:gd name="T94" fmla="*/ 19 w 20"/>
                <a:gd name="T95" fmla="*/ 6 h 18"/>
                <a:gd name="T96" fmla="*/ 17 w 20"/>
                <a:gd name="T97" fmla="*/ 6 h 18"/>
                <a:gd name="T98" fmla="*/ 17 w 20"/>
                <a:gd name="T99" fmla="*/ 7 h 18"/>
                <a:gd name="T100" fmla="*/ 17 w 20"/>
                <a:gd name="T101" fmla="*/ 7 h 18"/>
                <a:gd name="T102" fmla="*/ 17 w 20"/>
                <a:gd name="T103" fmla="*/ 7 h 18"/>
                <a:gd name="T104" fmla="*/ 16 w 20"/>
                <a:gd name="T105" fmla="*/ 7 h 18"/>
                <a:gd name="T106" fmla="*/ 16 w 20"/>
                <a:gd name="T107" fmla="*/ 8 h 18"/>
                <a:gd name="T108" fmla="*/ 14 w 20"/>
                <a:gd name="T109" fmla="*/ 8 h 18"/>
                <a:gd name="T110" fmla="*/ 4 w 20"/>
                <a:gd name="T111" fmla="*/ 7 h 1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0"/>
                <a:gd name="T169" fmla="*/ 0 h 18"/>
                <a:gd name="T170" fmla="*/ 20 w 20"/>
                <a:gd name="T171" fmla="*/ 18 h 1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0" h="18">
                  <a:moveTo>
                    <a:pt x="4" y="7"/>
                  </a:moveTo>
                  <a:lnTo>
                    <a:pt x="3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3"/>
                  </a:lnTo>
                  <a:lnTo>
                    <a:pt x="3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1" y="1"/>
                  </a:lnTo>
                  <a:lnTo>
                    <a:pt x="0" y="15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3" y="15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3" y="9"/>
                  </a:lnTo>
                  <a:lnTo>
                    <a:pt x="4" y="10"/>
                  </a:lnTo>
                  <a:lnTo>
                    <a:pt x="14" y="10"/>
                  </a:lnTo>
                  <a:lnTo>
                    <a:pt x="15" y="10"/>
                  </a:lnTo>
                  <a:lnTo>
                    <a:pt x="16" y="10"/>
                  </a:lnTo>
                  <a:lnTo>
                    <a:pt x="17" y="10"/>
                  </a:lnTo>
                  <a:lnTo>
                    <a:pt x="17" y="11"/>
                  </a:lnTo>
                  <a:lnTo>
                    <a:pt x="17" y="12"/>
                  </a:lnTo>
                  <a:lnTo>
                    <a:pt x="17" y="13"/>
                  </a:lnTo>
                  <a:lnTo>
                    <a:pt x="18" y="13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7" y="7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4" y="8"/>
                  </a:lnTo>
                  <a:lnTo>
                    <a:pt x="4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7" name="Freeform 239"/>
            <p:cNvSpPr>
              <a:spLocks/>
            </p:cNvSpPr>
            <p:nvPr/>
          </p:nvSpPr>
          <p:spPr bwMode="auto">
            <a:xfrm>
              <a:off x="1273" y="1774"/>
              <a:ext cx="23" cy="16"/>
            </a:xfrm>
            <a:custGeom>
              <a:avLst/>
              <a:gdLst>
                <a:gd name="T0" fmla="*/ 11 w 23"/>
                <a:gd name="T1" fmla="*/ 7 h 16"/>
                <a:gd name="T2" fmla="*/ 20 w 23"/>
                <a:gd name="T3" fmla="*/ 4 h 16"/>
                <a:gd name="T4" fmla="*/ 22 w 23"/>
                <a:gd name="T5" fmla="*/ 1 h 16"/>
                <a:gd name="T6" fmla="*/ 21 w 23"/>
                <a:gd name="T7" fmla="*/ 1 h 16"/>
                <a:gd name="T8" fmla="*/ 21 w 23"/>
                <a:gd name="T9" fmla="*/ 1 h 16"/>
                <a:gd name="T10" fmla="*/ 20 w 23"/>
                <a:gd name="T11" fmla="*/ 2 h 16"/>
                <a:gd name="T12" fmla="*/ 20 w 23"/>
                <a:gd name="T13" fmla="*/ 2 h 16"/>
                <a:gd name="T14" fmla="*/ 20 w 23"/>
                <a:gd name="T15" fmla="*/ 3 h 16"/>
                <a:gd name="T16" fmla="*/ 19 w 23"/>
                <a:gd name="T17" fmla="*/ 3 h 16"/>
                <a:gd name="T18" fmla="*/ 18 w 23"/>
                <a:gd name="T19" fmla="*/ 3 h 16"/>
                <a:gd name="T20" fmla="*/ 12 w 23"/>
                <a:gd name="T21" fmla="*/ 5 h 16"/>
                <a:gd name="T22" fmla="*/ 12 w 23"/>
                <a:gd name="T23" fmla="*/ 4 h 16"/>
                <a:gd name="T24" fmla="*/ 12 w 23"/>
                <a:gd name="T25" fmla="*/ 4 h 16"/>
                <a:gd name="T26" fmla="*/ 11 w 23"/>
                <a:gd name="T27" fmla="*/ 4 h 16"/>
                <a:gd name="T28" fmla="*/ 11 w 23"/>
                <a:gd name="T29" fmla="*/ 3 h 16"/>
                <a:gd name="T30" fmla="*/ 11 w 23"/>
                <a:gd name="T31" fmla="*/ 2 h 16"/>
                <a:gd name="T32" fmla="*/ 11 w 23"/>
                <a:gd name="T33" fmla="*/ 1 h 16"/>
                <a:gd name="T34" fmla="*/ 10 w 23"/>
                <a:gd name="T35" fmla="*/ 1 h 16"/>
                <a:gd name="T36" fmla="*/ 10 w 23"/>
                <a:gd name="T37" fmla="*/ 1 h 16"/>
                <a:gd name="T38" fmla="*/ 9 w 23"/>
                <a:gd name="T39" fmla="*/ 1 h 16"/>
                <a:gd name="T40" fmla="*/ 9 w 23"/>
                <a:gd name="T41" fmla="*/ 0 h 16"/>
                <a:gd name="T42" fmla="*/ 8 w 23"/>
                <a:gd name="T43" fmla="*/ 0 h 16"/>
                <a:gd name="T44" fmla="*/ 7 w 23"/>
                <a:gd name="T45" fmla="*/ 0 h 16"/>
                <a:gd name="T46" fmla="*/ 6 w 23"/>
                <a:gd name="T47" fmla="*/ 0 h 16"/>
                <a:gd name="T48" fmla="*/ 6 w 23"/>
                <a:gd name="T49" fmla="*/ 0 h 16"/>
                <a:gd name="T50" fmla="*/ 5 w 23"/>
                <a:gd name="T51" fmla="*/ 0 h 16"/>
                <a:gd name="T52" fmla="*/ 5 w 23"/>
                <a:gd name="T53" fmla="*/ 1 h 16"/>
                <a:gd name="T54" fmla="*/ 4 w 23"/>
                <a:gd name="T55" fmla="*/ 1 h 16"/>
                <a:gd name="T56" fmla="*/ 3 w 23"/>
                <a:gd name="T57" fmla="*/ 1 h 16"/>
                <a:gd name="T58" fmla="*/ 3 w 23"/>
                <a:gd name="T59" fmla="*/ 2 h 16"/>
                <a:gd name="T60" fmla="*/ 2 w 23"/>
                <a:gd name="T61" fmla="*/ 3 h 16"/>
                <a:gd name="T62" fmla="*/ 2 w 23"/>
                <a:gd name="T63" fmla="*/ 4 h 16"/>
                <a:gd name="T64" fmla="*/ 2 w 23"/>
                <a:gd name="T65" fmla="*/ 4 h 16"/>
                <a:gd name="T66" fmla="*/ 0 w 23"/>
                <a:gd name="T67" fmla="*/ 11 h 16"/>
                <a:gd name="T68" fmla="*/ 2 w 23"/>
                <a:gd name="T69" fmla="*/ 11 h 16"/>
                <a:gd name="T70" fmla="*/ 2 w 23"/>
                <a:gd name="T71" fmla="*/ 11 h 16"/>
                <a:gd name="T72" fmla="*/ 2 w 23"/>
                <a:gd name="T73" fmla="*/ 10 h 16"/>
                <a:gd name="T74" fmla="*/ 2 w 23"/>
                <a:gd name="T75" fmla="*/ 10 h 16"/>
                <a:gd name="T76" fmla="*/ 3 w 23"/>
                <a:gd name="T77" fmla="*/ 10 h 16"/>
                <a:gd name="T78" fmla="*/ 4 w 23"/>
                <a:gd name="T79" fmla="*/ 10 h 16"/>
                <a:gd name="T80" fmla="*/ 5 w 23"/>
                <a:gd name="T81" fmla="*/ 10 h 16"/>
                <a:gd name="T82" fmla="*/ 5 w 23"/>
                <a:gd name="T83" fmla="*/ 11 h 16"/>
                <a:gd name="T84" fmla="*/ 14 w 23"/>
                <a:gd name="T85" fmla="*/ 12 h 16"/>
                <a:gd name="T86" fmla="*/ 15 w 23"/>
                <a:gd name="T87" fmla="*/ 13 h 16"/>
                <a:gd name="T88" fmla="*/ 16 w 23"/>
                <a:gd name="T89" fmla="*/ 13 h 16"/>
                <a:gd name="T90" fmla="*/ 17 w 23"/>
                <a:gd name="T91" fmla="*/ 13 h 16"/>
                <a:gd name="T92" fmla="*/ 17 w 23"/>
                <a:gd name="T93" fmla="*/ 14 h 16"/>
                <a:gd name="T94" fmla="*/ 17 w 23"/>
                <a:gd name="T95" fmla="*/ 14 h 16"/>
                <a:gd name="T96" fmla="*/ 17 w 23"/>
                <a:gd name="T97" fmla="*/ 15 h 16"/>
                <a:gd name="T98" fmla="*/ 18 w 23"/>
                <a:gd name="T99" fmla="*/ 15 h 16"/>
                <a:gd name="T100" fmla="*/ 20 w 23"/>
                <a:gd name="T101" fmla="*/ 9 h 16"/>
                <a:gd name="T102" fmla="*/ 19 w 23"/>
                <a:gd name="T103" fmla="*/ 9 h 16"/>
                <a:gd name="T104" fmla="*/ 19 w 23"/>
                <a:gd name="T105" fmla="*/ 9 h 16"/>
                <a:gd name="T106" fmla="*/ 19 w 23"/>
                <a:gd name="T107" fmla="*/ 10 h 16"/>
                <a:gd name="T108" fmla="*/ 18 w 23"/>
                <a:gd name="T109" fmla="*/ 10 h 16"/>
                <a:gd name="T110" fmla="*/ 17 w 23"/>
                <a:gd name="T111" fmla="*/ 11 h 16"/>
                <a:gd name="T112" fmla="*/ 17 w 23"/>
                <a:gd name="T113" fmla="*/ 10 h 16"/>
                <a:gd name="T114" fmla="*/ 16 w 23"/>
                <a:gd name="T115" fmla="*/ 10 h 16"/>
                <a:gd name="T116" fmla="*/ 15 w 23"/>
                <a:gd name="T117" fmla="*/ 10 h 16"/>
                <a:gd name="T118" fmla="*/ 10 w 23"/>
                <a:gd name="T119" fmla="*/ 9 h 16"/>
                <a:gd name="T120" fmla="*/ 11 w 23"/>
                <a:gd name="T121" fmla="*/ 7 h 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"/>
                <a:gd name="T184" fmla="*/ 0 h 16"/>
                <a:gd name="T185" fmla="*/ 23 w 23"/>
                <a:gd name="T186" fmla="*/ 16 h 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" h="16">
                  <a:moveTo>
                    <a:pt x="11" y="7"/>
                  </a:moveTo>
                  <a:lnTo>
                    <a:pt x="20" y="4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9" y="1"/>
                  </a:lnTo>
                  <a:lnTo>
                    <a:pt x="9" y="0"/>
                  </a:lnTo>
                  <a:lnTo>
                    <a:pt x="8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1"/>
                  </a:lnTo>
                  <a:lnTo>
                    <a:pt x="3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14" y="12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7" y="13"/>
                  </a:lnTo>
                  <a:lnTo>
                    <a:pt x="17" y="14"/>
                  </a:lnTo>
                  <a:lnTo>
                    <a:pt x="17" y="15"/>
                  </a:lnTo>
                  <a:lnTo>
                    <a:pt x="18" y="15"/>
                  </a:lnTo>
                  <a:lnTo>
                    <a:pt x="20" y="9"/>
                  </a:lnTo>
                  <a:lnTo>
                    <a:pt x="19" y="9"/>
                  </a:lnTo>
                  <a:lnTo>
                    <a:pt x="19" y="10"/>
                  </a:lnTo>
                  <a:lnTo>
                    <a:pt x="18" y="10"/>
                  </a:lnTo>
                  <a:lnTo>
                    <a:pt x="17" y="11"/>
                  </a:lnTo>
                  <a:lnTo>
                    <a:pt x="17" y="10"/>
                  </a:lnTo>
                  <a:lnTo>
                    <a:pt x="16" y="10"/>
                  </a:lnTo>
                  <a:lnTo>
                    <a:pt x="15" y="10"/>
                  </a:lnTo>
                  <a:lnTo>
                    <a:pt x="10" y="9"/>
                  </a:lnTo>
                  <a:lnTo>
                    <a:pt x="11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8" name="Freeform 240"/>
            <p:cNvSpPr>
              <a:spLocks/>
            </p:cNvSpPr>
            <p:nvPr/>
          </p:nvSpPr>
          <p:spPr bwMode="auto">
            <a:xfrm>
              <a:off x="1276" y="1777"/>
              <a:ext cx="5" cy="4"/>
            </a:xfrm>
            <a:custGeom>
              <a:avLst/>
              <a:gdLst>
                <a:gd name="T0" fmla="*/ 1 w 5"/>
                <a:gd name="T1" fmla="*/ 3 h 4"/>
                <a:gd name="T2" fmla="*/ 1 w 5"/>
                <a:gd name="T3" fmla="*/ 3 h 4"/>
                <a:gd name="T4" fmla="*/ 1 w 5"/>
                <a:gd name="T5" fmla="*/ 3 h 4"/>
                <a:gd name="T6" fmla="*/ 0 w 5"/>
                <a:gd name="T7" fmla="*/ 2 h 4"/>
                <a:gd name="T8" fmla="*/ 0 w 5"/>
                <a:gd name="T9" fmla="*/ 2 h 4"/>
                <a:gd name="T10" fmla="*/ 0 w 5"/>
                <a:gd name="T11" fmla="*/ 2 h 4"/>
                <a:gd name="T12" fmla="*/ 0 w 5"/>
                <a:gd name="T13" fmla="*/ 2 h 4"/>
                <a:gd name="T14" fmla="*/ 0 w 5"/>
                <a:gd name="T15" fmla="*/ 1 h 4"/>
                <a:gd name="T16" fmla="*/ 0 w 5"/>
                <a:gd name="T17" fmla="*/ 1 h 4"/>
                <a:gd name="T18" fmla="*/ 0 w 5"/>
                <a:gd name="T19" fmla="*/ 1 h 4"/>
                <a:gd name="T20" fmla="*/ 0 w 5"/>
                <a:gd name="T21" fmla="*/ 1 h 4"/>
                <a:gd name="T22" fmla="*/ 0 w 5"/>
                <a:gd name="T23" fmla="*/ 0 h 4"/>
                <a:gd name="T24" fmla="*/ 1 w 5"/>
                <a:gd name="T25" fmla="*/ 0 h 4"/>
                <a:gd name="T26" fmla="*/ 1 w 5"/>
                <a:gd name="T27" fmla="*/ 0 h 4"/>
                <a:gd name="T28" fmla="*/ 2 w 5"/>
                <a:gd name="T29" fmla="*/ 0 h 4"/>
                <a:gd name="T30" fmla="*/ 2 w 5"/>
                <a:gd name="T31" fmla="*/ 0 h 4"/>
                <a:gd name="T32" fmla="*/ 2 w 5"/>
                <a:gd name="T33" fmla="*/ 0 h 4"/>
                <a:gd name="T34" fmla="*/ 3 w 5"/>
                <a:gd name="T35" fmla="*/ 0 h 4"/>
                <a:gd name="T36" fmla="*/ 3 w 5"/>
                <a:gd name="T37" fmla="*/ 0 h 4"/>
                <a:gd name="T38" fmla="*/ 3 w 5"/>
                <a:gd name="T39" fmla="*/ 0 h 4"/>
                <a:gd name="T40" fmla="*/ 4 w 5"/>
                <a:gd name="T41" fmla="*/ 0 h 4"/>
                <a:gd name="T42" fmla="*/ 4 w 5"/>
                <a:gd name="T43" fmla="*/ 1 h 4"/>
                <a:gd name="T44" fmla="*/ 4 w 5"/>
                <a:gd name="T45" fmla="*/ 1 h 4"/>
                <a:gd name="T46" fmla="*/ 4 w 5"/>
                <a:gd name="T47" fmla="*/ 1 h 4"/>
                <a:gd name="T48" fmla="*/ 4 w 5"/>
                <a:gd name="T49" fmla="*/ 2 h 4"/>
                <a:gd name="T50" fmla="*/ 4 w 5"/>
                <a:gd name="T51" fmla="*/ 2 h 4"/>
                <a:gd name="T52" fmla="*/ 4 w 5"/>
                <a:gd name="T53" fmla="*/ 2 h 4"/>
                <a:gd name="T54" fmla="*/ 4 w 5"/>
                <a:gd name="T55" fmla="*/ 3 h 4"/>
                <a:gd name="T56" fmla="*/ 4 w 5"/>
                <a:gd name="T57" fmla="*/ 3 h 4"/>
                <a:gd name="T58" fmla="*/ 1 w 5"/>
                <a:gd name="T59" fmla="*/ 3 h 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"/>
                <a:gd name="T91" fmla="*/ 0 h 4"/>
                <a:gd name="T92" fmla="*/ 5 w 5"/>
                <a:gd name="T93" fmla="*/ 4 h 4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" h="4">
                  <a:moveTo>
                    <a:pt x="1" y="3"/>
                  </a:moveTo>
                  <a:lnTo>
                    <a:pt x="1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1" y="3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69" name="Freeform 241"/>
            <p:cNvSpPr>
              <a:spLocks/>
            </p:cNvSpPr>
            <p:nvPr/>
          </p:nvSpPr>
          <p:spPr bwMode="auto">
            <a:xfrm>
              <a:off x="1279" y="1746"/>
              <a:ext cx="22" cy="20"/>
            </a:xfrm>
            <a:custGeom>
              <a:avLst/>
              <a:gdLst>
                <a:gd name="T0" fmla="*/ 16 w 22"/>
                <a:gd name="T1" fmla="*/ 8 h 20"/>
                <a:gd name="T2" fmla="*/ 18 w 22"/>
                <a:gd name="T3" fmla="*/ 8 h 20"/>
                <a:gd name="T4" fmla="*/ 19 w 22"/>
                <a:gd name="T5" fmla="*/ 9 h 20"/>
                <a:gd name="T6" fmla="*/ 19 w 22"/>
                <a:gd name="T7" fmla="*/ 10 h 20"/>
                <a:gd name="T8" fmla="*/ 19 w 22"/>
                <a:gd name="T9" fmla="*/ 11 h 20"/>
                <a:gd name="T10" fmla="*/ 20 w 22"/>
                <a:gd name="T11" fmla="*/ 12 h 20"/>
                <a:gd name="T12" fmla="*/ 20 w 22"/>
                <a:gd name="T13" fmla="*/ 14 h 20"/>
                <a:gd name="T14" fmla="*/ 19 w 22"/>
                <a:gd name="T15" fmla="*/ 15 h 20"/>
                <a:gd name="T16" fmla="*/ 19 w 22"/>
                <a:gd name="T17" fmla="*/ 16 h 20"/>
                <a:gd name="T18" fmla="*/ 17 w 22"/>
                <a:gd name="T19" fmla="*/ 17 h 20"/>
                <a:gd name="T20" fmla="*/ 16 w 22"/>
                <a:gd name="T21" fmla="*/ 17 h 20"/>
                <a:gd name="T22" fmla="*/ 14 w 22"/>
                <a:gd name="T23" fmla="*/ 17 h 20"/>
                <a:gd name="T24" fmla="*/ 13 w 22"/>
                <a:gd name="T25" fmla="*/ 16 h 20"/>
                <a:gd name="T26" fmla="*/ 12 w 22"/>
                <a:gd name="T27" fmla="*/ 16 h 20"/>
                <a:gd name="T28" fmla="*/ 5 w 22"/>
                <a:gd name="T29" fmla="*/ 13 h 20"/>
                <a:gd name="T30" fmla="*/ 3 w 22"/>
                <a:gd name="T31" fmla="*/ 12 h 20"/>
                <a:gd name="T32" fmla="*/ 3 w 22"/>
                <a:gd name="T33" fmla="*/ 11 h 20"/>
                <a:gd name="T34" fmla="*/ 2 w 22"/>
                <a:gd name="T35" fmla="*/ 10 h 20"/>
                <a:gd name="T36" fmla="*/ 1 w 22"/>
                <a:gd name="T37" fmla="*/ 17 h 20"/>
                <a:gd name="T38" fmla="*/ 2 w 22"/>
                <a:gd name="T39" fmla="*/ 16 h 20"/>
                <a:gd name="T40" fmla="*/ 2 w 22"/>
                <a:gd name="T41" fmla="*/ 15 h 20"/>
                <a:gd name="T42" fmla="*/ 4 w 22"/>
                <a:gd name="T43" fmla="*/ 15 h 20"/>
                <a:gd name="T44" fmla="*/ 12 w 22"/>
                <a:gd name="T45" fmla="*/ 18 h 20"/>
                <a:gd name="T46" fmla="*/ 14 w 22"/>
                <a:gd name="T47" fmla="*/ 19 h 20"/>
                <a:gd name="T48" fmla="*/ 16 w 22"/>
                <a:gd name="T49" fmla="*/ 19 h 20"/>
                <a:gd name="T50" fmla="*/ 17 w 22"/>
                <a:gd name="T51" fmla="*/ 19 h 20"/>
                <a:gd name="T52" fmla="*/ 19 w 22"/>
                <a:gd name="T53" fmla="*/ 18 h 20"/>
                <a:gd name="T54" fmla="*/ 19 w 22"/>
                <a:gd name="T55" fmla="*/ 17 h 20"/>
                <a:gd name="T56" fmla="*/ 20 w 22"/>
                <a:gd name="T57" fmla="*/ 16 h 20"/>
                <a:gd name="T58" fmla="*/ 21 w 22"/>
                <a:gd name="T59" fmla="*/ 14 h 20"/>
                <a:gd name="T60" fmla="*/ 21 w 22"/>
                <a:gd name="T61" fmla="*/ 13 h 20"/>
                <a:gd name="T62" fmla="*/ 21 w 22"/>
                <a:gd name="T63" fmla="*/ 11 h 20"/>
                <a:gd name="T64" fmla="*/ 20 w 22"/>
                <a:gd name="T65" fmla="*/ 10 h 20"/>
                <a:gd name="T66" fmla="*/ 19 w 22"/>
                <a:gd name="T67" fmla="*/ 8 h 20"/>
                <a:gd name="T68" fmla="*/ 19 w 22"/>
                <a:gd name="T69" fmla="*/ 8 h 20"/>
                <a:gd name="T70" fmla="*/ 17 w 22"/>
                <a:gd name="T71" fmla="*/ 7 h 20"/>
                <a:gd name="T72" fmla="*/ 9 w 22"/>
                <a:gd name="T73" fmla="*/ 4 h 20"/>
                <a:gd name="T74" fmla="*/ 8 w 22"/>
                <a:gd name="T75" fmla="*/ 4 h 20"/>
                <a:gd name="T76" fmla="*/ 7 w 22"/>
                <a:gd name="T77" fmla="*/ 3 h 20"/>
                <a:gd name="T78" fmla="*/ 6 w 22"/>
                <a:gd name="T79" fmla="*/ 2 h 20"/>
                <a:gd name="T80" fmla="*/ 7 w 22"/>
                <a:gd name="T81" fmla="*/ 2 h 20"/>
                <a:gd name="T82" fmla="*/ 6 w 22"/>
                <a:gd name="T83" fmla="*/ 0 h 20"/>
                <a:gd name="T84" fmla="*/ 5 w 22"/>
                <a:gd name="T85" fmla="*/ 6 h 20"/>
                <a:gd name="T86" fmla="*/ 5 w 22"/>
                <a:gd name="T87" fmla="*/ 5 h 20"/>
                <a:gd name="T88" fmla="*/ 6 w 22"/>
                <a:gd name="T89" fmla="*/ 5 h 20"/>
                <a:gd name="T90" fmla="*/ 8 w 22"/>
                <a:gd name="T91" fmla="*/ 5 h 20"/>
                <a:gd name="T92" fmla="*/ 9 w 22"/>
                <a:gd name="T93" fmla="*/ 5 h 2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2"/>
                <a:gd name="T142" fmla="*/ 0 h 20"/>
                <a:gd name="T143" fmla="*/ 22 w 22"/>
                <a:gd name="T144" fmla="*/ 20 h 2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2" h="20">
                  <a:moveTo>
                    <a:pt x="16" y="8"/>
                  </a:moveTo>
                  <a:lnTo>
                    <a:pt x="16" y="8"/>
                  </a:lnTo>
                  <a:lnTo>
                    <a:pt x="17" y="8"/>
                  </a:lnTo>
                  <a:lnTo>
                    <a:pt x="18" y="8"/>
                  </a:lnTo>
                  <a:lnTo>
                    <a:pt x="18" y="9"/>
                  </a:lnTo>
                  <a:lnTo>
                    <a:pt x="19" y="9"/>
                  </a:lnTo>
                  <a:lnTo>
                    <a:pt x="19" y="10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2"/>
                  </a:lnTo>
                  <a:lnTo>
                    <a:pt x="20" y="13"/>
                  </a:lnTo>
                  <a:lnTo>
                    <a:pt x="20" y="14"/>
                  </a:lnTo>
                  <a:lnTo>
                    <a:pt x="19" y="14"/>
                  </a:lnTo>
                  <a:lnTo>
                    <a:pt x="19" y="15"/>
                  </a:lnTo>
                  <a:lnTo>
                    <a:pt x="19" y="16"/>
                  </a:lnTo>
                  <a:lnTo>
                    <a:pt x="18" y="16"/>
                  </a:lnTo>
                  <a:lnTo>
                    <a:pt x="17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13" y="16"/>
                  </a:lnTo>
                  <a:lnTo>
                    <a:pt x="12" y="16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4" y="15"/>
                  </a:lnTo>
                  <a:lnTo>
                    <a:pt x="5" y="16"/>
                  </a:lnTo>
                  <a:lnTo>
                    <a:pt x="12" y="18"/>
                  </a:lnTo>
                  <a:lnTo>
                    <a:pt x="13" y="19"/>
                  </a:lnTo>
                  <a:lnTo>
                    <a:pt x="14" y="19"/>
                  </a:lnTo>
                  <a:lnTo>
                    <a:pt x="15" y="19"/>
                  </a:lnTo>
                  <a:lnTo>
                    <a:pt x="16" y="19"/>
                  </a:lnTo>
                  <a:lnTo>
                    <a:pt x="17" y="19"/>
                  </a:lnTo>
                  <a:lnTo>
                    <a:pt x="18" y="18"/>
                  </a:lnTo>
                  <a:lnTo>
                    <a:pt x="19" y="18"/>
                  </a:lnTo>
                  <a:lnTo>
                    <a:pt x="19" y="17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1" y="14"/>
                  </a:lnTo>
                  <a:lnTo>
                    <a:pt x="21" y="13"/>
                  </a:lnTo>
                  <a:lnTo>
                    <a:pt x="21" y="12"/>
                  </a:lnTo>
                  <a:lnTo>
                    <a:pt x="21" y="11"/>
                  </a:lnTo>
                  <a:lnTo>
                    <a:pt x="20" y="10"/>
                  </a:lnTo>
                  <a:lnTo>
                    <a:pt x="20" y="9"/>
                  </a:lnTo>
                  <a:lnTo>
                    <a:pt x="19" y="8"/>
                  </a:lnTo>
                  <a:lnTo>
                    <a:pt x="18" y="8"/>
                  </a:lnTo>
                  <a:lnTo>
                    <a:pt x="17" y="7"/>
                  </a:lnTo>
                  <a:lnTo>
                    <a:pt x="16" y="7"/>
                  </a:lnTo>
                  <a:lnTo>
                    <a:pt x="9" y="4"/>
                  </a:lnTo>
                  <a:lnTo>
                    <a:pt x="8" y="4"/>
                  </a:lnTo>
                  <a:lnTo>
                    <a:pt x="8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6"/>
                  </a:lnTo>
                  <a:lnTo>
                    <a:pt x="5" y="6"/>
                  </a:lnTo>
                  <a:lnTo>
                    <a:pt x="5" y="5"/>
                  </a:lnTo>
                  <a:lnTo>
                    <a:pt x="6" y="5"/>
                  </a:lnTo>
                  <a:lnTo>
                    <a:pt x="7" y="5"/>
                  </a:lnTo>
                  <a:lnTo>
                    <a:pt x="8" y="5"/>
                  </a:lnTo>
                  <a:lnTo>
                    <a:pt x="9" y="5"/>
                  </a:lnTo>
                  <a:lnTo>
                    <a:pt x="16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0" name="Freeform 242"/>
            <p:cNvSpPr>
              <a:spLocks/>
            </p:cNvSpPr>
            <p:nvPr/>
          </p:nvSpPr>
          <p:spPr bwMode="auto">
            <a:xfrm>
              <a:off x="1291" y="1730"/>
              <a:ext cx="19" cy="16"/>
            </a:xfrm>
            <a:custGeom>
              <a:avLst/>
              <a:gdLst>
                <a:gd name="T0" fmla="*/ 3 w 19"/>
                <a:gd name="T1" fmla="*/ 0 h 16"/>
                <a:gd name="T2" fmla="*/ 3 w 19"/>
                <a:gd name="T3" fmla="*/ 1 h 16"/>
                <a:gd name="T4" fmla="*/ 2 w 19"/>
                <a:gd name="T5" fmla="*/ 2 h 16"/>
                <a:gd name="T6" fmla="*/ 2 w 19"/>
                <a:gd name="T7" fmla="*/ 3 h 16"/>
                <a:gd name="T8" fmla="*/ 1 w 19"/>
                <a:gd name="T9" fmla="*/ 4 h 16"/>
                <a:gd name="T10" fmla="*/ 0 w 19"/>
                <a:gd name="T11" fmla="*/ 4 h 16"/>
                <a:gd name="T12" fmla="*/ 0 w 19"/>
                <a:gd name="T13" fmla="*/ 6 h 16"/>
                <a:gd name="T14" fmla="*/ 0 w 19"/>
                <a:gd name="T15" fmla="*/ 7 h 16"/>
                <a:gd name="T16" fmla="*/ 0 w 19"/>
                <a:gd name="T17" fmla="*/ 9 h 16"/>
                <a:gd name="T18" fmla="*/ 1 w 19"/>
                <a:gd name="T19" fmla="*/ 9 h 16"/>
                <a:gd name="T20" fmla="*/ 2 w 19"/>
                <a:gd name="T21" fmla="*/ 10 h 16"/>
                <a:gd name="T22" fmla="*/ 4 w 19"/>
                <a:gd name="T23" fmla="*/ 11 h 16"/>
                <a:gd name="T24" fmla="*/ 5 w 19"/>
                <a:gd name="T25" fmla="*/ 11 h 16"/>
                <a:gd name="T26" fmla="*/ 7 w 19"/>
                <a:gd name="T27" fmla="*/ 10 h 16"/>
                <a:gd name="T28" fmla="*/ 8 w 19"/>
                <a:gd name="T29" fmla="*/ 9 h 16"/>
                <a:gd name="T30" fmla="*/ 11 w 19"/>
                <a:gd name="T31" fmla="*/ 7 h 16"/>
                <a:gd name="T32" fmla="*/ 12 w 19"/>
                <a:gd name="T33" fmla="*/ 6 h 16"/>
                <a:gd name="T34" fmla="*/ 14 w 19"/>
                <a:gd name="T35" fmla="*/ 6 h 16"/>
                <a:gd name="T36" fmla="*/ 16 w 19"/>
                <a:gd name="T37" fmla="*/ 6 h 16"/>
                <a:gd name="T38" fmla="*/ 17 w 19"/>
                <a:gd name="T39" fmla="*/ 8 h 16"/>
                <a:gd name="T40" fmla="*/ 17 w 19"/>
                <a:gd name="T41" fmla="*/ 9 h 16"/>
                <a:gd name="T42" fmla="*/ 17 w 19"/>
                <a:gd name="T43" fmla="*/ 10 h 16"/>
                <a:gd name="T44" fmla="*/ 17 w 19"/>
                <a:gd name="T45" fmla="*/ 11 h 16"/>
                <a:gd name="T46" fmla="*/ 16 w 19"/>
                <a:gd name="T47" fmla="*/ 12 h 16"/>
                <a:gd name="T48" fmla="*/ 15 w 19"/>
                <a:gd name="T49" fmla="*/ 13 h 16"/>
                <a:gd name="T50" fmla="*/ 14 w 19"/>
                <a:gd name="T51" fmla="*/ 13 h 16"/>
                <a:gd name="T52" fmla="*/ 13 w 19"/>
                <a:gd name="T53" fmla="*/ 14 h 16"/>
                <a:gd name="T54" fmla="*/ 11 w 19"/>
                <a:gd name="T55" fmla="*/ 14 h 16"/>
                <a:gd name="T56" fmla="*/ 11 w 19"/>
                <a:gd name="T57" fmla="*/ 14 h 16"/>
                <a:gd name="T58" fmla="*/ 10 w 19"/>
                <a:gd name="T59" fmla="*/ 15 h 16"/>
                <a:gd name="T60" fmla="*/ 14 w 19"/>
                <a:gd name="T61" fmla="*/ 15 h 16"/>
                <a:gd name="T62" fmla="*/ 15 w 19"/>
                <a:gd name="T63" fmla="*/ 14 h 16"/>
                <a:gd name="T64" fmla="*/ 16 w 19"/>
                <a:gd name="T65" fmla="*/ 13 h 16"/>
                <a:gd name="T66" fmla="*/ 17 w 19"/>
                <a:gd name="T67" fmla="*/ 11 h 16"/>
                <a:gd name="T68" fmla="*/ 17 w 19"/>
                <a:gd name="T69" fmla="*/ 11 h 16"/>
                <a:gd name="T70" fmla="*/ 18 w 19"/>
                <a:gd name="T71" fmla="*/ 9 h 16"/>
                <a:gd name="T72" fmla="*/ 18 w 19"/>
                <a:gd name="T73" fmla="*/ 8 h 16"/>
                <a:gd name="T74" fmla="*/ 17 w 19"/>
                <a:gd name="T75" fmla="*/ 6 h 16"/>
                <a:gd name="T76" fmla="*/ 17 w 19"/>
                <a:gd name="T77" fmla="*/ 6 h 16"/>
                <a:gd name="T78" fmla="*/ 16 w 19"/>
                <a:gd name="T79" fmla="*/ 5 h 16"/>
                <a:gd name="T80" fmla="*/ 15 w 19"/>
                <a:gd name="T81" fmla="*/ 4 h 16"/>
                <a:gd name="T82" fmla="*/ 14 w 19"/>
                <a:gd name="T83" fmla="*/ 4 h 16"/>
                <a:gd name="T84" fmla="*/ 12 w 19"/>
                <a:gd name="T85" fmla="*/ 4 h 16"/>
                <a:gd name="T86" fmla="*/ 11 w 19"/>
                <a:gd name="T87" fmla="*/ 4 h 16"/>
                <a:gd name="T88" fmla="*/ 9 w 19"/>
                <a:gd name="T89" fmla="*/ 6 h 16"/>
                <a:gd name="T90" fmla="*/ 8 w 19"/>
                <a:gd name="T91" fmla="*/ 6 h 16"/>
                <a:gd name="T92" fmla="*/ 7 w 19"/>
                <a:gd name="T93" fmla="*/ 7 h 16"/>
                <a:gd name="T94" fmla="*/ 6 w 19"/>
                <a:gd name="T95" fmla="*/ 8 h 16"/>
                <a:gd name="T96" fmla="*/ 5 w 19"/>
                <a:gd name="T97" fmla="*/ 9 h 16"/>
                <a:gd name="T98" fmla="*/ 3 w 19"/>
                <a:gd name="T99" fmla="*/ 9 h 16"/>
                <a:gd name="T100" fmla="*/ 2 w 19"/>
                <a:gd name="T101" fmla="*/ 8 h 16"/>
                <a:gd name="T102" fmla="*/ 1 w 19"/>
                <a:gd name="T103" fmla="*/ 6 h 16"/>
                <a:gd name="T104" fmla="*/ 1 w 19"/>
                <a:gd name="T105" fmla="*/ 5 h 16"/>
                <a:gd name="T106" fmla="*/ 2 w 19"/>
                <a:gd name="T107" fmla="*/ 4 h 16"/>
                <a:gd name="T108" fmla="*/ 2 w 19"/>
                <a:gd name="T109" fmla="*/ 4 h 16"/>
                <a:gd name="T110" fmla="*/ 3 w 19"/>
                <a:gd name="T111" fmla="*/ 3 h 16"/>
                <a:gd name="T112" fmla="*/ 5 w 19"/>
                <a:gd name="T113" fmla="*/ 2 h 16"/>
                <a:gd name="T114" fmla="*/ 6 w 19"/>
                <a:gd name="T115" fmla="*/ 2 h 16"/>
                <a:gd name="T116" fmla="*/ 8 w 19"/>
                <a:gd name="T117" fmla="*/ 2 h 16"/>
                <a:gd name="T118" fmla="*/ 3 w 19"/>
                <a:gd name="T119" fmla="*/ 0 h 1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"/>
                <a:gd name="T181" fmla="*/ 0 h 16"/>
                <a:gd name="T182" fmla="*/ 19 w 19"/>
                <a:gd name="T183" fmla="*/ 16 h 1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" h="16">
                  <a:moveTo>
                    <a:pt x="3" y="0"/>
                  </a:moveTo>
                  <a:lnTo>
                    <a:pt x="3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9"/>
                  </a:lnTo>
                  <a:lnTo>
                    <a:pt x="1" y="9"/>
                  </a:lnTo>
                  <a:lnTo>
                    <a:pt x="2" y="10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8" y="9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7" y="7"/>
                  </a:lnTo>
                  <a:lnTo>
                    <a:pt x="17" y="8"/>
                  </a:lnTo>
                  <a:lnTo>
                    <a:pt x="17" y="9"/>
                  </a:lnTo>
                  <a:lnTo>
                    <a:pt x="17" y="10"/>
                  </a:lnTo>
                  <a:lnTo>
                    <a:pt x="17" y="11"/>
                  </a:lnTo>
                  <a:lnTo>
                    <a:pt x="16" y="11"/>
                  </a:lnTo>
                  <a:lnTo>
                    <a:pt x="16" y="12"/>
                  </a:lnTo>
                  <a:lnTo>
                    <a:pt x="15" y="12"/>
                  </a:lnTo>
                  <a:lnTo>
                    <a:pt x="15" y="13"/>
                  </a:lnTo>
                  <a:lnTo>
                    <a:pt x="14" y="13"/>
                  </a:lnTo>
                  <a:lnTo>
                    <a:pt x="14" y="14"/>
                  </a:lnTo>
                  <a:lnTo>
                    <a:pt x="13" y="14"/>
                  </a:lnTo>
                  <a:lnTo>
                    <a:pt x="12" y="14"/>
                  </a:lnTo>
                  <a:lnTo>
                    <a:pt x="11" y="14"/>
                  </a:lnTo>
                  <a:lnTo>
                    <a:pt x="10" y="14"/>
                  </a:lnTo>
                  <a:lnTo>
                    <a:pt x="10" y="15"/>
                  </a:lnTo>
                  <a:lnTo>
                    <a:pt x="15" y="15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5" y="14"/>
                  </a:lnTo>
                  <a:lnTo>
                    <a:pt x="16" y="13"/>
                  </a:lnTo>
                  <a:lnTo>
                    <a:pt x="17" y="12"/>
                  </a:lnTo>
                  <a:lnTo>
                    <a:pt x="17" y="11"/>
                  </a:lnTo>
                  <a:lnTo>
                    <a:pt x="18" y="10"/>
                  </a:lnTo>
                  <a:lnTo>
                    <a:pt x="18" y="9"/>
                  </a:lnTo>
                  <a:lnTo>
                    <a:pt x="18" y="8"/>
                  </a:lnTo>
                  <a:lnTo>
                    <a:pt x="18" y="7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9" y="6"/>
                  </a:lnTo>
                  <a:lnTo>
                    <a:pt x="8" y="6"/>
                  </a:lnTo>
                  <a:lnTo>
                    <a:pt x="7" y="7"/>
                  </a:lnTo>
                  <a:lnTo>
                    <a:pt x="7" y="8"/>
                  </a:lnTo>
                  <a:lnTo>
                    <a:pt x="6" y="8"/>
                  </a:lnTo>
                  <a:lnTo>
                    <a:pt x="5" y="9"/>
                  </a:lnTo>
                  <a:lnTo>
                    <a:pt x="4" y="9"/>
                  </a:lnTo>
                  <a:lnTo>
                    <a:pt x="3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3"/>
                  </a:lnTo>
                  <a:lnTo>
                    <a:pt x="3" y="3"/>
                  </a:lnTo>
                  <a:lnTo>
                    <a:pt x="4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1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1" name="Freeform 243"/>
            <p:cNvSpPr>
              <a:spLocks/>
            </p:cNvSpPr>
            <p:nvPr/>
          </p:nvSpPr>
          <p:spPr bwMode="auto">
            <a:xfrm>
              <a:off x="1299" y="1709"/>
              <a:ext cx="22" cy="20"/>
            </a:xfrm>
            <a:custGeom>
              <a:avLst/>
              <a:gdLst>
                <a:gd name="T0" fmla="*/ 8 w 22"/>
                <a:gd name="T1" fmla="*/ 7 h 20"/>
                <a:gd name="T2" fmla="*/ 7 w 22"/>
                <a:gd name="T3" fmla="*/ 6 h 20"/>
                <a:gd name="T4" fmla="*/ 6 w 22"/>
                <a:gd name="T5" fmla="*/ 6 h 20"/>
                <a:gd name="T6" fmla="*/ 6 w 22"/>
                <a:gd name="T7" fmla="*/ 5 h 20"/>
                <a:gd name="T8" fmla="*/ 5 w 22"/>
                <a:gd name="T9" fmla="*/ 5 h 20"/>
                <a:gd name="T10" fmla="*/ 6 w 22"/>
                <a:gd name="T11" fmla="*/ 4 h 20"/>
                <a:gd name="T12" fmla="*/ 7 w 22"/>
                <a:gd name="T13" fmla="*/ 3 h 20"/>
                <a:gd name="T14" fmla="*/ 8 w 22"/>
                <a:gd name="T15" fmla="*/ 3 h 20"/>
                <a:gd name="T16" fmla="*/ 8 w 22"/>
                <a:gd name="T17" fmla="*/ 2 h 20"/>
                <a:gd name="T18" fmla="*/ 9 w 22"/>
                <a:gd name="T19" fmla="*/ 2 h 20"/>
                <a:gd name="T20" fmla="*/ 9 w 22"/>
                <a:gd name="T21" fmla="*/ 2 h 20"/>
                <a:gd name="T22" fmla="*/ 9 w 22"/>
                <a:gd name="T23" fmla="*/ 2 h 20"/>
                <a:gd name="T24" fmla="*/ 10 w 22"/>
                <a:gd name="T25" fmla="*/ 2 h 20"/>
                <a:gd name="T26" fmla="*/ 11 w 22"/>
                <a:gd name="T27" fmla="*/ 2 h 20"/>
                <a:gd name="T28" fmla="*/ 12 w 22"/>
                <a:gd name="T29" fmla="*/ 2 h 20"/>
                <a:gd name="T30" fmla="*/ 12 w 22"/>
                <a:gd name="T31" fmla="*/ 2 h 20"/>
                <a:gd name="T32" fmla="*/ 9 w 22"/>
                <a:gd name="T33" fmla="*/ 0 h 20"/>
                <a:gd name="T34" fmla="*/ 0 w 22"/>
                <a:gd name="T35" fmla="*/ 11 h 20"/>
                <a:gd name="T36" fmla="*/ 2 w 22"/>
                <a:gd name="T37" fmla="*/ 15 h 20"/>
                <a:gd name="T38" fmla="*/ 3 w 22"/>
                <a:gd name="T39" fmla="*/ 15 h 20"/>
                <a:gd name="T40" fmla="*/ 3 w 22"/>
                <a:gd name="T41" fmla="*/ 14 h 20"/>
                <a:gd name="T42" fmla="*/ 2 w 22"/>
                <a:gd name="T43" fmla="*/ 14 h 20"/>
                <a:gd name="T44" fmla="*/ 2 w 22"/>
                <a:gd name="T45" fmla="*/ 14 h 20"/>
                <a:gd name="T46" fmla="*/ 2 w 22"/>
                <a:gd name="T47" fmla="*/ 13 h 20"/>
                <a:gd name="T48" fmla="*/ 2 w 22"/>
                <a:gd name="T49" fmla="*/ 12 h 20"/>
                <a:gd name="T50" fmla="*/ 2 w 22"/>
                <a:gd name="T51" fmla="*/ 11 h 20"/>
                <a:gd name="T52" fmla="*/ 2 w 22"/>
                <a:gd name="T53" fmla="*/ 11 h 20"/>
                <a:gd name="T54" fmla="*/ 2 w 22"/>
                <a:gd name="T55" fmla="*/ 10 h 20"/>
                <a:gd name="T56" fmla="*/ 2 w 22"/>
                <a:gd name="T57" fmla="*/ 9 h 20"/>
                <a:gd name="T58" fmla="*/ 3 w 22"/>
                <a:gd name="T59" fmla="*/ 8 h 20"/>
                <a:gd name="T60" fmla="*/ 3 w 22"/>
                <a:gd name="T61" fmla="*/ 8 h 20"/>
                <a:gd name="T62" fmla="*/ 4 w 22"/>
                <a:gd name="T63" fmla="*/ 8 h 20"/>
                <a:gd name="T64" fmla="*/ 5 w 22"/>
                <a:gd name="T65" fmla="*/ 8 h 20"/>
                <a:gd name="T66" fmla="*/ 5 w 22"/>
                <a:gd name="T67" fmla="*/ 8 h 20"/>
                <a:gd name="T68" fmla="*/ 6 w 22"/>
                <a:gd name="T69" fmla="*/ 8 h 20"/>
                <a:gd name="T70" fmla="*/ 15 w 22"/>
                <a:gd name="T71" fmla="*/ 14 h 20"/>
                <a:gd name="T72" fmla="*/ 15 w 22"/>
                <a:gd name="T73" fmla="*/ 15 h 20"/>
                <a:gd name="T74" fmla="*/ 16 w 22"/>
                <a:gd name="T75" fmla="*/ 15 h 20"/>
                <a:gd name="T76" fmla="*/ 16 w 22"/>
                <a:gd name="T77" fmla="*/ 16 h 20"/>
                <a:gd name="T78" fmla="*/ 16 w 22"/>
                <a:gd name="T79" fmla="*/ 16 h 20"/>
                <a:gd name="T80" fmla="*/ 16 w 22"/>
                <a:gd name="T81" fmla="*/ 17 h 20"/>
                <a:gd name="T82" fmla="*/ 16 w 22"/>
                <a:gd name="T83" fmla="*/ 17 h 20"/>
                <a:gd name="T84" fmla="*/ 16 w 22"/>
                <a:gd name="T85" fmla="*/ 18 h 20"/>
                <a:gd name="T86" fmla="*/ 16 w 22"/>
                <a:gd name="T87" fmla="*/ 19 h 20"/>
                <a:gd name="T88" fmla="*/ 21 w 22"/>
                <a:gd name="T89" fmla="*/ 13 h 20"/>
                <a:gd name="T90" fmla="*/ 21 w 22"/>
                <a:gd name="T91" fmla="*/ 12 h 20"/>
                <a:gd name="T92" fmla="*/ 20 w 22"/>
                <a:gd name="T93" fmla="*/ 13 h 20"/>
                <a:gd name="T94" fmla="*/ 19 w 22"/>
                <a:gd name="T95" fmla="*/ 13 h 20"/>
                <a:gd name="T96" fmla="*/ 19 w 22"/>
                <a:gd name="T97" fmla="*/ 14 h 20"/>
                <a:gd name="T98" fmla="*/ 19 w 22"/>
                <a:gd name="T99" fmla="*/ 14 h 20"/>
                <a:gd name="T100" fmla="*/ 18 w 22"/>
                <a:gd name="T101" fmla="*/ 14 h 20"/>
                <a:gd name="T102" fmla="*/ 18 w 22"/>
                <a:gd name="T103" fmla="*/ 13 h 20"/>
                <a:gd name="T104" fmla="*/ 17 w 22"/>
                <a:gd name="T105" fmla="*/ 13 h 20"/>
                <a:gd name="T106" fmla="*/ 16 w 22"/>
                <a:gd name="T107" fmla="*/ 13 h 20"/>
                <a:gd name="T108" fmla="*/ 16 w 22"/>
                <a:gd name="T109" fmla="*/ 12 h 20"/>
                <a:gd name="T110" fmla="*/ 8 w 22"/>
                <a:gd name="T111" fmla="*/ 7 h 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2"/>
                <a:gd name="T169" fmla="*/ 0 h 20"/>
                <a:gd name="T170" fmla="*/ 22 w 22"/>
                <a:gd name="T171" fmla="*/ 20 h 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2" h="20">
                  <a:moveTo>
                    <a:pt x="8" y="7"/>
                  </a:moveTo>
                  <a:lnTo>
                    <a:pt x="7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5" y="5"/>
                  </a:lnTo>
                  <a:lnTo>
                    <a:pt x="6" y="4"/>
                  </a:lnTo>
                  <a:lnTo>
                    <a:pt x="7" y="3"/>
                  </a:lnTo>
                  <a:lnTo>
                    <a:pt x="8" y="3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9" y="0"/>
                  </a:lnTo>
                  <a:lnTo>
                    <a:pt x="0" y="11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9"/>
                  </a:lnTo>
                  <a:lnTo>
                    <a:pt x="3" y="8"/>
                  </a:lnTo>
                  <a:lnTo>
                    <a:pt x="4" y="8"/>
                  </a:lnTo>
                  <a:lnTo>
                    <a:pt x="5" y="8"/>
                  </a:lnTo>
                  <a:lnTo>
                    <a:pt x="6" y="8"/>
                  </a:lnTo>
                  <a:lnTo>
                    <a:pt x="15" y="14"/>
                  </a:lnTo>
                  <a:lnTo>
                    <a:pt x="15" y="15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6" y="17"/>
                  </a:lnTo>
                  <a:lnTo>
                    <a:pt x="16" y="18"/>
                  </a:lnTo>
                  <a:lnTo>
                    <a:pt x="16" y="19"/>
                  </a:lnTo>
                  <a:lnTo>
                    <a:pt x="21" y="13"/>
                  </a:lnTo>
                  <a:lnTo>
                    <a:pt x="21" y="12"/>
                  </a:lnTo>
                  <a:lnTo>
                    <a:pt x="20" y="13"/>
                  </a:lnTo>
                  <a:lnTo>
                    <a:pt x="19" y="13"/>
                  </a:lnTo>
                  <a:lnTo>
                    <a:pt x="19" y="14"/>
                  </a:lnTo>
                  <a:lnTo>
                    <a:pt x="18" y="14"/>
                  </a:lnTo>
                  <a:lnTo>
                    <a:pt x="18" y="13"/>
                  </a:lnTo>
                  <a:lnTo>
                    <a:pt x="17" y="13"/>
                  </a:lnTo>
                  <a:lnTo>
                    <a:pt x="16" y="13"/>
                  </a:lnTo>
                  <a:lnTo>
                    <a:pt x="16" y="12"/>
                  </a:lnTo>
                  <a:lnTo>
                    <a:pt x="8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2" name="Freeform 244"/>
            <p:cNvSpPr>
              <a:spLocks/>
            </p:cNvSpPr>
            <p:nvPr/>
          </p:nvSpPr>
          <p:spPr bwMode="auto">
            <a:xfrm>
              <a:off x="1612" y="1841"/>
              <a:ext cx="21" cy="7"/>
            </a:xfrm>
            <a:custGeom>
              <a:avLst/>
              <a:gdLst>
                <a:gd name="T0" fmla="*/ 20 w 21"/>
                <a:gd name="T1" fmla="*/ 5 h 7"/>
                <a:gd name="T2" fmla="*/ 20 w 21"/>
                <a:gd name="T3" fmla="*/ 5 h 7"/>
                <a:gd name="T4" fmla="*/ 20 w 21"/>
                <a:gd name="T5" fmla="*/ 5 h 7"/>
                <a:gd name="T6" fmla="*/ 19 w 21"/>
                <a:gd name="T7" fmla="*/ 5 h 7"/>
                <a:gd name="T8" fmla="*/ 19 w 21"/>
                <a:gd name="T9" fmla="*/ 4 h 7"/>
                <a:gd name="T10" fmla="*/ 18 w 21"/>
                <a:gd name="T11" fmla="*/ 4 h 7"/>
                <a:gd name="T12" fmla="*/ 18 w 21"/>
                <a:gd name="T13" fmla="*/ 3 h 7"/>
                <a:gd name="T14" fmla="*/ 18 w 21"/>
                <a:gd name="T15" fmla="*/ 3 h 7"/>
                <a:gd name="T16" fmla="*/ 18 w 21"/>
                <a:gd name="T17" fmla="*/ 2 h 7"/>
                <a:gd name="T18" fmla="*/ 18 w 21"/>
                <a:gd name="T19" fmla="*/ 2 h 7"/>
                <a:gd name="T20" fmla="*/ 18 w 21"/>
                <a:gd name="T21" fmla="*/ 1 h 7"/>
                <a:gd name="T22" fmla="*/ 18 w 21"/>
                <a:gd name="T23" fmla="*/ 2 h 7"/>
                <a:gd name="T24" fmla="*/ 18 w 21"/>
                <a:gd name="T25" fmla="*/ 2 h 7"/>
                <a:gd name="T26" fmla="*/ 18 w 21"/>
                <a:gd name="T27" fmla="*/ 3 h 7"/>
                <a:gd name="T28" fmla="*/ 17 w 21"/>
                <a:gd name="T29" fmla="*/ 3 h 7"/>
                <a:gd name="T30" fmla="*/ 17 w 21"/>
                <a:gd name="T31" fmla="*/ 3 h 7"/>
                <a:gd name="T32" fmla="*/ 16 w 21"/>
                <a:gd name="T33" fmla="*/ 3 h 7"/>
                <a:gd name="T34" fmla="*/ 16 w 21"/>
                <a:gd name="T35" fmla="*/ 4 h 7"/>
                <a:gd name="T36" fmla="*/ 15 w 21"/>
                <a:gd name="T37" fmla="*/ 4 h 7"/>
                <a:gd name="T38" fmla="*/ 15 w 21"/>
                <a:gd name="T39" fmla="*/ 4 h 7"/>
                <a:gd name="T40" fmla="*/ 14 w 21"/>
                <a:gd name="T41" fmla="*/ 3 h 7"/>
                <a:gd name="T42" fmla="*/ 5 w 21"/>
                <a:gd name="T43" fmla="*/ 3 h 7"/>
                <a:gd name="T44" fmla="*/ 5 w 21"/>
                <a:gd name="T45" fmla="*/ 3 h 7"/>
                <a:gd name="T46" fmla="*/ 4 w 21"/>
                <a:gd name="T47" fmla="*/ 3 h 7"/>
                <a:gd name="T48" fmla="*/ 3 w 21"/>
                <a:gd name="T49" fmla="*/ 3 h 7"/>
                <a:gd name="T50" fmla="*/ 3 w 21"/>
                <a:gd name="T51" fmla="*/ 2 h 7"/>
                <a:gd name="T52" fmla="*/ 2 w 21"/>
                <a:gd name="T53" fmla="*/ 2 h 7"/>
                <a:gd name="T54" fmla="*/ 2 w 21"/>
                <a:gd name="T55" fmla="*/ 0 h 7"/>
                <a:gd name="T56" fmla="*/ 2 w 21"/>
                <a:gd name="T57" fmla="*/ 0 h 7"/>
                <a:gd name="T58" fmla="*/ 0 w 21"/>
                <a:gd name="T59" fmla="*/ 6 h 7"/>
                <a:gd name="T60" fmla="*/ 2 w 21"/>
                <a:gd name="T61" fmla="*/ 6 h 7"/>
                <a:gd name="T62" fmla="*/ 2 w 21"/>
                <a:gd name="T63" fmla="*/ 6 h 7"/>
                <a:gd name="T64" fmla="*/ 2 w 21"/>
                <a:gd name="T65" fmla="*/ 5 h 7"/>
                <a:gd name="T66" fmla="*/ 2 w 21"/>
                <a:gd name="T67" fmla="*/ 5 h 7"/>
                <a:gd name="T68" fmla="*/ 2 w 21"/>
                <a:gd name="T69" fmla="*/ 5 h 7"/>
                <a:gd name="T70" fmla="*/ 2 w 21"/>
                <a:gd name="T71" fmla="*/ 4 h 7"/>
                <a:gd name="T72" fmla="*/ 3 w 21"/>
                <a:gd name="T73" fmla="*/ 4 h 7"/>
                <a:gd name="T74" fmla="*/ 4 w 21"/>
                <a:gd name="T75" fmla="*/ 4 h 7"/>
                <a:gd name="T76" fmla="*/ 5 w 21"/>
                <a:gd name="T77" fmla="*/ 4 h 7"/>
                <a:gd name="T78" fmla="*/ 5 w 21"/>
                <a:gd name="T79" fmla="*/ 4 h 7"/>
                <a:gd name="T80" fmla="*/ 5 w 21"/>
                <a:gd name="T81" fmla="*/ 5 h 7"/>
                <a:gd name="T82" fmla="*/ 20 w 21"/>
                <a:gd name="T83" fmla="*/ 6 h 7"/>
                <a:gd name="T84" fmla="*/ 20 w 21"/>
                <a:gd name="T85" fmla="*/ 5 h 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1"/>
                <a:gd name="T130" fmla="*/ 0 h 7"/>
                <a:gd name="T131" fmla="*/ 21 w 21"/>
                <a:gd name="T132" fmla="*/ 7 h 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1" h="7">
                  <a:moveTo>
                    <a:pt x="20" y="5"/>
                  </a:moveTo>
                  <a:lnTo>
                    <a:pt x="20" y="5"/>
                  </a:lnTo>
                  <a:lnTo>
                    <a:pt x="19" y="5"/>
                  </a:lnTo>
                  <a:lnTo>
                    <a:pt x="19" y="4"/>
                  </a:lnTo>
                  <a:lnTo>
                    <a:pt x="18" y="4"/>
                  </a:lnTo>
                  <a:lnTo>
                    <a:pt x="18" y="3"/>
                  </a:lnTo>
                  <a:lnTo>
                    <a:pt x="18" y="2"/>
                  </a:lnTo>
                  <a:lnTo>
                    <a:pt x="18" y="1"/>
                  </a:lnTo>
                  <a:lnTo>
                    <a:pt x="18" y="2"/>
                  </a:lnTo>
                  <a:lnTo>
                    <a:pt x="18" y="3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5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20" y="6"/>
                  </a:lnTo>
                  <a:lnTo>
                    <a:pt x="2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3" name="Freeform 245"/>
            <p:cNvSpPr>
              <a:spLocks/>
            </p:cNvSpPr>
            <p:nvPr/>
          </p:nvSpPr>
          <p:spPr bwMode="auto">
            <a:xfrm>
              <a:off x="1609" y="1858"/>
              <a:ext cx="20" cy="12"/>
            </a:xfrm>
            <a:custGeom>
              <a:avLst/>
              <a:gdLst>
                <a:gd name="T0" fmla="*/ 19 w 20"/>
                <a:gd name="T1" fmla="*/ 7 h 12"/>
                <a:gd name="T2" fmla="*/ 19 w 20"/>
                <a:gd name="T3" fmla="*/ 6 h 12"/>
                <a:gd name="T4" fmla="*/ 19 w 20"/>
                <a:gd name="T5" fmla="*/ 5 h 12"/>
                <a:gd name="T6" fmla="*/ 18 w 20"/>
                <a:gd name="T7" fmla="*/ 4 h 12"/>
                <a:gd name="T8" fmla="*/ 17 w 20"/>
                <a:gd name="T9" fmla="*/ 3 h 12"/>
                <a:gd name="T10" fmla="*/ 16 w 20"/>
                <a:gd name="T11" fmla="*/ 2 h 12"/>
                <a:gd name="T12" fmla="*/ 14 w 20"/>
                <a:gd name="T13" fmla="*/ 2 h 12"/>
                <a:gd name="T14" fmla="*/ 14 w 20"/>
                <a:gd name="T15" fmla="*/ 1 h 12"/>
                <a:gd name="T16" fmla="*/ 12 w 20"/>
                <a:gd name="T17" fmla="*/ 1 h 12"/>
                <a:gd name="T18" fmla="*/ 11 w 20"/>
                <a:gd name="T19" fmla="*/ 1 h 12"/>
                <a:gd name="T20" fmla="*/ 9 w 20"/>
                <a:gd name="T21" fmla="*/ 2 h 12"/>
                <a:gd name="T22" fmla="*/ 8 w 20"/>
                <a:gd name="T23" fmla="*/ 3 h 12"/>
                <a:gd name="T24" fmla="*/ 8 w 20"/>
                <a:gd name="T25" fmla="*/ 4 h 12"/>
                <a:gd name="T26" fmla="*/ 8 w 20"/>
                <a:gd name="T27" fmla="*/ 5 h 12"/>
                <a:gd name="T28" fmla="*/ 8 w 20"/>
                <a:gd name="T29" fmla="*/ 6 h 12"/>
                <a:gd name="T30" fmla="*/ 8 w 20"/>
                <a:gd name="T31" fmla="*/ 7 h 12"/>
                <a:gd name="T32" fmla="*/ 8 w 20"/>
                <a:gd name="T33" fmla="*/ 8 h 12"/>
                <a:gd name="T34" fmla="*/ 8 w 20"/>
                <a:gd name="T35" fmla="*/ 8 h 12"/>
                <a:gd name="T36" fmla="*/ 7 w 20"/>
                <a:gd name="T37" fmla="*/ 8 h 12"/>
                <a:gd name="T38" fmla="*/ 5 w 20"/>
                <a:gd name="T39" fmla="*/ 7 h 12"/>
                <a:gd name="T40" fmla="*/ 4 w 20"/>
                <a:gd name="T41" fmla="*/ 6 h 12"/>
                <a:gd name="T42" fmla="*/ 2 w 20"/>
                <a:gd name="T43" fmla="*/ 6 h 12"/>
                <a:gd name="T44" fmla="*/ 2 w 20"/>
                <a:gd name="T45" fmla="*/ 5 h 12"/>
                <a:gd name="T46" fmla="*/ 2 w 20"/>
                <a:gd name="T47" fmla="*/ 4 h 12"/>
                <a:gd name="T48" fmla="*/ 2 w 20"/>
                <a:gd name="T49" fmla="*/ 3 h 12"/>
                <a:gd name="T50" fmla="*/ 2 w 20"/>
                <a:gd name="T51" fmla="*/ 2 h 12"/>
                <a:gd name="T52" fmla="*/ 4 w 20"/>
                <a:gd name="T53" fmla="*/ 2 h 12"/>
                <a:gd name="T54" fmla="*/ 5 w 20"/>
                <a:gd name="T55" fmla="*/ 2 h 12"/>
                <a:gd name="T56" fmla="*/ 5 w 20"/>
                <a:gd name="T57" fmla="*/ 1 h 12"/>
                <a:gd name="T58" fmla="*/ 5 w 20"/>
                <a:gd name="T59" fmla="*/ 0 h 12"/>
                <a:gd name="T60" fmla="*/ 3 w 20"/>
                <a:gd name="T61" fmla="*/ 0 h 12"/>
                <a:gd name="T62" fmla="*/ 2 w 20"/>
                <a:gd name="T63" fmla="*/ 1 h 12"/>
                <a:gd name="T64" fmla="*/ 1 w 20"/>
                <a:gd name="T65" fmla="*/ 1 h 12"/>
                <a:gd name="T66" fmla="*/ 1 w 20"/>
                <a:gd name="T67" fmla="*/ 3 h 12"/>
                <a:gd name="T68" fmla="*/ 1 w 20"/>
                <a:gd name="T69" fmla="*/ 4 h 12"/>
                <a:gd name="T70" fmla="*/ 1 w 20"/>
                <a:gd name="T71" fmla="*/ 5 h 12"/>
                <a:gd name="T72" fmla="*/ 1 w 20"/>
                <a:gd name="T73" fmla="*/ 6 h 12"/>
                <a:gd name="T74" fmla="*/ 2 w 20"/>
                <a:gd name="T75" fmla="*/ 6 h 12"/>
                <a:gd name="T76" fmla="*/ 2 w 20"/>
                <a:gd name="T77" fmla="*/ 8 h 12"/>
                <a:gd name="T78" fmla="*/ 4 w 20"/>
                <a:gd name="T79" fmla="*/ 8 h 12"/>
                <a:gd name="T80" fmla="*/ 5 w 20"/>
                <a:gd name="T81" fmla="*/ 9 h 12"/>
                <a:gd name="T82" fmla="*/ 6 w 20"/>
                <a:gd name="T83" fmla="*/ 10 h 12"/>
                <a:gd name="T84" fmla="*/ 8 w 20"/>
                <a:gd name="T85" fmla="*/ 10 h 12"/>
                <a:gd name="T86" fmla="*/ 9 w 20"/>
                <a:gd name="T87" fmla="*/ 10 h 12"/>
                <a:gd name="T88" fmla="*/ 11 w 20"/>
                <a:gd name="T89" fmla="*/ 11 h 12"/>
                <a:gd name="T90" fmla="*/ 12 w 20"/>
                <a:gd name="T91" fmla="*/ 11 h 12"/>
                <a:gd name="T92" fmla="*/ 14 w 20"/>
                <a:gd name="T93" fmla="*/ 11 h 12"/>
                <a:gd name="T94" fmla="*/ 15 w 20"/>
                <a:gd name="T95" fmla="*/ 11 h 12"/>
                <a:gd name="T96" fmla="*/ 17 w 20"/>
                <a:gd name="T97" fmla="*/ 10 h 12"/>
                <a:gd name="T98" fmla="*/ 18 w 20"/>
                <a:gd name="T99" fmla="*/ 10 h 12"/>
                <a:gd name="T100" fmla="*/ 19 w 20"/>
                <a:gd name="T101" fmla="*/ 8 h 1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0"/>
                <a:gd name="T154" fmla="*/ 0 h 12"/>
                <a:gd name="T155" fmla="*/ 20 w 20"/>
                <a:gd name="T156" fmla="*/ 12 h 1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0" h="12">
                  <a:moveTo>
                    <a:pt x="19" y="8"/>
                  </a:moveTo>
                  <a:lnTo>
                    <a:pt x="19" y="7"/>
                  </a:lnTo>
                  <a:lnTo>
                    <a:pt x="19" y="6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4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6" y="2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9" y="2"/>
                  </a:lnTo>
                  <a:lnTo>
                    <a:pt x="9" y="3"/>
                  </a:lnTo>
                  <a:lnTo>
                    <a:pt x="8" y="3"/>
                  </a:lnTo>
                  <a:lnTo>
                    <a:pt x="8" y="4"/>
                  </a:lnTo>
                  <a:lnTo>
                    <a:pt x="8" y="5"/>
                  </a:lnTo>
                  <a:lnTo>
                    <a:pt x="8" y="6"/>
                  </a:lnTo>
                  <a:lnTo>
                    <a:pt x="8" y="7"/>
                  </a:lnTo>
                  <a:lnTo>
                    <a:pt x="8" y="8"/>
                  </a:lnTo>
                  <a:lnTo>
                    <a:pt x="9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5" y="7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3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0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8"/>
                  </a:lnTo>
                  <a:lnTo>
                    <a:pt x="3" y="8"/>
                  </a:lnTo>
                  <a:lnTo>
                    <a:pt x="4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6" y="10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7" y="10"/>
                  </a:lnTo>
                  <a:lnTo>
                    <a:pt x="18" y="10"/>
                  </a:lnTo>
                  <a:lnTo>
                    <a:pt x="18" y="9"/>
                  </a:lnTo>
                  <a:lnTo>
                    <a:pt x="19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4" name="Freeform 246"/>
            <p:cNvSpPr>
              <a:spLocks/>
            </p:cNvSpPr>
            <p:nvPr/>
          </p:nvSpPr>
          <p:spPr bwMode="auto">
            <a:xfrm>
              <a:off x="1620" y="1863"/>
              <a:ext cx="8" cy="4"/>
            </a:xfrm>
            <a:custGeom>
              <a:avLst/>
              <a:gdLst>
                <a:gd name="T0" fmla="*/ 2 w 8"/>
                <a:gd name="T1" fmla="*/ 3 h 4"/>
                <a:gd name="T2" fmla="*/ 2 w 8"/>
                <a:gd name="T3" fmla="*/ 3 h 4"/>
                <a:gd name="T4" fmla="*/ 1 w 8"/>
                <a:gd name="T5" fmla="*/ 3 h 4"/>
                <a:gd name="T6" fmla="*/ 1 w 8"/>
                <a:gd name="T7" fmla="*/ 2 h 4"/>
                <a:gd name="T8" fmla="*/ 1 w 8"/>
                <a:gd name="T9" fmla="*/ 2 h 4"/>
                <a:gd name="T10" fmla="*/ 1 w 8"/>
                <a:gd name="T11" fmla="*/ 2 h 4"/>
                <a:gd name="T12" fmla="*/ 1 w 8"/>
                <a:gd name="T13" fmla="*/ 2 h 4"/>
                <a:gd name="T14" fmla="*/ 0 w 8"/>
                <a:gd name="T15" fmla="*/ 2 h 4"/>
                <a:gd name="T16" fmla="*/ 0 w 8"/>
                <a:gd name="T17" fmla="*/ 1 h 4"/>
                <a:gd name="T18" fmla="*/ 0 w 8"/>
                <a:gd name="T19" fmla="*/ 1 h 4"/>
                <a:gd name="T20" fmla="*/ 0 w 8"/>
                <a:gd name="T21" fmla="*/ 1 h 4"/>
                <a:gd name="T22" fmla="*/ 1 w 8"/>
                <a:gd name="T23" fmla="*/ 1 h 4"/>
                <a:gd name="T24" fmla="*/ 1 w 8"/>
                <a:gd name="T25" fmla="*/ 0 h 4"/>
                <a:gd name="T26" fmla="*/ 1 w 8"/>
                <a:gd name="T27" fmla="*/ 0 h 4"/>
                <a:gd name="T28" fmla="*/ 1 w 8"/>
                <a:gd name="T29" fmla="*/ 0 h 4"/>
                <a:gd name="T30" fmla="*/ 2 w 8"/>
                <a:gd name="T31" fmla="*/ 0 h 4"/>
                <a:gd name="T32" fmla="*/ 2 w 8"/>
                <a:gd name="T33" fmla="*/ 0 h 4"/>
                <a:gd name="T34" fmla="*/ 3 w 8"/>
                <a:gd name="T35" fmla="*/ 0 h 4"/>
                <a:gd name="T36" fmla="*/ 3 w 8"/>
                <a:gd name="T37" fmla="*/ 0 h 4"/>
                <a:gd name="T38" fmla="*/ 4 w 8"/>
                <a:gd name="T39" fmla="*/ 0 h 4"/>
                <a:gd name="T40" fmla="*/ 4 w 8"/>
                <a:gd name="T41" fmla="*/ 0 h 4"/>
                <a:gd name="T42" fmla="*/ 5 w 8"/>
                <a:gd name="T43" fmla="*/ 0 h 4"/>
                <a:gd name="T44" fmla="*/ 5 w 8"/>
                <a:gd name="T45" fmla="*/ 0 h 4"/>
                <a:gd name="T46" fmla="*/ 5 w 8"/>
                <a:gd name="T47" fmla="*/ 1 h 4"/>
                <a:gd name="T48" fmla="*/ 6 w 8"/>
                <a:gd name="T49" fmla="*/ 1 h 4"/>
                <a:gd name="T50" fmla="*/ 6 w 8"/>
                <a:gd name="T51" fmla="*/ 1 h 4"/>
                <a:gd name="T52" fmla="*/ 7 w 8"/>
                <a:gd name="T53" fmla="*/ 1 h 4"/>
                <a:gd name="T54" fmla="*/ 7 w 8"/>
                <a:gd name="T55" fmla="*/ 2 h 4"/>
                <a:gd name="T56" fmla="*/ 7 w 8"/>
                <a:gd name="T57" fmla="*/ 2 h 4"/>
                <a:gd name="T58" fmla="*/ 7 w 8"/>
                <a:gd name="T59" fmla="*/ 2 h 4"/>
                <a:gd name="T60" fmla="*/ 7 w 8"/>
                <a:gd name="T61" fmla="*/ 3 h 4"/>
                <a:gd name="T62" fmla="*/ 6 w 8"/>
                <a:gd name="T63" fmla="*/ 3 h 4"/>
                <a:gd name="T64" fmla="*/ 6 w 8"/>
                <a:gd name="T65" fmla="*/ 3 h 4"/>
                <a:gd name="T66" fmla="*/ 6 w 8"/>
                <a:gd name="T67" fmla="*/ 3 h 4"/>
                <a:gd name="T68" fmla="*/ 5 w 8"/>
                <a:gd name="T69" fmla="*/ 3 h 4"/>
                <a:gd name="T70" fmla="*/ 5 w 8"/>
                <a:gd name="T71" fmla="*/ 3 h 4"/>
                <a:gd name="T72" fmla="*/ 4 w 8"/>
                <a:gd name="T73" fmla="*/ 3 h 4"/>
                <a:gd name="T74" fmla="*/ 4 w 8"/>
                <a:gd name="T75" fmla="*/ 3 h 4"/>
                <a:gd name="T76" fmla="*/ 3 w 8"/>
                <a:gd name="T77" fmla="*/ 3 h 4"/>
                <a:gd name="T78" fmla="*/ 3 w 8"/>
                <a:gd name="T79" fmla="*/ 3 h 4"/>
                <a:gd name="T80" fmla="*/ 2 w 8"/>
                <a:gd name="T81" fmla="*/ 3 h 4"/>
                <a:gd name="T82" fmla="*/ 2 w 8"/>
                <a:gd name="T83" fmla="*/ 3 h 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8"/>
                <a:gd name="T127" fmla="*/ 0 h 4"/>
                <a:gd name="T128" fmla="*/ 8 w 8"/>
                <a:gd name="T129" fmla="*/ 4 h 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8" h="4">
                  <a:moveTo>
                    <a:pt x="2" y="3"/>
                  </a:moveTo>
                  <a:lnTo>
                    <a:pt x="2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2"/>
                  </a:lnTo>
                  <a:lnTo>
                    <a:pt x="7" y="3"/>
                  </a:lnTo>
                  <a:lnTo>
                    <a:pt x="6" y="3"/>
                  </a:lnTo>
                  <a:lnTo>
                    <a:pt x="5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3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5" name="Freeform 247"/>
            <p:cNvSpPr>
              <a:spLocks/>
            </p:cNvSpPr>
            <p:nvPr/>
          </p:nvSpPr>
          <p:spPr bwMode="auto">
            <a:xfrm>
              <a:off x="1596" y="1893"/>
              <a:ext cx="19" cy="13"/>
            </a:xfrm>
            <a:custGeom>
              <a:avLst/>
              <a:gdLst>
                <a:gd name="T0" fmla="*/ 18 w 19"/>
                <a:gd name="T1" fmla="*/ 9 h 13"/>
                <a:gd name="T2" fmla="*/ 18 w 19"/>
                <a:gd name="T3" fmla="*/ 8 h 13"/>
                <a:gd name="T4" fmla="*/ 17 w 19"/>
                <a:gd name="T5" fmla="*/ 7 h 13"/>
                <a:gd name="T6" fmla="*/ 17 w 19"/>
                <a:gd name="T7" fmla="*/ 5 h 13"/>
                <a:gd name="T8" fmla="*/ 17 w 19"/>
                <a:gd name="T9" fmla="*/ 5 h 13"/>
                <a:gd name="T10" fmla="*/ 16 w 19"/>
                <a:gd name="T11" fmla="*/ 4 h 13"/>
                <a:gd name="T12" fmla="*/ 15 w 19"/>
                <a:gd name="T13" fmla="*/ 3 h 13"/>
                <a:gd name="T14" fmla="*/ 14 w 19"/>
                <a:gd name="T15" fmla="*/ 2 h 13"/>
                <a:gd name="T16" fmla="*/ 12 w 19"/>
                <a:gd name="T17" fmla="*/ 1 h 13"/>
                <a:gd name="T18" fmla="*/ 11 w 19"/>
                <a:gd name="T19" fmla="*/ 1 h 13"/>
                <a:gd name="T20" fmla="*/ 10 w 19"/>
                <a:gd name="T21" fmla="*/ 1 h 13"/>
                <a:gd name="T22" fmla="*/ 9 w 19"/>
                <a:gd name="T23" fmla="*/ 0 h 13"/>
                <a:gd name="T24" fmla="*/ 8 w 19"/>
                <a:gd name="T25" fmla="*/ 0 h 13"/>
                <a:gd name="T26" fmla="*/ 5 w 19"/>
                <a:gd name="T27" fmla="*/ 0 h 13"/>
                <a:gd name="T28" fmla="*/ 4 w 19"/>
                <a:gd name="T29" fmla="*/ 0 h 13"/>
                <a:gd name="T30" fmla="*/ 2 w 19"/>
                <a:gd name="T31" fmla="*/ 0 h 13"/>
                <a:gd name="T32" fmla="*/ 1 w 19"/>
                <a:gd name="T33" fmla="*/ 1 h 13"/>
                <a:gd name="T34" fmla="*/ 0 w 19"/>
                <a:gd name="T35" fmla="*/ 2 h 13"/>
                <a:gd name="T36" fmla="*/ 0 w 19"/>
                <a:gd name="T37" fmla="*/ 3 h 13"/>
                <a:gd name="T38" fmla="*/ 0 w 19"/>
                <a:gd name="T39" fmla="*/ 5 h 13"/>
                <a:gd name="T40" fmla="*/ 1 w 19"/>
                <a:gd name="T41" fmla="*/ 6 h 13"/>
                <a:gd name="T42" fmla="*/ 2 w 19"/>
                <a:gd name="T43" fmla="*/ 7 h 13"/>
                <a:gd name="T44" fmla="*/ 3 w 19"/>
                <a:gd name="T45" fmla="*/ 9 h 13"/>
                <a:gd name="T46" fmla="*/ 5 w 19"/>
                <a:gd name="T47" fmla="*/ 10 h 13"/>
                <a:gd name="T48" fmla="*/ 6 w 19"/>
                <a:gd name="T49" fmla="*/ 11 h 13"/>
                <a:gd name="T50" fmla="*/ 8 w 19"/>
                <a:gd name="T51" fmla="*/ 11 h 13"/>
                <a:gd name="T52" fmla="*/ 9 w 19"/>
                <a:gd name="T53" fmla="*/ 11 h 13"/>
                <a:gd name="T54" fmla="*/ 11 w 19"/>
                <a:gd name="T55" fmla="*/ 12 h 13"/>
                <a:gd name="T56" fmla="*/ 12 w 19"/>
                <a:gd name="T57" fmla="*/ 12 h 13"/>
                <a:gd name="T58" fmla="*/ 14 w 19"/>
                <a:gd name="T59" fmla="*/ 12 h 13"/>
                <a:gd name="T60" fmla="*/ 15 w 19"/>
                <a:gd name="T61" fmla="*/ 11 h 13"/>
                <a:gd name="T62" fmla="*/ 17 w 19"/>
                <a:gd name="T63" fmla="*/ 11 h 13"/>
                <a:gd name="T64" fmla="*/ 17 w 19"/>
                <a:gd name="T65" fmla="*/ 10 h 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"/>
                <a:gd name="T100" fmla="*/ 0 h 13"/>
                <a:gd name="T101" fmla="*/ 19 w 19"/>
                <a:gd name="T102" fmla="*/ 13 h 1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" h="13">
                  <a:moveTo>
                    <a:pt x="17" y="10"/>
                  </a:moveTo>
                  <a:lnTo>
                    <a:pt x="18" y="9"/>
                  </a:lnTo>
                  <a:lnTo>
                    <a:pt x="18" y="8"/>
                  </a:lnTo>
                  <a:lnTo>
                    <a:pt x="18" y="7"/>
                  </a:lnTo>
                  <a:lnTo>
                    <a:pt x="17" y="7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6" y="4"/>
                  </a:lnTo>
                  <a:lnTo>
                    <a:pt x="16" y="3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6"/>
                  </a:lnTo>
                  <a:lnTo>
                    <a:pt x="2" y="7"/>
                  </a:lnTo>
                  <a:lnTo>
                    <a:pt x="2" y="8"/>
                  </a:lnTo>
                  <a:lnTo>
                    <a:pt x="3" y="9"/>
                  </a:lnTo>
                  <a:lnTo>
                    <a:pt x="4" y="9"/>
                  </a:lnTo>
                  <a:lnTo>
                    <a:pt x="5" y="10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10" y="12"/>
                  </a:lnTo>
                  <a:lnTo>
                    <a:pt x="11" y="12"/>
                  </a:lnTo>
                  <a:lnTo>
                    <a:pt x="12" y="12"/>
                  </a:lnTo>
                  <a:lnTo>
                    <a:pt x="13" y="12"/>
                  </a:lnTo>
                  <a:lnTo>
                    <a:pt x="14" y="12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7" y="11"/>
                  </a:lnTo>
                  <a:lnTo>
                    <a:pt x="17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6" name="Freeform 248"/>
            <p:cNvSpPr>
              <a:spLocks/>
            </p:cNvSpPr>
            <p:nvPr/>
          </p:nvSpPr>
          <p:spPr bwMode="auto">
            <a:xfrm>
              <a:off x="1597" y="1895"/>
              <a:ext cx="17" cy="9"/>
            </a:xfrm>
            <a:custGeom>
              <a:avLst/>
              <a:gdLst>
                <a:gd name="T0" fmla="*/ 7 w 17"/>
                <a:gd name="T1" fmla="*/ 6 h 9"/>
                <a:gd name="T2" fmla="*/ 6 w 17"/>
                <a:gd name="T3" fmla="*/ 6 h 9"/>
                <a:gd name="T4" fmla="*/ 5 w 17"/>
                <a:gd name="T5" fmla="*/ 6 h 9"/>
                <a:gd name="T6" fmla="*/ 4 w 17"/>
                <a:gd name="T7" fmla="*/ 5 h 9"/>
                <a:gd name="T8" fmla="*/ 4 w 17"/>
                <a:gd name="T9" fmla="*/ 5 h 9"/>
                <a:gd name="T10" fmla="*/ 3 w 17"/>
                <a:gd name="T11" fmla="*/ 5 h 9"/>
                <a:gd name="T12" fmla="*/ 2 w 17"/>
                <a:gd name="T13" fmla="*/ 4 h 9"/>
                <a:gd name="T14" fmla="*/ 1 w 17"/>
                <a:gd name="T15" fmla="*/ 3 h 9"/>
                <a:gd name="T16" fmla="*/ 1 w 17"/>
                <a:gd name="T17" fmla="*/ 3 h 9"/>
                <a:gd name="T18" fmla="*/ 1 w 17"/>
                <a:gd name="T19" fmla="*/ 3 h 9"/>
                <a:gd name="T20" fmla="*/ 1 w 17"/>
                <a:gd name="T21" fmla="*/ 2 h 9"/>
                <a:gd name="T22" fmla="*/ 0 w 17"/>
                <a:gd name="T23" fmla="*/ 2 h 9"/>
                <a:gd name="T24" fmla="*/ 0 w 17"/>
                <a:gd name="T25" fmla="*/ 2 h 9"/>
                <a:gd name="T26" fmla="*/ 0 w 17"/>
                <a:gd name="T27" fmla="*/ 1 h 9"/>
                <a:gd name="T28" fmla="*/ 1 w 17"/>
                <a:gd name="T29" fmla="*/ 1 h 9"/>
                <a:gd name="T30" fmla="*/ 1 w 17"/>
                <a:gd name="T31" fmla="*/ 1 h 9"/>
                <a:gd name="T32" fmla="*/ 1 w 17"/>
                <a:gd name="T33" fmla="*/ 0 h 9"/>
                <a:gd name="T34" fmla="*/ 2 w 17"/>
                <a:gd name="T35" fmla="*/ 0 h 9"/>
                <a:gd name="T36" fmla="*/ 3 w 17"/>
                <a:gd name="T37" fmla="*/ 0 h 9"/>
                <a:gd name="T38" fmla="*/ 4 w 17"/>
                <a:gd name="T39" fmla="*/ 0 h 9"/>
                <a:gd name="T40" fmla="*/ 4 w 17"/>
                <a:gd name="T41" fmla="*/ 0 h 9"/>
                <a:gd name="T42" fmla="*/ 5 w 17"/>
                <a:gd name="T43" fmla="*/ 0 h 9"/>
                <a:gd name="T44" fmla="*/ 6 w 17"/>
                <a:gd name="T45" fmla="*/ 1 h 9"/>
                <a:gd name="T46" fmla="*/ 7 w 17"/>
                <a:gd name="T47" fmla="*/ 1 h 9"/>
                <a:gd name="T48" fmla="*/ 7 w 17"/>
                <a:gd name="T49" fmla="*/ 1 h 9"/>
                <a:gd name="T50" fmla="*/ 8 w 17"/>
                <a:gd name="T51" fmla="*/ 1 h 9"/>
                <a:gd name="T52" fmla="*/ 9 w 17"/>
                <a:gd name="T53" fmla="*/ 1 h 9"/>
                <a:gd name="T54" fmla="*/ 9 w 17"/>
                <a:gd name="T55" fmla="*/ 2 h 9"/>
                <a:gd name="T56" fmla="*/ 10 w 17"/>
                <a:gd name="T57" fmla="*/ 2 h 9"/>
                <a:gd name="T58" fmla="*/ 11 w 17"/>
                <a:gd name="T59" fmla="*/ 2 h 9"/>
                <a:gd name="T60" fmla="*/ 12 w 17"/>
                <a:gd name="T61" fmla="*/ 3 h 9"/>
                <a:gd name="T62" fmla="*/ 12 w 17"/>
                <a:gd name="T63" fmla="*/ 3 h 9"/>
                <a:gd name="T64" fmla="*/ 13 w 17"/>
                <a:gd name="T65" fmla="*/ 3 h 9"/>
                <a:gd name="T66" fmla="*/ 14 w 17"/>
                <a:gd name="T67" fmla="*/ 4 h 9"/>
                <a:gd name="T68" fmla="*/ 15 w 17"/>
                <a:gd name="T69" fmla="*/ 5 h 9"/>
                <a:gd name="T70" fmla="*/ 15 w 17"/>
                <a:gd name="T71" fmla="*/ 5 h 9"/>
                <a:gd name="T72" fmla="*/ 16 w 17"/>
                <a:gd name="T73" fmla="*/ 6 h 9"/>
                <a:gd name="T74" fmla="*/ 16 w 17"/>
                <a:gd name="T75" fmla="*/ 6 h 9"/>
                <a:gd name="T76" fmla="*/ 16 w 17"/>
                <a:gd name="T77" fmla="*/ 7 h 9"/>
                <a:gd name="T78" fmla="*/ 15 w 17"/>
                <a:gd name="T79" fmla="*/ 7 h 9"/>
                <a:gd name="T80" fmla="*/ 15 w 17"/>
                <a:gd name="T81" fmla="*/ 7 h 9"/>
                <a:gd name="T82" fmla="*/ 14 w 17"/>
                <a:gd name="T83" fmla="*/ 8 h 9"/>
                <a:gd name="T84" fmla="*/ 13 w 17"/>
                <a:gd name="T85" fmla="*/ 8 h 9"/>
                <a:gd name="T86" fmla="*/ 12 w 17"/>
                <a:gd name="T87" fmla="*/ 8 h 9"/>
                <a:gd name="T88" fmla="*/ 12 w 17"/>
                <a:gd name="T89" fmla="*/ 7 h 9"/>
                <a:gd name="T90" fmla="*/ 11 w 17"/>
                <a:gd name="T91" fmla="*/ 7 h 9"/>
                <a:gd name="T92" fmla="*/ 10 w 17"/>
                <a:gd name="T93" fmla="*/ 7 h 9"/>
                <a:gd name="T94" fmla="*/ 9 w 17"/>
                <a:gd name="T95" fmla="*/ 7 h 9"/>
                <a:gd name="T96" fmla="*/ 9 w 17"/>
                <a:gd name="T97" fmla="*/ 7 h 9"/>
                <a:gd name="T98" fmla="*/ 8 w 17"/>
                <a:gd name="T99" fmla="*/ 7 h 9"/>
                <a:gd name="T100" fmla="*/ 7 w 17"/>
                <a:gd name="T101" fmla="*/ 6 h 9"/>
                <a:gd name="T102" fmla="*/ 7 w 17"/>
                <a:gd name="T103" fmla="*/ 6 h 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7"/>
                <a:gd name="T157" fmla="*/ 0 h 9"/>
                <a:gd name="T158" fmla="*/ 17 w 17"/>
                <a:gd name="T159" fmla="*/ 9 h 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7" h="9">
                  <a:moveTo>
                    <a:pt x="7" y="6"/>
                  </a:moveTo>
                  <a:lnTo>
                    <a:pt x="6" y="6"/>
                  </a:lnTo>
                  <a:lnTo>
                    <a:pt x="5" y="6"/>
                  </a:lnTo>
                  <a:lnTo>
                    <a:pt x="4" y="5"/>
                  </a:lnTo>
                  <a:lnTo>
                    <a:pt x="3" y="5"/>
                  </a:lnTo>
                  <a:lnTo>
                    <a:pt x="2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9" y="1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4" y="4"/>
                  </a:lnTo>
                  <a:lnTo>
                    <a:pt x="15" y="5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4" y="8"/>
                  </a:lnTo>
                  <a:lnTo>
                    <a:pt x="13" y="8"/>
                  </a:lnTo>
                  <a:lnTo>
                    <a:pt x="12" y="8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7" y="6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7" name="Freeform 249"/>
            <p:cNvSpPr>
              <a:spLocks/>
            </p:cNvSpPr>
            <p:nvPr/>
          </p:nvSpPr>
          <p:spPr bwMode="auto">
            <a:xfrm>
              <a:off x="1604" y="1875"/>
              <a:ext cx="19" cy="14"/>
            </a:xfrm>
            <a:custGeom>
              <a:avLst/>
              <a:gdLst>
                <a:gd name="T0" fmla="*/ 18 w 19"/>
                <a:gd name="T1" fmla="*/ 9 h 14"/>
                <a:gd name="T2" fmla="*/ 18 w 19"/>
                <a:gd name="T3" fmla="*/ 8 h 14"/>
                <a:gd name="T4" fmla="*/ 18 w 19"/>
                <a:gd name="T5" fmla="*/ 6 h 14"/>
                <a:gd name="T6" fmla="*/ 17 w 19"/>
                <a:gd name="T7" fmla="*/ 5 h 14"/>
                <a:gd name="T8" fmla="*/ 17 w 19"/>
                <a:gd name="T9" fmla="*/ 4 h 14"/>
                <a:gd name="T10" fmla="*/ 15 w 19"/>
                <a:gd name="T11" fmla="*/ 3 h 14"/>
                <a:gd name="T12" fmla="*/ 14 w 19"/>
                <a:gd name="T13" fmla="*/ 3 h 14"/>
                <a:gd name="T14" fmla="*/ 14 w 19"/>
                <a:gd name="T15" fmla="*/ 2 h 14"/>
                <a:gd name="T16" fmla="*/ 12 w 19"/>
                <a:gd name="T17" fmla="*/ 2 h 14"/>
                <a:gd name="T18" fmla="*/ 11 w 19"/>
                <a:gd name="T19" fmla="*/ 2 h 14"/>
                <a:gd name="T20" fmla="*/ 9 w 19"/>
                <a:gd name="T21" fmla="*/ 3 h 14"/>
                <a:gd name="T22" fmla="*/ 8 w 19"/>
                <a:gd name="T23" fmla="*/ 3 h 14"/>
                <a:gd name="T24" fmla="*/ 8 w 19"/>
                <a:gd name="T25" fmla="*/ 4 h 14"/>
                <a:gd name="T26" fmla="*/ 7 w 19"/>
                <a:gd name="T27" fmla="*/ 5 h 14"/>
                <a:gd name="T28" fmla="*/ 7 w 19"/>
                <a:gd name="T29" fmla="*/ 6 h 14"/>
                <a:gd name="T30" fmla="*/ 7 w 19"/>
                <a:gd name="T31" fmla="*/ 8 h 14"/>
                <a:gd name="T32" fmla="*/ 8 w 19"/>
                <a:gd name="T33" fmla="*/ 9 h 14"/>
                <a:gd name="T34" fmla="*/ 7 w 19"/>
                <a:gd name="T35" fmla="*/ 9 h 14"/>
                <a:gd name="T36" fmla="*/ 5 w 19"/>
                <a:gd name="T37" fmla="*/ 9 h 14"/>
                <a:gd name="T38" fmla="*/ 5 w 19"/>
                <a:gd name="T39" fmla="*/ 8 h 14"/>
                <a:gd name="T40" fmla="*/ 3 w 19"/>
                <a:gd name="T41" fmla="*/ 7 h 14"/>
                <a:gd name="T42" fmla="*/ 2 w 19"/>
                <a:gd name="T43" fmla="*/ 6 h 14"/>
                <a:gd name="T44" fmla="*/ 1 w 19"/>
                <a:gd name="T45" fmla="*/ 5 h 14"/>
                <a:gd name="T46" fmla="*/ 1 w 19"/>
                <a:gd name="T47" fmla="*/ 3 h 14"/>
                <a:gd name="T48" fmla="*/ 2 w 19"/>
                <a:gd name="T49" fmla="*/ 3 h 14"/>
                <a:gd name="T50" fmla="*/ 2 w 19"/>
                <a:gd name="T51" fmla="*/ 2 h 14"/>
                <a:gd name="T52" fmla="*/ 4 w 19"/>
                <a:gd name="T53" fmla="*/ 2 h 14"/>
                <a:gd name="T54" fmla="*/ 5 w 19"/>
                <a:gd name="T55" fmla="*/ 2 h 14"/>
                <a:gd name="T56" fmla="*/ 5 w 19"/>
                <a:gd name="T57" fmla="*/ 1 h 14"/>
                <a:gd name="T58" fmla="*/ 5 w 19"/>
                <a:gd name="T59" fmla="*/ 0 h 14"/>
                <a:gd name="T60" fmla="*/ 3 w 19"/>
                <a:gd name="T61" fmla="*/ 0 h 14"/>
                <a:gd name="T62" fmla="*/ 2 w 19"/>
                <a:gd name="T63" fmla="*/ 1 h 14"/>
                <a:gd name="T64" fmla="*/ 1 w 19"/>
                <a:gd name="T65" fmla="*/ 2 h 14"/>
                <a:gd name="T66" fmla="*/ 0 w 19"/>
                <a:gd name="T67" fmla="*/ 3 h 14"/>
                <a:gd name="T68" fmla="*/ 0 w 19"/>
                <a:gd name="T69" fmla="*/ 4 h 14"/>
                <a:gd name="T70" fmla="*/ 0 w 19"/>
                <a:gd name="T71" fmla="*/ 5 h 14"/>
                <a:gd name="T72" fmla="*/ 1 w 19"/>
                <a:gd name="T73" fmla="*/ 7 h 14"/>
                <a:gd name="T74" fmla="*/ 2 w 19"/>
                <a:gd name="T75" fmla="*/ 8 h 14"/>
                <a:gd name="T76" fmla="*/ 2 w 19"/>
                <a:gd name="T77" fmla="*/ 9 h 14"/>
                <a:gd name="T78" fmla="*/ 4 w 19"/>
                <a:gd name="T79" fmla="*/ 10 h 14"/>
                <a:gd name="T80" fmla="*/ 5 w 19"/>
                <a:gd name="T81" fmla="*/ 10 h 14"/>
                <a:gd name="T82" fmla="*/ 6 w 19"/>
                <a:gd name="T83" fmla="*/ 11 h 14"/>
                <a:gd name="T84" fmla="*/ 8 w 19"/>
                <a:gd name="T85" fmla="*/ 12 h 14"/>
                <a:gd name="T86" fmla="*/ 8 w 19"/>
                <a:gd name="T87" fmla="*/ 12 h 14"/>
                <a:gd name="T88" fmla="*/ 10 w 19"/>
                <a:gd name="T89" fmla="*/ 12 h 14"/>
                <a:gd name="T90" fmla="*/ 11 w 19"/>
                <a:gd name="T91" fmla="*/ 12 h 14"/>
                <a:gd name="T92" fmla="*/ 13 w 19"/>
                <a:gd name="T93" fmla="*/ 13 h 14"/>
                <a:gd name="T94" fmla="*/ 14 w 19"/>
                <a:gd name="T95" fmla="*/ 12 h 14"/>
                <a:gd name="T96" fmla="*/ 16 w 19"/>
                <a:gd name="T97" fmla="*/ 12 h 14"/>
                <a:gd name="T98" fmla="*/ 17 w 19"/>
                <a:gd name="T99" fmla="*/ 12 h 14"/>
                <a:gd name="T100" fmla="*/ 18 w 19"/>
                <a:gd name="T101" fmla="*/ 10 h 1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9"/>
                <a:gd name="T154" fmla="*/ 0 h 14"/>
                <a:gd name="T155" fmla="*/ 19 w 19"/>
                <a:gd name="T156" fmla="*/ 14 h 1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9" h="14">
                  <a:moveTo>
                    <a:pt x="18" y="10"/>
                  </a:moveTo>
                  <a:lnTo>
                    <a:pt x="18" y="9"/>
                  </a:lnTo>
                  <a:lnTo>
                    <a:pt x="18" y="8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6" y="3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2" y="2"/>
                  </a:lnTo>
                  <a:lnTo>
                    <a:pt x="11" y="2"/>
                  </a:lnTo>
                  <a:lnTo>
                    <a:pt x="10" y="2"/>
                  </a:lnTo>
                  <a:lnTo>
                    <a:pt x="9" y="3"/>
                  </a:lnTo>
                  <a:lnTo>
                    <a:pt x="8" y="3"/>
                  </a:lnTo>
                  <a:lnTo>
                    <a:pt x="8" y="4"/>
                  </a:lnTo>
                  <a:lnTo>
                    <a:pt x="8" y="5"/>
                  </a:lnTo>
                  <a:lnTo>
                    <a:pt x="7" y="5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8"/>
                  </a:lnTo>
                  <a:lnTo>
                    <a:pt x="8" y="9"/>
                  </a:lnTo>
                  <a:lnTo>
                    <a:pt x="8" y="10"/>
                  </a:lnTo>
                  <a:lnTo>
                    <a:pt x="7" y="9"/>
                  </a:lnTo>
                  <a:lnTo>
                    <a:pt x="6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4" y="8"/>
                  </a:lnTo>
                  <a:lnTo>
                    <a:pt x="3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7" y="12"/>
                  </a:lnTo>
                  <a:lnTo>
                    <a:pt x="8" y="12"/>
                  </a:lnTo>
                  <a:lnTo>
                    <a:pt x="9" y="12"/>
                  </a:lnTo>
                  <a:lnTo>
                    <a:pt x="10" y="12"/>
                  </a:lnTo>
                  <a:lnTo>
                    <a:pt x="11" y="12"/>
                  </a:lnTo>
                  <a:lnTo>
                    <a:pt x="12" y="13"/>
                  </a:lnTo>
                  <a:lnTo>
                    <a:pt x="13" y="13"/>
                  </a:lnTo>
                  <a:lnTo>
                    <a:pt x="14" y="12"/>
                  </a:lnTo>
                  <a:lnTo>
                    <a:pt x="15" y="12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17" y="11"/>
                  </a:lnTo>
                  <a:lnTo>
                    <a:pt x="18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8" name="Freeform 250"/>
            <p:cNvSpPr>
              <a:spLocks/>
            </p:cNvSpPr>
            <p:nvPr/>
          </p:nvSpPr>
          <p:spPr bwMode="auto">
            <a:xfrm>
              <a:off x="1614" y="1881"/>
              <a:ext cx="8" cy="5"/>
            </a:xfrm>
            <a:custGeom>
              <a:avLst/>
              <a:gdLst>
                <a:gd name="T0" fmla="*/ 2 w 8"/>
                <a:gd name="T1" fmla="*/ 4 h 5"/>
                <a:gd name="T2" fmla="*/ 1 w 8"/>
                <a:gd name="T3" fmla="*/ 3 h 5"/>
                <a:gd name="T4" fmla="*/ 1 w 8"/>
                <a:gd name="T5" fmla="*/ 3 h 5"/>
                <a:gd name="T6" fmla="*/ 1 w 8"/>
                <a:gd name="T7" fmla="*/ 2 h 5"/>
                <a:gd name="T8" fmla="*/ 0 w 8"/>
                <a:gd name="T9" fmla="*/ 2 h 5"/>
                <a:gd name="T10" fmla="*/ 0 w 8"/>
                <a:gd name="T11" fmla="*/ 2 h 5"/>
                <a:gd name="T12" fmla="*/ 0 w 8"/>
                <a:gd name="T13" fmla="*/ 2 h 5"/>
                <a:gd name="T14" fmla="*/ 0 w 8"/>
                <a:gd name="T15" fmla="*/ 1 h 5"/>
                <a:gd name="T16" fmla="*/ 1 w 8"/>
                <a:gd name="T17" fmla="*/ 1 h 5"/>
                <a:gd name="T18" fmla="*/ 1 w 8"/>
                <a:gd name="T19" fmla="*/ 0 h 5"/>
                <a:gd name="T20" fmla="*/ 2 w 8"/>
                <a:gd name="T21" fmla="*/ 0 h 5"/>
                <a:gd name="T22" fmla="*/ 2 w 8"/>
                <a:gd name="T23" fmla="*/ 0 h 5"/>
                <a:gd name="T24" fmla="*/ 3 w 8"/>
                <a:gd name="T25" fmla="*/ 0 h 5"/>
                <a:gd name="T26" fmla="*/ 3 w 8"/>
                <a:gd name="T27" fmla="*/ 0 h 5"/>
                <a:gd name="T28" fmla="*/ 4 w 8"/>
                <a:gd name="T29" fmla="*/ 0 h 5"/>
                <a:gd name="T30" fmla="*/ 4 w 8"/>
                <a:gd name="T31" fmla="*/ 0 h 5"/>
                <a:gd name="T32" fmla="*/ 4 w 8"/>
                <a:gd name="T33" fmla="*/ 1 h 5"/>
                <a:gd name="T34" fmla="*/ 5 w 8"/>
                <a:gd name="T35" fmla="*/ 1 h 5"/>
                <a:gd name="T36" fmla="*/ 5 w 8"/>
                <a:gd name="T37" fmla="*/ 1 h 5"/>
                <a:gd name="T38" fmla="*/ 6 w 8"/>
                <a:gd name="T39" fmla="*/ 1 h 5"/>
                <a:gd name="T40" fmla="*/ 6 w 8"/>
                <a:gd name="T41" fmla="*/ 2 h 5"/>
                <a:gd name="T42" fmla="*/ 7 w 8"/>
                <a:gd name="T43" fmla="*/ 2 h 5"/>
                <a:gd name="T44" fmla="*/ 7 w 8"/>
                <a:gd name="T45" fmla="*/ 2 h 5"/>
                <a:gd name="T46" fmla="*/ 7 w 8"/>
                <a:gd name="T47" fmla="*/ 3 h 5"/>
                <a:gd name="T48" fmla="*/ 7 w 8"/>
                <a:gd name="T49" fmla="*/ 3 h 5"/>
                <a:gd name="T50" fmla="*/ 6 w 8"/>
                <a:gd name="T51" fmla="*/ 4 h 5"/>
                <a:gd name="T52" fmla="*/ 6 w 8"/>
                <a:gd name="T53" fmla="*/ 4 h 5"/>
                <a:gd name="T54" fmla="*/ 6 w 8"/>
                <a:gd name="T55" fmla="*/ 4 h 5"/>
                <a:gd name="T56" fmla="*/ 5 w 8"/>
                <a:gd name="T57" fmla="*/ 4 h 5"/>
                <a:gd name="T58" fmla="*/ 5 w 8"/>
                <a:gd name="T59" fmla="*/ 4 h 5"/>
                <a:gd name="T60" fmla="*/ 4 w 8"/>
                <a:gd name="T61" fmla="*/ 4 h 5"/>
                <a:gd name="T62" fmla="*/ 4 w 8"/>
                <a:gd name="T63" fmla="*/ 4 h 5"/>
                <a:gd name="T64" fmla="*/ 3 w 8"/>
                <a:gd name="T65" fmla="*/ 4 h 5"/>
                <a:gd name="T66" fmla="*/ 2 w 8"/>
                <a:gd name="T67" fmla="*/ 4 h 5"/>
                <a:gd name="T68" fmla="*/ 2 w 8"/>
                <a:gd name="T69" fmla="*/ 4 h 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8"/>
                <a:gd name="T106" fmla="*/ 0 h 5"/>
                <a:gd name="T107" fmla="*/ 8 w 8"/>
                <a:gd name="T108" fmla="*/ 5 h 5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8" h="5">
                  <a:moveTo>
                    <a:pt x="2" y="4"/>
                  </a:move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6" y="4"/>
                  </a:lnTo>
                  <a:lnTo>
                    <a:pt x="5" y="4"/>
                  </a:lnTo>
                  <a:lnTo>
                    <a:pt x="4" y="4"/>
                  </a:lnTo>
                  <a:lnTo>
                    <a:pt x="3" y="4"/>
                  </a:lnTo>
                  <a:lnTo>
                    <a:pt x="2" y="4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79" name="Freeform 251"/>
            <p:cNvSpPr>
              <a:spLocks/>
            </p:cNvSpPr>
            <p:nvPr/>
          </p:nvSpPr>
          <p:spPr bwMode="auto">
            <a:xfrm>
              <a:off x="1261" y="1628"/>
              <a:ext cx="383" cy="382"/>
            </a:xfrm>
            <a:custGeom>
              <a:avLst/>
              <a:gdLst>
                <a:gd name="T0" fmla="*/ 210 w 383"/>
                <a:gd name="T1" fmla="*/ 380 h 382"/>
                <a:gd name="T2" fmla="*/ 247 w 383"/>
                <a:gd name="T3" fmla="*/ 373 h 382"/>
                <a:gd name="T4" fmla="*/ 282 w 383"/>
                <a:gd name="T5" fmla="*/ 358 h 382"/>
                <a:gd name="T6" fmla="*/ 312 w 383"/>
                <a:gd name="T7" fmla="*/ 338 h 382"/>
                <a:gd name="T8" fmla="*/ 338 w 383"/>
                <a:gd name="T9" fmla="*/ 312 h 382"/>
                <a:gd name="T10" fmla="*/ 358 w 383"/>
                <a:gd name="T11" fmla="*/ 282 h 382"/>
                <a:gd name="T12" fmla="*/ 373 w 383"/>
                <a:gd name="T13" fmla="*/ 248 h 382"/>
                <a:gd name="T14" fmla="*/ 380 w 383"/>
                <a:gd name="T15" fmla="*/ 211 h 382"/>
                <a:gd name="T16" fmla="*/ 380 w 383"/>
                <a:gd name="T17" fmla="*/ 171 h 382"/>
                <a:gd name="T18" fmla="*/ 373 w 383"/>
                <a:gd name="T19" fmla="*/ 134 h 382"/>
                <a:gd name="T20" fmla="*/ 358 w 383"/>
                <a:gd name="T21" fmla="*/ 100 h 382"/>
                <a:gd name="T22" fmla="*/ 338 w 383"/>
                <a:gd name="T23" fmla="*/ 70 h 382"/>
                <a:gd name="T24" fmla="*/ 312 w 383"/>
                <a:gd name="T25" fmla="*/ 44 h 382"/>
                <a:gd name="T26" fmla="*/ 282 w 383"/>
                <a:gd name="T27" fmla="*/ 24 h 382"/>
                <a:gd name="T28" fmla="*/ 247 w 383"/>
                <a:gd name="T29" fmla="*/ 9 h 382"/>
                <a:gd name="T30" fmla="*/ 210 w 383"/>
                <a:gd name="T31" fmla="*/ 1 h 382"/>
                <a:gd name="T32" fmla="*/ 171 w 383"/>
                <a:gd name="T33" fmla="*/ 1 h 382"/>
                <a:gd name="T34" fmla="*/ 134 w 383"/>
                <a:gd name="T35" fmla="*/ 9 h 382"/>
                <a:gd name="T36" fmla="*/ 99 w 383"/>
                <a:gd name="T37" fmla="*/ 24 h 382"/>
                <a:gd name="T38" fmla="*/ 69 w 383"/>
                <a:gd name="T39" fmla="*/ 44 h 382"/>
                <a:gd name="T40" fmla="*/ 43 w 383"/>
                <a:gd name="T41" fmla="*/ 70 h 382"/>
                <a:gd name="T42" fmla="*/ 23 w 383"/>
                <a:gd name="T43" fmla="*/ 100 h 382"/>
                <a:gd name="T44" fmla="*/ 8 w 383"/>
                <a:gd name="T45" fmla="*/ 134 h 382"/>
                <a:gd name="T46" fmla="*/ 1 w 383"/>
                <a:gd name="T47" fmla="*/ 171 h 382"/>
                <a:gd name="T48" fmla="*/ 1 w 383"/>
                <a:gd name="T49" fmla="*/ 211 h 382"/>
                <a:gd name="T50" fmla="*/ 8 w 383"/>
                <a:gd name="T51" fmla="*/ 248 h 382"/>
                <a:gd name="T52" fmla="*/ 23 w 383"/>
                <a:gd name="T53" fmla="*/ 282 h 382"/>
                <a:gd name="T54" fmla="*/ 43 w 383"/>
                <a:gd name="T55" fmla="*/ 312 h 382"/>
                <a:gd name="T56" fmla="*/ 69 w 383"/>
                <a:gd name="T57" fmla="*/ 338 h 382"/>
                <a:gd name="T58" fmla="*/ 99 w 383"/>
                <a:gd name="T59" fmla="*/ 358 h 382"/>
                <a:gd name="T60" fmla="*/ 134 w 383"/>
                <a:gd name="T61" fmla="*/ 373 h 382"/>
                <a:gd name="T62" fmla="*/ 171 w 383"/>
                <a:gd name="T63" fmla="*/ 380 h 38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3"/>
                <a:gd name="T97" fmla="*/ 0 h 382"/>
                <a:gd name="T98" fmla="*/ 383 w 383"/>
                <a:gd name="T99" fmla="*/ 382 h 38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3" h="382">
                  <a:moveTo>
                    <a:pt x="190" y="381"/>
                  </a:moveTo>
                  <a:lnTo>
                    <a:pt x="210" y="380"/>
                  </a:lnTo>
                  <a:lnTo>
                    <a:pt x="228" y="378"/>
                  </a:lnTo>
                  <a:lnTo>
                    <a:pt x="247" y="373"/>
                  </a:lnTo>
                  <a:lnTo>
                    <a:pt x="265" y="366"/>
                  </a:lnTo>
                  <a:lnTo>
                    <a:pt x="282" y="358"/>
                  </a:lnTo>
                  <a:lnTo>
                    <a:pt x="297" y="349"/>
                  </a:lnTo>
                  <a:lnTo>
                    <a:pt x="312" y="338"/>
                  </a:lnTo>
                  <a:lnTo>
                    <a:pt x="326" y="326"/>
                  </a:lnTo>
                  <a:lnTo>
                    <a:pt x="338" y="312"/>
                  </a:lnTo>
                  <a:lnTo>
                    <a:pt x="349" y="297"/>
                  </a:lnTo>
                  <a:lnTo>
                    <a:pt x="358" y="282"/>
                  </a:lnTo>
                  <a:lnTo>
                    <a:pt x="366" y="265"/>
                  </a:lnTo>
                  <a:lnTo>
                    <a:pt x="373" y="248"/>
                  </a:lnTo>
                  <a:lnTo>
                    <a:pt x="378" y="229"/>
                  </a:lnTo>
                  <a:lnTo>
                    <a:pt x="380" y="211"/>
                  </a:lnTo>
                  <a:lnTo>
                    <a:pt x="382" y="191"/>
                  </a:lnTo>
                  <a:lnTo>
                    <a:pt x="380" y="171"/>
                  </a:lnTo>
                  <a:lnTo>
                    <a:pt x="378" y="153"/>
                  </a:lnTo>
                  <a:lnTo>
                    <a:pt x="373" y="134"/>
                  </a:lnTo>
                  <a:lnTo>
                    <a:pt x="366" y="117"/>
                  </a:lnTo>
                  <a:lnTo>
                    <a:pt x="358" y="100"/>
                  </a:lnTo>
                  <a:lnTo>
                    <a:pt x="349" y="85"/>
                  </a:lnTo>
                  <a:lnTo>
                    <a:pt x="338" y="70"/>
                  </a:lnTo>
                  <a:lnTo>
                    <a:pt x="326" y="56"/>
                  </a:lnTo>
                  <a:lnTo>
                    <a:pt x="312" y="44"/>
                  </a:lnTo>
                  <a:lnTo>
                    <a:pt x="297" y="33"/>
                  </a:lnTo>
                  <a:lnTo>
                    <a:pt x="282" y="24"/>
                  </a:lnTo>
                  <a:lnTo>
                    <a:pt x="265" y="16"/>
                  </a:lnTo>
                  <a:lnTo>
                    <a:pt x="247" y="9"/>
                  </a:lnTo>
                  <a:lnTo>
                    <a:pt x="228" y="4"/>
                  </a:lnTo>
                  <a:lnTo>
                    <a:pt x="210" y="1"/>
                  </a:lnTo>
                  <a:lnTo>
                    <a:pt x="190" y="0"/>
                  </a:lnTo>
                  <a:lnTo>
                    <a:pt x="171" y="1"/>
                  </a:lnTo>
                  <a:lnTo>
                    <a:pt x="152" y="4"/>
                  </a:lnTo>
                  <a:lnTo>
                    <a:pt x="134" y="9"/>
                  </a:lnTo>
                  <a:lnTo>
                    <a:pt x="116" y="16"/>
                  </a:lnTo>
                  <a:lnTo>
                    <a:pt x="99" y="24"/>
                  </a:lnTo>
                  <a:lnTo>
                    <a:pt x="84" y="33"/>
                  </a:lnTo>
                  <a:lnTo>
                    <a:pt x="69" y="44"/>
                  </a:lnTo>
                  <a:lnTo>
                    <a:pt x="55" y="56"/>
                  </a:lnTo>
                  <a:lnTo>
                    <a:pt x="43" y="70"/>
                  </a:lnTo>
                  <a:lnTo>
                    <a:pt x="32" y="85"/>
                  </a:lnTo>
                  <a:lnTo>
                    <a:pt x="23" y="100"/>
                  </a:lnTo>
                  <a:lnTo>
                    <a:pt x="15" y="117"/>
                  </a:lnTo>
                  <a:lnTo>
                    <a:pt x="8" y="134"/>
                  </a:lnTo>
                  <a:lnTo>
                    <a:pt x="4" y="153"/>
                  </a:lnTo>
                  <a:lnTo>
                    <a:pt x="1" y="171"/>
                  </a:lnTo>
                  <a:lnTo>
                    <a:pt x="0" y="191"/>
                  </a:lnTo>
                  <a:lnTo>
                    <a:pt x="1" y="211"/>
                  </a:lnTo>
                  <a:lnTo>
                    <a:pt x="4" y="229"/>
                  </a:lnTo>
                  <a:lnTo>
                    <a:pt x="8" y="248"/>
                  </a:lnTo>
                  <a:lnTo>
                    <a:pt x="15" y="265"/>
                  </a:lnTo>
                  <a:lnTo>
                    <a:pt x="23" y="282"/>
                  </a:lnTo>
                  <a:lnTo>
                    <a:pt x="32" y="297"/>
                  </a:lnTo>
                  <a:lnTo>
                    <a:pt x="43" y="312"/>
                  </a:lnTo>
                  <a:lnTo>
                    <a:pt x="55" y="326"/>
                  </a:lnTo>
                  <a:lnTo>
                    <a:pt x="69" y="338"/>
                  </a:lnTo>
                  <a:lnTo>
                    <a:pt x="84" y="349"/>
                  </a:lnTo>
                  <a:lnTo>
                    <a:pt x="99" y="358"/>
                  </a:lnTo>
                  <a:lnTo>
                    <a:pt x="116" y="366"/>
                  </a:lnTo>
                  <a:lnTo>
                    <a:pt x="134" y="373"/>
                  </a:lnTo>
                  <a:lnTo>
                    <a:pt x="152" y="378"/>
                  </a:lnTo>
                  <a:lnTo>
                    <a:pt x="171" y="380"/>
                  </a:lnTo>
                  <a:lnTo>
                    <a:pt x="190" y="38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0" name="Freeform 252"/>
            <p:cNvSpPr>
              <a:spLocks/>
            </p:cNvSpPr>
            <p:nvPr/>
          </p:nvSpPr>
          <p:spPr bwMode="auto">
            <a:xfrm>
              <a:off x="1261" y="1628"/>
              <a:ext cx="389" cy="388"/>
            </a:xfrm>
            <a:custGeom>
              <a:avLst/>
              <a:gdLst>
                <a:gd name="T0" fmla="*/ 213 w 389"/>
                <a:gd name="T1" fmla="*/ 386 h 388"/>
                <a:gd name="T2" fmla="*/ 251 w 389"/>
                <a:gd name="T3" fmla="*/ 379 h 388"/>
                <a:gd name="T4" fmla="*/ 286 w 389"/>
                <a:gd name="T5" fmla="*/ 364 h 388"/>
                <a:gd name="T6" fmla="*/ 317 w 389"/>
                <a:gd name="T7" fmla="*/ 343 h 388"/>
                <a:gd name="T8" fmla="*/ 343 w 389"/>
                <a:gd name="T9" fmla="*/ 317 h 388"/>
                <a:gd name="T10" fmla="*/ 364 w 389"/>
                <a:gd name="T11" fmla="*/ 286 h 388"/>
                <a:gd name="T12" fmla="*/ 379 w 389"/>
                <a:gd name="T13" fmla="*/ 252 h 388"/>
                <a:gd name="T14" fmla="*/ 386 w 389"/>
                <a:gd name="T15" fmla="*/ 214 h 388"/>
                <a:gd name="T16" fmla="*/ 386 w 389"/>
                <a:gd name="T17" fmla="*/ 174 h 388"/>
                <a:gd name="T18" fmla="*/ 379 w 389"/>
                <a:gd name="T19" fmla="*/ 136 h 388"/>
                <a:gd name="T20" fmla="*/ 364 w 389"/>
                <a:gd name="T21" fmla="*/ 102 h 388"/>
                <a:gd name="T22" fmla="*/ 343 w 389"/>
                <a:gd name="T23" fmla="*/ 71 h 388"/>
                <a:gd name="T24" fmla="*/ 317 w 389"/>
                <a:gd name="T25" fmla="*/ 45 h 388"/>
                <a:gd name="T26" fmla="*/ 286 w 389"/>
                <a:gd name="T27" fmla="*/ 24 h 388"/>
                <a:gd name="T28" fmla="*/ 251 w 389"/>
                <a:gd name="T29" fmla="*/ 9 h 388"/>
                <a:gd name="T30" fmla="*/ 213 w 389"/>
                <a:gd name="T31" fmla="*/ 1 h 388"/>
                <a:gd name="T32" fmla="*/ 174 w 389"/>
                <a:gd name="T33" fmla="*/ 1 h 388"/>
                <a:gd name="T34" fmla="*/ 136 w 389"/>
                <a:gd name="T35" fmla="*/ 9 h 388"/>
                <a:gd name="T36" fmla="*/ 101 w 389"/>
                <a:gd name="T37" fmla="*/ 24 h 388"/>
                <a:gd name="T38" fmla="*/ 70 w 389"/>
                <a:gd name="T39" fmla="*/ 45 h 388"/>
                <a:gd name="T40" fmla="*/ 44 w 389"/>
                <a:gd name="T41" fmla="*/ 71 h 388"/>
                <a:gd name="T42" fmla="*/ 23 w 389"/>
                <a:gd name="T43" fmla="*/ 102 h 388"/>
                <a:gd name="T44" fmla="*/ 8 w 389"/>
                <a:gd name="T45" fmla="*/ 136 h 388"/>
                <a:gd name="T46" fmla="*/ 1 w 389"/>
                <a:gd name="T47" fmla="*/ 174 h 388"/>
                <a:gd name="T48" fmla="*/ 1 w 389"/>
                <a:gd name="T49" fmla="*/ 214 h 388"/>
                <a:gd name="T50" fmla="*/ 8 w 389"/>
                <a:gd name="T51" fmla="*/ 252 h 388"/>
                <a:gd name="T52" fmla="*/ 23 w 389"/>
                <a:gd name="T53" fmla="*/ 286 h 388"/>
                <a:gd name="T54" fmla="*/ 44 w 389"/>
                <a:gd name="T55" fmla="*/ 317 h 388"/>
                <a:gd name="T56" fmla="*/ 70 w 389"/>
                <a:gd name="T57" fmla="*/ 343 h 388"/>
                <a:gd name="T58" fmla="*/ 101 w 389"/>
                <a:gd name="T59" fmla="*/ 364 h 388"/>
                <a:gd name="T60" fmla="*/ 136 w 389"/>
                <a:gd name="T61" fmla="*/ 379 h 388"/>
                <a:gd name="T62" fmla="*/ 174 w 389"/>
                <a:gd name="T63" fmla="*/ 386 h 3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9"/>
                <a:gd name="T97" fmla="*/ 0 h 388"/>
                <a:gd name="T98" fmla="*/ 389 w 389"/>
                <a:gd name="T99" fmla="*/ 388 h 38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9" h="388">
                  <a:moveTo>
                    <a:pt x="193" y="387"/>
                  </a:moveTo>
                  <a:lnTo>
                    <a:pt x="213" y="386"/>
                  </a:lnTo>
                  <a:lnTo>
                    <a:pt x="232" y="384"/>
                  </a:lnTo>
                  <a:lnTo>
                    <a:pt x="251" y="379"/>
                  </a:lnTo>
                  <a:lnTo>
                    <a:pt x="269" y="372"/>
                  </a:lnTo>
                  <a:lnTo>
                    <a:pt x="286" y="364"/>
                  </a:lnTo>
                  <a:lnTo>
                    <a:pt x="302" y="354"/>
                  </a:lnTo>
                  <a:lnTo>
                    <a:pt x="317" y="343"/>
                  </a:lnTo>
                  <a:lnTo>
                    <a:pt x="331" y="331"/>
                  </a:lnTo>
                  <a:lnTo>
                    <a:pt x="343" y="317"/>
                  </a:lnTo>
                  <a:lnTo>
                    <a:pt x="354" y="302"/>
                  </a:lnTo>
                  <a:lnTo>
                    <a:pt x="364" y="286"/>
                  </a:lnTo>
                  <a:lnTo>
                    <a:pt x="372" y="269"/>
                  </a:lnTo>
                  <a:lnTo>
                    <a:pt x="379" y="252"/>
                  </a:lnTo>
                  <a:lnTo>
                    <a:pt x="384" y="233"/>
                  </a:lnTo>
                  <a:lnTo>
                    <a:pt x="386" y="214"/>
                  </a:lnTo>
                  <a:lnTo>
                    <a:pt x="388" y="194"/>
                  </a:lnTo>
                  <a:lnTo>
                    <a:pt x="386" y="174"/>
                  </a:lnTo>
                  <a:lnTo>
                    <a:pt x="384" y="155"/>
                  </a:lnTo>
                  <a:lnTo>
                    <a:pt x="379" y="136"/>
                  </a:lnTo>
                  <a:lnTo>
                    <a:pt x="372" y="119"/>
                  </a:lnTo>
                  <a:lnTo>
                    <a:pt x="364" y="102"/>
                  </a:lnTo>
                  <a:lnTo>
                    <a:pt x="354" y="86"/>
                  </a:lnTo>
                  <a:lnTo>
                    <a:pt x="343" y="71"/>
                  </a:lnTo>
                  <a:lnTo>
                    <a:pt x="331" y="57"/>
                  </a:lnTo>
                  <a:lnTo>
                    <a:pt x="317" y="45"/>
                  </a:lnTo>
                  <a:lnTo>
                    <a:pt x="302" y="34"/>
                  </a:lnTo>
                  <a:lnTo>
                    <a:pt x="286" y="24"/>
                  </a:lnTo>
                  <a:lnTo>
                    <a:pt x="269" y="16"/>
                  </a:lnTo>
                  <a:lnTo>
                    <a:pt x="251" y="9"/>
                  </a:lnTo>
                  <a:lnTo>
                    <a:pt x="232" y="4"/>
                  </a:lnTo>
                  <a:lnTo>
                    <a:pt x="213" y="1"/>
                  </a:lnTo>
                  <a:lnTo>
                    <a:pt x="193" y="0"/>
                  </a:lnTo>
                  <a:lnTo>
                    <a:pt x="174" y="1"/>
                  </a:lnTo>
                  <a:lnTo>
                    <a:pt x="154" y="4"/>
                  </a:lnTo>
                  <a:lnTo>
                    <a:pt x="136" y="9"/>
                  </a:lnTo>
                  <a:lnTo>
                    <a:pt x="118" y="16"/>
                  </a:lnTo>
                  <a:lnTo>
                    <a:pt x="101" y="24"/>
                  </a:lnTo>
                  <a:lnTo>
                    <a:pt x="85" y="34"/>
                  </a:lnTo>
                  <a:lnTo>
                    <a:pt x="70" y="45"/>
                  </a:lnTo>
                  <a:lnTo>
                    <a:pt x="56" y="57"/>
                  </a:lnTo>
                  <a:lnTo>
                    <a:pt x="44" y="71"/>
                  </a:lnTo>
                  <a:lnTo>
                    <a:pt x="33" y="86"/>
                  </a:lnTo>
                  <a:lnTo>
                    <a:pt x="23" y="102"/>
                  </a:lnTo>
                  <a:lnTo>
                    <a:pt x="15" y="119"/>
                  </a:lnTo>
                  <a:lnTo>
                    <a:pt x="8" y="136"/>
                  </a:lnTo>
                  <a:lnTo>
                    <a:pt x="4" y="155"/>
                  </a:lnTo>
                  <a:lnTo>
                    <a:pt x="1" y="174"/>
                  </a:lnTo>
                  <a:lnTo>
                    <a:pt x="0" y="194"/>
                  </a:lnTo>
                  <a:lnTo>
                    <a:pt x="1" y="214"/>
                  </a:lnTo>
                  <a:lnTo>
                    <a:pt x="4" y="233"/>
                  </a:lnTo>
                  <a:lnTo>
                    <a:pt x="8" y="252"/>
                  </a:lnTo>
                  <a:lnTo>
                    <a:pt x="15" y="269"/>
                  </a:lnTo>
                  <a:lnTo>
                    <a:pt x="23" y="286"/>
                  </a:lnTo>
                  <a:lnTo>
                    <a:pt x="33" y="302"/>
                  </a:lnTo>
                  <a:lnTo>
                    <a:pt x="44" y="317"/>
                  </a:lnTo>
                  <a:lnTo>
                    <a:pt x="56" y="331"/>
                  </a:lnTo>
                  <a:lnTo>
                    <a:pt x="70" y="343"/>
                  </a:lnTo>
                  <a:lnTo>
                    <a:pt x="85" y="354"/>
                  </a:lnTo>
                  <a:lnTo>
                    <a:pt x="101" y="364"/>
                  </a:lnTo>
                  <a:lnTo>
                    <a:pt x="118" y="372"/>
                  </a:lnTo>
                  <a:lnTo>
                    <a:pt x="136" y="379"/>
                  </a:lnTo>
                  <a:lnTo>
                    <a:pt x="154" y="384"/>
                  </a:lnTo>
                  <a:lnTo>
                    <a:pt x="174" y="386"/>
                  </a:lnTo>
                </a:path>
              </a:pathLst>
            </a:custGeom>
            <a:noFill/>
            <a:ln w="12700" cap="rnd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1" name="Freeform 253"/>
            <p:cNvSpPr>
              <a:spLocks/>
            </p:cNvSpPr>
            <p:nvPr/>
          </p:nvSpPr>
          <p:spPr bwMode="auto">
            <a:xfrm>
              <a:off x="1619" y="1815"/>
              <a:ext cx="6" cy="6"/>
            </a:xfrm>
            <a:custGeom>
              <a:avLst/>
              <a:gdLst>
                <a:gd name="T0" fmla="*/ 2 w 6"/>
                <a:gd name="T1" fmla="*/ 5 h 6"/>
                <a:gd name="T2" fmla="*/ 2 w 6"/>
                <a:gd name="T3" fmla="*/ 4 h 6"/>
                <a:gd name="T4" fmla="*/ 0 w 6"/>
                <a:gd name="T5" fmla="*/ 3 h 6"/>
                <a:gd name="T6" fmla="*/ 2 w 6"/>
                <a:gd name="T7" fmla="*/ 2 h 6"/>
                <a:gd name="T8" fmla="*/ 2 w 6"/>
                <a:gd name="T9" fmla="*/ 0 h 6"/>
                <a:gd name="T10" fmla="*/ 3 w 6"/>
                <a:gd name="T11" fmla="*/ 2 h 6"/>
                <a:gd name="T12" fmla="*/ 5 w 6"/>
                <a:gd name="T13" fmla="*/ 1 h 6"/>
                <a:gd name="T14" fmla="*/ 4 w 6"/>
                <a:gd name="T15" fmla="*/ 3 h 6"/>
                <a:gd name="T16" fmla="*/ 5 w 6"/>
                <a:gd name="T17" fmla="*/ 4 h 6"/>
                <a:gd name="T18" fmla="*/ 3 w 6"/>
                <a:gd name="T19" fmla="*/ 4 h 6"/>
                <a:gd name="T20" fmla="*/ 2 w 6"/>
                <a:gd name="T21" fmla="*/ 5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"/>
                <a:gd name="T34" fmla="*/ 0 h 6"/>
                <a:gd name="T35" fmla="*/ 6 w 6"/>
                <a:gd name="T36" fmla="*/ 6 h 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" h="6">
                  <a:moveTo>
                    <a:pt x="2" y="5"/>
                  </a:moveTo>
                  <a:lnTo>
                    <a:pt x="2" y="4"/>
                  </a:ln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5" y="1"/>
                  </a:lnTo>
                  <a:lnTo>
                    <a:pt x="4" y="3"/>
                  </a:lnTo>
                  <a:lnTo>
                    <a:pt x="5" y="4"/>
                  </a:lnTo>
                  <a:lnTo>
                    <a:pt x="3" y="4"/>
                  </a:lnTo>
                  <a:lnTo>
                    <a:pt x="2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2" name="Freeform 254"/>
            <p:cNvSpPr>
              <a:spLocks/>
            </p:cNvSpPr>
            <p:nvPr/>
          </p:nvSpPr>
          <p:spPr bwMode="auto">
            <a:xfrm>
              <a:off x="1363" y="1707"/>
              <a:ext cx="73" cy="59"/>
            </a:xfrm>
            <a:custGeom>
              <a:avLst/>
              <a:gdLst>
                <a:gd name="T0" fmla="*/ 31 w 73"/>
                <a:gd name="T1" fmla="*/ 1 h 59"/>
                <a:gd name="T2" fmla="*/ 25 w 73"/>
                <a:gd name="T3" fmla="*/ 5 h 59"/>
                <a:gd name="T4" fmla="*/ 18 w 73"/>
                <a:gd name="T5" fmla="*/ 14 h 59"/>
                <a:gd name="T6" fmla="*/ 10 w 73"/>
                <a:gd name="T7" fmla="*/ 22 h 59"/>
                <a:gd name="T8" fmla="*/ 5 w 73"/>
                <a:gd name="T9" fmla="*/ 29 h 59"/>
                <a:gd name="T10" fmla="*/ 2 w 73"/>
                <a:gd name="T11" fmla="*/ 34 h 59"/>
                <a:gd name="T12" fmla="*/ 1 w 73"/>
                <a:gd name="T13" fmla="*/ 37 h 59"/>
                <a:gd name="T14" fmla="*/ 0 w 73"/>
                <a:gd name="T15" fmla="*/ 40 h 59"/>
                <a:gd name="T16" fmla="*/ 1 w 73"/>
                <a:gd name="T17" fmla="*/ 42 h 59"/>
                <a:gd name="T18" fmla="*/ 2 w 73"/>
                <a:gd name="T19" fmla="*/ 44 h 59"/>
                <a:gd name="T20" fmla="*/ 5 w 73"/>
                <a:gd name="T21" fmla="*/ 44 h 59"/>
                <a:gd name="T22" fmla="*/ 7 w 73"/>
                <a:gd name="T23" fmla="*/ 44 h 59"/>
                <a:gd name="T24" fmla="*/ 10 w 73"/>
                <a:gd name="T25" fmla="*/ 44 h 59"/>
                <a:gd name="T26" fmla="*/ 12 w 73"/>
                <a:gd name="T27" fmla="*/ 44 h 59"/>
                <a:gd name="T28" fmla="*/ 14 w 73"/>
                <a:gd name="T29" fmla="*/ 46 h 59"/>
                <a:gd name="T30" fmla="*/ 16 w 73"/>
                <a:gd name="T31" fmla="*/ 49 h 59"/>
                <a:gd name="T32" fmla="*/ 18 w 73"/>
                <a:gd name="T33" fmla="*/ 52 h 59"/>
                <a:gd name="T34" fmla="*/ 21 w 73"/>
                <a:gd name="T35" fmla="*/ 53 h 59"/>
                <a:gd name="T36" fmla="*/ 23 w 73"/>
                <a:gd name="T37" fmla="*/ 55 h 59"/>
                <a:gd name="T38" fmla="*/ 26 w 73"/>
                <a:gd name="T39" fmla="*/ 57 h 59"/>
                <a:gd name="T40" fmla="*/ 29 w 73"/>
                <a:gd name="T41" fmla="*/ 58 h 59"/>
                <a:gd name="T42" fmla="*/ 31 w 73"/>
                <a:gd name="T43" fmla="*/ 57 h 59"/>
                <a:gd name="T44" fmla="*/ 30 w 73"/>
                <a:gd name="T45" fmla="*/ 54 h 59"/>
                <a:gd name="T46" fmla="*/ 29 w 73"/>
                <a:gd name="T47" fmla="*/ 51 h 59"/>
                <a:gd name="T48" fmla="*/ 28 w 73"/>
                <a:gd name="T49" fmla="*/ 48 h 59"/>
                <a:gd name="T50" fmla="*/ 30 w 73"/>
                <a:gd name="T51" fmla="*/ 46 h 59"/>
                <a:gd name="T52" fmla="*/ 34 w 73"/>
                <a:gd name="T53" fmla="*/ 44 h 59"/>
                <a:gd name="T54" fmla="*/ 39 w 73"/>
                <a:gd name="T55" fmla="*/ 39 h 59"/>
                <a:gd name="T56" fmla="*/ 43 w 73"/>
                <a:gd name="T57" fmla="*/ 34 h 59"/>
                <a:gd name="T58" fmla="*/ 49 w 73"/>
                <a:gd name="T59" fmla="*/ 31 h 59"/>
                <a:gd name="T60" fmla="*/ 53 w 73"/>
                <a:gd name="T61" fmla="*/ 28 h 59"/>
                <a:gd name="T62" fmla="*/ 55 w 73"/>
                <a:gd name="T63" fmla="*/ 27 h 59"/>
                <a:gd name="T64" fmla="*/ 58 w 73"/>
                <a:gd name="T65" fmla="*/ 26 h 59"/>
                <a:gd name="T66" fmla="*/ 60 w 73"/>
                <a:gd name="T67" fmla="*/ 24 h 59"/>
                <a:gd name="T68" fmla="*/ 61 w 73"/>
                <a:gd name="T69" fmla="*/ 22 h 59"/>
                <a:gd name="T70" fmla="*/ 61 w 73"/>
                <a:gd name="T71" fmla="*/ 19 h 59"/>
                <a:gd name="T72" fmla="*/ 62 w 73"/>
                <a:gd name="T73" fmla="*/ 16 h 59"/>
                <a:gd name="T74" fmla="*/ 62 w 73"/>
                <a:gd name="T75" fmla="*/ 14 h 59"/>
                <a:gd name="T76" fmla="*/ 64 w 73"/>
                <a:gd name="T77" fmla="*/ 13 h 59"/>
                <a:gd name="T78" fmla="*/ 66 w 73"/>
                <a:gd name="T79" fmla="*/ 11 h 59"/>
                <a:gd name="T80" fmla="*/ 67 w 73"/>
                <a:gd name="T81" fmla="*/ 8 h 59"/>
                <a:gd name="T82" fmla="*/ 70 w 73"/>
                <a:gd name="T83" fmla="*/ 5 h 59"/>
                <a:gd name="T84" fmla="*/ 72 w 73"/>
                <a:gd name="T85" fmla="*/ 3 h 59"/>
                <a:gd name="T86" fmla="*/ 71 w 73"/>
                <a:gd name="T87" fmla="*/ 0 h 59"/>
                <a:gd name="T88" fmla="*/ 67 w 73"/>
                <a:gd name="T89" fmla="*/ 0 h 59"/>
                <a:gd name="T90" fmla="*/ 62 w 73"/>
                <a:gd name="T91" fmla="*/ 0 h 59"/>
                <a:gd name="T92" fmla="*/ 55 w 73"/>
                <a:gd name="T93" fmla="*/ 1 h 59"/>
                <a:gd name="T94" fmla="*/ 49 w 73"/>
                <a:gd name="T95" fmla="*/ 2 h 59"/>
                <a:gd name="T96" fmla="*/ 43 w 73"/>
                <a:gd name="T97" fmla="*/ 2 h 59"/>
                <a:gd name="T98" fmla="*/ 39 w 73"/>
                <a:gd name="T99" fmla="*/ 2 h 59"/>
                <a:gd name="T100" fmla="*/ 34 w 73"/>
                <a:gd name="T101" fmla="*/ 1 h 5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73"/>
                <a:gd name="T154" fmla="*/ 0 h 59"/>
                <a:gd name="T155" fmla="*/ 73 w 73"/>
                <a:gd name="T156" fmla="*/ 59 h 59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73" h="59">
                  <a:moveTo>
                    <a:pt x="34" y="1"/>
                  </a:moveTo>
                  <a:lnTo>
                    <a:pt x="33" y="1"/>
                  </a:lnTo>
                  <a:lnTo>
                    <a:pt x="31" y="1"/>
                  </a:lnTo>
                  <a:lnTo>
                    <a:pt x="30" y="2"/>
                  </a:lnTo>
                  <a:lnTo>
                    <a:pt x="28" y="4"/>
                  </a:lnTo>
                  <a:lnTo>
                    <a:pt x="25" y="5"/>
                  </a:lnTo>
                  <a:lnTo>
                    <a:pt x="22" y="8"/>
                  </a:lnTo>
                  <a:lnTo>
                    <a:pt x="20" y="11"/>
                  </a:lnTo>
                  <a:lnTo>
                    <a:pt x="18" y="14"/>
                  </a:lnTo>
                  <a:lnTo>
                    <a:pt x="15" y="16"/>
                  </a:lnTo>
                  <a:lnTo>
                    <a:pt x="12" y="19"/>
                  </a:lnTo>
                  <a:lnTo>
                    <a:pt x="10" y="22"/>
                  </a:lnTo>
                  <a:lnTo>
                    <a:pt x="8" y="24"/>
                  </a:lnTo>
                  <a:lnTo>
                    <a:pt x="6" y="27"/>
                  </a:lnTo>
                  <a:lnTo>
                    <a:pt x="5" y="29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2" y="34"/>
                  </a:lnTo>
                  <a:lnTo>
                    <a:pt x="1" y="35"/>
                  </a:lnTo>
                  <a:lnTo>
                    <a:pt x="1" y="37"/>
                  </a:lnTo>
                  <a:lnTo>
                    <a:pt x="1" y="38"/>
                  </a:lnTo>
                  <a:lnTo>
                    <a:pt x="0" y="39"/>
                  </a:lnTo>
                  <a:lnTo>
                    <a:pt x="0" y="40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1" y="44"/>
                  </a:lnTo>
                  <a:lnTo>
                    <a:pt x="2" y="44"/>
                  </a:lnTo>
                  <a:lnTo>
                    <a:pt x="3" y="44"/>
                  </a:lnTo>
                  <a:lnTo>
                    <a:pt x="4" y="44"/>
                  </a:lnTo>
                  <a:lnTo>
                    <a:pt x="5" y="44"/>
                  </a:lnTo>
                  <a:lnTo>
                    <a:pt x="6" y="44"/>
                  </a:lnTo>
                  <a:lnTo>
                    <a:pt x="7" y="44"/>
                  </a:lnTo>
                  <a:lnTo>
                    <a:pt x="8" y="44"/>
                  </a:lnTo>
                  <a:lnTo>
                    <a:pt x="9" y="44"/>
                  </a:lnTo>
                  <a:lnTo>
                    <a:pt x="10" y="44"/>
                  </a:lnTo>
                  <a:lnTo>
                    <a:pt x="11" y="44"/>
                  </a:lnTo>
                  <a:lnTo>
                    <a:pt x="12" y="44"/>
                  </a:lnTo>
                  <a:lnTo>
                    <a:pt x="13" y="44"/>
                  </a:lnTo>
                  <a:lnTo>
                    <a:pt x="14" y="45"/>
                  </a:lnTo>
                  <a:lnTo>
                    <a:pt x="14" y="46"/>
                  </a:lnTo>
                  <a:lnTo>
                    <a:pt x="15" y="47"/>
                  </a:lnTo>
                  <a:lnTo>
                    <a:pt x="15" y="48"/>
                  </a:lnTo>
                  <a:lnTo>
                    <a:pt x="16" y="49"/>
                  </a:lnTo>
                  <a:lnTo>
                    <a:pt x="17" y="50"/>
                  </a:lnTo>
                  <a:lnTo>
                    <a:pt x="18" y="51"/>
                  </a:lnTo>
                  <a:lnTo>
                    <a:pt x="18" y="52"/>
                  </a:lnTo>
                  <a:lnTo>
                    <a:pt x="19" y="53"/>
                  </a:lnTo>
                  <a:lnTo>
                    <a:pt x="20" y="53"/>
                  </a:lnTo>
                  <a:lnTo>
                    <a:pt x="21" y="53"/>
                  </a:lnTo>
                  <a:lnTo>
                    <a:pt x="21" y="54"/>
                  </a:lnTo>
                  <a:lnTo>
                    <a:pt x="22" y="54"/>
                  </a:lnTo>
                  <a:lnTo>
                    <a:pt x="23" y="55"/>
                  </a:lnTo>
                  <a:lnTo>
                    <a:pt x="24" y="56"/>
                  </a:lnTo>
                  <a:lnTo>
                    <a:pt x="25" y="56"/>
                  </a:lnTo>
                  <a:lnTo>
                    <a:pt x="26" y="57"/>
                  </a:lnTo>
                  <a:lnTo>
                    <a:pt x="27" y="57"/>
                  </a:lnTo>
                  <a:lnTo>
                    <a:pt x="28" y="58"/>
                  </a:lnTo>
                  <a:lnTo>
                    <a:pt x="29" y="58"/>
                  </a:lnTo>
                  <a:lnTo>
                    <a:pt x="30" y="58"/>
                  </a:lnTo>
                  <a:lnTo>
                    <a:pt x="31" y="57"/>
                  </a:lnTo>
                  <a:lnTo>
                    <a:pt x="31" y="56"/>
                  </a:lnTo>
                  <a:lnTo>
                    <a:pt x="31" y="55"/>
                  </a:lnTo>
                  <a:lnTo>
                    <a:pt x="30" y="54"/>
                  </a:lnTo>
                  <a:lnTo>
                    <a:pt x="30" y="53"/>
                  </a:lnTo>
                  <a:lnTo>
                    <a:pt x="29" y="51"/>
                  </a:lnTo>
                  <a:lnTo>
                    <a:pt x="28" y="50"/>
                  </a:lnTo>
                  <a:lnTo>
                    <a:pt x="28" y="49"/>
                  </a:lnTo>
                  <a:lnTo>
                    <a:pt x="28" y="48"/>
                  </a:lnTo>
                  <a:lnTo>
                    <a:pt x="29" y="48"/>
                  </a:lnTo>
                  <a:lnTo>
                    <a:pt x="29" y="47"/>
                  </a:lnTo>
                  <a:lnTo>
                    <a:pt x="30" y="46"/>
                  </a:lnTo>
                  <a:lnTo>
                    <a:pt x="31" y="45"/>
                  </a:lnTo>
                  <a:lnTo>
                    <a:pt x="32" y="44"/>
                  </a:lnTo>
                  <a:lnTo>
                    <a:pt x="34" y="44"/>
                  </a:lnTo>
                  <a:lnTo>
                    <a:pt x="35" y="42"/>
                  </a:lnTo>
                  <a:lnTo>
                    <a:pt x="37" y="41"/>
                  </a:lnTo>
                  <a:lnTo>
                    <a:pt x="39" y="39"/>
                  </a:lnTo>
                  <a:lnTo>
                    <a:pt x="40" y="37"/>
                  </a:lnTo>
                  <a:lnTo>
                    <a:pt x="42" y="36"/>
                  </a:lnTo>
                  <a:lnTo>
                    <a:pt x="43" y="34"/>
                  </a:lnTo>
                  <a:lnTo>
                    <a:pt x="45" y="34"/>
                  </a:lnTo>
                  <a:lnTo>
                    <a:pt x="47" y="32"/>
                  </a:lnTo>
                  <a:lnTo>
                    <a:pt x="49" y="31"/>
                  </a:lnTo>
                  <a:lnTo>
                    <a:pt x="50" y="30"/>
                  </a:lnTo>
                  <a:lnTo>
                    <a:pt x="52" y="29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4" y="27"/>
                  </a:lnTo>
                  <a:lnTo>
                    <a:pt x="55" y="27"/>
                  </a:lnTo>
                  <a:lnTo>
                    <a:pt x="56" y="27"/>
                  </a:lnTo>
                  <a:lnTo>
                    <a:pt x="57" y="26"/>
                  </a:lnTo>
                  <a:lnTo>
                    <a:pt x="58" y="26"/>
                  </a:lnTo>
                  <a:lnTo>
                    <a:pt x="59" y="25"/>
                  </a:lnTo>
                  <a:lnTo>
                    <a:pt x="60" y="25"/>
                  </a:lnTo>
                  <a:lnTo>
                    <a:pt x="60" y="24"/>
                  </a:lnTo>
                  <a:lnTo>
                    <a:pt x="60" y="23"/>
                  </a:lnTo>
                  <a:lnTo>
                    <a:pt x="61" y="22"/>
                  </a:lnTo>
                  <a:lnTo>
                    <a:pt x="61" y="21"/>
                  </a:lnTo>
                  <a:lnTo>
                    <a:pt x="61" y="20"/>
                  </a:lnTo>
                  <a:lnTo>
                    <a:pt x="61" y="19"/>
                  </a:lnTo>
                  <a:lnTo>
                    <a:pt x="61" y="17"/>
                  </a:lnTo>
                  <a:lnTo>
                    <a:pt x="61" y="16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2" y="14"/>
                  </a:lnTo>
                  <a:lnTo>
                    <a:pt x="63" y="14"/>
                  </a:lnTo>
                  <a:lnTo>
                    <a:pt x="63" y="13"/>
                  </a:lnTo>
                  <a:lnTo>
                    <a:pt x="64" y="13"/>
                  </a:lnTo>
                  <a:lnTo>
                    <a:pt x="64" y="12"/>
                  </a:lnTo>
                  <a:lnTo>
                    <a:pt x="65" y="11"/>
                  </a:lnTo>
                  <a:lnTo>
                    <a:pt x="66" y="11"/>
                  </a:lnTo>
                  <a:lnTo>
                    <a:pt x="66" y="10"/>
                  </a:lnTo>
                  <a:lnTo>
                    <a:pt x="66" y="9"/>
                  </a:lnTo>
                  <a:lnTo>
                    <a:pt x="67" y="8"/>
                  </a:lnTo>
                  <a:lnTo>
                    <a:pt x="68" y="7"/>
                  </a:lnTo>
                  <a:lnTo>
                    <a:pt x="69" y="6"/>
                  </a:lnTo>
                  <a:lnTo>
                    <a:pt x="70" y="5"/>
                  </a:lnTo>
                  <a:lnTo>
                    <a:pt x="71" y="5"/>
                  </a:lnTo>
                  <a:lnTo>
                    <a:pt x="71" y="4"/>
                  </a:lnTo>
                  <a:lnTo>
                    <a:pt x="72" y="3"/>
                  </a:lnTo>
                  <a:lnTo>
                    <a:pt x="72" y="2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0" y="1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9" y="2"/>
                  </a:lnTo>
                  <a:lnTo>
                    <a:pt x="47" y="2"/>
                  </a:lnTo>
                  <a:lnTo>
                    <a:pt x="45" y="2"/>
                  </a:lnTo>
                  <a:lnTo>
                    <a:pt x="43" y="2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9" y="2"/>
                  </a:lnTo>
                  <a:lnTo>
                    <a:pt x="37" y="2"/>
                  </a:lnTo>
                  <a:lnTo>
                    <a:pt x="36" y="1"/>
                  </a:lnTo>
                  <a:lnTo>
                    <a:pt x="34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3" name="Freeform 255"/>
            <p:cNvSpPr>
              <a:spLocks/>
            </p:cNvSpPr>
            <p:nvPr/>
          </p:nvSpPr>
          <p:spPr bwMode="auto">
            <a:xfrm>
              <a:off x="1343" y="1762"/>
              <a:ext cx="23" cy="43"/>
            </a:xfrm>
            <a:custGeom>
              <a:avLst/>
              <a:gdLst>
                <a:gd name="T0" fmla="*/ 19 w 23"/>
                <a:gd name="T1" fmla="*/ 3 h 43"/>
                <a:gd name="T2" fmla="*/ 20 w 23"/>
                <a:gd name="T3" fmla="*/ 5 h 43"/>
                <a:gd name="T4" fmla="*/ 19 w 23"/>
                <a:gd name="T5" fmla="*/ 7 h 43"/>
                <a:gd name="T6" fmla="*/ 18 w 23"/>
                <a:gd name="T7" fmla="*/ 9 h 43"/>
                <a:gd name="T8" fmla="*/ 17 w 23"/>
                <a:gd name="T9" fmla="*/ 11 h 43"/>
                <a:gd name="T10" fmla="*/ 15 w 23"/>
                <a:gd name="T11" fmla="*/ 13 h 43"/>
                <a:gd name="T12" fmla="*/ 12 w 23"/>
                <a:gd name="T13" fmla="*/ 18 h 43"/>
                <a:gd name="T14" fmla="*/ 9 w 23"/>
                <a:gd name="T15" fmla="*/ 23 h 43"/>
                <a:gd name="T16" fmla="*/ 6 w 23"/>
                <a:gd name="T17" fmla="*/ 27 h 43"/>
                <a:gd name="T18" fmla="*/ 3 w 23"/>
                <a:gd name="T19" fmla="*/ 31 h 43"/>
                <a:gd name="T20" fmla="*/ 2 w 23"/>
                <a:gd name="T21" fmla="*/ 32 h 43"/>
                <a:gd name="T22" fmla="*/ 0 w 23"/>
                <a:gd name="T23" fmla="*/ 34 h 43"/>
                <a:gd name="T24" fmla="*/ 0 w 23"/>
                <a:gd name="T25" fmla="*/ 37 h 43"/>
                <a:gd name="T26" fmla="*/ 1 w 23"/>
                <a:gd name="T27" fmla="*/ 39 h 43"/>
                <a:gd name="T28" fmla="*/ 3 w 23"/>
                <a:gd name="T29" fmla="*/ 39 h 43"/>
                <a:gd name="T30" fmla="*/ 6 w 23"/>
                <a:gd name="T31" fmla="*/ 40 h 43"/>
                <a:gd name="T32" fmla="*/ 8 w 23"/>
                <a:gd name="T33" fmla="*/ 40 h 43"/>
                <a:gd name="T34" fmla="*/ 10 w 23"/>
                <a:gd name="T35" fmla="*/ 41 h 43"/>
                <a:gd name="T36" fmla="*/ 12 w 23"/>
                <a:gd name="T37" fmla="*/ 42 h 43"/>
                <a:gd name="T38" fmla="*/ 14 w 23"/>
                <a:gd name="T39" fmla="*/ 42 h 43"/>
                <a:gd name="T40" fmla="*/ 17 w 23"/>
                <a:gd name="T41" fmla="*/ 42 h 43"/>
                <a:gd name="T42" fmla="*/ 19 w 23"/>
                <a:gd name="T43" fmla="*/ 41 h 43"/>
                <a:gd name="T44" fmla="*/ 19 w 23"/>
                <a:gd name="T45" fmla="*/ 39 h 43"/>
                <a:gd name="T46" fmla="*/ 17 w 23"/>
                <a:gd name="T47" fmla="*/ 37 h 43"/>
                <a:gd name="T48" fmla="*/ 16 w 23"/>
                <a:gd name="T49" fmla="*/ 36 h 43"/>
                <a:gd name="T50" fmla="*/ 14 w 23"/>
                <a:gd name="T51" fmla="*/ 37 h 43"/>
                <a:gd name="T52" fmla="*/ 10 w 23"/>
                <a:gd name="T53" fmla="*/ 36 h 43"/>
                <a:gd name="T54" fmla="*/ 7 w 23"/>
                <a:gd name="T55" fmla="*/ 35 h 43"/>
                <a:gd name="T56" fmla="*/ 6 w 23"/>
                <a:gd name="T57" fmla="*/ 33 h 43"/>
                <a:gd name="T58" fmla="*/ 6 w 23"/>
                <a:gd name="T59" fmla="*/ 31 h 43"/>
                <a:gd name="T60" fmla="*/ 9 w 23"/>
                <a:gd name="T61" fmla="*/ 26 h 43"/>
                <a:gd name="T62" fmla="*/ 13 w 23"/>
                <a:gd name="T63" fmla="*/ 23 h 43"/>
                <a:gd name="T64" fmla="*/ 15 w 23"/>
                <a:gd name="T65" fmla="*/ 20 h 43"/>
                <a:gd name="T66" fmla="*/ 17 w 23"/>
                <a:gd name="T67" fmla="*/ 18 h 43"/>
                <a:gd name="T68" fmla="*/ 18 w 23"/>
                <a:gd name="T69" fmla="*/ 16 h 43"/>
                <a:gd name="T70" fmla="*/ 20 w 23"/>
                <a:gd name="T71" fmla="*/ 14 h 43"/>
                <a:gd name="T72" fmla="*/ 20 w 23"/>
                <a:gd name="T73" fmla="*/ 11 h 43"/>
                <a:gd name="T74" fmla="*/ 22 w 23"/>
                <a:gd name="T75" fmla="*/ 9 h 43"/>
                <a:gd name="T76" fmla="*/ 22 w 23"/>
                <a:gd name="T77" fmla="*/ 6 h 43"/>
                <a:gd name="T78" fmla="*/ 22 w 23"/>
                <a:gd name="T79" fmla="*/ 4 h 43"/>
                <a:gd name="T80" fmla="*/ 22 w 23"/>
                <a:gd name="T81" fmla="*/ 1 h 43"/>
                <a:gd name="T82" fmla="*/ 20 w 23"/>
                <a:gd name="T83" fmla="*/ 0 h 43"/>
                <a:gd name="T84" fmla="*/ 19 w 23"/>
                <a:gd name="T85" fmla="*/ 2 h 4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3"/>
                <a:gd name="T130" fmla="*/ 0 h 43"/>
                <a:gd name="T131" fmla="*/ 23 w 23"/>
                <a:gd name="T132" fmla="*/ 43 h 4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3" h="43">
                  <a:moveTo>
                    <a:pt x="19" y="2"/>
                  </a:moveTo>
                  <a:lnTo>
                    <a:pt x="19" y="2"/>
                  </a:lnTo>
                  <a:lnTo>
                    <a:pt x="19" y="3"/>
                  </a:lnTo>
                  <a:lnTo>
                    <a:pt x="20" y="4"/>
                  </a:lnTo>
                  <a:lnTo>
                    <a:pt x="20" y="5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19" y="7"/>
                  </a:lnTo>
                  <a:lnTo>
                    <a:pt x="19" y="8"/>
                  </a:lnTo>
                  <a:lnTo>
                    <a:pt x="19" y="9"/>
                  </a:lnTo>
                  <a:lnTo>
                    <a:pt x="18" y="9"/>
                  </a:lnTo>
                  <a:lnTo>
                    <a:pt x="18" y="10"/>
                  </a:lnTo>
                  <a:lnTo>
                    <a:pt x="17" y="10"/>
                  </a:lnTo>
                  <a:lnTo>
                    <a:pt x="17" y="11"/>
                  </a:lnTo>
                  <a:lnTo>
                    <a:pt x="16" y="12"/>
                  </a:lnTo>
                  <a:lnTo>
                    <a:pt x="15" y="13"/>
                  </a:lnTo>
                  <a:lnTo>
                    <a:pt x="14" y="15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7" y="25"/>
                  </a:lnTo>
                  <a:lnTo>
                    <a:pt x="6" y="25"/>
                  </a:lnTo>
                  <a:lnTo>
                    <a:pt x="6" y="27"/>
                  </a:lnTo>
                  <a:lnTo>
                    <a:pt x="4" y="28"/>
                  </a:lnTo>
                  <a:lnTo>
                    <a:pt x="3" y="30"/>
                  </a:lnTo>
                  <a:lnTo>
                    <a:pt x="3" y="31"/>
                  </a:lnTo>
                  <a:lnTo>
                    <a:pt x="2" y="31"/>
                  </a:lnTo>
                  <a:lnTo>
                    <a:pt x="2" y="32"/>
                  </a:lnTo>
                  <a:lnTo>
                    <a:pt x="1" y="32"/>
                  </a:lnTo>
                  <a:lnTo>
                    <a:pt x="1" y="33"/>
                  </a:lnTo>
                  <a:lnTo>
                    <a:pt x="0" y="34"/>
                  </a:lnTo>
                  <a:lnTo>
                    <a:pt x="0" y="35"/>
                  </a:lnTo>
                  <a:lnTo>
                    <a:pt x="0" y="36"/>
                  </a:lnTo>
                  <a:lnTo>
                    <a:pt x="0" y="37"/>
                  </a:lnTo>
                  <a:lnTo>
                    <a:pt x="0" y="38"/>
                  </a:lnTo>
                  <a:lnTo>
                    <a:pt x="0" y="39"/>
                  </a:lnTo>
                  <a:lnTo>
                    <a:pt x="1" y="39"/>
                  </a:lnTo>
                  <a:lnTo>
                    <a:pt x="2" y="39"/>
                  </a:lnTo>
                  <a:lnTo>
                    <a:pt x="3" y="39"/>
                  </a:lnTo>
                  <a:lnTo>
                    <a:pt x="4" y="40"/>
                  </a:lnTo>
                  <a:lnTo>
                    <a:pt x="5" y="40"/>
                  </a:lnTo>
                  <a:lnTo>
                    <a:pt x="6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9" y="41"/>
                  </a:lnTo>
                  <a:lnTo>
                    <a:pt x="10" y="41"/>
                  </a:lnTo>
                  <a:lnTo>
                    <a:pt x="11" y="41"/>
                  </a:lnTo>
                  <a:lnTo>
                    <a:pt x="12" y="41"/>
                  </a:lnTo>
                  <a:lnTo>
                    <a:pt x="12" y="42"/>
                  </a:lnTo>
                  <a:lnTo>
                    <a:pt x="13" y="42"/>
                  </a:lnTo>
                  <a:lnTo>
                    <a:pt x="14" y="42"/>
                  </a:lnTo>
                  <a:lnTo>
                    <a:pt x="15" y="42"/>
                  </a:lnTo>
                  <a:lnTo>
                    <a:pt x="16" y="42"/>
                  </a:lnTo>
                  <a:lnTo>
                    <a:pt x="17" y="42"/>
                  </a:lnTo>
                  <a:lnTo>
                    <a:pt x="18" y="41"/>
                  </a:lnTo>
                  <a:lnTo>
                    <a:pt x="19" y="41"/>
                  </a:lnTo>
                  <a:lnTo>
                    <a:pt x="19" y="40"/>
                  </a:lnTo>
                  <a:lnTo>
                    <a:pt x="19" y="39"/>
                  </a:lnTo>
                  <a:lnTo>
                    <a:pt x="18" y="38"/>
                  </a:lnTo>
                  <a:lnTo>
                    <a:pt x="18" y="37"/>
                  </a:lnTo>
                  <a:lnTo>
                    <a:pt x="17" y="37"/>
                  </a:lnTo>
                  <a:lnTo>
                    <a:pt x="17" y="36"/>
                  </a:lnTo>
                  <a:lnTo>
                    <a:pt x="16" y="36"/>
                  </a:lnTo>
                  <a:lnTo>
                    <a:pt x="16" y="37"/>
                  </a:lnTo>
                  <a:lnTo>
                    <a:pt x="15" y="37"/>
                  </a:lnTo>
                  <a:lnTo>
                    <a:pt x="14" y="37"/>
                  </a:lnTo>
                  <a:lnTo>
                    <a:pt x="13" y="37"/>
                  </a:lnTo>
                  <a:lnTo>
                    <a:pt x="12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5"/>
                  </a:lnTo>
                  <a:lnTo>
                    <a:pt x="6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6" y="31"/>
                  </a:lnTo>
                  <a:lnTo>
                    <a:pt x="7" y="29"/>
                  </a:lnTo>
                  <a:lnTo>
                    <a:pt x="8" y="28"/>
                  </a:lnTo>
                  <a:lnTo>
                    <a:pt x="9" y="26"/>
                  </a:lnTo>
                  <a:lnTo>
                    <a:pt x="10" y="25"/>
                  </a:lnTo>
                  <a:lnTo>
                    <a:pt x="12" y="24"/>
                  </a:lnTo>
                  <a:lnTo>
                    <a:pt x="13" y="23"/>
                  </a:lnTo>
                  <a:lnTo>
                    <a:pt x="13" y="22"/>
                  </a:lnTo>
                  <a:lnTo>
                    <a:pt x="14" y="21"/>
                  </a:lnTo>
                  <a:lnTo>
                    <a:pt x="15" y="20"/>
                  </a:lnTo>
                  <a:lnTo>
                    <a:pt x="15" y="19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8" y="16"/>
                  </a:lnTo>
                  <a:lnTo>
                    <a:pt x="19" y="15"/>
                  </a:lnTo>
                  <a:lnTo>
                    <a:pt x="19" y="14"/>
                  </a:lnTo>
                  <a:lnTo>
                    <a:pt x="20" y="14"/>
                  </a:lnTo>
                  <a:lnTo>
                    <a:pt x="20" y="12"/>
                  </a:lnTo>
                  <a:lnTo>
                    <a:pt x="20" y="11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22" y="9"/>
                  </a:lnTo>
                  <a:lnTo>
                    <a:pt x="22" y="8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5"/>
                  </a:lnTo>
                  <a:lnTo>
                    <a:pt x="22" y="4"/>
                  </a:lnTo>
                  <a:lnTo>
                    <a:pt x="22" y="3"/>
                  </a:lnTo>
                  <a:lnTo>
                    <a:pt x="22" y="2"/>
                  </a:lnTo>
                  <a:lnTo>
                    <a:pt x="22" y="1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9" y="1"/>
                  </a:lnTo>
                  <a:lnTo>
                    <a:pt x="19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4" name="Freeform 256"/>
            <p:cNvSpPr>
              <a:spLocks/>
            </p:cNvSpPr>
            <p:nvPr/>
          </p:nvSpPr>
          <p:spPr bwMode="auto">
            <a:xfrm>
              <a:off x="1352" y="1761"/>
              <a:ext cx="81" cy="99"/>
            </a:xfrm>
            <a:custGeom>
              <a:avLst/>
              <a:gdLst>
                <a:gd name="T0" fmla="*/ 73 w 81"/>
                <a:gd name="T1" fmla="*/ 7 h 99"/>
                <a:gd name="T2" fmla="*/ 72 w 81"/>
                <a:gd name="T3" fmla="*/ 11 h 99"/>
                <a:gd name="T4" fmla="*/ 67 w 81"/>
                <a:gd name="T5" fmla="*/ 16 h 99"/>
                <a:gd name="T6" fmla="*/ 64 w 81"/>
                <a:gd name="T7" fmla="*/ 20 h 99"/>
                <a:gd name="T8" fmla="*/ 60 w 81"/>
                <a:gd name="T9" fmla="*/ 22 h 99"/>
                <a:gd name="T10" fmla="*/ 49 w 81"/>
                <a:gd name="T11" fmla="*/ 22 h 99"/>
                <a:gd name="T12" fmla="*/ 42 w 81"/>
                <a:gd name="T13" fmla="*/ 21 h 99"/>
                <a:gd name="T14" fmla="*/ 33 w 81"/>
                <a:gd name="T15" fmla="*/ 20 h 99"/>
                <a:gd name="T16" fmla="*/ 29 w 81"/>
                <a:gd name="T17" fmla="*/ 18 h 99"/>
                <a:gd name="T18" fmla="*/ 25 w 81"/>
                <a:gd name="T19" fmla="*/ 18 h 99"/>
                <a:gd name="T20" fmla="*/ 25 w 81"/>
                <a:gd name="T21" fmla="*/ 24 h 99"/>
                <a:gd name="T22" fmla="*/ 23 w 81"/>
                <a:gd name="T23" fmla="*/ 28 h 99"/>
                <a:gd name="T24" fmla="*/ 20 w 81"/>
                <a:gd name="T25" fmla="*/ 33 h 99"/>
                <a:gd name="T26" fmla="*/ 19 w 81"/>
                <a:gd name="T27" fmla="*/ 38 h 99"/>
                <a:gd name="T28" fmla="*/ 20 w 81"/>
                <a:gd name="T29" fmla="*/ 43 h 99"/>
                <a:gd name="T30" fmla="*/ 20 w 81"/>
                <a:gd name="T31" fmla="*/ 48 h 99"/>
                <a:gd name="T32" fmla="*/ 17 w 81"/>
                <a:gd name="T33" fmla="*/ 52 h 99"/>
                <a:gd name="T34" fmla="*/ 13 w 81"/>
                <a:gd name="T35" fmla="*/ 54 h 99"/>
                <a:gd name="T36" fmla="*/ 7 w 81"/>
                <a:gd name="T37" fmla="*/ 56 h 99"/>
                <a:gd name="T38" fmla="*/ 5 w 81"/>
                <a:gd name="T39" fmla="*/ 60 h 99"/>
                <a:gd name="T40" fmla="*/ 6 w 81"/>
                <a:gd name="T41" fmla="*/ 66 h 99"/>
                <a:gd name="T42" fmla="*/ 10 w 81"/>
                <a:gd name="T43" fmla="*/ 68 h 99"/>
                <a:gd name="T44" fmla="*/ 15 w 81"/>
                <a:gd name="T45" fmla="*/ 68 h 99"/>
                <a:gd name="T46" fmla="*/ 20 w 81"/>
                <a:gd name="T47" fmla="*/ 68 h 99"/>
                <a:gd name="T48" fmla="*/ 20 w 81"/>
                <a:gd name="T49" fmla="*/ 70 h 99"/>
                <a:gd name="T50" fmla="*/ 17 w 81"/>
                <a:gd name="T51" fmla="*/ 72 h 99"/>
                <a:gd name="T52" fmla="*/ 11 w 81"/>
                <a:gd name="T53" fmla="*/ 71 h 99"/>
                <a:gd name="T54" fmla="*/ 7 w 81"/>
                <a:gd name="T55" fmla="*/ 72 h 99"/>
                <a:gd name="T56" fmla="*/ 4 w 81"/>
                <a:gd name="T57" fmla="*/ 74 h 99"/>
                <a:gd name="T58" fmla="*/ 7 w 81"/>
                <a:gd name="T59" fmla="*/ 77 h 99"/>
                <a:gd name="T60" fmla="*/ 11 w 81"/>
                <a:gd name="T61" fmla="*/ 79 h 99"/>
                <a:gd name="T62" fmla="*/ 16 w 81"/>
                <a:gd name="T63" fmla="*/ 80 h 99"/>
                <a:gd name="T64" fmla="*/ 14 w 81"/>
                <a:gd name="T65" fmla="*/ 82 h 99"/>
                <a:gd name="T66" fmla="*/ 10 w 81"/>
                <a:gd name="T67" fmla="*/ 83 h 99"/>
                <a:gd name="T68" fmla="*/ 6 w 81"/>
                <a:gd name="T69" fmla="*/ 85 h 99"/>
                <a:gd name="T70" fmla="*/ 2 w 81"/>
                <a:gd name="T71" fmla="*/ 90 h 99"/>
                <a:gd name="T72" fmla="*/ 0 w 81"/>
                <a:gd name="T73" fmla="*/ 95 h 99"/>
                <a:gd name="T74" fmla="*/ 3 w 81"/>
                <a:gd name="T75" fmla="*/ 96 h 99"/>
                <a:gd name="T76" fmla="*/ 7 w 81"/>
                <a:gd name="T77" fmla="*/ 93 h 99"/>
                <a:gd name="T78" fmla="*/ 12 w 81"/>
                <a:gd name="T79" fmla="*/ 95 h 99"/>
                <a:gd name="T80" fmla="*/ 17 w 81"/>
                <a:gd name="T81" fmla="*/ 97 h 99"/>
                <a:gd name="T82" fmla="*/ 20 w 81"/>
                <a:gd name="T83" fmla="*/ 98 h 99"/>
                <a:gd name="T84" fmla="*/ 25 w 81"/>
                <a:gd name="T85" fmla="*/ 95 h 99"/>
                <a:gd name="T86" fmla="*/ 31 w 81"/>
                <a:gd name="T87" fmla="*/ 94 h 99"/>
                <a:gd name="T88" fmla="*/ 34 w 81"/>
                <a:gd name="T89" fmla="*/ 90 h 99"/>
                <a:gd name="T90" fmla="*/ 36 w 81"/>
                <a:gd name="T91" fmla="*/ 80 h 99"/>
                <a:gd name="T92" fmla="*/ 36 w 81"/>
                <a:gd name="T93" fmla="*/ 64 h 99"/>
                <a:gd name="T94" fmla="*/ 36 w 81"/>
                <a:gd name="T95" fmla="*/ 49 h 99"/>
                <a:gd name="T96" fmla="*/ 39 w 81"/>
                <a:gd name="T97" fmla="*/ 41 h 99"/>
                <a:gd name="T98" fmla="*/ 41 w 81"/>
                <a:gd name="T99" fmla="*/ 37 h 99"/>
                <a:gd name="T100" fmla="*/ 45 w 81"/>
                <a:gd name="T101" fmla="*/ 33 h 99"/>
                <a:gd name="T102" fmla="*/ 52 w 81"/>
                <a:gd name="T103" fmla="*/ 30 h 99"/>
                <a:gd name="T104" fmla="*/ 64 w 81"/>
                <a:gd name="T105" fmla="*/ 27 h 99"/>
                <a:gd name="T106" fmla="*/ 74 w 81"/>
                <a:gd name="T107" fmla="*/ 25 h 99"/>
                <a:gd name="T108" fmla="*/ 79 w 81"/>
                <a:gd name="T109" fmla="*/ 19 h 99"/>
                <a:gd name="T110" fmla="*/ 80 w 81"/>
                <a:gd name="T111" fmla="*/ 12 h 99"/>
                <a:gd name="T112" fmla="*/ 79 w 81"/>
                <a:gd name="T113" fmla="*/ 8 h 99"/>
                <a:gd name="T114" fmla="*/ 77 w 81"/>
                <a:gd name="T115" fmla="*/ 3 h 99"/>
                <a:gd name="T116" fmla="*/ 75 w 81"/>
                <a:gd name="T117" fmla="*/ 0 h 99"/>
                <a:gd name="T118" fmla="*/ 73 w 81"/>
                <a:gd name="T119" fmla="*/ 3 h 9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1"/>
                <a:gd name="T181" fmla="*/ 0 h 99"/>
                <a:gd name="T182" fmla="*/ 81 w 81"/>
                <a:gd name="T183" fmla="*/ 99 h 9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1" h="99">
                  <a:moveTo>
                    <a:pt x="73" y="3"/>
                  </a:moveTo>
                  <a:lnTo>
                    <a:pt x="73" y="4"/>
                  </a:lnTo>
                  <a:lnTo>
                    <a:pt x="73" y="5"/>
                  </a:lnTo>
                  <a:lnTo>
                    <a:pt x="73" y="6"/>
                  </a:lnTo>
                  <a:lnTo>
                    <a:pt x="73" y="7"/>
                  </a:lnTo>
                  <a:lnTo>
                    <a:pt x="73" y="8"/>
                  </a:lnTo>
                  <a:lnTo>
                    <a:pt x="73" y="9"/>
                  </a:lnTo>
                  <a:lnTo>
                    <a:pt x="72" y="10"/>
                  </a:lnTo>
                  <a:lnTo>
                    <a:pt x="72" y="11"/>
                  </a:lnTo>
                  <a:lnTo>
                    <a:pt x="71" y="12"/>
                  </a:lnTo>
                  <a:lnTo>
                    <a:pt x="70" y="13"/>
                  </a:lnTo>
                  <a:lnTo>
                    <a:pt x="69" y="14"/>
                  </a:lnTo>
                  <a:lnTo>
                    <a:pt x="68" y="15"/>
                  </a:lnTo>
                  <a:lnTo>
                    <a:pt x="67" y="16"/>
                  </a:lnTo>
                  <a:lnTo>
                    <a:pt x="67" y="17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20"/>
                  </a:lnTo>
                  <a:lnTo>
                    <a:pt x="63" y="21"/>
                  </a:lnTo>
                  <a:lnTo>
                    <a:pt x="62" y="21"/>
                  </a:lnTo>
                  <a:lnTo>
                    <a:pt x="61" y="22"/>
                  </a:lnTo>
                  <a:lnTo>
                    <a:pt x="60" y="22"/>
                  </a:lnTo>
                  <a:lnTo>
                    <a:pt x="58" y="22"/>
                  </a:lnTo>
                  <a:lnTo>
                    <a:pt x="57" y="22"/>
                  </a:lnTo>
                  <a:lnTo>
                    <a:pt x="55" y="22"/>
                  </a:lnTo>
                  <a:lnTo>
                    <a:pt x="54" y="22"/>
                  </a:lnTo>
                  <a:lnTo>
                    <a:pt x="49" y="22"/>
                  </a:lnTo>
                  <a:lnTo>
                    <a:pt x="48" y="22"/>
                  </a:lnTo>
                  <a:lnTo>
                    <a:pt x="47" y="22"/>
                  </a:lnTo>
                  <a:lnTo>
                    <a:pt x="46" y="21"/>
                  </a:lnTo>
                  <a:lnTo>
                    <a:pt x="43" y="21"/>
                  </a:lnTo>
                  <a:lnTo>
                    <a:pt x="42" y="21"/>
                  </a:lnTo>
                  <a:lnTo>
                    <a:pt x="40" y="21"/>
                  </a:lnTo>
                  <a:lnTo>
                    <a:pt x="39" y="21"/>
                  </a:lnTo>
                  <a:lnTo>
                    <a:pt x="38" y="21"/>
                  </a:lnTo>
                  <a:lnTo>
                    <a:pt x="35" y="20"/>
                  </a:lnTo>
                  <a:lnTo>
                    <a:pt x="33" y="20"/>
                  </a:lnTo>
                  <a:lnTo>
                    <a:pt x="32" y="19"/>
                  </a:lnTo>
                  <a:lnTo>
                    <a:pt x="30" y="19"/>
                  </a:lnTo>
                  <a:lnTo>
                    <a:pt x="29" y="19"/>
                  </a:lnTo>
                  <a:lnTo>
                    <a:pt x="29" y="18"/>
                  </a:lnTo>
                  <a:lnTo>
                    <a:pt x="28" y="18"/>
                  </a:lnTo>
                  <a:lnTo>
                    <a:pt x="27" y="18"/>
                  </a:lnTo>
                  <a:lnTo>
                    <a:pt x="26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9"/>
                  </a:lnTo>
                  <a:lnTo>
                    <a:pt x="25" y="20"/>
                  </a:lnTo>
                  <a:lnTo>
                    <a:pt x="25" y="21"/>
                  </a:lnTo>
                  <a:lnTo>
                    <a:pt x="25" y="23"/>
                  </a:lnTo>
                  <a:lnTo>
                    <a:pt x="25" y="24"/>
                  </a:lnTo>
                  <a:lnTo>
                    <a:pt x="25" y="25"/>
                  </a:lnTo>
                  <a:lnTo>
                    <a:pt x="24" y="26"/>
                  </a:lnTo>
                  <a:lnTo>
                    <a:pt x="24" y="27"/>
                  </a:lnTo>
                  <a:lnTo>
                    <a:pt x="23" y="28"/>
                  </a:lnTo>
                  <a:lnTo>
                    <a:pt x="23" y="29"/>
                  </a:lnTo>
                  <a:lnTo>
                    <a:pt x="22" y="30"/>
                  </a:lnTo>
                  <a:lnTo>
                    <a:pt x="21" y="31"/>
                  </a:lnTo>
                  <a:lnTo>
                    <a:pt x="21" y="32"/>
                  </a:lnTo>
                  <a:lnTo>
                    <a:pt x="20" y="33"/>
                  </a:lnTo>
                  <a:lnTo>
                    <a:pt x="20" y="34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20" y="37"/>
                  </a:lnTo>
                  <a:lnTo>
                    <a:pt x="19" y="38"/>
                  </a:lnTo>
                  <a:lnTo>
                    <a:pt x="19" y="39"/>
                  </a:lnTo>
                  <a:lnTo>
                    <a:pt x="19" y="40"/>
                  </a:lnTo>
                  <a:lnTo>
                    <a:pt x="19" y="41"/>
                  </a:lnTo>
                  <a:lnTo>
                    <a:pt x="20" y="43"/>
                  </a:lnTo>
                  <a:lnTo>
                    <a:pt x="20" y="44"/>
                  </a:lnTo>
                  <a:lnTo>
                    <a:pt x="20" y="45"/>
                  </a:lnTo>
                  <a:lnTo>
                    <a:pt x="20" y="46"/>
                  </a:lnTo>
                  <a:lnTo>
                    <a:pt x="20" y="47"/>
                  </a:lnTo>
                  <a:lnTo>
                    <a:pt x="20" y="48"/>
                  </a:lnTo>
                  <a:lnTo>
                    <a:pt x="19" y="49"/>
                  </a:lnTo>
                  <a:lnTo>
                    <a:pt x="19" y="50"/>
                  </a:lnTo>
                  <a:lnTo>
                    <a:pt x="18" y="51"/>
                  </a:lnTo>
                  <a:lnTo>
                    <a:pt x="18" y="52"/>
                  </a:lnTo>
                  <a:lnTo>
                    <a:pt x="17" y="52"/>
                  </a:lnTo>
                  <a:lnTo>
                    <a:pt x="17" y="53"/>
                  </a:lnTo>
                  <a:lnTo>
                    <a:pt x="16" y="53"/>
                  </a:lnTo>
                  <a:lnTo>
                    <a:pt x="15" y="54"/>
                  </a:lnTo>
                  <a:lnTo>
                    <a:pt x="14" y="54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1" y="54"/>
                  </a:lnTo>
                  <a:lnTo>
                    <a:pt x="10" y="55"/>
                  </a:lnTo>
                  <a:lnTo>
                    <a:pt x="9" y="55"/>
                  </a:lnTo>
                  <a:lnTo>
                    <a:pt x="7" y="56"/>
                  </a:lnTo>
                  <a:lnTo>
                    <a:pt x="7" y="57"/>
                  </a:lnTo>
                  <a:lnTo>
                    <a:pt x="6" y="58"/>
                  </a:lnTo>
                  <a:lnTo>
                    <a:pt x="5" y="59"/>
                  </a:lnTo>
                  <a:lnTo>
                    <a:pt x="5" y="60"/>
                  </a:lnTo>
                  <a:lnTo>
                    <a:pt x="5" y="62"/>
                  </a:lnTo>
                  <a:lnTo>
                    <a:pt x="5" y="63"/>
                  </a:lnTo>
                  <a:lnTo>
                    <a:pt x="5" y="64"/>
                  </a:lnTo>
                  <a:lnTo>
                    <a:pt x="5" y="65"/>
                  </a:lnTo>
                  <a:lnTo>
                    <a:pt x="6" y="66"/>
                  </a:lnTo>
                  <a:lnTo>
                    <a:pt x="7" y="67"/>
                  </a:lnTo>
                  <a:lnTo>
                    <a:pt x="7" y="68"/>
                  </a:lnTo>
                  <a:lnTo>
                    <a:pt x="8" y="68"/>
                  </a:lnTo>
                  <a:lnTo>
                    <a:pt x="9" y="68"/>
                  </a:lnTo>
                  <a:lnTo>
                    <a:pt x="10" y="68"/>
                  </a:lnTo>
                  <a:lnTo>
                    <a:pt x="11" y="68"/>
                  </a:lnTo>
                  <a:lnTo>
                    <a:pt x="12" y="68"/>
                  </a:lnTo>
                  <a:lnTo>
                    <a:pt x="13" y="68"/>
                  </a:lnTo>
                  <a:lnTo>
                    <a:pt x="14" y="68"/>
                  </a:lnTo>
                  <a:lnTo>
                    <a:pt x="15" y="68"/>
                  </a:lnTo>
                  <a:lnTo>
                    <a:pt x="16" y="68"/>
                  </a:lnTo>
                  <a:lnTo>
                    <a:pt x="17" y="68"/>
                  </a:lnTo>
                  <a:lnTo>
                    <a:pt x="18" y="68"/>
                  </a:lnTo>
                  <a:lnTo>
                    <a:pt x="19" y="68"/>
                  </a:lnTo>
                  <a:lnTo>
                    <a:pt x="20" y="68"/>
                  </a:lnTo>
                  <a:lnTo>
                    <a:pt x="20" y="69"/>
                  </a:lnTo>
                  <a:lnTo>
                    <a:pt x="21" y="69"/>
                  </a:lnTo>
                  <a:lnTo>
                    <a:pt x="21" y="70"/>
                  </a:lnTo>
                  <a:lnTo>
                    <a:pt x="20" y="70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2"/>
                  </a:lnTo>
                  <a:lnTo>
                    <a:pt x="17" y="72"/>
                  </a:lnTo>
                  <a:lnTo>
                    <a:pt x="16" y="72"/>
                  </a:lnTo>
                  <a:lnTo>
                    <a:pt x="15" y="72"/>
                  </a:lnTo>
                  <a:lnTo>
                    <a:pt x="14" y="72"/>
                  </a:lnTo>
                  <a:lnTo>
                    <a:pt x="12" y="72"/>
                  </a:lnTo>
                  <a:lnTo>
                    <a:pt x="11" y="71"/>
                  </a:lnTo>
                  <a:lnTo>
                    <a:pt x="10" y="71"/>
                  </a:lnTo>
                  <a:lnTo>
                    <a:pt x="9" y="71"/>
                  </a:lnTo>
                  <a:lnTo>
                    <a:pt x="8" y="72"/>
                  </a:lnTo>
                  <a:lnTo>
                    <a:pt x="7" y="72"/>
                  </a:lnTo>
                  <a:lnTo>
                    <a:pt x="6" y="72"/>
                  </a:lnTo>
                  <a:lnTo>
                    <a:pt x="6" y="73"/>
                  </a:lnTo>
                  <a:lnTo>
                    <a:pt x="5" y="73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5" y="75"/>
                  </a:lnTo>
                  <a:lnTo>
                    <a:pt x="5" y="76"/>
                  </a:lnTo>
                  <a:lnTo>
                    <a:pt x="6" y="76"/>
                  </a:lnTo>
                  <a:lnTo>
                    <a:pt x="7" y="77"/>
                  </a:lnTo>
                  <a:lnTo>
                    <a:pt x="7" y="78"/>
                  </a:lnTo>
                  <a:lnTo>
                    <a:pt x="8" y="78"/>
                  </a:lnTo>
                  <a:lnTo>
                    <a:pt x="9" y="79"/>
                  </a:lnTo>
                  <a:lnTo>
                    <a:pt x="10" y="79"/>
                  </a:lnTo>
                  <a:lnTo>
                    <a:pt x="11" y="79"/>
                  </a:lnTo>
                  <a:lnTo>
                    <a:pt x="12" y="79"/>
                  </a:lnTo>
                  <a:lnTo>
                    <a:pt x="13" y="80"/>
                  </a:lnTo>
                  <a:lnTo>
                    <a:pt x="14" y="80"/>
                  </a:lnTo>
                  <a:lnTo>
                    <a:pt x="15" y="80"/>
                  </a:lnTo>
                  <a:lnTo>
                    <a:pt x="16" y="80"/>
                  </a:lnTo>
                  <a:lnTo>
                    <a:pt x="17" y="81"/>
                  </a:lnTo>
                  <a:lnTo>
                    <a:pt x="17" y="82"/>
                  </a:lnTo>
                  <a:lnTo>
                    <a:pt x="16" y="82"/>
                  </a:lnTo>
                  <a:lnTo>
                    <a:pt x="15" y="82"/>
                  </a:lnTo>
                  <a:lnTo>
                    <a:pt x="14" y="82"/>
                  </a:lnTo>
                  <a:lnTo>
                    <a:pt x="13" y="82"/>
                  </a:lnTo>
                  <a:lnTo>
                    <a:pt x="12" y="82"/>
                  </a:lnTo>
                  <a:lnTo>
                    <a:pt x="12" y="83"/>
                  </a:lnTo>
                  <a:lnTo>
                    <a:pt x="11" y="83"/>
                  </a:lnTo>
                  <a:lnTo>
                    <a:pt x="10" y="83"/>
                  </a:lnTo>
                  <a:lnTo>
                    <a:pt x="9" y="83"/>
                  </a:lnTo>
                  <a:lnTo>
                    <a:pt x="8" y="84"/>
                  </a:lnTo>
                  <a:lnTo>
                    <a:pt x="7" y="84"/>
                  </a:lnTo>
                  <a:lnTo>
                    <a:pt x="6" y="85"/>
                  </a:lnTo>
                  <a:lnTo>
                    <a:pt x="5" y="86"/>
                  </a:lnTo>
                  <a:lnTo>
                    <a:pt x="5" y="87"/>
                  </a:lnTo>
                  <a:lnTo>
                    <a:pt x="4" y="88"/>
                  </a:lnTo>
                  <a:lnTo>
                    <a:pt x="3" y="89"/>
                  </a:lnTo>
                  <a:lnTo>
                    <a:pt x="2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0" y="93"/>
                  </a:lnTo>
                  <a:lnTo>
                    <a:pt x="0" y="94"/>
                  </a:lnTo>
                  <a:lnTo>
                    <a:pt x="0" y="95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97"/>
                  </a:lnTo>
                  <a:lnTo>
                    <a:pt x="2" y="97"/>
                  </a:lnTo>
                  <a:lnTo>
                    <a:pt x="3" y="96"/>
                  </a:lnTo>
                  <a:lnTo>
                    <a:pt x="4" y="96"/>
                  </a:lnTo>
                  <a:lnTo>
                    <a:pt x="5" y="95"/>
                  </a:lnTo>
                  <a:lnTo>
                    <a:pt x="6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8" y="93"/>
                  </a:lnTo>
                  <a:lnTo>
                    <a:pt x="9" y="94"/>
                  </a:lnTo>
                  <a:lnTo>
                    <a:pt x="10" y="94"/>
                  </a:lnTo>
                  <a:lnTo>
                    <a:pt x="11" y="95"/>
                  </a:lnTo>
                  <a:lnTo>
                    <a:pt x="12" y="95"/>
                  </a:lnTo>
                  <a:lnTo>
                    <a:pt x="13" y="96"/>
                  </a:lnTo>
                  <a:lnTo>
                    <a:pt x="14" y="96"/>
                  </a:lnTo>
                  <a:lnTo>
                    <a:pt x="15" y="97"/>
                  </a:lnTo>
                  <a:lnTo>
                    <a:pt x="16" y="97"/>
                  </a:lnTo>
                  <a:lnTo>
                    <a:pt x="17" y="97"/>
                  </a:lnTo>
                  <a:lnTo>
                    <a:pt x="17" y="98"/>
                  </a:lnTo>
                  <a:lnTo>
                    <a:pt x="18" y="98"/>
                  </a:lnTo>
                  <a:lnTo>
                    <a:pt x="19" y="98"/>
                  </a:lnTo>
                  <a:lnTo>
                    <a:pt x="20" y="98"/>
                  </a:lnTo>
                  <a:lnTo>
                    <a:pt x="21" y="98"/>
                  </a:lnTo>
                  <a:lnTo>
                    <a:pt x="22" y="97"/>
                  </a:lnTo>
                  <a:lnTo>
                    <a:pt x="23" y="96"/>
                  </a:lnTo>
                  <a:lnTo>
                    <a:pt x="24" y="96"/>
                  </a:lnTo>
                  <a:lnTo>
                    <a:pt x="25" y="95"/>
                  </a:lnTo>
                  <a:lnTo>
                    <a:pt x="26" y="95"/>
                  </a:lnTo>
                  <a:lnTo>
                    <a:pt x="28" y="94"/>
                  </a:lnTo>
                  <a:lnTo>
                    <a:pt x="29" y="94"/>
                  </a:lnTo>
                  <a:lnTo>
                    <a:pt x="30" y="94"/>
                  </a:lnTo>
                  <a:lnTo>
                    <a:pt x="31" y="94"/>
                  </a:lnTo>
                  <a:lnTo>
                    <a:pt x="32" y="93"/>
                  </a:lnTo>
                  <a:lnTo>
                    <a:pt x="33" y="92"/>
                  </a:lnTo>
                  <a:lnTo>
                    <a:pt x="34" y="91"/>
                  </a:lnTo>
                  <a:lnTo>
                    <a:pt x="34" y="90"/>
                  </a:lnTo>
                  <a:lnTo>
                    <a:pt x="35" y="89"/>
                  </a:lnTo>
                  <a:lnTo>
                    <a:pt x="35" y="87"/>
                  </a:lnTo>
                  <a:lnTo>
                    <a:pt x="36" y="85"/>
                  </a:lnTo>
                  <a:lnTo>
                    <a:pt x="36" y="83"/>
                  </a:lnTo>
                  <a:lnTo>
                    <a:pt x="36" y="80"/>
                  </a:lnTo>
                  <a:lnTo>
                    <a:pt x="36" y="77"/>
                  </a:lnTo>
                  <a:lnTo>
                    <a:pt x="36" y="74"/>
                  </a:lnTo>
                  <a:lnTo>
                    <a:pt x="36" y="71"/>
                  </a:lnTo>
                  <a:lnTo>
                    <a:pt x="36" y="68"/>
                  </a:lnTo>
                  <a:lnTo>
                    <a:pt x="36" y="64"/>
                  </a:lnTo>
                  <a:lnTo>
                    <a:pt x="36" y="60"/>
                  </a:lnTo>
                  <a:lnTo>
                    <a:pt x="36" y="57"/>
                  </a:lnTo>
                  <a:lnTo>
                    <a:pt x="36" y="55"/>
                  </a:lnTo>
                  <a:lnTo>
                    <a:pt x="36" y="51"/>
                  </a:lnTo>
                  <a:lnTo>
                    <a:pt x="36" y="49"/>
                  </a:lnTo>
                  <a:lnTo>
                    <a:pt x="36" y="46"/>
                  </a:lnTo>
                  <a:lnTo>
                    <a:pt x="37" y="44"/>
                  </a:lnTo>
                  <a:lnTo>
                    <a:pt x="37" y="43"/>
                  </a:lnTo>
                  <a:lnTo>
                    <a:pt x="38" y="42"/>
                  </a:lnTo>
                  <a:lnTo>
                    <a:pt x="39" y="41"/>
                  </a:lnTo>
                  <a:lnTo>
                    <a:pt x="39" y="40"/>
                  </a:lnTo>
                  <a:lnTo>
                    <a:pt x="40" y="39"/>
                  </a:lnTo>
                  <a:lnTo>
                    <a:pt x="40" y="38"/>
                  </a:lnTo>
                  <a:lnTo>
                    <a:pt x="41" y="37"/>
                  </a:lnTo>
                  <a:lnTo>
                    <a:pt x="42" y="36"/>
                  </a:lnTo>
                  <a:lnTo>
                    <a:pt x="42" y="35"/>
                  </a:lnTo>
                  <a:lnTo>
                    <a:pt x="43" y="35"/>
                  </a:lnTo>
                  <a:lnTo>
                    <a:pt x="44" y="34"/>
                  </a:lnTo>
                  <a:lnTo>
                    <a:pt x="45" y="33"/>
                  </a:lnTo>
                  <a:lnTo>
                    <a:pt x="46" y="33"/>
                  </a:lnTo>
                  <a:lnTo>
                    <a:pt x="47" y="32"/>
                  </a:lnTo>
                  <a:lnTo>
                    <a:pt x="48" y="31"/>
                  </a:lnTo>
                  <a:lnTo>
                    <a:pt x="50" y="31"/>
                  </a:lnTo>
                  <a:lnTo>
                    <a:pt x="52" y="30"/>
                  </a:lnTo>
                  <a:lnTo>
                    <a:pt x="55" y="29"/>
                  </a:lnTo>
                  <a:lnTo>
                    <a:pt x="57" y="29"/>
                  </a:lnTo>
                  <a:lnTo>
                    <a:pt x="60" y="28"/>
                  </a:lnTo>
                  <a:lnTo>
                    <a:pt x="61" y="28"/>
                  </a:lnTo>
                  <a:lnTo>
                    <a:pt x="64" y="27"/>
                  </a:lnTo>
                  <a:lnTo>
                    <a:pt x="66" y="27"/>
                  </a:lnTo>
                  <a:lnTo>
                    <a:pt x="69" y="26"/>
                  </a:lnTo>
                  <a:lnTo>
                    <a:pt x="71" y="26"/>
                  </a:lnTo>
                  <a:lnTo>
                    <a:pt x="73" y="25"/>
                  </a:lnTo>
                  <a:lnTo>
                    <a:pt x="74" y="25"/>
                  </a:lnTo>
                  <a:lnTo>
                    <a:pt x="76" y="24"/>
                  </a:lnTo>
                  <a:lnTo>
                    <a:pt x="77" y="23"/>
                  </a:lnTo>
                  <a:lnTo>
                    <a:pt x="78" y="22"/>
                  </a:lnTo>
                  <a:lnTo>
                    <a:pt x="79" y="21"/>
                  </a:lnTo>
                  <a:lnTo>
                    <a:pt x="79" y="19"/>
                  </a:lnTo>
                  <a:lnTo>
                    <a:pt x="79" y="18"/>
                  </a:lnTo>
                  <a:lnTo>
                    <a:pt x="79" y="16"/>
                  </a:lnTo>
                  <a:lnTo>
                    <a:pt x="80" y="15"/>
                  </a:lnTo>
                  <a:lnTo>
                    <a:pt x="80" y="14"/>
                  </a:lnTo>
                  <a:lnTo>
                    <a:pt x="80" y="12"/>
                  </a:lnTo>
                  <a:lnTo>
                    <a:pt x="80" y="11"/>
                  </a:lnTo>
                  <a:lnTo>
                    <a:pt x="80" y="10"/>
                  </a:lnTo>
                  <a:lnTo>
                    <a:pt x="80" y="9"/>
                  </a:lnTo>
                  <a:lnTo>
                    <a:pt x="79" y="8"/>
                  </a:lnTo>
                  <a:lnTo>
                    <a:pt x="79" y="7"/>
                  </a:lnTo>
                  <a:lnTo>
                    <a:pt x="79" y="6"/>
                  </a:lnTo>
                  <a:lnTo>
                    <a:pt x="78" y="5"/>
                  </a:lnTo>
                  <a:lnTo>
                    <a:pt x="78" y="4"/>
                  </a:lnTo>
                  <a:lnTo>
                    <a:pt x="77" y="3"/>
                  </a:lnTo>
                  <a:lnTo>
                    <a:pt x="77" y="2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0"/>
                  </a:lnTo>
                  <a:lnTo>
                    <a:pt x="75" y="0"/>
                  </a:lnTo>
                  <a:lnTo>
                    <a:pt x="74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3" y="2"/>
                  </a:lnTo>
                  <a:lnTo>
                    <a:pt x="73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5" name="Freeform 257"/>
            <p:cNvSpPr>
              <a:spLocks/>
            </p:cNvSpPr>
            <p:nvPr/>
          </p:nvSpPr>
          <p:spPr bwMode="auto">
            <a:xfrm>
              <a:off x="1376" y="1763"/>
              <a:ext cx="4" cy="4"/>
            </a:xfrm>
            <a:custGeom>
              <a:avLst/>
              <a:gdLst>
                <a:gd name="T0" fmla="*/ 2 w 4"/>
                <a:gd name="T1" fmla="*/ 3 h 4"/>
                <a:gd name="T2" fmla="*/ 2 w 4"/>
                <a:gd name="T3" fmla="*/ 3 h 4"/>
                <a:gd name="T4" fmla="*/ 1 w 4"/>
                <a:gd name="T5" fmla="*/ 2 h 4"/>
                <a:gd name="T6" fmla="*/ 1 w 4"/>
                <a:gd name="T7" fmla="*/ 1 h 4"/>
                <a:gd name="T8" fmla="*/ 0 w 4"/>
                <a:gd name="T9" fmla="*/ 1 h 4"/>
                <a:gd name="T10" fmla="*/ 0 w 4"/>
                <a:gd name="T11" fmla="*/ 0 h 4"/>
                <a:gd name="T12" fmla="*/ 1 w 4"/>
                <a:gd name="T13" fmla="*/ 0 h 4"/>
                <a:gd name="T14" fmla="*/ 2 w 4"/>
                <a:gd name="T15" fmla="*/ 0 h 4"/>
                <a:gd name="T16" fmla="*/ 2 w 4"/>
                <a:gd name="T17" fmla="*/ 1 h 4"/>
                <a:gd name="T18" fmla="*/ 3 w 4"/>
                <a:gd name="T19" fmla="*/ 1 h 4"/>
                <a:gd name="T20" fmla="*/ 3 w 4"/>
                <a:gd name="T21" fmla="*/ 2 h 4"/>
                <a:gd name="T22" fmla="*/ 3 w 4"/>
                <a:gd name="T23" fmla="*/ 3 h 4"/>
                <a:gd name="T24" fmla="*/ 2 w 4"/>
                <a:gd name="T25" fmla="*/ 3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"/>
                <a:gd name="T40" fmla="*/ 0 h 4"/>
                <a:gd name="T41" fmla="*/ 4 w 4"/>
                <a:gd name="T42" fmla="*/ 4 h 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" h="4">
                  <a:moveTo>
                    <a:pt x="2" y="3"/>
                  </a:moveTo>
                  <a:lnTo>
                    <a:pt x="2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2"/>
                  </a:lnTo>
                  <a:lnTo>
                    <a:pt x="3" y="3"/>
                  </a:lnTo>
                  <a:lnTo>
                    <a:pt x="2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6" name="Freeform 258"/>
            <p:cNvSpPr>
              <a:spLocks/>
            </p:cNvSpPr>
            <p:nvPr/>
          </p:nvSpPr>
          <p:spPr bwMode="auto">
            <a:xfrm>
              <a:off x="1402" y="1662"/>
              <a:ext cx="149" cy="192"/>
            </a:xfrm>
            <a:custGeom>
              <a:avLst/>
              <a:gdLst>
                <a:gd name="T0" fmla="*/ 18 w 149"/>
                <a:gd name="T1" fmla="*/ 11 h 192"/>
                <a:gd name="T2" fmla="*/ 36 w 149"/>
                <a:gd name="T3" fmla="*/ 4 h 192"/>
                <a:gd name="T4" fmla="*/ 59 w 149"/>
                <a:gd name="T5" fmla="*/ 0 h 192"/>
                <a:gd name="T6" fmla="*/ 83 w 149"/>
                <a:gd name="T7" fmla="*/ 0 h 192"/>
                <a:gd name="T8" fmla="*/ 104 w 149"/>
                <a:gd name="T9" fmla="*/ 5 h 192"/>
                <a:gd name="T10" fmla="*/ 117 w 149"/>
                <a:gd name="T11" fmla="*/ 14 h 192"/>
                <a:gd name="T12" fmla="*/ 128 w 149"/>
                <a:gd name="T13" fmla="*/ 23 h 192"/>
                <a:gd name="T14" fmla="*/ 138 w 149"/>
                <a:gd name="T15" fmla="*/ 37 h 192"/>
                <a:gd name="T16" fmla="*/ 146 w 149"/>
                <a:gd name="T17" fmla="*/ 57 h 192"/>
                <a:gd name="T18" fmla="*/ 148 w 149"/>
                <a:gd name="T19" fmla="*/ 85 h 192"/>
                <a:gd name="T20" fmla="*/ 140 w 149"/>
                <a:gd name="T21" fmla="*/ 124 h 192"/>
                <a:gd name="T22" fmla="*/ 137 w 149"/>
                <a:gd name="T23" fmla="*/ 134 h 192"/>
                <a:gd name="T24" fmla="*/ 136 w 149"/>
                <a:gd name="T25" fmla="*/ 141 h 192"/>
                <a:gd name="T26" fmla="*/ 134 w 149"/>
                <a:gd name="T27" fmla="*/ 147 h 192"/>
                <a:gd name="T28" fmla="*/ 134 w 149"/>
                <a:gd name="T29" fmla="*/ 154 h 192"/>
                <a:gd name="T30" fmla="*/ 134 w 149"/>
                <a:gd name="T31" fmla="*/ 160 h 192"/>
                <a:gd name="T32" fmla="*/ 136 w 149"/>
                <a:gd name="T33" fmla="*/ 167 h 192"/>
                <a:gd name="T34" fmla="*/ 136 w 149"/>
                <a:gd name="T35" fmla="*/ 172 h 192"/>
                <a:gd name="T36" fmla="*/ 136 w 149"/>
                <a:gd name="T37" fmla="*/ 175 h 192"/>
                <a:gd name="T38" fmla="*/ 136 w 149"/>
                <a:gd name="T39" fmla="*/ 179 h 192"/>
                <a:gd name="T40" fmla="*/ 137 w 149"/>
                <a:gd name="T41" fmla="*/ 182 h 192"/>
                <a:gd name="T42" fmla="*/ 138 w 149"/>
                <a:gd name="T43" fmla="*/ 187 h 192"/>
                <a:gd name="T44" fmla="*/ 136 w 149"/>
                <a:gd name="T45" fmla="*/ 190 h 192"/>
                <a:gd name="T46" fmla="*/ 135 w 149"/>
                <a:gd name="T47" fmla="*/ 191 h 192"/>
                <a:gd name="T48" fmla="*/ 132 w 149"/>
                <a:gd name="T49" fmla="*/ 191 h 192"/>
                <a:gd name="T50" fmla="*/ 130 w 149"/>
                <a:gd name="T51" fmla="*/ 188 h 192"/>
                <a:gd name="T52" fmla="*/ 128 w 149"/>
                <a:gd name="T53" fmla="*/ 185 h 192"/>
                <a:gd name="T54" fmla="*/ 128 w 149"/>
                <a:gd name="T55" fmla="*/ 182 h 192"/>
                <a:gd name="T56" fmla="*/ 126 w 149"/>
                <a:gd name="T57" fmla="*/ 178 h 192"/>
                <a:gd name="T58" fmla="*/ 125 w 149"/>
                <a:gd name="T59" fmla="*/ 175 h 192"/>
                <a:gd name="T60" fmla="*/ 124 w 149"/>
                <a:gd name="T61" fmla="*/ 171 h 192"/>
                <a:gd name="T62" fmla="*/ 123 w 149"/>
                <a:gd name="T63" fmla="*/ 165 h 192"/>
                <a:gd name="T64" fmla="*/ 123 w 149"/>
                <a:gd name="T65" fmla="*/ 155 h 192"/>
                <a:gd name="T66" fmla="*/ 126 w 149"/>
                <a:gd name="T67" fmla="*/ 147 h 192"/>
                <a:gd name="T68" fmla="*/ 129 w 149"/>
                <a:gd name="T69" fmla="*/ 140 h 192"/>
                <a:gd name="T70" fmla="*/ 131 w 149"/>
                <a:gd name="T71" fmla="*/ 134 h 192"/>
                <a:gd name="T72" fmla="*/ 133 w 149"/>
                <a:gd name="T73" fmla="*/ 128 h 192"/>
                <a:gd name="T74" fmla="*/ 136 w 149"/>
                <a:gd name="T75" fmla="*/ 105 h 192"/>
                <a:gd name="T76" fmla="*/ 139 w 149"/>
                <a:gd name="T77" fmla="*/ 82 h 192"/>
                <a:gd name="T78" fmla="*/ 138 w 149"/>
                <a:gd name="T79" fmla="*/ 62 h 192"/>
                <a:gd name="T80" fmla="*/ 133 w 149"/>
                <a:gd name="T81" fmla="*/ 43 h 192"/>
                <a:gd name="T82" fmla="*/ 118 w 149"/>
                <a:gd name="T83" fmla="*/ 23 h 192"/>
                <a:gd name="T84" fmla="*/ 108 w 149"/>
                <a:gd name="T85" fmla="*/ 16 h 192"/>
                <a:gd name="T86" fmla="*/ 95 w 149"/>
                <a:gd name="T87" fmla="*/ 12 h 192"/>
                <a:gd name="T88" fmla="*/ 77 w 149"/>
                <a:gd name="T89" fmla="*/ 8 h 192"/>
                <a:gd name="T90" fmla="*/ 55 w 149"/>
                <a:gd name="T91" fmla="*/ 6 h 192"/>
                <a:gd name="T92" fmla="*/ 34 w 149"/>
                <a:gd name="T93" fmla="*/ 11 h 192"/>
                <a:gd name="T94" fmla="*/ 17 w 149"/>
                <a:gd name="T95" fmla="*/ 20 h 192"/>
                <a:gd name="T96" fmla="*/ 9 w 149"/>
                <a:gd name="T97" fmla="*/ 27 h 192"/>
                <a:gd name="T98" fmla="*/ 2 w 149"/>
                <a:gd name="T99" fmla="*/ 30 h 192"/>
                <a:gd name="T100" fmla="*/ 0 w 149"/>
                <a:gd name="T101" fmla="*/ 29 h 192"/>
                <a:gd name="T102" fmla="*/ 3 w 149"/>
                <a:gd name="T103" fmla="*/ 24 h 192"/>
                <a:gd name="T104" fmla="*/ 11 w 149"/>
                <a:gd name="T105" fmla="*/ 16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9"/>
                <a:gd name="T160" fmla="*/ 0 h 192"/>
                <a:gd name="T161" fmla="*/ 149 w 149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9" h="192">
                  <a:moveTo>
                    <a:pt x="11" y="16"/>
                  </a:moveTo>
                  <a:lnTo>
                    <a:pt x="13" y="13"/>
                  </a:lnTo>
                  <a:lnTo>
                    <a:pt x="18" y="11"/>
                  </a:lnTo>
                  <a:lnTo>
                    <a:pt x="23" y="8"/>
                  </a:lnTo>
                  <a:lnTo>
                    <a:pt x="30" y="6"/>
                  </a:lnTo>
                  <a:lnTo>
                    <a:pt x="36" y="4"/>
                  </a:lnTo>
                  <a:lnTo>
                    <a:pt x="43" y="2"/>
                  </a:lnTo>
                  <a:lnTo>
                    <a:pt x="51" y="1"/>
                  </a:lnTo>
                  <a:lnTo>
                    <a:pt x="59" y="0"/>
                  </a:lnTo>
                  <a:lnTo>
                    <a:pt x="66" y="0"/>
                  </a:lnTo>
                  <a:lnTo>
                    <a:pt x="74" y="0"/>
                  </a:lnTo>
                  <a:lnTo>
                    <a:pt x="83" y="0"/>
                  </a:lnTo>
                  <a:lnTo>
                    <a:pt x="89" y="1"/>
                  </a:lnTo>
                  <a:lnTo>
                    <a:pt x="97" y="3"/>
                  </a:lnTo>
                  <a:lnTo>
                    <a:pt x="104" y="5"/>
                  </a:lnTo>
                  <a:lnTo>
                    <a:pt x="110" y="8"/>
                  </a:lnTo>
                  <a:lnTo>
                    <a:pt x="114" y="12"/>
                  </a:lnTo>
                  <a:lnTo>
                    <a:pt x="117" y="14"/>
                  </a:lnTo>
                  <a:lnTo>
                    <a:pt x="121" y="16"/>
                  </a:lnTo>
                  <a:lnTo>
                    <a:pt x="124" y="19"/>
                  </a:lnTo>
                  <a:lnTo>
                    <a:pt x="128" y="23"/>
                  </a:lnTo>
                  <a:lnTo>
                    <a:pt x="132" y="27"/>
                  </a:lnTo>
                  <a:lnTo>
                    <a:pt x="136" y="32"/>
                  </a:lnTo>
                  <a:lnTo>
                    <a:pt x="138" y="37"/>
                  </a:lnTo>
                  <a:lnTo>
                    <a:pt x="141" y="43"/>
                  </a:lnTo>
                  <a:lnTo>
                    <a:pt x="144" y="49"/>
                  </a:lnTo>
                  <a:lnTo>
                    <a:pt x="146" y="57"/>
                  </a:lnTo>
                  <a:lnTo>
                    <a:pt x="148" y="66"/>
                  </a:lnTo>
                  <a:lnTo>
                    <a:pt x="148" y="75"/>
                  </a:lnTo>
                  <a:lnTo>
                    <a:pt x="148" y="85"/>
                  </a:lnTo>
                  <a:lnTo>
                    <a:pt x="146" y="97"/>
                  </a:lnTo>
                  <a:lnTo>
                    <a:pt x="144" y="110"/>
                  </a:lnTo>
                  <a:lnTo>
                    <a:pt x="140" y="124"/>
                  </a:lnTo>
                  <a:lnTo>
                    <a:pt x="139" y="127"/>
                  </a:lnTo>
                  <a:lnTo>
                    <a:pt x="138" y="131"/>
                  </a:lnTo>
                  <a:lnTo>
                    <a:pt x="137" y="134"/>
                  </a:lnTo>
                  <a:lnTo>
                    <a:pt x="137" y="136"/>
                  </a:lnTo>
                  <a:lnTo>
                    <a:pt x="136" y="139"/>
                  </a:lnTo>
                  <a:lnTo>
                    <a:pt x="136" y="141"/>
                  </a:lnTo>
                  <a:lnTo>
                    <a:pt x="135" y="143"/>
                  </a:lnTo>
                  <a:lnTo>
                    <a:pt x="135" y="145"/>
                  </a:lnTo>
                  <a:lnTo>
                    <a:pt x="134" y="147"/>
                  </a:lnTo>
                  <a:lnTo>
                    <a:pt x="134" y="149"/>
                  </a:lnTo>
                  <a:lnTo>
                    <a:pt x="134" y="151"/>
                  </a:lnTo>
                  <a:lnTo>
                    <a:pt x="134" y="154"/>
                  </a:lnTo>
                  <a:lnTo>
                    <a:pt x="134" y="156"/>
                  </a:lnTo>
                  <a:lnTo>
                    <a:pt x="134" y="158"/>
                  </a:lnTo>
                  <a:lnTo>
                    <a:pt x="134" y="160"/>
                  </a:lnTo>
                  <a:lnTo>
                    <a:pt x="135" y="163"/>
                  </a:lnTo>
                  <a:lnTo>
                    <a:pt x="135" y="165"/>
                  </a:lnTo>
                  <a:lnTo>
                    <a:pt x="136" y="167"/>
                  </a:lnTo>
                  <a:lnTo>
                    <a:pt x="136" y="169"/>
                  </a:lnTo>
                  <a:lnTo>
                    <a:pt x="136" y="171"/>
                  </a:lnTo>
                  <a:lnTo>
                    <a:pt x="136" y="172"/>
                  </a:lnTo>
                  <a:lnTo>
                    <a:pt x="136" y="173"/>
                  </a:lnTo>
                  <a:lnTo>
                    <a:pt x="136" y="174"/>
                  </a:lnTo>
                  <a:lnTo>
                    <a:pt x="136" y="175"/>
                  </a:lnTo>
                  <a:lnTo>
                    <a:pt x="136" y="176"/>
                  </a:lnTo>
                  <a:lnTo>
                    <a:pt x="136" y="178"/>
                  </a:lnTo>
                  <a:lnTo>
                    <a:pt x="136" y="179"/>
                  </a:lnTo>
                  <a:lnTo>
                    <a:pt x="137" y="180"/>
                  </a:lnTo>
                  <a:lnTo>
                    <a:pt x="137" y="181"/>
                  </a:lnTo>
                  <a:lnTo>
                    <a:pt x="137" y="182"/>
                  </a:lnTo>
                  <a:lnTo>
                    <a:pt x="137" y="184"/>
                  </a:lnTo>
                  <a:lnTo>
                    <a:pt x="137" y="186"/>
                  </a:lnTo>
                  <a:lnTo>
                    <a:pt x="138" y="187"/>
                  </a:lnTo>
                  <a:lnTo>
                    <a:pt x="137" y="189"/>
                  </a:lnTo>
                  <a:lnTo>
                    <a:pt x="137" y="190"/>
                  </a:lnTo>
                  <a:lnTo>
                    <a:pt x="136" y="190"/>
                  </a:lnTo>
                  <a:lnTo>
                    <a:pt x="136" y="191"/>
                  </a:lnTo>
                  <a:lnTo>
                    <a:pt x="135" y="191"/>
                  </a:lnTo>
                  <a:lnTo>
                    <a:pt x="134" y="191"/>
                  </a:lnTo>
                  <a:lnTo>
                    <a:pt x="133" y="191"/>
                  </a:lnTo>
                  <a:lnTo>
                    <a:pt x="132" y="191"/>
                  </a:lnTo>
                  <a:lnTo>
                    <a:pt x="131" y="190"/>
                  </a:lnTo>
                  <a:lnTo>
                    <a:pt x="130" y="189"/>
                  </a:lnTo>
                  <a:lnTo>
                    <a:pt x="130" y="188"/>
                  </a:lnTo>
                  <a:lnTo>
                    <a:pt x="129" y="187"/>
                  </a:lnTo>
                  <a:lnTo>
                    <a:pt x="129" y="186"/>
                  </a:lnTo>
                  <a:lnTo>
                    <a:pt x="128" y="185"/>
                  </a:lnTo>
                  <a:lnTo>
                    <a:pt x="128" y="184"/>
                  </a:lnTo>
                  <a:lnTo>
                    <a:pt x="128" y="183"/>
                  </a:lnTo>
                  <a:lnTo>
                    <a:pt x="128" y="182"/>
                  </a:lnTo>
                  <a:lnTo>
                    <a:pt x="127" y="180"/>
                  </a:lnTo>
                  <a:lnTo>
                    <a:pt x="127" y="179"/>
                  </a:lnTo>
                  <a:lnTo>
                    <a:pt x="126" y="178"/>
                  </a:lnTo>
                  <a:lnTo>
                    <a:pt x="126" y="176"/>
                  </a:lnTo>
                  <a:lnTo>
                    <a:pt x="126" y="175"/>
                  </a:lnTo>
                  <a:lnTo>
                    <a:pt x="125" y="175"/>
                  </a:lnTo>
                  <a:lnTo>
                    <a:pt x="125" y="174"/>
                  </a:lnTo>
                  <a:lnTo>
                    <a:pt x="125" y="172"/>
                  </a:lnTo>
                  <a:lnTo>
                    <a:pt x="124" y="171"/>
                  </a:lnTo>
                  <a:lnTo>
                    <a:pt x="124" y="170"/>
                  </a:lnTo>
                  <a:lnTo>
                    <a:pt x="124" y="168"/>
                  </a:lnTo>
                  <a:lnTo>
                    <a:pt x="123" y="165"/>
                  </a:lnTo>
                  <a:lnTo>
                    <a:pt x="123" y="161"/>
                  </a:lnTo>
                  <a:lnTo>
                    <a:pt x="123" y="158"/>
                  </a:lnTo>
                  <a:lnTo>
                    <a:pt x="123" y="155"/>
                  </a:lnTo>
                  <a:lnTo>
                    <a:pt x="124" y="152"/>
                  </a:lnTo>
                  <a:lnTo>
                    <a:pt x="125" y="149"/>
                  </a:lnTo>
                  <a:lnTo>
                    <a:pt x="126" y="147"/>
                  </a:lnTo>
                  <a:lnTo>
                    <a:pt x="126" y="144"/>
                  </a:lnTo>
                  <a:lnTo>
                    <a:pt x="128" y="143"/>
                  </a:lnTo>
                  <a:lnTo>
                    <a:pt x="129" y="140"/>
                  </a:lnTo>
                  <a:lnTo>
                    <a:pt x="130" y="138"/>
                  </a:lnTo>
                  <a:lnTo>
                    <a:pt x="131" y="136"/>
                  </a:lnTo>
                  <a:lnTo>
                    <a:pt x="131" y="134"/>
                  </a:lnTo>
                  <a:lnTo>
                    <a:pt x="132" y="132"/>
                  </a:lnTo>
                  <a:lnTo>
                    <a:pt x="133" y="130"/>
                  </a:lnTo>
                  <a:lnTo>
                    <a:pt x="133" y="128"/>
                  </a:lnTo>
                  <a:lnTo>
                    <a:pt x="134" y="120"/>
                  </a:lnTo>
                  <a:lnTo>
                    <a:pt x="136" y="112"/>
                  </a:lnTo>
                  <a:lnTo>
                    <a:pt x="136" y="105"/>
                  </a:lnTo>
                  <a:lnTo>
                    <a:pt x="137" y="97"/>
                  </a:lnTo>
                  <a:lnTo>
                    <a:pt x="138" y="90"/>
                  </a:lnTo>
                  <a:lnTo>
                    <a:pt x="139" y="82"/>
                  </a:lnTo>
                  <a:lnTo>
                    <a:pt x="139" y="76"/>
                  </a:lnTo>
                  <a:lnTo>
                    <a:pt x="139" y="69"/>
                  </a:lnTo>
                  <a:lnTo>
                    <a:pt x="138" y="62"/>
                  </a:lnTo>
                  <a:lnTo>
                    <a:pt x="137" y="55"/>
                  </a:lnTo>
                  <a:lnTo>
                    <a:pt x="136" y="48"/>
                  </a:lnTo>
                  <a:lnTo>
                    <a:pt x="133" y="43"/>
                  </a:lnTo>
                  <a:lnTo>
                    <a:pt x="129" y="36"/>
                  </a:lnTo>
                  <a:lnTo>
                    <a:pt x="124" y="30"/>
                  </a:lnTo>
                  <a:lnTo>
                    <a:pt x="118" y="23"/>
                  </a:lnTo>
                  <a:lnTo>
                    <a:pt x="111" y="17"/>
                  </a:lnTo>
                  <a:lnTo>
                    <a:pt x="108" y="16"/>
                  </a:lnTo>
                  <a:lnTo>
                    <a:pt x="105" y="15"/>
                  </a:lnTo>
                  <a:lnTo>
                    <a:pt x="100" y="14"/>
                  </a:lnTo>
                  <a:lnTo>
                    <a:pt x="95" y="12"/>
                  </a:lnTo>
                  <a:lnTo>
                    <a:pt x="89" y="10"/>
                  </a:lnTo>
                  <a:lnTo>
                    <a:pt x="84" y="9"/>
                  </a:lnTo>
                  <a:lnTo>
                    <a:pt x="77" y="8"/>
                  </a:lnTo>
                  <a:lnTo>
                    <a:pt x="69" y="7"/>
                  </a:lnTo>
                  <a:lnTo>
                    <a:pt x="62" y="6"/>
                  </a:lnTo>
                  <a:lnTo>
                    <a:pt x="55" y="6"/>
                  </a:lnTo>
                  <a:lnTo>
                    <a:pt x="47" y="7"/>
                  </a:lnTo>
                  <a:lnTo>
                    <a:pt x="40" y="8"/>
                  </a:lnTo>
                  <a:lnTo>
                    <a:pt x="34" y="11"/>
                  </a:lnTo>
                  <a:lnTo>
                    <a:pt x="27" y="14"/>
                  </a:lnTo>
                  <a:lnTo>
                    <a:pt x="21" y="17"/>
                  </a:lnTo>
                  <a:lnTo>
                    <a:pt x="17" y="20"/>
                  </a:lnTo>
                  <a:lnTo>
                    <a:pt x="14" y="23"/>
                  </a:lnTo>
                  <a:lnTo>
                    <a:pt x="11" y="25"/>
                  </a:lnTo>
                  <a:lnTo>
                    <a:pt x="9" y="27"/>
                  </a:lnTo>
                  <a:lnTo>
                    <a:pt x="6" y="28"/>
                  </a:lnTo>
                  <a:lnTo>
                    <a:pt x="4" y="29"/>
                  </a:lnTo>
                  <a:lnTo>
                    <a:pt x="2" y="30"/>
                  </a:lnTo>
                  <a:lnTo>
                    <a:pt x="1" y="30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1" y="26"/>
                  </a:lnTo>
                  <a:lnTo>
                    <a:pt x="3" y="24"/>
                  </a:lnTo>
                  <a:lnTo>
                    <a:pt x="5" y="22"/>
                  </a:lnTo>
                  <a:lnTo>
                    <a:pt x="7" y="19"/>
                  </a:lnTo>
                  <a:lnTo>
                    <a:pt x="11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7" name="Freeform 259"/>
            <p:cNvSpPr>
              <a:spLocks/>
            </p:cNvSpPr>
            <p:nvPr/>
          </p:nvSpPr>
          <p:spPr bwMode="auto">
            <a:xfrm>
              <a:off x="1440" y="1725"/>
              <a:ext cx="57" cy="109"/>
            </a:xfrm>
            <a:custGeom>
              <a:avLst/>
              <a:gdLst>
                <a:gd name="T0" fmla="*/ 16 w 57"/>
                <a:gd name="T1" fmla="*/ 2 h 109"/>
                <a:gd name="T2" fmla="*/ 12 w 57"/>
                <a:gd name="T3" fmla="*/ 4 h 109"/>
                <a:gd name="T4" fmla="*/ 7 w 57"/>
                <a:gd name="T5" fmla="*/ 5 h 109"/>
                <a:gd name="T6" fmla="*/ 5 w 57"/>
                <a:gd name="T7" fmla="*/ 6 h 109"/>
                <a:gd name="T8" fmla="*/ 3 w 57"/>
                <a:gd name="T9" fmla="*/ 7 h 109"/>
                <a:gd name="T10" fmla="*/ 1 w 57"/>
                <a:gd name="T11" fmla="*/ 8 h 109"/>
                <a:gd name="T12" fmla="*/ 0 w 57"/>
                <a:gd name="T13" fmla="*/ 10 h 109"/>
                <a:gd name="T14" fmla="*/ 0 w 57"/>
                <a:gd name="T15" fmla="*/ 14 h 109"/>
                <a:gd name="T16" fmla="*/ 1 w 57"/>
                <a:gd name="T17" fmla="*/ 21 h 109"/>
                <a:gd name="T18" fmla="*/ 1 w 57"/>
                <a:gd name="T19" fmla="*/ 25 h 109"/>
                <a:gd name="T20" fmla="*/ 1 w 57"/>
                <a:gd name="T21" fmla="*/ 27 h 109"/>
                <a:gd name="T22" fmla="*/ 1 w 57"/>
                <a:gd name="T23" fmla="*/ 29 h 109"/>
                <a:gd name="T24" fmla="*/ 1 w 57"/>
                <a:gd name="T25" fmla="*/ 31 h 109"/>
                <a:gd name="T26" fmla="*/ 2 w 57"/>
                <a:gd name="T27" fmla="*/ 35 h 109"/>
                <a:gd name="T28" fmla="*/ 4 w 57"/>
                <a:gd name="T29" fmla="*/ 40 h 109"/>
                <a:gd name="T30" fmla="*/ 5 w 57"/>
                <a:gd name="T31" fmla="*/ 48 h 109"/>
                <a:gd name="T32" fmla="*/ 8 w 57"/>
                <a:gd name="T33" fmla="*/ 60 h 109"/>
                <a:gd name="T34" fmla="*/ 10 w 57"/>
                <a:gd name="T35" fmla="*/ 70 h 109"/>
                <a:gd name="T36" fmla="*/ 13 w 57"/>
                <a:gd name="T37" fmla="*/ 78 h 109"/>
                <a:gd name="T38" fmla="*/ 14 w 57"/>
                <a:gd name="T39" fmla="*/ 84 h 109"/>
                <a:gd name="T40" fmla="*/ 16 w 57"/>
                <a:gd name="T41" fmla="*/ 89 h 109"/>
                <a:gd name="T42" fmla="*/ 19 w 57"/>
                <a:gd name="T43" fmla="*/ 94 h 109"/>
                <a:gd name="T44" fmla="*/ 23 w 57"/>
                <a:gd name="T45" fmla="*/ 97 h 109"/>
                <a:gd name="T46" fmla="*/ 27 w 57"/>
                <a:gd name="T47" fmla="*/ 100 h 109"/>
                <a:gd name="T48" fmla="*/ 33 w 57"/>
                <a:gd name="T49" fmla="*/ 103 h 109"/>
                <a:gd name="T50" fmla="*/ 39 w 57"/>
                <a:gd name="T51" fmla="*/ 105 h 109"/>
                <a:gd name="T52" fmla="*/ 44 w 57"/>
                <a:gd name="T53" fmla="*/ 107 h 109"/>
                <a:gd name="T54" fmla="*/ 49 w 57"/>
                <a:gd name="T55" fmla="*/ 108 h 109"/>
                <a:gd name="T56" fmla="*/ 52 w 57"/>
                <a:gd name="T57" fmla="*/ 108 h 109"/>
                <a:gd name="T58" fmla="*/ 55 w 57"/>
                <a:gd name="T59" fmla="*/ 107 h 109"/>
                <a:gd name="T60" fmla="*/ 56 w 57"/>
                <a:gd name="T61" fmla="*/ 105 h 109"/>
                <a:gd name="T62" fmla="*/ 54 w 57"/>
                <a:gd name="T63" fmla="*/ 103 h 109"/>
                <a:gd name="T64" fmla="*/ 51 w 57"/>
                <a:gd name="T65" fmla="*/ 100 h 109"/>
                <a:gd name="T66" fmla="*/ 47 w 57"/>
                <a:gd name="T67" fmla="*/ 98 h 109"/>
                <a:gd name="T68" fmla="*/ 43 w 57"/>
                <a:gd name="T69" fmla="*/ 96 h 109"/>
                <a:gd name="T70" fmla="*/ 40 w 57"/>
                <a:gd name="T71" fmla="*/ 93 h 109"/>
                <a:gd name="T72" fmla="*/ 37 w 57"/>
                <a:gd name="T73" fmla="*/ 90 h 109"/>
                <a:gd name="T74" fmla="*/ 33 w 57"/>
                <a:gd name="T75" fmla="*/ 86 h 109"/>
                <a:gd name="T76" fmla="*/ 30 w 57"/>
                <a:gd name="T77" fmla="*/ 81 h 109"/>
                <a:gd name="T78" fmla="*/ 27 w 57"/>
                <a:gd name="T79" fmla="*/ 75 h 109"/>
                <a:gd name="T80" fmla="*/ 23 w 57"/>
                <a:gd name="T81" fmla="*/ 66 h 109"/>
                <a:gd name="T82" fmla="*/ 19 w 57"/>
                <a:gd name="T83" fmla="*/ 59 h 109"/>
                <a:gd name="T84" fmla="*/ 16 w 57"/>
                <a:gd name="T85" fmla="*/ 52 h 109"/>
                <a:gd name="T86" fmla="*/ 13 w 57"/>
                <a:gd name="T87" fmla="*/ 45 h 109"/>
                <a:gd name="T88" fmla="*/ 11 w 57"/>
                <a:gd name="T89" fmla="*/ 40 h 109"/>
                <a:gd name="T90" fmla="*/ 9 w 57"/>
                <a:gd name="T91" fmla="*/ 34 h 109"/>
                <a:gd name="T92" fmla="*/ 9 w 57"/>
                <a:gd name="T93" fmla="*/ 29 h 109"/>
                <a:gd name="T94" fmla="*/ 11 w 57"/>
                <a:gd name="T95" fmla="*/ 25 h 109"/>
                <a:gd name="T96" fmla="*/ 13 w 57"/>
                <a:gd name="T97" fmla="*/ 21 h 109"/>
                <a:gd name="T98" fmla="*/ 15 w 57"/>
                <a:gd name="T99" fmla="*/ 16 h 109"/>
                <a:gd name="T100" fmla="*/ 18 w 57"/>
                <a:gd name="T101" fmla="*/ 11 h 109"/>
                <a:gd name="T102" fmla="*/ 20 w 57"/>
                <a:gd name="T103" fmla="*/ 8 h 109"/>
                <a:gd name="T104" fmla="*/ 22 w 57"/>
                <a:gd name="T105" fmla="*/ 4 h 109"/>
                <a:gd name="T106" fmla="*/ 23 w 57"/>
                <a:gd name="T107" fmla="*/ 1 h 109"/>
                <a:gd name="T108" fmla="*/ 22 w 57"/>
                <a:gd name="T109" fmla="*/ 0 h 109"/>
                <a:gd name="T110" fmla="*/ 19 w 57"/>
                <a:gd name="T111" fmla="*/ 1 h 10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7"/>
                <a:gd name="T169" fmla="*/ 0 h 109"/>
                <a:gd name="T170" fmla="*/ 57 w 57"/>
                <a:gd name="T171" fmla="*/ 109 h 10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7" h="109">
                  <a:moveTo>
                    <a:pt x="19" y="1"/>
                  </a:moveTo>
                  <a:lnTo>
                    <a:pt x="16" y="2"/>
                  </a:lnTo>
                  <a:lnTo>
                    <a:pt x="14" y="4"/>
                  </a:lnTo>
                  <a:lnTo>
                    <a:pt x="12" y="4"/>
                  </a:lnTo>
                  <a:lnTo>
                    <a:pt x="9" y="5"/>
                  </a:lnTo>
                  <a:lnTo>
                    <a:pt x="7" y="5"/>
                  </a:lnTo>
                  <a:lnTo>
                    <a:pt x="6" y="6"/>
                  </a:lnTo>
                  <a:lnTo>
                    <a:pt x="5" y="6"/>
                  </a:lnTo>
                  <a:lnTo>
                    <a:pt x="4" y="6"/>
                  </a:lnTo>
                  <a:lnTo>
                    <a:pt x="3" y="7"/>
                  </a:lnTo>
                  <a:lnTo>
                    <a:pt x="2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7"/>
                  </a:lnTo>
                  <a:lnTo>
                    <a:pt x="1" y="21"/>
                  </a:lnTo>
                  <a:lnTo>
                    <a:pt x="1" y="23"/>
                  </a:lnTo>
                  <a:lnTo>
                    <a:pt x="1" y="25"/>
                  </a:lnTo>
                  <a:lnTo>
                    <a:pt x="1" y="27"/>
                  </a:lnTo>
                  <a:lnTo>
                    <a:pt x="1" y="28"/>
                  </a:lnTo>
                  <a:lnTo>
                    <a:pt x="1" y="29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3" y="37"/>
                  </a:lnTo>
                  <a:lnTo>
                    <a:pt x="4" y="40"/>
                  </a:lnTo>
                  <a:lnTo>
                    <a:pt x="4" y="44"/>
                  </a:lnTo>
                  <a:lnTo>
                    <a:pt x="5" y="48"/>
                  </a:lnTo>
                  <a:lnTo>
                    <a:pt x="6" y="54"/>
                  </a:lnTo>
                  <a:lnTo>
                    <a:pt x="8" y="60"/>
                  </a:lnTo>
                  <a:lnTo>
                    <a:pt x="9" y="65"/>
                  </a:lnTo>
                  <a:lnTo>
                    <a:pt x="10" y="70"/>
                  </a:lnTo>
                  <a:lnTo>
                    <a:pt x="11" y="74"/>
                  </a:lnTo>
                  <a:lnTo>
                    <a:pt x="13" y="78"/>
                  </a:lnTo>
                  <a:lnTo>
                    <a:pt x="14" y="81"/>
                  </a:lnTo>
                  <a:lnTo>
                    <a:pt x="14" y="84"/>
                  </a:lnTo>
                  <a:lnTo>
                    <a:pt x="15" y="87"/>
                  </a:lnTo>
                  <a:lnTo>
                    <a:pt x="16" y="89"/>
                  </a:lnTo>
                  <a:lnTo>
                    <a:pt x="18" y="92"/>
                  </a:lnTo>
                  <a:lnTo>
                    <a:pt x="19" y="94"/>
                  </a:lnTo>
                  <a:lnTo>
                    <a:pt x="21" y="96"/>
                  </a:lnTo>
                  <a:lnTo>
                    <a:pt x="23" y="97"/>
                  </a:lnTo>
                  <a:lnTo>
                    <a:pt x="25" y="99"/>
                  </a:lnTo>
                  <a:lnTo>
                    <a:pt x="27" y="100"/>
                  </a:lnTo>
                  <a:lnTo>
                    <a:pt x="30" y="101"/>
                  </a:lnTo>
                  <a:lnTo>
                    <a:pt x="33" y="103"/>
                  </a:lnTo>
                  <a:lnTo>
                    <a:pt x="36" y="104"/>
                  </a:lnTo>
                  <a:lnTo>
                    <a:pt x="39" y="105"/>
                  </a:lnTo>
                  <a:lnTo>
                    <a:pt x="42" y="106"/>
                  </a:lnTo>
                  <a:lnTo>
                    <a:pt x="44" y="107"/>
                  </a:lnTo>
                  <a:lnTo>
                    <a:pt x="47" y="107"/>
                  </a:lnTo>
                  <a:lnTo>
                    <a:pt x="49" y="108"/>
                  </a:lnTo>
                  <a:lnTo>
                    <a:pt x="51" y="108"/>
                  </a:lnTo>
                  <a:lnTo>
                    <a:pt x="52" y="108"/>
                  </a:lnTo>
                  <a:lnTo>
                    <a:pt x="54" y="107"/>
                  </a:lnTo>
                  <a:lnTo>
                    <a:pt x="55" y="107"/>
                  </a:lnTo>
                  <a:lnTo>
                    <a:pt x="56" y="106"/>
                  </a:lnTo>
                  <a:lnTo>
                    <a:pt x="56" y="105"/>
                  </a:lnTo>
                  <a:lnTo>
                    <a:pt x="55" y="104"/>
                  </a:lnTo>
                  <a:lnTo>
                    <a:pt x="54" y="103"/>
                  </a:lnTo>
                  <a:lnTo>
                    <a:pt x="52" y="101"/>
                  </a:lnTo>
                  <a:lnTo>
                    <a:pt x="51" y="100"/>
                  </a:lnTo>
                  <a:lnTo>
                    <a:pt x="49" y="99"/>
                  </a:lnTo>
                  <a:lnTo>
                    <a:pt x="47" y="98"/>
                  </a:lnTo>
                  <a:lnTo>
                    <a:pt x="45" y="97"/>
                  </a:lnTo>
                  <a:lnTo>
                    <a:pt x="43" y="96"/>
                  </a:lnTo>
                  <a:lnTo>
                    <a:pt x="42" y="94"/>
                  </a:lnTo>
                  <a:lnTo>
                    <a:pt x="40" y="93"/>
                  </a:lnTo>
                  <a:lnTo>
                    <a:pt x="38" y="92"/>
                  </a:lnTo>
                  <a:lnTo>
                    <a:pt x="37" y="90"/>
                  </a:lnTo>
                  <a:lnTo>
                    <a:pt x="35" y="88"/>
                  </a:lnTo>
                  <a:lnTo>
                    <a:pt x="33" y="86"/>
                  </a:lnTo>
                  <a:lnTo>
                    <a:pt x="32" y="83"/>
                  </a:lnTo>
                  <a:lnTo>
                    <a:pt x="30" y="81"/>
                  </a:lnTo>
                  <a:lnTo>
                    <a:pt x="29" y="78"/>
                  </a:lnTo>
                  <a:lnTo>
                    <a:pt x="27" y="75"/>
                  </a:lnTo>
                  <a:lnTo>
                    <a:pt x="24" y="70"/>
                  </a:lnTo>
                  <a:lnTo>
                    <a:pt x="23" y="66"/>
                  </a:lnTo>
                  <a:lnTo>
                    <a:pt x="21" y="63"/>
                  </a:lnTo>
                  <a:lnTo>
                    <a:pt x="19" y="59"/>
                  </a:lnTo>
                  <a:lnTo>
                    <a:pt x="17" y="55"/>
                  </a:lnTo>
                  <a:lnTo>
                    <a:pt x="16" y="52"/>
                  </a:lnTo>
                  <a:lnTo>
                    <a:pt x="14" y="48"/>
                  </a:lnTo>
                  <a:lnTo>
                    <a:pt x="13" y="45"/>
                  </a:lnTo>
                  <a:lnTo>
                    <a:pt x="12" y="43"/>
                  </a:lnTo>
                  <a:lnTo>
                    <a:pt x="11" y="40"/>
                  </a:lnTo>
                  <a:lnTo>
                    <a:pt x="10" y="37"/>
                  </a:lnTo>
                  <a:lnTo>
                    <a:pt x="9" y="34"/>
                  </a:lnTo>
                  <a:lnTo>
                    <a:pt x="9" y="32"/>
                  </a:lnTo>
                  <a:lnTo>
                    <a:pt x="9" y="29"/>
                  </a:lnTo>
                  <a:lnTo>
                    <a:pt x="10" y="27"/>
                  </a:lnTo>
                  <a:lnTo>
                    <a:pt x="11" y="25"/>
                  </a:lnTo>
                  <a:lnTo>
                    <a:pt x="12" y="23"/>
                  </a:lnTo>
                  <a:lnTo>
                    <a:pt x="13" y="21"/>
                  </a:lnTo>
                  <a:lnTo>
                    <a:pt x="14" y="18"/>
                  </a:lnTo>
                  <a:lnTo>
                    <a:pt x="15" y="16"/>
                  </a:lnTo>
                  <a:lnTo>
                    <a:pt x="17" y="14"/>
                  </a:lnTo>
                  <a:lnTo>
                    <a:pt x="18" y="11"/>
                  </a:lnTo>
                  <a:lnTo>
                    <a:pt x="19" y="9"/>
                  </a:lnTo>
                  <a:lnTo>
                    <a:pt x="20" y="8"/>
                  </a:lnTo>
                  <a:lnTo>
                    <a:pt x="21" y="6"/>
                  </a:lnTo>
                  <a:lnTo>
                    <a:pt x="22" y="4"/>
                  </a:lnTo>
                  <a:lnTo>
                    <a:pt x="23" y="2"/>
                  </a:lnTo>
                  <a:lnTo>
                    <a:pt x="23" y="1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9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8" name="Freeform 260"/>
            <p:cNvSpPr>
              <a:spLocks/>
            </p:cNvSpPr>
            <p:nvPr/>
          </p:nvSpPr>
          <p:spPr bwMode="auto">
            <a:xfrm>
              <a:off x="1380" y="1860"/>
              <a:ext cx="148" cy="94"/>
            </a:xfrm>
            <a:custGeom>
              <a:avLst/>
              <a:gdLst>
                <a:gd name="T0" fmla="*/ 90 w 148"/>
                <a:gd name="T1" fmla="*/ 7 h 94"/>
                <a:gd name="T2" fmla="*/ 67 w 148"/>
                <a:gd name="T3" fmla="*/ 17 h 94"/>
                <a:gd name="T4" fmla="*/ 42 w 148"/>
                <a:gd name="T5" fmla="*/ 27 h 94"/>
                <a:gd name="T6" fmla="*/ 25 w 148"/>
                <a:gd name="T7" fmla="*/ 34 h 94"/>
                <a:gd name="T8" fmla="*/ 19 w 148"/>
                <a:gd name="T9" fmla="*/ 36 h 94"/>
                <a:gd name="T10" fmla="*/ 15 w 148"/>
                <a:gd name="T11" fmla="*/ 38 h 94"/>
                <a:gd name="T12" fmla="*/ 12 w 148"/>
                <a:gd name="T13" fmla="*/ 40 h 94"/>
                <a:gd name="T14" fmla="*/ 10 w 148"/>
                <a:gd name="T15" fmla="*/ 45 h 94"/>
                <a:gd name="T16" fmla="*/ 7 w 148"/>
                <a:gd name="T17" fmla="*/ 54 h 94"/>
                <a:gd name="T18" fmla="*/ 5 w 148"/>
                <a:gd name="T19" fmla="*/ 68 h 94"/>
                <a:gd name="T20" fmla="*/ 3 w 148"/>
                <a:gd name="T21" fmla="*/ 76 h 94"/>
                <a:gd name="T22" fmla="*/ 0 w 148"/>
                <a:gd name="T23" fmla="*/ 85 h 94"/>
                <a:gd name="T24" fmla="*/ 0 w 148"/>
                <a:gd name="T25" fmla="*/ 90 h 94"/>
                <a:gd name="T26" fmla="*/ 1 w 148"/>
                <a:gd name="T27" fmla="*/ 93 h 94"/>
                <a:gd name="T28" fmla="*/ 5 w 148"/>
                <a:gd name="T29" fmla="*/ 90 h 94"/>
                <a:gd name="T30" fmla="*/ 10 w 148"/>
                <a:gd name="T31" fmla="*/ 84 h 94"/>
                <a:gd name="T32" fmla="*/ 15 w 148"/>
                <a:gd name="T33" fmla="*/ 77 h 94"/>
                <a:gd name="T34" fmla="*/ 22 w 148"/>
                <a:gd name="T35" fmla="*/ 70 h 94"/>
                <a:gd name="T36" fmla="*/ 29 w 148"/>
                <a:gd name="T37" fmla="*/ 65 h 94"/>
                <a:gd name="T38" fmla="*/ 37 w 148"/>
                <a:gd name="T39" fmla="*/ 58 h 94"/>
                <a:gd name="T40" fmla="*/ 48 w 148"/>
                <a:gd name="T41" fmla="*/ 50 h 94"/>
                <a:gd name="T42" fmla="*/ 59 w 148"/>
                <a:gd name="T43" fmla="*/ 41 h 94"/>
                <a:gd name="T44" fmla="*/ 69 w 148"/>
                <a:gd name="T45" fmla="*/ 35 h 94"/>
                <a:gd name="T46" fmla="*/ 77 w 148"/>
                <a:gd name="T47" fmla="*/ 30 h 94"/>
                <a:gd name="T48" fmla="*/ 82 w 148"/>
                <a:gd name="T49" fmla="*/ 29 h 94"/>
                <a:gd name="T50" fmla="*/ 83 w 148"/>
                <a:gd name="T51" fmla="*/ 31 h 94"/>
                <a:gd name="T52" fmla="*/ 80 w 148"/>
                <a:gd name="T53" fmla="*/ 35 h 94"/>
                <a:gd name="T54" fmla="*/ 71 w 148"/>
                <a:gd name="T55" fmla="*/ 40 h 94"/>
                <a:gd name="T56" fmla="*/ 65 w 148"/>
                <a:gd name="T57" fmla="*/ 45 h 94"/>
                <a:gd name="T58" fmla="*/ 61 w 148"/>
                <a:gd name="T59" fmla="*/ 50 h 94"/>
                <a:gd name="T60" fmla="*/ 58 w 148"/>
                <a:gd name="T61" fmla="*/ 54 h 94"/>
                <a:gd name="T62" fmla="*/ 56 w 148"/>
                <a:gd name="T63" fmla="*/ 57 h 94"/>
                <a:gd name="T64" fmla="*/ 55 w 148"/>
                <a:gd name="T65" fmla="*/ 61 h 94"/>
                <a:gd name="T66" fmla="*/ 58 w 148"/>
                <a:gd name="T67" fmla="*/ 63 h 94"/>
                <a:gd name="T68" fmla="*/ 64 w 148"/>
                <a:gd name="T69" fmla="*/ 62 h 94"/>
                <a:gd name="T70" fmla="*/ 71 w 148"/>
                <a:gd name="T71" fmla="*/ 62 h 94"/>
                <a:gd name="T72" fmla="*/ 77 w 148"/>
                <a:gd name="T73" fmla="*/ 63 h 94"/>
                <a:gd name="T74" fmla="*/ 86 w 148"/>
                <a:gd name="T75" fmla="*/ 64 h 94"/>
                <a:gd name="T76" fmla="*/ 99 w 148"/>
                <a:gd name="T77" fmla="*/ 62 h 94"/>
                <a:gd name="T78" fmla="*/ 110 w 148"/>
                <a:gd name="T79" fmla="*/ 61 h 94"/>
                <a:gd name="T80" fmla="*/ 116 w 148"/>
                <a:gd name="T81" fmla="*/ 60 h 94"/>
                <a:gd name="T82" fmla="*/ 123 w 148"/>
                <a:gd name="T83" fmla="*/ 59 h 94"/>
                <a:gd name="T84" fmla="*/ 133 w 148"/>
                <a:gd name="T85" fmla="*/ 57 h 94"/>
                <a:gd name="T86" fmla="*/ 140 w 148"/>
                <a:gd name="T87" fmla="*/ 55 h 94"/>
                <a:gd name="T88" fmla="*/ 146 w 148"/>
                <a:gd name="T89" fmla="*/ 53 h 94"/>
                <a:gd name="T90" fmla="*/ 145 w 148"/>
                <a:gd name="T91" fmla="*/ 50 h 94"/>
                <a:gd name="T92" fmla="*/ 136 w 148"/>
                <a:gd name="T93" fmla="*/ 47 h 94"/>
                <a:gd name="T94" fmla="*/ 128 w 148"/>
                <a:gd name="T95" fmla="*/ 37 h 94"/>
                <a:gd name="T96" fmla="*/ 118 w 148"/>
                <a:gd name="T97" fmla="*/ 23 h 94"/>
                <a:gd name="T98" fmla="*/ 111 w 148"/>
                <a:gd name="T99" fmla="*/ 11 h 94"/>
                <a:gd name="T100" fmla="*/ 109 w 148"/>
                <a:gd name="T101" fmla="*/ 5 h 94"/>
                <a:gd name="T102" fmla="*/ 108 w 148"/>
                <a:gd name="T103" fmla="*/ 1 h 94"/>
                <a:gd name="T104" fmla="*/ 105 w 148"/>
                <a:gd name="T105" fmla="*/ 0 h 9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8"/>
                <a:gd name="T160" fmla="*/ 0 h 94"/>
                <a:gd name="T161" fmla="*/ 148 w 148"/>
                <a:gd name="T162" fmla="*/ 94 h 9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8" h="94">
                  <a:moveTo>
                    <a:pt x="102" y="1"/>
                  </a:moveTo>
                  <a:lnTo>
                    <a:pt x="99" y="3"/>
                  </a:lnTo>
                  <a:lnTo>
                    <a:pt x="95" y="4"/>
                  </a:lnTo>
                  <a:lnTo>
                    <a:pt x="90" y="7"/>
                  </a:lnTo>
                  <a:lnTo>
                    <a:pt x="86" y="8"/>
                  </a:lnTo>
                  <a:lnTo>
                    <a:pt x="80" y="11"/>
                  </a:lnTo>
                  <a:lnTo>
                    <a:pt x="73" y="14"/>
                  </a:lnTo>
                  <a:lnTo>
                    <a:pt x="67" y="17"/>
                  </a:lnTo>
                  <a:lnTo>
                    <a:pt x="61" y="20"/>
                  </a:lnTo>
                  <a:lnTo>
                    <a:pt x="55" y="23"/>
                  </a:lnTo>
                  <a:lnTo>
                    <a:pt x="48" y="25"/>
                  </a:lnTo>
                  <a:lnTo>
                    <a:pt x="42" y="27"/>
                  </a:lnTo>
                  <a:lnTo>
                    <a:pt x="37" y="30"/>
                  </a:lnTo>
                  <a:lnTo>
                    <a:pt x="32" y="32"/>
                  </a:lnTo>
                  <a:lnTo>
                    <a:pt x="28" y="33"/>
                  </a:lnTo>
                  <a:lnTo>
                    <a:pt x="25" y="34"/>
                  </a:lnTo>
                  <a:lnTo>
                    <a:pt x="22" y="35"/>
                  </a:lnTo>
                  <a:lnTo>
                    <a:pt x="21" y="35"/>
                  </a:lnTo>
                  <a:lnTo>
                    <a:pt x="20" y="35"/>
                  </a:lnTo>
                  <a:lnTo>
                    <a:pt x="19" y="36"/>
                  </a:lnTo>
                  <a:lnTo>
                    <a:pt x="18" y="36"/>
                  </a:lnTo>
                  <a:lnTo>
                    <a:pt x="17" y="37"/>
                  </a:lnTo>
                  <a:lnTo>
                    <a:pt x="16" y="37"/>
                  </a:lnTo>
                  <a:lnTo>
                    <a:pt x="15" y="38"/>
                  </a:lnTo>
                  <a:lnTo>
                    <a:pt x="14" y="38"/>
                  </a:lnTo>
                  <a:lnTo>
                    <a:pt x="13" y="39"/>
                  </a:lnTo>
                  <a:lnTo>
                    <a:pt x="12" y="39"/>
                  </a:lnTo>
                  <a:lnTo>
                    <a:pt x="12" y="40"/>
                  </a:lnTo>
                  <a:lnTo>
                    <a:pt x="12" y="41"/>
                  </a:lnTo>
                  <a:lnTo>
                    <a:pt x="11" y="42"/>
                  </a:lnTo>
                  <a:lnTo>
                    <a:pt x="10" y="43"/>
                  </a:lnTo>
                  <a:lnTo>
                    <a:pt x="10" y="45"/>
                  </a:lnTo>
                  <a:lnTo>
                    <a:pt x="9" y="47"/>
                  </a:lnTo>
                  <a:lnTo>
                    <a:pt x="8" y="49"/>
                  </a:lnTo>
                  <a:lnTo>
                    <a:pt x="8" y="52"/>
                  </a:lnTo>
                  <a:lnTo>
                    <a:pt x="7" y="54"/>
                  </a:lnTo>
                  <a:lnTo>
                    <a:pt x="7" y="56"/>
                  </a:lnTo>
                  <a:lnTo>
                    <a:pt x="7" y="58"/>
                  </a:lnTo>
                  <a:lnTo>
                    <a:pt x="5" y="65"/>
                  </a:lnTo>
                  <a:lnTo>
                    <a:pt x="5" y="68"/>
                  </a:lnTo>
                  <a:lnTo>
                    <a:pt x="5" y="70"/>
                  </a:lnTo>
                  <a:lnTo>
                    <a:pt x="4" y="71"/>
                  </a:lnTo>
                  <a:lnTo>
                    <a:pt x="4" y="74"/>
                  </a:lnTo>
                  <a:lnTo>
                    <a:pt x="3" y="76"/>
                  </a:lnTo>
                  <a:lnTo>
                    <a:pt x="2" y="78"/>
                  </a:lnTo>
                  <a:lnTo>
                    <a:pt x="2" y="81"/>
                  </a:lnTo>
                  <a:lnTo>
                    <a:pt x="1" y="83"/>
                  </a:lnTo>
                  <a:lnTo>
                    <a:pt x="0" y="85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0" y="90"/>
                  </a:lnTo>
                  <a:lnTo>
                    <a:pt x="0" y="91"/>
                  </a:lnTo>
                  <a:lnTo>
                    <a:pt x="0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3" y="92"/>
                  </a:lnTo>
                  <a:lnTo>
                    <a:pt x="4" y="91"/>
                  </a:lnTo>
                  <a:lnTo>
                    <a:pt x="5" y="90"/>
                  </a:lnTo>
                  <a:lnTo>
                    <a:pt x="6" y="89"/>
                  </a:lnTo>
                  <a:lnTo>
                    <a:pt x="7" y="87"/>
                  </a:lnTo>
                  <a:lnTo>
                    <a:pt x="9" y="85"/>
                  </a:lnTo>
                  <a:lnTo>
                    <a:pt x="10" y="84"/>
                  </a:lnTo>
                  <a:lnTo>
                    <a:pt x="11" y="82"/>
                  </a:lnTo>
                  <a:lnTo>
                    <a:pt x="12" y="80"/>
                  </a:lnTo>
                  <a:lnTo>
                    <a:pt x="13" y="79"/>
                  </a:lnTo>
                  <a:lnTo>
                    <a:pt x="15" y="77"/>
                  </a:lnTo>
                  <a:lnTo>
                    <a:pt x="17" y="75"/>
                  </a:lnTo>
                  <a:lnTo>
                    <a:pt x="18" y="74"/>
                  </a:lnTo>
                  <a:lnTo>
                    <a:pt x="20" y="72"/>
                  </a:lnTo>
                  <a:lnTo>
                    <a:pt x="22" y="70"/>
                  </a:lnTo>
                  <a:lnTo>
                    <a:pt x="24" y="70"/>
                  </a:lnTo>
                  <a:lnTo>
                    <a:pt x="25" y="68"/>
                  </a:lnTo>
                  <a:lnTo>
                    <a:pt x="27" y="66"/>
                  </a:lnTo>
                  <a:lnTo>
                    <a:pt x="29" y="65"/>
                  </a:lnTo>
                  <a:lnTo>
                    <a:pt x="31" y="63"/>
                  </a:lnTo>
                  <a:lnTo>
                    <a:pt x="33" y="61"/>
                  </a:lnTo>
                  <a:lnTo>
                    <a:pt x="35" y="59"/>
                  </a:lnTo>
                  <a:lnTo>
                    <a:pt x="37" y="58"/>
                  </a:lnTo>
                  <a:lnTo>
                    <a:pt x="39" y="55"/>
                  </a:lnTo>
                  <a:lnTo>
                    <a:pt x="42" y="54"/>
                  </a:lnTo>
                  <a:lnTo>
                    <a:pt x="45" y="52"/>
                  </a:lnTo>
                  <a:lnTo>
                    <a:pt x="48" y="50"/>
                  </a:lnTo>
                  <a:lnTo>
                    <a:pt x="50" y="48"/>
                  </a:lnTo>
                  <a:lnTo>
                    <a:pt x="53" y="46"/>
                  </a:lnTo>
                  <a:lnTo>
                    <a:pt x="56" y="43"/>
                  </a:lnTo>
                  <a:lnTo>
                    <a:pt x="59" y="41"/>
                  </a:lnTo>
                  <a:lnTo>
                    <a:pt x="61" y="39"/>
                  </a:lnTo>
                  <a:lnTo>
                    <a:pt x="64" y="38"/>
                  </a:lnTo>
                  <a:lnTo>
                    <a:pt x="66" y="36"/>
                  </a:lnTo>
                  <a:lnTo>
                    <a:pt x="69" y="35"/>
                  </a:lnTo>
                  <a:lnTo>
                    <a:pt x="71" y="33"/>
                  </a:lnTo>
                  <a:lnTo>
                    <a:pt x="73" y="32"/>
                  </a:lnTo>
                  <a:lnTo>
                    <a:pt x="75" y="31"/>
                  </a:lnTo>
                  <a:lnTo>
                    <a:pt x="77" y="30"/>
                  </a:lnTo>
                  <a:lnTo>
                    <a:pt x="78" y="30"/>
                  </a:lnTo>
                  <a:lnTo>
                    <a:pt x="79" y="29"/>
                  </a:lnTo>
                  <a:lnTo>
                    <a:pt x="81" y="29"/>
                  </a:lnTo>
                  <a:lnTo>
                    <a:pt x="82" y="29"/>
                  </a:lnTo>
                  <a:lnTo>
                    <a:pt x="83" y="29"/>
                  </a:lnTo>
                  <a:lnTo>
                    <a:pt x="83" y="30"/>
                  </a:lnTo>
                  <a:lnTo>
                    <a:pt x="84" y="30"/>
                  </a:lnTo>
                  <a:lnTo>
                    <a:pt x="83" y="31"/>
                  </a:lnTo>
                  <a:lnTo>
                    <a:pt x="83" y="32"/>
                  </a:lnTo>
                  <a:lnTo>
                    <a:pt x="82" y="33"/>
                  </a:lnTo>
                  <a:lnTo>
                    <a:pt x="81" y="34"/>
                  </a:lnTo>
                  <a:lnTo>
                    <a:pt x="80" y="35"/>
                  </a:lnTo>
                  <a:lnTo>
                    <a:pt x="78" y="36"/>
                  </a:lnTo>
                  <a:lnTo>
                    <a:pt x="75" y="38"/>
                  </a:lnTo>
                  <a:lnTo>
                    <a:pt x="73" y="39"/>
                  </a:lnTo>
                  <a:lnTo>
                    <a:pt x="71" y="40"/>
                  </a:lnTo>
                  <a:lnTo>
                    <a:pt x="69" y="41"/>
                  </a:lnTo>
                  <a:lnTo>
                    <a:pt x="68" y="43"/>
                  </a:lnTo>
                  <a:lnTo>
                    <a:pt x="66" y="44"/>
                  </a:lnTo>
                  <a:lnTo>
                    <a:pt x="65" y="45"/>
                  </a:lnTo>
                  <a:lnTo>
                    <a:pt x="64" y="46"/>
                  </a:lnTo>
                  <a:lnTo>
                    <a:pt x="63" y="47"/>
                  </a:lnTo>
                  <a:lnTo>
                    <a:pt x="62" y="49"/>
                  </a:lnTo>
                  <a:lnTo>
                    <a:pt x="61" y="50"/>
                  </a:lnTo>
                  <a:lnTo>
                    <a:pt x="61" y="51"/>
                  </a:lnTo>
                  <a:lnTo>
                    <a:pt x="60" y="52"/>
                  </a:lnTo>
                  <a:lnTo>
                    <a:pt x="59" y="53"/>
                  </a:lnTo>
                  <a:lnTo>
                    <a:pt x="58" y="54"/>
                  </a:lnTo>
                  <a:lnTo>
                    <a:pt x="57" y="55"/>
                  </a:lnTo>
                  <a:lnTo>
                    <a:pt x="56" y="55"/>
                  </a:lnTo>
                  <a:lnTo>
                    <a:pt x="56" y="56"/>
                  </a:lnTo>
                  <a:lnTo>
                    <a:pt x="56" y="57"/>
                  </a:lnTo>
                  <a:lnTo>
                    <a:pt x="55" y="58"/>
                  </a:lnTo>
                  <a:lnTo>
                    <a:pt x="55" y="59"/>
                  </a:lnTo>
                  <a:lnTo>
                    <a:pt x="55" y="60"/>
                  </a:lnTo>
                  <a:lnTo>
                    <a:pt x="55" y="61"/>
                  </a:lnTo>
                  <a:lnTo>
                    <a:pt x="55" y="62"/>
                  </a:lnTo>
                  <a:lnTo>
                    <a:pt x="56" y="63"/>
                  </a:lnTo>
                  <a:lnTo>
                    <a:pt x="57" y="63"/>
                  </a:lnTo>
                  <a:lnTo>
                    <a:pt x="58" y="63"/>
                  </a:lnTo>
                  <a:lnTo>
                    <a:pt x="59" y="63"/>
                  </a:lnTo>
                  <a:lnTo>
                    <a:pt x="61" y="63"/>
                  </a:lnTo>
                  <a:lnTo>
                    <a:pt x="62" y="63"/>
                  </a:lnTo>
                  <a:lnTo>
                    <a:pt x="64" y="62"/>
                  </a:lnTo>
                  <a:lnTo>
                    <a:pt x="66" y="62"/>
                  </a:lnTo>
                  <a:lnTo>
                    <a:pt x="68" y="62"/>
                  </a:lnTo>
                  <a:lnTo>
                    <a:pt x="70" y="62"/>
                  </a:lnTo>
                  <a:lnTo>
                    <a:pt x="71" y="62"/>
                  </a:lnTo>
                  <a:lnTo>
                    <a:pt x="72" y="62"/>
                  </a:lnTo>
                  <a:lnTo>
                    <a:pt x="74" y="62"/>
                  </a:lnTo>
                  <a:lnTo>
                    <a:pt x="75" y="63"/>
                  </a:lnTo>
                  <a:lnTo>
                    <a:pt x="77" y="63"/>
                  </a:lnTo>
                  <a:lnTo>
                    <a:pt x="79" y="63"/>
                  </a:lnTo>
                  <a:lnTo>
                    <a:pt x="81" y="63"/>
                  </a:lnTo>
                  <a:lnTo>
                    <a:pt x="83" y="64"/>
                  </a:lnTo>
                  <a:lnTo>
                    <a:pt x="86" y="64"/>
                  </a:lnTo>
                  <a:lnTo>
                    <a:pt x="88" y="63"/>
                  </a:lnTo>
                  <a:lnTo>
                    <a:pt x="91" y="63"/>
                  </a:lnTo>
                  <a:lnTo>
                    <a:pt x="95" y="63"/>
                  </a:lnTo>
                  <a:lnTo>
                    <a:pt x="99" y="62"/>
                  </a:lnTo>
                  <a:lnTo>
                    <a:pt x="102" y="62"/>
                  </a:lnTo>
                  <a:lnTo>
                    <a:pt x="105" y="61"/>
                  </a:lnTo>
                  <a:lnTo>
                    <a:pt x="108" y="61"/>
                  </a:lnTo>
                  <a:lnTo>
                    <a:pt x="110" y="61"/>
                  </a:lnTo>
                  <a:lnTo>
                    <a:pt x="111" y="60"/>
                  </a:lnTo>
                  <a:lnTo>
                    <a:pt x="113" y="60"/>
                  </a:lnTo>
                  <a:lnTo>
                    <a:pt x="114" y="60"/>
                  </a:lnTo>
                  <a:lnTo>
                    <a:pt x="116" y="60"/>
                  </a:lnTo>
                  <a:lnTo>
                    <a:pt x="118" y="59"/>
                  </a:lnTo>
                  <a:lnTo>
                    <a:pt x="119" y="59"/>
                  </a:lnTo>
                  <a:lnTo>
                    <a:pt x="121" y="59"/>
                  </a:lnTo>
                  <a:lnTo>
                    <a:pt x="123" y="59"/>
                  </a:lnTo>
                  <a:lnTo>
                    <a:pt x="125" y="58"/>
                  </a:lnTo>
                  <a:lnTo>
                    <a:pt x="128" y="58"/>
                  </a:lnTo>
                  <a:lnTo>
                    <a:pt x="130" y="58"/>
                  </a:lnTo>
                  <a:lnTo>
                    <a:pt x="133" y="57"/>
                  </a:lnTo>
                  <a:lnTo>
                    <a:pt x="135" y="56"/>
                  </a:lnTo>
                  <a:lnTo>
                    <a:pt x="137" y="56"/>
                  </a:lnTo>
                  <a:lnTo>
                    <a:pt x="139" y="55"/>
                  </a:lnTo>
                  <a:lnTo>
                    <a:pt x="140" y="55"/>
                  </a:lnTo>
                  <a:lnTo>
                    <a:pt x="142" y="54"/>
                  </a:lnTo>
                  <a:lnTo>
                    <a:pt x="144" y="54"/>
                  </a:lnTo>
                  <a:lnTo>
                    <a:pt x="145" y="54"/>
                  </a:lnTo>
                  <a:lnTo>
                    <a:pt x="146" y="53"/>
                  </a:lnTo>
                  <a:lnTo>
                    <a:pt x="147" y="52"/>
                  </a:lnTo>
                  <a:lnTo>
                    <a:pt x="147" y="51"/>
                  </a:lnTo>
                  <a:lnTo>
                    <a:pt x="146" y="51"/>
                  </a:lnTo>
                  <a:lnTo>
                    <a:pt x="145" y="50"/>
                  </a:lnTo>
                  <a:lnTo>
                    <a:pt x="143" y="50"/>
                  </a:lnTo>
                  <a:lnTo>
                    <a:pt x="141" y="49"/>
                  </a:lnTo>
                  <a:lnTo>
                    <a:pt x="139" y="48"/>
                  </a:lnTo>
                  <a:lnTo>
                    <a:pt x="136" y="47"/>
                  </a:lnTo>
                  <a:lnTo>
                    <a:pt x="135" y="44"/>
                  </a:lnTo>
                  <a:lnTo>
                    <a:pt x="133" y="42"/>
                  </a:lnTo>
                  <a:lnTo>
                    <a:pt x="130" y="39"/>
                  </a:lnTo>
                  <a:lnTo>
                    <a:pt x="128" y="37"/>
                  </a:lnTo>
                  <a:lnTo>
                    <a:pt x="125" y="34"/>
                  </a:lnTo>
                  <a:lnTo>
                    <a:pt x="123" y="30"/>
                  </a:lnTo>
                  <a:lnTo>
                    <a:pt x="121" y="27"/>
                  </a:lnTo>
                  <a:lnTo>
                    <a:pt x="118" y="23"/>
                  </a:lnTo>
                  <a:lnTo>
                    <a:pt x="116" y="21"/>
                  </a:lnTo>
                  <a:lnTo>
                    <a:pt x="114" y="17"/>
                  </a:lnTo>
                  <a:lnTo>
                    <a:pt x="113" y="14"/>
                  </a:lnTo>
                  <a:lnTo>
                    <a:pt x="111" y="11"/>
                  </a:lnTo>
                  <a:lnTo>
                    <a:pt x="110" y="8"/>
                  </a:lnTo>
                  <a:lnTo>
                    <a:pt x="110" y="6"/>
                  </a:lnTo>
                  <a:lnTo>
                    <a:pt x="109" y="5"/>
                  </a:lnTo>
                  <a:lnTo>
                    <a:pt x="109" y="4"/>
                  </a:lnTo>
                  <a:lnTo>
                    <a:pt x="108" y="3"/>
                  </a:lnTo>
                  <a:lnTo>
                    <a:pt x="108" y="2"/>
                  </a:lnTo>
                  <a:lnTo>
                    <a:pt x="108" y="1"/>
                  </a:lnTo>
                  <a:lnTo>
                    <a:pt x="107" y="1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1"/>
                  </a:lnTo>
                  <a:lnTo>
                    <a:pt x="102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89" name="Freeform 261"/>
            <p:cNvSpPr>
              <a:spLocks/>
            </p:cNvSpPr>
            <p:nvPr/>
          </p:nvSpPr>
          <p:spPr bwMode="auto">
            <a:xfrm>
              <a:off x="1461" y="1921"/>
              <a:ext cx="76" cy="54"/>
            </a:xfrm>
            <a:custGeom>
              <a:avLst/>
              <a:gdLst>
                <a:gd name="T0" fmla="*/ 60 w 76"/>
                <a:gd name="T1" fmla="*/ 2 h 54"/>
                <a:gd name="T2" fmla="*/ 54 w 76"/>
                <a:gd name="T3" fmla="*/ 4 h 54"/>
                <a:gd name="T4" fmla="*/ 47 w 76"/>
                <a:gd name="T5" fmla="*/ 9 h 54"/>
                <a:gd name="T6" fmla="*/ 39 w 76"/>
                <a:gd name="T7" fmla="*/ 13 h 54"/>
                <a:gd name="T8" fmla="*/ 31 w 76"/>
                <a:gd name="T9" fmla="*/ 19 h 54"/>
                <a:gd name="T10" fmla="*/ 22 w 76"/>
                <a:gd name="T11" fmla="*/ 25 h 54"/>
                <a:gd name="T12" fmla="*/ 15 w 76"/>
                <a:gd name="T13" fmla="*/ 31 h 54"/>
                <a:gd name="T14" fmla="*/ 8 w 76"/>
                <a:gd name="T15" fmla="*/ 37 h 54"/>
                <a:gd name="T16" fmla="*/ 4 w 76"/>
                <a:gd name="T17" fmla="*/ 42 h 54"/>
                <a:gd name="T18" fmla="*/ 2 w 76"/>
                <a:gd name="T19" fmla="*/ 47 h 54"/>
                <a:gd name="T20" fmla="*/ 0 w 76"/>
                <a:gd name="T21" fmla="*/ 50 h 54"/>
                <a:gd name="T22" fmla="*/ 0 w 76"/>
                <a:gd name="T23" fmla="*/ 52 h 54"/>
                <a:gd name="T24" fmla="*/ 1 w 76"/>
                <a:gd name="T25" fmla="*/ 53 h 54"/>
                <a:gd name="T26" fmla="*/ 4 w 76"/>
                <a:gd name="T27" fmla="*/ 52 h 54"/>
                <a:gd name="T28" fmla="*/ 6 w 76"/>
                <a:gd name="T29" fmla="*/ 50 h 54"/>
                <a:gd name="T30" fmla="*/ 10 w 76"/>
                <a:gd name="T31" fmla="*/ 47 h 54"/>
                <a:gd name="T32" fmla="*/ 15 w 76"/>
                <a:gd name="T33" fmla="*/ 42 h 54"/>
                <a:gd name="T34" fmla="*/ 21 w 76"/>
                <a:gd name="T35" fmla="*/ 37 h 54"/>
                <a:gd name="T36" fmla="*/ 29 w 76"/>
                <a:gd name="T37" fmla="*/ 31 h 54"/>
                <a:gd name="T38" fmla="*/ 36 w 76"/>
                <a:gd name="T39" fmla="*/ 24 h 54"/>
                <a:gd name="T40" fmla="*/ 44 w 76"/>
                <a:gd name="T41" fmla="*/ 19 h 54"/>
                <a:gd name="T42" fmla="*/ 53 w 76"/>
                <a:gd name="T43" fmla="*/ 14 h 54"/>
                <a:gd name="T44" fmla="*/ 60 w 76"/>
                <a:gd name="T45" fmla="*/ 11 h 54"/>
                <a:gd name="T46" fmla="*/ 66 w 76"/>
                <a:gd name="T47" fmla="*/ 9 h 54"/>
                <a:gd name="T48" fmla="*/ 70 w 76"/>
                <a:gd name="T49" fmla="*/ 8 h 54"/>
                <a:gd name="T50" fmla="*/ 73 w 76"/>
                <a:gd name="T51" fmla="*/ 6 h 54"/>
                <a:gd name="T52" fmla="*/ 74 w 76"/>
                <a:gd name="T53" fmla="*/ 4 h 54"/>
                <a:gd name="T54" fmla="*/ 74 w 76"/>
                <a:gd name="T55" fmla="*/ 3 h 54"/>
                <a:gd name="T56" fmla="*/ 73 w 76"/>
                <a:gd name="T57" fmla="*/ 1 h 54"/>
                <a:gd name="T58" fmla="*/ 70 w 76"/>
                <a:gd name="T59" fmla="*/ 0 h 54"/>
                <a:gd name="T60" fmla="*/ 67 w 76"/>
                <a:gd name="T61" fmla="*/ 0 h 54"/>
                <a:gd name="T62" fmla="*/ 62 w 76"/>
                <a:gd name="T63" fmla="*/ 1 h 5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6"/>
                <a:gd name="T97" fmla="*/ 0 h 54"/>
                <a:gd name="T98" fmla="*/ 76 w 76"/>
                <a:gd name="T99" fmla="*/ 54 h 5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6" h="54">
                  <a:moveTo>
                    <a:pt x="62" y="1"/>
                  </a:moveTo>
                  <a:lnTo>
                    <a:pt x="60" y="2"/>
                  </a:lnTo>
                  <a:lnTo>
                    <a:pt x="57" y="4"/>
                  </a:lnTo>
                  <a:lnTo>
                    <a:pt x="54" y="4"/>
                  </a:lnTo>
                  <a:lnTo>
                    <a:pt x="51" y="7"/>
                  </a:lnTo>
                  <a:lnTo>
                    <a:pt x="47" y="9"/>
                  </a:lnTo>
                  <a:lnTo>
                    <a:pt x="43" y="11"/>
                  </a:lnTo>
                  <a:lnTo>
                    <a:pt x="39" y="13"/>
                  </a:lnTo>
                  <a:lnTo>
                    <a:pt x="34" y="16"/>
                  </a:lnTo>
                  <a:lnTo>
                    <a:pt x="31" y="19"/>
                  </a:lnTo>
                  <a:lnTo>
                    <a:pt x="26" y="22"/>
                  </a:lnTo>
                  <a:lnTo>
                    <a:pt x="22" y="25"/>
                  </a:lnTo>
                  <a:lnTo>
                    <a:pt x="19" y="28"/>
                  </a:lnTo>
                  <a:lnTo>
                    <a:pt x="15" y="31"/>
                  </a:lnTo>
                  <a:lnTo>
                    <a:pt x="11" y="34"/>
                  </a:lnTo>
                  <a:lnTo>
                    <a:pt x="8" y="37"/>
                  </a:lnTo>
                  <a:lnTo>
                    <a:pt x="6" y="40"/>
                  </a:lnTo>
                  <a:lnTo>
                    <a:pt x="4" y="42"/>
                  </a:lnTo>
                  <a:lnTo>
                    <a:pt x="3" y="45"/>
                  </a:lnTo>
                  <a:lnTo>
                    <a:pt x="2" y="47"/>
                  </a:lnTo>
                  <a:lnTo>
                    <a:pt x="1" y="49"/>
                  </a:lnTo>
                  <a:lnTo>
                    <a:pt x="0" y="50"/>
                  </a:lnTo>
                  <a:lnTo>
                    <a:pt x="0" y="51"/>
                  </a:lnTo>
                  <a:lnTo>
                    <a:pt x="0" y="52"/>
                  </a:lnTo>
                  <a:lnTo>
                    <a:pt x="0" y="53"/>
                  </a:lnTo>
                  <a:lnTo>
                    <a:pt x="1" y="53"/>
                  </a:lnTo>
                  <a:lnTo>
                    <a:pt x="3" y="53"/>
                  </a:lnTo>
                  <a:lnTo>
                    <a:pt x="4" y="52"/>
                  </a:lnTo>
                  <a:lnTo>
                    <a:pt x="5" y="52"/>
                  </a:lnTo>
                  <a:lnTo>
                    <a:pt x="6" y="50"/>
                  </a:lnTo>
                  <a:lnTo>
                    <a:pt x="8" y="49"/>
                  </a:lnTo>
                  <a:lnTo>
                    <a:pt x="10" y="47"/>
                  </a:lnTo>
                  <a:lnTo>
                    <a:pt x="12" y="45"/>
                  </a:lnTo>
                  <a:lnTo>
                    <a:pt x="15" y="42"/>
                  </a:lnTo>
                  <a:lnTo>
                    <a:pt x="18" y="40"/>
                  </a:lnTo>
                  <a:lnTo>
                    <a:pt x="21" y="37"/>
                  </a:lnTo>
                  <a:lnTo>
                    <a:pt x="25" y="33"/>
                  </a:lnTo>
                  <a:lnTo>
                    <a:pt x="29" y="31"/>
                  </a:lnTo>
                  <a:lnTo>
                    <a:pt x="32" y="27"/>
                  </a:lnTo>
                  <a:lnTo>
                    <a:pt x="36" y="24"/>
                  </a:lnTo>
                  <a:lnTo>
                    <a:pt x="41" y="22"/>
                  </a:lnTo>
                  <a:lnTo>
                    <a:pt x="44" y="19"/>
                  </a:lnTo>
                  <a:lnTo>
                    <a:pt x="49" y="16"/>
                  </a:lnTo>
                  <a:lnTo>
                    <a:pt x="53" y="14"/>
                  </a:lnTo>
                  <a:lnTo>
                    <a:pt x="56" y="12"/>
                  </a:lnTo>
                  <a:lnTo>
                    <a:pt x="60" y="11"/>
                  </a:lnTo>
                  <a:lnTo>
                    <a:pt x="63" y="10"/>
                  </a:lnTo>
                  <a:lnTo>
                    <a:pt x="66" y="9"/>
                  </a:lnTo>
                  <a:lnTo>
                    <a:pt x="69" y="9"/>
                  </a:lnTo>
                  <a:lnTo>
                    <a:pt x="70" y="8"/>
                  </a:lnTo>
                  <a:lnTo>
                    <a:pt x="72" y="7"/>
                  </a:lnTo>
                  <a:lnTo>
                    <a:pt x="73" y="6"/>
                  </a:lnTo>
                  <a:lnTo>
                    <a:pt x="74" y="5"/>
                  </a:lnTo>
                  <a:lnTo>
                    <a:pt x="74" y="4"/>
                  </a:lnTo>
                  <a:lnTo>
                    <a:pt x="75" y="4"/>
                  </a:lnTo>
                  <a:lnTo>
                    <a:pt x="74" y="3"/>
                  </a:lnTo>
                  <a:lnTo>
                    <a:pt x="74" y="2"/>
                  </a:lnTo>
                  <a:lnTo>
                    <a:pt x="73" y="1"/>
                  </a:lnTo>
                  <a:lnTo>
                    <a:pt x="72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4" y="1"/>
                  </a:lnTo>
                  <a:lnTo>
                    <a:pt x="62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0" name="Freeform 262"/>
            <p:cNvSpPr>
              <a:spLocks/>
            </p:cNvSpPr>
            <p:nvPr/>
          </p:nvSpPr>
          <p:spPr bwMode="auto">
            <a:xfrm>
              <a:off x="1535" y="1860"/>
              <a:ext cx="9" cy="23"/>
            </a:xfrm>
            <a:custGeom>
              <a:avLst/>
              <a:gdLst>
                <a:gd name="T0" fmla="*/ 1 w 9"/>
                <a:gd name="T1" fmla="*/ 6 h 23"/>
                <a:gd name="T2" fmla="*/ 2 w 9"/>
                <a:gd name="T3" fmla="*/ 6 h 23"/>
                <a:gd name="T4" fmla="*/ 3 w 9"/>
                <a:gd name="T5" fmla="*/ 6 h 23"/>
                <a:gd name="T6" fmla="*/ 3 w 9"/>
                <a:gd name="T7" fmla="*/ 5 h 23"/>
                <a:gd name="T8" fmla="*/ 5 w 9"/>
                <a:gd name="T9" fmla="*/ 3 h 23"/>
                <a:gd name="T10" fmla="*/ 5 w 9"/>
                <a:gd name="T11" fmla="*/ 2 h 23"/>
                <a:gd name="T12" fmla="*/ 6 w 9"/>
                <a:gd name="T13" fmla="*/ 1 h 23"/>
                <a:gd name="T14" fmla="*/ 6 w 9"/>
                <a:gd name="T15" fmla="*/ 0 h 23"/>
                <a:gd name="T16" fmla="*/ 7 w 9"/>
                <a:gd name="T17" fmla="*/ 1 h 23"/>
                <a:gd name="T18" fmla="*/ 7 w 9"/>
                <a:gd name="T19" fmla="*/ 2 h 23"/>
                <a:gd name="T20" fmla="*/ 7 w 9"/>
                <a:gd name="T21" fmla="*/ 5 h 23"/>
                <a:gd name="T22" fmla="*/ 7 w 9"/>
                <a:gd name="T23" fmla="*/ 6 h 23"/>
                <a:gd name="T24" fmla="*/ 7 w 9"/>
                <a:gd name="T25" fmla="*/ 9 h 23"/>
                <a:gd name="T26" fmla="*/ 7 w 9"/>
                <a:gd name="T27" fmla="*/ 10 h 23"/>
                <a:gd name="T28" fmla="*/ 8 w 9"/>
                <a:gd name="T29" fmla="*/ 12 h 23"/>
                <a:gd name="T30" fmla="*/ 8 w 9"/>
                <a:gd name="T31" fmla="*/ 13 h 23"/>
                <a:gd name="T32" fmla="*/ 8 w 9"/>
                <a:gd name="T33" fmla="*/ 15 h 23"/>
                <a:gd name="T34" fmla="*/ 8 w 9"/>
                <a:gd name="T35" fmla="*/ 17 h 23"/>
                <a:gd name="T36" fmla="*/ 8 w 9"/>
                <a:gd name="T37" fmla="*/ 18 h 23"/>
                <a:gd name="T38" fmla="*/ 8 w 9"/>
                <a:gd name="T39" fmla="*/ 20 h 23"/>
                <a:gd name="T40" fmla="*/ 7 w 9"/>
                <a:gd name="T41" fmla="*/ 21 h 23"/>
                <a:gd name="T42" fmla="*/ 7 w 9"/>
                <a:gd name="T43" fmla="*/ 22 h 23"/>
                <a:gd name="T44" fmla="*/ 6 w 9"/>
                <a:gd name="T45" fmla="*/ 21 h 23"/>
                <a:gd name="T46" fmla="*/ 6 w 9"/>
                <a:gd name="T47" fmla="*/ 20 h 23"/>
                <a:gd name="T48" fmla="*/ 6 w 9"/>
                <a:gd name="T49" fmla="*/ 19 h 23"/>
                <a:gd name="T50" fmla="*/ 6 w 9"/>
                <a:gd name="T51" fmla="*/ 17 h 23"/>
                <a:gd name="T52" fmla="*/ 6 w 9"/>
                <a:gd name="T53" fmla="*/ 16 h 23"/>
                <a:gd name="T54" fmla="*/ 5 w 9"/>
                <a:gd name="T55" fmla="*/ 14 h 23"/>
                <a:gd name="T56" fmla="*/ 5 w 9"/>
                <a:gd name="T57" fmla="*/ 13 h 23"/>
                <a:gd name="T58" fmla="*/ 5 w 9"/>
                <a:gd name="T59" fmla="*/ 11 h 23"/>
                <a:gd name="T60" fmla="*/ 5 w 9"/>
                <a:gd name="T61" fmla="*/ 9 h 23"/>
                <a:gd name="T62" fmla="*/ 5 w 9"/>
                <a:gd name="T63" fmla="*/ 9 h 23"/>
                <a:gd name="T64" fmla="*/ 5 w 9"/>
                <a:gd name="T65" fmla="*/ 10 h 23"/>
                <a:gd name="T66" fmla="*/ 4 w 9"/>
                <a:gd name="T67" fmla="*/ 11 h 23"/>
                <a:gd name="T68" fmla="*/ 3 w 9"/>
                <a:gd name="T69" fmla="*/ 11 h 23"/>
                <a:gd name="T70" fmla="*/ 2 w 9"/>
                <a:gd name="T71" fmla="*/ 11 h 23"/>
                <a:gd name="T72" fmla="*/ 1 w 9"/>
                <a:gd name="T73" fmla="*/ 10 h 23"/>
                <a:gd name="T74" fmla="*/ 1 w 9"/>
                <a:gd name="T75" fmla="*/ 9 h 23"/>
                <a:gd name="T76" fmla="*/ 1 w 9"/>
                <a:gd name="T77" fmla="*/ 8 h 23"/>
                <a:gd name="T78" fmla="*/ 1 w 9"/>
                <a:gd name="T79" fmla="*/ 6 h 2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9"/>
                <a:gd name="T121" fmla="*/ 0 h 23"/>
                <a:gd name="T122" fmla="*/ 9 w 9"/>
                <a:gd name="T123" fmla="*/ 23 h 23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9" h="23">
                  <a:moveTo>
                    <a:pt x="1" y="6"/>
                  </a:move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4" y="4"/>
                  </a:lnTo>
                  <a:lnTo>
                    <a:pt x="5" y="3"/>
                  </a:lnTo>
                  <a:lnTo>
                    <a:pt x="5" y="2"/>
                  </a:lnTo>
                  <a:lnTo>
                    <a:pt x="6" y="2"/>
                  </a:lnTo>
                  <a:lnTo>
                    <a:pt x="6" y="1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1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6"/>
                  </a:lnTo>
                  <a:lnTo>
                    <a:pt x="7" y="8"/>
                  </a:lnTo>
                  <a:lnTo>
                    <a:pt x="7" y="9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8" y="12"/>
                  </a:lnTo>
                  <a:lnTo>
                    <a:pt x="8" y="13"/>
                  </a:lnTo>
                  <a:lnTo>
                    <a:pt x="8" y="14"/>
                  </a:lnTo>
                  <a:lnTo>
                    <a:pt x="8" y="15"/>
                  </a:lnTo>
                  <a:lnTo>
                    <a:pt x="8" y="16"/>
                  </a:lnTo>
                  <a:lnTo>
                    <a:pt x="8" y="17"/>
                  </a:lnTo>
                  <a:lnTo>
                    <a:pt x="8" y="18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7" y="20"/>
                  </a:lnTo>
                  <a:lnTo>
                    <a:pt x="7" y="21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1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5" y="10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0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91" name="Freeform 263"/>
            <p:cNvSpPr>
              <a:spLocks/>
            </p:cNvSpPr>
            <p:nvPr/>
          </p:nvSpPr>
          <p:spPr bwMode="auto">
            <a:xfrm>
              <a:off x="1542" y="1891"/>
              <a:ext cx="12" cy="26"/>
            </a:xfrm>
            <a:custGeom>
              <a:avLst/>
              <a:gdLst>
                <a:gd name="T0" fmla="*/ 0 w 12"/>
                <a:gd name="T1" fmla="*/ 2 h 26"/>
                <a:gd name="T2" fmla="*/ 0 w 12"/>
                <a:gd name="T3" fmla="*/ 2 h 26"/>
                <a:gd name="T4" fmla="*/ 0 w 12"/>
                <a:gd name="T5" fmla="*/ 3 h 26"/>
                <a:gd name="T6" fmla="*/ 1 w 12"/>
                <a:gd name="T7" fmla="*/ 4 h 26"/>
                <a:gd name="T8" fmla="*/ 1 w 12"/>
                <a:gd name="T9" fmla="*/ 5 h 26"/>
                <a:gd name="T10" fmla="*/ 1 w 12"/>
                <a:gd name="T11" fmla="*/ 6 h 26"/>
                <a:gd name="T12" fmla="*/ 1 w 12"/>
                <a:gd name="T13" fmla="*/ 6 h 26"/>
                <a:gd name="T14" fmla="*/ 1 w 12"/>
                <a:gd name="T15" fmla="*/ 8 h 26"/>
                <a:gd name="T16" fmla="*/ 2 w 12"/>
                <a:gd name="T17" fmla="*/ 9 h 26"/>
                <a:gd name="T18" fmla="*/ 2 w 12"/>
                <a:gd name="T19" fmla="*/ 10 h 26"/>
                <a:gd name="T20" fmla="*/ 3 w 12"/>
                <a:gd name="T21" fmla="*/ 10 h 26"/>
                <a:gd name="T22" fmla="*/ 3 w 12"/>
                <a:gd name="T23" fmla="*/ 12 h 26"/>
                <a:gd name="T24" fmla="*/ 3 w 12"/>
                <a:gd name="T25" fmla="*/ 13 h 26"/>
                <a:gd name="T26" fmla="*/ 4 w 12"/>
                <a:gd name="T27" fmla="*/ 15 h 26"/>
                <a:gd name="T28" fmla="*/ 5 w 12"/>
                <a:gd name="T29" fmla="*/ 15 h 26"/>
                <a:gd name="T30" fmla="*/ 5 w 12"/>
                <a:gd name="T31" fmla="*/ 17 h 26"/>
                <a:gd name="T32" fmla="*/ 5 w 12"/>
                <a:gd name="T33" fmla="*/ 19 h 26"/>
                <a:gd name="T34" fmla="*/ 6 w 12"/>
                <a:gd name="T35" fmla="*/ 20 h 26"/>
                <a:gd name="T36" fmla="*/ 7 w 12"/>
                <a:gd name="T37" fmla="*/ 22 h 26"/>
                <a:gd name="T38" fmla="*/ 8 w 12"/>
                <a:gd name="T39" fmla="*/ 23 h 26"/>
                <a:gd name="T40" fmla="*/ 8 w 12"/>
                <a:gd name="T41" fmla="*/ 24 h 26"/>
                <a:gd name="T42" fmla="*/ 8 w 12"/>
                <a:gd name="T43" fmla="*/ 25 h 26"/>
                <a:gd name="T44" fmla="*/ 9 w 12"/>
                <a:gd name="T45" fmla="*/ 25 h 26"/>
                <a:gd name="T46" fmla="*/ 10 w 12"/>
                <a:gd name="T47" fmla="*/ 25 h 26"/>
                <a:gd name="T48" fmla="*/ 10 w 12"/>
                <a:gd name="T49" fmla="*/ 25 h 26"/>
                <a:gd name="T50" fmla="*/ 11 w 12"/>
                <a:gd name="T51" fmla="*/ 24 h 26"/>
                <a:gd name="T52" fmla="*/ 11 w 12"/>
                <a:gd name="T53" fmla="*/ 23 h 26"/>
                <a:gd name="T54" fmla="*/ 10 w 12"/>
                <a:gd name="T55" fmla="*/ 23 h 26"/>
                <a:gd name="T56" fmla="*/ 10 w 12"/>
                <a:gd name="T57" fmla="*/ 22 h 26"/>
                <a:gd name="T58" fmla="*/ 10 w 12"/>
                <a:gd name="T59" fmla="*/ 21 h 26"/>
                <a:gd name="T60" fmla="*/ 10 w 12"/>
                <a:gd name="T61" fmla="*/ 19 h 26"/>
                <a:gd name="T62" fmla="*/ 9 w 12"/>
                <a:gd name="T63" fmla="*/ 18 h 26"/>
                <a:gd name="T64" fmla="*/ 8 w 12"/>
                <a:gd name="T65" fmla="*/ 17 h 26"/>
                <a:gd name="T66" fmla="*/ 8 w 12"/>
                <a:gd name="T67" fmla="*/ 15 h 26"/>
                <a:gd name="T68" fmla="*/ 8 w 12"/>
                <a:gd name="T69" fmla="*/ 15 h 26"/>
                <a:gd name="T70" fmla="*/ 7 w 12"/>
                <a:gd name="T71" fmla="*/ 13 h 26"/>
                <a:gd name="T72" fmla="*/ 7 w 12"/>
                <a:gd name="T73" fmla="*/ 12 h 26"/>
                <a:gd name="T74" fmla="*/ 6 w 12"/>
                <a:gd name="T75" fmla="*/ 11 h 26"/>
                <a:gd name="T76" fmla="*/ 6 w 12"/>
                <a:gd name="T77" fmla="*/ 10 h 26"/>
                <a:gd name="T78" fmla="*/ 6 w 12"/>
                <a:gd name="T79" fmla="*/ 10 h 26"/>
                <a:gd name="T80" fmla="*/ 6 w 12"/>
                <a:gd name="T81" fmla="*/ 9 h 26"/>
                <a:gd name="T82" fmla="*/ 5 w 12"/>
                <a:gd name="T83" fmla="*/ 7 h 26"/>
                <a:gd name="T84" fmla="*/ 5 w 12"/>
                <a:gd name="T85" fmla="*/ 6 h 26"/>
                <a:gd name="T86" fmla="*/ 5 w 12"/>
                <a:gd name="T87" fmla="*/ 6 h 26"/>
                <a:gd name="T88" fmla="*/ 5 w 12"/>
                <a:gd name="T89" fmla="*/ 5 h 26"/>
                <a:gd name="T90" fmla="*/ 5 w 12"/>
                <a:gd name="T91" fmla="*/ 4 h 26"/>
                <a:gd name="T92" fmla="*/ 5 w 12"/>
                <a:gd name="T93" fmla="*/ 3 h 26"/>
                <a:gd name="T94" fmla="*/ 4 w 12"/>
                <a:gd name="T95" fmla="*/ 2 h 26"/>
                <a:gd name="T96" fmla="*/ 4 w 12"/>
                <a:gd name="T97" fmla="*/ 2 h 26"/>
                <a:gd name="T98" fmla="*/ 3 w 12"/>
                <a:gd name="T99" fmla="*/ 1 h 26"/>
                <a:gd name="T100" fmla="*/ 3 w 12"/>
                <a:gd name="T101" fmla="*/ 1 h 26"/>
                <a:gd name="T102" fmla="*/ 3 w 12"/>
                <a:gd name="T103" fmla="*/ 0 h 26"/>
                <a:gd name="T104" fmla="*/ 2 w 12"/>
                <a:gd name="T105" fmla="*/ 0 h 26"/>
                <a:gd name="T106" fmla="*/ 1 w 12"/>
                <a:gd name="T107" fmla="*/ 0 h 26"/>
                <a:gd name="T108" fmla="*/ 1 w 12"/>
                <a:gd name="T109" fmla="*/ 0 h 26"/>
                <a:gd name="T110" fmla="*/ 0 w 12"/>
                <a:gd name="T111" fmla="*/ 0 h 26"/>
                <a:gd name="T112" fmla="*/ 0 w 12"/>
                <a:gd name="T113" fmla="*/ 1 h 26"/>
                <a:gd name="T114" fmla="*/ 0 w 12"/>
                <a:gd name="T115" fmla="*/ 2 h 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"/>
                <a:gd name="T175" fmla="*/ 0 h 26"/>
                <a:gd name="T176" fmla="*/ 12 w 12"/>
                <a:gd name="T177" fmla="*/ 26 h 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" h="26">
                  <a:moveTo>
                    <a:pt x="0" y="2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8"/>
                  </a:lnTo>
                  <a:lnTo>
                    <a:pt x="2" y="9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3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6" y="20"/>
                  </a:lnTo>
                  <a:lnTo>
                    <a:pt x="7" y="22"/>
                  </a:lnTo>
                  <a:lnTo>
                    <a:pt x="8" y="23"/>
                  </a:lnTo>
                  <a:lnTo>
                    <a:pt x="8" y="24"/>
                  </a:lnTo>
                  <a:lnTo>
                    <a:pt x="8" y="25"/>
                  </a:lnTo>
                  <a:lnTo>
                    <a:pt x="9" y="25"/>
                  </a:lnTo>
                  <a:lnTo>
                    <a:pt x="10" y="25"/>
                  </a:lnTo>
                  <a:lnTo>
                    <a:pt x="11" y="24"/>
                  </a:lnTo>
                  <a:lnTo>
                    <a:pt x="11" y="23"/>
                  </a:lnTo>
                  <a:lnTo>
                    <a:pt x="10" y="23"/>
                  </a:lnTo>
                  <a:lnTo>
                    <a:pt x="10" y="22"/>
                  </a:lnTo>
                  <a:lnTo>
                    <a:pt x="10" y="21"/>
                  </a:lnTo>
                  <a:lnTo>
                    <a:pt x="10" y="19"/>
                  </a:lnTo>
                  <a:lnTo>
                    <a:pt x="9" y="18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6" y="9"/>
                  </a:lnTo>
                  <a:lnTo>
                    <a:pt x="5" y="7"/>
                  </a:lnTo>
                  <a:lnTo>
                    <a:pt x="5" y="6"/>
                  </a:lnTo>
                  <a:lnTo>
                    <a:pt x="5" y="5"/>
                  </a:lnTo>
                  <a:lnTo>
                    <a:pt x="5" y="4"/>
                  </a:lnTo>
                  <a:lnTo>
                    <a:pt x="5" y="3"/>
                  </a:lnTo>
                  <a:lnTo>
                    <a:pt x="4" y="2"/>
                  </a:lnTo>
                  <a:lnTo>
                    <a:pt x="3" y="1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6387" name="Group 470"/>
          <p:cNvGrpSpPr>
            <a:grpSpLocks/>
          </p:cNvGrpSpPr>
          <p:nvPr/>
        </p:nvGrpSpPr>
        <p:grpSpPr bwMode="auto">
          <a:xfrm>
            <a:off x="915988" y="4702175"/>
            <a:ext cx="768350" cy="768350"/>
            <a:chOff x="577" y="2798"/>
            <a:chExt cx="484" cy="484"/>
          </a:xfrm>
        </p:grpSpPr>
        <p:sp>
          <p:nvSpPr>
            <p:cNvPr id="56740" name="Freeform 265"/>
            <p:cNvSpPr>
              <a:spLocks/>
            </p:cNvSpPr>
            <p:nvPr/>
          </p:nvSpPr>
          <p:spPr bwMode="auto">
            <a:xfrm>
              <a:off x="577" y="2798"/>
              <a:ext cx="478" cy="478"/>
            </a:xfrm>
            <a:custGeom>
              <a:avLst/>
              <a:gdLst>
                <a:gd name="T0" fmla="*/ 246 w 478"/>
                <a:gd name="T1" fmla="*/ 477 h 478"/>
                <a:gd name="T2" fmla="*/ 293 w 478"/>
                <a:gd name="T3" fmla="*/ 470 h 478"/>
                <a:gd name="T4" fmla="*/ 337 w 478"/>
                <a:gd name="T5" fmla="*/ 455 h 478"/>
                <a:gd name="T6" fmla="*/ 377 w 478"/>
                <a:gd name="T7" fmla="*/ 433 h 478"/>
                <a:gd name="T8" fmla="*/ 412 w 478"/>
                <a:gd name="T9" fmla="*/ 402 h 478"/>
                <a:gd name="T10" fmla="*/ 439 w 478"/>
                <a:gd name="T11" fmla="*/ 366 h 478"/>
                <a:gd name="T12" fmla="*/ 460 w 478"/>
                <a:gd name="T13" fmla="*/ 325 h 478"/>
                <a:gd name="T14" fmla="*/ 473 w 478"/>
                <a:gd name="T15" fmla="*/ 278 h 478"/>
                <a:gd name="T16" fmla="*/ 477 w 478"/>
                <a:gd name="T17" fmla="*/ 230 h 478"/>
                <a:gd name="T18" fmla="*/ 470 w 478"/>
                <a:gd name="T19" fmla="*/ 183 h 478"/>
                <a:gd name="T20" fmla="*/ 455 w 478"/>
                <a:gd name="T21" fmla="*/ 139 h 478"/>
                <a:gd name="T22" fmla="*/ 432 w 478"/>
                <a:gd name="T23" fmla="*/ 100 h 478"/>
                <a:gd name="T24" fmla="*/ 402 w 478"/>
                <a:gd name="T25" fmla="*/ 65 h 478"/>
                <a:gd name="T26" fmla="*/ 365 w 478"/>
                <a:gd name="T27" fmla="*/ 37 h 478"/>
                <a:gd name="T28" fmla="*/ 324 w 478"/>
                <a:gd name="T29" fmla="*/ 16 h 478"/>
                <a:gd name="T30" fmla="*/ 278 w 478"/>
                <a:gd name="T31" fmla="*/ 3 h 478"/>
                <a:gd name="T32" fmla="*/ 230 w 478"/>
                <a:gd name="T33" fmla="*/ 0 h 478"/>
                <a:gd name="T34" fmla="*/ 183 w 478"/>
                <a:gd name="T35" fmla="*/ 6 h 478"/>
                <a:gd name="T36" fmla="*/ 139 w 478"/>
                <a:gd name="T37" fmla="*/ 21 h 478"/>
                <a:gd name="T38" fmla="*/ 99 w 478"/>
                <a:gd name="T39" fmla="*/ 44 h 478"/>
                <a:gd name="T40" fmla="*/ 65 w 478"/>
                <a:gd name="T41" fmla="*/ 74 h 478"/>
                <a:gd name="T42" fmla="*/ 37 w 478"/>
                <a:gd name="T43" fmla="*/ 111 h 478"/>
                <a:gd name="T44" fmla="*/ 16 w 478"/>
                <a:gd name="T45" fmla="*/ 152 h 478"/>
                <a:gd name="T46" fmla="*/ 3 w 478"/>
                <a:gd name="T47" fmla="*/ 198 h 478"/>
                <a:gd name="T48" fmla="*/ 0 w 478"/>
                <a:gd name="T49" fmla="*/ 247 h 478"/>
                <a:gd name="T50" fmla="*/ 6 w 478"/>
                <a:gd name="T51" fmla="*/ 293 h 478"/>
                <a:gd name="T52" fmla="*/ 21 w 478"/>
                <a:gd name="T53" fmla="*/ 338 h 478"/>
                <a:gd name="T54" fmla="*/ 43 w 478"/>
                <a:gd name="T55" fmla="*/ 377 h 478"/>
                <a:gd name="T56" fmla="*/ 74 w 478"/>
                <a:gd name="T57" fmla="*/ 412 h 478"/>
                <a:gd name="T58" fmla="*/ 110 w 478"/>
                <a:gd name="T59" fmla="*/ 439 h 478"/>
                <a:gd name="T60" fmla="*/ 152 w 478"/>
                <a:gd name="T61" fmla="*/ 461 h 478"/>
                <a:gd name="T62" fmla="*/ 198 w 478"/>
                <a:gd name="T63" fmla="*/ 474 h 4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78"/>
                <a:gd name="T97" fmla="*/ 0 h 478"/>
                <a:gd name="T98" fmla="*/ 478 w 478"/>
                <a:gd name="T99" fmla="*/ 478 h 4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78" h="478">
                  <a:moveTo>
                    <a:pt x="222" y="476"/>
                  </a:moveTo>
                  <a:lnTo>
                    <a:pt x="246" y="477"/>
                  </a:lnTo>
                  <a:lnTo>
                    <a:pt x="270" y="475"/>
                  </a:lnTo>
                  <a:lnTo>
                    <a:pt x="293" y="470"/>
                  </a:lnTo>
                  <a:lnTo>
                    <a:pt x="316" y="464"/>
                  </a:lnTo>
                  <a:lnTo>
                    <a:pt x="337" y="455"/>
                  </a:lnTo>
                  <a:lnTo>
                    <a:pt x="358" y="444"/>
                  </a:lnTo>
                  <a:lnTo>
                    <a:pt x="377" y="433"/>
                  </a:lnTo>
                  <a:lnTo>
                    <a:pt x="395" y="418"/>
                  </a:lnTo>
                  <a:lnTo>
                    <a:pt x="412" y="402"/>
                  </a:lnTo>
                  <a:lnTo>
                    <a:pt x="427" y="385"/>
                  </a:lnTo>
                  <a:lnTo>
                    <a:pt x="439" y="366"/>
                  </a:lnTo>
                  <a:lnTo>
                    <a:pt x="451" y="346"/>
                  </a:lnTo>
                  <a:lnTo>
                    <a:pt x="460" y="325"/>
                  </a:lnTo>
                  <a:lnTo>
                    <a:pt x="468" y="302"/>
                  </a:lnTo>
                  <a:lnTo>
                    <a:pt x="473" y="278"/>
                  </a:lnTo>
                  <a:lnTo>
                    <a:pt x="476" y="255"/>
                  </a:lnTo>
                  <a:lnTo>
                    <a:pt x="477" y="230"/>
                  </a:lnTo>
                  <a:lnTo>
                    <a:pt x="475" y="206"/>
                  </a:lnTo>
                  <a:lnTo>
                    <a:pt x="470" y="183"/>
                  </a:lnTo>
                  <a:lnTo>
                    <a:pt x="464" y="161"/>
                  </a:lnTo>
                  <a:lnTo>
                    <a:pt x="455" y="139"/>
                  </a:lnTo>
                  <a:lnTo>
                    <a:pt x="444" y="119"/>
                  </a:lnTo>
                  <a:lnTo>
                    <a:pt x="432" y="100"/>
                  </a:lnTo>
                  <a:lnTo>
                    <a:pt x="418" y="82"/>
                  </a:lnTo>
                  <a:lnTo>
                    <a:pt x="402" y="65"/>
                  </a:lnTo>
                  <a:lnTo>
                    <a:pt x="384" y="50"/>
                  </a:lnTo>
                  <a:lnTo>
                    <a:pt x="365" y="37"/>
                  </a:lnTo>
                  <a:lnTo>
                    <a:pt x="346" y="26"/>
                  </a:lnTo>
                  <a:lnTo>
                    <a:pt x="324" y="16"/>
                  </a:lnTo>
                  <a:lnTo>
                    <a:pt x="302" y="9"/>
                  </a:lnTo>
                  <a:lnTo>
                    <a:pt x="278" y="3"/>
                  </a:lnTo>
                  <a:lnTo>
                    <a:pt x="254" y="0"/>
                  </a:lnTo>
                  <a:lnTo>
                    <a:pt x="230" y="0"/>
                  </a:lnTo>
                  <a:lnTo>
                    <a:pt x="206" y="2"/>
                  </a:lnTo>
                  <a:lnTo>
                    <a:pt x="183" y="6"/>
                  </a:lnTo>
                  <a:lnTo>
                    <a:pt x="160" y="13"/>
                  </a:lnTo>
                  <a:lnTo>
                    <a:pt x="139" y="21"/>
                  </a:lnTo>
                  <a:lnTo>
                    <a:pt x="119" y="32"/>
                  </a:lnTo>
                  <a:lnTo>
                    <a:pt x="99" y="44"/>
                  </a:lnTo>
                  <a:lnTo>
                    <a:pt x="81" y="58"/>
                  </a:lnTo>
                  <a:lnTo>
                    <a:pt x="65" y="74"/>
                  </a:lnTo>
                  <a:lnTo>
                    <a:pt x="49" y="92"/>
                  </a:lnTo>
                  <a:lnTo>
                    <a:pt x="37" y="111"/>
                  </a:lnTo>
                  <a:lnTo>
                    <a:pt x="25" y="130"/>
                  </a:lnTo>
                  <a:lnTo>
                    <a:pt x="16" y="152"/>
                  </a:lnTo>
                  <a:lnTo>
                    <a:pt x="8" y="175"/>
                  </a:lnTo>
                  <a:lnTo>
                    <a:pt x="3" y="198"/>
                  </a:lnTo>
                  <a:lnTo>
                    <a:pt x="0" y="222"/>
                  </a:lnTo>
                  <a:lnTo>
                    <a:pt x="0" y="247"/>
                  </a:lnTo>
                  <a:lnTo>
                    <a:pt x="2" y="271"/>
                  </a:lnTo>
                  <a:lnTo>
                    <a:pt x="6" y="293"/>
                  </a:lnTo>
                  <a:lnTo>
                    <a:pt x="12" y="316"/>
                  </a:lnTo>
                  <a:lnTo>
                    <a:pt x="21" y="338"/>
                  </a:lnTo>
                  <a:lnTo>
                    <a:pt x="32" y="358"/>
                  </a:lnTo>
                  <a:lnTo>
                    <a:pt x="43" y="377"/>
                  </a:lnTo>
                  <a:lnTo>
                    <a:pt x="58" y="395"/>
                  </a:lnTo>
                  <a:lnTo>
                    <a:pt x="74" y="412"/>
                  </a:lnTo>
                  <a:lnTo>
                    <a:pt x="91" y="427"/>
                  </a:lnTo>
                  <a:lnTo>
                    <a:pt x="110" y="439"/>
                  </a:lnTo>
                  <a:lnTo>
                    <a:pt x="130" y="451"/>
                  </a:lnTo>
                  <a:lnTo>
                    <a:pt x="152" y="461"/>
                  </a:lnTo>
                  <a:lnTo>
                    <a:pt x="174" y="468"/>
                  </a:lnTo>
                  <a:lnTo>
                    <a:pt x="198" y="474"/>
                  </a:lnTo>
                  <a:lnTo>
                    <a:pt x="222" y="476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41" name="Freeform 266"/>
            <p:cNvSpPr>
              <a:spLocks/>
            </p:cNvSpPr>
            <p:nvPr/>
          </p:nvSpPr>
          <p:spPr bwMode="auto">
            <a:xfrm>
              <a:off x="577" y="2798"/>
              <a:ext cx="484" cy="484"/>
            </a:xfrm>
            <a:custGeom>
              <a:avLst/>
              <a:gdLst>
                <a:gd name="T0" fmla="*/ 249 w 484"/>
                <a:gd name="T1" fmla="*/ 483 h 484"/>
                <a:gd name="T2" fmla="*/ 297 w 484"/>
                <a:gd name="T3" fmla="*/ 476 h 484"/>
                <a:gd name="T4" fmla="*/ 341 w 484"/>
                <a:gd name="T5" fmla="*/ 461 h 484"/>
                <a:gd name="T6" fmla="*/ 382 w 484"/>
                <a:gd name="T7" fmla="*/ 438 h 484"/>
                <a:gd name="T8" fmla="*/ 417 w 484"/>
                <a:gd name="T9" fmla="*/ 407 h 484"/>
                <a:gd name="T10" fmla="*/ 445 w 484"/>
                <a:gd name="T11" fmla="*/ 371 h 484"/>
                <a:gd name="T12" fmla="*/ 466 w 484"/>
                <a:gd name="T13" fmla="*/ 329 h 484"/>
                <a:gd name="T14" fmla="*/ 479 w 484"/>
                <a:gd name="T15" fmla="*/ 282 h 484"/>
                <a:gd name="T16" fmla="*/ 483 w 484"/>
                <a:gd name="T17" fmla="*/ 233 h 484"/>
                <a:gd name="T18" fmla="*/ 476 w 484"/>
                <a:gd name="T19" fmla="*/ 185 h 484"/>
                <a:gd name="T20" fmla="*/ 461 w 484"/>
                <a:gd name="T21" fmla="*/ 141 h 484"/>
                <a:gd name="T22" fmla="*/ 437 w 484"/>
                <a:gd name="T23" fmla="*/ 101 h 484"/>
                <a:gd name="T24" fmla="*/ 407 w 484"/>
                <a:gd name="T25" fmla="*/ 66 h 484"/>
                <a:gd name="T26" fmla="*/ 370 w 484"/>
                <a:gd name="T27" fmla="*/ 37 h 484"/>
                <a:gd name="T28" fmla="*/ 328 w 484"/>
                <a:gd name="T29" fmla="*/ 16 h 484"/>
                <a:gd name="T30" fmla="*/ 282 w 484"/>
                <a:gd name="T31" fmla="*/ 3 h 484"/>
                <a:gd name="T32" fmla="*/ 233 w 484"/>
                <a:gd name="T33" fmla="*/ 0 h 484"/>
                <a:gd name="T34" fmla="*/ 185 w 484"/>
                <a:gd name="T35" fmla="*/ 6 h 484"/>
                <a:gd name="T36" fmla="*/ 141 w 484"/>
                <a:gd name="T37" fmla="*/ 21 h 484"/>
                <a:gd name="T38" fmla="*/ 100 w 484"/>
                <a:gd name="T39" fmla="*/ 45 h 484"/>
                <a:gd name="T40" fmla="*/ 66 w 484"/>
                <a:gd name="T41" fmla="*/ 75 h 484"/>
                <a:gd name="T42" fmla="*/ 37 w 484"/>
                <a:gd name="T43" fmla="*/ 112 h 484"/>
                <a:gd name="T44" fmla="*/ 16 w 484"/>
                <a:gd name="T45" fmla="*/ 154 h 484"/>
                <a:gd name="T46" fmla="*/ 3 w 484"/>
                <a:gd name="T47" fmla="*/ 200 h 484"/>
                <a:gd name="T48" fmla="*/ 0 w 484"/>
                <a:gd name="T49" fmla="*/ 250 h 484"/>
                <a:gd name="T50" fmla="*/ 6 w 484"/>
                <a:gd name="T51" fmla="*/ 297 h 484"/>
                <a:gd name="T52" fmla="*/ 21 w 484"/>
                <a:gd name="T53" fmla="*/ 342 h 484"/>
                <a:gd name="T54" fmla="*/ 44 w 484"/>
                <a:gd name="T55" fmla="*/ 382 h 484"/>
                <a:gd name="T56" fmla="*/ 75 w 484"/>
                <a:gd name="T57" fmla="*/ 417 h 484"/>
                <a:gd name="T58" fmla="*/ 111 w 484"/>
                <a:gd name="T59" fmla="*/ 445 h 484"/>
                <a:gd name="T60" fmla="*/ 154 w 484"/>
                <a:gd name="T61" fmla="*/ 467 h 484"/>
                <a:gd name="T62" fmla="*/ 200 w 484"/>
                <a:gd name="T63" fmla="*/ 480 h 48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84"/>
                <a:gd name="T97" fmla="*/ 0 h 484"/>
                <a:gd name="T98" fmla="*/ 484 w 484"/>
                <a:gd name="T99" fmla="*/ 484 h 48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84" h="484">
                  <a:moveTo>
                    <a:pt x="225" y="482"/>
                  </a:moveTo>
                  <a:lnTo>
                    <a:pt x="249" y="483"/>
                  </a:lnTo>
                  <a:lnTo>
                    <a:pt x="273" y="481"/>
                  </a:lnTo>
                  <a:lnTo>
                    <a:pt x="297" y="476"/>
                  </a:lnTo>
                  <a:lnTo>
                    <a:pt x="320" y="470"/>
                  </a:lnTo>
                  <a:lnTo>
                    <a:pt x="341" y="461"/>
                  </a:lnTo>
                  <a:lnTo>
                    <a:pt x="362" y="450"/>
                  </a:lnTo>
                  <a:lnTo>
                    <a:pt x="382" y="438"/>
                  </a:lnTo>
                  <a:lnTo>
                    <a:pt x="400" y="423"/>
                  </a:lnTo>
                  <a:lnTo>
                    <a:pt x="417" y="407"/>
                  </a:lnTo>
                  <a:lnTo>
                    <a:pt x="432" y="390"/>
                  </a:lnTo>
                  <a:lnTo>
                    <a:pt x="445" y="371"/>
                  </a:lnTo>
                  <a:lnTo>
                    <a:pt x="457" y="350"/>
                  </a:lnTo>
                  <a:lnTo>
                    <a:pt x="466" y="329"/>
                  </a:lnTo>
                  <a:lnTo>
                    <a:pt x="474" y="306"/>
                  </a:lnTo>
                  <a:lnTo>
                    <a:pt x="479" y="282"/>
                  </a:lnTo>
                  <a:lnTo>
                    <a:pt x="482" y="258"/>
                  </a:lnTo>
                  <a:lnTo>
                    <a:pt x="483" y="233"/>
                  </a:lnTo>
                  <a:lnTo>
                    <a:pt x="481" y="209"/>
                  </a:lnTo>
                  <a:lnTo>
                    <a:pt x="476" y="185"/>
                  </a:lnTo>
                  <a:lnTo>
                    <a:pt x="470" y="163"/>
                  </a:lnTo>
                  <a:lnTo>
                    <a:pt x="461" y="141"/>
                  </a:lnTo>
                  <a:lnTo>
                    <a:pt x="450" y="120"/>
                  </a:lnTo>
                  <a:lnTo>
                    <a:pt x="437" y="101"/>
                  </a:lnTo>
                  <a:lnTo>
                    <a:pt x="423" y="83"/>
                  </a:lnTo>
                  <a:lnTo>
                    <a:pt x="407" y="66"/>
                  </a:lnTo>
                  <a:lnTo>
                    <a:pt x="389" y="51"/>
                  </a:lnTo>
                  <a:lnTo>
                    <a:pt x="370" y="37"/>
                  </a:lnTo>
                  <a:lnTo>
                    <a:pt x="350" y="26"/>
                  </a:lnTo>
                  <a:lnTo>
                    <a:pt x="328" y="16"/>
                  </a:lnTo>
                  <a:lnTo>
                    <a:pt x="306" y="9"/>
                  </a:lnTo>
                  <a:lnTo>
                    <a:pt x="282" y="3"/>
                  </a:lnTo>
                  <a:lnTo>
                    <a:pt x="257" y="0"/>
                  </a:lnTo>
                  <a:lnTo>
                    <a:pt x="233" y="0"/>
                  </a:lnTo>
                  <a:lnTo>
                    <a:pt x="209" y="2"/>
                  </a:lnTo>
                  <a:lnTo>
                    <a:pt x="185" y="6"/>
                  </a:lnTo>
                  <a:lnTo>
                    <a:pt x="162" y="13"/>
                  </a:lnTo>
                  <a:lnTo>
                    <a:pt x="141" y="21"/>
                  </a:lnTo>
                  <a:lnTo>
                    <a:pt x="120" y="32"/>
                  </a:lnTo>
                  <a:lnTo>
                    <a:pt x="100" y="45"/>
                  </a:lnTo>
                  <a:lnTo>
                    <a:pt x="82" y="59"/>
                  </a:lnTo>
                  <a:lnTo>
                    <a:pt x="66" y="75"/>
                  </a:lnTo>
                  <a:lnTo>
                    <a:pt x="50" y="93"/>
                  </a:lnTo>
                  <a:lnTo>
                    <a:pt x="37" y="112"/>
                  </a:lnTo>
                  <a:lnTo>
                    <a:pt x="25" y="132"/>
                  </a:lnTo>
                  <a:lnTo>
                    <a:pt x="16" y="154"/>
                  </a:lnTo>
                  <a:lnTo>
                    <a:pt x="8" y="177"/>
                  </a:lnTo>
                  <a:lnTo>
                    <a:pt x="3" y="200"/>
                  </a:lnTo>
                  <a:lnTo>
                    <a:pt x="0" y="225"/>
                  </a:lnTo>
                  <a:lnTo>
                    <a:pt x="0" y="250"/>
                  </a:lnTo>
                  <a:lnTo>
                    <a:pt x="2" y="274"/>
                  </a:lnTo>
                  <a:lnTo>
                    <a:pt x="6" y="297"/>
                  </a:lnTo>
                  <a:lnTo>
                    <a:pt x="12" y="320"/>
                  </a:lnTo>
                  <a:lnTo>
                    <a:pt x="21" y="342"/>
                  </a:lnTo>
                  <a:lnTo>
                    <a:pt x="32" y="362"/>
                  </a:lnTo>
                  <a:lnTo>
                    <a:pt x="44" y="382"/>
                  </a:lnTo>
                  <a:lnTo>
                    <a:pt x="59" y="400"/>
                  </a:lnTo>
                  <a:lnTo>
                    <a:pt x="75" y="417"/>
                  </a:lnTo>
                  <a:lnTo>
                    <a:pt x="92" y="432"/>
                  </a:lnTo>
                  <a:lnTo>
                    <a:pt x="111" y="445"/>
                  </a:lnTo>
                  <a:lnTo>
                    <a:pt x="132" y="457"/>
                  </a:lnTo>
                  <a:lnTo>
                    <a:pt x="154" y="467"/>
                  </a:lnTo>
                  <a:lnTo>
                    <a:pt x="176" y="474"/>
                  </a:lnTo>
                  <a:lnTo>
                    <a:pt x="200" y="480"/>
                  </a:lnTo>
                  <a:lnTo>
                    <a:pt x="225" y="482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42" name="Freeform 267"/>
            <p:cNvSpPr>
              <a:spLocks/>
            </p:cNvSpPr>
            <p:nvPr/>
          </p:nvSpPr>
          <p:spPr bwMode="auto">
            <a:xfrm>
              <a:off x="583" y="2805"/>
              <a:ext cx="465" cy="464"/>
            </a:xfrm>
            <a:custGeom>
              <a:avLst/>
              <a:gdLst>
                <a:gd name="T0" fmla="*/ 256 w 465"/>
                <a:gd name="T1" fmla="*/ 462 h 464"/>
                <a:gd name="T2" fmla="*/ 301 w 465"/>
                <a:gd name="T3" fmla="*/ 452 h 464"/>
                <a:gd name="T4" fmla="*/ 343 w 465"/>
                <a:gd name="T5" fmla="*/ 435 h 464"/>
                <a:gd name="T6" fmla="*/ 379 w 465"/>
                <a:gd name="T7" fmla="*/ 410 h 464"/>
                <a:gd name="T8" fmla="*/ 411 w 465"/>
                <a:gd name="T9" fmla="*/ 379 h 464"/>
                <a:gd name="T10" fmla="*/ 435 w 465"/>
                <a:gd name="T11" fmla="*/ 342 h 464"/>
                <a:gd name="T12" fmla="*/ 453 w 465"/>
                <a:gd name="T13" fmla="*/ 300 h 464"/>
                <a:gd name="T14" fmla="*/ 463 w 465"/>
                <a:gd name="T15" fmla="*/ 255 h 464"/>
                <a:gd name="T16" fmla="*/ 463 w 465"/>
                <a:gd name="T17" fmla="*/ 207 h 464"/>
                <a:gd name="T18" fmla="*/ 453 w 465"/>
                <a:gd name="T19" fmla="*/ 162 h 464"/>
                <a:gd name="T20" fmla="*/ 435 w 465"/>
                <a:gd name="T21" fmla="*/ 120 h 464"/>
                <a:gd name="T22" fmla="*/ 411 w 465"/>
                <a:gd name="T23" fmla="*/ 84 h 464"/>
                <a:gd name="T24" fmla="*/ 379 w 465"/>
                <a:gd name="T25" fmla="*/ 52 h 464"/>
                <a:gd name="T26" fmla="*/ 343 w 465"/>
                <a:gd name="T27" fmla="*/ 28 h 464"/>
                <a:gd name="T28" fmla="*/ 301 w 465"/>
                <a:gd name="T29" fmla="*/ 10 h 464"/>
                <a:gd name="T30" fmla="*/ 256 w 465"/>
                <a:gd name="T31" fmla="*/ 1 h 464"/>
                <a:gd name="T32" fmla="*/ 208 w 465"/>
                <a:gd name="T33" fmla="*/ 1 h 464"/>
                <a:gd name="T34" fmla="*/ 163 w 465"/>
                <a:gd name="T35" fmla="*/ 10 h 464"/>
                <a:gd name="T36" fmla="*/ 121 w 465"/>
                <a:gd name="T37" fmla="*/ 28 h 464"/>
                <a:gd name="T38" fmla="*/ 85 w 465"/>
                <a:gd name="T39" fmla="*/ 52 h 464"/>
                <a:gd name="T40" fmla="*/ 53 w 465"/>
                <a:gd name="T41" fmla="*/ 84 h 464"/>
                <a:gd name="T42" fmla="*/ 29 w 465"/>
                <a:gd name="T43" fmla="*/ 120 h 464"/>
                <a:gd name="T44" fmla="*/ 11 w 465"/>
                <a:gd name="T45" fmla="*/ 162 h 464"/>
                <a:gd name="T46" fmla="*/ 2 w 465"/>
                <a:gd name="T47" fmla="*/ 207 h 464"/>
                <a:gd name="T48" fmla="*/ 2 w 465"/>
                <a:gd name="T49" fmla="*/ 255 h 464"/>
                <a:gd name="T50" fmla="*/ 11 w 465"/>
                <a:gd name="T51" fmla="*/ 300 h 464"/>
                <a:gd name="T52" fmla="*/ 29 w 465"/>
                <a:gd name="T53" fmla="*/ 342 h 464"/>
                <a:gd name="T54" fmla="*/ 53 w 465"/>
                <a:gd name="T55" fmla="*/ 379 h 464"/>
                <a:gd name="T56" fmla="*/ 85 w 465"/>
                <a:gd name="T57" fmla="*/ 410 h 464"/>
                <a:gd name="T58" fmla="*/ 121 w 465"/>
                <a:gd name="T59" fmla="*/ 435 h 464"/>
                <a:gd name="T60" fmla="*/ 163 w 465"/>
                <a:gd name="T61" fmla="*/ 452 h 464"/>
                <a:gd name="T62" fmla="*/ 208 w 465"/>
                <a:gd name="T63" fmla="*/ 462 h 46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65"/>
                <a:gd name="T97" fmla="*/ 0 h 464"/>
                <a:gd name="T98" fmla="*/ 465 w 465"/>
                <a:gd name="T99" fmla="*/ 464 h 46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65" h="464">
                  <a:moveTo>
                    <a:pt x="232" y="463"/>
                  </a:moveTo>
                  <a:lnTo>
                    <a:pt x="256" y="462"/>
                  </a:lnTo>
                  <a:lnTo>
                    <a:pt x="278" y="458"/>
                  </a:lnTo>
                  <a:lnTo>
                    <a:pt x="301" y="452"/>
                  </a:lnTo>
                  <a:lnTo>
                    <a:pt x="322" y="445"/>
                  </a:lnTo>
                  <a:lnTo>
                    <a:pt x="343" y="435"/>
                  </a:lnTo>
                  <a:lnTo>
                    <a:pt x="361" y="424"/>
                  </a:lnTo>
                  <a:lnTo>
                    <a:pt x="379" y="410"/>
                  </a:lnTo>
                  <a:lnTo>
                    <a:pt x="396" y="395"/>
                  </a:lnTo>
                  <a:lnTo>
                    <a:pt x="411" y="379"/>
                  </a:lnTo>
                  <a:lnTo>
                    <a:pt x="425" y="360"/>
                  </a:lnTo>
                  <a:lnTo>
                    <a:pt x="435" y="342"/>
                  </a:lnTo>
                  <a:lnTo>
                    <a:pt x="445" y="322"/>
                  </a:lnTo>
                  <a:lnTo>
                    <a:pt x="453" y="300"/>
                  </a:lnTo>
                  <a:lnTo>
                    <a:pt x="459" y="278"/>
                  </a:lnTo>
                  <a:lnTo>
                    <a:pt x="463" y="255"/>
                  </a:lnTo>
                  <a:lnTo>
                    <a:pt x="464" y="231"/>
                  </a:lnTo>
                  <a:lnTo>
                    <a:pt x="463" y="207"/>
                  </a:lnTo>
                  <a:lnTo>
                    <a:pt x="459" y="185"/>
                  </a:lnTo>
                  <a:lnTo>
                    <a:pt x="453" y="162"/>
                  </a:lnTo>
                  <a:lnTo>
                    <a:pt x="445" y="141"/>
                  </a:lnTo>
                  <a:lnTo>
                    <a:pt x="435" y="120"/>
                  </a:lnTo>
                  <a:lnTo>
                    <a:pt x="425" y="102"/>
                  </a:lnTo>
                  <a:lnTo>
                    <a:pt x="411" y="84"/>
                  </a:lnTo>
                  <a:lnTo>
                    <a:pt x="396" y="67"/>
                  </a:lnTo>
                  <a:lnTo>
                    <a:pt x="379" y="52"/>
                  </a:lnTo>
                  <a:lnTo>
                    <a:pt x="361" y="39"/>
                  </a:lnTo>
                  <a:lnTo>
                    <a:pt x="343" y="28"/>
                  </a:lnTo>
                  <a:lnTo>
                    <a:pt x="322" y="18"/>
                  </a:lnTo>
                  <a:lnTo>
                    <a:pt x="301" y="10"/>
                  </a:lnTo>
                  <a:lnTo>
                    <a:pt x="278" y="4"/>
                  </a:lnTo>
                  <a:lnTo>
                    <a:pt x="256" y="1"/>
                  </a:lnTo>
                  <a:lnTo>
                    <a:pt x="232" y="0"/>
                  </a:lnTo>
                  <a:lnTo>
                    <a:pt x="208" y="1"/>
                  </a:lnTo>
                  <a:lnTo>
                    <a:pt x="186" y="4"/>
                  </a:lnTo>
                  <a:lnTo>
                    <a:pt x="163" y="10"/>
                  </a:lnTo>
                  <a:lnTo>
                    <a:pt x="142" y="18"/>
                  </a:lnTo>
                  <a:lnTo>
                    <a:pt x="121" y="28"/>
                  </a:lnTo>
                  <a:lnTo>
                    <a:pt x="103" y="39"/>
                  </a:lnTo>
                  <a:lnTo>
                    <a:pt x="85" y="52"/>
                  </a:lnTo>
                  <a:lnTo>
                    <a:pt x="68" y="67"/>
                  </a:lnTo>
                  <a:lnTo>
                    <a:pt x="53" y="84"/>
                  </a:lnTo>
                  <a:lnTo>
                    <a:pt x="39" y="102"/>
                  </a:lnTo>
                  <a:lnTo>
                    <a:pt x="29" y="120"/>
                  </a:lnTo>
                  <a:lnTo>
                    <a:pt x="19" y="141"/>
                  </a:lnTo>
                  <a:lnTo>
                    <a:pt x="11" y="162"/>
                  </a:lnTo>
                  <a:lnTo>
                    <a:pt x="5" y="185"/>
                  </a:lnTo>
                  <a:lnTo>
                    <a:pt x="2" y="207"/>
                  </a:lnTo>
                  <a:lnTo>
                    <a:pt x="0" y="231"/>
                  </a:lnTo>
                  <a:lnTo>
                    <a:pt x="2" y="255"/>
                  </a:lnTo>
                  <a:lnTo>
                    <a:pt x="5" y="278"/>
                  </a:lnTo>
                  <a:lnTo>
                    <a:pt x="11" y="300"/>
                  </a:lnTo>
                  <a:lnTo>
                    <a:pt x="19" y="322"/>
                  </a:lnTo>
                  <a:lnTo>
                    <a:pt x="29" y="342"/>
                  </a:lnTo>
                  <a:lnTo>
                    <a:pt x="39" y="360"/>
                  </a:lnTo>
                  <a:lnTo>
                    <a:pt x="53" y="379"/>
                  </a:lnTo>
                  <a:lnTo>
                    <a:pt x="68" y="395"/>
                  </a:lnTo>
                  <a:lnTo>
                    <a:pt x="85" y="410"/>
                  </a:lnTo>
                  <a:lnTo>
                    <a:pt x="103" y="424"/>
                  </a:lnTo>
                  <a:lnTo>
                    <a:pt x="121" y="435"/>
                  </a:lnTo>
                  <a:lnTo>
                    <a:pt x="142" y="445"/>
                  </a:lnTo>
                  <a:lnTo>
                    <a:pt x="163" y="452"/>
                  </a:lnTo>
                  <a:lnTo>
                    <a:pt x="186" y="458"/>
                  </a:lnTo>
                  <a:lnTo>
                    <a:pt x="208" y="462"/>
                  </a:lnTo>
                  <a:lnTo>
                    <a:pt x="232" y="46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43" name="Freeform 268"/>
            <p:cNvSpPr>
              <a:spLocks/>
            </p:cNvSpPr>
            <p:nvPr/>
          </p:nvSpPr>
          <p:spPr bwMode="auto">
            <a:xfrm>
              <a:off x="583" y="2805"/>
              <a:ext cx="471" cy="470"/>
            </a:xfrm>
            <a:custGeom>
              <a:avLst/>
              <a:gdLst>
                <a:gd name="T0" fmla="*/ 259 w 471"/>
                <a:gd name="T1" fmla="*/ 468 h 470"/>
                <a:gd name="T2" fmla="*/ 305 w 471"/>
                <a:gd name="T3" fmla="*/ 458 h 470"/>
                <a:gd name="T4" fmla="*/ 347 w 471"/>
                <a:gd name="T5" fmla="*/ 441 h 470"/>
                <a:gd name="T6" fmla="*/ 384 w 471"/>
                <a:gd name="T7" fmla="*/ 415 h 470"/>
                <a:gd name="T8" fmla="*/ 416 w 471"/>
                <a:gd name="T9" fmla="*/ 384 h 470"/>
                <a:gd name="T10" fmla="*/ 441 w 471"/>
                <a:gd name="T11" fmla="*/ 346 h 470"/>
                <a:gd name="T12" fmla="*/ 459 w 471"/>
                <a:gd name="T13" fmla="*/ 304 h 470"/>
                <a:gd name="T14" fmla="*/ 469 w 471"/>
                <a:gd name="T15" fmla="*/ 258 h 470"/>
                <a:gd name="T16" fmla="*/ 469 w 471"/>
                <a:gd name="T17" fmla="*/ 210 h 470"/>
                <a:gd name="T18" fmla="*/ 459 w 471"/>
                <a:gd name="T19" fmla="*/ 164 h 470"/>
                <a:gd name="T20" fmla="*/ 441 w 471"/>
                <a:gd name="T21" fmla="*/ 122 h 470"/>
                <a:gd name="T22" fmla="*/ 416 w 471"/>
                <a:gd name="T23" fmla="*/ 85 h 470"/>
                <a:gd name="T24" fmla="*/ 384 w 471"/>
                <a:gd name="T25" fmla="*/ 53 h 470"/>
                <a:gd name="T26" fmla="*/ 347 w 471"/>
                <a:gd name="T27" fmla="*/ 28 h 470"/>
                <a:gd name="T28" fmla="*/ 305 w 471"/>
                <a:gd name="T29" fmla="*/ 10 h 470"/>
                <a:gd name="T30" fmla="*/ 259 w 471"/>
                <a:gd name="T31" fmla="*/ 1 h 470"/>
                <a:gd name="T32" fmla="*/ 211 w 471"/>
                <a:gd name="T33" fmla="*/ 1 h 470"/>
                <a:gd name="T34" fmla="*/ 165 w 471"/>
                <a:gd name="T35" fmla="*/ 10 h 470"/>
                <a:gd name="T36" fmla="*/ 123 w 471"/>
                <a:gd name="T37" fmla="*/ 28 h 470"/>
                <a:gd name="T38" fmla="*/ 86 w 471"/>
                <a:gd name="T39" fmla="*/ 53 h 470"/>
                <a:gd name="T40" fmla="*/ 54 w 471"/>
                <a:gd name="T41" fmla="*/ 85 h 470"/>
                <a:gd name="T42" fmla="*/ 29 w 471"/>
                <a:gd name="T43" fmla="*/ 122 h 470"/>
                <a:gd name="T44" fmla="*/ 11 w 471"/>
                <a:gd name="T45" fmla="*/ 164 h 470"/>
                <a:gd name="T46" fmla="*/ 2 w 471"/>
                <a:gd name="T47" fmla="*/ 210 h 470"/>
                <a:gd name="T48" fmla="*/ 2 w 471"/>
                <a:gd name="T49" fmla="*/ 258 h 470"/>
                <a:gd name="T50" fmla="*/ 11 w 471"/>
                <a:gd name="T51" fmla="*/ 304 h 470"/>
                <a:gd name="T52" fmla="*/ 29 w 471"/>
                <a:gd name="T53" fmla="*/ 346 h 470"/>
                <a:gd name="T54" fmla="*/ 54 w 471"/>
                <a:gd name="T55" fmla="*/ 384 h 470"/>
                <a:gd name="T56" fmla="*/ 86 w 471"/>
                <a:gd name="T57" fmla="*/ 415 h 470"/>
                <a:gd name="T58" fmla="*/ 123 w 471"/>
                <a:gd name="T59" fmla="*/ 441 h 470"/>
                <a:gd name="T60" fmla="*/ 165 w 471"/>
                <a:gd name="T61" fmla="*/ 458 h 470"/>
                <a:gd name="T62" fmla="*/ 211 w 471"/>
                <a:gd name="T63" fmla="*/ 468 h 4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71"/>
                <a:gd name="T97" fmla="*/ 0 h 470"/>
                <a:gd name="T98" fmla="*/ 471 w 471"/>
                <a:gd name="T99" fmla="*/ 470 h 4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71" h="470">
                  <a:moveTo>
                    <a:pt x="235" y="469"/>
                  </a:moveTo>
                  <a:lnTo>
                    <a:pt x="259" y="468"/>
                  </a:lnTo>
                  <a:lnTo>
                    <a:pt x="282" y="464"/>
                  </a:lnTo>
                  <a:lnTo>
                    <a:pt x="305" y="458"/>
                  </a:lnTo>
                  <a:lnTo>
                    <a:pt x="326" y="451"/>
                  </a:lnTo>
                  <a:lnTo>
                    <a:pt x="347" y="441"/>
                  </a:lnTo>
                  <a:lnTo>
                    <a:pt x="366" y="429"/>
                  </a:lnTo>
                  <a:lnTo>
                    <a:pt x="384" y="415"/>
                  </a:lnTo>
                  <a:lnTo>
                    <a:pt x="401" y="400"/>
                  </a:lnTo>
                  <a:lnTo>
                    <a:pt x="416" y="384"/>
                  </a:lnTo>
                  <a:lnTo>
                    <a:pt x="430" y="365"/>
                  </a:lnTo>
                  <a:lnTo>
                    <a:pt x="441" y="346"/>
                  </a:lnTo>
                  <a:lnTo>
                    <a:pt x="451" y="326"/>
                  </a:lnTo>
                  <a:lnTo>
                    <a:pt x="459" y="304"/>
                  </a:lnTo>
                  <a:lnTo>
                    <a:pt x="465" y="282"/>
                  </a:lnTo>
                  <a:lnTo>
                    <a:pt x="469" y="258"/>
                  </a:lnTo>
                  <a:lnTo>
                    <a:pt x="470" y="234"/>
                  </a:lnTo>
                  <a:lnTo>
                    <a:pt x="469" y="210"/>
                  </a:lnTo>
                  <a:lnTo>
                    <a:pt x="465" y="187"/>
                  </a:lnTo>
                  <a:lnTo>
                    <a:pt x="459" y="164"/>
                  </a:lnTo>
                  <a:lnTo>
                    <a:pt x="451" y="143"/>
                  </a:lnTo>
                  <a:lnTo>
                    <a:pt x="441" y="122"/>
                  </a:lnTo>
                  <a:lnTo>
                    <a:pt x="430" y="103"/>
                  </a:lnTo>
                  <a:lnTo>
                    <a:pt x="416" y="85"/>
                  </a:lnTo>
                  <a:lnTo>
                    <a:pt x="401" y="68"/>
                  </a:lnTo>
                  <a:lnTo>
                    <a:pt x="384" y="53"/>
                  </a:lnTo>
                  <a:lnTo>
                    <a:pt x="366" y="40"/>
                  </a:lnTo>
                  <a:lnTo>
                    <a:pt x="347" y="28"/>
                  </a:lnTo>
                  <a:lnTo>
                    <a:pt x="326" y="18"/>
                  </a:lnTo>
                  <a:lnTo>
                    <a:pt x="305" y="10"/>
                  </a:lnTo>
                  <a:lnTo>
                    <a:pt x="282" y="4"/>
                  </a:lnTo>
                  <a:lnTo>
                    <a:pt x="259" y="1"/>
                  </a:lnTo>
                  <a:lnTo>
                    <a:pt x="235" y="0"/>
                  </a:lnTo>
                  <a:lnTo>
                    <a:pt x="211" y="1"/>
                  </a:lnTo>
                  <a:lnTo>
                    <a:pt x="188" y="4"/>
                  </a:lnTo>
                  <a:lnTo>
                    <a:pt x="165" y="10"/>
                  </a:lnTo>
                  <a:lnTo>
                    <a:pt x="144" y="18"/>
                  </a:lnTo>
                  <a:lnTo>
                    <a:pt x="123" y="28"/>
                  </a:lnTo>
                  <a:lnTo>
                    <a:pt x="104" y="40"/>
                  </a:lnTo>
                  <a:lnTo>
                    <a:pt x="86" y="53"/>
                  </a:lnTo>
                  <a:lnTo>
                    <a:pt x="69" y="68"/>
                  </a:lnTo>
                  <a:lnTo>
                    <a:pt x="54" y="85"/>
                  </a:lnTo>
                  <a:lnTo>
                    <a:pt x="40" y="103"/>
                  </a:lnTo>
                  <a:lnTo>
                    <a:pt x="29" y="122"/>
                  </a:lnTo>
                  <a:lnTo>
                    <a:pt x="19" y="143"/>
                  </a:lnTo>
                  <a:lnTo>
                    <a:pt x="11" y="164"/>
                  </a:lnTo>
                  <a:lnTo>
                    <a:pt x="5" y="187"/>
                  </a:lnTo>
                  <a:lnTo>
                    <a:pt x="2" y="210"/>
                  </a:lnTo>
                  <a:lnTo>
                    <a:pt x="0" y="234"/>
                  </a:lnTo>
                  <a:lnTo>
                    <a:pt x="2" y="258"/>
                  </a:lnTo>
                  <a:lnTo>
                    <a:pt x="5" y="282"/>
                  </a:lnTo>
                  <a:lnTo>
                    <a:pt x="11" y="304"/>
                  </a:lnTo>
                  <a:lnTo>
                    <a:pt x="19" y="326"/>
                  </a:lnTo>
                  <a:lnTo>
                    <a:pt x="29" y="346"/>
                  </a:lnTo>
                  <a:lnTo>
                    <a:pt x="40" y="365"/>
                  </a:lnTo>
                  <a:lnTo>
                    <a:pt x="54" y="384"/>
                  </a:lnTo>
                  <a:lnTo>
                    <a:pt x="69" y="400"/>
                  </a:lnTo>
                  <a:lnTo>
                    <a:pt x="86" y="415"/>
                  </a:lnTo>
                  <a:lnTo>
                    <a:pt x="104" y="429"/>
                  </a:lnTo>
                  <a:lnTo>
                    <a:pt x="123" y="441"/>
                  </a:lnTo>
                  <a:lnTo>
                    <a:pt x="144" y="451"/>
                  </a:lnTo>
                  <a:lnTo>
                    <a:pt x="165" y="458"/>
                  </a:lnTo>
                  <a:lnTo>
                    <a:pt x="188" y="464"/>
                  </a:lnTo>
                  <a:lnTo>
                    <a:pt x="211" y="468"/>
                  </a:lnTo>
                </a:path>
              </a:pathLst>
            </a:custGeom>
            <a:noFill/>
            <a:ln w="12700" cap="rnd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44" name="Freeform 269"/>
            <p:cNvSpPr>
              <a:spLocks/>
            </p:cNvSpPr>
            <p:nvPr/>
          </p:nvSpPr>
          <p:spPr bwMode="auto">
            <a:xfrm>
              <a:off x="823" y="2858"/>
              <a:ext cx="3" cy="6"/>
            </a:xfrm>
            <a:custGeom>
              <a:avLst/>
              <a:gdLst>
                <a:gd name="T0" fmla="*/ 0 w 3"/>
                <a:gd name="T1" fmla="*/ 1 h 6"/>
                <a:gd name="T2" fmla="*/ 0 w 3"/>
                <a:gd name="T3" fmla="*/ 1 h 6"/>
                <a:gd name="T4" fmla="*/ 0 w 3"/>
                <a:gd name="T5" fmla="*/ 0 h 6"/>
                <a:gd name="T6" fmla="*/ 0 w 3"/>
                <a:gd name="T7" fmla="*/ 0 h 6"/>
                <a:gd name="T8" fmla="*/ 2 w 3"/>
                <a:gd name="T9" fmla="*/ 0 h 6"/>
                <a:gd name="T10" fmla="*/ 1 w 3"/>
                <a:gd name="T11" fmla="*/ 0 h 6"/>
                <a:gd name="T12" fmla="*/ 1 w 3"/>
                <a:gd name="T13" fmla="*/ 0 h 6"/>
                <a:gd name="T14" fmla="*/ 1 w 3"/>
                <a:gd name="T15" fmla="*/ 1 h 6"/>
                <a:gd name="T16" fmla="*/ 1 w 3"/>
                <a:gd name="T17" fmla="*/ 4 h 6"/>
                <a:gd name="T18" fmla="*/ 1 w 3"/>
                <a:gd name="T19" fmla="*/ 5 h 6"/>
                <a:gd name="T20" fmla="*/ 2 w 3"/>
                <a:gd name="T21" fmla="*/ 5 h 6"/>
                <a:gd name="T22" fmla="*/ 2 w 3"/>
                <a:gd name="T23" fmla="*/ 5 h 6"/>
                <a:gd name="T24" fmla="*/ 0 w 3"/>
                <a:gd name="T25" fmla="*/ 5 h 6"/>
                <a:gd name="T26" fmla="*/ 0 w 3"/>
                <a:gd name="T27" fmla="*/ 5 h 6"/>
                <a:gd name="T28" fmla="*/ 0 w 3"/>
                <a:gd name="T29" fmla="*/ 5 h 6"/>
                <a:gd name="T30" fmla="*/ 0 w 3"/>
                <a:gd name="T31" fmla="*/ 1 h 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"/>
                <a:gd name="T49" fmla="*/ 0 h 6"/>
                <a:gd name="T50" fmla="*/ 3 w 3"/>
                <a:gd name="T51" fmla="*/ 6 h 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" h="6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4"/>
                  </a:lnTo>
                  <a:lnTo>
                    <a:pt x="1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45" name="Freeform 270"/>
            <p:cNvSpPr>
              <a:spLocks/>
            </p:cNvSpPr>
            <p:nvPr/>
          </p:nvSpPr>
          <p:spPr bwMode="auto">
            <a:xfrm>
              <a:off x="843" y="2859"/>
              <a:ext cx="6" cy="8"/>
            </a:xfrm>
            <a:custGeom>
              <a:avLst/>
              <a:gdLst>
                <a:gd name="T0" fmla="*/ 3 w 6"/>
                <a:gd name="T1" fmla="*/ 4 h 8"/>
                <a:gd name="T2" fmla="*/ 3 w 6"/>
                <a:gd name="T3" fmla="*/ 5 h 8"/>
                <a:gd name="T4" fmla="*/ 3 w 6"/>
                <a:gd name="T5" fmla="*/ 5 h 8"/>
                <a:gd name="T6" fmla="*/ 3 w 6"/>
                <a:gd name="T7" fmla="*/ 6 h 8"/>
                <a:gd name="T8" fmla="*/ 3 w 6"/>
                <a:gd name="T9" fmla="*/ 6 h 8"/>
                <a:gd name="T10" fmla="*/ 3 w 6"/>
                <a:gd name="T11" fmla="*/ 6 h 8"/>
                <a:gd name="T12" fmla="*/ 2 w 6"/>
                <a:gd name="T13" fmla="*/ 6 h 8"/>
                <a:gd name="T14" fmla="*/ 2 w 6"/>
                <a:gd name="T15" fmla="*/ 6 h 8"/>
                <a:gd name="T16" fmla="*/ 1 w 6"/>
                <a:gd name="T17" fmla="*/ 6 h 8"/>
                <a:gd name="T18" fmla="*/ 1 w 6"/>
                <a:gd name="T19" fmla="*/ 6 h 8"/>
                <a:gd name="T20" fmla="*/ 1 w 6"/>
                <a:gd name="T21" fmla="*/ 6 h 8"/>
                <a:gd name="T22" fmla="*/ 1 w 6"/>
                <a:gd name="T23" fmla="*/ 5 h 8"/>
                <a:gd name="T24" fmla="*/ 0 w 6"/>
                <a:gd name="T25" fmla="*/ 5 h 8"/>
                <a:gd name="T26" fmla="*/ 0 w 6"/>
                <a:gd name="T27" fmla="*/ 4 h 8"/>
                <a:gd name="T28" fmla="*/ 1 w 6"/>
                <a:gd name="T29" fmla="*/ 2 h 8"/>
                <a:gd name="T30" fmla="*/ 1 w 6"/>
                <a:gd name="T31" fmla="*/ 2 h 8"/>
                <a:gd name="T32" fmla="*/ 1 w 6"/>
                <a:gd name="T33" fmla="*/ 2 h 8"/>
                <a:gd name="T34" fmla="*/ 1 w 6"/>
                <a:gd name="T35" fmla="*/ 1 h 8"/>
                <a:gd name="T36" fmla="*/ 2 w 6"/>
                <a:gd name="T37" fmla="*/ 1 h 8"/>
                <a:gd name="T38" fmla="*/ 2 w 6"/>
                <a:gd name="T39" fmla="*/ 1 h 8"/>
                <a:gd name="T40" fmla="*/ 0 w 6"/>
                <a:gd name="T41" fmla="*/ 0 h 8"/>
                <a:gd name="T42" fmla="*/ 0 w 6"/>
                <a:gd name="T43" fmla="*/ 1 h 8"/>
                <a:gd name="T44" fmla="*/ 0 w 6"/>
                <a:gd name="T45" fmla="*/ 1 h 8"/>
                <a:gd name="T46" fmla="*/ 0 w 6"/>
                <a:gd name="T47" fmla="*/ 2 h 8"/>
                <a:gd name="T48" fmla="*/ 0 w 6"/>
                <a:gd name="T49" fmla="*/ 4 h 8"/>
                <a:gd name="T50" fmla="*/ 0 w 6"/>
                <a:gd name="T51" fmla="*/ 5 h 8"/>
                <a:gd name="T52" fmla="*/ 0 w 6"/>
                <a:gd name="T53" fmla="*/ 5 h 8"/>
                <a:gd name="T54" fmla="*/ 0 w 6"/>
                <a:gd name="T55" fmla="*/ 6 h 8"/>
                <a:gd name="T56" fmla="*/ 0 w 6"/>
                <a:gd name="T57" fmla="*/ 6 h 8"/>
                <a:gd name="T58" fmla="*/ 0 w 6"/>
                <a:gd name="T59" fmla="*/ 6 h 8"/>
                <a:gd name="T60" fmla="*/ 1 w 6"/>
                <a:gd name="T61" fmla="*/ 6 h 8"/>
                <a:gd name="T62" fmla="*/ 1 w 6"/>
                <a:gd name="T63" fmla="*/ 7 h 8"/>
                <a:gd name="T64" fmla="*/ 2 w 6"/>
                <a:gd name="T65" fmla="*/ 7 h 8"/>
                <a:gd name="T66" fmla="*/ 2 w 6"/>
                <a:gd name="T67" fmla="*/ 7 h 8"/>
                <a:gd name="T68" fmla="*/ 3 w 6"/>
                <a:gd name="T69" fmla="*/ 7 h 8"/>
                <a:gd name="T70" fmla="*/ 3 w 6"/>
                <a:gd name="T71" fmla="*/ 6 h 8"/>
                <a:gd name="T72" fmla="*/ 3 w 6"/>
                <a:gd name="T73" fmla="*/ 6 h 8"/>
                <a:gd name="T74" fmla="*/ 3 w 6"/>
                <a:gd name="T75" fmla="*/ 6 h 8"/>
                <a:gd name="T76" fmla="*/ 4 w 6"/>
                <a:gd name="T77" fmla="*/ 6 h 8"/>
                <a:gd name="T78" fmla="*/ 4 w 6"/>
                <a:gd name="T79" fmla="*/ 5 h 8"/>
                <a:gd name="T80" fmla="*/ 4 w 6"/>
                <a:gd name="T81" fmla="*/ 5 h 8"/>
                <a:gd name="T82" fmla="*/ 4 w 6"/>
                <a:gd name="T83" fmla="*/ 3 h 8"/>
                <a:gd name="T84" fmla="*/ 4 w 6"/>
                <a:gd name="T85" fmla="*/ 2 h 8"/>
                <a:gd name="T86" fmla="*/ 4 w 6"/>
                <a:gd name="T87" fmla="*/ 2 h 8"/>
                <a:gd name="T88" fmla="*/ 5 w 6"/>
                <a:gd name="T89" fmla="*/ 2 h 8"/>
                <a:gd name="T90" fmla="*/ 5 w 6"/>
                <a:gd name="T91" fmla="*/ 2 h 8"/>
                <a:gd name="T92" fmla="*/ 5 w 6"/>
                <a:gd name="T93" fmla="*/ 1 h 8"/>
                <a:gd name="T94" fmla="*/ 3 w 6"/>
                <a:gd name="T95" fmla="*/ 1 h 8"/>
                <a:gd name="T96" fmla="*/ 4 w 6"/>
                <a:gd name="T97" fmla="*/ 1 h 8"/>
                <a:gd name="T98" fmla="*/ 4 w 6"/>
                <a:gd name="T99" fmla="*/ 2 h 8"/>
                <a:gd name="T100" fmla="*/ 4 w 6"/>
                <a:gd name="T101" fmla="*/ 2 h 8"/>
                <a:gd name="T102" fmla="*/ 4 w 6"/>
                <a:gd name="T103" fmla="*/ 3 h 8"/>
                <a:gd name="T104" fmla="*/ 3 w 6"/>
                <a:gd name="T105" fmla="*/ 4 h 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"/>
                <a:gd name="T160" fmla="*/ 0 h 8"/>
                <a:gd name="T161" fmla="*/ 6 w 6"/>
                <a:gd name="T162" fmla="*/ 8 h 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" h="8">
                  <a:moveTo>
                    <a:pt x="3" y="4"/>
                  </a:moveTo>
                  <a:lnTo>
                    <a:pt x="3" y="5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4" y="6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3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46" name="Freeform 271"/>
            <p:cNvSpPr>
              <a:spLocks/>
            </p:cNvSpPr>
            <p:nvPr/>
          </p:nvSpPr>
          <p:spPr bwMode="auto">
            <a:xfrm>
              <a:off x="715" y="2843"/>
              <a:ext cx="23" cy="27"/>
            </a:xfrm>
            <a:custGeom>
              <a:avLst/>
              <a:gdLst>
                <a:gd name="T0" fmla="*/ 11 w 23"/>
                <a:gd name="T1" fmla="*/ 7 h 27"/>
                <a:gd name="T2" fmla="*/ 11 w 23"/>
                <a:gd name="T3" fmla="*/ 7 h 27"/>
                <a:gd name="T4" fmla="*/ 10 w 23"/>
                <a:gd name="T5" fmla="*/ 6 h 27"/>
                <a:gd name="T6" fmla="*/ 10 w 23"/>
                <a:gd name="T7" fmla="*/ 5 h 27"/>
                <a:gd name="T8" fmla="*/ 10 w 23"/>
                <a:gd name="T9" fmla="*/ 4 h 27"/>
                <a:gd name="T10" fmla="*/ 10 w 23"/>
                <a:gd name="T11" fmla="*/ 3 h 27"/>
                <a:gd name="T12" fmla="*/ 11 w 23"/>
                <a:gd name="T13" fmla="*/ 3 h 27"/>
                <a:gd name="T14" fmla="*/ 12 w 23"/>
                <a:gd name="T15" fmla="*/ 2 h 27"/>
                <a:gd name="T16" fmla="*/ 13 w 23"/>
                <a:gd name="T17" fmla="*/ 2 h 27"/>
                <a:gd name="T18" fmla="*/ 13 w 23"/>
                <a:gd name="T19" fmla="*/ 2 h 27"/>
                <a:gd name="T20" fmla="*/ 14 w 23"/>
                <a:gd name="T21" fmla="*/ 2 h 27"/>
                <a:gd name="T22" fmla="*/ 15 w 23"/>
                <a:gd name="T23" fmla="*/ 2 h 27"/>
                <a:gd name="T24" fmla="*/ 16 w 23"/>
                <a:gd name="T25" fmla="*/ 2 h 27"/>
                <a:gd name="T26" fmla="*/ 16 w 23"/>
                <a:gd name="T27" fmla="*/ 3 h 27"/>
                <a:gd name="T28" fmla="*/ 17 w 23"/>
                <a:gd name="T29" fmla="*/ 3 h 27"/>
                <a:gd name="T30" fmla="*/ 17 w 23"/>
                <a:gd name="T31" fmla="*/ 3 h 27"/>
                <a:gd name="T32" fmla="*/ 18 w 23"/>
                <a:gd name="T33" fmla="*/ 3 h 27"/>
                <a:gd name="T34" fmla="*/ 19 w 23"/>
                <a:gd name="T35" fmla="*/ 4 h 27"/>
                <a:gd name="T36" fmla="*/ 20 w 23"/>
                <a:gd name="T37" fmla="*/ 4 h 27"/>
                <a:gd name="T38" fmla="*/ 20 w 23"/>
                <a:gd name="T39" fmla="*/ 3 h 27"/>
                <a:gd name="T40" fmla="*/ 16 w 23"/>
                <a:gd name="T41" fmla="*/ 0 h 27"/>
                <a:gd name="T42" fmla="*/ 0 w 23"/>
                <a:gd name="T43" fmla="*/ 7 h 27"/>
                <a:gd name="T44" fmla="*/ 1 w 23"/>
                <a:gd name="T45" fmla="*/ 13 h 27"/>
                <a:gd name="T46" fmla="*/ 2 w 23"/>
                <a:gd name="T47" fmla="*/ 13 h 27"/>
                <a:gd name="T48" fmla="*/ 2 w 23"/>
                <a:gd name="T49" fmla="*/ 12 h 27"/>
                <a:gd name="T50" fmla="*/ 2 w 23"/>
                <a:gd name="T51" fmla="*/ 11 h 27"/>
                <a:gd name="T52" fmla="*/ 2 w 23"/>
                <a:gd name="T53" fmla="*/ 11 h 27"/>
                <a:gd name="T54" fmla="*/ 2 w 23"/>
                <a:gd name="T55" fmla="*/ 10 h 27"/>
                <a:gd name="T56" fmla="*/ 2 w 23"/>
                <a:gd name="T57" fmla="*/ 9 h 27"/>
                <a:gd name="T58" fmla="*/ 3 w 23"/>
                <a:gd name="T59" fmla="*/ 8 h 27"/>
                <a:gd name="T60" fmla="*/ 3 w 23"/>
                <a:gd name="T61" fmla="*/ 7 h 27"/>
                <a:gd name="T62" fmla="*/ 4 w 23"/>
                <a:gd name="T63" fmla="*/ 7 h 27"/>
                <a:gd name="T64" fmla="*/ 4 w 23"/>
                <a:gd name="T65" fmla="*/ 7 h 27"/>
                <a:gd name="T66" fmla="*/ 5 w 23"/>
                <a:gd name="T67" fmla="*/ 7 h 27"/>
                <a:gd name="T68" fmla="*/ 6 w 23"/>
                <a:gd name="T69" fmla="*/ 6 h 27"/>
                <a:gd name="T70" fmla="*/ 6 w 23"/>
                <a:gd name="T71" fmla="*/ 6 h 27"/>
                <a:gd name="T72" fmla="*/ 7 w 23"/>
                <a:gd name="T73" fmla="*/ 6 h 27"/>
                <a:gd name="T74" fmla="*/ 8 w 23"/>
                <a:gd name="T75" fmla="*/ 7 h 27"/>
                <a:gd name="T76" fmla="*/ 8 w 23"/>
                <a:gd name="T77" fmla="*/ 7 h 27"/>
                <a:gd name="T78" fmla="*/ 9 w 23"/>
                <a:gd name="T79" fmla="*/ 7 h 27"/>
                <a:gd name="T80" fmla="*/ 9 w 23"/>
                <a:gd name="T81" fmla="*/ 8 h 27"/>
                <a:gd name="T82" fmla="*/ 14 w 23"/>
                <a:gd name="T83" fmla="*/ 20 h 27"/>
                <a:gd name="T84" fmla="*/ 14 w 23"/>
                <a:gd name="T85" fmla="*/ 20 h 27"/>
                <a:gd name="T86" fmla="*/ 14 w 23"/>
                <a:gd name="T87" fmla="*/ 21 h 27"/>
                <a:gd name="T88" fmla="*/ 15 w 23"/>
                <a:gd name="T89" fmla="*/ 22 h 27"/>
                <a:gd name="T90" fmla="*/ 15 w 23"/>
                <a:gd name="T91" fmla="*/ 23 h 27"/>
                <a:gd name="T92" fmla="*/ 15 w 23"/>
                <a:gd name="T93" fmla="*/ 24 h 27"/>
                <a:gd name="T94" fmla="*/ 14 w 23"/>
                <a:gd name="T95" fmla="*/ 24 h 27"/>
                <a:gd name="T96" fmla="*/ 14 w 23"/>
                <a:gd name="T97" fmla="*/ 24 h 27"/>
                <a:gd name="T98" fmla="*/ 13 w 23"/>
                <a:gd name="T99" fmla="*/ 25 h 27"/>
                <a:gd name="T100" fmla="*/ 13 w 23"/>
                <a:gd name="T101" fmla="*/ 26 h 27"/>
                <a:gd name="T102" fmla="*/ 22 w 23"/>
                <a:gd name="T103" fmla="*/ 22 h 27"/>
                <a:gd name="T104" fmla="*/ 21 w 23"/>
                <a:gd name="T105" fmla="*/ 20 h 27"/>
                <a:gd name="T106" fmla="*/ 20 w 23"/>
                <a:gd name="T107" fmla="*/ 21 h 27"/>
                <a:gd name="T108" fmla="*/ 20 w 23"/>
                <a:gd name="T109" fmla="*/ 21 h 27"/>
                <a:gd name="T110" fmla="*/ 19 w 23"/>
                <a:gd name="T111" fmla="*/ 21 h 27"/>
                <a:gd name="T112" fmla="*/ 18 w 23"/>
                <a:gd name="T113" fmla="*/ 21 h 27"/>
                <a:gd name="T114" fmla="*/ 18 w 23"/>
                <a:gd name="T115" fmla="*/ 20 h 27"/>
                <a:gd name="T116" fmla="*/ 17 w 23"/>
                <a:gd name="T117" fmla="*/ 20 h 27"/>
                <a:gd name="T118" fmla="*/ 17 w 23"/>
                <a:gd name="T119" fmla="*/ 20 h 27"/>
                <a:gd name="T120" fmla="*/ 17 w 23"/>
                <a:gd name="T121" fmla="*/ 19 h 27"/>
                <a:gd name="T122" fmla="*/ 17 w 23"/>
                <a:gd name="T123" fmla="*/ 19 h 27"/>
                <a:gd name="T124" fmla="*/ 11 w 23"/>
                <a:gd name="T125" fmla="*/ 7 h 2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3"/>
                <a:gd name="T190" fmla="*/ 0 h 27"/>
                <a:gd name="T191" fmla="*/ 23 w 23"/>
                <a:gd name="T192" fmla="*/ 27 h 2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3" h="27">
                  <a:moveTo>
                    <a:pt x="11" y="7"/>
                  </a:moveTo>
                  <a:lnTo>
                    <a:pt x="11" y="7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9" y="4"/>
                  </a:lnTo>
                  <a:lnTo>
                    <a:pt x="20" y="4"/>
                  </a:lnTo>
                  <a:lnTo>
                    <a:pt x="20" y="3"/>
                  </a:lnTo>
                  <a:lnTo>
                    <a:pt x="16" y="0"/>
                  </a:lnTo>
                  <a:lnTo>
                    <a:pt x="0" y="7"/>
                  </a:lnTo>
                  <a:lnTo>
                    <a:pt x="1" y="13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9"/>
                  </a:lnTo>
                  <a:lnTo>
                    <a:pt x="3" y="8"/>
                  </a:lnTo>
                  <a:lnTo>
                    <a:pt x="3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6" y="6"/>
                  </a:lnTo>
                  <a:lnTo>
                    <a:pt x="7" y="6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14" y="20"/>
                  </a:lnTo>
                  <a:lnTo>
                    <a:pt x="14" y="21"/>
                  </a:lnTo>
                  <a:lnTo>
                    <a:pt x="15" y="22"/>
                  </a:lnTo>
                  <a:lnTo>
                    <a:pt x="15" y="23"/>
                  </a:lnTo>
                  <a:lnTo>
                    <a:pt x="15" y="24"/>
                  </a:lnTo>
                  <a:lnTo>
                    <a:pt x="14" y="24"/>
                  </a:lnTo>
                  <a:lnTo>
                    <a:pt x="13" y="25"/>
                  </a:lnTo>
                  <a:lnTo>
                    <a:pt x="13" y="26"/>
                  </a:lnTo>
                  <a:lnTo>
                    <a:pt x="22" y="22"/>
                  </a:lnTo>
                  <a:lnTo>
                    <a:pt x="21" y="20"/>
                  </a:lnTo>
                  <a:lnTo>
                    <a:pt x="20" y="21"/>
                  </a:lnTo>
                  <a:lnTo>
                    <a:pt x="19" y="21"/>
                  </a:lnTo>
                  <a:lnTo>
                    <a:pt x="18" y="21"/>
                  </a:lnTo>
                  <a:lnTo>
                    <a:pt x="18" y="20"/>
                  </a:lnTo>
                  <a:lnTo>
                    <a:pt x="17" y="20"/>
                  </a:lnTo>
                  <a:lnTo>
                    <a:pt x="17" y="19"/>
                  </a:lnTo>
                  <a:lnTo>
                    <a:pt x="11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47" name="Freeform 272"/>
            <p:cNvSpPr>
              <a:spLocks/>
            </p:cNvSpPr>
            <p:nvPr/>
          </p:nvSpPr>
          <p:spPr bwMode="auto">
            <a:xfrm>
              <a:off x="746" y="2836"/>
              <a:ext cx="22" cy="26"/>
            </a:xfrm>
            <a:custGeom>
              <a:avLst/>
              <a:gdLst>
                <a:gd name="T0" fmla="*/ 4 w 22"/>
                <a:gd name="T1" fmla="*/ 16 h 26"/>
                <a:gd name="T2" fmla="*/ 4 w 22"/>
                <a:gd name="T3" fmla="*/ 18 h 26"/>
                <a:gd name="T4" fmla="*/ 4 w 22"/>
                <a:gd name="T5" fmla="*/ 19 h 26"/>
                <a:gd name="T6" fmla="*/ 4 w 22"/>
                <a:gd name="T7" fmla="*/ 19 h 26"/>
                <a:gd name="T8" fmla="*/ 4 w 22"/>
                <a:gd name="T9" fmla="*/ 20 h 26"/>
                <a:gd name="T10" fmla="*/ 4 w 22"/>
                <a:gd name="T11" fmla="*/ 21 h 26"/>
                <a:gd name="T12" fmla="*/ 4 w 22"/>
                <a:gd name="T13" fmla="*/ 22 h 26"/>
                <a:gd name="T14" fmla="*/ 5 w 22"/>
                <a:gd name="T15" fmla="*/ 22 h 26"/>
                <a:gd name="T16" fmla="*/ 5 w 22"/>
                <a:gd name="T17" fmla="*/ 23 h 26"/>
                <a:gd name="T18" fmla="*/ 5 w 22"/>
                <a:gd name="T19" fmla="*/ 23 h 26"/>
                <a:gd name="T20" fmla="*/ 6 w 22"/>
                <a:gd name="T21" fmla="*/ 23 h 26"/>
                <a:gd name="T22" fmla="*/ 7 w 22"/>
                <a:gd name="T23" fmla="*/ 23 h 26"/>
                <a:gd name="T24" fmla="*/ 7 w 22"/>
                <a:gd name="T25" fmla="*/ 23 h 26"/>
                <a:gd name="T26" fmla="*/ 0 w 22"/>
                <a:gd name="T27" fmla="*/ 25 h 26"/>
                <a:gd name="T28" fmla="*/ 1 w 22"/>
                <a:gd name="T29" fmla="*/ 24 h 26"/>
                <a:gd name="T30" fmla="*/ 2 w 22"/>
                <a:gd name="T31" fmla="*/ 23 h 26"/>
                <a:gd name="T32" fmla="*/ 2 w 22"/>
                <a:gd name="T33" fmla="*/ 23 h 26"/>
                <a:gd name="T34" fmla="*/ 2 w 22"/>
                <a:gd name="T35" fmla="*/ 23 h 26"/>
                <a:gd name="T36" fmla="*/ 2 w 22"/>
                <a:gd name="T37" fmla="*/ 22 h 26"/>
                <a:gd name="T38" fmla="*/ 2 w 22"/>
                <a:gd name="T39" fmla="*/ 20 h 26"/>
                <a:gd name="T40" fmla="*/ 2 w 22"/>
                <a:gd name="T41" fmla="*/ 19 h 26"/>
                <a:gd name="T42" fmla="*/ 2 w 22"/>
                <a:gd name="T43" fmla="*/ 19 h 26"/>
                <a:gd name="T44" fmla="*/ 2 w 22"/>
                <a:gd name="T45" fmla="*/ 1 h 26"/>
                <a:gd name="T46" fmla="*/ 5 w 22"/>
                <a:gd name="T47" fmla="*/ 0 h 26"/>
                <a:gd name="T48" fmla="*/ 15 w 22"/>
                <a:gd name="T49" fmla="*/ 14 h 26"/>
                <a:gd name="T50" fmla="*/ 16 w 22"/>
                <a:gd name="T51" fmla="*/ 14 h 26"/>
                <a:gd name="T52" fmla="*/ 16 w 22"/>
                <a:gd name="T53" fmla="*/ 15 h 26"/>
                <a:gd name="T54" fmla="*/ 16 w 22"/>
                <a:gd name="T55" fmla="*/ 15 h 26"/>
                <a:gd name="T56" fmla="*/ 17 w 22"/>
                <a:gd name="T57" fmla="*/ 16 h 26"/>
                <a:gd name="T58" fmla="*/ 17 w 22"/>
                <a:gd name="T59" fmla="*/ 17 h 26"/>
                <a:gd name="T60" fmla="*/ 18 w 22"/>
                <a:gd name="T61" fmla="*/ 17 h 26"/>
                <a:gd name="T62" fmla="*/ 20 w 22"/>
                <a:gd name="T63" fmla="*/ 17 h 26"/>
                <a:gd name="T64" fmla="*/ 21 w 22"/>
                <a:gd name="T65" fmla="*/ 19 h 26"/>
                <a:gd name="T66" fmla="*/ 12 w 22"/>
                <a:gd name="T67" fmla="*/ 21 h 26"/>
                <a:gd name="T68" fmla="*/ 12 w 22"/>
                <a:gd name="T69" fmla="*/ 20 h 26"/>
                <a:gd name="T70" fmla="*/ 13 w 22"/>
                <a:gd name="T71" fmla="*/ 20 h 26"/>
                <a:gd name="T72" fmla="*/ 14 w 22"/>
                <a:gd name="T73" fmla="*/ 19 h 26"/>
                <a:gd name="T74" fmla="*/ 15 w 22"/>
                <a:gd name="T75" fmla="*/ 19 h 26"/>
                <a:gd name="T76" fmla="*/ 14 w 22"/>
                <a:gd name="T77" fmla="*/ 18 h 26"/>
                <a:gd name="T78" fmla="*/ 14 w 22"/>
                <a:gd name="T79" fmla="*/ 17 h 26"/>
                <a:gd name="T80" fmla="*/ 13 w 22"/>
                <a:gd name="T81" fmla="*/ 17 h 26"/>
                <a:gd name="T82" fmla="*/ 11 w 22"/>
                <a:gd name="T83" fmla="*/ 14 h 26"/>
                <a:gd name="T84" fmla="*/ 4 w 22"/>
                <a:gd name="T85" fmla="*/ 16 h 2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2"/>
                <a:gd name="T130" fmla="*/ 0 h 26"/>
                <a:gd name="T131" fmla="*/ 22 w 22"/>
                <a:gd name="T132" fmla="*/ 26 h 2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2" h="26">
                  <a:moveTo>
                    <a:pt x="4" y="16"/>
                  </a:moveTo>
                  <a:lnTo>
                    <a:pt x="4" y="18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4" y="21"/>
                  </a:lnTo>
                  <a:lnTo>
                    <a:pt x="4" y="22"/>
                  </a:lnTo>
                  <a:lnTo>
                    <a:pt x="5" y="22"/>
                  </a:lnTo>
                  <a:lnTo>
                    <a:pt x="5" y="23"/>
                  </a:lnTo>
                  <a:lnTo>
                    <a:pt x="6" y="23"/>
                  </a:lnTo>
                  <a:lnTo>
                    <a:pt x="7" y="23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"/>
                  </a:lnTo>
                  <a:lnTo>
                    <a:pt x="5" y="0"/>
                  </a:lnTo>
                  <a:lnTo>
                    <a:pt x="15" y="14"/>
                  </a:lnTo>
                  <a:lnTo>
                    <a:pt x="16" y="14"/>
                  </a:lnTo>
                  <a:lnTo>
                    <a:pt x="16" y="15"/>
                  </a:lnTo>
                  <a:lnTo>
                    <a:pt x="17" y="16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1" y="19"/>
                  </a:lnTo>
                  <a:lnTo>
                    <a:pt x="12" y="21"/>
                  </a:lnTo>
                  <a:lnTo>
                    <a:pt x="12" y="20"/>
                  </a:lnTo>
                  <a:lnTo>
                    <a:pt x="13" y="20"/>
                  </a:lnTo>
                  <a:lnTo>
                    <a:pt x="14" y="19"/>
                  </a:lnTo>
                  <a:lnTo>
                    <a:pt x="15" y="19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3" y="17"/>
                  </a:lnTo>
                  <a:lnTo>
                    <a:pt x="11" y="14"/>
                  </a:lnTo>
                  <a:lnTo>
                    <a:pt x="4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48" name="Freeform 273"/>
            <p:cNvSpPr>
              <a:spLocks/>
            </p:cNvSpPr>
            <p:nvPr/>
          </p:nvSpPr>
          <p:spPr bwMode="auto">
            <a:xfrm>
              <a:off x="751" y="2840"/>
              <a:ext cx="3" cy="9"/>
            </a:xfrm>
            <a:custGeom>
              <a:avLst/>
              <a:gdLst>
                <a:gd name="T0" fmla="*/ 2 w 3"/>
                <a:gd name="T1" fmla="*/ 6 h 9"/>
                <a:gd name="T2" fmla="*/ 0 w 3"/>
                <a:gd name="T3" fmla="*/ 0 h 9"/>
                <a:gd name="T4" fmla="*/ 0 w 3"/>
                <a:gd name="T5" fmla="*/ 8 h 9"/>
                <a:gd name="T6" fmla="*/ 2 w 3"/>
                <a:gd name="T7" fmla="*/ 6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"/>
                <a:gd name="T13" fmla="*/ 0 h 9"/>
                <a:gd name="T14" fmla="*/ 3 w 3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" h="9">
                  <a:moveTo>
                    <a:pt x="2" y="6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2" y="6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49" name="Freeform 274"/>
            <p:cNvSpPr>
              <a:spLocks/>
            </p:cNvSpPr>
            <p:nvPr/>
          </p:nvSpPr>
          <p:spPr bwMode="auto">
            <a:xfrm>
              <a:off x="765" y="2827"/>
              <a:ext cx="22" cy="26"/>
            </a:xfrm>
            <a:custGeom>
              <a:avLst/>
              <a:gdLst>
                <a:gd name="T0" fmla="*/ 12 w 22"/>
                <a:gd name="T1" fmla="*/ 6 h 26"/>
                <a:gd name="T2" fmla="*/ 12 w 22"/>
                <a:gd name="T3" fmla="*/ 4 h 26"/>
                <a:gd name="T4" fmla="*/ 12 w 22"/>
                <a:gd name="T5" fmla="*/ 3 h 26"/>
                <a:gd name="T6" fmla="*/ 13 w 22"/>
                <a:gd name="T7" fmla="*/ 2 h 26"/>
                <a:gd name="T8" fmla="*/ 15 w 22"/>
                <a:gd name="T9" fmla="*/ 2 h 26"/>
                <a:gd name="T10" fmla="*/ 16 w 22"/>
                <a:gd name="T11" fmla="*/ 2 h 26"/>
                <a:gd name="T12" fmla="*/ 17 w 22"/>
                <a:gd name="T13" fmla="*/ 3 h 26"/>
                <a:gd name="T14" fmla="*/ 18 w 22"/>
                <a:gd name="T15" fmla="*/ 4 h 26"/>
                <a:gd name="T16" fmla="*/ 19 w 22"/>
                <a:gd name="T17" fmla="*/ 5 h 26"/>
                <a:gd name="T18" fmla="*/ 20 w 22"/>
                <a:gd name="T19" fmla="*/ 6 h 26"/>
                <a:gd name="T20" fmla="*/ 21 w 22"/>
                <a:gd name="T21" fmla="*/ 6 h 26"/>
                <a:gd name="T22" fmla="*/ 2 w 22"/>
                <a:gd name="T23" fmla="*/ 4 h 26"/>
                <a:gd name="T24" fmla="*/ 1 w 22"/>
                <a:gd name="T25" fmla="*/ 10 h 26"/>
                <a:gd name="T26" fmla="*/ 2 w 22"/>
                <a:gd name="T27" fmla="*/ 8 h 26"/>
                <a:gd name="T28" fmla="*/ 2 w 22"/>
                <a:gd name="T29" fmla="*/ 7 h 26"/>
                <a:gd name="T30" fmla="*/ 3 w 22"/>
                <a:gd name="T31" fmla="*/ 6 h 26"/>
                <a:gd name="T32" fmla="*/ 4 w 22"/>
                <a:gd name="T33" fmla="*/ 6 h 26"/>
                <a:gd name="T34" fmla="*/ 5 w 22"/>
                <a:gd name="T35" fmla="*/ 5 h 26"/>
                <a:gd name="T36" fmla="*/ 6 w 22"/>
                <a:gd name="T37" fmla="*/ 4 h 26"/>
                <a:gd name="T38" fmla="*/ 8 w 22"/>
                <a:gd name="T39" fmla="*/ 4 h 26"/>
                <a:gd name="T40" fmla="*/ 9 w 22"/>
                <a:gd name="T41" fmla="*/ 5 h 26"/>
                <a:gd name="T42" fmla="*/ 9 w 22"/>
                <a:gd name="T43" fmla="*/ 6 h 26"/>
                <a:gd name="T44" fmla="*/ 12 w 22"/>
                <a:gd name="T45" fmla="*/ 19 h 26"/>
                <a:gd name="T46" fmla="*/ 12 w 22"/>
                <a:gd name="T47" fmla="*/ 21 h 26"/>
                <a:gd name="T48" fmla="*/ 12 w 22"/>
                <a:gd name="T49" fmla="*/ 23 h 26"/>
                <a:gd name="T50" fmla="*/ 11 w 22"/>
                <a:gd name="T51" fmla="*/ 23 h 26"/>
                <a:gd name="T52" fmla="*/ 9 w 22"/>
                <a:gd name="T53" fmla="*/ 24 h 26"/>
                <a:gd name="T54" fmla="*/ 19 w 22"/>
                <a:gd name="T55" fmla="*/ 23 h 26"/>
                <a:gd name="T56" fmla="*/ 17 w 22"/>
                <a:gd name="T57" fmla="*/ 23 h 26"/>
                <a:gd name="T58" fmla="*/ 16 w 22"/>
                <a:gd name="T59" fmla="*/ 23 h 26"/>
                <a:gd name="T60" fmla="*/ 15 w 22"/>
                <a:gd name="T61" fmla="*/ 21 h 26"/>
                <a:gd name="T62" fmla="*/ 15 w 22"/>
                <a:gd name="T63" fmla="*/ 19 h 26"/>
                <a:gd name="T64" fmla="*/ 12 w 22"/>
                <a:gd name="T65" fmla="*/ 6 h 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2"/>
                <a:gd name="T100" fmla="*/ 0 h 26"/>
                <a:gd name="T101" fmla="*/ 22 w 22"/>
                <a:gd name="T102" fmla="*/ 26 h 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2" h="26">
                  <a:moveTo>
                    <a:pt x="12" y="6"/>
                  </a:moveTo>
                  <a:lnTo>
                    <a:pt x="12" y="6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8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20" y="6"/>
                  </a:lnTo>
                  <a:lnTo>
                    <a:pt x="21" y="6"/>
                  </a:lnTo>
                  <a:lnTo>
                    <a:pt x="18" y="0"/>
                  </a:lnTo>
                  <a:lnTo>
                    <a:pt x="2" y="4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5" y="5"/>
                  </a:lnTo>
                  <a:lnTo>
                    <a:pt x="5" y="4"/>
                  </a:lnTo>
                  <a:lnTo>
                    <a:pt x="6" y="4"/>
                  </a:lnTo>
                  <a:lnTo>
                    <a:pt x="7" y="4"/>
                  </a:lnTo>
                  <a:lnTo>
                    <a:pt x="8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6"/>
                  </a:lnTo>
                  <a:lnTo>
                    <a:pt x="9" y="7"/>
                  </a:lnTo>
                  <a:lnTo>
                    <a:pt x="12" y="19"/>
                  </a:lnTo>
                  <a:lnTo>
                    <a:pt x="12" y="20"/>
                  </a:lnTo>
                  <a:lnTo>
                    <a:pt x="12" y="21"/>
                  </a:lnTo>
                  <a:lnTo>
                    <a:pt x="12" y="22"/>
                  </a:lnTo>
                  <a:lnTo>
                    <a:pt x="12" y="23"/>
                  </a:lnTo>
                  <a:lnTo>
                    <a:pt x="11" y="23"/>
                  </a:lnTo>
                  <a:lnTo>
                    <a:pt x="10" y="24"/>
                  </a:lnTo>
                  <a:lnTo>
                    <a:pt x="9" y="24"/>
                  </a:lnTo>
                  <a:lnTo>
                    <a:pt x="9" y="25"/>
                  </a:lnTo>
                  <a:lnTo>
                    <a:pt x="19" y="23"/>
                  </a:lnTo>
                  <a:lnTo>
                    <a:pt x="18" y="23"/>
                  </a:lnTo>
                  <a:lnTo>
                    <a:pt x="17" y="23"/>
                  </a:lnTo>
                  <a:lnTo>
                    <a:pt x="16" y="23"/>
                  </a:lnTo>
                  <a:lnTo>
                    <a:pt x="16" y="22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19"/>
                  </a:lnTo>
                  <a:lnTo>
                    <a:pt x="12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50" name="Freeform 275"/>
            <p:cNvSpPr>
              <a:spLocks/>
            </p:cNvSpPr>
            <p:nvPr/>
          </p:nvSpPr>
          <p:spPr bwMode="auto">
            <a:xfrm>
              <a:off x="970" y="2918"/>
              <a:ext cx="27" cy="30"/>
            </a:xfrm>
            <a:custGeom>
              <a:avLst/>
              <a:gdLst>
                <a:gd name="T0" fmla="*/ 17 w 27"/>
                <a:gd name="T1" fmla="*/ 5 h 30"/>
                <a:gd name="T2" fmla="*/ 19 w 27"/>
                <a:gd name="T3" fmla="*/ 4 h 30"/>
                <a:gd name="T4" fmla="*/ 19 w 27"/>
                <a:gd name="T5" fmla="*/ 2 h 30"/>
                <a:gd name="T6" fmla="*/ 19 w 27"/>
                <a:gd name="T7" fmla="*/ 1 h 30"/>
                <a:gd name="T8" fmla="*/ 20 w 27"/>
                <a:gd name="T9" fmla="*/ 0 h 30"/>
                <a:gd name="T10" fmla="*/ 24 w 27"/>
                <a:gd name="T11" fmla="*/ 8 h 30"/>
                <a:gd name="T12" fmla="*/ 25 w 27"/>
                <a:gd name="T13" fmla="*/ 11 h 30"/>
                <a:gd name="T14" fmla="*/ 26 w 27"/>
                <a:gd name="T15" fmla="*/ 12 h 30"/>
                <a:gd name="T16" fmla="*/ 26 w 27"/>
                <a:gd name="T17" fmla="*/ 14 h 30"/>
                <a:gd name="T18" fmla="*/ 25 w 27"/>
                <a:gd name="T19" fmla="*/ 16 h 30"/>
                <a:gd name="T20" fmla="*/ 24 w 27"/>
                <a:gd name="T21" fmla="*/ 17 h 30"/>
                <a:gd name="T22" fmla="*/ 23 w 27"/>
                <a:gd name="T23" fmla="*/ 18 h 30"/>
                <a:gd name="T24" fmla="*/ 21 w 27"/>
                <a:gd name="T25" fmla="*/ 19 h 30"/>
                <a:gd name="T26" fmla="*/ 20 w 27"/>
                <a:gd name="T27" fmla="*/ 19 h 30"/>
                <a:gd name="T28" fmla="*/ 19 w 27"/>
                <a:gd name="T29" fmla="*/ 18 h 30"/>
                <a:gd name="T30" fmla="*/ 17 w 27"/>
                <a:gd name="T31" fmla="*/ 17 h 30"/>
                <a:gd name="T32" fmla="*/ 15 w 27"/>
                <a:gd name="T33" fmla="*/ 17 h 30"/>
                <a:gd name="T34" fmla="*/ 11 w 27"/>
                <a:gd name="T35" fmla="*/ 24 h 30"/>
                <a:gd name="T36" fmla="*/ 11 w 27"/>
                <a:gd name="T37" fmla="*/ 25 h 30"/>
                <a:gd name="T38" fmla="*/ 11 w 27"/>
                <a:gd name="T39" fmla="*/ 27 h 30"/>
                <a:gd name="T40" fmla="*/ 11 w 27"/>
                <a:gd name="T41" fmla="*/ 28 h 30"/>
                <a:gd name="T42" fmla="*/ 11 w 27"/>
                <a:gd name="T43" fmla="*/ 29 h 30"/>
                <a:gd name="T44" fmla="*/ 13 w 27"/>
                <a:gd name="T45" fmla="*/ 13 h 30"/>
                <a:gd name="T46" fmla="*/ 7 w 27"/>
                <a:gd name="T47" fmla="*/ 15 h 30"/>
                <a:gd name="T48" fmla="*/ 6 w 27"/>
                <a:gd name="T49" fmla="*/ 16 h 30"/>
                <a:gd name="T50" fmla="*/ 5 w 27"/>
                <a:gd name="T51" fmla="*/ 17 h 30"/>
                <a:gd name="T52" fmla="*/ 5 w 27"/>
                <a:gd name="T53" fmla="*/ 19 h 30"/>
                <a:gd name="T54" fmla="*/ 0 w 27"/>
                <a:gd name="T55" fmla="*/ 12 h 30"/>
                <a:gd name="T56" fmla="*/ 1 w 27"/>
                <a:gd name="T57" fmla="*/ 12 h 30"/>
                <a:gd name="T58" fmla="*/ 2 w 27"/>
                <a:gd name="T59" fmla="*/ 13 h 30"/>
                <a:gd name="T60" fmla="*/ 3 w 27"/>
                <a:gd name="T61" fmla="*/ 13 h 30"/>
                <a:gd name="T62" fmla="*/ 4 w 27"/>
                <a:gd name="T63" fmla="*/ 12 h 30"/>
                <a:gd name="T64" fmla="*/ 6 w 27"/>
                <a:gd name="T65" fmla="*/ 12 h 30"/>
                <a:gd name="T66" fmla="*/ 16 w 27"/>
                <a:gd name="T67" fmla="*/ 6 h 3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7"/>
                <a:gd name="T103" fmla="*/ 0 h 30"/>
                <a:gd name="T104" fmla="*/ 27 w 27"/>
                <a:gd name="T105" fmla="*/ 30 h 3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7" h="30">
                  <a:moveTo>
                    <a:pt x="16" y="6"/>
                  </a:moveTo>
                  <a:lnTo>
                    <a:pt x="17" y="5"/>
                  </a:lnTo>
                  <a:lnTo>
                    <a:pt x="18" y="4"/>
                  </a:lnTo>
                  <a:lnTo>
                    <a:pt x="19" y="4"/>
                  </a:lnTo>
                  <a:lnTo>
                    <a:pt x="19" y="3"/>
                  </a:lnTo>
                  <a:lnTo>
                    <a:pt x="19" y="2"/>
                  </a:lnTo>
                  <a:lnTo>
                    <a:pt x="19" y="1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4" y="7"/>
                  </a:lnTo>
                  <a:lnTo>
                    <a:pt x="24" y="8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5" y="12"/>
                  </a:lnTo>
                  <a:lnTo>
                    <a:pt x="26" y="12"/>
                  </a:lnTo>
                  <a:lnTo>
                    <a:pt x="26" y="13"/>
                  </a:lnTo>
                  <a:lnTo>
                    <a:pt x="26" y="14"/>
                  </a:lnTo>
                  <a:lnTo>
                    <a:pt x="26" y="15"/>
                  </a:lnTo>
                  <a:lnTo>
                    <a:pt x="25" y="16"/>
                  </a:lnTo>
                  <a:lnTo>
                    <a:pt x="25" y="17"/>
                  </a:lnTo>
                  <a:lnTo>
                    <a:pt x="24" y="17"/>
                  </a:lnTo>
                  <a:lnTo>
                    <a:pt x="23" y="18"/>
                  </a:lnTo>
                  <a:lnTo>
                    <a:pt x="22" y="18"/>
                  </a:lnTo>
                  <a:lnTo>
                    <a:pt x="21" y="19"/>
                  </a:lnTo>
                  <a:lnTo>
                    <a:pt x="20" y="19"/>
                  </a:lnTo>
                  <a:lnTo>
                    <a:pt x="20" y="18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7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2" y="24"/>
                  </a:lnTo>
                  <a:lnTo>
                    <a:pt x="11" y="24"/>
                  </a:lnTo>
                  <a:lnTo>
                    <a:pt x="11" y="25"/>
                  </a:lnTo>
                  <a:lnTo>
                    <a:pt x="11" y="26"/>
                  </a:lnTo>
                  <a:lnTo>
                    <a:pt x="11" y="27"/>
                  </a:lnTo>
                  <a:lnTo>
                    <a:pt x="11" y="28"/>
                  </a:lnTo>
                  <a:lnTo>
                    <a:pt x="11" y="29"/>
                  </a:lnTo>
                  <a:lnTo>
                    <a:pt x="7" y="25"/>
                  </a:lnTo>
                  <a:lnTo>
                    <a:pt x="13" y="13"/>
                  </a:lnTo>
                  <a:lnTo>
                    <a:pt x="12" y="12"/>
                  </a:lnTo>
                  <a:lnTo>
                    <a:pt x="7" y="15"/>
                  </a:lnTo>
                  <a:lnTo>
                    <a:pt x="6" y="16"/>
                  </a:lnTo>
                  <a:lnTo>
                    <a:pt x="5" y="17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4" y="20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16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51" name="Freeform 276"/>
            <p:cNvSpPr>
              <a:spLocks/>
            </p:cNvSpPr>
            <p:nvPr/>
          </p:nvSpPr>
          <p:spPr bwMode="auto">
            <a:xfrm>
              <a:off x="986" y="2926"/>
              <a:ext cx="8" cy="6"/>
            </a:xfrm>
            <a:custGeom>
              <a:avLst/>
              <a:gdLst>
                <a:gd name="T0" fmla="*/ 0 w 8"/>
                <a:gd name="T1" fmla="*/ 2 h 6"/>
                <a:gd name="T2" fmla="*/ 1 w 8"/>
                <a:gd name="T3" fmla="*/ 3 h 6"/>
                <a:gd name="T4" fmla="*/ 1 w 8"/>
                <a:gd name="T5" fmla="*/ 3 h 6"/>
                <a:gd name="T6" fmla="*/ 1 w 8"/>
                <a:gd name="T7" fmla="*/ 4 h 6"/>
                <a:gd name="T8" fmla="*/ 2 w 8"/>
                <a:gd name="T9" fmla="*/ 4 h 6"/>
                <a:gd name="T10" fmla="*/ 2 w 8"/>
                <a:gd name="T11" fmla="*/ 5 h 6"/>
                <a:gd name="T12" fmla="*/ 3 w 8"/>
                <a:gd name="T13" fmla="*/ 5 h 6"/>
                <a:gd name="T14" fmla="*/ 3 w 8"/>
                <a:gd name="T15" fmla="*/ 5 h 6"/>
                <a:gd name="T16" fmla="*/ 3 w 8"/>
                <a:gd name="T17" fmla="*/ 5 h 6"/>
                <a:gd name="T18" fmla="*/ 4 w 8"/>
                <a:gd name="T19" fmla="*/ 5 h 6"/>
                <a:gd name="T20" fmla="*/ 4 w 8"/>
                <a:gd name="T21" fmla="*/ 5 h 6"/>
                <a:gd name="T22" fmla="*/ 5 w 8"/>
                <a:gd name="T23" fmla="*/ 5 h 6"/>
                <a:gd name="T24" fmla="*/ 5 w 8"/>
                <a:gd name="T25" fmla="*/ 5 h 6"/>
                <a:gd name="T26" fmla="*/ 6 w 8"/>
                <a:gd name="T27" fmla="*/ 5 h 6"/>
                <a:gd name="T28" fmla="*/ 6 w 8"/>
                <a:gd name="T29" fmla="*/ 5 h 6"/>
                <a:gd name="T30" fmla="*/ 6 w 8"/>
                <a:gd name="T31" fmla="*/ 4 h 6"/>
                <a:gd name="T32" fmla="*/ 6 w 8"/>
                <a:gd name="T33" fmla="*/ 4 h 6"/>
                <a:gd name="T34" fmla="*/ 7 w 8"/>
                <a:gd name="T35" fmla="*/ 4 h 6"/>
                <a:gd name="T36" fmla="*/ 7 w 8"/>
                <a:gd name="T37" fmla="*/ 3 h 6"/>
                <a:gd name="T38" fmla="*/ 7 w 8"/>
                <a:gd name="T39" fmla="*/ 3 h 6"/>
                <a:gd name="T40" fmla="*/ 7 w 8"/>
                <a:gd name="T41" fmla="*/ 2 h 6"/>
                <a:gd name="T42" fmla="*/ 7 w 8"/>
                <a:gd name="T43" fmla="*/ 2 h 6"/>
                <a:gd name="T44" fmla="*/ 7 w 8"/>
                <a:gd name="T45" fmla="*/ 1 h 6"/>
                <a:gd name="T46" fmla="*/ 6 w 8"/>
                <a:gd name="T47" fmla="*/ 1 h 6"/>
                <a:gd name="T48" fmla="*/ 6 w 8"/>
                <a:gd name="T49" fmla="*/ 0 h 6"/>
                <a:gd name="T50" fmla="*/ 6 w 8"/>
                <a:gd name="T51" fmla="*/ 0 h 6"/>
                <a:gd name="T52" fmla="*/ 5 w 8"/>
                <a:gd name="T53" fmla="*/ 0 h 6"/>
                <a:gd name="T54" fmla="*/ 5 w 8"/>
                <a:gd name="T55" fmla="*/ 0 h 6"/>
                <a:gd name="T56" fmla="*/ 4 w 8"/>
                <a:gd name="T57" fmla="*/ 0 h 6"/>
                <a:gd name="T58" fmla="*/ 4 w 8"/>
                <a:gd name="T59" fmla="*/ 0 h 6"/>
                <a:gd name="T60" fmla="*/ 4 w 8"/>
                <a:gd name="T61" fmla="*/ 0 h 6"/>
                <a:gd name="T62" fmla="*/ 0 w 8"/>
                <a:gd name="T63" fmla="*/ 2 h 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8"/>
                <a:gd name="T97" fmla="*/ 0 h 6"/>
                <a:gd name="T98" fmla="*/ 8 w 8"/>
                <a:gd name="T99" fmla="*/ 6 h 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8" h="6">
                  <a:moveTo>
                    <a:pt x="0" y="2"/>
                  </a:moveTo>
                  <a:lnTo>
                    <a:pt x="1" y="3"/>
                  </a:lnTo>
                  <a:lnTo>
                    <a:pt x="1" y="4"/>
                  </a:lnTo>
                  <a:lnTo>
                    <a:pt x="2" y="4"/>
                  </a:lnTo>
                  <a:lnTo>
                    <a:pt x="2" y="5"/>
                  </a:lnTo>
                  <a:lnTo>
                    <a:pt x="3" y="5"/>
                  </a:lnTo>
                  <a:lnTo>
                    <a:pt x="4" y="5"/>
                  </a:lnTo>
                  <a:lnTo>
                    <a:pt x="5" y="5"/>
                  </a:lnTo>
                  <a:lnTo>
                    <a:pt x="6" y="5"/>
                  </a:lnTo>
                  <a:lnTo>
                    <a:pt x="6" y="4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1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0" y="2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52" name="Freeform 277"/>
            <p:cNvSpPr>
              <a:spLocks/>
            </p:cNvSpPr>
            <p:nvPr/>
          </p:nvSpPr>
          <p:spPr bwMode="auto">
            <a:xfrm>
              <a:off x="661" y="2883"/>
              <a:ext cx="26" cy="28"/>
            </a:xfrm>
            <a:custGeom>
              <a:avLst/>
              <a:gdLst>
                <a:gd name="T0" fmla="*/ 5 w 26"/>
                <a:gd name="T1" fmla="*/ 11 h 28"/>
                <a:gd name="T2" fmla="*/ 5 w 26"/>
                <a:gd name="T3" fmla="*/ 11 h 28"/>
                <a:gd name="T4" fmla="*/ 4 w 26"/>
                <a:gd name="T5" fmla="*/ 11 h 28"/>
                <a:gd name="T6" fmla="*/ 4 w 26"/>
                <a:gd name="T7" fmla="*/ 11 h 28"/>
                <a:gd name="T8" fmla="*/ 3 w 26"/>
                <a:gd name="T9" fmla="*/ 11 h 28"/>
                <a:gd name="T10" fmla="*/ 3 w 26"/>
                <a:gd name="T11" fmla="*/ 10 h 28"/>
                <a:gd name="T12" fmla="*/ 2 w 26"/>
                <a:gd name="T13" fmla="*/ 10 h 28"/>
                <a:gd name="T14" fmla="*/ 2 w 26"/>
                <a:gd name="T15" fmla="*/ 10 h 28"/>
                <a:gd name="T16" fmla="*/ 1 w 26"/>
                <a:gd name="T17" fmla="*/ 11 h 28"/>
                <a:gd name="T18" fmla="*/ 1 w 26"/>
                <a:gd name="T19" fmla="*/ 11 h 28"/>
                <a:gd name="T20" fmla="*/ 0 w 26"/>
                <a:gd name="T21" fmla="*/ 11 h 28"/>
                <a:gd name="T22" fmla="*/ 6 w 26"/>
                <a:gd name="T23" fmla="*/ 4 h 28"/>
                <a:gd name="T24" fmla="*/ 6 w 26"/>
                <a:gd name="T25" fmla="*/ 3 h 28"/>
                <a:gd name="T26" fmla="*/ 6 w 26"/>
                <a:gd name="T27" fmla="*/ 2 h 28"/>
                <a:gd name="T28" fmla="*/ 7 w 26"/>
                <a:gd name="T29" fmla="*/ 2 h 28"/>
                <a:gd name="T30" fmla="*/ 8 w 26"/>
                <a:gd name="T31" fmla="*/ 2 h 28"/>
                <a:gd name="T32" fmla="*/ 9 w 26"/>
                <a:gd name="T33" fmla="*/ 2 h 28"/>
                <a:gd name="T34" fmla="*/ 10 w 26"/>
                <a:gd name="T35" fmla="*/ 1 h 28"/>
                <a:gd name="T36" fmla="*/ 10 w 26"/>
                <a:gd name="T37" fmla="*/ 1 h 28"/>
                <a:gd name="T38" fmla="*/ 11 w 26"/>
                <a:gd name="T39" fmla="*/ 1 h 28"/>
                <a:gd name="T40" fmla="*/ 11 w 26"/>
                <a:gd name="T41" fmla="*/ 0 h 28"/>
                <a:gd name="T42" fmla="*/ 12 w 26"/>
                <a:gd name="T43" fmla="*/ 0 h 28"/>
                <a:gd name="T44" fmla="*/ 13 w 26"/>
                <a:gd name="T45" fmla="*/ 0 h 28"/>
                <a:gd name="T46" fmla="*/ 14 w 26"/>
                <a:gd name="T47" fmla="*/ 0 h 28"/>
                <a:gd name="T48" fmla="*/ 15 w 26"/>
                <a:gd name="T49" fmla="*/ 0 h 28"/>
                <a:gd name="T50" fmla="*/ 15 w 26"/>
                <a:gd name="T51" fmla="*/ 0 h 28"/>
                <a:gd name="T52" fmla="*/ 16 w 26"/>
                <a:gd name="T53" fmla="*/ 0 h 28"/>
                <a:gd name="T54" fmla="*/ 17 w 26"/>
                <a:gd name="T55" fmla="*/ 1 h 28"/>
                <a:gd name="T56" fmla="*/ 18 w 26"/>
                <a:gd name="T57" fmla="*/ 1 h 28"/>
                <a:gd name="T58" fmla="*/ 19 w 26"/>
                <a:gd name="T59" fmla="*/ 1 h 28"/>
                <a:gd name="T60" fmla="*/ 19 w 26"/>
                <a:gd name="T61" fmla="*/ 2 h 28"/>
                <a:gd name="T62" fmla="*/ 20 w 26"/>
                <a:gd name="T63" fmla="*/ 2 h 28"/>
                <a:gd name="T64" fmla="*/ 21 w 26"/>
                <a:gd name="T65" fmla="*/ 2 h 28"/>
                <a:gd name="T66" fmla="*/ 21 w 26"/>
                <a:gd name="T67" fmla="*/ 3 h 28"/>
                <a:gd name="T68" fmla="*/ 22 w 26"/>
                <a:gd name="T69" fmla="*/ 3 h 28"/>
                <a:gd name="T70" fmla="*/ 23 w 26"/>
                <a:gd name="T71" fmla="*/ 5 h 28"/>
                <a:gd name="T72" fmla="*/ 23 w 26"/>
                <a:gd name="T73" fmla="*/ 6 h 28"/>
                <a:gd name="T74" fmla="*/ 24 w 26"/>
                <a:gd name="T75" fmla="*/ 7 h 28"/>
                <a:gd name="T76" fmla="*/ 24 w 26"/>
                <a:gd name="T77" fmla="*/ 8 h 28"/>
                <a:gd name="T78" fmla="*/ 25 w 26"/>
                <a:gd name="T79" fmla="*/ 9 h 28"/>
                <a:gd name="T80" fmla="*/ 25 w 26"/>
                <a:gd name="T81" fmla="*/ 10 h 28"/>
                <a:gd name="T82" fmla="*/ 25 w 26"/>
                <a:gd name="T83" fmla="*/ 11 h 28"/>
                <a:gd name="T84" fmla="*/ 25 w 26"/>
                <a:gd name="T85" fmla="*/ 12 h 28"/>
                <a:gd name="T86" fmla="*/ 25 w 26"/>
                <a:gd name="T87" fmla="*/ 13 h 28"/>
                <a:gd name="T88" fmla="*/ 25 w 26"/>
                <a:gd name="T89" fmla="*/ 15 h 28"/>
                <a:gd name="T90" fmla="*/ 24 w 26"/>
                <a:gd name="T91" fmla="*/ 16 h 28"/>
                <a:gd name="T92" fmla="*/ 24 w 26"/>
                <a:gd name="T93" fmla="*/ 16 h 28"/>
                <a:gd name="T94" fmla="*/ 23 w 26"/>
                <a:gd name="T95" fmla="*/ 18 h 28"/>
                <a:gd name="T96" fmla="*/ 23 w 26"/>
                <a:gd name="T97" fmla="*/ 19 h 28"/>
                <a:gd name="T98" fmla="*/ 22 w 26"/>
                <a:gd name="T99" fmla="*/ 20 h 28"/>
                <a:gd name="T100" fmla="*/ 21 w 26"/>
                <a:gd name="T101" fmla="*/ 20 h 28"/>
                <a:gd name="T102" fmla="*/ 15 w 26"/>
                <a:gd name="T103" fmla="*/ 27 h 28"/>
                <a:gd name="T104" fmla="*/ 15 w 26"/>
                <a:gd name="T105" fmla="*/ 26 h 28"/>
                <a:gd name="T106" fmla="*/ 15 w 26"/>
                <a:gd name="T107" fmla="*/ 25 h 28"/>
                <a:gd name="T108" fmla="*/ 15 w 26"/>
                <a:gd name="T109" fmla="*/ 25 h 28"/>
                <a:gd name="T110" fmla="*/ 15 w 26"/>
                <a:gd name="T111" fmla="*/ 24 h 28"/>
                <a:gd name="T112" fmla="*/ 15 w 26"/>
                <a:gd name="T113" fmla="*/ 23 h 28"/>
                <a:gd name="T114" fmla="*/ 15 w 26"/>
                <a:gd name="T115" fmla="*/ 22 h 28"/>
                <a:gd name="T116" fmla="*/ 15 w 26"/>
                <a:gd name="T117" fmla="*/ 22 h 28"/>
                <a:gd name="T118" fmla="*/ 15 w 26"/>
                <a:gd name="T119" fmla="*/ 21 h 28"/>
                <a:gd name="T120" fmla="*/ 14 w 26"/>
                <a:gd name="T121" fmla="*/ 21 h 28"/>
                <a:gd name="T122" fmla="*/ 14 w 26"/>
                <a:gd name="T123" fmla="*/ 20 h 28"/>
                <a:gd name="T124" fmla="*/ 5 w 26"/>
                <a:gd name="T125" fmla="*/ 11 h 2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"/>
                <a:gd name="T190" fmla="*/ 0 h 28"/>
                <a:gd name="T191" fmla="*/ 26 w 26"/>
                <a:gd name="T192" fmla="*/ 28 h 2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" h="28">
                  <a:moveTo>
                    <a:pt x="5" y="11"/>
                  </a:moveTo>
                  <a:lnTo>
                    <a:pt x="5" y="11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4" y="0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1" y="3"/>
                  </a:lnTo>
                  <a:lnTo>
                    <a:pt x="22" y="3"/>
                  </a:lnTo>
                  <a:lnTo>
                    <a:pt x="23" y="5"/>
                  </a:lnTo>
                  <a:lnTo>
                    <a:pt x="23" y="6"/>
                  </a:lnTo>
                  <a:lnTo>
                    <a:pt x="24" y="7"/>
                  </a:lnTo>
                  <a:lnTo>
                    <a:pt x="24" y="8"/>
                  </a:lnTo>
                  <a:lnTo>
                    <a:pt x="25" y="9"/>
                  </a:lnTo>
                  <a:lnTo>
                    <a:pt x="25" y="10"/>
                  </a:lnTo>
                  <a:lnTo>
                    <a:pt x="25" y="11"/>
                  </a:lnTo>
                  <a:lnTo>
                    <a:pt x="25" y="12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4" y="16"/>
                  </a:lnTo>
                  <a:lnTo>
                    <a:pt x="23" y="18"/>
                  </a:lnTo>
                  <a:lnTo>
                    <a:pt x="23" y="19"/>
                  </a:lnTo>
                  <a:lnTo>
                    <a:pt x="22" y="20"/>
                  </a:lnTo>
                  <a:lnTo>
                    <a:pt x="21" y="20"/>
                  </a:lnTo>
                  <a:lnTo>
                    <a:pt x="15" y="27"/>
                  </a:lnTo>
                  <a:lnTo>
                    <a:pt x="15" y="26"/>
                  </a:lnTo>
                  <a:lnTo>
                    <a:pt x="15" y="25"/>
                  </a:lnTo>
                  <a:lnTo>
                    <a:pt x="15" y="24"/>
                  </a:lnTo>
                  <a:lnTo>
                    <a:pt x="15" y="23"/>
                  </a:lnTo>
                  <a:lnTo>
                    <a:pt x="15" y="22"/>
                  </a:lnTo>
                  <a:lnTo>
                    <a:pt x="15" y="21"/>
                  </a:lnTo>
                  <a:lnTo>
                    <a:pt x="14" y="21"/>
                  </a:lnTo>
                  <a:lnTo>
                    <a:pt x="14" y="20"/>
                  </a:lnTo>
                  <a:lnTo>
                    <a:pt x="5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53" name="Freeform 278"/>
            <p:cNvSpPr>
              <a:spLocks/>
            </p:cNvSpPr>
            <p:nvPr/>
          </p:nvSpPr>
          <p:spPr bwMode="auto">
            <a:xfrm>
              <a:off x="668" y="2885"/>
              <a:ext cx="17" cy="18"/>
            </a:xfrm>
            <a:custGeom>
              <a:avLst/>
              <a:gdLst>
                <a:gd name="T0" fmla="*/ 9 w 17"/>
                <a:gd name="T1" fmla="*/ 16 h 18"/>
                <a:gd name="T2" fmla="*/ 9 w 17"/>
                <a:gd name="T3" fmla="*/ 16 h 18"/>
                <a:gd name="T4" fmla="*/ 10 w 17"/>
                <a:gd name="T5" fmla="*/ 16 h 18"/>
                <a:gd name="T6" fmla="*/ 11 w 17"/>
                <a:gd name="T7" fmla="*/ 17 h 18"/>
                <a:gd name="T8" fmla="*/ 12 w 17"/>
                <a:gd name="T9" fmla="*/ 17 h 18"/>
                <a:gd name="T10" fmla="*/ 12 w 17"/>
                <a:gd name="T11" fmla="*/ 17 h 18"/>
                <a:gd name="T12" fmla="*/ 13 w 17"/>
                <a:gd name="T13" fmla="*/ 17 h 18"/>
                <a:gd name="T14" fmla="*/ 13 w 17"/>
                <a:gd name="T15" fmla="*/ 16 h 18"/>
                <a:gd name="T16" fmla="*/ 14 w 17"/>
                <a:gd name="T17" fmla="*/ 16 h 18"/>
                <a:gd name="T18" fmla="*/ 15 w 17"/>
                <a:gd name="T19" fmla="*/ 16 h 18"/>
                <a:gd name="T20" fmla="*/ 15 w 17"/>
                <a:gd name="T21" fmla="*/ 15 h 18"/>
                <a:gd name="T22" fmla="*/ 15 w 17"/>
                <a:gd name="T23" fmla="*/ 14 h 18"/>
                <a:gd name="T24" fmla="*/ 16 w 17"/>
                <a:gd name="T25" fmla="*/ 13 h 18"/>
                <a:gd name="T26" fmla="*/ 16 w 17"/>
                <a:gd name="T27" fmla="*/ 12 h 18"/>
                <a:gd name="T28" fmla="*/ 16 w 17"/>
                <a:gd name="T29" fmla="*/ 11 h 18"/>
                <a:gd name="T30" fmla="*/ 16 w 17"/>
                <a:gd name="T31" fmla="*/ 10 h 18"/>
                <a:gd name="T32" fmla="*/ 16 w 17"/>
                <a:gd name="T33" fmla="*/ 10 h 18"/>
                <a:gd name="T34" fmla="*/ 16 w 17"/>
                <a:gd name="T35" fmla="*/ 9 h 18"/>
                <a:gd name="T36" fmla="*/ 15 w 17"/>
                <a:gd name="T37" fmla="*/ 8 h 18"/>
                <a:gd name="T38" fmla="*/ 15 w 17"/>
                <a:gd name="T39" fmla="*/ 7 h 18"/>
                <a:gd name="T40" fmla="*/ 15 w 17"/>
                <a:gd name="T41" fmla="*/ 7 h 18"/>
                <a:gd name="T42" fmla="*/ 15 w 17"/>
                <a:gd name="T43" fmla="*/ 6 h 18"/>
                <a:gd name="T44" fmla="*/ 14 w 17"/>
                <a:gd name="T45" fmla="*/ 5 h 18"/>
                <a:gd name="T46" fmla="*/ 13 w 17"/>
                <a:gd name="T47" fmla="*/ 4 h 18"/>
                <a:gd name="T48" fmla="*/ 12 w 17"/>
                <a:gd name="T49" fmla="*/ 4 h 18"/>
                <a:gd name="T50" fmla="*/ 12 w 17"/>
                <a:gd name="T51" fmla="*/ 3 h 18"/>
                <a:gd name="T52" fmla="*/ 11 w 17"/>
                <a:gd name="T53" fmla="*/ 3 h 18"/>
                <a:gd name="T54" fmla="*/ 11 w 17"/>
                <a:gd name="T55" fmla="*/ 2 h 18"/>
                <a:gd name="T56" fmla="*/ 10 w 17"/>
                <a:gd name="T57" fmla="*/ 1 h 18"/>
                <a:gd name="T58" fmla="*/ 9 w 17"/>
                <a:gd name="T59" fmla="*/ 1 h 18"/>
                <a:gd name="T60" fmla="*/ 9 w 17"/>
                <a:gd name="T61" fmla="*/ 1 h 18"/>
                <a:gd name="T62" fmla="*/ 8 w 17"/>
                <a:gd name="T63" fmla="*/ 1 h 18"/>
                <a:gd name="T64" fmla="*/ 7 w 17"/>
                <a:gd name="T65" fmla="*/ 1 h 18"/>
                <a:gd name="T66" fmla="*/ 7 w 17"/>
                <a:gd name="T67" fmla="*/ 0 h 18"/>
                <a:gd name="T68" fmla="*/ 6 w 17"/>
                <a:gd name="T69" fmla="*/ 0 h 18"/>
                <a:gd name="T70" fmla="*/ 5 w 17"/>
                <a:gd name="T71" fmla="*/ 0 h 18"/>
                <a:gd name="T72" fmla="*/ 4 w 17"/>
                <a:gd name="T73" fmla="*/ 1 h 18"/>
                <a:gd name="T74" fmla="*/ 3 w 17"/>
                <a:gd name="T75" fmla="*/ 1 h 18"/>
                <a:gd name="T76" fmla="*/ 2 w 17"/>
                <a:gd name="T77" fmla="*/ 1 h 18"/>
                <a:gd name="T78" fmla="*/ 1 w 17"/>
                <a:gd name="T79" fmla="*/ 1 h 18"/>
                <a:gd name="T80" fmla="*/ 1 w 17"/>
                <a:gd name="T81" fmla="*/ 2 h 18"/>
                <a:gd name="T82" fmla="*/ 1 w 17"/>
                <a:gd name="T83" fmla="*/ 3 h 18"/>
                <a:gd name="T84" fmla="*/ 0 w 17"/>
                <a:gd name="T85" fmla="*/ 3 h 18"/>
                <a:gd name="T86" fmla="*/ 0 w 17"/>
                <a:gd name="T87" fmla="*/ 4 h 18"/>
                <a:gd name="T88" fmla="*/ 0 w 17"/>
                <a:gd name="T89" fmla="*/ 4 h 18"/>
                <a:gd name="T90" fmla="*/ 0 w 17"/>
                <a:gd name="T91" fmla="*/ 5 h 18"/>
                <a:gd name="T92" fmla="*/ 0 w 17"/>
                <a:gd name="T93" fmla="*/ 6 h 18"/>
                <a:gd name="T94" fmla="*/ 1 w 17"/>
                <a:gd name="T95" fmla="*/ 6 h 18"/>
                <a:gd name="T96" fmla="*/ 1 w 17"/>
                <a:gd name="T97" fmla="*/ 7 h 18"/>
                <a:gd name="T98" fmla="*/ 1 w 17"/>
                <a:gd name="T99" fmla="*/ 7 h 18"/>
                <a:gd name="T100" fmla="*/ 9 w 17"/>
                <a:gd name="T101" fmla="*/ 16 h 1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7"/>
                <a:gd name="T154" fmla="*/ 0 h 18"/>
                <a:gd name="T155" fmla="*/ 17 w 17"/>
                <a:gd name="T156" fmla="*/ 18 h 1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7" h="18">
                  <a:moveTo>
                    <a:pt x="9" y="16"/>
                  </a:moveTo>
                  <a:lnTo>
                    <a:pt x="9" y="16"/>
                  </a:lnTo>
                  <a:lnTo>
                    <a:pt x="10" y="16"/>
                  </a:lnTo>
                  <a:lnTo>
                    <a:pt x="11" y="17"/>
                  </a:lnTo>
                  <a:lnTo>
                    <a:pt x="12" y="17"/>
                  </a:lnTo>
                  <a:lnTo>
                    <a:pt x="13" y="17"/>
                  </a:lnTo>
                  <a:lnTo>
                    <a:pt x="13" y="16"/>
                  </a:lnTo>
                  <a:lnTo>
                    <a:pt x="14" y="16"/>
                  </a:lnTo>
                  <a:lnTo>
                    <a:pt x="15" y="16"/>
                  </a:lnTo>
                  <a:lnTo>
                    <a:pt x="15" y="15"/>
                  </a:lnTo>
                  <a:lnTo>
                    <a:pt x="15" y="14"/>
                  </a:lnTo>
                  <a:lnTo>
                    <a:pt x="16" y="13"/>
                  </a:lnTo>
                  <a:lnTo>
                    <a:pt x="16" y="12"/>
                  </a:lnTo>
                  <a:lnTo>
                    <a:pt x="16" y="11"/>
                  </a:lnTo>
                  <a:lnTo>
                    <a:pt x="16" y="10"/>
                  </a:lnTo>
                  <a:lnTo>
                    <a:pt x="16" y="9"/>
                  </a:lnTo>
                  <a:lnTo>
                    <a:pt x="15" y="8"/>
                  </a:lnTo>
                  <a:lnTo>
                    <a:pt x="15" y="7"/>
                  </a:lnTo>
                  <a:lnTo>
                    <a:pt x="15" y="6"/>
                  </a:lnTo>
                  <a:lnTo>
                    <a:pt x="14" y="5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0" y="1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7"/>
                  </a:lnTo>
                  <a:lnTo>
                    <a:pt x="9" y="16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54" name="Freeform 279"/>
            <p:cNvSpPr>
              <a:spLocks/>
            </p:cNvSpPr>
            <p:nvPr/>
          </p:nvSpPr>
          <p:spPr bwMode="auto">
            <a:xfrm>
              <a:off x="792" y="2859"/>
              <a:ext cx="6" cy="7"/>
            </a:xfrm>
            <a:custGeom>
              <a:avLst/>
              <a:gdLst>
                <a:gd name="T0" fmla="*/ 5 w 6"/>
                <a:gd name="T1" fmla="*/ 4 h 7"/>
                <a:gd name="T2" fmla="*/ 5 w 6"/>
                <a:gd name="T3" fmla="*/ 4 h 7"/>
                <a:gd name="T4" fmla="*/ 4 w 6"/>
                <a:gd name="T5" fmla="*/ 4 h 7"/>
                <a:gd name="T6" fmla="*/ 4 w 6"/>
                <a:gd name="T7" fmla="*/ 5 h 7"/>
                <a:gd name="T8" fmla="*/ 4 w 6"/>
                <a:gd name="T9" fmla="*/ 5 h 7"/>
                <a:gd name="T10" fmla="*/ 4 w 6"/>
                <a:gd name="T11" fmla="*/ 5 h 7"/>
                <a:gd name="T12" fmla="*/ 3 w 6"/>
                <a:gd name="T13" fmla="*/ 6 h 7"/>
                <a:gd name="T14" fmla="*/ 3 w 6"/>
                <a:gd name="T15" fmla="*/ 6 h 7"/>
                <a:gd name="T16" fmla="*/ 2 w 6"/>
                <a:gd name="T17" fmla="*/ 6 h 7"/>
                <a:gd name="T18" fmla="*/ 2 w 6"/>
                <a:gd name="T19" fmla="*/ 6 h 7"/>
                <a:gd name="T20" fmla="*/ 2 w 6"/>
                <a:gd name="T21" fmla="*/ 5 h 7"/>
                <a:gd name="T22" fmla="*/ 2 w 6"/>
                <a:gd name="T23" fmla="*/ 5 h 7"/>
                <a:gd name="T24" fmla="*/ 1 w 6"/>
                <a:gd name="T25" fmla="*/ 2 h 7"/>
                <a:gd name="T26" fmla="*/ 1 w 6"/>
                <a:gd name="T27" fmla="*/ 1 h 7"/>
                <a:gd name="T28" fmla="*/ 1 w 6"/>
                <a:gd name="T29" fmla="*/ 1 h 7"/>
                <a:gd name="T30" fmla="*/ 2 w 6"/>
                <a:gd name="T31" fmla="*/ 1 h 7"/>
                <a:gd name="T32" fmla="*/ 2 w 6"/>
                <a:gd name="T33" fmla="*/ 0 h 7"/>
                <a:gd name="T34" fmla="*/ 0 w 6"/>
                <a:gd name="T35" fmla="*/ 1 h 7"/>
                <a:gd name="T36" fmla="*/ 0 w 6"/>
                <a:gd name="T37" fmla="*/ 1 h 7"/>
                <a:gd name="T38" fmla="*/ 0 w 6"/>
                <a:gd name="T39" fmla="*/ 1 h 7"/>
                <a:gd name="T40" fmla="*/ 0 w 6"/>
                <a:gd name="T41" fmla="*/ 2 h 7"/>
                <a:gd name="T42" fmla="*/ 1 w 6"/>
                <a:gd name="T43" fmla="*/ 2 h 7"/>
                <a:gd name="T44" fmla="*/ 1 w 6"/>
                <a:gd name="T45" fmla="*/ 5 h 7"/>
                <a:gd name="T46" fmla="*/ 1 w 6"/>
                <a:gd name="T47" fmla="*/ 5 h 7"/>
                <a:gd name="T48" fmla="*/ 1 w 6"/>
                <a:gd name="T49" fmla="*/ 6 h 7"/>
                <a:gd name="T50" fmla="*/ 1 w 6"/>
                <a:gd name="T51" fmla="*/ 6 h 7"/>
                <a:gd name="T52" fmla="*/ 5 w 6"/>
                <a:gd name="T53" fmla="*/ 6 h 7"/>
                <a:gd name="T54" fmla="*/ 5 w 6"/>
                <a:gd name="T55" fmla="*/ 4 h 7"/>
                <a:gd name="T56" fmla="*/ 5 w 6"/>
                <a:gd name="T57" fmla="*/ 4 h 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"/>
                <a:gd name="T88" fmla="*/ 0 h 7"/>
                <a:gd name="T89" fmla="*/ 6 w 6"/>
                <a:gd name="T90" fmla="*/ 7 h 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" h="7">
                  <a:moveTo>
                    <a:pt x="5" y="4"/>
                  </a:moveTo>
                  <a:lnTo>
                    <a:pt x="5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5"/>
                  </a:lnTo>
                  <a:lnTo>
                    <a:pt x="1" y="6"/>
                  </a:lnTo>
                  <a:lnTo>
                    <a:pt x="5" y="6"/>
                  </a:lnTo>
                  <a:lnTo>
                    <a:pt x="5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55" name="Freeform 280"/>
            <p:cNvSpPr>
              <a:spLocks/>
            </p:cNvSpPr>
            <p:nvPr/>
          </p:nvSpPr>
          <p:spPr bwMode="auto">
            <a:xfrm>
              <a:off x="928" y="2869"/>
              <a:ext cx="38" cy="37"/>
            </a:xfrm>
            <a:custGeom>
              <a:avLst/>
              <a:gdLst>
                <a:gd name="T0" fmla="*/ 31 w 38"/>
                <a:gd name="T1" fmla="*/ 20 h 37"/>
                <a:gd name="T2" fmla="*/ 32 w 38"/>
                <a:gd name="T3" fmla="*/ 19 h 37"/>
                <a:gd name="T4" fmla="*/ 34 w 38"/>
                <a:gd name="T5" fmla="*/ 18 h 37"/>
                <a:gd name="T6" fmla="*/ 34 w 38"/>
                <a:gd name="T7" fmla="*/ 19 h 37"/>
                <a:gd name="T8" fmla="*/ 35 w 38"/>
                <a:gd name="T9" fmla="*/ 20 h 37"/>
                <a:gd name="T10" fmla="*/ 37 w 38"/>
                <a:gd name="T11" fmla="*/ 19 h 37"/>
                <a:gd name="T12" fmla="*/ 14 w 38"/>
                <a:gd name="T13" fmla="*/ 24 h 37"/>
                <a:gd name="T14" fmla="*/ 15 w 38"/>
                <a:gd name="T15" fmla="*/ 0 h 37"/>
                <a:gd name="T16" fmla="*/ 15 w 38"/>
                <a:gd name="T17" fmla="*/ 2 h 37"/>
                <a:gd name="T18" fmla="*/ 16 w 38"/>
                <a:gd name="T19" fmla="*/ 3 h 37"/>
                <a:gd name="T20" fmla="*/ 15 w 38"/>
                <a:gd name="T21" fmla="*/ 4 h 37"/>
                <a:gd name="T22" fmla="*/ 15 w 38"/>
                <a:gd name="T23" fmla="*/ 6 h 37"/>
                <a:gd name="T24" fmla="*/ 5 w 38"/>
                <a:gd name="T25" fmla="*/ 16 h 37"/>
                <a:gd name="T26" fmla="*/ 3 w 38"/>
                <a:gd name="T27" fmla="*/ 17 h 37"/>
                <a:gd name="T28" fmla="*/ 3 w 38"/>
                <a:gd name="T29" fmla="*/ 18 h 37"/>
                <a:gd name="T30" fmla="*/ 1 w 38"/>
                <a:gd name="T31" fmla="*/ 17 h 37"/>
                <a:gd name="T32" fmla="*/ 0 w 38"/>
                <a:gd name="T33" fmla="*/ 17 h 37"/>
                <a:gd name="T34" fmla="*/ 6 w 38"/>
                <a:gd name="T35" fmla="*/ 22 h 37"/>
                <a:gd name="T36" fmla="*/ 5 w 38"/>
                <a:gd name="T37" fmla="*/ 21 h 37"/>
                <a:gd name="T38" fmla="*/ 5 w 38"/>
                <a:gd name="T39" fmla="*/ 19 h 37"/>
                <a:gd name="T40" fmla="*/ 6 w 38"/>
                <a:gd name="T41" fmla="*/ 17 h 37"/>
                <a:gd name="T42" fmla="*/ 7 w 38"/>
                <a:gd name="T43" fmla="*/ 16 h 37"/>
                <a:gd name="T44" fmla="*/ 9 w 38"/>
                <a:gd name="T45" fmla="*/ 26 h 37"/>
                <a:gd name="T46" fmla="*/ 31 w 38"/>
                <a:gd name="T47" fmla="*/ 16 h 37"/>
                <a:gd name="T48" fmla="*/ 19 w 38"/>
                <a:gd name="T49" fmla="*/ 29 h 37"/>
                <a:gd name="T50" fmla="*/ 17 w 38"/>
                <a:gd name="T51" fmla="*/ 30 h 37"/>
                <a:gd name="T52" fmla="*/ 16 w 38"/>
                <a:gd name="T53" fmla="*/ 31 h 37"/>
                <a:gd name="T54" fmla="*/ 15 w 38"/>
                <a:gd name="T55" fmla="*/ 30 h 37"/>
                <a:gd name="T56" fmla="*/ 15 w 38"/>
                <a:gd name="T57" fmla="*/ 29 h 37"/>
                <a:gd name="T58" fmla="*/ 22 w 38"/>
                <a:gd name="T59" fmla="*/ 36 h 37"/>
                <a:gd name="T60" fmla="*/ 22 w 38"/>
                <a:gd name="T61" fmla="*/ 35 h 37"/>
                <a:gd name="T62" fmla="*/ 21 w 38"/>
                <a:gd name="T63" fmla="*/ 33 h 37"/>
                <a:gd name="T64" fmla="*/ 21 w 38"/>
                <a:gd name="T65" fmla="*/ 32 h 37"/>
                <a:gd name="T66" fmla="*/ 22 w 38"/>
                <a:gd name="T67" fmla="*/ 30 h 37"/>
                <a:gd name="T68" fmla="*/ 31 w 38"/>
                <a:gd name="T69" fmla="*/ 21 h 3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8"/>
                <a:gd name="T106" fmla="*/ 0 h 37"/>
                <a:gd name="T107" fmla="*/ 38 w 38"/>
                <a:gd name="T108" fmla="*/ 37 h 3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8" h="37">
                  <a:moveTo>
                    <a:pt x="31" y="21"/>
                  </a:moveTo>
                  <a:lnTo>
                    <a:pt x="31" y="20"/>
                  </a:lnTo>
                  <a:lnTo>
                    <a:pt x="32" y="20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18"/>
                  </a:lnTo>
                  <a:lnTo>
                    <a:pt x="34" y="19"/>
                  </a:lnTo>
                  <a:lnTo>
                    <a:pt x="35" y="19"/>
                  </a:lnTo>
                  <a:lnTo>
                    <a:pt x="35" y="20"/>
                  </a:lnTo>
                  <a:lnTo>
                    <a:pt x="36" y="20"/>
                  </a:lnTo>
                  <a:lnTo>
                    <a:pt x="37" y="19"/>
                  </a:lnTo>
                  <a:lnTo>
                    <a:pt x="32" y="15"/>
                  </a:lnTo>
                  <a:lnTo>
                    <a:pt x="14" y="24"/>
                  </a:lnTo>
                  <a:lnTo>
                    <a:pt x="21" y="4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6" y="3"/>
                  </a:lnTo>
                  <a:lnTo>
                    <a:pt x="15" y="3"/>
                  </a:lnTo>
                  <a:lnTo>
                    <a:pt x="15" y="4"/>
                  </a:lnTo>
                  <a:lnTo>
                    <a:pt x="15" y="5"/>
                  </a:lnTo>
                  <a:lnTo>
                    <a:pt x="15" y="6"/>
                  </a:lnTo>
                  <a:lnTo>
                    <a:pt x="6" y="15"/>
                  </a:lnTo>
                  <a:lnTo>
                    <a:pt x="5" y="16"/>
                  </a:lnTo>
                  <a:lnTo>
                    <a:pt x="4" y="17"/>
                  </a:lnTo>
                  <a:lnTo>
                    <a:pt x="3" y="17"/>
                  </a:lnTo>
                  <a:lnTo>
                    <a:pt x="3" y="18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0" y="17"/>
                  </a:lnTo>
                  <a:lnTo>
                    <a:pt x="6" y="23"/>
                  </a:lnTo>
                  <a:lnTo>
                    <a:pt x="6" y="22"/>
                  </a:lnTo>
                  <a:lnTo>
                    <a:pt x="6" y="21"/>
                  </a:lnTo>
                  <a:lnTo>
                    <a:pt x="5" y="21"/>
                  </a:lnTo>
                  <a:lnTo>
                    <a:pt x="5" y="20"/>
                  </a:lnTo>
                  <a:lnTo>
                    <a:pt x="5" y="19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17" y="5"/>
                  </a:lnTo>
                  <a:lnTo>
                    <a:pt x="9" y="26"/>
                  </a:lnTo>
                  <a:lnTo>
                    <a:pt x="10" y="27"/>
                  </a:lnTo>
                  <a:lnTo>
                    <a:pt x="31" y="16"/>
                  </a:lnTo>
                  <a:lnTo>
                    <a:pt x="20" y="28"/>
                  </a:lnTo>
                  <a:lnTo>
                    <a:pt x="19" y="29"/>
                  </a:lnTo>
                  <a:lnTo>
                    <a:pt x="18" y="30"/>
                  </a:lnTo>
                  <a:lnTo>
                    <a:pt x="17" y="30"/>
                  </a:lnTo>
                  <a:lnTo>
                    <a:pt x="17" y="31"/>
                  </a:lnTo>
                  <a:lnTo>
                    <a:pt x="16" y="31"/>
                  </a:lnTo>
                  <a:lnTo>
                    <a:pt x="16" y="30"/>
                  </a:lnTo>
                  <a:lnTo>
                    <a:pt x="15" y="30"/>
                  </a:lnTo>
                  <a:lnTo>
                    <a:pt x="15" y="29"/>
                  </a:lnTo>
                  <a:lnTo>
                    <a:pt x="15" y="30"/>
                  </a:lnTo>
                  <a:lnTo>
                    <a:pt x="22" y="36"/>
                  </a:lnTo>
                  <a:lnTo>
                    <a:pt x="22" y="35"/>
                  </a:lnTo>
                  <a:lnTo>
                    <a:pt x="21" y="34"/>
                  </a:lnTo>
                  <a:lnTo>
                    <a:pt x="21" y="33"/>
                  </a:lnTo>
                  <a:lnTo>
                    <a:pt x="21" y="32"/>
                  </a:lnTo>
                  <a:lnTo>
                    <a:pt x="22" y="31"/>
                  </a:lnTo>
                  <a:lnTo>
                    <a:pt x="22" y="30"/>
                  </a:lnTo>
                  <a:lnTo>
                    <a:pt x="31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56" name="Freeform 281"/>
            <p:cNvSpPr>
              <a:spLocks/>
            </p:cNvSpPr>
            <p:nvPr/>
          </p:nvSpPr>
          <p:spPr bwMode="auto">
            <a:xfrm>
              <a:off x="612" y="2960"/>
              <a:ext cx="28" cy="29"/>
            </a:xfrm>
            <a:custGeom>
              <a:avLst/>
              <a:gdLst>
                <a:gd name="T0" fmla="*/ 1 w 28"/>
                <a:gd name="T1" fmla="*/ 16 h 29"/>
                <a:gd name="T2" fmla="*/ 0 w 28"/>
                <a:gd name="T3" fmla="*/ 21 h 29"/>
                <a:gd name="T4" fmla="*/ 1 w 28"/>
                <a:gd name="T5" fmla="*/ 21 h 29"/>
                <a:gd name="T6" fmla="*/ 1 w 28"/>
                <a:gd name="T7" fmla="*/ 20 h 29"/>
                <a:gd name="T8" fmla="*/ 2 w 28"/>
                <a:gd name="T9" fmla="*/ 20 h 29"/>
                <a:gd name="T10" fmla="*/ 2 w 28"/>
                <a:gd name="T11" fmla="*/ 19 h 29"/>
                <a:gd name="T12" fmla="*/ 2 w 28"/>
                <a:gd name="T13" fmla="*/ 19 h 29"/>
                <a:gd name="T14" fmla="*/ 3 w 28"/>
                <a:gd name="T15" fmla="*/ 19 h 29"/>
                <a:gd name="T16" fmla="*/ 4 w 28"/>
                <a:gd name="T17" fmla="*/ 19 h 29"/>
                <a:gd name="T18" fmla="*/ 4 w 28"/>
                <a:gd name="T19" fmla="*/ 20 h 29"/>
                <a:gd name="T20" fmla="*/ 5 w 28"/>
                <a:gd name="T21" fmla="*/ 20 h 29"/>
                <a:gd name="T22" fmla="*/ 6 w 28"/>
                <a:gd name="T23" fmla="*/ 20 h 29"/>
                <a:gd name="T24" fmla="*/ 16 w 28"/>
                <a:gd name="T25" fmla="*/ 23 h 29"/>
                <a:gd name="T26" fmla="*/ 17 w 28"/>
                <a:gd name="T27" fmla="*/ 24 h 29"/>
                <a:gd name="T28" fmla="*/ 18 w 28"/>
                <a:gd name="T29" fmla="*/ 24 h 29"/>
                <a:gd name="T30" fmla="*/ 19 w 28"/>
                <a:gd name="T31" fmla="*/ 24 h 29"/>
                <a:gd name="T32" fmla="*/ 19 w 28"/>
                <a:gd name="T33" fmla="*/ 25 h 29"/>
                <a:gd name="T34" fmla="*/ 20 w 28"/>
                <a:gd name="T35" fmla="*/ 25 h 29"/>
                <a:gd name="T36" fmla="*/ 20 w 28"/>
                <a:gd name="T37" fmla="*/ 26 h 29"/>
                <a:gd name="T38" fmla="*/ 20 w 28"/>
                <a:gd name="T39" fmla="*/ 26 h 29"/>
                <a:gd name="T40" fmla="*/ 20 w 28"/>
                <a:gd name="T41" fmla="*/ 26 h 29"/>
                <a:gd name="T42" fmla="*/ 20 w 28"/>
                <a:gd name="T43" fmla="*/ 27 h 29"/>
                <a:gd name="T44" fmla="*/ 20 w 28"/>
                <a:gd name="T45" fmla="*/ 27 h 29"/>
                <a:gd name="T46" fmla="*/ 20 w 28"/>
                <a:gd name="T47" fmla="*/ 28 h 29"/>
                <a:gd name="T48" fmla="*/ 21 w 28"/>
                <a:gd name="T49" fmla="*/ 28 h 29"/>
                <a:gd name="T50" fmla="*/ 24 w 28"/>
                <a:gd name="T51" fmla="*/ 21 h 29"/>
                <a:gd name="T52" fmla="*/ 22 w 28"/>
                <a:gd name="T53" fmla="*/ 21 h 29"/>
                <a:gd name="T54" fmla="*/ 21 w 28"/>
                <a:gd name="T55" fmla="*/ 22 h 29"/>
                <a:gd name="T56" fmla="*/ 21 w 28"/>
                <a:gd name="T57" fmla="*/ 23 h 29"/>
                <a:gd name="T58" fmla="*/ 20 w 28"/>
                <a:gd name="T59" fmla="*/ 23 h 29"/>
                <a:gd name="T60" fmla="*/ 20 w 28"/>
                <a:gd name="T61" fmla="*/ 23 h 29"/>
                <a:gd name="T62" fmla="*/ 19 w 28"/>
                <a:gd name="T63" fmla="*/ 23 h 29"/>
                <a:gd name="T64" fmla="*/ 18 w 28"/>
                <a:gd name="T65" fmla="*/ 23 h 29"/>
                <a:gd name="T66" fmla="*/ 17 w 28"/>
                <a:gd name="T67" fmla="*/ 23 h 29"/>
                <a:gd name="T68" fmla="*/ 4 w 28"/>
                <a:gd name="T69" fmla="*/ 18 h 29"/>
                <a:gd name="T70" fmla="*/ 26 w 28"/>
                <a:gd name="T71" fmla="*/ 12 h 29"/>
                <a:gd name="T72" fmla="*/ 27 w 28"/>
                <a:gd name="T73" fmla="*/ 10 h 29"/>
                <a:gd name="T74" fmla="*/ 10 w 28"/>
                <a:gd name="T75" fmla="*/ 5 h 29"/>
                <a:gd name="T76" fmla="*/ 9 w 28"/>
                <a:gd name="T77" fmla="*/ 4 h 29"/>
                <a:gd name="T78" fmla="*/ 8 w 28"/>
                <a:gd name="T79" fmla="*/ 4 h 29"/>
                <a:gd name="T80" fmla="*/ 7 w 28"/>
                <a:gd name="T81" fmla="*/ 4 h 29"/>
                <a:gd name="T82" fmla="*/ 7 w 28"/>
                <a:gd name="T83" fmla="*/ 3 h 29"/>
                <a:gd name="T84" fmla="*/ 7 w 28"/>
                <a:gd name="T85" fmla="*/ 3 h 29"/>
                <a:gd name="T86" fmla="*/ 7 w 28"/>
                <a:gd name="T87" fmla="*/ 2 h 29"/>
                <a:gd name="T88" fmla="*/ 7 w 28"/>
                <a:gd name="T89" fmla="*/ 2 h 29"/>
                <a:gd name="T90" fmla="*/ 7 w 28"/>
                <a:gd name="T91" fmla="*/ 2 h 29"/>
                <a:gd name="T92" fmla="*/ 7 w 28"/>
                <a:gd name="T93" fmla="*/ 1 h 29"/>
                <a:gd name="T94" fmla="*/ 7 w 28"/>
                <a:gd name="T95" fmla="*/ 0 h 29"/>
                <a:gd name="T96" fmla="*/ 4 w 28"/>
                <a:gd name="T97" fmla="*/ 7 h 29"/>
                <a:gd name="T98" fmla="*/ 5 w 28"/>
                <a:gd name="T99" fmla="*/ 7 h 29"/>
                <a:gd name="T100" fmla="*/ 5 w 28"/>
                <a:gd name="T101" fmla="*/ 7 h 29"/>
                <a:gd name="T102" fmla="*/ 6 w 28"/>
                <a:gd name="T103" fmla="*/ 7 h 29"/>
                <a:gd name="T104" fmla="*/ 6 w 28"/>
                <a:gd name="T105" fmla="*/ 6 h 29"/>
                <a:gd name="T106" fmla="*/ 7 w 28"/>
                <a:gd name="T107" fmla="*/ 6 h 29"/>
                <a:gd name="T108" fmla="*/ 7 w 28"/>
                <a:gd name="T109" fmla="*/ 6 h 29"/>
                <a:gd name="T110" fmla="*/ 8 w 28"/>
                <a:gd name="T111" fmla="*/ 6 h 29"/>
                <a:gd name="T112" fmla="*/ 9 w 28"/>
                <a:gd name="T113" fmla="*/ 6 h 29"/>
                <a:gd name="T114" fmla="*/ 10 w 28"/>
                <a:gd name="T115" fmla="*/ 7 h 29"/>
                <a:gd name="T116" fmla="*/ 21 w 28"/>
                <a:gd name="T117" fmla="*/ 10 h 29"/>
                <a:gd name="T118" fmla="*/ 1 w 28"/>
                <a:gd name="T119" fmla="*/ 16 h 2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8"/>
                <a:gd name="T181" fmla="*/ 0 h 29"/>
                <a:gd name="T182" fmla="*/ 28 w 28"/>
                <a:gd name="T183" fmla="*/ 29 h 2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8" h="29">
                  <a:moveTo>
                    <a:pt x="1" y="16"/>
                  </a:moveTo>
                  <a:lnTo>
                    <a:pt x="0" y="21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9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16" y="23"/>
                  </a:lnTo>
                  <a:lnTo>
                    <a:pt x="17" y="24"/>
                  </a:lnTo>
                  <a:lnTo>
                    <a:pt x="18" y="24"/>
                  </a:lnTo>
                  <a:lnTo>
                    <a:pt x="19" y="24"/>
                  </a:lnTo>
                  <a:lnTo>
                    <a:pt x="19" y="25"/>
                  </a:lnTo>
                  <a:lnTo>
                    <a:pt x="20" y="25"/>
                  </a:lnTo>
                  <a:lnTo>
                    <a:pt x="20" y="26"/>
                  </a:lnTo>
                  <a:lnTo>
                    <a:pt x="20" y="27"/>
                  </a:lnTo>
                  <a:lnTo>
                    <a:pt x="20" y="28"/>
                  </a:lnTo>
                  <a:lnTo>
                    <a:pt x="21" y="28"/>
                  </a:lnTo>
                  <a:lnTo>
                    <a:pt x="24" y="21"/>
                  </a:lnTo>
                  <a:lnTo>
                    <a:pt x="22" y="21"/>
                  </a:lnTo>
                  <a:lnTo>
                    <a:pt x="21" y="22"/>
                  </a:lnTo>
                  <a:lnTo>
                    <a:pt x="21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8" y="23"/>
                  </a:lnTo>
                  <a:lnTo>
                    <a:pt x="17" y="23"/>
                  </a:lnTo>
                  <a:lnTo>
                    <a:pt x="4" y="18"/>
                  </a:lnTo>
                  <a:lnTo>
                    <a:pt x="26" y="12"/>
                  </a:lnTo>
                  <a:lnTo>
                    <a:pt x="27" y="10"/>
                  </a:lnTo>
                  <a:lnTo>
                    <a:pt x="10" y="5"/>
                  </a:lnTo>
                  <a:lnTo>
                    <a:pt x="9" y="4"/>
                  </a:lnTo>
                  <a:lnTo>
                    <a:pt x="8" y="4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1"/>
                  </a:lnTo>
                  <a:lnTo>
                    <a:pt x="7" y="0"/>
                  </a:lnTo>
                  <a:lnTo>
                    <a:pt x="4" y="7"/>
                  </a:lnTo>
                  <a:lnTo>
                    <a:pt x="5" y="7"/>
                  </a:lnTo>
                  <a:lnTo>
                    <a:pt x="6" y="7"/>
                  </a:lnTo>
                  <a:lnTo>
                    <a:pt x="6" y="6"/>
                  </a:lnTo>
                  <a:lnTo>
                    <a:pt x="7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10" y="7"/>
                  </a:lnTo>
                  <a:lnTo>
                    <a:pt x="21" y="10"/>
                  </a:lnTo>
                  <a:lnTo>
                    <a:pt x="1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57" name="Freeform 282"/>
            <p:cNvSpPr>
              <a:spLocks/>
            </p:cNvSpPr>
            <p:nvPr/>
          </p:nvSpPr>
          <p:spPr bwMode="auto">
            <a:xfrm>
              <a:off x="629" y="2922"/>
              <a:ext cx="27" cy="23"/>
            </a:xfrm>
            <a:custGeom>
              <a:avLst/>
              <a:gdLst>
                <a:gd name="T0" fmla="*/ 9 w 27"/>
                <a:gd name="T1" fmla="*/ 9 h 23"/>
                <a:gd name="T2" fmla="*/ 8 w 27"/>
                <a:gd name="T3" fmla="*/ 9 h 23"/>
                <a:gd name="T4" fmla="*/ 7 w 27"/>
                <a:gd name="T5" fmla="*/ 8 h 23"/>
                <a:gd name="T6" fmla="*/ 7 w 27"/>
                <a:gd name="T7" fmla="*/ 7 h 23"/>
                <a:gd name="T8" fmla="*/ 7 w 27"/>
                <a:gd name="T9" fmla="*/ 6 h 23"/>
                <a:gd name="T10" fmla="*/ 7 w 27"/>
                <a:gd name="T11" fmla="*/ 6 h 23"/>
                <a:gd name="T12" fmla="*/ 7 w 27"/>
                <a:gd name="T13" fmla="*/ 5 h 23"/>
                <a:gd name="T14" fmla="*/ 7 w 27"/>
                <a:gd name="T15" fmla="*/ 4 h 23"/>
                <a:gd name="T16" fmla="*/ 8 w 27"/>
                <a:gd name="T17" fmla="*/ 4 h 23"/>
                <a:gd name="T18" fmla="*/ 8 w 27"/>
                <a:gd name="T19" fmla="*/ 3 h 23"/>
                <a:gd name="T20" fmla="*/ 9 w 27"/>
                <a:gd name="T21" fmla="*/ 3 h 23"/>
                <a:gd name="T22" fmla="*/ 10 w 27"/>
                <a:gd name="T23" fmla="*/ 2 h 23"/>
                <a:gd name="T24" fmla="*/ 11 w 27"/>
                <a:gd name="T25" fmla="*/ 2 h 23"/>
                <a:gd name="T26" fmla="*/ 11 w 27"/>
                <a:gd name="T27" fmla="*/ 2 h 23"/>
                <a:gd name="T28" fmla="*/ 12 w 27"/>
                <a:gd name="T29" fmla="*/ 2 h 23"/>
                <a:gd name="T30" fmla="*/ 13 w 27"/>
                <a:gd name="T31" fmla="*/ 2 h 23"/>
                <a:gd name="T32" fmla="*/ 14 w 27"/>
                <a:gd name="T33" fmla="*/ 2 h 23"/>
                <a:gd name="T34" fmla="*/ 15 w 27"/>
                <a:gd name="T35" fmla="*/ 2 h 23"/>
                <a:gd name="T36" fmla="*/ 15 w 27"/>
                <a:gd name="T37" fmla="*/ 2 h 23"/>
                <a:gd name="T38" fmla="*/ 9 w 27"/>
                <a:gd name="T39" fmla="*/ 0 h 23"/>
                <a:gd name="T40" fmla="*/ 0 w 27"/>
                <a:gd name="T41" fmla="*/ 15 h 23"/>
                <a:gd name="T42" fmla="*/ 3 w 27"/>
                <a:gd name="T43" fmla="*/ 20 h 23"/>
                <a:gd name="T44" fmla="*/ 4 w 27"/>
                <a:gd name="T45" fmla="*/ 19 h 23"/>
                <a:gd name="T46" fmla="*/ 4 w 27"/>
                <a:gd name="T47" fmla="*/ 18 h 23"/>
                <a:gd name="T48" fmla="*/ 3 w 27"/>
                <a:gd name="T49" fmla="*/ 18 h 23"/>
                <a:gd name="T50" fmla="*/ 3 w 27"/>
                <a:gd name="T51" fmla="*/ 17 h 23"/>
                <a:gd name="T52" fmla="*/ 2 w 27"/>
                <a:gd name="T53" fmla="*/ 17 h 23"/>
                <a:gd name="T54" fmla="*/ 2 w 27"/>
                <a:gd name="T55" fmla="*/ 16 h 23"/>
                <a:gd name="T56" fmla="*/ 2 w 27"/>
                <a:gd name="T57" fmla="*/ 15 h 23"/>
                <a:gd name="T58" fmla="*/ 2 w 27"/>
                <a:gd name="T59" fmla="*/ 14 h 23"/>
                <a:gd name="T60" fmla="*/ 2 w 27"/>
                <a:gd name="T61" fmla="*/ 13 h 23"/>
                <a:gd name="T62" fmla="*/ 2 w 27"/>
                <a:gd name="T63" fmla="*/ 13 h 23"/>
                <a:gd name="T64" fmla="*/ 3 w 27"/>
                <a:gd name="T65" fmla="*/ 12 h 23"/>
                <a:gd name="T66" fmla="*/ 3 w 27"/>
                <a:gd name="T67" fmla="*/ 11 h 23"/>
                <a:gd name="T68" fmla="*/ 4 w 27"/>
                <a:gd name="T69" fmla="*/ 10 h 23"/>
                <a:gd name="T70" fmla="*/ 4 w 27"/>
                <a:gd name="T71" fmla="*/ 9 h 23"/>
                <a:gd name="T72" fmla="*/ 5 w 27"/>
                <a:gd name="T73" fmla="*/ 9 h 23"/>
                <a:gd name="T74" fmla="*/ 6 w 27"/>
                <a:gd name="T75" fmla="*/ 9 h 23"/>
                <a:gd name="T76" fmla="*/ 6 w 27"/>
                <a:gd name="T77" fmla="*/ 10 h 23"/>
                <a:gd name="T78" fmla="*/ 7 w 27"/>
                <a:gd name="T79" fmla="*/ 10 h 23"/>
                <a:gd name="T80" fmla="*/ 7 w 27"/>
                <a:gd name="T81" fmla="*/ 11 h 23"/>
                <a:gd name="T82" fmla="*/ 19 w 27"/>
                <a:gd name="T83" fmla="*/ 17 h 23"/>
                <a:gd name="T84" fmla="*/ 20 w 27"/>
                <a:gd name="T85" fmla="*/ 18 h 23"/>
                <a:gd name="T86" fmla="*/ 20 w 27"/>
                <a:gd name="T87" fmla="*/ 18 h 23"/>
                <a:gd name="T88" fmla="*/ 20 w 27"/>
                <a:gd name="T89" fmla="*/ 19 h 23"/>
                <a:gd name="T90" fmla="*/ 21 w 27"/>
                <a:gd name="T91" fmla="*/ 20 h 23"/>
                <a:gd name="T92" fmla="*/ 21 w 27"/>
                <a:gd name="T93" fmla="*/ 20 h 23"/>
                <a:gd name="T94" fmla="*/ 20 w 27"/>
                <a:gd name="T95" fmla="*/ 20 h 23"/>
                <a:gd name="T96" fmla="*/ 20 w 27"/>
                <a:gd name="T97" fmla="*/ 21 h 23"/>
                <a:gd name="T98" fmla="*/ 20 w 27"/>
                <a:gd name="T99" fmla="*/ 22 h 23"/>
                <a:gd name="T100" fmla="*/ 20 w 27"/>
                <a:gd name="T101" fmla="*/ 22 h 23"/>
                <a:gd name="T102" fmla="*/ 20 w 27"/>
                <a:gd name="T103" fmla="*/ 22 h 23"/>
                <a:gd name="T104" fmla="*/ 26 w 27"/>
                <a:gd name="T105" fmla="*/ 14 h 23"/>
                <a:gd name="T106" fmla="*/ 25 w 27"/>
                <a:gd name="T107" fmla="*/ 14 h 23"/>
                <a:gd name="T108" fmla="*/ 24 w 27"/>
                <a:gd name="T109" fmla="*/ 15 h 23"/>
                <a:gd name="T110" fmla="*/ 24 w 27"/>
                <a:gd name="T111" fmla="*/ 16 h 23"/>
                <a:gd name="T112" fmla="*/ 24 w 27"/>
                <a:gd name="T113" fmla="*/ 16 h 23"/>
                <a:gd name="T114" fmla="*/ 23 w 27"/>
                <a:gd name="T115" fmla="*/ 16 h 23"/>
                <a:gd name="T116" fmla="*/ 22 w 27"/>
                <a:gd name="T117" fmla="*/ 16 h 23"/>
                <a:gd name="T118" fmla="*/ 21 w 27"/>
                <a:gd name="T119" fmla="*/ 16 h 23"/>
                <a:gd name="T120" fmla="*/ 20 w 27"/>
                <a:gd name="T121" fmla="*/ 15 h 23"/>
                <a:gd name="T122" fmla="*/ 20 w 27"/>
                <a:gd name="T123" fmla="*/ 15 h 23"/>
                <a:gd name="T124" fmla="*/ 9 w 27"/>
                <a:gd name="T125" fmla="*/ 9 h 2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7"/>
                <a:gd name="T190" fmla="*/ 0 h 23"/>
                <a:gd name="T191" fmla="*/ 27 w 27"/>
                <a:gd name="T192" fmla="*/ 23 h 2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7" h="23">
                  <a:moveTo>
                    <a:pt x="9" y="9"/>
                  </a:moveTo>
                  <a:lnTo>
                    <a:pt x="8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4"/>
                  </a:lnTo>
                  <a:lnTo>
                    <a:pt x="8" y="4"/>
                  </a:lnTo>
                  <a:lnTo>
                    <a:pt x="8" y="3"/>
                  </a:lnTo>
                  <a:lnTo>
                    <a:pt x="9" y="3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9" y="0"/>
                  </a:lnTo>
                  <a:lnTo>
                    <a:pt x="0" y="15"/>
                  </a:lnTo>
                  <a:lnTo>
                    <a:pt x="3" y="20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4" y="10"/>
                  </a:lnTo>
                  <a:lnTo>
                    <a:pt x="4" y="9"/>
                  </a:lnTo>
                  <a:lnTo>
                    <a:pt x="5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19" y="17"/>
                  </a:lnTo>
                  <a:lnTo>
                    <a:pt x="20" y="18"/>
                  </a:lnTo>
                  <a:lnTo>
                    <a:pt x="20" y="19"/>
                  </a:lnTo>
                  <a:lnTo>
                    <a:pt x="21" y="20"/>
                  </a:lnTo>
                  <a:lnTo>
                    <a:pt x="20" y="20"/>
                  </a:lnTo>
                  <a:lnTo>
                    <a:pt x="20" y="21"/>
                  </a:lnTo>
                  <a:lnTo>
                    <a:pt x="20" y="22"/>
                  </a:lnTo>
                  <a:lnTo>
                    <a:pt x="26" y="14"/>
                  </a:lnTo>
                  <a:lnTo>
                    <a:pt x="25" y="14"/>
                  </a:lnTo>
                  <a:lnTo>
                    <a:pt x="24" y="15"/>
                  </a:lnTo>
                  <a:lnTo>
                    <a:pt x="24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1" y="16"/>
                  </a:lnTo>
                  <a:lnTo>
                    <a:pt x="20" y="15"/>
                  </a:lnTo>
                  <a:lnTo>
                    <a:pt x="9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58" name="Freeform 283"/>
            <p:cNvSpPr>
              <a:spLocks/>
            </p:cNvSpPr>
            <p:nvPr/>
          </p:nvSpPr>
          <p:spPr bwMode="auto">
            <a:xfrm>
              <a:off x="605" y="2991"/>
              <a:ext cx="25" cy="22"/>
            </a:xfrm>
            <a:custGeom>
              <a:avLst/>
              <a:gdLst>
                <a:gd name="T0" fmla="*/ 17 w 25"/>
                <a:gd name="T1" fmla="*/ 7 h 22"/>
                <a:gd name="T2" fmla="*/ 18 w 25"/>
                <a:gd name="T3" fmla="*/ 7 h 22"/>
                <a:gd name="T4" fmla="*/ 20 w 25"/>
                <a:gd name="T5" fmla="*/ 8 h 22"/>
                <a:gd name="T6" fmla="*/ 22 w 25"/>
                <a:gd name="T7" fmla="*/ 9 h 22"/>
                <a:gd name="T8" fmla="*/ 22 w 25"/>
                <a:gd name="T9" fmla="*/ 9 h 22"/>
                <a:gd name="T10" fmla="*/ 23 w 25"/>
                <a:gd name="T11" fmla="*/ 10 h 22"/>
                <a:gd name="T12" fmla="*/ 23 w 25"/>
                <a:gd name="T13" fmla="*/ 12 h 22"/>
                <a:gd name="T14" fmla="*/ 23 w 25"/>
                <a:gd name="T15" fmla="*/ 13 h 22"/>
                <a:gd name="T16" fmla="*/ 23 w 25"/>
                <a:gd name="T17" fmla="*/ 15 h 22"/>
                <a:gd name="T18" fmla="*/ 22 w 25"/>
                <a:gd name="T19" fmla="*/ 16 h 22"/>
                <a:gd name="T20" fmla="*/ 20 w 25"/>
                <a:gd name="T21" fmla="*/ 17 h 22"/>
                <a:gd name="T22" fmla="*/ 18 w 25"/>
                <a:gd name="T23" fmla="*/ 17 h 22"/>
                <a:gd name="T24" fmla="*/ 17 w 25"/>
                <a:gd name="T25" fmla="*/ 17 h 22"/>
                <a:gd name="T26" fmla="*/ 15 w 25"/>
                <a:gd name="T27" fmla="*/ 17 h 22"/>
                <a:gd name="T28" fmla="*/ 6 w 25"/>
                <a:gd name="T29" fmla="*/ 16 h 22"/>
                <a:gd name="T30" fmla="*/ 5 w 25"/>
                <a:gd name="T31" fmla="*/ 16 h 22"/>
                <a:gd name="T32" fmla="*/ 3 w 25"/>
                <a:gd name="T33" fmla="*/ 16 h 22"/>
                <a:gd name="T34" fmla="*/ 3 w 25"/>
                <a:gd name="T35" fmla="*/ 14 h 22"/>
                <a:gd name="T36" fmla="*/ 3 w 25"/>
                <a:gd name="T37" fmla="*/ 13 h 22"/>
                <a:gd name="T38" fmla="*/ 2 w 25"/>
                <a:gd name="T39" fmla="*/ 12 h 22"/>
                <a:gd name="T40" fmla="*/ 2 w 25"/>
                <a:gd name="T41" fmla="*/ 21 h 22"/>
                <a:gd name="T42" fmla="*/ 2 w 25"/>
                <a:gd name="T43" fmla="*/ 19 h 22"/>
                <a:gd name="T44" fmla="*/ 2 w 25"/>
                <a:gd name="T45" fmla="*/ 19 h 22"/>
                <a:gd name="T46" fmla="*/ 4 w 25"/>
                <a:gd name="T47" fmla="*/ 19 h 22"/>
                <a:gd name="T48" fmla="*/ 16 w 25"/>
                <a:gd name="T49" fmla="*/ 21 h 22"/>
                <a:gd name="T50" fmla="*/ 18 w 25"/>
                <a:gd name="T51" fmla="*/ 21 h 22"/>
                <a:gd name="T52" fmla="*/ 19 w 25"/>
                <a:gd name="T53" fmla="*/ 20 h 22"/>
                <a:gd name="T54" fmla="*/ 21 w 25"/>
                <a:gd name="T55" fmla="*/ 20 h 22"/>
                <a:gd name="T56" fmla="*/ 22 w 25"/>
                <a:gd name="T57" fmla="*/ 19 h 22"/>
                <a:gd name="T58" fmla="*/ 23 w 25"/>
                <a:gd name="T59" fmla="*/ 18 h 22"/>
                <a:gd name="T60" fmla="*/ 23 w 25"/>
                <a:gd name="T61" fmla="*/ 16 h 22"/>
                <a:gd name="T62" fmla="*/ 24 w 25"/>
                <a:gd name="T63" fmla="*/ 15 h 22"/>
                <a:gd name="T64" fmla="*/ 24 w 25"/>
                <a:gd name="T65" fmla="*/ 13 h 22"/>
                <a:gd name="T66" fmla="*/ 24 w 25"/>
                <a:gd name="T67" fmla="*/ 12 h 22"/>
                <a:gd name="T68" fmla="*/ 24 w 25"/>
                <a:gd name="T69" fmla="*/ 10 h 22"/>
                <a:gd name="T70" fmla="*/ 23 w 25"/>
                <a:gd name="T71" fmla="*/ 9 h 22"/>
                <a:gd name="T72" fmla="*/ 22 w 25"/>
                <a:gd name="T73" fmla="*/ 8 h 22"/>
                <a:gd name="T74" fmla="*/ 22 w 25"/>
                <a:gd name="T75" fmla="*/ 7 h 22"/>
                <a:gd name="T76" fmla="*/ 20 w 25"/>
                <a:gd name="T77" fmla="*/ 6 h 22"/>
                <a:gd name="T78" fmla="*/ 18 w 25"/>
                <a:gd name="T79" fmla="*/ 5 h 22"/>
                <a:gd name="T80" fmla="*/ 8 w 25"/>
                <a:gd name="T81" fmla="*/ 4 h 22"/>
                <a:gd name="T82" fmla="*/ 6 w 25"/>
                <a:gd name="T83" fmla="*/ 4 h 22"/>
                <a:gd name="T84" fmla="*/ 6 w 25"/>
                <a:gd name="T85" fmla="*/ 3 h 22"/>
                <a:gd name="T86" fmla="*/ 5 w 25"/>
                <a:gd name="T87" fmla="*/ 2 h 22"/>
                <a:gd name="T88" fmla="*/ 5 w 25"/>
                <a:gd name="T89" fmla="*/ 1 h 22"/>
                <a:gd name="T90" fmla="*/ 2 w 25"/>
                <a:gd name="T91" fmla="*/ 7 h 22"/>
                <a:gd name="T92" fmla="*/ 4 w 25"/>
                <a:gd name="T93" fmla="*/ 6 h 22"/>
                <a:gd name="T94" fmla="*/ 5 w 25"/>
                <a:gd name="T95" fmla="*/ 5 h 22"/>
                <a:gd name="T96" fmla="*/ 6 w 25"/>
                <a:gd name="T97" fmla="*/ 5 h 22"/>
                <a:gd name="T98" fmla="*/ 16 w 25"/>
                <a:gd name="T99" fmla="*/ 6 h 2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5"/>
                <a:gd name="T151" fmla="*/ 0 h 22"/>
                <a:gd name="T152" fmla="*/ 25 w 25"/>
                <a:gd name="T153" fmla="*/ 22 h 2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5" h="22">
                  <a:moveTo>
                    <a:pt x="16" y="6"/>
                  </a:moveTo>
                  <a:lnTo>
                    <a:pt x="17" y="7"/>
                  </a:lnTo>
                  <a:lnTo>
                    <a:pt x="18" y="7"/>
                  </a:lnTo>
                  <a:lnTo>
                    <a:pt x="19" y="7"/>
                  </a:lnTo>
                  <a:lnTo>
                    <a:pt x="20" y="8"/>
                  </a:lnTo>
                  <a:lnTo>
                    <a:pt x="21" y="8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10"/>
                  </a:lnTo>
                  <a:lnTo>
                    <a:pt x="23" y="11"/>
                  </a:lnTo>
                  <a:lnTo>
                    <a:pt x="23" y="12"/>
                  </a:lnTo>
                  <a:lnTo>
                    <a:pt x="23" y="13"/>
                  </a:lnTo>
                  <a:lnTo>
                    <a:pt x="23" y="14"/>
                  </a:lnTo>
                  <a:lnTo>
                    <a:pt x="23" y="15"/>
                  </a:lnTo>
                  <a:lnTo>
                    <a:pt x="22" y="16"/>
                  </a:lnTo>
                  <a:lnTo>
                    <a:pt x="21" y="17"/>
                  </a:lnTo>
                  <a:lnTo>
                    <a:pt x="20" y="17"/>
                  </a:lnTo>
                  <a:lnTo>
                    <a:pt x="19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4" y="17"/>
                  </a:lnTo>
                  <a:lnTo>
                    <a:pt x="6" y="16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0" y="21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9"/>
                  </a:lnTo>
                  <a:lnTo>
                    <a:pt x="4" y="19"/>
                  </a:lnTo>
                  <a:lnTo>
                    <a:pt x="6" y="19"/>
                  </a:lnTo>
                  <a:lnTo>
                    <a:pt x="16" y="21"/>
                  </a:lnTo>
                  <a:lnTo>
                    <a:pt x="17" y="21"/>
                  </a:lnTo>
                  <a:lnTo>
                    <a:pt x="18" y="21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1" y="20"/>
                  </a:lnTo>
                  <a:lnTo>
                    <a:pt x="21" y="19"/>
                  </a:lnTo>
                  <a:lnTo>
                    <a:pt x="22" y="19"/>
                  </a:lnTo>
                  <a:lnTo>
                    <a:pt x="23" y="18"/>
                  </a:lnTo>
                  <a:lnTo>
                    <a:pt x="23" y="17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5"/>
                  </a:lnTo>
                  <a:lnTo>
                    <a:pt x="24" y="14"/>
                  </a:lnTo>
                  <a:lnTo>
                    <a:pt x="24" y="13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4" y="10"/>
                  </a:lnTo>
                  <a:lnTo>
                    <a:pt x="24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2" y="8"/>
                  </a:lnTo>
                  <a:lnTo>
                    <a:pt x="22" y="7"/>
                  </a:lnTo>
                  <a:lnTo>
                    <a:pt x="21" y="6"/>
                  </a:lnTo>
                  <a:lnTo>
                    <a:pt x="20" y="6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8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1"/>
                  </a:lnTo>
                  <a:lnTo>
                    <a:pt x="4" y="0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6"/>
                  </a:lnTo>
                  <a:lnTo>
                    <a:pt x="4" y="5"/>
                  </a:lnTo>
                  <a:lnTo>
                    <a:pt x="5" y="5"/>
                  </a:lnTo>
                  <a:lnTo>
                    <a:pt x="6" y="5"/>
                  </a:lnTo>
                  <a:lnTo>
                    <a:pt x="8" y="5"/>
                  </a:lnTo>
                  <a:lnTo>
                    <a:pt x="16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59" name="Freeform 284"/>
            <p:cNvSpPr>
              <a:spLocks/>
            </p:cNvSpPr>
            <p:nvPr/>
          </p:nvSpPr>
          <p:spPr bwMode="auto">
            <a:xfrm>
              <a:off x="814" y="2858"/>
              <a:ext cx="5" cy="6"/>
            </a:xfrm>
            <a:custGeom>
              <a:avLst/>
              <a:gdLst>
                <a:gd name="T0" fmla="*/ 2 w 5"/>
                <a:gd name="T1" fmla="*/ 3 h 6"/>
                <a:gd name="T2" fmla="*/ 3 w 5"/>
                <a:gd name="T3" fmla="*/ 5 h 6"/>
                <a:gd name="T4" fmla="*/ 4 w 5"/>
                <a:gd name="T5" fmla="*/ 5 h 6"/>
                <a:gd name="T6" fmla="*/ 4 w 5"/>
                <a:gd name="T7" fmla="*/ 5 h 6"/>
                <a:gd name="T8" fmla="*/ 4 w 5"/>
                <a:gd name="T9" fmla="*/ 5 h 6"/>
                <a:gd name="T10" fmla="*/ 3 w 5"/>
                <a:gd name="T11" fmla="*/ 5 h 6"/>
                <a:gd name="T12" fmla="*/ 3 w 5"/>
                <a:gd name="T13" fmla="*/ 5 h 6"/>
                <a:gd name="T14" fmla="*/ 3 w 5"/>
                <a:gd name="T15" fmla="*/ 4 h 6"/>
                <a:gd name="T16" fmla="*/ 2 w 5"/>
                <a:gd name="T17" fmla="*/ 3 h 6"/>
                <a:gd name="T18" fmla="*/ 3 w 5"/>
                <a:gd name="T19" fmla="*/ 3 h 6"/>
                <a:gd name="T20" fmla="*/ 3 w 5"/>
                <a:gd name="T21" fmla="*/ 2 h 6"/>
                <a:gd name="T22" fmla="*/ 3 w 5"/>
                <a:gd name="T23" fmla="*/ 2 h 6"/>
                <a:gd name="T24" fmla="*/ 3 w 5"/>
                <a:gd name="T25" fmla="*/ 2 h 6"/>
                <a:gd name="T26" fmla="*/ 4 w 5"/>
                <a:gd name="T27" fmla="*/ 1 h 6"/>
                <a:gd name="T28" fmla="*/ 3 w 5"/>
                <a:gd name="T29" fmla="*/ 1 h 6"/>
                <a:gd name="T30" fmla="*/ 3 w 5"/>
                <a:gd name="T31" fmla="*/ 0 h 6"/>
                <a:gd name="T32" fmla="*/ 3 w 5"/>
                <a:gd name="T33" fmla="*/ 0 h 6"/>
                <a:gd name="T34" fmla="*/ 2 w 5"/>
                <a:gd name="T35" fmla="*/ 0 h 6"/>
                <a:gd name="T36" fmla="*/ 2 w 5"/>
                <a:gd name="T37" fmla="*/ 0 h 6"/>
                <a:gd name="T38" fmla="*/ 2 w 5"/>
                <a:gd name="T39" fmla="*/ 0 h 6"/>
                <a:gd name="T40" fmla="*/ 2 w 5"/>
                <a:gd name="T41" fmla="*/ 0 h 6"/>
                <a:gd name="T42" fmla="*/ 0 w 5"/>
                <a:gd name="T43" fmla="*/ 0 h 6"/>
                <a:gd name="T44" fmla="*/ 0 w 5"/>
                <a:gd name="T45" fmla="*/ 0 h 6"/>
                <a:gd name="T46" fmla="*/ 0 w 5"/>
                <a:gd name="T47" fmla="*/ 1 h 6"/>
                <a:gd name="T48" fmla="*/ 0 w 5"/>
                <a:gd name="T49" fmla="*/ 1 h 6"/>
                <a:gd name="T50" fmla="*/ 0 w 5"/>
                <a:gd name="T51" fmla="*/ 4 h 6"/>
                <a:gd name="T52" fmla="*/ 0 w 5"/>
                <a:gd name="T53" fmla="*/ 5 h 6"/>
                <a:gd name="T54" fmla="*/ 0 w 5"/>
                <a:gd name="T55" fmla="*/ 5 h 6"/>
                <a:gd name="T56" fmla="*/ 0 w 5"/>
                <a:gd name="T57" fmla="*/ 5 h 6"/>
                <a:gd name="T58" fmla="*/ 2 w 5"/>
                <a:gd name="T59" fmla="*/ 5 h 6"/>
                <a:gd name="T60" fmla="*/ 2 w 5"/>
                <a:gd name="T61" fmla="*/ 5 h 6"/>
                <a:gd name="T62" fmla="*/ 1 w 5"/>
                <a:gd name="T63" fmla="*/ 5 h 6"/>
                <a:gd name="T64" fmla="*/ 1 w 5"/>
                <a:gd name="T65" fmla="*/ 3 h 6"/>
                <a:gd name="T66" fmla="*/ 2 w 5"/>
                <a:gd name="T67" fmla="*/ 3 h 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"/>
                <a:gd name="T103" fmla="*/ 0 h 6"/>
                <a:gd name="T104" fmla="*/ 5 w 5"/>
                <a:gd name="T105" fmla="*/ 6 h 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" h="6">
                  <a:moveTo>
                    <a:pt x="2" y="3"/>
                  </a:moveTo>
                  <a:lnTo>
                    <a:pt x="3" y="5"/>
                  </a:lnTo>
                  <a:lnTo>
                    <a:pt x="4" y="5"/>
                  </a:lnTo>
                  <a:lnTo>
                    <a:pt x="3" y="5"/>
                  </a:lnTo>
                  <a:lnTo>
                    <a:pt x="3" y="4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4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4"/>
                  </a:lnTo>
                  <a:lnTo>
                    <a:pt x="0" y="5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2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60" name="Freeform 285"/>
            <p:cNvSpPr>
              <a:spLocks/>
            </p:cNvSpPr>
            <p:nvPr/>
          </p:nvSpPr>
          <p:spPr bwMode="auto">
            <a:xfrm>
              <a:off x="815" y="2857"/>
              <a:ext cx="3" cy="2"/>
            </a:xfrm>
            <a:custGeom>
              <a:avLst/>
              <a:gdLst>
                <a:gd name="T0" fmla="*/ 2 w 3"/>
                <a:gd name="T1" fmla="*/ 1 h 2"/>
                <a:gd name="T2" fmla="*/ 2 w 3"/>
                <a:gd name="T3" fmla="*/ 1 h 2"/>
                <a:gd name="T4" fmla="*/ 2 w 3"/>
                <a:gd name="T5" fmla="*/ 1 h 2"/>
                <a:gd name="T6" fmla="*/ 1 w 3"/>
                <a:gd name="T7" fmla="*/ 1 h 2"/>
                <a:gd name="T8" fmla="*/ 1 w 3"/>
                <a:gd name="T9" fmla="*/ 1 h 2"/>
                <a:gd name="T10" fmla="*/ 1 w 3"/>
                <a:gd name="T11" fmla="*/ 1 h 2"/>
                <a:gd name="T12" fmla="*/ 1 w 3"/>
                <a:gd name="T13" fmla="*/ 1 h 2"/>
                <a:gd name="T14" fmla="*/ 0 w 3"/>
                <a:gd name="T15" fmla="*/ 1 h 2"/>
                <a:gd name="T16" fmla="*/ 0 w 3"/>
                <a:gd name="T17" fmla="*/ 1 h 2"/>
                <a:gd name="T18" fmla="*/ 0 w 3"/>
                <a:gd name="T19" fmla="*/ 0 h 2"/>
                <a:gd name="T20" fmla="*/ 0 w 3"/>
                <a:gd name="T21" fmla="*/ 0 h 2"/>
                <a:gd name="T22" fmla="*/ 0 w 3"/>
                <a:gd name="T23" fmla="*/ 0 h 2"/>
                <a:gd name="T24" fmla="*/ 0 w 3"/>
                <a:gd name="T25" fmla="*/ 0 h 2"/>
                <a:gd name="T26" fmla="*/ 1 w 3"/>
                <a:gd name="T27" fmla="*/ 0 h 2"/>
                <a:gd name="T28" fmla="*/ 1 w 3"/>
                <a:gd name="T29" fmla="*/ 0 h 2"/>
                <a:gd name="T30" fmla="*/ 2 w 3"/>
                <a:gd name="T31" fmla="*/ 0 h 2"/>
                <a:gd name="T32" fmla="*/ 2 w 3"/>
                <a:gd name="T33" fmla="*/ 1 h 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2"/>
                <a:gd name="T53" fmla="*/ 3 w 3"/>
                <a:gd name="T54" fmla="*/ 2 h 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2">
                  <a:moveTo>
                    <a:pt x="2" y="1"/>
                  </a:move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61" name="Freeform 286"/>
            <p:cNvSpPr>
              <a:spLocks/>
            </p:cNvSpPr>
            <p:nvPr/>
          </p:nvSpPr>
          <p:spPr bwMode="auto">
            <a:xfrm>
              <a:off x="991" y="2959"/>
              <a:ext cx="25" cy="20"/>
            </a:xfrm>
            <a:custGeom>
              <a:avLst/>
              <a:gdLst>
                <a:gd name="T0" fmla="*/ 24 w 25"/>
                <a:gd name="T1" fmla="*/ 11 h 20"/>
                <a:gd name="T2" fmla="*/ 23 w 25"/>
                <a:gd name="T3" fmla="*/ 11 h 20"/>
                <a:gd name="T4" fmla="*/ 22 w 25"/>
                <a:gd name="T5" fmla="*/ 10 h 20"/>
                <a:gd name="T6" fmla="*/ 22 w 25"/>
                <a:gd name="T7" fmla="*/ 5 h 20"/>
                <a:gd name="T8" fmla="*/ 21 w 25"/>
                <a:gd name="T9" fmla="*/ 4 h 20"/>
                <a:gd name="T10" fmla="*/ 20 w 25"/>
                <a:gd name="T11" fmla="*/ 2 h 20"/>
                <a:gd name="T12" fmla="*/ 19 w 25"/>
                <a:gd name="T13" fmla="*/ 2 h 20"/>
                <a:gd name="T14" fmla="*/ 18 w 25"/>
                <a:gd name="T15" fmla="*/ 1 h 20"/>
                <a:gd name="T16" fmla="*/ 16 w 25"/>
                <a:gd name="T17" fmla="*/ 1 h 20"/>
                <a:gd name="T18" fmla="*/ 15 w 25"/>
                <a:gd name="T19" fmla="*/ 0 h 20"/>
                <a:gd name="T20" fmla="*/ 13 w 25"/>
                <a:gd name="T21" fmla="*/ 0 h 20"/>
                <a:gd name="T22" fmla="*/ 10 w 25"/>
                <a:gd name="T23" fmla="*/ 1 h 20"/>
                <a:gd name="T24" fmla="*/ 9 w 25"/>
                <a:gd name="T25" fmla="*/ 1 h 20"/>
                <a:gd name="T26" fmla="*/ 7 w 25"/>
                <a:gd name="T27" fmla="*/ 1 h 20"/>
                <a:gd name="T28" fmla="*/ 6 w 25"/>
                <a:gd name="T29" fmla="*/ 2 h 20"/>
                <a:gd name="T30" fmla="*/ 4 w 25"/>
                <a:gd name="T31" fmla="*/ 3 h 20"/>
                <a:gd name="T32" fmla="*/ 2 w 25"/>
                <a:gd name="T33" fmla="*/ 5 h 20"/>
                <a:gd name="T34" fmla="*/ 1 w 25"/>
                <a:gd name="T35" fmla="*/ 6 h 20"/>
                <a:gd name="T36" fmla="*/ 1 w 25"/>
                <a:gd name="T37" fmla="*/ 8 h 20"/>
                <a:gd name="T38" fmla="*/ 0 w 25"/>
                <a:gd name="T39" fmla="*/ 9 h 20"/>
                <a:gd name="T40" fmla="*/ 0 w 25"/>
                <a:gd name="T41" fmla="*/ 11 h 20"/>
                <a:gd name="T42" fmla="*/ 1 w 25"/>
                <a:gd name="T43" fmla="*/ 14 h 20"/>
                <a:gd name="T44" fmla="*/ 2 w 25"/>
                <a:gd name="T45" fmla="*/ 15 h 20"/>
                <a:gd name="T46" fmla="*/ 3 w 25"/>
                <a:gd name="T47" fmla="*/ 17 h 20"/>
                <a:gd name="T48" fmla="*/ 4 w 25"/>
                <a:gd name="T49" fmla="*/ 17 h 20"/>
                <a:gd name="T50" fmla="*/ 6 w 25"/>
                <a:gd name="T51" fmla="*/ 17 h 20"/>
                <a:gd name="T52" fmla="*/ 7 w 25"/>
                <a:gd name="T53" fmla="*/ 18 h 20"/>
                <a:gd name="T54" fmla="*/ 9 w 25"/>
                <a:gd name="T55" fmla="*/ 19 h 20"/>
                <a:gd name="T56" fmla="*/ 10 w 25"/>
                <a:gd name="T57" fmla="*/ 19 h 20"/>
                <a:gd name="T58" fmla="*/ 10 w 25"/>
                <a:gd name="T59" fmla="*/ 18 h 20"/>
                <a:gd name="T60" fmla="*/ 8 w 25"/>
                <a:gd name="T61" fmla="*/ 17 h 20"/>
                <a:gd name="T62" fmla="*/ 6 w 25"/>
                <a:gd name="T63" fmla="*/ 17 h 20"/>
                <a:gd name="T64" fmla="*/ 6 w 25"/>
                <a:gd name="T65" fmla="*/ 16 h 20"/>
                <a:gd name="T66" fmla="*/ 4 w 25"/>
                <a:gd name="T67" fmla="*/ 15 h 20"/>
                <a:gd name="T68" fmla="*/ 3 w 25"/>
                <a:gd name="T69" fmla="*/ 14 h 20"/>
                <a:gd name="T70" fmla="*/ 2 w 25"/>
                <a:gd name="T71" fmla="*/ 13 h 20"/>
                <a:gd name="T72" fmla="*/ 2 w 25"/>
                <a:gd name="T73" fmla="*/ 11 h 20"/>
                <a:gd name="T74" fmla="*/ 3 w 25"/>
                <a:gd name="T75" fmla="*/ 10 h 20"/>
                <a:gd name="T76" fmla="*/ 4 w 25"/>
                <a:gd name="T77" fmla="*/ 8 h 20"/>
                <a:gd name="T78" fmla="*/ 5 w 25"/>
                <a:gd name="T79" fmla="*/ 7 h 20"/>
                <a:gd name="T80" fmla="*/ 6 w 25"/>
                <a:gd name="T81" fmla="*/ 6 h 20"/>
                <a:gd name="T82" fmla="*/ 8 w 25"/>
                <a:gd name="T83" fmla="*/ 5 h 20"/>
                <a:gd name="T84" fmla="*/ 10 w 25"/>
                <a:gd name="T85" fmla="*/ 4 h 20"/>
                <a:gd name="T86" fmla="*/ 11 w 25"/>
                <a:gd name="T87" fmla="*/ 4 h 20"/>
                <a:gd name="T88" fmla="*/ 12 w 25"/>
                <a:gd name="T89" fmla="*/ 3 h 20"/>
                <a:gd name="T90" fmla="*/ 14 w 25"/>
                <a:gd name="T91" fmla="*/ 3 h 20"/>
                <a:gd name="T92" fmla="*/ 16 w 25"/>
                <a:gd name="T93" fmla="*/ 3 h 20"/>
                <a:gd name="T94" fmla="*/ 18 w 25"/>
                <a:gd name="T95" fmla="*/ 3 h 20"/>
                <a:gd name="T96" fmla="*/ 19 w 25"/>
                <a:gd name="T97" fmla="*/ 4 h 20"/>
                <a:gd name="T98" fmla="*/ 21 w 25"/>
                <a:gd name="T99" fmla="*/ 5 h 20"/>
                <a:gd name="T100" fmla="*/ 22 w 25"/>
                <a:gd name="T101" fmla="*/ 7 h 20"/>
                <a:gd name="T102" fmla="*/ 22 w 25"/>
                <a:gd name="T103" fmla="*/ 8 h 20"/>
                <a:gd name="T104" fmla="*/ 22 w 25"/>
                <a:gd name="T105" fmla="*/ 10 h 20"/>
                <a:gd name="T106" fmla="*/ 21 w 25"/>
                <a:gd name="T107" fmla="*/ 11 h 20"/>
                <a:gd name="T108" fmla="*/ 20 w 25"/>
                <a:gd name="T109" fmla="*/ 13 h 20"/>
                <a:gd name="T110" fmla="*/ 19 w 25"/>
                <a:gd name="T111" fmla="*/ 14 h 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5"/>
                <a:gd name="T169" fmla="*/ 0 h 20"/>
                <a:gd name="T170" fmla="*/ 25 w 25"/>
                <a:gd name="T171" fmla="*/ 20 h 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5" h="20">
                  <a:moveTo>
                    <a:pt x="24" y="11"/>
                  </a:moveTo>
                  <a:lnTo>
                    <a:pt x="24" y="11"/>
                  </a:lnTo>
                  <a:lnTo>
                    <a:pt x="23" y="11"/>
                  </a:lnTo>
                  <a:lnTo>
                    <a:pt x="23" y="10"/>
                  </a:lnTo>
                  <a:lnTo>
                    <a:pt x="22" y="10"/>
                  </a:lnTo>
                  <a:lnTo>
                    <a:pt x="22" y="6"/>
                  </a:lnTo>
                  <a:lnTo>
                    <a:pt x="22" y="5"/>
                  </a:lnTo>
                  <a:lnTo>
                    <a:pt x="21" y="4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2"/>
                  </a:lnTo>
                  <a:lnTo>
                    <a:pt x="18" y="2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3"/>
                  </a:lnTo>
                  <a:lnTo>
                    <a:pt x="3" y="4"/>
                  </a:lnTo>
                  <a:lnTo>
                    <a:pt x="2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1" y="14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3" y="17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6" y="18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9" y="19"/>
                  </a:lnTo>
                  <a:lnTo>
                    <a:pt x="10" y="19"/>
                  </a:lnTo>
                  <a:lnTo>
                    <a:pt x="10" y="18"/>
                  </a:lnTo>
                  <a:lnTo>
                    <a:pt x="9" y="18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5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3" y="9"/>
                  </a:lnTo>
                  <a:lnTo>
                    <a:pt x="4" y="8"/>
                  </a:lnTo>
                  <a:lnTo>
                    <a:pt x="5" y="7"/>
                  </a:lnTo>
                  <a:lnTo>
                    <a:pt x="6" y="6"/>
                  </a:lnTo>
                  <a:lnTo>
                    <a:pt x="7" y="5"/>
                  </a:lnTo>
                  <a:lnTo>
                    <a:pt x="8" y="5"/>
                  </a:lnTo>
                  <a:lnTo>
                    <a:pt x="9" y="5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9" y="4"/>
                  </a:lnTo>
                  <a:lnTo>
                    <a:pt x="20" y="5"/>
                  </a:lnTo>
                  <a:lnTo>
                    <a:pt x="21" y="5"/>
                  </a:lnTo>
                  <a:lnTo>
                    <a:pt x="21" y="7"/>
                  </a:lnTo>
                  <a:lnTo>
                    <a:pt x="22" y="7"/>
                  </a:lnTo>
                  <a:lnTo>
                    <a:pt x="22" y="8"/>
                  </a:lnTo>
                  <a:lnTo>
                    <a:pt x="22" y="9"/>
                  </a:lnTo>
                  <a:lnTo>
                    <a:pt x="22" y="10"/>
                  </a:lnTo>
                  <a:lnTo>
                    <a:pt x="21" y="11"/>
                  </a:lnTo>
                  <a:lnTo>
                    <a:pt x="20" y="12"/>
                  </a:lnTo>
                  <a:lnTo>
                    <a:pt x="20" y="13"/>
                  </a:lnTo>
                  <a:lnTo>
                    <a:pt x="19" y="14"/>
                  </a:lnTo>
                  <a:lnTo>
                    <a:pt x="24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62" name="Freeform 287"/>
            <p:cNvSpPr>
              <a:spLocks/>
            </p:cNvSpPr>
            <p:nvPr/>
          </p:nvSpPr>
          <p:spPr bwMode="auto">
            <a:xfrm>
              <a:off x="643" y="2902"/>
              <a:ext cx="28" cy="28"/>
            </a:xfrm>
            <a:custGeom>
              <a:avLst/>
              <a:gdLst>
                <a:gd name="T0" fmla="*/ 12 w 28"/>
                <a:gd name="T1" fmla="*/ 7 h 28"/>
                <a:gd name="T2" fmla="*/ 13 w 28"/>
                <a:gd name="T3" fmla="*/ 8 h 28"/>
                <a:gd name="T4" fmla="*/ 14 w 28"/>
                <a:gd name="T5" fmla="*/ 9 h 28"/>
                <a:gd name="T6" fmla="*/ 14 w 28"/>
                <a:gd name="T7" fmla="*/ 11 h 28"/>
                <a:gd name="T8" fmla="*/ 13 w 28"/>
                <a:gd name="T9" fmla="*/ 12 h 28"/>
                <a:gd name="T10" fmla="*/ 11 w 28"/>
                <a:gd name="T11" fmla="*/ 15 h 28"/>
                <a:gd name="T12" fmla="*/ 7 w 28"/>
                <a:gd name="T13" fmla="*/ 11 h 28"/>
                <a:gd name="T14" fmla="*/ 6 w 28"/>
                <a:gd name="T15" fmla="*/ 10 h 28"/>
                <a:gd name="T16" fmla="*/ 5 w 28"/>
                <a:gd name="T17" fmla="*/ 9 h 28"/>
                <a:gd name="T18" fmla="*/ 5 w 28"/>
                <a:gd name="T19" fmla="*/ 7 h 28"/>
                <a:gd name="T20" fmla="*/ 6 w 28"/>
                <a:gd name="T21" fmla="*/ 6 h 28"/>
                <a:gd name="T22" fmla="*/ 7 w 28"/>
                <a:gd name="T23" fmla="*/ 5 h 28"/>
                <a:gd name="T24" fmla="*/ 8 w 28"/>
                <a:gd name="T25" fmla="*/ 4 h 28"/>
                <a:gd name="T26" fmla="*/ 9 w 28"/>
                <a:gd name="T27" fmla="*/ 3 h 28"/>
                <a:gd name="T28" fmla="*/ 10 w 28"/>
                <a:gd name="T29" fmla="*/ 2 h 28"/>
                <a:gd name="T30" fmla="*/ 11 w 28"/>
                <a:gd name="T31" fmla="*/ 2 h 28"/>
                <a:gd name="T32" fmla="*/ 13 w 28"/>
                <a:gd name="T33" fmla="*/ 2 h 28"/>
                <a:gd name="T34" fmla="*/ 15 w 28"/>
                <a:gd name="T35" fmla="*/ 2 h 28"/>
                <a:gd name="T36" fmla="*/ 9 w 28"/>
                <a:gd name="T37" fmla="*/ 0 h 28"/>
                <a:gd name="T38" fmla="*/ 0 w 28"/>
                <a:gd name="T39" fmla="*/ 13 h 28"/>
                <a:gd name="T40" fmla="*/ 2 w 28"/>
                <a:gd name="T41" fmla="*/ 12 h 28"/>
                <a:gd name="T42" fmla="*/ 3 w 28"/>
                <a:gd name="T43" fmla="*/ 12 h 28"/>
                <a:gd name="T44" fmla="*/ 4 w 28"/>
                <a:gd name="T45" fmla="*/ 13 h 28"/>
                <a:gd name="T46" fmla="*/ 5 w 28"/>
                <a:gd name="T47" fmla="*/ 14 h 28"/>
                <a:gd name="T48" fmla="*/ 16 w 28"/>
                <a:gd name="T49" fmla="*/ 21 h 28"/>
                <a:gd name="T50" fmla="*/ 16 w 28"/>
                <a:gd name="T51" fmla="*/ 22 h 28"/>
                <a:gd name="T52" fmla="*/ 17 w 28"/>
                <a:gd name="T53" fmla="*/ 23 h 28"/>
                <a:gd name="T54" fmla="*/ 17 w 28"/>
                <a:gd name="T55" fmla="*/ 25 h 28"/>
                <a:gd name="T56" fmla="*/ 16 w 28"/>
                <a:gd name="T57" fmla="*/ 26 h 28"/>
                <a:gd name="T58" fmla="*/ 27 w 28"/>
                <a:gd name="T59" fmla="*/ 13 h 28"/>
                <a:gd name="T60" fmla="*/ 24 w 28"/>
                <a:gd name="T61" fmla="*/ 9 h 28"/>
                <a:gd name="T62" fmla="*/ 24 w 28"/>
                <a:gd name="T63" fmla="*/ 11 h 28"/>
                <a:gd name="T64" fmla="*/ 25 w 28"/>
                <a:gd name="T65" fmla="*/ 11 h 28"/>
                <a:gd name="T66" fmla="*/ 25 w 28"/>
                <a:gd name="T67" fmla="*/ 13 h 28"/>
                <a:gd name="T68" fmla="*/ 25 w 28"/>
                <a:gd name="T69" fmla="*/ 15 h 28"/>
                <a:gd name="T70" fmla="*/ 24 w 28"/>
                <a:gd name="T71" fmla="*/ 16 h 28"/>
                <a:gd name="T72" fmla="*/ 23 w 28"/>
                <a:gd name="T73" fmla="*/ 16 h 28"/>
                <a:gd name="T74" fmla="*/ 22 w 28"/>
                <a:gd name="T75" fmla="*/ 18 h 28"/>
                <a:gd name="T76" fmla="*/ 21 w 28"/>
                <a:gd name="T77" fmla="*/ 19 h 28"/>
                <a:gd name="T78" fmla="*/ 20 w 28"/>
                <a:gd name="T79" fmla="*/ 20 h 28"/>
                <a:gd name="T80" fmla="*/ 19 w 28"/>
                <a:gd name="T81" fmla="*/ 20 h 28"/>
                <a:gd name="T82" fmla="*/ 17 w 28"/>
                <a:gd name="T83" fmla="*/ 20 h 28"/>
                <a:gd name="T84" fmla="*/ 13 w 28"/>
                <a:gd name="T85" fmla="*/ 14 h 28"/>
                <a:gd name="T86" fmla="*/ 15 w 28"/>
                <a:gd name="T87" fmla="*/ 12 h 28"/>
                <a:gd name="T88" fmla="*/ 16 w 28"/>
                <a:gd name="T89" fmla="*/ 11 h 28"/>
                <a:gd name="T90" fmla="*/ 18 w 28"/>
                <a:gd name="T91" fmla="*/ 12 h 28"/>
                <a:gd name="T92" fmla="*/ 20 w 28"/>
                <a:gd name="T93" fmla="*/ 12 h 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8"/>
                <a:gd name="T142" fmla="*/ 0 h 28"/>
                <a:gd name="T143" fmla="*/ 28 w 28"/>
                <a:gd name="T144" fmla="*/ 28 h 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8" h="28">
                  <a:moveTo>
                    <a:pt x="12" y="7"/>
                  </a:moveTo>
                  <a:lnTo>
                    <a:pt x="12" y="7"/>
                  </a:lnTo>
                  <a:lnTo>
                    <a:pt x="12" y="8"/>
                  </a:lnTo>
                  <a:lnTo>
                    <a:pt x="13" y="8"/>
                  </a:lnTo>
                  <a:lnTo>
                    <a:pt x="13" y="9"/>
                  </a:lnTo>
                  <a:lnTo>
                    <a:pt x="14" y="9"/>
                  </a:lnTo>
                  <a:lnTo>
                    <a:pt x="14" y="10"/>
                  </a:lnTo>
                  <a:lnTo>
                    <a:pt x="14" y="11"/>
                  </a:lnTo>
                  <a:lnTo>
                    <a:pt x="13" y="11"/>
                  </a:lnTo>
                  <a:lnTo>
                    <a:pt x="13" y="12"/>
                  </a:lnTo>
                  <a:lnTo>
                    <a:pt x="12" y="13"/>
                  </a:lnTo>
                  <a:lnTo>
                    <a:pt x="11" y="15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7"/>
                  </a:lnTo>
                  <a:lnTo>
                    <a:pt x="6" y="6"/>
                  </a:lnTo>
                  <a:lnTo>
                    <a:pt x="7" y="5"/>
                  </a:lnTo>
                  <a:lnTo>
                    <a:pt x="7" y="4"/>
                  </a:lnTo>
                  <a:lnTo>
                    <a:pt x="8" y="4"/>
                  </a:lnTo>
                  <a:lnTo>
                    <a:pt x="8" y="3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2" y="12"/>
                  </a:lnTo>
                  <a:lnTo>
                    <a:pt x="3" y="12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6" y="23"/>
                  </a:lnTo>
                  <a:lnTo>
                    <a:pt x="17" y="23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6" y="26"/>
                  </a:lnTo>
                  <a:lnTo>
                    <a:pt x="17" y="27"/>
                  </a:lnTo>
                  <a:lnTo>
                    <a:pt x="27" y="13"/>
                  </a:lnTo>
                  <a:lnTo>
                    <a:pt x="25" y="8"/>
                  </a:lnTo>
                  <a:lnTo>
                    <a:pt x="24" y="9"/>
                  </a:lnTo>
                  <a:lnTo>
                    <a:pt x="24" y="10"/>
                  </a:lnTo>
                  <a:lnTo>
                    <a:pt x="24" y="11"/>
                  </a:lnTo>
                  <a:lnTo>
                    <a:pt x="25" y="11"/>
                  </a:lnTo>
                  <a:lnTo>
                    <a:pt x="25" y="12"/>
                  </a:lnTo>
                  <a:lnTo>
                    <a:pt x="25" y="13"/>
                  </a:lnTo>
                  <a:lnTo>
                    <a:pt x="25" y="14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6"/>
                  </a:lnTo>
                  <a:lnTo>
                    <a:pt x="23" y="16"/>
                  </a:lnTo>
                  <a:lnTo>
                    <a:pt x="23" y="17"/>
                  </a:lnTo>
                  <a:lnTo>
                    <a:pt x="22" y="18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21" y="20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8" y="20"/>
                  </a:lnTo>
                  <a:lnTo>
                    <a:pt x="17" y="20"/>
                  </a:lnTo>
                  <a:lnTo>
                    <a:pt x="12" y="15"/>
                  </a:lnTo>
                  <a:lnTo>
                    <a:pt x="13" y="14"/>
                  </a:lnTo>
                  <a:lnTo>
                    <a:pt x="14" y="13"/>
                  </a:lnTo>
                  <a:lnTo>
                    <a:pt x="15" y="12"/>
                  </a:lnTo>
                  <a:lnTo>
                    <a:pt x="16" y="11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19" y="12"/>
                  </a:lnTo>
                  <a:lnTo>
                    <a:pt x="20" y="12"/>
                  </a:lnTo>
                  <a:lnTo>
                    <a:pt x="12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63" name="Freeform 288"/>
            <p:cNvSpPr>
              <a:spLocks/>
            </p:cNvSpPr>
            <p:nvPr/>
          </p:nvSpPr>
          <p:spPr bwMode="auto">
            <a:xfrm>
              <a:off x="878" y="2838"/>
              <a:ext cx="24" cy="25"/>
            </a:xfrm>
            <a:custGeom>
              <a:avLst/>
              <a:gdLst>
                <a:gd name="T0" fmla="*/ 11 w 24"/>
                <a:gd name="T1" fmla="*/ 14 h 25"/>
                <a:gd name="T2" fmla="*/ 13 w 24"/>
                <a:gd name="T3" fmla="*/ 14 h 25"/>
                <a:gd name="T4" fmla="*/ 13 w 24"/>
                <a:gd name="T5" fmla="*/ 14 h 25"/>
                <a:gd name="T6" fmla="*/ 14 w 24"/>
                <a:gd name="T7" fmla="*/ 15 h 25"/>
                <a:gd name="T8" fmla="*/ 14 w 24"/>
                <a:gd name="T9" fmla="*/ 17 h 25"/>
                <a:gd name="T10" fmla="*/ 13 w 24"/>
                <a:gd name="T11" fmla="*/ 18 h 25"/>
                <a:gd name="T12" fmla="*/ 18 w 24"/>
                <a:gd name="T13" fmla="*/ 11 h 25"/>
                <a:gd name="T14" fmla="*/ 17 w 24"/>
                <a:gd name="T15" fmla="*/ 11 h 25"/>
                <a:gd name="T16" fmla="*/ 17 w 24"/>
                <a:gd name="T17" fmla="*/ 12 h 25"/>
                <a:gd name="T18" fmla="*/ 16 w 24"/>
                <a:gd name="T19" fmla="*/ 13 h 25"/>
                <a:gd name="T20" fmla="*/ 14 w 24"/>
                <a:gd name="T21" fmla="*/ 13 h 25"/>
                <a:gd name="T22" fmla="*/ 13 w 24"/>
                <a:gd name="T23" fmla="*/ 13 h 25"/>
                <a:gd name="T24" fmla="*/ 11 w 24"/>
                <a:gd name="T25" fmla="*/ 12 h 25"/>
                <a:gd name="T26" fmla="*/ 13 w 24"/>
                <a:gd name="T27" fmla="*/ 7 h 25"/>
                <a:gd name="T28" fmla="*/ 13 w 24"/>
                <a:gd name="T29" fmla="*/ 6 h 25"/>
                <a:gd name="T30" fmla="*/ 13 w 24"/>
                <a:gd name="T31" fmla="*/ 5 h 25"/>
                <a:gd name="T32" fmla="*/ 14 w 24"/>
                <a:gd name="T33" fmla="*/ 4 h 25"/>
                <a:gd name="T34" fmla="*/ 16 w 24"/>
                <a:gd name="T35" fmla="*/ 4 h 25"/>
                <a:gd name="T36" fmla="*/ 17 w 24"/>
                <a:gd name="T37" fmla="*/ 5 h 25"/>
                <a:gd name="T38" fmla="*/ 18 w 24"/>
                <a:gd name="T39" fmla="*/ 6 h 25"/>
                <a:gd name="T40" fmla="*/ 20 w 24"/>
                <a:gd name="T41" fmla="*/ 6 h 25"/>
                <a:gd name="T42" fmla="*/ 21 w 24"/>
                <a:gd name="T43" fmla="*/ 8 h 25"/>
                <a:gd name="T44" fmla="*/ 21 w 24"/>
                <a:gd name="T45" fmla="*/ 10 h 25"/>
                <a:gd name="T46" fmla="*/ 22 w 24"/>
                <a:gd name="T47" fmla="*/ 11 h 25"/>
                <a:gd name="T48" fmla="*/ 23 w 24"/>
                <a:gd name="T49" fmla="*/ 12 h 25"/>
                <a:gd name="T50" fmla="*/ 9 w 24"/>
                <a:gd name="T51" fmla="*/ 0 h 25"/>
                <a:gd name="T52" fmla="*/ 9 w 24"/>
                <a:gd name="T53" fmla="*/ 1 h 25"/>
                <a:gd name="T54" fmla="*/ 10 w 24"/>
                <a:gd name="T55" fmla="*/ 2 h 25"/>
                <a:gd name="T56" fmla="*/ 10 w 24"/>
                <a:gd name="T57" fmla="*/ 3 h 25"/>
                <a:gd name="T58" fmla="*/ 10 w 24"/>
                <a:gd name="T59" fmla="*/ 5 h 25"/>
                <a:gd name="T60" fmla="*/ 10 w 24"/>
                <a:gd name="T61" fmla="*/ 6 h 25"/>
                <a:gd name="T62" fmla="*/ 5 w 24"/>
                <a:gd name="T63" fmla="*/ 18 h 25"/>
                <a:gd name="T64" fmla="*/ 4 w 24"/>
                <a:gd name="T65" fmla="*/ 19 h 25"/>
                <a:gd name="T66" fmla="*/ 2 w 24"/>
                <a:gd name="T67" fmla="*/ 20 h 25"/>
                <a:gd name="T68" fmla="*/ 1 w 24"/>
                <a:gd name="T69" fmla="*/ 20 h 25"/>
                <a:gd name="T70" fmla="*/ 9 w 24"/>
                <a:gd name="T71" fmla="*/ 24 h 25"/>
                <a:gd name="T72" fmla="*/ 9 w 24"/>
                <a:gd name="T73" fmla="*/ 22 h 25"/>
                <a:gd name="T74" fmla="*/ 7 w 24"/>
                <a:gd name="T75" fmla="*/ 22 h 25"/>
                <a:gd name="T76" fmla="*/ 7 w 24"/>
                <a:gd name="T77" fmla="*/ 20 h 25"/>
                <a:gd name="T78" fmla="*/ 7 w 24"/>
                <a:gd name="T79" fmla="*/ 18 h 25"/>
                <a:gd name="T80" fmla="*/ 10 w 24"/>
                <a:gd name="T81" fmla="*/ 13 h 2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4"/>
                <a:gd name="T124" fmla="*/ 0 h 25"/>
                <a:gd name="T125" fmla="*/ 24 w 24"/>
                <a:gd name="T126" fmla="*/ 25 h 2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4" h="25">
                  <a:moveTo>
                    <a:pt x="10" y="13"/>
                  </a:moveTo>
                  <a:lnTo>
                    <a:pt x="11" y="14"/>
                  </a:lnTo>
                  <a:lnTo>
                    <a:pt x="12" y="14"/>
                  </a:lnTo>
                  <a:lnTo>
                    <a:pt x="13" y="14"/>
                  </a:lnTo>
                  <a:lnTo>
                    <a:pt x="13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4" y="17"/>
                  </a:lnTo>
                  <a:lnTo>
                    <a:pt x="14" y="18"/>
                  </a:lnTo>
                  <a:lnTo>
                    <a:pt x="13" y="18"/>
                  </a:lnTo>
                  <a:lnTo>
                    <a:pt x="14" y="19"/>
                  </a:lnTo>
                  <a:lnTo>
                    <a:pt x="18" y="11"/>
                  </a:lnTo>
                  <a:lnTo>
                    <a:pt x="17" y="10"/>
                  </a:lnTo>
                  <a:lnTo>
                    <a:pt x="17" y="11"/>
                  </a:lnTo>
                  <a:lnTo>
                    <a:pt x="17" y="12"/>
                  </a:lnTo>
                  <a:lnTo>
                    <a:pt x="16" y="12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4" y="13"/>
                  </a:lnTo>
                  <a:lnTo>
                    <a:pt x="13" y="13"/>
                  </a:lnTo>
                  <a:lnTo>
                    <a:pt x="12" y="13"/>
                  </a:lnTo>
                  <a:lnTo>
                    <a:pt x="11" y="12"/>
                  </a:lnTo>
                  <a:lnTo>
                    <a:pt x="10" y="12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18" y="5"/>
                  </a:lnTo>
                  <a:lnTo>
                    <a:pt x="18" y="6"/>
                  </a:lnTo>
                  <a:lnTo>
                    <a:pt x="19" y="6"/>
                  </a:lnTo>
                  <a:lnTo>
                    <a:pt x="20" y="6"/>
                  </a:lnTo>
                  <a:lnTo>
                    <a:pt x="21" y="7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10"/>
                  </a:lnTo>
                  <a:lnTo>
                    <a:pt x="22" y="10"/>
                  </a:lnTo>
                  <a:lnTo>
                    <a:pt x="22" y="11"/>
                  </a:lnTo>
                  <a:lnTo>
                    <a:pt x="22" y="12"/>
                  </a:lnTo>
                  <a:lnTo>
                    <a:pt x="23" y="12"/>
                  </a:lnTo>
                  <a:lnTo>
                    <a:pt x="23" y="6"/>
                  </a:lnTo>
                  <a:lnTo>
                    <a:pt x="9" y="0"/>
                  </a:lnTo>
                  <a:lnTo>
                    <a:pt x="8" y="1"/>
                  </a:lnTo>
                  <a:lnTo>
                    <a:pt x="9" y="1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5" y="17"/>
                  </a:lnTo>
                  <a:lnTo>
                    <a:pt x="5" y="18"/>
                  </a:lnTo>
                  <a:lnTo>
                    <a:pt x="4" y="19"/>
                  </a:lnTo>
                  <a:lnTo>
                    <a:pt x="3" y="20"/>
                  </a:lnTo>
                  <a:lnTo>
                    <a:pt x="2" y="20"/>
                  </a:lnTo>
                  <a:lnTo>
                    <a:pt x="1" y="20"/>
                  </a:lnTo>
                  <a:lnTo>
                    <a:pt x="0" y="21"/>
                  </a:lnTo>
                  <a:lnTo>
                    <a:pt x="9" y="24"/>
                  </a:lnTo>
                  <a:lnTo>
                    <a:pt x="10" y="23"/>
                  </a:lnTo>
                  <a:lnTo>
                    <a:pt x="9" y="22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7" y="19"/>
                  </a:lnTo>
                  <a:lnTo>
                    <a:pt x="7" y="18"/>
                  </a:lnTo>
                  <a:lnTo>
                    <a:pt x="1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64" name="Freeform 289"/>
            <p:cNvSpPr>
              <a:spLocks/>
            </p:cNvSpPr>
            <p:nvPr/>
          </p:nvSpPr>
          <p:spPr bwMode="auto">
            <a:xfrm>
              <a:off x="622" y="2946"/>
              <a:ext cx="25" cy="16"/>
            </a:xfrm>
            <a:custGeom>
              <a:avLst/>
              <a:gdLst>
                <a:gd name="T0" fmla="*/ 7 w 25"/>
                <a:gd name="T1" fmla="*/ 4 h 16"/>
                <a:gd name="T2" fmla="*/ 6 w 25"/>
                <a:gd name="T3" fmla="*/ 4 h 16"/>
                <a:gd name="T4" fmla="*/ 6 w 25"/>
                <a:gd name="T5" fmla="*/ 4 h 16"/>
                <a:gd name="T6" fmla="*/ 6 w 25"/>
                <a:gd name="T7" fmla="*/ 3 h 16"/>
                <a:gd name="T8" fmla="*/ 5 w 25"/>
                <a:gd name="T9" fmla="*/ 3 h 16"/>
                <a:gd name="T10" fmla="*/ 5 w 25"/>
                <a:gd name="T11" fmla="*/ 2 h 16"/>
                <a:gd name="T12" fmla="*/ 4 w 25"/>
                <a:gd name="T13" fmla="*/ 2 h 16"/>
                <a:gd name="T14" fmla="*/ 4 w 25"/>
                <a:gd name="T15" fmla="*/ 1 h 16"/>
                <a:gd name="T16" fmla="*/ 4 w 25"/>
                <a:gd name="T17" fmla="*/ 1 h 16"/>
                <a:gd name="T18" fmla="*/ 4 w 25"/>
                <a:gd name="T19" fmla="*/ 0 h 16"/>
                <a:gd name="T20" fmla="*/ 3 w 25"/>
                <a:gd name="T21" fmla="*/ 0 h 16"/>
                <a:gd name="T22" fmla="*/ 0 w 25"/>
                <a:gd name="T23" fmla="*/ 7 h 16"/>
                <a:gd name="T24" fmla="*/ 1 w 25"/>
                <a:gd name="T25" fmla="*/ 6 h 16"/>
                <a:gd name="T26" fmla="*/ 1 w 25"/>
                <a:gd name="T27" fmla="*/ 6 h 16"/>
                <a:gd name="T28" fmla="*/ 2 w 25"/>
                <a:gd name="T29" fmla="*/ 6 h 16"/>
                <a:gd name="T30" fmla="*/ 2 w 25"/>
                <a:gd name="T31" fmla="*/ 6 h 16"/>
                <a:gd name="T32" fmla="*/ 3 w 25"/>
                <a:gd name="T33" fmla="*/ 6 h 16"/>
                <a:gd name="T34" fmla="*/ 4 w 25"/>
                <a:gd name="T35" fmla="*/ 6 h 16"/>
                <a:gd name="T36" fmla="*/ 5 w 25"/>
                <a:gd name="T37" fmla="*/ 6 h 16"/>
                <a:gd name="T38" fmla="*/ 6 w 25"/>
                <a:gd name="T39" fmla="*/ 6 h 16"/>
                <a:gd name="T40" fmla="*/ 17 w 25"/>
                <a:gd name="T41" fmla="*/ 11 h 16"/>
                <a:gd name="T42" fmla="*/ 18 w 25"/>
                <a:gd name="T43" fmla="*/ 11 h 16"/>
                <a:gd name="T44" fmla="*/ 18 w 25"/>
                <a:gd name="T45" fmla="*/ 11 h 16"/>
                <a:gd name="T46" fmla="*/ 18 w 25"/>
                <a:gd name="T47" fmla="*/ 12 h 16"/>
                <a:gd name="T48" fmla="*/ 19 w 25"/>
                <a:gd name="T49" fmla="*/ 12 h 16"/>
                <a:gd name="T50" fmla="*/ 19 w 25"/>
                <a:gd name="T51" fmla="*/ 13 h 16"/>
                <a:gd name="T52" fmla="*/ 19 w 25"/>
                <a:gd name="T53" fmla="*/ 14 h 16"/>
                <a:gd name="T54" fmla="*/ 19 w 25"/>
                <a:gd name="T55" fmla="*/ 14 h 16"/>
                <a:gd name="T56" fmla="*/ 18 w 25"/>
                <a:gd name="T57" fmla="*/ 15 h 16"/>
                <a:gd name="T58" fmla="*/ 20 w 25"/>
                <a:gd name="T59" fmla="*/ 15 h 16"/>
                <a:gd name="T60" fmla="*/ 24 w 25"/>
                <a:gd name="T61" fmla="*/ 8 h 16"/>
                <a:gd name="T62" fmla="*/ 22 w 25"/>
                <a:gd name="T63" fmla="*/ 8 h 16"/>
                <a:gd name="T64" fmla="*/ 22 w 25"/>
                <a:gd name="T65" fmla="*/ 9 h 16"/>
                <a:gd name="T66" fmla="*/ 22 w 25"/>
                <a:gd name="T67" fmla="*/ 9 h 16"/>
                <a:gd name="T68" fmla="*/ 21 w 25"/>
                <a:gd name="T69" fmla="*/ 9 h 16"/>
                <a:gd name="T70" fmla="*/ 20 w 25"/>
                <a:gd name="T71" fmla="*/ 9 h 16"/>
                <a:gd name="T72" fmla="*/ 19 w 25"/>
                <a:gd name="T73" fmla="*/ 9 h 16"/>
                <a:gd name="T74" fmla="*/ 18 w 25"/>
                <a:gd name="T75" fmla="*/ 9 h 16"/>
                <a:gd name="T76" fmla="*/ 18 w 25"/>
                <a:gd name="T77" fmla="*/ 9 h 16"/>
                <a:gd name="T78" fmla="*/ 7 w 25"/>
                <a:gd name="T79" fmla="*/ 4 h 1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5"/>
                <a:gd name="T121" fmla="*/ 0 h 16"/>
                <a:gd name="T122" fmla="*/ 25 w 25"/>
                <a:gd name="T123" fmla="*/ 16 h 1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5" h="16">
                  <a:moveTo>
                    <a:pt x="7" y="4"/>
                  </a:moveTo>
                  <a:lnTo>
                    <a:pt x="6" y="4"/>
                  </a:lnTo>
                  <a:lnTo>
                    <a:pt x="6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0" y="7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17" y="11"/>
                  </a:lnTo>
                  <a:lnTo>
                    <a:pt x="18" y="11"/>
                  </a:lnTo>
                  <a:lnTo>
                    <a:pt x="18" y="12"/>
                  </a:lnTo>
                  <a:lnTo>
                    <a:pt x="19" y="12"/>
                  </a:lnTo>
                  <a:lnTo>
                    <a:pt x="19" y="13"/>
                  </a:lnTo>
                  <a:lnTo>
                    <a:pt x="19" y="14"/>
                  </a:lnTo>
                  <a:lnTo>
                    <a:pt x="18" y="15"/>
                  </a:lnTo>
                  <a:lnTo>
                    <a:pt x="20" y="15"/>
                  </a:lnTo>
                  <a:lnTo>
                    <a:pt x="24" y="8"/>
                  </a:lnTo>
                  <a:lnTo>
                    <a:pt x="22" y="8"/>
                  </a:lnTo>
                  <a:lnTo>
                    <a:pt x="22" y="9"/>
                  </a:lnTo>
                  <a:lnTo>
                    <a:pt x="21" y="9"/>
                  </a:lnTo>
                  <a:lnTo>
                    <a:pt x="20" y="9"/>
                  </a:lnTo>
                  <a:lnTo>
                    <a:pt x="19" y="9"/>
                  </a:lnTo>
                  <a:lnTo>
                    <a:pt x="18" y="9"/>
                  </a:lnTo>
                  <a:lnTo>
                    <a:pt x="7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65" name="Freeform 290"/>
            <p:cNvSpPr>
              <a:spLocks/>
            </p:cNvSpPr>
            <p:nvPr/>
          </p:nvSpPr>
          <p:spPr bwMode="auto">
            <a:xfrm>
              <a:off x="782" y="2860"/>
              <a:ext cx="5" cy="8"/>
            </a:xfrm>
            <a:custGeom>
              <a:avLst/>
              <a:gdLst>
                <a:gd name="T0" fmla="*/ 1 w 5"/>
                <a:gd name="T1" fmla="*/ 2 h 8"/>
                <a:gd name="T2" fmla="*/ 1 w 5"/>
                <a:gd name="T3" fmla="*/ 2 h 8"/>
                <a:gd name="T4" fmla="*/ 1 w 5"/>
                <a:gd name="T5" fmla="*/ 2 h 8"/>
                <a:gd name="T6" fmla="*/ 1 w 5"/>
                <a:gd name="T7" fmla="*/ 1 h 8"/>
                <a:gd name="T8" fmla="*/ 0 w 5"/>
                <a:gd name="T9" fmla="*/ 1 h 8"/>
                <a:gd name="T10" fmla="*/ 0 w 5"/>
                <a:gd name="T11" fmla="*/ 1 h 8"/>
                <a:gd name="T12" fmla="*/ 2 w 5"/>
                <a:gd name="T13" fmla="*/ 0 h 8"/>
                <a:gd name="T14" fmla="*/ 2 w 5"/>
                <a:gd name="T15" fmla="*/ 0 h 8"/>
                <a:gd name="T16" fmla="*/ 3 w 5"/>
                <a:gd name="T17" fmla="*/ 0 h 8"/>
                <a:gd name="T18" fmla="*/ 3 w 5"/>
                <a:gd name="T19" fmla="*/ 1 h 8"/>
                <a:gd name="T20" fmla="*/ 3 w 5"/>
                <a:gd name="T21" fmla="*/ 1 h 8"/>
                <a:gd name="T22" fmla="*/ 4 w 5"/>
                <a:gd name="T23" fmla="*/ 1 h 8"/>
                <a:gd name="T24" fmla="*/ 4 w 5"/>
                <a:gd name="T25" fmla="*/ 1 h 8"/>
                <a:gd name="T26" fmla="*/ 4 w 5"/>
                <a:gd name="T27" fmla="*/ 2 h 8"/>
                <a:gd name="T28" fmla="*/ 4 w 5"/>
                <a:gd name="T29" fmla="*/ 2 h 8"/>
                <a:gd name="T30" fmla="*/ 4 w 5"/>
                <a:gd name="T31" fmla="*/ 2 h 8"/>
                <a:gd name="T32" fmla="*/ 4 w 5"/>
                <a:gd name="T33" fmla="*/ 3 h 8"/>
                <a:gd name="T34" fmla="*/ 3 w 5"/>
                <a:gd name="T35" fmla="*/ 3 h 8"/>
                <a:gd name="T36" fmla="*/ 3 w 5"/>
                <a:gd name="T37" fmla="*/ 3 h 8"/>
                <a:gd name="T38" fmla="*/ 3 w 5"/>
                <a:gd name="T39" fmla="*/ 3 h 8"/>
                <a:gd name="T40" fmla="*/ 2 w 5"/>
                <a:gd name="T41" fmla="*/ 3 h 8"/>
                <a:gd name="T42" fmla="*/ 2 w 5"/>
                <a:gd name="T43" fmla="*/ 4 h 8"/>
                <a:gd name="T44" fmla="*/ 2 w 5"/>
                <a:gd name="T45" fmla="*/ 4 h 8"/>
                <a:gd name="T46" fmla="*/ 2 w 5"/>
                <a:gd name="T47" fmla="*/ 5 h 8"/>
                <a:gd name="T48" fmla="*/ 2 w 5"/>
                <a:gd name="T49" fmla="*/ 5 h 8"/>
                <a:gd name="T50" fmla="*/ 2 w 5"/>
                <a:gd name="T51" fmla="*/ 5 h 8"/>
                <a:gd name="T52" fmla="*/ 2 w 5"/>
                <a:gd name="T53" fmla="*/ 6 h 8"/>
                <a:gd name="T54" fmla="*/ 2 w 5"/>
                <a:gd name="T55" fmla="*/ 6 h 8"/>
                <a:gd name="T56" fmla="*/ 3 w 5"/>
                <a:gd name="T57" fmla="*/ 6 h 8"/>
                <a:gd name="T58" fmla="*/ 1 w 5"/>
                <a:gd name="T59" fmla="*/ 7 h 8"/>
                <a:gd name="T60" fmla="*/ 1 w 5"/>
                <a:gd name="T61" fmla="*/ 6 h 8"/>
                <a:gd name="T62" fmla="*/ 1 w 5"/>
                <a:gd name="T63" fmla="*/ 6 h 8"/>
                <a:gd name="T64" fmla="*/ 1 w 5"/>
                <a:gd name="T65" fmla="*/ 6 h 8"/>
                <a:gd name="T66" fmla="*/ 1 w 5"/>
                <a:gd name="T67" fmla="*/ 5 h 8"/>
                <a:gd name="T68" fmla="*/ 1 w 5"/>
                <a:gd name="T69" fmla="*/ 2 h 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5"/>
                <a:gd name="T106" fmla="*/ 0 h 8"/>
                <a:gd name="T107" fmla="*/ 5 w 5"/>
                <a:gd name="T108" fmla="*/ 8 h 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5" h="8">
                  <a:moveTo>
                    <a:pt x="1" y="2"/>
                  </a:move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66" name="Freeform 291"/>
            <p:cNvSpPr>
              <a:spLocks/>
            </p:cNvSpPr>
            <p:nvPr/>
          </p:nvSpPr>
          <p:spPr bwMode="auto">
            <a:xfrm>
              <a:off x="831" y="2858"/>
              <a:ext cx="4" cy="7"/>
            </a:xfrm>
            <a:custGeom>
              <a:avLst/>
              <a:gdLst>
                <a:gd name="T0" fmla="*/ 1 w 4"/>
                <a:gd name="T1" fmla="*/ 5 h 7"/>
                <a:gd name="T2" fmla="*/ 0 w 4"/>
                <a:gd name="T3" fmla="*/ 5 h 7"/>
                <a:gd name="T4" fmla="*/ 0 w 4"/>
                <a:gd name="T5" fmla="*/ 6 h 7"/>
                <a:gd name="T6" fmla="*/ 0 w 4"/>
                <a:gd name="T7" fmla="*/ 6 h 7"/>
                <a:gd name="T8" fmla="*/ 1 w 4"/>
                <a:gd name="T9" fmla="*/ 6 h 7"/>
                <a:gd name="T10" fmla="*/ 2 w 4"/>
                <a:gd name="T11" fmla="*/ 6 h 7"/>
                <a:gd name="T12" fmla="*/ 2 w 4"/>
                <a:gd name="T13" fmla="*/ 6 h 7"/>
                <a:gd name="T14" fmla="*/ 2 w 4"/>
                <a:gd name="T15" fmla="*/ 6 h 7"/>
                <a:gd name="T16" fmla="*/ 3 w 4"/>
                <a:gd name="T17" fmla="*/ 6 h 7"/>
                <a:gd name="T18" fmla="*/ 3 w 4"/>
                <a:gd name="T19" fmla="*/ 6 h 7"/>
                <a:gd name="T20" fmla="*/ 3 w 4"/>
                <a:gd name="T21" fmla="*/ 6 h 7"/>
                <a:gd name="T22" fmla="*/ 3 w 4"/>
                <a:gd name="T23" fmla="*/ 5 h 7"/>
                <a:gd name="T24" fmla="*/ 3 w 4"/>
                <a:gd name="T25" fmla="*/ 5 h 7"/>
                <a:gd name="T26" fmla="*/ 3 w 4"/>
                <a:gd name="T27" fmla="*/ 4 h 7"/>
                <a:gd name="T28" fmla="*/ 3 w 4"/>
                <a:gd name="T29" fmla="*/ 4 h 7"/>
                <a:gd name="T30" fmla="*/ 2 w 4"/>
                <a:gd name="T31" fmla="*/ 4 h 7"/>
                <a:gd name="T32" fmla="*/ 2 w 4"/>
                <a:gd name="T33" fmla="*/ 3 h 7"/>
                <a:gd name="T34" fmla="*/ 2 w 4"/>
                <a:gd name="T35" fmla="*/ 3 h 7"/>
                <a:gd name="T36" fmla="*/ 2 w 4"/>
                <a:gd name="T37" fmla="*/ 3 h 7"/>
                <a:gd name="T38" fmla="*/ 2 w 4"/>
                <a:gd name="T39" fmla="*/ 3 h 7"/>
                <a:gd name="T40" fmla="*/ 3 w 4"/>
                <a:gd name="T41" fmla="*/ 3 h 7"/>
                <a:gd name="T42" fmla="*/ 3 w 4"/>
                <a:gd name="T43" fmla="*/ 3 h 7"/>
                <a:gd name="T44" fmla="*/ 3 w 4"/>
                <a:gd name="T45" fmla="*/ 3 h 7"/>
                <a:gd name="T46" fmla="*/ 3 w 4"/>
                <a:gd name="T47" fmla="*/ 2 h 7"/>
                <a:gd name="T48" fmla="*/ 3 w 4"/>
                <a:gd name="T49" fmla="*/ 2 h 7"/>
                <a:gd name="T50" fmla="*/ 3 w 4"/>
                <a:gd name="T51" fmla="*/ 1 h 7"/>
                <a:gd name="T52" fmla="*/ 3 w 4"/>
                <a:gd name="T53" fmla="*/ 1 h 7"/>
                <a:gd name="T54" fmla="*/ 2 w 4"/>
                <a:gd name="T55" fmla="*/ 1 h 7"/>
                <a:gd name="T56" fmla="*/ 2 w 4"/>
                <a:gd name="T57" fmla="*/ 1 h 7"/>
                <a:gd name="T58" fmla="*/ 2 w 4"/>
                <a:gd name="T59" fmla="*/ 1 h 7"/>
                <a:gd name="T60" fmla="*/ 1 w 4"/>
                <a:gd name="T61" fmla="*/ 0 h 7"/>
                <a:gd name="T62" fmla="*/ 0 w 4"/>
                <a:gd name="T63" fmla="*/ 0 h 7"/>
                <a:gd name="T64" fmla="*/ 0 w 4"/>
                <a:gd name="T65" fmla="*/ 1 h 7"/>
                <a:gd name="T66" fmla="*/ 1 w 4"/>
                <a:gd name="T67" fmla="*/ 1 h 7"/>
                <a:gd name="T68" fmla="*/ 1 w 4"/>
                <a:gd name="T69" fmla="*/ 1 h 7"/>
                <a:gd name="T70" fmla="*/ 1 w 4"/>
                <a:gd name="T71" fmla="*/ 2 h 7"/>
                <a:gd name="T72" fmla="*/ 1 w 4"/>
                <a:gd name="T73" fmla="*/ 5 h 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4"/>
                <a:gd name="T112" fmla="*/ 0 h 7"/>
                <a:gd name="T113" fmla="*/ 4 w 4"/>
                <a:gd name="T114" fmla="*/ 7 h 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4" h="7">
                  <a:moveTo>
                    <a:pt x="1" y="5"/>
                  </a:move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67" name="Freeform 292"/>
            <p:cNvSpPr>
              <a:spLocks/>
            </p:cNvSpPr>
            <p:nvPr/>
          </p:nvSpPr>
          <p:spPr bwMode="auto">
            <a:xfrm>
              <a:off x="833" y="2858"/>
              <a:ext cx="2" cy="2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1 w 2"/>
                <a:gd name="T5" fmla="*/ 1 h 2"/>
                <a:gd name="T6" fmla="*/ 1 w 2"/>
                <a:gd name="T7" fmla="*/ 1 h 2"/>
                <a:gd name="T8" fmla="*/ 1 w 2"/>
                <a:gd name="T9" fmla="*/ 1 h 2"/>
                <a:gd name="T10" fmla="*/ 0 w 2"/>
                <a:gd name="T11" fmla="*/ 1 h 2"/>
                <a:gd name="T12" fmla="*/ 0 w 2"/>
                <a:gd name="T13" fmla="*/ 1 h 2"/>
                <a:gd name="T14" fmla="*/ 0 w 2"/>
                <a:gd name="T15" fmla="*/ 1 h 2"/>
                <a:gd name="T16" fmla="*/ 0 w 2"/>
                <a:gd name="T17" fmla="*/ 1 h 2"/>
                <a:gd name="T18" fmla="*/ 0 w 2"/>
                <a:gd name="T19" fmla="*/ 0 h 2"/>
                <a:gd name="T20" fmla="*/ 0 w 2"/>
                <a:gd name="T21" fmla="*/ 0 h 2"/>
                <a:gd name="T22" fmla="*/ 0 w 2"/>
                <a:gd name="T23" fmla="*/ 0 h 2"/>
                <a:gd name="T24" fmla="*/ 0 w 2"/>
                <a:gd name="T25" fmla="*/ 0 h 2"/>
                <a:gd name="T26" fmla="*/ 0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1 w 2"/>
                <a:gd name="T33" fmla="*/ 1 h 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"/>
                <a:gd name="T52" fmla="*/ 0 h 2"/>
                <a:gd name="T53" fmla="*/ 2 w 2"/>
                <a:gd name="T54" fmla="*/ 2 h 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" h="2">
                  <a:moveTo>
                    <a:pt x="1" y="1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68" name="Freeform 293"/>
            <p:cNvSpPr>
              <a:spLocks/>
            </p:cNvSpPr>
            <p:nvPr/>
          </p:nvSpPr>
          <p:spPr bwMode="auto">
            <a:xfrm>
              <a:off x="905" y="2858"/>
              <a:ext cx="24" cy="26"/>
            </a:xfrm>
            <a:custGeom>
              <a:avLst/>
              <a:gdLst>
                <a:gd name="T0" fmla="*/ 10 w 24"/>
                <a:gd name="T1" fmla="*/ 10 h 26"/>
                <a:gd name="T2" fmla="*/ 9 w 24"/>
                <a:gd name="T3" fmla="*/ 11 h 26"/>
                <a:gd name="T4" fmla="*/ 8 w 24"/>
                <a:gd name="T5" fmla="*/ 11 h 26"/>
                <a:gd name="T6" fmla="*/ 8 w 24"/>
                <a:gd name="T7" fmla="*/ 12 h 26"/>
                <a:gd name="T8" fmla="*/ 7 w 24"/>
                <a:gd name="T9" fmla="*/ 13 h 26"/>
                <a:gd name="T10" fmla="*/ 6 w 24"/>
                <a:gd name="T11" fmla="*/ 13 h 26"/>
                <a:gd name="T12" fmla="*/ 6 w 24"/>
                <a:gd name="T13" fmla="*/ 14 h 26"/>
                <a:gd name="T14" fmla="*/ 6 w 24"/>
                <a:gd name="T15" fmla="*/ 14 h 26"/>
                <a:gd name="T16" fmla="*/ 6 w 24"/>
                <a:gd name="T17" fmla="*/ 15 h 26"/>
                <a:gd name="T18" fmla="*/ 6 w 24"/>
                <a:gd name="T19" fmla="*/ 15 h 26"/>
                <a:gd name="T20" fmla="*/ 6 w 24"/>
                <a:gd name="T21" fmla="*/ 16 h 26"/>
                <a:gd name="T22" fmla="*/ 6 w 24"/>
                <a:gd name="T23" fmla="*/ 16 h 26"/>
                <a:gd name="T24" fmla="*/ 6 w 24"/>
                <a:gd name="T25" fmla="*/ 17 h 26"/>
                <a:gd name="T26" fmla="*/ 7 w 24"/>
                <a:gd name="T27" fmla="*/ 17 h 26"/>
                <a:gd name="T28" fmla="*/ 7 w 24"/>
                <a:gd name="T29" fmla="*/ 18 h 26"/>
                <a:gd name="T30" fmla="*/ 0 w 24"/>
                <a:gd name="T31" fmla="*/ 14 h 26"/>
                <a:gd name="T32" fmla="*/ 0 w 24"/>
                <a:gd name="T33" fmla="*/ 13 h 26"/>
                <a:gd name="T34" fmla="*/ 1 w 24"/>
                <a:gd name="T35" fmla="*/ 13 h 26"/>
                <a:gd name="T36" fmla="*/ 2 w 24"/>
                <a:gd name="T37" fmla="*/ 14 h 26"/>
                <a:gd name="T38" fmla="*/ 2 w 24"/>
                <a:gd name="T39" fmla="*/ 14 h 26"/>
                <a:gd name="T40" fmla="*/ 3 w 24"/>
                <a:gd name="T41" fmla="*/ 13 h 26"/>
                <a:gd name="T42" fmla="*/ 4 w 24"/>
                <a:gd name="T43" fmla="*/ 13 h 26"/>
                <a:gd name="T44" fmla="*/ 5 w 24"/>
                <a:gd name="T45" fmla="*/ 13 h 26"/>
                <a:gd name="T46" fmla="*/ 6 w 24"/>
                <a:gd name="T47" fmla="*/ 12 h 26"/>
                <a:gd name="T48" fmla="*/ 6 w 24"/>
                <a:gd name="T49" fmla="*/ 12 h 26"/>
                <a:gd name="T50" fmla="*/ 6 w 24"/>
                <a:gd name="T51" fmla="*/ 11 h 26"/>
                <a:gd name="T52" fmla="*/ 7 w 24"/>
                <a:gd name="T53" fmla="*/ 11 h 26"/>
                <a:gd name="T54" fmla="*/ 20 w 24"/>
                <a:gd name="T55" fmla="*/ 0 h 26"/>
                <a:gd name="T56" fmla="*/ 23 w 24"/>
                <a:gd name="T57" fmla="*/ 1 h 26"/>
                <a:gd name="T58" fmla="*/ 18 w 24"/>
                <a:gd name="T59" fmla="*/ 18 h 26"/>
                <a:gd name="T60" fmla="*/ 18 w 24"/>
                <a:gd name="T61" fmla="*/ 19 h 26"/>
                <a:gd name="T62" fmla="*/ 18 w 24"/>
                <a:gd name="T63" fmla="*/ 19 h 26"/>
                <a:gd name="T64" fmla="*/ 18 w 24"/>
                <a:gd name="T65" fmla="*/ 20 h 26"/>
                <a:gd name="T66" fmla="*/ 18 w 24"/>
                <a:gd name="T67" fmla="*/ 21 h 26"/>
                <a:gd name="T68" fmla="*/ 17 w 24"/>
                <a:gd name="T69" fmla="*/ 22 h 26"/>
                <a:gd name="T70" fmla="*/ 17 w 24"/>
                <a:gd name="T71" fmla="*/ 23 h 26"/>
                <a:gd name="T72" fmla="*/ 17 w 24"/>
                <a:gd name="T73" fmla="*/ 23 h 26"/>
                <a:gd name="T74" fmla="*/ 18 w 24"/>
                <a:gd name="T75" fmla="*/ 23 h 26"/>
                <a:gd name="T76" fmla="*/ 18 w 24"/>
                <a:gd name="T77" fmla="*/ 24 h 26"/>
                <a:gd name="T78" fmla="*/ 19 w 24"/>
                <a:gd name="T79" fmla="*/ 24 h 26"/>
                <a:gd name="T80" fmla="*/ 18 w 24"/>
                <a:gd name="T81" fmla="*/ 25 h 26"/>
                <a:gd name="T82" fmla="*/ 11 w 24"/>
                <a:gd name="T83" fmla="*/ 21 h 26"/>
                <a:gd name="T84" fmla="*/ 12 w 24"/>
                <a:gd name="T85" fmla="*/ 20 h 26"/>
                <a:gd name="T86" fmla="*/ 13 w 24"/>
                <a:gd name="T87" fmla="*/ 20 h 26"/>
                <a:gd name="T88" fmla="*/ 13 w 24"/>
                <a:gd name="T89" fmla="*/ 21 h 26"/>
                <a:gd name="T90" fmla="*/ 13 w 24"/>
                <a:gd name="T91" fmla="*/ 21 h 26"/>
                <a:gd name="T92" fmla="*/ 14 w 24"/>
                <a:gd name="T93" fmla="*/ 21 h 26"/>
                <a:gd name="T94" fmla="*/ 14 w 24"/>
                <a:gd name="T95" fmla="*/ 20 h 26"/>
                <a:gd name="T96" fmla="*/ 15 w 24"/>
                <a:gd name="T97" fmla="*/ 20 h 26"/>
                <a:gd name="T98" fmla="*/ 15 w 24"/>
                <a:gd name="T99" fmla="*/ 19 h 26"/>
                <a:gd name="T100" fmla="*/ 15 w 24"/>
                <a:gd name="T101" fmla="*/ 19 h 26"/>
                <a:gd name="T102" fmla="*/ 15 w 24"/>
                <a:gd name="T103" fmla="*/ 18 h 26"/>
                <a:gd name="T104" fmla="*/ 16 w 24"/>
                <a:gd name="T105" fmla="*/ 18 h 26"/>
                <a:gd name="T106" fmla="*/ 16 w 24"/>
                <a:gd name="T107" fmla="*/ 15 h 26"/>
                <a:gd name="T108" fmla="*/ 10 w 24"/>
                <a:gd name="T109" fmla="*/ 10 h 2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4"/>
                <a:gd name="T166" fmla="*/ 0 h 26"/>
                <a:gd name="T167" fmla="*/ 24 w 24"/>
                <a:gd name="T168" fmla="*/ 26 h 2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4" h="26">
                  <a:moveTo>
                    <a:pt x="10" y="10"/>
                  </a:moveTo>
                  <a:lnTo>
                    <a:pt x="9" y="11"/>
                  </a:lnTo>
                  <a:lnTo>
                    <a:pt x="8" y="11"/>
                  </a:lnTo>
                  <a:lnTo>
                    <a:pt x="8" y="12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7" y="17"/>
                  </a:lnTo>
                  <a:lnTo>
                    <a:pt x="7" y="18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20" y="0"/>
                  </a:lnTo>
                  <a:lnTo>
                    <a:pt x="23" y="1"/>
                  </a:lnTo>
                  <a:lnTo>
                    <a:pt x="18" y="18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8" y="21"/>
                  </a:lnTo>
                  <a:lnTo>
                    <a:pt x="17" y="22"/>
                  </a:lnTo>
                  <a:lnTo>
                    <a:pt x="17" y="23"/>
                  </a:lnTo>
                  <a:lnTo>
                    <a:pt x="18" y="23"/>
                  </a:lnTo>
                  <a:lnTo>
                    <a:pt x="18" y="24"/>
                  </a:lnTo>
                  <a:lnTo>
                    <a:pt x="19" y="24"/>
                  </a:lnTo>
                  <a:lnTo>
                    <a:pt x="18" y="25"/>
                  </a:lnTo>
                  <a:lnTo>
                    <a:pt x="11" y="21"/>
                  </a:lnTo>
                  <a:lnTo>
                    <a:pt x="12" y="20"/>
                  </a:lnTo>
                  <a:lnTo>
                    <a:pt x="13" y="20"/>
                  </a:lnTo>
                  <a:lnTo>
                    <a:pt x="13" y="21"/>
                  </a:lnTo>
                  <a:lnTo>
                    <a:pt x="14" y="21"/>
                  </a:lnTo>
                  <a:lnTo>
                    <a:pt x="14" y="20"/>
                  </a:lnTo>
                  <a:lnTo>
                    <a:pt x="15" y="20"/>
                  </a:lnTo>
                  <a:lnTo>
                    <a:pt x="15" y="19"/>
                  </a:lnTo>
                  <a:lnTo>
                    <a:pt x="15" y="18"/>
                  </a:lnTo>
                  <a:lnTo>
                    <a:pt x="16" y="18"/>
                  </a:lnTo>
                  <a:lnTo>
                    <a:pt x="16" y="15"/>
                  </a:lnTo>
                  <a:lnTo>
                    <a:pt x="1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69" name="Freeform 294"/>
            <p:cNvSpPr>
              <a:spLocks/>
            </p:cNvSpPr>
            <p:nvPr/>
          </p:nvSpPr>
          <p:spPr bwMode="auto">
            <a:xfrm>
              <a:off x="919" y="2861"/>
              <a:ext cx="5" cy="8"/>
            </a:xfrm>
            <a:custGeom>
              <a:avLst/>
              <a:gdLst>
                <a:gd name="T0" fmla="*/ 3 w 5"/>
                <a:gd name="T1" fmla="*/ 7 h 8"/>
                <a:gd name="T2" fmla="*/ 4 w 5"/>
                <a:gd name="T3" fmla="*/ 0 h 8"/>
                <a:gd name="T4" fmla="*/ 0 w 5"/>
                <a:gd name="T5" fmla="*/ 4 h 8"/>
                <a:gd name="T6" fmla="*/ 3 w 5"/>
                <a:gd name="T7" fmla="*/ 7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"/>
                <a:gd name="T13" fmla="*/ 0 h 8"/>
                <a:gd name="T14" fmla="*/ 5 w 5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" h="8">
                  <a:moveTo>
                    <a:pt x="3" y="7"/>
                  </a:moveTo>
                  <a:lnTo>
                    <a:pt x="4" y="0"/>
                  </a:lnTo>
                  <a:lnTo>
                    <a:pt x="0" y="4"/>
                  </a:lnTo>
                  <a:lnTo>
                    <a:pt x="3" y="7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0" name="Freeform 295"/>
            <p:cNvSpPr>
              <a:spLocks/>
            </p:cNvSpPr>
            <p:nvPr/>
          </p:nvSpPr>
          <p:spPr bwMode="auto">
            <a:xfrm>
              <a:off x="955" y="2896"/>
              <a:ext cx="28" cy="28"/>
            </a:xfrm>
            <a:custGeom>
              <a:avLst/>
              <a:gdLst>
                <a:gd name="T0" fmla="*/ 20 w 28"/>
                <a:gd name="T1" fmla="*/ 13 h 28"/>
                <a:gd name="T2" fmla="*/ 19 w 28"/>
                <a:gd name="T3" fmla="*/ 14 h 28"/>
                <a:gd name="T4" fmla="*/ 17 w 28"/>
                <a:gd name="T5" fmla="*/ 14 h 28"/>
                <a:gd name="T6" fmla="*/ 16 w 28"/>
                <a:gd name="T7" fmla="*/ 14 h 28"/>
                <a:gd name="T8" fmla="*/ 15 w 28"/>
                <a:gd name="T9" fmla="*/ 13 h 28"/>
                <a:gd name="T10" fmla="*/ 14 w 28"/>
                <a:gd name="T11" fmla="*/ 11 h 28"/>
                <a:gd name="T12" fmla="*/ 17 w 28"/>
                <a:gd name="T13" fmla="*/ 7 h 28"/>
                <a:gd name="T14" fmla="*/ 19 w 28"/>
                <a:gd name="T15" fmla="*/ 7 h 28"/>
                <a:gd name="T16" fmla="*/ 20 w 28"/>
                <a:gd name="T17" fmla="*/ 6 h 28"/>
                <a:gd name="T18" fmla="*/ 20 w 28"/>
                <a:gd name="T19" fmla="*/ 7 h 28"/>
                <a:gd name="T20" fmla="*/ 21 w 28"/>
                <a:gd name="T21" fmla="*/ 7 h 28"/>
                <a:gd name="T22" fmla="*/ 23 w 28"/>
                <a:gd name="T23" fmla="*/ 9 h 28"/>
                <a:gd name="T24" fmla="*/ 24 w 28"/>
                <a:gd name="T25" fmla="*/ 10 h 28"/>
                <a:gd name="T26" fmla="*/ 25 w 28"/>
                <a:gd name="T27" fmla="*/ 11 h 28"/>
                <a:gd name="T28" fmla="*/ 25 w 28"/>
                <a:gd name="T29" fmla="*/ 13 h 28"/>
                <a:gd name="T30" fmla="*/ 24 w 28"/>
                <a:gd name="T31" fmla="*/ 15 h 28"/>
                <a:gd name="T32" fmla="*/ 24 w 28"/>
                <a:gd name="T33" fmla="*/ 16 h 28"/>
                <a:gd name="T34" fmla="*/ 25 w 28"/>
                <a:gd name="T35" fmla="*/ 17 h 28"/>
                <a:gd name="T36" fmla="*/ 16 w 28"/>
                <a:gd name="T37" fmla="*/ 0 h 28"/>
                <a:gd name="T38" fmla="*/ 16 w 28"/>
                <a:gd name="T39" fmla="*/ 2 h 28"/>
                <a:gd name="T40" fmla="*/ 17 w 28"/>
                <a:gd name="T41" fmla="*/ 2 h 28"/>
                <a:gd name="T42" fmla="*/ 16 w 28"/>
                <a:gd name="T43" fmla="*/ 3 h 28"/>
                <a:gd name="T44" fmla="*/ 16 w 28"/>
                <a:gd name="T45" fmla="*/ 4 h 28"/>
                <a:gd name="T46" fmla="*/ 15 w 28"/>
                <a:gd name="T47" fmla="*/ 5 h 28"/>
                <a:gd name="T48" fmla="*/ 6 w 28"/>
                <a:gd name="T49" fmla="*/ 13 h 28"/>
                <a:gd name="T50" fmla="*/ 4 w 28"/>
                <a:gd name="T51" fmla="*/ 14 h 28"/>
                <a:gd name="T52" fmla="*/ 3 w 28"/>
                <a:gd name="T53" fmla="*/ 15 h 28"/>
                <a:gd name="T54" fmla="*/ 2 w 28"/>
                <a:gd name="T55" fmla="*/ 15 h 28"/>
                <a:gd name="T56" fmla="*/ 1 w 28"/>
                <a:gd name="T57" fmla="*/ 14 h 28"/>
                <a:gd name="T58" fmla="*/ 10 w 28"/>
                <a:gd name="T59" fmla="*/ 27 h 28"/>
                <a:gd name="T60" fmla="*/ 16 w 28"/>
                <a:gd name="T61" fmla="*/ 25 h 28"/>
                <a:gd name="T62" fmla="*/ 13 w 28"/>
                <a:gd name="T63" fmla="*/ 25 h 28"/>
                <a:gd name="T64" fmla="*/ 11 w 28"/>
                <a:gd name="T65" fmla="*/ 24 h 28"/>
                <a:gd name="T66" fmla="*/ 10 w 28"/>
                <a:gd name="T67" fmla="*/ 24 h 28"/>
                <a:gd name="T68" fmla="*/ 9 w 28"/>
                <a:gd name="T69" fmla="*/ 23 h 28"/>
                <a:gd name="T70" fmla="*/ 8 w 28"/>
                <a:gd name="T71" fmla="*/ 22 h 28"/>
                <a:gd name="T72" fmla="*/ 7 w 28"/>
                <a:gd name="T73" fmla="*/ 21 h 28"/>
                <a:gd name="T74" fmla="*/ 6 w 28"/>
                <a:gd name="T75" fmla="*/ 20 h 28"/>
                <a:gd name="T76" fmla="*/ 5 w 28"/>
                <a:gd name="T77" fmla="*/ 19 h 28"/>
                <a:gd name="T78" fmla="*/ 5 w 28"/>
                <a:gd name="T79" fmla="*/ 17 h 28"/>
                <a:gd name="T80" fmla="*/ 6 w 28"/>
                <a:gd name="T81" fmla="*/ 16 h 28"/>
                <a:gd name="T82" fmla="*/ 12 w 28"/>
                <a:gd name="T83" fmla="*/ 11 h 28"/>
                <a:gd name="T84" fmla="*/ 13 w 28"/>
                <a:gd name="T85" fmla="*/ 13 h 28"/>
                <a:gd name="T86" fmla="*/ 14 w 28"/>
                <a:gd name="T87" fmla="*/ 14 h 28"/>
                <a:gd name="T88" fmla="*/ 15 w 28"/>
                <a:gd name="T89" fmla="*/ 15 h 28"/>
                <a:gd name="T90" fmla="*/ 15 w 28"/>
                <a:gd name="T91" fmla="*/ 16 h 28"/>
                <a:gd name="T92" fmla="*/ 14 w 28"/>
                <a:gd name="T93" fmla="*/ 18 h 28"/>
                <a:gd name="T94" fmla="*/ 14 w 28"/>
                <a:gd name="T95" fmla="*/ 20 h 2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8"/>
                <a:gd name="T145" fmla="*/ 0 h 28"/>
                <a:gd name="T146" fmla="*/ 28 w 28"/>
                <a:gd name="T147" fmla="*/ 28 h 2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8" h="28">
                  <a:moveTo>
                    <a:pt x="20" y="14"/>
                  </a:moveTo>
                  <a:lnTo>
                    <a:pt x="20" y="13"/>
                  </a:lnTo>
                  <a:lnTo>
                    <a:pt x="19" y="13"/>
                  </a:lnTo>
                  <a:lnTo>
                    <a:pt x="19" y="14"/>
                  </a:lnTo>
                  <a:lnTo>
                    <a:pt x="18" y="14"/>
                  </a:lnTo>
                  <a:lnTo>
                    <a:pt x="17" y="14"/>
                  </a:lnTo>
                  <a:lnTo>
                    <a:pt x="16" y="14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4" y="12"/>
                  </a:lnTo>
                  <a:lnTo>
                    <a:pt x="14" y="11"/>
                  </a:lnTo>
                  <a:lnTo>
                    <a:pt x="13" y="11"/>
                  </a:lnTo>
                  <a:lnTo>
                    <a:pt x="17" y="7"/>
                  </a:lnTo>
                  <a:lnTo>
                    <a:pt x="18" y="7"/>
                  </a:lnTo>
                  <a:lnTo>
                    <a:pt x="19" y="7"/>
                  </a:lnTo>
                  <a:lnTo>
                    <a:pt x="19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1" y="7"/>
                  </a:lnTo>
                  <a:lnTo>
                    <a:pt x="22" y="8"/>
                  </a:lnTo>
                  <a:lnTo>
                    <a:pt x="23" y="9"/>
                  </a:lnTo>
                  <a:lnTo>
                    <a:pt x="23" y="10"/>
                  </a:lnTo>
                  <a:lnTo>
                    <a:pt x="24" y="10"/>
                  </a:lnTo>
                  <a:lnTo>
                    <a:pt x="24" y="11"/>
                  </a:lnTo>
                  <a:lnTo>
                    <a:pt x="25" y="11"/>
                  </a:lnTo>
                  <a:lnTo>
                    <a:pt x="25" y="12"/>
                  </a:lnTo>
                  <a:lnTo>
                    <a:pt x="25" y="13"/>
                  </a:lnTo>
                  <a:lnTo>
                    <a:pt x="25" y="14"/>
                  </a:lnTo>
                  <a:lnTo>
                    <a:pt x="24" y="15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7" y="12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6"/>
                  </a:lnTo>
                  <a:lnTo>
                    <a:pt x="6" y="13"/>
                  </a:lnTo>
                  <a:lnTo>
                    <a:pt x="5" y="14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0" y="14"/>
                  </a:lnTo>
                  <a:lnTo>
                    <a:pt x="10" y="27"/>
                  </a:lnTo>
                  <a:lnTo>
                    <a:pt x="16" y="25"/>
                  </a:lnTo>
                  <a:lnTo>
                    <a:pt x="14" y="25"/>
                  </a:lnTo>
                  <a:lnTo>
                    <a:pt x="13" y="25"/>
                  </a:lnTo>
                  <a:lnTo>
                    <a:pt x="12" y="25"/>
                  </a:lnTo>
                  <a:lnTo>
                    <a:pt x="11" y="24"/>
                  </a:lnTo>
                  <a:lnTo>
                    <a:pt x="10" y="24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8" y="23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6" y="20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12" y="11"/>
                  </a:lnTo>
                  <a:lnTo>
                    <a:pt x="13" y="12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4" y="14"/>
                  </a:lnTo>
                  <a:lnTo>
                    <a:pt x="14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7"/>
                  </a:lnTo>
                  <a:lnTo>
                    <a:pt x="14" y="18"/>
                  </a:lnTo>
                  <a:lnTo>
                    <a:pt x="13" y="19"/>
                  </a:lnTo>
                  <a:lnTo>
                    <a:pt x="14" y="20"/>
                  </a:lnTo>
                  <a:lnTo>
                    <a:pt x="2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1" name="Freeform 296"/>
            <p:cNvSpPr>
              <a:spLocks/>
            </p:cNvSpPr>
            <p:nvPr/>
          </p:nvSpPr>
          <p:spPr bwMode="auto">
            <a:xfrm>
              <a:off x="983" y="2940"/>
              <a:ext cx="24" cy="17"/>
            </a:xfrm>
            <a:custGeom>
              <a:avLst/>
              <a:gdLst>
                <a:gd name="T0" fmla="*/ 17 w 24"/>
                <a:gd name="T1" fmla="*/ 7 h 17"/>
                <a:gd name="T2" fmla="*/ 17 w 24"/>
                <a:gd name="T3" fmla="*/ 7 h 17"/>
                <a:gd name="T4" fmla="*/ 18 w 24"/>
                <a:gd name="T5" fmla="*/ 7 h 17"/>
                <a:gd name="T6" fmla="*/ 18 w 24"/>
                <a:gd name="T7" fmla="*/ 7 h 17"/>
                <a:gd name="T8" fmla="*/ 19 w 24"/>
                <a:gd name="T9" fmla="*/ 7 h 17"/>
                <a:gd name="T10" fmla="*/ 20 w 24"/>
                <a:gd name="T11" fmla="*/ 7 h 17"/>
                <a:gd name="T12" fmla="*/ 21 w 24"/>
                <a:gd name="T13" fmla="*/ 7 h 17"/>
                <a:gd name="T14" fmla="*/ 21 w 24"/>
                <a:gd name="T15" fmla="*/ 7 h 17"/>
                <a:gd name="T16" fmla="*/ 21 w 24"/>
                <a:gd name="T17" fmla="*/ 7 h 17"/>
                <a:gd name="T18" fmla="*/ 22 w 24"/>
                <a:gd name="T19" fmla="*/ 7 h 17"/>
                <a:gd name="T20" fmla="*/ 22 w 24"/>
                <a:gd name="T21" fmla="*/ 8 h 17"/>
                <a:gd name="T22" fmla="*/ 23 w 24"/>
                <a:gd name="T23" fmla="*/ 7 h 17"/>
                <a:gd name="T24" fmla="*/ 19 w 24"/>
                <a:gd name="T25" fmla="*/ 0 h 17"/>
                <a:gd name="T26" fmla="*/ 18 w 24"/>
                <a:gd name="T27" fmla="*/ 1 h 17"/>
                <a:gd name="T28" fmla="*/ 19 w 24"/>
                <a:gd name="T29" fmla="*/ 1 h 17"/>
                <a:gd name="T30" fmla="*/ 19 w 24"/>
                <a:gd name="T31" fmla="*/ 2 h 17"/>
                <a:gd name="T32" fmla="*/ 19 w 24"/>
                <a:gd name="T33" fmla="*/ 3 h 17"/>
                <a:gd name="T34" fmla="*/ 19 w 24"/>
                <a:gd name="T35" fmla="*/ 4 h 17"/>
                <a:gd name="T36" fmla="*/ 18 w 24"/>
                <a:gd name="T37" fmla="*/ 4 h 17"/>
                <a:gd name="T38" fmla="*/ 17 w 24"/>
                <a:gd name="T39" fmla="*/ 4 h 17"/>
                <a:gd name="T40" fmla="*/ 17 w 24"/>
                <a:gd name="T41" fmla="*/ 4 h 17"/>
                <a:gd name="T42" fmla="*/ 17 w 24"/>
                <a:gd name="T43" fmla="*/ 5 h 17"/>
                <a:gd name="T44" fmla="*/ 6 w 24"/>
                <a:gd name="T45" fmla="*/ 9 h 17"/>
                <a:gd name="T46" fmla="*/ 5 w 24"/>
                <a:gd name="T47" fmla="*/ 9 h 17"/>
                <a:gd name="T48" fmla="*/ 5 w 24"/>
                <a:gd name="T49" fmla="*/ 10 h 17"/>
                <a:gd name="T50" fmla="*/ 4 w 24"/>
                <a:gd name="T51" fmla="*/ 10 h 17"/>
                <a:gd name="T52" fmla="*/ 3 w 24"/>
                <a:gd name="T53" fmla="*/ 10 h 17"/>
                <a:gd name="T54" fmla="*/ 2 w 24"/>
                <a:gd name="T55" fmla="*/ 10 h 17"/>
                <a:gd name="T56" fmla="*/ 2 w 24"/>
                <a:gd name="T57" fmla="*/ 10 h 17"/>
                <a:gd name="T58" fmla="*/ 2 w 24"/>
                <a:gd name="T59" fmla="*/ 9 h 17"/>
                <a:gd name="T60" fmla="*/ 1 w 24"/>
                <a:gd name="T61" fmla="*/ 9 h 17"/>
                <a:gd name="T62" fmla="*/ 1 w 24"/>
                <a:gd name="T63" fmla="*/ 9 h 17"/>
                <a:gd name="T64" fmla="*/ 0 w 24"/>
                <a:gd name="T65" fmla="*/ 9 h 17"/>
                <a:gd name="T66" fmla="*/ 3 w 24"/>
                <a:gd name="T67" fmla="*/ 16 h 17"/>
                <a:gd name="T68" fmla="*/ 4 w 24"/>
                <a:gd name="T69" fmla="*/ 16 h 17"/>
                <a:gd name="T70" fmla="*/ 4 w 24"/>
                <a:gd name="T71" fmla="*/ 15 h 17"/>
                <a:gd name="T72" fmla="*/ 4 w 24"/>
                <a:gd name="T73" fmla="*/ 15 h 17"/>
                <a:gd name="T74" fmla="*/ 4 w 24"/>
                <a:gd name="T75" fmla="*/ 14 h 17"/>
                <a:gd name="T76" fmla="*/ 5 w 24"/>
                <a:gd name="T77" fmla="*/ 14 h 17"/>
                <a:gd name="T78" fmla="*/ 5 w 24"/>
                <a:gd name="T79" fmla="*/ 13 h 17"/>
                <a:gd name="T80" fmla="*/ 6 w 24"/>
                <a:gd name="T81" fmla="*/ 13 h 17"/>
                <a:gd name="T82" fmla="*/ 6 w 24"/>
                <a:gd name="T83" fmla="*/ 12 h 17"/>
                <a:gd name="T84" fmla="*/ 7 w 24"/>
                <a:gd name="T85" fmla="*/ 12 h 17"/>
                <a:gd name="T86" fmla="*/ 17 w 24"/>
                <a:gd name="T87" fmla="*/ 7 h 1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4"/>
                <a:gd name="T133" fmla="*/ 0 h 17"/>
                <a:gd name="T134" fmla="*/ 24 w 24"/>
                <a:gd name="T135" fmla="*/ 17 h 1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4" h="17">
                  <a:moveTo>
                    <a:pt x="17" y="7"/>
                  </a:moveTo>
                  <a:lnTo>
                    <a:pt x="17" y="7"/>
                  </a:lnTo>
                  <a:lnTo>
                    <a:pt x="18" y="7"/>
                  </a:lnTo>
                  <a:lnTo>
                    <a:pt x="19" y="7"/>
                  </a:lnTo>
                  <a:lnTo>
                    <a:pt x="20" y="7"/>
                  </a:lnTo>
                  <a:lnTo>
                    <a:pt x="21" y="7"/>
                  </a:lnTo>
                  <a:lnTo>
                    <a:pt x="22" y="7"/>
                  </a:lnTo>
                  <a:lnTo>
                    <a:pt x="22" y="8"/>
                  </a:lnTo>
                  <a:lnTo>
                    <a:pt x="23" y="7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19" y="2"/>
                  </a:lnTo>
                  <a:lnTo>
                    <a:pt x="19" y="3"/>
                  </a:lnTo>
                  <a:lnTo>
                    <a:pt x="19" y="4"/>
                  </a:lnTo>
                  <a:lnTo>
                    <a:pt x="18" y="4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6" y="9"/>
                  </a:lnTo>
                  <a:lnTo>
                    <a:pt x="5" y="9"/>
                  </a:lnTo>
                  <a:lnTo>
                    <a:pt x="5" y="10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1" y="9"/>
                  </a:lnTo>
                  <a:lnTo>
                    <a:pt x="0" y="9"/>
                  </a:lnTo>
                  <a:lnTo>
                    <a:pt x="3" y="16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2"/>
                  </a:lnTo>
                  <a:lnTo>
                    <a:pt x="17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2" name="Freeform 297"/>
            <p:cNvSpPr>
              <a:spLocks/>
            </p:cNvSpPr>
            <p:nvPr/>
          </p:nvSpPr>
          <p:spPr bwMode="auto">
            <a:xfrm>
              <a:off x="763" y="2864"/>
              <a:ext cx="5" cy="8"/>
            </a:xfrm>
            <a:custGeom>
              <a:avLst/>
              <a:gdLst>
                <a:gd name="T0" fmla="*/ 3 w 5"/>
                <a:gd name="T1" fmla="*/ 2 h 8"/>
                <a:gd name="T2" fmla="*/ 2 w 5"/>
                <a:gd name="T3" fmla="*/ 2 h 8"/>
                <a:gd name="T4" fmla="*/ 2 w 5"/>
                <a:gd name="T5" fmla="*/ 2 h 8"/>
                <a:gd name="T6" fmla="*/ 2 w 5"/>
                <a:gd name="T7" fmla="*/ 3 h 8"/>
                <a:gd name="T8" fmla="*/ 2 w 5"/>
                <a:gd name="T9" fmla="*/ 3 h 8"/>
                <a:gd name="T10" fmla="*/ 2 w 5"/>
                <a:gd name="T11" fmla="*/ 3 h 8"/>
                <a:gd name="T12" fmla="*/ 2 w 5"/>
                <a:gd name="T13" fmla="*/ 3 h 8"/>
                <a:gd name="T14" fmla="*/ 2 w 5"/>
                <a:gd name="T15" fmla="*/ 4 h 8"/>
                <a:gd name="T16" fmla="*/ 1 w 5"/>
                <a:gd name="T17" fmla="*/ 2 h 8"/>
                <a:gd name="T18" fmla="*/ 1 w 5"/>
                <a:gd name="T19" fmla="*/ 2 h 8"/>
                <a:gd name="T20" fmla="*/ 1 w 5"/>
                <a:gd name="T21" fmla="*/ 1 h 8"/>
                <a:gd name="T22" fmla="*/ 2 w 5"/>
                <a:gd name="T23" fmla="*/ 1 h 8"/>
                <a:gd name="T24" fmla="*/ 2 w 5"/>
                <a:gd name="T25" fmla="*/ 1 h 8"/>
                <a:gd name="T26" fmla="*/ 2 w 5"/>
                <a:gd name="T27" fmla="*/ 1 h 8"/>
                <a:gd name="T28" fmla="*/ 3 w 5"/>
                <a:gd name="T29" fmla="*/ 1 h 8"/>
                <a:gd name="T30" fmla="*/ 3 w 5"/>
                <a:gd name="T31" fmla="*/ 1 h 8"/>
                <a:gd name="T32" fmla="*/ 4 w 5"/>
                <a:gd name="T33" fmla="*/ 2 h 8"/>
                <a:gd name="T34" fmla="*/ 3 w 5"/>
                <a:gd name="T35" fmla="*/ 0 h 8"/>
                <a:gd name="T36" fmla="*/ 0 w 5"/>
                <a:gd name="T37" fmla="*/ 2 h 8"/>
                <a:gd name="T38" fmla="*/ 0 w 5"/>
                <a:gd name="T39" fmla="*/ 2 h 8"/>
                <a:gd name="T40" fmla="*/ 0 w 5"/>
                <a:gd name="T41" fmla="*/ 2 h 8"/>
                <a:gd name="T42" fmla="*/ 0 w 5"/>
                <a:gd name="T43" fmla="*/ 3 h 8"/>
                <a:gd name="T44" fmla="*/ 1 w 5"/>
                <a:gd name="T45" fmla="*/ 6 h 8"/>
                <a:gd name="T46" fmla="*/ 2 w 5"/>
                <a:gd name="T47" fmla="*/ 6 h 8"/>
                <a:gd name="T48" fmla="*/ 2 w 5"/>
                <a:gd name="T49" fmla="*/ 7 h 8"/>
                <a:gd name="T50" fmla="*/ 1 w 5"/>
                <a:gd name="T51" fmla="*/ 7 h 8"/>
                <a:gd name="T52" fmla="*/ 1 w 5"/>
                <a:gd name="T53" fmla="*/ 7 h 8"/>
                <a:gd name="T54" fmla="*/ 1 w 5"/>
                <a:gd name="T55" fmla="*/ 7 h 8"/>
                <a:gd name="T56" fmla="*/ 4 w 5"/>
                <a:gd name="T57" fmla="*/ 6 h 8"/>
                <a:gd name="T58" fmla="*/ 4 w 5"/>
                <a:gd name="T59" fmla="*/ 4 h 8"/>
                <a:gd name="T60" fmla="*/ 4 w 5"/>
                <a:gd name="T61" fmla="*/ 5 h 8"/>
                <a:gd name="T62" fmla="*/ 4 w 5"/>
                <a:gd name="T63" fmla="*/ 5 h 8"/>
                <a:gd name="T64" fmla="*/ 4 w 5"/>
                <a:gd name="T65" fmla="*/ 5 h 8"/>
                <a:gd name="T66" fmla="*/ 4 w 5"/>
                <a:gd name="T67" fmla="*/ 6 h 8"/>
                <a:gd name="T68" fmla="*/ 3 w 5"/>
                <a:gd name="T69" fmla="*/ 6 h 8"/>
                <a:gd name="T70" fmla="*/ 3 w 5"/>
                <a:gd name="T71" fmla="*/ 6 h 8"/>
                <a:gd name="T72" fmla="*/ 3 w 5"/>
                <a:gd name="T73" fmla="*/ 6 h 8"/>
                <a:gd name="T74" fmla="*/ 2 w 5"/>
                <a:gd name="T75" fmla="*/ 6 h 8"/>
                <a:gd name="T76" fmla="*/ 2 w 5"/>
                <a:gd name="T77" fmla="*/ 6 h 8"/>
                <a:gd name="T78" fmla="*/ 2 w 5"/>
                <a:gd name="T79" fmla="*/ 4 h 8"/>
                <a:gd name="T80" fmla="*/ 2 w 5"/>
                <a:gd name="T81" fmla="*/ 4 h 8"/>
                <a:gd name="T82" fmla="*/ 2 w 5"/>
                <a:gd name="T83" fmla="*/ 4 h 8"/>
                <a:gd name="T84" fmla="*/ 3 w 5"/>
                <a:gd name="T85" fmla="*/ 4 h 8"/>
                <a:gd name="T86" fmla="*/ 3 w 5"/>
                <a:gd name="T87" fmla="*/ 4 h 8"/>
                <a:gd name="T88" fmla="*/ 3 w 5"/>
                <a:gd name="T89" fmla="*/ 2 h 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"/>
                <a:gd name="T136" fmla="*/ 0 h 8"/>
                <a:gd name="T137" fmla="*/ 5 w 5"/>
                <a:gd name="T138" fmla="*/ 8 h 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" h="8">
                  <a:moveTo>
                    <a:pt x="3" y="2"/>
                  </a:move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2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6"/>
                  </a:lnTo>
                  <a:lnTo>
                    <a:pt x="2" y="6"/>
                  </a:lnTo>
                  <a:lnTo>
                    <a:pt x="2" y="7"/>
                  </a:lnTo>
                  <a:lnTo>
                    <a:pt x="1" y="7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3" name="Freeform 298"/>
            <p:cNvSpPr>
              <a:spLocks/>
            </p:cNvSpPr>
            <p:nvPr/>
          </p:nvSpPr>
          <p:spPr bwMode="auto">
            <a:xfrm>
              <a:off x="802" y="2858"/>
              <a:ext cx="6" cy="7"/>
            </a:xfrm>
            <a:custGeom>
              <a:avLst/>
              <a:gdLst>
                <a:gd name="T0" fmla="*/ 4 w 6"/>
                <a:gd name="T1" fmla="*/ 4 h 7"/>
                <a:gd name="T2" fmla="*/ 4 w 6"/>
                <a:gd name="T3" fmla="*/ 4 h 7"/>
                <a:gd name="T4" fmla="*/ 4 w 6"/>
                <a:gd name="T5" fmla="*/ 4 h 7"/>
                <a:gd name="T6" fmla="*/ 4 w 6"/>
                <a:gd name="T7" fmla="*/ 5 h 7"/>
                <a:gd name="T8" fmla="*/ 4 w 6"/>
                <a:gd name="T9" fmla="*/ 5 h 7"/>
                <a:gd name="T10" fmla="*/ 4 w 6"/>
                <a:gd name="T11" fmla="*/ 5 h 7"/>
                <a:gd name="T12" fmla="*/ 4 w 6"/>
                <a:gd name="T13" fmla="*/ 6 h 7"/>
                <a:gd name="T14" fmla="*/ 3 w 6"/>
                <a:gd name="T15" fmla="*/ 6 h 7"/>
                <a:gd name="T16" fmla="*/ 3 w 6"/>
                <a:gd name="T17" fmla="*/ 6 h 7"/>
                <a:gd name="T18" fmla="*/ 2 w 6"/>
                <a:gd name="T19" fmla="*/ 6 h 7"/>
                <a:gd name="T20" fmla="*/ 2 w 6"/>
                <a:gd name="T21" fmla="*/ 6 h 7"/>
                <a:gd name="T22" fmla="*/ 2 w 6"/>
                <a:gd name="T23" fmla="*/ 5 h 7"/>
                <a:gd name="T24" fmla="*/ 1 w 6"/>
                <a:gd name="T25" fmla="*/ 5 h 7"/>
                <a:gd name="T26" fmla="*/ 1 w 6"/>
                <a:gd name="T27" fmla="*/ 5 h 7"/>
                <a:gd name="T28" fmla="*/ 1 w 6"/>
                <a:gd name="T29" fmla="*/ 4 h 7"/>
                <a:gd name="T30" fmla="*/ 1 w 6"/>
                <a:gd name="T31" fmla="*/ 2 h 7"/>
                <a:gd name="T32" fmla="*/ 1 w 6"/>
                <a:gd name="T33" fmla="*/ 1 h 7"/>
                <a:gd name="T34" fmla="*/ 1 w 6"/>
                <a:gd name="T35" fmla="*/ 1 h 7"/>
                <a:gd name="T36" fmla="*/ 1 w 6"/>
                <a:gd name="T37" fmla="*/ 1 h 7"/>
                <a:gd name="T38" fmla="*/ 2 w 6"/>
                <a:gd name="T39" fmla="*/ 1 h 7"/>
                <a:gd name="T40" fmla="*/ 2 w 6"/>
                <a:gd name="T41" fmla="*/ 0 h 7"/>
                <a:gd name="T42" fmla="*/ 0 w 6"/>
                <a:gd name="T43" fmla="*/ 0 h 7"/>
                <a:gd name="T44" fmla="*/ 0 w 6"/>
                <a:gd name="T45" fmla="*/ 1 h 7"/>
                <a:gd name="T46" fmla="*/ 0 w 6"/>
                <a:gd name="T47" fmla="*/ 1 h 7"/>
                <a:gd name="T48" fmla="*/ 0 w 6"/>
                <a:gd name="T49" fmla="*/ 1 h 7"/>
                <a:gd name="T50" fmla="*/ 0 w 6"/>
                <a:gd name="T51" fmla="*/ 2 h 7"/>
                <a:gd name="T52" fmla="*/ 1 w 6"/>
                <a:gd name="T53" fmla="*/ 2 h 7"/>
                <a:gd name="T54" fmla="*/ 1 w 6"/>
                <a:gd name="T55" fmla="*/ 5 h 7"/>
                <a:gd name="T56" fmla="*/ 1 w 6"/>
                <a:gd name="T57" fmla="*/ 5 h 7"/>
                <a:gd name="T58" fmla="*/ 1 w 6"/>
                <a:gd name="T59" fmla="*/ 6 h 7"/>
                <a:gd name="T60" fmla="*/ 1 w 6"/>
                <a:gd name="T61" fmla="*/ 6 h 7"/>
                <a:gd name="T62" fmla="*/ 1 w 6"/>
                <a:gd name="T63" fmla="*/ 6 h 7"/>
                <a:gd name="T64" fmla="*/ 2 w 6"/>
                <a:gd name="T65" fmla="*/ 6 h 7"/>
                <a:gd name="T66" fmla="*/ 2 w 6"/>
                <a:gd name="T67" fmla="*/ 6 h 7"/>
                <a:gd name="T68" fmla="*/ 3 w 6"/>
                <a:gd name="T69" fmla="*/ 6 h 7"/>
                <a:gd name="T70" fmla="*/ 3 w 6"/>
                <a:gd name="T71" fmla="*/ 6 h 7"/>
                <a:gd name="T72" fmla="*/ 3 w 6"/>
                <a:gd name="T73" fmla="*/ 6 h 7"/>
                <a:gd name="T74" fmla="*/ 4 w 6"/>
                <a:gd name="T75" fmla="*/ 6 h 7"/>
                <a:gd name="T76" fmla="*/ 4 w 6"/>
                <a:gd name="T77" fmla="*/ 5 h 7"/>
                <a:gd name="T78" fmla="*/ 4 w 6"/>
                <a:gd name="T79" fmla="*/ 5 h 7"/>
                <a:gd name="T80" fmla="*/ 5 w 6"/>
                <a:gd name="T81" fmla="*/ 5 h 7"/>
                <a:gd name="T82" fmla="*/ 5 w 6"/>
                <a:gd name="T83" fmla="*/ 4 h 7"/>
                <a:gd name="T84" fmla="*/ 4 w 6"/>
                <a:gd name="T85" fmla="*/ 2 h 7"/>
                <a:gd name="T86" fmla="*/ 4 w 6"/>
                <a:gd name="T87" fmla="*/ 1 h 7"/>
                <a:gd name="T88" fmla="*/ 4 w 6"/>
                <a:gd name="T89" fmla="*/ 1 h 7"/>
                <a:gd name="T90" fmla="*/ 5 w 6"/>
                <a:gd name="T91" fmla="*/ 1 h 7"/>
                <a:gd name="T92" fmla="*/ 5 w 6"/>
                <a:gd name="T93" fmla="*/ 0 h 7"/>
                <a:gd name="T94" fmla="*/ 5 w 6"/>
                <a:gd name="T95" fmla="*/ 0 h 7"/>
                <a:gd name="T96" fmla="*/ 3 w 6"/>
                <a:gd name="T97" fmla="*/ 0 h 7"/>
                <a:gd name="T98" fmla="*/ 4 w 6"/>
                <a:gd name="T99" fmla="*/ 1 h 7"/>
                <a:gd name="T100" fmla="*/ 4 w 6"/>
                <a:gd name="T101" fmla="*/ 1 h 7"/>
                <a:gd name="T102" fmla="*/ 4 w 6"/>
                <a:gd name="T103" fmla="*/ 1 h 7"/>
                <a:gd name="T104" fmla="*/ 4 w 6"/>
                <a:gd name="T105" fmla="*/ 2 h 7"/>
                <a:gd name="T106" fmla="*/ 4 w 6"/>
                <a:gd name="T107" fmla="*/ 4 h 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"/>
                <a:gd name="T163" fmla="*/ 0 h 7"/>
                <a:gd name="T164" fmla="*/ 6 w 6"/>
                <a:gd name="T165" fmla="*/ 7 h 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" h="7">
                  <a:moveTo>
                    <a:pt x="4" y="4"/>
                  </a:moveTo>
                  <a:lnTo>
                    <a:pt x="4" y="4"/>
                  </a:lnTo>
                  <a:lnTo>
                    <a:pt x="4" y="5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5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4" y="5"/>
                  </a:lnTo>
                  <a:lnTo>
                    <a:pt x="5" y="5"/>
                  </a:lnTo>
                  <a:lnTo>
                    <a:pt x="5" y="4"/>
                  </a:lnTo>
                  <a:lnTo>
                    <a:pt x="4" y="2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4" name="Freeform 299"/>
            <p:cNvSpPr>
              <a:spLocks/>
            </p:cNvSpPr>
            <p:nvPr/>
          </p:nvSpPr>
          <p:spPr bwMode="auto">
            <a:xfrm>
              <a:off x="853" y="2862"/>
              <a:ext cx="4" cy="7"/>
            </a:xfrm>
            <a:custGeom>
              <a:avLst/>
              <a:gdLst>
                <a:gd name="T0" fmla="*/ 3 w 4"/>
                <a:gd name="T1" fmla="*/ 1 h 7"/>
                <a:gd name="T2" fmla="*/ 2 w 4"/>
                <a:gd name="T3" fmla="*/ 1 h 7"/>
                <a:gd name="T4" fmla="*/ 2 w 4"/>
                <a:gd name="T5" fmla="*/ 0 h 7"/>
                <a:gd name="T6" fmla="*/ 2 w 4"/>
                <a:gd name="T7" fmla="*/ 0 h 7"/>
                <a:gd name="T8" fmla="*/ 1 w 4"/>
                <a:gd name="T9" fmla="*/ 0 h 7"/>
                <a:gd name="T10" fmla="*/ 1 w 4"/>
                <a:gd name="T11" fmla="*/ 0 h 7"/>
                <a:gd name="T12" fmla="*/ 1 w 4"/>
                <a:gd name="T13" fmla="*/ 1 h 7"/>
                <a:gd name="T14" fmla="*/ 1 w 4"/>
                <a:gd name="T15" fmla="*/ 1 h 7"/>
                <a:gd name="T16" fmla="*/ 1 w 4"/>
                <a:gd name="T17" fmla="*/ 1 h 7"/>
                <a:gd name="T18" fmla="*/ 0 w 4"/>
                <a:gd name="T19" fmla="*/ 2 h 7"/>
                <a:gd name="T20" fmla="*/ 0 w 4"/>
                <a:gd name="T21" fmla="*/ 2 h 7"/>
                <a:gd name="T22" fmla="*/ 1 w 4"/>
                <a:gd name="T23" fmla="*/ 2 h 7"/>
                <a:gd name="T24" fmla="*/ 1 w 4"/>
                <a:gd name="T25" fmla="*/ 3 h 7"/>
                <a:gd name="T26" fmla="*/ 1 w 4"/>
                <a:gd name="T27" fmla="*/ 3 h 7"/>
                <a:gd name="T28" fmla="*/ 1 w 4"/>
                <a:gd name="T29" fmla="*/ 3 h 7"/>
                <a:gd name="T30" fmla="*/ 1 w 4"/>
                <a:gd name="T31" fmla="*/ 4 h 7"/>
                <a:gd name="T32" fmla="*/ 2 w 4"/>
                <a:gd name="T33" fmla="*/ 4 h 7"/>
                <a:gd name="T34" fmla="*/ 2 w 4"/>
                <a:gd name="T35" fmla="*/ 4 h 7"/>
                <a:gd name="T36" fmla="*/ 2 w 4"/>
                <a:gd name="T37" fmla="*/ 5 h 7"/>
                <a:gd name="T38" fmla="*/ 2 w 4"/>
                <a:gd name="T39" fmla="*/ 5 h 7"/>
                <a:gd name="T40" fmla="*/ 2 w 4"/>
                <a:gd name="T41" fmla="*/ 6 h 7"/>
                <a:gd name="T42" fmla="*/ 2 w 4"/>
                <a:gd name="T43" fmla="*/ 6 h 7"/>
                <a:gd name="T44" fmla="*/ 1 w 4"/>
                <a:gd name="T45" fmla="*/ 6 h 7"/>
                <a:gd name="T46" fmla="*/ 1 w 4"/>
                <a:gd name="T47" fmla="*/ 6 h 7"/>
                <a:gd name="T48" fmla="*/ 1 w 4"/>
                <a:gd name="T49" fmla="*/ 5 h 7"/>
                <a:gd name="T50" fmla="*/ 1 w 4"/>
                <a:gd name="T51" fmla="*/ 5 h 7"/>
                <a:gd name="T52" fmla="*/ 0 w 4"/>
                <a:gd name="T53" fmla="*/ 5 h 7"/>
                <a:gd name="T54" fmla="*/ 0 w 4"/>
                <a:gd name="T55" fmla="*/ 4 h 7"/>
                <a:gd name="T56" fmla="*/ 0 w 4"/>
                <a:gd name="T57" fmla="*/ 4 h 7"/>
                <a:gd name="T58" fmla="*/ 0 w 4"/>
                <a:gd name="T59" fmla="*/ 6 h 7"/>
                <a:gd name="T60" fmla="*/ 1 w 4"/>
                <a:gd name="T61" fmla="*/ 6 h 7"/>
                <a:gd name="T62" fmla="*/ 1 w 4"/>
                <a:gd name="T63" fmla="*/ 6 h 7"/>
                <a:gd name="T64" fmla="*/ 1 w 4"/>
                <a:gd name="T65" fmla="*/ 6 h 7"/>
                <a:gd name="T66" fmla="*/ 1 w 4"/>
                <a:gd name="T67" fmla="*/ 6 h 7"/>
                <a:gd name="T68" fmla="*/ 2 w 4"/>
                <a:gd name="T69" fmla="*/ 6 h 7"/>
                <a:gd name="T70" fmla="*/ 2 w 4"/>
                <a:gd name="T71" fmla="*/ 6 h 7"/>
                <a:gd name="T72" fmla="*/ 2 w 4"/>
                <a:gd name="T73" fmla="*/ 6 h 7"/>
                <a:gd name="T74" fmla="*/ 2 w 4"/>
                <a:gd name="T75" fmla="*/ 6 h 7"/>
                <a:gd name="T76" fmla="*/ 3 w 4"/>
                <a:gd name="T77" fmla="*/ 5 h 7"/>
                <a:gd name="T78" fmla="*/ 3 w 4"/>
                <a:gd name="T79" fmla="*/ 5 h 7"/>
                <a:gd name="T80" fmla="*/ 3 w 4"/>
                <a:gd name="T81" fmla="*/ 4 h 7"/>
                <a:gd name="T82" fmla="*/ 3 w 4"/>
                <a:gd name="T83" fmla="*/ 4 h 7"/>
                <a:gd name="T84" fmla="*/ 2 w 4"/>
                <a:gd name="T85" fmla="*/ 4 h 7"/>
                <a:gd name="T86" fmla="*/ 2 w 4"/>
                <a:gd name="T87" fmla="*/ 3 h 7"/>
                <a:gd name="T88" fmla="*/ 2 w 4"/>
                <a:gd name="T89" fmla="*/ 3 h 7"/>
                <a:gd name="T90" fmla="*/ 2 w 4"/>
                <a:gd name="T91" fmla="*/ 3 h 7"/>
                <a:gd name="T92" fmla="*/ 2 w 4"/>
                <a:gd name="T93" fmla="*/ 3 h 7"/>
                <a:gd name="T94" fmla="*/ 1 w 4"/>
                <a:gd name="T95" fmla="*/ 2 h 7"/>
                <a:gd name="T96" fmla="*/ 1 w 4"/>
                <a:gd name="T97" fmla="*/ 2 h 7"/>
                <a:gd name="T98" fmla="*/ 1 w 4"/>
                <a:gd name="T99" fmla="*/ 2 h 7"/>
                <a:gd name="T100" fmla="*/ 1 w 4"/>
                <a:gd name="T101" fmla="*/ 1 h 7"/>
                <a:gd name="T102" fmla="*/ 1 w 4"/>
                <a:gd name="T103" fmla="*/ 1 h 7"/>
                <a:gd name="T104" fmla="*/ 1 w 4"/>
                <a:gd name="T105" fmla="*/ 1 h 7"/>
                <a:gd name="T106" fmla="*/ 1 w 4"/>
                <a:gd name="T107" fmla="*/ 1 h 7"/>
                <a:gd name="T108" fmla="*/ 2 w 4"/>
                <a:gd name="T109" fmla="*/ 1 h 7"/>
                <a:gd name="T110" fmla="*/ 2 w 4"/>
                <a:gd name="T111" fmla="*/ 1 h 7"/>
                <a:gd name="T112" fmla="*/ 2 w 4"/>
                <a:gd name="T113" fmla="*/ 1 h 7"/>
                <a:gd name="T114" fmla="*/ 2 w 4"/>
                <a:gd name="T115" fmla="*/ 1 h 7"/>
                <a:gd name="T116" fmla="*/ 3 w 4"/>
                <a:gd name="T117" fmla="*/ 2 h 7"/>
                <a:gd name="T118" fmla="*/ 3 w 4"/>
                <a:gd name="T119" fmla="*/ 2 h 7"/>
                <a:gd name="T120" fmla="*/ 3 w 4"/>
                <a:gd name="T121" fmla="*/ 2 h 7"/>
                <a:gd name="T122" fmla="*/ 3 w 4"/>
                <a:gd name="T123" fmla="*/ 1 h 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4"/>
                <a:gd name="T187" fmla="*/ 0 h 7"/>
                <a:gd name="T188" fmla="*/ 4 w 4"/>
                <a:gd name="T189" fmla="*/ 7 h 7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4" h="7">
                  <a:moveTo>
                    <a:pt x="3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6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5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2"/>
                  </a:lnTo>
                  <a:lnTo>
                    <a:pt x="3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5" name="Freeform 300"/>
            <p:cNvSpPr>
              <a:spLocks/>
            </p:cNvSpPr>
            <p:nvPr/>
          </p:nvSpPr>
          <p:spPr bwMode="auto">
            <a:xfrm>
              <a:off x="789" y="2876"/>
              <a:ext cx="6" cy="7"/>
            </a:xfrm>
            <a:custGeom>
              <a:avLst/>
              <a:gdLst>
                <a:gd name="T0" fmla="*/ 4 w 6"/>
                <a:gd name="T1" fmla="*/ 4 h 7"/>
                <a:gd name="T2" fmla="*/ 4 w 6"/>
                <a:gd name="T3" fmla="*/ 4 h 7"/>
                <a:gd name="T4" fmla="*/ 4 w 6"/>
                <a:gd name="T5" fmla="*/ 4 h 7"/>
                <a:gd name="T6" fmla="*/ 5 w 6"/>
                <a:gd name="T7" fmla="*/ 5 h 7"/>
                <a:gd name="T8" fmla="*/ 5 w 6"/>
                <a:gd name="T9" fmla="*/ 5 h 7"/>
                <a:gd name="T10" fmla="*/ 4 w 6"/>
                <a:gd name="T11" fmla="*/ 5 h 7"/>
                <a:gd name="T12" fmla="*/ 4 w 6"/>
                <a:gd name="T13" fmla="*/ 6 h 7"/>
                <a:gd name="T14" fmla="*/ 4 w 6"/>
                <a:gd name="T15" fmla="*/ 6 h 7"/>
                <a:gd name="T16" fmla="*/ 3 w 6"/>
                <a:gd name="T17" fmla="*/ 6 h 7"/>
                <a:gd name="T18" fmla="*/ 3 w 6"/>
                <a:gd name="T19" fmla="*/ 6 h 7"/>
                <a:gd name="T20" fmla="*/ 3 w 6"/>
                <a:gd name="T21" fmla="*/ 6 h 7"/>
                <a:gd name="T22" fmla="*/ 2 w 6"/>
                <a:gd name="T23" fmla="*/ 6 h 7"/>
                <a:gd name="T24" fmla="*/ 2 w 6"/>
                <a:gd name="T25" fmla="*/ 6 h 7"/>
                <a:gd name="T26" fmla="*/ 2 w 6"/>
                <a:gd name="T27" fmla="*/ 5 h 7"/>
                <a:gd name="T28" fmla="*/ 2 w 6"/>
                <a:gd name="T29" fmla="*/ 5 h 7"/>
                <a:gd name="T30" fmla="*/ 2 w 6"/>
                <a:gd name="T31" fmla="*/ 4 h 7"/>
                <a:gd name="T32" fmla="*/ 2 w 6"/>
                <a:gd name="T33" fmla="*/ 2 h 7"/>
                <a:gd name="T34" fmla="*/ 1 w 6"/>
                <a:gd name="T35" fmla="*/ 2 h 7"/>
                <a:gd name="T36" fmla="*/ 1 w 6"/>
                <a:gd name="T37" fmla="*/ 2 h 7"/>
                <a:gd name="T38" fmla="*/ 1 w 6"/>
                <a:gd name="T39" fmla="*/ 1 h 7"/>
                <a:gd name="T40" fmla="*/ 2 w 6"/>
                <a:gd name="T41" fmla="*/ 1 h 7"/>
                <a:gd name="T42" fmla="*/ 2 w 6"/>
                <a:gd name="T43" fmla="*/ 1 h 7"/>
                <a:gd name="T44" fmla="*/ 2 w 6"/>
                <a:gd name="T45" fmla="*/ 1 h 7"/>
                <a:gd name="T46" fmla="*/ 0 w 6"/>
                <a:gd name="T47" fmla="*/ 1 h 7"/>
                <a:gd name="T48" fmla="*/ 0 w 6"/>
                <a:gd name="T49" fmla="*/ 1 h 7"/>
                <a:gd name="T50" fmla="*/ 0 w 6"/>
                <a:gd name="T51" fmla="*/ 1 h 7"/>
                <a:gd name="T52" fmla="*/ 0 w 6"/>
                <a:gd name="T53" fmla="*/ 2 h 7"/>
                <a:gd name="T54" fmla="*/ 1 w 6"/>
                <a:gd name="T55" fmla="*/ 2 h 7"/>
                <a:gd name="T56" fmla="*/ 1 w 6"/>
                <a:gd name="T57" fmla="*/ 2 h 7"/>
                <a:gd name="T58" fmla="*/ 1 w 6"/>
                <a:gd name="T59" fmla="*/ 5 h 7"/>
                <a:gd name="T60" fmla="*/ 1 w 6"/>
                <a:gd name="T61" fmla="*/ 6 h 7"/>
                <a:gd name="T62" fmla="*/ 2 w 6"/>
                <a:gd name="T63" fmla="*/ 6 h 7"/>
                <a:gd name="T64" fmla="*/ 2 w 6"/>
                <a:gd name="T65" fmla="*/ 6 h 7"/>
                <a:gd name="T66" fmla="*/ 2 w 6"/>
                <a:gd name="T67" fmla="*/ 6 h 7"/>
                <a:gd name="T68" fmla="*/ 3 w 6"/>
                <a:gd name="T69" fmla="*/ 6 h 7"/>
                <a:gd name="T70" fmla="*/ 3 w 6"/>
                <a:gd name="T71" fmla="*/ 6 h 7"/>
                <a:gd name="T72" fmla="*/ 4 w 6"/>
                <a:gd name="T73" fmla="*/ 6 h 7"/>
                <a:gd name="T74" fmla="*/ 4 w 6"/>
                <a:gd name="T75" fmla="*/ 6 h 7"/>
                <a:gd name="T76" fmla="*/ 4 w 6"/>
                <a:gd name="T77" fmla="*/ 6 h 7"/>
                <a:gd name="T78" fmla="*/ 5 w 6"/>
                <a:gd name="T79" fmla="*/ 6 h 7"/>
                <a:gd name="T80" fmla="*/ 5 w 6"/>
                <a:gd name="T81" fmla="*/ 5 h 7"/>
                <a:gd name="T82" fmla="*/ 5 w 6"/>
                <a:gd name="T83" fmla="*/ 5 h 7"/>
                <a:gd name="T84" fmla="*/ 5 w 6"/>
                <a:gd name="T85" fmla="*/ 4 h 7"/>
                <a:gd name="T86" fmla="*/ 5 w 6"/>
                <a:gd name="T87" fmla="*/ 2 h 7"/>
                <a:gd name="T88" fmla="*/ 5 w 6"/>
                <a:gd name="T89" fmla="*/ 1 h 7"/>
                <a:gd name="T90" fmla="*/ 4 w 6"/>
                <a:gd name="T91" fmla="*/ 1 h 7"/>
                <a:gd name="T92" fmla="*/ 4 w 6"/>
                <a:gd name="T93" fmla="*/ 1 h 7"/>
                <a:gd name="T94" fmla="*/ 5 w 6"/>
                <a:gd name="T95" fmla="*/ 1 h 7"/>
                <a:gd name="T96" fmla="*/ 5 w 6"/>
                <a:gd name="T97" fmla="*/ 1 h 7"/>
                <a:gd name="T98" fmla="*/ 5 w 6"/>
                <a:gd name="T99" fmla="*/ 0 h 7"/>
                <a:gd name="T100" fmla="*/ 3 w 6"/>
                <a:gd name="T101" fmla="*/ 1 h 7"/>
                <a:gd name="T102" fmla="*/ 4 w 6"/>
                <a:gd name="T103" fmla="*/ 1 h 7"/>
                <a:gd name="T104" fmla="*/ 4 w 6"/>
                <a:gd name="T105" fmla="*/ 1 h 7"/>
                <a:gd name="T106" fmla="*/ 4 w 6"/>
                <a:gd name="T107" fmla="*/ 1 h 7"/>
                <a:gd name="T108" fmla="*/ 4 w 6"/>
                <a:gd name="T109" fmla="*/ 2 h 7"/>
                <a:gd name="T110" fmla="*/ 4 w 6"/>
                <a:gd name="T111" fmla="*/ 4 h 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"/>
                <a:gd name="T169" fmla="*/ 0 h 7"/>
                <a:gd name="T170" fmla="*/ 6 w 6"/>
                <a:gd name="T171" fmla="*/ 7 h 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" h="7">
                  <a:moveTo>
                    <a:pt x="4" y="4"/>
                  </a:moveTo>
                  <a:lnTo>
                    <a:pt x="4" y="4"/>
                  </a:lnTo>
                  <a:lnTo>
                    <a:pt x="5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5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5" y="5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6" name="Freeform 301"/>
            <p:cNvSpPr>
              <a:spLocks/>
            </p:cNvSpPr>
            <p:nvPr/>
          </p:nvSpPr>
          <p:spPr bwMode="auto">
            <a:xfrm>
              <a:off x="801" y="2875"/>
              <a:ext cx="6" cy="7"/>
            </a:xfrm>
            <a:custGeom>
              <a:avLst/>
              <a:gdLst>
                <a:gd name="T0" fmla="*/ 1 w 6"/>
                <a:gd name="T1" fmla="*/ 1 h 7"/>
                <a:gd name="T2" fmla="*/ 0 w 6"/>
                <a:gd name="T3" fmla="*/ 1 h 7"/>
                <a:gd name="T4" fmla="*/ 0 w 6"/>
                <a:gd name="T5" fmla="*/ 1 h 7"/>
                <a:gd name="T6" fmla="*/ 0 w 6"/>
                <a:gd name="T7" fmla="*/ 1 h 7"/>
                <a:gd name="T8" fmla="*/ 1 w 6"/>
                <a:gd name="T9" fmla="*/ 1 h 7"/>
                <a:gd name="T10" fmla="*/ 1 w 6"/>
                <a:gd name="T11" fmla="*/ 2 h 7"/>
                <a:gd name="T12" fmla="*/ 1 w 6"/>
                <a:gd name="T13" fmla="*/ 5 h 7"/>
                <a:gd name="T14" fmla="*/ 1 w 6"/>
                <a:gd name="T15" fmla="*/ 6 h 7"/>
                <a:gd name="T16" fmla="*/ 1 w 6"/>
                <a:gd name="T17" fmla="*/ 6 h 7"/>
                <a:gd name="T18" fmla="*/ 1 w 6"/>
                <a:gd name="T19" fmla="*/ 6 h 7"/>
                <a:gd name="T20" fmla="*/ 0 w 6"/>
                <a:gd name="T21" fmla="*/ 6 h 7"/>
                <a:gd name="T22" fmla="*/ 2 w 6"/>
                <a:gd name="T23" fmla="*/ 6 h 7"/>
                <a:gd name="T24" fmla="*/ 2 w 6"/>
                <a:gd name="T25" fmla="*/ 6 h 7"/>
                <a:gd name="T26" fmla="*/ 1 w 6"/>
                <a:gd name="T27" fmla="*/ 6 h 7"/>
                <a:gd name="T28" fmla="*/ 1 w 6"/>
                <a:gd name="T29" fmla="*/ 5 h 7"/>
                <a:gd name="T30" fmla="*/ 1 w 6"/>
                <a:gd name="T31" fmla="*/ 1 h 7"/>
                <a:gd name="T32" fmla="*/ 5 w 6"/>
                <a:gd name="T33" fmla="*/ 6 h 7"/>
                <a:gd name="T34" fmla="*/ 5 w 6"/>
                <a:gd name="T35" fmla="*/ 6 h 7"/>
                <a:gd name="T36" fmla="*/ 5 w 6"/>
                <a:gd name="T37" fmla="*/ 1 h 7"/>
                <a:gd name="T38" fmla="*/ 5 w 6"/>
                <a:gd name="T39" fmla="*/ 1 h 7"/>
                <a:gd name="T40" fmla="*/ 5 w 6"/>
                <a:gd name="T41" fmla="*/ 1 h 7"/>
                <a:gd name="T42" fmla="*/ 5 w 6"/>
                <a:gd name="T43" fmla="*/ 0 h 7"/>
                <a:gd name="T44" fmla="*/ 3 w 6"/>
                <a:gd name="T45" fmla="*/ 1 h 7"/>
                <a:gd name="T46" fmla="*/ 4 w 6"/>
                <a:gd name="T47" fmla="*/ 1 h 7"/>
                <a:gd name="T48" fmla="*/ 4 w 6"/>
                <a:gd name="T49" fmla="*/ 1 h 7"/>
                <a:gd name="T50" fmla="*/ 4 w 6"/>
                <a:gd name="T51" fmla="*/ 1 h 7"/>
                <a:gd name="T52" fmla="*/ 5 w 6"/>
                <a:gd name="T53" fmla="*/ 5 h 7"/>
                <a:gd name="T54" fmla="*/ 1 w 6"/>
                <a:gd name="T55" fmla="*/ 1 h 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"/>
                <a:gd name="T85" fmla="*/ 0 h 7"/>
                <a:gd name="T86" fmla="*/ 6 w 6"/>
                <a:gd name="T87" fmla="*/ 7 h 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" h="7">
                  <a:moveTo>
                    <a:pt x="1" y="1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1"/>
                  </a:lnTo>
                  <a:lnTo>
                    <a:pt x="5" y="6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5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7" name="Freeform 302"/>
            <p:cNvSpPr>
              <a:spLocks/>
            </p:cNvSpPr>
            <p:nvPr/>
          </p:nvSpPr>
          <p:spPr bwMode="auto">
            <a:xfrm>
              <a:off x="814" y="2875"/>
              <a:ext cx="5" cy="7"/>
            </a:xfrm>
            <a:custGeom>
              <a:avLst/>
              <a:gdLst>
                <a:gd name="T0" fmla="*/ 4 w 5"/>
                <a:gd name="T1" fmla="*/ 4 h 7"/>
                <a:gd name="T2" fmla="*/ 4 w 5"/>
                <a:gd name="T3" fmla="*/ 4 h 7"/>
                <a:gd name="T4" fmla="*/ 4 w 5"/>
                <a:gd name="T5" fmla="*/ 4 h 7"/>
                <a:gd name="T6" fmla="*/ 3 w 5"/>
                <a:gd name="T7" fmla="*/ 4 h 7"/>
                <a:gd name="T8" fmla="*/ 3 w 5"/>
                <a:gd name="T9" fmla="*/ 5 h 7"/>
                <a:gd name="T10" fmla="*/ 3 w 5"/>
                <a:gd name="T11" fmla="*/ 5 h 7"/>
                <a:gd name="T12" fmla="*/ 3 w 5"/>
                <a:gd name="T13" fmla="*/ 5 h 7"/>
                <a:gd name="T14" fmla="*/ 2 w 5"/>
                <a:gd name="T15" fmla="*/ 5 h 7"/>
                <a:gd name="T16" fmla="*/ 2 w 5"/>
                <a:gd name="T17" fmla="*/ 6 h 7"/>
                <a:gd name="T18" fmla="*/ 2 w 5"/>
                <a:gd name="T19" fmla="*/ 6 h 7"/>
                <a:gd name="T20" fmla="*/ 2 w 5"/>
                <a:gd name="T21" fmla="*/ 6 h 7"/>
                <a:gd name="T22" fmla="*/ 2 w 5"/>
                <a:gd name="T23" fmla="*/ 5 h 7"/>
                <a:gd name="T24" fmla="*/ 1 w 5"/>
                <a:gd name="T25" fmla="*/ 5 h 7"/>
                <a:gd name="T26" fmla="*/ 1 w 5"/>
                <a:gd name="T27" fmla="*/ 5 h 7"/>
                <a:gd name="T28" fmla="*/ 1 w 5"/>
                <a:gd name="T29" fmla="*/ 4 h 7"/>
                <a:gd name="T30" fmla="*/ 1 w 5"/>
                <a:gd name="T31" fmla="*/ 4 h 7"/>
                <a:gd name="T32" fmla="*/ 1 w 5"/>
                <a:gd name="T33" fmla="*/ 1 h 7"/>
                <a:gd name="T34" fmla="*/ 1 w 5"/>
                <a:gd name="T35" fmla="*/ 1 h 7"/>
                <a:gd name="T36" fmla="*/ 1 w 5"/>
                <a:gd name="T37" fmla="*/ 1 h 7"/>
                <a:gd name="T38" fmla="*/ 2 w 5"/>
                <a:gd name="T39" fmla="*/ 1 h 7"/>
                <a:gd name="T40" fmla="*/ 2 w 5"/>
                <a:gd name="T41" fmla="*/ 0 h 7"/>
                <a:gd name="T42" fmla="*/ 0 w 5"/>
                <a:gd name="T43" fmla="*/ 0 h 7"/>
                <a:gd name="T44" fmla="*/ 0 w 5"/>
                <a:gd name="T45" fmla="*/ 1 h 7"/>
                <a:gd name="T46" fmla="*/ 0 w 5"/>
                <a:gd name="T47" fmla="*/ 1 h 7"/>
                <a:gd name="T48" fmla="*/ 0 w 5"/>
                <a:gd name="T49" fmla="*/ 1 h 7"/>
                <a:gd name="T50" fmla="*/ 0 w 5"/>
                <a:gd name="T51" fmla="*/ 4 h 7"/>
                <a:gd name="T52" fmla="*/ 0 w 5"/>
                <a:gd name="T53" fmla="*/ 5 h 7"/>
                <a:gd name="T54" fmla="*/ 1 w 5"/>
                <a:gd name="T55" fmla="*/ 5 h 7"/>
                <a:gd name="T56" fmla="*/ 1 w 5"/>
                <a:gd name="T57" fmla="*/ 6 h 7"/>
                <a:gd name="T58" fmla="*/ 1 w 5"/>
                <a:gd name="T59" fmla="*/ 6 h 7"/>
                <a:gd name="T60" fmla="*/ 2 w 5"/>
                <a:gd name="T61" fmla="*/ 6 h 7"/>
                <a:gd name="T62" fmla="*/ 2 w 5"/>
                <a:gd name="T63" fmla="*/ 6 h 7"/>
                <a:gd name="T64" fmla="*/ 2 w 5"/>
                <a:gd name="T65" fmla="*/ 6 h 7"/>
                <a:gd name="T66" fmla="*/ 2 w 5"/>
                <a:gd name="T67" fmla="*/ 6 h 7"/>
                <a:gd name="T68" fmla="*/ 3 w 5"/>
                <a:gd name="T69" fmla="*/ 6 h 7"/>
                <a:gd name="T70" fmla="*/ 3 w 5"/>
                <a:gd name="T71" fmla="*/ 6 h 7"/>
                <a:gd name="T72" fmla="*/ 3 w 5"/>
                <a:gd name="T73" fmla="*/ 5 h 7"/>
                <a:gd name="T74" fmla="*/ 3 w 5"/>
                <a:gd name="T75" fmla="*/ 5 h 7"/>
                <a:gd name="T76" fmla="*/ 3 w 5"/>
                <a:gd name="T77" fmla="*/ 4 h 7"/>
                <a:gd name="T78" fmla="*/ 4 w 5"/>
                <a:gd name="T79" fmla="*/ 4 h 7"/>
                <a:gd name="T80" fmla="*/ 4 w 5"/>
                <a:gd name="T81" fmla="*/ 4 h 7"/>
                <a:gd name="T82" fmla="*/ 4 w 5"/>
                <a:gd name="T83" fmla="*/ 1 h 7"/>
                <a:gd name="T84" fmla="*/ 4 w 5"/>
                <a:gd name="T85" fmla="*/ 1 h 7"/>
                <a:gd name="T86" fmla="*/ 4 w 5"/>
                <a:gd name="T87" fmla="*/ 1 h 7"/>
                <a:gd name="T88" fmla="*/ 4 w 5"/>
                <a:gd name="T89" fmla="*/ 0 h 7"/>
                <a:gd name="T90" fmla="*/ 3 w 5"/>
                <a:gd name="T91" fmla="*/ 0 h 7"/>
                <a:gd name="T92" fmla="*/ 3 w 5"/>
                <a:gd name="T93" fmla="*/ 1 h 7"/>
                <a:gd name="T94" fmla="*/ 3 w 5"/>
                <a:gd name="T95" fmla="*/ 1 h 7"/>
                <a:gd name="T96" fmla="*/ 3 w 5"/>
                <a:gd name="T97" fmla="*/ 1 h 7"/>
                <a:gd name="T98" fmla="*/ 4 w 5"/>
                <a:gd name="T99" fmla="*/ 1 h 7"/>
                <a:gd name="T100" fmla="*/ 4 w 5"/>
                <a:gd name="T101" fmla="*/ 4 h 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"/>
                <a:gd name="T154" fmla="*/ 0 h 7"/>
                <a:gd name="T155" fmla="*/ 5 w 5"/>
                <a:gd name="T156" fmla="*/ 7 h 7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" h="7">
                  <a:moveTo>
                    <a:pt x="4" y="4"/>
                  </a:moveTo>
                  <a:lnTo>
                    <a:pt x="4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3" y="4"/>
                  </a:lnTo>
                  <a:lnTo>
                    <a:pt x="4" y="4"/>
                  </a:lnTo>
                  <a:lnTo>
                    <a:pt x="4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8" name="Freeform 303"/>
            <p:cNvSpPr>
              <a:spLocks/>
            </p:cNvSpPr>
            <p:nvPr/>
          </p:nvSpPr>
          <p:spPr bwMode="auto">
            <a:xfrm>
              <a:off x="825" y="2875"/>
              <a:ext cx="10" cy="7"/>
            </a:xfrm>
            <a:custGeom>
              <a:avLst/>
              <a:gdLst>
                <a:gd name="T0" fmla="*/ 8 w 10"/>
                <a:gd name="T1" fmla="*/ 2 h 7"/>
                <a:gd name="T2" fmla="*/ 8 w 10"/>
                <a:gd name="T3" fmla="*/ 2 h 7"/>
                <a:gd name="T4" fmla="*/ 8 w 10"/>
                <a:gd name="T5" fmla="*/ 1 h 7"/>
                <a:gd name="T6" fmla="*/ 8 w 10"/>
                <a:gd name="T7" fmla="*/ 1 h 7"/>
                <a:gd name="T8" fmla="*/ 9 w 10"/>
                <a:gd name="T9" fmla="*/ 1 h 7"/>
                <a:gd name="T10" fmla="*/ 7 w 10"/>
                <a:gd name="T11" fmla="*/ 1 h 7"/>
                <a:gd name="T12" fmla="*/ 4 w 10"/>
                <a:gd name="T13" fmla="*/ 5 h 7"/>
                <a:gd name="T14" fmla="*/ 3 w 10"/>
                <a:gd name="T15" fmla="*/ 1 h 7"/>
                <a:gd name="T16" fmla="*/ 1 w 10"/>
                <a:gd name="T17" fmla="*/ 0 h 7"/>
                <a:gd name="T18" fmla="*/ 1 w 10"/>
                <a:gd name="T19" fmla="*/ 1 h 7"/>
                <a:gd name="T20" fmla="*/ 1 w 10"/>
                <a:gd name="T21" fmla="*/ 1 h 7"/>
                <a:gd name="T22" fmla="*/ 2 w 10"/>
                <a:gd name="T23" fmla="*/ 1 h 7"/>
                <a:gd name="T24" fmla="*/ 1 w 10"/>
                <a:gd name="T25" fmla="*/ 1 h 7"/>
                <a:gd name="T26" fmla="*/ 1 w 10"/>
                <a:gd name="T27" fmla="*/ 5 h 7"/>
                <a:gd name="T28" fmla="*/ 1 w 10"/>
                <a:gd name="T29" fmla="*/ 5 h 7"/>
                <a:gd name="T30" fmla="*/ 1 w 10"/>
                <a:gd name="T31" fmla="*/ 5 h 7"/>
                <a:gd name="T32" fmla="*/ 1 w 10"/>
                <a:gd name="T33" fmla="*/ 6 h 7"/>
                <a:gd name="T34" fmla="*/ 0 w 10"/>
                <a:gd name="T35" fmla="*/ 6 h 7"/>
                <a:gd name="T36" fmla="*/ 0 w 10"/>
                <a:gd name="T37" fmla="*/ 6 h 7"/>
                <a:gd name="T38" fmla="*/ 2 w 10"/>
                <a:gd name="T39" fmla="*/ 6 h 7"/>
                <a:gd name="T40" fmla="*/ 2 w 10"/>
                <a:gd name="T41" fmla="*/ 6 h 7"/>
                <a:gd name="T42" fmla="*/ 2 w 10"/>
                <a:gd name="T43" fmla="*/ 6 h 7"/>
                <a:gd name="T44" fmla="*/ 1 w 10"/>
                <a:gd name="T45" fmla="*/ 6 h 7"/>
                <a:gd name="T46" fmla="*/ 1 w 10"/>
                <a:gd name="T47" fmla="*/ 5 h 7"/>
                <a:gd name="T48" fmla="*/ 1 w 10"/>
                <a:gd name="T49" fmla="*/ 5 h 7"/>
                <a:gd name="T50" fmla="*/ 2 w 10"/>
                <a:gd name="T51" fmla="*/ 1 h 7"/>
                <a:gd name="T52" fmla="*/ 4 w 10"/>
                <a:gd name="T53" fmla="*/ 6 h 7"/>
                <a:gd name="T54" fmla="*/ 4 w 10"/>
                <a:gd name="T55" fmla="*/ 6 h 7"/>
                <a:gd name="T56" fmla="*/ 7 w 10"/>
                <a:gd name="T57" fmla="*/ 1 h 7"/>
                <a:gd name="T58" fmla="*/ 7 w 10"/>
                <a:gd name="T59" fmla="*/ 5 h 7"/>
                <a:gd name="T60" fmla="*/ 7 w 10"/>
                <a:gd name="T61" fmla="*/ 6 h 7"/>
                <a:gd name="T62" fmla="*/ 6 w 10"/>
                <a:gd name="T63" fmla="*/ 6 h 7"/>
                <a:gd name="T64" fmla="*/ 6 w 10"/>
                <a:gd name="T65" fmla="*/ 6 h 7"/>
                <a:gd name="T66" fmla="*/ 5 w 10"/>
                <a:gd name="T67" fmla="*/ 6 h 7"/>
                <a:gd name="T68" fmla="*/ 8 w 10"/>
                <a:gd name="T69" fmla="*/ 6 h 7"/>
                <a:gd name="T70" fmla="*/ 8 w 10"/>
                <a:gd name="T71" fmla="*/ 6 h 7"/>
                <a:gd name="T72" fmla="*/ 7 w 10"/>
                <a:gd name="T73" fmla="*/ 6 h 7"/>
                <a:gd name="T74" fmla="*/ 7 w 10"/>
                <a:gd name="T75" fmla="*/ 6 h 7"/>
                <a:gd name="T76" fmla="*/ 7 w 10"/>
                <a:gd name="T77" fmla="*/ 5 h 7"/>
                <a:gd name="T78" fmla="*/ 8 w 10"/>
                <a:gd name="T79" fmla="*/ 2 h 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"/>
                <a:gd name="T121" fmla="*/ 0 h 7"/>
                <a:gd name="T122" fmla="*/ 10 w 10"/>
                <a:gd name="T123" fmla="*/ 7 h 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" h="7">
                  <a:moveTo>
                    <a:pt x="8" y="2"/>
                  </a:moveTo>
                  <a:lnTo>
                    <a:pt x="8" y="2"/>
                  </a:lnTo>
                  <a:lnTo>
                    <a:pt x="8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4" y="5"/>
                  </a:lnTo>
                  <a:lnTo>
                    <a:pt x="3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2" y="1"/>
                  </a:lnTo>
                  <a:lnTo>
                    <a:pt x="4" y="6"/>
                  </a:lnTo>
                  <a:lnTo>
                    <a:pt x="7" y="1"/>
                  </a:lnTo>
                  <a:lnTo>
                    <a:pt x="7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6"/>
                  </a:lnTo>
                  <a:lnTo>
                    <a:pt x="8" y="6"/>
                  </a:lnTo>
                  <a:lnTo>
                    <a:pt x="7" y="6"/>
                  </a:lnTo>
                  <a:lnTo>
                    <a:pt x="7" y="5"/>
                  </a:lnTo>
                  <a:lnTo>
                    <a:pt x="8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79" name="Freeform 304"/>
            <p:cNvSpPr>
              <a:spLocks/>
            </p:cNvSpPr>
            <p:nvPr/>
          </p:nvSpPr>
          <p:spPr bwMode="auto">
            <a:xfrm>
              <a:off x="698" y="2857"/>
              <a:ext cx="20" cy="25"/>
            </a:xfrm>
            <a:custGeom>
              <a:avLst/>
              <a:gdLst>
                <a:gd name="T0" fmla="*/ 7 w 20"/>
                <a:gd name="T1" fmla="*/ 1 h 25"/>
                <a:gd name="T2" fmla="*/ 5 w 20"/>
                <a:gd name="T3" fmla="*/ 2 h 25"/>
                <a:gd name="T4" fmla="*/ 3 w 20"/>
                <a:gd name="T5" fmla="*/ 2 h 25"/>
                <a:gd name="T6" fmla="*/ 2 w 20"/>
                <a:gd name="T7" fmla="*/ 4 h 25"/>
                <a:gd name="T8" fmla="*/ 0 w 20"/>
                <a:gd name="T9" fmla="*/ 6 h 25"/>
                <a:gd name="T10" fmla="*/ 0 w 20"/>
                <a:gd name="T11" fmla="*/ 9 h 25"/>
                <a:gd name="T12" fmla="*/ 1 w 20"/>
                <a:gd name="T13" fmla="*/ 11 h 25"/>
                <a:gd name="T14" fmla="*/ 3 w 20"/>
                <a:gd name="T15" fmla="*/ 14 h 25"/>
                <a:gd name="T16" fmla="*/ 7 w 20"/>
                <a:gd name="T17" fmla="*/ 14 h 25"/>
                <a:gd name="T18" fmla="*/ 10 w 20"/>
                <a:gd name="T19" fmla="*/ 13 h 25"/>
                <a:gd name="T20" fmla="*/ 13 w 20"/>
                <a:gd name="T21" fmla="*/ 12 h 25"/>
                <a:gd name="T22" fmla="*/ 16 w 20"/>
                <a:gd name="T23" fmla="*/ 14 h 25"/>
                <a:gd name="T24" fmla="*/ 17 w 20"/>
                <a:gd name="T25" fmla="*/ 15 h 25"/>
                <a:gd name="T26" fmla="*/ 17 w 20"/>
                <a:gd name="T27" fmla="*/ 18 h 25"/>
                <a:gd name="T28" fmla="*/ 17 w 20"/>
                <a:gd name="T29" fmla="*/ 19 h 25"/>
                <a:gd name="T30" fmla="*/ 14 w 20"/>
                <a:gd name="T31" fmla="*/ 20 h 25"/>
                <a:gd name="T32" fmla="*/ 13 w 20"/>
                <a:gd name="T33" fmla="*/ 21 h 25"/>
                <a:gd name="T34" fmla="*/ 9 w 20"/>
                <a:gd name="T35" fmla="*/ 21 h 25"/>
                <a:gd name="T36" fmla="*/ 7 w 20"/>
                <a:gd name="T37" fmla="*/ 20 h 25"/>
                <a:gd name="T38" fmla="*/ 11 w 20"/>
                <a:gd name="T39" fmla="*/ 24 h 25"/>
                <a:gd name="T40" fmla="*/ 12 w 20"/>
                <a:gd name="T41" fmla="*/ 22 h 25"/>
                <a:gd name="T42" fmla="*/ 15 w 20"/>
                <a:gd name="T43" fmla="*/ 21 h 25"/>
                <a:gd name="T44" fmla="*/ 17 w 20"/>
                <a:gd name="T45" fmla="*/ 19 h 25"/>
                <a:gd name="T46" fmla="*/ 18 w 20"/>
                <a:gd name="T47" fmla="*/ 17 h 25"/>
                <a:gd name="T48" fmla="*/ 19 w 20"/>
                <a:gd name="T49" fmla="*/ 15 h 25"/>
                <a:gd name="T50" fmla="*/ 18 w 20"/>
                <a:gd name="T51" fmla="*/ 13 h 25"/>
                <a:gd name="T52" fmla="*/ 17 w 20"/>
                <a:gd name="T53" fmla="*/ 10 h 25"/>
                <a:gd name="T54" fmla="*/ 16 w 20"/>
                <a:gd name="T55" fmla="*/ 10 h 25"/>
                <a:gd name="T56" fmla="*/ 14 w 20"/>
                <a:gd name="T57" fmla="*/ 9 h 25"/>
                <a:gd name="T58" fmla="*/ 11 w 20"/>
                <a:gd name="T59" fmla="*/ 9 h 25"/>
                <a:gd name="T60" fmla="*/ 9 w 20"/>
                <a:gd name="T61" fmla="*/ 10 h 25"/>
                <a:gd name="T62" fmla="*/ 8 w 20"/>
                <a:gd name="T63" fmla="*/ 10 h 25"/>
                <a:gd name="T64" fmla="*/ 5 w 20"/>
                <a:gd name="T65" fmla="*/ 10 h 25"/>
                <a:gd name="T66" fmla="*/ 3 w 20"/>
                <a:gd name="T67" fmla="*/ 10 h 25"/>
                <a:gd name="T68" fmla="*/ 2 w 20"/>
                <a:gd name="T69" fmla="*/ 9 h 25"/>
                <a:gd name="T70" fmla="*/ 2 w 20"/>
                <a:gd name="T71" fmla="*/ 6 h 25"/>
                <a:gd name="T72" fmla="*/ 2 w 20"/>
                <a:gd name="T73" fmla="*/ 5 h 25"/>
                <a:gd name="T74" fmla="*/ 3 w 20"/>
                <a:gd name="T75" fmla="*/ 3 h 25"/>
                <a:gd name="T76" fmla="*/ 5 w 20"/>
                <a:gd name="T77" fmla="*/ 2 h 25"/>
                <a:gd name="T78" fmla="*/ 7 w 20"/>
                <a:gd name="T79" fmla="*/ 2 h 25"/>
                <a:gd name="T80" fmla="*/ 9 w 20"/>
                <a:gd name="T81" fmla="*/ 3 h 25"/>
                <a:gd name="T82" fmla="*/ 11 w 20"/>
                <a:gd name="T83" fmla="*/ 4 h 2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0"/>
                <a:gd name="T127" fmla="*/ 0 h 25"/>
                <a:gd name="T128" fmla="*/ 20 w 20"/>
                <a:gd name="T129" fmla="*/ 25 h 2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0" h="25">
                  <a:moveTo>
                    <a:pt x="8" y="0"/>
                  </a:moveTo>
                  <a:lnTo>
                    <a:pt x="8" y="0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1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1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3" y="14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8" y="14"/>
                  </a:lnTo>
                  <a:lnTo>
                    <a:pt x="9" y="13"/>
                  </a:lnTo>
                  <a:lnTo>
                    <a:pt x="10" y="13"/>
                  </a:lnTo>
                  <a:lnTo>
                    <a:pt x="11" y="13"/>
                  </a:lnTo>
                  <a:lnTo>
                    <a:pt x="12" y="12"/>
                  </a:lnTo>
                  <a:lnTo>
                    <a:pt x="13" y="12"/>
                  </a:lnTo>
                  <a:lnTo>
                    <a:pt x="14" y="12"/>
                  </a:lnTo>
                  <a:lnTo>
                    <a:pt x="15" y="13"/>
                  </a:lnTo>
                  <a:lnTo>
                    <a:pt x="16" y="14"/>
                  </a:lnTo>
                  <a:lnTo>
                    <a:pt x="17" y="14"/>
                  </a:lnTo>
                  <a:lnTo>
                    <a:pt x="17" y="15"/>
                  </a:lnTo>
                  <a:lnTo>
                    <a:pt x="17" y="16"/>
                  </a:lnTo>
                  <a:lnTo>
                    <a:pt x="17" y="17"/>
                  </a:lnTo>
                  <a:lnTo>
                    <a:pt x="17" y="18"/>
                  </a:lnTo>
                  <a:lnTo>
                    <a:pt x="17" y="19"/>
                  </a:lnTo>
                  <a:lnTo>
                    <a:pt x="16" y="19"/>
                  </a:lnTo>
                  <a:lnTo>
                    <a:pt x="15" y="20"/>
                  </a:lnTo>
                  <a:lnTo>
                    <a:pt x="14" y="20"/>
                  </a:lnTo>
                  <a:lnTo>
                    <a:pt x="14" y="21"/>
                  </a:lnTo>
                  <a:lnTo>
                    <a:pt x="13" y="21"/>
                  </a:lnTo>
                  <a:lnTo>
                    <a:pt x="11" y="21"/>
                  </a:lnTo>
                  <a:lnTo>
                    <a:pt x="9" y="21"/>
                  </a:lnTo>
                  <a:lnTo>
                    <a:pt x="8" y="21"/>
                  </a:lnTo>
                  <a:lnTo>
                    <a:pt x="7" y="20"/>
                  </a:lnTo>
                  <a:lnTo>
                    <a:pt x="6" y="20"/>
                  </a:lnTo>
                  <a:lnTo>
                    <a:pt x="6" y="21"/>
                  </a:lnTo>
                  <a:lnTo>
                    <a:pt x="11" y="24"/>
                  </a:lnTo>
                  <a:lnTo>
                    <a:pt x="11" y="23"/>
                  </a:lnTo>
                  <a:lnTo>
                    <a:pt x="11" y="22"/>
                  </a:lnTo>
                  <a:lnTo>
                    <a:pt x="12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5" y="21"/>
                  </a:lnTo>
                  <a:lnTo>
                    <a:pt x="16" y="21"/>
                  </a:lnTo>
                  <a:lnTo>
                    <a:pt x="17" y="20"/>
                  </a:lnTo>
                  <a:lnTo>
                    <a:pt x="17" y="19"/>
                  </a:lnTo>
                  <a:lnTo>
                    <a:pt x="18" y="18"/>
                  </a:lnTo>
                  <a:lnTo>
                    <a:pt x="18" y="17"/>
                  </a:lnTo>
                  <a:lnTo>
                    <a:pt x="19" y="17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4"/>
                  </a:lnTo>
                  <a:lnTo>
                    <a:pt x="18" y="13"/>
                  </a:lnTo>
                  <a:lnTo>
                    <a:pt x="18" y="12"/>
                  </a:lnTo>
                  <a:lnTo>
                    <a:pt x="18" y="11"/>
                  </a:lnTo>
                  <a:lnTo>
                    <a:pt x="17" y="10"/>
                  </a:lnTo>
                  <a:lnTo>
                    <a:pt x="16" y="10"/>
                  </a:lnTo>
                  <a:lnTo>
                    <a:pt x="15" y="9"/>
                  </a:lnTo>
                  <a:lnTo>
                    <a:pt x="14" y="9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3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80" name="Freeform 305"/>
            <p:cNvSpPr>
              <a:spLocks/>
            </p:cNvSpPr>
            <p:nvPr/>
          </p:nvSpPr>
          <p:spPr bwMode="auto">
            <a:xfrm>
              <a:off x="794" y="2826"/>
              <a:ext cx="19" cy="24"/>
            </a:xfrm>
            <a:custGeom>
              <a:avLst/>
              <a:gdLst>
                <a:gd name="T0" fmla="*/ 12 w 19"/>
                <a:gd name="T1" fmla="*/ 6 h 24"/>
                <a:gd name="T2" fmla="*/ 12 w 19"/>
                <a:gd name="T3" fmla="*/ 8 h 24"/>
                <a:gd name="T4" fmla="*/ 11 w 19"/>
                <a:gd name="T5" fmla="*/ 10 h 24"/>
                <a:gd name="T6" fmla="*/ 11 w 19"/>
                <a:gd name="T7" fmla="*/ 10 h 24"/>
                <a:gd name="T8" fmla="*/ 9 w 19"/>
                <a:gd name="T9" fmla="*/ 10 h 24"/>
                <a:gd name="T10" fmla="*/ 8 w 19"/>
                <a:gd name="T11" fmla="*/ 10 h 24"/>
                <a:gd name="T12" fmla="*/ 6 w 19"/>
                <a:gd name="T13" fmla="*/ 5 h 24"/>
                <a:gd name="T14" fmla="*/ 6 w 19"/>
                <a:gd name="T15" fmla="*/ 3 h 24"/>
                <a:gd name="T16" fmla="*/ 6 w 19"/>
                <a:gd name="T17" fmla="*/ 2 h 24"/>
                <a:gd name="T18" fmla="*/ 8 w 19"/>
                <a:gd name="T19" fmla="*/ 2 h 24"/>
                <a:gd name="T20" fmla="*/ 9 w 19"/>
                <a:gd name="T21" fmla="*/ 1 h 24"/>
                <a:gd name="T22" fmla="*/ 11 w 19"/>
                <a:gd name="T23" fmla="*/ 1 h 24"/>
                <a:gd name="T24" fmla="*/ 12 w 19"/>
                <a:gd name="T25" fmla="*/ 2 h 24"/>
                <a:gd name="T26" fmla="*/ 14 w 19"/>
                <a:gd name="T27" fmla="*/ 2 h 24"/>
                <a:gd name="T28" fmla="*/ 14 w 19"/>
                <a:gd name="T29" fmla="*/ 2 h 24"/>
                <a:gd name="T30" fmla="*/ 15 w 19"/>
                <a:gd name="T31" fmla="*/ 3 h 24"/>
                <a:gd name="T32" fmla="*/ 16 w 19"/>
                <a:gd name="T33" fmla="*/ 4 h 24"/>
                <a:gd name="T34" fmla="*/ 17 w 19"/>
                <a:gd name="T35" fmla="*/ 6 h 24"/>
                <a:gd name="T36" fmla="*/ 15 w 19"/>
                <a:gd name="T37" fmla="*/ 0 h 24"/>
                <a:gd name="T38" fmla="*/ 0 w 19"/>
                <a:gd name="T39" fmla="*/ 2 h 24"/>
                <a:gd name="T40" fmla="*/ 2 w 19"/>
                <a:gd name="T41" fmla="*/ 2 h 24"/>
                <a:gd name="T42" fmla="*/ 2 w 19"/>
                <a:gd name="T43" fmla="*/ 2 h 24"/>
                <a:gd name="T44" fmla="*/ 3 w 19"/>
                <a:gd name="T45" fmla="*/ 3 h 24"/>
                <a:gd name="T46" fmla="*/ 3 w 19"/>
                <a:gd name="T47" fmla="*/ 5 h 24"/>
                <a:gd name="T48" fmla="*/ 4 w 19"/>
                <a:gd name="T49" fmla="*/ 17 h 24"/>
                <a:gd name="T50" fmla="*/ 4 w 19"/>
                <a:gd name="T51" fmla="*/ 19 h 24"/>
                <a:gd name="T52" fmla="*/ 4 w 19"/>
                <a:gd name="T53" fmla="*/ 21 h 24"/>
                <a:gd name="T54" fmla="*/ 3 w 19"/>
                <a:gd name="T55" fmla="*/ 21 h 24"/>
                <a:gd name="T56" fmla="*/ 2 w 19"/>
                <a:gd name="T57" fmla="*/ 21 h 24"/>
                <a:gd name="T58" fmla="*/ 2 w 19"/>
                <a:gd name="T59" fmla="*/ 23 h 24"/>
                <a:gd name="T60" fmla="*/ 18 w 19"/>
                <a:gd name="T61" fmla="*/ 17 h 24"/>
                <a:gd name="T62" fmla="*/ 17 w 19"/>
                <a:gd name="T63" fmla="*/ 17 h 24"/>
                <a:gd name="T64" fmla="*/ 17 w 19"/>
                <a:gd name="T65" fmla="*/ 17 h 24"/>
                <a:gd name="T66" fmla="*/ 16 w 19"/>
                <a:gd name="T67" fmla="*/ 19 h 24"/>
                <a:gd name="T68" fmla="*/ 15 w 19"/>
                <a:gd name="T69" fmla="*/ 20 h 24"/>
                <a:gd name="T70" fmla="*/ 14 w 19"/>
                <a:gd name="T71" fmla="*/ 21 h 24"/>
                <a:gd name="T72" fmla="*/ 13 w 19"/>
                <a:gd name="T73" fmla="*/ 21 h 24"/>
                <a:gd name="T74" fmla="*/ 12 w 19"/>
                <a:gd name="T75" fmla="*/ 21 h 24"/>
                <a:gd name="T76" fmla="*/ 11 w 19"/>
                <a:gd name="T77" fmla="*/ 21 h 24"/>
                <a:gd name="T78" fmla="*/ 9 w 19"/>
                <a:gd name="T79" fmla="*/ 21 h 24"/>
                <a:gd name="T80" fmla="*/ 8 w 19"/>
                <a:gd name="T81" fmla="*/ 21 h 24"/>
                <a:gd name="T82" fmla="*/ 7 w 19"/>
                <a:gd name="T83" fmla="*/ 20 h 24"/>
                <a:gd name="T84" fmla="*/ 7 w 19"/>
                <a:gd name="T85" fmla="*/ 11 h 24"/>
                <a:gd name="T86" fmla="*/ 8 w 19"/>
                <a:gd name="T87" fmla="*/ 11 h 24"/>
                <a:gd name="T88" fmla="*/ 10 w 19"/>
                <a:gd name="T89" fmla="*/ 11 h 24"/>
                <a:gd name="T90" fmla="*/ 11 w 19"/>
                <a:gd name="T91" fmla="*/ 12 h 24"/>
                <a:gd name="T92" fmla="*/ 12 w 19"/>
                <a:gd name="T93" fmla="*/ 13 h 24"/>
                <a:gd name="T94" fmla="*/ 13 w 19"/>
                <a:gd name="T95" fmla="*/ 14 h 24"/>
                <a:gd name="T96" fmla="*/ 14 w 19"/>
                <a:gd name="T97" fmla="*/ 15 h 2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9"/>
                <a:gd name="T148" fmla="*/ 0 h 24"/>
                <a:gd name="T149" fmla="*/ 19 w 19"/>
                <a:gd name="T150" fmla="*/ 24 h 2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9" h="24">
                  <a:moveTo>
                    <a:pt x="13" y="6"/>
                  </a:moveTo>
                  <a:lnTo>
                    <a:pt x="12" y="6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1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7" y="5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15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6"/>
                  </a:lnTo>
                  <a:lnTo>
                    <a:pt x="4" y="17"/>
                  </a:lnTo>
                  <a:lnTo>
                    <a:pt x="4" y="18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4" y="21"/>
                  </a:lnTo>
                  <a:lnTo>
                    <a:pt x="3" y="21"/>
                  </a:lnTo>
                  <a:lnTo>
                    <a:pt x="2" y="21"/>
                  </a:lnTo>
                  <a:lnTo>
                    <a:pt x="1" y="21"/>
                  </a:lnTo>
                  <a:lnTo>
                    <a:pt x="2" y="23"/>
                  </a:lnTo>
                  <a:lnTo>
                    <a:pt x="17" y="22"/>
                  </a:lnTo>
                  <a:lnTo>
                    <a:pt x="18" y="17"/>
                  </a:lnTo>
                  <a:lnTo>
                    <a:pt x="17" y="16"/>
                  </a:lnTo>
                  <a:lnTo>
                    <a:pt x="17" y="17"/>
                  </a:lnTo>
                  <a:lnTo>
                    <a:pt x="16" y="18"/>
                  </a:lnTo>
                  <a:lnTo>
                    <a:pt x="16" y="19"/>
                  </a:lnTo>
                  <a:lnTo>
                    <a:pt x="15" y="19"/>
                  </a:lnTo>
                  <a:lnTo>
                    <a:pt x="15" y="20"/>
                  </a:lnTo>
                  <a:lnTo>
                    <a:pt x="14" y="20"/>
                  </a:lnTo>
                  <a:lnTo>
                    <a:pt x="14" y="21"/>
                  </a:lnTo>
                  <a:lnTo>
                    <a:pt x="13" y="21"/>
                  </a:lnTo>
                  <a:lnTo>
                    <a:pt x="12" y="21"/>
                  </a:lnTo>
                  <a:lnTo>
                    <a:pt x="11" y="21"/>
                  </a:lnTo>
                  <a:lnTo>
                    <a:pt x="10" y="21"/>
                  </a:lnTo>
                  <a:lnTo>
                    <a:pt x="9" y="21"/>
                  </a:lnTo>
                  <a:lnTo>
                    <a:pt x="8" y="21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7" y="19"/>
                  </a:lnTo>
                  <a:lnTo>
                    <a:pt x="7" y="11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10" y="11"/>
                  </a:lnTo>
                  <a:lnTo>
                    <a:pt x="11" y="12"/>
                  </a:lnTo>
                  <a:lnTo>
                    <a:pt x="11" y="13"/>
                  </a:lnTo>
                  <a:lnTo>
                    <a:pt x="12" y="13"/>
                  </a:lnTo>
                  <a:lnTo>
                    <a:pt x="13" y="14"/>
                  </a:lnTo>
                  <a:lnTo>
                    <a:pt x="13" y="15"/>
                  </a:lnTo>
                  <a:lnTo>
                    <a:pt x="14" y="15"/>
                  </a:lnTo>
                  <a:lnTo>
                    <a:pt x="13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81" name="Freeform 306"/>
            <p:cNvSpPr>
              <a:spLocks/>
            </p:cNvSpPr>
            <p:nvPr/>
          </p:nvSpPr>
          <p:spPr bwMode="auto">
            <a:xfrm>
              <a:off x="821" y="2826"/>
              <a:ext cx="14" cy="24"/>
            </a:xfrm>
            <a:custGeom>
              <a:avLst/>
              <a:gdLst>
                <a:gd name="T0" fmla="*/ 11 w 14"/>
                <a:gd name="T1" fmla="*/ 1 h 24"/>
                <a:gd name="T2" fmla="*/ 9 w 14"/>
                <a:gd name="T3" fmla="*/ 1 h 24"/>
                <a:gd name="T4" fmla="*/ 8 w 14"/>
                <a:gd name="T5" fmla="*/ 0 h 24"/>
                <a:gd name="T6" fmla="*/ 5 w 14"/>
                <a:gd name="T7" fmla="*/ 0 h 24"/>
                <a:gd name="T8" fmla="*/ 3 w 14"/>
                <a:gd name="T9" fmla="*/ 1 h 24"/>
                <a:gd name="T10" fmla="*/ 2 w 14"/>
                <a:gd name="T11" fmla="*/ 2 h 24"/>
                <a:gd name="T12" fmla="*/ 1 w 14"/>
                <a:gd name="T13" fmla="*/ 5 h 24"/>
                <a:gd name="T14" fmla="*/ 1 w 14"/>
                <a:gd name="T15" fmla="*/ 8 h 24"/>
                <a:gd name="T16" fmla="*/ 3 w 14"/>
                <a:gd name="T17" fmla="*/ 10 h 24"/>
                <a:gd name="T18" fmla="*/ 6 w 14"/>
                <a:gd name="T19" fmla="*/ 12 h 24"/>
                <a:gd name="T20" fmla="*/ 9 w 14"/>
                <a:gd name="T21" fmla="*/ 13 h 24"/>
                <a:gd name="T22" fmla="*/ 10 w 14"/>
                <a:gd name="T23" fmla="*/ 16 h 24"/>
                <a:gd name="T24" fmla="*/ 11 w 14"/>
                <a:gd name="T25" fmla="*/ 18 h 24"/>
                <a:gd name="T26" fmla="*/ 10 w 14"/>
                <a:gd name="T27" fmla="*/ 20 h 24"/>
                <a:gd name="T28" fmla="*/ 10 w 14"/>
                <a:gd name="T29" fmla="*/ 21 h 24"/>
                <a:gd name="T30" fmla="*/ 8 w 14"/>
                <a:gd name="T31" fmla="*/ 21 h 24"/>
                <a:gd name="T32" fmla="*/ 5 w 14"/>
                <a:gd name="T33" fmla="*/ 21 h 24"/>
                <a:gd name="T34" fmla="*/ 3 w 14"/>
                <a:gd name="T35" fmla="*/ 20 h 24"/>
                <a:gd name="T36" fmla="*/ 2 w 14"/>
                <a:gd name="T37" fmla="*/ 17 h 24"/>
                <a:gd name="T38" fmla="*/ 1 w 14"/>
                <a:gd name="T39" fmla="*/ 16 h 24"/>
                <a:gd name="T40" fmla="*/ 2 w 14"/>
                <a:gd name="T41" fmla="*/ 22 h 24"/>
                <a:gd name="T42" fmla="*/ 3 w 14"/>
                <a:gd name="T43" fmla="*/ 21 h 24"/>
                <a:gd name="T44" fmla="*/ 5 w 14"/>
                <a:gd name="T45" fmla="*/ 22 h 24"/>
                <a:gd name="T46" fmla="*/ 7 w 14"/>
                <a:gd name="T47" fmla="*/ 23 h 24"/>
                <a:gd name="T48" fmla="*/ 9 w 14"/>
                <a:gd name="T49" fmla="*/ 22 h 24"/>
                <a:gd name="T50" fmla="*/ 11 w 14"/>
                <a:gd name="T51" fmla="*/ 21 h 24"/>
                <a:gd name="T52" fmla="*/ 12 w 14"/>
                <a:gd name="T53" fmla="*/ 19 h 24"/>
                <a:gd name="T54" fmla="*/ 13 w 14"/>
                <a:gd name="T55" fmla="*/ 17 h 24"/>
                <a:gd name="T56" fmla="*/ 13 w 14"/>
                <a:gd name="T57" fmla="*/ 14 h 24"/>
                <a:gd name="T58" fmla="*/ 12 w 14"/>
                <a:gd name="T59" fmla="*/ 12 h 24"/>
                <a:gd name="T60" fmla="*/ 10 w 14"/>
                <a:gd name="T61" fmla="*/ 11 h 24"/>
                <a:gd name="T62" fmla="*/ 8 w 14"/>
                <a:gd name="T63" fmla="*/ 10 h 24"/>
                <a:gd name="T64" fmla="*/ 6 w 14"/>
                <a:gd name="T65" fmla="*/ 9 h 24"/>
                <a:gd name="T66" fmla="*/ 5 w 14"/>
                <a:gd name="T67" fmla="*/ 8 h 24"/>
                <a:gd name="T68" fmla="*/ 3 w 14"/>
                <a:gd name="T69" fmla="*/ 7 h 24"/>
                <a:gd name="T70" fmla="*/ 3 w 14"/>
                <a:gd name="T71" fmla="*/ 5 h 24"/>
                <a:gd name="T72" fmla="*/ 3 w 14"/>
                <a:gd name="T73" fmla="*/ 3 h 24"/>
                <a:gd name="T74" fmla="*/ 4 w 14"/>
                <a:gd name="T75" fmla="*/ 2 h 24"/>
                <a:gd name="T76" fmla="*/ 6 w 14"/>
                <a:gd name="T77" fmla="*/ 2 h 24"/>
                <a:gd name="T78" fmla="*/ 8 w 14"/>
                <a:gd name="T79" fmla="*/ 2 h 24"/>
                <a:gd name="T80" fmla="*/ 9 w 14"/>
                <a:gd name="T81" fmla="*/ 2 h 24"/>
                <a:gd name="T82" fmla="*/ 11 w 14"/>
                <a:gd name="T83" fmla="*/ 4 h 24"/>
                <a:gd name="T84" fmla="*/ 12 w 14"/>
                <a:gd name="T85" fmla="*/ 6 h 24"/>
                <a:gd name="T86" fmla="*/ 13 w 14"/>
                <a:gd name="T87" fmla="*/ 6 h 2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4"/>
                <a:gd name="T133" fmla="*/ 0 h 24"/>
                <a:gd name="T134" fmla="*/ 14 w 14"/>
                <a:gd name="T135" fmla="*/ 24 h 2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4" h="24">
                  <a:moveTo>
                    <a:pt x="12" y="1"/>
                  </a:moveTo>
                  <a:lnTo>
                    <a:pt x="12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9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2" y="9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4" y="11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0" y="14"/>
                  </a:lnTo>
                  <a:lnTo>
                    <a:pt x="10" y="15"/>
                  </a:lnTo>
                  <a:lnTo>
                    <a:pt x="10" y="16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1" y="19"/>
                  </a:lnTo>
                  <a:lnTo>
                    <a:pt x="11" y="20"/>
                  </a:lnTo>
                  <a:lnTo>
                    <a:pt x="10" y="20"/>
                  </a:lnTo>
                  <a:lnTo>
                    <a:pt x="10" y="21"/>
                  </a:lnTo>
                  <a:lnTo>
                    <a:pt x="9" y="21"/>
                  </a:lnTo>
                  <a:lnTo>
                    <a:pt x="8" y="21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5" y="21"/>
                  </a:lnTo>
                  <a:lnTo>
                    <a:pt x="4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0" y="17"/>
                  </a:lnTo>
                  <a:lnTo>
                    <a:pt x="1" y="22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3" y="21"/>
                  </a:lnTo>
                  <a:lnTo>
                    <a:pt x="4" y="21"/>
                  </a:lnTo>
                  <a:lnTo>
                    <a:pt x="5" y="22"/>
                  </a:lnTo>
                  <a:lnTo>
                    <a:pt x="6" y="22"/>
                  </a:lnTo>
                  <a:lnTo>
                    <a:pt x="6" y="23"/>
                  </a:lnTo>
                  <a:lnTo>
                    <a:pt x="7" y="23"/>
                  </a:lnTo>
                  <a:lnTo>
                    <a:pt x="8" y="23"/>
                  </a:lnTo>
                  <a:lnTo>
                    <a:pt x="9" y="22"/>
                  </a:lnTo>
                  <a:lnTo>
                    <a:pt x="10" y="22"/>
                  </a:lnTo>
                  <a:lnTo>
                    <a:pt x="11" y="21"/>
                  </a:lnTo>
                  <a:lnTo>
                    <a:pt x="12" y="21"/>
                  </a:lnTo>
                  <a:lnTo>
                    <a:pt x="12" y="20"/>
                  </a:lnTo>
                  <a:lnTo>
                    <a:pt x="12" y="19"/>
                  </a:lnTo>
                  <a:lnTo>
                    <a:pt x="13" y="18"/>
                  </a:lnTo>
                  <a:lnTo>
                    <a:pt x="13" y="17"/>
                  </a:lnTo>
                  <a:lnTo>
                    <a:pt x="13" y="16"/>
                  </a:lnTo>
                  <a:lnTo>
                    <a:pt x="13" y="15"/>
                  </a:lnTo>
                  <a:lnTo>
                    <a:pt x="13" y="14"/>
                  </a:lnTo>
                  <a:lnTo>
                    <a:pt x="12" y="13"/>
                  </a:lnTo>
                  <a:lnTo>
                    <a:pt x="12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8" y="10"/>
                  </a:lnTo>
                  <a:lnTo>
                    <a:pt x="7" y="9"/>
                  </a:lnTo>
                  <a:lnTo>
                    <a:pt x="6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3" y="5"/>
                  </a:lnTo>
                  <a:lnTo>
                    <a:pt x="3" y="4"/>
                  </a:lnTo>
                  <a:lnTo>
                    <a:pt x="3" y="3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2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82" name="Freeform 307"/>
            <p:cNvSpPr>
              <a:spLocks/>
            </p:cNvSpPr>
            <p:nvPr/>
          </p:nvSpPr>
          <p:spPr bwMode="auto">
            <a:xfrm>
              <a:off x="854" y="2832"/>
              <a:ext cx="20" cy="24"/>
            </a:xfrm>
            <a:custGeom>
              <a:avLst/>
              <a:gdLst>
                <a:gd name="T0" fmla="*/ 18 w 20"/>
                <a:gd name="T1" fmla="*/ 16 h 24"/>
                <a:gd name="T2" fmla="*/ 18 w 20"/>
                <a:gd name="T3" fmla="*/ 14 h 24"/>
                <a:gd name="T4" fmla="*/ 18 w 20"/>
                <a:gd name="T5" fmla="*/ 13 h 24"/>
                <a:gd name="T6" fmla="*/ 19 w 20"/>
                <a:gd name="T7" fmla="*/ 11 h 24"/>
                <a:gd name="T8" fmla="*/ 19 w 20"/>
                <a:gd name="T9" fmla="*/ 9 h 24"/>
                <a:gd name="T10" fmla="*/ 18 w 20"/>
                <a:gd name="T11" fmla="*/ 7 h 24"/>
                <a:gd name="T12" fmla="*/ 17 w 20"/>
                <a:gd name="T13" fmla="*/ 5 h 24"/>
                <a:gd name="T14" fmla="*/ 17 w 20"/>
                <a:gd name="T15" fmla="*/ 3 h 24"/>
                <a:gd name="T16" fmla="*/ 15 w 20"/>
                <a:gd name="T17" fmla="*/ 2 h 24"/>
                <a:gd name="T18" fmla="*/ 13 w 20"/>
                <a:gd name="T19" fmla="*/ 1 h 24"/>
                <a:gd name="T20" fmla="*/ 11 w 20"/>
                <a:gd name="T21" fmla="*/ 0 h 24"/>
                <a:gd name="T22" fmla="*/ 9 w 20"/>
                <a:gd name="T23" fmla="*/ 0 h 24"/>
                <a:gd name="T24" fmla="*/ 7 w 20"/>
                <a:gd name="T25" fmla="*/ 1 h 24"/>
                <a:gd name="T26" fmla="*/ 5 w 20"/>
                <a:gd name="T27" fmla="*/ 2 h 24"/>
                <a:gd name="T28" fmla="*/ 4 w 20"/>
                <a:gd name="T29" fmla="*/ 2 h 24"/>
                <a:gd name="T30" fmla="*/ 2 w 20"/>
                <a:gd name="T31" fmla="*/ 4 h 24"/>
                <a:gd name="T32" fmla="*/ 2 w 20"/>
                <a:gd name="T33" fmla="*/ 6 h 24"/>
                <a:gd name="T34" fmla="*/ 1 w 20"/>
                <a:gd name="T35" fmla="*/ 8 h 24"/>
                <a:gd name="T36" fmla="*/ 0 w 20"/>
                <a:gd name="T37" fmla="*/ 10 h 24"/>
                <a:gd name="T38" fmla="*/ 0 w 20"/>
                <a:gd name="T39" fmla="*/ 12 h 24"/>
                <a:gd name="T40" fmla="*/ 0 w 20"/>
                <a:gd name="T41" fmla="*/ 14 h 24"/>
                <a:gd name="T42" fmla="*/ 1 w 20"/>
                <a:gd name="T43" fmla="*/ 16 h 24"/>
                <a:gd name="T44" fmla="*/ 2 w 20"/>
                <a:gd name="T45" fmla="*/ 18 h 24"/>
                <a:gd name="T46" fmla="*/ 2 w 20"/>
                <a:gd name="T47" fmla="*/ 20 h 24"/>
                <a:gd name="T48" fmla="*/ 4 w 20"/>
                <a:gd name="T49" fmla="*/ 21 h 24"/>
                <a:gd name="T50" fmla="*/ 5 w 20"/>
                <a:gd name="T51" fmla="*/ 22 h 24"/>
                <a:gd name="T52" fmla="*/ 8 w 20"/>
                <a:gd name="T53" fmla="*/ 22 h 24"/>
                <a:gd name="T54" fmla="*/ 9 w 20"/>
                <a:gd name="T55" fmla="*/ 23 h 24"/>
                <a:gd name="T56" fmla="*/ 11 w 20"/>
                <a:gd name="T57" fmla="*/ 22 h 24"/>
                <a:gd name="T58" fmla="*/ 12 w 20"/>
                <a:gd name="T59" fmla="*/ 22 h 24"/>
                <a:gd name="T60" fmla="*/ 14 w 20"/>
                <a:gd name="T61" fmla="*/ 21 h 24"/>
                <a:gd name="T62" fmla="*/ 15 w 20"/>
                <a:gd name="T63" fmla="*/ 20 h 24"/>
                <a:gd name="T64" fmla="*/ 16 w 20"/>
                <a:gd name="T65" fmla="*/ 19 h 24"/>
                <a:gd name="T66" fmla="*/ 17 w 20"/>
                <a:gd name="T67" fmla="*/ 17 h 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0"/>
                <a:gd name="T103" fmla="*/ 0 h 24"/>
                <a:gd name="T104" fmla="*/ 20 w 20"/>
                <a:gd name="T105" fmla="*/ 24 h 2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0" h="24">
                  <a:moveTo>
                    <a:pt x="17" y="17"/>
                  </a:moveTo>
                  <a:lnTo>
                    <a:pt x="18" y="16"/>
                  </a:lnTo>
                  <a:lnTo>
                    <a:pt x="18" y="15"/>
                  </a:lnTo>
                  <a:lnTo>
                    <a:pt x="18" y="14"/>
                  </a:lnTo>
                  <a:lnTo>
                    <a:pt x="18" y="13"/>
                  </a:lnTo>
                  <a:lnTo>
                    <a:pt x="19" y="12"/>
                  </a:lnTo>
                  <a:lnTo>
                    <a:pt x="19" y="11"/>
                  </a:lnTo>
                  <a:lnTo>
                    <a:pt x="19" y="10"/>
                  </a:lnTo>
                  <a:lnTo>
                    <a:pt x="19" y="9"/>
                  </a:lnTo>
                  <a:lnTo>
                    <a:pt x="18" y="8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7" y="3"/>
                  </a:lnTo>
                  <a:lnTo>
                    <a:pt x="16" y="2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1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3" y="21"/>
                  </a:lnTo>
                  <a:lnTo>
                    <a:pt x="4" y="21"/>
                  </a:lnTo>
                  <a:lnTo>
                    <a:pt x="5" y="21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8" y="22"/>
                  </a:lnTo>
                  <a:lnTo>
                    <a:pt x="8" y="23"/>
                  </a:lnTo>
                  <a:lnTo>
                    <a:pt x="9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2" y="22"/>
                  </a:lnTo>
                  <a:lnTo>
                    <a:pt x="13" y="21"/>
                  </a:lnTo>
                  <a:lnTo>
                    <a:pt x="14" y="21"/>
                  </a:lnTo>
                  <a:lnTo>
                    <a:pt x="15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7" y="18"/>
                  </a:lnTo>
                  <a:lnTo>
                    <a:pt x="17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83" name="Freeform 308"/>
            <p:cNvSpPr>
              <a:spLocks/>
            </p:cNvSpPr>
            <p:nvPr/>
          </p:nvSpPr>
          <p:spPr bwMode="auto">
            <a:xfrm>
              <a:off x="996" y="2986"/>
              <a:ext cx="27" cy="22"/>
            </a:xfrm>
            <a:custGeom>
              <a:avLst/>
              <a:gdLst>
                <a:gd name="T0" fmla="*/ 10 w 27"/>
                <a:gd name="T1" fmla="*/ 5 h 22"/>
                <a:gd name="T2" fmla="*/ 8 w 27"/>
                <a:gd name="T3" fmla="*/ 5 h 22"/>
                <a:gd name="T4" fmla="*/ 7 w 27"/>
                <a:gd name="T5" fmla="*/ 5 h 22"/>
                <a:gd name="T6" fmla="*/ 6 w 27"/>
                <a:gd name="T7" fmla="*/ 5 h 22"/>
                <a:gd name="T8" fmla="*/ 5 w 27"/>
                <a:gd name="T9" fmla="*/ 5 h 22"/>
                <a:gd name="T10" fmla="*/ 4 w 27"/>
                <a:gd name="T11" fmla="*/ 5 h 22"/>
                <a:gd name="T12" fmla="*/ 3 w 27"/>
                <a:gd name="T13" fmla="*/ 5 h 22"/>
                <a:gd name="T14" fmla="*/ 3 w 27"/>
                <a:gd name="T15" fmla="*/ 5 h 22"/>
                <a:gd name="T16" fmla="*/ 2 w 27"/>
                <a:gd name="T17" fmla="*/ 5 h 22"/>
                <a:gd name="T18" fmla="*/ 2 w 27"/>
                <a:gd name="T19" fmla="*/ 6 h 22"/>
                <a:gd name="T20" fmla="*/ 3 w 27"/>
                <a:gd name="T21" fmla="*/ 7 h 22"/>
                <a:gd name="T22" fmla="*/ 3 w 27"/>
                <a:gd name="T23" fmla="*/ 8 h 22"/>
                <a:gd name="T24" fmla="*/ 2 w 27"/>
                <a:gd name="T25" fmla="*/ 8 h 22"/>
                <a:gd name="T26" fmla="*/ 0 w 27"/>
                <a:gd name="T27" fmla="*/ 1 h 22"/>
                <a:gd name="T28" fmla="*/ 1 w 27"/>
                <a:gd name="T29" fmla="*/ 0 h 22"/>
                <a:gd name="T30" fmla="*/ 2 w 27"/>
                <a:gd name="T31" fmla="*/ 1 h 22"/>
                <a:gd name="T32" fmla="*/ 2 w 27"/>
                <a:gd name="T33" fmla="*/ 2 h 22"/>
                <a:gd name="T34" fmla="*/ 2 w 27"/>
                <a:gd name="T35" fmla="*/ 2 h 22"/>
                <a:gd name="T36" fmla="*/ 2 w 27"/>
                <a:gd name="T37" fmla="*/ 2 h 22"/>
                <a:gd name="T38" fmla="*/ 3 w 27"/>
                <a:gd name="T39" fmla="*/ 2 h 22"/>
                <a:gd name="T40" fmla="*/ 4 w 27"/>
                <a:gd name="T41" fmla="*/ 2 h 22"/>
                <a:gd name="T42" fmla="*/ 5 w 27"/>
                <a:gd name="T43" fmla="*/ 3 h 22"/>
                <a:gd name="T44" fmla="*/ 6 w 27"/>
                <a:gd name="T45" fmla="*/ 3 h 22"/>
                <a:gd name="T46" fmla="*/ 7 w 27"/>
                <a:gd name="T47" fmla="*/ 3 h 22"/>
                <a:gd name="T48" fmla="*/ 7 w 27"/>
                <a:gd name="T49" fmla="*/ 3 h 22"/>
                <a:gd name="T50" fmla="*/ 24 w 27"/>
                <a:gd name="T51" fmla="*/ 5 h 22"/>
                <a:gd name="T52" fmla="*/ 26 w 27"/>
                <a:gd name="T53" fmla="*/ 7 h 22"/>
                <a:gd name="T54" fmla="*/ 11 w 27"/>
                <a:gd name="T55" fmla="*/ 16 h 22"/>
                <a:gd name="T56" fmla="*/ 10 w 27"/>
                <a:gd name="T57" fmla="*/ 16 h 22"/>
                <a:gd name="T58" fmla="*/ 10 w 27"/>
                <a:gd name="T59" fmla="*/ 17 h 22"/>
                <a:gd name="T60" fmla="*/ 9 w 27"/>
                <a:gd name="T61" fmla="*/ 17 h 22"/>
                <a:gd name="T62" fmla="*/ 8 w 27"/>
                <a:gd name="T63" fmla="*/ 18 h 22"/>
                <a:gd name="T64" fmla="*/ 7 w 27"/>
                <a:gd name="T65" fmla="*/ 19 h 22"/>
                <a:gd name="T66" fmla="*/ 7 w 27"/>
                <a:gd name="T67" fmla="*/ 19 h 22"/>
                <a:gd name="T68" fmla="*/ 7 w 27"/>
                <a:gd name="T69" fmla="*/ 20 h 22"/>
                <a:gd name="T70" fmla="*/ 7 w 27"/>
                <a:gd name="T71" fmla="*/ 21 h 22"/>
                <a:gd name="T72" fmla="*/ 6 w 27"/>
                <a:gd name="T73" fmla="*/ 21 h 22"/>
                <a:gd name="T74" fmla="*/ 3 w 27"/>
                <a:gd name="T75" fmla="*/ 12 h 22"/>
                <a:gd name="T76" fmla="*/ 4 w 27"/>
                <a:gd name="T77" fmla="*/ 12 h 22"/>
                <a:gd name="T78" fmla="*/ 4 w 27"/>
                <a:gd name="T79" fmla="*/ 13 h 22"/>
                <a:gd name="T80" fmla="*/ 5 w 27"/>
                <a:gd name="T81" fmla="*/ 13 h 22"/>
                <a:gd name="T82" fmla="*/ 5 w 27"/>
                <a:gd name="T83" fmla="*/ 14 h 22"/>
                <a:gd name="T84" fmla="*/ 5 w 27"/>
                <a:gd name="T85" fmla="*/ 15 h 22"/>
                <a:gd name="T86" fmla="*/ 6 w 27"/>
                <a:gd name="T87" fmla="*/ 15 h 22"/>
                <a:gd name="T88" fmla="*/ 7 w 27"/>
                <a:gd name="T89" fmla="*/ 15 h 22"/>
                <a:gd name="T90" fmla="*/ 7 w 27"/>
                <a:gd name="T91" fmla="*/ 15 h 22"/>
                <a:gd name="T92" fmla="*/ 8 w 27"/>
                <a:gd name="T93" fmla="*/ 15 h 22"/>
                <a:gd name="T94" fmla="*/ 8 w 27"/>
                <a:gd name="T95" fmla="*/ 14 h 22"/>
                <a:gd name="T96" fmla="*/ 11 w 27"/>
                <a:gd name="T97" fmla="*/ 12 h 22"/>
                <a:gd name="T98" fmla="*/ 10 w 27"/>
                <a:gd name="T99" fmla="*/ 5 h 2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7"/>
                <a:gd name="T151" fmla="*/ 0 h 22"/>
                <a:gd name="T152" fmla="*/ 27 w 27"/>
                <a:gd name="T153" fmla="*/ 22 h 2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7" h="22">
                  <a:moveTo>
                    <a:pt x="10" y="5"/>
                  </a:moveTo>
                  <a:lnTo>
                    <a:pt x="8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5" y="5"/>
                  </a:lnTo>
                  <a:lnTo>
                    <a:pt x="4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7"/>
                  </a:lnTo>
                  <a:lnTo>
                    <a:pt x="3" y="8"/>
                  </a:lnTo>
                  <a:lnTo>
                    <a:pt x="2" y="8"/>
                  </a:lnTo>
                  <a:lnTo>
                    <a:pt x="0" y="1"/>
                  </a:lnTo>
                  <a:lnTo>
                    <a:pt x="1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24" y="5"/>
                  </a:lnTo>
                  <a:lnTo>
                    <a:pt x="26" y="7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7"/>
                  </a:lnTo>
                  <a:lnTo>
                    <a:pt x="9" y="17"/>
                  </a:lnTo>
                  <a:lnTo>
                    <a:pt x="8" y="18"/>
                  </a:lnTo>
                  <a:lnTo>
                    <a:pt x="7" y="19"/>
                  </a:lnTo>
                  <a:lnTo>
                    <a:pt x="7" y="20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4"/>
                  </a:lnTo>
                  <a:lnTo>
                    <a:pt x="11" y="12"/>
                  </a:lnTo>
                  <a:lnTo>
                    <a:pt x="1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84" name="Freeform 309"/>
            <p:cNvSpPr>
              <a:spLocks/>
            </p:cNvSpPr>
            <p:nvPr/>
          </p:nvSpPr>
          <p:spPr bwMode="auto">
            <a:xfrm>
              <a:off x="1010" y="2992"/>
              <a:ext cx="8" cy="3"/>
            </a:xfrm>
            <a:custGeom>
              <a:avLst/>
              <a:gdLst>
                <a:gd name="T0" fmla="*/ 1 w 8"/>
                <a:gd name="T1" fmla="*/ 2 h 3"/>
                <a:gd name="T2" fmla="*/ 7 w 8"/>
                <a:gd name="T3" fmla="*/ 1 h 3"/>
                <a:gd name="T4" fmla="*/ 0 w 8"/>
                <a:gd name="T5" fmla="*/ 0 h 3"/>
                <a:gd name="T6" fmla="*/ 1 w 8"/>
                <a:gd name="T7" fmla="*/ 2 h 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3"/>
                <a:gd name="T14" fmla="*/ 8 w 8"/>
                <a:gd name="T15" fmla="*/ 3 h 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3">
                  <a:moveTo>
                    <a:pt x="1" y="2"/>
                  </a:moveTo>
                  <a:lnTo>
                    <a:pt x="7" y="1"/>
                  </a:lnTo>
                  <a:lnTo>
                    <a:pt x="0" y="0"/>
                  </a:lnTo>
                  <a:lnTo>
                    <a:pt x="1" y="2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85" name="Freeform 310"/>
            <p:cNvSpPr>
              <a:spLocks/>
            </p:cNvSpPr>
            <p:nvPr/>
          </p:nvSpPr>
          <p:spPr bwMode="auto">
            <a:xfrm>
              <a:off x="657" y="3175"/>
              <a:ext cx="22" cy="29"/>
            </a:xfrm>
            <a:custGeom>
              <a:avLst/>
              <a:gdLst>
                <a:gd name="T0" fmla="*/ 2 w 22"/>
                <a:gd name="T1" fmla="*/ 16 h 29"/>
                <a:gd name="T2" fmla="*/ 2 w 22"/>
                <a:gd name="T3" fmla="*/ 14 h 29"/>
                <a:gd name="T4" fmla="*/ 5 w 22"/>
                <a:gd name="T5" fmla="*/ 14 h 29"/>
                <a:gd name="T6" fmla="*/ 6 w 22"/>
                <a:gd name="T7" fmla="*/ 16 h 29"/>
                <a:gd name="T8" fmla="*/ 7 w 22"/>
                <a:gd name="T9" fmla="*/ 16 h 29"/>
                <a:gd name="T10" fmla="*/ 6 w 22"/>
                <a:gd name="T11" fmla="*/ 14 h 29"/>
                <a:gd name="T12" fmla="*/ 5 w 22"/>
                <a:gd name="T13" fmla="*/ 12 h 29"/>
                <a:gd name="T14" fmla="*/ 2 w 22"/>
                <a:gd name="T15" fmla="*/ 12 h 29"/>
                <a:gd name="T16" fmla="*/ 3 w 22"/>
                <a:gd name="T17" fmla="*/ 10 h 29"/>
                <a:gd name="T18" fmla="*/ 5 w 22"/>
                <a:gd name="T19" fmla="*/ 7 h 29"/>
                <a:gd name="T20" fmla="*/ 6 w 22"/>
                <a:gd name="T21" fmla="*/ 6 h 29"/>
                <a:gd name="T22" fmla="*/ 9 w 22"/>
                <a:gd name="T23" fmla="*/ 4 h 29"/>
                <a:gd name="T24" fmla="*/ 11 w 22"/>
                <a:gd name="T25" fmla="*/ 2 h 29"/>
                <a:gd name="T26" fmla="*/ 13 w 22"/>
                <a:gd name="T27" fmla="*/ 2 h 29"/>
                <a:gd name="T28" fmla="*/ 16 w 22"/>
                <a:gd name="T29" fmla="*/ 2 h 29"/>
                <a:gd name="T30" fmla="*/ 18 w 22"/>
                <a:gd name="T31" fmla="*/ 4 h 29"/>
                <a:gd name="T32" fmla="*/ 19 w 22"/>
                <a:gd name="T33" fmla="*/ 7 h 29"/>
                <a:gd name="T34" fmla="*/ 19 w 22"/>
                <a:gd name="T35" fmla="*/ 9 h 29"/>
                <a:gd name="T36" fmla="*/ 18 w 22"/>
                <a:gd name="T37" fmla="*/ 12 h 29"/>
                <a:gd name="T38" fmla="*/ 16 w 22"/>
                <a:gd name="T39" fmla="*/ 14 h 29"/>
                <a:gd name="T40" fmla="*/ 15 w 22"/>
                <a:gd name="T41" fmla="*/ 16 h 29"/>
                <a:gd name="T42" fmla="*/ 12 w 22"/>
                <a:gd name="T43" fmla="*/ 18 h 29"/>
                <a:gd name="T44" fmla="*/ 10 w 22"/>
                <a:gd name="T45" fmla="*/ 19 h 29"/>
                <a:gd name="T46" fmla="*/ 9 w 22"/>
                <a:gd name="T47" fmla="*/ 20 h 29"/>
                <a:gd name="T48" fmla="*/ 8 w 22"/>
                <a:gd name="T49" fmla="*/ 19 h 29"/>
                <a:gd name="T50" fmla="*/ 7 w 22"/>
                <a:gd name="T51" fmla="*/ 17 h 29"/>
                <a:gd name="T52" fmla="*/ 6 w 22"/>
                <a:gd name="T53" fmla="*/ 17 h 29"/>
                <a:gd name="T54" fmla="*/ 5 w 22"/>
                <a:gd name="T55" fmla="*/ 20 h 29"/>
                <a:gd name="T56" fmla="*/ 4 w 22"/>
                <a:gd name="T57" fmla="*/ 19 h 29"/>
                <a:gd name="T58" fmla="*/ 2 w 22"/>
                <a:gd name="T59" fmla="*/ 18 h 29"/>
                <a:gd name="T60" fmla="*/ 1 w 22"/>
                <a:gd name="T61" fmla="*/ 16 h 29"/>
                <a:gd name="T62" fmla="*/ 2 w 22"/>
                <a:gd name="T63" fmla="*/ 18 h 29"/>
                <a:gd name="T64" fmla="*/ 2 w 22"/>
                <a:gd name="T65" fmla="*/ 20 h 29"/>
                <a:gd name="T66" fmla="*/ 4 w 22"/>
                <a:gd name="T67" fmla="*/ 21 h 29"/>
                <a:gd name="T68" fmla="*/ 4 w 22"/>
                <a:gd name="T69" fmla="*/ 22 h 29"/>
                <a:gd name="T70" fmla="*/ 4 w 22"/>
                <a:gd name="T71" fmla="*/ 25 h 29"/>
                <a:gd name="T72" fmla="*/ 5 w 22"/>
                <a:gd name="T73" fmla="*/ 27 h 29"/>
                <a:gd name="T74" fmla="*/ 7 w 22"/>
                <a:gd name="T75" fmla="*/ 28 h 29"/>
                <a:gd name="T76" fmla="*/ 9 w 22"/>
                <a:gd name="T77" fmla="*/ 27 h 29"/>
                <a:gd name="T78" fmla="*/ 7 w 22"/>
                <a:gd name="T79" fmla="*/ 26 h 29"/>
                <a:gd name="T80" fmla="*/ 6 w 22"/>
                <a:gd name="T81" fmla="*/ 25 h 29"/>
                <a:gd name="T82" fmla="*/ 7 w 22"/>
                <a:gd name="T83" fmla="*/ 23 h 29"/>
                <a:gd name="T84" fmla="*/ 9 w 22"/>
                <a:gd name="T85" fmla="*/ 22 h 29"/>
                <a:gd name="T86" fmla="*/ 11 w 22"/>
                <a:gd name="T87" fmla="*/ 22 h 29"/>
                <a:gd name="T88" fmla="*/ 13 w 22"/>
                <a:gd name="T89" fmla="*/ 21 h 29"/>
                <a:gd name="T90" fmla="*/ 16 w 22"/>
                <a:gd name="T91" fmla="*/ 20 h 29"/>
                <a:gd name="T92" fmla="*/ 17 w 22"/>
                <a:gd name="T93" fmla="*/ 18 h 29"/>
                <a:gd name="T94" fmla="*/ 19 w 22"/>
                <a:gd name="T95" fmla="*/ 16 h 29"/>
                <a:gd name="T96" fmla="*/ 20 w 22"/>
                <a:gd name="T97" fmla="*/ 12 h 29"/>
                <a:gd name="T98" fmla="*/ 21 w 22"/>
                <a:gd name="T99" fmla="*/ 10 h 29"/>
                <a:gd name="T100" fmla="*/ 20 w 22"/>
                <a:gd name="T101" fmla="*/ 7 h 29"/>
                <a:gd name="T102" fmla="*/ 19 w 22"/>
                <a:gd name="T103" fmla="*/ 4 h 29"/>
                <a:gd name="T104" fmla="*/ 16 w 22"/>
                <a:gd name="T105" fmla="*/ 2 h 29"/>
                <a:gd name="T106" fmla="*/ 13 w 22"/>
                <a:gd name="T107" fmla="*/ 1 h 29"/>
                <a:gd name="T108" fmla="*/ 10 w 22"/>
                <a:gd name="T109" fmla="*/ 0 h 29"/>
                <a:gd name="T110" fmla="*/ 8 w 22"/>
                <a:gd name="T111" fmla="*/ 1 h 29"/>
                <a:gd name="T112" fmla="*/ 5 w 22"/>
                <a:gd name="T113" fmla="*/ 3 h 29"/>
                <a:gd name="T114" fmla="*/ 2 w 22"/>
                <a:gd name="T115" fmla="*/ 6 h 29"/>
                <a:gd name="T116" fmla="*/ 1 w 22"/>
                <a:gd name="T117" fmla="*/ 7 h 29"/>
                <a:gd name="T118" fmla="*/ 0 w 22"/>
                <a:gd name="T119" fmla="*/ 10 h 29"/>
                <a:gd name="T120" fmla="*/ 0 w 22"/>
                <a:gd name="T121" fmla="*/ 12 h 29"/>
                <a:gd name="T122" fmla="*/ 0 w 22"/>
                <a:gd name="T123" fmla="*/ 15 h 29"/>
                <a:gd name="T124" fmla="*/ 2 w 22"/>
                <a:gd name="T125" fmla="*/ 16 h 2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"/>
                <a:gd name="T190" fmla="*/ 0 h 29"/>
                <a:gd name="T191" fmla="*/ 22 w 22"/>
                <a:gd name="T192" fmla="*/ 29 h 2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" h="29">
                  <a:moveTo>
                    <a:pt x="2" y="16"/>
                  </a:moveTo>
                  <a:lnTo>
                    <a:pt x="2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6" y="15"/>
                  </a:lnTo>
                  <a:lnTo>
                    <a:pt x="6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4" y="9"/>
                  </a:lnTo>
                  <a:lnTo>
                    <a:pt x="5" y="8"/>
                  </a:lnTo>
                  <a:lnTo>
                    <a:pt x="5" y="7"/>
                  </a:lnTo>
                  <a:lnTo>
                    <a:pt x="6" y="6"/>
                  </a:lnTo>
                  <a:lnTo>
                    <a:pt x="7" y="6"/>
                  </a:lnTo>
                  <a:lnTo>
                    <a:pt x="8" y="5"/>
                  </a:lnTo>
                  <a:lnTo>
                    <a:pt x="9" y="4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9" y="6"/>
                  </a:lnTo>
                  <a:lnTo>
                    <a:pt x="19" y="7"/>
                  </a:lnTo>
                  <a:lnTo>
                    <a:pt x="19" y="8"/>
                  </a:lnTo>
                  <a:lnTo>
                    <a:pt x="19" y="9"/>
                  </a:lnTo>
                  <a:lnTo>
                    <a:pt x="19" y="10"/>
                  </a:lnTo>
                  <a:lnTo>
                    <a:pt x="18" y="11"/>
                  </a:lnTo>
                  <a:lnTo>
                    <a:pt x="18" y="12"/>
                  </a:lnTo>
                  <a:lnTo>
                    <a:pt x="17" y="12"/>
                  </a:lnTo>
                  <a:lnTo>
                    <a:pt x="16" y="13"/>
                  </a:lnTo>
                  <a:lnTo>
                    <a:pt x="16" y="14"/>
                  </a:lnTo>
                  <a:lnTo>
                    <a:pt x="16" y="15"/>
                  </a:lnTo>
                  <a:lnTo>
                    <a:pt x="15" y="16"/>
                  </a:lnTo>
                  <a:lnTo>
                    <a:pt x="14" y="16"/>
                  </a:lnTo>
                  <a:lnTo>
                    <a:pt x="13" y="17"/>
                  </a:lnTo>
                  <a:lnTo>
                    <a:pt x="12" y="18"/>
                  </a:lnTo>
                  <a:lnTo>
                    <a:pt x="11" y="19"/>
                  </a:lnTo>
                  <a:lnTo>
                    <a:pt x="10" y="19"/>
                  </a:lnTo>
                  <a:lnTo>
                    <a:pt x="10" y="20"/>
                  </a:lnTo>
                  <a:lnTo>
                    <a:pt x="9" y="20"/>
                  </a:lnTo>
                  <a:lnTo>
                    <a:pt x="8" y="20"/>
                  </a:lnTo>
                  <a:lnTo>
                    <a:pt x="7" y="20"/>
                  </a:lnTo>
                  <a:lnTo>
                    <a:pt x="8" y="19"/>
                  </a:lnTo>
                  <a:lnTo>
                    <a:pt x="8" y="18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6" y="18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4" y="20"/>
                  </a:lnTo>
                  <a:lnTo>
                    <a:pt x="4" y="19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3" y="20"/>
                  </a:lnTo>
                  <a:lnTo>
                    <a:pt x="3" y="21"/>
                  </a:lnTo>
                  <a:lnTo>
                    <a:pt x="4" y="21"/>
                  </a:lnTo>
                  <a:lnTo>
                    <a:pt x="5" y="21"/>
                  </a:lnTo>
                  <a:lnTo>
                    <a:pt x="4" y="21"/>
                  </a:lnTo>
                  <a:lnTo>
                    <a:pt x="4" y="22"/>
                  </a:lnTo>
                  <a:lnTo>
                    <a:pt x="4" y="23"/>
                  </a:lnTo>
                  <a:lnTo>
                    <a:pt x="4" y="24"/>
                  </a:lnTo>
                  <a:lnTo>
                    <a:pt x="4" y="25"/>
                  </a:lnTo>
                  <a:lnTo>
                    <a:pt x="4" y="26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6" y="28"/>
                  </a:lnTo>
                  <a:lnTo>
                    <a:pt x="7" y="28"/>
                  </a:lnTo>
                  <a:lnTo>
                    <a:pt x="8" y="28"/>
                  </a:lnTo>
                  <a:lnTo>
                    <a:pt x="9" y="28"/>
                  </a:lnTo>
                  <a:lnTo>
                    <a:pt x="9" y="27"/>
                  </a:lnTo>
                  <a:lnTo>
                    <a:pt x="8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7" y="24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8" y="22"/>
                  </a:lnTo>
                  <a:lnTo>
                    <a:pt x="9" y="22"/>
                  </a:lnTo>
                  <a:lnTo>
                    <a:pt x="10" y="22"/>
                  </a:lnTo>
                  <a:lnTo>
                    <a:pt x="11" y="22"/>
                  </a:lnTo>
                  <a:lnTo>
                    <a:pt x="12" y="21"/>
                  </a:lnTo>
                  <a:lnTo>
                    <a:pt x="13" y="21"/>
                  </a:lnTo>
                  <a:lnTo>
                    <a:pt x="14" y="21"/>
                  </a:lnTo>
                  <a:lnTo>
                    <a:pt x="15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8" y="17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20" y="14"/>
                  </a:lnTo>
                  <a:lnTo>
                    <a:pt x="20" y="12"/>
                  </a:lnTo>
                  <a:lnTo>
                    <a:pt x="21" y="12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21" y="9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19" y="5"/>
                  </a:lnTo>
                  <a:lnTo>
                    <a:pt x="19" y="4"/>
                  </a:lnTo>
                  <a:lnTo>
                    <a:pt x="18" y="3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4" y="4"/>
                  </a:lnTo>
                  <a:lnTo>
                    <a:pt x="3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1" y="7"/>
                  </a:lnTo>
                  <a:lnTo>
                    <a:pt x="1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1" y="16"/>
                  </a:lnTo>
                  <a:lnTo>
                    <a:pt x="2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86" name="Freeform 311"/>
            <p:cNvSpPr>
              <a:spLocks/>
            </p:cNvSpPr>
            <p:nvPr/>
          </p:nvSpPr>
          <p:spPr bwMode="auto">
            <a:xfrm>
              <a:off x="677" y="3187"/>
              <a:ext cx="26" cy="27"/>
            </a:xfrm>
            <a:custGeom>
              <a:avLst/>
              <a:gdLst>
                <a:gd name="T0" fmla="*/ 14 w 26"/>
                <a:gd name="T1" fmla="*/ 21 h 27"/>
                <a:gd name="T2" fmla="*/ 12 w 26"/>
                <a:gd name="T3" fmla="*/ 23 h 27"/>
                <a:gd name="T4" fmla="*/ 10 w 26"/>
                <a:gd name="T5" fmla="*/ 24 h 27"/>
                <a:gd name="T6" fmla="*/ 9 w 26"/>
                <a:gd name="T7" fmla="*/ 24 h 27"/>
                <a:gd name="T8" fmla="*/ 7 w 26"/>
                <a:gd name="T9" fmla="*/ 24 h 27"/>
                <a:gd name="T10" fmla="*/ 6 w 26"/>
                <a:gd name="T11" fmla="*/ 24 h 27"/>
                <a:gd name="T12" fmla="*/ 4 w 26"/>
                <a:gd name="T13" fmla="*/ 23 h 27"/>
                <a:gd name="T14" fmla="*/ 2 w 26"/>
                <a:gd name="T15" fmla="*/ 21 h 27"/>
                <a:gd name="T16" fmla="*/ 2 w 26"/>
                <a:gd name="T17" fmla="*/ 20 h 27"/>
                <a:gd name="T18" fmla="*/ 2 w 26"/>
                <a:gd name="T19" fmla="*/ 18 h 27"/>
                <a:gd name="T20" fmla="*/ 3 w 26"/>
                <a:gd name="T21" fmla="*/ 16 h 27"/>
                <a:gd name="T22" fmla="*/ 4 w 26"/>
                <a:gd name="T23" fmla="*/ 15 h 27"/>
                <a:gd name="T24" fmla="*/ 10 w 26"/>
                <a:gd name="T25" fmla="*/ 7 h 27"/>
                <a:gd name="T26" fmla="*/ 10 w 26"/>
                <a:gd name="T27" fmla="*/ 7 h 27"/>
                <a:gd name="T28" fmla="*/ 11 w 26"/>
                <a:gd name="T29" fmla="*/ 6 h 27"/>
                <a:gd name="T30" fmla="*/ 12 w 26"/>
                <a:gd name="T31" fmla="*/ 5 h 27"/>
                <a:gd name="T32" fmla="*/ 14 w 26"/>
                <a:gd name="T33" fmla="*/ 5 h 27"/>
                <a:gd name="T34" fmla="*/ 15 w 26"/>
                <a:gd name="T35" fmla="*/ 5 h 27"/>
                <a:gd name="T36" fmla="*/ 8 w 26"/>
                <a:gd name="T37" fmla="*/ 1 h 27"/>
                <a:gd name="T38" fmla="*/ 9 w 26"/>
                <a:gd name="T39" fmla="*/ 2 h 27"/>
                <a:gd name="T40" fmla="*/ 9 w 26"/>
                <a:gd name="T41" fmla="*/ 3 h 27"/>
                <a:gd name="T42" fmla="*/ 8 w 26"/>
                <a:gd name="T43" fmla="*/ 5 h 27"/>
                <a:gd name="T44" fmla="*/ 2 w 26"/>
                <a:gd name="T45" fmla="*/ 14 h 27"/>
                <a:gd name="T46" fmla="*/ 1 w 26"/>
                <a:gd name="T47" fmla="*/ 15 h 27"/>
                <a:gd name="T48" fmla="*/ 0 w 26"/>
                <a:gd name="T49" fmla="*/ 17 h 27"/>
                <a:gd name="T50" fmla="*/ 0 w 26"/>
                <a:gd name="T51" fmla="*/ 19 h 27"/>
                <a:gd name="T52" fmla="*/ 0 w 26"/>
                <a:gd name="T53" fmla="*/ 20 h 27"/>
                <a:gd name="T54" fmla="*/ 1 w 26"/>
                <a:gd name="T55" fmla="*/ 22 h 27"/>
                <a:gd name="T56" fmla="*/ 2 w 26"/>
                <a:gd name="T57" fmla="*/ 24 h 27"/>
                <a:gd name="T58" fmla="*/ 4 w 26"/>
                <a:gd name="T59" fmla="*/ 24 h 27"/>
                <a:gd name="T60" fmla="*/ 6 w 26"/>
                <a:gd name="T61" fmla="*/ 25 h 27"/>
                <a:gd name="T62" fmla="*/ 7 w 26"/>
                <a:gd name="T63" fmla="*/ 26 h 27"/>
                <a:gd name="T64" fmla="*/ 9 w 26"/>
                <a:gd name="T65" fmla="*/ 26 h 27"/>
                <a:gd name="T66" fmla="*/ 10 w 26"/>
                <a:gd name="T67" fmla="*/ 26 h 27"/>
                <a:gd name="T68" fmla="*/ 12 w 26"/>
                <a:gd name="T69" fmla="*/ 24 h 27"/>
                <a:gd name="T70" fmla="*/ 14 w 26"/>
                <a:gd name="T71" fmla="*/ 24 h 27"/>
                <a:gd name="T72" fmla="*/ 20 w 26"/>
                <a:gd name="T73" fmla="*/ 15 h 27"/>
                <a:gd name="T74" fmla="*/ 21 w 26"/>
                <a:gd name="T75" fmla="*/ 13 h 27"/>
                <a:gd name="T76" fmla="*/ 22 w 26"/>
                <a:gd name="T77" fmla="*/ 12 h 27"/>
                <a:gd name="T78" fmla="*/ 23 w 26"/>
                <a:gd name="T79" fmla="*/ 12 h 27"/>
                <a:gd name="T80" fmla="*/ 24 w 26"/>
                <a:gd name="T81" fmla="*/ 13 h 27"/>
                <a:gd name="T82" fmla="*/ 20 w 26"/>
                <a:gd name="T83" fmla="*/ 8 h 27"/>
                <a:gd name="T84" fmla="*/ 20 w 26"/>
                <a:gd name="T85" fmla="*/ 10 h 27"/>
                <a:gd name="T86" fmla="*/ 20 w 26"/>
                <a:gd name="T87" fmla="*/ 11 h 27"/>
                <a:gd name="T88" fmla="*/ 19 w 26"/>
                <a:gd name="T89" fmla="*/ 12 h 27"/>
                <a:gd name="T90" fmla="*/ 19 w 26"/>
                <a:gd name="T91" fmla="*/ 14 h 2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6"/>
                <a:gd name="T139" fmla="*/ 0 h 27"/>
                <a:gd name="T140" fmla="*/ 26 w 26"/>
                <a:gd name="T141" fmla="*/ 27 h 2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6" h="27">
                  <a:moveTo>
                    <a:pt x="14" y="20"/>
                  </a:moveTo>
                  <a:lnTo>
                    <a:pt x="14" y="21"/>
                  </a:lnTo>
                  <a:lnTo>
                    <a:pt x="13" y="22"/>
                  </a:lnTo>
                  <a:lnTo>
                    <a:pt x="12" y="23"/>
                  </a:lnTo>
                  <a:lnTo>
                    <a:pt x="11" y="24"/>
                  </a:lnTo>
                  <a:lnTo>
                    <a:pt x="10" y="24"/>
                  </a:lnTo>
                  <a:lnTo>
                    <a:pt x="9" y="24"/>
                  </a:lnTo>
                  <a:lnTo>
                    <a:pt x="8" y="25"/>
                  </a:lnTo>
                  <a:lnTo>
                    <a:pt x="7" y="24"/>
                  </a:lnTo>
                  <a:lnTo>
                    <a:pt x="6" y="24"/>
                  </a:lnTo>
                  <a:lnTo>
                    <a:pt x="5" y="24"/>
                  </a:lnTo>
                  <a:lnTo>
                    <a:pt x="4" y="23"/>
                  </a:lnTo>
                  <a:lnTo>
                    <a:pt x="3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5" y="6"/>
                  </a:lnTo>
                  <a:lnTo>
                    <a:pt x="15" y="5"/>
                  </a:lnTo>
                  <a:lnTo>
                    <a:pt x="8" y="0"/>
                  </a:lnTo>
                  <a:lnTo>
                    <a:pt x="8" y="1"/>
                  </a:lnTo>
                  <a:lnTo>
                    <a:pt x="9" y="1"/>
                  </a:lnTo>
                  <a:lnTo>
                    <a:pt x="9" y="2"/>
                  </a:lnTo>
                  <a:lnTo>
                    <a:pt x="9" y="3"/>
                  </a:lnTo>
                  <a:lnTo>
                    <a:pt x="8" y="4"/>
                  </a:lnTo>
                  <a:lnTo>
                    <a:pt x="8" y="5"/>
                  </a:lnTo>
                  <a:lnTo>
                    <a:pt x="7" y="5"/>
                  </a:lnTo>
                  <a:lnTo>
                    <a:pt x="2" y="14"/>
                  </a:lnTo>
                  <a:lnTo>
                    <a:pt x="1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1" y="21"/>
                  </a:lnTo>
                  <a:lnTo>
                    <a:pt x="1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4"/>
                  </a:lnTo>
                  <a:lnTo>
                    <a:pt x="4" y="24"/>
                  </a:lnTo>
                  <a:lnTo>
                    <a:pt x="5" y="25"/>
                  </a:lnTo>
                  <a:lnTo>
                    <a:pt x="6" y="25"/>
                  </a:lnTo>
                  <a:lnTo>
                    <a:pt x="6" y="26"/>
                  </a:lnTo>
                  <a:lnTo>
                    <a:pt x="7" y="26"/>
                  </a:lnTo>
                  <a:lnTo>
                    <a:pt x="8" y="26"/>
                  </a:lnTo>
                  <a:lnTo>
                    <a:pt x="9" y="26"/>
                  </a:lnTo>
                  <a:lnTo>
                    <a:pt x="10" y="26"/>
                  </a:lnTo>
                  <a:lnTo>
                    <a:pt x="11" y="25"/>
                  </a:lnTo>
                  <a:lnTo>
                    <a:pt x="12" y="24"/>
                  </a:lnTo>
                  <a:lnTo>
                    <a:pt x="13" y="24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20" y="15"/>
                  </a:lnTo>
                  <a:lnTo>
                    <a:pt x="21" y="14"/>
                  </a:lnTo>
                  <a:lnTo>
                    <a:pt x="21" y="13"/>
                  </a:lnTo>
                  <a:lnTo>
                    <a:pt x="22" y="13"/>
                  </a:lnTo>
                  <a:lnTo>
                    <a:pt x="22" y="12"/>
                  </a:lnTo>
                  <a:lnTo>
                    <a:pt x="23" y="12"/>
                  </a:lnTo>
                  <a:lnTo>
                    <a:pt x="23" y="13"/>
                  </a:lnTo>
                  <a:lnTo>
                    <a:pt x="24" y="13"/>
                  </a:lnTo>
                  <a:lnTo>
                    <a:pt x="25" y="12"/>
                  </a:lnTo>
                  <a:lnTo>
                    <a:pt x="20" y="8"/>
                  </a:lnTo>
                  <a:lnTo>
                    <a:pt x="19" y="9"/>
                  </a:lnTo>
                  <a:lnTo>
                    <a:pt x="20" y="10"/>
                  </a:lnTo>
                  <a:lnTo>
                    <a:pt x="20" y="11"/>
                  </a:lnTo>
                  <a:lnTo>
                    <a:pt x="20" y="12"/>
                  </a:lnTo>
                  <a:lnTo>
                    <a:pt x="19" y="12"/>
                  </a:lnTo>
                  <a:lnTo>
                    <a:pt x="19" y="13"/>
                  </a:lnTo>
                  <a:lnTo>
                    <a:pt x="19" y="14"/>
                  </a:lnTo>
                  <a:lnTo>
                    <a:pt x="14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87" name="Freeform 312"/>
            <p:cNvSpPr>
              <a:spLocks/>
            </p:cNvSpPr>
            <p:nvPr/>
          </p:nvSpPr>
          <p:spPr bwMode="auto">
            <a:xfrm>
              <a:off x="690" y="3206"/>
              <a:ext cx="23" cy="26"/>
            </a:xfrm>
            <a:custGeom>
              <a:avLst/>
              <a:gdLst>
                <a:gd name="T0" fmla="*/ 13 w 23"/>
                <a:gd name="T1" fmla="*/ 12 h 26"/>
                <a:gd name="T2" fmla="*/ 9 w 23"/>
                <a:gd name="T3" fmla="*/ 10 h 26"/>
                <a:gd name="T4" fmla="*/ 9 w 23"/>
                <a:gd name="T5" fmla="*/ 11 h 26"/>
                <a:gd name="T6" fmla="*/ 8 w 23"/>
                <a:gd name="T7" fmla="*/ 11 h 26"/>
                <a:gd name="T8" fmla="*/ 7 w 23"/>
                <a:gd name="T9" fmla="*/ 12 h 26"/>
                <a:gd name="T10" fmla="*/ 6 w 23"/>
                <a:gd name="T11" fmla="*/ 13 h 26"/>
                <a:gd name="T12" fmla="*/ 6 w 23"/>
                <a:gd name="T13" fmla="*/ 13 h 26"/>
                <a:gd name="T14" fmla="*/ 6 w 23"/>
                <a:gd name="T15" fmla="*/ 14 h 26"/>
                <a:gd name="T16" fmla="*/ 5 w 23"/>
                <a:gd name="T17" fmla="*/ 14 h 26"/>
                <a:gd name="T18" fmla="*/ 5 w 23"/>
                <a:gd name="T19" fmla="*/ 15 h 26"/>
                <a:gd name="T20" fmla="*/ 5 w 23"/>
                <a:gd name="T21" fmla="*/ 15 h 26"/>
                <a:gd name="T22" fmla="*/ 6 w 23"/>
                <a:gd name="T23" fmla="*/ 16 h 26"/>
                <a:gd name="T24" fmla="*/ 6 w 23"/>
                <a:gd name="T25" fmla="*/ 16 h 26"/>
                <a:gd name="T26" fmla="*/ 6 w 23"/>
                <a:gd name="T27" fmla="*/ 17 h 26"/>
                <a:gd name="T28" fmla="*/ 6 w 23"/>
                <a:gd name="T29" fmla="*/ 18 h 26"/>
                <a:gd name="T30" fmla="*/ 0 w 23"/>
                <a:gd name="T31" fmla="*/ 14 h 26"/>
                <a:gd name="T32" fmla="*/ 0 w 23"/>
                <a:gd name="T33" fmla="*/ 13 h 26"/>
                <a:gd name="T34" fmla="*/ 1 w 23"/>
                <a:gd name="T35" fmla="*/ 13 h 26"/>
                <a:gd name="T36" fmla="*/ 2 w 23"/>
                <a:gd name="T37" fmla="*/ 13 h 26"/>
                <a:gd name="T38" fmla="*/ 2 w 23"/>
                <a:gd name="T39" fmla="*/ 13 h 26"/>
                <a:gd name="T40" fmla="*/ 3 w 23"/>
                <a:gd name="T41" fmla="*/ 13 h 26"/>
                <a:gd name="T42" fmla="*/ 4 w 23"/>
                <a:gd name="T43" fmla="*/ 12 h 26"/>
                <a:gd name="T44" fmla="*/ 5 w 23"/>
                <a:gd name="T45" fmla="*/ 12 h 26"/>
                <a:gd name="T46" fmla="*/ 6 w 23"/>
                <a:gd name="T47" fmla="*/ 11 h 26"/>
                <a:gd name="T48" fmla="*/ 6 w 23"/>
                <a:gd name="T49" fmla="*/ 11 h 26"/>
                <a:gd name="T50" fmla="*/ 19 w 23"/>
                <a:gd name="T51" fmla="*/ 0 h 26"/>
                <a:gd name="T52" fmla="*/ 22 w 23"/>
                <a:gd name="T53" fmla="*/ 1 h 26"/>
                <a:gd name="T54" fmla="*/ 18 w 23"/>
                <a:gd name="T55" fmla="*/ 18 h 26"/>
                <a:gd name="T56" fmla="*/ 17 w 23"/>
                <a:gd name="T57" fmla="*/ 19 h 26"/>
                <a:gd name="T58" fmla="*/ 17 w 23"/>
                <a:gd name="T59" fmla="*/ 19 h 26"/>
                <a:gd name="T60" fmla="*/ 17 w 23"/>
                <a:gd name="T61" fmla="*/ 20 h 26"/>
                <a:gd name="T62" fmla="*/ 17 w 23"/>
                <a:gd name="T63" fmla="*/ 22 h 26"/>
                <a:gd name="T64" fmla="*/ 17 w 23"/>
                <a:gd name="T65" fmla="*/ 23 h 26"/>
                <a:gd name="T66" fmla="*/ 17 w 23"/>
                <a:gd name="T67" fmla="*/ 23 h 26"/>
                <a:gd name="T68" fmla="*/ 18 w 23"/>
                <a:gd name="T69" fmla="*/ 23 h 26"/>
                <a:gd name="T70" fmla="*/ 18 w 23"/>
                <a:gd name="T71" fmla="*/ 24 h 26"/>
                <a:gd name="T72" fmla="*/ 18 w 23"/>
                <a:gd name="T73" fmla="*/ 25 h 26"/>
                <a:gd name="T74" fmla="*/ 10 w 23"/>
                <a:gd name="T75" fmla="*/ 20 h 26"/>
                <a:gd name="T76" fmla="*/ 11 w 23"/>
                <a:gd name="T77" fmla="*/ 19 h 26"/>
                <a:gd name="T78" fmla="*/ 12 w 23"/>
                <a:gd name="T79" fmla="*/ 19 h 26"/>
                <a:gd name="T80" fmla="*/ 12 w 23"/>
                <a:gd name="T81" fmla="*/ 20 h 26"/>
                <a:gd name="T82" fmla="*/ 13 w 23"/>
                <a:gd name="T83" fmla="*/ 20 h 26"/>
                <a:gd name="T84" fmla="*/ 13 w 23"/>
                <a:gd name="T85" fmla="*/ 20 h 26"/>
                <a:gd name="T86" fmla="*/ 14 w 23"/>
                <a:gd name="T87" fmla="*/ 20 h 26"/>
                <a:gd name="T88" fmla="*/ 14 w 23"/>
                <a:gd name="T89" fmla="*/ 19 h 26"/>
                <a:gd name="T90" fmla="*/ 15 w 23"/>
                <a:gd name="T91" fmla="*/ 19 h 26"/>
                <a:gd name="T92" fmla="*/ 16 w 23"/>
                <a:gd name="T93" fmla="*/ 14 h 26"/>
                <a:gd name="T94" fmla="*/ 13 w 23"/>
                <a:gd name="T95" fmla="*/ 12 h 26"/>
                <a:gd name="T96" fmla="*/ 13 w 23"/>
                <a:gd name="T97" fmla="*/ 11 h 26"/>
                <a:gd name="T98" fmla="*/ 17 w 23"/>
                <a:gd name="T99" fmla="*/ 13 h 26"/>
                <a:gd name="T100" fmla="*/ 18 w 23"/>
                <a:gd name="T101" fmla="*/ 2 h 26"/>
                <a:gd name="T102" fmla="*/ 10 w 23"/>
                <a:gd name="T103" fmla="*/ 10 h 26"/>
                <a:gd name="T104" fmla="*/ 13 w 23"/>
                <a:gd name="T105" fmla="*/ 11 h 26"/>
                <a:gd name="T106" fmla="*/ 13 w 23"/>
                <a:gd name="T107" fmla="*/ 12 h 2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3"/>
                <a:gd name="T163" fmla="*/ 0 h 26"/>
                <a:gd name="T164" fmla="*/ 23 w 23"/>
                <a:gd name="T165" fmla="*/ 26 h 2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3" h="26">
                  <a:moveTo>
                    <a:pt x="13" y="12"/>
                  </a:moveTo>
                  <a:lnTo>
                    <a:pt x="9" y="10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7" y="12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6" y="18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18" y="18"/>
                  </a:lnTo>
                  <a:lnTo>
                    <a:pt x="17" y="19"/>
                  </a:lnTo>
                  <a:lnTo>
                    <a:pt x="17" y="20"/>
                  </a:lnTo>
                  <a:lnTo>
                    <a:pt x="17" y="22"/>
                  </a:lnTo>
                  <a:lnTo>
                    <a:pt x="17" y="23"/>
                  </a:lnTo>
                  <a:lnTo>
                    <a:pt x="18" y="23"/>
                  </a:lnTo>
                  <a:lnTo>
                    <a:pt x="18" y="24"/>
                  </a:lnTo>
                  <a:lnTo>
                    <a:pt x="18" y="25"/>
                  </a:lnTo>
                  <a:lnTo>
                    <a:pt x="10" y="20"/>
                  </a:lnTo>
                  <a:lnTo>
                    <a:pt x="11" y="19"/>
                  </a:lnTo>
                  <a:lnTo>
                    <a:pt x="12" y="19"/>
                  </a:lnTo>
                  <a:lnTo>
                    <a:pt x="12" y="20"/>
                  </a:lnTo>
                  <a:lnTo>
                    <a:pt x="13" y="20"/>
                  </a:lnTo>
                  <a:lnTo>
                    <a:pt x="14" y="20"/>
                  </a:lnTo>
                  <a:lnTo>
                    <a:pt x="14" y="19"/>
                  </a:lnTo>
                  <a:lnTo>
                    <a:pt x="15" y="19"/>
                  </a:lnTo>
                  <a:lnTo>
                    <a:pt x="16" y="14"/>
                  </a:lnTo>
                  <a:lnTo>
                    <a:pt x="13" y="12"/>
                  </a:lnTo>
                  <a:lnTo>
                    <a:pt x="13" y="11"/>
                  </a:lnTo>
                  <a:lnTo>
                    <a:pt x="17" y="13"/>
                  </a:lnTo>
                  <a:lnTo>
                    <a:pt x="18" y="2"/>
                  </a:lnTo>
                  <a:lnTo>
                    <a:pt x="10" y="10"/>
                  </a:lnTo>
                  <a:lnTo>
                    <a:pt x="13" y="11"/>
                  </a:lnTo>
                  <a:lnTo>
                    <a:pt x="13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88" name="Freeform 313"/>
            <p:cNvSpPr>
              <a:spLocks/>
            </p:cNvSpPr>
            <p:nvPr/>
          </p:nvSpPr>
          <p:spPr bwMode="auto">
            <a:xfrm>
              <a:off x="714" y="3213"/>
              <a:ext cx="24" cy="30"/>
            </a:xfrm>
            <a:custGeom>
              <a:avLst/>
              <a:gdLst>
                <a:gd name="T0" fmla="*/ 13 w 24"/>
                <a:gd name="T1" fmla="*/ 27 h 30"/>
                <a:gd name="T2" fmla="*/ 18 w 24"/>
                <a:gd name="T3" fmla="*/ 28 h 30"/>
                <a:gd name="T4" fmla="*/ 17 w 24"/>
                <a:gd name="T5" fmla="*/ 27 h 30"/>
                <a:gd name="T6" fmla="*/ 17 w 24"/>
                <a:gd name="T7" fmla="*/ 27 h 30"/>
                <a:gd name="T8" fmla="*/ 16 w 24"/>
                <a:gd name="T9" fmla="*/ 26 h 30"/>
                <a:gd name="T10" fmla="*/ 16 w 24"/>
                <a:gd name="T11" fmla="*/ 24 h 30"/>
                <a:gd name="T12" fmla="*/ 15 w 24"/>
                <a:gd name="T13" fmla="*/ 15 h 30"/>
                <a:gd name="T14" fmla="*/ 17 w 24"/>
                <a:gd name="T15" fmla="*/ 16 h 30"/>
                <a:gd name="T16" fmla="*/ 18 w 24"/>
                <a:gd name="T17" fmla="*/ 16 h 30"/>
                <a:gd name="T18" fmla="*/ 20 w 24"/>
                <a:gd name="T19" fmla="*/ 15 h 30"/>
                <a:gd name="T20" fmla="*/ 21 w 24"/>
                <a:gd name="T21" fmla="*/ 14 h 30"/>
                <a:gd name="T22" fmla="*/ 21 w 24"/>
                <a:gd name="T23" fmla="*/ 13 h 30"/>
                <a:gd name="T24" fmla="*/ 22 w 24"/>
                <a:gd name="T25" fmla="*/ 12 h 30"/>
                <a:gd name="T26" fmla="*/ 23 w 24"/>
                <a:gd name="T27" fmla="*/ 12 h 30"/>
                <a:gd name="T28" fmla="*/ 23 w 24"/>
                <a:gd name="T29" fmla="*/ 10 h 30"/>
                <a:gd name="T30" fmla="*/ 22 w 24"/>
                <a:gd name="T31" fmla="*/ 8 h 30"/>
                <a:gd name="T32" fmla="*/ 21 w 24"/>
                <a:gd name="T33" fmla="*/ 7 h 30"/>
                <a:gd name="T34" fmla="*/ 21 w 24"/>
                <a:gd name="T35" fmla="*/ 6 h 30"/>
                <a:gd name="T36" fmla="*/ 19 w 24"/>
                <a:gd name="T37" fmla="*/ 5 h 30"/>
                <a:gd name="T38" fmla="*/ 17 w 24"/>
                <a:gd name="T39" fmla="*/ 4 h 30"/>
                <a:gd name="T40" fmla="*/ 9 w 24"/>
                <a:gd name="T41" fmla="*/ 1 h 30"/>
                <a:gd name="T42" fmla="*/ 10 w 24"/>
                <a:gd name="T43" fmla="*/ 2 h 30"/>
                <a:gd name="T44" fmla="*/ 10 w 24"/>
                <a:gd name="T45" fmla="*/ 3 h 30"/>
                <a:gd name="T46" fmla="*/ 10 w 24"/>
                <a:gd name="T47" fmla="*/ 5 h 30"/>
                <a:gd name="T48" fmla="*/ 5 w 24"/>
                <a:gd name="T49" fmla="*/ 17 h 30"/>
                <a:gd name="T50" fmla="*/ 4 w 24"/>
                <a:gd name="T51" fmla="*/ 18 h 30"/>
                <a:gd name="T52" fmla="*/ 4 w 24"/>
                <a:gd name="T53" fmla="*/ 20 h 30"/>
                <a:gd name="T54" fmla="*/ 2 w 24"/>
                <a:gd name="T55" fmla="*/ 20 h 30"/>
                <a:gd name="T56" fmla="*/ 1 w 24"/>
                <a:gd name="T57" fmla="*/ 20 h 30"/>
                <a:gd name="T58" fmla="*/ 8 w 24"/>
                <a:gd name="T59" fmla="*/ 24 h 30"/>
                <a:gd name="T60" fmla="*/ 7 w 24"/>
                <a:gd name="T61" fmla="*/ 23 h 30"/>
                <a:gd name="T62" fmla="*/ 6 w 24"/>
                <a:gd name="T63" fmla="*/ 22 h 30"/>
                <a:gd name="T64" fmla="*/ 6 w 24"/>
                <a:gd name="T65" fmla="*/ 21 h 30"/>
                <a:gd name="T66" fmla="*/ 7 w 24"/>
                <a:gd name="T67" fmla="*/ 20 h 30"/>
                <a:gd name="T68" fmla="*/ 7 w 24"/>
                <a:gd name="T69" fmla="*/ 18 h 30"/>
                <a:gd name="T70" fmla="*/ 12 w 24"/>
                <a:gd name="T71" fmla="*/ 14 h 3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4"/>
                <a:gd name="T109" fmla="*/ 0 h 30"/>
                <a:gd name="T110" fmla="*/ 24 w 24"/>
                <a:gd name="T111" fmla="*/ 30 h 3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4" h="30">
                  <a:moveTo>
                    <a:pt x="12" y="14"/>
                  </a:moveTo>
                  <a:lnTo>
                    <a:pt x="13" y="27"/>
                  </a:lnTo>
                  <a:lnTo>
                    <a:pt x="17" y="29"/>
                  </a:lnTo>
                  <a:lnTo>
                    <a:pt x="18" y="28"/>
                  </a:lnTo>
                  <a:lnTo>
                    <a:pt x="17" y="28"/>
                  </a:lnTo>
                  <a:lnTo>
                    <a:pt x="17" y="27"/>
                  </a:lnTo>
                  <a:lnTo>
                    <a:pt x="16" y="27"/>
                  </a:lnTo>
                  <a:lnTo>
                    <a:pt x="16" y="26"/>
                  </a:lnTo>
                  <a:lnTo>
                    <a:pt x="16" y="25"/>
                  </a:lnTo>
                  <a:lnTo>
                    <a:pt x="16" y="24"/>
                  </a:lnTo>
                  <a:lnTo>
                    <a:pt x="15" y="23"/>
                  </a:lnTo>
                  <a:lnTo>
                    <a:pt x="15" y="15"/>
                  </a:lnTo>
                  <a:lnTo>
                    <a:pt x="16" y="16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4"/>
                  </a:lnTo>
                  <a:lnTo>
                    <a:pt x="21" y="13"/>
                  </a:lnTo>
                  <a:lnTo>
                    <a:pt x="22" y="13"/>
                  </a:lnTo>
                  <a:lnTo>
                    <a:pt x="22" y="12"/>
                  </a:lnTo>
                  <a:lnTo>
                    <a:pt x="23" y="12"/>
                  </a:lnTo>
                  <a:lnTo>
                    <a:pt x="23" y="11"/>
                  </a:lnTo>
                  <a:lnTo>
                    <a:pt x="23" y="10"/>
                  </a:lnTo>
                  <a:lnTo>
                    <a:pt x="23" y="9"/>
                  </a:lnTo>
                  <a:lnTo>
                    <a:pt x="22" y="8"/>
                  </a:lnTo>
                  <a:lnTo>
                    <a:pt x="22" y="7"/>
                  </a:lnTo>
                  <a:lnTo>
                    <a:pt x="21" y="7"/>
                  </a:lnTo>
                  <a:lnTo>
                    <a:pt x="21" y="6"/>
                  </a:lnTo>
                  <a:lnTo>
                    <a:pt x="20" y="5"/>
                  </a:lnTo>
                  <a:lnTo>
                    <a:pt x="19" y="5"/>
                  </a:lnTo>
                  <a:lnTo>
                    <a:pt x="18" y="4"/>
                  </a:lnTo>
                  <a:lnTo>
                    <a:pt x="17" y="4"/>
                  </a:lnTo>
                  <a:lnTo>
                    <a:pt x="10" y="0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5" y="17"/>
                  </a:lnTo>
                  <a:lnTo>
                    <a:pt x="4" y="18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3" y="20"/>
                  </a:lnTo>
                  <a:lnTo>
                    <a:pt x="2" y="20"/>
                  </a:lnTo>
                  <a:lnTo>
                    <a:pt x="1" y="20"/>
                  </a:lnTo>
                  <a:lnTo>
                    <a:pt x="0" y="21"/>
                  </a:lnTo>
                  <a:lnTo>
                    <a:pt x="8" y="24"/>
                  </a:lnTo>
                  <a:lnTo>
                    <a:pt x="8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1"/>
                  </a:lnTo>
                  <a:lnTo>
                    <a:pt x="6" y="20"/>
                  </a:lnTo>
                  <a:lnTo>
                    <a:pt x="7" y="20"/>
                  </a:lnTo>
                  <a:lnTo>
                    <a:pt x="7" y="19"/>
                  </a:lnTo>
                  <a:lnTo>
                    <a:pt x="7" y="18"/>
                  </a:lnTo>
                  <a:lnTo>
                    <a:pt x="10" y="13"/>
                  </a:lnTo>
                  <a:lnTo>
                    <a:pt x="12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89" name="Freeform 314"/>
            <p:cNvSpPr>
              <a:spLocks/>
            </p:cNvSpPr>
            <p:nvPr/>
          </p:nvSpPr>
          <p:spPr bwMode="auto">
            <a:xfrm>
              <a:off x="744" y="3223"/>
              <a:ext cx="22" cy="26"/>
            </a:xfrm>
            <a:custGeom>
              <a:avLst/>
              <a:gdLst>
                <a:gd name="T0" fmla="*/ 12 w 22"/>
                <a:gd name="T1" fmla="*/ 7 h 26"/>
                <a:gd name="T2" fmla="*/ 12 w 22"/>
                <a:gd name="T3" fmla="*/ 7 h 26"/>
                <a:gd name="T4" fmla="*/ 13 w 22"/>
                <a:gd name="T5" fmla="*/ 6 h 26"/>
                <a:gd name="T6" fmla="*/ 13 w 22"/>
                <a:gd name="T7" fmla="*/ 5 h 26"/>
                <a:gd name="T8" fmla="*/ 14 w 22"/>
                <a:gd name="T9" fmla="*/ 5 h 26"/>
                <a:gd name="T10" fmla="*/ 14 w 22"/>
                <a:gd name="T11" fmla="*/ 4 h 26"/>
                <a:gd name="T12" fmla="*/ 15 w 22"/>
                <a:gd name="T13" fmla="*/ 4 h 26"/>
                <a:gd name="T14" fmla="*/ 15 w 22"/>
                <a:gd name="T15" fmla="*/ 5 h 26"/>
                <a:gd name="T16" fmla="*/ 16 w 22"/>
                <a:gd name="T17" fmla="*/ 5 h 26"/>
                <a:gd name="T18" fmla="*/ 16 w 22"/>
                <a:gd name="T19" fmla="*/ 5 h 26"/>
                <a:gd name="T20" fmla="*/ 17 w 22"/>
                <a:gd name="T21" fmla="*/ 6 h 26"/>
                <a:gd name="T22" fmla="*/ 18 w 22"/>
                <a:gd name="T23" fmla="*/ 6 h 26"/>
                <a:gd name="T24" fmla="*/ 19 w 22"/>
                <a:gd name="T25" fmla="*/ 7 h 26"/>
                <a:gd name="T26" fmla="*/ 19 w 22"/>
                <a:gd name="T27" fmla="*/ 8 h 26"/>
                <a:gd name="T28" fmla="*/ 19 w 22"/>
                <a:gd name="T29" fmla="*/ 8 h 26"/>
                <a:gd name="T30" fmla="*/ 19 w 22"/>
                <a:gd name="T31" fmla="*/ 10 h 26"/>
                <a:gd name="T32" fmla="*/ 20 w 22"/>
                <a:gd name="T33" fmla="*/ 10 h 26"/>
                <a:gd name="T34" fmla="*/ 20 w 22"/>
                <a:gd name="T35" fmla="*/ 11 h 26"/>
                <a:gd name="T36" fmla="*/ 21 w 22"/>
                <a:gd name="T37" fmla="*/ 11 h 26"/>
                <a:gd name="T38" fmla="*/ 20 w 22"/>
                <a:gd name="T39" fmla="*/ 6 h 26"/>
                <a:gd name="T40" fmla="*/ 4 w 22"/>
                <a:gd name="T41" fmla="*/ 0 h 26"/>
                <a:gd name="T42" fmla="*/ 0 w 22"/>
                <a:gd name="T43" fmla="*/ 5 h 26"/>
                <a:gd name="T44" fmla="*/ 1 w 22"/>
                <a:gd name="T45" fmla="*/ 6 h 26"/>
                <a:gd name="T46" fmla="*/ 2 w 22"/>
                <a:gd name="T47" fmla="*/ 5 h 26"/>
                <a:gd name="T48" fmla="*/ 2 w 22"/>
                <a:gd name="T49" fmla="*/ 4 h 26"/>
                <a:gd name="T50" fmla="*/ 3 w 22"/>
                <a:gd name="T51" fmla="*/ 3 h 26"/>
                <a:gd name="T52" fmla="*/ 4 w 22"/>
                <a:gd name="T53" fmla="*/ 3 h 26"/>
                <a:gd name="T54" fmla="*/ 5 w 22"/>
                <a:gd name="T55" fmla="*/ 2 h 26"/>
                <a:gd name="T56" fmla="*/ 5 w 22"/>
                <a:gd name="T57" fmla="*/ 2 h 26"/>
                <a:gd name="T58" fmla="*/ 6 w 22"/>
                <a:gd name="T59" fmla="*/ 2 h 26"/>
                <a:gd name="T60" fmla="*/ 7 w 22"/>
                <a:gd name="T61" fmla="*/ 2 h 26"/>
                <a:gd name="T62" fmla="*/ 8 w 22"/>
                <a:gd name="T63" fmla="*/ 2 h 26"/>
                <a:gd name="T64" fmla="*/ 9 w 22"/>
                <a:gd name="T65" fmla="*/ 2 h 26"/>
                <a:gd name="T66" fmla="*/ 9 w 22"/>
                <a:gd name="T67" fmla="*/ 2 h 26"/>
                <a:gd name="T68" fmla="*/ 9 w 22"/>
                <a:gd name="T69" fmla="*/ 3 h 26"/>
                <a:gd name="T70" fmla="*/ 10 w 22"/>
                <a:gd name="T71" fmla="*/ 3 h 26"/>
                <a:gd name="T72" fmla="*/ 10 w 22"/>
                <a:gd name="T73" fmla="*/ 4 h 26"/>
                <a:gd name="T74" fmla="*/ 10 w 22"/>
                <a:gd name="T75" fmla="*/ 5 h 26"/>
                <a:gd name="T76" fmla="*/ 9 w 22"/>
                <a:gd name="T77" fmla="*/ 6 h 26"/>
                <a:gd name="T78" fmla="*/ 6 w 22"/>
                <a:gd name="T79" fmla="*/ 19 h 26"/>
                <a:gd name="T80" fmla="*/ 5 w 22"/>
                <a:gd name="T81" fmla="*/ 19 h 26"/>
                <a:gd name="T82" fmla="*/ 5 w 22"/>
                <a:gd name="T83" fmla="*/ 20 h 26"/>
                <a:gd name="T84" fmla="*/ 5 w 22"/>
                <a:gd name="T85" fmla="*/ 21 h 26"/>
                <a:gd name="T86" fmla="*/ 5 w 22"/>
                <a:gd name="T87" fmla="*/ 21 h 26"/>
                <a:gd name="T88" fmla="*/ 5 w 22"/>
                <a:gd name="T89" fmla="*/ 22 h 26"/>
                <a:gd name="T90" fmla="*/ 4 w 22"/>
                <a:gd name="T91" fmla="*/ 22 h 26"/>
                <a:gd name="T92" fmla="*/ 3 w 22"/>
                <a:gd name="T93" fmla="*/ 22 h 26"/>
                <a:gd name="T94" fmla="*/ 2 w 22"/>
                <a:gd name="T95" fmla="*/ 22 h 26"/>
                <a:gd name="T96" fmla="*/ 2 w 22"/>
                <a:gd name="T97" fmla="*/ 22 h 26"/>
                <a:gd name="T98" fmla="*/ 10 w 22"/>
                <a:gd name="T99" fmla="*/ 25 h 26"/>
                <a:gd name="T100" fmla="*/ 10 w 22"/>
                <a:gd name="T101" fmla="*/ 24 h 26"/>
                <a:gd name="T102" fmla="*/ 9 w 22"/>
                <a:gd name="T103" fmla="*/ 24 h 26"/>
                <a:gd name="T104" fmla="*/ 9 w 22"/>
                <a:gd name="T105" fmla="*/ 23 h 26"/>
                <a:gd name="T106" fmla="*/ 9 w 22"/>
                <a:gd name="T107" fmla="*/ 23 h 26"/>
                <a:gd name="T108" fmla="*/ 9 w 22"/>
                <a:gd name="T109" fmla="*/ 23 h 26"/>
                <a:gd name="T110" fmla="*/ 9 w 22"/>
                <a:gd name="T111" fmla="*/ 22 h 26"/>
                <a:gd name="T112" fmla="*/ 9 w 22"/>
                <a:gd name="T113" fmla="*/ 21 h 26"/>
                <a:gd name="T114" fmla="*/ 9 w 22"/>
                <a:gd name="T115" fmla="*/ 20 h 26"/>
                <a:gd name="T116" fmla="*/ 9 w 22"/>
                <a:gd name="T117" fmla="*/ 19 h 26"/>
                <a:gd name="T118" fmla="*/ 12 w 22"/>
                <a:gd name="T119" fmla="*/ 7 h 2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2"/>
                <a:gd name="T181" fmla="*/ 0 h 26"/>
                <a:gd name="T182" fmla="*/ 22 w 22"/>
                <a:gd name="T183" fmla="*/ 26 h 2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2" h="26">
                  <a:moveTo>
                    <a:pt x="12" y="7"/>
                  </a:moveTo>
                  <a:lnTo>
                    <a:pt x="12" y="7"/>
                  </a:lnTo>
                  <a:lnTo>
                    <a:pt x="13" y="6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7" y="6"/>
                  </a:lnTo>
                  <a:lnTo>
                    <a:pt x="18" y="6"/>
                  </a:lnTo>
                  <a:lnTo>
                    <a:pt x="19" y="7"/>
                  </a:lnTo>
                  <a:lnTo>
                    <a:pt x="19" y="8"/>
                  </a:lnTo>
                  <a:lnTo>
                    <a:pt x="19" y="10"/>
                  </a:lnTo>
                  <a:lnTo>
                    <a:pt x="20" y="10"/>
                  </a:lnTo>
                  <a:lnTo>
                    <a:pt x="20" y="11"/>
                  </a:lnTo>
                  <a:lnTo>
                    <a:pt x="21" y="11"/>
                  </a:lnTo>
                  <a:lnTo>
                    <a:pt x="20" y="6"/>
                  </a:lnTo>
                  <a:lnTo>
                    <a:pt x="4" y="0"/>
                  </a:lnTo>
                  <a:lnTo>
                    <a:pt x="0" y="5"/>
                  </a:lnTo>
                  <a:lnTo>
                    <a:pt x="1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3"/>
                  </a:lnTo>
                  <a:lnTo>
                    <a:pt x="4" y="3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2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9" y="6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5" y="21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3" y="22"/>
                  </a:lnTo>
                  <a:lnTo>
                    <a:pt x="2" y="22"/>
                  </a:lnTo>
                  <a:lnTo>
                    <a:pt x="10" y="25"/>
                  </a:lnTo>
                  <a:lnTo>
                    <a:pt x="10" y="24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12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90" name="Freeform 315"/>
            <p:cNvSpPr>
              <a:spLocks/>
            </p:cNvSpPr>
            <p:nvPr/>
          </p:nvSpPr>
          <p:spPr bwMode="auto">
            <a:xfrm>
              <a:off x="768" y="3230"/>
              <a:ext cx="21" cy="25"/>
            </a:xfrm>
            <a:custGeom>
              <a:avLst/>
              <a:gdLst>
                <a:gd name="T0" fmla="*/ 14 w 21"/>
                <a:gd name="T1" fmla="*/ 8 h 25"/>
                <a:gd name="T2" fmla="*/ 14 w 21"/>
                <a:gd name="T3" fmla="*/ 10 h 25"/>
                <a:gd name="T4" fmla="*/ 12 w 21"/>
                <a:gd name="T5" fmla="*/ 11 h 25"/>
                <a:gd name="T6" fmla="*/ 11 w 21"/>
                <a:gd name="T7" fmla="*/ 11 h 25"/>
                <a:gd name="T8" fmla="*/ 9 w 21"/>
                <a:gd name="T9" fmla="*/ 11 h 25"/>
                <a:gd name="T10" fmla="*/ 8 w 21"/>
                <a:gd name="T11" fmla="*/ 6 h 25"/>
                <a:gd name="T12" fmla="*/ 8 w 21"/>
                <a:gd name="T13" fmla="*/ 4 h 25"/>
                <a:gd name="T14" fmla="*/ 9 w 21"/>
                <a:gd name="T15" fmla="*/ 3 h 25"/>
                <a:gd name="T16" fmla="*/ 10 w 21"/>
                <a:gd name="T17" fmla="*/ 2 h 25"/>
                <a:gd name="T18" fmla="*/ 12 w 21"/>
                <a:gd name="T19" fmla="*/ 2 h 25"/>
                <a:gd name="T20" fmla="*/ 13 w 21"/>
                <a:gd name="T21" fmla="*/ 2 h 25"/>
                <a:gd name="T22" fmla="*/ 15 w 21"/>
                <a:gd name="T23" fmla="*/ 3 h 25"/>
                <a:gd name="T24" fmla="*/ 16 w 21"/>
                <a:gd name="T25" fmla="*/ 4 h 25"/>
                <a:gd name="T26" fmla="*/ 17 w 21"/>
                <a:gd name="T27" fmla="*/ 5 h 25"/>
                <a:gd name="T28" fmla="*/ 18 w 21"/>
                <a:gd name="T29" fmla="*/ 6 h 25"/>
                <a:gd name="T30" fmla="*/ 18 w 21"/>
                <a:gd name="T31" fmla="*/ 6 h 25"/>
                <a:gd name="T32" fmla="*/ 18 w 21"/>
                <a:gd name="T33" fmla="*/ 8 h 25"/>
                <a:gd name="T34" fmla="*/ 20 w 21"/>
                <a:gd name="T35" fmla="*/ 8 h 25"/>
                <a:gd name="T36" fmla="*/ 4 w 21"/>
                <a:gd name="T37" fmla="*/ 0 h 25"/>
                <a:gd name="T38" fmla="*/ 4 w 21"/>
                <a:gd name="T39" fmla="*/ 2 h 25"/>
                <a:gd name="T40" fmla="*/ 5 w 21"/>
                <a:gd name="T41" fmla="*/ 2 h 25"/>
                <a:gd name="T42" fmla="*/ 6 w 21"/>
                <a:gd name="T43" fmla="*/ 3 h 25"/>
                <a:gd name="T44" fmla="*/ 6 w 21"/>
                <a:gd name="T45" fmla="*/ 5 h 25"/>
                <a:gd name="T46" fmla="*/ 5 w 21"/>
                <a:gd name="T47" fmla="*/ 6 h 25"/>
                <a:gd name="T48" fmla="*/ 3 w 21"/>
                <a:gd name="T49" fmla="*/ 18 h 25"/>
                <a:gd name="T50" fmla="*/ 3 w 21"/>
                <a:gd name="T51" fmla="*/ 19 h 25"/>
                <a:gd name="T52" fmla="*/ 2 w 21"/>
                <a:gd name="T53" fmla="*/ 21 h 25"/>
                <a:gd name="T54" fmla="*/ 1 w 21"/>
                <a:gd name="T55" fmla="*/ 21 h 25"/>
                <a:gd name="T56" fmla="*/ 0 w 21"/>
                <a:gd name="T57" fmla="*/ 22 h 25"/>
                <a:gd name="T58" fmla="*/ 19 w 21"/>
                <a:gd name="T59" fmla="*/ 19 h 25"/>
                <a:gd name="T60" fmla="*/ 18 w 21"/>
                <a:gd name="T61" fmla="*/ 20 h 25"/>
                <a:gd name="T62" fmla="*/ 16 w 21"/>
                <a:gd name="T63" fmla="*/ 21 h 25"/>
                <a:gd name="T64" fmla="*/ 15 w 21"/>
                <a:gd name="T65" fmla="*/ 22 h 25"/>
                <a:gd name="T66" fmla="*/ 14 w 21"/>
                <a:gd name="T67" fmla="*/ 22 h 25"/>
                <a:gd name="T68" fmla="*/ 12 w 21"/>
                <a:gd name="T69" fmla="*/ 22 h 25"/>
                <a:gd name="T70" fmla="*/ 11 w 21"/>
                <a:gd name="T71" fmla="*/ 22 h 25"/>
                <a:gd name="T72" fmla="*/ 9 w 21"/>
                <a:gd name="T73" fmla="*/ 22 h 25"/>
                <a:gd name="T74" fmla="*/ 8 w 21"/>
                <a:gd name="T75" fmla="*/ 22 h 25"/>
                <a:gd name="T76" fmla="*/ 7 w 21"/>
                <a:gd name="T77" fmla="*/ 22 h 25"/>
                <a:gd name="T78" fmla="*/ 6 w 21"/>
                <a:gd name="T79" fmla="*/ 21 h 25"/>
                <a:gd name="T80" fmla="*/ 6 w 21"/>
                <a:gd name="T81" fmla="*/ 19 h 25"/>
                <a:gd name="T82" fmla="*/ 8 w 21"/>
                <a:gd name="T83" fmla="*/ 12 h 25"/>
                <a:gd name="T84" fmla="*/ 9 w 21"/>
                <a:gd name="T85" fmla="*/ 12 h 25"/>
                <a:gd name="T86" fmla="*/ 12 w 21"/>
                <a:gd name="T87" fmla="*/ 13 h 25"/>
                <a:gd name="T88" fmla="*/ 12 w 21"/>
                <a:gd name="T89" fmla="*/ 14 h 25"/>
                <a:gd name="T90" fmla="*/ 12 w 21"/>
                <a:gd name="T91" fmla="*/ 15 h 25"/>
                <a:gd name="T92" fmla="*/ 13 w 21"/>
                <a:gd name="T93" fmla="*/ 16 h 25"/>
                <a:gd name="T94" fmla="*/ 12 w 21"/>
                <a:gd name="T95" fmla="*/ 17 h 25"/>
                <a:gd name="T96" fmla="*/ 15 w 21"/>
                <a:gd name="T97" fmla="*/ 8 h 2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"/>
                <a:gd name="T148" fmla="*/ 0 h 25"/>
                <a:gd name="T149" fmla="*/ 21 w 21"/>
                <a:gd name="T150" fmla="*/ 25 h 2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" h="25">
                  <a:moveTo>
                    <a:pt x="15" y="8"/>
                  </a:moveTo>
                  <a:lnTo>
                    <a:pt x="14" y="8"/>
                  </a:lnTo>
                  <a:lnTo>
                    <a:pt x="14" y="9"/>
                  </a:lnTo>
                  <a:lnTo>
                    <a:pt x="14" y="10"/>
                  </a:lnTo>
                  <a:lnTo>
                    <a:pt x="13" y="10"/>
                  </a:lnTo>
                  <a:lnTo>
                    <a:pt x="12" y="11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8" y="6"/>
                  </a:lnTo>
                  <a:lnTo>
                    <a:pt x="8" y="5"/>
                  </a:lnTo>
                  <a:lnTo>
                    <a:pt x="8" y="4"/>
                  </a:lnTo>
                  <a:lnTo>
                    <a:pt x="9" y="4"/>
                  </a:lnTo>
                  <a:lnTo>
                    <a:pt x="9" y="3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18" y="5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8" y="8"/>
                  </a:lnTo>
                  <a:lnTo>
                    <a:pt x="19" y="8"/>
                  </a:lnTo>
                  <a:lnTo>
                    <a:pt x="20" y="8"/>
                  </a:lnTo>
                  <a:lnTo>
                    <a:pt x="19" y="2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2"/>
                  </a:lnTo>
                  <a:lnTo>
                    <a:pt x="5" y="2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17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2" y="21"/>
                  </a:lnTo>
                  <a:lnTo>
                    <a:pt x="1" y="21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15" y="24"/>
                  </a:lnTo>
                  <a:lnTo>
                    <a:pt x="19" y="19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7" y="20"/>
                  </a:lnTo>
                  <a:lnTo>
                    <a:pt x="16" y="21"/>
                  </a:lnTo>
                  <a:lnTo>
                    <a:pt x="15" y="22"/>
                  </a:lnTo>
                  <a:lnTo>
                    <a:pt x="14" y="22"/>
                  </a:lnTo>
                  <a:lnTo>
                    <a:pt x="13" y="22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10" y="22"/>
                  </a:lnTo>
                  <a:lnTo>
                    <a:pt x="9" y="22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1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8"/>
                  </a:lnTo>
                  <a:lnTo>
                    <a:pt x="8" y="12"/>
                  </a:lnTo>
                  <a:lnTo>
                    <a:pt x="9" y="12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4"/>
                  </a:lnTo>
                  <a:lnTo>
                    <a:pt x="12" y="15"/>
                  </a:lnTo>
                  <a:lnTo>
                    <a:pt x="13" y="15"/>
                  </a:lnTo>
                  <a:lnTo>
                    <a:pt x="13" y="16"/>
                  </a:lnTo>
                  <a:lnTo>
                    <a:pt x="13" y="17"/>
                  </a:lnTo>
                  <a:lnTo>
                    <a:pt x="12" y="17"/>
                  </a:lnTo>
                  <a:lnTo>
                    <a:pt x="13" y="17"/>
                  </a:lnTo>
                  <a:lnTo>
                    <a:pt x="15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91" name="Freeform 316"/>
            <p:cNvSpPr>
              <a:spLocks/>
            </p:cNvSpPr>
            <p:nvPr/>
          </p:nvSpPr>
          <p:spPr bwMode="auto">
            <a:xfrm>
              <a:off x="794" y="3234"/>
              <a:ext cx="19" cy="24"/>
            </a:xfrm>
            <a:custGeom>
              <a:avLst/>
              <a:gdLst>
                <a:gd name="T0" fmla="*/ 14 w 19"/>
                <a:gd name="T1" fmla="*/ 22 h 24"/>
                <a:gd name="T2" fmla="*/ 18 w 19"/>
                <a:gd name="T3" fmla="*/ 21 h 24"/>
                <a:gd name="T4" fmla="*/ 17 w 19"/>
                <a:gd name="T5" fmla="*/ 21 h 24"/>
                <a:gd name="T6" fmla="*/ 16 w 19"/>
                <a:gd name="T7" fmla="*/ 21 h 24"/>
                <a:gd name="T8" fmla="*/ 15 w 19"/>
                <a:gd name="T9" fmla="*/ 20 h 24"/>
                <a:gd name="T10" fmla="*/ 11 w 19"/>
                <a:gd name="T11" fmla="*/ 12 h 24"/>
                <a:gd name="T12" fmla="*/ 13 w 19"/>
                <a:gd name="T13" fmla="*/ 11 h 24"/>
                <a:gd name="T14" fmla="*/ 14 w 19"/>
                <a:gd name="T15" fmla="*/ 11 h 24"/>
                <a:gd name="T16" fmla="*/ 15 w 19"/>
                <a:gd name="T17" fmla="*/ 10 h 24"/>
                <a:gd name="T18" fmla="*/ 16 w 19"/>
                <a:gd name="T19" fmla="*/ 10 h 24"/>
                <a:gd name="T20" fmla="*/ 17 w 19"/>
                <a:gd name="T21" fmla="*/ 9 h 24"/>
                <a:gd name="T22" fmla="*/ 17 w 19"/>
                <a:gd name="T23" fmla="*/ 7 h 24"/>
                <a:gd name="T24" fmla="*/ 17 w 19"/>
                <a:gd name="T25" fmla="*/ 6 h 24"/>
                <a:gd name="T26" fmla="*/ 16 w 19"/>
                <a:gd name="T27" fmla="*/ 4 h 24"/>
                <a:gd name="T28" fmla="*/ 15 w 19"/>
                <a:gd name="T29" fmla="*/ 3 h 24"/>
                <a:gd name="T30" fmla="*/ 14 w 19"/>
                <a:gd name="T31" fmla="*/ 2 h 24"/>
                <a:gd name="T32" fmla="*/ 13 w 19"/>
                <a:gd name="T33" fmla="*/ 2 h 24"/>
                <a:gd name="T34" fmla="*/ 11 w 19"/>
                <a:gd name="T35" fmla="*/ 1 h 24"/>
                <a:gd name="T36" fmla="*/ 10 w 19"/>
                <a:gd name="T37" fmla="*/ 1 h 24"/>
                <a:gd name="T38" fmla="*/ 1 w 19"/>
                <a:gd name="T39" fmla="*/ 0 h 24"/>
                <a:gd name="T40" fmla="*/ 2 w 19"/>
                <a:gd name="T41" fmla="*/ 1 h 24"/>
                <a:gd name="T42" fmla="*/ 2 w 19"/>
                <a:gd name="T43" fmla="*/ 2 h 24"/>
                <a:gd name="T44" fmla="*/ 3 w 19"/>
                <a:gd name="T45" fmla="*/ 2 h 24"/>
                <a:gd name="T46" fmla="*/ 4 w 19"/>
                <a:gd name="T47" fmla="*/ 3 h 24"/>
                <a:gd name="T48" fmla="*/ 3 w 19"/>
                <a:gd name="T49" fmla="*/ 4 h 24"/>
                <a:gd name="T50" fmla="*/ 3 w 19"/>
                <a:gd name="T51" fmla="*/ 17 h 24"/>
                <a:gd name="T52" fmla="*/ 3 w 19"/>
                <a:gd name="T53" fmla="*/ 18 h 24"/>
                <a:gd name="T54" fmla="*/ 2 w 19"/>
                <a:gd name="T55" fmla="*/ 20 h 24"/>
                <a:gd name="T56" fmla="*/ 2 w 19"/>
                <a:gd name="T57" fmla="*/ 21 h 24"/>
                <a:gd name="T58" fmla="*/ 0 w 19"/>
                <a:gd name="T59" fmla="*/ 21 h 24"/>
                <a:gd name="T60" fmla="*/ 8 w 19"/>
                <a:gd name="T61" fmla="*/ 22 h 24"/>
                <a:gd name="T62" fmla="*/ 7 w 19"/>
                <a:gd name="T63" fmla="*/ 21 h 24"/>
                <a:gd name="T64" fmla="*/ 6 w 19"/>
                <a:gd name="T65" fmla="*/ 20 h 24"/>
                <a:gd name="T66" fmla="*/ 5 w 19"/>
                <a:gd name="T67" fmla="*/ 19 h 24"/>
                <a:gd name="T68" fmla="*/ 6 w 19"/>
                <a:gd name="T69" fmla="*/ 18 h 24"/>
                <a:gd name="T70" fmla="*/ 6 w 19"/>
                <a:gd name="T71" fmla="*/ 12 h 2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9"/>
                <a:gd name="T109" fmla="*/ 0 h 24"/>
                <a:gd name="T110" fmla="*/ 19 w 19"/>
                <a:gd name="T111" fmla="*/ 24 h 2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9" h="24">
                  <a:moveTo>
                    <a:pt x="8" y="12"/>
                  </a:moveTo>
                  <a:lnTo>
                    <a:pt x="14" y="22"/>
                  </a:lnTo>
                  <a:lnTo>
                    <a:pt x="18" y="23"/>
                  </a:lnTo>
                  <a:lnTo>
                    <a:pt x="18" y="21"/>
                  </a:lnTo>
                  <a:lnTo>
                    <a:pt x="17" y="21"/>
                  </a:lnTo>
                  <a:lnTo>
                    <a:pt x="16" y="21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19"/>
                  </a:lnTo>
                  <a:lnTo>
                    <a:pt x="11" y="12"/>
                  </a:lnTo>
                  <a:lnTo>
                    <a:pt x="12" y="12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0"/>
                  </a:lnTo>
                  <a:lnTo>
                    <a:pt x="15" y="10"/>
                  </a:lnTo>
                  <a:lnTo>
                    <a:pt x="16" y="10"/>
                  </a:lnTo>
                  <a:lnTo>
                    <a:pt x="16" y="9"/>
                  </a:lnTo>
                  <a:lnTo>
                    <a:pt x="17" y="9"/>
                  </a:lnTo>
                  <a:lnTo>
                    <a:pt x="17" y="8"/>
                  </a:lnTo>
                  <a:lnTo>
                    <a:pt x="17" y="7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16" y="4"/>
                  </a:lnTo>
                  <a:lnTo>
                    <a:pt x="16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9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4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17"/>
                  </a:lnTo>
                  <a:lnTo>
                    <a:pt x="3" y="18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1" y="21"/>
                  </a:lnTo>
                  <a:lnTo>
                    <a:pt x="0" y="21"/>
                  </a:lnTo>
                  <a:lnTo>
                    <a:pt x="8" y="22"/>
                  </a:lnTo>
                  <a:lnTo>
                    <a:pt x="8" y="21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6" y="20"/>
                  </a:lnTo>
                  <a:lnTo>
                    <a:pt x="5" y="20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2"/>
                  </a:lnTo>
                  <a:lnTo>
                    <a:pt x="8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92" name="Freeform 317"/>
            <p:cNvSpPr>
              <a:spLocks/>
            </p:cNvSpPr>
            <p:nvPr/>
          </p:nvSpPr>
          <p:spPr bwMode="auto">
            <a:xfrm>
              <a:off x="833" y="3233"/>
              <a:ext cx="21" cy="24"/>
            </a:xfrm>
            <a:custGeom>
              <a:avLst/>
              <a:gdLst>
                <a:gd name="T0" fmla="*/ 2 w 21"/>
                <a:gd name="T1" fmla="*/ 6 h 24"/>
                <a:gd name="T2" fmla="*/ 2 w 21"/>
                <a:gd name="T3" fmla="*/ 6 h 24"/>
                <a:gd name="T4" fmla="*/ 2 w 21"/>
                <a:gd name="T5" fmla="*/ 5 h 24"/>
                <a:gd name="T6" fmla="*/ 2 w 21"/>
                <a:gd name="T7" fmla="*/ 4 h 24"/>
                <a:gd name="T8" fmla="*/ 2 w 21"/>
                <a:gd name="T9" fmla="*/ 3 h 24"/>
                <a:gd name="T10" fmla="*/ 2 w 21"/>
                <a:gd name="T11" fmla="*/ 3 h 24"/>
                <a:gd name="T12" fmla="*/ 2 w 21"/>
                <a:gd name="T13" fmla="*/ 2 h 24"/>
                <a:gd name="T14" fmla="*/ 1 w 21"/>
                <a:gd name="T15" fmla="*/ 2 h 24"/>
                <a:gd name="T16" fmla="*/ 0 w 21"/>
                <a:gd name="T17" fmla="*/ 2 h 24"/>
                <a:gd name="T18" fmla="*/ 0 w 21"/>
                <a:gd name="T19" fmla="*/ 2 h 24"/>
                <a:gd name="T20" fmla="*/ 8 w 21"/>
                <a:gd name="T21" fmla="*/ 0 h 24"/>
                <a:gd name="T22" fmla="*/ 8 w 21"/>
                <a:gd name="T23" fmla="*/ 0 h 24"/>
                <a:gd name="T24" fmla="*/ 9 w 21"/>
                <a:gd name="T25" fmla="*/ 0 h 24"/>
                <a:gd name="T26" fmla="*/ 10 w 21"/>
                <a:gd name="T27" fmla="*/ 0 h 24"/>
                <a:gd name="T28" fmla="*/ 11 w 21"/>
                <a:gd name="T29" fmla="*/ 0 h 24"/>
                <a:gd name="T30" fmla="*/ 12 w 21"/>
                <a:gd name="T31" fmla="*/ 0 h 24"/>
                <a:gd name="T32" fmla="*/ 12 w 21"/>
                <a:gd name="T33" fmla="*/ 0 h 24"/>
                <a:gd name="T34" fmla="*/ 13 w 21"/>
                <a:gd name="T35" fmla="*/ 1 h 24"/>
                <a:gd name="T36" fmla="*/ 14 w 21"/>
                <a:gd name="T37" fmla="*/ 1 h 24"/>
                <a:gd name="T38" fmla="*/ 15 w 21"/>
                <a:gd name="T39" fmla="*/ 2 h 24"/>
                <a:gd name="T40" fmla="*/ 15 w 21"/>
                <a:gd name="T41" fmla="*/ 2 h 24"/>
                <a:gd name="T42" fmla="*/ 16 w 21"/>
                <a:gd name="T43" fmla="*/ 2 h 24"/>
                <a:gd name="T44" fmla="*/ 17 w 21"/>
                <a:gd name="T45" fmla="*/ 2 h 24"/>
                <a:gd name="T46" fmla="*/ 17 w 21"/>
                <a:gd name="T47" fmla="*/ 3 h 24"/>
                <a:gd name="T48" fmla="*/ 18 w 21"/>
                <a:gd name="T49" fmla="*/ 3 h 24"/>
                <a:gd name="T50" fmla="*/ 18 w 21"/>
                <a:gd name="T51" fmla="*/ 4 h 24"/>
                <a:gd name="T52" fmla="*/ 18 w 21"/>
                <a:gd name="T53" fmla="*/ 4 h 24"/>
                <a:gd name="T54" fmla="*/ 18 w 21"/>
                <a:gd name="T55" fmla="*/ 5 h 24"/>
                <a:gd name="T56" fmla="*/ 19 w 21"/>
                <a:gd name="T57" fmla="*/ 6 h 24"/>
                <a:gd name="T58" fmla="*/ 19 w 21"/>
                <a:gd name="T59" fmla="*/ 6 h 24"/>
                <a:gd name="T60" fmla="*/ 20 w 21"/>
                <a:gd name="T61" fmla="*/ 7 h 24"/>
                <a:gd name="T62" fmla="*/ 20 w 21"/>
                <a:gd name="T63" fmla="*/ 8 h 24"/>
                <a:gd name="T64" fmla="*/ 20 w 21"/>
                <a:gd name="T65" fmla="*/ 9 h 24"/>
                <a:gd name="T66" fmla="*/ 20 w 21"/>
                <a:gd name="T67" fmla="*/ 10 h 24"/>
                <a:gd name="T68" fmla="*/ 20 w 21"/>
                <a:gd name="T69" fmla="*/ 11 h 24"/>
                <a:gd name="T70" fmla="*/ 20 w 21"/>
                <a:gd name="T71" fmla="*/ 12 h 24"/>
                <a:gd name="T72" fmla="*/ 20 w 21"/>
                <a:gd name="T73" fmla="*/ 13 h 24"/>
                <a:gd name="T74" fmla="*/ 20 w 21"/>
                <a:gd name="T75" fmla="*/ 14 h 24"/>
                <a:gd name="T76" fmla="*/ 20 w 21"/>
                <a:gd name="T77" fmla="*/ 15 h 24"/>
                <a:gd name="T78" fmla="*/ 19 w 21"/>
                <a:gd name="T79" fmla="*/ 17 h 24"/>
                <a:gd name="T80" fmla="*/ 19 w 21"/>
                <a:gd name="T81" fmla="*/ 17 h 24"/>
                <a:gd name="T82" fmla="*/ 18 w 21"/>
                <a:gd name="T83" fmla="*/ 18 h 24"/>
                <a:gd name="T84" fmla="*/ 18 w 21"/>
                <a:gd name="T85" fmla="*/ 19 h 24"/>
                <a:gd name="T86" fmla="*/ 17 w 21"/>
                <a:gd name="T87" fmla="*/ 20 h 24"/>
                <a:gd name="T88" fmla="*/ 16 w 21"/>
                <a:gd name="T89" fmla="*/ 20 h 24"/>
                <a:gd name="T90" fmla="*/ 15 w 21"/>
                <a:gd name="T91" fmla="*/ 21 h 24"/>
                <a:gd name="T92" fmla="*/ 14 w 21"/>
                <a:gd name="T93" fmla="*/ 21 h 24"/>
                <a:gd name="T94" fmla="*/ 12 w 21"/>
                <a:gd name="T95" fmla="*/ 21 h 24"/>
                <a:gd name="T96" fmla="*/ 12 w 21"/>
                <a:gd name="T97" fmla="*/ 21 h 24"/>
                <a:gd name="T98" fmla="*/ 10 w 21"/>
                <a:gd name="T99" fmla="*/ 21 h 24"/>
                <a:gd name="T100" fmla="*/ 2 w 21"/>
                <a:gd name="T101" fmla="*/ 23 h 24"/>
                <a:gd name="T102" fmla="*/ 2 w 21"/>
                <a:gd name="T103" fmla="*/ 21 h 24"/>
                <a:gd name="T104" fmla="*/ 3 w 21"/>
                <a:gd name="T105" fmla="*/ 21 h 24"/>
                <a:gd name="T106" fmla="*/ 4 w 21"/>
                <a:gd name="T107" fmla="*/ 21 h 24"/>
                <a:gd name="T108" fmla="*/ 5 w 21"/>
                <a:gd name="T109" fmla="*/ 21 h 24"/>
                <a:gd name="T110" fmla="*/ 5 w 21"/>
                <a:gd name="T111" fmla="*/ 20 h 24"/>
                <a:gd name="T112" fmla="*/ 5 w 21"/>
                <a:gd name="T113" fmla="*/ 19 h 24"/>
                <a:gd name="T114" fmla="*/ 5 w 21"/>
                <a:gd name="T115" fmla="*/ 18 h 24"/>
                <a:gd name="T116" fmla="*/ 5 w 21"/>
                <a:gd name="T117" fmla="*/ 17 h 24"/>
                <a:gd name="T118" fmla="*/ 2 w 21"/>
                <a:gd name="T119" fmla="*/ 6 h 2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1"/>
                <a:gd name="T181" fmla="*/ 0 h 24"/>
                <a:gd name="T182" fmla="*/ 21 w 21"/>
                <a:gd name="T183" fmla="*/ 24 h 2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1" h="24">
                  <a:moveTo>
                    <a:pt x="2" y="6"/>
                  </a:move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9" y="6"/>
                  </a:lnTo>
                  <a:lnTo>
                    <a:pt x="20" y="7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20" y="10"/>
                  </a:lnTo>
                  <a:lnTo>
                    <a:pt x="20" y="11"/>
                  </a:lnTo>
                  <a:lnTo>
                    <a:pt x="20" y="12"/>
                  </a:lnTo>
                  <a:lnTo>
                    <a:pt x="20" y="13"/>
                  </a:lnTo>
                  <a:lnTo>
                    <a:pt x="20" y="14"/>
                  </a:lnTo>
                  <a:lnTo>
                    <a:pt x="20" y="15"/>
                  </a:lnTo>
                  <a:lnTo>
                    <a:pt x="19" y="17"/>
                  </a:lnTo>
                  <a:lnTo>
                    <a:pt x="18" y="18"/>
                  </a:lnTo>
                  <a:lnTo>
                    <a:pt x="18" y="19"/>
                  </a:lnTo>
                  <a:lnTo>
                    <a:pt x="17" y="20"/>
                  </a:lnTo>
                  <a:lnTo>
                    <a:pt x="16" y="20"/>
                  </a:lnTo>
                  <a:lnTo>
                    <a:pt x="15" y="21"/>
                  </a:lnTo>
                  <a:lnTo>
                    <a:pt x="14" y="21"/>
                  </a:lnTo>
                  <a:lnTo>
                    <a:pt x="12" y="21"/>
                  </a:lnTo>
                  <a:lnTo>
                    <a:pt x="10" y="21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3" y="21"/>
                  </a:lnTo>
                  <a:lnTo>
                    <a:pt x="4" y="21"/>
                  </a:lnTo>
                  <a:lnTo>
                    <a:pt x="5" y="21"/>
                  </a:lnTo>
                  <a:lnTo>
                    <a:pt x="5" y="20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2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93" name="Freeform 318"/>
            <p:cNvSpPr>
              <a:spLocks/>
            </p:cNvSpPr>
            <p:nvPr/>
          </p:nvSpPr>
          <p:spPr bwMode="auto">
            <a:xfrm>
              <a:off x="862" y="3226"/>
              <a:ext cx="20" cy="24"/>
            </a:xfrm>
            <a:custGeom>
              <a:avLst/>
              <a:gdLst>
                <a:gd name="T0" fmla="*/ 16 w 20"/>
                <a:gd name="T1" fmla="*/ 14 h 24"/>
                <a:gd name="T2" fmla="*/ 16 w 20"/>
                <a:gd name="T3" fmla="*/ 17 h 24"/>
                <a:gd name="T4" fmla="*/ 15 w 20"/>
                <a:gd name="T5" fmla="*/ 19 h 24"/>
                <a:gd name="T6" fmla="*/ 13 w 20"/>
                <a:gd name="T7" fmla="*/ 21 h 24"/>
                <a:gd name="T8" fmla="*/ 11 w 20"/>
                <a:gd name="T9" fmla="*/ 21 h 24"/>
                <a:gd name="T10" fmla="*/ 8 w 20"/>
                <a:gd name="T11" fmla="*/ 21 h 24"/>
                <a:gd name="T12" fmla="*/ 7 w 20"/>
                <a:gd name="T13" fmla="*/ 19 h 24"/>
                <a:gd name="T14" fmla="*/ 5 w 20"/>
                <a:gd name="T15" fmla="*/ 17 h 24"/>
                <a:gd name="T16" fmla="*/ 5 w 20"/>
                <a:gd name="T17" fmla="*/ 14 h 24"/>
                <a:gd name="T18" fmla="*/ 4 w 20"/>
                <a:gd name="T19" fmla="*/ 12 h 24"/>
                <a:gd name="T20" fmla="*/ 3 w 20"/>
                <a:gd name="T21" fmla="*/ 10 h 24"/>
                <a:gd name="T22" fmla="*/ 3 w 20"/>
                <a:gd name="T23" fmla="*/ 7 h 24"/>
                <a:gd name="T24" fmla="*/ 4 w 20"/>
                <a:gd name="T25" fmla="*/ 5 h 24"/>
                <a:gd name="T26" fmla="*/ 5 w 20"/>
                <a:gd name="T27" fmla="*/ 2 h 24"/>
                <a:gd name="T28" fmla="*/ 7 w 20"/>
                <a:gd name="T29" fmla="*/ 2 h 24"/>
                <a:gd name="T30" fmla="*/ 9 w 20"/>
                <a:gd name="T31" fmla="*/ 2 h 24"/>
                <a:gd name="T32" fmla="*/ 11 w 20"/>
                <a:gd name="T33" fmla="*/ 2 h 24"/>
                <a:gd name="T34" fmla="*/ 14 w 20"/>
                <a:gd name="T35" fmla="*/ 5 h 24"/>
                <a:gd name="T36" fmla="*/ 14 w 20"/>
                <a:gd name="T37" fmla="*/ 7 h 24"/>
                <a:gd name="T38" fmla="*/ 16 w 20"/>
                <a:gd name="T39" fmla="*/ 10 h 24"/>
                <a:gd name="T40" fmla="*/ 19 w 20"/>
                <a:gd name="T41" fmla="*/ 10 h 24"/>
                <a:gd name="T42" fmla="*/ 18 w 20"/>
                <a:gd name="T43" fmla="*/ 8 h 24"/>
                <a:gd name="T44" fmla="*/ 17 w 20"/>
                <a:gd name="T45" fmla="*/ 6 h 24"/>
                <a:gd name="T46" fmla="*/ 15 w 20"/>
                <a:gd name="T47" fmla="*/ 3 h 24"/>
                <a:gd name="T48" fmla="*/ 12 w 20"/>
                <a:gd name="T49" fmla="*/ 2 h 24"/>
                <a:gd name="T50" fmla="*/ 10 w 20"/>
                <a:gd name="T51" fmla="*/ 1 h 24"/>
                <a:gd name="T52" fmla="*/ 7 w 20"/>
                <a:gd name="T53" fmla="*/ 1 h 24"/>
                <a:gd name="T54" fmla="*/ 4 w 20"/>
                <a:gd name="T55" fmla="*/ 2 h 24"/>
                <a:gd name="T56" fmla="*/ 2 w 20"/>
                <a:gd name="T57" fmla="*/ 4 h 24"/>
                <a:gd name="T58" fmla="*/ 1 w 20"/>
                <a:gd name="T59" fmla="*/ 7 h 24"/>
                <a:gd name="T60" fmla="*/ 0 w 20"/>
                <a:gd name="T61" fmla="*/ 10 h 24"/>
                <a:gd name="T62" fmla="*/ 0 w 20"/>
                <a:gd name="T63" fmla="*/ 13 h 24"/>
                <a:gd name="T64" fmla="*/ 2 w 20"/>
                <a:gd name="T65" fmla="*/ 16 h 24"/>
                <a:gd name="T66" fmla="*/ 3 w 20"/>
                <a:gd name="T67" fmla="*/ 19 h 24"/>
                <a:gd name="T68" fmla="*/ 5 w 20"/>
                <a:gd name="T69" fmla="*/ 21 h 24"/>
                <a:gd name="T70" fmla="*/ 8 w 20"/>
                <a:gd name="T71" fmla="*/ 22 h 24"/>
                <a:gd name="T72" fmla="*/ 10 w 20"/>
                <a:gd name="T73" fmla="*/ 23 h 24"/>
                <a:gd name="T74" fmla="*/ 13 w 20"/>
                <a:gd name="T75" fmla="*/ 22 h 24"/>
                <a:gd name="T76" fmla="*/ 15 w 20"/>
                <a:gd name="T77" fmla="*/ 21 h 24"/>
                <a:gd name="T78" fmla="*/ 17 w 20"/>
                <a:gd name="T79" fmla="*/ 19 h 24"/>
                <a:gd name="T80" fmla="*/ 18 w 20"/>
                <a:gd name="T81" fmla="*/ 17 h 24"/>
                <a:gd name="T82" fmla="*/ 19 w 20"/>
                <a:gd name="T83" fmla="*/ 14 h 24"/>
                <a:gd name="T84" fmla="*/ 19 w 20"/>
                <a:gd name="T85" fmla="*/ 11 h 2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0"/>
                <a:gd name="T130" fmla="*/ 0 h 24"/>
                <a:gd name="T131" fmla="*/ 20 w 20"/>
                <a:gd name="T132" fmla="*/ 24 h 24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0" h="24">
                  <a:moveTo>
                    <a:pt x="16" y="13"/>
                  </a:moveTo>
                  <a:lnTo>
                    <a:pt x="16" y="13"/>
                  </a:lnTo>
                  <a:lnTo>
                    <a:pt x="16" y="14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6" y="17"/>
                  </a:lnTo>
                  <a:lnTo>
                    <a:pt x="15" y="18"/>
                  </a:lnTo>
                  <a:lnTo>
                    <a:pt x="15" y="19"/>
                  </a:lnTo>
                  <a:lnTo>
                    <a:pt x="14" y="20"/>
                  </a:lnTo>
                  <a:lnTo>
                    <a:pt x="14" y="21"/>
                  </a:lnTo>
                  <a:lnTo>
                    <a:pt x="13" y="21"/>
                  </a:lnTo>
                  <a:lnTo>
                    <a:pt x="12" y="21"/>
                  </a:lnTo>
                  <a:lnTo>
                    <a:pt x="11" y="21"/>
                  </a:lnTo>
                  <a:lnTo>
                    <a:pt x="10" y="21"/>
                  </a:lnTo>
                  <a:lnTo>
                    <a:pt x="9" y="21"/>
                  </a:lnTo>
                  <a:lnTo>
                    <a:pt x="8" y="21"/>
                  </a:lnTo>
                  <a:lnTo>
                    <a:pt x="7" y="20"/>
                  </a:lnTo>
                  <a:lnTo>
                    <a:pt x="7" y="19"/>
                  </a:lnTo>
                  <a:lnTo>
                    <a:pt x="6" y="18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3" y="9"/>
                  </a:lnTo>
                  <a:lnTo>
                    <a:pt x="3" y="8"/>
                  </a:lnTo>
                  <a:lnTo>
                    <a:pt x="3" y="7"/>
                  </a:lnTo>
                  <a:lnTo>
                    <a:pt x="3" y="6"/>
                  </a:lnTo>
                  <a:lnTo>
                    <a:pt x="4" y="5"/>
                  </a:lnTo>
                  <a:lnTo>
                    <a:pt x="4" y="4"/>
                  </a:lnTo>
                  <a:lnTo>
                    <a:pt x="5" y="3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1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3"/>
                  </a:lnTo>
                  <a:lnTo>
                    <a:pt x="13" y="4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4" y="7"/>
                  </a:lnTo>
                  <a:lnTo>
                    <a:pt x="15" y="9"/>
                  </a:lnTo>
                  <a:lnTo>
                    <a:pt x="15" y="10"/>
                  </a:lnTo>
                  <a:lnTo>
                    <a:pt x="16" y="10"/>
                  </a:lnTo>
                  <a:lnTo>
                    <a:pt x="16" y="13"/>
                  </a:lnTo>
                  <a:lnTo>
                    <a:pt x="19" y="11"/>
                  </a:lnTo>
                  <a:lnTo>
                    <a:pt x="19" y="10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7" y="7"/>
                  </a:lnTo>
                  <a:lnTo>
                    <a:pt x="17" y="6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9" y="0"/>
                  </a:lnTo>
                  <a:lnTo>
                    <a:pt x="8" y="1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4" y="21"/>
                  </a:lnTo>
                  <a:lnTo>
                    <a:pt x="5" y="21"/>
                  </a:lnTo>
                  <a:lnTo>
                    <a:pt x="6" y="22"/>
                  </a:lnTo>
                  <a:lnTo>
                    <a:pt x="8" y="22"/>
                  </a:lnTo>
                  <a:lnTo>
                    <a:pt x="8" y="23"/>
                  </a:lnTo>
                  <a:lnTo>
                    <a:pt x="9" y="23"/>
                  </a:lnTo>
                  <a:lnTo>
                    <a:pt x="10" y="23"/>
                  </a:lnTo>
                  <a:lnTo>
                    <a:pt x="11" y="23"/>
                  </a:lnTo>
                  <a:lnTo>
                    <a:pt x="12" y="22"/>
                  </a:lnTo>
                  <a:lnTo>
                    <a:pt x="13" y="22"/>
                  </a:lnTo>
                  <a:lnTo>
                    <a:pt x="14" y="21"/>
                  </a:lnTo>
                  <a:lnTo>
                    <a:pt x="15" y="21"/>
                  </a:lnTo>
                  <a:lnTo>
                    <a:pt x="16" y="20"/>
                  </a:lnTo>
                  <a:lnTo>
                    <a:pt x="17" y="20"/>
                  </a:lnTo>
                  <a:lnTo>
                    <a:pt x="17" y="19"/>
                  </a:lnTo>
                  <a:lnTo>
                    <a:pt x="17" y="18"/>
                  </a:lnTo>
                  <a:lnTo>
                    <a:pt x="18" y="17"/>
                  </a:lnTo>
                  <a:lnTo>
                    <a:pt x="18" y="16"/>
                  </a:lnTo>
                  <a:lnTo>
                    <a:pt x="19" y="15"/>
                  </a:lnTo>
                  <a:lnTo>
                    <a:pt x="19" y="14"/>
                  </a:lnTo>
                  <a:lnTo>
                    <a:pt x="19" y="13"/>
                  </a:lnTo>
                  <a:lnTo>
                    <a:pt x="19" y="11"/>
                  </a:lnTo>
                  <a:lnTo>
                    <a:pt x="16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94" name="Freeform 319"/>
            <p:cNvSpPr>
              <a:spLocks/>
            </p:cNvSpPr>
            <p:nvPr/>
          </p:nvSpPr>
          <p:spPr bwMode="auto">
            <a:xfrm>
              <a:off x="885" y="3219"/>
              <a:ext cx="24" cy="25"/>
            </a:xfrm>
            <a:custGeom>
              <a:avLst/>
              <a:gdLst>
                <a:gd name="T0" fmla="*/ 22 w 24"/>
                <a:gd name="T1" fmla="*/ 11 h 25"/>
                <a:gd name="T2" fmla="*/ 21 w 24"/>
                <a:gd name="T3" fmla="*/ 12 h 25"/>
                <a:gd name="T4" fmla="*/ 21 w 24"/>
                <a:gd name="T5" fmla="*/ 13 h 25"/>
                <a:gd name="T6" fmla="*/ 21 w 24"/>
                <a:gd name="T7" fmla="*/ 14 h 25"/>
                <a:gd name="T8" fmla="*/ 21 w 24"/>
                <a:gd name="T9" fmla="*/ 14 h 25"/>
                <a:gd name="T10" fmla="*/ 21 w 24"/>
                <a:gd name="T11" fmla="*/ 15 h 25"/>
                <a:gd name="T12" fmla="*/ 21 w 24"/>
                <a:gd name="T13" fmla="*/ 16 h 25"/>
                <a:gd name="T14" fmla="*/ 20 w 24"/>
                <a:gd name="T15" fmla="*/ 16 h 25"/>
                <a:gd name="T16" fmla="*/ 20 w 24"/>
                <a:gd name="T17" fmla="*/ 17 h 25"/>
                <a:gd name="T18" fmla="*/ 19 w 24"/>
                <a:gd name="T19" fmla="*/ 18 h 25"/>
                <a:gd name="T20" fmla="*/ 18 w 24"/>
                <a:gd name="T21" fmla="*/ 18 h 25"/>
                <a:gd name="T22" fmla="*/ 18 w 24"/>
                <a:gd name="T23" fmla="*/ 18 h 25"/>
                <a:gd name="T24" fmla="*/ 17 w 24"/>
                <a:gd name="T25" fmla="*/ 18 h 25"/>
                <a:gd name="T26" fmla="*/ 17 w 24"/>
                <a:gd name="T27" fmla="*/ 18 h 25"/>
                <a:gd name="T28" fmla="*/ 17 w 24"/>
                <a:gd name="T29" fmla="*/ 19 h 25"/>
                <a:gd name="T30" fmla="*/ 16 w 24"/>
                <a:gd name="T31" fmla="*/ 19 h 25"/>
                <a:gd name="T32" fmla="*/ 15 w 24"/>
                <a:gd name="T33" fmla="*/ 19 h 25"/>
                <a:gd name="T34" fmla="*/ 14 w 24"/>
                <a:gd name="T35" fmla="*/ 19 h 25"/>
                <a:gd name="T36" fmla="*/ 13 w 24"/>
                <a:gd name="T37" fmla="*/ 19 h 25"/>
                <a:gd name="T38" fmla="*/ 13 w 24"/>
                <a:gd name="T39" fmla="*/ 18 h 25"/>
                <a:gd name="T40" fmla="*/ 13 w 24"/>
                <a:gd name="T41" fmla="*/ 18 h 25"/>
                <a:gd name="T42" fmla="*/ 13 w 24"/>
                <a:gd name="T43" fmla="*/ 18 h 25"/>
                <a:gd name="T44" fmla="*/ 13 w 24"/>
                <a:gd name="T45" fmla="*/ 17 h 25"/>
                <a:gd name="T46" fmla="*/ 7 w 24"/>
                <a:gd name="T47" fmla="*/ 6 h 25"/>
                <a:gd name="T48" fmla="*/ 7 w 24"/>
                <a:gd name="T49" fmla="*/ 5 h 25"/>
                <a:gd name="T50" fmla="*/ 7 w 24"/>
                <a:gd name="T51" fmla="*/ 4 h 25"/>
                <a:gd name="T52" fmla="*/ 6 w 24"/>
                <a:gd name="T53" fmla="*/ 4 h 25"/>
                <a:gd name="T54" fmla="*/ 6 w 24"/>
                <a:gd name="T55" fmla="*/ 3 h 25"/>
                <a:gd name="T56" fmla="*/ 6 w 24"/>
                <a:gd name="T57" fmla="*/ 2 h 25"/>
                <a:gd name="T58" fmla="*/ 6 w 24"/>
                <a:gd name="T59" fmla="*/ 2 h 25"/>
                <a:gd name="T60" fmla="*/ 7 w 24"/>
                <a:gd name="T61" fmla="*/ 2 h 25"/>
                <a:gd name="T62" fmla="*/ 7 w 24"/>
                <a:gd name="T63" fmla="*/ 1 h 25"/>
                <a:gd name="T64" fmla="*/ 8 w 24"/>
                <a:gd name="T65" fmla="*/ 1 h 25"/>
                <a:gd name="T66" fmla="*/ 8 w 24"/>
                <a:gd name="T67" fmla="*/ 0 h 25"/>
                <a:gd name="T68" fmla="*/ 0 w 24"/>
                <a:gd name="T69" fmla="*/ 3 h 25"/>
                <a:gd name="T70" fmla="*/ 0 w 24"/>
                <a:gd name="T71" fmla="*/ 4 h 25"/>
                <a:gd name="T72" fmla="*/ 1 w 24"/>
                <a:gd name="T73" fmla="*/ 4 h 25"/>
                <a:gd name="T74" fmla="*/ 2 w 24"/>
                <a:gd name="T75" fmla="*/ 4 h 25"/>
                <a:gd name="T76" fmla="*/ 2 w 24"/>
                <a:gd name="T77" fmla="*/ 4 h 25"/>
                <a:gd name="T78" fmla="*/ 3 w 24"/>
                <a:gd name="T79" fmla="*/ 4 h 25"/>
                <a:gd name="T80" fmla="*/ 3 w 24"/>
                <a:gd name="T81" fmla="*/ 5 h 25"/>
                <a:gd name="T82" fmla="*/ 4 w 24"/>
                <a:gd name="T83" fmla="*/ 5 h 25"/>
                <a:gd name="T84" fmla="*/ 4 w 24"/>
                <a:gd name="T85" fmla="*/ 6 h 25"/>
                <a:gd name="T86" fmla="*/ 5 w 24"/>
                <a:gd name="T87" fmla="*/ 6 h 25"/>
                <a:gd name="T88" fmla="*/ 5 w 24"/>
                <a:gd name="T89" fmla="*/ 7 h 25"/>
                <a:gd name="T90" fmla="*/ 10 w 24"/>
                <a:gd name="T91" fmla="*/ 18 h 25"/>
                <a:gd name="T92" fmla="*/ 10 w 24"/>
                <a:gd name="T93" fmla="*/ 18 h 25"/>
                <a:gd name="T94" fmla="*/ 10 w 24"/>
                <a:gd name="T95" fmla="*/ 19 h 25"/>
                <a:gd name="T96" fmla="*/ 10 w 24"/>
                <a:gd name="T97" fmla="*/ 19 h 25"/>
                <a:gd name="T98" fmla="*/ 10 w 24"/>
                <a:gd name="T99" fmla="*/ 20 h 25"/>
                <a:gd name="T100" fmla="*/ 10 w 24"/>
                <a:gd name="T101" fmla="*/ 21 h 25"/>
                <a:gd name="T102" fmla="*/ 10 w 24"/>
                <a:gd name="T103" fmla="*/ 22 h 25"/>
                <a:gd name="T104" fmla="*/ 9 w 24"/>
                <a:gd name="T105" fmla="*/ 22 h 25"/>
                <a:gd name="T106" fmla="*/ 9 w 24"/>
                <a:gd name="T107" fmla="*/ 22 h 25"/>
                <a:gd name="T108" fmla="*/ 8 w 24"/>
                <a:gd name="T109" fmla="*/ 22 h 25"/>
                <a:gd name="T110" fmla="*/ 9 w 24"/>
                <a:gd name="T111" fmla="*/ 24 h 25"/>
                <a:gd name="T112" fmla="*/ 23 w 24"/>
                <a:gd name="T113" fmla="*/ 17 h 25"/>
                <a:gd name="T114" fmla="*/ 23 w 24"/>
                <a:gd name="T115" fmla="*/ 11 h 25"/>
                <a:gd name="T116" fmla="*/ 22 w 24"/>
                <a:gd name="T117" fmla="*/ 11 h 2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4"/>
                <a:gd name="T178" fmla="*/ 0 h 25"/>
                <a:gd name="T179" fmla="*/ 24 w 24"/>
                <a:gd name="T180" fmla="*/ 25 h 2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4" h="25">
                  <a:moveTo>
                    <a:pt x="22" y="11"/>
                  </a:moveTo>
                  <a:lnTo>
                    <a:pt x="21" y="12"/>
                  </a:lnTo>
                  <a:lnTo>
                    <a:pt x="21" y="13"/>
                  </a:lnTo>
                  <a:lnTo>
                    <a:pt x="21" y="14"/>
                  </a:lnTo>
                  <a:lnTo>
                    <a:pt x="21" y="15"/>
                  </a:lnTo>
                  <a:lnTo>
                    <a:pt x="21" y="16"/>
                  </a:lnTo>
                  <a:lnTo>
                    <a:pt x="20" y="16"/>
                  </a:lnTo>
                  <a:lnTo>
                    <a:pt x="20" y="17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7" y="18"/>
                  </a:lnTo>
                  <a:lnTo>
                    <a:pt x="17" y="19"/>
                  </a:lnTo>
                  <a:lnTo>
                    <a:pt x="16" y="19"/>
                  </a:lnTo>
                  <a:lnTo>
                    <a:pt x="15" y="19"/>
                  </a:lnTo>
                  <a:lnTo>
                    <a:pt x="14" y="19"/>
                  </a:lnTo>
                  <a:lnTo>
                    <a:pt x="13" y="19"/>
                  </a:lnTo>
                  <a:lnTo>
                    <a:pt x="13" y="18"/>
                  </a:lnTo>
                  <a:lnTo>
                    <a:pt x="13" y="17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10" y="18"/>
                  </a:lnTo>
                  <a:lnTo>
                    <a:pt x="10" y="19"/>
                  </a:lnTo>
                  <a:lnTo>
                    <a:pt x="10" y="20"/>
                  </a:lnTo>
                  <a:lnTo>
                    <a:pt x="10" y="21"/>
                  </a:lnTo>
                  <a:lnTo>
                    <a:pt x="10" y="22"/>
                  </a:lnTo>
                  <a:lnTo>
                    <a:pt x="9" y="22"/>
                  </a:lnTo>
                  <a:lnTo>
                    <a:pt x="8" y="22"/>
                  </a:lnTo>
                  <a:lnTo>
                    <a:pt x="9" y="24"/>
                  </a:lnTo>
                  <a:lnTo>
                    <a:pt x="23" y="17"/>
                  </a:lnTo>
                  <a:lnTo>
                    <a:pt x="23" y="11"/>
                  </a:lnTo>
                  <a:lnTo>
                    <a:pt x="22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95" name="Freeform 320"/>
            <p:cNvSpPr>
              <a:spLocks/>
            </p:cNvSpPr>
            <p:nvPr/>
          </p:nvSpPr>
          <p:spPr bwMode="auto">
            <a:xfrm>
              <a:off x="907" y="3208"/>
              <a:ext cx="26" cy="24"/>
            </a:xfrm>
            <a:custGeom>
              <a:avLst/>
              <a:gdLst>
                <a:gd name="T0" fmla="*/ 23 w 26"/>
                <a:gd name="T1" fmla="*/ 10 h 24"/>
                <a:gd name="T2" fmla="*/ 23 w 26"/>
                <a:gd name="T3" fmla="*/ 10 h 24"/>
                <a:gd name="T4" fmla="*/ 23 w 26"/>
                <a:gd name="T5" fmla="*/ 11 h 24"/>
                <a:gd name="T6" fmla="*/ 23 w 26"/>
                <a:gd name="T7" fmla="*/ 12 h 24"/>
                <a:gd name="T8" fmla="*/ 23 w 26"/>
                <a:gd name="T9" fmla="*/ 13 h 24"/>
                <a:gd name="T10" fmla="*/ 23 w 26"/>
                <a:gd name="T11" fmla="*/ 13 h 24"/>
                <a:gd name="T12" fmla="*/ 23 w 26"/>
                <a:gd name="T13" fmla="*/ 14 h 24"/>
                <a:gd name="T14" fmla="*/ 22 w 26"/>
                <a:gd name="T15" fmla="*/ 14 h 24"/>
                <a:gd name="T16" fmla="*/ 22 w 26"/>
                <a:gd name="T17" fmla="*/ 15 h 24"/>
                <a:gd name="T18" fmla="*/ 21 w 26"/>
                <a:gd name="T19" fmla="*/ 16 h 24"/>
                <a:gd name="T20" fmla="*/ 20 w 26"/>
                <a:gd name="T21" fmla="*/ 17 h 24"/>
                <a:gd name="T22" fmla="*/ 19 w 26"/>
                <a:gd name="T23" fmla="*/ 17 h 24"/>
                <a:gd name="T24" fmla="*/ 19 w 26"/>
                <a:gd name="T25" fmla="*/ 17 h 24"/>
                <a:gd name="T26" fmla="*/ 19 w 26"/>
                <a:gd name="T27" fmla="*/ 17 h 24"/>
                <a:gd name="T28" fmla="*/ 18 w 26"/>
                <a:gd name="T29" fmla="*/ 18 h 24"/>
                <a:gd name="T30" fmla="*/ 17 w 26"/>
                <a:gd name="T31" fmla="*/ 18 h 24"/>
                <a:gd name="T32" fmla="*/ 16 w 26"/>
                <a:gd name="T33" fmla="*/ 18 h 24"/>
                <a:gd name="T34" fmla="*/ 15 w 26"/>
                <a:gd name="T35" fmla="*/ 18 h 24"/>
                <a:gd name="T36" fmla="*/ 15 w 26"/>
                <a:gd name="T37" fmla="*/ 17 h 24"/>
                <a:gd name="T38" fmla="*/ 15 w 26"/>
                <a:gd name="T39" fmla="*/ 17 h 24"/>
                <a:gd name="T40" fmla="*/ 15 w 26"/>
                <a:gd name="T41" fmla="*/ 17 h 24"/>
                <a:gd name="T42" fmla="*/ 7 w 26"/>
                <a:gd name="T43" fmla="*/ 6 h 24"/>
                <a:gd name="T44" fmla="*/ 7 w 26"/>
                <a:gd name="T45" fmla="*/ 5 h 24"/>
                <a:gd name="T46" fmla="*/ 6 w 26"/>
                <a:gd name="T47" fmla="*/ 4 h 24"/>
                <a:gd name="T48" fmla="*/ 6 w 26"/>
                <a:gd name="T49" fmla="*/ 3 h 24"/>
                <a:gd name="T50" fmla="*/ 6 w 26"/>
                <a:gd name="T51" fmla="*/ 2 h 24"/>
                <a:gd name="T52" fmla="*/ 6 w 26"/>
                <a:gd name="T53" fmla="*/ 2 h 24"/>
                <a:gd name="T54" fmla="*/ 7 w 26"/>
                <a:gd name="T55" fmla="*/ 2 h 24"/>
                <a:gd name="T56" fmla="*/ 7 w 26"/>
                <a:gd name="T57" fmla="*/ 1 h 24"/>
                <a:gd name="T58" fmla="*/ 8 w 26"/>
                <a:gd name="T59" fmla="*/ 1 h 24"/>
                <a:gd name="T60" fmla="*/ 7 w 26"/>
                <a:gd name="T61" fmla="*/ 0 h 24"/>
                <a:gd name="T62" fmla="*/ 0 w 26"/>
                <a:gd name="T63" fmla="*/ 4 h 24"/>
                <a:gd name="T64" fmla="*/ 1 w 26"/>
                <a:gd name="T65" fmla="*/ 5 h 24"/>
                <a:gd name="T66" fmla="*/ 2 w 26"/>
                <a:gd name="T67" fmla="*/ 5 h 24"/>
                <a:gd name="T68" fmla="*/ 2 w 26"/>
                <a:gd name="T69" fmla="*/ 4 h 24"/>
                <a:gd name="T70" fmla="*/ 2 w 26"/>
                <a:gd name="T71" fmla="*/ 4 h 24"/>
                <a:gd name="T72" fmla="*/ 3 w 26"/>
                <a:gd name="T73" fmla="*/ 4 h 24"/>
                <a:gd name="T74" fmla="*/ 3 w 26"/>
                <a:gd name="T75" fmla="*/ 5 h 24"/>
                <a:gd name="T76" fmla="*/ 4 w 26"/>
                <a:gd name="T77" fmla="*/ 5 h 24"/>
                <a:gd name="T78" fmla="*/ 4 w 26"/>
                <a:gd name="T79" fmla="*/ 6 h 24"/>
                <a:gd name="T80" fmla="*/ 5 w 26"/>
                <a:gd name="T81" fmla="*/ 6 h 24"/>
                <a:gd name="T82" fmla="*/ 5 w 26"/>
                <a:gd name="T83" fmla="*/ 6 h 24"/>
                <a:gd name="T84" fmla="*/ 6 w 26"/>
                <a:gd name="T85" fmla="*/ 7 h 24"/>
                <a:gd name="T86" fmla="*/ 11 w 26"/>
                <a:gd name="T87" fmla="*/ 17 h 24"/>
                <a:gd name="T88" fmla="*/ 11 w 26"/>
                <a:gd name="T89" fmla="*/ 18 h 24"/>
                <a:gd name="T90" fmla="*/ 12 w 26"/>
                <a:gd name="T91" fmla="*/ 18 h 24"/>
                <a:gd name="T92" fmla="*/ 12 w 26"/>
                <a:gd name="T93" fmla="*/ 19 h 24"/>
                <a:gd name="T94" fmla="*/ 12 w 26"/>
                <a:gd name="T95" fmla="*/ 20 h 24"/>
                <a:gd name="T96" fmla="*/ 12 w 26"/>
                <a:gd name="T97" fmla="*/ 21 h 24"/>
                <a:gd name="T98" fmla="*/ 12 w 26"/>
                <a:gd name="T99" fmla="*/ 21 h 24"/>
                <a:gd name="T100" fmla="*/ 11 w 26"/>
                <a:gd name="T101" fmla="*/ 21 h 24"/>
                <a:gd name="T102" fmla="*/ 11 w 26"/>
                <a:gd name="T103" fmla="*/ 22 h 24"/>
                <a:gd name="T104" fmla="*/ 10 w 26"/>
                <a:gd name="T105" fmla="*/ 22 h 24"/>
                <a:gd name="T106" fmla="*/ 11 w 26"/>
                <a:gd name="T107" fmla="*/ 23 h 24"/>
                <a:gd name="T108" fmla="*/ 25 w 26"/>
                <a:gd name="T109" fmla="*/ 16 h 24"/>
                <a:gd name="T110" fmla="*/ 23 w 26"/>
                <a:gd name="T111" fmla="*/ 10 h 24"/>
                <a:gd name="T112" fmla="*/ 23 w 26"/>
                <a:gd name="T113" fmla="*/ 10 h 2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6"/>
                <a:gd name="T172" fmla="*/ 0 h 24"/>
                <a:gd name="T173" fmla="*/ 26 w 26"/>
                <a:gd name="T174" fmla="*/ 24 h 2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6" h="24">
                  <a:moveTo>
                    <a:pt x="23" y="10"/>
                  </a:moveTo>
                  <a:lnTo>
                    <a:pt x="23" y="10"/>
                  </a:lnTo>
                  <a:lnTo>
                    <a:pt x="23" y="11"/>
                  </a:lnTo>
                  <a:lnTo>
                    <a:pt x="23" y="12"/>
                  </a:lnTo>
                  <a:lnTo>
                    <a:pt x="23" y="13"/>
                  </a:lnTo>
                  <a:lnTo>
                    <a:pt x="23" y="14"/>
                  </a:lnTo>
                  <a:lnTo>
                    <a:pt x="22" y="14"/>
                  </a:lnTo>
                  <a:lnTo>
                    <a:pt x="22" y="15"/>
                  </a:lnTo>
                  <a:lnTo>
                    <a:pt x="21" y="16"/>
                  </a:lnTo>
                  <a:lnTo>
                    <a:pt x="20" y="17"/>
                  </a:lnTo>
                  <a:lnTo>
                    <a:pt x="19" y="17"/>
                  </a:lnTo>
                  <a:lnTo>
                    <a:pt x="18" y="18"/>
                  </a:lnTo>
                  <a:lnTo>
                    <a:pt x="17" y="18"/>
                  </a:lnTo>
                  <a:lnTo>
                    <a:pt x="16" y="18"/>
                  </a:lnTo>
                  <a:lnTo>
                    <a:pt x="15" y="18"/>
                  </a:lnTo>
                  <a:lnTo>
                    <a:pt x="15" y="17"/>
                  </a:lnTo>
                  <a:lnTo>
                    <a:pt x="7" y="6"/>
                  </a:lnTo>
                  <a:lnTo>
                    <a:pt x="7" y="5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1"/>
                  </a:lnTo>
                  <a:lnTo>
                    <a:pt x="8" y="1"/>
                  </a:lnTo>
                  <a:lnTo>
                    <a:pt x="7" y="0"/>
                  </a:lnTo>
                  <a:lnTo>
                    <a:pt x="0" y="4"/>
                  </a:lnTo>
                  <a:lnTo>
                    <a:pt x="1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5" y="6"/>
                  </a:lnTo>
                  <a:lnTo>
                    <a:pt x="6" y="7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2" y="18"/>
                  </a:lnTo>
                  <a:lnTo>
                    <a:pt x="12" y="19"/>
                  </a:lnTo>
                  <a:lnTo>
                    <a:pt x="12" y="20"/>
                  </a:lnTo>
                  <a:lnTo>
                    <a:pt x="12" y="21"/>
                  </a:lnTo>
                  <a:lnTo>
                    <a:pt x="11" y="21"/>
                  </a:lnTo>
                  <a:lnTo>
                    <a:pt x="11" y="22"/>
                  </a:lnTo>
                  <a:lnTo>
                    <a:pt x="10" y="22"/>
                  </a:lnTo>
                  <a:lnTo>
                    <a:pt x="11" y="23"/>
                  </a:lnTo>
                  <a:lnTo>
                    <a:pt x="25" y="16"/>
                  </a:lnTo>
                  <a:lnTo>
                    <a:pt x="23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96" name="Freeform 321"/>
            <p:cNvSpPr>
              <a:spLocks/>
            </p:cNvSpPr>
            <p:nvPr/>
          </p:nvSpPr>
          <p:spPr bwMode="auto">
            <a:xfrm>
              <a:off x="947" y="3173"/>
              <a:ext cx="33" cy="27"/>
            </a:xfrm>
            <a:custGeom>
              <a:avLst/>
              <a:gdLst>
                <a:gd name="T0" fmla="*/ 28 w 33"/>
                <a:gd name="T1" fmla="*/ 15 h 27"/>
                <a:gd name="T2" fmla="*/ 31 w 33"/>
                <a:gd name="T3" fmla="*/ 11 h 27"/>
                <a:gd name="T4" fmla="*/ 30 w 33"/>
                <a:gd name="T5" fmla="*/ 12 h 27"/>
                <a:gd name="T6" fmla="*/ 29 w 33"/>
                <a:gd name="T7" fmla="*/ 12 h 27"/>
                <a:gd name="T8" fmla="*/ 28 w 33"/>
                <a:gd name="T9" fmla="*/ 13 h 27"/>
                <a:gd name="T10" fmla="*/ 26 w 33"/>
                <a:gd name="T11" fmla="*/ 12 h 27"/>
                <a:gd name="T12" fmla="*/ 17 w 33"/>
                <a:gd name="T13" fmla="*/ 10 h 27"/>
                <a:gd name="T14" fmla="*/ 19 w 33"/>
                <a:gd name="T15" fmla="*/ 8 h 27"/>
                <a:gd name="T16" fmla="*/ 19 w 33"/>
                <a:gd name="T17" fmla="*/ 7 h 27"/>
                <a:gd name="T18" fmla="*/ 19 w 33"/>
                <a:gd name="T19" fmla="*/ 5 h 27"/>
                <a:gd name="T20" fmla="*/ 19 w 33"/>
                <a:gd name="T21" fmla="*/ 3 h 27"/>
                <a:gd name="T22" fmla="*/ 17 w 33"/>
                <a:gd name="T23" fmla="*/ 2 h 27"/>
                <a:gd name="T24" fmla="*/ 16 w 33"/>
                <a:gd name="T25" fmla="*/ 1 h 27"/>
                <a:gd name="T26" fmla="*/ 14 w 33"/>
                <a:gd name="T27" fmla="*/ 0 h 27"/>
                <a:gd name="T28" fmla="*/ 13 w 33"/>
                <a:gd name="T29" fmla="*/ 0 h 27"/>
                <a:gd name="T30" fmla="*/ 11 w 33"/>
                <a:gd name="T31" fmla="*/ 1 h 27"/>
                <a:gd name="T32" fmla="*/ 9 w 33"/>
                <a:gd name="T33" fmla="*/ 2 h 27"/>
                <a:gd name="T34" fmla="*/ 8 w 33"/>
                <a:gd name="T35" fmla="*/ 2 h 27"/>
                <a:gd name="T36" fmla="*/ 7 w 33"/>
                <a:gd name="T37" fmla="*/ 4 h 27"/>
                <a:gd name="T38" fmla="*/ 1 w 33"/>
                <a:gd name="T39" fmla="*/ 11 h 27"/>
                <a:gd name="T40" fmla="*/ 3 w 33"/>
                <a:gd name="T41" fmla="*/ 10 h 27"/>
                <a:gd name="T42" fmla="*/ 4 w 33"/>
                <a:gd name="T43" fmla="*/ 10 h 27"/>
                <a:gd name="T44" fmla="*/ 5 w 33"/>
                <a:gd name="T45" fmla="*/ 11 h 27"/>
                <a:gd name="T46" fmla="*/ 7 w 33"/>
                <a:gd name="T47" fmla="*/ 12 h 27"/>
                <a:gd name="T48" fmla="*/ 16 w 33"/>
                <a:gd name="T49" fmla="*/ 20 h 27"/>
                <a:gd name="T50" fmla="*/ 17 w 33"/>
                <a:gd name="T51" fmla="*/ 21 h 27"/>
                <a:gd name="T52" fmla="*/ 18 w 33"/>
                <a:gd name="T53" fmla="*/ 23 h 27"/>
                <a:gd name="T54" fmla="*/ 17 w 33"/>
                <a:gd name="T55" fmla="*/ 24 h 27"/>
                <a:gd name="T56" fmla="*/ 16 w 33"/>
                <a:gd name="T57" fmla="*/ 25 h 27"/>
                <a:gd name="T58" fmla="*/ 24 w 33"/>
                <a:gd name="T59" fmla="*/ 20 h 27"/>
                <a:gd name="T60" fmla="*/ 22 w 33"/>
                <a:gd name="T61" fmla="*/ 20 h 27"/>
                <a:gd name="T62" fmla="*/ 21 w 33"/>
                <a:gd name="T63" fmla="*/ 20 h 27"/>
                <a:gd name="T64" fmla="*/ 20 w 33"/>
                <a:gd name="T65" fmla="*/ 20 h 27"/>
                <a:gd name="T66" fmla="*/ 19 w 33"/>
                <a:gd name="T67" fmla="*/ 19 h 27"/>
                <a:gd name="T68" fmla="*/ 19 w 33"/>
                <a:gd name="T69" fmla="*/ 18 h 27"/>
                <a:gd name="T70" fmla="*/ 13 w 33"/>
                <a:gd name="T71" fmla="*/ 14 h 2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"/>
                <a:gd name="T109" fmla="*/ 0 h 27"/>
                <a:gd name="T110" fmla="*/ 33 w 33"/>
                <a:gd name="T111" fmla="*/ 27 h 2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" h="27">
                  <a:moveTo>
                    <a:pt x="15" y="13"/>
                  </a:moveTo>
                  <a:lnTo>
                    <a:pt x="28" y="15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0" y="11"/>
                  </a:lnTo>
                  <a:lnTo>
                    <a:pt x="30" y="12"/>
                  </a:lnTo>
                  <a:lnTo>
                    <a:pt x="29" y="12"/>
                  </a:lnTo>
                  <a:lnTo>
                    <a:pt x="29" y="13"/>
                  </a:lnTo>
                  <a:lnTo>
                    <a:pt x="28" y="13"/>
                  </a:lnTo>
                  <a:lnTo>
                    <a:pt x="27" y="12"/>
                  </a:lnTo>
                  <a:lnTo>
                    <a:pt x="26" y="12"/>
                  </a:lnTo>
                  <a:lnTo>
                    <a:pt x="25" y="12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9" y="8"/>
                  </a:lnTo>
                  <a:lnTo>
                    <a:pt x="19" y="7"/>
                  </a:lnTo>
                  <a:lnTo>
                    <a:pt x="19" y="6"/>
                  </a:lnTo>
                  <a:lnTo>
                    <a:pt x="19" y="5"/>
                  </a:lnTo>
                  <a:lnTo>
                    <a:pt x="19" y="4"/>
                  </a:lnTo>
                  <a:lnTo>
                    <a:pt x="19" y="3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9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7" y="4"/>
                  </a:lnTo>
                  <a:lnTo>
                    <a:pt x="0" y="10"/>
                  </a:lnTo>
                  <a:lnTo>
                    <a:pt x="1" y="11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7" y="12"/>
                  </a:lnTo>
                  <a:lnTo>
                    <a:pt x="15" y="20"/>
                  </a:lnTo>
                  <a:lnTo>
                    <a:pt x="16" y="20"/>
                  </a:lnTo>
                  <a:lnTo>
                    <a:pt x="16" y="21"/>
                  </a:lnTo>
                  <a:lnTo>
                    <a:pt x="17" y="21"/>
                  </a:lnTo>
                  <a:lnTo>
                    <a:pt x="17" y="22"/>
                  </a:lnTo>
                  <a:lnTo>
                    <a:pt x="18" y="23"/>
                  </a:lnTo>
                  <a:lnTo>
                    <a:pt x="18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6" y="25"/>
                  </a:lnTo>
                  <a:lnTo>
                    <a:pt x="17" y="26"/>
                  </a:lnTo>
                  <a:lnTo>
                    <a:pt x="24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1" y="20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19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3" y="14"/>
                  </a:lnTo>
                  <a:lnTo>
                    <a:pt x="15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97" name="Freeform 322"/>
            <p:cNvSpPr>
              <a:spLocks/>
            </p:cNvSpPr>
            <p:nvPr/>
          </p:nvSpPr>
          <p:spPr bwMode="auto">
            <a:xfrm>
              <a:off x="955" y="3176"/>
              <a:ext cx="7" cy="8"/>
            </a:xfrm>
            <a:custGeom>
              <a:avLst/>
              <a:gdLst>
                <a:gd name="T0" fmla="*/ 1 w 7"/>
                <a:gd name="T1" fmla="*/ 4 h 8"/>
                <a:gd name="T2" fmla="*/ 1 w 7"/>
                <a:gd name="T3" fmla="*/ 4 h 8"/>
                <a:gd name="T4" fmla="*/ 1 w 7"/>
                <a:gd name="T5" fmla="*/ 4 h 8"/>
                <a:gd name="T6" fmla="*/ 0 w 7"/>
                <a:gd name="T7" fmla="*/ 4 h 8"/>
                <a:gd name="T8" fmla="*/ 0 w 7"/>
                <a:gd name="T9" fmla="*/ 3 h 8"/>
                <a:gd name="T10" fmla="*/ 0 w 7"/>
                <a:gd name="T11" fmla="*/ 3 h 8"/>
                <a:gd name="T12" fmla="*/ 0 w 7"/>
                <a:gd name="T13" fmla="*/ 2 h 8"/>
                <a:gd name="T14" fmla="*/ 1 w 7"/>
                <a:gd name="T15" fmla="*/ 2 h 8"/>
                <a:gd name="T16" fmla="*/ 1 w 7"/>
                <a:gd name="T17" fmla="*/ 1 h 8"/>
                <a:gd name="T18" fmla="*/ 2 w 7"/>
                <a:gd name="T19" fmla="*/ 1 h 8"/>
                <a:gd name="T20" fmla="*/ 2 w 7"/>
                <a:gd name="T21" fmla="*/ 1 h 8"/>
                <a:gd name="T22" fmla="*/ 2 w 7"/>
                <a:gd name="T23" fmla="*/ 0 h 8"/>
                <a:gd name="T24" fmla="*/ 3 w 7"/>
                <a:gd name="T25" fmla="*/ 0 h 8"/>
                <a:gd name="T26" fmla="*/ 3 w 7"/>
                <a:gd name="T27" fmla="*/ 0 h 8"/>
                <a:gd name="T28" fmla="*/ 4 w 7"/>
                <a:gd name="T29" fmla="*/ 0 h 8"/>
                <a:gd name="T30" fmla="*/ 4 w 7"/>
                <a:gd name="T31" fmla="*/ 1 h 8"/>
                <a:gd name="T32" fmla="*/ 5 w 7"/>
                <a:gd name="T33" fmla="*/ 1 h 8"/>
                <a:gd name="T34" fmla="*/ 5 w 7"/>
                <a:gd name="T35" fmla="*/ 1 h 8"/>
                <a:gd name="T36" fmla="*/ 6 w 7"/>
                <a:gd name="T37" fmla="*/ 2 h 8"/>
                <a:gd name="T38" fmla="*/ 6 w 7"/>
                <a:gd name="T39" fmla="*/ 2 h 8"/>
                <a:gd name="T40" fmla="*/ 6 w 7"/>
                <a:gd name="T41" fmla="*/ 3 h 8"/>
                <a:gd name="T42" fmla="*/ 6 w 7"/>
                <a:gd name="T43" fmla="*/ 3 h 8"/>
                <a:gd name="T44" fmla="*/ 6 w 7"/>
                <a:gd name="T45" fmla="*/ 4 h 8"/>
                <a:gd name="T46" fmla="*/ 6 w 7"/>
                <a:gd name="T47" fmla="*/ 4 h 8"/>
                <a:gd name="T48" fmla="*/ 6 w 7"/>
                <a:gd name="T49" fmla="*/ 5 h 8"/>
                <a:gd name="T50" fmla="*/ 5 w 7"/>
                <a:gd name="T51" fmla="*/ 5 h 8"/>
                <a:gd name="T52" fmla="*/ 5 w 7"/>
                <a:gd name="T53" fmla="*/ 5 h 8"/>
                <a:gd name="T54" fmla="*/ 5 w 7"/>
                <a:gd name="T55" fmla="*/ 6 h 8"/>
                <a:gd name="T56" fmla="*/ 5 w 7"/>
                <a:gd name="T57" fmla="*/ 6 h 8"/>
                <a:gd name="T58" fmla="*/ 5 w 7"/>
                <a:gd name="T59" fmla="*/ 6 h 8"/>
                <a:gd name="T60" fmla="*/ 4 w 7"/>
                <a:gd name="T61" fmla="*/ 7 h 8"/>
                <a:gd name="T62" fmla="*/ 1 w 7"/>
                <a:gd name="T63" fmla="*/ 4 h 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"/>
                <a:gd name="T97" fmla="*/ 0 h 8"/>
                <a:gd name="T98" fmla="*/ 7 w 7"/>
                <a:gd name="T99" fmla="*/ 8 h 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" h="8">
                  <a:moveTo>
                    <a:pt x="1" y="4"/>
                  </a:moveTo>
                  <a:lnTo>
                    <a:pt x="1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2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7"/>
                  </a:lnTo>
                  <a:lnTo>
                    <a:pt x="1" y="4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98" name="Freeform 323"/>
            <p:cNvSpPr>
              <a:spLocks/>
            </p:cNvSpPr>
            <p:nvPr/>
          </p:nvSpPr>
          <p:spPr bwMode="auto">
            <a:xfrm>
              <a:off x="935" y="3192"/>
              <a:ext cx="24" cy="27"/>
            </a:xfrm>
            <a:custGeom>
              <a:avLst/>
              <a:gdLst>
                <a:gd name="T0" fmla="*/ 6 w 24"/>
                <a:gd name="T1" fmla="*/ 15 h 27"/>
                <a:gd name="T2" fmla="*/ 7 w 24"/>
                <a:gd name="T3" fmla="*/ 17 h 27"/>
                <a:gd name="T4" fmla="*/ 7 w 24"/>
                <a:gd name="T5" fmla="*/ 18 h 27"/>
                <a:gd name="T6" fmla="*/ 7 w 24"/>
                <a:gd name="T7" fmla="*/ 19 h 27"/>
                <a:gd name="T8" fmla="*/ 7 w 24"/>
                <a:gd name="T9" fmla="*/ 20 h 27"/>
                <a:gd name="T10" fmla="*/ 8 w 24"/>
                <a:gd name="T11" fmla="*/ 20 h 27"/>
                <a:gd name="T12" fmla="*/ 8 w 24"/>
                <a:gd name="T13" fmla="*/ 20 h 27"/>
                <a:gd name="T14" fmla="*/ 8 w 24"/>
                <a:gd name="T15" fmla="*/ 21 h 27"/>
                <a:gd name="T16" fmla="*/ 9 w 24"/>
                <a:gd name="T17" fmla="*/ 21 h 27"/>
                <a:gd name="T18" fmla="*/ 9 w 24"/>
                <a:gd name="T19" fmla="*/ 22 h 27"/>
                <a:gd name="T20" fmla="*/ 10 w 24"/>
                <a:gd name="T21" fmla="*/ 22 h 27"/>
                <a:gd name="T22" fmla="*/ 10 w 24"/>
                <a:gd name="T23" fmla="*/ 22 h 27"/>
                <a:gd name="T24" fmla="*/ 10 w 24"/>
                <a:gd name="T25" fmla="*/ 21 h 27"/>
                <a:gd name="T26" fmla="*/ 11 w 24"/>
                <a:gd name="T27" fmla="*/ 21 h 27"/>
                <a:gd name="T28" fmla="*/ 12 w 24"/>
                <a:gd name="T29" fmla="*/ 22 h 27"/>
                <a:gd name="T30" fmla="*/ 6 w 24"/>
                <a:gd name="T31" fmla="*/ 26 h 27"/>
                <a:gd name="T32" fmla="*/ 6 w 24"/>
                <a:gd name="T33" fmla="*/ 25 h 27"/>
                <a:gd name="T34" fmla="*/ 6 w 24"/>
                <a:gd name="T35" fmla="*/ 24 h 27"/>
                <a:gd name="T36" fmla="*/ 6 w 24"/>
                <a:gd name="T37" fmla="*/ 24 h 27"/>
                <a:gd name="T38" fmla="*/ 6 w 24"/>
                <a:gd name="T39" fmla="*/ 23 h 27"/>
                <a:gd name="T40" fmla="*/ 6 w 24"/>
                <a:gd name="T41" fmla="*/ 22 h 27"/>
                <a:gd name="T42" fmla="*/ 6 w 24"/>
                <a:gd name="T43" fmla="*/ 21 h 27"/>
                <a:gd name="T44" fmla="*/ 6 w 24"/>
                <a:gd name="T45" fmla="*/ 20 h 27"/>
                <a:gd name="T46" fmla="*/ 6 w 24"/>
                <a:gd name="T47" fmla="*/ 20 h 27"/>
                <a:gd name="T48" fmla="*/ 0 w 24"/>
                <a:gd name="T49" fmla="*/ 2 h 27"/>
                <a:gd name="T50" fmla="*/ 2 w 24"/>
                <a:gd name="T51" fmla="*/ 0 h 27"/>
                <a:gd name="T52" fmla="*/ 16 w 24"/>
                <a:gd name="T53" fmla="*/ 10 h 27"/>
                <a:gd name="T54" fmla="*/ 17 w 24"/>
                <a:gd name="T55" fmla="*/ 10 h 27"/>
                <a:gd name="T56" fmla="*/ 17 w 24"/>
                <a:gd name="T57" fmla="*/ 11 h 27"/>
                <a:gd name="T58" fmla="*/ 17 w 24"/>
                <a:gd name="T59" fmla="*/ 11 h 27"/>
                <a:gd name="T60" fmla="*/ 17 w 24"/>
                <a:gd name="T61" fmla="*/ 11 h 27"/>
                <a:gd name="T62" fmla="*/ 19 w 24"/>
                <a:gd name="T63" fmla="*/ 11 h 27"/>
                <a:gd name="T64" fmla="*/ 20 w 24"/>
                <a:gd name="T65" fmla="*/ 12 h 27"/>
                <a:gd name="T66" fmla="*/ 21 w 24"/>
                <a:gd name="T67" fmla="*/ 12 h 27"/>
                <a:gd name="T68" fmla="*/ 21 w 24"/>
                <a:gd name="T69" fmla="*/ 12 h 27"/>
                <a:gd name="T70" fmla="*/ 22 w 24"/>
                <a:gd name="T71" fmla="*/ 12 h 27"/>
                <a:gd name="T72" fmla="*/ 23 w 24"/>
                <a:gd name="T73" fmla="*/ 12 h 27"/>
                <a:gd name="T74" fmla="*/ 23 w 24"/>
                <a:gd name="T75" fmla="*/ 13 h 27"/>
                <a:gd name="T76" fmla="*/ 16 w 24"/>
                <a:gd name="T77" fmla="*/ 18 h 27"/>
                <a:gd name="T78" fmla="*/ 16 w 24"/>
                <a:gd name="T79" fmla="*/ 17 h 27"/>
                <a:gd name="T80" fmla="*/ 16 w 24"/>
                <a:gd name="T81" fmla="*/ 16 h 27"/>
                <a:gd name="T82" fmla="*/ 17 w 24"/>
                <a:gd name="T83" fmla="*/ 16 h 27"/>
                <a:gd name="T84" fmla="*/ 17 w 24"/>
                <a:gd name="T85" fmla="*/ 15 h 27"/>
                <a:gd name="T86" fmla="*/ 17 w 24"/>
                <a:gd name="T87" fmla="*/ 15 h 27"/>
                <a:gd name="T88" fmla="*/ 17 w 24"/>
                <a:gd name="T89" fmla="*/ 15 h 27"/>
                <a:gd name="T90" fmla="*/ 17 w 24"/>
                <a:gd name="T91" fmla="*/ 15 h 27"/>
                <a:gd name="T92" fmla="*/ 17 w 24"/>
                <a:gd name="T93" fmla="*/ 14 h 27"/>
                <a:gd name="T94" fmla="*/ 16 w 24"/>
                <a:gd name="T95" fmla="*/ 14 h 27"/>
                <a:gd name="T96" fmla="*/ 12 w 24"/>
                <a:gd name="T97" fmla="*/ 11 h 27"/>
                <a:gd name="T98" fmla="*/ 6 w 24"/>
                <a:gd name="T99" fmla="*/ 15 h 2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4"/>
                <a:gd name="T151" fmla="*/ 0 h 27"/>
                <a:gd name="T152" fmla="*/ 24 w 24"/>
                <a:gd name="T153" fmla="*/ 27 h 2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4" h="27">
                  <a:moveTo>
                    <a:pt x="6" y="15"/>
                  </a:moveTo>
                  <a:lnTo>
                    <a:pt x="7" y="17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7" y="20"/>
                  </a:lnTo>
                  <a:lnTo>
                    <a:pt x="8" y="20"/>
                  </a:lnTo>
                  <a:lnTo>
                    <a:pt x="8" y="21"/>
                  </a:lnTo>
                  <a:lnTo>
                    <a:pt x="9" y="21"/>
                  </a:lnTo>
                  <a:lnTo>
                    <a:pt x="9" y="22"/>
                  </a:lnTo>
                  <a:lnTo>
                    <a:pt x="10" y="22"/>
                  </a:lnTo>
                  <a:lnTo>
                    <a:pt x="10" y="21"/>
                  </a:lnTo>
                  <a:lnTo>
                    <a:pt x="11" y="21"/>
                  </a:lnTo>
                  <a:lnTo>
                    <a:pt x="12" y="22"/>
                  </a:lnTo>
                  <a:lnTo>
                    <a:pt x="6" y="26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3"/>
                  </a:lnTo>
                  <a:lnTo>
                    <a:pt x="6" y="22"/>
                  </a:lnTo>
                  <a:lnTo>
                    <a:pt x="6" y="21"/>
                  </a:lnTo>
                  <a:lnTo>
                    <a:pt x="6" y="20"/>
                  </a:lnTo>
                  <a:lnTo>
                    <a:pt x="0" y="2"/>
                  </a:lnTo>
                  <a:lnTo>
                    <a:pt x="2" y="0"/>
                  </a:lnTo>
                  <a:lnTo>
                    <a:pt x="16" y="10"/>
                  </a:lnTo>
                  <a:lnTo>
                    <a:pt x="17" y="10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20" y="12"/>
                  </a:lnTo>
                  <a:lnTo>
                    <a:pt x="21" y="12"/>
                  </a:lnTo>
                  <a:lnTo>
                    <a:pt x="22" y="12"/>
                  </a:lnTo>
                  <a:lnTo>
                    <a:pt x="23" y="12"/>
                  </a:lnTo>
                  <a:lnTo>
                    <a:pt x="23" y="13"/>
                  </a:lnTo>
                  <a:lnTo>
                    <a:pt x="16" y="18"/>
                  </a:lnTo>
                  <a:lnTo>
                    <a:pt x="16" y="17"/>
                  </a:lnTo>
                  <a:lnTo>
                    <a:pt x="16" y="16"/>
                  </a:lnTo>
                  <a:lnTo>
                    <a:pt x="17" y="16"/>
                  </a:lnTo>
                  <a:lnTo>
                    <a:pt x="17" y="15"/>
                  </a:lnTo>
                  <a:lnTo>
                    <a:pt x="17" y="14"/>
                  </a:lnTo>
                  <a:lnTo>
                    <a:pt x="16" y="14"/>
                  </a:lnTo>
                  <a:lnTo>
                    <a:pt x="12" y="11"/>
                  </a:lnTo>
                  <a:lnTo>
                    <a:pt x="6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99" name="Freeform 324"/>
            <p:cNvSpPr>
              <a:spLocks/>
            </p:cNvSpPr>
            <p:nvPr/>
          </p:nvSpPr>
          <p:spPr bwMode="auto">
            <a:xfrm>
              <a:off x="937" y="3197"/>
              <a:ext cx="7" cy="7"/>
            </a:xfrm>
            <a:custGeom>
              <a:avLst/>
              <a:gdLst>
                <a:gd name="T0" fmla="*/ 6 w 7"/>
                <a:gd name="T1" fmla="*/ 4 h 7"/>
                <a:gd name="T2" fmla="*/ 0 w 7"/>
                <a:gd name="T3" fmla="*/ 0 h 7"/>
                <a:gd name="T4" fmla="*/ 3 w 7"/>
                <a:gd name="T5" fmla="*/ 6 h 7"/>
                <a:gd name="T6" fmla="*/ 6 w 7"/>
                <a:gd name="T7" fmla="*/ 4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7"/>
                <a:gd name="T14" fmla="*/ 7 w 7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7">
                  <a:moveTo>
                    <a:pt x="6" y="4"/>
                  </a:moveTo>
                  <a:lnTo>
                    <a:pt x="0" y="0"/>
                  </a:lnTo>
                  <a:lnTo>
                    <a:pt x="3" y="6"/>
                  </a:lnTo>
                  <a:lnTo>
                    <a:pt x="6" y="4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00" name="Freeform 325"/>
            <p:cNvSpPr>
              <a:spLocks/>
            </p:cNvSpPr>
            <p:nvPr/>
          </p:nvSpPr>
          <p:spPr bwMode="auto">
            <a:xfrm>
              <a:off x="810" y="2912"/>
              <a:ext cx="3" cy="4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2 h 4"/>
                <a:gd name="T4" fmla="*/ 2 w 3"/>
                <a:gd name="T5" fmla="*/ 3 h 4"/>
                <a:gd name="T6" fmla="*/ 2 w 3"/>
                <a:gd name="T7" fmla="*/ 3 h 4"/>
                <a:gd name="T8" fmla="*/ 1 w 3"/>
                <a:gd name="T9" fmla="*/ 3 h 4"/>
                <a:gd name="T10" fmla="*/ 1 w 3"/>
                <a:gd name="T11" fmla="*/ 2 h 4"/>
                <a:gd name="T12" fmla="*/ 1 w 3"/>
                <a:gd name="T13" fmla="*/ 2 h 4"/>
                <a:gd name="T14" fmla="*/ 1 w 3"/>
                <a:gd name="T15" fmla="*/ 2 h 4"/>
                <a:gd name="T16" fmla="*/ 0 w 3"/>
                <a:gd name="T17" fmla="*/ 2 h 4"/>
                <a:gd name="T18" fmla="*/ 0 w 3"/>
                <a:gd name="T19" fmla="*/ 1 h 4"/>
                <a:gd name="T20" fmla="*/ 0 w 3"/>
                <a:gd name="T21" fmla="*/ 1 h 4"/>
                <a:gd name="T22" fmla="*/ 0 w 3"/>
                <a:gd name="T23" fmla="*/ 0 h 4"/>
                <a:gd name="T24" fmla="*/ 1 w 3"/>
                <a:gd name="T25" fmla="*/ 0 h 4"/>
                <a:gd name="T26" fmla="*/ 1 w 3"/>
                <a:gd name="T27" fmla="*/ 0 h 4"/>
                <a:gd name="T28" fmla="*/ 1 w 3"/>
                <a:gd name="T29" fmla="*/ 1 h 4"/>
                <a:gd name="T30" fmla="*/ 1 w 3"/>
                <a:gd name="T31" fmla="*/ 2 h 4"/>
                <a:gd name="T32" fmla="*/ 1 w 3"/>
                <a:gd name="T33" fmla="*/ 2 h 4"/>
                <a:gd name="T34" fmla="*/ 2 w 3"/>
                <a:gd name="T35" fmla="*/ 2 h 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"/>
                <a:gd name="T55" fmla="*/ 0 h 4"/>
                <a:gd name="T56" fmla="*/ 3 w 3"/>
                <a:gd name="T57" fmla="*/ 4 h 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" h="4">
                  <a:moveTo>
                    <a:pt x="2" y="2"/>
                  </a:moveTo>
                  <a:lnTo>
                    <a:pt x="2" y="2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01" name="Freeform 326"/>
            <p:cNvSpPr>
              <a:spLocks/>
            </p:cNvSpPr>
            <p:nvPr/>
          </p:nvSpPr>
          <p:spPr bwMode="auto">
            <a:xfrm>
              <a:off x="810" y="2915"/>
              <a:ext cx="9" cy="4"/>
            </a:xfrm>
            <a:custGeom>
              <a:avLst/>
              <a:gdLst>
                <a:gd name="T0" fmla="*/ 8 w 9"/>
                <a:gd name="T1" fmla="*/ 1 h 4"/>
                <a:gd name="T2" fmla="*/ 8 w 9"/>
                <a:gd name="T3" fmla="*/ 1 h 4"/>
                <a:gd name="T4" fmla="*/ 7 w 9"/>
                <a:gd name="T5" fmla="*/ 0 h 4"/>
                <a:gd name="T6" fmla="*/ 6 w 9"/>
                <a:gd name="T7" fmla="*/ 0 h 4"/>
                <a:gd name="T8" fmla="*/ 5 w 9"/>
                <a:gd name="T9" fmla="*/ 0 h 4"/>
                <a:gd name="T10" fmla="*/ 4 w 9"/>
                <a:gd name="T11" fmla="*/ 1 h 4"/>
                <a:gd name="T12" fmla="*/ 3 w 9"/>
                <a:gd name="T13" fmla="*/ 1 h 4"/>
                <a:gd name="T14" fmla="*/ 2 w 9"/>
                <a:gd name="T15" fmla="*/ 1 h 4"/>
                <a:gd name="T16" fmla="*/ 1 w 9"/>
                <a:gd name="T17" fmla="*/ 1 h 4"/>
                <a:gd name="T18" fmla="*/ 1 w 9"/>
                <a:gd name="T19" fmla="*/ 2 h 4"/>
                <a:gd name="T20" fmla="*/ 0 w 9"/>
                <a:gd name="T21" fmla="*/ 2 h 4"/>
                <a:gd name="T22" fmla="*/ 1 w 9"/>
                <a:gd name="T23" fmla="*/ 3 h 4"/>
                <a:gd name="T24" fmla="*/ 2 w 9"/>
                <a:gd name="T25" fmla="*/ 3 h 4"/>
                <a:gd name="T26" fmla="*/ 3 w 9"/>
                <a:gd name="T27" fmla="*/ 3 h 4"/>
                <a:gd name="T28" fmla="*/ 3 w 9"/>
                <a:gd name="T29" fmla="*/ 2 h 4"/>
                <a:gd name="T30" fmla="*/ 3 w 9"/>
                <a:gd name="T31" fmla="*/ 1 h 4"/>
                <a:gd name="T32" fmla="*/ 4 w 9"/>
                <a:gd name="T33" fmla="*/ 1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"/>
                <a:gd name="T52" fmla="*/ 0 h 4"/>
                <a:gd name="T53" fmla="*/ 9 w 9"/>
                <a:gd name="T54" fmla="*/ 4 h 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" h="4">
                  <a:moveTo>
                    <a:pt x="8" y="1"/>
                  </a:moveTo>
                  <a:lnTo>
                    <a:pt x="8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1"/>
                  </a:lnTo>
                  <a:lnTo>
                    <a:pt x="4" y="1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02" name="Freeform 327"/>
            <p:cNvSpPr>
              <a:spLocks/>
            </p:cNvSpPr>
            <p:nvPr/>
          </p:nvSpPr>
          <p:spPr bwMode="auto">
            <a:xfrm>
              <a:off x="638" y="2895"/>
              <a:ext cx="199" cy="255"/>
            </a:xfrm>
            <a:custGeom>
              <a:avLst/>
              <a:gdLst>
                <a:gd name="T0" fmla="*/ 169 w 199"/>
                <a:gd name="T1" fmla="*/ 17 h 255"/>
                <a:gd name="T2" fmla="*/ 163 w 199"/>
                <a:gd name="T3" fmla="*/ 20 h 255"/>
                <a:gd name="T4" fmla="*/ 157 w 199"/>
                <a:gd name="T5" fmla="*/ 21 h 255"/>
                <a:gd name="T6" fmla="*/ 151 w 199"/>
                <a:gd name="T7" fmla="*/ 21 h 255"/>
                <a:gd name="T8" fmla="*/ 156 w 199"/>
                <a:gd name="T9" fmla="*/ 24 h 255"/>
                <a:gd name="T10" fmla="*/ 156 w 199"/>
                <a:gd name="T11" fmla="*/ 25 h 255"/>
                <a:gd name="T12" fmla="*/ 154 w 199"/>
                <a:gd name="T13" fmla="*/ 28 h 255"/>
                <a:gd name="T14" fmla="*/ 161 w 199"/>
                <a:gd name="T15" fmla="*/ 30 h 255"/>
                <a:gd name="T16" fmla="*/ 165 w 199"/>
                <a:gd name="T17" fmla="*/ 31 h 255"/>
                <a:gd name="T18" fmla="*/ 162 w 199"/>
                <a:gd name="T19" fmla="*/ 42 h 255"/>
                <a:gd name="T20" fmla="*/ 157 w 199"/>
                <a:gd name="T21" fmla="*/ 60 h 255"/>
                <a:gd name="T22" fmla="*/ 150 w 199"/>
                <a:gd name="T23" fmla="*/ 67 h 255"/>
                <a:gd name="T24" fmla="*/ 146 w 199"/>
                <a:gd name="T25" fmla="*/ 71 h 255"/>
                <a:gd name="T26" fmla="*/ 130 w 199"/>
                <a:gd name="T27" fmla="*/ 68 h 255"/>
                <a:gd name="T28" fmla="*/ 105 w 199"/>
                <a:gd name="T29" fmla="*/ 48 h 255"/>
                <a:gd name="T30" fmla="*/ 93 w 199"/>
                <a:gd name="T31" fmla="*/ 14 h 255"/>
                <a:gd name="T32" fmla="*/ 93 w 199"/>
                <a:gd name="T33" fmla="*/ 4 h 255"/>
                <a:gd name="T34" fmla="*/ 87 w 199"/>
                <a:gd name="T35" fmla="*/ 0 h 255"/>
                <a:gd name="T36" fmla="*/ 36 w 199"/>
                <a:gd name="T37" fmla="*/ 37 h 255"/>
                <a:gd name="T38" fmla="*/ 4 w 199"/>
                <a:gd name="T39" fmla="*/ 100 h 255"/>
                <a:gd name="T40" fmla="*/ 1 w 199"/>
                <a:gd name="T41" fmla="*/ 156 h 255"/>
                <a:gd name="T42" fmla="*/ 6 w 199"/>
                <a:gd name="T43" fmla="*/ 220 h 255"/>
                <a:gd name="T44" fmla="*/ 4 w 199"/>
                <a:gd name="T45" fmla="*/ 253 h 255"/>
                <a:gd name="T46" fmla="*/ 8 w 199"/>
                <a:gd name="T47" fmla="*/ 248 h 255"/>
                <a:gd name="T48" fmla="*/ 11 w 199"/>
                <a:gd name="T49" fmla="*/ 212 h 255"/>
                <a:gd name="T50" fmla="*/ 7 w 199"/>
                <a:gd name="T51" fmla="*/ 147 h 255"/>
                <a:gd name="T52" fmla="*/ 14 w 199"/>
                <a:gd name="T53" fmla="*/ 91 h 255"/>
                <a:gd name="T54" fmla="*/ 46 w 199"/>
                <a:gd name="T55" fmla="*/ 36 h 255"/>
                <a:gd name="T56" fmla="*/ 83 w 199"/>
                <a:gd name="T57" fmla="*/ 9 h 255"/>
                <a:gd name="T58" fmla="*/ 85 w 199"/>
                <a:gd name="T59" fmla="*/ 15 h 255"/>
                <a:gd name="T60" fmla="*/ 92 w 199"/>
                <a:gd name="T61" fmla="*/ 43 h 255"/>
                <a:gd name="T62" fmla="*/ 119 w 199"/>
                <a:gd name="T63" fmla="*/ 72 h 255"/>
                <a:gd name="T64" fmla="*/ 142 w 199"/>
                <a:gd name="T65" fmla="*/ 77 h 255"/>
                <a:gd name="T66" fmla="*/ 149 w 199"/>
                <a:gd name="T67" fmla="*/ 76 h 255"/>
                <a:gd name="T68" fmla="*/ 148 w 199"/>
                <a:gd name="T69" fmla="*/ 84 h 255"/>
                <a:gd name="T70" fmla="*/ 145 w 199"/>
                <a:gd name="T71" fmla="*/ 97 h 255"/>
                <a:gd name="T72" fmla="*/ 149 w 199"/>
                <a:gd name="T73" fmla="*/ 106 h 255"/>
                <a:gd name="T74" fmla="*/ 153 w 199"/>
                <a:gd name="T75" fmla="*/ 114 h 255"/>
                <a:gd name="T76" fmla="*/ 154 w 199"/>
                <a:gd name="T77" fmla="*/ 124 h 255"/>
                <a:gd name="T78" fmla="*/ 156 w 199"/>
                <a:gd name="T79" fmla="*/ 131 h 255"/>
                <a:gd name="T80" fmla="*/ 150 w 199"/>
                <a:gd name="T81" fmla="*/ 139 h 255"/>
                <a:gd name="T82" fmla="*/ 149 w 199"/>
                <a:gd name="T83" fmla="*/ 161 h 255"/>
                <a:gd name="T84" fmla="*/ 151 w 199"/>
                <a:gd name="T85" fmla="*/ 175 h 255"/>
                <a:gd name="T86" fmla="*/ 159 w 199"/>
                <a:gd name="T87" fmla="*/ 178 h 255"/>
                <a:gd name="T88" fmla="*/ 163 w 199"/>
                <a:gd name="T89" fmla="*/ 172 h 255"/>
                <a:gd name="T90" fmla="*/ 166 w 199"/>
                <a:gd name="T91" fmla="*/ 161 h 255"/>
                <a:gd name="T92" fmla="*/ 171 w 199"/>
                <a:gd name="T93" fmla="*/ 148 h 255"/>
                <a:gd name="T94" fmla="*/ 172 w 199"/>
                <a:gd name="T95" fmla="*/ 140 h 255"/>
                <a:gd name="T96" fmla="*/ 171 w 199"/>
                <a:gd name="T97" fmla="*/ 126 h 255"/>
                <a:gd name="T98" fmla="*/ 169 w 199"/>
                <a:gd name="T99" fmla="*/ 115 h 255"/>
                <a:gd name="T100" fmla="*/ 169 w 199"/>
                <a:gd name="T101" fmla="*/ 100 h 255"/>
                <a:gd name="T102" fmla="*/ 169 w 199"/>
                <a:gd name="T103" fmla="*/ 87 h 255"/>
                <a:gd name="T104" fmla="*/ 178 w 199"/>
                <a:gd name="T105" fmla="*/ 75 h 255"/>
                <a:gd name="T106" fmla="*/ 186 w 199"/>
                <a:gd name="T107" fmla="*/ 68 h 255"/>
                <a:gd name="T108" fmla="*/ 195 w 199"/>
                <a:gd name="T109" fmla="*/ 63 h 255"/>
                <a:gd name="T110" fmla="*/ 197 w 199"/>
                <a:gd name="T111" fmla="*/ 53 h 255"/>
                <a:gd name="T112" fmla="*/ 190 w 199"/>
                <a:gd name="T113" fmla="*/ 37 h 255"/>
                <a:gd name="T114" fmla="*/ 184 w 199"/>
                <a:gd name="T115" fmla="*/ 21 h 255"/>
                <a:gd name="T116" fmla="*/ 185 w 199"/>
                <a:gd name="T117" fmla="*/ 17 h 25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99"/>
                <a:gd name="T178" fmla="*/ 0 h 255"/>
                <a:gd name="T179" fmla="*/ 199 w 199"/>
                <a:gd name="T180" fmla="*/ 255 h 25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99" h="255">
                  <a:moveTo>
                    <a:pt x="176" y="17"/>
                  </a:moveTo>
                  <a:lnTo>
                    <a:pt x="175" y="17"/>
                  </a:lnTo>
                  <a:lnTo>
                    <a:pt x="173" y="17"/>
                  </a:lnTo>
                  <a:lnTo>
                    <a:pt x="172" y="17"/>
                  </a:lnTo>
                  <a:lnTo>
                    <a:pt x="171" y="17"/>
                  </a:lnTo>
                  <a:lnTo>
                    <a:pt x="170" y="17"/>
                  </a:lnTo>
                  <a:lnTo>
                    <a:pt x="169" y="17"/>
                  </a:lnTo>
                  <a:lnTo>
                    <a:pt x="168" y="17"/>
                  </a:lnTo>
                  <a:lnTo>
                    <a:pt x="167" y="18"/>
                  </a:lnTo>
                  <a:lnTo>
                    <a:pt x="166" y="18"/>
                  </a:lnTo>
                  <a:lnTo>
                    <a:pt x="165" y="19"/>
                  </a:lnTo>
                  <a:lnTo>
                    <a:pt x="164" y="19"/>
                  </a:lnTo>
                  <a:lnTo>
                    <a:pt x="164" y="20"/>
                  </a:lnTo>
                  <a:lnTo>
                    <a:pt x="163" y="20"/>
                  </a:lnTo>
                  <a:lnTo>
                    <a:pt x="162" y="20"/>
                  </a:lnTo>
                  <a:lnTo>
                    <a:pt x="162" y="21"/>
                  </a:lnTo>
                  <a:lnTo>
                    <a:pt x="161" y="21"/>
                  </a:lnTo>
                  <a:lnTo>
                    <a:pt x="160" y="21"/>
                  </a:lnTo>
                  <a:lnTo>
                    <a:pt x="159" y="21"/>
                  </a:lnTo>
                  <a:lnTo>
                    <a:pt x="158" y="21"/>
                  </a:lnTo>
                  <a:lnTo>
                    <a:pt x="157" y="21"/>
                  </a:lnTo>
                  <a:lnTo>
                    <a:pt x="156" y="21"/>
                  </a:lnTo>
                  <a:lnTo>
                    <a:pt x="155" y="21"/>
                  </a:lnTo>
                  <a:lnTo>
                    <a:pt x="154" y="21"/>
                  </a:lnTo>
                  <a:lnTo>
                    <a:pt x="153" y="21"/>
                  </a:lnTo>
                  <a:lnTo>
                    <a:pt x="152" y="21"/>
                  </a:lnTo>
                  <a:lnTo>
                    <a:pt x="151" y="21"/>
                  </a:lnTo>
                  <a:lnTo>
                    <a:pt x="150" y="22"/>
                  </a:lnTo>
                  <a:lnTo>
                    <a:pt x="150" y="23"/>
                  </a:lnTo>
                  <a:lnTo>
                    <a:pt x="150" y="24"/>
                  </a:lnTo>
                  <a:lnTo>
                    <a:pt x="151" y="24"/>
                  </a:lnTo>
                  <a:lnTo>
                    <a:pt x="153" y="24"/>
                  </a:lnTo>
                  <a:lnTo>
                    <a:pt x="155" y="24"/>
                  </a:lnTo>
                  <a:lnTo>
                    <a:pt x="156" y="24"/>
                  </a:lnTo>
                  <a:lnTo>
                    <a:pt x="157" y="24"/>
                  </a:lnTo>
                  <a:lnTo>
                    <a:pt x="157" y="25"/>
                  </a:lnTo>
                  <a:lnTo>
                    <a:pt x="158" y="25"/>
                  </a:lnTo>
                  <a:lnTo>
                    <a:pt x="160" y="25"/>
                  </a:lnTo>
                  <a:lnTo>
                    <a:pt x="159" y="25"/>
                  </a:lnTo>
                  <a:lnTo>
                    <a:pt x="158" y="25"/>
                  </a:lnTo>
                  <a:lnTo>
                    <a:pt x="156" y="25"/>
                  </a:lnTo>
                  <a:lnTo>
                    <a:pt x="155" y="25"/>
                  </a:lnTo>
                  <a:lnTo>
                    <a:pt x="154" y="25"/>
                  </a:lnTo>
                  <a:lnTo>
                    <a:pt x="153" y="25"/>
                  </a:lnTo>
                  <a:lnTo>
                    <a:pt x="153" y="26"/>
                  </a:lnTo>
                  <a:lnTo>
                    <a:pt x="153" y="27"/>
                  </a:lnTo>
                  <a:lnTo>
                    <a:pt x="154" y="27"/>
                  </a:lnTo>
                  <a:lnTo>
                    <a:pt x="154" y="28"/>
                  </a:lnTo>
                  <a:lnTo>
                    <a:pt x="155" y="28"/>
                  </a:lnTo>
                  <a:lnTo>
                    <a:pt x="156" y="29"/>
                  </a:lnTo>
                  <a:lnTo>
                    <a:pt x="157" y="29"/>
                  </a:lnTo>
                  <a:lnTo>
                    <a:pt x="158" y="29"/>
                  </a:lnTo>
                  <a:lnTo>
                    <a:pt x="159" y="29"/>
                  </a:lnTo>
                  <a:lnTo>
                    <a:pt x="160" y="30"/>
                  </a:lnTo>
                  <a:lnTo>
                    <a:pt x="161" y="30"/>
                  </a:lnTo>
                  <a:lnTo>
                    <a:pt x="162" y="30"/>
                  </a:lnTo>
                  <a:lnTo>
                    <a:pt x="164" y="30"/>
                  </a:lnTo>
                  <a:lnTo>
                    <a:pt x="165" y="30"/>
                  </a:lnTo>
                  <a:lnTo>
                    <a:pt x="166" y="30"/>
                  </a:lnTo>
                  <a:lnTo>
                    <a:pt x="167" y="30"/>
                  </a:lnTo>
                  <a:lnTo>
                    <a:pt x="166" y="30"/>
                  </a:lnTo>
                  <a:lnTo>
                    <a:pt x="165" y="31"/>
                  </a:lnTo>
                  <a:lnTo>
                    <a:pt x="165" y="32"/>
                  </a:lnTo>
                  <a:lnTo>
                    <a:pt x="164" y="33"/>
                  </a:lnTo>
                  <a:lnTo>
                    <a:pt x="164" y="34"/>
                  </a:lnTo>
                  <a:lnTo>
                    <a:pt x="164" y="36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2" y="42"/>
                  </a:lnTo>
                  <a:lnTo>
                    <a:pt x="162" y="44"/>
                  </a:lnTo>
                  <a:lnTo>
                    <a:pt x="161" y="47"/>
                  </a:lnTo>
                  <a:lnTo>
                    <a:pt x="161" y="50"/>
                  </a:lnTo>
                  <a:lnTo>
                    <a:pt x="160" y="52"/>
                  </a:lnTo>
                  <a:lnTo>
                    <a:pt x="159" y="55"/>
                  </a:lnTo>
                  <a:lnTo>
                    <a:pt x="158" y="58"/>
                  </a:lnTo>
                  <a:lnTo>
                    <a:pt x="157" y="60"/>
                  </a:lnTo>
                  <a:lnTo>
                    <a:pt x="157" y="62"/>
                  </a:lnTo>
                  <a:lnTo>
                    <a:pt x="156" y="64"/>
                  </a:lnTo>
                  <a:lnTo>
                    <a:pt x="154" y="64"/>
                  </a:lnTo>
                  <a:lnTo>
                    <a:pt x="153" y="65"/>
                  </a:lnTo>
                  <a:lnTo>
                    <a:pt x="152" y="66"/>
                  </a:lnTo>
                  <a:lnTo>
                    <a:pt x="151" y="67"/>
                  </a:lnTo>
                  <a:lnTo>
                    <a:pt x="150" y="67"/>
                  </a:lnTo>
                  <a:lnTo>
                    <a:pt x="150" y="68"/>
                  </a:lnTo>
                  <a:lnTo>
                    <a:pt x="149" y="69"/>
                  </a:lnTo>
                  <a:lnTo>
                    <a:pt x="149" y="70"/>
                  </a:lnTo>
                  <a:lnTo>
                    <a:pt x="148" y="70"/>
                  </a:lnTo>
                  <a:lnTo>
                    <a:pt x="148" y="71"/>
                  </a:lnTo>
                  <a:lnTo>
                    <a:pt x="147" y="71"/>
                  </a:lnTo>
                  <a:lnTo>
                    <a:pt x="146" y="71"/>
                  </a:lnTo>
                  <a:lnTo>
                    <a:pt x="145" y="72"/>
                  </a:lnTo>
                  <a:lnTo>
                    <a:pt x="144" y="72"/>
                  </a:lnTo>
                  <a:lnTo>
                    <a:pt x="142" y="72"/>
                  </a:lnTo>
                  <a:lnTo>
                    <a:pt x="141" y="71"/>
                  </a:lnTo>
                  <a:lnTo>
                    <a:pt x="137" y="71"/>
                  </a:lnTo>
                  <a:lnTo>
                    <a:pt x="134" y="69"/>
                  </a:lnTo>
                  <a:lnTo>
                    <a:pt x="130" y="68"/>
                  </a:lnTo>
                  <a:lnTo>
                    <a:pt x="126" y="66"/>
                  </a:lnTo>
                  <a:lnTo>
                    <a:pt x="122" y="64"/>
                  </a:lnTo>
                  <a:lnTo>
                    <a:pt x="118" y="62"/>
                  </a:lnTo>
                  <a:lnTo>
                    <a:pt x="115" y="59"/>
                  </a:lnTo>
                  <a:lnTo>
                    <a:pt x="112" y="56"/>
                  </a:lnTo>
                  <a:lnTo>
                    <a:pt x="108" y="52"/>
                  </a:lnTo>
                  <a:lnTo>
                    <a:pt x="105" y="48"/>
                  </a:lnTo>
                  <a:lnTo>
                    <a:pt x="102" y="43"/>
                  </a:lnTo>
                  <a:lnTo>
                    <a:pt x="99" y="38"/>
                  </a:lnTo>
                  <a:lnTo>
                    <a:pt x="97" y="33"/>
                  </a:lnTo>
                  <a:lnTo>
                    <a:pt x="95" y="27"/>
                  </a:lnTo>
                  <a:lnTo>
                    <a:pt x="94" y="21"/>
                  </a:lnTo>
                  <a:lnTo>
                    <a:pt x="93" y="15"/>
                  </a:lnTo>
                  <a:lnTo>
                    <a:pt x="93" y="14"/>
                  </a:lnTo>
                  <a:lnTo>
                    <a:pt x="93" y="13"/>
                  </a:lnTo>
                  <a:lnTo>
                    <a:pt x="93" y="11"/>
                  </a:lnTo>
                  <a:lnTo>
                    <a:pt x="93" y="10"/>
                  </a:lnTo>
                  <a:lnTo>
                    <a:pt x="93" y="8"/>
                  </a:lnTo>
                  <a:lnTo>
                    <a:pt x="93" y="7"/>
                  </a:lnTo>
                  <a:lnTo>
                    <a:pt x="93" y="6"/>
                  </a:lnTo>
                  <a:lnTo>
                    <a:pt x="93" y="4"/>
                  </a:lnTo>
                  <a:lnTo>
                    <a:pt x="93" y="3"/>
                  </a:lnTo>
                  <a:lnTo>
                    <a:pt x="92" y="2"/>
                  </a:lnTo>
                  <a:lnTo>
                    <a:pt x="92" y="1"/>
                  </a:lnTo>
                  <a:lnTo>
                    <a:pt x="91" y="0"/>
                  </a:lnTo>
                  <a:lnTo>
                    <a:pt x="90" y="0"/>
                  </a:lnTo>
                  <a:lnTo>
                    <a:pt x="88" y="0"/>
                  </a:lnTo>
                  <a:lnTo>
                    <a:pt x="87" y="0"/>
                  </a:lnTo>
                  <a:lnTo>
                    <a:pt x="80" y="2"/>
                  </a:lnTo>
                  <a:lnTo>
                    <a:pt x="72" y="6"/>
                  </a:lnTo>
                  <a:lnTo>
                    <a:pt x="64" y="11"/>
                  </a:lnTo>
                  <a:lnTo>
                    <a:pt x="56" y="16"/>
                  </a:lnTo>
                  <a:lnTo>
                    <a:pt x="50" y="22"/>
                  </a:lnTo>
                  <a:lnTo>
                    <a:pt x="43" y="29"/>
                  </a:lnTo>
                  <a:lnTo>
                    <a:pt x="36" y="37"/>
                  </a:lnTo>
                  <a:lnTo>
                    <a:pt x="30" y="46"/>
                  </a:lnTo>
                  <a:lnTo>
                    <a:pt x="24" y="55"/>
                  </a:lnTo>
                  <a:lnTo>
                    <a:pt x="19" y="64"/>
                  </a:lnTo>
                  <a:lnTo>
                    <a:pt x="15" y="73"/>
                  </a:lnTo>
                  <a:lnTo>
                    <a:pt x="11" y="82"/>
                  </a:lnTo>
                  <a:lnTo>
                    <a:pt x="7" y="91"/>
                  </a:lnTo>
                  <a:lnTo>
                    <a:pt x="4" y="100"/>
                  </a:lnTo>
                  <a:lnTo>
                    <a:pt x="2" y="108"/>
                  </a:lnTo>
                  <a:lnTo>
                    <a:pt x="1" y="116"/>
                  </a:lnTo>
                  <a:lnTo>
                    <a:pt x="0" y="123"/>
                  </a:lnTo>
                  <a:lnTo>
                    <a:pt x="0" y="130"/>
                  </a:lnTo>
                  <a:lnTo>
                    <a:pt x="0" y="139"/>
                  </a:lnTo>
                  <a:lnTo>
                    <a:pt x="1" y="147"/>
                  </a:lnTo>
                  <a:lnTo>
                    <a:pt x="1" y="156"/>
                  </a:lnTo>
                  <a:lnTo>
                    <a:pt x="2" y="165"/>
                  </a:lnTo>
                  <a:lnTo>
                    <a:pt x="3" y="175"/>
                  </a:lnTo>
                  <a:lnTo>
                    <a:pt x="4" y="184"/>
                  </a:lnTo>
                  <a:lnTo>
                    <a:pt x="5" y="193"/>
                  </a:lnTo>
                  <a:lnTo>
                    <a:pt x="5" y="203"/>
                  </a:lnTo>
                  <a:lnTo>
                    <a:pt x="6" y="212"/>
                  </a:lnTo>
                  <a:lnTo>
                    <a:pt x="6" y="220"/>
                  </a:lnTo>
                  <a:lnTo>
                    <a:pt x="6" y="229"/>
                  </a:lnTo>
                  <a:lnTo>
                    <a:pt x="6" y="235"/>
                  </a:lnTo>
                  <a:lnTo>
                    <a:pt x="6" y="242"/>
                  </a:lnTo>
                  <a:lnTo>
                    <a:pt x="5" y="248"/>
                  </a:lnTo>
                  <a:lnTo>
                    <a:pt x="4" y="250"/>
                  </a:lnTo>
                  <a:lnTo>
                    <a:pt x="4" y="252"/>
                  </a:lnTo>
                  <a:lnTo>
                    <a:pt x="4" y="253"/>
                  </a:lnTo>
                  <a:lnTo>
                    <a:pt x="4" y="254"/>
                  </a:lnTo>
                  <a:lnTo>
                    <a:pt x="5" y="253"/>
                  </a:lnTo>
                  <a:lnTo>
                    <a:pt x="6" y="252"/>
                  </a:lnTo>
                  <a:lnTo>
                    <a:pt x="6" y="251"/>
                  </a:lnTo>
                  <a:lnTo>
                    <a:pt x="7" y="250"/>
                  </a:lnTo>
                  <a:lnTo>
                    <a:pt x="7" y="249"/>
                  </a:lnTo>
                  <a:lnTo>
                    <a:pt x="8" y="248"/>
                  </a:lnTo>
                  <a:lnTo>
                    <a:pt x="9" y="246"/>
                  </a:lnTo>
                  <a:lnTo>
                    <a:pt x="9" y="245"/>
                  </a:lnTo>
                  <a:lnTo>
                    <a:pt x="10" y="240"/>
                  </a:lnTo>
                  <a:lnTo>
                    <a:pt x="11" y="234"/>
                  </a:lnTo>
                  <a:lnTo>
                    <a:pt x="12" y="228"/>
                  </a:lnTo>
                  <a:lnTo>
                    <a:pt x="12" y="220"/>
                  </a:lnTo>
                  <a:lnTo>
                    <a:pt x="11" y="212"/>
                  </a:lnTo>
                  <a:lnTo>
                    <a:pt x="11" y="203"/>
                  </a:lnTo>
                  <a:lnTo>
                    <a:pt x="10" y="193"/>
                  </a:lnTo>
                  <a:lnTo>
                    <a:pt x="9" y="184"/>
                  </a:lnTo>
                  <a:lnTo>
                    <a:pt x="9" y="175"/>
                  </a:lnTo>
                  <a:lnTo>
                    <a:pt x="8" y="165"/>
                  </a:lnTo>
                  <a:lnTo>
                    <a:pt x="7" y="155"/>
                  </a:lnTo>
                  <a:lnTo>
                    <a:pt x="7" y="147"/>
                  </a:lnTo>
                  <a:lnTo>
                    <a:pt x="6" y="138"/>
                  </a:lnTo>
                  <a:lnTo>
                    <a:pt x="6" y="130"/>
                  </a:lnTo>
                  <a:lnTo>
                    <a:pt x="7" y="123"/>
                  </a:lnTo>
                  <a:lnTo>
                    <a:pt x="7" y="117"/>
                  </a:lnTo>
                  <a:lnTo>
                    <a:pt x="9" y="108"/>
                  </a:lnTo>
                  <a:lnTo>
                    <a:pt x="11" y="100"/>
                  </a:lnTo>
                  <a:lnTo>
                    <a:pt x="14" y="91"/>
                  </a:lnTo>
                  <a:lnTo>
                    <a:pt x="17" y="83"/>
                  </a:lnTo>
                  <a:lnTo>
                    <a:pt x="20" y="74"/>
                  </a:lnTo>
                  <a:lnTo>
                    <a:pt x="24" y="65"/>
                  </a:lnTo>
                  <a:lnTo>
                    <a:pt x="29" y="58"/>
                  </a:lnTo>
                  <a:lnTo>
                    <a:pt x="34" y="50"/>
                  </a:lnTo>
                  <a:lnTo>
                    <a:pt x="40" y="43"/>
                  </a:lnTo>
                  <a:lnTo>
                    <a:pt x="46" y="36"/>
                  </a:lnTo>
                  <a:lnTo>
                    <a:pt x="51" y="29"/>
                  </a:lnTo>
                  <a:lnTo>
                    <a:pt x="57" y="24"/>
                  </a:lnTo>
                  <a:lnTo>
                    <a:pt x="64" y="20"/>
                  </a:lnTo>
                  <a:lnTo>
                    <a:pt x="70" y="15"/>
                  </a:lnTo>
                  <a:lnTo>
                    <a:pt x="77" y="12"/>
                  </a:lnTo>
                  <a:lnTo>
                    <a:pt x="83" y="9"/>
                  </a:lnTo>
                  <a:lnTo>
                    <a:pt x="84" y="9"/>
                  </a:lnTo>
                  <a:lnTo>
                    <a:pt x="84" y="10"/>
                  </a:lnTo>
                  <a:lnTo>
                    <a:pt x="84" y="11"/>
                  </a:lnTo>
                  <a:lnTo>
                    <a:pt x="84" y="12"/>
                  </a:lnTo>
                  <a:lnTo>
                    <a:pt x="84" y="13"/>
                  </a:lnTo>
                  <a:lnTo>
                    <a:pt x="85" y="14"/>
                  </a:lnTo>
                  <a:lnTo>
                    <a:pt x="85" y="15"/>
                  </a:lnTo>
                  <a:lnTo>
                    <a:pt x="85" y="16"/>
                  </a:lnTo>
                  <a:lnTo>
                    <a:pt x="85" y="17"/>
                  </a:lnTo>
                  <a:lnTo>
                    <a:pt x="85" y="18"/>
                  </a:lnTo>
                  <a:lnTo>
                    <a:pt x="86" y="24"/>
                  </a:lnTo>
                  <a:lnTo>
                    <a:pt x="88" y="31"/>
                  </a:lnTo>
                  <a:lnTo>
                    <a:pt x="90" y="37"/>
                  </a:lnTo>
                  <a:lnTo>
                    <a:pt x="92" y="43"/>
                  </a:lnTo>
                  <a:lnTo>
                    <a:pt x="96" y="49"/>
                  </a:lnTo>
                  <a:lnTo>
                    <a:pt x="99" y="54"/>
                  </a:lnTo>
                  <a:lnTo>
                    <a:pt x="103" y="59"/>
                  </a:lnTo>
                  <a:lnTo>
                    <a:pt x="107" y="63"/>
                  </a:lnTo>
                  <a:lnTo>
                    <a:pt x="111" y="66"/>
                  </a:lnTo>
                  <a:lnTo>
                    <a:pt x="116" y="69"/>
                  </a:lnTo>
                  <a:lnTo>
                    <a:pt x="119" y="72"/>
                  </a:lnTo>
                  <a:lnTo>
                    <a:pt x="123" y="74"/>
                  </a:lnTo>
                  <a:lnTo>
                    <a:pt x="128" y="76"/>
                  </a:lnTo>
                  <a:lnTo>
                    <a:pt x="132" y="77"/>
                  </a:lnTo>
                  <a:lnTo>
                    <a:pt x="135" y="78"/>
                  </a:lnTo>
                  <a:lnTo>
                    <a:pt x="139" y="78"/>
                  </a:lnTo>
                  <a:lnTo>
                    <a:pt x="140" y="78"/>
                  </a:lnTo>
                  <a:lnTo>
                    <a:pt x="142" y="77"/>
                  </a:lnTo>
                  <a:lnTo>
                    <a:pt x="144" y="77"/>
                  </a:lnTo>
                  <a:lnTo>
                    <a:pt x="145" y="77"/>
                  </a:lnTo>
                  <a:lnTo>
                    <a:pt x="146" y="76"/>
                  </a:lnTo>
                  <a:lnTo>
                    <a:pt x="147" y="76"/>
                  </a:lnTo>
                  <a:lnTo>
                    <a:pt x="148" y="76"/>
                  </a:lnTo>
                  <a:lnTo>
                    <a:pt x="149" y="76"/>
                  </a:lnTo>
                  <a:lnTo>
                    <a:pt x="149" y="77"/>
                  </a:lnTo>
                  <a:lnTo>
                    <a:pt x="149" y="78"/>
                  </a:lnTo>
                  <a:lnTo>
                    <a:pt x="149" y="79"/>
                  </a:lnTo>
                  <a:lnTo>
                    <a:pt x="149" y="80"/>
                  </a:lnTo>
                  <a:lnTo>
                    <a:pt x="149" y="81"/>
                  </a:lnTo>
                  <a:lnTo>
                    <a:pt x="148" y="82"/>
                  </a:lnTo>
                  <a:lnTo>
                    <a:pt x="148" y="84"/>
                  </a:lnTo>
                  <a:lnTo>
                    <a:pt x="147" y="86"/>
                  </a:lnTo>
                  <a:lnTo>
                    <a:pt x="147" y="87"/>
                  </a:lnTo>
                  <a:lnTo>
                    <a:pt x="146" y="89"/>
                  </a:lnTo>
                  <a:lnTo>
                    <a:pt x="146" y="91"/>
                  </a:lnTo>
                  <a:lnTo>
                    <a:pt x="146" y="93"/>
                  </a:lnTo>
                  <a:lnTo>
                    <a:pt x="146" y="95"/>
                  </a:lnTo>
                  <a:lnTo>
                    <a:pt x="145" y="97"/>
                  </a:lnTo>
                  <a:lnTo>
                    <a:pt x="146" y="99"/>
                  </a:lnTo>
                  <a:lnTo>
                    <a:pt x="146" y="100"/>
                  </a:lnTo>
                  <a:lnTo>
                    <a:pt x="146" y="102"/>
                  </a:lnTo>
                  <a:lnTo>
                    <a:pt x="147" y="103"/>
                  </a:lnTo>
                  <a:lnTo>
                    <a:pt x="148" y="104"/>
                  </a:lnTo>
                  <a:lnTo>
                    <a:pt x="149" y="105"/>
                  </a:lnTo>
                  <a:lnTo>
                    <a:pt x="149" y="106"/>
                  </a:lnTo>
                  <a:lnTo>
                    <a:pt x="150" y="107"/>
                  </a:lnTo>
                  <a:lnTo>
                    <a:pt x="151" y="108"/>
                  </a:lnTo>
                  <a:lnTo>
                    <a:pt x="151" y="109"/>
                  </a:lnTo>
                  <a:lnTo>
                    <a:pt x="152" y="110"/>
                  </a:lnTo>
                  <a:lnTo>
                    <a:pt x="152" y="112"/>
                  </a:lnTo>
                  <a:lnTo>
                    <a:pt x="153" y="113"/>
                  </a:lnTo>
                  <a:lnTo>
                    <a:pt x="153" y="114"/>
                  </a:lnTo>
                  <a:lnTo>
                    <a:pt x="153" y="116"/>
                  </a:lnTo>
                  <a:lnTo>
                    <a:pt x="153" y="117"/>
                  </a:lnTo>
                  <a:lnTo>
                    <a:pt x="154" y="119"/>
                  </a:lnTo>
                  <a:lnTo>
                    <a:pt x="154" y="121"/>
                  </a:lnTo>
                  <a:lnTo>
                    <a:pt x="154" y="122"/>
                  </a:lnTo>
                  <a:lnTo>
                    <a:pt x="154" y="123"/>
                  </a:lnTo>
                  <a:lnTo>
                    <a:pt x="154" y="124"/>
                  </a:lnTo>
                  <a:lnTo>
                    <a:pt x="155" y="125"/>
                  </a:lnTo>
                  <a:lnTo>
                    <a:pt x="155" y="126"/>
                  </a:lnTo>
                  <a:lnTo>
                    <a:pt x="155" y="127"/>
                  </a:lnTo>
                  <a:lnTo>
                    <a:pt x="156" y="128"/>
                  </a:lnTo>
                  <a:lnTo>
                    <a:pt x="156" y="129"/>
                  </a:lnTo>
                  <a:lnTo>
                    <a:pt x="156" y="130"/>
                  </a:lnTo>
                  <a:lnTo>
                    <a:pt x="156" y="131"/>
                  </a:lnTo>
                  <a:lnTo>
                    <a:pt x="155" y="131"/>
                  </a:lnTo>
                  <a:lnTo>
                    <a:pt x="154" y="132"/>
                  </a:lnTo>
                  <a:lnTo>
                    <a:pt x="153" y="132"/>
                  </a:lnTo>
                  <a:lnTo>
                    <a:pt x="152" y="133"/>
                  </a:lnTo>
                  <a:lnTo>
                    <a:pt x="151" y="135"/>
                  </a:lnTo>
                  <a:lnTo>
                    <a:pt x="151" y="137"/>
                  </a:lnTo>
                  <a:lnTo>
                    <a:pt x="150" y="139"/>
                  </a:lnTo>
                  <a:lnTo>
                    <a:pt x="150" y="142"/>
                  </a:lnTo>
                  <a:lnTo>
                    <a:pt x="149" y="145"/>
                  </a:lnTo>
                  <a:lnTo>
                    <a:pt x="149" y="148"/>
                  </a:lnTo>
                  <a:lnTo>
                    <a:pt x="149" y="151"/>
                  </a:lnTo>
                  <a:lnTo>
                    <a:pt x="149" y="154"/>
                  </a:lnTo>
                  <a:lnTo>
                    <a:pt x="149" y="157"/>
                  </a:lnTo>
                  <a:lnTo>
                    <a:pt x="149" y="161"/>
                  </a:lnTo>
                  <a:lnTo>
                    <a:pt x="150" y="164"/>
                  </a:lnTo>
                  <a:lnTo>
                    <a:pt x="150" y="166"/>
                  </a:lnTo>
                  <a:lnTo>
                    <a:pt x="150" y="169"/>
                  </a:lnTo>
                  <a:lnTo>
                    <a:pt x="150" y="171"/>
                  </a:lnTo>
                  <a:lnTo>
                    <a:pt x="151" y="172"/>
                  </a:lnTo>
                  <a:lnTo>
                    <a:pt x="151" y="174"/>
                  </a:lnTo>
                  <a:lnTo>
                    <a:pt x="151" y="175"/>
                  </a:lnTo>
                  <a:lnTo>
                    <a:pt x="152" y="176"/>
                  </a:lnTo>
                  <a:lnTo>
                    <a:pt x="153" y="177"/>
                  </a:lnTo>
                  <a:lnTo>
                    <a:pt x="154" y="177"/>
                  </a:lnTo>
                  <a:lnTo>
                    <a:pt x="155" y="178"/>
                  </a:lnTo>
                  <a:lnTo>
                    <a:pt x="156" y="178"/>
                  </a:lnTo>
                  <a:lnTo>
                    <a:pt x="158" y="178"/>
                  </a:lnTo>
                  <a:lnTo>
                    <a:pt x="159" y="178"/>
                  </a:lnTo>
                  <a:lnTo>
                    <a:pt x="160" y="178"/>
                  </a:lnTo>
                  <a:lnTo>
                    <a:pt x="161" y="178"/>
                  </a:lnTo>
                  <a:lnTo>
                    <a:pt x="162" y="177"/>
                  </a:lnTo>
                  <a:lnTo>
                    <a:pt x="162" y="176"/>
                  </a:lnTo>
                  <a:lnTo>
                    <a:pt x="163" y="175"/>
                  </a:lnTo>
                  <a:lnTo>
                    <a:pt x="163" y="174"/>
                  </a:lnTo>
                  <a:lnTo>
                    <a:pt x="163" y="172"/>
                  </a:lnTo>
                  <a:lnTo>
                    <a:pt x="163" y="171"/>
                  </a:lnTo>
                  <a:lnTo>
                    <a:pt x="163" y="169"/>
                  </a:lnTo>
                  <a:lnTo>
                    <a:pt x="164" y="168"/>
                  </a:lnTo>
                  <a:lnTo>
                    <a:pt x="164" y="166"/>
                  </a:lnTo>
                  <a:lnTo>
                    <a:pt x="165" y="164"/>
                  </a:lnTo>
                  <a:lnTo>
                    <a:pt x="165" y="162"/>
                  </a:lnTo>
                  <a:lnTo>
                    <a:pt x="166" y="161"/>
                  </a:lnTo>
                  <a:lnTo>
                    <a:pt x="167" y="159"/>
                  </a:lnTo>
                  <a:lnTo>
                    <a:pt x="167" y="157"/>
                  </a:lnTo>
                  <a:lnTo>
                    <a:pt x="168" y="155"/>
                  </a:lnTo>
                  <a:lnTo>
                    <a:pt x="169" y="153"/>
                  </a:lnTo>
                  <a:lnTo>
                    <a:pt x="170" y="152"/>
                  </a:lnTo>
                  <a:lnTo>
                    <a:pt x="170" y="150"/>
                  </a:lnTo>
                  <a:lnTo>
                    <a:pt x="171" y="148"/>
                  </a:lnTo>
                  <a:lnTo>
                    <a:pt x="171" y="147"/>
                  </a:lnTo>
                  <a:lnTo>
                    <a:pt x="172" y="146"/>
                  </a:lnTo>
                  <a:lnTo>
                    <a:pt x="172" y="144"/>
                  </a:lnTo>
                  <a:lnTo>
                    <a:pt x="172" y="143"/>
                  </a:lnTo>
                  <a:lnTo>
                    <a:pt x="172" y="142"/>
                  </a:lnTo>
                  <a:lnTo>
                    <a:pt x="172" y="140"/>
                  </a:lnTo>
                  <a:lnTo>
                    <a:pt x="172" y="137"/>
                  </a:lnTo>
                  <a:lnTo>
                    <a:pt x="172" y="135"/>
                  </a:lnTo>
                  <a:lnTo>
                    <a:pt x="172" y="133"/>
                  </a:lnTo>
                  <a:lnTo>
                    <a:pt x="172" y="131"/>
                  </a:lnTo>
                  <a:lnTo>
                    <a:pt x="171" y="129"/>
                  </a:lnTo>
                  <a:lnTo>
                    <a:pt x="171" y="128"/>
                  </a:lnTo>
                  <a:lnTo>
                    <a:pt x="171" y="126"/>
                  </a:lnTo>
                  <a:lnTo>
                    <a:pt x="171" y="124"/>
                  </a:lnTo>
                  <a:lnTo>
                    <a:pt x="170" y="123"/>
                  </a:lnTo>
                  <a:lnTo>
                    <a:pt x="170" y="121"/>
                  </a:lnTo>
                  <a:lnTo>
                    <a:pt x="169" y="120"/>
                  </a:lnTo>
                  <a:lnTo>
                    <a:pt x="169" y="118"/>
                  </a:lnTo>
                  <a:lnTo>
                    <a:pt x="169" y="117"/>
                  </a:lnTo>
                  <a:lnTo>
                    <a:pt x="169" y="115"/>
                  </a:lnTo>
                  <a:lnTo>
                    <a:pt x="169" y="113"/>
                  </a:lnTo>
                  <a:lnTo>
                    <a:pt x="169" y="112"/>
                  </a:lnTo>
                  <a:lnTo>
                    <a:pt x="169" y="110"/>
                  </a:lnTo>
                  <a:lnTo>
                    <a:pt x="169" y="106"/>
                  </a:lnTo>
                  <a:lnTo>
                    <a:pt x="169" y="103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8" y="98"/>
                  </a:lnTo>
                  <a:lnTo>
                    <a:pt x="168" y="96"/>
                  </a:lnTo>
                  <a:lnTo>
                    <a:pt x="168" y="94"/>
                  </a:lnTo>
                  <a:lnTo>
                    <a:pt x="167" y="93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9" y="87"/>
                  </a:lnTo>
                  <a:lnTo>
                    <a:pt x="169" y="86"/>
                  </a:lnTo>
                  <a:lnTo>
                    <a:pt x="171" y="84"/>
                  </a:lnTo>
                  <a:lnTo>
                    <a:pt x="172" y="82"/>
                  </a:lnTo>
                  <a:lnTo>
                    <a:pt x="173" y="80"/>
                  </a:lnTo>
                  <a:lnTo>
                    <a:pt x="175" y="78"/>
                  </a:lnTo>
                  <a:lnTo>
                    <a:pt x="176" y="77"/>
                  </a:lnTo>
                  <a:lnTo>
                    <a:pt x="178" y="75"/>
                  </a:lnTo>
                  <a:lnTo>
                    <a:pt x="180" y="74"/>
                  </a:lnTo>
                  <a:lnTo>
                    <a:pt x="181" y="73"/>
                  </a:lnTo>
                  <a:lnTo>
                    <a:pt x="182" y="71"/>
                  </a:lnTo>
                  <a:lnTo>
                    <a:pt x="183" y="70"/>
                  </a:lnTo>
                  <a:lnTo>
                    <a:pt x="184" y="70"/>
                  </a:lnTo>
                  <a:lnTo>
                    <a:pt x="185" y="69"/>
                  </a:lnTo>
                  <a:lnTo>
                    <a:pt x="186" y="68"/>
                  </a:lnTo>
                  <a:lnTo>
                    <a:pt x="187" y="67"/>
                  </a:lnTo>
                  <a:lnTo>
                    <a:pt x="189" y="66"/>
                  </a:lnTo>
                  <a:lnTo>
                    <a:pt x="190" y="66"/>
                  </a:lnTo>
                  <a:lnTo>
                    <a:pt x="191" y="65"/>
                  </a:lnTo>
                  <a:lnTo>
                    <a:pt x="193" y="64"/>
                  </a:lnTo>
                  <a:lnTo>
                    <a:pt x="194" y="64"/>
                  </a:lnTo>
                  <a:lnTo>
                    <a:pt x="195" y="63"/>
                  </a:lnTo>
                  <a:lnTo>
                    <a:pt x="196" y="62"/>
                  </a:lnTo>
                  <a:lnTo>
                    <a:pt x="197" y="61"/>
                  </a:lnTo>
                  <a:lnTo>
                    <a:pt x="197" y="60"/>
                  </a:lnTo>
                  <a:lnTo>
                    <a:pt x="198" y="58"/>
                  </a:lnTo>
                  <a:lnTo>
                    <a:pt x="198" y="57"/>
                  </a:lnTo>
                  <a:lnTo>
                    <a:pt x="197" y="55"/>
                  </a:lnTo>
                  <a:lnTo>
                    <a:pt x="197" y="53"/>
                  </a:lnTo>
                  <a:lnTo>
                    <a:pt x="196" y="51"/>
                  </a:lnTo>
                  <a:lnTo>
                    <a:pt x="195" y="49"/>
                  </a:lnTo>
                  <a:lnTo>
                    <a:pt x="194" y="47"/>
                  </a:lnTo>
                  <a:lnTo>
                    <a:pt x="193" y="44"/>
                  </a:lnTo>
                  <a:lnTo>
                    <a:pt x="192" y="42"/>
                  </a:lnTo>
                  <a:lnTo>
                    <a:pt x="191" y="39"/>
                  </a:lnTo>
                  <a:lnTo>
                    <a:pt x="190" y="37"/>
                  </a:lnTo>
                  <a:lnTo>
                    <a:pt x="188" y="31"/>
                  </a:lnTo>
                  <a:lnTo>
                    <a:pt x="187" y="29"/>
                  </a:lnTo>
                  <a:lnTo>
                    <a:pt x="187" y="27"/>
                  </a:lnTo>
                  <a:lnTo>
                    <a:pt x="186" y="25"/>
                  </a:lnTo>
                  <a:lnTo>
                    <a:pt x="185" y="23"/>
                  </a:lnTo>
                  <a:lnTo>
                    <a:pt x="185" y="21"/>
                  </a:lnTo>
                  <a:lnTo>
                    <a:pt x="184" y="21"/>
                  </a:lnTo>
                  <a:lnTo>
                    <a:pt x="184" y="20"/>
                  </a:lnTo>
                  <a:lnTo>
                    <a:pt x="184" y="19"/>
                  </a:lnTo>
                  <a:lnTo>
                    <a:pt x="184" y="18"/>
                  </a:lnTo>
                  <a:lnTo>
                    <a:pt x="185" y="18"/>
                  </a:lnTo>
                  <a:lnTo>
                    <a:pt x="186" y="17"/>
                  </a:lnTo>
                  <a:lnTo>
                    <a:pt x="187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0" y="17"/>
                  </a:lnTo>
                  <a:lnTo>
                    <a:pt x="176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03" name="Freeform 328"/>
            <p:cNvSpPr>
              <a:spLocks/>
            </p:cNvSpPr>
            <p:nvPr/>
          </p:nvSpPr>
          <p:spPr bwMode="auto">
            <a:xfrm>
              <a:off x="653" y="3023"/>
              <a:ext cx="3" cy="119"/>
            </a:xfrm>
            <a:custGeom>
              <a:avLst/>
              <a:gdLst>
                <a:gd name="T0" fmla="*/ 2 w 3"/>
                <a:gd name="T1" fmla="*/ 9 h 119"/>
                <a:gd name="T2" fmla="*/ 2 w 3"/>
                <a:gd name="T3" fmla="*/ 17 h 119"/>
                <a:gd name="T4" fmla="*/ 2 w 3"/>
                <a:gd name="T5" fmla="*/ 29 h 119"/>
                <a:gd name="T6" fmla="*/ 2 w 3"/>
                <a:gd name="T7" fmla="*/ 41 h 119"/>
                <a:gd name="T8" fmla="*/ 2 w 3"/>
                <a:gd name="T9" fmla="*/ 54 h 119"/>
                <a:gd name="T10" fmla="*/ 2 w 3"/>
                <a:gd name="T11" fmla="*/ 66 h 119"/>
                <a:gd name="T12" fmla="*/ 2 w 3"/>
                <a:gd name="T13" fmla="*/ 76 h 119"/>
                <a:gd name="T14" fmla="*/ 2 w 3"/>
                <a:gd name="T15" fmla="*/ 84 h 119"/>
                <a:gd name="T16" fmla="*/ 2 w 3"/>
                <a:gd name="T17" fmla="*/ 88 h 119"/>
                <a:gd name="T18" fmla="*/ 2 w 3"/>
                <a:gd name="T19" fmla="*/ 91 h 119"/>
                <a:gd name="T20" fmla="*/ 2 w 3"/>
                <a:gd name="T21" fmla="*/ 96 h 119"/>
                <a:gd name="T22" fmla="*/ 2 w 3"/>
                <a:gd name="T23" fmla="*/ 100 h 119"/>
                <a:gd name="T24" fmla="*/ 2 w 3"/>
                <a:gd name="T25" fmla="*/ 104 h 119"/>
                <a:gd name="T26" fmla="*/ 1 w 3"/>
                <a:gd name="T27" fmla="*/ 108 h 119"/>
                <a:gd name="T28" fmla="*/ 1 w 3"/>
                <a:gd name="T29" fmla="*/ 111 h 119"/>
                <a:gd name="T30" fmla="*/ 1 w 3"/>
                <a:gd name="T31" fmla="*/ 115 h 119"/>
                <a:gd name="T32" fmla="*/ 1 w 3"/>
                <a:gd name="T33" fmla="*/ 117 h 119"/>
                <a:gd name="T34" fmla="*/ 0 w 3"/>
                <a:gd name="T35" fmla="*/ 118 h 119"/>
                <a:gd name="T36" fmla="*/ 0 w 3"/>
                <a:gd name="T37" fmla="*/ 116 h 119"/>
                <a:gd name="T38" fmla="*/ 0 w 3"/>
                <a:gd name="T39" fmla="*/ 114 h 119"/>
                <a:gd name="T40" fmla="*/ 0 w 3"/>
                <a:gd name="T41" fmla="*/ 112 h 119"/>
                <a:gd name="T42" fmla="*/ 1 w 3"/>
                <a:gd name="T43" fmla="*/ 109 h 119"/>
                <a:gd name="T44" fmla="*/ 1 w 3"/>
                <a:gd name="T45" fmla="*/ 107 h 119"/>
                <a:gd name="T46" fmla="*/ 1 w 3"/>
                <a:gd name="T47" fmla="*/ 104 h 119"/>
                <a:gd name="T48" fmla="*/ 1 w 3"/>
                <a:gd name="T49" fmla="*/ 100 h 119"/>
                <a:gd name="T50" fmla="*/ 1 w 3"/>
                <a:gd name="T51" fmla="*/ 97 h 119"/>
                <a:gd name="T52" fmla="*/ 1 w 3"/>
                <a:gd name="T53" fmla="*/ 94 h 119"/>
                <a:gd name="T54" fmla="*/ 1 w 3"/>
                <a:gd name="T55" fmla="*/ 90 h 119"/>
                <a:gd name="T56" fmla="*/ 1 w 3"/>
                <a:gd name="T57" fmla="*/ 87 h 119"/>
                <a:gd name="T58" fmla="*/ 1 w 3"/>
                <a:gd name="T59" fmla="*/ 82 h 119"/>
                <a:gd name="T60" fmla="*/ 1 w 3"/>
                <a:gd name="T61" fmla="*/ 72 h 119"/>
                <a:gd name="T62" fmla="*/ 1 w 3"/>
                <a:gd name="T63" fmla="*/ 61 h 119"/>
                <a:gd name="T64" fmla="*/ 0 w 3"/>
                <a:gd name="T65" fmla="*/ 48 h 119"/>
                <a:gd name="T66" fmla="*/ 0 w 3"/>
                <a:gd name="T67" fmla="*/ 34 h 119"/>
                <a:gd name="T68" fmla="*/ 0 w 3"/>
                <a:gd name="T69" fmla="*/ 22 h 119"/>
                <a:gd name="T70" fmla="*/ 1 w 3"/>
                <a:gd name="T71" fmla="*/ 11 h 119"/>
                <a:gd name="T72" fmla="*/ 1 w 3"/>
                <a:gd name="T73" fmla="*/ 5 h 119"/>
                <a:gd name="T74" fmla="*/ 1 w 3"/>
                <a:gd name="T75" fmla="*/ 4 h 119"/>
                <a:gd name="T76" fmla="*/ 1 w 3"/>
                <a:gd name="T77" fmla="*/ 2 h 119"/>
                <a:gd name="T78" fmla="*/ 2 w 3"/>
                <a:gd name="T79" fmla="*/ 0 h 119"/>
                <a:gd name="T80" fmla="*/ 2 w 3"/>
                <a:gd name="T81" fmla="*/ 1 h 119"/>
                <a:gd name="T82" fmla="*/ 2 w 3"/>
                <a:gd name="T83" fmla="*/ 3 h 119"/>
                <a:gd name="T84" fmla="*/ 2 w 3"/>
                <a:gd name="T85" fmla="*/ 5 h 11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"/>
                <a:gd name="T130" fmla="*/ 0 h 119"/>
                <a:gd name="T131" fmla="*/ 3 w 3"/>
                <a:gd name="T132" fmla="*/ 119 h 11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" h="119">
                  <a:moveTo>
                    <a:pt x="2" y="5"/>
                  </a:moveTo>
                  <a:lnTo>
                    <a:pt x="2" y="9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3"/>
                  </a:lnTo>
                  <a:lnTo>
                    <a:pt x="2" y="29"/>
                  </a:lnTo>
                  <a:lnTo>
                    <a:pt x="2" y="35"/>
                  </a:lnTo>
                  <a:lnTo>
                    <a:pt x="2" y="41"/>
                  </a:lnTo>
                  <a:lnTo>
                    <a:pt x="2" y="48"/>
                  </a:lnTo>
                  <a:lnTo>
                    <a:pt x="2" y="54"/>
                  </a:lnTo>
                  <a:lnTo>
                    <a:pt x="2" y="60"/>
                  </a:lnTo>
                  <a:lnTo>
                    <a:pt x="2" y="66"/>
                  </a:lnTo>
                  <a:lnTo>
                    <a:pt x="2" y="71"/>
                  </a:lnTo>
                  <a:lnTo>
                    <a:pt x="2" y="76"/>
                  </a:lnTo>
                  <a:lnTo>
                    <a:pt x="2" y="80"/>
                  </a:lnTo>
                  <a:lnTo>
                    <a:pt x="2" y="84"/>
                  </a:lnTo>
                  <a:lnTo>
                    <a:pt x="2" y="86"/>
                  </a:lnTo>
                  <a:lnTo>
                    <a:pt x="2" y="88"/>
                  </a:lnTo>
                  <a:lnTo>
                    <a:pt x="2" y="89"/>
                  </a:lnTo>
                  <a:lnTo>
                    <a:pt x="2" y="91"/>
                  </a:lnTo>
                  <a:lnTo>
                    <a:pt x="2" y="94"/>
                  </a:lnTo>
                  <a:lnTo>
                    <a:pt x="2" y="96"/>
                  </a:lnTo>
                  <a:lnTo>
                    <a:pt x="2" y="98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2" y="107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11"/>
                  </a:lnTo>
                  <a:lnTo>
                    <a:pt x="1" y="113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0" y="118"/>
                  </a:lnTo>
                  <a:lnTo>
                    <a:pt x="0" y="117"/>
                  </a:lnTo>
                  <a:lnTo>
                    <a:pt x="0" y="116"/>
                  </a:lnTo>
                  <a:lnTo>
                    <a:pt x="0" y="115"/>
                  </a:lnTo>
                  <a:lnTo>
                    <a:pt x="0" y="114"/>
                  </a:lnTo>
                  <a:lnTo>
                    <a:pt x="0" y="113"/>
                  </a:lnTo>
                  <a:lnTo>
                    <a:pt x="0" y="112"/>
                  </a:lnTo>
                  <a:lnTo>
                    <a:pt x="0" y="111"/>
                  </a:lnTo>
                  <a:lnTo>
                    <a:pt x="1" y="109"/>
                  </a:lnTo>
                  <a:lnTo>
                    <a:pt x="1" y="108"/>
                  </a:lnTo>
                  <a:lnTo>
                    <a:pt x="1" y="107"/>
                  </a:lnTo>
                  <a:lnTo>
                    <a:pt x="1" y="105"/>
                  </a:lnTo>
                  <a:lnTo>
                    <a:pt x="1" y="104"/>
                  </a:lnTo>
                  <a:lnTo>
                    <a:pt x="1" y="102"/>
                  </a:lnTo>
                  <a:lnTo>
                    <a:pt x="1" y="100"/>
                  </a:lnTo>
                  <a:lnTo>
                    <a:pt x="1" y="99"/>
                  </a:lnTo>
                  <a:lnTo>
                    <a:pt x="1" y="97"/>
                  </a:lnTo>
                  <a:lnTo>
                    <a:pt x="1" y="95"/>
                  </a:lnTo>
                  <a:lnTo>
                    <a:pt x="1" y="94"/>
                  </a:lnTo>
                  <a:lnTo>
                    <a:pt x="1" y="92"/>
                  </a:lnTo>
                  <a:lnTo>
                    <a:pt x="1" y="90"/>
                  </a:lnTo>
                  <a:lnTo>
                    <a:pt x="1" y="89"/>
                  </a:lnTo>
                  <a:lnTo>
                    <a:pt x="1" y="87"/>
                  </a:lnTo>
                  <a:lnTo>
                    <a:pt x="1" y="85"/>
                  </a:lnTo>
                  <a:lnTo>
                    <a:pt x="1" y="82"/>
                  </a:lnTo>
                  <a:lnTo>
                    <a:pt x="1" y="78"/>
                  </a:lnTo>
                  <a:lnTo>
                    <a:pt x="1" y="72"/>
                  </a:lnTo>
                  <a:lnTo>
                    <a:pt x="1" y="68"/>
                  </a:lnTo>
                  <a:lnTo>
                    <a:pt x="1" y="61"/>
                  </a:lnTo>
                  <a:lnTo>
                    <a:pt x="1" y="54"/>
                  </a:lnTo>
                  <a:lnTo>
                    <a:pt x="0" y="48"/>
                  </a:lnTo>
                  <a:lnTo>
                    <a:pt x="0" y="41"/>
                  </a:lnTo>
                  <a:lnTo>
                    <a:pt x="0" y="34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1" y="11"/>
                  </a:lnTo>
                  <a:lnTo>
                    <a:pt x="1" y="8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04" name="Freeform 329"/>
            <p:cNvSpPr>
              <a:spLocks/>
            </p:cNvSpPr>
            <p:nvPr/>
          </p:nvSpPr>
          <p:spPr bwMode="auto">
            <a:xfrm>
              <a:off x="663" y="3014"/>
              <a:ext cx="2" cy="120"/>
            </a:xfrm>
            <a:custGeom>
              <a:avLst/>
              <a:gdLst>
                <a:gd name="T0" fmla="*/ 1 w 2"/>
                <a:gd name="T1" fmla="*/ 9 h 120"/>
                <a:gd name="T2" fmla="*/ 1 w 2"/>
                <a:gd name="T3" fmla="*/ 18 h 120"/>
                <a:gd name="T4" fmla="*/ 1 w 2"/>
                <a:gd name="T5" fmla="*/ 30 h 120"/>
                <a:gd name="T6" fmla="*/ 1 w 2"/>
                <a:gd name="T7" fmla="*/ 42 h 120"/>
                <a:gd name="T8" fmla="*/ 1 w 2"/>
                <a:gd name="T9" fmla="*/ 54 h 120"/>
                <a:gd name="T10" fmla="*/ 1 w 2"/>
                <a:gd name="T11" fmla="*/ 67 h 120"/>
                <a:gd name="T12" fmla="*/ 1 w 2"/>
                <a:gd name="T13" fmla="*/ 76 h 120"/>
                <a:gd name="T14" fmla="*/ 1 w 2"/>
                <a:gd name="T15" fmla="*/ 84 h 120"/>
                <a:gd name="T16" fmla="*/ 1 w 2"/>
                <a:gd name="T17" fmla="*/ 89 h 120"/>
                <a:gd name="T18" fmla="*/ 1 w 2"/>
                <a:gd name="T19" fmla="*/ 92 h 120"/>
                <a:gd name="T20" fmla="*/ 1 w 2"/>
                <a:gd name="T21" fmla="*/ 96 h 120"/>
                <a:gd name="T22" fmla="*/ 1 w 2"/>
                <a:gd name="T23" fmla="*/ 100 h 120"/>
                <a:gd name="T24" fmla="*/ 1 w 2"/>
                <a:gd name="T25" fmla="*/ 104 h 120"/>
                <a:gd name="T26" fmla="*/ 1 w 2"/>
                <a:gd name="T27" fmla="*/ 108 h 120"/>
                <a:gd name="T28" fmla="*/ 1 w 2"/>
                <a:gd name="T29" fmla="*/ 111 h 120"/>
                <a:gd name="T30" fmla="*/ 0 w 2"/>
                <a:gd name="T31" fmla="*/ 114 h 120"/>
                <a:gd name="T32" fmla="*/ 0 w 2"/>
                <a:gd name="T33" fmla="*/ 117 h 120"/>
                <a:gd name="T34" fmla="*/ 0 w 2"/>
                <a:gd name="T35" fmla="*/ 119 h 120"/>
                <a:gd name="T36" fmla="*/ 0 w 2"/>
                <a:gd name="T37" fmla="*/ 117 h 120"/>
                <a:gd name="T38" fmla="*/ 0 w 2"/>
                <a:gd name="T39" fmla="*/ 115 h 120"/>
                <a:gd name="T40" fmla="*/ 0 w 2"/>
                <a:gd name="T41" fmla="*/ 113 h 120"/>
                <a:gd name="T42" fmla="*/ 0 w 2"/>
                <a:gd name="T43" fmla="*/ 111 h 120"/>
                <a:gd name="T44" fmla="*/ 0 w 2"/>
                <a:gd name="T45" fmla="*/ 108 h 120"/>
                <a:gd name="T46" fmla="*/ 0 w 2"/>
                <a:gd name="T47" fmla="*/ 103 h 120"/>
                <a:gd name="T48" fmla="*/ 0 w 2"/>
                <a:gd name="T49" fmla="*/ 100 h 120"/>
                <a:gd name="T50" fmla="*/ 0 w 2"/>
                <a:gd name="T51" fmla="*/ 97 h 120"/>
                <a:gd name="T52" fmla="*/ 0 w 2"/>
                <a:gd name="T53" fmla="*/ 93 h 120"/>
                <a:gd name="T54" fmla="*/ 0 w 2"/>
                <a:gd name="T55" fmla="*/ 90 h 120"/>
                <a:gd name="T56" fmla="*/ 0 w 2"/>
                <a:gd name="T57" fmla="*/ 87 h 120"/>
                <a:gd name="T58" fmla="*/ 0 w 2"/>
                <a:gd name="T59" fmla="*/ 82 h 120"/>
                <a:gd name="T60" fmla="*/ 0 w 2"/>
                <a:gd name="T61" fmla="*/ 72 h 120"/>
                <a:gd name="T62" fmla="*/ 0 w 2"/>
                <a:gd name="T63" fmla="*/ 61 h 120"/>
                <a:gd name="T64" fmla="*/ 0 w 2"/>
                <a:gd name="T65" fmla="*/ 49 h 120"/>
                <a:gd name="T66" fmla="*/ 0 w 2"/>
                <a:gd name="T67" fmla="*/ 35 h 120"/>
                <a:gd name="T68" fmla="*/ 0 w 2"/>
                <a:gd name="T69" fmla="*/ 23 h 120"/>
                <a:gd name="T70" fmla="*/ 0 w 2"/>
                <a:gd name="T71" fmla="*/ 12 h 120"/>
                <a:gd name="T72" fmla="*/ 0 w 2"/>
                <a:gd name="T73" fmla="*/ 6 h 120"/>
                <a:gd name="T74" fmla="*/ 1 w 2"/>
                <a:gd name="T75" fmla="*/ 4 h 120"/>
                <a:gd name="T76" fmla="*/ 1 w 2"/>
                <a:gd name="T77" fmla="*/ 3 h 120"/>
                <a:gd name="T78" fmla="*/ 1 w 2"/>
                <a:gd name="T79" fmla="*/ 1 h 120"/>
                <a:gd name="T80" fmla="*/ 1 w 2"/>
                <a:gd name="T81" fmla="*/ 0 h 120"/>
                <a:gd name="T82" fmla="*/ 1 w 2"/>
                <a:gd name="T83" fmla="*/ 2 h 120"/>
                <a:gd name="T84" fmla="*/ 1 w 2"/>
                <a:gd name="T85" fmla="*/ 4 h 12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"/>
                <a:gd name="T130" fmla="*/ 0 h 120"/>
                <a:gd name="T131" fmla="*/ 2 w 2"/>
                <a:gd name="T132" fmla="*/ 120 h 12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" h="120">
                  <a:moveTo>
                    <a:pt x="1" y="5"/>
                  </a:moveTo>
                  <a:lnTo>
                    <a:pt x="1" y="9"/>
                  </a:lnTo>
                  <a:lnTo>
                    <a:pt x="1" y="13"/>
                  </a:lnTo>
                  <a:lnTo>
                    <a:pt x="1" y="18"/>
                  </a:lnTo>
                  <a:lnTo>
                    <a:pt x="1" y="23"/>
                  </a:lnTo>
                  <a:lnTo>
                    <a:pt x="1" y="30"/>
                  </a:lnTo>
                  <a:lnTo>
                    <a:pt x="1" y="35"/>
                  </a:lnTo>
                  <a:lnTo>
                    <a:pt x="1" y="42"/>
                  </a:lnTo>
                  <a:lnTo>
                    <a:pt x="1" y="49"/>
                  </a:lnTo>
                  <a:lnTo>
                    <a:pt x="1" y="54"/>
                  </a:lnTo>
                  <a:lnTo>
                    <a:pt x="1" y="61"/>
                  </a:lnTo>
                  <a:lnTo>
                    <a:pt x="1" y="67"/>
                  </a:lnTo>
                  <a:lnTo>
                    <a:pt x="1" y="71"/>
                  </a:lnTo>
                  <a:lnTo>
                    <a:pt x="1" y="76"/>
                  </a:lnTo>
                  <a:lnTo>
                    <a:pt x="1" y="81"/>
                  </a:lnTo>
                  <a:lnTo>
                    <a:pt x="1" y="84"/>
                  </a:lnTo>
                  <a:lnTo>
                    <a:pt x="1" y="87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4"/>
                  </a:lnTo>
                  <a:lnTo>
                    <a:pt x="1" y="96"/>
                  </a:lnTo>
                  <a:lnTo>
                    <a:pt x="1" y="98"/>
                  </a:lnTo>
                  <a:lnTo>
                    <a:pt x="1" y="100"/>
                  </a:lnTo>
                  <a:lnTo>
                    <a:pt x="1" y="102"/>
                  </a:lnTo>
                  <a:lnTo>
                    <a:pt x="1" y="104"/>
                  </a:lnTo>
                  <a:lnTo>
                    <a:pt x="1" y="106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11"/>
                  </a:lnTo>
                  <a:lnTo>
                    <a:pt x="0" y="113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0" y="117"/>
                  </a:lnTo>
                  <a:lnTo>
                    <a:pt x="0" y="118"/>
                  </a:lnTo>
                  <a:lnTo>
                    <a:pt x="0" y="119"/>
                  </a:lnTo>
                  <a:lnTo>
                    <a:pt x="0" y="118"/>
                  </a:lnTo>
                  <a:lnTo>
                    <a:pt x="0" y="117"/>
                  </a:lnTo>
                  <a:lnTo>
                    <a:pt x="0" y="116"/>
                  </a:lnTo>
                  <a:lnTo>
                    <a:pt x="0" y="115"/>
                  </a:lnTo>
                  <a:lnTo>
                    <a:pt x="0" y="114"/>
                  </a:lnTo>
                  <a:lnTo>
                    <a:pt x="0" y="113"/>
                  </a:lnTo>
                  <a:lnTo>
                    <a:pt x="0" y="112"/>
                  </a:lnTo>
                  <a:lnTo>
                    <a:pt x="0" y="111"/>
                  </a:lnTo>
                  <a:lnTo>
                    <a:pt x="0" y="109"/>
                  </a:lnTo>
                  <a:lnTo>
                    <a:pt x="0" y="108"/>
                  </a:lnTo>
                  <a:lnTo>
                    <a:pt x="0" y="105"/>
                  </a:lnTo>
                  <a:lnTo>
                    <a:pt x="0" y="103"/>
                  </a:lnTo>
                  <a:lnTo>
                    <a:pt x="0" y="102"/>
                  </a:lnTo>
                  <a:lnTo>
                    <a:pt x="0" y="100"/>
                  </a:lnTo>
                  <a:lnTo>
                    <a:pt x="0" y="99"/>
                  </a:lnTo>
                  <a:lnTo>
                    <a:pt x="0" y="97"/>
                  </a:lnTo>
                  <a:lnTo>
                    <a:pt x="0" y="95"/>
                  </a:lnTo>
                  <a:lnTo>
                    <a:pt x="0" y="93"/>
                  </a:lnTo>
                  <a:lnTo>
                    <a:pt x="0" y="92"/>
                  </a:lnTo>
                  <a:lnTo>
                    <a:pt x="0" y="90"/>
                  </a:lnTo>
                  <a:lnTo>
                    <a:pt x="0" y="89"/>
                  </a:lnTo>
                  <a:lnTo>
                    <a:pt x="0" y="87"/>
                  </a:lnTo>
                  <a:lnTo>
                    <a:pt x="0" y="85"/>
                  </a:lnTo>
                  <a:lnTo>
                    <a:pt x="0" y="82"/>
                  </a:lnTo>
                  <a:lnTo>
                    <a:pt x="0" y="77"/>
                  </a:lnTo>
                  <a:lnTo>
                    <a:pt x="0" y="72"/>
                  </a:lnTo>
                  <a:lnTo>
                    <a:pt x="0" y="68"/>
                  </a:lnTo>
                  <a:lnTo>
                    <a:pt x="0" y="61"/>
                  </a:lnTo>
                  <a:lnTo>
                    <a:pt x="0" y="55"/>
                  </a:lnTo>
                  <a:lnTo>
                    <a:pt x="0" y="49"/>
                  </a:lnTo>
                  <a:lnTo>
                    <a:pt x="0" y="42"/>
                  </a:lnTo>
                  <a:lnTo>
                    <a:pt x="0" y="35"/>
                  </a:lnTo>
                  <a:lnTo>
                    <a:pt x="0" y="29"/>
                  </a:lnTo>
                  <a:lnTo>
                    <a:pt x="0" y="23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05" name="Freeform 330"/>
            <p:cNvSpPr>
              <a:spLocks/>
            </p:cNvSpPr>
            <p:nvPr/>
          </p:nvSpPr>
          <p:spPr bwMode="auto">
            <a:xfrm>
              <a:off x="677" y="3014"/>
              <a:ext cx="2" cy="108"/>
            </a:xfrm>
            <a:custGeom>
              <a:avLst/>
              <a:gdLst>
                <a:gd name="T0" fmla="*/ 1 w 2"/>
                <a:gd name="T1" fmla="*/ 8 h 108"/>
                <a:gd name="T2" fmla="*/ 1 w 2"/>
                <a:gd name="T3" fmla="*/ 16 h 108"/>
                <a:gd name="T4" fmla="*/ 1 w 2"/>
                <a:gd name="T5" fmla="*/ 26 h 108"/>
                <a:gd name="T6" fmla="*/ 1 w 2"/>
                <a:gd name="T7" fmla="*/ 36 h 108"/>
                <a:gd name="T8" fmla="*/ 1 w 2"/>
                <a:gd name="T9" fmla="*/ 47 h 108"/>
                <a:gd name="T10" fmla="*/ 1 w 2"/>
                <a:gd name="T11" fmla="*/ 57 h 108"/>
                <a:gd name="T12" fmla="*/ 1 w 2"/>
                <a:gd name="T13" fmla="*/ 66 h 108"/>
                <a:gd name="T14" fmla="*/ 1 w 2"/>
                <a:gd name="T15" fmla="*/ 73 h 108"/>
                <a:gd name="T16" fmla="*/ 1 w 2"/>
                <a:gd name="T17" fmla="*/ 77 h 108"/>
                <a:gd name="T18" fmla="*/ 1 w 2"/>
                <a:gd name="T19" fmla="*/ 80 h 108"/>
                <a:gd name="T20" fmla="*/ 1 w 2"/>
                <a:gd name="T21" fmla="*/ 85 h 108"/>
                <a:gd name="T22" fmla="*/ 1 w 2"/>
                <a:gd name="T23" fmla="*/ 89 h 108"/>
                <a:gd name="T24" fmla="*/ 1 w 2"/>
                <a:gd name="T25" fmla="*/ 93 h 108"/>
                <a:gd name="T26" fmla="*/ 1 w 2"/>
                <a:gd name="T27" fmla="*/ 97 h 108"/>
                <a:gd name="T28" fmla="*/ 1 w 2"/>
                <a:gd name="T29" fmla="*/ 100 h 108"/>
                <a:gd name="T30" fmla="*/ 0 w 2"/>
                <a:gd name="T31" fmla="*/ 103 h 108"/>
                <a:gd name="T32" fmla="*/ 0 w 2"/>
                <a:gd name="T33" fmla="*/ 106 h 108"/>
                <a:gd name="T34" fmla="*/ 0 w 2"/>
                <a:gd name="T35" fmla="*/ 107 h 108"/>
                <a:gd name="T36" fmla="*/ 0 w 2"/>
                <a:gd name="T37" fmla="*/ 106 h 108"/>
                <a:gd name="T38" fmla="*/ 0 w 2"/>
                <a:gd name="T39" fmla="*/ 104 h 108"/>
                <a:gd name="T40" fmla="*/ 0 w 2"/>
                <a:gd name="T41" fmla="*/ 101 h 108"/>
                <a:gd name="T42" fmla="*/ 0 w 2"/>
                <a:gd name="T43" fmla="*/ 99 h 108"/>
                <a:gd name="T44" fmla="*/ 0 w 2"/>
                <a:gd name="T45" fmla="*/ 97 h 108"/>
                <a:gd name="T46" fmla="*/ 0 w 2"/>
                <a:gd name="T47" fmla="*/ 94 h 108"/>
                <a:gd name="T48" fmla="*/ 0 w 2"/>
                <a:gd name="T49" fmla="*/ 91 h 108"/>
                <a:gd name="T50" fmla="*/ 1 w 2"/>
                <a:gd name="T51" fmla="*/ 88 h 108"/>
                <a:gd name="T52" fmla="*/ 1 w 2"/>
                <a:gd name="T53" fmla="*/ 84 h 108"/>
                <a:gd name="T54" fmla="*/ 1 w 2"/>
                <a:gd name="T55" fmla="*/ 81 h 108"/>
                <a:gd name="T56" fmla="*/ 1 w 2"/>
                <a:gd name="T57" fmla="*/ 78 h 108"/>
                <a:gd name="T58" fmla="*/ 0 w 2"/>
                <a:gd name="T59" fmla="*/ 74 h 108"/>
                <a:gd name="T60" fmla="*/ 0 w 2"/>
                <a:gd name="T61" fmla="*/ 68 h 108"/>
                <a:gd name="T62" fmla="*/ 0 w 2"/>
                <a:gd name="T63" fmla="*/ 59 h 108"/>
                <a:gd name="T64" fmla="*/ 0 w 2"/>
                <a:gd name="T65" fmla="*/ 48 h 108"/>
                <a:gd name="T66" fmla="*/ 0 w 2"/>
                <a:gd name="T67" fmla="*/ 37 h 108"/>
                <a:gd name="T68" fmla="*/ 0 w 2"/>
                <a:gd name="T69" fmla="*/ 26 h 108"/>
                <a:gd name="T70" fmla="*/ 0 w 2"/>
                <a:gd name="T71" fmla="*/ 15 h 108"/>
                <a:gd name="T72" fmla="*/ 0 w 2"/>
                <a:gd name="T73" fmla="*/ 8 h 108"/>
                <a:gd name="T74" fmla="*/ 0 w 2"/>
                <a:gd name="T75" fmla="*/ 4 h 108"/>
                <a:gd name="T76" fmla="*/ 1 w 2"/>
                <a:gd name="T77" fmla="*/ 2 h 108"/>
                <a:gd name="T78" fmla="*/ 1 w 2"/>
                <a:gd name="T79" fmla="*/ 1 h 108"/>
                <a:gd name="T80" fmla="*/ 1 w 2"/>
                <a:gd name="T81" fmla="*/ 0 h 108"/>
                <a:gd name="T82" fmla="*/ 1 w 2"/>
                <a:gd name="T83" fmla="*/ 1 h 108"/>
                <a:gd name="T84" fmla="*/ 1 w 2"/>
                <a:gd name="T85" fmla="*/ 3 h 10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"/>
                <a:gd name="T130" fmla="*/ 0 h 108"/>
                <a:gd name="T131" fmla="*/ 2 w 2"/>
                <a:gd name="T132" fmla="*/ 108 h 10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" h="108">
                  <a:moveTo>
                    <a:pt x="1" y="4"/>
                  </a:moveTo>
                  <a:lnTo>
                    <a:pt x="1" y="8"/>
                  </a:lnTo>
                  <a:lnTo>
                    <a:pt x="1" y="11"/>
                  </a:lnTo>
                  <a:lnTo>
                    <a:pt x="1" y="16"/>
                  </a:lnTo>
                  <a:lnTo>
                    <a:pt x="1" y="21"/>
                  </a:lnTo>
                  <a:lnTo>
                    <a:pt x="1" y="26"/>
                  </a:lnTo>
                  <a:lnTo>
                    <a:pt x="1" y="31"/>
                  </a:lnTo>
                  <a:lnTo>
                    <a:pt x="1" y="36"/>
                  </a:lnTo>
                  <a:lnTo>
                    <a:pt x="1" y="42"/>
                  </a:lnTo>
                  <a:lnTo>
                    <a:pt x="1" y="47"/>
                  </a:lnTo>
                  <a:lnTo>
                    <a:pt x="1" y="52"/>
                  </a:lnTo>
                  <a:lnTo>
                    <a:pt x="1" y="57"/>
                  </a:lnTo>
                  <a:lnTo>
                    <a:pt x="1" y="62"/>
                  </a:lnTo>
                  <a:lnTo>
                    <a:pt x="1" y="66"/>
                  </a:lnTo>
                  <a:lnTo>
                    <a:pt x="1" y="69"/>
                  </a:lnTo>
                  <a:lnTo>
                    <a:pt x="1" y="73"/>
                  </a:lnTo>
                  <a:lnTo>
                    <a:pt x="1" y="75"/>
                  </a:lnTo>
                  <a:lnTo>
                    <a:pt x="1" y="77"/>
                  </a:lnTo>
                  <a:lnTo>
                    <a:pt x="1" y="79"/>
                  </a:lnTo>
                  <a:lnTo>
                    <a:pt x="1" y="80"/>
                  </a:lnTo>
                  <a:lnTo>
                    <a:pt x="1" y="83"/>
                  </a:lnTo>
                  <a:lnTo>
                    <a:pt x="1" y="85"/>
                  </a:lnTo>
                  <a:lnTo>
                    <a:pt x="1" y="87"/>
                  </a:lnTo>
                  <a:lnTo>
                    <a:pt x="1" y="89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1" y="95"/>
                  </a:lnTo>
                  <a:lnTo>
                    <a:pt x="1" y="97"/>
                  </a:lnTo>
                  <a:lnTo>
                    <a:pt x="1" y="98"/>
                  </a:lnTo>
                  <a:lnTo>
                    <a:pt x="1" y="100"/>
                  </a:lnTo>
                  <a:lnTo>
                    <a:pt x="1" y="102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0" y="106"/>
                  </a:lnTo>
                  <a:lnTo>
                    <a:pt x="0" y="107"/>
                  </a:lnTo>
                  <a:lnTo>
                    <a:pt x="0" y="106"/>
                  </a:lnTo>
                  <a:lnTo>
                    <a:pt x="0" y="105"/>
                  </a:lnTo>
                  <a:lnTo>
                    <a:pt x="0" y="104"/>
                  </a:lnTo>
                  <a:lnTo>
                    <a:pt x="0" y="103"/>
                  </a:lnTo>
                  <a:lnTo>
                    <a:pt x="0" y="101"/>
                  </a:lnTo>
                  <a:lnTo>
                    <a:pt x="0" y="100"/>
                  </a:lnTo>
                  <a:lnTo>
                    <a:pt x="0" y="99"/>
                  </a:lnTo>
                  <a:lnTo>
                    <a:pt x="0" y="98"/>
                  </a:lnTo>
                  <a:lnTo>
                    <a:pt x="0" y="97"/>
                  </a:lnTo>
                  <a:lnTo>
                    <a:pt x="0" y="95"/>
                  </a:lnTo>
                  <a:lnTo>
                    <a:pt x="0" y="94"/>
                  </a:lnTo>
                  <a:lnTo>
                    <a:pt x="0" y="92"/>
                  </a:lnTo>
                  <a:lnTo>
                    <a:pt x="0" y="91"/>
                  </a:lnTo>
                  <a:lnTo>
                    <a:pt x="1" y="89"/>
                  </a:lnTo>
                  <a:lnTo>
                    <a:pt x="1" y="88"/>
                  </a:lnTo>
                  <a:lnTo>
                    <a:pt x="1" y="86"/>
                  </a:lnTo>
                  <a:lnTo>
                    <a:pt x="1" y="84"/>
                  </a:lnTo>
                  <a:lnTo>
                    <a:pt x="1" y="83"/>
                  </a:lnTo>
                  <a:lnTo>
                    <a:pt x="1" y="81"/>
                  </a:lnTo>
                  <a:lnTo>
                    <a:pt x="1" y="80"/>
                  </a:lnTo>
                  <a:lnTo>
                    <a:pt x="1" y="78"/>
                  </a:lnTo>
                  <a:lnTo>
                    <a:pt x="1" y="76"/>
                  </a:lnTo>
                  <a:lnTo>
                    <a:pt x="0" y="74"/>
                  </a:lnTo>
                  <a:lnTo>
                    <a:pt x="0" y="71"/>
                  </a:lnTo>
                  <a:lnTo>
                    <a:pt x="0" y="68"/>
                  </a:lnTo>
                  <a:lnTo>
                    <a:pt x="0" y="63"/>
                  </a:lnTo>
                  <a:lnTo>
                    <a:pt x="0" y="59"/>
                  </a:lnTo>
                  <a:lnTo>
                    <a:pt x="0" y="54"/>
                  </a:lnTo>
                  <a:lnTo>
                    <a:pt x="0" y="48"/>
                  </a:lnTo>
                  <a:lnTo>
                    <a:pt x="0" y="43"/>
                  </a:lnTo>
                  <a:lnTo>
                    <a:pt x="0" y="37"/>
                  </a:lnTo>
                  <a:lnTo>
                    <a:pt x="0" y="31"/>
                  </a:lnTo>
                  <a:lnTo>
                    <a:pt x="0" y="26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06" name="Freeform 331"/>
            <p:cNvSpPr>
              <a:spLocks/>
            </p:cNvSpPr>
            <p:nvPr/>
          </p:nvSpPr>
          <p:spPr bwMode="auto">
            <a:xfrm>
              <a:off x="690" y="3009"/>
              <a:ext cx="2" cy="104"/>
            </a:xfrm>
            <a:custGeom>
              <a:avLst/>
              <a:gdLst>
                <a:gd name="T0" fmla="*/ 1 w 2"/>
                <a:gd name="T1" fmla="*/ 8 h 104"/>
                <a:gd name="T2" fmla="*/ 1 w 2"/>
                <a:gd name="T3" fmla="*/ 16 h 104"/>
                <a:gd name="T4" fmla="*/ 1 w 2"/>
                <a:gd name="T5" fmla="*/ 26 h 104"/>
                <a:gd name="T6" fmla="*/ 1 w 2"/>
                <a:gd name="T7" fmla="*/ 35 h 104"/>
                <a:gd name="T8" fmla="*/ 1 w 2"/>
                <a:gd name="T9" fmla="*/ 45 h 104"/>
                <a:gd name="T10" fmla="*/ 1 w 2"/>
                <a:gd name="T11" fmla="*/ 55 h 104"/>
                <a:gd name="T12" fmla="*/ 1 w 2"/>
                <a:gd name="T13" fmla="*/ 62 h 104"/>
                <a:gd name="T14" fmla="*/ 1 w 2"/>
                <a:gd name="T15" fmla="*/ 69 h 104"/>
                <a:gd name="T16" fmla="*/ 1 w 2"/>
                <a:gd name="T17" fmla="*/ 73 h 104"/>
                <a:gd name="T18" fmla="*/ 1 w 2"/>
                <a:gd name="T19" fmla="*/ 77 h 104"/>
                <a:gd name="T20" fmla="*/ 1 w 2"/>
                <a:gd name="T21" fmla="*/ 81 h 104"/>
                <a:gd name="T22" fmla="*/ 1 w 2"/>
                <a:gd name="T23" fmla="*/ 85 h 104"/>
                <a:gd name="T24" fmla="*/ 1 w 2"/>
                <a:gd name="T25" fmla="*/ 89 h 104"/>
                <a:gd name="T26" fmla="*/ 1 w 2"/>
                <a:gd name="T27" fmla="*/ 93 h 104"/>
                <a:gd name="T28" fmla="*/ 1 w 2"/>
                <a:gd name="T29" fmla="*/ 96 h 104"/>
                <a:gd name="T30" fmla="*/ 0 w 2"/>
                <a:gd name="T31" fmla="*/ 99 h 104"/>
                <a:gd name="T32" fmla="*/ 0 w 2"/>
                <a:gd name="T33" fmla="*/ 102 h 104"/>
                <a:gd name="T34" fmla="*/ 0 w 2"/>
                <a:gd name="T35" fmla="*/ 103 h 104"/>
                <a:gd name="T36" fmla="*/ 0 w 2"/>
                <a:gd name="T37" fmla="*/ 102 h 104"/>
                <a:gd name="T38" fmla="*/ 0 w 2"/>
                <a:gd name="T39" fmla="*/ 100 h 104"/>
                <a:gd name="T40" fmla="*/ 0 w 2"/>
                <a:gd name="T41" fmla="*/ 98 h 104"/>
                <a:gd name="T42" fmla="*/ 0 w 2"/>
                <a:gd name="T43" fmla="*/ 95 h 104"/>
                <a:gd name="T44" fmla="*/ 0 w 2"/>
                <a:gd name="T45" fmla="*/ 93 h 104"/>
                <a:gd name="T46" fmla="*/ 0 w 2"/>
                <a:gd name="T47" fmla="*/ 90 h 104"/>
                <a:gd name="T48" fmla="*/ 1 w 2"/>
                <a:gd name="T49" fmla="*/ 87 h 104"/>
                <a:gd name="T50" fmla="*/ 1 w 2"/>
                <a:gd name="T51" fmla="*/ 84 h 104"/>
                <a:gd name="T52" fmla="*/ 1 w 2"/>
                <a:gd name="T53" fmla="*/ 80 h 104"/>
                <a:gd name="T54" fmla="*/ 1 w 2"/>
                <a:gd name="T55" fmla="*/ 77 h 104"/>
                <a:gd name="T56" fmla="*/ 1 w 2"/>
                <a:gd name="T57" fmla="*/ 74 h 104"/>
                <a:gd name="T58" fmla="*/ 0 w 2"/>
                <a:gd name="T59" fmla="*/ 70 h 104"/>
                <a:gd name="T60" fmla="*/ 0 w 2"/>
                <a:gd name="T61" fmla="*/ 64 h 104"/>
                <a:gd name="T62" fmla="*/ 0 w 2"/>
                <a:gd name="T63" fmla="*/ 56 h 104"/>
                <a:gd name="T64" fmla="*/ 0 w 2"/>
                <a:gd name="T65" fmla="*/ 45 h 104"/>
                <a:gd name="T66" fmla="*/ 0 w 2"/>
                <a:gd name="T67" fmla="*/ 35 h 104"/>
                <a:gd name="T68" fmla="*/ 0 w 2"/>
                <a:gd name="T69" fmla="*/ 25 h 104"/>
                <a:gd name="T70" fmla="*/ 0 w 2"/>
                <a:gd name="T71" fmla="*/ 15 h 104"/>
                <a:gd name="T72" fmla="*/ 0 w 2"/>
                <a:gd name="T73" fmla="*/ 9 h 104"/>
                <a:gd name="T74" fmla="*/ 0 w 2"/>
                <a:gd name="T75" fmla="*/ 5 h 104"/>
                <a:gd name="T76" fmla="*/ 0 w 2"/>
                <a:gd name="T77" fmla="*/ 3 h 104"/>
                <a:gd name="T78" fmla="*/ 1 w 2"/>
                <a:gd name="T79" fmla="*/ 1 h 104"/>
                <a:gd name="T80" fmla="*/ 1 w 2"/>
                <a:gd name="T81" fmla="*/ 0 h 104"/>
                <a:gd name="T82" fmla="*/ 1 w 2"/>
                <a:gd name="T83" fmla="*/ 2 h 104"/>
                <a:gd name="T84" fmla="*/ 1 w 2"/>
                <a:gd name="T85" fmla="*/ 5 h 10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"/>
                <a:gd name="T130" fmla="*/ 0 h 104"/>
                <a:gd name="T131" fmla="*/ 2 w 2"/>
                <a:gd name="T132" fmla="*/ 104 h 104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" h="104">
                  <a:moveTo>
                    <a:pt x="1" y="5"/>
                  </a:moveTo>
                  <a:lnTo>
                    <a:pt x="1" y="8"/>
                  </a:lnTo>
                  <a:lnTo>
                    <a:pt x="1" y="12"/>
                  </a:lnTo>
                  <a:lnTo>
                    <a:pt x="1" y="16"/>
                  </a:lnTo>
                  <a:lnTo>
                    <a:pt x="1" y="21"/>
                  </a:lnTo>
                  <a:lnTo>
                    <a:pt x="1" y="26"/>
                  </a:lnTo>
                  <a:lnTo>
                    <a:pt x="1" y="30"/>
                  </a:lnTo>
                  <a:lnTo>
                    <a:pt x="1" y="35"/>
                  </a:lnTo>
                  <a:lnTo>
                    <a:pt x="1" y="41"/>
                  </a:lnTo>
                  <a:lnTo>
                    <a:pt x="1" y="45"/>
                  </a:lnTo>
                  <a:lnTo>
                    <a:pt x="1" y="50"/>
                  </a:lnTo>
                  <a:lnTo>
                    <a:pt x="1" y="55"/>
                  </a:lnTo>
                  <a:lnTo>
                    <a:pt x="1" y="59"/>
                  </a:lnTo>
                  <a:lnTo>
                    <a:pt x="1" y="62"/>
                  </a:lnTo>
                  <a:lnTo>
                    <a:pt x="1" y="66"/>
                  </a:lnTo>
                  <a:lnTo>
                    <a:pt x="1" y="69"/>
                  </a:lnTo>
                  <a:lnTo>
                    <a:pt x="1" y="71"/>
                  </a:lnTo>
                  <a:lnTo>
                    <a:pt x="1" y="73"/>
                  </a:lnTo>
                  <a:lnTo>
                    <a:pt x="1" y="75"/>
                  </a:lnTo>
                  <a:lnTo>
                    <a:pt x="1" y="77"/>
                  </a:lnTo>
                  <a:lnTo>
                    <a:pt x="1" y="79"/>
                  </a:lnTo>
                  <a:lnTo>
                    <a:pt x="1" y="81"/>
                  </a:lnTo>
                  <a:lnTo>
                    <a:pt x="1" y="83"/>
                  </a:lnTo>
                  <a:lnTo>
                    <a:pt x="1" y="85"/>
                  </a:lnTo>
                  <a:lnTo>
                    <a:pt x="1" y="87"/>
                  </a:lnTo>
                  <a:lnTo>
                    <a:pt x="1" y="89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1" y="96"/>
                  </a:lnTo>
                  <a:lnTo>
                    <a:pt x="1" y="98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0" y="102"/>
                  </a:lnTo>
                  <a:lnTo>
                    <a:pt x="0" y="101"/>
                  </a:lnTo>
                  <a:lnTo>
                    <a:pt x="0" y="100"/>
                  </a:lnTo>
                  <a:lnTo>
                    <a:pt x="0" y="99"/>
                  </a:lnTo>
                  <a:lnTo>
                    <a:pt x="0" y="98"/>
                  </a:lnTo>
                  <a:lnTo>
                    <a:pt x="0" y="97"/>
                  </a:lnTo>
                  <a:lnTo>
                    <a:pt x="0" y="95"/>
                  </a:lnTo>
                  <a:lnTo>
                    <a:pt x="0" y="94"/>
                  </a:lnTo>
                  <a:lnTo>
                    <a:pt x="0" y="93"/>
                  </a:lnTo>
                  <a:lnTo>
                    <a:pt x="0" y="92"/>
                  </a:lnTo>
                  <a:lnTo>
                    <a:pt x="0" y="90"/>
                  </a:lnTo>
                  <a:lnTo>
                    <a:pt x="0" y="88"/>
                  </a:lnTo>
                  <a:lnTo>
                    <a:pt x="1" y="87"/>
                  </a:lnTo>
                  <a:lnTo>
                    <a:pt x="1" y="85"/>
                  </a:lnTo>
                  <a:lnTo>
                    <a:pt x="1" y="84"/>
                  </a:lnTo>
                  <a:lnTo>
                    <a:pt x="1" y="82"/>
                  </a:lnTo>
                  <a:lnTo>
                    <a:pt x="1" y="80"/>
                  </a:lnTo>
                  <a:lnTo>
                    <a:pt x="1" y="78"/>
                  </a:lnTo>
                  <a:lnTo>
                    <a:pt x="1" y="77"/>
                  </a:lnTo>
                  <a:lnTo>
                    <a:pt x="1" y="76"/>
                  </a:lnTo>
                  <a:lnTo>
                    <a:pt x="1" y="74"/>
                  </a:lnTo>
                  <a:lnTo>
                    <a:pt x="0" y="72"/>
                  </a:lnTo>
                  <a:lnTo>
                    <a:pt x="0" y="70"/>
                  </a:lnTo>
                  <a:lnTo>
                    <a:pt x="0" y="67"/>
                  </a:lnTo>
                  <a:lnTo>
                    <a:pt x="0" y="64"/>
                  </a:lnTo>
                  <a:lnTo>
                    <a:pt x="0" y="60"/>
                  </a:lnTo>
                  <a:lnTo>
                    <a:pt x="0" y="56"/>
                  </a:lnTo>
                  <a:lnTo>
                    <a:pt x="0" y="51"/>
                  </a:lnTo>
                  <a:lnTo>
                    <a:pt x="0" y="45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0" y="30"/>
                  </a:lnTo>
                  <a:lnTo>
                    <a:pt x="0" y="25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07" name="Freeform 332"/>
            <p:cNvSpPr>
              <a:spLocks/>
            </p:cNvSpPr>
            <p:nvPr/>
          </p:nvSpPr>
          <p:spPr bwMode="auto">
            <a:xfrm>
              <a:off x="657" y="2964"/>
              <a:ext cx="29" cy="50"/>
            </a:xfrm>
            <a:custGeom>
              <a:avLst/>
              <a:gdLst>
                <a:gd name="T0" fmla="*/ 23 w 29"/>
                <a:gd name="T1" fmla="*/ 4 h 50"/>
                <a:gd name="T2" fmla="*/ 23 w 29"/>
                <a:gd name="T3" fmla="*/ 6 h 50"/>
                <a:gd name="T4" fmla="*/ 22 w 29"/>
                <a:gd name="T5" fmla="*/ 9 h 50"/>
                <a:gd name="T6" fmla="*/ 21 w 29"/>
                <a:gd name="T7" fmla="*/ 11 h 50"/>
                <a:gd name="T8" fmla="*/ 20 w 29"/>
                <a:gd name="T9" fmla="*/ 13 h 50"/>
                <a:gd name="T10" fmla="*/ 19 w 29"/>
                <a:gd name="T11" fmla="*/ 16 h 50"/>
                <a:gd name="T12" fmla="*/ 17 w 29"/>
                <a:gd name="T13" fmla="*/ 19 h 50"/>
                <a:gd name="T14" fmla="*/ 16 w 29"/>
                <a:gd name="T15" fmla="*/ 22 h 50"/>
                <a:gd name="T16" fmla="*/ 15 w 29"/>
                <a:gd name="T17" fmla="*/ 25 h 50"/>
                <a:gd name="T18" fmla="*/ 13 w 29"/>
                <a:gd name="T19" fmla="*/ 28 h 50"/>
                <a:gd name="T20" fmla="*/ 12 w 29"/>
                <a:gd name="T21" fmla="*/ 30 h 50"/>
                <a:gd name="T22" fmla="*/ 10 w 29"/>
                <a:gd name="T23" fmla="*/ 34 h 50"/>
                <a:gd name="T24" fmla="*/ 8 w 29"/>
                <a:gd name="T25" fmla="*/ 36 h 50"/>
                <a:gd name="T26" fmla="*/ 7 w 29"/>
                <a:gd name="T27" fmla="*/ 38 h 50"/>
                <a:gd name="T28" fmla="*/ 6 w 29"/>
                <a:gd name="T29" fmla="*/ 40 h 50"/>
                <a:gd name="T30" fmla="*/ 4 w 29"/>
                <a:gd name="T31" fmla="*/ 42 h 50"/>
                <a:gd name="T32" fmla="*/ 3 w 29"/>
                <a:gd name="T33" fmla="*/ 44 h 50"/>
                <a:gd name="T34" fmla="*/ 2 w 29"/>
                <a:gd name="T35" fmla="*/ 45 h 50"/>
                <a:gd name="T36" fmla="*/ 2 w 29"/>
                <a:gd name="T37" fmla="*/ 45 h 50"/>
                <a:gd name="T38" fmla="*/ 1 w 29"/>
                <a:gd name="T39" fmla="*/ 46 h 50"/>
                <a:gd name="T40" fmla="*/ 0 w 29"/>
                <a:gd name="T41" fmla="*/ 47 h 50"/>
                <a:gd name="T42" fmla="*/ 0 w 29"/>
                <a:gd name="T43" fmla="*/ 48 h 50"/>
                <a:gd name="T44" fmla="*/ 0 w 29"/>
                <a:gd name="T45" fmla="*/ 49 h 50"/>
                <a:gd name="T46" fmla="*/ 1 w 29"/>
                <a:gd name="T47" fmla="*/ 49 h 50"/>
                <a:gd name="T48" fmla="*/ 2 w 29"/>
                <a:gd name="T49" fmla="*/ 49 h 50"/>
                <a:gd name="T50" fmla="*/ 2 w 29"/>
                <a:gd name="T51" fmla="*/ 48 h 50"/>
                <a:gd name="T52" fmla="*/ 3 w 29"/>
                <a:gd name="T53" fmla="*/ 47 h 50"/>
                <a:gd name="T54" fmla="*/ 4 w 29"/>
                <a:gd name="T55" fmla="*/ 47 h 50"/>
                <a:gd name="T56" fmla="*/ 5 w 29"/>
                <a:gd name="T57" fmla="*/ 45 h 50"/>
                <a:gd name="T58" fmla="*/ 7 w 29"/>
                <a:gd name="T59" fmla="*/ 45 h 50"/>
                <a:gd name="T60" fmla="*/ 7 w 29"/>
                <a:gd name="T61" fmla="*/ 42 h 50"/>
                <a:gd name="T62" fmla="*/ 9 w 29"/>
                <a:gd name="T63" fmla="*/ 39 h 50"/>
                <a:gd name="T64" fmla="*/ 12 w 29"/>
                <a:gd name="T65" fmla="*/ 37 h 50"/>
                <a:gd name="T66" fmla="*/ 13 w 29"/>
                <a:gd name="T67" fmla="*/ 33 h 50"/>
                <a:gd name="T68" fmla="*/ 15 w 29"/>
                <a:gd name="T69" fmla="*/ 30 h 50"/>
                <a:gd name="T70" fmla="*/ 16 w 29"/>
                <a:gd name="T71" fmla="*/ 27 h 50"/>
                <a:gd name="T72" fmla="*/ 19 w 29"/>
                <a:gd name="T73" fmla="*/ 23 h 50"/>
                <a:gd name="T74" fmla="*/ 21 w 29"/>
                <a:gd name="T75" fmla="*/ 20 h 50"/>
                <a:gd name="T76" fmla="*/ 22 w 29"/>
                <a:gd name="T77" fmla="*/ 17 h 50"/>
                <a:gd name="T78" fmla="*/ 23 w 29"/>
                <a:gd name="T79" fmla="*/ 14 h 50"/>
                <a:gd name="T80" fmla="*/ 25 w 29"/>
                <a:gd name="T81" fmla="*/ 12 h 50"/>
                <a:gd name="T82" fmla="*/ 26 w 29"/>
                <a:gd name="T83" fmla="*/ 9 h 50"/>
                <a:gd name="T84" fmla="*/ 26 w 29"/>
                <a:gd name="T85" fmla="*/ 7 h 50"/>
                <a:gd name="T86" fmla="*/ 27 w 29"/>
                <a:gd name="T87" fmla="*/ 6 h 50"/>
                <a:gd name="T88" fmla="*/ 27 w 29"/>
                <a:gd name="T89" fmla="*/ 5 h 50"/>
                <a:gd name="T90" fmla="*/ 27 w 29"/>
                <a:gd name="T91" fmla="*/ 4 h 50"/>
                <a:gd name="T92" fmla="*/ 28 w 29"/>
                <a:gd name="T93" fmla="*/ 4 h 50"/>
                <a:gd name="T94" fmla="*/ 28 w 29"/>
                <a:gd name="T95" fmla="*/ 3 h 50"/>
                <a:gd name="T96" fmla="*/ 27 w 29"/>
                <a:gd name="T97" fmla="*/ 2 h 50"/>
                <a:gd name="T98" fmla="*/ 27 w 29"/>
                <a:gd name="T99" fmla="*/ 1 h 50"/>
                <a:gd name="T100" fmla="*/ 27 w 29"/>
                <a:gd name="T101" fmla="*/ 0 h 50"/>
                <a:gd name="T102" fmla="*/ 26 w 29"/>
                <a:gd name="T103" fmla="*/ 0 h 50"/>
                <a:gd name="T104" fmla="*/ 26 w 29"/>
                <a:gd name="T105" fmla="*/ 1 h 50"/>
                <a:gd name="T106" fmla="*/ 25 w 29"/>
                <a:gd name="T107" fmla="*/ 1 h 50"/>
                <a:gd name="T108" fmla="*/ 25 w 29"/>
                <a:gd name="T109" fmla="*/ 2 h 50"/>
                <a:gd name="T110" fmla="*/ 24 w 29"/>
                <a:gd name="T111" fmla="*/ 3 h 50"/>
                <a:gd name="T112" fmla="*/ 24 w 29"/>
                <a:gd name="T113" fmla="*/ 4 h 50"/>
                <a:gd name="T114" fmla="*/ 23 w 29"/>
                <a:gd name="T115" fmla="*/ 4 h 5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9"/>
                <a:gd name="T175" fmla="*/ 0 h 50"/>
                <a:gd name="T176" fmla="*/ 29 w 29"/>
                <a:gd name="T177" fmla="*/ 50 h 5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9" h="50">
                  <a:moveTo>
                    <a:pt x="23" y="4"/>
                  </a:moveTo>
                  <a:lnTo>
                    <a:pt x="23" y="6"/>
                  </a:lnTo>
                  <a:lnTo>
                    <a:pt x="22" y="9"/>
                  </a:lnTo>
                  <a:lnTo>
                    <a:pt x="21" y="11"/>
                  </a:lnTo>
                  <a:lnTo>
                    <a:pt x="20" y="13"/>
                  </a:lnTo>
                  <a:lnTo>
                    <a:pt x="19" y="16"/>
                  </a:lnTo>
                  <a:lnTo>
                    <a:pt x="17" y="19"/>
                  </a:lnTo>
                  <a:lnTo>
                    <a:pt x="16" y="22"/>
                  </a:lnTo>
                  <a:lnTo>
                    <a:pt x="15" y="25"/>
                  </a:lnTo>
                  <a:lnTo>
                    <a:pt x="13" y="28"/>
                  </a:lnTo>
                  <a:lnTo>
                    <a:pt x="12" y="30"/>
                  </a:lnTo>
                  <a:lnTo>
                    <a:pt x="10" y="34"/>
                  </a:lnTo>
                  <a:lnTo>
                    <a:pt x="8" y="36"/>
                  </a:lnTo>
                  <a:lnTo>
                    <a:pt x="7" y="38"/>
                  </a:lnTo>
                  <a:lnTo>
                    <a:pt x="6" y="40"/>
                  </a:lnTo>
                  <a:lnTo>
                    <a:pt x="4" y="42"/>
                  </a:lnTo>
                  <a:lnTo>
                    <a:pt x="3" y="44"/>
                  </a:lnTo>
                  <a:lnTo>
                    <a:pt x="2" y="45"/>
                  </a:lnTo>
                  <a:lnTo>
                    <a:pt x="1" y="46"/>
                  </a:lnTo>
                  <a:lnTo>
                    <a:pt x="0" y="47"/>
                  </a:lnTo>
                  <a:lnTo>
                    <a:pt x="0" y="48"/>
                  </a:lnTo>
                  <a:lnTo>
                    <a:pt x="0" y="49"/>
                  </a:lnTo>
                  <a:lnTo>
                    <a:pt x="1" y="49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3" y="47"/>
                  </a:lnTo>
                  <a:lnTo>
                    <a:pt x="4" y="47"/>
                  </a:lnTo>
                  <a:lnTo>
                    <a:pt x="5" y="45"/>
                  </a:lnTo>
                  <a:lnTo>
                    <a:pt x="7" y="45"/>
                  </a:lnTo>
                  <a:lnTo>
                    <a:pt x="7" y="42"/>
                  </a:lnTo>
                  <a:lnTo>
                    <a:pt x="9" y="39"/>
                  </a:lnTo>
                  <a:lnTo>
                    <a:pt x="12" y="37"/>
                  </a:lnTo>
                  <a:lnTo>
                    <a:pt x="13" y="33"/>
                  </a:lnTo>
                  <a:lnTo>
                    <a:pt x="15" y="30"/>
                  </a:lnTo>
                  <a:lnTo>
                    <a:pt x="16" y="27"/>
                  </a:lnTo>
                  <a:lnTo>
                    <a:pt x="19" y="23"/>
                  </a:lnTo>
                  <a:lnTo>
                    <a:pt x="21" y="20"/>
                  </a:lnTo>
                  <a:lnTo>
                    <a:pt x="22" y="17"/>
                  </a:lnTo>
                  <a:lnTo>
                    <a:pt x="23" y="14"/>
                  </a:lnTo>
                  <a:lnTo>
                    <a:pt x="25" y="12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7" y="6"/>
                  </a:lnTo>
                  <a:lnTo>
                    <a:pt x="27" y="5"/>
                  </a:lnTo>
                  <a:lnTo>
                    <a:pt x="27" y="4"/>
                  </a:lnTo>
                  <a:lnTo>
                    <a:pt x="28" y="4"/>
                  </a:lnTo>
                  <a:lnTo>
                    <a:pt x="28" y="3"/>
                  </a:lnTo>
                  <a:lnTo>
                    <a:pt x="27" y="2"/>
                  </a:lnTo>
                  <a:lnTo>
                    <a:pt x="27" y="1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6" y="1"/>
                  </a:lnTo>
                  <a:lnTo>
                    <a:pt x="25" y="1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4" y="4"/>
                  </a:lnTo>
                  <a:lnTo>
                    <a:pt x="23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08" name="Freeform 333"/>
            <p:cNvSpPr>
              <a:spLocks/>
            </p:cNvSpPr>
            <p:nvPr/>
          </p:nvSpPr>
          <p:spPr bwMode="auto">
            <a:xfrm>
              <a:off x="669" y="2961"/>
              <a:ext cx="29" cy="51"/>
            </a:xfrm>
            <a:custGeom>
              <a:avLst/>
              <a:gdLst>
                <a:gd name="T0" fmla="*/ 24 w 29"/>
                <a:gd name="T1" fmla="*/ 5 h 51"/>
                <a:gd name="T2" fmla="*/ 23 w 29"/>
                <a:gd name="T3" fmla="*/ 6 h 51"/>
                <a:gd name="T4" fmla="*/ 22 w 29"/>
                <a:gd name="T5" fmla="*/ 8 h 51"/>
                <a:gd name="T6" fmla="*/ 21 w 29"/>
                <a:gd name="T7" fmla="*/ 11 h 51"/>
                <a:gd name="T8" fmla="*/ 21 w 29"/>
                <a:gd name="T9" fmla="*/ 13 h 51"/>
                <a:gd name="T10" fmla="*/ 20 w 29"/>
                <a:gd name="T11" fmla="*/ 16 h 51"/>
                <a:gd name="T12" fmla="*/ 18 w 29"/>
                <a:gd name="T13" fmla="*/ 19 h 51"/>
                <a:gd name="T14" fmla="*/ 16 w 29"/>
                <a:gd name="T15" fmla="*/ 21 h 51"/>
                <a:gd name="T16" fmla="*/ 15 w 29"/>
                <a:gd name="T17" fmla="*/ 24 h 51"/>
                <a:gd name="T18" fmla="*/ 14 w 29"/>
                <a:gd name="T19" fmla="*/ 28 h 51"/>
                <a:gd name="T20" fmla="*/ 12 w 29"/>
                <a:gd name="T21" fmla="*/ 30 h 51"/>
                <a:gd name="T22" fmla="*/ 11 w 29"/>
                <a:gd name="T23" fmla="*/ 33 h 51"/>
                <a:gd name="T24" fmla="*/ 9 w 29"/>
                <a:gd name="T25" fmla="*/ 36 h 51"/>
                <a:gd name="T26" fmla="*/ 7 w 29"/>
                <a:gd name="T27" fmla="*/ 38 h 51"/>
                <a:gd name="T28" fmla="*/ 6 w 29"/>
                <a:gd name="T29" fmla="*/ 40 h 51"/>
                <a:gd name="T30" fmla="*/ 5 w 29"/>
                <a:gd name="T31" fmla="*/ 43 h 51"/>
                <a:gd name="T32" fmla="*/ 3 w 29"/>
                <a:gd name="T33" fmla="*/ 44 h 51"/>
                <a:gd name="T34" fmla="*/ 2 w 29"/>
                <a:gd name="T35" fmla="*/ 46 h 51"/>
                <a:gd name="T36" fmla="*/ 2 w 29"/>
                <a:gd name="T37" fmla="*/ 46 h 51"/>
                <a:gd name="T38" fmla="*/ 2 w 29"/>
                <a:gd name="T39" fmla="*/ 47 h 51"/>
                <a:gd name="T40" fmla="*/ 1 w 29"/>
                <a:gd name="T41" fmla="*/ 48 h 51"/>
                <a:gd name="T42" fmla="*/ 0 w 29"/>
                <a:gd name="T43" fmla="*/ 49 h 51"/>
                <a:gd name="T44" fmla="*/ 1 w 29"/>
                <a:gd name="T45" fmla="*/ 50 h 51"/>
                <a:gd name="T46" fmla="*/ 2 w 29"/>
                <a:gd name="T47" fmla="*/ 50 h 51"/>
                <a:gd name="T48" fmla="*/ 2 w 29"/>
                <a:gd name="T49" fmla="*/ 49 h 51"/>
                <a:gd name="T50" fmla="*/ 2 w 29"/>
                <a:gd name="T51" fmla="*/ 49 h 51"/>
                <a:gd name="T52" fmla="*/ 3 w 29"/>
                <a:gd name="T53" fmla="*/ 48 h 51"/>
                <a:gd name="T54" fmla="*/ 4 w 29"/>
                <a:gd name="T55" fmla="*/ 48 h 51"/>
                <a:gd name="T56" fmla="*/ 5 w 29"/>
                <a:gd name="T57" fmla="*/ 47 h 51"/>
                <a:gd name="T58" fmla="*/ 6 w 29"/>
                <a:gd name="T59" fmla="*/ 46 h 51"/>
                <a:gd name="T60" fmla="*/ 7 w 29"/>
                <a:gd name="T61" fmla="*/ 45 h 51"/>
                <a:gd name="T62" fmla="*/ 9 w 29"/>
                <a:gd name="T63" fmla="*/ 42 h 51"/>
                <a:gd name="T64" fmla="*/ 11 w 29"/>
                <a:gd name="T65" fmla="*/ 39 h 51"/>
                <a:gd name="T66" fmla="*/ 12 w 29"/>
                <a:gd name="T67" fmla="*/ 37 h 51"/>
                <a:gd name="T68" fmla="*/ 14 w 29"/>
                <a:gd name="T69" fmla="*/ 33 h 51"/>
                <a:gd name="T70" fmla="*/ 16 w 29"/>
                <a:gd name="T71" fmla="*/ 29 h 51"/>
                <a:gd name="T72" fmla="*/ 17 w 29"/>
                <a:gd name="T73" fmla="*/ 26 h 51"/>
                <a:gd name="T74" fmla="*/ 19 w 29"/>
                <a:gd name="T75" fmla="*/ 23 h 51"/>
                <a:gd name="T76" fmla="*/ 21 w 29"/>
                <a:gd name="T77" fmla="*/ 20 h 51"/>
                <a:gd name="T78" fmla="*/ 22 w 29"/>
                <a:gd name="T79" fmla="*/ 17 h 51"/>
                <a:gd name="T80" fmla="*/ 24 w 29"/>
                <a:gd name="T81" fmla="*/ 13 h 51"/>
                <a:gd name="T82" fmla="*/ 26 w 29"/>
                <a:gd name="T83" fmla="*/ 12 h 51"/>
                <a:gd name="T84" fmla="*/ 26 w 29"/>
                <a:gd name="T85" fmla="*/ 9 h 51"/>
                <a:gd name="T86" fmla="*/ 27 w 29"/>
                <a:gd name="T87" fmla="*/ 7 h 51"/>
                <a:gd name="T88" fmla="*/ 28 w 29"/>
                <a:gd name="T89" fmla="*/ 6 h 51"/>
                <a:gd name="T90" fmla="*/ 28 w 29"/>
                <a:gd name="T91" fmla="*/ 5 h 51"/>
                <a:gd name="T92" fmla="*/ 28 w 29"/>
                <a:gd name="T93" fmla="*/ 4 h 51"/>
                <a:gd name="T94" fmla="*/ 28 w 29"/>
                <a:gd name="T95" fmla="*/ 4 h 51"/>
                <a:gd name="T96" fmla="*/ 28 w 29"/>
                <a:gd name="T97" fmla="*/ 3 h 51"/>
                <a:gd name="T98" fmla="*/ 28 w 29"/>
                <a:gd name="T99" fmla="*/ 2 h 51"/>
                <a:gd name="T100" fmla="*/ 28 w 29"/>
                <a:gd name="T101" fmla="*/ 1 h 51"/>
                <a:gd name="T102" fmla="*/ 28 w 29"/>
                <a:gd name="T103" fmla="*/ 0 h 51"/>
                <a:gd name="T104" fmla="*/ 27 w 29"/>
                <a:gd name="T105" fmla="*/ 0 h 51"/>
                <a:gd name="T106" fmla="*/ 26 w 29"/>
                <a:gd name="T107" fmla="*/ 1 h 51"/>
                <a:gd name="T108" fmla="*/ 26 w 29"/>
                <a:gd name="T109" fmla="*/ 2 h 51"/>
                <a:gd name="T110" fmla="*/ 25 w 29"/>
                <a:gd name="T111" fmla="*/ 3 h 51"/>
                <a:gd name="T112" fmla="*/ 25 w 29"/>
                <a:gd name="T113" fmla="*/ 4 h 51"/>
                <a:gd name="T114" fmla="*/ 24 w 29"/>
                <a:gd name="T115" fmla="*/ 5 h 5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9"/>
                <a:gd name="T175" fmla="*/ 0 h 51"/>
                <a:gd name="T176" fmla="*/ 29 w 29"/>
                <a:gd name="T177" fmla="*/ 51 h 5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9" h="51">
                  <a:moveTo>
                    <a:pt x="24" y="5"/>
                  </a:moveTo>
                  <a:lnTo>
                    <a:pt x="23" y="6"/>
                  </a:lnTo>
                  <a:lnTo>
                    <a:pt x="22" y="8"/>
                  </a:lnTo>
                  <a:lnTo>
                    <a:pt x="21" y="11"/>
                  </a:lnTo>
                  <a:lnTo>
                    <a:pt x="21" y="13"/>
                  </a:lnTo>
                  <a:lnTo>
                    <a:pt x="20" y="16"/>
                  </a:lnTo>
                  <a:lnTo>
                    <a:pt x="18" y="19"/>
                  </a:lnTo>
                  <a:lnTo>
                    <a:pt x="16" y="21"/>
                  </a:lnTo>
                  <a:lnTo>
                    <a:pt x="15" y="24"/>
                  </a:lnTo>
                  <a:lnTo>
                    <a:pt x="14" y="28"/>
                  </a:lnTo>
                  <a:lnTo>
                    <a:pt x="12" y="30"/>
                  </a:lnTo>
                  <a:lnTo>
                    <a:pt x="11" y="33"/>
                  </a:lnTo>
                  <a:lnTo>
                    <a:pt x="9" y="36"/>
                  </a:lnTo>
                  <a:lnTo>
                    <a:pt x="7" y="38"/>
                  </a:lnTo>
                  <a:lnTo>
                    <a:pt x="6" y="40"/>
                  </a:lnTo>
                  <a:lnTo>
                    <a:pt x="5" y="43"/>
                  </a:lnTo>
                  <a:lnTo>
                    <a:pt x="3" y="44"/>
                  </a:lnTo>
                  <a:lnTo>
                    <a:pt x="2" y="46"/>
                  </a:lnTo>
                  <a:lnTo>
                    <a:pt x="2" y="47"/>
                  </a:lnTo>
                  <a:lnTo>
                    <a:pt x="1" y="48"/>
                  </a:lnTo>
                  <a:lnTo>
                    <a:pt x="0" y="49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49"/>
                  </a:lnTo>
                  <a:lnTo>
                    <a:pt x="3" y="48"/>
                  </a:lnTo>
                  <a:lnTo>
                    <a:pt x="4" y="48"/>
                  </a:lnTo>
                  <a:lnTo>
                    <a:pt x="5" y="47"/>
                  </a:lnTo>
                  <a:lnTo>
                    <a:pt x="6" y="46"/>
                  </a:lnTo>
                  <a:lnTo>
                    <a:pt x="7" y="45"/>
                  </a:lnTo>
                  <a:lnTo>
                    <a:pt x="9" y="42"/>
                  </a:lnTo>
                  <a:lnTo>
                    <a:pt x="11" y="39"/>
                  </a:lnTo>
                  <a:lnTo>
                    <a:pt x="12" y="37"/>
                  </a:lnTo>
                  <a:lnTo>
                    <a:pt x="14" y="33"/>
                  </a:lnTo>
                  <a:lnTo>
                    <a:pt x="16" y="29"/>
                  </a:lnTo>
                  <a:lnTo>
                    <a:pt x="17" y="26"/>
                  </a:lnTo>
                  <a:lnTo>
                    <a:pt x="19" y="23"/>
                  </a:lnTo>
                  <a:lnTo>
                    <a:pt x="21" y="20"/>
                  </a:lnTo>
                  <a:lnTo>
                    <a:pt x="22" y="17"/>
                  </a:lnTo>
                  <a:lnTo>
                    <a:pt x="24" y="13"/>
                  </a:lnTo>
                  <a:lnTo>
                    <a:pt x="26" y="12"/>
                  </a:lnTo>
                  <a:lnTo>
                    <a:pt x="26" y="9"/>
                  </a:lnTo>
                  <a:lnTo>
                    <a:pt x="27" y="7"/>
                  </a:lnTo>
                  <a:lnTo>
                    <a:pt x="28" y="6"/>
                  </a:lnTo>
                  <a:lnTo>
                    <a:pt x="28" y="5"/>
                  </a:lnTo>
                  <a:lnTo>
                    <a:pt x="28" y="4"/>
                  </a:lnTo>
                  <a:lnTo>
                    <a:pt x="28" y="3"/>
                  </a:lnTo>
                  <a:lnTo>
                    <a:pt x="28" y="2"/>
                  </a:lnTo>
                  <a:lnTo>
                    <a:pt x="28" y="1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6" y="1"/>
                  </a:lnTo>
                  <a:lnTo>
                    <a:pt x="26" y="2"/>
                  </a:lnTo>
                  <a:lnTo>
                    <a:pt x="25" y="3"/>
                  </a:lnTo>
                  <a:lnTo>
                    <a:pt x="25" y="4"/>
                  </a:lnTo>
                  <a:lnTo>
                    <a:pt x="24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09" name="Freeform 334"/>
            <p:cNvSpPr>
              <a:spLocks/>
            </p:cNvSpPr>
            <p:nvPr/>
          </p:nvSpPr>
          <p:spPr bwMode="auto">
            <a:xfrm>
              <a:off x="683" y="2960"/>
              <a:ext cx="28" cy="51"/>
            </a:xfrm>
            <a:custGeom>
              <a:avLst/>
              <a:gdLst>
                <a:gd name="T0" fmla="*/ 24 w 28"/>
                <a:gd name="T1" fmla="*/ 5 h 51"/>
                <a:gd name="T2" fmla="*/ 23 w 28"/>
                <a:gd name="T3" fmla="*/ 6 h 51"/>
                <a:gd name="T4" fmla="*/ 22 w 28"/>
                <a:gd name="T5" fmla="*/ 9 h 51"/>
                <a:gd name="T6" fmla="*/ 21 w 28"/>
                <a:gd name="T7" fmla="*/ 11 h 51"/>
                <a:gd name="T8" fmla="*/ 20 w 28"/>
                <a:gd name="T9" fmla="*/ 13 h 51"/>
                <a:gd name="T10" fmla="*/ 19 w 28"/>
                <a:gd name="T11" fmla="*/ 16 h 51"/>
                <a:gd name="T12" fmla="*/ 17 w 28"/>
                <a:gd name="T13" fmla="*/ 19 h 51"/>
                <a:gd name="T14" fmla="*/ 16 w 28"/>
                <a:gd name="T15" fmla="*/ 21 h 51"/>
                <a:gd name="T16" fmla="*/ 14 w 28"/>
                <a:gd name="T17" fmla="*/ 25 h 51"/>
                <a:gd name="T18" fmla="*/ 13 w 28"/>
                <a:gd name="T19" fmla="*/ 28 h 51"/>
                <a:gd name="T20" fmla="*/ 11 w 28"/>
                <a:gd name="T21" fmla="*/ 30 h 51"/>
                <a:gd name="T22" fmla="*/ 10 w 28"/>
                <a:gd name="T23" fmla="*/ 33 h 51"/>
                <a:gd name="T24" fmla="*/ 8 w 28"/>
                <a:gd name="T25" fmla="*/ 36 h 51"/>
                <a:gd name="T26" fmla="*/ 7 w 28"/>
                <a:gd name="T27" fmla="*/ 38 h 51"/>
                <a:gd name="T28" fmla="*/ 6 w 28"/>
                <a:gd name="T29" fmla="*/ 40 h 51"/>
                <a:gd name="T30" fmla="*/ 4 w 28"/>
                <a:gd name="T31" fmla="*/ 43 h 51"/>
                <a:gd name="T32" fmla="*/ 3 w 28"/>
                <a:gd name="T33" fmla="*/ 44 h 51"/>
                <a:gd name="T34" fmla="*/ 2 w 28"/>
                <a:gd name="T35" fmla="*/ 46 h 51"/>
                <a:gd name="T36" fmla="*/ 2 w 28"/>
                <a:gd name="T37" fmla="*/ 46 h 51"/>
                <a:gd name="T38" fmla="*/ 1 w 28"/>
                <a:gd name="T39" fmla="*/ 47 h 51"/>
                <a:gd name="T40" fmla="*/ 1 w 28"/>
                <a:gd name="T41" fmla="*/ 48 h 51"/>
                <a:gd name="T42" fmla="*/ 0 w 28"/>
                <a:gd name="T43" fmla="*/ 48 h 51"/>
                <a:gd name="T44" fmla="*/ 0 w 28"/>
                <a:gd name="T45" fmla="*/ 49 h 51"/>
                <a:gd name="T46" fmla="*/ 0 w 28"/>
                <a:gd name="T47" fmla="*/ 50 h 51"/>
                <a:gd name="T48" fmla="*/ 1 w 28"/>
                <a:gd name="T49" fmla="*/ 50 h 51"/>
                <a:gd name="T50" fmla="*/ 2 w 28"/>
                <a:gd name="T51" fmla="*/ 49 h 51"/>
                <a:gd name="T52" fmla="*/ 2 w 28"/>
                <a:gd name="T53" fmla="*/ 48 h 51"/>
                <a:gd name="T54" fmla="*/ 3 w 28"/>
                <a:gd name="T55" fmla="*/ 48 h 51"/>
                <a:gd name="T56" fmla="*/ 4 w 28"/>
                <a:gd name="T57" fmla="*/ 47 h 51"/>
                <a:gd name="T58" fmla="*/ 5 w 28"/>
                <a:gd name="T59" fmla="*/ 46 h 51"/>
                <a:gd name="T60" fmla="*/ 7 w 28"/>
                <a:gd name="T61" fmla="*/ 45 h 51"/>
                <a:gd name="T62" fmla="*/ 7 w 28"/>
                <a:gd name="T63" fmla="*/ 42 h 51"/>
                <a:gd name="T64" fmla="*/ 9 w 28"/>
                <a:gd name="T65" fmla="*/ 39 h 51"/>
                <a:gd name="T66" fmla="*/ 11 w 28"/>
                <a:gd name="T67" fmla="*/ 37 h 51"/>
                <a:gd name="T68" fmla="*/ 13 w 28"/>
                <a:gd name="T69" fmla="*/ 33 h 51"/>
                <a:gd name="T70" fmla="*/ 15 w 28"/>
                <a:gd name="T71" fmla="*/ 30 h 51"/>
                <a:gd name="T72" fmla="*/ 16 w 28"/>
                <a:gd name="T73" fmla="*/ 27 h 51"/>
                <a:gd name="T74" fmla="*/ 19 w 28"/>
                <a:gd name="T75" fmla="*/ 23 h 51"/>
                <a:gd name="T76" fmla="*/ 20 w 28"/>
                <a:gd name="T77" fmla="*/ 20 h 51"/>
                <a:gd name="T78" fmla="*/ 22 w 28"/>
                <a:gd name="T79" fmla="*/ 17 h 51"/>
                <a:gd name="T80" fmla="*/ 23 w 28"/>
                <a:gd name="T81" fmla="*/ 14 h 51"/>
                <a:gd name="T82" fmla="*/ 25 w 28"/>
                <a:gd name="T83" fmla="*/ 12 h 51"/>
                <a:gd name="T84" fmla="*/ 25 w 28"/>
                <a:gd name="T85" fmla="*/ 10 h 51"/>
                <a:gd name="T86" fmla="*/ 26 w 28"/>
                <a:gd name="T87" fmla="*/ 8 h 51"/>
                <a:gd name="T88" fmla="*/ 26 w 28"/>
                <a:gd name="T89" fmla="*/ 7 h 51"/>
                <a:gd name="T90" fmla="*/ 27 w 28"/>
                <a:gd name="T91" fmla="*/ 5 h 51"/>
                <a:gd name="T92" fmla="*/ 27 w 28"/>
                <a:gd name="T93" fmla="*/ 4 h 51"/>
                <a:gd name="T94" fmla="*/ 27 w 28"/>
                <a:gd name="T95" fmla="*/ 4 h 51"/>
                <a:gd name="T96" fmla="*/ 27 w 28"/>
                <a:gd name="T97" fmla="*/ 3 h 51"/>
                <a:gd name="T98" fmla="*/ 27 w 28"/>
                <a:gd name="T99" fmla="*/ 2 h 51"/>
                <a:gd name="T100" fmla="*/ 27 w 28"/>
                <a:gd name="T101" fmla="*/ 1 h 51"/>
                <a:gd name="T102" fmla="*/ 26 w 28"/>
                <a:gd name="T103" fmla="*/ 0 h 51"/>
                <a:gd name="T104" fmla="*/ 25 w 28"/>
                <a:gd name="T105" fmla="*/ 1 h 51"/>
                <a:gd name="T106" fmla="*/ 25 w 28"/>
                <a:gd name="T107" fmla="*/ 2 h 51"/>
                <a:gd name="T108" fmla="*/ 25 w 28"/>
                <a:gd name="T109" fmla="*/ 3 h 51"/>
                <a:gd name="T110" fmla="*/ 24 w 28"/>
                <a:gd name="T111" fmla="*/ 4 h 51"/>
                <a:gd name="T112" fmla="*/ 24 w 28"/>
                <a:gd name="T113" fmla="*/ 5 h 5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"/>
                <a:gd name="T172" fmla="*/ 0 h 51"/>
                <a:gd name="T173" fmla="*/ 28 w 28"/>
                <a:gd name="T174" fmla="*/ 51 h 5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" h="51">
                  <a:moveTo>
                    <a:pt x="24" y="5"/>
                  </a:moveTo>
                  <a:lnTo>
                    <a:pt x="23" y="6"/>
                  </a:lnTo>
                  <a:lnTo>
                    <a:pt x="22" y="9"/>
                  </a:lnTo>
                  <a:lnTo>
                    <a:pt x="21" y="11"/>
                  </a:lnTo>
                  <a:lnTo>
                    <a:pt x="20" y="13"/>
                  </a:lnTo>
                  <a:lnTo>
                    <a:pt x="19" y="16"/>
                  </a:lnTo>
                  <a:lnTo>
                    <a:pt x="17" y="19"/>
                  </a:lnTo>
                  <a:lnTo>
                    <a:pt x="16" y="21"/>
                  </a:lnTo>
                  <a:lnTo>
                    <a:pt x="14" y="25"/>
                  </a:lnTo>
                  <a:lnTo>
                    <a:pt x="13" y="28"/>
                  </a:lnTo>
                  <a:lnTo>
                    <a:pt x="11" y="30"/>
                  </a:lnTo>
                  <a:lnTo>
                    <a:pt x="10" y="33"/>
                  </a:lnTo>
                  <a:lnTo>
                    <a:pt x="8" y="36"/>
                  </a:lnTo>
                  <a:lnTo>
                    <a:pt x="7" y="38"/>
                  </a:lnTo>
                  <a:lnTo>
                    <a:pt x="6" y="40"/>
                  </a:lnTo>
                  <a:lnTo>
                    <a:pt x="4" y="43"/>
                  </a:lnTo>
                  <a:lnTo>
                    <a:pt x="3" y="44"/>
                  </a:lnTo>
                  <a:lnTo>
                    <a:pt x="2" y="46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0" y="48"/>
                  </a:lnTo>
                  <a:lnTo>
                    <a:pt x="0" y="49"/>
                  </a:lnTo>
                  <a:lnTo>
                    <a:pt x="0" y="50"/>
                  </a:lnTo>
                  <a:lnTo>
                    <a:pt x="1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3" y="48"/>
                  </a:lnTo>
                  <a:lnTo>
                    <a:pt x="4" y="47"/>
                  </a:lnTo>
                  <a:lnTo>
                    <a:pt x="5" y="46"/>
                  </a:lnTo>
                  <a:lnTo>
                    <a:pt x="7" y="45"/>
                  </a:lnTo>
                  <a:lnTo>
                    <a:pt x="7" y="42"/>
                  </a:lnTo>
                  <a:lnTo>
                    <a:pt x="9" y="39"/>
                  </a:lnTo>
                  <a:lnTo>
                    <a:pt x="11" y="37"/>
                  </a:lnTo>
                  <a:lnTo>
                    <a:pt x="13" y="33"/>
                  </a:lnTo>
                  <a:lnTo>
                    <a:pt x="15" y="30"/>
                  </a:lnTo>
                  <a:lnTo>
                    <a:pt x="16" y="27"/>
                  </a:lnTo>
                  <a:lnTo>
                    <a:pt x="19" y="23"/>
                  </a:lnTo>
                  <a:lnTo>
                    <a:pt x="20" y="20"/>
                  </a:lnTo>
                  <a:lnTo>
                    <a:pt x="22" y="17"/>
                  </a:lnTo>
                  <a:lnTo>
                    <a:pt x="23" y="14"/>
                  </a:lnTo>
                  <a:lnTo>
                    <a:pt x="25" y="12"/>
                  </a:lnTo>
                  <a:lnTo>
                    <a:pt x="25" y="10"/>
                  </a:lnTo>
                  <a:lnTo>
                    <a:pt x="26" y="8"/>
                  </a:lnTo>
                  <a:lnTo>
                    <a:pt x="26" y="7"/>
                  </a:lnTo>
                  <a:lnTo>
                    <a:pt x="27" y="5"/>
                  </a:lnTo>
                  <a:lnTo>
                    <a:pt x="27" y="4"/>
                  </a:lnTo>
                  <a:lnTo>
                    <a:pt x="27" y="3"/>
                  </a:lnTo>
                  <a:lnTo>
                    <a:pt x="27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5" y="1"/>
                  </a:lnTo>
                  <a:lnTo>
                    <a:pt x="25" y="2"/>
                  </a:lnTo>
                  <a:lnTo>
                    <a:pt x="25" y="3"/>
                  </a:lnTo>
                  <a:lnTo>
                    <a:pt x="24" y="4"/>
                  </a:lnTo>
                  <a:lnTo>
                    <a:pt x="24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10" name="Freeform 335"/>
            <p:cNvSpPr>
              <a:spLocks/>
            </p:cNvSpPr>
            <p:nvPr/>
          </p:nvSpPr>
          <p:spPr bwMode="auto">
            <a:xfrm>
              <a:off x="698" y="2969"/>
              <a:ext cx="18" cy="29"/>
            </a:xfrm>
            <a:custGeom>
              <a:avLst/>
              <a:gdLst>
                <a:gd name="T0" fmla="*/ 15 w 18"/>
                <a:gd name="T1" fmla="*/ 2 h 29"/>
                <a:gd name="T2" fmla="*/ 15 w 18"/>
                <a:gd name="T3" fmla="*/ 3 h 29"/>
                <a:gd name="T4" fmla="*/ 14 w 18"/>
                <a:gd name="T5" fmla="*/ 4 h 29"/>
                <a:gd name="T6" fmla="*/ 14 w 18"/>
                <a:gd name="T7" fmla="*/ 6 h 29"/>
                <a:gd name="T8" fmla="*/ 13 w 18"/>
                <a:gd name="T9" fmla="*/ 7 h 29"/>
                <a:gd name="T10" fmla="*/ 13 w 18"/>
                <a:gd name="T11" fmla="*/ 8 h 29"/>
                <a:gd name="T12" fmla="*/ 12 w 18"/>
                <a:gd name="T13" fmla="*/ 10 h 29"/>
                <a:gd name="T14" fmla="*/ 10 w 18"/>
                <a:gd name="T15" fmla="*/ 12 h 29"/>
                <a:gd name="T16" fmla="*/ 10 w 18"/>
                <a:gd name="T17" fmla="*/ 13 h 29"/>
                <a:gd name="T18" fmla="*/ 9 w 18"/>
                <a:gd name="T19" fmla="*/ 15 h 29"/>
                <a:gd name="T20" fmla="*/ 8 w 18"/>
                <a:gd name="T21" fmla="*/ 16 h 29"/>
                <a:gd name="T22" fmla="*/ 7 w 18"/>
                <a:gd name="T23" fmla="*/ 18 h 29"/>
                <a:gd name="T24" fmla="*/ 6 w 18"/>
                <a:gd name="T25" fmla="*/ 20 h 29"/>
                <a:gd name="T26" fmla="*/ 5 w 18"/>
                <a:gd name="T27" fmla="*/ 21 h 29"/>
                <a:gd name="T28" fmla="*/ 4 w 18"/>
                <a:gd name="T29" fmla="*/ 22 h 29"/>
                <a:gd name="T30" fmla="*/ 4 w 18"/>
                <a:gd name="T31" fmla="*/ 23 h 29"/>
                <a:gd name="T32" fmla="*/ 3 w 18"/>
                <a:gd name="T33" fmla="*/ 24 h 29"/>
                <a:gd name="T34" fmla="*/ 2 w 18"/>
                <a:gd name="T35" fmla="*/ 24 h 29"/>
                <a:gd name="T36" fmla="*/ 1 w 18"/>
                <a:gd name="T37" fmla="*/ 25 h 29"/>
                <a:gd name="T38" fmla="*/ 1 w 18"/>
                <a:gd name="T39" fmla="*/ 26 h 29"/>
                <a:gd name="T40" fmla="*/ 0 w 18"/>
                <a:gd name="T41" fmla="*/ 26 h 29"/>
                <a:gd name="T42" fmla="*/ 0 w 18"/>
                <a:gd name="T43" fmla="*/ 27 h 29"/>
                <a:gd name="T44" fmla="*/ 0 w 18"/>
                <a:gd name="T45" fmla="*/ 28 h 29"/>
                <a:gd name="T46" fmla="*/ 1 w 18"/>
                <a:gd name="T47" fmla="*/ 28 h 29"/>
                <a:gd name="T48" fmla="*/ 1 w 18"/>
                <a:gd name="T49" fmla="*/ 27 h 29"/>
                <a:gd name="T50" fmla="*/ 2 w 18"/>
                <a:gd name="T51" fmla="*/ 26 h 29"/>
                <a:gd name="T52" fmla="*/ 4 w 18"/>
                <a:gd name="T53" fmla="*/ 25 h 29"/>
                <a:gd name="T54" fmla="*/ 4 w 18"/>
                <a:gd name="T55" fmla="*/ 24 h 29"/>
                <a:gd name="T56" fmla="*/ 5 w 18"/>
                <a:gd name="T57" fmla="*/ 22 h 29"/>
                <a:gd name="T58" fmla="*/ 7 w 18"/>
                <a:gd name="T59" fmla="*/ 21 h 29"/>
                <a:gd name="T60" fmla="*/ 8 w 18"/>
                <a:gd name="T61" fmla="*/ 19 h 29"/>
                <a:gd name="T62" fmla="*/ 10 w 18"/>
                <a:gd name="T63" fmla="*/ 17 h 29"/>
                <a:gd name="T64" fmla="*/ 10 w 18"/>
                <a:gd name="T65" fmla="*/ 16 h 29"/>
                <a:gd name="T66" fmla="*/ 12 w 18"/>
                <a:gd name="T67" fmla="*/ 14 h 29"/>
                <a:gd name="T68" fmla="*/ 13 w 18"/>
                <a:gd name="T69" fmla="*/ 12 h 29"/>
                <a:gd name="T70" fmla="*/ 14 w 18"/>
                <a:gd name="T71" fmla="*/ 11 h 29"/>
                <a:gd name="T72" fmla="*/ 15 w 18"/>
                <a:gd name="T73" fmla="*/ 9 h 29"/>
                <a:gd name="T74" fmla="*/ 16 w 18"/>
                <a:gd name="T75" fmla="*/ 7 h 29"/>
                <a:gd name="T76" fmla="*/ 16 w 18"/>
                <a:gd name="T77" fmla="*/ 6 h 29"/>
                <a:gd name="T78" fmla="*/ 17 w 18"/>
                <a:gd name="T79" fmla="*/ 5 h 29"/>
                <a:gd name="T80" fmla="*/ 17 w 18"/>
                <a:gd name="T81" fmla="*/ 4 h 29"/>
                <a:gd name="T82" fmla="*/ 17 w 18"/>
                <a:gd name="T83" fmla="*/ 3 h 29"/>
                <a:gd name="T84" fmla="*/ 17 w 18"/>
                <a:gd name="T85" fmla="*/ 2 h 29"/>
                <a:gd name="T86" fmla="*/ 17 w 18"/>
                <a:gd name="T87" fmla="*/ 2 h 29"/>
                <a:gd name="T88" fmla="*/ 17 w 18"/>
                <a:gd name="T89" fmla="*/ 1 h 29"/>
                <a:gd name="T90" fmla="*/ 16 w 18"/>
                <a:gd name="T91" fmla="*/ 1 h 29"/>
                <a:gd name="T92" fmla="*/ 16 w 18"/>
                <a:gd name="T93" fmla="*/ 0 h 29"/>
                <a:gd name="T94" fmla="*/ 16 w 18"/>
                <a:gd name="T95" fmla="*/ 0 h 29"/>
                <a:gd name="T96" fmla="*/ 16 w 18"/>
                <a:gd name="T97" fmla="*/ 1 h 29"/>
                <a:gd name="T98" fmla="*/ 15 w 18"/>
                <a:gd name="T99" fmla="*/ 2 h 29"/>
                <a:gd name="T100" fmla="*/ 15 w 18"/>
                <a:gd name="T101" fmla="*/ 2 h 2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8"/>
                <a:gd name="T154" fmla="*/ 0 h 29"/>
                <a:gd name="T155" fmla="*/ 18 w 18"/>
                <a:gd name="T156" fmla="*/ 29 h 29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8" h="29">
                  <a:moveTo>
                    <a:pt x="15" y="2"/>
                  </a:moveTo>
                  <a:lnTo>
                    <a:pt x="15" y="3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3" y="7"/>
                  </a:lnTo>
                  <a:lnTo>
                    <a:pt x="13" y="8"/>
                  </a:lnTo>
                  <a:lnTo>
                    <a:pt x="12" y="10"/>
                  </a:lnTo>
                  <a:lnTo>
                    <a:pt x="10" y="12"/>
                  </a:lnTo>
                  <a:lnTo>
                    <a:pt x="10" y="13"/>
                  </a:lnTo>
                  <a:lnTo>
                    <a:pt x="9" y="15"/>
                  </a:lnTo>
                  <a:lnTo>
                    <a:pt x="8" y="16"/>
                  </a:lnTo>
                  <a:lnTo>
                    <a:pt x="7" y="18"/>
                  </a:lnTo>
                  <a:lnTo>
                    <a:pt x="6" y="20"/>
                  </a:lnTo>
                  <a:lnTo>
                    <a:pt x="5" y="21"/>
                  </a:lnTo>
                  <a:lnTo>
                    <a:pt x="4" y="22"/>
                  </a:lnTo>
                  <a:lnTo>
                    <a:pt x="4" y="23"/>
                  </a:lnTo>
                  <a:lnTo>
                    <a:pt x="3" y="24"/>
                  </a:lnTo>
                  <a:lnTo>
                    <a:pt x="2" y="24"/>
                  </a:lnTo>
                  <a:lnTo>
                    <a:pt x="1" y="25"/>
                  </a:lnTo>
                  <a:lnTo>
                    <a:pt x="1" y="26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2" y="26"/>
                  </a:lnTo>
                  <a:lnTo>
                    <a:pt x="4" y="25"/>
                  </a:lnTo>
                  <a:lnTo>
                    <a:pt x="4" y="24"/>
                  </a:lnTo>
                  <a:lnTo>
                    <a:pt x="5" y="22"/>
                  </a:lnTo>
                  <a:lnTo>
                    <a:pt x="7" y="21"/>
                  </a:lnTo>
                  <a:lnTo>
                    <a:pt x="8" y="19"/>
                  </a:lnTo>
                  <a:lnTo>
                    <a:pt x="10" y="17"/>
                  </a:lnTo>
                  <a:lnTo>
                    <a:pt x="10" y="16"/>
                  </a:lnTo>
                  <a:lnTo>
                    <a:pt x="12" y="14"/>
                  </a:lnTo>
                  <a:lnTo>
                    <a:pt x="13" y="12"/>
                  </a:lnTo>
                  <a:lnTo>
                    <a:pt x="14" y="11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7" y="3"/>
                  </a:lnTo>
                  <a:lnTo>
                    <a:pt x="17" y="2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5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11" name="Freeform 336"/>
            <p:cNvSpPr>
              <a:spLocks/>
            </p:cNvSpPr>
            <p:nvPr/>
          </p:nvSpPr>
          <p:spPr bwMode="auto">
            <a:xfrm>
              <a:off x="703" y="2979"/>
              <a:ext cx="18" cy="29"/>
            </a:xfrm>
            <a:custGeom>
              <a:avLst/>
              <a:gdLst>
                <a:gd name="T0" fmla="*/ 15 w 18"/>
                <a:gd name="T1" fmla="*/ 3 h 29"/>
                <a:gd name="T2" fmla="*/ 15 w 18"/>
                <a:gd name="T3" fmla="*/ 4 h 29"/>
                <a:gd name="T4" fmla="*/ 15 w 18"/>
                <a:gd name="T5" fmla="*/ 5 h 29"/>
                <a:gd name="T6" fmla="*/ 14 w 18"/>
                <a:gd name="T7" fmla="*/ 6 h 29"/>
                <a:gd name="T8" fmla="*/ 13 w 18"/>
                <a:gd name="T9" fmla="*/ 7 h 29"/>
                <a:gd name="T10" fmla="*/ 13 w 18"/>
                <a:gd name="T11" fmla="*/ 9 h 29"/>
                <a:gd name="T12" fmla="*/ 12 w 18"/>
                <a:gd name="T13" fmla="*/ 10 h 29"/>
                <a:gd name="T14" fmla="*/ 11 w 18"/>
                <a:gd name="T15" fmla="*/ 12 h 29"/>
                <a:gd name="T16" fmla="*/ 10 w 18"/>
                <a:gd name="T17" fmla="*/ 13 h 29"/>
                <a:gd name="T18" fmla="*/ 9 w 18"/>
                <a:gd name="T19" fmla="*/ 15 h 29"/>
                <a:gd name="T20" fmla="*/ 8 w 18"/>
                <a:gd name="T21" fmla="*/ 16 h 29"/>
                <a:gd name="T22" fmla="*/ 7 w 18"/>
                <a:gd name="T23" fmla="*/ 18 h 29"/>
                <a:gd name="T24" fmla="*/ 6 w 18"/>
                <a:gd name="T25" fmla="*/ 20 h 29"/>
                <a:gd name="T26" fmla="*/ 5 w 18"/>
                <a:gd name="T27" fmla="*/ 21 h 29"/>
                <a:gd name="T28" fmla="*/ 4 w 18"/>
                <a:gd name="T29" fmla="*/ 22 h 29"/>
                <a:gd name="T30" fmla="*/ 4 w 18"/>
                <a:gd name="T31" fmla="*/ 23 h 29"/>
                <a:gd name="T32" fmla="*/ 3 w 18"/>
                <a:gd name="T33" fmla="*/ 24 h 29"/>
                <a:gd name="T34" fmla="*/ 2 w 18"/>
                <a:gd name="T35" fmla="*/ 24 h 29"/>
                <a:gd name="T36" fmla="*/ 2 w 18"/>
                <a:gd name="T37" fmla="*/ 25 h 29"/>
                <a:gd name="T38" fmla="*/ 1 w 18"/>
                <a:gd name="T39" fmla="*/ 25 h 29"/>
                <a:gd name="T40" fmla="*/ 1 w 18"/>
                <a:gd name="T41" fmla="*/ 26 h 29"/>
                <a:gd name="T42" fmla="*/ 1 w 18"/>
                <a:gd name="T43" fmla="*/ 26 h 29"/>
                <a:gd name="T44" fmla="*/ 1 w 18"/>
                <a:gd name="T45" fmla="*/ 27 h 29"/>
                <a:gd name="T46" fmla="*/ 0 w 18"/>
                <a:gd name="T47" fmla="*/ 27 h 29"/>
                <a:gd name="T48" fmla="*/ 0 w 18"/>
                <a:gd name="T49" fmla="*/ 28 h 29"/>
                <a:gd name="T50" fmla="*/ 1 w 18"/>
                <a:gd name="T51" fmla="*/ 28 h 29"/>
                <a:gd name="T52" fmla="*/ 1 w 18"/>
                <a:gd name="T53" fmla="*/ 28 h 29"/>
                <a:gd name="T54" fmla="*/ 2 w 18"/>
                <a:gd name="T55" fmla="*/ 27 h 29"/>
                <a:gd name="T56" fmla="*/ 3 w 18"/>
                <a:gd name="T57" fmla="*/ 26 h 29"/>
                <a:gd name="T58" fmla="*/ 4 w 18"/>
                <a:gd name="T59" fmla="*/ 26 h 29"/>
                <a:gd name="T60" fmla="*/ 4 w 18"/>
                <a:gd name="T61" fmla="*/ 24 h 29"/>
                <a:gd name="T62" fmla="*/ 6 w 18"/>
                <a:gd name="T63" fmla="*/ 23 h 29"/>
                <a:gd name="T64" fmla="*/ 7 w 18"/>
                <a:gd name="T65" fmla="*/ 21 h 29"/>
                <a:gd name="T66" fmla="*/ 8 w 18"/>
                <a:gd name="T67" fmla="*/ 19 h 29"/>
                <a:gd name="T68" fmla="*/ 10 w 18"/>
                <a:gd name="T69" fmla="*/ 17 h 29"/>
                <a:gd name="T70" fmla="*/ 11 w 18"/>
                <a:gd name="T71" fmla="*/ 16 h 29"/>
                <a:gd name="T72" fmla="*/ 12 w 18"/>
                <a:gd name="T73" fmla="*/ 14 h 29"/>
                <a:gd name="T74" fmla="*/ 13 w 18"/>
                <a:gd name="T75" fmla="*/ 12 h 29"/>
                <a:gd name="T76" fmla="*/ 15 w 18"/>
                <a:gd name="T77" fmla="*/ 11 h 29"/>
                <a:gd name="T78" fmla="*/ 16 w 18"/>
                <a:gd name="T79" fmla="*/ 9 h 29"/>
                <a:gd name="T80" fmla="*/ 16 w 18"/>
                <a:gd name="T81" fmla="*/ 7 h 29"/>
                <a:gd name="T82" fmla="*/ 17 w 18"/>
                <a:gd name="T83" fmla="*/ 6 h 29"/>
                <a:gd name="T84" fmla="*/ 17 w 18"/>
                <a:gd name="T85" fmla="*/ 5 h 29"/>
                <a:gd name="T86" fmla="*/ 17 w 18"/>
                <a:gd name="T87" fmla="*/ 4 h 29"/>
                <a:gd name="T88" fmla="*/ 17 w 18"/>
                <a:gd name="T89" fmla="*/ 3 h 29"/>
                <a:gd name="T90" fmla="*/ 17 w 18"/>
                <a:gd name="T91" fmla="*/ 2 h 29"/>
                <a:gd name="T92" fmla="*/ 17 w 18"/>
                <a:gd name="T93" fmla="*/ 2 h 29"/>
                <a:gd name="T94" fmla="*/ 17 w 18"/>
                <a:gd name="T95" fmla="*/ 1 h 29"/>
                <a:gd name="T96" fmla="*/ 17 w 18"/>
                <a:gd name="T97" fmla="*/ 0 h 29"/>
                <a:gd name="T98" fmla="*/ 16 w 18"/>
                <a:gd name="T99" fmla="*/ 0 h 29"/>
                <a:gd name="T100" fmla="*/ 16 w 18"/>
                <a:gd name="T101" fmla="*/ 1 h 29"/>
                <a:gd name="T102" fmla="*/ 16 w 18"/>
                <a:gd name="T103" fmla="*/ 1 h 29"/>
                <a:gd name="T104" fmla="*/ 16 w 18"/>
                <a:gd name="T105" fmla="*/ 2 h 29"/>
                <a:gd name="T106" fmla="*/ 16 w 18"/>
                <a:gd name="T107" fmla="*/ 2 h 29"/>
                <a:gd name="T108" fmla="*/ 15 w 18"/>
                <a:gd name="T109" fmla="*/ 3 h 2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8"/>
                <a:gd name="T166" fmla="*/ 0 h 29"/>
                <a:gd name="T167" fmla="*/ 18 w 18"/>
                <a:gd name="T168" fmla="*/ 29 h 29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8" h="29">
                  <a:moveTo>
                    <a:pt x="15" y="3"/>
                  </a:moveTo>
                  <a:lnTo>
                    <a:pt x="15" y="4"/>
                  </a:lnTo>
                  <a:lnTo>
                    <a:pt x="15" y="5"/>
                  </a:lnTo>
                  <a:lnTo>
                    <a:pt x="14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2" y="10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9" y="15"/>
                  </a:lnTo>
                  <a:lnTo>
                    <a:pt x="8" y="16"/>
                  </a:lnTo>
                  <a:lnTo>
                    <a:pt x="7" y="18"/>
                  </a:lnTo>
                  <a:lnTo>
                    <a:pt x="6" y="20"/>
                  </a:lnTo>
                  <a:lnTo>
                    <a:pt x="5" y="21"/>
                  </a:lnTo>
                  <a:lnTo>
                    <a:pt x="4" y="22"/>
                  </a:lnTo>
                  <a:lnTo>
                    <a:pt x="4" y="23"/>
                  </a:lnTo>
                  <a:lnTo>
                    <a:pt x="3" y="24"/>
                  </a:lnTo>
                  <a:lnTo>
                    <a:pt x="2" y="24"/>
                  </a:lnTo>
                  <a:lnTo>
                    <a:pt x="2" y="25"/>
                  </a:lnTo>
                  <a:lnTo>
                    <a:pt x="1" y="25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2" y="27"/>
                  </a:lnTo>
                  <a:lnTo>
                    <a:pt x="3" y="26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6" y="23"/>
                  </a:lnTo>
                  <a:lnTo>
                    <a:pt x="7" y="21"/>
                  </a:lnTo>
                  <a:lnTo>
                    <a:pt x="8" y="19"/>
                  </a:lnTo>
                  <a:lnTo>
                    <a:pt x="10" y="17"/>
                  </a:lnTo>
                  <a:lnTo>
                    <a:pt x="11" y="16"/>
                  </a:lnTo>
                  <a:lnTo>
                    <a:pt x="12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7" y="3"/>
                  </a:lnTo>
                  <a:lnTo>
                    <a:pt x="17" y="2"/>
                  </a:lnTo>
                  <a:lnTo>
                    <a:pt x="17" y="1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6" y="2"/>
                  </a:lnTo>
                  <a:lnTo>
                    <a:pt x="15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12" name="Freeform 337"/>
            <p:cNvSpPr>
              <a:spLocks/>
            </p:cNvSpPr>
            <p:nvPr/>
          </p:nvSpPr>
          <p:spPr bwMode="auto">
            <a:xfrm>
              <a:off x="712" y="2992"/>
              <a:ext cx="17" cy="25"/>
            </a:xfrm>
            <a:custGeom>
              <a:avLst/>
              <a:gdLst>
                <a:gd name="T0" fmla="*/ 14 w 17"/>
                <a:gd name="T1" fmla="*/ 3 h 25"/>
                <a:gd name="T2" fmla="*/ 13 w 17"/>
                <a:gd name="T3" fmla="*/ 4 h 25"/>
                <a:gd name="T4" fmla="*/ 13 w 17"/>
                <a:gd name="T5" fmla="*/ 5 h 25"/>
                <a:gd name="T6" fmla="*/ 12 w 17"/>
                <a:gd name="T7" fmla="*/ 6 h 25"/>
                <a:gd name="T8" fmla="*/ 12 w 17"/>
                <a:gd name="T9" fmla="*/ 6 h 25"/>
                <a:gd name="T10" fmla="*/ 12 w 17"/>
                <a:gd name="T11" fmla="*/ 8 h 25"/>
                <a:gd name="T12" fmla="*/ 11 w 17"/>
                <a:gd name="T13" fmla="*/ 9 h 25"/>
                <a:gd name="T14" fmla="*/ 10 w 17"/>
                <a:gd name="T15" fmla="*/ 10 h 25"/>
                <a:gd name="T16" fmla="*/ 9 w 17"/>
                <a:gd name="T17" fmla="*/ 11 h 25"/>
                <a:gd name="T18" fmla="*/ 8 w 17"/>
                <a:gd name="T19" fmla="*/ 13 h 25"/>
                <a:gd name="T20" fmla="*/ 7 w 17"/>
                <a:gd name="T21" fmla="*/ 14 h 25"/>
                <a:gd name="T22" fmla="*/ 7 w 17"/>
                <a:gd name="T23" fmla="*/ 14 h 25"/>
                <a:gd name="T24" fmla="*/ 5 w 17"/>
                <a:gd name="T25" fmla="*/ 16 h 25"/>
                <a:gd name="T26" fmla="*/ 4 w 17"/>
                <a:gd name="T27" fmla="*/ 17 h 25"/>
                <a:gd name="T28" fmla="*/ 4 w 17"/>
                <a:gd name="T29" fmla="*/ 18 h 25"/>
                <a:gd name="T30" fmla="*/ 3 w 17"/>
                <a:gd name="T31" fmla="*/ 18 h 25"/>
                <a:gd name="T32" fmla="*/ 2 w 17"/>
                <a:gd name="T33" fmla="*/ 19 h 25"/>
                <a:gd name="T34" fmla="*/ 1 w 17"/>
                <a:gd name="T35" fmla="*/ 19 h 25"/>
                <a:gd name="T36" fmla="*/ 1 w 17"/>
                <a:gd name="T37" fmla="*/ 20 h 25"/>
                <a:gd name="T38" fmla="*/ 1 w 17"/>
                <a:gd name="T39" fmla="*/ 20 h 25"/>
                <a:gd name="T40" fmla="*/ 1 w 17"/>
                <a:gd name="T41" fmla="*/ 21 h 25"/>
                <a:gd name="T42" fmla="*/ 0 w 17"/>
                <a:gd name="T43" fmla="*/ 22 h 25"/>
                <a:gd name="T44" fmla="*/ 0 w 17"/>
                <a:gd name="T45" fmla="*/ 22 h 25"/>
                <a:gd name="T46" fmla="*/ 0 w 17"/>
                <a:gd name="T47" fmla="*/ 23 h 25"/>
                <a:gd name="T48" fmla="*/ 0 w 17"/>
                <a:gd name="T49" fmla="*/ 24 h 25"/>
                <a:gd name="T50" fmla="*/ 1 w 17"/>
                <a:gd name="T51" fmla="*/ 24 h 25"/>
                <a:gd name="T52" fmla="*/ 1 w 17"/>
                <a:gd name="T53" fmla="*/ 24 h 25"/>
                <a:gd name="T54" fmla="*/ 1 w 17"/>
                <a:gd name="T55" fmla="*/ 23 h 25"/>
                <a:gd name="T56" fmla="*/ 2 w 17"/>
                <a:gd name="T57" fmla="*/ 23 h 25"/>
                <a:gd name="T58" fmla="*/ 3 w 17"/>
                <a:gd name="T59" fmla="*/ 22 h 25"/>
                <a:gd name="T60" fmla="*/ 4 w 17"/>
                <a:gd name="T61" fmla="*/ 22 h 25"/>
                <a:gd name="T62" fmla="*/ 4 w 17"/>
                <a:gd name="T63" fmla="*/ 20 h 25"/>
                <a:gd name="T64" fmla="*/ 6 w 17"/>
                <a:gd name="T65" fmla="*/ 19 h 25"/>
                <a:gd name="T66" fmla="*/ 7 w 17"/>
                <a:gd name="T67" fmla="*/ 18 h 25"/>
                <a:gd name="T68" fmla="*/ 8 w 17"/>
                <a:gd name="T69" fmla="*/ 17 h 25"/>
                <a:gd name="T70" fmla="*/ 9 w 17"/>
                <a:gd name="T71" fmla="*/ 15 h 25"/>
                <a:gd name="T72" fmla="*/ 10 w 17"/>
                <a:gd name="T73" fmla="*/ 14 h 25"/>
                <a:gd name="T74" fmla="*/ 11 w 17"/>
                <a:gd name="T75" fmla="*/ 13 h 25"/>
                <a:gd name="T76" fmla="*/ 12 w 17"/>
                <a:gd name="T77" fmla="*/ 11 h 25"/>
                <a:gd name="T78" fmla="*/ 13 w 17"/>
                <a:gd name="T79" fmla="*/ 10 h 25"/>
                <a:gd name="T80" fmla="*/ 14 w 17"/>
                <a:gd name="T81" fmla="*/ 9 h 25"/>
                <a:gd name="T82" fmla="*/ 15 w 17"/>
                <a:gd name="T83" fmla="*/ 7 h 25"/>
                <a:gd name="T84" fmla="*/ 15 w 17"/>
                <a:gd name="T85" fmla="*/ 6 h 25"/>
                <a:gd name="T86" fmla="*/ 15 w 17"/>
                <a:gd name="T87" fmla="*/ 5 h 25"/>
                <a:gd name="T88" fmla="*/ 16 w 17"/>
                <a:gd name="T89" fmla="*/ 4 h 25"/>
                <a:gd name="T90" fmla="*/ 16 w 17"/>
                <a:gd name="T91" fmla="*/ 3 h 25"/>
                <a:gd name="T92" fmla="*/ 16 w 17"/>
                <a:gd name="T93" fmla="*/ 2 h 25"/>
                <a:gd name="T94" fmla="*/ 16 w 17"/>
                <a:gd name="T95" fmla="*/ 2 h 25"/>
                <a:gd name="T96" fmla="*/ 15 w 17"/>
                <a:gd name="T97" fmla="*/ 2 h 25"/>
                <a:gd name="T98" fmla="*/ 15 w 17"/>
                <a:gd name="T99" fmla="*/ 1 h 25"/>
                <a:gd name="T100" fmla="*/ 15 w 17"/>
                <a:gd name="T101" fmla="*/ 0 h 25"/>
                <a:gd name="T102" fmla="*/ 15 w 17"/>
                <a:gd name="T103" fmla="*/ 0 h 25"/>
                <a:gd name="T104" fmla="*/ 15 w 17"/>
                <a:gd name="T105" fmla="*/ 1 h 25"/>
                <a:gd name="T106" fmla="*/ 14 w 17"/>
                <a:gd name="T107" fmla="*/ 1 h 25"/>
                <a:gd name="T108" fmla="*/ 14 w 17"/>
                <a:gd name="T109" fmla="*/ 2 h 25"/>
                <a:gd name="T110" fmla="*/ 14 w 17"/>
                <a:gd name="T111" fmla="*/ 2 h 25"/>
                <a:gd name="T112" fmla="*/ 14 w 17"/>
                <a:gd name="T113" fmla="*/ 3 h 2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"/>
                <a:gd name="T172" fmla="*/ 0 h 25"/>
                <a:gd name="T173" fmla="*/ 17 w 17"/>
                <a:gd name="T174" fmla="*/ 25 h 2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" h="25">
                  <a:moveTo>
                    <a:pt x="14" y="3"/>
                  </a:moveTo>
                  <a:lnTo>
                    <a:pt x="13" y="4"/>
                  </a:lnTo>
                  <a:lnTo>
                    <a:pt x="13" y="5"/>
                  </a:lnTo>
                  <a:lnTo>
                    <a:pt x="12" y="6"/>
                  </a:lnTo>
                  <a:lnTo>
                    <a:pt x="12" y="8"/>
                  </a:lnTo>
                  <a:lnTo>
                    <a:pt x="11" y="9"/>
                  </a:lnTo>
                  <a:lnTo>
                    <a:pt x="10" y="10"/>
                  </a:lnTo>
                  <a:lnTo>
                    <a:pt x="9" y="11"/>
                  </a:lnTo>
                  <a:lnTo>
                    <a:pt x="8" y="13"/>
                  </a:lnTo>
                  <a:lnTo>
                    <a:pt x="7" y="14"/>
                  </a:lnTo>
                  <a:lnTo>
                    <a:pt x="5" y="16"/>
                  </a:lnTo>
                  <a:lnTo>
                    <a:pt x="4" y="17"/>
                  </a:lnTo>
                  <a:lnTo>
                    <a:pt x="4" y="18"/>
                  </a:lnTo>
                  <a:lnTo>
                    <a:pt x="3" y="18"/>
                  </a:lnTo>
                  <a:lnTo>
                    <a:pt x="2" y="19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6" y="19"/>
                  </a:lnTo>
                  <a:lnTo>
                    <a:pt x="7" y="18"/>
                  </a:lnTo>
                  <a:lnTo>
                    <a:pt x="8" y="17"/>
                  </a:lnTo>
                  <a:lnTo>
                    <a:pt x="9" y="15"/>
                  </a:lnTo>
                  <a:lnTo>
                    <a:pt x="10" y="14"/>
                  </a:lnTo>
                  <a:lnTo>
                    <a:pt x="11" y="13"/>
                  </a:lnTo>
                  <a:lnTo>
                    <a:pt x="12" y="11"/>
                  </a:lnTo>
                  <a:lnTo>
                    <a:pt x="13" y="10"/>
                  </a:lnTo>
                  <a:lnTo>
                    <a:pt x="14" y="9"/>
                  </a:lnTo>
                  <a:lnTo>
                    <a:pt x="15" y="7"/>
                  </a:lnTo>
                  <a:lnTo>
                    <a:pt x="15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6" y="3"/>
                  </a:lnTo>
                  <a:lnTo>
                    <a:pt x="16" y="2"/>
                  </a:lnTo>
                  <a:lnTo>
                    <a:pt x="15" y="2"/>
                  </a:lnTo>
                  <a:lnTo>
                    <a:pt x="15" y="1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4" y="2"/>
                  </a:lnTo>
                  <a:lnTo>
                    <a:pt x="14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13" name="Freeform 338"/>
            <p:cNvSpPr>
              <a:spLocks/>
            </p:cNvSpPr>
            <p:nvPr/>
          </p:nvSpPr>
          <p:spPr bwMode="auto">
            <a:xfrm>
              <a:off x="720" y="3000"/>
              <a:ext cx="15" cy="23"/>
            </a:xfrm>
            <a:custGeom>
              <a:avLst/>
              <a:gdLst>
                <a:gd name="T0" fmla="*/ 12 w 15"/>
                <a:gd name="T1" fmla="*/ 2 h 23"/>
                <a:gd name="T2" fmla="*/ 12 w 15"/>
                <a:gd name="T3" fmla="*/ 3 h 23"/>
                <a:gd name="T4" fmla="*/ 11 w 15"/>
                <a:gd name="T5" fmla="*/ 4 h 23"/>
                <a:gd name="T6" fmla="*/ 11 w 15"/>
                <a:gd name="T7" fmla="*/ 5 h 23"/>
                <a:gd name="T8" fmla="*/ 11 w 15"/>
                <a:gd name="T9" fmla="*/ 6 h 23"/>
                <a:gd name="T10" fmla="*/ 10 w 15"/>
                <a:gd name="T11" fmla="*/ 7 h 23"/>
                <a:gd name="T12" fmla="*/ 10 w 15"/>
                <a:gd name="T13" fmla="*/ 8 h 23"/>
                <a:gd name="T14" fmla="*/ 9 w 15"/>
                <a:gd name="T15" fmla="*/ 9 h 23"/>
                <a:gd name="T16" fmla="*/ 8 w 15"/>
                <a:gd name="T17" fmla="*/ 10 h 23"/>
                <a:gd name="T18" fmla="*/ 8 w 15"/>
                <a:gd name="T19" fmla="*/ 12 h 23"/>
                <a:gd name="T20" fmla="*/ 7 w 15"/>
                <a:gd name="T21" fmla="*/ 13 h 23"/>
                <a:gd name="T22" fmla="*/ 6 w 15"/>
                <a:gd name="T23" fmla="*/ 13 h 23"/>
                <a:gd name="T24" fmla="*/ 5 w 15"/>
                <a:gd name="T25" fmla="*/ 15 h 23"/>
                <a:gd name="T26" fmla="*/ 4 w 15"/>
                <a:gd name="T27" fmla="*/ 16 h 23"/>
                <a:gd name="T28" fmla="*/ 4 w 15"/>
                <a:gd name="T29" fmla="*/ 17 h 23"/>
                <a:gd name="T30" fmla="*/ 3 w 15"/>
                <a:gd name="T31" fmla="*/ 17 h 23"/>
                <a:gd name="T32" fmla="*/ 2 w 15"/>
                <a:gd name="T33" fmla="*/ 17 h 23"/>
                <a:gd name="T34" fmla="*/ 2 w 15"/>
                <a:gd name="T35" fmla="*/ 18 h 23"/>
                <a:gd name="T36" fmla="*/ 1 w 15"/>
                <a:gd name="T37" fmla="*/ 19 h 23"/>
                <a:gd name="T38" fmla="*/ 1 w 15"/>
                <a:gd name="T39" fmla="*/ 19 h 23"/>
                <a:gd name="T40" fmla="*/ 1 w 15"/>
                <a:gd name="T41" fmla="*/ 20 h 23"/>
                <a:gd name="T42" fmla="*/ 0 w 15"/>
                <a:gd name="T43" fmla="*/ 20 h 23"/>
                <a:gd name="T44" fmla="*/ 0 w 15"/>
                <a:gd name="T45" fmla="*/ 21 h 23"/>
                <a:gd name="T46" fmla="*/ 0 w 15"/>
                <a:gd name="T47" fmla="*/ 22 h 23"/>
                <a:gd name="T48" fmla="*/ 1 w 15"/>
                <a:gd name="T49" fmla="*/ 22 h 23"/>
                <a:gd name="T50" fmla="*/ 1 w 15"/>
                <a:gd name="T51" fmla="*/ 22 h 23"/>
                <a:gd name="T52" fmla="*/ 1 w 15"/>
                <a:gd name="T53" fmla="*/ 21 h 23"/>
                <a:gd name="T54" fmla="*/ 2 w 15"/>
                <a:gd name="T55" fmla="*/ 20 h 23"/>
                <a:gd name="T56" fmla="*/ 4 w 15"/>
                <a:gd name="T57" fmla="*/ 20 h 23"/>
                <a:gd name="T58" fmla="*/ 4 w 15"/>
                <a:gd name="T59" fmla="*/ 19 h 23"/>
                <a:gd name="T60" fmla="*/ 6 w 15"/>
                <a:gd name="T61" fmla="*/ 17 h 23"/>
                <a:gd name="T62" fmla="*/ 7 w 15"/>
                <a:gd name="T63" fmla="*/ 16 h 23"/>
                <a:gd name="T64" fmla="*/ 8 w 15"/>
                <a:gd name="T65" fmla="*/ 14 h 23"/>
                <a:gd name="T66" fmla="*/ 9 w 15"/>
                <a:gd name="T67" fmla="*/ 13 h 23"/>
                <a:gd name="T68" fmla="*/ 10 w 15"/>
                <a:gd name="T69" fmla="*/ 12 h 23"/>
                <a:gd name="T70" fmla="*/ 11 w 15"/>
                <a:gd name="T71" fmla="*/ 10 h 23"/>
                <a:gd name="T72" fmla="*/ 12 w 15"/>
                <a:gd name="T73" fmla="*/ 9 h 23"/>
                <a:gd name="T74" fmla="*/ 13 w 15"/>
                <a:gd name="T75" fmla="*/ 8 h 23"/>
                <a:gd name="T76" fmla="*/ 13 w 15"/>
                <a:gd name="T77" fmla="*/ 6 h 23"/>
                <a:gd name="T78" fmla="*/ 13 w 15"/>
                <a:gd name="T79" fmla="*/ 6 h 23"/>
                <a:gd name="T80" fmla="*/ 14 w 15"/>
                <a:gd name="T81" fmla="*/ 5 h 23"/>
                <a:gd name="T82" fmla="*/ 14 w 15"/>
                <a:gd name="T83" fmla="*/ 4 h 23"/>
                <a:gd name="T84" fmla="*/ 14 w 15"/>
                <a:gd name="T85" fmla="*/ 3 h 23"/>
                <a:gd name="T86" fmla="*/ 14 w 15"/>
                <a:gd name="T87" fmla="*/ 2 h 23"/>
                <a:gd name="T88" fmla="*/ 14 w 15"/>
                <a:gd name="T89" fmla="*/ 2 h 23"/>
                <a:gd name="T90" fmla="*/ 14 w 15"/>
                <a:gd name="T91" fmla="*/ 1 h 23"/>
                <a:gd name="T92" fmla="*/ 13 w 15"/>
                <a:gd name="T93" fmla="*/ 1 h 23"/>
                <a:gd name="T94" fmla="*/ 13 w 15"/>
                <a:gd name="T95" fmla="*/ 0 h 23"/>
                <a:gd name="T96" fmla="*/ 13 w 15"/>
                <a:gd name="T97" fmla="*/ 0 h 23"/>
                <a:gd name="T98" fmla="*/ 13 w 15"/>
                <a:gd name="T99" fmla="*/ 1 h 23"/>
                <a:gd name="T100" fmla="*/ 13 w 15"/>
                <a:gd name="T101" fmla="*/ 2 h 23"/>
                <a:gd name="T102" fmla="*/ 12 w 15"/>
                <a:gd name="T103" fmla="*/ 2 h 23"/>
                <a:gd name="T104" fmla="*/ 12 w 15"/>
                <a:gd name="T105" fmla="*/ 2 h 2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"/>
                <a:gd name="T160" fmla="*/ 0 h 23"/>
                <a:gd name="T161" fmla="*/ 15 w 15"/>
                <a:gd name="T162" fmla="*/ 23 h 2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" h="23">
                  <a:moveTo>
                    <a:pt x="12" y="2"/>
                  </a:moveTo>
                  <a:lnTo>
                    <a:pt x="12" y="3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0" y="7"/>
                  </a:lnTo>
                  <a:lnTo>
                    <a:pt x="10" y="8"/>
                  </a:lnTo>
                  <a:lnTo>
                    <a:pt x="9" y="9"/>
                  </a:lnTo>
                  <a:lnTo>
                    <a:pt x="8" y="10"/>
                  </a:lnTo>
                  <a:lnTo>
                    <a:pt x="8" y="12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5" y="15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9"/>
                  </a:lnTo>
                  <a:lnTo>
                    <a:pt x="6" y="17"/>
                  </a:lnTo>
                  <a:lnTo>
                    <a:pt x="7" y="16"/>
                  </a:lnTo>
                  <a:lnTo>
                    <a:pt x="8" y="14"/>
                  </a:lnTo>
                  <a:lnTo>
                    <a:pt x="9" y="13"/>
                  </a:lnTo>
                  <a:lnTo>
                    <a:pt x="10" y="12"/>
                  </a:lnTo>
                  <a:lnTo>
                    <a:pt x="11" y="10"/>
                  </a:lnTo>
                  <a:lnTo>
                    <a:pt x="12" y="9"/>
                  </a:lnTo>
                  <a:lnTo>
                    <a:pt x="13" y="8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4" y="4"/>
                  </a:lnTo>
                  <a:lnTo>
                    <a:pt x="14" y="3"/>
                  </a:lnTo>
                  <a:lnTo>
                    <a:pt x="14" y="2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3" y="2"/>
                  </a:lnTo>
                  <a:lnTo>
                    <a:pt x="12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14" name="Freeform 339"/>
            <p:cNvSpPr>
              <a:spLocks/>
            </p:cNvSpPr>
            <p:nvPr/>
          </p:nvSpPr>
          <p:spPr bwMode="auto">
            <a:xfrm>
              <a:off x="727" y="3010"/>
              <a:ext cx="14" cy="22"/>
            </a:xfrm>
            <a:custGeom>
              <a:avLst/>
              <a:gdLst>
                <a:gd name="T0" fmla="*/ 11 w 14"/>
                <a:gd name="T1" fmla="*/ 2 h 22"/>
                <a:gd name="T2" fmla="*/ 11 w 14"/>
                <a:gd name="T3" fmla="*/ 3 h 22"/>
                <a:gd name="T4" fmla="*/ 11 w 14"/>
                <a:gd name="T5" fmla="*/ 4 h 22"/>
                <a:gd name="T6" fmla="*/ 10 w 14"/>
                <a:gd name="T7" fmla="*/ 5 h 22"/>
                <a:gd name="T8" fmla="*/ 10 w 14"/>
                <a:gd name="T9" fmla="*/ 5 h 22"/>
                <a:gd name="T10" fmla="*/ 10 w 14"/>
                <a:gd name="T11" fmla="*/ 7 h 22"/>
                <a:gd name="T12" fmla="*/ 9 w 14"/>
                <a:gd name="T13" fmla="*/ 8 h 22"/>
                <a:gd name="T14" fmla="*/ 8 w 14"/>
                <a:gd name="T15" fmla="*/ 9 h 22"/>
                <a:gd name="T16" fmla="*/ 8 w 14"/>
                <a:gd name="T17" fmla="*/ 9 h 22"/>
                <a:gd name="T18" fmla="*/ 8 w 14"/>
                <a:gd name="T19" fmla="*/ 11 h 22"/>
                <a:gd name="T20" fmla="*/ 7 w 14"/>
                <a:gd name="T21" fmla="*/ 12 h 22"/>
                <a:gd name="T22" fmla="*/ 6 w 14"/>
                <a:gd name="T23" fmla="*/ 12 h 22"/>
                <a:gd name="T24" fmla="*/ 5 w 14"/>
                <a:gd name="T25" fmla="*/ 14 h 22"/>
                <a:gd name="T26" fmla="*/ 5 w 14"/>
                <a:gd name="T27" fmla="*/ 15 h 22"/>
                <a:gd name="T28" fmla="*/ 4 w 14"/>
                <a:gd name="T29" fmla="*/ 16 h 22"/>
                <a:gd name="T30" fmla="*/ 3 w 14"/>
                <a:gd name="T31" fmla="*/ 16 h 22"/>
                <a:gd name="T32" fmla="*/ 3 w 14"/>
                <a:gd name="T33" fmla="*/ 16 h 22"/>
                <a:gd name="T34" fmla="*/ 2 w 14"/>
                <a:gd name="T35" fmla="*/ 17 h 22"/>
                <a:gd name="T36" fmla="*/ 1 w 14"/>
                <a:gd name="T37" fmla="*/ 17 h 22"/>
                <a:gd name="T38" fmla="*/ 1 w 14"/>
                <a:gd name="T39" fmla="*/ 18 h 22"/>
                <a:gd name="T40" fmla="*/ 1 w 14"/>
                <a:gd name="T41" fmla="*/ 18 h 22"/>
                <a:gd name="T42" fmla="*/ 1 w 14"/>
                <a:gd name="T43" fmla="*/ 19 h 22"/>
                <a:gd name="T44" fmla="*/ 0 w 14"/>
                <a:gd name="T45" fmla="*/ 19 h 22"/>
                <a:gd name="T46" fmla="*/ 0 w 14"/>
                <a:gd name="T47" fmla="*/ 20 h 22"/>
                <a:gd name="T48" fmla="*/ 1 w 14"/>
                <a:gd name="T49" fmla="*/ 21 h 22"/>
                <a:gd name="T50" fmla="*/ 1 w 14"/>
                <a:gd name="T51" fmla="*/ 21 h 22"/>
                <a:gd name="T52" fmla="*/ 2 w 14"/>
                <a:gd name="T53" fmla="*/ 21 h 22"/>
                <a:gd name="T54" fmla="*/ 2 w 14"/>
                <a:gd name="T55" fmla="*/ 20 h 22"/>
                <a:gd name="T56" fmla="*/ 3 w 14"/>
                <a:gd name="T57" fmla="*/ 19 h 22"/>
                <a:gd name="T58" fmla="*/ 3 w 14"/>
                <a:gd name="T59" fmla="*/ 19 h 22"/>
                <a:gd name="T60" fmla="*/ 4 w 14"/>
                <a:gd name="T61" fmla="*/ 18 h 22"/>
                <a:gd name="T62" fmla="*/ 5 w 14"/>
                <a:gd name="T63" fmla="*/ 17 h 22"/>
                <a:gd name="T64" fmla="*/ 6 w 14"/>
                <a:gd name="T65" fmla="*/ 16 h 22"/>
                <a:gd name="T66" fmla="*/ 7 w 14"/>
                <a:gd name="T67" fmla="*/ 15 h 22"/>
                <a:gd name="T68" fmla="*/ 8 w 14"/>
                <a:gd name="T69" fmla="*/ 14 h 22"/>
                <a:gd name="T70" fmla="*/ 9 w 14"/>
                <a:gd name="T71" fmla="*/ 12 h 22"/>
                <a:gd name="T72" fmla="*/ 10 w 14"/>
                <a:gd name="T73" fmla="*/ 11 h 22"/>
                <a:gd name="T74" fmla="*/ 10 w 14"/>
                <a:gd name="T75" fmla="*/ 10 h 22"/>
                <a:gd name="T76" fmla="*/ 11 w 14"/>
                <a:gd name="T77" fmla="*/ 9 h 22"/>
                <a:gd name="T78" fmla="*/ 12 w 14"/>
                <a:gd name="T79" fmla="*/ 8 h 22"/>
                <a:gd name="T80" fmla="*/ 12 w 14"/>
                <a:gd name="T81" fmla="*/ 6 h 22"/>
                <a:gd name="T82" fmla="*/ 13 w 14"/>
                <a:gd name="T83" fmla="*/ 5 h 22"/>
                <a:gd name="T84" fmla="*/ 13 w 14"/>
                <a:gd name="T85" fmla="*/ 5 h 22"/>
                <a:gd name="T86" fmla="*/ 13 w 14"/>
                <a:gd name="T87" fmla="*/ 4 h 22"/>
                <a:gd name="T88" fmla="*/ 13 w 14"/>
                <a:gd name="T89" fmla="*/ 3 h 22"/>
                <a:gd name="T90" fmla="*/ 13 w 14"/>
                <a:gd name="T91" fmla="*/ 2 h 22"/>
                <a:gd name="T92" fmla="*/ 13 w 14"/>
                <a:gd name="T93" fmla="*/ 2 h 22"/>
                <a:gd name="T94" fmla="*/ 13 w 14"/>
                <a:gd name="T95" fmla="*/ 1 h 22"/>
                <a:gd name="T96" fmla="*/ 13 w 14"/>
                <a:gd name="T97" fmla="*/ 0 h 22"/>
                <a:gd name="T98" fmla="*/ 12 w 14"/>
                <a:gd name="T99" fmla="*/ 0 h 22"/>
                <a:gd name="T100" fmla="*/ 12 w 14"/>
                <a:gd name="T101" fmla="*/ 0 h 22"/>
                <a:gd name="T102" fmla="*/ 12 w 14"/>
                <a:gd name="T103" fmla="*/ 1 h 22"/>
                <a:gd name="T104" fmla="*/ 12 w 14"/>
                <a:gd name="T105" fmla="*/ 2 h 22"/>
                <a:gd name="T106" fmla="*/ 11 w 14"/>
                <a:gd name="T107" fmla="*/ 2 h 2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4"/>
                <a:gd name="T163" fmla="*/ 0 h 22"/>
                <a:gd name="T164" fmla="*/ 14 w 14"/>
                <a:gd name="T165" fmla="*/ 22 h 2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4" h="22">
                  <a:moveTo>
                    <a:pt x="11" y="2"/>
                  </a:moveTo>
                  <a:lnTo>
                    <a:pt x="11" y="3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9" y="8"/>
                  </a:lnTo>
                  <a:lnTo>
                    <a:pt x="8" y="9"/>
                  </a:lnTo>
                  <a:lnTo>
                    <a:pt x="8" y="11"/>
                  </a:lnTo>
                  <a:lnTo>
                    <a:pt x="7" y="12"/>
                  </a:lnTo>
                  <a:lnTo>
                    <a:pt x="6" y="12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1" y="21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3" y="19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7" y="15"/>
                  </a:lnTo>
                  <a:lnTo>
                    <a:pt x="8" y="14"/>
                  </a:lnTo>
                  <a:lnTo>
                    <a:pt x="9" y="12"/>
                  </a:lnTo>
                  <a:lnTo>
                    <a:pt x="10" y="11"/>
                  </a:lnTo>
                  <a:lnTo>
                    <a:pt x="10" y="10"/>
                  </a:lnTo>
                  <a:lnTo>
                    <a:pt x="11" y="9"/>
                  </a:lnTo>
                  <a:lnTo>
                    <a:pt x="12" y="8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2"/>
                  </a:lnTo>
                  <a:lnTo>
                    <a:pt x="1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15" name="Freeform 340"/>
            <p:cNvSpPr>
              <a:spLocks/>
            </p:cNvSpPr>
            <p:nvPr/>
          </p:nvSpPr>
          <p:spPr bwMode="auto">
            <a:xfrm>
              <a:off x="734" y="3018"/>
              <a:ext cx="14" cy="21"/>
            </a:xfrm>
            <a:custGeom>
              <a:avLst/>
              <a:gdLst>
                <a:gd name="T0" fmla="*/ 11 w 14"/>
                <a:gd name="T1" fmla="*/ 2 h 21"/>
                <a:gd name="T2" fmla="*/ 11 w 14"/>
                <a:gd name="T3" fmla="*/ 3 h 21"/>
                <a:gd name="T4" fmla="*/ 10 w 14"/>
                <a:gd name="T5" fmla="*/ 4 h 21"/>
                <a:gd name="T6" fmla="*/ 10 w 14"/>
                <a:gd name="T7" fmla="*/ 5 h 21"/>
                <a:gd name="T8" fmla="*/ 10 w 14"/>
                <a:gd name="T9" fmla="*/ 5 h 21"/>
                <a:gd name="T10" fmla="*/ 10 w 14"/>
                <a:gd name="T11" fmla="*/ 6 h 21"/>
                <a:gd name="T12" fmla="*/ 9 w 14"/>
                <a:gd name="T13" fmla="*/ 7 h 21"/>
                <a:gd name="T14" fmla="*/ 8 w 14"/>
                <a:gd name="T15" fmla="*/ 8 h 21"/>
                <a:gd name="T16" fmla="*/ 8 w 14"/>
                <a:gd name="T17" fmla="*/ 9 h 21"/>
                <a:gd name="T18" fmla="*/ 7 w 14"/>
                <a:gd name="T19" fmla="*/ 10 h 21"/>
                <a:gd name="T20" fmla="*/ 7 w 14"/>
                <a:gd name="T21" fmla="*/ 11 h 21"/>
                <a:gd name="T22" fmla="*/ 6 w 14"/>
                <a:gd name="T23" fmla="*/ 12 h 21"/>
                <a:gd name="T24" fmla="*/ 5 w 14"/>
                <a:gd name="T25" fmla="*/ 12 h 21"/>
                <a:gd name="T26" fmla="*/ 5 w 14"/>
                <a:gd name="T27" fmla="*/ 13 h 21"/>
                <a:gd name="T28" fmla="*/ 4 w 14"/>
                <a:gd name="T29" fmla="*/ 14 h 21"/>
                <a:gd name="T30" fmla="*/ 3 w 14"/>
                <a:gd name="T31" fmla="*/ 15 h 21"/>
                <a:gd name="T32" fmla="*/ 3 w 14"/>
                <a:gd name="T33" fmla="*/ 15 h 21"/>
                <a:gd name="T34" fmla="*/ 2 w 14"/>
                <a:gd name="T35" fmla="*/ 15 h 21"/>
                <a:gd name="T36" fmla="*/ 2 w 14"/>
                <a:gd name="T37" fmla="*/ 16 h 21"/>
                <a:gd name="T38" fmla="*/ 1 w 14"/>
                <a:gd name="T39" fmla="*/ 17 h 21"/>
                <a:gd name="T40" fmla="*/ 1 w 14"/>
                <a:gd name="T41" fmla="*/ 17 h 21"/>
                <a:gd name="T42" fmla="*/ 1 w 14"/>
                <a:gd name="T43" fmla="*/ 18 h 21"/>
                <a:gd name="T44" fmla="*/ 1 w 14"/>
                <a:gd name="T45" fmla="*/ 18 h 21"/>
                <a:gd name="T46" fmla="*/ 0 w 14"/>
                <a:gd name="T47" fmla="*/ 19 h 21"/>
                <a:gd name="T48" fmla="*/ 1 w 14"/>
                <a:gd name="T49" fmla="*/ 19 h 21"/>
                <a:gd name="T50" fmla="*/ 1 w 14"/>
                <a:gd name="T51" fmla="*/ 20 h 21"/>
                <a:gd name="T52" fmla="*/ 1 w 14"/>
                <a:gd name="T53" fmla="*/ 20 h 21"/>
                <a:gd name="T54" fmla="*/ 1 w 14"/>
                <a:gd name="T55" fmla="*/ 19 h 21"/>
                <a:gd name="T56" fmla="*/ 2 w 14"/>
                <a:gd name="T57" fmla="*/ 19 h 21"/>
                <a:gd name="T58" fmla="*/ 3 w 14"/>
                <a:gd name="T59" fmla="*/ 18 h 21"/>
                <a:gd name="T60" fmla="*/ 3 w 14"/>
                <a:gd name="T61" fmla="*/ 18 h 21"/>
                <a:gd name="T62" fmla="*/ 3 w 14"/>
                <a:gd name="T63" fmla="*/ 18 h 21"/>
                <a:gd name="T64" fmla="*/ 5 w 14"/>
                <a:gd name="T65" fmla="*/ 15 h 21"/>
                <a:gd name="T66" fmla="*/ 6 w 14"/>
                <a:gd name="T67" fmla="*/ 15 h 21"/>
                <a:gd name="T68" fmla="*/ 7 w 14"/>
                <a:gd name="T69" fmla="*/ 14 h 21"/>
                <a:gd name="T70" fmla="*/ 8 w 14"/>
                <a:gd name="T71" fmla="*/ 12 h 21"/>
                <a:gd name="T72" fmla="*/ 9 w 14"/>
                <a:gd name="T73" fmla="*/ 12 h 21"/>
                <a:gd name="T74" fmla="*/ 10 w 14"/>
                <a:gd name="T75" fmla="*/ 10 h 21"/>
                <a:gd name="T76" fmla="*/ 10 w 14"/>
                <a:gd name="T77" fmla="*/ 9 h 21"/>
                <a:gd name="T78" fmla="*/ 11 w 14"/>
                <a:gd name="T79" fmla="*/ 8 h 21"/>
                <a:gd name="T80" fmla="*/ 12 w 14"/>
                <a:gd name="T81" fmla="*/ 7 h 21"/>
                <a:gd name="T82" fmla="*/ 12 w 14"/>
                <a:gd name="T83" fmla="*/ 6 h 21"/>
                <a:gd name="T84" fmla="*/ 12 w 14"/>
                <a:gd name="T85" fmla="*/ 5 h 21"/>
                <a:gd name="T86" fmla="*/ 13 w 14"/>
                <a:gd name="T87" fmla="*/ 4 h 21"/>
                <a:gd name="T88" fmla="*/ 13 w 14"/>
                <a:gd name="T89" fmla="*/ 3 h 21"/>
                <a:gd name="T90" fmla="*/ 13 w 14"/>
                <a:gd name="T91" fmla="*/ 2 h 21"/>
                <a:gd name="T92" fmla="*/ 13 w 14"/>
                <a:gd name="T93" fmla="*/ 2 h 21"/>
                <a:gd name="T94" fmla="*/ 13 w 14"/>
                <a:gd name="T95" fmla="*/ 1 h 21"/>
                <a:gd name="T96" fmla="*/ 13 w 14"/>
                <a:gd name="T97" fmla="*/ 0 h 21"/>
                <a:gd name="T98" fmla="*/ 12 w 14"/>
                <a:gd name="T99" fmla="*/ 0 h 21"/>
                <a:gd name="T100" fmla="*/ 12 w 14"/>
                <a:gd name="T101" fmla="*/ 0 h 21"/>
                <a:gd name="T102" fmla="*/ 12 w 14"/>
                <a:gd name="T103" fmla="*/ 1 h 21"/>
                <a:gd name="T104" fmla="*/ 11 w 14"/>
                <a:gd name="T105" fmla="*/ 2 h 21"/>
                <a:gd name="T106" fmla="*/ 11 w 14"/>
                <a:gd name="T107" fmla="*/ 2 h 2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4"/>
                <a:gd name="T163" fmla="*/ 0 h 21"/>
                <a:gd name="T164" fmla="*/ 14 w 14"/>
                <a:gd name="T165" fmla="*/ 21 h 2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4" h="21">
                  <a:moveTo>
                    <a:pt x="11" y="2"/>
                  </a:moveTo>
                  <a:lnTo>
                    <a:pt x="11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9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6" y="12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4" y="14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0" y="19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9"/>
                  </a:lnTo>
                  <a:lnTo>
                    <a:pt x="3" y="18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7" y="14"/>
                  </a:lnTo>
                  <a:lnTo>
                    <a:pt x="8" y="12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3" y="4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16" name="Freeform 341"/>
            <p:cNvSpPr>
              <a:spLocks/>
            </p:cNvSpPr>
            <p:nvPr/>
          </p:nvSpPr>
          <p:spPr bwMode="auto">
            <a:xfrm>
              <a:off x="743" y="3028"/>
              <a:ext cx="11" cy="17"/>
            </a:xfrm>
            <a:custGeom>
              <a:avLst/>
              <a:gdLst>
                <a:gd name="T0" fmla="*/ 8 w 11"/>
                <a:gd name="T1" fmla="*/ 2 h 17"/>
                <a:gd name="T2" fmla="*/ 8 w 11"/>
                <a:gd name="T3" fmla="*/ 3 h 17"/>
                <a:gd name="T4" fmla="*/ 8 w 11"/>
                <a:gd name="T5" fmla="*/ 4 h 17"/>
                <a:gd name="T6" fmla="*/ 8 w 11"/>
                <a:gd name="T7" fmla="*/ 4 h 17"/>
                <a:gd name="T8" fmla="*/ 8 w 11"/>
                <a:gd name="T9" fmla="*/ 4 h 17"/>
                <a:gd name="T10" fmla="*/ 7 w 11"/>
                <a:gd name="T11" fmla="*/ 5 h 17"/>
                <a:gd name="T12" fmla="*/ 7 w 11"/>
                <a:gd name="T13" fmla="*/ 6 h 17"/>
                <a:gd name="T14" fmla="*/ 6 w 11"/>
                <a:gd name="T15" fmla="*/ 7 h 17"/>
                <a:gd name="T16" fmla="*/ 6 w 11"/>
                <a:gd name="T17" fmla="*/ 7 h 17"/>
                <a:gd name="T18" fmla="*/ 6 w 11"/>
                <a:gd name="T19" fmla="*/ 8 h 17"/>
                <a:gd name="T20" fmla="*/ 5 w 11"/>
                <a:gd name="T21" fmla="*/ 9 h 17"/>
                <a:gd name="T22" fmla="*/ 4 w 11"/>
                <a:gd name="T23" fmla="*/ 9 h 17"/>
                <a:gd name="T24" fmla="*/ 4 w 11"/>
                <a:gd name="T25" fmla="*/ 9 h 17"/>
                <a:gd name="T26" fmla="*/ 4 w 11"/>
                <a:gd name="T27" fmla="*/ 10 h 17"/>
                <a:gd name="T28" fmla="*/ 3 w 11"/>
                <a:gd name="T29" fmla="*/ 11 h 17"/>
                <a:gd name="T30" fmla="*/ 3 w 11"/>
                <a:gd name="T31" fmla="*/ 11 h 17"/>
                <a:gd name="T32" fmla="*/ 2 w 11"/>
                <a:gd name="T33" fmla="*/ 12 h 17"/>
                <a:gd name="T34" fmla="*/ 1 w 11"/>
                <a:gd name="T35" fmla="*/ 12 h 17"/>
                <a:gd name="T36" fmla="*/ 1 w 11"/>
                <a:gd name="T37" fmla="*/ 13 h 17"/>
                <a:gd name="T38" fmla="*/ 1 w 11"/>
                <a:gd name="T39" fmla="*/ 14 h 17"/>
                <a:gd name="T40" fmla="*/ 0 w 11"/>
                <a:gd name="T41" fmla="*/ 14 h 17"/>
                <a:gd name="T42" fmla="*/ 0 w 11"/>
                <a:gd name="T43" fmla="*/ 15 h 17"/>
                <a:gd name="T44" fmla="*/ 0 w 11"/>
                <a:gd name="T45" fmla="*/ 15 h 17"/>
                <a:gd name="T46" fmla="*/ 0 w 11"/>
                <a:gd name="T47" fmla="*/ 16 h 17"/>
                <a:gd name="T48" fmla="*/ 1 w 11"/>
                <a:gd name="T49" fmla="*/ 16 h 17"/>
                <a:gd name="T50" fmla="*/ 1 w 11"/>
                <a:gd name="T51" fmla="*/ 15 h 17"/>
                <a:gd name="T52" fmla="*/ 1 w 11"/>
                <a:gd name="T53" fmla="*/ 15 h 17"/>
                <a:gd name="T54" fmla="*/ 2 w 11"/>
                <a:gd name="T55" fmla="*/ 15 h 17"/>
                <a:gd name="T56" fmla="*/ 3 w 11"/>
                <a:gd name="T57" fmla="*/ 15 h 17"/>
                <a:gd name="T58" fmla="*/ 3 w 11"/>
                <a:gd name="T59" fmla="*/ 14 h 17"/>
                <a:gd name="T60" fmla="*/ 4 w 11"/>
                <a:gd name="T61" fmla="*/ 13 h 17"/>
                <a:gd name="T62" fmla="*/ 4 w 11"/>
                <a:gd name="T63" fmla="*/ 12 h 17"/>
                <a:gd name="T64" fmla="*/ 5 w 11"/>
                <a:gd name="T65" fmla="*/ 12 h 17"/>
                <a:gd name="T66" fmla="*/ 6 w 11"/>
                <a:gd name="T67" fmla="*/ 11 h 17"/>
                <a:gd name="T68" fmla="*/ 6 w 11"/>
                <a:gd name="T69" fmla="*/ 10 h 17"/>
                <a:gd name="T70" fmla="*/ 7 w 11"/>
                <a:gd name="T71" fmla="*/ 9 h 17"/>
                <a:gd name="T72" fmla="*/ 8 w 11"/>
                <a:gd name="T73" fmla="*/ 9 h 17"/>
                <a:gd name="T74" fmla="*/ 8 w 11"/>
                <a:gd name="T75" fmla="*/ 7 h 17"/>
                <a:gd name="T76" fmla="*/ 9 w 11"/>
                <a:gd name="T77" fmla="*/ 7 h 17"/>
                <a:gd name="T78" fmla="*/ 9 w 11"/>
                <a:gd name="T79" fmla="*/ 6 h 17"/>
                <a:gd name="T80" fmla="*/ 9 w 11"/>
                <a:gd name="T81" fmla="*/ 4 h 17"/>
                <a:gd name="T82" fmla="*/ 10 w 11"/>
                <a:gd name="T83" fmla="*/ 4 h 17"/>
                <a:gd name="T84" fmla="*/ 10 w 11"/>
                <a:gd name="T85" fmla="*/ 3 h 17"/>
                <a:gd name="T86" fmla="*/ 10 w 11"/>
                <a:gd name="T87" fmla="*/ 2 h 17"/>
                <a:gd name="T88" fmla="*/ 10 w 11"/>
                <a:gd name="T89" fmla="*/ 1 h 17"/>
                <a:gd name="T90" fmla="*/ 10 w 11"/>
                <a:gd name="T91" fmla="*/ 1 h 17"/>
                <a:gd name="T92" fmla="*/ 10 w 11"/>
                <a:gd name="T93" fmla="*/ 0 h 17"/>
                <a:gd name="T94" fmla="*/ 9 w 11"/>
                <a:gd name="T95" fmla="*/ 0 h 17"/>
                <a:gd name="T96" fmla="*/ 9 w 11"/>
                <a:gd name="T97" fmla="*/ 0 h 17"/>
                <a:gd name="T98" fmla="*/ 9 w 11"/>
                <a:gd name="T99" fmla="*/ 1 h 17"/>
                <a:gd name="T100" fmla="*/ 8 w 11"/>
                <a:gd name="T101" fmla="*/ 1 h 17"/>
                <a:gd name="T102" fmla="*/ 8 w 11"/>
                <a:gd name="T103" fmla="*/ 2 h 1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"/>
                <a:gd name="T157" fmla="*/ 0 h 17"/>
                <a:gd name="T158" fmla="*/ 11 w 11"/>
                <a:gd name="T159" fmla="*/ 17 h 1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" h="17">
                  <a:moveTo>
                    <a:pt x="8" y="2"/>
                  </a:moveTo>
                  <a:lnTo>
                    <a:pt x="8" y="3"/>
                  </a:lnTo>
                  <a:lnTo>
                    <a:pt x="8" y="4"/>
                  </a:lnTo>
                  <a:lnTo>
                    <a:pt x="7" y="5"/>
                  </a:lnTo>
                  <a:lnTo>
                    <a:pt x="7" y="6"/>
                  </a:lnTo>
                  <a:lnTo>
                    <a:pt x="6" y="7"/>
                  </a:lnTo>
                  <a:lnTo>
                    <a:pt x="6" y="8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10"/>
                  </a:lnTo>
                  <a:lnTo>
                    <a:pt x="3" y="11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9" y="4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8" y="1"/>
                  </a:lnTo>
                  <a:lnTo>
                    <a:pt x="8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17" name="Freeform 342"/>
            <p:cNvSpPr>
              <a:spLocks/>
            </p:cNvSpPr>
            <p:nvPr/>
          </p:nvSpPr>
          <p:spPr bwMode="auto">
            <a:xfrm>
              <a:off x="750" y="3035"/>
              <a:ext cx="11" cy="18"/>
            </a:xfrm>
            <a:custGeom>
              <a:avLst/>
              <a:gdLst>
                <a:gd name="T0" fmla="*/ 8 w 11"/>
                <a:gd name="T1" fmla="*/ 2 h 18"/>
                <a:gd name="T2" fmla="*/ 8 w 11"/>
                <a:gd name="T3" fmla="*/ 2 h 18"/>
                <a:gd name="T4" fmla="*/ 8 w 11"/>
                <a:gd name="T5" fmla="*/ 3 h 18"/>
                <a:gd name="T6" fmla="*/ 8 w 11"/>
                <a:gd name="T7" fmla="*/ 4 h 18"/>
                <a:gd name="T8" fmla="*/ 8 w 11"/>
                <a:gd name="T9" fmla="*/ 4 h 18"/>
                <a:gd name="T10" fmla="*/ 8 w 11"/>
                <a:gd name="T11" fmla="*/ 5 h 18"/>
                <a:gd name="T12" fmla="*/ 7 w 11"/>
                <a:gd name="T13" fmla="*/ 6 h 18"/>
                <a:gd name="T14" fmla="*/ 6 w 11"/>
                <a:gd name="T15" fmla="*/ 7 h 18"/>
                <a:gd name="T16" fmla="*/ 6 w 11"/>
                <a:gd name="T17" fmla="*/ 7 h 18"/>
                <a:gd name="T18" fmla="*/ 6 w 11"/>
                <a:gd name="T19" fmla="*/ 8 h 18"/>
                <a:gd name="T20" fmla="*/ 5 w 11"/>
                <a:gd name="T21" fmla="*/ 9 h 18"/>
                <a:gd name="T22" fmla="*/ 4 w 11"/>
                <a:gd name="T23" fmla="*/ 10 h 18"/>
                <a:gd name="T24" fmla="*/ 4 w 11"/>
                <a:gd name="T25" fmla="*/ 10 h 18"/>
                <a:gd name="T26" fmla="*/ 3 w 11"/>
                <a:gd name="T27" fmla="*/ 11 h 18"/>
                <a:gd name="T28" fmla="*/ 3 w 11"/>
                <a:gd name="T29" fmla="*/ 12 h 18"/>
                <a:gd name="T30" fmla="*/ 2 w 11"/>
                <a:gd name="T31" fmla="*/ 12 h 18"/>
                <a:gd name="T32" fmla="*/ 2 w 11"/>
                <a:gd name="T33" fmla="*/ 13 h 18"/>
                <a:gd name="T34" fmla="*/ 1 w 11"/>
                <a:gd name="T35" fmla="*/ 13 h 18"/>
                <a:gd name="T36" fmla="*/ 1 w 11"/>
                <a:gd name="T37" fmla="*/ 13 h 18"/>
                <a:gd name="T38" fmla="*/ 1 w 11"/>
                <a:gd name="T39" fmla="*/ 14 h 18"/>
                <a:gd name="T40" fmla="*/ 0 w 11"/>
                <a:gd name="T41" fmla="*/ 15 h 18"/>
                <a:gd name="T42" fmla="*/ 0 w 11"/>
                <a:gd name="T43" fmla="*/ 16 h 18"/>
                <a:gd name="T44" fmla="*/ 0 w 11"/>
                <a:gd name="T45" fmla="*/ 16 h 18"/>
                <a:gd name="T46" fmla="*/ 1 w 11"/>
                <a:gd name="T47" fmla="*/ 16 h 18"/>
                <a:gd name="T48" fmla="*/ 1 w 11"/>
                <a:gd name="T49" fmla="*/ 17 h 18"/>
                <a:gd name="T50" fmla="*/ 1 w 11"/>
                <a:gd name="T51" fmla="*/ 16 h 18"/>
                <a:gd name="T52" fmla="*/ 1 w 11"/>
                <a:gd name="T53" fmla="*/ 16 h 18"/>
                <a:gd name="T54" fmla="*/ 2 w 11"/>
                <a:gd name="T55" fmla="*/ 16 h 18"/>
                <a:gd name="T56" fmla="*/ 2 w 11"/>
                <a:gd name="T57" fmla="*/ 16 h 18"/>
                <a:gd name="T58" fmla="*/ 3 w 11"/>
                <a:gd name="T59" fmla="*/ 15 h 18"/>
                <a:gd name="T60" fmla="*/ 3 w 11"/>
                <a:gd name="T61" fmla="*/ 15 h 18"/>
                <a:gd name="T62" fmla="*/ 4 w 11"/>
                <a:gd name="T63" fmla="*/ 14 h 18"/>
                <a:gd name="T64" fmla="*/ 4 w 11"/>
                <a:gd name="T65" fmla="*/ 13 h 18"/>
                <a:gd name="T66" fmla="*/ 5 w 11"/>
                <a:gd name="T67" fmla="*/ 13 h 18"/>
                <a:gd name="T68" fmla="*/ 6 w 11"/>
                <a:gd name="T69" fmla="*/ 12 h 18"/>
                <a:gd name="T70" fmla="*/ 6 w 11"/>
                <a:gd name="T71" fmla="*/ 11 h 18"/>
                <a:gd name="T72" fmla="*/ 7 w 11"/>
                <a:gd name="T73" fmla="*/ 10 h 18"/>
                <a:gd name="T74" fmla="*/ 8 w 11"/>
                <a:gd name="T75" fmla="*/ 10 h 18"/>
                <a:gd name="T76" fmla="*/ 8 w 11"/>
                <a:gd name="T77" fmla="*/ 8 h 18"/>
                <a:gd name="T78" fmla="*/ 9 w 11"/>
                <a:gd name="T79" fmla="*/ 7 h 18"/>
                <a:gd name="T80" fmla="*/ 9 w 11"/>
                <a:gd name="T81" fmla="*/ 7 h 18"/>
                <a:gd name="T82" fmla="*/ 9 w 11"/>
                <a:gd name="T83" fmla="*/ 6 h 18"/>
                <a:gd name="T84" fmla="*/ 10 w 11"/>
                <a:gd name="T85" fmla="*/ 4 h 18"/>
                <a:gd name="T86" fmla="*/ 10 w 11"/>
                <a:gd name="T87" fmla="*/ 4 h 18"/>
                <a:gd name="T88" fmla="*/ 10 w 11"/>
                <a:gd name="T89" fmla="*/ 3 h 18"/>
                <a:gd name="T90" fmla="*/ 10 w 11"/>
                <a:gd name="T91" fmla="*/ 2 h 18"/>
                <a:gd name="T92" fmla="*/ 10 w 11"/>
                <a:gd name="T93" fmla="*/ 1 h 18"/>
                <a:gd name="T94" fmla="*/ 10 w 11"/>
                <a:gd name="T95" fmla="*/ 1 h 18"/>
                <a:gd name="T96" fmla="*/ 10 w 11"/>
                <a:gd name="T97" fmla="*/ 0 h 18"/>
                <a:gd name="T98" fmla="*/ 9 w 11"/>
                <a:gd name="T99" fmla="*/ 0 h 18"/>
                <a:gd name="T100" fmla="*/ 9 w 11"/>
                <a:gd name="T101" fmla="*/ 1 h 18"/>
                <a:gd name="T102" fmla="*/ 9 w 11"/>
                <a:gd name="T103" fmla="*/ 1 h 18"/>
                <a:gd name="T104" fmla="*/ 8 w 11"/>
                <a:gd name="T105" fmla="*/ 2 h 1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"/>
                <a:gd name="T160" fmla="*/ 0 h 18"/>
                <a:gd name="T161" fmla="*/ 11 w 11"/>
                <a:gd name="T162" fmla="*/ 18 h 1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" h="18">
                  <a:moveTo>
                    <a:pt x="8" y="2"/>
                  </a:moveTo>
                  <a:lnTo>
                    <a:pt x="8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8" y="5"/>
                  </a:lnTo>
                  <a:lnTo>
                    <a:pt x="7" y="6"/>
                  </a:lnTo>
                  <a:lnTo>
                    <a:pt x="6" y="7"/>
                  </a:lnTo>
                  <a:lnTo>
                    <a:pt x="6" y="8"/>
                  </a:lnTo>
                  <a:lnTo>
                    <a:pt x="5" y="9"/>
                  </a:lnTo>
                  <a:lnTo>
                    <a:pt x="4" y="10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2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9" y="6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8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18" name="Freeform 343"/>
            <p:cNvSpPr>
              <a:spLocks/>
            </p:cNvSpPr>
            <p:nvPr/>
          </p:nvSpPr>
          <p:spPr bwMode="auto">
            <a:xfrm>
              <a:off x="756" y="3039"/>
              <a:ext cx="13" cy="19"/>
            </a:xfrm>
            <a:custGeom>
              <a:avLst/>
              <a:gdLst>
                <a:gd name="T0" fmla="*/ 11 w 13"/>
                <a:gd name="T1" fmla="*/ 3 h 19"/>
                <a:gd name="T2" fmla="*/ 10 w 13"/>
                <a:gd name="T3" fmla="*/ 4 h 19"/>
                <a:gd name="T4" fmla="*/ 10 w 13"/>
                <a:gd name="T5" fmla="*/ 5 h 19"/>
                <a:gd name="T6" fmla="*/ 9 w 13"/>
                <a:gd name="T7" fmla="*/ 5 h 19"/>
                <a:gd name="T8" fmla="*/ 9 w 13"/>
                <a:gd name="T9" fmla="*/ 5 h 19"/>
                <a:gd name="T10" fmla="*/ 9 w 13"/>
                <a:gd name="T11" fmla="*/ 6 h 19"/>
                <a:gd name="T12" fmla="*/ 8 w 13"/>
                <a:gd name="T13" fmla="*/ 7 h 19"/>
                <a:gd name="T14" fmla="*/ 8 w 13"/>
                <a:gd name="T15" fmla="*/ 8 h 19"/>
                <a:gd name="T16" fmla="*/ 7 w 13"/>
                <a:gd name="T17" fmla="*/ 9 h 19"/>
                <a:gd name="T18" fmla="*/ 6 w 13"/>
                <a:gd name="T19" fmla="*/ 10 h 19"/>
                <a:gd name="T20" fmla="*/ 5 w 13"/>
                <a:gd name="T21" fmla="*/ 11 h 19"/>
                <a:gd name="T22" fmla="*/ 5 w 13"/>
                <a:gd name="T23" fmla="*/ 11 h 19"/>
                <a:gd name="T24" fmla="*/ 4 w 13"/>
                <a:gd name="T25" fmla="*/ 12 h 19"/>
                <a:gd name="T26" fmla="*/ 3 w 13"/>
                <a:gd name="T27" fmla="*/ 13 h 19"/>
                <a:gd name="T28" fmla="*/ 3 w 13"/>
                <a:gd name="T29" fmla="*/ 14 h 19"/>
                <a:gd name="T30" fmla="*/ 2 w 13"/>
                <a:gd name="T31" fmla="*/ 14 h 19"/>
                <a:gd name="T32" fmla="*/ 1 w 13"/>
                <a:gd name="T33" fmla="*/ 14 h 19"/>
                <a:gd name="T34" fmla="*/ 1 w 13"/>
                <a:gd name="T35" fmla="*/ 15 h 19"/>
                <a:gd name="T36" fmla="*/ 1 w 13"/>
                <a:gd name="T37" fmla="*/ 15 h 19"/>
                <a:gd name="T38" fmla="*/ 1 w 13"/>
                <a:gd name="T39" fmla="*/ 16 h 19"/>
                <a:gd name="T40" fmla="*/ 1 w 13"/>
                <a:gd name="T41" fmla="*/ 17 h 19"/>
                <a:gd name="T42" fmla="*/ 0 w 13"/>
                <a:gd name="T43" fmla="*/ 17 h 19"/>
                <a:gd name="T44" fmla="*/ 0 w 13"/>
                <a:gd name="T45" fmla="*/ 17 h 19"/>
                <a:gd name="T46" fmla="*/ 0 w 13"/>
                <a:gd name="T47" fmla="*/ 18 h 19"/>
                <a:gd name="T48" fmla="*/ 1 w 13"/>
                <a:gd name="T49" fmla="*/ 18 h 19"/>
                <a:gd name="T50" fmla="*/ 1 w 13"/>
                <a:gd name="T51" fmla="*/ 18 h 19"/>
                <a:gd name="T52" fmla="*/ 1 w 13"/>
                <a:gd name="T53" fmla="*/ 17 h 19"/>
                <a:gd name="T54" fmla="*/ 2 w 13"/>
                <a:gd name="T55" fmla="*/ 17 h 19"/>
                <a:gd name="T56" fmla="*/ 2 w 13"/>
                <a:gd name="T57" fmla="*/ 17 h 19"/>
                <a:gd name="T58" fmla="*/ 3 w 13"/>
                <a:gd name="T59" fmla="*/ 16 h 19"/>
                <a:gd name="T60" fmla="*/ 3 w 13"/>
                <a:gd name="T61" fmla="*/ 15 h 19"/>
                <a:gd name="T62" fmla="*/ 5 w 13"/>
                <a:gd name="T63" fmla="*/ 14 h 19"/>
                <a:gd name="T64" fmla="*/ 5 w 13"/>
                <a:gd name="T65" fmla="*/ 14 h 19"/>
                <a:gd name="T66" fmla="*/ 6 w 13"/>
                <a:gd name="T67" fmla="*/ 13 h 19"/>
                <a:gd name="T68" fmla="*/ 7 w 13"/>
                <a:gd name="T69" fmla="*/ 12 h 19"/>
                <a:gd name="T70" fmla="*/ 8 w 13"/>
                <a:gd name="T71" fmla="*/ 11 h 19"/>
                <a:gd name="T72" fmla="*/ 9 w 13"/>
                <a:gd name="T73" fmla="*/ 10 h 19"/>
                <a:gd name="T74" fmla="*/ 9 w 13"/>
                <a:gd name="T75" fmla="*/ 9 h 19"/>
                <a:gd name="T76" fmla="*/ 10 w 13"/>
                <a:gd name="T77" fmla="*/ 8 h 19"/>
                <a:gd name="T78" fmla="*/ 11 w 13"/>
                <a:gd name="T79" fmla="*/ 8 h 19"/>
                <a:gd name="T80" fmla="*/ 11 w 13"/>
                <a:gd name="T81" fmla="*/ 6 h 19"/>
                <a:gd name="T82" fmla="*/ 11 w 13"/>
                <a:gd name="T83" fmla="*/ 5 h 19"/>
                <a:gd name="T84" fmla="*/ 11 w 13"/>
                <a:gd name="T85" fmla="*/ 5 h 19"/>
                <a:gd name="T86" fmla="*/ 12 w 13"/>
                <a:gd name="T87" fmla="*/ 4 h 19"/>
                <a:gd name="T88" fmla="*/ 12 w 13"/>
                <a:gd name="T89" fmla="*/ 3 h 19"/>
                <a:gd name="T90" fmla="*/ 12 w 13"/>
                <a:gd name="T91" fmla="*/ 2 h 19"/>
                <a:gd name="T92" fmla="*/ 12 w 13"/>
                <a:gd name="T93" fmla="*/ 2 h 19"/>
                <a:gd name="T94" fmla="*/ 12 w 13"/>
                <a:gd name="T95" fmla="*/ 1 h 19"/>
                <a:gd name="T96" fmla="*/ 11 w 13"/>
                <a:gd name="T97" fmla="*/ 0 h 19"/>
                <a:gd name="T98" fmla="*/ 11 w 13"/>
                <a:gd name="T99" fmla="*/ 1 h 19"/>
                <a:gd name="T100" fmla="*/ 11 w 13"/>
                <a:gd name="T101" fmla="*/ 2 h 19"/>
                <a:gd name="T102" fmla="*/ 11 w 13"/>
                <a:gd name="T103" fmla="*/ 2 h 19"/>
                <a:gd name="T104" fmla="*/ 11 w 13"/>
                <a:gd name="T105" fmla="*/ 3 h 1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3"/>
                <a:gd name="T160" fmla="*/ 0 h 19"/>
                <a:gd name="T161" fmla="*/ 13 w 13"/>
                <a:gd name="T162" fmla="*/ 19 h 1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3" h="19">
                  <a:moveTo>
                    <a:pt x="11" y="3"/>
                  </a:moveTo>
                  <a:lnTo>
                    <a:pt x="10" y="4"/>
                  </a:lnTo>
                  <a:lnTo>
                    <a:pt x="10" y="5"/>
                  </a:lnTo>
                  <a:lnTo>
                    <a:pt x="9" y="5"/>
                  </a:lnTo>
                  <a:lnTo>
                    <a:pt x="9" y="6"/>
                  </a:lnTo>
                  <a:lnTo>
                    <a:pt x="8" y="7"/>
                  </a:lnTo>
                  <a:lnTo>
                    <a:pt x="8" y="8"/>
                  </a:lnTo>
                  <a:lnTo>
                    <a:pt x="7" y="9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2" y="2"/>
                  </a:lnTo>
                  <a:lnTo>
                    <a:pt x="12" y="1"/>
                  </a:lnTo>
                  <a:lnTo>
                    <a:pt x="11" y="0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1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19" name="Freeform 344"/>
            <p:cNvSpPr>
              <a:spLocks/>
            </p:cNvSpPr>
            <p:nvPr/>
          </p:nvSpPr>
          <p:spPr bwMode="auto">
            <a:xfrm>
              <a:off x="766" y="3050"/>
              <a:ext cx="11" cy="15"/>
            </a:xfrm>
            <a:custGeom>
              <a:avLst/>
              <a:gdLst>
                <a:gd name="T0" fmla="*/ 8 w 11"/>
                <a:gd name="T1" fmla="*/ 2 h 15"/>
                <a:gd name="T2" fmla="*/ 8 w 11"/>
                <a:gd name="T3" fmla="*/ 3 h 15"/>
                <a:gd name="T4" fmla="*/ 8 w 11"/>
                <a:gd name="T5" fmla="*/ 4 h 15"/>
                <a:gd name="T6" fmla="*/ 8 w 11"/>
                <a:gd name="T7" fmla="*/ 4 h 15"/>
                <a:gd name="T8" fmla="*/ 7 w 11"/>
                <a:gd name="T9" fmla="*/ 5 h 15"/>
                <a:gd name="T10" fmla="*/ 7 w 11"/>
                <a:gd name="T11" fmla="*/ 6 h 15"/>
                <a:gd name="T12" fmla="*/ 6 w 11"/>
                <a:gd name="T13" fmla="*/ 6 h 15"/>
                <a:gd name="T14" fmla="*/ 6 w 11"/>
                <a:gd name="T15" fmla="*/ 6 h 15"/>
                <a:gd name="T16" fmla="*/ 5 w 11"/>
                <a:gd name="T17" fmla="*/ 7 h 15"/>
                <a:gd name="T18" fmla="*/ 5 w 11"/>
                <a:gd name="T19" fmla="*/ 8 h 15"/>
                <a:gd name="T20" fmla="*/ 4 w 11"/>
                <a:gd name="T21" fmla="*/ 8 h 15"/>
                <a:gd name="T22" fmla="*/ 4 w 11"/>
                <a:gd name="T23" fmla="*/ 8 h 15"/>
                <a:gd name="T24" fmla="*/ 4 w 11"/>
                <a:gd name="T25" fmla="*/ 9 h 15"/>
                <a:gd name="T26" fmla="*/ 3 w 11"/>
                <a:gd name="T27" fmla="*/ 9 h 15"/>
                <a:gd name="T28" fmla="*/ 3 w 11"/>
                <a:gd name="T29" fmla="*/ 10 h 15"/>
                <a:gd name="T30" fmla="*/ 2 w 11"/>
                <a:gd name="T31" fmla="*/ 11 h 15"/>
                <a:gd name="T32" fmla="*/ 1 w 11"/>
                <a:gd name="T33" fmla="*/ 11 h 15"/>
                <a:gd name="T34" fmla="*/ 1 w 11"/>
                <a:gd name="T35" fmla="*/ 11 h 15"/>
                <a:gd name="T36" fmla="*/ 1 w 11"/>
                <a:gd name="T37" fmla="*/ 11 h 15"/>
                <a:gd name="T38" fmla="*/ 1 w 11"/>
                <a:gd name="T39" fmla="*/ 12 h 15"/>
                <a:gd name="T40" fmla="*/ 0 w 11"/>
                <a:gd name="T41" fmla="*/ 13 h 15"/>
                <a:gd name="T42" fmla="*/ 0 w 11"/>
                <a:gd name="T43" fmla="*/ 13 h 15"/>
                <a:gd name="T44" fmla="*/ 0 w 11"/>
                <a:gd name="T45" fmla="*/ 14 h 15"/>
                <a:gd name="T46" fmla="*/ 1 w 11"/>
                <a:gd name="T47" fmla="*/ 14 h 15"/>
                <a:gd name="T48" fmla="*/ 1 w 11"/>
                <a:gd name="T49" fmla="*/ 14 h 15"/>
                <a:gd name="T50" fmla="*/ 1 w 11"/>
                <a:gd name="T51" fmla="*/ 13 h 15"/>
                <a:gd name="T52" fmla="*/ 2 w 11"/>
                <a:gd name="T53" fmla="*/ 13 h 15"/>
                <a:gd name="T54" fmla="*/ 3 w 11"/>
                <a:gd name="T55" fmla="*/ 13 h 15"/>
                <a:gd name="T56" fmla="*/ 3 w 11"/>
                <a:gd name="T57" fmla="*/ 13 h 15"/>
                <a:gd name="T58" fmla="*/ 4 w 11"/>
                <a:gd name="T59" fmla="*/ 12 h 15"/>
                <a:gd name="T60" fmla="*/ 4 w 11"/>
                <a:gd name="T61" fmla="*/ 11 h 15"/>
                <a:gd name="T62" fmla="*/ 5 w 11"/>
                <a:gd name="T63" fmla="*/ 11 h 15"/>
                <a:gd name="T64" fmla="*/ 6 w 11"/>
                <a:gd name="T65" fmla="*/ 11 h 15"/>
                <a:gd name="T66" fmla="*/ 6 w 11"/>
                <a:gd name="T67" fmla="*/ 10 h 15"/>
                <a:gd name="T68" fmla="*/ 7 w 11"/>
                <a:gd name="T69" fmla="*/ 9 h 15"/>
                <a:gd name="T70" fmla="*/ 8 w 11"/>
                <a:gd name="T71" fmla="*/ 8 h 15"/>
                <a:gd name="T72" fmla="*/ 8 w 11"/>
                <a:gd name="T73" fmla="*/ 8 h 15"/>
                <a:gd name="T74" fmla="*/ 9 w 11"/>
                <a:gd name="T75" fmla="*/ 7 h 15"/>
                <a:gd name="T76" fmla="*/ 9 w 11"/>
                <a:gd name="T77" fmla="*/ 6 h 15"/>
                <a:gd name="T78" fmla="*/ 9 w 11"/>
                <a:gd name="T79" fmla="*/ 6 h 15"/>
                <a:gd name="T80" fmla="*/ 9 w 11"/>
                <a:gd name="T81" fmla="*/ 5 h 15"/>
                <a:gd name="T82" fmla="*/ 10 w 11"/>
                <a:gd name="T83" fmla="*/ 4 h 15"/>
                <a:gd name="T84" fmla="*/ 10 w 11"/>
                <a:gd name="T85" fmla="*/ 3 h 15"/>
                <a:gd name="T86" fmla="*/ 10 w 11"/>
                <a:gd name="T87" fmla="*/ 2 h 15"/>
                <a:gd name="T88" fmla="*/ 10 w 11"/>
                <a:gd name="T89" fmla="*/ 1 h 15"/>
                <a:gd name="T90" fmla="*/ 10 w 11"/>
                <a:gd name="T91" fmla="*/ 1 h 15"/>
                <a:gd name="T92" fmla="*/ 10 w 11"/>
                <a:gd name="T93" fmla="*/ 0 h 15"/>
                <a:gd name="T94" fmla="*/ 9 w 11"/>
                <a:gd name="T95" fmla="*/ 0 h 15"/>
                <a:gd name="T96" fmla="*/ 9 w 11"/>
                <a:gd name="T97" fmla="*/ 0 h 15"/>
                <a:gd name="T98" fmla="*/ 9 w 11"/>
                <a:gd name="T99" fmla="*/ 1 h 15"/>
                <a:gd name="T100" fmla="*/ 8 w 11"/>
                <a:gd name="T101" fmla="*/ 1 h 15"/>
                <a:gd name="T102" fmla="*/ 8 w 11"/>
                <a:gd name="T103" fmla="*/ 2 h 1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"/>
                <a:gd name="T157" fmla="*/ 0 h 15"/>
                <a:gd name="T158" fmla="*/ 11 w 11"/>
                <a:gd name="T159" fmla="*/ 15 h 1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" h="15">
                  <a:moveTo>
                    <a:pt x="8" y="2"/>
                  </a:moveTo>
                  <a:lnTo>
                    <a:pt x="8" y="3"/>
                  </a:lnTo>
                  <a:lnTo>
                    <a:pt x="8" y="4"/>
                  </a:lnTo>
                  <a:lnTo>
                    <a:pt x="7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7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9"/>
                  </a:lnTo>
                  <a:lnTo>
                    <a:pt x="3" y="9"/>
                  </a:lnTo>
                  <a:lnTo>
                    <a:pt x="3" y="10"/>
                  </a:lnTo>
                  <a:lnTo>
                    <a:pt x="2" y="11"/>
                  </a:lnTo>
                  <a:lnTo>
                    <a:pt x="1" y="11"/>
                  </a:lnTo>
                  <a:lnTo>
                    <a:pt x="1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9" y="6"/>
                  </a:lnTo>
                  <a:lnTo>
                    <a:pt x="9" y="5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8" y="1"/>
                  </a:lnTo>
                  <a:lnTo>
                    <a:pt x="8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20" name="Freeform 345"/>
            <p:cNvSpPr>
              <a:spLocks/>
            </p:cNvSpPr>
            <p:nvPr/>
          </p:nvSpPr>
          <p:spPr bwMode="auto">
            <a:xfrm>
              <a:off x="773" y="3057"/>
              <a:ext cx="10" cy="13"/>
            </a:xfrm>
            <a:custGeom>
              <a:avLst/>
              <a:gdLst>
                <a:gd name="T0" fmla="*/ 7 w 10"/>
                <a:gd name="T1" fmla="*/ 1 h 13"/>
                <a:gd name="T2" fmla="*/ 7 w 10"/>
                <a:gd name="T3" fmla="*/ 2 h 13"/>
                <a:gd name="T4" fmla="*/ 7 w 10"/>
                <a:gd name="T5" fmla="*/ 3 h 13"/>
                <a:gd name="T6" fmla="*/ 7 w 10"/>
                <a:gd name="T7" fmla="*/ 3 h 13"/>
                <a:gd name="T8" fmla="*/ 7 w 10"/>
                <a:gd name="T9" fmla="*/ 3 h 13"/>
                <a:gd name="T10" fmla="*/ 7 w 10"/>
                <a:gd name="T11" fmla="*/ 4 h 13"/>
                <a:gd name="T12" fmla="*/ 6 w 10"/>
                <a:gd name="T13" fmla="*/ 5 h 13"/>
                <a:gd name="T14" fmla="*/ 5 w 10"/>
                <a:gd name="T15" fmla="*/ 5 h 13"/>
                <a:gd name="T16" fmla="*/ 5 w 10"/>
                <a:gd name="T17" fmla="*/ 6 h 13"/>
                <a:gd name="T18" fmla="*/ 4 w 10"/>
                <a:gd name="T19" fmla="*/ 6 h 13"/>
                <a:gd name="T20" fmla="*/ 4 w 10"/>
                <a:gd name="T21" fmla="*/ 7 h 13"/>
                <a:gd name="T22" fmla="*/ 4 w 10"/>
                <a:gd name="T23" fmla="*/ 7 h 13"/>
                <a:gd name="T24" fmla="*/ 3 w 10"/>
                <a:gd name="T25" fmla="*/ 7 h 13"/>
                <a:gd name="T26" fmla="*/ 2 w 10"/>
                <a:gd name="T27" fmla="*/ 8 h 13"/>
                <a:gd name="T28" fmla="*/ 2 w 10"/>
                <a:gd name="T29" fmla="*/ 8 h 13"/>
                <a:gd name="T30" fmla="*/ 1 w 10"/>
                <a:gd name="T31" fmla="*/ 9 h 13"/>
                <a:gd name="T32" fmla="*/ 1 w 10"/>
                <a:gd name="T33" fmla="*/ 9 h 13"/>
                <a:gd name="T34" fmla="*/ 1 w 10"/>
                <a:gd name="T35" fmla="*/ 9 h 13"/>
                <a:gd name="T36" fmla="*/ 1 w 10"/>
                <a:gd name="T37" fmla="*/ 10 h 13"/>
                <a:gd name="T38" fmla="*/ 0 w 10"/>
                <a:gd name="T39" fmla="*/ 10 h 13"/>
                <a:gd name="T40" fmla="*/ 0 w 10"/>
                <a:gd name="T41" fmla="*/ 11 h 13"/>
                <a:gd name="T42" fmla="*/ 0 w 10"/>
                <a:gd name="T43" fmla="*/ 11 h 13"/>
                <a:gd name="T44" fmla="*/ 0 w 10"/>
                <a:gd name="T45" fmla="*/ 12 h 13"/>
                <a:gd name="T46" fmla="*/ 1 w 10"/>
                <a:gd name="T47" fmla="*/ 12 h 13"/>
                <a:gd name="T48" fmla="*/ 1 w 10"/>
                <a:gd name="T49" fmla="*/ 11 h 13"/>
                <a:gd name="T50" fmla="*/ 2 w 10"/>
                <a:gd name="T51" fmla="*/ 11 h 13"/>
                <a:gd name="T52" fmla="*/ 2 w 10"/>
                <a:gd name="T53" fmla="*/ 11 h 13"/>
                <a:gd name="T54" fmla="*/ 3 w 10"/>
                <a:gd name="T55" fmla="*/ 10 h 13"/>
                <a:gd name="T56" fmla="*/ 4 w 10"/>
                <a:gd name="T57" fmla="*/ 10 h 13"/>
                <a:gd name="T58" fmla="*/ 4 w 10"/>
                <a:gd name="T59" fmla="*/ 9 h 13"/>
                <a:gd name="T60" fmla="*/ 5 w 10"/>
                <a:gd name="T61" fmla="*/ 9 h 13"/>
                <a:gd name="T62" fmla="*/ 5 w 10"/>
                <a:gd name="T63" fmla="*/ 9 h 13"/>
                <a:gd name="T64" fmla="*/ 6 w 10"/>
                <a:gd name="T65" fmla="*/ 8 h 13"/>
                <a:gd name="T66" fmla="*/ 7 w 10"/>
                <a:gd name="T67" fmla="*/ 7 h 13"/>
                <a:gd name="T68" fmla="*/ 7 w 10"/>
                <a:gd name="T69" fmla="*/ 7 h 13"/>
                <a:gd name="T70" fmla="*/ 7 w 10"/>
                <a:gd name="T71" fmla="*/ 6 h 13"/>
                <a:gd name="T72" fmla="*/ 8 w 10"/>
                <a:gd name="T73" fmla="*/ 5 h 13"/>
                <a:gd name="T74" fmla="*/ 8 w 10"/>
                <a:gd name="T75" fmla="*/ 5 h 13"/>
                <a:gd name="T76" fmla="*/ 8 w 10"/>
                <a:gd name="T77" fmla="*/ 4 h 13"/>
                <a:gd name="T78" fmla="*/ 8 w 10"/>
                <a:gd name="T79" fmla="*/ 3 h 13"/>
                <a:gd name="T80" fmla="*/ 8 w 10"/>
                <a:gd name="T81" fmla="*/ 3 h 13"/>
                <a:gd name="T82" fmla="*/ 9 w 10"/>
                <a:gd name="T83" fmla="*/ 2 h 13"/>
                <a:gd name="T84" fmla="*/ 9 w 10"/>
                <a:gd name="T85" fmla="*/ 1 h 13"/>
                <a:gd name="T86" fmla="*/ 9 w 10"/>
                <a:gd name="T87" fmla="*/ 1 h 13"/>
                <a:gd name="T88" fmla="*/ 9 w 10"/>
                <a:gd name="T89" fmla="*/ 0 h 13"/>
                <a:gd name="T90" fmla="*/ 8 w 10"/>
                <a:gd name="T91" fmla="*/ 0 h 13"/>
                <a:gd name="T92" fmla="*/ 8 w 10"/>
                <a:gd name="T93" fmla="*/ 0 h 13"/>
                <a:gd name="T94" fmla="*/ 8 w 10"/>
                <a:gd name="T95" fmla="*/ 1 h 13"/>
                <a:gd name="T96" fmla="*/ 7 w 10"/>
                <a:gd name="T97" fmla="*/ 1 h 1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0"/>
                <a:gd name="T148" fmla="*/ 0 h 13"/>
                <a:gd name="T149" fmla="*/ 10 w 10"/>
                <a:gd name="T150" fmla="*/ 13 h 1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0" h="13">
                  <a:moveTo>
                    <a:pt x="7" y="1"/>
                  </a:moveTo>
                  <a:lnTo>
                    <a:pt x="7" y="2"/>
                  </a:lnTo>
                  <a:lnTo>
                    <a:pt x="7" y="3"/>
                  </a:lnTo>
                  <a:lnTo>
                    <a:pt x="7" y="4"/>
                  </a:lnTo>
                  <a:lnTo>
                    <a:pt x="6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6"/>
                  </a:lnTo>
                  <a:lnTo>
                    <a:pt x="4" y="7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9"/>
                  </a:lnTo>
                  <a:lnTo>
                    <a:pt x="1" y="10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4" y="9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7" y="6"/>
                  </a:lnTo>
                  <a:lnTo>
                    <a:pt x="8" y="5"/>
                  </a:lnTo>
                  <a:lnTo>
                    <a:pt x="8" y="4"/>
                  </a:lnTo>
                  <a:lnTo>
                    <a:pt x="8" y="3"/>
                  </a:lnTo>
                  <a:lnTo>
                    <a:pt x="9" y="2"/>
                  </a:lnTo>
                  <a:lnTo>
                    <a:pt x="9" y="1"/>
                  </a:lnTo>
                  <a:lnTo>
                    <a:pt x="9" y="0"/>
                  </a:lnTo>
                  <a:lnTo>
                    <a:pt x="8" y="0"/>
                  </a:lnTo>
                  <a:lnTo>
                    <a:pt x="8" y="1"/>
                  </a:lnTo>
                  <a:lnTo>
                    <a:pt x="7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21" name="Freeform 346"/>
            <p:cNvSpPr>
              <a:spLocks/>
            </p:cNvSpPr>
            <p:nvPr/>
          </p:nvSpPr>
          <p:spPr bwMode="auto">
            <a:xfrm>
              <a:off x="780" y="3059"/>
              <a:ext cx="8" cy="14"/>
            </a:xfrm>
            <a:custGeom>
              <a:avLst/>
              <a:gdLst>
                <a:gd name="T0" fmla="*/ 5 w 8"/>
                <a:gd name="T1" fmla="*/ 3 h 14"/>
                <a:gd name="T2" fmla="*/ 5 w 8"/>
                <a:gd name="T3" fmla="*/ 3 h 14"/>
                <a:gd name="T4" fmla="*/ 5 w 8"/>
                <a:gd name="T5" fmla="*/ 3 h 14"/>
                <a:gd name="T6" fmla="*/ 5 w 8"/>
                <a:gd name="T7" fmla="*/ 4 h 14"/>
                <a:gd name="T8" fmla="*/ 5 w 8"/>
                <a:gd name="T9" fmla="*/ 5 h 14"/>
                <a:gd name="T10" fmla="*/ 4 w 8"/>
                <a:gd name="T11" fmla="*/ 5 h 14"/>
                <a:gd name="T12" fmla="*/ 4 w 8"/>
                <a:gd name="T13" fmla="*/ 6 h 14"/>
                <a:gd name="T14" fmla="*/ 4 w 8"/>
                <a:gd name="T15" fmla="*/ 6 h 14"/>
                <a:gd name="T16" fmla="*/ 4 w 8"/>
                <a:gd name="T17" fmla="*/ 7 h 14"/>
                <a:gd name="T18" fmla="*/ 3 w 8"/>
                <a:gd name="T19" fmla="*/ 8 h 14"/>
                <a:gd name="T20" fmla="*/ 3 w 8"/>
                <a:gd name="T21" fmla="*/ 8 h 14"/>
                <a:gd name="T22" fmla="*/ 3 w 8"/>
                <a:gd name="T23" fmla="*/ 8 h 14"/>
                <a:gd name="T24" fmla="*/ 2 w 8"/>
                <a:gd name="T25" fmla="*/ 8 h 14"/>
                <a:gd name="T26" fmla="*/ 2 w 8"/>
                <a:gd name="T27" fmla="*/ 9 h 14"/>
                <a:gd name="T28" fmla="*/ 1 w 8"/>
                <a:gd name="T29" fmla="*/ 10 h 14"/>
                <a:gd name="T30" fmla="*/ 1 w 8"/>
                <a:gd name="T31" fmla="*/ 10 h 14"/>
                <a:gd name="T32" fmla="*/ 1 w 8"/>
                <a:gd name="T33" fmla="*/ 11 h 14"/>
                <a:gd name="T34" fmla="*/ 0 w 8"/>
                <a:gd name="T35" fmla="*/ 12 h 14"/>
                <a:gd name="T36" fmla="*/ 0 w 8"/>
                <a:gd name="T37" fmla="*/ 12 h 14"/>
                <a:gd name="T38" fmla="*/ 0 w 8"/>
                <a:gd name="T39" fmla="*/ 13 h 14"/>
                <a:gd name="T40" fmla="*/ 1 w 8"/>
                <a:gd name="T41" fmla="*/ 13 h 14"/>
                <a:gd name="T42" fmla="*/ 1 w 8"/>
                <a:gd name="T43" fmla="*/ 13 h 14"/>
                <a:gd name="T44" fmla="*/ 1 w 8"/>
                <a:gd name="T45" fmla="*/ 12 h 14"/>
                <a:gd name="T46" fmla="*/ 2 w 8"/>
                <a:gd name="T47" fmla="*/ 12 h 14"/>
                <a:gd name="T48" fmla="*/ 2 w 8"/>
                <a:gd name="T49" fmla="*/ 12 h 14"/>
                <a:gd name="T50" fmla="*/ 2 w 8"/>
                <a:gd name="T51" fmla="*/ 11 h 14"/>
                <a:gd name="T52" fmla="*/ 3 w 8"/>
                <a:gd name="T53" fmla="*/ 11 h 14"/>
                <a:gd name="T54" fmla="*/ 3 w 8"/>
                <a:gd name="T55" fmla="*/ 10 h 14"/>
                <a:gd name="T56" fmla="*/ 4 w 8"/>
                <a:gd name="T57" fmla="*/ 10 h 14"/>
                <a:gd name="T58" fmla="*/ 4 w 8"/>
                <a:gd name="T59" fmla="*/ 10 h 14"/>
                <a:gd name="T60" fmla="*/ 5 w 8"/>
                <a:gd name="T61" fmla="*/ 9 h 14"/>
                <a:gd name="T62" fmla="*/ 5 w 8"/>
                <a:gd name="T63" fmla="*/ 8 h 14"/>
                <a:gd name="T64" fmla="*/ 5 w 8"/>
                <a:gd name="T65" fmla="*/ 8 h 14"/>
                <a:gd name="T66" fmla="*/ 6 w 8"/>
                <a:gd name="T67" fmla="*/ 7 h 14"/>
                <a:gd name="T68" fmla="*/ 6 w 8"/>
                <a:gd name="T69" fmla="*/ 6 h 14"/>
                <a:gd name="T70" fmla="*/ 6 w 8"/>
                <a:gd name="T71" fmla="*/ 5 h 14"/>
                <a:gd name="T72" fmla="*/ 6 w 8"/>
                <a:gd name="T73" fmla="*/ 5 h 14"/>
                <a:gd name="T74" fmla="*/ 7 w 8"/>
                <a:gd name="T75" fmla="*/ 4 h 14"/>
                <a:gd name="T76" fmla="*/ 7 w 8"/>
                <a:gd name="T77" fmla="*/ 3 h 14"/>
                <a:gd name="T78" fmla="*/ 7 w 8"/>
                <a:gd name="T79" fmla="*/ 3 h 14"/>
                <a:gd name="T80" fmla="*/ 7 w 8"/>
                <a:gd name="T81" fmla="*/ 2 h 14"/>
                <a:gd name="T82" fmla="*/ 7 w 8"/>
                <a:gd name="T83" fmla="*/ 1 h 14"/>
                <a:gd name="T84" fmla="*/ 7 w 8"/>
                <a:gd name="T85" fmla="*/ 1 h 14"/>
                <a:gd name="T86" fmla="*/ 6 w 8"/>
                <a:gd name="T87" fmla="*/ 0 h 14"/>
                <a:gd name="T88" fmla="*/ 6 w 8"/>
                <a:gd name="T89" fmla="*/ 1 h 14"/>
                <a:gd name="T90" fmla="*/ 6 w 8"/>
                <a:gd name="T91" fmla="*/ 1 h 14"/>
                <a:gd name="T92" fmla="*/ 6 w 8"/>
                <a:gd name="T93" fmla="*/ 1 h 14"/>
                <a:gd name="T94" fmla="*/ 5 w 8"/>
                <a:gd name="T95" fmla="*/ 2 h 14"/>
                <a:gd name="T96" fmla="*/ 5 w 8"/>
                <a:gd name="T97" fmla="*/ 3 h 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8"/>
                <a:gd name="T148" fmla="*/ 0 h 14"/>
                <a:gd name="T149" fmla="*/ 8 w 8"/>
                <a:gd name="T150" fmla="*/ 14 h 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8" h="14">
                  <a:moveTo>
                    <a:pt x="5" y="3"/>
                  </a:moveTo>
                  <a:lnTo>
                    <a:pt x="5" y="3"/>
                  </a:lnTo>
                  <a:lnTo>
                    <a:pt x="5" y="4"/>
                  </a:lnTo>
                  <a:lnTo>
                    <a:pt x="5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4" y="7"/>
                  </a:lnTo>
                  <a:lnTo>
                    <a:pt x="3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5" y="9"/>
                  </a:lnTo>
                  <a:lnTo>
                    <a:pt x="5" y="8"/>
                  </a:lnTo>
                  <a:lnTo>
                    <a:pt x="6" y="7"/>
                  </a:lnTo>
                  <a:lnTo>
                    <a:pt x="6" y="6"/>
                  </a:lnTo>
                  <a:lnTo>
                    <a:pt x="6" y="5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6" y="1"/>
                  </a:lnTo>
                  <a:lnTo>
                    <a:pt x="5" y="2"/>
                  </a:lnTo>
                  <a:lnTo>
                    <a:pt x="5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22" name="Freeform 347"/>
            <p:cNvSpPr>
              <a:spLocks/>
            </p:cNvSpPr>
            <p:nvPr/>
          </p:nvSpPr>
          <p:spPr bwMode="auto">
            <a:xfrm>
              <a:off x="719" y="2946"/>
              <a:ext cx="13" cy="12"/>
            </a:xfrm>
            <a:custGeom>
              <a:avLst/>
              <a:gdLst>
                <a:gd name="T0" fmla="*/ 11 w 13"/>
                <a:gd name="T1" fmla="*/ 1 h 12"/>
                <a:gd name="T2" fmla="*/ 11 w 13"/>
                <a:gd name="T3" fmla="*/ 2 h 12"/>
                <a:gd name="T4" fmla="*/ 11 w 13"/>
                <a:gd name="T5" fmla="*/ 3 h 12"/>
                <a:gd name="T6" fmla="*/ 10 w 13"/>
                <a:gd name="T7" fmla="*/ 3 h 12"/>
                <a:gd name="T8" fmla="*/ 9 w 13"/>
                <a:gd name="T9" fmla="*/ 3 h 12"/>
                <a:gd name="T10" fmla="*/ 9 w 13"/>
                <a:gd name="T11" fmla="*/ 4 h 12"/>
                <a:gd name="T12" fmla="*/ 9 w 13"/>
                <a:gd name="T13" fmla="*/ 5 h 12"/>
                <a:gd name="T14" fmla="*/ 8 w 13"/>
                <a:gd name="T15" fmla="*/ 5 h 12"/>
                <a:gd name="T16" fmla="*/ 7 w 13"/>
                <a:gd name="T17" fmla="*/ 6 h 12"/>
                <a:gd name="T18" fmla="*/ 6 w 13"/>
                <a:gd name="T19" fmla="*/ 6 h 12"/>
                <a:gd name="T20" fmla="*/ 5 w 13"/>
                <a:gd name="T21" fmla="*/ 7 h 12"/>
                <a:gd name="T22" fmla="*/ 5 w 13"/>
                <a:gd name="T23" fmla="*/ 7 h 12"/>
                <a:gd name="T24" fmla="*/ 4 w 13"/>
                <a:gd name="T25" fmla="*/ 8 h 12"/>
                <a:gd name="T26" fmla="*/ 3 w 13"/>
                <a:gd name="T27" fmla="*/ 8 h 12"/>
                <a:gd name="T28" fmla="*/ 3 w 13"/>
                <a:gd name="T29" fmla="*/ 8 h 12"/>
                <a:gd name="T30" fmla="*/ 2 w 13"/>
                <a:gd name="T31" fmla="*/ 8 h 12"/>
                <a:gd name="T32" fmla="*/ 1 w 13"/>
                <a:gd name="T33" fmla="*/ 9 h 12"/>
                <a:gd name="T34" fmla="*/ 1 w 13"/>
                <a:gd name="T35" fmla="*/ 9 h 12"/>
                <a:gd name="T36" fmla="*/ 0 w 13"/>
                <a:gd name="T37" fmla="*/ 10 h 12"/>
                <a:gd name="T38" fmla="*/ 0 w 13"/>
                <a:gd name="T39" fmla="*/ 10 h 12"/>
                <a:gd name="T40" fmla="*/ 0 w 13"/>
                <a:gd name="T41" fmla="*/ 11 h 12"/>
                <a:gd name="T42" fmla="*/ 1 w 13"/>
                <a:gd name="T43" fmla="*/ 11 h 12"/>
                <a:gd name="T44" fmla="*/ 1 w 13"/>
                <a:gd name="T45" fmla="*/ 11 h 12"/>
                <a:gd name="T46" fmla="*/ 2 w 13"/>
                <a:gd name="T47" fmla="*/ 10 h 12"/>
                <a:gd name="T48" fmla="*/ 3 w 13"/>
                <a:gd name="T49" fmla="*/ 10 h 12"/>
                <a:gd name="T50" fmla="*/ 3 w 13"/>
                <a:gd name="T51" fmla="*/ 10 h 12"/>
                <a:gd name="T52" fmla="*/ 4 w 13"/>
                <a:gd name="T53" fmla="*/ 10 h 12"/>
                <a:gd name="T54" fmla="*/ 5 w 13"/>
                <a:gd name="T55" fmla="*/ 9 h 12"/>
                <a:gd name="T56" fmla="*/ 6 w 13"/>
                <a:gd name="T57" fmla="*/ 8 h 12"/>
                <a:gd name="T58" fmla="*/ 7 w 13"/>
                <a:gd name="T59" fmla="*/ 8 h 12"/>
                <a:gd name="T60" fmla="*/ 8 w 13"/>
                <a:gd name="T61" fmla="*/ 7 h 12"/>
                <a:gd name="T62" fmla="*/ 9 w 13"/>
                <a:gd name="T63" fmla="*/ 6 h 12"/>
                <a:gd name="T64" fmla="*/ 9 w 13"/>
                <a:gd name="T65" fmla="*/ 6 h 12"/>
                <a:gd name="T66" fmla="*/ 10 w 13"/>
                <a:gd name="T67" fmla="*/ 5 h 12"/>
                <a:gd name="T68" fmla="*/ 11 w 13"/>
                <a:gd name="T69" fmla="*/ 5 h 12"/>
                <a:gd name="T70" fmla="*/ 11 w 13"/>
                <a:gd name="T71" fmla="*/ 5 h 12"/>
                <a:gd name="T72" fmla="*/ 12 w 13"/>
                <a:gd name="T73" fmla="*/ 4 h 12"/>
                <a:gd name="T74" fmla="*/ 12 w 13"/>
                <a:gd name="T75" fmla="*/ 3 h 12"/>
                <a:gd name="T76" fmla="*/ 12 w 13"/>
                <a:gd name="T77" fmla="*/ 3 h 12"/>
                <a:gd name="T78" fmla="*/ 12 w 13"/>
                <a:gd name="T79" fmla="*/ 2 h 12"/>
                <a:gd name="T80" fmla="*/ 12 w 13"/>
                <a:gd name="T81" fmla="*/ 1 h 12"/>
                <a:gd name="T82" fmla="*/ 12 w 13"/>
                <a:gd name="T83" fmla="*/ 1 h 12"/>
                <a:gd name="T84" fmla="*/ 12 w 13"/>
                <a:gd name="T85" fmla="*/ 0 h 12"/>
                <a:gd name="T86" fmla="*/ 11 w 13"/>
                <a:gd name="T87" fmla="*/ 1 h 12"/>
                <a:gd name="T88" fmla="*/ 11 w 13"/>
                <a:gd name="T89" fmla="*/ 1 h 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3"/>
                <a:gd name="T136" fmla="*/ 0 h 12"/>
                <a:gd name="T137" fmla="*/ 13 w 13"/>
                <a:gd name="T138" fmla="*/ 12 h 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3" h="12">
                  <a:moveTo>
                    <a:pt x="11" y="1"/>
                  </a:moveTo>
                  <a:lnTo>
                    <a:pt x="11" y="2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9" y="3"/>
                  </a:lnTo>
                  <a:lnTo>
                    <a:pt x="9" y="4"/>
                  </a:lnTo>
                  <a:lnTo>
                    <a:pt x="9" y="5"/>
                  </a:lnTo>
                  <a:lnTo>
                    <a:pt x="8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7"/>
                  </a:lnTo>
                  <a:lnTo>
                    <a:pt x="4" y="8"/>
                  </a:lnTo>
                  <a:lnTo>
                    <a:pt x="3" y="8"/>
                  </a:lnTo>
                  <a:lnTo>
                    <a:pt x="2" y="8"/>
                  </a:lnTo>
                  <a:lnTo>
                    <a:pt x="1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2" y="2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23" name="Freeform 348"/>
            <p:cNvSpPr>
              <a:spLocks/>
            </p:cNvSpPr>
            <p:nvPr/>
          </p:nvSpPr>
          <p:spPr bwMode="auto">
            <a:xfrm>
              <a:off x="722" y="2956"/>
              <a:ext cx="14" cy="11"/>
            </a:xfrm>
            <a:custGeom>
              <a:avLst/>
              <a:gdLst>
                <a:gd name="T0" fmla="*/ 12 w 14"/>
                <a:gd name="T1" fmla="*/ 1 h 11"/>
                <a:gd name="T2" fmla="*/ 12 w 14"/>
                <a:gd name="T3" fmla="*/ 1 h 11"/>
                <a:gd name="T4" fmla="*/ 11 w 14"/>
                <a:gd name="T5" fmla="*/ 2 h 11"/>
                <a:gd name="T6" fmla="*/ 11 w 14"/>
                <a:gd name="T7" fmla="*/ 3 h 11"/>
                <a:gd name="T8" fmla="*/ 10 w 14"/>
                <a:gd name="T9" fmla="*/ 3 h 11"/>
                <a:gd name="T10" fmla="*/ 10 w 14"/>
                <a:gd name="T11" fmla="*/ 3 h 11"/>
                <a:gd name="T12" fmla="*/ 9 w 14"/>
                <a:gd name="T13" fmla="*/ 4 h 11"/>
                <a:gd name="T14" fmla="*/ 8 w 14"/>
                <a:gd name="T15" fmla="*/ 4 h 11"/>
                <a:gd name="T16" fmla="*/ 8 w 14"/>
                <a:gd name="T17" fmla="*/ 5 h 11"/>
                <a:gd name="T18" fmla="*/ 7 w 14"/>
                <a:gd name="T19" fmla="*/ 6 h 11"/>
                <a:gd name="T20" fmla="*/ 6 w 14"/>
                <a:gd name="T21" fmla="*/ 6 h 11"/>
                <a:gd name="T22" fmla="*/ 5 w 14"/>
                <a:gd name="T23" fmla="*/ 6 h 11"/>
                <a:gd name="T24" fmla="*/ 5 w 14"/>
                <a:gd name="T25" fmla="*/ 7 h 11"/>
                <a:gd name="T26" fmla="*/ 4 w 14"/>
                <a:gd name="T27" fmla="*/ 8 h 11"/>
                <a:gd name="T28" fmla="*/ 3 w 14"/>
                <a:gd name="T29" fmla="*/ 8 h 11"/>
                <a:gd name="T30" fmla="*/ 3 w 14"/>
                <a:gd name="T31" fmla="*/ 8 h 11"/>
                <a:gd name="T32" fmla="*/ 2 w 14"/>
                <a:gd name="T33" fmla="*/ 8 h 11"/>
                <a:gd name="T34" fmla="*/ 2 w 14"/>
                <a:gd name="T35" fmla="*/ 8 h 11"/>
                <a:gd name="T36" fmla="*/ 1 w 14"/>
                <a:gd name="T37" fmla="*/ 8 h 11"/>
                <a:gd name="T38" fmla="*/ 1 w 14"/>
                <a:gd name="T39" fmla="*/ 8 h 11"/>
                <a:gd name="T40" fmla="*/ 1 w 14"/>
                <a:gd name="T41" fmla="*/ 9 h 11"/>
                <a:gd name="T42" fmla="*/ 1 w 14"/>
                <a:gd name="T43" fmla="*/ 9 h 11"/>
                <a:gd name="T44" fmla="*/ 0 w 14"/>
                <a:gd name="T45" fmla="*/ 9 h 11"/>
                <a:gd name="T46" fmla="*/ 0 w 14"/>
                <a:gd name="T47" fmla="*/ 10 h 11"/>
                <a:gd name="T48" fmla="*/ 1 w 14"/>
                <a:gd name="T49" fmla="*/ 10 h 11"/>
                <a:gd name="T50" fmla="*/ 1 w 14"/>
                <a:gd name="T51" fmla="*/ 10 h 11"/>
                <a:gd name="T52" fmla="*/ 2 w 14"/>
                <a:gd name="T53" fmla="*/ 10 h 11"/>
                <a:gd name="T54" fmla="*/ 3 w 14"/>
                <a:gd name="T55" fmla="*/ 9 h 11"/>
                <a:gd name="T56" fmla="*/ 4 w 14"/>
                <a:gd name="T57" fmla="*/ 9 h 11"/>
                <a:gd name="T58" fmla="*/ 5 w 14"/>
                <a:gd name="T59" fmla="*/ 9 h 11"/>
                <a:gd name="T60" fmla="*/ 5 w 14"/>
                <a:gd name="T61" fmla="*/ 8 h 11"/>
                <a:gd name="T62" fmla="*/ 6 w 14"/>
                <a:gd name="T63" fmla="*/ 8 h 11"/>
                <a:gd name="T64" fmla="*/ 8 w 14"/>
                <a:gd name="T65" fmla="*/ 7 h 11"/>
                <a:gd name="T66" fmla="*/ 8 w 14"/>
                <a:gd name="T67" fmla="*/ 6 h 11"/>
                <a:gd name="T68" fmla="*/ 10 w 14"/>
                <a:gd name="T69" fmla="*/ 6 h 11"/>
                <a:gd name="T70" fmla="*/ 10 w 14"/>
                <a:gd name="T71" fmla="*/ 5 h 11"/>
                <a:gd name="T72" fmla="*/ 11 w 14"/>
                <a:gd name="T73" fmla="*/ 4 h 11"/>
                <a:gd name="T74" fmla="*/ 12 w 14"/>
                <a:gd name="T75" fmla="*/ 4 h 11"/>
                <a:gd name="T76" fmla="*/ 12 w 14"/>
                <a:gd name="T77" fmla="*/ 4 h 11"/>
                <a:gd name="T78" fmla="*/ 12 w 14"/>
                <a:gd name="T79" fmla="*/ 3 h 11"/>
                <a:gd name="T80" fmla="*/ 13 w 14"/>
                <a:gd name="T81" fmla="*/ 3 h 11"/>
                <a:gd name="T82" fmla="*/ 13 w 14"/>
                <a:gd name="T83" fmla="*/ 2 h 11"/>
                <a:gd name="T84" fmla="*/ 13 w 14"/>
                <a:gd name="T85" fmla="*/ 1 h 11"/>
                <a:gd name="T86" fmla="*/ 13 w 14"/>
                <a:gd name="T87" fmla="*/ 1 h 11"/>
                <a:gd name="T88" fmla="*/ 13 w 14"/>
                <a:gd name="T89" fmla="*/ 0 h 11"/>
                <a:gd name="T90" fmla="*/ 12 w 14"/>
                <a:gd name="T91" fmla="*/ 0 h 11"/>
                <a:gd name="T92" fmla="*/ 12 w 14"/>
                <a:gd name="T93" fmla="*/ 1 h 11"/>
                <a:gd name="T94" fmla="*/ 12 w 14"/>
                <a:gd name="T95" fmla="*/ 1 h 1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4"/>
                <a:gd name="T145" fmla="*/ 0 h 11"/>
                <a:gd name="T146" fmla="*/ 14 w 14"/>
                <a:gd name="T147" fmla="*/ 11 h 1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4" h="11">
                  <a:moveTo>
                    <a:pt x="12" y="1"/>
                  </a:moveTo>
                  <a:lnTo>
                    <a:pt x="12" y="1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9" y="4"/>
                  </a:lnTo>
                  <a:lnTo>
                    <a:pt x="8" y="4"/>
                  </a:lnTo>
                  <a:lnTo>
                    <a:pt x="8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4" y="8"/>
                  </a:lnTo>
                  <a:lnTo>
                    <a:pt x="3" y="8"/>
                  </a:lnTo>
                  <a:lnTo>
                    <a:pt x="2" y="8"/>
                  </a:lnTo>
                  <a:lnTo>
                    <a:pt x="1" y="8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3" y="9"/>
                  </a:lnTo>
                  <a:lnTo>
                    <a:pt x="4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6" y="8"/>
                  </a:lnTo>
                  <a:lnTo>
                    <a:pt x="8" y="7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2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24" name="Freeform 349"/>
            <p:cNvSpPr>
              <a:spLocks/>
            </p:cNvSpPr>
            <p:nvPr/>
          </p:nvSpPr>
          <p:spPr bwMode="auto">
            <a:xfrm>
              <a:off x="729" y="2967"/>
              <a:ext cx="13" cy="9"/>
            </a:xfrm>
            <a:custGeom>
              <a:avLst/>
              <a:gdLst>
                <a:gd name="T0" fmla="*/ 10 w 13"/>
                <a:gd name="T1" fmla="*/ 1 h 9"/>
                <a:gd name="T2" fmla="*/ 10 w 13"/>
                <a:gd name="T3" fmla="*/ 2 h 9"/>
                <a:gd name="T4" fmla="*/ 9 w 13"/>
                <a:gd name="T5" fmla="*/ 2 h 9"/>
                <a:gd name="T6" fmla="*/ 9 w 13"/>
                <a:gd name="T7" fmla="*/ 3 h 9"/>
                <a:gd name="T8" fmla="*/ 9 w 13"/>
                <a:gd name="T9" fmla="*/ 3 h 9"/>
                <a:gd name="T10" fmla="*/ 8 w 13"/>
                <a:gd name="T11" fmla="*/ 3 h 9"/>
                <a:gd name="T12" fmla="*/ 7 w 13"/>
                <a:gd name="T13" fmla="*/ 4 h 9"/>
                <a:gd name="T14" fmla="*/ 7 w 13"/>
                <a:gd name="T15" fmla="*/ 5 h 9"/>
                <a:gd name="T16" fmla="*/ 6 w 13"/>
                <a:gd name="T17" fmla="*/ 5 h 9"/>
                <a:gd name="T18" fmla="*/ 5 w 13"/>
                <a:gd name="T19" fmla="*/ 5 h 9"/>
                <a:gd name="T20" fmla="*/ 5 w 13"/>
                <a:gd name="T21" fmla="*/ 6 h 9"/>
                <a:gd name="T22" fmla="*/ 4 w 13"/>
                <a:gd name="T23" fmla="*/ 6 h 9"/>
                <a:gd name="T24" fmla="*/ 3 w 13"/>
                <a:gd name="T25" fmla="*/ 6 h 9"/>
                <a:gd name="T26" fmla="*/ 3 w 13"/>
                <a:gd name="T27" fmla="*/ 6 h 9"/>
                <a:gd name="T28" fmla="*/ 3 w 13"/>
                <a:gd name="T29" fmla="*/ 6 h 9"/>
                <a:gd name="T30" fmla="*/ 2 w 13"/>
                <a:gd name="T31" fmla="*/ 6 h 9"/>
                <a:gd name="T32" fmla="*/ 1 w 13"/>
                <a:gd name="T33" fmla="*/ 6 h 9"/>
                <a:gd name="T34" fmla="*/ 1 w 13"/>
                <a:gd name="T35" fmla="*/ 6 h 9"/>
                <a:gd name="T36" fmla="*/ 1 w 13"/>
                <a:gd name="T37" fmla="*/ 7 h 9"/>
                <a:gd name="T38" fmla="*/ 0 w 13"/>
                <a:gd name="T39" fmla="*/ 7 h 9"/>
                <a:gd name="T40" fmla="*/ 0 w 13"/>
                <a:gd name="T41" fmla="*/ 7 h 9"/>
                <a:gd name="T42" fmla="*/ 0 w 13"/>
                <a:gd name="T43" fmla="*/ 8 h 9"/>
                <a:gd name="T44" fmla="*/ 1 w 13"/>
                <a:gd name="T45" fmla="*/ 8 h 9"/>
                <a:gd name="T46" fmla="*/ 1 w 13"/>
                <a:gd name="T47" fmla="*/ 8 h 9"/>
                <a:gd name="T48" fmla="*/ 2 w 13"/>
                <a:gd name="T49" fmla="*/ 8 h 9"/>
                <a:gd name="T50" fmla="*/ 3 w 13"/>
                <a:gd name="T51" fmla="*/ 7 h 9"/>
                <a:gd name="T52" fmla="*/ 3 w 13"/>
                <a:gd name="T53" fmla="*/ 7 h 9"/>
                <a:gd name="T54" fmla="*/ 4 w 13"/>
                <a:gd name="T55" fmla="*/ 7 h 9"/>
                <a:gd name="T56" fmla="*/ 5 w 13"/>
                <a:gd name="T57" fmla="*/ 7 h 9"/>
                <a:gd name="T58" fmla="*/ 7 w 13"/>
                <a:gd name="T59" fmla="*/ 6 h 9"/>
                <a:gd name="T60" fmla="*/ 7 w 13"/>
                <a:gd name="T61" fmla="*/ 6 h 9"/>
                <a:gd name="T62" fmla="*/ 9 w 13"/>
                <a:gd name="T63" fmla="*/ 5 h 9"/>
                <a:gd name="T64" fmla="*/ 9 w 13"/>
                <a:gd name="T65" fmla="*/ 5 h 9"/>
                <a:gd name="T66" fmla="*/ 10 w 13"/>
                <a:gd name="T67" fmla="*/ 5 h 9"/>
                <a:gd name="T68" fmla="*/ 11 w 13"/>
                <a:gd name="T69" fmla="*/ 4 h 9"/>
                <a:gd name="T70" fmla="*/ 11 w 13"/>
                <a:gd name="T71" fmla="*/ 3 h 9"/>
                <a:gd name="T72" fmla="*/ 11 w 13"/>
                <a:gd name="T73" fmla="*/ 3 h 9"/>
                <a:gd name="T74" fmla="*/ 11 w 13"/>
                <a:gd name="T75" fmla="*/ 3 h 9"/>
                <a:gd name="T76" fmla="*/ 11 w 13"/>
                <a:gd name="T77" fmla="*/ 2 h 9"/>
                <a:gd name="T78" fmla="*/ 12 w 13"/>
                <a:gd name="T79" fmla="*/ 2 h 9"/>
                <a:gd name="T80" fmla="*/ 12 w 13"/>
                <a:gd name="T81" fmla="*/ 1 h 9"/>
                <a:gd name="T82" fmla="*/ 12 w 13"/>
                <a:gd name="T83" fmla="*/ 1 h 9"/>
                <a:gd name="T84" fmla="*/ 11 w 13"/>
                <a:gd name="T85" fmla="*/ 1 h 9"/>
                <a:gd name="T86" fmla="*/ 11 w 13"/>
                <a:gd name="T87" fmla="*/ 0 h 9"/>
                <a:gd name="T88" fmla="*/ 11 w 13"/>
                <a:gd name="T89" fmla="*/ 1 h 9"/>
                <a:gd name="T90" fmla="*/ 11 w 13"/>
                <a:gd name="T91" fmla="*/ 1 h 9"/>
                <a:gd name="T92" fmla="*/ 10 w 13"/>
                <a:gd name="T93" fmla="*/ 1 h 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3"/>
                <a:gd name="T142" fmla="*/ 0 h 9"/>
                <a:gd name="T143" fmla="*/ 13 w 13"/>
                <a:gd name="T144" fmla="*/ 9 h 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3" h="9">
                  <a:moveTo>
                    <a:pt x="10" y="1"/>
                  </a:moveTo>
                  <a:lnTo>
                    <a:pt x="10" y="2"/>
                  </a:lnTo>
                  <a:lnTo>
                    <a:pt x="9" y="2"/>
                  </a:lnTo>
                  <a:lnTo>
                    <a:pt x="9" y="3"/>
                  </a:lnTo>
                  <a:lnTo>
                    <a:pt x="8" y="3"/>
                  </a:lnTo>
                  <a:lnTo>
                    <a:pt x="7" y="4"/>
                  </a:lnTo>
                  <a:lnTo>
                    <a:pt x="7" y="5"/>
                  </a:lnTo>
                  <a:lnTo>
                    <a:pt x="6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8"/>
                  </a:lnTo>
                  <a:lnTo>
                    <a:pt x="1" y="8"/>
                  </a:lnTo>
                  <a:lnTo>
                    <a:pt x="2" y="8"/>
                  </a:lnTo>
                  <a:lnTo>
                    <a:pt x="3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11" y="1"/>
                  </a:lnTo>
                  <a:lnTo>
                    <a:pt x="1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25" name="Freeform 350"/>
            <p:cNvSpPr>
              <a:spLocks/>
            </p:cNvSpPr>
            <p:nvPr/>
          </p:nvSpPr>
          <p:spPr bwMode="auto">
            <a:xfrm>
              <a:off x="735" y="2976"/>
              <a:ext cx="12" cy="8"/>
            </a:xfrm>
            <a:custGeom>
              <a:avLst/>
              <a:gdLst>
                <a:gd name="T0" fmla="*/ 10 w 12"/>
                <a:gd name="T1" fmla="*/ 1 h 8"/>
                <a:gd name="T2" fmla="*/ 10 w 12"/>
                <a:gd name="T3" fmla="*/ 1 h 8"/>
                <a:gd name="T4" fmla="*/ 9 w 12"/>
                <a:gd name="T5" fmla="*/ 1 h 8"/>
                <a:gd name="T6" fmla="*/ 9 w 12"/>
                <a:gd name="T7" fmla="*/ 2 h 8"/>
                <a:gd name="T8" fmla="*/ 8 w 12"/>
                <a:gd name="T9" fmla="*/ 2 h 8"/>
                <a:gd name="T10" fmla="*/ 8 w 12"/>
                <a:gd name="T11" fmla="*/ 2 h 8"/>
                <a:gd name="T12" fmla="*/ 8 w 12"/>
                <a:gd name="T13" fmla="*/ 3 h 8"/>
                <a:gd name="T14" fmla="*/ 7 w 12"/>
                <a:gd name="T15" fmla="*/ 3 h 8"/>
                <a:gd name="T16" fmla="*/ 6 w 12"/>
                <a:gd name="T17" fmla="*/ 3 h 8"/>
                <a:gd name="T18" fmla="*/ 6 w 12"/>
                <a:gd name="T19" fmla="*/ 4 h 8"/>
                <a:gd name="T20" fmla="*/ 5 w 12"/>
                <a:gd name="T21" fmla="*/ 4 h 8"/>
                <a:gd name="T22" fmla="*/ 5 w 12"/>
                <a:gd name="T23" fmla="*/ 4 h 8"/>
                <a:gd name="T24" fmla="*/ 4 w 12"/>
                <a:gd name="T25" fmla="*/ 4 h 8"/>
                <a:gd name="T26" fmla="*/ 3 w 12"/>
                <a:gd name="T27" fmla="*/ 5 h 8"/>
                <a:gd name="T28" fmla="*/ 3 w 12"/>
                <a:gd name="T29" fmla="*/ 5 h 8"/>
                <a:gd name="T30" fmla="*/ 2 w 12"/>
                <a:gd name="T31" fmla="*/ 5 h 8"/>
                <a:gd name="T32" fmla="*/ 1 w 12"/>
                <a:gd name="T33" fmla="*/ 5 h 8"/>
                <a:gd name="T34" fmla="*/ 1 w 12"/>
                <a:gd name="T35" fmla="*/ 5 h 8"/>
                <a:gd name="T36" fmla="*/ 1 w 12"/>
                <a:gd name="T37" fmla="*/ 6 h 8"/>
                <a:gd name="T38" fmla="*/ 0 w 12"/>
                <a:gd name="T39" fmla="*/ 6 h 8"/>
                <a:gd name="T40" fmla="*/ 0 w 12"/>
                <a:gd name="T41" fmla="*/ 6 h 8"/>
                <a:gd name="T42" fmla="*/ 1 w 12"/>
                <a:gd name="T43" fmla="*/ 7 h 8"/>
                <a:gd name="T44" fmla="*/ 1 w 12"/>
                <a:gd name="T45" fmla="*/ 7 h 8"/>
                <a:gd name="T46" fmla="*/ 1 w 12"/>
                <a:gd name="T47" fmla="*/ 6 h 8"/>
                <a:gd name="T48" fmla="*/ 2 w 12"/>
                <a:gd name="T49" fmla="*/ 6 h 8"/>
                <a:gd name="T50" fmla="*/ 3 w 12"/>
                <a:gd name="T51" fmla="*/ 6 h 8"/>
                <a:gd name="T52" fmla="*/ 4 w 12"/>
                <a:gd name="T53" fmla="*/ 6 h 8"/>
                <a:gd name="T54" fmla="*/ 5 w 12"/>
                <a:gd name="T55" fmla="*/ 6 h 8"/>
                <a:gd name="T56" fmla="*/ 5 w 12"/>
                <a:gd name="T57" fmla="*/ 5 h 8"/>
                <a:gd name="T58" fmla="*/ 6 w 12"/>
                <a:gd name="T59" fmla="*/ 5 h 8"/>
                <a:gd name="T60" fmla="*/ 7 w 12"/>
                <a:gd name="T61" fmla="*/ 5 h 8"/>
                <a:gd name="T62" fmla="*/ 8 w 12"/>
                <a:gd name="T63" fmla="*/ 4 h 8"/>
                <a:gd name="T64" fmla="*/ 8 w 12"/>
                <a:gd name="T65" fmla="*/ 4 h 8"/>
                <a:gd name="T66" fmla="*/ 9 w 12"/>
                <a:gd name="T67" fmla="*/ 4 h 8"/>
                <a:gd name="T68" fmla="*/ 10 w 12"/>
                <a:gd name="T69" fmla="*/ 3 h 8"/>
                <a:gd name="T70" fmla="*/ 10 w 12"/>
                <a:gd name="T71" fmla="*/ 3 h 8"/>
                <a:gd name="T72" fmla="*/ 10 w 12"/>
                <a:gd name="T73" fmla="*/ 2 h 8"/>
                <a:gd name="T74" fmla="*/ 11 w 12"/>
                <a:gd name="T75" fmla="*/ 2 h 8"/>
                <a:gd name="T76" fmla="*/ 11 w 12"/>
                <a:gd name="T77" fmla="*/ 1 h 8"/>
                <a:gd name="T78" fmla="*/ 11 w 12"/>
                <a:gd name="T79" fmla="*/ 1 h 8"/>
                <a:gd name="T80" fmla="*/ 11 w 12"/>
                <a:gd name="T81" fmla="*/ 0 h 8"/>
                <a:gd name="T82" fmla="*/ 10 w 12"/>
                <a:gd name="T83" fmla="*/ 0 h 8"/>
                <a:gd name="T84" fmla="*/ 10 w 12"/>
                <a:gd name="T85" fmla="*/ 0 h 8"/>
                <a:gd name="T86" fmla="*/ 10 w 12"/>
                <a:gd name="T87" fmla="*/ 1 h 8"/>
                <a:gd name="T88" fmla="*/ 10 w 12"/>
                <a:gd name="T89" fmla="*/ 1 h 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2"/>
                <a:gd name="T136" fmla="*/ 0 h 8"/>
                <a:gd name="T137" fmla="*/ 12 w 12"/>
                <a:gd name="T138" fmla="*/ 8 h 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2" h="8">
                  <a:moveTo>
                    <a:pt x="10" y="1"/>
                  </a:moveTo>
                  <a:lnTo>
                    <a:pt x="10" y="1"/>
                  </a:lnTo>
                  <a:lnTo>
                    <a:pt x="9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6" y="4"/>
                  </a:lnTo>
                  <a:lnTo>
                    <a:pt x="5" y="4"/>
                  </a:lnTo>
                  <a:lnTo>
                    <a:pt x="4" y="4"/>
                  </a:lnTo>
                  <a:lnTo>
                    <a:pt x="3" y="5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1" y="7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5" y="5"/>
                  </a:lnTo>
                  <a:lnTo>
                    <a:pt x="6" y="5"/>
                  </a:lnTo>
                  <a:lnTo>
                    <a:pt x="7" y="5"/>
                  </a:lnTo>
                  <a:lnTo>
                    <a:pt x="8" y="4"/>
                  </a:lnTo>
                  <a:lnTo>
                    <a:pt x="9" y="4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26" name="Freeform 351"/>
            <p:cNvSpPr>
              <a:spLocks/>
            </p:cNvSpPr>
            <p:nvPr/>
          </p:nvSpPr>
          <p:spPr bwMode="auto">
            <a:xfrm>
              <a:off x="741" y="2981"/>
              <a:ext cx="11" cy="8"/>
            </a:xfrm>
            <a:custGeom>
              <a:avLst/>
              <a:gdLst>
                <a:gd name="T0" fmla="*/ 8 w 11"/>
                <a:gd name="T1" fmla="*/ 1 h 8"/>
                <a:gd name="T2" fmla="*/ 8 w 11"/>
                <a:gd name="T3" fmla="*/ 2 h 8"/>
                <a:gd name="T4" fmla="*/ 8 w 11"/>
                <a:gd name="T5" fmla="*/ 2 h 8"/>
                <a:gd name="T6" fmla="*/ 7 w 11"/>
                <a:gd name="T7" fmla="*/ 3 h 8"/>
                <a:gd name="T8" fmla="*/ 7 w 11"/>
                <a:gd name="T9" fmla="*/ 3 h 8"/>
                <a:gd name="T10" fmla="*/ 6 w 11"/>
                <a:gd name="T11" fmla="*/ 3 h 8"/>
                <a:gd name="T12" fmla="*/ 6 w 11"/>
                <a:gd name="T13" fmla="*/ 4 h 8"/>
                <a:gd name="T14" fmla="*/ 5 w 11"/>
                <a:gd name="T15" fmla="*/ 4 h 8"/>
                <a:gd name="T16" fmla="*/ 4 w 11"/>
                <a:gd name="T17" fmla="*/ 4 h 8"/>
                <a:gd name="T18" fmla="*/ 4 w 11"/>
                <a:gd name="T19" fmla="*/ 5 h 8"/>
                <a:gd name="T20" fmla="*/ 3 w 11"/>
                <a:gd name="T21" fmla="*/ 5 h 8"/>
                <a:gd name="T22" fmla="*/ 3 w 11"/>
                <a:gd name="T23" fmla="*/ 5 h 8"/>
                <a:gd name="T24" fmla="*/ 2 w 11"/>
                <a:gd name="T25" fmla="*/ 5 h 8"/>
                <a:gd name="T26" fmla="*/ 1 w 11"/>
                <a:gd name="T27" fmla="*/ 6 h 8"/>
                <a:gd name="T28" fmla="*/ 1 w 11"/>
                <a:gd name="T29" fmla="*/ 6 h 8"/>
                <a:gd name="T30" fmla="*/ 1 w 11"/>
                <a:gd name="T31" fmla="*/ 6 h 8"/>
                <a:gd name="T32" fmla="*/ 0 w 11"/>
                <a:gd name="T33" fmla="*/ 6 h 8"/>
                <a:gd name="T34" fmla="*/ 0 w 11"/>
                <a:gd name="T35" fmla="*/ 7 h 8"/>
                <a:gd name="T36" fmla="*/ 1 w 11"/>
                <a:gd name="T37" fmla="*/ 7 h 8"/>
                <a:gd name="T38" fmla="*/ 1 w 11"/>
                <a:gd name="T39" fmla="*/ 7 h 8"/>
                <a:gd name="T40" fmla="*/ 2 w 11"/>
                <a:gd name="T41" fmla="*/ 7 h 8"/>
                <a:gd name="T42" fmla="*/ 3 w 11"/>
                <a:gd name="T43" fmla="*/ 7 h 8"/>
                <a:gd name="T44" fmla="*/ 3 w 11"/>
                <a:gd name="T45" fmla="*/ 6 h 8"/>
                <a:gd name="T46" fmla="*/ 4 w 11"/>
                <a:gd name="T47" fmla="*/ 6 h 8"/>
                <a:gd name="T48" fmla="*/ 4 w 11"/>
                <a:gd name="T49" fmla="*/ 6 h 8"/>
                <a:gd name="T50" fmla="*/ 5 w 11"/>
                <a:gd name="T51" fmla="*/ 6 h 8"/>
                <a:gd name="T52" fmla="*/ 6 w 11"/>
                <a:gd name="T53" fmla="*/ 6 h 8"/>
                <a:gd name="T54" fmla="*/ 6 w 11"/>
                <a:gd name="T55" fmla="*/ 5 h 8"/>
                <a:gd name="T56" fmla="*/ 7 w 11"/>
                <a:gd name="T57" fmla="*/ 5 h 8"/>
                <a:gd name="T58" fmla="*/ 8 w 11"/>
                <a:gd name="T59" fmla="*/ 5 h 8"/>
                <a:gd name="T60" fmla="*/ 8 w 11"/>
                <a:gd name="T61" fmla="*/ 4 h 8"/>
                <a:gd name="T62" fmla="*/ 9 w 11"/>
                <a:gd name="T63" fmla="*/ 4 h 8"/>
                <a:gd name="T64" fmla="*/ 9 w 11"/>
                <a:gd name="T65" fmla="*/ 3 h 8"/>
                <a:gd name="T66" fmla="*/ 9 w 11"/>
                <a:gd name="T67" fmla="*/ 3 h 8"/>
                <a:gd name="T68" fmla="*/ 9 w 11"/>
                <a:gd name="T69" fmla="*/ 3 h 8"/>
                <a:gd name="T70" fmla="*/ 9 w 11"/>
                <a:gd name="T71" fmla="*/ 2 h 8"/>
                <a:gd name="T72" fmla="*/ 10 w 11"/>
                <a:gd name="T73" fmla="*/ 2 h 8"/>
                <a:gd name="T74" fmla="*/ 10 w 11"/>
                <a:gd name="T75" fmla="*/ 1 h 8"/>
                <a:gd name="T76" fmla="*/ 10 w 11"/>
                <a:gd name="T77" fmla="*/ 1 h 8"/>
                <a:gd name="T78" fmla="*/ 9 w 11"/>
                <a:gd name="T79" fmla="*/ 1 h 8"/>
                <a:gd name="T80" fmla="*/ 9 w 11"/>
                <a:gd name="T81" fmla="*/ 0 h 8"/>
                <a:gd name="T82" fmla="*/ 9 w 11"/>
                <a:gd name="T83" fmla="*/ 1 h 8"/>
                <a:gd name="T84" fmla="*/ 9 w 11"/>
                <a:gd name="T85" fmla="*/ 1 h 8"/>
                <a:gd name="T86" fmla="*/ 9 w 11"/>
                <a:gd name="T87" fmla="*/ 1 h 8"/>
                <a:gd name="T88" fmla="*/ 8 w 11"/>
                <a:gd name="T89" fmla="*/ 1 h 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1"/>
                <a:gd name="T136" fmla="*/ 0 h 8"/>
                <a:gd name="T137" fmla="*/ 11 w 11"/>
                <a:gd name="T138" fmla="*/ 8 h 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1" h="8">
                  <a:moveTo>
                    <a:pt x="8" y="1"/>
                  </a:moveTo>
                  <a:lnTo>
                    <a:pt x="8" y="2"/>
                  </a:lnTo>
                  <a:lnTo>
                    <a:pt x="7" y="3"/>
                  </a:lnTo>
                  <a:lnTo>
                    <a:pt x="6" y="3"/>
                  </a:lnTo>
                  <a:lnTo>
                    <a:pt x="6" y="4"/>
                  </a:lnTo>
                  <a:lnTo>
                    <a:pt x="5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1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7" y="5"/>
                  </a:lnTo>
                  <a:lnTo>
                    <a:pt x="8" y="5"/>
                  </a:lnTo>
                  <a:lnTo>
                    <a:pt x="8" y="4"/>
                  </a:lnTo>
                  <a:lnTo>
                    <a:pt x="9" y="4"/>
                  </a:lnTo>
                  <a:lnTo>
                    <a:pt x="9" y="3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0" y="1"/>
                  </a:lnTo>
                  <a:lnTo>
                    <a:pt x="9" y="1"/>
                  </a:lnTo>
                  <a:lnTo>
                    <a:pt x="9" y="0"/>
                  </a:lnTo>
                  <a:lnTo>
                    <a:pt x="9" y="1"/>
                  </a:lnTo>
                  <a:lnTo>
                    <a:pt x="8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27" name="Freeform 352"/>
            <p:cNvSpPr>
              <a:spLocks/>
            </p:cNvSpPr>
            <p:nvPr/>
          </p:nvSpPr>
          <p:spPr bwMode="auto">
            <a:xfrm>
              <a:off x="747" y="2990"/>
              <a:ext cx="10" cy="7"/>
            </a:xfrm>
            <a:custGeom>
              <a:avLst/>
              <a:gdLst>
                <a:gd name="T0" fmla="*/ 8 w 10"/>
                <a:gd name="T1" fmla="*/ 1 h 7"/>
                <a:gd name="T2" fmla="*/ 8 w 10"/>
                <a:gd name="T3" fmla="*/ 1 h 7"/>
                <a:gd name="T4" fmla="*/ 7 w 10"/>
                <a:gd name="T5" fmla="*/ 1 h 7"/>
                <a:gd name="T6" fmla="*/ 7 w 10"/>
                <a:gd name="T7" fmla="*/ 2 h 7"/>
                <a:gd name="T8" fmla="*/ 7 w 10"/>
                <a:gd name="T9" fmla="*/ 2 h 7"/>
                <a:gd name="T10" fmla="*/ 7 w 10"/>
                <a:gd name="T11" fmla="*/ 2 h 7"/>
                <a:gd name="T12" fmla="*/ 6 w 10"/>
                <a:gd name="T13" fmla="*/ 3 h 7"/>
                <a:gd name="T14" fmla="*/ 5 w 10"/>
                <a:gd name="T15" fmla="*/ 3 h 7"/>
                <a:gd name="T16" fmla="*/ 5 w 10"/>
                <a:gd name="T17" fmla="*/ 4 h 7"/>
                <a:gd name="T18" fmla="*/ 4 w 10"/>
                <a:gd name="T19" fmla="*/ 4 h 7"/>
                <a:gd name="T20" fmla="*/ 4 w 10"/>
                <a:gd name="T21" fmla="*/ 4 h 7"/>
                <a:gd name="T22" fmla="*/ 4 w 10"/>
                <a:gd name="T23" fmla="*/ 4 h 7"/>
                <a:gd name="T24" fmla="*/ 3 w 10"/>
                <a:gd name="T25" fmla="*/ 5 h 7"/>
                <a:gd name="T26" fmla="*/ 2 w 10"/>
                <a:gd name="T27" fmla="*/ 5 h 7"/>
                <a:gd name="T28" fmla="*/ 2 w 10"/>
                <a:gd name="T29" fmla="*/ 5 h 7"/>
                <a:gd name="T30" fmla="*/ 1 w 10"/>
                <a:gd name="T31" fmla="*/ 5 h 7"/>
                <a:gd name="T32" fmla="*/ 1 w 10"/>
                <a:gd name="T33" fmla="*/ 5 h 7"/>
                <a:gd name="T34" fmla="*/ 1 w 10"/>
                <a:gd name="T35" fmla="*/ 5 h 7"/>
                <a:gd name="T36" fmla="*/ 0 w 10"/>
                <a:gd name="T37" fmla="*/ 5 h 7"/>
                <a:gd name="T38" fmla="*/ 0 w 10"/>
                <a:gd name="T39" fmla="*/ 6 h 7"/>
                <a:gd name="T40" fmla="*/ 0 w 10"/>
                <a:gd name="T41" fmla="*/ 6 h 7"/>
                <a:gd name="T42" fmla="*/ 1 w 10"/>
                <a:gd name="T43" fmla="*/ 6 h 7"/>
                <a:gd name="T44" fmla="*/ 1 w 10"/>
                <a:gd name="T45" fmla="*/ 6 h 7"/>
                <a:gd name="T46" fmla="*/ 2 w 10"/>
                <a:gd name="T47" fmla="*/ 6 h 7"/>
                <a:gd name="T48" fmla="*/ 2 w 10"/>
                <a:gd name="T49" fmla="*/ 6 h 7"/>
                <a:gd name="T50" fmla="*/ 3 w 10"/>
                <a:gd name="T51" fmla="*/ 6 h 7"/>
                <a:gd name="T52" fmla="*/ 4 w 10"/>
                <a:gd name="T53" fmla="*/ 5 h 7"/>
                <a:gd name="T54" fmla="*/ 5 w 10"/>
                <a:gd name="T55" fmla="*/ 5 h 7"/>
                <a:gd name="T56" fmla="*/ 5 w 10"/>
                <a:gd name="T57" fmla="*/ 5 h 7"/>
                <a:gd name="T58" fmla="*/ 6 w 10"/>
                <a:gd name="T59" fmla="*/ 5 h 7"/>
                <a:gd name="T60" fmla="*/ 7 w 10"/>
                <a:gd name="T61" fmla="*/ 4 h 7"/>
                <a:gd name="T62" fmla="*/ 7 w 10"/>
                <a:gd name="T63" fmla="*/ 4 h 7"/>
                <a:gd name="T64" fmla="*/ 8 w 10"/>
                <a:gd name="T65" fmla="*/ 4 h 7"/>
                <a:gd name="T66" fmla="*/ 8 w 10"/>
                <a:gd name="T67" fmla="*/ 3 h 7"/>
                <a:gd name="T68" fmla="*/ 8 w 10"/>
                <a:gd name="T69" fmla="*/ 3 h 7"/>
                <a:gd name="T70" fmla="*/ 8 w 10"/>
                <a:gd name="T71" fmla="*/ 3 h 7"/>
                <a:gd name="T72" fmla="*/ 9 w 10"/>
                <a:gd name="T73" fmla="*/ 2 h 7"/>
                <a:gd name="T74" fmla="*/ 9 w 10"/>
                <a:gd name="T75" fmla="*/ 2 h 7"/>
                <a:gd name="T76" fmla="*/ 9 w 10"/>
                <a:gd name="T77" fmla="*/ 1 h 7"/>
                <a:gd name="T78" fmla="*/ 9 w 10"/>
                <a:gd name="T79" fmla="*/ 1 h 7"/>
                <a:gd name="T80" fmla="*/ 9 w 10"/>
                <a:gd name="T81" fmla="*/ 0 h 7"/>
                <a:gd name="T82" fmla="*/ 8 w 10"/>
                <a:gd name="T83" fmla="*/ 0 h 7"/>
                <a:gd name="T84" fmla="*/ 8 w 10"/>
                <a:gd name="T85" fmla="*/ 0 h 7"/>
                <a:gd name="T86" fmla="*/ 8 w 10"/>
                <a:gd name="T87" fmla="*/ 1 h 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"/>
                <a:gd name="T133" fmla="*/ 0 h 7"/>
                <a:gd name="T134" fmla="*/ 10 w 10"/>
                <a:gd name="T135" fmla="*/ 7 h 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" h="7">
                  <a:moveTo>
                    <a:pt x="8" y="1"/>
                  </a:moveTo>
                  <a:lnTo>
                    <a:pt x="8" y="1"/>
                  </a:lnTo>
                  <a:lnTo>
                    <a:pt x="7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5" y="3"/>
                  </a:lnTo>
                  <a:lnTo>
                    <a:pt x="5" y="4"/>
                  </a:lnTo>
                  <a:lnTo>
                    <a:pt x="4" y="4"/>
                  </a:lnTo>
                  <a:lnTo>
                    <a:pt x="3" y="5"/>
                  </a:lnTo>
                  <a:lnTo>
                    <a:pt x="2" y="5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4" y="5"/>
                  </a:lnTo>
                  <a:lnTo>
                    <a:pt x="5" y="5"/>
                  </a:lnTo>
                  <a:lnTo>
                    <a:pt x="6" y="5"/>
                  </a:lnTo>
                  <a:lnTo>
                    <a:pt x="7" y="4"/>
                  </a:lnTo>
                  <a:lnTo>
                    <a:pt x="8" y="4"/>
                  </a:lnTo>
                  <a:lnTo>
                    <a:pt x="8" y="3"/>
                  </a:lnTo>
                  <a:lnTo>
                    <a:pt x="9" y="2"/>
                  </a:lnTo>
                  <a:lnTo>
                    <a:pt x="9" y="1"/>
                  </a:lnTo>
                  <a:lnTo>
                    <a:pt x="9" y="0"/>
                  </a:lnTo>
                  <a:lnTo>
                    <a:pt x="8" y="0"/>
                  </a:lnTo>
                  <a:lnTo>
                    <a:pt x="8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28" name="Freeform 353"/>
            <p:cNvSpPr>
              <a:spLocks/>
            </p:cNvSpPr>
            <p:nvPr/>
          </p:nvSpPr>
          <p:spPr bwMode="auto">
            <a:xfrm>
              <a:off x="753" y="2997"/>
              <a:ext cx="8" cy="6"/>
            </a:xfrm>
            <a:custGeom>
              <a:avLst/>
              <a:gdLst>
                <a:gd name="T0" fmla="*/ 6 w 8"/>
                <a:gd name="T1" fmla="*/ 1 h 6"/>
                <a:gd name="T2" fmla="*/ 6 w 8"/>
                <a:gd name="T3" fmla="*/ 1 h 6"/>
                <a:gd name="T4" fmla="*/ 6 w 8"/>
                <a:gd name="T5" fmla="*/ 2 h 6"/>
                <a:gd name="T6" fmla="*/ 5 w 8"/>
                <a:gd name="T7" fmla="*/ 2 h 6"/>
                <a:gd name="T8" fmla="*/ 5 w 8"/>
                <a:gd name="T9" fmla="*/ 2 h 6"/>
                <a:gd name="T10" fmla="*/ 5 w 8"/>
                <a:gd name="T11" fmla="*/ 2 h 6"/>
                <a:gd name="T12" fmla="*/ 4 w 8"/>
                <a:gd name="T13" fmla="*/ 3 h 6"/>
                <a:gd name="T14" fmla="*/ 4 w 8"/>
                <a:gd name="T15" fmla="*/ 3 h 6"/>
                <a:gd name="T16" fmla="*/ 3 w 8"/>
                <a:gd name="T17" fmla="*/ 3 h 6"/>
                <a:gd name="T18" fmla="*/ 3 w 8"/>
                <a:gd name="T19" fmla="*/ 3 h 6"/>
                <a:gd name="T20" fmla="*/ 2 w 8"/>
                <a:gd name="T21" fmla="*/ 4 h 6"/>
                <a:gd name="T22" fmla="*/ 2 w 8"/>
                <a:gd name="T23" fmla="*/ 4 h 6"/>
                <a:gd name="T24" fmla="*/ 1 w 8"/>
                <a:gd name="T25" fmla="*/ 4 h 6"/>
                <a:gd name="T26" fmla="*/ 1 w 8"/>
                <a:gd name="T27" fmla="*/ 4 h 6"/>
                <a:gd name="T28" fmla="*/ 1 w 8"/>
                <a:gd name="T29" fmla="*/ 4 h 6"/>
                <a:gd name="T30" fmla="*/ 0 w 8"/>
                <a:gd name="T31" fmla="*/ 5 h 6"/>
                <a:gd name="T32" fmla="*/ 0 w 8"/>
                <a:gd name="T33" fmla="*/ 5 h 6"/>
                <a:gd name="T34" fmla="*/ 1 w 8"/>
                <a:gd name="T35" fmla="*/ 5 h 6"/>
                <a:gd name="T36" fmla="*/ 1 w 8"/>
                <a:gd name="T37" fmla="*/ 5 h 6"/>
                <a:gd name="T38" fmla="*/ 2 w 8"/>
                <a:gd name="T39" fmla="*/ 5 h 6"/>
                <a:gd name="T40" fmla="*/ 2 w 8"/>
                <a:gd name="T41" fmla="*/ 5 h 6"/>
                <a:gd name="T42" fmla="*/ 3 w 8"/>
                <a:gd name="T43" fmla="*/ 5 h 6"/>
                <a:gd name="T44" fmla="*/ 3 w 8"/>
                <a:gd name="T45" fmla="*/ 5 h 6"/>
                <a:gd name="T46" fmla="*/ 3 w 8"/>
                <a:gd name="T47" fmla="*/ 5 h 6"/>
                <a:gd name="T48" fmla="*/ 4 w 8"/>
                <a:gd name="T49" fmla="*/ 5 h 6"/>
                <a:gd name="T50" fmla="*/ 4 w 8"/>
                <a:gd name="T51" fmla="*/ 4 h 6"/>
                <a:gd name="T52" fmla="*/ 5 w 8"/>
                <a:gd name="T53" fmla="*/ 4 h 6"/>
                <a:gd name="T54" fmla="*/ 5 w 8"/>
                <a:gd name="T55" fmla="*/ 4 h 6"/>
                <a:gd name="T56" fmla="*/ 6 w 8"/>
                <a:gd name="T57" fmla="*/ 4 h 6"/>
                <a:gd name="T58" fmla="*/ 6 w 8"/>
                <a:gd name="T59" fmla="*/ 3 h 6"/>
                <a:gd name="T60" fmla="*/ 6 w 8"/>
                <a:gd name="T61" fmla="*/ 3 h 6"/>
                <a:gd name="T62" fmla="*/ 7 w 8"/>
                <a:gd name="T63" fmla="*/ 3 h 6"/>
                <a:gd name="T64" fmla="*/ 7 w 8"/>
                <a:gd name="T65" fmla="*/ 2 h 6"/>
                <a:gd name="T66" fmla="*/ 7 w 8"/>
                <a:gd name="T67" fmla="*/ 2 h 6"/>
                <a:gd name="T68" fmla="*/ 7 w 8"/>
                <a:gd name="T69" fmla="*/ 1 h 6"/>
                <a:gd name="T70" fmla="*/ 7 w 8"/>
                <a:gd name="T71" fmla="*/ 1 h 6"/>
                <a:gd name="T72" fmla="*/ 7 w 8"/>
                <a:gd name="T73" fmla="*/ 0 h 6"/>
                <a:gd name="T74" fmla="*/ 7 w 8"/>
                <a:gd name="T75" fmla="*/ 0 h 6"/>
                <a:gd name="T76" fmla="*/ 6 w 8"/>
                <a:gd name="T77" fmla="*/ 0 h 6"/>
                <a:gd name="T78" fmla="*/ 6 w 8"/>
                <a:gd name="T79" fmla="*/ 0 h 6"/>
                <a:gd name="T80" fmla="*/ 6 w 8"/>
                <a:gd name="T81" fmla="*/ 1 h 6"/>
                <a:gd name="T82" fmla="*/ 6 w 8"/>
                <a:gd name="T83" fmla="*/ 1 h 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8"/>
                <a:gd name="T127" fmla="*/ 0 h 6"/>
                <a:gd name="T128" fmla="*/ 8 w 8"/>
                <a:gd name="T129" fmla="*/ 6 h 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8" h="6">
                  <a:moveTo>
                    <a:pt x="6" y="1"/>
                  </a:moveTo>
                  <a:lnTo>
                    <a:pt x="6" y="1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4"/>
                  </a:lnTo>
                  <a:lnTo>
                    <a:pt x="1" y="4"/>
                  </a:lnTo>
                  <a:lnTo>
                    <a:pt x="0" y="5"/>
                  </a:lnTo>
                  <a:lnTo>
                    <a:pt x="1" y="5"/>
                  </a:lnTo>
                  <a:lnTo>
                    <a:pt x="2" y="5"/>
                  </a:lnTo>
                  <a:lnTo>
                    <a:pt x="3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5" y="4"/>
                  </a:lnTo>
                  <a:lnTo>
                    <a:pt x="6" y="4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6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29" name="Freeform 354"/>
            <p:cNvSpPr>
              <a:spLocks/>
            </p:cNvSpPr>
            <p:nvPr/>
          </p:nvSpPr>
          <p:spPr bwMode="auto">
            <a:xfrm>
              <a:off x="759" y="3003"/>
              <a:ext cx="9" cy="6"/>
            </a:xfrm>
            <a:custGeom>
              <a:avLst/>
              <a:gdLst>
                <a:gd name="T0" fmla="*/ 7 w 9"/>
                <a:gd name="T1" fmla="*/ 1 h 6"/>
                <a:gd name="T2" fmla="*/ 7 w 9"/>
                <a:gd name="T3" fmla="*/ 1 h 6"/>
                <a:gd name="T4" fmla="*/ 6 w 9"/>
                <a:gd name="T5" fmla="*/ 1 h 6"/>
                <a:gd name="T6" fmla="*/ 6 w 9"/>
                <a:gd name="T7" fmla="*/ 2 h 6"/>
                <a:gd name="T8" fmla="*/ 5 w 9"/>
                <a:gd name="T9" fmla="*/ 2 h 6"/>
                <a:gd name="T10" fmla="*/ 5 w 9"/>
                <a:gd name="T11" fmla="*/ 3 h 6"/>
                <a:gd name="T12" fmla="*/ 4 w 9"/>
                <a:gd name="T13" fmla="*/ 3 h 6"/>
                <a:gd name="T14" fmla="*/ 3 w 9"/>
                <a:gd name="T15" fmla="*/ 3 h 6"/>
                <a:gd name="T16" fmla="*/ 3 w 9"/>
                <a:gd name="T17" fmla="*/ 3 h 6"/>
                <a:gd name="T18" fmla="*/ 2 w 9"/>
                <a:gd name="T19" fmla="*/ 3 h 6"/>
                <a:gd name="T20" fmla="*/ 2 w 9"/>
                <a:gd name="T21" fmla="*/ 3 h 6"/>
                <a:gd name="T22" fmla="*/ 1 w 9"/>
                <a:gd name="T23" fmla="*/ 3 h 6"/>
                <a:gd name="T24" fmla="*/ 1 w 9"/>
                <a:gd name="T25" fmla="*/ 4 h 6"/>
                <a:gd name="T26" fmla="*/ 0 w 9"/>
                <a:gd name="T27" fmla="*/ 4 h 6"/>
                <a:gd name="T28" fmla="*/ 0 w 9"/>
                <a:gd name="T29" fmla="*/ 5 h 6"/>
                <a:gd name="T30" fmla="*/ 0 w 9"/>
                <a:gd name="T31" fmla="*/ 5 h 6"/>
                <a:gd name="T32" fmla="*/ 1 w 9"/>
                <a:gd name="T33" fmla="*/ 5 h 6"/>
                <a:gd name="T34" fmla="*/ 1 w 9"/>
                <a:gd name="T35" fmla="*/ 5 h 6"/>
                <a:gd name="T36" fmla="*/ 2 w 9"/>
                <a:gd name="T37" fmla="*/ 5 h 6"/>
                <a:gd name="T38" fmla="*/ 2 w 9"/>
                <a:gd name="T39" fmla="*/ 5 h 6"/>
                <a:gd name="T40" fmla="*/ 2 w 9"/>
                <a:gd name="T41" fmla="*/ 5 h 6"/>
                <a:gd name="T42" fmla="*/ 3 w 9"/>
                <a:gd name="T43" fmla="*/ 5 h 6"/>
                <a:gd name="T44" fmla="*/ 3 w 9"/>
                <a:gd name="T45" fmla="*/ 4 h 6"/>
                <a:gd name="T46" fmla="*/ 4 w 9"/>
                <a:gd name="T47" fmla="*/ 4 h 6"/>
                <a:gd name="T48" fmla="*/ 5 w 9"/>
                <a:gd name="T49" fmla="*/ 4 h 6"/>
                <a:gd name="T50" fmla="*/ 5 w 9"/>
                <a:gd name="T51" fmla="*/ 4 h 6"/>
                <a:gd name="T52" fmla="*/ 6 w 9"/>
                <a:gd name="T53" fmla="*/ 4 h 6"/>
                <a:gd name="T54" fmla="*/ 6 w 9"/>
                <a:gd name="T55" fmla="*/ 3 h 6"/>
                <a:gd name="T56" fmla="*/ 6 w 9"/>
                <a:gd name="T57" fmla="*/ 3 h 6"/>
                <a:gd name="T58" fmla="*/ 7 w 9"/>
                <a:gd name="T59" fmla="*/ 3 h 6"/>
                <a:gd name="T60" fmla="*/ 7 w 9"/>
                <a:gd name="T61" fmla="*/ 3 h 6"/>
                <a:gd name="T62" fmla="*/ 7 w 9"/>
                <a:gd name="T63" fmla="*/ 2 h 6"/>
                <a:gd name="T64" fmla="*/ 8 w 9"/>
                <a:gd name="T65" fmla="*/ 2 h 6"/>
                <a:gd name="T66" fmla="*/ 8 w 9"/>
                <a:gd name="T67" fmla="*/ 2 h 6"/>
                <a:gd name="T68" fmla="*/ 8 w 9"/>
                <a:gd name="T69" fmla="*/ 1 h 6"/>
                <a:gd name="T70" fmla="*/ 8 w 9"/>
                <a:gd name="T71" fmla="*/ 1 h 6"/>
                <a:gd name="T72" fmla="*/ 8 w 9"/>
                <a:gd name="T73" fmla="*/ 0 h 6"/>
                <a:gd name="T74" fmla="*/ 7 w 9"/>
                <a:gd name="T75" fmla="*/ 0 h 6"/>
                <a:gd name="T76" fmla="*/ 7 w 9"/>
                <a:gd name="T77" fmla="*/ 0 h 6"/>
                <a:gd name="T78" fmla="*/ 7 w 9"/>
                <a:gd name="T79" fmla="*/ 0 h 6"/>
                <a:gd name="T80" fmla="*/ 7 w 9"/>
                <a:gd name="T81" fmla="*/ 1 h 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9"/>
                <a:gd name="T124" fmla="*/ 0 h 6"/>
                <a:gd name="T125" fmla="*/ 9 w 9"/>
                <a:gd name="T126" fmla="*/ 6 h 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9" h="6">
                  <a:moveTo>
                    <a:pt x="7" y="1"/>
                  </a:moveTo>
                  <a:lnTo>
                    <a:pt x="7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5"/>
                  </a:lnTo>
                  <a:lnTo>
                    <a:pt x="2" y="5"/>
                  </a:lnTo>
                  <a:lnTo>
                    <a:pt x="3" y="5"/>
                  </a:lnTo>
                  <a:lnTo>
                    <a:pt x="3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6" y="4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1"/>
                  </a:lnTo>
                  <a:lnTo>
                    <a:pt x="8" y="0"/>
                  </a:lnTo>
                  <a:lnTo>
                    <a:pt x="7" y="0"/>
                  </a:lnTo>
                  <a:lnTo>
                    <a:pt x="7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30" name="Freeform 355"/>
            <p:cNvSpPr>
              <a:spLocks/>
            </p:cNvSpPr>
            <p:nvPr/>
          </p:nvSpPr>
          <p:spPr bwMode="auto">
            <a:xfrm>
              <a:off x="767" y="3008"/>
              <a:ext cx="9" cy="6"/>
            </a:xfrm>
            <a:custGeom>
              <a:avLst/>
              <a:gdLst>
                <a:gd name="T0" fmla="*/ 7 w 9"/>
                <a:gd name="T1" fmla="*/ 0 h 6"/>
                <a:gd name="T2" fmla="*/ 7 w 9"/>
                <a:gd name="T3" fmla="*/ 1 h 6"/>
                <a:gd name="T4" fmla="*/ 6 w 9"/>
                <a:gd name="T5" fmla="*/ 1 h 6"/>
                <a:gd name="T6" fmla="*/ 6 w 9"/>
                <a:gd name="T7" fmla="*/ 1 h 6"/>
                <a:gd name="T8" fmla="*/ 6 w 9"/>
                <a:gd name="T9" fmla="*/ 2 h 6"/>
                <a:gd name="T10" fmla="*/ 5 w 9"/>
                <a:gd name="T11" fmla="*/ 2 h 6"/>
                <a:gd name="T12" fmla="*/ 5 w 9"/>
                <a:gd name="T13" fmla="*/ 2 h 6"/>
                <a:gd name="T14" fmla="*/ 5 w 9"/>
                <a:gd name="T15" fmla="*/ 3 h 6"/>
                <a:gd name="T16" fmla="*/ 4 w 9"/>
                <a:gd name="T17" fmla="*/ 3 h 6"/>
                <a:gd name="T18" fmla="*/ 3 w 9"/>
                <a:gd name="T19" fmla="*/ 3 h 6"/>
                <a:gd name="T20" fmla="*/ 3 w 9"/>
                <a:gd name="T21" fmla="*/ 3 h 6"/>
                <a:gd name="T22" fmla="*/ 3 w 9"/>
                <a:gd name="T23" fmla="*/ 3 h 6"/>
                <a:gd name="T24" fmla="*/ 2 w 9"/>
                <a:gd name="T25" fmla="*/ 3 h 6"/>
                <a:gd name="T26" fmla="*/ 2 w 9"/>
                <a:gd name="T27" fmla="*/ 4 h 6"/>
                <a:gd name="T28" fmla="*/ 2 w 9"/>
                <a:gd name="T29" fmla="*/ 4 h 6"/>
                <a:gd name="T30" fmla="*/ 1 w 9"/>
                <a:gd name="T31" fmla="*/ 4 h 6"/>
                <a:gd name="T32" fmla="*/ 1 w 9"/>
                <a:gd name="T33" fmla="*/ 4 h 6"/>
                <a:gd name="T34" fmla="*/ 1 w 9"/>
                <a:gd name="T35" fmla="*/ 4 h 6"/>
                <a:gd name="T36" fmla="*/ 0 w 9"/>
                <a:gd name="T37" fmla="*/ 4 h 6"/>
                <a:gd name="T38" fmla="*/ 0 w 9"/>
                <a:gd name="T39" fmla="*/ 5 h 6"/>
                <a:gd name="T40" fmla="*/ 0 w 9"/>
                <a:gd name="T41" fmla="*/ 5 h 6"/>
                <a:gd name="T42" fmla="*/ 1 w 9"/>
                <a:gd name="T43" fmla="*/ 5 h 6"/>
                <a:gd name="T44" fmla="*/ 1 w 9"/>
                <a:gd name="T45" fmla="*/ 5 h 6"/>
                <a:gd name="T46" fmla="*/ 1 w 9"/>
                <a:gd name="T47" fmla="*/ 5 h 6"/>
                <a:gd name="T48" fmla="*/ 2 w 9"/>
                <a:gd name="T49" fmla="*/ 5 h 6"/>
                <a:gd name="T50" fmla="*/ 2 w 9"/>
                <a:gd name="T51" fmla="*/ 5 h 6"/>
                <a:gd name="T52" fmla="*/ 3 w 9"/>
                <a:gd name="T53" fmla="*/ 5 h 6"/>
                <a:gd name="T54" fmla="*/ 3 w 9"/>
                <a:gd name="T55" fmla="*/ 5 h 6"/>
                <a:gd name="T56" fmla="*/ 4 w 9"/>
                <a:gd name="T57" fmla="*/ 4 h 6"/>
                <a:gd name="T58" fmla="*/ 5 w 9"/>
                <a:gd name="T59" fmla="*/ 4 h 6"/>
                <a:gd name="T60" fmla="*/ 5 w 9"/>
                <a:gd name="T61" fmla="*/ 4 h 6"/>
                <a:gd name="T62" fmla="*/ 6 w 9"/>
                <a:gd name="T63" fmla="*/ 4 h 6"/>
                <a:gd name="T64" fmla="*/ 6 w 9"/>
                <a:gd name="T65" fmla="*/ 4 h 6"/>
                <a:gd name="T66" fmla="*/ 7 w 9"/>
                <a:gd name="T67" fmla="*/ 3 h 6"/>
                <a:gd name="T68" fmla="*/ 7 w 9"/>
                <a:gd name="T69" fmla="*/ 3 h 6"/>
                <a:gd name="T70" fmla="*/ 7 w 9"/>
                <a:gd name="T71" fmla="*/ 3 h 6"/>
                <a:gd name="T72" fmla="*/ 7 w 9"/>
                <a:gd name="T73" fmla="*/ 2 h 6"/>
                <a:gd name="T74" fmla="*/ 8 w 9"/>
                <a:gd name="T75" fmla="*/ 2 h 6"/>
                <a:gd name="T76" fmla="*/ 8 w 9"/>
                <a:gd name="T77" fmla="*/ 1 h 6"/>
                <a:gd name="T78" fmla="*/ 8 w 9"/>
                <a:gd name="T79" fmla="*/ 1 h 6"/>
                <a:gd name="T80" fmla="*/ 8 w 9"/>
                <a:gd name="T81" fmla="*/ 0 h 6"/>
                <a:gd name="T82" fmla="*/ 8 w 9"/>
                <a:gd name="T83" fmla="*/ 0 h 6"/>
                <a:gd name="T84" fmla="*/ 7 w 9"/>
                <a:gd name="T85" fmla="*/ 0 h 6"/>
                <a:gd name="T86" fmla="*/ 7 w 9"/>
                <a:gd name="T87" fmla="*/ 0 h 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"/>
                <a:gd name="T133" fmla="*/ 0 h 6"/>
                <a:gd name="T134" fmla="*/ 9 w 9"/>
                <a:gd name="T135" fmla="*/ 6 h 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" h="6">
                  <a:moveTo>
                    <a:pt x="7" y="0"/>
                  </a:moveTo>
                  <a:lnTo>
                    <a:pt x="7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5"/>
                  </a:lnTo>
                  <a:lnTo>
                    <a:pt x="2" y="5"/>
                  </a:lnTo>
                  <a:lnTo>
                    <a:pt x="3" y="5"/>
                  </a:lnTo>
                  <a:lnTo>
                    <a:pt x="4" y="4"/>
                  </a:lnTo>
                  <a:lnTo>
                    <a:pt x="5" y="4"/>
                  </a:lnTo>
                  <a:lnTo>
                    <a:pt x="6" y="4"/>
                  </a:lnTo>
                  <a:lnTo>
                    <a:pt x="7" y="3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1"/>
                  </a:lnTo>
                  <a:lnTo>
                    <a:pt x="8" y="0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31" name="Freeform 356"/>
            <p:cNvSpPr>
              <a:spLocks/>
            </p:cNvSpPr>
            <p:nvPr/>
          </p:nvSpPr>
          <p:spPr bwMode="auto">
            <a:xfrm>
              <a:off x="774" y="3015"/>
              <a:ext cx="8" cy="4"/>
            </a:xfrm>
            <a:custGeom>
              <a:avLst/>
              <a:gdLst>
                <a:gd name="T0" fmla="*/ 5 w 8"/>
                <a:gd name="T1" fmla="*/ 1 h 4"/>
                <a:gd name="T2" fmla="*/ 5 w 8"/>
                <a:gd name="T3" fmla="*/ 1 h 4"/>
                <a:gd name="T4" fmla="*/ 5 w 8"/>
                <a:gd name="T5" fmla="*/ 1 h 4"/>
                <a:gd name="T6" fmla="*/ 5 w 8"/>
                <a:gd name="T7" fmla="*/ 1 h 4"/>
                <a:gd name="T8" fmla="*/ 4 w 8"/>
                <a:gd name="T9" fmla="*/ 2 h 4"/>
                <a:gd name="T10" fmla="*/ 4 w 8"/>
                <a:gd name="T11" fmla="*/ 2 h 4"/>
                <a:gd name="T12" fmla="*/ 3 w 8"/>
                <a:gd name="T13" fmla="*/ 2 h 4"/>
                <a:gd name="T14" fmla="*/ 3 w 8"/>
                <a:gd name="T15" fmla="*/ 2 h 4"/>
                <a:gd name="T16" fmla="*/ 3 w 8"/>
                <a:gd name="T17" fmla="*/ 2 h 4"/>
                <a:gd name="T18" fmla="*/ 2 w 8"/>
                <a:gd name="T19" fmla="*/ 2 h 4"/>
                <a:gd name="T20" fmla="*/ 2 w 8"/>
                <a:gd name="T21" fmla="*/ 2 h 4"/>
                <a:gd name="T22" fmla="*/ 1 w 8"/>
                <a:gd name="T23" fmla="*/ 2 h 4"/>
                <a:gd name="T24" fmla="*/ 1 w 8"/>
                <a:gd name="T25" fmla="*/ 2 h 4"/>
                <a:gd name="T26" fmla="*/ 0 w 8"/>
                <a:gd name="T27" fmla="*/ 2 h 4"/>
                <a:gd name="T28" fmla="*/ 0 w 8"/>
                <a:gd name="T29" fmla="*/ 3 h 4"/>
                <a:gd name="T30" fmla="*/ 0 w 8"/>
                <a:gd name="T31" fmla="*/ 3 h 4"/>
                <a:gd name="T32" fmla="*/ 1 w 8"/>
                <a:gd name="T33" fmla="*/ 3 h 4"/>
                <a:gd name="T34" fmla="*/ 1 w 8"/>
                <a:gd name="T35" fmla="*/ 3 h 4"/>
                <a:gd name="T36" fmla="*/ 2 w 8"/>
                <a:gd name="T37" fmla="*/ 3 h 4"/>
                <a:gd name="T38" fmla="*/ 2 w 8"/>
                <a:gd name="T39" fmla="*/ 3 h 4"/>
                <a:gd name="T40" fmla="*/ 2 w 8"/>
                <a:gd name="T41" fmla="*/ 3 h 4"/>
                <a:gd name="T42" fmla="*/ 3 w 8"/>
                <a:gd name="T43" fmla="*/ 3 h 4"/>
                <a:gd name="T44" fmla="*/ 3 w 8"/>
                <a:gd name="T45" fmla="*/ 3 h 4"/>
                <a:gd name="T46" fmla="*/ 4 w 8"/>
                <a:gd name="T47" fmla="*/ 3 h 4"/>
                <a:gd name="T48" fmla="*/ 4 w 8"/>
                <a:gd name="T49" fmla="*/ 3 h 4"/>
                <a:gd name="T50" fmla="*/ 4 w 8"/>
                <a:gd name="T51" fmla="*/ 2 h 4"/>
                <a:gd name="T52" fmla="*/ 5 w 8"/>
                <a:gd name="T53" fmla="*/ 2 h 4"/>
                <a:gd name="T54" fmla="*/ 5 w 8"/>
                <a:gd name="T55" fmla="*/ 2 h 4"/>
                <a:gd name="T56" fmla="*/ 6 w 8"/>
                <a:gd name="T57" fmla="*/ 2 h 4"/>
                <a:gd name="T58" fmla="*/ 6 w 8"/>
                <a:gd name="T59" fmla="*/ 2 h 4"/>
                <a:gd name="T60" fmla="*/ 7 w 8"/>
                <a:gd name="T61" fmla="*/ 2 h 4"/>
                <a:gd name="T62" fmla="*/ 7 w 8"/>
                <a:gd name="T63" fmla="*/ 1 h 4"/>
                <a:gd name="T64" fmla="*/ 7 w 8"/>
                <a:gd name="T65" fmla="*/ 1 h 4"/>
                <a:gd name="T66" fmla="*/ 7 w 8"/>
                <a:gd name="T67" fmla="*/ 1 h 4"/>
                <a:gd name="T68" fmla="*/ 7 w 8"/>
                <a:gd name="T69" fmla="*/ 0 h 4"/>
                <a:gd name="T70" fmla="*/ 7 w 8"/>
                <a:gd name="T71" fmla="*/ 0 h 4"/>
                <a:gd name="T72" fmla="*/ 6 w 8"/>
                <a:gd name="T73" fmla="*/ 0 h 4"/>
                <a:gd name="T74" fmla="*/ 6 w 8"/>
                <a:gd name="T75" fmla="*/ 0 h 4"/>
                <a:gd name="T76" fmla="*/ 6 w 8"/>
                <a:gd name="T77" fmla="*/ 0 h 4"/>
                <a:gd name="T78" fmla="*/ 5 w 8"/>
                <a:gd name="T79" fmla="*/ 1 h 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8"/>
                <a:gd name="T121" fmla="*/ 0 h 4"/>
                <a:gd name="T122" fmla="*/ 8 w 8"/>
                <a:gd name="T123" fmla="*/ 4 h 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8" h="4">
                  <a:moveTo>
                    <a:pt x="5" y="1"/>
                  </a:moveTo>
                  <a:lnTo>
                    <a:pt x="5" y="1"/>
                  </a:lnTo>
                  <a:lnTo>
                    <a:pt x="4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4" y="3"/>
                  </a:lnTo>
                  <a:lnTo>
                    <a:pt x="4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32" name="Freeform 357"/>
            <p:cNvSpPr>
              <a:spLocks/>
            </p:cNvSpPr>
            <p:nvPr/>
          </p:nvSpPr>
          <p:spPr bwMode="auto">
            <a:xfrm>
              <a:off x="781" y="3019"/>
              <a:ext cx="7" cy="4"/>
            </a:xfrm>
            <a:custGeom>
              <a:avLst/>
              <a:gdLst>
                <a:gd name="T0" fmla="*/ 5 w 7"/>
                <a:gd name="T1" fmla="*/ 1 h 4"/>
                <a:gd name="T2" fmla="*/ 5 w 7"/>
                <a:gd name="T3" fmla="*/ 1 h 4"/>
                <a:gd name="T4" fmla="*/ 5 w 7"/>
                <a:gd name="T5" fmla="*/ 1 h 4"/>
                <a:gd name="T6" fmla="*/ 4 w 7"/>
                <a:gd name="T7" fmla="*/ 1 h 4"/>
                <a:gd name="T8" fmla="*/ 4 w 7"/>
                <a:gd name="T9" fmla="*/ 2 h 4"/>
                <a:gd name="T10" fmla="*/ 3 w 7"/>
                <a:gd name="T11" fmla="*/ 2 h 4"/>
                <a:gd name="T12" fmla="*/ 3 w 7"/>
                <a:gd name="T13" fmla="*/ 2 h 4"/>
                <a:gd name="T14" fmla="*/ 2 w 7"/>
                <a:gd name="T15" fmla="*/ 2 h 4"/>
                <a:gd name="T16" fmla="*/ 2 w 7"/>
                <a:gd name="T17" fmla="*/ 2 h 4"/>
                <a:gd name="T18" fmla="*/ 1 w 7"/>
                <a:gd name="T19" fmla="*/ 2 h 4"/>
                <a:gd name="T20" fmla="*/ 1 w 7"/>
                <a:gd name="T21" fmla="*/ 2 h 4"/>
                <a:gd name="T22" fmla="*/ 1 w 7"/>
                <a:gd name="T23" fmla="*/ 2 h 4"/>
                <a:gd name="T24" fmla="*/ 1 w 7"/>
                <a:gd name="T25" fmla="*/ 2 h 4"/>
                <a:gd name="T26" fmla="*/ 0 w 7"/>
                <a:gd name="T27" fmla="*/ 2 h 4"/>
                <a:gd name="T28" fmla="*/ 0 w 7"/>
                <a:gd name="T29" fmla="*/ 3 h 4"/>
                <a:gd name="T30" fmla="*/ 1 w 7"/>
                <a:gd name="T31" fmla="*/ 3 h 4"/>
                <a:gd name="T32" fmla="*/ 1 w 7"/>
                <a:gd name="T33" fmla="*/ 3 h 4"/>
                <a:gd name="T34" fmla="*/ 1 w 7"/>
                <a:gd name="T35" fmla="*/ 3 h 4"/>
                <a:gd name="T36" fmla="*/ 1 w 7"/>
                <a:gd name="T37" fmla="*/ 3 h 4"/>
                <a:gd name="T38" fmla="*/ 2 w 7"/>
                <a:gd name="T39" fmla="*/ 3 h 4"/>
                <a:gd name="T40" fmla="*/ 2 w 7"/>
                <a:gd name="T41" fmla="*/ 3 h 4"/>
                <a:gd name="T42" fmla="*/ 3 w 7"/>
                <a:gd name="T43" fmla="*/ 3 h 4"/>
                <a:gd name="T44" fmla="*/ 3 w 7"/>
                <a:gd name="T45" fmla="*/ 3 h 4"/>
                <a:gd name="T46" fmla="*/ 4 w 7"/>
                <a:gd name="T47" fmla="*/ 3 h 4"/>
                <a:gd name="T48" fmla="*/ 4 w 7"/>
                <a:gd name="T49" fmla="*/ 2 h 4"/>
                <a:gd name="T50" fmla="*/ 5 w 7"/>
                <a:gd name="T51" fmla="*/ 2 h 4"/>
                <a:gd name="T52" fmla="*/ 5 w 7"/>
                <a:gd name="T53" fmla="*/ 2 h 4"/>
                <a:gd name="T54" fmla="*/ 6 w 7"/>
                <a:gd name="T55" fmla="*/ 2 h 4"/>
                <a:gd name="T56" fmla="*/ 6 w 7"/>
                <a:gd name="T57" fmla="*/ 2 h 4"/>
                <a:gd name="T58" fmla="*/ 6 w 7"/>
                <a:gd name="T59" fmla="*/ 1 h 4"/>
                <a:gd name="T60" fmla="*/ 6 w 7"/>
                <a:gd name="T61" fmla="*/ 1 h 4"/>
                <a:gd name="T62" fmla="*/ 6 w 7"/>
                <a:gd name="T63" fmla="*/ 1 h 4"/>
                <a:gd name="T64" fmla="*/ 6 w 7"/>
                <a:gd name="T65" fmla="*/ 0 h 4"/>
                <a:gd name="T66" fmla="*/ 6 w 7"/>
                <a:gd name="T67" fmla="*/ 0 h 4"/>
                <a:gd name="T68" fmla="*/ 6 w 7"/>
                <a:gd name="T69" fmla="*/ 0 h 4"/>
                <a:gd name="T70" fmla="*/ 6 w 7"/>
                <a:gd name="T71" fmla="*/ 0 h 4"/>
                <a:gd name="T72" fmla="*/ 5 w 7"/>
                <a:gd name="T73" fmla="*/ 0 h 4"/>
                <a:gd name="T74" fmla="*/ 5 w 7"/>
                <a:gd name="T75" fmla="*/ 1 h 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7"/>
                <a:gd name="T115" fmla="*/ 0 h 4"/>
                <a:gd name="T116" fmla="*/ 7 w 7"/>
                <a:gd name="T117" fmla="*/ 4 h 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7" h="4">
                  <a:moveTo>
                    <a:pt x="5" y="1"/>
                  </a:moveTo>
                  <a:lnTo>
                    <a:pt x="5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4" y="3"/>
                  </a:lnTo>
                  <a:lnTo>
                    <a:pt x="4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5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33" name="Freeform 358"/>
            <p:cNvSpPr>
              <a:spLocks/>
            </p:cNvSpPr>
            <p:nvPr/>
          </p:nvSpPr>
          <p:spPr bwMode="auto">
            <a:xfrm>
              <a:off x="786" y="3023"/>
              <a:ext cx="6" cy="4"/>
            </a:xfrm>
            <a:custGeom>
              <a:avLst/>
              <a:gdLst>
                <a:gd name="T0" fmla="*/ 4 w 6"/>
                <a:gd name="T1" fmla="*/ 1 h 4"/>
                <a:gd name="T2" fmla="*/ 4 w 6"/>
                <a:gd name="T3" fmla="*/ 1 h 4"/>
                <a:gd name="T4" fmla="*/ 4 w 6"/>
                <a:gd name="T5" fmla="*/ 1 h 4"/>
                <a:gd name="T6" fmla="*/ 4 w 6"/>
                <a:gd name="T7" fmla="*/ 1 h 4"/>
                <a:gd name="T8" fmla="*/ 3 w 6"/>
                <a:gd name="T9" fmla="*/ 2 h 4"/>
                <a:gd name="T10" fmla="*/ 3 w 6"/>
                <a:gd name="T11" fmla="*/ 2 h 4"/>
                <a:gd name="T12" fmla="*/ 2 w 6"/>
                <a:gd name="T13" fmla="*/ 2 h 4"/>
                <a:gd name="T14" fmla="*/ 2 w 6"/>
                <a:gd name="T15" fmla="*/ 2 h 4"/>
                <a:gd name="T16" fmla="*/ 1 w 6"/>
                <a:gd name="T17" fmla="*/ 2 h 4"/>
                <a:gd name="T18" fmla="*/ 1 w 6"/>
                <a:gd name="T19" fmla="*/ 2 h 4"/>
                <a:gd name="T20" fmla="*/ 0 w 6"/>
                <a:gd name="T21" fmla="*/ 2 h 4"/>
                <a:gd name="T22" fmla="*/ 0 w 6"/>
                <a:gd name="T23" fmla="*/ 2 h 4"/>
                <a:gd name="T24" fmla="*/ 0 w 6"/>
                <a:gd name="T25" fmla="*/ 2 h 4"/>
                <a:gd name="T26" fmla="*/ 0 w 6"/>
                <a:gd name="T27" fmla="*/ 3 h 4"/>
                <a:gd name="T28" fmla="*/ 0 w 6"/>
                <a:gd name="T29" fmla="*/ 3 h 4"/>
                <a:gd name="T30" fmla="*/ 0 w 6"/>
                <a:gd name="T31" fmla="*/ 3 h 4"/>
                <a:gd name="T32" fmla="*/ 1 w 6"/>
                <a:gd name="T33" fmla="*/ 3 h 4"/>
                <a:gd name="T34" fmla="*/ 1 w 6"/>
                <a:gd name="T35" fmla="*/ 3 h 4"/>
                <a:gd name="T36" fmla="*/ 2 w 6"/>
                <a:gd name="T37" fmla="*/ 3 h 4"/>
                <a:gd name="T38" fmla="*/ 2 w 6"/>
                <a:gd name="T39" fmla="*/ 3 h 4"/>
                <a:gd name="T40" fmla="*/ 3 w 6"/>
                <a:gd name="T41" fmla="*/ 3 h 4"/>
                <a:gd name="T42" fmla="*/ 3 w 6"/>
                <a:gd name="T43" fmla="*/ 3 h 4"/>
                <a:gd name="T44" fmla="*/ 4 w 6"/>
                <a:gd name="T45" fmla="*/ 3 h 4"/>
                <a:gd name="T46" fmla="*/ 4 w 6"/>
                <a:gd name="T47" fmla="*/ 2 h 4"/>
                <a:gd name="T48" fmla="*/ 4 w 6"/>
                <a:gd name="T49" fmla="*/ 2 h 4"/>
                <a:gd name="T50" fmla="*/ 5 w 6"/>
                <a:gd name="T51" fmla="*/ 2 h 4"/>
                <a:gd name="T52" fmla="*/ 5 w 6"/>
                <a:gd name="T53" fmla="*/ 2 h 4"/>
                <a:gd name="T54" fmla="*/ 5 w 6"/>
                <a:gd name="T55" fmla="*/ 2 h 4"/>
                <a:gd name="T56" fmla="*/ 5 w 6"/>
                <a:gd name="T57" fmla="*/ 2 h 4"/>
                <a:gd name="T58" fmla="*/ 5 w 6"/>
                <a:gd name="T59" fmla="*/ 1 h 4"/>
                <a:gd name="T60" fmla="*/ 5 w 6"/>
                <a:gd name="T61" fmla="*/ 1 h 4"/>
                <a:gd name="T62" fmla="*/ 5 w 6"/>
                <a:gd name="T63" fmla="*/ 1 h 4"/>
                <a:gd name="T64" fmla="*/ 5 w 6"/>
                <a:gd name="T65" fmla="*/ 0 h 4"/>
                <a:gd name="T66" fmla="*/ 5 w 6"/>
                <a:gd name="T67" fmla="*/ 0 h 4"/>
                <a:gd name="T68" fmla="*/ 5 w 6"/>
                <a:gd name="T69" fmla="*/ 0 h 4"/>
                <a:gd name="T70" fmla="*/ 5 w 6"/>
                <a:gd name="T71" fmla="*/ 0 h 4"/>
                <a:gd name="T72" fmla="*/ 4 w 6"/>
                <a:gd name="T73" fmla="*/ 0 h 4"/>
                <a:gd name="T74" fmla="*/ 4 w 6"/>
                <a:gd name="T75" fmla="*/ 1 h 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"/>
                <a:gd name="T115" fmla="*/ 0 h 4"/>
                <a:gd name="T116" fmla="*/ 6 w 6"/>
                <a:gd name="T117" fmla="*/ 4 h 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" h="4">
                  <a:moveTo>
                    <a:pt x="4" y="1"/>
                  </a:moveTo>
                  <a:lnTo>
                    <a:pt x="4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4" y="3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4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34" name="Freeform 359"/>
            <p:cNvSpPr>
              <a:spLocks/>
            </p:cNvSpPr>
            <p:nvPr/>
          </p:nvSpPr>
          <p:spPr bwMode="auto">
            <a:xfrm>
              <a:off x="710" y="2941"/>
              <a:ext cx="14" cy="12"/>
            </a:xfrm>
            <a:custGeom>
              <a:avLst/>
              <a:gdLst>
                <a:gd name="T0" fmla="*/ 12 w 14"/>
                <a:gd name="T1" fmla="*/ 1 h 12"/>
                <a:gd name="T2" fmla="*/ 12 w 14"/>
                <a:gd name="T3" fmla="*/ 2 h 12"/>
                <a:gd name="T4" fmla="*/ 11 w 14"/>
                <a:gd name="T5" fmla="*/ 2 h 12"/>
                <a:gd name="T6" fmla="*/ 11 w 14"/>
                <a:gd name="T7" fmla="*/ 3 h 12"/>
                <a:gd name="T8" fmla="*/ 10 w 14"/>
                <a:gd name="T9" fmla="*/ 3 h 12"/>
                <a:gd name="T10" fmla="*/ 10 w 14"/>
                <a:gd name="T11" fmla="*/ 4 h 12"/>
                <a:gd name="T12" fmla="*/ 9 w 14"/>
                <a:gd name="T13" fmla="*/ 5 h 12"/>
                <a:gd name="T14" fmla="*/ 8 w 14"/>
                <a:gd name="T15" fmla="*/ 5 h 12"/>
                <a:gd name="T16" fmla="*/ 8 w 14"/>
                <a:gd name="T17" fmla="*/ 6 h 12"/>
                <a:gd name="T18" fmla="*/ 7 w 14"/>
                <a:gd name="T19" fmla="*/ 6 h 12"/>
                <a:gd name="T20" fmla="*/ 6 w 14"/>
                <a:gd name="T21" fmla="*/ 6 h 12"/>
                <a:gd name="T22" fmla="*/ 5 w 14"/>
                <a:gd name="T23" fmla="*/ 7 h 12"/>
                <a:gd name="T24" fmla="*/ 5 w 14"/>
                <a:gd name="T25" fmla="*/ 8 h 12"/>
                <a:gd name="T26" fmla="*/ 4 w 14"/>
                <a:gd name="T27" fmla="*/ 8 h 12"/>
                <a:gd name="T28" fmla="*/ 3 w 14"/>
                <a:gd name="T29" fmla="*/ 8 h 12"/>
                <a:gd name="T30" fmla="*/ 3 w 14"/>
                <a:gd name="T31" fmla="*/ 9 h 12"/>
                <a:gd name="T32" fmla="*/ 2 w 14"/>
                <a:gd name="T33" fmla="*/ 9 h 12"/>
                <a:gd name="T34" fmla="*/ 1 w 14"/>
                <a:gd name="T35" fmla="*/ 9 h 12"/>
                <a:gd name="T36" fmla="*/ 1 w 14"/>
                <a:gd name="T37" fmla="*/ 9 h 12"/>
                <a:gd name="T38" fmla="*/ 1 w 14"/>
                <a:gd name="T39" fmla="*/ 10 h 12"/>
                <a:gd name="T40" fmla="*/ 0 w 14"/>
                <a:gd name="T41" fmla="*/ 10 h 12"/>
                <a:gd name="T42" fmla="*/ 1 w 14"/>
                <a:gd name="T43" fmla="*/ 11 h 12"/>
                <a:gd name="T44" fmla="*/ 1 w 14"/>
                <a:gd name="T45" fmla="*/ 11 h 12"/>
                <a:gd name="T46" fmla="*/ 1 w 14"/>
                <a:gd name="T47" fmla="*/ 10 h 12"/>
                <a:gd name="T48" fmla="*/ 2 w 14"/>
                <a:gd name="T49" fmla="*/ 10 h 12"/>
                <a:gd name="T50" fmla="*/ 3 w 14"/>
                <a:gd name="T51" fmla="*/ 10 h 12"/>
                <a:gd name="T52" fmla="*/ 3 w 14"/>
                <a:gd name="T53" fmla="*/ 10 h 12"/>
                <a:gd name="T54" fmla="*/ 5 w 14"/>
                <a:gd name="T55" fmla="*/ 9 h 12"/>
                <a:gd name="T56" fmla="*/ 5 w 14"/>
                <a:gd name="T57" fmla="*/ 8 h 12"/>
                <a:gd name="T58" fmla="*/ 7 w 14"/>
                <a:gd name="T59" fmla="*/ 8 h 12"/>
                <a:gd name="T60" fmla="*/ 8 w 14"/>
                <a:gd name="T61" fmla="*/ 8 h 12"/>
                <a:gd name="T62" fmla="*/ 8 w 14"/>
                <a:gd name="T63" fmla="*/ 7 h 12"/>
                <a:gd name="T64" fmla="*/ 10 w 14"/>
                <a:gd name="T65" fmla="*/ 6 h 12"/>
                <a:gd name="T66" fmla="*/ 10 w 14"/>
                <a:gd name="T67" fmla="*/ 6 h 12"/>
                <a:gd name="T68" fmla="*/ 11 w 14"/>
                <a:gd name="T69" fmla="*/ 5 h 12"/>
                <a:gd name="T70" fmla="*/ 12 w 14"/>
                <a:gd name="T71" fmla="*/ 5 h 12"/>
                <a:gd name="T72" fmla="*/ 12 w 14"/>
                <a:gd name="T73" fmla="*/ 4 h 12"/>
                <a:gd name="T74" fmla="*/ 13 w 14"/>
                <a:gd name="T75" fmla="*/ 3 h 12"/>
                <a:gd name="T76" fmla="*/ 13 w 14"/>
                <a:gd name="T77" fmla="*/ 3 h 12"/>
                <a:gd name="T78" fmla="*/ 13 w 14"/>
                <a:gd name="T79" fmla="*/ 2 h 12"/>
                <a:gd name="T80" fmla="*/ 13 w 14"/>
                <a:gd name="T81" fmla="*/ 1 h 12"/>
                <a:gd name="T82" fmla="*/ 13 w 14"/>
                <a:gd name="T83" fmla="*/ 1 h 12"/>
                <a:gd name="T84" fmla="*/ 13 w 14"/>
                <a:gd name="T85" fmla="*/ 0 h 12"/>
                <a:gd name="T86" fmla="*/ 12 w 14"/>
                <a:gd name="T87" fmla="*/ 0 h 12"/>
                <a:gd name="T88" fmla="*/ 12 w 14"/>
                <a:gd name="T89" fmla="*/ 1 h 12"/>
                <a:gd name="T90" fmla="*/ 12 w 14"/>
                <a:gd name="T91" fmla="*/ 1 h 1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4"/>
                <a:gd name="T139" fmla="*/ 0 h 12"/>
                <a:gd name="T140" fmla="*/ 14 w 14"/>
                <a:gd name="T141" fmla="*/ 12 h 1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4" h="12">
                  <a:moveTo>
                    <a:pt x="12" y="1"/>
                  </a:moveTo>
                  <a:lnTo>
                    <a:pt x="12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9" y="5"/>
                  </a:lnTo>
                  <a:lnTo>
                    <a:pt x="8" y="5"/>
                  </a:lnTo>
                  <a:lnTo>
                    <a:pt x="8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7"/>
                  </a:lnTo>
                  <a:lnTo>
                    <a:pt x="5" y="8"/>
                  </a:lnTo>
                  <a:lnTo>
                    <a:pt x="4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2" y="9"/>
                  </a:lnTo>
                  <a:lnTo>
                    <a:pt x="1" y="9"/>
                  </a:lnTo>
                  <a:lnTo>
                    <a:pt x="1" y="10"/>
                  </a:lnTo>
                  <a:lnTo>
                    <a:pt x="0" y="10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5" y="9"/>
                  </a:lnTo>
                  <a:lnTo>
                    <a:pt x="5" y="8"/>
                  </a:lnTo>
                  <a:lnTo>
                    <a:pt x="7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2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35" name="Freeform 360"/>
            <p:cNvSpPr>
              <a:spLocks/>
            </p:cNvSpPr>
            <p:nvPr/>
          </p:nvSpPr>
          <p:spPr bwMode="auto">
            <a:xfrm>
              <a:off x="699" y="2941"/>
              <a:ext cx="14" cy="12"/>
            </a:xfrm>
            <a:custGeom>
              <a:avLst/>
              <a:gdLst>
                <a:gd name="T0" fmla="*/ 11 w 14"/>
                <a:gd name="T1" fmla="*/ 1 h 12"/>
                <a:gd name="T2" fmla="*/ 11 w 14"/>
                <a:gd name="T3" fmla="*/ 2 h 12"/>
                <a:gd name="T4" fmla="*/ 10 w 14"/>
                <a:gd name="T5" fmla="*/ 3 h 12"/>
                <a:gd name="T6" fmla="*/ 10 w 14"/>
                <a:gd name="T7" fmla="*/ 3 h 12"/>
                <a:gd name="T8" fmla="*/ 9 w 14"/>
                <a:gd name="T9" fmla="*/ 4 h 12"/>
                <a:gd name="T10" fmla="*/ 9 w 14"/>
                <a:gd name="T11" fmla="*/ 5 h 12"/>
                <a:gd name="T12" fmla="*/ 8 w 14"/>
                <a:gd name="T13" fmla="*/ 5 h 12"/>
                <a:gd name="T14" fmla="*/ 7 w 14"/>
                <a:gd name="T15" fmla="*/ 6 h 12"/>
                <a:gd name="T16" fmla="*/ 6 w 14"/>
                <a:gd name="T17" fmla="*/ 6 h 12"/>
                <a:gd name="T18" fmla="*/ 5 w 14"/>
                <a:gd name="T19" fmla="*/ 6 h 12"/>
                <a:gd name="T20" fmla="*/ 5 w 14"/>
                <a:gd name="T21" fmla="*/ 7 h 12"/>
                <a:gd name="T22" fmla="*/ 4 w 14"/>
                <a:gd name="T23" fmla="*/ 8 h 12"/>
                <a:gd name="T24" fmla="*/ 3 w 14"/>
                <a:gd name="T25" fmla="*/ 8 h 12"/>
                <a:gd name="T26" fmla="*/ 3 w 14"/>
                <a:gd name="T27" fmla="*/ 8 h 12"/>
                <a:gd name="T28" fmla="*/ 2 w 14"/>
                <a:gd name="T29" fmla="*/ 9 h 12"/>
                <a:gd name="T30" fmla="*/ 1 w 14"/>
                <a:gd name="T31" fmla="*/ 9 h 12"/>
                <a:gd name="T32" fmla="*/ 1 w 14"/>
                <a:gd name="T33" fmla="*/ 9 h 12"/>
                <a:gd name="T34" fmla="*/ 0 w 14"/>
                <a:gd name="T35" fmla="*/ 10 h 12"/>
                <a:gd name="T36" fmla="*/ 0 w 14"/>
                <a:gd name="T37" fmla="*/ 10 h 12"/>
                <a:gd name="T38" fmla="*/ 0 w 14"/>
                <a:gd name="T39" fmla="*/ 11 h 12"/>
                <a:gd name="T40" fmla="*/ 1 w 14"/>
                <a:gd name="T41" fmla="*/ 11 h 12"/>
                <a:gd name="T42" fmla="*/ 1 w 14"/>
                <a:gd name="T43" fmla="*/ 11 h 12"/>
                <a:gd name="T44" fmla="*/ 1 w 14"/>
                <a:gd name="T45" fmla="*/ 10 h 12"/>
                <a:gd name="T46" fmla="*/ 2 w 14"/>
                <a:gd name="T47" fmla="*/ 10 h 12"/>
                <a:gd name="T48" fmla="*/ 3 w 14"/>
                <a:gd name="T49" fmla="*/ 10 h 12"/>
                <a:gd name="T50" fmla="*/ 3 w 14"/>
                <a:gd name="T51" fmla="*/ 10 h 12"/>
                <a:gd name="T52" fmla="*/ 4 w 14"/>
                <a:gd name="T53" fmla="*/ 9 h 12"/>
                <a:gd name="T54" fmla="*/ 5 w 14"/>
                <a:gd name="T55" fmla="*/ 8 h 12"/>
                <a:gd name="T56" fmla="*/ 6 w 14"/>
                <a:gd name="T57" fmla="*/ 8 h 12"/>
                <a:gd name="T58" fmla="*/ 7 w 14"/>
                <a:gd name="T59" fmla="*/ 8 h 12"/>
                <a:gd name="T60" fmla="*/ 8 w 14"/>
                <a:gd name="T61" fmla="*/ 7 h 12"/>
                <a:gd name="T62" fmla="*/ 9 w 14"/>
                <a:gd name="T63" fmla="*/ 6 h 12"/>
                <a:gd name="T64" fmla="*/ 10 w 14"/>
                <a:gd name="T65" fmla="*/ 6 h 12"/>
                <a:gd name="T66" fmla="*/ 10 w 14"/>
                <a:gd name="T67" fmla="*/ 5 h 12"/>
                <a:gd name="T68" fmla="*/ 11 w 14"/>
                <a:gd name="T69" fmla="*/ 5 h 12"/>
                <a:gd name="T70" fmla="*/ 12 w 14"/>
                <a:gd name="T71" fmla="*/ 4 h 12"/>
                <a:gd name="T72" fmla="*/ 12 w 14"/>
                <a:gd name="T73" fmla="*/ 3 h 12"/>
                <a:gd name="T74" fmla="*/ 12 w 14"/>
                <a:gd name="T75" fmla="*/ 3 h 12"/>
                <a:gd name="T76" fmla="*/ 13 w 14"/>
                <a:gd name="T77" fmla="*/ 2 h 12"/>
                <a:gd name="T78" fmla="*/ 13 w 14"/>
                <a:gd name="T79" fmla="*/ 1 h 12"/>
                <a:gd name="T80" fmla="*/ 13 w 14"/>
                <a:gd name="T81" fmla="*/ 1 h 12"/>
                <a:gd name="T82" fmla="*/ 12 w 14"/>
                <a:gd name="T83" fmla="*/ 1 h 12"/>
                <a:gd name="T84" fmla="*/ 12 w 14"/>
                <a:gd name="T85" fmla="*/ 0 h 12"/>
                <a:gd name="T86" fmla="*/ 12 w 14"/>
                <a:gd name="T87" fmla="*/ 0 h 12"/>
                <a:gd name="T88" fmla="*/ 12 w 14"/>
                <a:gd name="T89" fmla="*/ 1 h 12"/>
                <a:gd name="T90" fmla="*/ 11 w 14"/>
                <a:gd name="T91" fmla="*/ 1 h 12"/>
                <a:gd name="T92" fmla="*/ 11 w 14"/>
                <a:gd name="T93" fmla="*/ 1 h 1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4"/>
                <a:gd name="T142" fmla="*/ 0 h 12"/>
                <a:gd name="T143" fmla="*/ 14 w 14"/>
                <a:gd name="T144" fmla="*/ 12 h 1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4" h="12">
                  <a:moveTo>
                    <a:pt x="11" y="1"/>
                  </a:moveTo>
                  <a:lnTo>
                    <a:pt x="11" y="2"/>
                  </a:lnTo>
                  <a:lnTo>
                    <a:pt x="10" y="3"/>
                  </a:lnTo>
                  <a:lnTo>
                    <a:pt x="9" y="4"/>
                  </a:lnTo>
                  <a:lnTo>
                    <a:pt x="9" y="5"/>
                  </a:lnTo>
                  <a:lnTo>
                    <a:pt x="8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4" y="8"/>
                  </a:lnTo>
                  <a:lnTo>
                    <a:pt x="3" y="8"/>
                  </a:lnTo>
                  <a:lnTo>
                    <a:pt x="2" y="9"/>
                  </a:lnTo>
                  <a:lnTo>
                    <a:pt x="1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4" y="9"/>
                  </a:lnTo>
                  <a:lnTo>
                    <a:pt x="5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36" name="Freeform 361"/>
            <p:cNvSpPr>
              <a:spLocks/>
            </p:cNvSpPr>
            <p:nvPr/>
          </p:nvSpPr>
          <p:spPr bwMode="auto">
            <a:xfrm>
              <a:off x="685" y="2944"/>
              <a:ext cx="14" cy="11"/>
            </a:xfrm>
            <a:custGeom>
              <a:avLst/>
              <a:gdLst>
                <a:gd name="T0" fmla="*/ 12 w 14"/>
                <a:gd name="T1" fmla="*/ 1 h 11"/>
                <a:gd name="T2" fmla="*/ 11 w 14"/>
                <a:gd name="T3" fmla="*/ 1 h 11"/>
                <a:gd name="T4" fmla="*/ 11 w 14"/>
                <a:gd name="T5" fmla="*/ 2 h 11"/>
                <a:gd name="T6" fmla="*/ 10 w 14"/>
                <a:gd name="T7" fmla="*/ 3 h 11"/>
                <a:gd name="T8" fmla="*/ 10 w 14"/>
                <a:gd name="T9" fmla="*/ 3 h 11"/>
                <a:gd name="T10" fmla="*/ 10 w 14"/>
                <a:gd name="T11" fmla="*/ 3 h 11"/>
                <a:gd name="T12" fmla="*/ 9 w 14"/>
                <a:gd name="T13" fmla="*/ 4 h 11"/>
                <a:gd name="T14" fmla="*/ 8 w 14"/>
                <a:gd name="T15" fmla="*/ 4 h 11"/>
                <a:gd name="T16" fmla="*/ 8 w 14"/>
                <a:gd name="T17" fmla="*/ 5 h 11"/>
                <a:gd name="T18" fmla="*/ 7 w 14"/>
                <a:gd name="T19" fmla="*/ 6 h 11"/>
                <a:gd name="T20" fmla="*/ 6 w 14"/>
                <a:gd name="T21" fmla="*/ 6 h 11"/>
                <a:gd name="T22" fmla="*/ 5 w 14"/>
                <a:gd name="T23" fmla="*/ 7 h 11"/>
                <a:gd name="T24" fmla="*/ 5 w 14"/>
                <a:gd name="T25" fmla="*/ 7 h 11"/>
                <a:gd name="T26" fmla="*/ 3 w 14"/>
                <a:gd name="T27" fmla="*/ 8 h 11"/>
                <a:gd name="T28" fmla="*/ 3 w 14"/>
                <a:gd name="T29" fmla="*/ 8 h 11"/>
                <a:gd name="T30" fmla="*/ 2 w 14"/>
                <a:gd name="T31" fmla="*/ 8 h 11"/>
                <a:gd name="T32" fmla="*/ 1 w 14"/>
                <a:gd name="T33" fmla="*/ 8 h 11"/>
                <a:gd name="T34" fmla="*/ 1 w 14"/>
                <a:gd name="T35" fmla="*/ 8 h 11"/>
                <a:gd name="T36" fmla="*/ 1 w 14"/>
                <a:gd name="T37" fmla="*/ 9 h 11"/>
                <a:gd name="T38" fmla="*/ 0 w 14"/>
                <a:gd name="T39" fmla="*/ 9 h 11"/>
                <a:gd name="T40" fmla="*/ 0 w 14"/>
                <a:gd name="T41" fmla="*/ 9 h 11"/>
                <a:gd name="T42" fmla="*/ 0 w 14"/>
                <a:gd name="T43" fmla="*/ 10 h 11"/>
                <a:gd name="T44" fmla="*/ 1 w 14"/>
                <a:gd name="T45" fmla="*/ 10 h 11"/>
                <a:gd name="T46" fmla="*/ 1 w 14"/>
                <a:gd name="T47" fmla="*/ 10 h 11"/>
                <a:gd name="T48" fmla="*/ 2 w 14"/>
                <a:gd name="T49" fmla="*/ 10 h 11"/>
                <a:gd name="T50" fmla="*/ 3 w 14"/>
                <a:gd name="T51" fmla="*/ 9 h 11"/>
                <a:gd name="T52" fmla="*/ 3 w 14"/>
                <a:gd name="T53" fmla="*/ 9 h 11"/>
                <a:gd name="T54" fmla="*/ 4 w 14"/>
                <a:gd name="T55" fmla="*/ 9 h 11"/>
                <a:gd name="T56" fmla="*/ 5 w 14"/>
                <a:gd name="T57" fmla="*/ 8 h 11"/>
                <a:gd name="T58" fmla="*/ 6 w 14"/>
                <a:gd name="T59" fmla="*/ 8 h 11"/>
                <a:gd name="T60" fmla="*/ 7 w 14"/>
                <a:gd name="T61" fmla="*/ 7 h 11"/>
                <a:gd name="T62" fmla="*/ 8 w 14"/>
                <a:gd name="T63" fmla="*/ 6 h 11"/>
                <a:gd name="T64" fmla="*/ 9 w 14"/>
                <a:gd name="T65" fmla="*/ 6 h 11"/>
                <a:gd name="T66" fmla="*/ 10 w 14"/>
                <a:gd name="T67" fmla="*/ 6 h 11"/>
                <a:gd name="T68" fmla="*/ 10 w 14"/>
                <a:gd name="T69" fmla="*/ 5 h 11"/>
                <a:gd name="T70" fmla="*/ 11 w 14"/>
                <a:gd name="T71" fmla="*/ 4 h 11"/>
                <a:gd name="T72" fmla="*/ 12 w 14"/>
                <a:gd name="T73" fmla="*/ 4 h 11"/>
                <a:gd name="T74" fmla="*/ 12 w 14"/>
                <a:gd name="T75" fmla="*/ 3 h 11"/>
                <a:gd name="T76" fmla="*/ 12 w 14"/>
                <a:gd name="T77" fmla="*/ 3 h 11"/>
                <a:gd name="T78" fmla="*/ 13 w 14"/>
                <a:gd name="T79" fmla="*/ 3 h 11"/>
                <a:gd name="T80" fmla="*/ 13 w 14"/>
                <a:gd name="T81" fmla="*/ 2 h 11"/>
                <a:gd name="T82" fmla="*/ 13 w 14"/>
                <a:gd name="T83" fmla="*/ 1 h 11"/>
                <a:gd name="T84" fmla="*/ 13 w 14"/>
                <a:gd name="T85" fmla="*/ 1 h 11"/>
                <a:gd name="T86" fmla="*/ 12 w 14"/>
                <a:gd name="T87" fmla="*/ 1 h 11"/>
                <a:gd name="T88" fmla="*/ 12 w 14"/>
                <a:gd name="T89" fmla="*/ 0 h 11"/>
                <a:gd name="T90" fmla="*/ 12 w 14"/>
                <a:gd name="T91" fmla="*/ 0 h 11"/>
                <a:gd name="T92" fmla="*/ 12 w 14"/>
                <a:gd name="T93" fmla="*/ 1 h 11"/>
                <a:gd name="T94" fmla="*/ 12 w 14"/>
                <a:gd name="T95" fmla="*/ 1 h 1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4"/>
                <a:gd name="T145" fmla="*/ 0 h 11"/>
                <a:gd name="T146" fmla="*/ 14 w 14"/>
                <a:gd name="T147" fmla="*/ 11 h 1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4" h="11">
                  <a:moveTo>
                    <a:pt x="12" y="1"/>
                  </a:moveTo>
                  <a:lnTo>
                    <a:pt x="11" y="1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9" y="4"/>
                  </a:lnTo>
                  <a:lnTo>
                    <a:pt x="8" y="4"/>
                  </a:lnTo>
                  <a:lnTo>
                    <a:pt x="8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7"/>
                  </a:lnTo>
                  <a:lnTo>
                    <a:pt x="3" y="8"/>
                  </a:lnTo>
                  <a:lnTo>
                    <a:pt x="2" y="8"/>
                  </a:lnTo>
                  <a:lnTo>
                    <a:pt x="1" y="8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3" y="9"/>
                  </a:lnTo>
                  <a:lnTo>
                    <a:pt x="4" y="9"/>
                  </a:lnTo>
                  <a:lnTo>
                    <a:pt x="5" y="8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6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37" name="Freeform 362"/>
            <p:cNvSpPr>
              <a:spLocks/>
            </p:cNvSpPr>
            <p:nvPr/>
          </p:nvSpPr>
          <p:spPr bwMode="auto">
            <a:xfrm>
              <a:off x="839" y="2889"/>
              <a:ext cx="147" cy="255"/>
            </a:xfrm>
            <a:custGeom>
              <a:avLst/>
              <a:gdLst>
                <a:gd name="T0" fmla="*/ 0 w 147"/>
                <a:gd name="T1" fmla="*/ 75 h 255"/>
                <a:gd name="T2" fmla="*/ 2 w 147"/>
                <a:gd name="T3" fmla="*/ 76 h 255"/>
                <a:gd name="T4" fmla="*/ 4 w 147"/>
                <a:gd name="T5" fmla="*/ 77 h 255"/>
                <a:gd name="T6" fmla="*/ 7 w 147"/>
                <a:gd name="T7" fmla="*/ 77 h 255"/>
                <a:gd name="T8" fmla="*/ 10 w 147"/>
                <a:gd name="T9" fmla="*/ 77 h 255"/>
                <a:gd name="T10" fmla="*/ 20 w 147"/>
                <a:gd name="T11" fmla="*/ 76 h 255"/>
                <a:gd name="T12" fmla="*/ 33 w 147"/>
                <a:gd name="T13" fmla="*/ 69 h 255"/>
                <a:gd name="T14" fmla="*/ 44 w 147"/>
                <a:gd name="T15" fmla="*/ 59 h 255"/>
                <a:gd name="T16" fmla="*/ 55 w 147"/>
                <a:gd name="T17" fmla="*/ 44 h 255"/>
                <a:gd name="T18" fmla="*/ 61 w 147"/>
                <a:gd name="T19" fmla="*/ 24 h 255"/>
                <a:gd name="T20" fmla="*/ 62 w 147"/>
                <a:gd name="T21" fmla="*/ 15 h 255"/>
                <a:gd name="T22" fmla="*/ 62 w 147"/>
                <a:gd name="T23" fmla="*/ 12 h 255"/>
                <a:gd name="T24" fmla="*/ 63 w 147"/>
                <a:gd name="T25" fmla="*/ 10 h 255"/>
                <a:gd name="T26" fmla="*/ 71 w 147"/>
                <a:gd name="T27" fmla="*/ 12 h 255"/>
                <a:gd name="T28" fmla="*/ 89 w 147"/>
                <a:gd name="T29" fmla="*/ 24 h 255"/>
                <a:gd name="T30" fmla="*/ 107 w 147"/>
                <a:gd name="T31" fmla="*/ 43 h 255"/>
                <a:gd name="T32" fmla="*/ 122 w 147"/>
                <a:gd name="T33" fmla="*/ 66 h 255"/>
                <a:gd name="T34" fmla="*/ 134 w 147"/>
                <a:gd name="T35" fmla="*/ 92 h 255"/>
                <a:gd name="T36" fmla="*/ 140 w 147"/>
                <a:gd name="T37" fmla="*/ 117 h 255"/>
                <a:gd name="T38" fmla="*/ 140 w 147"/>
                <a:gd name="T39" fmla="*/ 139 h 255"/>
                <a:gd name="T40" fmla="*/ 139 w 147"/>
                <a:gd name="T41" fmla="*/ 165 h 255"/>
                <a:gd name="T42" fmla="*/ 136 w 147"/>
                <a:gd name="T43" fmla="*/ 193 h 255"/>
                <a:gd name="T44" fmla="*/ 135 w 147"/>
                <a:gd name="T45" fmla="*/ 221 h 255"/>
                <a:gd name="T46" fmla="*/ 136 w 147"/>
                <a:gd name="T47" fmla="*/ 240 h 255"/>
                <a:gd name="T48" fmla="*/ 138 w 147"/>
                <a:gd name="T49" fmla="*/ 248 h 255"/>
                <a:gd name="T50" fmla="*/ 140 w 147"/>
                <a:gd name="T51" fmla="*/ 251 h 255"/>
                <a:gd name="T52" fmla="*/ 142 w 147"/>
                <a:gd name="T53" fmla="*/ 254 h 255"/>
                <a:gd name="T54" fmla="*/ 143 w 147"/>
                <a:gd name="T55" fmla="*/ 251 h 255"/>
                <a:gd name="T56" fmla="*/ 141 w 147"/>
                <a:gd name="T57" fmla="*/ 242 h 255"/>
                <a:gd name="T58" fmla="*/ 140 w 147"/>
                <a:gd name="T59" fmla="*/ 221 h 255"/>
                <a:gd name="T60" fmla="*/ 141 w 147"/>
                <a:gd name="T61" fmla="*/ 193 h 255"/>
                <a:gd name="T62" fmla="*/ 144 w 147"/>
                <a:gd name="T63" fmla="*/ 165 h 255"/>
                <a:gd name="T64" fmla="*/ 146 w 147"/>
                <a:gd name="T65" fmla="*/ 139 h 255"/>
                <a:gd name="T66" fmla="*/ 145 w 147"/>
                <a:gd name="T67" fmla="*/ 116 h 255"/>
                <a:gd name="T68" fmla="*/ 139 w 147"/>
                <a:gd name="T69" fmla="*/ 91 h 255"/>
                <a:gd name="T70" fmla="*/ 127 w 147"/>
                <a:gd name="T71" fmla="*/ 64 h 255"/>
                <a:gd name="T72" fmla="*/ 110 w 147"/>
                <a:gd name="T73" fmla="*/ 38 h 255"/>
                <a:gd name="T74" fmla="*/ 91 w 147"/>
                <a:gd name="T75" fmla="*/ 17 h 255"/>
                <a:gd name="T76" fmla="*/ 68 w 147"/>
                <a:gd name="T77" fmla="*/ 3 h 255"/>
                <a:gd name="T78" fmla="*/ 58 w 147"/>
                <a:gd name="T79" fmla="*/ 0 h 255"/>
                <a:gd name="T80" fmla="*/ 56 w 147"/>
                <a:gd name="T81" fmla="*/ 2 h 255"/>
                <a:gd name="T82" fmla="*/ 54 w 147"/>
                <a:gd name="T83" fmla="*/ 5 h 255"/>
                <a:gd name="T84" fmla="*/ 54 w 147"/>
                <a:gd name="T85" fmla="*/ 9 h 255"/>
                <a:gd name="T86" fmla="*/ 54 w 147"/>
                <a:gd name="T87" fmla="*/ 13 h 255"/>
                <a:gd name="T88" fmla="*/ 54 w 147"/>
                <a:gd name="T89" fmla="*/ 21 h 255"/>
                <a:gd name="T90" fmla="*/ 48 w 147"/>
                <a:gd name="T91" fmla="*/ 39 h 255"/>
                <a:gd name="T92" fmla="*/ 39 w 147"/>
                <a:gd name="T93" fmla="*/ 52 h 255"/>
                <a:gd name="T94" fmla="*/ 29 w 147"/>
                <a:gd name="T95" fmla="*/ 62 h 255"/>
                <a:gd name="T96" fmla="*/ 17 w 147"/>
                <a:gd name="T97" fmla="*/ 68 h 255"/>
                <a:gd name="T98" fmla="*/ 8 w 147"/>
                <a:gd name="T99" fmla="*/ 71 h 255"/>
                <a:gd name="T100" fmla="*/ 5 w 147"/>
                <a:gd name="T101" fmla="*/ 71 h 255"/>
                <a:gd name="T102" fmla="*/ 2 w 147"/>
                <a:gd name="T103" fmla="*/ 72 h 255"/>
                <a:gd name="T104" fmla="*/ 0 w 147"/>
                <a:gd name="T105" fmla="*/ 73 h 25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"/>
                <a:gd name="T160" fmla="*/ 0 h 255"/>
                <a:gd name="T161" fmla="*/ 147 w 147"/>
                <a:gd name="T162" fmla="*/ 255 h 25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" h="255">
                  <a:moveTo>
                    <a:pt x="0" y="74"/>
                  </a:moveTo>
                  <a:lnTo>
                    <a:pt x="0" y="74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1" y="76"/>
                  </a:lnTo>
                  <a:lnTo>
                    <a:pt x="2" y="76"/>
                  </a:lnTo>
                  <a:lnTo>
                    <a:pt x="2" y="77"/>
                  </a:lnTo>
                  <a:lnTo>
                    <a:pt x="3" y="77"/>
                  </a:lnTo>
                  <a:lnTo>
                    <a:pt x="4" y="77"/>
                  </a:lnTo>
                  <a:lnTo>
                    <a:pt x="5" y="77"/>
                  </a:lnTo>
                  <a:lnTo>
                    <a:pt x="6" y="77"/>
                  </a:lnTo>
                  <a:lnTo>
                    <a:pt x="7" y="77"/>
                  </a:lnTo>
                  <a:lnTo>
                    <a:pt x="8" y="77"/>
                  </a:lnTo>
                  <a:lnTo>
                    <a:pt x="9" y="77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6" y="77"/>
                  </a:lnTo>
                  <a:lnTo>
                    <a:pt x="20" y="76"/>
                  </a:lnTo>
                  <a:lnTo>
                    <a:pt x="24" y="74"/>
                  </a:lnTo>
                  <a:lnTo>
                    <a:pt x="28" y="72"/>
                  </a:lnTo>
                  <a:lnTo>
                    <a:pt x="33" y="69"/>
                  </a:lnTo>
                  <a:lnTo>
                    <a:pt x="37" y="66"/>
                  </a:lnTo>
                  <a:lnTo>
                    <a:pt x="40" y="63"/>
                  </a:lnTo>
                  <a:lnTo>
                    <a:pt x="44" y="59"/>
                  </a:lnTo>
                  <a:lnTo>
                    <a:pt x="48" y="54"/>
                  </a:lnTo>
                  <a:lnTo>
                    <a:pt x="52" y="49"/>
                  </a:lnTo>
                  <a:lnTo>
                    <a:pt x="55" y="44"/>
                  </a:lnTo>
                  <a:lnTo>
                    <a:pt x="58" y="38"/>
                  </a:lnTo>
                  <a:lnTo>
                    <a:pt x="60" y="31"/>
                  </a:lnTo>
                  <a:lnTo>
                    <a:pt x="61" y="24"/>
                  </a:lnTo>
                  <a:lnTo>
                    <a:pt x="62" y="18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2" y="14"/>
                  </a:lnTo>
                  <a:lnTo>
                    <a:pt x="62" y="13"/>
                  </a:lnTo>
                  <a:lnTo>
                    <a:pt x="62" y="12"/>
                  </a:lnTo>
                  <a:lnTo>
                    <a:pt x="62" y="11"/>
                  </a:lnTo>
                  <a:lnTo>
                    <a:pt x="62" y="10"/>
                  </a:lnTo>
                  <a:lnTo>
                    <a:pt x="63" y="10"/>
                  </a:lnTo>
                  <a:lnTo>
                    <a:pt x="63" y="9"/>
                  </a:lnTo>
                  <a:lnTo>
                    <a:pt x="64" y="9"/>
                  </a:lnTo>
                  <a:lnTo>
                    <a:pt x="71" y="12"/>
                  </a:lnTo>
                  <a:lnTo>
                    <a:pt x="77" y="16"/>
                  </a:lnTo>
                  <a:lnTo>
                    <a:pt x="84" y="20"/>
                  </a:lnTo>
                  <a:lnTo>
                    <a:pt x="89" y="24"/>
                  </a:lnTo>
                  <a:lnTo>
                    <a:pt x="95" y="30"/>
                  </a:lnTo>
                  <a:lnTo>
                    <a:pt x="101" y="36"/>
                  </a:lnTo>
                  <a:lnTo>
                    <a:pt x="107" y="43"/>
                  </a:lnTo>
                  <a:lnTo>
                    <a:pt x="112" y="51"/>
                  </a:lnTo>
                  <a:lnTo>
                    <a:pt x="117" y="59"/>
                  </a:lnTo>
                  <a:lnTo>
                    <a:pt x="122" y="66"/>
                  </a:lnTo>
                  <a:lnTo>
                    <a:pt x="126" y="74"/>
                  </a:lnTo>
                  <a:lnTo>
                    <a:pt x="130" y="83"/>
                  </a:lnTo>
                  <a:lnTo>
                    <a:pt x="134" y="92"/>
                  </a:lnTo>
                  <a:lnTo>
                    <a:pt x="135" y="101"/>
                  </a:lnTo>
                  <a:lnTo>
                    <a:pt x="138" y="109"/>
                  </a:lnTo>
                  <a:lnTo>
                    <a:pt x="140" y="117"/>
                  </a:lnTo>
                  <a:lnTo>
                    <a:pt x="140" y="124"/>
                  </a:lnTo>
                  <a:lnTo>
                    <a:pt x="140" y="131"/>
                  </a:lnTo>
                  <a:lnTo>
                    <a:pt x="140" y="139"/>
                  </a:lnTo>
                  <a:lnTo>
                    <a:pt x="140" y="147"/>
                  </a:lnTo>
                  <a:lnTo>
                    <a:pt x="139" y="155"/>
                  </a:lnTo>
                  <a:lnTo>
                    <a:pt x="139" y="165"/>
                  </a:lnTo>
                  <a:lnTo>
                    <a:pt x="138" y="175"/>
                  </a:lnTo>
                  <a:lnTo>
                    <a:pt x="137" y="185"/>
                  </a:lnTo>
                  <a:lnTo>
                    <a:pt x="136" y="193"/>
                  </a:lnTo>
                  <a:lnTo>
                    <a:pt x="136" y="203"/>
                  </a:lnTo>
                  <a:lnTo>
                    <a:pt x="135" y="212"/>
                  </a:lnTo>
                  <a:lnTo>
                    <a:pt x="135" y="221"/>
                  </a:lnTo>
                  <a:lnTo>
                    <a:pt x="135" y="228"/>
                  </a:lnTo>
                  <a:lnTo>
                    <a:pt x="135" y="234"/>
                  </a:lnTo>
                  <a:lnTo>
                    <a:pt x="136" y="240"/>
                  </a:lnTo>
                  <a:lnTo>
                    <a:pt x="137" y="245"/>
                  </a:lnTo>
                  <a:lnTo>
                    <a:pt x="137" y="247"/>
                  </a:lnTo>
                  <a:lnTo>
                    <a:pt x="138" y="248"/>
                  </a:lnTo>
                  <a:lnTo>
                    <a:pt x="139" y="249"/>
                  </a:lnTo>
                  <a:lnTo>
                    <a:pt x="139" y="250"/>
                  </a:lnTo>
                  <a:lnTo>
                    <a:pt x="140" y="251"/>
                  </a:lnTo>
                  <a:lnTo>
                    <a:pt x="140" y="252"/>
                  </a:lnTo>
                  <a:lnTo>
                    <a:pt x="141" y="253"/>
                  </a:lnTo>
                  <a:lnTo>
                    <a:pt x="142" y="254"/>
                  </a:lnTo>
                  <a:lnTo>
                    <a:pt x="143" y="254"/>
                  </a:lnTo>
                  <a:lnTo>
                    <a:pt x="143" y="253"/>
                  </a:lnTo>
                  <a:lnTo>
                    <a:pt x="143" y="251"/>
                  </a:lnTo>
                  <a:lnTo>
                    <a:pt x="143" y="250"/>
                  </a:lnTo>
                  <a:lnTo>
                    <a:pt x="142" y="248"/>
                  </a:lnTo>
                  <a:lnTo>
                    <a:pt x="141" y="242"/>
                  </a:lnTo>
                  <a:lnTo>
                    <a:pt x="140" y="235"/>
                  </a:lnTo>
                  <a:lnTo>
                    <a:pt x="140" y="229"/>
                  </a:lnTo>
                  <a:lnTo>
                    <a:pt x="140" y="221"/>
                  </a:lnTo>
                  <a:lnTo>
                    <a:pt x="140" y="212"/>
                  </a:lnTo>
                  <a:lnTo>
                    <a:pt x="141" y="203"/>
                  </a:lnTo>
                  <a:lnTo>
                    <a:pt x="141" y="193"/>
                  </a:lnTo>
                  <a:lnTo>
                    <a:pt x="142" y="185"/>
                  </a:lnTo>
                  <a:lnTo>
                    <a:pt x="143" y="175"/>
                  </a:lnTo>
                  <a:lnTo>
                    <a:pt x="144" y="165"/>
                  </a:lnTo>
                  <a:lnTo>
                    <a:pt x="145" y="156"/>
                  </a:lnTo>
                  <a:lnTo>
                    <a:pt x="145" y="148"/>
                  </a:lnTo>
                  <a:lnTo>
                    <a:pt x="146" y="139"/>
                  </a:lnTo>
                  <a:lnTo>
                    <a:pt x="146" y="130"/>
                  </a:lnTo>
                  <a:lnTo>
                    <a:pt x="146" y="123"/>
                  </a:lnTo>
                  <a:lnTo>
                    <a:pt x="145" y="116"/>
                  </a:lnTo>
                  <a:lnTo>
                    <a:pt x="144" y="108"/>
                  </a:lnTo>
                  <a:lnTo>
                    <a:pt x="141" y="100"/>
                  </a:lnTo>
                  <a:lnTo>
                    <a:pt x="139" y="91"/>
                  </a:lnTo>
                  <a:lnTo>
                    <a:pt x="135" y="82"/>
                  </a:lnTo>
                  <a:lnTo>
                    <a:pt x="132" y="73"/>
                  </a:lnTo>
                  <a:lnTo>
                    <a:pt x="127" y="64"/>
                  </a:lnTo>
                  <a:lnTo>
                    <a:pt x="122" y="55"/>
                  </a:lnTo>
                  <a:lnTo>
                    <a:pt x="117" y="46"/>
                  </a:lnTo>
                  <a:lnTo>
                    <a:pt x="110" y="38"/>
                  </a:lnTo>
                  <a:lnTo>
                    <a:pt x="105" y="30"/>
                  </a:lnTo>
                  <a:lnTo>
                    <a:pt x="98" y="22"/>
                  </a:lnTo>
                  <a:lnTo>
                    <a:pt x="91" y="17"/>
                  </a:lnTo>
                  <a:lnTo>
                    <a:pt x="84" y="11"/>
                  </a:lnTo>
                  <a:lnTo>
                    <a:pt x="76" y="6"/>
                  </a:lnTo>
                  <a:lnTo>
                    <a:pt x="68" y="3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6" y="1"/>
                  </a:lnTo>
                  <a:lnTo>
                    <a:pt x="56" y="2"/>
                  </a:lnTo>
                  <a:lnTo>
                    <a:pt x="55" y="3"/>
                  </a:lnTo>
                  <a:lnTo>
                    <a:pt x="55" y="4"/>
                  </a:lnTo>
                  <a:lnTo>
                    <a:pt x="54" y="5"/>
                  </a:lnTo>
                  <a:lnTo>
                    <a:pt x="54" y="6"/>
                  </a:lnTo>
                  <a:lnTo>
                    <a:pt x="54" y="8"/>
                  </a:lnTo>
                  <a:lnTo>
                    <a:pt x="54" y="9"/>
                  </a:lnTo>
                  <a:lnTo>
                    <a:pt x="54" y="10"/>
                  </a:lnTo>
                  <a:lnTo>
                    <a:pt x="54" y="12"/>
                  </a:lnTo>
                  <a:lnTo>
                    <a:pt x="54" y="13"/>
                  </a:lnTo>
                  <a:lnTo>
                    <a:pt x="54" y="15"/>
                  </a:lnTo>
                  <a:lnTo>
                    <a:pt x="54" y="16"/>
                  </a:lnTo>
                  <a:lnTo>
                    <a:pt x="54" y="21"/>
                  </a:lnTo>
                  <a:lnTo>
                    <a:pt x="52" y="28"/>
                  </a:lnTo>
                  <a:lnTo>
                    <a:pt x="50" y="33"/>
                  </a:lnTo>
                  <a:lnTo>
                    <a:pt x="48" y="39"/>
                  </a:lnTo>
                  <a:lnTo>
                    <a:pt x="45" y="44"/>
                  </a:lnTo>
                  <a:lnTo>
                    <a:pt x="42" y="48"/>
                  </a:lnTo>
                  <a:lnTo>
                    <a:pt x="39" y="52"/>
                  </a:lnTo>
                  <a:lnTo>
                    <a:pt x="36" y="56"/>
                  </a:lnTo>
                  <a:lnTo>
                    <a:pt x="33" y="59"/>
                  </a:lnTo>
                  <a:lnTo>
                    <a:pt x="29" y="62"/>
                  </a:lnTo>
                  <a:lnTo>
                    <a:pt x="25" y="64"/>
                  </a:lnTo>
                  <a:lnTo>
                    <a:pt x="21" y="66"/>
                  </a:lnTo>
                  <a:lnTo>
                    <a:pt x="17" y="68"/>
                  </a:lnTo>
                  <a:lnTo>
                    <a:pt x="14" y="69"/>
                  </a:lnTo>
                  <a:lnTo>
                    <a:pt x="11" y="70"/>
                  </a:lnTo>
                  <a:lnTo>
                    <a:pt x="8" y="71"/>
                  </a:lnTo>
                  <a:lnTo>
                    <a:pt x="7" y="71"/>
                  </a:lnTo>
                  <a:lnTo>
                    <a:pt x="6" y="71"/>
                  </a:lnTo>
                  <a:lnTo>
                    <a:pt x="5" y="71"/>
                  </a:lnTo>
                  <a:lnTo>
                    <a:pt x="4" y="72"/>
                  </a:lnTo>
                  <a:lnTo>
                    <a:pt x="3" y="72"/>
                  </a:lnTo>
                  <a:lnTo>
                    <a:pt x="2" y="72"/>
                  </a:lnTo>
                  <a:lnTo>
                    <a:pt x="1" y="72"/>
                  </a:lnTo>
                  <a:lnTo>
                    <a:pt x="1" y="73"/>
                  </a:lnTo>
                  <a:lnTo>
                    <a:pt x="0" y="73"/>
                  </a:lnTo>
                  <a:lnTo>
                    <a:pt x="0" y="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38" name="Freeform 363"/>
            <p:cNvSpPr>
              <a:spLocks/>
            </p:cNvSpPr>
            <p:nvPr/>
          </p:nvSpPr>
          <p:spPr bwMode="auto">
            <a:xfrm>
              <a:off x="975" y="3011"/>
              <a:ext cx="2" cy="128"/>
            </a:xfrm>
            <a:custGeom>
              <a:avLst/>
              <a:gdLst>
                <a:gd name="T0" fmla="*/ 0 w 2"/>
                <a:gd name="T1" fmla="*/ 10 h 128"/>
                <a:gd name="T2" fmla="*/ 0 w 2"/>
                <a:gd name="T3" fmla="*/ 19 h 128"/>
                <a:gd name="T4" fmla="*/ 0 w 2"/>
                <a:gd name="T5" fmla="*/ 31 h 128"/>
                <a:gd name="T6" fmla="*/ 0 w 2"/>
                <a:gd name="T7" fmla="*/ 44 h 128"/>
                <a:gd name="T8" fmla="*/ 0 w 2"/>
                <a:gd name="T9" fmla="*/ 58 h 128"/>
                <a:gd name="T10" fmla="*/ 0 w 2"/>
                <a:gd name="T11" fmla="*/ 71 h 128"/>
                <a:gd name="T12" fmla="*/ 0 w 2"/>
                <a:gd name="T13" fmla="*/ 81 h 128"/>
                <a:gd name="T14" fmla="*/ 0 w 2"/>
                <a:gd name="T15" fmla="*/ 90 h 128"/>
                <a:gd name="T16" fmla="*/ 0 w 2"/>
                <a:gd name="T17" fmla="*/ 95 h 128"/>
                <a:gd name="T18" fmla="*/ 0 w 2"/>
                <a:gd name="T19" fmla="*/ 98 h 128"/>
                <a:gd name="T20" fmla="*/ 0 w 2"/>
                <a:gd name="T21" fmla="*/ 103 h 128"/>
                <a:gd name="T22" fmla="*/ 0 w 2"/>
                <a:gd name="T23" fmla="*/ 107 h 128"/>
                <a:gd name="T24" fmla="*/ 0 w 2"/>
                <a:gd name="T25" fmla="*/ 112 h 128"/>
                <a:gd name="T26" fmla="*/ 0 w 2"/>
                <a:gd name="T27" fmla="*/ 116 h 128"/>
                <a:gd name="T28" fmla="*/ 0 w 2"/>
                <a:gd name="T29" fmla="*/ 119 h 128"/>
                <a:gd name="T30" fmla="*/ 1 w 2"/>
                <a:gd name="T31" fmla="*/ 123 h 128"/>
                <a:gd name="T32" fmla="*/ 1 w 2"/>
                <a:gd name="T33" fmla="*/ 125 h 128"/>
                <a:gd name="T34" fmla="*/ 1 w 2"/>
                <a:gd name="T35" fmla="*/ 127 h 128"/>
                <a:gd name="T36" fmla="*/ 1 w 2"/>
                <a:gd name="T37" fmla="*/ 125 h 128"/>
                <a:gd name="T38" fmla="*/ 1 w 2"/>
                <a:gd name="T39" fmla="*/ 123 h 128"/>
                <a:gd name="T40" fmla="*/ 1 w 2"/>
                <a:gd name="T41" fmla="*/ 121 h 128"/>
                <a:gd name="T42" fmla="*/ 1 w 2"/>
                <a:gd name="T43" fmla="*/ 118 h 128"/>
                <a:gd name="T44" fmla="*/ 1 w 2"/>
                <a:gd name="T45" fmla="*/ 116 h 128"/>
                <a:gd name="T46" fmla="*/ 1 w 2"/>
                <a:gd name="T47" fmla="*/ 113 h 128"/>
                <a:gd name="T48" fmla="*/ 1 w 2"/>
                <a:gd name="T49" fmla="*/ 109 h 128"/>
                <a:gd name="T50" fmla="*/ 0 w 2"/>
                <a:gd name="T51" fmla="*/ 106 h 128"/>
                <a:gd name="T52" fmla="*/ 0 w 2"/>
                <a:gd name="T53" fmla="*/ 102 h 128"/>
                <a:gd name="T54" fmla="*/ 0 w 2"/>
                <a:gd name="T55" fmla="*/ 99 h 128"/>
                <a:gd name="T56" fmla="*/ 0 w 2"/>
                <a:gd name="T57" fmla="*/ 91 h 128"/>
                <a:gd name="T58" fmla="*/ 1 w 2"/>
                <a:gd name="T59" fmla="*/ 83 h 128"/>
                <a:gd name="T60" fmla="*/ 1 w 2"/>
                <a:gd name="T61" fmla="*/ 73 h 128"/>
                <a:gd name="T62" fmla="*/ 1 w 2"/>
                <a:gd name="T63" fmla="*/ 59 h 128"/>
                <a:gd name="T64" fmla="*/ 1 w 2"/>
                <a:gd name="T65" fmla="*/ 45 h 128"/>
                <a:gd name="T66" fmla="*/ 1 w 2"/>
                <a:gd name="T67" fmla="*/ 31 h 128"/>
                <a:gd name="T68" fmla="*/ 1 w 2"/>
                <a:gd name="T69" fmla="*/ 18 h 128"/>
                <a:gd name="T70" fmla="*/ 1 w 2"/>
                <a:gd name="T71" fmla="*/ 10 h 128"/>
                <a:gd name="T72" fmla="*/ 0 w 2"/>
                <a:gd name="T73" fmla="*/ 6 h 128"/>
                <a:gd name="T74" fmla="*/ 0 w 2"/>
                <a:gd name="T75" fmla="*/ 4 h 128"/>
                <a:gd name="T76" fmla="*/ 0 w 2"/>
                <a:gd name="T77" fmla="*/ 2 h 128"/>
                <a:gd name="T78" fmla="*/ 0 w 2"/>
                <a:gd name="T79" fmla="*/ 0 h 128"/>
                <a:gd name="T80" fmla="*/ 0 w 2"/>
                <a:gd name="T81" fmla="*/ 2 h 128"/>
                <a:gd name="T82" fmla="*/ 0 w 2"/>
                <a:gd name="T83" fmla="*/ 4 h 1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"/>
                <a:gd name="T127" fmla="*/ 0 h 128"/>
                <a:gd name="T128" fmla="*/ 2 w 2"/>
                <a:gd name="T129" fmla="*/ 128 h 12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" h="128">
                  <a:moveTo>
                    <a:pt x="0" y="6"/>
                  </a:moveTo>
                  <a:lnTo>
                    <a:pt x="0" y="10"/>
                  </a:lnTo>
                  <a:lnTo>
                    <a:pt x="0" y="13"/>
                  </a:lnTo>
                  <a:lnTo>
                    <a:pt x="0" y="19"/>
                  </a:lnTo>
                  <a:lnTo>
                    <a:pt x="0" y="25"/>
                  </a:lnTo>
                  <a:lnTo>
                    <a:pt x="0" y="31"/>
                  </a:lnTo>
                  <a:lnTo>
                    <a:pt x="0" y="37"/>
                  </a:lnTo>
                  <a:lnTo>
                    <a:pt x="0" y="44"/>
                  </a:lnTo>
                  <a:lnTo>
                    <a:pt x="0" y="52"/>
                  </a:lnTo>
                  <a:lnTo>
                    <a:pt x="0" y="58"/>
                  </a:lnTo>
                  <a:lnTo>
                    <a:pt x="0" y="64"/>
                  </a:lnTo>
                  <a:lnTo>
                    <a:pt x="0" y="71"/>
                  </a:lnTo>
                  <a:lnTo>
                    <a:pt x="0" y="76"/>
                  </a:lnTo>
                  <a:lnTo>
                    <a:pt x="0" y="81"/>
                  </a:lnTo>
                  <a:lnTo>
                    <a:pt x="0" y="86"/>
                  </a:lnTo>
                  <a:lnTo>
                    <a:pt x="0" y="90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6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0" y="107"/>
                  </a:lnTo>
                  <a:lnTo>
                    <a:pt x="0" y="109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3"/>
                  </a:lnTo>
                  <a:lnTo>
                    <a:pt x="1" y="124"/>
                  </a:lnTo>
                  <a:lnTo>
                    <a:pt x="1" y="125"/>
                  </a:lnTo>
                  <a:lnTo>
                    <a:pt x="1" y="126"/>
                  </a:lnTo>
                  <a:lnTo>
                    <a:pt x="1" y="127"/>
                  </a:lnTo>
                  <a:lnTo>
                    <a:pt x="1" y="126"/>
                  </a:lnTo>
                  <a:lnTo>
                    <a:pt x="1" y="125"/>
                  </a:lnTo>
                  <a:lnTo>
                    <a:pt x="1" y="124"/>
                  </a:lnTo>
                  <a:lnTo>
                    <a:pt x="1" y="123"/>
                  </a:lnTo>
                  <a:lnTo>
                    <a:pt x="1" y="122"/>
                  </a:lnTo>
                  <a:lnTo>
                    <a:pt x="1" y="121"/>
                  </a:lnTo>
                  <a:lnTo>
                    <a:pt x="1" y="120"/>
                  </a:lnTo>
                  <a:lnTo>
                    <a:pt x="1" y="118"/>
                  </a:lnTo>
                  <a:lnTo>
                    <a:pt x="1" y="116"/>
                  </a:lnTo>
                  <a:lnTo>
                    <a:pt x="1" y="114"/>
                  </a:lnTo>
                  <a:lnTo>
                    <a:pt x="1" y="113"/>
                  </a:lnTo>
                  <a:lnTo>
                    <a:pt x="1" y="111"/>
                  </a:lnTo>
                  <a:lnTo>
                    <a:pt x="1" y="109"/>
                  </a:lnTo>
                  <a:lnTo>
                    <a:pt x="0" y="108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102"/>
                  </a:lnTo>
                  <a:lnTo>
                    <a:pt x="0" y="101"/>
                  </a:lnTo>
                  <a:lnTo>
                    <a:pt x="0" y="99"/>
                  </a:lnTo>
                  <a:lnTo>
                    <a:pt x="0" y="94"/>
                  </a:lnTo>
                  <a:lnTo>
                    <a:pt x="0" y="91"/>
                  </a:lnTo>
                  <a:lnTo>
                    <a:pt x="1" y="88"/>
                  </a:lnTo>
                  <a:lnTo>
                    <a:pt x="1" y="83"/>
                  </a:lnTo>
                  <a:lnTo>
                    <a:pt x="1" y="78"/>
                  </a:lnTo>
                  <a:lnTo>
                    <a:pt x="1" y="73"/>
                  </a:lnTo>
                  <a:lnTo>
                    <a:pt x="1" y="66"/>
                  </a:lnTo>
                  <a:lnTo>
                    <a:pt x="1" y="59"/>
                  </a:lnTo>
                  <a:lnTo>
                    <a:pt x="1" y="52"/>
                  </a:lnTo>
                  <a:lnTo>
                    <a:pt x="1" y="45"/>
                  </a:lnTo>
                  <a:lnTo>
                    <a:pt x="1" y="37"/>
                  </a:lnTo>
                  <a:lnTo>
                    <a:pt x="1" y="31"/>
                  </a:lnTo>
                  <a:lnTo>
                    <a:pt x="1" y="24"/>
                  </a:lnTo>
                  <a:lnTo>
                    <a:pt x="1" y="18"/>
                  </a:lnTo>
                  <a:lnTo>
                    <a:pt x="1" y="13"/>
                  </a:lnTo>
                  <a:lnTo>
                    <a:pt x="1" y="10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39" name="Freeform 364"/>
            <p:cNvSpPr>
              <a:spLocks/>
            </p:cNvSpPr>
            <p:nvPr/>
          </p:nvSpPr>
          <p:spPr bwMode="auto">
            <a:xfrm>
              <a:off x="968" y="3002"/>
              <a:ext cx="1" cy="127"/>
            </a:xfrm>
            <a:custGeom>
              <a:avLst/>
              <a:gdLst>
                <a:gd name="T0" fmla="*/ 0 w 1"/>
                <a:gd name="T1" fmla="*/ 9 h 127"/>
                <a:gd name="T2" fmla="*/ 0 w 1"/>
                <a:gd name="T3" fmla="*/ 18 h 127"/>
                <a:gd name="T4" fmla="*/ 0 w 1"/>
                <a:gd name="T5" fmla="*/ 31 h 127"/>
                <a:gd name="T6" fmla="*/ 0 w 1"/>
                <a:gd name="T7" fmla="*/ 44 h 127"/>
                <a:gd name="T8" fmla="*/ 0 w 1"/>
                <a:gd name="T9" fmla="*/ 57 h 127"/>
                <a:gd name="T10" fmla="*/ 0 w 1"/>
                <a:gd name="T11" fmla="*/ 70 h 127"/>
                <a:gd name="T12" fmla="*/ 0 w 1"/>
                <a:gd name="T13" fmla="*/ 81 h 127"/>
                <a:gd name="T14" fmla="*/ 0 w 1"/>
                <a:gd name="T15" fmla="*/ 89 h 127"/>
                <a:gd name="T16" fmla="*/ 0 w 1"/>
                <a:gd name="T17" fmla="*/ 94 h 127"/>
                <a:gd name="T18" fmla="*/ 0 w 1"/>
                <a:gd name="T19" fmla="*/ 97 h 127"/>
                <a:gd name="T20" fmla="*/ 0 w 1"/>
                <a:gd name="T21" fmla="*/ 104 h 127"/>
                <a:gd name="T22" fmla="*/ 0 w 1"/>
                <a:gd name="T23" fmla="*/ 109 h 127"/>
                <a:gd name="T24" fmla="*/ 0 w 1"/>
                <a:gd name="T25" fmla="*/ 113 h 127"/>
                <a:gd name="T26" fmla="*/ 0 w 1"/>
                <a:gd name="T27" fmla="*/ 116 h 127"/>
                <a:gd name="T28" fmla="*/ 0 w 1"/>
                <a:gd name="T29" fmla="*/ 120 h 127"/>
                <a:gd name="T30" fmla="*/ 0 w 1"/>
                <a:gd name="T31" fmla="*/ 123 h 127"/>
                <a:gd name="T32" fmla="*/ 0 w 1"/>
                <a:gd name="T33" fmla="*/ 125 h 127"/>
                <a:gd name="T34" fmla="*/ 0 w 1"/>
                <a:gd name="T35" fmla="*/ 126 h 127"/>
                <a:gd name="T36" fmla="*/ 0 w 1"/>
                <a:gd name="T37" fmla="*/ 125 h 127"/>
                <a:gd name="T38" fmla="*/ 0 w 1"/>
                <a:gd name="T39" fmla="*/ 123 h 127"/>
                <a:gd name="T40" fmla="*/ 0 w 1"/>
                <a:gd name="T41" fmla="*/ 121 h 127"/>
                <a:gd name="T42" fmla="*/ 0 w 1"/>
                <a:gd name="T43" fmla="*/ 118 h 127"/>
                <a:gd name="T44" fmla="*/ 0 w 1"/>
                <a:gd name="T45" fmla="*/ 115 h 127"/>
                <a:gd name="T46" fmla="*/ 0 w 1"/>
                <a:gd name="T47" fmla="*/ 112 h 127"/>
                <a:gd name="T48" fmla="*/ 0 w 1"/>
                <a:gd name="T49" fmla="*/ 108 h 127"/>
                <a:gd name="T50" fmla="*/ 0 w 1"/>
                <a:gd name="T51" fmla="*/ 105 h 127"/>
                <a:gd name="T52" fmla="*/ 0 w 1"/>
                <a:gd name="T53" fmla="*/ 101 h 127"/>
                <a:gd name="T54" fmla="*/ 0 w 1"/>
                <a:gd name="T55" fmla="*/ 98 h 127"/>
                <a:gd name="T56" fmla="*/ 0 w 1"/>
                <a:gd name="T57" fmla="*/ 90 h 127"/>
                <a:gd name="T58" fmla="*/ 0 w 1"/>
                <a:gd name="T59" fmla="*/ 83 h 127"/>
                <a:gd name="T60" fmla="*/ 0 w 1"/>
                <a:gd name="T61" fmla="*/ 72 h 127"/>
                <a:gd name="T62" fmla="*/ 0 w 1"/>
                <a:gd name="T63" fmla="*/ 58 h 127"/>
                <a:gd name="T64" fmla="*/ 0 w 1"/>
                <a:gd name="T65" fmla="*/ 44 h 127"/>
                <a:gd name="T66" fmla="*/ 0 w 1"/>
                <a:gd name="T67" fmla="*/ 30 h 127"/>
                <a:gd name="T68" fmla="*/ 0 w 1"/>
                <a:gd name="T69" fmla="*/ 17 h 127"/>
                <a:gd name="T70" fmla="*/ 0 w 1"/>
                <a:gd name="T71" fmla="*/ 9 h 127"/>
                <a:gd name="T72" fmla="*/ 0 w 1"/>
                <a:gd name="T73" fmla="*/ 5 h 127"/>
                <a:gd name="T74" fmla="*/ 0 w 1"/>
                <a:gd name="T75" fmla="*/ 3 h 127"/>
                <a:gd name="T76" fmla="*/ 0 w 1"/>
                <a:gd name="T77" fmla="*/ 2 h 127"/>
                <a:gd name="T78" fmla="*/ 0 w 1"/>
                <a:gd name="T79" fmla="*/ 0 h 127"/>
                <a:gd name="T80" fmla="*/ 0 w 1"/>
                <a:gd name="T81" fmla="*/ 1 h 127"/>
                <a:gd name="T82" fmla="*/ 0 w 1"/>
                <a:gd name="T83" fmla="*/ 4 h 1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"/>
                <a:gd name="T127" fmla="*/ 0 h 127"/>
                <a:gd name="T128" fmla="*/ 1 w 1"/>
                <a:gd name="T129" fmla="*/ 127 h 1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" h="127">
                  <a:moveTo>
                    <a:pt x="0" y="6"/>
                  </a:moveTo>
                  <a:lnTo>
                    <a:pt x="0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0" y="31"/>
                  </a:lnTo>
                  <a:lnTo>
                    <a:pt x="0" y="37"/>
                  </a:lnTo>
                  <a:lnTo>
                    <a:pt x="0" y="44"/>
                  </a:lnTo>
                  <a:lnTo>
                    <a:pt x="0" y="51"/>
                  </a:lnTo>
                  <a:lnTo>
                    <a:pt x="0" y="57"/>
                  </a:lnTo>
                  <a:lnTo>
                    <a:pt x="0" y="64"/>
                  </a:lnTo>
                  <a:lnTo>
                    <a:pt x="0" y="70"/>
                  </a:lnTo>
                  <a:lnTo>
                    <a:pt x="0" y="75"/>
                  </a:lnTo>
                  <a:lnTo>
                    <a:pt x="0" y="81"/>
                  </a:lnTo>
                  <a:lnTo>
                    <a:pt x="0" y="85"/>
                  </a:lnTo>
                  <a:lnTo>
                    <a:pt x="0" y="89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6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0" y="122"/>
                  </a:lnTo>
                  <a:lnTo>
                    <a:pt x="0" y="123"/>
                  </a:lnTo>
                  <a:lnTo>
                    <a:pt x="0" y="124"/>
                  </a:lnTo>
                  <a:lnTo>
                    <a:pt x="0" y="125"/>
                  </a:lnTo>
                  <a:lnTo>
                    <a:pt x="0" y="126"/>
                  </a:lnTo>
                  <a:lnTo>
                    <a:pt x="0" y="125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0" y="122"/>
                  </a:lnTo>
                  <a:lnTo>
                    <a:pt x="0" y="121"/>
                  </a:lnTo>
                  <a:lnTo>
                    <a:pt x="0" y="120"/>
                  </a:lnTo>
                  <a:lnTo>
                    <a:pt x="0" y="118"/>
                  </a:lnTo>
                  <a:lnTo>
                    <a:pt x="0" y="116"/>
                  </a:lnTo>
                  <a:lnTo>
                    <a:pt x="0" y="115"/>
                  </a:lnTo>
                  <a:lnTo>
                    <a:pt x="0" y="114"/>
                  </a:lnTo>
                  <a:lnTo>
                    <a:pt x="0" y="112"/>
                  </a:lnTo>
                  <a:lnTo>
                    <a:pt x="0" y="110"/>
                  </a:lnTo>
                  <a:lnTo>
                    <a:pt x="0" y="108"/>
                  </a:lnTo>
                  <a:lnTo>
                    <a:pt x="0" y="107"/>
                  </a:lnTo>
                  <a:lnTo>
                    <a:pt x="0" y="105"/>
                  </a:lnTo>
                  <a:lnTo>
                    <a:pt x="0" y="103"/>
                  </a:lnTo>
                  <a:lnTo>
                    <a:pt x="0" y="101"/>
                  </a:lnTo>
                  <a:lnTo>
                    <a:pt x="0" y="100"/>
                  </a:lnTo>
                  <a:lnTo>
                    <a:pt x="0" y="98"/>
                  </a:lnTo>
                  <a:lnTo>
                    <a:pt x="0" y="93"/>
                  </a:lnTo>
                  <a:lnTo>
                    <a:pt x="0" y="90"/>
                  </a:lnTo>
                  <a:lnTo>
                    <a:pt x="0" y="87"/>
                  </a:lnTo>
                  <a:lnTo>
                    <a:pt x="0" y="83"/>
                  </a:lnTo>
                  <a:lnTo>
                    <a:pt x="0" y="77"/>
                  </a:lnTo>
                  <a:lnTo>
                    <a:pt x="0" y="72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0" y="51"/>
                  </a:lnTo>
                  <a:lnTo>
                    <a:pt x="0" y="44"/>
                  </a:lnTo>
                  <a:lnTo>
                    <a:pt x="0" y="36"/>
                  </a:lnTo>
                  <a:lnTo>
                    <a:pt x="0" y="30"/>
                  </a:lnTo>
                  <a:lnTo>
                    <a:pt x="0" y="24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40" name="Freeform 365"/>
            <p:cNvSpPr>
              <a:spLocks/>
            </p:cNvSpPr>
            <p:nvPr/>
          </p:nvSpPr>
          <p:spPr bwMode="auto">
            <a:xfrm>
              <a:off x="957" y="3001"/>
              <a:ext cx="1" cy="116"/>
            </a:xfrm>
            <a:custGeom>
              <a:avLst/>
              <a:gdLst>
                <a:gd name="T0" fmla="*/ 0 w 1"/>
                <a:gd name="T1" fmla="*/ 9 h 116"/>
                <a:gd name="T2" fmla="*/ 0 w 1"/>
                <a:gd name="T3" fmla="*/ 18 h 116"/>
                <a:gd name="T4" fmla="*/ 0 w 1"/>
                <a:gd name="T5" fmla="*/ 29 h 116"/>
                <a:gd name="T6" fmla="*/ 0 w 1"/>
                <a:gd name="T7" fmla="*/ 40 h 116"/>
                <a:gd name="T8" fmla="*/ 0 w 1"/>
                <a:gd name="T9" fmla="*/ 51 h 116"/>
                <a:gd name="T10" fmla="*/ 0 w 1"/>
                <a:gd name="T11" fmla="*/ 62 h 116"/>
                <a:gd name="T12" fmla="*/ 0 w 1"/>
                <a:gd name="T13" fmla="*/ 71 h 116"/>
                <a:gd name="T14" fmla="*/ 0 w 1"/>
                <a:gd name="T15" fmla="*/ 78 h 116"/>
                <a:gd name="T16" fmla="*/ 0 w 1"/>
                <a:gd name="T17" fmla="*/ 83 h 116"/>
                <a:gd name="T18" fmla="*/ 0 w 1"/>
                <a:gd name="T19" fmla="*/ 86 h 116"/>
                <a:gd name="T20" fmla="*/ 0 w 1"/>
                <a:gd name="T21" fmla="*/ 91 h 116"/>
                <a:gd name="T22" fmla="*/ 0 w 1"/>
                <a:gd name="T23" fmla="*/ 95 h 116"/>
                <a:gd name="T24" fmla="*/ 0 w 1"/>
                <a:gd name="T25" fmla="*/ 100 h 116"/>
                <a:gd name="T26" fmla="*/ 0 w 1"/>
                <a:gd name="T27" fmla="*/ 104 h 116"/>
                <a:gd name="T28" fmla="*/ 0 w 1"/>
                <a:gd name="T29" fmla="*/ 107 h 116"/>
                <a:gd name="T30" fmla="*/ 0 w 1"/>
                <a:gd name="T31" fmla="*/ 111 h 116"/>
                <a:gd name="T32" fmla="*/ 0 w 1"/>
                <a:gd name="T33" fmla="*/ 113 h 116"/>
                <a:gd name="T34" fmla="*/ 0 w 1"/>
                <a:gd name="T35" fmla="*/ 115 h 116"/>
                <a:gd name="T36" fmla="*/ 0 w 1"/>
                <a:gd name="T37" fmla="*/ 114 h 116"/>
                <a:gd name="T38" fmla="*/ 0 w 1"/>
                <a:gd name="T39" fmla="*/ 113 h 116"/>
                <a:gd name="T40" fmla="*/ 0 w 1"/>
                <a:gd name="T41" fmla="*/ 111 h 116"/>
                <a:gd name="T42" fmla="*/ 0 w 1"/>
                <a:gd name="T43" fmla="*/ 109 h 116"/>
                <a:gd name="T44" fmla="*/ 0 w 1"/>
                <a:gd name="T45" fmla="*/ 106 h 116"/>
                <a:gd name="T46" fmla="*/ 0 w 1"/>
                <a:gd name="T47" fmla="*/ 104 h 116"/>
                <a:gd name="T48" fmla="*/ 0 w 1"/>
                <a:gd name="T49" fmla="*/ 101 h 116"/>
                <a:gd name="T50" fmla="*/ 0 w 1"/>
                <a:gd name="T51" fmla="*/ 97 h 116"/>
                <a:gd name="T52" fmla="*/ 0 w 1"/>
                <a:gd name="T53" fmla="*/ 94 h 116"/>
                <a:gd name="T54" fmla="*/ 0 w 1"/>
                <a:gd name="T55" fmla="*/ 89 h 116"/>
                <a:gd name="T56" fmla="*/ 0 w 1"/>
                <a:gd name="T57" fmla="*/ 86 h 116"/>
                <a:gd name="T58" fmla="*/ 0 w 1"/>
                <a:gd name="T59" fmla="*/ 82 h 116"/>
                <a:gd name="T60" fmla="*/ 0 w 1"/>
                <a:gd name="T61" fmla="*/ 76 h 116"/>
                <a:gd name="T62" fmla="*/ 0 w 1"/>
                <a:gd name="T63" fmla="*/ 68 h 116"/>
                <a:gd name="T64" fmla="*/ 0 w 1"/>
                <a:gd name="T65" fmla="*/ 57 h 116"/>
                <a:gd name="T66" fmla="*/ 0 w 1"/>
                <a:gd name="T67" fmla="*/ 46 h 116"/>
                <a:gd name="T68" fmla="*/ 0 w 1"/>
                <a:gd name="T69" fmla="*/ 33 h 116"/>
                <a:gd name="T70" fmla="*/ 0 w 1"/>
                <a:gd name="T71" fmla="*/ 22 h 116"/>
                <a:gd name="T72" fmla="*/ 0 w 1"/>
                <a:gd name="T73" fmla="*/ 12 h 116"/>
                <a:gd name="T74" fmla="*/ 0 w 1"/>
                <a:gd name="T75" fmla="*/ 7 h 116"/>
                <a:gd name="T76" fmla="*/ 0 w 1"/>
                <a:gd name="T77" fmla="*/ 5 h 116"/>
                <a:gd name="T78" fmla="*/ 0 w 1"/>
                <a:gd name="T79" fmla="*/ 3 h 116"/>
                <a:gd name="T80" fmla="*/ 0 w 1"/>
                <a:gd name="T81" fmla="*/ 1 h 116"/>
                <a:gd name="T82" fmla="*/ 0 w 1"/>
                <a:gd name="T83" fmla="*/ 0 h 116"/>
                <a:gd name="T84" fmla="*/ 0 w 1"/>
                <a:gd name="T85" fmla="*/ 1 h 116"/>
                <a:gd name="T86" fmla="*/ 0 w 1"/>
                <a:gd name="T87" fmla="*/ 3 h 116"/>
                <a:gd name="T88" fmla="*/ 0 w 1"/>
                <a:gd name="T89" fmla="*/ 6 h 1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"/>
                <a:gd name="T136" fmla="*/ 0 h 116"/>
                <a:gd name="T137" fmla="*/ 1 w 1"/>
                <a:gd name="T138" fmla="*/ 116 h 1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" h="116">
                  <a:moveTo>
                    <a:pt x="0" y="6"/>
                  </a:moveTo>
                  <a:lnTo>
                    <a:pt x="0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1"/>
                  </a:lnTo>
                  <a:lnTo>
                    <a:pt x="0" y="57"/>
                  </a:lnTo>
                  <a:lnTo>
                    <a:pt x="0" y="62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0" y="105"/>
                  </a:lnTo>
                  <a:lnTo>
                    <a:pt x="0" y="107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0" y="114"/>
                  </a:lnTo>
                  <a:lnTo>
                    <a:pt x="0" y="115"/>
                  </a:lnTo>
                  <a:lnTo>
                    <a:pt x="0" y="114"/>
                  </a:lnTo>
                  <a:lnTo>
                    <a:pt x="0" y="113"/>
                  </a:lnTo>
                  <a:lnTo>
                    <a:pt x="0" y="112"/>
                  </a:lnTo>
                  <a:lnTo>
                    <a:pt x="0" y="111"/>
                  </a:lnTo>
                  <a:lnTo>
                    <a:pt x="0" y="110"/>
                  </a:lnTo>
                  <a:lnTo>
                    <a:pt x="0" y="109"/>
                  </a:lnTo>
                  <a:lnTo>
                    <a:pt x="0" y="108"/>
                  </a:lnTo>
                  <a:lnTo>
                    <a:pt x="0" y="106"/>
                  </a:lnTo>
                  <a:lnTo>
                    <a:pt x="0" y="105"/>
                  </a:lnTo>
                  <a:lnTo>
                    <a:pt x="0" y="104"/>
                  </a:lnTo>
                  <a:lnTo>
                    <a:pt x="0" y="102"/>
                  </a:lnTo>
                  <a:lnTo>
                    <a:pt x="0" y="101"/>
                  </a:lnTo>
                  <a:lnTo>
                    <a:pt x="0" y="99"/>
                  </a:lnTo>
                  <a:lnTo>
                    <a:pt x="0" y="97"/>
                  </a:lnTo>
                  <a:lnTo>
                    <a:pt x="0" y="96"/>
                  </a:lnTo>
                  <a:lnTo>
                    <a:pt x="0" y="94"/>
                  </a:lnTo>
                  <a:lnTo>
                    <a:pt x="0" y="91"/>
                  </a:lnTo>
                  <a:lnTo>
                    <a:pt x="0" y="89"/>
                  </a:lnTo>
                  <a:lnTo>
                    <a:pt x="0" y="87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76"/>
                  </a:lnTo>
                  <a:lnTo>
                    <a:pt x="0" y="72"/>
                  </a:lnTo>
                  <a:lnTo>
                    <a:pt x="0" y="68"/>
                  </a:lnTo>
                  <a:lnTo>
                    <a:pt x="0" y="63"/>
                  </a:lnTo>
                  <a:lnTo>
                    <a:pt x="0" y="57"/>
                  </a:lnTo>
                  <a:lnTo>
                    <a:pt x="0" y="51"/>
                  </a:lnTo>
                  <a:lnTo>
                    <a:pt x="0" y="46"/>
                  </a:lnTo>
                  <a:lnTo>
                    <a:pt x="0" y="39"/>
                  </a:lnTo>
                  <a:lnTo>
                    <a:pt x="0" y="33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41" name="Freeform 366"/>
            <p:cNvSpPr>
              <a:spLocks/>
            </p:cNvSpPr>
            <p:nvPr/>
          </p:nvSpPr>
          <p:spPr bwMode="auto">
            <a:xfrm>
              <a:off x="947" y="2997"/>
              <a:ext cx="1" cy="110"/>
            </a:xfrm>
            <a:custGeom>
              <a:avLst/>
              <a:gdLst>
                <a:gd name="T0" fmla="*/ 0 w 1"/>
                <a:gd name="T1" fmla="*/ 9 h 110"/>
                <a:gd name="T2" fmla="*/ 0 w 1"/>
                <a:gd name="T3" fmla="*/ 17 h 110"/>
                <a:gd name="T4" fmla="*/ 0 w 1"/>
                <a:gd name="T5" fmla="*/ 27 h 110"/>
                <a:gd name="T6" fmla="*/ 0 w 1"/>
                <a:gd name="T7" fmla="*/ 37 h 110"/>
                <a:gd name="T8" fmla="*/ 0 w 1"/>
                <a:gd name="T9" fmla="*/ 47 h 110"/>
                <a:gd name="T10" fmla="*/ 0 w 1"/>
                <a:gd name="T11" fmla="*/ 58 h 110"/>
                <a:gd name="T12" fmla="*/ 0 w 1"/>
                <a:gd name="T13" fmla="*/ 66 h 110"/>
                <a:gd name="T14" fmla="*/ 0 w 1"/>
                <a:gd name="T15" fmla="*/ 73 h 110"/>
                <a:gd name="T16" fmla="*/ 0 w 1"/>
                <a:gd name="T17" fmla="*/ 78 h 110"/>
                <a:gd name="T18" fmla="*/ 0 w 1"/>
                <a:gd name="T19" fmla="*/ 82 h 110"/>
                <a:gd name="T20" fmla="*/ 0 w 1"/>
                <a:gd name="T21" fmla="*/ 86 h 110"/>
                <a:gd name="T22" fmla="*/ 0 w 1"/>
                <a:gd name="T23" fmla="*/ 90 h 110"/>
                <a:gd name="T24" fmla="*/ 0 w 1"/>
                <a:gd name="T25" fmla="*/ 95 h 110"/>
                <a:gd name="T26" fmla="*/ 0 w 1"/>
                <a:gd name="T27" fmla="*/ 99 h 110"/>
                <a:gd name="T28" fmla="*/ 0 w 1"/>
                <a:gd name="T29" fmla="*/ 102 h 110"/>
                <a:gd name="T30" fmla="*/ 0 w 1"/>
                <a:gd name="T31" fmla="*/ 106 h 110"/>
                <a:gd name="T32" fmla="*/ 0 w 1"/>
                <a:gd name="T33" fmla="*/ 108 h 110"/>
                <a:gd name="T34" fmla="*/ 0 w 1"/>
                <a:gd name="T35" fmla="*/ 109 h 110"/>
                <a:gd name="T36" fmla="*/ 0 w 1"/>
                <a:gd name="T37" fmla="*/ 108 h 110"/>
                <a:gd name="T38" fmla="*/ 0 w 1"/>
                <a:gd name="T39" fmla="*/ 106 h 110"/>
                <a:gd name="T40" fmla="*/ 0 w 1"/>
                <a:gd name="T41" fmla="*/ 105 h 110"/>
                <a:gd name="T42" fmla="*/ 0 w 1"/>
                <a:gd name="T43" fmla="*/ 103 h 110"/>
                <a:gd name="T44" fmla="*/ 0 w 1"/>
                <a:gd name="T45" fmla="*/ 100 h 110"/>
                <a:gd name="T46" fmla="*/ 0 w 1"/>
                <a:gd name="T47" fmla="*/ 97 h 110"/>
                <a:gd name="T48" fmla="*/ 0 w 1"/>
                <a:gd name="T49" fmla="*/ 93 h 110"/>
                <a:gd name="T50" fmla="*/ 0 w 1"/>
                <a:gd name="T51" fmla="*/ 90 h 110"/>
                <a:gd name="T52" fmla="*/ 0 w 1"/>
                <a:gd name="T53" fmla="*/ 87 h 110"/>
                <a:gd name="T54" fmla="*/ 0 w 1"/>
                <a:gd name="T55" fmla="*/ 83 h 110"/>
                <a:gd name="T56" fmla="*/ 0 w 1"/>
                <a:gd name="T57" fmla="*/ 77 h 110"/>
                <a:gd name="T58" fmla="*/ 0 w 1"/>
                <a:gd name="T59" fmla="*/ 72 h 110"/>
                <a:gd name="T60" fmla="*/ 0 w 1"/>
                <a:gd name="T61" fmla="*/ 64 h 110"/>
                <a:gd name="T62" fmla="*/ 0 w 1"/>
                <a:gd name="T63" fmla="*/ 54 h 110"/>
                <a:gd name="T64" fmla="*/ 0 w 1"/>
                <a:gd name="T65" fmla="*/ 43 h 110"/>
                <a:gd name="T66" fmla="*/ 0 w 1"/>
                <a:gd name="T67" fmla="*/ 31 h 110"/>
                <a:gd name="T68" fmla="*/ 0 w 1"/>
                <a:gd name="T69" fmla="*/ 21 h 110"/>
                <a:gd name="T70" fmla="*/ 0 w 1"/>
                <a:gd name="T71" fmla="*/ 12 h 110"/>
                <a:gd name="T72" fmla="*/ 0 w 1"/>
                <a:gd name="T73" fmla="*/ 6 h 110"/>
                <a:gd name="T74" fmla="*/ 0 w 1"/>
                <a:gd name="T75" fmla="*/ 4 h 110"/>
                <a:gd name="T76" fmla="*/ 0 w 1"/>
                <a:gd name="T77" fmla="*/ 2 h 110"/>
                <a:gd name="T78" fmla="*/ 0 w 1"/>
                <a:gd name="T79" fmla="*/ 0 h 110"/>
                <a:gd name="T80" fmla="*/ 0 w 1"/>
                <a:gd name="T81" fmla="*/ 1 h 110"/>
                <a:gd name="T82" fmla="*/ 0 w 1"/>
                <a:gd name="T83" fmla="*/ 4 h 1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"/>
                <a:gd name="T127" fmla="*/ 0 h 110"/>
                <a:gd name="T128" fmla="*/ 1 w 1"/>
                <a:gd name="T129" fmla="*/ 110 h 1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" h="110">
                  <a:moveTo>
                    <a:pt x="0" y="5"/>
                  </a:moveTo>
                  <a:lnTo>
                    <a:pt x="0" y="9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7"/>
                  </a:lnTo>
                  <a:lnTo>
                    <a:pt x="0" y="32"/>
                  </a:lnTo>
                  <a:lnTo>
                    <a:pt x="0" y="37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3"/>
                  </a:lnTo>
                  <a:lnTo>
                    <a:pt x="0" y="58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3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90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9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0" y="106"/>
                  </a:lnTo>
                  <a:lnTo>
                    <a:pt x="0" y="107"/>
                  </a:lnTo>
                  <a:lnTo>
                    <a:pt x="0" y="108"/>
                  </a:lnTo>
                  <a:lnTo>
                    <a:pt x="0" y="109"/>
                  </a:lnTo>
                  <a:lnTo>
                    <a:pt x="0" y="108"/>
                  </a:lnTo>
                  <a:lnTo>
                    <a:pt x="0" y="107"/>
                  </a:lnTo>
                  <a:lnTo>
                    <a:pt x="0" y="106"/>
                  </a:lnTo>
                  <a:lnTo>
                    <a:pt x="0" y="105"/>
                  </a:lnTo>
                  <a:lnTo>
                    <a:pt x="0" y="104"/>
                  </a:lnTo>
                  <a:lnTo>
                    <a:pt x="0" y="103"/>
                  </a:lnTo>
                  <a:lnTo>
                    <a:pt x="0" y="101"/>
                  </a:lnTo>
                  <a:lnTo>
                    <a:pt x="0" y="100"/>
                  </a:lnTo>
                  <a:lnTo>
                    <a:pt x="0" y="98"/>
                  </a:lnTo>
                  <a:lnTo>
                    <a:pt x="0" y="97"/>
                  </a:lnTo>
                  <a:lnTo>
                    <a:pt x="0" y="95"/>
                  </a:lnTo>
                  <a:lnTo>
                    <a:pt x="0" y="93"/>
                  </a:lnTo>
                  <a:lnTo>
                    <a:pt x="0" y="92"/>
                  </a:lnTo>
                  <a:lnTo>
                    <a:pt x="0" y="90"/>
                  </a:lnTo>
                  <a:lnTo>
                    <a:pt x="0" y="88"/>
                  </a:lnTo>
                  <a:lnTo>
                    <a:pt x="0" y="87"/>
                  </a:lnTo>
                  <a:lnTo>
                    <a:pt x="0" y="85"/>
                  </a:lnTo>
                  <a:lnTo>
                    <a:pt x="0" y="83"/>
                  </a:lnTo>
                  <a:lnTo>
                    <a:pt x="0" y="82"/>
                  </a:lnTo>
                  <a:lnTo>
                    <a:pt x="0" y="77"/>
                  </a:lnTo>
                  <a:lnTo>
                    <a:pt x="0" y="75"/>
                  </a:lnTo>
                  <a:lnTo>
                    <a:pt x="0" y="72"/>
                  </a:lnTo>
                  <a:lnTo>
                    <a:pt x="0" y="68"/>
                  </a:lnTo>
                  <a:lnTo>
                    <a:pt x="0" y="64"/>
                  </a:lnTo>
                  <a:lnTo>
                    <a:pt x="0" y="59"/>
                  </a:lnTo>
                  <a:lnTo>
                    <a:pt x="0" y="54"/>
                  </a:lnTo>
                  <a:lnTo>
                    <a:pt x="0" y="48"/>
                  </a:lnTo>
                  <a:lnTo>
                    <a:pt x="0" y="43"/>
                  </a:lnTo>
                  <a:lnTo>
                    <a:pt x="0" y="37"/>
                  </a:lnTo>
                  <a:lnTo>
                    <a:pt x="0" y="31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42" name="Freeform 367"/>
            <p:cNvSpPr>
              <a:spLocks/>
            </p:cNvSpPr>
            <p:nvPr/>
          </p:nvSpPr>
          <p:spPr bwMode="auto">
            <a:xfrm>
              <a:off x="952" y="2949"/>
              <a:ext cx="21" cy="54"/>
            </a:xfrm>
            <a:custGeom>
              <a:avLst/>
              <a:gdLst>
                <a:gd name="T0" fmla="*/ 3 w 21"/>
                <a:gd name="T1" fmla="*/ 4 h 54"/>
                <a:gd name="T2" fmla="*/ 4 w 21"/>
                <a:gd name="T3" fmla="*/ 6 h 54"/>
                <a:gd name="T4" fmla="*/ 4 w 21"/>
                <a:gd name="T5" fmla="*/ 8 h 54"/>
                <a:gd name="T6" fmla="*/ 5 w 21"/>
                <a:gd name="T7" fmla="*/ 11 h 54"/>
                <a:gd name="T8" fmla="*/ 5 w 21"/>
                <a:gd name="T9" fmla="*/ 13 h 54"/>
                <a:gd name="T10" fmla="*/ 7 w 21"/>
                <a:gd name="T11" fmla="*/ 16 h 54"/>
                <a:gd name="T12" fmla="*/ 8 w 21"/>
                <a:gd name="T13" fmla="*/ 20 h 54"/>
                <a:gd name="T14" fmla="*/ 8 w 21"/>
                <a:gd name="T15" fmla="*/ 22 h 54"/>
                <a:gd name="T16" fmla="*/ 10 w 21"/>
                <a:gd name="T17" fmla="*/ 26 h 54"/>
                <a:gd name="T18" fmla="*/ 11 w 21"/>
                <a:gd name="T19" fmla="*/ 29 h 54"/>
                <a:gd name="T20" fmla="*/ 12 w 21"/>
                <a:gd name="T21" fmla="*/ 32 h 54"/>
                <a:gd name="T22" fmla="*/ 13 w 21"/>
                <a:gd name="T23" fmla="*/ 35 h 54"/>
                <a:gd name="T24" fmla="*/ 14 w 21"/>
                <a:gd name="T25" fmla="*/ 38 h 54"/>
                <a:gd name="T26" fmla="*/ 15 w 21"/>
                <a:gd name="T27" fmla="*/ 40 h 54"/>
                <a:gd name="T28" fmla="*/ 16 w 21"/>
                <a:gd name="T29" fmla="*/ 43 h 54"/>
                <a:gd name="T30" fmla="*/ 17 w 21"/>
                <a:gd name="T31" fmla="*/ 45 h 54"/>
                <a:gd name="T32" fmla="*/ 18 w 21"/>
                <a:gd name="T33" fmla="*/ 47 h 54"/>
                <a:gd name="T34" fmla="*/ 18 w 21"/>
                <a:gd name="T35" fmla="*/ 49 h 54"/>
                <a:gd name="T36" fmla="*/ 19 w 21"/>
                <a:gd name="T37" fmla="*/ 49 h 54"/>
                <a:gd name="T38" fmla="*/ 19 w 21"/>
                <a:gd name="T39" fmla="*/ 50 h 54"/>
                <a:gd name="T40" fmla="*/ 20 w 21"/>
                <a:gd name="T41" fmla="*/ 50 h 54"/>
                <a:gd name="T42" fmla="*/ 20 w 21"/>
                <a:gd name="T43" fmla="*/ 51 h 54"/>
                <a:gd name="T44" fmla="*/ 20 w 21"/>
                <a:gd name="T45" fmla="*/ 52 h 54"/>
                <a:gd name="T46" fmla="*/ 20 w 21"/>
                <a:gd name="T47" fmla="*/ 53 h 54"/>
                <a:gd name="T48" fmla="*/ 19 w 21"/>
                <a:gd name="T49" fmla="*/ 52 h 54"/>
                <a:gd name="T50" fmla="*/ 18 w 21"/>
                <a:gd name="T51" fmla="*/ 52 h 54"/>
                <a:gd name="T52" fmla="*/ 18 w 21"/>
                <a:gd name="T53" fmla="*/ 51 h 54"/>
                <a:gd name="T54" fmla="*/ 18 w 21"/>
                <a:gd name="T55" fmla="*/ 51 h 54"/>
                <a:gd name="T56" fmla="*/ 18 w 21"/>
                <a:gd name="T57" fmla="*/ 50 h 54"/>
                <a:gd name="T58" fmla="*/ 17 w 21"/>
                <a:gd name="T59" fmla="*/ 49 h 54"/>
                <a:gd name="T60" fmla="*/ 15 w 21"/>
                <a:gd name="T61" fmla="*/ 47 h 54"/>
                <a:gd name="T62" fmla="*/ 15 w 21"/>
                <a:gd name="T63" fmla="*/ 45 h 54"/>
                <a:gd name="T64" fmla="*/ 13 w 21"/>
                <a:gd name="T65" fmla="*/ 42 h 54"/>
                <a:gd name="T66" fmla="*/ 12 w 21"/>
                <a:gd name="T67" fmla="*/ 39 h 54"/>
                <a:gd name="T68" fmla="*/ 11 w 21"/>
                <a:gd name="T69" fmla="*/ 35 h 54"/>
                <a:gd name="T70" fmla="*/ 9 w 21"/>
                <a:gd name="T71" fmla="*/ 31 h 54"/>
                <a:gd name="T72" fmla="*/ 8 w 21"/>
                <a:gd name="T73" fmla="*/ 28 h 54"/>
                <a:gd name="T74" fmla="*/ 7 w 21"/>
                <a:gd name="T75" fmla="*/ 24 h 54"/>
                <a:gd name="T76" fmla="*/ 5 w 21"/>
                <a:gd name="T77" fmla="*/ 21 h 54"/>
                <a:gd name="T78" fmla="*/ 4 w 21"/>
                <a:gd name="T79" fmla="*/ 17 h 54"/>
                <a:gd name="T80" fmla="*/ 3 w 21"/>
                <a:gd name="T81" fmla="*/ 14 h 54"/>
                <a:gd name="T82" fmla="*/ 2 w 21"/>
                <a:gd name="T83" fmla="*/ 12 h 54"/>
                <a:gd name="T84" fmla="*/ 2 w 21"/>
                <a:gd name="T85" fmla="*/ 9 h 54"/>
                <a:gd name="T86" fmla="*/ 1 w 21"/>
                <a:gd name="T87" fmla="*/ 7 h 54"/>
                <a:gd name="T88" fmla="*/ 1 w 21"/>
                <a:gd name="T89" fmla="*/ 6 h 54"/>
                <a:gd name="T90" fmla="*/ 0 w 21"/>
                <a:gd name="T91" fmla="*/ 4 h 54"/>
                <a:gd name="T92" fmla="*/ 0 w 21"/>
                <a:gd name="T93" fmla="*/ 4 h 54"/>
                <a:gd name="T94" fmla="*/ 0 w 21"/>
                <a:gd name="T95" fmla="*/ 3 h 54"/>
                <a:gd name="T96" fmla="*/ 0 w 21"/>
                <a:gd name="T97" fmla="*/ 2 h 54"/>
                <a:gd name="T98" fmla="*/ 0 w 21"/>
                <a:gd name="T99" fmla="*/ 1 h 54"/>
                <a:gd name="T100" fmla="*/ 1 w 21"/>
                <a:gd name="T101" fmla="*/ 0 h 54"/>
                <a:gd name="T102" fmla="*/ 2 w 21"/>
                <a:gd name="T103" fmla="*/ 0 h 54"/>
                <a:gd name="T104" fmla="*/ 2 w 21"/>
                <a:gd name="T105" fmla="*/ 1 h 54"/>
                <a:gd name="T106" fmla="*/ 2 w 21"/>
                <a:gd name="T107" fmla="*/ 2 h 54"/>
                <a:gd name="T108" fmla="*/ 3 w 21"/>
                <a:gd name="T109" fmla="*/ 3 h 54"/>
                <a:gd name="T110" fmla="*/ 3 w 21"/>
                <a:gd name="T111" fmla="*/ 4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1"/>
                <a:gd name="T169" fmla="*/ 0 h 54"/>
                <a:gd name="T170" fmla="*/ 21 w 21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1" h="54">
                  <a:moveTo>
                    <a:pt x="3" y="4"/>
                  </a:moveTo>
                  <a:lnTo>
                    <a:pt x="4" y="6"/>
                  </a:lnTo>
                  <a:lnTo>
                    <a:pt x="4" y="8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7" y="16"/>
                  </a:lnTo>
                  <a:lnTo>
                    <a:pt x="8" y="20"/>
                  </a:lnTo>
                  <a:lnTo>
                    <a:pt x="8" y="22"/>
                  </a:lnTo>
                  <a:lnTo>
                    <a:pt x="10" y="26"/>
                  </a:lnTo>
                  <a:lnTo>
                    <a:pt x="11" y="29"/>
                  </a:lnTo>
                  <a:lnTo>
                    <a:pt x="12" y="32"/>
                  </a:lnTo>
                  <a:lnTo>
                    <a:pt x="13" y="35"/>
                  </a:lnTo>
                  <a:lnTo>
                    <a:pt x="14" y="38"/>
                  </a:lnTo>
                  <a:lnTo>
                    <a:pt x="15" y="40"/>
                  </a:lnTo>
                  <a:lnTo>
                    <a:pt x="16" y="43"/>
                  </a:lnTo>
                  <a:lnTo>
                    <a:pt x="17" y="45"/>
                  </a:lnTo>
                  <a:lnTo>
                    <a:pt x="18" y="47"/>
                  </a:lnTo>
                  <a:lnTo>
                    <a:pt x="18" y="49"/>
                  </a:lnTo>
                  <a:lnTo>
                    <a:pt x="19" y="49"/>
                  </a:lnTo>
                  <a:lnTo>
                    <a:pt x="19" y="50"/>
                  </a:lnTo>
                  <a:lnTo>
                    <a:pt x="20" y="50"/>
                  </a:lnTo>
                  <a:lnTo>
                    <a:pt x="20" y="51"/>
                  </a:lnTo>
                  <a:lnTo>
                    <a:pt x="20" y="52"/>
                  </a:lnTo>
                  <a:lnTo>
                    <a:pt x="20" y="53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8" y="51"/>
                  </a:lnTo>
                  <a:lnTo>
                    <a:pt x="18" y="50"/>
                  </a:lnTo>
                  <a:lnTo>
                    <a:pt x="17" y="49"/>
                  </a:lnTo>
                  <a:lnTo>
                    <a:pt x="15" y="47"/>
                  </a:lnTo>
                  <a:lnTo>
                    <a:pt x="15" y="45"/>
                  </a:lnTo>
                  <a:lnTo>
                    <a:pt x="13" y="42"/>
                  </a:lnTo>
                  <a:lnTo>
                    <a:pt x="12" y="39"/>
                  </a:lnTo>
                  <a:lnTo>
                    <a:pt x="11" y="35"/>
                  </a:lnTo>
                  <a:lnTo>
                    <a:pt x="9" y="31"/>
                  </a:lnTo>
                  <a:lnTo>
                    <a:pt x="8" y="28"/>
                  </a:lnTo>
                  <a:lnTo>
                    <a:pt x="7" y="24"/>
                  </a:lnTo>
                  <a:lnTo>
                    <a:pt x="5" y="21"/>
                  </a:lnTo>
                  <a:lnTo>
                    <a:pt x="4" y="17"/>
                  </a:lnTo>
                  <a:lnTo>
                    <a:pt x="3" y="14"/>
                  </a:lnTo>
                  <a:lnTo>
                    <a:pt x="2" y="12"/>
                  </a:lnTo>
                  <a:lnTo>
                    <a:pt x="2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3"/>
                  </a:lnTo>
                  <a:lnTo>
                    <a:pt x="3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43" name="Freeform 368"/>
            <p:cNvSpPr>
              <a:spLocks/>
            </p:cNvSpPr>
            <p:nvPr/>
          </p:nvSpPr>
          <p:spPr bwMode="auto">
            <a:xfrm>
              <a:off x="942" y="2945"/>
              <a:ext cx="21" cy="54"/>
            </a:xfrm>
            <a:custGeom>
              <a:avLst/>
              <a:gdLst>
                <a:gd name="T0" fmla="*/ 2 w 21"/>
                <a:gd name="T1" fmla="*/ 4 h 54"/>
                <a:gd name="T2" fmla="*/ 3 w 21"/>
                <a:gd name="T3" fmla="*/ 6 h 54"/>
                <a:gd name="T4" fmla="*/ 4 w 21"/>
                <a:gd name="T5" fmla="*/ 9 h 54"/>
                <a:gd name="T6" fmla="*/ 5 w 21"/>
                <a:gd name="T7" fmla="*/ 12 h 54"/>
                <a:gd name="T8" fmla="*/ 5 w 21"/>
                <a:gd name="T9" fmla="*/ 14 h 54"/>
                <a:gd name="T10" fmla="*/ 6 w 21"/>
                <a:gd name="T11" fmla="*/ 17 h 54"/>
                <a:gd name="T12" fmla="*/ 7 w 21"/>
                <a:gd name="T13" fmla="*/ 20 h 54"/>
                <a:gd name="T14" fmla="*/ 8 w 21"/>
                <a:gd name="T15" fmla="*/ 23 h 54"/>
                <a:gd name="T16" fmla="*/ 11 w 21"/>
                <a:gd name="T17" fmla="*/ 30 h 54"/>
                <a:gd name="T18" fmla="*/ 12 w 21"/>
                <a:gd name="T19" fmla="*/ 33 h 54"/>
                <a:gd name="T20" fmla="*/ 13 w 21"/>
                <a:gd name="T21" fmla="*/ 36 h 54"/>
                <a:gd name="T22" fmla="*/ 14 w 21"/>
                <a:gd name="T23" fmla="*/ 39 h 54"/>
                <a:gd name="T24" fmla="*/ 16 w 21"/>
                <a:gd name="T25" fmla="*/ 44 h 54"/>
                <a:gd name="T26" fmla="*/ 17 w 21"/>
                <a:gd name="T27" fmla="*/ 46 h 54"/>
                <a:gd name="T28" fmla="*/ 18 w 21"/>
                <a:gd name="T29" fmla="*/ 48 h 54"/>
                <a:gd name="T30" fmla="*/ 18 w 21"/>
                <a:gd name="T31" fmla="*/ 49 h 54"/>
                <a:gd name="T32" fmla="*/ 18 w 21"/>
                <a:gd name="T33" fmla="*/ 49 h 54"/>
                <a:gd name="T34" fmla="*/ 19 w 21"/>
                <a:gd name="T35" fmla="*/ 50 h 54"/>
                <a:gd name="T36" fmla="*/ 19 w 21"/>
                <a:gd name="T37" fmla="*/ 51 h 54"/>
                <a:gd name="T38" fmla="*/ 20 w 21"/>
                <a:gd name="T39" fmla="*/ 52 h 54"/>
                <a:gd name="T40" fmla="*/ 20 w 21"/>
                <a:gd name="T41" fmla="*/ 53 h 54"/>
                <a:gd name="T42" fmla="*/ 19 w 21"/>
                <a:gd name="T43" fmla="*/ 53 h 54"/>
                <a:gd name="T44" fmla="*/ 18 w 21"/>
                <a:gd name="T45" fmla="*/ 53 h 54"/>
                <a:gd name="T46" fmla="*/ 18 w 21"/>
                <a:gd name="T47" fmla="*/ 52 h 54"/>
                <a:gd name="T48" fmla="*/ 17 w 21"/>
                <a:gd name="T49" fmla="*/ 51 h 54"/>
                <a:gd name="T50" fmla="*/ 17 w 21"/>
                <a:gd name="T51" fmla="*/ 50 h 54"/>
                <a:gd name="T52" fmla="*/ 16 w 21"/>
                <a:gd name="T53" fmla="*/ 49 h 54"/>
                <a:gd name="T54" fmla="*/ 15 w 21"/>
                <a:gd name="T55" fmla="*/ 48 h 54"/>
                <a:gd name="T56" fmla="*/ 14 w 21"/>
                <a:gd name="T57" fmla="*/ 45 h 54"/>
                <a:gd name="T58" fmla="*/ 13 w 21"/>
                <a:gd name="T59" fmla="*/ 42 h 54"/>
                <a:gd name="T60" fmla="*/ 12 w 21"/>
                <a:gd name="T61" fmla="*/ 40 h 54"/>
                <a:gd name="T62" fmla="*/ 11 w 21"/>
                <a:gd name="T63" fmla="*/ 36 h 54"/>
                <a:gd name="T64" fmla="*/ 9 w 21"/>
                <a:gd name="T65" fmla="*/ 32 h 54"/>
                <a:gd name="T66" fmla="*/ 8 w 21"/>
                <a:gd name="T67" fmla="*/ 29 h 54"/>
                <a:gd name="T68" fmla="*/ 6 w 21"/>
                <a:gd name="T69" fmla="*/ 25 h 54"/>
                <a:gd name="T70" fmla="*/ 5 w 21"/>
                <a:gd name="T71" fmla="*/ 22 h 54"/>
                <a:gd name="T72" fmla="*/ 4 w 21"/>
                <a:gd name="T73" fmla="*/ 18 h 54"/>
                <a:gd name="T74" fmla="*/ 2 w 21"/>
                <a:gd name="T75" fmla="*/ 13 h 54"/>
                <a:gd name="T76" fmla="*/ 2 w 21"/>
                <a:gd name="T77" fmla="*/ 10 h 54"/>
                <a:gd name="T78" fmla="*/ 1 w 21"/>
                <a:gd name="T79" fmla="*/ 8 h 54"/>
                <a:gd name="T80" fmla="*/ 1 w 21"/>
                <a:gd name="T81" fmla="*/ 7 h 54"/>
                <a:gd name="T82" fmla="*/ 0 w 21"/>
                <a:gd name="T83" fmla="*/ 6 h 54"/>
                <a:gd name="T84" fmla="*/ 0 w 21"/>
                <a:gd name="T85" fmla="*/ 4 h 54"/>
                <a:gd name="T86" fmla="*/ 0 w 21"/>
                <a:gd name="T87" fmla="*/ 4 h 54"/>
                <a:gd name="T88" fmla="*/ 0 w 21"/>
                <a:gd name="T89" fmla="*/ 3 h 54"/>
                <a:gd name="T90" fmla="*/ 0 w 21"/>
                <a:gd name="T91" fmla="*/ 2 h 54"/>
                <a:gd name="T92" fmla="*/ 0 w 21"/>
                <a:gd name="T93" fmla="*/ 1 h 54"/>
                <a:gd name="T94" fmla="*/ 0 w 21"/>
                <a:gd name="T95" fmla="*/ 0 h 54"/>
                <a:gd name="T96" fmla="*/ 1 w 21"/>
                <a:gd name="T97" fmla="*/ 0 h 54"/>
                <a:gd name="T98" fmla="*/ 1 w 21"/>
                <a:gd name="T99" fmla="*/ 1 h 54"/>
                <a:gd name="T100" fmla="*/ 2 w 21"/>
                <a:gd name="T101" fmla="*/ 1 h 54"/>
                <a:gd name="T102" fmla="*/ 2 w 21"/>
                <a:gd name="T103" fmla="*/ 2 h 54"/>
                <a:gd name="T104" fmla="*/ 2 w 21"/>
                <a:gd name="T105" fmla="*/ 3 h 54"/>
                <a:gd name="T106" fmla="*/ 2 w 21"/>
                <a:gd name="T107" fmla="*/ 4 h 54"/>
                <a:gd name="T108" fmla="*/ 2 w 21"/>
                <a:gd name="T109" fmla="*/ 4 h 5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1"/>
                <a:gd name="T166" fmla="*/ 0 h 54"/>
                <a:gd name="T167" fmla="*/ 21 w 21"/>
                <a:gd name="T168" fmla="*/ 54 h 54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1" h="54">
                  <a:moveTo>
                    <a:pt x="2" y="4"/>
                  </a:moveTo>
                  <a:lnTo>
                    <a:pt x="3" y="6"/>
                  </a:lnTo>
                  <a:lnTo>
                    <a:pt x="4" y="9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6" y="17"/>
                  </a:lnTo>
                  <a:lnTo>
                    <a:pt x="7" y="20"/>
                  </a:lnTo>
                  <a:lnTo>
                    <a:pt x="8" y="23"/>
                  </a:lnTo>
                  <a:lnTo>
                    <a:pt x="11" y="30"/>
                  </a:lnTo>
                  <a:lnTo>
                    <a:pt x="12" y="33"/>
                  </a:lnTo>
                  <a:lnTo>
                    <a:pt x="13" y="36"/>
                  </a:lnTo>
                  <a:lnTo>
                    <a:pt x="14" y="39"/>
                  </a:lnTo>
                  <a:lnTo>
                    <a:pt x="16" y="44"/>
                  </a:lnTo>
                  <a:lnTo>
                    <a:pt x="17" y="46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9" y="50"/>
                  </a:lnTo>
                  <a:lnTo>
                    <a:pt x="19" y="51"/>
                  </a:lnTo>
                  <a:lnTo>
                    <a:pt x="20" y="52"/>
                  </a:lnTo>
                  <a:lnTo>
                    <a:pt x="20" y="53"/>
                  </a:lnTo>
                  <a:lnTo>
                    <a:pt x="19" y="53"/>
                  </a:lnTo>
                  <a:lnTo>
                    <a:pt x="18" y="53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7" y="50"/>
                  </a:lnTo>
                  <a:lnTo>
                    <a:pt x="16" y="49"/>
                  </a:lnTo>
                  <a:lnTo>
                    <a:pt x="15" y="48"/>
                  </a:lnTo>
                  <a:lnTo>
                    <a:pt x="14" y="45"/>
                  </a:lnTo>
                  <a:lnTo>
                    <a:pt x="13" y="42"/>
                  </a:lnTo>
                  <a:lnTo>
                    <a:pt x="12" y="40"/>
                  </a:lnTo>
                  <a:lnTo>
                    <a:pt x="11" y="36"/>
                  </a:lnTo>
                  <a:lnTo>
                    <a:pt x="9" y="32"/>
                  </a:lnTo>
                  <a:lnTo>
                    <a:pt x="8" y="29"/>
                  </a:lnTo>
                  <a:lnTo>
                    <a:pt x="6" y="25"/>
                  </a:lnTo>
                  <a:lnTo>
                    <a:pt x="5" y="22"/>
                  </a:lnTo>
                  <a:lnTo>
                    <a:pt x="4" y="18"/>
                  </a:lnTo>
                  <a:lnTo>
                    <a:pt x="2" y="13"/>
                  </a:lnTo>
                  <a:lnTo>
                    <a:pt x="2" y="10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44" name="Freeform 369"/>
            <p:cNvSpPr>
              <a:spLocks/>
            </p:cNvSpPr>
            <p:nvPr/>
          </p:nvSpPr>
          <p:spPr bwMode="auto">
            <a:xfrm>
              <a:off x="932" y="2945"/>
              <a:ext cx="21" cy="53"/>
            </a:xfrm>
            <a:custGeom>
              <a:avLst/>
              <a:gdLst>
                <a:gd name="T0" fmla="*/ 2 w 21"/>
                <a:gd name="T1" fmla="*/ 4 h 53"/>
                <a:gd name="T2" fmla="*/ 3 w 21"/>
                <a:gd name="T3" fmla="*/ 6 h 53"/>
                <a:gd name="T4" fmla="*/ 4 w 21"/>
                <a:gd name="T5" fmla="*/ 9 h 53"/>
                <a:gd name="T6" fmla="*/ 5 w 21"/>
                <a:gd name="T7" fmla="*/ 11 h 53"/>
                <a:gd name="T8" fmla="*/ 5 w 21"/>
                <a:gd name="T9" fmla="*/ 13 h 53"/>
                <a:gd name="T10" fmla="*/ 6 w 21"/>
                <a:gd name="T11" fmla="*/ 16 h 53"/>
                <a:gd name="T12" fmla="*/ 7 w 21"/>
                <a:gd name="T13" fmla="*/ 20 h 53"/>
                <a:gd name="T14" fmla="*/ 8 w 21"/>
                <a:gd name="T15" fmla="*/ 22 h 53"/>
                <a:gd name="T16" fmla="*/ 9 w 21"/>
                <a:gd name="T17" fmla="*/ 26 h 53"/>
                <a:gd name="T18" fmla="*/ 10 w 21"/>
                <a:gd name="T19" fmla="*/ 29 h 53"/>
                <a:gd name="T20" fmla="*/ 12 w 21"/>
                <a:gd name="T21" fmla="*/ 32 h 53"/>
                <a:gd name="T22" fmla="*/ 12 w 21"/>
                <a:gd name="T23" fmla="*/ 35 h 53"/>
                <a:gd name="T24" fmla="*/ 14 w 21"/>
                <a:gd name="T25" fmla="*/ 38 h 53"/>
                <a:gd name="T26" fmla="*/ 15 w 21"/>
                <a:gd name="T27" fmla="*/ 40 h 53"/>
                <a:gd name="T28" fmla="*/ 15 w 21"/>
                <a:gd name="T29" fmla="*/ 43 h 53"/>
                <a:gd name="T30" fmla="*/ 16 w 21"/>
                <a:gd name="T31" fmla="*/ 45 h 53"/>
                <a:gd name="T32" fmla="*/ 18 w 21"/>
                <a:gd name="T33" fmla="*/ 47 h 53"/>
                <a:gd name="T34" fmla="*/ 18 w 21"/>
                <a:gd name="T35" fmla="*/ 48 h 53"/>
                <a:gd name="T36" fmla="*/ 18 w 21"/>
                <a:gd name="T37" fmla="*/ 48 h 53"/>
                <a:gd name="T38" fmla="*/ 19 w 21"/>
                <a:gd name="T39" fmla="*/ 49 h 53"/>
                <a:gd name="T40" fmla="*/ 19 w 21"/>
                <a:gd name="T41" fmla="*/ 50 h 53"/>
                <a:gd name="T42" fmla="*/ 20 w 21"/>
                <a:gd name="T43" fmla="*/ 51 h 53"/>
                <a:gd name="T44" fmla="*/ 20 w 21"/>
                <a:gd name="T45" fmla="*/ 52 h 53"/>
                <a:gd name="T46" fmla="*/ 19 w 21"/>
                <a:gd name="T47" fmla="*/ 52 h 53"/>
                <a:gd name="T48" fmla="*/ 18 w 21"/>
                <a:gd name="T49" fmla="*/ 52 h 53"/>
                <a:gd name="T50" fmla="*/ 18 w 21"/>
                <a:gd name="T51" fmla="*/ 51 h 53"/>
                <a:gd name="T52" fmla="*/ 17 w 21"/>
                <a:gd name="T53" fmla="*/ 50 h 53"/>
                <a:gd name="T54" fmla="*/ 17 w 21"/>
                <a:gd name="T55" fmla="*/ 49 h 53"/>
                <a:gd name="T56" fmla="*/ 16 w 21"/>
                <a:gd name="T57" fmla="*/ 48 h 53"/>
                <a:gd name="T58" fmla="*/ 15 w 21"/>
                <a:gd name="T59" fmla="*/ 47 h 53"/>
                <a:gd name="T60" fmla="*/ 14 w 21"/>
                <a:gd name="T61" fmla="*/ 44 h 53"/>
                <a:gd name="T62" fmla="*/ 13 w 21"/>
                <a:gd name="T63" fmla="*/ 41 h 53"/>
                <a:gd name="T64" fmla="*/ 12 w 21"/>
                <a:gd name="T65" fmla="*/ 39 h 53"/>
                <a:gd name="T66" fmla="*/ 10 w 21"/>
                <a:gd name="T67" fmla="*/ 35 h 53"/>
                <a:gd name="T68" fmla="*/ 9 w 21"/>
                <a:gd name="T69" fmla="*/ 31 h 53"/>
                <a:gd name="T70" fmla="*/ 8 w 21"/>
                <a:gd name="T71" fmla="*/ 28 h 53"/>
                <a:gd name="T72" fmla="*/ 6 w 21"/>
                <a:gd name="T73" fmla="*/ 24 h 53"/>
                <a:gd name="T74" fmla="*/ 5 w 21"/>
                <a:gd name="T75" fmla="*/ 21 h 53"/>
                <a:gd name="T76" fmla="*/ 4 w 21"/>
                <a:gd name="T77" fmla="*/ 17 h 53"/>
                <a:gd name="T78" fmla="*/ 3 w 21"/>
                <a:gd name="T79" fmla="*/ 14 h 53"/>
                <a:gd name="T80" fmla="*/ 2 w 21"/>
                <a:gd name="T81" fmla="*/ 12 h 53"/>
                <a:gd name="T82" fmla="*/ 2 w 21"/>
                <a:gd name="T83" fmla="*/ 9 h 53"/>
                <a:gd name="T84" fmla="*/ 1 w 21"/>
                <a:gd name="T85" fmla="*/ 7 h 53"/>
                <a:gd name="T86" fmla="*/ 1 w 21"/>
                <a:gd name="T87" fmla="*/ 6 h 53"/>
                <a:gd name="T88" fmla="*/ 0 w 21"/>
                <a:gd name="T89" fmla="*/ 5 h 53"/>
                <a:gd name="T90" fmla="*/ 0 w 21"/>
                <a:gd name="T91" fmla="*/ 4 h 53"/>
                <a:gd name="T92" fmla="*/ 0 w 21"/>
                <a:gd name="T93" fmla="*/ 3 h 53"/>
                <a:gd name="T94" fmla="*/ 0 w 21"/>
                <a:gd name="T95" fmla="*/ 2 h 53"/>
                <a:gd name="T96" fmla="*/ 0 w 21"/>
                <a:gd name="T97" fmla="*/ 1 h 53"/>
                <a:gd name="T98" fmla="*/ 0 w 21"/>
                <a:gd name="T99" fmla="*/ 0 h 53"/>
                <a:gd name="T100" fmla="*/ 1 w 21"/>
                <a:gd name="T101" fmla="*/ 0 h 53"/>
                <a:gd name="T102" fmla="*/ 2 w 21"/>
                <a:gd name="T103" fmla="*/ 1 h 53"/>
                <a:gd name="T104" fmla="*/ 2 w 21"/>
                <a:gd name="T105" fmla="*/ 2 h 53"/>
                <a:gd name="T106" fmla="*/ 2 w 21"/>
                <a:gd name="T107" fmla="*/ 4 h 53"/>
                <a:gd name="T108" fmla="*/ 2 w 21"/>
                <a:gd name="T109" fmla="*/ 4 h 5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1"/>
                <a:gd name="T166" fmla="*/ 0 h 53"/>
                <a:gd name="T167" fmla="*/ 21 w 21"/>
                <a:gd name="T168" fmla="*/ 53 h 53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1" h="53">
                  <a:moveTo>
                    <a:pt x="2" y="4"/>
                  </a:moveTo>
                  <a:lnTo>
                    <a:pt x="3" y="6"/>
                  </a:lnTo>
                  <a:lnTo>
                    <a:pt x="4" y="9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6" y="16"/>
                  </a:lnTo>
                  <a:lnTo>
                    <a:pt x="7" y="20"/>
                  </a:lnTo>
                  <a:lnTo>
                    <a:pt x="8" y="22"/>
                  </a:lnTo>
                  <a:lnTo>
                    <a:pt x="9" y="26"/>
                  </a:lnTo>
                  <a:lnTo>
                    <a:pt x="10" y="29"/>
                  </a:lnTo>
                  <a:lnTo>
                    <a:pt x="12" y="32"/>
                  </a:lnTo>
                  <a:lnTo>
                    <a:pt x="12" y="35"/>
                  </a:lnTo>
                  <a:lnTo>
                    <a:pt x="14" y="38"/>
                  </a:lnTo>
                  <a:lnTo>
                    <a:pt x="15" y="40"/>
                  </a:lnTo>
                  <a:lnTo>
                    <a:pt x="15" y="43"/>
                  </a:lnTo>
                  <a:lnTo>
                    <a:pt x="16" y="45"/>
                  </a:lnTo>
                  <a:lnTo>
                    <a:pt x="18" y="47"/>
                  </a:lnTo>
                  <a:lnTo>
                    <a:pt x="18" y="48"/>
                  </a:lnTo>
                  <a:lnTo>
                    <a:pt x="19" y="49"/>
                  </a:lnTo>
                  <a:lnTo>
                    <a:pt x="19" y="50"/>
                  </a:lnTo>
                  <a:lnTo>
                    <a:pt x="20" y="51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7"/>
                  </a:lnTo>
                  <a:lnTo>
                    <a:pt x="14" y="44"/>
                  </a:lnTo>
                  <a:lnTo>
                    <a:pt x="13" y="41"/>
                  </a:lnTo>
                  <a:lnTo>
                    <a:pt x="12" y="39"/>
                  </a:lnTo>
                  <a:lnTo>
                    <a:pt x="10" y="35"/>
                  </a:lnTo>
                  <a:lnTo>
                    <a:pt x="9" y="31"/>
                  </a:lnTo>
                  <a:lnTo>
                    <a:pt x="8" y="28"/>
                  </a:lnTo>
                  <a:lnTo>
                    <a:pt x="6" y="24"/>
                  </a:lnTo>
                  <a:lnTo>
                    <a:pt x="5" y="21"/>
                  </a:lnTo>
                  <a:lnTo>
                    <a:pt x="4" y="17"/>
                  </a:lnTo>
                  <a:lnTo>
                    <a:pt x="3" y="14"/>
                  </a:lnTo>
                  <a:lnTo>
                    <a:pt x="2" y="12"/>
                  </a:lnTo>
                  <a:lnTo>
                    <a:pt x="2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45" name="Freeform 370"/>
            <p:cNvSpPr>
              <a:spLocks/>
            </p:cNvSpPr>
            <p:nvPr/>
          </p:nvSpPr>
          <p:spPr bwMode="auto">
            <a:xfrm>
              <a:off x="928" y="2954"/>
              <a:ext cx="13" cy="31"/>
            </a:xfrm>
            <a:custGeom>
              <a:avLst/>
              <a:gdLst>
                <a:gd name="T0" fmla="*/ 2 w 13"/>
                <a:gd name="T1" fmla="*/ 3 h 31"/>
                <a:gd name="T2" fmla="*/ 2 w 13"/>
                <a:gd name="T3" fmla="*/ 4 h 31"/>
                <a:gd name="T4" fmla="*/ 2 w 13"/>
                <a:gd name="T5" fmla="*/ 5 h 31"/>
                <a:gd name="T6" fmla="*/ 3 w 13"/>
                <a:gd name="T7" fmla="*/ 6 h 31"/>
                <a:gd name="T8" fmla="*/ 3 w 13"/>
                <a:gd name="T9" fmla="*/ 8 h 31"/>
                <a:gd name="T10" fmla="*/ 3 w 13"/>
                <a:gd name="T11" fmla="*/ 9 h 31"/>
                <a:gd name="T12" fmla="*/ 4 w 13"/>
                <a:gd name="T13" fmla="*/ 11 h 31"/>
                <a:gd name="T14" fmla="*/ 5 w 13"/>
                <a:gd name="T15" fmla="*/ 13 h 31"/>
                <a:gd name="T16" fmla="*/ 5 w 13"/>
                <a:gd name="T17" fmla="*/ 14 h 31"/>
                <a:gd name="T18" fmla="*/ 6 w 13"/>
                <a:gd name="T19" fmla="*/ 16 h 31"/>
                <a:gd name="T20" fmla="*/ 7 w 13"/>
                <a:gd name="T21" fmla="*/ 18 h 31"/>
                <a:gd name="T22" fmla="*/ 7 w 13"/>
                <a:gd name="T23" fmla="*/ 19 h 31"/>
                <a:gd name="T24" fmla="*/ 8 w 13"/>
                <a:gd name="T25" fmla="*/ 21 h 31"/>
                <a:gd name="T26" fmla="*/ 9 w 13"/>
                <a:gd name="T27" fmla="*/ 23 h 31"/>
                <a:gd name="T28" fmla="*/ 9 w 13"/>
                <a:gd name="T29" fmla="*/ 23 h 31"/>
                <a:gd name="T30" fmla="*/ 9 w 13"/>
                <a:gd name="T31" fmla="*/ 24 h 31"/>
                <a:gd name="T32" fmla="*/ 10 w 13"/>
                <a:gd name="T33" fmla="*/ 25 h 31"/>
                <a:gd name="T34" fmla="*/ 10 w 13"/>
                <a:gd name="T35" fmla="*/ 26 h 31"/>
                <a:gd name="T36" fmla="*/ 11 w 13"/>
                <a:gd name="T37" fmla="*/ 26 h 31"/>
                <a:gd name="T38" fmla="*/ 11 w 13"/>
                <a:gd name="T39" fmla="*/ 27 h 31"/>
                <a:gd name="T40" fmla="*/ 11 w 13"/>
                <a:gd name="T41" fmla="*/ 28 h 31"/>
                <a:gd name="T42" fmla="*/ 11 w 13"/>
                <a:gd name="T43" fmla="*/ 28 h 31"/>
                <a:gd name="T44" fmla="*/ 12 w 13"/>
                <a:gd name="T45" fmla="*/ 29 h 31"/>
                <a:gd name="T46" fmla="*/ 12 w 13"/>
                <a:gd name="T47" fmla="*/ 30 h 31"/>
                <a:gd name="T48" fmla="*/ 11 w 13"/>
                <a:gd name="T49" fmla="*/ 30 h 31"/>
                <a:gd name="T50" fmla="*/ 11 w 13"/>
                <a:gd name="T51" fmla="*/ 29 h 31"/>
                <a:gd name="T52" fmla="*/ 11 w 13"/>
                <a:gd name="T53" fmla="*/ 29 h 31"/>
                <a:gd name="T54" fmla="*/ 10 w 13"/>
                <a:gd name="T55" fmla="*/ 28 h 31"/>
                <a:gd name="T56" fmla="*/ 9 w 13"/>
                <a:gd name="T57" fmla="*/ 27 h 31"/>
                <a:gd name="T58" fmla="*/ 9 w 13"/>
                <a:gd name="T59" fmla="*/ 26 h 31"/>
                <a:gd name="T60" fmla="*/ 8 w 13"/>
                <a:gd name="T61" fmla="*/ 24 h 31"/>
                <a:gd name="T62" fmla="*/ 7 w 13"/>
                <a:gd name="T63" fmla="*/ 23 h 31"/>
                <a:gd name="T64" fmla="*/ 6 w 13"/>
                <a:gd name="T65" fmla="*/ 20 h 31"/>
                <a:gd name="T66" fmla="*/ 5 w 13"/>
                <a:gd name="T67" fmla="*/ 18 h 31"/>
                <a:gd name="T68" fmla="*/ 4 w 13"/>
                <a:gd name="T69" fmla="*/ 17 h 31"/>
                <a:gd name="T70" fmla="*/ 3 w 13"/>
                <a:gd name="T71" fmla="*/ 15 h 31"/>
                <a:gd name="T72" fmla="*/ 3 w 13"/>
                <a:gd name="T73" fmla="*/ 13 h 31"/>
                <a:gd name="T74" fmla="*/ 2 w 13"/>
                <a:gd name="T75" fmla="*/ 11 h 31"/>
                <a:gd name="T76" fmla="*/ 1 w 13"/>
                <a:gd name="T77" fmla="*/ 9 h 31"/>
                <a:gd name="T78" fmla="*/ 1 w 13"/>
                <a:gd name="T79" fmla="*/ 8 h 31"/>
                <a:gd name="T80" fmla="*/ 0 w 13"/>
                <a:gd name="T81" fmla="*/ 7 h 31"/>
                <a:gd name="T82" fmla="*/ 0 w 13"/>
                <a:gd name="T83" fmla="*/ 5 h 31"/>
                <a:gd name="T84" fmla="*/ 0 w 13"/>
                <a:gd name="T85" fmla="*/ 4 h 31"/>
                <a:gd name="T86" fmla="*/ 0 w 13"/>
                <a:gd name="T87" fmla="*/ 3 h 31"/>
                <a:gd name="T88" fmla="*/ 0 w 13"/>
                <a:gd name="T89" fmla="*/ 3 h 31"/>
                <a:gd name="T90" fmla="*/ 0 w 13"/>
                <a:gd name="T91" fmla="*/ 2 h 31"/>
                <a:gd name="T92" fmla="*/ 0 w 13"/>
                <a:gd name="T93" fmla="*/ 1 h 31"/>
                <a:gd name="T94" fmla="*/ 0 w 13"/>
                <a:gd name="T95" fmla="*/ 0 h 31"/>
                <a:gd name="T96" fmla="*/ 1 w 13"/>
                <a:gd name="T97" fmla="*/ 0 h 31"/>
                <a:gd name="T98" fmla="*/ 1 w 13"/>
                <a:gd name="T99" fmla="*/ 1 h 31"/>
                <a:gd name="T100" fmla="*/ 1 w 13"/>
                <a:gd name="T101" fmla="*/ 2 h 31"/>
                <a:gd name="T102" fmla="*/ 2 w 13"/>
                <a:gd name="T103" fmla="*/ 3 h 31"/>
                <a:gd name="T104" fmla="*/ 2 w 13"/>
                <a:gd name="T105" fmla="*/ 3 h 3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3"/>
                <a:gd name="T160" fmla="*/ 0 h 31"/>
                <a:gd name="T161" fmla="*/ 13 w 13"/>
                <a:gd name="T162" fmla="*/ 31 h 3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3" h="31">
                  <a:moveTo>
                    <a:pt x="2" y="3"/>
                  </a:moveTo>
                  <a:lnTo>
                    <a:pt x="2" y="4"/>
                  </a:lnTo>
                  <a:lnTo>
                    <a:pt x="2" y="5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9"/>
                  </a:lnTo>
                  <a:lnTo>
                    <a:pt x="4" y="11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8" y="21"/>
                  </a:lnTo>
                  <a:lnTo>
                    <a:pt x="9" y="23"/>
                  </a:lnTo>
                  <a:lnTo>
                    <a:pt x="9" y="24"/>
                  </a:lnTo>
                  <a:lnTo>
                    <a:pt x="10" y="25"/>
                  </a:lnTo>
                  <a:lnTo>
                    <a:pt x="10" y="26"/>
                  </a:lnTo>
                  <a:lnTo>
                    <a:pt x="11" y="26"/>
                  </a:lnTo>
                  <a:lnTo>
                    <a:pt x="11" y="27"/>
                  </a:lnTo>
                  <a:lnTo>
                    <a:pt x="11" y="28"/>
                  </a:lnTo>
                  <a:lnTo>
                    <a:pt x="12" y="29"/>
                  </a:lnTo>
                  <a:lnTo>
                    <a:pt x="12" y="30"/>
                  </a:lnTo>
                  <a:lnTo>
                    <a:pt x="11" y="30"/>
                  </a:lnTo>
                  <a:lnTo>
                    <a:pt x="11" y="29"/>
                  </a:lnTo>
                  <a:lnTo>
                    <a:pt x="10" y="28"/>
                  </a:lnTo>
                  <a:lnTo>
                    <a:pt x="9" y="27"/>
                  </a:lnTo>
                  <a:lnTo>
                    <a:pt x="9" y="26"/>
                  </a:lnTo>
                  <a:lnTo>
                    <a:pt x="8" y="24"/>
                  </a:lnTo>
                  <a:lnTo>
                    <a:pt x="7" y="23"/>
                  </a:lnTo>
                  <a:lnTo>
                    <a:pt x="6" y="20"/>
                  </a:lnTo>
                  <a:lnTo>
                    <a:pt x="5" y="18"/>
                  </a:lnTo>
                  <a:lnTo>
                    <a:pt x="4" y="17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1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2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46" name="Freeform 371"/>
            <p:cNvSpPr>
              <a:spLocks/>
            </p:cNvSpPr>
            <p:nvPr/>
          </p:nvSpPr>
          <p:spPr bwMode="auto">
            <a:xfrm>
              <a:off x="924" y="2965"/>
              <a:ext cx="13" cy="31"/>
            </a:xfrm>
            <a:custGeom>
              <a:avLst/>
              <a:gdLst>
                <a:gd name="T0" fmla="*/ 1 w 13"/>
                <a:gd name="T1" fmla="*/ 3 h 31"/>
                <a:gd name="T2" fmla="*/ 2 w 13"/>
                <a:gd name="T3" fmla="*/ 3 h 31"/>
                <a:gd name="T4" fmla="*/ 2 w 13"/>
                <a:gd name="T5" fmla="*/ 5 h 31"/>
                <a:gd name="T6" fmla="*/ 2 w 13"/>
                <a:gd name="T7" fmla="*/ 6 h 31"/>
                <a:gd name="T8" fmla="*/ 3 w 13"/>
                <a:gd name="T9" fmla="*/ 8 h 31"/>
                <a:gd name="T10" fmla="*/ 3 w 13"/>
                <a:gd name="T11" fmla="*/ 9 h 31"/>
                <a:gd name="T12" fmla="*/ 4 w 13"/>
                <a:gd name="T13" fmla="*/ 11 h 31"/>
                <a:gd name="T14" fmla="*/ 5 w 13"/>
                <a:gd name="T15" fmla="*/ 13 h 31"/>
                <a:gd name="T16" fmla="*/ 5 w 13"/>
                <a:gd name="T17" fmla="*/ 14 h 31"/>
                <a:gd name="T18" fmla="*/ 6 w 13"/>
                <a:gd name="T19" fmla="*/ 16 h 31"/>
                <a:gd name="T20" fmla="*/ 7 w 13"/>
                <a:gd name="T21" fmla="*/ 18 h 31"/>
                <a:gd name="T22" fmla="*/ 7 w 13"/>
                <a:gd name="T23" fmla="*/ 19 h 31"/>
                <a:gd name="T24" fmla="*/ 8 w 13"/>
                <a:gd name="T25" fmla="*/ 21 h 31"/>
                <a:gd name="T26" fmla="*/ 9 w 13"/>
                <a:gd name="T27" fmla="*/ 22 h 31"/>
                <a:gd name="T28" fmla="*/ 9 w 13"/>
                <a:gd name="T29" fmla="*/ 23 h 31"/>
                <a:gd name="T30" fmla="*/ 9 w 13"/>
                <a:gd name="T31" fmla="*/ 24 h 31"/>
                <a:gd name="T32" fmla="*/ 10 w 13"/>
                <a:gd name="T33" fmla="*/ 25 h 31"/>
                <a:gd name="T34" fmla="*/ 11 w 13"/>
                <a:gd name="T35" fmla="*/ 26 h 31"/>
                <a:gd name="T36" fmla="*/ 11 w 13"/>
                <a:gd name="T37" fmla="*/ 27 h 31"/>
                <a:gd name="T38" fmla="*/ 11 w 13"/>
                <a:gd name="T39" fmla="*/ 28 h 31"/>
                <a:gd name="T40" fmla="*/ 12 w 13"/>
                <a:gd name="T41" fmla="*/ 28 h 31"/>
                <a:gd name="T42" fmla="*/ 12 w 13"/>
                <a:gd name="T43" fmla="*/ 29 h 31"/>
                <a:gd name="T44" fmla="*/ 12 w 13"/>
                <a:gd name="T45" fmla="*/ 30 h 31"/>
                <a:gd name="T46" fmla="*/ 11 w 13"/>
                <a:gd name="T47" fmla="*/ 30 h 31"/>
                <a:gd name="T48" fmla="*/ 11 w 13"/>
                <a:gd name="T49" fmla="*/ 30 h 31"/>
                <a:gd name="T50" fmla="*/ 11 w 13"/>
                <a:gd name="T51" fmla="*/ 29 h 31"/>
                <a:gd name="T52" fmla="*/ 10 w 13"/>
                <a:gd name="T53" fmla="*/ 28 h 31"/>
                <a:gd name="T54" fmla="*/ 9 w 13"/>
                <a:gd name="T55" fmla="*/ 27 h 31"/>
                <a:gd name="T56" fmla="*/ 9 w 13"/>
                <a:gd name="T57" fmla="*/ 25 h 31"/>
                <a:gd name="T58" fmla="*/ 8 w 13"/>
                <a:gd name="T59" fmla="*/ 24 h 31"/>
                <a:gd name="T60" fmla="*/ 7 w 13"/>
                <a:gd name="T61" fmla="*/ 23 h 31"/>
                <a:gd name="T62" fmla="*/ 6 w 13"/>
                <a:gd name="T63" fmla="*/ 20 h 31"/>
                <a:gd name="T64" fmla="*/ 5 w 13"/>
                <a:gd name="T65" fmla="*/ 18 h 31"/>
                <a:gd name="T66" fmla="*/ 5 w 13"/>
                <a:gd name="T67" fmla="*/ 17 h 31"/>
                <a:gd name="T68" fmla="*/ 3 w 13"/>
                <a:gd name="T69" fmla="*/ 14 h 31"/>
                <a:gd name="T70" fmla="*/ 3 w 13"/>
                <a:gd name="T71" fmla="*/ 13 h 31"/>
                <a:gd name="T72" fmla="*/ 2 w 13"/>
                <a:gd name="T73" fmla="*/ 11 h 31"/>
                <a:gd name="T74" fmla="*/ 1 w 13"/>
                <a:gd name="T75" fmla="*/ 9 h 31"/>
                <a:gd name="T76" fmla="*/ 1 w 13"/>
                <a:gd name="T77" fmla="*/ 8 h 31"/>
                <a:gd name="T78" fmla="*/ 1 w 13"/>
                <a:gd name="T79" fmla="*/ 7 h 31"/>
                <a:gd name="T80" fmla="*/ 1 w 13"/>
                <a:gd name="T81" fmla="*/ 5 h 31"/>
                <a:gd name="T82" fmla="*/ 0 w 13"/>
                <a:gd name="T83" fmla="*/ 4 h 31"/>
                <a:gd name="T84" fmla="*/ 0 w 13"/>
                <a:gd name="T85" fmla="*/ 3 h 31"/>
                <a:gd name="T86" fmla="*/ 0 w 13"/>
                <a:gd name="T87" fmla="*/ 3 h 31"/>
                <a:gd name="T88" fmla="*/ 0 w 13"/>
                <a:gd name="T89" fmla="*/ 2 h 31"/>
                <a:gd name="T90" fmla="*/ 0 w 13"/>
                <a:gd name="T91" fmla="*/ 1 h 31"/>
                <a:gd name="T92" fmla="*/ 1 w 13"/>
                <a:gd name="T93" fmla="*/ 0 h 31"/>
                <a:gd name="T94" fmla="*/ 1 w 13"/>
                <a:gd name="T95" fmla="*/ 1 h 31"/>
                <a:gd name="T96" fmla="*/ 1 w 13"/>
                <a:gd name="T97" fmla="*/ 2 h 31"/>
                <a:gd name="T98" fmla="*/ 1 w 13"/>
                <a:gd name="T99" fmla="*/ 3 h 3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3"/>
                <a:gd name="T151" fmla="*/ 0 h 31"/>
                <a:gd name="T152" fmla="*/ 13 w 13"/>
                <a:gd name="T153" fmla="*/ 31 h 3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3" h="31">
                  <a:moveTo>
                    <a:pt x="1" y="3"/>
                  </a:moveTo>
                  <a:lnTo>
                    <a:pt x="2" y="3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8"/>
                  </a:lnTo>
                  <a:lnTo>
                    <a:pt x="3" y="9"/>
                  </a:lnTo>
                  <a:lnTo>
                    <a:pt x="4" y="11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8" y="21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4"/>
                  </a:lnTo>
                  <a:lnTo>
                    <a:pt x="10" y="25"/>
                  </a:lnTo>
                  <a:lnTo>
                    <a:pt x="11" y="26"/>
                  </a:lnTo>
                  <a:lnTo>
                    <a:pt x="11" y="27"/>
                  </a:lnTo>
                  <a:lnTo>
                    <a:pt x="11" y="28"/>
                  </a:lnTo>
                  <a:lnTo>
                    <a:pt x="12" y="28"/>
                  </a:lnTo>
                  <a:lnTo>
                    <a:pt x="12" y="29"/>
                  </a:lnTo>
                  <a:lnTo>
                    <a:pt x="12" y="30"/>
                  </a:lnTo>
                  <a:lnTo>
                    <a:pt x="11" y="30"/>
                  </a:lnTo>
                  <a:lnTo>
                    <a:pt x="11" y="29"/>
                  </a:lnTo>
                  <a:lnTo>
                    <a:pt x="10" y="28"/>
                  </a:lnTo>
                  <a:lnTo>
                    <a:pt x="9" y="27"/>
                  </a:lnTo>
                  <a:lnTo>
                    <a:pt x="9" y="25"/>
                  </a:lnTo>
                  <a:lnTo>
                    <a:pt x="8" y="24"/>
                  </a:lnTo>
                  <a:lnTo>
                    <a:pt x="7" y="23"/>
                  </a:lnTo>
                  <a:lnTo>
                    <a:pt x="6" y="20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2" y="11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47" name="Freeform 372"/>
            <p:cNvSpPr>
              <a:spLocks/>
            </p:cNvSpPr>
            <p:nvPr/>
          </p:nvSpPr>
          <p:spPr bwMode="auto">
            <a:xfrm>
              <a:off x="919" y="2979"/>
              <a:ext cx="11" cy="25"/>
            </a:xfrm>
            <a:custGeom>
              <a:avLst/>
              <a:gdLst>
                <a:gd name="T0" fmla="*/ 1 w 11"/>
                <a:gd name="T1" fmla="*/ 2 h 25"/>
                <a:gd name="T2" fmla="*/ 1 w 11"/>
                <a:gd name="T3" fmla="*/ 3 h 25"/>
                <a:gd name="T4" fmla="*/ 1 w 11"/>
                <a:gd name="T5" fmla="*/ 4 h 25"/>
                <a:gd name="T6" fmla="*/ 2 w 11"/>
                <a:gd name="T7" fmla="*/ 5 h 25"/>
                <a:gd name="T8" fmla="*/ 3 w 11"/>
                <a:gd name="T9" fmla="*/ 6 h 25"/>
                <a:gd name="T10" fmla="*/ 3 w 11"/>
                <a:gd name="T11" fmla="*/ 7 h 25"/>
                <a:gd name="T12" fmla="*/ 3 w 11"/>
                <a:gd name="T13" fmla="*/ 9 h 25"/>
                <a:gd name="T14" fmla="*/ 4 w 11"/>
                <a:gd name="T15" fmla="*/ 10 h 25"/>
                <a:gd name="T16" fmla="*/ 4 w 11"/>
                <a:gd name="T17" fmla="*/ 11 h 25"/>
                <a:gd name="T18" fmla="*/ 5 w 11"/>
                <a:gd name="T19" fmla="*/ 12 h 25"/>
                <a:gd name="T20" fmla="*/ 6 w 11"/>
                <a:gd name="T21" fmla="*/ 14 h 25"/>
                <a:gd name="T22" fmla="*/ 6 w 11"/>
                <a:gd name="T23" fmla="*/ 14 h 25"/>
                <a:gd name="T24" fmla="*/ 6 w 11"/>
                <a:gd name="T25" fmla="*/ 16 h 25"/>
                <a:gd name="T26" fmla="*/ 7 w 11"/>
                <a:gd name="T27" fmla="*/ 17 h 25"/>
                <a:gd name="T28" fmla="*/ 8 w 11"/>
                <a:gd name="T29" fmla="*/ 18 h 25"/>
                <a:gd name="T30" fmla="*/ 8 w 11"/>
                <a:gd name="T31" fmla="*/ 18 h 25"/>
                <a:gd name="T32" fmla="*/ 9 w 11"/>
                <a:gd name="T33" fmla="*/ 19 h 25"/>
                <a:gd name="T34" fmla="*/ 9 w 11"/>
                <a:gd name="T35" fmla="*/ 20 h 25"/>
                <a:gd name="T36" fmla="*/ 9 w 11"/>
                <a:gd name="T37" fmla="*/ 20 h 25"/>
                <a:gd name="T38" fmla="*/ 9 w 11"/>
                <a:gd name="T39" fmla="*/ 21 h 25"/>
                <a:gd name="T40" fmla="*/ 9 w 11"/>
                <a:gd name="T41" fmla="*/ 22 h 25"/>
                <a:gd name="T42" fmla="*/ 10 w 11"/>
                <a:gd name="T43" fmla="*/ 22 h 25"/>
                <a:gd name="T44" fmla="*/ 10 w 11"/>
                <a:gd name="T45" fmla="*/ 23 h 25"/>
                <a:gd name="T46" fmla="*/ 10 w 11"/>
                <a:gd name="T47" fmla="*/ 24 h 25"/>
                <a:gd name="T48" fmla="*/ 9 w 11"/>
                <a:gd name="T49" fmla="*/ 24 h 25"/>
                <a:gd name="T50" fmla="*/ 9 w 11"/>
                <a:gd name="T51" fmla="*/ 23 h 25"/>
                <a:gd name="T52" fmla="*/ 9 w 11"/>
                <a:gd name="T53" fmla="*/ 23 h 25"/>
                <a:gd name="T54" fmla="*/ 8 w 11"/>
                <a:gd name="T55" fmla="*/ 22 h 25"/>
                <a:gd name="T56" fmla="*/ 8 w 11"/>
                <a:gd name="T57" fmla="*/ 22 h 25"/>
                <a:gd name="T58" fmla="*/ 8 w 11"/>
                <a:gd name="T59" fmla="*/ 21 h 25"/>
                <a:gd name="T60" fmla="*/ 7 w 11"/>
                <a:gd name="T61" fmla="*/ 19 h 25"/>
                <a:gd name="T62" fmla="*/ 6 w 11"/>
                <a:gd name="T63" fmla="*/ 18 h 25"/>
                <a:gd name="T64" fmla="*/ 5 w 11"/>
                <a:gd name="T65" fmla="*/ 17 h 25"/>
                <a:gd name="T66" fmla="*/ 4 w 11"/>
                <a:gd name="T67" fmla="*/ 15 h 25"/>
                <a:gd name="T68" fmla="*/ 4 w 11"/>
                <a:gd name="T69" fmla="*/ 14 h 25"/>
                <a:gd name="T70" fmla="*/ 3 w 11"/>
                <a:gd name="T71" fmla="*/ 13 h 25"/>
                <a:gd name="T72" fmla="*/ 2 w 11"/>
                <a:gd name="T73" fmla="*/ 11 h 25"/>
                <a:gd name="T74" fmla="*/ 1 w 11"/>
                <a:gd name="T75" fmla="*/ 10 h 25"/>
                <a:gd name="T76" fmla="*/ 1 w 11"/>
                <a:gd name="T77" fmla="*/ 8 h 25"/>
                <a:gd name="T78" fmla="*/ 1 w 11"/>
                <a:gd name="T79" fmla="*/ 7 h 25"/>
                <a:gd name="T80" fmla="*/ 0 w 11"/>
                <a:gd name="T81" fmla="*/ 6 h 25"/>
                <a:gd name="T82" fmla="*/ 0 w 11"/>
                <a:gd name="T83" fmla="*/ 5 h 25"/>
                <a:gd name="T84" fmla="*/ 0 w 11"/>
                <a:gd name="T85" fmla="*/ 4 h 25"/>
                <a:gd name="T86" fmla="*/ 0 w 11"/>
                <a:gd name="T87" fmla="*/ 2 h 25"/>
                <a:gd name="T88" fmla="*/ 0 w 11"/>
                <a:gd name="T89" fmla="*/ 2 h 25"/>
                <a:gd name="T90" fmla="*/ 0 w 11"/>
                <a:gd name="T91" fmla="*/ 1 h 25"/>
                <a:gd name="T92" fmla="*/ 0 w 11"/>
                <a:gd name="T93" fmla="*/ 0 h 25"/>
                <a:gd name="T94" fmla="*/ 1 w 11"/>
                <a:gd name="T95" fmla="*/ 0 h 25"/>
                <a:gd name="T96" fmla="*/ 1 w 11"/>
                <a:gd name="T97" fmla="*/ 1 h 25"/>
                <a:gd name="T98" fmla="*/ 1 w 11"/>
                <a:gd name="T99" fmla="*/ 2 h 25"/>
                <a:gd name="T100" fmla="*/ 1 w 11"/>
                <a:gd name="T101" fmla="*/ 2 h 2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"/>
                <a:gd name="T154" fmla="*/ 0 h 25"/>
                <a:gd name="T155" fmla="*/ 11 w 11"/>
                <a:gd name="T156" fmla="*/ 25 h 2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" h="25">
                  <a:moveTo>
                    <a:pt x="1" y="2"/>
                  </a:moveTo>
                  <a:lnTo>
                    <a:pt x="1" y="3"/>
                  </a:lnTo>
                  <a:lnTo>
                    <a:pt x="1" y="4"/>
                  </a:lnTo>
                  <a:lnTo>
                    <a:pt x="2" y="5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9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5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7" y="17"/>
                  </a:lnTo>
                  <a:lnTo>
                    <a:pt x="8" y="18"/>
                  </a:lnTo>
                  <a:lnTo>
                    <a:pt x="9" y="19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9" y="22"/>
                  </a:lnTo>
                  <a:lnTo>
                    <a:pt x="10" y="22"/>
                  </a:lnTo>
                  <a:lnTo>
                    <a:pt x="10" y="23"/>
                  </a:lnTo>
                  <a:lnTo>
                    <a:pt x="10" y="24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8" y="22"/>
                  </a:lnTo>
                  <a:lnTo>
                    <a:pt x="8" y="21"/>
                  </a:lnTo>
                  <a:lnTo>
                    <a:pt x="7" y="19"/>
                  </a:lnTo>
                  <a:lnTo>
                    <a:pt x="6" y="18"/>
                  </a:lnTo>
                  <a:lnTo>
                    <a:pt x="5" y="17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3" y="13"/>
                  </a:lnTo>
                  <a:lnTo>
                    <a:pt x="2" y="11"/>
                  </a:lnTo>
                  <a:lnTo>
                    <a:pt x="1" y="10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48" name="Freeform 373"/>
            <p:cNvSpPr>
              <a:spLocks/>
            </p:cNvSpPr>
            <p:nvPr/>
          </p:nvSpPr>
          <p:spPr bwMode="auto">
            <a:xfrm>
              <a:off x="913" y="2987"/>
              <a:ext cx="10" cy="25"/>
            </a:xfrm>
            <a:custGeom>
              <a:avLst/>
              <a:gdLst>
                <a:gd name="T0" fmla="*/ 1 w 10"/>
                <a:gd name="T1" fmla="*/ 2 h 25"/>
                <a:gd name="T2" fmla="*/ 2 w 10"/>
                <a:gd name="T3" fmla="*/ 3 h 25"/>
                <a:gd name="T4" fmla="*/ 2 w 10"/>
                <a:gd name="T5" fmla="*/ 4 h 25"/>
                <a:gd name="T6" fmla="*/ 2 w 10"/>
                <a:gd name="T7" fmla="*/ 6 h 25"/>
                <a:gd name="T8" fmla="*/ 2 w 10"/>
                <a:gd name="T9" fmla="*/ 6 h 25"/>
                <a:gd name="T10" fmla="*/ 3 w 10"/>
                <a:gd name="T11" fmla="*/ 7 h 25"/>
                <a:gd name="T12" fmla="*/ 3 w 10"/>
                <a:gd name="T13" fmla="*/ 9 h 25"/>
                <a:gd name="T14" fmla="*/ 4 w 10"/>
                <a:gd name="T15" fmla="*/ 10 h 25"/>
                <a:gd name="T16" fmla="*/ 4 w 10"/>
                <a:gd name="T17" fmla="*/ 11 h 25"/>
                <a:gd name="T18" fmla="*/ 5 w 10"/>
                <a:gd name="T19" fmla="*/ 13 h 25"/>
                <a:gd name="T20" fmla="*/ 5 w 10"/>
                <a:gd name="T21" fmla="*/ 14 h 25"/>
                <a:gd name="T22" fmla="*/ 5 w 10"/>
                <a:gd name="T23" fmla="*/ 14 h 25"/>
                <a:gd name="T24" fmla="*/ 6 w 10"/>
                <a:gd name="T25" fmla="*/ 16 h 25"/>
                <a:gd name="T26" fmla="*/ 7 w 10"/>
                <a:gd name="T27" fmla="*/ 17 h 25"/>
                <a:gd name="T28" fmla="*/ 7 w 10"/>
                <a:gd name="T29" fmla="*/ 18 h 25"/>
                <a:gd name="T30" fmla="*/ 8 w 10"/>
                <a:gd name="T31" fmla="*/ 18 h 25"/>
                <a:gd name="T32" fmla="*/ 8 w 10"/>
                <a:gd name="T33" fmla="*/ 19 h 25"/>
                <a:gd name="T34" fmla="*/ 8 w 10"/>
                <a:gd name="T35" fmla="*/ 20 h 25"/>
                <a:gd name="T36" fmla="*/ 9 w 10"/>
                <a:gd name="T37" fmla="*/ 20 h 25"/>
                <a:gd name="T38" fmla="*/ 9 w 10"/>
                <a:gd name="T39" fmla="*/ 21 h 25"/>
                <a:gd name="T40" fmla="*/ 9 w 10"/>
                <a:gd name="T41" fmla="*/ 22 h 25"/>
                <a:gd name="T42" fmla="*/ 9 w 10"/>
                <a:gd name="T43" fmla="*/ 22 h 25"/>
                <a:gd name="T44" fmla="*/ 9 w 10"/>
                <a:gd name="T45" fmla="*/ 23 h 25"/>
                <a:gd name="T46" fmla="*/ 9 w 10"/>
                <a:gd name="T47" fmla="*/ 24 h 25"/>
                <a:gd name="T48" fmla="*/ 9 w 10"/>
                <a:gd name="T49" fmla="*/ 23 h 25"/>
                <a:gd name="T50" fmla="*/ 8 w 10"/>
                <a:gd name="T51" fmla="*/ 23 h 25"/>
                <a:gd name="T52" fmla="*/ 8 w 10"/>
                <a:gd name="T53" fmla="*/ 22 h 25"/>
                <a:gd name="T54" fmla="*/ 8 w 10"/>
                <a:gd name="T55" fmla="*/ 22 h 25"/>
                <a:gd name="T56" fmla="*/ 7 w 10"/>
                <a:gd name="T57" fmla="*/ 22 h 25"/>
                <a:gd name="T58" fmla="*/ 7 w 10"/>
                <a:gd name="T59" fmla="*/ 20 h 25"/>
                <a:gd name="T60" fmla="*/ 6 w 10"/>
                <a:gd name="T61" fmla="*/ 19 h 25"/>
                <a:gd name="T62" fmla="*/ 5 w 10"/>
                <a:gd name="T63" fmla="*/ 18 h 25"/>
                <a:gd name="T64" fmla="*/ 5 w 10"/>
                <a:gd name="T65" fmla="*/ 17 h 25"/>
                <a:gd name="T66" fmla="*/ 4 w 10"/>
                <a:gd name="T67" fmla="*/ 15 h 25"/>
                <a:gd name="T68" fmla="*/ 4 w 10"/>
                <a:gd name="T69" fmla="*/ 14 h 25"/>
                <a:gd name="T70" fmla="*/ 3 w 10"/>
                <a:gd name="T71" fmla="*/ 13 h 25"/>
                <a:gd name="T72" fmla="*/ 2 w 10"/>
                <a:gd name="T73" fmla="*/ 11 h 25"/>
                <a:gd name="T74" fmla="*/ 2 w 10"/>
                <a:gd name="T75" fmla="*/ 10 h 25"/>
                <a:gd name="T76" fmla="*/ 1 w 10"/>
                <a:gd name="T77" fmla="*/ 8 h 25"/>
                <a:gd name="T78" fmla="*/ 1 w 10"/>
                <a:gd name="T79" fmla="*/ 7 h 25"/>
                <a:gd name="T80" fmla="*/ 1 w 10"/>
                <a:gd name="T81" fmla="*/ 6 h 25"/>
                <a:gd name="T82" fmla="*/ 1 w 10"/>
                <a:gd name="T83" fmla="*/ 5 h 25"/>
                <a:gd name="T84" fmla="*/ 0 w 10"/>
                <a:gd name="T85" fmla="*/ 4 h 25"/>
                <a:gd name="T86" fmla="*/ 0 w 10"/>
                <a:gd name="T87" fmla="*/ 3 h 25"/>
                <a:gd name="T88" fmla="*/ 0 w 10"/>
                <a:gd name="T89" fmla="*/ 2 h 25"/>
                <a:gd name="T90" fmla="*/ 0 w 10"/>
                <a:gd name="T91" fmla="*/ 2 h 25"/>
                <a:gd name="T92" fmla="*/ 0 w 10"/>
                <a:gd name="T93" fmla="*/ 1 h 25"/>
                <a:gd name="T94" fmla="*/ 1 w 10"/>
                <a:gd name="T95" fmla="*/ 1 h 25"/>
                <a:gd name="T96" fmla="*/ 1 w 10"/>
                <a:gd name="T97" fmla="*/ 0 h 25"/>
                <a:gd name="T98" fmla="*/ 1 w 10"/>
                <a:gd name="T99" fmla="*/ 0 h 25"/>
                <a:gd name="T100" fmla="*/ 1 w 10"/>
                <a:gd name="T101" fmla="*/ 1 h 25"/>
                <a:gd name="T102" fmla="*/ 1 w 10"/>
                <a:gd name="T103" fmla="*/ 2 h 25"/>
                <a:gd name="T104" fmla="*/ 1 w 10"/>
                <a:gd name="T105" fmla="*/ 2 h 2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"/>
                <a:gd name="T160" fmla="*/ 0 h 25"/>
                <a:gd name="T161" fmla="*/ 10 w 10"/>
                <a:gd name="T162" fmla="*/ 25 h 2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" h="25">
                  <a:moveTo>
                    <a:pt x="1" y="2"/>
                  </a:moveTo>
                  <a:lnTo>
                    <a:pt x="2" y="3"/>
                  </a:lnTo>
                  <a:lnTo>
                    <a:pt x="2" y="4"/>
                  </a:lnTo>
                  <a:lnTo>
                    <a:pt x="2" y="6"/>
                  </a:lnTo>
                  <a:lnTo>
                    <a:pt x="3" y="7"/>
                  </a:lnTo>
                  <a:lnTo>
                    <a:pt x="3" y="9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6" y="16"/>
                  </a:lnTo>
                  <a:lnTo>
                    <a:pt x="7" y="17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8" y="23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6" y="19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3" y="13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49" name="Freeform 374"/>
            <p:cNvSpPr>
              <a:spLocks/>
            </p:cNvSpPr>
            <p:nvPr/>
          </p:nvSpPr>
          <p:spPr bwMode="auto">
            <a:xfrm>
              <a:off x="908" y="2997"/>
              <a:ext cx="10" cy="24"/>
            </a:xfrm>
            <a:custGeom>
              <a:avLst/>
              <a:gdLst>
                <a:gd name="T0" fmla="*/ 2 w 10"/>
                <a:gd name="T1" fmla="*/ 2 h 24"/>
                <a:gd name="T2" fmla="*/ 2 w 10"/>
                <a:gd name="T3" fmla="*/ 3 h 24"/>
                <a:gd name="T4" fmla="*/ 2 w 10"/>
                <a:gd name="T5" fmla="*/ 4 h 24"/>
                <a:gd name="T6" fmla="*/ 2 w 10"/>
                <a:gd name="T7" fmla="*/ 5 h 24"/>
                <a:gd name="T8" fmla="*/ 2 w 10"/>
                <a:gd name="T9" fmla="*/ 6 h 24"/>
                <a:gd name="T10" fmla="*/ 2 w 10"/>
                <a:gd name="T11" fmla="*/ 7 h 24"/>
                <a:gd name="T12" fmla="*/ 3 w 10"/>
                <a:gd name="T13" fmla="*/ 8 h 24"/>
                <a:gd name="T14" fmla="*/ 4 w 10"/>
                <a:gd name="T15" fmla="*/ 10 h 24"/>
                <a:gd name="T16" fmla="*/ 4 w 10"/>
                <a:gd name="T17" fmla="*/ 10 h 24"/>
                <a:gd name="T18" fmla="*/ 4 w 10"/>
                <a:gd name="T19" fmla="*/ 12 h 24"/>
                <a:gd name="T20" fmla="*/ 5 w 10"/>
                <a:gd name="T21" fmla="*/ 13 h 24"/>
                <a:gd name="T22" fmla="*/ 5 w 10"/>
                <a:gd name="T23" fmla="*/ 13 h 24"/>
                <a:gd name="T24" fmla="*/ 5 w 10"/>
                <a:gd name="T25" fmla="*/ 15 h 24"/>
                <a:gd name="T26" fmla="*/ 6 w 10"/>
                <a:gd name="T27" fmla="*/ 16 h 24"/>
                <a:gd name="T28" fmla="*/ 7 w 10"/>
                <a:gd name="T29" fmla="*/ 17 h 24"/>
                <a:gd name="T30" fmla="*/ 7 w 10"/>
                <a:gd name="T31" fmla="*/ 17 h 24"/>
                <a:gd name="T32" fmla="*/ 7 w 10"/>
                <a:gd name="T33" fmla="*/ 17 h 24"/>
                <a:gd name="T34" fmla="*/ 8 w 10"/>
                <a:gd name="T35" fmla="*/ 18 h 24"/>
                <a:gd name="T36" fmla="*/ 8 w 10"/>
                <a:gd name="T37" fmla="*/ 19 h 24"/>
                <a:gd name="T38" fmla="*/ 8 w 10"/>
                <a:gd name="T39" fmla="*/ 19 h 24"/>
                <a:gd name="T40" fmla="*/ 8 w 10"/>
                <a:gd name="T41" fmla="*/ 20 h 24"/>
                <a:gd name="T42" fmla="*/ 8 w 10"/>
                <a:gd name="T43" fmla="*/ 21 h 24"/>
                <a:gd name="T44" fmla="*/ 9 w 10"/>
                <a:gd name="T45" fmla="*/ 21 h 24"/>
                <a:gd name="T46" fmla="*/ 9 w 10"/>
                <a:gd name="T47" fmla="*/ 21 h 24"/>
                <a:gd name="T48" fmla="*/ 9 w 10"/>
                <a:gd name="T49" fmla="*/ 22 h 24"/>
                <a:gd name="T50" fmla="*/ 9 w 10"/>
                <a:gd name="T51" fmla="*/ 23 h 24"/>
                <a:gd name="T52" fmla="*/ 8 w 10"/>
                <a:gd name="T53" fmla="*/ 23 h 24"/>
                <a:gd name="T54" fmla="*/ 8 w 10"/>
                <a:gd name="T55" fmla="*/ 22 h 24"/>
                <a:gd name="T56" fmla="*/ 8 w 10"/>
                <a:gd name="T57" fmla="*/ 21 h 24"/>
                <a:gd name="T58" fmla="*/ 7 w 10"/>
                <a:gd name="T59" fmla="*/ 21 h 24"/>
                <a:gd name="T60" fmla="*/ 7 w 10"/>
                <a:gd name="T61" fmla="*/ 21 h 24"/>
                <a:gd name="T62" fmla="*/ 7 w 10"/>
                <a:gd name="T63" fmla="*/ 20 h 24"/>
                <a:gd name="T64" fmla="*/ 6 w 10"/>
                <a:gd name="T65" fmla="*/ 18 h 24"/>
                <a:gd name="T66" fmla="*/ 5 w 10"/>
                <a:gd name="T67" fmla="*/ 17 h 24"/>
                <a:gd name="T68" fmla="*/ 5 w 10"/>
                <a:gd name="T69" fmla="*/ 17 h 24"/>
                <a:gd name="T70" fmla="*/ 4 w 10"/>
                <a:gd name="T71" fmla="*/ 15 h 24"/>
                <a:gd name="T72" fmla="*/ 4 w 10"/>
                <a:gd name="T73" fmla="*/ 13 h 24"/>
                <a:gd name="T74" fmla="*/ 3 w 10"/>
                <a:gd name="T75" fmla="*/ 13 h 24"/>
                <a:gd name="T76" fmla="*/ 2 w 10"/>
                <a:gd name="T77" fmla="*/ 11 h 24"/>
                <a:gd name="T78" fmla="*/ 2 w 10"/>
                <a:gd name="T79" fmla="*/ 10 h 24"/>
                <a:gd name="T80" fmla="*/ 1 w 10"/>
                <a:gd name="T81" fmla="*/ 9 h 24"/>
                <a:gd name="T82" fmla="*/ 1 w 10"/>
                <a:gd name="T83" fmla="*/ 7 h 24"/>
                <a:gd name="T84" fmla="*/ 1 w 10"/>
                <a:gd name="T85" fmla="*/ 6 h 24"/>
                <a:gd name="T86" fmla="*/ 0 w 10"/>
                <a:gd name="T87" fmla="*/ 5 h 24"/>
                <a:gd name="T88" fmla="*/ 0 w 10"/>
                <a:gd name="T89" fmla="*/ 4 h 24"/>
                <a:gd name="T90" fmla="*/ 0 w 10"/>
                <a:gd name="T91" fmla="*/ 3 h 24"/>
                <a:gd name="T92" fmla="*/ 0 w 10"/>
                <a:gd name="T93" fmla="*/ 2 h 24"/>
                <a:gd name="T94" fmla="*/ 0 w 10"/>
                <a:gd name="T95" fmla="*/ 2 h 24"/>
                <a:gd name="T96" fmla="*/ 0 w 10"/>
                <a:gd name="T97" fmla="*/ 1 h 24"/>
                <a:gd name="T98" fmla="*/ 1 w 10"/>
                <a:gd name="T99" fmla="*/ 0 h 24"/>
                <a:gd name="T100" fmla="*/ 1 w 10"/>
                <a:gd name="T101" fmla="*/ 0 h 24"/>
                <a:gd name="T102" fmla="*/ 1 w 10"/>
                <a:gd name="T103" fmla="*/ 1 h 24"/>
                <a:gd name="T104" fmla="*/ 1 w 10"/>
                <a:gd name="T105" fmla="*/ 2 h 24"/>
                <a:gd name="T106" fmla="*/ 2 w 10"/>
                <a:gd name="T107" fmla="*/ 2 h 24"/>
                <a:gd name="T108" fmla="*/ 2 w 10"/>
                <a:gd name="T109" fmla="*/ 2 h 2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"/>
                <a:gd name="T166" fmla="*/ 0 h 24"/>
                <a:gd name="T167" fmla="*/ 10 w 10"/>
                <a:gd name="T168" fmla="*/ 24 h 24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" h="24">
                  <a:moveTo>
                    <a:pt x="2" y="2"/>
                  </a:move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3" y="8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6" y="16"/>
                  </a:lnTo>
                  <a:lnTo>
                    <a:pt x="7" y="17"/>
                  </a:lnTo>
                  <a:lnTo>
                    <a:pt x="8" y="18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1"/>
                  </a:lnTo>
                  <a:lnTo>
                    <a:pt x="9" y="21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8" y="23"/>
                  </a:lnTo>
                  <a:lnTo>
                    <a:pt x="8" y="22"/>
                  </a:lnTo>
                  <a:lnTo>
                    <a:pt x="8" y="21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6" y="18"/>
                  </a:lnTo>
                  <a:lnTo>
                    <a:pt x="5" y="17"/>
                  </a:lnTo>
                  <a:lnTo>
                    <a:pt x="4" y="15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50" name="Freeform 375"/>
            <p:cNvSpPr>
              <a:spLocks/>
            </p:cNvSpPr>
            <p:nvPr/>
          </p:nvSpPr>
          <p:spPr bwMode="auto">
            <a:xfrm>
              <a:off x="903" y="3005"/>
              <a:ext cx="9" cy="23"/>
            </a:xfrm>
            <a:custGeom>
              <a:avLst/>
              <a:gdLst>
                <a:gd name="T0" fmla="*/ 1 w 9"/>
                <a:gd name="T1" fmla="*/ 2 h 23"/>
                <a:gd name="T2" fmla="*/ 2 w 9"/>
                <a:gd name="T3" fmla="*/ 3 h 23"/>
                <a:gd name="T4" fmla="*/ 2 w 9"/>
                <a:gd name="T5" fmla="*/ 4 h 23"/>
                <a:gd name="T6" fmla="*/ 2 w 9"/>
                <a:gd name="T7" fmla="*/ 6 h 23"/>
                <a:gd name="T8" fmla="*/ 2 w 9"/>
                <a:gd name="T9" fmla="*/ 6 h 23"/>
                <a:gd name="T10" fmla="*/ 2 w 9"/>
                <a:gd name="T11" fmla="*/ 7 h 23"/>
                <a:gd name="T12" fmla="*/ 3 w 9"/>
                <a:gd name="T13" fmla="*/ 9 h 23"/>
                <a:gd name="T14" fmla="*/ 3 w 9"/>
                <a:gd name="T15" fmla="*/ 9 h 23"/>
                <a:gd name="T16" fmla="*/ 3 w 9"/>
                <a:gd name="T17" fmla="*/ 10 h 23"/>
                <a:gd name="T18" fmla="*/ 4 w 9"/>
                <a:gd name="T19" fmla="*/ 12 h 23"/>
                <a:gd name="T20" fmla="*/ 4 w 9"/>
                <a:gd name="T21" fmla="*/ 13 h 23"/>
                <a:gd name="T22" fmla="*/ 5 w 9"/>
                <a:gd name="T23" fmla="*/ 13 h 23"/>
                <a:gd name="T24" fmla="*/ 5 w 9"/>
                <a:gd name="T25" fmla="*/ 14 h 23"/>
                <a:gd name="T26" fmla="*/ 5 w 9"/>
                <a:gd name="T27" fmla="*/ 15 h 23"/>
                <a:gd name="T28" fmla="*/ 6 w 9"/>
                <a:gd name="T29" fmla="*/ 16 h 23"/>
                <a:gd name="T30" fmla="*/ 6 w 9"/>
                <a:gd name="T31" fmla="*/ 17 h 23"/>
                <a:gd name="T32" fmla="*/ 6 w 9"/>
                <a:gd name="T33" fmla="*/ 17 h 23"/>
                <a:gd name="T34" fmla="*/ 7 w 9"/>
                <a:gd name="T35" fmla="*/ 17 h 23"/>
                <a:gd name="T36" fmla="*/ 7 w 9"/>
                <a:gd name="T37" fmla="*/ 18 h 23"/>
                <a:gd name="T38" fmla="*/ 7 w 9"/>
                <a:gd name="T39" fmla="*/ 19 h 23"/>
                <a:gd name="T40" fmla="*/ 8 w 9"/>
                <a:gd name="T41" fmla="*/ 19 h 23"/>
                <a:gd name="T42" fmla="*/ 8 w 9"/>
                <a:gd name="T43" fmla="*/ 20 h 23"/>
                <a:gd name="T44" fmla="*/ 8 w 9"/>
                <a:gd name="T45" fmla="*/ 20 h 23"/>
                <a:gd name="T46" fmla="*/ 8 w 9"/>
                <a:gd name="T47" fmla="*/ 21 h 23"/>
                <a:gd name="T48" fmla="*/ 8 w 9"/>
                <a:gd name="T49" fmla="*/ 22 h 23"/>
                <a:gd name="T50" fmla="*/ 7 w 9"/>
                <a:gd name="T51" fmla="*/ 22 h 23"/>
                <a:gd name="T52" fmla="*/ 7 w 9"/>
                <a:gd name="T53" fmla="*/ 22 h 23"/>
                <a:gd name="T54" fmla="*/ 7 w 9"/>
                <a:gd name="T55" fmla="*/ 21 h 23"/>
                <a:gd name="T56" fmla="*/ 6 w 9"/>
                <a:gd name="T57" fmla="*/ 21 h 23"/>
                <a:gd name="T58" fmla="*/ 6 w 9"/>
                <a:gd name="T59" fmla="*/ 20 h 23"/>
                <a:gd name="T60" fmla="*/ 6 w 9"/>
                <a:gd name="T61" fmla="*/ 20 h 23"/>
                <a:gd name="T62" fmla="*/ 5 w 9"/>
                <a:gd name="T63" fmla="*/ 18 h 23"/>
                <a:gd name="T64" fmla="*/ 5 w 9"/>
                <a:gd name="T65" fmla="*/ 17 h 23"/>
                <a:gd name="T66" fmla="*/ 4 w 9"/>
                <a:gd name="T67" fmla="*/ 16 h 23"/>
                <a:gd name="T68" fmla="*/ 3 w 9"/>
                <a:gd name="T69" fmla="*/ 15 h 23"/>
                <a:gd name="T70" fmla="*/ 3 w 9"/>
                <a:gd name="T71" fmla="*/ 13 h 23"/>
                <a:gd name="T72" fmla="*/ 2 w 9"/>
                <a:gd name="T73" fmla="*/ 13 h 23"/>
                <a:gd name="T74" fmla="*/ 2 w 9"/>
                <a:gd name="T75" fmla="*/ 11 h 23"/>
                <a:gd name="T76" fmla="*/ 2 w 9"/>
                <a:gd name="T77" fmla="*/ 9 h 23"/>
                <a:gd name="T78" fmla="*/ 1 w 9"/>
                <a:gd name="T79" fmla="*/ 9 h 23"/>
                <a:gd name="T80" fmla="*/ 1 w 9"/>
                <a:gd name="T81" fmla="*/ 7 h 23"/>
                <a:gd name="T82" fmla="*/ 1 w 9"/>
                <a:gd name="T83" fmla="*/ 6 h 23"/>
                <a:gd name="T84" fmla="*/ 1 w 9"/>
                <a:gd name="T85" fmla="*/ 5 h 23"/>
                <a:gd name="T86" fmla="*/ 0 w 9"/>
                <a:gd name="T87" fmla="*/ 4 h 23"/>
                <a:gd name="T88" fmla="*/ 0 w 9"/>
                <a:gd name="T89" fmla="*/ 3 h 23"/>
                <a:gd name="T90" fmla="*/ 0 w 9"/>
                <a:gd name="T91" fmla="*/ 2 h 23"/>
                <a:gd name="T92" fmla="*/ 0 w 9"/>
                <a:gd name="T93" fmla="*/ 2 h 23"/>
                <a:gd name="T94" fmla="*/ 0 w 9"/>
                <a:gd name="T95" fmla="*/ 1 h 23"/>
                <a:gd name="T96" fmla="*/ 1 w 9"/>
                <a:gd name="T97" fmla="*/ 1 h 23"/>
                <a:gd name="T98" fmla="*/ 1 w 9"/>
                <a:gd name="T99" fmla="*/ 0 h 23"/>
                <a:gd name="T100" fmla="*/ 1 w 9"/>
                <a:gd name="T101" fmla="*/ 1 h 23"/>
                <a:gd name="T102" fmla="*/ 1 w 9"/>
                <a:gd name="T103" fmla="*/ 2 h 23"/>
                <a:gd name="T104" fmla="*/ 1 w 9"/>
                <a:gd name="T105" fmla="*/ 2 h 2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9"/>
                <a:gd name="T160" fmla="*/ 0 h 23"/>
                <a:gd name="T161" fmla="*/ 9 w 9"/>
                <a:gd name="T162" fmla="*/ 23 h 2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9" h="23">
                  <a:moveTo>
                    <a:pt x="1" y="2"/>
                  </a:moveTo>
                  <a:lnTo>
                    <a:pt x="2" y="3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7"/>
                  </a:lnTo>
                  <a:lnTo>
                    <a:pt x="3" y="9"/>
                  </a:lnTo>
                  <a:lnTo>
                    <a:pt x="3" y="10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7" y="17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1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6" y="20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4" y="16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51" name="Freeform 376"/>
            <p:cNvSpPr>
              <a:spLocks/>
            </p:cNvSpPr>
            <p:nvPr/>
          </p:nvSpPr>
          <p:spPr bwMode="auto">
            <a:xfrm>
              <a:off x="899" y="3016"/>
              <a:ext cx="7" cy="19"/>
            </a:xfrm>
            <a:custGeom>
              <a:avLst/>
              <a:gdLst>
                <a:gd name="T0" fmla="*/ 1 w 7"/>
                <a:gd name="T1" fmla="*/ 2 h 19"/>
                <a:gd name="T2" fmla="*/ 1 w 7"/>
                <a:gd name="T3" fmla="*/ 3 h 19"/>
                <a:gd name="T4" fmla="*/ 1 w 7"/>
                <a:gd name="T5" fmla="*/ 4 h 19"/>
                <a:gd name="T6" fmla="*/ 2 w 7"/>
                <a:gd name="T7" fmla="*/ 5 h 19"/>
                <a:gd name="T8" fmla="*/ 2 w 7"/>
                <a:gd name="T9" fmla="*/ 5 h 19"/>
                <a:gd name="T10" fmla="*/ 2 w 7"/>
                <a:gd name="T11" fmla="*/ 6 h 19"/>
                <a:gd name="T12" fmla="*/ 2 w 7"/>
                <a:gd name="T13" fmla="*/ 7 h 19"/>
                <a:gd name="T14" fmla="*/ 2 w 7"/>
                <a:gd name="T15" fmla="*/ 8 h 19"/>
                <a:gd name="T16" fmla="*/ 2 w 7"/>
                <a:gd name="T17" fmla="*/ 8 h 19"/>
                <a:gd name="T18" fmla="*/ 3 w 7"/>
                <a:gd name="T19" fmla="*/ 9 h 19"/>
                <a:gd name="T20" fmla="*/ 3 w 7"/>
                <a:gd name="T21" fmla="*/ 11 h 19"/>
                <a:gd name="T22" fmla="*/ 4 w 7"/>
                <a:gd name="T23" fmla="*/ 11 h 19"/>
                <a:gd name="T24" fmla="*/ 4 w 7"/>
                <a:gd name="T25" fmla="*/ 12 h 19"/>
                <a:gd name="T26" fmla="*/ 4 w 7"/>
                <a:gd name="T27" fmla="*/ 12 h 19"/>
                <a:gd name="T28" fmla="*/ 4 w 7"/>
                <a:gd name="T29" fmla="*/ 13 h 19"/>
                <a:gd name="T30" fmla="*/ 5 w 7"/>
                <a:gd name="T31" fmla="*/ 14 h 19"/>
                <a:gd name="T32" fmla="*/ 5 w 7"/>
                <a:gd name="T33" fmla="*/ 14 h 19"/>
                <a:gd name="T34" fmla="*/ 6 w 7"/>
                <a:gd name="T35" fmla="*/ 15 h 19"/>
                <a:gd name="T36" fmla="*/ 6 w 7"/>
                <a:gd name="T37" fmla="*/ 16 h 19"/>
                <a:gd name="T38" fmla="*/ 6 w 7"/>
                <a:gd name="T39" fmla="*/ 16 h 19"/>
                <a:gd name="T40" fmla="*/ 6 w 7"/>
                <a:gd name="T41" fmla="*/ 17 h 19"/>
                <a:gd name="T42" fmla="*/ 6 w 7"/>
                <a:gd name="T43" fmla="*/ 17 h 19"/>
                <a:gd name="T44" fmla="*/ 6 w 7"/>
                <a:gd name="T45" fmla="*/ 18 h 19"/>
                <a:gd name="T46" fmla="*/ 6 w 7"/>
                <a:gd name="T47" fmla="*/ 18 h 19"/>
                <a:gd name="T48" fmla="*/ 6 w 7"/>
                <a:gd name="T49" fmla="*/ 17 h 19"/>
                <a:gd name="T50" fmla="*/ 5 w 7"/>
                <a:gd name="T51" fmla="*/ 17 h 19"/>
                <a:gd name="T52" fmla="*/ 5 w 7"/>
                <a:gd name="T53" fmla="*/ 17 h 19"/>
                <a:gd name="T54" fmla="*/ 5 w 7"/>
                <a:gd name="T55" fmla="*/ 16 h 19"/>
                <a:gd name="T56" fmla="*/ 4 w 7"/>
                <a:gd name="T57" fmla="*/ 16 h 19"/>
                <a:gd name="T58" fmla="*/ 4 w 7"/>
                <a:gd name="T59" fmla="*/ 15 h 19"/>
                <a:gd name="T60" fmla="*/ 4 w 7"/>
                <a:gd name="T61" fmla="*/ 14 h 19"/>
                <a:gd name="T62" fmla="*/ 3 w 7"/>
                <a:gd name="T63" fmla="*/ 14 h 19"/>
                <a:gd name="T64" fmla="*/ 3 w 7"/>
                <a:gd name="T65" fmla="*/ 12 h 19"/>
                <a:gd name="T66" fmla="*/ 2 w 7"/>
                <a:gd name="T67" fmla="*/ 11 h 19"/>
                <a:gd name="T68" fmla="*/ 2 w 7"/>
                <a:gd name="T69" fmla="*/ 11 h 19"/>
                <a:gd name="T70" fmla="*/ 1 w 7"/>
                <a:gd name="T71" fmla="*/ 10 h 19"/>
                <a:gd name="T72" fmla="*/ 1 w 7"/>
                <a:gd name="T73" fmla="*/ 9 h 19"/>
                <a:gd name="T74" fmla="*/ 1 w 7"/>
                <a:gd name="T75" fmla="*/ 8 h 19"/>
                <a:gd name="T76" fmla="*/ 1 w 7"/>
                <a:gd name="T77" fmla="*/ 7 h 19"/>
                <a:gd name="T78" fmla="*/ 0 w 7"/>
                <a:gd name="T79" fmla="*/ 5 h 19"/>
                <a:gd name="T80" fmla="*/ 0 w 7"/>
                <a:gd name="T81" fmla="*/ 5 h 19"/>
                <a:gd name="T82" fmla="*/ 0 w 7"/>
                <a:gd name="T83" fmla="*/ 4 h 19"/>
                <a:gd name="T84" fmla="*/ 0 w 7"/>
                <a:gd name="T85" fmla="*/ 3 h 19"/>
                <a:gd name="T86" fmla="*/ 0 w 7"/>
                <a:gd name="T87" fmla="*/ 2 h 19"/>
                <a:gd name="T88" fmla="*/ 0 w 7"/>
                <a:gd name="T89" fmla="*/ 2 h 19"/>
                <a:gd name="T90" fmla="*/ 0 w 7"/>
                <a:gd name="T91" fmla="*/ 1 h 19"/>
                <a:gd name="T92" fmla="*/ 0 w 7"/>
                <a:gd name="T93" fmla="*/ 0 h 19"/>
                <a:gd name="T94" fmla="*/ 1 w 7"/>
                <a:gd name="T95" fmla="*/ 0 h 19"/>
                <a:gd name="T96" fmla="*/ 1 w 7"/>
                <a:gd name="T97" fmla="*/ 1 h 19"/>
                <a:gd name="T98" fmla="*/ 1 w 7"/>
                <a:gd name="T99" fmla="*/ 2 h 19"/>
                <a:gd name="T100" fmla="*/ 1 w 7"/>
                <a:gd name="T101" fmla="*/ 2 h 19"/>
                <a:gd name="T102" fmla="*/ 1 w 7"/>
                <a:gd name="T103" fmla="*/ 2 h 1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"/>
                <a:gd name="T157" fmla="*/ 0 h 19"/>
                <a:gd name="T158" fmla="*/ 7 w 7"/>
                <a:gd name="T159" fmla="*/ 19 h 1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" h="19">
                  <a:moveTo>
                    <a:pt x="1" y="2"/>
                  </a:moveTo>
                  <a:lnTo>
                    <a:pt x="1" y="3"/>
                  </a:lnTo>
                  <a:lnTo>
                    <a:pt x="1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8"/>
                  </a:lnTo>
                  <a:lnTo>
                    <a:pt x="3" y="9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5" y="14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2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52" name="Freeform 377"/>
            <p:cNvSpPr>
              <a:spLocks/>
            </p:cNvSpPr>
            <p:nvPr/>
          </p:nvSpPr>
          <p:spPr bwMode="auto">
            <a:xfrm>
              <a:off x="892" y="3023"/>
              <a:ext cx="8" cy="19"/>
            </a:xfrm>
            <a:custGeom>
              <a:avLst/>
              <a:gdLst>
                <a:gd name="T0" fmla="*/ 1 w 8"/>
                <a:gd name="T1" fmla="*/ 3 h 19"/>
                <a:gd name="T2" fmla="*/ 2 w 8"/>
                <a:gd name="T3" fmla="*/ 4 h 19"/>
                <a:gd name="T4" fmla="*/ 2 w 8"/>
                <a:gd name="T5" fmla="*/ 5 h 19"/>
                <a:gd name="T6" fmla="*/ 2 w 8"/>
                <a:gd name="T7" fmla="*/ 5 h 19"/>
                <a:gd name="T8" fmla="*/ 2 w 8"/>
                <a:gd name="T9" fmla="*/ 6 h 19"/>
                <a:gd name="T10" fmla="*/ 2 w 8"/>
                <a:gd name="T11" fmla="*/ 7 h 19"/>
                <a:gd name="T12" fmla="*/ 3 w 8"/>
                <a:gd name="T13" fmla="*/ 8 h 19"/>
                <a:gd name="T14" fmla="*/ 3 w 8"/>
                <a:gd name="T15" fmla="*/ 8 h 19"/>
                <a:gd name="T16" fmla="*/ 3 w 8"/>
                <a:gd name="T17" fmla="*/ 9 h 19"/>
                <a:gd name="T18" fmla="*/ 4 w 8"/>
                <a:gd name="T19" fmla="*/ 10 h 19"/>
                <a:gd name="T20" fmla="*/ 4 w 8"/>
                <a:gd name="T21" fmla="*/ 11 h 19"/>
                <a:gd name="T22" fmla="*/ 4 w 8"/>
                <a:gd name="T23" fmla="*/ 11 h 19"/>
                <a:gd name="T24" fmla="*/ 5 w 8"/>
                <a:gd name="T25" fmla="*/ 12 h 19"/>
                <a:gd name="T26" fmla="*/ 5 w 8"/>
                <a:gd name="T27" fmla="*/ 13 h 19"/>
                <a:gd name="T28" fmla="*/ 5 w 8"/>
                <a:gd name="T29" fmla="*/ 13 h 19"/>
                <a:gd name="T30" fmla="*/ 6 w 8"/>
                <a:gd name="T31" fmla="*/ 14 h 19"/>
                <a:gd name="T32" fmla="*/ 6 w 8"/>
                <a:gd name="T33" fmla="*/ 14 h 19"/>
                <a:gd name="T34" fmla="*/ 6 w 8"/>
                <a:gd name="T35" fmla="*/ 15 h 19"/>
                <a:gd name="T36" fmla="*/ 7 w 8"/>
                <a:gd name="T37" fmla="*/ 16 h 19"/>
                <a:gd name="T38" fmla="*/ 7 w 8"/>
                <a:gd name="T39" fmla="*/ 17 h 19"/>
                <a:gd name="T40" fmla="*/ 7 w 8"/>
                <a:gd name="T41" fmla="*/ 17 h 19"/>
                <a:gd name="T42" fmla="*/ 7 w 8"/>
                <a:gd name="T43" fmla="*/ 18 h 19"/>
                <a:gd name="T44" fmla="*/ 6 w 8"/>
                <a:gd name="T45" fmla="*/ 18 h 19"/>
                <a:gd name="T46" fmla="*/ 6 w 8"/>
                <a:gd name="T47" fmla="*/ 17 h 19"/>
                <a:gd name="T48" fmla="*/ 6 w 8"/>
                <a:gd name="T49" fmla="*/ 17 h 19"/>
                <a:gd name="T50" fmla="*/ 5 w 8"/>
                <a:gd name="T51" fmla="*/ 17 h 19"/>
                <a:gd name="T52" fmla="*/ 5 w 8"/>
                <a:gd name="T53" fmla="*/ 16 h 19"/>
                <a:gd name="T54" fmla="*/ 4 w 8"/>
                <a:gd name="T55" fmla="*/ 15 h 19"/>
                <a:gd name="T56" fmla="*/ 4 w 8"/>
                <a:gd name="T57" fmla="*/ 14 h 19"/>
                <a:gd name="T58" fmla="*/ 4 w 8"/>
                <a:gd name="T59" fmla="*/ 14 h 19"/>
                <a:gd name="T60" fmla="*/ 3 w 8"/>
                <a:gd name="T61" fmla="*/ 13 h 19"/>
                <a:gd name="T62" fmla="*/ 3 w 8"/>
                <a:gd name="T63" fmla="*/ 12 h 19"/>
                <a:gd name="T64" fmla="*/ 2 w 8"/>
                <a:gd name="T65" fmla="*/ 11 h 19"/>
                <a:gd name="T66" fmla="*/ 2 w 8"/>
                <a:gd name="T67" fmla="*/ 10 h 19"/>
                <a:gd name="T68" fmla="*/ 1 w 8"/>
                <a:gd name="T69" fmla="*/ 9 h 19"/>
                <a:gd name="T70" fmla="*/ 1 w 8"/>
                <a:gd name="T71" fmla="*/ 8 h 19"/>
                <a:gd name="T72" fmla="*/ 1 w 8"/>
                <a:gd name="T73" fmla="*/ 7 h 19"/>
                <a:gd name="T74" fmla="*/ 1 w 8"/>
                <a:gd name="T75" fmla="*/ 6 h 19"/>
                <a:gd name="T76" fmla="*/ 1 w 8"/>
                <a:gd name="T77" fmla="*/ 5 h 19"/>
                <a:gd name="T78" fmla="*/ 1 w 8"/>
                <a:gd name="T79" fmla="*/ 4 h 19"/>
                <a:gd name="T80" fmla="*/ 0 w 8"/>
                <a:gd name="T81" fmla="*/ 3 h 19"/>
                <a:gd name="T82" fmla="*/ 0 w 8"/>
                <a:gd name="T83" fmla="*/ 2 h 19"/>
                <a:gd name="T84" fmla="*/ 1 w 8"/>
                <a:gd name="T85" fmla="*/ 2 h 19"/>
                <a:gd name="T86" fmla="*/ 1 w 8"/>
                <a:gd name="T87" fmla="*/ 1 h 19"/>
                <a:gd name="T88" fmla="*/ 1 w 8"/>
                <a:gd name="T89" fmla="*/ 0 h 19"/>
                <a:gd name="T90" fmla="*/ 1 w 8"/>
                <a:gd name="T91" fmla="*/ 1 h 19"/>
                <a:gd name="T92" fmla="*/ 1 w 8"/>
                <a:gd name="T93" fmla="*/ 1 h 19"/>
                <a:gd name="T94" fmla="*/ 1 w 8"/>
                <a:gd name="T95" fmla="*/ 2 h 19"/>
                <a:gd name="T96" fmla="*/ 1 w 8"/>
                <a:gd name="T97" fmla="*/ 2 h 19"/>
                <a:gd name="T98" fmla="*/ 1 w 8"/>
                <a:gd name="T99" fmla="*/ 3 h 1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"/>
                <a:gd name="T151" fmla="*/ 0 h 19"/>
                <a:gd name="T152" fmla="*/ 8 w 8"/>
                <a:gd name="T153" fmla="*/ 19 h 19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" h="19">
                  <a:moveTo>
                    <a:pt x="1" y="3"/>
                  </a:move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3" y="8"/>
                  </a:lnTo>
                  <a:lnTo>
                    <a:pt x="3" y="9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6" y="14"/>
                  </a:lnTo>
                  <a:lnTo>
                    <a:pt x="6" y="15"/>
                  </a:lnTo>
                  <a:lnTo>
                    <a:pt x="7" y="16"/>
                  </a:lnTo>
                  <a:lnTo>
                    <a:pt x="7" y="17"/>
                  </a:lnTo>
                  <a:lnTo>
                    <a:pt x="7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53" name="Freeform 378"/>
            <p:cNvSpPr>
              <a:spLocks/>
            </p:cNvSpPr>
            <p:nvPr/>
          </p:nvSpPr>
          <p:spPr bwMode="auto">
            <a:xfrm>
              <a:off x="887" y="3029"/>
              <a:ext cx="8" cy="20"/>
            </a:xfrm>
            <a:custGeom>
              <a:avLst/>
              <a:gdLst>
                <a:gd name="T0" fmla="*/ 1 w 8"/>
                <a:gd name="T1" fmla="*/ 2 h 20"/>
                <a:gd name="T2" fmla="*/ 1 w 8"/>
                <a:gd name="T3" fmla="*/ 3 h 20"/>
                <a:gd name="T4" fmla="*/ 2 w 8"/>
                <a:gd name="T5" fmla="*/ 4 h 20"/>
                <a:gd name="T6" fmla="*/ 2 w 8"/>
                <a:gd name="T7" fmla="*/ 5 h 20"/>
                <a:gd name="T8" fmla="*/ 2 w 8"/>
                <a:gd name="T9" fmla="*/ 5 h 20"/>
                <a:gd name="T10" fmla="*/ 2 w 8"/>
                <a:gd name="T11" fmla="*/ 6 h 20"/>
                <a:gd name="T12" fmla="*/ 2 w 8"/>
                <a:gd name="T13" fmla="*/ 7 h 20"/>
                <a:gd name="T14" fmla="*/ 3 w 8"/>
                <a:gd name="T15" fmla="*/ 8 h 20"/>
                <a:gd name="T16" fmla="*/ 3 w 8"/>
                <a:gd name="T17" fmla="*/ 8 h 20"/>
                <a:gd name="T18" fmla="*/ 3 w 8"/>
                <a:gd name="T19" fmla="*/ 9 h 20"/>
                <a:gd name="T20" fmla="*/ 4 w 8"/>
                <a:gd name="T21" fmla="*/ 11 h 20"/>
                <a:gd name="T22" fmla="*/ 4 w 8"/>
                <a:gd name="T23" fmla="*/ 11 h 20"/>
                <a:gd name="T24" fmla="*/ 5 w 8"/>
                <a:gd name="T25" fmla="*/ 12 h 20"/>
                <a:gd name="T26" fmla="*/ 5 w 8"/>
                <a:gd name="T27" fmla="*/ 13 h 20"/>
                <a:gd name="T28" fmla="*/ 5 w 8"/>
                <a:gd name="T29" fmla="*/ 14 h 20"/>
                <a:gd name="T30" fmla="*/ 6 w 8"/>
                <a:gd name="T31" fmla="*/ 14 h 20"/>
                <a:gd name="T32" fmla="*/ 6 w 8"/>
                <a:gd name="T33" fmla="*/ 14 h 20"/>
                <a:gd name="T34" fmla="*/ 6 w 8"/>
                <a:gd name="T35" fmla="*/ 15 h 20"/>
                <a:gd name="T36" fmla="*/ 6 w 8"/>
                <a:gd name="T37" fmla="*/ 16 h 20"/>
                <a:gd name="T38" fmla="*/ 7 w 8"/>
                <a:gd name="T39" fmla="*/ 16 h 20"/>
                <a:gd name="T40" fmla="*/ 7 w 8"/>
                <a:gd name="T41" fmla="*/ 17 h 20"/>
                <a:gd name="T42" fmla="*/ 7 w 8"/>
                <a:gd name="T43" fmla="*/ 17 h 20"/>
                <a:gd name="T44" fmla="*/ 7 w 8"/>
                <a:gd name="T45" fmla="*/ 18 h 20"/>
                <a:gd name="T46" fmla="*/ 7 w 8"/>
                <a:gd name="T47" fmla="*/ 19 h 20"/>
                <a:gd name="T48" fmla="*/ 6 w 8"/>
                <a:gd name="T49" fmla="*/ 18 h 20"/>
                <a:gd name="T50" fmla="*/ 6 w 8"/>
                <a:gd name="T51" fmla="*/ 17 h 20"/>
                <a:gd name="T52" fmla="*/ 6 w 8"/>
                <a:gd name="T53" fmla="*/ 17 h 20"/>
                <a:gd name="T54" fmla="*/ 5 w 8"/>
                <a:gd name="T55" fmla="*/ 17 h 20"/>
                <a:gd name="T56" fmla="*/ 5 w 8"/>
                <a:gd name="T57" fmla="*/ 16 h 20"/>
                <a:gd name="T58" fmla="*/ 5 w 8"/>
                <a:gd name="T59" fmla="*/ 15 h 20"/>
                <a:gd name="T60" fmla="*/ 4 w 8"/>
                <a:gd name="T61" fmla="*/ 14 h 20"/>
                <a:gd name="T62" fmla="*/ 4 w 8"/>
                <a:gd name="T63" fmla="*/ 14 h 20"/>
                <a:gd name="T64" fmla="*/ 3 w 8"/>
                <a:gd name="T65" fmla="*/ 13 h 20"/>
                <a:gd name="T66" fmla="*/ 3 w 8"/>
                <a:gd name="T67" fmla="*/ 11 h 20"/>
                <a:gd name="T68" fmla="*/ 2 w 8"/>
                <a:gd name="T69" fmla="*/ 11 h 20"/>
                <a:gd name="T70" fmla="*/ 2 w 8"/>
                <a:gd name="T71" fmla="*/ 10 h 20"/>
                <a:gd name="T72" fmla="*/ 1 w 8"/>
                <a:gd name="T73" fmla="*/ 8 h 20"/>
                <a:gd name="T74" fmla="*/ 1 w 8"/>
                <a:gd name="T75" fmla="*/ 8 h 20"/>
                <a:gd name="T76" fmla="*/ 1 w 8"/>
                <a:gd name="T77" fmla="*/ 7 h 20"/>
                <a:gd name="T78" fmla="*/ 0 w 8"/>
                <a:gd name="T79" fmla="*/ 5 h 20"/>
                <a:gd name="T80" fmla="*/ 0 w 8"/>
                <a:gd name="T81" fmla="*/ 5 h 20"/>
                <a:gd name="T82" fmla="*/ 0 w 8"/>
                <a:gd name="T83" fmla="*/ 4 h 20"/>
                <a:gd name="T84" fmla="*/ 0 w 8"/>
                <a:gd name="T85" fmla="*/ 2 h 20"/>
                <a:gd name="T86" fmla="*/ 0 w 8"/>
                <a:gd name="T87" fmla="*/ 2 h 20"/>
                <a:gd name="T88" fmla="*/ 0 w 8"/>
                <a:gd name="T89" fmla="*/ 1 h 20"/>
                <a:gd name="T90" fmla="*/ 0 w 8"/>
                <a:gd name="T91" fmla="*/ 0 h 20"/>
                <a:gd name="T92" fmla="*/ 1 w 8"/>
                <a:gd name="T93" fmla="*/ 0 h 20"/>
                <a:gd name="T94" fmla="*/ 1 w 8"/>
                <a:gd name="T95" fmla="*/ 1 h 20"/>
                <a:gd name="T96" fmla="*/ 1 w 8"/>
                <a:gd name="T97" fmla="*/ 1 h 20"/>
                <a:gd name="T98" fmla="*/ 1 w 8"/>
                <a:gd name="T99" fmla="*/ 2 h 20"/>
                <a:gd name="T100" fmla="*/ 1 w 8"/>
                <a:gd name="T101" fmla="*/ 2 h 2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"/>
                <a:gd name="T154" fmla="*/ 0 h 20"/>
                <a:gd name="T155" fmla="*/ 8 w 8"/>
                <a:gd name="T156" fmla="*/ 20 h 2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" h="20">
                  <a:moveTo>
                    <a:pt x="1" y="2"/>
                  </a:moveTo>
                  <a:lnTo>
                    <a:pt x="1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3" y="8"/>
                  </a:lnTo>
                  <a:lnTo>
                    <a:pt x="3" y="9"/>
                  </a:lnTo>
                  <a:lnTo>
                    <a:pt x="4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7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4" y="14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54" name="Freeform 379"/>
            <p:cNvSpPr>
              <a:spLocks/>
            </p:cNvSpPr>
            <p:nvPr/>
          </p:nvSpPr>
          <p:spPr bwMode="auto">
            <a:xfrm>
              <a:off x="881" y="3040"/>
              <a:ext cx="7" cy="16"/>
            </a:xfrm>
            <a:custGeom>
              <a:avLst/>
              <a:gdLst>
                <a:gd name="T0" fmla="*/ 1 w 7"/>
                <a:gd name="T1" fmla="*/ 2 h 16"/>
                <a:gd name="T2" fmla="*/ 1 w 7"/>
                <a:gd name="T3" fmla="*/ 3 h 16"/>
                <a:gd name="T4" fmla="*/ 1 w 7"/>
                <a:gd name="T5" fmla="*/ 4 h 16"/>
                <a:gd name="T6" fmla="*/ 1 w 7"/>
                <a:gd name="T7" fmla="*/ 4 h 16"/>
                <a:gd name="T8" fmla="*/ 2 w 7"/>
                <a:gd name="T9" fmla="*/ 4 h 16"/>
                <a:gd name="T10" fmla="*/ 2 w 7"/>
                <a:gd name="T11" fmla="*/ 5 h 16"/>
                <a:gd name="T12" fmla="*/ 2 w 7"/>
                <a:gd name="T13" fmla="*/ 6 h 16"/>
                <a:gd name="T14" fmla="*/ 2 w 7"/>
                <a:gd name="T15" fmla="*/ 6 h 16"/>
                <a:gd name="T16" fmla="*/ 3 w 7"/>
                <a:gd name="T17" fmla="*/ 7 h 16"/>
                <a:gd name="T18" fmla="*/ 3 w 7"/>
                <a:gd name="T19" fmla="*/ 8 h 16"/>
                <a:gd name="T20" fmla="*/ 3 w 7"/>
                <a:gd name="T21" fmla="*/ 8 h 16"/>
                <a:gd name="T22" fmla="*/ 3 w 7"/>
                <a:gd name="T23" fmla="*/ 9 h 16"/>
                <a:gd name="T24" fmla="*/ 4 w 7"/>
                <a:gd name="T25" fmla="*/ 9 h 16"/>
                <a:gd name="T26" fmla="*/ 4 w 7"/>
                <a:gd name="T27" fmla="*/ 9 h 16"/>
                <a:gd name="T28" fmla="*/ 4 w 7"/>
                <a:gd name="T29" fmla="*/ 10 h 16"/>
                <a:gd name="T30" fmla="*/ 5 w 7"/>
                <a:gd name="T31" fmla="*/ 11 h 16"/>
                <a:gd name="T32" fmla="*/ 5 w 7"/>
                <a:gd name="T33" fmla="*/ 11 h 16"/>
                <a:gd name="T34" fmla="*/ 6 w 7"/>
                <a:gd name="T35" fmla="*/ 12 h 16"/>
                <a:gd name="T36" fmla="*/ 6 w 7"/>
                <a:gd name="T37" fmla="*/ 13 h 16"/>
                <a:gd name="T38" fmla="*/ 6 w 7"/>
                <a:gd name="T39" fmla="*/ 14 h 16"/>
                <a:gd name="T40" fmla="*/ 6 w 7"/>
                <a:gd name="T41" fmla="*/ 14 h 16"/>
                <a:gd name="T42" fmla="*/ 6 w 7"/>
                <a:gd name="T43" fmla="*/ 15 h 16"/>
                <a:gd name="T44" fmla="*/ 6 w 7"/>
                <a:gd name="T45" fmla="*/ 15 h 16"/>
                <a:gd name="T46" fmla="*/ 5 w 7"/>
                <a:gd name="T47" fmla="*/ 15 h 16"/>
                <a:gd name="T48" fmla="*/ 5 w 7"/>
                <a:gd name="T49" fmla="*/ 14 h 16"/>
                <a:gd name="T50" fmla="*/ 5 w 7"/>
                <a:gd name="T51" fmla="*/ 14 h 16"/>
                <a:gd name="T52" fmla="*/ 5 w 7"/>
                <a:gd name="T53" fmla="*/ 14 h 16"/>
                <a:gd name="T54" fmla="*/ 4 w 7"/>
                <a:gd name="T55" fmla="*/ 14 h 16"/>
                <a:gd name="T56" fmla="*/ 4 w 7"/>
                <a:gd name="T57" fmla="*/ 13 h 16"/>
                <a:gd name="T58" fmla="*/ 4 w 7"/>
                <a:gd name="T59" fmla="*/ 12 h 16"/>
                <a:gd name="T60" fmla="*/ 3 w 7"/>
                <a:gd name="T61" fmla="*/ 11 h 16"/>
                <a:gd name="T62" fmla="*/ 3 w 7"/>
                <a:gd name="T63" fmla="*/ 11 h 16"/>
                <a:gd name="T64" fmla="*/ 3 w 7"/>
                <a:gd name="T65" fmla="*/ 10 h 16"/>
                <a:gd name="T66" fmla="*/ 2 w 7"/>
                <a:gd name="T67" fmla="*/ 9 h 16"/>
                <a:gd name="T68" fmla="*/ 2 w 7"/>
                <a:gd name="T69" fmla="*/ 9 h 16"/>
                <a:gd name="T70" fmla="*/ 1 w 7"/>
                <a:gd name="T71" fmla="*/ 8 h 16"/>
                <a:gd name="T72" fmla="*/ 1 w 7"/>
                <a:gd name="T73" fmla="*/ 7 h 16"/>
                <a:gd name="T74" fmla="*/ 1 w 7"/>
                <a:gd name="T75" fmla="*/ 6 h 16"/>
                <a:gd name="T76" fmla="*/ 0 w 7"/>
                <a:gd name="T77" fmla="*/ 6 h 16"/>
                <a:gd name="T78" fmla="*/ 0 w 7"/>
                <a:gd name="T79" fmla="*/ 5 h 16"/>
                <a:gd name="T80" fmla="*/ 0 w 7"/>
                <a:gd name="T81" fmla="*/ 4 h 16"/>
                <a:gd name="T82" fmla="*/ 0 w 7"/>
                <a:gd name="T83" fmla="*/ 3 h 16"/>
                <a:gd name="T84" fmla="*/ 0 w 7"/>
                <a:gd name="T85" fmla="*/ 2 h 16"/>
                <a:gd name="T86" fmla="*/ 0 w 7"/>
                <a:gd name="T87" fmla="*/ 1 h 16"/>
                <a:gd name="T88" fmla="*/ 0 w 7"/>
                <a:gd name="T89" fmla="*/ 1 h 16"/>
                <a:gd name="T90" fmla="*/ 0 w 7"/>
                <a:gd name="T91" fmla="*/ 0 h 16"/>
                <a:gd name="T92" fmla="*/ 1 w 7"/>
                <a:gd name="T93" fmla="*/ 0 h 16"/>
                <a:gd name="T94" fmla="*/ 1 w 7"/>
                <a:gd name="T95" fmla="*/ 1 h 16"/>
                <a:gd name="T96" fmla="*/ 1 w 7"/>
                <a:gd name="T97" fmla="*/ 1 h 16"/>
                <a:gd name="T98" fmla="*/ 1 w 7"/>
                <a:gd name="T99" fmla="*/ 2 h 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7"/>
                <a:gd name="T151" fmla="*/ 0 h 16"/>
                <a:gd name="T152" fmla="*/ 7 w 7"/>
                <a:gd name="T153" fmla="*/ 16 h 1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7" h="16">
                  <a:moveTo>
                    <a:pt x="1" y="2"/>
                  </a:moveTo>
                  <a:lnTo>
                    <a:pt x="1" y="3"/>
                  </a:lnTo>
                  <a:lnTo>
                    <a:pt x="1" y="4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7"/>
                  </a:lnTo>
                  <a:lnTo>
                    <a:pt x="3" y="8"/>
                  </a:lnTo>
                  <a:lnTo>
                    <a:pt x="3" y="9"/>
                  </a:lnTo>
                  <a:lnTo>
                    <a:pt x="4" y="9"/>
                  </a:lnTo>
                  <a:lnTo>
                    <a:pt x="4" y="10"/>
                  </a:lnTo>
                  <a:lnTo>
                    <a:pt x="5" y="11"/>
                  </a:lnTo>
                  <a:lnTo>
                    <a:pt x="6" y="12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6" y="15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2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55" name="Freeform 380"/>
            <p:cNvSpPr>
              <a:spLocks/>
            </p:cNvSpPr>
            <p:nvPr/>
          </p:nvSpPr>
          <p:spPr bwMode="auto">
            <a:xfrm>
              <a:off x="876" y="3047"/>
              <a:ext cx="6" cy="15"/>
            </a:xfrm>
            <a:custGeom>
              <a:avLst/>
              <a:gdLst>
                <a:gd name="T0" fmla="*/ 1 w 6"/>
                <a:gd name="T1" fmla="*/ 2 h 15"/>
                <a:gd name="T2" fmla="*/ 1 w 6"/>
                <a:gd name="T3" fmla="*/ 3 h 15"/>
                <a:gd name="T4" fmla="*/ 1 w 6"/>
                <a:gd name="T5" fmla="*/ 4 h 15"/>
                <a:gd name="T6" fmla="*/ 1 w 6"/>
                <a:gd name="T7" fmla="*/ 4 h 15"/>
                <a:gd name="T8" fmla="*/ 1 w 6"/>
                <a:gd name="T9" fmla="*/ 5 h 15"/>
                <a:gd name="T10" fmla="*/ 2 w 6"/>
                <a:gd name="T11" fmla="*/ 6 h 15"/>
                <a:gd name="T12" fmla="*/ 2 w 6"/>
                <a:gd name="T13" fmla="*/ 6 h 15"/>
                <a:gd name="T14" fmla="*/ 2 w 6"/>
                <a:gd name="T15" fmla="*/ 6 h 15"/>
                <a:gd name="T16" fmla="*/ 2 w 6"/>
                <a:gd name="T17" fmla="*/ 7 h 15"/>
                <a:gd name="T18" fmla="*/ 3 w 6"/>
                <a:gd name="T19" fmla="*/ 7 h 15"/>
                <a:gd name="T20" fmla="*/ 3 w 6"/>
                <a:gd name="T21" fmla="*/ 8 h 15"/>
                <a:gd name="T22" fmla="*/ 3 w 6"/>
                <a:gd name="T23" fmla="*/ 8 h 15"/>
                <a:gd name="T24" fmla="*/ 3 w 6"/>
                <a:gd name="T25" fmla="*/ 8 h 15"/>
                <a:gd name="T26" fmla="*/ 4 w 6"/>
                <a:gd name="T27" fmla="*/ 9 h 15"/>
                <a:gd name="T28" fmla="*/ 4 w 6"/>
                <a:gd name="T29" fmla="*/ 10 h 15"/>
                <a:gd name="T30" fmla="*/ 5 w 6"/>
                <a:gd name="T31" fmla="*/ 11 h 15"/>
                <a:gd name="T32" fmla="*/ 5 w 6"/>
                <a:gd name="T33" fmla="*/ 11 h 15"/>
                <a:gd name="T34" fmla="*/ 5 w 6"/>
                <a:gd name="T35" fmla="*/ 12 h 15"/>
                <a:gd name="T36" fmla="*/ 5 w 6"/>
                <a:gd name="T37" fmla="*/ 13 h 15"/>
                <a:gd name="T38" fmla="*/ 5 w 6"/>
                <a:gd name="T39" fmla="*/ 13 h 15"/>
                <a:gd name="T40" fmla="*/ 5 w 6"/>
                <a:gd name="T41" fmla="*/ 14 h 15"/>
                <a:gd name="T42" fmla="*/ 5 w 6"/>
                <a:gd name="T43" fmla="*/ 13 h 15"/>
                <a:gd name="T44" fmla="*/ 5 w 6"/>
                <a:gd name="T45" fmla="*/ 13 h 15"/>
                <a:gd name="T46" fmla="*/ 5 w 6"/>
                <a:gd name="T47" fmla="*/ 13 h 15"/>
                <a:gd name="T48" fmla="*/ 4 w 6"/>
                <a:gd name="T49" fmla="*/ 13 h 15"/>
                <a:gd name="T50" fmla="*/ 4 w 6"/>
                <a:gd name="T51" fmla="*/ 12 h 15"/>
                <a:gd name="T52" fmla="*/ 3 w 6"/>
                <a:gd name="T53" fmla="*/ 11 h 15"/>
                <a:gd name="T54" fmla="*/ 3 w 6"/>
                <a:gd name="T55" fmla="*/ 11 h 15"/>
                <a:gd name="T56" fmla="*/ 2 w 6"/>
                <a:gd name="T57" fmla="*/ 11 h 15"/>
                <a:gd name="T58" fmla="*/ 2 w 6"/>
                <a:gd name="T59" fmla="*/ 10 h 15"/>
                <a:gd name="T60" fmla="*/ 2 w 6"/>
                <a:gd name="T61" fmla="*/ 9 h 15"/>
                <a:gd name="T62" fmla="*/ 1 w 6"/>
                <a:gd name="T63" fmla="*/ 8 h 15"/>
                <a:gd name="T64" fmla="*/ 1 w 6"/>
                <a:gd name="T65" fmla="*/ 8 h 15"/>
                <a:gd name="T66" fmla="*/ 1 w 6"/>
                <a:gd name="T67" fmla="*/ 7 h 15"/>
                <a:gd name="T68" fmla="*/ 0 w 6"/>
                <a:gd name="T69" fmla="*/ 6 h 15"/>
                <a:gd name="T70" fmla="*/ 0 w 6"/>
                <a:gd name="T71" fmla="*/ 6 h 15"/>
                <a:gd name="T72" fmla="*/ 0 w 6"/>
                <a:gd name="T73" fmla="*/ 5 h 15"/>
                <a:gd name="T74" fmla="*/ 0 w 6"/>
                <a:gd name="T75" fmla="*/ 4 h 15"/>
                <a:gd name="T76" fmla="*/ 0 w 6"/>
                <a:gd name="T77" fmla="*/ 4 h 15"/>
                <a:gd name="T78" fmla="*/ 0 w 6"/>
                <a:gd name="T79" fmla="*/ 3 h 15"/>
                <a:gd name="T80" fmla="*/ 0 w 6"/>
                <a:gd name="T81" fmla="*/ 2 h 15"/>
                <a:gd name="T82" fmla="*/ 0 w 6"/>
                <a:gd name="T83" fmla="*/ 1 h 15"/>
                <a:gd name="T84" fmla="*/ 0 w 6"/>
                <a:gd name="T85" fmla="*/ 1 h 15"/>
                <a:gd name="T86" fmla="*/ 0 w 6"/>
                <a:gd name="T87" fmla="*/ 0 h 15"/>
                <a:gd name="T88" fmla="*/ 0 w 6"/>
                <a:gd name="T89" fmla="*/ 0 h 15"/>
                <a:gd name="T90" fmla="*/ 1 w 6"/>
                <a:gd name="T91" fmla="*/ 1 h 15"/>
                <a:gd name="T92" fmla="*/ 1 w 6"/>
                <a:gd name="T93" fmla="*/ 1 h 15"/>
                <a:gd name="T94" fmla="*/ 1 w 6"/>
                <a:gd name="T95" fmla="*/ 2 h 1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"/>
                <a:gd name="T145" fmla="*/ 0 h 15"/>
                <a:gd name="T146" fmla="*/ 6 w 6"/>
                <a:gd name="T147" fmla="*/ 15 h 1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" h="15">
                  <a:moveTo>
                    <a:pt x="1" y="2"/>
                  </a:move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8"/>
                  </a:lnTo>
                  <a:lnTo>
                    <a:pt x="4" y="9"/>
                  </a:lnTo>
                  <a:lnTo>
                    <a:pt x="4" y="10"/>
                  </a:lnTo>
                  <a:lnTo>
                    <a:pt x="5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1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56" name="Freeform 381"/>
            <p:cNvSpPr>
              <a:spLocks/>
            </p:cNvSpPr>
            <p:nvPr/>
          </p:nvSpPr>
          <p:spPr bwMode="auto">
            <a:xfrm>
              <a:off x="871" y="3050"/>
              <a:ext cx="7" cy="15"/>
            </a:xfrm>
            <a:custGeom>
              <a:avLst/>
              <a:gdLst>
                <a:gd name="T0" fmla="*/ 2 w 7"/>
                <a:gd name="T1" fmla="*/ 2 h 15"/>
                <a:gd name="T2" fmla="*/ 2 w 7"/>
                <a:gd name="T3" fmla="*/ 3 h 15"/>
                <a:gd name="T4" fmla="*/ 2 w 7"/>
                <a:gd name="T5" fmla="*/ 4 h 15"/>
                <a:gd name="T6" fmla="*/ 2 w 7"/>
                <a:gd name="T7" fmla="*/ 4 h 15"/>
                <a:gd name="T8" fmla="*/ 2 w 7"/>
                <a:gd name="T9" fmla="*/ 5 h 15"/>
                <a:gd name="T10" fmla="*/ 2 w 7"/>
                <a:gd name="T11" fmla="*/ 6 h 15"/>
                <a:gd name="T12" fmla="*/ 3 w 7"/>
                <a:gd name="T13" fmla="*/ 6 h 15"/>
                <a:gd name="T14" fmla="*/ 3 w 7"/>
                <a:gd name="T15" fmla="*/ 7 h 15"/>
                <a:gd name="T16" fmla="*/ 3 w 7"/>
                <a:gd name="T17" fmla="*/ 8 h 15"/>
                <a:gd name="T18" fmla="*/ 4 w 7"/>
                <a:gd name="T19" fmla="*/ 8 h 15"/>
                <a:gd name="T20" fmla="*/ 4 w 7"/>
                <a:gd name="T21" fmla="*/ 8 h 15"/>
                <a:gd name="T22" fmla="*/ 4 w 7"/>
                <a:gd name="T23" fmla="*/ 9 h 15"/>
                <a:gd name="T24" fmla="*/ 5 w 7"/>
                <a:gd name="T25" fmla="*/ 10 h 15"/>
                <a:gd name="T26" fmla="*/ 5 w 7"/>
                <a:gd name="T27" fmla="*/ 11 h 15"/>
                <a:gd name="T28" fmla="*/ 6 w 7"/>
                <a:gd name="T29" fmla="*/ 11 h 15"/>
                <a:gd name="T30" fmla="*/ 6 w 7"/>
                <a:gd name="T31" fmla="*/ 12 h 15"/>
                <a:gd name="T32" fmla="*/ 6 w 7"/>
                <a:gd name="T33" fmla="*/ 13 h 15"/>
                <a:gd name="T34" fmla="*/ 6 w 7"/>
                <a:gd name="T35" fmla="*/ 13 h 15"/>
                <a:gd name="T36" fmla="*/ 6 w 7"/>
                <a:gd name="T37" fmla="*/ 14 h 15"/>
                <a:gd name="T38" fmla="*/ 6 w 7"/>
                <a:gd name="T39" fmla="*/ 14 h 15"/>
                <a:gd name="T40" fmla="*/ 5 w 7"/>
                <a:gd name="T41" fmla="*/ 14 h 15"/>
                <a:gd name="T42" fmla="*/ 5 w 7"/>
                <a:gd name="T43" fmla="*/ 13 h 15"/>
                <a:gd name="T44" fmla="*/ 5 w 7"/>
                <a:gd name="T45" fmla="*/ 13 h 15"/>
                <a:gd name="T46" fmla="*/ 5 w 7"/>
                <a:gd name="T47" fmla="*/ 13 h 15"/>
                <a:gd name="T48" fmla="*/ 4 w 7"/>
                <a:gd name="T49" fmla="*/ 13 h 15"/>
                <a:gd name="T50" fmla="*/ 4 w 7"/>
                <a:gd name="T51" fmla="*/ 12 h 15"/>
                <a:gd name="T52" fmla="*/ 4 w 7"/>
                <a:gd name="T53" fmla="*/ 12 h 15"/>
                <a:gd name="T54" fmla="*/ 3 w 7"/>
                <a:gd name="T55" fmla="*/ 11 h 15"/>
                <a:gd name="T56" fmla="*/ 3 w 7"/>
                <a:gd name="T57" fmla="*/ 11 h 15"/>
                <a:gd name="T58" fmla="*/ 3 w 7"/>
                <a:gd name="T59" fmla="*/ 10 h 15"/>
                <a:gd name="T60" fmla="*/ 2 w 7"/>
                <a:gd name="T61" fmla="*/ 9 h 15"/>
                <a:gd name="T62" fmla="*/ 2 w 7"/>
                <a:gd name="T63" fmla="*/ 8 h 15"/>
                <a:gd name="T64" fmla="*/ 1 w 7"/>
                <a:gd name="T65" fmla="*/ 8 h 15"/>
                <a:gd name="T66" fmla="*/ 1 w 7"/>
                <a:gd name="T67" fmla="*/ 7 h 15"/>
                <a:gd name="T68" fmla="*/ 1 w 7"/>
                <a:gd name="T69" fmla="*/ 6 h 15"/>
                <a:gd name="T70" fmla="*/ 1 w 7"/>
                <a:gd name="T71" fmla="*/ 5 h 15"/>
                <a:gd name="T72" fmla="*/ 1 w 7"/>
                <a:gd name="T73" fmla="*/ 4 h 15"/>
                <a:gd name="T74" fmla="*/ 1 w 7"/>
                <a:gd name="T75" fmla="*/ 4 h 15"/>
                <a:gd name="T76" fmla="*/ 1 w 7"/>
                <a:gd name="T77" fmla="*/ 3 h 15"/>
                <a:gd name="T78" fmla="*/ 0 w 7"/>
                <a:gd name="T79" fmla="*/ 2 h 15"/>
                <a:gd name="T80" fmla="*/ 1 w 7"/>
                <a:gd name="T81" fmla="*/ 1 h 15"/>
                <a:gd name="T82" fmla="*/ 1 w 7"/>
                <a:gd name="T83" fmla="*/ 1 h 15"/>
                <a:gd name="T84" fmla="*/ 1 w 7"/>
                <a:gd name="T85" fmla="*/ 0 h 15"/>
                <a:gd name="T86" fmla="*/ 1 w 7"/>
                <a:gd name="T87" fmla="*/ 0 h 15"/>
                <a:gd name="T88" fmla="*/ 1 w 7"/>
                <a:gd name="T89" fmla="*/ 1 h 15"/>
                <a:gd name="T90" fmla="*/ 1 w 7"/>
                <a:gd name="T91" fmla="*/ 1 h 15"/>
                <a:gd name="T92" fmla="*/ 2 w 7"/>
                <a:gd name="T93" fmla="*/ 2 h 1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"/>
                <a:gd name="T142" fmla="*/ 0 h 15"/>
                <a:gd name="T143" fmla="*/ 7 w 7"/>
                <a:gd name="T144" fmla="*/ 15 h 1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" h="15">
                  <a:moveTo>
                    <a:pt x="2" y="2"/>
                  </a:move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8"/>
                  </a:lnTo>
                  <a:lnTo>
                    <a:pt x="4" y="8"/>
                  </a:lnTo>
                  <a:lnTo>
                    <a:pt x="4" y="9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2" y="9"/>
                  </a:lnTo>
                  <a:lnTo>
                    <a:pt x="2" y="8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57" name="Freeform 382"/>
            <p:cNvSpPr>
              <a:spLocks/>
            </p:cNvSpPr>
            <p:nvPr/>
          </p:nvSpPr>
          <p:spPr bwMode="auto">
            <a:xfrm>
              <a:off x="915" y="2930"/>
              <a:ext cx="9" cy="13"/>
            </a:xfrm>
            <a:custGeom>
              <a:avLst/>
              <a:gdLst>
                <a:gd name="T0" fmla="*/ 1 w 9"/>
                <a:gd name="T1" fmla="*/ 1 h 13"/>
                <a:gd name="T2" fmla="*/ 1 w 9"/>
                <a:gd name="T3" fmla="*/ 2 h 13"/>
                <a:gd name="T4" fmla="*/ 2 w 9"/>
                <a:gd name="T5" fmla="*/ 2 h 13"/>
                <a:gd name="T6" fmla="*/ 2 w 9"/>
                <a:gd name="T7" fmla="*/ 3 h 13"/>
                <a:gd name="T8" fmla="*/ 2 w 9"/>
                <a:gd name="T9" fmla="*/ 3 h 13"/>
                <a:gd name="T10" fmla="*/ 2 w 9"/>
                <a:gd name="T11" fmla="*/ 4 h 13"/>
                <a:gd name="T12" fmla="*/ 3 w 9"/>
                <a:gd name="T13" fmla="*/ 5 h 13"/>
                <a:gd name="T14" fmla="*/ 3 w 9"/>
                <a:gd name="T15" fmla="*/ 5 h 13"/>
                <a:gd name="T16" fmla="*/ 3 w 9"/>
                <a:gd name="T17" fmla="*/ 6 h 13"/>
                <a:gd name="T18" fmla="*/ 4 w 9"/>
                <a:gd name="T19" fmla="*/ 7 h 13"/>
                <a:gd name="T20" fmla="*/ 5 w 9"/>
                <a:gd name="T21" fmla="*/ 7 h 13"/>
                <a:gd name="T22" fmla="*/ 5 w 9"/>
                <a:gd name="T23" fmla="*/ 7 h 13"/>
                <a:gd name="T24" fmla="*/ 6 w 9"/>
                <a:gd name="T25" fmla="*/ 8 h 13"/>
                <a:gd name="T26" fmla="*/ 6 w 9"/>
                <a:gd name="T27" fmla="*/ 9 h 13"/>
                <a:gd name="T28" fmla="*/ 6 w 9"/>
                <a:gd name="T29" fmla="*/ 9 h 13"/>
                <a:gd name="T30" fmla="*/ 7 w 9"/>
                <a:gd name="T31" fmla="*/ 9 h 13"/>
                <a:gd name="T32" fmla="*/ 7 w 9"/>
                <a:gd name="T33" fmla="*/ 9 h 13"/>
                <a:gd name="T34" fmla="*/ 7 w 9"/>
                <a:gd name="T35" fmla="*/ 10 h 13"/>
                <a:gd name="T36" fmla="*/ 8 w 9"/>
                <a:gd name="T37" fmla="*/ 10 h 13"/>
                <a:gd name="T38" fmla="*/ 8 w 9"/>
                <a:gd name="T39" fmla="*/ 11 h 13"/>
                <a:gd name="T40" fmla="*/ 8 w 9"/>
                <a:gd name="T41" fmla="*/ 11 h 13"/>
                <a:gd name="T42" fmla="*/ 7 w 9"/>
                <a:gd name="T43" fmla="*/ 11 h 13"/>
                <a:gd name="T44" fmla="*/ 7 w 9"/>
                <a:gd name="T45" fmla="*/ 12 h 13"/>
                <a:gd name="T46" fmla="*/ 7 w 9"/>
                <a:gd name="T47" fmla="*/ 11 h 13"/>
                <a:gd name="T48" fmla="*/ 7 w 9"/>
                <a:gd name="T49" fmla="*/ 11 h 13"/>
                <a:gd name="T50" fmla="*/ 6 w 9"/>
                <a:gd name="T51" fmla="*/ 11 h 13"/>
                <a:gd name="T52" fmla="*/ 6 w 9"/>
                <a:gd name="T53" fmla="*/ 10 h 13"/>
                <a:gd name="T54" fmla="*/ 5 w 9"/>
                <a:gd name="T55" fmla="*/ 9 h 13"/>
                <a:gd name="T56" fmla="*/ 4 w 9"/>
                <a:gd name="T57" fmla="*/ 9 h 13"/>
                <a:gd name="T58" fmla="*/ 3 w 9"/>
                <a:gd name="T59" fmla="*/ 8 h 13"/>
                <a:gd name="T60" fmla="*/ 3 w 9"/>
                <a:gd name="T61" fmla="*/ 7 h 13"/>
                <a:gd name="T62" fmla="*/ 2 w 9"/>
                <a:gd name="T63" fmla="*/ 7 h 13"/>
                <a:gd name="T64" fmla="*/ 2 w 9"/>
                <a:gd name="T65" fmla="*/ 6 h 13"/>
                <a:gd name="T66" fmla="*/ 2 w 9"/>
                <a:gd name="T67" fmla="*/ 5 h 13"/>
                <a:gd name="T68" fmla="*/ 1 w 9"/>
                <a:gd name="T69" fmla="*/ 5 h 13"/>
                <a:gd name="T70" fmla="*/ 1 w 9"/>
                <a:gd name="T71" fmla="*/ 4 h 13"/>
                <a:gd name="T72" fmla="*/ 0 w 9"/>
                <a:gd name="T73" fmla="*/ 3 h 13"/>
                <a:gd name="T74" fmla="*/ 0 w 9"/>
                <a:gd name="T75" fmla="*/ 3 h 13"/>
                <a:gd name="T76" fmla="*/ 0 w 9"/>
                <a:gd name="T77" fmla="*/ 2 h 13"/>
                <a:gd name="T78" fmla="*/ 0 w 9"/>
                <a:gd name="T79" fmla="*/ 1 h 13"/>
                <a:gd name="T80" fmla="*/ 0 w 9"/>
                <a:gd name="T81" fmla="*/ 1 h 13"/>
                <a:gd name="T82" fmla="*/ 1 w 9"/>
                <a:gd name="T83" fmla="*/ 0 h 13"/>
                <a:gd name="T84" fmla="*/ 1 w 9"/>
                <a:gd name="T85" fmla="*/ 1 h 13"/>
                <a:gd name="T86" fmla="*/ 1 w 9"/>
                <a:gd name="T87" fmla="*/ 1 h 1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"/>
                <a:gd name="T133" fmla="*/ 0 h 13"/>
                <a:gd name="T134" fmla="*/ 9 w 9"/>
                <a:gd name="T135" fmla="*/ 13 h 1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" h="13">
                  <a:moveTo>
                    <a:pt x="1" y="1"/>
                  </a:move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3" y="5"/>
                  </a:lnTo>
                  <a:lnTo>
                    <a:pt x="3" y="6"/>
                  </a:lnTo>
                  <a:lnTo>
                    <a:pt x="4" y="7"/>
                  </a:lnTo>
                  <a:lnTo>
                    <a:pt x="5" y="7"/>
                  </a:lnTo>
                  <a:lnTo>
                    <a:pt x="6" y="8"/>
                  </a:lnTo>
                  <a:lnTo>
                    <a:pt x="6" y="9"/>
                  </a:lnTo>
                  <a:lnTo>
                    <a:pt x="7" y="9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5" y="9"/>
                  </a:lnTo>
                  <a:lnTo>
                    <a:pt x="4" y="9"/>
                  </a:lnTo>
                  <a:lnTo>
                    <a:pt x="3" y="8"/>
                  </a:lnTo>
                  <a:lnTo>
                    <a:pt x="3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58" name="Freeform 383"/>
            <p:cNvSpPr>
              <a:spLocks/>
            </p:cNvSpPr>
            <p:nvPr/>
          </p:nvSpPr>
          <p:spPr bwMode="auto">
            <a:xfrm>
              <a:off x="912" y="2939"/>
              <a:ext cx="10" cy="13"/>
            </a:xfrm>
            <a:custGeom>
              <a:avLst/>
              <a:gdLst>
                <a:gd name="T0" fmla="*/ 1 w 10"/>
                <a:gd name="T1" fmla="*/ 1 h 13"/>
                <a:gd name="T2" fmla="*/ 1 w 10"/>
                <a:gd name="T3" fmla="*/ 2 h 13"/>
                <a:gd name="T4" fmla="*/ 2 w 10"/>
                <a:gd name="T5" fmla="*/ 3 h 13"/>
                <a:gd name="T6" fmla="*/ 2 w 10"/>
                <a:gd name="T7" fmla="*/ 3 h 13"/>
                <a:gd name="T8" fmla="*/ 2 w 10"/>
                <a:gd name="T9" fmla="*/ 4 h 13"/>
                <a:gd name="T10" fmla="*/ 3 w 10"/>
                <a:gd name="T11" fmla="*/ 5 h 13"/>
                <a:gd name="T12" fmla="*/ 4 w 10"/>
                <a:gd name="T13" fmla="*/ 5 h 13"/>
                <a:gd name="T14" fmla="*/ 4 w 10"/>
                <a:gd name="T15" fmla="*/ 6 h 13"/>
                <a:gd name="T16" fmla="*/ 4 w 10"/>
                <a:gd name="T17" fmla="*/ 7 h 13"/>
                <a:gd name="T18" fmla="*/ 5 w 10"/>
                <a:gd name="T19" fmla="*/ 7 h 13"/>
                <a:gd name="T20" fmla="*/ 5 w 10"/>
                <a:gd name="T21" fmla="*/ 8 h 13"/>
                <a:gd name="T22" fmla="*/ 6 w 10"/>
                <a:gd name="T23" fmla="*/ 9 h 13"/>
                <a:gd name="T24" fmla="*/ 7 w 10"/>
                <a:gd name="T25" fmla="*/ 9 h 13"/>
                <a:gd name="T26" fmla="*/ 7 w 10"/>
                <a:gd name="T27" fmla="*/ 10 h 13"/>
                <a:gd name="T28" fmla="*/ 8 w 10"/>
                <a:gd name="T29" fmla="*/ 10 h 13"/>
                <a:gd name="T30" fmla="*/ 8 w 10"/>
                <a:gd name="T31" fmla="*/ 10 h 13"/>
                <a:gd name="T32" fmla="*/ 8 w 10"/>
                <a:gd name="T33" fmla="*/ 11 h 13"/>
                <a:gd name="T34" fmla="*/ 9 w 10"/>
                <a:gd name="T35" fmla="*/ 11 h 13"/>
                <a:gd name="T36" fmla="*/ 9 w 10"/>
                <a:gd name="T37" fmla="*/ 11 h 13"/>
                <a:gd name="T38" fmla="*/ 8 w 10"/>
                <a:gd name="T39" fmla="*/ 12 h 13"/>
                <a:gd name="T40" fmla="*/ 8 w 10"/>
                <a:gd name="T41" fmla="*/ 12 h 13"/>
                <a:gd name="T42" fmla="*/ 7 w 10"/>
                <a:gd name="T43" fmla="*/ 11 h 13"/>
                <a:gd name="T44" fmla="*/ 7 w 10"/>
                <a:gd name="T45" fmla="*/ 11 h 13"/>
                <a:gd name="T46" fmla="*/ 6 w 10"/>
                <a:gd name="T47" fmla="*/ 11 h 13"/>
                <a:gd name="T48" fmla="*/ 5 w 10"/>
                <a:gd name="T49" fmla="*/ 10 h 13"/>
                <a:gd name="T50" fmla="*/ 5 w 10"/>
                <a:gd name="T51" fmla="*/ 9 h 13"/>
                <a:gd name="T52" fmla="*/ 4 w 10"/>
                <a:gd name="T53" fmla="*/ 9 h 13"/>
                <a:gd name="T54" fmla="*/ 4 w 10"/>
                <a:gd name="T55" fmla="*/ 8 h 13"/>
                <a:gd name="T56" fmla="*/ 3 w 10"/>
                <a:gd name="T57" fmla="*/ 7 h 13"/>
                <a:gd name="T58" fmla="*/ 2 w 10"/>
                <a:gd name="T59" fmla="*/ 7 h 13"/>
                <a:gd name="T60" fmla="*/ 2 w 10"/>
                <a:gd name="T61" fmla="*/ 6 h 13"/>
                <a:gd name="T62" fmla="*/ 1 w 10"/>
                <a:gd name="T63" fmla="*/ 5 h 13"/>
                <a:gd name="T64" fmla="*/ 1 w 10"/>
                <a:gd name="T65" fmla="*/ 5 h 13"/>
                <a:gd name="T66" fmla="*/ 1 w 10"/>
                <a:gd name="T67" fmla="*/ 4 h 13"/>
                <a:gd name="T68" fmla="*/ 1 w 10"/>
                <a:gd name="T69" fmla="*/ 3 h 13"/>
                <a:gd name="T70" fmla="*/ 1 w 10"/>
                <a:gd name="T71" fmla="*/ 3 h 13"/>
                <a:gd name="T72" fmla="*/ 0 w 10"/>
                <a:gd name="T73" fmla="*/ 2 h 13"/>
                <a:gd name="T74" fmla="*/ 0 w 10"/>
                <a:gd name="T75" fmla="*/ 1 h 13"/>
                <a:gd name="T76" fmla="*/ 0 w 10"/>
                <a:gd name="T77" fmla="*/ 1 h 13"/>
                <a:gd name="T78" fmla="*/ 0 w 10"/>
                <a:gd name="T79" fmla="*/ 0 h 13"/>
                <a:gd name="T80" fmla="*/ 1 w 10"/>
                <a:gd name="T81" fmla="*/ 0 h 13"/>
                <a:gd name="T82" fmla="*/ 1 w 10"/>
                <a:gd name="T83" fmla="*/ 1 h 13"/>
                <a:gd name="T84" fmla="*/ 1 w 10"/>
                <a:gd name="T85" fmla="*/ 1 h 13"/>
                <a:gd name="T86" fmla="*/ 1 w 10"/>
                <a:gd name="T87" fmla="*/ 1 h 1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"/>
                <a:gd name="T133" fmla="*/ 0 h 13"/>
                <a:gd name="T134" fmla="*/ 10 w 10"/>
                <a:gd name="T135" fmla="*/ 13 h 1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" h="13">
                  <a:moveTo>
                    <a:pt x="1" y="1"/>
                  </a:moveTo>
                  <a:lnTo>
                    <a:pt x="1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3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4" y="7"/>
                  </a:lnTo>
                  <a:lnTo>
                    <a:pt x="5" y="7"/>
                  </a:lnTo>
                  <a:lnTo>
                    <a:pt x="5" y="8"/>
                  </a:lnTo>
                  <a:lnTo>
                    <a:pt x="6" y="9"/>
                  </a:lnTo>
                  <a:lnTo>
                    <a:pt x="7" y="9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8" y="12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3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59" name="Freeform 384"/>
            <p:cNvSpPr>
              <a:spLocks/>
            </p:cNvSpPr>
            <p:nvPr/>
          </p:nvSpPr>
          <p:spPr bwMode="auto">
            <a:xfrm>
              <a:off x="908" y="2952"/>
              <a:ext cx="9" cy="10"/>
            </a:xfrm>
            <a:custGeom>
              <a:avLst/>
              <a:gdLst>
                <a:gd name="T0" fmla="*/ 1 w 9"/>
                <a:gd name="T1" fmla="*/ 1 h 10"/>
                <a:gd name="T2" fmla="*/ 1 w 9"/>
                <a:gd name="T3" fmla="*/ 1 h 10"/>
                <a:gd name="T4" fmla="*/ 1 w 9"/>
                <a:gd name="T5" fmla="*/ 2 h 10"/>
                <a:gd name="T6" fmla="*/ 2 w 9"/>
                <a:gd name="T7" fmla="*/ 2 h 10"/>
                <a:gd name="T8" fmla="*/ 2 w 9"/>
                <a:gd name="T9" fmla="*/ 3 h 10"/>
                <a:gd name="T10" fmla="*/ 2 w 9"/>
                <a:gd name="T11" fmla="*/ 4 h 10"/>
                <a:gd name="T12" fmla="*/ 3 w 9"/>
                <a:gd name="T13" fmla="*/ 4 h 10"/>
                <a:gd name="T14" fmla="*/ 3 w 9"/>
                <a:gd name="T15" fmla="*/ 4 h 10"/>
                <a:gd name="T16" fmla="*/ 3 w 9"/>
                <a:gd name="T17" fmla="*/ 5 h 10"/>
                <a:gd name="T18" fmla="*/ 4 w 9"/>
                <a:gd name="T19" fmla="*/ 5 h 10"/>
                <a:gd name="T20" fmla="*/ 5 w 9"/>
                <a:gd name="T21" fmla="*/ 5 h 10"/>
                <a:gd name="T22" fmla="*/ 5 w 9"/>
                <a:gd name="T23" fmla="*/ 6 h 10"/>
                <a:gd name="T24" fmla="*/ 5 w 9"/>
                <a:gd name="T25" fmla="*/ 6 h 10"/>
                <a:gd name="T26" fmla="*/ 6 w 9"/>
                <a:gd name="T27" fmla="*/ 6 h 10"/>
                <a:gd name="T28" fmla="*/ 6 w 9"/>
                <a:gd name="T29" fmla="*/ 7 h 10"/>
                <a:gd name="T30" fmla="*/ 6 w 9"/>
                <a:gd name="T31" fmla="*/ 7 h 10"/>
                <a:gd name="T32" fmla="*/ 7 w 9"/>
                <a:gd name="T33" fmla="*/ 7 h 10"/>
                <a:gd name="T34" fmla="*/ 7 w 9"/>
                <a:gd name="T35" fmla="*/ 7 h 10"/>
                <a:gd name="T36" fmla="*/ 7 w 9"/>
                <a:gd name="T37" fmla="*/ 7 h 10"/>
                <a:gd name="T38" fmla="*/ 7 w 9"/>
                <a:gd name="T39" fmla="*/ 8 h 10"/>
                <a:gd name="T40" fmla="*/ 8 w 9"/>
                <a:gd name="T41" fmla="*/ 8 h 10"/>
                <a:gd name="T42" fmla="*/ 8 w 9"/>
                <a:gd name="T43" fmla="*/ 8 h 10"/>
                <a:gd name="T44" fmla="*/ 7 w 9"/>
                <a:gd name="T45" fmla="*/ 8 h 10"/>
                <a:gd name="T46" fmla="*/ 7 w 9"/>
                <a:gd name="T47" fmla="*/ 9 h 10"/>
                <a:gd name="T48" fmla="*/ 7 w 9"/>
                <a:gd name="T49" fmla="*/ 8 h 10"/>
                <a:gd name="T50" fmla="*/ 6 w 9"/>
                <a:gd name="T51" fmla="*/ 8 h 10"/>
                <a:gd name="T52" fmla="*/ 6 w 9"/>
                <a:gd name="T53" fmla="*/ 8 h 10"/>
                <a:gd name="T54" fmla="*/ 5 w 9"/>
                <a:gd name="T55" fmla="*/ 8 h 10"/>
                <a:gd name="T56" fmla="*/ 5 w 9"/>
                <a:gd name="T57" fmla="*/ 7 h 10"/>
                <a:gd name="T58" fmla="*/ 4 w 9"/>
                <a:gd name="T59" fmla="*/ 7 h 10"/>
                <a:gd name="T60" fmla="*/ 3 w 9"/>
                <a:gd name="T61" fmla="*/ 7 h 10"/>
                <a:gd name="T62" fmla="*/ 3 w 9"/>
                <a:gd name="T63" fmla="*/ 6 h 10"/>
                <a:gd name="T64" fmla="*/ 2 w 9"/>
                <a:gd name="T65" fmla="*/ 6 h 10"/>
                <a:gd name="T66" fmla="*/ 2 w 9"/>
                <a:gd name="T67" fmla="*/ 5 h 10"/>
                <a:gd name="T68" fmla="*/ 1 w 9"/>
                <a:gd name="T69" fmla="*/ 5 h 10"/>
                <a:gd name="T70" fmla="*/ 1 w 9"/>
                <a:gd name="T71" fmla="*/ 4 h 10"/>
                <a:gd name="T72" fmla="*/ 1 w 9"/>
                <a:gd name="T73" fmla="*/ 4 h 10"/>
                <a:gd name="T74" fmla="*/ 0 w 9"/>
                <a:gd name="T75" fmla="*/ 3 h 10"/>
                <a:gd name="T76" fmla="*/ 0 w 9"/>
                <a:gd name="T77" fmla="*/ 2 h 10"/>
                <a:gd name="T78" fmla="*/ 0 w 9"/>
                <a:gd name="T79" fmla="*/ 2 h 10"/>
                <a:gd name="T80" fmla="*/ 0 w 9"/>
                <a:gd name="T81" fmla="*/ 1 h 10"/>
                <a:gd name="T82" fmla="*/ 0 w 9"/>
                <a:gd name="T83" fmla="*/ 1 h 10"/>
                <a:gd name="T84" fmla="*/ 0 w 9"/>
                <a:gd name="T85" fmla="*/ 0 h 10"/>
                <a:gd name="T86" fmla="*/ 1 w 9"/>
                <a:gd name="T87" fmla="*/ 0 h 10"/>
                <a:gd name="T88" fmla="*/ 1 w 9"/>
                <a:gd name="T89" fmla="*/ 1 h 10"/>
                <a:gd name="T90" fmla="*/ 1 w 9"/>
                <a:gd name="T91" fmla="*/ 1 h 1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9"/>
                <a:gd name="T139" fmla="*/ 0 h 10"/>
                <a:gd name="T140" fmla="*/ 9 w 9"/>
                <a:gd name="T141" fmla="*/ 10 h 1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9" h="10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4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7" y="8"/>
                  </a:lnTo>
                  <a:lnTo>
                    <a:pt x="6" y="8"/>
                  </a:lnTo>
                  <a:lnTo>
                    <a:pt x="5" y="8"/>
                  </a:lnTo>
                  <a:lnTo>
                    <a:pt x="5" y="7"/>
                  </a:lnTo>
                  <a:lnTo>
                    <a:pt x="4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60" name="Freeform 385"/>
            <p:cNvSpPr>
              <a:spLocks/>
            </p:cNvSpPr>
            <p:nvPr/>
          </p:nvSpPr>
          <p:spPr bwMode="auto">
            <a:xfrm>
              <a:off x="904" y="2960"/>
              <a:ext cx="8" cy="10"/>
            </a:xfrm>
            <a:custGeom>
              <a:avLst/>
              <a:gdLst>
                <a:gd name="T0" fmla="*/ 1 w 8"/>
                <a:gd name="T1" fmla="*/ 1 h 10"/>
                <a:gd name="T2" fmla="*/ 1 w 8"/>
                <a:gd name="T3" fmla="*/ 2 h 10"/>
                <a:gd name="T4" fmla="*/ 2 w 8"/>
                <a:gd name="T5" fmla="*/ 2 h 10"/>
                <a:gd name="T6" fmla="*/ 2 w 8"/>
                <a:gd name="T7" fmla="*/ 2 h 10"/>
                <a:gd name="T8" fmla="*/ 2 w 8"/>
                <a:gd name="T9" fmla="*/ 3 h 10"/>
                <a:gd name="T10" fmla="*/ 2 w 8"/>
                <a:gd name="T11" fmla="*/ 3 h 10"/>
                <a:gd name="T12" fmla="*/ 2 w 8"/>
                <a:gd name="T13" fmla="*/ 4 h 10"/>
                <a:gd name="T14" fmla="*/ 3 w 8"/>
                <a:gd name="T15" fmla="*/ 4 h 10"/>
                <a:gd name="T16" fmla="*/ 3 w 8"/>
                <a:gd name="T17" fmla="*/ 5 h 10"/>
                <a:gd name="T18" fmla="*/ 3 w 8"/>
                <a:gd name="T19" fmla="*/ 5 h 10"/>
                <a:gd name="T20" fmla="*/ 4 w 8"/>
                <a:gd name="T21" fmla="*/ 5 h 10"/>
                <a:gd name="T22" fmla="*/ 4 w 8"/>
                <a:gd name="T23" fmla="*/ 6 h 10"/>
                <a:gd name="T24" fmla="*/ 4 w 8"/>
                <a:gd name="T25" fmla="*/ 6 h 10"/>
                <a:gd name="T26" fmla="*/ 5 w 8"/>
                <a:gd name="T27" fmla="*/ 7 h 10"/>
                <a:gd name="T28" fmla="*/ 5 w 8"/>
                <a:gd name="T29" fmla="*/ 7 h 10"/>
                <a:gd name="T30" fmla="*/ 6 w 8"/>
                <a:gd name="T31" fmla="*/ 7 h 10"/>
                <a:gd name="T32" fmla="*/ 6 w 8"/>
                <a:gd name="T33" fmla="*/ 7 h 10"/>
                <a:gd name="T34" fmla="*/ 6 w 8"/>
                <a:gd name="T35" fmla="*/ 7 h 10"/>
                <a:gd name="T36" fmla="*/ 6 w 8"/>
                <a:gd name="T37" fmla="*/ 8 h 10"/>
                <a:gd name="T38" fmla="*/ 7 w 8"/>
                <a:gd name="T39" fmla="*/ 8 h 10"/>
                <a:gd name="T40" fmla="*/ 7 w 8"/>
                <a:gd name="T41" fmla="*/ 8 h 10"/>
                <a:gd name="T42" fmla="*/ 7 w 8"/>
                <a:gd name="T43" fmla="*/ 9 h 10"/>
                <a:gd name="T44" fmla="*/ 6 w 8"/>
                <a:gd name="T45" fmla="*/ 9 h 10"/>
                <a:gd name="T46" fmla="*/ 6 w 8"/>
                <a:gd name="T47" fmla="*/ 9 h 10"/>
                <a:gd name="T48" fmla="*/ 5 w 8"/>
                <a:gd name="T49" fmla="*/ 8 h 10"/>
                <a:gd name="T50" fmla="*/ 5 w 8"/>
                <a:gd name="T51" fmla="*/ 8 h 10"/>
                <a:gd name="T52" fmla="*/ 4 w 8"/>
                <a:gd name="T53" fmla="*/ 8 h 10"/>
                <a:gd name="T54" fmla="*/ 4 w 8"/>
                <a:gd name="T55" fmla="*/ 7 h 10"/>
                <a:gd name="T56" fmla="*/ 3 w 8"/>
                <a:gd name="T57" fmla="*/ 7 h 10"/>
                <a:gd name="T58" fmla="*/ 3 w 8"/>
                <a:gd name="T59" fmla="*/ 7 h 10"/>
                <a:gd name="T60" fmla="*/ 3 w 8"/>
                <a:gd name="T61" fmla="*/ 6 h 10"/>
                <a:gd name="T62" fmla="*/ 2 w 8"/>
                <a:gd name="T63" fmla="*/ 6 h 10"/>
                <a:gd name="T64" fmla="*/ 2 w 8"/>
                <a:gd name="T65" fmla="*/ 5 h 10"/>
                <a:gd name="T66" fmla="*/ 1 w 8"/>
                <a:gd name="T67" fmla="*/ 5 h 10"/>
                <a:gd name="T68" fmla="*/ 1 w 8"/>
                <a:gd name="T69" fmla="*/ 4 h 10"/>
                <a:gd name="T70" fmla="*/ 1 w 8"/>
                <a:gd name="T71" fmla="*/ 4 h 10"/>
                <a:gd name="T72" fmla="*/ 0 w 8"/>
                <a:gd name="T73" fmla="*/ 3 h 10"/>
                <a:gd name="T74" fmla="*/ 0 w 8"/>
                <a:gd name="T75" fmla="*/ 2 h 10"/>
                <a:gd name="T76" fmla="*/ 0 w 8"/>
                <a:gd name="T77" fmla="*/ 2 h 10"/>
                <a:gd name="T78" fmla="*/ 0 w 8"/>
                <a:gd name="T79" fmla="*/ 1 h 10"/>
                <a:gd name="T80" fmla="*/ 0 w 8"/>
                <a:gd name="T81" fmla="*/ 1 h 10"/>
                <a:gd name="T82" fmla="*/ 1 w 8"/>
                <a:gd name="T83" fmla="*/ 1 h 10"/>
                <a:gd name="T84" fmla="*/ 1 w 8"/>
                <a:gd name="T85" fmla="*/ 0 h 10"/>
                <a:gd name="T86" fmla="*/ 1 w 8"/>
                <a:gd name="T87" fmla="*/ 1 h 10"/>
                <a:gd name="T88" fmla="*/ 1 w 8"/>
                <a:gd name="T89" fmla="*/ 1 h 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"/>
                <a:gd name="T136" fmla="*/ 0 h 10"/>
                <a:gd name="T137" fmla="*/ 8 w 8"/>
                <a:gd name="T138" fmla="*/ 10 h 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" h="10">
                  <a:moveTo>
                    <a:pt x="1" y="1"/>
                  </a:move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5" y="7"/>
                  </a:lnTo>
                  <a:lnTo>
                    <a:pt x="6" y="7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61" name="Freeform 386"/>
            <p:cNvSpPr>
              <a:spLocks/>
            </p:cNvSpPr>
            <p:nvPr/>
          </p:nvSpPr>
          <p:spPr bwMode="auto">
            <a:xfrm>
              <a:off x="900" y="2967"/>
              <a:ext cx="7" cy="8"/>
            </a:xfrm>
            <a:custGeom>
              <a:avLst/>
              <a:gdLst>
                <a:gd name="T0" fmla="*/ 1 w 7"/>
                <a:gd name="T1" fmla="*/ 1 h 8"/>
                <a:gd name="T2" fmla="*/ 1 w 7"/>
                <a:gd name="T3" fmla="*/ 1 h 8"/>
                <a:gd name="T4" fmla="*/ 1 w 7"/>
                <a:gd name="T5" fmla="*/ 2 h 8"/>
                <a:gd name="T6" fmla="*/ 2 w 7"/>
                <a:gd name="T7" fmla="*/ 2 h 8"/>
                <a:gd name="T8" fmla="*/ 2 w 7"/>
                <a:gd name="T9" fmla="*/ 2 h 8"/>
                <a:gd name="T10" fmla="*/ 2 w 7"/>
                <a:gd name="T11" fmla="*/ 3 h 8"/>
                <a:gd name="T12" fmla="*/ 2 w 7"/>
                <a:gd name="T13" fmla="*/ 3 h 8"/>
                <a:gd name="T14" fmla="*/ 3 w 7"/>
                <a:gd name="T15" fmla="*/ 3 h 8"/>
                <a:gd name="T16" fmla="*/ 3 w 7"/>
                <a:gd name="T17" fmla="*/ 4 h 8"/>
                <a:gd name="T18" fmla="*/ 3 w 7"/>
                <a:gd name="T19" fmla="*/ 4 h 8"/>
                <a:gd name="T20" fmla="*/ 3 w 7"/>
                <a:gd name="T21" fmla="*/ 4 h 8"/>
                <a:gd name="T22" fmla="*/ 4 w 7"/>
                <a:gd name="T23" fmla="*/ 5 h 8"/>
                <a:gd name="T24" fmla="*/ 4 w 7"/>
                <a:gd name="T25" fmla="*/ 5 h 8"/>
                <a:gd name="T26" fmla="*/ 4 w 7"/>
                <a:gd name="T27" fmla="*/ 5 h 8"/>
                <a:gd name="T28" fmla="*/ 5 w 7"/>
                <a:gd name="T29" fmla="*/ 5 h 8"/>
                <a:gd name="T30" fmla="*/ 5 w 7"/>
                <a:gd name="T31" fmla="*/ 6 h 8"/>
                <a:gd name="T32" fmla="*/ 6 w 7"/>
                <a:gd name="T33" fmla="*/ 6 h 8"/>
                <a:gd name="T34" fmla="*/ 6 w 7"/>
                <a:gd name="T35" fmla="*/ 6 h 8"/>
                <a:gd name="T36" fmla="*/ 6 w 7"/>
                <a:gd name="T37" fmla="*/ 6 h 8"/>
                <a:gd name="T38" fmla="*/ 6 w 7"/>
                <a:gd name="T39" fmla="*/ 7 h 8"/>
                <a:gd name="T40" fmla="*/ 6 w 7"/>
                <a:gd name="T41" fmla="*/ 7 h 8"/>
                <a:gd name="T42" fmla="*/ 5 w 7"/>
                <a:gd name="T43" fmla="*/ 7 h 8"/>
                <a:gd name="T44" fmla="*/ 5 w 7"/>
                <a:gd name="T45" fmla="*/ 7 h 8"/>
                <a:gd name="T46" fmla="*/ 4 w 7"/>
                <a:gd name="T47" fmla="*/ 6 h 8"/>
                <a:gd name="T48" fmla="*/ 4 w 7"/>
                <a:gd name="T49" fmla="*/ 6 h 8"/>
                <a:gd name="T50" fmla="*/ 3 w 7"/>
                <a:gd name="T51" fmla="*/ 6 h 8"/>
                <a:gd name="T52" fmla="*/ 3 w 7"/>
                <a:gd name="T53" fmla="*/ 5 h 8"/>
                <a:gd name="T54" fmla="*/ 2 w 7"/>
                <a:gd name="T55" fmla="*/ 5 h 8"/>
                <a:gd name="T56" fmla="*/ 2 w 7"/>
                <a:gd name="T57" fmla="*/ 5 h 8"/>
                <a:gd name="T58" fmla="*/ 1 w 7"/>
                <a:gd name="T59" fmla="*/ 4 h 8"/>
                <a:gd name="T60" fmla="*/ 1 w 7"/>
                <a:gd name="T61" fmla="*/ 4 h 8"/>
                <a:gd name="T62" fmla="*/ 1 w 7"/>
                <a:gd name="T63" fmla="*/ 3 h 8"/>
                <a:gd name="T64" fmla="*/ 0 w 7"/>
                <a:gd name="T65" fmla="*/ 3 h 8"/>
                <a:gd name="T66" fmla="*/ 0 w 7"/>
                <a:gd name="T67" fmla="*/ 2 h 8"/>
                <a:gd name="T68" fmla="*/ 0 w 7"/>
                <a:gd name="T69" fmla="*/ 2 h 8"/>
                <a:gd name="T70" fmla="*/ 0 w 7"/>
                <a:gd name="T71" fmla="*/ 1 h 8"/>
                <a:gd name="T72" fmla="*/ 0 w 7"/>
                <a:gd name="T73" fmla="*/ 1 h 8"/>
                <a:gd name="T74" fmla="*/ 0 w 7"/>
                <a:gd name="T75" fmla="*/ 0 h 8"/>
                <a:gd name="T76" fmla="*/ 1 w 7"/>
                <a:gd name="T77" fmla="*/ 0 h 8"/>
                <a:gd name="T78" fmla="*/ 1 w 7"/>
                <a:gd name="T79" fmla="*/ 1 h 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7"/>
                <a:gd name="T121" fmla="*/ 0 h 8"/>
                <a:gd name="T122" fmla="*/ 7 w 7"/>
                <a:gd name="T123" fmla="*/ 8 h 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7" h="8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4"/>
                  </a:lnTo>
                  <a:lnTo>
                    <a:pt x="4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7"/>
                  </a:lnTo>
                  <a:lnTo>
                    <a:pt x="5" y="7"/>
                  </a:lnTo>
                  <a:lnTo>
                    <a:pt x="4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2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62" name="Freeform 387"/>
            <p:cNvSpPr>
              <a:spLocks/>
            </p:cNvSpPr>
            <p:nvPr/>
          </p:nvSpPr>
          <p:spPr bwMode="auto">
            <a:xfrm>
              <a:off x="896" y="2976"/>
              <a:ext cx="7" cy="8"/>
            </a:xfrm>
            <a:custGeom>
              <a:avLst/>
              <a:gdLst>
                <a:gd name="T0" fmla="*/ 1 w 7"/>
                <a:gd name="T1" fmla="*/ 1 h 8"/>
                <a:gd name="T2" fmla="*/ 1 w 7"/>
                <a:gd name="T3" fmla="*/ 1 h 8"/>
                <a:gd name="T4" fmla="*/ 1 w 7"/>
                <a:gd name="T5" fmla="*/ 2 h 8"/>
                <a:gd name="T6" fmla="*/ 1 w 7"/>
                <a:gd name="T7" fmla="*/ 2 h 8"/>
                <a:gd name="T8" fmla="*/ 2 w 7"/>
                <a:gd name="T9" fmla="*/ 2 h 8"/>
                <a:gd name="T10" fmla="*/ 2 w 7"/>
                <a:gd name="T11" fmla="*/ 3 h 8"/>
                <a:gd name="T12" fmla="*/ 2 w 7"/>
                <a:gd name="T13" fmla="*/ 3 h 8"/>
                <a:gd name="T14" fmla="*/ 3 w 7"/>
                <a:gd name="T15" fmla="*/ 3 h 8"/>
                <a:gd name="T16" fmla="*/ 3 w 7"/>
                <a:gd name="T17" fmla="*/ 4 h 8"/>
                <a:gd name="T18" fmla="*/ 3 w 7"/>
                <a:gd name="T19" fmla="*/ 4 h 8"/>
                <a:gd name="T20" fmla="*/ 3 w 7"/>
                <a:gd name="T21" fmla="*/ 4 h 8"/>
                <a:gd name="T22" fmla="*/ 4 w 7"/>
                <a:gd name="T23" fmla="*/ 4 h 8"/>
                <a:gd name="T24" fmla="*/ 4 w 7"/>
                <a:gd name="T25" fmla="*/ 5 h 8"/>
                <a:gd name="T26" fmla="*/ 5 w 7"/>
                <a:gd name="T27" fmla="*/ 5 h 8"/>
                <a:gd name="T28" fmla="*/ 5 w 7"/>
                <a:gd name="T29" fmla="*/ 5 h 8"/>
                <a:gd name="T30" fmla="*/ 6 w 7"/>
                <a:gd name="T31" fmla="*/ 5 h 8"/>
                <a:gd name="T32" fmla="*/ 6 w 7"/>
                <a:gd name="T33" fmla="*/ 6 h 8"/>
                <a:gd name="T34" fmla="*/ 6 w 7"/>
                <a:gd name="T35" fmla="*/ 6 h 8"/>
                <a:gd name="T36" fmla="*/ 6 w 7"/>
                <a:gd name="T37" fmla="*/ 6 h 8"/>
                <a:gd name="T38" fmla="*/ 6 w 7"/>
                <a:gd name="T39" fmla="*/ 7 h 8"/>
                <a:gd name="T40" fmla="*/ 5 w 7"/>
                <a:gd name="T41" fmla="*/ 7 h 8"/>
                <a:gd name="T42" fmla="*/ 5 w 7"/>
                <a:gd name="T43" fmla="*/ 7 h 8"/>
                <a:gd name="T44" fmla="*/ 4 w 7"/>
                <a:gd name="T45" fmla="*/ 6 h 8"/>
                <a:gd name="T46" fmla="*/ 4 w 7"/>
                <a:gd name="T47" fmla="*/ 6 h 8"/>
                <a:gd name="T48" fmla="*/ 4 w 7"/>
                <a:gd name="T49" fmla="*/ 6 h 8"/>
                <a:gd name="T50" fmla="*/ 3 w 7"/>
                <a:gd name="T51" fmla="*/ 6 h 8"/>
                <a:gd name="T52" fmla="*/ 3 w 7"/>
                <a:gd name="T53" fmla="*/ 5 h 8"/>
                <a:gd name="T54" fmla="*/ 2 w 7"/>
                <a:gd name="T55" fmla="*/ 5 h 8"/>
                <a:gd name="T56" fmla="*/ 2 w 7"/>
                <a:gd name="T57" fmla="*/ 5 h 8"/>
                <a:gd name="T58" fmla="*/ 2 w 7"/>
                <a:gd name="T59" fmla="*/ 4 h 8"/>
                <a:gd name="T60" fmla="*/ 1 w 7"/>
                <a:gd name="T61" fmla="*/ 4 h 8"/>
                <a:gd name="T62" fmla="*/ 1 w 7"/>
                <a:gd name="T63" fmla="*/ 4 h 8"/>
                <a:gd name="T64" fmla="*/ 1 w 7"/>
                <a:gd name="T65" fmla="*/ 3 h 8"/>
                <a:gd name="T66" fmla="*/ 1 w 7"/>
                <a:gd name="T67" fmla="*/ 3 h 8"/>
                <a:gd name="T68" fmla="*/ 0 w 7"/>
                <a:gd name="T69" fmla="*/ 2 h 8"/>
                <a:gd name="T70" fmla="*/ 0 w 7"/>
                <a:gd name="T71" fmla="*/ 2 h 8"/>
                <a:gd name="T72" fmla="*/ 0 w 7"/>
                <a:gd name="T73" fmla="*/ 1 h 8"/>
                <a:gd name="T74" fmla="*/ 0 w 7"/>
                <a:gd name="T75" fmla="*/ 1 h 8"/>
                <a:gd name="T76" fmla="*/ 0 w 7"/>
                <a:gd name="T77" fmla="*/ 0 h 8"/>
                <a:gd name="T78" fmla="*/ 1 w 7"/>
                <a:gd name="T79" fmla="*/ 0 h 8"/>
                <a:gd name="T80" fmla="*/ 1 w 7"/>
                <a:gd name="T81" fmla="*/ 1 h 8"/>
                <a:gd name="T82" fmla="*/ 1 w 7"/>
                <a:gd name="T83" fmla="*/ 1 h 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"/>
                <a:gd name="T127" fmla="*/ 0 h 8"/>
                <a:gd name="T128" fmla="*/ 7 w 7"/>
                <a:gd name="T129" fmla="*/ 8 h 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" h="8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5" y="5"/>
                  </a:lnTo>
                  <a:lnTo>
                    <a:pt x="6" y="5"/>
                  </a:lnTo>
                  <a:lnTo>
                    <a:pt x="6" y="6"/>
                  </a:lnTo>
                  <a:lnTo>
                    <a:pt x="6" y="7"/>
                  </a:lnTo>
                  <a:lnTo>
                    <a:pt x="5" y="7"/>
                  </a:lnTo>
                  <a:lnTo>
                    <a:pt x="4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63" name="Freeform 388"/>
            <p:cNvSpPr>
              <a:spLocks/>
            </p:cNvSpPr>
            <p:nvPr/>
          </p:nvSpPr>
          <p:spPr bwMode="auto">
            <a:xfrm>
              <a:off x="892" y="2984"/>
              <a:ext cx="6" cy="7"/>
            </a:xfrm>
            <a:custGeom>
              <a:avLst/>
              <a:gdLst>
                <a:gd name="T0" fmla="*/ 1 w 6"/>
                <a:gd name="T1" fmla="*/ 1 h 7"/>
                <a:gd name="T2" fmla="*/ 1 w 6"/>
                <a:gd name="T3" fmla="*/ 1 h 7"/>
                <a:gd name="T4" fmla="*/ 1 w 6"/>
                <a:gd name="T5" fmla="*/ 2 h 7"/>
                <a:gd name="T6" fmla="*/ 1 w 6"/>
                <a:gd name="T7" fmla="*/ 2 h 7"/>
                <a:gd name="T8" fmla="*/ 2 w 6"/>
                <a:gd name="T9" fmla="*/ 3 h 7"/>
                <a:gd name="T10" fmla="*/ 2 w 6"/>
                <a:gd name="T11" fmla="*/ 3 h 7"/>
                <a:gd name="T12" fmla="*/ 2 w 6"/>
                <a:gd name="T13" fmla="*/ 3 h 7"/>
                <a:gd name="T14" fmla="*/ 3 w 6"/>
                <a:gd name="T15" fmla="*/ 4 h 7"/>
                <a:gd name="T16" fmla="*/ 3 w 6"/>
                <a:gd name="T17" fmla="*/ 4 h 7"/>
                <a:gd name="T18" fmla="*/ 4 w 6"/>
                <a:gd name="T19" fmla="*/ 4 h 7"/>
                <a:gd name="T20" fmla="*/ 4 w 6"/>
                <a:gd name="T21" fmla="*/ 4 h 7"/>
                <a:gd name="T22" fmla="*/ 5 w 6"/>
                <a:gd name="T23" fmla="*/ 5 h 7"/>
                <a:gd name="T24" fmla="*/ 5 w 6"/>
                <a:gd name="T25" fmla="*/ 5 h 7"/>
                <a:gd name="T26" fmla="*/ 5 w 6"/>
                <a:gd name="T27" fmla="*/ 5 h 7"/>
                <a:gd name="T28" fmla="*/ 5 w 6"/>
                <a:gd name="T29" fmla="*/ 6 h 7"/>
                <a:gd name="T30" fmla="*/ 5 w 6"/>
                <a:gd name="T31" fmla="*/ 6 h 7"/>
                <a:gd name="T32" fmla="*/ 4 w 6"/>
                <a:gd name="T33" fmla="*/ 6 h 7"/>
                <a:gd name="T34" fmla="*/ 4 w 6"/>
                <a:gd name="T35" fmla="*/ 6 h 7"/>
                <a:gd name="T36" fmla="*/ 4 w 6"/>
                <a:gd name="T37" fmla="*/ 6 h 7"/>
                <a:gd name="T38" fmla="*/ 3 w 6"/>
                <a:gd name="T39" fmla="*/ 6 h 7"/>
                <a:gd name="T40" fmla="*/ 3 w 6"/>
                <a:gd name="T41" fmla="*/ 5 h 7"/>
                <a:gd name="T42" fmla="*/ 2 w 6"/>
                <a:gd name="T43" fmla="*/ 5 h 7"/>
                <a:gd name="T44" fmla="*/ 2 w 6"/>
                <a:gd name="T45" fmla="*/ 5 h 7"/>
                <a:gd name="T46" fmla="*/ 1 w 6"/>
                <a:gd name="T47" fmla="*/ 5 h 7"/>
                <a:gd name="T48" fmla="*/ 1 w 6"/>
                <a:gd name="T49" fmla="*/ 4 h 7"/>
                <a:gd name="T50" fmla="*/ 1 w 6"/>
                <a:gd name="T51" fmla="*/ 4 h 7"/>
                <a:gd name="T52" fmla="*/ 0 w 6"/>
                <a:gd name="T53" fmla="*/ 3 h 7"/>
                <a:gd name="T54" fmla="*/ 0 w 6"/>
                <a:gd name="T55" fmla="*/ 3 h 7"/>
                <a:gd name="T56" fmla="*/ 0 w 6"/>
                <a:gd name="T57" fmla="*/ 2 h 7"/>
                <a:gd name="T58" fmla="*/ 0 w 6"/>
                <a:gd name="T59" fmla="*/ 2 h 7"/>
                <a:gd name="T60" fmla="*/ 0 w 6"/>
                <a:gd name="T61" fmla="*/ 1 h 7"/>
                <a:gd name="T62" fmla="*/ 0 w 6"/>
                <a:gd name="T63" fmla="*/ 1 h 7"/>
                <a:gd name="T64" fmla="*/ 0 w 6"/>
                <a:gd name="T65" fmla="*/ 0 h 7"/>
                <a:gd name="T66" fmla="*/ 1 w 6"/>
                <a:gd name="T67" fmla="*/ 0 h 7"/>
                <a:gd name="T68" fmla="*/ 1 w 6"/>
                <a:gd name="T69" fmla="*/ 1 h 7"/>
                <a:gd name="T70" fmla="*/ 1 w 6"/>
                <a:gd name="T71" fmla="*/ 1 h 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6"/>
                <a:gd name="T109" fmla="*/ 0 h 7"/>
                <a:gd name="T110" fmla="*/ 6 w 6"/>
                <a:gd name="T111" fmla="*/ 7 h 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6" h="7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2" y="3"/>
                  </a:lnTo>
                  <a:lnTo>
                    <a:pt x="3" y="4"/>
                  </a:lnTo>
                  <a:lnTo>
                    <a:pt x="4" y="4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64" name="Freeform 389"/>
            <p:cNvSpPr>
              <a:spLocks/>
            </p:cNvSpPr>
            <p:nvPr/>
          </p:nvSpPr>
          <p:spPr bwMode="auto">
            <a:xfrm>
              <a:off x="888" y="2990"/>
              <a:ext cx="5" cy="6"/>
            </a:xfrm>
            <a:custGeom>
              <a:avLst/>
              <a:gdLst>
                <a:gd name="T0" fmla="*/ 1 w 5"/>
                <a:gd name="T1" fmla="*/ 1 h 6"/>
                <a:gd name="T2" fmla="*/ 1 w 5"/>
                <a:gd name="T3" fmla="*/ 1 h 6"/>
                <a:gd name="T4" fmla="*/ 1 w 5"/>
                <a:gd name="T5" fmla="*/ 2 h 6"/>
                <a:gd name="T6" fmla="*/ 1 w 5"/>
                <a:gd name="T7" fmla="*/ 2 h 6"/>
                <a:gd name="T8" fmla="*/ 1 w 5"/>
                <a:gd name="T9" fmla="*/ 2 h 6"/>
                <a:gd name="T10" fmla="*/ 2 w 5"/>
                <a:gd name="T11" fmla="*/ 2 h 6"/>
                <a:gd name="T12" fmla="*/ 2 w 5"/>
                <a:gd name="T13" fmla="*/ 3 h 6"/>
                <a:gd name="T14" fmla="*/ 2 w 5"/>
                <a:gd name="T15" fmla="*/ 3 h 6"/>
                <a:gd name="T16" fmla="*/ 2 w 5"/>
                <a:gd name="T17" fmla="*/ 3 h 6"/>
                <a:gd name="T18" fmla="*/ 2 w 5"/>
                <a:gd name="T19" fmla="*/ 3 h 6"/>
                <a:gd name="T20" fmla="*/ 3 w 5"/>
                <a:gd name="T21" fmla="*/ 3 h 6"/>
                <a:gd name="T22" fmla="*/ 3 w 5"/>
                <a:gd name="T23" fmla="*/ 4 h 6"/>
                <a:gd name="T24" fmla="*/ 4 w 5"/>
                <a:gd name="T25" fmla="*/ 4 h 6"/>
                <a:gd name="T26" fmla="*/ 4 w 5"/>
                <a:gd name="T27" fmla="*/ 4 h 6"/>
                <a:gd name="T28" fmla="*/ 4 w 5"/>
                <a:gd name="T29" fmla="*/ 4 h 6"/>
                <a:gd name="T30" fmla="*/ 4 w 5"/>
                <a:gd name="T31" fmla="*/ 5 h 6"/>
                <a:gd name="T32" fmla="*/ 4 w 5"/>
                <a:gd name="T33" fmla="*/ 5 h 6"/>
                <a:gd name="T34" fmla="*/ 4 w 5"/>
                <a:gd name="T35" fmla="*/ 5 h 6"/>
                <a:gd name="T36" fmla="*/ 3 w 5"/>
                <a:gd name="T37" fmla="*/ 5 h 6"/>
                <a:gd name="T38" fmla="*/ 3 w 5"/>
                <a:gd name="T39" fmla="*/ 5 h 6"/>
                <a:gd name="T40" fmla="*/ 2 w 5"/>
                <a:gd name="T41" fmla="*/ 5 h 6"/>
                <a:gd name="T42" fmla="*/ 2 w 5"/>
                <a:gd name="T43" fmla="*/ 5 h 6"/>
                <a:gd name="T44" fmla="*/ 2 w 5"/>
                <a:gd name="T45" fmla="*/ 4 h 6"/>
                <a:gd name="T46" fmla="*/ 1 w 5"/>
                <a:gd name="T47" fmla="*/ 4 h 6"/>
                <a:gd name="T48" fmla="*/ 1 w 5"/>
                <a:gd name="T49" fmla="*/ 4 h 6"/>
                <a:gd name="T50" fmla="*/ 0 w 5"/>
                <a:gd name="T51" fmla="*/ 3 h 6"/>
                <a:gd name="T52" fmla="*/ 0 w 5"/>
                <a:gd name="T53" fmla="*/ 3 h 6"/>
                <a:gd name="T54" fmla="*/ 0 w 5"/>
                <a:gd name="T55" fmla="*/ 3 h 6"/>
                <a:gd name="T56" fmla="*/ 0 w 5"/>
                <a:gd name="T57" fmla="*/ 2 h 6"/>
                <a:gd name="T58" fmla="*/ 0 w 5"/>
                <a:gd name="T59" fmla="*/ 2 h 6"/>
                <a:gd name="T60" fmla="*/ 0 w 5"/>
                <a:gd name="T61" fmla="*/ 1 h 6"/>
                <a:gd name="T62" fmla="*/ 0 w 5"/>
                <a:gd name="T63" fmla="*/ 1 h 6"/>
                <a:gd name="T64" fmla="*/ 0 w 5"/>
                <a:gd name="T65" fmla="*/ 0 h 6"/>
                <a:gd name="T66" fmla="*/ 0 w 5"/>
                <a:gd name="T67" fmla="*/ 0 h 6"/>
                <a:gd name="T68" fmla="*/ 0 w 5"/>
                <a:gd name="T69" fmla="*/ 0 h 6"/>
                <a:gd name="T70" fmla="*/ 0 w 5"/>
                <a:gd name="T71" fmla="*/ 0 h 6"/>
                <a:gd name="T72" fmla="*/ 1 w 5"/>
                <a:gd name="T73" fmla="*/ 0 h 6"/>
                <a:gd name="T74" fmla="*/ 1 w 5"/>
                <a:gd name="T75" fmla="*/ 1 h 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"/>
                <a:gd name="T115" fmla="*/ 0 h 6"/>
                <a:gd name="T116" fmla="*/ 5 w 5"/>
                <a:gd name="T117" fmla="*/ 6 h 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" h="6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65" name="Freeform 390"/>
            <p:cNvSpPr>
              <a:spLocks/>
            </p:cNvSpPr>
            <p:nvPr/>
          </p:nvSpPr>
          <p:spPr bwMode="auto">
            <a:xfrm>
              <a:off x="881" y="2995"/>
              <a:ext cx="6" cy="7"/>
            </a:xfrm>
            <a:custGeom>
              <a:avLst/>
              <a:gdLst>
                <a:gd name="T0" fmla="*/ 1 w 6"/>
                <a:gd name="T1" fmla="*/ 1 h 7"/>
                <a:gd name="T2" fmla="*/ 1 w 6"/>
                <a:gd name="T3" fmla="*/ 1 h 7"/>
                <a:gd name="T4" fmla="*/ 1 w 6"/>
                <a:gd name="T5" fmla="*/ 2 h 7"/>
                <a:gd name="T6" fmla="*/ 1 w 6"/>
                <a:gd name="T7" fmla="*/ 2 h 7"/>
                <a:gd name="T8" fmla="*/ 1 w 6"/>
                <a:gd name="T9" fmla="*/ 2 h 7"/>
                <a:gd name="T10" fmla="*/ 1 w 6"/>
                <a:gd name="T11" fmla="*/ 3 h 7"/>
                <a:gd name="T12" fmla="*/ 2 w 6"/>
                <a:gd name="T13" fmla="*/ 3 h 7"/>
                <a:gd name="T14" fmla="*/ 2 w 6"/>
                <a:gd name="T15" fmla="*/ 3 h 7"/>
                <a:gd name="T16" fmla="*/ 2 w 6"/>
                <a:gd name="T17" fmla="*/ 3 h 7"/>
                <a:gd name="T18" fmla="*/ 2 w 6"/>
                <a:gd name="T19" fmla="*/ 4 h 7"/>
                <a:gd name="T20" fmla="*/ 3 w 6"/>
                <a:gd name="T21" fmla="*/ 4 h 7"/>
                <a:gd name="T22" fmla="*/ 3 w 6"/>
                <a:gd name="T23" fmla="*/ 4 h 7"/>
                <a:gd name="T24" fmla="*/ 4 w 6"/>
                <a:gd name="T25" fmla="*/ 4 h 7"/>
                <a:gd name="T26" fmla="*/ 4 w 6"/>
                <a:gd name="T27" fmla="*/ 4 h 7"/>
                <a:gd name="T28" fmla="*/ 5 w 6"/>
                <a:gd name="T29" fmla="*/ 4 h 7"/>
                <a:gd name="T30" fmla="*/ 5 w 6"/>
                <a:gd name="T31" fmla="*/ 5 h 7"/>
                <a:gd name="T32" fmla="*/ 5 w 6"/>
                <a:gd name="T33" fmla="*/ 5 h 7"/>
                <a:gd name="T34" fmla="*/ 5 w 6"/>
                <a:gd name="T35" fmla="*/ 5 h 7"/>
                <a:gd name="T36" fmla="*/ 5 w 6"/>
                <a:gd name="T37" fmla="*/ 6 h 7"/>
                <a:gd name="T38" fmla="*/ 5 w 6"/>
                <a:gd name="T39" fmla="*/ 6 h 7"/>
                <a:gd name="T40" fmla="*/ 5 w 6"/>
                <a:gd name="T41" fmla="*/ 6 h 7"/>
                <a:gd name="T42" fmla="*/ 4 w 6"/>
                <a:gd name="T43" fmla="*/ 6 h 7"/>
                <a:gd name="T44" fmla="*/ 4 w 6"/>
                <a:gd name="T45" fmla="*/ 6 h 7"/>
                <a:gd name="T46" fmla="*/ 3 w 6"/>
                <a:gd name="T47" fmla="*/ 6 h 7"/>
                <a:gd name="T48" fmla="*/ 3 w 6"/>
                <a:gd name="T49" fmla="*/ 5 h 7"/>
                <a:gd name="T50" fmla="*/ 2 w 6"/>
                <a:gd name="T51" fmla="*/ 5 h 7"/>
                <a:gd name="T52" fmla="*/ 2 w 6"/>
                <a:gd name="T53" fmla="*/ 5 h 7"/>
                <a:gd name="T54" fmla="*/ 2 w 6"/>
                <a:gd name="T55" fmla="*/ 5 h 7"/>
                <a:gd name="T56" fmla="*/ 1 w 6"/>
                <a:gd name="T57" fmla="*/ 5 h 7"/>
                <a:gd name="T58" fmla="*/ 1 w 6"/>
                <a:gd name="T59" fmla="*/ 4 h 7"/>
                <a:gd name="T60" fmla="*/ 0 w 6"/>
                <a:gd name="T61" fmla="*/ 4 h 7"/>
                <a:gd name="T62" fmla="*/ 0 w 6"/>
                <a:gd name="T63" fmla="*/ 4 h 7"/>
                <a:gd name="T64" fmla="*/ 0 w 6"/>
                <a:gd name="T65" fmla="*/ 3 h 7"/>
                <a:gd name="T66" fmla="*/ 0 w 6"/>
                <a:gd name="T67" fmla="*/ 3 h 7"/>
                <a:gd name="T68" fmla="*/ 0 w 6"/>
                <a:gd name="T69" fmla="*/ 2 h 7"/>
                <a:gd name="T70" fmla="*/ 0 w 6"/>
                <a:gd name="T71" fmla="*/ 2 h 7"/>
                <a:gd name="T72" fmla="*/ 0 w 6"/>
                <a:gd name="T73" fmla="*/ 1 h 7"/>
                <a:gd name="T74" fmla="*/ 0 w 6"/>
                <a:gd name="T75" fmla="*/ 1 h 7"/>
                <a:gd name="T76" fmla="*/ 0 w 6"/>
                <a:gd name="T77" fmla="*/ 0 h 7"/>
                <a:gd name="T78" fmla="*/ 0 w 6"/>
                <a:gd name="T79" fmla="*/ 0 h 7"/>
                <a:gd name="T80" fmla="*/ 0 w 6"/>
                <a:gd name="T81" fmla="*/ 1 h 7"/>
                <a:gd name="T82" fmla="*/ 1 w 6"/>
                <a:gd name="T83" fmla="*/ 1 h 7"/>
                <a:gd name="T84" fmla="*/ 1 w 6"/>
                <a:gd name="T85" fmla="*/ 1 h 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"/>
                <a:gd name="T130" fmla="*/ 0 h 7"/>
                <a:gd name="T131" fmla="*/ 6 w 6"/>
                <a:gd name="T132" fmla="*/ 7 h 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" h="7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3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66" name="Freeform 391"/>
            <p:cNvSpPr>
              <a:spLocks/>
            </p:cNvSpPr>
            <p:nvPr/>
          </p:nvSpPr>
          <p:spPr bwMode="auto">
            <a:xfrm>
              <a:off x="877" y="3003"/>
              <a:ext cx="5" cy="4"/>
            </a:xfrm>
            <a:custGeom>
              <a:avLst/>
              <a:gdLst>
                <a:gd name="T0" fmla="*/ 0 w 5"/>
                <a:gd name="T1" fmla="*/ 1 h 4"/>
                <a:gd name="T2" fmla="*/ 0 w 5"/>
                <a:gd name="T3" fmla="*/ 1 h 4"/>
                <a:gd name="T4" fmla="*/ 1 w 5"/>
                <a:gd name="T5" fmla="*/ 1 h 4"/>
                <a:gd name="T6" fmla="*/ 1 w 5"/>
                <a:gd name="T7" fmla="*/ 1 h 4"/>
                <a:gd name="T8" fmla="*/ 1 w 5"/>
                <a:gd name="T9" fmla="*/ 1 h 4"/>
                <a:gd name="T10" fmla="*/ 1 w 5"/>
                <a:gd name="T11" fmla="*/ 2 h 4"/>
                <a:gd name="T12" fmla="*/ 2 w 5"/>
                <a:gd name="T13" fmla="*/ 2 h 4"/>
                <a:gd name="T14" fmla="*/ 2 w 5"/>
                <a:gd name="T15" fmla="*/ 2 h 4"/>
                <a:gd name="T16" fmla="*/ 2 w 5"/>
                <a:gd name="T17" fmla="*/ 2 h 4"/>
                <a:gd name="T18" fmla="*/ 2 w 5"/>
                <a:gd name="T19" fmla="*/ 2 h 4"/>
                <a:gd name="T20" fmla="*/ 3 w 5"/>
                <a:gd name="T21" fmla="*/ 2 h 4"/>
                <a:gd name="T22" fmla="*/ 3 w 5"/>
                <a:gd name="T23" fmla="*/ 2 h 4"/>
                <a:gd name="T24" fmla="*/ 3 w 5"/>
                <a:gd name="T25" fmla="*/ 2 h 4"/>
                <a:gd name="T26" fmla="*/ 4 w 5"/>
                <a:gd name="T27" fmla="*/ 2 h 4"/>
                <a:gd name="T28" fmla="*/ 4 w 5"/>
                <a:gd name="T29" fmla="*/ 3 h 4"/>
                <a:gd name="T30" fmla="*/ 4 w 5"/>
                <a:gd name="T31" fmla="*/ 3 h 4"/>
                <a:gd name="T32" fmla="*/ 4 w 5"/>
                <a:gd name="T33" fmla="*/ 3 h 4"/>
                <a:gd name="T34" fmla="*/ 3 w 5"/>
                <a:gd name="T35" fmla="*/ 3 h 4"/>
                <a:gd name="T36" fmla="*/ 3 w 5"/>
                <a:gd name="T37" fmla="*/ 3 h 4"/>
                <a:gd name="T38" fmla="*/ 2 w 5"/>
                <a:gd name="T39" fmla="*/ 3 h 4"/>
                <a:gd name="T40" fmla="*/ 2 w 5"/>
                <a:gd name="T41" fmla="*/ 3 h 4"/>
                <a:gd name="T42" fmla="*/ 2 w 5"/>
                <a:gd name="T43" fmla="*/ 3 h 4"/>
                <a:gd name="T44" fmla="*/ 1 w 5"/>
                <a:gd name="T45" fmla="*/ 3 h 4"/>
                <a:gd name="T46" fmla="*/ 1 w 5"/>
                <a:gd name="T47" fmla="*/ 2 h 4"/>
                <a:gd name="T48" fmla="*/ 1 w 5"/>
                <a:gd name="T49" fmla="*/ 2 h 4"/>
                <a:gd name="T50" fmla="*/ 0 w 5"/>
                <a:gd name="T51" fmla="*/ 2 h 4"/>
                <a:gd name="T52" fmla="*/ 0 w 5"/>
                <a:gd name="T53" fmla="*/ 2 h 4"/>
                <a:gd name="T54" fmla="*/ 0 w 5"/>
                <a:gd name="T55" fmla="*/ 1 h 4"/>
                <a:gd name="T56" fmla="*/ 0 w 5"/>
                <a:gd name="T57" fmla="*/ 1 h 4"/>
                <a:gd name="T58" fmla="*/ 0 w 5"/>
                <a:gd name="T59" fmla="*/ 1 h 4"/>
                <a:gd name="T60" fmla="*/ 0 w 5"/>
                <a:gd name="T61" fmla="*/ 0 h 4"/>
                <a:gd name="T62" fmla="*/ 0 w 5"/>
                <a:gd name="T63" fmla="*/ 0 h 4"/>
                <a:gd name="T64" fmla="*/ 0 w 5"/>
                <a:gd name="T65" fmla="*/ 0 h 4"/>
                <a:gd name="T66" fmla="*/ 0 w 5"/>
                <a:gd name="T67" fmla="*/ 0 h 4"/>
                <a:gd name="T68" fmla="*/ 0 w 5"/>
                <a:gd name="T69" fmla="*/ 1 h 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5"/>
                <a:gd name="T106" fmla="*/ 0 h 4"/>
                <a:gd name="T107" fmla="*/ 5 w 5"/>
                <a:gd name="T108" fmla="*/ 4 h 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5" h="4">
                  <a:moveTo>
                    <a:pt x="0" y="1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67" name="Freeform 392"/>
            <p:cNvSpPr>
              <a:spLocks/>
            </p:cNvSpPr>
            <p:nvPr/>
          </p:nvSpPr>
          <p:spPr bwMode="auto">
            <a:xfrm>
              <a:off x="871" y="3007"/>
              <a:ext cx="5" cy="4"/>
            </a:xfrm>
            <a:custGeom>
              <a:avLst/>
              <a:gdLst>
                <a:gd name="T0" fmla="*/ 1 w 5"/>
                <a:gd name="T1" fmla="*/ 0 h 4"/>
                <a:gd name="T2" fmla="*/ 1 w 5"/>
                <a:gd name="T3" fmla="*/ 1 h 4"/>
                <a:gd name="T4" fmla="*/ 1 w 5"/>
                <a:gd name="T5" fmla="*/ 1 h 4"/>
                <a:gd name="T6" fmla="*/ 2 w 5"/>
                <a:gd name="T7" fmla="*/ 1 h 4"/>
                <a:gd name="T8" fmla="*/ 2 w 5"/>
                <a:gd name="T9" fmla="*/ 1 h 4"/>
                <a:gd name="T10" fmla="*/ 2 w 5"/>
                <a:gd name="T11" fmla="*/ 2 h 4"/>
                <a:gd name="T12" fmla="*/ 2 w 5"/>
                <a:gd name="T13" fmla="*/ 2 h 4"/>
                <a:gd name="T14" fmla="*/ 3 w 5"/>
                <a:gd name="T15" fmla="*/ 2 h 4"/>
                <a:gd name="T16" fmla="*/ 3 w 5"/>
                <a:gd name="T17" fmla="*/ 2 h 4"/>
                <a:gd name="T18" fmla="*/ 4 w 5"/>
                <a:gd name="T19" fmla="*/ 2 h 4"/>
                <a:gd name="T20" fmla="*/ 4 w 5"/>
                <a:gd name="T21" fmla="*/ 2 h 4"/>
                <a:gd name="T22" fmla="*/ 4 w 5"/>
                <a:gd name="T23" fmla="*/ 2 h 4"/>
                <a:gd name="T24" fmla="*/ 4 w 5"/>
                <a:gd name="T25" fmla="*/ 2 h 4"/>
                <a:gd name="T26" fmla="*/ 4 w 5"/>
                <a:gd name="T27" fmla="*/ 3 h 4"/>
                <a:gd name="T28" fmla="*/ 4 w 5"/>
                <a:gd name="T29" fmla="*/ 3 h 4"/>
                <a:gd name="T30" fmla="*/ 4 w 5"/>
                <a:gd name="T31" fmla="*/ 3 h 4"/>
                <a:gd name="T32" fmla="*/ 3 w 5"/>
                <a:gd name="T33" fmla="*/ 3 h 4"/>
                <a:gd name="T34" fmla="*/ 3 w 5"/>
                <a:gd name="T35" fmla="*/ 3 h 4"/>
                <a:gd name="T36" fmla="*/ 2 w 5"/>
                <a:gd name="T37" fmla="*/ 3 h 4"/>
                <a:gd name="T38" fmla="*/ 2 w 5"/>
                <a:gd name="T39" fmla="*/ 3 h 4"/>
                <a:gd name="T40" fmla="*/ 2 w 5"/>
                <a:gd name="T41" fmla="*/ 3 h 4"/>
                <a:gd name="T42" fmla="*/ 1 w 5"/>
                <a:gd name="T43" fmla="*/ 2 h 4"/>
                <a:gd name="T44" fmla="*/ 1 w 5"/>
                <a:gd name="T45" fmla="*/ 2 h 4"/>
                <a:gd name="T46" fmla="*/ 1 w 5"/>
                <a:gd name="T47" fmla="*/ 2 h 4"/>
                <a:gd name="T48" fmla="*/ 0 w 5"/>
                <a:gd name="T49" fmla="*/ 2 h 4"/>
                <a:gd name="T50" fmla="*/ 0 w 5"/>
                <a:gd name="T51" fmla="*/ 2 h 4"/>
                <a:gd name="T52" fmla="*/ 0 w 5"/>
                <a:gd name="T53" fmla="*/ 1 h 4"/>
                <a:gd name="T54" fmla="*/ 0 w 5"/>
                <a:gd name="T55" fmla="*/ 1 h 4"/>
                <a:gd name="T56" fmla="*/ 0 w 5"/>
                <a:gd name="T57" fmla="*/ 1 h 4"/>
                <a:gd name="T58" fmla="*/ 0 w 5"/>
                <a:gd name="T59" fmla="*/ 1 h 4"/>
                <a:gd name="T60" fmla="*/ 0 w 5"/>
                <a:gd name="T61" fmla="*/ 0 h 4"/>
                <a:gd name="T62" fmla="*/ 0 w 5"/>
                <a:gd name="T63" fmla="*/ 0 h 4"/>
                <a:gd name="T64" fmla="*/ 1 w 5"/>
                <a:gd name="T65" fmla="*/ 0 h 4"/>
                <a:gd name="T66" fmla="*/ 1 w 5"/>
                <a:gd name="T67" fmla="*/ 0 h 4"/>
                <a:gd name="T68" fmla="*/ 1 w 5"/>
                <a:gd name="T69" fmla="*/ 0 h 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5"/>
                <a:gd name="T106" fmla="*/ 0 h 4"/>
                <a:gd name="T107" fmla="*/ 5 w 5"/>
                <a:gd name="T108" fmla="*/ 4 h 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5" h="4">
                  <a:moveTo>
                    <a:pt x="1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68" name="Freeform 393"/>
            <p:cNvSpPr>
              <a:spLocks/>
            </p:cNvSpPr>
            <p:nvPr/>
          </p:nvSpPr>
          <p:spPr bwMode="auto">
            <a:xfrm>
              <a:off x="869" y="3011"/>
              <a:ext cx="3" cy="5"/>
            </a:xfrm>
            <a:custGeom>
              <a:avLst/>
              <a:gdLst>
                <a:gd name="T0" fmla="*/ 0 w 3"/>
                <a:gd name="T1" fmla="*/ 1 h 5"/>
                <a:gd name="T2" fmla="*/ 0 w 3"/>
                <a:gd name="T3" fmla="*/ 1 h 5"/>
                <a:gd name="T4" fmla="*/ 1 w 3"/>
                <a:gd name="T5" fmla="*/ 2 h 5"/>
                <a:gd name="T6" fmla="*/ 1 w 3"/>
                <a:gd name="T7" fmla="*/ 2 h 5"/>
                <a:gd name="T8" fmla="*/ 1 w 3"/>
                <a:gd name="T9" fmla="*/ 2 h 5"/>
                <a:gd name="T10" fmla="*/ 1 w 3"/>
                <a:gd name="T11" fmla="*/ 2 h 5"/>
                <a:gd name="T12" fmla="*/ 1 w 3"/>
                <a:gd name="T13" fmla="*/ 2 h 5"/>
                <a:gd name="T14" fmla="*/ 1 w 3"/>
                <a:gd name="T15" fmla="*/ 2 h 5"/>
                <a:gd name="T16" fmla="*/ 1 w 3"/>
                <a:gd name="T17" fmla="*/ 3 h 5"/>
                <a:gd name="T18" fmla="*/ 2 w 3"/>
                <a:gd name="T19" fmla="*/ 3 h 5"/>
                <a:gd name="T20" fmla="*/ 2 w 3"/>
                <a:gd name="T21" fmla="*/ 3 h 5"/>
                <a:gd name="T22" fmla="*/ 2 w 3"/>
                <a:gd name="T23" fmla="*/ 3 h 5"/>
                <a:gd name="T24" fmla="*/ 2 w 3"/>
                <a:gd name="T25" fmla="*/ 4 h 5"/>
                <a:gd name="T26" fmla="*/ 2 w 3"/>
                <a:gd name="T27" fmla="*/ 4 h 5"/>
                <a:gd name="T28" fmla="*/ 2 w 3"/>
                <a:gd name="T29" fmla="*/ 4 h 5"/>
                <a:gd name="T30" fmla="*/ 2 w 3"/>
                <a:gd name="T31" fmla="*/ 4 h 5"/>
                <a:gd name="T32" fmla="*/ 1 w 3"/>
                <a:gd name="T33" fmla="*/ 4 h 5"/>
                <a:gd name="T34" fmla="*/ 1 w 3"/>
                <a:gd name="T35" fmla="*/ 4 h 5"/>
                <a:gd name="T36" fmla="*/ 1 w 3"/>
                <a:gd name="T37" fmla="*/ 4 h 5"/>
                <a:gd name="T38" fmla="*/ 1 w 3"/>
                <a:gd name="T39" fmla="*/ 3 h 5"/>
                <a:gd name="T40" fmla="*/ 0 w 3"/>
                <a:gd name="T41" fmla="*/ 3 h 5"/>
                <a:gd name="T42" fmla="*/ 0 w 3"/>
                <a:gd name="T43" fmla="*/ 2 h 5"/>
                <a:gd name="T44" fmla="*/ 0 w 3"/>
                <a:gd name="T45" fmla="*/ 2 h 5"/>
                <a:gd name="T46" fmla="*/ 0 w 3"/>
                <a:gd name="T47" fmla="*/ 2 h 5"/>
                <a:gd name="T48" fmla="*/ 0 w 3"/>
                <a:gd name="T49" fmla="*/ 2 h 5"/>
                <a:gd name="T50" fmla="*/ 0 w 3"/>
                <a:gd name="T51" fmla="*/ 1 h 5"/>
                <a:gd name="T52" fmla="*/ 0 w 3"/>
                <a:gd name="T53" fmla="*/ 1 h 5"/>
                <a:gd name="T54" fmla="*/ 0 w 3"/>
                <a:gd name="T55" fmla="*/ 0 h 5"/>
                <a:gd name="T56" fmla="*/ 0 w 3"/>
                <a:gd name="T57" fmla="*/ 0 h 5"/>
                <a:gd name="T58" fmla="*/ 0 w 3"/>
                <a:gd name="T59" fmla="*/ 0 h 5"/>
                <a:gd name="T60" fmla="*/ 0 w 3"/>
                <a:gd name="T61" fmla="*/ 0 h 5"/>
                <a:gd name="T62" fmla="*/ 0 w 3"/>
                <a:gd name="T63" fmla="*/ 1 h 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"/>
                <a:gd name="T97" fmla="*/ 0 h 5"/>
                <a:gd name="T98" fmla="*/ 3 w 3"/>
                <a:gd name="T99" fmla="*/ 5 h 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" h="5">
                  <a:moveTo>
                    <a:pt x="0" y="1"/>
                  </a:moveTo>
                  <a:lnTo>
                    <a:pt x="0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69" name="Freeform 394"/>
            <p:cNvSpPr>
              <a:spLocks/>
            </p:cNvSpPr>
            <p:nvPr/>
          </p:nvSpPr>
          <p:spPr bwMode="auto">
            <a:xfrm>
              <a:off x="922" y="2924"/>
              <a:ext cx="10" cy="13"/>
            </a:xfrm>
            <a:custGeom>
              <a:avLst/>
              <a:gdLst>
                <a:gd name="T0" fmla="*/ 1 w 10"/>
                <a:gd name="T1" fmla="*/ 1 h 13"/>
                <a:gd name="T2" fmla="*/ 1 w 10"/>
                <a:gd name="T3" fmla="*/ 1 h 13"/>
                <a:gd name="T4" fmla="*/ 1 w 10"/>
                <a:gd name="T5" fmla="*/ 2 h 13"/>
                <a:gd name="T6" fmla="*/ 2 w 10"/>
                <a:gd name="T7" fmla="*/ 3 h 13"/>
                <a:gd name="T8" fmla="*/ 2 w 10"/>
                <a:gd name="T9" fmla="*/ 3 h 13"/>
                <a:gd name="T10" fmla="*/ 2 w 10"/>
                <a:gd name="T11" fmla="*/ 4 h 13"/>
                <a:gd name="T12" fmla="*/ 2 w 10"/>
                <a:gd name="T13" fmla="*/ 5 h 13"/>
                <a:gd name="T14" fmla="*/ 3 w 10"/>
                <a:gd name="T15" fmla="*/ 5 h 13"/>
                <a:gd name="T16" fmla="*/ 4 w 10"/>
                <a:gd name="T17" fmla="*/ 6 h 13"/>
                <a:gd name="T18" fmla="*/ 4 w 10"/>
                <a:gd name="T19" fmla="*/ 7 h 13"/>
                <a:gd name="T20" fmla="*/ 5 w 10"/>
                <a:gd name="T21" fmla="*/ 7 h 13"/>
                <a:gd name="T22" fmla="*/ 5 w 10"/>
                <a:gd name="T23" fmla="*/ 8 h 13"/>
                <a:gd name="T24" fmla="*/ 6 w 10"/>
                <a:gd name="T25" fmla="*/ 9 h 13"/>
                <a:gd name="T26" fmla="*/ 7 w 10"/>
                <a:gd name="T27" fmla="*/ 9 h 13"/>
                <a:gd name="T28" fmla="*/ 7 w 10"/>
                <a:gd name="T29" fmla="*/ 9 h 13"/>
                <a:gd name="T30" fmla="*/ 8 w 10"/>
                <a:gd name="T31" fmla="*/ 9 h 13"/>
                <a:gd name="T32" fmla="*/ 8 w 10"/>
                <a:gd name="T33" fmla="*/ 10 h 13"/>
                <a:gd name="T34" fmla="*/ 8 w 10"/>
                <a:gd name="T35" fmla="*/ 10 h 13"/>
                <a:gd name="T36" fmla="*/ 8 w 10"/>
                <a:gd name="T37" fmla="*/ 11 h 13"/>
                <a:gd name="T38" fmla="*/ 9 w 10"/>
                <a:gd name="T39" fmla="*/ 11 h 13"/>
                <a:gd name="T40" fmla="*/ 9 w 10"/>
                <a:gd name="T41" fmla="*/ 11 h 13"/>
                <a:gd name="T42" fmla="*/ 8 w 10"/>
                <a:gd name="T43" fmla="*/ 12 h 13"/>
                <a:gd name="T44" fmla="*/ 8 w 10"/>
                <a:gd name="T45" fmla="*/ 12 h 13"/>
                <a:gd name="T46" fmla="*/ 7 w 10"/>
                <a:gd name="T47" fmla="*/ 11 h 13"/>
                <a:gd name="T48" fmla="*/ 7 w 10"/>
                <a:gd name="T49" fmla="*/ 11 h 13"/>
                <a:gd name="T50" fmla="*/ 6 w 10"/>
                <a:gd name="T51" fmla="*/ 10 h 13"/>
                <a:gd name="T52" fmla="*/ 5 w 10"/>
                <a:gd name="T53" fmla="*/ 10 h 13"/>
                <a:gd name="T54" fmla="*/ 4 w 10"/>
                <a:gd name="T55" fmla="*/ 9 h 13"/>
                <a:gd name="T56" fmla="*/ 4 w 10"/>
                <a:gd name="T57" fmla="*/ 9 h 13"/>
                <a:gd name="T58" fmla="*/ 3 w 10"/>
                <a:gd name="T59" fmla="*/ 8 h 13"/>
                <a:gd name="T60" fmla="*/ 2 w 10"/>
                <a:gd name="T61" fmla="*/ 7 h 13"/>
                <a:gd name="T62" fmla="*/ 2 w 10"/>
                <a:gd name="T63" fmla="*/ 6 h 13"/>
                <a:gd name="T64" fmla="*/ 1 w 10"/>
                <a:gd name="T65" fmla="*/ 5 h 13"/>
                <a:gd name="T66" fmla="*/ 1 w 10"/>
                <a:gd name="T67" fmla="*/ 5 h 13"/>
                <a:gd name="T68" fmla="*/ 1 w 10"/>
                <a:gd name="T69" fmla="*/ 4 h 13"/>
                <a:gd name="T70" fmla="*/ 0 w 10"/>
                <a:gd name="T71" fmla="*/ 3 h 13"/>
                <a:gd name="T72" fmla="*/ 0 w 10"/>
                <a:gd name="T73" fmla="*/ 3 h 13"/>
                <a:gd name="T74" fmla="*/ 0 w 10"/>
                <a:gd name="T75" fmla="*/ 2 h 13"/>
                <a:gd name="T76" fmla="*/ 0 w 10"/>
                <a:gd name="T77" fmla="*/ 1 h 13"/>
                <a:gd name="T78" fmla="*/ 0 w 10"/>
                <a:gd name="T79" fmla="*/ 1 h 13"/>
                <a:gd name="T80" fmla="*/ 0 w 10"/>
                <a:gd name="T81" fmla="*/ 0 h 13"/>
                <a:gd name="T82" fmla="*/ 1 w 10"/>
                <a:gd name="T83" fmla="*/ 0 h 13"/>
                <a:gd name="T84" fmla="*/ 1 w 10"/>
                <a:gd name="T85" fmla="*/ 1 h 13"/>
                <a:gd name="T86" fmla="*/ 1 w 10"/>
                <a:gd name="T87" fmla="*/ 1 h 1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"/>
                <a:gd name="T133" fmla="*/ 0 h 13"/>
                <a:gd name="T134" fmla="*/ 10 w 10"/>
                <a:gd name="T135" fmla="*/ 13 h 1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" h="13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3" y="5"/>
                  </a:lnTo>
                  <a:lnTo>
                    <a:pt x="4" y="6"/>
                  </a:lnTo>
                  <a:lnTo>
                    <a:pt x="4" y="7"/>
                  </a:lnTo>
                  <a:lnTo>
                    <a:pt x="5" y="7"/>
                  </a:lnTo>
                  <a:lnTo>
                    <a:pt x="5" y="8"/>
                  </a:lnTo>
                  <a:lnTo>
                    <a:pt x="6" y="9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8" y="12"/>
                  </a:lnTo>
                  <a:lnTo>
                    <a:pt x="7" y="11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4" y="9"/>
                  </a:lnTo>
                  <a:lnTo>
                    <a:pt x="3" y="8"/>
                  </a:lnTo>
                  <a:lnTo>
                    <a:pt x="2" y="7"/>
                  </a:lnTo>
                  <a:lnTo>
                    <a:pt x="2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70" name="Freeform 395"/>
            <p:cNvSpPr>
              <a:spLocks/>
            </p:cNvSpPr>
            <p:nvPr/>
          </p:nvSpPr>
          <p:spPr bwMode="auto">
            <a:xfrm>
              <a:off x="931" y="2924"/>
              <a:ext cx="9" cy="13"/>
            </a:xfrm>
            <a:custGeom>
              <a:avLst/>
              <a:gdLst>
                <a:gd name="T0" fmla="*/ 1 w 9"/>
                <a:gd name="T1" fmla="*/ 1 h 13"/>
                <a:gd name="T2" fmla="*/ 1 w 9"/>
                <a:gd name="T3" fmla="*/ 1 h 13"/>
                <a:gd name="T4" fmla="*/ 1 w 9"/>
                <a:gd name="T5" fmla="*/ 2 h 13"/>
                <a:gd name="T6" fmla="*/ 1 w 9"/>
                <a:gd name="T7" fmla="*/ 3 h 13"/>
                <a:gd name="T8" fmla="*/ 2 w 9"/>
                <a:gd name="T9" fmla="*/ 3 h 13"/>
                <a:gd name="T10" fmla="*/ 2 w 9"/>
                <a:gd name="T11" fmla="*/ 4 h 13"/>
                <a:gd name="T12" fmla="*/ 2 w 9"/>
                <a:gd name="T13" fmla="*/ 5 h 13"/>
                <a:gd name="T14" fmla="*/ 3 w 9"/>
                <a:gd name="T15" fmla="*/ 5 h 13"/>
                <a:gd name="T16" fmla="*/ 3 w 9"/>
                <a:gd name="T17" fmla="*/ 7 h 13"/>
                <a:gd name="T18" fmla="*/ 4 w 9"/>
                <a:gd name="T19" fmla="*/ 7 h 13"/>
                <a:gd name="T20" fmla="*/ 5 w 9"/>
                <a:gd name="T21" fmla="*/ 8 h 13"/>
                <a:gd name="T22" fmla="*/ 5 w 9"/>
                <a:gd name="T23" fmla="*/ 8 h 13"/>
                <a:gd name="T24" fmla="*/ 6 w 9"/>
                <a:gd name="T25" fmla="*/ 9 h 13"/>
                <a:gd name="T26" fmla="*/ 6 w 9"/>
                <a:gd name="T27" fmla="*/ 9 h 13"/>
                <a:gd name="T28" fmla="*/ 6 w 9"/>
                <a:gd name="T29" fmla="*/ 9 h 13"/>
                <a:gd name="T30" fmla="*/ 7 w 9"/>
                <a:gd name="T31" fmla="*/ 9 h 13"/>
                <a:gd name="T32" fmla="*/ 7 w 9"/>
                <a:gd name="T33" fmla="*/ 10 h 13"/>
                <a:gd name="T34" fmla="*/ 7 w 9"/>
                <a:gd name="T35" fmla="*/ 10 h 13"/>
                <a:gd name="T36" fmla="*/ 8 w 9"/>
                <a:gd name="T37" fmla="*/ 11 h 13"/>
                <a:gd name="T38" fmla="*/ 8 w 9"/>
                <a:gd name="T39" fmla="*/ 11 h 13"/>
                <a:gd name="T40" fmla="*/ 8 w 9"/>
                <a:gd name="T41" fmla="*/ 12 h 13"/>
                <a:gd name="T42" fmla="*/ 7 w 9"/>
                <a:gd name="T43" fmla="*/ 12 h 13"/>
                <a:gd name="T44" fmla="*/ 7 w 9"/>
                <a:gd name="T45" fmla="*/ 11 h 13"/>
                <a:gd name="T46" fmla="*/ 6 w 9"/>
                <a:gd name="T47" fmla="*/ 11 h 13"/>
                <a:gd name="T48" fmla="*/ 6 w 9"/>
                <a:gd name="T49" fmla="*/ 10 h 13"/>
                <a:gd name="T50" fmla="*/ 5 w 9"/>
                <a:gd name="T51" fmla="*/ 10 h 13"/>
                <a:gd name="T52" fmla="*/ 5 w 9"/>
                <a:gd name="T53" fmla="*/ 9 h 13"/>
                <a:gd name="T54" fmla="*/ 3 w 9"/>
                <a:gd name="T55" fmla="*/ 9 h 13"/>
                <a:gd name="T56" fmla="*/ 3 w 9"/>
                <a:gd name="T57" fmla="*/ 8 h 13"/>
                <a:gd name="T58" fmla="*/ 2 w 9"/>
                <a:gd name="T59" fmla="*/ 7 h 13"/>
                <a:gd name="T60" fmla="*/ 2 w 9"/>
                <a:gd name="T61" fmla="*/ 6 h 13"/>
                <a:gd name="T62" fmla="*/ 1 w 9"/>
                <a:gd name="T63" fmla="*/ 5 h 13"/>
                <a:gd name="T64" fmla="*/ 1 w 9"/>
                <a:gd name="T65" fmla="*/ 5 h 13"/>
                <a:gd name="T66" fmla="*/ 1 w 9"/>
                <a:gd name="T67" fmla="*/ 4 h 13"/>
                <a:gd name="T68" fmla="*/ 0 w 9"/>
                <a:gd name="T69" fmla="*/ 3 h 13"/>
                <a:gd name="T70" fmla="*/ 0 w 9"/>
                <a:gd name="T71" fmla="*/ 3 h 13"/>
                <a:gd name="T72" fmla="*/ 0 w 9"/>
                <a:gd name="T73" fmla="*/ 2 h 13"/>
                <a:gd name="T74" fmla="*/ 0 w 9"/>
                <a:gd name="T75" fmla="*/ 1 h 13"/>
                <a:gd name="T76" fmla="*/ 0 w 9"/>
                <a:gd name="T77" fmla="*/ 1 h 13"/>
                <a:gd name="T78" fmla="*/ 0 w 9"/>
                <a:gd name="T79" fmla="*/ 0 h 13"/>
                <a:gd name="T80" fmla="*/ 1 w 9"/>
                <a:gd name="T81" fmla="*/ 0 h 13"/>
                <a:gd name="T82" fmla="*/ 1 w 9"/>
                <a:gd name="T83" fmla="*/ 1 h 13"/>
                <a:gd name="T84" fmla="*/ 1 w 9"/>
                <a:gd name="T85" fmla="*/ 1 h 13"/>
                <a:gd name="T86" fmla="*/ 1 w 9"/>
                <a:gd name="T87" fmla="*/ 1 h 1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"/>
                <a:gd name="T133" fmla="*/ 0 h 13"/>
                <a:gd name="T134" fmla="*/ 9 w 9"/>
                <a:gd name="T135" fmla="*/ 13 h 1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" h="13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4" y="7"/>
                  </a:lnTo>
                  <a:lnTo>
                    <a:pt x="5" y="8"/>
                  </a:lnTo>
                  <a:lnTo>
                    <a:pt x="6" y="9"/>
                  </a:lnTo>
                  <a:lnTo>
                    <a:pt x="7" y="9"/>
                  </a:lnTo>
                  <a:lnTo>
                    <a:pt x="7" y="10"/>
                  </a:lnTo>
                  <a:lnTo>
                    <a:pt x="8" y="11"/>
                  </a:lnTo>
                  <a:lnTo>
                    <a:pt x="8" y="12"/>
                  </a:lnTo>
                  <a:lnTo>
                    <a:pt x="7" y="12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8"/>
                  </a:lnTo>
                  <a:lnTo>
                    <a:pt x="2" y="7"/>
                  </a:lnTo>
                  <a:lnTo>
                    <a:pt x="2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71" name="Freeform 396"/>
            <p:cNvSpPr>
              <a:spLocks/>
            </p:cNvSpPr>
            <p:nvPr/>
          </p:nvSpPr>
          <p:spPr bwMode="auto">
            <a:xfrm>
              <a:off x="942" y="2926"/>
              <a:ext cx="10" cy="13"/>
            </a:xfrm>
            <a:custGeom>
              <a:avLst/>
              <a:gdLst>
                <a:gd name="T0" fmla="*/ 1 w 10"/>
                <a:gd name="T1" fmla="*/ 1 h 13"/>
                <a:gd name="T2" fmla="*/ 1 w 10"/>
                <a:gd name="T3" fmla="*/ 2 h 13"/>
                <a:gd name="T4" fmla="*/ 1 w 10"/>
                <a:gd name="T5" fmla="*/ 3 h 13"/>
                <a:gd name="T6" fmla="*/ 2 w 10"/>
                <a:gd name="T7" fmla="*/ 3 h 13"/>
                <a:gd name="T8" fmla="*/ 2 w 10"/>
                <a:gd name="T9" fmla="*/ 4 h 13"/>
                <a:gd name="T10" fmla="*/ 2 w 10"/>
                <a:gd name="T11" fmla="*/ 5 h 13"/>
                <a:gd name="T12" fmla="*/ 3 w 10"/>
                <a:gd name="T13" fmla="*/ 5 h 13"/>
                <a:gd name="T14" fmla="*/ 4 w 10"/>
                <a:gd name="T15" fmla="*/ 7 h 13"/>
                <a:gd name="T16" fmla="*/ 4 w 10"/>
                <a:gd name="T17" fmla="*/ 7 h 13"/>
                <a:gd name="T18" fmla="*/ 5 w 10"/>
                <a:gd name="T19" fmla="*/ 8 h 13"/>
                <a:gd name="T20" fmla="*/ 5 w 10"/>
                <a:gd name="T21" fmla="*/ 9 h 13"/>
                <a:gd name="T22" fmla="*/ 6 w 10"/>
                <a:gd name="T23" fmla="*/ 9 h 13"/>
                <a:gd name="T24" fmla="*/ 7 w 10"/>
                <a:gd name="T25" fmla="*/ 10 h 13"/>
                <a:gd name="T26" fmla="*/ 7 w 10"/>
                <a:gd name="T27" fmla="*/ 10 h 13"/>
                <a:gd name="T28" fmla="*/ 8 w 10"/>
                <a:gd name="T29" fmla="*/ 10 h 13"/>
                <a:gd name="T30" fmla="*/ 8 w 10"/>
                <a:gd name="T31" fmla="*/ 11 h 13"/>
                <a:gd name="T32" fmla="*/ 8 w 10"/>
                <a:gd name="T33" fmla="*/ 11 h 13"/>
                <a:gd name="T34" fmla="*/ 9 w 10"/>
                <a:gd name="T35" fmla="*/ 11 h 13"/>
                <a:gd name="T36" fmla="*/ 9 w 10"/>
                <a:gd name="T37" fmla="*/ 12 h 13"/>
                <a:gd name="T38" fmla="*/ 8 w 10"/>
                <a:gd name="T39" fmla="*/ 12 h 13"/>
                <a:gd name="T40" fmla="*/ 8 w 10"/>
                <a:gd name="T41" fmla="*/ 12 h 13"/>
                <a:gd name="T42" fmla="*/ 7 w 10"/>
                <a:gd name="T43" fmla="*/ 12 h 13"/>
                <a:gd name="T44" fmla="*/ 7 w 10"/>
                <a:gd name="T45" fmla="*/ 11 h 13"/>
                <a:gd name="T46" fmla="*/ 7 w 10"/>
                <a:gd name="T47" fmla="*/ 11 h 13"/>
                <a:gd name="T48" fmla="*/ 6 w 10"/>
                <a:gd name="T49" fmla="*/ 11 h 13"/>
                <a:gd name="T50" fmla="*/ 5 w 10"/>
                <a:gd name="T51" fmla="*/ 10 h 13"/>
                <a:gd name="T52" fmla="*/ 4 w 10"/>
                <a:gd name="T53" fmla="*/ 9 h 13"/>
                <a:gd name="T54" fmla="*/ 4 w 10"/>
                <a:gd name="T55" fmla="*/ 9 h 13"/>
                <a:gd name="T56" fmla="*/ 3 w 10"/>
                <a:gd name="T57" fmla="*/ 8 h 13"/>
                <a:gd name="T58" fmla="*/ 2 w 10"/>
                <a:gd name="T59" fmla="*/ 7 h 13"/>
                <a:gd name="T60" fmla="*/ 2 w 10"/>
                <a:gd name="T61" fmla="*/ 7 h 13"/>
                <a:gd name="T62" fmla="*/ 1 w 10"/>
                <a:gd name="T63" fmla="*/ 6 h 13"/>
                <a:gd name="T64" fmla="*/ 1 w 10"/>
                <a:gd name="T65" fmla="*/ 5 h 13"/>
                <a:gd name="T66" fmla="*/ 1 w 10"/>
                <a:gd name="T67" fmla="*/ 5 h 13"/>
                <a:gd name="T68" fmla="*/ 0 w 10"/>
                <a:gd name="T69" fmla="*/ 4 h 13"/>
                <a:gd name="T70" fmla="*/ 0 w 10"/>
                <a:gd name="T71" fmla="*/ 3 h 13"/>
                <a:gd name="T72" fmla="*/ 0 w 10"/>
                <a:gd name="T73" fmla="*/ 3 h 13"/>
                <a:gd name="T74" fmla="*/ 0 w 10"/>
                <a:gd name="T75" fmla="*/ 2 h 13"/>
                <a:gd name="T76" fmla="*/ 0 w 10"/>
                <a:gd name="T77" fmla="*/ 1 h 13"/>
                <a:gd name="T78" fmla="*/ 0 w 10"/>
                <a:gd name="T79" fmla="*/ 1 h 13"/>
                <a:gd name="T80" fmla="*/ 0 w 10"/>
                <a:gd name="T81" fmla="*/ 0 h 13"/>
                <a:gd name="T82" fmla="*/ 1 w 10"/>
                <a:gd name="T83" fmla="*/ 1 h 13"/>
                <a:gd name="T84" fmla="*/ 1 w 10"/>
                <a:gd name="T85" fmla="*/ 1 h 13"/>
                <a:gd name="T86" fmla="*/ 1 w 10"/>
                <a:gd name="T87" fmla="*/ 1 h 1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"/>
                <a:gd name="T133" fmla="*/ 0 h 13"/>
                <a:gd name="T134" fmla="*/ 10 w 10"/>
                <a:gd name="T135" fmla="*/ 13 h 1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" h="13">
                  <a:moveTo>
                    <a:pt x="1" y="1"/>
                  </a:move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3" y="5"/>
                  </a:lnTo>
                  <a:lnTo>
                    <a:pt x="4" y="7"/>
                  </a:lnTo>
                  <a:lnTo>
                    <a:pt x="5" y="8"/>
                  </a:lnTo>
                  <a:lnTo>
                    <a:pt x="5" y="9"/>
                  </a:lnTo>
                  <a:lnTo>
                    <a:pt x="6" y="9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2"/>
                  </a:lnTo>
                  <a:lnTo>
                    <a:pt x="8" y="12"/>
                  </a:lnTo>
                  <a:lnTo>
                    <a:pt x="7" y="12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5" y="10"/>
                  </a:lnTo>
                  <a:lnTo>
                    <a:pt x="4" y="9"/>
                  </a:lnTo>
                  <a:lnTo>
                    <a:pt x="3" y="8"/>
                  </a:lnTo>
                  <a:lnTo>
                    <a:pt x="2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72" name="Freeform 397"/>
            <p:cNvSpPr>
              <a:spLocks/>
            </p:cNvSpPr>
            <p:nvPr/>
          </p:nvSpPr>
          <p:spPr bwMode="auto">
            <a:xfrm>
              <a:off x="830" y="3021"/>
              <a:ext cx="25" cy="50"/>
            </a:xfrm>
            <a:custGeom>
              <a:avLst/>
              <a:gdLst>
                <a:gd name="T0" fmla="*/ 11 w 25"/>
                <a:gd name="T1" fmla="*/ 13 h 50"/>
                <a:gd name="T2" fmla="*/ 10 w 25"/>
                <a:gd name="T3" fmla="*/ 16 h 50"/>
                <a:gd name="T4" fmla="*/ 8 w 25"/>
                <a:gd name="T5" fmla="*/ 18 h 50"/>
                <a:gd name="T6" fmla="*/ 6 w 25"/>
                <a:gd name="T7" fmla="*/ 19 h 50"/>
                <a:gd name="T8" fmla="*/ 3 w 25"/>
                <a:gd name="T9" fmla="*/ 20 h 50"/>
                <a:gd name="T10" fmla="*/ 2 w 25"/>
                <a:gd name="T11" fmla="*/ 22 h 50"/>
                <a:gd name="T12" fmla="*/ 0 w 25"/>
                <a:gd name="T13" fmla="*/ 24 h 50"/>
                <a:gd name="T14" fmla="*/ 0 w 25"/>
                <a:gd name="T15" fmla="*/ 26 h 50"/>
                <a:gd name="T16" fmla="*/ 1 w 25"/>
                <a:gd name="T17" fmla="*/ 29 h 50"/>
                <a:gd name="T18" fmla="*/ 2 w 25"/>
                <a:gd name="T19" fmla="*/ 30 h 50"/>
                <a:gd name="T20" fmla="*/ 2 w 25"/>
                <a:gd name="T21" fmla="*/ 32 h 50"/>
                <a:gd name="T22" fmla="*/ 2 w 25"/>
                <a:gd name="T23" fmla="*/ 34 h 50"/>
                <a:gd name="T24" fmla="*/ 3 w 25"/>
                <a:gd name="T25" fmla="*/ 35 h 50"/>
                <a:gd name="T26" fmla="*/ 3 w 25"/>
                <a:gd name="T27" fmla="*/ 37 h 50"/>
                <a:gd name="T28" fmla="*/ 4 w 25"/>
                <a:gd name="T29" fmla="*/ 39 h 50"/>
                <a:gd name="T30" fmla="*/ 5 w 25"/>
                <a:gd name="T31" fmla="*/ 42 h 50"/>
                <a:gd name="T32" fmla="*/ 6 w 25"/>
                <a:gd name="T33" fmla="*/ 45 h 50"/>
                <a:gd name="T34" fmla="*/ 8 w 25"/>
                <a:gd name="T35" fmla="*/ 48 h 50"/>
                <a:gd name="T36" fmla="*/ 10 w 25"/>
                <a:gd name="T37" fmla="*/ 49 h 50"/>
                <a:gd name="T38" fmla="*/ 12 w 25"/>
                <a:gd name="T39" fmla="*/ 49 h 50"/>
                <a:gd name="T40" fmla="*/ 14 w 25"/>
                <a:gd name="T41" fmla="*/ 48 h 50"/>
                <a:gd name="T42" fmla="*/ 16 w 25"/>
                <a:gd name="T43" fmla="*/ 47 h 50"/>
                <a:gd name="T44" fmla="*/ 18 w 25"/>
                <a:gd name="T45" fmla="*/ 45 h 50"/>
                <a:gd name="T46" fmla="*/ 19 w 25"/>
                <a:gd name="T47" fmla="*/ 42 h 50"/>
                <a:gd name="T48" fmla="*/ 20 w 25"/>
                <a:gd name="T49" fmla="*/ 39 h 50"/>
                <a:gd name="T50" fmla="*/ 22 w 25"/>
                <a:gd name="T51" fmla="*/ 35 h 50"/>
                <a:gd name="T52" fmla="*/ 23 w 25"/>
                <a:gd name="T53" fmla="*/ 29 h 50"/>
                <a:gd name="T54" fmla="*/ 24 w 25"/>
                <a:gd name="T55" fmla="*/ 24 h 50"/>
                <a:gd name="T56" fmla="*/ 24 w 25"/>
                <a:gd name="T57" fmla="*/ 19 h 50"/>
                <a:gd name="T58" fmla="*/ 24 w 25"/>
                <a:gd name="T59" fmla="*/ 13 h 50"/>
                <a:gd name="T60" fmla="*/ 24 w 25"/>
                <a:gd name="T61" fmla="*/ 9 h 50"/>
                <a:gd name="T62" fmla="*/ 23 w 25"/>
                <a:gd name="T63" fmla="*/ 5 h 50"/>
                <a:gd name="T64" fmla="*/ 22 w 25"/>
                <a:gd name="T65" fmla="*/ 2 h 50"/>
                <a:gd name="T66" fmla="*/ 21 w 25"/>
                <a:gd name="T67" fmla="*/ 1 h 50"/>
                <a:gd name="T68" fmla="*/ 19 w 25"/>
                <a:gd name="T69" fmla="*/ 0 h 50"/>
                <a:gd name="T70" fmla="*/ 18 w 25"/>
                <a:gd name="T71" fmla="*/ 1 h 50"/>
                <a:gd name="T72" fmla="*/ 16 w 25"/>
                <a:gd name="T73" fmla="*/ 3 h 50"/>
                <a:gd name="T74" fmla="*/ 14 w 25"/>
                <a:gd name="T75" fmla="*/ 5 h 50"/>
                <a:gd name="T76" fmla="*/ 13 w 25"/>
                <a:gd name="T77" fmla="*/ 9 h 50"/>
                <a:gd name="T78" fmla="*/ 11 w 25"/>
                <a:gd name="T79" fmla="*/ 12 h 5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5"/>
                <a:gd name="T121" fmla="*/ 0 h 50"/>
                <a:gd name="T122" fmla="*/ 25 w 25"/>
                <a:gd name="T123" fmla="*/ 50 h 5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5" h="50">
                  <a:moveTo>
                    <a:pt x="11" y="12"/>
                  </a:moveTo>
                  <a:lnTo>
                    <a:pt x="11" y="13"/>
                  </a:lnTo>
                  <a:lnTo>
                    <a:pt x="10" y="14"/>
                  </a:lnTo>
                  <a:lnTo>
                    <a:pt x="10" y="16"/>
                  </a:lnTo>
                  <a:lnTo>
                    <a:pt x="9" y="17"/>
                  </a:lnTo>
                  <a:lnTo>
                    <a:pt x="8" y="18"/>
                  </a:lnTo>
                  <a:lnTo>
                    <a:pt x="7" y="19"/>
                  </a:lnTo>
                  <a:lnTo>
                    <a:pt x="6" y="19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1" y="23"/>
                  </a:lnTo>
                  <a:lnTo>
                    <a:pt x="0" y="24"/>
                  </a:lnTo>
                  <a:lnTo>
                    <a:pt x="0" y="25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1" y="29"/>
                  </a:lnTo>
                  <a:lnTo>
                    <a:pt x="2" y="30"/>
                  </a:lnTo>
                  <a:lnTo>
                    <a:pt x="2" y="31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3" y="35"/>
                  </a:lnTo>
                  <a:lnTo>
                    <a:pt x="3" y="36"/>
                  </a:lnTo>
                  <a:lnTo>
                    <a:pt x="3" y="37"/>
                  </a:lnTo>
                  <a:lnTo>
                    <a:pt x="4" y="38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5" y="42"/>
                  </a:lnTo>
                  <a:lnTo>
                    <a:pt x="6" y="45"/>
                  </a:lnTo>
                  <a:lnTo>
                    <a:pt x="7" y="47"/>
                  </a:lnTo>
                  <a:lnTo>
                    <a:pt x="8" y="48"/>
                  </a:lnTo>
                  <a:lnTo>
                    <a:pt x="9" y="48"/>
                  </a:lnTo>
                  <a:lnTo>
                    <a:pt x="10" y="49"/>
                  </a:lnTo>
                  <a:lnTo>
                    <a:pt x="11" y="49"/>
                  </a:lnTo>
                  <a:lnTo>
                    <a:pt x="12" y="49"/>
                  </a:lnTo>
                  <a:lnTo>
                    <a:pt x="13" y="49"/>
                  </a:lnTo>
                  <a:lnTo>
                    <a:pt x="14" y="48"/>
                  </a:lnTo>
                  <a:lnTo>
                    <a:pt x="16" y="47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19" y="42"/>
                  </a:lnTo>
                  <a:lnTo>
                    <a:pt x="20" y="41"/>
                  </a:lnTo>
                  <a:lnTo>
                    <a:pt x="20" y="39"/>
                  </a:lnTo>
                  <a:lnTo>
                    <a:pt x="21" y="37"/>
                  </a:lnTo>
                  <a:lnTo>
                    <a:pt x="22" y="35"/>
                  </a:lnTo>
                  <a:lnTo>
                    <a:pt x="22" y="32"/>
                  </a:lnTo>
                  <a:lnTo>
                    <a:pt x="23" y="29"/>
                  </a:lnTo>
                  <a:lnTo>
                    <a:pt x="23" y="27"/>
                  </a:lnTo>
                  <a:lnTo>
                    <a:pt x="24" y="24"/>
                  </a:lnTo>
                  <a:lnTo>
                    <a:pt x="24" y="21"/>
                  </a:lnTo>
                  <a:lnTo>
                    <a:pt x="24" y="19"/>
                  </a:lnTo>
                  <a:lnTo>
                    <a:pt x="24" y="16"/>
                  </a:lnTo>
                  <a:lnTo>
                    <a:pt x="24" y="13"/>
                  </a:lnTo>
                  <a:lnTo>
                    <a:pt x="24" y="12"/>
                  </a:lnTo>
                  <a:lnTo>
                    <a:pt x="24" y="9"/>
                  </a:lnTo>
                  <a:lnTo>
                    <a:pt x="24" y="7"/>
                  </a:lnTo>
                  <a:lnTo>
                    <a:pt x="23" y="5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7" y="2"/>
                  </a:lnTo>
                  <a:lnTo>
                    <a:pt x="16" y="3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3" y="9"/>
                  </a:lnTo>
                  <a:lnTo>
                    <a:pt x="12" y="11"/>
                  </a:lnTo>
                  <a:lnTo>
                    <a:pt x="11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73" name="Freeform 398"/>
            <p:cNvSpPr>
              <a:spLocks/>
            </p:cNvSpPr>
            <p:nvPr/>
          </p:nvSpPr>
          <p:spPr bwMode="auto">
            <a:xfrm>
              <a:off x="774" y="3105"/>
              <a:ext cx="18" cy="18"/>
            </a:xfrm>
            <a:custGeom>
              <a:avLst/>
              <a:gdLst>
                <a:gd name="T0" fmla="*/ 17 w 18"/>
                <a:gd name="T1" fmla="*/ 2 h 18"/>
                <a:gd name="T2" fmla="*/ 17 w 18"/>
                <a:gd name="T3" fmla="*/ 4 h 18"/>
                <a:gd name="T4" fmla="*/ 16 w 18"/>
                <a:gd name="T5" fmla="*/ 5 h 18"/>
                <a:gd name="T6" fmla="*/ 16 w 18"/>
                <a:gd name="T7" fmla="*/ 7 h 18"/>
                <a:gd name="T8" fmla="*/ 16 w 18"/>
                <a:gd name="T9" fmla="*/ 9 h 18"/>
                <a:gd name="T10" fmla="*/ 16 w 18"/>
                <a:gd name="T11" fmla="*/ 11 h 18"/>
                <a:gd name="T12" fmla="*/ 16 w 18"/>
                <a:gd name="T13" fmla="*/ 13 h 18"/>
                <a:gd name="T14" fmla="*/ 15 w 18"/>
                <a:gd name="T15" fmla="*/ 14 h 18"/>
                <a:gd name="T16" fmla="*/ 14 w 18"/>
                <a:gd name="T17" fmla="*/ 16 h 18"/>
                <a:gd name="T18" fmla="*/ 12 w 18"/>
                <a:gd name="T19" fmla="*/ 17 h 18"/>
                <a:gd name="T20" fmla="*/ 10 w 18"/>
                <a:gd name="T21" fmla="*/ 17 h 18"/>
                <a:gd name="T22" fmla="*/ 7 w 18"/>
                <a:gd name="T23" fmla="*/ 17 h 18"/>
                <a:gd name="T24" fmla="*/ 4 w 18"/>
                <a:gd name="T25" fmla="*/ 16 h 18"/>
                <a:gd name="T26" fmla="*/ 1 w 18"/>
                <a:gd name="T27" fmla="*/ 16 h 18"/>
                <a:gd name="T28" fmla="*/ 0 w 18"/>
                <a:gd name="T29" fmla="*/ 14 h 18"/>
                <a:gd name="T30" fmla="*/ 0 w 18"/>
                <a:gd name="T31" fmla="*/ 12 h 18"/>
                <a:gd name="T32" fmla="*/ 1 w 18"/>
                <a:gd name="T33" fmla="*/ 12 h 18"/>
                <a:gd name="T34" fmla="*/ 1 w 18"/>
                <a:gd name="T35" fmla="*/ 10 h 18"/>
                <a:gd name="T36" fmla="*/ 3 w 18"/>
                <a:gd name="T37" fmla="*/ 8 h 18"/>
                <a:gd name="T38" fmla="*/ 4 w 18"/>
                <a:gd name="T39" fmla="*/ 7 h 18"/>
                <a:gd name="T40" fmla="*/ 5 w 18"/>
                <a:gd name="T41" fmla="*/ 4 h 18"/>
                <a:gd name="T42" fmla="*/ 6 w 18"/>
                <a:gd name="T43" fmla="*/ 3 h 18"/>
                <a:gd name="T44" fmla="*/ 7 w 18"/>
                <a:gd name="T45" fmla="*/ 2 h 18"/>
                <a:gd name="T46" fmla="*/ 7 w 18"/>
                <a:gd name="T47" fmla="*/ 1 h 18"/>
                <a:gd name="T48" fmla="*/ 7 w 18"/>
                <a:gd name="T49" fmla="*/ 0 h 18"/>
                <a:gd name="T50" fmla="*/ 8 w 18"/>
                <a:gd name="T51" fmla="*/ 1 h 18"/>
                <a:gd name="T52" fmla="*/ 7 w 18"/>
                <a:gd name="T53" fmla="*/ 2 h 18"/>
                <a:gd name="T54" fmla="*/ 7 w 18"/>
                <a:gd name="T55" fmla="*/ 4 h 18"/>
                <a:gd name="T56" fmla="*/ 6 w 18"/>
                <a:gd name="T57" fmla="*/ 5 h 18"/>
                <a:gd name="T58" fmla="*/ 5 w 18"/>
                <a:gd name="T59" fmla="*/ 7 h 18"/>
                <a:gd name="T60" fmla="*/ 4 w 18"/>
                <a:gd name="T61" fmla="*/ 9 h 18"/>
                <a:gd name="T62" fmla="*/ 4 w 18"/>
                <a:gd name="T63" fmla="*/ 10 h 18"/>
                <a:gd name="T64" fmla="*/ 4 w 18"/>
                <a:gd name="T65" fmla="*/ 12 h 18"/>
                <a:gd name="T66" fmla="*/ 5 w 18"/>
                <a:gd name="T67" fmla="*/ 13 h 18"/>
                <a:gd name="T68" fmla="*/ 7 w 18"/>
                <a:gd name="T69" fmla="*/ 13 h 18"/>
                <a:gd name="T70" fmla="*/ 8 w 18"/>
                <a:gd name="T71" fmla="*/ 13 h 18"/>
                <a:gd name="T72" fmla="*/ 10 w 18"/>
                <a:gd name="T73" fmla="*/ 13 h 18"/>
                <a:gd name="T74" fmla="*/ 11 w 18"/>
                <a:gd name="T75" fmla="*/ 13 h 18"/>
                <a:gd name="T76" fmla="*/ 13 w 18"/>
                <a:gd name="T77" fmla="*/ 13 h 18"/>
                <a:gd name="T78" fmla="*/ 13 w 18"/>
                <a:gd name="T79" fmla="*/ 11 h 18"/>
                <a:gd name="T80" fmla="*/ 13 w 18"/>
                <a:gd name="T81" fmla="*/ 10 h 18"/>
                <a:gd name="T82" fmla="*/ 14 w 18"/>
                <a:gd name="T83" fmla="*/ 8 h 18"/>
                <a:gd name="T84" fmla="*/ 15 w 18"/>
                <a:gd name="T85" fmla="*/ 6 h 18"/>
                <a:gd name="T86" fmla="*/ 15 w 18"/>
                <a:gd name="T87" fmla="*/ 4 h 18"/>
                <a:gd name="T88" fmla="*/ 15 w 18"/>
                <a:gd name="T89" fmla="*/ 3 h 18"/>
                <a:gd name="T90" fmla="*/ 16 w 18"/>
                <a:gd name="T91" fmla="*/ 1 h 18"/>
                <a:gd name="T92" fmla="*/ 17 w 18"/>
                <a:gd name="T93" fmla="*/ 1 h 1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8"/>
                <a:gd name="T142" fmla="*/ 0 h 18"/>
                <a:gd name="T143" fmla="*/ 18 w 18"/>
                <a:gd name="T144" fmla="*/ 18 h 1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8" h="18">
                  <a:moveTo>
                    <a:pt x="17" y="2"/>
                  </a:moveTo>
                  <a:lnTo>
                    <a:pt x="17" y="2"/>
                  </a:lnTo>
                  <a:lnTo>
                    <a:pt x="17" y="3"/>
                  </a:lnTo>
                  <a:lnTo>
                    <a:pt x="17" y="4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6" y="9"/>
                  </a:lnTo>
                  <a:lnTo>
                    <a:pt x="16" y="10"/>
                  </a:lnTo>
                  <a:lnTo>
                    <a:pt x="16" y="11"/>
                  </a:lnTo>
                  <a:lnTo>
                    <a:pt x="16" y="12"/>
                  </a:lnTo>
                  <a:lnTo>
                    <a:pt x="16" y="13"/>
                  </a:lnTo>
                  <a:lnTo>
                    <a:pt x="15" y="14"/>
                  </a:lnTo>
                  <a:lnTo>
                    <a:pt x="15" y="15"/>
                  </a:lnTo>
                  <a:lnTo>
                    <a:pt x="14" y="16"/>
                  </a:lnTo>
                  <a:lnTo>
                    <a:pt x="13" y="16"/>
                  </a:lnTo>
                  <a:lnTo>
                    <a:pt x="12" y="17"/>
                  </a:lnTo>
                  <a:lnTo>
                    <a:pt x="10" y="17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5" y="17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3" y="8"/>
                  </a:lnTo>
                  <a:lnTo>
                    <a:pt x="4" y="7"/>
                  </a:lnTo>
                  <a:lnTo>
                    <a:pt x="4" y="6"/>
                  </a:lnTo>
                  <a:lnTo>
                    <a:pt x="5" y="4"/>
                  </a:lnTo>
                  <a:lnTo>
                    <a:pt x="6" y="3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1"/>
                  </a:lnTo>
                  <a:lnTo>
                    <a:pt x="7" y="0"/>
                  </a:lnTo>
                  <a:lnTo>
                    <a:pt x="8" y="0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4"/>
                  </a:lnTo>
                  <a:lnTo>
                    <a:pt x="6" y="5"/>
                  </a:lnTo>
                  <a:lnTo>
                    <a:pt x="5" y="7"/>
                  </a:lnTo>
                  <a:lnTo>
                    <a:pt x="4" y="8"/>
                  </a:lnTo>
                  <a:lnTo>
                    <a:pt x="4" y="9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0" y="13"/>
                  </a:lnTo>
                  <a:lnTo>
                    <a:pt x="11" y="13"/>
                  </a:lnTo>
                  <a:lnTo>
                    <a:pt x="12" y="13"/>
                  </a:lnTo>
                  <a:lnTo>
                    <a:pt x="13" y="13"/>
                  </a:lnTo>
                  <a:lnTo>
                    <a:pt x="13" y="12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4" y="9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5" y="6"/>
                  </a:lnTo>
                  <a:lnTo>
                    <a:pt x="15" y="5"/>
                  </a:lnTo>
                  <a:lnTo>
                    <a:pt x="15" y="4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7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74" name="Freeform 399"/>
            <p:cNvSpPr>
              <a:spLocks/>
            </p:cNvSpPr>
            <p:nvPr/>
          </p:nvSpPr>
          <p:spPr bwMode="auto">
            <a:xfrm>
              <a:off x="793" y="3106"/>
              <a:ext cx="15" cy="18"/>
            </a:xfrm>
            <a:custGeom>
              <a:avLst/>
              <a:gdLst>
                <a:gd name="T0" fmla="*/ 14 w 15"/>
                <a:gd name="T1" fmla="*/ 14 h 18"/>
                <a:gd name="T2" fmla="*/ 13 w 15"/>
                <a:gd name="T3" fmla="*/ 16 h 18"/>
                <a:gd name="T4" fmla="*/ 11 w 15"/>
                <a:gd name="T5" fmla="*/ 17 h 18"/>
                <a:gd name="T6" fmla="*/ 9 w 15"/>
                <a:gd name="T7" fmla="*/ 17 h 18"/>
                <a:gd name="T8" fmla="*/ 6 w 15"/>
                <a:gd name="T9" fmla="*/ 17 h 18"/>
                <a:gd name="T10" fmla="*/ 4 w 15"/>
                <a:gd name="T11" fmla="*/ 16 h 18"/>
                <a:gd name="T12" fmla="*/ 1 w 15"/>
                <a:gd name="T13" fmla="*/ 16 h 18"/>
                <a:gd name="T14" fmla="*/ 0 w 15"/>
                <a:gd name="T15" fmla="*/ 14 h 18"/>
                <a:gd name="T16" fmla="*/ 0 w 15"/>
                <a:gd name="T17" fmla="*/ 12 h 18"/>
                <a:gd name="T18" fmla="*/ 0 w 15"/>
                <a:gd name="T19" fmla="*/ 10 h 18"/>
                <a:gd name="T20" fmla="*/ 1 w 15"/>
                <a:gd name="T21" fmla="*/ 9 h 18"/>
                <a:gd name="T22" fmla="*/ 1 w 15"/>
                <a:gd name="T23" fmla="*/ 7 h 18"/>
                <a:gd name="T24" fmla="*/ 1 w 15"/>
                <a:gd name="T25" fmla="*/ 4 h 18"/>
                <a:gd name="T26" fmla="*/ 1 w 15"/>
                <a:gd name="T27" fmla="*/ 3 h 18"/>
                <a:gd name="T28" fmla="*/ 2 w 15"/>
                <a:gd name="T29" fmla="*/ 1 h 18"/>
                <a:gd name="T30" fmla="*/ 3 w 15"/>
                <a:gd name="T31" fmla="*/ 0 h 18"/>
                <a:gd name="T32" fmla="*/ 4 w 15"/>
                <a:gd name="T33" fmla="*/ 1 h 18"/>
                <a:gd name="T34" fmla="*/ 4 w 15"/>
                <a:gd name="T35" fmla="*/ 2 h 18"/>
                <a:gd name="T36" fmla="*/ 3 w 15"/>
                <a:gd name="T37" fmla="*/ 4 h 18"/>
                <a:gd name="T38" fmla="*/ 3 w 15"/>
                <a:gd name="T39" fmla="*/ 5 h 18"/>
                <a:gd name="T40" fmla="*/ 3 w 15"/>
                <a:gd name="T41" fmla="*/ 8 h 18"/>
                <a:gd name="T42" fmla="*/ 3 w 15"/>
                <a:gd name="T43" fmla="*/ 10 h 18"/>
                <a:gd name="T44" fmla="*/ 3 w 15"/>
                <a:gd name="T45" fmla="*/ 13 h 18"/>
                <a:gd name="T46" fmla="*/ 4 w 15"/>
                <a:gd name="T47" fmla="*/ 13 h 18"/>
                <a:gd name="T48" fmla="*/ 6 w 15"/>
                <a:gd name="T49" fmla="*/ 13 h 18"/>
                <a:gd name="T50" fmla="*/ 7 w 15"/>
                <a:gd name="T51" fmla="*/ 13 h 18"/>
                <a:gd name="T52" fmla="*/ 8 w 15"/>
                <a:gd name="T53" fmla="*/ 13 h 18"/>
                <a:gd name="T54" fmla="*/ 10 w 15"/>
                <a:gd name="T55" fmla="*/ 13 h 18"/>
                <a:gd name="T56" fmla="*/ 11 w 15"/>
                <a:gd name="T57" fmla="*/ 13 h 18"/>
                <a:gd name="T58" fmla="*/ 11 w 15"/>
                <a:gd name="T59" fmla="*/ 11 h 18"/>
                <a:gd name="T60" fmla="*/ 12 w 15"/>
                <a:gd name="T61" fmla="*/ 10 h 18"/>
                <a:gd name="T62" fmla="*/ 12 w 15"/>
                <a:gd name="T63" fmla="*/ 7 h 18"/>
                <a:gd name="T64" fmla="*/ 12 w 15"/>
                <a:gd name="T65" fmla="*/ 5 h 18"/>
                <a:gd name="T66" fmla="*/ 13 w 15"/>
                <a:gd name="T67" fmla="*/ 3 h 18"/>
                <a:gd name="T68" fmla="*/ 13 w 15"/>
                <a:gd name="T69" fmla="*/ 1 h 18"/>
                <a:gd name="T70" fmla="*/ 14 w 15"/>
                <a:gd name="T71" fmla="*/ 1 h 1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5"/>
                <a:gd name="T109" fmla="*/ 0 h 18"/>
                <a:gd name="T110" fmla="*/ 15 w 15"/>
                <a:gd name="T111" fmla="*/ 18 h 1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5" h="18">
                  <a:moveTo>
                    <a:pt x="14" y="1"/>
                  </a:moveTo>
                  <a:lnTo>
                    <a:pt x="14" y="14"/>
                  </a:lnTo>
                  <a:lnTo>
                    <a:pt x="13" y="15"/>
                  </a:lnTo>
                  <a:lnTo>
                    <a:pt x="13" y="16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0" y="13"/>
                  </a:lnTo>
                  <a:lnTo>
                    <a:pt x="11" y="13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4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75" name="Freeform 400"/>
            <p:cNvSpPr>
              <a:spLocks/>
            </p:cNvSpPr>
            <p:nvPr/>
          </p:nvSpPr>
          <p:spPr bwMode="auto">
            <a:xfrm>
              <a:off x="810" y="3106"/>
              <a:ext cx="16" cy="19"/>
            </a:xfrm>
            <a:custGeom>
              <a:avLst/>
              <a:gdLst>
                <a:gd name="T0" fmla="*/ 12 w 16"/>
                <a:gd name="T1" fmla="*/ 1 h 19"/>
                <a:gd name="T2" fmla="*/ 13 w 16"/>
                <a:gd name="T3" fmla="*/ 2 h 19"/>
                <a:gd name="T4" fmla="*/ 13 w 16"/>
                <a:gd name="T5" fmla="*/ 4 h 19"/>
                <a:gd name="T6" fmla="*/ 14 w 16"/>
                <a:gd name="T7" fmla="*/ 6 h 19"/>
                <a:gd name="T8" fmla="*/ 14 w 16"/>
                <a:gd name="T9" fmla="*/ 8 h 19"/>
                <a:gd name="T10" fmla="*/ 14 w 16"/>
                <a:gd name="T11" fmla="*/ 11 h 19"/>
                <a:gd name="T12" fmla="*/ 14 w 16"/>
                <a:gd name="T13" fmla="*/ 12 h 19"/>
                <a:gd name="T14" fmla="*/ 15 w 16"/>
                <a:gd name="T15" fmla="*/ 14 h 19"/>
                <a:gd name="T16" fmla="*/ 15 w 16"/>
                <a:gd name="T17" fmla="*/ 15 h 19"/>
                <a:gd name="T18" fmla="*/ 14 w 16"/>
                <a:gd name="T19" fmla="*/ 17 h 19"/>
                <a:gd name="T20" fmla="*/ 11 w 16"/>
                <a:gd name="T21" fmla="*/ 17 h 19"/>
                <a:gd name="T22" fmla="*/ 9 w 16"/>
                <a:gd name="T23" fmla="*/ 18 h 19"/>
                <a:gd name="T24" fmla="*/ 6 w 16"/>
                <a:gd name="T25" fmla="*/ 18 h 19"/>
                <a:gd name="T26" fmla="*/ 4 w 16"/>
                <a:gd name="T27" fmla="*/ 17 h 19"/>
                <a:gd name="T28" fmla="*/ 1 w 16"/>
                <a:gd name="T29" fmla="*/ 16 h 19"/>
                <a:gd name="T30" fmla="*/ 0 w 16"/>
                <a:gd name="T31" fmla="*/ 14 h 19"/>
                <a:gd name="T32" fmla="*/ 0 w 16"/>
                <a:gd name="T33" fmla="*/ 13 h 19"/>
                <a:gd name="T34" fmla="*/ 0 w 16"/>
                <a:gd name="T35" fmla="*/ 11 h 19"/>
                <a:gd name="T36" fmla="*/ 1 w 16"/>
                <a:gd name="T37" fmla="*/ 9 h 19"/>
                <a:gd name="T38" fmla="*/ 1 w 16"/>
                <a:gd name="T39" fmla="*/ 8 h 19"/>
                <a:gd name="T40" fmla="*/ 1 w 16"/>
                <a:gd name="T41" fmla="*/ 5 h 19"/>
                <a:gd name="T42" fmla="*/ 1 w 16"/>
                <a:gd name="T43" fmla="*/ 4 h 19"/>
                <a:gd name="T44" fmla="*/ 1 w 16"/>
                <a:gd name="T45" fmla="*/ 2 h 19"/>
                <a:gd name="T46" fmla="*/ 1 w 16"/>
                <a:gd name="T47" fmla="*/ 1 h 19"/>
                <a:gd name="T48" fmla="*/ 2 w 16"/>
                <a:gd name="T49" fmla="*/ 2 h 19"/>
                <a:gd name="T50" fmla="*/ 2 w 16"/>
                <a:gd name="T51" fmla="*/ 4 h 19"/>
                <a:gd name="T52" fmla="*/ 2 w 16"/>
                <a:gd name="T53" fmla="*/ 6 h 19"/>
                <a:gd name="T54" fmla="*/ 2 w 16"/>
                <a:gd name="T55" fmla="*/ 9 h 19"/>
                <a:gd name="T56" fmla="*/ 2 w 16"/>
                <a:gd name="T57" fmla="*/ 11 h 19"/>
                <a:gd name="T58" fmla="*/ 3 w 16"/>
                <a:gd name="T59" fmla="*/ 13 h 19"/>
                <a:gd name="T60" fmla="*/ 4 w 16"/>
                <a:gd name="T61" fmla="*/ 14 h 19"/>
                <a:gd name="T62" fmla="*/ 4 w 16"/>
                <a:gd name="T63" fmla="*/ 14 h 19"/>
                <a:gd name="T64" fmla="*/ 6 w 16"/>
                <a:gd name="T65" fmla="*/ 14 h 19"/>
                <a:gd name="T66" fmla="*/ 8 w 16"/>
                <a:gd name="T67" fmla="*/ 14 h 19"/>
                <a:gd name="T68" fmla="*/ 9 w 16"/>
                <a:gd name="T69" fmla="*/ 14 h 19"/>
                <a:gd name="T70" fmla="*/ 11 w 16"/>
                <a:gd name="T71" fmla="*/ 14 h 19"/>
                <a:gd name="T72" fmla="*/ 11 w 16"/>
                <a:gd name="T73" fmla="*/ 13 h 19"/>
                <a:gd name="T74" fmla="*/ 11 w 16"/>
                <a:gd name="T75" fmla="*/ 11 h 19"/>
                <a:gd name="T76" fmla="*/ 11 w 16"/>
                <a:gd name="T77" fmla="*/ 10 h 19"/>
                <a:gd name="T78" fmla="*/ 11 w 16"/>
                <a:gd name="T79" fmla="*/ 5 h 19"/>
                <a:gd name="T80" fmla="*/ 11 w 16"/>
                <a:gd name="T81" fmla="*/ 3 h 19"/>
                <a:gd name="T82" fmla="*/ 11 w 16"/>
                <a:gd name="T83" fmla="*/ 2 h 19"/>
                <a:gd name="T84" fmla="*/ 11 w 16"/>
                <a:gd name="T85" fmla="*/ 0 h 19"/>
                <a:gd name="T86" fmla="*/ 12 w 16"/>
                <a:gd name="T87" fmla="*/ 1 h 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6"/>
                <a:gd name="T133" fmla="*/ 0 h 19"/>
                <a:gd name="T134" fmla="*/ 16 w 16"/>
                <a:gd name="T135" fmla="*/ 19 h 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6" h="19">
                  <a:moveTo>
                    <a:pt x="12" y="1"/>
                  </a:moveTo>
                  <a:lnTo>
                    <a:pt x="12" y="1"/>
                  </a:lnTo>
                  <a:lnTo>
                    <a:pt x="13" y="2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4" y="6"/>
                  </a:lnTo>
                  <a:lnTo>
                    <a:pt x="14" y="7"/>
                  </a:lnTo>
                  <a:lnTo>
                    <a:pt x="14" y="8"/>
                  </a:lnTo>
                  <a:lnTo>
                    <a:pt x="14" y="9"/>
                  </a:lnTo>
                  <a:lnTo>
                    <a:pt x="14" y="11"/>
                  </a:lnTo>
                  <a:lnTo>
                    <a:pt x="14" y="12"/>
                  </a:lnTo>
                  <a:lnTo>
                    <a:pt x="14" y="13"/>
                  </a:lnTo>
                  <a:lnTo>
                    <a:pt x="15" y="14"/>
                  </a:lnTo>
                  <a:lnTo>
                    <a:pt x="15" y="15"/>
                  </a:lnTo>
                  <a:lnTo>
                    <a:pt x="14" y="16"/>
                  </a:lnTo>
                  <a:lnTo>
                    <a:pt x="14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8" y="18"/>
                  </a:lnTo>
                  <a:lnTo>
                    <a:pt x="6" y="18"/>
                  </a:lnTo>
                  <a:lnTo>
                    <a:pt x="5" y="17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10"/>
                  </a:lnTo>
                  <a:lnTo>
                    <a:pt x="2" y="11"/>
                  </a:lnTo>
                  <a:lnTo>
                    <a:pt x="2" y="12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4" y="14"/>
                  </a:lnTo>
                  <a:lnTo>
                    <a:pt x="6" y="14"/>
                  </a:lnTo>
                  <a:lnTo>
                    <a:pt x="7" y="14"/>
                  </a:lnTo>
                  <a:lnTo>
                    <a:pt x="8" y="14"/>
                  </a:lnTo>
                  <a:lnTo>
                    <a:pt x="9" y="14"/>
                  </a:lnTo>
                  <a:lnTo>
                    <a:pt x="10" y="14"/>
                  </a:lnTo>
                  <a:lnTo>
                    <a:pt x="11" y="14"/>
                  </a:lnTo>
                  <a:lnTo>
                    <a:pt x="11" y="13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1" y="9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12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76" name="Freeform 401"/>
            <p:cNvSpPr>
              <a:spLocks/>
            </p:cNvSpPr>
            <p:nvPr/>
          </p:nvSpPr>
          <p:spPr bwMode="auto">
            <a:xfrm>
              <a:off x="844" y="3106"/>
              <a:ext cx="15" cy="18"/>
            </a:xfrm>
            <a:custGeom>
              <a:avLst/>
              <a:gdLst>
                <a:gd name="T0" fmla="*/ 0 w 15"/>
                <a:gd name="T1" fmla="*/ 1 h 18"/>
                <a:gd name="T2" fmla="*/ 0 w 15"/>
                <a:gd name="T3" fmla="*/ 2 h 18"/>
                <a:gd name="T4" fmla="*/ 0 w 15"/>
                <a:gd name="T5" fmla="*/ 4 h 18"/>
                <a:gd name="T6" fmla="*/ 0 w 15"/>
                <a:gd name="T7" fmla="*/ 6 h 18"/>
                <a:gd name="T8" fmla="*/ 0 w 15"/>
                <a:gd name="T9" fmla="*/ 10 h 18"/>
                <a:gd name="T10" fmla="*/ 0 w 15"/>
                <a:gd name="T11" fmla="*/ 12 h 18"/>
                <a:gd name="T12" fmla="*/ 0 w 15"/>
                <a:gd name="T13" fmla="*/ 13 h 18"/>
                <a:gd name="T14" fmla="*/ 1 w 15"/>
                <a:gd name="T15" fmla="*/ 15 h 18"/>
                <a:gd name="T16" fmla="*/ 1 w 15"/>
                <a:gd name="T17" fmla="*/ 16 h 18"/>
                <a:gd name="T18" fmla="*/ 4 w 15"/>
                <a:gd name="T19" fmla="*/ 17 h 18"/>
                <a:gd name="T20" fmla="*/ 6 w 15"/>
                <a:gd name="T21" fmla="*/ 17 h 18"/>
                <a:gd name="T22" fmla="*/ 9 w 15"/>
                <a:gd name="T23" fmla="*/ 17 h 18"/>
                <a:gd name="T24" fmla="*/ 11 w 15"/>
                <a:gd name="T25" fmla="*/ 16 h 18"/>
                <a:gd name="T26" fmla="*/ 13 w 15"/>
                <a:gd name="T27" fmla="*/ 15 h 18"/>
                <a:gd name="T28" fmla="*/ 14 w 15"/>
                <a:gd name="T29" fmla="*/ 13 h 18"/>
                <a:gd name="T30" fmla="*/ 13 w 15"/>
                <a:gd name="T31" fmla="*/ 12 h 18"/>
                <a:gd name="T32" fmla="*/ 13 w 15"/>
                <a:gd name="T33" fmla="*/ 10 h 18"/>
                <a:gd name="T34" fmla="*/ 13 w 15"/>
                <a:gd name="T35" fmla="*/ 9 h 18"/>
                <a:gd name="T36" fmla="*/ 13 w 15"/>
                <a:gd name="T37" fmla="*/ 7 h 18"/>
                <a:gd name="T38" fmla="*/ 12 w 15"/>
                <a:gd name="T39" fmla="*/ 5 h 18"/>
                <a:gd name="T40" fmla="*/ 12 w 15"/>
                <a:gd name="T41" fmla="*/ 4 h 18"/>
                <a:gd name="T42" fmla="*/ 11 w 15"/>
                <a:gd name="T43" fmla="*/ 2 h 18"/>
                <a:gd name="T44" fmla="*/ 11 w 15"/>
                <a:gd name="T45" fmla="*/ 1 h 18"/>
                <a:gd name="T46" fmla="*/ 11 w 15"/>
                <a:gd name="T47" fmla="*/ 0 h 18"/>
                <a:gd name="T48" fmla="*/ 11 w 15"/>
                <a:gd name="T49" fmla="*/ 1 h 18"/>
                <a:gd name="T50" fmla="*/ 11 w 15"/>
                <a:gd name="T51" fmla="*/ 3 h 18"/>
                <a:gd name="T52" fmla="*/ 11 w 15"/>
                <a:gd name="T53" fmla="*/ 4 h 18"/>
                <a:gd name="T54" fmla="*/ 11 w 15"/>
                <a:gd name="T55" fmla="*/ 7 h 18"/>
                <a:gd name="T56" fmla="*/ 11 w 15"/>
                <a:gd name="T57" fmla="*/ 9 h 18"/>
                <a:gd name="T58" fmla="*/ 11 w 15"/>
                <a:gd name="T59" fmla="*/ 11 h 18"/>
                <a:gd name="T60" fmla="*/ 11 w 15"/>
                <a:gd name="T61" fmla="*/ 13 h 18"/>
                <a:gd name="T62" fmla="*/ 9 w 15"/>
                <a:gd name="T63" fmla="*/ 13 h 18"/>
                <a:gd name="T64" fmla="*/ 8 w 15"/>
                <a:gd name="T65" fmla="*/ 13 h 18"/>
                <a:gd name="T66" fmla="*/ 6 w 15"/>
                <a:gd name="T67" fmla="*/ 14 h 18"/>
                <a:gd name="T68" fmla="*/ 5 w 15"/>
                <a:gd name="T69" fmla="*/ 14 h 18"/>
                <a:gd name="T70" fmla="*/ 4 w 15"/>
                <a:gd name="T71" fmla="*/ 13 h 18"/>
                <a:gd name="T72" fmla="*/ 3 w 15"/>
                <a:gd name="T73" fmla="*/ 13 h 18"/>
                <a:gd name="T74" fmla="*/ 2 w 15"/>
                <a:gd name="T75" fmla="*/ 11 h 18"/>
                <a:gd name="T76" fmla="*/ 2 w 15"/>
                <a:gd name="T77" fmla="*/ 9 h 18"/>
                <a:gd name="T78" fmla="*/ 1 w 15"/>
                <a:gd name="T79" fmla="*/ 7 h 18"/>
                <a:gd name="T80" fmla="*/ 1 w 15"/>
                <a:gd name="T81" fmla="*/ 4 h 18"/>
                <a:gd name="T82" fmla="*/ 1 w 15"/>
                <a:gd name="T83" fmla="*/ 2 h 18"/>
                <a:gd name="T84" fmla="*/ 1 w 15"/>
                <a:gd name="T85" fmla="*/ 1 h 1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5"/>
                <a:gd name="T130" fmla="*/ 0 h 18"/>
                <a:gd name="T131" fmla="*/ 15 w 15"/>
                <a:gd name="T132" fmla="*/ 18 h 1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5" h="18">
                  <a:moveTo>
                    <a:pt x="0" y="1"/>
                  </a:move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3" y="17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9" y="17"/>
                  </a:lnTo>
                  <a:lnTo>
                    <a:pt x="10" y="17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3" y="15"/>
                  </a:lnTo>
                  <a:lnTo>
                    <a:pt x="13" y="14"/>
                  </a:lnTo>
                  <a:lnTo>
                    <a:pt x="14" y="13"/>
                  </a:lnTo>
                  <a:lnTo>
                    <a:pt x="14" y="12"/>
                  </a:lnTo>
                  <a:lnTo>
                    <a:pt x="13" y="12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9"/>
                  </a:lnTo>
                  <a:lnTo>
                    <a:pt x="13" y="8"/>
                  </a:lnTo>
                  <a:lnTo>
                    <a:pt x="13" y="7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1" y="2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3"/>
                  </a:lnTo>
                  <a:lnTo>
                    <a:pt x="10" y="13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7" y="14"/>
                  </a:lnTo>
                  <a:lnTo>
                    <a:pt x="6" y="14"/>
                  </a:lnTo>
                  <a:lnTo>
                    <a:pt x="5" y="14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77" name="Freeform 402"/>
            <p:cNvSpPr>
              <a:spLocks/>
            </p:cNvSpPr>
            <p:nvPr/>
          </p:nvSpPr>
          <p:spPr bwMode="auto">
            <a:xfrm>
              <a:off x="829" y="3107"/>
              <a:ext cx="12" cy="18"/>
            </a:xfrm>
            <a:custGeom>
              <a:avLst/>
              <a:gdLst>
                <a:gd name="T0" fmla="*/ 0 w 12"/>
                <a:gd name="T1" fmla="*/ 13 h 18"/>
                <a:gd name="T2" fmla="*/ 1 w 12"/>
                <a:gd name="T3" fmla="*/ 15 h 18"/>
                <a:gd name="T4" fmla="*/ 2 w 12"/>
                <a:gd name="T5" fmla="*/ 16 h 18"/>
                <a:gd name="T6" fmla="*/ 3 w 12"/>
                <a:gd name="T7" fmla="*/ 17 h 18"/>
                <a:gd name="T8" fmla="*/ 6 w 12"/>
                <a:gd name="T9" fmla="*/ 17 h 18"/>
                <a:gd name="T10" fmla="*/ 8 w 12"/>
                <a:gd name="T11" fmla="*/ 17 h 18"/>
                <a:gd name="T12" fmla="*/ 10 w 12"/>
                <a:gd name="T13" fmla="*/ 16 h 18"/>
                <a:gd name="T14" fmla="*/ 11 w 12"/>
                <a:gd name="T15" fmla="*/ 15 h 18"/>
                <a:gd name="T16" fmla="*/ 11 w 12"/>
                <a:gd name="T17" fmla="*/ 13 h 18"/>
                <a:gd name="T18" fmla="*/ 11 w 12"/>
                <a:gd name="T19" fmla="*/ 12 h 18"/>
                <a:gd name="T20" fmla="*/ 11 w 12"/>
                <a:gd name="T21" fmla="*/ 10 h 18"/>
                <a:gd name="T22" fmla="*/ 11 w 12"/>
                <a:gd name="T23" fmla="*/ 8 h 18"/>
                <a:gd name="T24" fmla="*/ 10 w 12"/>
                <a:gd name="T25" fmla="*/ 6 h 18"/>
                <a:gd name="T26" fmla="*/ 10 w 12"/>
                <a:gd name="T27" fmla="*/ 4 h 18"/>
                <a:gd name="T28" fmla="*/ 10 w 12"/>
                <a:gd name="T29" fmla="*/ 2 h 18"/>
                <a:gd name="T30" fmla="*/ 10 w 12"/>
                <a:gd name="T31" fmla="*/ 0 h 18"/>
                <a:gd name="T32" fmla="*/ 10 w 12"/>
                <a:gd name="T33" fmla="*/ 1 h 18"/>
                <a:gd name="T34" fmla="*/ 10 w 12"/>
                <a:gd name="T35" fmla="*/ 3 h 18"/>
                <a:gd name="T36" fmla="*/ 10 w 12"/>
                <a:gd name="T37" fmla="*/ 5 h 18"/>
                <a:gd name="T38" fmla="*/ 10 w 12"/>
                <a:gd name="T39" fmla="*/ 7 h 18"/>
                <a:gd name="T40" fmla="*/ 10 w 12"/>
                <a:gd name="T41" fmla="*/ 10 h 18"/>
                <a:gd name="T42" fmla="*/ 9 w 12"/>
                <a:gd name="T43" fmla="*/ 11 h 18"/>
                <a:gd name="T44" fmla="*/ 9 w 12"/>
                <a:gd name="T45" fmla="*/ 13 h 18"/>
                <a:gd name="T46" fmla="*/ 8 w 12"/>
                <a:gd name="T47" fmla="*/ 13 h 18"/>
                <a:gd name="T48" fmla="*/ 7 w 12"/>
                <a:gd name="T49" fmla="*/ 13 h 18"/>
                <a:gd name="T50" fmla="*/ 6 w 12"/>
                <a:gd name="T51" fmla="*/ 13 h 18"/>
                <a:gd name="T52" fmla="*/ 5 w 12"/>
                <a:gd name="T53" fmla="*/ 13 h 18"/>
                <a:gd name="T54" fmla="*/ 3 w 12"/>
                <a:gd name="T55" fmla="*/ 13 h 18"/>
                <a:gd name="T56" fmla="*/ 3 w 12"/>
                <a:gd name="T57" fmla="*/ 13 h 18"/>
                <a:gd name="T58" fmla="*/ 1 w 12"/>
                <a:gd name="T59" fmla="*/ 13 h 18"/>
                <a:gd name="T60" fmla="*/ 1 w 12"/>
                <a:gd name="T61" fmla="*/ 11 h 18"/>
                <a:gd name="T62" fmla="*/ 1 w 12"/>
                <a:gd name="T63" fmla="*/ 10 h 18"/>
                <a:gd name="T64" fmla="*/ 1 w 12"/>
                <a:gd name="T65" fmla="*/ 8 h 18"/>
                <a:gd name="T66" fmla="*/ 1 w 12"/>
                <a:gd name="T67" fmla="*/ 5 h 18"/>
                <a:gd name="T68" fmla="*/ 1 w 12"/>
                <a:gd name="T69" fmla="*/ 3 h 18"/>
                <a:gd name="T70" fmla="*/ 1 w 12"/>
                <a:gd name="T71" fmla="*/ 1 h 18"/>
                <a:gd name="T72" fmla="*/ 1 w 12"/>
                <a:gd name="T73" fmla="*/ 0 h 18"/>
                <a:gd name="T74" fmla="*/ 0 w 12"/>
                <a:gd name="T75" fmla="*/ 1 h 1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2"/>
                <a:gd name="T115" fmla="*/ 0 h 18"/>
                <a:gd name="T116" fmla="*/ 12 w 12"/>
                <a:gd name="T117" fmla="*/ 18 h 1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2" h="18">
                  <a:moveTo>
                    <a:pt x="0" y="1"/>
                  </a:moveTo>
                  <a:lnTo>
                    <a:pt x="0" y="13"/>
                  </a:lnTo>
                  <a:lnTo>
                    <a:pt x="0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2" y="16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10" y="16"/>
                  </a:lnTo>
                  <a:lnTo>
                    <a:pt x="11" y="15"/>
                  </a:lnTo>
                  <a:lnTo>
                    <a:pt x="11" y="14"/>
                  </a:lnTo>
                  <a:lnTo>
                    <a:pt x="11" y="13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0" y="0"/>
                  </a:lnTo>
                  <a:lnTo>
                    <a:pt x="10" y="1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9" y="11"/>
                  </a:lnTo>
                  <a:lnTo>
                    <a:pt x="9" y="12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78" name="Freeform 403"/>
            <p:cNvSpPr>
              <a:spLocks/>
            </p:cNvSpPr>
            <p:nvPr/>
          </p:nvSpPr>
          <p:spPr bwMode="auto">
            <a:xfrm>
              <a:off x="859" y="3105"/>
              <a:ext cx="18" cy="18"/>
            </a:xfrm>
            <a:custGeom>
              <a:avLst/>
              <a:gdLst>
                <a:gd name="T0" fmla="*/ 0 w 18"/>
                <a:gd name="T1" fmla="*/ 2 h 18"/>
                <a:gd name="T2" fmla="*/ 1 w 18"/>
                <a:gd name="T3" fmla="*/ 4 h 18"/>
                <a:gd name="T4" fmla="*/ 1 w 18"/>
                <a:gd name="T5" fmla="*/ 5 h 18"/>
                <a:gd name="T6" fmla="*/ 1 w 18"/>
                <a:gd name="T7" fmla="*/ 7 h 18"/>
                <a:gd name="T8" fmla="*/ 1 w 18"/>
                <a:gd name="T9" fmla="*/ 9 h 18"/>
                <a:gd name="T10" fmla="*/ 1 w 18"/>
                <a:gd name="T11" fmla="*/ 11 h 18"/>
                <a:gd name="T12" fmla="*/ 2 w 18"/>
                <a:gd name="T13" fmla="*/ 13 h 18"/>
                <a:gd name="T14" fmla="*/ 2 w 18"/>
                <a:gd name="T15" fmla="*/ 14 h 18"/>
                <a:gd name="T16" fmla="*/ 3 w 18"/>
                <a:gd name="T17" fmla="*/ 16 h 18"/>
                <a:gd name="T18" fmla="*/ 5 w 18"/>
                <a:gd name="T19" fmla="*/ 17 h 18"/>
                <a:gd name="T20" fmla="*/ 8 w 18"/>
                <a:gd name="T21" fmla="*/ 17 h 18"/>
                <a:gd name="T22" fmla="*/ 10 w 18"/>
                <a:gd name="T23" fmla="*/ 17 h 18"/>
                <a:gd name="T24" fmla="*/ 13 w 18"/>
                <a:gd name="T25" fmla="*/ 16 h 18"/>
                <a:gd name="T26" fmla="*/ 16 w 18"/>
                <a:gd name="T27" fmla="*/ 16 h 18"/>
                <a:gd name="T28" fmla="*/ 17 w 18"/>
                <a:gd name="T29" fmla="*/ 14 h 18"/>
                <a:gd name="T30" fmla="*/ 17 w 18"/>
                <a:gd name="T31" fmla="*/ 12 h 18"/>
                <a:gd name="T32" fmla="*/ 16 w 18"/>
                <a:gd name="T33" fmla="*/ 12 h 18"/>
                <a:gd name="T34" fmla="*/ 16 w 18"/>
                <a:gd name="T35" fmla="*/ 10 h 18"/>
                <a:gd name="T36" fmla="*/ 14 w 18"/>
                <a:gd name="T37" fmla="*/ 8 h 18"/>
                <a:gd name="T38" fmla="*/ 13 w 18"/>
                <a:gd name="T39" fmla="*/ 7 h 18"/>
                <a:gd name="T40" fmla="*/ 12 w 18"/>
                <a:gd name="T41" fmla="*/ 4 h 18"/>
                <a:gd name="T42" fmla="*/ 11 w 18"/>
                <a:gd name="T43" fmla="*/ 3 h 18"/>
                <a:gd name="T44" fmla="*/ 10 w 18"/>
                <a:gd name="T45" fmla="*/ 1 h 18"/>
                <a:gd name="T46" fmla="*/ 10 w 18"/>
                <a:gd name="T47" fmla="*/ 1 h 18"/>
                <a:gd name="T48" fmla="*/ 9 w 18"/>
                <a:gd name="T49" fmla="*/ 0 h 18"/>
                <a:gd name="T50" fmla="*/ 10 w 18"/>
                <a:gd name="T51" fmla="*/ 1 h 18"/>
                <a:gd name="T52" fmla="*/ 10 w 18"/>
                <a:gd name="T53" fmla="*/ 3 h 18"/>
                <a:gd name="T54" fmla="*/ 11 w 18"/>
                <a:gd name="T55" fmla="*/ 4 h 18"/>
                <a:gd name="T56" fmla="*/ 12 w 18"/>
                <a:gd name="T57" fmla="*/ 6 h 18"/>
                <a:gd name="T58" fmla="*/ 13 w 18"/>
                <a:gd name="T59" fmla="*/ 7 h 18"/>
                <a:gd name="T60" fmla="*/ 13 w 18"/>
                <a:gd name="T61" fmla="*/ 8 h 18"/>
                <a:gd name="T62" fmla="*/ 13 w 18"/>
                <a:gd name="T63" fmla="*/ 10 h 18"/>
                <a:gd name="T64" fmla="*/ 13 w 18"/>
                <a:gd name="T65" fmla="*/ 11 h 18"/>
                <a:gd name="T66" fmla="*/ 11 w 18"/>
                <a:gd name="T67" fmla="*/ 12 h 18"/>
                <a:gd name="T68" fmla="*/ 10 w 18"/>
                <a:gd name="T69" fmla="*/ 13 h 18"/>
                <a:gd name="T70" fmla="*/ 8 w 18"/>
                <a:gd name="T71" fmla="*/ 13 h 18"/>
                <a:gd name="T72" fmla="*/ 7 w 18"/>
                <a:gd name="T73" fmla="*/ 13 h 18"/>
                <a:gd name="T74" fmla="*/ 5 w 18"/>
                <a:gd name="T75" fmla="*/ 13 h 18"/>
                <a:gd name="T76" fmla="*/ 4 w 18"/>
                <a:gd name="T77" fmla="*/ 13 h 18"/>
                <a:gd name="T78" fmla="*/ 4 w 18"/>
                <a:gd name="T79" fmla="*/ 11 h 18"/>
                <a:gd name="T80" fmla="*/ 4 w 18"/>
                <a:gd name="T81" fmla="*/ 10 h 18"/>
                <a:gd name="T82" fmla="*/ 4 w 18"/>
                <a:gd name="T83" fmla="*/ 8 h 18"/>
                <a:gd name="T84" fmla="*/ 3 w 18"/>
                <a:gd name="T85" fmla="*/ 5 h 18"/>
                <a:gd name="T86" fmla="*/ 3 w 18"/>
                <a:gd name="T87" fmla="*/ 4 h 18"/>
                <a:gd name="T88" fmla="*/ 2 w 18"/>
                <a:gd name="T89" fmla="*/ 2 h 18"/>
                <a:gd name="T90" fmla="*/ 1 w 18"/>
                <a:gd name="T91" fmla="*/ 1 h 18"/>
                <a:gd name="T92" fmla="*/ 0 w 18"/>
                <a:gd name="T93" fmla="*/ 1 h 1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8"/>
                <a:gd name="T142" fmla="*/ 0 h 18"/>
                <a:gd name="T143" fmla="*/ 18 w 18"/>
                <a:gd name="T144" fmla="*/ 18 h 1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8" h="18">
                  <a:moveTo>
                    <a:pt x="0" y="2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1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3" y="16"/>
                  </a:lnTo>
                  <a:lnTo>
                    <a:pt x="4" y="16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8" y="17"/>
                  </a:lnTo>
                  <a:lnTo>
                    <a:pt x="9" y="17"/>
                  </a:lnTo>
                  <a:lnTo>
                    <a:pt x="10" y="17"/>
                  </a:lnTo>
                  <a:lnTo>
                    <a:pt x="12" y="17"/>
                  </a:lnTo>
                  <a:lnTo>
                    <a:pt x="13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5"/>
                  </a:lnTo>
                  <a:lnTo>
                    <a:pt x="17" y="14"/>
                  </a:lnTo>
                  <a:lnTo>
                    <a:pt x="17" y="13"/>
                  </a:lnTo>
                  <a:lnTo>
                    <a:pt x="17" y="12"/>
                  </a:lnTo>
                  <a:lnTo>
                    <a:pt x="17" y="13"/>
                  </a:lnTo>
                  <a:lnTo>
                    <a:pt x="16" y="12"/>
                  </a:lnTo>
                  <a:lnTo>
                    <a:pt x="16" y="11"/>
                  </a:lnTo>
                  <a:lnTo>
                    <a:pt x="16" y="10"/>
                  </a:lnTo>
                  <a:lnTo>
                    <a:pt x="15" y="10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2" y="4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9" y="0"/>
                  </a:lnTo>
                  <a:lnTo>
                    <a:pt x="10" y="1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8"/>
                  </a:lnTo>
                  <a:lnTo>
                    <a:pt x="13" y="9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2" y="12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4" y="9"/>
                  </a:lnTo>
                  <a:lnTo>
                    <a:pt x="4" y="8"/>
                  </a:lnTo>
                  <a:lnTo>
                    <a:pt x="3" y="6"/>
                  </a:lnTo>
                  <a:lnTo>
                    <a:pt x="3" y="5"/>
                  </a:lnTo>
                  <a:lnTo>
                    <a:pt x="3" y="4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79" name="Freeform 404"/>
            <p:cNvSpPr>
              <a:spLocks/>
            </p:cNvSpPr>
            <p:nvPr/>
          </p:nvSpPr>
          <p:spPr bwMode="auto">
            <a:xfrm>
              <a:off x="743" y="3091"/>
              <a:ext cx="7" cy="2"/>
            </a:xfrm>
            <a:custGeom>
              <a:avLst/>
              <a:gdLst>
                <a:gd name="T0" fmla="*/ 6 w 7"/>
                <a:gd name="T1" fmla="*/ 1 h 2"/>
                <a:gd name="T2" fmla="*/ 0 w 7"/>
                <a:gd name="T3" fmla="*/ 1 h 2"/>
                <a:gd name="T4" fmla="*/ 6 w 7"/>
                <a:gd name="T5" fmla="*/ 0 h 2"/>
                <a:gd name="T6" fmla="*/ 6 w 7"/>
                <a:gd name="T7" fmla="*/ 1 h 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2"/>
                <a:gd name="T14" fmla="*/ 7 w 7"/>
                <a:gd name="T15" fmla="*/ 2 h 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2">
                  <a:moveTo>
                    <a:pt x="6" y="1"/>
                  </a:moveTo>
                  <a:lnTo>
                    <a:pt x="0" y="1"/>
                  </a:lnTo>
                  <a:lnTo>
                    <a:pt x="6" y="0"/>
                  </a:lnTo>
                  <a:lnTo>
                    <a:pt x="6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0" name="Line 405"/>
            <p:cNvSpPr>
              <a:spLocks noChangeShapeType="1"/>
            </p:cNvSpPr>
            <p:nvPr/>
          </p:nvSpPr>
          <p:spPr bwMode="auto">
            <a:xfrm>
              <a:off x="755" y="3094"/>
              <a:ext cx="129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881" name="Line 406"/>
            <p:cNvSpPr>
              <a:spLocks noChangeShapeType="1"/>
            </p:cNvSpPr>
            <p:nvPr/>
          </p:nvSpPr>
          <p:spPr bwMode="auto">
            <a:xfrm>
              <a:off x="759" y="3094"/>
              <a:ext cx="12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882" name="Freeform 407"/>
            <p:cNvSpPr>
              <a:spLocks/>
            </p:cNvSpPr>
            <p:nvPr/>
          </p:nvSpPr>
          <p:spPr bwMode="auto">
            <a:xfrm>
              <a:off x="883" y="3089"/>
              <a:ext cx="9" cy="4"/>
            </a:xfrm>
            <a:custGeom>
              <a:avLst/>
              <a:gdLst>
                <a:gd name="T0" fmla="*/ 7 w 9"/>
                <a:gd name="T1" fmla="*/ 0 h 4"/>
                <a:gd name="T2" fmla="*/ 5 w 9"/>
                <a:gd name="T3" fmla="*/ 2 h 4"/>
                <a:gd name="T4" fmla="*/ 6 w 9"/>
                <a:gd name="T5" fmla="*/ 0 h 4"/>
                <a:gd name="T6" fmla="*/ 4 w 9"/>
                <a:gd name="T7" fmla="*/ 2 h 4"/>
                <a:gd name="T8" fmla="*/ 5 w 9"/>
                <a:gd name="T9" fmla="*/ 0 h 4"/>
                <a:gd name="T10" fmla="*/ 2 w 9"/>
                <a:gd name="T11" fmla="*/ 2 h 4"/>
                <a:gd name="T12" fmla="*/ 3 w 9"/>
                <a:gd name="T13" fmla="*/ 0 h 4"/>
                <a:gd name="T14" fmla="*/ 1 w 9"/>
                <a:gd name="T15" fmla="*/ 2 h 4"/>
                <a:gd name="T16" fmla="*/ 1 w 9"/>
                <a:gd name="T17" fmla="*/ 0 h 4"/>
                <a:gd name="T18" fmla="*/ 0 w 9"/>
                <a:gd name="T19" fmla="*/ 2 h 4"/>
                <a:gd name="T20" fmla="*/ 2 w 9"/>
                <a:gd name="T21" fmla="*/ 3 h 4"/>
                <a:gd name="T22" fmla="*/ 1 w 9"/>
                <a:gd name="T23" fmla="*/ 2 h 4"/>
                <a:gd name="T24" fmla="*/ 3 w 9"/>
                <a:gd name="T25" fmla="*/ 3 h 4"/>
                <a:gd name="T26" fmla="*/ 2 w 9"/>
                <a:gd name="T27" fmla="*/ 2 h 4"/>
                <a:gd name="T28" fmla="*/ 5 w 9"/>
                <a:gd name="T29" fmla="*/ 3 h 4"/>
                <a:gd name="T30" fmla="*/ 3 w 9"/>
                <a:gd name="T31" fmla="*/ 2 h 4"/>
                <a:gd name="T32" fmla="*/ 6 w 9"/>
                <a:gd name="T33" fmla="*/ 3 h 4"/>
                <a:gd name="T34" fmla="*/ 5 w 9"/>
                <a:gd name="T35" fmla="*/ 2 h 4"/>
                <a:gd name="T36" fmla="*/ 6 w 9"/>
                <a:gd name="T37" fmla="*/ 3 h 4"/>
                <a:gd name="T38" fmla="*/ 6 w 9"/>
                <a:gd name="T39" fmla="*/ 2 h 4"/>
                <a:gd name="T40" fmla="*/ 8 w 9"/>
                <a:gd name="T41" fmla="*/ 3 h 4"/>
                <a:gd name="T42" fmla="*/ 6 w 9"/>
                <a:gd name="T43" fmla="*/ 2 h 4"/>
                <a:gd name="T44" fmla="*/ 7 w 9"/>
                <a:gd name="T45" fmla="*/ 0 h 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"/>
                <a:gd name="T70" fmla="*/ 0 h 4"/>
                <a:gd name="T71" fmla="*/ 9 w 9"/>
                <a:gd name="T72" fmla="*/ 4 h 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" h="4">
                  <a:moveTo>
                    <a:pt x="7" y="0"/>
                  </a:moveTo>
                  <a:lnTo>
                    <a:pt x="5" y="2"/>
                  </a:lnTo>
                  <a:lnTo>
                    <a:pt x="6" y="0"/>
                  </a:lnTo>
                  <a:lnTo>
                    <a:pt x="4" y="2"/>
                  </a:lnTo>
                  <a:lnTo>
                    <a:pt x="5" y="0"/>
                  </a:lnTo>
                  <a:lnTo>
                    <a:pt x="2" y="2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1" y="2"/>
                  </a:lnTo>
                  <a:lnTo>
                    <a:pt x="3" y="3"/>
                  </a:lnTo>
                  <a:lnTo>
                    <a:pt x="2" y="2"/>
                  </a:lnTo>
                  <a:lnTo>
                    <a:pt x="5" y="3"/>
                  </a:lnTo>
                  <a:lnTo>
                    <a:pt x="3" y="2"/>
                  </a:lnTo>
                  <a:lnTo>
                    <a:pt x="6" y="3"/>
                  </a:lnTo>
                  <a:lnTo>
                    <a:pt x="5" y="2"/>
                  </a:lnTo>
                  <a:lnTo>
                    <a:pt x="6" y="3"/>
                  </a:lnTo>
                  <a:lnTo>
                    <a:pt x="6" y="2"/>
                  </a:lnTo>
                  <a:lnTo>
                    <a:pt x="8" y="3"/>
                  </a:lnTo>
                  <a:lnTo>
                    <a:pt x="6" y="2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3" name="Freeform 408"/>
            <p:cNvSpPr>
              <a:spLocks/>
            </p:cNvSpPr>
            <p:nvPr/>
          </p:nvSpPr>
          <p:spPr bwMode="auto">
            <a:xfrm>
              <a:off x="684" y="3121"/>
              <a:ext cx="272" cy="67"/>
            </a:xfrm>
            <a:custGeom>
              <a:avLst/>
              <a:gdLst>
                <a:gd name="T0" fmla="*/ 0 w 272"/>
                <a:gd name="T1" fmla="*/ 5 h 67"/>
                <a:gd name="T2" fmla="*/ 11 w 272"/>
                <a:gd name="T3" fmla="*/ 19 h 67"/>
                <a:gd name="T4" fmla="*/ 25 w 272"/>
                <a:gd name="T5" fmla="*/ 31 h 67"/>
                <a:gd name="T6" fmla="*/ 40 w 272"/>
                <a:gd name="T7" fmla="*/ 41 h 67"/>
                <a:gd name="T8" fmla="*/ 57 w 272"/>
                <a:gd name="T9" fmla="*/ 50 h 67"/>
                <a:gd name="T10" fmla="*/ 75 w 272"/>
                <a:gd name="T11" fmla="*/ 57 h 67"/>
                <a:gd name="T12" fmla="*/ 94 w 272"/>
                <a:gd name="T13" fmla="*/ 62 h 67"/>
                <a:gd name="T14" fmla="*/ 114 w 272"/>
                <a:gd name="T15" fmla="*/ 65 h 67"/>
                <a:gd name="T16" fmla="*/ 134 w 272"/>
                <a:gd name="T17" fmla="*/ 66 h 67"/>
                <a:gd name="T18" fmla="*/ 154 w 272"/>
                <a:gd name="T19" fmla="*/ 65 h 67"/>
                <a:gd name="T20" fmla="*/ 174 w 272"/>
                <a:gd name="T21" fmla="*/ 62 h 67"/>
                <a:gd name="T22" fmla="*/ 194 w 272"/>
                <a:gd name="T23" fmla="*/ 57 h 67"/>
                <a:gd name="T24" fmla="*/ 212 w 272"/>
                <a:gd name="T25" fmla="*/ 50 h 67"/>
                <a:gd name="T26" fmla="*/ 229 w 272"/>
                <a:gd name="T27" fmla="*/ 41 h 67"/>
                <a:gd name="T28" fmla="*/ 245 w 272"/>
                <a:gd name="T29" fmla="*/ 30 h 67"/>
                <a:gd name="T30" fmla="*/ 259 w 272"/>
                <a:gd name="T31" fmla="*/ 16 h 67"/>
                <a:gd name="T32" fmla="*/ 271 w 272"/>
                <a:gd name="T33" fmla="*/ 0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2"/>
                <a:gd name="T52" fmla="*/ 0 h 67"/>
                <a:gd name="T53" fmla="*/ 272 w 272"/>
                <a:gd name="T54" fmla="*/ 67 h 6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2" h="67">
                  <a:moveTo>
                    <a:pt x="0" y="5"/>
                  </a:moveTo>
                  <a:lnTo>
                    <a:pt x="11" y="19"/>
                  </a:lnTo>
                  <a:lnTo>
                    <a:pt x="25" y="31"/>
                  </a:lnTo>
                  <a:lnTo>
                    <a:pt x="40" y="41"/>
                  </a:lnTo>
                  <a:lnTo>
                    <a:pt x="57" y="50"/>
                  </a:lnTo>
                  <a:lnTo>
                    <a:pt x="75" y="57"/>
                  </a:lnTo>
                  <a:lnTo>
                    <a:pt x="94" y="62"/>
                  </a:lnTo>
                  <a:lnTo>
                    <a:pt x="114" y="65"/>
                  </a:lnTo>
                  <a:lnTo>
                    <a:pt x="134" y="66"/>
                  </a:lnTo>
                  <a:lnTo>
                    <a:pt x="154" y="65"/>
                  </a:lnTo>
                  <a:lnTo>
                    <a:pt x="174" y="62"/>
                  </a:lnTo>
                  <a:lnTo>
                    <a:pt x="194" y="57"/>
                  </a:lnTo>
                  <a:lnTo>
                    <a:pt x="212" y="50"/>
                  </a:lnTo>
                  <a:lnTo>
                    <a:pt x="229" y="41"/>
                  </a:lnTo>
                  <a:lnTo>
                    <a:pt x="245" y="30"/>
                  </a:lnTo>
                  <a:lnTo>
                    <a:pt x="259" y="16"/>
                  </a:lnTo>
                  <a:lnTo>
                    <a:pt x="271" y="0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4" name="Freeform 409"/>
            <p:cNvSpPr>
              <a:spLocks/>
            </p:cNvSpPr>
            <p:nvPr/>
          </p:nvSpPr>
          <p:spPr bwMode="auto">
            <a:xfrm>
              <a:off x="673" y="3095"/>
              <a:ext cx="2" cy="20"/>
            </a:xfrm>
            <a:custGeom>
              <a:avLst/>
              <a:gdLst>
                <a:gd name="T0" fmla="*/ 1 w 2"/>
                <a:gd name="T1" fmla="*/ 10 h 20"/>
                <a:gd name="T2" fmla="*/ 1 w 2"/>
                <a:gd name="T3" fmla="*/ 11 h 20"/>
                <a:gd name="T4" fmla="*/ 1 w 2"/>
                <a:gd name="T5" fmla="*/ 11 h 20"/>
                <a:gd name="T6" fmla="*/ 1 w 2"/>
                <a:gd name="T7" fmla="*/ 13 h 20"/>
                <a:gd name="T8" fmla="*/ 1 w 2"/>
                <a:gd name="T9" fmla="*/ 14 h 20"/>
                <a:gd name="T10" fmla="*/ 1 w 2"/>
                <a:gd name="T11" fmla="*/ 14 h 20"/>
                <a:gd name="T12" fmla="*/ 1 w 2"/>
                <a:gd name="T13" fmla="*/ 15 h 20"/>
                <a:gd name="T14" fmla="*/ 1 w 2"/>
                <a:gd name="T15" fmla="*/ 16 h 20"/>
                <a:gd name="T16" fmla="*/ 1 w 2"/>
                <a:gd name="T17" fmla="*/ 17 h 20"/>
                <a:gd name="T18" fmla="*/ 1 w 2"/>
                <a:gd name="T19" fmla="*/ 17 h 20"/>
                <a:gd name="T20" fmla="*/ 1 w 2"/>
                <a:gd name="T21" fmla="*/ 17 h 20"/>
                <a:gd name="T22" fmla="*/ 0 w 2"/>
                <a:gd name="T23" fmla="*/ 17 h 20"/>
                <a:gd name="T24" fmla="*/ 0 w 2"/>
                <a:gd name="T25" fmla="*/ 17 h 20"/>
                <a:gd name="T26" fmla="*/ 0 w 2"/>
                <a:gd name="T27" fmla="*/ 17 h 20"/>
                <a:gd name="T28" fmla="*/ 0 w 2"/>
                <a:gd name="T29" fmla="*/ 16 h 20"/>
                <a:gd name="T30" fmla="*/ 0 w 2"/>
                <a:gd name="T31" fmla="*/ 16 h 20"/>
                <a:gd name="T32" fmla="*/ 0 w 2"/>
                <a:gd name="T33" fmla="*/ 17 h 20"/>
                <a:gd name="T34" fmla="*/ 0 w 2"/>
                <a:gd name="T35" fmla="*/ 17 h 20"/>
                <a:gd name="T36" fmla="*/ 0 w 2"/>
                <a:gd name="T37" fmla="*/ 17 h 20"/>
                <a:gd name="T38" fmla="*/ 0 w 2"/>
                <a:gd name="T39" fmla="*/ 18 h 20"/>
                <a:gd name="T40" fmla="*/ 0 w 2"/>
                <a:gd name="T41" fmla="*/ 19 h 20"/>
                <a:gd name="T42" fmla="*/ 0 w 2"/>
                <a:gd name="T43" fmla="*/ 19 h 20"/>
                <a:gd name="T44" fmla="*/ 1 w 2"/>
                <a:gd name="T45" fmla="*/ 18 h 20"/>
                <a:gd name="T46" fmla="*/ 1 w 2"/>
                <a:gd name="T47" fmla="*/ 17 h 20"/>
                <a:gd name="T48" fmla="*/ 1 w 2"/>
                <a:gd name="T49" fmla="*/ 16 h 20"/>
                <a:gd name="T50" fmla="*/ 1 w 2"/>
                <a:gd name="T51" fmla="*/ 15 h 20"/>
                <a:gd name="T52" fmla="*/ 1 w 2"/>
                <a:gd name="T53" fmla="*/ 14 h 20"/>
                <a:gd name="T54" fmla="*/ 1 w 2"/>
                <a:gd name="T55" fmla="*/ 12 h 20"/>
                <a:gd name="T56" fmla="*/ 1 w 2"/>
                <a:gd name="T57" fmla="*/ 11 h 20"/>
                <a:gd name="T58" fmla="*/ 1 w 2"/>
                <a:gd name="T59" fmla="*/ 9 h 20"/>
                <a:gd name="T60" fmla="*/ 1 w 2"/>
                <a:gd name="T61" fmla="*/ 8 h 20"/>
                <a:gd name="T62" fmla="*/ 1 w 2"/>
                <a:gd name="T63" fmla="*/ 7 h 20"/>
                <a:gd name="T64" fmla="*/ 1 w 2"/>
                <a:gd name="T65" fmla="*/ 5 h 20"/>
                <a:gd name="T66" fmla="*/ 1 w 2"/>
                <a:gd name="T67" fmla="*/ 4 h 20"/>
                <a:gd name="T68" fmla="*/ 1 w 2"/>
                <a:gd name="T69" fmla="*/ 2 h 20"/>
                <a:gd name="T70" fmla="*/ 1 w 2"/>
                <a:gd name="T71" fmla="*/ 2 h 20"/>
                <a:gd name="T72" fmla="*/ 0 w 2"/>
                <a:gd name="T73" fmla="*/ 1 h 20"/>
                <a:gd name="T74" fmla="*/ 0 w 2"/>
                <a:gd name="T75" fmla="*/ 0 h 20"/>
                <a:gd name="T76" fmla="*/ 0 w 2"/>
                <a:gd name="T77" fmla="*/ 1 h 20"/>
                <a:gd name="T78" fmla="*/ 0 w 2"/>
                <a:gd name="T79" fmla="*/ 1 h 20"/>
                <a:gd name="T80" fmla="*/ 0 w 2"/>
                <a:gd name="T81" fmla="*/ 2 h 20"/>
                <a:gd name="T82" fmla="*/ 0 w 2"/>
                <a:gd name="T83" fmla="*/ 2 h 20"/>
                <a:gd name="T84" fmla="*/ 0 w 2"/>
                <a:gd name="T85" fmla="*/ 2 h 20"/>
                <a:gd name="T86" fmla="*/ 0 w 2"/>
                <a:gd name="T87" fmla="*/ 3 h 20"/>
                <a:gd name="T88" fmla="*/ 0 w 2"/>
                <a:gd name="T89" fmla="*/ 4 h 20"/>
                <a:gd name="T90" fmla="*/ 0 w 2"/>
                <a:gd name="T91" fmla="*/ 3 h 20"/>
                <a:gd name="T92" fmla="*/ 0 w 2"/>
                <a:gd name="T93" fmla="*/ 2 h 20"/>
                <a:gd name="T94" fmla="*/ 0 w 2"/>
                <a:gd name="T95" fmla="*/ 2 h 20"/>
                <a:gd name="T96" fmla="*/ 0 w 2"/>
                <a:gd name="T97" fmla="*/ 2 h 20"/>
                <a:gd name="T98" fmla="*/ 1 w 2"/>
                <a:gd name="T99" fmla="*/ 2 h 20"/>
                <a:gd name="T100" fmla="*/ 1 w 2"/>
                <a:gd name="T101" fmla="*/ 3 h 20"/>
                <a:gd name="T102" fmla="*/ 1 w 2"/>
                <a:gd name="T103" fmla="*/ 4 h 20"/>
                <a:gd name="T104" fmla="*/ 1 w 2"/>
                <a:gd name="T105" fmla="*/ 5 h 20"/>
                <a:gd name="T106" fmla="*/ 1 w 2"/>
                <a:gd name="T107" fmla="*/ 5 h 20"/>
                <a:gd name="T108" fmla="*/ 1 w 2"/>
                <a:gd name="T109" fmla="*/ 6 h 20"/>
                <a:gd name="T110" fmla="*/ 1 w 2"/>
                <a:gd name="T111" fmla="*/ 7 h 20"/>
                <a:gd name="T112" fmla="*/ 1 w 2"/>
                <a:gd name="T113" fmla="*/ 8 h 20"/>
                <a:gd name="T114" fmla="*/ 1 w 2"/>
                <a:gd name="T115" fmla="*/ 10 h 2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"/>
                <a:gd name="T175" fmla="*/ 0 h 20"/>
                <a:gd name="T176" fmla="*/ 2 w 2"/>
                <a:gd name="T177" fmla="*/ 20 h 2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" h="20">
                  <a:moveTo>
                    <a:pt x="1" y="10"/>
                  </a:moveTo>
                  <a:lnTo>
                    <a:pt x="1" y="11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5" name="Freeform 410"/>
            <p:cNvSpPr>
              <a:spLocks/>
            </p:cNvSpPr>
            <p:nvPr/>
          </p:nvSpPr>
          <p:spPr bwMode="auto">
            <a:xfrm>
              <a:off x="682" y="3105"/>
              <a:ext cx="3" cy="20"/>
            </a:xfrm>
            <a:custGeom>
              <a:avLst/>
              <a:gdLst>
                <a:gd name="T0" fmla="*/ 2 w 3"/>
                <a:gd name="T1" fmla="*/ 10 h 20"/>
                <a:gd name="T2" fmla="*/ 2 w 3"/>
                <a:gd name="T3" fmla="*/ 11 h 20"/>
                <a:gd name="T4" fmla="*/ 2 w 3"/>
                <a:gd name="T5" fmla="*/ 12 h 20"/>
                <a:gd name="T6" fmla="*/ 2 w 3"/>
                <a:gd name="T7" fmla="*/ 13 h 20"/>
                <a:gd name="T8" fmla="*/ 2 w 3"/>
                <a:gd name="T9" fmla="*/ 14 h 20"/>
                <a:gd name="T10" fmla="*/ 2 w 3"/>
                <a:gd name="T11" fmla="*/ 14 h 20"/>
                <a:gd name="T12" fmla="*/ 2 w 3"/>
                <a:gd name="T13" fmla="*/ 15 h 20"/>
                <a:gd name="T14" fmla="*/ 2 w 3"/>
                <a:gd name="T15" fmla="*/ 16 h 20"/>
                <a:gd name="T16" fmla="*/ 1 w 3"/>
                <a:gd name="T17" fmla="*/ 16 h 20"/>
                <a:gd name="T18" fmla="*/ 1 w 3"/>
                <a:gd name="T19" fmla="*/ 17 h 20"/>
                <a:gd name="T20" fmla="*/ 1 w 3"/>
                <a:gd name="T21" fmla="*/ 17 h 20"/>
                <a:gd name="T22" fmla="*/ 1 w 3"/>
                <a:gd name="T23" fmla="*/ 17 h 20"/>
                <a:gd name="T24" fmla="*/ 1 w 3"/>
                <a:gd name="T25" fmla="*/ 17 h 20"/>
                <a:gd name="T26" fmla="*/ 0 w 3"/>
                <a:gd name="T27" fmla="*/ 16 h 20"/>
                <a:gd name="T28" fmla="*/ 1 w 3"/>
                <a:gd name="T29" fmla="*/ 16 h 20"/>
                <a:gd name="T30" fmla="*/ 1 w 3"/>
                <a:gd name="T31" fmla="*/ 17 h 20"/>
                <a:gd name="T32" fmla="*/ 1 w 3"/>
                <a:gd name="T33" fmla="*/ 17 h 20"/>
                <a:gd name="T34" fmla="*/ 1 w 3"/>
                <a:gd name="T35" fmla="*/ 17 h 20"/>
                <a:gd name="T36" fmla="*/ 1 w 3"/>
                <a:gd name="T37" fmla="*/ 18 h 20"/>
                <a:gd name="T38" fmla="*/ 1 w 3"/>
                <a:gd name="T39" fmla="*/ 18 h 20"/>
                <a:gd name="T40" fmla="*/ 1 w 3"/>
                <a:gd name="T41" fmla="*/ 19 h 20"/>
                <a:gd name="T42" fmla="*/ 1 w 3"/>
                <a:gd name="T43" fmla="*/ 18 h 20"/>
                <a:gd name="T44" fmla="*/ 2 w 3"/>
                <a:gd name="T45" fmla="*/ 17 h 20"/>
                <a:gd name="T46" fmla="*/ 2 w 3"/>
                <a:gd name="T47" fmla="*/ 16 h 20"/>
                <a:gd name="T48" fmla="*/ 2 w 3"/>
                <a:gd name="T49" fmla="*/ 15 h 20"/>
                <a:gd name="T50" fmla="*/ 2 w 3"/>
                <a:gd name="T51" fmla="*/ 14 h 20"/>
                <a:gd name="T52" fmla="*/ 2 w 3"/>
                <a:gd name="T53" fmla="*/ 12 h 20"/>
                <a:gd name="T54" fmla="*/ 2 w 3"/>
                <a:gd name="T55" fmla="*/ 11 h 20"/>
                <a:gd name="T56" fmla="*/ 2 w 3"/>
                <a:gd name="T57" fmla="*/ 9 h 20"/>
                <a:gd name="T58" fmla="*/ 2 w 3"/>
                <a:gd name="T59" fmla="*/ 8 h 20"/>
                <a:gd name="T60" fmla="*/ 2 w 3"/>
                <a:gd name="T61" fmla="*/ 7 h 20"/>
                <a:gd name="T62" fmla="*/ 2 w 3"/>
                <a:gd name="T63" fmla="*/ 5 h 20"/>
                <a:gd name="T64" fmla="*/ 2 w 3"/>
                <a:gd name="T65" fmla="*/ 4 h 20"/>
                <a:gd name="T66" fmla="*/ 2 w 3"/>
                <a:gd name="T67" fmla="*/ 2 h 20"/>
                <a:gd name="T68" fmla="*/ 1 w 3"/>
                <a:gd name="T69" fmla="*/ 2 h 20"/>
                <a:gd name="T70" fmla="*/ 1 w 3"/>
                <a:gd name="T71" fmla="*/ 1 h 20"/>
                <a:gd name="T72" fmla="*/ 1 w 3"/>
                <a:gd name="T73" fmla="*/ 0 h 20"/>
                <a:gd name="T74" fmla="*/ 1 w 3"/>
                <a:gd name="T75" fmla="*/ 1 h 20"/>
                <a:gd name="T76" fmla="*/ 0 w 3"/>
                <a:gd name="T77" fmla="*/ 2 h 20"/>
                <a:gd name="T78" fmla="*/ 0 w 3"/>
                <a:gd name="T79" fmla="*/ 2 h 20"/>
                <a:gd name="T80" fmla="*/ 0 w 3"/>
                <a:gd name="T81" fmla="*/ 2 h 20"/>
                <a:gd name="T82" fmla="*/ 0 w 3"/>
                <a:gd name="T83" fmla="*/ 3 h 20"/>
                <a:gd name="T84" fmla="*/ 0 w 3"/>
                <a:gd name="T85" fmla="*/ 4 h 20"/>
                <a:gd name="T86" fmla="*/ 0 w 3"/>
                <a:gd name="T87" fmla="*/ 3 h 20"/>
                <a:gd name="T88" fmla="*/ 0 w 3"/>
                <a:gd name="T89" fmla="*/ 2 h 20"/>
                <a:gd name="T90" fmla="*/ 1 w 3"/>
                <a:gd name="T91" fmla="*/ 2 h 20"/>
                <a:gd name="T92" fmla="*/ 1 w 3"/>
                <a:gd name="T93" fmla="*/ 2 h 20"/>
                <a:gd name="T94" fmla="*/ 1 w 3"/>
                <a:gd name="T95" fmla="*/ 2 h 20"/>
                <a:gd name="T96" fmla="*/ 1 w 3"/>
                <a:gd name="T97" fmla="*/ 2 h 20"/>
                <a:gd name="T98" fmla="*/ 1 w 3"/>
                <a:gd name="T99" fmla="*/ 2 h 20"/>
                <a:gd name="T100" fmla="*/ 1 w 3"/>
                <a:gd name="T101" fmla="*/ 3 h 20"/>
                <a:gd name="T102" fmla="*/ 2 w 3"/>
                <a:gd name="T103" fmla="*/ 3 h 20"/>
                <a:gd name="T104" fmla="*/ 2 w 3"/>
                <a:gd name="T105" fmla="*/ 4 h 20"/>
                <a:gd name="T106" fmla="*/ 2 w 3"/>
                <a:gd name="T107" fmla="*/ 5 h 20"/>
                <a:gd name="T108" fmla="*/ 2 w 3"/>
                <a:gd name="T109" fmla="*/ 6 h 20"/>
                <a:gd name="T110" fmla="*/ 2 w 3"/>
                <a:gd name="T111" fmla="*/ 7 h 20"/>
                <a:gd name="T112" fmla="*/ 2 w 3"/>
                <a:gd name="T113" fmla="*/ 8 h 20"/>
                <a:gd name="T114" fmla="*/ 2 w 3"/>
                <a:gd name="T115" fmla="*/ 10 h 2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"/>
                <a:gd name="T175" fmla="*/ 0 h 20"/>
                <a:gd name="T176" fmla="*/ 3 w 3"/>
                <a:gd name="T177" fmla="*/ 20 h 2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" h="20">
                  <a:moveTo>
                    <a:pt x="2" y="10"/>
                  </a:moveTo>
                  <a:lnTo>
                    <a:pt x="2" y="11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0" y="16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8"/>
                  </a:lnTo>
                  <a:lnTo>
                    <a:pt x="2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6" name="Freeform 411"/>
            <p:cNvSpPr>
              <a:spLocks/>
            </p:cNvSpPr>
            <p:nvPr/>
          </p:nvSpPr>
          <p:spPr bwMode="auto">
            <a:xfrm>
              <a:off x="687" y="3152"/>
              <a:ext cx="21" cy="3"/>
            </a:xfrm>
            <a:custGeom>
              <a:avLst/>
              <a:gdLst>
                <a:gd name="T0" fmla="*/ 10 w 21"/>
                <a:gd name="T1" fmla="*/ 1 h 3"/>
                <a:gd name="T2" fmla="*/ 11 w 21"/>
                <a:gd name="T3" fmla="*/ 1 h 3"/>
                <a:gd name="T4" fmla="*/ 12 w 21"/>
                <a:gd name="T5" fmla="*/ 1 h 3"/>
                <a:gd name="T6" fmla="*/ 12 w 21"/>
                <a:gd name="T7" fmla="*/ 1 h 3"/>
                <a:gd name="T8" fmla="*/ 13 w 21"/>
                <a:gd name="T9" fmla="*/ 1 h 3"/>
                <a:gd name="T10" fmla="*/ 14 w 21"/>
                <a:gd name="T11" fmla="*/ 1 h 3"/>
                <a:gd name="T12" fmla="*/ 15 w 21"/>
                <a:gd name="T13" fmla="*/ 1 h 3"/>
                <a:gd name="T14" fmla="*/ 15 w 21"/>
                <a:gd name="T15" fmla="*/ 1 h 3"/>
                <a:gd name="T16" fmla="*/ 16 w 21"/>
                <a:gd name="T17" fmla="*/ 1 h 3"/>
                <a:gd name="T18" fmla="*/ 17 w 21"/>
                <a:gd name="T19" fmla="*/ 1 h 3"/>
                <a:gd name="T20" fmla="*/ 17 w 21"/>
                <a:gd name="T21" fmla="*/ 1 h 3"/>
                <a:gd name="T22" fmla="*/ 17 w 21"/>
                <a:gd name="T23" fmla="*/ 1 h 3"/>
                <a:gd name="T24" fmla="*/ 17 w 21"/>
                <a:gd name="T25" fmla="*/ 2 h 3"/>
                <a:gd name="T26" fmla="*/ 16 w 21"/>
                <a:gd name="T27" fmla="*/ 2 h 3"/>
                <a:gd name="T28" fmla="*/ 16 w 21"/>
                <a:gd name="T29" fmla="*/ 2 h 3"/>
                <a:gd name="T30" fmla="*/ 17 w 21"/>
                <a:gd name="T31" fmla="*/ 2 h 3"/>
                <a:gd name="T32" fmla="*/ 18 w 21"/>
                <a:gd name="T33" fmla="*/ 2 h 3"/>
                <a:gd name="T34" fmla="*/ 18 w 21"/>
                <a:gd name="T35" fmla="*/ 1 h 3"/>
                <a:gd name="T36" fmla="*/ 18 w 21"/>
                <a:gd name="T37" fmla="*/ 1 h 3"/>
                <a:gd name="T38" fmla="*/ 19 w 21"/>
                <a:gd name="T39" fmla="*/ 1 h 3"/>
                <a:gd name="T40" fmla="*/ 20 w 21"/>
                <a:gd name="T41" fmla="*/ 1 h 3"/>
                <a:gd name="T42" fmla="*/ 18 w 21"/>
                <a:gd name="T43" fmla="*/ 1 h 3"/>
                <a:gd name="T44" fmla="*/ 18 w 21"/>
                <a:gd name="T45" fmla="*/ 1 h 3"/>
                <a:gd name="T46" fmla="*/ 16 w 21"/>
                <a:gd name="T47" fmla="*/ 0 h 3"/>
                <a:gd name="T48" fmla="*/ 15 w 21"/>
                <a:gd name="T49" fmla="*/ 0 h 3"/>
                <a:gd name="T50" fmla="*/ 14 w 21"/>
                <a:gd name="T51" fmla="*/ 0 h 3"/>
                <a:gd name="T52" fmla="*/ 12 w 21"/>
                <a:gd name="T53" fmla="*/ 0 h 3"/>
                <a:gd name="T54" fmla="*/ 11 w 21"/>
                <a:gd name="T55" fmla="*/ 0 h 3"/>
                <a:gd name="T56" fmla="*/ 9 w 21"/>
                <a:gd name="T57" fmla="*/ 0 h 3"/>
                <a:gd name="T58" fmla="*/ 8 w 21"/>
                <a:gd name="T59" fmla="*/ 0 h 3"/>
                <a:gd name="T60" fmla="*/ 6 w 21"/>
                <a:gd name="T61" fmla="*/ 0 h 3"/>
                <a:gd name="T62" fmla="*/ 5 w 21"/>
                <a:gd name="T63" fmla="*/ 0 h 3"/>
                <a:gd name="T64" fmla="*/ 4 w 21"/>
                <a:gd name="T65" fmla="*/ 1 h 3"/>
                <a:gd name="T66" fmla="*/ 2 w 21"/>
                <a:gd name="T67" fmla="*/ 1 h 3"/>
                <a:gd name="T68" fmla="*/ 2 w 21"/>
                <a:gd name="T69" fmla="*/ 1 h 3"/>
                <a:gd name="T70" fmla="*/ 1 w 21"/>
                <a:gd name="T71" fmla="*/ 1 h 3"/>
                <a:gd name="T72" fmla="*/ 0 w 21"/>
                <a:gd name="T73" fmla="*/ 2 h 3"/>
                <a:gd name="T74" fmla="*/ 1 w 21"/>
                <a:gd name="T75" fmla="*/ 2 h 3"/>
                <a:gd name="T76" fmla="*/ 1 w 21"/>
                <a:gd name="T77" fmla="*/ 2 h 3"/>
                <a:gd name="T78" fmla="*/ 2 w 21"/>
                <a:gd name="T79" fmla="*/ 2 h 3"/>
                <a:gd name="T80" fmla="*/ 2 w 21"/>
                <a:gd name="T81" fmla="*/ 2 h 3"/>
                <a:gd name="T82" fmla="*/ 2 w 21"/>
                <a:gd name="T83" fmla="*/ 2 h 3"/>
                <a:gd name="T84" fmla="*/ 3 w 21"/>
                <a:gd name="T85" fmla="*/ 2 h 3"/>
                <a:gd name="T86" fmla="*/ 4 w 21"/>
                <a:gd name="T87" fmla="*/ 2 h 3"/>
                <a:gd name="T88" fmla="*/ 5 w 21"/>
                <a:gd name="T89" fmla="*/ 2 h 3"/>
                <a:gd name="T90" fmla="*/ 3 w 21"/>
                <a:gd name="T91" fmla="*/ 2 h 3"/>
                <a:gd name="T92" fmla="*/ 2 w 21"/>
                <a:gd name="T93" fmla="*/ 2 h 3"/>
                <a:gd name="T94" fmla="*/ 2 w 21"/>
                <a:gd name="T95" fmla="*/ 2 h 3"/>
                <a:gd name="T96" fmla="*/ 2 w 21"/>
                <a:gd name="T97" fmla="*/ 1 h 3"/>
                <a:gd name="T98" fmla="*/ 2 w 21"/>
                <a:gd name="T99" fmla="*/ 1 h 3"/>
                <a:gd name="T100" fmla="*/ 2 w 21"/>
                <a:gd name="T101" fmla="*/ 1 h 3"/>
                <a:gd name="T102" fmla="*/ 3 w 21"/>
                <a:gd name="T103" fmla="*/ 1 h 3"/>
                <a:gd name="T104" fmla="*/ 4 w 21"/>
                <a:gd name="T105" fmla="*/ 1 h 3"/>
                <a:gd name="T106" fmla="*/ 5 w 21"/>
                <a:gd name="T107" fmla="*/ 1 h 3"/>
                <a:gd name="T108" fmla="*/ 5 w 21"/>
                <a:gd name="T109" fmla="*/ 1 h 3"/>
                <a:gd name="T110" fmla="*/ 6 w 21"/>
                <a:gd name="T111" fmla="*/ 1 h 3"/>
                <a:gd name="T112" fmla="*/ 8 w 21"/>
                <a:gd name="T113" fmla="*/ 1 h 3"/>
                <a:gd name="T114" fmla="*/ 8 w 21"/>
                <a:gd name="T115" fmla="*/ 1 h 3"/>
                <a:gd name="T116" fmla="*/ 10 w 21"/>
                <a:gd name="T117" fmla="*/ 1 h 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1"/>
                <a:gd name="T178" fmla="*/ 0 h 3"/>
                <a:gd name="T179" fmla="*/ 21 w 21"/>
                <a:gd name="T180" fmla="*/ 3 h 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1" h="3">
                  <a:moveTo>
                    <a:pt x="10" y="1"/>
                  </a:moveTo>
                  <a:lnTo>
                    <a:pt x="11" y="1"/>
                  </a:lnTo>
                  <a:lnTo>
                    <a:pt x="12" y="1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18" y="1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8" y="1"/>
                  </a:lnTo>
                  <a:lnTo>
                    <a:pt x="1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7" name="Freeform 412"/>
            <p:cNvSpPr>
              <a:spLocks/>
            </p:cNvSpPr>
            <p:nvPr/>
          </p:nvSpPr>
          <p:spPr bwMode="auto">
            <a:xfrm>
              <a:off x="709" y="3129"/>
              <a:ext cx="3" cy="21"/>
            </a:xfrm>
            <a:custGeom>
              <a:avLst/>
              <a:gdLst>
                <a:gd name="T0" fmla="*/ 2 w 3"/>
                <a:gd name="T1" fmla="*/ 11 h 21"/>
                <a:gd name="T2" fmla="*/ 2 w 3"/>
                <a:gd name="T3" fmla="*/ 12 h 21"/>
                <a:gd name="T4" fmla="*/ 2 w 3"/>
                <a:gd name="T5" fmla="*/ 12 h 21"/>
                <a:gd name="T6" fmla="*/ 2 w 3"/>
                <a:gd name="T7" fmla="*/ 13 h 21"/>
                <a:gd name="T8" fmla="*/ 2 w 3"/>
                <a:gd name="T9" fmla="*/ 14 h 21"/>
                <a:gd name="T10" fmla="*/ 1 w 3"/>
                <a:gd name="T11" fmla="*/ 15 h 21"/>
                <a:gd name="T12" fmla="*/ 1 w 3"/>
                <a:gd name="T13" fmla="*/ 15 h 21"/>
                <a:gd name="T14" fmla="*/ 1 w 3"/>
                <a:gd name="T15" fmla="*/ 16 h 21"/>
                <a:gd name="T16" fmla="*/ 1 w 3"/>
                <a:gd name="T17" fmla="*/ 17 h 21"/>
                <a:gd name="T18" fmla="*/ 1 w 3"/>
                <a:gd name="T19" fmla="*/ 18 h 21"/>
                <a:gd name="T20" fmla="*/ 1 w 3"/>
                <a:gd name="T21" fmla="*/ 18 h 21"/>
                <a:gd name="T22" fmla="*/ 1 w 3"/>
                <a:gd name="T23" fmla="*/ 18 h 21"/>
                <a:gd name="T24" fmla="*/ 0 w 3"/>
                <a:gd name="T25" fmla="*/ 18 h 21"/>
                <a:gd name="T26" fmla="*/ 0 w 3"/>
                <a:gd name="T27" fmla="*/ 17 h 21"/>
                <a:gd name="T28" fmla="*/ 0 w 3"/>
                <a:gd name="T29" fmla="*/ 16 h 21"/>
                <a:gd name="T30" fmla="*/ 0 w 3"/>
                <a:gd name="T31" fmla="*/ 17 h 21"/>
                <a:gd name="T32" fmla="*/ 0 w 3"/>
                <a:gd name="T33" fmla="*/ 18 h 21"/>
                <a:gd name="T34" fmla="*/ 0 w 3"/>
                <a:gd name="T35" fmla="*/ 18 h 21"/>
                <a:gd name="T36" fmla="*/ 0 w 3"/>
                <a:gd name="T37" fmla="*/ 19 h 21"/>
                <a:gd name="T38" fmla="*/ 0 w 3"/>
                <a:gd name="T39" fmla="*/ 20 h 21"/>
                <a:gd name="T40" fmla="*/ 1 w 3"/>
                <a:gd name="T41" fmla="*/ 20 h 21"/>
                <a:gd name="T42" fmla="*/ 1 w 3"/>
                <a:gd name="T43" fmla="*/ 19 h 21"/>
                <a:gd name="T44" fmla="*/ 1 w 3"/>
                <a:gd name="T45" fmla="*/ 18 h 21"/>
                <a:gd name="T46" fmla="*/ 1 w 3"/>
                <a:gd name="T47" fmla="*/ 18 h 21"/>
                <a:gd name="T48" fmla="*/ 2 w 3"/>
                <a:gd name="T49" fmla="*/ 16 h 21"/>
                <a:gd name="T50" fmla="*/ 2 w 3"/>
                <a:gd name="T51" fmla="*/ 15 h 21"/>
                <a:gd name="T52" fmla="*/ 2 w 3"/>
                <a:gd name="T53" fmla="*/ 14 h 21"/>
                <a:gd name="T54" fmla="*/ 2 w 3"/>
                <a:gd name="T55" fmla="*/ 12 h 21"/>
                <a:gd name="T56" fmla="*/ 2 w 3"/>
                <a:gd name="T57" fmla="*/ 11 h 21"/>
                <a:gd name="T58" fmla="*/ 2 w 3"/>
                <a:gd name="T59" fmla="*/ 9 h 21"/>
                <a:gd name="T60" fmla="*/ 2 w 3"/>
                <a:gd name="T61" fmla="*/ 8 h 21"/>
                <a:gd name="T62" fmla="*/ 2 w 3"/>
                <a:gd name="T63" fmla="*/ 6 h 21"/>
                <a:gd name="T64" fmla="*/ 2 w 3"/>
                <a:gd name="T65" fmla="*/ 5 h 21"/>
                <a:gd name="T66" fmla="*/ 2 w 3"/>
                <a:gd name="T67" fmla="*/ 4 h 21"/>
                <a:gd name="T68" fmla="*/ 2 w 3"/>
                <a:gd name="T69" fmla="*/ 2 h 21"/>
                <a:gd name="T70" fmla="*/ 2 w 3"/>
                <a:gd name="T71" fmla="*/ 2 h 21"/>
                <a:gd name="T72" fmla="*/ 1 w 3"/>
                <a:gd name="T73" fmla="*/ 0 h 21"/>
                <a:gd name="T74" fmla="*/ 1 w 3"/>
                <a:gd name="T75" fmla="*/ 1 h 21"/>
                <a:gd name="T76" fmla="*/ 1 w 3"/>
                <a:gd name="T77" fmla="*/ 1 h 21"/>
                <a:gd name="T78" fmla="*/ 1 w 3"/>
                <a:gd name="T79" fmla="*/ 2 h 21"/>
                <a:gd name="T80" fmla="*/ 1 w 3"/>
                <a:gd name="T81" fmla="*/ 2 h 21"/>
                <a:gd name="T82" fmla="*/ 1 w 3"/>
                <a:gd name="T83" fmla="*/ 2 h 21"/>
                <a:gd name="T84" fmla="*/ 1 w 3"/>
                <a:gd name="T85" fmla="*/ 3 h 21"/>
                <a:gd name="T86" fmla="*/ 0 w 3"/>
                <a:gd name="T87" fmla="*/ 4 h 21"/>
                <a:gd name="T88" fmla="*/ 0 w 3"/>
                <a:gd name="T89" fmla="*/ 5 h 21"/>
                <a:gd name="T90" fmla="*/ 1 w 3"/>
                <a:gd name="T91" fmla="*/ 4 h 21"/>
                <a:gd name="T92" fmla="*/ 1 w 3"/>
                <a:gd name="T93" fmla="*/ 3 h 21"/>
                <a:gd name="T94" fmla="*/ 1 w 3"/>
                <a:gd name="T95" fmla="*/ 2 h 21"/>
                <a:gd name="T96" fmla="*/ 1 w 3"/>
                <a:gd name="T97" fmla="*/ 2 h 21"/>
                <a:gd name="T98" fmla="*/ 2 w 3"/>
                <a:gd name="T99" fmla="*/ 3 h 21"/>
                <a:gd name="T100" fmla="*/ 2 w 3"/>
                <a:gd name="T101" fmla="*/ 4 h 21"/>
                <a:gd name="T102" fmla="*/ 2 w 3"/>
                <a:gd name="T103" fmla="*/ 5 h 21"/>
                <a:gd name="T104" fmla="*/ 2 w 3"/>
                <a:gd name="T105" fmla="*/ 5 h 21"/>
                <a:gd name="T106" fmla="*/ 2 w 3"/>
                <a:gd name="T107" fmla="*/ 6 h 21"/>
                <a:gd name="T108" fmla="*/ 2 w 3"/>
                <a:gd name="T109" fmla="*/ 7 h 21"/>
                <a:gd name="T110" fmla="*/ 2 w 3"/>
                <a:gd name="T111" fmla="*/ 8 h 21"/>
                <a:gd name="T112" fmla="*/ 2 w 3"/>
                <a:gd name="T113" fmla="*/ 9 h 21"/>
                <a:gd name="T114" fmla="*/ 2 w 3"/>
                <a:gd name="T115" fmla="*/ 11 h 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"/>
                <a:gd name="T175" fmla="*/ 0 h 21"/>
                <a:gd name="T176" fmla="*/ 3 w 3"/>
                <a:gd name="T177" fmla="*/ 21 h 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" h="21">
                  <a:moveTo>
                    <a:pt x="2" y="11"/>
                  </a:moveTo>
                  <a:lnTo>
                    <a:pt x="2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2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8" name="Freeform 413"/>
            <p:cNvSpPr>
              <a:spLocks/>
            </p:cNvSpPr>
            <p:nvPr/>
          </p:nvSpPr>
          <p:spPr bwMode="auto">
            <a:xfrm>
              <a:off x="717" y="3136"/>
              <a:ext cx="8" cy="18"/>
            </a:xfrm>
            <a:custGeom>
              <a:avLst/>
              <a:gdLst>
                <a:gd name="T0" fmla="*/ 5 w 8"/>
                <a:gd name="T1" fmla="*/ 10 h 18"/>
                <a:gd name="T2" fmla="*/ 5 w 8"/>
                <a:gd name="T3" fmla="*/ 10 h 18"/>
                <a:gd name="T4" fmla="*/ 4 w 8"/>
                <a:gd name="T5" fmla="*/ 11 h 18"/>
                <a:gd name="T6" fmla="*/ 4 w 8"/>
                <a:gd name="T7" fmla="*/ 12 h 18"/>
                <a:gd name="T8" fmla="*/ 4 w 8"/>
                <a:gd name="T9" fmla="*/ 13 h 18"/>
                <a:gd name="T10" fmla="*/ 3 w 8"/>
                <a:gd name="T11" fmla="*/ 13 h 18"/>
                <a:gd name="T12" fmla="*/ 3 w 8"/>
                <a:gd name="T13" fmla="*/ 14 h 18"/>
                <a:gd name="T14" fmla="*/ 3 w 8"/>
                <a:gd name="T15" fmla="*/ 15 h 18"/>
                <a:gd name="T16" fmla="*/ 2 w 8"/>
                <a:gd name="T17" fmla="*/ 15 h 18"/>
                <a:gd name="T18" fmla="*/ 2 w 8"/>
                <a:gd name="T19" fmla="*/ 16 h 18"/>
                <a:gd name="T20" fmla="*/ 2 w 8"/>
                <a:gd name="T21" fmla="*/ 16 h 18"/>
                <a:gd name="T22" fmla="*/ 1 w 8"/>
                <a:gd name="T23" fmla="*/ 16 h 18"/>
                <a:gd name="T24" fmla="*/ 1 w 8"/>
                <a:gd name="T25" fmla="*/ 15 h 18"/>
                <a:gd name="T26" fmla="*/ 1 w 8"/>
                <a:gd name="T27" fmla="*/ 14 h 18"/>
                <a:gd name="T28" fmla="*/ 0 w 8"/>
                <a:gd name="T29" fmla="*/ 13 h 18"/>
                <a:gd name="T30" fmla="*/ 0 w 8"/>
                <a:gd name="T31" fmla="*/ 14 h 18"/>
                <a:gd name="T32" fmla="*/ 1 w 8"/>
                <a:gd name="T33" fmla="*/ 16 h 18"/>
                <a:gd name="T34" fmla="*/ 1 w 8"/>
                <a:gd name="T35" fmla="*/ 16 h 18"/>
                <a:gd name="T36" fmla="*/ 1 w 8"/>
                <a:gd name="T37" fmla="*/ 17 h 18"/>
                <a:gd name="T38" fmla="*/ 1 w 8"/>
                <a:gd name="T39" fmla="*/ 17 h 18"/>
                <a:gd name="T40" fmla="*/ 2 w 8"/>
                <a:gd name="T41" fmla="*/ 16 h 18"/>
                <a:gd name="T42" fmla="*/ 3 w 8"/>
                <a:gd name="T43" fmla="*/ 16 h 18"/>
                <a:gd name="T44" fmla="*/ 3 w 8"/>
                <a:gd name="T45" fmla="*/ 15 h 18"/>
                <a:gd name="T46" fmla="*/ 4 w 8"/>
                <a:gd name="T47" fmla="*/ 14 h 18"/>
                <a:gd name="T48" fmla="*/ 5 w 8"/>
                <a:gd name="T49" fmla="*/ 13 h 18"/>
                <a:gd name="T50" fmla="*/ 5 w 8"/>
                <a:gd name="T51" fmla="*/ 11 h 18"/>
                <a:gd name="T52" fmla="*/ 6 w 8"/>
                <a:gd name="T53" fmla="*/ 10 h 18"/>
                <a:gd name="T54" fmla="*/ 6 w 8"/>
                <a:gd name="T55" fmla="*/ 9 h 18"/>
                <a:gd name="T56" fmla="*/ 6 w 8"/>
                <a:gd name="T57" fmla="*/ 7 h 18"/>
                <a:gd name="T58" fmla="*/ 6 w 8"/>
                <a:gd name="T59" fmla="*/ 6 h 18"/>
                <a:gd name="T60" fmla="*/ 7 w 8"/>
                <a:gd name="T61" fmla="*/ 4 h 18"/>
                <a:gd name="T62" fmla="*/ 7 w 8"/>
                <a:gd name="T63" fmla="*/ 4 h 18"/>
                <a:gd name="T64" fmla="*/ 7 w 8"/>
                <a:gd name="T65" fmla="*/ 2 h 18"/>
                <a:gd name="T66" fmla="*/ 6 w 8"/>
                <a:gd name="T67" fmla="*/ 1 h 18"/>
                <a:gd name="T68" fmla="*/ 6 w 8"/>
                <a:gd name="T69" fmla="*/ 0 h 18"/>
                <a:gd name="T70" fmla="*/ 6 w 8"/>
                <a:gd name="T71" fmla="*/ 0 h 18"/>
                <a:gd name="T72" fmla="*/ 5 w 8"/>
                <a:gd name="T73" fmla="*/ 1 h 18"/>
                <a:gd name="T74" fmla="*/ 5 w 8"/>
                <a:gd name="T75" fmla="*/ 1 h 18"/>
                <a:gd name="T76" fmla="*/ 5 w 8"/>
                <a:gd name="T77" fmla="*/ 1 h 18"/>
                <a:gd name="T78" fmla="*/ 4 w 8"/>
                <a:gd name="T79" fmla="*/ 2 h 18"/>
                <a:gd name="T80" fmla="*/ 3 w 8"/>
                <a:gd name="T81" fmla="*/ 2 h 18"/>
                <a:gd name="T82" fmla="*/ 4 w 8"/>
                <a:gd name="T83" fmla="*/ 2 h 18"/>
                <a:gd name="T84" fmla="*/ 5 w 8"/>
                <a:gd name="T85" fmla="*/ 1 h 18"/>
                <a:gd name="T86" fmla="*/ 5 w 8"/>
                <a:gd name="T87" fmla="*/ 1 h 18"/>
                <a:gd name="T88" fmla="*/ 6 w 8"/>
                <a:gd name="T89" fmla="*/ 1 h 18"/>
                <a:gd name="T90" fmla="*/ 6 w 8"/>
                <a:gd name="T91" fmla="*/ 2 h 18"/>
                <a:gd name="T92" fmla="*/ 6 w 8"/>
                <a:gd name="T93" fmla="*/ 3 h 18"/>
                <a:gd name="T94" fmla="*/ 6 w 8"/>
                <a:gd name="T95" fmla="*/ 4 h 18"/>
                <a:gd name="T96" fmla="*/ 6 w 8"/>
                <a:gd name="T97" fmla="*/ 4 h 18"/>
                <a:gd name="T98" fmla="*/ 6 w 8"/>
                <a:gd name="T99" fmla="*/ 5 h 18"/>
                <a:gd name="T100" fmla="*/ 6 w 8"/>
                <a:gd name="T101" fmla="*/ 6 h 18"/>
                <a:gd name="T102" fmla="*/ 6 w 8"/>
                <a:gd name="T103" fmla="*/ 7 h 18"/>
                <a:gd name="T104" fmla="*/ 6 w 8"/>
                <a:gd name="T105" fmla="*/ 7 h 18"/>
                <a:gd name="T106" fmla="*/ 5 w 8"/>
                <a:gd name="T107" fmla="*/ 9 h 18"/>
                <a:gd name="T108" fmla="*/ 5 w 8"/>
                <a:gd name="T109" fmla="*/ 10 h 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"/>
                <a:gd name="T166" fmla="*/ 0 h 18"/>
                <a:gd name="T167" fmla="*/ 8 w 8"/>
                <a:gd name="T168" fmla="*/ 18 h 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" h="18">
                  <a:moveTo>
                    <a:pt x="5" y="10"/>
                  </a:moveTo>
                  <a:lnTo>
                    <a:pt x="5" y="10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6"/>
                  </a:lnTo>
                  <a:lnTo>
                    <a:pt x="7" y="4"/>
                  </a:lnTo>
                  <a:lnTo>
                    <a:pt x="7" y="2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1"/>
                  </a:lnTo>
                  <a:lnTo>
                    <a:pt x="4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5"/>
                  </a:lnTo>
                  <a:lnTo>
                    <a:pt x="6" y="6"/>
                  </a:lnTo>
                  <a:lnTo>
                    <a:pt x="6" y="7"/>
                  </a:lnTo>
                  <a:lnTo>
                    <a:pt x="5" y="9"/>
                  </a:lnTo>
                  <a:lnTo>
                    <a:pt x="5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89" name="Freeform 414"/>
            <p:cNvSpPr>
              <a:spLocks/>
            </p:cNvSpPr>
            <p:nvPr/>
          </p:nvSpPr>
          <p:spPr bwMode="auto">
            <a:xfrm>
              <a:off x="742" y="3149"/>
              <a:ext cx="3" cy="20"/>
            </a:xfrm>
            <a:custGeom>
              <a:avLst/>
              <a:gdLst>
                <a:gd name="T0" fmla="*/ 2 w 3"/>
                <a:gd name="T1" fmla="*/ 9 h 20"/>
                <a:gd name="T2" fmla="*/ 2 w 3"/>
                <a:gd name="T3" fmla="*/ 11 h 20"/>
                <a:gd name="T4" fmla="*/ 2 w 3"/>
                <a:gd name="T5" fmla="*/ 12 h 20"/>
                <a:gd name="T6" fmla="*/ 2 w 3"/>
                <a:gd name="T7" fmla="*/ 13 h 20"/>
                <a:gd name="T8" fmla="*/ 2 w 3"/>
                <a:gd name="T9" fmla="*/ 14 h 20"/>
                <a:gd name="T10" fmla="*/ 2 w 3"/>
                <a:gd name="T11" fmla="*/ 14 h 20"/>
                <a:gd name="T12" fmla="*/ 2 w 3"/>
                <a:gd name="T13" fmla="*/ 15 h 20"/>
                <a:gd name="T14" fmla="*/ 2 w 3"/>
                <a:gd name="T15" fmla="*/ 16 h 20"/>
                <a:gd name="T16" fmla="*/ 1 w 3"/>
                <a:gd name="T17" fmla="*/ 16 h 20"/>
                <a:gd name="T18" fmla="*/ 1 w 3"/>
                <a:gd name="T19" fmla="*/ 17 h 20"/>
                <a:gd name="T20" fmla="*/ 1 w 3"/>
                <a:gd name="T21" fmla="*/ 17 h 20"/>
                <a:gd name="T22" fmla="*/ 1 w 3"/>
                <a:gd name="T23" fmla="*/ 17 h 20"/>
                <a:gd name="T24" fmla="*/ 1 w 3"/>
                <a:gd name="T25" fmla="*/ 16 h 20"/>
                <a:gd name="T26" fmla="*/ 0 w 3"/>
                <a:gd name="T27" fmla="*/ 15 h 20"/>
                <a:gd name="T28" fmla="*/ 0 w 3"/>
                <a:gd name="T29" fmla="*/ 16 h 20"/>
                <a:gd name="T30" fmla="*/ 0 w 3"/>
                <a:gd name="T31" fmla="*/ 17 h 20"/>
                <a:gd name="T32" fmla="*/ 1 w 3"/>
                <a:gd name="T33" fmla="*/ 17 h 20"/>
                <a:gd name="T34" fmla="*/ 1 w 3"/>
                <a:gd name="T35" fmla="*/ 18 h 20"/>
                <a:gd name="T36" fmla="*/ 1 w 3"/>
                <a:gd name="T37" fmla="*/ 18 h 20"/>
                <a:gd name="T38" fmla="*/ 1 w 3"/>
                <a:gd name="T39" fmla="*/ 19 h 20"/>
                <a:gd name="T40" fmla="*/ 1 w 3"/>
                <a:gd name="T41" fmla="*/ 18 h 20"/>
                <a:gd name="T42" fmla="*/ 2 w 3"/>
                <a:gd name="T43" fmla="*/ 17 h 20"/>
                <a:gd name="T44" fmla="*/ 2 w 3"/>
                <a:gd name="T45" fmla="*/ 16 h 20"/>
                <a:gd name="T46" fmla="*/ 2 w 3"/>
                <a:gd name="T47" fmla="*/ 15 h 20"/>
                <a:gd name="T48" fmla="*/ 2 w 3"/>
                <a:gd name="T49" fmla="*/ 14 h 20"/>
                <a:gd name="T50" fmla="*/ 2 w 3"/>
                <a:gd name="T51" fmla="*/ 12 h 20"/>
                <a:gd name="T52" fmla="*/ 2 w 3"/>
                <a:gd name="T53" fmla="*/ 11 h 20"/>
                <a:gd name="T54" fmla="*/ 2 w 3"/>
                <a:gd name="T55" fmla="*/ 9 h 20"/>
                <a:gd name="T56" fmla="*/ 2 w 3"/>
                <a:gd name="T57" fmla="*/ 8 h 20"/>
                <a:gd name="T58" fmla="*/ 2 w 3"/>
                <a:gd name="T59" fmla="*/ 6 h 20"/>
                <a:gd name="T60" fmla="*/ 2 w 3"/>
                <a:gd name="T61" fmla="*/ 5 h 20"/>
                <a:gd name="T62" fmla="*/ 2 w 3"/>
                <a:gd name="T63" fmla="*/ 4 h 20"/>
                <a:gd name="T64" fmla="*/ 2 w 3"/>
                <a:gd name="T65" fmla="*/ 2 h 20"/>
                <a:gd name="T66" fmla="*/ 1 w 3"/>
                <a:gd name="T67" fmla="*/ 2 h 20"/>
                <a:gd name="T68" fmla="*/ 1 w 3"/>
                <a:gd name="T69" fmla="*/ 1 h 20"/>
                <a:gd name="T70" fmla="*/ 1 w 3"/>
                <a:gd name="T71" fmla="*/ 0 h 20"/>
                <a:gd name="T72" fmla="*/ 1 w 3"/>
                <a:gd name="T73" fmla="*/ 0 h 20"/>
                <a:gd name="T74" fmla="*/ 1 w 3"/>
                <a:gd name="T75" fmla="*/ 1 h 20"/>
                <a:gd name="T76" fmla="*/ 0 w 3"/>
                <a:gd name="T77" fmla="*/ 2 h 20"/>
                <a:gd name="T78" fmla="*/ 0 w 3"/>
                <a:gd name="T79" fmla="*/ 2 h 20"/>
                <a:gd name="T80" fmla="*/ 0 w 3"/>
                <a:gd name="T81" fmla="*/ 3 h 20"/>
                <a:gd name="T82" fmla="*/ 0 w 3"/>
                <a:gd name="T83" fmla="*/ 4 h 20"/>
                <a:gd name="T84" fmla="*/ 0 w 3"/>
                <a:gd name="T85" fmla="*/ 3 h 20"/>
                <a:gd name="T86" fmla="*/ 0 w 3"/>
                <a:gd name="T87" fmla="*/ 2 h 20"/>
                <a:gd name="T88" fmla="*/ 1 w 3"/>
                <a:gd name="T89" fmla="*/ 2 h 20"/>
                <a:gd name="T90" fmla="*/ 1 w 3"/>
                <a:gd name="T91" fmla="*/ 2 h 20"/>
                <a:gd name="T92" fmla="*/ 1 w 3"/>
                <a:gd name="T93" fmla="*/ 2 h 20"/>
                <a:gd name="T94" fmla="*/ 1 w 3"/>
                <a:gd name="T95" fmla="*/ 2 h 20"/>
                <a:gd name="T96" fmla="*/ 1 w 3"/>
                <a:gd name="T97" fmla="*/ 2 h 20"/>
                <a:gd name="T98" fmla="*/ 1 w 3"/>
                <a:gd name="T99" fmla="*/ 3 h 20"/>
                <a:gd name="T100" fmla="*/ 2 w 3"/>
                <a:gd name="T101" fmla="*/ 4 h 20"/>
                <a:gd name="T102" fmla="*/ 2 w 3"/>
                <a:gd name="T103" fmla="*/ 5 h 20"/>
                <a:gd name="T104" fmla="*/ 2 w 3"/>
                <a:gd name="T105" fmla="*/ 6 h 20"/>
                <a:gd name="T106" fmla="*/ 2 w 3"/>
                <a:gd name="T107" fmla="*/ 7 h 20"/>
                <a:gd name="T108" fmla="*/ 2 w 3"/>
                <a:gd name="T109" fmla="*/ 8 h 20"/>
                <a:gd name="T110" fmla="*/ 2 w 3"/>
                <a:gd name="T111" fmla="*/ 9 h 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3"/>
                <a:gd name="T169" fmla="*/ 0 h 20"/>
                <a:gd name="T170" fmla="*/ 3 w 3"/>
                <a:gd name="T171" fmla="*/ 20 h 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3" h="20">
                  <a:moveTo>
                    <a:pt x="2" y="9"/>
                  </a:moveTo>
                  <a:lnTo>
                    <a:pt x="2" y="11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8"/>
                  </a:lnTo>
                  <a:lnTo>
                    <a:pt x="2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0" name="Freeform 415"/>
            <p:cNvSpPr>
              <a:spLocks/>
            </p:cNvSpPr>
            <p:nvPr/>
          </p:nvSpPr>
          <p:spPr bwMode="auto">
            <a:xfrm>
              <a:off x="753" y="3149"/>
              <a:ext cx="5" cy="20"/>
            </a:xfrm>
            <a:custGeom>
              <a:avLst/>
              <a:gdLst>
                <a:gd name="T0" fmla="*/ 3 w 5"/>
                <a:gd name="T1" fmla="*/ 10 h 20"/>
                <a:gd name="T2" fmla="*/ 3 w 5"/>
                <a:gd name="T3" fmla="*/ 11 h 20"/>
                <a:gd name="T4" fmla="*/ 3 w 5"/>
                <a:gd name="T5" fmla="*/ 12 h 20"/>
                <a:gd name="T6" fmla="*/ 2 w 5"/>
                <a:gd name="T7" fmla="*/ 13 h 20"/>
                <a:gd name="T8" fmla="*/ 2 w 5"/>
                <a:gd name="T9" fmla="*/ 14 h 20"/>
                <a:gd name="T10" fmla="*/ 2 w 5"/>
                <a:gd name="T11" fmla="*/ 14 h 20"/>
                <a:gd name="T12" fmla="*/ 2 w 5"/>
                <a:gd name="T13" fmla="*/ 15 h 20"/>
                <a:gd name="T14" fmla="*/ 2 w 5"/>
                <a:gd name="T15" fmla="*/ 16 h 20"/>
                <a:gd name="T16" fmla="*/ 2 w 5"/>
                <a:gd name="T17" fmla="*/ 16 h 20"/>
                <a:gd name="T18" fmla="*/ 2 w 5"/>
                <a:gd name="T19" fmla="*/ 17 h 20"/>
                <a:gd name="T20" fmla="*/ 1 w 5"/>
                <a:gd name="T21" fmla="*/ 17 h 20"/>
                <a:gd name="T22" fmla="*/ 1 w 5"/>
                <a:gd name="T23" fmla="*/ 17 h 20"/>
                <a:gd name="T24" fmla="*/ 0 w 5"/>
                <a:gd name="T25" fmla="*/ 16 h 20"/>
                <a:gd name="T26" fmla="*/ 0 w 5"/>
                <a:gd name="T27" fmla="*/ 16 h 20"/>
                <a:gd name="T28" fmla="*/ 0 w 5"/>
                <a:gd name="T29" fmla="*/ 15 h 20"/>
                <a:gd name="T30" fmla="*/ 0 w 5"/>
                <a:gd name="T31" fmla="*/ 16 h 20"/>
                <a:gd name="T32" fmla="*/ 0 w 5"/>
                <a:gd name="T33" fmla="*/ 17 h 20"/>
                <a:gd name="T34" fmla="*/ 0 w 5"/>
                <a:gd name="T35" fmla="*/ 17 h 20"/>
                <a:gd name="T36" fmla="*/ 0 w 5"/>
                <a:gd name="T37" fmla="*/ 18 h 20"/>
                <a:gd name="T38" fmla="*/ 0 w 5"/>
                <a:gd name="T39" fmla="*/ 19 h 20"/>
                <a:gd name="T40" fmla="*/ 1 w 5"/>
                <a:gd name="T41" fmla="*/ 18 h 20"/>
                <a:gd name="T42" fmla="*/ 2 w 5"/>
                <a:gd name="T43" fmla="*/ 17 h 20"/>
                <a:gd name="T44" fmla="*/ 2 w 5"/>
                <a:gd name="T45" fmla="*/ 17 h 20"/>
                <a:gd name="T46" fmla="*/ 2 w 5"/>
                <a:gd name="T47" fmla="*/ 15 h 20"/>
                <a:gd name="T48" fmla="*/ 3 w 5"/>
                <a:gd name="T49" fmla="*/ 14 h 20"/>
                <a:gd name="T50" fmla="*/ 3 w 5"/>
                <a:gd name="T51" fmla="*/ 13 h 20"/>
                <a:gd name="T52" fmla="*/ 3 w 5"/>
                <a:gd name="T53" fmla="*/ 11 h 20"/>
                <a:gd name="T54" fmla="*/ 4 w 5"/>
                <a:gd name="T55" fmla="*/ 10 h 20"/>
                <a:gd name="T56" fmla="*/ 4 w 5"/>
                <a:gd name="T57" fmla="*/ 8 h 20"/>
                <a:gd name="T58" fmla="*/ 4 w 5"/>
                <a:gd name="T59" fmla="*/ 7 h 20"/>
                <a:gd name="T60" fmla="*/ 4 w 5"/>
                <a:gd name="T61" fmla="*/ 6 h 20"/>
                <a:gd name="T62" fmla="*/ 4 w 5"/>
                <a:gd name="T63" fmla="*/ 5 h 20"/>
                <a:gd name="T64" fmla="*/ 4 w 5"/>
                <a:gd name="T65" fmla="*/ 3 h 20"/>
                <a:gd name="T66" fmla="*/ 4 w 5"/>
                <a:gd name="T67" fmla="*/ 2 h 20"/>
                <a:gd name="T68" fmla="*/ 3 w 5"/>
                <a:gd name="T69" fmla="*/ 1 h 20"/>
                <a:gd name="T70" fmla="*/ 3 w 5"/>
                <a:gd name="T71" fmla="*/ 0 h 20"/>
                <a:gd name="T72" fmla="*/ 3 w 5"/>
                <a:gd name="T73" fmla="*/ 0 h 20"/>
                <a:gd name="T74" fmla="*/ 2 w 5"/>
                <a:gd name="T75" fmla="*/ 1 h 20"/>
                <a:gd name="T76" fmla="*/ 2 w 5"/>
                <a:gd name="T77" fmla="*/ 2 h 20"/>
                <a:gd name="T78" fmla="*/ 2 w 5"/>
                <a:gd name="T79" fmla="*/ 2 h 20"/>
                <a:gd name="T80" fmla="*/ 2 w 5"/>
                <a:gd name="T81" fmla="*/ 3 h 20"/>
                <a:gd name="T82" fmla="*/ 1 w 5"/>
                <a:gd name="T83" fmla="*/ 3 h 20"/>
                <a:gd name="T84" fmla="*/ 2 w 5"/>
                <a:gd name="T85" fmla="*/ 2 h 20"/>
                <a:gd name="T86" fmla="*/ 2 w 5"/>
                <a:gd name="T87" fmla="*/ 2 h 20"/>
                <a:gd name="T88" fmla="*/ 2 w 5"/>
                <a:gd name="T89" fmla="*/ 2 h 20"/>
                <a:gd name="T90" fmla="*/ 3 w 5"/>
                <a:gd name="T91" fmla="*/ 2 h 20"/>
                <a:gd name="T92" fmla="*/ 3 w 5"/>
                <a:gd name="T93" fmla="*/ 2 h 20"/>
                <a:gd name="T94" fmla="*/ 3 w 5"/>
                <a:gd name="T95" fmla="*/ 2 h 20"/>
                <a:gd name="T96" fmla="*/ 4 w 5"/>
                <a:gd name="T97" fmla="*/ 2 h 20"/>
                <a:gd name="T98" fmla="*/ 4 w 5"/>
                <a:gd name="T99" fmla="*/ 3 h 20"/>
                <a:gd name="T100" fmla="*/ 4 w 5"/>
                <a:gd name="T101" fmla="*/ 4 h 20"/>
                <a:gd name="T102" fmla="*/ 4 w 5"/>
                <a:gd name="T103" fmla="*/ 5 h 20"/>
                <a:gd name="T104" fmla="*/ 4 w 5"/>
                <a:gd name="T105" fmla="*/ 5 h 20"/>
                <a:gd name="T106" fmla="*/ 4 w 5"/>
                <a:gd name="T107" fmla="*/ 7 h 20"/>
                <a:gd name="T108" fmla="*/ 4 w 5"/>
                <a:gd name="T109" fmla="*/ 8 h 20"/>
                <a:gd name="T110" fmla="*/ 3 w 5"/>
                <a:gd name="T111" fmla="*/ 9 h 20"/>
                <a:gd name="T112" fmla="*/ 3 w 5"/>
                <a:gd name="T113" fmla="*/ 10 h 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"/>
                <a:gd name="T172" fmla="*/ 0 h 20"/>
                <a:gd name="T173" fmla="*/ 5 w 5"/>
                <a:gd name="T174" fmla="*/ 20 h 2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" h="20">
                  <a:moveTo>
                    <a:pt x="3" y="10"/>
                  </a:moveTo>
                  <a:lnTo>
                    <a:pt x="3" y="11"/>
                  </a:lnTo>
                  <a:lnTo>
                    <a:pt x="3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6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2"/>
                  </a:lnTo>
                  <a:lnTo>
                    <a:pt x="3" y="1"/>
                  </a:lnTo>
                  <a:lnTo>
                    <a:pt x="3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1" y="3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8"/>
                  </a:lnTo>
                  <a:lnTo>
                    <a:pt x="3" y="9"/>
                  </a:lnTo>
                  <a:lnTo>
                    <a:pt x="3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1" name="Freeform 416"/>
            <p:cNvSpPr>
              <a:spLocks/>
            </p:cNvSpPr>
            <p:nvPr/>
          </p:nvSpPr>
          <p:spPr bwMode="auto">
            <a:xfrm>
              <a:off x="671" y="3129"/>
              <a:ext cx="18" cy="6"/>
            </a:xfrm>
            <a:custGeom>
              <a:avLst/>
              <a:gdLst>
                <a:gd name="T0" fmla="*/ 10 w 18"/>
                <a:gd name="T1" fmla="*/ 1 h 6"/>
                <a:gd name="T2" fmla="*/ 10 w 18"/>
                <a:gd name="T3" fmla="*/ 2 h 6"/>
                <a:gd name="T4" fmla="*/ 11 w 18"/>
                <a:gd name="T5" fmla="*/ 2 h 6"/>
                <a:gd name="T6" fmla="*/ 12 w 18"/>
                <a:gd name="T7" fmla="*/ 2 h 6"/>
                <a:gd name="T8" fmla="*/ 13 w 18"/>
                <a:gd name="T9" fmla="*/ 2 h 6"/>
                <a:gd name="T10" fmla="*/ 13 w 18"/>
                <a:gd name="T11" fmla="*/ 3 h 6"/>
                <a:gd name="T12" fmla="*/ 14 w 18"/>
                <a:gd name="T13" fmla="*/ 3 h 6"/>
                <a:gd name="T14" fmla="*/ 15 w 18"/>
                <a:gd name="T15" fmla="*/ 3 h 6"/>
                <a:gd name="T16" fmla="*/ 16 w 18"/>
                <a:gd name="T17" fmla="*/ 4 h 6"/>
                <a:gd name="T18" fmla="*/ 16 w 18"/>
                <a:gd name="T19" fmla="*/ 4 h 6"/>
                <a:gd name="T20" fmla="*/ 16 w 18"/>
                <a:gd name="T21" fmla="*/ 5 h 6"/>
                <a:gd name="T22" fmla="*/ 15 w 18"/>
                <a:gd name="T23" fmla="*/ 5 h 6"/>
                <a:gd name="T24" fmla="*/ 14 w 18"/>
                <a:gd name="T25" fmla="*/ 5 h 6"/>
                <a:gd name="T26" fmla="*/ 15 w 18"/>
                <a:gd name="T27" fmla="*/ 5 h 6"/>
                <a:gd name="T28" fmla="*/ 16 w 18"/>
                <a:gd name="T29" fmla="*/ 5 h 6"/>
                <a:gd name="T30" fmla="*/ 16 w 18"/>
                <a:gd name="T31" fmla="*/ 5 h 6"/>
                <a:gd name="T32" fmla="*/ 17 w 18"/>
                <a:gd name="T33" fmla="*/ 5 h 6"/>
                <a:gd name="T34" fmla="*/ 17 w 18"/>
                <a:gd name="T35" fmla="*/ 5 h 6"/>
                <a:gd name="T36" fmla="*/ 17 w 18"/>
                <a:gd name="T37" fmla="*/ 4 h 6"/>
                <a:gd name="T38" fmla="*/ 16 w 18"/>
                <a:gd name="T39" fmla="*/ 4 h 6"/>
                <a:gd name="T40" fmla="*/ 16 w 18"/>
                <a:gd name="T41" fmla="*/ 3 h 6"/>
                <a:gd name="T42" fmla="*/ 15 w 18"/>
                <a:gd name="T43" fmla="*/ 2 h 6"/>
                <a:gd name="T44" fmla="*/ 13 w 18"/>
                <a:gd name="T45" fmla="*/ 2 h 6"/>
                <a:gd name="T46" fmla="*/ 13 w 18"/>
                <a:gd name="T47" fmla="*/ 1 h 6"/>
                <a:gd name="T48" fmla="*/ 11 w 18"/>
                <a:gd name="T49" fmla="*/ 1 h 6"/>
                <a:gd name="T50" fmla="*/ 10 w 18"/>
                <a:gd name="T51" fmla="*/ 0 h 6"/>
                <a:gd name="T52" fmla="*/ 8 w 18"/>
                <a:gd name="T53" fmla="*/ 0 h 6"/>
                <a:gd name="T54" fmla="*/ 7 w 18"/>
                <a:gd name="T55" fmla="*/ 0 h 6"/>
                <a:gd name="T56" fmla="*/ 6 w 18"/>
                <a:gd name="T57" fmla="*/ 0 h 6"/>
                <a:gd name="T58" fmla="*/ 4 w 18"/>
                <a:gd name="T59" fmla="*/ 0 h 6"/>
                <a:gd name="T60" fmla="*/ 3 w 18"/>
                <a:gd name="T61" fmla="*/ 0 h 6"/>
                <a:gd name="T62" fmla="*/ 1 w 18"/>
                <a:gd name="T63" fmla="*/ 0 h 6"/>
                <a:gd name="T64" fmla="*/ 1 w 18"/>
                <a:gd name="T65" fmla="*/ 0 h 6"/>
                <a:gd name="T66" fmla="*/ 0 w 18"/>
                <a:gd name="T67" fmla="*/ 0 h 6"/>
                <a:gd name="T68" fmla="*/ 0 w 18"/>
                <a:gd name="T69" fmla="*/ 1 h 6"/>
                <a:gd name="T70" fmla="*/ 0 w 18"/>
                <a:gd name="T71" fmla="*/ 1 h 6"/>
                <a:gd name="T72" fmla="*/ 1 w 18"/>
                <a:gd name="T73" fmla="*/ 1 h 6"/>
                <a:gd name="T74" fmla="*/ 1 w 18"/>
                <a:gd name="T75" fmla="*/ 2 h 6"/>
                <a:gd name="T76" fmla="*/ 1 w 18"/>
                <a:gd name="T77" fmla="*/ 2 h 6"/>
                <a:gd name="T78" fmla="*/ 2 w 18"/>
                <a:gd name="T79" fmla="*/ 3 h 6"/>
                <a:gd name="T80" fmla="*/ 2 w 18"/>
                <a:gd name="T81" fmla="*/ 2 h 6"/>
                <a:gd name="T82" fmla="*/ 1 w 18"/>
                <a:gd name="T83" fmla="*/ 2 h 6"/>
                <a:gd name="T84" fmla="*/ 1 w 18"/>
                <a:gd name="T85" fmla="*/ 1 h 6"/>
                <a:gd name="T86" fmla="*/ 1 w 18"/>
                <a:gd name="T87" fmla="*/ 1 h 6"/>
                <a:gd name="T88" fmla="*/ 2 w 18"/>
                <a:gd name="T89" fmla="*/ 0 h 6"/>
                <a:gd name="T90" fmla="*/ 3 w 18"/>
                <a:gd name="T91" fmla="*/ 0 h 6"/>
                <a:gd name="T92" fmla="*/ 4 w 18"/>
                <a:gd name="T93" fmla="*/ 0 h 6"/>
                <a:gd name="T94" fmla="*/ 4 w 18"/>
                <a:gd name="T95" fmla="*/ 0 h 6"/>
                <a:gd name="T96" fmla="*/ 5 w 18"/>
                <a:gd name="T97" fmla="*/ 0 h 6"/>
                <a:gd name="T98" fmla="*/ 7 w 18"/>
                <a:gd name="T99" fmla="*/ 1 h 6"/>
                <a:gd name="T100" fmla="*/ 7 w 18"/>
                <a:gd name="T101" fmla="*/ 1 h 6"/>
                <a:gd name="T102" fmla="*/ 9 w 18"/>
                <a:gd name="T103" fmla="*/ 1 h 6"/>
                <a:gd name="T104" fmla="*/ 10 w 18"/>
                <a:gd name="T105" fmla="*/ 1 h 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8"/>
                <a:gd name="T160" fmla="*/ 0 h 6"/>
                <a:gd name="T161" fmla="*/ 18 w 18"/>
                <a:gd name="T162" fmla="*/ 6 h 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8" h="6">
                  <a:moveTo>
                    <a:pt x="10" y="1"/>
                  </a:moveTo>
                  <a:lnTo>
                    <a:pt x="10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6" y="4"/>
                  </a:lnTo>
                  <a:lnTo>
                    <a:pt x="16" y="3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2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9" y="1"/>
                  </a:lnTo>
                  <a:lnTo>
                    <a:pt x="1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2" name="Freeform 417"/>
            <p:cNvSpPr>
              <a:spLocks/>
            </p:cNvSpPr>
            <p:nvPr/>
          </p:nvSpPr>
          <p:spPr bwMode="auto">
            <a:xfrm>
              <a:off x="782" y="3159"/>
              <a:ext cx="5" cy="19"/>
            </a:xfrm>
            <a:custGeom>
              <a:avLst/>
              <a:gdLst>
                <a:gd name="T0" fmla="*/ 3 w 5"/>
                <a:gd name="T1" fmla="*/ 8 h 19"/>
                <a:gd name="T2" fmla="*/ 3 w 5"/>
                <a:gd name="T3" fmla="*/ 9 h 19"/>
                <a:gd name="T4" fmla="*/ 3 w 5"/>
                <a:gd name="T5" fmla="*/ 10 h 19"/>
                <a:gd name="T6" fmla="*/ 3 w 5"/>
                <a:gd name="T7" fmla="*/ 11 h 19"/>
                <a:gd name="T8" fmla="*/ 4 w 5"/>
                <a:gd name="T9" fmla="*/ 11 h 19"/>
                <a:gd name="T10" fmla="*/ 4 w 5"/>
                <a:gd name="T11" fmla="*/ 12 h 19"/>
                <a:gd name="T12" fmla="*/ 4 w 5"/>
                <a:gd name="T13" fmla="*/ 13 h 19"/>
                <a:gd name="T14" fmla="*/ 4 w 5"/>
                <a:gd name="T15" fmla="*/ 14 h 19"/>
                <a:gd name="T16" fmla="*/ 4 w 5"/>
                <a:gd name="T17" fmla="*/ 14 h 19"/>
                <a:gd name="T18" fmla="*/ 4 w 5"/>
                <a:gd name="T19" fmla="*/ 15 h 19"/>
                <a:gd name="T20" fmla="*/ 3 w 5"/>
                <a:gd name="T21" fmla="*/ 16 h 19"/>
                <a:gd name="T22" fmla="*/ 3 w 5"/>
                <a:gd name="T23" fmla="*/ 16 h 19"/>
                <a:gd name="T24" fmla="*/ 2 w 5"/>
                <a:gd name="T25" fmla="*/ 16 h 19"/>
                <a:gd name="T26" fmla="*/ 2 w 5"/>
                <a:gd name="T27" fmla="*/ 15 h 19"/>
                <a:gd name="T28" fmla="*/ 2 w 5"/>
                <a:gd name="T29" fmla="*/ 16 h 19"/>
                <a:gd name="T30" fmla="*/ 2 w 5"/>
                <a:gd name="T31" fmla="*/ 16 h 19"/>
                <a:gd name="T32" fmla="*/ 2 w 5"/>
                <a:gd name="T33" fmla="*/ 17 h 19"/>
                <a:gd name="T34" fmla="*/ 2 w 5"/>
                <a:gd name="T35" fmla="*/ 17 h 19"/>
                <a:gd name="T36" fmla="*/ 2 w 5"/>
                <a:gd name="T37" fmla="*/ 17 h 19"/>
                <a:gd name="T38" fmla="*/ 3 w 5"/>
                <a:gd name="T39" fmla="*/ 17 h 19"/>
                <a:gd name="T40" fmla="*/ 3 w 5"/>
                <a:gd name="T41" fmla="*/ 18 h 19"/>
                <a:gd name="T42" fmla="*/ 3 w 5"/>
                <a:gd name="T43" fmla="*/ 18 h 19"/>
                <a:gd name="T44" fmla="*/ 4 w 5"/>
                <a:gd name="T45" fmla="*/ 17 h 19"/>
                <a:gd name="T46" fmla="*/ 4 w 5"/>
                <a:gd name="T47" fmla="*/ 16 h 19"/>
                <a:gd name="T48" fmla="*/ 4 w 5"/>
                <a:gd name="T49" fmla="*/ 15 h 19"/>
                <a:gd name="T50" fmla="*/ 4 w 5"/>
                <a:gd name="T51" fmla="*/ 14 h 19"/>
                <a:gd name="T52" fmla="*/ 4 w 5"/>
                <a:gd name="T53" fmla="*/ 12 h 19"/>
                <a:gd name="T54" fmla="*/ 4 w 5"/>
                <a:gd name="T55" fmla="*/ 11 h 19"/>
                <a:gd name="T56" fmla="*/ 4 w 5"/>
                <a:gd name="T57" fmla="*/ 9 h 19"/>
                <a:gd name="T58" fmla="*/ 4 w 5"/>
                <a:gd name="T59" fmla="*/ 8 h 19"/>
                <a:gd name="T60" fmla="*/ 4 w 5"/>
                <a:gd name="T61" fmla="*/ 7 h 19"/>
                <a:gd name="T62" fmla="*/ 3 w 5"/>
                <a:gd name="T63" fmla="*/ 5 h 19"/>
                <a:gd name="T64" fmla="*/ 3 w 5"/>
                <a:gd name="T65" fmla="*/ 4 h 19"/>
                <a:gd name="T66" fmla="*/ 3 w 5"/>
                <a:gd name="T67" fmla="*/ 3 h 19"/>
                <a:gd name="T68" fmla="*/ 2 w 5"/>
                <a:gd name="T69" fmla="*/ 2 h 19"/>
                <a:gd name="T70" fmla="*/ 2 w 5"/>
                <a:gd name="T71" fmla="*/ 1 h 19"/>
                <a:gd name="T72" fmla="*/ 2 w 5"/>
                <a:gd name="T73" fmla="*/ 0 h 19"/>
                <a:gd name="T74" fmla="*/ 1 w 5"/>
                <a:gd name="T75" fmla="*/ 0 h 19"/>
                <a:gd name="T76" fmla="*/ 0 w 5"/>
                <a:gd name="T77" fmla="*/ 1 h 19"/>
                <a:gd name="T78" fmla="*/ 0 w 5"/>
                <a:gd name="T79" fmla="*/ 2 h 19"/>
                <a:gd name="T80" fmla="*/ 0 w 5"/>
                <a:gd name="T81" fmla="*/ 2 h 19"/>
                <a:gd name="T82" fmla="*/ 0 w 5"/>
                <a:gd name="T83" fmla="*/ 3 h 19"/>
                <a:gd name="T84" fmla="*/ 0 w 5"/>
                <a:gd name="T85" fmla="*/ 4 h 19"/>
                <a:gd name="T86" fmla="*/ 0 w 5"/>
                <a:gd name="T87" fmla="*/ 3 h 19"/>
                <a:gd name="T88" fmla="*/ 0 w 5"/>
                <a:gd name="T89" fmla="*/ 2 h 19"/>
                <a:gd name="T90" fmla="*/ 0 w 5"/>
                <a:gd name="T91" fmla="*/ 2 h 19"/>
                <a:gd name="T92" fmla="*/ 1 w 5"/>
                <a:gd name="T93" fmla="*/ 2 h 19"/>
                <a:gd name="T94" fmla="*/ 1 w 5"/>
                <a:gd name="T95" fmla="*/ 1 h 19"/>
                <a:gd name="T96" fmla="*/ 1 w 5"/>
                <a:gd name="T97" fmla="*/ 1 h 19"/>
                <a:gd name="T98" fmla="*/ 2 w 5"/>
                <a:gd name="T99" fmla="*/ 2 h 19"/>
                <a:gd name="T100" fmla="*/ 2 w 5"/>
                <a:gd name="T101" fmla="*/ 2 h 19"/>
                <a:gd name="T102" fmla="*/ 2 w 5"/>
                <a:gd name="T103" fmla="*/ 3 h 19"/>
                <a:gd name="T104" fmla="*/ 2 w 5"/>
                <a:gd name="T105" fmla="*/ 5 h 19"/>
                <a:gd name="T106" fmla="*/ 3 w 5"/>
                <a:gd name="T107" fmla="*/ 5 h 19"/>
                <a:gd name="T108" fmla="*/ 3 w 5"/>
                <a:gd name="T109" fmla="*/ 6 h 19"/>
                <a:gd name="T110" fmla="*/ 3 w 5"/>
                <a:gd name="T111" fmla="*/ 8 h 19"/>
                <a:gd name="T112" fmla="*/ 3 w 5"/>
                <a:gd name="T113" fmla="*/ 8 h 1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"/>
                <a:gd name="T172" fmla="*/ 0 h 19"/>
                <a:gd name="T173" fmla="*/ 5 w 5"/>
                <a:gd name="T174" fmla="*/ 19 h 1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" h="19">
                  <a:moveTo>
                    <a:pt x="3" y="8"/>
                  </a:moveTo>
                  <a:lnTo>
                    <a:pt x="3" y="9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3" y="17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7"/>
                  </a:lnTo>
                  <a:lnTo>
                    <a:pt x="3" y="5"/>
                  </a:lnTo>
                  <a:lnTo>
                    <a:pt x="3" y="4"/>
                  </a:lnTo>
                  <a:lnTo>
                    <a:pt x="3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5"/>
                  </a:lnTo>
                  <a:lnTo>
                    <a:pt x="3" y="5"/>
                  </a:lnTo>
                  <a:lnTo>
                    <a:pt x="3" y="6"/>
                  </a:lnTo>
                  <a:lnTo>
                    <a:pt x="3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3" name="Freeform 418"/>
            <p:cNvSpPr>
              <a:spLocks/>
            </p:cNvSpPr>
            <p:nvPr/>
          </p:nvSpPr>
          <p:spPr bwMode="auto">
            <a:xfrm>
              <a:off x="794" y="3159"/>
              <a:ext cx="6" cy="20"/>
            </a:xfrm>
            <a:custGeom>
              <a:avLst/>
              <a:gdLst>
                <a:gd name="T0" fmla="*/ 4 w 6"/>
                <a:gd name="T1" fmla="*/ 11 h 20"/>
                <a:gd name="T2" fmla="*/ 4 w 6"/>
                <a:gd name="T3" fmla="*/ 11 h 20"/>
                <a:gd name="T4" fmla="*/ 4 w 6"/>
                <a:gd name="T5" fmla="*/ 12 h 20"/>
                <a:gd name="T6" fmla="*/ 3 w 6"/>
                <a:gd name="T7" fmla="*/ 14 h 20"/>
                <a:gd name="T8" fmla="*/ 3 w 6"/>
                <a:gd name="T9" fmla="*/ 15 h 20"/>
                <a:gd name="T10" fmla="*/ 2 w 6"/>
                <a:gd name="T11" fmla="*/ 15 h 20"/>
                <a:gd name="T12" fmla="*/ 2 w 6"/>
                <a:gd name="T13" fmla="*/ 16 h 20"/>
                <a:gd name="T14" fmla="*/ 2 w 6"/>
                <a:gd name="T15" fmla="*/ 17 h 20"/>
                <a:gd name="T16" fmla="*/ 1 w 6"/>
                <a:gd name="T17" fmla="*/ 17 h 20"/>
                <a:gd name="T18" fmla="*/ 1 w 6"/>
                <a:gd name="T19" fmla="*/ 17 h 20"/>
                <a:gd name="T20" fmla="*/ 1 w 6"/>
                <a:gd name="T21" fmla="*/ 16 h 20"/>
                <a:gd name="T22" fmla="*/ 0 w 6"/>
                <a:gd name="T23" fmla="*/ 16 h 20"/>
                <a:gd name="T24" fmla="*/ 0 w 6"/>
                <a:gd name="T25" fmla="*/ 15 h 20"/>
                <a:gd name="T26" fmla="*/ 0 w 6"/>
                <a:gd name="T27" fmla="*/ 16 h 20"/>
                <a:gd name="T28" fmla="*/ 0 w 6"/>
                <a:gd name="T29" fmla="*/ 17 h 20"/>
                <a:gd name="T30" fmla="*/ 0 w 6"/>
                <a:gd name="T31" fmla="*/ 17 h 20"/>
                <a:gd name="T32" fmla="*/ 1 w 6"/>
                <a:gd name="T33" fmla="*/ 18 h 20"/>
                <a:gd name="T34" fmla="*/ 1 w 6"/>
                <a:gd name="T35" fmla="*/ 19 h 20"/>
                <a:gd name="T36" fmla="*/ 1 w 6"/>
                <a:gd name="T37" fmla="*/ 18 h 20"/>
                <a:gd name="T38" fmla="*/ 2 w 6"/>
                <a:gd name="T39" fmla="*/ 17 h 20"/>
                <a:gd name="T40" fmla="*/ 3 w 6"/>
                <a:gd name="T41" fmla="*/ 17 h 20"/>
                <a:gd name="T42" fmla="*/ 3 w 6"/>
                <a:gd name="T43" fmla="*/ 16 h 20"/>
                <a:gd name="T44" fmla="*/ 4 w 6"/>
                <a:gd name="T45" fmla="*/ 14 h 20"/>
                <a:gd name="T46" fmla="*/ 4 w 6"/>
                <a:gd name="T47" fmla="*/ 14 h 20"/>
                <a:gd name="T48" fmla="*/ 4 w 6"/>
                <a:gd name="T49" fmla="*/ 12 h 20"/>
                <a:gd name="T50" fmla="*/ 5 w 6"/>
                <a:gd name="T51" fmla="*/ 11 h 20"/>
                <a:gd name="T52" fmla="*/ 5 w 6"/>
                <a:gd name="T53" fmla="*/ 9 h 20"/>
                <a:gd name="T54" fmla="*/ 5 w 6"/>
                <a:gd name="T55" fmla="*/ 8 h 20"/>
                <a:gd name="T56" fmla="*/ 5 w 6"/>
                <a:gd name="T57" fmla="*/ 6 h 20"/>
                <a:gd name="T58" fmla="*/ 5 w 6"/>
                <a:gd name="T59" fmla="*/ 5 h 20"/>
                <a:gd name="T60" fmla="*/ 5 w 6"/>
                <a:gd name="T61" fmla="*/ 4 h 20"/>
                <a:gd name="T62" fmla="*/ 5 w 6"/>
                <a:gd name="T63" fmla="*/ 2 h 20"/>
                <a:gd name="T64" fmla="*/ 5 w 6"/>
                <a:gd name="T65" fmla="*/ 2 h 20"/>
                <a:gd name="T66" fmla="*/ 5 w 6"/>
                <a:gd name="T67" fmla="*/ 0 h 20"/>
                <a:gd name="T68" fmla="*/ 4 w 6"/>
                <a:gd name="T69" fmla="*/ 1 h 20"/>
                <a:gd name="T70" fmla="*/ 4 w 6"/>
                <a:gd name="T71" fmla="*/ 1 h 20"/>
                <a:gd name="T72" fmla="*/ 3 w 6"/>
                <a:gd name="T73" fmla="*/ 2 h 20"/>
                <a:gd name="T74" fmla="*/ 3 w 6"/>
                <a:gd name="T75" fmla="*/ 2 h 20"/>
                <a:gd name="T76" fmla="*/ 3 w 6"/>
                <a:gd name="T77" fmla="*/ 2 h 20"/>
                <a:gd name="T78" fmla="*/ 2 w 6"/>
                <a:gd name="T79" fmla="*/ 2 h 20"/>
                <a:gd name="T80" fmla="*/ 2 w 6"/>
                <a:gd name="T81" fmla="*/ 3 h 20"/>
                <a:gd name="T82" fmla="*/ 2 w 6"/>
                <a:gd name="T83" fmla="*/ 4 h 20"/>
                <a:gd name="T84" fmla="*/ 2 w 6"/>
                <a:gd name="T85" fmla="*/ 3 h 20"/>
                <a:gd name="T86" fmla="*/ 3 w 6"/>
                <a:gd name="T87" fmla="*/ 2 h 20"/>
                <a:gd name="T88" fmla="*/ 3 w 6"/>
                <a:gd name="T89" fmla="*/ 2 h 20"/>
                <a:gd name="T90" fmla="*/ 4 w 6"/>
                <a:gd name="T91" fmla="*/ 2 h 20"/>
                <a:gd name="T92" fmla="*/ 4 w 6"/>
                <a:gd name="T93" fmla="*/ 2 h 20"/>
                <a:gd name="T94" fmla="*/ 4 w 6"/>
                <a:gd name="T95" fmla="*/ 3 h 20"/>
                <a:gd name="T96" fmla="*/ 5 w 6"/>
                <a:gd name="T97" fmla="*/ 3 h 20"/>
                <a:gd name="T98" fmla="*/ 5 w 6"/>
                <a:gd name="T99" fmla="*/ 4 h 20"/>
                <a:gd name="T100" fmla="*/ 5 w 6"/>
                <a:gd name="T101" fmla="*/ 5 h 20"/>
                <a:gd name="T102" fmla="*/ 5 w 6"/>
                <a:gd name="T103" fmla="*/ 5 h 20"/>
                <a:gd name="T104" fmla="*/ 5 w 6"/>
                <a:gd name="T105" fmla="*/ 6 h 20"/>
                <a:gd name="T106" fmla="*/ 5 w 6"/>
                <a:gd name="T107" fmla="*/ 7 h 20"/>
                <a:gd name="T108" fmla="*/ 4 w 6"/>
                <a:gd name="T109" fmla="*/ 8 h 20"/>
                <a:gd name="T110" fmla="*/ 4 w 6"/>
                <a:gd name="T111" fmla="*/ 9 h 20"/>
                <a:gd name="T112" fmla="*/ 4 w 6"/>
                <a:gd name="T113" fmla="*/ 11 h 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"/>
                <a:gd name="T172" fmla="*/ 0 h 20"/>
                <a:gd name="T173" fmla="*/ 6 w 6"/>
                <a:gd name="T174" fmla="*/ 20 h 2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" h="20">
                  <a:moveTo>
                    <a:pt x="4" y="11"/>
                  </a:moveTo>
                  <a:lnTo>
                    <a:pt x="4" y="11"/>
                  </a:lnTo>
                  <a:lnTo>
                    <a:pt x="4" y="12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6"/>
                  </a:lnTo>
                  <a:lnTo>
                    <a:pt x="5" y="5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0"/>
                  </a:lnTo>
                  <a:lnTo>
                    <a:pt x="4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3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6"/>
                  </a:lnTo>
                  <a:lnTo>
                    <a:pt x="5" y="7"/>
                  </a:lnTo>
                  <a:lnTo>
                    <a:pt x="4" y="8"/>
                  </a:lnTo>
                  <a:lnTo>
                    <a:pt x="4" y="9"/>
                  </a:lnTo>
                  <a:lnTo>
                    <a:pt x="4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4" name="Freeform 419"/>
            <p:cNvSpPr>
              <a:spLocks/>
            </p:cNvSpPr>
            <p:nvPr/>
          </p:nvSpPr>
          <p:spPr bwMode="auto">
            <a:xfrm>
              <a:off x="660" y="3116"/>
              <a:ext cx="18" cy="7"/>
            </a:xfrm>
            <a:custGeom>
              <a:avLst/>
              <a:gdLst>
                <a:gd name="T0" fmla="*/ 10 w 18"/>
                <a:gd name="T1" fmla="*/ 2 h 7"/>
                <a:gd name="T2" fmla="*/ 10 w 18"/>
                <a:gd name="T3" fmla="*/ 2 h 7"/>
                <a:gd name="T4" fmla="*/ 10 w 18"/>
                <a:gd name="T5" fmla="*/ 2 h 7"/>
                <a:gd name="T6" fmla="*/ 11 w 18"/>
                <a:gd name="T7" fmla="*/ 3 h 7"/>
                <a:gd name="T8" fmla="*/ 12 w 18"/>
                <a:gd name="T9" fmla="*/ 3 h 7"/>
                <a:gd name="T10" fmla="*/ 13 w 18"/>
                <a:gd name="T11" fmla="*/ 3 h 7"/>
                <a:gd name="T12" fmla="*/ 13 w 18"/>
                <a:gd name="T13" fmla="*/ 3 h 7"/>
                <a:gd name="T14" fmla="*/ 14 w 18"/>
                <a:gd name="T15" fmla="*/ 3 h 7"/>
                <a:gd name="T16" fmla="*/ 15 w 18"/>
                <a:gd name="T17" fmla="*/ 4 h 7"/>
                <a:gd name="T18" fmla="*/ 16 w 18"/>
                <a:gd name="T19" fmla="*/ 4 h 7"/>
                <a:gd name="T20" fmla="*/ 16 w 18"/>
                <a:gd name="T21" fmla="*/ 5 h 7"/>
                <a:gd name="T22" fmla="*/ 16 w 18"/>
                <a:gd name="T23" fmla="*/ 5 h 7"/>
                <a:gd name="T24" fmla="*/ 15 w 18"/>
                <a:gd name="T25" fmla="*/ 5 h 7"/>
                <a:gd name="T26" fmla="*/ 14 w 18"/>
                <a:gd name="T27" fmla="*/ 6 h 7"/>
                <a:gd name="T28" fmla="*/ 13 w 18"/>
                <a:gd name="T29" fmla="*/ 6 h 7"/>
                <a:gd name="T30" fmla="*/ 14 w 18"/>
                <a:gd name="T31" fmla="*/ 6 h 7"/>
                <a:gd name="T32" fmla="*/ 14 w 18"/>
                <a:gd name="T33" fmla="*/ 6 h 7"/>
                <a:gd name="T34" fmla="*/ 16 w 18"/>
                <a:gd name="T35" fmla="*/ 6 h 7"/>
                <a:gd name="T36" fmla="*/ 17 w 18"/>
                <a:gd name="T37" fmla="*/ 6 h 7"/>
                <a:gd name="T38" fmla="*/ 17 w 18"/>
                <a:gd name="T39" fmla="*/ 5 h 7"/>
                <a:gd name="T40" fmla="*/ 16 w 18"/>
                <a:gd name="T41" fmla="*/ 4 h 7"/>
                <a:gd name="T42" fmla="*/ 16 w 18"/>
                <a:gd name="T43" fmla="*/ 4 h 7"/>
                <a:gd name="T44" fmla="*/ 14 w 18"/>
                <a:gd name="T45" fmla="*/ 3 h 7"/>
                <a:gd name="T46" fmla="*/ 13 w 18"/>
                <a:gd name="T47" fmla="*/ 2 h 7"/>
                <a:gd name="T48" fmla="*/ 12 w 18"/>
                <a:gd name="T49" fmla="*/ 2 h 7"/>
                <a:gd name="T50" fmla="*/ 11 w 18"/>
                <a:gd name="T51" fmla="*/ 1 h 7"/>
                <a:gd name="T52" fmla="*/ 10 w 18"/>
                <a:gd name="T53" fmla="*/ 1 h 7"/>
                <a:gd name="T54" fmla="*/ 8 w 18"/>
                <a:gd name="T55" fmla="*/ 1 h 7"/>
                <a:gd name="T56" fmla="*/ 7 w 18"/>
                <a:gd name="T57" fmla="*/ 0 h 7"/>
                <a:gd name="T58" fmla="*/ 6 w 18"/>
                <a:gd name="T59" fmla="*/ 0 h 7"/>
                <a:gd name="T60" fmla="*/ 4 w 18"/>
                <a:gd name="T61" fmla="*/ 0 h 7"/>
                <a:gd name="T62" fmla="*/ 3 w 18"/>
                <a:gd name="T63" fmla="*/ 0 h 7"/>
                <a:gd name="T64" fmla="*/ 2 w 18"/>
                <a:gd name="T65" fmla="*/ 0 h 7"/>
                <a:gd name="T66" fmla="*/ 1 w 18"/>
                <a:gd name="T67" fmla="*/ 0 h 7"/>
                <a:gd name="T68" fmla="*/ 0 w 18"/>
                <a:gd name="T69" fmla="*/ 1 h 7"/>
                <a:gd name="T70" fmla="*/ 0 w 18"/>
                <a:gd name="T71" fmla="*/ 1 h 7"/>
                <a:gd name="T72" fmla="*/ 0 w 18"/>
                <a:gd name="T73" fmla="*/ 2 h 7"/>
                <a:gd name="T74" fmla="*/ 1 w 18"/>
                <a:gd name="T75" fmla="*/ 2 h 7"/>
                <a:gd name="T76" fmla="*/ 1 w 18"/>
                <a:gd name="T77" fmla="*/ 2 h 7"/>
                <a:gd name="T78" fmla="*/ 1 w 18"/>
                <a:gd name="T79" fmla="*/ 2 h 7"/>
                <a:gd name="T80" fmla="*/ 1 w 18"/>
                <a:gd name="T81" fmla="*/ 3 h 7"/>
                <a:gd name="T82" fmla="*/ 2 w 18"/>
                <a:gd name="T83" fmla="*/ 3 h 7"/>
                <a:gd name="T84" fmla="*/ 2 w 18"/>
                <a:gd name="T85" fmla="*/ 3 h 7"/>
                <a:gd name="T86" fmla="*/ 2 w 18"/>
                <a:gd name="T87" fmla="*/ 3 h 7"/>
                <a:gd name="T88" fmla="*/ 1 w 18"/>
                <a:gd name="T89" fmla="*/ 2 h 7"/>
                <a:gd name="T90" fmla="*/ 1 w 18"/>
                <a:gd name="T91" fmla="*/ 2 h 7"/>
                <a:gd name="T92" fmla="*/ 1 w 18"/>
                <a:gd name="T93" fmla="*/ 2 h 7"/>
                <a:gd name="T94" fmla="*/ 1 w 18"/>
                <a:gd name="T95" fmla="*/ 1 h 7"/>
                <a:gd name="T96" fmla="*/ 1 w 18"/>
                <a:gd name="T97" fmla="*/ 1 h 7"/>
                <a:gd name="T98" fmla="*/ 1 w 18"/>
                <a:gd name="T99" fmla="*/ 1 h 7"/>
                <a:gd name="T100" fmla="*/ 2 w 18"/>
                <a:gd name="T101" fmla="*/ 1 h 7"/>
                <a:gd name="T102" fmla="*/ 3 w 18"/>
                <a:gd name="T103" fmla="*/ 1 h 7"/>
                <a:gd name="T104" fmla="*/ 4 w 18"/>
                <a:gd name="T105" fmla="*/ 1 h 7"/>
                <a:gd name="T106" fmla="*/ 4 w 18"/>
                <a:gd name="T107" fmla="*/ 1 h 7"/>
                <a:gd name="T108" fmla="*/ 5 w 18"/>
                <a:gd name="T109" fmla="*/ 1 h 7"/>
                <a:gd name="T110" fmla="*/ 6 w 18"/>
                <a:gd name="T111" fmla="*/ 1 h 7"/>
                <a:gd name="T112" fmla="*/ 7 w 18"/>
                <a:gd name="T113" fmla="*/ 1 h 7"/>
                <a:gd name="T114" fmla="*/ 8 w 18"/>
                <a:gd name="T115" fmla="*/ 2 h 7"/>
                <a:gd name="T116" fmla="*/ 10 w 18"/>
                <a:gd name="T117" fmla="*/ 2 h 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8"/>
                <a:gd name="T178" fmla="*/ 0 h 7"/>
                <a:gd name="T179" fmla="*/ 18 w 18"/>
                <a:gd name="T180" fmla="*/ 7 h 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8" h="7">
                  <a:moveTo>
                    <a:pt x="10" y="2"/>
                  </a:moveTo>
                  <a:lnTo>
                    <a:pt x="10" y="2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16" y="4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2"/>
                  </a:lnTo>
                  <a:lnTo>
                    <a:pt x="1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5" name="Freeform 420"/>
            <p:cNvSpPr>
              <a:spLocks/>
            </p:cNvSpPr>
            <p:nvPr/>
          </p:nvSpPr>
          <p:spPr bwMode="auto">
            <a:xfrm>
              <a:off x="714" y="3168"/>
              <a:ext cx="21" cy="3"/>
            </a:xfrm>
            <a:custGeom>
              <a:avLst/>
              <a:gdLst>
                <a:gd name="T0" fmla="*/ 10 w 21"/>
                <a:gd name="T1" fmla="*/ 2 h 3"/>
                <a:gd name="T2" fmla="*/ 8 w 21"/>
                <a:gd name="T3" fmla="*/ 2 h 3"/>
                <a:gd name="T4" fmla="*/ 7 w 21"/>
                <a:gd name="T5" fmla="*/ 2 h 3"/>
                <a:gd name="T6" fmla="*/ 6 w 21"/>
                <a:gd name="T7" fmla="*/ 2 h 3"/>
                <a:gd name="T8" fmla="*/ 5 w 21"/>
                <a:gd name="T9" fmla="*/ 2 h 3"/>
                <a:gd name="T10" fmla="*/ 5 w 21"/>
                <a:gd name="T11" fmla="*/ 2 h 3"/>
                <a:gd name="T12" fmla="*/ 4 w 21"/>
                <a:gd name="T13" fmla="*/ 2 h 3"/>
                <a:gd name="T14" fmla="*/ 3 w 21"/>
                <a:gd name="T15" fmla="*/ 1 h 3"/>
                <a:gd name="T16" fmla="*/ 2 w 21"/>
                <a:gd name="T17" fmla="*/ 1 h 3"/>
                <a:gd name="T18" fmla="*/ 2 w 21"/>
                <a:gd name="T19" fmla="*/ 1 h 3"/>
                <a:gd name="T20" fmla="*/ 2 w 21"/>
                <a:gd name="T21" fmla="*/ 1 h 3"/>
                <a:gd name="T22" fmla="*/ 3 w 21"/>
                <a:gd name="T23" fmla="*/ 1 h 3"/>
                <a:gd name="T24" fmla="*/ 4 w 21"/>
                <a:gd name="T25" fmla="*/ 0 h 3"/>
                <a:gd name="T26" fmla="*/ 3 w 21"/>
                <a:gd name="T27" fmla="*/ 0 h 3"/>
                <a:gd name="T28" fmla="*/ 2 w 21"/>
                <a:gd name="T29" fmla="*/ 0 h 3"/>
                <a:gd name="T30" fmla="*/ 2 w 21"/>
                <a:gd name="T31" fmla="*/ 1 h 3"/>
                <a:gd name="T32" fmla="*/ 2 w 21"/>
                <a:gd name="T33" fmla="*/ 1 h 3"/>
                <a:gd name="T34" fmla="*/ 2 w 21"/>
                <a:gd name="T35" fmla="*/ 1 h 3"/>
                <a:gd name="T36" fmla="*/ 1 w 21"/>
                <a:gd name="T37" fmla="*/ 1 h 3"/>
                <a:gd name="T38" fmla="*/ 1 w 21"/>
                <a:gd name="T39" fmla="*/ 1 h 3"/>
                <a:gd name="T40" fmla="*/ 0 w 21"/>
                <a:gd name="T41" fmla="*/ 1 h 3"/>
                <a:gd name="T42" fmla="*/ 1 w 21"/>
                <a:gd name="T43" fmla="*/ 1 h 3"/>
                <a:gd name="T44" fmla="*/ 2 w 21"/>
                <a:gd name="T45" fmla="*/ 2 h 3"/>
                <a:gd name="T46" fmla="*/ 3 w 21"/>
                <a:gd name="T47" fmla="*/ 2 h 3"/>
                <a:gd name="T48" fmla="*/ 5 w 21"/>
                <a:gd name="T49" fmla="*/ 2 h 3"/>
                <a:gd name="T50" fmla="*/ 5 w 21"/>
                <a:gd name="T51" fmla="*/ 2 h 3"/>
                <a:gd name="T52" fmla="*/ 7 w 21"/>
                <a:gd name="T53" fmla="*/ 2 h 3"/>
                <a:gd name="T54" fmla="*/ 8 w 21"/>
                <a:gd name="T55" fmla="*/ 2 h 3"/>
                <a:gd name="T56" fmla="*/ 10 w 21"/>
                <a:gd name="T57" fmla="*/ 2 h 3"/>
                <a:gd name="T58" fmla="*/ 12 w 21"/>
                <a:gd name="T59" fmla="*/ 2 h 3"/>
                <a:gd name="T60" fmla="*/ 13 w 21"/>
                <a:gd name="T61" fmla="*/ 2 h 3"/>
                <a:gd name="T62" fmla="*/ 15 w 21"/>
                <a:gd name="T63" fmla="*/ 2 h 3"/>
                <a:gd name="T64" fmla="*/ 16 w 21"/>
                <a:gd name="T65" fmla="*/ 2 h 3"/>
                <a:gd name="T66" fmla="*/ 17 w 21"/>
                <a:gd name="T67" fmla="*/ 2 h 3"/>
                <a:gd name="T68" fmla="*/ 18 w 21"/>
                <a:gd name="T69" fmla="*/ 1 h 3"/>
                <a:gd name="T70" fmla="*/ 19 w 21"/>
                <a:gd name="T71" fmla="*/ 1 h 3"/>
                <a:gd name="T72" fmla="*/ 20 w 21"/>
                <a:gd name="T73" fmla="*/ 1 h 3"/>
                <a:gd name="T74" fmla="*/ 19 w 21"/>
                <a:gd name="T75" fmla="*/ 1 h 3"/>
                <a:gd name="T76" fmla="*/ 19 w 21"/>
                <a:gd name="T77" fmla="*/ 1 h 3"/>
                <a:gd name="T78" fmla="*/ 18 w 21"/>
                <a:gd name="T79" fmla="*/ 1 h 3"/>
                <a:gd name="T80" fmla="*/ 18 w 21"/>
                <a:gd name="T81" fmla="*/ 0 h 3"/>
                <a:gd name="T82" fmla="*/ 18 w 21"/>
                <a:gd name="T83" fmla="*/ 0 h 3"/>
                <a:gd name="T84" fmla="*/ 16 w 21"/>
                <a:gd name="T85" fmla="*/ 0 h 3"/>
                <a:gd name="T86" fmla="*/ 15 w 21"/>
                <a:gd name="T87" fmla="*/ 0 h 3"/>
                <a:gd name="T88" fmla="*/ 16 w 21"/>
                <a:gd name="T89" fmla="*/ 0 h 3"/>
                <a:gd name="T90" fmla="*/ 17 w 21"/>
                <a:gd name="T91" fmla="*/ 0 h 3"/>
                <a:gd name="T92" fmla="*/ 18 w 21"/>
                <a:gd name="T93" fmla="*/ 1 h 3"/>
                <a:gd name="T94" fmla="*/ 18 w 21"/>
                <a:gd name="T95" fmla="*/ 1 h 3"/>
                <a:gd name="T96" fmla="*/ 18 w 21"/>
                <a:gd name="T97" fmla="*/ 1 h 3"/>
                <a:gd name="T98" fmla="*/ 18 w 21"/>
                <a:gd name="T99" fmla="*/ 1 h 3"/>
                <a:gd name="T100" fmla="*/ 17 w 21"/>
                <a:gd name="T101" fmla="*/ 1 h 3"/>
                <a:gd name="T102" fmla="*/ 16 w 21"/>
                <a:gd name="T103" fmla="*/ 1 h 3"/>
                <a:gd name="T104" fmla="*/ 15 w 21"/>
                <a:gd name="T105" fmla="*/ 2 h 3"/>
                <a:gd name="T106" fmla="*/ 15 w 21"/>
                <a:gd name="T107" fmla="*/ 2 h 3"/>
                <a:gd name="T108" fmla="*/ 14 w 21"/>
                <a:gd name="T109" fmla="*/ 2 h 3"/>
                <a:gd name="T110" fmla="*/ 12 w 21"/>
                <a:gd name="T111" fmla="*/ 2 h 3"/>
                <a:gd name="T112" fmla="*/ 12 w 21"/>
                <a:gd name="T113" fmla="*/ 2 h 3"/>
                <a:gd name="T114" fmla="*/ 10 w 21"/>
                <a:gd name="T115" fmla="*/ 2 h 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1"/>
                <a:gd name="T175" fmla="*/ 0 h 3"/>
                <a:gd name="T176" fmla="*/ 21 w 21"/>
                <a:gd name="T177" fmla="*/ 3 h 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1" h="3">
                  <a:moveTo>
                    <a:pt x="10" y="2"/>
                  </a:moveTo>
                  <a:lnTo>
                    <a:pt x="8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7" y="0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6" name="Freeform 421"/>
            <p:cNvSpPr>
              <a:spLocks/>
            </p:cNvSpPr>
            <p:nvPr/>
          </p:nvSpPr>
          <p:spPr bwMode="auto">
            <a:xfrm>
              <a:off x="733" y="3175"/>
              <a:ext cx="17" cy="9"/>
            </a:xfrm>
            <a:custGeom>
              <a:avLst/>
              <a:gdLst>
                <a:gd name="T0" fmla="*/ 9 w 17"/>
                <a:gd name="T1" fmla="*/ 5 h 9"/>
                <a:gd name="T2" fmla="*/ 8 w 17"/>
                <a:gd name="T3" fmla="*/ 6 h 9"/>
                <a:gd name="T4" fmla="*/ 7 w 17"/>
                <a:gd name="T5" fmla="*/ 6 h 9"/>
                <a:gd name="T6" fmla="*/ 7 w 17"/>
                <a:gd name="T7" fmla="*/ 6 h 9"/>
                <a:gd name="T8" fmla="*/ 6 w 17"/>
                <a:gd name="T9" fmla="*/ 7 h 9"/>
                <a:gd name="T10" fmla="*/ 5 w 17"/>
                <a:gd name="T11" fmla="*/ 7 h 9"/>
                <a:gd name="T12" fmla="*/ 4 w 17"/>
                <a:gd name="T13" fmla="*/ 7 h 9"/>
                <a:gd name="T14" fmla="*/ 4 w 17"/>
                <a:gd name="T15" fmla="*/ 7 h 9"/>
                <a:gd name="T16" fmla="*/ 3 w 17"/>
                <a:gd name="T17" fmla="*/ 7 h 9"/>
                <a:gd name="T18" fmla="*/ 2 w 17"/>
                <a:gd name="T19" fmla="*/ 7 h 9"/>
                <a:gd name="T20" fmla="*/ 2 w 17"/>
                <a:gd name="T21" fmla="*/ 7 h 9"/>
                <a:gd name="T22" fmla="*/ 1 w 17"/>
                <a:gd name="T23" fmla="*/ 7 h 9"/>
                <a:gd name="T24" fmla="*/ 1 w 17"/>
                <a:gd name="T25" fmla="*/ 6 h 9"/>
                <a:gd name="T26" fmla="*/ 1 w 17"/>
                <a:gd name="T27" fmla="*/ 6 h 9"/>
                <a:gd name="T28" fmla="*/ 1 w 17"/>
                <a:gd name="T29" fmla="*/ 5 h 9"/>
                <a:gd name="T30" fmla="*/ 1 w 17"/>
                <a:gd name="T31" fmla="*/ 6 h 9"/>
                <a:gd name="T32" fmla="*/ 1 w 17"/>
                <a:gd name="T33" fmla="*/ 6 h 9"/>
                <a:gd name="T34" fmla="*/ 1 w 17"/>
                <a:gd name="T35" fmla="*/ 7 h 9"/>
                <a:gd name="T36" fmla="*/ 1 w 17"/>
                <a:gd name="T37" fmla="*/ 7 h 9"/>
                <a:gd name="T38" fmla="*/ 0 w 17"/>
                <a:gd name="T39" fmla="*/ 7 h 9"/>
                <a:gd name="T40" fmla="*/ 0 w 17"/>
                <a:gd name="T41" fmla="*/ 8 h 9"/>
                <a:gd name="T42" fmla="*/ 1 w 17"/>
                <a:gd name="T43" fmla="*/ 8 h 9"/>
                <a:gd name="T44" fmla="*/ 2 w 17"/>
                <a:gd name="T45" fmla="*/ 8 h 9"/>
                <a:gd name="T46" fmla="*/ 4 w 17"/>
                <a:gd name="T47" fmla="*/ 8 h 9"/>
                <a:gd name="T48" fmla="*/ 5 w 17"/>
                <a:gd name="T49" fmla="*/ 8 h 9"/>
                <a:gd name="T50" fmla="*/ 6 w 17"/>
                <a:gd name="T51" fmla="*/ 7 h 9"/>
                <a:gd name="T52" fmla="*/ 7 w 17"/>
                <a:gd name="T53" fmla="*/ 7 h 9"/>
                <a:gd name="T54" fmla="*/ 9 w 17"/>
                <a:gd name="T55" fmla="*/ 7 h 9"/>
                <a:gd name="T56" fmla="*/ 9 w 17"/>
                <a:gd name="T57" fmla="*/ 6 h 9"/>
                <a:gd name="T58" fmla="*/ 11 w 17"/>
                <a:gd name="T59" fmla="*/ 6 h 9"/>
                <a:gd name="T60" fmla="*/ 12 w 17"/>
                <a:gd name="T61" fmla="*/ 5 h 9"/>
                <a:gd name="T62" fmla="*/ 13 w 17"/>
                <a:gd name="T63" fmla="*/ 4 h 9"/>
                <a:gd name="T64" fmla="*/ 14 w 17"/>
                <a:gd name="T65" fmla="*/ 3 h 9"/>
                <a:gd name="T66" fmla="*/ 15 w 17"/>
                <a:gd name="T67" fmla="*/ 2 h 9"/>
                <a:gd name="T68" fmla="*/ 15 w 17"/>
                <a:gd name="T69" fmla="*/ 2 h 9"/>
                <a:gd name="T70" fmla="*/ 16 w 17"/>
                <a:gd name="T71" fmla="*/ 1 h 9"/>
                <a:gd name="T72" fmla="*/ 16 w 17"/>
                <a:gd name="T73" fmla="*/ 0 h 9"/>
                <a:gd name="T74" fmla="*/ 15 w 17"/>
                <a:gd name="T75" fmla="*/ 0 h 9"/>
                <a:gd name="T76" fmla="*/ 15 w 17"/>
                <a:gd name="T77" fmla="*/ 0 h 9"/>
                <a:gd name="T78" fmla="*/ 14 w 17"/>
                <a:gd name="T79" fmla="*/ 0 h 9"/>
                <a:gd name="T80" fmla="*/ 13 w 17"/>
                <a:gd name="T81" fmla="*/ 0 h 9"/>
                <a:gd name="T82" fmla="*/ 12 w 17"/>
                <a:gd name="T83" fmla="*/ 0 h 9"/>
                <a:gd name="T84" fmla="*/ 12 w 17"/>
                <a:gd name="T85" fmla="*/ 0 h 9"/>
                <a:gd name="T86" fmla="*/ 11 w 17"/>
                <a:gd name="T87" fmla="*/ 0 h 9"/>
                <a:gd name="T88" fmla="*/ 12 w 17"/>
                <a:gd name="T89" fmla="*/ 0 h 9"/>
                <a:gd name="T90" fmla="*/ 13 w 17"/>
                <a:gd name="T91" fmla="*/ 0 h 9"/>
                <a:gd name="T92" fmla="*/ 13 w 17"/>
                <a:gd name="T93" fmla="*/ 1 h 9"/>
                <a:gd name="T94" fmla="*/ 14 w 17"/>
                <a:gd name="T95" fmla="*/ 1 h 9"/>
                <a:gd name="T96" fmla="*/ 15 w 17"/>
                <a:gd name="T97" fmla="*/ 1 h 9"/>
                <a:gd name="T98" fmla="*/ 15 w 17"/>
                <a:gd name="T99" fmla="*/ 1 h 9"/>
                <a:gd name="T100" fmla="*/ 15 w 17"/>
                <a:gd name="T101" fmla="*/ 2 h 9"/>
                <a:gd name="T102" fmla="*/ 14 w 17"/>
                <a:gd name="T103" fmla="*/ 2 h 9"/>
                <a:gd name="T104" fmla="*/ 14 w 17"/>
                <a:gd name="T105" fmla="*/ 3 h 9"/>
                <a:gd name="T106" fmla="*/ 13 w 17"/>
                <a:gd name="T107" fmla="*/ 3 h 9"/>
                <a:gd name="T108" fmla="*/ 12 w 17"/>
                <a:gd name="T109" fmla="*/ 3 h 9"/>
                <a:gd name="T110" fmla="*/ 12 w 17"/>
                <a:gd name="T111" fmla="*/ 4 h 9"/>
                <a:gd name="T112" fmla="*/ 11 w 17"/>
                <a:gd name="T113" fmla="*/ 5 h 9"/>
                <a:gd name="T114" fmla="*/ 10 w 17"/>
                <a:gd name="T115" fmla="*/ 5 h 9"/>
                <a:gd name="T116" fmla="*/ 9 w 17"/>
                <a:gd name="T117" fmla="*/ 5 h 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7"/>
                <a:gd name="T178" fmla="*/ 0 h 9"/>
                <a:gd name="T179" fmla="*/ 17 w 17"/>
                <a:gd name="T180" fmla="*/ 9 h 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7" h="9">
                  <a:moveTo>
                    <a:pt x="9" y="5"/>
                  </a:moveTo>
                  <a:lnTo>
                    <a:pt x="8" y="6"/>
                  </a:lnTo>
                  <a:lnTo>
                    <a:pt x="7" y="6"/>
                  </a:lnTo>
                  <a:lnTo>
                    <a:pt x="6" y="7"/>
                  </a:lnTo>
                  <a:lnTo>
                    <a:pt x="5" y="7"/>
                  </a:lnTo>
                  <a:lnTo>
                    <a:pt x="4" y="7"/>
                  </a:lnTo>
                  <a:lnTo>
                    <a:pt x="3" y="7"/>
                  </a:lnTo>
                  <a:lnTo>
                    <a:pt x="2" y="7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8"/>
                  </a:lnTo>
                  <a:lnTo>
                    <a:pt x="1" y="8"/>
                  </a:lnTo>
                  <a:lnTo>
                    <a:pt x="2" y="8"/>
                  </a:lnTo>
                  <a:lnTo>
                    <a:pt x="4" y="8"/>
                  </a:lnTo>
                  <a:lnTo>
                    <a:pt x="5" y="8"/>
                  </a:lnTo>
                  <a:lnTo>
                    <a:pt x="6" y="7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1" y="6"/>
                  </a:lnTo>
                  <a:lnTo>
                    <a:pt x="12" y="5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2" y="3"/>
                  </a:lnTo>
                  <a:lnTo>
                    <a:pt x="12" y="4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9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7" name="Freeform 422"/>
            <p:cNvSpPr>
              <a:spLocks/>
            </p:cNvSpPr>
            <p:nvPr/>
          </p:nvSpPr>
          <p:spPr bwMode="auto">
            <a:xfrm>
              <a:off x="761" y="3183"/>
              <a:ext cx="18" cy="8"/>
            </a:xfrm>
            <a:custGeom>
              <a:avLst/>
              <a:gdLst>
                <a:gd name="T0" fmla="*/ 9 w 18"/>
                <a:gd name="T1" fmla="*/ 5 h 8"/>
                <a:gd name="T2" fmla="*/ 8 w 18"/>
                <a:gd name="T3" fmla="*/ 5 h 8"/>
                <a:gd name="T4" fmla="*/ 7 w 18"/>
                <a:gd name="T5" fmla="*/ 5 h 8"/>
                <a:gd name="T6" fmla="*/ 7 w 18"/>
                <a:gd name="T7" fmla="*/ 5 h 8"/>
                <a:gd name="T8" fmla="*/ 6 w 18"/>
                <a:gd name="T9" fmla="*/ 6 h 8"/>
                <a:gd name="T10" fmla="*/ 5 w 18"/>
                <a:gd name="T11" fmla="*/ 6 h 8"/>
                <a:gd name="T12" fmla="*/ 4 w 18"/>
                <a:gd name="T13" fmla="*/ 6 h 8"/>
                <a:gd name="T14" fmla="*/ 4 w 18"/>
                <a:gd name="T15" fmla="*/ 6 h 8"/>
                <a:gd name="T16" fmla="*/ 3 w 18"/>
                <a:gd name="T17" fmla="*/ 6 h 8"/>
                <a:gd name="T18" fmla="*/ 2 w 18"/>
                <a:gd name="T19" fmla="*/ 6 h 8"/>
                <a:gd name="T20" fmla="*/ 1 w 18"/>
                <a:gd name="T21" fmla="*/ 6 h 8"/>
                <a:gd name="T22" fmla="*/ 1 w 18"/>
                <a:gd name="T23" fmla="*/ 5 h 8"/>
                <a:gd name="T24" fmla="*/ 1 w 18"/>
                <a:gd name="T25" fmla="*/ 5 h 8"/>
                <a:gd name="T26" fmla="*/ 1 w 18"/>
                <a:gd name="T27" fmla="*/ 4 h 8"/>
                <a:gd name="T28" fmla="*/ 1 w 18"/>
                <a:gd name="T29" fmla="*/ 4 h 8"/>
                <a:gd name="T30" fmla="*/ 1 w 18"/>
                <a:gd name="T31" fmla="*/ 4 h 8"/>
                <a:gd name="T32" fmla="*/ 1 w 18"/>
                <a:gd name="T33" fmla="*/ 5 h 8"/>
                <a:gd name="T34" fmla="*/ 0 w 18"/>
                <a:gd name="T35" fmla="*/ 5 h 8"/>
                <a:gd name="T36" fmla="*/ 0 w 18"/>
                <a:gd name="T37" fmla="*/ 5 h 8"/>
                <a:gd name="T38" fmla="*/ 0 w 18"/>
                <a:gd name="T39" fmla="*/ 6 h 8"/>
                <a:gd name="T40" fmla="*/ 0 w 18"/>
                <a:gd name="T41" fmla="*/ 6 h 8"/>
                <a:gd name="T42" fmla="*/ 1 w 18"/>
                <a:gd name="T43" fmla="*/ 7 h 8"/>
                <a:gd name="T44" fmla="*/ 1 w 18"/>
                <a:gd name="T45" fmla="*/ 7 h 8"/>
                <a:gd name="T46" fmla="*/ 3 w 18"/>
                <a:gd name="T47" fmla="*/ 7 h 8"/>
                <a:gd name="T48" fmla="*/ 4 w 18"/>
                <a:gd name="T49" fmla="*/ 7 h 8"/>
                <a:gd name="T50" fmla="*/ 5 w 18"/>
                <a:gd name="T51" fmla="*/ 7 h 8"/>
                <a:gd name="T52" fmla="*/ 7 w 18"/>
                <a:gd name="T53" fmla="*/ 6 h 8"/>
                <a:gd name="T54" fmla="*/ 8 w 18"/>
                <a:gd name="T55" fmla="*/ 6 h 8"/>
                <a:gd name="T56" fmla="*/ 10 w 18"/>
                <a:gd name="T57" fmla="*/ 6 h 8"/>
                <a:gd name="T58" fmla="*/ 11 w 18"/>
                <a:gd name="T59" fmla="*/ 5 h 8"/>
                <a:gd name="T60" fmla="*/ 12 w 18"/>
                <a:gd name="T61" fmla="*/ 5 h 8"/>
                <a:gd name="T62" fmla="*/ 13 w 18"/>
                <a:gd name="T63" fmla="*/ 4 h 8"/>
                <a:gd name="T64" fmla="*/ 14 w 18"/>
                <a:gd name="T65" fmla="*/ 4 h 8"/>
                <a:gd name="T66" fmla="*/ 15 w 18"/>
                <a:gd name="T67" fmla="*/ 3 h 8"/>
                <a:gd name="T68" fmla="*/ 16 w 18"/>
                <a:gd name="T69" fmla="*/ 2 h 8"/>
                <a:gd name="T70" fmla="*/ 16 w 18"/>
                <a:gd name="T71" fmla="*/ 2 h 8"/>
                <a:gd name="T72" fmla="*/ 17 w 18"/>
                <a:gd name="T73" fmla="*/ 1 h 8"/>
                <a:gd name="T74" fmla="*/ 16 w 18"/>
                <a:gd name="T75" fmla="*/ 1 h 8"/>
                <a:gd name="T76" fmla="*/ 16 w 18"/>
                <a:gd name="T77" fmla="*/ 1 h 8"/>
                <a:gd name="T78" fmla="*/ 16 w 18"/>
                <a:gd name="T79" fmla="*/ 0 h 8"/>
                <a:gd name="T80" fmla="*/ 15 w 18"/>
                <a:gd name="T81" fmla="*/ 0 h 8"/>
                <a:gd name="T82" fmla="*/ 14 w 18"/>
                <a:gd name="T83" fmla="*/ 0 h 8"/>
                <a:gd name="T84" fmla="*/ 13 w 18"/>
                <a:gd name="T85" fmla="*/ 0 h 8"/>
                <a:gd name="T86" fmla="*/ 13 w 18"/>
                <a:gd name="T87" fmla="*/ 0 h 8"/>
                <a:gd name="T88" fmla="*/ 12 w 18"/>
                <a:gd name="T89" fmla="*/ 0 h 8"/>
                <a:gd name="T90" fmla="*/ 13 w 18"/>
                <a:gd name="T91" fmla="*/ 0 h 8"/>
                <a:gd name="T92" fmla="*/ 13 w 18"/>
                <a:gd name="T93" fmla="*/ 1 h 8"/>
                <a:gd name="T94" fmla="*/ 14 w 18"/>
                <a:gd name="T95" fmla="*/ 1 h 8"/>
                <a:gd name="T96" fmla="*/ 15 w 18"/>
                <a:gd name="T97" fmla="*/ 1 h 8"/>
                <a:gd name="T98" fmla="*/ 15 w 18"/>
                <a:gd name="T99" fmla="*/ 2 h 8"/>
                <a:gd name="T100" fmla="*/ 15 w 18"/>
                <a:gd name="T101" fmla="*/ 2 h 8"/>
                <a:gd name="T102" fmla="*/ 15 w 18"/>
                <a:gd name="T103" fmla="*/ 3 h 8"/>
                <a:gd name="T104" fmla="*/ 14 w 18"/>
                <a:gd name="T105" fmla="*/ 3 h 8"/>
                <a:gd name="T106" fmla="*/ 13 w 18"/>
                <a:gd name="T107" fmla="*/ 3 h 8"/>
                <a:gd name="T108" fmla="*/ 13 w 18"/>
                <a:gd name="T109" fmla="*/ 4 h 8"/>
                <a:gd name="T110" fmla="*/ 12 w 18"/>
                <a:gd name="T111" fmla="*/ 4 h 8"/>
                <a:gd name="T112" fmla="*/ 11 w 18"/>
                <a:gd name="T113" fmla="*/ 4 h 8"/>
                <a:gd name="T114" fmla="*/ 10 w 18"/>
                <a:gd name="T115" fmla="*/ 5 h 8"/>
                <a:gd name="T116" fmla="*/ 9 w 18"/>
                <a:gd name="T117" fmla="*/ 5 h 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8"/>
                <a:gd name="T178" fmla="*/ 0 h 8"/>
                <a:gd name="T179" fmla="*/ 18 w 18"/>
                <a:gd name="T180" fmla="*/ 8 h 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8" h="8">
                  <a:moveTo>
                    <a:pt x="9" y="5"/>
                  </a:moveTo>
                  <a:lnTo>
                    <a:pt x="8" y="5"/>
                  </a:lnTo>
                  <a:lnTo>
                    <a:pt x="7" y="5"/>
                  </a:lnTo>
                  <a:lnTo>
                    <a:pt x="6" y="6"/>
                  </a:lnTo>
                  <a:lnTo>
                    <a:pt x="5" y="6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6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9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8" name="Freeform 423"/>
            <p:cNvSpPr>
              <a:spLocks/>
            </p:cNvSpPr>
            <p:nvPr/>
          </p:nvSpPr>
          <p:spPr bwMode="auto">
            <a:xfrm>
              <a:off x="818" y="3187"/>
              <a:ext cx="8" cy="17"/>
            </a:xfrm>
            <a:custGeom>
              <a:avLst/>
              <a:gdLst>
                <a:gd name="T0" fmla="*/ 5 w 8"/>
                <a:gd name="T1" fmla="*/ 9 h 17"/>
                <a:gd name="T2" fmla="*/ 5 w 8"/>
                <a:gd name="T3" fmla="*/ 9 h 17"/>
                <a:gd name="T4" fmla="*/ 4 w 8"/>
                <a:gd name="T5" fmla="*/ 10 h 17"/>
                <a:gd name="T6" fmla="*/ 3 w 8"/>
                <a:gd name="T7" fmla="*/ 12 h 17"/>
                <a:gd name="T8" fmla="*/ 3 w 8"/>
                <a:gd name="T9" fmla="*/ 13 h 17"/>
                <a:gd name="T10" fmla="*/ 3 w 8"/>
                <a:gd name="T11" fmla="*/ 14 h 17"/>
                <a:gd name="T12" fmla="*/ 2 w 8"/>
                <a:gd name="T13" fmla="*/ 14 h 17"/>
                <a:gd name="T14" fmla="*/ 2 w 8"/>
                <a:gd name="T15" fmla="*/ 15 h 17"/>
                <a:gd name="T16" fmla="*/ 1 w 8"/>
                <a:gd name="T17" fmla="*/ 15 h 17"/>
                <a:gd name="T18" fmla="*/ 1 w 8"/>
                <a:gd name="T19" fmla="*/ 14 h 17"/>
                <a:gd name="T20" fmla="*/ 1 w 8"/>
                <a:gd name="T21" fmla="*/ 13 h 17"/>
                <a:gd name="T22" fmla="*/ 0 w 8"/>
                <a:gd name="T23" fmla="*/ 12 h 17"/>
                <a:gd name="T24" fmla="*/ 0 w 8"/>
                <a:gd name="T25" fmla="*/ 16 h 17"/>
                <a:gd name="T26" fmla="*/ 1 w 8"/>
                <a:gd name="T27" fmla="*/ 15 h 17"/>
                <a:gd name="T28" fmla="*/ 2 w 8"/>
                <a:gd name="T29" fmla="*/ 15 h 17"/>
                <a:gd name="T30" fmla="*/ 2 w 8"/>
                <a:gd name="T31" fmla="*/ 15 h 17"/>
                <a:gd name="T32" fmla="*/ 3 w 8"/>
                <a:gd name="T33" fmla="*/ 14 h 17"/>
                <a:gd name="T34" fmla="*/ 4 w 8"/>
                <a:gd name="T35" fmla="*/ 12 h 17"/>
                <a:gd name="T36" fmla="*/ 4 w 8"/>
                <a:gd name="T37" fmla="*/ 12 h 17"/>
                <a:gd name="T38" fmla="*/ 5 w 8"/>
                <a:gd name="T39" fmla="*/ 10 h 17"/>
                <a:gd name="T40" fmla="*/ 6 w 8"/>
                <a:gd name="T41" fmla="*/ 9 h 17"/>
                <a:gd name="T42" fmla="*/ 6 w 8"/>
                <a:gd name="T43" fmla="*/ 8 h 17"/>
                <a:gd name="T44" fmla="*/ 6 w 8"/>
                <a:gd name="T45" fmla="*/ 7 h 17"/>
                <a:gd name="T46" fmla="*/ 7 w 8"/>
                <a:gd name="T47" fmla="*/ 5 h 17"/>
                <a:gd name="T48" fmla="*/ 7 w 8"/>
                <a:gd name="T49" fmla="*/ 4 h 17"/>
                <a:gd name="T50" fmla="*/ 7 w 8"/>
                <a:gd name="T51" fmla="*/ 3 h 17"/>
                <a:gd name="T52" fmla="*/ 7 w 8"/>
                <a:gd name="T53" fmla="*/ 1 h 17"/>
                <a:gd name="T54" fmla="*/ 7 w 8"/>
                <a:gd name="T55" fmla="*/ 1 h 17"/>
                <a:gd name="T56" fmla="*/ 7 w 8"/>
                <a:gd name="T57" fmla="*/ 0 h 17"/>
                <a:gd name="T58" fmla="*/ 6 w 8"/>
                <a:gd name="T59" fmla="*/ 0 h 17"/>
                <a:gd name="T60" fmla="*/ 6 w 8"/>
                <a:gd name="T61" fmla="*/ 0 h 17"/>
                <a:gd name="T62" fmla="*/ 5 w 8"/>
                <a:gd name="T63" fmla="*/ 0 h 17"/>
                <a:gd name="T64" fmla="*/ 5 w 8"/>
                <a:gd name="T65" fmla="*/ 1 h 17"/>
                <a:gd name="T66" fmla="*/ 4 w 8"/>
                <a:gd name="T67" fmla="*/ 1 h 17"/>
                <a:gd name="T68" fmla="*/ 4 w 8"/>
                <a:gd name="T69" fmla="*/ 1 h 17"/>
                <a:gd name="T70" fmla="*/ 4 w 8"/>
                <a:gd name="T71" fmla="*/ 1 h 17"/>
                <a:gd name="T72" fmla="*/ 3 w 8"/>
                <a:gd name="T73" fmla="*/ 1 h 17"/>
                <a:gd name="T74" fmla="*/ 4 w 8"/>
                <a:gd name="T75" fmla="*/ 1 h 17"/>
                <a:gd name="T76" fmla="*/ 5 w 8"/>
                <a:gd name="T77" fmla="*/ 1 h 17"/>
                <a:gd name="T78" fmla="*/ 5 w 8"/>
                <a:gd name="T79" fmla="*/ 1 h 17"/>
                <a:gd name="T80" fmla="*/ 6 w 8"/>
                <a:gd name="T81" fmla="*/ 1 h 17"/>
                <a:gd name="T82" fmla="*/ 6 w 8"/>
                <a:gd name="T83" fmla="*/ 1 h 17"/>
                <a:gd name="T84" fmla="*/ 6 w 8"/>
                <a:gd name="T85" fmla="*/ 1 h 17"/>
                <a:gd name="T86" fmla="*/ 6 w 8"/>
                <a:gd name="T87" fmla="*/ 2 h 17"/>
                <a:gd name="T88" fmla="*/ 6 w 8"/>
                <a:gd name="T89" fmla="*/ 3 h 17"/>
                <a:gd name="T90" fmla="*/ 6 w 8"/>
                <a:gd name="T91" fmla="*/ 4 h 17"/>
                <a:gd name="T92" fmla="*/ 6 w 8"/>
                <a:gd name="T93" fmla="*/ 4 h 17"/>
                <a:gd name="T94" fmla="*/ 6 w 8"/>
                <a:gd name="T95" fmla="*/ 5 h 17"/>
                <a:gd name="T96" fmla="*/ 6 w 8"/>
                <a:gd name="T97" fmla="*/ 6 h 17"/>
                <a:gd name="T98" fmla="*/ 6 w 8"/>
                <a:gd name="T99" fmla="*/ 7 h 17"/>
                <a:gd name="T100" fmla="*/ 5 w 8"/>
                <a:gd name="T101" fmla="*/ 8 h 17"/>
                <a:gd name="T102" fmla="*/ 5 w 8"/>
                <a:gd name="T103" fmla="*/ 9 h 1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"/>
                <a:gd name="T157" fmla="*/ 0 h 17"/>
                <a:gd name="T158" fmla="*/ 8 w 8"/>
                <a:gd name="T159" fmla="*/ 17 h 1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" h="17">
                  <a:moveTo>
                    <a:pt x="5" y="9"/>
                  </a:moveTo>
                  <a:lnTo>
                    <a:pt x="5" y="9"/>
                  </a:lnTo>
                  <a:lnTo>
                    <a:pt x="4" y="10"/>
                  </a:lnTo>
                  <a:lnTo>
                    <a:pt x="3" y="12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1" y="15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5"/>
                  </a:lnTo>
                  <a:lnTo>
                    <a:pt x="6" y="6"/>
                  </a:lnTo>
                  <a:lnTo>
                    <a:pt x="6" y="7"/>
                  </a:lnTo>
                  <a:lnTo>
                    <a:pt x="5" y="8"/>
                  </a:lnTo>
                  <a:lnTo>
                    <a:pt x="5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899" name="Freeform 424"/>
            <p:cNvSpPr>
              <a:spLocks/>
            </p:cNvSpPr>
            <p:nvPr/>
          </p:nvSpPr>
          <p:spPr bwMode="auto">
            <a:xfrm>
              <a:off x="784" y="3185"/>
              <a:ext cx="9" cy="18"/>
            </a:xfrm>
            <a:custGeom>
              <a:avLst/>
              <a:gdLst>
                <a:gd name="T0" fmla="*/ 6 w 9"/>
                <a:gd name="T1" fmla="*/ 10 h 18"/>
                <a:gd name="T2" fmla="*/ 5 w 9"/>
                <a:gd name="T3" fmla="*/ 10 h 18"/>
                <a:gd name="T4" fmla="*/ 5 w 9"/>
                <a:gd name="T5" fmla="*/ 10 h 18"/>
                <a:gd name="T6" fmla="*/ 5 w 9"/>
                <a:gd name="T7" fmla="*/ 11 h 18"/>
                <a:gd name="T8" fmla="*/ 4 w 9"/>
                <a:gd name="T9" fmla="*/ 12 h 18"/>
                <a:gd name="T10" fmla="*/ 4 w 9"/>
                <a:gd name="T11" fmla="*/ 13 h 18"/>
                <a:gd name="T12" fmla="*/ 3 w 9"/>
                <a:gd name="T13" fmla="*/ 13 h 18"/>
                <a:gd name="T14" fmla="*/ 3 w 9"/>
                <a:gd name="T15" fmla="*/ 14 h 18"/>
                <a:gd name="T16" fmla="*/ 3 w 9"/>
                <a:gd name="T17" fmla="*/ 14 h 18"/>
                <a:gd name="T18" fmla="*/ 2 w 9"/>
                <a:gd name="T19" fmla="*/ 15 h 18"/>
                <a:gd name="T20" fmla="*/ 2 w 9"/>
                <a:gd name="T21" fmla="*/ 15 h 18"/>
                <a:gd name="T22" fmla="*/ 1 w 9"/>
                <a:gd name="T23" fmla="*/ 15 h 18"/>
                <a:gd name="T24" fmla="*/ 1 w 9"/>
                <a:gd name="T25" fmla="*/ 14 h 18"/>
                <a:gd name="T26" fmla="*/ 1 w 9"/>
                <a:gd name="T27" fmla="*/ 13 h 18"/>
                <a:gd name="T28" fmla="*/ 0 w 9"/>
                <a:gd name="T29" fmla="*/ 13 h 18"/>
                <a:gd name="T30" fmla="*/ 0 w 9"/>
                <a:gd name="T31" fmla="*/ 14 h 18"/>
                <a:gd name="T32" fmla="*/ 0 w 9"/>
                <a:gd name="T33" fmla="*/ 15 h 18"/>
                <a:gd name="T34" fmla="*/ 1 w 9"/>
                <a:gd name="T35" fmla="*/ 16 h 18"/>
                <a:gd name="T36" fmla="*/ 1 w 9"/>
                <a:gd name="T37" fmla="*/ 16 h 18"/>
                <a:gd name="T38" fmla="*/ 1 w 9"/>
                <a:gd name="T39" fmla="*/ 17 h 18"/>
                <a:gd name="T40" fmla="*/ 2 w 9"/>
                <a:gd name="T41" fmla="*/ 16 h 18"/>
                <a:gd name="T42" fmla="*/ 2 w 9"/>
                <a:gd name="T43" fmla="*/ 16 h 18"/>
                <a:gd name="T44" fmla="*/ 3 w 9"/>
                <a:gd name="T45" fmla="*/ 16 h 18"/>
                <a:gd name="T46" fmla="*/ 4 w 9"/>
                <a:gd name="T47" fmla="*/ 14 h 18"/>
                <a:gd name="T48" fmla="*/ 5 w 9"/>
                <a:gd name="T49" fmla="*/ 13 h 18"/>
                <a:gd name="T50" fmla="*/ 5 w 9"/>
                <a:gd name="T51" fmla="*/ 13 h 18"/>
                <a:gd name="T52" fmla="*/ 6 w 9"/>
                <a:gd name="T53" fmla="*/ 11 h 18"/>
                <a:gd name="T54" fmla="*/ 6 w 9"/>
                <a:gd name="T55" fmla="*/ 10 h 18"/>
                <a:gd name="T56" fmla="*/ 7 w 9"/>
                <a:gd name="T57" fmla="*/ 9 h 18"/>
                <a:gd name="T58" fmla="*/ 7 w 9"/>
                <a:gd name="T59" fmla="*/ 7 h 18"/>
                <a:gd name="T60" fmla="*/ 7 w 9"/>
                <a:gd name="T61" fmla="*/ 6 h 18"/>
                <a:gd name="T62" fmla="*/ 7 w 9"/>
                <a:gd name="T63" fmla="*/ 4 h 18"/>
                <a:gd name="T64" fmla="*/ 8 w 9"/>
                <a:gd name="T65" fmla="*/ 4 h 18"/>
                <a:gd name="T66" fmla="*/ 8 w 9"/>
                <a:gd name="T67" fmla="*/ 2 h 18"/>
                <a:gd name="T68" fmla="*/ 8 w 9"/>
                <a:gd name="T69" fmla="*/ 1 h 18"/>
                <a:gd name="T70" fmla="*/ 7 w 9"/>
                <a:gd name="T71" fmla="*/ 0 h 18"/>
                <a:gd name="T72" fmla="*/ 7 w 9"/>
                <a:gd name="T73" fmla="*/ 0 h 18"/>
                <a:gd name="T74" fmla="*/ 6 w 9"/>
                <a:gd name="T75" fmla="*/ 1 h 18"/>
                <a:gd name="T76" fmla="*/ 6 w 9"/>
                <a:gd name="T77" fmla="*/ 1 h 18"/>
                <a:gd name="T78" fmla="*/ 5 w 9"/>
                <a:gd name="T79" fmla="*/ 1 h 18"/>
                <a:gd name="T80" fmla="*/ 5 w 9"/>
                <a:gd name="T81" fmla="*/ 2 h 18"/>
                <a:gd name="T82" fmla="*/ 5 w 9"/>
                <a:gd name="T83" fmla="*/ 1 h 18"/>
                <a:gd name="T84" fmla="*/ 6 w 9"/>
                <a:gd name="T85" fmla="*/ 1 h 18"/>
                <a:gd name="T86" fmla="*/ 6 w 9"/>
                <a:gd name="T87" fmla="*/ 1 h 18"/>
                <a:gd name="T88" fmla="*/ 7 w 9"/>
                <a:gd name="T89" fmla="*/ 1 h 18"/>
                <a:gd name="T90" fmla="*/ 7 w 9"/>
                <a:gd name="T91" fmla="*/ 2 h 18"/>
                <a:gd name="T92" fmla="*/ 7 w 9"/>
                <a:gd name="T93" fmla="*/ 3 h 18"/>
                <a:gd name="T94" fmla="*/ 7 w 9"/>
                <a:gd name="T95" fmla="*/ 4 h 18"/>
                <a:gd name="T96" fmla="*/ 7 w 9"/>
                <a:gd name="T97" fmla="*/ 4 h 18"/>
                <a:gd name="T98" fmla="*/ 7 w 9"/>
                <a:gd name="T99" fmla="*/ 5 h 18"/>
                <a:gd name="T100" fmla="*/ 7 w 9"/>
                <a:gd name="T101" fmla="*/ 6 h 18"/>
                <a:gd name="T102" fmla="*/ 6 w 9"/>
                <a:gd name="T103" fmla="*/ 7 h 18"/>
                <a:gd name="T104" fmla="*/ 6 w 9"/>
                <a:gd name="T105" fmla="*/ 8 h 18"/>
                <a:gd name="T106" fmla="*/ 6 w 9"/>
                <a:gd name="T107" fmla="*/ 10 h 1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9"/>
                <a:gd name="T163" fmla="*/ 0 h 18"/>
                <a:gd name="T164" fmla="*/ 9 w 9"/>
                <a:gd name="T165" fmla="*/ 18 h 1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9" h="18">
                  <a:moveTo>
                    <a:pt x="6" y="10"/>
                  </a:moveTo>
                  <a:lnTo>
                    <a:pt x="5" y="10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2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4" y="14"/>
                  </a:lnTo>
                  <a:lnTo>
                    <a:pt x="5" y="13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6" y="1"/>
                  </a:lnTo>
                  <a:lnTo>
                    <a:pt x="5" y="1"/>
                  </a:lnTo>
                  <a:lnTo>
                    <a:pt x="5" y="2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4"/>
                  </a:lnTo>
                  <a:lnTo>
                    <a:pt x="7" y="5"/>
                  </a:lnTo>
                  <a:lnTo>
                    <a:pt x="7" y="6"/>
                  </a:lnTo>
                  <a:lnTo>
                    <a:pt x="6" y="7"/>
                  </a:lnTo>
                  <a:lnTo>
                    <a:pt x="6" y="8"/>
                  </a:lnTo>
                  <a:lnTo>
                    <a:pt x="6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0" name="Freeform 425"/>
            <p:cNvSpPr>
              <a:spLocks/>
            </p:cNvSpPr>
            <p:nvPr/>
          </p:nvSpPr>
          <p:spPr bwMode="auto">
            <a:xfrm>
              <a:off x="952" y="3097"/>
              <a:ext cx="4" cy="20"/>
            </a:xfrm>
            <a:custGeom>
              <a:avLst/>
              <a:gdLst>
                <a:gd name="T0" fmla="*/ 1 w 4"/>
                <a:gd name="T1" fmla="*/ 9 h 20"/>
                <a:gd name="T2" fmla="*/ 1 w 4"/>
                <a:gd name="T3" fmla="*/ 10 h 20"/>
                <a:gd name="T4" fmla="*/ 1 w 4"/>
                <a:gd name="T5" fmla="*/ 11 h 20"/>
                <a:gd name="T6" fmla="*/ 1 w 4"/>
                <a:gd name="T7" fmla="*/ 11 h 20"/>
                <a:gd name="T8" fmla="*/ 1 w 4"/>
                <a:gd name="T9" fmla="*/ 12 h 20"/>
                <a:gd name="T10" fmla="*/ 1 w 4"/>
                <a:gd name="T11" fmla="*/ 13 h 20"/>
                <a:gd name="T12" fmla="*/ 1 w 4"/>
                <a:gd name="T13" fmla="*/ 14 h 20"/>
                <a:gd name="T14" fmla="*/ 1 w 4"/>
                <a:gd name="T15" fmla="*/ 14 h 20"/>
                <a:gd name="T16" fmla="*/ 1 w 4"/>
                <a:gd name="T17" fmla="*/ 15 h 20"/>
                <a:gd name="T18" fmla="*/ 1 w 4"/>
                <a:gd name="T19" fmla="*/ 16 h 20"/>
                <a:gd name="T20" fmla="*/ 1 w 4"/>
                <a:gd name="T21" fmla="*/ 16 h 20"/>
                <a:gd name="T22" fmla="*/ 1 w 4"/>
                <a:gd name="T23" fmla="*/ 17 h 20"/>
                <a:gd name="T24" fmla="*/ 1 w 4"/>
                <a:gd name="T25" fmla="*/ 17 h 20"/>
                <a:gd name="T26" fmla="*/ 2 w 4"/>
                <a:gd name="T27" fmla="*/ 17 h 20"/>
                <a:gd name="T28" fmla="*/ 2 w 4"/>
                <a:gd name="T29" fmla="*/ 16 h 20"/>
                <a:gd name="T30" fmla="*/ 2 w 4"/>
                <a:gd name="T31" fmla="*/ 16 h 20"/>
                <a:gd name="T32" fmla="*/ 2 w 4"/>
                <a:gd name="T33" fmla="*/ 17 h 20"/>
                <a:gd name="T34" fmla="*/ 2 w 4"/>
                <a:gd name="T35" fmla="*/ 17 h 20"/>
                <a:gd name="T36" fmla="*/ 2 w 4"/>
                <a:gd name="T37" fmla="*/ 17 h 20"/>
                <a:gd name="T38" fmla="*/ 2 w 4"/>
                <a:gd name="T39" fmla="*/ 17 h 20"/>
                <a:gd name="T40" fmla="*/ 2 w 4"/>
                <a:gd name="T41" fmla="*/ 18 h 20"/>
                <a:gd name="T42" fmla="*/ 2 w 4"/>
                <a:gd name="T43" fmla="*/ 19 h 20"/>
                <a:gd name="T44" fmla="*/ 1 w 4"/>
                <a:gd name="T45" fmla="*/ 19 h 20"/>
                <a:gd name="T46" fmla="*/ 1 w 4"/>
                <a:gd name="T47" fmla="*/ 18 h 20"/>
                <a:gd name="T48" fmla="*/ 1 w 4"/>
                <a:gd name="T49" fmla="*/ 17 h 20"/>
                <a:gd name="T50" fmla="*/ 1 w 4"/>
                <a:gd name="T51" fmla="*/ 16 h 20"/>
                <a:gd name="T52" fmla="*/ 0 w 4"/>
                <a:gd name="T53" fmla="*/ 15 h 20"/>
                <a:gd name="T54" fmla="*/ 0 w 4"/>
                <a:gd name="T55" fmla="*/ 14 h 20"/>
                <a:gd name="T56" fmla="*/ 0 w 4"/>
                <a:gd name="T57" fmla="*/ 12 h 20"/>
                <a:gd name="T58" fmla="*/ 0 w 4"/>
                <a:gd name="T59" fmla="*/ 11 h 20"/>
                <a:gd name="T60" fmla="*/ 0 w 4"/>
                <a:gd name="T61" fmla="*/ 9 h 20"/>
                <a:gd name="T62" fmla="*/ 0 w 4"/>
                <a:gd name="T63" fmla="*/ 8 h 20"/>
                <a:gd name="T64" fmla="*/ 0 w 4"/>
                <a:gd name="T65" fmla="*/ 6 h 20"/>
                <a:gd name="T66" fmla="*/ 0 w 4"/>
                <a:gd name="T67" fmla="*/ 5 h 20"/>
                <a:gd name="T68" fmla="*/ 1 w 4"/>
                <a:gd name="T69" fmla="*/ 4 h 20"/>
                <a:gd name="T70" fmla="*/ 1 w 4"/>
                <a:gd name="T71" fmla="*/ 2 h 20"/>
                <a:gd name="T72" fmla="*/ 1 w 4"/>
                <a:gd name="T73" fmla="*/ 2 h 20"/>
                <a:gd name="T74" fmla="*/ 1 w 4"/>
                <a:gd name="T75" fmla="*/ 1 h 20"/>
                <a:gd name="T76" fmla="*/ 2 w 4"/>
                <a:gd name="T77" fmla="*/ 0 h 20"/>
                <a:gd name="T78" fmla="*/ 2 w 4"/>
                <a:gd name="T79" fmla="*/ 0 h 20"/>
                <a:gd name="T80" fmla="*/ 2 w 4"/>
                <a:gd name="T81" fmla="*/ 1 h 20"/>
                <a:gd name="T82" fmla="*/ 2 w 4"/>
                <a:gd name="T83" fmla="*/ 2 h 20"/>
                <a:gd name="T84" fmla="*/ 3 w 4"/>
                <a:gd name="T85" fmla="*/ 2 h 20"/>
                <a:gd name="T86" fmla="*/ 3 w 4"/>
                <a:gd name="T87" fmla="*/ 2 h 20"/>
                <a:gd name="T88" fmla="*/ 3 w 4"/>
                <a:gd name="T89" fmla="*/ 3 h 20"/>
                <a:gd name="T90" fmla="*/ 3 w 4"/>
                <a:gd name="T91" fmla="*/ 3 h 20"/>
                <a:gd name="T92" fmla="*/ 3 w 4"/>
                <a:gd name="T93" fmla="*/ 4 h 20"/>
                <a:gd name="T94" fmla="*/ 3 w 4"/>
                <a:gd name="T95" fmla="*/ 3 h 20"/>
                <a:gd name="T96" fmla="*/ 3 w 4"/>
                <a:gd name="T97" fmla="*/ 2 h 20"/>
                <a:gd name="T98" fmla="*/ 2 w 4"/>
                <a:gd name="T99" fmla="*/ 2 h 20"/>
                <a:gd name="T100" fmla="*/ 2 w 4"/>
                <a:gd name="T101" fmla="*/ 2 h 20"/>
                <a:gd name="T102" fmla="*/ 2 w 4"/>
                <a:gd name="T103" fmla="*/ 2 h 20"/>
                <a:gd name="T104" fmla="*/ 1 w 4"/>
                <a:gd name="T105" fmla="*/ 2 h 20"/>
                <a:gd name="T106" fmla="*/ 1 w 4"/>
                <a:gd name="T107" fmla="*/ 2 h 20"/>
                <a:gd name="T108" fmla="*/ 1 w 4"/>
                <a:gd name="T109" fmla="*/ 2 h 20"/>
                <a:gd name="T110" fmla="*/ 1 w 4"/>
                <a:gd name="T111" fmla="*/ 3 h 20"/>
                <a:gd name="T112" fmla="*/ 1 w 4"/>
                <a:gd name="T113" fmla="*/ 4 h 20"/>
                <a:gd name="T114" fmla="*/ 1 w 4"/>
                <a:gd name="T115" fmla="*/ 5 h 20"/>
                <a:gd name="T116" fmla="*/ 1 w 4"/>
                <a:gd name="T117" fmla="*/ 6 h 20"/>
                <a:gd name="T118" fmla="*/ 1 w 4"/>
                <a:gd name="T119" fmla="*/ 7 h 20"/>
                <a:gd name="T120" fmla="*/ 1 w 4"/>
                <a:gd name="T121" fmla="*/ 8 h 20"/>
                <a:gd name="T122" fmla="*/ 1 w 4"/>
                <a:gd name="T123" fmla="*/ 9 h 2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4"/>
                <a:gd name="T187" fmla="*/ 0 h 20"/>
                <a:gd name="T188" fmla="*/ 4 w 4"/>
                <a:gd name="T189" fmla="*/ 20 h 2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4" h="20">
                  <a:moveTo>
                    <a:pt x="1" y="9"/>
                  </a:moveTo>
                  <a:lnTo>
                    <a:pt x="1" y="10"/>
                  </a:lnTo>
                  <a:lnTo>
                    <a:pt x="1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4"/>
                  </a:lnTo>
                  <a:lnTo>
                    <a:pt x="3" y="3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1" name="Freeform 426"/>
            <p:cNvSpPr>
              <a:spLocks/>
            </p:cNvSpPr>
            <p:nvPr/>
          </p:nvSpPr>
          <p:spPr bwMode="auto">
            <a:xfrm>
              <a:off x="942" y="3106"/>
              <a:ext cx="4" cy="20"/>
            </a:xfrm>
            <a:custGeom>
              <a:avLst/>
              <a:gdLst>
                <a:gd name="T0" fmla="*/ 1 w 4"/>
                <a:gd name="T1" fmla="*/ 10 h 20"/>
                <a:gd name="T2" fmla="*/ 1 w 4"/>
                <a:gd name="T3" fmla="*/ 11 h 20"/>
                <a:gd name="T4" fmla="*/ 1 w 4"/>
                <a:gd name="T5" fmla="*/ 11 h 20"/>
                <a:gd name="T6" fmla="*/ 1 w 4"/>
                <a:gd name="T7" fmla="*/ 12 h 20"/>
                <a:gd name="T8" fmla="*/ 1 w 4"/>
                <a:gd name="T9" fmla="*/ 13 h 20"/>
                <a:gd name="T10" fmla="*/ 1 w 4"/>
                <a:gd name="T11" fmla="*/ 14 h 20"/>
                <a:gd name="T12" fmla="*/ 1 w 4"/>
                <a:gd name="T13" fmla="*/ 14 h 20"/>
                <a:gd name="T14" fmla="*/ 1 w 4"/>
                <a:gd name="T15" fmla="*/ 15 h 20"/>
                <a:gd name="T16" fmla="*/ 1 w 4"/>
                <a:gd name="T17" fmla="*/ 16 h 20"/>
                <a:gd name="T18" fmla="*/ 1 w 4"/>
                <a:gd name="T19" fmla="*/ 17 h 20"/>
                <a:gd name="T20" fmla="*/ 1 w 4"/>
                <a:gd name="T21" fmla="*/ 17 h 20"/>
                <a:gd name="T22" fmla="*/ 2 w 4"/>
                <a:gd name="T23" fmla="*/ 17 h 20"/>
                <a:gd name="T24" fmla="*/ 2 w 4"/>
                <a:gd name="T25" fmla="*/ 17 h 20"/>
                <a:gd name="T26" fmla="*/ 2 w 4"/>
                <a:gd name="T27" fmla="*/ 17 h 20"/>
                <a:gd name="T28" fmla="*/ 2 w 4"/>
                <a:gd name="T29" fmla="*/ 17 h 20"/>
                <a:gd name="T30" fmla="*/ 2 w 4"/>
                <a:gd name="T31" fmla="*/ 17 h 20"/>
                <a:gd name="T32" fmla="*/ 2 w 4"/>
                <a:gd name="T33" fmla="*/ 18 h 20"/>
                <a:gd name="T34" fmla="*/ 2 w 4"/>
                <a:gd name="T35" fmla="*/ 18 h 20"/>
                <a:gd name="T36" fmla="*/ 2 w 4"/>
                <a:gd name="T37" fmla="*/ 19 h 20"/>
                <a:gd name="T38" fmla="*/ 1 w 4"/>
                <a:gd name="T39" fmla="*/ 19 h 20"/>
                <a:gd name="T40" fmla="*/ 1 w 4"/>
                <a:gd name="T41" fmla="*/ 18 h 20"/>
                <a:gd name="T42" fmla="*/ 1 w 4"/>
                <a:gd name="T43" fmla="*/ 17 h 20"/>
                <a:gd name="T44" fmla="*/ 1 w 4"/>
                <a:gd name="T45" fmla="*/ 17 h 20"/>
                <a:gd name="T46" fmla="*/ 0 w 4"/>
                <a:gd name="T47" fmla="*/ 15 h 20"/>
                <a:gd name="T48" fmla="*/ 0 w 4"/>
                <a:gd name="T49" fmla="*/ 14 h 20"/>
                <a:gd name="T50" fmla="*/ 0 w 4"/>
                <a:gd name="T51" fmla="*/ 12 h 20"/>
                <a:gd name="T52" fmla="*/ 0 w 4"/>
                <a:gd name="T53" fmla="*/ 11 h 20"/>
                <a:gd name="T54" fmla="*/ 0 w 4"/>
                <a:gd name="T55" fmla="*/ 10 h 20"/>
                <a:gd name="T56" fmla="*/ 0 w 4"/>
                <a:gd name="T57" fmla="*/ 8 h 20"/>
                <a:gd name="T58" fmla="*/ 0 w 4"/>
                <a:gd name="T59" fmla="*/ 7 h 20"/>
                <a:gd name="T60" fmla="*/ 0 w 4"/>
                <a:gd name="T61" fmla="*/ 5 h 20"/>
                <a:gd name="T62" fmla="*/ 1 w 4"/>
                <a:gd name="T63" fmla="*/ 4 h 20"/>
                <a:gd name="T64" fmla="*/ 1 w 4"/>
                <a:gd name="T65" fmla="*/ 2 h 20"/>
                <a:gd name="T66" fmla="*/ 1 w 4"/>
                <a:gd name="T67" fmla="*/ 2 h 20"/>
                <a:gd name="T68" fmla="*/ 1 w 4"/>
                <a:gd name="T69" fmla="*/ 1 h 20"/>
                <a:gd name="T70" fmla="*/ 2 w 4"/>
                <a:gd name="T71" fmla="*/ 0 h 20"/>
                <a:gd name="T72" fmla="*/ 2 w 4"/>
                <a:gd name="T73" fmla="*/ 1 h 20"/>
                <a:gd name="T74" fmla="*/ 2 w 4"/>
                <a:gd name="T75" fmla="*/ 2 h 20"/>
                <a:gd name="T76" fmla="*/ 2 w 4"/>
                <a:gd name="T77" fmla="*/ 2 h 20"/>
                <a:gd name="T78" fmla="*/ 3 w 4"/>
                <a:gd name="T79" fmla="*/ 2 h 20"/>
                <a:gd name="T80" fmla="*/ 3 w 4"/>
                <a:gd name="T81" fmla="*/ 3 h 20"/>
                <a:gd name="T82" fmla="*/ 3 w 4"/>
                <a:gd name="T83" fmla="*/ 4 h 20"/>
                <a:gd name="T84" fmla="*/ 3 w 4"/>
                <a:gd name="T85" fmla="*/ 4 h 20"/>
                <a:gd name="T86" fmla="*/ 3 w 4"/>
                <a:gd name="T87" fmla="*/ 5 h 20"/>
                <a:gd name="T88" fmla="*/ 3 w 4"/>
                <a:gd name="T89" fmla="*/ 4 h 20"/>
                <a:gd name="T90" fmla="*/ 3 w 4"/>
                <a:gd name="T91" fmla="*/ 3 h 20"/>
                <a:gd name="T92" fmla="*/ 2 w 4"/>
                <a:gd name="T93" fmla="*/ 2 h 20"/>
                <a:gd name="T94" fmla="*/ 2 w 4"/>
                <a:gd name="T95" fmla="*/ 2 h 20"/>
                <a:gd name="T96" fmla="*/ 2 w 4"/>
                <a:gd name="T97" fmla="*/ 2 h 20"/>
                <a:gd name="T98" fmla="*/ 1 w 4"/>
                <a:gd name="T99" fmla="*/ 2 h 20"/>
                <a:gd name="T100" fmla="*/ 1 w 4"/>
                <a:gd name="T101" fmla="*/ 3 h 20"/>
                <a:gd name="T102" fmla="*/ 1 w 4"/>
                <a:gd name="T103" fmla="*/ 4 h 20"/>
                <a:gd name="T104" fmla="*/ 1 w 4"/>
                <a:gd name="T105" fmla="*/ 5 h 20"/>
                <a:gd name="T106" fmla="*/ 1 w 4"/>
                <a:gd name="T107" fmla="*/ 5 h 20"/>
                <a:gd name="T108" fmla="*/ 1 w 4"/>
                <a:gd name="T109" fmla="*/ 6 h 20"/>
                <a:gd name="T110" fmla="*/ 1 w 4"/>
                <a:gd name="T111" fmla="*/ 8 h 20"/>
                <a:gd name="T112" fmla="*/ 1 w 4"/>
                <a:gd name="T113" fmla="*/ 9 h 20"/>
                <a:gd name="T114" fmla="*/ 1 w 4"/>
                <a:gd name="T115" fmla="*/ 10 h 2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4"/>
                <a:gd name="T175" fmla="*/ 0 h 20"/>
                <a:gd name="T176" fmla="*/ 4 w 4"/>
                <a:gd name="T177" fmla="*/ 20 h 2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4" h="20">
                  <a:moveTo>
                    <a:pt x="1" y="10"/>
                  </a:moveTo>
                  <a:lnTo>
                    <a:pt x="1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4"/>
                  </a:lnTo>
                  <a:lnTo>
                    <a:pt x="3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2" name="Freeform 427"/>
            <p:cNvSpPr>
              <a:spLocks/>
            </p:cNvSpPr>
            <p:nvPr/>
          </p:nvSpPr>
          <p:spPr bwMode="auto">
            <a:xfrm>
              <a:off x="921" y="3154"/>
              <a:ext cx="20" cy="3"/>
            </a:xfrm>
            <a:custGeom>
              <a:avLst/>
              <a:gdLst>
                <a:gd name="T0" fmla="*/ 9 w 20"/>
                <a:gd name="T1" fmla="*/ 1 h 3"/>
                <a:gd name="T2" fmla="*/ 8 w 20"/>
                <a:gd name="T3" fmla="*/ 1 h 3"/>
                <a:gd name="T4" fmla="*/ 7 w 20"/>
                <a:gd name="T5" fmla="*/ 1 h 3"/>
                <a:gd name="T6" fmla="*/ 6 w 20"/>
                <a:gd name="T7" fmla="*/ 1 h 3"/>
                <a:gd name="T8" fmla="*/ 5 w 20"/>
                <a:gd name="T9" fmla="*/ 1 h 3"/>
                <a:gd name="T10" fmla="*/ 5 w 20"/>
                <a:gd name="T11" fmla="*/ 1 h 3"/>
                <a:gd name="T12" fmla="*/ 4 w 20"/>
                <a:gd name="T13" fmla="*/ 1 h 3"/>
                <a:gd name="T14" fmla="*/ 3 w 20"/>
                <a:gd name="T15" fmla="*/ 1 h 3"/>
                <a:gd name="T16" fmla="*/ 2 w 20"/>
                <a:gd name="T17" fmla="*/ 1 h 3"/>
                <a:gd name="T18" fmla="*/ 2 w 20"/>
                <a:gd name="T19" fmla="*/ 1 h 3"/>
                <a:gd name="T20" fmla="*/ 2 w 20"/>
                <a:gd name="T21" fmla="*/ 1 h 3"/>
                <a:gd name="T22" fmla="*/ 2 w 20"/>
                <a:gd name="T23" fmla="*/ 1 h 3"/>
                <a:gd name="T24" fmla="*/ 3 w 20"/>
                <a:gd name="T25" fmla="*/ 2 h 3"/>
                <a:gd name="T26" fmla="*/ 2 w 20"/>
                <a:gd name="T27" fmla="*/ 2 h 3"/>
                <a:gd name="T28" fmla="*/ 2 w 20"/>
                <a:gd name="T29" fmla="*/ 2 h 3"/>
                <a:gd name="T30" fmla="*/ 2 w 20"/>
                <a:gd name="T31" fmla="*/ 1 h 3"/>
                <a:gd name="T32" fmla="*/ 1 w 20"/>
                <a:gd name="T33" fmla="*/ 1 h 3"/>
                <a:gd name="T34" fmla="*/ 1 w 20"/>
                <a:gd name="T35" fmla="*/ 1 h 3"/>
                <a:gd name="T36" fmla="*/ 0 w 20"/>
                <a:gd name="T37" fmla="*/ 1 h 3"/>
                <a:gd name="T38" fmla="*/ 1 w 20"/>
                <a:gd name="T39" fmla="*/ 1 h 3"/>
                <a:gd name="T40" fmla="*/ 2 w 20"/>
                <a:gd name="T41" fmla="*/ 1 h 3"/>
                <a:gd name="T42" fmla="*/ 3 w 20"/>
                <a:gd name="T43" fmla="*/ 0 h 3"/>
                <a:gd name="T44" fmla="*/ 4 w 20"/>
                <a:gd name="T45" fmla="*/ 0 h 3"/>
                <a:gd name="T46" fmla="*/ 5 w 20"/>
                <a:gd name="T47" fmla="*/ 0 h 3"/>
                <a:gd name="T48" fmla="*/ 7 w 20"/>
                <a:gd name="T49" fmla="*/ 0 h 3"/>
                <a:gd name="T50" fmla="*/ 8 w 20"/>
                <a:gd name="T51" fmla="*/ 0 h 3"/>
                <a:gd name="T52" fmla="*/ 10 w 20"/>
                <a:gd name="T53" fmla="*/ 0 h 3"/>
                <a:gd name="T54" fmla="*/ 11 w 20"/>
                <a:gd name="T55" fmla="*/ 0 h 3"/>
                <a:gd name="T56" fmla="*/ 12 w 20"/>
                <a:gd name="T57" fmla="*/ 0 h 3"/>
                <a:gd name="T58" fmla="*/ 14 w 20"/>
                <a:gd name="T59" fmla="*/ 0 h 3"/>
                <a:gd name="T60" fmla="*/ 15 w 20"/>
                <a:gd name="T61" fmla="*/ 1 h 3"/>
                <a:gd name="T62" fmla="*/ 17 w 20"/>
                <a:gd name="T63" fmla="*/ 1 h 3"/>
                <a:gd name="T64" fmla="*/ 17 w 20"/>
                <a:gd name="T65" fmla="*/ 1 h 3"/>
                <a:gd name="T66" fmla="*/ 18 w 20"/>
                <a:gd name="T67" fmla="*/ 1 h 3"/>
                <a:gd name="T68" fmla="*/ 19 w 20"/>
                <a:gd name="T69" fmla="*/ 1 h 3"/>
                <a:gd name="T70" fmla="*/ 19 w 20"/>
                <a:gd name="T71" fmla="*/ 2 h 3"/>
                <a:gd name="T72" fmla="*/ 18 w 20"/>
                <a:gd name="T73" fmla="*/ 2 h 3"/>
                <a:gd name="T74" fmla="*/ 17 w 20"/>
                <a:gd name="T75" fmla="*/ 2 h 3"/>
                <a:gd name="T76" fmla="*/ 17 w 20"/>
                <a:gd name="T77" fmla="*/ 2 h 3"/>
                <a:gd name="T78" fmla="*/ 16 w 20"/>
                <a:gd name="T79" fmla="*/ 2 h 3"/>
                <a:gd name="T80" fmla="*/ 16 w 20"/>
                <a:gd name="T81" fmla="*/ 2 h 3"/>
                <a:gd name="T82" fmla="*/ 15 w 20"/>
                <a:gd name="T83" fmla="*/ 2 h 3"/>
                <a:gd name="T84" fmla="*/ 14 w 20"/>
                <a:gd name="T85" fmla="*/ 2 h 3"/>
                <a:gd name="T86" fmla="*/ 15 w 20"/>
                <a:gd name="T87" fmla="*/ 2 h 3"/>
                <a:gd name="T88" fmla="*/ 16 w 20"/>
                <a:gd name="T89" fmla="*/ 2 h 3"/>
                <a:gd name="T90" fmla="*/ 17 w 20"/>
                <a:gd name="T91" fmla="*/ 2 h 3"/>
                <a:gd name="T92" fmla="*/ 17 w 20"/>
                <a:gd name="T93" fmla="*/ 1 h 3"/>
                <a:gd name="T94" fmla="*/ 17 w 20"/>
                <a:gd name="T95" fmla="*/ 1 h 3"/>
                <a:gd name="T96" fmla="*/ 17 w 20"/>
                <a:gd name="T97" fmla="*/ 1 h 3"/>
                <a:gd name="T98" fmla="*/ 16 w 20"/>
                <a:gd name="T99" fmla="*/ 1 h 3"/>
                <a:gd name="T100" fmla="*/ 15 w 20"/>
                <a:gd name="T101" fmla="*/ 1 h 3"/>
                <a:gd name="T102" fmla="*/ 14 w 20"/>
                <a:gd name="T103" fmla="*/ 1 h 3"/>
                <a:gd name="T104" fmla="*/ 14 w 20"/>
                <a:gd name="T105" fmla="*/ 1 h 3"/>
                <a:gd name="T106" fmla="*/ 13 w 20"/>
                <a:gd name="T107" fmla="*/ 1 h 3"/>
                <a:gd name="T108" fmla="*/ 11 w 20"/>
                <a:gd name="T109" fmla="*/ 1 h 3"/>
                <a:gd name="T110" fmla="*/ 10 w 20"/>
                <a:gd name="T111" fmla="*/ 1 h 3"/>
                <a:gd name="T112" fmla="*/ 9 w 20"/>
                <a:gd name="T113" fmla="*/ 1 h 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0"/>
                <a:gd name="T172" fmla="*/ 0 h 3"/>
                <a:gd name="T173" fmla="*/ 20 w 20"/>
                <a:gd name="T174" fmla="*/ 3 h 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0" h="3">
                  <a:moveTo>
                    <a:pt x="9" y="1"/>
                  </a:moveTo>
                  <a:lnTo>
                    <a:pt x="8" y="1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19" y="2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9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3" name="Freeform 428"/>
            <p:cNvSpPr>
              <a:spLocks/>
            </p:cNvSpPr>
            <p:nvPr/>
          </p:nvSpPr>
          <p:spPr bwMode="auto">
            <a:xfrm>
              <a:off x="915" y="3131"/>
              <a:ext cx="5" cy="21"/>
            </a:xfrm>
            <a:custGeom>
              <a:avLst/>
              <a:gdLst>
                <a:gd name="T0" fmla="*/ 1 w 5"/>
                <a:gd name="T1" fmla="*/ 11 h 21"/>
                <a:gd name="T2" fmla="*/ 1 w 5"/>
                <a:gd name="T3" fmla="*/ 12 h 21"/>
                <a:gd name="T4" fmla="*/ 1 w 5"/>
                <a:gd name="T5" fmla="*/ 13 h 21"/>
                <a:gd name="T6" fmla="*/ 1 w 5"/>
                <a:gd name="T7" fmla="*/ 14 h 21"/>
                <a:gd name="T8" fmla="*/ 1 w 5"/>
                <a:gd name="T9" fmla="*/ 15 h 21"/>
                <a:gd name="T10" fmla="*/ 1 w 5"/>
                <a:gd name="T11" fmla="*/ 15 h 21"/>
                <a:gd name="T12" fmla="*/ 2 w 5"/>
                <a:gd name="T13" fmla="*/ 16 h 21"/>
                <a:gd name="T14" fmla="*/ 2 w 5"/>
                <a:gd name="T15" fmla="*/ 17 h 21"/>
                <a:gd name="T16" fmla="*/ 2 w 5"/>
                <a:gd name="T17" fmla="*/ 18 h 21"/>
                <a:gd name="T18" fmla="*/ 2 w 5"/>
                <a:gd name="T19" fmla="*/ 18 h 21"/>
                <a:gd name="T20" fmla="*/ 3 w 5"/>
                <a:gd name="T21" fmla="*/ 18 h 21"/>
                <a:gd name="T22" fmla="*/ 3 w 5"/>
                <a:gd name="T23" fmla="*/ 18 h 21"/>
                <a:gd name="T24" fmla="*/ 4 w 5"/>
                <a:gd name="T25" fmla="*/ 17 h 21"/>
                <a:gd name="T26" fmla="*/ 4 w 5"/>
                <a:gd name="T27" fmla="*/ 16 h 21"/>
                <a:gd name="T28" fmla="*/ 4 w 5"/>
                <a:gd name="T29" fmla="*/ 17 h 21"/>
                <a:gd name="T30" fmla="*/ 4 w 5"/>
                <a:gd name="T31" fmla="*/ 18 h 21"/>
                <a:gd name="T32" fmla="*/ 3 w 5"/>
                <a:gd name="T33" fmla="*/ 18 h 21"/>
                <a:gd name="T34" fmla="*/ 3 w 5"/>
                <a:gd name="T35" fmla="*/ 18 h 21"/>
                <a:gd name="T36" fmla="*/ 3 w 5"/>
                <a:gd name="T37" fmla="*/ 19 h 21"/>
                <a:gd name="T38" fmla="*/ 3 w 5"/>
                <a:gd name="T39" fmla="*/ 20 h 21"/>
                <a:gd name="T40" fmla="*/ 2 w 5"/>
                <a:gd name="T41" fmla="*/ 19 h 21"/>
                <a:gd name="T42" fmla="*/ 2 w 5"/>
                <a:gd name="T43" fmla="*/ 18 h 21"/>
                <a:gd name="T44" fmla="*/ 2 w 5"/>
                <a:gd name="T45" fmla="*/ 18 h 21"/>
                <a:gd name="T46" fmla="*/ 1 w 5"/>
                <a:gd name="T47" fmla="*/ 16 h 21"/>
                <a:gd name="T48" fmla="*/ 1 w 5"/>
                <a:gd name="T49" fmla="*/ 15 h 21"/>
                <a:gd name="T50" fmla="*/ 0 w 5"/>
                <a:gd name="T51" fmla="*/ 14 h 21"/>
                <a:gd name="T52" fmla="*/ 0 w 5"/>
                <a:gd name="T53" fmla="*/ 12 h 21"/>
                <a:gd name="T54" fmla="*/ 0 w 5"/>
                <a:gd name="T55" fmla="*/ 11 h 21"/>
                <a:gd name="T56" fmla="*/ 0 w 5"/>
                <a:gd name="T57" fmla="*/ 9 h 21"/>
                <a:gd name="T58" fmla="*/ 0 w 5"/>
                <a:gd name="T59" fmla="*/ 8 h 21"/>
                <a:gd name="T60" fmla="*/ 0 w 5"/>
                <a:gd name="T61" fmla="*/ 6 h 21"/>
                <a:gd name="T62" fmla="*/ 0 w 5"/>
                <a:gd name="T63" fmla="*/ 5 h 21"/>
                <a:gd name="T64" fmla="*/ 0 w 5"/>
                <a:gd name="T65" fmla="*/ 3 h 21"/>
                <a:gd name="T66" fmla="*/ 0 w 5"/>
                <a:gd name="T67" fmla="*/ 2 h 21"/>
                <a:gd name="T68" fmla="*/ 1 w 5"/>
                <a:gd name="T69" fmla="*/ 1 h 21"/>
                <a:gd name="T70" fmla="*/ 1 w 5"/>
                <a:gd name="T71" fmla="*/ 0 h 21"/>
                <a:gd name="T72" fmla="*/ 2 w 5"/>
                <a:gd name="T73" fmla="*/ 1 h 21"/>
                <a:gd name="T74" fmla="*/ 2 w 5"/>
                <a:gd name="T75" fmla="*/ 1 h 21"/>
                <a:gd name="T76" fmla="*/ 2 w 5"/>
                <a:gd name="T77" fmla="*/ 2 h 21"/>
                <a:gd name="T78" fmla="*/ 2 w 5"/>
                <a:gd name="T79" fmla="*/ 2 h 21"/>
                <a:gd name="T80" fmla="*/ 3 w 5"/>
                <a:gd name="T81" fmla="*/ 2 h 21"/>
                <a:gd name="T82" fmla="*/ 3 w 5"/>
                <a:gd name="T83" fmla="*/ 3 h 21"/>
                <a:gd name="T84" fmla="*/ 3 w 5"/>
                <a:gd name="T85" fmla="*/ 4 h 21"/>
                <a:gd name="T86" fmla="*/ 3 w 5"/>
                <a:gd name="T87" fmla="*/ 5 h 21"/>
                <a:gd name="T88" fmla="*/ 3 w 5"/>
                <a:gd name="T89" fmla="*/ 4 h 21"/>
                <a:gd name="T90" fmla="*/ 2 w 5"/>
                <a:gd name="T91" fmla="*/ 3 h 21"/>
                <a:gd name="T92" fmla="*/ 2 w 5"/>
                <a:gd name="T93" fmla="*/ 2 h 21"/>
                <a:gd name="T94" fmla="*/ 2 w 5"/>
                <a:gd name="T95" fmla="*/ 2 h 21"/>
                <a:gd name="T96" fmla="*/ 1 w 5"/>
                <a:gd name="T97" fmla="*/ 2 h 21"/>
                <a:gd name="T98" fmla="*/ 1 w 5"/>
                <a:gd name="T99" fmla="*/ 3 h 21"/>
                <a:gd name="T100" fmla="*/ 1 w 5"/>
                <a:gd name="T101" fmla="*/ 4 h 21"/>
                <a:gd name="T102" fmla="*/ 1 w 5"/>
                <a:gd name="T103" fmla="*/ 5 h 21"/>
                <a:gd name="T104" fmla="*/ 1 w 5"/>
                <a:gd name="T105" fmla="*/ 5 h 21"/>
                <a:gd name="T106" fmla="*/ 1 w 5"/>
                <a:gd name="T107" fmla="*/ 6 h 21"/>
                <a:gd name="T108" fmla="*/ 1 w 5"/>
                <a:gd name="T109" fmla="*/ 7 h 21"/>
                <a:gd name="T110" fmla="*/ 1 w 5"/>
                <a:gd name="T111" fmla="*/ 8 h 21"/>
                <a:gd name="T112" fmla="*/ 1 w 5"/>
                <a:gd name="T113" fmla="*/ 9 h 21"/>
                <a:gd name="T114" fmla="*/ 1 w 5"/>
                <a:gd name="T115" fmla="*/ 11 h 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"/>
                <a:gd name="T175" fmla="*/ 0 h 21"/>
                <a:gd name="T176" fmla="*/ 5 w 5"/>
                <a:gd name="T177" fmla="*/ 21 h 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" h="21">
                  <a:moveTo>
                    <a:pt x="1" y="11"/>
                  </a:moveTo>
                  <a:lnTo>
                    <a:pt x="1" y="12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4" y="18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4"/>
                  </a:lnTo>
                  <a:lnTo>
                    <a:pt x="2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4" name="Freeform 429"/>
            <p:cNvSpPr>
              <a:spLocks/>
            </p:cNvSpPr>
            <p:nvPr/>
          </p:nvSpPr>
          <p:spPr bwMode="auto">
            <a:xfrm>
              <a:off x="903" y="3138"/>
              <a:ext cx="7" cy="18"/>
            </a:xfrm>
            <a:custGeom>
              <a:avLst/>
              <a:gdLst>
                <a:gd name="T0" fmla="*/ 2 w 7"/>
                <a:gd name="T1" fmla="*/ 9 h 18"/>
                <a:gd name="T2" fmla="*/ 2 w 7"/>
                <a:gd name="T3" fmla="*/ 10 h 18"/>
                <a:gd name="T4" fmla="*/ 2 w 7"/>
                <a:gd name="T5" fmla="*/ 10 h 18"/>
                <a:gd name="T6" fmla="*/ 3 w 7"/>
                <a:gd name="T7" fmla="*/ 13 h 18"/>
                <a:gd name="T8" fmla="*/ 3 w 7"/>
                <a:gd name="T9" fmla="*/ 13 h 18"/>
                <a:gd name="T10" fmla="*/ 4 w 7"/>
                <a:gd name="T11" fmla="*/ 14 h 18"/>
                <a:gd name="T12" fmla="*/ 4 w 7"/>
                <a:gd name="T13" fmla="*/ 15 h 18"/>
                <a:gd name="T14" fmla="*/ 5 w 7"/>
                <a:gd name="T15" fmla="*/ 16 h 18"/>
                <a:gd name="T16" fmla="*/ 5 w 7"/>
                <a:gd name="T17" fmla="*/ 16 h 18"/>
                <a:gd name="T18" fmla="*/ 5 w 7"/>
                <a:gd name="T19" fmla="*/ 15 h 18"/>
                <a:gd name="T20" fmla="*/ 6 w 7"/>
                <a:gd name="T21" fmla="*/ 15 h 18"/>
                <a:gd name="T22" fmla="*/ 6 w 7"/>
                <a:gd name="T23" fmla="*/ 14 h 18"/>
                <a:gd name="T24" fmla="*/ 6 w 7"/>
                <a:gd name="T25" fmla="*/ 13 h 18"/>
                <a:gd name="T26" fmla="*/ 6 w 7"/>
                <a:gd name="T27" fmla="*/ 14 h 18"/>
                <a:gd name="T28" fmla="*/ 6 w 7"/>
                <a:gd name="T29" fmla="*/ 15 h 18"/>
                <a:gd name="T30" fmla="*/ 6 w 7"/>
                <a:gd name="T31" fmla="*/ 16 h 18"/>
                <a:gd name="T32" fmla="*/ 6 w 7"/>
                <a:gd name="T33" fmla="*/ 16 h 18"/>
                <a:gd name="T34" fmla="*/ 6 w 7"/>
                <a:gd name="T35" fmla="*/ 17 h 18"/>
                <a:gd name="T36" fmla="*/ 6 w 7"/>
                <a:gd name="T37" fmla="*/ 17 h 18"/>
                <a:gd name="T38" fmla="*/ 5 w 7"/>
                <a:gd name="T39" fmla="*/ 17 h 18"/>
                <a:gd name="T40" fmla="*/ 5 w 7"/>
                <a:gd name="T41" fmla="*/ 16 h 18"/>
                <a:gd name="T42" fmla="*/ 4 w 7"/>
                <a:gd name="T43" fmla="*/ 16 h 18"/>
                <a:gd name="T44" fmla="*/ 3 w 7"/>
                <a:gd name="T45" fmla="*/ 15 h 18"/>
                <a:gd name="T46" fmla="*/ 3 w 7"/>
                <a:gd name="T47" fmla="*/ 13 h 18"/>
                <a:gd name="T48" fmla="*/ 2 w 7"/>
                <a:gd name="T49" fmla="*/ 13 h 18"/>
                <a:gd name="T50" fmla="*/ 2 w 7"/>
                <a:gd name="T51" fmla="*/ 11 h 18"/>
                <a:gd name="T52" fmla="*/ 1 w 7"/>
                <a:gd name="T53" fmla="*/ 10 h 18"/>
                <a:gd name="T54" fmla="*/ 1 w 7"/>
                <a:gd name="T55" fmla="*/ 9 h 18"/>
                <a:gd name="T56" fmla="*/ 0 w 7"/>
                <a:gd name="T57" fmla="*/ 7 h 18"/>
                <a:gd name="T58" fmla="*/ 0 w 7"/>
                <a:gd name="T59" fmla="*/ 6 h 18"/>
                <a:gd name="T60" fmla="*/ 0 w 7"/>
                <a:gd name="T61" fmla="*/ 4 h 18"/>
                <a:gd name="T62" fmla="*/ 0 w 7"/>
                <a:gd name="T63" fmla="*/ 3 h 18"/>
                <a:gd name="T64" fmla="*/ 0 w 7"/>
                <a:gd name="T65" fmla="*/ 2 h 18"/>
                <a:gd name="T66" fmla="*/ 0 w 7"/>
                <a:gd name="T67" fmla="*/ 1 h 18"/>
                <a:gd name="T68" fmla="*/ 1 w 7"/>
                <a:gd name="T69" fmla="*/ 0 h 18"/>
                <a:gd name="T70" fmla="*/ 1 w 7"/>
                <a:gd name="T71" fmla="*/ 0 h 18"/>
                <a:gd name="T72" fmla="*/ 2 w 7"/>
                <a:gd name="T73" fmla="*/ 1 h 18"/>
                <a:gd name="T74" fmla="*/ 2 w 7"/>
                <a:gd name="T75" fmla="*/ 1 h 18"/>
                <a:gd name="T76" fmla="*/ 2 w 7"/>
                <a:gd name="T77" fmla="*/ 1 h 18"/>
                <a:gd name="T78" fmla="*/ 3 w 7"/>
                <a:gd name="T79" fmla="*/ 1 h 18"/>
                <a:gd name="T80" fmla="*/ 3 w 7"/>
                <a:gd name="T81" fmla="*/ 2 h 18"/>
                <a:gd name="T82" fmla="*/ 3 w 7"/>
                <a:gd name="T83" fmla="*/ 2 h 18"/>
                <a:gd name="T84" fmla="*/ 3 w 7"/>
                <a:gd name="T85" fmla="*/ 2 h 18"/>
                <a:gd name="T86" fmla="*/ 2 w 7"/>
                <a:gd name="T87" fmla="*/ 1 h 18"/>
                <a:gd name="T88" fmla="*/ 2 w 7"/>
                <a:gd name="T89" fmla="*/ 1 h 18"/>
                <a:gd name="T90" fmla="*/ 1 w 7"/>
                <a:gd name="T91" fmla="*/ 1 h 18"/>
                <a:gd name="T92" fmla="*/ 1 w 7"/>
                <a:gd name="T93" fmla="*/ 1 h 18"/>
                <a:gd name="T94" fmla="*/ 1 w 7"/>
                <a:gd name="T95" fmla="*/ 2 h 18"/>
                <a:gd name="T96" fmla="*/ 0 w 7"/>
                <a:gd name="T97" fmla="*/ 3 h 18"/>
                <a:gd name="T98" fmla="*/ 0 w 7"/>
                <a:gd name="T99" fmla="*/ 4 h 18"/>
                <a:gd name="T100" fmla="*/ 1 w 7"/>
                <a:gd name="T101" fmla="*/ 4 h 18"/>
                <a:gd name="T102" fmla="*/ 1 w 7"/>
                <a:gd name="T103" fmla="*/ 5 h 18"/>
                <a:gd name="T104" fmla="*/ 1 w 7"/>
                <a:gd name="T105" fmla="*/ 6 h 18"/>
                <a:gd name="T106" fmla="*/ 1 w 7"/>
                <a:gd name="T107" fmla="*/ 7 h 18"/>
                <a:gd name="T108" fmla="*/ 1 w 7"/>
                <a:gd name="T109" fmla="*/ 8 h 18"/>
                <a:gd name="T110" fmla="*/ 2 w 7"/>
                <a:gd name="T111" fmla="*/ 9 h 1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"/>
                <a:gd name="T169" fmla="*/ 0 h 18"/>
                <a:gd name="T170" fmla="*/ 7 w 7"/>
                <a:gd name="T171" fmla="*/ 18 h 1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" h="18">
                  <a:moveTo>
                    <a:pt x="2" y="9"/>
                  </a:moveTo>
                  <a:lnTo>
                    <a:pt x="2" y="10"/>
                  </a:lnTo>
                  <a:lnTo>
                    <a:pt x="3" y="13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2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5" name="Freeform 430"/>
            <p:cNvSpPr>
              <a:spLocks/>
            </p:cNvSpPr>
            <p:nvPr/>
          </p:nvSpPr>
          <p:spPr bwMode="auto">
            <a:xfrm>
              <a:off x="882" y="3150"/>
              <a:ext cx="4" cy="21"/>
            </a:xfrm>
            <a:custGeom>
              <a:avLst/>
              <a:gdLst>
                <a:gd name="T0" fmla="*/ 1 w 4"/>
                <a:gd name="T1" fmla="*/ 10 h 21"/>
                <a:gd name="T2" fmla="*/ 1 w 4"/>
                <a:gd name="T3" fmla="*/ 11 h 21"/>
                <a:gd name="T4" fmla="*/ 1 w 4"/>
                <a:gd name="T5" fmla="*/ 12 h 21"/>
                <a:gd name="T6" fmla="*/ 1 w 4"/>
                <a:gd name="T7" fmla="*/ 13 h 21"/>
                <a:gd name="T8" fmla="*/ 1 w 4"/>
                <a:gd name="T9" fmla="*/ 14 h 21"/>
                <a:gd name="T10" fmla="*/ 1 w 4"/>
                <a:gd name="T11" fmla="*/ 15 h 21"/>
                <a:gd name="T12" fmla="*/ 1 w 4"/>
                <a:gd name="T13" fmla="*/ 15 h 21"/>
                <a:gd name="T14" fmla="*/ 1 w 4"/>
                <a:gd name="T15" fmla="*/ 16 h 21"/>
                <a:gd name="T16" fmla="*/ 1 w 4"/>
                <a:gd name="T17" fmla="*/ 17 h 21"/>
                <a:gd name="T18" fmla="*/ 1 w 4"/>
                <a:gd name="T19" fmla="*/ 18 h 21"/>
                <a:gd name="T20" fmla="*/ 2 w 4"/>
                <a:gd name="T21" fmla="*/ 18 h 21"/>
                <a:gd name="T22" fmla="*/ 2 w 4"/>
                <a:gd name="T23" fmla="*/ 17 h 21"/>
                <a:gd name="T24" fmla="*/ 2 w 4"/>
                <a:gd name="T25" fmla="*/ 17 h 21"/>
                <a:gd name="T26" fmla="*/ 3 w 4"/>
                <a:gd name="T27" fmla="*/ 16 h 21"/>
                <a:gd name="T28" fmla="*/ 3 w 4"/>
                <a:gd name="T29" fmla="*/ 17 h 21"/>
                <a:gd name="T30" fmla="*/ 2 w 4"/>
                <a:gd name="T31" fmla="*/ 18 h 21"/>
                <a:gd name="T32" fmla="*/ 2 w 4"/>
                <a:gd name="T33" fmla="*/ 18 h 21"/>
                <a:gd name="T34" fmla="*/ 2 w 4"/>
                <a:gd name="T35" fmla="*/ 18 h 21"/>
                <a:gd name="T36" fmla="*/ 2 w 4"/>
                <a:gd name="T37" fmla="*/ 19 h 21"/>
                <a:gd name="T38" fmla="*/ 2 w 4"/>
                <a:gd name="T39" fmla="*/ 19 h 21"/>
                <a:gd name="T40" fmla="*/ 2 w 4"/>
                <a:gd name="T41" fmla="*/ 20 h 21"/>
                <a:gd name="T42" fmla="*/ 1 w 4"/>
                <a:gd name="T43" fmla="*/ 20 h 21"/>
                <a:gd name="T44" fmla="*/ 1 w 4"/>
                <a:gd name="T45" fmla="*/ 19 h 21"/>
                <a:gd name="T46" fmla="*/ 1 w 4"/>
                <a:gd name="T47" fmla="*/ 18 h 21"/>
                <a:gd name="T48" fmla="*/ 1 w 4"/>
                <a:gd name="T49" fmla="*/ 17 h 21"/>
                <a:gd name="T50" fmla="*/ 0 w 4"/>
                <a:gd name="T51" fmla="*/ 15 h 21"/>
                <a:gd name="T52" fmla="*/ 0 w 4"/>
                <a:gd name="T53" fmla="*/ 14 h 21"/>
                <a:gd name="T54" fmla="*/ 0 w 4"/>
                <a:gd name="T55" fmla="*/ 13 h 21"/>
                <a:gd name="T56" fmla="*/ 0 w 4"/>
                <a:gd name="T57" fmla="*/ 12 h 21"/>
                <a:gd name="T58" fmla="*/ 0 w 4"/>
                <a:gd name="T59" fmla="*/ 10 h 21"/>
                <a:gd name="T60" fmla="*/ 0 w 4"/>
                <a:gd name="T61" fmla="*/ 8 h 21"/>
                <a:gd name="T62" fmla="*/ 0 w 4"/>
                <a:gd name="T63" fmla="*/ 7 h 21"/>
                <a:gd name="T64" fmla="*/ 0 w 4"/>
                <a:gd name="T65" fmla="*/ 5 h 21"/>
                <a:gd name="T66" fmla="*/ 1 w 4"/>
                <a:gd name="T67" fmla="*/ 5 h 21"/>
                <a:gd name="T68" fmla="*/ 1 w 4"/>
                <a:gd name="T69" fmla="*/ 3 h 21"/>
                <a:gd name="T70" fmla="*/ 1 w 4"/>
                <a:gd name="T71" fmla="*/ 2 h 21"/>
                <a:gd name="T72" fmla="*/ 1 w 4"/>
                <a:gd name="T73" fmla="*/ 1 h 21"/>
                <a:gd name="T74" fmla="*/ 2 w 4"/>
                <a:gd name="T75" fmla="*/ 0 h 21"/>
                <a:gd name="T76" fmla="*/ 2 w 4"/>
                <a:gd name="T77" fmla="*/ 1 h 21"/>
                <a:gd name="T78" fmla="*/ 2 w 4"/>
                <a:gd name="T79" fmla="*/ 1 h 21"/>
                <a:gd name="T80" fmla="*/ 2 w 4"/>
                <a:gd name="T81" fmla="*/ 2 h 21"/>
                <a:gd name="T82" fmla="*/ 3 w 4"/>
                <a:gd name="T83" fmla="*/ 2 h 21"/>
                <a:gd name="T84" fmla="*/ 3 w 4"/>
                <a:gd name="T85" fmla="*/ 3 h 21"/>
                <a:gd name="T86" fmla="*/ 3 w 4"/>
                <a:gd name="T87" fmla="*/ 4 h 21"/>
                <a:gd name="T88" fmla="*/ 3 w 4"/>
                <a:gd name="T89" fmla="*/ 4 h 21"/>
                <a:gd name="T90" fmla="*/ 3 w 4"/>
                <a:gd name="T91" fmla="*/ 5 h 21"/>
                <a:gd name="T92" fmla="*/ 3 w 4"/>
                <a:gd name="T93" fmla="*/ 4 h 21"/>
                <a:gd name="T94" fmla="*/ 3 w 4"/>
                <a:gd name="T95" fmla="*/ 3 h 21"/>
                <a:gd name="T96" fmla="*/ 2 w 4"/>
                <a:gd name="T97" fmla="*/ 2 h 21"/>
                <a:gd name="T98" fmla="*/ 2 w 4"/>
                <a:gd name="T99" fmla="*/ 2 h 21"/>
                <a:gd name="T100" fmla="*/ 2 w 4"/>
                <a:gd name="T101" fmla="*/ 2 h 21"/>
                <a:gd name="T102" fmla="*/ 2 w 4"/>
                <a:gd name="T103" fmla="*/ 2 h 21"/>
                <a:gd name="T104" fmla="*/ 1 w 4"/>
                <a:gd name="T105" fmla="*/ 2 h 21"/>
                <a:gd name="T106" fmla="*/ 1 w 4"/>
                <a:gd name="T107" fmla="*/ 3 h 21"/>
                <a:gd name="T108" fmla="*/ 1 w 4"/>
                <a:gd name="T109" fmla="*/ 4 h 21"/>
                <a:gd name="T110" fmla="*/ 1 w 4"/>
                <a:gd name="T111" fmla="*/ 5 h 21"/>
                <a:gd name="T112" fmla="*/ 1 w 4"/>
                <a:gd name="T113" fmla="*/ 5 h 21"/>
                <a:gd name="T114" fmla="*/ 1 w 4"/>
                <a:gd name="T115" fmla="*/ 6 h 21"/>
                <a:gd name="T116" fmla="*/ 1 w 4"/>
                <a:gd name="T117" fmla="*/ 8 h 21"/>
                <a:gd name="T118" fmla="*/ 1 w 4"/>
                <a:gd name="T119" fmla="*/ 8 h 21"/>
                <a:gd name="T120" fmla="*/ 1 w 4"/>
                <a:gd name="T121" fmla="*/ 10 h 2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"/>
                <a:gd name="T184" fmla="*/ 0 h 21"/>
                <a:gd name="T185" fmla="*/ 4 w 4"/>
                <a:gd name="T186" fmla="*/ 21 h 2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" h="21">
                  <a:moveTo>
                    <a:pt x="1" y="10"/>
                  </a:moveTo>
                  <a:lnTo>
                    <a:pt x="1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7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4"/>
                  </a:lnTo>
                  <a:lnTo>
                    <a:pt x="3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6" name="Freeform 431"/>
            <p:cNvSpPr>
              <a:spLocks/>
            </p:cNvSpPr>
            <p:nvPr/>
          </p:nvSpPr>
          <p:spPr bwMode="auto">
            <a:xfrm>
              <a:off x="870" y="3150"/>
              <a:ext cx="5" cy="20"/>
            </a:xfrm>
            <a:custGeom>
              <a:avLst/>
              <a:gdLst>
                <a:gd name="T0" fmla="*/ 1 w 5"/>
                <a:gd name="T1" fmla="*/ 11 h 20"/>
                <a:gd name="T2" fmla="*/ 1 w 5"/>
                <a:gd name="T3" fmla="*/ 11 h 20"/>
                <a:gd name="T4" fmla="*/ 1 w 5"/>
                <a:gd name="T5" fmla="*/ 12 h 20"/>
                <a:gd name="T6" fmla="*/ 1 w 5"/>
                <a:gd name="T7" fmla="*/ 13 h 20"/>
                <a:gd name="T8" fmla="*/ 2 w 5"/>
                <a:gd name="T9" fmla="*/ 14 h 20"/>
                <a:gd name="T10" fmla="*/ 2 w 5"/>
                <a:gd name="T11" fmla="*/ 14 h 20"/>
                <a:gd name="T12" fmla="*/ 2 w 5"/>
                <a:gd name="T13" fmla="*/ 15 h 20"/>
                <a:gd name="T14" fmla="*/ 2 w 5"/>
                <a:gd name="T15" fmla="*/ 16 h 20"/>
                <a:gd name="T16" fmla="*/ 2 w 5"/>
                <a:gd name="T17" fmla="*/ 17 h 20"/>
                <a:gd name="T18" fmla="*/ 2 w 5"/>
                <a:gd name="T19" fmla="*/ 17 h 20"/>
                <a:gd name="T20" fmla="*/ 2 w 5"/>
                <a:gd name="T21" fmla="*/ 17 h 20"/>
                <a:gd name="T22" fmla="*/ 3 w 5"/>
                <a:gd name="T23" fmla="*/ 17 h 20"/>
                <a:gd name="T24" fmla="*/ 3 w 5"/>
                <a:gd name="T25" fmla="*/ 17 h 20"/>
                <a:gd name="T26" fmla="*/ 3 w 5"/>
                <a:gd name="T27" fmla="*/ 17 h 20"/>
                <a:gd name="T28" fmla="*/ 4 w 5"/>
                <a:gd name="T29" fmla="*/ 16 h 20"/>
                <a:gd name="T30" fmla="*/ 4 w 5"/>
                <a:gd name="T31" fmla="*/ 15 h 20"/>
                <a:gd name="T32" fmla="*/ 4 w 5"/>
                <a:gd name="T33" fmla="*/ 16 h 20"/>
                <a:gd name="T34" fmla="*/ 4 w 5"/>
                <a:gd name="T35" fmla="*/ 17 h 20"/>
                <a:gd name="T36" fmla="*/ 4 w 5"/>
                <a:gd name="T37" fmla="*/ 17 h 20"/>
                <a:gd name="T38" fmla="*/ 4 w 5"/>
                <a:gd name="T39" fmla="*/ 18 h 20"/>
                <a:gd name="T40" fmla="*/ 3 w 5"/>
                <a:gd name="T41" fmla="*/ 19 h 20"/>
                <a:gd name="T42" fmla="*/ 3 w 5"/>
                <a:gd name="T43" fmla="*/ 18 h 20"/>
                <a:gd name="T44" fmla="*/ 2 w 5"/>
                <a:gd name="T45" fmla="*/ 17 h 20"/>
                <a:gd name="T46" fmla="*/ 2 w 5"/>
                <a:gd name="T47" fmla="*/ 17 h 20"/>
                <a:gd name="T48" fmla="*/ 1 w 5"/>
                <a:gd name="T49" fmla="*/ 16 h 20"/>
                <a:gd name="T50" fmla="*/ 1 w 5"/>
                <a:gd name="T51" fmla="*/ 14 h 20"/>
                <a:gd name="T52" fmla="*/ 1 w 5"/>
                <a:gd name="T53" fmla="*/ 14 h 20"/>
                <a:gd name="T54" fmla="*/ 0 w 5"/>
                <a:gd name="T55" fmla="*/ 12 h 20"/>
                <a:gd name="T56" fmla="*/ 0 w 5"/>
                <a:gd name="T57" fmla="*/ 11 h 20"/>
                <a:gd name="T58" fmla="*/ 0 w 5"/>
                <a:gd name="T59" fmla="*/ 9 h 20"/>
                <a:gd name="T60" fmla="*/ 0 w 5"/>
                <a:gd name="T61" fmla="*/ 8 h 20"/>
                <a:gd name="T62" fmla="*/ 0 w 5"/>
                <a:gd name="T63" fmla="*/ 6 h 20"/>
                <a:gd name="T64" fmla="*/ 0 w 5"/>
                <a:gd name="T65" fmla="*/ 5 h 20"/>
                <a:gd name="T66" fmla="*/ 0 w 5"/>
                <a:gd name="T67" fmla="*/ 4 h 20"/>
                <a:gd name="T68" fmla="*/ 0 w 5"/>
                <a:gd name="T69" fmla="*/ 2 h 20"/>
                <a:gd name="T70" fmla="*/ 0 w 5"/>
                <a:gd name="T71" fmla="*/ 2 h 20"/>
                <a:gd name="T72" fmla="*/ 1 w 5"/>
                <a:gd name="T73" fmla="*/ 0 h 20"/>
                <a:gd name="T74" fmla="*/ 1 w 5"/>
                <a:gd name="T75" fmla="*/ 1 h 20"/>
                <a:gd name="T76" fmla="*/ 1 w 5"/>
                <a:gd name="T77" fmla="*/ 1 h 20"/>
                <a:gd name="T78" fmla="*/ 2 w 5"/>
                <a:gd name="T79" fmla="*/ 2 h 20"/>
                <a:gd name="T80" fmla="*/ 2 w 5"/>
                <a:gd name="T81" fmla="*/ 2 h 20"/>
                <a:gd name="T82" fmla="*/ 2 w 5"/>
                <a:gd name="T83" fmla="*/ 3 h 20"/>
                <a:gd name="T84" fmla="*/ 2 w 5"/>
                <a:gd name="T85" fmla="*/ 3 h 20"/>
                <a:gd name="T86" fmla="*/ 2 w 5"/>
                <a:gd name="T87" fmla="*/ 4 h 20"/>
                <a:gd name="T88" fmla="*/ 2 w 5"/>
                <a:gd name="T89" fmla="*/ 3 h 20"/>
                <a:gd name="T90" fmla="*/ 2 w 5"/>
                <a:gd name="T91" fmla="*/ 2 h 20"/>
                <a:gd name="T92" fmla="*/ 1 w 5"/>
                <a:gd name="T93" fmla="*/ 2 h 20"/>
                <a:gd name="T94" fmla="*/ 1 w 5"/>
                <a:gd name="T95" fmla="*/ 2 h 20"/>
                <a:gd name="T96" fmla="*/ 0 w 5"/>
                <a:gd name="T97" fmla="*/ 2 h 20"/>
                <a:gd name="T98" fmla="*/ 0 w 5"/>
                <a:gd name="T99" fmla="*/ 3 h 20"/>
                <a:gd name="T100" fmla="*/ 0 w 5"/>
                <a:gd name="T101" fmla="*/ 4 h 20"/>
                <a:gd name="T102" fmla="*/ 0 w 5"/>
                <a:gd name="T103" fmla="*/ 5 h 20"/>
                <a:gd name="T104" fmla="*/ 0 w 5"/>
                <a:gd name="T105" fmla="*/ 5 h 20"/>
                <a:gd name="T106" fmla="*/ 0 w 5"/>
                <a:gd name="T107" fmla="*/ 6 h 20"/>
                <a:gd name="T108" fmla="*/ 0 w 5"/>
                <a:gd name="T109" fmla="*/ 7 h 20"/>
                <a:gd name="T110" fmla="*/ 1 w 5"/>
                <a:gd name="T111" fmla="*/ 8 h 20"/>
                <a:gd name="T112" fmla="*/ 1 w 5"/>
                <a:gd name="T113" fmla="*/ 9 h 20"/>
                <a:gd name="T114" fmla="*/ 1 w 5"/>
                <a:gd name="T115" fmla="*/ 11 h 2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"/>
                <a:gd name="T175" fmla="*/ 0 h 20"/>
                <a:gd name="T176" fmla="*/ 5 w 5"/>
                <a:gd name="T177" fmla="*/ 20 h 2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" h="20">
                  <a:moveTo>
                    <a:pt x="1" y="11"/>
                  </a:moveTo>
                  <a:lnTo>
                    <a:pt x="1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3" y="17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4" y="18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2" y="17"/>
                  </a:lnTo>
                  <a:lnTo>
                    <a:pt x="1" y="16"/>
                  </a:lnTo>
                  <a:lnTo>
                    <a:pt x="1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7" name="Freeform 432"/>
            <p:cNvSpPr>
              <a:spLocks/>
            </p:cNvSpPr>
            <p:nvPr/>
          </p:nvSpPr>
          <p:spPr bwMode="auto">
            <a:xfrm>
              <a:off x="938" y="3130"/>
              <a:ext cx="19" cy="7"/>
            </a:xfrm>
            <a:custGeom>
              <a:avLst/>
              <a:gdLst>
                <a:gd name="T0" fmla="*/ 8 w 19"/>
                <a:gd name="T1" fmla="*/ 2 h 7"/>
                <a:gd name="T2" fmla="*/ 8 w 19"/>
                <a:gd name="T3" fmla="*/ 2 h 7"/>
                <a:gd name="T4" fmla="*/ 7 w 19"/>
                <a:gd name="T5" fmla="*/ 3 h 7"/>
                <a:gd name="T6" fmla="*/ 6 w 19"/>
                <a:gd name="T7" fmla="*/ 3 h 7"/>
                <a:gd name="T8" fmla="*/ 5 w 19"/>
                <a:gd name="T9" fmla="*/ 3 h 7"/>
                <a:gd name="T10" fmla="*/ 5 w 19"/>
                <a:gd name="T11" fmla="*/ 3 h 7"/>
                <a:gd name="T12" fmla="*/ 4 w 19"/>
                <a:gd name="T13" fmla="*/ 3 h 7"/>
                <a:gd name="T14" fmla="*/ 4 w 19"/>
                <a:gd name="T15" fmla="*/ 4 h 7"/>
                <a:gd name="T16" fmla="*/ 3 w 19"/>
                <a:gd name="T17" fmla="*/ 4 h 7"/>
                <a:gd name="T18" fmla="*/ 2 w 19"/>
                <a:gd name="T19" fmla="*/ 4 h 7"/>
                <a:gd name="T20" fmla="*/ 2 w 19"/>
                <a:gd name="T21" fmla="*/ 5 h 7"/>
                <a:gd name="T22" fmla="*/ 2 w 19"/>
                <a:gd name="T23" fmla="*/ 5 h 7"/>
                <a:gd name="T24" fmla="*/ 3 w 19"/>
                <a:gd name="T25" fmla="*/ 6 h 7"/>
                <a:gd name="T26" fmla="*/ 3 w 19"/>
                <a:gd name="T27" fmla="*/ 6 h 7"/>
                <a:gd name="T28" fmla="*/ 5 w 19"/>
                <a:gd name="T29" fmla="*/ 6 h 7"/>
                <a:gd name="T30" fmla="*/ 4 w 19"/>
                <a:gd name="T31" fmla="*/ 6 h 7"/>
                <a:gd name="T32" fmla="*/ 3 w 19"/>
                <a:gd name="T33" fmla="*/ 6 h 7"/>
                <a:gd name="T34" fmla="*/ 2 w 19"/>
                <a:gd name="T35" fmla="*/ 6 h 7"/>
                <a:gd name="T36" fmla="*/ 2 w 19"/>
                <a:gd name="T37" fmla="*/ 6 h 7"/>
                <a:gd name="T38" fmla="*/ 1 w 19"/>
                <a:gd name="T39" fmla="*/ 6 h 7"/>
                <a:gd name="T40" fmla="*/ 0 w 19"/>
                <a:gd name="T41" fmla="*/ 6 h 7"/>
                <a:gd name="T42" fmla="*/ 1 w 19"/>
                <a:gd name="T43" fmla="*/ 5 h 7"/>
                <a:gd name="T44" fmla="*/ 2 w 19"/>
                <a:gd name="T45" fmla="*/ 5 h 7"/>
                <a:gd name="T46" fmla="*/ 2 w 19"/>
                <a:gd name="T47" fmla="*/ 4 h 7"/>
                <a:gd name="T48" fmla="*/ 3 w 19"/>
                <a:gd name="T49" fmla="*/ 3 h 7"/>
                <a:gd name="T50" fmla="*/ 5 w 19"/>
                <a:gd name="T51" fmla="*/ 3 h 7"/>
                <a:gd name="T52" fmla="*/ 5 w 19"/>
                <a:gd name="T53" fmla="*/ 2 h 7"/>
                <a:gd name="T54" fmla="*/ 7 w 19"/>
                <a:gd name="T55" fmla="*/ 2 h 7"/>
                <a:gd name="T56" fmla="*/ 8 w 19"/>
                <a:gd name="T57" fmla="*/ 1 h 7"/>
                <a:gd name="T58" fmla="*/ 9 w 19"/>
                <a:gd name="T59" fmla="*/ 1 h 7"/>
                <a:gd name="T60" fmla="*/ 11 w 19"/>
                <a:gd name="T61" fmla="*/ 1 h 7"/>
                <a:gd name="T62" fmla="*/ 12 w 19"/>
                <a:gd name="T63" fmla="*/ 1 h 7"/>
                <a:gd name="T64" fmla="*/ 14 w 19"/>
                <a:gd name="T65" fmla="*/ 0 h 7"/>
                <a:gd name="T66" fmla="*/ 14 w 19"/>
                <a:gd name="T67" fmla="*/ 0 h 7"/>
                <a:gd name="T68" fmla="*/ 16 w 19"/>
                <a:gd name="T69" fmla="*/ 0 h 7"/>
                <a:gd name="T70" fmla="*/ 17 w 19"/>
                <a:gd name="T71" fmla="*/ 1 h 7"/>
                <a:gd name="T72" fmla="*/ 18 w 19"/>
                <a:gd name="T73" fmla="*/ 1 h 7"/>
                <a:gd name="T74" fmla="*/ 18 w 19"/>
                <a:gd name="T75" fmla="*/ 1 h 7"/>
                <a:gd name="T76" fmla="*/ 17 w 19"/>
                <a:gd name="T77" fmla="*/ 1 h 7"/>
                <a:gd name="T78" fmla="*/ 17 w 19"/>
                <a:gd name="T79" fmla="*/ 2 h 7"/>
                <a:gd name="T80" fmla="*/ 17 w 19"/>
                <a:gd name="T81" fmla="*/ 2 h 7"/>
                <a:gd name="T82" fmla="*/ 17 w 19"/>
                <a:gd name="T83" fmla="*/ 3 h 7"/>
                <a:gd name="T84" fmla="*/ 17 w 19"/>
                <a:gd name="T85" fmla="*/ 3 h 7"/>
                <a:gd name="T86" fmla="*/ 16 w 19"/>
                <a:gd name="T87" fmla="*/ 3 h 7"/>
                <a:gd name="T88" fmla="*/ 16 w 19"/>
                <a:gd name="T89" fmla="*/ 4 h 7"/>
                <a:gd name="T90" fmla="*/ 15 w 19"/>
                <a:gd name="T91" fmla="*/ 4 h 7"/>
                <a:gd name="T92" fmla="*/ 16 w 19"/>
                <a:gd name="T93" fmla="*/ 3 h 7"/>
                <a:gd name="T94" fmla="*/ 16 w 19"/>
                <a:gd name="T95" fmla="*/ 3 h 7"/>
                <a:gd name="T96" fmla="*/ 17 w 19"/>
                <a:gd name="T97" fmla="*/ 2 h 7"/>
                <a:gd name="T98" fmla="*/ 17 w 19"/>
                <a:gd name="T99" fmla="*/ 2 h 7"/>
                <a:gd name="T100" fmla="*/ 16 w 19"/>
                <a:gd name="T101" fmla="*/ 1 h 7"/>
                <a:gd name="T102" fmla="*/ 15 w 19"/>
                <a:gd name="T103" fmla="*/ 1 h 7"/>
                <a:gd name="T104" fmla="*/ 15 w 19"/>
                <a:gd name="T105" fmla="*/ 1 h 7"/>
                <a:gd name="T106" fmla="*/ 14 w 19"/>
                <a:gd name="T107" fmla="*/ 1 h 7"/>
                <a:gd name="T108" fmla="*/ 14 w 19"/>
                <a:gd name="T109" fmla="*/ 1 h 7"/>
                <a:gd name="T110" fmla="*/ 13 w 19"/>
                <a:gd name="T111" fmla="*/ 1 h 7"/>
                <a:gd name="T112" fmla="*/ 11 w 19"/>
                <a:gd name="T113" fmla="*/ 1 h 7"/>
                <a:gd name="T114" fmla="*/ 11 w 19"/>
                <a:gd name="T115" fmla="*/ 2 h 7"/>
                <a:gd name="T116" fmla="*/ 10 w 19"/>
                <a:gd name="T117" fmla="*/ 2 h 7"/>
                <a:gd name="T118" fmla="*/ 8 w 19"/>
                <a:gd name="T119" fmla="*/ 2 h 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"/>
                <a:gd name="T181" fmla="*/ 0 h 7"/>
                <a:gd name="T182" fmla="*/ 19 w 19"/>
                <a:gd name="T183" fmla="*/ 7 h 7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" h="7">
                  <a:moveTo>
                    <a:pt x="8" y="2"/>
                  </a:moveTo>
                  <a:lnTo>
                    <a:pt x="8" y="2"/>
                  </a:lnTo>
                  <a:lnTo>
                    <a:pt x="7" y="3"/>
                  </a:lnTo>
                  <a:lnTo>
                    <a:pt x="6" y="3"/>
                  </a:lnTo>
                  <a:lnTo>
                    <a:pt x="5" y="3"/>
                  </a:lnTo>
                  <a:lnTo>
                    <a:pt x="4" y="3"/>
                  </a:lnTo>
                  <a:lnTo>
                    <a:pt x="4" y="4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5"/>
                  </a:lnTo>
                  <a:lnTo>
                    <a:pt x="3" y="6"/>
                  </a:lnTo>
                  <a:lnTo>
                    <a:pt x="5" y="6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1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7" y="2"/>
                  </a:lnTo>
                  <a:lnTo>
                    <a:pt x="8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7" y="2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0" y="2"/>
                  </a:lnTo>
                  <a:lnTo>
                    <a:pt x="8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8" name="Freeform 433"/>
            <p:cNvSpPr>
              <a:spLocks/>
            </p:cNvSpPr>
            <p:nvPr/>
          </p:nvSpPr>
          <p:spPr bwMode="auto">
            <a:xfrm>
              <a:off x="841" y="3159"/>
              <a:ext cx="5" cy="21"/>
            </a:xfrm>
            <a:custGeom>
              <a:avLst/>
              <a:gdLst>
                <a:gd name="T0" fmla="*/ 1 w 5"/>
                <a:gd name="T1" fmla="*/ 10 h 21"/>
                <a:gd name="T2" fmla="*/ 0 w 5"/>
                <a:gd name="T3" fmla="*/ 11 h 21"/>
                <a:gd name="T4" fmla="*/ 0 w 5"/>
                <a:gd name="T5" fmla="*/ 12 h 21"/>
                <a:gd name="T6" fmla="*/ 0 w 5"/>
                <a:gd name="T7" fmla="*/ 12 h 21"/>
                <a:gd name="T8" fmla="*/ 0 w 5"/>
                <a:gd name="T9" fmla="*/ 13 h 21"/>
                <a:gd name="T10" fmla="*/ 0 w 5"/>
                <a:gd name="T11" fmla="*/ 14 h 21"/>
                <a:gd name="T12" fmla="*/ 0 w 5"/>
                <a:gd name="T13" fmla="*/ 15 h 21"/>
                <a:gd name="T14" fmla="*/ 0 w 5"/>
                <a:gd name="T15" fmla="*/ 15 h 21"/>
                <a:gd name="T16" fmla="*/ 0 w 5"/>
                <a:gd name="T17" fmla="*/ 16 h 21"/>
                <a:gd name="T18" fmla="*/ 0 w 5"/>
                <a:gd name="T19" fmla="*/ 17 h 21"/>
                <a:gd name="T20" fmla="*/ 0 w 5"/>
                <a:gd name="T21" fmla="*/ 17 h 21"/>
                <a:gd name="T22" fmla="*/ 0 w 5"/>
                <a:gd name="T23" fmla="*/ 18 h 21"/>
                <a:gd name="T24" fmla="*/ 1 w 5"/>
                <a:gd name="T25" fmla="*/ 18 h 21"/>
                <a:gd name="T26" fmla="*/ 1 w 5"/>
                <a:gd name="T27" fmla="*/ 18 h 21"/>
                <a:gd name="T28" fmla="*/ 2 w 5"/>
                <a:gd name="T29" fmla="*/ 18 h 21"/>
                <a:gd name="T30" fmla="*/ 2 w 5"/>
                <a:gd name="T31" fmla="*/ 17 h 21"/>
                <a:gd name="T32" fmla="*/ 2 w 5"/>
                <a:gd name="T33" fmla="*/ 18 h 21"/>
                <a:gd name="T34" fmla="*/ 2 w 5"/>
                <a:gd name="T35" fmla="*/ 18 h 21"/>
                <a:gd name="T36" fmla="*/ 1 w 5"/>
                <a:gd name="T37" fmla="*/ 18 h 21"/>
                <a:gd name="T38" fmla="*/ 1 w 5"/>
                <a:gd name="T39" fmla="*/ 19 h 21"/>
                <a:gd name="T40" fmla="*/ 1 w 5"/>
                <a:gd name="T41" fmla="*/ 20 h 21"/>
                <a:gd name="T42" fmla="*/ 0 w 5"/>
                <a:gd name="T43" fmla="*/ 19 h 21"/>
                <a:gd name="T44" fmla="*/ 0 w 5"/>
                <a:gd name="T45" fmla="*/ 18 h 21"/>
                <a:gd name="T46" fmla="*/ 0 w 5"/>
                <a:gd name="T47" fmla="*/ 17 h 21"/>
                <a:gd name="T48" fmla="*/ 0 w 5"/>
                <a:gd name="T49" fmla="*/ 15 h 21"/>
                <a:gd name="T50" fmla="*/ 0 w 5"/>
                <a:gd name="T51" fmla="*/ 14 h 21"/>
                <a:gd name="T52" fmla="*/ 0 w 5"/>
                <a:gd name="T53" fmla="*/ 12 h 21"/>
                <a:gd name="T54" fmla="*/ 0 w 5"/>
                <a:gd name="T55" fmla="*/ 11 h 21"/>
                <a:gd name="T56" fmla="*/ 0 w 5"/>
                <a:gd name="T57" fmla="*/ 9 h 21"/>
                <a:gd name="T58" fmla="*/ 0 w 5"/>
                <a:gd name="T59" fmla="*/ 8 h 21"/>
                <a:gd name="T60" fmla="*/ 1 w 5"/>
                <a:gd name="T61" fmla="*/ 6 h 21"/>
                <a:gd name="T62" fmla="*/ 1 w 5"/>
                <a:gd name="T63" fmla="*/ 5 h 21"/>
                <a:gd name="T64" fmla="*/ 1 w 5"/>
                <a:gd name="T65" fmla="*/ 4 h 21"/>
                <a:gd name="T66" fmla="*/ 2 w 5"/>
                <a:gd name="T67" fmla="*/ 3 h 21"/>
                <a:gd name="T68" fmla="*/ 2 w 5"/>
                <a:gd name="T69" fmla="*/ 2 h 21"/>
                <a:gd name="T70" fmla="*/ 3 w 5"/>
                <a:gd name="T71" fmla="*/ 1 h 21"/>
                <a:gd name="T72" fmla="*/ 3 w 5"/>
                <a:gd name="T73" fmla="*/ 0 h 21"/>
                <a:gd name="T74" fmla="*/ 3 w 5"/>
                <a:gd name="T75" fmla="*/ 1 h 21"/>
                <a:gd name="T76" fmla="*/ 4 w 5"/>
                <a:gd name="T77" fmla="*/ 2 h 21"/>
                <a:gd name="T78" fmla="*/ 4 w 5"/>
                <a:gd name="T79" fmla="*/ 2 h 21"/>
                <a:gd name="T80" fmla="*/ 4 w 5"/>
                <a:gd name="T81" fmla="*/ 3 h 21"/>
                <a:gd name="T82" fmla="*/ 4 w 5"/>
                <a:gd name="T83" fmla="*/ 4 h 21"/>
                <a:gd name="T84" fmla="*/ 4 w 5"/>
                <a:gd name="T85" fmla="*/ 5 h 21"/>
                <a:gd name="T86" fmla="*/ 4 w 5"/>
                <a:gd name="T87" fmla="*/ 5 h 21"/>
                <a:gd name="T88" fmla="*/ 4 w 5"/>
                <a:gd name="T89" fmla="*/ 5 h 21"/>
                <a:gd name="T90" fmla="*/ 4 w 5"/>
                <a:gd name="T91" fmla="*/ 4 h 21"/>
                <a:gd name="T92" fmla="*/ 3 w 5"/>
                <a:gd name="T93" fmla="*/ 3 h 21"/>
                <a:gd name="T94" fmla="*/ 3 w 5"/>
                <a:gd name="T95" fmla="*/ 2 h 21"/>
                <a:gd name="T96" fmla="*/ 2 w 5"/>
                <a:gd name="T97" fmla="*/ 2 h 21"/>
                <a:gd name="T98" fmla="*/ 2 w 5"/>
                <a:gd name="T99" fmla="*/ 3 h 21"/>
                <a:gd name="T100" fmla="*/ 2 w 5"/>
                <a:gd name="T101" fmla="*/ 4 h 21"/>
                <a:gd name="T102" fmla="*/ 2 w 5"/>
                <a:gd name="T103" fmla="*/ 4 h 21"/>
                <a:gd name="T104" fmla="*/ 2 w 5"/>
                <a:gd name="T105" fmla="*/ 5 h 21"/>
                <a:gd name="T106" fmla="*/ 1 w 5"/>
                <a:gd name="T107" fmla="*/ 5 h 21"/>
                <a:gd name="T108" fmla="*/ 1 w 5"/>
                <a:gd name="T109" fmla="*/ 7 h 21"/>
                <a:gd name="T110" fmla="*/ 1 w 5"/>
                <a:gd name="T111" fmla="*/ 8 h 21"/>
                <a:gd name="T112" fmla="*/ 1 w 5"/>
                <a:gd name="T113" fmla="*/ 9 h 21"/>
                <a:gd name="T114" fmla="*/ 1 w 5"/>
                <a:gd name="T115" fmla="*/ 10 h 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"/>
                <a:gd name="T175" fmla="*/ 0 h 21"/>
                <a:gd name="T176" fmla="*/ 5 w 5"/>
                <a:gd name="T177" fmla="*/ 21 h 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" h="21">
                  <a:moveTo>
                    <a:pt x="1" y="10"/>
                  </a:moveTo>
                  <a:lnTo>
                    <a:pt x="0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1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2" y="3"/>
                  </a:lnTo>
                  <a:lnTo>
                    <a:pt x="2" y="2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4"/>
                  </a:lnTo>
                  <a:lnTo>
                    <a:pt x="3" y="3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09" name="Freeform 434"/>
            <p:cNvSpPr>
              <a:spLocks/>
            </p:cNvSpPr>
            <p:nvPr/>
          </p:nvSpPr>
          <p:spPr bwMode="auto">
            <a:xfrm>
              <a:off x="827" y="3161"/>
              <a:ext cx="6" cy="20"/>
            </a:xfrm>
            <a:custGeom>
              <a:avLst/>
              <a:gdLst>
                <a:gd name="T0" fmla="*/ 2 w 6"/>
                <a:gd name="T1" fmla="*/ 10 h 20"/>
                <a:gd name="T2" fmla="*/ 2 w 6"/>
                <a:gd name="T3" fmla="*/ 11 h 20"/>
                <a:gd name="T4" fmla="*/ 2 w 6"/>
                <a:gd name="T5" fmla="*/ 11 h 20"/>
                <a:gd name="T6" fmla="*/ 2 w 6"/>
                <a:gd name="T7" fmla="*/ 12 h 20"/>
                <a:gd name="T8" fmla="*/ 2 w 6"/>
                <a:gd name="T9" fmla="*/ 13 h 20"/>
                <a:gd name="T10" fmla="*/ 3 w 6"/>
                <a:gd name="T11" fmla="*/ 14 h 20"/>
                <a:gd name="T12" fmla="*/ 3 w 6"/>
                <a:gd name="T13" fmla="*/ 14 h 20"/>
                <a:gd name="T14" fmla="*/ 3 w 6"/>
                <a:gd name="T15" fmla="*/ 15 h 20"/>
                <a:gd name="T16" fmla="*/ 3 w 6"/>
                <a:gd name="T17" fmla="*/ 15 h 20"/>
                <a:gd name="T18" fmla="*/ 3 w 6"/>
                <a:gd name="T19" fmla="*/ 16 h 20"/>
                <a:gd name="T20" fmla="*/ 4 w 6"/>
                <a:gd name="T21" fmla="*/ 16 h 20"/>
                <a:gd name="T22" fmla="*/ 4 w 6"/>
                <a:gd name="T23" fmla="*/ 17 h 20"/>
                <a:gd name="T24" fmla="*/ 4 w 6"/>
                <a:gd name="T25" fmla="*/ 17 h 20"/>
                <a:gd name="T26" fmla="*/ 5 w 6"/>
                <a:gd name="T27" fmla="*/ 16 h 20"/>
                <a:gd name="T28" fmla="*/ 5 w 6"/>
                <a:gd name="T29" fmla="*/ 15 h 20"/>
                <a:gd name="T30" fmla="*/ 5 w 6"/>
                <a:gd name="T31" fmla="*/ 14 h 20"/>
                <a:gd name="T32" fmla="*/ 5 w 6"/>
                <a:gd name="T33" fmla="*/ 15 h 20"/>
                <a:gd name="T34" fmla="*/ 5 w 6"/>
                <a:gd name="T35" fmla="*/ 16 h 20"/>
                <a:gd name="T36" fmla="*/ 5 w 6"/>
                <a:gd name="T37" fmla="*/ 17 h 20"/>
                <a:gd name="T38" fmla="*/ 5 w 6"/>
                <a:gd name="T39" fmla="*/ 17 h 20"/>
                <a:gd name="T40" fmla="*/ 5 w 6"/>
                <a:gd name="T41" fmla="*/ 18 h 20"/>
                <a:gd name="T42" fmla="*/ 5 w 6"/>
                <a:gd name="T43" fmla="*/ 19 h 20"/>
                <a:gd name="T44" fmla="*/ 4 w 6"/>
                <a:gd name="T45" fmla="*/ 18 h 20"/>
                <a:gd name="T46" fmla="*/ 4 w 6"/>
                <a:gd name="T47" fmla="*/ 17 h 20"/>
                <a:gd name="T48" fmla="*/ 3 w 6"/>
                <a:gd name="T49" fmla="*/ 17 h 20"/>
                <a:gd name="T50" fmla="*/ 2 w 6"/>
                <a:gd name="T51" fmla="*/ 15 h 20"/>
                <a:gd name="T52" fmla="*/ 2 w 6"/>
                <a:gd name="T53" fmla="*/ 14 h 20"/>
                <a:gd name="T54" fmla="*/ 1 w 6"/>
                <a:gd name="T55" fmla="*/ 13 h 20"/>
                <a:gd name="T56" fmla="*/ 1 w 6"/>
                <a:gd name="T57" fmla="*/ 11 h 20"/>
                <a:gd name="T58" fmla="*/ 1 w 6"/>
                <a:gd name="T59" fmla="*/ 11 h 20"/>
                <a:gd name="T60" fmla="*/ 0 w 6"/>
                <a:gd name="T61" fmla="*/ 9 h 20"/>
                <a:gd name="T62" fmla="*/ 0 w 6"/>
                <a:gd name="T63" fmla="*/ 8 h 20"/>
                <a:gd name="T64" fmla="*/ 0 w 6"/>
                <a:gd name="T65" fmla="*/ 6 h 20"/>
                <a:gd name="T66" fmla="*/ 0 w 6"/>
                <a:gd name="T67" fmla="*/ 5 h 20"/>
                <a:gd name="T68" fmla="*/ 0 w 6"/>
                <a:gd name="T69" fmla="*/ 4 h 20"/>
                <a:gd name="T70" fmla="*/ 0 w 6"/>
                <a:gd name="T71" fmla="*/ 2 h 20"/>
                <a:gd name="T72" fmla="*/ 0 w 6"/>
                <a:gd name="T73" fmla="*/ 2 h 20"/>
                <a:gd name="T74" fmla="*/ 1 w 6"/>
                <a:gd name="T75" fmla="*/ 0 h 20"/>
                <a:gd name="T76" fmla="*/ 1 w 6"/>
                <a:gd name="T77" fmla="*/ 1 h 20"/>
                <a:gd name="T78" fmla="*/ 2 w 6"/>
                <a:gd name="T79" fmla="*/ 1 h 20"/>
                <a:gd name="T80" fmla="*/ 2 w 6"/>
                <a:gd name="T81" fmla="*/ 2 h 20"/>
                <a:gd name="T82" fmla="*/ 2 w 6"/>
                <a:gd name="T83" fmla="*/ 2 h 20"/>
                <a:gd name="T84" fmla="*/ 3 w 6"/>
                <a:gd name="T85" fmla="*/ 2 h 20"/>
                <a:gd name="T86" fmla="*/ 3 w 6"/>
                <a:gd name="T87" fmla="*/ 2 h 20"/>
                <a:gd name="T88" fmla="*/ 3 w 6"/>
                <a:gd name="T89" fmla="*/ 2 h 20"/>
                <a:gd name="T90" fmla="*/ 3 w 6"/>
                <a:gd name="T91" fmla="*/ 3 h 20"/>
                <a:gd name="T92" fmla="*/ 3 w 6"/>
                <a:gd name="T93" fmla="*/ 2 h 20"/>
                <a:gd name="T94" fmla="*/ 2 w 6"/>
                <a:gd name="T95" fmla="*/ 2 h 20"/>
                <a:gd name="T96" fmla="*/ 2 w 6"/>
                <a:gd name="T97" fmla="*/ 2 h 20"/>
                <a:gd name="T98" fmla="*/ 1 w 6"/>
                <a:gd name="T99" fmla="*/ 2 h 20"/>
                <a:gd name="T100" fmla="*/ 1 w 6"/>
                <a:gd name="T101" fmla="*/ 2 h 20"/>
                <a:gd name="T102" fmla="*/ 1 w 6"/>
                <a:gd name="T103" fmla="*/ 3 h 20"/>
                <a:gd name="T104" fmla="*/ 1 w 6"/>
                <a:gd name="T105" fmla="*/ 4 h 20"/>
                <a:gd name="T106" fmla="*/ 1 w 6"/>
                <a:gd name="T107" fmla="*/ 5 h 20"/>
                <a:gd name="T108" fmla="*/ 1 w 6"/>
                <a:gd name="T109" fmla="*/ 6 h 20"/>
                <a:gd name="T110" fmla="*/ 1 w 6"/>
                <a:gd name="T111" fmla="*/ 7 h 20"/>
                <a:gd name="T112" fmla="*/ 1 w 6"/>
                <a:gd name="T113" fmla="*/ 8 h 20"/>
                <a:gd name="T114" fmla="*/ 1 w 6"/>
                <a:gd name="T115" fmla="*/ 9 h 20"/>
                <a:gd name="T116" fmla="*/ 2 w 6"/>
                <a:gd name="T117" fmla="*/ 10 h 2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"/>
                <a:gd name="T178" fmla="*/ 0 h 20"/>
                <a:gd name="T179" fmla="*/ 6 w 6"/>
                <a:gd name="T180" fmla="*/ 20 h 2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" h="20">
                  <a:moveTo>
                    <a:pt x="2" y="10"/>
                  </a:moveTo>
                  <a:lnTo>
                    <a:pt x="2" y="11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3" y="17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2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0" name="Freeform 435"/>
            <p:cNvSpPr>
              <a:spLocks/>
            </p:cNvSpPr>
            <p:nvPr/>
          </p:nvSpPr>
          <p:spPr bwMode="auto">
            <a:xfrm>
              <a:off x="949" y="3117"/>
              <a:ext cx="20" cy="7"/>
            </a:xfrm>
            <a:custGeom>
              <a:avLst/>
              <a:gdLst>
                <a:gd name="T0" fmla="*/ 8 w 20"/>
                <a:gd name="T1" fmla="*/ 2 h 7"/>
                <a:gd name="T2" fmla="*/ 8 w 20"/>
                <a:gd name="T3" fmla="*/ 3 h 7"/>
                <a:gd name="T4" fmla="*/ 7 w 20"/>
                <a:gd name="T5" fmla="*/ 3 h 7"/>
                <a:gd name="T6" fmla="*/ 6 w 20"/>
                <a:gd name="T7" fmla="*/ 3 h 7"/>
                <a:gd name="T8" fmla="*/ 5 w 20"/>
                <a:gd name="T9" fmla="*/ 3 h 7"/>
                <a:gd name="T10" fmla="*/ 5 w 20"/>
                <a:gd name="T11" fmla="*/ 3 h 7"/>
                <a:gd name="T12" fmla="*/ 5 w 20"/>
                <a:gd name="T13" fmla="*/ 4 h 7"/>
                <a:gd name="T14" fmla="*/ 4 w 20"/>
                <a:gd name="T15" fmla="*/ 4 h 7"/>
                <a:gd name="T16" fmla="*/ 3 w 20"/>
                <a:gd name="T17" fmla="*/ 4 h 7"/>
                <a:gd name="T18" fmla="*/ 2 w 20"/>
                <a:gd name="T19" fmla="*/ 5 h 7"/>
                <a:gd name="T20" fmla="*/ 2 w 20"/>
                <a:gd name="T21" fmla="*/ 5 h 7"/>
                <a:gd name="T22" fmla="*/ 2 w 20"/>
                <a:gd name="T23" fmla="*/ 6 h 7"/>
                <a:gd name="T24" fmla="*/ 3 w 20"/>
                <a:gd name="T25" fmla="*/ 6 h 7"/>
                <a:gd name="T26" fmla="*/ 4 w 20"/>
                <a:gd name="T27" fmla="*/ 6 h 7"/>
                <a:gd name="T28" fmla="*/ 5 w 20"/>
                <a:gd name="T29" fmla="*/ 6 h 7"/>
                <a:gd name="T30" fmla="*/ 4 w 20"/>
                <a:gd name="T31" fmla="*/ 6 h 7"/>
                <a:gd name="T32" fmla="*/ 2 w 20"/>
                <a:gd name="T33" fmla="*/ 6 h 7"/>
                <a:gd name="T34" fmla="*/ 2 w 20"/>
                <a:gd name="T35" fmla="*/ 6 h 7"/>
                <a:gd name="T36" fmla="*/ 1 w 20"/>
                <a:gd name="T37" fmla="*/ 6 h 7"/>
                <a:gd name="T38" fmla="*/ 0 w 20"/>
                <a:gd name="T39" fmla="*/ 6 h 7"/>
                <a:gd name="T40" fmla="*/ 1 w 20"/>
                <a:gd name="T41" fmla="*/ 5 h 7"/>
                <a:gd name="T42" fmla="*/ 2 w 20"/>
                <a:gd name="T43" fmla="*/ 4 h 7"/>
                <a:gd name="T44" fmla="*/ 2 w 20"/>
                <a:gd name="T45" fmla="*/ 4 h 7"/>
                <a:gd name="T46" fmla="*/ 3 w 20"/>
                <a:gd name="T47" fmla="*/ 3 h 7"/>
                <a:gd name="T48" fmla="*/ 4 w 20"/>
                <a:gd name="T49" fmla="*/ 3 h 7"/>
                <a:gd name="T50" fmla="*/ 5 w 20"/>
                <a:gd name="T51" fmla="*/ 2 h 7"/>
                <a:gd name="T52" fmla="*/ 7 w 20"/>
                <a:gd name="T53" fmla="*/ 2 h 7"/>
                <a:gd name="T54" fmla="*/ 8 w 20"/>
                <a:gd name="T55" fmla="*/ 1 h 7"/>
                <a:gd name="T56" fmla="*/ 9 w 20"/>
                <a:gd name="T57" fmla="*/ 1 h 7"/>
                <a:gd name="T58" fmla="*/ 11 w 20"/>
                <a:gd name="T59" fmla="*/ 1 h 7"/>
                <a:gd name="T60" fmla="*/ 12 w 20"/>
                <a:gd name="T61" fmla="*/ 1 h 7"/>
                <a:gd name="T62" fmla="*/ 14 w 20"/>
                <a:gd name="T63" fmla="*/ 0 h 7"/>
                <a:gd name="T64" fmla="*/ 15 w 20"/>
                <a:gd name="T65" fmla="*/ 0 h 7"/>
                <a:gd name="T66" fmla="*/ 17 w 20"/>
                <a:gd name="T67" fmla="*/ 1 h 7"/>
                <a:gd name="T68" fmla="*/ 17 w 20"/>
                <a:gd name="T69" fmla="*/ 1 h 7"/>
                <a:gd name="T70" fmla="*/ 19 w 20"/>
                <a:gd name="T71" fmla="*/ 1 h 7"/>
                <a:gd name="T72" fmla="*/ 18 w 20"/>
                <a:gd name="T73" fmla="*/ 1 h 7"/>
                <a:gd name="T74" fmla="*/ 18 w 20"/>
                <a:gd name="T75" fmla="*/ 2 h 7"/>
                <a:gd name="T76" fmla="*/ 17 w 20"/>
                <a:gd name="T77" fmla="*/ 2 h 7"/>
                <a:gd name="T78" fmla="*/ 17 w 20"/>
                <a:gd name="T79" fmla="*/ 3 h 7"/>
                <a:gd name="T80" fmla="*/ 16 w 20"/>
                <a:gd name="T81" fmla="*/ 3 h 7"/>
                <a:gd name="T82" fmla="*/ 15 w 20"/>
                <a:gd name="T83" fmla="*/ 4 h 7"/>
                <a:gd name="T84" fmla="*/ 16 w 20"/>
                <a:gd name="T85" fmla="*/ 3 h 7"/>
                <a:gd name="T86" fmla="*/ 17 w 20"/>
                <a:gd name="T87" fmla="*/ 3 h 7"/>
                <a:gd name="T88" fmla="*/ 17 w 20"/>
                <a:gd name="T89" fmla="*/ 2 h 7"/>
                <a:gd name="T90" fmla="*/ 17 w 20"/>
                <a:gd name="T91" fmla="*/ 2 h 7"/>
                <a:gd name="T92" fmla="*/ 17 w 20"/>
                <a:gd name="T93" fmla="*/ 1 h 7"/>
                <a:gd name="T94" fmla="*/ 16 w 20"/>
                <a:gd name="T95" fmla="*/ 1 h 7"/>
                <a:gd name="T96" fmla="*/ 15 w 20"/>
                <a:gd name="T97" fmla="*/ 1 h 7"/>
                <a:gd name="T98" fmla="*/ 14 w 20"/>
                <a:gd name="T99" fmla="*/ 1 h 7"/>
                <a:gd name="T100" fmla="*/ 14 w 20"/>
                <a:gd name="T101" fmla="*/ 1 h 7"/>
                <a:gd name="T102" fmla="*/ 13 w 20"/>
                <a:gd name="T103" fmla="*/ 1 h 7"/>
                <a:gd name="T104" fmla="*/ 11 w 20"/>
                <a:gd name="T105" fmla="*/ 1 h 7"/>
                <a:gd name="T106" fmla="*/ 11 w 20"/>
                <a:gd name="T107" fmla="*/ 2 h 7"/>
                <a:gd name="T108" fmla="*/ 9 w 20"/>
                <a:gd name="T109" fmla="*/ 2 h 7"/>
                <a:gd name="T110" fmla="*/ 8 w 20"/>
                <a:gd name="T111" fmla="*/ 2 h 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0"/>
                <a:gd name="T169" fmla="*/ 0 h 7"/>
                <a:gd name="T170" fmla="*/ 20 w 20"/>
                <a:gd name="T171" fmla="*/ 7 h 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0" h="7">
                  <a:moveTo>
                    <a:pt x="8" y="2"/>
                  </a:moveTo>
                  <a:lnTo>
                    <a:pt x="8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5" y="3"/>
                  </a:lnTo>
                  <a:lnTo>
                    <a:pt x="5" y="4"/>
                  </a:lnTo>
                  <a:lnTo>
                    <a:pt x="4" y="4"/>
                  </a:lnTo>
                  <a:lnTo>
                    <a:pt x="3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1" y="5"/>
                  </a:lnTo>
                  <a:lnTo>
                    <a:pt x="2" y="4"/>
                  </a:lnTo>
                  <a:lnTo>
                    <a:pt x="3" y="3"/>
                  </a:lnTo>
                  <a:lnTo>
                    <a:pt x="4" y="3"/>
                  </a:lnTo>
                  <a:lnTo>
                    <a:pt x="5" y="2"/>
                  </a:lnTo>
                  <a:lnTo>
                    <a:pt x="7" y="2"/>
                  </a:lnTo>
                  <a:lnTo>
                    <a:pt x="8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5" y="0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7" y="2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9" y="2"/>
                  </a:lnTo>
                  <a:lnTo>
                    <a:pt x="8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1" name="Freeform 436"/>
            <p:cNvSpPr>
              <a:spLocks/>
            </p:cNvSpPr>
            <p:nvPr/>
          </p:nvSpPr>
          <p:spPr bwMode="auto">
            <a:xfrm>
              <a:off x="893" y="3169"/>
              <a:ext cx="20" cy="4"/>
            </a:xfrm>
            <a:custGeom>
              <a:avLst/>
              <a:gdLst>
                <a:gd name="T0" fmla="*/ 9 w 20"/>
                <a:gd name="T1" fmla="*/ 2 h 4"/>
                <a:gd name="T2" fmla="*/ 10 w 20"/>
                <a:gd name="T3" fmla="*/ 2 h 4"/>
                <a:gd name="T4" fmla="*/ 11 w 20"/>
                <a:gd name="T5" fmla="*/ 2 h 4"/>
                <a:gd name="T6" fmla="*/ 13 w 20"/>
                <a:gd name="T7" fmla="*/ 2 h 4"/>
                <a:gd name="T8" fmla="*/ 14 w 20"/>
                <a:gd name="T9" fmla="*/ 2 h 4"/>
                <a:gd name="T10" fmla="*/ 14 w 20"/>
                <a:gd name="T11" fmla="*/ 2 h 4"/>
                <a:gd name="T12" fmla="*/ 15 w 20"/>
                <a:gd name="T13" fmla="*/ 2 h 4"/>
                <a:gd name="T14" fmla="*/ 16 w 20"/>
                <a:gd name="T15" fmla="*/ 2 h 4"/>
                <a:gd name="T16" fmla="*/ 16 w 20"/>
                <a:gd name="T17" fmla="*/ 2 h 4"/>
                <a:gd name="T18" fmla="*/ 17 w 20"/>
                <a:gd name="T19" fmla="*/ 2 h 4"/>
                <a:gd name="T20" fmla="*/ 17 w 20"/>
                <a:gd name="T21" fmla="*/ 2 h 4"/>
                <a:gd name="T22" fmla="*/ 17 w 20"/>
                <a:gd name="T23" fmla="*/ 1 h 4"/>
                <a:gd name="T24" fmla="*/ 17 w 20"/>
                <a:gd name="T25" fmla="*/ 1 h 4"/>
                <a:gd name="T26" fmla="*/ 16 w 20"/>
                <a:gd name="T27" fmla="*/ 1 h 4"/>
                <a:gd name="T28" fmla="*/ 16 w 20"/>
                <a:gd name="T29" fmla="*/ 0 h 4"/>
                <a:gd name="T30" fmla="*/ 16 w 20"/>
                <a:gd name="T31" fmla="*/ 1 h 4"/>
                <a:gd name="T32" fmla="*/ 17 w 20"/>
                <a:gd name="T33" fmla="*/ 1 h 4"/>
                <a:gd name="T34" fmla="*/ 17 w 20"/>
                <a:gd name="T35" fmla="*/ 1 h 4"/>
                <a:gd name="T36" fmla="*/ 17 w 20"/>
                <a:gd name="T37" fmla="*/ 1 h 4"/>
                <a:gd name="T38" fmla="*/ 18 w 20"/>
                <a:gd name="T39" fmla="*/ 1 h 4"/>
                <a:gd name="T40" fmla="*/ 19 w 20"/>
                <a:gd name="T41" fmla="*/ 1 h 4"/>
                <a:gd name="T42" fmla="*/ 18 w 20"/>
                <a:gd name="T43" fmla="*/ 2 h 4"/>
                <a:gd name="T44" fmla="*/ 17 w 20"/>
                <a:gd name="T45" fmla="*/ 2 h 4"/>
                <a:gd name="T46" fmla="*/ 16 w 20"/>
                <a:gd name="T47" fmla="*/ 2 h 4"/>
                <a:gd name="T48" fmla="*/ 15 w 20"/>
                <a:gd name="T49" fmla="*/ 3 h 4"/>
                <a:gd name="T50" fmla="*/ 14 w 20"/>
                <a:gd name="T51" fmla="*/ 3 h 4"/>
                <a:gd name="T52" fmla="*/ 12 w 20"/>
                <a:gd name="T53" fmla="*/ 3 h 4"/>
                <a:gd name="T54" fmla="*/ 11 w 20"/>
                <a:gd name="T55" fmla="*/ 3 h 4"/>
                <a:gd name="T56" fmla="*/ 9 w 20"/>
                <a:gd name="T57" fmla="*/ 3 h 4"/>
                <a:gd name="T58" fmla="*/ 8 w 20"/>
                <a:gd name="T59" fmla="*/ 3 h 4"/>
                <a:gd name="T60" fmla="*/ 6 w 20"/>
                <a:gd name="T61" fmla="*/ 3 h 4"/>
                <a:gd name="T62" fmla="*/ 5 w 20"/>
                <a:gd name="T63" fmla="*/ 3 h 4"/>
                <a:gd name="T64" fmla="*/ 4 w 20"/>
                <a:gd name="T65" fmla="*/ 3 h 4"/>
                <a:gd name="T66" fmla="*/ 2 w 20"/>
                <a:gd name="T67" fmla="*/ 2 h 4"/>
                <a:gd name="T68" fmla="*/ 2 w 20"/>
                <a:gd name="T69" fmla="*/ 2 h 4"/>
                <a:gd name="T70" fmla="*/ 1 w 20"/>
                <a:gd name="T71" fmla="*/ 2 h 4"/>
                <a:gd name="T72" fmla="*/ 0 w 20"/>
                <a:gd name="T73" fmla="*/ 1 h 4"/>
                <a:gd name="T74" fmla="*/ 0 w 20"/>
                <a:gd name="T75" fmla="*/ 1 h 4"/>
                <a:gd name="T76" fmla="*/ 1 w 20"/>
                <a:gd name="T77" fmla="*/ 1 h 4"/>
                <a:gd name="T78" fmla="*/ 2 w 20"/>
                <a:gd name="T79" fmla="*/ 1 h 4"/>
                <a:gd name="T80" fmla="*/ 2 w 20"/>
                <a:gd name="T81" fmla="*/ 1 h 4"/>
                <a:gd name="T82" fmla="*/ 2 w 20"/>
                <a:gd name="T83" fmla="*/ 0 h 4"/>
                <a:gd name="T84" fmla="*/ 3 w 20"/>
                <a:gd name="T85" fmla="*/ 0 h 4"/>
                <a:gd name="T86" fmla="*/ 4 w 20"/>
                <a:gd name="T87" fmla="*/ 0 h 4"/>
                <a:gd name="T88" fmla="*/ 4 w 20"/>
                <a:gd name="T89" fmla="*/ 0 h 4"/>
                <a:gd name="T90" fmla="*/ 3 w 20"/>
                <a:gd name="T91" fmla="*/ 0 h 4"/>
                <a:gd name="T92" fmla="*/ 2 w 20"/>
                <a:gd name="T93" fmla="*/ 1 h 4"/>
                <a:gd name="T94" fmla="*/ 2 w 20"/>
                <a:gd name="T95" fmla="*/ 1 h 4"/>
                <a:gd name="T96" fmla="*/ 2 w 20"/>
                <a:gd name="T97" fmla="*/ 1 h 4"/>
                <a:gd name="T98" fmla="*/ 2 w 20"/>
                <a:gd name="T99" fmla="*/ 1 h 4"/>
                <a:gd name="T100" fmla="*/ 2 w 20"/>
                <a:gd name="T101" fmla="*/ 2 h 4"/>
                <a:gd name="T102" fmla="*/ 2 w 20"/>
                <a:gd name="T103" fmla="*/ 2 h 4"/>
                <a:gd name="T104" fmla="*/ 3 w 20"/>
                <a:gd name="T105" fmla="*/ 2 h 4"/>
                <a:gd name="T106" fmla="*/ 4 w 20"/>
                <a:gd name="T107" fmla="*/ 2 h 4"/>
                <a:gd name="T108" fmla="*/ 5 w 20"/>
                <a:gd name="T109" fmla="*/ 2 h 4"/>
                <a:gd name="T110" fmla="*/ 6 w 20"/>
                <a:gd name="T111" fmla="*/ 2 h 4"/>
                <a:gd name="T112" fmla="*/ 7 w 20"/>
                <a:gd name="T113" fmla="*/ 2 h 4"/>
                <a:gd name="T114" fmla="*/ 8 w 20"/>
                <a:gd name="T115" fmla="*/ 2 h 4"/>
                <a:gd name="T116" fmla="*/ 9 w 20"/>
                <a:gd name="T117" fmla="*/ 2 h 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0"/>
                <a:gd name="T178" fmla="*/ 0 h 4"/>
                <a:gd name="T179" fmla="*/ 20 w 20"/>
                <a:gd name="T180" fmla="*/ 4 h 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0" h="4">
                  <a:moveTo>
                    <a:pt x="9" y="2"/>
                  </a:moveTo>
                  <a:lnTo>
                    <a:pt x="10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2" name="Freeform 437"/>
            <p:cNvSpPr>
              <a:spLocks/>
            </p:cNvSpPr>
            <p:nvPr/>
          </p:nvSpPr>
          <p:spPr bwMode="auto">
            <a:xfrm>
              <a:off x="878" y="3176"/>
              <a:ext cx="17" cy="10"/>
            </a:xfrm>
            <a:custGeom>
              <a:avLst/>
              <a:gdLst>
                <a:gd name="T0" fmla="*/ 7 w 17"/>
                <a:gd name="T1" fmla="*/ 6 h 10"/>
                <a:gd name="T2" fmla="*/ 7 w 17"/>
                <a:gd name="T3" fmla="*/ 6 h 10"/>
                <a:gd name="T4" fmla="*/ 8 w 17"/>
                <a:gd name="T5" fmla="*/ 7 h 10"/>
                <a:gd name="T6" fmla="*/ 9 w 17"/>
                <a:gd name="T7" fmla="*/ 7 h 10"/>
                <a:gd name="T8" fmla="*/ 9 w 17"/>
                <a:gd name="T9" fmla="*/ 7 h 10"/>
                <a:gd name="T10" fmla="*/ 10 w 17"/>
                <a:gd name="T11" fmla="*/ 8 h 10"/>
                <a:gd name="T12" fmla="*/ 11 w 17"/>
                <a:gd name="T13" fmla="*/ 8 h 10"/>
                <a:gd name="T14" fmla="*/ 12 w 17"/>
                <a:gd name="T15" fmla="*/ 8 h 10"/>
                <a:gd name="T16" fmla="*/ 12 w 17"/>
                <a:gd name="T17" fmla="*/ 8 h 10"/>
                <a:gd name="T18" fmla="*/ 13 w 17"/>
                <a:gd name="T19" fmla="*/ 8 h 10"/>
                <a:gd name="T20" fmla="*/ 13 w 17"/>
                <a:gd name="T21" fmla="*/ 8 h 10"/>
                <a:gd name="T22" fmla="*/ 14 w 17"/>
                <a:gd name="T23" fmla="*/ 8 h 10"/>
                <a:gd name="T24" fmla="*/ 14 w 17"/>
                <a:gd name="T25" fmla="*/ 7 h 10"/>
                <a:gd name="T26" fmla="*/ 14 w 17"/>
                <a:gd name="T27" fmla="*/ 7 h 10"/>
                <a:gd name="T28" fmla="*/ 14 w 17"/>
                <a:gd name="T29" fmla="*/ 6 h 10"/>
                <a:gd name="T30" fmla="*/ 14 w 17"/>
                <a:gd name="T31" fmla="*/ 5 h 10"/>
                <a:gd name="T32" fmla="*/ 15 w 17"/>
                <a:gd name="T33" fmla="*/ 6 h 10"/>
                <a:gd name="T34" fmla="*/ 15 w 17"/>
                <a:gd name="T35" fmla="*/ 7 h 10"/>
                <a:gd name="T36" fmla="*/ 15 w 17"/>
                <a:gd name="T37" fmla="*/ 7 h 10"/>
                <a:gd name="T38" fmla="*/ 15 w 17"/>
                <a:gd name="T39" fmla="*/ 8 h 10"/>
                <a:gd name="T40" fmla="*/ 16 w 17"/>
                <a:gd name="T41" fmla="*/ 8 h 10"/>
                <a:gd name="T42" fmla="*/ 15 w 17"/>
                <a:gd name="T43" fmla="*/ 9 h 10"/>
                <a:gd name="T44" fmla="*/ 14 w 17"/>
                <a:gd name="T45" fmla="*/ 9 h 10"/>
                <a:gd name="T46" fmla="*/ 12 w 17"/>
                <a:gd name="T47" fmla="*/ 8 h 10"/>
                <a:gd name="T48" fmla="*/ 12 w 17"/>
                <a:gd name="T49" fmla="*/ 8 h 10"/>
                <a:gd name="T50" fmla="*/ 10 w 17"/>
                <a:gd name="T51" fmla="*/ 8 h 10"/>
                <a:gd name="T52" fmla="*/ 9 w 17"/>
                <a:gd name="T53" fmla="*/ 8 h 10"/>
                <a:gd name="T54" fmla="*/ 7 w 17"/>
                <a:gd name="T55" fmla="*/ 7 h 10"/>
                <a:gd name="T56" fmla="*/ 7 w 17"/>
                <a:gd name="T57" fmla="*/ 7 h 10"/>
                <a:gd name="T58" fmla="*/ 5 w 17"/>
                <a:gd name="T59" fmla="*/ 6 h 10"/>
                <a:gd name="T60" fmla="*/ 4 w 17"/>
                <a:gd name="T61" fmla="*/ 5 h 10"/>
                <a:gd name="T62" fmla="*/ 3 w 17"/>
                <a:gd name="T63" fmla="*/ 4 h 10"/>
                <a:gd name="T64" fmla="*/ 2 w 17"/>
                <a:gd name="T65" fmla="*/ 4 h 10"/>
                <a:gd name="T66" fmla="*/ 1 w 17"/>
                <a:gd name="T67" fmla="*/ 3 h 10"/>
                <a:gd name="T68" fmla="*/ 1 w 17"/>
                <a:gd name="T69" fmla="*/ 2 h 10"/>
                <a:gd name="T70" fmla="*/ 0 w 17"/>
                <a:gd name="T71" fmla="*/ 1 h 10"/>
                <a:gd name="T72" fmla="*/ 0 w 17"/>
                <a:gd name="T73" fmla="*/ 1 h 10"/>
                <a:gd name="T74" fmla="*/ 1 w 17"/>
                <a:gd name="T75" fmla="*/ 0 h 10"/>
                <a:gd name="T76" fmla="*/ 1 w 17"/>
                <a:gd name="T77" fmla="*/ 0 h 10"/>
                <a:gd name="T78" fmla="*/ 2 w 17"/>
                <a:gd name="T79" fmla="*/ 0 h 10"/>
                <a:gd name="T80" fmla="*/ 3 w 17"/>
                <a:gd name="T81" fmla="*/ 0 h 10"/>
                <a:gd name="T82" fmla="*/ 4 w 17"/>
                <a:gd name="T83" fmla="*/ 0 h 10"/>
                <a:gd name="T84" fmla="*/ 4 w 17"/>
                <a:gd name="T85" fmla="*/ 1 h 10"/>
                <a:gd name="T86" fmla="*/ 4 w 17"/>
                <a:gd name="T87" fmla="*/ 1 h 10"/>
                <a:gd name="T88" fmla="*/ 3 w 17"/>
                <a:gd name="T89" fmla="*/ 1 h 10"/>
                <a:gd name="T90" fmla="*/ 2 w 17"/>
                <a:gd name="T91" fmla="*/ 1 h 10"/>
                <a:gd name="T92" fmla="*/ 1 w 17"/>
                <a:gd name="T93" fmla="*/ 1 h 10"/>
                <a:gd name="T94" fmla="*/ 1 w 17"/>
                <a:gd name="T95" fmla="*/ 2 h 10"/>
                <a:gd name="T96" fmla="*/ 1 w 17"/>
                <a:gd name="T97" fmla="*/ 2 h 10"/>
                <a:gd name="T98" fmla="*/ 1 w 17"/>
                <a:gd name="T99" fmla="*/ 3 h 10"/>
                <a:gd name="T100" fmla="*/ 2 w 17"/>
                <a:gd name="T101" fmla="*/ 3 h 10"/>
                <a:gd name="T102" fmla="*/ 2 w 17"/>
                <a:gd name="T103" fmla="*/ 4 h 10"/>
                <a:gd name="T104" fmla="*/ 3 w 17"/>
                <a:gd name="T105" fmla="*/ 4 h 10"/>
                <a:gd name="T106" fmla="*/ 4 w 17"/>
                <a:gd name="T107" fmla="*/ 5 h 10"/>
                <a:gd name="T108" fmla="*/ 4 w 17"/>
                <a:gd name="T109" fmla="*/ 5 h 10"/>
                <a:gd name="T110" fmla="*/ 6 w 17"/>
                <a:gd name="T111" fmla="*/ 5 h 10"/>
                <a:gd name="T112" fmla="*/ 7 w 17"/>
                <a:gd name="T113" fmla="*/ 6 h 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"/>
                <a:gd name="T172" fmla="*/ 0 h 10"/>
                <a:gd name="T173" fmla="*/ 17 w 17"/>
                <a:gd name="T174" fmla="*/ 10 h 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" h="10">
                  <a:moveTo>
                    <a:pt x="7" y="6"/>
                  </a:moveTo>
                  <a:lnTo>
                    <a:pt x="7" y="6"/>
                  </a:lnTo>
                  <a:lnTo>
                    <a:pt x="8" y="7"/>
                  </a:lnTo>
                  <a:lnTo>
                    <a:pt x="9" y="7"/>
                  </a:lnTo>
                  <a:lnTo>
                    <a:pt x="10" y="8"/>
                  </a:lnTo>
                  <a:lnTo>
                    <a:pt x="11" y="8"/>
                  </a:lnTo>
                  <a:lnTo>
                    <a:pt x="12" y="8"/>
                  </a:lnTo>
                  <a:lnTo>
                    <a:pt x="13" y="8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4" y="6"/>
                  </a:lnTo>
                  <a:lnTo>
                    <a:pt x="14" y="5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8"/>
                  </a:lnTo>
                  <a:lnTo>
                    <a:pt x="16" y="8"/>
                  </a:lnTo>
                  <a:lnTo>
                    <a:pt x="15" y="9"/>
                  </a:lnTo>
                  <a:lnTo>
                    <a:pt x="14" y="9"/>
                  </a:lnTo>
                  <a:lnTo>
                    <a:pt x="12" y="8"/>
                  </a:lnTo>
                  <a:lnTo>
                    <a:pt x="10" y="8"/>
                  </a:lnTo>
                  <a:lnTo>
                    <a:pt x="9" y="8"/>
                  </a:lnTo>
                  <a:lnTo>
                    <a:pt x="7" y="7"/>
                  </a:lnTo>
                  <a:lnTo>
                    <a:pt x="5" y="6"/>
                  </a:lnTo>
                  <a:lnTo>
                    <a:pt x="4" y="5"/>
                  </a:lnTo>
                  <a:lnTo>
                    <a:pt x="3" y="4"/>
                  </a:lnTo>
                  <a:lnTo>
                    <a:pt x="2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3" y="4"/>
                  </a:lnTo>
                  <a:lnTo>
                    <a:pt x="4" y="5"/>
                  </a:lnTo>
                  <a:lnTo>
                    <a:pt x="6" y="5"/>
                  </a:lnTo>
                  <a:lnTo>
                    <a:pt x="7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3" name="Freeform 438"/>
            <p:cNvSpPr>
              <a:spLocks/>
            </p:cNvSpPr>
            <p:nvPr/>
          </p:nvSpPr>
          <p:spPr bwMode="auto">
            <a:xfrm>
              <a:off x="849" y="3185"/>
              <a:ext cx="19" cy="7"/>
            </a:xfrm>
            <a:custGeom>
              <a:avLst/>
              <a:gdLst>
                <a:gd name="T0" fmla="*/ 8 w 19"/>
                <a:gd name="T1" fmla="*/ 5 h 7"/>
                <a:gd name="T2" fmla="*/ 9 w 19"/>
                <a:gd name="T3" fmla="*/ 5 h 7"/>
                <a:gd name="T4" fmla="*/ 10 w 19"/>
                <a:gd name="T5" fmla="*/ 5 h 7"/>
                <a:gd name="T6" fmla="*/ 11 w 19"/>
                <a:gd name="T7" fmla="*/ 5 h 7"/>
                <a:gd name="T8" fmla="*/ 11 w 19"/>
                <a:gd name="T9" fmla="*/ 6 h 7"/>
                <a:gd name="T10" fmla="*/ 12 w 19"/>
                <a:gd name="T11" fmla="*/ 6 h 7"/>
                <a:gd name="T12" fmla="*/ 13 w 19"/>
                <a:gd name="T13" fmla="*/ 6 h 7"/>
                <a:gd name="T14" fmla="*/ 14 w 19"/>
                <a:gd name="T15" fmla="*/ 6 h 7"/>
                <a:gd name="T16" fmla="*/ 14 w 19"/>
                <a:gd name="T17" fmla="*/ 6 h 7"/>
                <a:gd name="T18" fmla="*/ 15 w 19"/>
                <a:gd name="T19" fmla="*/ 6 h 7"/>
                <a:gd name="T20" fmla="*/ 16 w 19"/>
                <a:gd name="T21" fmla="*/ 6 h 7"/>
                <a:gd name="T22" fmla="*/ 16 w 19"/>
                <a:gd name="T23" fmla="*/ 5 h 7"/>
                <a:gd name="T24" fmla="*/ 16 w 19"/>
                <a:gd name="T25" fmla="*/ 5 h 7"/>
                <a:gd name="T26" fmla="*/ 16 w 19"/>
                <a:gd name="T27" fmla="*/ 4 h 7"/>
                <a:gd name="T28" fmla="*/ 16 w 19"/>
                <a:gd name="T29" fmla="*/ 4 h 7"/>
                <a:gd name="T30" fmla="*/ 16 w 19"/>
                <a:gd name="T31" fmla="*/ 4 h 7"/>
                <a:gd name="T32" fmla="*/ 17 w 19"/>
                <a:gd name="T33" fmla="*/ 4 h 7"/>
                <a:gd name="T34" fmla="*/ 17 w 19"/>
                <a:gd name="T35" fmla="*/ 5 h 7"/>
                <a:gd name="T36" fmla="*/ 17 w 19"/>
                <a:gd name="T37" fmla="*/ 5 h 7"/>
                <a:gd name="T38" fmla="*/ 17 w 19"/>
                <a:gd name="T39" fmla="*/ 6 h 7"/>
                <a:gd name="T40" fmla="*/ 18 w 19"/>
                <a:gd name="T41" fmla="*/ 6 h 7"/>
                <a:gd name="T42" fmla="*/ 17 w 19"/>
                <a:gd name="T43" fmla="*/ 6 h 7"/>
                <a:gd name="T44" fmla="*/ 16 w 19"/>
                <a:gd name="T45" fmla="*/ 6 h 7"/>
                <a:gd name="T46" fmla="*/ 14 w 19"/>
                <a:gd name="T47" fmla="*/ 6 h 7"/>
                <a:gd name="T48" fmla="*/ 13 w 19"/>
                <a:gd name="T49" fmla="*/ 6 h 7"/>
                <a:gd name="T50" fmla="*/ 11 w 19"/>
                <a:gd name="T51" fmla="*/ 6 h 7"/>
                <a:gd name="T52" fmla="*/ 10 w 19"/>
                <a:gd name="T53" fmla="*/ 6 h 7"/>
                <a:gd name="T54" fmla="*/ 9 w 19"/>
                <a:gd name="T55" fmla="*/ 6 h 7"/>
                <a:gd name="T56" fmla="*/ 8 w 19"/>
                <a:gd name="T57" fmla="*/ 5 h 7"/>
                <a:gd name="T58" fmla="*/ 6 w 19"/>
                <a:gd name="T59" fmla="*/ 5 h 7"/>
                <a:gd name="T60" fmla="*/ 5 w 19"/>
                <a:gd name="T61" fmla="*/ 4 h 7"/>
                <a:gd name="T62" fmla="*/ 4 w 19"/>
                <a:gd name="T63" fmla="*/ 4 h 7"/>
                <a:gd name="T64" fmla="*/ 2 w 19"/>
                <a:gd name="T65" fmla="*/ 3 h 7"/>
                <a:gd name="T66" fmla="*/ 2 w 19"/>
                <a:gd name="T67" fmla="*/ 3 h 7"/>
                <a:gd name="T68" fmla="*/ 1 w 19"/>
                <a:gd name="T69" fmla="*/ 2 h 7"/>
                <a:gd name="T70" fmla="*/ 0 w 19"/>
                <a:gd name="T71" fmla="*/ 1 h 7"/>
                <a:gd name="T72" fmla="*/ 0 w 19"/>
                <a:gd name="T73" fmla="*/ 1 h 7"/>
                <a:gd name="T74" fmla="*/ 1 w 19"/>
                <a:gd name="T75" fmla="*/ 1 h 7"/>
                <a:gd name="T76" fmla="*/ 1 w 19"/>
                <a:gd name="T77" fmla="*/ 0 h 7"/>
                <a:gd name="T78" fmla="*/ 2 w 19"/>
                <a:gd name="T79" fmla="*/ 0 h 7"/>
                <a:gd name="T80" fmla="*/ 2 w 19"/>
                <a:gd name="T81" fmla="*/ 0 h 7"/>
                <a:gd name="T82" fmla="*/ 3 w 19"/>
                <a:gd name="T83" fmla="*/ 0 h 7"/>
                <a:gd name="T84" fmla="*/ 4 w 19"/>
                <a:gd name="T85" fmla="*/ 0 h 7"/>
                <a:gd name="T86" fmla="*/ 5 w 19"/>
                <a:gd name="T87" fmla="*/ 0 h 7"/>
                <a:gd name="T88" fmla="*/ 4 w 19"/>
                <a:gd name="T89" fmla="*/ 0 h 7"/>
                <a:gd name="T90" fmla="*/ 3 w 19"/>
                <a:gd name="T91" fmla="*/ 0 h 7"/>
                <a:gd name="T92" fmla="*/ 2 w 19"/>
                <a:gd name="T93" fmla="*/ 1 h 7"/>
                <a:gd name="T94" fmla="*/ 2 w 19"/>
                <a:gd name="T95" fmla="*/ 1 h 7"/>
                <a:gd name="T96" fmla="*/ 2 w 19"/>
                <a:gd name="T97" fmla="*/ 2 h 7"/>
                <a:gd name="T98" fmla="*/ 2 w 19"/>
                <a:gd name="T99" fmla="*/ 2 h 7"/>
                <a:gd name="T100" fmla="*/ 3 w 19"/>
                <a:gd name="T101" fmla="*/ 3 h 7"/>
                <a:gd name="T102" fmla="*/ 4 w 19"/>
                <a:gd name="T103" fmla="*/ 3 h 7"/>
                <a:gd name="T104" fmla="*/ 5 w 19"/>
                <a:gd name="T105" fmla="*/ 4 h 7"/>
                <a:gd name="T106" fmla="*/ 6 w 19"/>
                <a:gd name="T107" fmla="*/ 4 h 7"/>
                <a:gd name="T108" fmla="*/ 7 w 19"/>
                <a:gd name="T109" fmla="*/ 4 h 7"/>
                <a:gd name="T110" fmla="*/ 8 w 19"/>
                <a:gd name="T111" fmla="*/ 5 h 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9"/>
                <a:gd name="T169" fmla="*/ 0 h 7"/>
                <a:gd name="T170" fmla="*/ 19 w 19"/>
                <a:gd name="T171" fmla="*/ 7 h 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9" h="7">
                  <a:moveTo>
                    <a:pt x="8" y="5"/>
                  </a:moveTo>
                  <a:lnTo>
                    <a:pt x="9" y="5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17" y="6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6" y="6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9" y="6"/>
                  </a:lnTo>
                  <a:lnTo>
                    <a:pt x="8" y="5"/>
                  </a:lnTo>
                  <a:lnTo>
                    <a:pt x="6" y="5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3"/>
                  </a:lnTo>
                  <a:lnTo>
                    <a:pt x="1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3"/>
                  </a:lnTo>
                  <a:lnTo>
                    <a:pt x="4" y="3"/>
                  </a:lnTo>
                  <a:lnTo>
                    <a:pt x="5" y="4"/>
                  </a:lnTo>
                  <a:lnTo>
                    <a:pt x="6" y="4"/>
                  </a:lnTo>
                  <a:lnTo>
                    <a:pt x="7" y="4"/>
                  </a:lnTo>
                  <a:lnTo>
                    <a:pt x="8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4" name="Freeform 439"/>
            <p:cNvSpPr>
              <a:spLocks/>
            </p:cNvSpPr>
            <p:nvPr/>
          </p:nvSpPr>
          <p:spPr bwMode="auto">
            <a:xfrm>
              <a:off x="835" y="3187"/>
              <a:ext cx="8" cy="17"/>
            </a:xfrm>
            <a:custGeom>
              <a:avLst/>
              <a:gdLst>
                <a:gd name="T0" fmla="*/ 2 w 8"/>
                <a:gd name="T1" fmla="*/ 9 h 17"/>
                <a:gd name="T2" fmla="*/ 2 w 8"/>
                <a:gd name="T3" fmla="*/ 9 h 17"/>
                <a:gd name="T4" fmla="*/ 3 w 8"/>
                <a:gd name="T5" fmla="*/ 10 h 17"/>
                <a:gd name="T6" fmla="*/ 3 w 8"/>
                <a:gd name="T7" fmla="*/ 11 h 17"/>
                <a:gd name="T8" fmla="*/ 4 w 8"/>
                <a:gd name="T9" fmla="*/ 12 h 17"/>
                <a:gd name="T10" fmla="*/ 4 w 8"/>
                <a:gd name="T11" fmla="*/ 13 h 17"/>
                <a:gd name="T12" fmla="*/ 5 w 8"/>
                <a:gd name="T13" fmla="*/ 14 h 17"/>
                <a:gd name="T14" fmla="*/ 5 w 8"/>
                <a:gd name="T15" fmla="*/ 15 h 17"/>
                <a:gd name="T16" fmla="*/ 6 w 8"/>
                <a:gd name="T17" fmla="*/ 15 h 17"/>
                <a:gd name="T18" fmla="*/ 6 w 8"/>
                <a:gd name="T19" fmla="*/ 14 h 17"/>
                <a:gd name="T20" fmla="*/ 7 w 8"/>
                <a:gd name="T21" fmla="*/ 13 h 17"/>
                <a:gd name="T22" fmla="*/ 7 w 8"/>
                <a:gd name="T23" fmla="*/ 12 h 17"/>
                <a:gd name="T24" fmla="*/ 7 w 8"/>
                <a:gd name="T25" fmla="*/ 13 h 17"/>
                <a:gd name="T26" fmla="*/ 7 w 8"/>
                <a:gd name="T27" fmla="*/ 14 h 17"/>
                <a:gd name="T28" fmla="*/ 7 w 8"/>
                <a:gd name="T29" fmla="*/ 15 h 17"/>
                <a:gd name="T30" fmla="*/ 7 w 8"/>
                <a:gd name="T31" fmla="*/ 15 h 17"/>
                <a:gd name="T32" fmla="*/ 6 w 8"/>
                <a:gd name="T33" fmla="*/ 15 h 17"/>
                <a:gd name="T34" fmla="*/ 6 w 8"/>
                <a:gd name="T35" fmla="*/ 16 h 17"/>
                <a:gd name="T36" fmla="*/ 6 w 8"/>
                <a:gd name="T37" fmla="*/ 15 h 17"/>
                <a:gd name="T38" fmla="*/ 5 w 8"/>
                <a:gd name="T39" fmla="*/ 15 h 17"/>
                <a:gd name="T40" fmla="*/ 4 w 8"/>
                <a:gd name="T41" fmla="*/ 15 h 17"/>
                <a:gd name="T42" fmla="*/ 4 w 8"/>
                <a:gd name="T43" fmla="*/ 14 h 17"/>
                <a:gd name="T44" fmla="*/ 3 w 8"/>
                <a:gd name="T45" fmla="*/ 12 h 17"/>
                <a:gd name="T46" fmla="*/ 3 w 8"/>
                <a:gd name="T47" fmla="*/ 12 h 17"/>
                <a:gd name="T48" fmla="*/ 2 w 8"/>
                <a:gd name="T49" fmla="*/ 10 h 17"/>
                <a:gd name="T50" fmla="*/ 1 w 8"/>
                <a:gd name="T51" fmla="*/ 9 h 17"/>
                <a:gd name="T52" fmla="*/ 1 w 8"/>
                <a:gd name="T53" fmla="*/ 8 h 17"/>
                <a:gd name="T54" fmla="*/ 1 w 8"/>
                <a:gd name="T55" fmla="*/ 7 h 17"/>
                <a:gd name="T56" fmla="*/ 0 w 8"/>
                <a:gd name="T57" fmla="*/ 5 h 17"/>
                <a:gd name="T58" fmla="*/ 0 w 8"/>
                <a:gd name="T59" fmla="*/ 4 h 17"/>
                <a:gd name="T60" fmla="*/ 0 w 8"/>
                <a:gd name="T61" fmla="*/ 3 h 17"/>
                <a:gd name="T62" fmla="*/ 0 w 8"/>
                <a:gd name="T63" fmla="*/ 1 h 17"/>
                <a:gd name="T64" fmla="*/ 0 w 8"/>
                <a:gd name="T65" fmla="*/ 1 h 17"/>
                <a:gd name="T66" fmla="*/ 0 w 8"/>
                <a:gd name="T67" fmla="*/ 0 h 17"/>
                <a:gd name="T68" fmla="*/ 1 w 8"/>
                <a:gd name="T69" fmla="*/ 0 h 17"/>
                <a:gd name="T70" fmla="*/ 1 w 8"/>
                <a:gd name="T71" fmla="*/ 0 h 17"/>
                <a:gd name="T72" fmla="*/ 2 w 8"/>
                <a:gd name="T73" fmla="*/ 0 h 17"/>
                <a:gd name="T74" fmla="*/ 2 w 8"/>
                <a:gd name="T75" fmla="*/ 1 h 17"/>
                <a:gd name="T76" fmla="*/ 3 w 8"/>
                <a:gd name="T77" fmla="*/ 1 h 17"/>
                <a:gd name="T78" fmla="*/ 3 w 8"/>
                <a:gd name="T79" fmla="*/ 1 h 17"/>
                <a:gd name="T80" fmla="*/ 3 w 8"/>
                <a:gd name="T81" fmla="*/ 1 h 17"/>
                <a:gd name="T82" fmla="*/ 2 w 8"/>
                <a:gd name="T83" fmla="*/ 1 h 17"/>
                <a:gd name="T84" fmla="*/ 2 w 8"/>
                <a:gd name="T85" fmla="*/ 1 h 17"/>
                <a:gd name="T86" fmla="*/ 1 w 8"/>
                <a:gd name="T87" fmla="*/ 1 h 17"/>
                <a:gd name="T88" fmla="*/ 1 w 8"/>
                <a:gd name="T89" fmla="*/ 1 h 17"/>
                <a:gd name="T90" fmla="*/ 1 w 8"/>
                <a:gd name="T91" fmla="*/ 1 h 17"/>
                <a:gd name="T92" fmla="*/ 1 w 8"/>
                <a:gd name="T93" fmla="*/ 2 h 17"/>
                <a:gd name="T94" fmla="*/ 1 w 8"/>
                <a:gd name="T95" fmla="*/ 3 h 17"/>
                <a:gd name="T96" fmla="*/ 1 w 8"/>
                <a:gd name="T97" fmla="*/ 4 h 17"/>
                <a:gd name="T98" fmla="*/ 1 w 8"/>
                <a:gd name="T99" fmla="*/ 4 h 17"/>
                <a:gd name="T100" fmla="*/ 1 w 8"/>
                <a:gd name="T101" fmla="*/ 5 h 17"/>
                <a:gd name="T102" fmla="*/ 1 w 8"/>
                <a:gd name="T103" fmla="*/ 6 h 17"/>
                <a:gd name="T104" fmla="*/ 1 w 8"/>
                <a:gd name="T105" fmla="*/ 7 h 17"/>
                <a:gd name="T106" fmla="*/ 2 w 8"/>
                <a:gd name="T107" fmla="*/ 8 h 17"/>
                <a:gd name="T108" fmla="*/ 2 w 8"/>
                <a:gd name="T109" fmla="*/ 9 h 1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"/>
                <a:gd name="T166" fmla="*/ 0 h 17"/>
                <a:gd name="T167" fmla="*/ 8 w 8"/>
                <a:gd name="T168" fmla="*/ 17 h 1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" h="17">
                  <a:moveTo>
                    <a:pt x="2" y="9"/>
                  </a:moveTo>
                  <a:lnTo>
                    <a:pt x="2" y="9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7" y="13"/>
                  </a:lnTo>
                  <a:lnTo>
                    <a:pt x="7" y="14"/>
                  </a:lnTo>
                  <a:lnTo>
                    <a:pt x="7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5" y="15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2" y="8"/>
                  </a:lnTo>
                  <a:lnTo>
                    <a:pt x="2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5" name="Freeform 440"/>
            <p:cNvSpPr>
              <a:spLocks/>
            </p:cNvSpPr>
            <p:nvPr/>
          </p:nvSpPr>
          <p:spPr bwMode="auto">
            <a:xfrm>
              <a:off x="790" y="3187"/>
              <a:ext cx="75" cy="27"/>
            </a:xfrm>
            <a:custGeom>
              <a:avLst/>
              <a:gdLst>
                <a:gd name="T0" fmla="*/ 0 w 75"/>
                <a:gd name="T1" fmla="*/ 26 h 27"/>
                <a:gd name="T2" fmla="*/ 4 w 75"/>
                <a:gd name="T3" fmla="*/ 26 h 27"/>
                <a:gd name="T4" fmla="*/ 8 w 75"/>
                <a:gd name="T5" fmla="*/ 25 h 27"/>
                <a:gd name="T6" fmla="*/ 11 w 75"/>
                <a:gd name="T7" fmla="*/ 24 h 27"/>
                <a:gd name="T8" fmla="*/ 13 w 75"/>
                <a:gd name="T9" fmla="*/ 22 h 27"/>
                <a:gd name="T10" fmla="*/ 15 w 75"/>
                <a:gd name="T11" fmla="*/ 20 h 27"/>
                <a:gd name="T12" fmla="*/ 17 w 75"/>
                <a:gd name="T13" fmla="*/ 18 h 27"/>
                <a:gd name="T14" fmla="*/ 18 w 75"/>
                <a:gd name="T15" fmla="*/ 15 h 27"/>
                <a:gd name="T16" fmla="*/ 19 w 75"/>
                <a:gd name="T17" fmla="*/ 13 h 27"/>
                <a:gd name="T18" fmla="*/ 20 w 75"/>
                <a:gd name="T19" fmla="*/ 10 h 27"/>
                <a:gd name="T20" fmla="*/ 22 w 75"/>
                <a:gd name="T21" fmla="*/ 8 h 27"/>
                <a:gd name="T22" fmla="*/ 23 w 75"/>
                <a:gd name="T23" fmla="*/ 6 h 27"/>
                <a:gd name="T24" fmla="*/ 24 w 75"/>
                <a:gd name="T25" fmla="*/ 4 h 27"/>
                <a:gd name="T26" fmla="*/ 26 w 75"/>
                <a:gd name="T27" fmla="*/ 2 h 27"/>
                <a:gd name="T28" fmla="*/ 28 w 75"/>
                <a:gd name="T29" fmla="*/ 1 h 27"/>
                <a:gd name="T30" fmla="*/ 31 w 75"/>
                <a:gd name="T31" fmla="*/ 0 h 27"/>
                <a:gd name="T32" fmla="*/ 34 w 75"/>
                <a:gd name="T33" fmla="*/ 0 h 27"/>
                <a:gd name="T34" fmla="*/ 38 w 75"/>
                <a:gd name="T35" fmla="*/ 0 h 27"/>
                <a:gd name="T36" fmla="*/ 41 w 75"/>
                <a:gd name="T37" fmla="*/ 1 h 27"/>
                <a:gd name="T38" fmla="*/ 43 w 75"/>
                <a:gd name="T39" fmla="*/ 2 h 27"/>
                <a:gd name="T40" fmla="*/ 46 w 75"/>
                <a:gd name="T41" fmla="*/ 4 h 27"/>
                <a:gd name="T42" fmla="*/ 47 w 75"/>
                <a:gd name="T43" fmla="*/ 6 h 27"/>
                <a:gd name="T44" fmla="*/ 49 w 75"/>
                <a:gd name="T45" fmla="*/ 8 h 27"/>
                <a:gd name="T46" fmla="*/ 51 w 75"/>
                <a:gd name="T47" fmla="*/ 10 h 27"/>
                <a:gd name="T48" fmla="*/ 52 w 75"/>
                <a:gd name="T49" fmla="*/ 12 h 27"/>
                <a:gd name="T50" fmla="*/ 54 w 75"/>
                <a:gd name="T51" fmla="*/ 15 h 27"/>
                <a:gd name="T52" fmla="*/ 56 w 75"/>
                <a:gd name="T53" fmla="*/ 17 h 27"/>
                <a:gd name="T54" fmla="*/ 58 w 75"/>
                <a:gd name="T55" fmla="*/ 19 h 27"/>
                <a:gd name="T56" fmla="*/ 60 w 75"/>
                <a:gd name="T57" fmla="*/ 21 h 27"/>
                <a:gd name="T58" fmla="*/ 63 w 75"/>
                <a:gd name="T59" fmla="*/ 23 h 27"/>
                <a:gd name="T60" fmla="*/ 66 w 75"/>
                <a:gd name="T61" fmla="*/ 24 h 27"/>
                <a:gd name="T62" fmla="*/ 69 w 75"/>
                <a:gd name="T63" fmla="*/ 25 h 27"/>
                <a:gd name="T64" fmla="*/ 74 w 75"/>
                <a:gd name="T65" fmla="*/ 25 h 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75"/>
                <a:gd name="T100" fmla="*/ 0 h 27"/>
                <a:gd name="T101" fmla="*/ 75 w 75"/>
                <a:gd name="T102" fmla="*/ 27 h 2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75" h="27">
                  <a:moveTo>
                    <a:pt x="0" y="26"/>
                  </a:moveTo>
                  <a:lnTo>
                    <a:pt x="4" y="26"/>
                  </a:lnTo>
                  <a:lnTo>
                    <a:pt x="8" y="25"/>
                  </a:lnTo>
                  <a:lnTo>
                    <a:pt x="11" y="24"/>
                  </a:lnTo>
                  <a:lnTo>
                    <a:pt x="13" y="22"/>
                  </a:lnTo>
                  <a:lnTo>
                    <a:pt x="15" y="20"/>
                  </a:lnTo>
                  <a:lnTo>
                    <a:pt x="17" y="18"/>
                  </a:lnTo>
                  <a:lnTo>
                    <a:pt x="18" y="15"/>
                  </a:lnTo>
                  <a:lnTo>
                    <a:pt x="19" y="13"/>
                  </a:lnTo>
                  <a:lnTo>
                    <a:pt x="20" y="10"/>
                  </a:lnTo>
                  <a:lnTo>
                    <a:pt x="22" y="8"/>
                  </a:lnTo>
                  <a:lnTo>
                    <a:pt x="23" y="6"/>
                  </a:lnTo>
                  <a:lnTo>
                    <a:pt x="24" y="4"/>
                  </a:lnTo>
                  <a:lnTo>
                    <a:pt x="26" y="2"/>
                  </a:lnTo>
                  <a:lnTo>
                    <a:pt x="28" y="1"/>
                  </a:lnTo>
                  <a:lnTo>
                    <a:pt x="31" y="0"/>
                  </a:lnTo>
                  <a:lnTo>
                    <a:pt x="34" y="0"/>
                  </a:lnTo>
                  <a:lnTo>
                    <a:pt x="38" y="0"/>
                  </a:lnTo>
                  <a:lnTo>
                    <a:pt x="41" y="1"/>
                  </a:lnTo>
                  <a:lnTo>
                    <a:pt x="43" y="2"/>
                  </a:lnTo>
                  <a:lnTo>
                    <a:pt x="46" y="4"/>
                  </a:lnTo>
                  <a:lnTo>
                    <a:pt x="47" y="6"/>
                  </a:lnTo>
                  <a:lnTo>
                    <a:pt x="49" y="8"/>
                  </a:lnTo>
                  <a:lnTo>
                    <a:pt x="51" y="10"/>
                  </a:lnTo>
                  <a:lnTo>
                    <a:pt x="52" y="12"/>
                  </a:lnTo>
                  <a:lnTo>
                    <a:pt x="54" y="15"/>
                  </a:lnTo>
                  <a:lnTo>
                    <a:pt x="56" y="17"/>
                  </a:lnTo>
                  <a:lnTo>
                    <a:pt x="58" y="19"/>
                  </a:lnTo>
                  <a:lnTo>
                    <a:pt x="60" y="21"/>
                  </a:lnTo>
                  <a:lnTo>
                    <a:pt x="63" y="23"/>
                  </a:lnTo>
                  <a:lnTo>
                    <a:pt x="66" y="24"/>
                  </a:lnTo>
                  <a:lnTo>
                    <a:pt x="69" y="25"/>
                  </a:lnTo>
                  <a:lnTo>
                    <a:pt x="74" y="25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6" name="Freeform 441"/>
            <p:cNvSpPr>
              <a:spLocks/>
            </p:cNvSpPr>
            <p:nvPr/>
          </p:nvSpPr>
          <p:spPr bwMode="auto">
            <a:xfrm>
              <a:off x="815" y="3183"/>
              <a:ext cx="12" cy="2"/>
            </a:xfrm>
            <a:custGeom>
              <a:avLst/>
              <a:gdLst>
                <a:gd name="T0" fmla="*/ 6 w 12"/>
                <a:gd name="T1" fmla="*/ 0 h 2"/>
                <a:gd name="T2" fmla="*/ 6 w 12"/>
                <a:gd name="T3" fmla="*/ 0 h 2"/>
                <a:gd name="T4" fmla="*/ 6 w 12"/>
                <a:gd name="T5" fmla="*/ 0 h 2"/>
                <a:gd name="T6" fmla="*/ 7 w 12"/>
                <a:gd name="T7" fmla="*/ 0 h 2"/>
                <a:gd name="T8" fmla="*/ 8 w 12"/>
                <a:gd name="T9" fmla="*/ 0 h 2"/>
                <a:gd name="T10" fmla="*/ 8 w 12"/>
                <a:gd name="T11" fmla="*/ 0 h 2"/>
                <a:gd name="T12" fmla="*/ 9 w 12"/>
                <a:gd name="T13" fmla="*/ 0 h 2"/>
                <a:gd name="T14" fmla="*/ 10 w 12"/>
                <a:gd name="T15" fmla="*/ 0 h 2"/>
                <a:gd name="T16" fmla="*/ 10 w 12"/>
                <a:gd name="T17" fmla="*/ 0 h 2"/>
                <a:gd name="T18" fmla="*/ 10 w 12"/>
                <a:gd name="T19" fmla="*/ 0 h 2"/>
                <a:gd name="T20" fmla="*/ 11 w 12"/>
                <a:gd name="T21" fmla="*/ 0 h 2"/>
                <a:gd name="T22" fmla="*/ 11 w 12"/>
                <a:gd name="T23" fmla="*/ 1 h 2"/>
                <a:gd name="T24" fmla="*/ 10 w 12"/>
                <a:gd name="T25" fmla="*/ 1 h 2"/>
                <a:gd name="T26" fmla="*/ 10 w 12"/>
                <a:gd name="T27" fmla="*/ 1 h 2"/>
                <a:gd name="T28" fmla="*/ 10 w 12"/>
                <a:gd name="T29" fmla="*/ 1 h 2"/>
                <a:gd name="T30" fmla="*/ 9 w 12"/>
                <a:gd name="T31" fmla="*/ 1 h 2"/>
                <a:gd name="T32" fmla="*/ 8 w 12"/>
                <a:gd name="T33" fmla="*/ 1 h 2"/>
                <a:gd name="T34" fmla="*/ 8 w 12"/>
                <a:gd name="T35" fmla="*/ 1 h 2"/>
                <a:gd name="T36" fmla="*/ 7 w 12"/>
                <a:gd name="T37" fmla="*/ 1 h 2"/>
                <a:gd name="T38" fmla="*/ 6 w 12"/>
                <a:gd name="T39" fmla="*/ 1 h 2"/>
                <a:gd name="T40" fmla="*/ 6 w 12"/>
                <a:gd name="T41" fmla="*/ 1 h 2"/>
                <a:gd name="T42" fmla="*/ 5 w 12"/>
                <a:gd name="T43" fmla="*/ 1 h 2"/>
                <a:gd name="T44" fmla="*/ 5 w 12"/>
                <a:gd name="T45" fmla="*/ 1 h 2"/>
                <a:gd name="T46" fmla="*/ 4 w 12"/>
                <a:gd name="T47" fmla="*/ 1 h 2"/>
                <a:gd name="T48" fmla="*/ 3 w 12"/>
                <a:gd name="T49" fmla="*/ 1 h 2"/>
                <a:gd name="T50" fmla="*/ 3 w 12"/>
                <a:gd name="T51" fmla="*/ 1 h 2"/>
                <a:gd name="T52" fmla="*/ 2 w 12"/>
                <a:gd name="T53" fmla="*/ 1 h 2"/>
                <a:gd name="T54" fmla="*/ 1 w 12"/>
                <a:gd name="T55" fmla="*/ 1 h 2"/>
                <a:gd name="T56" fmla="*/ 1 w 12"/>
                <a:gd name="T57" fmla="*/ 1 h 2"/>
                <a:gd name="T58" fmla="*/ 1 w 12"/>
                <a:gd name="T59" fmla="*/ 1 h 2"/>
                <a:gd name="T60" fmla="*/ 0 w 12"/>
                <a:gd name="T61" fmla="*/ 1 h 2"/>
                <a:gd name="T62" fmla="*/ 0 w 12"/>
                <a:gd name="T63" fmla="*/ 0 h 2"/>
                <a:gd name="T64" fmla="*/ 1 w 12"/>
                <a:gd name="T65" fmla="*/ 0 h 2"/>
                <a:gd name="T66" fmla="*/ 1 w 12"/>
                <a:gd name="T67" fmla="*/ 0 h 2"/>
                <a:gd name="T68" fmla="*/ 1 w 12"/>
                <a:gd name="T69" fmla="*/ 0 h 2"/>
                <a:gd name="T70" fmla="*/ 2 w 12"/>
                <a:gd name="T71" fmla="*/ 0 h 2"/>
                <a:gd name="T72" fmla="*/ 3 w 12"/>
                <a:gd name="T73" fmla="*/ 0 h 2"/>
                <a:gd name="T74" fmla="*/ 3 w 12"/>
                <a:gd name="T75" fmla="*/ 0 h 2"/>
                <a:gd name="T76" fmla="*/ 4 w 12"/>
                <a:gd name="T77" fmla="*/ 0 h 2"/>
                <a:gd name="T78" fmla="*/ 5 w 12"/>
                <a:gd name="T79" fmla="*/ 0 h 2"/>
                <a:gd name="T80" fmla="*/ 5 w 12"/>
                <a:gd name="T81" fmla="*/ 0 h 2"/>
                <a:gd name="T82" fmla="*/ 6 w 12"/>
                <a:gd name="T83" fmla="*/ 0 h 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"/>
                <a:gd name="T127" fmla="*/ 0 h 2"/>
                <a:gd name="T128" fmla="*/ 12 w 12"/>
                <a:gd name="T129" fmla="*/ 2 h 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" h="2">
                  <a:moveTo>
                    <a:pt x="6" y="0"/>
                  </a:moveTo>
                  <a:lnTo>
                    <a:pt x="6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7" name="Freeform 442"/>
            <p:cNvSpPr>
              <a:spLocks/>
            </p:cNvSpPr>
            <p:nvPr/>
          </p:nvSpPr>
          <p:spPr bwMode="auto">
            <a:xfrm>
              <a:off x="727" y="3218"/>
              <a:ext cx="7" cy="7"/>
            </a:xfrm>
            <a:custGeom>
              <a:avLst/>
              <a:gdLst>
                <a:gd name="T0" fmla="*/ 2 w 7"/>
                <a:gd name="T1" fmla="*/ 1 h 7"/>
                <a:gd name="T2" fmla="*/ 2 w 7"/>
                <a:gd name="T3" fmla="*/ 1 h 7"/>
                <a:gd name="T4" fmla="*/ 2 w 7"/>
                <a:gd name="T5" fmla="*/ 1 h 7"/>
                <a:gd name="T6" fmla="*/ 2 w 7"/>
                <a:gd name="T7" fmla="*/ 1 h 7"/>
                <a:gd name="T8" fmla="*/ 2 w 7"/>
                <a:gd name="T9" fmla="*/ 0 h 7"/>
                <a:gd name="T10" fmla="*/ 3 w 7"/>
                <a:gd name="T11" fmla="*/ 0 h 7"/>
                <a:gd name="T12" fmla="*/ 3 w 7"/>
                <a:gd name="T13" fmla="*/ 0 h 7"/>
                <a:gd name="T14" fmla="*/ 4 w 7"/>
                <a:gd name="T15" fmla="*/ 0 h 7"/>
                <a:gd name="T16" fmla="*/ 4 w 7"/>
                <a:gd name="T17" fmla="*/ 1 h 7"/>
                <a:gd name="T18" fmla="*/ 4 w 7"/>
                <a:gd name="T19" fmla="*/ 1 h 7"/>
                <a:gd name="T20" fmla="*/ 5 w 7"/>
                <a:gd name="T21" fmla="*/ 1 h 7"/>
                <a:gd name="T22" fmla="*/ 5 w 7"/>
                <a:gd name="T23" fmla="*/ 1 h 7"/>
                <a:gd name="T24" fmla="*/ 6 w 7"/>
                <a:gd name="T25" fmla="*/ 2 h 7"/>
                <a:gd name="T26" fmla="*/ 6 w 7"/>
                <a:gd name="T27" fmla="*/ 2 h 7"/>
                <a:gd name="T28" fmla="*/ 6 w 7"/>
                <a:gd name="T29" fmla="*/ 3 h 7"/>
                <a:gd name="T30" fmla="*/ 6 w 7"/>
                <a:gd name="T31" fmla="*/ 3 h 7"/>
                <a:gd name="T32" fmla="*/ 6 w 7"/>
                <a:gd name="T33" fmla="*/ 4 h 7"/>
                <a:gd name="T34" fmla="*/ 6 w 7"/>
                <a:gd name="T35" fmla="*/ 4 h 7"/>
                <a:gd name="T36" fmla="*/ 6 w 7"/>
                <a:gd name="T37" fmla="*/ 4 h 7"/>
                <a:gd name="T38" fmla="*/ 6 w 7"/>
                <a:gd name="T39" fmla="*/ 5 h 7"/>
                <a:gd name="T40" fmla="*/ 5 w 7"/>
                <a:gd name="T41" fmla="*/ 5 h 7"/>
                <a:gd name="T42" fmla="*/ 5 w 7"/>
                <a:gd name="T43" fmla="*/ 5 h 7"/>
                <a:gd name="T44" fmla="*/ 5 w 7"/>
                <a:gd name="T45" fmla="*/ 6 h 7"/>
                <a:gd name="T46" fmla="*/ 5 w 7"/>
                <a:gd name="T47" fmla="*/ 6 h 7"/>
                <a:gd name="T48" fmla="*/ 4 w 7"/>
                <a:gd name="T49" fmla="*/ 6 h 7"/>
                <a:gd name="T50" fmla="*/ 4 w 7"/>
                <a:gd name="T51" fmla="*/ 6 h 7"/>
                <a:gd name="T52" fmla="*/ 3 w 7"/>
                <a:gd name="T53" fmla="*/ 6 h 7"/>
                <a:gd name="T54" fmla="*/ 3 w 7"/>
                <a:gd name="T55" fmla="*/ 6 h 7"/>
                <a:gd name="T56" fmla="*/ 2 w 7"/>
                <a:gd name="T57" fmla="*/ 6 h 7"/>
                <a:gd name="T58" fmla="*/ 2 w 7"/>
                <a:gd name="T59" fmla="*/ 6 h 7"/>
                <a:gd name="T60" fmla="*/ 2 w 7"/>
                <a:gd name="T61" fmla="*/ 6 h 7"/>
                <a:gd name="T62" fmla="*/ 1 w 7"/>
                <a:gd name="T63" fmla="*/ 6 h 7"/>
                <a:gd name="T64" fmla="*/ 0 w 7"/>
                <a:gd name="T65" fmla="*/ 5 h 7"/>
                <a:gd name="T66" fmla="*/ 2 w 7"/>
                <a:gd name="T67" fmla="*/ 1 h 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"/>
                <a:gd name="T103" fmla="*/ 0 h 7"/>
                <a:gd name="T104" fmla="*/ 7 w 7"/>
                <a:gd name="T105" fmla="*/ 7 h 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" h="7">
                  <a:moveTo>
                    <a:pt x="2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2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0" y="5"/>
                  </a:lnTo>
                  <a:lnTo>
                    <a:pt x="2" y="1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8" name="Freeform 443"/>
            <p:cNvSpPr>
              <a:spLocks/>
            </p:cNvSpPr>
            <p:nvPr/>
          </p:nvSpPr>
          <p:spPr bwMode="auto">
            <a:xfrm>
              <a:off x="802" y="3236"/>
              <a:ext cx="5" cy="7"/>
            </a:xfrm>
            <a:custGeom>
              <a:avLst/>
              <a:gdLst>
                <a:gd name="T0" fmla="*/ 0 w 5"/>
                <a:gd name="T1" fmla="*/ 2 h 7"/>
                <a:gd name="T2" fmla="*/ 0 w 5"/>
                <a:gd name="T3" fmla="*/ 1 h 7"/>
                <a:gd name="T4" fmla="*/ 0 w 5"/>
                <a:gd name="T5" fmla="*/ 1 h 7"/>
                <a:gd name="T6" fmla="*/ 0 w 5"/>
                <a:gd name="T7" fmla="*/ 0 h 7"/>
                <a:gd name="T8" fmla="*/ 1 w 5"/>
                <a:gd name="T9" fmla="*/ 0 h 7"/>
                <a:gd name="T10" fmla="*/ 1 w 5"/>
                <a:gd name="T11" fmla="*/ 0 h 7"/>
                <a:gd name="T12" fmla="*/ 2 w 5"/>
                <a:gd name="T13" fmla="*/ 0 h 7"/>
                <a:gd name="T14" fmla="*/ 2 w 5"/>
                <a:gd name="T15" fmla="*/ 0 h 7"/>
                <a:gd name="T16" fmla="*/ 2 w 5"/>
                <a:gd name="T17" fmla="*/ 0 h 7"/>
                <a:gd name="T18" fmla="*/ 3 w 5"/>
                <a:gd name="T19" fmla="*/ 0 h 7"/>
                <a:gd name="T20" fmla="*/ 3 w 5"/>
                <a:gd name="T21" fmla="*/ 1 h 7"/>
                <a:gd name="T22" fmla="*/ 3 w 5"/>
                <a:gd name="T23" fmla="*/ 1 h 7"/>
                <a:gd name="T24" fmla="*/ 4 w 5"/>
                <a:gd name="T25" fmla="*/ 1 h 7"/>
                <a:gd name="T26" fmla="*/ 4 w 5"/>
                <a:gd name="T27" fmla="*/ 2 h 7"/>
                <a:gd name="T28" fmla="*/ 4 w 5"/>
                <a:gd name="T29" fmla="*/ 2 h 7"/>
                <a:gd name="T30" fmla="*/ 4 w 5"/>
                <a:gd name="T31" fmla="*/ 2 h 7"/>
                <a:gd name="T32" fmla="*/ 4 w 5"/>
                <a:gd name="T33" fmla="*/ 3 h 7"/>
                <a:gd name="T34" fmla="*/ 4 w 5"/>
                <a:gd name="T35" fmla="*/ 3 h 7"/>
                <a:gd name="T36" fmla="*/ 4 w 5"/>
                <a:gd name="T37" fmla="*/ 4 h 7"/>
                <a:gd name="T38" fmla="*/ 4 w 5"/>
                <a:gd name="T39" fmla="*/ 4 h 7"/>
                <a:gd name="T40" fmla="*/ 4 w 5"/>
                <a:gd name="T41" fmla="*/ 4 h 7"/>
                <a:gd name="T42" fmla="*/ 4 w 5"/>
                <a:gd name="T43" fmla="*/ 5 h 7"/>
                <a:gd name="T44" fmla="*/ 3 w 5"/>
                <a:gd name="T45" fmla="*/ 5 h 7"/>
                <a:gd name="T46" fmla="*/ 3 w 5"/>
                <a:gd name="T47" fmla="*/ 5 h 7"/>
                <a:gd name="T48" fmla="*/ 2 w 5"/>
                <a:gd name="T49" fmla="*/ 6 h 7"/>
                <a:gd name="T50" fmla="*/ 2 w 5"/>
                <a:gd name="T51" fmla="*/ 6 h 7"/>
                <a:gd name="T52" fmla="*/ 2 w 5"/>
                <a:gd name="T53" fmla="*/ 6 h 7"/>
                <a:gd name="T54" fmla="*/ 2 w 5"/>
                <a:gd name="T55" fmla="*/ 6 h 7"/>
                <a:gd name="T56" fmla="*/ 1 w 5"/>
                <a:gd name="T57" fmla="*/ 6 h 7"/>
                <a:gd name="T58" fmla="*/ 1 w 5"/>
                <a:gd name="T59" fmla="*/ 6 h 7"/>
                <a:gd name="T60" fmla="*/ 0 w 5"/>
                <a:gd name="T61" fmla="*/ 6 h 7"/>
                <a:gd name="T62" fmla="*/ 0 w 5"/>
                <a:gd name="T63" fmla="*/ 2 h 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"/>
                <a:gd name="T97" fmla="*/ 0 h 7"/>
                <a:gd name="T98" fmla="*/ 5 w 5"/>
                <a:gd name="T99" fmla="*/ 7 h 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" h="7">
                  <a:moveTo>
                    <a:pt x="0" y="2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4" y="4"/>
                  </a:lnTo>
                  <a:lnTo>
                    <a:pt x="4" y="5"/>
                  </a:lnTo>
                  <a:lnTo>
                    <a:pt x="3" y="5"/>
                  </a:lnTo>
                  <a:lnTo>
                    <a:pt x="2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2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19" name="Freeform 444"/>
            <p:cNvSpPr>
              <a:spLocks/>
            </p:cNvSpPr>
            <p:nvPr/>
          </p:nvSpPr>
          <p:spPr bwMode="auto">
            <a:xfrm>
              <a:off x="840" y="3234"/>
              <a:ext cx="11" cy="21"/>
            </a:xfrm>
            <a:custGeom>
              <a:avLst/>
              <a:gdLst>
                <a:gd name="T0" fmla="*/ 2 w 11"/>
                <a:gd name="T1" fmla="*/ 16 h 21"/>
                <a:gd name="T2" fmla="*/ 2 w 11"/>
                <a:gd name="T3" fmla="*/ 17 h 21"/>
                <a:gd name="T4" fmla="*/ 2 w 11"/>
                <a:gd name="T5" fmla="*/ 18 h 21"/>
                <a:gd name="T6" fmla="*/ 2 w 11"/>
                <a:gd name="T7" fmla="*/ 18 h 21"/>
                <a:gd name="T8" fmla="*/ 2 w 11"/>
                <a:gd name="T9" fmla="*/ 19 h 21"/>
                <a:gd name="T10" fmla="*/ 3 w 11"/>
                <a:gd name="T11" fmla="*/ 19 h 21"/>
                <a:gd name="T12" fmla="*/ 3 w 11"/>
                <a:gd name="T13" fmla="*/ 19 h 21"/>
                <a:gd name="T14" fmla="*/ 3 w 11"/>
                <a:gd name="T15" fmla="*/ 20 h 21"/>
                <a:gd name="T16" fmla="*/ 4 w 11"/>
                <a:gd name="T17" fmla="*/ 20 h 21"/>
                <a:gd name="T18" fmla="*/ 5 w 11"/>
                <a:gd name="T19" fmla="*/ 19 h 21"/>
                <a:gd name="T20" fmla="*/ 6 w 11"/>
                <a:gd name="T21" fmla="*/ 19 h 21"/>
                <a:gd name="T22" fmla="*/ 6 w 11"/>
                <a:gd name="T23" fmla="*/ 18 h 21"/>
                <a:gd name="T24" fmla="*/ 7 w 11"/>
                <a:gd name="T25" fmla="*/ 18 h 21"/>
                <a:gd name="T26" fmla="*/ 8 w 11"/>
                <a:gd name="T27" fmla="*/ 18 h 21"/>
                <a:gd name="T28" fmla="*/ 8 w 11"/>
                <a:gd name="T29" fmla="*/ 17 h 21"/>
                <a:gd name="T30" fmla="*/ 9 w 11"/>
                <a:gd name="T31" fmla="*/ 17 h 21"/>
                <a:gd name="T32" fmla="*/ 9 w 11"/>
                <a:gd name="T33" fmla="*/ 16 h 21"/>
                <a:gd name="T34" fmla="*/ 9 w 11"/>
                <a:gd name="T35" fmla="*/ 15 h 21"/>
                <a:gd name="T36" fmla="*/ 9 w 11"/>
                <a:gd name="T37" fmla="*/ 15 h 21"/>
                <a:gd name="T38" fmla="*/ 9 w 11"/>
                <a:gd name="T39" fmla="*/ 13 h 21"/>
                <a:gd name="T40" fmla="*/ 9 w 11"/>
                <a:gd name="T41" fmla="*/ 12 h 21"/>
                <a:gd name="T42" fmla="*/ 10 w 11"/>
                <a:gd name="T43" fmla="*/ 12 h 21"/>
                <a:gd name="T44" fmla="*/ 10 w 11"/>
                <a:gd name="T45" fmla="*/ 11 h 21"/>
                <a:gd name="T46" fmla="*/ 10 w 11"/>
                <a:gd name="T47" fmla="*/ 9 h 21"/>
                <a:gd name="T48" fmla="*/ 9 w 11"/>
                <a:gd name="T49" fmla="*/ 8 h 21"/>
                <a:gd name="T50" fmla="*/ 9 w 11"/>
                <a:gd name="T51" fmla="*/ 8 h 21"/>
                <a:gd name="T52" fmla="*/ 9 w 11"/>
                <a:gd name="T53" fmla="*/ 7 h 21"/>
                <a:gd name="T54" fmla="*/ 9 w 11"/>
                <a:gd name="T55" fmla="*/ 6 h 21"/>
                <a:gd name="T56" fmla="*/ 9 w 11"/>
                <a:gd name="T57" fmla="*/ 5 h 21"/>
                <a:gd name="T58" fmla="*/ 9 w 11"/>
                <a:gd name="T59" fmla="*/ 4 h 21"/>
                <a:gd name="T60" fmla="*/ 8 w 11"/>
                <a:gd name="T61" fmla="*/ 4 h 21"/>
                <a:gd name="T62" fmla="*/ 8 w 11"/>
                <a:gd name="T63" fmla="*/ 3 h 21"/>
                <a:gd name="T64" fmla="*/ 8 w 11"/>
                <a:gd name="T65" fmla="*/ 2 h 21"/>
                <a:gd name="T66" fmla="*/ 7 w 11"/>
                <a:gd name="T67" fmla="*/ 2 h 21"/>
                <a:gd name="T68" fmla="*/ 6 w 11"/>
                <a:gd name="T69" fmla="*/ 1 h 21"/>
                <a:gd name="T70" fmla="*/ 6 w 11"/>
                <a:gd name="T71" fmla="*/ 1 h 21"/>
                <a:gd name="T72" fmla="*/ 5 w 11"/>
                <a:gd name="T73" fmla="*/ 1 h 21"/>
                <a:gd name="T74" fmla="*/ 4 w 11"/>
                <a:gd name="T75" fmla="*/ 0 h 21"/>
                <a:gd name="T76" fmla="*/ 4 w 11"/>
                <a:gd name="T77" fmla="*/ 0 h 21"/>
                <a:gd name="T78" fmla="*/ 3 w 11"/>
                <a:gd name="T79" fmla="*/ 0 h 21"/>
                <a:gd name="T80" fmla="*/ 3 w 11"/>
                <a:gd name="T81" fmla="*/ 0 h 21"/>
                <a:gd name="T82" fmla="*/ 2 w 11"/>
                <a:gd name="T83" fmla="*/ 0 h 21"/>
                <a:gd name="T84" fmla="*/ 1 w 11"/>
                <a:gd name="T85" fmla="*/ 0 h 21"/>
                <a:gd name="T86" fmla="*/ 1 w 11"/>
                <a:gd name="T87" fmla="*/ 1 h 21"/>
                <a:gd name="T88" fmla="*/ 1 w 11"/>
                <a:gd name="T89" fmla="*/ 1 h 21"/>
                <a:gd name="T90" fmla="*/ 1 w 11"/>
                <a:gd name="T91" fmla="*/ 2 h 21"/>
                <a:gd name="T92" fmla="*/ 0 w 11"/>
                <a:gd name="T93" fmla="*/ 2 h 21"/>
                <a:gd name="T94" fmla="*/ 0 w 11"/>
                <a:gd name="T95" fmla="*/ 2 h 21"/>
                <a:gd name="T96" fmla="*/ 0 w 11"/>
                <a:gd name="T97" fmla="*/ 3 h 21"/>
                <a:gd name="T98" fmla="*/ 0 w 11"/>
                <a:gd name="T99" fmla="*/ 5 h 21"/>
                <a:gd name="T100" fmla="*/ 2 w 11"/>
                <a:gd name="T101" fmla="*/ 16 h 2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"/>
                <a:gd name="T154" fmla="*/ 0 h 21"/>
                <a:gd name="T155" fmla="*/ 11 w 11"/>
                <a:gd name="T156" fmla="*/ 21 h 21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" h="21">
                  <a:moveTo>
                    <a:pt x="2" y="16"/>
                  </a:moveTo>
                  <a:lnTo>
                    <a:pt x="2" y="17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4" y="20"/>
                  </a:lnTo>
                  <a:lnTo>
                    <a:pt x="5" y="19"/>
                  </a:lnTo>
                  <a:lnTo>
                    <a:pt x="6" y="19"/>
                  </a:lnTo>
                  <a:lnTo>
                    <a:pt x="6" y="18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8" y="17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2"/>
                  </a:lnTo>
                  <a:lnTo>
                    <a:pt x="10" y="12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9" y="8"/>
                  </a:lnTo>
                  <a:lnTo>
                    <a:pt x="9" y="7"/>
                  </a:lnTo>
                  <a:lnTo>
                    <a:pt x="9" y="6"/>
                  </a:lnTo>
                  <a:lnTo>
                    <a:pt x="9" y="5"/>
                  </a:lnTo>
                  <a:lnTo>
                    <a:pt x="9" y="4"/>
                  </a:lnTo>
                  <a:lnTo>
                    <a:pt x="8" y="4"/>
                  </a:lnTo>
                  <a:lnTo>
                    <a:pt x="8" y="3"/>
                  </a:lnTo>
                  <a:lnTo>
                    <a:pt x="8" y="2"/>
                  </a:lnTo>
                  <a:lnTo>
                    <a:pt x="7" y="2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16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0" name="Freeform 445"/>
            <p:cNvSpPr>
              <a:spLocks/>
            </p:cNvSpPr>
            <p:nvPr/>
          </p:nvSpPr>
          <p:spPr bwMode="auto">
            <a:xfrm>
              <a:off x="744" y="3094"/>
              <a:ext cx="8" cy="1"/>
            </a:xfrm>
            <a:custGeom>
              <a:avLst/>
              <a:gdLst>
                <a:gd name="T0" fmla="*/ 7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1"/>
                <a:gd name="T14" fmla="*/ 8 w 8"/>
                <a:gd name="T15" fmla="*/ 1 h 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1">
                  <a:moveTo>
                    <a:pt x="7" y="0"/>
                  </a:moveTo>
                  <a:lnTo>
                    <a:pt x="0" y="0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1" name="Line 446"/>
            <p:cNvSpPr>
              <a:spLocks noChangeShapeType="1"/>
            </p:cNvSpPr>
            <p:nvPr/>
          </p:nvSpPr>
          <p:spPr bwMode="auto">
            <a:xfrm>
              <a:off x="757" y="3097"/>
              <a:ext cx="128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922" name="Line 447"/>
            <p:cNvSpPr>
              <a:spLocks noChangeShapeType="1"/>
            </p:cNvSpPr>
            <p:nvPr/>
          </p:nvSpPr>
          <p:spPr bwMode="auto">
            <a:xfrm>
              <a:off x="761" y="3097"/>
              <a:ext cx="12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923" name="Freeform 448"/>
            <p:cNvSpPr>
              <a:spLocks/>
            </p:cNvSpPr>
            <p:nvPr/>
          </p:nvSpPr>
          <p:spPr bwMode="auto">
            <a:xfrm>
              <a:off x="884" y="3092"/>
              <a:ext cx="9" cy="3"/>
            </a:xfrm>
            <a:custGeom>
              <a:avLst/>
              <a:gdLst>
                <a:gd name="T0" fmla="*/ 7 w 9"/>
                <a:gd name="T1" fmla="*/ 0 h 3"/>
                <a:gd name="T2" fmla="*/ 6 w 9"/>
                <a:gd name="T3" fmla="*/ 1 h 3"/>
                <a:gd name="T4" fmla="*/ 6 w 9"/>
                <a:gd name="T5" fmla="*/ 0 h 3"/>
                <a:gd name="T6" fmla="*/ 4 w 9"/>
                <a:gd name="T7" fmla="*/ 1 h 3"/>
                <a:gd name="T8" fmla="*/ 5 w 9"/>
                <a:gd name="T9" fmla="*/ 0 h 3"/>
                <a:gd name="T10" fmla="*/ 3 w 9"/>
                <a:gd name="T11" fmla="*/ 1 h 3"/>
                <a:gd name="T12" fmla="*/ 3 w 9"/>
                <a:gd name="T13" fmla="*/ 0 h 3"/>
                <a:gd name="T14" fmla="*/ 2 w 9"/>
                <a:gd name="T15" fmla="*/ 1 h 3"/>
                <a:gd name="T16" fmla="*/ 1 w 9"/>
                <a:gd name="T17" fmla="*/ 0 h 3"/>
                <a:gd name="T18" fmla="*/ 0 w 9"/>
                <a:gd name="T19" fmla="*/ 1 h 3"/>
                <a:gd name="T20" fmla="*/ 2 w 9"/>
                <a:gd name="T21" fmla="*/ 2 h 3"/>
                <a:gd name="T22" fmla="*/ 1 w 9"/>
                <a:gd name="T23" fmla="*/ 2 h 3"/>
                <a:gd name="T24" fmla="*/ 4 w 9"/>
                <a:gd name="T25" fmla="*/ 2 h 3"/>
                <a:gd name="T26" fmla="*/ 2 w 9"/>
                <a:gd name="T27" fmla="*/ 2 h 3"/>
                <a:gd name="T28" fmla="*/ 5 w 9"/>
                <a:gd name="T29" fmla="*/ 2 h 3"/>
                <a:gd name="T30" fmla="*/ 4 w 9"/>
                <a:gd name="T31" fmla="*/ 1 h 3"/>
                <a:gd name="T32" fmla="*/ 6 w 9"/>
                <a:gd name="T33" fmla="*/ 2 h 3"/>
                <a:gd name="T34" fmla="*/ 5 w 9"/>
                <a:gd name="T35" fmla="*/ 2 h 3"/>
                <a:gd name="T36" fmla="*/ 7 w 9"/>
                <a:gd name="T37" fmla="*/ 2 h 3"/>
                <a:gd name="T38" fmla="*/ 6 w 9"/>
                <a:gd name="T39" fmla="*/ 2 h 3"/>
                <a:gd name="T40" fmla="*/ 8 w 9"/>
                <a:gd name="T41" fmla="*/ 2 h 3"/>
                <a:gd name="T42" fmla="*/ 7 w 9"/>
                <a:gd name="T43" fmla="*/ 1 h 3"/>
                <a:gd name="T44" fmla="*/ 7 w 9"/>
                <a:gd name="T45" fmla="*/ 0 h 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"/>
                <a:gd name="T70" fmla="*/ 0 h 3"/>
                <a:gd name="T71" fmla="*/ 9 w 9"/>
                <a:gd name="T72" fmla="*/ 3 h 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" h="3">
                  <a:moveTo>
                    <a:pt x="7" y="0"/>
                  </a:moveTo>
                  <a:lnTo>
                    <a:pt x="6" y="1"/>
                  </a:lnTo>
                  <a:lnTo>
                    <a:pt x="6" y="0"/>
                  </a:lnTo>
                  <a:lnTo>
                    <a:pt x="4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lnTo>
                    <a:pt x="2" y="2"/>
                  </a:lnTo>
                  <a:lnTo>
                    <a:pt x="1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5" y="2"/>
                  </a:lnTo>
                  <a:lnTo>
                    <a:pt x="4" y="1"/>
                  </a:lnTo>
                  <a:lnTo>
                    <a:pt x="6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7" y="1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4" name="Freeform 449"/>
            <p:cNvSpPr>
              <a:spLocks/>
            </p:cNvSpPr>
            <p:nvPr/>
          </p:nvSpPr>
          <p:spPr bwMode="auto">
            <a:xfrm>
              <a:off x="741" y="3096"/>
              <a:ext cx="8" cy="1"/>
            </a:xfrm>
            <a:custGeom>
              <a:avLst/>
              <a:gdLst>
                <a:gd name="T0" fmla="*/ 7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1"/>
                <a:gd name="T14" fmla="*/ 8 w 8"/>
                <a:gd name="T15" fmla="*/ 1 h 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1">
                  <a:moveTo>
                    <a:pt x="7" y="0"/>
                  </a:moveTo>
                  <a:lnTo>
                    <a:pt x="0" y="0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5" name="Line 450"/>
            <p:cNvSpPr>
              <a:spLocks noChangeShapeType="1"/>
            </p:cNvSpPr>
            <p:nvPr/>
          </p:nvSpPr>
          <p:spPr bwMode="auto">
            <a:xfrm>
              <a:off x="754" y="3099"/>
              <a:ext cx="128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926" name="Line 451"/>
            <p:cNvSpPr>
              <a:spLocks noChangeShapeType="1"/>
            </p:cNvSpPr>
            <p:nvPr/>
          </p:nvSpPr>
          <p:spPr bwMode="auto">
            <a:xfrm>
              <a:off x="758" y="3099"/>
              <a:ext cx="12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927" name="Freeform 452"/>
            <p:cNvSpPr>
              <a:spLocks/>
            </p:cNvSpPr>
            <p:nvPr/>
          </p:nvSpPr>
          <p:spPr bwMode="auto">
            <a:xfrm>
              <a:off x="882" y="3094"/>
              <a:ext cx="8" cy="3"/>
            </a:xfrm>
            <a:custGeom>
              <a:avLst/>
              <a:gdLst>
                <a:gd name="T0" fmla="*/ 6 w 8"/>
                <a:gd name="T1" fmla="*/ 0 h 3"/>
                <a:gd name="T2" fmla="*/ 4 w 8"/>
                <a:gd name="T3" fmla="*/ 1 h 3"/>
                <a:gd name="T4" fmla="*/ 5 w 8"/>
                <a:gd name="T5" fmla="*/ 0 h 3"/>
                <a:gd name="T6" fmla="*/ 3 w 8"/>
                <a:gd name="T7" fmla="*/ 1 h 3"/>
                <a:gd name="T8" fmla="*/ 4 w 8"/>
                <a:gd name="T9" fmla="*/ 0 h 3"/>
                <a:gd name="T10" fmla="*/ 2 w 8"/>
                <a:gd name="T11" fmla="*/ 1 h 3"/>
                <a:gd name="T12" fmla="*/ 2 w 8"/>
                <a:gd name="T13" fmla="*/ 0 h 3"/>
                <a:gd name="T14" fmla="*/ 1 w 8"/>
                <a:gd name="T15" fmla="*/ 1 h 3"/>
                <a:gd name="T16" fmla="*/ 1 w 8"/>
                <a:gd name="T17" fmla="*/ 0 h 3"/>
                <a:gd name="T18" fmla="*/ 0 w 8"/>
                <a:gd name="T19" fmla="*/ 1 h 3"/>
                <a:gd name="T20" fmla="*/ 2 w 8"/>
                <a:gd name="T21" fmla="*/ 2 h 3"/>
                <a:gd name="T22" fmla="*/ 1 w 8"/>
                <a:gd name="T23" fmla="*/ 1 h 3"/>
                <a:gd name="T24" fmla="*/ 3 w 8"/>
                <a:gd name="T25" fmla="*/ 2 h 3"/>
                <a:gd name="T26" fmla="*/ 2 w 8"/>
                <a:gd name="T27" fmla="*/ 1 h 3"/>
                <a:gd name="T28" fmla="*/ 4 w 8"/>
                <a:gd name="T29" fmla="*/ 2 h 3"/>
                <a:gd name="T30" fmla="*/ 3 w 8"/>
                <a:gd name="T31" fmla="*/ 1 h 3"/>
                <a:gd name="T32" fmla="*/ 5 w 8"/>
                <a:gd name="T33" fmla="*/ 2 h 3"/>
                <a:gd name="T34" fmla="*/ 4 w 8"/>
                <a:gd name="T35" fmla="*/ 1 h 3"/>
                <a:gd name="T36" fmla="*/ 6 w 8"/>
                <a:gd name="T37" fmla="*/ 2 h 3"/>
                <a:gd name="T38" fmla="*/ 5 w 8"/>
                <a:gd name="T39" fmla="*/ 1 h 3"/>
                <a:gd name="T40" fmla="*/ 7 w 8"/>
                <a:gd name="T41" fmla="*/ 2 h 3"/>
                <a:gd name="T42" fmla="*/ 6 w 8"/>
                <a:gd name="T43" fmla="*/ 1 h 3"/>
                <a:gd name="T44" fmla="*/ 6 w 8"/>
                <a:gd name="T45" fmla="*/ 0 h 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8"/>
                <a:gd name="T70" fmla="*/ 0 h 3"/>
                <a:gd name="T71" fmla="*/ 8 w 8"/>
                <a:gd name="T72" fmla="*/ 3 h 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8" h="3">
                  <a:moveTo>
                    <a:pt x="6" y="0"/>
                  </a:moveTo>
                  <a:lnTo>
                    <a:pt x="4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  <a:lnTo>
                    <a:pt x="2" y="2"/>
                  </a:lnTo>
                  <a:lnTo>
                    <a:pt x="1" y="1"/>
                  </a:lnTo>
                  <a:lnTo>
                    <a:pt x="3" y="2"/>
                  </a:lnTo>
                  <a:lnTo>
                    <a:pt x="2" y="1"/>
                  </a:lnTo>
                  <a:lnTo>
                    <a:pt x="4" y="2"/>
                  </a:lnTo>
                  <a:lnTo>
                    <a:pt x="3" y="1"/>
                  </a:lnTo>
                  <a:lnTo>
                    <a:pt x="5" y="2"/>
                  </a:lnTo>
                  <a:lnTo>
                    <a:pt x="4" y="1"/>
                  </a:lnTo>
                  <a:lnTo>
                    <a:pt x="6" y="2"/>
                  </a:lnTo>
                  <a:lnTo>
                    <a:pt x="5" y="1"/>
                  </a:lnTo>
                  <a:lnTo>
                    <a:pt x="7" y="2"/>
                  </a:lnTo>
                  <a:lnTo>
                    <a:pt x="6" y="1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8" name="Freeform 453"/>
            <p:cNvSpPr>
              <a:spLocks/>
            </p:cNvSpPr>
            <p:nvPr/>
          </p:nvSpPr>
          <p:spPr bwMode="auto">
            <a:xfrm>
              <a:off x="743" y="3099"/>
              <a:ext cx="8" cy="1"/>
            </a:xfrm>
            <a:custGeom>
              <a:avLst/>
              <a:gdLst>
                <a:gd name="T0" fmla="*/ 7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1"/>
                <a:gd name="T14" fmla="*/ 8 w 8"/>
                <a:gd name="T15" fmla="*/ 1 h 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1">
                  <a:moveTo>
                    <a:pt x="7" y="0"/>
                  </a:moveTo>
                  <a:lnTo>
                    <a:pt x="0" y="0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29" name="Line 454"/>
            <p:cNvSpPr>
              <a:spLocks noChangeShapeType="1"/>
            </p:cNvSpPr>
            <p:nvPr/>
          </p:nvSpPr>
          <p:spPr bwMode="auto">
            <a:xfrm>
              <a:off x="756" y="3101"/>
              <a:ext cx="128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930" name="Line 455"/>
            <p:cNvSpPr>
              <a:spLocks noChangeShapeType="1"/>
            </p:cNvSpPr>
            <p:nvPr/>
          </p:nvSpPr>
          <p:spPr bwMode="auto">
            <a:xfrm>
              <a:off x="760" y="3101"/>
              <a:ext cx="12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931" name="Freeform 456"/>
            <p:cNvSpPr>
              <a:spLocks/>
            </p:cNvSpPr>
            <p:nvPr/>
          </p:nvSpPr>
          <p:spPr bwMode="auto">
            <a:xfrm>
              <a:off x="884" y="3097"/>
              <a:ext cx="8" cy="3"/>
            </a:xfrm>
            <a:custGeom>
              <a:avLst/>
              <a:gdLst>
                <a:gd name="T0" fmla="*/ 6 w 8"/>
                <a:gd name="T1" fmla="*/ 0 h 3"/>
                <a:gd name="T2" fmla="*/ 4 w 8"/>
                <a:gd name="T3" fmla="*/ 1 h 3"/>
                <a:gd name="T4" fmla="*/ 5 w 8"/>
                <a:gd name="T5" fmla="*/ 0 h 3"/>
                <a:gd name="T6" fmla="*/ 3 w 8"/>
                <a:gd name="T7" fmla="*/ 1 h 3"/>
                <a:gd name="T8" fmla="*/ 4 w 8"/>
                <a:gd name="T9" fmla="*/ 0 h 3"/>
                <a:gd name="T10" fmla="*/ 2 w 8"/>
                <a:gd name="T11" fmla="*/ 1 h 3"/>
                <a:gd name="T12" fmla="*/ 2 w 8"/>
                <a:gd name="T13" fmla="*/ 0 h 3"/>
                <a:gd name="T14" fmla="*/ 1 w 8"/>
                <a:gd name="T15" fmla="*/ 1 h 3"/>
                <a:gd name="T16" fmla="*/ 1 w 8"/>
                <a:gd name="T17" fmla="*/ 0 h 3"/>
                <a:gd name="T18" fmla="*/ 0 w 8"/>
                <a:gd name="T19" fmla="*/ 1 h 3"/>
                <a:gd name="T20" fmla="*/ 2 w 8"/>
                <a:gd name="T21" fmla="*/ 2 h 3"/>
                <a:gd name="T22" fmla="*/ 1 w 8"/>
                <a:gd name="T23" fmla="*/ 1 h 3"/>
                <a:gd name="T24" fmla="*/ 3 w 8"/>
                <a:gd name="T25" fmla="*/ 2 h 3"/>
                <a:gd name="T26" fmla="*/ 2 w 8"/>
                <a:gd name="T27" fmla="*/ 1 h 3"/>
                <a:gd name="T28" fmla="*/ 4 w 8"/>
                <a:gd name="T29" fmla="*/ 2 h 3"/>
                <a:gd name="T30" fmla="*/ 3 w 8"/>
                <a:gd name="T31" fmla="*/ 1 h 3"/>
                <a:gd name="T32" fmla="*/ 5 w 8"/>
                <a:gd name="T33" fmla="*/ 2 h 3"/>
                <a:gd name="T34" fmla="*/ 4 w 8"/>
                <a:gd name="T35" fmla="*/ 1 h 3"/>
                <a:gd name="T36" fmla="*/ 6 w 8"/>
                <a:gd name="T37" fmla="*/ 2 h 3"/>
                <a:gd name="T38" fmla="*/ 5 w 8"/>
                <a:gd name="T39" fmla="*/ 1 h 3"/>
                <a:gd name="T40" fmla="*/ 7 w 8"/>
                <a:gd name="T41" fmla="*/ 2 h 3"/>
                <a:gd name="T42" fmla="*/ 6 w 8"/>
                <a:gd name="T43" fmla="*/ 1 h 3"/>
                <a:gd name="T44" fmla="*/ 6 w 8"/>
                <a:gd name="T45" fmla="*/ 0 h 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8"/>
                <a:gd name="T70" fmla="*/ 0 h 3"/>
                <a:gd name="T71" fmla="*/ 8 w 8"/>
                <a:gd name="T72" fmla="*/ 3 h 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8" h="3">
                  <a:moveTo>
                    <a:pt x="6" y="0"/>
                  </a:moveTo>
                  <a:lnTo>
                    <a:pt x="4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  <a:lnTo>
                    <a:pt x="2" y="2"/>
                  </a:lnTo>
                  <a:lnTo>
                    <a:pt x="1" y="1"/>
                  </a:lnTo>
                  <a:lnTo>
                    <a:pt x="3" y="2"/>
                  </a:lnTo>
                  <a:lnTo>
                    <a:pt x="2" y="1"/>
                  </a:lnTo>
                  <a:lnTo>
                    <a:pt x="4" y="2"/>
                  </a:lnTo>
                  <a:lnTo>
                    <a:pt x="3" y="1"/>
                  </a:lnTo>
                  <a:lnTo>
                    <a:pt x="5" y="2"/>
                  </a:lnTo>
                  <a:lnTo>
                    <a:pt x="4" y="1"/>
                  </a:lnTo>
                  <a:lnTo>
                    <a:pt x="6" y="2"/>
                  </a:lnTo>
                  <a:lnTo>
                    <a:pt x="5" y="1"/>
                  </a:lnTo>
                  <a:lnTo>
                    <a:pt x="7" y="2"/>
                  </a:lnTo>
                  <a:lnTo>
                    <a:pt x="6" y="1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2" name="Freeform 457"/>
            <p:cNvSpPr>
              <a:spLocks/>
            </p:cNvSpPr>
            <p:nvPr/>
          </p:nvSpPr>
          <p:spPr bwMode="auto">
            <a:xfrm>
              <a:off x="745" y="3100"/>
              <a:ext cx="8" cy="2"/>
            </a:xfrm>
            <a:custGeom>
              <a:avLst/>
              <a:gdLst>
                <a:gd name="T0" fmla="*/ 7 w 8"/>
                <a:gd name="T1" fmla="*/ 1 h 2"/>
                <a:gd name="T2" fmla="*/ 0 w 8"/>
                <a:gd name="T3" fmla="*/ 1 h 2"/>
                <a:gd name="T4" fmla="*/ 7 w 8"/>
                <a:gd name="T5" fmla="*/ 0 h 2"/>
                <a:gd name="T6" fmla="*/ 7 w 8"/>
                <a:gd name="T7" fmla="*/ 1 h 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2"/>
                <a:gd name="T14" fmla="*/ 8 w 8"/>
                <a:gd name="T15" fmla="*/ 2 h 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2">
                  <a:moveTo>
                    <a:pt x="7" y="1"/>
                  </a:moveTo>
                  <a:lnTo>
                    <a:pt x="0" y="1"/>
                  </a:lnTo>
                  <a:lnTo>
                    <a:pt x="7" y="0"/>
                  </a:lnTo>
                  <a:lnTo>
                    <a:pt x="7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3" name="Line 458"/>
            <p:cNvSpPr>
              <a:spLocks noChangeShapeType="1"/>
            </p:cNvSpPr>
            <p:nvPr/>
          </p:nvSpPr>
          <p:spPr bwMode="auto">
            <a:xfrm>
              <a:off x="758" y="3103"/>
              <a:ext cx="128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934" name="Line 459"/>
            <p:cNvSpPr>
              <a:spLocks noChangeShapeType="1"/>
            </p:cNvSpPr>
            <p:nvPr/>
          </p:nvSpPr>
          <p:spPr bwMode="auto">
            <a:xfrm>
              <a:off x="762" y="3103"/>
              <a:ext cx="12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935" name="Freeform 460"/>
            <p:cNvSpPr>
              <a:spLocks/>
            </p:cNvSpPr>
            <p:nvPr/>
          </p:nvSpPr>
          <p:spPr bwMode="auto">
            <a:xfrm>
              <a:off x="885" y="3099"/>
              <a:ext cx="10" cy="3"/>
            </a:xfrm>
            <a:custGeom>
              <a:avLst/>
              <a:gdLst>
                <a:gd name="T0" fmla="*/ 8 w 10"/>
                <a:gd name="T1" fmla="*/ 0 h 3"/>
                <a:gd name="T2" fmla="*/ 5 w 10"/>
                <a:gd name="T3" fmla="*/ 1 h 3"/>
                <a:gd name="T4" fmla="*/ 7 w 10"/>
                <a:gd name="T5" fmla="*/ 0 h 3"/>
                <a:gd name="T6" fmla="*/ 5 w 10"/>
                <a:gd name="T7" fmla="*/ 1 h 3"/>
                <a:gd name="T8" fmla="*/ 5 w 10"/>
                <a:gd name="T9" fmla="*/ 0 h 3"/>
                <a:gd name="T10" fmla="*/ 3 w 10"/>
                <a:gd name="T11" fmla="*/ 1 h 3"/>
                <a:gd name="T12" fmla="*/ 4 w 10"/>
                <a:gd name="T13" fmla="*/ 0 h 3"/>
                <a:gd name="T14" fmla="*/ 2 w 10"/>
                <a:gd name="T15" fmla="*/ 1 h 3"/>
                <a:gd name="T16" fmla="*/ 2 w 10"/>
                <a:gd name="T17" fmla="*/ 0 h 3"/>
                <a:gd name="T18" fmla="*/ 0 w 10"/>
                <a:gd name="T19" fmla="*/ 1 h 3"/>
                <a:gd name="T20" fmla="*/ 2 w 10"/>
                <a:gd name="T21" fmla="*/ 2 h 3"/>
                <a:gd name="T22" fmla="*/ 1 w 10"/>
                <a:gd name="T23" fmla="*/ 1 h 3"/>
                <a:gd name="T24" fmla="*/ 4 w 10"/>
                <a:gd name="T25" fmla="*/ 2 h 3"/>
                <a:gd name="T26" fmla="*/ 2 w 10"/>
                <a:gd name="T27" fmla="*/ 1 h 3"/>
                <a:gd name="T28" fmla="*/ 5 w 10"/>
                <a:gd name="T29" fmla="*/ 2 h 3"/>
                <a:gd name="T30" fmla="*/ 4 w 10"/>
                <a:gd name="T31" fmla="*/ 1 h 3"/>
                <a:gd name="T32" fmla="*/ 6 w 10"/>
                <a:gd name="T33" fmla="*/ 2 h 3"/>
                <a:gd name="T34" fmla="*/ 5 w 10"/>
                <a:gd name="T35" fmla="*/ 1 h 3"/>
                <a:gd name="T36" fmla="*/ 7 w 10"/>
                <a:gd name="T37" fmla="*/ 2 h 3"/>
                <a:gd name="T38" fmla="*/ 6 w 10"/>
                <a:gd name="T39" fmla="*/ 1 h 3"/>
                <a:gd name="T40" fmla="*/ 9 w 10"/>
                <a:gd name="T41" fmla="*/ 2 h 3"/>
                <a:gd name="T42" fmla="*/ 7 w 10"/>
                <a:gd name="T43" fmla="*/ 1 h 3"/>
                <a:gd name="T44" fmla="*/ 8 w 10"/>
                <a:gd name="T45" fmla="*/ 0 h 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0"/>
                <a:gd name="T70" fmla="*/ 0 h 3"/>
                <a:gd name="T71" fmla="*/ 10 w 10"/>
                <a:gd name="T72" fmla="*/ 3 h 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0" h="3">
                  <a:moveTo>
                    <a:pt x="8" y="0"/>
                  </a:moveTo>
                  <a:lnTo>
                    <a:pt x="5" y="1"/>
                  </a:lnTo>
                  <a:lnTo>
                    <a:pt x="7" y="0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2" y="2"/>
                  </a:lnTo>
                  <a:lnTo>
                    <a:pt x="1" y="1"/>
                  </a:lnTo>
                  <a:lnTo>
                    <a:pt x="4" y="2"/>
                  </a:lnTo>
                  <a:lnTo>
                    <a:pt x="2" y="1"/>
                  </a:lnTo>
                  <a:lnTo>
                    <a:pt x="5" y="2"/>
                  </a:lnTo>
                  <a:lnTo>
                    <a:pt x="4" y="1"/>
                  </a:lnTo>
                  <a:lnTo>
                    <a:pt x="6" y="2"/>
                  </a:lnTo>
                  <a:lnTo>
                    <a:pt x="5" y="1"/>
                  </a:lnTo>
                  <a:lnTo>
                    <a:pt x="7" y="2"/>
                  </a:lnTo>
                  <a:lnTo>
                    <a:pt x="6" y="1"/>
                  </a:lnTo>
                  <a:lnTo>
                    <a:pt x="9" y="2"/>
                  </a:lnTo>
                  <a:lnTo>
                    <a:pt x="7" y="1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6" name="Freeform 461"/>
            <p:cNvSpPr>
              <a:spLocks/>
            </p:cNvSpPr>
            <p:nvPr/>
          </p:nvSpPr>
          <p:spPr bwMode="auto">
            <a:xfrm>
              <a:off x="743" y="3103"/>
              <a:ext cx="7" cy="1"/>
            </a:xfrm>
            <a:custGeom>
              <a:avLst/>
              <a:gdLst>
                <a:gd name="T0" fmla="*/ 6 w 7"/>
                <a:gd name="T1" fmla="*/ 0 h 1"/>
                <a:gd name="T2" fmla="*/ 0 w 7"/>
                <a:gd name="T3" fmla="*/ 0 h 1"/>
                <a:gd name="T4" fmla="*/ 6 w 7"/>
                <a:gd name="T5" fmla="*/ 0 h 1"/>
                <a:gd name="T6" fmla="*/ 6 w 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1"/>
                <a:gd name="T14" fmla="*/ 7 w 7"/>
                <a:gd name="T15" fmla="*/ 1 h 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1">
                  <a:moveTo>
                    <a:pt x="6" y="0"/>
                  </a:moveTo>
                  <a:lnTo>
                    <a:pt x="0" y="0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37" name="Line 462"/>
            <p:cNvSpPr>
              <a:spLocks noChangeShapeType="1"/>
            </p:cNvSpPr>
            <p:nvPr/>
          </p:nvSpPr>
          <p:spPr bwMode="auto">
            <a:xfrm>
              <a:off x="755" y="3106"/>
              <a:ext cx="128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938" name="Line 463"/>
            <p:cNvSpPr>
              <a:spLocks noChangeShapeType="1"/>
            </p:cNvSpPr>
            <p:nvPr/>
          </p:nvSpPr>
          <p:spPr bwMode="auto">
            <a:xfrm>
              <a:off x="759" y="3106"/>
              <a:ext cx="12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939" name="Freeform 464"/>
            <p:cNvSpPr>
              <a:spLocks/>
            </p:cNvSpPr>
            <p:nvPr/>
          </p:nvSpPr>
          <p:spPr bwMode="auto">
            <a:xfrm>
              <a:off x="883" y="3101"/>
              <a:ext cx="8" cy="3"/>
            </a:xfrm>
            <a:custGeom>
              <a:avLst/>
              <a:gdLst>
                <a:gd name="T0" fmla="*/ 6 w 8"/>
                <a:gd name="T1" fmla="*/ 0 h 3"/>
                <a:gd name="T2" fmla="*/ 4 w 8"/>
                <a:gd name="T3" fmla="*/ 1 h 3"/>
                <a:gd name="T4" fmla="*/ 5 w 8"/>
                <a:gd name="T5" fmla="*/ 0 h 3"/>
                <a:gd name="T6" fmla="*/ 3 w 8"/>
                <a:gd name="T7" fmla="*/ 1 h 3"/>
                <a:gd name="T8" fmla="*/ 4 w 8"/>
                <a:gd name="T9" fmla="*/ 0 h 3"/>
                <a:gd name="T10" fmla="*/ 2 w 8"/>
                <a:gd name="T11" fmla="*/ 1 h 3"/>
                <a:gd name="T12" fmla="*/ 2 w 8"/>
                <a:gd name="T13" fmla="*/ 0 h 3"/>
                <a:gd name="T14" fmla="*/ 1 w 8"/>
                <a:gd name="T15" fmla="*/ 1 h 3"/>
                <a:gd name="T16" fmla="*/ 1 w 8"/>
                <a:gd name="T17" fmla="*/ 0 h 3"/>
                <a:gd name="T18" fmla="*/ 0 w 8"/>
                <a:gd name="T19" fmla="*/ 1 h 3"/>
                <a:gd name="T20" fmla="*/ 2 w 8"/>
                <a:gd name="T21" fmla="*/ 2 h 3"/>
                <a:gd name="T22" fmla="*/ 1 w 8"/>
                <a:gd name="T23" fmla="*/ 2 h 3"/>
                <a:gd name="T24" fmla="*/ 3 w 8"/>
                <a:gd name="T25" fmla="*/ 2 h 3"/>
                <a:gd name="T26" fmla="*/ 2 w 8"/>
                <a:gd name="T27" fmla="*/ 2 h 3"/>
                <a:gd name="T28" fmla="*/ 4 w 8"/>
                <a:gd name="T29" fmla="*/ 2 h 3"/>
                <a:gd name="T30" fmla="*/ 3 w 8"/>
                <a:gd name="T31" fmla="*/ 1 h 3"/>
                <a:gd name="T32" fmla="*/ 5 w 8"/>
                <a:gd name="T33" fmla="*/ 2 h 3"/>
                <a:gd name="T34" fmla="*/ 4 w 8"/>
                <a:gd name="T35" fmla="*/ 2 h 3"/>
                <a:gd name="T36" fmla="*/ 6 w 8"/>
                <a:gd name="T37" fmla="*/ 2 h 3"/>
                <a:gd name="T38" fmla="*/ 5 w 8"/>
                <a:gd name="T39" fmla="*/ 2 h 3"/>
                <a:gd name="T40" fmla="*/ 7 w 8"/>
                <a:gd name="T41" fmla="*/ 2 h 3"/>
                <a:gd name="T42" fmla="*/ 6 w 8"/>
                <a:gd name="T43" fmla="*/ 1 h 3"/>
                <a:gd name="T44" fmla="*/ 6 w 8"/>
                <a:gd name="T45" fmla="*/ 0 h 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8"/>
                <a:gd name="T70" fmla="*/ 0 h 3"/>
                <a:gd name="T71" fmla="*/ 8 w 8"/>
                <a:gd name="T72" fmla="*/ 3 h 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8" h="3">
                  <a:moveTo>
                    <a:pt x="6" y="0"/>
                  </a:moveTo>
                  <a:lnTo>
                    <a:pt x="4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  <a:lnTo>
                    <a:pt x="2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3" y="1"/>
                  </a:lnTo>
                  <a:lnTo>
                    <a:pt x="5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6" y="1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0" name="Freeform 465"/>
            <p:cNvSpPr>
              <a:spLocks/>
            </p:cNvSpPr>
            <p:nvPr/>
          </p:nvSpPr>
          <p:spPr bwMode="auto">
            <a:xfrm>
              <a:off x="784" y="3078"/>
              <a:ext cx="25" cy="23"/>
            </a:xfrm>
            <a:custGeom>
              <a:avLst/>
              <a:gdLst>
                <a:gd name="T0" fmla="*/ 12 w 25"/>
                <a:gd name="T1" fmla="*/ 2 h 23"/>
                <a:gd name="T2" fmla="*/ 11 w 25"/>
                <a:gd name="T3" fmla="*/ 4 h 23"/>
                <a:gd name="T4" fmla="*/ 10 w 25"/>
                <a:gd name="T5" fmla="*/ 6 h 23"/>
                <a:gd name="T6" fmla="*/ 10 w 25"/>
                <a:gd name="T7" fmla="*/ 7 h 23"/>
                <a:gd name="T8" fmla="*/ 10 w 25"/>
                <a:gd name="T9" fmla="*/ 9 h 23"/>
                <a:gd name="T10" fmla="*/ 10 w 25"/>
                <a:gd name="T11" fmla="*/ 9 h 23"/>
                <a:gd name="T12" fmla="*/ 10 w 25"/>
                <a:gd name="T13" fmla="*/ 11 h 23"/>
                <a:gd name="T14" fmla="*/ 8 w 25"/>
                <a:gd name="T15" fmla="*/ 11 h 23"/>
                <a:gd name="T16" fmla="*/ 6 w 25"/>
                <a:gd name="T17" fmla="*/ 11 h 23"/>
                <a:gd name="T18" fmla="*/ 5 w 25"/>
                <a:gd name="T19" fmla="*/ 11 h 23"/>
                <a:gd name="T20" fmla="*/ 3 w 25"/>
                <a:gd name="T21" fmla="*/ 11 h 23"/>
                <a:gd name="T22" fmla="*/ 2 w 25"/>
                <a:gd name="T23" fmla="*/ 12 h 23"/>
                <a:gd name="T24" fmla="*/ 1 w 25"/>
                <a:gd name="T25" fmla="*/ 13 h 23"/>
                <a:gd name="T26" fmla="*/ 0 w 25"/>
                <a:gd name="T27" fmla="*/ 15 h 23"/>
                <a:gd name="T28" fmla="*/ 2 w 25"/>
                <a:gd name="T29" fmla="*/ 14 h 23"/>
                <a:gd name="T30" fmla="*/ 3 w 25"/>
                <a:gd name="T31" fmla="*/ 13 h 23"/>
                <a:gd name="T32" fmla="*/ 6 w 25"/>
                <a:gd name="T33" fmla="*/ 13 h 23"/>
                <a:gd name="T34" fmla="*/ 7 w 25"/>
                <a:gd name="T35" fmla="*/ 13 h 23"/>
                <a:gd name="T36" fmla="*/ 9 w 25"/>
                <a:gd name="T37" fmla="*/ 13 h 23"/>
                <a:gd name="T38" fmla="*/ 10 w 25"/>
                <a:gd name="T39" fmla="*/ 13 h 23"/>
                <a:gd name="T40" fmla="*/ 10 w 25"/>
                <a:gd name="T41" fmla="*/ 15 h 23"/>
                <a:gd name="T42" fmla="*/ 10 w 25"/>
                <a:gd name="T43" fmla="*/ 17 h 23"/>
                <a:gd name="T44" fmla="*/ 10 w 25"/>
                <a:gd name="T45" fmla="*/ 18 h 23"/>
                <a:gd name="T46" fmla="*/ 9 w 25"/>
                <a:gd name="T47" fmla="*/ 20 h 23"/>
                <a:gd name="T48" fmla="*/ 9 w 25"/>
                <a:gd name="T49" fmla="*/ 21 h 23"/>
                <a:gd name="T50" fmla="*/ 10 w 25"/>
                <a:gd name="T51" fmla="*/ 22 h 23"/>
                <a:gd name="T52" fmla="*/ 11 w 25"/>
                <a:gd name="T53" fmla="*/ 22 h 23"/>
                <a:gd name="T54" fmla="*/ 11 w 25"/>
                <a:gd name="T55" fmla="*/ 20 h 23"/>
                <a:gd name="T56" fmla="*/ 11 w 25"/>
                <a:gd name="T57" fmla="*/ 13 h 23"/>
                <a:gd name="T58" fmla="*/ 13 w 25"/>
                <a:gd name="T59" fmla="*/ 13 h 23"/>
                <a:gd name="T60" fmla="*/ 14 w 25"/>
                <a:gd name="T61" fmla="*/ 13 h 23"/>
                <a:gd name="T62" fmla="*/ 16 w 25"/>
                <a:gd name="T63" fmla="*/ 13 h 23"/>
                <a:gd name="T64" fmla="*/ 18 w 25"/>
                <a:gd name="T65" fmla="*/ 13 h 23"/>
                <a:gd name="T66" fmla="*/ 19 w 25"/>
                <a:gd name="T67" fmla="*/ 13 h 23"/>
                <a:gd name="T68" fmla="*/ 21 w 25"/>
                <a:gd name="T69" fmla="*/ 13 h 23"/>
                <a:gd name="T70" fmla="*/ 22 w 25"/>
                <a:gd name="T71" fmla="*/ 14 h 23"/>
                <a:gd name="T72" fmla="*/ 23 w 25"/>
                <a:gd name="T73" fmla="*/ 15 h 23"/>
                <a:gd name="T74" fmla="*/ 24 w 25"/>
                <a:gd name="T75" fmla="*/ 14 h 23"/>
                <a:gd name="T76" fmla="*/ 22 w 25"/>
                <a:gd name="T77" fmla="*/ 13 h 23"/>
                <a:gd name="T78" fmla="*/ 21 w 25"/>
                <a:gd name="T79" fmla="*/ 12 h 23"/>
                <a:gd name="T80" fmla="*/ 19 w 25"/>
                <a:gd name="T81" fmla="*/ 12 h 23"/>
                <a:gd name="T82" fmla="*/ 18 w 25"/>
                <a:gd name="T83" fmla="*/ 11 h 23"/>
                <a:gd name="T84" fmla="*/ 17 w 25"/>
                <a:gd name="T85" fmla="*/ 11 h 23"/>
                <a:gd name="T86" fmla="*/ 15 w 25"/>
                <a:gd name="T87" fmla="*/ 11 h 23"/>
                <a:gd name="T88" fmla="*/ 14 w 25"/>
                <a:gd name="T89" fmla="*/ 11 h 23"/>
                <a:gd name="T90" fmla="*/ 12 w 25"/>
                <a:gd name="T91" fmla="*/ 10 h 23"/>
                <a:gd name="T92" fmla="*/ 12 w 25"/>
                <a:gd name="T93" fmla="*/ 9 h 23"/>
                <a:gd name="T94" fmla="*/ 13 w 25"/>
                <a:gd name="T95" fmla="*/ 7 h 23"/>
                <a:gd name="T96" fmla="*/ 13 w 25"/>
                <a:gd name="T97" fmla="*/ 6 h 23"/>
                <a:gd name="T98" fmla="*/ 14 w 25"/>
                <a:gd name="T99" fmla="*/ 4 h 23"/>
                <a:gd name="T100" fmla="*/ 14 w 25"/>
                <a:gd name="T101" fmla="*/ 2 h 23"/>
                <a:gd name="T102" fmla="*/ 14 w 25"/>
                <a:gd name="T103" fmla="*/ 1 h 23"/>
                <a:gd name="T104" fmla="*/ 13 w 25"/>
                <a:gd name="T105" fmla="*/ 0 h 23"/>
                <a:gd name="T106" fmla="*/ 12 w 25"/>
                <a:gd name="T107" fmla="*/ 1 h 2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5"/>
                <a:gd name="T163" fmla="*/ 0 h 23"/>
                <a:gd name="T164" fmla="*/ 25 w 25"/>
                <a:gd name="T165" fmla="*/ 23 h 2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5" h="23">
                  <a:moveTo>
                    <a:pt x="12" y="1"/>
                  </a:moveTo>
                  <a:lnTo>
                    <a:pt x="12" y="2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10" y="8"/>
                  </a:lnTo>
                  <a:lnTo>
                    <a:pt x="10" y="9"/>
                  </a:lnTo>
                  <a:lnTo>
                    <a:pt x="10" y="10"/>
                  </a:lnTo>
                  <a:lnTo>
                    <a:pt x="10" y="11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2" y="12"/>
                  </a:lnTo>
                  <a:lnTo>
                    <a:pt x="1" y="13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0" y="13"/>
                  </a:lnTo>
                  <a:lnTo>
                    <a:pt x="10" y="14"/>
                  </a:lnTo>
                  <a:lnTo>
                    <a:pt x="10" y="15"/>
                  </a:lnTo>
                  <a:lnTo>
                    <a:pt x="10" y="16"/>
                  </a:lnTo>
                  <a:lnTo>
                    <a:pt x="10" y="17"/>
                  </a:lnTo>
                  <a:lnTo>
                    <a:pt x="10" y="18"/>
                  </a:lnTo>
                  <a:lnTo>
                    <a:pt x="9" y="19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10" y="21"/>
                  </a:lnTo>
                  <a:lnTo>
                    <a:pt x="10" y="22"/>
                  </a:lnTo>
                  <a:lnTo>
                    <a:pt x="11" y="22"/>
                  </a:lnTo>
                  <a:lnTo>
                    <a:pt x="11" y="21"/>
                  </a:lnTo>
                  <a:lnTo>
                    <a:pt x="11" y="20"/>
                  </a:lnTo>
                  <a:lnTo>
                    <a:pt x="11" y="14"/>
                  </a:lnTo>
                  <a:lnTo>
                    <a:pt x="11" y="13"/>
                  </a:lnTo>
                  <a:lnTo>
                    <a:pt x="12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7" y="13"/>
                  </a:lnTo>
                  <a:lnTo>
                    <a:pt x="18" y="13"/>
                  </a:lnTo>
                  <a:lnTo>
                    <a:pt x="19" y="13"/>
                  </a:lnTo>
                  <a:lnTo>
                    <a:pt x="20" y="13"/>
                  </a:lnTo>
                  <a:lnTo>
                    <a:pt x="21" y="13"/>
                  </a:lnTo>
                  <a:lnTo>
                    <a:pt x="22" y="13"/>
                  </a:lnTo>
                  <a:lnTo>
                    <a:pt x="22" y="14"/>
                  </a:lnTo>
                  <a:lnTo>
                    <a:pt x="23" y="14"/>
                  </a:lnTo>
                  <a:lnTo>
                    <a:pt x="23" y="15"/>
                  </a:lnTo>
                  <a:lnTo>
                    <a:pt x="24" y="15"/>
                  </a:lnTo>
                  <a:lnTo>
                    <a:pt x="24" y="14"/>
                  </a:lnTo>
                  <a:lnTo>
                    <a:pt x="23" y="14"/>
                  </a:lnTo>
                  <a:lnTo>
                    <a:pt x="22" y="13"/>
                  </a:lnTo>
                  <a:lnTo>
                    <a:pt x="21" y="12"/>
                  </a:lnTo>
                  <a:lnTo>
                    <a:pt x="20" y="12"/>
                  </a:lnTo>
                  <a:lnTo>
                    <a:pt x="19" y="12"/>
                  </a:lnTo>
                  <a:lnTo>
                    <a:pt x="19" y="11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4" y="11"/>
                  </a:lnTo>
                  <a:lnTo>
                    <a:pt x="13" y="10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2" y="8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4" y="3"/>
                  </a:lnTo>
                  <a:lnTo>
                    <a:pt x="14" y="2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2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1" name="Freeform 466"/>
            <p:cNvSpPr>
              <a:spLocks/>
            </p:cNvSpPr>
            <p:nvPr/>
          </p:nvSpPr>
          <p:spPr bwMode="auto">
            <a:xfrm>
              <a:off x="828" y="3077"/>
              <a:ext cx="25" cy="23"/>
            </a:xfrm>
            <a:custGeom>
              <a:avLst/>
              <a:gdLst>
                <a:gd name="T0" fmla="*/ 12 w 25"/>
                <a:gd name="T1" fmla="*/ 2 h 23"/>
                <a:gd name="T2" fmla="*/ 12 w 25"/>
                <a:gd name="T3" fmla="*/ 4 h 23"/>
                <a:gd name="T4" fmla="*/ 11 w 25"/>
                <a:gd name="T5" fmla="*/ 7 h 23"/>
                <a:gd name="T6" fmla="*/ 10 w 25"/>
                <a:gd name="T7" fmla="*/ 8 h 23"/>
                <a:gd name="T8" fmla="*/ 10 w 25"/>
                <a:gd name="T9" fmla="*/ 9 h 23"/>
                <a:gd name="T10" fmla="*/ 10 w 25"/>
                <a:gd name="T11" fmla="*/ 11 h 23"/>
                <a:gd name="T12" fmla="*/ 9 w 25"/>
                <a:gd name="T13" fmla="*/ 11 h 23"/>
                <a:gd name="T14" fmla="*/ 7 w 25"/>
                <a:gd name="T15" fmla="*/ 11 h 23"/>
                <a:gd name="T16" fmla="*/ 6 w 25"/>
                <a:gd name="T17" fmla="*/ 11 h 23"/>
                <a:gd name="T18" fmla="*/ 4 w 25"/>
                <a:gd name="T19" fmla="*/ 11 h 23"/>
                <a:gd name="T20" fmla="*/ 2 w 25"/>
                <a:gd name="T21" fmla="*/ 12 h 23"/>
                <a:gd name="T22" fmla="*/ 2 w 25"/>
                <a:gd name="T23" fmla="*/ 13 h 23"/>
                <a:gd name="T24" fmla="*/ 1 w 25"/>
                <a:gd name="T25" fmla="*/ 15 h 23"/>
                <a:gd name="T26" fmla="*/ 1 w 25"/>
                <a:gd name="T27" fmla="*/ 15 h 23"/>
                <a:gd name="T28" fmla="*/ 2 w 25"/>
                <a:gd name="T29" fmla="*/ 14 h 23"/>
                <a:gd name="T30" fmla="*/ 3 w 25"/>
                <a:gd name="T31" fmla="*/ 13 h 23"/>
                <a:gd name="T32" fmla="*/ 5 w 25"/>
                <a:gd name="T33" fmla="*/ 13 h 23"/>
                <a:gd name="T34" fmla="*/ 7 w 25"/>
                <a:gd name="T35" fmla="*/ 13 h 23"/>
                <a:gd name="T36" fmla="*/ 9 w 25"/>
                <a:gd name="T37" fmla="*/ 13 h 23"/>
                <a:gd name="T38" fmla="*/ 10 w 25"/>
                <a:gd name="T39" fmla="*/ 13 h 23"/>
                <a:gd name="T40" fmla="*/ 10 w 25"/>
                <a:gd name="T41" fmla="*/ 15 h 23"/>
                <a:gd name="T42" fmla="*/ 10 w 25"/>
                <a:gd name="T43" fmla="*/ 17 h 23"/>
                <a:gd name="T44" fmla="*/ 10 w 25"/>
                <a:gd name="T45" fmla="*/ 17 h 23"/>
                <a:gd name="T46" fmla="*/ 10 w 25"/>
                <a:gd name="T47" fmla="*/ 19 h 23"/>
                <a:gd name="T48" fmla="*/ 10 w 25"/>
                <a:gd name="T49" fmla="*/ 20 h 23"/>
                <a:gd name="T50" fmla="*/ 10 w 25"/>
                <a:gd name="T51" fmla="*/ 22 h 23"/>
                <a:gd name="T52" fmla="*/ 11 w 25"/>
                <a:gd name="T53" fmla="*/ 22 h 23"/>
                <a:gd name="T54" fmla="*/ 12 w 25"/>
                <a:gd name="T55" fmla="*/ 20 h 23"/>
                <a:gd name="T56" fmla="*/ 12 w 25"/>
                <a:gd name="T57" fmla="*/ 13 h 23"/>
                <a:gd name="T58" fmla="*/ 14 w 25"/>
                <a:gd name="T59" fmla="*/ 13 h 23"/>
                <a:gd name="T60" fmla="*/ 15 w 25"/>
                <a:gd name="T61" fmla="*/ 13 h 23"/>
                <a:gd name="T62" fmla="*/ 17 w 25"/>
                <a:gd name="T63" fmla="*/ 13 h 23"/>
                <a:gd name="T64" fmla="*/ 18 w 25"/>
                <a:gd name="T65" fmla="*/ 13 h 23"/>
                <a:gd name="T66" fmla="*/ 20 w 25"/>
                <a:gd name="T67" fmla="*/ 13 h 23"/>
                <a:gd name="T68" fmla="*/ 22 w 25"/>
                <a:gd name="T69" fmla="*/ 13 h 23"/>
                <a:gd name="T70" fmla="*/ 23 w 25"/>
                <a:gd name="T71" fmla="*/ 14 h 23"/>
                <a:gd name="T72" fmla="*/ 24 w 25"/>
                <a:gd name="T73" fmla="*/ 14 h 23"/>
                <a:gd name="T74" fmla="*/ 23 w 25"/>
                <a:gd name="T75" fmla="*/ 13 h 23"/>
                <a:gd name="T76" fmla="*/ 22 w 25"/>
                <a:gd name="T77" fmla="*/ 13 h 23"/>
                <a:gd name="T78" fmla="*/ 21 w 25"/>
                <a:gd name="T79" fmla="*/ 12 h 23"/>
                <a:gd name="T80" fmla="*/ 19 w 25"/>
                <a:gd name="T81" fmla="*/ 11 h 23"/>
                <a:gd name="T82" fmla="*/ 18 w 25"/>
                <a:gd name="T83" fmla="*/ 11 h 23"/>
                <a:gd name="T84" fmla="*/ 16 w 25"/>
                <a:gd name="T85" fmla="*/ 11 h 23"/>
                <a:gd name="T86" fmla="*/ 14 w 25"/>
                <a:gd name="T87" fmla="*/ 11 h 23"/>
                <a:gd name="T88" fmla="*/ 14 w 25"/>
                <a:gd name="T89" fmla="*/ 10 h 23"/>
                <a:gd name="T90" fmla="*/ 13 w 25"/>
                <a:gd name="T91" fmla="*/ 9 h 23"/>
                <a:gd name="T92" fmla="*/ 13 w 25"/>
                <a:gd name="T93" fmla="*/ 8 h 23"/>
                <a:gd name="T94" fmla="*/ 14 w 25"/>
                <a:gd name="T95" fmla="*/ 6 h 23"/>
                <a:gd name="T96" fmla="*/ 14 w 25"/>
                <a:gd name="T97" fmla="*/ 4 h 23"/>
                <a:gd name="T98" fmla="*/ 14 w 25"/>
                <a:gd name="T99" fmla="*/ 2 h 23"/>
                <a:gd name="T100" fmla="*/ 14 w 25"/>
                <a:gd name="T101" fmla="*/ 1 h 23"/>
                <a:gd name="T102" fmla="*/ 13 w 25"/>
                <a:gd name="T103" fmla="*/ 1 h 2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5"/>
                <a:gd name="T157" fmla="*/ 0 h 23"/>
                <a:gd name="T158" fmla="*/ 25 w 25"/>
                <a:gd name="T159" fmla="*/ 23 h 2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5" h="23">
                  <a:moveTo>
                    <a:pt x="13" y="2"/>
                  </a:moveTo>
                  <a:lnTo>
                    <a:pt x="12" y="2"/>
                  </a:lnTo>
                  <a:lnTo>
                    <a:pt x="12" y="3"/>
                  </a:lnTo>
                  <a:lnTo>
                    <a:pt x="12" y="4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8"/>
                  </a:lnTo>
                  <a:lnTo>
                    <a:pt x="10" y="9"/>
                  </a:lnTo>
                  <a:lnTo>
                    <a:pt x="10" y="10"/>
                  </a:lnTo>
                  <a:lnTo>
                    <a:pt x="10" y="11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0" y="13"/>
                  </a:lnTo>
                  <a:lnTo>
                    <a:pt x="10" y="14"/>
                  </a:lnTo>
                  <a:lnTo>
                    <a:pt x="10" y="15"/>
                  </a:lnTo>
                  <a:lnTo>
                    <a:pt x="10" y="16"/>
                  </a:lnTo>
                  <a:lnTo>
                    <a:pt x="10" y="17"/>
                  </a:lnTo>
                  <a:lnTo>
                    <a:pt x="10" y="18"/>
                  </a:lnTo>
                  <a:lnTo>
                    <a:pt x="10" y="19"/>
                  </a:lnTo>
                  <a:lnTo>
                    <a:pt x="10" y="20"/>
                  </a:lnTo>
                  <a:lnTo>
                    <a:pt x="10" y="21"/>
                  </a:lnTo>
                  <a:lnTo>
                    <a:pt x="10" y="22"/>
                  </a:lnTo>
                  <a:lnTo>
                    <a:pt x="11" y="22"/>
                  </a:lnTo>
                  <a:lnTo>
                    <a:pt x="12" y="21"/>
                  </a:lnTo>
                  <a:lnTo>
                    <a:pt x="12" y="20"/>
                  </a:lnTo>
                  <a:lnTo>
                    <a:pt x="12" y="14"/>
                  </a:lnTo>
                  <a:lnTo>
                    <a:pt x="12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7" y="13"/>
                  </a:lnTo>
                  <a:lnTo>
                    <a:pt x="18" y="13"/>
                  </a:lnTo>
                  <a:lnTo>
                    <a:pt x="19" y="13"/>
                  </a:lnTo>
                  <a:lnTo>
                    <a:pt x="20" y="13"/>
                  </a:lnTo>
                  <a:lnTo>
                    <a:pt x="21" y="13"/>
                  </a:lnTo>
                  <a:lnTo>
                    <a:pt x="22" y="13"/>
                  </a:lnTo>
                  <a:lnTo>
                    <a:pt x="23" y="14"/>
                  </a:lnTo>
                  <a:lnTo>
                    <a:pt x="24" y="15"/>
                  </a:lnTo>
                  <a:lnTo>
                    <a:pt x="24" y="14"/>
                  </a:lnTo>
                  <a:lnTo>
                    <a:pt x="23" y="14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2"/>
                  </a:lnTo>
                  <a:lnTo>
                    <a:pt x="21" y="12"/>
                  </a:lnTo>
                  <a:lnTo>
                    <a:pt x="20" y="12"/>
                  </a:lnTo>
                  <a:lnTo>
                    <a:pt x="19" y="11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4" y="11"/>
                  </a:lnTo>
                  <a:lnTo>
                    <a:pt x="14" y="10"/>
                  </a:lnTo>
                  <a:lnTo>
                    <a:pt x="13" y="10"/>
                  </a:lnTo>
                  <a:lnTo>
                    <a:pt x="13" y="9"/>
                  </a:lnTo>
                  <a:lnTo>
                    <a:pt x="13" y="8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4" y="5"/>
                  </a:lnTo>
                  <a:lnTo>
                    <a:pt x="14" y="4"/>
                  </a:lnTo>
                  <a:lnTo>
                    <a:pt x="14" y="3"/>
                  </a:lnTo>
                  <a:lnTo>
                    <a:pt x="14" y="2"/>
                  </a:lnTo>
                  <a:lnTo>
                    <a:pt x="14" y="1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3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2" name="Freeform 467"/>
            <p:cNvSpPr>
              <a:spLocks/>
            </p:cNvSpPr>
            <p:nvPr/>
          </p:nvSpPr>
          <p:spPr bwMode="auto">
            <a:xfrm>
              <a:off x="784" y="2861"/>
              <a:ext cx="2" cy="1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0 w 2"/>
                <a:gd name="T9" fmla="*/ 0 h 1"/>
                <a:gd name="T10" fmla="*/ 0 w 2"/>
                <a:gd name="T11" fmla="*/ 0 h 1"/>
                <a:gd name="T12" fmla="*/ 0 w 2"/>
                <a:gd name="T13" fmla="*/ 0 h 1"/>
                <a:gd name="T14" fmla="*/ 0 w 2"/>
                <a:gd name="T15" fmla="*/ 0 h 1"/>
                <a:gd name="T16" fmla="*/ 0 w 2"/>
                <a:gd name="T17" fmla="*/ 0 h 1"/>
                <a:gd name="T18" fmla="*/ 0 w 2"/>
                <a:gd name="T19" fmla="*/ 0 h 1"/>
                <a:gd name="T20" fmla="*/ 1 w 2"/>
                <a:gd name="T21" fmla="*/ 0 h 1"/>
                <a:gd name="T22" fmla="*/ 1 w 2"/>
                <a:gd name="T23" fmla="*/ 0 h 1"/>
                <a:gd name="T24" fmla="*/ 1 w 2"/>
                <a:gd name="T25" fmla="*/ 0 h 1"/>
                <a:gd name="T26" fmla="*/ 1 w 2"/>
                <a:gd name="T27" fmla="*/ 0 h 1"/>
                <a:gd name="T28" fmla="*/ 1 w 2"/>
                <a:gd name="T29" fmla="*/ 0 h 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"/>
                <a:gd name="T46" fmla="*/ 0 h 1"/>
                <a:gd name="T47" fmla="*/ 2 w 2"/>
                <a:gd name="T48" fmla="*/ 1 h 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" h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3" name="Freeform 468"/>
            <p:cNvSpPr>
              <a:spLocks/>
            </p:cNvSpPr>
            <p:nvPr/>
          </p:nvSpPr>
          <p:spPr bwMode="auto">
            <a:xfrm>
              <a:off x="832" y="2863"/>
              <a:ext cx="3" cy="2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1 w 3"/>
                <a:gd name="T5" fmla="*/ 1 h 2"/>
                <a:gd name="T6" fmla="*/ 0 w 3"/>
                <a:gd name="T7" fmla="*/ 1 h 2"/>
                <a:gd name="T8" fmla="*/ 0 w 3"/>
                <a:gd name="T9" fmla="*/ 1 h 2"/>
                <a:gd name="T10" fmla="*/ 0 w 3"/>
                <a:gd name="T11" fmla="*/ 1 h 2"/>
                <a:gd name="T12" fmla="*/ 0 w 3"/>
                <a:gd name="T13" fmla="*/ 0 h 2"/>
                <a:gd name="T14" fmla="*/ 0 w 3"/>
                <a:gd name="T15" fmla="*/ 0 h 2"/>
                <a:gd name="T16" fmla="*/ 0 w 3"/>
                <a:gd name="T17" fmla="*/ 0 h 2"/>
                <a:gd name="T18" fmla="*/ 0 w 3"/>
                <a:gd name="T19" fmla="*/ 0 h 2"/>
                <a:gd name="T20" fmla="*/ 1 w 3"/>
                <a:gd name="T21" fmla="*/ 0 h 2"/>
                <a:gd name="T22" fmla="*/ 1 w 3"/>
                <a:gd name="T23" fmla="*/ 0 h 2"/>
                <a:gd name="T24" fmla="*/ 2 w 3"/>
                <a:gd name="T25" fmla="*/ 0 h 2"/>
                <a:gd name="T26" fmla="*/ 2 w 3"/>
                <a:gd name="T27" fmla="*/ 0 h 2"/>
                <a:gd name="T28" fmla="*/ 2 w 3"/>
                <a:gd name="T29" fmla="*/ 0 h 2"/>
                <a:gd name="T30" fmla="*/ 2 w 3"/>
                <a:gd name="T31" fmla="*/ 1 h 2"/>
                <a:gd name="T32" fmla="*/ 2 w 3"/>
                <a:gd name="T33" fmla="*/ 1 h 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2"/>
                <a:gd name="T53" fmla="*/ 3 w 3"/>
                <a:gd name="T54" fmla="*/ 2 h 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2">
                  <a:moveTo>
                    <a:pt x="2" y="1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944" name="Freeform 469"/>
            <p:cNvSpPr>
              <a:spLocks/>
            </p:cNvSpPr>
            <p:nvPr/>
          </p:nvSpPr>
          <p:spPr bwMode="auto">
            <a:xfrm>
              <a:off x="858" y="2834"/>
              <a:ext cx="12" cy="20"/>
            </a:xfrm>
            <a:custGeom>
              <a:avLst/>
              <a:gdLst>
                <a:gd name="T0" fmla="*/ 9 w 12"/>
                <a:gd name="T1" fmla="*/ 14 h 20"/>
                <a:gd name="T2" fmla="*/ 8 w 12"/>
                <a:gd name="T3" fmla="*/ 16 h 20"/>
                <a:gd name="T4" fmla="*/ 8 w 12"/>
                <a:gd name="T5" fmla="*/ 17 h 20"/>
                <a:gd name="T6" fmla="*/ 7 w 12"/>
                <a:gd name="T7" fmla="*/ 18 h 20"/>
                <a:gd name="T8" fmla="*/ 6 w 12"/>
                <a:gd name="T9" fmla="*/ 18 h 20"/>
                <a:gd name="T10" fmla="*/ 5 w 12"/>
                <a:gd name="T11" fmla="*/ 19 h 20"/>
                <a:gd name="T12" fmla="*/ 4 w 12"/>
                <a:gd name="T13" fmla="*/ 19 h 20"/>
                <a:gd name="T14" fmla="*/ 3 w 12"/>
                <a:gd name="T15" fmla="*/ 18 h 20"/>
                <a:gd name="T16" fmla="*/ 2 w 12"/>
                <a:gd name="T17" fmla="*/ 17 h 20"/>
                <a:gd name="T18" fmla="*/ 1 w 12"/>
                <a:gd name="T19" fmla="*/ 17 h 20"/>
                <a:gd name="T20" fmla="*/ 1 w 12"/>
                <a:gd name="T21" fmla="*/ 15 h 20"/>
                <a:gd name="T22" fmla="*/ 0 w 12"/>
                <a:gd name="T23" fmla="*/ 13 h 20"/>
                <a:gd name="T24" fmla="*/ 0 w 12"/>
                <a:gd name="T25" fmla="*/ 11 h 20"/>
                <a:gd name="T26" fmla="*/ 1 w 12"/>
                <a:gd name="T27" fmla="*/ 10 h 20"/>
                <a:gd name="T28" fmla="*/ 1 w 12"/>
                <a:gd name="T29" fmla="*/ 8 h 20"/>
                <a:gd name="T30" fmla="*/ 1 w 12"/>
                <a:gd name="T31" fmla="*/ 7 h 20"/>
                <a:gd name="T32" fmla="*/ 1 w 12"/>
                <a:gd name="T33" fmla="*/ 5 h 20"/>
                <a:gd name="T34" fmla="*/ 2 w 12"/>
                <a:gd name="T35" fmla="*/ 4 h 20"/>
                <a:gd name="T36" fmla="*/ 3 w 12"/>
                <a:gd name="T37" fmla="*/ 2 h 20"/>
                <a:gd name="T38" fmla="*/ 3 w 12"/>
                <a:gd name="T39" fmla="*/ 2 h 20"/>
                <a:gd name="T40" fmla="*/ 5 w 12"/>
                <a:gd name="T41" fmla="*/ 0 h 20"/>
                <a:gd name="T42" fmla="*/ 6 w 12"/>
                <a:gd name="T43" fmla="*/ 0 h 20"/>
                <a:gd name="T44" fmla="*/ 7 w 12"/>
                <a:gd name="T45" fmla="*/ 0 h 20"/>
                <a:gd name="T46" fmla="*/ 8 w 12"/>
                <a:gd name="T47" fmla="*/ 0 h 20"/>
                <a:gd name="T48" fmla="*/ 10 w 12"/>
                <a:gd name="T49" fmla="*/ 2 h 20"/>
                <a:gd name="T50" fmla="*/ 10 w 12"/>
                <a:gd name="T51" fmla="*/ 3 h 20"/>
                <a:gd name="T52" fmla="*/ 11 w 12"/>
                <a:gd name="T53" fmla="*/ 5 h 20"/>
                <a:gd name="T54" fmla="*/ 11 w 12"/>
                <a:gd name="T55" fmla="*/ 6 h 20"/>
                <a:gd name="T56" fmla="*/ 11 w 12"/>
                <a:gd name="T57" fmla="*/ 8 h 20"/>
                <a:gd name="T58" fmla="*/ 11 w 12"/>
                <a:gd name="T59" fmla="*/ 9 h 20"/>
                <a:gd name="T60" fmla="*/ 10 w 12"/>
                <a:gd name="T61" fmla="*/ 11 h 20"/>
                <a:gd name="T62" fmla="*/ 10 w 12"/>
                <a:gd name="T63" fmla="*/ 12 h 20"/>
                <a:gd name="T64" fmla="*/ 10 w 12"/>
                <a:gd name="T65" fmla="*/ 13 h 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2"/>
                <a:gd name="T100" fmla="*/ 0 h 20"/>
                <a:gd name="T101" fmla="*/ 12 w 12"/>
                <a:gd name="T102" fmla="*/ 20 h 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2" h="20">
                  <a:moveTo>
                    <a:pt x="10" y="14"/>
                  </a:moveTo>
                  <a:lnTo>
                    <a:pt x="9" y="14"/>
                  </a:lnTo>
                  <a:lnTo>
                    <a:pt x="9" y="15"/>
                  </a:lnTo>
                  <a:lnTo>
                    <a:pt x="8" y="16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7" y="18"/>
                  </a:lnTo>
                  <a:lnTo>
                    <a:pt x="6" y="18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2" y="4"/>
                  </a:lnTo>
                  <a:lnTo>
                    <a:pt x="2" y="3"/>
                  </a:lnTo>
                  <a:lnTo>
                    <a:pt x="3" y="2"/>
                  </a:lnTo>
                  <a:lnTo>
                    <a:pt x="4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0" y="11"/>
                  </a:lnTo>
                  <a:lnTo>
                    <a:pt x="10" y="12"/>
                  </a:lnTo>
                  <a:lnTo>
                    <a:pt x="10" y="13"/>
                  </a:lnTo>
                  <a:lnTo>
                    <a:pt x="10" y="14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6388" name="Group 518"/>
          <p:cNvGrpSpPr>
            <a:grpSpLocks/>
          </p:cNvGrpSpPr>
          <p:nvPr/>
        </p:nvGrpSpPr>
        <p:grpSpPr bwMode="auto">
          <a:xfrm>
            <a:off x="1993900" y="4762500"/>
            <a:ext cx="631825" cy="633413"/>
            <a:chOff x="1256" y="2836"/>
            <a:chExt cx="398" cy="399"/>
          </a:xfrm>
        </p:grpSpPr>
        <p:sp>
          <p:nvSpPr>
            <p:cNvPr id="56693" name="Freeform 471"/>
            <p:cNvSpPr>
              <a:spLocks/>
            </p:cNvSpPr>
            <p:nvPr/>
          </p:nvSpPr>
          <p:spPr bwMode="auto">
            <a:xfrm>
              <a:off x="1256" y="2836"/>
              <a:ext cx="392" cy="393"/>
            </a:xfrm>
            <a:custGeom>
              <a:avLst/>
              <a:gdLst>
                <a:gd name="T0" fmla="*/ 216 w 392"/>
                <a:gd name="T1" fmla="*/ 391 h 393"/>
                <a:gd name="T2" fmla="*/ 253 w 392"/>
                <a:gd name="T3" fmla="*/ 383 h 393"/>
                <a:gd name="T4" fmla="*/ 289 w 392"/>
                <a:gd name="T5" fmla="*/ 367 h 393"/>
                <a:gd name="T6" fmla="*/ 320 w 392"/>
                <a:gd name="T7" fmla="*/ 347 h 393"/>
                <a:gd name="T8" fmla="*/ 347 w 392"/>
                <a:gd name="T9" fmla="*/ 320 h 393"/>
                <a:gd name="T10" fmla="*/ 367 w 392"/>
                <a:gd name="T11" fmla="*/ 289 h 393"/>
                <a:gd name="T12" fmla="*/ 382 w 392"/>
                <a:gd name="T13" fmla="*/ 254 h 393"/>
                <a:gd name="T14" fmla="*/ 390 w 392"/>
                <a:gd name="T15" fmla="*/ 216 h 393"/>
                <a:gd name="T16" fmla="*/ 390 w 392"/>
                <a:gd name="T17" fmla="*/ 176 h 393"/>
                <a:gd name="T18" fmla="*/ 382 w 392"/>
                <a:gd name="T19" fmla="*/ 138 h 393"/>
                <a:gd name="T20" fmla="*/ 367 w 392"/>
                <a:gd name="T21" fmla="*/ 102 h 393"/>
                <a:gd name="T22" fmla="*/ 347 w 392"/>
                <a:gd name="T23" fmla="*/ 72 h 393"/>
                <a:gd name="T24" fmla="*/ 320 w 392"/>
                <a:gd name="T25" fmla="*/ 45 h 393"/>
                <a:gd name="T26" fmla="*/ 289 w 392"/>
                <a:gd name="T27" fmla="*/ 24 h 393"/>
                <a:gd name="T28" fmla="*/ 253 w 392"/>
                <a:gd name="T29" fmla="*/ 9 h 393"/>
                <a:gd name="T30" fmla="*/ 216 w 392"/>
                <a:gd name="T31" fmla="*/ 1 h 393"/>
                <a:gd name="T32" fmla="*/ 175 w 392"/>
                <a:gd name="T33" fmla="*/ 1 h 393"/>
                <a:gd name="T34" fmla="*/ 138 w 392"/>
                <a:gd name="T35" fmla="*/ 9 h 393"/>
                <a:gd name="T36" fmla="*/ 102 w 392"/>
                <a:gd name="T37" fmla="*/ 24 h 393"/>
                <a:gd name="T38" fmla="*/ 71 w 392"/>
                <a:gd name="T39" fmla="*/ 45 h 393"/>
                <a:gd name="T40" fmla="*/ 45 w 392"/>
                <a:gd name="T41" fmla="*/ 72 h 393"/>
                <a:gd name="T42" fmla="*/ 24 w 392"/>
                <a:gd name="T43" fmla="*/ 102 h 393"/>
                <a:gd name="T44" fmla="*/ 9 w 392"/>
                <a:gd name="T45" fmla="*/ 138 h 393"/>
                <a:gd name="T46" fmla="*/ 1 w 392"/>
                <a:gd name="T47" fmla="*/ 176 h 393"/>
                <a:gd name="T48" fmla="*/ 1 w 392"/>
                <a:gd name="T49" fmla="*/ 216 h 393"/>
                <a:gd name="T50" fmla="*/ 9 w 392"/>
                <a:gd name="T51" fmla="*/ 254 h 393"/>
                <a:gd name="T52" fmla="*/ 24 w 392"/>
                <a:gd name="T53" fmla="*/ 289 h 393"/>
                <a:gd name="T54" fmla="*/ 45 w 392"/>
                <a:gd name="T55" fmla="*/ 320 h 393"/>
                <a:gd name="T56" fmla="*/ 71 w 392"/>
                <a:gd name="T57" fmla="*/ 347 h 393"/>
                <a:gd name="T58" fmla="*/ 102 w 392"/>
                <a:gd name="T59" fmla="*/ 367 h 393"/>
                <a:gd name="T60" fmla="*/ 138 w 392"/>
                <a:gd name="T61" fmla="*/ 383 h 393"/>
                <a:gd name="T62" fmla="*/ 175 w 392"/>
                <a:gd name="T63" fmla="*/ 391 h 39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92"/>
                <a:gd name="T97" fmla="*/ 0 h 393"/>
                <a:gd name="T98" fmla="*/ 392 w 392"/>
                <a:gd name="T99" fmla="*/ 393 h 39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92" h="393">
                  <a:moveTo>
                    <a:pt x="195" y="392"/>
                  </a:moveTo>
                  <a:lnTo>
                    <a:pt x="216" y="391"/>
                  </a:lnTo>
                  <a:lnTo>
                    <a:pt x="234" y="388"/>
                  </a:lnTo>
                  <a:lnTo>
                    <a:pt x="253" y="383"/>
                  </a:lnTo>
                  <a:lnTo>
                    <a:pt x="272" y="376"/>
                  </a:lnTo>
                  <a:lnTo>
                    <a:pt x="289" y="367"/>
                  </a:lnTo>
                  <a:lnTo>
                    <a:pt x="304" y="358"/>
                  </a:lnTo>
                  <a:lnTo>
                    <a:pt x="320" y="347"/>
                  </a:lnTo>
                  <a:lnTo>
                    <a:pt x="334" y="334"/>
                  </a:lnTo>
                  <a:lnTo>
                    <a:pt x="347" y="320"/>
                  </a:lnTo>
                  <a:lnTo>
                    <a:pt x="358" y="305"/>
                  </a:lnTo>
                  <a:lnTo>
                    <a:pt x="367" y="289"/>
                  </a:lnTo>
                  <a:lnTo>
                    <a:pt x="375" y="272"/>
                  </a:lnTo>
                  <a:lnTo>
                    <a:pt x="382" y="254"/>
                  </a:lnTo>
                  <a:lnTo>
                    <a:pt x="387" y="235"/>
                  </a:lnTo>
                  <a:lnTo>
                    <a:pt x="390" y="216"/>
                  </a:lnTo>
                  <a:lnTo>
                    <a:pt x="391" y="196"/>
                  </a:lnTo>
                  <a:lnTo>
                    <a:pt x="390" y="176"/>
                  </a:lnTo>
                  <a:lnTo>
                    <a:pt x="387" y="157"/>
                  </a:lnTo>
                  <a:lnTo>
                    <a:pt x="382" y="138"/>
                  </a:lnTo>
                  <a:lnTo>
                    <a:pt x="375" y="120"/>
                  </a:lnTo>
                  <a:lnTo>
                    <a:pt x="367" y="102"/>
                  </a:lnTo>
                  <a:lnTo>
                    <a:pt x="358" y="87"/>
                  </a:lnTo>
                  <a:lnTo>
                    <a:pt x="347" y="72"/>
                  </a:lnTo>
                  <a:lnTo>
                    <a:pt x="334" y="57"/>
                  </a:lnTo>
                  <a:lnTo>
                    <a:pt x="320" y="45"/>
                  </a:lnTo>
                  <a:lnTo>
                    <a:pt x="304" y="33"/>
                  </a:lnTo>
                  <a:lnTo>
                    <a:pt x="289" y="24"/>
                  </a:lnTo>
                  <a:lnTo>
                    <a:pt x="272" y="16"/>
                  </a:lnTo>
                  <a:lnTo>
                    <a:pt x="253" y="9"/>
                  </a:lnTo>
                  <a:lnTo>
                    <a:pt x="234" y="4"/>
                  </a:lnTo>
                  <a:lnTo>
                    <a:pt x="216" y="1"/>
                  </a:lnTo>
                  <a:lnTo>
                    <a:pt x="195" y="0"/>
                  </a:lnTo>
                  <a:lnTo>
                    <a:pt x="175" y="1"/>
                  </a:lnTo>
                  <a:lnTo>
                    <a:pt x="156" y="4"/>
                  </a:lnTo>
                  <a:lnTo>
                    <a:pt x="138" y="9"/>
                  </a:lnTo>
                  <a:lnTo>
                    <a:pt x="119" y="16"/>
                  </a:lnTo>
                  <a:lnTo>
                    <a:pt x="102" y="24"/>
                  </a:lnTo>
                  <a:lnTo>
                    <a:pt x="87" y="33"/>
                  </a:lnTo>
                  <a:lnTo>
                    <a:pt x="71" y="45"/>
                  </a:lnTo>
                  <a:lnTo>
                    <a:pt x="57" y="57"/>
                  </a:lnTo>
                  <a:lnTo>
                    <a:pt x="45" y="72"/>
                  </a:lnTo>
                  <a:lnTo>
                    <a:pt x="33" y="87"/>
                  </a:lnTo>
                  <a:lnTo>
                    <a:pt x="24" y="102"/>
                  </a:lnTo>
                  <a:lnTo>
                    <a:pt x="16" y="120"/>
                  </a:lnTo>
                  <a:lnTo>
                    <a:pt x="9" y="138"/>
                  </a:lnTo>
                  <a:lnTo>
                    <a:pt x="4" y="157"/>
                  </a:lnTo>
                  <a:lnTo>
                    <a:pt x="1" y="176"/>
                  </a:lnTo>
                  <a:lnTo>
                    <a:pt x="0" y="196"/>
                  </a:lnTo>
                  <a:lnTo>
                    <a:pt x="1" y="216"/>
                  </a:lnTo>
                  <a:lnTo>
                    <a:pt x="4" y="235"/>
                  </a:lnTo>
                  <a:lnTo>
                    <a:pt x="9" y="254"/>
                  </a:lnTo>
                  <a:lnTo>
                    <a:pt x="16" y="272"/>
                  </a:lnTo>
                  <a:lnTo>
                    <a:pt x="24" y="289"/>
                  </a:lnTo>
                  <a:lnTo>
                    <a:pt x="33" y="305"/>
                  </a:lnTo>
                  <a:lnTo>
                    <a:pt x="45" y="320"/>
                  </a:lnTo>
                  <a:lnTo>
                    <a:pt x="57" y="334"/>
                  </a:lnTo>
                  <a:lnTo>
                    <a:pt x="71" y="347"/>
                  </a:lnTo>
                  <a:lnTo>
                    <a:pt x="87" y="358"/>
                  </a:lnTo>
                  <a:lnTo>
                    <a:pt x="102" y="367"/>
                  </a:lnTo>
                  <a:lnTo>
                    <a:pt x="119" y="376"/>
                  </a:lnTo>
                  <a:lnTo>
                    <a:pt x="138" y="383"/>
                  </a:lnTo>
                  <a:lnTo>
                    <a:pt x="156" y="388"/>
                  </a:lnTo>
                  <a:lnTo>
                    <a:pt x="175" y="391"/>
                  </a:lnTo>
                  <a:lnTo>
                    <a:pt x="195" y="392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4" name="Freeform 472"/>
            <p:cNvSpPr>
              <a:spLocks/>
            </p:cNvSpPr>
            <p:nvPr/>
          </p:nvSpPr>
          <p:spPr bwMode="auto">
            <a:xfrm>
              <a:off x="1256" y="2836"/>
              <a:ext cx="398" cy="399"/>
            </a:xfrm>
            <a:custGeom>
              <a:avLst/>
              <a:gdLst>
                <a:gd name="T0" fmla="*/ 219 w 398"/>
                <a:gd name="T1" fmla="*/ 397 h 399"/>
                <a:gd name="T2" fmla="*/ 257 w 398"/>
                <a:gd name="T3" fmla="*/ 389 h 399"/>
                <a:gd name="T4" fmla="*/ 293 w 398"/>
                <a:gd name="T5" fmla="*/ 373 h 399"/>
                <a:gd name="T6" fmla="*/ 325 w 398"/>
                <a:gd name="T7" fmla="*/ 352 h 399"/>
                <a:gd name="T8" fmla="*/ 352 w 398"/>
                <a:gd name="T9" fmla="*/ 325 h 399"/>
                <a:gd name="T10" fmla="*/ 373 w 398"/>
                <a:gd name="T11" fmla="*/ 293 h 399"/>
                <a:gd name="T12" fmla="*/ 388 w 398"/>
                <a:gd name="T13" fmla="*/ 258 h 399"/>
                <a:gd name="T14" fmla="*/ 396 w 398"/>
                <a:gd name="T15" fmla="*/ 219 h 399"/>
                <a:gd name="T16" fmla="*/ 396 w 398"/>
                <a:gd name="T17" fmla="*/ 179 h 399"/>
                <a:gd name="T18" fmla="*/ 388 w 398"/>
                <a:gd name="T19" fmla="*/ 140 h 399"/>
                <a:gd name="T20" fmla="*/ 373 w 398"/>
                <a:gd name="T21" fmla="*/ 104 h 399"/>
                <a:gd name="T22" fmla="*/ 352 w 398"/>
                <a:gd name="T23" fmla="*/ 73 h 399"/>
                <a:gd name="T24" fmla="*/ 325 w 398"/>
                <a:gd name="T25" fmla="*/ 46 h 399"/>
                <a:gd name="T26" fmla="*/ 293 w 398"/>
                <a:gd name="T27" fmla="*/ 24 h 399"/>
                <a:gd name="T28" fmla="*/ 257 w 398"/>
                <a:gd name="T29" fmla="*/ 9 h 399"/>
                <a:gd name="T30" fmla="*/ 219 w 398"/>
                <a:gd name="T31" fmla="*/ 1 h 399"/>
                <a:gd name="T32" fmla="*/ 178 w 398"/>
                <a:gd name="T33" fmla="*/ 1 h 399"/>
                <a:gd name="T34" fmla="*/ 140 w 398"/>
                <a:gd name="T35" fmla="*/ 9 h 399"/>
                <a:gd name="T36" fmla="*/ 104 w 398"/>
                <a:gd name="T37" fmla="*/ 24 h 399"/>
                <a:gd name="T38" fmla="*/ 72 w 398"/>
                <a:gd name="T39" fmla="*/ 46 h 399"/>
                <a:gd name="T40" fmla="*/ 46 w 398"/>
                <a:gd name="T41" fmla="*/ 73 h 399"/>
                <a:gd name="T42" fmla="*/ 24 w 398"/>
                <a:gd name="T43" fmla="*/ 104 h 399"/>
                <a:gd name="T44" fmla="*/ 9 w 398"/>
                <a:gd name="T45" fmla="*/ 140 h 399"/>
                <a:gd name="T46" fmla="*/ 1 w 398"/>
                <a:gd name="T47" fmla="*/ 179 h 399"/>
                <a:gd name="T48" fmla="*/ 1 w 398"/>
                <a:gd name="T49" fmla="*/ 219 h 399"/>
                <a:gd name="T50" fmla="*/ 9 w 398"/>
                <a:gd name="T51" fmla="*/ 258 h 399"/>
                <a:gd name="T52" fmla="*/ 24 w 398"/>
                <a:gd name="T53" fmla="*/ 293 h 399"/>
                <a:gd name="T54" fmla="*/ 46 w 398"/>
                <a:gd name="T55" fmla="*/ 325 h 399"/>
                <a:gd name="T56" fmla="*/ 72 w 398"/>
                <a:gd name="T57" fmla="*/ 352 h 399"/>
                <a:gd name="T58" fmla="*/ 104 w 398"/>
                <a:gd name="T59" fmla="*/ 373 h 399"/>
                <a:gd name="T60" fmla="*/ 140 w 398"/>
                <a:gd name="T61" fmla="*/ 389 h 399"/>
                <a:gd name="T62" fmla="*/ 178 w 398"/>
                <a:gd name="T63" fmla="*/ 397 h 39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98"/>
                <a:gd name="T97" fmla="*/ 0 h 399"/>
                <a:gd name="T98" fmla="*/ 398 w 398"/>
                <a:gd name="T99" fmla="*/ 399 h 39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98" h="399">
                  <a:moveTo>
                    <a:pt x="198" y="398"/>
                  </a:moveTo>
                  <a:lnTo>
                    <a:pt x="219" y="397"/>
                  </a:lnTo>
                  <a:lnTo>
                    <a:pt x="238" y="394"/>
                  </a:lnTo>
                  <a:lnTo>
                    <a:pt x="257" y="389"/>
                  </a:lnTo>
                  <a:lnTo>
                    <a:pt x="276" y="382"/>
                  </a:lnTo>
                  <a:lnTo>
                    <a:pt x="293" y="373"/>
                  </a:lnTo>
                  <a:lnTo>
                    <a:pt x="309" y="363"/>
                  </a:lnTo>
                  <a:lnTo>
                    <a:pt x="325" y="352"/>
                  </a:lnTo>
                  <a:lnTo>
                    <a:pt x="339" y="339"/>
                  </a:lnTo>
                  <a:lnTo>
                    <a:pt x="352" y="325"/>
                  </a:lnTo>
                  <a:lnTo>
                    <a:pt x="363" y="310"/>
                  </a:lnTo>
                  <a:lnTo>
                    <a:pt x="373" y="293"/>
                  </a:lnTo>
                  <a:lnTo>
                    <a:pt x="381" y="276"/>
                  </a:lnTo>
                  <a:lnTo>
                    <a:pt x="388" y="258"/>
                  </a:lnTo>
                  <a:lnTo>
                    <a:pt x="393" y="239"/>
                  </a:lnTo>
                  <a:lnTo>
                    <a:pt x="396" y="219"/>
                  </a:lnTo>
                  <a:lnTo>
                    <a:pt x="397" y="199"/>
                  </a:lnTo>
                  <a:lnTo>
                    <a:pt x="396" y="179"/>
                  </a:lnTo>
                  <a:lnTo>
                    <a:pt x="393" y="159"/>
                  </a:lnTo>
                  <a:lnTo>
                    <a:pt x="388" y="140"/>
                  </a:lnTo>
                  <a:lnTo>
                    <a:pt x="381" y="122"/>
                  </a:lnTo>
                  <a:lnTo>
                    <a:pt x="373" y="104"/>
                  </a:lnTo>
                  <a:lnTo>
                    <a:pt x="363" y="88"/>
                  </a:lnTo>
                  <a:lnTo>
                    <a:pt x="352" y="73"/>
                  </a:lnTo>
                  <a:lnTo>
                    <a:pt x="339" y="58"/>
                  </a:lnTo>
                  <a:lnTo>
                    <a:pt x="325" y="46"/>
                  </a:lnTo>
                  <a:lnTo>
                    <a:pt x="309" y="34"/>
                  </a:lnTo>
                  <a:lnTo>
                    <a:pt x="293" y="24"/>
                  </a:lnTo>
                  <a:lnTo>
                    <a:pt x="276" y="16"/>
                  </a:lnTo>
                  <a:lnTo>
                    <a:pt x="257" y="9"/>
                  </a:lnTo>
                  <a:lnTo>
                    <a:pt x="238" y="4"/>
                  </a:lnTo>
                  <a:lnTo>
                    <a:pt x="219" y="1"/>
                  </a:lnTo>
                  <a:lnTo>
                    <a:pt x="198" y="0"/>
                  </a:lnTo>
                  <a:lnTo>
                    <a:pt x="178" y="1"/>
                  </a:lnTo>
                  <a:lnTo>
                    <a:pt x="158" y="4"/>
                  </a:lnTo>
                  <a:lnTo>
                    <a:pt x="140" y="9"/>
                  </a:lnTo>
                  <a:lnTo>
                    <a:pt x="121" y="16"/>
                  </a:lnTo>
                  <a:lnTo>
                    <a:pt x="104" y="24"/>
                  </a:lnTo>
                  <a:lnTo>
                    <a:pt x="88" y="34"/>
                  </a:lnTo>
                  <a:lnTo>
                    <a:pt x="72" y="46"/>
                  </a:lnTo>
                  <a:lnTo>
                    <a:pt x="58" y="58"/>
                  </a:lnTo>
                  <a:lnTo>
                    <a:pt x="46" y="73"/>
                  </a:lnTo>
                  <a:lnTo>
                    <a:pt x="34" y="88"/>
                  </a:lnTo>
                  <a:lnTo>
                    <a:pt x="24" y="104"/>
                  </a:lnTo>
                  <a:lnTo>
                    <a:pt x="16" y="122"/>
                  </a:lnTo>
                  <a:lnTo>
                    <a:pt x="9" y="140"/>
                  </a:lnTo>
                  <a:lnTo>
                    <a:pt x="4" y="159"/>
                  </a:lnTo>
                  <a:lnTo>
                    <a:pt x="1" y="179"/>
                  </a:lnTo>
                  <a:lnTo>
                    <a:pt x="0" y="199"/>
                  </a:lnTo>
                  <a:lnTo>
                    <a:pt x="1" y="219"/>
                  </a:lnTo>
                  <a:lnTo>
                    <a:pt x="4" y="239"/>
                  </a:lnTo>
                  <a:lnTo>
                    <a:pt x="9" y="258"/>
                  </a:lnTo>
                  <a:lnTo>
                    <a:pt x="16" y="276"/>
                  </a:lnTo>
                  <a:lnTo>
                    <a:pt x="24" y="293"/>
                  </a:lnTo>
                  <a:lnTo>
                    <a:pt x="34" y="310"/>
                  </a:lnTo>
                  <a:lnTo>
                    <a:pt x="46" y="325"/>
                  </a:lnTo>
                  <a:lnTo>
                    <a:pt x="58" y="339"/>
                  </a:lnTo>
                  <a:lnTo>
                    <a:pt x="72" y="352"/>
                  </a:lnTo>
                  <a:lnTo>
                    <a:pt x="88" y="363"/>
                  </a:lnTo>
                  <a:lnTo>
                    <a:pt x="104" y="373"/>
                  </a:lnTo>
                  <a:lnTo>
                    <a:pt x="121" y="382"/>
                  </a:lnTo>
                  <a:lnTo>
                    <a:pt x="140" y="389"/>
                  </a:lnTo>
                  <a:lnTo>
                    <a:pt x="158" y="394"/>
                  </a:lnTo>
                  <a:lnTo>
                    <a:pt x="178" y="397"/>
                  </a:lnTo>
                  <a:lnTo>
                    <a:pt x="198" y="398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5" name="Freeform 473"/>
            <p:cNvSpPr>
              <a:spLocks/>
            </p:cNvSpPr>
            <p:nvPr/>
          </p:nvSpPr>
          <p:spPr bwMode="auto">
            <a:xfrm>
              <a:off x="1555" y="2892"/>
              <a:ext cx="16" cy="22"/>
            </a:xfrm>
            <a:custGeom>
              <a:avLst/>
              <a:gdLst>
                <a:gd name="T0" fmla="*/ 11 w 16"/>
                <a:gd name="T1" fmla="*/ 19 h 22"/>
                <a:gd name="T2" fmla="*/ 11 w 16"/>
                <a:gd name="T3" fmla="*/ 19 h 22"/>
                <a:gd name="T4" fmla="*/ 11 w 16"/>
                <a:gd name="T5" fmla="*/ 19 h 22"/>
                <a:gd name="T6" fmla="*/ 10 w 16"/>
                <a:gd name="T7" fmla="*/ 19 h 22"/>
                <a:gd name="T8" fmla="*/ 9 w 16"/>
                <a:gd name="T9" fmla="*/ 19 h 22"/>
                <a:gd name="T10" fmla="*/ 9 w 16"/>
                <a:gd name="T11" fmla="*/ 19 h 22"/>
                <a:gd name="T12" fmla="*/ 8 w 16"/>
                <a:gd name="T13" fmla="*/ 19 h 22"/>
                <a:gd name="T14" fmla="*/ 7 w 16"/>
                <a:gd name="T15" fmla="*/ 19 h 22"/>
                <a:gd name="T16" fmla="*/ 6 w 16"/>
                <a:gd name="T17" fmla="*/ 19 h 22"/>
                <a:gd name="T18" fmla="*/ 6 w 16"/>
                <a:gd name="T19" fmla="*/ 18 h 22"/>
                <a:gd name="T20" fmla="*/ 5 w 16"/>
                <a:gd name="T21" fmla="*/ 17 h 22"/>
                <a:gd name="T22" fmla="*/ 4 w 16"/>
                <a:gd name="T23" fmla="*/ 16 h 22"/>
                <a:gd name="T24" fmla="*/ 4 w 16"/>
                <a:gd name="T25" fmla="*/ 16 h 22"/>
                <a:gd name="T26" fmla="*/ 4 w 16"/>
                <a:gd name="T27" fmla="*/ 15 h 22"/>
                <a:gd name="T28" fmla="*/ 4 w 16"/>
                <a:gd name="T29" fmla="*/ 14 h 22"/>
                <a:gd name="T30" fmla="*/ 5 w 16"/>
                <a:gd name="T31" fmla="*/ 14 h 22"/>
                <a:gd name="T32" fmla="*/ 5 w 16"/>
                <a:gd name="T33" fmla="*/ 13 h 22"/>
                <a:gd name="T34" fmla="*/ 11 w 16"/>
                <a:gd name="T35" fmla="*/ 6 h 22"/>
                <a:gd name="T36" fmla="*/ 11 w 16"/>
                <a:gd name="T37" fmla="*/ 5 h 22"/>
                <a:gd name="T38" fmla="*/ 12 w 16"/>
                <a:gd name="T39" fmla="*/ 5 h 22"/>
                <a:gd name="T40" fmla="*/ 12 w 16"/>
                <a:gd name="T41" fmla="*/ 5 h 22"/>
                <a:gd name="T42" fmla="*/ 13 w 16"/>
                <a:gd name="T43" fmla="*/ 5 h 22"/>
                <a:gd name="T44" fmla="*/ 14 w 16"/>
                <a:gd name="T45" fmla="*/ 5 h 22"/>
                <a:gd name="T46" fmla="*/ 14 w 16"/>
                <a:gd name="T47" fmla="*/ 5 h 22"/>
                <a:gd name="T48" fmla="*/ 14 w 16"/>
                <a:gd name="T49" fmla="*/ 5 h 22"/>
                <a:gd name="T50" fmla="*/ 15 w 16"/>
                <a:gd name="T51" fmla="*/ 5 h 22"/>
                <a:gd name="T52" fmla="*/ 15 w 16"/>
                <a:gd name="T53" fmla="*/ 4 h 22"/>
                <a:gd name="T54" fmla="*/ 10 w 16"/>
                <a:gd name="T55" fmla="*/ 0 h 22"/>
                <a:gd name="T56" fmla="*/ 9 w 16"/>
                <a:gd name="T57" fmla="*/ 0 h 22"/>
                <a:gd name="T58" fmla="*/ 10 w 16"/>
                <a:gd name="T59" fmla="*/ 1 h 22"/>
                <a:gd name="T60" fmla="*/ 11 w 16"/>
                <a:gd name="T61" fmla="*/ 2 h 22"/>
                <a:gd name="T62" fmla="*/ 11 w 16"/>
                <a:gd name="T63" fmla="*/ 2 h 22"/>
                <a:gd name="T64" fmla="*/ 11 w 16"/>
                <a:gd name="T65" fmla="*/ 3 h 22"/>
                <a:gd name="T66" fmla="*/ 10 w 16"/>
                <a:gd name="T67" fmla="*/ 3 h 22"/>
                <a:gd name="T68" fmla="*/ 10 w 16"/>
                <a:gd name="T69" fmla="*/ 4 h 22"/>
                <a:gd name="T70" fmla="*/ 9 w 16"/>
                <a:gd name="T71" fmla="*/ 4 h 22"/>
                <a:gd name="T72" fmla="*/ 4 w 16"/>
                <a:gd name="T73" fmla="*/ 12 h 22"/>
                <a:gd name="T74" fmla="*/ 4 w 16"/>
                <a:gd name="T75" fmla="*/ 12 h 22"/>
                <a:gd name="T76" fmla="*/ 3 w 16"/>
                <a:gd name="T77" fmla="*/ 12 h 22"/>
                <a:gd name="T78" fmla="*/ 3 w 16"/>
                <a:gd name="T79" fmla="*/ 13 h 22"/>
                <a:gd name="T80" fmla="*/ 2 w 16"/>
                <a:gd name="T81" fmla="*/ 13 h 22"/>
                <a:gd name="T82" fmla="*/ 1 w 16"/>
                <a:gd name="T83" fmla="*/ 13 h 22"/>
                <a:gd name="T84" fmla="*/ 1 w 16"/>
                <a:gd name="T85" fmla="*/ 13 h 22"/>
                <a:gd name="T86" fmla="*/ 0 w 16"/>
                <a:gd name="T87" fmla="*/ 12 h 22"/>
                <a:gd name="T88" fmla="*/ 0 w 16"/>
                <a:gd name="T89" fmla="*/ 13 h 22"/>
                <a:gd name="T90" fmla="*/ 8 w 16"/>
                <a:gd name="T91" fmla="*/ 21 h 22"/>
                <a:gd name="T92" fmla="*/ 12 w 16"/>
                <a:gd name="T93" fmla="*/ 19 h 22"/>
                <a:gd name="T94" fmla="*/ 11 w 16"/>
                <a:gd name="T95" fmla="*/ 19 h 2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"/>
                <a:gd name="T145" fmla="*/ 0 h 22"/>
                <a:gd name="T146" fmla="*/ 16 w 16"/>
                <a:gd name="T147" fmla="*/ 22 h 2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" h="22">
                  <a:moveTo>
                    <a:pt x="11" y="19"/>
                  </a:moveTo>
                  <a:lnTo>
                    <a:pt x="11" y="19"/>
                  </a:lnTo>
                  <a:lnTo>
                    <a:pt x="10" y="19"/>
                  </a:lnTo>
                  <a:lnTo>
                    <a:pt x="9" y="19"/>
                  </a:lnTo>
                  <a:lnTo>
                    <a:pt x="8" y="19"/>
                  </a:lnTo>
                  <a:lnTo>
                    <a:pt x="7" y="19"/>
                  </a:lnTo>
                  <a:lnTo>
                    <a:pt x="6" y="19"/>
                  </a:lnTo>
                  <a:lnTo>
                    <a:pt x="6" y="18"/>
                  </a:lnTo>
                  <a:lnTo>
                    <a:pt x="5" y="17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11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5" y="4"/>
                  </a:lnTo>
                  <a:lnTo>
                    <a:pt x="10" y="0"/>
                  </a:lnTo>
                  <a:lnTo>
                    <a:pt x="9" y="0"/>
                  </a:lnTo>
                  <a:lnTo>
                    <a:pt x="10" y="1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9" y="4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1" y="13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8" y="21"/>
                  </a:lnTo>
                  <a:lnTo>
                    <a:pt x="12" y="19"/>
                  </a:lnTo>
                  <a:lnTo>
                    <a:pt x="11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6" name="Freeform 474"/>
            <p:cNvSpPr>
              <a:spLocks/>
            </p:cNvSpPr>
            <p:nvPr/>
          </p:nvSpPr>
          <p:spPr bwMode="auto">
            <a:xfrm>
              <a:off x="1568" y="2905"/>
              <a:ext cx="17" cy="17"/>
            </a:xfrm>
            <a:custGeom>
              <a:avLst/>
              <a:gdLst>
                <a:gd name="T0" fmla="*/ 12 w 17"/>
                <a:gd name="T1" fmla="*/ 6 h 17"/>
                <a:gd name="T2" fmla="*/ 12 w 17"/>
                <a:gd name="T3" fmla="*/ 6 h 17"/>
                <a:gd name="T4" fmla="*/ 13 w 17"/>
                <a:gd name="T5" fmla="*/ 5 h 17"/>
                <a:gd name="T6" fmla="*/ 14 w 17"/>
                <a:gd name="T7" fmla="*/ 5 h 17"/>
                <a:gd name="T8" fmla="*/ 14 w 17"/>
                <a:gd name="T9" fmla="*/ 4 h 17"/>
                <a:gd name="T10" fmla="*/ 15 w 17"/>
                <a:gd name="T11" fmla="*/ 4 h 17"/>
                <a:gd name="T12" fmla="*/ 15 w 17"/>
                <a:gd name="T13" fmla="*/ 5 h 17"/>
                <a:gd name="T14" fmla="*/ 15 w 17"/>
                <a:gd name="T15" fmla="*/ 5 h 17"/>
                <a:gd name="T16" fmla="*/ 16 w 17"/>
                <a:gd name="T17" fmla="*/ 6 h 17"/>
                <a:gd name="T18" fmla="*/ 16 w 17"/>
                <a:gd name="T19" fmla="*/ 5 h 17"/>
                <a:gd name="T20" fmla="*/ 12 w 17"/>
                <a:gd name="T21" fmla="*/ 0 h 17"/>
                <a:gd name="T22" fmla="*/ 12 w 17"/>
                <a:gd name="T23" fmla="*/ 1 h 17"/>
                <a:gd name="T24" fmla="*/ 12 w 17"/>
                <a:gd name="T25" fmla="*/ 1 h 17"/>
                <a:gd name="T26" fmla="*/ 12 w 17"/>
                <a:gd name="T27" fmla="*/ 1 h 17"/>
                <a:gd name="T28" fmla="*/ 12 w 17"/>
                <a:gd name="T29" fmla="*/ 2 h 17"/>
                <a:gd name="T30" fmla="*/ 12 w 17"/>
                <a:gd name="T31" fmla="*/ 2 h 17"/>
                <a:gd name="T32" fmla="*/ 12 w 17"/>
                <a:gd name="T33" fmla="*/ 3 h 17"/>
                <a:gd name="T34" fmla="*/ 12 w 17"/>
                <a:gd name="T35" fmla="*/ 4 h 17"/>
                <a:gd name="T36" fmla="*/ 11 w 17"/>
                <a:gd name="T37" fmla="*/ 4 h 17"/>
                <a:gd name="T38" fmla="*/ 11 w 17"/>
                <a:gd name="T39" fmla="*/ 4 h 17"/>
                <a:gd name="T40" fmla="*/ 10 w 17"/>
                <a:gd name="T41" fmla="*/ 4 h 17"/>
                <a:gd name="T42" fmla="*/ 4 w 17"/>
                <a:gd name="T43" fmla="*/ 10 h 17"/>
                <a:gd name="T44" fmla="*/ 4 w 17"/>
                <a:gd name="T45" fmla="*/ 11 h 17"/>
                <a:gd name="T46" fmla="*/ 3 w 17"/>
                <a:gd name="T47" fmla="*/ 11 h 17"/>
                <a:gd name="T48" fmla="*/ 3 w 17"/>
                <a:gd name="T49" fmla="*/ 12 h 17"/>
                <a:gd name="T50" fmla="*/ 2 w 17"/>
                <a:gd name="T51" fmla="*/ 12 h 17"/>
                <a:gd name="T52" fmla="*/ 1 w 17"/>
                <a:gd name="T53" fmla="*/ 12 h 17"/>
                <a:gd name="T54" fmla="*/ 1 w 17"/>
                <a:gd name="T55" fmla="*/ 12 h 17"/>
                <a:gd name="T56" fmla="*/ 1 w 17"/>
                <a:gd name="T57" fmla="*/ 11 h 17"/>
                <a:gd name="T58" fmla="*/ 0 w 17"/>
                <a:gd name="T59" fmla="*/ 11 h 17"/>
                <a:gd name="T60" fmla="*/ 0 w 17"/>
                <a:gd name="T61" fmla="*/ 12 h 17"/>
                <a:gd name="T62" fmla="*/ 4 w 17"/>
                <a:gd name="T63" fmla="*/ 16 h 17"/>
                <a:gd name="T64" fmla="*/ 4 w 17"/>
                <a:gd name="T65" fmla="*/ 15 h 17"/>
                <a:gd name="T66" fmla="*/ 4 w 17"/>
                <a:gd name="T67" fmla="*/ 15 h 17"/>
                <a:gd name="T68" fmla="*/ 4 w 17"/>
                <a:gd name="T69" fmla="*/ 15 h 17"/>
                <a:gd name="T70" fmla="*/ 4 w 17"/>
                <a:gd name="T71" fmla="*/ 14 h 17"/>
                <a:gd name="T72" fmla="*/ 4 w 17"/>
                <a:gd name="T73" fmla="*/ 14 h 17"/>
                <a:gd name="T74" fmla="*/ 4 w 17"/>
                <a:gd name="T75" fmla="*/ 13 h 17"/>
                <a:gd name="T76" fmla="*/ 5 w 17"/>
                <a:gd name="T77" fmla="*/ 12 h 17"/>
                <a:gd name="T78" fmla="*/ 6 w 17"/>
                <a:gd name="T79" fmla="*/ 12 h 17"/>
                <a:gd name="T80" fmla="*/ 12 w 17"/>
                <a:gd name="T81" fmla="*/ 6 h 1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7"/>
                <a:gd name="T124" fmla="*/ 0 h 17"/>
                <a:gd name="T125" fmla="*/ 17 w 17"/>
                <a:gd name="T126" fmla="*/ 17 h 1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7" h="17">
                  <a:moveTo>
                    <a:pt x="12" y="6"/>
                  </a:moveTo>
                  <a:lnTo>
                    <a:pt x="12" y="6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5" y="5"/>
                  </a:lnTo>
                  <a:lnTo>
                    <a:pt x="16" y="6"/>
                  </a:lnTo>
                  <a:lnTo>
                    <a:pt x="16" y="5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2"/>
                  </a:lnTo>
                  <a:lnTo>
                    <a:pt x="12" y="3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0" y="4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12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7" name="Freeform 475"/>
            <p:cNvSpPr>
              <a:spLocks/>
            </p:cNvSpPr>
            <p:nvPr/>
          </p:nvSpPr>
          <p:spPr bwMode="auto">
            <a:xfrm>
              <a:off x="1575" y="2914"/>
              <a:ext cx="21" cy="22"/>
            </a:xfrm>
            <a:custGeom>
              <a:avLst/>
              <a:gdLst>
                <a:gd name="T0" fmla="*/ 5 w 21"/>
                <a:gd name="T1" fmla="*/ 18 h 22"/>
                <a:gd name="T2" fmla="*/ 6 w 21"/>
                <a:gd name="T3" fmla="*/ 19 h 22"/>
                <a:gd name="T4" fmla="*/ 8 w 21"/>
                <a:gd name="T5" fmla="*/ 20 h 22"/>
                <a:gd name="T6" fmla="*/ 9 w 21"/>
                <a:gd name="T7" fmla="*/ 21 h 22"/>
                <a:gd name="T8" fmla="*/ 11 w 21"/>
                <a:gd name="T9" fmla="*/ 21 h 22"/>
                <a:gd name="T10" fmla="*/ 12 w 21"/>
                <a:gd name="T11" fmla="*/ 20 h 22"/>
                <a:gd name="T12" fmla="*/ 13 w 21"/>
                <a:gd name="T13" fmla="*/ 19 h 22"/>
                <a:gd name="T14" fmla="*/ 14 w 21"/>
                <a:gd name="T15" fmla="*/ 19 h 22"/>
                <a:gd name="T16" fmla="*/ 14 w 21"/>
                <a:gd name="T17" fmla="*/ 17 h 22"/>
                <a:gd name="T18" fmla="*/ 14 w 21"/>
                <a:gd name="T19" fmla="*/ 16 h 22"/>
                <a:gd name="T20" fmla="*/ 14 w 21"/>
                <a:gd name="T21" fmla="*/ 14 h 22"/>
                <a:gd name="T22" fmla="*/ 12 w 21"/>
                <a:gd name="T23" fmla="*/ 12 h 22"/>
                <a:gd name="T24" fmla="*/ 12 w 21"/>
                <a:gd name="T25" fmla="*/ 12 h 22"/>
                <a:gd name="T26" fmla="*/ 13 w 21"/>
                <a:gd name="T27" fmla="*/ 13 h 22"/>
                <a:gd name="T28" fmla="*/ 15 w 21"/>
                <a:gd name="T29" fmla="*/ 14 h 22"/>
                <a:gd name="T30" fmla="*/ 16 w 21"/>
                <a:gd name="T31" fmla="*/ 15 h 22"/>
                <a:gd name="T32" fmla="*/ 18 w 21"/>
                <a:gd name="T33" fmla="*/ 14 h 22"/>
                <a:gd name="T34" fmla="*/ 19 w 21"/>
                <a:gd name="T35" fmla="*/ 14 h 22"/>
                <a:gd name="T36" fmla="*/ 20 w 21"/>
                <a:gd name="T37" fmla="*/ 12 h 22"/>
                <a:gd name="T38" fmla="*/ 20 w 21"/>
                <a:gd name="T39" fmla="*/ 11 h 22"/>
                <a:gd name="T40" fmla="*/ 20 w 21"/>
                <a:gd name="T41" fmla="*/ 9 h 22"/>
                <a:gd name="T42" fmla="*/ 19 w 21"/>
                <a:gd name="T43" fmla="*/ 8 h 22"/>
                <a:gd name="T44" fmla="*/ 18 w 21"/>
                <a:gd name="T45" fmla="*/ 6 h 22"/>
                <a:gd name="T46" fmla="*/ 17 w 21"/>
                <a:gd name="T47" fmla="*/ 5 h 22"/>
                <a:gd name="T48" fmla="*/ 14 w 21"/>
                <a:gd name="T49" fmla="*/ 0 h 22"/>
                <a:gd name="T50" fmla="*/ 13 w 21"/>
                <a:gd name="T51" fmla="*/ 2 h 22"/>
                <a:gd name="T52" fmla="*/ 14 w 21"/>
                <a:gd name="T53" fmla="*/ 2 h 22"/>
                <a:gd name="T54" fmla="*/ 13 w 21"/>
                <a:gd name="T55" fmla="*/ 3 h 22"/>
                <a:gd name="T56" fmla="*/ 12 w 21"/>
                <a:gd name="T57" fmla="*/ 4 h 22"/>
                <a:gd name="T58" fmla="*/ 12 w 21"/>
                <a:gd name="T59" fmla="*/ 5 h 22"/>
                <a:gd name="T60" fmla="*/ 4 w 21"/>
                <a:gd name="T61" fmla="*/ 11 h 22"/>
                <a:gd name="T62" fmla="*/ 3 w 21"/>
                <a:gd name="T63" fmla="*/ 12 h 22"/>
                <a:gd name="T64" fmla="*/ 2 w 21"/>
                <a:gd name="T65" fmla="*/ 12 h 22"/>
                <a:gd name="T66" fmla="*/ 1 w 21"/>
                <a:gd name="T67" fmla="*/ 11 h 22"/>
                <a:gd name="T68" fmla="*/ 5 w 21"/>
                <a:gd name="T69" fmla="*/ 17 h 2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1"/>
                <a:gd name="T106" fmla="*/ 0 h 22"/>
                <a:gd name="T107" fmla="*/ 21 w 21"/>
                <a:gd name="T108" fmla="*/ 22 h 2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1" h="22">
                  <a:moveTo>
                    <a:pt x="5" y="17"/>
                  </a:moveTo>
                  <a:lnTo>
                    <a:pt x="5" y="18"/>
                  </a:lnTo>
                  <a:lnTo>
                    <a:pt x="6" y="19"/>
                  </a:lnTo>
                  <a:lnTo>
                    <a:pt x="7" y="19"/>
                  </a:lnTo>
                  <a:lnTo>
                    <a:pt x="8" y="20"/>
                  </a:lnTo>
                  <a:lnTo>
                    <a:pt x="9" y="21"/>
                  </a:lnTo>
                  <a:lnTo>
                    <a:pt x="10" y="21"/>
                  </a:lnTo>
                  <a:lnTo>
                    <a:pt x="11" y="21"/>
                  </a:lnTo>
                  <a:lnTo>
                    <a:pt x="12" y="20"/>
                  </a:lnTo>
                  <a:lnTo>
                    <a:pt x="13" y="20"/>
                  </a:lnTo>
                  <a:lnTo>
                    <a:pt x="13" y="19"/>
                  </a:lnTo>
                  <a:lnTo>
                    <a:pt x="14" y="19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3" y="13"/>
                  </a:lnTo>
                  <a:lnTo>
                    <a:pt x="12" y="12"/>
                  </a:lnTo>
                  <a:lnTo>
                    <a:pt x="13" y="12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5" y="14"/>
                  </a:lnTo>
                  <a:lnTo>
                    <a:pt x="16" y="15"/>
                  </a:lnTo>
                  <a:lnTo>
                    <a:pt x="17" y="15"/>
                  </a:lnTo>
                  <a:lnTo>
                    <a:pt x="18" y="14"/>
                  </a:lnTo>
                  <a:lnTo>
                    <a:pt x="19" y="14"/>
                  </a:lnTo>
                  <a:lnTo>
                    <a:pt x="19" y="13"/>
                  </a:lnTo>
                  <a:lnTo>
                    <a:pt x="20" y="12"/>
                  </a:lnTo>
                  <a:lnTo>
                    <a:pt x="20" y="11"/>
                  </a:lnTo>
                  <a:lnTo>
                    <a:pt x="20" y="10"/>
                  </a:lnTo>
                  <a:lnTo>
                    <a:pt x="20" y="9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4" y="0"/>
                  </a:lnTo>
                  <a:lnTo>
                    <a:pt x="13" y="1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5" y="10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0" y="12"/>
                  </a:lnTo>
                  <a:lnTo>
                    <a:pt x="5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8" name="Freeform 476"/>
            <p:cNvSpPr>
              <a:spLocks/>
            </p:cNvSpPr>
            <p:nvPr/>
          </p:nvSpPr>
          <p:spPr bwMode="auto">
            <a:xfrm>
              <a:off x="1580" y="2926"/>
              <a:ext cx="6" cy="7"/>
            </a:xfrm>
            <a:custGeom>
              <a:avLst/>
              <a:gdLst>
                <a:gd name="T0" fmla="*/ 3 w 6"/>
                <a:gd name="T1" fmla="*/ 0 h 7"/>
                <a:gd name="T2" fmla="*/ 4 w 6"/>
                <a:gd name="T3" fmla="*/ 1 h 7"/>
                <a:gd name="T4" fmla="*/ 4 w 6"/>
                <a:gd name="T5" fmla="*/ 1 h 7"/>
                <a:gd name="T6" fmla="*/ 5 w 6"/>
                <a:gd name="T7" fmla="*/ 1 h 7"/>
                <a:gd name="T8" fmla="*/ 5 w 6"/>
                <a:gd name="T9" fmla="*/ 2 h 7"/>
                <a:gd name="T10" fmla="*/ 5 w 6"/>
                <a:gd name="T11" fmla="*/ 2 h 7"/>
                <a:gd name="T12" fmla="*/ 5 w 6"/>
                <a:gd name="T13" fmla="*/ 2 h 7"/>
                <a:gd name="T14" fmla="*/ 5 w 6"/>
                <a:gd name="T15" fmla="*/ 3 h 7"/>
                <a:gd name="T16" fmla="*/ 5 w 6"/>
                <a:gd name="T17" fmla="*/ 3 h 7"/>
                <a:gd name="T18" fmla="*/ 5 w 6"/>
                <a:gd name="T19" fmla="*/ 4 h 7"/>
                <a:gd name="T20" fmla="*/ 5 w 6"/>
                <a:gd name="T21" fmla="*/ 4 h 7"/>
                <a:gd name="T22" fmla="*/ 5 w 6"/>
                <a:gd name="T23" fmla="*/ 5 h 7"/>
                <a:gd name="T24" fmla="*/ 5 w 6"/>
                <a:gd name="T25" fmla="*/ 5 h 7"/>
                <a:gd name="T26" fmla="*/ 4 w 6"/>
                <a:gd name="T27" fmla="*/ 5 h 7"/>
                <a:gd name="T28" fmla="*/ 4 w 6"/>
                <a:gd name="T29" fmla="*/ 6 h 7"/>
                <a:gd name="T30" fmla="*/ 4 w 6"/>
                <a:gd name="T31" fmla="*/ 6 h 7"/>
                <a:gd name="T32" fmla="*/ 3 w 6"/>
                <a:gd name="T33" fmla="*/ 6 h 7"/>
                <a:gd name="T34" fmla="*/ 3 w 6"/>
                <a:gd name="T35" fmla="*/ 6 h 7"/>
                <a:gd name="T36" fmla="*/ 2 w 6"/>
                <a:gd name="T37" fmla="*/ 6 h 7"/>
                <a:gd name="T38" fmla="*/ 2 w 6"/>
                <a:gd name="T39" fmla="*/ 6 h 7"/>
                <a:gd name="T40" fmla="*/ 1 w 6"/>
                <a:gd name="T41" fmla="*/ 6 h 7"/>
                <a:gd name="T42" fmla="*/ 1 w 6"/>
                <a:gd name="T43" fmla="*/ 5 h 7"/>
                <a:gd name="T44" fmla="*/ 1 w 6"/>
                <a:gd name="T45" fmla="*/ 5 h 7"/>
                <a:gd name="T46" fmla="*/ 0 w 6"/>
                <a:gd name="T47" fmla="*/ 5 h 7"/>
                <a:gd name="T48" fmla="*/ 0 w 6"/>
                <a:gd name="T49" fmla="*/ 4 h 7"/>
                <a:gd name="T50" fmla="*/ 0 w 6"/>
                <a:gd name="T51" fmla="*/ 4 h 7"/>
                <a:gd name="T52" fmla="*/ 0 w 6"/>
                <a:gd name="T53" fmla="*/ 4 h 7"/>
                <a:gd name="T54" fmla="*/ 0 w 6"/>
                <a:gd name="T55" fmla="*/ 3 h 7"/>
                <a:gd name="T56" fmla="*/ 0 w 6"/>
                <a:gd name="T57" fmla="*/ 3 h 7"/>
                <a:gd name="T58" fmla="*/ 0 w 6"/>
                <a:gd name="T59" fmla="*/ 3 h 7"/>
                <a:gd name="T60" fmla="*/ 1 w 6"/>
                <a:gd name="T61" fmla="*/ 3 h 7"/>
                <a:gd name="T62" fmla="*/ 3 w 6"/>
                <a:gd name="T63" fmla="*/ 0 h 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6"/>
                <a:gd name="T97" fmla="*/ 0 h 7"/>
                <a:gd name="T98" fmla="*/ 6 w 6"/>
                <a:gd name="T99" fmla="*/ 7 h 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6" h="7">
                  <a:moveTo>
                    <a:pt x="3" y="0"/>
                  </a:moveTo>
                  <a:lnTo>
                    <a:pt x="4" y="1"/>
                  </a:lnTo>
                  <a:lnTo>
                    <a:pt x="5" y="1"/>
                  </a:lnTo>
                  <a:lnTo>
                    <a:pt x="5" y="2"/>
                  </a:lnTo>
                  <a:lnTo>
                    <a:pt x="5" y="3"/>
                  </a:lnTo>
                  <a:lnTo>
                    <a:pt x="5" y="4"/>
                  </a:lnTo>
                  <a:lnTo>
                    <a:pt x="5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3"/>
                  </a:lnTo>
                  <a:lnTo>
                    <a:pt x="3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9" name="Freeform 477"/>
            <p:cNvSpPr>
              <a:spLocks/>
            </p:cNvSpPr>
            <p:nvPr/>
          </p:nvSpPr>
          <p:spPr bwMode="auto">
            <a:xfrm>
              <a:off x="1588" y="2920"/>
              <a:ext cx="6" cy="5"/>
            </a:xfrm>
            <a:custGeom>
              <a:avLst/>
              <a:gdLst>
                <a:gd name="T0" fmla="*/ 0 w 6"/>
                <a:gd name="T1" fmla="*/ 2 h 5"/>
                <a:gd name="T2" fmla="*/ 2 w 6"/>
                <a:gd name="T3" fmla="*/ 1 h 5"/>
                <a:gd name="T4" fmla="*/ 2 w 6"/>
                <a:gd name="T5" fmla="*/ 0 h 5"/>
                <a:gd name="T6" fmla="*/ 3 w 6"/>
                <a:gd name="T7" fmla="*/ 0 h 5"/>
                <a:gd name="T8" fmla="*/ 3 w 6"/>
                <a:gd name="T9" fmla="*/ 0 h 5"/>
                <a:gd name="T10" fmla="*/ 3 w 6"/>
                <a:gd name="T11" fmla="*/ 0 h 5"/>
                <a:gd name="T12" fmla="*/ 3 w 6"/>
                <a:gd name="T13" fmla="*/ 0 h 5"/>
                <a:gd name="T14" fmla="*/ 4 w 6"/>
                <a:gd name="T15" fmla="*/ 0 h 5"/>
                <a:gd name="T16" fmla="*/ 4 w 6"/>
                <a:gd name="T17" fmla="*/ 0 h 5"/>
                <a:gd name="T18" fmla="*/ 4 w 6"/>
                <a:gd name="T19" fmla="*/ 1 h 5"/>
                <a:gd name="T20" fmla="*/ 5 w 6"/>
                <a:gd name="T21" fmla="*/ 1 h 5"/>
                <a:gd name="T22" fmla="*/ 5 w 6"/>
                <a:gd name="T23" fmla="*/ 1 h 5"/>
                <a:gd name="T24" fmla="*/ 5 w 6"/>
                <a:gd name="T25" fmla="*/ 2 h 5"/>
                <a:gd name="T26" fmla="*/ 5 w 6"/>
                <a:gd name="T27" fmla="*/ 2 h 5"/>
                <a:gd name="T28" fmla="*/ 5 w 6"/>
                <a:gd name="T29" fmla="*/ 2 h 5"/>
                <a:gd name="T30" fmla="*/ 5 w 6"/>
                <a:gd name="T31" fmla="*/ 2 h 5"/>
                <a:gd name="T32" fmla="*/ 5 w 6"/>
                <a:gd name="T33" fmla="*/ 3 h 5"/>
                <a:gd name="T34" fmla="*/ 5 w 6"/>
                <a:gd name="T35" fmla="*/ 3 h 5"/>
                <a:gd name="T36" fmla="*/ 5 w 6"/>
                <a:gd name="T37" fmla="*/ 3 h 5"/>
                <a:gd name="T38" fmla="*/ 5 w 6"/>
                <a:gd name="T39" fmla="*/ 4 h 5"/>
                <a:gd name="T40" fmla="*/ 4 w 6"/>
                <a:gd name="T41" fmla="*/ 4 h 5"/>
                <a:gd name="T42" fmla="*/ 4 w 6"/>
                <a:gd name="T43" fmla="*/ 4 h 5"/>
                <a:gd name="T44" fmla="*/ 3 w 6"/>
                <a:gd name="T45" fmla="*/ 4 h 5"/>
                <a:gd name="T46" fmla="*/ 3 w 6"/>
                <a:gd name="T47" fmla="*/ 4 h 5"/>
                <a:gd name="T48" fmla="*/ 2 w 6"/>
                <a:gd name="T49" fmla="*/ 4 h 5"/>
                <a:gd name="T50" fmla="*/ 2 w 6"/>
                <a:gd name="T51" fmla="*/ 4 h 5"/>
                <a:gd name="T52" fmla="*/ 1 w 6"/>
                <a:gd name="T53" fmla="*/ 4 h 5"/>
                <a:gd name="T54" fmla="*/ 1 w 6"/>
                <a:gd name="T55" fmla="*/ 3 h 5"/>
                <a:gd name="T56" fmla="*/ 1 w 6"/>
                <a:gd name="T57" fmla="*/ 3 h 5"/>
                <a:gd name="T58" fmla="*/ 1 w 6"/>
                <a:gd name="T59" fmla="*/ 3 h 5"/>
                <a:gd name="T60" fmla="*/ 0 w 6"/>
                <a:gd name="T61" fmla="*/ 2 h 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6"/>
                <a:gd name="T94" fmla="*/ 0 h 5"/>
                <a:gd name="T95" fmla="*/ 6 w 6"/>
                <a:gd name="T96" fmla="*/ 5 h 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6" h="5">
                  <a:moveTo>
                    <a:pt x="0" y="2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2"/>
                  </a:lnTo>
                  <a:lnTo>
                    <a:pt x="5" y="3"/>
                  </a:lnTo>
                  <a:lnTo>
                    <a:pt x="5" y="4"/>
                  </a:lnTo>
                  <a:lnTo>
                    <a:pt x="4" y="4"/>
                  </a:lnTo>
                  <a:lnTo>
                    <a:pt x="3" y="4"/>
                  </a:lnTo>
                  <a:lnTo>
                    <a:pt x="2" y="4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2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0" name="Freeform 478"/>
            <p:cNvSpPr>
              <a:spLocks/>
            </p:cNvSpPr>
            <p:nvPr/>
          </p:nvSpPr>
          <p:spPr bwMode="auto">
            <a:xfrm>
              <a:off x="1588" y="2934"/>
              <a:ext cx="23" cy="20"/>
            </a:xfrm>
            <a:custGeom>
              <a:avLst/>
              <a:gdLst>
                <a:gd name="T0" fmla="*/ 17 w 23"/>
                <a:gd name="T1" fmla="*/ 11 h 20"/>
                <a:gd name="T2" fmla="*/ 15 w 23"/>
                <a:gd name="T3" fmla="*/ 11 h 20"/>
                <a:gd name="T4" fmla="*/ 13 w 23"/>
                <a:gd name="T5" fmla="*/ 11 h 20"/>
                <a:gd name="T6" fmla="*/ 12 w 23"/>
                <a:gd name="T7" fmla="*/ 10 h 20"/>
                <a:gd name="T8" fmla="*/ 11 w 23"/>
                <a:gd name="T9" fmla="*/ 9 h 20"/>
                <a:gd name="T10" fmla="*/ 14 w 23"/>
                <a:gd name="T11" fmla="*/ 5 h 20"/>
                <a:gd name="T12" fmla="*/ 16 w 23"/>
                <a:gd name="T13" fmla="*/ 5 h 20"/>
                <a:gd name="T14" fmla="*/ 17 w 23"/>
                <a:gd name="T15" fmla="*/ 5 h 20"/>
                <a:gd name="T16" fmla="*/ 18 w 23"/>
                <a:gd name="T17" fmla="*/ 5 h 20"/>
                <a:gd name="T18" fmla="*/ 18 w 23"/>
                <a:gd name="T19" fmla="*/ 7 h 20"/>
                <a:gd name="T20" fmla="*/ 19 w 23"/>
                <a:gd name="T21" fmla="*/ 8 h 20"/>
                <a:gd name="T22" fmla="*/ 20 w 23"/>
                <a:gd name="T23" fmla="*/ 9 h 20"/>
                <a:gd name="T24" fmla="*/ 20 w 23"/>
                <a:gd name="T25" fmla="*/ 11 h 20"/>
                <a:gd name="T26" fmla="*/ 19 w 23"/>
                <a:gd name="T27" fmla="*/ 12 h 20"/>
                <a:gd name="T28" fmla="*/ 18 w 23"/>
                <a:gd name="T29" fmla="*/ 14 h 20"/>
                <a:gd name="T30" fmla="*/ 22 w 23"/>
                <a:gd name="T31" fmla="*/ 11 h 20"/>
                <a:gd name="T32" fmla="*/ 14 w 23"/>
                <a:gd name="T33" fmla="*/ 1 h 20"/>
                <a:gd name="T34" fmla="*/ 15 w 23"/>
                <a:gd name="T35" fmla="*/ 2 h 20"/>
                <a:gd name="T36" fmla="*/ 15 w 23"/>
                <a:gd name="T37" fmla="*/ 3 h 20"/>
                <a:gd name="T38" fmla="*/ 13 w 23"/>
                <a:gd name="T39" fmla="*/ 3 h 20"/>
                <a:gd name="T40" fmla="*/ 13 w 23"/>
                <a:gd name="T41" fmla="*/ 4 h 20"/>
                <a:gd name="T42" fmla="*/ 4 w 23"/>
                <a:gd name="T43" fmla="*/ 9 h 20"/>
                <a:gd name="T44" fmla="*/ 2 w 23"/>
                <a:gd name="T45" fmla="*/ 10 h 20"/>
                <a:gd name="T46" fmla="*/ 2 w 23"/>
                <a:gd name="T47" fmla="*/ 9 h 20"/>
                <a:gd name="T48" fmla="*/ 1 w 23"/>
                <a:gd name="T49" fmla="*/ 8 h 20"/>
                <a:gd name="T50" fmla="*/ 6 w 23"/>
                <a:gd name="T51" fmla="*/ 19 h 20"/>
                <a:gd name="T52" fmla="*/ 12 w 23"/>
                <a:gd name="T53" fmla="*/ 18 h 20"/>
                <a:gd name="T54" fmla="*/ 10 w 23"/>
                <a:gd name="T55" fmla="*/ 18 h 20"/>
                <a:gd name="T56" fmla="*/ 9 w 23"/>
                <a:gd name="T57" fmla="*/ 17 h 20"/>
                <a:gd name="T58" fmla="*/ 7 w 23"/>
                <a:gd name="T59" fmla="*/ 17 h 20"/>
                <a:gd name="T60" fmla="*/ 6 w 23"/>
                <a:gd name="T61" fmla="*/ 17 h 20"/>
                <a:gd name="T62" fmla="*/ 5 w 23"/>
                <a:gd name="T63" fmla="*/ 15 h 20"/>
                <a:gd name="T64" fmla="*/ 4 w 23"/>
                <a:gd name="T65" fmla="*/ 14 h 20"/>
                <a:gd name="T66" fmla="*/ 3 w 23"/>
                <a:gd name="T67" fmla="*/ 13 h 20"/>
                <a:gd name="T68" fmla="*/ 4 w 23"/>
                <a:gd name="T69" fmla="*/ 12 h 20"/>
                <a:gd name="T70" fmla="*/ 5 w 23"/>
                <a:gd name="T71" fmla="*/ 11 h 20"/>
                <a:gd name="T72" fmla="*/ 10 w 23"/>
                <a:gd name="T73" fmla="*/ 8 h 20"/>
                <a:gd name="T74" fmla="*/ 11 w 23"/>
                <a:gd name="T75" fmla="*/ 9 h 20"/>
                <a:gd name="T76" fmla="*/ 11 w 23"/>
                <a:gd name="T77" fmla="*/ 11 h 20"/>
                <a:gd name="T78" fmla="*/ 12 w 23"/>
                <a:gd name="T79" fmla="*/ 11 h 20"/>
                <a:gd name="T80" fmla="*/ 11 w 23"/>
                <a:gd name="T81" fmla="*/ 13 h 20"/>
                <a:gd name="T82" fmla="*/ 10 w 23"/>
                <a:gd name="T83" fmla="*/ 14 h 2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"/>
                <a:gd name="T127" fmla="*/ 0 h 20"/>
                <a:gd name="T128" fmla="*/ 23 w 23"/>
                <a:gd name="T129" fmla="*/ 20 h 2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" h="20">
                  <a:moveTo>
                    <a:pt x="17" y="11"/>
                  </a:moveTo>
                  <a:lnTo>
                    <a:pt x="17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4" y="11"/>
                  </a:lnTo>
                  <a:lnTo>
                    <a:pt x="13" y="11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7" y="5"/>
                  </a:lnTo>
                  <a:lnTo>
                    <a:pt x="18" y="5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9" y="7"/>
                  </a:lnTo>
                  <a:lnTo>
                    <a:pt x="19" y="8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20" y="10"/>
                  </a:lnTo>
                  <a:lnTo>
                    <a:pt x="20" y="11"/>
                  </a:lnTo>
                  <a:lnTo>
                    <a:pt x="19" y="11"/>
                  </a:lnTo>
                  <a:lnTo>
                    <a:pt x="19" y="12"/>
                  </a:lnTo>
                  <a:lnTo>
                    <a:pt x="19" y="13"/>
                  </a:lnTo>
                  <a:lnTo>
                    <a:pt x="18" y="14"/>
                  </a:lnTo>
                  <a:lnTo>
                    <a:pt x="19" y="14"/>
                  </a:lnTo>
                  <a:lnTo>
                    <a:pt x="22" y="11"/>
                  </a:lnTo>
                  <a:lnTo>
                    <a:pt x="16" y="0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5" y="9"/>
                  </a:lnTo>
                  <a:lnTo>
                    <a:pt x="4" y="9"/>
                  </a:lnTo>
                  <a:lnTo>
                    <a:pt x="3" y="9"/>
                  </a:lnTo>
                  <a:lnTo>
                    <a:pt x="2" y="10"/>
                  </a:lnTo>
                  <a:lnTo>
                    <a:pt x="2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9"/>
                  </a:lnTo>
                  <a:lnTo>
                    <a:pt x="6" y="19"/>
                  </a:lnTo>
                  <a:lnTo>
                    <a:pt x="12" y="19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0" y="18"/>
                  </a:lnTo>
                  <a:lnTo>
                    <a:pt x="9" y="17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5" y="15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10" y="8"/>
                  </a:lnTo>
                  <a:lnTo>
                    <a:pt x="10" y="9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2"/>
                  </a:lnTo>
                  <a:lnTo>
                    <a:pt x="11" y="13"/>
                  </a:lnTo>
                  <a:lnTo>
                    <a:pt x="10" y="14"/>
                  </a:lnTo>
                  <a:lnTo>
                    <a:pt x="17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1" name="Freeform 479"/>
            <p:cNvSpPr>
              <a:spLocks/>
            </p:cNvSpPr>
            <p:nvPr/>
          </p:nvSpPr>
          <p:spPr bwMode="auto">
            <a:xfrm>
              <a:off x="1598" y="2954"/>
              <a:ext cx="21" cy="22"/>
            </a:xfrm>
            <a:custGeom>
              <a:avLst/>
              <a:gdLst>
                <a:gd name="T0" fmla="*/ 10 w 21"/>
                <a:gd name="T1" fmla="*/ 9 h 22"/>
                <a:gd name="T2" fmla="*/ 5 w 21"/>
                <a:gd name="T3" fmla="*/ 17 h 22"/>
                <a:gd name="T4" fmla="*/ 6 w 21"/>
                <a:gd name="T5" fmla="*/ 21 h 22"/>
                <a:gd name="T6" fmla="*/ 7 w 21"/>
                <a:gd name="T7" fmla="*/ 20 h 22"/>
                <a:gd name="T8" fmla="*/ 6 w 21"/>
                <a:gd name="T9" fmla="*/ 19 h 22"/>
                <a:gd name="T10" fmla="*/ 6 w 21"/>
                <a:gd name="T11" fmla="*/ 19 h 22"/>
                <a:gd name="T12" fmla="*/ 7 w 21"/>
                <a:gd name="T13" fmla="*/ 19 h 22"/>
                <a:gd name="T14" fmla="*/ 7 w 21"/>
                <a:gd name="T15" fmla="*/ 18 h 22"/>
                <a:gd name="T16" fmla="*/ 8 w 21"/>
                <a:gd name="T17" fmla="*/ 17 h 22"/>
                <a:gd name="T18" fmla="*/ 12 w 21"/>
                <a:gd name="T19" fmla="*/ 12 h 22"/>
                <a:gd name="T20" fmla="*/ 12 w 21"/>
                <a:gd name="T21" fmla="*/ 12 h 22"/>
                <a:gd name="T22" fmla="*/ 12 w 21"/>
                <a:gd name="T23" fmla="*/ 13 h 22"/>
                <a:gd name="T24" fmla="*/ 13 w 21"/>
                <a:gd name="T25" fmla="*/ 13 h 22"/>
                <a:gd name="T26" fmla="*/ 14 w 21"/>
                <a:gd name="T27" fmla="*/ 14 h 22"/>
                <a:gd name="T28" fmla="*/ 15 w 21"/>
                <a:gd name="T29" fmla="*/ 14 h 22"/>
                <a:gd name="T30" fmla="*/ 15 w 21"/>
                <a:gd name="T31" fmla="*/ 14 h 22"/>
                <a:gd name="T32" fmla="*/ 16 w 21"/>
                <a:gd name="T33" fmla="*/ 14 h 22"/>
                <a:gd name="T34" fmla="*/ 17 w 21"/>
                <a:gd name="T35" fmla="*/ 14 h 22"/>
                <a:gd name="T36" fmla="*/ 18 w 21"/>
                <a:gd name="T37" fmla="*/ 14 h 22"/>
                <a:gd name="T38" fmla="*/ 18 w 21"/>
                <a:gd name="T39" fmla="*/ 13 h 22"/>
                <a:gd name="T40" fmla="*/ 19 w 21"/>
                <a:gd name="T41" fmla="*/ 12 h 22"/>
                <a:gd name="T42" fmla="*/ 19 w 21"/>
                <a:gd name="T43" fmla="*/ 12 h 22"/>
                <a:gd name="T44" fmla="*/ 19 w 21"/>
                <a:gd name="T45" fmla="*/ 11 h 22"/>
                <a:gd name="T46" fmla="*/ 20 w 21"/>
                <a:gd name="T47" fmla="*/ 11 h 22"/>
                <a:gd name="T48" fmla="*/ 20 w 21"/>
                <a:gd name="T49" fmla="*/ 10 h 22"/>
                <a:gd name="T50" fmla="*/ 19 w 21"/>
                <a:gd name="T51" fmla="*/ 9 h 22"/>
                <a:gd name="T52" fmla="*/ 19 w 21"/>
                <a:gd name="T53" fmla="*/ 9 h 22"/>
                <a:gd name="T54" fmla="*/ 19 w 21"/>
                <a:gd name="T55" fmla="*/ 8 h 22"/>
                <a:gd name="T56" fmla="*/ 19 w 21"/>
                <a:gd name="T57" fmla="*/ 7 h 22"/>
                <a:gd name="T58" fmla="*/ 18 w 21"/>
                <a:gd name="T59" fmla="*/ 6 h 22"/>
                <a:gd name="T60" fmla="*/ 16 w 21"/>
                <a:gd name="T61" fmla="*/ 0 h 22"/>
                <a:gd name="T62" fmla="*/ 15 w 21"/>
                <a:gd name="T63" fmla="*/ 0 h 22"/>
                <a:gd name="T64" fmla="*/ 15 w 21"/>
                <a:gd name="T65" fmla="*/ 1 h 22"/>
                <a:gd name="T66" fmla="*/ 15 w 21"/>
                <a:gd name="T67" fmla="*/ 2 h 22"/>
                <a:gd name="T68" fmla="*/ 15 w 21"/>
                <a:gd name="T69" fmla="*/ 2 h 22"/>
                <a:gd name="T70" fmla="*/ 15 w 21"/>
                <a:gd name="T71" fmla="*/ 3 h 22"/>
                <a:gd name="T72" fmla="*/ 14 w 21"/>
                <a:gd name="T73" fmla="*/ 3 h 22"/>
                <a:gd name="T74" fmla="*/ 13 w 21"/>
                <a:gd name="T75" fmla="*/ 3 h 22"/>
                <a:gd name="T76" fmla="*/ 13 w 21"/>
                <a:gd name="T77" fmla="*/ 4 h 22"/>
                <a:gd name="T78" fmla="*/ 5 w 21"/>
                <a:gd name="T79" fmla="*/ 8 h 22"/>
                <a:gd name="T80" fmla="*/ 4 w 21"/>
                <a:gd name="T81" fmla="*/ 8 h 22"/>
                <a:gd name="T82" fmla="*/ 3 w 21"/>
                <a:gd name="T83" fmla="*/ 8 h 22"/>
                <a:gd name="T84" fmla="*/ 2 w 21"/>
                <a:gd name="T85" fmla="*/ 8 h 22"/>
                <a:gd name="T86" fmla="*/ 2 w 21"/>
                <a:gd name="T87" fmla="*/ 8 h 22"/>
                <a:gd name="T88" fmla="*/ 2 w 21"/>
                <a:gd name="T89" fmla="*/ 7 h 22"/>
                <a:gd name="T90" fmla="*/ 1 w 21"/>
                <a:gd name="T91" fmla="*/ 7 h 22"/>
                <a:gd name="T92" fmla="*/ 1 w 21"/>
                <a:gd name="T93" fmla="*/ 6 h 22"/>
                <a:gd name="T94" fmla="*/ 0 w 21"/>
                <a:gd name="T95" fmla="*/ 7 h 22"/>
                <a:gd name="T96" fmla="*/ 3 w 21"/>
                <a:gd name="T97" fmla="*/ 13 h 22"/>
                <a:gd name="T98" fmla="*/ 4 w 21"/>
                <a:gd name="T99" fmla="*/ 13 h 22"/>
                <a:gd name="T100" fmla="*/ 3 w 21"/>
                <a:gd name="T101" fmla="*/ 12 h 22"/>
                <a:gd name="T102" fmla="*/ 3 w 21"/>
                <a:gd name="T103" fmla="*/ 12 h 22"/>
                <a:gd name="T104" fmla="*/ 3 w 21"/>
                <a:gd name="T105" fmla="*/ 11 h 22"/>
                <a:gd name="T106" fmla="*/ 4 w 21"/>
                <a:gd name="T107" fmla="*/ 11 h 22"/>
                <a:gd name="T108" fmla="*/ 4 w 21"/>
                <a:gd name="T109" fmla="*/ 10 h 22"/>
                <a:gd name="T110" fmla="*/ 5 w 21"/>
                <a:gd name="T111" fmla="*/ 10 h 22"/>
                <a:gd name="T112" fmla="*/ 5 w 21"/>
                <a:gd name="T113" fmla="*/ 10 h 22"/>
                <a:gd name="T114" fmla="*/ 6 w 21"/>
                <a:gd name="T115" fmla="*/ 10 h 22"/>
                <a:gd name="T116" fmla="*/ 10 w 21"/>
                <a:gd name="T117" fmla="*/ 8 h 22"/>
                <a:gd name="T118" fmla="*/ 10 w 21"/>
                <a:gd name="T119" fmla="*/ 9 h 2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1"/>
                <a:gd name="T181" fmla="*/ 0 h 22"/>
                <a:gd name="T182" fmla="*/ 21 w 21"/>
                <a:gd name="T183" fmla="*/ 22 h 2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1" h="22">
                  <a:moveTo>
                    <a:pt x="10" y="9"/>
                  </a:moveTo>
                  <a:lnTo>
                    <a:pt x="5" y="17"/>
                  </a:lnTo>
                  <a:lnTo>
                    <a:pt x="6" y="21"/>
                  </a:lnTo>
                  <a:lnTo>
                    <a:pt x="7" y="20"/>
                  </a:lnTo>
                  <a:lnTo>
                    <a:pt x="6" y="19"/>
                  </a:lnTo>
                  <a:lnTo>
                    <a:pt x="7" y="19"/>
                  </a:lnTo>
                  <a:lnTo>
                    <a:pt x="7" y="18"/>
                  </a:lnTo>
                  <a:lnTo>
                    <a:pt x="8" y="17"/>
                  </a:lnTo>
                  <a:lnTo>
                    <a:pt x="12" y="12"/>
                  </a:lnTo>
                  <a:lnTo>
                    <a:pt x="12" y="13"/>
                  </a:lnTo>
                  <a:lnTo>
                    <a:pt x="13" y="13"/>
                  </a:lnTo>
                  <a:lnTo>
                    <a:pt x="14" y="14"/>
                  </a:lnTo>
                  <a:lnTo>
                    <a:pt x="15" y="14"/>
                  </a:lnTo>
                  <a:lnTo>
                    <a:pt x="16" y="14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18" y="13"/>
                  </a:lnTo>
                  <a:lnTo>
                    <a:pt x="19" y="12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0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9" y="7"/>
                  </a:lnTo>
                  <a:lnTo>
                    <a:pt x="18" y="6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5" y="8"/>
                  </a:lnTo>
                  <a:lnTo>
                    <a:pt x="4" y="8"/>
                  </a:lnTo>
                  <a:lnTo>
                    <a:pt x="3" y="8"/>
                  </a:lnTo>
                  <a:lnTo>
                    <a:pt x="2" y="8"/>
                  </a:lnTo>
                  <a:lnTo>
                    <a:pt x="2" y="7"/>
                  </a:lnTo>
                  <a:lnTo>
                    <a:pt x="1" y="7"/>
                  </a:lnTo>
                  <a:lnTo>
                    <a:pt x="1" y="6"/>
                  </a:lnTo>
                  <a:lnTo>
                    <a:pt x="0" y="7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6" y="10"/>
                  </a:lnTo>
                  <a:lnTo>
                    <a:pt x="10" y="8"/>
                  </a:lnTo>
                  <a:lnTo>
                    <a:pt x="1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2" name="Freeform 480"/>
            <p:cNvSpPr>
              <a:spLocks/>
            </p:cNvSpPr>
            <p:nvPr/>
          </p:nvSpPr>
          <p:spPr bwMode="auto">
            <a:xfrm>
              <a:off x="1611" y="2960"/>
              <a:ext cx="6" cy="4"/>
            </a:xfrm>
            <a:custGeom>
              <a:avLst/>
              <a:gdLst>
                <a:gd name="T0" fmla="*/ 3 w 6"/>
                <a:gd name="T1" fmla="*/ 0 h 4"/>
                <a:gd name="T2" fmla="*/ 3 w 6"/>
                <a:gd name="T3" fmla="*/ 0 h 4"/>
                <a:gd name="T4" fmla="*/ 3 w 6"/>
                <a:gd name="T5" fmla="*/ 0 h 4"/>
                <a:gd name="T6" fmla="*/ 4 w 6"/>
                <a:gd name="T7" fmla="*/ 0 h 4"/>
                <a:gd name="T8" fmla="*/ 4 w 6"/>
                <a:gd name="T9" fmla="*/ 0 h 4"/>
                <a:gd name="T10" fmla="*/ 4 w 6"/>
                <a:gd name="T11" fmla="*/ 0 h 4"/>
                <a:gd name="T12" fmla="*/ 5 w 6"/>
                <a:gd name="T13" fmla="*/ 0 h 4"/>
                <a:gd name="T14" fmla="*/ 5 w 6"/>
                <a:gd name="T15" fmla="*/ 1 h 4"/>
                <a:gd name="T16" fmla="*/ 5 w 6"/>
                <a:gd name="T17" fmla="*/ 1 h 4"/>
                <a:gd name="T18" fmla="*/ 5 w 6"/>
                <a:gd name="T19" fmla="*/ 1 h 4"/>
                <a:gd name="T20" fmla="*/ 5 w 6"/>
                <a:gd name="T21" fmla="*/ 1 h 4"/>
                <a:gd name="T22" fmla="*/ 5 w 6"/>
                <a:gd name="T23" fmla="*/ 2 h 4"/>
                <a:gd name="T24" fmla="*/ 5 w 6"/>
                <a:gd name="T25" fmla="*/ 2 h 4"/>
                <a:gd name="T26" fmla="*/ 5 w 6"/>
                <a:gd name="T27" fmla="*/ 2 h 4"/>
                <a:gd name="T28" fmla="*/ 5 w 6"/>
                <a:gd name="T29" fmla="*/ 2 h 4"/>
                <a:gd name="T30" fmla="*/ 5 w 6"/>
                <a:gd name="T31" fmla="*/ 3 h 4"/>
                <a:gd name="T32" fmla="*/ 4 w 6"/>
                <a:gd name="T33" fmla="*/ 3 h 4"/>
                <a:gd name="T34" fmla="*/ 4 w 6"/>
                <a:gd name="T35" fmla="*/ 3 h 4"/>
                <a:gd name="T36" fmla="*/ 4 w 6"/>
                <a:gd name="T37" fmla="*/ 3 h 4"/>
                <a:gd name="T38" fmla="*/ 3 w 6"/>
                <a:gd name="T39" fmla="*/ 3 h 4"/>
                <a:gd name="T40" fmla="*/ 3 w 6"/>
                <a:gd name="T41" fmla="*/ 3 h 4"/>
                <a:gd name="T42" fmla="*/ 2 w 6"/>
                <a:gd name="T43" fmla="*/ 3 h 4"/>
                <a:gd name="T44" fmla="*/ 2 w 6"/>
                <a:gd name="T45" fmla="*/ 3 h 4"/>
                <a:gd name="T46" fmla="*/ 1 w 6"/>
                <a:gd name="T47" fmla="*/ 3 h 4"/>
                <a:gd name="T48" fmla="*/ 1 w 6"/>
                <a:gd name="T49" fmla="*/ 3 h 4"/>
                <a:gd name="T50" fmla="*/ 1 w 6"/>
                <a:gd name="T51" fmla="*/ 2 h 4"/>
                <a:gd name="T52" fmla="*/ 1 w 6"/>
                <a:gd name="T53" fmla="*/ 2 h 4"/>
                <a:gd name="T54" fmla="*/ 0 w 6"/>
                <a:gd name="T55" fmla="*/ 2 h 4"/>
                <a:gd name="T56" fmla="*/ 0 w 6"/>
                <a:gd name="T57" fmla="*/ 2 h 4"/>
                <a:gd name="T58" fmla="*/ 0 w 6"/>
                <a:gd name="T59" fmla="*/ 1 h 4"/>
                <a:gd name="T60" fmla="*/ 3 w 6"/>
                <a:gd name="T61" fmla="*/ 0 h 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6"/>
                <a:gd name="T94" fmla="*/ 0 h 4"/>
                <a:gd name="T95" fmla="*/ 6 w 6"/>
                <a:gd name="T96" fmla="*/ 4 h 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6" h="4">
                  <a:moveTo>
                    <a:pt x="3" y="0"/>
                  </a:move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2"/>
                  </a:lnTo>
                  <a:lnTo>
                    <a:pt x="5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3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3" name="Freeform 481"/>
            <p:cNvSpPr>
              <a:spLocks/>
            </p:cNvSpPr>
            <p:nvPr/>
          </p:nvSpPr>
          <p:spPr bwMode="auto">
            <a:xfrm>
              <a:off x="1607" y="2974"/>
              <a:ext cx="21" cy="16"/>
            </a:xfrm>
            <a:custGeom>
              <a:avLst/>
              <a:gdLst>
                <a:gd name="T0" fmla="*/ 15 w 21"/>
                <a:gd name="T1" fmla="*/ 9 h 16"/>
                <a:gd name="T2" fmla="*/ 15 w 21"/>
                <a:gd name="T3" fmla="*/ 9 h 16"/>
                <a:gd name="T4" fmla="*/ 15 w 21"/>
                <a:gd name="T5" fmla="*/ 8 h 16"/>
                <a:gd name="T6" fmla="*/ 16 w 21"/>
                <a:gd name="T7" fmla="*/ 8 h 16"/>
                <a:gd name="T8" fmla="*/ 17 w 21"/>
                <a:gd name="T9" fmla="*/ 8 h 16"/>
                <a:gd name="T10" fmla="*/ 18 w 21"/>
                <a:gd name="T11" fmla="*/ 8 h 16"/>
                <a:gd name="T12" fmla="*/ 18 w 21"/>
                <a:gd name="T13" fmla="*/ 9 h 16"/>
                <a:gd name="T14" fmla="*/ 18 w 21"/>
                <a:gd name="T15" fmla="*/ 9 h 16"/>
                <a:gd name="T16" fmla="*/ 18 w 21"/>
                <a:gd name="T17" fmla="*/ 9 h 16"/>
                <a:gd name="T18" fmla="*/ 18 w 21"/>
                <a:gd name="T19" fmla="*/ 10 h 16"/>
                <a:gd name="T20" fmla="*/ 18 w 21"/>
                <a:gd name="T21" fmla="*/ 11 h 16"/>
                <a:gd name="T22" fmla="*/ 18 w 21"/>
                <a:gd name="T23" fmla="*/ 11 h 16"/>
                <a:gd name="T24" fmla="*/ 18 w 21"/>
                <a:gd name="T25" fmla="*/ 12 h 16"/>
                <a:gd name="T26" fmla="*/ 17 w 21"/>
                <a:gd name="T27" fmla="*/ 13 h 16"/>
                <a:gd name="T28" fmla="*/ 17 w 21"/>
                <a:gd name="T29" fmla="*/ 14 h 16"/>
                <a:gd name="T30" fmla="*/ 16 w 21"/>
                <a:gd name="T31" fmla="*/ 14 h 16"/>
                <a:gd name="T32" fmla="*/ 15 w 21"/>
                <a:gd name="T33" fmla="*/ 14 h 16"/>
                <a:gd name="T34" fmla="*/ 15 w 21"/>
                <a:gd name="T35" fmla="*/ 15 h 16"/>
                <a:gd name="T36" fmla="*/ 20 w 21"/>
                <a:gd name="T37" fmla="*/ 12 h 16"/>
                <a:gd name="T38" fmla="*/ 15 w 21"/>
                <a:gd name="T39" fmla="*/ 1 h 16"/>
                <a:gd name="T40" fmla="*/ 12 w 21"/>
                <a:gd name="T41" fmla="*/ 0 h 16"/>
                <a:gd name="T42" fmla="*/ 12 w 21"/>
                <a:gd name="T43" fmla="*/ 1 h 16"/>
                <a:gd name="T44" fmla="*/ 12 w 21"/>
                <a:gd name="T45" fmla="*/ 1 h 16"/>
                <a:gd name="T46" fmla="*/ 13 w 21"/>
                <a:gd name="T47" fmla="*/ 1 h 16"/>
                <a:gd name="T48" fmla="*/ 13 w 21"/>
                <a:gd name="T49" fmla="*/ 1 h 16"/>
                <a:gd name="T50" fmla="*/ 14 w 21"/>
                <a:gd name="T51" fmla="*/ 1 h 16"/>
                <a:gd name="T52" fmla="*/ 15 w 21"/>
                <a:gd name="T53" fmla="*/ 1 h 16"/>
                <a:gd name="T54" fmla="*/ 15 w 21"/>
                <a:gd name="T55" fmla="*/ 2 h 16"/>
                <a:gd name="T56" fmla="*/ 15 w 21"/>
                <a:gd name="T57" fmla="*/ 2 h 16"/>
                <a:gd name="T58" fmla="*/ 15 w 21"/>
                <a:gd name="T59" fmla="*/ 3 h 16"/>
                <a:gd name="T60" fmla="*/ 16 w 21"/>
                <a:gd name="T61" fmla="*/ 4 h 16"/>
                <a:gd name="T62" fmla="*/ 16 w 21"/>
                <a:gd name="T63" fmla="*/ 4 h 16"/>
                <a:gd name="T64" fmla="*/ 16 w 21"/>
                <a:gd name="T65" fmla="*/ 5 h 16"/>
                <a:gd name="T66" fmla="*/ 16 w 21"/>
                <a:gd name="T67" fmla="*/ 6 h 16"/>
                <a:gd name="T68" fmla="*/ 15 w 21"/>
                <a:gd name="T69" fmla="*/ 6 h 16"/>
                <a:gd name="T70" fmla="*/ 15 w 21"/>
                <a:gd name="T71" fmla="*/ 6 h 16"/>
                <a:gd name="T72" fmla="*/ 15 w 21"/>
                <a:gd name="T73" fmla="*/ 6 h 16"/>
                <a:gd name="T74" fmla="*/ 14 w 21"/>
                <a:gd name="T75" fmla="*/ 6 h 16"/>
                <a:gd name="T76" fmla="*/ 5 w 21"/>
                <a:gd name="T77" fmla="*/ 9 h 16"/>
                <a:gd name="T78" fmla="*/ 4 w 21"/>
                <a:gd name="T79" fmla="*/ 9 h 16"/>
                <a:gd name="T80" fmla="*/ 3 w 21"/>
                <a:gd name="T81" fmla="*/ 9 h 16"/>
                <a:gd name="T82" fmla="*/ 2 w 21"/>
                <a:gd name="T83" fmla="*/ 9 h 16"/>
                <a:gd name="T84" fmla="*/ 2 w 21"/>
                <a:gd name="T85" fmla="*/ 9 h 16"/>
                <a:gd name="T86" fmla="*/ 1 w 21"/>
                <a:gd name="T87" fmla="*/ 9 h 16"/>
                <a:gd name="T88" fmla="*/ 1 w 21"/>
                <a:gd name="T89" fmla="*/ 8 h 16"/>
                <a:gd name="T90" fmla="*/ 1 w 21"/>
                <a:gd name="T91" fmla="*/ 7 h 16"/>
                <a:gd name="T92" fmla="*/ 0 w 21"/>
                <a:gd name="T93" fmla="*/ 8 h 16"/>
                <a:gd name="T94" fmla="*/ 2 w 21"/>
                <a:gd name="T95" fmla="*/ 14 h 16"/>
                <a:gd name="T96" fmla="*/ 3 w 21"/>
                <a:gd name="T97" fmla="*/ 14 h 16"/>
                <a:gd name="T98" fmla="*/ 2 w 21"/>
                <a:gd name="T99" fmla="*/ 14 h 16"/>
                <a:gd name="T100" fmla="*/ 2 w 21"/>
                <a:gd name="T101" fmla="*/ 13 h 16"/>
                <a:gd name="T102" fmla="*/ 2 w 21"/>
                <a:gd name="T103" fmla="*/ 12 h 16"/>
                <a:gd name="T104" fmla="*/ 3 w 21"/>
                <a:gd name="T105" fmla="*/ 12 h 16"/>
                <a:gd name="T106" fmla="*/ 3 w 21"/>
                <a:gd name="T107" fmla="*/ 11 h 16"/>
                <a:gd name="T108" fmla="*/ 4 w 21"/>
                <a:gd name="T109" fmla="*/ 11 h 16"/>
                <a:gd name="T110" fmla="*/ 5 w 21"/>
                <a:gd name="T111" fmla="*/ 11 h 16"/>
                <a:gd name="T112" fmla="*/ 5 w 21"/>
                <a:gd name="T113" fmla="*/ 11 h 16"/>
                <a:gd name="T114" fmla="*/ 15 w 21"/>
                <a:gd name="T115" fmla="*/ 9 h 1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1"/>
                <a:gd name="T175" fmla="*/ 0 h 16"/>
                <a:gd name="T176" fmla="*/ 21 w 21"/>
                <a:gd name="T177" fmla="*/ 16 h 1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1" h="16">
                  <a:moveTo>
                    <a:pt x="15" y="9"/>
                  </a:moveTo>
                  <a:lnTo>
                    <a:pt x="15" y="9"/>
                  </a:lnTo>
                  <a:lnTo>
                    <a:pt x="15" y="8"/>
                  </a:lnTo>
                  <a:lnTo>
                    <a:pt x="16" y="8"/>
                  </a:lnTo>
                  <a:lnTo>
                    <a:pt x="17" y="8"/>
                  </a:lnTo>
                  <a:lnTo>
                    <a:pt x="18" y="8"/>
                  </a:lnTo>
                  <a:lnTo>
                    <a:pt x="18" y="9"/>
                  </a:lnTo>
                  <a:lnTo>
                    <a:pt x="18" y="10"/>
                  </a:lnTo>
                  <a:lnTo>
                    <a:pt x="18" y="11"/>
                  </a:lnTo>
                  <a:lnTo>
                    <a:pt x="18" y="12"/>
                  </a:lnTo>
                  <a:lnTo>
                    <a:pt x="17" y="13"/>
                  </a:lnTo>
                  <a:lnTo>
                    <a:pt x="17" y="14"/>
                  </a:lnTo>
                  <a:lnTo>
                    <a:pt x="16" y="14"/>
                  </a:lnTo>
                  <a:lnTo>
                    <a:pt x="15" y="14"/>
                  </a:lnTo>
                  <a:lnTo>
                    <a:pt x="15" y="15"/>
                  </a:lnTo>
                  <a:lnTo>
                    <a:pt x="20" y="12"/>
                  </a:lnTo>
                  <a:lnTo>
                    <a:pt x="15" y="1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5" y="3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6" y="6"/>
                  </a:lnTo>
                  <a:lnTo>
                    <a:pt x="15" y="6"/>
                  </a:lnTo>
                  <a:lnTo>
                    <a:pt x="14" y="6"/>
                  </a:lnTo>
                  <a:lnTo>
                    <a:pt x="5" y="9"/>
                  </a:lnTo>
                  <a:lnTo>
                    <a:pt x="4" y="9"/>
                  </a:lnTo>
                  <a:lnTo>
                    <a:pt x="3" y="9"/>
                  </a:lnTo>
                  <a:lnTo>
                    <a:pt x="2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8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15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4" name="Freeform 482"/>
            <p:cNvSpPr>
              <a:spLocks/>
            </p:cNvSpPr>
            <p:nvPr/>
          </p:nvSpPr>
          <p:spPr bwMode="auto">
            <a:xfrm>
              <a:off x="1612" y="2994"/>
              <a:ext cx="20" cy="16"/>
            </a:xfrm>
            <a:custGeom>
              <a:avLst/>
              <a:gdLst>
                <a:gd name="T0" fmla="*/ 9 w 20"/>
                <a:gd name="T1" fmla="*/ 9 h 16"/>
                <a:gd name="T2" fmla="*/ 14 w 20"/>
                <a:gd name="T3" fmla="*/ 6 h 16"/>
                <a:gd name="T4" fmla="*/ 14 w 20"/>
                <a:gd name="T5" fmla="*/ 5 h 16"/>
                <a:gd name="T6" fmla="*/ 15 w 20"/>
                <a:gd name="T7" fmla="*/ 5 h 16"/>
                <a:gd name="T8" fmla="*/ 16 w 20"/>
                <a:gd name="T9" fmla="*/ 5 h 16"/>
                <a:gd name="T10" fmla="*/ 17 w 20"/>
                <a:gd name="T11" fmla="*/ 5 h 16"/>
                <a:gd name="T12" fmla="*/ 17 w 20"/>
                <a:gd name="T13" fmla="*/ 6 h 16"/>
                <a:gd name="T14" fmla="*/ 17 w 20"/>
                <a:gd name="T15" fmla="*/ 6 h 16"/>
                <a:gd name="T16" fmla="*/ 17 w 20"/>
                <a:gd name="T17" fmla="*/ 6 h 16"/>
                <a:gd name="T18" fmla="*/ 16 w 20"/>
                <a:gd name="T19" fmla="*/ 0 h 16"/>
                <a:gd name="T20" fmla="*/ 15 w 20"/>
                <a:gd name="T21" fmla="*/ 1 h 16"/>
                <a:gd name="T22" fmla="*/ 15 w 20"/>
                <a:gd name="T23" fmla="*/ 1 h 16"/>
                <a:gd name="T24" fmla="*/ 14 w 20"/>
                <a:gd name="T25" fmla="*/ 2 h 16"/>
                <a:gd name="T26" fmla="*/ 14 w 20"/>
                <a:gd name="T27" fmla="*/ 3 h 16"/>
                <a:gd name="T28" fmla="*/ 14 w 20"/>
                <a:gd name="T29" fmla="*/ 4 h 16"/>
                <a:gd name="T30" fmla="*/ 13 w 20"/>
                <a:gd name="T31" fmla="*/ 4 h 16"/>
                <a:gd name="T32" fmla="*/ 7 w 20"/>
                <a:gd name="T33" fmla="*/ 9 h 16"/>
                <a:gd name="T34" fmla="*/ 5 w 20"/>
                <a:gd name="T35" fmla="*/ 9 h 16"/>
                <a:gd name="T36" fmla="*/ 4 w 20"/>
                <a:gd name="T37" fmla="*/ 9 h 16"/>
                <a:gd name="T38" fmla="*/ 3 w 20"/>
                <a:gd name="T39" fmla="*/ 9 h 16"/>
                <a:gd name="T40" fmla="*/ 2 w 20"/>
                <a:gd name="T41" fmla="*/ 9 h 16"/>
                <a:gd name="T42" fmla="*/ 2 w 20"/>
                <a:gd name="T43" fmla="*/ 9 h 16"/>
                <a:gd name="T44" fmla="*/ 1 w 20"/>
                <a:gd name="T45" fmla="*/ 8 h 16"/>
                <a:gd name="T46" fmla="*/ 1 w 20"/>
                <a:gd name="T47" fmla="*/ 7 h 16"/>
                <a:gd name="T48" fmla="*/ 0 w 20"/>
                <a:gd name="T49" fmla="*/ 7 h 16"/>
                <a:gd name="T50" fmla="*/ 2 w 20"/>
                <a:gd name="T51" fmla="*/ 14 h 16"/>
                <a:gd name="T52" fmla="*/ 2 w 20"/>
                <a:gd name="T53" fmla="*/ 13 h 16"/>
                <a:gd name="T54" fmla="*/ 2 w 20"/>
                <a:gd name="T55" fmla="*/ 12 h 16"/>
                <a:gd name="T56" fmla="*/ 2 w 20"/>
                <a:gd name="T57" fmla="*/ 11 h 16"/>
                <a:gd name="T58" fmla="*/ 3 w 20"/>
                <a:gd name="T59" fmla="*/ 11 h 16"/>
                <a:gd name="T60" fmla="*/ 4 w 20"/>
                <a:gd name="T61" fmla="*/ 11 h 16"/>
                <a:gd name="T62" fmla="*/ 5 w 20"/>
                <a:gd name="T63" fmla="*/ 11 h 16"/>
                <a:gd name="T64" fmla="*/ 8 w 20"/>
                <a:gd name="T65" fmla="*/ 11 h 16"/>
                <a:gd name="T66" fmla="*/ 14 w 20"/>
                <a:gd name="T67" fmla="*/ 13 h 16"/>
                <a:gd name="T68" fmla="*/ 15 w 20"/>
                <a:gd name="T69" fmla="*/ 13 h 16"/>
                <a:gd name="T70" fmla="*/ 16 w 20"/>
                <a:gd name="T71" fmla="*/ 13 h 16"/>
                <a:gd name="T72" fmla="*/ 17 w 20"/>
                <a:gd name="T73" fmla="*/ 14 h 16"/>
                <a:gd name="T74" fmla="*/ 17 w 20"/>
                <a:gd name="T75" fmla="*/ 14 h 16"/>
                <a:gd name="T76" fmla="*/ 17 w 20"/>
                <a:gd name="T77" fmla="*/ 14 h 16"/>
                <a:gd name="T78" fmla="*/ 18 w 20"/>
                <a:gd name="T79" fmla="*/ 14 h 16"/>
                <a:gd name="T80" fmla="*/ 18 w 20"/>
                <a:gd name="T81" fmla="*/ 15 h 16"/>
                <a:gd name="T82" fmla="*/ 19 w 20"/>
                <a:gd name="T83" fmla="*/ 15 h 16"/>
                <a:gd name="T84" fmla="*/ 17 w 20"/>
                <a:gd name="T85" fmla="*/ 9 h 16"/>
                <a:gd name="T86" fmla="*/ 17 w 20"/>
                <a:gd name="T87" fmla="*/ 10 h 16"/>
                <a:gd name="T88" fmla="*/ 17 w 20"/>
                <a:gd name="T89" fmla="*/ 11 h 16"/>
                <a:gd name="T90" fmla="*/ 17 w 20"/>
                <a:gd name="T91" fmla="*/ 11 h 16"/>
                <a:gd name="T92" fmla="*/ 17 w 20"/>
                <a:gd name="T93" fmla="*/ 11 h 16"/>
                <a:gd name="T94" fmla="*/ 16 w 20"/>
                <a:gd name="T95" fmla="*/ 11 h 16"/>
                <a:gd name="T96" fmla="*/ 15 w 20"/>
                <a:gd name="T97" fmla="*/ 11 h 16"/>
                <a:gd name="T98" fmla="*/ 14 w 20"/>
                <a:gd name="T99" fmla="*/ 11 h 16"/>
                <a:gd name="T100" fmla="*/ 9 w 20"/>
                <a:gd name="T101" fmla="*/ 9 h 1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0"/>
                <a:gd name="T154" fmla="*/ 0 h 16"/>
                <a:gd name="T155" fmla="*/ 20 w 20"/>
                <a:gd name="T156" fmla="*/ 16 h 1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0" h="16">
                  <a:moveTo>
                    <a:pt x="9" y="9"/>
                  </a:moveTo>
                  <a:lnTo>
                    <a:pt x="14" y="6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7" y="5"/>
                  </a:lnTo>
                  <a:lnTo>
                    <a:pt x="17" y="6"/>
                  </a:lnTo>
                  <a:lnTo>
                    <a:pt x="16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4" y="4"/>
                  </a:lnTo>
                  <a:lnTo>
                    <a:pt x="13" y="4"/>
                  </a:lnTo>
                  <a:lnTo>
                    <a:pt x="7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3" y="9"/>
                  </a:lnTo>
                  <a:lnTo>
                    <a:pt x="2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7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8" y="11"/>
                  </a:lnTo>
                  <a:lnTo>
                    <a:pt x="14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18" y="15"/>
                  </a:lnTo>
                  <a:lnTo>
                    <a:pt x="19" y="15"/>
                  </a:lnTo>
                  <a:lnTo>
                    <a:pt x="17" y="9"/>
                  </a:lnTo>
                  <a:lnTo>
                    <a:pt x="17" y="10"/>
                  </a:lnTo>
                  <a:lnTo>
                    <a:pt x="17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4" y="11"/>
                  </a:lnTo>
                  <a:lnTo>
                    <a:pt x="9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5" name="Freeform 483"/>
            <p:cNvSpPr>
              <a:spLocks/>
            </p:cNvSpPr>
            <p:nvPr/>
          </p:nvSpPr>
          <p:spPr bwMode="auto">
            <a:xfrm>
              <a:off x="1366" y="3175"/>
              <a:ext cx="14" cy="21"/>
            </a:xfrm>
            <a:custGeom>
              <a:avLst/>
              <a:gdLst>
                <a:gd name="T0" fmla="*/ 3 w 14"/>
                <a:gd name="T1" fmla="*/ 14 h 21"/>
                <a:gd name="T2" fmla="*/ 3 w 14"/>
                <a:gd name="T3" fmla="*/ 14 h 21"/>
                <a:gd name="T4" fmla="*/ 3 w 14"/>
                <a:gd name="T5" fmla="*/ 15 h 21"/>
                <a:gd name="T6" fmla="*/ 3 w 14"/>
                <a:gd name="T7" fmla="*/ 15 h 21"/>
                <a:gd name="T8" fmla="*/ 3 w 14"/>
                <a:gd name="T9" fmla="*/ 15 h 21"/>
                <a:gd name="T10" fmla="*/ 3 w 14"/>
                <a:gd name="T11" fmla="*/ 16 h 21"/>
                <a:gd name="T12" fmla="*/ 2 w 14"/>
                <a:gd name="T13" fmla="*/ 16 h 21"/>
                <a:gd name="T14" fmla="*/ 1 w 14"/>
                <a:gd name="T15" fmla="*/ 16 h 21"/>
                <a:gd name="T16" fmla="*/ 1 w 14"/>
                <a:gd name="T17" fmla="*/ 16 h 21"/>
                <a:gd name="T18" fmla="*/ 0 w 14"/>
                <a:gd name="T19" fmla="*/ 16 h 21"/>
                <a:gd name="T20" fmla="*/ 6 w 14"/>
                <a:gd name="T21" fmla="*/ 20 h 21"/>
                <a:gd name="T22" fmla="*/ 6 w 14"/>
                <a:gd name="T23" fmla="*/ 18 h 21"/>
                <a:gd name="T24" fmla="*/ 5 w 14"/>
                <a:gd name="T25" fmla="*/ 18 h 21"/>
                <a:gd name="T26" fmla="*/ 5 w 14"/>
                <a:gd name="T27" fmla="*/ 18 h 21"/>
                <a:gd name="T28" fmla="*/ 5 w 14"/>
                <a:gd name="T29" fmla="*/ 17 h 21"/>
                <a:gd name="T30" fmla="*/ 5 w 14"/>
                <a:gd name="T31" fmla="*/ 16 h 21"/>
                <a:gd name="T32" fmla="*/ 5 w 14"/>
                <a:gd name="T33" fmla="*/ 15 h 21"/>
                <a:gd name="T34" fmla="*/ 5 w 14"/>
                <a:gd name="T35" fmla="*/ 15 h 21"/>
                <a:gd name="T36" fmla="*/ 10 w 14"/>
                <a:gd name="T37" fmla="*/ 6 h 21"/>
                <a:gd name="T38" fmla="*/ 10 w 14"/>
                <a:gd name="T39" fmla="*/ 5 h 21"/>
                <a:gd name="T40" fmla="*/ 10 w 14"/>
                <a:gd name="T41" fmla="*/ 5 h 21"/>
                <a:gd name="T42" fmla="*/ 11 w 14"/>
                <a:gd name="T43" fmla="*/ 4 h 21"/>
                <a:gd name="T44" fmla="*/ 12 w 14"/>
                <a:gd name="T45" fmla="*/ 4 h 21"/>
                <a:gd name="T46" fmla="*/ 12 w 14"/>
                <a:gd name="T47" fmla="*/ 4 h 21"/>
                <a:gd name="T48" fmla="*/ 13 w 14"/>
                <a:gd name="T49" fmla="*/ 4 h 21"/>
                <a:gd name="T50" fmla="*/ 8 w 14"/>
                <a:gd name="T51" fmla="*/ 0 h 21"/>
                <a:gd name="T52" fmla="*/ 7 w 14"/>
                <a:gd name="T53" fmla="*/ 1 h 21"/>
                <a:gd name="T54" fmla="*/ 8 w 14"/>
                <a:gd name="T55" fmla="*/ 1 h 21"/>
                <a:gd name="T56" fmla="*/ 8 w 14"/>
                <a:gd name="T57" fmla="*/ 2 h 21"/>
                <a:gd name="T58" fmla="*/ 8 w 14"/>
                <a:gd name="T59" fmla="*/ 2 h 21"/>
                <a:gd name="T60" fmla="*/ 8 w 14"/>
                <a:gd name="T61" fmla="*/ 2 h 21"/>
                <a:gd name="T62" fmla="*/ 8 w 14"/>
                <a:gd name="T63" fmla="*/ 3 h 21"/>
                <a:gd name="T64" fmla="*/ 8 w 14"/>
                <a:gd name="T65" fmla="*/ 4 h 21"/>
                <a:gd name="T66" fmla="*/ 8 w 14"/>
                <a:gd name="T67" fmla="*/ 5 h 21"/>
                <a:gd name="T68" fmla="*/ 8 w 14"/>
                <a:gd name="T69" fmla="*/ 5 h 21"/>
                <a:gd name="T70" fmla="*/ 8 w 14"/>
                <a:gd name="T71" fmla="*/ 5 h 21"/>
                <a:gd name="T72" fmla="*/ 3 w 14"/>
                <a:gd name="T73" fmla="*/ 14 h 2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"/>
                <a:gd name="T112" fmla="*/ 0 h 21"/>
                <a:gd name="T113" fmla="*/ 14 w 14"/>
                <a:gd name="T114" fmla="*/ 21 h 2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" h="21">
                  <a:moveTo>
                    <a:pt x="3" y="14"/>
                  </a:moveTo>
                  <a:lnTo>
                    <a:pt x="3" y="14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8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8" y="5"/>
                  </a:lnTo>
                  <a:lnTo>
                    <a:pt x="3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6" name="Freeform 484"/>
            <p:cNvSpPr>
              <a:spLocks/>
            </p:cNvSpPr>
            <p:nvPr/>
          </p:nvSpPr>
          <p:spPr bwMode="auto">
            <a:xfrm>
              <a:off x="1344" y="3164"/>
              <a:ext cx="26" cy="25"/>
            </a:xfrm>
            <a:custGeom>
              <a:avLst/>
              <a:gdLst>
                <a:gd name="T0" fmla="*/ 11 w 26"/>
                <a:gd name="T1" fmla="*/ 22 h 25"/>
                <a:gd name="T2" fmla="*/ 15 w 26"/>
                <a:gd name="T3" fmla="*/ 24 h 25"/>
                <a:gd name="T4" fmla="*/ 15 w 26"/>
                <a:gd name="T5" fmla="*/ 24 h 25"/>
                <a:gd name="T6" fmla="*/ 15 w 26"/>
                <a:gd name="T7" fmla="*/ 23 h 25"/>
                <a:gd name="T8" fmla="*/ 14 w 26"/>
                <a:gd name="T9" fmla="*/ 22 h 25"/>
                <a:gd name="T10" fmla="*/ 14 w 26"/>
                <a:gd name="T11" fmla="*/ 22 h 25"/>
                <a:gd name="T12" fmla="*/ 14 w 26"/>
                <a:gd name="T13" fmla="*/ 21 h 25"/>
                <a:gd name="T14" fmla="*/ 15 w 26"/>
                <a:gd name="T15" fmla="*/ 20 h 25"/>
                <a:gd name="T16" fmla="*/ 15 w 26"/>
                <a:gd name="T17" fmla="*/ 19 h 25"/>
                <a:gd name="T18" fmla="*/ 15 w 26"/>
                <a:gd name="T19" fmla="*/ 19 h 25"/>
                <a:gd name="T20" fmla="*/ 21 w 26"/>
                <a:gd name="T21" fmla="*/ 11 h 25"/>
                <a:gd name="T22" fmla="*/ 21 w 26"/>
                <a:gd name="T23" fmla="*/ 10 h 25"/>
                <a:gd name="T24" fmla="*/ 22 w 26"/>
                <a:gd name="T25" fmla="*/ 10 h 25"/>
                <a:gd name="T26" fmla="*/ 22 w 26"/>
                <a:gd name="T27" fmla="*/ 10 h 25"/>
                <a:gd name="T28" fmla="*/ 23 w 26"/>
                <a:gd name="T29" fmla="*/ 9 h 25"/>
                <a:gd name="T30" fmla="*/ 23 w 26"/>
                <a:gd name="T31" fmla="*/ 9 h 25"/>
                <a:gd name="T32" fmla="*/ 24 w 26"/>
                <a:gd name="T33" fmla="*/ 9 h 25"/>
                <a:gd name="T34" fmla="*/ 25 w 26"/>
                <a:gd name="T35" fmla="*/ 9 h 25"/>
                <a:gd name="T36" fmla="*/ 20 w 26"/>
                <a:gd name="T37" fmla="*/ 5 h 25"/>
                <a:gd name="T38" fmla="*/ 19 w 26"/>
                <a:gd name="T39" fmla="*/ 6 h 25"/>
                <a:gd name="T40" fmla="*/ 20 w 26"/>
                <a:gd name="T41" fmla="*/ 6 h 25"/>
                <a:gd name="T42" fmla="*/ 20 w 26"/>
                <a:gd name="T43" fmla="*/ 6 h 25"/>
                <a:gd name="T44" fmla="*/ 21 w 26"/>
                <a:gd name="T45" fmla="*/ 6 h 25"/>
                <a:gd name="T46" fmla="*/ 21 w 26"/>
                <a:gd name="T47" fmla="*/ 7 h 25"/>
                <a:gd name="T48" fmla="*/ 21 w 26"/>
                <a:gd name="T49" fmla="*/ 8 h 25"/>
                <a:gd name="T50" fmla="*/ 21 w 26"/>
                <a:gd name="T51" fmla="*/ 9 h 25"/>
                <a:gd name="T52" fmla="*/ 20 w 26"/>
                <a:gd name="T53" fmla="*/ 9 h 25"/>
                <a:gd name="T54" fmla="*/ 20 w 26"/>
                <a:gd name="T55" fmla="*/ 10 h 25"/>
                <a:gd name="T56" fmla="*/ 19 w 26"/>
                <a:gd name="T57" fmla="*/ 10 h 25"/>
                <a:gd name="T58" fmla="*/ 13 w 26"/>
                <a:gd name="T59" fmla="*/ 19 h 25"/>
                <a:gd name="T60" fmla="*/ 13 w 26"/>
                <a:gd name="T61" fmla="*/ 0 h 25"/>
                <a:gd name="T62" fmla="*/ 12 w 26"/>
                <a:gd name="T63" fmla="*/ 0 h 25"/>
                <a:gd name="T64" fmla="*/ 4 w 26"/>
                <a:gd name="T65" fmla="*/ 12 h 25"/>
                <a:gd name="T66" fmla="*/ 4 w 26"/>
                <a:gd name="T67" fmla="*/ 13 h 25"/>
                <a:gd name="T68" fmla="*/ 3 w 26"/>
                <a:gd name="T69" fmla="*/ 13 h 25"/>
                <a:gd name="T70" fmla="*/ 3 w 26"/>
                <a:gd name="T71" fmla="*/ 14 h 25"/>
                <a:gd name="T72" fmla="*/ 2 w 26"/>
                <a:gd name="T73" fmla="*/ 14 h 25"/>
                <a:gd name="T74" fmla="*/ 2 w 26"/>
                <a:gd name="T75" fmla="*/ 14 h 25"/>
                <a:gd name="T76" fmla="*/ 1 w 26"/>
                <a:gd name="T77" fmla="*/ 14 h 25"/>
                <a:gd name="T78" fmla="*/ 0 w 26"/>
                <a:gd name="T79" fmla="*/ 14 h 25"/>
                <a:gd name="T80" fmla="*/ 0 w 26"/>
                <a:gd name="T81" fmla="*/ 13 h 25"/>
                <a:gd name="T82" fmla="*/ 0 w 26"/>
                <a:gd name="T83" fmla="*/ 14 h 25"/>
                <a:gd name="T84" fmla="*/ 5 w 26"/>
                <a:gd name="T85" fmla="*/ 18 h 25"/>
                <a:gd name="T86" fmla="*/ 5 w 26"/>
                <a:gd name="T87" fmla="*/ 17 h 25"/>
                <a:gd name="T88" fmla="*/ 5 w 26"/>
                <a:gd name="T89" fmla="*/ 16 h 25"/>
                <a:gd name="T90" fmla="*/ 4 w 26"/>
                <a:gd name="T91" fmla="*/ 16 h 25"/>
                <a:gd name="T92" fmla="*/ 4 w 26"/>
                <a:gd name="T93" fmla="*/ 15 h 25"/>
                <a:gd name="T94" fmla="*/ 4 w 26"/>
                <a:gd name="T95" fmla="*/ 14 h 25"/>
                <a:gd name="T96" fmla="*/ 4 w 26"/>
                <a:gd name="T97" fmla="*/ 14 h 25"/>
                <a:gd name="T98" fmla="*/ 5 w 26"/>
                <a:gd name="T99" fmla="*/ 14 h 25"/>
                <a:gd name="T100" fmla="*/ 5 w 26"/>
                <a:gd name="T101" fmla="*/ 13 h 25"/>
                <a:gd name="T102" fmla="*/ 10 w 26"/>
                <a:gd name="T103" fmla="*/ 5 h 25"/>
                <a:gd name="T104" fmla="*/ 11 w 26"/>
                <a:gd name="T105" fmla="*/ 22 h 2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6"/>
                <a:gd name="T160" fmla="*/ 0 h 25"/>
                <a:gd name="T161" fmla="*/ 26 w 26"/>
                <a:gd name="T162" fmla="*/ 25 h 2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6" h="25">
                  <a:moveTo>
                    <a:pt x="11" y="22"/>
                  </a:moveTo>
                  <a:lnTo>
                    <a:pt x="15" y="24"/>
                  </a:lnTo>
                  <a:lnTo>
                    <a:pt x="15" y="23"/>
                  </a:lnTo>
                  <a:lnTo>
                    <a:pt x="14" y="22"/>
                  </a:lnTo>
                  <a:lnTo>
                    <a:pt x="14" y="21"/>
                  </a:lnTo>
                  <a:lnTo>
                    <a:pt x="15" y="20"/>
                  </a:lnTo>
                  <a:lnTo>
                    <a:pt x="15" y="19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22" y="10"/>
                  </a:lnTo>
                  <a:lnTo>
                    <a:pt x="23" y="9"/>
                  </a:lnTo>
                  <a:lnTo>
                    <a:pt x="24" y="9"/>
                  </a:lnTo>
                  <a:lnTo>
                    <a:pt x="25" y="9"/>
                  </a:lnTo>
                  <a:lnTo>
                    <a:pt x="20" y="5"/>
                  </a:lnTo>
                  <a:lnTo>
                    <a:pt x="19" y="6"/>
                  </a:lnTo>
                  <a:lnTo>
                    <a:pt x="20" y="6"/>
                  </a:lnTo>
                  <a:lnTo>
                    <a:pt x="21" y="6"/>
                  </a:lnTo>
                  <a:lnTo>
                    <a:pt x="21" y="7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0" y="9"/>
                  </a:lnTo>
                  <a:lnTo>
                    <a:pt x="20" y="10"/>
                  </a:lnTo>
                  <a:lnTo>
                    <a:pt x="19" y="10"/>
                  </a:lnTo>
                  <a:lnTo>
                    <a:pt x="13" y="19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1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10" y="5"/>
                  </a:lnTo>
                  <a:lnTo>
                    <a:pt x="11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7" name="Freeform 485"/>
            <p:cNvSpPr>
              <a:spLocks/>
            </p:cNvSpPr>
            <p:nvPr/>
          </p:nvSpPr>
          <p:spPr bwMode="auto">
            <a:xfrm>
              <a:off x="1318" y="3141"/>
              <a:ext cx="20" cy="20"/>
            </a:xfrm>
            <a:custGeom>
              <a:avLst/>
              <a:gdLst>
                <a:gd name="T0" fmla="*/ 0 w 20"/>
                <a:gd name="T1" fmla="*/ 14 h 20"/>
                <a:gd name="T2" fmla="*/ 2 w 20"/>
                <a:gd name="T3" fmla="*/ 14 h 20"/>
                <a:gd name="T4" fmla="*/ 2 w 20"/>
                <a:gd name="T5" fmla="*/ 15 h 20"/>
                <a:gd name="T6" fmla="*/ 3 w 20"/>
                <a:gd name="T7" fmla="*/ 16 h 20"/>
                <a:gd name="T8" fmla="*/ 4 w 20"/>
                <a:gd name="T9" fmla="*/ 17 h 20"/>
                <a:gd name="T10" fmla="*/ 5 w 20"/>
                <a:gd name="T11" fmla="*/ 18 h 20"/>
                <a:gd name="T12" fmla="*/ 7 w 20"/>
                <a:gd name="T13" fmla="*/ 19 h 20"/>
                <a:gd name="T14" fmla="*/ 8 w 20"/>
                <a:gd name="T15" fmla="*/ 19 h 20"/>
                <a:gd name="T16" fmla="*/ 10 w 20"/>
                <a:gd name="T17" fmla="*/ 19 h 20"/>
                <a:gd name="T18" fmla="*/ 11 w 20"/>
                <a:gd name="T19" fmla="*/ 18 h 20"/>
                <a:gd name="T20" fmla="*/ 14 w 20"/>
                <a:gd name="T21" fmla="*/ 17 h 20"/>
                <a:gd name="T22" fmla="*/ 15 w 20"/>
                <a:gd name="T23" fmla="*/ 17 h 20"/>
                <a:gd name="T24" fmla="*/ 17 w 20"/>
                <a:gd name="T25" fmla="*/ 15 h 20"/>
                <a:gd name="T26" fmla="*/ 17 w 20"/>
                <a:gd name="T27" fmla="*/ 14 h 20"/>
                <a:gd name="T28" fmla="*/ 18 w 20"/>
                <a:gd name="T29" fmla="*/ 12 h 20"/>
                <a:gd name="T30" fmla="*/ 19 w 20"/>
                <a:gd name="T31" fmla="*/ 11 h 20"/>
                <a:gd name="T32" fmla="*/ 19 w 20"/>
                <a:gd name="T33" fmla="*/ 9 h 20"/>
                <a:gd name="T34" fmla="*/ 19 w 20"/>
                <a:gd name="T35" fmla="*/ 8 h 20"/>
                <a:gd name="T36" fmla="*/ 18 w 20"/>
                <a:gd name="T37" fmla="*/ 6 h 20"/>
                <a:gd name="T38" fmla="*/ 17 w 20"/>
                <a:gd name="T39" fmla="*/ 5 h 20"/>
                <a:gd name="T40" fmla="*/ 16 w 20"/>
                <a:gd name="T41" fmla="*/ 4 h 20"/>
                <a:gd name="T42" fmla="*/ 15 w 20"/>
                <a:gd name="T43" fmla="*/ 3 h 20"/>
                <a:gd name="T44" fmla="*/ 14 w 20"/>
                <a:gd name="T45" fmla="*/ 2 h 20"/>
                <a:gd name="T46" fmla="*/ 13 w 20"/>
                <a:gd name="T47" fmla="*/ 2 h 20"/>
                <a:gd name="T48" fmla="*/ 12 w 20"/>
                <a:gd name="T49" fmla="*/ 1 h 20"/>
                <a:gd name="T50" fmla="*/ 9 w 20"/>
                <a:gd name="T51" fmla="*/ 2 h 20"/>
                <a:gd name="T52" fmla="*/ 8 w 20"/>
                <a:gd name="T53" fmla="*/ 4 h 20"/>
                <a:gd name="T54" fmla="*/ 6 w 20"/>
                <a:gd name="T55" fmla="*/ 4 h 20"/>
                <a:gd name="T56" fmla="*/ 5 w 20"/>
                <a:gd name="T57" fmla="*/ 4 h 20"/>
                <a:gd name="T58" fmla="*/ 10 w 20"/>
                <a:gd name="T59" fmla="*/ 8 h 20"/>
                <a:gd name="T60" fmla="*/ 9 w 20"/>
                <a:gd name="T61" fmla="*/ 6 h 20"/>
                <a:gd name="T62" fmla="*/ 10 w 20"/>
                <a:gd name="T63" fmla="*/ 5 h 20"/>
                <a:gd name="T64" fmla="*/ 11 w 20"/>
                <a:gd name="T65" fmla="*/ 5 h 20"/>
                <a:gd name="T66" fmla="*/ 11 w 20"/>
                <a:gd name="T67" fmla="*/ 4 h 20"/>
                <a:gd name="T68" fmla="*/ 13 w 20"/>
                <a:gd name="T69" fmla="*/ 3 h 20"/>
                <a:gd name="T70" fmla="*/ 14 w 20"/>
                <a:gd name="T71" fmla="*/ 3 h 20"/>
                <a:gd name="T72" fmla="*/ 15 w 20"/>
                <a:gd name="T73" fmla="*/ 4 h 20"/>
                <a:gd name="T74" fmla="*/ 16 w 20"/>
                <a:gd name="T75" fmla="*/ 5 h 20"/>
                <a:gd name="T76" fmla="*/ 17 w 20"/>
                <a:gd name="T77" fmla="*/ 6 h 20"/>
                <a:gd name="T78" fmla="*/ 17 w 20"/>
                <a:gd name="T79" fmla="*/ 8 h 20"/>
                <a:gd name="T80" fmla="*/ 17 w 20"/>
                <a:gd name="T81" fmla="*/ 9 h 20"/>
                <a:gd name="T82" fmla="*/ 16 w 20"/>
                <a:gd name="T83" fmla="*/ 11 h 20"/>
                <a:gd name="T84" fmla="*/ 15 w 20"/>
                <a:gd name="T85" fmla="*/ 12 h 20"/>
                <a:gd name="T86" fmla="*/ 14 w 20"/>
                <a:gd name="T87" fmla="*/ 14 h 20"/>
                <a:gd name="T88" fmla="*/ 12 w 20"/>
                <a:gd name="T89" fmla="*/ 15 h 20"/>
                <a:gd name="T90" fmla="*/ 11 w 20"/>
                <a:gd name="T91" fmla="*/ 16 h 20"/>
                <a:gd name="T92" fmla="*/ 9 w 20"/>
                <a:gd name="T93" fmla="*/ 17 h 20"/>
                <a:gd name="T94" fmla="*/ 8 w 20"/>
                <a:gd name="T95" fmla="*/ 17 h 20"/>
                <a:gd name="T96" fmla="*/ 6 w 20"/>
                <a:gd name="T97" fmla="*/ 17 h 20"/>
                <a:gd name="T98" fmla="*/ 5 w 20"/>
                <a:gd name="T99" fmla="*/ 17 h 20"/>
                <a:gd name="T100" fmla="*/ 3 w 20"/>
                <a:gd name="T101" fmla="*/ 15 h 20"/>
                <a:gd name="T102" fmla="*/ 3 w 20"/>
                <a:gd name="T103" fmla="*/ 14 h 20"/>
                <a:gd name="T104" fmla="*/ 2 w 20"/>
                <a:gd name="T105" fmla="*/ 13 h 20"/>
                <a:gd name="T106" fmla="*/ 2 w 20"/>
                <a:gd name="T107" fmla="*/ 11 h 20"/>
                <a:gd name="T108" fmla="*/ 3 w 20"/>
                <a:gd name="T109" fmla="*/ 11 h 20"/>
                <a:gd name="T110" fmla="*/ 3 w 20"/>
                <a:gd name="T111" fmla="*/ 9 h 20"/>
                <a:gd name="T112" fmla="*/ 0 w 20"/>
                <a:gd name="T113" fmla="*/ 14 h 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0"/>
                <a:gd name="T172" fmla="*/ 0 h 20"/>
                <a:gd name="T173" fmla="*/ 20 w 20"/>
                <a:gd name="T174" fmla="*/ 20 h 2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0" h="20">
                  <a:moveTo>
                    <a:pt x="0" y="14"/>
                  </a:moveTo>
                  <a:lnTo>
                    <a:pt x="0" y="14"/>
                  </a:lnTo>
                  <a:lnTo>
                    <a:pt x="1" y="14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3" y="17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5" y="18"/>
                  </a:lnTo>
                  <a:lnTo>
                    <a:pt x="6" y="18"/>
                  </a:lnTo>
                  <a:lnTo>
                    <a:pt x="7" y="19"/>
                  </a:lnTo>
                  <a:lnTo>
                    <a:pt x="8" y="19"/>
                  </a:lnTo>
                  <a:lnTo>
                    <a:pt x="9" y="19"/>
                  </a:lnTo>
                  <a:lnTo>
                    <a:pt x="10" y="19"/>
                  </a:lnTo>
                  <a:lnTo>
                    <a:pt x="11" y="19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4" y="17"/>
                  </a:lnTo>
                  <a:lnTo>
                    <a:pt x="15" y="17"/>
                  </a:lnTo>
                  <a:lnTo>
                    <a:pt x="16" y="16"/>
                  </a:lnTo>
                  <a:lnTo>
                    <a:pt x="17" y="15"/>
                  </a:lnTo>
                  <a:lnTo>
                    <a:pt x="17" y="14"/>
                  </a:lnTo>
                  <a:lnTo>
                    <a:pt x="18" y="13"/>
                  </a:lnTo>
                  <a:lnTo>
                    <a:pt x="18" y="12"/>
                  </a:lnTo>
                  <a:lnTo>
                    <a:pt x="19" y="11"/>
                  </a:lnTo>
                  <a:lnTo>
                    <a:pt x="19" y="10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6" y="4"/>
                  </a:lnTo>
                  <a:lnTo>
                    <a:pt x="16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9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3"/>
                  </a:lnTo>
                  <a:lnTo>
                    <a:pt x="5" y="4"/>
                  </a:lnTo>
                  <a:lnTo>
                    <a:pt x="10" y="8"/>
                  </a:lnTo>
                  <a:lnTo>
                    <a:pt x="9" y="7"/>
                  </a:lnTo>
                  <a:lnTo>
                    <a:pt x="9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7" y="5"/>
                  </a:lnTo>
                  <a:lnTo>
                    <a:pt x="17" y="6"/>
                  </a:lnTo>
                  <a:lnTo>
                    <a:pt x="17" y="7"/>
                  </a:lnTo>
                  <a:lnTo>
                    <a:pt x="17" y="8"/>
                  </a:lnTo>
                  <a:lnTo>
                    <a:pt x="17" y="9"/>
                  </a:lnTo>
                  <a:lnTo>
                    <a:pt x="17" y="10"/>
                  </a:lnTo>
                  <a:lnTo>
                    <a:pt x="16" y="11"/>
                  </a:lnTo>
                  <a:lnTo>
                    <a:pt x="15" y="12"/>
                  </a:lnTo>
                  <a:lnTo>
                    <a:pt x="14" y="13"/>
                  </a:lnTo>
                  <a:lnTo>
                    <a:pt x="14" y="14"/>
                  </a:lnTo>
                  <a:lnTo>
                    <a:pt x="13" y="14"/>
                  </a:lnTo>
                  <a:lnTo>
                    <a:pt x="12" y="15"/>
                  </a:lnTo>
                  <a:lnTo>
                    <a:pt x="11" y="16"/>
                  </a:lnTo>
                  <a:lnTo>
                    <a:pt x="10" y="17"/>
                  </a:lnTo>
                  <a:lnTo>
                    <a:pt x="9" y="17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4" y="16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3" y="9"/>
                  </a:lnTo>
                  <a:lnTo>
                    <a:pt x="2" y="9"/>
                  </a:lnTo>
                  <a:lnTo>
                    <a:pt x="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8" name="Freeform 486"/>
            <p:cNvSpPr>
              <a:spLocks/>
            </p:cNvSpPr>
            <p:nvPr/>
          </p:nvSpPr>
          <p:spPr bwMode="auto">
            <a:xfrm>
              <a:off x="1303" y="3124"/>
              <a:ext cx="19" cy="17"/>
            </a:xfrm>
            <a:custGeom>
              <a:avLst/>
              <a:gdLst>
                <a:gd name="T0" fmla="*/ 5 w 19"/>
                <a:gd name="T1" fmla="*/ 2 h 17"/>
                <a:gd name="T2" fmla="*/ 4 w 19"/>
                <a:gd name="T3" fmla="*/ 2 h 17"/>
                <a:gd name="T4" fmla="*/ 3 w 19"/>
                <a:gd name="T5" fmla="*/ 3 h 17"/>
                <a:gd name="T6" fmla="*/ 2 w 19"/>
                <a:gd name="T7" fmla="*/ 4 h 17"/>
                <a:gd name="T8" fmla="*/ 2 w 19"/>
                <a:gd name="T9" fmla="*/ 4 h 17"/>
                <a:gd name="T10" fmla="*/ 2 w 19"/>
                <a:gd name="T11" fmla="*/ 5 h 17"/>
                <a:gd name="T12" fmla="*/ 1 w 19"/>
                <a:gd name="T13" fmla="*/ 6 h 17"/>
                <a:gd name="T14" fmla="*/ 1 w 19"/>
                <a:gd name="T15" fmla="*/ 7 h 17"/>
                <a:gd name="T16" fmla="*/ 0 w 19"/>
                <a:gd name="T17" fmla="*/ 7 h 17"/>
                <a:gd name="T18" fmla="*/ 0 w 19"/>
                <a:gd name="T19" fmla="*/ 8 h 17"/>
                <a:gd name="T20" fmla="*/ 0 w 19"/>
                <a:gd name="T21" fmla="*/ 9 h 17"/>
                <a:gd name="T22" fmla="*/ 0 w 19"/>
                <a:gd name="T23" fmla="*/ 9 h 17"/>
                <a:gd name="T24" fmla="*/ 0 w 19"/>
                <a:gd name="T25" fmla="*/ 10 h 17"/>
                <a:gd name="T26" fmla="*/ 0 w 19"/>
                <a:gd name="T27" fmla="*/ 11 h 17"/>
                <a:gd name="T28" fmla="*/ 1 w 19"/>
                <a:gd name="T29" fmla="*/ 12 h 17"/>
                <a:gd name="T30" fmla="*/ 1 w 19"/>
                <a:gd name="T31" fmla="*/ 12 h 17"/>
                <a:gd name="T32" fmla="*/ 2 w 19"/>
                <a:gd name="T33" fmla="*/ 13 h 17"/>
                <a:gd name="T34" fmla="*/ 2 w 19"/>
                <a:gd name="T35" fmla="*/ 14 h 17"/>
                <a:gd name="T36" fmla="*/ 3 w 19"/>
                <a:gd name="T37" fmla="*/ 15 h 17"/>
                <a:gd name="T38" fmla="*/ 4 w 19"/>
                <a:gd name="T39" fmla="*/ 15 h 17"/>
                <a:gd name="T40" fmla="*/ 5 w 19"/>
                <a:gd name="T41" fmla="*/ 15 h 17"/>
                <a:gd name="T42" fmla="*/ 5 w 19"/>
                <a:gd name="T43" fmla="*/ 16 h 17"/>
                <a:gd name="T44" fmla="*/ 5 w 19"/>
                <a:gd name="T45" fmla="*/ 16 h 17"/>
                <a:gd name="T46" fmla="*/ 7 w 19"/>
                <a:gd name="T47" fmla="*/ 16 h 17"/>
                <a:gd name="T48" fmla="*/ 8 w 19"/>
                <a:gd name="T49" fmla="*/ 16 h 17"/>
                <a:gd name="T50" fmla="*/ 8 w 19"/>
                <a:gd name="T51" fmla="*/ 16 h 17"/>
                <a:gd name="T52" fmla="*/ 9 w 19"/>
                <a:gd name="T53" fmla="*/ 16 h 17"/>
                <a:gd name="T54" fmla="*/ 10 w 19"/>
                <a:gd name="T55" fmla="*/ 16 h 17"/>
                <a:gd name="T56" fmla="*/ 11 w 19"/>
                <a:gd name="T57" fmla="*/ 15 h 17"/>
                <a:gd name="T58" fmla="*/ 11 w 19"/>
                <a:gd name="T59" fmla="*/ 15 h 17"/>
                <a:gd name="T60" fmla="*/ 12 w 19"/>
                <a:gd name="T61" fmla="*/ 15 h 17"/>
                <a:gd name="T62" fmla="*/ 13 w 19"/>
                <a:gd name="T63" fmla="*/ 15 h 17"/>
                <a:gd name="T64" fmla="*/ 14 w 19"/>
                <a:gd name="T65" fmla="*/ 14 h 17"/>
                <a:gd name="T66" fmla="*/ 14 w 19"/>
                <a:gd name="T67" fmla="*/ 14 h 17"/>
                <a:gd name="T68" fmla="*/ 15 w 19"/>
                <a:gd name="T69" fmla="*/ 13 h 17"/>
                <a:gd name="T70" fmla="*/ 16 w 19"/>
                <a:gd name="T71" fmla="*/ 12 h 17"/>
                <a:gd name="T72" fmla="*/ 16 w 19"/>
                <a:gd name="T73" fmla="*/ 12 h 17"/>
                <a:gd name="T74" fmla="*/ 17 w 19"/>
                <a:gd name="T75" fmla="*/ 11 h 17"/>
                <a:gd name="T76" fmla="*/ 17 w 19"/>
                <a:gd name="T77" fmla="*/ 10 h 17"/>
                <a:gd name="T78" fmla="*/ 17 w 19"/>
                <a:gd name="T79" fmla="*/ 9 h 17"/>
                <a:gd name="T80" fmla="*/ 18 w 19"/>
                <a:gd name="T81" fmla="*/ 9 h 17"/>
                <a:gd name="T82" fmla="*/ 18 w 19"/>
                <a:gd name="T83" fmla="*/ 8 h 17"/>
                <a:gd name="T84" fmla="*/ 18 w 19"/>
                <a:gd name="T85" fmla="*/ 7 h 17"/>
                <a:gd name="T86" fmla="*/ 18 w 19"/>
                <a:gd name="T87" fmla="*/ 6 h 17"/>
                <a:gd name="T88" fmla="*/ 17 w 19"/>
                <a:gd name="T89" fmla="*/ 5 h 17"/>
                <a:gd name="T90" fmla="*/ 17 w 19"/>
                <a:gd name="T91" fmla="*/ 4 h 17"/>
                <a:gd name="T92" fmla="*/ 17 w 19"/>
                <a:gd name="T93" fmla="*/ 4 h 17"/>
                <a:gd name="T94" fmla="*/ 17 w 19"/>
                <a:gd name="T95" fmla="*/ 3 h 17"/>
                <a:gd name="T96" fmla="*/ 16 w 19"/>
                <a:gd name="T97" fmla="*/ 2 h 17"/>
                <a:gd name="T98" fmla="*/ 15 w 19"/>
                <a:gd name="T99" fmla="*/ 1 h 17"/>
                <a:gd name="T100" fmla="*/ 14 w 19"/>
                <a:gd name="T101" fmla="*/ 1 h 17"/>
                <a:gd name="T102" fmla="*/ 14 w 19"/>
                <a:gd name="T103" fmla="*/ 1 h 17"/>
                <a:gd name="T104" fmla="*/ 13 w 19"/>
                <a:gd name="T105" fmla="*/ 0 h 17"/>
                <a:gd name="T106" fmla="*/ 11 w 19"/>
                <a:gd name="T107" fmla="*/ 0 h 17"/>
                <a:gd name="T108" fmla="*/ 11 w 19"/>
                <a:gd name="T109" fmla="*/ 0 h 17"/>
                <a:gd name="T110" fmla="*/ 10 w 19"/>
                <a:gd name="T111" fmla="*/ 0 h 17"/>
                <a:gd name="T112" fmla="*/ 9 w 19"/>
                <a:gd name="T113" fmla="*/ 0 h 17"/>
                <a:gd name="T114" fmla="*/ 8 w 19"/>
                <a:gd name="T115" fmla="*/ 0 h 17"/>
                <a:gd name="T116" fmla="*/ 8 w 19"/>
                <a:gd name="T117" fmla="*/ 1 h 17"/>
                <a:gd name="T118" fmla="*/ 7 w 19"/>
                <a:gd name="T119" fmla="*/ 1 h 17"/>
                <a:gd name="T120" fmla="*/ 6 w 19"/>
                <a:gd name="T121" fmla="*/ 1 h 17"/>
                <a:gd name="T122" fmla="*/ 5 w 19"/>
                <a:gd name="T123" fmla="*/ 1 h 17"/>
                <a:gd name="T124" fmla="*/ 5 w 19"/>
                <a:gd name="T125" fmla="*/ 2 h 1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9"/>
                <a:gd name="T190" fmla="*/ 0 h 17"/>
                <a:gd name="T191" fmla="*/ 19 w 19"/>
                <a:gd name="T192" fmla="*/ 17 h 1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9" h="17">
                  <a:moveTo>
                    <a:pt x="5" y="2"/>
                  </a:moveTo>
                  <a:lnTo>
                    <a:pt x="4" y="2"/>
                  </a:lnTo>
                  <a:lnTo>
                    <a:pt x="3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8" y="16"/>
                  </a:lnTo>
                  <a:lnTo>
                    <a:pt x="9" y="16"/>
                  </a:lnTo>
                  <a:lnTo>
                    <a:pt x="10" y="16"/>
                  </a:lnTo>
                  <a:lnTo>
                    <a:pt x="11" y="15"/>
                  </a:lnTo>
                  <a:lnTo>
                    <a:pt x="12" y="15"/>
                  </a:lnTo>
                  <a:lnTo>
                    <a:pt x="13" y="15"/>
                  </a:lnTo>
                  <a:lnTo>
                    <a:pt x="14" y="14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1"/>
                  </a:lnTo>
                  <a:lnTo>
                    <a:pt x="17" y="10"/>
                  </a:lnTo>
                  <a:lnTo>
                    <a:pt x="17" y="9"/>
                  </a:lnTo>
                  <a:lnTo>
                    <a:pt x="18" y="9"/>
                  </a:lnTo>
                  <a:lnTo>
                    <a:pt x="18" y="8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7" y="3"/>
                  </a:lnTo>
                  <a:lnTo>
                    <a:pt x="16" y="2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8" y="1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1"/>
                  </a:lnTo>
                  <a:lnTo>
                    <a:pt x="5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9" name="Freeform 487"/>
            <p:cNvSpPr>
              <a:spLocks/>
            </p:cNvSpPr>
            <p:nvPr/>
          </p:nvSpPr>
          <p:spPr bwMode="auto">
            <a:xfrm>
              <a:off x="1305" y="3127"/>
              <a:ext cx="15" cy="12"/>
            </a:xfrm>
            <a:custGeom>
              <a:avLst/>
              <a:gdLst>
                <a:gd name="T0" fmla="*/ 1 w 15"/>
                <a:gd name="T1" fmla="*/ 10 h 12"/>
                <a:gd name="T2" fmla="*/ 0 w 15"/>
                <a:gd name="T3" fmla="*/ 9 h 12"/>
                <a:gd name="T4" fmla="*/ 0 w 15"/>
                <a:gd name="T5" fmla="*/ 8 h 12"/>
                <a:gd name="T6" fmla="*/ 0 w 15"/>
                <a:gd name="T7" fmla="*/ 8 h 12"/>
                <a:gd name="T8" fmla="*/ 0 w 15"/>
                <a:gd name="T9" fmla="*/ 7 h 12"/>
                <a:gd name="T10" fmla="*/ 0 w 15"/>
                <a:gd name="T11" fmla="*/ 6 h 12"/>
                <a:gd name="T12" fmla="*/ 1 w 15"/>
                <a:gd name="T13" fmla="*/ 6 h 12"/>
                <a:gd name="T14" fmla="*/ 1 w 15"/>
                <a:gd name="T15" fmla="*/ 5 h 12"/>
                <a:gd name="T16" fmla="*/ 1 w 15"/>
                <a:gd name="T17" fmla="*/ 5 h 12"/>
                <a:gd name="T18" fmla="*/ 1 w 15"/>
                <a:gd name="T19" fmla="*/ 5 h 12"/>
                <a:gd name="T20" fmla="*/ 2 w 15"/>
                <a:gd name="T21" fmla="*/ 4 h 12"/>
                <a:gd name="T22" fmla="*/ 2 w 15"/>
                <a:gd name="T23" fmla="*/ 3 h 12"/>
                <a:gd name="T24" fmla="*/ 3 w 15"/>
                <a:gd name="T25" fmla="*/ 3 h 12"/>
                <a:gd name="T26" fmla="*/ 4 w 15"/>
                <a:gd name="T27" fmla="*/ 3 h 12"/>
                <a:gd name="T28" fmla="*/ 4 w 15"/>
                <a:gd name="T29" fmla="*/ 2 h 12"/>
                <a:gd name="T30" fmla="*/ 4 w 15"/>
                <a:gd name="T31" fmla="*/ 2 h 12"/>
                <a:gd name="T32" fmla="*/ 5 w 15"/>
                <a:gd name="T33" fmla="*/ 1 h 12"/>
                <a:gd name="T34" fmla="*/ 6 w 15"/>
                <a:gd name="T35" fmla="*/ 1 h 12"/>
                <a:gd name="T36" fmla="*/ 6 w 15"/>
                <a:gd name="T37" fmla="*/ 1 h 12"/>
                <a:gd name="T38" fmla="*/ 7 w 15"/>
                <a:gd name="T39" fmla="*/ 1 h 12"/>
                <a:gd name="T40" fmla="*/ 8 w 15"/>
                <a:gd name="T41" fmla="*/ 0 h 12"/>
                <a:gd name="T42" fmla="*/ 8 w 15"/>
                <a:gd name="T43" fmla="*/ 0 h 12"/>
                <a:gd name="T44" fmla="*/ 9 w 15"/>
                <a:gd name="T45" fmla="*/ 0 h 12"/>
                <a:gd name="T46" fmla="*/ 10 w 15"/>
                <a:gd name="T47" fmla="*/ 0 h 12"/>
                <a:gd name="T48" fmla="*/ 11 w 15"/>
                <a:gd name="T49" fmla="*/ 0 h 12"/>
                <a:gd name="T50" fmla="*/ 11 w 15"/>
                <a:gd name="T51" fmla="*/ 0 h 12"/>
                <a:gd name="T52" fmla="*/ 12 w 15"/>
                <a:gd name="T53" fmla="*/ 0 h 12"/>
                <a:gd name="T54" fmla="*/ 13 w 15"/>
                <a:gd name="T55" fmla="*/ 1 h 12"/>
                <a:gd name="T56" fmla="*/ 13 w 15"/>
                <a:gd name="T57" fmla="*/ 1 h 12"/>
                <a:gd name="T58" fmla="*/ 14 w 15"/>
                <a:gd name="T59" fmla="*/ 2 h 12"/>
                <a:gd name="T60" fmla="*/ 14 w 15"/>
                <a:gd name="T61" fmla="*/ 3 h 12"/>
                <a:gd name="T62" fmla="*/ 14 w 15"/>
                <a:gd name="T63" fmla="*/ 3 h 12"/>
                <a:gd name="T64" fmla="*/ 14 w 15"/>
                <a:gd name="T65" fmla="*/ 4 h 12"/>
                <a:gd name="T66" fmla="*/ 14 w 15"/>
                <a:gd name="T67" fmla="*/ 5 h 12"/>
                <a:gd name="T68" fmla="*/ 13 w 15"/>
                <a:gd name="T69" fmla="*/ 5 h 12"/>
                <a:gd name="T70" fmla="*/ 13 w 15"/>
                <a:gd name="T71" fmla="*/ 6 h 12"/>
                <a:gd name="T72" fmla="*/ 13 w 15"/>
                <a:gd name="T73" fmla="*/ 6 h 12"/>
                <a:gd name="T74" fmla="*/ 12 w 15"/>
                <a:gd name="T75" fmla="*/ 7 h 12"/>
                <a:gd name="T76" fmla="*/ 11 w 15"/>
                <a:gd name="T77" fmla="*/ 7 h 12"/>
                <a:gd name="T78" fmla="*/ 11 w 15"/>
                <a:gd name="T79" fmla="*/ 8 h 12"/>
                <a:gd name="T80" fmla="*/ 11 w 15"/>
                <a:gd name="T81" fmla="*/ 8 h 12"/>
                <a:gd name="T82" fmla="*/ 11 w 15"/>
                <a:gd name="T83" fmla="*/ 8 h 12"/>
                <a:gd name="T84" fmla="*/ 10 w 15"/>
                <a:gd name="T85" fmla="*/ 8 h 12"/>
                <a:gd name="T86" fmla="*/ 9 w 15"/>
                <a:gd name="T87" fmla="*/ 9 h 12"/>
                <a:gd name="T88" fmla="*/ 8 w 15"/>
                <a:gd name="T89" fmla="*/ 10 h 12"/>
                <a:gd name="T90" fmla="*/ 8 w 15"/>
                <a:gd name="T91" fmla="*/ 10 h 12"/>
                <a:gd name="T92" fmla="*/ 7 w 15"/>
                <a:gd name="T93" fmla="*/ 10 h 12"/>
                <a:gd name="T94" fmla="*/ 6 w 15"/>
                <a:gd name="T95" fmla="*/ 10 h 12"/>
                <a:gd name="T96" fmla="*/ 6 w 15"/>
                <a:gd name="T97" fmla="*/ 11 h 12"/>
                <a:gd name="T98" fmla="*/ 5 w 15"/>
                <a:gd name="T99" fmla="*/ 11 h 12"/>
                <a:gd name="T100" fmla="*/ 4 w 15"/>
                <a:gd name="T101" fmla="*/ 11 h 12"/>
                <a:gd name="T102" fmla="*/ 4 w 15"/>
                <a:gd name="T103" fmla="*/ 11 h 12"/>
                <a:gd name="T104" fmla="*/ 3 w 15"/>
                <a:gd name="T105" fmla="*/ 11 h 12"/>
                <a:gd name="T106" fmla="*/ 2 w 15"/>
                <a:gd name="T107" fmla="*/ 11 h 12"/>
                <a:gd name="T108" fmla="*/ 1 w 15"/>
                <a:gd name="T109" fmla="*/ 10 h 12"/>
                <a:gd name="T110" fmla="*/ 1 w 15"/>
                <a:gd name="T111" fmla="*/ 10 h 12"/>
                <a:gd name="T112" fmla="*/ 1 w 15"/>
                <a:gd name="T113" fmla="*/ 10 h 1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5"/>
                <a:gd name="T172" fmla="*/ 0 h 12"/>
                <a:gd name="T173" fmla="*/ 15 w 15"/>
                <a:gd name="T174" fmla="*/ 12 h 1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5" h="12">
                  <a:moveTo>
                    <a:pt x="1" y="10"/>
                  </a:moveTo>
                  <a:lnTo>
                    <a:pt x="0" y="9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2" y="4"/>
                  </a:lnTo>
                  <a:lnTo>
                    <a:pt x="2" y="3"/>
                  </a:lnTo>
                  <a:lnTo>
                    <a:pt x="3" y="3"/>
                  </a:lnTo>
                  <a:lnTo>
                    <a:pt x="4" y="3"/>
                  </a:lnTo>
                  <a:lnTo>
                    <a:pt x="4" y="2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3" y="1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3" y="6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0" y="8"/>
                  </a:lnTo>
                  <a:lnTo>
                    <a:pt x="9" y="9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1" y="1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10" name="Freeform 488"/>
            <p:cNvSpPr>
              <a:spLocks/>
            </p:cNvSpPr>
            <p:nvPr/>
          </p:nvSpPr>
          <p:spPr bwMode="auto">
            <a:xfrm>
              <a:off x="1290" y="3102"/>
              <a:ext cx="22" cy="21"/>
            </a:xfrm>
            <a:custGeom>
              <a:avLst/>
              <a:gdLst>
                <a:gd name="T0" fmla="*/ 17 w 22"/>
                <a:gd name="T1" fmla="*/ 5 h 21"/>
                <a:gd name="T2" fmla="*/ 17 w 22"/>
                <a:gd name="T3" fmla="*/ 5 h 21"/>
                <a:gd name="T4" fmla="*/ 16 w 22"/>
                <a:gd name="T5" fmla="*/ 4 h 21"/>
                <a:gd name="T6" fmla="*/ 16 w 22"/>
                <a:gd name="T7" fmla="*/ 3 h 21"/>
                <a:gd name="T8" fmla="*/ 16 w 22"/>
                <a:gd name="T9" fmla="*/ 2 h 21"/>
                <a:gd name="T10" fmla="*/ 15 w 22"/>
                <a:gd name="T11" fmla="*/ 2 h 21"/>
                <a:gd name="T12" fmla="*/ 14 w 22"/>
                <a:gd name="T13" fmla="*/ 2 h 21"/>
                <a:gd name="T14" fmla="*/ 13 w 22"/>
                <a:gd name="T15" fmla="*/ 1 h 21"/>
                <a:gd name="T16" fmla="*/ 12 w 22"/>
                <a:gd name="T17" fmla="*/ 0 h 21"/>
                <a:gd name="T18" fmla="*/ 12 w 22"/>
                <a:gd name="T19" fmla="*/ 0 h 21"/>
                <a:gd name="T20" fmla="*/ 11 w 22"/>
                <a:gd name="T21" fmla="*/ 0 h 21"/>
                <a:gd name="T22" fmla="*/ 9 w 22"/>
                <a:gd name="T23" fmla="*/ 0 h 21"/>
                <a:gd name="T24" fmla="*/ 9 w 22"/>
                <a:gd name="T25" fmla="*/ 0 h 21"/>
                <a:gd name="T26" fmla="*/ 8 w 22"/>
                <a:gd name="T27" fmla="*/ 0 h 21"/>
                <a:gd name="T28" fmla="*/ 7 w 22"/>
                <a:gd name="T29" fmla="*/ 0 h 21"/>
                <a:gd name="T30" fmla="*/ 6 w 22"/>
                <a:gd name="T31" fmla="*/ 1 h 21"/>
                <a:gd name="T32" fmla="*/ 5 w 22"/>
                <a:gd name="T33" fmla="*/ 1 h 21"/>
                <a:gd name="T34" fmla="*/ 5 w 22"/>
                <a:gd name="T35" fmla="*/ 2 h 21"/>
                <a:gd name="T36" fmla="*/ 4 w 22"/>
                <a:gd name="T37" fmla="*/ 2 h 21"/>
                <a:gd name="T38" fmla="*/ 3 w 22"/>
                <a:gd name="T39" fmla="*/ 2 h 21"/>
                <a:gd name="T40" fmla="*/ 2 w 22"/>
                <a:gd name="T41" fmla="*/ 2 h 21"/>
                <a:gd name="T42" fmla="*/ 2 w 22"/>
                <a:gd name="T43" fmla="*/ 3 h 21"/>
                <a:gd name="T44" fmla="*/ 2 w 22"/>
                <a:gd name="T45" fmla="*/ 4 h 21"/>
                <a:gd name="T46" fmla="*/ 1 w 22"/>
                <a:gd name="T47" fmla="*/ 5 h 21"/>
                <a:gd name="T48" fmla="*/ 1 w 22"/>
                <a:gd name="T49" fmla="*/ 5 h 21"/>
                <a:gd name="T50" fmla="*/ 0 w 22"/>
                <a:gd name="T51" fmla="*/ 5 h 21"/>
                <a:gd name="T52" fmla="*/ 0 w 22"/>
                <a:gd name="T53" fmla="*/ 6 h 21"/>
                <a:gd name="T54" fmla="*/ 0 w 22"/>
                <a:gd name="T55" fmla="*/ 7 h 21"/>
                <a:gd name="T56" fmla="*/ 0 w 22"/>
                <a:gd name="T57" fmla="*/ 8 h 21"/>
                <a:gd name="T58" fmla="*/ 0 w 22"/>
                <a:gd name="T59" fmla="*/ 8 h 21"/>
                <a:gd name="T60" fmla="*/ 0 w 22"/>
                <a:gd name="T61" fmla="*/ 9 h 21"/>
                <a:gd name="T62" fmla="*/ 0 w 22"/>
                <a:gd name="T63" fmla="*/ 10 h 21"/>
                <a:gd name="T64" fmla="*/ 0 w 22"/>
                <a:gd name="T65" fmla="*/ 11 h 21"/>
                <a:gd name="T66" fmla="*/ 0 w 22"/>
                <a:gd name="T67" fmla="*/ 12 h 21"/>
                <a:gd name="T68" fmla="*/ 1 w 22"/>
                <a:gd name="T69" fmla="*/ 12 h 21"/>
                <a:gd name="T70" fmla="*/ 1 w 22"/>
                <a:gd name="T71" fmla="*/ 13 h 21"/>
                <a:gd name="T72" fmla="*/ 2 w 22"/>
                <a:gd name="T73" fmla="*/ 13 h 21"/>
                <a:gd name="T74" fmla="*/ 2 w 22"/>
                <a:gd name="T75" fmla="*/ 14 h 21"/>
                <a:gd name="T76" fmla="*/ 5 w 22"/>
                <a:gd name="T77" fmla="*/ 20 h 21"/>
                <a:gd name="T78" fmla="*/ 5 w 22"/>
                <a:gd name="T79" fmla="*/ 19 h 21"/>
                <a:gd name="T80" fmla="*/ 5 w 22"/>
                <a:gd name="T81" fmla="*/ 18 h 21"/>
                <a:gd name="T82" fmla="*/ 5 w 22"/>
                <a:gd name="T83" fmla="*/ 18 h 21"/>
                <a:gd name="T84" fmla="*/ 5 w 22"/>
                <a:gd name="T85" fmla="*/ 18 h 21"/>
                <a:gd name="T86" fmla="*/ 5 w 22"/>
                <a:gd name="T87" fmla="*/ 17 h 21"/>
                <a:gd name="T88" fmla="*/ 6 w 22"/>
                <a:gd name="T89" fmla="*/ 17 h 21"/>
                <a:gd name="T90" fmla="*/ 7 w 22"/>
                <a:gd name="T91" fmla="*/ 16 h 21"/>
                <a:gd name="T92" fmla="*/ 16 w 22"/>
                <a:gd name="T93" fmla="*/ 12 h 21"/>
                <a:gd name="T94" fmla="*/ 16 w 22"/>
                <a:gd name="T95" fmla="*/ 12 h 21"/>
                <a:gd name="T96" fmla="*/ 16 w 22"/>
                <a:gd name="T97" fmla="*/ 11 h 21"/>
                <a:gd name="T98" fmla="*/ 17 w 22"/>
                <a:gd name="T99" fmla="*/ 11 h 21"/>
                <a:gd name="T100" fmla="*/ 18 w 22"/>
                <a:gd name="T101" fmla="*/ 11 h 21"/>
                <a:gd name="T102" fmla="*/ 19 w 22"/>
                <a:gd name="T103" fmla="*/ 11 h 21"/>
                <a:gd name="T104" fmla="*/ 19 w 22"/>
                <a:gd name="T105" fmla="*/ 11 h 21"/>
                <a:gd name="T106" fmla="*/ 19 w 22"/>
                <a:gd name="T107" fmla="*/ 12 h 21"/>
                <a:gd name="T108" fmla="*/ 20 w 22"/>
                <a:gd name="T109" fmla="*/ 12 h 21"/>
                <a:gd name="T110" fmla="*/ 20 w 22"/>
                <a:gd name="T111" fmla="*/ 12 h 21"/>
                <a:gd name="T112" fmla="*/ 21 w 22"/>
                <a:gd name="T113" fmla="*/ 12 h 21"/>
                <a:gd name="T114" fmla="*/ 17 w 22"/>
                <a:gd name="T115" fmla="*/ 5 h 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2"/>
                <a:gd name="T175" fmla="*/ 0 h 21"/>
                <a:gd name="T176" fmla="*/ 22 w 22"/>
                <a:gd name="T177" fmla="*/ 21 h 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2" h="21">
                  <a:moveTo>
                    <a:pt x="17" y="5"/>
                  </a:moveTo>
                  <a:lnTo>
                    <a:pt x="17" y="5"/>
                  </a:lnTo>
                  <a:lnTo>
                    <a:pt x="16" y="4"/>
                  </a:lnTo>
                  <a:lnTo>
                    <a:pt x="16" y="3"/>
                  </a:lnTo>
                  <a:lnTo>
                    <a:pt x="16" y="2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7" y="0"/>
                  </a:lnTo>
                  <a:lnTo>
                    <a:pt x="6" y="1"/>
                  </a:lnTo>
                  <a:lnTo>
                    <a:pt x="5" y="1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7" y="16"/>
                  </a:lnTo>
                  <a:lnTo>
                    <a:pt x="16" y="12"/>
                  </a:lnTo>
                  <a:lnTo>
                    <a:pt x="16" y="11"/>
                  </a:lnTo>
                  <a:lnTo>
                    <a:pt x="17" y="11"/>
                  </a:lnTo>
                  <a:lnTo>
                    <a:pt x="18" y="11"/>
                  </a:lnTo>
                  <a:lnTo>
                    <a:pt x="19" y="11"/>
                  </a:lnTo>
                  <a:lnTo>
                    <a:pt x="19" y="12"/>
                  </a:lnTo>
                  <a:lnTo>
                    <a:pt x="20" y="12"/>
                  </a:lnTo>
                  <a:lnTo>
                    <a:pt x="21" y="12"/>
                  </a:lnTo>
                  <a:lnTo>
                    <a:pt x="17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11" name="Freeform 489"/>
            <p:cNvSpPr>
              <a:spLocks/>
            </p:cNvSpPr>
            <p:nvPr/>
          </p:nvSpPr>
          <p:spPr bwMode="auto">
            <a:xfrm>
              <a:off x="1291" y="3105"/>
              <a:ext cx="16" cy="11"/>
            </a:xfrm>
            <a:custGeom>
              <a:avLst/>
              <a:gdLst>
                <a:gd name="T0" fmla="*/ 4 w 16"/>
                <a:gd name="T1" fmla="*/ 9 h 11"/>
                <a:gd name="T2" fmla="*/ 4 w 16"/>
                <a:gd name="T3" fmla="*/ 9 h 11"/>
                <a:gd name="T4" fmla="*/ 4 w 16"/>
                <a:gd name="T5" fmla="*/ 10 h 11"/>
                <a:gd name="T6" fmla="*/ 3 w 16"/>
                <a:gd name="T7" fmla="*/ 10 h 11"/>
                <a:gd name="T8" fmla="*/ 2 w 16"/>
                <a:gd name="T9" fmla="*/ 10 h 11"/>
                <a:gd name="T10" fmla="*/ 1 w 16"/>
                <a:gd name="T11" fmla="*/ 10 h 11"/>
                <a:gd name="T12" fmla="*/ 1 w 16"/>
                <a:gd name="T13" fmla="*/ 9 h 11"/>
                <a:gd name="T14" fmla="*/ 1 w 16"/>
                <a:gd name="T15" fmla="*/ 9 h 11"/>
                <a:gd name="T16" fmla="*/ 1 w 16"/>
                <a:gd name="T17" fmla="*/ 8 h 11"/>
                <a:gd name="T18" fmla="*/ 1 w 16"/>
                <a:gd name="T19" fmla="*/ 8 h 11"/>
                <a:gd name="T20" fmla="*/ 0 w 16"/>
                <a:gd name="T21" fmla="*/ 7 h 11"/>
                <a:gd name="T22" fmla="*/ 0 w 16"/>
                <a:gd name="T23" fmla="*/ 6 h 11"/>
                <a:gd name="T24" fmla="*/ 0 w 16"/>
                <a:gd name="T25" fmla="*/ 6 h 11"/>
                <a:gd name="T26" fmla="*/ 0 w 16"/>
                <a:gd name="T27" fmla="*/ 5 h 11"/>
                <a:gd name="T28" fmla="*/ 1 w 16"/>
                <a:gd name="T29" fmla="*/ 4 h 11"/>
                <a:gd name="T30" fmla="*/ 1 w 16"/>
                <a:gd name="T31" fmla="*/ 4 h 11"/>
                <a:gd name="T32" fmla="*/ 1 w 16"/>
                <a:gd name="T33" fmla="*/ 4 h 11"/>
                <a:gd name="T34" fmla="*/ 1 w 16"/>
                <a:gd name="T35" fmla="*/ 3 h 11"/>
                <a:gd name="T36" fmla="*/ 2 w 16"/>
                <a:gd name="T37" fmla="*/ 3 h 11"/>
                <a:gd name="T38" fmla="*/ 3 w 16"/>
                <a:gd name="T39" fmla="*/ 2 h 11"/>
                <a:gd name="T40" fmla="*/ 4 w 16"/>
                <a:gd name="T41" fmla="*/ 1 h 11"/>
                <a:gd name="T42" fmla="*/ 4 w 16"/>
                <a:gd name="T43" fmla="*/ 1 h 11"/>
                <a:gd name="T44" fmla="*/ 5 w 16"/>
                <a:gd name="T45" fmla="*/ 1 h 11"/>
                <a:gd name="T46" fmla="*/ 6 w 16"/>
                <a:gd name="T47" fmla="*/ 1 h 11"/>
                <a:gd name="T48" fmla="*/ 6 w 16"/>
                <a:gd name="T49" fmla="*/ 1 h 11"/>
                <a:gd name="T50" fmla="*/ 7 w 16"/>
                <a:gd name="T51" fmla="*/ 0 h 11"/>
                <a:gd name="T52" fmla="*/ 8 w 16"/>
                <a:gd name="T53" fmla="*/ 0 h 11"/>
                <a:gd name="T54" fmla="*/ 9 w 16"/>
                <a:gd name="T55" fmla="*/ 0 h 11"/>
                <a:gd name="T56" fmla="*/ 9 w 16"/>
                <a:gd name="T57" fmla="*/ 0 h 11"/>
                <a:gd name="T58" fmla="*/ 10 w 16"/>
                <a:gd name="T59" fmla="*/ 0 h 11"/>
                <a:gd name="T60" fmla="*/ 11 w 16"/>
                <a:gd name="T61" fmla="*/ 0 h 11"/>
                <a:gd name="T62" fmla="*/ 11 w 16"/>
                <a:gd name="T63" fmla="*/ 0 h 11"/>
                <a:gd name="T64" fmla="*/ 12 w 16"/>
                <a:gd name="T65" fmla="*/ 0 h 11"/>
                <a:gd name="T66" fmla="*/ 13 w 16"/>
                <a:gd name="T67" fmla="*/ 1 h 11"/>
                <a:gd name="T68" fmla="*/ 14 w 16"/>
                <a:gd name="T69" fmla="*/ 1 h 11"/>
                <a:gd name="T70" fmla="*/ 14 w 16"/>
                <a:gd name="T71" fmla="*/ 2 h 11"/>
                <a:gd name="T72" fmla="*/ 15 w 16"/>
                <a:gd name="T73" fmla="*/ 3 h 11"/>
                <a:gd name="T74" fmla="*/ 15 w 16"/>
                <a:gd name="T75" fmla="*/ 3 h 11"/>
                <a:gd name="T76" fmla="*/ 15 w 16"/>
                <a:gd name="T77" fmla="*/ 4 h 11"/>
                <a:gd name="T78" fmla="*/ 15 w 16"/>
                <a:gd name="T79" fmla="*/ 4 h 11"/>
                <a:gd name="T80" fmla="*/ 15 w 16"/>
                <a:gd name="T81" fmla="*/ 5 h 11"/>
                <a:gd name="T82" fmla="*/ 14 w 16"/>
                <a:gd name="T83" fmla="*/ 5 h 11"/>
                <a:gd name="T84" fmla="*/ 14 w 16"/>
                <a:gd name="T85" fmla="*/ 6 h 11"/>
                <a:gd name="T86" fmla="*/ 13 w 16"/>
                <a:gd name="T87" fmla="*/ 6 h 11"/>
                <a:gd name="T88" fmla="*/ 4 w 16"/>
                <a:gd name="T89" fmla="*/ 9 h 1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6"/>
                <a:gd name="T136" fmla="*/ 0 h 11"/>
                <a:gd name="T137" fmla="*/ 16 w 16"/>
                <a:gd name="T138" fmla="*/ 11 h 1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6" h="11">
                  <a:moveTo>
                    <a:pt x="4" y="9"/>
                  </a:moveTo>
                  <a:lnTo>
                    <a:pt x="4" y="9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2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4" y="2"/>
                  </a:lnTo>
                  <a:lnTo>
                    <a:pt x="15" y="3"/>
                  </a:lnTo>
                  <a:lnTo>
                    <a:pt x="15" y="4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4" y="9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12" name="Freeform 490"/>
            <p:cNvSpPr>
              <a:spLocks/>
            </p:cNvSpPr>
            <p:nvPr/>
          </p:nvSpPr>
          <p:spPr bwMode="auto">
            <a:xfrm>
              <a:off x="1273" y="3066"/>
              <a:ext cx="24" cy="26"/>
            </a:xfrm>
            <a:custGeom>
              <a:avLst/>
              <a:gdLst>
                <a:gd name="T0" fmla="*/ 8 w 24"/>
                <a:gd name="T1" fmla="*/ 11 h 26"/>
                <a:gd name="T2" fmla="*/ 21 w 24"/>
                <a:gd name="T3" fmla="*/ 4 h 26"/>
                <a:gd name="T4" fmla="*/ 21 w 24"/>
                <a:gd name="T5" fmla="*/ 3 h 26"/>
                <a:gd name="T6" fmla="*/ 6 w 24"/>
                <a:gd name="T7" fmla="*/ 2 h 26"/>
                <a:gd name="T8" fmla="*/ 5 w 24"/>
                <a:gd name="T9" fmla="*/ 2 h 26"/>
                <a:gd name="T10" fmla="*/ 4 w 24"/>
                <a:gd name="T11" fmla="*/ 2 h 26"/>
                <a:gd name="T12" fmla="*/ 3 w 24"/>
                <a:gd name="T13" fmla="*/ 2 h 26"/>
                <a:gd name="T14" fmla="*/ 2 w 24"/>
                <a:gd name="T15" fmla="*/ 2 h 26"/>
                <a:gd name="T16" fmla="*/ 2 w 24"/>
                <a:gd name="T17" fmla="*/ 2 h 26"/>
                <a:gd name="T18" fmla="*/ 2 w 24"/>
                <a:gd name="T19" fmla="*/ 2 h 26"/>
                <a:gd name="T20" fmla="*/ 2 w 24"/>
                <a:gd name="T21" fmla="*/ 1 h 26"/>
                <a:gd name="T22" fmla="*/ 1 w 24"/>
                <a:gd name="T23" fmla="*/ 1 h 26"/>
                <a:gd name="T24" fmla="*/ 1 w 24"/>
                <a:gd name="T25" fmla="*/ 0 h 26"/>
                <a:gd name="T26" fmla="*/ 0 w 24"/>
                <a:gd name="T27" fmla="*/ 0 h 26"/>
                <a:gd name="T28" fmla="*/ 2 w 24"/>
                <a:gd name="T29" fmla="*/ 6 h 26"/>
                <a:gd name="T30" fmla="*/ 2 w 24"/>
                <a:gd name="T31" fmla="*/ 6 h 26"/>
                <a:gd name="T32" fmla="*/ 2 w 24"/>
                <a:gd name="T33" fmla="*/ 6 h 26"/>
                <a:gd name="T34" fmla="*/ 2 w 24"/>
                <a:gd name="T35" fmla="*/ 5 h 26"/>
                <a:gd name="T36" fmla="*/ 2 w 24"/>
                <a:gd name="T37" fmla="*/ 4 h 26"/>
                <a:gd name="T38" fmla="*/ 3 w 24"/>
                <a:gd name="T39" fmla="*/ 4 h 26"/>
                <a:gd name="T40" fmla="*/ 6 w 24"/>
                <a:gd name="T41" fmla="*/ 4 h 26"/>
                <a:gd name="T42" fmla="*/ 16 w 24"/>
                <a:gd name="T43" fmla="*/ 4 h 26"/>
                <a:gd name="T44" fmla="*/ 6 w 24"/>
                <a:gd name="T45" fmla="*/ 10 h 26"/>
                <a:gd name="T46" fmla="*/ 5 w 24"/>
                <a:gd name="T47" fmla="*/ 10 h 26"/>
                <a:gd name="T48" fmla="*/ 4 w 24"/>
                <a:gd name="T49" fmla="*/ 10 h 26"/>
                <a:gd name="T50" fmla="*/ 4 w 24"/>
                <a:gd name="T51" fmla="*/ 10 h 26"/>
                <a:gd name="T52" fmla="*/ 3 w 24"/>
                <a:gd name="T53" fmla="*/ 10 h 26"/>
                <a:gd name="T54" fmla="*/ 3 w 24"/>
                <a:gd name="T55" fmla="*/ 9 h 26"/>
                <a:gd name="T56" fmla="*/ 3 w 24"/>
                <a:gd name="T57" fmla="*/ 8 h 26"/>
                <a:gd name="T58" fmla="*/ 2 w 24"/>
                <a:gd name="T59" fmla="*/ 8 h 26"/>
                <a:gd name="T60" fmla="*/ 4 w 24"/>
                <a:gd name="T61" fmla="*/ 16 h 26"/>
                <a:gd name="T62" fmla="*/ 5 w 24"/>
                <a:gd name="T63" fmla="*/ 15 h 26"/>
                <a:gd name="T64" fmla="*/ 5 w 24"/>
                <a:gd name="T65" fmla="*/ 15 h 26"/>
                <a:gd name="T66" fmla="*/ 5 w 24"/>
                <a:gd name="T67" fmla="*/ 14 h 26"/>
                <a:gd name="T68" fmla="*/ 6 w 24"/>
                <a:gd name="T69" fmla="*/ 14 h 26"/>
                <a:gd name="T70" fmla="*/ 6 w 24"/>
                <a:gd name="T71" fmla="*/ 13 h 26"/>
                <a:gd name="T72" fmla="*/ 6 w 24"/>
                <a:gd name="T73" fmla="*/ 13 h 26"/>
                <a:gd name="T74" fmla="*/ 18 w 24"/>
                <a:gd name="T75" fmla="*/ 13 h 26"/>
                <a:gd name="T76" fmla="*/ 8 w 24"/>
                <a:gd name="T77" fmla="*/ 19 h 26"/>
                <a:gd name="T78" fmla="*/ 7 w 24"/>
                <a:gd name="T79" fmla="*/ 19 h 26"/>
                <a:gd name="T80" fmla="*/ 7 w 24"/>
                <a:gd name="T81" fmla="*/ 19 h 26"/>
                <a:gd name="T82" fmla="*/ 6 w 24"/>
                <a:gd name="T83" fmla="*/ 19 h 26"/>
                <a:gd name="T84" fmla="*/ 6 w 24"/>
                <a:gd name="T85" fmla="*/ 19 h 26"/>
                <a:gd name="T86" fmla="*/ 6 w 24"/>
                <a:gd name="T87" fmla="*/ 19 h 26"/>
                <a:gd name="T88" fmla="*/ 6 w 24"/>
                <a:gd name="T89" fmla="*/ 18 h 26"/>
                <a:gd name="T90" fmla="*/ 5 w 24"/>
                <a:gd name="T91" fmla="*/ 18 h 26"/>
                <a:gd name="T92" fmla="*/ 6 w 24"/>
                <a:gd name="T93" fmla="*/ 25 h 26"/>
                <a:gd name="T94" fmla="*/ 8 w 24"/>
                <a:gd name="T95" fmla="*/ 25 h 26"/>
                <a:gd name="T96" fmla="*/ 7 w 24"/>
                <a:gd name="T97" fmla="*/ 24 h 26"/>
                <a:gd name="T98" fmla="*/ 7 w 24"/>
                <a:gd name="T99" fmla="*/ 23 h 26"/>
                <a:gd name="T100" fmla="*/ 7 w 24"/>
                <a:gd name="T101" fmla="*/ 23 h 26"/>
                <a:gd name="T102" fmla="*/ 8 w 24"/>
                <a:gd name="T103" fmla="*/ 22 h 26"/>
                <a:gd name="T104" fmla="*/ 9 w 24"/>
                <a:gd name="T105" fmla="*/ 21 h 26"/>
                <a:gd name="T106" fmla="*/ 10 w 24"/>
                <a:gd name="T107" fmla="*/ 21 h 26"/>
                <a:gd name="T108" fmla="*/ 10 w 24"/>
                <a:gd name="T109" fmla="*/ 20 h 26"/>
                <a:gd name="T110" fmla="*/ 10 w 24"/>
                <a:gd name="T111" fmla="*/ 20 h 26"/>
                <a:gd name="T112" fmla="*/ 23 w 24"/>
                <a:gd name="T113" fmla="*/ 13 h 26"/>
                <a:gd name="T114" fmla="*/ 23 w 24"/>
                <a:gd name="T115" fmla="*/ 12 h 26"/>
                <a:gd name="T116" fmla="*/ 8 w 24"/>
                <a:gd name="T117" fmla="*/ 11 h 2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4"/>
                <a:gd name="T178" fmla="*/ 0 h 26"/>
                <a:gd name="T179" fmla="*/ 24 w 24"/>
                <a:gd name="T180" fmla="*/ 26 h 2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4" h="26">
                  <a:moveTo>
                    <a:pt x="8" y="11"/>
                  </a:moveTo>
                  <a:lnTo>
                    <a:pt x="21" y="4"/>
                  </a:lnTo>
                  <a:lnTo>
                    <a:pt x="21" y="3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4"/>
                  </a:lnTo>
                  <a:lnTo>
                    <a:pt x="6" y="4"/>
                  </a:lnTo>
                  <a:lnTo>
                    <a:pt x="16" y="4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3" y="9"/>
                  </a:lnTo>
                  <a:lnTo>
                    <a:pt x="3" y="8"/>
                  </a:lnTo>
                  <a:lnTo>
                    <a:pt x="2" y="8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18" y="13"/>
                  </a:lnTo>
                  <a:lnTo>
                    <a:pt x="8" y="19"/>
                  </a:lnTo>
                  <a:lnTo>
                    <a:pt x="7" y="19"/>
                  </a:lnTo>
                  <a:lnTo>
                    <a:pt x="6" y="19"/>
                  </a:lnTo>
                  <a:lnTo>
                    <a:pt x="6" y="18"/>
                  </a:lnTo>
                  <a:lnTo>
                    <a:pt x="5" y="18"/>
                  </a:lnTo>
                  <a:lnTo>
                    <a:pt x="6" y="25"/>
                  </a:lnTo>
                  <a:lnTo>
                    <a:pt x="8" y="25"/>
                  </a:lnTo>
                  <a:lnTo>
                    <a:pt x="7" y="24"/>
                  </a:lnTo>
                  <a:lnTo>
                    <a:pt x="7" y="23"/>
                  </a:lnTo>
                  <a:lnTo>
                    <a:pt x="8" y="22"/>
                  </a:lnTo>
                  <a:lnTo>
                    <a:pt x="9" y="21"/>
                  </a:lnTo>
                  <a:lnTo>
                    <a:pt x="10" y="21"/>
                  </a:lnTo>
                  <a:lnTo>
                    <a:pt x="10" y="20"/>
                  </a:lnTo>
                  <a:lnTo>
                    <a:pt x="23" y="13"/>
                  </a:lnTo>
                  <a:lnTo>
                    <a:pt x="23" y="12"/>
                  </a:lnTo>
                  <a:lnTo>
                    <a:pt x="8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13" name="Freeform 491"/>
            <p:cNvSpPr>
              <a:spLocks/>
            </p:cNvSpPr>
            <p:nvPr/>
          </p:nvSpPr>
          <p:spPr bwMode="auto">
            <a:xfrm>
              <a:off x="1271" y="3041"/>
              <a:ext cx="20" cy="16"/>
            </a:xfrm>
            <a:custGeom>
              <a:avLst/>
              <a:gdLst>
                <a:gd name="T0" fmla="*/ 5 w 20"/>
                <a:gd name="T1" fmla="*/ 5 h 16"/>
                <a:gd name="T2" fmla="*/ 7 w 20"/>
                <a:gd name="T3" fmla="*/ 5 h 16"/>
                <a:gd name="T4" fmla="*/ 8 w 20"/>
                <a:gd name="T5" fmla="*/ 6 h 16"/>
                <a:gd name="T6" fmla="*/ 8 w 20"/>
                <a:gd name="T7" fmla="*/ 7 h 16"/>
                <a:gd name="T8" fmla="*/ 9 w 20"/>
                <a:gd name="T9" fmla="*/ 9 h 16"/>
                <a:gd name="T10" fmla="*/ 5 w 20"/>
                <a:gd name="T11" fmla="*/ 10 h 16"/>
                <a:gd name="T12" fmla="*/ 3 w 20"/>
                <a:gd name="T13" fmla="*/ 10 h 16"/>
                <a:gd name="T14" fmla="*/ 2 w 20"/>
                <a:gd name="T15" fmla="*/ 9 h 16"/>
                <a:gd name="T16" fmla="*/ 2 w 20"/>
                <a:gd name="T17" fmla="*/ 8 h 16"/>
                <a:gd name="T18" fmla="*/ 1 w 20"/>
                <a:gd name="T19" fmla="*/ 7 h 16"/>
                <a:gd name="T20" fmla="*/ 2 w 20"/>
                <a:gd name="T21" fmla="*/ 6 h 16"/>
                <a:gd name="T22" fmla="*/ 2 w 20"/>
                <a:gd name="T23" fmla="*/ 5 h 16"/>
                <a:gd name="T24" fmla="*/ 2 w 20"/>
                <a:gd name="T25" fmla="*/ 4 h 16"/>
                <a:gd name="T26" fmla="*/ 3 w 20"/>
                <a:gd name="T27" fmla="*/ 3 h 16"/>
                <a:gd name="T28" fmla="*/ 4 w 20"/>
                <a:gd name="T29" fmla="*/ 2 h 16"/>
                <a:gd name="T30" fmla="*/ 4 w 20"/>
                <a:gd name="T31" fmla="*/ 1 h 16"/>
                <a:gd name="T32" fmla="*/ 1 w 20"/>
                <a:gd name="T33" fmla="*/ 15 h 16"/>
                <a:gd name="T34" fmla="*/ 2 w 20"/>
                <a:gd name="T35" fmla="*/ 14 h 16"/>
                <a:gd name="T36" fmla="*/ 3 w 20"/>
                <a:gd name="T37" fmla="*/ 13 h 16"/>
                <a:gd name="T38" fmla="*/ 4 w 20"/>
                <a:gd name="T39" fmla="*/ 12 h 16"/>
                <a:gd name="T40" fmla="*/ 5 w 20"/>
                <a:gd name="T41" fmla="*/ 12 h 16"/>
                <a:gd name="T42" fmla="*/ 16 w 20"/>
                <a:gd name="T43" fmla="*/ 11 h 16"/>
                <a:gd name="T44" fmla="*/ 17 w 20"/>
                <a:gd name="T45" fmla="*/ 11 h 16"/>
                <a:gd name="T46" fmla="*/ 18 w 20"/>
                <a:gd name="T47" fmla="*/ 13 h 16"/>
                <a:gd name="T48" fmla="*/ 19 w 20"/>
                <a:gd name="T49" fmla="*/ 14 h 16"/>
                <a:gd name="T50" fmla="*/ 13 w 20"/>
                <a:gd name="T51" fmla="*/ 0 h 16"/>
                <a:gd name="T52" fmla="*/ 14 w 20"/>
                <a:gd name="T53" fmla="*/ 1 h 16"/>
                <a:gd name="T54" fmla="*/ 15 w 20"/>
                <a:gd name="T55" fmla="*/ 2 h 16"/>
                <a:gd name="T56" fmla="*/ 17 w 20"/>
                <a:gd name="T57" fmla="*/ 4 h 16"/>
                <a:gd name="T58" fmla="*/ 17 w 20"/>
                <a:gd name="T59" fmla="*/ 4 h 16"/>
                <a:gd name="T60" fmla="*/ 17 w 20"/>
                <a:gd name="T61" fmla="*/ 6 h 16"/>
                <a:gd name="T62" fmla="*/ 17 w 20"/>
                <a:gd name="T63" fmla="*/ 7 h 16"/>
                <a:gd name="T64" fmla="*/ 17 w 20"/>
                <a:gd name="T65" fmla="*/ 9 h 16"/>
                <a:gd name="T66" fmla="*/ 17 w 20"/>
                <a:gd name="T67" fmla="*/ 9 h 16"/>
                <a:gd name="T68" fmla="*/ 15 w 20"/>
                <a:gd name="T69" fmla="*/ 9 h 16"/>
                <a:gd name="T70" fmla="*/ 9 w 20"/>
                <a:gd name="T71" fmla="*/ 9 h 16"/>
                <a:gd name="T72" fmla="*/ 9 w 20"/>
                <a:gd name="T73" fmla="*/ 7 h 16"/>
                <a:gd name="T74" fmla="*/ 10 w 20"/>
                <a:gd name="T75" fmla="*/ 6 h 16"/>
                <a:gd name="T76" fmla="*/ 11 w 20"/>
                <a:gd name="T77" fmla="*/ 5 h 16"/>
                <a:gd name="T78" fmla="*/ 5 w 20"/>
                <a:gd name="T79" fmla="*/ 4 h 1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0"/>
                <a:gd name="T121" fmla="*/ 0 h 16"/>
                <a:gd name="T122" fmla="*/ 20 w 20"/>
                <a:gd name="T123" fmla="*/ 16 h 1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0" h="16">
                  <a:moveTo>
                    <a:pt x="5" y="4"/>
                  </a:moveTo>
                  <a:lnTo>
                    <a:pt x="5" y="5"/>
                  </a:lnTo>
                  <a:lnTo>
                    <a:pt x="6" y="5"/>
                  </a:lnTo>
                  <a:lnTo>
                    <a:pt x="7" y="5"/>
                  </a:lnTo>
                  <a:lnTo>
                    <a:pt x="8" y="6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10"/>
                  </a:lnTo>
                  <a:lnTo>
                    <a:pt x="5" y="10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8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1"/>
                  </a:lnTo>
                  <a:lnTo>
                    <a:pt x="4" y="1"/>
                  </a:lnTo>
                  <a:lnTo>
                    <a:pt x="0" y="3"/>
                  </a:lnTo>
                  <a:lnTo>
                    <a:pt x="1" y="15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18" y="13"/>
                  </a:lnTo>
                  <a:lnTo>
                    <a:pt x="18" y="14"/>
                  </a:lnTo>
                  <a:lnTo>
                    <a:pt x="19" y="14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2"/>
                  </a:lnTo>
                  <a:lnTo>
                    <a:pt x="16" y="3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17" y="6"/>
                  </a:lnTo>
                  <a:lnTo>
                    <a:pt x="17" y="7"/>
                  </a:lnTo>
                  <a:lnTo>
                    <a:pt x="17" y="8"/>
                  </a:lnTo>
                  <a:lnTo>
                    <a:pt x="17" y="9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0" y="10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5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14" name="Freeform 492"/>
            <p:cNvSpPr>
              <a:spLocks/>
            </p:cNvSpPr>
            <p:nvPr/>
          </p:nvSpPr>
          <p:spPr bwMode="auto">
            <a:xfrm>
              <a:off x="1271" y="3007"/>
              <a:ext cx="20" cy="18"/>
            </a:xfrm>
            <a:custGeom>
              <a:avLst/>
              <a:gdLst>
                <a:gd name="T0" fmla="*/ 4 w 20"/>
                <a:gd name="T1" fmla="*/ 7 h 18"/>
                <a:gd name="T2" fmla="*/ 3 w 20"/>
                <a:gd name="T3" fmla="*/ 7 h 18"/>
                <a:gd name="T4" fmla="*/ 2 w 20"/>
                <a:gd name="T5" fmla="*/ 7 h 18"/>
                <a:gd name="T6" fmla="*/ 2 w 20"/>
                <a:gd name="T7" fmla="*/ 7 h 18"/>
                <a:gd name="T8" fmla="*/ 2 w 20"/>
                <a:gd name="T9" fmla="*/ 6 h 18"/>
                <a:gd name="T10" fmla="*/ 2 w 20"/>
                <a:gd name="T11" fmla="*/ 5 h 18"/>
                <a:gd name="T12" fmla="*/ 2 w 20"/>
                <a:gd name="T13" fmla="*/ 4 h 18"/>
                <a:gd name="T14" fmla="*/ 2 w 20"/>
                <a:gd name="T15" fmla="*/ 4 h 18"/>
                <a:gd name="T16" fmla="*/ 2 w 20"/>
                <a:gd name="T17" fmla="*/ 4 h 18"/>
                <a:gd name="T18" fmla="*/ 2 w 20"/>
                <a:gd name="T19" fmla="*/ 3 h 18"/>
                <a:gd name="T20" fmla="*/ 3 w 20"/>
                <a:gd name="T21" fmla="*/ 2 h 18"/>
                <a:gd name="T22" fmla="*/ 3 w 20"/>
                <a:gd name="T23" fmla="*/ 1 h 18"/>
                <a:gd name="T24" fmla="*/ 4 w 20"/>
                <a:gd name="T25" fmla="*/ 1 h 18"/>
                <a:gd name="T26" fmla="*/ 5 w 20"/>
                <a:gd name="T27" fmla="*/ 1 h 18"/>
                <a:gd name="T28" fmla="*/ 5 w 20"/>
                <a:gd name="T29" fmla="*/ 1 h 18"/>
                <a:gd name="T30" fmla="*/ 5 w 20"/>
                <a:gd name="T31" fmla="*/ 0 h 18"/>
                <a:gd name="T32" fmla="*/ 6 w 20"/>
                <a:gd name="T33" fmla="*/ 0 h 18"/>
                <a:gd name="T34" fmla="*/ 5 w 20"/>
                <a:gd name="T35" fmla="*/ 0 h 18"/>
                <a:gd name="T36" fmla="*/ 1 w 20"/>
                <a:gd name="T37" fmla="*/ 1 h 18"/>
                <a:gd name="T38" fmla="*/ 0 w 20"/>
                <a:gd name="T39" fmla="*/ 15 h 18"/>
                <a:gd name="T40" fmla="*/ 5 w 20"/>
                <a:gd name="T41" fmla="*/ 17 h 18"/>
                <a:gd name="T42" fmla="*/ 5 w 20"/>
                <a:gd name="T43" fmla="*/ 16 h 18"/>
                <a:gd name="T44" fmla="*/ 4 w 20"/>
                <a:gd name="T45" fmla="*/ 16 h 18"/>
                <a:gd name="T46" fmla="*/ 4 w 20"/>
                <a:gd name="T47" fmla="*/ 15 h 18"/>
                <a:gd name="T48" fmla="*/ 3 w 20"/>
                <a:gd name="T49" fmla="*/ 15 h 18"/>
                <a:gd name="T50" fmla="*/ 2 w 20"/>
                <a:gd name="T51" fmla="*/ 14 h 18"/>
                <a:gd name="T52" fmla="*/ 2 w 20"/>
                <a:gd name="T53" fmla="*/ 13 h 18"/>
                <a:gd name="T54" fmla="*/ 2 w 20"/>
                <a:gd name="T55" fmla="*/ 13 h 18"/>
                <a:gd name="T56" fmla="*/ 2 w 20"/>
                <a:gd name="T57" fmla="*/ 13 h 18"/>
                <a:gd name="T58" fmla="*/ 2 w 20"/>
                <a:gd name="T59" fmla="*/ 12 h 18"/>
                <a:gd name="T60" fmla="*/ 1 w 20"/>
                <a:gd name="T61" fmla="*/ 12 h 18"/>
                <a:gd name="T62" fmla="*/ 1 w 20"/>
                <a:gd name="T63" fmla="*/ 11 h 18"/>
                <a:gd name="T64" fmla="*/ 1 w 20"/>
                <a:gd name="T65" fmla="*/ 10 h 18"/>
                <a:gd name="T66" fmla="*/ 2 w 20"/>
                <a:gd name="T67" fmla="*/ 10 h 18"/>
                <a:gd name="T68" fmla="*/ 2 w 20"/>
                <a:gd name="T69" fmla="*/ 9 h 18"/>
                <a:gd name="T70" fmla="*/ 2 w 20"/>
                <a:gd name="T71" fmla="*/ 9 h 18"/>
                <a:gd name="T72" fmla="*/ 3 w 20"/>
                <a:gd name="T73" fmla="*/ 9 h 18"/>
                <a:gd name="T74" fmla="*/ 4 w 20"/>
                <a:gd name="T75" fmla="*/ 10 h 18"/>
                <a:gd name="T76" fmla="*/ 14 w 20"/>
                <a:gd name="T77" fmla="*/ 10 h 18"/>
                <a:gd name="T78" fmla="*/ 14 w 20"/>
                <a:gd name="T79" fmla="*/ 10 h 18"/>
                <a:gd name="T80" fmla="*/ 15 w 20"/>
                <a:gd name="T81" fmla="*/ 10 h 18"/>
                <a:gd name="T82" fmla="*/ 16 w 20"/>
                <a:gd name="T83" fmla="*/ 10 h 18"/>
                <a:gd name="T84" fmla="*/ 17 w 20"/>
                <a:gd name="T85" fmla="*/ 10 h 18"/>
                <a:gd name="T86" fmla="*/ 17 w 20"/>
                <a:gd name="T87" fmla="*/ 11 h 18"/>
                <a:gd name="T88" fmla="*/ 17 w 20"/>
                <a:gd name="T89" fmla="*/ 12 h 18"/>
                <a:gd name="T90" fmla="*/ 17 w 20"/>
                <a:gd name="T91" fmla="*/ 13 h 18"/>
                <a:gd name="T92" fmla="*/ 18 w 20"/>
                <a:gd name="T93" fmla="*/ 13 h 18"/>
                <a:gd name="T94" fmla="*/ 19 w 20"/>
                <a:gd name="T95" fmla="*/ 6 h 18"/>
                <a:gd name="T96" fmla="*/ 17 w 20"/>
                <a:gd name="T97" fmla="*/ 6 h 18"/>
                <a:gd name="T98" fmla="*/ 17 w 20"/>
                <a:gd name="T99" fmla="*/ 7 h 18"/>
                <a:gd name="T100" fmla="*/ 17 w 20"/>
                <a:gd name="T101" fmla="*/ 7 h 18"/>
                <a:gd name="T102" fmla="*/ 17 w 20"/>
                <a:gd name="T103" fmla="*/ 7 h 18"/>
                <a:gd name="T104" fmla="*/ 16 w 20"/>
                <a:gd name="T105" fmla="*/ 7 h 18"/>
                <a:gd name="T106" fmla="*/ 16 w 20"/>
                <a:gd name="T107" fmla="*/ 8 h 18"/>
                <a:gd name="T108" fmla="*/ 14 w 20"/>
                <a:gd name="T109" fmla="*/ 8 h 18"/>
                <a:gd name="T110" fmla="*/ 4 w 20"/>
                <a:gd name="T111" fmla="*/ 7 h 1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0"/>
                <a:gd name="T169" fmla="*/ 0 h 18"/>
                <a:gd name="T170" fmla="*/ 20 w 20"/>
                <a:gd name="T171" fmla="*/ 18 h 1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0" h="18">
                  <a:moveTo>
                    <a:pt x="4" y="7"/>
                  </a:moveTo>
                  <a:lnTo>
                    <a:pt x="3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3"/>
                  </a:lnTo>
                  <a:lnTo>
                    <a:pt x="3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1" y="1"/>
                  </a:lnTo>
                  <a:lnTo>
                    <a:pt x="0" y="15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3" y="15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3" y="9"/>
                  </a:lnTo>
                  <a:lnTo>
                    <a:pt x="4" y="10"/>
                  </a:lnTo>
                  <a:lnTo>
                    <a:pt x="14" y="10"/>
                  </a:lnTo>
                  <a:lnTo>
                    <a:pt x="15" y="10"/>
                  </a:lnTo>
                  <a:lnTo>
                    <a:pt x="16" y="10"/>
                  </a:lnTo>
                  <a:lnTo>
                    <a:pt x="17" y="10"/>
                  </a:lnTo>
                  <a:lnTo>
                    <a:pt x="17" y="11"/>
                  </a:lnTo>
                  <a:lnTo>
                    <a:pt x="17" y="12"/>
                  </a:lnTo>
                  <a:lnTo>
                    <a:pt x="17" y="13"/>
                  </a:lnTo>
                  <a:lnTo>
                    <a:pt x="18" y="13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7" y="7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4" y="8"/>
                  </a:lnTo>
                  <a:lnTo>
                    <a:pt x="4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15" name="Freeform 493"/>
            <p:cNvSpPr>
              <a:spLocks/>
            </p:cNvSpPr>
            <p:nvPr/>
          </p:nvSpPr>
          <p:spPr bwMode="auto">
            <a:xfrm>
              <a:off x="1273" y="2987"/>
              <a:ext cx="23" cy="16"/>
            </a:xfrm>
            <a:custGeom>
              <a:avLst/>
              <a:gdLst>
                <a:gd name="T0" fmla="*/ 11 w 23"/>
                <a:gd name="T1" fmla="*/ 7 h 16"/>
                <a:gd name="T2" fmla="*/ 20 w 23"/>
                <a:gd name="T3" fmla="*/ 4 h 16"/>
                <a:gd name="T4" fmla="*/ 22 w 23"/>
                <a:gd name="T5" fmla="*/ 1 h 16"/>
                <a:gd name="T6" fmla="*/ 21 w 23"/>
                <a:gd name="T7" fmla="*/ 1 h 16"/>
                <a:gd name="T8" fmla="*/ 21 w 23"/>
                <a:gd name="T9" fmla="*/ 1 h 16"/>
                <a:gd name="T10" fmla="*/ 20 w 23"/>
                <a:gd name="T11" fmla="*/ 2 h 16"/>
                <a:gd name="T12" fmla="*/ 20 w 23"/>
                <a:gd name="T13" fmla="*/ 2 h 16"/>
                <a:gd name="T14" fmla="*/ 20 w 23"/>
                <a:gd name="T15" fmla="*/ 3 h 16"/>
                <a:gd name="T16" fmla="*/ 19 w 23"/>
                <a:gd name="T17" fmla="*/ 3 h 16"/>
                <a:gd name="T18" fmla="*/ 18 w 23"/>
                <a:gd name="T19" fmla="*/ 3 h 16"/>
                <a:gd name="T20" fmla="*/ 12 w 23"/>
                <a:gd name="T21" fmla="*/ 5 h 16"/>
                <a:gd name="T22" fmla="*/ 12 w 23"/>
                <a:gd name="T23" fmla="*/ 4 h 16"/>
                <a:gd name="T24" fmla="*/ 12 w 23"/>
                <a:gd name="T25" fmla="*/ 4 h 16"/>
                <a:gd name="T26" fmla="*/ 11 w 23"/>
                <a:gd name="T27" fmla="*/ 4 h 16"/>
                <a:gd name="T28" fmla="*/ 11 w 23"/>
                <a:gd name="T29" fmla="*/ 3 h 16"/>
                <a:gd name="T30" fmla="*/ 11 w 23"/>
                <a:gd name="T31" fmla="*/ 2 h 16"/>
                <a:gd name="T32" fmla="*/ 11 w 23"/>
                <a:gd name="T33" fmla="*/ 1 h 16"/>
                <a:gd name="T34" fmla="*/ 10 w 23"/>
                <a:gd name="T35" fmla="*/ 1 h 16"/>
                <a:gd name="T36" fmla="*/ 10 w 23"/>
                <a:gd name="T37" fmla="*/ 1 h 16"/>
                <a:gd name="T38" fmla="*/ 9 w 23"/>
                <a:gd name="T39" fmla="*/ 1 h 16"/>
                <a:gd name="T40" fmla="*/ 9 w 23"/>
                <a:gd name="T41" fmla="*/ 0 h 16"/>
                <a:gd name="T42" fmla="*/ 8 w 23"/>
                <a:gd name="T43" fmla="*/ 0 h 16"/>
                <a:gd name="T44" fmla="*/ 7 w 23"/>
                <a:gd name="T45" fmla="*/ 0 h 16"/>
                <a:gd name="T46" fmla="*/ 6 w 23"/>
                <a:gd name="T47" fmla="*/ 0 h 16"/>
                <a:gd name="T48" fmla="*/ 6 w 23"/>
                <a:gd name="T49" fmla="*/ 0 h 16"/>
                <a:gd name="T50" fmla="*/ 5 w 23"/>
                <a:gd name="T51" fmla="*/ 0 h 16"/>
                <a:gd name="T52" fmla="*/ 5 w 23"/>
                <a:gd name="T53" fmla="*/ 1 h 16"/>
                <a:gd name="T54" fmla="*/ 4 w 23"/>
                <a:gd name="T55" fmla="*/ 1 h 16"/>
                <a:gd name="T56" fmla="*/ 3 w 23"/>
                <a:gd name="T57" fmla="*/ 1 h 16"/>
                <a:gd name="T58" fmla="*/ 3 w 23"/>
                <a:gd name="T59" fmla="*/ 2 h 16"/>
                <a:gd name="T60" fmla="*/ 2 w 23"/>
                <a:gd name="T61" fmla="*/ 3 h 16"/>
                <a:gd name="T62" fmla="*/ 2 w 23"/>
                <a:gd name="T63" fmla="*/ 4 h 16"/>
                <a:gd name="T64" fmla="*/ 2 w 23"/>
                <a:gd name="T65" fmla="*/ 4 h 16"/>
                <a:gd name="T66" fmla="*/ 0 w 23"/>
                <a:gd name="T67" fmla="*/ 11 h 16"/>
                <a:gd name="T68" fmla="*/ 2 w 23"/>
                <a:gd name="T69" fmla="*/ 11 h 16"/>
                <a:gd name="T70" fmla="*/ 2 w 23"/>
                <a:gd name="T71" fmla="*/ 11 h 16"/>
                <a:gd name="T72" fmla="*/ 2 w 23"/>
                <a:gd name="T73" fmla="*/ 10 h 16"/>
                <a:gd name="T74" fmla="*/ 2 w 23"/>
                <a:gd name="T75" fmla="*/ 10 h 16"/>
                <a:gd name="T76" fmla="*/ 3 w 23"/>
                <a:gd name="T77" fmla="*/ 10 h 16"/>
                <a:gd name="T78" fmla="*/ 4 w 23"/>
                <a:gd name="T79" fmla="*/ 10 h 16"/>
                <a:gd name="T80" fmla="*/ 5 w 23"/>
                <a:gd name="T81" fmla="*/ 10 h 16"/>
                <a:gd name="T82" fmla="*/ 5 w 23"/>
                <a:gd name="T83" fmla="*/ 11 h 16"/>
                <a:gd name="T84" fmla="*/ 14 w 23"/>
                <a:gd name="T85" fmla="*/ 12 h 16"/>
                <a:gd name="T86" fmla="*/ 15 w 23"/>
                <a:gd name="T87" fmla="*/ 13 h 16"/>
                <a:gd name="T88" fmla="*/ 16 w 23"/>
                <a:gd name="T89" fmla="*/ 13 h 16"/>
                <a:gd name="T90" fmla="*/ 17 w 23"/>
                <a:gd name="T91" fmla="*/ 13 h 16"/>
                <a:gd name="T92" fmla="*/ 17 w 23"/>
                <a:gd name="T93" fmla="*/ 14 h 16"/>
                <a:gd name="T94" fmla="*/ 17 w 23"/>
                <a:gd name="T95" fmla="*/ 14 h 16"/>
                <a:gd name="T96" fmla="*/ 17 w 23"/>
                <a:gd name="T97" fmla="*/ 15 h 16"/>
                <a:gd name="T98" fmla="*/ 18 w 23"/>
                <a:gd name="T99" fmla="*/ 15 h 16"/>
                <a:gd name="T100" fmla="*/ 20 w 23"/>
                <a:gd name="T101" fmla="*/ 9 h 16"/>
                <a:gd name="T102" fmla="*/ 19 w 23"/>
                <a:gd name="T103" fmla="*/ 9 h 16"/>
                <a:gd name="T104" fmla="*/ 19 w 23"/>
                <a:gd name="T105" fmla="*/ 9 h 16"/>
                <a:gd name="T106" fmla="*/ 19 w 23"/>
                <a:gd name="T107" fmla="*/ 10 h 16"/>
                <a:gd name="T108" fmla="*/ 18 w 23"/>
                <a:gd name="T109" fmla="*/ 10 h 16"/>
                <a:gd name="T110" fmla="*/ 17 w 23"/>
                <a:gd name="T111" fmla="*/ 11 h 16"/>
                <a:gd name="T112" fmla="*/ 17 w 23"/>
                <a:gd name="T113" fmla="*/ 10 h 16"/>
                <a:gd name="T114" fmla="*/ 16 w 23"/>
                <a:gd name="T115" fmla="*/ 10 h 16"/>
                <a:gd name="T116" fmla="*/ 15 w 23"/>
                <a:gd name="T117" fmla="*/ 10 h 16"/>
                <a:gd name="T118" fmla="*/ 10 w 23"/>
                <a:gd name="T119" fmla="*/ 9 h 16"/>
                <a:gd name="T120" fmla="*/ 11 w 23"/>
                <a:gd name="T121" fmla="*/ 7 h 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"/>
                <a:gd name="T184" fmla="*/ 0 h 16"/>
                <a:gd name="T185" fmla="*/ 23 w 23"/>
                <a:gd name="T186" fmla="*/ 16 h 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" h="16">
                  <a:moveTo>
                    <a:pt x="11" y="7"/>
                  </a:moveTo>
                  <a:lnTo>
                    <a:pt x="20" y="4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9" y="1"/>
                  </a:lnTo>
                  <a:lnTo>
                    <a:pt x="9" y="0"/>
                  </a:lnTo>
                  <a:lnTo>
                    <a:pt x="8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1"/>
                  </a:lnTo>
                  <a:lnTo>
                    <a:pt x="3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14" y="12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7" y="13"/>
                  </a:lnTo>
                  <a:lnTo>
                    <a:pt x="17" y="14"/>
                  </a:lnTo>
                  <a:lnTo>
                    <a:pt x="17" y="15"/>
                  </a:lnTo>
                  <a:lnTo>
                    <a:pt x="18" y="15"/>
                  </a:lnTo>
                  <a:lnTo>
                    <a:pt x="20" y="9"/>
                  </a:lnTo>
                  <a:lnTo>
                    <a:pt x="19" y="9"/>
                  </a:lnTo>
                  <a:lnTo>
                    <a:pt x="19" y="10"/>
                  </a:lnTo>
                  <a:lnTo>
                    <a:pt x="18" y="10"/>
                  </a:lnTo>
                  <a:lnTo>
                    <a:pt x="17" y="11"/>
                  </a:lnTo>
                  <a:lnTo>
                    <a:pt x="17" y="10"/>
                  </a:lnTo>
                  <a:lnTo>
                    <a:pt x="16" y="10"/>
                  </a:lnTo>
                  <a:lnTo>
                    <a:pt x="15" y="10"/>
                  </a:lnTo>
                  <a:lnTo>
                    <a:pt x="10" y="9"/>
                  </a:lnTo>
                  <a:lnTo>
                    <a:pt x="11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16" name="Freeform 494"/>
            <p:cNvSpPr>
              <a:spLocks/>
            </p:cNvSpPr>
            <p:nvPr/>
          </p:nvSpPr>
          <p:spPr bwMode="auto">
            <a:xfrm>
              <a:off x="1276" y="2990"/>
              <a:ext cx="5" cy="4"/>
            </a:xfrm>
            <a:custGeom>
              <a:avLst/>
              <a:gdLst>
                <a:gd name="T0" fmla="*/ 1 w 5"/>
                <a:gd name="T1" fmla="*/ 3 h 4"/>
                <a:gd name="T2" fmla="*/ 1 w 5"/>
                <a:gd name="T3" fmla="*/ 3 h 4"/>
                <a:gd name="T4" fmla="*/ 1 w 5"/>
                <a:gd name="T5" fmla="*/ 3 h 4"/>
                <a:gd name="T6" fmla="*/ 0 w 5"/>
                <a:gd name="T7" fmla="*/ 2 h 4"/>
                <a:gd name="T8" fmla="*/ 0 w 5"/>
                <a:gd name="T9" fmla="*/ 2 h 4"/>
                <a:gd name="T10" fmla="*/ 0 w 5"/>
                <a:gd name="T11" fmla="*/ 2 h 4"/>
                <a:gd name="T12" fmla="*/ 0 w 5"/>
                <a:gd name="T13" fmla="*/ 2 h 4"/>
                <a:gd name="T14" fmla="*/ 0 w 5"/>
                <a:gd name="T15" fmla="*/ 1 h 4"/>
                <a:gd name="T16" fmla="*/ 0 w 5"/>
                <a:gd name="T17" fmla="*/ 1 h 4"/>
                <a:gd name="T18" fmla="*/ 0 w 5"/>
                <a:gd name="T19" fmla="*/ 1 h 4"/>
                <a:gd name="T20" fmla="*/ 0 w 5"/>
                <a:gd name="T21" fmla="*/ 1 h 4"/>
                <a:gd name="T22" fmla="*/ 0 w 5"/>
                <a:gd name="T23" fmla="*/ 0 h 4"/>
                <a:gd name="T24" fmla="*/ 1 w 5"/>
                <a:gd name="T25" fmla="*/ 0 h 4"/>
                <a:gd name="T26" fmla="*/ 1 w 5"/>
                <a:gd name="T27" fmla="*/ 0 h 4"/>
                <a:gd name="T28" fmla="*/ 2 w 5"/>
                <a:gd name="T29" fmla="*/ 0 h 4"/>
                <a:gd name="T30" fmla="*/ 2 w 5"/>
                <a:gd name="T31" fmla="*/ 0 h 4"/>
                <a:gd name="T32" fmla="*/ 2 w 5"/>
                <a:gd name="T33" fmla="*/ 0 h 4"/>
                <a:gd name="T34" fmla="*/ 3 w 5"/>
                <a:gd name="T35" fmla="*/ 0 h 4"/>
                <a:gd name="T36" fmla="*/ 3 w 5"/>
                <a:gd name="T37" fmla="*/ 0 h 4"/>
                <a:gd name="T38" fmla="*/ 3 w 5"/>
                <a:gd name="T39" fmla="*/ 0 h 4"/>
                <a:gd name="T40" fmla="*/ 4 w 5"/>
                <a:gd name="T41" fmla="*/ 0 h 4"/>
                <a:gd name="T42" fmla="*/ 4 w 5"/>
                <a:gd name="T43" fmla="*/ 1 h 4"/>
                <a:gd name="T44" fmla="*/ 4 w 5"/>
                <a:gd name="T45" fmla="*/ 1 h 4"/>
                <a:gd name="T46" fmla="*/ 4 w 5"/>
                <a:gd name="T47" fmla="*/ 1 h 4"/>
                <a:gd name="T48" fmla="*/ 4 w 5"/>
                <a:gd name="T49" fmla="*/ 2 h 4"/>
                <a:gd name="T50" fmla="*/ 4 w 5"/>
                <a:gd name="T51" fmla="*/ 2 h 4"/>
                <a:gd name="T52" fmla="*/ 4 w 5"/>
                <a:gd name="T53" fmla="*/ 2 h 4"/>
                <a:gd name="T54" fmla="*/ 4 w 5"/>
                <a:gd name="T55" fmla="*/ 3 h 4"/>
                <a:gd name="T56" fmla="*/ 4 w 5"/>
                <a:gd name="T57" fmla="*/ 3 h 4"/>
                <a:gd name="T58" fmla="*/ 1 w 5"/>
                <a:gd name="T59" fmla="*/ 3 h 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"/>
                <a:gd name="T91" fmla="*/ 0 h 4"/>
                <a:gd name="T92" fmla="*/ 5 w 5"/>
                <a:gd name="T93" fmla="*/ 4 h 4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" h="4">
                  <a:moveTo>
                    <a:pt x="1" y="3"/>
                  </a:moveTo>
                  <a:lnTo>
                    <a:pt x="1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1" y="3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17" name="Freeform 495"/>
            <p:cNvSpPr>
              <a:spLocks/>
            </p:cNvSpPr>
            <p:nvPr/>
          </p:nvSpPr>
          <p:spPr bwMode="auto">
            <a:xfrm>
              <a:off x="1279" y="2959"/>
              <a:ext cx="22" cy="20"/>
            </a:xfrm>
            <a:custGeom>
              <a:avLst/>
              <a:gdLst>
                <a:gd name="T0" fmla="*/ 16 w 22"/>
                <a:gd name="T1" fmla="*/ 8 h 20"/>
                <a:gd name="T2" fmla="*/ 18 w 22"/>
                <a:gd name="T3" fmla="*/ 8 h 20"/>
                <a:gd name="T4" fmla="*/ 19 w 22"/>
                <a:gd name="T5" fmla="*/ 9 h 20"/>
                <a:gd name="T6" fmla="*/ 19 w 22"/>
                <a:gd name="T7" fmla="*/ 10 h 20"/>
                <a:gd name="T8" fmla="*/ 19 w 22"/>
                <a:gd name="T9" fmla="*/ 11 h 20"/>
                <a:gd name="T10" fmla="*/ 20 w 22"/>
                <a:gd name="T11" fmla="*/ 12 h 20"/>
                <a:gd name="T12" fmla="*/ 20 w 22"/>
                <a:gd name="T13" fmla="*/ 14 h 20"/>
                <a:gd name="T14" fmla="*/ 19 w 22"/>
                <a:gd name="T15" fmla="*/ 15 h 20"/>
                <a:gd name="T16" fmla="*/ 19 w 22"/>
                <a:gd name="T17" fmla="*/ 16 h 20"/>
                <a:gd name="T18" fmla="*/ 17 w 22"/>
                <a:gd name="T19" fmla="*/ 17 h 20"/>
                <a:gd name="T20" fmla="*/ 16 w 22"/>
                <a:gd name="T21" fmla="*/ 17 h 20"/>
                <a:gd name="T22" fmla="*/ 14 w 22"/>
                <a:gd name="T23" fmla="*/ 17 h 20"/>
                <a:gd name="T24" fmla="*/ 13 w 22"/>
                <a:gd name="T25" fmla="*/ 16 h 20"/>
                <a:gd name="T26" fmla="*/ 12 w 22"/>
                <a:gd name="T27" fmla="*/ 16 h 20"/>
                <a:gd name="T28" fmla="*/ 5 w 22"/>
                <a:gd name="T29" fmla="*/ 13 h 20"/>
                <a:gd name="T30" fmla="*/ 3 w 22"/>
                <a:gd name="T31" fmla="*/ 12 h 20"/>
                <a:gd name="T32" fmla="*/ 3 w 22"/>
                <a:gd name="T33" fmla="*/ 11 h 20"/>
                <a:gd name="T34" fmla="*/ 2 w 22"/>
                <a:gd name="T35" fmla="*/ 10 h 20"/>
                <a:gd name="T36" fmla="*/ 1 w 22"/>
                <a:gd name="T37" fmla="*/ 17 h 20"/>
                <a:gd name="T38" fmla="*/ 2 w 22"/>
                <a:gd name="T39" fmla="*/ 16 h 20"/>
                <a:gd name="T40" fmla="*/ 2 w 22"/>
                <a:gd name="T41" fmla="*/ 15 h 20"/>
                <a:gd name="T42" fmla="*/ 4 w 22"/>
                <a:gd name="T43" fmla="*/ 15 h 20"/>
                <a:gd name="T44" fmla="*/ 12 w 22"/>
                <a:gd name="T45" fmla="*/ 18 h 20"/>
                <a:gd name="T46" fmla="*/ 14 w 22"/>
                <a:gd name="T47" fmla="*/ 19 h 20"/>
                <a:gd name="T48" fmla="*/ 16 w 22"/>
                <a:gd name="T49" fmla="*/ 19 h 20"/>
                <a:gd name="T50" fmla="*/ 17 w 22"/>
                <a:gd name="T51" fmla="*/ 19 h 20"/>
                <a:gd name="T52" fmla="*/ 19 w 22"/>
                <a:gd name="T53" fmla="*/ 18 h 20"/>
                <a:gd name="T54" fmla="*/ 19 w 22"/>
                <a:gd name="T55" fmla="*/ 17 h 20"/>
                <a:gd name="T56" fmla="*/ 20 w 22"/>
                <a:gd name="T57" fmla="*/ 16 h 20"/>
                <a:gd name="T58" fmla="*/ 21 w 22"/>
                <a:gd name="T59" fmla="*/ 14 h 20"/>
                <a:gd name="T60" fmla="*/ 21 w 22"/>
                <a:gd name="T61" fmla="*/ 13 h 20"/>
                <a:gd name="T62" fmla="*/ 21 w 22"/>
                <a:gd name="T63" fmla="*/ 11 h 20"/>
                <a:gd name="T64" fmla="*/ 20 w 22"/>
                <a:gd name="T65" fmla="*/ 10 h 20"/>
                <a:gd name="T66" fmla="*/ 19 w 22"/>
                <a:gd name="T67" fmla="*/ 8 h 20"/>
                <a:gd name="T68" fmla="*/ 19 w 22"/>
                <a:gd name="T69" fmla="*/ 8 h 20"/>
                <a:gd name="T70" fmla="*/ 17 w 22"/>
                <a:gd name="T71" fmla="*/ 7 h 20"/>
                <a:gd name="T72" fmla="*/ 9 w 22"/>
                <a:gd name="T73" fmla="*/ 4 h 20"/>
                <a:gd name="T74" fmla="*/ 8 w 22"/>
                <a:gd name="T75" fmla="*/ 4 h 20"/>
                <a:gd name="T76" fmla="*/ 7 w 22"/>
                <a:gd name="T77" fmla="*/ 3 h 20"/>
                <a:gd name="T78" fmla="*/ 6 w 22"/>
                <a:gd name="T79" fmla="*/ 2 h 20"/>
                <a:gd name="T80" fmla="*/ 7 w 22"/>
                <a:gd name="T81" fmla="*/ 2 h 20"/>
                <a:gd name="T82" fmla="*/ 6 w 22"/>
                <a:gd name="T83" fmla="*/ 0 h 20"/>
                <a:gd name="T84" fmla="*/ 5 w 22"/>
                <a:gd name="T85" fmla="*/ 6 h 20"/>
                <a:gd name="T86" fmla="*/ 5 w 22"/>
                <a:gd name="T87" fmla="*/ 5 h 20"/>
                <a:gd name="T88" fmla="*/ 6 w 22"/>
                <a:gd name="T89" fmla="*/ 5 h 20"/>
                <a:gd name="T90" fmla="*/ 8 w 22"/>
                <a:gd name="T91" fmla="*/ 5 h 20"/>
                <a:gd name="T92" fmla="*/ 9 w 22"/>
                <a:gd name="T93" fmla="*/ 5 h 2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2"/>
                <a:gd name="T142" fmla="*/ 0 h 20"/>
                <a:gd name="T143" fmla="*/ 22 w 22"/>
                <a:gd name="T144" fmla="*/ 20 h 2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2" h="20">
                  <a:moveTo>
                    <a:pt x="16" y="8"/>
                  </a:moveTo>
                  <a:lnTo>
                    <a:pt x="16" y="8"/>
                  </a:lnTo>
                  <a:lnTo>
                    <a:pt x="17" y="8"/>
                  </a:lnTo>
                  <a:lnTo>
                    <a:pt x="18" y="8"/>
                  </a:lnTo>
                  <a:lnTo>
                    <a:pt x="18" y="9"/>
                  </a:lnTo>
                  <a:lnTo>
                    <a:pt x="19" y="9"/>
                  </a:lnTo>
                  <a:lnTo>
                    <a:pt x="19" y="10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2"/>
                  </a:lnTo>
                  <a:lnTo>
                    <a:pt x="20" y="13"/>
                  </a:lnTo>
                  <a:lnTo>
                    <a:pt x="20" y="14"/>
                  </a:lnTo>
                  <a:lnTo>
                    <a:pt x="19" y="14"/>
                  </a:lnTo>
                  <a:lnTo>
                    <a:pt x="19" y="15"/>
                  </a:lnTo>
                  <a:lnTo>
                    <a:pt x="19" y="16"/>
                  </a:lnTo>
                  <a:lnTo>
                    <a:pt x="18" y="16"/>
                  </a:lnTo>
                  <a:lnTo>
                    <a:pt x="17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13" y="16"/>
                  </a:lnTo>
                  <a:lnTo>
                    <a:pt x="12" y="16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4" y="15"/>
                  </a:lnTo>
                  <a:lnTo>
                    <a:pt x="5" y="16"/>
                  </a:lnTo>
                  <a:lnTo>
                    <a:pt x="12" y="18"/>
                  </a:lnTo>
                  <a:lnTo>
                    <a:pt x="13" y="19"/>
                  </a:lnTo>
                  <a:lnTo>
                    <a:pt x="14" y="19"/>
                  </a:lnTo>
                  <a:lnTo>
                    <a:pt x="15" y="19"/>
                  </a:lnTo>
                  <a:lnTo>
                    <a:pt x="16" y="19"/>
                  </a:lnTo>
                  <a:lnTo>
                    <a:pt x="17" y="19"/>
                  </a:lnTo>
                  <a:lnTo>
                    <a:pt x="18" y="18"/>
                  </a:lnTo>
                  <a:lnTo>
                    <a:pt x="19" y="18"/>
                  </a:lnTo>
                  <a:lnTo>
                    <a:pt x="19" y="17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1" y="14"/>
                  </a:lnTo>
                  <a:lnTo>
                    <a:pt x="21" y="13"/>
                  </a:lnTo>
                  <a:lnTo>
                    <a:pt x="21" y="12"/>
                  </a:lnTo>
                  <a:lnTo>
                    <a:pt x="21" y="11"/>
                  </a:lnTo>
                  <a:lnTo>
                    <a:pt x="20" y="10"/>
                  </a:lnTo>
                  <a:lnTo>
                    <a:pt x="20" y="9"/>
                  </a:lnTo>
                  <a:lnTo>
                    <a:pt x="19" y="8"/>
                  </a:lnTo>
                  <a:lnTo>
                    <a:pt x="18" y="8"/>
                  </a:lnTo>
                  <a:lnTo>
                    <a:pt x="17" y="7"/>
                  </a:lnTo>
                  <a:lnTo>
                    <a:pt x="16" y="7"/>
                  </a:lnTo>
                  <a:lnTo>
                    <a:pt x="9" y="4"/>
                  </a:lnTo>
                  <a:lnTo>
                    <a:pt x="8" y="4"/>
                  </a:lnTo>
                  <a:lnTo>
                    <a:pt x="8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6"/>
                  </a:lnTo>
                  <a:lnTo>
                    <a:pt x="5" y="6"/>
                  </a:lnTo>
                  <a:lnTo>
                    <a:pt x="5" y="5"/>
                  </a:lnTo>
                  <a:lnTo>
                    <a:pt x="6" y="5"/>
                  </a:lnTo>
                  <a:lnTo>
                    <a:pt x="7" y="5"/>
                  </a:lnTo>
                  <a:lnTo>
                    <a:pt x="8" y="5"/>
                  </a:lnTo>
                  <a:lnTo>
                    <a:pt x="9" y="5"/>
                  </a:lnTo>
                  <a:lnTo>
                    <a:pt x="16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18" name="Freeform 496"/>
            <p:cNvSpPr>
              <a:spLocks/>
            </p:cNvSpPr>
            <p:nvPr/>
          </p:nvSpPr>
          <p:spPr bwMode="auto">
            <a:xfrm>
              <a:off x="1291" y="2943"/>
              <a:ext cx="19" cy="16"/>
            </a:xfrm>
            <a:custGeom>
              <a:avLst/>
              <a:gdLst>
                <a:gd name="T0" fmla="*/ 3 w 19"/>
                <a:gd name="T1" fmla="*/ 0 h 16"/>
                <a:gd name="T2" fmla="*/ 3 w 19"/>
                <a:gd name="T3" fmla="*/ 1 h 16"/>
                <a:gd name="T4" fmla="*/ 2 w 19"/>
                <a:gd name="T5" fmla="*/ 2 h 16"/>
                <a:gd name="T6" fmla="*/ 2 w 19"/>
                <a:gd name="T7" fmla="*/ 3 h 16"/>
                <a:gd name="T8" fmla="*/ 1 w 19"/>
                <a:gd name="T9" fmla="*/ 4 h 16"/>
                <a:gd name="T10" fmla="*/ 0 w 19"/>
                <a:gd name="T11" fmla="*/ 4 h 16"/>
                <a:gd name="T12" fmla="*/ 0 w 19"/>
                <a:gd name="T13" fmla="*/ 6 h 16"/>
                <a:gd name="T14" fmla="*/ 0 w 19"/>
                <a:gd name="T15" fmla="*/ 7 h 16"/>
                <a:gd name="T16" fmla="*/ 0 w 19"/>
                <a:gd name="T17" fmla="*/ 9 h 16"/>
                <a:gd name="T18" fmla="*/ 1 w 19"/>
                <a:gd name="T19" fmla="*/ 9 h 16"/>
                <a:gd name="T20" fmla="*/ 2 w 19"/>
                <a:gd name="T21" fmla="*/ 10 h 16"/>
                <a:gd name="T22" fmla="*/ 4 w 19"/>
                <a:gd name="T23" fmla="*/ 11 h 16"/>
                <a:gd name="T24" fmla="*/ 5 w 19"/>
                <a:gd name="T25" fmla="*/ 11 h 16"/>
                <a:gd name="T26" fmla="*/ 7 w 19"/>
                <a:gd name="T27" fmla="*/ 10 h 16"/>
                <a:gd name="T28" fmla="*/ 8 w 19"/>
                <a:gd name="T29" fmla="*/ 9 h 16"/>
                <a:gd name="T30" fmla="*/ 11 w 19"/>
                <a:gd name="T31" fmla="*/ 7 h 16"/>
                <a:gd name="T32" fmla="*/ 12 w 19"/>
                <a:gd name="T33" fmla="*/ 6 h 16"/>
                <a:gd name="T34" fmla="*/ 14 w 19"/>
                <a:gd name="T35" fmla="*/ 6 h 16"/>
                <a:gd name="T36" fmla="*/ 16 w 19"/>
                <a:gd name="T37" fmla="*/ 6 h 16"/>
                <a:gd name="T38" fmla="*/ 17 w 19"/>
                <a:gd name="T39" fmla="*/ 8 h 16"/>
                <a:gd name="T40" fmla="*/ 17 w 19"/>
                <a:gd name="T41" fmla="*/ 9 h 16"/>
                <a:gd name="T42" fmla="*/ 17 w 19"/>
                <a:gd name="T43" fmla="*/ 10 h 16"/>
                <a:gd name="T44" fmla="*/ 17 w 19"/>
                <a:gd name="T45" fmla="*/ 11 h 16"/>
                <a:gd name="T46" fmla="*/ 16 w 19"/>
                <a:gd name="T47" fmla="*/ 12 h 16"/>
                <a:gd name="T48" fmla="*/ 15 w 19"/>
                <a:gd name="T49" fmla="*/ 13 h 16"/>
                <a:gd name="T50" fmla="*/ 14 w 19"/>
                <a:gd name="T51" fmla="*/ 13 h 16"/>
                <a:gd name="T52" fmla="*/ 13 w 19"/>
                <a:gd name="T53" fmla="*/ 14 h 16"/>
                <a:gd name="T54" fmla="*/ 11 w 19"/>
                <a:gd name="T55" fmla="*/ 14 h 16"/>
                <a:gd name="T56" fmla="*/ 11 w 19"/>
                <a:gd name="T57" fmla="*/ 14 h 16"/>
                <a:gd name="T58" fmla="*/ 10 w 19"/>
                <a:gd name="T59" fmla="*/ 15 h 16"/>
                <a:gd name="T60" fmla="*/ 14 w 19"/>
                <a:gd name="T61" fmla="*/ 15 h 16"/>
                <a:gd name="T62" fmla="*/ 15 w 19"/>
                <a:gd name="T63" fmla="*/ 14 h 16"/>
                <a:gd name="T64" fmla="*/ 16 w 19"/>
                <a:gd name="T65" fmla="*/ 13 h 16"/>
                <a:gd name="T66" fmla="*/ 17 w 19"/>
                <a:gd name="T67" fmla="*/ 11 h 16"/>
                <a:gd name="T68" fmla="*/ 17 w 19"/>
                <a:gd name="T69" fmla="*/ 11 h 16"/>
                <a:gd name="T70" fmla="*/ 18 w 19"/>
                <a:gd name="T71" fmla="*/ 9 h 16"/>
                <a:gd name="T72" fmla="*/ 18 w 19"/>
                <a:gd name="T73" fmla="*/ 8 h 16"/>
                <a:gd name="T74" fmla="*/ 17 w 19"/>
                <a:gd name="T75" fmla="*/ 6 h 16"/>
                <a:gd name="T76" fmla="*/ 17 w 19"/>
                <a:gd name="T77" fmla="*/ 6 h 16"/>
                <a:gd name="T78" fmla="*/ 16 w 19"/>
                <a:gd name="T79" fmla="*/ 5 h 16"/>
                <a:gd name="T80" fmla="*/ 15 w 19"/>
                <a:gd name="T81" fmla="*/ 4 h 16"/>
                <a:gd name="T82" fmla="*/ 14 w 19"/>
                <a:gd name="T83" fmla="*/ 4 h 16"/>
                <a:gd name="T84" fmla="*/ 12 w 19"/>
                <a:gd name="T85" fmla="*/ 4 h 16"/>
                <a:gd name="T86" fmla="*/ 11 w 19"/>
                <a:gd name="T87" fmla="*/ 4 h 16"/>
                <a:gd name="T88" fmla="*/ 9 w 19"/>
                <a:gd name="T89" fmla="*/ 6 h 16"/>
                <a:gd name="T90" fmla="*/ 8 w 19"/>
                <a:gd name="T91" fmla="*/ 6 h 16"/>
                <a:gd name="T92" fmla="*/ 7 w 19"/>
                <a:gd name="T93" fmla="*/ 7 h 16"/>
                <a:gd name="T94" fmla="*/ 6 w 19"/>
                <a:gd name="T95" fmla="*/ 8 h 16"/>
                <a:gd name="T96" fmla="*/ 5 w 19"/>
                <a:gd name="T97" fmla="*/ 9 h 16"/>
                <a:gd name="T98" fmla="*/ 3 w 19"/>
                <a:gd name="T99" fmla="*/ 9 h 16"/>
                <a:gd name="T100" fmla="*/ 2 w 19"/>
                <a:gd name="T101" fmla="*/ 8 h 16"/>
                <a:gd name="T102" fmla="*/ 1 w 19"/>
                <a:gd name="T103" fmla="*/ 6 h 16"/>
                <a:gd name="T104" fmla="*/ 1 w 19"/>
                <a:gd name="T105" fmla="*/ 5 h 16"/>
                <a:gd name="T106" fmla="*/ 2 w 19"/>
                <a:gd name="T107" fmla="*/ 4 h 16"/>
                <a:gd name="T108" fmla="*/ 2 w 19"/>
                <a:gd name="T109" fmla="*/ 4 h 16"/>
                <a:gd name="T110" fmla="*/ 3 w 19"/>
                <a:gd name="T111" fmla="*/ 3 h 16"/>
                <a:gd name="T112" fmla="*/ 5 w 19"/>
                <a:gd name="T113" fmla="*/ 2 h 16"/>
                <a:gd name="T114" fmla="*/ 6 w 19"/>
                <a:gd name="T115" fmla="*/ 2 h 16"/>
                <a:gd name="T116" fmla="*/ 8 w 19"/>
                <a:gd name="T117" fmla="*/ 2 h 16"/>
                <a:gd name="T118" fmla="*/ 3 w 19"/>
                <a:gd name="T119" fmla="*/ 0 h 1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"/>
                <a:gd name="T181" fmla="*/ 0 h 16"/>
                <a:gd name="T182" fmla="*/ 19 w 19"/>
                <a:gd name="T183" fmla="*/ 16 h 1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" h="16">
                  <a:moveTo>
                    <a:pt x="3" y="0"/>
                  </a:moveTo>
                  <a:lnTo>
                    <a:pt x="3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9"/>
                  </a:lnTo>
                  <a:lnTo>
                    <a:pt x="1" y="9"/>
                  </a:lnTo>
                  <a:lnTo>
                    <a:pt x="2" y="10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8" y="9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7" y="7"/>
                  </a:lnTo>
                  <a:lnTo>
                    <a:pt x="17" y="8"/>
                  </a:lnTo>
                  <a:lnTo>
                    <a:pt x="17" y="9"/>
                  </a:lnTo>
                  <a:lnTo>
                    <a:pt x="17" y="10"/>
                  </a:lnTo>
                  <a:lnTo>
                    <a:pt x="17" y="11"/>
                  </a:lnTo>
                  <a:lnTo>
                    <a:pt x="16" y="11"/>
                  </a:lnTo>
                  <a:lnTo>
                    <a:pt x="16" y="12"/>
                  </a:lnTo>
                  <a:lnTo>
                    <a:pt x="15" y="12"/>
                  </a:lnTo>
                  <a:lnTo>
                    <a:pt x="15" y="13"/>
                  </a:lnTo>
                  <a:lnTo>
                    <a:pt x="14" y="13"/>
                  </a:lnTo>
                  <a:lnTo>
                    <a:pt x="14" y="14"/>
                  </a:lnTo>
                  <a:lnTo>
                    <a:pt x="13" y="14"/>
                  </a:lnTo>
                  <a:lnTo>
                    <a:pt x="12" y="14"/>
                  </a:lnTo>
                  <a:lnTo>
                    <a:pt x="11" y="14"/>
                  </a:lnTo>
                  <a:lnTo>
                    <a:pt x="10" y="14"/>
                  </a:lnTo>
                  <a:lnTo>
                    <a:pt x="10" y="15"/>
                  </a:lnTo>
                  <a:lnTo>
                    <a:pt x="15" y="15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5" y="14"/>
                  </a:lnTo>
                  <a:lnTo>
                    <a:pt x="16" y="13"/>
                  </a:lnTo>
                  <a:lnTo>
                    <a:pt x="17" y="12"/>
                  </a:lnTo>
                  <a:lnTo>
                    <a:pt x="17" y="11"/>
                  </a:lnTo>
                  <a:lnTo>
                    <a:pt x="18" y="10"/>
                  </a:lnTo>
                  <a:lnTo>
                    <a:pt x="18" y="9"/>
                  </a:lnTo>
                  <a:lnTo>
                    <a:pt x="18" y="8"/>
                  </a:lnTo>
                  <a:lnTo>
                    <a:pt x="18" y="7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9" y="6"/>
                  </a:lnTo>
                  <a:lnTo>
                    <a:pt x="8" y="6"/>
                  </a:lnTo>
                  <a:lnTo>
                    <a:pt x="7" y="7"/>
                  </a:lnTo>
                  <a:lnTo>
                    <a:pt x="7" y="8"/>
                  </a:lnTo>
                  <a:lnTo>
                    <a:pt x="6" y="8"/>
                  </a:lnTo>
                  <a:lnTo>
                    <a:pt x="5" y="9"/>
                  </a:lnTo>
                  <a:lnTo>
                    <a:pt x="4" y="9"/>
                  </a:lnTo>
                  <a:lnTo>
                    <a:pt x="3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3"/>
                  </a:lnTo>
                  <a:lnTo>
                    <a:pt x="3" y="3"/>
                  </a:lnTo>
                  <a:lnTo>
                    <a:pt x="4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1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19" name="Freeform 497"/>
            <p:cNvSpPr>
              <a:spLocks/>
            </p:cNvSpPr>
            <p:nvPr/>
          </p:nvSpPr>
          <p:spPr bwMode="auto">
            <a:xfrm>
              <a:off x="1299" y="2922"/>
              <a:ext cx="22" cy="20"/>
            </a:xfrm>
            <a:custGeom>
              <a:avLst/>
              <a:gdLst>
                <a:gd name="T0" fmla="*/ 8 w 22"/>
                <a:gd name="T1" fmla="*/ 7 h 20"/>
                <a:gd name="T2" fmla="*/ 7 w 22"/>
                <a:gd name="T3" fmla="*/ 6 h 20"/>
                <a:gd name="T4" fmla="*/ 6 w 22"/>
                <a:gd name="T5" fmla="*/ 6 h 20"/>
                <a:gd name="T6" fmla="*/ 6 w 22"/>
                <a:gd name="T7" fmla="*/ 5 h 20"/>
                <a:gd name="T8" fmla="*/ 5 w 22"/>
                <a:gd name="T9" fmla="*/ 5 h 20"/>
                <a:gd name="T10" fmla="*/ 6 w 22"/>
                <a:gd name="T11" fmla="*/ 4 h 20"/>
                <a:gd name="T12" fmla="*/ 7 w 22"/>
                <a:gd name="T13" fmla="*/ 3 h 20"/>
                <a:gd name="T14" fmla="*/ 8 w 22"/>
                <a:gd name="T15" fmla="*/ 3 h 20"/>
                <a:gd name="T16" fmla="*/ 8 w 22"/>
                <a:gd name="T17" fmla="*/ 2 h 20"/>
                <a:gd name="T18" fmla="*/ 9 w 22"/>
                <a:gd name="T19" fmla="*/ 2 h 20"/>
                <a:gd name="T20" fmla="*/ 9 w 22"/>
                <a:gd name="T21" fmla="*/ 2 h 20"/>
                <a:gd name="T22" fmla="*/ 9 w 22"/>
                <a:gd name="T23" fmla="*/ 2 h 20"/>
                <a:gd name="T24" fmla="*/ 10 w 22"/>
                <a:gd name="T25" fmla="*/ 2 h 20"/>
                <a:gd name="T26" fmla="*/ 11 w 22"/>
                <a:gd name="T27" fmla="*/ 2 h 20"/>
                <a:gd name="T28" fmla="*/ 12 w 22"/>
                <a:gd name="T29" fmla="*/ 2 h 20"/>
                <a:gd name="T30" fmla="*/ 12 w 22"/>
                <a:gd name="T31" fmla="*/ 2 h 20"/>
                <a:gd name="T32" fmla="*/ 9 w 22"/>
                <a:gd name="T33" fmla="*/ 0 h 20"/>
                <a:gd name="T34" fmla="*/ 0 w 22"/>
                <a:gd name="T35" fmla="*/ 11 h 20"/>
                <a:gd name="T36" fmla="*/ 2 w 22"/>
                <a:gd name="T37" fmla="*/ 15 h 20"/>
                <a:gd name="T38" fmla="*/ 3 w 22"/>
                <a:gd name="T39" fmla="*/ 15 h 20"/>
                <a:gd name="T40" fmla="*/ 3 w 22"/>
                <a:gd name="T41" fmla="*/ 14 h 20"/>
                <a:gd name="T42" fmla="*/ 2 w 22"/>
                <a:gd name="T43" fmla="*/ 14 h 20"/>
                <a:gd name="T44" fmla="*/ 2 w 22"/>
                <a:gd name="T45" fmla="*/ 14 h 20"/>
                <a:gd name="T46" fmla="*/ 2 w 22"/>
                <a:gd name="T47" fmla="*/ 13 h 20"/>
                <a:gd name="T48" fmla="*/ 2 w 22"/>
                <a:gd name="T49" fmla="*/ 12 h 20"/>
                <a:gd name="T50" fmla="*/ 2 w 22"/>
                <a:gd name="T51" fmla="*/ 11 h 20"/>
                <a:gd name="T52" fmla="*/ 2 w 22"/>
                <a:gd name="T53" fmla="*/ 11 h 20"/>
                <a:gd name="T54" fmla="*/ 2 w 22"/>
                <a:gd name="T55" fmla="*/ 10 h 20"/>
                <a:gd name="T56" fmla="*/ 2 w 22"/>
                <a:gd name="T57" fmla="*/ 9 h 20"/>
                <a:gd name="T58" fmla="*/ 3 w 22"/>
                <a:gd name="T59" fmla="*/ 8 h 20"/>
                <a:gd name="T60" fmla="*/ 3 w 22"/>
                <a:gd name="T61" fmla="*/ 8 h 20"/>
                <a:gd name="T62" fmla="*/ 4 w 22"/>
                <a:gd name="T63" fmla="*/ 8 h 20"/>
                <a:gd name="T64" fmla="*/ 5 w 22"/>
                <a:gd name="T65" fmla="*/ 8 h 20"/>
                <a:gd name="T66" fmla="*/ 5 w 22"/>
                <a:gd name="T67" fmla="*/ 8 h 20"/>
                <a:gd name="T68" fmla="*/ 6 w 22"/>
                <a:gd name="T69" fmla="*/ 8 h 20"/>
                <a:gd name="T70" fmla="*/ 15 w 22"/>
                <a:gd name="T71" fmla="*/ 14 h 20"/>
                <a:gd name="T72" fmla="*/ 15 w 22"/>
                <a:gd name="T73" fmla="*/ 15 h 20"/>
                <a:gd name="T74" fmla="*/ 16 w 22"/>
                <a:gd name="T75" fmla="*/ 15 h 20"/>
                <a:gd name="T76" fmla="*/ 16 w 22"/>
                <a:gd name="T77" fmla="*/ 16 h 20"/>
                <a:gd name="T78" fmla="*/ 16 w 22"/>
                <a:gd name="T79" fmla="*/ 16 h 20"/>
                <a:gd name="T80" fmla="*/ 16 w 22"/>
                <a:gd name="T81" fmla="*/ 17 h 20"/>
                <a:gd name="T82" fmla="*/ 16 w 22"/>
                <a:gd name="T83" fmla="*/ 17 h 20"/>
                <a:gd name="T84" fmla="*/ 16 w 22"/>
                <a:gd name="T85" fmla="*/ 18 h 20"/>
                <a:gd name="T86" fmla="*/ 16 w 22"/>
                <a:gd name="T87" fmla="*/ 19 h 20"/>
                <a:gd name="T88" fmla="*/ 21 w 22"/>
                <a:gd name="T89" fmla="*/ 13 h 20"/>
                <a:gd name="T90" fmla="*/ 21 w 22"/>
                <a:gd name="T91" fmla="*/ 12 h 20"/>
                <a:gd name="T92" fmla="*/ 20 w 22"/>
                <a:gd name="T93" fmla="*/ 13 h 20"/>
                <a:gd name="T94" fmla="*/ 19 w 22"/>
                <a:gd name="T95" fmla="*/ 13 h 20"/>
                <a:gd name="T96" fmla="*/ 19 w 22"/>
                <a:gd name="T97" fmla="*/ 14 h 20"/>
                <a:gd name="T98" fmla="*/ 19 w 22"/>
                <a:gd name="T99" fmla="*/ 14 h 20"/>
                <a:gd name="T100" fmla="*/ 18 w 22"/>
                <a:gd name="T101" fmla="*/ 14 h 20"/>
                <a:gd name="T102" fmla="*/ 18 w 22"/>
                <a:gd name="T103" fmla="*/ 13 h 20"/>
                <a:gd name="T104" fmla="*/ 17 w 22"/>
                <a:gd name="T105" fmla="*/ 13 h 20"/>
                <a:gd name="T106" fmla="*/ 16 w 22"/>
                <a:gd name="T107" fmla="*/ 13 h 20"/>
                <a:gd name="T108" fmla="*/ 16 w 22"/>
                <a:gd name="T109" fmla="*/ 12 h 20"/>
                <a:gd name="T110" fmla="*/ 8 w 22"/>
                <a:gd name="T111" fmla="*/ 7 h 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2"/>
                <a:gd name="T169" fmla="*/ 0 h 20"/>
                <a:gd name="T170" fmla="*/ 22 w 22"/>
                <a:gd name="T171" fmla="*/ 20 h 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2" h="20">
                  <a:moveTo>
                    <a:pt x="8" y="7"/>
                  </a:moveTo>
                  <a:lnTo>
                    <a:pt x="7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5" y="5"/>
                  </a:lnTo>
                  <a:lnTo>
                    <a:pt x="6" y="4"/>
                  </a:lnTo>
                  <a:lnTo>
                    <a:pt x="7" y="3"/>
                  </a:lnTo>
                  <a:lnTo>
                    <a:pt x="8" y="3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9" y="0"/>
                  </a:lnTo>
                  <a:lnTo>
                    <a:pt x="0" y="11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9"/>
                  </a:lnTo>
                  <a:lnTo>
                    <a:pt x="3" y="8"/>
                  </a:lnTo>
                  <a:lnTo>
                    <a:pt x="4" y="8"/>
                  </a:lnTo>
                  <a:lnTo>
                    <a:pt x="5" y="8"/>
                  </a:lnTo>
                  <a:lnTo>
                    <a:pt x="6" y="8"/>
                  </a:lnTo>
                  <a:lnTo>
                    <a:pt x="15" y="14"/>
                  </a:lnTo>
                  <a:lnTo>
                    <a:pt x="15" y="15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6" y="17"/>
                  </a:lnTo>
                  <a:lnTo>
                    <a:pt x="16" y="18"/>
                  </a:lnTo>
                  <a:lnTo>
                    <a:pt x="16" y="19"/>
                  </a:lnTo>
                  <a:lnTo>
                    <a:pt x="21" y="13"/>
                  </a:lnTo>
                  <a:lnTo>
                    <a:pt x="21" y="12"/>
                  </a:lnTo>
                  <a:lnTo>
                    <a:pt x="20" y="13"/>
                  </a:lnTo>
                  <a:lnTo>
                    <a:pt x="19" y="13"/>
                  </a:lnTo>
                  <a:lnTo>
                    <a:pt x="19" y="14"/>
                  </a:lnTo>
                  <a:lnTo>
                    <a:pt x="18" y="14"/>
                  </a:lnTo>
                  <a:lnTo>
                    <a:pt x="18" y="13"/>
                  </a:lnTo>
                  <a:lnTo>
                    <a:pt x="17" y="13"/>
                  </a:lnTo>
                  <a:lnTo>
                    <a:pt x="16" y="13"/>
                  </a:lnTo>
                  <a:lnTo>
                    <a:pt x="16" y="12"/>
                  </a:lnTo>
                  <a:lnTo>
                    <a:pt x="8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20" name="Freeform 498"/>
            <p:cNvSpPr>
              <a:spLocks/>
            </p:cNvSpPr>
            <p:nvPr/>
          </p:nvSpPr>
          <p:spPr bwMode="auto">
            <a:xfrm>
              <a:off x="1612" y="3054"/>
              <a:ext cx="21" cy="7"/>
            </a:xfrm>
            <a:custGeom>
              <a:avLst/>
              <a:gdLst>
                <a:gd name="T0" fmla="*/ 20 w 21"/>
                <a:gd name="T1" fmla="*/ 5 h 7"/>
                <a:gd name="T2" fmla="*/ 20 w 21"/>
                <a:gd name="T3" fmla="*/ 5 h 7"/>
                <a:gd name="T4" fmla="*/ 20 w 21"/>
                <a:gd name="T5" fmla="*/ 5 h 7"/>
                <a:gd name="T6" fmla="*/ 19 w 21"/>
                <a:gd name="T7" fmla="*/ 5 h 7"/>
                <a:gd name="T8" fmla="*/ 19 w 21"/>
                <a:gd name="T9" fmla="*/ 4 h 7"/>
                <a:gd name="T10" fmla="*/ 18 w 21"/>
                <a:gd name="T11" fmla="*/ 4 h 7"/>
                <a:gd name="T12" fmla="*/ 18 w 21"/>
                <a:gd name="T13" fmla="*/ 3 h 7"/>
                <a:gd name="T14" fmla="*/ 18 w 21"/>
                <a:gd name="T15" fmla="*/ 3 h 7"/>
                <a:gd name="T16" fmla="*/ 18 w 21"/>
                <a:gd name="T17" fmla="*/ 2 h 7"/>
                <a:gd name="T18" fmla="*/ 18 w 21"/>
                <a:gd name="T19" fmla="*/ 2 h 7"/>
                <a:gd name="T20" fmla="*/ 18 w 21"/>
                <a:gd name="T21" fmla="*/ 1 h 7"/>
                <a:gd name="T22" fmla="*/ 18 w 21"/>
                <a:gd name="T23" fmla="*/ 2 h 7"/>
                <a:gd name="T24" fmla="*/ 18 w 21"/>
                <a:gd name="T25" fmla="*/ 2 h 7"/>
                <a:gd name="T26" fmla="*/ 18 w 21"/>
                <a:gd name="T27" fmla="*/ 3 h 7"/>
                <a:gd name="T28" fmla="*/ 17 w 21"/>
                <a:gd name="T29" fmla="*/ 3 h 7"/>
                <a:gd name="T30" fmla="*/ 17 w 21"/>
                <a:gd name="T31" fmla="*/ 3 h 7"/>
                <a:gd name="T32" fmla="*/ 16 w 21"/>
                <a:gd name="T33" fmla="*/ 3 h 7"/>
                <a:gd name="T34" fmla="*/ 16 w 21"/>
                <a:gd name="T35" fmla="*/ 4 h 7"/>
                <a:gd name="T36" fmla="*/ 15 w 21"/>
                <a:gd name="T37" fmla="*/ 4 h 7"/>
                <a:gd name="T38" fmla="*/ 15 w 21"/>
                <a:gd name="T39" fmla="*/ 4 h 7"/>
                <a:gd name="T40" fmla="*/ 14 w 21"/>
                <a:gd name="T41" fmla="*/ 3 h 7"/>
                <a:gd name="T42" fmla="*/ 5 w 21"/>
                <a:gd name="T43" fmla="*/ 3 h 7"/>
                <a:gd name="T44" fmla="*/ 5 w 21"/>
                <a:gd name="T45" fmla="*/ 3 h 7"/>
                <a:gd name="T46" fmla="*/ 4 w 21"/>
                <a:gd name="T47" fmla="*/ 3 h 7"/>
                <a:gd name="T48" fmla="*/ 3 w 21"/>
                <a:gd name="T49" fmla="*/ 3 h 7"/>
                <a:gd name="T50" fmla="*/ 3 w 21"/>
                <a:gd name="T51" fmla="*/ 2 h 7"/>
                <a:gd name="T52" fmla="*/ 2 w 21"/>
                <a:gd name="T53" fmla="*/ 2 h 7"/>
                <a:gd name="T54" fmla="*/ 2 w 21"/>
                <a:gd name="T55" fmla="*/ 0 h 7"/>
                <a:gd name="T56" fmla="*/ 2 w 21"/>
                <a:gd name="T57" fmla="*/ 0 h 7"/>
                <a:gd name="T58" fmla="*/ 0 w 21"/>
                <a:gd name="T59" fmla="*/ 6 h 7"/>
                <a:gd name="T60" fmla="*/ 2 w 21"/>
                <a:gd name="T61" fmla="*/ 6 h 7"/>
                <a:gd name="T62" fmla="*/ 2 w 21"/>
                <a:gd name="T63" fmla="*/ 6 h 7"/>
                <a:gd name="T64" fmla="*/ 2 w 21"/>
                <a:gd name="T65" fmla="*/ 5 h 7"/>
                <a:gd name="T66" fmla="*/ 2 w 21"/>
                <a:gd name="T67" fmla="*/ 5 h 7"/>
                <a:gd name="T68" fmla="*/ 2 w 21"/>
                <a:gd name="T69" fmla="*/ 5 h 7"/>
                <a:gd name="T70" fmla="*/ 2 w 21"/>
                <a:gd name="T71" fmla="*/ 4 h 7"/>
                <a:gd name="T72" fmla="*/ 3 w 21"/>
                <a:gd name="T73" fmla="*/ 4 h 7"/>
                <a:gd name="T74" fmla="*/ 4 w 21"/>
                <a:gd name="T75" fmla="*/ 4 h 7"/>
                <a:gd name="T76" fmla="*/ 5 w 21"/>
                <a:gd name="T77" fmla="*/ 4 h 7"/>
                <a:gd name="T78" fmla="*/ 5 w 21"/>
                <a:gd name="T79" fmla="*/ 4 h 7"/>
                <a:gd name="T80" fmla="*/ 5 w 21"/>
                <a:gd name="T81" fmla="*/ 5 h 7"/>
                <a:gd name="T82" fmla="*/ 20 w 21"/>
                <a:gd name="T83" fmla="*/ 6 h 7"/>
                <a:gd name="T84" fmla="*/ 20 w 21"/>
                <a:gd name="T85" fmla="*/ 5 h 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1"/>
                <a:gd name="T130" fmla="*/ 0 h 7"/>
                <a:gd name="T131" fmla="*/ 21 w 21"/>
                <a:gd name="T132" fmla="*/ 7 h 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1" h="7">
                  <a:moveTo>
                    <a:pt x="20" y="5"/>
                  </a:moveTo>
                  <a:lnTo>
                    <a:pt x="20" y="5"/>
                  </a:lnTo>
                  <a:lnTo>
                    <a:pt x="19" y="5"/>
                  </a:lnTo>
                  <a:lnTo>
                    <a:pt x="19" y="4"/>
                  </a:lnTo>
                  <a:lnTo>
                    <a:pt x="18" y="4"/>
                  </a:lnTo>
                  <a:lnTo>
                    <a:pt x="18" y="3"/>
                  </a:lnTo>
                  <a:lnTo>
                    <a:pt x="18" y="2"/>
                  </a:lnTo>
                  <a:lnTo>
                    <a:pt x="18" y="1"/>
                  </a:lnTo>
                  <a:lnTo>
                    <a:pt x="18" y="2"/>
                  </a:lnTo>
                  <a:lnTo>
                    <a:pt x="18" y="3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5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20" y="6"/>
                  </a:lnTo>
                  <a:lnTo>
                    <a:pt x="2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21" name="Freeform 499"/>
            <p:cNvSpPr>
              <a:spLocks/>
            </p:cNvSpPr>
            <p:nvPr/>
          </p:nvSpPr>
          <p:spPr bwMode="auto">
            <a:xfrm>
              <a:off x="1609" y="3071"/>
              <a:ext cx="20" cy="12"/>
            </a:xfrm>
            <a:custGeom>
              <a:avLst/>
              <a:gdLst>
                <a:gd name="T0" fmla="*/ 19 w 20"/>
                <a:gd name="T1" fmla="*/ 7 h 12"/>
                <a:gd name="T2" fmla="*/ 19 w 20"/>
                <a:gd name="T3" fmla="*/ 6 h 12"/>
                <a:gd name="T4" fmla="*/ 19 w 20"/>
                <a:gd name="T5" fmla="*/ 5 h 12"/>
                <a:gd name="T6" fmla="*/ 18 w 20"/>
                <a:gd name="T7" fmla="*/ 4 h 12"/>
                <a:gd name="T8" fmla="*/ 17 w 20"/>
                <a:gd name="T9" fmla="*/ 3 h 12"/>
                <a:gd name="T10" fmla="*/ 16 w 20"/>
                <a:gd name="T11" fmla="*/ 2 h 12"/>
                <a:gd name="T12" fmla="*/ 14 w 20"/>
                <a:gd name="T13" fmla="*/ 2 h 12"/>
                <a:gd name="T14" fmla="*/ 14 w 20"/>
                <a:gd name="T15" fmla="*/ 1 h 12"/>
                <a:gd name="T16" fmla="*/ 12 w 20"/>
                <a:gd name="T17" fmla="*/ 1 h 12"/>
                <a:gd name="T18" fmla="*/ 11 w 20"/>
                <a:gd name="T19" fmla="*/ 1 h 12"/>
                <a:gd name="T20" fmla="*/ 9 w 20"/>
                <a:gd name="T21" fmla="*/ 2 h 12"/>
                <a:gd name="T22" fmla="*/ 8 w 20"/>
                <a:gd name="T23" fmla="*/ 3 h 12"/>
                <a:gd name="T24" fmla="*/ 8 w 20"/>
                <a:gd name="T25" fmla="*/ 4 h 12"/>
                <a:gd name="T26" fmla="*/ 8 w 20"/>
                <a:gd name="T27" fmla="*/ 5 h 12"/>
                <a:gd name="T28" fmla="*/ 8 w 20"/>
                <a:gd name="T29" fmla="*/ 6 h 12"/>
                <a:gd name="T30" fmla="*/ 8 w 20"/>
                <a:gd name="T31" fmla="*/ 7 h 12"/>
                <a:gd name="T32" fmla="*/ 8 w 20"/>
                <a:gd name="T33" fmla="*/ 8 h 12"/>
                <a:gd name="T34" fmla="*/ 8 w 20"/>
                <a:gd name="T35" fmla="*/ 8 h 12"/>
                <a:gd name="T36" fmla="*/ 7 w 20"/>
                <a:gd name="T37" fmla="*/ 8 h 12"/>
                <a:gd name="T38" fmla="*/ 5 w 20"/>
                <a:gd name="T39" fmla="*/ 7 h 12"/>
                <a:gd name="T40" fmla="*/ 4 w 20"/>
                <a:gd name="T41" fmla="*/ 6 h 12"/>
                <a:gd name="T42" fmla="*/ 2 w 20"/>
                <a:gd name="T43" fmla="*/ 6 h 12"/>
                <a:gd name="T44" fmla="*/ 2 w 20"/>
                <a:gd name="T45" fmla="*/ 5 h 12"/>
                <a:gd name="T46" fmla="*/ 2 w 20"/>
                <a:gd name="T47" fmla="*/ 4 h 12"/>
                <a:gd name="T48" fmla="*/ 2 w 20"/>
                <a:gd name="T49" fmla="*/ 3 h 12"/>
                <a:gd name="T50" fmla="*/ 2 w 20"/>
                <a:gd name="T51" fmla="*/ 2 h 12"/>
                <a:gd name="T52" fmla="*/ 4 w 20"/>
                <a:gd name="T53" fmla="*/ 2 h 12"/>
                <a:gd name="T54" fmla="*/ 5 w 20"/>
                <a:gd name="T55" fmla="*/ 2 h 12"/>
                <a:gd name="T56" fmla="*/ 5 w 20"/>
                <a:gd name="T57" fmla="*/ 1 h 12"/>
                <a:gd name="T58" fmla="*/ 5 w 20"/>
                <a:gd name="T59" fmla="*/ 0 h 12"/>
                <a:gd name="T60" fmla="*/ 3 w 20"/>
                <a:gd name="T61" fmla="*/ 0 h 12"/>
                <a:gd name="T62" fmla="*/ 2 w 20"/>
                <a:gd name="T63" fmla="*/ 1 h 12"/>
                <a:gd name="T64" fmla="*/ 1 w 20"/>
                <a:gd name="T65" fmla="*/ 1 h 12"/>
                <a:gd name="T66" fmla="*/ 1 w 20"/>
                <a:gd name="T67" fmla="*/ 3 h 12"/>
                <a:gd name="T68" fmla="*/ 1 w 20"/>
                <a:gd name="T69" fmla="*/ 4 h 12"/>
                <a:gd name="T70" fmla="*/ 1 w 20"/>
                <a:gd name="T71" fmla="*/ 5 h 12"/>
                <a:gd name="T72" fmla="*/ 1 w 20"/>
                <a:gd name="T73" fmla="*/ 6 h 12"/>
                <a:gd name="T74" fmla="*/ 2 w 20"/>
                <a:gd name="T75" fmla="*/ 6 h 12"/>
                <a:gd name="T76" fmla="*/ 2 w 20"/>
                <a:gd name="T77" fmla="*/ 8 h 12"/>
                <a:gd name="T78" fmla="*/ 4 w 20"/>
                <a:gd name="T79" fmla="*/ 8 h 12"/>
                <a:gd name="T80" fmla="*/ 5 w 20"/>
                <a:gd name="T81" fmla="*/ 9 h 12"/>
                <a:gd name="T82" fmla="*/ 6 w 20"/>
                <a:gd name="T83" fmla="*/ 10 h 12"/>
                <a:gd name="T84" fmla="*/ 8 w 20"/>
                <a:gd name="T85" fmla="*/ 10 h 12"/>
                <a:gd name="T86" fmla="*/ 9 w 20"/>
                <a:gd name="T87" fmla="*/ 10 h 12"/>
                <a:gd name="T88" fmla="*/ 11 w 20"/>
                <a:gd name="T89" fmla="*/ 11 h 12"/>
                <a:gd name="T90" fmla="*/ 12 w 20"/>
                <a:gd name="T91" fmla="*/ 11 h 12"/>
                <a:gd name="T92" fmla="*/ 14 w 20"/>
                <a:gd name="T93" fmla="*/ 11 h 12"/>
                <a:gd name="T94" fmla="*/ 15 w 20"/>
                <a:gd name="T95" fmla="*/ 11 h 12"/>
                <a:gd name="T96" fmla="*/ 17 w 20"/>
                <a:gd name="T97" fmla="*/ 10 h 12"/>
                <a:gd name="T98" fmla="*/ 18 w 20"/>
                <a:gd name="T99" fmla="*/ 10 h 12"/>
                <a:gd name="T100" fmla="*/ 19 w 20"/>
                <a:gd name="T101" fmla="*/ 8 h 1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0"/>
                <a:gd name="T154" fmla="*/ 0 h 12"/>
                <a:gd name="T155" fmla="*/ 20 w 20"/>
                <a:gd name="T156" fmla="*/ 12 h 1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0" h="12">
                  <a:moveTo>
                    <a:pt x="19" y="8"/>
                  </a:moveTo>
                  <a:lnTo>
                    <a:pt x="19" y="7"/>
                  </a:lnTo>
                  <a:lnTo>
                    <a:pt x="19" y="6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4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6" y="2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9" y="2"/>
                  </a:lnTo>
                  <a:lnTo>
                    <a:pt x="9" y="3"/>
                  </a:lnTo>
                  <a:lnTo>
                    <a:pt x="8" y="3"/>
                  </a:lnTo>
                  <a:lnTo>
                    <a:pt x="8" y="4"/>
                  </a:lnTo>
                  <a:lnTo>
                    <a:pt x="8" y="5"/>
                  </a:lnTo>
                  <a:lnTo>
                    <a:pt x="8" y="6"/>
                  </a:lnTo>
                  <a:lnTo>
                    <a:pt x="8" y="7"/>
                  </a:lnTo>
                  <a:lnTo>
                    <a:pt x="8" y="8"/>
                  </a:lnTo>
                  <a:lnTo>
                    <a:pt x="9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5" y="7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3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0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8"/>
                  </a:lnTo>
                  <a:lnTo>
                    <a:pt x="3" y="8"/>
                  </a:lnTo>
                  <a:lnTo>
                    <a:pt x="4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6" y="10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7" y="10"/>
                  </a:lnTo>
                  <a:lnTo>
                    <a:pt x="18" y="10"/>
                  </a:lnTo>
                  <a:lnTo>
                    <a:pt x="18" y="9"/>
                  </a:lnTo>
                  <a:lnTo>
                    <a:pt x="19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22" name="Freeform 500"/>
            <p:cNvSpPr>
              <a:spLocks/>
            </p:cNvSpPr>
            <p:nvPr/>
          </p:nvSpPr>
          <p:spPr bwMode="auto">
            <a:xfrm>
              <a:off x="1620" y="3076"/>
              <a:ext cx="8" cy="4"/>
            </a:xfrm>
            <a:custGeom>
              <a:avLst/>
              <a:gdLst>
                <a:gd name="T0" fmla="*/ 2 w 8"/>
                <a:gd name="T1" fmla="*/ 3 h 4"/>
                <a:gd name="T2" fmla="*/ 2 w 8"/>
                <a:gd name="T3" fmla="*/ 3 h 4"/>
                <a:gd name="T4" fmla="*/ 1 w 8"/>
                <a:gd name="T5" fmla="*/ 3 h 4"/>
                <a:gd name="T6" fmla="*/ 1 w 8"/>
                <a:gd name="T7" fmla="*/ 2 h 4"/>
                <a:gd name="T8" fmla="*/ 1 w 8"/>
                <a:gd name="T9" fmla="*/ 2 h 4"/>
                <a:gd name="T10" fmla="*/ 1 w 8"/>
                <a:gd name="T11" fmla="*/ 2 h 4"/>
                <a:gd name="T12" fmla="*/ 1 w 8"/>
                <a:gd name="T13" fmla="*/ 2 h 4"/>
                <a:gd name="T14" fmla="*/ 0 w 8"/>
                <a:gd name="T15" fmla="*/ 2 h 4"/>
                <a:gd name="T16" fmla="*/ 0 w 8"/>
                <a:gd name="T17" fmla="*/ 1 h 4"/>
                <a:gd name="T18" fmla="*/ 0 w 8"/>
                <a:gd name="T19" fmla="*/ 1 h 4"/>
                <a:gd name="T20" fmla="*/ 0 w 8"/>
                <a:gd name="T21" fmla="*/ 1 h 4"/>
                <a:gd name="T22" fmla="*/ 1 w 8"/>
                <a:gd name="T23" fmla="*/ 1 h 4"/>
                <a:gd name="T24" fmla="*/ 1 w 8"/>
                <a:gd name="T25" fmla="*/ 0 h 4"/>
                <a:gd name="T26" fmla="*/ 1 w 8"/>
                <a:gd name="T27" fmla="*/ 0 h 4"/>
                <a:gd name="T28" fmla="*/ 1 w 8"/>
                <a:gd name="T29" fmla="*/ 0 h 4"/>
                <a:gd name="T30" fmla="*/ 2 w 8"/>
                <a:gd name="T31" fmla="*/ 0 h 4"/>
                <a:gd name="T32" fmla="*/ 2 w 8"/>
                <a:gd name="T33" fmla="*/ 0 h 4"/>
                <a:gd name="T34" fmla="*/ 3 w 8"/>
                <a:gd name="T35" fmla="*/ 0 h 4"/>
                <a:gd name="T36" fmla="*/ 3 w 8"/>
                <a:gd name="T37" fmla="*/ 0 h 4"/>
                <a:gd name="T38" fmla="*/ 4 w 8"/>
                <a:gd name="T39" fmla="*/ 0 h 4"/>
                <a:gd name="T40" fmla="*/ 4 w 8"/>
                <a:gd name="T41" fmla="*/ 0 h 4"/>
                <a:gd name="T42" fmla="*/ 5 w 8"/>
                <a:gd name="T43" fmla="*/ 0 h 4"/>
                <a:gd name="T44" fmla="*/ 5 w 8"/>
                <a:gd name="T45" fmla="*/ 0 h 4"/>
                <a:gd name="T46" fmla="*/ 5 w 8"/>
                <a:gd name="T47" fmla="*/ 1 h 4"/>
                <a:gd name="T48" fmla="*/ 6 w 8"/>
                <a:gd name="T49" fmla="*/ 1 h 4"/>
                <a:gd name="T50" fmla="*/ 6 w 8"/>
                <a:gd name="T51" fmla="*/ 1 h 4"/>
                <a:gd name="T52" fmla="*/ 7 w 8"/>
                <a:gd name="T53" fmla="*/ 1 h 4"/>
                <a:gd name="T54" fmla="*/ 7 w 8"/>
                <a:gd name="T55" fmla="*/ 2 h 4"/>
                <a:gd name="T56" fmla="*/ 7 w 8"/>
                <a:gd name="T57" fmla="*/ 2 h 4"/>
                <a:gd name="T58" fmla="*/ 7 w 8"/>
                <a:gd name="T59" fmla="*/ 2 h 4"/>
                <a:gd name="T60" fmla="*/ 7 w 8"/>
                <a:gd name="T61" fmla="*/ 3 h 4"/>
                <a:gd name="T62" fmla="*/ 6 w 8"/>
                <a:gd name="T63" fmla="*/ 3 h 4"/>
                <a:gd name="T64" fmla="*/ 6 w 8"/>
                <a:gd name="T65" fmla="*/ 3 h 4"/>
                <a:gd name="T66" fmla="*/ 6 w 8"/>
                <a:gd name="T67" fmla="*/ 3 h 4"/>
                <a:gd name="T68" fmla="*/ 5 w 8"/>
                <a:gd name="T69" fmla="*/ 3 h 4"/>
                <a:gd name="T70" fmla="*/ 5 w 8"/>
                <a:gd name="T71" fmla="*/ 3 h 4"/>
                <a:gd name="T72" fmla="*/ 4 w 8"/>
                <a:gd name="T73" fmla="*/ 3 h 4"/>
                <a:gd name="T74" fmla="*/ 4 w 8"/>
                <a:gd name="T75" fmla="*/ 3 h 4"/>
                <a:gd name="T76" fmla="*/ 3 w 8"/>
                <a:gd name="T77" fmla="*/ 3 h 4"/>
                <a:gd name="T78" fmla="*/ 3 w 8"/>
                <a:gd name="T79" fmla="*/ 3 h 4"/>
                <a:gd name="T80" fmla="*/ 2 w 8"/>
                <a:gd name="T81" fmla="*/ 3 h 4"/>
                <a:gd name="T82" fmla="*/ 2 w 8"/>
                <a:gd name="T83" fmla="*/ 3 h 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8"/>
                <a:gd name="T127" fmla="*/ 0 h 4"/>
                <a:gd name="T128" fmla="*/ 8 w 8"/>
                <a:gd name="T129" fmla="*/ 4 h 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8" h="4">
                  <a:moveTo>
                    <a:pt x="2" y="3"/>
                  </a:moveTo>
                  <a:lnTo>
                    <a:pt x="2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2"/>
                  </a:lnTo>
                  <a:lnTo>
                    <a:pt x="7" y="3"/>
                  </a:lnTo>
                  <a:lnTo>
                    <a:pt x="6" y="3"/>
                  </a:lnTo>
                  <a:lnTo>
                    <a:pt x="5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3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23" name="Freeform 501"/>
            <p:cNvSpPr>
              <a:spLocks/>
            </p:cNvSpPr>
            <p:nvPr/>
          </p:nvSpPr>
          <p:spPr bwMode="auto">
            <a:xfrm>
              <a:off x="1596" y="3106"/>
              <a:ext cx="19" cy="13"/>
            </a:xfrm>
            <a:custGeom>
              <a:avLst/>
              <a:gdLst>
                <a:gd name="T0" fmla="*/ 18 w 19"/>
                <a:gd name="T1" fmla="*/ 9 h 13"/>
                <a:gd name="T2" fmla="*/ 18 w 19"/>
                <a:gd name="T3" fmla="*/ 8 h 13"/>
                <a:gd name="T4" fmla="*/ 17 w 19"/>
                <a:gd name="T5" fmla="*/ 7 h 13"/>
                <a:gd name="T6" fmla="*/ 17 w 19"/>
                <a:gd name="T7" fmla="*/ 5 h 13"/>
                <a:gd name="T8" fmla="*/ 17 w 19"/>
                <a:gd name="T9" fmla="*/ 5 h 13"/>
                <a:gd name="T10" fmla="*/ 16 w 19"/>
                <a:gd name="T11" fmla="*/ 4 h 13"/>
                <a:gd name="T12" fmla="*/ 15 w 19"/>
                <a:gd name="T13" fmla="*/ 3 h 13"/>
                <a:gd name="T14" fmla="*/ 14 w 19"/>
                <a:gd name="T15" fmla="*/ 2 h 13"/>
                <a:gd name="T16" fmla="*/ 12 w 19"/>
                <a:gd name="T17" fmla="*/ 1 h 13"/>
                <a:gd name="T18" fmla="*/ 11 w 19"/>
                <a:gd name="T19" fmla="*/ 1 h 13"/>
                <a:gd name="T20" fmla="*/ 10 w 19"/>
                <a:gd name="T21" fmla="*/ 1 h 13"/>
                <a:gd name="T22" fmla="*/ 9 w 19"/>
                <a:gd name="T23" fmla="*/ 0 h 13"/>
                <a:gd name="T24" fmla="*/ 8 w 19"/>
                <a:gd name="T25" fmla="*/ 0 h 13"/>
                <a:gd name="T26" fmla="*/ 5 w 19"/>
                <a:gd name="T27" fmla="*/ 0 h 13"/>
                <a:gd name="T28" fmla="*/ 4 w 19"/>
                <a:gd name="T29" fmla="*/ 0 h 13"/>
                <a:gd name="T30" fmla="*/ 2 w 19"/>
                <a:gd name="T31" fmla="*/ 0 h 13"/>
                <a:gd name="T32" fmla="*/ 1 w 19"/>
                <a:gd name="T33" fmla="*/ 1 h 13"/>
                <a:gd name="T34" fmla="*/ 0 w 19"/>
                <a:gd name="T35" fmla="*/ 2 h 13"/>
                <a:gd name="T36" fmla="*/ 0 w 19"/>
                <a:gd name="T37" fmla="*/ 3 h 13"/>
                <a:gd name="T38" fmla="*/ 0 w 19"/>
                <a:gd name="T39" fmla="*/ 5 h 13"/>
                <a:gd name="T40" fmla="*/ 1 w 19"/>
                <a:gd name="T41" fmla="*/ 6 h 13"/>
                <a:gd name="T42" fmla="*/ 2 w 19"/>
                <a:gd name="T43" fmla="*/ 7 h 13"/>
                <a:gd name="T44" fmla="*/ 3 w 19"/>
                <a:gd name="T45" fmla="*/ 9 h 13"/>
                <a:gd name="T46" fmla="*/ 5 w 19"/>
                <a:gd name="T47" fmla="*/ 10 h 13"/>
                <a:gd name="T48" fmla="*/ 6 w 19"/>
                <a:gd name="T49" fmla="*/ 11 h 13"/>
                <a:gd name="T50" fmla="*/ 8 w 19"/>
                <a:gd name="T51" fmla="*/ 11 h 13"/>
                <a:gd name="T52" fmla="*/ 9 w 19"/>
                <a:gd name="T53" fmla="*/ 11 h 13"/>
                <a:gd name="T54" fmla="*/ 11 w 19"/>
                <a:gd name="T55" fmla="*/ 12 h 13"/>
                <a:gd name="T56" fmla="*/ 12 w 19"/>
                <a:gd name="T57" fmla="*/ 12 h 13"/>
                <a:gd name="T58" fmla="*/ 14 w 19"/>
                <a:gd name="T59" fmla="*/ 12 h 13"/>
                <a:gd name="T60" fmla="*/ 15 w 19"/>
                <a:gd name="T61" fmla="*/ 11 h 13"/>
                <a:gd name="T62" fmla="*/ 17 w 19"/>
                <a:gd name="T63" fmla="*/ 11 h 13"/>
                <a:gd name="T64" fmla="*/ 17 w 19"/>
                <a:gd name="T65" fmla="*/ 10 h 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"/>
                <a:gd name="T100" fmla="*/ 0 h 13"/>
                <a:gd name="T101" fmla="*/ 19 w 19"/>
                <a:gd name="T102" fmla="*/ 13 h 1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" h="13">
                  <a:moveTo>
                    <a:pt x="17" y="10"/>
                  </a:moveTo>
                  <a:lnTo>
                    <a:pt x="18" y="9"/>
                  </a:lnTo>
                  <a:lnTo>
                    <a:pt x="18" y="8"/>
                  </a:lnTo>
                  <a:lnTo>
                    <a:pt x="18" y="7"/>
                  </a:lnTo>
                  <a:lnTo>
                    <a:pt x="17" y="7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6" y="4"/>
                  </a:lnTo>
                  <a:lnTo>
                    <a:pt x="16" y="3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6"/>
                  </a:lnTo>
                  <a:lnTo>
                    <a:pt x="2" y="7"/>
                  </a:lnTo>
                  <a:lnTo>
                    <a:pt x="2" y="8"/>
                  </a:lnTo>
                  <a:lnTo>
                    <a:pt x="3" y="9"/>
                  </a:lnTo>
                  <a:lnTo>
                    <a:pt x="4" y="9"/>
                  </a:lnTo>
                  <a:lnTo>
                    <a:pt x="5" y="10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10" y="12"/>
                  </a:lnTo>
                  <a:lnTo>
                    <a:pt x="11" y="12"/>
                  </a:lnTo>
                  <a:lnTo>
                    <a:pt x="12" y="12"/>
                  </a:lnTo>
                  <a:lnTo>
                    <a:pt x="13" y="12"/>
                  </a:lnTo>
                  <a:lnTo>
                    <a:pt x="14" y="12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7" y="11"/>
                  </a:lnTo>
                  <a:lnTo>
                    <a:pt x="17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24" name="Freeform 502"/>
            <p:cNvSpPr>
              <a:spLocks/>
            </p:cNvSpPr>
            <p:nvPr/>
          </p:nvSpPr>
          <p:spPr bwMode="auto">
            <a:xfrm>
              <a:off x="1597" y="3108"/>
              <a:ext cx="17" cy="9"/>
            </a:xfrm>
            <a:custGeom>
              <a:avLst/>
              <a:gdLst>
                <a:gd name="T0" fmla="*/ 7 w 17"/>
                <a:gd name="T1" fmla="*/ 6 h 9"/>
                <a:gd name="T2" fmla="*/ 6 w 17"/>
                <a:gd name="T3" fmla="*/ 6 h 9"/>
                <a:gd name="T4" fmla="*/ 5 w 17"/>
                <a:gd name="T5" fmla="*/ 6 h 9"/>
                <a:gd name="T6" fmla="*/ 4 w 17"/>
                <a:gd name="T7" fmla="*/ 5 h 9"/>
                <a:gd name="T8" fmla="*/ 4 w 17"/>
                <a:gd name="T9" fmla="*/ 5 h 9"/>
                <a:gd name="T10" fmla="*/ 3 w 17"/>
                <a:gd name="T11" fmla="*/ 5 h 9"/>
                <a:gd name="T12" fmla="*/ 2 w 17"/>
                <a:gd name="T13" fmla="*/ 4 h 9"/>
                <a:gd name="T14" fmla="*/ 1 w 17"/>
                <a:gd name="T15" fmla="*/ 3 h 9"/>
                <a:gd name="T16" fmla="*/ 1 w 17"/>
                <a:gd name="T17" fmla="*/ 3 h 9"/>
                <a:gd name="T18" fmla="*/ 1 w 17"/>
                <a:gd name="T19" fmla="*/ 3 h 9"/>
                <a:gd name="T20" fmla="*/ 1 w 17"/>
                <a:gd name="T21" fmla="*/ 2 h 9"/>
                <a:gd name="T22" fmla="*/ 0 w 17"/>
                <a:gd name="T23" fmla="*/ 2 h 9"/>
                <a:gd name="T24" fmla="*/ 0 w 17"/>
                <a:gd name="T25" fmla="*/ 2 h 9"/>
                <a:gd name="T26" fmla="*/ 0 w 17"/>
                <a:gd name="T27" fmla="*/ 1 h 9"/>
                <a:gd name="T28" fmla="*/ 1 w 17"/>
                <a:gd name="T29" fmla="*/ 1 h 9"/>
                <a:gd name="T30" fmla="*/ 1 w 17"/>
                <a:gd name="T31" fmla="*/ 1 h 9"/>
                <a:gd name="T32" fmla="*/ 1 w 17"/>
                <a:gd name="T33" fmla="*/ 0 h 9"/>
                <a:gd name="T34" fmla="*/ 2 w 17"/>
                <a:gd name="T35" fmla="*/ 0 h 9"/>
                <a:gd name="T36" fmla="*/ 3 w 17"/>
                <a:gd name="T37" fmla="*/ 0 h 9"/>
                <a:gd name="T38" fmla="*/ 4 w 17"/>
                <a:gd name="T39" fmla="*/ 0 h 9"/>
                <a:gd name="T40" fmla="*/ 4 w 17"/>
                <a:gd name="T41" fmla="*/ 0 h 9"/>
                <a:gd name="T42" fmla="*/ 5 w 17"/>
                <a:gd name="T43" fmla="*/ 0 h 9"/>
                <a:gd name="T44" fmla="*/ 6 w 17"/>
                <a:gd name="T45" fmla="*/ 1 h 9"/>
                <a:gd name="T46" fmla="*/ 7 w 17"/>
                <a:gd name="T47" fmla="*/ 1 h 9"/>
                <a:gd name="T48" fmla="*/ 7 w 17"/>
                <a:gd name="T49" fmla="*/ 1 h 9"/>
                <a:gd name="T50" fmla="*/ 8 w 17"/>
                <a:gd name="T51" fmla="*/ 1 h 9"/>
                <a:gd name="T52" fmla="*/ 9 w 17"/>
                <a:gd name="T53" fmla="*/ 1 h 9"/>
                <a:gd name="T54" fmla="*/ 9 w 17"/>
                <a:gd name="T55" fmla="*/ 2 h 9"/>
                <a:gd name="T56" fmla="*/ 10 w 17"/>
                <a:gd name="T57" fmla="*/ 2 h 9"/>
                <a:gd name="T58" fmla="*/ 11 w 17"/>
                <a:gd name="T59" fmla="*/ 2 h 9"/>
                <a:gd name="T60" fmla="*/ 12 w 17"/>
                <a:gd name="T61" fmla="*/ 3 h 9"/>
                <a:gd name="T62" fmla="*/ 12 w 17"/>
                <a:gd name="T63" fmla="*/ 3 h 9"/>
                <a:gd name="T64" fmla="*/ 13 w 17"/>
                <a:gd name="T65" fmla="*/ 3 h 9"/>
                <a:gd name="T66" fmla="*/ 14 w 17"/>
                <a:gd name="T67" fmla="*/ 4 h 9"/>
                <a:gd name="T68" fmla="*/ 15 w 17"/>
                <a:gd name="T69" fmla="*/ 5 h 9"/>
                <a:gd name="T70" fmla="*/ 15 w 17"/>
                <a:gd name="T71" fmla="*/ 5 h 9"/>
                <a:gd name="T72" fmla="*/ 16 w 17"/>
                <a:gd name="T73" fmla="*/ 6 h 9"/>
                <a:gd name="T74" fmla="*/ 16 w 17"/>
                <a:gd name="T75" fmla="*/ 6 h 9"/>
                <a:gd name="T76" fmla="*/ 16 w 17"/>
                <a:gd name="T77" fmla="*/ 7 h 9"/>
                <a:gd name="T78" fmla="*/ 15 w 17"/>
                <a:gd name="T79" fmla="*/ 7 h 9"/>
                <a:gd name="T80" fmla="*/ 15 w 17"/>
                <a:gd name="T81" fmla="*/ 7 h 9"/>
                <a:gd name="T82" fmla="*/ 14 w 17"/>
                <a:gd name="T83" fmla="*/ 8 h 9"/>
                <a:gd name="T84" fmla="*/ 13 w 17"/>
                <a:gd name="T85" fmla="*/ 8 h 9"/>
                <a:gd name="T86" fmla="*/ 12 w 17"/>
                <a:gd name="T87" fmla="*/ 8 h 9"/>
                <a:gd name="T88" fmla="*/ 12 w 17"/>
                <a:gd name="T89" fmla="*/ 7 h 9"/>
                <a:gd name="T90" fmla="*/ 11 w 17"/>
                <a:gd name="T91" fmla="*/ 7 h 9"/>
                <a:gd name="T92" fmla="*/ 10 w 17"/>
                <a:gd name="T93" fmla="*/ 7 h 9"/>
                <a:gd name="T94" fmla="*/ 9 w 17"/>
                <a:gd name="T95" fmla="*/ 7 h 9"/>
                <a:gd name="T96" fmla="*/ 9 w 17"/>
                <a:gd name="T97" fmla="*/ 7 h 9"/>
                <a:gd name="T98" fmla="*/ 8 w 17"/>
                <a:gd name="T99" fmla="*/ 7 h 9"/>
                <a:gd name="T100" fmla="*/ 7 w 17"/>
                <a:gd name="T101" fmla="*/ 6 h 9"/>
                <a:gd name="T102" fmla="*/ 7 w 17"/>
                <a:gd name="T103" fmla="*/ 6 h 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7"/>
                <a:gd name="T157" fmla="*/ 0 h 9"/>
                <a:gd name="T158" fmla="*/ 17 w 17"/>
                <a:gd name="T159" fmla="*/ 9 h 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7" h="9">
                  <a:moveTo>
                    <a:pt x="7" y="6"/>
                  </a:moveTo>
                  <a:lnTo>
                    <a:pt x="6" y="6"/>
                  </a:lnTo>
                  <a:lnTo>
                    <a:pt x="5" y="6"/>
                  </a:lnTo>
                  <a:lnTo>
                    <a:pt x="4" y="5"/>
                  </a:lnTo>
                  <a:lnTo>
                    <a:pt x="3" y="5"/>
                  </a:lnTo>
                  <a:lnTo>
                    <a:pt x="2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9" y="1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4" y="4"/>
                  </a:lnTo>
                  <a:lnTo>
                    <a:pt x="15" y="5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4" y="8"/>
                  </a:lnTo>
                  <a:lnTo>
                    <a:pt x="13" y="8"/>
                  </a:lnTo>
                  <a:lnTo>
                    <a:pt x="12" y="8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7" y="6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25" name="Freeform 503"/>
            <p:cNvSpPr>
              <a:spLocks/>
            </p:cNvSpPr>
            <p:nvPr/>
          </p:nvSpPr>
          <p:spPr bwMode="auto">
            <a:xfrm>
              <a:off x="1604" y="3088"/>
              <a:ext cx="19" cy="14"/>
            </a:xfrm>
            <a:custGeom>
              <a:avLst/>
              <a:gdLst>
                <a:gd name="T0" fmla="*/ 18 w 19"/>
                <a:gd name="T1" fmla="*/ 9 h 14"/>
                <a:gd name="T2" fmla="*/ 18 w 19"/>
                <a:gd name="T3" fmla="*/ 8 h 14"/>
                <a:gd name="T4" fmla="*/ 18 w 19"/>
                <a:gd name="T5" fmla="*/ 6 h 14"/>
                <a:gd name="T6" fmla="*/ 17 w 19"/>
                <a:gd name="T7" fmla="*/ 5 h 14"/>
                <a:gd name="T8" fmla="*/ 17 w 19"/>
                <a:gd name="T9" fmla="*/ 4 h 14"/>
                <a:gd name="T10" fmla="*/ 15 w 19"/>
                <a:gd name="T11" fmla="*/ 3 h 14"/>
                <a:gd name="T12" fmla="*/ 14 w 19"/>
                <a:gd name="T13" fmla="*/ 3 h 14"/>
                <a:gd name="T14" fmla="*/ 14 w 19"/>
                <a:gd name="T15" fmla="*/ 2 h 14"/>
                <a:gd name="T16" fmla="*/ 12 w 19"/>
                <a:gd name="T17" fmla="*/ 2 h 14"/>
                <a:gd name="T18" fmla="*/ 11 w 19"/>
                <a:gd name="T19" fmla="*/ 2 h 14"/>
                <a:gd name="T20" fmla="*/ 9 w 19"/>
                <a:gd name="T21" fmla="*/ 3 h 14"/>
                <a:gd name="T22" fmla="*/ 8 w 19"/>
                <a:gd name="T23" fmla="*/ 3 h 14"/>
                <a:gd name="T24" fmla="*/ 8 w 19"/>
                <a:gd name="T25" fmla="*/ 4 h 14"/>
                <a:gd name="T26" fmla="*/ 7 w 19"/>
                <a:gd name="T27" fmla="*/ 5 h 14"/>
                <a:gd name="T28" fmla="*/ 7 w 19"/>
                <a:gd name="T29" fmla="*/ 6 h 14"/>
                <a:gd name="T30" fmla="*/ 7 w 19"/>
                <a:gd name="T31" fmla="*/ 8 h 14"/>
                <a:gd name="T32" fmla="*/ 8 w 19"/>
                <a:gd name="T33" fmla="*/ 9 h 14"/>
                <a:gd name="T34" fmla="*/ 7 w 19"/>
                <a:gd name="T35" fmla="*/ 9 h 14"/>
                <a:gd name="T36" fmla="*/ 5 w 19"/>
                <a:gd name="T37" fmla="*/ 9 h 14"/>
                <a:gd name="T38" fmla="*/ 5 w 19"/>
                <a:gd name="T39" fmla="*/ 8 h 14"/>
                <a:gd name="T40" fmla="*/ 3 w 19"/>
                <a:gd name="T41" fmla="*/ 7 h 14"/>
                <a:gd name="T42" fmla="*/ 2 w 19"/>
                <a:gd name="T43" fmla="*/ 6 h 14"/>
                <a:gd name="T44" fmla="*/ 1 w 19"/>
                <a:gd name="T45" fmla="*/ 5 h 14"/>
                <a:gd name="T46" fmla="*/ 1 w 19"/>
                <a:gd name="T47" fmla="*/ 3 h 14"/>
                <a:gd name="T48" fmla="*/ 2 w 19"/>
                <a:gd name="T49" fmla="*/ 3 h 14"/>
                <a:gd name="T50" fmla="*/ 2 w 19"/>
                <a:gd name="T51" fmla="*/ 2 h 14"/>
                <a:gd name="T52" fmla="*/ 4 w 19"/>
                <a:gd name="T53" fmla="*/ 2 h 14"/>
                <a:gd name="T54" fmla="*/ 5 w 19"/>
                <a:gd name="T55" fmla="*/ 2 h 14"/>
                <a:gd name="T56" fmla="*/ 5 w 19"/>
                <a:gd name="T57" fmla="*/ 1 h 14"/>
                <a:gd name="T58" fmla="*/ 5 w 19"/>
                <a:gd name="T59" fmla="*/ 0 h 14"/>
                <a:gd name="T60" fmla="*/ 3 w 19"/>
                <a:gd name="T61" fmla="*/ 0 h 14"/>
                <a:gd name="T62" fmla="*/ 2 w 19"/>
                <a:gd name="T63" fmla="*/ 1 h 14"/>
                <a:gd name="T64" fmla="*/ 1 w 19"/>
                <a:gd name="T65" fmla="*/ 2 h 14"/>
                <a:gd name="T66" fmla="*/ 0 w 19"/>
                <a:gd name="T67" fmla="*/ 3 h 14"/>
                <a:gd name="T68" fmla="*/ 0 w 19"/>
                <a:gd name="T69" fmla="*/ 4 h 14"/>
                <a:gd name="T70" fmla="*/ 0 w 19"/>
                <a:gd name="T71" fmla="*/ 5 h 14"/>
                <a:gd name="T72" fmla="*/ 1 w 19"/>
                <a:gd name="T73" fmla="*/ 7 h 14"/>
                <a:gd name="T74" fmla="*/ 2 w 19"/>
                <a:gd name="T75" fmla="*/ 8 h 14"/>
                <a:gd name="T76" fmla="*/ 2 w 19"/>
                <a:gd name="T77" fmla="*/ 9 h 14"/>
                <a:gd name="T78" fmla="*/ 4 w 19"/>
                <a:gd name="T79" fmla="*/ 10 h 14"/>
                <a:gd name="T80" fmla="*/ 5 w 19"/>
                <a:gd name="T81" fmla="*/ 10 h 14"/>
                <a:gd name="T82" fmla="*/ 6 w 19"/>
                <a:gd name="T83" fmla="*/ 11 h 14"/>
                <a:gd name="T84" fmla="*/ 8 w 19"/>
                <a:gd name="T85" fmla="*/ 12 h 14"/>
                <a:gd name="T86" fmla="*/ 8 w 19"/>
                <a:gd name="T87" fmla="*/ 12 h 14"/>
                <a:gd name="T88" fmla="*/ 10 w 19"/>
                <a:gd name="T89" fmla="*/ 12 h 14"/>
                <a:gd name="T90" fmla="*/ 11 w 19"/>
                <a:gd name="T91" fmla="*/ 12 h 14"/>
                <a:gd name="T92" fmla="*/ 13 w 19"/>
                <a:gd name="T93" fmla="*/ 13 h 14"/>
                <a:gd name="T94" fmla="*/ 14 w 19"/>
                <a:gd name="T95" fmla="*/ 12 h 14"/>
                <a:gd name="T96" fmla="*/ 16 w 19"/>
                <a:gd name="T97" fmla="*/ 12 h 14"/>
                <a:gd name="T98" fmla="*/ 17 w 19"/>
                <a:gd name="T99" fmla="*/ 12 h 14"/>
                <a:gd name="T100" fmla="*/ 18 w 19"/>
                <a:gd name="T101" fmla="*/ 10 h 1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9"/>
                <a:gd name="T154" fmla="*/ 0 h 14"/>
                <a:gd name="T155" fmla="*/ 19 w 19"/>
                <a:gd name="T156" fmla="*/ 14 h 1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9" h="14">
                  <a:moveTo>
                    <a:pt x="18" y="10"/>
                  </a:moveTo>
                  <a:lnTo>
                    <a:pt x="18" y="9"/>
                  </a:lnTo>
                  <a:lnTo>
                    <a:pt x="18" y="8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6" y="3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2" y="2"/>
                  </a:lnTo>
                  <a:lnTo>
                    <a:pt x="11" y="2"/>
                  </a:lnTo>
                  <a:lnTo>
                    <a:pt x="10" y="2"/>
                  </a:lnTo>
                  <a:lnTo>
                    <a:pt x="9" y="3"/>
                  </a:lnTo>
                  <a:lnTo>
                    <a:pt x="8" y="3"/>
                  </a:lnTo>
                  <a:lnTo>
                    <a:pt x="8" y="4"/>
                  </a:lnTo>
                  <a:lnTo>
                    <a:pt x="8" y="5"/>
                  </a:lnTo>
                  <a:lnTo>
                    <a:pt x="7" y="5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8"/>
                  </a:lnTo>
                  <a:lnTo>
                    <a:pt x="8" y="9"/>
                  </a:lnTo>
                  <a:lnTo>
                    <a:pt x="8" y="10"/>
                  </a:lnTo>
                  <a:lnTo>
                    <a:pt x="7" y="9"/>
                  </a:lnTo>
                  <a:lnTo>
                    <a:pt x="6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4" y="8"/>
                  </a:lnTo>
                  <a:lnTo>
                    <a:pt x="3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7" y="12"/>
                  </a:lnTo>
                  <a:lnTo>
                    <a:pt x="8" y="12"/>
                  </a:lnTo>
                  <a:lnTo>
                    <a:pt x="9" y="12"/>
                  </a:lnTo>
                  <a:lnTo>
                    <a:pt x="10" y="12"/>
                  </a:lnTo>
                  <a:lnTo>
                    <a:pt x="11" y="12"/>
                  </a:lnTo>
                  <a:lnTo>
                    <a:pt x="12" y="13"/>
                  </a:lnTo>
                  <a:lnTo>
                    <a:pt x="13" y="13"/>
                  </a:lnTo>
                  <a:lnTo>
                    <a:pt x="14" y="12"/>
                  </a:lnTo>
                  <a:lnTo>
                    <a:pt x="15" y="12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17" y="11"/>
                  </a:lnTo>
                  <a:lnTo>
                    <a:pt x="18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26" name="Freeform 504"/>
            <p:cNvSpPr>
              <a:spLocks/>
            </p:cNvSpPr>
            <p:nvPr/>
          </p:nvSpPr>
          <p:spPr bwMode="auto">
            <a:xfrm>
              <a:off x="1614" y="3094"/>
              <a:ext cx="8" cy="5"/>
            </a:xfrm>
            <a:custGeom>
              <a:avLst/>
              <a:gdLst>
                <a:gd name="T0" fmla="*/ 2 w 8"/>
                <a:gd name="T1" fmla="*/ 4 h 5"/>
                <a:gd name="T2" fmla="*/ 1 w 8"/>
                <a:gd name="T3" fmla="*/ 3 h 5"/>
                <a:gd name="T4" fmla="*/ 1 w 8"/>
                <a:gd name="T5" fmla="*/ 3 h 5"/>
                <a:gd name="T6" fmla="*/ 1 w 8"/>
                <a:gd name="T7" fmla="*/ 2 h 5"/>
                <a:gd name="T8" fmla="*/ 0 w 8"/>
                <a:gd name="T9" fmla="*/ 2 h 5"/>
                <a:gd name="T10" fmla="*/ 0 w 8"/>
                <a:gd name="T11" fmla="*/ 2 h 5"/>
                <a:gd name="T12" fmla="*/ 0 w 8"/>
                <a:gd name="T13" fmla="*/ 2 h 5"/>
                <a:gd name="T14" fmla="*/ 0 w 8"/>
                <a:gd name="T15" fmla="*/ 1 h 5"/>
                <a:gd name="T16" fmla="*/ 1 w 8"/>
                <a:gd name="T17" fmla="*/ 1 h 5"/>
                <a:gd name="T18" fmla="*/ 1 w 8"/>
                <a:gd name="T19" fmla="*/ 0 h 5"/>
                <a:gd name="T20" fmla="*/ 2 w 8"/>
                <a:gd name="T21" fmla="*/ 0 h 5"/>
                <a:gd name="T22" fmla="*/ 2 w 8"/>
                <a:gd name="T23" fmla="*/ 0 h 5"/>
                <a:gd name="T24" fmla="*/ 3 w 8"/>
                <a:gd name="T25" fmla="*/ 0 h 5"/>
                <a:gd name="T26" fmla="*/ 3 w 8"/>
                <a:gd name="T27" fmla="*/ 0 h 5"/>
                <a:gd name="T28" fmla="*/ 4 w 8"/>
                <a:gd name="T29" fmla="*/ 0 h 5"/>
                <a:gd name="T30" fmla="*/ 4 w 8"/>
                <a:gd name="T31" fmla="*/ 0 h 5"/>
                <a:gd name="T32" fmla="*/ 4 w 8"/>
                <a:gd name="T33" fmla="*/ 1 h 5"/>
                <a:gd name="T34" fmla="*/ 5 w 8"/>
                <a:gd name="T35" fmla="*/ 1 h 5"/>
                <a:gd name="T36" fmla="*/ 5 w 8"/>
                <a:gd name="T37" fmla="*/ 1 h 5"/>
                <a:gd name="T38" fmla="*/ 6 w 8"/>
                <a:gd name="T39" fmla="*/ 1 h 5"/>
                <a:gd name="T40" fmla="*/ 6 w 8"/>
                <a:gd name="T41" fmla="*/ 2 h 5"/>
                <a:gd name="T42" fmla="*/ 7 w 8"/>
                <a:gd name="T43" fmla="*/ 2 h 5"/>
                <a:gd name="T44" fmla="*/ 7 w 8"/>
                <a:gd name="T45" fmla="*/ 2 h 5"/>
                <a:gd name="T46" fmla="*/ 7 w 8"/>
                <a:gd name="T47" fmla="*/ 3 h 5"/>
                <a:gd name="T48" fmla="*/ 7 w 8"/>
                <a:gd name="T49" fmla="*/ 3 h 5"/>
                <a:gd name="T50" fmla="*/ 6 w 8"/>
                <a:gd name="T51" fmla="*/ 4 h 5"/>
                <a:gd name="T52" fmla="*/ 6 w 8"/>
                <a:gd name="T53" fmla="*/ 4 h 5"/>
                <a:gd name="T54" fmla="*/ 6 w 8"/>
                <a:gd name="T55" fmla="*/ 4 h 5"/>
                <a:gd name="T56" fmla="*/ 5 w 8"/>
                <a:gd name="T57" fmla="*/ 4 h 5"/>
                <a:gd name="T58" fmla="*/ 5 w 8"/>
                <a:gd name="T59" fmla="*/ 4 h 5"/>
                <a:gd name="T60" fmla="*/ 4 w 8"/>
                <a:gd name="T61" fmla="*/ 4 h 5"/>
                <a:gd name="T62" fmla="*/ 4 w 8"/>
                <a:gd name="T63" fmla="*/ 4 h 5"/>
                <a:gd name="T64" fmla="*/ 3 w 8"/>
                <a:gd name="T65" fmla="*/ 4 h 5"/>
                <a:gd name="T66" fmla="*/ 2 w 8"/>
                <a:gd name="T67" fmla="*/ 4 h 5"/>
                <a:gd name="T68" fmla="*/ 2 w 8"/>
                <a:gd name="T69" fmla="*/ 4 h 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8"/>
                <a:gd name="T106" fmla="*/ 0 h 5"/>
                <a:gd name="T107" fmla="*/ 8 w 8"/>
                <a:gd name="T108" fmla="*/ 5 h 5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8" h="5">
                  <a:moveTo>
                    <a:pt x="2" y="4"/>
                  </a:move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6" y="4"/>
                  </a:lnTo>
                  <a:lnTo>
                    <a:pt x="5" y="4"/>
                  </a:lnTo>
                  <a:lnTo>
                    <a:pt x="4" y="4"/>
                  </a:lnTo>
                  <a:lnTo>
                    <a:pt x="3" y="4"/>
                  </a:lnTo>
                  <a:lnTo>
                    <a:pt x="2" y="4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27" name="Freeform 505"/>
            <p:cNvSpPr>
              <a:spLocks/>
            </p:cNvSpPr>
            <p:nvPr/>
          </p:nvSpPr>
          <p:spPr bwMode="auto">
            <a:xfrm>
              <a:off x="1261" y="2841"/>
              <a:ext cx="383" cy="382"/>
            </a:xfrm>
            <a:custGeom>
              <a:avLst/>
              <a:gdLst>
                <a:gd name="T0" fmla="*/ 210 w 383"/>
                <a:gd name="T1" fmla="*/ 380 h 382"/>
                <a:gd name="T2" fmla="*/ 247 w 383"/>
                <a:gd name="T3" fmla="*/ 373 h 382"/>
                <a:gd name="T4" fmla="*/ 282 w 383"/>
                <a:gd name="T5" fmla="*/ 358 h 382"/>
                <a:gd name="T6" fmla="*/ 312 w 383"/>
                <a:gd name="T7" fmla="*/ 338 h 382"/>
                <a:gd name="T8" fmla="*/ 338 w 383"/>
                <a:gd name="T9" fmla="*/ 312 h 382"/>
                <a:gd name="T10" fmla="*/ 358 w 383"/>
                <a:gd name="T11" fmla="*/ 282 h 382"/>
                <a:gd name="T12" fmla="*/ 373 w 383"/>
                <a:gd name="T13" fmla="*/ 248 h 382"/>
                <a:gd name="T14" fmla="*/ 380 w 383"/>
                <a:gd name="T15" fmla="*/ 211 h 382"/>
                <a:gd name="T16" fmla="*/ 380 w 383"/>
                <a:gd name="T17" fmla="*/ 171 h 382"/>
                <a:gd name="T18" fmla="*/ 373 w 383"/>
                <a:gd name="T19" fmla="*/ 134 h 382"/>
                <a:gd name="T20" fmla="*/ 358 w 383"/>
                <a:gd name="T21" fmla="*/ 100 h 382"/>
                <a:gd name="T22" fmla="*/ 338 w 383"/>
                <a:gd name="T23" fmla="*/ 70 h 382"/>
                <a:gd name="T24" fmla="*/ 312 w 383"/>
                <a:gd name="T25" fmla="*/ 44 h 382"/>
                <a:gd name="T26" fmla="*/ 282 w 383"/>
                <a:gd name="T27" fmla="*/ 24 h 382"/>
                <a:gd name="T28" fmla="*/ 247 w 383"/>
                <a:gd name="T29" fmla="*/ 9 h 382"/>
                <a:gd name="T30" fmla="*/ 210 w 383"/>
                <a:gd name="T31" fmla="*/ 1 h 382"/>
                <a:gd name="T32" fmla="*/ 171 w 383"/>
                <a:gd name="T33" fmla="*/ 1 h 382"/>
                <a:gd name="T34" fmla="*/ 134 w 383"/>
                <a:gd name="T35" fmla="*/ 9 h 382"/>
                <a:gd name="T36" fmla="*/ 99 w 383"/>
                <a:gd name="T37" fmla="*/ 24 h 382"/>
                <a:gd name="T38" fmla="*/ 69 w 383"/>
                <a:gd name="T39" fmla="*/ 44 h 382"/>
                <a:gd name="T40" fmla="*/ 43 w 383"/>
                <a:gd name="T41" fmla="*/ 70 h 382"/>
                <a:gd name="T42" fmla="*/ 23 w 383"/>
                <a:gd name="T43" fmla="*/ 100 h 382"/>
                <a:gd name="T44" fmla="*/ 8 w 383"/>
                <a:gd name="T45" fmla="*/ 134 h 382"/>
                <a:gd name="T46" fmla="*/ 1 w 383"/>
                <a:gd name="T47" fmla="*/ 171 h 382"/>
                <a:gd name="T48" fmla="*/ 1 w 383"/>
                <a:gd name="T49" fmla="*/ 211 h 382"/>
                <a:gd name="T50" fmla="*/ 8 w 383"/>
                <a:gd name="T51" fmla="*/ 248 h 382"/>
                <a:gd name="T52" fmla="*/ 23 w 383"/>
                <a:gd name="T53" fmla="*/ 282 h 382"/>
                <a:gd name="T54" fmla="*/ 43 w 383"/>
                <a:gd name="T55" fmla="*/ 312 h 382"/>
                <a:gd name="T56" fmla="*/ 69 w 383"/>
                <a:gd name="T57" fmla="*/ 338 h 382"/>
                <a:gd name="T58" fmla="*/ 99 w 383"/>
                <a:gd name="T59" fmla="*/ 358 h 382"/>
                <a:gd name="T60" fmla="*/ 134 w 383"/>
                <a:gd name="T61" fmla="*/ 373 h 382"/>
                <a:gd name="T62" fmla="*/ 171 w 383"/>
                <a:gd name="T63" fmla="*/ 380 h 38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3"/>
                <a:gd name="T97" fmla="*/ 0 h 382"/>
                <a:gd name="T98" fmla="*/ 383 w 383"/>
                <a:gd name="T99" fmla="*/ 382 h 38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3" h="382">
                  <a:moveTo>
                    <a:pt x="190" y="381"/>
                  </a:moveTo>
                  <a:lnTo>
                    <a:pt x="210" y="380"/>
                  </a:lnTo>
                  <a:lnTo>
                    <a:pt x="228" y="378"/>
                  </a:lnTo>
                  <a:lnTo>
                    <a:pt x="247" y="373"/>
                  </a:lnTo>
                  <a:lnTo>
                    <a:pt x="265" y="366"/>
                  </a:lnTo>
                  <a:lnTo>
                    <a:pt x="282" y="358"/>
                  </a:lnTo>
                  <a:lnTo>
                    <a:pt x="297" y="349"/>
                  </a:lnTo>
                  <a:lnTo>
                    <a:pt x="312" y="338"/>
                  </a:lnTo>
                  <a:lnTo>
                    <a:pt x="326" y="326"/>
                  </a:lnTo>
                  <a:lnTo>
                    <a:pt x="338" y="312"/>
                  </a:lnTo>
                  <a:lnTo>
                    <a:pt x="349" y="297"/>
                  </a:lnTo>
                  <a:lnTo>
                    <a:pt x="358" y="282"/>
                  </a:lnTo>
                  <a:lnTo>
                    <a:pt x="366" y="265"/>
                  </a:lnTo>
                  <a:lnTo>
                    <a:pt x="373" y="248"/>
                  </a:lnTo>
                  <a:lnTo>
                    <a:pt x="378" y="229"/>
                  </a:lnTo>
                  <a:lnTo>
                    <a:pt x="380" y="211"/>
                  </a:lnTo>
                  <a:lnTo>
                    <a:pt x="382" y="191"/>
                  </a:lnTo>
                  <a:lnTo>
                    <a:pt x="380" y="171"/>
                  </a:lnTo>
                  <a:lnTo>
                    <a:pt x="378" y="153"/>
                  </a:lnTo>
                  <a:lnTo>
                    <a:pt x="373" y="134"/>
                  </a:lnTo>
                  <a:lnTo>
                    <a:pt x="366" y="117"/>
                  </a:lnTo>
                  <a:lnTo>
                    <a:pt x="358" y="100"/>
                  </a:lnTo>
                  <a:lnTo>
                    <a:pt x="349" y="85"/>
                  </a:lnTo>
                  <a:lnTo>
                    <a:pt x="338" y="70"/>
                  </a:lnTo>
                  <a:lnTo>
                    <a:pt x="326" y="56"/>
                  </a:lnTo>
                  <a:lnTo>
                    <a:pt x="312" y="44"/>
                  </a:lnTo>
                  <a:lnTo>
                    <a:pt x="297" y="33"/>
                  </a:lnTo>
                  <a:lnTo>
                    <a:pt x="282" y="24"/>
                  </a:lnTo>
                  <a:lnTo>
                    <a:pt x="265" y="16"/>
                  </a:lnTo>
                  <a:lnTo>
                    <a:pt x="247" y="9"/>
                  </a:lnTo>
                  <a:lnTo>
                    <a:pt x="228" y="4"/>
                  </a:lnTo>
                  <a:lnTo>
                    <a:pt x="210" y="1"/>
                  </a:lnTo>
                  <a:lnTo>
                    <a:pt x="190" y="0"/>
                  </a:lnTo>
                  <a:lnTo>
                    <a:pt x="171" y="1"/>
                  </a:lnTo>
                  <a:lnTo>
                    <a:pt x="152" y="4"/>
                  </a:lnTo>
                  <a:lnTo>
                    <a:pt x="134" y="9"/>
                  </a:lnTo>
                  <a:lnTo>
                    <a:pt x="116" y="16"/>
                  </a:lnTo>
                  <a:lnTo>
                    <a:pt x="99" y="24"/>
                  </a:lnTo>
                  <a:lnTo>
                    <a:pt x="84" y="33"/>
                  </a:lnTo>
                  <a:lnTo>
                    <a:pt x="69" y="44"/>
                  </a:lnTo>
                  <a:lnTo>
                    <a:pt x="55" y="56"/>
                  </a:lnTo>
                  <a:lnTo>
                    <a:pt x="43" y="70"/>
                  </a:lnTo>
                  <a:lnTo>
                    <a:pt x="32" y="85"/>
                  </a:lnTo>
                  <a:lnTo>
                    <a:pt x="23" y="100"/>
                  </a:lnTo>
                  <a:lnTo>
                    <a:pt x="15" y="117"/>
                  </a:lnTo>
                  <a:lnTo>
                    <a:pt x="8" y="134"/>
                  </a:lnTo>
                  <a:lnTo>
                    <a:pt x="4" y="153"/>
                  </a:lnTo>
                  <a:lnTo>
                    <a:pt x="1" y="171"/>
                  </a:lnTo>
                  <a:lnTo>
                    <a:pt x="0" y="191"/>
                  </a:lnTo>
                  <a:lnTo>
                    <a:pt x="1" y="211"/>
                  </a:lnTo>
                  <a:lnTo>
                    <a:pt x="4" y="229"/>
                  </a:lnTo>
                  <a:lnTo>
                    <a:pt x="8" y="248"/>
                  </a:lnTo>
                  <a:lnTo>
                    <a:pt x="15" y="265"/>
                  </a:lnTo>
                  <a:lnTo>
                    <a:pt x="23" y="282"/>
                  </a:lnTo>
                  <a:lnTo>
                    <a:pt x="32" y="297"/>
                  </a:lnTo>
                  <a:lnTo>
                    <a:pt x="43" y="312"/>
                  </a:lnTo>
                  <a:lnTo>
                    <a:pt x="55" y="326"/>
                  </a:lnTo>
                  <a:lnTo>
                    <a:pt x="69" y="338"/>
                  </a:lnTo>
                  <a:lnTo>
                    <a:pt x="84" y="349"/>
                  </a:lnTo>
                  <a:lnTo>
                    <a:pt x="99" y="358"/>
                  </a:lnTo>
                  <a:lnTo>
                    <a:pt x="116" y="366"/>
                  </a:lnTo>
                  <a:lnTo>
                    <a:pt x="134" y="373"/>
                  </a:lnTo>
                  <a:lnTo>
                    <a:pt x="152" y="378"/>
                  </a:lnTo>
                  <a:lnTo>
                    <a:pt x="171" y="380"/>
                  </a:lnTo>
                  <a:lnTo>
                    <a:pt x="190" y="38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28" name="Freeform 506"/>
            <p:cNvSpPr>
              <a:spLocks/>
            </p:cNvSpPr>
            <p:nvPr/>
          </p:nvSpPr>
          <p:spPr bwMode="auto">
            <a:xfrm>
              <a:off x="1261" y="2841"/>
              <a:ext cx="389" cy="388"/>
            </a:xfrm>
            <a:custGeom>
              <a:avLst/>
              <a:gdLst>
                <a:gd name="T0" fmla="*/ 213 w 389"/>
                <a:gd name="T1" fmla="*/ 386 h 388"/>
                <a:gd name="T2" fmla="*/ 251 w 389"/>
                <a:gd name="T3" fmla="*/ 379 h 388"/>
                <a:gd name="T4" fmla="*/ 286 w 389"/>
                <a:gd name="T5" fmla="*/ 364 h 388"/>
                <a:gd name="T6" fmla="*/ 317 w 389"/>
                <a:gd name="T7" fmla="*/ 343 h 388"/>
                <a:gd name="T8" fmla="*/ 343 w 389"/>
                <a:gd name="T9" fmla="*/ 317 h 388"/>
                <a:gd name="T10" fmla="*/ 364 w 389"/>
                <a:gd name="T11" fmla="*/ 286 h 388"/>
                <a:gd name="T12" fmla="*/ 379 w 389"/>
                <a:gd name="T13" fmla="*/ 252 h 388"/>
                <a:gd name="T14" fmla="*/ 386 w 389"/>
                <a:gd name="T15" fmla="*/ 214 h 388"/>
                <a:gd name="T16" fmla="*/ 386 w 389"/>
                <a:gd name="T17" fmla="*/ 174 h 388"/>
                <a:gd name="T18" fmla="*/ 379 w 389"/>
                <a:gd name="T19" fmla="*/ 136 h 388"/>
                <a:gd name="T20" fmla="*/ 364 w 389"/>
                <a:gd name="T21" fmla="*/ 102 h 388"/>
                <a:gd name="T22" fmla="*/ 343 w 389"/>
                <a:gd name="T23" fmla="*/ 71 h 388"/>
                <a:gd name="T24" fmla="*/ 317 w 389"/>
                <a:gd name="T25" fmla="*/ 45 h 388"/>
                <a:gd name="T26" fmla="*/ 286 w 389"/>
                <a:gd name="T27" fmla="*/ 24 h 388"/>
                <a:gd name="T28" fmla="*/ 251 w 389"/>
                <a:gd name="T29" fmla="*/ 9 h 388"/>
                <a:gd name="T30" fmla="*/ 213 w 389"/>
                <a:gd name="T31" fmla="*/ 1 h 388"/>
                <a:gd name="T32" fmla="*/ 174 w 389"/>
                <a:gd name="T33" fmla="*/ 1 h 388"/>
                <a:gd name="T34" fmla="*/ 136 w 389"/>
                <a:gd name="T35" fmla="*/ 9 h 388"/>
                <a:gd name="T36" fmla="*/ 101 w 389"/>
                <a:gd name="T37" fmla="*/ 24 h 388"/>
                <a:gd name="T38" fmla="*/ 70 w 389"/>
                <a:gd name="T39" fmla="*/ 45 h 388"/>
                <a:gd name="T40" fmla="*/ 44 w 389"/>
                <a:gd name="T41" fmla="*/ 71 h 388"/>
                <a:gd name="T42" fmla="*/ 23 w 389"/>
                <a:gd name="T43" fmla="*/ 102 h 388"/>
                <a:gd name="T44" fmla="*/ 8 w 389"/>
                <a:gd name="T45" fmla="*/ 136 h 388"/>
                <a:gd name="T46" fmla="*/ 1 w 389"/>
                <a:gd name="T47" fmla="*/ 174 h 388"/>
                <a:gd name="T48" fmla="*/ 1 w 389"/>
                <a:gd name="T49" fmla="*/ 214 h 388"/>
                <a:gd name="T50" fmla="*/ 8 w 389"/>
                <a:gd name="T51" fmla="*/ 252 h 388"/>
                <a:gd name="T52" fmla="*/ 23 w 389"/>
                <a:gd name="T53" fmla="*/ 286 h 388"/>
                <a:gd name="T54" fmla="*/ 44 w 389"/>
                <a:gd name="T55" fmla="*/ 317 h 388"/>
                <a:gd name="T56" fmla="*/ 70 w 389"/>
                <a:gd name="T57" fmla="*/ 343 h 388"/>
                <a:gd name="T58" fmla="*/ 101 w 389"/>
                <a:gd name="T59" fmla="*/ 364 h 388"/>
                <a:gd name="T60" fmla="*/ 136 w 389"/>
                <a:gd name="T61" fmla="*/ 379 h 388"/>
                <a:gd name="T62" fmla="*/ 174 w 389"/>
                <a:gd name="T63" fmla="*/ 386 h 3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9"/>
                <a:gd name="T97" fmla="*/ 0 h 388"/>
                <a:gd name="T98" fmla="*/ 389 w 389"/>
                <a:gd name="T99" fmla="*/ 388 h 38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9" h="388">
                  <a:moveTo>
                    <a:pt x="193" y="387"/>
                  </a:moveTo>
                  <a:lnTo>
                    <a:pt x="213" y="386"/>
                  </a:lnTo>
                  <a:lnTo>
                    <a:pt x="232" y="384"/>
                  </a:lnTo>
                  <a:lnTo>
                    <a:pt x="251" y="379"/>
                  </a:lnTo>
                  <a:lnTo>
                    <a:pt x="269" y="372"/>
                  </a:lnTo>
                  <a:lnTo>
                    <a:pt x="286" y="364"/>
                  </a:lnTo>
                  <a:lnTo>
                    <a:pt x="302" y="354"/>
                  </a:lnTo>
                  <a:lnTo>
                    <a:pt x="317" y="343"/>
                  </a:lnTo>
                  <a:lnTo>
                    <a:pt x="331" y="331"/>
                  </a:lnTo>
                  <a:lnTo>
                    <a:pt x="343" y="317"/>
                  </a:lnTo>
                  <a:lnTo>
                    <a:pt x="354" y="302"/>
                  </a:lnTo>
                  <a:lnTo>
                    <a:pt x="364" y="286"/>
                  </a:lnTo>
                  <a:lnTo>
                    <a:pt x="372" y="269"/>
                  </a:lnTo>
                  <a:lnTo>
                    <a:pt x="379" y="252"/>
                  </a:lnTo>
                  <a:lnTo>
                    <a:pt x="384" y="233"/>
                  </a:lnTo>
                  <a:lnTo>
                    <a:pt x="386" y="214"/>
                  </a:lnTo>
                  <a:lnTo>
                    <a:pt x="388" y="194"/>
                  </a:lnTo>
                  <a:lnTo>
                    <a:pt x="386" y="174"/>
                  </a:lnTo>
                  <a:lnTo>
                    <a:pt x="384" y="155"/>
                  </a:lnTo>
                  <a:lnTo>
                    <a:pt x="379" y="136"/>
                  </a:lnTo>
                  <a:lnTo>
                    <a:pt x="372" y="119"/>
                  </a:lnTo>
                  <a:lnTo>
                    <a:pt x="364" y="102"/>
                  </a:lnTo>
                  <a:lnTo>
                    <a:pt x="354" y="86"/>
                  </a:lnTo>
                  <a:lnTo>
                    <a:pt x="343" y="71"/>
                  </a:lnTo>
                  <a:lnTo>
                    <a:pt x="331" y="57"/>
                  </a:lnTo>
                  <a:lnTo>
                    <a:pt x="317" y="45"/>
                  </a:lnTo>
                  <a:lnTo>
                    <a:pt x="302" y="34"/>
                  </a:lnTo>
                  <a:lnTo>
                    <a:pt x="286" y="24"/>
                  </a:lnTo>
                  <a:lnTo>
                    <a:pt x="269" y="16"/>
                  </a:lnTo>
                  <a:lnTo>
                    <a:pt x="251" y="9"/>
                  </a:lnTo>
                  <a:lnTo>
                    <a:pt x="232" y="4"/>
                  </a:lnTo>
                  <a:lnTo>
                    <a:pt x="213" y="1"/>
                  </a:lnTo>
                  <a:lnTo>
                    <a:pt x="193" y="0"/>
                  </a:lnTo>
                  <a:lnTo>
                    <a:pt x="174" y="1"/>
                  </a:lnTo>
                  <a:lnTo>
                    <a:pt x="154" y="4"/>
                  </a:lnTo>
                  <a:lnTo>
                    <a:pt x="136" y="9"/>
                  </a:lnTo>
                  <a:lnTo>
                    <a:pt x="118" y="16"/>
                  </a:lnTo>
                  <a:lnTo>
                    <a:pt x="101" y="24"/>
                  </a:lnTo>
                  <a:lnTo>
                    <a:pt x="85" y="34"/>
                  </a:lnTo>
                  <a:lnTo>
                    <a:pt x="70" y="45"/>
                  </a:lnTo>
                  <a:lnTo>
                    <a:pt x="56" y="57"/>
                  </a:lnTo>
                  <a:lnTo>
                    <a:pt x="44" y="71"/>
                  </a:lnTo>
                  <a:lnTo>
                    <a:pt x="33" y="86"/>
                  </a:lnTo>
                  <a:lnTo>
                    <a:pt x="23" y="102"/>
                  </a:lnTo>
                  <a:lnTo>
                    <a:pt x="15" y="119"/>
                  </a:lnTo>
                  <a:lnTo>
                    <a:pt x="8" y="136"/>
                  </a:lnTo>
                  <a:lnTo>
                    <a:pt x="4" y="155"/>
                  </a:lnTo>
                  <a:lnTo>
                    <a:pt x="1" y="174"/>
                  </a:lnTo>
                  <a:lnTo>
                    <a:pt x="0" y="194"/>
                  </a:lnTo>
                  <a:lnTo>
                    <a:pt x="1" y="214"/>
                  </a:lnTo>
                  <a:lnTo>
                    <a:pt x="4" y="233"/>
                  </a:lnTo>
                  <a:lnTo>
                    <a:pt x="8" y="252"/>
                  </a:lnTo>
                  <a:lnTo>
                    <a:pt x="15" y="269"/>
                  </a:lnTo>
                  <a:lnTo>
                    <a:pt x="23" y="286"/>
                  </a:lnTo>
                  <a:lnTo>
                    <a:pt x="33" y="302"/>
                  </a:lnTo>
                  <a:lnTo>
                    <a:pt x="44" y="317"/>
                  </a:lnTo>
                  <a:lnTo>
                    <a:pt x="56" y="331"/>
                  </a:lnTo>
                  <a:lnTo>
                    <a:pt x="70" y="343"/>
                  </a:lnTo>
                  <a:lnTo>
                    <a:pt x="85" y="354"/>
                  </a:lnTo>
                  <a:lnTo>
                    <a:pt x="101" y="364"/>
                  </a:lnTo>
                  <a:lnTo>
                    <a:pt x="118" y="372"/>
                  </a:lnTo>
                  <a:lnTo>
                    <a:pt x="136" y="379"/>
                  </a:lnTo>
                  <a:lnTo>
                    <a:pt x="154" y="384"/>
                  </a:lnTo>
                  <a:lnTo>
                    <a:pt x="174" y="386"/>
                  </a:lnTo>
                </a:path>
              </a:pathLst>
            </a:custGeom>
            <a:noFill/>
            <a:ln w="12700" cap="rnd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29" name="Freeform 507"/>
            <p:cNvSpPr>
              <a:spLocks/>
            </p:cNvSpPr>
            <p:nvPr/>
          </p:nvSpPr>
          <p:spPr bwMode="auto">
            <a:xfrm>
              <a:off x="1619" y="3028"/>
              <a:ext cx="6" cy="6"/>
            </a:xfrm>
            <a:custGeom>
              <a:avLst/>
              <a:gdLst>
                <a:gd name="T0" fmla="*/ 2 w 6"/>
                <a:gd name="T1" fmla="*/ 5 h 6"/>
                <a:gd name="T2" fmla="*/ 2 w 6"/>
                <a:gd name="T3" fmla="*/ 4 h 6"/>
                <a:gd name="T4" fmla="*/ 0 w 6"/>
                <a:gd name="T5" fmla="*/ 3 h 6"/>
                <a:gd name="T6" fmla="*/ 2 w 6"/>
                <a:gd name="T7" fmla="*/ 2 h 6"/>
                <a:gd name="T8" fmla="*/ 2 w 6"/>
                <a:gd name="T9" fmla="*/ 0 h 6"/>
                <a:gd name="T10" fmla="*/ 3 w 6"/>
                <a:gd name="T11" fmla="*/ 2 h 6"/>
                <a:gd name="T12" fmla="*/ 5 w 6"/>
                <a:gd name="T13" fmla="*/ 1 h 6"/>
                <a:gd name="T14" fmla="*/ 4 w 6"/>
                <a:gd name="T15" fmla="*/ 3 h 6"/>
                <a:gd name="T16" fmla="*/ 5 w 6"/>
                <a:gd name="T17" fmla="*/ 4 h 6"/>
                <a:gd name="T18" fmla="*/ 3 w 6"/>
                <a:gd name="T19" fmla="*/ 4 h 6"/>
                <a:gd name="T20" fmla="*/ 2 w 6"/>
                <a:gd name="T21" fmla="*/ 5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"/>
                <a:gd name="T34" fmla="*/ 0 h 6"/>
                <a:gd name="T35" fmla="*/ 6 w 6"/>
                <a:gd name="T36" fmla="*/ 6 h 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" h="6">
                  <a:moveTo>
                    <a:pt x="2" y="5"/>
                  </a:moveTo>
                  <a:lnTo>
                    <a:pt x="2" y="4"/>
                  </a:ln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3" y="2"/>
                  </a:lnTo>
                  <a:lnTo>
                    <a:pt x="5" y="1"/>
                  </a:lnTo>
                  <a:lnTo>
                    <a:pt x="4" y="3"/>
                  </a:lnTo>
                  <a:lnTo>
                    <a:pt x="5" y="4"/>
                  </a:lnTo>
                  <a:lnTo>
                    <a:pt x="3" y="4"/>
                  </a:lnTo>
                  <a:lnTo>
                    <a:pt x="2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30" name="Freeform 508"/>
            <p:cNvSpPr>
              <a:spLocks/>
            </p:cNvSpPr>
            <p:nvPr/>
          </p:nvSpPr>
          <p:spPr bwMode="auto">
            <a:xfrm>
              <a:off x="1363" y="2920"/>
              <a:ext cx="73" cy="59"/>
            </a:xfrm>
            <a:custGeom>
              <a:avLst/>
              <a:gdLst>
                <a:gd name="T0" fmla="*/ 31 w 73"/>
                <a:gd name="T1" fmla="*/ 1 h 59"/>
                <a:gd name="T2" fmla="*/ 25 w 73"/>
                <a:gd name="T3" fmla="*/ 5 h 59"/>
                <a:gd name="T4" fmla="*/ 18 w 73"/>
                <a:gd name="T5" fmla="*/ 14 h 59"/>
                <a:gd name="T6" fmla="*/ 10 w 73"/>
                <a:gd name="T7" fmla="*/ 22 h 59"/>
                <a:gd name="T8" fmla="*/ 5 w 73"/>
                <a:gd name="T9" fmla="*/ 29 h 59"/>
                <a:gd name="T10" fmla="*/ 2 w 73"/>
                <a:gd name="T11" fmla="*/ 34 h 59"/>
                <a:gd name="T12" fmla="*/ 1 w 73"/>
                <a:gd name="T13" fmla="*/ 37 h 59"/>
                <a:gd name="T14" fmla="*/ 0 w 73"/>
                <a:gd name="T15" fmla="*/ 40 h 59"/>
                <a:gd name="T16" fmla="*/ 1 w 73"/>
                <a:gd name="T17" fmla="*/ 42 h 59"/>
                <a:gd name="T18" fmla="*/ 2 w 73"/>
                <a:gd name="T19" fmla="*/ 44 h 59"/>
                <a:gd name="T20" fmla="*/ 5 w 73"/>
                <a:gd name="T21" fmla="*/ 44 h 59"/>
                <a:gd name="T22" fmla="*/ 7 w 73"/>
                <a:gd name="T23" fmla="*/ 44 h 59"/>
                <a:gd name="T24" fmla="*/ 10 w 73"/>
                <a:gd name="T25" fmla="*/ 44 h 59"/>
                <a:gd name="T26" fmla="*/ 12 w 73"/>
                <a:gd name="T27" fmla="*/ 44 h 59"/>
                <a:gd name="T28" fmla="*/ 14 w 73"/>
                <a:gd name="T29" fmla="*/ 46 h 59"/>
                <a:gd name="T30" fmla="*/ 16 w 73"/>
                <a:gd name="T31" fmla="*/ 49 h 59"/>
                <a:gd name="T32" fmla="*/ 18 w 73"/>
                <a:gd name="T33" fmla="*/ 52 h 59"/>
                <a:gd name="T34" fmla="*/ 21 w 73"/>
                <a:gd name="T35" fmla="*/ 53 h 59"/>
                <a:gd name="T36" fmla="*/ 23 w 73"/>
                <a:gd name="T37" fmla="*/ 55 h 59"/>
                <a:gd name="T38" fmla="*/ 26 w 73"/>
                <a:gd name="T39" fmla="*/ 57 h 59"/>
                <a:gd name="T40" fmla="*/ 29 w 73"/>
                <a:gd name="T41" fmla="*/ 58 h 59"/>
                <a:gd name="T42" fmla="*/ 31 w 73"/>
                <a:gd name="T43" fmla="*/ 57 h 59"/>
                <a:gd name="T44" fmla="*/ 30 w 73"/>
                <a:gd name="T45" fmla="*/ 54 h 59"/>
                <a:gd name="T46" fmla="*/ 29 w 73"/>
                <a:gd name="T47" fmla="*/ 51 h 59"/>
                <a:gd name="T48" fmla="*/ 28 w 73"/>
                <a:gd name="T49" fmla="*/ 48 h 59"/>
                <a:gd name="T50" fmla="*/ 30 w 73"/>
                <a:gd name="T51" fmla="*/ 46 h 59"/>
                <a:gd name="T52" fmla="*/ 34 w 73"/>
                <a:gd name="T53" fmla="*/ 44 h 59"/>
                <a:gd name="T54" fmla="*/ 39 w 73"/>
                <a:gd name="T55" fmla="*/ 39 h 59"/>
                <a:gd name="T56" fmla="*/ 43 w 73"/>
                <a:gd name="T57" fmla="*/ 34 h 59"/>
                <a:gd name="T58" fmla="*/ 49 w 73"/>
                <a:gd name="T59" fmla="*/ 31 h 59"/>
                <a:gd name="T60" fmla="*/ 53 w 73"/>
                <a:gd name="T61" fmla="*/ 28 h 59"/>
                <a:gd name="T62" fmla="*/ 55 w 73"/>
                <a:gd name="T63" fmla="*/ 27 h 59"/>
                <a:gd name="T64" fmla="*/ 58 w 73"/>
                <a:gd name="T65" fmla="*/ 26 h 59"/>
                <a:gd name="T66" fmla="*/ 60 w 73"/>
                <a:gd name="T67" fmla="*/ 24 h 59"/>
                <a:gd name="T68" fmla="*/ 61 w 73"/>
                <a:gd name="T69" fmla="*/ 22 h 59"/>
                <a:gd name="T70" fmla="*/ 61 w 73"/>
                <a:gd name="T71" fmla="*/ 19 h 59"/>
                <a:gd name="T72" fmla="*/ 62 w 73"/>
                <a:gd name="T73" fmla="*/ 16 h 59"/>
                <a:gd name="T74" fmla="*/ 62 w 73"/>
                <a:gd name="T75" fmla="*/ 14 h 59"/>
                <a:gd name="T76" fmla="*/ 64 w 73"/>
                <a:gd name="T77" fmla="*/ 13 h 59"/>
                <a:gd name="T78" fmla="*/ 66 w 73"/>
                <a:gd name="T79" fmla="*/ 11 h 59"/>
                <a:gd name="T80" fmla="*/ 67 w 73"/>
                <a:gd name="T81" fmla="*/ 8 h 59"/>
                <a:gd name="T82" fmla="*/ 70 w 73"/>
                <a:gd name="T83" fmla="*/ 5 h 59"/>
                <a:gd name="T84" fmla="*/ 72 w 73"/>
                <a:gd name="T85" fmla="*/ 3 h 59"/>
                <a:gd name="T86" fmla="*/ 71 w 73"/>
                <a:gd name="T87" fmla="*/ 0 h 59"/>
                <a:gd name="T88" fmla="*/ 67 w 73"/>
                <a:gd name="T89" fmla="*/ 0 h 59"/>
                <a:gd name="T90" fmla="*/ 62 w 73"/>
                <a:gd name="T91" fmla="*/ 0 h 59"/>
                <a:gd name="T92" fmla="*/ 55 w 73"/>
                <a:gd name="T93" fmla="*/ 1 h 59"/>
                <a:gd name="T94" fmla="*/ 49 w 73"/>
                <a:gd name="T95" fmla="*/ 2 h 59"/>
                <a:gd name="T96" fmla="*/ 43 w 73"/>
                <a:gd name="T97" fmla="*/ 2 h 59"/>
                <a:gd name="T98" fmla="*/ 39 w 73"/>
                <a:gd name="T99" fmla="*/ 2 h 59"/>
                <a:gd name="T100" fmla="*/ 34 w 73"/>
                <a:gd name="T101" fmla="*/ 1 h 5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73"/>
                <a:gd name="T154" fmla="*/ 0 h 59"/>
                <a:gd name="T155" fmla="*/ 73 w 73"/>
                <a:gd name="T156" fmla="*/ 59 h 59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73" h="59">
                  <a:moveTo>
                    <a:pt x="34" y="1"/>
                  </a:moveTo>
                  <a:lnTo>
                    <a:pt x="33" y="1"/>
                  </a:lnTo>
                  <a:lnTo>
                    <a:pt x="31" y="1"/>
                  </a:lnTo>
                  <a:lnTo>
                    <a:pt x="30" y="2"/>
                  </a:lnTo>
                  <a:lnTo>
                    <a:pt x="28" y="4"/>
                  </a:lnTo>
                  <a:lnTo>
                    <a:pt x="25" y="5"/>
                  </a:lnTo>
                  <a:lnTo>
                    <a:pt x="22" y="8"/>
                  </a:lnTo>
                  <a:lnTo>
                    <a:pt x="20" y="11"/>
                  </a:lnTo>
                  <a:lnTo>
                    <a:pt x="18" y="14"/>
                  </a:lnTo>
                  <a:lnTo>
                    <a:pt x="15" y="16"/>
                  </a:lnTo>
                  <a:lnTo>
                    <a:pt x="12" y="19"/>
                  </a:lnTo>
                  <a:lnTo>
                    <a:pt x="10" y="22"/>
                  </a:lnTo>
                  <a:lnTo>
                    <a:pt x="8" y="24"/>
                  </a:lnTo>
                  <a:lnTo>
                    <a:pt x="6" y="27"/>
                  </a:lnTo>
                  <a:lnTo>
                    <a:pt x="5" y="29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2" y="34"/>
                  </a:lnTo>
                  <a:lnTo>
                    <a:pt x="1" y="35"/>
                  </a:lnTo>
                  <a:lnTo>
                    <a:pt x="1" y="37"/>
                  </a:lnTo>
                  <a:lnTo>
                    <a:pt x="1" y="38"/>
                  </a:lnTo>
                  <a:lnTo>
                    <a:pt x="0" y="39"/>
                  </a:lnTo>
                  <a:lnTo>
                    <a:pt x="0" y="40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1" y="44"/>
                  </a:lnTo>
                  <a:lnTo>
                    <a:pt x="2" y="44"/>
                  </a:lnTo>
                  <a:lnTo>
                    <a:pt x="3" y="44"/>
                  </a:lnTo>
                  <a:lnTo>
                    <a:pt x="4" y="44"/>
                  </a:lnTo>
                  <a:lnTo>
                    <a:pt x="5" y="44"/>
                  </a:lnTo>
                  <a:lnTo>
                    <a:pt x="6" y="44"/>
                  </a:lnTo>
                  <a:lnTo>
                    <a:pt x="7" y="44"/>
                  </a:lnTo>
                  <a:lnTo>
                    <a:pt x="8" y="44"/>
                  </a:lnTo>
                  <a:lnTo>
                    <a:pt x="9" y="44"/>
                  </a:lnTo>
                  <a:lnTo>
                    <a:pt x="10" y="44"/>
                  </a:lnTo>
                  <a:lnTo>
                    <a:pt x="11" y="44"/>
                  </a:lnTo>
                  <a:lnTo>
                    <a:pt x="12" y="44"/>
                  </a:lnTo>
                  <a:lnTo>
                    <a:pt x="13" y="44"/>
                  </a:lnTo>
                  <a:lnTo>
                    <a:pt x="14" y="45"/>
                  </a:lnTo>
                  <a:lnTo>
                    <a:pt x="14" y="46"/>
                  </a:lnTo>
                  <a:lnTo>
                    <a:pt x="15" y="47"/>
                  </a:lnTo>
                  <a:lnTo>
                    <a:pt x="15" y="48"/>
                  </a:lnTo>
                  <a:lnTo>
                    <a:pt x="16" y="49"/>
                  </a:lnTo>
                  <a:lnTo>
                    <a:pt x="17" y="50"/>
                  </a:lnTo>
                  <a:lnTo>
                    <a:pt x="18" y="51"/>
                  </a:lnTo>
                  <a:lnTo>
                    <a:pt x="18" y="52"/>
                  </a:lnTo>
                  <a:lnTo>
                    <a:pt x="19" y="53"/>
                  </a:lnTo>
                  <a:lnTo>
                    <a:pt x="20" y="53"/>
                  </a:lnTo>
                  <a:lnTo>
                    <a:pt x="21" y="53"/>
                  </a:lnTo>
                  <a:lnTo>
                    <a:pt x="21" y="54"/>
                  </a:lnTo>
                  <a:lnTo>
                    <a:pt x="22" y="54"/>
                  </a:lnTo>
                  <a:lnTo>
                    <a:pt x="23" y="55"/>
                  </a:lnTo>
                  <a:lnTo>
                    <a:pt x="24" y="56"/>
                  </a:lnTo>
                  <a:lnTo>
                    <a:pt x="25" y="56"/>
                  </a:lnTo>
                  <a:lnTo>
                    <a:pt x="26" y="57"/>
                  </a:lnTo>
                  <a:lnTo>
                    <a:pt x="27" y="57"/>
                  </a:lnTo>
                  <a:lnTo>
                    <a:pt x="28" y="58"/>
                  </a:lnTo>
                  <a:lnTo>
                    <a:pt x="29" y="58"/>
                  </a:lnTo>
                  <a:lnTo>
                    <a:pt x="30" y="58"/>
                  </a:lnTo>
                  <a:lnTo>
                    <a:pt x="31" y="57"/>
                  </a:lnTo>
                  <a:lnTo>
                    <a:pt x="31" y="56"/>
                  </a:lnTo>
                  <a:lnTo>
                    <a:pt x="31" y="55"/>
                  </a:lnTo>
                  <a:lnTo>
                    <a:pt x="30" y="54"/>
                  </a:lnTo>
                  <a:lnTo>
                    <a:pt x="30" y="53"/>
                  </a:lnTo>
                  <a:lnTo>
                    <a:pt x="29" y="51"/>
                  </a:lnTo>
                  <a:lnTo>
                    <a:pt x="28" y="50"/>
                  </a:lnTo>
                  <a:lnTo>
                    <a:pt x="28" y="49"/>
                  </a:lnTo>
                  <a:lnTo>
                    <a:pt x="28" y="48"/>
                  </a:lnTo>
                  <a:lnTo>
                    <a:pt x="29" y="48"/>
                  </a:lnTo>
                  <a:lnTo>
                    <a:pt x="29" y="47"/>
                  </a:lnTo>
                  <a:lnTo>
                    <a:pt x="30" y="46"/>
                  </a:lnTo>
                  <a:lnTo>
                    <a:pt x="31" y="45"/>
                  </a:lnTo>
                  <a:lnTo>
                    <a:pt x="32" y="44"/>
                  </a:lnTo>
                  <a:lnTo>
                    <a:pt x="34" y="44"/>
                  </a:lnTo>
                  <a:lnTo>
                    <a:pt x="35" y="42"/>
                  </a:lnTo>
                  <a:lnTo>
                    <a:pt x="37" y="41"/>
                  </a:lnTo>
                  <a:lnTo>
                    <a:pt x="39" y="39"/>
                  </a:lnTo>
                  <a:lnTo>
                    <a:pt x="40" y="37"/>
                  </a:lnTo>
                  <a:lnTo>
                    <a:pt x="42" y="36"/>
                  </a:lnTo>
                  <a:lnTo>
                    <a:pt x="43" y="34"/>
                  </a:lnTo>
                  <a:lnTo>
                    <a:pt x="45" y="34"/>
                  </a:lnTo>
                  <a:lnTo>
                    <a:pt x="47" y="32"/>
                  </a:lnTo>
                  <a:lnTo>
                    <a:pt x="49" y="31"/>
                  </a:lnTo>
                  <a:lnTo>
                    <a:pt x="50" y="30"/>
                  </a:lnTo>
                  <a:lnTo>
                    <a:pt x="52" y="29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4" y="27"/>
                  </a:lnTo>
                  <a:lnTo>
                    <a:pt x="55" y="27"/>
                  </a:lnTo>
                  <a:lnTo>
                    <a:pt x="56" y="27"/>
                  </a:lnTo>
                  <a:lnTo>
                    <a:pt x="57" y="26"/>
                  </a:lnTo>
                  <a:lnTo>
                    <a:pt x="58" y="26"/>
                  </a:lnTo>
                  <a:lnTo>
                    <a:pt x="59" y="25"/>
                  </a:lnTo>
                  <a:lnTo>
                    <a:pt x="60" y="25"/>
                  </a:lnTo>
                  <a:lnTo>
                    <a:pt x="60" y="24"/>
                  </a:lnTo>
                  <a:lnTo>
                    <a:pt x="60" y="23"/>
                  </a:lnTo>
                  <a:lnTo>
                    <a:pt x="61" y="22"/>
                  </a:lnTo>
                  <a:lnTo>
                    <a:pt x="61" y="21"/>
                  </a:lnTo>
                  <a:lnTo>
                    <a:pt x="61" y="20"/>
                  </a:lnTo>
                  <a:lnTo>
                    <a:pt x="61" y="19"/>
                  </a:lnTo>
                  <a:lnTo>
                    <a:pt x="61" y="17"/>
                  </a:lnTo>
                  <a:lnTo>
                    <a:pt x="61" y="16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2" y="14"/>
                  </a:lnTo>
                  <a:lnTo>
                    <a:pt x="63" y="14"/>
                  </a:lnTo>
                  <a:lnTo>
                    <a:pt x="63" y="13"/>
                  </a:lnTo>
                  <a:lnTo>
                    <a:pt x="64" y="13"/>
                  </a:lnTo>
                  <a:lnTo>
                    <a:pt x="64" y="12"/>
                  </a:lnTo>
                  <a:lnTo>
                    <a:pt x="65" y="11"/>
                  </a:lnTo>
                  <a:lnTo>
                    <a:pt x="66" y="11"/>
                  </a:lnTo>
                  <a:lnTo>
                    <a:pt x="66" y="10"/>
                  </a:lnTo>
                  <a:lnTo>
                    <a:pt x="66" y="9"/>
                  </a:lnTo>
                  <a:lnTo>
                    <a:pt x="67" y="8"/>
                  </a:lnTo>
                  <a:lnTo>
                    <a:pt x="68" y="7"/>
                  </a:lnTo>
                  <a:lnTo>
                    <a:pt x="69" y="6"/>
                  </a:lnTo>
                  <a:lnTo>
                    <a:pt x="70" y="5"/>
                  </a:lnTo>
                  <a:lnTo>
                    <a:pt x="71" y="5"/>
                  </a:lnTo>
                  <a:lnTo>
                    <a:pt x="71" y="4"/>
                  </a:lnTo>
                  <a:lnTo>
                    <a:pt x="72" y="3"/>
                  </a:lnTo>
                  <a:lnTo>
                    <a:pt x="72" y="2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0" y="1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9" y="2"/>
                  </a:lnTo>
                  <a:lnTo>
                    <a:pt x="47" y="2"/>
                  </a:lnTo>
                  <a:lnTo>
                    <a:pt x="45" y="2"/>
                  </a:lnTo>
                  <a:lnTo>
                    <a:pt x="43" y="2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9" y="2"/>
                  </a:lnTo>
                  <a:lnTo>
                    <a:pt x="37" y="2"/>
                  </a:lnTo>
                  <a:lnTo>
                    <a:pt x="36" y="1"/>
                  </a:lnTo>
                  <a:lnTo>
                    <a:pt x="34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31" name="Freeform 509"/>
            <p:cNvSpPr>
              <a:spLocks/>
            </p:cNvSpPr>
            <p:nvPr/>
          </p:nvSpPr>
          <p:spPr bwMode="auto">
            <a:xfrm>
              <a:off x="1343" y="2975"/>
              <a:ext cx="23" cy="43"/>
            </a:xfrm>
            <a:custGeom>
              <a:avLst/>
              <a:gdLst>
                <a:gd name="T0" fmla="*/ 19 w 23"/>
                <a:gd name="T1" fmla="*/ 3 h 43"/>
                <a:gd name="T2" fmla="*/ 20 w 23"/>
                <a:gd name="T3" fmla="*/ 5 h 43"/>
                <a:gd name="T4" fmla="*/ 19 w 23"/>
                <a:gd name="T5" fmla="*/ 7 h 43"/>
                <a:gd name="T6" fmla="*/ 18 w 23"/>
                <a:gd name="T7" fmla="*/ 9 h 43"/>
                <a:gd name="T8" fmla="*/ 17 w 23"/>
                <a:gd name="T9" fmla="*/ 11 h 43"/>
                <a:gd name="T10" fmla="*/ 15 w 23"/>
                <a:gd name="T11" fmla="*/ 13 h 43"/>
                <a:gd name="T12" fmla="*/ 12 w 23"/>
                <a:gd name="T13" fmla="*/ 18 h 43"/>
                <a:gd name="T14" fmla="*/ 9 w 23"/>
                <a:gd name="T15" fmla="*/ 23 h 43"/>
                <a:gd name="T16" fmla="*/ 6 w 23"/>
                <a:gd name="T17" fmla="*/ 27 h 43"/>
                <a:gd name="T18" fmla="*/ 3 w 23"/>
                <a:gd name="T19" fmla="*/ 31 h 43"/>
                <a:gd name="T20" fmla="*/ 2 w 23"/>
                <a:gd name="T21" fmla="*/ 32 h 43"/>
                <a:gd name="T22" fmla="*/ 0 w 23"/>
                <a:gd name="T23" fmla="*/ 34 h 43"/>
                <a:gd name="T24" fmla="*/ 0 w 23"/>
                <a:gd name="T25" fmla="*/ 37 h 43"/>
                <a:gd name="T26" fmla="*/ 1 w 23"/>
                <a:gd name="T27" fmla="*/ 39 h 43"/>
                <a:gd name="T28" fmla="*/ 3 w 23"/>
                <a:gd name="T29" fmla="*/ 39 h 43"/>
                <a:gd name="T30" fmla="*/ 6 w 23"/>
                <a:gd name="T31" fmla="*/ 40 h 43"/>
                <a:gd name="T32" fmla="*/ 8 w 23"/>
                <a:gd name="T33" fmla="*/ 40 h 43"/>
                <a:gd name="T34" fmla="*/ 10 w 23"/>
                <a:gd name="T35" fmla="*/ 41 h 43"/>
                <a:gd name="T36" fmla="*/ 12 w 23"/>
                <a:gd name="T37" fmla="*/ 42 h 43"/>
                <a:gd name="T38" fmla="*/ 14 w 23"/>
                <a:gd name="T39" fmla="*/ 42 h 43"/>
                <a:gd name="T40" fmla="*/ 17 w 23"/>
                <a:gd name="T41" fmla="*/ 42 h 43"/>
                <a:gd name="T42" fmla="*/ 19 w 23"/>
                <a:gd name="T43" fmla="*/ 41 h 43"/>
                <a:gd name="T44" fmla="*/ 19 w 23"/>
                <a:gd name="T45" fmla="*/ 39 h 43"/>
                <a:gd name="T46" fmla="*/ 17 w 23"/>
                <a:gd name="T47" fmla="*/ 37 h 43"/>
                <a:gd name="T48" fmla="*/ 16 w 23"/>
                <a:gd name="T49" fmla="*/ 36 h 43"/>
                <a:gd name="T50" fmla="*/ 14 w 23"/>
                <a:gd name="T51" fmla="*/ 37 h 43"/>
                <a:gd name="T52" fmla="*/ 10 w 23"/>
                <a:gd name="T53" fmla="*/ 36 h 43"/>
                <a:gd name="T54" fmla="*/ 7 w 23"/>
                <a:gd name="T55" fmla="*/ 35 h 43"/>
                <a:gd name="T56" fmla="*/ 6 w 23"/>
                <a:gd name="T57" fmla="*/ 33 h 43"/>
                <a:gd name="T58" fmla="*/ 6 w 23"/>
                <a:gd name="T59" fmla="*/ 31 h 43"/>
                <a:gd name="T60" fmla="*/ 9 w 23"/>
                <a:gd name="T61" fmla="*/ 26 h 43"/>
                <a:gd name="T62" fmla="*/ 13 w 23"/>
                <a:gd name="T63" fmla="*/ 23 h 43"/>
                <a:gd name="T64" fmla="*/ 15 w 23"/>
                <a:gd name="T65" fmla="*/ 20 h 43"/>
                <a:gd name="T66" fmla="*/ 17 w 23"/>
                <a:gd name="T67" fmla="*/ 18 h 43"/>
                <a:gd name="T68" fmla="*/ 18 w 23"/>
                <a:gd name="T69" fmla="*/ 16 h 43"/>
                <a:gd name="T70" fmla="*/ 20 w 23"/>
                <a:gd name="T71" fmla="*/ 14 h 43"/>
                <a:gd name="T72" fmla="*/ 20 w 23"/>
                <a:gd name="T73" fmla="*/ 11 h 43"/>
                <a:gd name="T74" fmla="*/ 22 w 23"/>
                <a:gd name="T75" fmla="*/ 9 h 43"/>
                <a:gd name="T76" fmla="*/ 22 w 23"/>
                <a:gd name="T77" fmla="*/ 6 h 43"/>
                <a:gd name="T78" fmla="*/ 22 w 23"/>
                <a:gd name="T79" fmla="*/ 4 h 43"/>
                <a:gd name="T80" fmla="*/ 22 w 23"/>
                <a:gd name="T81" fmla="*/ 1 h 43"/>
                <a:gd name="T82" fmla="*/ 20 w 23"/>
                <a:gd name="T83" fmla="*/ 0 h 43"/>
                <a:gd name="T84" fmla="*/ 19 w 23"/>
                <a:gd name="T85" fmla="*/ 2 h 4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3"/>
                <a:gd name="T130" fmla="*/ 0 h 43"/>
                <a:gd name="T131" fmla="*/ 23 w 23"/>
                <a:gd name="T132" fmla="*/ 43 h 4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3" h="43">
                  <a:moveTo>
                    <a:pt x="19" y="2"/>
                  </a:moveTo>
                  <a:lnTo>
                    <a:pt x="19" y="2"/>
                  </a:lnTo>
                  <a:lnTo>
                    <a:pt x="19" y="3"/>
                  </a:lnTo>
                  <a:lnTo>
                    <a:pt x="20" y="4"/>
                  </a:lnTo>
                  <a:lnTo>
                    <a:pt x="20" y="5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19" y="7"/>
                  </a:lnTo>
                  <a:lnTo>
                    <a:pt x="19" y="8"/>
                  </a:lnTo>
                  <a:lnTo>
                    <a:pt x="19" y="9"/>
                  </a:lnTo>
                  <a:lnTo>
                    <a:pt x="18" y="9"/>
                  </a:lnTo>
                  <a:lnTo>
                    <a:pt x="18" y="10"/>
                  </a:lnTo>
                  <a:lnTo>
                    <a:pt x="17" y="10"/>
                  </a:lnTo>
                  <a:lnTo>
                    <a:pt x="17" y="11"/>
                  </a:lnTo>
                  <a:lnTo>
                    <a:pt x="16" y="12"/>
                  </a:lnTo>
                  <a:lnTo>
                    <a:pt x="15" y="13"/>
                  </a:lnTo>
                  <a:lnTo>
                    <a:pt x="14" y="15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7" y="25"/>
                  </a:lnTo>
                  <a:lnTo>
                    <a:pt x="6" y="25"/>
                  </a:lnTo>
                  <a:lnTo>
                    <a:pt x="6" y="27"/>
                  </a:lnTo>
                  <a:lnTo>
                    <a:pt x="4" y="28"/>
                  </a:lnTo>
                  <a:lnTo>
                    <a:pt x="3" y="30"/>
                  </a:lnTo>
                  <a:lnTo>
                    <a:pt x="3" y="31"/>
                  </a:lnTo>
                  <a:lnTo>
                    <a:pt x="2" y="31"/>
                  </a:lnTo>
                  <a:lnTo>
                    <a:pt x="2" y="32"/>
                  </a:lnTo>
                  <a:lnTo>
                    <a:pt x="1" y="32"/>
                  </a:lnTo>
                  <a:lnTo>
                    <a:pt x="1" y="33"/>
                  </a:lnTo>
                  <a:lnTo>
                    <a:pt x="0" y="34"/>
                  </a:lnTo>
                  <a:lnTo>
                    <a:pt x="0" y="35"/>
                  </a:lnTo>
                  <a:lnTo>
                    <a:pt x="0" y="36"/>
                  </a:lnTo>
                  <a:lnTo>
                    <a:pt x="0" y="37"/>
                  </a:lnTo>
                  <a:lnTo>
                    <a:pt x="0" y="38"/>
                  </a:lnTo>
                  <a:lnTo>
                    <a:pt x="0" y="39"/>
                  </a:lnTo>
                  <a:lnTo>
                    <a:pt x="1" y="39"/>
                  </a:lnTo>
                  <a:lnTo>
                    <a:pt x="2" y="39"/>
                  </a:lnTo>
                  <a:lnTo>
                    <a:pt x="3" y="39"/>
                  </a:lnTo>
                  <a:lnTo>
                    <a:pt x="4" y="40"/>
                  </a:lnTo>
                  <a:lnTo>
                    <a:pt x="5" y="40"/>
                  </a:lnTo>
                  <a:lnTo>
                    <a:pt x="6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9" y="41"/>
                  </a:lnTo>
                  <a:lnTo>
                    <a:pt x="10" y="41"/>
                  </a:lnTo>
                  <a:lnTo>
                    <a:pt x="11" y="41"/>
                  </a:lnTo>
                  <a:lnTo>
                    <a:pt x="12" y="41"/>
                  </a:lnTo>
                  <a:lnTo>
                    <a:pt x="12" y="42"/>
                  </a:lnTo>
                  <a:lnTo>
                    <a:pt x="13" y="42"/>
                  </a:lnTo>
                  <a:lnTo>
                    <a:pt x="14" y="42"/>
                  </a:lnTo>
                  <a:lnTo>
                    <a:pt x="15" y="42"/>
                  </a:lnTo>
                  <a:lnTo>
                    <a:pt x="16" y="42"/>
                  </a:lnTo>
                  <a:lnTo>
                    <a:pt x="17" y="42"/>
                  </a:lnTo>
                  <a:lnTo>
                    <a:pt x="18" y="41"/>
                  </a:lnTo>
                  <a:lnTo>
                    <a:pt x="19" y="41"/>
                  </a:lnTo>
                  <a:lnTo>
                    <a:pt x="19" y="40"/>
                  </a:lnTo>
                  <a:lnTo>
                    <a:pt x="19" y="39"/>
                  </a:lnTo>
                  <a:lnTo>
                    <a:pt x="18" y="38"/>
                  </a:lnTo>
                  <a:lnTo>
                    <a:pt x="18" y="37"/>
                  </a:lnTo>
                  <a:lnTo>
                    <a:pt x="17" y="37"/>
                  </a:lnTo>
                  <a:lnTo>
                    <a:pt x="17" y="36"/>
                  </a:lnTo>
                  <a:lnTo>
                    <a:pt x="16" y="36"/>
                  </a:lnTo>
                  <a:lnTo>
                    <a:pt x="16" y="37"/>
                  </a:lnTo>
                  <a:lnTo>
                    <a:pt x="15" y="37"/>
                  </a:lnTo>
                  <a:lnTo>
                    <a:pt x="14" y="37"/>
                  </a:lnTo>
                  <a:lnTo>
                    <a:pt x="13" y="37"/>
                  </a:lnTo>
                  <a:lnTo>
                    <a:pt x="12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5"/>
                  </a:lnTo>
                  <a:lnTo>
                    <a:pt x="6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6" y="31"/>
                  </a:lnTo>
                  <a:lnTo>
                    <a:pt x="7" y="29"/>
                  </a:lnTo>
                  <a:lnTo>
                    <a:pt x="8" y="28"/>
                  </a:lnTo>
                  <a:lnTo>
                    <a:pt x="9" y="26"/>
                  </a:lnTo>
                  <a:lnTo>
                    <a:pt x="10" y="25"/>
                  </a:lnTo>
                  <a:lnTo>
                    <a:pt x="12" y="24"/>
                  </a:lnTo>
                  <a:lnTo>
                    <a:pt x="13" y="23"/>
                  </a:lnTo>
                  <a:lnTo>
                    <a:pt x="13" y="22"/>
                  </a:lnTo>
                  <a:lnTo>
                    <a:pt x="14" y="21"/>
                  </a:lnTo>
                  <a:lnTo>
                    <a:pt x="15" y="20"/>
                  </a:lnTo>
                  <a:lnTo>
                    <a:pt x="15" y="19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8" y="16"/>
                  </a:lnTo>
                  <a:lnTo>
                    <a:pt x="19" y="15"/>
                  </a:lnTo>
                  <a:lnTo>
                    <a:pt x="19" y="14"/>
                  </a:lnTo>
                  <a:lnTo>
                    <a:pt x="20" y="14"/>
                  </a:lnTo>
                  <a:lnTo>
                    <a:pt x="20" y="12"/>
                  </a:lnTo>
                  <a:lnTo>
                    <a:pt x="20" y="11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22" y="9"/>
                  </a:lnTo>
                  <a:lnTo>
                    <a:pt x="22" y="8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5"/>
                  </a:lnTo>
                  <a:lnTo>
                    <a:pt x="22" y="4"/>
                  </a:lnTo>
                  <a:lnTo>
                    <a:pt x="22" y="3"/>
                  </a:lnTo>
                  <a:lnTo>
                    <a:pt x="22" y="2"/>
                  </a:lnTo>
                  <a:lnTo>
                    <a:pt x="22" y="1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9" y="1"/>
                  </a:lnTo>
                  <a:lnTo>
                    <a:pt x="19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32" name="Freeform 510"/>
            <p:cNvSpPr>
              <a:spLocks/>
            </p:cNvSpPr>
            <p:nvPr/>
          </p:nvSpPr>
          <p:spPr bwMode="auto">
            <a:xfrm>
              <a:off x="1352" y="2974"/>
              <a:ext cx="81" cy="99"/>
            </a:xfrm>
            <a:custGeom>
              <a:avLst/>
              <a:gdLst>
                <a:gd name="T0" fmla="*/ 73 w 81"/>
                <a:gd name="T1" fmla="*/ 7 h 99"/>
                <a:gd name="T2" fmla="*/ 72 w 81"/>
                <a:gd name="T3" fmla="*/ 11 h 99"/>
                <a:gd name="T4" fmla="*/ 67 w 81"/>
                <a:gd name="T5" fmla="*/ 16 h 99"/>
                <a:gd name="T6" fmla="*/ 64 w 81"/>
                <a:gd name="T7" fmla="*/ 20 h 99"/>
                <a:gd name="T8" fmla="*/ 60 w 81"/>
                <a:gd name="T9" fmla="*/ 22 h 99"/>
                <a:gd name="T10" fmla="*/ 49 w 81"/>
                <a:gd name="T11" fmla="*/ 22 h 99"/>
                <a:gd name="T12" fmla="*/ 42 w 81"/>
                <a:gd name="T13" fmla="*/ 21 h 99"/>
                <a:gd name="T14" fmla="*/ 33 w 81"/>
                <a:gd name="T15" fmla="*/ 20 h 99"/>
                <a:gd name="T16" fmla="*/ 29 w 81"/>
                <a:gd name="T17" fmla="*/ 18 h 99"/>
                <a:gd name="T18" fmla="*/ 25 w 81"/>
                <a:gd name="T19" fmla="*/ 18 h 99"/>
                <a:gd name="T20" fmla="*/ 25 w 81"/>
                <a:gd name="T21" fmla="*/ 24 h 99"/>
                <a:gd name="T22" fmla="*/ 23 w 81"/>
                <a:gd name="T23" fmla="*/ 28 h 99"/>
                <a:gd name="T24" fmla="*/ 20 w 81"/>
                <a:gd name="T25" fmla="*/ 33 h 99"/>
                <a:gd name="T26" fmla="*/ 19 w 81"/>
                <a:gd name="T27" fmla="*/ 38 h 99"/>
                <a:gd name="T28" fmla="*/ 20 w 81"/>
                <a:gd name="T29" fmla="*/ 43 h 99"/>
                <a:gd name="T30" fmla="*/ 20 w 81"/>
                <a:gd name="T31" fmla="*/ 48 h 99"/>
                <a:gd name="T32" fmla="*/ 17 w 81"/>
                <a:gd name="T33" fmla="*/ 52 h 99"/>
                <a:gd name="T34" fmla="*/ 13 w 81"/>
                <a:gd name="T35" fmla="*/ 54 h 99"/>
                <a:gd name="T36" fmla="*/ 7 w 81"/>
                <a:gd name="T37" fmla="*/ 56 h 99"/>
                <a:gd name="T38" fmla="*/ 5 w 81"/>
                <a:gd name="T39" fmla="*/ 60 h 99"/>
                <a:gd name="T40" fmla="*/ 6 w 81"/>
                <a:gd name="T41" fmla="*/ 66 h 99"/>
                <a:gd name="T42" fmla="*/ 10 w 81"/>
                <a:gd name="T43" fmla="*/ 68 h 99"/>
                <a:gd name="T44" fmla="*/ 15 w 81"/>
                <a:gd name="T45" fmla="*/ 68 h 99"/>
                <a:gd name="T46" fmla="*/ 20 w 81"/>
                <a:gd name="T47" fmla="*/ 68 h 99"/>
                <a:gd name="T48" fmla="*/ 20 w 81"/>
                <a:gd name="T49" fmla="*/ 70 h 99"/>
                <a:gd name="T50" fmla="*/ 17 w 81"/>
                <a:gd name="T51" fmla="*/ 72 h 99"/>
                <a:gd name="T52" fmla="*/ 11 w 81"/>
                <a:gd name="T53" fmla="*/ 71 h 99"/>
                <a:gd name="T54" fmla="*/ 7 w 81"/>
                <a:gd name="T55" fmla="*/ 72 h 99"/>
                <a:gd name="T56" fmla="*/ 4 w 81"/>
                <a:gd name="T57" fmla="*/ 74 h 99"/>
                <a:gd name="T58" fmla="*/ 7 w 81"/>
                <a:gd name="T59" fmla="*/ 77 h 99"/>
                <a:gd name="T60" fmla="*/ 11 w 81"/>
                <a:gd name="T61" fmla="*/ 79 h 99"/>
                <a:gd name="T62" fmla="*/ 16 w 81"/>
                <a:gd name="T63" fmla="*/ 80 h 99"/>
                <a:gd name="T64" fmla="*/ 14 w 81"/>
                <a:gd name="T65" fmla="*/ 82 h 99"/>
                <a:gd name="T66" fmla="*/ 10 w 81"/>
                <a:gd name="T67" fmla="*/ 83 h 99"/>
                <a:gd name="T68" fmla="*/ 6 w 81"/>
                <a:gd name="T69" fmla="*/ 85 h 99"/>
                <a:gd name="T70" fmla="*/ 2 w 81"/>
                <a:gd name="T71" fmla="*/ 90 h 99"/>
                <a:gd name="T72" fmla="*/ 0 w 81"/>
                <a:gd name="T73" fmla="*/ 95 h 99"/>
                <a:gd name="T74" fmla="*/ 3 w 81"/>
                <a:gd name="T75" fmla="*/ 96 h 99"/>
                <a:gd name="T76" fmla="*/ 7 w 81"/>
                <a:gd name="T77" fmla="*/ 93 h 99"/>
                <a:gd name="T78" fmla="*/ 12 w 81"/>
                <a:gd name="T79" fmla="*/ 95 h 99"/>
                <a:gd name="T80" fmla="*/ 17 w 81"/>
                <a:gd name="T81" fmla="*/ 97 h 99"/>
                <a:gd name="T82" fmla="*/ 20 w 81"/>
                <a:gd name="T83" fmla="*/ 98 h 99"/>
                <a:gd name="T84" fmla="*/ 25 w 81"/>
                <a:gd name="T85" fmla="*/ 95 h 99"/>
                <a:gd name="T86" fmla="*/ 31 w 81"/>
                <a:gd name="T87" fmla="*/ 94 h 99"/>
                <a:gd name="T88" fmla="*/ 34 w 81"/>
                <a:gd name="T89" fmla="*/ 90 h 99"/>
                <a:gd name="T90" fmla="*/ 36 w 81"/>
                <a:gd name="T91" fmla="*/ 80 h 99"/>
                <a:gd name="T92" fmla="*/ 36 w 81"/>
                <a:gd name="T93" fmla="*/ 64 h 99"/>
                <a:gd name="T94" fmla="*/ 36 w 81"/>
                <a:gd name="T95" fmla="*/ 49 h 99"/>
                <a:gd name="T96" fmla="*/ 39 w 81"/>
                <a:gd name="T97" fmla="*/ 41 h 99"/>
                <a:gd name="T98" fmla="*/ 41 w 81"/>
                <a:gd name="T99" fmla="*/ 37 h 99"/>
                <a:gd name="T100" fmla="*/ 45 w 81"/>
                <a:gd name="T101" fmla="*/ 33 h 99"/>
                <a:gd name="T102" fmla="*/ 52 w 81"/>
                <a:gd name="T103" fmla="*/ 30 h 99"/>
                <a:gd name="T104" fmla="*/ 64 w 81"/>
                <a:gd name="T105" fmla="*/ 27 h 99"/>
                <a:gd name="T106" fmla="*/ 74 w 81"/>
                <a:gd name="T107" fmla="*/ 25 h 99"/>
                <a:gd name="T108" fmla="*/ 79 w 81"/>
                <a:gd name="T109" fmla="*/ 19 h 99"/>
                <a:gd name="T110" fmla="*/ 80 w 81"/>
                <a:gd name="T111" fmla="*/ 12 h 99"/>
                <a:gd name="T112" fmla="*/ 79 w 81"/>
                <a:gd name="T113" fmla="*/ 8 h 99"/>
                <a:gd name="T114" fmla="*/ 77 w 81"/>
                <a:gd name="T115" fmla="*/ 3 h 99"/>
                <a:gd name="T116" fmla="*/ 75 w 81"/>
                <a:gd name="T117" fmla="*/ 0 h 99"/>
                <a:gd name="T118" fmla="*/ 73 w 81"/>
                <a:gd name="T119" fmla="*/ 3 h 9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1"/>
                <a:gd name="T181" fmla="*/ 0 h 99"/>
                <a:gd name="T182" fmla="*/ 81 w 81"/>
                <a:gd name="T183" fmla="*/ 99 h 9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1" h="99">
                  <a:moveTo>
                    <a:pt x="73" y="3"/>
                  </a:moveTo>
                  <a:lnTo>
                    <a:pt x="73" y="4"/>
                  </a:lnTo>
                  <a:lnTo>
                    <a:pt x="73" y="5"/>
                  </a:lnTo>
                  <a:lnTo>
                    <a:pt x="73" y="6"/>
                  </a:lnTo>
                  <a:lnTo>
                    <a:pt x="73" y="7"/>
                  </a:lnTo>
                  <a:lnTo>
                    <a:pt x="73" y="8"/>
                  </a:lnTo>
                  <a:lnTo>
                    <a:pt x="73" y="9"/>
                  </a:lnTo>
                  <a:lnTo>
                    <a:pt x="72" y="10"/>
                  </a:lnTo>
                  <a:lnTo>
                    <a:pt x="72" y="11"/>
                  </a:lnTo>
                  <a:lnTo>
                    <a:pt x="71" y="12"/>
                  </a:lnTo>
                  <a:lnTo>
                    <a:pt x="70" y="13"/>
                  </a:lnTo>
                  <a:lnTo>
                    <a:pt x="69" y="14"/>
                  </a:lnTo>
                  <a:lnTo>
                    <a:pt x="68" y="15"/>
                  </a:lnTo>
                  <a:lnTo>
                    <a:pt x="67" y="16"/>
                  </a:lnTo>
                  <a:lnTo>
                    <a:pt x="67" y="17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20"/>
                  </a:lnTo>
                  <a:lnTo>
                    <a:pt x="63" y="21"/>
                  </a:lnTo>
                  <a:lnTo>
                    <a:pt x="62" y="21"/>
                  </a:lnTo>
                  <a:lnTo>
                    <a:pt x="61" y="22"/>
                  </a:lnTo>
                  <a:lnTo>
                    <a:pt x="60" y="22"/>
                  </a:lnTo>
                  <a:lnTo>
                    <a:pt x="58" y="22"/>
                  </a:lnTo>
                  <a:lnTo>
                    <a:pt x="57" y="22"/>
                  </a:lnTo>
                  <a:lnTo>
                    <a:pt x="55" y="22"/>
                  </a:lnTo>
                  <a:lnTo>
                    <a:pt x="54" y="22"/>
                  </a:lnTo>
                  <a:lnTo>
                    <a:pt x="49" y="22"/>
                  </a:lnTo>
                  <a:lnTo>
                    <a:pt x="48" y="22"/>
                  </a:lnTo>
                  <a:lnTo>
                    <a:pt x="47" y="22"/>
                  </a:lnTo>
                  <a:lnTo>
                    <a:pt x="46" y="21"/>
                  </a:lnTo>
                  <a:lnTo>
                    <a:pt x="43" y="21"/>
                  </a:lnTo>
                  <a:lnTo>
                    <a:pt x="42" y="21"/>
                  </a:lnTo>
                  <a:lnTo>
                    <a:pt x="40" y="21"/>
                  </a:lnTo>
                  <a:lnTo>
                    <a:pt x="39" y="21"/>
                  </a:lnTo>
                  <a:lnTo>
                    <a:pt x="38" y="21"/>
                  </a:lnTo>
                  <a:lnTo>
                    <a:pt x="35" y="20"/>
                  </a:lnTo>
                  <a:lnTo>
                    <a:pt x="33" y="20"/>
                  </a:lnTo>
                  <a:lnTo>
                    <a:pt x="32" y="19"/>
                  </a:lnTo>
                  <a:lnTo>
                    <a:pt x="30" y="19"/>
                  </a:lnTo>
                  <a:lnTo>
                    <a:pt x="29" y="19"/>
                  </a:lnTo>
                  <a:lnTo>
                    <a:pt x="29" y="18"/>
                  </a:lnTo>
                  <a:lnTo>
                    <a:pt x="28" y="18"/>
                  </a:lnTo>
                  <a:lnTo>
                    <a:pt x="27" y="18"/>
                  </a:lnTo>
                  <a:lnTo>
                    <a:pt x="26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9"/>
                  </a:lnTo>
                  <a:lnTo>
                    <a:pt x="25" y="20"/>
                  </a:lnTo>
                  <a:lnTo>
                    <a:pt x="25" y="21"/>
                  </a:lnTo>
                  <a:lnTo>
                    <a:pt x="25" y="23"/>
                  </a:lnTo>
                  <a:lnTo>
                    <a:pt x="25" y="24"/>
                  </a:lnTo>
                  <a:lnTo>
                    <a:pt x="25" y="25"/>
                  </a:lnTo>
                  <a:lnTo>
                    <a:pt x="24" y="26"/>
                  </a:lnTo>
                  <a:lnTo>
                    <a:pt x="24" y="27"/>
                  </a:lnTo>
                  <a:lnTo>
                    <a:pt x="23" y="28"/>
                  </a:lnTo>
                  <a:lnTo>
                    <a:pt x="23" y="29"/>
                  </a:lnTo>
                  <a:lnTo>
                    <a:pt x="22" y="30"/>
                  </a:lnTo>
                  <a:lnTo>
                    <a:pt x="21" y="31"/>
                  </a:lnTo>
                  <a:lnTo>
                    <a:pt x="21" y="32"/>
                  </a:lnTo>
                  <a:lnTo>
                    <a:pt x="20" y="33"/>
                  </a:lnTo>
                  <a:lnTo>
                    <a:pt x="20" y="34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20" y="37"/>
                  </a:lnTo>
                  <a:lnTo>
                    <a:pt x="19" y="38"/>
                  </a:lnTo>
                  <a:lnTo>
                    <a:pt x="19" y="39"/>
                  </a:lnTo>
                  <a:lnTo>
                    <a:pt x="19" y="40"/>
                  </a:lnTo>
                  <a:lnTo>
                    <a:pt x="19" y="41"/>
                  </a:lnTo>
                  <a:lnTo>
                    <a:pt x="20" y="43"/>
                  </a:lnTo>
                  <a:lnTo>
                    <a:pt x="20" y="44"/>
                  </a:lnTo>
                  <a:lnTo>
                    <a:pt x="20" y="45"/>
                  </a:lnTo>
                  <a:lnTo>
                    <a:pt x="20" y="46"/>
                  </a:lnTo>
                  <a:lnTo>
                    <a:pt x="20" y="47"/>
                  </a:lnTo>
                  <a:lnTo>
                    <a:pt x="20" y="48"/>
                  </a:lnTo>
                  <a:lnTo>
                    <a:pt x="19" y="49"/>
                  </a:lnTo>
                  <a:lnTo>
                    <a:pt x="19" y="50"/>
                  </a:lnTo>
                  <a:lnTo>
                    <a:pt x="18" y="51"/>
                  </a:lnTo>
                  <a:lnTo>
                    <a:pt x="18" y="52"/>
                  </a:lnTo>
                  <a:lnTo>
                    <a:pt x="17" y="52"/>
                  </a:lnTo>
                  <a:lnTo>
                    <a:pt x="17" y="53"/>
                  </a:lnTo>
                  <a:lnTo>
                    <a:pt x="16" y="53"/>
                  </a:lnTo>
                  <a:lnTo>
                    <a:pt x="15" y="54"/>
                  </a:lnTo>
                  <a:lnTo>
                    <a:pt x="14" y="54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1" y="54"/>
                  </a:lnTo>
                  <a:lnTo>
                    <a:pt x="10" y="55"/>
                  </a:lnTo>
                  <a:lnTo>
                    <a:pt x="9" y="55"/>
                  </a:lnTo>
                  <a:lnTo>
                    <a:pt x="7" y="56"/>
                  </a:lnTo>
                  <a:lnTo>
                    <a:pt x="7" y="57"/>
                  </a:lnTo>
                  <a:lnTo>
                    <a:pt x="6" y="58"/>
                  </a:lnTo>
                  <a:lnTo>
                    <a:pt x="5" y="59"/>
                  </a:lnTo>
                  <a:lnTo>
                    <a:pt x="5" y="60"/>
                  </a:lnTo>
                  <a:lnTo>
                    <a:pt x="5" y="62"/>
                  </a:lnTo>
                  <a:lnTo>
                    <a:pt x="5" y="63"/>
                  </a:lnTo>
                  <a:lnTo>
                    <a:pt x="5" y="64"/>
                  </a:lnTo>
                  <a:lnTo>
                    <a:pt x="5" y="65"/>
                  </a:lnTo>
                  <a:lnTo>
                    <a:pt x="6" y="66"/>
                  </a:lnTo>
                  <a:lnTo>
                    <a:pt x="7" y="67"/>
                  </a:lnTo>
                  <a:lnTo>
                    <a:pt x="7" y="68"/>
                  </a:lnTo>
                  <a:lnTo>
                    <a:pt x="8" y="68"/>
                  </a:lnTo>
                  <a:lnTo>
                    <a:pt x="9" y="68"/>
                  </a:lnTo>
                  <a:lnTo>
                    <a:pt x="10" y="68"/>
                  </a:lnTo>
                  <a:lnTo>
                    <a:pt x="11" y="68"/>
                  </a:lnTo>
                  <a:lnTo>
                    <a:pt x="12" y="68"/>
                  </a:lnTo>
                  <a:lnTo>
                    <a:pt x="13" y="68"/>
                  </a:lnTo>
                  <a:lnTo>
                    <a:pt x="14" y="68"/>
                  </a:lnTo>
                  <a:lnTo>
                    <a:pt x="15" y="68"/>
                  </a:lnTo>
                  <a:lnTo>
                    <a:pt x="16" y="68"/>
                  </a:lnTo>
                  <a:lnTo>
                    <a:pt x="17" y="68"/>
                  </a:lnTo>
                  <a:lnTo>
                    <a:pt x="18" y="68"/>
                  </a:lnTo>
                  <a:lnTo>
                    <a:pt x="19" y="68"/>
                  </a:lnTo>
                  <a:lnTo>
                    <a:pt x="20" y="68"/>
                  </a:lnTo>
                  <a:lnTo>
                    <a:pt x="20" y="69"/>
                  </a:lnTo>
                  <a:lnTo>
                    <a:pt x="21" y="69"/>
                  </a:lnTo>
                  <a:lnTo>
                    <a:pt x="21" y="70"/>
                  </a:lnTo>
                  <a:lnTo>
                    <a:pt x="20" y="70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2"/>
                  </a:lnTo>
                  <a:lnTo>
                    <a:pt x="17" y="72"/>
                  </a:lnTo>
                  <a:lnTo>
                    <a:pt x="16" y="72"/>
                  </a:lnTo>
                  <a:lnTo>
                    <a:pt x="15" y="72"/>
                  </a:lnTo>
                  <a:lnTo>
                    <a:pt x="14" y="72"/>
                  </a:lnTo>
                  <a:lnTo>
                    <a:pt x="12" y="72"/>
                  </a:lnTo>
                  <a:lnTo>
                    <a:pt x="11" y="71"/>
                  </a:lnTo>
                  <a:lnTo>
                    <a:pt x="10" y="71"/>
                  </a:lnTo>
                  <a:lnTo>
                    <a:pt x="9" y="71"/>
                  </a:lnTo>
                  <a:lnTo>
                    <a:pt x="8" y="72"/>
                  </a:lnTo>
                  <a:lnTo>
                    <a:pt x="7" y="72"/>
                  </a:lnTo>
                  <a:lnTo>
                    <a:pt x="6" y="72"/>
                  </a:lnTo>
                  <a:lnTo>
                    <a:pt x="6" y="73"/>
                  </a:lnTo>
                  <a:lnTo>
                    <a:pt x="5" y="73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5" y="75"/>
                  </a:lnTo>
                  <a:lnTo>
                    <a:pt x="5" y="76"/>
                  </a:lnTo>
                  <a:lnTo>
                    <a:pt x="6" y="76"/>
                  </a:lnTo>
                  <a:lnTo>
                    <a:pt x="7" y="77"/>
                  </a:lnTo>
                  <a:lnTo>
                    <a:pt x="7" y="78"/>
                  </a:lnTo>
                  <a:lnTo>
                    <a:pt x="8" y="78"/>
                  </a:lnTo>
                  <a:lnTo>
                    <a:pt x="9" y="79"/>
                  </a:lnTo>
                  <a:lnTo>
                    <a:pt x="10" y="79"/>
                  </a:lnTo>
                  <a:lnTo>
                    <a:pt x="11" y="79"/>
                  </a:lnTo>
                  <a:lnTo>
                    <a:pt x="12" y="79"/>
                  </a:lnTo>
                  <a:lnTo>
                    <a:pt x="13" y="80"/>
                  </a:lnTo>
                  <a:lnTo>
                    <a:pt x="14" y="80"/>
                  </a:lnTo>
                  <a:lnTo>
                    <a:pt x="15" y="80"/>
                  </a:lnTo>
                  <a:lnTo>
                    <a:pt x="16" y="80"/>
                  </a:lnTo>
                  <a:lnTo>
                    <a:pt x="17" y="81"/>
                  </a:lnTo>
                  <a:lnTo>
                    <a:pt x="17" y="82"/>
                  </a:lnTo>
                  <a:lnTo>
                    <a:pt x="16" y="82"/>
                  </a:lnTo>
                  <a:lnTo>
                    <a:pt x="15" y="82"/>
                  </a:lnTo>
                  <a:lnTo>
                    <a:pt x="14" y="82"/>
                  </a:lnTo>
                  <a:lnTo>
                    <a:pt x="13" y="82"/>
                  </a:lnTo>
                  <a:lnTo>
                    <a:pt x="12" y="82"/>
                  </a:lnTo>
                  <a:lnTo>
                    <a:pt x="12" y="83"/>
                  </a:lnTo>
                  <a:lnTo>
                    <a:pt x="11" y="83"/>
                  </a:lnTo>
                  <a:lnTo>
                    <a:pt x="10" y="83"/>
                  </a:lnTo>
                  <a:lnTo>
                    <a:pt x="9" y="83"/>
                  </a:lnTo>
                  <a:lnTo>
                    <a:pt x="8" y="84"/>
                  </a:lnTo>
                  <a:lnTo>
                    <a:pt x="7" y="84"/>
                  </a:lnTo>
                  <a:lnTo>
                    <a:pt x="6" y="85"/>
                  </a:lnTo>
                  <a:lnTo>
                    <a:pt x="5" y="86"/>
                  </a:lnTo>
                  <a:lnTo>
                    <a:pt x="5" y="87"/>
                  </a:lnTo>
                  <a:lnTo>
                    <a:pt x="4" y="88"/>
                  </a:lnTo>
                  <a:lnTo>
                    <a:pt x="3" y="89"/>
                  </a:lnTo>
                  <a:lnTo>
                    <a:pt x="2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0" y="93"/>
                  </a:lnTo>
                  <a:lnTo>
                    <a:pt x="0" y="94"/>
                  </a:lnTo>
                  <a:lnTo>
                    <a:pt x="0" y="95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97"/>
                  </a:lnTo>
                  <a:lnTo>
                    <a:pt x="2" y="97"/>
                  </a:lnTo>
                  <a:lnTo>
                    <a:pt x="3" y="96"/>
                  </a:lnTo>
                  <a:lnTo>
                    <a:pt x="4" y="96"/>
                  </a:lnTo>
                  <a:lnTo>
                    <a:pt x="5" y="95"/>
                  </a:lnTo>
                  <a:lnTo>
                    <a:pt x="6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8" y="93"/>
                  </a:lnTo>
                  <a:lnTo>
                    <a:pt x="9" y="94"/>
                  </a:lnTo>
                  <a:lnTo>
                    <a:pt x="10" y="94"/>
                  </a:lnTo>
                  <a:lnTo>
                    <a:pt x="11" y="95"/>
                  </a:lnTo>
                  <a:lnTo>
                    <a:pt x="12" y="95"/>
                  </a:lnTo>
                  <a:lnTo>
                    <a:pt x="13" y="96"/>
                  </a:lnTo>
                  <a:lnTo>
                    <a:pt x="14" y="96"/>
                  </a:lnTo>
                  <a:lnTo>
                    <a:pt x="15" y="97"/>
                  </a:lnTo>
                  <a:lnTo>
                    <a:pt x="16" y="97"/>
                  </a:lnTo>
                  <a:lnTo>
                    <a:pt x="17" y="97"/>
                  </a:lnTo>
                  <a:lnTo>
                    <a:pt x="17" y="98"/>
                  </a:lnTo>
                  <a:lnTo>
                    <a:pt x="18" y="98"/>
                  </a:lnTo>
                  <a:lnTo>
                    <a:pt x="19" y="98"/>
                  </a:lnTo>
                  <a:lnTo>
                    <a:pt x="20" y="98"/>
                  </a:lnTo>
                  <a:lnTo>
                    <a:pt x="21" y="98"/>
                  </a:lnTo>
                  <a:lnTo>
                    <a:pt x="22" y="97"/>
                  </a:lnTo>
                  <a:lnTo>
                    <a:pt x="23" y="96"/>
                  </a:lnTo>
                  <a:lnTo>
                    <a:pt x="24" y="96"/>
                  </a:lnTo>
                  <a:lnTo>
                    <a:pt x="25" y="95"/>
                  </a:lnTo>
                  <a:lnTo>
                    <a:pt x="26" y="95"/>
                  </a:lnTo>
                  <a:lnTo>
                    <a:pt x="28" y="94"/>
                  </a:lnTo>
                  <a:lnTo>
                    <a:pt x="29" y="94"/>
                  </a:lnTo>
                  <a:lnTo>
                    <a:pt x="30" y="94"/>
                  </a:lnTo>
                  <a:lnTo>
                    <a:pt x="31" y="94"/>
                  </a:lnTo>
                  <a:lnTo>
                    <a:pt x="32" y="93"/>
                  </a:lnTo>
                  <a:lnTo>
                    <a:pt x="33" y="92"/>
                  </a:lnTo>
                  <a:lnTo>
                    <a:pt x="34" y="91"/>
                  </a:lnTo>
                  <a:lnTo>
                    <a:pt x="34" y="90"/>
                  </a:lnTo>
                  <a:lnTo>
                    <a:pt x="35" y="89"/>
                  </a:lnTo>
                  <a:lnTo>
                    <a:pt x="35" y="87"/>
                  </a:lnTo>
                  <a:lnTo>
                    <a:pt x="36" y="85"/>
                  </a:lnTo>
                  <a:lnTo>
                    <a:pt x="36" y="83"/>
                  </a:lnTo>
                  <a:lnTo>
                    <a:pt x="36" y="80"/>
                  </a:lnTo>
                  <a:lnTo>
                    <a:pt x="36" y="77"/>
                  </a:lnTo>
                  <a:lnTo>
                    <a:pt x="36" y="74"/>
                  </a:lnTo>
                  <a:lnTo>
                    <a:pt x="36" y="71"/>
                  </a:lnTo>
                  <a:lnTo>
                    <a:pt x="36" y="68"/>
                  </a:lnTo>
                  <a:lnTo>
                    <a:pt x="36" y="64"/>
                  </a:lnTo>
                  <a:lnTo>
                    <a:pt x="36" y="60"/>
                  </a:lnTo>
                  <a:lnTo>
                    <a:pt x="36" y="57"/>
                  </a:lnTo>
                  <a:lnTo>
                    <a:pt x="36" y="55"/>
                  </a:lnTo>
                  <a:lnTo>
                    <a:pt x="36" y="51"/>
                  </a:lnTo>
                  <a:lnTo>
                    <a:pt x="36" y="49"/>
                  </a:lnTo>
                  <a:lnTo>
                    <a:pt x="36" y="46"/>
                  </a:lnTo>
                  <a:lnTo>
                    <a:pt x="37" y="44"/>
                  </a:lnTo>
                  <a:lnTo>
                    <a:pt x="37" y="43"/>
                  </a:lnTo>
                  <a:lnTo>
                    <a:pt x="38" y="42"/>
                  </a:lnTo>
                  <a:lnTo>
                    <a:pt x="39" y="41"/>
                  </a:lnTo>
                  <a:lnTo>
                    <a:pt x="39" y="40"/>
                  </a:lnTo>
                  <a:lnTo>
                    <a:pt x="40" y="39"/>
                  </a:lnTo>
                  <a:lnTo>
                    <a:pt x="40" y="38"/>
                  </a:lnTo>
                  <a:lnTo>
                    <a:pt x="41" y="37"/>
                  </a:lnTo>
                  <a:lnTo>
                    <a:pt x="42" y="36"/>
                  </a:lnTo>
                  <a:lnTo>
                    <a:pt x="42" y="35"/>
                  </a:lnTo>
                  <a:lnTo>
                    <a:pt x="43" y="35"/>
                  </a:lnTo>
                  <a:lnTo>
                    <a:pt x="44" y="34"/>
                  </a:lnTo>
                  <a:lnTo>
                    <a:pt x="45" y="33"/>
                  </a:lnTo>
                  <a:lnTo>
                    <a:pt x="46" y="33"/>
                  </a:lnTo>
                  <a:lnTo>
                    <a:pt x="47" y="32"/>
                  </a:lnTo>
                  <a:lnTo>
                    <a:pt x="48" y="31"/>
                  </a:lnTo>
                  <a:lnTo>
                    <a:pt x="50" y="31"/>
                  </a:lnTo>
                  <a:lnTo>
                    <a:pt x="52" y="30"/>
                  </a:lnTo>
                  <a:lnTo>
                    <a:pt x="55" y="29"/>
                  </a:lnTo>
                  <a:lnTo>
                    <a:pt x="57" y="29"/>
                  </a:lnTo>
                  <a:lnTo>
                    <a:pt x="60" y="28"/>
                  </a:lnTo>
                  <a:lnTo>
                    <a:pt x="61" y="28"/>
                  </a:lnTo>
                  <a:lnTo>
                    <a:pt x="64" y="27"/>
                  </a:lnTo>
                  <a:lnTo>
                    <a:pt x="66" y="27"/>
                  </a:lnTo>
                  <a:lnTo>
                    <a:pt x="69" y="26"/>
                  </a:lnTo>
                  <a:lnTo>
                    <a:pt x="71" y="26"/>
                  </a:lnTo>
                  <a:lnTo>
                    <a:pt x="73" y="25"/>
                  </a:lnTo>
                  <a:lnTo>
                    <a:pt x="74" y="25"/>
                  </a:lnTo>
                  <a:lnTo>
                    <a:pt x="76" y="24"/>
                  </a:lnTo>
                  <a:lnTo>
                    <a:pt x="77" y="23"/>
                  </a:lnTo>
                  <a:lnTo>
                    <a:pt x="78" y="22"/>
                  </a:lnTo>
                  <a:lnTo>
                    <a:pt x="79" y="21"/>
                  </a:lnTo>
                  <a:lnTo>
                    <a:pt x="79" y="19"/>
                  </a:lnTo>
                  <a:lnTo>
                    <a:pt x="79" y="18"/>
                  </a:lnTo>
                  <a:lnTo>
                    <a:pt x="79" y="16"/>
                  </a:lnTo>
                  <a:lnTo>
                    <a:pt x="80" y="15"/>
                  </a:lnTo>
                  <a:lnTo>
                    <a:pt x="80" y="14"/>
                  </a:lnTo>
                  <a:lnTo>
                    <a:pt x="80" y="12"/>
                  </a:lnTo>
                  <a:lnTo>
                    <a:pt x="80" y="11"/>
                  </a:lnTo>
                  <a:lnTo>
                    <a:pt x="80" y="10"/>
                  </a:lnTo>
                  <a:lnTo>
                    <a:pt x="80" y="9"/>
                  </a:lnTo>
                  <a:lnTo>
                    <a:pt x="79" y="8"/>
                  </a:lnTo>
                  <a:lnTo>
                    <a:pt x="79" y="7"/>
                  </a:lnTo>
                  <a:lnTo>
                    <a:pt x="79" y="6"/>
                  </a:lnTo>
                  <a:lnTo>
                    <a:pt x="78" y="5"/>
                  </a:lnTo>
                  <a:lnTo>
                    <a:pt x="78" y="4"/>
                  </a:lnTo>
                  <a:lnTo>
                    <a:pt x="77" y="3"/>
                  </a:lnTo>
                  <a:lnTo>
                    <a:pt x="77" y="2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0"/>
                  </a:lnTo>
                  <a:lnTo>
                    <a:pt x="75" y="0"/>
                  </a:lnTo>
                  <a:lnTo>
                    <a:pt x="74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3" y="2"/>
                  </a:lnTo>
                  <a:lnTo>
                    <a:pt x="73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33" name="Freeform 511"/>
            <p:cNvSpPr>
              <a:spLocks/>
            </p:cNvSpPr>
            <p:nvPr/>
          </p:nvSpPr>
          <p:spPr bwMode="auto">
            <a:xfrm>
              <a:off x="1376" y="2976"/>
              <a:ext cx="4" cy="4"/>
            </a:xfrm>
            <a:custGeom>
              <a:avLst/>
              <a:gdLst>
                <a:gd name="T0" fmla="*/ 2 w 4"/>
                <a:gd name="T1" fmla="*/ 3 h 4"/>
                <a:gd name="T2" fmla="*/ 2 w 4"/>
                <a:gd name="T3" fmla="*/ 3 h 4"/>
                <a:gd name="T4" fmla="*/ 1 w 4"/>
                <a:gd name="T5" fmla="*/ 2 h 4"/>
                <a:gd name="T6" fmla="*/ 1 w 4"/>
                <a:gd name="T7" fmla="*/ 1 h 4"/>
                <a:gd name="T8" fmla="*/ 0 w 4"/>
                <a:gd name="T9" fmla="*/ 1 h 4"/>
                <a:gd name="T10" fmla="*/ 0 w 4"/>
                <a:gd name="T11" fmla="*/ 0 h 4"/>
                <a:gd name="T12" fmla="*/ 1 w 4"/>
                <a:gd name="T13" fmla="*/ 0 h 4"/>
                <a:gd name="T14" fmla="*/ 2 w 4"/>
                <a:gd name="T15" fmla="*/ 0 h 4"/>
                <a:gd name="T16" fmla="*/ 2 w 4"/>
                <a:gd name="T17" fmla="*/ 1 h 4"/>
                <a:gd name="T18" fmla="*/ 3 w 4"/>
                <a:gd name="T19" fmla="*/ 1 h 4"/>
                <a:gd name="T20" fmla="*/ 3 w 4"/>
                <a:gd name="T21" fmla="*/ 2 h 4"/>
                <a:gd name="T22" fmla="*/ 3 w 4"/>
                <a:gd name="T23" fmla="*/ 3 h 4"/>
                <a:gd name="T24" fmla="*/ 2 w 4"/>
                <a:gd name="T25" fmla="*/ 3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"/>
                <a:gd name="T40" fmla="*/ 0 h 4"/>
                <a:gd name="T41" fmla="*/ 4 w 4"/>
                <a:gd name="T42" fmla="*/ 4 h 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" h="4">
                  <a:moveTo>
                    <a:pt x="2" y="3"/>
                  </a:moveTo>
                  <a:lnTo>
                    <a:pt x="2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2"/>
                  </a:lnTo>
                  <a:lnTo>
                    <a:pt x="3" y="3"/>
                  </a:lnTo>
                  <a:lnTo>
                    <a:pt x="2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34" name="Freeform 512"/>
            <p:cNvSpPr>
              <a:spLocks/>
            </p:cNvSpPr>
            <p:nvPr/>
          </p:nvSpPr>
          <p:spPr bwMode="auto">
            <a:xfrm>
              <a:off x="1402" y="2875"/>
              <a:ext cx="149" cy="192"/>
            </a:xfrm>
            <a:custGeom>
              <a:avLst/>
              <a:gdLst>
                <a:gd name="T0" fmla="*/ 18 w 149"/>
                <a:gd name="T1" fmla="*/ 11 h 192"/>
                <a:gd name="T2" fmla="*/ 36 w 149"/>
                <a:gd name="T3" fmla="*/ 4 h 192"/>
                <a:gd name="T4" fmla="*/ 59 w 149"/>
                <a:gd name="T5" fmla="*/ 0 h 192"/>
                <a:gd name="T6" fmla="*/ 83 w 149"/>
                <a:gd name="T7" fmla="*/ 0 h 192"/>
                <a:gd name="T8" fmla="*/ 104 w 149"/>
                <a:gd name="T9" fmla="*/ 5 h 192"/>
                <a:gd name="T10" fmla="*/ 117 w 149"/>
                <a:gd name="T11" fmla="*/ 14 h 192"/>
                <a:gd name="T12" fmla="*/ 128 w 149"/>
                <a:gd name="T13" fmla="*/ 23 h 192"/>
                <a:gd name="T14" fmla="*/ 138 w 149"/>
                <a:gd name="T15" fmla="*/ 37 h 192"/>
                <a:gd name="T16" fmla="*/ 146 w 149"/>
                <a:gd name="T17" fmla="*/ 57 h 192"/>
                <a:gd name="T18" fmla="*/ 148 w 149"/>
                <a:gd name="T19" fmla="*/ 85 h 192"/>
                <a:gd name="T20" fmla="*/ 140 w 149"/>
                <a:gd name="T21" fmla="*/ 124 h 192"/>
                <a:gd name="T22" fmla="*/ 137 w 149"/>
                <a:gd name="T23" fmla="*/ 134 h 192"/>
                <a:gd name="T24" fmla="*/ 136 w 149"/>
                <a:gd name="T25" fmla="*/ 141 h 192"/>
                <a:gd name="T26" fmla="*/ 134 w 149"/>
                <a:gd name="T27" fmla="*/ 147 h 192"/>
                <a:gd name="T28" fmla="*/ 134 w 149"/>
                <a:gd name="T29" fmla="*/ 154 h 192"/>
                <a:gd name="T30" fmla="*/ 134 w 149"/>
                <a:gd name="T31" fmla="*/ 160 h 192"/>
                <a:gd name="T32" fmla="*/ 136 w 149"/>
                <a:gd name="T33" fmla="*/ 167 h 192"/>
                <a:gd name="T34" fmla="*/ 136 w 149"/>
                <a:gd name="T35" fmla="*/ 172 h 192"/>
                <a:gd name="T36" fmla="*/ 136 w 149"/>
                <a:gd name="T37" fmla="*/ 175 h 192"/>
                <a:gd name="T38" fmla="*/ 136 w 149"/>
                <a:gd name="T39" fmla="*/ 179 h 192"/>
                <a:gd name="T40" fmla="*/ 137 w 149"/>
                <a:gd name="T41" fmla="*/ 182 h 192"/>
                <a:gd name="T42" fmla="*/ 138 w 149"/>
                <a:gd name="T43" fmla="*/ 187 h 192"/>
                <a:gd name="T44" fmla="*/ 136 w 149"/>
                <a:gd name="T45" fmla="*/ 190 h 192"/>
                <a:gd name="T46" fmla="*/ 135 w 149"/>
                <a:gd name="T47" fmla="*/ 191 h 192"/>
                <a:gd name="T48" fmla="*/ 132 w 149"/>
                <a:gd name="T49" fmla="*/ 191 h 192"/>
                <a:gd name="T50" fmla="*/ 130 w 149"/>
                <a:gd name="T51" fmla="*/ 188 h 192"/>
                <a:gd name="T52" fmla="*/ 128 w 149"/>
                <a:gd name="T53" fmla="*/ 185 h 192"/>
                <a:gd name="T54" fmla="*/ 128 w 149"/>
                <a:gd name="T55" fmla="*/ 182 h 192"/>
                <a:gd name="T56" fmla="*/ 126 w 149"/>
                <a:gd name="T57" fmla="*/ 178 h 192"/>
                <a:gd name="T58" fmla="*/ 125 w 149"/>
                <a:gd name="T59" fmla="*/ 175 h 192"/>
                <a:gd name="T60" fmla="*/ 124 w 149"/>
                <a:gd name="T61" fmla="*/ 171 h 192"/>
                <a:gd name="T62" fmla="*/ 123 w 149"/>
                <a:gd name="T63" fmla="*/ 165 h 192"/>
                <a:gd name="T64" fmla="*/ 123 w 149"/>
                <a:gd name="T65" fmla="*/ 155 h 192"/>
                <a:gd name="T66" fmla="*/ 126 w 149"/>
                <a:gd name="T67" fmla="*/ 147 h 192"/>
                <a:gd name="T68" fmla="*/ 129 w 149"/>
                <a:gd name="T69" fmla="*/ 140 h 192"/>
                <a:gd name="T70" fmla="*/ 131 w 149"/>
                <a:gd name="T71" fmla="*/ 134 h 192"/>
                <a:gd name="T72" fmla="*/ 133 w 149"/>
                <a:gd name="T73" fmla="*/ 128 h 192"/>
                <a:gd name="T74" fmla="*/ 136 w 149"/>
                <a:gd name="T75" fmla="*/ 105 h 192"/>
                <a:gd name="T76" fmla="*/ 139 w 149"/>
                <a:gd name="T77" fmla="*/ 82 h 192"/>
                <a:gd name="T78" fmla="*/ 138 w 149"/>
                <a:gd name="T79" fmla="*/ 62 h 192"/>
                <a:gd name="T80" fmla="*/ 133 w 149"/>
                <a:gd name="T81" fmla="*/ 43 h 192"/>
                <a:gd name="T82" fmla="*/ 118 w 149"/>
                <a:gd name="T83" fmla="*/ 23 h 192"/>
                <a:gd name="T84" fmla="*/ 108 w 149"/>
                <a:gd name="T85" fmla="*/ 16 h 192"/>
                <a:gd name="T86" fmla="*/ 95 w 149"/>
                <a:gd name="T87" fmla="*/ 12 h 192"/>
                <a:gd name="T88" fmla="*/ 77 w 149"/>
                <a:gd name="T89" fmla="*/ 8 h 192"/>
                <a:gd name="T90" fmla="*/ 55 w 149"/>
                <a:gd name="T91" fmla="*/ 6 h 192"/>
                <a:gd name="T92" fmla="*/ 34 w 149"/>
                <a:gd name="T93" fmla="*/ 11 h 192"/>
                <a:gd name="T94" fmla="*/ 17 w 149"/>
                <a:gd name="T95" fmla="*/ 20 h 192"/>
                <a:gd name="T96" fmla="*/ 9 w 149"/>
                <a:gd name="T97" fmla="*/ 27 h 192"/>
                <a:gd name="T98" fmla="*/ 2 w 149"/>
                <a:gd name="T99" fmla="*/ 30 h 192"/>
                <a:gd name="T100" fmla="*/ 0 w 149"/>
                <a:gd name="T101" fmla="*/ 29 h 192"/>
                <a:gd name="T102" fmla="*/ 3 w 149"/>
                <a:gd name="T103" fmla="*/ 24 h 192"/>
                <a:gd name="T104" fmla="*/ 11 w 149"/>
                <a:gd name="T105" fmla="*/ 16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9"/>
                <a:gd name="T160" fmla="*/ 0 h 192"/>
                <a:gd name="T161" fmla="*/ 149 w 149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9" h="192">
                  <a:moveTo>
                    <a:pt x="11" y="16"/>
                  </a:moveTo>
                  <a:lnTo>
                    <a:pt x="13" y="13"/>
                  </a:lnTo>
                  <a:lnTo>
                    <a:pt x="18" y="11"/>
                  </a:lnTo>
                  <a:lnTo>
                    <a:pt x="23" y="8"/>
                  </a:lnTo>
                  <a:lnTo>
                    <a:pt x="30" y="6"/>
                  </a:lnTo>
                  <a:lnTo>
                    <a:pt x="36" y="4"/>
                  </a:lnTo>
                  <a:lnTo>
                    <a:pt x="43" y="2"/>
                  </a:lnTo>
                  <a:lnTo>
                    <a:pt x="51" y="1"/>
                  </a:lnTo>
                  <a:lnTo>
                    <a:pt x="59" y="0"/>
                  </a:lnTo>
                  <a:lnTo>
                    <a:pt x="66" y="0"/>
                  </a:lnTo>
                  <a:lnTo>
                    <a:pt x="74" y="0"/>
                  </a:lnTo>
                  <a:lnTo>
                    <a:pt x="83" y="0"/>
                  </a:lnTo>
                  <a:lnTo>
                    <a:pt x="89" y="1"/>
                  </a:lnTo>
                  <a:lnTo>
                    <a:pt x="97" y="3"/>
                  </a:lnTo>
                  <a:lnTo>
                    <a:pt x="104" y="5"/>
                  </a:lnTo>
                  <a:lnTo>
                    <a:pt x="110" y="8"/>
                  </a:lnTo>
                  <a:lnTo>
                    <a:pt x="114" y="12"/>
                  </a:lnTo>
                  <a:lnTo>
                    <a:pt x="117" y="14"/>
                  </a:lnTo>
                  <a:lnTo>
                    <a:pt x="121" y="16"/>
                  </a:lnTo>
                  <a:lnTo>
                    <a:pt x="124" y="19"/>
                  </a:lnTo>
                  <a:lnTo>
                    <a:pt x="128" y="23"/>
                  </a:lnTo>
                  <a:lnTo>
                    <a:pt x="132" y="27"/>
                  </a:lnTo>
                  <a:lnTo>
                    <a:pt x="136" y="32"/>
                  </a:lnTo>
                  <a:lnTo>
                    <a:pt x="138" y="37"/>
                  </a:lnTo>
                  <a:lnTo>
                    <a:pt x="141" y="43"/>
                  </a:lnTo>
                  <a:lnTo>
                    <a:pt x="144" y="49"/>
                  </a:lnTo>
                  <a:lnTo>
                    <a:pt x="146" y="57"/>
                  </a:lnTo>
                  <a:lnTo>
                    <a:pt x="148" y="66"/>
                  </a:lnTo>
                  <a:lnTo>
                    <a:pt x="148" y="75"/>
                  </a:lnTo>
                  <a:lnTo>
                    <a:pt x="148" y="85"/>
                  </a:lnTo>
                  <a:lnTo>
                    <a:pt x="146" y="97"/>
                  </a:lnTo>
                  <a:lnTo>
                    <a:pt x="144" y="110"/>
                  </a:lnTo>
                  <a:lnTo>
                    <a:pt x="140" y="124"/>
                  </a:lnTo>
                  <a:lnTo>
                    <a:pt x="139" y="127"/>
                  </a:lnTo>
                  <a:lnTo>
                    <a:pt x="138" y="131"/>
                  </a:lnTo>
                  <a:lnTo>
                    <a:pt x="137" y="134"/>
                  </a:lnTo>
                  <a:lnTo>
                    <a:pt x="137" y="136"/>
                  </a:lnTo>
                  <a:lnTo>
                    <a:pt x="136" y="139"/>
                  </a:lnTo>
                  <a:lnTo>
                    <a:pt x="136" y="141"/>
                  </a:lnTo>
                  <a:lnTo>
                    <a:pt x="135" y="143"/>
                  </a:lnTo>
                  <a:lnTo>
                    <a:pt x="135" y="145"/>
                  </a:lnTo>
                  <a:lnTo>
                    <a:pt x="134" y="147"/>
                  </a:lnTo>
                  <a:lnTo>
                    <a:pt x="134" y="149"/>
                  </a:lnTo>
                  <a:lnTo>
                    <a:pt x="134" y="151"/>
                  </a:lnTo>
                  <a:lnTo>
                    <a:pt x="134" y="154"/>
                  </a:lnTo>
                  <a:lnTo>
                    <a:pt x="134" y="156"/>
                  </a:lnTo>
                  <a:lnTo>
                    <a:pt x="134" y="158"/>
                  </a:lnTo>
                  <a:lnTo>
                    <a:pt x="134" y="160"/>
                  </a:lnTo>
                  <a:lnTo>
                    <a:pt x="135" y="163"/>
                  </a:lnTo>
                  <a:lnTo>
                    <a:pt x="135" y="165"/>
                  </a:lnTo>
                  <a:lnTo>
                    <a:pt x="136" y="167"/>
                  </a:lnTo>
                  <a:lnTo>
                    <a:pt x="136" y="169"/>
                  </a:lnTo>
                  <a:lnTo>
                    <a:pt x="136" y="171"/>
                  </a:lnTo>
                  <a:lnTo>
                    <a:pt x="136" y="172"/>
                  </a:lnTo>
                  <a:lnTo>
                    <a:pt x="136" y="173"/>
                  </a:lnTo>
                  <a:lnTo>
                    <a:pt x="136" y="174"/>
                  </a:lnTo>
                  <a:lnTo>
                    <a:pt x="136" y="175"/>
                  </a:lnTo>
                  <a:lnTo>
                    <a:pt x="136" y="176"/>
                  </a:lnTo>
                  <a:lnTo>
                    <a:pt x="136" y="178"/>
                  </a:lnTo>
                  <a:lnTo>
                    <a:pt x="136" y="179"/>
                  </a:lnTo>
                  <a:lnTo>
                    <a:pt x="137" y="180"/>
                  </a:lnTo>
                  <a:lnTo>
                    <a:pt x="137" y="181"/>
                  </a:lnTo>
                  <a:lnTo>
                    <a:pt x="137" y="182"/>
                  </a:lnTo>
                  <a:lnTo>
                    <a:pt x="137" y="184"/>
                  </a:lnTo>
                  <a:lnTo>
                    <a:pt x="137" y="186"/>
                  </a:lnTo>
                  <a:lnTo>
                    <a:pt x="138" y="187"/>
                  </a:lnTo>
                  <a:lnTo>
                    <a:pt x="137" y="189"/>
                  </a:lnTo>
                  <a:lnTo>
                    <a:pt x="137" y="190"/>
                  </a:lnTo>
                  <a:lnTo>
                    <a:pt x="136" y="190"/>
                  </a:lnTo>
                  <a:lnTo>
                    <a:pt x="136" y="191"/>
                  </a:lnTo>
                  <a:lnTo>
                    <a:pt x="135" y="191"/>
                  </a:lnTo>
                  <a:lnTo>
                    <a:pt x="134" y="191"/>
                  </a:lnTo>
                  <a:lnTo>
                    <a:pt x="133" y="191"/>
                  </a:lnTo>
                  <a:lnTo>
                    <a:pt x="132" y="191"/>
                  </a:lnTo>
                  <a:lnTo>
                    <a:pt x="131" y="190"/>
                  </a:lnTo>
                  <a:lnTo>
                    <a:pt x="130" y="189"/>
                  </a:lnTo>
                  <a:lnTo>
                    <a:pt x="130" y="188"/>
                  </a:lnTo>
                  <a:lnTo>
                    <a:pt x="129" y="187"/>
                  </a:lnTo>
                  <a:lnTo>
                    <a:pt x="129" y="186"/>
                  </a:lnTo>
                  <a:lnTo>
                    <a:pt x="128" y="185"/>
                  </a:lnTo>
                  <a:lnTo>
                    <a:pt x="128" y="184"/>
                  </a:lnTo>
                  <a:lnTo>
                    <a:pt x="128" y="183"/>
                  </a:lnTo>
                  <a:lnTo>
                    <a:pt x="128" y="182"/>
                  </a:lnTo>
                  <a:lnTo>
                    <a:pt x="127" y="180"/>
                  </a:lnTo>
                  <a:lnTo>
                    <a:pt x="127" y="179"/>
                  </a:lnTo>
                  <a:lnTo>
                    <a:pt x="126" y="178"/>
                  </a:lnTo>
                  <a:lnTo>
                    <a:pt x="126" y="176"/>
                  </a:lnTo>
                  <a:lnTo>
                    <a:pt x="126" y="175"/>
                  </a:lnTo>
                  <a:lnTo>
                    <a:pt x="125" y="175"/>
                  </a:lnTo>
                  <a:lnTo>
                    <a:pt x="125" y="174"/>
                  </a:lnTo>
                  <a:lnTo>
                    <a:pt x="125" y="172"/>
                  </a:lnTo>
                  <a:lnTo>
                    <a:pt x="124" y="171"/>
                  </a:lnTo>
                  <a:lnTo>
                    <a:pt x="124" y="170"/>
                  </a:lnTo>
                  <a:lnTo>
                    <a:pt x="124" y="168"/>
                  </a:lnTo>
                  <a:lnTo>
                    <a:pt x="123" y="165"/>
                  </a:lnTo>
                  <a:lnTo>
                    <a:pt x="123" y="161"/>
                  </a:lnTo>
                  <a:lnTo>
                    <a:pt x="123" y="158"/>
                  </a:lnTo>
                  <a:lnTo>
                    <a:pt x="123" y="155"/>
                  </a:lnTo>
                  <a:lnTo>
                    <a:pt x="124" y="152"/>
                  </a:lnTo>
                  <a:lnTo>
                    <a:pt x="125" y="149"/>
                  </a:lnTo>
                  <a:lnTo>
                    <a:pt x="126" y="147"/>
                  </a:lnTo>
                  <a:lnTo>
                    <a:pt x="126" y="144"/>
                  </a:lnTo>
                  <a:lnTo>
                    <a:pt x="128" y="143"/>
                  </a:lnTo>
                  <a:lnTo>
                    <a:pt x="129" y="140"/>
                  </a:lnTo>
                  <a:lnTo>
                    <a:pt x="130" y="138"/>
                  </a:lnTo>
                  <a:lnTo>
                    <a:pt x="131" y="136"/>
                  </a:lnTo>
                  <a:lnTo>
                    <a:pt x="131" y="134"/>
                  </a:lnTo>
                  <a:lnTo>
                    <a:pt x="132" y="132"/>
                  </a:lnTo>
                  <a:lnTo>
                    <a:pt x="133" y="130"/>
                  </a:lnTo>
                  <a:lnTo>
                    <a:pt x="133" y="128"/>
                  </a:lnTo>
                  <a:lnTo>
                    <a:pt x="134" y="120"/>
                  </a:lnTo>
                  <a:lnTo>
                    <a:pt x="136" y="112"/>
                  </a:lnTo>
                  <a:lnTo>
                    <a:pt x="136" y="105"/>
                  </a:lnTo>
                  <a:lnTo>
                    <a:pt x="137" y="97"/>
                  </a:lnTo>
                  <a:lnTo>
                    <a:pt x="138" y="90"/>
                  </a:lnTo>
                  <a:lnTo>
                    <a:pt x="139" y="82"/>
                  </a:lnTo>
                  <a:lnTo>
                    <a:pt x="139" y="76"/>
                  </a:lnTo>
                  <a:lnTo>
                    <a:pt x="139" y="69"/>
                  </a:lnTo>
                  <a:lnTo>
                    <a:pt x="138" y="62"/>
                  </a:lnTo>
                  <a:lnTo>
                    <a:pt x="137" y="55"/>
                  </a:lnTo>
                  <a:lnTo>
                    <a:pt x="136" y="48"/>
                  </a:lnTo>
                  <a:lnTo>
                    <a:pt x="133" y="43"/>
                  </a:lnTo>
                  <a:lnTo>
                    <a:pt x="129" y="36"/>
                  </a:lnTo>
                  <a:lnTo>
                    <a:pt x="124" y="30"/>
                  </a:lnTo>
                  <a:lnTo>
                    <a:pt x="118" y="23"/>
                  </a:lnTo>
                  <a:lnTo>
                    <a:pt x="111" y="17"/>
                  </a:lnTo>
                  <a:lnTo>
                    <a:pt x="108" y="16"/>
                  </a:lnTo>
                  <a:lnTo>
                    <a:pt x="105" y="15"/>
                  </a:lnTo>
                  <a:lnTo>
                    <a:pt x="100" y="14"/>
                  </a:lnTo>
                  <a:lnTo>
                    <a:pt x="95" y="12"/>
                  </a:lnTo>
                  <a:lnTo>
                    <a:pt x="89" y="10"/>
                  </a:lnTo>
                  <a:lnTo>
                    <a:pt x="84" y="9"/>
                  </a:lnTo>
                  <a:lnTo>
                    <a:pt x="77" y="8"/>
                  </a:lnTo>
                  <a:lnTo>
                    <a:pt x="69" y="7"/>
                  </a:lnTo>
                  <a:lnTo>
                    <a:pt x="62" y="6"/>
                  </a:lnTo>
                  <a:lnTo>
                    <a:pt x="55" y="6"/>
                  </a:lnTo>
                  <a:lnTo>
                    <a:pt x="47" y="7"/>
                  </a:lnTo>
                  <a:lnTo>
                    <a:pt x="40" y="8"/>
                  </a:lnTo>
                  <a:lnTo>
                    <a:pt x="34" y="11"/>
                  </a:lnTo>
                  <a:lnTo>
                    <a:pt x="27" y="14"/>
                  </a:lnTo>
                  <a:lnTo>
                    <a:pt x="21" y="17"/>
                  </a:lnTo>
                  <a:lnTo>
                    <a:pt x="17" y="20"/>
                  </a:lnTo>
                  <a:lnTo>
                    <a:pt x="14" y="23"/>
                  </a:lnTo>
                  <a:lnTo>
                    <a:pt x="11" y="25"/>
                  </a:lnTo>
                  <a:lnTo>
                    <a:pt x="9" y="27"/>
                  </a:lnTo>
                  <a:lnTo>
                    <a:pt x="6" y="28"/>
                  </a:lnTo>
                  <a:lnTo>
                    <a:pt x="4" y="29"/>
                  </a:lnTo>
                  <a:lnTo>
                    <a:pt x="2" y="30"/>
                  </a:lnTo>
                  <a:lnTo>
                    <a:pt x="1" y="30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1" y="26"/>
                  </a:lnTo>
                  <a:lnTo>
                    <a:pt x="3" y="24"/>
                  </a:lnTo>
                  <a:lnTo>
                    <a:pt x="5" y="22"/>
                  </a:lnTo>
                  <a:lnTo>
                    <a:pt x="7" y="19"/>
                  </a:lnTo>
                  <a:lnTo>
                    <a:pt x="11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35" name="Freeform 513"/>
            <p:cNvSpPr>
              <a:spLocks/>
            </p:cNvSpPr>
            <p:nvPr/>
          </p:nvSpPr>
          <p:spPr bwMode="auto">
            <a:xfrm>
              <a:off x="1440" y="2938"/>
              <a:ext cx="57" cy="109"/>
            </a:xfrm>
            <a:custGeom>
              <a:avLst/>
              <a:gdLst>
                <a:gd name="T0" fmla="*/ 16 w 57"/>
                <a:gd name="T1" fmla="*/ 2 h 109"/>
                <a:gd name="T2" fmla="*/ 12 w 57"/>
                <a:gd name="T3" fmla="*/ 4 h 109"/>
                <a:gd name="T4" fmla="*/ 7 w 57"/>
                <a:gd name="T5" fmla="*/ 5 h 109"/>
                <a:gd name="T6" fmla="*/ 5 w 57"/>
                <a:gd name="T7" fmla="*/ 6 h 109"/>
                <a:gd name="T8" fmla="*/ 3 w 57"/>
                <a:gd name="T9" fmla="*/ 7 h 109"/>
                <a:gd name="T10" fmla="*/ 1 w 57"/>
                <a:gd name="T11" fmla="*/ 8 h 109"/>
                <a:gd name="T12" fmla="*/ 0 w 57"/>
                <a:gd name="T13" fmla="*/ 10 h 109"/>
                <a:gd name="T14" fmla="*/ 0 w 57"/>
                <a:gd name="T15" fmla="*/ 14 h 109"/>
                <a:gd name="T16" fmla="*/ 1 w 57"/>
                <a:gd name="T17" fmla="*/ 21 h 109"/>
                <a:gd name="T18" fmla="*/ 1 w 57"/>
                <a:gd name="T19" fmla="*/ 25 h 109"/>
                <a:gd name="T20" fmla="*/ 1 w 57"/>
                <a:gd name="T21" fmla="*/ 27 h 109"/>
                <a:gd name="T22" fmla="*/ 1 w 57"/>
                <a:gd name="T23" fmla="*/ 29 h 109"/>
                <a:gd name="T24" fmla="*/ 1 w 57"/>
                <a:gd name="T25" fmla="*/ 31 h 109"/>
                <a:gd name="T26" fmla="*/ 2 w 57"/>
                <a:gd name="T27" fmla="*/ 35 h 109"/>
                <a:gd name="T28" fmla="*/ 4 w 57"/>
                <a:gd name="T29" fmla="*/ 40 h 109"/>
                <a:gd name="T30" fmla="*/ 5 w 57"/>
                <a:gd name="T31" fmla="*/ 48 h 109"/>
                <a:gd name="T32" fmla="*/ 8 w 57"/>
                <a:gd name="T33" fmla="*/ 60 h 109"/>
                <a:gd name="T34" fmla="*/ 10 w 57"/>
                <a:gd name="T35" fmla="*/ 70 h 109"/>
                <a:gd name="T36" fmla="*/ 13 w 57"/>
                <a:gd name="T37" fmla="*/ 78 h 109"/>
                <a:gd name="T38" fmla="*/ 14 w 57"/>
                <a:gd name="T39" fmla="*/ 84 h 109"/>
                <a:gd name="T40" fmla="*/ 16 w 57"/>
                <a:gd name="T41" fmla="*/ 89 h 109"/>
                <a:gd name="T42" fmla="*/ 19 w 57"/>
                <a:gd name="T43" fmla="*/ 94 h 109"/>
                <a:gd name="T44" fmla="*/ 23 w 57"/>
                <a:gd name="T45" fmla="*/ 97 h 109"/>
                <a:gd name="T46" fmla="*/ 27 w 57"/>
                <a:gd name="T47" fmla="*/ 100 h 109"/>
                <a:gd name="T48" fmla="*/ 33 w 57"/>
                <a:gd name="T49" fmla="*/ 103 h 109"/>
                <a:gd name="T50" fmla="*/ 39 w 57"/>
                <a:gd name="T51" fmla="*/ 105 h 109"/>
                <a:gd name="T52" fmla="*/ 44 w 57"/>
                <a:gd name="T53" fmla="*/ 107 h 109"/>
                <a:gd name="T54" fmla="*/ 49 w 57"/>
                <a:gd name="T55" fmla="*/ 108 h 109"/>
                <a:gd name="T56" fmla="*/ 52 w 57"/>
                <a:gd name="T57" fmla="*/ 108 h 109"/>
                <a:gd name="T58" fmla="*/ 55 w 57"/>
                <a:gd name="T59" fmla="*/ 107 h 109"/>
                <a:gd name="T60" fmla="*/ 56 w 57"/>
                <a:gd name="T61" fmla="*/ 105 h 109"/>
                <a:gd name="T62" fmla="*/ 54 w 57"/>
                <a:gd name="T63" fmla="*/ 103 h 109"/>
                <a:gd name="T64" fmla="*/ 51 w 57"/>
                <a:gd name="T65" fmla="*/ 100 h 109"/>
                <a:gd name="T66" fmla="*/ 47 w 57"/>
                <a:gd name="T67" fmla="*/ 98 h 109"/>
                <a:gd name="T68" fmla="*/ 43 w 57"/>
                <a:gd name="T69" fmla="*/ 96 h 109"/>
                <a:gd name="T70" fmla="*/ 40 w 57"/>
                <a:gd name="T71" fmla="*/ 93 h 109"/>
                <a:gd name="T72" fmla="*/ 37 w 57"/>
                <a:gd name="T73" fmla="*/ 90 h 109"/>
                <a:gd name="T74" fmla="*/ 33 w 57"/>
                <a:gd name="T75" fmla="*/ 86 h 109"/>
                <a:gd name="T76" fmla="*/ 30 w 57"/>
                <a:gd name="T77" fmla="*/ 81 h 109"/>
                <a:gd name="T78" fmla="*/ 27 w 57"/>
                <a:gd name="T79" fmla="*/ 75 h 109"/>
                <a:gd name="T80" fmla="*/ 23 w 57"/>
                <a:gd name="T81" fmla="*/ 66 h 109"/>
                <a:gd name="T82" fmla="*/ 19 w 57"/>
                <a:gd name="T83" fmla="*/ 59 h 109"/>
                <a:gd name="T84" fmla="*/ 16 w 57"/>
                <a:gd name="T85" fmla="*/ 52 h 109"/>
                <a:gd name="T86" fmla="*/ 13 w 57"/>
                <a:gd name="T87" fmla="*/ 45 h 109"/>
                <a:gd name="T88" fmla="*/ 11 w 57"/>
                <a:gd name="T89" fmla="*/ 40 h 109"/>
                <a:gd name="T90" fmla="*/ 9 w 57"/>
                <a:gd name="T91" fmla="*/ 34 h 109"/>
                <a:gd name="T92" fmla="*/ 9 w 57"/>
                <a:gd name="T93" fmla="*/ 29 h 109"/>
                <a:gd name="T94" fmla="*/ 11 w 57"/>
                <a:gd name="T95" fmla="*/ 25 h 109"/>
                <a:gd name="T96" fmla="*/ 13 w 57"/>
                <a:gd name="T97" fmla="*/ 21 h 109"/>
                <a:gd name="T98" fmla="*/ 15 w 57"/>
                <a:gd name="T99" fmla="*/ 16 h 109"/>
                <a:gd name="T100" fmla="*/ 18 w 57"/>
                <a:gd name="T101" fmla="*/ 11 h 109"/>
                <a:gd name="T102" fmla="*/ 20 w 57"/>
                <a:gd name="T103" fmla="*/ 8 h 109"/>
                <a:gd name="T104" fmla="*/ 22 w 57"/>
                <a:gd name="T105" fmla="*/ 4 h 109"/>
                <a:gd name="T106" fmla="*/ 23 w 57"/>
                <a:gd name="T107" fmla="*/ 1 h 109"/>
                <a:gd name="T108" fmla="*/ 22 w 57"/>
                <a:gd name="T109" fmla="*/ 0 h 109"/>
                <a:gd name="T110" fmla="*/ 19 w 57"/>
                <a:gd name="T111" fmla="*/ 1 h 10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7"/>
                <a:gd name="T169" fmla="*/ 0 h 109"/>
                <a:gd name="T170" fmla="*/ 57 w 57"/>
                <a:gd name="T171" fmla="*/ 109 h 10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7" h="109">
                  <a:moveTo>
                    <a:pt x="19" y="1"/>
                  </a:moveTo>
                  <a:lnTo>
                    <a:pt x="16" y="2"/>
                  </a:lnTo>
                  <a:lnTo>
                    <a:pt x="14" y="4"/>
                  </a:lnTo>
                  <a:lnTo>
                    <a:pt x="12" y="4"/>
                  </a:lnTo>
                  <a:lnTo>
                    <a:pt x="9" y="5"/>
                  </a:lnTo>
                  <a:lnTo>
                    <a:pt x="7" y="5"/>
                  </a:lnTo>
                  <a:lnTo>
                    <a:pt x="6" y="6"/>
                  </a:lnTo>
                  <a:lnTo>
                    <a:pt x="5" y="6"/>
                  </a:lnTo>
                  <a:lnTo>
                    <a:pt x="4" y="6"/>
                  </a:lnTo>
                  <a:lnTo>
                    <a:pt x="3" y="7"/>
                  </a:lnTo>
                  <a:lnTo>
                    <a:pt x="2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7"/>
                  </a:lnTo>
                  <a:lnTo>
                    <a:pt x="1" y="21"/>
                  </a:lnTo>
                  <a:lnTo>
                    <a:pt x="1" y="23"/>
                  </a:lnTo>
                  <a:lnTo>
                    <a:pt x="1" y="25"/>
                  </a:lnTo>
                  <a:lnTo>
                    <a:pt x="1" y="27"/>
                  </a:lnTo>
                  <a:lnTo>
                    <a:pt x="1" y="28"/>
                  </a:lnTo>
                  <a:lnTo>
                    <a:pt x="1" y="29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3" y="37"/>
                  </a:lnTo>
                  <a:lnTo>
                    <a:pt x="4" y="40"/>
                  </a:lnTo>
                  <a:lnTo>
                    <a:pt x="4" y="44"/>
                  </a:lnTo>
                  <a:lnTo>
                    <a:pt x="5" y="48"/>
                  </a:lnTo>
                  <a:lnTo>
                    <a:pt x="6" y="54"/>
                  </a:lnTo>
                  <a:lnTo>
                    <a:pt x="8" y="60"/>
                  </a:lnTo>
                  <a:lnTo>
                    <a:pt x="9" y="65"/>
                  </a:lnTo>
                  <a:lnTo>
                    <a:pt x="10" y="70"/>
                  </a:lnTo>
                  <a:lnTo>
                    <a:pt x="11" y="74"/>
                  </a:lnTo>
                  <a:lnTo>
                    <a:pt x="13" y="78"/>
                  </a:lnTo>
                  <a:lnTo>
                    <a:pt x="14" y="81"/>
                  </a:lnTo>
                  <a:lnTo>
                    <a:pt x="14" y="84"/>
                  </a:lnTo>
                  <a:lnTo>
                    <a:pt x="15" y="87"/>
                  </a:lnTo>
                  <a:lnTo>
                    <a:pt x="16" y="89"/>
                  </a:lnTo>
                  <a:lnTo>
                    <a:pt x="18" y="92"/>
                  </a:lnTo>
                  <a:lnTo>
                    <a:pt x="19" y="94"/>
                  </a:lnTo>
                  <a:lnTo>
                    <a:pt x="21" y="96"/>
                  </a:lnTo>
                  <a:lnTo>
                    <a:pt x="23" y="97"/>
                  </a:lnTo>
                  <a:lnTo>
                    <a:pt x="25" y="99"/>
                  </a:lnTo>
                  <a:lnTo>
                    <a:pt x="27" y="100"/>
                  </a:lnTo>
                  <a:lnTo>
                    <a:pt x="30" y="101"/>
                  </a:lnTo>
                  <a:lnTo>
                    <a:pt x="33" y="103"/>
                  </a:lnTo>
                  <a:lnTo>
                    <a:pt x="36" y="104"/>
                  </a:lnTo>
                  <a:lnTo>
                    <a:pt x="39" y="105"/>
                  </a:lnTo>
                  <a:lnTo>
                    <a:pt x="42" y="106"/>
                  </a:lnTo>
                  <a:lnTo>
                    <a:pt x="44" y="107"/>
                  </a:lnTo>
                  <a:lnTo>
                    <a:pt x="47" y="107"/>
                  </a:lnTo>
                  <a:lnTo>
                    <a:pt x="49" y="108"/>
                  </a:lnTo>
                  <a:lnTo>
                    <a:pt x="51" y="108"/>
                  </a:lnTo>
                  <a:lnTo>
                    <a:pt x="52" y="108"/>
                  </a:lnTo>
                  <a:lnTo>
                    <a:pt x="54" y="107"/>
                  </a:lnTo>
                  <a:lnTo>
                    <a:pt x="55" y="107"/>
                  </a:lnTo>
                  <a:lnTo>
                    <a:pt x="56" y="106"/>
                  </a:lnTo>
                  <a:lnTo>
                    <a:pt x="56" y="105"/>
                  </a:lnTo>
                  <a:lnTo>
                    <a:pt x="55" y="104"/>
                  </a:lnTo>
                  <a:lnTo>
                    <a:pt x="54" y="103"/>
                  </a:lnTo>
                  <a:lnTo>
                    <a:pt x="52" y="101"/>
                  </a:lnTo>
                  <a:lnTo>
                    <a:pt x="51" y="100"/>
                  </a:lnTo>
                  <a:lnTo>
                    <a:pt x="49" y="99"/>
                  </a:lnTo>
                  <a:lnTo>
                    <a:pt x="47" y="98"/>
                  </a:lnTo>
                  <a:lnTo>
                    <a:pt x="45" y="97"/>
                  </a:lnTo>
                  <a:lnTo>
                    <a:pt x="43" y="96"/>
                  </a:lnTo>
                  <a:lnTo>
                    <a:pt x="42" y="94"/>
                  </a:lnTo>
                  <a:lnTo>
                    <a:pt x="40" y="93"/>
                  </a:lnTo>
                  <a:lnTo>
                    <a:pt x="38" y="92"/>
                  </a:lnTo>
                  <a:lnTo>
                    <a:pt x="37" y="90"/>
                  </a:lnTo>
                  <a:lnTo>
                    <a:pt x="35" y="88"/>
                  </a:lnTo>
                  <a:lnTo>
                    <a:pt x="33" y="86"/>
                  </a:lnTo>
                  <a:lnTo>
                    <a:pt x="32" y="83"/>
                  </a:lnTo>
                  <a:lnTo>
                    <a:pt x="30" y="81"/>
                  </a:lnTo>
                  <a:lnTo>
                    <a:pt x="29" y="78"/>
                  </a:lnTo>
                  <a:lnTo>
                    <a:pt x="27" y="75"/>
                  </a:lnTo>
                  <a:lnTo>
                    <a:pt x="24" y="70"/>
                  </a:lnTo>
                  <a:lnTo>
                    <a:pt x="23" y="66"/>
                  </a:lnTo>
                  <a:lnTo>
                    <a:pt x="21" y="63"/>
                  </a:lnTo>
                  <a:lnTo>
                    <a:pt x="19" y="59"/>
                  </a:lnTo>
                  <a:lnTo>
                    <a:pt x="17" y="55"/>
                  </a:lnTo>
                  <a:lnTo>
                    <a:pt x="16" y="52"/>
                  </a:lnTo>
                  <a:lnTo>
                    <a:pt x="14" y="48"/>
                  </a:lnTo>
                  <a:lnTo>
                    <a:pt x="13" y="45"/>
                  </a:lnTo>
                  <a:lnTo>
                    <a:pt x="12" y="43"/>
                  </a:lnTo>
                  <a:lnTo>
                    <a:pt x="11" y="40"/>
                  </a:lnTo>
                  <a:lnTo>
                    <a:pt x="10" y="37"/>
                  </a:lnTo>
                  <a:lnTo>
                    <a:pt x="9" y="34"/>
                  </a:lnTo>
                  <a:lnTo>
                    <a:pt x="9" y="32"/>
                  </a:lnTo>
                  <a:lnTo>
                    <a:pt x="9" y="29"/>
                  </a:lnTo>
                  <a:lnTo>
                    <a:pt x="10" y="27"/>
                  </a:lnTo>
                  <a:lnTo>
                    <a:pt x="11" y="25"/>
                  </a:lnTo>
                  <a:lnTo>
                    <a:pt x="12" y="23"/>
                  </a:lnTo>
                  <a:lnTo>
                    <a:pt x="13" y="21"/>
                  </a:lnTo>
                  <a:lnTo>
                    <a:pt x="14" y="18"/>
                  </a:lnTo>
                  <a:lnTo>
                    <a:pt x="15" y="16"/>
                  </a:lnTo>
                  <a:lnTo>
                    <a:pt x="17" y="14"/>
                  </a:lnTo>
                  <a:lnTo>
                    <a:pt x="18" y="11"/>
                  </a:lnTo>
                  <a:lnTo>
                    <a:pt x="19" y="9"/>
                  </a:lnTo>
                  <a:lnTo>
                    <a:pt x="20" y="8"/>
                  </a:lnTo>
                  <a:lnTo>
                    <a:pt x="21" y="6"/>
                  </a:lnTo>
                  <a:lnTo>
                    <a:pt x="22" y="4"/>
                  </a:lnTo>
                  <a:lnTo>
                    <a:pt x="23" y="2"/>
                  </a:lnTo>
                  <a:lnTo>
                    <a:pt x="23" y="1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9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36" name="Freeform 514"/>
            <p:cNvSpPr>
              <a:spLocks/>
            </p:cNvSpPr>
            <p:nvPr/>
          </p:nvSpPr>
          <p:spPr bwMode="auto">
            <a:xfrm>
              <a:off x="1380" y="3073"/>
              <a:ext cx="148" cy="94"/>
            </a:xfrm>
            <a:custGeom>
              <a:avLst/>
              <a:gdLst>
                <a:gd name="T0" fmla="*/ 90 w 148"/>
                <a:gd name="T1" fmla="*/ 7 h 94"/>
                <a:gd name="T2" fmla="*/ 67 w 148"/>
                <a:gd name="T3" fmla="*/ 17 h 94"/>
                <a:gd name="T4" fmla="*/ 42 w 148"/>
                <a:gd name="T5" fmla="*/ 27 h 94"/>
                <a:gd name="T6" fmla="*/ 25 w 148"/>
                <a:gd name="T7" fmla="*/ 34 h 94"/>
                <a:gd name="T8" fmla="*/ 19 w 148"/>
                <a:gd name="T9" fmla="*/ 36 h 94"/>
                <a:gd name="T10" fmla="*/ 15 w 148"/>
                <a:gd name="T11" fmla="*/ 38 h 94"/>
                <a:gd name="T12" fmla="*/ 12 w 148"/>
                <a:gd name="T13" fmla="*/ 40 h 94"/>
                <a:gd name="T14" fmla="*/ 10 w 148"/>
                <a:gd name="T15" fmla="*/ 45 h 94"/>
                <a:gd name="T16" fmla="*/ 7 w 148"/>
                <a:gd name="T17" fmla="*/ 54 h 94"/>
                <a:gd name="T18" fmla="*/ 5 w 148"/>
                <a:gd name="T19" fmla="*/ 68 h 94"/>
                <a:gd name="T20" fmla="*/ 3 w 148"/>
                <a:gd name="T21" fmla="*/ 76 h 94"/>
                <a:gd name="T22" fmla="*/ 0 w 148"/>
                <a:gd name="T23" fmla="*/ 85 h 94"/>
                <a:gd name="T24" fmla="*/ 0 w 148"/>
                <a:gd name="T25" fmla="*/ 90 h 94"/>
                <a:gd name="T26" fmla="*/ 1 w 148"/>
                <a:gd name="T27" fmla="*/ 93 h 94"/>
                <a:gd name="T28" fmla="*/ 5 w 148"/>
                <a:gd name="T29" fmla="*/ 90 h 94"/>
                <a:gd name="T30" fmla="*/ 10 w 148"/>
                <a:gd name="T31" fmla="*/ 84 h 94"/>
                <a:gd name="T32" fmla="*/ 15 w 148"/>
                <a:gd name="T33" fmla="*/ 77 h 94"/>
                <a:gd name="T34" fmla="*/ 22 w 148"/>
                <a:gd name="T35" fmla="*/ 70 h 94"/>
                <a:gd name="T36" fmla="*/ 29 w 148"/>
                <a:gd name="T37" fmla="*/ 65 h 94"/>
                <a:gd name="T38" fmla="*/ 37 w 148"/>
                <a:gd name="T39" fmla="*/ 58 h 94"/>
                <a:gd name="T40" fmla="*/ 48 w 148"/>
                <a:gd name="T41" fmla="*/ 50 h 94"/>
                <a:gd name="T42" fmla="*/ 59 w 148"/>
                <a:gd name="T43" fmla="*/ 41 h 94"/>
                <a:gd name="T44" fmla="*/ 69 w 148"/>
                <a:gd name="T45" fmla="*/ 35 h 94"/>
                <a:gd name="T46" fmla="*/ 77 w 148"/>
                <a:gd name="T47" fmla="*/ 30 h 94"/>
                <a:gd name="T48" fmla="*/ 82 w 148"/>
                <a:gd name="T49" fmla="*/ 29 h 94"/>
                <a:gd name="T50" fmla="*/ 83 w 148"/>
                <a:gd name="T51" fmla="*/ 31 h 94"/>
                <a:gd name="T52" fmla="*/ 80 w 148"/>
                <a:gd name="T53" fmla="*/ 35 h 94"/>
                <a:gd name="T54" fmla="*/ 71 w 148"/>
                <a:gd name="T55" fmla="*/ 40 h 94"/>
                <a:gd name="T56" fmla="*/ 65 w 148"/>
                <a:gd name="T57" fmla="*/ 45 h 94"/>
                <a:gd name="T58" fmla="*/ 61 w 148"/>
                <a:gd name="T59" fmla="*/ 50 h 94"/>
                <a:gd name="T60" fmla="*/ 58 w 148"/>
                <a:gd name="T61" fmla="*/ 54 h 94"/>
                <a:gd name="T62" fmla="*/ 56 w 148"/>
                <a:gd name="T63" fmla="*/ 57 h 94"/>
                <a:gd name="T64" fmla="*/ 55 w 148"/>
                <a:gd name="T65" fmla="*/ 61 h 94"/>
                <a:gd name="T66" fmla="*/ 58 w 148"/>
                <a:gd name="T67" fmla="*/ 63 h 94"/>
                <a:gd name="T68" fmla="*/ 64 w 148"/>
                <a:gd name="T69" fmla="*/ 62 h 94"/>
                <a:gd name="T70" fmla="*/ 71 w 148"/>
                <a:gd name="T71" fmla="*/ 62 h 94"/>
                <a:gd name="T72" fmla="*/ 77 w 148"/>
                <a:gd name="T73" fmla="*/ 63 h 94"/>
                <a:gd name="T74" fmla="*/ 86 w 148"/>
                <a:gd name="T75" fmla="*/ 64 h 94"/>
                <a:gd name="T76" fmla="*/ 99 w 148"/>
                <a:gd name="T77" fmla="*/ 62 h 94"/>
                <a:gd name="T78" fmla="*/ 110 w 148"/>
                <a:gd name="T79" fmla="*/ 61 h 94"/>
                <a:gd name="T80" fmla="*/ 116 w 148"/>
                <a:gd name="T81" fmla="*/ 60 h 94"/>
                <a:gd name="T82" fmla="*/ 123 w 148"/>
                <a:gd name="T83" fmla="*/ 59 h 94"/>
                <a:gd name="T84" fmla="*/ 133 w 148"/>
                <a:gd name="T85" fmla="*/ 57 h 94"/>
                <a:gd name="T86" fmla="*/ 140 w 148"/>
                <a:gd name="T87" fmla="*/ 55 h 94"/>
                <a:gd name="T88" fmla="*/ 146 w 148"/>
                <a:gd name="T89" fmla="*/ 53 h 94"/>
                <a:gd name="T90" fmla="*/ 145 w 148"/>
                <a:gd name="T91" fmla="*/ 50 h 94"/>
                <a:gd name="T92" fmla="*/ 136 w 148"/>
                <a:gd name="T93" fmla="*/ 47 h 94"/>
                <a:gd name="T94" fmla="*/ 128 w 148"/>
                <a:gd name="T95" fmla="*/ 37 h 94"/>
                <a:gd name="T96" fmla="*/ 118 w 148"/>
                <a:gd name="T97" fmla="*/ 23 h 94"/>
                <a:gd name="T98" fmla="*/ 111 w 148"/>
                <a:gd name="T99" fmla="*/ 11 h 94"/>
                <a:gd name="T100" fmla="*/ 109 w 148"/>
                <a:gd name="T101" fmla="*/ 5 h 94"/>
                <a:gd name="T102" fmla="*/ 108 w 148"/>
                <a:gd name="T103" fmla="*/ 1 h 94"/>
                <a:gd name="T104" fmla="*/ 105 w 148"/>
                <a:gd name="T105" fmla="*/ 0 h 9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8"/>
                <a:gd name="T160" fmla="*/ 0 h 94"/>
                <a:gd name="T161" fmla="*/ 148 w 148"/>
                <a:gd name="T162" fmla="*/ 94 h 9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8" h="94">
                  <a:moveTo>
                    <a:pt x="102" y="1"/>
                  </a:moveTo>
                  <a:lnTo>
                    <a:pt x="99" y="3"/>
                  </a:lnTo>
                  <a:lnTo>
                    <a:pt x="95" y="4"/>
                  </a:lnTo>
                  <a:lnTo>
                    <a:pt x="90" y="7"/>
                  </a:lnTo>
                  <a:lnTo>
                    <a:pt x="86" y="8"/>
                  </a:lnTo>
                  <a:lnTo>
                    <a:pt x="80" y="11"/>
                  </a:lnTo>
                  <a:lnTo>
                    <a:pt x="73" y="14"/>
                  </a:lnTo>
                  <a:lnTo>
                    <a:pt x="67" y="17"/>
                  </a:lnTo>
                  <a:lnTo>
                    <a:pt x="61" y="20"/>
                  </a:lnTo>
                  <a:lnTo>
                    <a:pt x="55" y="23"/>
                  </a:lnTo>
                  <a:lnTo>
                    <a:pt x="48" y="25"/>
                  </a:lnTo>
                  <a:lnTo>
                    <a:pt x="42" y="27"/>
                  </a:lnTo>
                  <a:lnTo>
                    <a:pt x="37" y="30"/>
                  </a:lnTo>
                  <a:lnTo>
                    <a:pt x="32" y="32"/>
                  </a:lnTo>
                  <a:lnTo>
                    <a:pt x="28" y="33"/>
                  </a:lnTo>
                  <a:lnTo>
                    <a:pt x="25" y="34"/>
                  </a:lnTo>
                  <a:lnTo>
                    <a:pt x="22" y="35"/>
                  </a:lnTo>
                  <a:lnTo>
                    <a:pt x="21" y="35"/>
                  </a:lnTo>
                  <a:lnTo>
                    <a:pt x="20" y="35"/>
                  </a:lnTo>
                  <a:lnTo>
                    <a:pt x="19" y="36"/>
                  </a:lnTo>
                  <a:lnTo>
                    <a:pt x="18" y="36"/>
                  </a:lnTo>
                  <a:lnTo>
                    <a:pt x="17" y="37"/>
                  </a:lnTo>
                  <a:lnTo>
                    <a:pt x="16" y="37"/>
                  </a:lnTo>
                  <a:lnTo>
                    <a:pt x="15" y="38"/>
                  </a:lnTo>
                  <a:lnTo>
                    <a:pt x="14" y="38"/>
                  </a:lnTo>
                  <a:lnTo>
                    <a:pt x="13" y="39"/>
                  </a:lnTo>
                  <a:lnTo>
                    <a:pt x="12" y="39"/>
                  </a:lnTo>
                  <a:lnTo>
                    <a:pt x="12" y="40"/>
                  </a:lnTo>
                  <a:lnTo>
                    <a:pt x="12" y="41"/>
                  </a:lnTo>
                  <a:lnTo>
                    <a:pt x="11" y="42"/>
                  </a:lnTo>
                  <a:lnTo>
                    <a:pt x="10" y="43"/>
                  </a:lnTo>
                  <a:lnTo>
                    <a:pt x="10" y="45"/>
                  </a:lnTo>
                  <a:lnTo>
                    <a:pt x="9" y="47"/>
                  </a:lnTo>
                  <a:lnTo>
                    <a:pt x="8" y="49"/>
                  </a:lnTo>
                  <a:lnTo>
                    <a:pt x="8" y="52"/>
                  </a:lnTo>
                  <a:lnTo>
                    <a:pt x="7" y="54"/>
                  </a:lnTo>
                  <a:lnTo>
                    <a:pt x="7" y="56"/>
                  </a:lnTo>
                  <a:lnTo>
                    <a:pt x="7" y="58"/>
                  </a:lnTo>
                  <a:lnTo>
                    <a:pt x="5" y="65"/>
                  </a:lnTo>
                  <a:lnTo>
                    <a:pt x="5" y="68"/>
                  </a:lnTo>
                  <a:lnTo>
                    <a:pt x="5" y="70"/>
                  </a:lnTo>
                  <a:lnTo>
                    <a:pt x="4" y="71"/>
                  </a:lnTo>
                  <a:lnTo>
                    <a:pt x="4" y="74"/>
                  </a:lnTo>
                  <a:lnTo>
                    <a:pt x="3" y="76"/>
                  </a:lnTo>
                  <a:lnTo>
                    <a:pt x="2" y="78"/>
                  </a:lnTo>
                  <a:lnTo>
                    <a:pt x="2" y="81"/>
                  </a:lnTo>
                  <a:lnTo>
                    <a:pt x="1" y="83"/>
                  </a:lnTo>
                  <a:lnTo>
                    <a:pt x="0" y="85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0" y="90"/>
                  </a:lnTo>
                  <a:lnTo>
                    <a:pt x="0" y="91"/>
                  </a:lnTo>
                  <a:lnTo>
                    <a:pt x="0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2" y="93"/>
                  </a:lnTo>
                  <a:lnTo>
                    <a:pt x="3" y="92"/>
                  </a:lnTo>
                  <a:lnTo>
                    <a:pt x="4" y="91"/>
                  </a:lnTo>
                  <a:lnTo>
                    <a:pt x="5" y="90"/>
                  </a:lnTo>
                  <a:lnTo>
                    <a:pt x="6" y="89"/>
                  </a:lnTo>
                  <a:lnTo>
                    <a:pt x="7" y="87"/>
                  </a:lnTo>
                  <a:lnTo>
                    <a:pt x="9" y="85"/>
                  </a:lnTo>
                  <a:lnTo>
                    <a:pt x="10" y="84"/>
                  </a:lnTo>
                  <a:lnTo>
                    <a:pt x="11" y="82"/>
                  </a:lnTo>
                  <a:lnTo>
                    <a:pt x="12" y="80"/>
                  </a:lnTo>
                  <a:lnTo>
                    <a:pt x="13" y="79"/>
                  </a:lnTo>
                  <a:lnTo>
                    <a:pt x="15" y="77"/>
                  </a:lnTo>
                  <a:lnTo>
                    <a:pt x="17" y="75"/>
                  </a:lnTo>
                  <a:lnTo>
                    <a:pt x="18" y="74"/>
                  </a:lnTo>
                  <a:lnTo>
                    <a:pt x="20" y="72"/>
                  </a:lnTo>
                  <a:lnTo>
                    <a:pt x="22" y="70"/>
                  </a:lnTo>
                  <a:lnTo>
                    <a:pt x="24" y="70"/>
                  </a:lnTo>
                  <a:lnTo>
                    <a:pt x="25" y="68"/>
                  </a:lnTo>
                  <a:lnTo>
                    <a:pt x="27" y="66"/>
                  </a:lnTo>
                  <a:lnTo>
                    <a:pt x="29" y="65"/>
                  </a:lnTo>
                  <a:lnTo>
                    <a:pt x="31" y="63"/>
                  </a:lnTo>
                  <a:lnTo>
                    <a:pt x="33" y="61"/>
                  </a:lnTo>
                  <a:lnTo>
                    <a:pt x="35" y="59"/>
                  </a:lnTo>
                  <a:lnTo>
                    <a:pt x="37" y="58"/>
                  </a:lnTo>
                  <a:lnTo>
                    <a:pt x="39" y="55"/>
                  </a:lnTo>
                  <a:lnTo>
                    <a:pt x="42" y="54"/>
                  </a:lnTo>
                  <a:lnTo>
                    <a:pt x="45" y="52"/>
                  </a:lnTo>
                  <a:lnTo>
                    <a:pt x="48" y="50"/>
                  </a:lnTo>
                  <a:lnTo>
                    <a:pt x="50" y="48"/>
                  </a:lnTo>
                  <a:lnTo>
                    <a:pt x="53" y="46"/>
                  </a:lnTo>
                  <a:lnTo>
                    <a:pt x="56" y="43"/>
                  </a:lnTo>
                  <a:lnTo>
                    <a:pt x="59" y="41"/>
                  </a:lnTo>
                  <a:lnTo>
                    <a:pt x="61" y="39"/>
                  </a:lnTo>
                  <a:lnTo>
                    <a:pt x="64" y="38"/>
                  </a:lnTo>
                  <a:lnTo>
                    <a:pt x="66" y="36"/>
                  </a:lnTo>
                  <a:lnTo>
                    <a:pt x="69" y="35"/>
                  </a:lnTo>
                  <a:lnTo>
                    <a:pt x="71" y="33"/>
                  </a:lnTo>
                  <a:lnTo>
                    <a:pt x="73" y="32"/>
                  </a:lnTo>
                  <a:lnTo>
                    <a:pt x="75" y="31"/>
                  </a:lnTo>
                  <a:lnTo>
                    <a:pt x="77" y="30"/>
                  </a:lnTo>
                  <a:lnTo>
                    <a:pt x="78" y="30"/>
                  </a:lnTo>
                  <a:lnTo>
                    <a:pt x="79" y="29"/>
                  </a:lnTo>
                  <a:lnTo>
                    <a:pt x="81" y="29"/>
                  </a:lnTo>
                  <a:lnTo>
                    <a:pt x="82" y="29"/>
                  </a:lnTo>
                  <a:lnTo>
                    <a:pt x="83" y="29"/>
                  </a:lnTo>
                  <a:lnTo>
                    <a:pt x="83" y="30"/>
                  </a:lnTo>
                  <a:lnTo>
                    <a:pt x="84" y="30"/>
                  </a:lnTo>
                  <a:lnTo>
                    <a:pt x="83" y="31"/>
                  </a:lnTo>
                  <a:lnTo>
                    <a:pt x="83" y="32"/>
                  </a:lnTo>
                  <a:lnTo>
                    <a:pt x="82" y="33"/>
                  </a:lnTo>
                  <a:lnTo>
                    <a:pt x="81" y="34"/>
                  </a:lnTo>
                  <a:lnTo>
                    <a:pt x="80" y="35"/>
                  </a:lnTo>
                  <a:lnTo>
                    <a:pt x="78" y="36"/>
                  </a:lnTo>
                  <a:lnTo>
                    <a:pt x="75" y="38"/>
                  </a:lnTo>
                  <a:lnTo>
                    <a:pt x="73" y="39"/>
                  </a:lnTo>
                  <a:lnTo>
                    <a:pt x="71" y="40"/>
                  </a:lnTo>
                  <a:lnTo>
                    <a:pt x="69" y="41"/>
                  </a:lnTo>
                  <a:lnTo>
                    <a:pt x="68" y="43"/>
                  </a:lnTo>
                  <a:lnTo>
                    <a:pt x="66" y="44"/>
                  </a:lnTo>
                  <a:lnTo>
                    <a:pt x="65" y="45"/>
                  </a:lnTo>
                  <a:lnTo>
                    <a:pt x="64" y="46"/>
                  </a:lnTo>
                  <a:lnTo>
                    <a:pt x="63" y="47"/>
                  </a:lnTo>
                  <a:lnTo>
                    <a:pt x="62" y="49"/>
                  </a:lnTo>
                  <a:lnTo>
                    <a:pt x="61" y="50"/>
                  </a:lnTo>
                  <a:lnTo>
                    <a:pt x="61" y="51"/>
                  </a:lnTo>
                  <a:lnTo>
                    <a:pt x="60" y="52"/>
                  </a:lnTo>
                  <a:lnTo>
                    <a:pt x="59" y="53"/>
                  </a:lnTo>
                  <a:lnTo>
                    <a:pt x="58" y="54"/>
                  </a:lnTo>
                  <a:lnTo>
                    <a:pt x="57" y="55"/>
                  </a:lnTo>
                  <a:lnTo>
                    <a:pt x="56" y="55"/>
                  </a:lnTo>
                  <a:lnTo>
                    <a:pt x="56" y="56"/>
                  </a:lnTo>
                  <a:lnTo>
                    <a:pt x="56" y="57"/>
                  </a:lnTo>
                  <a:lnTo>
                    <a:pt x="55" y="58"/>
                  </a:lnTo>
                  <a:lnTo>
                    <a:pt x="55" y="59"/>
                  </a:lnTo>
                  <a:lnTo>
                    <a:pt x="55" y="60"/>
                  </a:lnTo>
                  <a:lnTo>
                    <a:pt x="55" y="61"/>
                  </a:lnTo>
                  <a:lnTo>
                    <a:pt x="55" y="62"/>
                  </a:lnTo>
                  <a:lnTo>
                    <a:pt x="56" y="63"/>
                  </a:lnTo>
                  <a:lnTo>
                    <a:pt x="57" y="63"/>
                  </a:lnTo>
                  <a:lnTo>
                    <a:pt x="58" y="63"/>
                  </a:lnTo>
                  <a:lnTo>
                    <a:pt x="59" y="63"/>
                  </a:lnTo>
                  <a:lnTo>
                    <a:pt x="61" y="63"/>
                  </a:lnTo>
                  <a:lnTo>
                    <a:pt x="62" y="63"/>
                  </a:lnTo>
                  <a:lnTo>
                    <a:pt x="64" y="62"/>
                  </a:lnTo>
                  <a:lnTo>
                    <a:pt x="66" y="62"/>
                  </a:lnTo>
                  <a:lnTo>
                    <a:pt x="68" y="62"/>
                  </a:lnTo>
                  <a:lnTo>
                    <a:pt x="70" y="62"/>
                  </a:lnTo>
                  <a:lnTo>
                    <a:pt x="71" y="62"/>
                  </a:lnTo>
                  <a:lnTo>
                    <a:pt x="72" y="62"/>
                  </a:lnTo>
                  <a:lnTo>
                    <a:pt x="74" y="62"/>
                  </a:lnTo>
                  <a:lnTo>
                    <a:pt x="75" y="63"/>
                  </a:lnTo>
                  <a:lnTo>
                    <a:pt x="77" y="63"/>
                  </a:lnTo>
                  <a:lnTo>
                    <a:pt x="79" y="63"/>
                  </a:lnTo>
                  <a:lnTo>
                    <a:pt x="81" y="63"/>
                  </a:lnTo>
                  <a:lnTo>
                    <a:pt x="83" y="64"/>
                  </a:lnTo>
                  <a:lnTo>
                    <a:pt x="86" y="64"/>
                  </a:lnTo>
                  <a:lnTo>
                    <a:pt x="88" y="63"/>
                  </a:lnTo>
                  <a:lnTo>
                    <a:pt x="91" y="63"/>
                  </a:lnTo>
                  <a:lnTo>
                    <a:pt x="95" y="63"/>
                  </a:lnTo>
                  <a:lnTo>
                    <a:pt x="99" y="62"/>
                  </a:lnTo>
                  <a:lnTo>
                    <a:pt x="102" y="62"/>
                  </a:lnTo>
                  <a:lnTo>
                    <a:pt x="105" y="61"/>
                  </a:lnTo>
                  <a:lnTo>
                    <a:pt x="108" y="61"/>
                  </a:lnTo>
                  <a:lnTo>
                    <a:pt x="110" y="61"/>
                  </a:lnTo>
                  <a:lnTo>
                    <a:pt x="111" y="60"/>
                  </a:lnTo>
                  <a:lnTo>
                    <a:pt x="113" y="60"/>
                  </a:lnTo>
                  <a:lnTo>
                    <a:pt x="114" y="60"/>
                  </a:lnTo>
                  <a:lnTo>
                    <a:pt x="116" y="60"/>
                  </a:lnTo>
                  <a:lnTo>
                    <a:pt x="118" y="59"/>
                  </a:lnTo>
                  <a:lnTo>
                    <a:pt x="119" y="59"/>
                  </a:lnTo>
                  <a:lnTo>
                    <a:pt x="121" y="59"/>
                  </a:lnTo>
                  <a:lnTo>
                    <a:pt x="123" y="59"/>
                  </a:lnTo>
                  <a:lnTo>
                    <a:pt x="125" y="58"/>
                  </a:lnTo>
                  <a:lnTo>
                    <a:pt x="128" y="58"/>
                  </a:lnTo>
                  <a:lnTo>
                    <a:pt x="130" y="58"/>
                  </a:lnTo>
                  <a:lnTo>
                    <a:pt x="133" y="57"/>
                  </a:lnTo>
                  <a:lnTo>
                    <a:pt x="135" y="56"/>
                  </a:lnTo>
                  <a:lnTo>
                    <a:pt x="137" y="56"/>
                  </a:lnTo>
                  <a:lnTo>
                    <a:pt x="139" y="55"/>
                  </a:lnTo>
                  <a:lnTo>
                    <a:pt x="140" y="55"/>
                  </a:lnTo>
                  <a:lnTo>
                    <a:pt x="142" y="54"/>
                  </a:lnTo>
                  <a:lnTo>
                    <a:pt x="144" y="54"/>
                  </a:lnTo>
                  <a:lnTo>
                    <a:pt x="145" y="54"/>
                  </a:lnTo>
                  <a:lnTo>
                    <a:pt x="146" y="53"/>
                  </a:lnTo>
                  <a:lnTo>
                    <a:pt x="147" y="52"/>
                  </a:lnTo>
                  <a:lnTo>
                    <a:pt x="147" y="51"/>
                  </a:lnTo>
                  <a:lnTo>
                    <a:pt x="146" y="51"/>
                  </a:lnTo>
                  <a:lnTo>
                    <a:pt x="145" y="50"/>
                  </a:lnTo>
                  <a:lnTo>
                    <a:pt x="143" y="50"/>
                  </a:lnTo>
                  <a:lnTo>
                    <a:pt x="141" y="49"/>
                  </a:lnTo>
                  <a:lnTo>
                    <a:pt x="139" y="48"/>
                  </a:lnTo>
                  <a:lnTo>
                    <a:pt x="136" y="47"/>
                  </a:lnTo>
                  <a:lnTo>
                    <a:pt x="135" y="44"/>
                  </a:lnTo>
                  <a:lnTo>
                    <a:pt x="133" y="42"/>
                  </a:lnTo>
                  <a:lnTo>
                    <a:pt x="130" y="39"/>
                  </a:lnTo>
                  <a:lnTo>
                    <a:pt x="128" y="37"/>
                  </a:lnTo>
                  <a:lnTo>
                    <a:pt x="125" y="34"/>
                  </a:lnTo>
                  <a:lnTo>
                    <a:pt x="123" y="30"/>
                  </a:lnTo>
                  <a:lnTo>
                    <a:pt x="121" y="27"/>
                  </a:lnTo>
                  <a:lnTo>
                    <a:pt x="118" y="23"/>
                  </a:lnTo>
                  <a:lnTo>
                    <a:pt x="116" y="21"/>
                  </a:lnTo>
                  <a:lnTo>
                    <a:pt x="114" y="17"/>
                  </a:lnTo>
                  <a:lnTo>
                    <a:pt x="113" y="14"/>
                  </a:lnTo>
                  <a:lnTo>
                    <a:pt x="111" y="11"/>
                  </a:lnTo>
                  <a:lnTo>
                    <a:pt x="110" y="8"/>
                  </a:lnTo>
                  <a:lnTo>
                    <a:pt x="110" y="6"/>
                  </a:lnTo>
                  <a:lnTo>
                    <a:pt x="109" y="5"/>
                  </a:lnTo>
                  <a:lnTo>
                    <a:pt x="109" y="4"/>
                  </a:lnTo>
                  <a:lnTo>
                    <a:pt x="108" y="3"/>
                  </a:lnTo>
                  <a:lnTo>
                    <a:pt x="108" y="2"/>
                  </a:lnTo>
                  <a:lnTo>
                    <a:pt x="108" y="1"/>
                  </a:lnTo>
                  <a:lnTo>
                    <a:pt x="107" y="1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1"/>
                  </a:lnTo>
                  <a:lnTo>
                    <a:pt x="102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37" name="Freeform 515"/>
            <p:cNvSpPr>
              <a:spLocks/>
            </p:cNvSpPr>
            <p:nvPr/>
          </p:nvSpPr>
          <p:spPr bwMode="auto">
            <a:xfrm>
              <a:off x="1461" y="3134"/>
              <a:ext cx="76" cy="54"/>
            </a:xfrm>
            <a:custGeom>
              <a:avLst/>
              <a:gdLst>
                <a:gd name="T0" fmla="*/ 60 w 76"/>
                <a:gd name="T1" fmla="*/ 2 h 54"/>
                <a:gd name="T2" fmla="*/ 54 w 76"/>
                <a:gd name="T3" fmla="*/ 4 h 54"/>
                <a:gd name="T4" fmla="*/ 47 w 76"/>
                <a:gd name="T5" fmla="*/ 9 h 54"/>
                <a:gd name="T6" fmla="*/ 39 w 76"/>
                <a:gd name="T7" fmla="*/ 13 h 54"/>
                <a:gd name="T8" fmla="*/ 31 w 76"/>
                <a:gd name="T9" fmla="*/ 19 h 54"/>
                <a:gd name="T10" fmla="*/ 22 w 76"/>
                <a:gd name="T11" fmla="*/ 25 h 54"/>
                <a:gd name="T12" fmla="*/ 15 w 76"/>
                <a:gd name="T13" fmla="*/ 31 h 54"/>
                <a:gd name="T14" fmla="*/ 8 w 76"/>
                <a:gd name="T15" fmla="*/ 37 h 54"/>
                <a:gd name="T16" fmla="*/ 4 w 76"/>
                <a:gd name="T17" fmla="*/ 42 h 54"/>
                <a:gd name="T18" fmla="*/ 2 w 76"/>
                <a:gd name="T19" fmla="*/ 47 h 54"/>
                <a:gd name="T20" fmla="*/ 0 w 76"/>
                <a:gd name="T21" fmla="*/ 50 h 54"/>
                <a:gd name="T22" fmla="*/ 0 w 76"/>
                <a:gd name="T23" fmla="*/ 52 h 54"/>
                <a:gd name="T24" fmla="*/ 1 w 76"/>
                <a:gd name="T25" fmla="*/ 53 h 54"/>
                <a:gd name="T26" fmla="*/ 4 w 76"/>
                <a:gd name="T27" fmla="*/ 52 h 54"/>
                <a:gd name="T28" fmla="*/ 6 w 76"/>
                <a:gd name="T29" fmla="*/ 50 h 54"/>
                <a:gd name="T30" fmla="*/ 10 w 76"/>
                <a:gd name="T31" fmla="*/ 47 h 54"/>
                <a:gd name="T32" fmla="*/ 15 w 76"/>
                <a:gd name="T33" fmla="*/ 42 h 54"/>
                <a:gd name="T34" fmla="*/ 21 w 76"/>
                <a:gd name="T35" fmla="*/ 37 h 54"/>
                <a:gd name="T36" fmla="*/ 29 w 76"/>
                <a:gd name="T37" fmla="*/ 31 h 54"/>
                <a:gd name="T38" fmla="*/ 36 w 76"/>
                <a:gd name="T39" fmla="*/ 24 h 54"/>
                <a:gd name="T40" fmla="*/ 44 w 76"/>
                <a:gd name="T41" fmla="*/ 19 h 54"/>
                <a:gd name="T42" fmla="*/ 53 w 76"/>
                <a:gd name="T43" fmla="*/ 14 h 54"/>
                <a:gd name="T44" fmla="*/ 60 w 76"/>
                <a:gd name="T45" fmla="*/ 11 h 54"/>
                <a:gd name="T46" fmla="*/ 66 w 76"/>
                <a:gd name="T47" fmla="*/ 9 h 54"/>
                <a:gd name="T48" fmla="*/ 70 w 76"/>
                <a:gd name="T49" fmla="*/ 8 h 54"/>
                <a:gd name="T50" fmla="*/ 73 w 76"/>
                <a:gd name="T51" fmla="*/ 6 h 54"/>
                <a:gd name="T52" fmla="*/ 74 w 76"/>
                <a:gd name="T53" fmla="*/ 4 h 54"/>
                <a:gd name="T54" fmla="*/ 74 w 76"/>
                <a:gd name="T55" fmla="*/ 3 h 54"/>
                <a:gd name="T56" fmla="*/ 73 w 76"/>
                <a:gd name="T57" fmla="*/ 1 h 54"/>
                <a:gd name="T58" fmla="*/ 70 w 76"/>
                <a:gd name="T59" fmla="*/ 0 h 54"/>
                <a:gd name="T60" fmla="*/ 67 w 76"/>
                <a:gd name="T61" fmla="*/ 0 h 54"/>
                <a:gd name="T62" fmla="*/ 62 w 76"/>
                <a:gd name="T63" fmla="*/ 1 h 5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6"/>
                <a:gd name="T97" fmla="*/ 0 h 54"/>
                <a:gd name="T98" fmla="*/ 76 w 76"/>
                <a:gd name="T99" fmla="*/ 54 h 5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6" h="54">
                  <a:moveTo>
                    <a:pt x="62" y="1"/>
                  </a:moveTo>
                  <a:lnTo>
                    <a:pt x="60" y="2"/>
                  </a:lnTo>
                  <a:lnTo>
                    <a:pt x="57" y="4"/>
                  </a:lnTo>
                  <a:lnTo>
                    <a:pt x="54" y="4"/>
                  </a:lnTo>
                  <a:lnTo>
                    <a:pt x="51" y="7"/>
                  </a:lnTo>
                  <a:lnTo>
                    <a:pt x="47" y="9"/>
                  </a:lnTo>
                  <a:lnTo>
                    <a:pt x="43" y="11"/>
                  </a:lnTo>
                  <a:lnTo>
                    <a:pt x="39" y="13"/>
                  </a:lnTo>
                  <a:lnTo>
                    <a:pt x="34" y="16"/>
                  </a:lnTo>
                  <a:lnTo>
                    <a:pt x="31" y="19"/>
                  </a:lnTo>
                  <a:lnTo>
                    <a:pt x="26" y="22"/>
                  </a:lnTo>
                  <a:lnTo>
                    <a:pt x="22" y="25"/>
                  </a:lnTo>
                  <a:lnTo>
                    <a:pt x="19" y="28"/>
                  </a:lnTo>
                  <a:lnTo>
                    <a:pt x="15" y="31"/>
                  </a:lnTo>
                  <a:lnTo>
                    <a:pt x="11" y="34"/>
                  </a:lnTo>
                  <a:lnTo>
                    <a:pt x="8" y="37"/>
                  </a:lnTo>
                  <a:lnTo>
                    <a:pt x="6" y="40"/>
                  </a:lnTo>
                  <a:lnTo>
                    <a:pt x="4" y="42"/>
                  </a:lnTo>
                  <a:lnTo>
                    <a:pt x="3" y="45"/>
                  </a:lnTo>
                  <a:lnTo>
                    <a:pt x="2" y="47"/>
                  </a:lnTo>
                  <a:lnTo>
                    <a:pt x="1" y="49"/>
                  </a:lnTo>
                  <a:lnTo>
                    <a:pt x="0" y="50"/>
                  </a:lnTo>
                  <a:lnTo>
                    <a:pt x="0" y="51"/>
                  </a:lnTo>
                  <a:lnTo>
                    <a:pt x="0" y="52"/>
                  </a:lnTo>
                  <a:lnTo>
                    <a:pt x="0" y="53"/>
                  </a:lnTo>
                  <a:lnTo>
                    <a:pt x="1" y="53"/>
                  </a:lnTo>
                  <a:lnTo>
                    <a:pt x="3" y="53"/>
                  </a:lnTo>
                  <a:lnTo>
                    <a:pt x="4" y="52"/>
                  </a:lnTo>
                  <a:lnTo>
                    <a:pt x="5" y="52"/>
                  </a:lnTo>
                  <a:lnTo>
                    <a:pt x="6" y="50"/>
                  </a:lnTo>
                  <a:lnTo>
                    <a:pt x="8" y="49"/>
                  </a:lnTo>
                  <a:lnTo>
                    <a:pt x="10" y="47"/>
                  </a:lnTo>
                  <a:lnTo>
                    <a:pt x="12" y="45"/>
                  </a:lnTo>
                  <a:lnTo>
                    <a:pt x="15" y="42"/>
                  </a:lnTo>
                  <a:lnTo>
                    <a:pt x="18" y="40"/>
                  </a:lnTo>
                  <a:lnTo>
                    <a:pt x="21" y="37"/>
                  </a:lnTo>
                  <a:lnTo>
                    <a:pt x="25" y="33"/>
                  </a:lnTo>
                  <a:lnTo>
                    <a:pt x="29" y="31"/>
                  </a:lnTo>
                  <a:lnTo>
                    <a:pt x="32" y="27"/>
                  </a:lnTo>
                  <a:lnTo>
                    <a:pt x="36" y="24"/>
                  </a:lnTo>
                  <a:lnTo>
                    <a:pt x="41" y="22"/>
                  </a:lnTo>
                  <a:lnTo>
                    <a:pt x="44" y="19"/>
                  </a:lnTo>
                  <a:lnTo>
                    <a:pt x="49" y="16"/>
                  </a:lnTo>
                  <a:lnTo>
                    <a:pt x="53" y="14"/>
                  </a:lnTo>
                  <a:lnTo>
                    <a:pt x="56" y="12"/>
                  </a:lnTo>
                  <a:lnTo>
                    <a:pt x="60" y="11"/>
                  </a:lnTo>
                  <a:lnTo>
                    <a:pt x="63" y="10"/>
                  </a:lnTo>
                  <a:lnTo>
                    <a:pt x="66" y="9"/>
                  </a:lnTo>
                  <a:lnTo>
                    <a:pt x="69" y="9"/>
                  </a:lnTo>
                  <a:lnTo>
                    <a:pt x="70" y="8"/>
                  </a:lnTo>
                  <a:lnTo>
                    <a:pt x="72" y="7"/>
                  </a:lnTo>
                  <a:lnTo>
                    <a:pt x="73" y="6"/>
                  </a:lnTo>
                  <a:lnTo>
                    <a:pt x="74" y="5"/>
                  </a:lnTo>
                  <a:lnTo>
                    <a:pt x="74" y="4"/>
                  </a:lnTo>
                  <a:lnTo>
                    <a:pt x="75" y="4"/>
                  </a:lnTo>
                  <a:lnTo>
                    <a:pt x="74" y="3"/>
                  </a:lnTo>
                  <a:lnTo>
                    <a:pt x="74" y="2"/>
                  </a:lnTo>
                  <a:lnTo>
                    <a:pt x="73" y="1"/>
                  </a:lnTo>
                  <a:lnTo>
                    <a:pt x="72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4" y="1"/>
                  </a:lnTo>
                  <a:lnTo>
                    <a:pt x="62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38" name="Freeform 516"/>
            <p:cNvSpPr>
              <a:spLocks/>
            </p:cNvSpPr>
            <p:nvPr/>
          </p:nvSpPr>
          <p:spPr bwMode="auto">
            <a:xfrm>
              <a:off x="1535" y="3073"/>
              <a:ext cx="9" cy="23"/>
            </a:xfrm>
            <a:custGeom>
              <a:avLst/>
              <a:gdLst>
                <a:gd name="T0" fmla="*/ 1 w 9"/>
                <a:gd name="T1" fmla="*/ 6 h 23"/>
                <a:gd name="T2" fmla="*/ 2 w 9"/>
                <a:gd name="T3" fmla="*/ 6 h 23"/>
                <a:gd name="T4" fmla="*/ 3 w 9"/>
                <a:gd name="T5" fmla="*/ 6 h 23"/>
                <a:gd name="T6" fmla="*/ 3 w 9"/>
                <a:gd name="T7" fmla="*/ 5 h 23"/>
                <a:gd name="T8" fmla="*/ 5 w 9"/>
                <a:gd name="T9" fmla="*/ 3 h 23"/>
                <a:gd name="T10" fmla="*/ 5 w 9"/>
                <a:gd name="T11" fmla="*/ 2 h 23"/>
                <a:gd name="T12" fmla="*/ 6 w 9"/>
                <a:gd name="T13" fmla="*/ 1 h 23"/>
                <a:gd name="T14" fmla="*/ 6 w 9"/>
                <a:gd name="T15" fmla="*/ 0 h 23"/>
                <a:gd name="T16" fmla="*/ 7 w 9"/>
                <a:gd name="T17" fmla="*/ 1 h 23"/>
                <a:gd name="T18" fmla="*/ 7 w 9"/>
                <a:gd name="T19" fmla="*/ 2 h 23"/>
                <a:gd name="T20" fmla="*/ 7 w 9"/>
                <a:gd name="T21" fmla="*/ 5 h 23"/>
                <a:gd name="T22" fmla="*/ 7 w 9"/>
                <a:gd name="T23" fmla="*/ 6 h 23"/>
                <a:gd name="T24" fmla="*/ 7 w 9"/>
                <a:gd name="T25" fmla="*/ 9 h 23"/>
                <a:gd name="T26" fmla="*/ 7 w 9"/>
                <a:gd name="T27" fmla="*/ 10 h 23"/>
                <a:gd name="T28" fmla="*/ 8 w 9"/>
                <a:gd name="T29" fmla="*/ 12 h 23"/>
                <a:gd name="T30" fmla="*/ 8 w 9"/>
                <a:gd name="T31" fmla="*/ 13 h 23"/>
                <a:gd name="T32" fmla="*/ 8 w 9"/>
                <a:gd name="T33" fmla="*/ 15 h 23"/>
                <a:gd name="T34" fmla="*/ 8 w 9"/>
                <a:gd name="T35" fmla="*/ 17 h 23"/>
                <a:gd name="T36" fmla="*/ 8 w 9"/>
                <a:gd name="T37" fmla="*/ 18 h 23"/>
                <a:gd name="T38" fmla="*/ 8 w 9"/>
                <a:gd name="T39" fmla="*/ 20 h 23"/>
                <a:gd name="T40" fmla="*/ 7 w 9"/>
                <a:gd name="T41" fmla="*/ 21 h 23"/>
                <a:gd name="T42" fmla="*/ 7 w 9"/>
                <a:gd name="T43" fmla="*/ 22 h 23"/>
                <a:gd name="T44" fmla="*/ 6 w 9"/>
                <a:gd name="T45" fmla="*/ 21 h 23"/>
                <a:gd name="T46" fmla="*/ 6 w 9"/>
                <a:gd name="T47" fmla="*/ 20 h 23"/>
                <a:gd name="T48" fmla="*/ 6 w 9"/>
                <a:gd name="T49" fmla="*/ 19 h 23"/>
                <a:gd name="T50" fmla="*/ 6 w 9"/>
                <a:gd name="T51" fmla="*/ 17 h 23"/>
                <a:gd name="T52" fmla="*/ 6 w 9"/>
                <a:gd name="T53" fmla="*/ 16 h 23"/>
                <a:gd name="T54" fmla="*/ 5 w 9"/>
                <a:gd name="T55" fmla="*/ 14 h 23"/>
                <a:gd name="T56" fmla="*/ 5 w 9"/>
                <a:gd name="T57" fmla="*/ 13 h 23"/>
                <a:gd name="T58" fmla="*/ 5 w 9"/>
                <a:gd name="T59" fmla="*/ 11 h 23"/>
                <a:gd name="T60" fmla="*/ 5 w 9"/>
                <a:gd name="T61" fmla="*/ 9 h 23"/>
                <a:gd name="T62" fmla="*/ 5 w 9"/>
                <a:gd name="T63" fmla="*/ 9 h 23"/>
                <a:gd name="T64" fmla="*/ 5 w 9"/>
                <a:gd name="T65" fmla="*/ 10 h 23"/>
                <a:gd name="T66" fmla="*/ 4 w 9"/>
                <a:gd name="T67" fmla="*/ 11 h 23"/>
                <a:gd name="T68" fmla="*/ 3 w 9"/>
                <a:gd name="T69" fmla="*/ 11 h 23"/>
                <a:gd name="T70" fmla="*/ 2 w 9"/>
                <a:gd name="T71" fmla="*/ 11 h 23"/>
                <a:gd name="T72" fmla="*/ 1 w 9"/>
                <a:gd name="T73" fmla="*/ 10 h 23"/>
                <a:gd name="T74" fmla="*/ 1 w 9"/>
                <a:gd name="T75" fmla="*/ 9 h 23"/>
                <a:gd name="T76" fmla="*/ 1 w 9"/>
                <a:gd name="T77" fmla="*/ 8 h 23"/>
                <a:gd name="T78" fmla="*/ 1 w 9"/>
                <a:gd name="T79" fmla="*/ 6 h 2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9"/>
                <a:gd name="T121" fmla="*/ 0 h 23"/>
                <a:gd name="T122" fmla="*/ 9 w 9"/>
                <a:gd name="T123" fmla="*/ 23 h 23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9" h="23">
                  <a:moveTo>
                    <a:pt x="1" y="6"/>
                  </a:move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4" y="4"/>
                  </a:lnTo>
                  <a:lnTo>
                    <a:pt x="5" y="3"/>
                  </a:lnTo>
                  <a:lnTo>
                    <a:pt x="5" y="2"/>
                  </a:lnTo>
                  <a:lnTo>
                    <a:pt x="6" y="2"/>
                  </a:lnTo>
                  <a:lnTo>
                    <a:pt x="6" y="1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1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6"/>
                  </a:lnTo>
                  <a:lnTo>
                    <a:pt x="7" y="8"/>
                  </a:lnTo>
                  <a:lnTo>
                    <a:pt x="7" y="9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8" y="12"/>
                  </a:lnTo>
                  <a:lnTo>
                    <a:pt x="8" y="13"/>
                  </a:lnTo>
                  <a:lnTo>
                    <a:pt x="8" y="14"/>
                  </a:lnTo>
                  <a:lnTo>
                    <a:pt x="8" y="15"/>
                  </a:lnTo>
                  <a:lnTo>
                    <a:pt x="8" y="16"/>
                  </a:lnTo>
                  <a:lnTo>
                    <a:pt x="8" y="17"/>
                  </a:lnTo>
                  <a:lnTo>
                    <a:pt x="8" y="18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7" y="20"/>
                  </a:lnTo>
                  <a:lnTo>
                    <a:pt x="7" y="21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1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5" y="10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0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39" name="Freeform 517"/>
            <p:cNvSpPr>
              <a:spLocks/>
            </p:cNvSpPr>
            <p:nvPr/>
          </p:nvSpPr>
          <p:spPr bwMode="auto">
            <a:xfrm>
              <a:off x="1542" y="3104"/>
              <a:ext cx="12" cy="26"/>
            </a:xfrm>
            <a:custGeom>
              <a:avLst/>
              <a:gdLst>
                <a:gd name="T0" fmla="*/ 0 w 12"/>
                <a:gd name="T1" fmla="*/ 2 h 26"/>
                <a:gd name="T2" fmla="*/ 0 w 12"/>
                <a:gd name="T3" fmla="*/ 2 h 26"/>
                <a:gd name="T4" fmla="*/ 0 w 12"/>
                <a:gd name="T5" fmla="*/ 3 h 26"/>
                <a:gd name="T6" fmla="*/ 1 w 12"/>
                <a:gd name="T7" fmla="*/ 4 h 26"/>
                <a:gd name="T8" fmla="*/ 1 w 12"/>
                <a:gd name="T9" fmla="*/ 5 h 26"/>
                <a:gd name="T10" fmla="*/ 1 w 12"/>
                <a:gd name="T11" fmla="*/ 6 h 26"/>
                <a:gd name="T12" fmla="*/ 1 w 12"/>
                <a:gd name="T13" fmla="*/ 6 h 26"/>
                <a:gd name="T14" fmla="*/ 1 w 12"/>
                <a:gd name="T15" fmla="*/ 8 h 26"/>
                <a:gd name="T16" fmla="*/ 2 w 12"/>
                <a:gd name="T17" fmla="*/ 9 h 26"/>
                <a:gd name="T18" fmla="*/ 2 w 12"/>
                <a:gd name="T19" fmla="*/ 10 h 26"/>
                <a:gd name="T20" fmla="*/ 3 w 12"/>
                <a:gd name="T21" fmla="*/ 10 h 26"/>
                <a:gd name="T22" fmla="*/ 3 w 12"/>
                <a:gd name="T23" fmla="*/ 12 h 26"/>
                <a:gd name="T24" fmla="*/ 3 w 12"/>
                <a:gd name="T25" fmla="*/ 13 h 26"/>
                <a:gd name="T26" fmla="*/ 4 w 12"/>
                <a:gd name="T27" fmla="*/ 15 h 26"/>
                <a:gd name="T28" fmla="*/ 5 w 12"/>
                <a:gd name="T29" fmla="*/ 15 h 26"/>
                <a:gd name="T30" fmla="*/ 5 w 12"/>
                <a:gd name="T31" fmla="*/ 17 h 26"/>
                <a:gd name="T32" fmla="*/ 5 w 12"/>
                <a:gd name="T33" fmla="*/ 19 h 26"/>
                <a:gd name="T34" fmla="*/ 6 w 12"/>
                <a:gd name="T35" fmla="*/ 20 h 26"/>
                <a:gd name="T36" fmla="*/ 7 w 12"/>
                <a:gd name="T37" fmla="*/ 22 h 26"/>
                <a:gd name="T38" fmla="*/ 8 w 12"/>
                <a:gd name="T39" fmla="*/ 23 h 26"/>
                <a:gd name="T40" fmla="*/ 8 w 12"/>
                <a:gd name="T41" fmla="*/ 24 h 26"/>
                <a:gd name="T42" fmla="*/ 8 w 12"/>
                <a:gd name="T43" fmla="*/ 25 h 26"/>
                <a:gd name="T44" fmla="*/ 9 w 12"/>
                <a:gd name="T45" fmla="*/ 25 h 26"/>
                <a:gd name="T46" fmla="*/ 10 w 12"/>
                <a:gd name="T47" fmla="*/ 25 h 26"/>
                <a:gd name="T48" fmla="*/ 10 w 12"/>
                <a:gd name="T49" fmla="*/ 25 h 26"/>
                <a:gd name="T50" fmla="*/ 11 w 12"/>
                <a:gd name="T51" fmla="*/ 24 h 26"/>
                <a:gd name="T52" fmla="*/ 11 w 12"/>
                <a:gd name="T53" fmla="*/ 23 h 26"/>
                <a:gd name="T54" fmla="*/ 10 w 12"/>
                <a:gd name="T55" fmla="*/ 23 h 26"/>
                <a:gd name="T56" fmla="*/ 10 w 12"/>
                <a:gd name="T57" fmla="*/ 22 h 26"/>
                <a:gd name="T58" fmla="*/ 10 w 12"/>
                <a:gd name="T59" fmla="*/ 21 h 26"/>
                <a:gd name="T60" fmla="*/ 10 w 12"/>
                <a:gd name="T61" fmla="*/ 19 h 26"/>
                <a:gd name="T62" fmla="*/ 9 w 12"/>
                <a:gd name="T63" fmla="*/ 18 h 26"/>
                <a:gd name="T64" fmla="*/ 8 w 12"/>
                <a:gd name="T65" fmla="*/ 17 h 26"/>
                <a:gd name="T66" fmla="*/ 8 w 12"/>
                <a:gd name="T67" fmla="*/ 15 h 26"/>
                <a:gd name="T68" fmla="*/ 8 w 12"/>
                <a:gd name="T69" fmla="*/ 15 h 26"/>
                <a:gd name="T70" fmla="*/ 7 w 12"/>
                <a:gd name="T71" fmla="*/ 13 h 26"/>
                <a:gd name="T72" fmla="*/ 7 w 12"/>
                <a:gd name="T73" fmla="*/ 12 h 26"/>
                <a:gd name="T74" fmla="*/ 6 w 12"/>
                <a:gd name="T75" fmla="*/ 11 h 26"/>
                <a:gd name="T76" fmla="*/ 6 w 12"/>
                <a:gd name="T77" fmla="*/ 10 h 26"/>
                <a:gd name="T78" fmla="*/ 6 w 12"/>
                <a:gd name="T79" fmla="*/ 10 h 26"/>
                <a:gd name="T80" fmla="*/ 6 w 12"/>
                <a:gd name="T81" fmla="*/ 9 h 26"/>
                <a:gd name="T82" fmla="*/ 5 w 12"/>
                <a:gd name="T83" fmla="*/ 7 h 26"/>
                <a:gd name="T84" fmla="*/ 5 w 12"/>
                <a:gd name="T85" fmla="*/ 6 h 26"/>
                <a:gd name="T86" fmla="*/ 5 w 12"/>
                <a:gd name="T87" fmla="*/ 6 h 26"/>
                <a:gd name="T88" fmla="*/ 5 w 12"/>
                <a:gd name="T89" fmla="*/ 5 h 26"/>
                <a:gd name="T90" fmla="*/ 5 w 12"/>
                <a:gd name="T91" fmla="*/ 4 h 26"/>
                <a:gd name="T92" fmla="*/ 5 w 12"/>
                <a:gd name="T93" fmla="*/ 3 h 26"/>
                <a:gd name="T94" fmla="*/ 4 w 12"/>
                <a:gd name="T95" fmla="*/ 2 h 26"/>
                <a:gd name="T96" fmla="*/ 4 w 12"/>
                <a:gd name="T97" fmla="*/ 2 h 26"/>
                <a:gd name="T98" fmla="*/ 3 w 12"/>
                <a:gd name="T99" fmla="*/ 1 h 26"/>
                <a:gd name="T100" fmla="*/ 3 w 12"/>
                <a:gd name="T101" fmla="*/ 1 h 26"/>
                <a:gd name="T102" fmla="*/ 3 w 12"/>
                <a:gd name="T103" fmla="*/ 0 h 26"/>
                <a:gd name="T104" fmla="*/ 2 w 12"/>
                <a:gd name="T105" fmla="*/ 0 h 26"/>
                <a:gd name="T106" fmla="*/ 1 w 12"/>
                <a:gd name="T107" fmla="*/ 0 h 26"/>
                <a:gd name="T108" fmla="*/ 1 w 12"/>
                <a:gd name="T109" fmla="*/ 0 h 26"/>
                <a:gd name="T110" fmla="*/ 0 w 12"/>
                <a:gd name="T111" fmla="*/ 0 h 26"/>
                <a:gd name="T112" fmla="*/ 0 w 12"/>
                <a:gd name="T113" fmla="*/ 1 h 26"/>
                <a:gd name="T114" fmla="*/ 0 w 12"/>
                <a:gd name="T115" fmla="*/ 2 h 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2"/>
                <a:gd name="T175" fmla="*/ 0 h 26"/>
                <a:gd name="T176" fmla="*/ 12 w 12"/>
                <a:gd name="T177" fmla="*/ 26 h 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2" h="26">
                  <a:moveTo>
                    <a:pt x="0" y="2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8"/>
                  </a:lnTo>
                  <a:lnTo>
                    <a:pt x="2" y="9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3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6" y="20"/>
                  </a:lnTo>
                  <a:lnTo>
                    <a:pt x="7" y="22"/>
                  </a:lnTo>
                  <a:lnTo>
                    <a:pt x="8" y="23"/>
                  </a:lnTo>
                  <a:lnTo>
                    <a:pt x="8" y="24"/>
                  </a:lnTo>
                  <a:lnTo>
                    <a:pt x="8" y="25"/>
                  </a:lnTo>
                  <a:lnTo>
                    <a:pt x="9" y="25"/>
                  </a:lnTo>
                  <a:lnTo>
                    <a:pt x="10" y="25"/>
                  </a:lnTo>
                  <a:lnTo>
                    <a:pt x="11" y="24"/>
                  </a:lnTo>
                  <a:lnTo>
                    <a:pt x="11" y="23"/>
                  </a:lnTo>
                  <a:lnTo>
                    <a:pt x="10" y="23"/>
                  </a:lnTo>
                  <a:lnTo>
                    <a:pt x="10" y="22"/>
                  </a:lnTo>
                  <a:lnTo>
                    <a:pt x="10" y="21"/>
                  </a:lnTo>
                  <a:lnTo>
                    <a:pt x="10" y="19"/>
                  </a:lnTo>
                  <a:lnTo>
                    <a:pt x="9" y="18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6" y="9"/>
                  </a:lnTo>
                  <a:lnTo>
                    <a:pt x="5" y="7"/>
                  </a:lnTo>
                  <a:lnTo>
                    <a:pt x="5" y="6"/>
                  </a:lnTo>
                  <a:lnTo>
                    <a:pt x="5" y="5"/>
                  </a:lnTo>
                  <a:lnTo>
                    <a:pt x="5" y="4"/>
                  </a:lnTo>
                  <a:lnTo>
                    <a:pt x="5" y="3"/>
                  </a:lnTo>
                  <a:lnTo>
                    <a:pt x="4" y="2"/>
                  </a:lnTo>
                  <a:lnTo>
                    <a:pt x="3" y="1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6389" name="Group 724"/>
          <p:cNvGrpSpPr>
            <a:grpSpLocks/>
          </p:cNvGrpSpPr>
          <p:nvPr/>
        </p:nvGrpSpPr>
        <p:grpSpPr bwMode="auto">
          <a:xfrm>
            <a:off x="915988" y="5692775"/>
            <a:ext cx="768350" cy="768350"/>
            <a:chOff x="577" y="3422"/>
            <a:chExt cx="484" cy="484"/>
          </a:xfrm>
        </p:grpSpPr>
        <p:sp>
          <p:nvSpPr>
            <p:cNvPr id="56488" name="Freeform 519"/>
            <p:cNvSpPr>
              <a:spLocks/>
            </p:cNvSpPr>
            <p:nvPr/>
          </p:nvSpPr>
          <p:spPr bwMode="auto">
            <a:xfrm>
              <a:off x="577" y="3422"/>
              <a:ext cx="478" cy="478"/>
            </a:xfrm>
            <a:custGeom>
              <a:avLst/>
              <a:gdLst>
                <a:gd name="T0" fmla="*/ 246 w 478"/>
                <a:gd name="T1" fmla="*/ 477 h 478"/>
                <a:gd name="T2" fmla="*/ 293 w 478"/>
                <a:gd name="T3" fmla="*/ 470 h 478"/>
                <a:gd name="T4" fmla="*/ 337 w 478"/>
                <a:gd name="T5" fmla="*/ 455 h 478"/>
                <a:gd name="T6" fmla="*/ 377 w 478"/>
                <a:gd name="T7" fmla="*/ 433 h 478"/>
                <a:gd name="T8" fmla="*/ 412 w 478"/>
                <a:gd name="T9" fmla="*/ 402 h 478"/>
                <a:gd name="T10" fmla="*/ 439 w 478"/>
                <a:gd name="T11" fmla="*/ 366 h 478"/>
                <a:gd name="T12" fmla="*/ 460 w 478"/>
                <a:gd name="T13" fmla="*/ 325 h 478"/>
                <a:gd name="T14" fmla="*/ 473 w 478"/>
                <a:gd name="T15" fmla="*/ 278 h 478"/>
                <a:gd name="T16" fmla="*/ 477 w 478"/>
                <a:gd name="T17" fmla="*/ 230 h 478"/>
                <a:gd name="T18" fmla="*/ 470 w 478"/>
                <a:gd name="T19" fmla="*/ 183 h 478"/>
                <a:gd name="T20" fmla="*/ 455 w 478"/>
                <a:gd name="T21" fmla="*/ 139 h 478"/>
                <a:gd name="T22" fmla="*/ 432 w 478"/>
                <a:gd name="T23" fmla="*/ 100 h 478"/>
                <a:gd name="T24" fmla="*/ 402 w 478"/>
                <a:gd name="T25" fmla="*/ 65 h 478"/>
                <a:gd name="T26" fmla="*/ 365 w 478"/>
                <a:gd name="T27" fmla="*/ 37 h 478"/>
                <a:gd name="T28" fmla="*/ 324 w 478"/>
                <a:gd name="T29" fmla="*/ 16 h 478"/>
                <a:gd name="T30" fmla="*/ 278 w 478"/>
                <a:gd name="T31" fmla="*/ 3 h 478"/>
                <a:gd name="T32" fmla="*/ 230 w 478"/>
                <a:gd name="T33" fmla="*/ 0 h 478"/>
                <a:gd name="T34" fmla="*/ 183 w 478"/>
                <a:gd name="T35" fmla="*/ 6 h 478"/>
                <a:gd name="T36" fmla="*/ 139 w 478"/>
                <a:gd name="T37" fmla="*/ 21 h 478"/>
                <a:gd name="T38" fmla="*/ 99 w 478"/>
                <a:gd name="T39" fmla="*/ 44 h 478"/>
                <a:gd name="T40" fmla="*/ 65 w 478"/>
                <a:gd name="T41" fmla="*/ 74 h 478"/>
                <a:gd name="T42" fmla="*/ 37 w 478"/>
                <a:gd name="T43" fmla="*/ 111 h 478"/>
                <a:gd name="T44" fmla="*/ 16 w 478"/>
                <a:gd name="T45" fmla="*/ 152 h 478"/>
                <a:gd name="T46" fmla="*/ 3 w 478"/>
                <a:gd name="T47" fmla="*/ 198 h 478"/>
                <a:gd name="T48" fmla="*/ 0 w 478"/>
                <a:gd name="T49" fmla="*/ 247 h 478"/>
                <a:gd name="T50" fmla="*/ 6 w 478"/>
                <a:gd name="T51" fmla="*/ 293 h 478"/>
                <a:gd name="T52" fmla="*/ 21 w 478"/>
                <a:gd name="T53" fmla="*/ 338 h 478"/>
                <a:gd name="T54" fmla="*/ 43 w 478"/>
                <a:gd name="T55" fmla="*/ 377 h 478"/>
                <a:gd name="T56" fmla="*/ 74 w 478"/>
                <a:gd name="T57" fmla="*/ 412 h 478"/>
                <a:gd name="T58" fmla="*/ 110 w 478"/>
                <a:gd name="T59" fmla="*/ 439 h 478"/>
                <a:gd name="T60" fmla="*/ 152 w 478"/>
                <a:gd name="T61" fmla="*/ 461 h 478"/>
                <a:gd name="T62" fmla="*/ 198 w 478"/>
                <a:gd name="T63" fmla="*/ 474 h 4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78"/>
                <a:gd name="T97" fmla="*/ 0 h 478"/>
                <a:gd name="T98" fmla="*/ 478 w 478"/>
                <a:gd name="T99" fmla="*/ 478 h 4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78" h="478">
                  <a:moveTo>
                    <a:pt x="222" y="476"/>
                  </a:moveTo>
                  <a:lnTo>
                    <a:pt x="246" y="477"/>
                  </a:lnTo>
                  <a:lnTo>
                    <a:pt x="270" y="475"/>
                  </a:lnTo>
                  <a:lnTo>
                    <a:pt x="293" y="470"/>
                  </a:lnTo>
                  <a:lnTo>
                    <a:pt x="316" y="464"/>
                  </a:lnTo>
                  <a:lnTo>
                    <a:pt x="337" y="455"/>
                  </a:lnTo>
                  <a:lnTo>
                    <a:pt x="358" y="444"/>
                  </a:lnTo>
                  <a:lnTo>
                    <a:pt x="377" y="433"/>
                  </a:lnTo>
                  <a:lnTo>
                    <a:pt x="395" y="418"/>
                  </a:lnTo>
                  <a:lnTo>
                    <a:pt x="412" y="402"/>
                  </a:lnTo>
                  <a:lnTo>
                    <a:pt x="427" y="385"/>
                  </a:lnTo>
                  <a:lnTo>
                    <a:pt x="439" y="366"/>
                  </a:lnTo>
                  <a:lnTo>
                    <a:pt x="451" y="346"/>
                  </a:lnTo>
                  <a:lnTo>
                    <a:pt x="460" y="325"/>
                  </a:lnTo>
                  <a:lnTo>
                    <a:pt x="468" y="302"/>
                  </a:lnTo>
                  <a:lnTo>
                    <a:pt x="473" y="278"/>
                  </a:lnTo>
                  <a:lnTo>
                    <a:pt x="476" y="255"/>
                  </a:lnTo>
                  <a:lnTo>
                    <a:pt x="477" y="230"/>
                  </a:lnTo>
                  <a:lnTo>
                    <a:pt x="475" y="206"/>
                  </a:lnTo>
                  <a:lnTo>
                    <a:pt x="470" y="183"/>
                  </a:lnTo>
                  <a:lnTo>
                    <a:pt x="464" y="161"/>
                  </a:lnTo>
                  <a:lnTo>
                    <a:pt x="455" y="139"/>
                  </a:lnTo>
                  <a:lnTo>
                    <a:pt x="444" y="119"/>
                  </a:lnTo>
                  <a:lnTo>
                    <a:pt x="432" y="100"/>
                  </a:lnTo>
                  <a:lnTo>
                    <a:pt x="418" y="82"/>
                  </a:lnTo>
                  <a:lnTo>
                    <a:pt x="402" y="65"/>
                  </a:lnTo>
                  <a:lnTo>
                    <a:pt x="384" y="50"/>
                  </a:lnTo>
                  <a:lnTo>
                    <a:pt x="365" y="37"/>
                  </a:lnTo>
                  <a:lnTo>
                    <a:pt x="346" y="26"/>
                  </a:lnTo>
                  <a:lnTo>
                    <a:pt x="324" y="16"/>
                  </a:lnTo>
                  <a:lnTo>
                    <a:pt x="302" y="9"/>
                  </a:lnTo>
                  <a:lnTo>
                    <a:pt x="278" y="3"/>
                  </a:lnTo>
                  <a:lnTo>
                    <a:pt x="254" y="0"/>
                  </a:lnTo>
                  <a:lnTo>
                    <a:pt x="230" y="0"/>
                  </a:lnTo>
                  <a:lnTo>
                    <a:pt x="206" y="2"/>
                  </a:lnTo>
                  <a:lnTo>
                    <a:pt x="183" y="6"/>
                  </a:lnTo>
                  <a:lnTo>
                    <a:pt x="160" y="13"/>
                  </a:lnTo>
                  <a:lnTo>
                    <a:pt x="139" y="21"/>
                  </a:lnTo>
                  <a:lnTo>
                    <a:pt x="119" y="32"/>
                  </a:lnTo>
                  <a:lnTo>
                    <a:pt x="99" y="44"/>
                  </a:lnTo>
                  <a:lnTo>
                    <a:pt x="81" y="58"/>
                  </a:lnTo>
                  <a:lnTo>
                    <a:pt x="65" y="74"/>
                  </a:lnTo>
                  <a:lnTo>
                    <a:pt x="49" y="92"/>
                  </a:lnTo>
                  <a:lnTo>
                    <a:pt x="37" y="111"/>
                  </a:lnTo>
                  <a:lnTo>
                    <a:pt x="25" y="130"/>
                  </a:lnTo>
                  <a:lnTo>
                    <a:pt x="16" y="152"/>
                  </a:lnTo>
                  <a:lnTo>
                    <a:pt x="8" y="175"/>
                  </a:lnTo>
                  <a:lnTo>
                    <a:pt x="3" y="198"/>
                  </a:lnTo>
                  <a:lnTo>
                    <a:pt x="0" y="222"/>
                  </a:lnTo>
                  <a:lnTo>
                    <a:pt x="0" y="247"/>
                  </a:lnTo>
                  <a:lnTo>
                    <a:pt x="2" y="271"/>
                  </a:lnTo>
                  <a:lnTo>
                    <a:pt x="6" y="293"/>
                  </a:lnTo>
                  <a:lnTo>
                    <a:pt x="12" y="316"/>
                  </a:lnTo>
                  <a:lnTo>
                    <a:pt x="21" y="338"/>
                  </a:lnTo>
                  <a:lnTo>
                    <a:pt x="32" y="358"/>
                  </a:lnTo>
                  <a:lnTo>
                    <a:pt x="43" y="377"/>
                  </a:lnTo>
                  <a:lnTo>
                    <a:pt x="58" y="395"/>
                  </a:lnTo>
                  <a:lnTo>
                    <a:pt x="74" y="412"/>
                  </a:lnTo>
                  <a:lnTo>
                    <a:pt x="91" y="427"/>
                  </a:lnTo>
                  <a:lnTo>
                    <a:pt x="110" y="439"/>
                  </a:lnTo>
                  <a:lnTo>
                    <a:pt x="130" y="451"/>
                  </a:lnTo>
                  <a:lnTo>
                    <a:pt x="152" y="461"/>
                  </a:lnTo>
                  <a:lnTo>
                    <a:pt x="174" y="468"/>
                  </a:lnTo>
                  <a:lnTo>
                    <a:pt x="198" y="474"/>
                  </a:lnTo>
                  <a:lnTo>
                    <a:pt x="222" y="476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9" name="Freeform 520"/>
            <p:cNvSpPr>
              <a:spLocks/>
            </p:cNvSpPr>
            <p:nvPr/>
          </p:nvSpPr>
          <p:spPr bwMode="auto">
            <a:xfrm>
              <a:off x="577" y="3422"/>
              <a:ext cx="484" cy="484"/>
            </a:xfrm>
            <a:custGeom>
              <a:avLst/>
              <a:gdLst>
                <a:gd name="T0" fmla="*/ 249 w 484"/>
                <a:gd name="T1" fmla="*/ 483 h 484"/>
                <a:gd name="T2" fmla="*/ 297 w 484"/>
                <a:gd name="T3" fmla="*/ 476 h 484"/>
                <a:gd name="T4" fmla="*/ 341 w 484"/>
                <a:gd name="T5" fmla="*/ 461 h 484"/>
                <a:gd name="T6" fmla="*/ 382 w 484"/>
                <a:gd name="T7" fmla="*/ 438 h 484"/>
                <a:gd name="T8" fmla="*/ 417 w 484"/>
                <a:gd name="T9" fmla="*/ 407 h 484"/>
                <a:gd name="T10" fmla="*/ 445 w 484"/>
                <a:gd name="T11" fmla="*/ 371 h 484"/>
                <a:gd name="T12" fmla="*/ 466 w 484"/>
                <a:gd name="T13" fmla="*/ 329 h 484"/>
                <a:gd name="T14" fmla="*/ 479 w 484"/>
                <a:gd name="T15" fmla="*/ 282 h 484"/>
                <a:gd name="T16" fmla="*/ 483 w 484"/>
                <a:gd name="T17" fmla="*/ 233 h 484"/>
                <a:gd name="T18" fmla="*/ 476 w 484"/>
                <a:gd name="T19" fmla="*/ 185 h 484"/>
                <a:gd name="T20" fmla="*/ 461 w 484"/>
                <a:gd name="T21" fmla="*/ 141 h 484"/>
                <a:gd name="T22" fmla="*/ 437 w 484"/>
                <a:gd name="T23" fmla="*/ 101 h 484"/>
                <a:gd name="T24" fmla="*/ 407 w 484"/>
                <a:gd name="T25" fmla="*/ 66 h 484"/>
                <a:gd name="T26" fmla="*/ 370 w 484"/>
                <a:gd name="T27" fmla="*/ 37 h 484"/>
                <a:gd name="T28" fmla="*/ 328 w 484"/>
                <a:gd name="T29" fmla="*/ 16 h 484"/>
                <a:gd name="T30" fmla="*/ 282 w 484"/>
                <a:gd name="T31" fmla="*/ 3 h 484"/>
                <a:gd name="T32" fmla="*/ 233 w 484"/>
                <a:gd name="T33" fmla="*/ 0 h 484"/>
                <a:gd name="T34" fmla="*/ 185 w 484"/>
                <a:gd name="T35" fmla="*/ 6 h 484"/>
                <a:gd name="T36" fmla="*/ 141 w 484"/>
                <a:gd name="T37" fmla="*/ 21 h 484"/>
                <a:gd name="T38" fmla="*/ 100 w 484"/>
                <a:gd name="T39" fmla="*/ 45 h 484"/>
                <a:gd name="T40" fmla="*/ 66 w 484"/>
                <a:gd name="T41" fmla="*/ 75 h 484"/>
                <a:gd name="T42" fmla="*/ 37 w 484"/>
                <a:gd name="T43" fmla="*/ 112 h 484"/>
                <a:gd name="T44" fmla="*/ 16 w 484"/>
                <a:gd name="T45" fmla="*/ 154 h 484"/>
                <a:gd name="T46" fmla="*/ 3 w 484"/>
                <a:gd name="T47" fmla="*/ 200 h 484"/>
                <a:gd name="T48" fmla="*/ 0 w 484"/>
                <a:gd name="T49" fmla="*/ 250 h 484"/>
                <a:gd name="T50" fmla="*/ 6 w 484"/>
                <a:gd name="T51" fmla="*/ 297 h 484"/>
                <a:gd name="T52" fmla="*/ 21 w 484"/>
                <a:gd name="T53" fmla="*/ 342 h 484"/>
                <a:gd name="T54" fmla="*/ 44 w 484"/>
                <a:gd name="T55" fmla="*/ 382 h 484"/>
                <a:gd name="T56" fmla="*/ 75 w 484"/>
                <a:gd name="T57" fmla="*/ 417 h 484"/>
                <a:gd name="T58" fmla="*/ 111 w 484"/>
                <a:gd name="T59" fmla="*/ 445 h 484"/>
                <a:gd name="T60" fmla="*/ 154 w 484"/>
                <a:gd name="T61" fmla="*/ 467 h 484"/>
                <a:gd name="T62" fmla="*/ 200 w 484"/>
                <a:gd name="T63" fmla="*/ 480 h 48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84"/>
                <a:gd name="T97" fmla="*/ 0 h 484"/>
                <a:gd name="T98" fmla="*/ 484 w 484"/>
                <a:gd name="T99" fmla="*/ 484 h 48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84" h="484">
                  <a:moveTo>
                    <a:pt x="225" y="482"/>
                  </a:moveTo>
                  <a:lnTo>
                    <a:pt x="249" y="483"/>
                  </a:lnTo>
                  <a:lnTo>
                    <a:pt x="273" y="481"/>
                  </a:lnTo>
                  <a:lnTo>
                    <a:pt x="297" y="476"/>
                  </a:lnTo>
                  <a:lnTo>
                    <a:pt x="320" y="470"/>
                  </a:lnTo>
                  <a:lnTo>
                    <a:pt x="341" y="461"/>
                  </a:lnTo>
                  <a:lnTo>
                    <a:pt x="362" y="450"/>
                  </a:lnTo>
                  <a:lnTo>
                    <a:pt x="382" y="438"/>
                  </a:lnTo>
                  <a:lnTo>
                    <a:pt x="400" y="423"/>
                  </a:lnTo>
                  <a:lnTo>
                    <a:pt x="417" y="407"/>
                  </a:lnTo>
                  <a:lnTo>
                    <a:pt x="432" y="390"/>
                  </a:lnTo>
                  <a:lnTo>
                    <a:pt x="445" y="371"/>
                  </a:lnTo>
                  <a:lnTo>
                    <a:pt x="457" y="350"/>
                  </a:lnTo>
                  <a:lnTo>
                    <a:pt x="466" y="329"/>
                  </a:lnTo>
                  <a:lnTo>
                    <a:pt x="474" y="306"/>
                  </a:lnTo>
                  <a:lnTo>
                    <a:pt x="479" y="282"/>
                  </a:lnTo>
                  <a:lnTo>
                    <a:pt x="482" y="258"/>
                  </a:lnTo>
                  <a:lnTo>
                    <a:pt x="483" y="233"/>
                  </a:lnTo>
                  <a:lnTo>
                    <a:pt x="481" y="209"/>
                  </a:lnTo>
                  <a:lnTo>
                    <a:pt x="476" y="185"/>
                  </a:lnTo>
                  <a:lnTo>
                    <a:pt x="470" y="163"/>
                  </a:lnTo>
                  <a:lnTo>
                    <a:pt x="461" y="141"/>
                  </a:lnTo>
                  <a:lnTo>
                    <a:pt x="450" y="120"/>
                  </a:lnTo>
                  <a:lnTo>
                    <a:pt x="437" y="101"/>
                  </a:lnTo>
                  <a:lnTo>
                    <a:pt x="423" y="83"/>
                  </a:lnTo>
                  <a:lnTo>
                    <a:pt x="407" y="66"/>
                  </a:lnTo>
                  <a:lnTo>
                    <a:pt x="389" y="51"/>
                  </a:lnTo>
                  <a:lnTo>
                    <a:pt x="370" y="37"/>
                  </a:lnTo>
                  <a:lnTo>
                    <a:pt x="350" y="26"/>
                  </a:lnTo>
                  <a:lnTo>
                    <a:pt x="328" y="16"/>
                  </a:lnTo>
                  <a:lnTo>
                    <a:pt x="306" y="9"/>
                  </a:lnTo>
                  <a:lnTo>
                    <a:pt x="282" y="3"/>
                  </a:lnTo>
                  <a:lnTo>
                    <a:pt x="257" y="0"/>
                  </a:lnTo>
                  <a:lnTo>
                    <a:pt x="233" y="0"/>
                  </a:lnTo>
                  <a:lnTo>
                    <a:pt x="209" y="2"/>
                  </a:lnTo>
                  <a:lnTo>
                    <a:pt x="185" y="6"/>
                  </a:lnTo>
                  <a:lnTo>
                    <a:pt x="162" y="13"/>
                  </a:lnTo>
                  <a:lnTo>
                    <a:pt x="141" y="21"/>
                  </a:lnTo>
                  <a:lnTo>
                    <a:pt x="120" y="32"/>
                  </a:lnTo>
                  <a:lnTo>
                    <a:pt x="100" y="45"/>
                  </a:lnTo>
                  <a:lnTo>
                    <a:pt x="82" y="59"/>
                  </a:lnTo>
                  <a:lnTo>
                    <a:pt x="66" y="75"/>
                  </a:lnTo>
                  <a:lnTo>
                    <a:pt x="50" y="93"/>
                  </a:lnTo>
                  <a:lnTo>
                    <a:pt x="37" y="112"/>
                  </a:lnTo>
                  <a:lnTo>
                    <a:pt x="25" y="132"/>
                  </a:lnTo>
                  <a:lnTo>
                    <a:pt x="16" y="154"/>
                  </a:lnTo>
                  <a:lnTo>
                    <a:pt x="8" y="177"/>
                  </a:lnTo>
                  <a:lnTo>
                    <a:pt x="3" y="200"/>
                  </a:lnTo>
                  <a:lnTo>
                    <a:pt x="0" y="225"/>
                  </a:lnTo>
                  <a:lnTo>
                    <a:pt x="0" y="250"/>
                  </a:lnTo>
                  <a:lnTo>
                    <a:pt x="2" y="274"/>
                  </a:lnTo>
                  <a:lnTo>
                    <a:pt x="6" y="297"/>
                  </a:lnTo>
                  <a:lnTo>
                    <a:pt x="12" y="320"/>
                  </a:lnTo>
                  <a:lnTo>
                    <a:pt x="21" y="342"/>
                  </a:lnTo>
                  <a:lnTo>
                    <a:pt x="32" y="362"/>
                  </a:lnTo>
                  <a:lnTo>
                    <a:pt x="44" y="382"/>
                  </a:lnTo>
                  <a:lnTo>
                    <a:pt x="59" y="400"/>
                  </a:lnTo>
                  <a:lnTo>
                    <a:pt x="75" y="417"/>
                  </a:lnTo>
                  <a:lnTo>
                    <a:pt x="92" y="432"/>
                  </a:lnTo>
                  <a:lnTo>
                    <a:pt x="111" y="445"/>
                  </a:lnTo>
                  <a:lnTo>
                    <a:pt x="132" y="457"/>
                  </a:lnTo>
                  <a:lnTo>
                    <a:pt x="154" y="467"/>
                  </a:lnTo>
                  <a:lnTo>
                    <a:pt x="176" y="474"/>
                  </a:lnTo>
                  <a:lnTo>
                    <a:pt x="200" y="480"/>
                  </a:lnTo>
                  <a:lnTo>
                    <a:pt x="225" y="482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0" name="Freeform 521"/>
            <p:cNvSpPr>
              <a:spLocks/>
            </p:cNvSpPr>
            <p:nvPr/>
          </p:nvSpPr>
          <p:spPr bwMode="auto">
            <a:xfrm>
              <a:off x="583" y="3429"/>
              <a:ext cx="465" cy="464"/>
            </a:xfrm>
            <a:custGeom>
              <a:avLst/>
              <a:gdLst>
                <a:gd name="T0" fmla="*/ 256 w 465"/>
                <a:gd name="T1" fmla="*/ 462 h 464"/>
                <a:gd name="T2" fmla="*/ 301 w 465"/>
                <a:gd name="T3" fmla="*/ 452 h 464"/>
                <a:gd name="T4" fmla="*/ 343 w 465"/>
                <a:gd name="T5" fmla="*/ 435 h 464"/>
                <a:gd name="T6" fmla="*/ 379 w 465"/>
                <a:gd name="T7" fmla="*/ 410 h 464"/>
                <a:gd name="T8" fmla="*/ 411 w 465"/>
                <a:gd name="T9" fmla="*/ 379 h 464"/>
                <a:gd name="T10" fmla="*/ 435 w 465"/>
                <a:gd name="T11" fmla="*/ 342 h 464"/>
                <a:gd name="T12" fmla="*/ 453 w 465"/>
                <a:gd name="T13" fmla="*/ 300 h 464"/>
                <a:gd name="T14" fmla="*/ 463 w 465"/>
                <a:gd name="T15" fmla="*/ 255 h 464"/>
                <a:gd name="T16" fmla="*/ 463 w 465"/>
                <a:gd name="T17" fmla="*/ 207 h 464"/>
                <a:gd name="T18" fmla="*/ 453 w 465"/>
                <a:gd name="T19" fmla="*/ 162 h 464"/>
                <a:gd name="T20" fmla="*/ 435 w 465"/>
                <a:gd name="T21" fmla="*/ 120 h 464"/>
                <a:gd name="T22" fmla="*/ 411 w 465"/>
                <a:gd name="T23" fmla="*/ 84 h 464"/>
                <a:gd name="T24" fmla="*/ 379 w 465"/>
                <a:gd name="T25" fmla="*/ 52 h 464"/>
                <a:gd name="T26" fmla="*/ 343 w 465"/>
                <a:gd name="T27" fmla="*/ 28 h 464"/>
                <a:gd name="T28" fmla="*/ 301 w 465"/>
                <a:gd name="T29" fmla="*/ 10 h 464"/>
                <a:gd name="T30" fmla="*/ 256 w 465"/>
                <a:gd name="T31" fmla="*/ 1 h 464"/>
                <a:gd name="T32" fmla="*/ 208 w 465"/>
                <a:gd name="T33" fmla="*/ 1 h 464"/>
                <a:gd name="T34" fmla="*/ 163 w 465"/>
                <a:gd name="T35" fmla="*/ 10 h 464"/>
                <a:gd name="T36" fmla="*/ 121 w 465"/>
                <a:gd name="T37" fmla="*/ 28 h 464"/>
                <a:gd name="T38" fmla="*/ 85 w 465"/>
                <a:gd name="T39" fmla="*/ 52 h 464"/>
                <a:gd name="T40" fmla="*/ 53 w 465"/>
                <a:gd name="T41" fmla="*/ 84 h 464"/>
                <a:gd name="T42" fmla="*/ 29 w 465"/>
                <a:gd name="T43" fmla="*/ 120 h 464"/>
                <a:gd name="T44" fmla="*/ 11 w 465"/>
                <a:gd name="T45" fmla="*/ 162 h 464"/>
                <a:gd name="T46" fmla="*/ 2 w 465"/>
                <a:gd name="T47" fmla="*/ 207 h 464"/>
                <a:gd name="T48" fmla="*/ 2 w 465"/>
                <a:gd name="T49" fmla="*/ 255 h 464"/>
                <a:gd name="T50" fmla="*/ 11 w 465"/>
                <a:gd name="T51" fmla="*/ 300 h 464"/>
                <a:gd name="T52" fmla="*/ 29 w 465"/>
                <a:gd name="T53" fmla="*/ 342 h 464"/>
                <a:gd name="T54" fmla="*/ 53 w 465"/>
                <a:gd name="T55" fmla="*/ 379 h 464"/>
                <a:gd name="T56" fmla="*/ 85 w 465"/>
                <a:gd name="T57" fmla="*/ 410 h 464"/>
                <a:gd name="T58" fmla="*/ 121 w 465"/>
                <a:gd name="T59" fmla="*/ 435 h 464"/>
                <a:gd name="T60" fmla="*/ 163 w 465"/>
                <a:gd name="T61" fmla="*/ 452 h 464"/>
                <a:gd name="T62" fmla="*/ 208 w 465"/>
                <a:gd name="T63" fmla="*/ 462 h 46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65"/>
                <a:gd name="T97" fmla="*/ 0 h 464"/>
                <a:gd name="T98" fmla="*/ 465 w 465"/>
                <a:gd name="T99" fmla="*/ 464 h 46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65" h="464">
                  <a:moveTo>
                    <a:pt x="232" y="463"/>
                  </a:moveTo>
                  <a:lnTo>
                    <a:pt x="256" y="462"/>
                  </a:lnTo>
                  <a:lnTo>
                    <a:pt x="278" y="458"/>
                  </a:lnTo>
                  <a:lnTo>
                    <a:pt x="301" y="452"/>
                  </a:lnTo>
                  <a:lnTo>
                    <a:pt x="322" y="445"/>
                  </a:lnTo>
                  <a:lnTo>
                    <a:pt x="343" y="435"/>
                  </a:lnTo>
                  <a:lnTo>
                    <a:pt x="361" y="424"/>
                  </a:lnTo>
                  <a:lnTo>
                    <a:pt x="379" y="410"/>
                  </a:lnTo>
                  <a:lnTo>
                    <a:pt x="396" y="395"/>
                  </a:lnTo>
                  <a:lnTo>
                    <a:pt x="411" y="379"/>
                  </a:lnTo>
                  <a:lnTo>
                    <a:pt x="425" y="360"/>
                  </a:lnTo>
                  <a:lnTo>
                    <a:pt x="435" y="342"/>
                  </a:lnTo>
                  <a:lnTo>
                    <a:pt x="445" y="322"/>
                  </a:lnTo>
                  <a:lnTo>
                    <a:pt x="453" y="300"/>
                  </a:lnTo>
                  <a:lnTo>
                    <a:pt x="459" y="278"/>
                  </a:lnTo>
                  <a:lnTo>
                    <a:pt x="463" y="255"/>
                  </a:lnTo>
                  <a:lnTo>
                    <a:pt x="464" y="231"/>
                  </a:lnTo>
                  <a:lnTo>
                    <a:pt x="463" y="207"/>
                  </a:lnTo>
                  <a:lnTo>
                    <a:pt x="459" y="185"/>
                  </a:lnTo>
                  <a:lnTo>
                    <a:pt x="453" y="162"/>
                  </a:lnTo>
                  <a:lnTo>
                    <a:pt x="445" y="141"/>
                  </a:lnTo>
                  <a:lnTo>
                    <a:pt x="435" y="120"/>
                  </a:lnTo>
                  <a:lnTo>
                    <a:pt x="425" y="102"/>
                  </a:lnTo>
                  <a:lnTo>
                    <a:pt x="411" y="84"/>
                  </a:lnTo>
                  <a:lnTo>
                    <a:pt x="396" y="67"/>
                  </a:lnTo>
                  <a:lnTo>
                    <a:pt x="379" y="52"/>
                  </a:lnTo>
                  <a:lnTo>
                    <a:pt x="361" y="39"/>
                  </a:lnTo>
                  <a:lnTo>
                    <a:pt x="343" y="28"/>
                  </a:lnTo>
                  <a:lnTo>
                    <a:pt x="322" y="18"/>
                  </a:lnTo>
                  <a:lnTo>
                    <a:pt x="301" y="10"/>
                  </a:lnTo>
                  <a:lnTo>
                    <a:pt x="278" y="4"/>
                  </a:lnTo>
                  <a:lnTo>
                    <a:pt x="256" y="1"/>
                  </a:lnTo>
                  <a:lnTo>
                    <a:pt x="232" y="0"/>
                  </a:lnTo>
                  <a:lnTo>
                    <a:pt x="208" y="1"/>
                  </a:lnTo>
                  <a:lnTo>
                    <a:pt x="186" y="4"/>
                  </a:lnTo>
                  <a:lnTo>
                    <a:pt x="163" y="10"/>
                  </a:lnTo>
                  <a:lnTo>
                    <a:pt x="142" y="18"/>
                  </a:lnTo>
                  <a:lnTo>
                    <a:pt x="121" y="28"/>
                  </a:lnTo>
                  <a:lnTo>
                    <a:pt x="103" y="39"/>
                  </a:lnTo>
                  <a:lnTo>
                    <a:pt x="85" y="52"/>
                  </a:lnTo>
                  <a:lnTo>
                    <a:pt x="68" y="67"/>
                  </a:lnTo>
                  <a:lnTo>
                    <a:pt x="53" y="84"/>
                  </a:lnTo>
                  <a:lnTo>
                    <a:pt x="39" y="102"/>
                  </a:lnTo>
                  <a:lnTo>
                    <a:pt x="29" y="120"/>
                  </a:lnTo>
                  <a:lnTo>
                    <a:pt x="19" y="141"/>
                  </a:lnTo>
                  <a:lnTo>
                    <a:pt x="11" y="162"/>
                  </a:lnTo>
                  <a:lnTo>
                    <a:pt x="5" y="185"/>
                  </a:lnTo>
                  <a:lnTo>
                    <a:pt x="2" y="207"/>
                  </a:lnTo>
                  <a:lnTo>
                    <a:pt x="0" y="231"/>
                  </a:lnTo>
                  <a:lnTo>
                    <a:pt x="2" y="255"/>
                  </a:lnTo>
                  <a:lnTo>
                    <a:pt x="5" y="278"/>
                  </a:lnTo>
                  <a:lnTo>
                    <a:pt x="11" y="300"/>
                  </a:lnTo>
                  <a:lnTo>
                    <a:pt x="19" y="322"/>
                  </a:lnTo>
                  <a:lnTo>
                    <a:pt x="29" y="342"/>
                  </a:lnTo>
                  <a:lnTo>
                    <a:pt x="39" y="360"/>
                  </a:lnTo>
                  <a:lnTo>
                    <a:pt x="53" y="379"/>
                  </a:lnTo>
                  <a:lnTo>
                    <a:pt x="68" y="395"/>
                  </a:lnTo>
                  <a:lnTo>
                    <a:pt x="85" y="410"/>
                  </a:lnTo>
                  <a:lnTo>
                    <a:pt x="103" y="424"/>
                  </a:lnTo>
                  <a:lnTo>
                    <a:pt x="121" y="435"/>
                  </a:lnTo>
                  <a:lnTo>
                    <a:pt x="142" y="445"/>
                  </a:lnTo>
                  <a:lnTo>
                    <a:pt x="163" y="452"/>
                  </a:lnTo>
                  <a:lnTo>
                    <a:pt x="186" y="458"/>
                  </a:lnTo>
                  <a:lnTo>
                    <a:pt x="208" y="462"/>
                  </a:lnTo>
                  <a:lnTo>
                    <a:pt x="232" y="46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1" name="Freeform 522"/>
            <p:cNvSpPr>
              <a:spLocks/>
            </p:cNvSpPr>
            <p:nvPr/>
          </p:nvSpPr>
          <p:spPr bwMode="auto">
            <a:xfrm>
              <a:off x="583" y="3429"/>
              <a:ext cx="471" cy="470"/>
            </a:xfrm>
            <a:custGeom>
              <a:avLst/>
              <a:gdLst>
                <a:gd name="T0" fmla="*/ 259 w 471"/>
                <a:gd name="T1" fmla="*/ 468 h 470"/>
                <a:gd name="T2" fmla="*/ 305 w 471"/>
                <a:gd name="T3" fmla="*/ 458 h 470"/>
                <a:gd name="T4" fmla="*/ 347 w 471"/>
                <a:gd name="T5" fmla="*/ 441 h 470"/>
                <a:gd name="T6" fmla="*/ 384 w 471"/>
                <a:gd name="T7" fmla="*/ 415 h 470"/>
                <a:gd name="T8" fmla="*/ 416 w 471"/>
                <a:gd name="T9" fmla="*/ 384 h 470"/>
                <a:gd name="T10" fmla="*/ 441 w 471"/>
                <a:gd name="T11" fmla="*/ 346 h 470"/>
                <a:gd name="T12" fmla="*/ 459 w 471"/>
                <a:gd name="T13" fmla="*/ 304 h 470"/>
                <a:gd name="T14" fmla="*/ 469 w 471"/>
                <a:gd name="T15" fmla="*/ 258 h 470"/>
                <a:gd name="T16" fmla="*/ 469 w 471"/>
                <a:gd name="T17" fmla="*/ 210 h 470"/>
                <a:gd name="T18" fmla="*/ 459 w 471"/>
                <a:gd name="T19" fmla="*/ 164 h 470"/>
                <a:gd name="T20" fmla="*/ 441 w 471"/>
                <a:gd name="T21" fmla="*/ 122 h 470"/>
                <a:gd name="T22" fmla="*/ 416 w 471"/>
                <a:gd name="T23" fmla="*/ 85 h 470"/>
                <a:gd name="T24" fmla="*/ 384 w 471"/>
                <a:gd name="T25" fmla="*/ 53 h 470"/>
                <a:gd name="T26" fmla="*/ 347 w 471"/>
                <a:gd name="T27" fmla="*/ 28 h 470"/>
                <a:gd name="T28" fmla="*/ 305 w 471"/>
                <a:gd name="T29" fmla="*/ 10 h 470"/>
                <a:gd name="T30" fmla="*/ 259 w 471"/>
                <a:gd name="T31" fmla="*/ 1 h 470"/>
                <a:gd name="T32" fmla="*/ 211 w 471"/>
                <a:gd name="T33" fmla="*/ 1 h 470"/>
                <a:gd name="T34" fmla="*/ 165 w 471"/>
                <a:gd name="T35" fmla="*/ 10 h 470"/>
                <a:gd name="T36" fmla="*/ 123 w 471"/>
                <a:gd name="T37" fmla="*/ 28 h 470"/>
                <a:gd name="T38" fmla="*/ 86 w 471"/>
                <a:gd name="T39" fmla="*/ 53 h 470"/>
                <a:gd name="T40" fmla="*/ 54 w 471"/>
                <a:gd name="T41" fmla="*/ 85 h 470"/>
                <a:gd name="T42" fmla="*/ 29 w 471"/>
                <a:gd name="T43" fmla="*/ 122 h 470"/>
                <a:gd name="T44" fmla="*/ 11 w 471"/>
                <a:gd name="T45" fmla="*/ 164 h 470"/>
                <a:gd name="T46" fmla="*/ 2 w 471"/>
                <a:gd name="T47" fmla="*/ 210 h 470"/>
                <a:gd name="T48" fmla="*/ 2 w 471"/>
                <a:gd name="T49" fmla="*/ 258 h 470"/>
                <a:gd name="T50" fmla="*/ 11 w 471"/>
                <a:gd name="T51" fmla="*/ 304 h 470"/>
                <a:gd name="T52" fmla="*/ 29 w 471"/>
                <a:gd name="T53" fmla="*/ 346 h 470"/>
                <a:gd name="T54" fmla="*/ 54 w 471"/>
                <a:gd name="T55" fmla="*/ 384 h 470"/>
                <a:gd name="T56" fmla="*/ 86 w 471"/>
                <a:gd name="T57" fmla="*/ 415 h 470"/>
                <a:gd name="T58" fmla="*/ 123 w 471"/>
                <a:gd name="T59" fmla="*/ 441 h 470"/>
                <a:gd name="T60" fmla="*/ 165 w 471"/>
                <a:gd name="T61" fmla="*/ 458 h 470"/>
                <a:gd name="T62" fmla="*/ 211 w 471"/>
                <a:gd name="T63" fmla="*/ 468 h 4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71"/>
                <a:gd name="T97" fmla="*/ 0 h 470"/>
                <a:gd name="T98" fmla="*/ 471 w 471"/>
                <a:gd name="T99" fmla="*/ 470 h 4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71" h="470">
                  <a:moveTo>
                    <a:pt x="235" y="469"/>
                  </a:moveTo>
                  <a:lnTo>
                    <a:pt x="259" y="468"/>
                  </a:lnTo>
                  <a:lnTo>
                    <a:pt x="282" y="464"/>
                  </a:lnTo>
                  <a:lnTo>
                    <a:pt x="305" y="458"/>
                  </a:lnTo>
                  <a:lnTo>
                    <a:pt x="326" y="451"/>
                  </a:lnTo>
                  <a:lnTo>
                    <a:pt x="347" y="441"/>
                  </a:lnTo>
                  <a:lnTo>
                    <a:pt x="366" y="429"/>
                  </a:lnTo>
                  <a:lnTo>
                    <a:pt x="384" y="415"/>
                  </a:lnTo>
                  <a:lnTo>
                    <a:pt x="401" y="400"/>
                  </a:lnTo>
                  <a:lnTo>
                    <a:pt x="416" y="384"/>
                  </a:lnTo>
                  <a:lnTo>
                    <a:pt x="430" y="365"/>
                  </a:lnTo>
                  <a:lnTo>
                    <a:pt x="441" y="346"/>
                  </a:lnTo>
                  <a:lnTo>
                    <a:pt x="451" y="326"/>
                  </a:lnTo>
                  <a:lnTo>
                    <a:pt x="459" y="304"/>
                  </a:lnTo>
                  <a:lnTo>
                    <a:pt x="465" y="282"/>
                  </a:lnTo>
                  <a:lnTo>
                    <a:pt x="469" y="258"/>
                  </a:lnTo>
                  <a:lnTo>
                    <a:pt x="470" y="234"/>
                  </a:lnTo>
                  <a:lnTo>
                    <a:pt x="469" y="210"/>
                  </a:lnTo>
                  <a:lnTo>
                    <a:pt x="465" y="187"/>
                  </a:lnTo>
                  <a:lnTo>
                    <a:pt x="459" y="164"/>
                  </a:lnTo>
                  <a:lnTo>
                    <a:pt x="451" y="143"/>
                  </a:lnTo>
                  <a:lnTo>
                    <a:pt x="441" y="122"/>
                  </a:lnTo>
                  <a:lnTo>
                    <a:pt x="430" y="103"/>
                  </a:lnTo>
                  <a:lnTo>
                    <a:pt x="416" y="85"/>
                  </a:lnTo>
                  <a:lnTo>
                    <a:pt x="401" y="68"/>
                  </a:lnTo>
                  <a:lnTo>
                    <a:pt x="384" y="53"/>
                  </a:lnTo>
                  <a:lnTo>
                    <a:pt x="366" y="40"/>
                  </a:lnTo>
                  <a:lnTo>
                    <a:pt x="347" y="28"/>
                  </a:lnTo>
                  <a:lnTo>
                    <a:pt x="326" y="18"/>
                  </a:lnTo>
                  <a:lnTo>
                    <a:pt x="305" y="10"/>
                  </a:lnTo>
                  <a:lnTo>
                    <a:pt x="282" y="4"/>
                  </a:lnTo>
                  <a:lnTo>
                    <a:pt x="259" y="1"/>
                  </a:lnTo>
                  <a:lnTo>
                    <a:pt x="235" y="0"/>
                  </a:lnTo>
                  <a:lnTo>
                    <a:pt x="211" y="1"/>
                  </a:lnTo>
                  <a:lnTo>
                    <a:pt x="188" y="4"/>
                  </a:lnTo>
                  <a:lnTo>
                    <a:pt x="165" y="10"/>
                  </a:lnTo>
                  <a:lnTo>
                    <a:pt x="144" y="18"/>
                  </a:lnTo>
                  <a:lnTo>
                    <a:pt x="123" y="28"/>
                  </a:lnTo>
                  <a:lnTo>
                    <a:pt x="104" y="40"/>
                  </a:lnTo>
                  <a:lnTo>
                    <a:pt x="86" y="53"/>
                  </a:lnTo>
                  <a:lnTo>
                    <a:pt x="69" y="68"/>
                  </a:lnTo>
                  <a:lnTo>
                    <a:pt x="54" y="85"/>
                  </a:lnTo>
                  <a:lnTo>
                    <a:pt x="40" y="103"/>
                  </a:lnTo>
                  <a:lnTo>
                    <a:pt x="29" y="122"/>
                  </a:lnTo>
                  <a:lnTo>
                    <a:pt x="19" y="143"/>
                  </a:lnTo>
                  <a:lnTo>
                    <a:pt x="11" y="164"/>
                  </a:lnTo>
                  <a:lnTo>
                    <a:pt x="5" y="187"/>
                  </a:lnTo>
                  <a:lnTo>
                    <a:pt x="2" y="210"/>
                  </a:lnTo>
                  <a:lnTo>
                    <a:pt x="0" y="234"/>
                  </a:lnTo>
                  <a:lnTo>
                    <a:pt x="2" y="258"/>
                  </a:lnTo>
                  <a:lnTo>
                    <a:pt x="5" y="282"/>
                  </a:lnTo>
                  <a:lnTo>
                    <a:pt x="11" y="304"/>
                  </a:lnTo>
                  <a:lnTo>
                    <a:pt x="19" y="326"/>
                  </a:lnTo>
                  <a:lnTo>
                    <a:pt x="29" y="346"/>
                  </a:lnTo>
                  <a:lnTo>
                    <a:pt x="40" y="365"/>
                  </a:lnTo>
                  <a:lnTo>
                    <a:pt x="54" y="384"/>
                  </a:lnTo>
                  <a:lnTo>
                    <a:pt x="69" y="400"/>
                  </a:lnTo>
                  <a:lnTo>
                    <a:pt x="86" y="415"/>
                  </a:lnTo>
                  <a:lnTo>
                    <a:pt x="104" y="429"/>
                  </a:lnTo>
                  <a:lnTo>
                    <a:pt x="123" y="441"/>
                  </a:lnTo>
                  <a:lnTo>
                    <a:pt x="144" y="451"/>
                  </a:lnTo>
                  <a:lnTo>
                    <a:pt x="165" y="458"/>
                  </a:lnTo>
                  <a:lnTo>
                    <a:pt x="188" y="464"/>
                  </a:lnTo>
                  <a:lnTo>
                    <a:pt x="211" y="468"/>
                  </a:lnTo>
                </a:path>
              </a:pathLst>
            </a:custGeom>
            <a:noFill/>
            <a:ln w="12700" cap="rnd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2" name="Freeform 523"/>
            <p:cNvSpPr>
              <a:spLocks/>
            </p:cNvSpPr>
            <p:nvPr/>
          </p:nvSpPr>
          <p:spPr bwMode="auto">
            <a:xfrm>
              <a:off x="823" y="3482"/>
              <a:ext cx="3" cy="6"/>
            </a:xfrm>
            <a:custGeom>
              <a:avLst/>
              <a:gdLst>
                <a:gd name="T0" fmla="*/ 0 w 3"/>
                <a:gd name="T1" fmla="*/ 1 h 6"/>
                <a:gd name="T2" fmla="*/ 0 w 3"/>
                <a:gd name="T3" fmla="*/ 1 h 6"/>
                <a:gd name="T4" fmla="*/ 0 w 3"/>
                <a:gd name="T5" fmla="*/ 0 h 6"/>
                <a:gd name="T6" fmla="*/ 0 w 3"/>
                <a:gd name="T7" fmla="*/ 0 h 6"/>
                <a:gd name="T8" fmla="*/ 2 w 3"/>
                <a:gd name="T9" fmla="*/ 0 h 6"/>
                <a:gd name="T10" fmla="*/ 1 w 3"/>
                <a:gd name="T11" fmla="*/ 0 h 6"/>
                <a:gd name="T12" fmla="*/ 1 w 3"/>
                <a:gd name="T13" fmla="*/ 0 h 6"/>
                <a:gd name="T14" fmla="*/ 1 w 3"/>
                <a:gd name="T15" fmla="*/ 1 h 6"/>
                <a:gd name="T16" fmla="*/ 1 w 3"/>
                <a:gd name="T17" fmla="*/ 4 h 6"/>
                <a:gd name="T18" fmla="*/ 1 w 3"/>
                <a:gd name="T19" fmla="*/ 5 h 6"/>
                <a:gd name="T20" fmla="*/ 2 w 3"/>
                <a:gd name="T21" fmla="*/ 5 h 6"/>
                <a:gd name="T22" fmla="*/ 2 w 3"/>
                <a:gd name="T23" fmla="*/ 5 h 6"/>
                <a:gd name="T24" fmla="*/ 0 w 3"/>
                <a:gd name="T25" fmla="*/ 5 h 6"/>
                <a:gd name="T26" fmla="*/ 0 w 3"/>
                <a:gd name="T27" fmla="*/ 5 h 6"/>
                <a:gd name="T28" fmla="*/ 0 w 3"/>
                <a:gd name="T29" fmla="*/ 5 h 6"/>
                <a:gd name="T30" fmla="*/ 0 w 3"/>
                <a:gd name="T31" fmla="*/ 1 h 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"/>
                <a:gd name="T49" fmla="*/ 0 h 6"/>
                <a:gd name="T50" fmla="*/ 3 w 3"/>
                <a:gd name="T51" fmla="*/ 6 h 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" h="6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4"/>
                  </a:lnTo>
                  <a:lnTo>
                    <a:pt x="1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3" name="Freeform 524"/>
            <p:cNvSpPr>
              <a:spLocks/>
            </p:cNvSpPr>
            <p:nvPr/>
          </p:nvSpPr>
          <p:spPr bwMode="auto">
            <a:xfrm>
              <a:off x="843" y="3483"/>
              <a:ext cx="6" cy="8"/>
            </a:xfrm>
            <a:custGeom>
              <a:avLst/>
              <a:gdLst>
                <a:gd name="T0" fmla="*/ 3 w 6"/>
                <a:gd name="T1" fmla="*/ 4 h 8"/>
                <a:gd name="T2" fmla="*/ 3 w 6"/>
                <a:gd name="T3" fmla="*/ 5 h 8"/>
                <a:gd name="T4" fmla="*/ 3 w 6"/>
                <a:gd name="T5" fmla="*/ 5 h 8"/>
                <a:gd name="T6" fmla="*/ 3 w 6"/>
                <a:gd name="T7" fmla="*/ 6 h 8"/>
                <a:gd name="T8" fmla="*/ 3 w 6"/>
                <a:gd name="T9" fmla="*/ 6 h 8"/>
                <a:gd name="T10" fmla="*/ 3 w 6"/>
                <a:gd name="T11" fmla="*/ 6 h 8"/>
                <a:gd name="T12" fmla="*/ 2 w 6"/>
                <a:gd name="T13" fmla="*/ 6 h 8"/>
                <a:gd name="T14" fmla="*/ 2 w 6"/>
                <a:gd name="T15" fmla="*/ 6 h 8"/>
                <a:gd name="T16" fmla="*/ 1 w 6"/>
                <a:gd name="T17" fmla="*/ 6 h 8"/>
                <a:gd name="T18" fmla="*/ 1 w 6"/>
                <a:gd name="T19" fmla="*/ 6 h 8"/>
                <a:gd name="T20" fmla="*/ 1 w 6"/>
                <a:gd name="T21" fmla="*/ 6 h 8"/>
                <a:gd name="T22" fmla="*/ 1 w 6"/>
                <a:gd name="T23" fmla="*/ 5 h 8"/>
                <a:gd name="T24" fmla="*/ 0 w 6"/>
                <a:gd name="T25" fmla="*/ 5 h 8"/>
                <a:gd name="T26" fmla="*/ 0 w 6"/>
                <a:gd name="T27" fmla="*/ 4 h 8"/>
                <a:gd name="T28" fmla="*/ 1 w 6"/>
                <a:gd name="T29" fmla="*/ 2 h 8"/>
                <a:gd name="T30" fmla="*/ 1 w 6"/>
                <a:gd name="T31" fmla="*/ 2 h 8"/>
                <a:gd name="T32" fmla="*/ 1 w 6"/>
                <a:gd name="T33" fmla="*/ 2 h 8"/>
                <a:gd name="T34" fmla="*/ 1 w 6"/>
                <a:gd name="T35" fmla="*/ 1 h 8"/>
                <a:gd name="T36" fmla="*/ 2 w 6"/>
                <a:gd name="T37" fmla="*/ 1 h 8"/>
                <a:gd name="T38" fmla="*/ 2 w 6"/>
                <a:gd name="T39" fmla="*/ 1 h 8"/>
                <a:gd name="T40" fmla="*/ 0 w 6"/>
                <a:gd name="T41" fmla="*/ 0 h 8"/>
                <a:gd name="T42" fmla="*/ 0 w 6"/>
                <a:gd name="T43" fmla="*/ 1 h 8"/>
                <a:gd name="T44" fmla="*/ 0 w 6"/>
                <a:gd name="T45" fmla="*/ 1 h 8"/>
                <a:gd name="T46" fmla="*/ 0 w 6"/>
                <a:gd name="T47" fmla="*/ 2 h 8"/>
                <a:gd name="T48" fmla="*/ 0 w 6"/>
                <a:gd name="T49" fmla="*/ 4 h 8"/>
                <a:gd name="T50" fmla="*/ 0 w 6"/>
                <a:gd name="T51" fmla="*/ 5 h 8"/>
                <a:gd name="T52" fmla="*/ 0 w 6"/>
                <a:gd name="T53" fmla="*/ 5 h 8"/>
                <a:gd name="T54" fmla="*/ 0 w 6"/>
                <a:gd name="T55" fmla="*/ 6 h 8"/>
                <a:gd name="T56" fmla="*/ 0 w 6"/>
                <a:gd name="T57" fmla="*/ 6 h 8"/>
                <a:gd name="T58" fmla="*/ 0 w 6"/>
                <a:gd name="T59" fmla="*/ 6 h 8"/>
                <a:gd name="T60" fmla="*/ 1 w 6"/>
                <a:gd name="T61" fmla="*/ 6 h 8"/>
                <a:gd name="T62" fmla="*/ 1 w 6"/>
                <a:gd name="T63" fmla="*/ 7 h 8"/>
                <a:gd name="T64" fmla="*/ 2 w 6"/>
                <a:gd name="T65" fmla="*/ 7 h 8"/>
                <a:gd name="T66" fmla="*/ 2 w 6"/>
                <a:gd name="T67" fmla="*/ 7 h 8"/>
                <a:gd name="T68" fmla="*/ 3 w 6"/>
                <a:gd name="T69" fmla="*/ 7 h 8"/>
                <a:gd name="T70" fmla="*/ 3 w 6"/>
                <a:gd name="T71" fmla="*/ 6 h 8"/>
                <a:gd name="T72" fmla="*/ 3 w 6"/>
                <a:gd name="T73" fmla="*/ 6 h 8"/>
                <a:gd name="T74" fmla="*/ 3 w 6"/>
                <a:gd name="T75" fmla="*/ 6 h 8"/>
                <a:gd name="T76" fmla="*/ 4 w 6"/>
                <a:gd name="T77" fmla="*/ 6 h 8"/>
                <a:gd name="T78" fmla="*/ 4 w 6"/>
                <a:gd name="T79" fmla="*/ 5 h 8"/>
                <a:gd name="T80" fmla="*/ 4 w 6"/>
                <a:gd name="T81" fmla="*/ 5 h 8"/>
                <a:gd name="T82" fmla="*/ 4 w 6"/>
                <a:gd name="T83" fmla="*/ 3 h 8"/>
                <a:gd name="T84" fmla="*/ 4 w 6"/>
                <a:gd name="T85" fmla="*/ 2 h 8"/>
                <a:gd name="T86" fmla="*/ 4 w 6"/>
                <a:gd name="T87" fmla="*/ 2 h 8"/>
                <a:gd name="T88" fmla="*/ 5 w 6"/>
                <a:gd name="T89" fmla="*/ 2 h 8"/>
                <a:gd name="T90" fmla="*/ 5 w 6"/>
                <a:gd name="T91" fmla="*/ 2 h 8"/>
                <a:gd name="T92" fmla="*/ 5 w 6"/>
                <a:gd name="T93" fmla="*/ 1 h 8"/>
                <a:gd name="T94" fmla="*/ 3 w 6"/>
                <a:gd name="T95" fmla="*/ 1 h 8"/>
                <a:gd name="T96" fmla="*/ 4 w 6"/>
                <a:gd name="T97" fmla="*/ 1 h 8"/>
                <a:gd name="T98" fmla="*/ 4 w 6"/>
                <a:gd name="T99" fmla="*/ 2 h 8"/>
                <a:gd name="T100" fmla="*/ 4 w 6"/>
                <a:gd name="T101" fmla="*/ 2 h 8"/>
                <a:gd name="T102" fmla="*/ 4 w 6"/>
                <a:gd name="T103" fmla="*/ 3 h 8"/>
                <a:gd name="T104" fmla="*/ 3 w 6"/>
                <a:gd name="T105" fmla="*/ 4 h 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"/>
                <a:gd name="T160" fmla="*/ 0 h 8"/>
                <a:gd name="T161" fmla="*/ 6 w 6"/>
                <a:gd name="T162" fmla="*/ 8 h 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" h="8">
                  <a:moveTo>
                    <a:pt x="3" y="4"/>
                  </a:moveTo>
                  <a:lnTo>
                    <a:pt x="3" y="5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4" y="6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3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4" name="Freeform 525"/>
            <p:cNvSpPr>
              <a:spLocks/>
            </p:cNvSpPr>
            <p:nvPr/>
          </p:nvSpPr>
          <p:spPr bwMode="auto">
            <a:xfrm>
              <a:off x="715" y="3467"/>
              <a:ext cx="23" cy="27"/>
            </a:xfrm>
            <a:custGeom>
              <a:avLst/>
              <a:gdLst>
                <a:gd name="T0" fmla="*/ 11 w 23"/>
                <a:gd name="T1" fmla="*/ 7 h 27"/>
                <a:gd name="T2" fmla="*/ 11 w 23"/>
                <a:gd name="T3" fmla="*/ 7 h 27"/>
                <a:gd name="T4" fmla="*/ 10 w 23"/>
                <a:gd name="T5" fmla="*/ 6 h 27"/>
                <a:gd name="T6" fmla="*/ 10 w 23"/>
                <a:gd name="T7" fmla="*/ 5 h 27"/>
                <a:gd name="T8" fmla="*/ 10 w 23"/>
                <a:gd name="T9" fmla="*/ 4 h 27"/>
                <a:gd name="T10" fmla="*/ 10 w 23"/>
                <a:gd name="T11" fmla="*/ 3 h 27"/>
                <a:gd name="T12" fmla="*/ 11 w 23"/>
                <a:gd name="T13" fmla="*/ 3 h 27"/>
                <a:gd name="T14" fmla="*/ 12 w 23"/>
                <a:gd name="T15" fmla="*/ 2 h 27"/>
                <a:gd name="T16" fmla="*/ 13 w 23"/>
                <a:gd name="T17" fmla="*/ 2 h 27"/>
                <a:gd name="T18" fmla="*/ 13 w 23"/>
                <a:gd name="T19" fmla="*/ 2 h 27"/>
                <a:gd name="T20" fmla="*/ 14 w 23"/>
                <a:gd name="T21" fmla="*/ 2 h 27"/>
                <a:gd name="T22" fmla="*/ 15 w 23"/>
                <a:gd name="T23" fmla="*/ 2 h 27"/>
                <a:gd name="T24" fmla="*/ 16 w 23"/>
                <a:gd name="T25" fmla="*/ 2 h 27"/>
                <a:gd name="T26" fmla="*/ 16 w 23"/>
                <a:gd name="T27" fmla="*/ 3 h 27"/>
                <a:gd name="T28" fmla="*/ 17 w 23"/>
                <a:gd name="T29" fmla="*/ 3 h 27"/>
                <a:gd name="T30" fmla="*/ 17 w 23"/>
                <a:gd name="T31" fmla="*/ 3 h 27"/>
                <a:gd name="T32" fmla="*/ 18 w 23"/>
                <a:gd name="T33" fmla="*/ 3 h 27"/>
                <a:gd name="T34" fmla="*/ 19 w 23"/>
                <a:gd name="T35" fmla="*/ 4 h 27"/>
                <a:gd name="T36" fmla="*/ 20 w 23"/>
                <a:gd name="T37" fmla="*/ 4 h 27"/>
                <a:gd name="T38" fmla="*/ 20 w 23"/>
                <a:gd name="T39" fmla="*/ 3 h 27"/>
                <a:gd name="T40" fmla="*/ 16 w 23"/>
                <a:gd name="T41" fmla="*/ 0 h 27"/>
                <a:gd name="T42" fmla="*/ 0 w 23"/>
                <a:gd name="T43" fmla="*/ 7 h 27"/>
                <a:gd name="T44" fmla="*/ 1 w 23"/>
                <a:gd name="T45" fmla="*/ 13 h 27"/>
                <a:gd name="T46" fmla="*/ 2 w 23"/>
                <a:gd name="T47" fmla="*/ 13 h 27"/>
                <a:gd name="T48" fmla="*/ 2 w 23"/>
                <a:gd name="T49" fmla="*/ 12 h 27"/>
                <a:gd name="T50" fmla="*/ 2 w 23"/>
                <a:gd name="T51" fmla="*/ 11 h 27"/>
                <a:gd name="T52" fmla="*/ 2 w 23"/>
                <a:gd name="T53" fmla="*/ 11 h 27"/>
                <a:gd name="T54" fmla="*/ 2 w 23"/>
                <a:gd name="T55" fmla="*/ 10 h 27"/>
                <a:gd name="T56" fmla="*/ 2 w 23"/>
                <a:gd name="T57" fmla="*/ 9 h 27"/>
                <a:gd name="T58" fmla="*/ 3 w 23"/>
                <a:gd name="T59" fmla="*/ 8 h 27"/>
                <a:gd name="T60" fmla="*/ 3 w 23"/>
                <a:gd name="T61" fmla="*/ 7 h 27"/>
                <a:gd name="T62" fmla="*/ 4 w 23"/>
                <a:gd name="T63" fmla="*/ 7 h 27"/>
                <a:gd name="T64" fmla="*/ 4 w 23"/>
                <a:gd name="T65" fmla="*/ 7 h 27"/>
                <a:gd name="T66" fmla="*/ 5 w 23"/>
                <a:gd name="T67" fmla="*/ 7 h 27"/>
                <a:gd name="T68" fmla="*/ 6 w 23"/>
                <a:gd name="T69" fmla="*/ 6 h 27"/>
                <a:gd name="T70" fmla="*/ 6 w 23"/>
                <a:gd name="T71" fmla="*/ 6 h 27"/>
                <a:gd name="T72" fmla="*/ 7 w 23"/>
                <a:gd name="T73" fmla="*/ 6 h 27"/>
                <a:gd name="T74" fmla="*/ 8 w 23"/>
                <a:gd name="T75" fmla="*/ 7 h 27"/>
                <a:gd name="T76" fmla="*/ 8 w 23"/>
                <a:gd name="T77" fmla="*/ 7 h 27"/>
                <a:gd name="T78" fmla="*/ 9 w 23"/>
                <a:gd name="T79" fmla="*/ 7 h 27"/>
                <a:gd name="T80" fmla="*/ 9 w 23"/>
                <a:gd name="T81" fmla="*/ 8 h 27"/>
                <a:gd name="T82" fmla="*/ 14 w 23"/>
                <a:gd name="T83" fmla="*/ 20 h 27"/>
                <a:gd name="T84" fmla="*/ 14 w 23"/>
                <a:gd name="T85" fmla="*/ 20 h 27"/>
                <a:gd name="T86" fmla="*/ 14 w 23"/>
                <a:gd name="T87" fmla="*/ 21 h 27"/>
                <a:gd name="T88" fmla="*/ 15 w 23"/>
                <a:gd name="T89" fmla="*/ 22 h 27"/>
                <a:gd name="T90" fmla="*/ 15 w 23"/>
                <a:gd name="T91" fmla="*/ 23 h 27"/>
                <a:gd name="T92" fmla="*/ 15 w 23"/>
                <a:gd name="T93" fmla="*/ 24 h 27"/>
                <a:gd name="T94" fmla="*/ 14 w 23"/>
                <a:gd name="T95" fmla="*/ 24 h 27"/>
                <a:gd name="T96" fmla="*/ 14 w 23"/>
                <a:gd name="T97" fmla="*/ 24 h 27"/>
                <a:gd name="T98" fmla="*/ 13 w 23"/>
                <a:gd name="T99" fmla="*/ 25 h 27"/>
                <a:gd name="T100" fmla="*/ 13 w 23"/>
                <a:gd name="T101" fmla="*/ 26 h 27"/>
                <a:gd name="T102" fmla="*/ 22 w 23"/>
                <a:gd name="T103" fmla="*/ 22 h 27"/>
                <a:gd name="T104" fmla="*/ 21 w 23"/>
                <a:gd name="T105" fmla="*/ 20 h 27"/>
                <a:gd name="T106" fmla="*/ 20 w 23"/>
                <a:gd name="T107" fmla="*/ 21 h 27"/>
                <a:gd name="T108" fmla="*/ 20 w 23"/>
                <a:gd name="T109" fmla="*/ 21 h 27"/>
                <a:gd name="T110" fmla="*/ 19 w 23"/>
                <a:gd name="T111" fmla="*/ 21 h 27"/>
                <a:gd name="T112" fmla="*/ 18 w 23"/>
                <a:gd name="T113" fmla="*/ 21 h 27"/>
                <a:gd name="T114" fmla="*/ 18 w 23"/>
                <a:gd name="T115" fmla="*/ 20 h 27"/>
                <a:gd name="T116" fmla="*/ 17 w 23"/>
                <a:gd name="T117" fmla="*/ 20 h 27"/>
                <a:gd name="T118" fmla="*/ 17 w 23"/>
                <a:gd name="T119" fmla="*/ 20 h 27"/>
                <a:gd name="T120" fmla="*/ 17 w 23"/>
                <a:gd name="T121" fmla="*/ 19 h 27"/>
                <a:gd name="T122" fmla="*/ 17 w 23"/>
                <a:gd name="T123" fmla="*/ 19 h 27"/>
                <a:gd name="T124" fmla="*/ 11 w 23"/>
                <a:gd name="T125" fmla="*/ 7 h 2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3"/>
                <a:gd name="T190" fmla="*/ 0 h 27"/>
                <a:gd name="T191" fmla="*/ 23 w 23"/>
                <a:gd name="T192" fmla="*/ 27 h 2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3" h="27">
                  <a:moveTo>
                    <a:pt x="11" y="7"/>
                  </a:moveTo>
                  <a:lnTo>
                    <a:pt x="11" y="7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9" y="4"/>
                  </a:lnTo>
                  <a:lnTo>
                    <a:pt x="20" y="4"/>
                  </a:lnTo>
                  <a:lnTo>
                    <a:pt x="20" y="3"/>
                  </a:lnTo>
                  <a:lnTo>
                    <a:pt x="16" y="0"/>
                  </a:lnTo>
                  <a:lnTo>
                    <a:pt x="0" y="7"/>
                  </a:lnTo>
                  <a:lnTo>
                    <a:pt x="1" y="13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9"/>
                  </a:lnTo>
                  <a:lnTo>
                    <a:pt x="3" y="8"/>
                  </a:lnTo>
                  <a:lnTo>
                    <a:pt x="3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6" y="6"/>
                  </a:lnTo>
                  <a:lnTo>
                    <a:pt x="7" y="6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14" y="20"/>
                  </a:lnTo>
                  <a:lnTo>
                    <a:pt x="14" y="21"/>
                  </a:lnTo>
                  <a:lnTo>
                    <a:pt x="15" y="22"/>
                  </a:lnTo>
                  <a:lnTo>
                    <a:pt x="15" y="23"/>
                  </a:lnTo>
                  <a:lnTo>
                    <a:pt x="15" y="24"/>
                  </a:lnTo>
                  <a:lnTo>
                    <a:pt x="14" y="24"/>
                  </a:lnTo>
                  <a:lnTo>
                    <a:pt x="13" y="25"/>
                  </a:lnTo>
                  <a:lnTo>
                    <a:pt x="13" y="26"/>
                  </a:lnTo>
                  <a:lnTo>
                    <a:pt x="22" y="22"/>
                  </a:lnTo>
                  <a:lnTo>
                    <a:pt x="21" y="20"/>
                  </a:lnTo>
                  <a:lnTo>
                    <a:pt x="20" y="21"/>
                  </a:lnTo>
                  <a:lnTo>
                    <a:pt x="19" y="21"/>
                  </a:lnTo>
                  <a:lnTo>
                    <a:pt x="18" y="21"/>
                  </a:lnTo>
                  <a:lnTo>
                    <a:pt x="18" y="20"/>
                  </a:lnTo>
                  <a:lnTo>
                    <a:pt x="17" y="20"/>
                  </a:lnTo>
                  <a:lnTo>
                    <a:pt x="17" y="19"/>
                  </a:lnTo>
                  <a:lnTo>
                    <a:pt x="11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5" name="Freeform 526"/>
            <p:cNvSpPr>
              <a:spLocks/>
            </p:cNvSpPr>
            <p:nvPr/>
          </p:nvSpPr>
          <p:spPr bwMode="auto">
            <a:xfrm>
              <a:off x="746" y="3460"/>
              <a:ext cx="22" cy="26"/>
            </a:xfrm>
            <a:custGeom>
              <a:avLst/>
              <a:gdLst>
                <a:gd name="T0" fmla="*/ 4 w 22"/>
                <a:gd name="T1" fmla="*/ 16 h 26"/>
                <a:gd name="T2" fmla="*/ 4 w 22"/>
                <a:gd name="T3" fmla="*/ 18 h 26"/>
                <a:gd name="T4" fmla="*/ 4 w 22"/>
                <a:gd name="T5" fmla="*/ 19 h 26"/>
                <a:gd name="T6" fmla="*/ 4 w 22"/>
                <a:gd name="T7" fmla="*/ 19 h 26"/>
                <a:gd name="T8" fmla="*/ 4 w 22"/>
                <a:gd name="T9" fmla="*/ 20 h 26"/>
                <a:gd name="T10" fmla="*/ 4 w 22"/>
                <a:gd name="T11" fmla="*/ 21 h 26"/>
                <a:gd name="T12" fmla="*/ 4 w 22"/>
                <a:gd name="T13" fmla="*/ 22 h 26"/>
                <a:gd name="T14" fmla="*/ 5 w 22"/>
                <a:gd name="T15" fmla="*/ 22 h 26"/>
                <a:gd name="T16" fmla="*/ 5 w 22"/>
                <a:gd name="T17" fmla="*/ 23 h 26"/>
                <a:gd name="T18" fmla="*/ 5 w 22"/>
                <a:gd name="T19" fmla="*/ 23 h 26"/>
                <a:gd name="T20" fmla="*/ 6 w 22"/>
                <a:gd name="T21" fmla="*/ 23 h 26"/>
                <a:gd name="T22" fmla="*/ 7 w 22"/>
                <a:gd name="T23" fmla="*/ 23 h 26"/>
                <a:gd name="T24" fmla="*/ 7 w 22"/>
                <a:gd name="T25" fmla="*/ 23 h 26"/>
                <a:gd name="T26" fmla="*/ 0 w 22"/>
                <a:gd name="T27" fmla="*/ 25 h 26"/>
                <a:gd name="T28" fmla="*/ 1 w 22"/>
                <a:gd name="T29" fmla="*/ 24 h 26"/>
                <a:gd name="T30" fmla="*/ 2 w 22"/>
                <a:gd name="T31" fmla="*/ 23 h 26"/>
                <a:gd name="T32" fmla="*/ 2 w 22"/>
                <a:gd name="T33" fmla="*/ 23 h 26"/>
                <a:gd name="T34" fmla="*/ 2 w 22"/>
                <a:gd name="T35" fmla="*/ 23 h 26"/>
                <a:gd name="T36" fmla="*/ 2 w 22"/>
                <a:gd name="T37" fmla="*/ 22 h 26"/>
                <a:gd name="T38" fmla="*/ 2 w 22"/>
                <a:gd name="T39" fmla="*/ 20 h 26"/>
                <a:gd name="T40" fmla="*/ 2 w 22"/>
                <a:gd name="T41" fmla="*/ 19 h 26"/>
                <a:gd name="T42" fmla="*/ 2 w 22"/>
                <a:gd name="T43" fmla="*/ 19 h 26"/>
                <a:gd name="T44" fmla="*/ 2 w 22"/>
                <a:gd name="T45" fmla="*/ 1 h 26"/>
                <a:gd name="T46" fmla="*/ 5 w 22"/>
                <a:gd name="T47" fmla="*/ 0 h 26"/>
                <a:gd name="T48" fmla="*/ 15 w 22"/>
                <a:gd name="T49" fmla="*/ 14 h 26"/>
                <a:gd name="T50" fmla="*/ 16 w 22"/>
                <a:gd name="T51" fmla="*/ 14 h 26"/>
                <a:gd name="T52" fmla="*/ 16 w 22"/>
                <a:gd name="T53" fmla="*/ 15 h 26"/>
                <a:gd name="T54" fmla="*/ 16 w 22"/>
                <a:gd name="T55" fmla="*/ 15 h 26"/>
                <a:gd name="T56" fmla="*/ 17 w 22"/>
                <a:gd name="T57" fmla="*/ 16 h 26"/>
                <a:gd name="T58" fmla="*/ 17 w 22"/>
                <a:gd name="T59" fmla="*/ 17 h 26"/>
                <a:gd name="T60" fmla="*/ 18 w 22"/>
                <a:gd name="T61" fmla="*/ 17 h 26"/>
                <a:gd name="T62" fmla="*/ 20 w 22"/>
                <a:gd name="T63" fmla="*/ 17 h 26"/>
                <a:gd name="T64" fmla="*/ 21 w 22"/>
                <a:gd name="T65" fmla="*/ 19 h 26"/>
                <a:gd name="T66" fmla="*/ 12 w 22"/>
                <a:gd name="T67" fmla="*/ 21 h 26"/>
                <a:gd name="T68" fmla="*/ 12 w 22"/>
                <a:gd name="T69" fmla="*/ 20 h 26"/>
                <a:gd name="T70" fmla="*/ 13 w 22"/>
                <a:gd name="T71" fmla="*/ 20 h 26"/>
                <a:gd name="T72" fmla="*/ 14 w 22"/>
                <a:gd name="T73" fmla="*/ 19 h 26"/>
                <a:gd name="T74" fmla="*/ 15 w 22"/>
                <a:gd name="T75" fmla="*/ 19 h 26"/>
                <a:gd name="T76" fmla="*/ 14 w 22"/>
                <a:gd name="T77" fmla="*/ 18 h 26"/>
                <a:gd name="T78" fmla="*/ 14 w 22"/>
                <a:gd name="T79" fmla="*/ 17 h 26"/>
                <a:gd name="T80" fmla="*/ 13 w 22"/>
                <a:gd name="T81" fmla="*/ 17 h 26"/>
                <a:gd name="T82" fmla="*/ 11 w 22"/>
                <a:gd name="T83" fmla="*/ 14 h 26"/>
                <a:gd name="T84" fmla="*/ 4 w 22"/>
                <a:gd name="T85" fmla="*/ 16 h 2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2"/>
                <a:gd name="T130" fmla="*/ 0 h 26"/>
                <a:gd name="T131" fmla="*/ 22 w 22"/>
                <a:gd name="T132" fmla="*/ 26 h 2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2" h="26">
                  <a:moveTo>
                    <a:pt x="4" y="16"/>
                  </a:moveTo>
                  <a:lnTo>
                    <a:pt x="4" y="18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4" y="21"/>
                  </a:lnTo>
                  <a:lnTo>
                    <a:pt x="4" y="22"/>
                  </a:lnTo>
                  <a:lnTo>
                    <a:pt x="5" y="22"/>
                  </a:lnTo>
                  <a:lnTo>
                    <a:pt x="5" y="23"/>
                  </a:lnTo>
                  <a:lnTo>
                    <a:pt x="6" y="23"/>
                  </a:lnTo>
                  <a:lnTo>
                    <a:pt x="7" y="23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"/>
                  </a:lnTo>
                  <a:lnTo>
                    <a:pt x="5" y="0"/>
                  </a:lnTo>
                  <a:lnTo>
                    <a:pt x="15" y="14"/>
                  </a:lnTo>
                  <a:lnTo>
                    <a:pt x="16" y="14"/>
                  </a:lnTo>
                  <a:lnTo>
                    <a:pt x="16" y="15"/>
                  </a:lnTo>
                  <a:lnTo>
                    <a:pt x="17" y="16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1" y="19"/>
                  </a:lnTo>
                  <a:lnTo>
                    <a:pt x="12" y="21"/>
                  </a:lnTo>
                  <a:lnTo>
                    <a:pt x="12" y="20"/>
                  </a:lnTo>
                  <a:lnTo>
                    <a:pt x="13" y="20"/>
                  </a:lnTo>
                  <a:lnTo>
                    <a:pt x="14" y="19"/>
                  </a:lnTo>
                  <a:lnTo>
                    <a:pt x="15" y="19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3" y="17"/>
                  </a:lnTo>
                  <a:lnTo>
                    <a:pt x="11" y="14"/>
                  </a:lnTo>
                  <a:lnTo>
                    <a:pt x="4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6" name="Freeform 527"/>
            <p:cNvSpPr>
              <a:spLocks/>
            </p:cNvSpPr>
            <p:nvPr/>
          </p:nvSpPr>
          <p:spPr bwMode="auto">
            <a:xfrm>
              <a:off x="751" y="3464"/>
              <a:ext cx="3" cy="9"/>
            </a:xfrm>
            <a:custGeom>
              <a:avLst/>
              <a:gdLst>
                <a:gd name="T0" fmla="*/ 2 w 3"/>
                <a:gd name="T1" fmla="*/ 6 h 9"/>
                <a:gd name="T2" fmla="*/ 0 w 3"/>
                <a:gd name="T3" fmla="*/ 0 h 9"/>
                <a:gd name="T4" fmla="*/ 0 w 3"/>
                <a:gd name="T5" fmla="*/ 8 h 9"/>
                <a:gd name="T6" fmla="*/ 2 w 3"/>
                <a:gd name="T7" fmla="*/ 6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"/>
                <a:gd name="T13" fmla="*/ 0 h 9"/>
                <a:gd name="T14" fmla="*/ 3 w 3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" h="9">
                  <a:moveTo>
                    <a:pt x="2" y="6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2" y="6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7" name="Freeform 528"/>
            <p:cNvSpPr>
              <a:spLocks/>
            </p:cNvSpPr>
            <p:nvPr/>
          </p:nvSpPr>
          <p:spPr bwMode="auto">
            <a:xfrm>
              <a:off x="765" y="3451"/>
              <a:ext cx="22" cy="26"/>
            </a:xfrm>
            <a:custGeom>
              <a:avLst/>
              <a:gdLst>
                <a:gd name="T0" fmla="*/ 12 w 22"/>
                <a:gd name="T1" fmla="*/ 6 h 26"/>
                <a:gd name="T2" fmla="*/ 12 w 22"/>
                <a:gd name="T3" fmla="*/ 4 h 26"/>
                <a:gd name="T4" fmla="*/ 12 w 22"/>
                <a:gd name="T5" fmla="*/ 3 h 26"/>
                <a:gd name="T6" fmla="*/ 13 w 22"/>
                <a:gd name="T7" fmla="*/ 2 h 26"/>
                <a:gd name="T8" fmla="*/ 15 w 22"/>
                <a:gd name="T9" fmla="*/ 2 h 26"/>
                <a:gd name="T10" fmla="*/ 16 w 22"/>
                <a:gd name="T11" fmla="*/ 2 h 26"/>
                <a:gd name="T12" fmla="*/ 17 w 22"/>
                <a:gd name="T13" fmla="*/ 3 h 26"/>
                <a:gd name="T14" fmla="*/ 18 w 22"/>
                <a:gd name="T15" fmla="*/ 4 h 26"/>
                <a:gd name="T16" fmla="*/ 19 w 22"/>
                <a:gd name="T17" fmla="*/ 5 h 26"/>
                <a:gd name="T18" fmla="*/ 20 w 22"/>
                <a:gd name="T19" fmla="*/ 6 h 26"/>
                <a:gd name="T20" fmla="*/ 21 w 22"/>
                <a:gd name="T21" fmla="*/ 6 h 26"/>
                <a:gd name="T22" fmla="*/ 2 w 22"/>
                <a:gd name="T23" fmla="*/ 4 h 26"/>
                <a:gd name="T24" fmla="*/ 1 w 22"/>
                <a:gd name="T25" fmla="*/ 10 h 26"/>
                <a:gd name="T26" fmla="*/ 2 w 22"/>
                <a:gd name="T27" fmla="*/ 8 h 26"/>
                <a:gd name="T28" fmla="*/ 2 w 22"/>
                <a:gd name="T29" fmla="*/ 7 h 26"/>
                <a:gd name="T30" fmla="*/ 3 w 22"/>
                <a:gd name="T31" fmla="*/ 6 h 26"/>
                <a:gd name="T32" fmla="*/ 4 w 22"/>
                <a:gd name="T33" fmla="*/ 6 h 26"/>
                <a:gd name="T34" fmla="*/ 5 w 22"/>
                <a:gd name="T35" fmla="*/ 5 h 26"/>
                <a:gd name="T36" fmla="*/ 6 w 22"/>
                <a:gd name="T37" fmla="*/ 4 h 26"/>
                <a:gd name="T38" fmla="*/ 8 w 22"/>
                <a:gd name="T39" fmla="*/ 4 h 26"/>
                <a:gd name="T40" fmla="*/ 9 w 22"/>
                <a:gd name="T41" fmla="*/ 5 h 26"/>
                <a:gd name="T42" fmla="*/ 9 w 22"/>
                <a:gd name="T43" fmla="*/ 6 h 26"/>
                <a:gd name="T44" fmla="*/ 12 w 22"/>
                <a:gd name="T45" fmla="*/ 19 h 26"/>
                <a:gd name="T46" fmla="*/ 12 w 22"/>
                <a:gd name="T47" fmla="*/ 21 h 26"/>
                <a:gd name="T48" fmla="*/ 12 w 22"/>
                <a:gd name="T49" fmla="*/ 23 h 26"/>
                <a:gd name="T50" fmla="*/ 11 w 22"/>
                <a:gd name="T51" fmla="*/ 23 h 26"/>
                <a:gd name="T52" fmla="*/ 9 w 22"/>
                <a:gd name="T53" fmla="*/ 24 h 26"/>
                <a:gd name="T54" fmla="*/ 19 w 22"/>
                <a:gd name="T55" fmla="*/ 23 h 26"/>
                <a:gd name="T56" fmla="*/ 17 w 22"/>
                <a:gd name="T57" fmla="*/ 23 h 26"/>
                <a:gd name="T58" fmla="*/ 16 w 22"/>
                <a:gd name="T59" fmla="*/ 23 h 26"/>
                <a:gd name="T60" fmla="*/ 15 w 22"/>
                <a:gd name="T61" fmla="*/ 21 h 26"/>
                <a:gd name="T62" fmla="*/ 15 w 22"/>
                <a:gd name="T63" fmla="*/ 19 h 26"/>
                <a:gd name="T64" fmla="*/ 12 w 22"/>
                <a:gd name="T65" fmla="*/ 6 h 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2"/>
                <a:gd name="T100" fmla="*/ 0 h 26"/>
                <a:gd name="T101" fmla="*/ 22 w 22"/>
                <a:gd name="T102" fmla="*/ 26 h 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2" h="26">
                  <a:moveTo>
                    <a:pt x="12" y="6"/>
                  </a:moveTo>
                  <a:lnTo>
                    <a:pt x="12" y="6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8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20" y="6"/>
                  </a:lnTo>
                  <a:lnTo>
                    <a:pt x="21" y="6"/>
                  </a:lnTo>
                  <a:lnTo>
                    <a:pt x="18" y="0"/>
                  </a:lnTo>
                  <a:lnTo>
                    <a:pt x="2" y="4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5" y="5"/>
                  </a:lnTo>
                  <a:lnTo>
                    <a:pt x="5" y="4"/>
                  </a:lnTo>
                  <a:lnTo>
                    <a:pt x="6" y="4"/>
                  </a:lnTo>
                  <a:lnTo>
                    <a:pt x="7" y="4"/>
                  </a:lnTo>
                  <a:lnTo>
                    <a:pt x="8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6"/>
                  </a:lnTo>
                  <a:lnTo>
                    <a:pt x="9" y="7"/>
                  </a:lnTo>
                  <a:lnTo>
                    <a:pt x="12" y="19"/>
                  </a:lnTo>
                  <a:lnTo>
                    <a:pt x="12" y="20"/>
                  </a:lnTo>
                  <a:lnTo>
                    <a:pt x="12" y="21"/>
                  </a:lnTo>
                  <a:lnTo>
                    <a:pt x="12" y="22"/>
                  </a:lnTo>
                  <a:lnTo>
                    <a:pt x="12" y="23"/>
                  </a:lnTo>
                  <a:lnTo>
                    <a:pt x="11" y="23"/>
                  </a:lnTo>
                  <a:lnTo>
                    <a:pt x="10" y="24"/>
                  </a:lnTo>
                  <a:lnTo>
                    <a:pt x="9" y="24"/>
                  </a:lnTo>
                  <a:lnTo>
                    <a:pt x="9" y="25"/>
                  </a:lnTo>
                  <a:lnTo>
                    <a:pt x="19" y="23"/>
                  </a:lnTo>
                  <a:lnTo>
                    <a:pt x="18" y="23"/>
                  </a:lnTo>
                  <a:lnTo>
                    <a:pt x="17" y="23"/>
                  </a:lnTo>
                  <a:lnTo>
                    <a:pt x="16" y="23"/>
                  </a:lnTo>
                  <a:lnTo>
                    <a:pt x="16" y="22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19"/>
                  </a:lnTo>
                  <a:lnTo>
                    <a:pt x="12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8" name="Freeform 529"/>
            <p:cNvSpPr>
              <a:spLocks/>
            </p:cNvSpPr>
            <p:nvPr/>
          </p:nvSpPr>
          <p:spPr bwMode="auto">
            <a:xfrm>
              <a:off x="970" y="3542"/>
              <a:ext cx="27" cy="30"/>
            </a:xfrm>
            <a:custGeom>
              <a:avLst/>
              <a:gdLst>
                <a:gd name="T0" fmla="*/ 17 w 27"/>
                <a:gd name="T1" fmla="*/ 5 h 30"/>
                <a:gd name="T2" fmla="*/ 19 w 27"/>
                <a:gd name="T3" fmla="*/ 4 h 30"/>
                <a:gd name="T4" fmla="*/ 19 w 27"/>
                <a:gd name="T5" fmla="*/ 2 h 30"/>
                <a:gd name="T6" fmla="*/ 19 w 27"/>
                <a:gd name="T7" fmla="*/ 1 h 30"/>
                <a:gd name="T8" fmla="*/ 20 w 27"/>
                <a:gd name="T9" fmla="*/ 0 h 30"/>
                <a:gd name="T10" fmla="*/ 24 w 27"/>
                <a:gd name="T11" fmla="*/ 8 h 30"/>
                <a:gd name="T12" fmla="*/ 25 w 27"/>
                <a:gd name="T13" fmla="*/ 11 h 30"/>
                <a:gd name="T14" fmla="*/ 26 w 27"/>
                <a:gd name="T15" fmla="*/ 12 h 30"/>
                <a:gd name="T16" fmla="*/ 26 w 27"/>
                <a:gd name="T17" fmla="*/ 14 h 30"/>
                <a:gd name="T18" fmla="*/ 25 w 27"/>
                <a:gd name="T19" fmla="*/ 16 h 30"/>
                <a:gd name="T20" fmla="*/ 24 w 27"/>
                <a:gd name="T21" fmla="*/ 17 h 30"/>
                <a:gd name="T22" fmla="*/ 23 w 27"/>
                <a:gd name="T23" fmla="*/ 18 h 30"/>
                <a:gd name="T24" fmla="*/ 21 w 27"/>
                <a:gd name="T25" fmla="*/ 19 h 30"/>
                <a:gd name="T26" fmla="*/ 20 w 27"/>
                <a:gd name="T27" fmla="*/ 19 h 30"/>
                <a:gd name="T28" fmla="*/ 19 w 27"/>
                <a:gd name="T29" fmla="*/ 18 h 30"/>
                <a:gd name="T30" fmla="*/ 17 w 27"/>
                <a:gd name="T31" fmla="*/ 17 h 30"/>
                <a:gd name="T32" fmla="*/ 15 w 27"/>
                <a:gd name="T33" fmla="*/ 17 h 30"/>
                <a:gd name="T34" fmla="*/ 11 w 27"/>
                <a:gd name="T35" fmla="*/ 24 h 30"/>
                <a:gd name="T36" fmla="*/ 11 w 27"/>
                <a:gd name="T37" fmla="*/ 25 h 30"/>
                <a:gd name="T38" fmla="*/ 11 w 27"/>
                <a:gd name="T39" fmla="*/ 27 h 30"/>
                <a:gd name="T40" fmla="*/ 11 w 27"/>
                <a:gd name="T41" fmla="*/ 28 h 30"/>
                <a:gd name="T42" fmla="*/ 11 w 27"/>
                <a:gd name="T43" fmla="*/ 29 h 30"/>
                <a:gd name="T44" fmla="*/ 13 w 27"/>
                <a:gd name="T45" fmla="*/ 13 h 30"/>
                <a:gd name="T46" fmla="*/ 7 w 27"/>
                <a:gd name="T47" fmla="*/ 15 h 30"/>
                <a:gd name="T48" fmla="*/ 6 w 27"/>
                <a:gd name="T49" fmla="*/ 16 h 30"/>
                <a:gd name="T50" fmla="*/ 5 w 27"/>
                <a:gd name="T51" fmla="*/ 17 h 30"/>
                <a:gd name="T52" fmla="*/ 5 w 27"/>
                <a:gd name="T53" fmla="*/ 19 h 30"/>
                <a:gd name="T54" fmla="*/ 0 w 27"/>
                <a:gd name="T55" fmla="*/ 12 h 30"/>
                <a:gd name="T56" fmla="*/ 1 w 27"/>
                <a:gd name="T57" fmla="*/ 12 h 30"/>
                <a:gd name="T58" fmla="*/ 2 w 27"/>
                <a:gd name="T59" fmla="*/ 13 h 30"/>
                <a:gd name="T60" fmla="*/ 3 w 27"/>
                <a:gd name="T61" fmla="*/ 13 h 30"/>
                <a:gd name="T62" fmla="*/ 4 w 27"/>
                <a:gd name="T63" fmla="*/ 12 h 30"/>
                <a:gd name="T64" fmla="*/ 6 w 27"/>
                <a:gd name="T65" fmla="*/ 12 h 30"/>
                <a:gd name="T66" fmla="*/ 16 w 27"/>
                <a:gd name="T67" fmla="*/ 6 h 3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7"/>
                <a:gd name="T103" fmla="*/ 0 h 30"/>
                <a:gd name="T104" fmla="*/ 27 w 27"/>
                <a:gd name="T105" fmla="*/ 30 h 3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7" h="30">
                  <a:moveTo>
                    <a:pt x="16" y="6"/>
                  </a:moveTo>
                  <a:lnTo>
                    <a:pt x="17" y="5"/>
                  </a:lnTo>
                  <a:lnTo>
                    <a:pt x="18" y="4"/>
                  </a:lnTo>
                  <a:lnTo>
                    <a:pt x="19" y="4"/>
                  </a:lnTo>
                  <a:lnTo>
                    <a:pt x="19" y="3"/>
                  </a:lnTo>
                  <a:lnTo>
                    <a:pt x="19" y="2"/>
                  </a:lnTo>
                  <a:lnTo>
                    <a:pt x="19" y="1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4" y="7"/>
                  </a:lnTo>
                  <a:lnTo>
                    <a:pt x="24" y="8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5" y="12"/>
                  </a:lnTo>
                  <a:lnTo>
                    <a:pt x="26" y="12"/>
                  </a:lnTo>
                  <a:lnTo>
                    <a:pt x="26" y="13"/>
                  </a:lnTo>
                  <a:lnTo>
                    <a:pt x="26" y="14"/>
                  </a:lnTo>
                  <a:lnTo>
                    <a:pt x="26" y="15"/>
                  </a:lnTo>
                  <a:lnTo>
                    <a:pt x="25" y="16"/>
                  </a:lnTo>
                  <a:lnTo>
                    <a:pt x="25" y="17"/>
                  </a:lnTo>
                  <a:lnTo>
                    <a:pt x="24" y="17"/>
                  </a:lnTo>
                  <a:lnTo>
                    <a:pt x="23" y="18"/>
                  </a:lnTo>
                  <a:lnTo>
                    <a:pt x="22" y="18"/>
                  </a:lnTo>
                  <a:lnTo>
                    <a:pt x="21" y="19"/>
                  </a:lnTo>
                  <a:lnTo>
                    <a:pt x="20" y="19"/>
                  </a:lnTo>
                  <a:lnTo>
                    <a:pt x="20" y="18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7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2" y="24"/>
                  </a:lnTo>
                  <a:lnTo>
                    <a:pt x="11" y="24"/>
                  </a:lnTo>
                  <a:lnTo>
                    <a:pt x="11" y="25"/>
                  </a:lnTo>
                  <a:lnTo>
                    <a:pt x="11" y="26"/>
                  </a:lnTo>
                  <a:lnTo>
                    <a:pt x="11" y="27"/>
                  </a:lnTo>
                  <a:lnTo>
                    <a:pt x="11" y="28"/>
                  </a:lnTo>
                  <a:lnTo>
                    <a:pt x="11" y="29"/>
                  </a:lnTo>
                  <a:lnTo>
                    <a:pt x="7" y="25"/>
                  </a:lnTo>
                  <a:lnTo>
                    <a:pt x="13" y="13"/>
                  </a:lnTo>
                  <a:lnTo>
                    <a:pt x="12" y="12"/>
                  </a:lnTo>
                  <a:lnTo>
                    <a:pt x="7" y="15"/>
                  </a:lnTo>
                  <a:lnTo>
                    <a:pt x="6" y="16"/>
                  </a:lnTo>
                  <a:lnTo>
                    <a:pt x="5" y="17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4" y="20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16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9" name="Freeform 530"/>
            <p:cNvSpPr>
              <a:spLocks/>
            </p:cNvSpPr>
            <p:nvPr/>
          </p:nvSpPr>
          <p:spPr bwMode="auto">
            <a:xfrm>
              <a:off x="986" y="3550"/>
              <a:ext cx="8" cy="6"/>
            </a:xfrm>
            <a:custGeom>
              <a:avLst/>
              <a:gdLst>
                <a:gd name="T0" fmla="*/ 0 w 8"/>
                <a:gd name="T1" fmla="*/ 2 h 6"/>
                <a:gd name="T2" fmla="*/ 1 w 8"/>
                <a:gd name="T3" fmla="*/ 3 h 6"/>
                <a:gd name="T4" fmla="*/ 1 w 8"/>
                <a:gd name="T5" fmla="*/ 3 h 6"/>
                <a:gd name="T6" fmla="*/ 1 w 8"/>
                <a:gd name="T7" fmla="*/ 4 h 6"/>
                <a:gd name="T8" fmla="*/ 2 w 8"/>
                <a:gd name="T9" fmla="*/ 4 h 6"/>
                <a:gd name="T10" fmla="*/ 2 w 8"/>
                <a:gd name="T11" fmla="*/ 5 h 6"/>
                <a:gd name="T12" fmla="*/ 3 w 8"/>
                <a:gd name="T13" fmla="*/ 5 h 6"/>
                <a:gd name="T14" fmla="*/ 3 w 8"/>
                <a:gd name="T15" fmla="*/ 5 h 6"/>
                <a:gd name="T16" fmla="*/ 3 w 8"/>
                <a:gd name="T17" fmla="*/ 5 h 6"/>
                <a:gd name="T18" fmla="*/ 4 w 8"/>
                <a:gd name="T19" fmla="*/ 5 h 6"/>
                <a:gd name="T20" fmla="*/ 4 w 8"/>
                <a:gd name="T21" fmla="*/ 5 h 6"/>
                <a:gd name="T22" fmla="*/ 5 w 8"/>
                <a:gd name="T23" fmla="*/ 5 h 6"/>
                <a:gd name="T24" fmla="*/ 5 w 8"/>
                <a:gd name="T25" fmla="*/ 5 h 6"/>
                <a:gd name="T26" fmla="*/ 6 w 8"/>
                <a:gd name="T27" fmla="*/ 5 h 6"/>
                <a:gd name="T28" fmla="*/ 6 w 8"/>
                <a:gd name="T29" fmla="*/ 5 h 6"/>
                <a:gd name="T30" fmla="*/ 6 w 8"/>
                <a:gd name="T31" fmla="*/ 4 h 6"/>
                <a:gd name="T32" fmla="*/ 6 w 8"/>
                <a:gd name="T33" fmla="*/ 4 h 6"/>
                <a:gd name="T34" fmla="*/ 7 w 8"/>
                <a:gd name="T35" fmla="*/ 4 h 6"/>
                <a:gd name="T36" fmla="*/ 7 w 8"/>
                <a:gd name="T37" fmla="*/ 3 h 6"/>
                <a:gd name="T38" fmla="*/ 7 w 8"/>
                <a:gd name="T39" fmla="*/ 3 h 6"/>
                <a:gd name="T40" fmla="*/ 7 w 8"/>
                <a:gd name="T41" fmla="*/ 2 h 6"/>
                <a:gd name="T42" fmla="*/ 7 w 8"/>
                <a:gd name="T43" fmla="*/ 2 h 6"/>
                <a:gd name="T44" fmla="*/ 7 w 8"/>
                <a:gd name="T45" fmla="*/ 1 h 6"/>
                <a:gd name="T46" fmla="*/ 6 w 8"/>
                <a:gd name="T47" fmla="*/ 1 h 6"/>
                <a:gd name="T48" fmla="*/ 6 w 8"/>
                <a:gd name="T49" fmla="*/ 0 h 6"/>
                <a:gd name="T50" fmla="*/ 6 w 8"/>
                <a:gd name="T51" fmla="*/ 0 h 6"/>
                <a:gd name="T52" fmla="*/ 5 w 8"/>
                <a:gd name="T53" fmla="*/ 0 h 6"/>
                <a:gd name="T54" fmla="*/ 5 w 8"/>
                <a:gd name="T55" fmla="*/ 0 h 6"/>
                <a:gd name="T56" fmla="*/ 4 w 8"/>
                <a:gd name="T57" fmla="*/ 0 h 6"/>
                <a:gd name="T58" fmla="*/ 4 w 8"/>
                <a:gd name="T59" fmla="*/ 0 h 6"/>
                <a:gd name="T60" fmla="*/ 4 w 8"/>
                <a:gd name="T61" fmla="*/ 0 h 6"/>
                <a:gd name="T62" fmla="*/ 0 w 8"/>
                <a:gd name="T63" fmla="*/ 2 h 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8"/>
                <a:gd name="T97" fmla="*/ 0 h 6"/>
                <a:gd name="T98" fmla="*/ 8 w 8"/>
                <a:gd name="T99" fmla="*/ 6 h 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8" h="6">
                  <a:moveTo>
                    <a:pt x="0" y="2"/>
                  </a:moveTo>
                  <a:lnTo>
                    <a:pt x="1" y="3"/>
                  </a:lnTo>
                  <a:lnTo>
                    <a:pt x="1" y="4"/>
                  </a:lnTo>
                  <a:lnTo>
                    <a:pt x="2" y="4"/>
                  </a:lnTo>
                  <a:lnTo>
                    <a:pt x="2" y="5"/>
                  </a:lnTo>
                  <a:lnTo>
                    <a:pt x="3" y="5"/>
                  </a:lnTo>
                  <a:lnTo>
                    <a:pt x="4" y="5"/>
                  </a:lnTo>
                  <a:lnTo>
                    <a:pt x="5" y="5"/>
                  </a:lnTo>
                  <a:lnTo>
                    <a:pt x="6" y="5"/>
                  </a:lnTo>
                  <a:lnTo>
                    <a:pt x="6" y="4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1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0" y="2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0" name="Freeform 531"/>
            <p:cNvSpPr>
              <a:spLocks/>
            </p:cNvSpPr>
            <p:nvPr/>
          </p:nvSpPr>
          <p:spPr bwMode="auto">
            <a:xfrm>
              <a:off x="661" y="3507"/>
              <a:ext cx="26" cy="28"/>
            </a:xfrm>
            <a:custGeom>
              <a:avLst/>
              <a:gdLst>
                <a:gd name="T0" fmla="*/ 5 w 26"/>
                <a:gd name="T1" fmla="*/ 11 h 28"/>
                <a:gd name="T2" fmla="*/ 5 w 26"/>
                <a:gd name="T3" fmla="*/ 11 h 28"/>
                <a:gd name="T4" fmla="*/ 4 w 26"/>
                <a:gd name="T5" fmla="*/ 11 h 28"/>
                <a:gd name="T6" fmla="*/ 4 w 26"/>
                <a:gd name="T7" fmla="*/ 11 h 28"/>
                <a:gd name="T8" fmla="*/ 3 w 26"/>
                <a:gd name="T9" fmla="*/ 11 h 28"/>
                <a:gd name="T10" fmla="*/ 3 w 26"/>
                <a:gd name="T11" fmla="*/ 10 h 28"/>
                <a:gd name="T12" fmla="*/ 2 w 26"/>
                <a:gd name="T13" fmla="*/ 10 h 28"/>
                <a:gd name="T14" fmla="*/ 2 w 26"/>
                <a:gd name="T15" fmla="*/ 10 h 28"/>
                <a:gd name="T16" fmla="*/ 1 w 26"/>
                <a:gd name="T17" fmla="*/ 11 h 28"/>
                <a:gd name="T18" fmla="*/ 1 w 26"/>
                <a:gd name="T19" fmla="*/ 11 h 28"/>
                <a:gd name="T20" fmla="*/ 0 w 26"/>
                <a:gd name="T21" fmla="*/ 11 h 28"/>
                <a:gd name="T22" fmla="*/ 6 w 26"/>
                <a:gd name="T23" fmla="*/ 4 h 28"/>
                <a:gd name="T24" fmla="*/ 6 w 26"/>
                <a:gd name="T25" fmla="*/ 3 h 28"/>
                <a:gd name="T26" fmla="*/ 6 w 26"/>
                <a:gd name="T27" fmla="*/ 2 h 28"/>
                <a:gd name="T28" fmla="*/ 7 w 26"/>
                <a:gd name="T29" fmla="*/ 2 h 28"/>
                <a:gd name="T30" fmla="*/ 8 w 26"/>
                <a:gd name="T31" fmla="*/ 2 h 28"/>
                <a:gd name="T32" fmla="*/ 9 w 26"/>
                <a:gd name="T33" fmla="*/ 2 h 28"/>
                <a:gd name="T34" fmla="*/ 10 w 26"/>
                <a:gd name="T35" fmla="*/ 1 h 28"/>
                <a:gd name="T36" fmla="*/ 10 w 26"/>
                <a:gd name="T37" fmla="*/ 1 h 28"/>
                <a:gd name="T38" fmla="*/ 11 w 26"/>
                <a:gd name="T39" fmla="*/ 1 h 28"/>
                <a:gd name="T40" fmla="*/ 11 w 26"/>
                <a:gd name="T41" fmla="*/ 0 h 28"/>
                <a:gd name="T42" fmla="*/ 12 w 26"/>
                <a:gd name="T43" fmla="*/ 0 h 28"/>
                <a:gd name="T44" fmla="*/ 13 w 26"/>
                <a:gd name="T45" fmla="*/ 0 h 28"/>
                <a:gd name="T46" fmla="*/ 14 w 26"/>
                <a:gd name="T47" fmla="*/ 0 h 28"/>
                <a:gd name="T48" fmla="*/ 15 w 26"/>
                <a:gd name="T49" fmla="*/ 0 h 28"/>
                <a:gd name="T50" fmla="*/ 15 w 26"/>
                <a:gd name="T51" fmla="*/ 0 h 28"/>
                <a:gd name="T52" fmla="*/ 16 w 26"/>
                <a:gd name="T53" fmla="*/ 0 h 28"/>
                <a:gd name="T54" fmla="*/ 17 w 26"/>
                <a:gd name="T55" fmla="*/ 1 h 28"/>
                <a:gd name="T56" fmla="*/ 18 w 26"/>
                <a:gd name="T57" fmla="*/ 1 h 28"/>
                <a:gd name="T58" fmla="*/ 19 w 26"/>
                <a:gd name="T59" fmla="*/ 1 h 28"/>
                <a:gd name="T60" fmla="*/ 19 w 26"/>
                <a:gd name="T61" fmla="*/ 2 h 28"/>
                <a:gd name="T62" fmla="*/ 20 w 26"/>
                <a:gd name="T63" fmla="*/ 2 h 28"/>
                <a:gd name="T64" fmla="*/ 21 w 26"/>
                <a:gd name="T65" fmla="*/ 2 h 28"/>
                <a:gd name="T66" fmla="*/ 21 w 26"/>
                <a:gd name="T67" fmla="*/ 3 h 28"/>
                <a:gd name="T68" fmla="*/ 22 w 26"/>
                <a:gd name="T69" fmla="*/ 3 h 28"/>
                <a:gd name="T70" fmla="*/ 23 w 26"/>
                <a:gd name="T71" fmla="*/ 5 h 28"/>
                <a:gd name="T72" fmla="*/ 23 w 26"/>
                <a:gd name="T73" fmla="*/ 6 h 28"/>
                <a:gd name="T74" fmla="*/ 24 w 26"/>
                <a:gd name="T75" fmla="*/ 7 h 28"/>
                <a:gd name="T76" fmla="*/ 24 w 26"/>
                <a:gd name="T77" fmla="*/ 8 h 28"/>
                <a:gd name="T78" fmla="*/ 25 w 26"/>
                <a:gd name="T79" fmla="*/ 9 h 28"/>
                <a:gd name="T80" fmla="*/ 25 w 26"/>
                <a:gd name="T81" fmla="*/ 10 h 28"/>
                <a:gd name="T82" fmla="*/ 25 w 26"/>
                <a:gd name="T83" fmla="*/ 11 h 28"/>
                <a:gd name="T84" fmla="*/ 25 w 26"/>
                <a:gd name="T85" fmla="*/ 12 h 28"/>
                <a:gd name="T86" fmla="*/ 25 w 26"/>
                <a:gd name="T87" fmla="*/ 13 h 28"/>
                <a:gd name="T88" fmla="*/ 25 w 26"/>
                <a:gd name="T89" fmla="*/ 15 h 28"/>
                <a:gd name="T90" fmla="*/ 24 w 26"/>
                <a:gd name="T91" fmla="*/ 16 h 28"/>
                <a:gd name="T92" fmla="*/ 24 w 26"/>
                <a:gd name="T93" fmla="*/ 16 h 28"/>
                <a:gd name="T94" fmla="*/ 23 w 26"/>
                <a:gd name="T95" fmla="*/ 18 h 28"/>
                <a:gd name="T96" fmla="*/ 23 w 26"/>
                <a:gd name="T97" fmla="*/ 19 h 28"/>
                <a:gd name="T98" fmla="*/ 22 w 26"/>
                <a:gd name="T99" fmla="*/ 20 h 28"/>
                <a:gd name="T100" fmla="*/ 21 w 26"/>
                <a:gd name="T101" fmla="*/ 20 h 28"/>
                <a:gd name="T102" fmla="*/ 15 w 26"/>
                <a:gd name="T103" fmla="*/ 27 h 28"/>
                <a:gd name="T104" fmla="*/ 15 w 26"/>
                <a:gd name="T105" fmla="*/ 26 h 28"/>
                <a:gd name="T106" fmla="*/ 15 w 26"/>
                <a:gd name="T107" fmla="*/ 25 h 28"/>
                <a:gd name="T108" fmla="*/ 15 w 26"/>
                <a:gd name="T109" fmla="*/ 25 h 28"/>
                <a:gd name="T110" fmla="*/ 15 w 26"/>
                <a:gd name="T111" fmla="*/ 24 h 28"/>
                <a:gd name="T112" fmla="*/ 15 w 26"/>
                <a:gd name="T113" fmla="*/ 23 h 28"/>
                <a:gd name="T114" fmla="*/ 15 w 26"/>
                <a:gd name="T115" fmla="*/ 22 h 28"/>
                <a:gd name="T116" fmla="*/ 15 w 26"/>
                <a:gd name="T117" fmla="*/ 22 h 28"/>
                <a:gd name="T118" fmla="*/ 15 w 26"/>
                <a:gd name="T119" fmla="*/ 21 h 28"/>
                <a:gd name="T120" fmla="*/ 14 w 26"/>
                <a:gd name="T121" fmla="*/ 21 h 28"/>
                <a:gd name="T122" fmla="*/ 14 w 26"/>
                <a:gd name="T123" fmla="*/ 20 h 28"/>
                <a:gd name="T124" fmla="*/ 5 w 26"/>
                <a:gd name="T125" fmla="*/ 11 h 2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"/>
                <a:gd name="T190" fmla="*/ 0 h 28"/>
                <a:gd name="T191" fmla="*/ 26 w 26"/>
                <a:gd name="T192" fmla="*/ 28 h 2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" h="28">
                  <a:moveTo>
                    <a:pt x="5" y="11"/>
                  </a:moveTo>
                  <a:lnTo>
                    <a:pt x="5" y="11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4" y="0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1" y="3"/>
                  </a:lnTo>
                  <a:lnTo>
                    <a:pt x="22" y="3"/>
                  </a:lnTo>
                  <a:lnTo>
                    <a:pt x="23" y="5"/>
                  </a:lnTo>
                  <a:lnTo>
                    <a:pt x="23" y="6"/>
                  </a:lnTo>
                  <a:lnTo>
                    <a:pt x="24" y="7"/>
                  </a:lnTo>
                  <a:lnTo>
                    <a:pt x="24" y="8"/>
                  </a:lnTo>
                  <a:lnTo>
                    <a:pt x="25" y="9"/>
                  </a:lnTo>
                  <a:lnTo>
                    <a:pt x="25" y="10"/>
                  </a:lnTo>
                  <a:lnTo>
                    <a:pt x="25" y="11"/>
                  </a:lnTo>
                  <a:lnTo>
                    <a:pt x="25" y="12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4" y="16"/>
                  </a:lnTo>
                  <a:lnTo>
                    <a:pt x="23" y="18"/>
                  </a:lnTo>
                  <a:lnTo>
                    <a:pt x="23" y="19"/>
                  </a:lnTo>
                  <a:lnTo>
                    <a:pt x="22" y="20"/>
                  </a:lnTo>
                  <a:lnTo>
                    <a:pt x="21" y="20"/>
                  </a:lnTo>
                  <a:lnTo>
                    <a:pt x="15" y="27"/>
                  </a:lnTo>
                  <a:lnTo>
                    <a:pt x="15" y="26"/>
                  </a:lnTo>
                  <a:lnTo>
                    <a:pt x="15" y="25"/>
                  </a:lnTo>
                  <a:lnTo>
                    <a:pt x="15" y="24"/>
                  </a:lnTo>
                  <a:lnTo>
                    <a:pt x="15" y="23"/>
                  </a:lnTo>
                  <a:lnTo>
                    <a:pt x="15" y="22"/>
                  </a:lnTo>
                  <a:lnTo>
                    <a:pt x="15" y="21"/>
                  </a:lnTo>
                  <a:lnTo>
                    <a:pt x="14" y="21"/>
                  </a:lnTo>
                  <a:lnTo>
                    <a:pt x="14" y="20"/>
                  </a:lnTo>
                  <a:lnTo>
                    <a:pt x="5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1" name="Freeform 532"/>
            <p:cNvSpPr>
              <a:spLocks/>
            </p:cNvSpPr>
            <p:nvPr/>
          </p:nvSpPr>
          <p:spPr bwMode="auto">
            <a:xfrm>
              <a:off x="668" y="3509"/>
              <a:ext cx="17" cy="18"/>
            </a:xfrm>
            <a:custGeom>
              <a:avLst/>
              <a:gdLst>
                <a:gd name="T0" fmla="*/ 9 w 17"/>
                <a:gd name="T1" fmla="*/ 16 h 18"/>
                <a:gd name="T2" fmla="*/ 9 w 17"/>
                <a:gd name="T3" fmla="*/ 16 h 18"/>
                <a:gd name="T4" fmla="*/ 10 w 17"/>
                <a:gd name="T5" fmla="*/ 16 h 18"/>
                <a:gd name="T6" fmla="*/ 11 w 17"/>
                <a:gd name="T7" fmla="*/ 17 h 18"/>
                <a:gd name="T8" fmla="*/ 12 w 17"/>
                <a:gd name="T9" fmla="*/ 17 h 18"/>
                <a:gd name="T10" fmla="*/ 12 w 17"/>
                <a:gd name="T11" fmla="*/ 17 h 18"/>
                <a:gd name="T12" fmla="*/ 13 w 17"/>
                <a:gd name="T13" fmla="*/ 17 h 18"/>
                <a:gd name="T14" fmla="*/ 13 w 17"/>
                <a:gd name="T15" fmla="*/ 16 h 18"/>
                <a:gd name="T16" fmla="*/ 14 w 17"/>
                <a:gd name="T17" fmla="*/ 16 h 18"/>
                <a:gd name="T18" fmla="*/ 15 w 17"/>
                <a:gd name="T19" fmla="*/ 16 h 18"/>
                <a:gd name="T20" fmla="*/ 15 w 17"/>
                <a:gd name="T21" fmla="*/ 15 h 18"/>
                <a:gd name="T22" fmla="*/ 15 w 17"/>
                <a:gd name="T23" fmla="*/ 14 h 18"/>
                <a:gd name="T24" fmla="*/ 16 w 17"/>
                <a:gd name="T25" fmla="*/ 13 h 18"/>
                <a:gd name="T26" fmla="*/ 16 w 17"/>
                <a:gd name="T27" fmla="*/ 12 h 18"/>
                <a:gd name="T28" fmla="*/ 16 w 17"/>
                <a:gd name="T29" fmla="*/ 11 h 18"/>
                <a:gd name="T30" fmla="*/ 16 w 17"/>
                <a:gd name="T31" fmla="*/ 10 h 18"/>
                <a:gd name="T32" fmla="*/ 16 w 17"/>
                <a:gd name="T33" fmla="*/ 10 h 18"/>
                <a:gd name="T34" fmla="*/ 16 w 17"/>
                <a:gd name="T35" fmla="*/ 9 h 18"/>
                <a:gd name="T36" fmla="*/ 15 w 17"/>
                <a:gd name="T37" fmla="*/ 8 h 18"/>
                <a:gd name="T38" fmla="*/ 15 w 17"/>
                <a:gd name="T39" fmla="*/ 7 h 18"/>
                <a:gd name="T40" fmla="*/ 15 w 17"/>
                <a:gd name="T41" fmla="*/ 7 h 18"/>
                <a:gd name="T42" fmla="*/ 15 w 17"/>
                <a:gd name="T43" fmla="*/ 6 h 18"/>
                <a:gd name="T44" fmla="*/ 14 w 17"/>
                <a:gd name="T45" fmla="*/ 5 h 18"/>
                <a:gd name="T46" fmla="*/ 13 w 17"/>
                <a:gd name="T47" fmla="*/ 4 h 18"/>
                <a:gd name="T48" fmla="*/ 12 w 17"/>
                <a:gd name="T49" fmla="*/ 4 h 18"/>
                <a:gd name="T50" fmla="*/ 12 w 17"/>
                <a:gd name="T51" fmla="*/ 3 h 18"/>
                <a:gd name="T52" fmla="*/ 11 w 17"/>
                <a:gd name="T53" fmla="*/ 3 h 18"/>
                <a:gd name="T54" fmla="*/ 11 w 17"/>
                <a:gd name="T55" fmla="*/ 2 h 18"/>
                <a:gd name="T56" fmla="*/ 10 w 17"/>
                <a:gd name="T57" fmla="*/ 1 h 18"/>
                <a:gd name="T58" fmla="*/ 9 w 17"/>
                <a:gd name="T59" fmla="*/ 1 h 18"/>
                <a:gd name="T60" fmla="*/ 9 w 17"/>
                <a:gd name="T61" fmla="*/ 1 h 18"/>
                <a:gd name="T62" fmla="*/ 8 w 17"/>
                <a:gd name="T63" fmla="*/ 1 h 18"/>
                <a:gd name="T64" fmla="*/ 7 w 17"/>
                <a:gd name="T65" fmla="*/ 1 h 18"/>
                <a:gd name="T66" fmla="*/ 7 w 17"/>
                <a:gd name="T67" fmla="*/ 0 h 18"/>
                <a:gd name="T68" fmla="*/ 6 w 17"/>
                <a:gd name="T69" fmla="*/ 0 h 18"/>
                <a:gd name="T70" fmla="*/ 5 w 17"/>
                <a:gd name="T71" fmla="*/ 0 h 18"/>
                <a:gd name="T72" fmla="*/ 4 w 17"/>
                <a:gd name="T73" fmla="*/ 1 h 18"/>
                <a:gd name="T74" fmla="*/ 3 w 17"/>
                <a:gd name="T75" fmla="*/ 1 h 18"/>
                <a:gd name="T76" fmla="*/ 2 w 17"/>
                <a:gd name="T77" fmla="*/ 1 h 18"/>
                <a:gd name="T78" fmla="*/ 1 w 17"/>
                <a:gd name="T79" fmla="*/ 1 h 18"/>
                <a:gd name="T80" fmla="*/ 1 w 17"/>
                <a:gd name="T81" fmla="*/ 2 h 18"/>
                <a:gd name="T82" fmla="*/ 1 w 17"/>
                <a:gd name="T83" fmla="*/ 3 h 18"/>
                <a:gd name="T84" fmla="*/ 0 w 17"/>
                <a:gd name="T85" fmla="*/ 3 h 18"/>
                <a:gd name="T86" fmla="*/ 0 w 17"/>
                <a:gd name="T87" fmla="*/ 4 h 18"/>
                <a:gd name="T88" fmla="*/ 0 w 17"/>
                <a:gd name="T89" fmla="*/ 4 h 18"/>
                <a:gd name="T90" fmla="*/ 0 w 17"/>
                <a:gd name="T91" fmla="*/ 5 h 18"/>
                <a:gd name="T92" fmla="*/ 0 w 17"/>
                <a:gd name="T93" fmla="*/ 6 h 18"/>
                <a:gd name="T94" fmla="*/ 1 w 17"/>
                <a:gd name="T95" fmla="*/ 6 h 18"/>
                <a:gd name="T96" fmla="*/ 1 w 17"/>
                <a:gd name="T97" fmla="*/ 7 h 18"/>
                <a:gd name="T98" fmla="*/ 1 w 17"/>
                <a:gd name="T99" fmla="*/ 7 h 18"/>
                <a:gd name="T100" fmla="*/ 9 w 17"/>
                <a:gd name="T101" fmla="*/ 16 h 1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7"/>
                <a:gd name="T154" fmla="*/ 0 h 18"/>
                <a:gd name="T155" fmla="*/ 17 w 17"/>
                <a:gd name="T156" fmla="*/ 18 h 1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7" h="18">
                  <a:moveTo>
                    <a:pt x="9" y="16"/>
                  </a:moveTo>
                  <a:lnTo>
                    <a:pt x="9" y="16"/>
                  </a:lnTo>
                  <a:lnTo>
                    <a:pt x="10" y="16"/>
                  </a:lnTo>
                  <a:lnTo>
                    <a:pt x="11" y="17"/>
                  </a:lnTo>
                  <a:lnTo>
                    <a:pt x="12" y="17"/>
                  </a:lnTo>
                  <a:lnTo>
                    <a:pt x="13" y="17"/>
                  </a:lnTo>
                  <a:lnTo>
                    <a:pt x="13" y="16"/>
                  </a:lnTo>
                  <a:lnTo>
                    <a:pt x="14" y="16"/>
                  </a:lnTo>
                  <a:lnTo>
                    <a:pt x="15" y="16"/>
                  </a:lnTo>
                  <a:lnTo>
                    <a:pt x="15" y="15"/>
                  </a:lnTo>
                  <a:lnTo>
                    <a:pt x="15" y="14"/>
                  </a:lnTo>
                  <a:lnTo>
                    <a:pt x="16" y="13"/>
                  </a:lnTo>
                  <a:lnTo>
                    <a:pt x="16" y="12"/>
                  </a:lnTo>
                  <a:lnTo>
                    <a:pt x="16" y="11"/>
                  </a:lnTo>
                  <a:lnTo>
                    <a:pt x="16" y="10"/>
                  </a:lnTo>
                  <a:lnTo>
                    <a:pt x="16" y="9"/>
                  </a:lnTo>
                  <a:lnTo>
                    <a:pt x="15" y="8"/>
                  </a:lnTo>
                  <a:lnTo>
                    <a:pt x="15" y="7"/>
                  </a:lnTo>
                  <a:lnTo>
                    <a:pt x="15" y="6"/>
                  </a:lnTo>
                  <a:lnTo>
                    <a:pt x="14" y="5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0" y="1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7"/>
                  </a:lnTo>
                  <a:lnTo>
                    <a:pt x="9" y="16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2" name="Freeform 533"/>
            <p:cNvSpPr>
              <a:spLocks/>
            </p:cNvSpPr>
            <p:nvPr/>
          </p:nvSpPr>
          <p:spPr bwMode="auto">
            <a:xfrm>
              <a:off x="792" y="3483"/>
              <a:ext cx="6" cy="7"/>
            </a:xfrm>
            <a:custGeom>
              <a:avLst/>
              <a:gdLst>
                <a:gd name="T0" fmla="*/ 5 w 6"/>
                <a:gd name="T1" fmla="*/ 4 h 7"/>
                <a:gd name="T2" fmla="*/ 5 w 6"/>
                <a:gd name="T3" fmla="*/ 4 h 7"/>
                <a:gd name="T4" fmla="*/ 4 w 6"/>
                <a:gd name="T5" fmla="*/ 4 h 7"/>
                <a:gd name="T6" fmla="*/ 4 w 6"/>
                <a:gd name="T7" fmla="*/ 5 h 7"/>
                <a:gd name="T8" fmla="*/ 4 w 6"/>
                <a:gd name="T9" fmla="*/ 5 h 7"/>
                <a:gd name="T10" fmla="*/ 4 w 6"/>
                <a:gd name="T11" fmla="*/ 5 h 7"/>
                <a:gd name="T12" fmla="*/ 3 w 6"/>
                <a:gd name="T13" fmla="*/ 6 h 7"/>
                <a:gd name="T14" fmla="*/ 3 w 6"/>
                <a:gd name="T15" fmla="*/ 6 h 7"/>
                <a:gd name="T16" fmla="*/ 2 w 6"/>
                <a:gd name="T17" fmla="*/ 6 h 7"/>
                <a:gd name="T18" fmla="*/ 2 w 6"/>
                <a:gd name="T19" fmla="*/ 6 h 7"/>
                <a:gd name="T20" fmla="*/ 2 w 6"/>
                <a:gd name="T21" fmla="*/ 5 h 7"/>
                <a:gd name="T22" fmla="*/ 2 w 6"/>
                <a:gd name="T23" fmla="*/ 5 h 7"/>
                <a:gd name="T24" fmla="*/ 1 w 6"/>
                <a:gd name="T25" fmla="*/ 2 h 7"/>
                <a:gd name="T26" fmla="*/ 1 w 6"/>
                <a:gd name="T27" fmla="*/ 1 h 7"/>
                <a:gd name="T28" fmla="*/ 1 w 6"/>
                <a:gd name="T29" fmla="*/ 1 h 7"/>
                <a:gd name="T30" fmla="*/ 2 w 6"/>
                <a:gd name="T31" fmla="*/ 1 h 7"/>
                <a:gd name="T32" fmla="*/ 2 w 6"/>
                <a:gd name="T33" fmla="*/ 0 h 7"/>
                <a:gd name="T34" fmla="*/ 0 w 6"/>
                <a:gd name="T35" fmla="*/ 1 h 7"/>
                <a:gd name="T36" fmla="*/ 0 w 6"/>
                <a:gd name="T37" fmla="*/ 1 h 7"/>
                <a:gd name="T38" fmla="*/ 0 w 6"/>
                <a:gd name="T39" fmla="*/ 1 h 7"/>
                <a:gd name="T40" fmla="*/ 0 w 6"/>
                <a:gd name="T41" fmla="*/ 2 h 7"/>
                <a:gd name="T42" fmla="*/ 1 w 6"/>
                <a:gd name="T43" fmla="*/ 2 h 7"/>
                <a:gd name="T44" fmla="*/ 1 w 6"/>
                <a:gd name="T45" fmla="*/ 5 h 7"/>
                <a:gd name="T46" fmla="*/ 1 w 6"/>
                <a:gd name="T47" fmla="*/ 5 h 7"/>
                <a:gd name="T48" fmla="*/ 1 w 6"/>
                <a:gd name="T49" fmla="*/ 6 h 7"/>
                <a:gd name="T50" fmla="*/ 1 w 6"/>
                <a:gd name="T51" fmla="*/ 6 h 7"/>
                <a:gd name="T52" fmla="*/ 5 w 6"/>
                <a:gd name="T53" fmla="*/ 6 h 7"/>
                <a:gd name="T54" fmla="*/ 5 w 6"/>
                <a:gd name="T55" fmla="*/ 4 h 7"/>
                <a:gd name="T56" fmla="*/ 5 w 6"/>
                <a:gd name="T57" fmla="*/ 4 h 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"/>
                <a:gd name="T88" fmla="*/ 0 h 7"/>
                <a:gd name="T89" fmla="*/ 6 w 6"/>
                <a:gd name="T90" fmla="*/ 7 h 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" h="7">
                  <a:moveTo>
                    <a:pt x="5" y="4"/>
                  </a:moveTo>
                  <a:lnTo>
                    <a:pt x="5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5"/>
                  </a:lnTo>
                  <a:lnTo>
                    <a:pt x="1" y="6"/>
                  </a:lnTo>
                  <a:lnTo>
                    <a:pt x="5" y="6"/>
                  </a:lnTo>
                  <a:lnTo>
                    <a:pt x="5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3" name="Freeform 534"/>
            <p:cNvSpPr>
              <a:spLocks/>
            </p:cNvSpPr>
            <p:nvPr/>
          </p:nvSpPr>
          <p:spPr bwMode="auto">
            <a:xfrm>
              <a:off x="928" y="3493"/>
              <a:ext cx="38" cy="37"/>
            </a:xfrm>
            <a:custGeom>
              <a:avLst/>
              <a:gdLst>
                <a:gd name="T0" fmla="*/ 31 w 38"/>
                <a:gd name="T1" fmla="*/ 20 h 37"/>
                <a:gd name="T2" fmla="*/ 32 w 38"/>
                <a:gd name="T3" fmla="*/ 19 h 37"/>
                <a:gd name="T4" fmla="*/ 34 w 38"/>
                <a:gd name="T5" fmla="*/ 18 h 37"/>
                <a:gd name="T6" fmla="*/ 34 w 38"/>
                <a:gd name="T7" fmla="*/ 19 h 37"/>
                <a:gd name="T8" fmla="*/ 35 w 38"/>
                <a:gd name="T9" fmla="*/ 20 h 37"/>
                <a:gd name="T10" fmla="*/ 37 w 38"/>
                <a:gd name="T11" fmla="*/ 19 h 37"/>
                <a:gd name="T12" fmla="*/ 14 w 38"/>
                <a:gd name="T13" fmla="*/ 24 h 37"/>
                <a:gd name="T14" fmla="*/ 15 w 38"/>
                <a:gd name="T15" fmla="*/ 0 h 37"/>
                <a:gd name="T16" fmla="*/ 15 w 38"/>
                <a:gd name="T17" fmla="*/ 2 h 37"/>
                <a:gd name="T18" fmla="*/ 16 w 38"/>
                <a:gd name="T19" fmla="*/ 3 h 37"/>
                <a:gd name="T20" fmla="*/ 15 w 38"/>
                <a:gd name="T21" fmla="*/ 4 h 37"/>
                <a:gd name="T22" fmla="*/ 15 w 38"/>
                <a:gd name="T23" fmla="*/ 6 h 37"/>
                <a:gd name="T24" fmla="*/ 5 w 38"/>
                <a:gd name="T25" fmla="*/ 16 h 37"/>
                <a:gd name="T26" fmla="*/ 3 w 38"/>
                <a:gd name="T27" fmla="*/ 17 h 37"/>
                <a:gd name="T28" fmla="*/ 3 w 38"/>
                <a:gd name="T29" fmla="*/ 18 h 37"/>
                <a:gd name="T30" fmla="*/ 1 w 38"/>
                <a:gd name="T31" fmla="*/ 17 h 37"/>
                <a:gd name="T32" fmla="*/ 0 w 38"/>
                <a:gd name="T33" fmla="*/ 17 h 37"/>
                <a:gd name="T34" fmla="*/ 6 w 38"/>
                <a:gd name="T35" fmla="*/ 22 h 37"/>
                <a:gd name="T36" fmla="*/ 5 w 38"/>
                <a:gd name="T37" fmla="*/ 21 h 37"/>
                <a:gd name="T38" fmla="*/ 5 w 38"/>
                <a:gd name="T39" fmla="*/ 19 h 37"/>
                <a:gd name="T40" fmla="*/ 6 w 38"/>
                <a:gd name="T41" fmla="*/ 17 h 37"/>
                <a:gd name="T42" fmla="*/ 7 w 38"/>
                <a:gd name="T43" fmla="*/ 16 h 37"/>
                <a:gd name="T44" fmla="*/ 9 w 38"/>
                <a:gd name="T45" fmla="*/ 26 h 37"/>
                <a:gd name="T46" fmla="*/ 31 w 38"/>
                <a:gd name="T47" fmla="*/ 16 h 37"/>
                <a:gd name="T48" fmla="*/ 19 w 38"/>
                <a:gd name="T49" fmla="*/ 29 h 37"/>
                <a:gd name="T50" fmla="*/ 17 w 38"/>
                <a:gd name="T51" fmla="*/ 30 h 37"/>
                <a:gd name="T52" fmla="*/ 16 w 38"/>
                <a:gd name="T53" fmla="*/ 31 h 37"/>
                <a:gd name="T54" fmla="*/ 15 w 38"/>
                <a:gd name="T55" fmla="*/ 30 h 37"/>
                <a:gd name="T56" fmla="*/ 15 w 38"/>
                <a:gd name="T57" fmla="*/ 29 h 37"/>
                <a:gd name="T58" fmla="*/ 22 w 38"/>
                <a:gd name="T59" fmla="*/ 36 h 37"/>
                <a:gd name="T60" fmla="*/ 22 w 38"/>
                <a:gd name="T61" fmla="*/ 35 h 37"/>
                <a:gd name="T62" fmla="*/ 21 w 38"/>
                <a:gd name="T63" fmla="*/ 33 h 37"/>
                <a:gd name="T64" fmla="*/ 21 w 38"/>
                <a:gd name="T65" fmla="*/ 32 h 37"/>
                <a:gd name="T66" fmla="*/ 22 w 38"/>
                <a:gd name="T67" fmla="*/ 30 h 37"/>
                <a:gd name="T68" fmla="*/ 31 w 38"/>
                <a:gd name="T69" fmla="*/ 21 h 3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8"/>
                <a:gd name="T106" fmla="*/ 0 h 37"/>
                <a:gd name="T107" fmla="*/ 38 w 38"/>
                <a:gd name="T108" fmla="*/ 37 h 3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8" h="37">
                  <a:moveTo>
                    <a:pt x="31" y="21"/>
                  </a:moveTo>
                  <a:lnTo>
                    <a:pt x="31" y="20"/>
                  </a:lnTo>
                  <a:lnTo>
                    <a:pt x="32" y="20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18"/>
                  </a:lnTo>
                  <a:lnTo>
                    <a:pt x="34" y="19"/>
                  </a:lnTo>
                  <a:lnTo>
                    <a:pt x="35" y="19"/>
                  </a:lnTo>
                  <a:lnTo>
                    <a:pt x="35" y="20"/>
                  </a:lnTo>
                  <a:lnTo>
                    <a:pt x="36" y="20"/>
                  </a:lnTo>
                  <a:lnTo>
                    <a:pt x="37" y="19"/>
                  </a:lnTo>
                  <a:lnTo>
                    <a:pt x="32" y="15"/>
                  </a:lnTo>
                  <a:lnTo>
                    <a:pt x="14" y="24"/>
                  </a:lnTo>
                  <a:lnTo>
                    <a:pt x="21" y="4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6" y="3"/>
                  </a:lnTo>
                  <a:lnTo>
                    <a:pt x="15" y="3"/>
                  </a:lnTo>
                  <a:lnTo>
                    <a:pt x="15" y="4"/>
                  </a:lnTo>
                  <a:lnTo>
                    <a:pt x="15" y="5"/>
                  </a:lnTo>
                  <a:lnTo>
                    <a:pt x="15" y="6"/>
                  </a:lnTo>
                  <a:lnTo>
                    <a:pt x="6" y="15"/>
                  </a:lnTo>
                  <a:lnTo>
                    <a:pt x="5" y="16"/>
                  </a:lnTo>
                  <a:lnTo>
                    <a:pt x="4" y="17"/>
                  </a:lnTo>
                  <a:lnTo>
                    <a:pt x="3" y="17"/>
                  </a:lnTo>
                  <a:lnTo>
                    <a:pt x="3" y="18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0" y="17"/>
                  </a:lnTo>
                  <a:lnTo>
                    <a:pt x="6" y="23"/>
                  </a:lnTo>
                  <a:lnTo>
                    <a:pt x="6" y="22"/>
                  </a:lnTo>
                  <a:lnTo>
                    <a:pt x="6" y="21"/>
                  </a:lnTo>
                  <a:lnTo>
                    <a:pt x="5" y="21"/>
                  </a:lnTo>
                  <a:lnTo>
                    <a:pt x="5" y="20"/>
                  </a:lnTo>
                  <a:lnTo>
                    <a:pt x="5" y="19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17" y="5"/>
                  </a:lnTo>
                  <a:lnTo>
                    <a:pt x="9" y="26"/>
                  </a:lnTo>
                  <a:lnTo>
                    <a:pt x="10" y="27"/>
                  </a:lnTo>
                  <a:lnTo>
                    <a:pt x="31" y="16"/>
                  </a:lnTo>
                  <a:lnTo>
                    <a:pt x="20" y="28"/>
                  </a:lnTo>
                  <a:lnTo>
                    <a:pt x="19" y="29"/>
                  </a:lnTo>
                  <a:lnTo>
                    <a:pt x="18" y="30"/>
                  </a:lnTo>
                  <a:lnTo>
                    <a:pt x="17" y="30"/>
                  </a:lnTo>
                  <a:lnTo>
                    <a:pt x="17" y="31"/>
                  </a:lnTo>
                  <a:lnTo>
                    <a:pt x="16" y="31"/>
                  </a:lnTo>
                  <a:lnTo>
                    <a:pt x="16" y="30"/>
                  </a:lnTo>
                  <a:lnTo>
                    <a:pt x="15" y="30"/>
                  </a:lnTo>
                  <a:lnTo>
                    <a:pt x="15" y="29"/>
                  </a:lnTo>
                  <a:lnTo>
                    <a:pt x="15" y="30"/>
                  </a:lnTo>
                  <a:lnTo>
                    <a:pt x="22" y="36"/>
                  </a:lnTo>
                  <a:lnTo>
                    <a:pt x="22" y="35"/>
                  </a:lnTo>
                  <a:lnTo>
                    <a:pt x="21" y="34"/>
                  </a:lnTo>
                  <a:lnTo>
                    <a:pt x="21" y="33"/>
                  </a:lnTo>
                  <a:lnTo>
                    <a:pt x="21" y="32"/>
                  </a:lnTo>
                  <a:lnTo>
                    <a:pt x="22" y="31"/>
                  </a:lnTo>
                  <a:lnTo>
                    <a:pt x="22" y="30"/>
                  </a:lnTo>
                  <a:lnTo>
                    <a:pt x="31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4" name="Freeform 535"/>
            <p:cNvSpPr>
              <a:spLocks/>
            </p:cNvSpPr>
            <p:nvPr/>
          </p:nvSpPr>
          <p:spPr bwMode="auto">
            <a:xfrm>
              <a:off x="612" y="3584"/>
              <a:ext cx="28" cy="29"/>
            </a:xfrm>
            <a:custGeom>
              <a:avLst/>
              <a:gdLst>
                <a:gd name="T0" fmla="*/ 1 w 28"/>
                <a:gd name="T1" fmla="*/ 16 h 29"/>
                <a:gd name="T2" fmla="*/ 0 w 28"/>
                <a:gd name="T3" fmla="*/ 21 h 29"/>
                <a:gd name="T4" fmla="*/ 1 w 28"/>
                <a:gd name="T5" fmla="*/ 21 h 29"/>
                <a:gd name="T6" fmla="*/ 1 w 28"/>
                <a:gd name="T7" fmla="*/ 20 h 29"/>
                <a:gd name="T8" fmla="*/ 2 w 28"/>
                <a:gd name="T9" fmla="*/ 20 h 29"/>
                <a:gd name="T10" fmla="*/ 2 w 28"/>
                <a:gd name="T11" fmla="*/ 19 h 29"/>
                <a:gd name="T12" fmla="*/ 2 w 28"/>
                <a:gd name="T13" fmla="*/ 19 h 29"/>
                <a:gd name="T14" fmla="*/ 3 w 28"/>
                <a:gd name="T15" fmla="*/ 19 h 29"/>
                <a:gd name="T16" fmla="*/ 4 w 28"/>
                <a:gd name="T17" fmla="*/ 19 h 29"/>
                <a:gd name="T18" fmla="*/ 4 w 28"/>
                <a:gd name="T19" fmla="*/ 20 h 29"/>
                <a:gd name="T20" fmla="*/ 5 w 28"/>
                <a:gd name="T21" fmla="*/ 20 h 29"/>
                <a:gd name="T22" fmla="*/ 6 w 28"/>
                <a:gd name="T23" fmla="*/ 20 h 29"/>
                <a:gd name="T24" fmla="*/ 16 w 28"/>
                <a:gd name="T25" fmla="*/ 23 h 29"/>
                <a:gd name="T26" fmla="*/ 17 w 28"/>
                <a:gd name="T27" fmla="*/ 24 h 29"/>
                <a:gd name="T28" fmla="*/ 18 w 28"/>
                <a:gd name="T29" fmla="*/ 24 h 29"/>
                <a:gd name="T30" fmla="*/ 19 w 28"/>
                <a:gd name="T31" fmla="*/ 24 h 29"/>
                <a:gd name="T32" fmla="*/ 19 w 28"/>
                <a:gd name="T33" fmla="*/ 25 h 29"/>
                <a:gd name="T34" fmla="*/ 20 w 28"/>
                <a:gd name="T35" fmla="*/ 25 h 29"/>
                <a:gd name="T36" fmla="*/ 20 w 28"/>
                <a:gd name="T37" fmla="*/ 26 h 29"/>
                <a:gd name="T38" fmla="*/ 20 w 28"/>
                <a:gd name="T39" fmla="*/ 26 h 29"/>
                <a:gd name="T40" fmla="*/ 20 w 28"/>
                <a:gd name="T41" fmla="*/ 26 h 29"/>
                <a:gd name="T42" fmla="*/ 20 w 28"/>
                <a:gd name="T43" fmla="*/ 27 h 29"/>
                <a:gd name="T44" fmla="*/ 20 w 28"/>
                <a:gd name="T45" fmla="*/ 27 h 29"/>
                <a:gd name="T46" fmla="*/ 20 w 28"/>
                <a:gd name="T47" fmla="*/ 28 h 29"/>
                <a:gd name="T48" fmla="*/ 21 w 28"/>
                <a:gd name="T49" fmla="*/ 28 h 29"/>
                <a:gd name="T50" fmla="*/ 24 w 28"/>
                <a:gd name="T51" fmla="*/ 21 h 29"/>
                <a:gd name="T52" fmla="*/ 22 w 28"/>
                <a:gd name="T53" fmla="*/ 21 h 29"/>
                <a:gd name="T54" fmla="*/ 21 w 28"/>
                <a:gd name="T55" fmla="*/ 22 h 29"/>
                <a:gd name="T56" fmla="*/ 21 w 28"/>
                <a:gd name="T57" fmla="*/ 23 h 29"/>
                <a:gd name="T58" fmla="*/ 20 w 28"/>
                <a:gd name="T59" fmla="*/ 23 h 29"/>
                <a:gd name="T60" fmla="*/ 20 w 28"/>
                <a:gd name="T61" fmla="*/ 23 h 29"/>
                <a:gd name="T62" fmla="*/ 19 w 28"/>
                <a:gd name="T63" fmla="*/ 23 h 29"/>
                <a:gd name="T64" fmla="*/ 18 w 28"/>
                <a:gd name="T65" fmla="*/ 23 h 29"/>
                <a:gd name="T66" fmla="*/ 17 w 28"/>
                <a:gd name="T67" fmla="*/ 23 h 29"/>
                <a:gd name="T68" fmla="*/ 4 w 28"/>
                <a:gd name="T69" fmla="*/ 18 h 29"/>
                <a:gd name="T70" fmla="*/ 26 w 28"/>
                <a:gd name="T71" fmla="*/ 12 h 29"/>
                <a:gd name="T72" fmla="*/ 27 w 28"/>
                <a:gd name="T73" fmla="*/ 10 h 29"/>
                <a:gd name="T74" fmla="*/ 10 w 28"/>
                <a:gd name="T75" fmla="*/ 5 h 29"/>
                <a:gd name="T76" fmla="*/ 9 w 28"/>
                <a:gd name="T77" fmla="*/ 4 h 29"/>
                <a:gd name="T78" fmla="*/ 8 w 28"/>
                <a:gd name="T79" fmla="*/ 4 h 29"/>
                <a:gd name="T80" fmla="*/ 7 w 28"/>
                <a:gd name="T81" fmla="*/ 4 h 29"/>
                <a:gd name="T82" fmla="*/ 7 w 28"/>
                <a:gd name="T83" fmla="*/ 3 h 29"/>
                <a:gd name="T84" fmla="*/ 7 w 28"/>
                <a:gd name="T85" fmla="*/ 3 h 29"/>
                <a:gd name="T86" fmla="*/ 7 w 28"/>
                <a:gd name="T87" fmla="*/ 2 h 29"/>
                <a:gd name="T88" fmla="*/ 7 w 28"/>
                <a:gd name="T89" fmla="*/ 2 h 29"/>
                <a:gd name="T90" fmla="*/ 7 w 28"/>
                <a:gd name="T91" fmla="*/ 2 h 29"/>
                <a:gd name="T92" fmla="*/ 7 w 28"/>
                <a:gd name="T93" fmla="*/ 1 h 29"/>
                <a:gd name="T94" fmla="*/ 7 w 28"/>
                <a:gd name="T95" fmla="*/ 0 h 29"/>
                <a:gd name="T96" fmla="*/ 4 w 28"/>
                <a:gd name="T97" fmla="*/ 7 h 29"/>
                <a:gd name="T98" fmla="*/ 5 w 28"/>
                <a:gd name="T99" fmla="*/ 7 h 29"/>
                <a:gd name="T100" fmla="*/ 5 w 28"/>
                <a:gd name="T101" fmla="*/ 7 h 29"/>
                <a:gd name="T102" fmla="*/ 6 w 28"/>
                <a:gd name="T103" fmla="*/ 7 h 29"/>
                <a:gd name="T104" fmla="*/ 6 w 28"/>
                <a:gd name="T105" fmla="*/ 6 h 29"/>
                <a:gd name="T106" fmla="*/ 7 w 28"/>
                <a:gd name="T107" fmla="*/ 6 h 29"/>
                <a:gd name="T108" fmla="*/ 7 w 28"/>
                <a:gd name="T109" fmla="*/ 6 h 29"/>
                <a:gd name="T110" fmla="*/ 8 w 28"/>
                <a:gd name="T111" fmla="*/ 6 h 29"/>
                <a:gd name="T112" fmla="*/ 9 w 28"/>
                <a:gd name="T113" fmla="*/ 6 h 29"/>
                <a:gd name="T114" fmla="*/ 10 w 28"/>
                <a:gd name="T115" fmla="*/ 7 h 29"/>
                <a:gd name="T116" fmla="*/ 21 w 28"/>
                <a:gd name="T117" fmla="*/ 10 h 29"/>
                <a:gd name="T118" fmla="*/ 1 w 28"/>
                <a:gd name="T119" fmla="*/ 16 h 2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8"/>
                <a:gd name="T181" fmla="*/ 0 h 29"/>
                <a:gd name="T182" fmla="*/ 28 w 28"/>
                <a:gd name="T183" fmla="*/ 29 h 2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8" h="29">
                  <a:moveTo>
                    <a:pt x="1" y="16"/>
                  </a:moveTo>
                  <a:lnTo>
                    <a:pt x="0" y="21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9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16" y="23"/>
                  </a:lnTo>
                  <a:lnTo>
                    <a:pt x="17" y="24"/>
                  </a:lnTo>
                  <a:lnTo>
                    <a:pt x="18" y="24"/>
                  </a:lnTo>
                  <a:lnTo>
                    <a:pt x="19" y="24"/>
                  </a:lnTo>
                  <a:lnTo>
                    <a:pt x="19" y="25"/>
                  </a:lnTo>
                  <a:lnTo>
                    <a:pt x="20" y="25"/>
                  </a:lnTo>
                  <a:lnTo>
                    <a:pt x="20" y="26"/>
                  </a:lnTo>
                  <a:lnTo>
                    <a:pt x="20" y="27"/>
                  </a:lnTo>
                  <a:lnTo>
                    <a:pt x="20" y="28"/>
                  </a:lnTo>
                  <a:lnTo>
                    <a:pt x="21" y="28"/>
                  </a:lnTo>
                  <a:lnTo>
                    <a:pt x="24" y="21"/>
                  </a:lnTo>
                  <a:lnTo>
                    <a:pt x="22" y="21"/>
                  </a:lnTo>
                  <a:lnTo>
                    <a:pt x="21" y="22"/>
                  </a:lnTo>
                  <a:lnTo>
                    <a:pt x="21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8" y="23"/>
                  </a:lnTo>
                  <a:lnTo>
                    <a:pt x="17" y="23"/>
                  </a:lnTo>
                  <a:lnTo>
                    <a:pt x="4" y="18"/>
                  </a:lnTo>
                  <a:lnTo>
                    <a:pt x="26" y="12"/>
                  </a:lnTo>
                  <a:lnTo>
                    <a:pt x="27" y="10"/>
                  </a:lnTo>
                  <a:lnTo>
                    <a:pt x="10" y="5"/>
                  </a:lnTo>
                  <a:lnTo>
                    <a:pt x="9" y="4"/>
                  </a:lnTo>
                  <a:lnTo>
                    <a:pt x="8" y="4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1"/>
                  </a:lnTo>
                  <a:lnTo>
                    <a:pt x="7" y="0"/>
                  </a:lnTo>
                  <a:lnTo>
                    <a:pt x="4" y="7"/>
                  </a:lnTo>
                  <a:lnTo>
                    <a:pt x="5" y="7"/>
                  </a:lnTo>
                  <a:lnTo>
                    <a:pt x="6" y="7"/>
                  </a:lnTo>
                  <a:lnTo>
                    <a:pt x="6" y="6"/>
                  </a:lnTo>
                  <a:lnTo>
                    <a:pt x="7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10" y="7"/>
                  </a:lnTo>
                  <a:lnTo>
                    <a:pt x="21" y="10"/>
                  </a:lnTo>
                  <a:lnTo>
                    <a:pt x="1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5" name="Freeform 536"/>
            <p:cNvSpPr>
              <a:spLocks/>
            </p:cNvSpPr>
            <p:nvPr/>
          </p:nvSpPr>
          <p:spPr bwMode="auto">
            <a:xfrm>
              <a:off x="629" y="3546"/>
              <a:ext cx="27" cy="23"/>
            </a:xfrm>
            <a:custGeom>
              <a:avLst/>
              <a:gdLst>
                <a:gd name="T0" fmla="*/ 9 w 27"/>
                <a:gd name="T1" fmla="*/ 9 h 23"/>
                <a:gd name="T2" fmla="*/ 8 w 27"/>
                <a:gd name="T3" fmla="*/ 9 h 23"/>
                <a:gd name="T4" fmla="*/ 7 w 27"/>
                <a:gd name="T5" fmla="*/ 8 h 23"/>
                <a:gd name="T6" fmla="*/ 7 w 27"/>
                <a:gd name="T7" fmla="*/ 7 h 23"/>
                <a:gd name="T8" fmla="*/ 7 w 27"/>
                <a:gd name="T9" fmla="*/ 6 h 23"/>
                <a:gd name="T10" fmla="*/ 7 w 27"/>
                <a:gd name="T11" fmla="*/ 6 h 23"/>
                <a:gd name="T12" fmla="*/ 7 w 27"/>
                <a:gd name="T13" fmla="*/ 5 h 23"/>
                <a:gd name="T14" fmla="*/ 7 w 27"/>
                <a:gd name="T15" fmla="*/ 4 h 23"/>
                <a:gd name="T16" fmla="*/ 8 w 27"/>
                <a:gd name="T17" fmla="*/ 4 h 23"/>
                <a:gd name="T18" fmla="*/ 8 w 27"/>
                <a:gd name="T19" fmla="*/ 3 h 23"/>
                <a:gd name="T20" fmla="*/ 9 w 27"/>
                <a:gd name="T21" fmla="*/ 3 h 23"/>
                <a:gd name="T22" fmla="*/ 10 w 27"/>
                <a:gd name="T23" fmla="*/ 2 h 23"/>
                <a:gd name="T24" fmla="*/ 11 w 27"/>
                <a:gd name="T25" fmla="*/ 2 h 23"/>
                <a:gd name="T26" fmla="*/ 11 w 27"/>
                <a:gd name="T27" fmla="*/ 2 h 23"/>
                <a:gd name="T28" fmla="*/ 12 w 27"/>
                <a:gd name="T29" fmla="*/ 2 h 23"/>
                <a:gd name="T30" fmla="*/ 13 w 27"/>
                <a:gd name="T31" fmla="*/ 2 h 23"/>
                <a:gd name="T32" fmla="*/ 14 w 27"/>
                <a:gd name="T33" fmla="*/ 2 h 23"/>
                <a:gd name="T34" fmla="*/ 15 w 27"/>
                <a:gd name="T35" fmla="*/ 2 h 23"/>
                <a:gd name="T36" fmla="*/ 15 w 27"/>
                <a:gd name="T37" fmla="*/ 2 h 23"/>
                <a:gd name="T38" fmla="*/ 9 w 27"/>
                <a:gd name="T39" fmla="*/ 0 h 23"/>
                <a:gd name="T40" fmla="*/ 0 w 27"/>
                <a:gd name="T41" fmla="*/ 15 h 23"/>
                <a:gd name="T42" fmla="*/ 3 w 27"/>
                <a:gd name="T43" fmla="*/ 20 h 23"/>
                <a:gd name="T44" fmla="*/ 4 w 27"/>
                <a:gd name="T45" fmla="*/ 19 h 23"/>
                <a:gd name="T46" fmla="*/ 4 w 27"/>
                <a:gd name="T47" fmla="*/ 18 h 23"/>
                <a:gd name="T48" fmla="*/ 3 w 27"/>
                <a:gd name="T49" fmla="*/ 18 h 23"/>
                <a:gd name="T50" fmla="*/ 3 w 27"/>
                <a:gd name="T51" fmla="*/ 17 h 23"/>
                <a:gd name="T52" fmla="*/ 2 w 27"/>
                <a:gd name="T53" fmla="*/ 17 h 23"/>
                <a:gd name="T54" fmla="*/ 2 w 27"/>
                <a:gd name="T55" fmla="*/ 16 h 23"/>
                <a:gd name="T56" fmla="*/ 2 w 27"/>
                <a:gd name="T57" fmla="*/ 15 h 23"/>
                <a:gd name="T58" fmla="*/ 2 w 27"/>
                <a:gd name="T59" fmla="*/ 14 h 23"/>
                <a:gd name="T60" fmla="*/ 2 w 27"/>
                <a:gd name="T61" fmla="*/ 13 h 23"/>
                <a:gd name="T62" fmla="*/ 2 w 27"/>
                <a:gd name="T63" fmla="*/ 13 h 23"/>
                <a:gd name="T64" fmla="*/ 3 w 27"/>
                <a:gd name="T65" fmla="*/ 12 h 23"/>
                <a:gd name="T66" fmla="*/ 3 w 27"/>
                <a:gd name="T67" fmla="*/ 11 h 23"/>
                <a:gd name="T68" fmla="*/ 4 w 27"/>
                <a:gd name="T69" fmla="*/ 10 h 23"/>
                <a:gd name="T70" fmla="*/ 4 w 27"/>
                <a:gd name="T71" fmla="*/ 9 h 23"/>
                <a:gd name="T72" fmla="*/ 5 w 27"/>
                <a:gd name="T73" fmla="*/ 9 h 23"/>
                <a:gd name="T74" fmla="*/ 6 w 27"/>
                <a:gd name="T75" fmla="*/ 9 h 23"/>
                <a:gd name="T76" fmla="*/ 6 w 27"/>
                <a:gd name="T77" fmla="*/ 10 h 23"/>
                <a:gd name="T78" fmla="*/ 7 w 27"/>
                <a:gd name="T79" fmla="*/ 10 h 23"/>
                <a:gd name="T80" fmla="*/ 7 w 27"/>
                <a:gd name="T81" fmla="*/ 11 h 23"/>
                <a:gd name="T82" fmla="*/ 19 w 27"/>
                <a:gd name="T83" fmla="*/ 17 h 23"/>
                <a:gd name="T84" fmla="*/ 20 w 27"/>
                <a:gd name="T85" fmla="*/ 18 h 23"/>
                <a:gd name="T86" fmla="*/ 20 w 27"/>
                <a:gd name="T87" fmla="*/ 18 h 23"/>
                <a:gd name="T88" fmla="*/ 20 w 27"/>
                <a:gd name="T89" fmla="*/ 19 h 23"/>
                <a:gd name="T90" fmla="*/ 21 w 27"/>
                <a:gd name="T91" fmla="*/ 20 h 23"/>
                <a:gd name="T92" fmla="*/ 21 w 27"/>
                <a:gd name="T93" fmla="*/ 20 h 23"/>
                <a:gd name="T94" fmla="*/ 20 w 27"/>
                <a:gd name="T95" fmla="*/ 20 h 23"/>
                <a:gd name="T96" fmla="*/ 20 w 27"/>
                <a:gd name="T97" fmla="*/ 21 h 23"/>
                <a:gd name="T98" fmla="*/ 20 w 27"/>
                <a:gd name="T99" fmla="*/ 22 h 23"/>
                <a:gd name="T100" fmla="*/ 20 w 27"/>
                <a:gd name="T101" fmla="*/ 22 h 23"/>
                <a:gd name="T102" fmla="*/ 20 w 27"/>
                <a:gd name="T103" fmla="*/ 22 h 23"/>
                <a:gd name="T104" fmla="*/ 26 w 27"/>
                <a:gd name="T105" fmla="*/ 14 h 23"/>
                <a:gd name="T106" fmla="*/ 25 w 27"/>
                <a:gd name="T107" fmla="*/ 14 h 23"/>
                <a:gd name="T108" fmla="*/ 24 w 27"/>
                <a:gd name="T109" fmla="*/ 15 h 23"/>
                <a:gd name="T110" fmla="*/ 24 w 27"/>
                <a:gd name="T111" fmla="*/ 16 h 23"/>
                <a:gd name="T112" fmla="*/ 24 w 27"/>
                <a:gd name="T113" fmla="*/ 16 h 23"/>
                <a:gd name="T114" fmla="*/ 23 w 27"/>
                <a:gd name="T115" fmla="*/ 16 h 23"/>
                <a:gd name="T116" fmla="*/ 22 w 27"/>
                <a:gd name="T117" fmla="*/ 16 h 23"/>
                <a:gd name="T118" fmla="*/ 21 w 27"/>
                <a:gd name="T119" fmla="*/ 16 h 23"/>
                <a:gd name="T120" fmla="*/ 20 w 27"/>
                <a:gd name="T121" fmla="*/ 15 h 23"/>
                <a:gd name="T122" fmla="*/ 20 w 27"/>
                <a:gd name="T123" fmla="*/ 15 h 23"/>
                <a:gd name="T124" fmla="*/ 9 w 27"/>
                <a:gd name="T125" fmla="*/ 9 h 2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7"/>
                <a:gd name="T190" fmla="*/ 0 h 23"/>
                <a:gd name="T191" fmla="*/ 27 w 27"/>
                <a:gd name="T192" fmla="*/ 23 h 2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7" h="23">
                  <a:moveTo>
                    <a:pt x="9" y="9"/>
                  </a:moveTo>
                  <a:lnTo>
                    <a:pt x="8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4"/>
                  </a:lnTo>
                  <a:lnTo>
                    <a:pt x="8" y="4"/>
                  </a:lnTo>
                  <a:lnTo>
                    <a:pt x="8" y="3"/>
                  </a:lnTo>
                  <a:lnTo>
                    <a:pt x="9" y="3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9" y="0"/>
                  </a:lnTo>
                  <a:lnTo>
                    <a:pt x="0" y="15"/>
                  </a:lnTo>
                  <a:lnTo>
                    <a:pt x="3" y="20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4" y="10"/>
                  </a:lnTo>
                  <a:lnTo>
                    <a:pt x="4" y="9"/>
                  </a:lnTo>
                  <a:lnTo>
                    <a:pt x="5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19" y="17"/>
                  </a:lnTo>
                  <a:lnTo>
                    <a:pt x="20" y="18"/>
                  </a:lnTo>
                  <a:lnTo>
                    <a:pt x="20" y="19"/>
                  </a:lnTo>
                  <a:lnTo>
                    <a:pt x="21" y="20"/>
                  </a:lnTo>
                  <a:lnTo>
                    <a:pt x="20" y="20"/>
                  </a:lnTo>
                  <a:lnTo>
                    <a:pt x="20" y="21"/>
                  </a:lnTo>
                  <a:lnTo>
                    <a:pt x="20" y="22"/>
                  </a:lnTo>
                  <a:lnTo>
                    <a:pt x="26" y="14"/>
                  </a:lnTo>
                  <a:lnTo>
                    <a:pt x="25" y="14"/>
                  </a:lnTo>
                  <a:lnTo>
                    <a:pt x="24" y="15"/>
                  </a:lnTo>
                  <a:lnTo>
                    <a:pt x="24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1" y="16"/>
                  </a:lnTo>
                  <a:lnTo>
                    <a:pt x="20" y="15"/>
                  </a:lnTo>
                  <a:lnTo>
                    <a:pt x="9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6" name="Freeform 537"/>
            <p:cNvSpPr>
              <a:spLocks/>
            </p:cNvSpPr>
            <p:nvPr/>
          </p:nvSpPr>
          <p:spPr bwMode="auto">
            <a:xfrm>
              <a:off x="605" y="3615"/>
              <a:ext cx="25" cy="22"/>
            </a:xfrm>
            <a:custGeom>
              <a:avLst/>
              <a:gdLst>
                <a:gd name="T0" fmla="*/ 17 w 25"/>
                <a:gd name="T1" fmla="*/ 7 h 22"/>
                <a:gd name="T2" fmla="*/ 18 w 25"/>
                <a:gd name="T3" fmla="*/ 7 h 22"/>
                <a:gd name="T4" fmla="*/ 20 w 25"/>
                <a:gd name="T5" fmla="*/ 8 h 22"/>
                <a:gd name="T6" fmla="*/ 22 w 25"/>
                <a:gd name="T7" fmla="*/ 9 h 22"/>
                <a:gd name="T8" fmla="*/ 22 w 25"/>
                <a:gd name="T9" fmla="*/ 9 h 22"/>
                <a:gd name="T10" fmla="*/ 23 w 25"/>
                <a:gd name="T11" fmla="*/ 10 h 22"/>
                <a:gd name="T12" fmla="*/ 23 w 25"/>
                <a:gd name="T13" fmla="*/ 12 h 22"/>
                <a:gd name="T14" fmla="*/ 23 w 25"/>
                <a:gd name="T15" fmla="*/ 13 h 22"/>
                <a:gd name="T16" fmla="*/ 23 w 25"/>
                <a:gd name="T17" fmla="*/ 15 h 22"/>
                <a:gd name="T18" fmla="*/ 22 w 25"/>
                <a:gd name="T19" fmla="*/ 16 h 22"/>
                <a:gd name="T20" fmla="*/ 20 w 25"/>
                <a:gd name="T21" fmla="*/ 17 h 22"/>
                <a:gd name="T22" fmla="*/ 18 w 25"/>
                <a:gd name="T23" fmla="*/ 17 h 22"/>
                <a:gd name="T24" fmla="*/ 17 w 25"/>
                <a:gd name="T25" fmla="*/ 17 h 22"/>
                <a:gd name="T26" fmla="*/ 15 w 25"/>
                <a:gd name="T27" fmla="*/ 17 h 22"/>
                <a:gd name="T28" fmla="*/ 6 w 25"/>
                <a:gd name="T29" fmla="*/ 16 h 22"/>
                <a:gd name="T30" fmla="*/ 5 w 25"/>
                <a:gd name="T31" fmla="*/ 16 h 22"/>
                <a:gd name="T32" fmla="*/ 3 w 25"/>
                <a:gd name="T33" fmla="*/ 16 h 22"/>
                <a:gd name="T34" fmla="*/ 3 w 25"/>
                <a:gd name="T35" fmla="*/ 14 h 22"/>
                <a:gd name="T36" fmla="*/ 3 w 25"/>
                <a:gd name="T37" fmla="*/ 13 h 22"/>
                <a:gd name="T38" fmla="*/ 2 w 25"/>
                <a:gd name="T39" fmla="*/ 12 h 22"/>
                <a:gd name="T40" fmla="*/ 2 w 25"/>
                <a:gd name="T41" fmla="*/ 21 h 22"/>
                <a:gd name="T42" fmla="*/ 2 w 25"/>
                <a:gd name="T43" fmla="*/ 19 h 22"/>
                <a:gd name="T44" fmla="*/ 2 w 25"/>
                <a:gd name="T45" fmla="*/ 19 h 22"/>
                <a:gd name="T46" fmla="*/ 4 w 25"/>
                <a:gd name="T47" fmla="*/ 19 h 22"/>
                <a:gd name="T48" fmla="*/ 16 w 25"/>
                <a:gd name="T49" fmla="*/ 21 h 22"/>
                <a:gd name="T50" fmla="*/ 18 w 25"/>
                <a:gd name="T51" fmla="*/ 21 h 22"/>
                <a:gd name="T52" fmla="*/ 19 w 25"/>
                <a:gd name="T53" fmla="*/ 20 h 22"/>
                <a:gd name="T54" fmla="*/ 21 w 25"/>
                <a:gd name="T55" fmla="*/ 20 h 22"/>
                <a:gd name="T56" fmla="*/ 22 w 25"/>
                <a:gd name="T57" fmla="*/ 19 h 22"/>
                <a:gd name="T58" fmla="*/ 23 w 25"/>
                <a:gd name="T59" fmla="*/ 18 h 22"/>
                <a:gd name="T60" fmla="*/ 23 w 25"/>
                <a:gd name="T61" fmla="*/ 16 h 22"/>
                <a:gd name="T62" fmla="*/ 24 w 25"/>
                <a:gd name="T63" fmla="*/ 15 h 22"/>
                <a:gd name="T64" fmla="*/ 24 w 25"/>
                <a:gd name="T65" fmla="*/ 13 h 22"/>
                <a:gd name="T66" fmla="*/ 24 w 25"/>
                <a:gd name="T67" fmla="*/ 12 h 22"/>
                <a:gd name="T68" fmla="*/ 24 w 25"/>
                <a:gd name="T69" fmla="*/ 10 h 22"/>
                <a:gd name="T70" fmla="*/ 23 w 25"/>
                <a:gd name="T71" fmla="*/ 9 h 22"/>
                <a:gd name="T72" fmla="*/ 22 w 25"/>
                <a:gd name="T73" fmla="*/ 8 h 22"/>
                <a:gd name="T74" fmla="*/ 22 w 25"/>
                <a:gd name="T75" fmla="*/ 7 h 22"/>
                <a:gd name="T76" fmla="*/ 20 w 25"/>
                <a:gd name="T77" fmla="*/ 6 h 22"/>
                <a:gd name="T78" fmla="*/ 18 w 25"/>
                <a:gd name="T79" fmla="*/ 5 h 22"/>
                <a:gd name="T80" fmla="*/ 8 w 25"/>
                <a:gd name="T81" fmla="*/ 4 h 22"/>
                <a:gd name="T82" fmla="*/ 6 w 25"/>
                <a:gd name="T83" fmla="*/ 4 h 22"/>
                <a:gd name="T84" fmla="*/ 6 w 25"/>
                <a:gd name="T85" fmla="*/ 3 h 22"/>
                <a:gd name="T86" fmla="*/ 5 w 25"/>
                <a:gd name="T87" fmla="*/ 2 h 22"/>
                <a:gd name="T88" fmla="*/ 5 w 25"/>
                <a:gd name="T89" fmla="*/ 1 h 22"/>
                <a:gd name="T90" fmla="*/ 2 w 25"/>
                <a:gd name="T91" fmla="*/ 7 h 22"/>
                <a:gd name="T92" fmla="*/ 4 w 25"/>
                <a:gd name="T93" fmla="*/ 6 h 22"/>
                <a:gd name="T94" fmla="*/ 5 w 25"/>
                <a:gd name="T95" fmla="*/ 5 h 22"/>
                <a:gd name="T96" fmla="*/ 6 w 25"/>
                <a:gd name="T97" fmla="*/ 5 h 22"/>
                <a:gd name="T98" fmla="*/ 16 w 25"/>
                <a:gd name="T99" fmla="*/ 6 h 2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5"/>
                <a:gd name="T151" fmla="*/ 0 h 22"/>
                <a:gd name="T152" fmla="*/ 25 w 25"/>
                <a:gd name="T153" fmla="*/ 22 h 2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5" h="22">
                  <a:moveTo>
                    <a:pt x="16" y="6"/>
                  </a:moveTo>
                  <a:lnTo>
                    <a:pt x="17" y="7"/>
                  </a:lnTo>
                  <a:lnTo>
                    <a:pt x="18" y="7"/>
                  </a:lnTo>
                  <a:lnTo>
                    <a:pt x="19" y="7"/>
                  </a:lnTo>
                  <a:lnTo>
                    <a:pt x="20" y="8"/>
                  </a:lnTo>
                  <a:lnTo>
                    <a:pt x="21" y="8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10"/>
                  </a:lnTo>
                  <a:lnTo>
                    <a:pt x="23" y="11"/>
                  </a:lnTo>
                  <a:lnTo>
                    <a:pt x="23" y="12"/>
                  </a:lnTo>
                  <a:lnTo>
                    <a:pt x="23" y="13"/>
                  </a:lnTo>
                  <a:lnTo>
                    <a:pt x="23" y="14"/>
                  </a:lnTo>
                  <a:lnTo>
                    <a:pt x="23" y="15"/>
                  </a:lnTo>
                  <a:lnTo>
                    <a:pt x="22" y="16"/>
                  </a:lnTo>
                  <a:lnTo>
                    <a:pt x="21" y="17"/>
                  </a:lnTo>
                  <a:lnTo>
                    <a:pt x="20" y="17"/>
                  </a:lnTo>
                  <a:lnTo>
                    <a:pt x="19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4" y="17"/>
                  </a:lnTo>
                  <a:lnTo>
                    <a:pt x="6" y="16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0" y="21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9"/>
                  </a:lnTo>
                  <a:lnTo>
                    <a:pt x="4" y="19"/>
                  </a:lnTo>
                  <a:lnTo>
                    <a:pt x="6" y="19"/>
                  </a:lnTo>
                  <a:lnTo>
                    <a:pt x="16" y="21"/>
                  </a:lnTo>
                  <a:lnTo>
                    <a:pt x="17" y="21"/>
                  </a:lnTo>
                  <a:lnTo>
                    <a:pt x="18" y="21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1" y="20"/>
                  </a:lnTo>
                  <a:lnTo>
                    <a:pt x="21" y="19"/>
                  </a:lnTo>
                  <a:lnTo>
                    <a:pt x="22" y="19"/>
                  </a:lnTo>
                  <a:lnTo>
                    <a:pt x="23" y="18"/>
                  </a:lnTo>
                  <a:lnTo>
                    <a:pt x="23" y="17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5"/>
                  </a:lnTo>
                  <a:lnTo>
                    <a:pt x="24" y="14"/>
                  </a:lnTo>
                  <a:lnTo>
                    <a:pt x="24" y="13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4" y="10"/>
                  </a:lnTo>
                  <a:lnTo>
                    <a:pt x="24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2" y="8"/>
                  </a:lnTo>
                  <a:lnTo>
                    <a:pt x="22" y="7"/>
                  </a:lnTo>
                  <a:lnTo>
                    <a:pt x="21" y="6"/>
                  </a:lnTo>
                  <a:lnTo>
                    <a:pt x="20" y="6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8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1"/>
                  </a:lnTo>
                  <a:lnTo>
                    <a:pt x="4" y="0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6"/>
                  </a:lnTo>
                  <a:lnTo>
                    <a:pt x="4" y="5"/>
                  </a:lnTo>
                  <a:lnTo>
                    <a:pt x="5" y="5"/>
                  </a:lnTo>
                  <a:lnTo>
                    <a:pt x="6" y="5"/>
                  </a:lnTo>
                  <a:lnTo>
                    <a:pt x="8" y="5"/>
                  </a:lnTo>
                  <a:lnTo>
                    <a:pt x="16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7" name="Freeform 538"/>
            <p:cNvSpPr>
              <a:spLocks/>
            </p:cNvSpPr>
            <p:nvPr/>
          </p:nvSpPr>
          <p:spPr bwMode="auto">
            <a:xfrm>
              <a:off x="814" y="3482"/>
              <a:ext cx="5" cy="6"/>
            </a:xfrm>
            <a:custGeom>
              <a:avLst/>
              <a:gdLst>
                <a:gd name="T0" fmla="*/ 2 w 5"/>
                <a:gd name="T1" fmla="*/ 3 h 6"/>
                <a:gd name="T2" fmla="*/ 3 w 5"/>
                <a:gd name="T3" fmla="*/ 5 h 6"/>
                <a:gd name="T4" fmla="*/ 4 w 5"/>
                <a:gd name="T5" fmla="*/ 5 h 6"/>
                <a:gd name="T6" fmla="*/ 4 w 5"/>
                <a:gd name="T7" fmla="*/ 5 h 6"/>
                <a:gd name="T8" fmla="*/ 4 w 5"/>
                <a:gd name="T9" fmla="*/ 5 h 6"/>
                <a:gd name="T10" fmla="*/ 3 w 5"/>
                <a:gd name="T11" fmla="*/ 5 h 6"/>
                <a:gd name="T12" fmla="*/ 3 w 5"/>
                <a:gd name="T13" fmla="*/ 5 h 6"/>
                <a:gd name="T14" fmla="*/ 3 w 5"/>
                <a:gd name="T15" fmla="*/ 4 h 6"/>
                <a:gd name="T16" fmla="*/ 2 w 5"/>
                <a:gd name="T17" fmla="*/ 3 h 6"/>
                <a:gd name="T18" fmla="*/ 3 w 5"/>
                <a:gd name="T19" fmla="*/ 3 h 6"/>
                <a:gd name="T20" fmla="*/ 3 w 5"/>
                <a:gd name="T21" fmla="*/ 2 h 6"/>
                <a:gd name="T22" fmla="*/ 3 w 5"/>
                <a:gd name="T23" fmla="*/ 2 h 6"/>
                <a:gd name="T24" fmla="*/ 3 w 5"/>
                <a:gd name="T25" fmla="*/ 2 h 6"/>
                <a:gd name="T26" fmla="*/ 4 w 5"/>
                <a:gd name="T27" fmla="*/ 1 h 6"/>
                <a:gd name="T28" fmla="*/ 3 w 5"/>
                <a:gd name="T29" fmla="*/ 1 h 6"/>
                <a:gd name="T30" fmla="*/ 3 w 5"/>
                <a:gd name="T31" fmla="*/ 0 h 6"/>
                <a:gd name="T32" fmla="*/ 3 w 5"/>
                <a:gd name="T33" fmla="*/ 0 h 6"/>
                <a:gd name="T34" fmla="*/ 2 w 5"/>
                <a:gd name="T35" fmla="*/ 0 h 6"/>
                <a:gd name="T36" fmla="*/ 2 w 5"/>
                <a:gd name="T37" fmla="*/ 0 h 6"/>
                <a:gd name="T38" fmla="*/ 2 w 5"/>
                <a:gd name="T39" fmla="*/ 0 h 6"/>
                <a:gd name="T40" fmla="*/ 2 w 5"/>
                <a:gd name="T41" fmla="*/ 0 h 6"/>
                <a:gd name="T42" fmla="*/ 0 w 5"/>
                <a:gd name="T43" fmla="*/ 0 h 6"/>
                <a:gd name="T44" fmla="*/ 0 w 5"/>
                <a:gd name="T45" fmla="*/ 0 h 6"/>
                <a:gd name="T46" fmla="*/ 0 w 5"/>
                <a:gd name="T47" fmla="*/ 1 h 6"/>
                <a:gd name="T48" fmla="*/ 0 w 5"/>
                <a:gd name="T49" fmla="*/ 1 h 6"/>
                <a:gd name="T50" fmla="*/ 0 w 5"/>
                <a:gd name="T51" fmla="*/ 4 h 6"/>
                <a:gd name="T52" fmla="*/ 0 w 5"/>
                <a:gd name="T53" fmla="*/ 5 h 6"/>
                <a:gd name="T54" fmla="*/ 0 w 5"/>
                <a:gd name="T55" fmla="*/ 5 h 6"/>
                <a:gd name="T56" fmla="*/ 0 w 5"/>
                <a:gd name="T57" fmla="*/ 5 h 6"/>
                <a:gd name="T58" fmla="*/ 2 w 5"/>
                <a:gd name="T59" fmla="*/ 5 h 6"/>
                <a:gd name="T60" fmla="*/ 2 w 5"/>
                <a:gd name="T61" fmla="*/ 5 h 6"/>
                <a:gd name="T62" fmla="*/ 1 w 5"/>
                <a:gd name="T63" fmla="*/ 5 h 6"/>
                <a:gd name="T64" fmla="*/ 1 w 5"/>
                <a:gd name="T65" fmla="*/ 3 h 6"/>
                <a:gd name="T66" fmla="*/ 2 w 5"/>
                <a:gd name="T67" fmla="*/ 3 h 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"/>
                <a:gd name="T103" fmla="*/ 0 h 6"/>
                <a:gd name="T104" fmla="*/ 5 w 5"/>
                <a:gd name="T105" fmla="*/ 6 h 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" h="6">
                  <a:moveTo>
                    <a:pt x="2" y="3"/>
                  </a:moveTo>
                  <a:lnTo>
                    <a:pt x="3" y="5"/>
                  </a:lnTo>
                  <a:lnTo>
                    <a:pt x="4" y="5"/>
                  </a:lnTo>
                  <a:lnTo>
                    <a:pt x="3" y="5"/>
                  </a:lnTo>
                  <a:lnTo>
                    <a:pt x="3" y="4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4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4"/>
                  </a:lnTo>
                  <a:lnTo>
                    <a:pt x="0" y="5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2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8" name="Freeform 539"/>
            <p:cNvSpPr>
              <a:spLocks/>
            </p:cNvSpPr>
            <p:nvPr/>
          </p:nvSpPr>
          <p:spPr bwMode="auto">
            <a:xfrm>
              <a:off x="815" y="3481"/>
              <a:ext cx="3" cy="2"/>
            </a:xfrm>
            <a:custGeom>
              <a:avLst/>
              <a:gdLst>
                <a:gd name="T0" fmla="*/ 2 w 3"/>
                <a:gd name="T1" fmla="*/ 1 h 2"/>
                <a:gd name="T2" fmla="*/ 2 w 3"/>
                <a:gd name="T3" fmla="*/ 1 h 2"/>
                <a:gd name="T4" fmla="*/ 2 w 3"/>
                <a:gd name="T5" fmla="*/ 1 h 2"/>
                <a:gd name="T6" fmla="*/ 1 w 3"/>
                <a:gd name="T7" fmla="*/ 1 h 2"/>
                <a:gd name="T8" fmla="*/ 1 w 3"/>
                <a:gd name="T9" fmla="*/ 1 h 2"/>
                <a:gd name="T10" fmla="*/ 1 w 3"/>
                <a:gd name="T11" fmla="*/ 1 h 2"/>
                <a:gd name="T12" fmla="*/ 1 w 3"/>
                <a:gd name="T13" fmla="*/ 1 h 2"/>
                <a:gd name="T14" fmla="*/ 0 w 3"/>
                <a:gd name="T15" fmla="*/ 1 h 2"/>
                <a:gd name="T16" fmla="*/ 0 w 3"/>
                <a:gd name="T17" fmla="*/ 1 h 2"/>
                <a:gd name="T18" fmla="*/ 0 w 3"/>
                <a:gd name="T19" fmla="*/ 0 h 2"/>
                <a:gd name="T20" fmla="*/ 0 w 3"/>
                <a:gd name="T21" fmla="*/ 0 h 2"/>
                <a:gd name="T22" fmla="*/ 0 w 3"/>
                <a:gd name="T23" fmla="*/ 0 h 2"/>
                <a:gd name="T24" fmla="*/ 0 w 3"/>
                <a:gd name="T25" fmla="*/ 0 h 2"/>
                <a:gd name="T26" fmla="*/ 1 w 3"/>
                <a:gd name="T27" fmla="*/ 0 h 2"/>
                <a:gd name="T28" fmla="*/ 1 w 3"/>
                <a:gd name="T29" fmla="*/ 0 h 2"/>
                <a:gd name="T30" fmla="*/ 2 w 3"/>
                <a:gd name="T31" fmla="*/ 0 h 2"/>
                <a:gd name="T32" fmla="*/ 2 w 3"/>
                <a:gd name="T33" fmla="*/ 1 h 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2"/>
                <a:gd name="T53" fmla="*/ 3 w 3"/>
                <a:gd name="T54" fmla="*/ 2 h 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2">
                  <a:moveTo>
                    <a:pt x="2" y="1"/>
                  </a:move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9" name="Freeform 540"/>
            <p:cNvSpPr>
              <a:spLocks/>
            </p:cNvSpPr>
            <p:nvPr/>
          </p:nvSpPr>
          <p:spPr bwMode="auto">
            <a:xfrm>
              <a:off x="991" y="3583"/>
              <a:ext cx="25" cy="20"/>
            </a:xfrm>
            <a:custGeom>
              <a:avLst/>
              <a:gdLst>
                <a:gd name="T0" fmla="*/ 24 w 25"/>
                <a:gd name="T1" fmla="*/ 11 h 20"/>
                <a:gd name="T2" fmla="*/ 23 w 25"/>
                <a:gd name="T3" fmla="*/ 11 h 20"/>
                <a:gd name="T4" fmla="*/ 22 w 25"/>
                <a:gd name="T5" fmla="*/ 10 h 20"/>
                <a:gd name="T6" fmla="*/ 22 w 25"/>
                <a:gd name="T7" fmla="*/ 5 h 20"/>
                <a:gd name="T8" fmla="*/ 21 w 25"/>
                <a:gd name="T9" fmla="*/ 4 h 20"/>
                <a:gd name="T10" fmla="*/ 20 w 25"/>
                <a:gd name="T11" fmla="*/ 2 h 20"/>
                <a:gd name="T12" fmla="*/ 19 w 25"/>
                <a:gd name="T13" fmla="*/ 2 h 20"/>
                <a:gd name="T14" fmla="*/ 18 w 25"/>
                <a:gd name="T15" fmla="*/ 1 h 20"/>
                <a:gd name="T16" fmla="*/ 16 w 25"/>
                <a:gd name="T17" fmla="*/ 1 h 20"/>
                <a:gd name="T18" fmla="*/ 15 w 25"/>
                <a:gd name="T19" fmla="*/ 0 h 20"/>
                <a:gd name="T20" fmla="*/ 13 w 25"/>
                <a:gd name="T21" fmla="*/ 0 h 20"/>
                <a:gd name="T22" fmla="*/ 10 w 25"/>
                <a:gd name="T23" fmla="*/ 1 h 20"/>
                <a:gd name="T24" fmla="*/ 9 w 25"/>
                <a:gd name="T25" fmla="*/ 1 h 20"/>
                <a:gd name="T26" fmla="*/ 7 w 25"/>
                <a:gd name="T27" fmla="*/ 1 h 20"/>
                <a:gd name="T28" fmla="*/ 6 w 25"/>
                <a:gd name="T29" fmla="*/ 2 h 20"/>
                <a:gd name="T30" fmla="*/ 4 w 25"/>
                <a:gd name="T31" fmla="*/ 3 h 20"/>
                <a:gd name="T32" fmla="*/ 2 w 25"/>
                <a:gd name="T33" fmla="*/ 5 h 20"/>
                <a:gd name="T34" fmla="*/ 1 w 25"/>
                <a:gd name="T35" fmla="*/ 6 h 20"/>
                <a:gd name="T36" fmla="*/ 1 w 25"/>
                <a:gd name="T37" fmla="*/ 8 h 20"/>
                <a:gd name="T38" fmla="*/ 0 w 25"/>
                <a:gd name="T39" fmla="*/ 9 h 20"/>
                <a:gd name="T40" fmla="*/ 0 w 25"/>
                <a:gd name="T41" fmla="*/ 11 h 20"/>
                <a:gd name="T42" fmla="*/ 1 w 25"/>
                <a:gd name="T43" fmla="*/ 14 h 20"/>
                <a:gd name="T44" fmla="*/ 2 w 25"/>
                <a:gd name="T45" fmla="*/ 15 h 20"/>
                <a:gd name="T46" fmla="*/ 3 w 25"/>
                <a:gd name="T47" fmla="*/ 17 h 20"/>
                <a:gd name="T48" fmla="*/ 4 w 25"/>
                <a:gd name="T49" fmla="*/ 17 h 20"/>
                <a:gd name="T50" fmla="*/ 6 w 25"/>
                <a:gd name="T51" fmla="*/ 17 h 20"/>
                <a:gd name="T52" fmla="*/ 7 w 25"/>
                <a:gd name="T53" fmla="*/ 18 h 20"/>
                <a:gd name="T54" fmla="*/ 9 w 25"/>
                <a:gd name="T55" fmla="*/ 19 h 20"/>
                <a:gd name="T56" fmla="*/ 10 w 25"/>
                <a:gd name="T57" fmla="*/ 19 h 20"/>
                <a:gd name="T58" fmla="*/ 10 w 25"/>
                <a:gd name="T59" fmla="*/ 18 h 20"/>
                <a:gd name="T60" fmla="*/ 8 w 25"/>
                <a:gd name="T61" fmla="*/ 17 h 20"/>
                <a:gd name="T62" fmla="*/ 6 w 25"/>
                <a:gd name="T63" fmla="*/ 17 h 20"/>
                <a:gd name="T64" fmla="*/ 6 w 25"/>
                <a:gd name="T65" fmla="*/ 16 h 20"/>
                <a:gd name="T66" fmla="*/ 4 w 25"/>
                <a:gd name="T67" fmla="*/ 15 h 20"/>
                <a:gd name="T68" fmla="*/ 3 w 25"/>
                <a:gd name="T69" fmla="*/ 14 h 20"/>
                <a:gd name="T70" fmla="*/ 2 w 25"/>
                <a:gd name="T71" fmla="*/ 13 h 20"/>
                <a:gd name="T72" fmla="*/ 2 w 25"/>
                <a:gd name="T73" fmla="*/ 11 h 20"/>
                <a:gd name="T74" fmla="*/ 3 w 25"/>
                <a:gd name="T75" fmla="*/ 10 h 20"/>
                <a:gd name="T76" fmla="*/ 4 w 25"/>
                <a:gd name="T77" fmla="*/ 8 h 20"/>
                <a:gd name="T78" fmla="*/ 5 w 25"/>
                <a:gd name="T79" fmla="*/ 7 h 20"/>
                <a:gd name="T80" fmla="*/ 6 w 25"/>
                <a:gd name="T81" fmla="*/ 6 h 20"/>
                <a:gd name="T82" fmla="*/ 8 w 25"/>
                <a:gd name="T83" fmla="*/ 5 h 20"/>
                <a:gd name="T84" fmla="*/ 10 w 25"/>
                <a:gd name="T85" fmla="*/ 4 h 20"/>
                <a:gd name="T86" fmla="*/ 11 w 25"/>
                <a:gd name="T87" fmla="*/ 4 h 20"/>
                <a:gd name="T88" fmla="*/ 12 w 25"/>
                <a:gd name="T89" fmla="*/ 3 h 20"/>
                <a:gd name="T90" fmla="*/ 14 w 25"/>
                <a:gd name="T91" fmla="*/ 3 h 20"/>
                <a:gd name="T92" fmla="*/ 16 w 25"/>
                <a:gd name="T93" fmla="*/ 3 h 20"/>
                <a:gd name="T94" fmla="*/ 18 w 25"/>
                <a:gd name="T95" fmla="*/ 3 h 20"/>
                <a:gd name="T96" fmla="*/ 19 w 25"/>
                <a:gd name="T97" fmla="*/ 4 h 20"/>
                <a:gd name="T98" fmla="*/ 21 w 25"/>
                <a:gd name="T99" fmla="*/ 5 h 20"/>
                <a:gd name="T100" fmla="*/ 22 w 25"/>
                <a:gd name="T101" fmla="*/ 7 h 20"/>
                <a:gd name="T102" fmla="*/ 22 w 25"/>
                <a:gd name="T103" fmla="*/ 8 h 20"/>
                <a:gd name="T104" fmla="*/ 22 w 25"/>
                <a:gd name="T105" fmla="*/ 10 h 20"/>
                <a:gd name="T106" fmla="*/ 21 w 25"/>
                <a:gd name="T107" fmla="*/ 11 h 20"/>
                <a:gd name="T108" fmla="*/ 20 w 25"/>
                <a:gd name="T109" fmla="*/ 13 h 20"/>
                <a:gd name="T110" fmla="*/ 19 w 25"/>
                <a:gd name="T111" fmla="*/ 14 h 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5"/>
                <a:gd name="T169" fmla="*/ 0 h 20"/>
                <a:gd name="T170" fmla="*/ 25 w 25"/>
                <a:gd name="T171" fmla="*/ 20 h 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5" h="20">
                  <a:moveTo>
                    <a:pt x="24" y="11"/>
                  </a:moveTo>
                  <a:lnTo>
                    <a:pt x="24" y="11"/>
                  </a:lnTo>
                  <a:lnTo>
                    <a:pt x="23" y="11"/>
                  </a:lnTo>
                  <a:lnTo>
                    <a:pt x="23" y="10"/>
                  </a:lnTo>
                  <a:lnTo>
                    <a:pt x="22" y="10"/>
                  </a:lnTo>
                  <a:lnTo>
                    <a:pt x="22" y="6"/>
                  </a:lnTo>
                  <a:lnTo>
                    <a:pt x="22" y="5"/>
                  </a:lnTo>
                  <a:lnTo>
                    <a:pt x="21" y="4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2"/>
                  </a:lnTo>
                  <a:lnTo>
                    <a:pt x="18" y="2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3"/>
                  </a:lnTo>
                  <a:lnTo>
                    <a:pt x="3" y="4"/>
                  </a:lnTo>
                  <a:lnTo>
                    <a:pt x="2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1" y="14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3" y="17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6" y="18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9" y="19"/>
                  </a:lnTo>
                  <a:lnTo>
                    <a:pt x="10" y="19"/>
                  </a:lnTo>
                  <a:lnTo>
                    <a:pt x="10" y="18"/>
                  </a:lnTo>
                  <a:lnTo>
                    <a:pt x="9" y="18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5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3" y="9"/>
                  </a:lnTo>
                  <a:lnTo>
                    <a:pt x="4" y="8"/>
                  </a:lnTo>
                  <a:lnTo>
                    <a:pt x="5" y="7"/>
                  </a:lnTo>
                  <a:lnTo>
                    <a:pt x="6" y="6"/>
                  </a:lnTo>
                  <a:lnTo>
                    <a:pt x="7" y="5"/>
                  </a:lnTo>
                  <a:lnTo>
                    <a:pt x="8" y="5"/>
                  </a:lnTo>
                  <a:lnTo>
                    <a:pt x="9" y="5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9" y="4"/>
                  </a:lnTo>
                  <a:lnTo>
                    <a:pt x="20" y="5"/>
                  </a:lnTo>
                  <a:lnTo>
                    <a:pt x="21" y="5"/>
                  </a:lnTo>
                  <a:lnTo>
                    <a:pt x="21" y="7"/>
                  </a:lnTo>
                  <a:lnTo>
                    <a:pt x="22" y="7"/>
                  </a:lnTo>
                  <a:lnTo>
                    <a:pt x="22" y="8"/>
                  </a:lnTo>
                  <a:lnTo>
                    <a:pt x="22" y="9"/>
                  </a:lnTo>
                  <a:lnTo>
                    <a:pt x="22" y="10"/>
                  </a:lnTo>
                  <a:lnTo>
                    <a:pt x="21" y="11"/>
                  </a:lnTo>
                  <a:lnTo>
                    <a:pt x="20" y="12"/>
                  </a:lnTo>
                  <a:lnTo>
                    <a:pt x="20" y="13"/>
                  </a:lnTo>
                  <a:lnTo>
                    <a:pt x="19" y="14"/>
                  </a:lnTo>
                  <a:lnTo>
                    <a:pt x="24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0" name="Freeform 541"/>
            <p:cNvSpPr>
              <a:spLocks/>
            </p:cNvSpPr>
            <p:nvPr/>
          </p:nvSpPr>
          <p:spPr bwMode="auto">
            <a:xfrm>
              <a:off x="643" y="3526"/>
              <a:ext cx="28" cy="28"/>
            </a:xfrm>
            <a:custGeom>
              <a:avLst/>
              <a:gdLst>
                <a:gd name="T0" fmla="*/ 12 w 28"/>
                <a:gd name="T1" fmla="*/ 7 h 28"/>
                <a:gd name="T2" fmla="*/ 13 w 28"/>
                <a:gd name="T3" fmla="*/ 8 h 28"/>
                <a:gd name="T4" fmla="*/ 14 w 28"/>
                <a:gd name="T5" fmla="*/ 9 h 28"/>
                <a:gd name="T6" fmla="*/ 14 w 28"/>
                <a:gd name="T7" fmla="*/ 11 h 28"/>
                <a:gd name="T8" fmla="*/ 13 w 28"/>
                <a:gd name="T9" fmla="*/ 12 h 28"/>
                <a:gd name="T10" fmla="*/ 11 w 28"/>
                <a:gd name="T11" fmla="*/ 15 h 28"/>
                <a:gd name="T12" fmla="*/ 7 w 28"/>
                <a:gd name="T13" fmla="*/ 11 h 28"/>
                <a:gd name="T14" fmla="*/ 6 w 28"/>
                <a:gd name="T15" fmla="*/ 10 h 28"/>
                <a:gd name="T16" fmla="*/ 5 w 28"/>
                <a:gd name="T17" fmla="*/ 9 h 28"/>
                <a:gd name="T18" fmla="*/ 5 w 28"/>
                <a:gd name="T19" fmla="*/ 7 h 28"/>
                <a:gd name="T20" fmla="*/ 6 w 28"/>
                <a:gd name="T21" fmla="*/ 6 h 28"/>
                <a:gd name="T22" fmla="*/ 7 w 28"/>
                <a:gd name="T23" fmla="*/ 5 h 28"/>
                <a:gd name="T24" fmla="*/ 8 w 28"/>
                <a:gd name="T25" fmla="*/ 4 h 28"/>
                <a:gd name="T26" fmla="*/ 9 w 28"/>
                <a:gd name="T27" fmla="*/ 3 h 28"/>
                <a:gd name="T28" fmla="*/ 10 w 28"/>
                <a:gd name="T29" fmla="*/ 2 h 28"/>
                <a:gd name="T30" fmla="*/ 11 w 28"/>
                <a:gd name="T31" fmla="*/ 2 h 28"/>
                <a:gd name="T32" fmla="*/ 13 w 28"/>
                <a:gd name="T33" fmla="*/ 2 h 28"/>
                <a:gd name="T34" fmla="*/ 15 w 28"/>
                <a:gd name="T35" fmla="*/ 2 h 28"/>
                <a:gd name="T36" fmla="*/ 9 w 28"/>
                <a:gd name="T37" fmla="*/ 0 h 28"/>
                <a:gd name="T38" fmla="*/ 0 w 28"/>
                <a:gd name="T39" fmla="*/ 13 h 28"/>
                <a:gd name="T40" fmla="*/ 2 w 28"/>
                <a:gd name="T41" fmla="*/ 12 h 28"/>
                <a:gd name="T42" fmla="*/ 3 w 28"/>
                <a:gd name="T43" fmla="*/ 12 h 28"/>
                <a:gd name="T44" fmla="*/ 4 w 28"/>
                <a:gd name="T45" fmla="*/ 13 h 28"/>
                <a:gd name="T46" fmla="*/ 5 w 28"/>
                <a:gd name="T47" fmla="*/ 14 h 28"/>
                <a:gd name="T48" fmla="*/ 16 w 28"/>
                <a:gd name="T49" fmla="*/ 21 h 28"/>
                <a:gd name="T50" fmla="*/ 16 w 28"/>
                <a:gd name="T51" fmla="*/ 22 h 28"/>
                <a:gd name="T52" fmla="*/ 17 w 28"/>
                <a:gd name="T53" fmla="*/ 23 h 28"/>
                <a:gd name="T54" fmla="*/ 17 w 28"/>
                <a:gd name="T55" fmla="*/ 25 h 28"/>
                <a:gd name="T56" fmla="*/ 16 w 28"/>
                <a:gd name="T57" fmla="*/ 26 h 28"/>
                <a:gd name="T58" fmla="*/ 27 w 28"/>
                <a:gd name="T59" fmla="*/ 13 h 28"/>
                <a:gd name="T60" fmla="*/ 24 w 28"/>
                <a:gd name="T61" fmla="*/ 9 h 28"/>
                <a:gd name="T62" fmla="*/ 24 w 28"/>
                <a:gd name="T63" fmla="*/ 11 h 28"/>
                <a:gd name="T64" fmla="*/ 25 w 28"/>
                <a:gd name="T65" fmla="*/ 11 h 28"/>
                <a:gd name="T66" fmla="*/ 25 w 28"/>
                <a:gd name="T67" fmla="*/ 13 h 28"/>
                <a:gd name="T68" fmla="*/ 25 w 28"/>
                <a:gd name="T69" fmla="*/ 15 h 28"/>
                <a:gd name="T70" fmla="*/ 24 w 28"/>
                <a:gd name="T71" fmla="*/ 16 h 28"/>
                <a:gd name="T72" fmla="*/ 23 w 28"/>
                <a:gd name="T73" fmla="*/ 16 h 28"/>
                <a:gd name="T74" fmla="*/ 22 w 28"/>
                <a:gd name="T75" fmla="*/ 18 h 28"/>
                <a:gd name="T76" fmla="*/ 21 w 28"/>
                <a:gd name="T77" fmla="*/ 19 h 28"/>
                <a:gd name="T78" fmla="*/ 20 w 28"/>
                <a:gd name="T79" fmla="*/ 20 h 28"/>
                <a:gd name="T80" fmla="*/ 19 w 28"/>
                <a:gd name="T81" fmla="*/ 20 h 28"/>
                <a:gd name="T82" fmla="*/ 17 w 28"/>
                <a:gd name="T83" fmla="*/ 20 h 28"/>
                <a:gd name="T84" fmla="*/ 13 w 28"/>
                <a:gd name="T85" fmla="*/ 14 h 28"/>
                <a:gd name="T86" fmla="*/ 15 w 28"/>
                <a:gd name="T87" fmla="*/ 12 h 28"/>
                <a:gd name="T88" fmla="*/ 16 w 28"/>
                <a:gd name="T89" fmla="*/ 11 h 28"/>
                <a:gd name="T90" fmla="*/ 18 w 28"/>
                <a:gd name="T91" fmla="*/ 12 h 28"/>
                <a:gd name="T92" fmla="*/ 20 w 28"/>
                <a:gd name="T93" fmla="*/ 12 h 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8"/>
                <a:gd name="T142" fmla="*/ 0 h 28"/>
                <a:gd name="T143" fmla="*/ 28 w 28"/>
                <a:gd name="T144" fmla="*/ 28 h 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8" h="28">
                  <a:moveTo>
                    <a:pt x="12" y="7"/>
                  </a:moveTo>
                  <a:lnTo>
                    <a:pt x="12" y="7"/>
                  </a:lnTo>
                  <a:lnTo>
                    <a:pt x="12" y="8"/>
                  </a:lnTo>
                  <a:lnTo>
                    <a:pt x="13" y="8"/>
                  </a:lnTo>
                  <a:lnTo>
                    <a:pt x="13" y="9"/>
                  </a:lnTo>
                  <a:lnTo>
                    <a:pt x="14" y="9"/>
                  </a:lnTo>
                  <a:lnTo>
                    <a:pt x="14" y="10"/>
                  </a:lnTo>
                  <a:lnTo>
                    <a:pt x="14" y="11"/>
                  </a:lnTo>
                  <a:lnTo>
                    <a:pt x="13" y="11"/>
                  </a:lnTo>
                  <a:lnTo>
                    <a:pt x="13" y="12"/>
                  </a:lnTo>
                  <a:lnTo>
                    <a:pt x="12" y="13"/>
                  </a:lnTo>
                  <a:lnTo>
                    <a:pt x="11" y="15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7"/>
                  </a:lnTo>
                  <a:lnTo>
                    <a:pt x="6" y="6"/>
                  </a:lnTo>
                  <a:lnTo>
                    <a:pt x="7" y="5"/>
                  </a:lnTo>
                  <a:lnTo>
                    <a:pt x="7" y="4"/>
                  </a:lnTo>
                  <a:lnTo>
                    <a:pt x="8" y="4"/>
                  </a:lnTo>
                  <a:lnTo>
                    <a:pt x="8" y="3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2" y="12"/>
                  </a:lnTo>
                  <a:lnTo>
                    <a:pt x="3" y="12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6" y="23"/>
                  </a:lnTo>
                  <a:lnTo>
                    <a:pt x="17" y="23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6" y="26"/>
                  </a:lnTo>
                  <a:lnTo>
                    <a:pt x="17" y="27"/>
                  </a:lnTo>
                  <a:lnTo>
                    <a:pt x="27" y="13"/>
                  </a:lnTo>
                  <a:lnTo>
                    <a:pt x="25" y="8"/>
                  </a:lnTo>
                  <a:lnTo>
                    <a:pt x="24" y="9"/>
                  </a:lnTo>
                  <a:lnTo>
                    <a:pt x="24" y="10"/>
                  </a:lnTo>
                  <a:lnTo>
                    <a:pt x="24" y="11"/>
                  </a:lnTo>
                  <a:lnTo>
                    <a:pt x="25" y="11"/>
                  </a:lnTo>
                  <a:lnTo>
                    <a:pt x="25" y="12"/>
                  </a:lnTo>
                  <a:lnTo>
                    <a:pt x="25" y="13"/>
                  </a:lnTo>
                  <a:lnTo>
                    <a:pt x="25" y="14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6"/>
                  </a:lnTo>
                  <a:lnTo>
                    <a:pt x="23" y="16"/>
                  </a:lnTo>
                  <a:lnTo>
                    <a:pt x="23" y="17"/>
                  </a:lnTo>
                  <a:lnTo>
                    <a:pt x="22" y="18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21" y="20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8" y="20"/>
                  </a:lnTo>
                  <a:lnTo>
                    <a:pt x="17" y="20"/>
                  </a:lnTo>
                  <a:lnTo>
                    <a:pt x="12" y="15"/>
                  </a:lnTo>
                  <a:lnTo>
                    <a:pt x="13" y="14"/>
                  </a:lnTo>
                  <a:lnTo>
                    <a:pt x="14" y="13"/>
                  </a:lnTo>
                  <a:lnTo>
                    <a:pt x="15" y="12"/>
                  </a:lnTo>
                  <a:lnTo>
                    <a:pt x="16" y="11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19" y="12"/>
                  </a:lnTo>
                  <a:lnTo>
                    <a:pt x="20" y="12"/>
                  </a:lnTo>
                  <a:lnTo>
                    <a:pt x="12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1" name="Freeform 542"/>
            <p:cNvSpPr>
              <a:spLocks/>
            </p:cNvSpPr>
            <p:nvPr/>
          </p:nvSpPr>
          <p:spPr bwMode="auto">
            <a:xfrm>
              <a:off x="878" y="3462"/>
              <a:ext cx="24" cy="25"/>
            </a:xfrm>
            <a:custGeom>
              <a:avLst/>
              <a:gdLst>
                <a:gd name="T0" fmla="*/ 11 w 24"/>
                <a:gd name="T1" fmla="*/ 14 h 25"/>
                <a:gd name="T2" fmla="*/ 13 w 24"/>
                <a:gd name="T3" fmla="*/ 14 h 25"/>
                <a:gd name="T4" fmla="*/ 13 w 24"/>
                <a:gd name="T5" fmla="*/ 14 h 25"/>
                <a:gd name="T6" fmla="*/ 14 w 24"/>
                <a:gd name="T7" fmla="*/ 15 h 25"/>
                <a:gd name="T8" fmla="*/ 14 w 24"/>
                <a:gd name="T9" fmla="*/ 17 h 25"/>
                <a:gd name="T10" fmla="*/ 13 w 24"/>
                <a:gd name="T11" fmla="*/ 18 h 25"/>
                <a:gd name="T12" fmla="*/ 18 w 24"/>
                <a:gd name="T13" fmla="*/ 11 h 25"/>
                <a:gd name="T14" fmla="*/ 17 w 24"/>
                <a:gd name="T15" fmla="*/ 11 h 25"/>
                <a:gd name="T16" fmla="*/ 17 w 24"/>
                <a:gd name="T17" fmla="*/ 12 h 25"/>
                <a:gd name="T18" fmla="*/ 16 w 24"/>
                <a:gd name="T19" fmla="*/ 13 h 25"/>
                <a:gd name="T20" fmla="*/ 14 w 24"/>
                <a:gd name="T21" fmla="*/ 13 h 25"/>
                <a:gd name="T22" fmla="*/ 13 w 24"/>
                <a:gd name="T23" fmla="*/ 13 h 25"/>
                <a:gd name="T24" fmla="*/ 11 w 24"/>
                <a:gd name="T25" fmla="*/ 12 h 25"/>
                <a:gd name="T26" fmla="*/ 13 w 24"/>
                <a:gd name="T27" fmla="*/ 7 h 25"/>
                <a:gd name="T28" fmla="*/ 13 w 24"/>
                <a:gd name="T29" fmla="*/ 6 h 25"/>
                <a:gd name="T30" fmla="*/ 13 w 24"/>
                <a:gd name="T31" fmla="*/ 5 h 25"/>
                <a:gd name="T32" fmla="*/ 14 w 24"/>
                <a:gd name="T33" fmla="*/ 4 h 25"/>
                <a:gd name="T34" fmla="*/ 16 w 24"/>
                <a:gd name="T35" fmla="*/ 4 h 25"/>
                <a:gd name="T36" fmla="*/ 17 w 24"/>
                <a:gd name="T37" fmla="*/ 5 h 25"/>
                <a:gd name="T38" fmla="*/ 18 w 24"/>
                <a:gd name="T39" fmla="*/ 6 h 25"/>
                <a:gd name="T40" fmla="*/ 20 w 24"/>
                <a:gd name="T41" fmla="*/ 6 h 25"/>
                <a:gd name="T42" fmla="*/ 21 w 24"/>
                <a:gd name="T43" fmla="*/ 8 h 25"/>
                <a:gd name="T44" fmla="*/ 21 w 24"/>
                <a:gd name="T45" fmla="*/ 10 h 25"/>
                <a:gd name="T46" fmla="*/ 22 w 24"/>
                <a:gd name="T47" fmla="*/ 11 h 25"/>
                <a:gd name="T48" fmla="*/ 23 w 24"/>
                <a:gd name="T49" fmla="*/ 12 h 25"/>
                <a:gd name="T50" fmla="*/ 9 w 24"/>
                <a:gd name="T51" fmla="*/ 0 h 25"/>
                <a:gd name="T52" fmla="*/ 9 w 24"/>
                <a:gd name="T53" fmla="*/ 1 h 25"/>
                <a:gd name="T54" fmla="*/ 10 w 24"/>
                <a:gd name="T55" fmla="*/ 2 h 25"/>
                <a:gd name="T56" fmla="*/ 10 w 24"/>
                <a:gd name="T57" fmla="*/ 3 h 25"/>
                <a:gd name="T58" fmla="*/ 10 w 24"/>
                <a:gd name="T59" fmla="*/ 5 h 25"/>
                <a:gd name="T60" fmla="*/ 10 w 24"/>
                <a:gd name="T61" fmla="*/ 6 h 25"/>
                <a:gd name="T62" fmla="*/ 5 w 24"/>
                <a:gd name="T63" fmla="*/ 18 h 25"/>
                <a:gd name="T64" fmla="*/ 4 w 24"/>
                <a:gd name="T65" fmla="*/ 19 h 25"/>
                <a:gd name="T66" fmla="*/ 2 w 24"/>
                <a:gd name="T67" fmla="*/ 20 h 25"/>
                <a:gd name="T68" fmla="*/ 1 w 24"/>
                <a:gd name="T69" fmla="*/ 20 h 25"/>
                <a:gd name="T70" fmla="*/ 9 w 24"/>
                <a:gd name="T71" fmla="*/ 24 h 25"/>
                <a:gd name="T72" fmla="*/ 9 w 24"/>
                <a:gd name="T73" fmla="*/ 22 h 25"/>
                <a:gd name="T74" fmla="*/ 7 w 24"/>
                <a:gd name="T75" fmla="*/ 22 h 25"/>
                <a:gd name="T76" fmla="*/ 7 w 24"/>
                <a:gd name="T77" fmla="*/ 20 h 25"/>
                <a:gd name="T78" fmla="*/ 7 w 24"/>
                <a:gd name="T79" fmla="*/ 18 h 25"/>
                <a:gd name="T80" fmla="*/ 10 w 24"/>
                <a:gd name="T81" fmla="*/ 13 h 2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4"/>
                <a:gd name="T124" fmla="*/ 0 h 25"/>
                <a:gd name="T125" fmla="*/ 24 w 24"/>
                <a:gd name="T126" fmla="*/ 25 h 2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4" h="25">
                  <a:moveTo>
                    <a:pt x="10" y="13"/>
                  </a:moveTo>
                  <a:lnTo>
                    <a:pt x="11" y="14"/>
                  </a:lnTo>
                  <a:lnTo>
                    <a:pt x="12" y="14"/>
                  </a:lnTo>
                  <a:lnTo>
                    <a:pt x="13" y="14"/>
                  </a:lnTo>
                  <a:lnTo>
                    <a:pt x="13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4" y="17"/>
                  </a:lnTo>
                  <a:lnTo>
                    <a:pt x="14" y="18"/>
                  </a:lnTo>
                  <a:lnTo>
                    <a:pt x="13" y="18"/>
                  </a:lnTo>
                  <a:lnTo>
                    <a:pt x="14" y="19"/>
                  </a:lnTo>
                  <a:lnTo>
                    <a:pt x="18" y="11"/>
                  </a:lnTo>
                  <a:lnTo>
                    <a:pt x="17" y="10"/>
                  </a:lnTo>
                  <a:lnTo>
                    <a:pt x="17" y="11"/>
                  </a:lnTo>
                  <a:lnTo>
                    <a:pt x="17" y="12"/>
                  </a:lnTo>
                  <a:lnTo>
                    <a:pt x="16" y="12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4" y="13"/>
                  </a:lnTo>
                  <a:lnTo>
                    <a:pt x="13" y="13"/>
                  </a:lnTo>
                  <a:lnTo>
                    <a:pt x="12" y="13"/>
                  </a:lnTo>
                  <a:lnTo>
                    <a:pt x="11" y="12"/>
                  </a:lnTo>
                  <a:lnTo>
                    <a:pt x="10" y="12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18" y="5"/>
                  </a:lnTo>
                  <a:lnTo>
                    <a:pt x="18" y="6"/>
                  </a:lnTo>
                  <a:lnTo>
                    <a:pt x="19" y="6"/>
                  </a:lnTo>
                  <a:lnTo>
                    <a:pt x="20" y="6"/>
                  </a:lnTo>
                  <a:lnTo>
                    <a:pt x="21" y="7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10"/>
                  </a:lnTo>
                  <a:lnTo>
                    <a:pt x="22" y="10"/>
                  </a:lnTo>
                  <a:lnTo>
                    <a:pt x="22" y="11"/>
                  </a:lnTo>
                  <a:lnTo>
                    <a:pt x="22" y="12"/>
                  </a:lnTo>
                  <a:lnTo>
                    <a:pt x="23" y="12"/>
                  </a:lnTo>
                  <a:lnTo>
                    <a:pt x="23" y="6"/>
                  </a:lnTo>
                  <a:lnTo>
                    <a:pt x="9" y="0"/>
                  </a:lnTo>
                  <a:lnTo>
                    <a:pt x="8" y="1"/>
                  </a:lnTo>
                  <a:lnTo>
                    <a:pt x="9" y="1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5" y="17"/>
                  </a:lnTo>
                  <a:lnTo>
                    <a:pt x="5" y="18"/>
                  </a:lnTo>
                  <a:lnTo>
                    <a:pt x="4" y="19"/>
                  </a:lnTo>
                  <a:lnTo>
                    <a:pt x="3" y="20"/>
                  </a:lnTo>
                  <a:lnTo>
                    <a:pt x="2" y="20"/>
                  </a:lnTo>
                  <a:lnTo>
                    <a:pt x="1" y="20"/>
                  </a:lnTo>
                  <a:lnTo>
                    <a:pt x="0" y="21"/>
                  </a:lnTo>
                  <a:lnTo>
                    <a:pt x="9" y="24"/>
                  </a:lnTo>
                  <a:lnTo>
                    <a:pt x="10" y="23"/>
                  </a:lnTo>
                  <a:lnTo>
                    <a:pt x="9" y="22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7" y="19"/>
                  </a:lnTo>
                  <a:lnTo>
                    <a:pt x="7" y="18"/>
                  </a:lnTo>
                  <a:lnTo>
                    <a:pt x="1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2" name="Freeform 543"/>
            <p:cNvSpPr>
              <a:spLocks/>
            </p:cNvSpPr>
            <p:nvPr/>
          </p:nvSpPr>
          <p:spPr bwMode="auto">
            <a:xfrm>
              <a:off x="622" y="3570"/>
              <a:ext cx="25" cy="16"/>
            </a:xfrm>
            <a:custGeom>
              <a:avLst/>
              <a:gdLst>
                <a:gd name="T0" fmla="*/ 7 w 25"/>
                <a:gd name="T1" fmla="*/ 4 h 16"/>
                <a:gd name="T2" fmla="*/ 6 w 25"/>
                <a:gd name="T3" fmla="*/ 4 h 16"/>
                <a:gd name="T4" fmla="*/ 6 w 25"/>
                <a:gd name="T5" fmla="*/ 4 h 16"/>
                <a:gd name="T6" fmla="*/ 6 w 25"/>
                <a:gd name="T7" fmla="*/ 3 h 16"/>
                <a:gd name="T8" fmla="*/ 5 w 25"/>
                <a:gd name="T9" fmla="*/ 3 h 16"/>
                <a:gd name="T10" fmla="*/ 5 w 25"/>
                <a:gd name="T11" fmla="*/ 2 h 16"/>
                <a:gd name="T12" fmla="*/ 4 w 25"/>
                <a:gd name="T13" fmla="*/ 2 h 16"/>
                <a:gd name="T14" fmla="*/ 4 w 25"/>
                <a:gd name="T15" fmla="*/ 1 h 16"/>
                <a:gd name="T16" fmla="*/ 4 w 25"/>
                <a:gd name="T17" fmla="*/ 1 h 16"/>
                <a:gd name="T18" fmla="*/ 4 w 25"/>
                <a:gd name="T19" fmla="*/ 0 h 16"/>
                <a:gd name="T20" fmla="*/ 3 w 25"/>
                <a:gd name="T21" fmla="*/ 0 h 16"/>
                <a:gd name="T22" fmla="*/ 0 w 25"/>
                <a:gd name="T23" fmla="*/ 7 h 16"/>
                <a:gd name="T24" fmla="*/ 1 w 25"/>
                <a:gd name="T25" fmla="*/ 6 h 16"/>
                <a:gd name="T26" fmla="*/ 1 w 25"/>
                <a:gd name="T27" fmla="*/ 6 h 16"/>
                <a:gd name="T28" fmla="*/ 2 w 25"/>
                <a:gd name="T29" fmla="*/ 6 h 16"/>
                <a:gd name="T30" fmla="*/ 2 w 25"/>
                <a:gd name="T31" fmla="*/ 6 h 16"/>
                <a:gd name="T32" fmla="*/ 3 w 25"/>
                <a:gd name="T33" fmla="*/ 6 h 16"/>
                <a:gd name="T34" fmla="*/ 4 w 25"/>
                <a:gd name="T35" fmla="*/ 6 h 16"/>
                <a:gd name="T36" fmla="*/ 5 w 25"/>
                <a:gd name="T37" fmla="*/ 6 h 16"/>
                <a:gd name="T38" fmla="*/ 6 w 25"/>
                <a:gd name="T39" fmla="*/ 6 h 16"/>
                <a:gd name="T40" fmla="*/ 17 w 25"/>
                <a:gd name="T41" fmla="*/ 11 h 16"/>
                <a:gd name="T42" fmla="*/ 18 w 25"/>
                <a:gd name="T43" fmla="*/ 11 h 16"/>
                <a:gd name="T44" fmla="*/ 18 w 25"/>
                <a:gd name="T45" fmla="*/ 11 h 16"/>
                <a:gd name="T46" fmla="*/ 18 w 25"/>
                <a:gd name="T47" fmla="*/ 12 h 16"/>
                <a:gd name="T48" fmla="*/ 19 w 25"/>
                <a:gd name="T49" fmla="*/ 12 h 16"/>
                <a:gd name="T50" fmla="*/ 19 w 25"/>
                <a:gd name="T51" fmla="*/ 13 h 16"/>
                <a:gd name="T52" fmla="*/ 19 w 25"/>
                <a:gd name="T53" fmla="*/ 14 h 16"/>
                <a:gd name="T54" fmla="*/ 19 w 25"/>
                <a:gd name="T55" fmla="*/ 14 h 16"/>
                <a:gd name="T56" fmla="*/ 18 w 25"/>
                <a:gd name="T57" fmla="*/ 15 h 16"/>
                <a:gd name="T58" fmla="*/ 20 w 25"/>
                <a:gd name="T59" fmla="*/ 15 h 16"/>
                <a:gd name="T60" fmla="*/ 24 w 25"/>
                <a:gd name="T61" fmla="*/ 8 h 16"/>
                <a:gd name="T62" fmla="*/ 22 w 25"/>
                <a:gd name="T63" fmla="*/ 8 h 16"/>
                <a:gd name="T64" fmla="*/ 22 w 25"/>
                <a:gd name="T65" fmla="*/ 9 h 16"/>
                <a:gd name="T66" fmla="*/ 22 w 25"/>
                <a:gd name="T67" fmla="*/ 9 h 16"/>
                <a:gd name="T68" fmla="*/ 21 w 25"/>
                <a:gd name="T69" fmla="*/ 9 h 16"/>
                <a:gd name="T70" fmla="*/ 20 w 25"/>
                <a:gd name="T71" fmla="*/ 9 h 16"/>
                <a:gd name="T72" fmla="*/ 19 w 25"/>
                <a:gd name="T73" fmla="*/ 9 h 16"/>
                <a:gd name="T74" fmla="*/ 18 w 25"/>
                <a:gd name="T75" fmla="*/ 9 h 16"/>
                <a:gd name="T76" fmla="*/ 18 w 25"/>
                <a:gd name="T77" fmla="*/ 9 h 16"/>
                <a:gd name="T78" fmla="*/ 7 w 25"/>
                <a:gd name="T79" fmla="*/ 4 h 1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5"/>
                <a:gd name="T121" fmla="*/ 0 h 16"/>
                <a:gd name="T122" fmla="*/ 25 w 25"/>
                <a:gd name="T123" fmla="*/ 16 h 1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5" h="16">
                  <a:moveTo>
                    <a:pt x="7" y="4"/>
                  </a:moveTo>
                  <a:lnTo>
                    <a:pt x="6" y="4"/>
                  </a:lnTo>
                  <a:lnTo>
                    <a:pt x="6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0" y="7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17" y="11"/>
                  </a:lnTo>
                  <a:lnTo>
                    <a:pt x="18" y="11"/>
                  </a:lnTo>
                  <a:lnTo>
                    <a:pt x="18" y="12"/>
                  </a:lnTo>
                  <a:lnTo>
                    <a:pt x="19" y="12"/>
                  </a:lnTo>
                  <a:lnTo>
                    <a:pt x="19" y="13"/>
                  </a:lnTo>
                  <a:lnTo>
                    <a:pt x="19" y="14"/>
                  </a:lnTo>
                  <a:lnTo>
                    <a:pt x="18" y="15"/>
                  </a:lnTo>
                  <a:lnTo>
                    <a:pt x="20" y="15"/>
                  </a:lnTo>
                  <a:lnTo>
                    <a:pt x="24" y="8"/>
                  </a:lnTo>
                  <a:lnTo>
                    <a:pt x="22" y="8"/>
                  </a:lnTo>
                  <a:lnTo>
                    <a:pt x="22" y="9"/>
                  </a:lnTo>
                  <a:lnTo>
                    <a:pt x="21" y="9"/>
                  </a:lnTo>
                  <a:lnTo>
                    <a:pt x="20" y="9"/>
                  </a:lnTo>
                  <a:lnTo>
                    <a:pt x="19" y="9"/>
                  </a:lnTo>
                  <a:lnTo>
                    <a:pt x="18" y="9"/>
                  </a:lnTo>
                  <a:lnTo>
                    <a:pt x="7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3" name="Freeform 544"/>
            <p:cNvSpPr>
              <a:spLocks/>
            </p:cNvSpPr>
            <p:nvPr/>
          </p:nvSpPr>
          <p:spPr bwMode="auto">
            <a:xfrm>
              <a:off x="782" y="3484"/>
              <a:ext cx="5" cy="8"/>
            </a:xfrm>
            <a:custGeom>
              <a:avLst/>
              <a:gdLst>
                <a:gd name="T0" fmla="*/ 1 w 5"/>
                <a:gd name="T1" fmla="*/ 2 h 8"/>
                <a:gd name="T2" fmla="*/ 1 w 5"/>
                <a:gd name="T3" fmla="*/ 2 h 8"/>
                <a:gd name="T4" fmla="*/ 1 w 5"/>
                <a:gd name="T5" fmla="*/ 2 h 8"/>
                <a:gd name="T6" fmla="*/ 1 w 5"/>
                <a:gd name="T7" fmla="*/ 1 h 8"/>
                <a:gd name="T8" fmla="*/ 0 w 5"/>
                <a:gd name="T9" fmla="*/ 1 h 8"/>
                <a:gd name="T10" fmla="*/ 0 w 5"/>
                <a:gd name="T11" fmla="*/ 1 h 8"/>
                <a:gd name="T12" fmla="*/ 2 w 5"/>
                <a:gd name="T13" fmla="*/ 0 h 8"/>
                <a:gd name="T14" fmla="*/ 2 w 5"/>
                <a:gd name="T15" fmla="*/ 0 h 8"/>
                <a:gd name="T16" fmla="*/ 3 w 5"/>
                <a:gd name="T17" fmla="*/ 0 h 8"/>
                <a:gd name="T18" fmla="*/ 3 w 5"/>
                <a:gd name="T19" fmla="*/ 1 h 8"/>
                <a:gd name="T20" fmla="*/ 3 w 5"/>
                <a:gd name="T21" fmla="*/ 1 h 8"/>
                <a:gd name="T22" fmla="*/ 4 w 5"/>
                <a:gd name="T23" fmla="*/ 1 h 8"/>
                <a:gd name="T24" fmla="*/ 4 w 5"/>
                <a:gd name="T25" fmla="*/ 1 h 8"/>
                <a:gd name="T26" fmla="*/ 4 w 5"/>
                <a:gd name="T27" fmla="*/ 2 h 8"/>
                <a:gd name="T28" fmla="*/ 4 w 5"/>
                <a:gd name="T29" fmla="*/ 2 h 8"/>
                <a:gd name="T30" fmla="*/ 4 w 5"/>
                <a:gd name="T31" fmla="*/ 2 h 8"/>
                <a:gd name="T32" fmla="*/ 4 w 5"/>
                <a:gd name="T33" fmla="*/ 3 h 8"/>
                <a:gd name="T34" fmla="*/ 3 w 5"/>
                <a:gd name="T35" fmla="*/ 3 h 8"/>
                <a:gd name="T36" fmla="*/ 3 w 5"/>
                <a:gd name="T37" fmla="*/ 3 h 8"/>
                <a:gd name="T38" fmla="*/ 3 w 5"/>
                <a:gd name="T39" fmla="*/ 3 h 8"/>
                <a:gd name="T40" fmla="*/ 2 w 5"/>
                <a:gd name="T41" fmla="*/ 3 h 8"/>
                <a:gd name="T42" fmla="*/ 2 w 5"/>
                <a:gd name="T43" fmla="*/ 4 h 8"/>
                <a:gd name="T44" fmla="*/ 2 w 5"/>
                <a:gd name="T45" fmla="*/ 4 h 8"/>
                <a:gd name="T46" fmla="*/ 2 w 5"/>
                <a:gd name="T47" fmla="*/ 5 h 8"/>
                <a:gd name="T48" fmla="*/ 2 w 5"/>
                <a:gd name="T49" fmla="*/ 5 h 8"/>
                <a:gd name="T50" fmla="*/ 2 w 5"/>
                <a:gd name="T51" fmla="*/ 5 h 8"/>
                <a:gd name="T52" fmla="*/ 2 w 5"/>
                <a:gd name="T53" fmla="*/ 6 h 8"/>
                <a:gd name="T54" fmla="*/ 2 w 5"/>
                <a:gd name="T55" fmla="*/ 6 h 8"/>
                <a:gd name="T56" fmla="*/ 3 w 5"/>
                <a:gd name="T57" fmla="*/ 6 h 8"/>
                <a:gd name="T58" fmla="*/ 1 w 5"/>
                <a:gd name="T59" fmla="*/ 7 h 8"/>
                <a:gd name="T60" fmla="*/ 1 w 5"/>
                <a:gd name="T61" fmla="*/ 6 h 8"/>
                <a:gd name="T62" fmla="*/ 1 w 5"/>
                <a:gd name="T63" fmla="*/ 6 h 8"/>
                <a:gd name="T64" fmla="*/ 1 w 5"/>
                <a:gd name="T65" fmla="*/ 6 h 8"/>
                <a:gd name="T66" fmla="*/ 1 w 5"/>
                <a:gd name="T67" fmla="*/ 5 h 8"/>
                <a:gd name="T68" fmla="*/ 1 w 5"/>
                <a:gd name="T69" fmla="*/ 2 h 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5"/>
                <a:gd name="T106" fmla="*/ 0 h 8"/>
                <a:gd name="T107" fmla="*/ 5 w 5"/>
                <a:gd name="T108" fmla="*/ 8 h 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5" h="8">
                  <a:moveTo>
                    <a:pt x="1" y="2"/>
                  </a:move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4" name="Freeform 545"/>
            <p:cNvSpPr>
              <a:spLocks/>
            </p:cNvSpPr>
            <p:nvPr/>
          </p:nvSpPr>
          <p:spPr bwMode="auto">
            <a:xfrm>
              <a:off x="831" y="3482"/>
              <a:ext cx="4" cy="7"/>
            </a:xfrm>
            <a:custGeom>
              <a:avLst/>
              <a:gdLst>
                <a:gd name="T0" fmla="*/ 1 w 4"/>
                <a:gd name="T1" fmla="*/ 5 h 7"/>
                <a:gd name="T2" fmla="*/ 0 w 4"/>
                <a:gd name="T3" fmla="*/ 5 h 7"/>
                <a:gd name="T4" fmla="*/ 0 w 4"/>
                <a:gd name="T5" fmla="*/ 6 h 7"/>
                <a:gd name="T6" fmla="*/ 0 w 4"/>
                <a:gd name="T7" fmla="*/ 6 h 7"/>
                <a:gd name="T8" fmla="*/ 1 w 4"/>
                <a:gd name="T9" fmla="*/ 6 h 7"/>
                <a:gd name="T10" fmla="*/ 2 w 4"/>
                <a:gd name="T11" fmla="*/ 6 h 7"/>
                <a:gd name="T12" fmla="*/ 2 w 4"/>
                <a:gd name="T13" fmla="*/ 6 h 7"/>
                <a:gd name="T14" fmla="*/ 2 w 4"/>
                <a:gd name="T15" fmla="*/ 6 h 7"/>
                <a:gd name="T16" fmla="*/ 3 w 4"/>
                <a:gd name="T17" fmla="*/ 6 h 7"/>
                <a:gd name="T18" fmla="*/ 3 w 4"/>
                <a:gd name="T19" fmla="*/ 6 h 7"/>
                <a:gd name="T20" fmla="*/ 3 w 4"/>
                <a:gd name="T21" fmla="*/ 6 h 7"/>
                <a:gd name="T22" fmla="*/ 3 w 4"/>
                <a:gd name="T23" fmla="*/ 5 h 7"/>
                <a:gd name="T24" fmla="*/ 3 w 4"/>
                <a:gd name="T25" fmla="*/ 5 h 7"/>
                <a:gd name="T26" fmla="*/ 3 w 4"/>
                <a:gd name="T27" fmla="*/ 4 h 7"/>
                <a:gd name="T28" fmla="*/ 3 w 4"/>
                <a:gd name="T29" fmla="*/ 4 h 7"/>
                <a:gd name="T30" fmla="*/ 2 w 4"/>
                <a:gd name="T31" fmla="*/ 4 h 7"/>
                <a:gd name="T32" fmla="*/ 2 w 4"/>
                <a:gd name="T33" fmla="*/ 3 h 7"/>
                <a:gd name="T34" fmla="*/ 2 w 4"/>
                <a:gd name="T35" fmla="*/ 3 h 7"/>
                <a:gd name="T36" fmla="*/ 2 w 4"/>
                <a:gd name="T37" fmla="*/ 3 h 7"/>
                <a:gd name="T38" fmla="*/ 2 w 4"/>
                <a:gd name="T39" fmla="*/ 3 h 7"/>
                <a:gd name="T40" fmla="*/ 3 w 4"/>
                <a:gd name="T41" fmla="*/ 3 h 7"/>
                <a:gd name="T42" fmla="*/ 3 w 4"/>
                <a:gd name="T43" fmla="*/ 3 h 7"/>
                <a:gd name="T44" fmla="*/ 3 w 4"/>
                <a:gd name="T45" fmla="*/ 3 h 7"/>
                <a:gd name="T46" fmla="*/ 3 w 4"/>
                <a:gd name="T47" fmla="*/ 2 h 7"/>
                <a:gd name="T48" fmla="*/ 3 w 4"/>
                <a:gd name="T49" fmla="*/ 2 h 7"/>
                <a:gd name="T50" fmla="*/ 3 w 4"/>
                <a:gd name="T51" fmla="*/ 1 h 7"/>
                <a:gd name="T52" fmla="*/ 3 w 4"/>
                <a:gd name="T53" fmla="*/ 1 h 7"/>
                <a:gd name="T54" fmla="*/ 2 w 4"/>
                <a:gd name="T55" fmla="*/ 1 h 7"/>
                <a:gd name="T56" fmla="*/ 2 w 4"/>
                <a:gd name="T57" fmla="*/ 1 h 7"/>
                <a:gd name="T58" fmla="*/ 2 w 4"/>
                <a:gd name="T59" fmla="*/ 1 h 7"/>
                <a:gd name="T60" fmla="*/ 1 w 4"/>
                <a:gd name="T61" fmla="*/ 0 h 7"/>
                <a:gd name="T62" fmla="*/ 0 w 4"/>
                <a:gd name="T63" fmla="*/ 0 h 7"/>
                <a:gd name="T64" fmla="*/ 0 w 4"/>
                <a:gd name="T65" fmla="*/ 1 h 7"/>
                <a:gd name="T66" fmla="*/ 1 w 4"/>
                <a:gd name="T67" fmla="*/ 1 h 7"/>
                <a:gd name="T68" fmla="*/ 1 w 4"/>
                <a:gd name="T69" fmla="*/ 1 h 7"/>
                <a:gd name="T70" fmla="*/ 1 w 4"/>
                <a:gd name="T71" fmla="*/ 2 h 7"/>
                <a:gd name="T72" fmla="*/ 1 w 4"/>
                <a:gd name="T73" fmla="*/ 5 h 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4"/>
                <a:gd name="T112" fmla="*/ 0 h 7"/>
                <a:gd name="T113" fmla="*/ 4 w 4"/>
                <a:gd name="T114" fmla="*/ 7 h 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4" h="7">
                  <a:moveTo>
                    <a:pt x="1" y="5"/>
                  </a:move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5" name="Freeform 546"/>
            <p:cNvSpPr>
              <a:spLocks/>
            </p:cNvSpPr>
            <p:nvPr/>
          </p:nvSpPr>
          <p:spPr bwMode="auto">
            <a:xfrm>
              <a:off x="833" y="3482"/>
              <a:ext cx="2" cy="2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1 w 2"/>
                <a:gd name="T5" fmla="*/ 1 h 2"/>
                <a:gd name="T6" fmla="*/ 1 w 2"/>
                <a:gd name="T7" fmla="*/ 1 h 2"/>
                <a:gd name="T8" fmla="*/ 1 w 2"/>
                <a:gd name="T9" fmla="*/ 1 h 2"/>
                <a:gd name="T10" fmla="*/ 0 w 2"/>
                <a:gd name="T11" fmla="*/ 1 h 2"/>
                <a:gd name="T12" fmla="*/ 0 w 2"/>
                <a:gd name="T13" fmla="*/ 1 h 2"/>
                <a:gd name="T14" fmla="*/ 0 w 2"/>
                <a:gd name="T15" fmla="*/ 1 h 2"/>
                <a:gd name="T16" fmla="*/ 0 w 2"/>
                <a:gd name="T17" fmla="*/ 1 h 2"/>
                <a:gd name="T18" fmla="*/ 0 w 2"/>
                <a:gd name="T19" fmla="*/ 0 h 2"/>
                <a:gd name="T20" fmla="*/ 0 w 2"/>
                <a:gd name="T21" fmla="*/ 0 h 2"/>
                <a:gd name="T22" fmla="*/ 0 w 2"/>
                <a:gd name="T23" fmla="*/ 0 h 2"/>
                <a:gd name="T24" fmla="*/ 0 w 2"/>
                <a:gd name="T25" fmla="*/ 0 h 2"/>
                <a:gd name="T26" fmla="*/ 0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1 w 2"/>
                <a:gd name="T33" fmla="*/ 1 h 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"/>
                <a:gd name="T52" fmla="*/ 0 h 2"/>
                <a:gd name="T53" fmla="*/ 2 w 2"/>
                <a:gd name="T54" fmla="*/ 2 h 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" h="2">
                  <a:moveTo>
                    <a:pt x="1" y="1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6" name="Freeform 547"/>
            <p:cNvSpPr>
              <a:spLocks/>
            </p:cNvSpPr>
            <p:nvPr/>
          </p:nvSpPr>
          <p:spPr bwMode="auto">
            <a:xfrm>
              <a:off x="905" y="3482"/>
              <a:ext cx="24" cy="26"/>
            </a:xfrm>
            <a:custGeom>
              <a:avLst/>
              <a:gdLst>
                <a:gd name="T0" fmla="*/ 10 w 24"/>
                <a:gd name="T1" fmla="*/ 10 h 26"/>
                <a:gd name="T2" fmla="*/ 9 w 24"/>
                <a:gd name="T3" fmla="*/ 11 h 26"/>
                <a:gd name="T4" fmla="*/ 8 w 24"/>
                <a:gd name="T5" fmla="*/ 11 h 26"/>
                <a:gd name="T6" fmla="*/ 8 w 24"/>
                <a:gd name="T7" fmla="*/ 12 h 26"/>
                <a:gd name="T8" fmla="*/ 7 w 24"/>
                <a:gd name="T9" fmla="*/ 13 h 26"/>
                <a:gd name="T10" fmla="*/ 6 w 24"/>
                <a:gd name="T11" fmla="*/ 13 h 26"/>
                <a:gd name="T12" fmla="*/ 6 w 24"/>
                <a:gd name="T13" fmla="*/ 14 h 26"/>
                <a:gd name="T14" fmla="*/ 6 w 24"/>
                <a:gd name="T15" fmla="*/ 14 h 26"/>
                <a:gd name="T16" fmla="*/ 6 w 24"/>
                <a:gd name="T17" fmla="*/ 15 h 26"/>
                <a:gd name="T18" fmla="*/ 6 w 24"/>
                <a:gd name="T19" fmla="*/ 15 h 26"/>
                <a:gd name="T20" fmla="*/ 6 w 24"/>
                <a:gd name="T21" fmla="*/ 16 h 26"/>
                <a:gd name="T22" fmla="*/ 6 w 24"/>
                <a:gd name="T23" fmla="*/ 16 h 26"/>
                <a:gd name="T24" fmla="*/ 6 w 24"/>
                <a:gd name="T25" fmla="*/ 17 h 26"/>
                <a:gd name="T26" fmla="*/ 7 w 24"/>
                <a:gd name="T27" fmla="*/ 17 h 26"/>
                <a:gd name="T28" fmla="*/ 7 w 24"/>
                <a:gd name="T29" fmla="*/ 18 h 26"/>
                <a:gd name="T30" fmla="*/ 0 w 24"/>
                <a:gd name="T31" fmla="*/ 14 h 26"/>
                <a:gd name="T32" fmla="*/ 0 w 24"/>
                <a:gd name="T33" fmla="*/ 13 h 26"/>
                <a:gd name="T34" fmla="*/ 1 w 24"/>
                <a:gd name="T35" fmla="*/ 13 h 26"/>
                <a:gd name="T36" fmla="*/ 2 w 24"/>
                <a:gd name="T37" fmla="*/ 14 h 26"/>
                <a:gd name="T38" fmla="*/ 2 w 24"/>
                <a:gd name="T39" fmla="*/ 14 h 26"/>
                <a:gd name="T40" fmla="*/ 3 w 24"/>
                <a:gd name="T41" fmla="*/ 13 h 26"/>
                <a:gd name="T42" fmla="*/ 4 w 24"/>
                <a:gd name="T43" fmla="*/ 13 h 26"/>
                <a:gd name="T44" fmla="*/ 5 w 24"/>
                <a:gd name="T45" fmla="*/ 13 h 26"/>
                <a:gd name="T46" fmla="*/ 6 w 24"/>
                <a:gd name="T47" fmla="*/ 12 h 26"/>
                <a:gd name="T48" fmla="*/ 6 w 24"/>
                <a:gd name="T49" fmla="*/ 12 h 26"/>
                <a:gd name="T50" fmla="*/ 6 w 24"/>
                <a:gd name="T51" fmla="*/ 11 h 26"/>
                <a:gd name="T52" fmla="*/ 7 w 24"/>
                <a:gd name="T53" fmla="*/ 11 h 26"/>
                <a:gd name="T54" fmla="*/ 20 w 24"/>
                <a:gd name="T55" fmla="*/ 0 h 26"/>
                <a:gd name="T56" fmla="*/ 23 w 24"/>
                <a:gd name="T57" fmla="*/ 1 h 26"/>
                <a:gd name="T58" fmla="*/ 18 w 24"/>
                <a:gd name="T59" fmla="*/ 18 h 26"/>
                <a:gd name="T60" fmla="*/ 18 w 24"/>
                <a:gd name="T61" fmla="*/ 19 h 26"/>
                <a:gd name="T62" fmla="*/ 18 w 24"/>
                <a:gd name="T63" fmla="*/ 19 h 26"/>
                <a:gd name="T64" fmla="*/ 18 w 24"/>
                <a:gd name="T65" fmla="*/ 20 h 26"/>
                <a:gd name="T66" fmla="*/ 18 w 24"/>
                <a:gd name="T67" fmla="*/ 21 h 26"/>
                <a:gd name="T68" fmla="*/ 17 w 24"/>
                <a:gd name="T69" fmla="*/ 22 h 26"/>
                <a:gd name="T70" fmla="*/ 17 w 24"/>
                <a:gd name="T71" fmla="*/ 23 h 26"/>
                <a:gd name="T72" fmla="*/ 17 w 24"/>
                <a:gd name="T73" fmla="*/ 23 h 26"/>
                <a:gd name="T74" fmla="*/ 18 w 24"/>
                <a:gd name="T75" fmla="*/ 23 h 26"/>
                <a:gd name="T76" fmla="*/ 18 w 24"/>
                <a:gd name="T77" fmla="*/ 24 h 26"/>
                <a:gd name="T78" fmla="*/ 19 w 24"/>
                <a:gd name="T79" fmla="*/ 24 h 26"/>
                <a:gd name="T80" fmla="*/ 18 w 24"/>
                <a:gd name="T81" fmla="*/ 25 h 26"/>
                <a:gd name="T82" fmla="*/ 11 w 24"/>
                <a:gd name="T83" fmla="*/ 21 h 26"/>
                <a:gd name="T84" fmla="*/ 12 w 24"/>
                <a:gd name="T85" fmla="*/ 20 h 26"/>
                <a:gd name="T86" fmla="*/ 13 w 24"/>
                <a:gd name="T87" fmla="*/ 20 h 26"/>
                <a:gd name="T88" fmla="*/ 13 w 24"/>
                <a:gd name="T89" fmla="*/ 21 h 26"/>
                <a:gd name="T90" fmla="*/ 13 w 24"/>
                <a:gd name="T91" fmla="*/ 21 h 26"/>
                <a:gd name="T92" fmla="*/ 14 w 24"/>
                <a:gd name="T93" fmla="*/ 21 h 26"/>
                <a:gd name="T94" fmla="*/ 14 w 24"/>
                <a:gd name="T95" fmla="*/ 20 h 26"/>
                <a:gd name="T96" fmla="*/ 15 w 24"/>
                <a:gd name="T97" fmla="*/ 20 h 26"/>
                <a:gd name="T98" fmla="*/ 15 w 24"/>
                <a:gd name="T99" fmla="*/ 19 h 26"/>
                <a:gd name="T100" fmla="*/ 15 w 24"/>
                <a:gd name="T101" fmla="*/ 19 h 26"/>
                <a:gd name="T102" fmla="*/ 15 w 24"/>
                <a:gd name="T103" fmla="*/ 18 h 26"/>
                <a:gd name="T104" fmla="*/ 16 w 24"/>
                <a:gd name="T105" fmla="*/ 18 h 26"/>
                <a:gd name="T106" fmla="*/ 16 w 24"/>
                <a:gd name="T107" fmla="*/ 15 h 26"/>
                <a:gd name="T108" fmla="*/ 10 w 24"/>
                <a:gd name="T109" fmla="*/ 10 h 2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4"/>
                <a:gd name="T166" fmla="*/ 0 h 26"/>
                <a:gd name="T167" fmla="*/ 24 w 24"/>
                <a:gd name="T168" fmla="*/ 26 h 2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4" h="26">
                  <a:moveTo>
                    <a:pt x="10" y="10"/>
                  </a:moveTo>
                  <a:lnTo>
                    <a:pt x="9" y="11"/>
                  </a:lnTo>
                  <a:lnTo>
                    <a:pt x="8" y="11"/>
                  </a:lnTo>
                  <a:lnTo>
                    <a:pt x="8" y="12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7" y="17"/>
                  </a:lnTo>
                  <a:lnTo>
                    <a:pt x="7" y="18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20" y="0"/>
                  </a:lnTo>
                  <a:lnTo>
                    <a:pt x="23" y="1"/>
                  </a:lnTo>
                  <a:lnTo>
                    <a:pt x="18" y="18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8" y="21"/>
                  </a:lnTo>
                  <a:lnTo>
                    <a:pt x="17" y="22"/>
                  </a:lnTo>
                  <a:lnTo>
                    <a:pt x="17" y="23"/>
                  </a:lnTo>
                  <a:lnTo>
                    <a:pt x="18" y="23"/>
                  </a:lnTo>
                  <a:lnTo>
                    <a:pt x="18" y="24"/>
                  </a:lnTo>
                  <a:lnTo>
                    <a:pt x="19" y="24"/>
                  </a:lnTo>
                  <a:lnTo>
                    <a:pt x="18" y="25"/>
                  </a:lnTo>
                  <a:lnTo>
                    <a:pt x="11" y="21"/>
                  </a:lnTo>
                  <a:lnTo>
                    <a:pt x="12" y="20"/>
                  </a:lnTo>
                  <a:lnTo>
                    <a:pt x="13" y="20"/>
                  </a:lnTo>
                  <a:lnTo>
                    <a:pt x="13" y="21"/>
                  </a:lnTo>
                  <a:lnTo>
                    <a:pt x="14" y="21"/>
                  </a:lnTo>
                  <a:lnTo>
                    <a:pt x="14" y="20"/>
                  </a:lnTo>
                  <a:lnTo>
                    <a:pt x="15" y="20"/>
                  </a:lnTo>
                  <a:lnTo>
                    <a:pt x="15" y="19"/>
                  </a:lnTo>
                  <a:lnTo>
                    <a:pt x="15" y="18"/>
                  </a:lnTo>
                  <a:lnTo>
                    <a:pt x="16" y="18"/>
                  </a:lnTo>
                  <a:lnTo>
                    <a:pt x="16" y="15"/>
                  </a:lnTo>
                  <a:lnTo>
                    <a:pt x="1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7" name="Freeform 548"/>
            <p:cNvSpPr>
              <a:spLocks/>
            </p:cNvSpPr>
            <p:nvPr/>
          </p:nvSpPr>
          <p:spPr bwMode="auto">
            <a:xfrm>
              <a:off x="919" y="3485"/>
              <a:ext cx="5" cy="8"/>
            </a:xfrm>
            <a:custGeom>
              <a:avLst/>
              <a:gdLst>
                <a:gd name="T0" fmla="*/ 3 w 5"/>
                <a:gd name="T1" fmla="*/ 7 h 8"/>
                <a:gd name="T2" fmla="*/ 4 w 5"/>
                <a:gd name="T3" fmla="*/ 0 h 8"/>
                <a:gd name="T4" fmla="*/ 0 w 5"/>
                <a:gd name="T5" fmla="*/ 4 h 8"/>
                <a:gd name="T6" fmla="*/ 3 w 5"/>
                <a:gd name="T7" fmla="*/ 7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"/>
                <a:gd name="T13" fmla="*/ 0 h 8"/>
                <a:gd name="T14" fmla="*/ 5 w 5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" h="8">
                  <a:moveTo>
                    <a:pt x="3" y="7"/>
                  </a:moveTo>
                  <a:lnTo>
                    <a:pt x="4" y="0"/>
                  </a:lnTo>
                  <a:lnTo>
                    <a:pt x="0" y="4"/>
                  </a:lnTo>
                  <a:lnTo>
                    <a:pt x="3" y="7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8" name="Freeform 549"/>
            <p:cNvSpPr>
              <a:spLocks/>
            </p:cNvSpPr>
            <p:nvPr/>
          </p:nvSpPr>
          <p:spPr bwMode="auto">
            <a:xfrm>
              <a:off x="955" y="3520"/>
              <a:ext cx="28" cy="28"/>
            </a:xfrm>
            <a:custGeom>
              <a:avLst/>
              <a:gdLst>
                <a:gd name="T0" fmla="*/ 20 w 28"/>
                <a:gd name="T1" fmla="*/ 13 h 28"/>
                <a:gd name="T2" fmla="*/ 19 w 28"/>
                <a:gd name="T3" fmla="*/ 14 h 28"/>
                <a:gd name="T4" fmla="*/ 17 w 28"/>
                <a:gd name="T5" fmla="*/ 14 h 28"/>
                <a:gd name="T6" fmla="*/ 16 w 28"/>
                <a:gd name="T7" fmla="*/ 14 h 28"/>
                <a:gd name="T8" fmla="*/ 15 w 28"/>
                <a:gd name="T9" fmla="*/ 13 h 28"/>
                <a:gd name="T10" fmla="*/ 14 w 28"/>
                <a:gd name="T11" fmla="*/ 11 h 28"/>
                <a:gd name="T12" fmla="*/ 17 w 28"/>
                <a:gd name="T13" fmla="*/ 7 h 28"/>
                <a:gd name="T14" fmla="*/ 19 w 28"/>
                <a:gd name="T15" fmla="*/ 7 h 28"/>
                <a:gd name="T16" fmla="*/ 20 w 28"/>
                <a:gd name="T17" fmla="*/ 6 h 28"/>
                <a:gd name="T18" fmla="*/ 20 w 28"/>
                <a:gd name="T19" fmla="*/ 7 h 28"/>
                <a:gd name="T20" fmla="*/ 21 w 28"/>
                <a:gd name="T21" fmla="*/ 7 h 28"/>
                <a:gd name="T22" fmla="*/ 23 w 28"/>
                <a:gd name="T23" fmla="*/ 9 h 28"/>
                <a:gd name="T24" fmla="*/ 24 w 28"/>
                <a:gd name="T25" fmla="*/ 10 h 28"/>
                <a:gd name="T26" fmla="*/ 25 w 28"/>
                <a:gd name="T27" fmla="*/ 11 h 28"/>
                <a:gd name="T28" fmla="*/ 25 w 28"/>
                <a:gd name="T29" fmla="*/ 13 h 28"/>
                <a:gd name="T30" fmla="*/ 24 w 28"/>
                <a:gd name="T31" fmla="*/ 15 h 28"/>
                <a:gd name="T32" fmla="*/ 24 w 28"/>
                <a:gd name="T33" fmla="*/ 16 h 28"/>
                <a:gd name="T34" fmla="*/ 25 w 28"/>
                <a:gd name="T35" fmla="*/ 17 h 28"/>
                <a:gd name="T36" fmla="*/ 16 w 28"/>
                <a:gd name="T37" fmla="*/ 0 h 28"/>
                <a:gd name="T38" fmla="*/ 16 w 28"/>
                <a:gd name="T39" fmla="*/ 2 h 28"/>
                <a:gd name="T40" fmla="*/ 17 w 28"/>
                <a:gd name="T41" fmla="*/ 2 h 28"/>
                <a:gd name="T42" fmla="*/ 16 w 28"/>
                <a:gd name="T43" fmla="*/ 3 h 28"/>
                <a:gd name="T44" fmla="*/ 16 w 28"/>
                <a:gd name="T45" fmla="*/ 4 h 28"/>
                <a:gd name="T46" fmla="*/ 15 w 28"/>
                <a:gd name="T47" fmla="*/ 5 h 28"/>
                <a:gd name="T48" fmla="*/ 6 w 28"/>
                <a:gd name="T49" fmla="*/ 13 h 28"/>
                <a:gd name="T50" fmla="*/ 4 w 28"/>
                <a:gd name="T51" fmla="*/ 14 h 28"/>
                <a:gd name="T52" fmla="*/ 3 w 28"/>
                <a:gd name="T53" fmla="*/ 15 h 28"/>
                <a:gd name="T54" fmla="*/ 2 w 28"/>
                <a:gd name="T55" fmla="*/ 15 h 28"/>
                <a:gd name="T56" fmla="*/ 1 w 28"/>
                <a:gd name="T57" fmla="*/ 14 h 28"/>
                <a:gd name="T58" fmla="*/ 10 w 28"/>
                <a:gd name="T59" fmla="*/ 27 h 28"/>
                <a:gd name="T60" fmla="*/ 16 w 28"/>
                <a:gd name="T61" fmla="*/ 25 h 28"/>
                <a:gd name="T62" fmla="*/ 13 w 28"/>
                <a:gd name="T63" fmla="*/ 25 h 28"/>
                <a:gd name="T64" fmla="*/ 11 w 28"/>
                <a:gd name="T65" fmla="*/ 24 h 28"/>
                <a:gd name="T66" fmla="*/ 10 w 28"/>
                <a:gd name="T67" fmla="*/ 24 h 28"/>
                <a:gd name="T68" fmla="*/ 9 w 28"/>
                <a:gd name="T69" fmla="*/ 23 h 28"/>
                <a:gd name="T70" fmla="*/ 8 w 28"/>
                <a:gd name="T71" fmla="*/ 22 h 28"/>
                <a:gd name="T72" fmla="*/ 7 w 28"/>
                <a:gd name="T73" fmla="*/ 21 h 28"/>
                <a:gd name="T74" fmla="*/ 6 w 28"/>
                <a:gd name="T75" fmla="*/ 20 h 28"/>
                <a:gd name="T76" fmla="*/ 5 w 28"/>
                <a:gd name="T77" fmla="*/ 19 h 28"/>
                <a:gd name="T78" fmla="*/ 5 w 28"/>
                <a:gd name="T79" fmla="*/ 17 h 28"/>
                <a:gd name="T80" fmla="*/ 6 w 28"/>
                <a:gd name="T81" fmla="*/ 16 h 28"/>
                <a:gd name="T82" fmla="*/ 12 w 28"/>
                <a:gd name="T83" fmla="*/ 11 h 28"/>
                <a:gd name="T84" fmla="*/ 13 w 28"/>
                <a:gd name="T85" fmla="*/ 13 h 28"/>
                <a:gd name="T86" fmla="*/ 14 w 28"/>
                <a:gd name="T87" fmla="*/ 14 h 28"/>
                <a:gd name="T88" fmla="*/ 15 w 28"/>
                <a:gd name="T89" fmla="*/ 15 h 28"/>
                <a:gd name="T90" fmla="*/ 15 w 28"/>
                <a:gd name="T91" fmla="*/ 16 h 28"/>
                <a:gd name="T92" fmla="*/ 14 w 28"/>
                <a:gd name="T93" fmla="*/ 18 h 28"/>
                <a:gd name="T94" fmla="*/ 14 w 28"/>
                <a:gd name="T95" fmla="*/ 20 h 2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8"/>
                <a:gd name="T145" fmla="*/ 0 h 28"/>
                <a:gd name="T146" fmla="*/ 28 w 28"/>
                <a:gd name="T147" fmla="*/ 28 h 2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8" h="28">
                  <a:moveTo>
                    <a:pt x="20" y="14"/>
                  </a:moveTo>
                  <a:lnTo>
                    <a:pt x="20" y="13"/>
                  </a:lnTo>
                  <a:lnTo>
                    <a:pt x="19" y="13"/>
                  </a:lnTo>
                  <a:lnTo>
                    <a:pt x="19" y="14"/>
                  </a:lnTo>
                  <a:lnTo>
                    <a:pt x="18" y="14"/>
                  </a:lnTo>
                  <a:lnTo>
                    <a:pt x="17" y="14"/>
                  </a:lnTo>
                  <a:lnTo>
                    <a:pt x="16" y="14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4" y="12"/>
                  </a:lnTo>
                  <a:lnTo>
                    <a:pt x="14" y="11"/>
                  </a:lnTo>
                  <a:lnTo>
                    <a:pt x="13" y="11"/>
                  </a:lnTo>
                  <a:lnTo>
                    <a:pt x="17" y="7"/>
                  </a:lnTo>
                  <a:lnTo>
                    <a:pt x="18" y="7"/>
                  </a:lnTo>
                  <a:lnTo>
                    <a:pt x="19" y="7"/>
                  </a:lnTo>
                  <a:lnTo>
                    <a:pt x="19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1" y="7"/>
                  </a:lnTo>
                  <a:lnTo>
                    <a:pt x="22" y="8"/>
                  </a:lnTo>
                  <a:lnTo>
                    <a:pt x="23" y="9"/>
                  </a:lnTo>
                  <a:lnTo>
                    <a:pt x="23" y="10"/>
                  </a:lnTo>
                  <a:lnTo>
                    <a:pt x="24" y="10"/>
                  </a:lnTo>
                  <a:lnTo>
                    <a:pt x="24" y="11"/>
                  </a:lnTo>
                  <a:lnTo>
                    <a:pt x="25" y="11"/>
                  </a:lnTo>
                  <a:lnTo>
                    <a:pt x="25" y="12"/>
                  </a:lnTo>
                  <a:lnTo>
                    <a:pt x="25" y="13"/>
                  </a:lnTo>
                  <a:lnTo>
                    <a:pt x="25" y="14"/>
                  </a:lnTo>
                  <a:lnTo>
                    <a:pt x="24" y="15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7" y="12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6"/>
                  </a:lnTo>
                  <a:lnTo>
                    <a:pt x="6" y="13"/>
                  </a:lnTo>
                  <a:lnTo>
                    <a:pt x="5" y="14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0" y="14"/>
                  </a:lnTo>
                  <a:lnTo>
                    <a:pt x="10" y="27"/>
                  </a:lnTo>
                  <a:lnTo>
                    <a:pt x="16" y="25"/>
                  </a:lnTo>
                  <a:lnTo>
                    <a:pt x="14" y="25"/>
                  </a:lnTo>
                  <a:lnTo>
                    <a:pt x="13" y="25"/>
                  </a:lnTo>
                  <a:lnTo>
                    <a:pt x="12" y="25"/>
                  </a:lnTo>
                  <a:lnTo>
                    <a:pt x="11" y="24"/>
                  </a:lnTo>
                  <a:lnTo>
                    <a:pt x="10" y="24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8" y="23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6" y="20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12" y="11"/>
                  </a:lnTo>
                  <a:lnTo>
                    <a:pt x="13" y="12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4" y="14"/>
                  </a:lnTo>
                  <a:lnTo>
                    <a:pt x="14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7"/>
                  </a:lnTo>
                  <a:lnTo>
                    <a:pt x="14" y="18"/>
                  </a:lnTo>
                  <a:lnTo>
                    <a:pt x="13" y="19"/>
                  </a:lnTo>
                  <a:lnTo>
                    <a:pt x="14" y="20"/>
                  </a:lnTo>
                  <a:lnTo>
                    <a:pt x="2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9" name="Freeform 550"/>
            <p:cNvSpPr>
              <a:spLocks/>
            </p:cNvSpPr>
            <p:nvPr/>
          </p:nvSpPr>
          <p:spPr bwMode="auto">
            <a:xfrm>
              <a:off x="983" y="3564"/>
              <a:ext cx="24" cy="17"/>
            </a:xfrm>
            <a:custGeom>
              <a:avLst/>
              <a:gdLst>
                <a:gd name="T0" fmla="*/ 17 w 24"/>
                <a:gd name="T1" fmla="*/ 7 h 17"/>
                <a:gd name="T2" fmla="*/ 17 w 24"/>
                <a:gd name="T3" fmla="*/ 7 h 17"/>
                <a:gd name="T4" fmla="*/ 18 w 24"/>
                <a:gd name="T5" fmla="*/ 7 h 17"/>
                <a:gd name="T6" fmla="*/ 18 w 24"/>
                <a:gd name="T7" fmla="*/ 7 h 17"/>
                <a:gd name="T8" fmla="*/ 19 w 24"/>
                <a:gd name="T9" fmla="*/ 7 h 17"/>
                <a:gd name="T10" fmla="*/ 20 w 24"/>
                <a:gd name="T11" fmla="*/ 7 h 17"/>
                <a:gd name="T12" fmla="*/ 21 w 24"/>
                <a:gd name="T13" fmla="*/ 7 h 17"/>
                <a:gd name="T14" fmla="*/ 21 w 24"/>
                <a:gd name="T15" fmla="*/ 7 h 17"/>
                <a:gd name="T16" fmla="*/ 21 w 24"/>
                <a:gd name="T17" fmla="*/ 7 h 17"/>
                <a:gd name="T18" fmla="*/ 22 w 24"/>
                <a:gd name="T19" fmla="*/ 7 h 17"/>
                <a:gd name="T20" fmla="*/ 22 w 24"/>
                <a:gd name="T21" fmla="*/ 8 h 17"/>
                <a:gd name="T22" fmla="*/ 23 w 24"/>
                <a:gd name="T23" fmla="*/ 7 h 17"/>
                <a:gd name="T24" fmla="*/ 19 w 24"/>
                <a:gd name="T25" fmla="*/ 0 h 17"/>
                <a:gd name="T26" fmla="*/ 18 w 24"/>
                <a:gd name="T27" fmla="*/ 1 h 17"/>
                <a:gd name="T28" fmla="*/ 19 w 24"/>
                <a:gd name="T29" fmla="*/ 1 h 17"/>
                <a:gd name="T30" fmla="*/ 19 w 24"/>
                <a:gd name="T31" fmla="*/ 2 h 17"/>
                <a:gd name="T32" fmla="*/ 19 w 24"/>
                <a:gd name="T33" fmla="*/ 3 h 17"/>
                <a:gd name="T34" fmla="*/ 19 w 24"/>
                <a:gd name="T35" fmla="*/ 4 h 17"/>
                <a:gd name="T36" fmla="*/ 18 w 24"/>
                <a:gd name="T37" fmla="*/ 4 h 17"/>
                <a:gd name="T38" fmla="*/ 17 w 24"/>
                <a:gd name="T39" fmla="*/ 4 h 17"/>
                <a:gd name="T40" fmla="*/ 17 w 24"/>
                <a:gd name="T41" fmla="*/ 4 h 17"/>
                <a:gd name="T42" fmla="*/ 17 w 24"/>
                <a:gd name="T43" fmla="*/ 5 h 17"/>
                <a:gd name="T44" fmla="*/ 6 w 24"/>
                <a:gd name="T45" fmla="*/ 9 h 17"/>
                <a:gd name="T46" fmla="*/ 5 w 24"/>
                <a:gd name="T47" fmla="*/ 9 h 17"/>
                <a:gd name="T48" fmla="*/ 5 w 24"/>
                <a:gd name="T49" fmla="*/ 10 h 17"/>
                <a:gd name="T50" fmla="*/ 4 w 24"/>
                <a:gd name="T51" fmla="*/ 10 h 17"/>
                <a:gd name="T52" fmla="*/ 3 w 24"/>
                <a:gd name="T53" fmla="*/ 10 h 17"/>
                <a:gd name="T54" fmla="*/ 2 w 24"/>
                <a:gd name="T55" fmla="*/ 10 h 17"/>
                <a:gd name="T56" fmla="*/ 2 w 24"/>
                <a:gd name="T57" fmla="*/ 10 h 17"/>
                <a:gd name="T58" fmla="*/ 2 w 24"/>
                <a:gd name="T59" fmla="*/ 9 h 17"/>
                <a:gd name="T60" fmla="*/ 1 w 24"/>
                <a:gd name="T61" fmla="*/ 9 h 17"/>
                <a:gd name="T62" fmla="*/ 1 w 24"/>
                <a:gd name="T63" fmla="*/ 9 h 17"/>
                <a:gd name="T64" fmla="*/ 0 w 24"/>
                <a:gd name="T65" fmla="*/ 9 h 17"/>
                <a:gd name="T66" fmla="*/ 3 w 24"/>
                <a:gd name="T67" fmla="*/ 16 h 17"/>
                <a:gd name="T68" fmla="*/ 4 w 24"/>
                <a:gd name="T69" fmla="*/ 16 h 17"/>
                <a:gd name="T70" fmla="*/ 4 w 24"/>
                <a:gd name="T71" fmla="*/ 15 h 17"/>
                <a:gd name="T72" fmla="*/ 4 w 24"/>
                <a:gd name="T73" fmla="*/ 15 h 17"/>
                <a:gd name="T74" fmla="*/ 4 w 24"/>
                <a:gd name="T75" fmla="*/ 14 h 17"/>
                <a:gd name="T76" fmla="*/ 5 w 24"/>
                <a:gd name="T77" fmla="*/ 14 h 17"/>
                <a:gd name="T78" fmla="*/ 5 w 24"/>
                <a:gd name="T79" fmla="*/ 13 h 17"/>
                <a:gd name="T80" fmla="*/ 6 w 24"/>
                <a:gd name="T81" fmla="*/ 13 h 17"/>
                <a:gd name="T82" fmla="*/ 6 w 24"/>
                <a:gd name="T83" fmla="*/ 12 h 17"/>
                <a:gd name="T84" fmla="*/ 7 w 24"/>
                <a:gd name="T85" fmla="*/ 12 h 17"/>
                <a:gd name="T86" fmla="*/ 17 w 24"/>
                <a:gd name="T87" fmla="*/ 7 h 1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4"/>
                <a:gd name="T133" fmla="*/ 0 h 17"/>
                <a:gd name="T134" fmla="*/ 24 w 24"/>
                <a:gd name="T135" fmla="*/ 17 h 1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4" h="17">
                  <a:moveTo>
                    <a:pt x="17" y="7"/>
                  </a:moveTo>
                  <a:lnTo>
                    <a:pt x="17" y="7"/>
                  </a:lnTo>
                  <a:lnTo>
                    <a:pt x="18" y="7"/>
                  </a:lnTo>
                  <a:lnTo>
                    <a:pt x="19" y="7"/>
                  </a:lnTo>
                  <a:lnTo>
                    <a:pt x="20" y="7"/>
                  </a:lnTo>
                  <a:lnTo>
                    <a:pt x="21" y="7"/>
                  </a:lnTo>
                  <a:lnTo>
                    <a:pt x="22" y="7"/>
                  </a:lnTo>
                  <a:lnTo>
                    <a:pt x="22" y="8"/>
                  </a:lnTo>
                  <a:lnTo>
                    <a:pt x="23" y="7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19" y="2"/>
                  </a:lnTo>
                  <a:lnTo>
                    <a:pt x="19" y="3"/>
                  </a:lnTo>
                  <a:lnTo>
                    <a:pt x="19" y="4"/>
                  </a:lnTo>
                  <a:lnTo>
                    <a:pt x="18" y="4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6" y="9"/>
                  </a:lnTo>
                  <a:lnTo>
                    <a:pt x="5" y="9"/>
                  </a:lnTo>
                  <a:lnTo>
                    <a:pt x="5" y="10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1" y="9"/>
                  </a:lnTo>
                  <a:lnTo>
                    <a:pt x="0" y="9"/>
                  </a:lnTo>
                  <a:lnTo>
                    <a:pt x="3" y="16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2"/>
                  </a:lnTo>
                  <a:lnTo>
                    <a:pt x="17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0" name="Freeform 551"/>
            <p:cNvSpPr>
              <a:spLocks/>
            </p:cNvSpPr>
            <p:nvPr/>
          </p:nvSpPr>
          <p:spPr bwMode="auto">
            <a:xfrm>
              <a:off x="763" y="3488"/>
              <a:ext cx="5" cy="8"/>
            </a:xfrm>
            <a:custGeom>
              <a:avLst/>
              <a:gdLst>
                <a:gd name="T0" fmla="*/ 3 w 5"/>
                <a:gd name="T1" fmla="*/ 2 h 8"/>
                <a:gd name="T2" fmla="*/ 2 w 5"/>
                <a:gd name="T3" fmla="*/ 2 h 8"/>
                <a:gd name="T4" fmla="*/ 2 w 5"/>
                <a:gd name="T5" fmla="*/ 2 h 8"/>
                <a:gd name="T6" fmla="*/ 2 w 5"/>
                <a:gd name="T7" fmla="*/ 3 h 8"/>
                <a:gd name="T8" fmla="*/ 2 w 5"/>
                <a:gd name="T9" fmla="*/ 3 h 8"/>
                <a:gd name="T10" fmla="*/ 2 w 5"/>
                <a:gd name="T11" fmla="*/ 3 h 8"/>
                <a:gd name="T12" fmla="*/ 2 w 5"/>
                <a:gd name="T13" fmla="*/ 3 h 8"/>
                <a:gd name="T14" fmla="*/ 2 w 5"/>
                <a:gd name="T15" fmla="*/ 4 h 8"/>
                <a:gd name="T16" fmla="*/ 1 w 5"/>
                <a:gd name="T17" fmla="*/ 2 h 8"/>
                <a:gd name="T18" fmla="*/ 1 w 5"/>
                <a:gd name="T19" fmla="*/ 2 h 8"/>
                <a:gd name="T20" fmla="*/ 1 w 5"/>
                <a:gd name="T21" fmla="*/ 1 h 8"/>
                <a:gd name="T22" fmla="*/ 2 w 5"/>
                <a:gd name="T23" fmla="*/ 1 h 8"/>
                <a:gd name="T24" fmla="*/ 2 w 5"/>
                <a:gd name="T25" fmla="*/ 1 h 8"/>
                <a:gd name="T26" fmla="*/ 2 w 5"/>
                <a:gd name="T27" fmla="*/ 1 h 8"/>
                <a:gd name="T28" fmla="*/ 3 w 5"/>
                <a:gd name="T29" fmla="*/ 1 h 8"/>
                <a:gd name="T30" fmla="*/ 3 w 5"/>
                <a:gd name="T31" fmla="*/ 1 h 8"/>
                <a:gd name="T32" fmla="*/ 4 w 5"/>
                <a:gd name="T33" fmla="*/ 2 h 8"/>
                <a:gd name="T34" fmla="*/ 3 w 5"/>
                <a:gd name="T35" fmla="*/ 0 h 8"/>
                <a:gd name="T36" fmla="*/ 0 w 5"/>
                <a:gd name="T37" fmla="*/ 2 h 8"/>
                <a:gd name="T38" fmla="*/ 0 w 5"/>
                <a:gd name="T39" fmla="*/ 2 h 8"/>
                <a:gd name="T40" fmla="*/ 0 w 5"/>
                <a:gd name="T41" fmla="*/ 2 h 8"/>
                <a:gd name="T42" fmla="*/ 0 w 5"/>
                <a:gd name="T43" fmla="*/ 3 h 8"/>
                <a:gd name="T44" fmla="*/ 1 w 5"/>
                <a:gd name="T45" fmla="*/ 6 h 8"/>
                <a:gd name="T46" fmla="*/ 2 w 5"/>
                <a:gd name="T47" fmla="*/ 6 h 8"/>
                <a:gd name="T48" fmla="*/ 2 w 5"/>
                <a:gd name="T49" fmla="*/ 7 h 8"/>
                <a:gd name="T50" fmla="*/ 1 w 5"/>
                <a:gd name="T51" fmla="*/ 7 h 8"/>
                <a:gd name="T52" fmla="*/ 1 w 5"/>
                <a:gd name="T53" fmla="*/ 7 h 8"/>
                <a:gd name="T54" fmla="*/ 1 w 5"/>
                <a:gd name="T55" fmla="*/ 7 h 8"/>
                <a:gd name="T56" fmla="*/ 4 w 5"/>
                <a:gd name="T57" fmla="*/ 6 h 8"/>
                <a:gd name="T58" fmla="*/ 4 w 5"/>
                <a:gd name="T59" fmla="*/ 4 h 8"/>
                <a:gd name="T60" fmla="*/ 4 w 5"/>
                <a:gd name="T61" fmla="*/ 5 h 8"/>
                <a:gd name="T62" fmla="*/ 4 w 5"/>
                <a:gd name="T63" fmla="*/ 5 h 8"/>
                <a:gd name="T64" fmla="*/ 4 w 5"/>
                <a:gd name="T65" fmla="*/ 5 h 8"/>
                <a:gd name="T66" fmla="*/ 4 w 5"/>
                <a:gd name="T67" fmla="*/ 6 h 8"/>
                <a:gd name="T68" fmla="*/ 3 w 5"/>
                <a:gd name="T69" fmla="*/ 6 h 8"/>
                <a:gd name="T70" fmla="*/ 3 w 5"/>
                <a:gd name="T71" fmla="*/ 6 h 8"/>
                <a:gd name="T72" fmla="*/ 3 w 5"/>
                <a:gd name="T73" fmla="*/ 6 h 8"/>
                <a:gd name="T74" fmla="*/ 2 w 5"/>
                <a:gd name="T75" fmla="*/ 6 h 8"/>
                <a:gd name="T76" fmla="*/ 2 w 5"/>
                <a:gd name="T77" fmla="*/ 6 h 8"/>
                <a:gd name="T78" fmla="*/ 2 w 5"/>
                <a:gd name="T79" fmla="*/ 4 h 8"/>
                <a:gd name="T80" fmla="*/ 2 w 5"/>
                <a:gd name="T81" fmla="*/ 4 h 8"/>
                <a:gd name="T82" fmla="*/ 2 w 5"/>
                <a:gd name="T83" fmla="*/ 4 h 8"/>
                <a:gd name="T84" fmla="*/ 3 w 5"/>
                <a:gd name="T85" fmla="*/ 4 h 8"/>
                <a:gd name="T86" fmla="*/ 3 w 5"/>
                <a:gd name="T87" fmla="*/ 4 h 8"/>
                <a:gd name="T88" fmla="*/ 3 w 5"/>
                <a:gd name="T89" fmla="*/ 2 h 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"/>
                <a:gd name="T136" fmla="*/ 0 h 8"/>
                <a:gd name="T137" fmla="*/ 5 w 5"/>
                <a:gd name="T138" fmla="*/ 8 h 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" h="8">
                  <a:moveTo>
                    <a:pt x="3" y="2"/>
                  </a:move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2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6"/>
                  </a:lnTo>
                  <a:lnTo>
                    <a:pt x="2" y="6"/>
                  </a:lnTo>
                  <a:lnTo>
                    <a:pt x="2" y="7"/>
                  </a:lnTo>
                  <a:lnTo>
                    <a:pt x="1" y="7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1" name="Freeform 552"/>
            <p:cNvSpPr>
              <a:spLocks/>
            </p:cNvSpPr>
            <p:nvPr/>
          </p:nvSpPr>
          <p:spPr bwMode="auto">
            <a:xfrm>
              <a:off x="802" y="3482"/>
              <a:ext cx="6" cy="7"/>
            </a:xfrm>
            <a:custGeom>
              <a:avLst/>
              <a:gdLst>
                <a:gd name="T0" fmla="*/ 4 w 6"/>
                <a:gd name="T1" fmla="*/ 4 h 7"/>
                <a:gd name="T2" fmla="*/ 4 w 6"/>
                <a:gd name="T3" fmla="*/ 4 h 7"/>
                <a:gd name="T4" fmla="*/ 4 w 6"/>
                <a:gd name="T5" fmla="*/ 4 h 7"/>
                <a:gd name="T6" fmla="*/ 4 w 6"/>
                <a:gd name="T7" fmla="*/ 5 h 7"/>
                <a:gd name="T8" fmla="*/ 4 w 6"/>
                <a:gd name="T9" fmla="*/ 5 h 7"/>
                <a:gd name="T10" fmla="*/ 4 w 6"/>
                <a:gd name="T11" fmla="*/ 5 h 7"/>
                <a:gd name="T12" fmla="*/ 4 w 6"/>
                <a:gd name="T13" fmla="*/ 6 h 7"/>
                <a:gd name="T14" fmla="*/ 3 w 6"/>
                <a:gd name="T15" fmla="*/ 6 h 7"/>
                <a:gd name="T16" fmla="*/ 3 w 6"/>
                <a:gd name="T17" fmla="*/ 6 h 7"/>
                <a:gd name="T18" fmla="*/ 2 w 6"/>
                <a:gd name="T19" fmla="*/ 6 h 7"/>
                <a:gd name="T20" fmla="*/ 2 w 6"/>
                <a:gd name="T21" fmla="*/ 6 h 7"/>
                <a:gd name="T22" fmla="*/ 2 w 6"/>
                <a:gd name="T23" fmla="*/ 5 h 7"/>
                <a:gd name="T24" fmla="*/ 1 w 6"/>
                <a:gd name="T25" fmla="*/ 5 h 7"/>
                <a:gd name="T26" fmla="*/ 1 w 6"/>
                <a:gd name="T27" fmla="*/ 5 h 7"/>
                <a:gd name="T28" fmla="*/ 1 w 6"/>
                <a:gd name="T29" fmla="*/ 4 h 7"/>
                <a:gd name="T30" fmla="*/ 1 w 6"/>
                <a:gd name="T31" fmla="*/ 2 h 7"/>
                <a:gd name="T32" fmla="*/ 1 w 6"/>
                <a:gd name="T33" fmla="*/ 1 h 7"/>
                <a:gd name="T34" fmla="*/ 1 w 6"/>
                <a:gd name="T35" fmla="*/ 1 h 7"/>
                <a:gd name="T36" fmla="*/ 1 w 6"/>
                <a:gd name="T37" fmla="*/ 1 h 7"/>
                <a:gd name="T38" fmla="*/ 2 w 6"/>
                <a:gd name="T39" fmla="*/ 1 h 7"/>
                <a:gd name="T40" fmla="*/ 2 w 6"/>
                <a:gd name="T41" fmla="*/ 0 h 7"/>
                <a:gd name="T42" fmla="*/ 0 w 6"/>
                <a:gd name="T43" fmla="*/ 0 h 7"/>
                <a:gd name="T44" fmla="*/ 0 w 6"/>
                <a:gd name="T45" fmla="*/ 1 h 7"/>
                <a:gd name="T46" fmla="*/ 0 w 6"/>
                <a:gd name="T47" fmla="*/ 1 h 7"/>
                <a:gd name="T48" fmla="*/ 0 w 6"/>
                <a:gd name="T49" fmla="*/ 1 h 7"/>
                <a:gd name="T50" fmla="*/ 0 w 6"/>
                <a:gd name="T51" fmla="*/ 2 h 7"/>
                <a:gd name="T52" fmla="*/ 1 w 6"/>
                <a:gd name="T53" fmla="*/ 2 h 7"/>
                <a:gd name="T54" fmla="*/ 1 w 6"/>
                <a:gd name="T55" fmla="*/ 5 h 7"/>
                <a:gd name="T56" fmla="*/ 1 w 6"/>
                <a:gd name="T57" fmla="*/ 5 h 7"/>
                <a:gd name="T58" fmla="*/ 1 w 6"/>
                <a:gd name="T59" fmla="*/ 6 h 7"/>
                <a:gd name="T60" fmla="*/ 1 w 6"/>
                <a:gd name="T61" fmla="*/ 6 h 7"/>
                <a:gd name="T62" fmla="*/ 1 w 6"/>
                <a:gd name="T63" fmla="*/ 6 h 7"/>
                <a:gd name="T64" fmla="*/ 2 w 6"/>
                <a:gd name="T65" fmla="*/ 6 h 7"/>
                <a:gd name="T66" fmla="*/ 2 w 6"/>
                <a:gd name="T67" fmla="*/ 6 h 7"/>
                <a:gd name="T68" fmla="*/ 3 w 6"/>
                <a:gd name="T69" fmla="*/ 6 h 7"/>
                <a:gd name="T70" fmla="*/ 3 w 6"/>
                <a:gd name="T71" fmla="*/ 6 h 7"/>
                <a:gd name="T72" fmla="*/ 3 w 6"/>
                <a:gd name="T73" fmla="*/ 6 h 7"/>
                <a:gd name="T74" fmla="*/ 4 w 6"/>
                <a:gd name="T75" fmla="*/ 6 h 7"/>
                <a:gd name="T76" fmla="*/ 4 w 6"/>
                <a:gd name="T77" fmla="*/ 5 h 7"/>
                <a:gd name="T78" fmla="*/ 4 w 6"/>
                <a:gd name="T79" fmla="*/ 5 h 7"/>
                <a:gd name="T80" fmla="*/ 5 w 6"/>
                <a:gd name="T81" fmla="*/ 5 h 7"/>
                <a:gd name="T82" fmla="*/ 5 w 6"/>
                <a:gd name="T83" fmla="*/ 4 h 7"/>
                <a:gd name="T84" fmla="*/ 4 w 6"/>
                <a:gd name="T85" fmla="*/ 2 h 7"/>
                <a:gd name="T86" fmla="*/ 4 w 6"/>
                <a:gd name="T87" fmla="*/ 1 h 7"/>
                <a:gd name="T88" fmla="*/ 4 w 6"/>
                <a:gd name="T89" fmla="*/ 1 h 7"/>
                <a:gd name="T90" fmla="*/ 5 w 6"/>
                <a:gd name="T91" fmla="*/ 1 h 7"/>
                <a:gd name="T92" fmla="*/ 5 w 6"/>
                <a:gd name="T93" fmla="*/ 0 h 7"/>
                <a:gd name="T94" fmla="*/ 5 w 6"/>
                <a:gd name="T95" fmla="*/ 0 h 7"/>
                <a:gd name="T96" fmla="*/ 3 w 6"/>
                <a:gd name="T97" fmla="*/ 0 h 7"/>
                <a:gd name="T98" fmla="*/ 4 w 6"/>
                <a:gd name="T99" fmla="*/ 1 h 7"/>
                <a:gd name="T100" fmla="*/ 4 w 6"/>
                <a:gd name="T101" fmla="*/ 1 h 7"/>
                <a:gd name="T102" fmla="*/ 4 w 6"/>
                <a:gd name="T103" fmla="*/ 1 h 7"/>
                <a:gd name="T104" fmla="*/ 4 w 6"/>
                <a:gd name="T105" fmla="*/ 2 h 7"/>
                <a:gd name="T106" fmla="*/ 4 w 6"/>
                <a:gd name="T107" fmla="*/ 4 h 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"/>
                <a:gd name="T163" fmla="*/ 0 h 7"/>
                <a:gd name="T164" fmla="*/ 6 w 6"/>
                <a:gd name="T165" fmla="*/ 7 h 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" h="7">
                  <a:moveTo>
                    <a:pt x="4" y="4"/>
                  </a:moveTo>
                  <a:lnTo>
                    <a:pt x="4" y="4"/>
                  </a:lnTo>
                  <a:lnTo>
                    <a:pt x="4" y="5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5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4" y="5"/>
                  </a:lnTo>
                  <a:lnTo>
                    <a:pt x="5" y="5"/>
                  </a:lnTo>
                  <a:lnTo>
                    <a:pt x="5" y="4"/>
                  </a:lnTo>
                  <a:lnTo>
                    <a:pt x="4" y="2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2" name="Freeform 553"/>
            <p:cNvSpPr>
              <a:spLocks/>
            </p:cNvSpPr>
            <p:nvPr/>
          </p:nvSpPr>
          <p:spPr bwMode="auto">
            <a:xfrm>
              <a:off x="853" y="3486"/>
              <a:ext cx="4" cy="7"/>
            </a:xfrm>
            <a:custGeom>
              <a:avLst/>
              <a:gdLst>
                <a:gd name="T0" fmla="*/ 3 w 4"/>
                <a:gd name="T1" fmla="*/ 1 h 7"/>
                <a:gd name="T2" fmla="*/ 2 w 4"/>
                <a:gd name="T3" fmla="*/ 1 h 7"/>
                <a:gd name="T4" fmla="*/ 2 w 4"/>
                <a:gd name="T5" fmla="*/ 0 h 7"/>
                <a:gd name="T6" fmla="*/ 2 w 4"/>
                <a:gd name="T7" fmla="*/ 0 h 7"/>
                <a:gd name="T8" fmla="*/ 1 w 4"/>
                <a:gd name="T9" fmla="*/ 0 h 7"/>
                <a:gd name="T10" fmla="*/ 1 w 4"/>
                <a:gd name="T11" fmla="*/ 0 h 7"/>
                <a:gd name="T12" fmla="*/ 1 w 4"/>
                <a:gd name="T13" fmla="*/ 1 h 7"/>
                <a:gd name="T14" fmla="*/ 1 w 4"/>
                <a:gd name="T15" fmla="*/ 1 h 7"/>
                <a:gd name="T16" fmla="*/ 1 w 4"/>
                <a:gd name="T17" fmla="*/ 1 h 7"/>
                <a:gd name="T18" fmla="*/ 0 w 4"/>
                <a:gd name="T19" fmla="*/ 2 h 7"/>
                <a:gd name="T20" fmla="*/ 0 w 4"/>
                <a:gd name="T21" fmla="*/ 2 h 7"/>
                <a:gd name="T22" fmla="*/ 1 w 4"/>
                <a:gd name="T23" fmla="*/ 2 h 7"/>
                <a:gd name="T24" fmla="*/ 1 w 4"/>
                <a:gd name="T25" fmla="*/ 3 h 7"/>
                <a:gd name="T26" fmla="*/ 1 w 4"/>
                <a:gd name="T27" fmla="*/ 3 h 7"/>
                <a:gd name="T28" fmla="*/ 1 w 4"/>
                <a:gd name="T29" fmla="*/ 3 h 7"/>
                <a:gd name="T30" fmla="*/ 1 w 4"/>
                <a:gd name="T31" fmla="*/ 4 h 7"/>
                <a:gd name="T32" fmla="*/ 2 w 4"/>
                <a:gd name="T33" fmla="*/ 4 h 7"/>
                <a:gd name="T34" fmla="*/ 2 w 4"/>
                <a:gd name="T35" fmla="*/ 4 h 7"/>
                <a:gd name="T36" fmla="*/ 2 w 4"/>
                <a:gd name="T37" fmla="*/ 5 h 7"/>
                <a:gd name="T38" fmla="*/ 2 w 4"/>
                <a:gd name="T39" fmla="*/ 5 h 7"/>
                <a:gd name="T40" fmla="*/ 2 w 4"/>
                <a:gd name="T41" fmla="*/ 6 h 7"/>
                <a:gd name="T42" fmla="*/ 2 w 4"/>
                <a:gd name="T43" fmla="*/ 6 h 7"/>
                <a:gd name="T44" fmla="*/ 1 w 4"/>
                <a:gd name="T45" fmla="*/ 6 h 7"/>
                <a:gd name="T46" fmla="*/ 1 w 4"/>
                <a:gd name="T47" fmla="*/ 6 h 7"/>
                <a:gd name="T48" fmla="*/ 1 w 4"/>
                <a:gd name="T49" fmla="*/ 5 h 7"/>
                <a:gd name="T50" fmla="*/ 1 w 4"/>
                <a:gd name="T51" fmla="*/ 5 h 7"/>
                <a:gd name="T52" fmla="*/ 0 w 4"/>
                <a:gd name="T53" fmla="*/ 5 h 7"/>
                <a:gd name="T54" fmla="*/ 0 w 4"/>
                <a:gd name="T55" fmla="*/ 4 h 7"/>
                <a:gd name="T56" fmla="*/ 0 w 4"/>
                <a:gd name="T57" fmla="*/ 4 h 7"/>
                <a:gd name="T58" fmla="*/ 0 w 4"/>
                <a:gd name="T59" fmla="*/ 6 h 7"/>
                <a:gd name="T60" fmla="*/ 1 w 4"/>
                <a:gd name="T61" fmla="*/ 6 h 7"/>
                <a:gd name="T62" fmla="*/ 1 w 4"/>
                <a:gd name="T63" fmla="*/ 6 h 7"/>
                <a:gd name="T64" fmla="*/ 1 w 4"/>
                <a:gd name="T65" fmla="*/ 6 h 7"/>
                <a:gd name="T66" fmla="*/ 1 w 4"/>
                <a:gd name="T67" fmla="*/ 6 h 7"/>
                <a:gd name="T68" fmla="*/ 2 w 4"/>
                <a:gd name="T69" fmla="*/ 6 h 7"/>
                <a:gd name="T70" fmla="*/ 2 w 4"/>
                <a:gd name="T71" fmla="*/ 6 h 7"/>
                <a:gd name="T72" fmla="*/ 2 w 4"/>
                <a:gd name="T73" fmla="*/ 6 h 7"/>
                <a:gd name="T74" fmla="*/ 2 w 4"/>
                <a:gd name="T75" fmla="*/ 6 h 7"/>
                <a:gd name="T76" fmla="*/ 3 w 4"/>
                <a:gd name="T77" fmla="*/ 5 h 7"/>
                <a:gd name="T78" fmla="*/ 3 w 4"/>
                <a:gd name="T79" fmla="*/ 5 h 7"/>
                <a:gd name="T80" fmla="*/ 3 w 4"/>
                <a:gd name="T81" fmla="*/ 4 h 7"/>
                <a:gd name="T82" fmla="*/ 3 w 4"/>
                <a:gd name="T83" fmla="*/ 4 h 7"/>
                <a:gd name="T84" fmla="*/ 2 w 4"/>
                <a:gd name="T85" fmla="*/ 4 h 7"/>
                <a:gd name="T86" fmla="*/ 2 w 4"/>
                <a:gd name="T87" fmla="*/ 3 h 7"/>
                <a:gd name="T88" fmla="*/ 2 w 4"/>
                <a:gd name="T89" fmla="*/ 3 h 7"/>
                <a:gd name="T90" fmla="*/ 2 w 4"/>
                <a:gd name="T91" fmla="*/ 3 h 7"/>
                <a:gd name="T92" fmla="*/ 2 w 4"/>
                <a:gd name="T93" fmla="*/ 3 h 7"/>
                <a:gd name="T94" fmla="*/ 1 w 4"/>
                <a:gd name="T95" fmla="*/ 2 h 7"/>
                <a:gd name="T96" fmla="*/ 1 w 4"/>
                <a:gd name="T97" fmla="*/ 2 h 7"/>
                <a:gd name="T98" fmla="*/ 1 w 4"/>
                <a:gd name="T99" fmla="*/ 2 h 7"/>
                <a:gd name="T100" fmla="*/ 1 w 4"/>
                <a:gd name="T101" fmla="*/ 1 h 7"/>
                <a:gd name="T102" fmla="*/ 1 w 4"/>
                <a:gd name="T103" fmla="*/ 1 h 7"/>
                <a:gd name="T104" fmla="*/ 1 w 4"/>
                <a:gd name="T105" fmla="*/ 1 h 7"/>
                <a:gd name="T106" fmla="*/ 1 w 4"/>
                <a:gd name="T107" fmla="*/ 1 h 7"/>
                <a:gd name="T108" fmla="*/ 2 w 4"/>
                <a:gd name="T109" fmla="*/ 1 h 7"/>
                <a:gd name="T110" fmla="*/ 2 w 4"/>
                <a:gd name="T111" fmla="*/ 1 h 7"/>
                <a:gd name="T112" fmla="*/ 2 w 4"/>
                <a:gd name="T113" fmla="*/ 1 h 7"/>
                <a:gd name="T114" fmla="*/ 2 w 4"/>
                <a:gd name="T115" fmla="*/ 1 h 7"/>
                <a:gd name="T116" fmla="*/ 3 w 4"/>
                <a:gd name="T117" fmla="*/ 2 h 7"/>
                <a:gd name="T118" fmla="*/ 3 w 4"/>
                <a:gd name="T119" fmla="*/ 2 h 7"/>
                <a:gd name="T120" fmla="*/ 3 w 4"/>
                <a:gd name="T121" fmla="*/ 2 h 7"/>
                <a:gd name="T122" fmla="*/ 3 w 4"/>
                <a:gd name="T123" fmla="*/ 1 h 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4"/>
                <a:gd name="T187" fmla="*/ 0 h 7"/>
                <a:gd name="T188" fmla="*/ 4 w 4"/>
                <a:gd name="T189" fmla="*/ 7 h 7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4" h="7">
                  <a:moveTo>
                    <a:pt x="3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6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5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2"/>
                  </a:lnTo>
                  <a:lnTo>
                    <a:pt x="3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3" name="Freeform 554"/>
            <p:cNvSpPr>
              <a:spLocks/>
            </p:cNvSpPr>
            <p:nvPr/>
          </p:nvSpPr>
          <p:spPr bwMode="auto">
            <a:xfrm>
              <a:off x="789" y="3500"/>
              <a:ext cx="6" cy="7"/>
            </a:xfrm>
            <a:custGeom>
              <a:avLst/>
              <a:gdLst>
                <a:gd name="T0" fmla="*/ 4 w 6"/>
                <a:gd name="T1" fmla="*/ 4 h 7"/>
                <a:gd name="T2" fmla="*/ 4 w 6"/>
                <a:gd name="T3" fmla="*/ 4 h 7"/>
                <a:gd name="T4" fmla="*/ 4 w 6"/>
                <a:gd name="T5" fmla="*/ 4 h 7"/>
                <a:gd name="T6" fmla="*/ 5 w 6"/>
                <a:gd name="T7" fmla="*/ 5 h 7"/>
                <a:gd name="T8" fmla="*/ 5 w 6"/>
                <a:gd name="T9" fmla="*/ 5 h 7"/>
                <a:gd name="T10" fmla="*/ 4 w 6"/>
                <a:gd name="T11" fmla="*/ 5 h 7"/>
                <a:gd name="T12" fmla="*/ 4 w 6"/>
                <a:gd name="T13" fmla="*/ 6 h 7"/>
                <a:gd name="T14" fmla="*/ 4 w 6"/>
                <a:gd name="T15" fmla="*/ 6 h 7"/>
                <a:gd name="T16" fmla="*/ 3 w 6"/>
                <a:gd name="T17" fmla="*/ 6 h 7"/>
                <a:gd name="T18" fmla="*/ 3 w 6"/>
                <a:gd name="T19" fmla="*/ 6 h 7"/>
                <a:gd name="T20" fmla="*/ 3 w 6"/>
                <a:gd name="T21" fmla="*/ 6 h 7"/>
                <a:gd name="T22" fmla="*/ 2 w 6"/>
                <a:gd name="T23" fmla="*/ 6 h 7"/>
                <a:gd name="T24" fmla="*/ 2 w 6"/>
                <a:gd name="T25" fmla="*/ 6 h 7"/>
                <a:gd name="T26" fmla="*/ 2 w 6"/>
                <a:gd name="T27" fmla="*/ 5 h 7"/>
                <a:gd name="T28" fmla="*/ 2 w 6"/>
                <a:gd name="T29" fmla="*/ 5 h 7"/>
                <a:gd name="T30" fmla="*/ 2 w 6"/>
                <a:gd name="T31" fmla="*/ 4 h 7"/>
                <a:gd name="T32" fmla="*/ 2 w 6"/>
                <a:gd name="T33" fmla="*/ 2 h 7"/>
                <a:gd name="T34" fmla="*/ 1 w 6"/>
                <a:gd name="T35" fmla="*/ 2 h 7"/>
                <a:gd name="T36" fmla="*/ 1 w 6"/>
                <a:gd name="T37" fmla="*/ 2 h 7"/>
                <a:gd name="T38" fmla="*/ 1 w 6"/>
                <a:gd name="T39" fmla="*/ 1 h 7"/>
                <a:gd name="T40" fmla="*/ 2 w 6"/>
                <a:gd name="T41" fmla="*/ 1 h 7"/>
                <a:gd name="T42" fmla="*/ 2 w 6"/>
                <a:gd name="T43" fmla="*/ 1 h 7"/>
                <a:gd name="T44" fmla="*/ 2 w 6"/>
                <a:gd name="T45" fmla="*/ 1 h 7"/>
                <a:gd name="T46" fmla="*/ 0 w 6"/>
                <a:gd name="T47" fmla="*/ 1 h 7"/>
                <a:gd name="T48" fmla="*/ 0 w 6"/>
                <a:gd name="T49" fmla="*/ 1 h 7"/>
                <a:gd name="T50" fmla="*/ 0 w 6"/>
                <a:gd name="T51" fmla="*/ 1 h 7"/>
                <a:gd name="T52" fmla="*/ 0 w 6"/>
                <a:gd name="T53" fmla="*/ 2 h 7"/>
                <a:gd name="T54" fmla="*/ 1 w 6"/>
                <a:gd name="T55" fmla="*/ 2 h 7"/>
                <a:gd name="T56" fmla="*/ 1 w 6"/>
                <a:gd name="T57" fmla="*/ 2 h 7"/>
                <a:gd name="T58" fmla="*/ 1 w 6"/>
                <a:gd name="T59" fmla="*/ 5 h 7"/>
                <a:gd name="T60" fmla="*/ 1 w 6"/>
                <a:gd name="T61" fmla="*/ 6 h 7"/>
                <a:gd name="T62" fmla="*/ 2 w 6"/>
                <a:gd name="T63" fmla="*/ 6 h 7"/>
                <a:gd name="T64" fmla="*/ 2 w 6"/>
                <a:gd name="T65" fmla="*/ 6 h 7"/>
                <a:gd name="T66" fmla="*/ 2 w 6"/>
                <a:gd name="T67" fmla="*/ 6 h 7"/>
                <a:gd name="T68" fmla="*/ 3 w 6"/>
                <a:gd name="T69" fmla="*/ 6 h 7"/>
                <a:gd name="T70" fmla="*/ 3 w 6"/>
                <a:gd name="T71" fmla="*/ 6 h 7"/>
                <a:gd name="T72" fmla="*/ 4 w 6"/>
                <a:gd name="T73" fmla="*/ 6 h 7"/>
                <a:gd name="T74" fmla="*/ 4 w 6"/>
                <a:gd name="T75" fmla="*/ 6 h 7"/>
                <a:gd name="T76" fmla="*/ 4 w 6"/>
                <a:gd name="T77" fmla="*/ 6 h 7"/>
                <a:gd name="T78" fmla="*/ 5 w 6"/>
                <a:gd name="T79" fmla="*/ 6 h 7"/>
                <a:gd name="T80" fmla="*/ 5 w 6"/>
                <a:gd name="T81" fmla="*/ 5 h 7"/>
                <a:gd name="T82" fmla="*/ 5 w 6"/>
                <a:gd name="T83" fmla="*/ 5 h 7"/>
                <a:gd name="T84" fmla="*/ 5 w 6"/>
                <a:gd name="T85" fmla="*/ 4 h 7"/>
                <a:gd name="T86" fmla="*/ 5 w 6"/>
                <a:gd name="T87" fmla="*/ 2 h 7"/>
                <a:gd name="T88" fmla="*/ 5 w 6"/>
                <a:gd name="T89" fmla="*/ 1 h 7"/>
                <a:gd name="T90" fmla="*/ 4 w 6"/>
                <a:gd name="T91" fmla="*/ 1 h 7"/>
                <a:gd name="T92" fmla="*/ 4 w 6"/>
                <a:gd name="T93" fmla="*/ 1 h 7"/>
                <a:gd name="T94" fmla="*/ 5 w 6"/>
                <a:gd name="T95" fmla="*/ 1 h 7"/>
                <a:gd name="T96" fmla="*/ 5 w 6"/>
                <a:gd name="T97" fmla="*/ 1 h 7"/>
                <a:gd name="T98" fmla="*/ 5 w 6"/>
                <a:gd name="T99" fmla="*/ 0 h 7"/>
                <a:gd name="T100" fmla="*/ 3 w 6"/>
                <a:gd name="T101" fmla="*/ 1 h 7"/>
                <a:gd name="T102" fmla="*/ 4 w 6"/>
                <a:gd name="T103" fmla="*/ 1 h 7"/>
                <a:gd name="T104" fmla="*/ 4 w 6"/>
                <a:gd name="T105" fmla="*/ 1 h 7"/>
                <a:gd name="T106" fmla="*/ 4 w 6"/>
                <a:gd name="T107" fmla="*/ 1 h 7"/>
                <a:gd name="T108" fmla="*/ 4 w 6"/>
                <a:gd name="T109" fmla="*/ 2 h 7"/>
                <a:gd name="T110" fmla="*/ 4 w 6"/>
                <a:gd name="T111" fmla="*/ 4 h 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"/>
                <a:gd name="T169" fmla="*/ 0 h 7"/>
                <a:gd name="T170" fmla="*/ 6 w 6"/>
                <a:gd name="T171" fmla="*/ 7 h 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" h="7">
                  <a:moveTo>
                    <a:pt x="4" y="4"/>
                  </a:moveTo>
                  <a:lnTo>
                    <a:pt x="4" y="4"/>
                  </a:lnTo>
                  <a:lnTo>
                    <a:pt x="5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5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5" y="5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4" name="Freeform 555"/>
            <p:cNvSpPr>
              <a:spLocks/>
            </p:cNvSpPr>
            <p:nvPr/>
          </p:nvSpPr>
          <p:spPr bwMode="auto">
            <a:xfrm>
              <a:off x="801" y="3499"/>
              <a:ext cx="6" cy="7"/>
            </a:xfrm>
            <a:custGeom>
              <a:avLst/>
              <a:gdLst>
                <a:gd name="T0" fmla="*/ 1 w 6"/>
                <a:gd name="T1" fmla="*/ 1 h 7"/>
                <a:gd name="T2" fmla="*/ 0 w 6"/>
                <a:gd name="T3" fmla="*/ 1 h 7"/>
                <a:gd name="T4" fmla="*/ 0 w 6"/>
                <a:gd name="T5" fmla="*/ 1 h 7"/>
                <a:gd name="T6" fmla="*/ 0 w 6"/>
                <a:gd name="T7" fmla="*/ 1 h 7"/>
                <a:gd name="T8" fmla="*/ 1 w 6"/>
                <a:gd name="T9" fmla="*/ 1 h 7"/>
                <a:gd name="T10" fmla="*/ 1 w 6"/>
                <a:gd name="T11" fmla="*/ 2 h 7"/>
                <a:gd name="T12" fmla="*/ 1 w 6"/>
                <a:gd name="T13" fmla="*/ 5 h 7"/>
                <a:gd name="T14" fmla="*/ 1 w 6"/>
                <a:gd name="T15" fmla="*/ 6 h 7"/>
                <a:gd name="T16" fmla="*/ 1 w 6"/>
                <a:gd name="T17" fmla="*/ 6 h 7"/>
                <a:gd name="T18" fmla="*/ 1 w 6"/>
                <a:gd name="T19" fmla="*/ 6 h 7"/>
                <a:gd name="T20" fmla="*/ 0 w 6"/>
                <a:gd name="T21" fmla="*/ 6 h 7"/>
                <a:gd name="T22" fmla="*/ 2 w 6"/>
                <a:gd name="T23" fmla="*/ 6 h 7"/>
                <a:gd name="T24" fmla="*/ 2 w 6"/>
                <a:gd name="T25" fmla="*/ 6 h 7"/>
                <a:gd name="T26" fmla="*/ 1 w 6"/>
                <a:gd name="T27" fmla="*/ 6 h 7"/>
                <a:gd name="T28" fmla="*/ 1 w 6"/>
                <a:gd name="T29" fmla="*/ 5 h 7"/>
                <a:gd name="T30" fmla="*/ 1 w 6"/>
                <a:gd name="T31" fmla="*/ 1 h 7"/>
                <a:gd name="T32" fmla="*/ 5 w 6"/>
                <a:gd name="T33" fmla="*/ 6 h 7"/>
                <a:gd name="T34" fmla="*/ 5 w 6"/>
                <a:gd name="T35" fmla="*/ 6 h 7"/>
                <a:gd name="T36" fmla="*/ 5 w 6"/>
                <a:gd name="T37" fmla="*/ 1 h 7"/>
                <a:gd name="T38" fmla="*/ 5 w 6"/>
                <a:gd name="T39" fmla="*/ 1 h 7"/>
                <a:gd name="T40" fmla="*/ 5 w 6"/>
                <a:gd name="T41" fmla="*/ 1 h 7"/>
                <a:gd name="T42" fmla="*/ 5 w 6"/>
                <a:gd name="T43" fmla="*/ 0 h 7"/>
                <a:gd name="T44" fmla="*/ 3 w 6"/>
                <a:gd name="T45" fmla="*/ 1 h 7"/>
                <a:gd name="T46" fmla="*/ 4 w 6"/>
                <a:gd name="T47" fmla="*/ 1 h 7"/>
                <a:gd name="T48" fmla="*/ 4 w 6"/>
                <a:gd name="T49" fmla="*/ 1 h 7"/>
                <a:gd name="T50" fmla="*/ 4 w 6"/>
                <a:gd name="T51" fmla="*/ 1 h 7"/>
                <a:gd name="T52" fmla="*/ 5 w 6"/>
                <a:gd name="T53" fmla="*/ 5 h 7"/>
                <a:gd name="T54" fmla="*/ 1 w 6"/>
                <a:gd name="T55" fmla="*/ 1 h 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"/>
                <a:gd name="T85" fmla="*/ 0 h 7"/>
                <a:gd name="T86" fmla="*/ 6 w 6"/>
                <a:gd name="T87" fmla="*/ 7 h 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" h="7">
                  <a:moveTo>
                    <a:pt x="1" y="1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1"/>
                  </a:lnTo>
                  <a:lnTo>
                    <a:pt x="5" y="6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5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5" name="Freeform 556"/>
            <p:cNvSpPr>
              <a:spLocks/>
            </p:cNvSpPr>
            <p:nvPr/>
          </p:nvSpPr>
          <p:spPr bwMode="auto">
            <a:xfrm>
              <a:off x="814" y="3499"/>
              <a:ext cx="5" cy="7"/>
            </a:xfrm>
            <a:custGeom>
              <a:avLst/>
              <a:gdLst>
                <a:gd name="T0" fmla="*/ 4 w 5"/>
                <a:gd name="T1" fmla="*/ 4 h 7"/>
                <a:gd name="T2" fmla="*/ 4 w 5"/>
                <a:gd name="T3" fmla="*/ 4 h 7"/>
                <a:gd name="T4" fmla="*/ 4 w 5"/>
                <a:gd name="T5" fmla="*/ 4 h 7"/>
                <a:gd name="T6" fmla="*/ 3 w 5"/>
                <a:gd name="T7" fmla="*/ 4 h 7"/>
                <a:gd name="T8" fmla="*/ 3 w 5"/>
                <a:gd name="T9" fmla="*/ 5 h 7"/>
                <a:gd name="T10" fmla="*/ 3 w 5"/>
                <a:gd name="T11" fmla="*/ 5 h 7"/>
                <a:gd name="T12" fmla="*/ 3 w 5"/>
                <a:gd name="T13" fmla="*/ 5 h 7"/>
                <a:gd name="T14" fmla="*/ 2 w 5"/>
                <a:gd name="T15" fmla="*/ 5 h 7"/>
                <a:gd name="T16" fmla="*/ 2 w 5"/>
                <a:gd name="T17" fmla="*/ 6 h 7"/>
                <a:gd name="T18" fmla="*/ 2 w 5"/>
                <a:gd name="T19" fmla="*/ 6 h 7"/>
                <a:gd name="T20" fmla="*/ 2 w 5"/>
                <a:gd name="T21" fmla="*/ 6 h 7"/>
                <a:gd name="T22" fmla="*/ 2 w 5"/>
                <a:gd name="T23" fmla="*/ 5 h 7"/>
                <a:gd name="T24" fmla="*/ 1 w 5"/>
                <a:gd name="T25" fmla="*/ 5 h 7"/>
                <a:gd name="T26" fmla="*/ 1 w 5"/>
                <a:gd name="T27" fmla="*/ 5 h 7"/>
                <a:gd name="T28" fmla="*/ 1 w 5"/>
                <a:gd name="T29" fmla="*/ 4 h 7"/>
                <a:gd name="T30" fmla="*/ 1 w 5"/>
                <a:gd name="T31" fmla="*/ 4 h 7"/>
                <a:gd name="T32" fmla="*/ 1 w 5"/>
                <a:gd name="T33" fmla="*/ 1 h 7"/>
                <a:gd name="T34" fmla="*/ 1 w 5"/>
                <a:gd name="T35" fmla="*/ 1 h 7"/>
                <a:gd name="T36" fmla="*/ 1 w 5"/>
                <a:gd name="T37" fmla="*/ 1 h 7"/>
                <a:gd name="T38" fmla="*/ 2 w 5"/>
                <a:gd name="T39" fmla="*/ 1 h 7"/>
                <a:gd name="T40" fmla="*/ 2 w 5"/>
                <a:gd name="T41" fmla="*/ 0 h 7"/>
                <a:gd name="T42" fmla="*/ 0 w 5"/>
                <a:gd name="T43" fmla="*/ 0 h 7"/>
                <a:gd name="T44" fmla="*/ 0 w 5"/>
                <a:gd name="T45" fmla="*/ 1 h 7"/>
                <a:gd name="T46" fmla="*/ 0 w 5"/>
                <a:gd name="T47" fmla="*/ 1 h 7"/>
                <a:gd name="T48" fmla="*/ 0 w 5"/>
                <a:gd name="T49" fmla="*/ 1 h 7"/>
                <a:gd name="T50" fmla="*/ 0 w 5"/>
                <a:gd name="T51" fmla="*/ 4 h 7"/>
                <a:gd name="T52" fmla="*/ 0 w 5"/>
                <a:gd name="T53" fmla="*/ 5 h 7"/>
                <a:gd name="T54" fmla="*/ 1 w 5"/>
                <a:gd name="T55" fmla="*/ 5 h 7"/>
                <a:gd name="T56" fmla="*/ 1 w 5"/>
                <a:gd name="T57" fmla="*/ 6 h 7"/>
                <a:gd name="T58" fmla="*/ 1 w 5"/>
                <a:gd name="T59" fmla="*/ 6 h 7"/>
                <a:gd name="T60" fmla="*/ 2 w 5"/>
                <a:gd name="T61" fmla="*/ 6 h 7"/>
                <a:gd name="T62" fmla="*/ 2 w 5"/>
                <a:gd name="T63" fmla="*/ 6 h 7"/>
                <a:gd name="T64" fmla="*/ 2 w 5"/>
                <a:gd name="T65" fmla="*/ 6 h 7"/>
                <a:gd name="T66" fmla="*/ 2 w 5"/>
                <a:gd name="T67" fmla="*/ 6 h 7"/>
                <a:gd name="T68" fmla="*/ 3 w 5"/>
                <a:gd name="T69" fmla="*/ 6 h 7"/>
                <a:gd name="T70" fmla="*/ 3 w 5"/>
                <a:gd name="T71" fmla="*/ 6 h 7"/>
                <a:gd name="T72" fmla="*/ 3 w 5"/>
                <a:gd name="T73" fmla="*/ 5 h 7"/>
                <a:gd name="T74" fmla="*/ 3 w 5"/>
                <a:gd name="T75" fmla="*/ 5 h 7"/>
                <a:gd name="T76" fmla="*/ 3 w 5"/>
                <a:gd name="T77" fmla="*/ 4 h 7"/>
                <a:gd name="T78" fmla="*/ 4 w 5"/>
                <a:gd name="T79" fmla="*/ 4 h 7"/>
                <a:gd name="T80" fmla="*/ 4 w 5"/>
                <a:gd name="T81" fmla="*/ 4 h 7"/>
                <a:gd name="T82" fmla="*/ 4 w 5"/>
                <a:gd name="T83" fmla="*/ 1 h 7"/>
                <a:gd name="T84" fmla="*/ 4 w 5"/>
                <a:gd name="T85" fmla="*/ 1 h 7"/>
                <a:gd name="T86" fmla="*/ 4 w 5"/>
                <a:gd name="T87" fmla="*/ 1 h 7"/>
                <a:gd name="T88" fmla="*/ 4 w 5"/>
                <a:gd name="T89" fmla="*/ 0 h 7"/>
                <a:gd name="T90" fmla="*/ 3 w 5"/>
                <a:gd name="T91" fmla="*/ 0 h 7"/>
                <a:gd name="T92" fmla="*/ 3 w 5"/>
                <a:gd name="T93" fmla="*/ 1 h 7"/>
                <a:gd name="T94" fmla="*/ 3 w 5"/>
                <a:gd name="T95" fmla="*/ 1 h 7"/>
                <a:gd name="T96" fmla="*/ 3 w 5"/>
                <a:gd name="T97" fmla="*/ 1 h 7"/>
                <a:gd name="T98" fmla="*/ 4 w 5"/>
                <a:gd name="T99" fmla="*/ 1 h 7"/>
                <a:gd name="T100" fmla="*/ 4 w 5"/>
                <a:gd name="T101" fmla="*/ 4 h 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"/>
                <a:gd name="T154" fmla="*/ 0 h 7"/>
                <a:gd name="T155" fmla="*/ 5 w 5"/>
                <a:gd name="T156" fmla="*/ 7 h 7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" h="7">
                  <a:moveTo>
                    <a:pt x="4" y="4"/>
                  </a:moveTo>
                  <a:lnTo>
                    <a:pt x="4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3" y="4"/>
                  </a:lnTo>
                  <a:lnTo>
                    <a:pt x="4" y="4"/>
                  </a:lnTo>
                  <a:lnTo>
                    <a:pt x="4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6" name="Freeform 557"/>
            <p:cNvSpPr>
              <a:spLocks/>
            </p:cNvSpPr>
            <p:nvPr/>
          </p:nvSpPr>
          <p:spPr bwMode="auto">
            <a:xfrm>
              <a:off x="825" y="3499"/>
              <a:ext cx="10" cy="7"/>
            </a:xfrm>
            <a:custGeom>
              <a:avLst/>
              <a:gdLst>
                <a:gd name="T0" fmla="*/ 8 w 10"/>
                <a:gd name="T1" fmla="*/ 2 h 7"/>
                <a:gd name="T2" fmla="*/ 8 w 10"/>
                <a:gd name="T3" fmla="*/ 2 h 7"/>
                <a:gd name="T4" fmla="*/ 8 w 10"/>
                <a:gd name="T5" fmla="*/ 1 h 7"/>
                <a:gd name="T6" fmla="*/ 8 w 10"/>
                <a:gd name="T7" fmla="*/ 1 h 7"/>
                <a:gd name="T8" fmla="*/ 9 w 10"/>
                <a:gd name="T9" fmla="*/ 1 h 7"/>
                <a:gd name="T10" fmla="*/ 7 w 10"/>
                <a:gd name="T11" fmla="*/ 1 h 7"/>
                <a:gd name="T12" fmla="*/ 4 w 10"/>
                <a:gd name="T13" fmla="*/ 5 h 7"/>
                <a:gd name="T14" fmla="*/ 3 w 10"/>
                <a:gd name="T15" fmla="*/ 1 h 7"/>
                <a:gd name="T16" fmla="*/ 1 w 10"/>
                <a:gd name="T17" fmla="*/ 0 h 7"/>
                <a:gd name="T18" fmla="*/ 1 w 10"/>
                <a:gd name="T19" fmla="*/ 1 h 7"/>
                <a:gd name="T20" fmla="*/ 1 w 10"/>
                <a:gd name="T21" fmla="*/ 1 h 7"/>
                <a:gd name="T22" fmla="*/ 2 w 10"/>
                <a:gd name="T23" fmla="*/ 1 h 7"/>
                <a:gd name="T24" fmla="*/ 1 w 10"/>
                <a:gd name="T25" fmla="*/ 1 h 7"/>
                <a:gd name="T26" fmla="*/ 1 w 10"/>
                <a:gd name="T27" fmla="*/ 5 h 7"/>
                <a:gd name="T28" fmla="*/ 1 w 10"/>
                <a:gd name="T29" fmla="*/ 5 h 7"/>
                <a:gd name="T30" fmla="*/ 1 w 10"/>
                <a:gd name="T31" fmla="*/ 5 h 7"/>
                <a:gd name="T32" fmla="*/ 1 w 10"/>
                <a:gd name="T33" fmla="*/ 6 h 7"/>
                <a:gd name="T34" fmla="*/ 0 w 10"/>
                <a:gd name="T35" fmla="*/ 6 h 7"/>
                <a:gd name="T36" fmla="*/ 0 w 10"/>
                <a:gd name="T37" fmla="*/ 6 h 7"/>
                <a:gd name="T38" fmla="*/ 2 w 10"/>
                <a:gd name="T39" fmla="*/ 6 h 7"/>
                <a:gd name="T40" fmla="*/ 2 w 10"/>
                <a:gd name="T41" fmla="*/ 6 h 7"/>
                <a:gd name="T42" fmla="*/ 2 w 10"/>
                <a:gd name="T43" fmla="*/ 6 h 7"/>
                <a:gd name="T44" fmla="*/ 1 w 10"/>
                <a:gd name="T45" fmla="*/ 6 h 7"/>
                <a:gd name="T46" fmla="*/ 1 w 10"/>
                <a:gd name="T47" fmla="*/ 5 h 7"/>
                <a:gd name="T48" fmla="*/ 1 w 10"/>
                <a:gd name="T49" fmla="*/ 5 h 7"/>
                <a:gd name="T50" fmla="*/ 2 w 10"/>
                <a:gd name="T51" fmla="*/ 1 h 7"/>
                <a:gd name="T52" fmla="*/ 4 w 10"/>
                <a:gd name="T53" fmla="*/ 6 h 7"/>
                <a:gd name="T54" fmla="*/ 4 w 10"/>
                <a:gd name="T55" fmla="*/ 6 h 7"/>
                <a:gd name="T56" fmla="*/ 7 w 10"/>
                <a:gd name="T57" fmla="*/ 1 h 7"/>
                <a:gd name="T58" fmla="*/ 7 w 10"/>
                <a:gd name="T59" fmla="*/ 5 h 7"/>
                <a:gd name="T60" fmla="*/ 7 w 10"/>
                <a:gd name="T61" fmla="*/ 6 h 7"/>
                <a:gd name="T62" fmla="*/ 6 w 10"/>
                <a:gd name="T63" fmla="*/ 6 h 7"/>
                <a:gd name="T64" fmla="*/ 6 w 10"/>
                <a:gd name="T65" fmla="*/ 6 h 7"/>
                <a:gd name="T66" fmla="*/ 5 w 10"/>
                <a:gd name="T67" fmla="*/ 6 h 7"/>
                <a:gd name="T68" fmla="*/ 8 w 10"/>
                <a:gd name="T69" fmla="*/ 6 h 7"/>
                <a:gd name="T70" fmla="*/ 8 w 10"/>
                <a:gd name="T71" fmla="*/ 6 h 7"/>
                <a:gd name="T72" fmla="*/ 7 w 10"/>
                <a:gd name="T73" fmla="*/ 6 h 7"/>
                <a:gd name="T74" fmla="*/ 7 w 10"/>
                <a:gd name="T75" fmla="*/ 6 h 7"/>
                <a:gd name="T76" fmla="*/ 7 w 10"/>
                <a:gd name="T77" fmla="*/ 5 h 7"/>
                <a:gd name="T78" fmla="*/ 8 w 10"/>
                <a:gd name="T79" fmla="*/ 2 h 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"/>
                <a:gd name="T121" fmla="*/ 0 h 7"/>
                <a:gd name="T122" fmla="*/ 10 w 10"/>
                <a:gd name="T123" fmla="*/ 7 h 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" h="7">
                  <a:moveTo>
                    <a:pt x="8" y="2"/>
                  </a:moveTo>
                  <a:lnTo>
                    <a:pt x="8" y="2"/>
                  </a:lnTo>
                  <a:lnTo>
                    <a:pt x="8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4" y="5"/>
                  </a:lnTo>
                  <a:lnTo>
                    <a:pt x="3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2" y="1"/>
                  </a:lnTo>
                  <a:lnTo>
                    <a:pt x="4" y="6"/>
                  </a:lnTo>
                  <a:lnTo>
                    <a:pt x="7" y="1"/>
                  </a:lnTo>
                  <a:lnTo>
                    <a:pt x="7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6"/>
                  </a:lnTo>
                  <a:lnTo>
                    <a:pt x="8" y="6"/>
                  </a:lnTo>
                  <a:lnTo>
                    <a:pt x="7" y="6"/>
                  </a:lnTo>
                  <a:lnTo>
                    <a:pt x="7" y="5"/>
                  </a:lnTo>
                  <a:lnTo>
                    <a:pt x="8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7" name="Freeform 558"/>
            <p:cNvSpPr>
              <a:spLocks/>
            </p:cNvSpPr>
            <p:nvPr/>
          </p:nvSpPr>
          <p:spPr bwMode="auto">
            <a:xfrm>
              <a:off x="698" y="3481"/>
              <a:ext cx="20" cy="25"/>
            </a:xfrm>
            <a:custGeom>
              <a:avLst/>
              <a:gdLst>
                <a:gd name="T0" fmla="*/ 7 w 20"/>
                <a:gd name="T1" fmla="*/ 1 h 25"/>
                <a:gd name="T2" fmla="*/ 5 w 20"/>
                <a:gd name="T3" fmla="*/ 2 h 25"/>
                <a:gd name="T4" fmla="*/ 3 w 20"/>
                <a:gd name="T5" fmla="*/ 2 h 25"/>
                <a:gd name="T6" fmla="*/ 2 w 20"/>
                <a:gd name="T7" fmla="*/ 4 h 25"/>
                <a:gd name="T8" fmla="*/ 0 w 20"/>
                <a:gd name="T9" fmla="*/ 6 h 25"/>
                <a:gd name="T10" fmla="*/ 0 w 20"/>
                <a:gd name="T11" fmla="*/ 9 h 25"/>
                <a:gd name="T12" fmla="*/ 1 w 20"/>
                <a:gd name="T13" fmla="*/ 11 h 25"/>
                <a:gd name="T14" fmla="*/ 3 w 20"/>
                <a:gd name="T15" fmla="*/ 14 h 25"/>
                <a:gd name="T16" fmla="*/ 7 w 20"/>
                <a:gd name="T17" fmla="*/ 14 h 25"/>
                <a:gd name="T18" fmla="*/ 10 w 20"/>
                <a:gd name="T19" fmla="*/ 13 h 25"/>
                <a:gd name="T20" fmla="*/ 13 w 20"/>
                <a:gd name="T21" fmla="*/ 12 h 25"/>
                <a:gd name="T22" fmla="*/ 16 w 20"/>
                <a:gd name="T23" fmla="*/ 14 h 25"/>
                <a:gd name="T24" fmla="*/ 17 w 20"/>
                <a:gd name="T25" fmla="*/ 15 h 25"/>
                <a:gd name="T26" fmla="*/ 17 w 20"/>
                <a:gd name="T27" fmla="*/ 18 h 25"/>
                <a:gd name="T28" fmla="*/ 17 w 20"/>
                <a:gd name="T29" fmla="*/ 19 h 25"/>
                <a:gd name="T30" fmla="*/ 14 w 20"/>
                <a:gd name="T31" fmla="*/ 20 h 25"/>
                <a:gd name="T32" fmla="*/ 13 w 20"/>
                <a:gd name="T33" fmla="*/ 21 h 25"/>
                <a:gd name="T34" fmla="*/ 9 w 20"/>
                <a:gd name="T35" fmla="*/ 21 h 25"/>
                <a:gd name="T36" fmla="*/ 7 w 20"/>
                <a:gd name="T37" fmla="*/ 20 h 25"/>
                <a:gd name="T38" fmla="*/ 11 w 20"/>
                <a:gd name="T39" fmla="*/ 24 h 25"/>
                <a:gd name="T40" fmla="*/ 12 w 20"/>
                <a:gd name="T41" fmla="*/ 22 h 25"/>
                <a:gd name="T42" fmla="*/ 15 w 20"/>
                <a:gd name="T43" fmla="*/ 21 h 25"/>
                <a:gd name="T44" fmla="*/ 17 w 20"/>
                <a:gd name="T45" fmla="*/ 19 h 25"/>
                <a:gd name="T46" fmla="*/ 18 w 20"/>
                <a:gd name="T47" fmla="*/ 17 h 25"/>
                <a:gd name="T48" fmla="*/ 19 w 20"/>
                <a:gd name="T49" fmla="*/ 15 h 25"/>
                <a:gd name="T50" fmla="*/ 18 w 20"/>
                <a:gd name="T51" fmla="*/ 13 h 25"/>
                <a:gd name="T52" fmla="*/ 17 w 20"/>
                <a:gd name="T53" fmla="*/ 10 h 25"/>
                <a:gd name="T54" fmla="*/ 16 w 20"/>
                <a:gd name="T55" fmla="*/ 10 h 25"/>
                <a:gd name="T56" fmla="*/ 14 w 20"/>
                <a:gd name="T57" fmla="*/ 9 h 25"/>
                <a:gd name="T58" fmla="*/ 11 w 20"/>
                <a:gd name="T59" fmla="*/ 9 h 25"/>
                <a:gd name="T60" fmla="*/ 9 w 20"/>
                <a:gd name="T61" fmla="*/ 10 h 25"/>
                <a:gd name="T62" fmla="*/ 8 w 20"/>
                <a:gd name="T63" fmla="*/ 10 h 25"/>
                <a:gd name="T64" fmla="*/ 5 w 20"/>
                <a:gd name="T65" fmla="*/ 10 h 25"/>
                <a:gd name="T66" fmla="*/ 3 w 20"/>
                <a:gd name="T67" fmla="*/ 10 h 25"/>
                <a:gd name="T68" fmla="*/ 2 w 20"/>
                <a:gd name="T69" fmla="*/ 9 h 25"/>
                <a:gd name="T70" fmla="*/ 2 w 20"/>
                <a:gd name="T71" fmla="*/ 6 h 25"/>
                <a:gd name="T72" fmla="*/ 2 w 20"/>
                <a:gd name="T73" fmla="*/ 5 h 25"/>
                <a:gd name="T74" fmla="*/ 3 w 20"/>
                <a:gd name="T75" fmla="*/ 3 h 25"/>
                <a:gd name="T76" fmla="*/ 5 w 20"/>
                <a:gd name="T77" fmla="*/ 2 h 25"/>
                <a:gd name="T78" fmla="*/ 7 w 20"/>
                <a:gd name="T79" fmla="*/ 2 h 25"/>
                <a:gd name="T80" fmla="*/ 9 w 20"/>
                <a:gd name="T81" fmla="*/ 3 h 25"/>
                <a:gd name="T82" fmla="*/ 11 w 20"/>
                <a:gd name="T83" fmla="*/ 4 h 2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0"/>
                <a:gd name="T127" fmla="*/ 0 h 25"/>
                <a:gd name="T128" fmla="*/ 20 w 20"/>
                <a:gd name="T129" fmla="*/ 25 h 2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0" h="25">
                  <a:moveTo>
                    <a:pt x="8" y="0"/>
                  </a:moveTo>
                  <a:lnTo>
                    <a:pt x="8" y="0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1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1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3" y="14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8" y="14"/>
                  </a:lnTo>
                  <a:lnTo>
                    <a:pt x="9" y="13"/>
                  </a:lnTo>
                  <a:lnTo>
                    <a:pt x="10" y="13"/>
                  </a:lnTo>
                  <a:lnTo>
                    <a:pt x="11" y="13"/>
                  </a:lnTo>
                  <a:lnTo>
                    <a:pt x="12" y="12"/>
                  </a:lnTo>
                  <a:lnTo>
                    <a:pt x="13" y="12"/>
                  </a:lnTo>
                  <a:lnTo>
                    <a:pt x="14" y="12"/>
                  </a:lnTo>
                  <a:lnTo>
                    <a:pt x="15" y="13"/>
                  </a:lnTo>
                  <a:lnTo>
                    <a:pt x="16" y="14"/>
                  </a:lnTo>
                  <a:lnTo>
                    <a:pt x="17" y="14"/>
                  </a:lnTo>
                  <a:lnTo>
                    <a:pt x="17" y="15"/>
                  </a:lnTo>
                  <a:lnTo>
                    <a:pt x="17" y="16"/>
                  </a:lnTo>
                  <a:lnTo>
                    <a:pt x="17" y="17"/>
                  </a:lnTo>
                  <a:lnTo>
                    <a:pt x="17" y="18"/>
                  </a:lnTo>
                  <a:lnTo>
                    <a:pt x="17" y="19"/>
                  </a:lnTo>
                  <a:lnTo>
                    <a:pt x="16" y="19"/>
                  </a:lnTo>
                  <a:lnTo>
                    <a:pt x="15" y="20"/>
                  </a:lnTo>
                  <a:lnTo>
                    <a:pt x="14" y="20"/>
                  </a:lnTo>
                  <a:lnTo>
                    <a:pt x="14" y="21"/>
                  </a:lnTo>
                  <a:lnTo>
                    <a:pt x="13" y="21"/>
                  </a:lnTo>
                  <a:lnTo>
                    <a:pt x="11" y="21"/>
                  </a:lnTo>
                  <a:lnTo>
                    <a:pt x="9" y="21"/>
                  </a:lnTo>
                  <a:lnTo>
                    <a:pt x="8" y="21"/>
                  </a:lnTo>
                  <a:lnTo>
                    <a:pt x="7" y="20"/>
                  </a:lnTo>
                  <a:lnTo>
                    <a:pt x="6" y="20"/>
                  </a:lnTo>
                  <a:lnTo>
                    <a:pt x="6" y="21"/>
                  </a:lnTo>
                  <a:lnTo>
                    <a:pt x="11" y="24"/>
                  </a:lnTo>
                  <a:lnTo>
                    <a:pt x="11" y="23"/>
                  </a:lnTo>
                  <a:lnTo>
                    <a:pt x="11" y="22"/>
                  </a:lnTo>
                  <a:lnTo>
                    <a:pt x="12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5" y="21"/>
                  </a:lnTo>
                  <a:lnTo>
                    <a:pt x="16" y="21"/>
                  </a:lnTo>
                  <a:lnTo>
                    <a:pt x="17" y="20"/>
                  </a:lnTo>
                  <a:lnTo>
                    <a:pt x="17" y="19"/>
                  </a:lnTo>
                  <a:lnTo>
                    <a:pt x="18" y="18"/>
                  </a:lnTo>
                  <a:lnTo>
                    <a:pt x="18" y="17"/>
                  </a:lnTo>
                  <a:lnTo>
                    <a:pt x="19" y="17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4"/>
                  </a:lnTo>
                  <a:lnTo>
                    <a:pt x="18" y="13"/>
                  </a:lnTo>
                  <a:lnTo>
                    <a:pt x="18" y="12"/>
                  </a:lnTo>
                  <a:lnTo>
                    <a:pt x="18" y="11"/>
                  </a:lnTo>
                  <a:lnTo>
                    <a:pt x="17" y="10"/>
                  </a:lnTo>
                  <a:lnTo>
                    <a:pt x="16" y="10"/>
                  </a:lnTo>
                  <a:lnTo>
                    <a:pt x="15" y="9"/>
                  </a:lnTo>
                  <a:lnTo>
                    <a:pt x="14" y="9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3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8" name="Freeform 559"/>
            <p:cNvSpPr>
              <a:spLocks/>
            </p:cNvSpPr>
            <p:nvPr/>
          </p:nvSpPr>
          <p:spPr bwMode="auto">
            <a:xfrm>
              <a:off x="794" y="3450"/>
              <a:ext cx="19" cy="24"/>
            </a:xfrm>
            <a:custGeom>
              <a:avLst/>
              <a:gdLst>
                <a:gd name="T0" fmla="*/ 12 w 19"/>
                <a:gd name="T1" fmla="*/ 6 h 24"/>
                <a:gd name="T2" fmla="*/ 12 w 19"/>
                <a:gd name="T3" fmla="*/ 8 h 24"/>
                <a:gd name="T4" fmla="*/ 11 w 19"/>
                <a:gd name="T5" fmla="*/ 10 h 24"/>
                <a:gd name="T6" fmla="*/ 11 w 19"/>
                <a:gd name="T7" fmla="*/ 10 h 24"/>
                <a:gd name="T8" fmla="*/ 9 w 19"/>
                <a:gd name="T9" fmla="*/ 10 h 24"/>
                <a:gd name="T10" fmla="*/ 8 w 19"/>
                <a:gd name="T11" fmla="*/ 10 h 24"/>
                <a:gd name="T12" fmla="*/ 6 w 19"/>
                <a:gd name="T13" fmla="*/ 5 h 24"/>
                <a:gd name="T14" fmla="*/ 6 w 19"/>
                <a:gd name="T15" fmla="*/ 3 h 24"/>
                <a:gd name="T16" fmla="*/ 6 w 19"/>
                <a:gd name="T17" fmla="*/ 2 h 24"/>
                <a:gd name="T18" fmla="*/ 8 w 19"/>
                <a:gd name="T19" fmla="*/ 2 h 24"/>
                <a:gd name="T20" fmla="*/ 9 w 19"/>
                <a:gd name="T21" fmla="*/ 1 h 24"/>
                <a:gd name="T22" fmla="*/ 11 w 19"/>
                <a:gd name="T23" fmla="*/ 1 h 24"/>
                <a:gd name="T24" fmla="*/ 12 w 19"/>
                <a:gd name="T25" fmla="*/ 2 h 24"/>
                <a:gd name="T26" fmla="*/ 14 w 19"/>
                <a:gd name="T27" fmla="*/ 2 h 24"/>
                <a:gd name="T28" fmla="*/ 14 w 19"/>
                <a:gd name="T29" fmla="*/ 2 h 24"/>
                <a:gd name="T30" fmla="*/ 15 w 19"/>
                <a:gd name="T31" fmla="*/ 3 h 24"/>
                <a:gd name="T32" fmla="*/ 16 w 19"/>
                <a:gd name="T33" fmla="*/ 4 h 24"/>
                <a:gd name="T34" fmla="*/ 17 w 19"/>
                <a:gd name="T35" fmla="*/ 6 h 24"/>
                <a:gd name="T36" fmla="*/ 15 w 19"/>
                <a:gd name="T37" fmla="*/ 0 h 24"/>
                <a:gd name="T38" fmla="*/ 0 w 19"/>
                <a:gd name="T39" fmla="*/ 2 h 24"/>
                <a:gd name="T40" fmla="*/ 2 w 19"/>
                <a:gd name="T41" fmla="*/ 2 h 24"/>
                <a:gd name="T42" fmla="*/ 2 w 19"/>
                <a:gd name="T43" fmla="*/ 2 h 24"/>
                <a:gd name="T44" fmla="*/ 3 w 19"/>
                <a:gd name="T45" fmla="*/ 3 h 24"/>
                <a:gd name="T46" fmla="*/ 3 w 19"/>
                <a:gd name="T47" fmla="*/ 5 h 24"/>
                <a:gd name="T48" fmla="*/ 4 w 19"/>
                <a:gd name="T49" fmla="*/ 17 h 24"/>
                <a:gd name="T50" fmla="*/ 4 w 19"/>
                <a:gd name="T51" fmla="*/ 19 h 24"/>
                <a:gd name="T52" fmla="*/ 4 w 19"/>
                <a:gd name="T53" fmla="*/ 21 h 24"/>
                <a:gd name="T54" fmla="*/ 3 w 19"/>
                <a:gd name="T55" fmla="*/ 21 h 24"/>
                <a:gd name="T56" fmla="*/ 2 w 19"/>
                <a:gd name="T57" fmla="*/ 21 h 24"/>
                <a:gd name="T58" fmla="*/ 2 w 19"/>
                <a:gd name="T59" fmla="*/ 23 h 24"/>
                <a:gd name="T60" fmla="*/ 18 w 19"/>
                <a:gd name="T61" fmla="*/ 17 h 24"/>
                <a:gd name="T62" fmla="*/ 17 w 19"/>
                <a:gd name="T63" fmla="*/ 17 h 24"/>
                <a:gd name="T64" fmla="*/ 17 w 19"/>
                <a:gd name="T65" fmla="*/ 17 h 24"/>
                <a:gd name="T66" fmla="*/ 16 w 19"/>
                <a:gd name="T67" fmla="*/ 19 h 24"/>
                <a:gd name="T68" fmla="*/ 15 w 19"/>
                <a:gd name="T69" fmla="*/ 20 h 24"/>
                <a:gd name="T70" fmla="*/ 14 w 19"/>
                <a:gd name="T71" fmla="*/ 21 h 24"/>
                <a:gd name="T72" fmla="*/ 13 w 19"/>
                <a:gd name="T73" fmla="*/ 21 h 24"/>
                <a:gd name="T74" fmla="*/ 12 w 19"/>
                <a:gd name="T75" fmla="*/ 21 h 24"/>
                <a:gd name="T76" fmla="*/ 11 w 19"/>
                <a:gd name="T77" fmla="*/ 21 h 24"/>
                <a:gd name="T78" fmla="*/ 9 w 19"/>
                <a:gd name="T79" fmla="*/ 21 h 24"/>
                <a:gd name="T80" fmla="*/ 8 w 19"/>
                <a:gd name="T81" fmla="*/ 21 h 24"/>
                <a:gd name="T82" fmla="*/ 7 w 19"/>
                <a:gd name="T83" fmla="*/ 20 h 24"/>
                <a:gd name="T84" fmla="*/ 7 w 19"/>
                <a:gd name="T85" fmla="*/ 11 h 24"/>
                <a:gd name="T86" fmla="*/ 8 w 19"/>
                <a:gd name="T87" fmla="*/ 11 h 24"/>
                <a:gd name="T88" fmla="*/ 10 w 19"/>
                <a:gd name="T89" fmla="*/ 11 h 24"/>
                <a:gd name="T90" fmla="*/ 11 w 19"/>
                <a:gd name="T91" fmla="*/ 12 h 24"/>
                <a:gd name="T92" fmla="*/ 12 w 19"/>
                <a:gd name="T93" fmla="*/ 13 h 24"/>
                <a:gd name="T94" fmla="*/ 13 w 19"/>
                <a:gd name="T95" fmla="*/ 14 h 24"/>
                <a:gd name="T96" fmla="*/ 14 w 19"/>
                <a:gd name="T97" fmla="*/ 15 h 2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9"/>
                <a:gd name="T148" fmla="*/ 0 h 24"/>
                <a:gd name="T149" fmla="*/ 19 w 19"/>
                <a:gd name="T150" fmla="*/ 24 h 2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9" h="24">
                  <a:moveTo>
                    <a:pt x="13" y="6"/>
                  </a:moveTo>
                  <a:lnTo>
                    <a:pt x="12" y="6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1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7" y="5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15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6"/>
                  </a:lnTo>
                  <a:lnTo>
                    <a:pt x="4" y="17"/>
                  </a:lnTo>
                  <a:lnTo>
                    <a:pt x="4" y="18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4" y="21"/>
                  </a:lnTo>
                  <a:lnTo>
                    <a:pt x="3" y="21"/>
                  </a:lnTo>
                  <a:lnTo>
                    <a:pt x="2" y="21"/>
                  </a:lnTo>
                  <a:lnTo>
                    <a:pt x="1" y="21"/>
                  </a:lnTo>
                  <a:lnTo>
                    <a:pt x="2" y="23"/>
                  </a:lnTo>
                  <a:lnTo>
                    <a:pt x="17" y="22"/>
                  </a:lnTo>
                  <a:lnTo>
                    <a:pt x="18" y="17"/>
                  </a:lnTo>
                  <a:lnTo>
                    <a:pt x="17" y="16"/>
                  </a:lnTo>
                  <a:lnTo>
                    <a:pt x="17" y="17"/>
                  </a:lnTo>
                  <a:lnTo>
                    <a:pt x="16" y="18"/>
                  </a:lnTo>
                  <a:lnTo>
                    <a:pt x="16" y="19"/>
                  </a:lnTo>
                  <a:lnTo>
                    <a:pt x="15" y="19"/>
                  </a:lnTo>
                  <a:lnTo>
                    <a:pt x="15" y="20"/>
                  </a:lnTo>
                  <a:lnTo>
                    <a:pt x="14" y="20"/>
                  </a:lnTo>
                  <a:lnTo>
                    <a:pt x="14" y="21"/>
                  </a:lnTo>
                  <a:lnTo>
                    <a:pt x="13" y="21"/>
                  </a:lnTo>
                  <a:lnTo>
                    <a:pt x="12" y="21"/>
                  </a:lnTo>
                  <a:lnTo>
                    <a:pt x="11" y="21"/>
                  </a:lnTo>
                  <a:lnTo>
                    <a:pt x="10" y="21"/>
                  </a:lnTo>
                  <a:lnTo>
                    <a:pt x="9" y="21"/>
                  </a:lnTo>
                  <a:lnTo>
                    <a:pt x="8" y="21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7" y="19"/>
                  </a:lnTo>
                  <a:lnTo>
                    <a:pt x="7" y="11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10" y="11"/>
                  </a:lnTo>
                  <a:lnTo>
                    <a:pt x="11" y="12"/>
                  </a:lnTo>
                  <a:lnTo>
                    <a:pt x="11" y="13"/>
                  </a:lnTo>
                  <a:lnTo>
                    <a:pt x="12" y="13"/>
                  </a:lnTo>
                  <a:lnTo>
                    <a:pt x="13" y="14"/>
                  </a:lnTo>
                  <a:lnTo>
                    <a:pt x="13" y="15"/>
                  </a:lnTo>
                  <a:lnTo>
                    <a:pt x="14" y="15"/>
                  </a:lnTo>
                  <a:lnTo>
                    <a:pt x="13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9" name="Freeform 560"/>
            <p:cNvSpPr>
              <a:spLocks/>
            </p:cNvSpPr>
            <p:nvPr/>
          </p:nvSpPr>
          <p:spPr bwMode="auto">
            <a:xfrm>
              <a:off x="821" y="3450"/>
              <a:ext cx="14" cy="24"/>
            </a:xfrm>
            <a:custGeom>
              <a:avLst/>
              <a:gdLst>
                <a:gd name="T0" fmla="*/ 11 w 14"/>
                <a:gd name="T1" fmla="*/ 1 h 24"/>
                <a:gd name="T2" fmla="*/ 9 w 14"/>
                <a:gd name="T3" fmla="*/ 1 h 24"/>
                <a:gd name="T4" fmla="*/ 8 w 14"/>
                <a:gd name="T5" fmla="*/ 0 h 24"/>
                <a:gd name="T6" fmla="*/ 5 w 14"/>
                <a:gd name="T7" fmla="*/ 0 h 24"/>
                <a:gd name="T8" fmla="*/ 3 w 14"/>
                <a:gd name="T9" fmla="*/ 1 h 24"/>
                <a:gd name="T10" fmla="*/ 2 w 14"/>
                <a:gd name="T11" fmla="*/ 2 h 24"/>
                <a:gd name="T12" fmla="*/ 1 w 14"/>
                <a:gd name="T13" fmla="*/ 5 h 24"/>
                <a:gd name="T14" fmla="*/ 1 w 14"/>
                <a:gd name="T15" fmla="*/ 8 h 24"/>
                <a:gd name="T16" fmla="*/ 3 w 14"/>
                <a:gd name="T17" fmla="*/ 10 h 24"/>
                <a:gd name="T18" fmla="*/ 6 w 14"/>
                <a:gd name="T19" fmla="*/ 12 h 24"/>
                <a:gd name="T20" fmla="*/ 9 w 14"/>
                <a:gd name="T21" fmla="*/ 13 h 24"/>
                <a:gd name="T22" fmla="*/ 10 w 14"/>
                <a:gd name="T23" fmla="*/ 16 h 24"/>
                <a:gd name="T24" fmla="*/ 11 w 14"/>
                <a:gd name="T25" fmla="*/ 18 h 24"/>
                <a:gd name="T26" fmla="*/ 10 w 14"/>
                <a:gd name="T27" fmla="*/ 20 h 24"/>
                <a:gd name="T28" fmla="*/ 10 w 14"/>
                <a:gd name="T29" fmla="*/ 21 h 24"/>
                <a:gd name="T30" fmla="*/ 8 w 14"/>
                <a:gd name="T31" fmla="*/ 21 h 24"/>
                <a:gd name="T32" fmla="*/ 5 w 14"/>
                <a:gd name="T33" fmla="*/ 21 h 24"/>
                <a:gd name="T34" fmla="*/ 3 w 14"/>
                <a:gd name="T35" fmla="*/ 20 h 24"/>
                <a:gd name="T36" fmla="*/ 2 w 14"/>
                <a:gd name="T37" fmla="*/ 17 h 24"/>
                <a:gd name="T38" fmla="*/ 1 w 14"/>
                <a:gd name="T39" fmla="*/ 16 h 24"/>
                <a:gd name="T40" fmla="*/ 2 w 14"/>
                <a:gd name="T41" fmla="*/ 22 h 24"/>
                <a:gd name="T42" fmla="*/ 3 w 14"/>
                <a:gd name="T43" fmla="*/ 21 h 24"/>
                <a:gd name="T44" fmla="*/ 5 w 14"/>
                <a:gd name="T45" fmla="*/ 22 h 24"/>
                <a:gd name="T46" fmla="*/ 7 w 14"/>
                <a:gd name="T47" fmla="*/ 23 h 24"/>
                <a:gd name="T48" fmla="*/ 9 w 14"/>
                <a:gd name="T49" fmla="*/ 22 h 24"/>
                <a:gd name="T50" fmla="*/ 11 w 14"/>
                <a:gd name="T51" fmla="*/ 21 h 24"/>
                <a:gd name="T52" fmla="*/ 12 w 14"/>
                <a:gd name="T53" fmla="*/ 19 h 24"/>
                <a:gd name="T54" fmla="*/ 13 w 14"/>
                <a:gd name="T55" fmla="*/ 17 h 24"/>
                <a:gd name="T56" fmla="*/ 13 w 14"/>
                <a:gd name="T57" fmla="*/ 14 h 24"/>
                <a:gd name="T58" fmla="*/ 12 w 14"/>
                <a:gd name="T59" fmla="*/ 12 h 24"/>
                <a:gd name="T60" fmla="*/ 10 w 14"/>
                <a:gd name="T61" fmla="*/ 11 h 24"/>
                <a:gd name="T62" fmla="*/ 8 w 14"/>
                <a:gd name="T63" fmla="*/ 10 h 24"/>
                <a:gd name="T64" fmla="*/ 6 w 14"/>
                <a:gd name="T65" fmla="*/ 9 h 24"/>
                <a:gd name="T66" fmla="*/ 5 w 14"/>
                <a:gd name="T67" fmla="*/ 8 h 24"/>
                <a:gd name="T68" fmla="*/ 3 w 14"/>
                <a:gd name="T69" fmla="*/ 7 h 24"/>
                <a:gd name="T70" fmla="*/ 3 w 14"/>
                <a:gd name="T71" fmla="*/ 5 h 24"/>
                <a:gd name="T72" fmla="*/ 3 w 14"/>
                <a:gd name="T73" fmla="*/ 3 h 24"/>
                <a:gd name="T74" fmla="*/ 4 w 14"/>
                <a:gd name="T75" fmla="*/ 2 h 24"/>
                <a:gd name="T76" fmla="*/ 6 w 14"/>
                <a:gd name="T77" fmla="*/ 2 h 24"/>
                <a:gd name="T78" fmla="*/ 8 w 14"/>
                <a:gd name="T79" fmla="*/ 2 h 24"/>
                <a:gd name="T80" fmla="*/ 9 w 14"/>
                <a:gd name="T81" fmla="*/ 2 h 24"/>
                <a:gd name="T82" fmla="*/ 11 w 14"/>
                <a:gd name="T83" fmla="*/ 4 h 24"/>
                <a:gd name="T84" fmla="*/ 12 w 14"/>
                <a:gd name="T85" fmla="*/ 6 h 24"/>
                <a:gd name="T86" fmla="*/ 13 w 14"/>
                <a:gd name="T87" fmla="*/ 6 h 2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4"/>
                <a:gd name="T133" fmla="*/ 0 h 24"/>
                <a:gd name="T134" fmla="*/ 14 w 14"/>
                <a:gd name="T135" fmla="*/ 24 h 2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4" h="24">
                  <a:moveTo>
                    <a:pt x="12" y="1"/>
                  </a:moveTo>
                  <a:lnTo>
                    <a:pt x="12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9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2" y="9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4" y="11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0" y="14"/>
                  </a:lnTo>
                  <a:lnTo>
                    <a:pt x="10" y="15"/>
                  </a:lnTo>
                  <a:lnTo>
                    <a:pt x="10" y="16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1" y="19"/>
                  </a:lnTo>
                  <a:lnTo>
                    <a:pt x="11" y="20"/>
                  </a:lnTo>
                  <a:lnTo>
                    <a:pt x="10" y="20"/>
                  </a:lnTo>
                  <a:lnTo>
                    <a:pt x="10" y="21"/>
                  </a:lnTo>
                  <a:lnTo>
                    <a:pt x="9" y="21"/>
                  </a:lnTo>
                  <a:lnTo>
                    <a:pt x="8" y="21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5" y="21"/>
                  </a:lnTo>
                  <a:lnTo>
                    <a:pt x="4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0" y="17"/>
                  </a:lnTo>
                  <a:lnTo>
                    <a:pt x="1" y="22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3" y="21"/>
                  </a:lnTo>
                  <a:lnTo>
                    <a:pt x="4" y="21"/>
                  </a:lnTo>
                  <a:lnTo>
                    <a:pt x="5" y="22"/>
                  </a:lnTo>
                  <a:lnTo>
                    <a:pt x="6" y="22"/>
                  </a:lnTo>
                  <a:lnTo>
                    <a:pt x="6" y="23"/>
                  </a:lnTo>
                  <a:lnTo>
                    <a:pt x="7" y="23"/>
                  </a:lnTo>
                  <a:lnTo>
                    <a:pt x="8" y="23"/>
                  </a:lnTo>
                  <a:lnTo>
                    <a:pt x="9" y="22"/>
                  </a:lnTo>
                  <a:lnTo>
                    <a:pt x="10" y="22"/>
                  </a:lnTo>
                  <a:lnTo>
                    <a:pt x="11" y="21"/>
                  </a:lnTo>
                  <a:lnTo>
                    <a:pt x="12" y="21"/>
                  </a:lnTo>
                  <a:lnTo>
                    <a:pt x="12" y="20"/>
                  </a:lnTo>
                  <a:lnTo>
                    <a:pt x="12" y="19"/>
                  </a:lnTo>
                  <a:lnTo>
                    <a:pt x="13" y="18"/>
                  </a:lnTo>
                  <a:lnTo>
                    <a:pt x="13" y="17"/>
                  </a:lnTo>
                  <a:lnTo>
                    <a:pt x="13" y="16"/>
                  </a:lnTo>
                  <a:lnTo>
                    <a:pt x="13" y="15"/>
                  </a:lnTo>
                  <a:lnTo>
                    <a:pt x="13" y="14"/>
                  </a:lnTo>
                  <a:lnTo>
                    <a:pt x="12" y="13"/>
                  </a:lnTo>
                  <a:lnTo>
                    <a:pt x="12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8" y="10"/>
                  </a:lnTo>
                  <a:lnTo>
                    <a:pt x="7" y="9"/>
                  </a:lnTo>
                  <a:lnTo>
                    <a:pt x="6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3" y="5"/>
                  </a:lnTo>
                  <a:lnTo>
                    <a:pt x="3" y="4"/>
                  </a:lnTo>
                  <a:lnTo>
                    <a:pt x="3" y="3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2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0" name="Freeform 561"/>
            <p:cNvSpPr>
              <a:spLocks/>
            </p:cNvSpPr>
            <p:nvPr/>
          </p:nvSpPr>
          <p:spPr bwMode="auto">
            <a:xfrm>
              <a:off x="854" y="3456"/>
              <a:ext cx="20" cy="24"/>
            </a:xfrm>
            <a:custGeom>
              <a:avLst/>
              <a:gdLst>
                <a:gd name="T0" fmla="*/ 18 w 20"/>
                <a:gd name="T1" fmla="*/ 16 h 24"/>
                <a:gd name="T2" fmla="*/ 18 w 20"/>
                <a:gd name="T3" fmla="*/ 14 h 24"/>
                <a:gd name="T4" fmla="*/ 18 w 20"/>
                <a:gd name="T5" fmla="*/ 13 h 24"/>
                <a:gd name="T6" fmla="*/ 19 w 20"/>
                <a:gd name="T7" fmla="*/ 11 h 24"/>
                <a:gd name="T8" fmla="*/ 19 w 20"/>
                <a:gd name="T9" fmla="*/ 9 h 24"/>
                <a:gd name="T10" fmla="*/ 18 w 20"/>
                <a:gd name="T11" fmla="*/ 7 h 24"/>
                <a:gd name="T12" fmla="*/ 17 w 20"/>
                <a:gd name="T13" fmla="*/ 5 h 24"/>
                <a:gd name="T14" fmla="*/ 17 w 20"/>
                <a:gd name="T15" fmla="*/ 3 h 24"/>
                <a:gd name="T16" fmla="*/ 15 w 20"/>
                <a:gd name="T17" fmla="*/ 2 h 24"/>
                <a:gd name="T18" fmla="*/ 13 w 20"/>
                <a:gd name="T19" fmla="*/ 1 h 24"/>
                <a:gd name="T20" fmla="*/ 11 w 20"/>
                <a:gd name="T21" fmla="*/ 0 h 24"/>
                <a:gd name="T22" fmla="*/ 9 w 20"/>
                <a:gd name="T23" fmla="*/ 0 h 24"/>
                <a:gd name="T24" fmla="*/ 7 w 20"/>
                <a:gd name="T25" fmla="*/ 1 h 24"/>
                <a:gd name="T26" fmla="*/ 5 w 20"/>
                <a:gd name="T27" fmla="*/ 2 h 24"/>
                <a:gd name="T28" fmla="*/ 4 w 20"/>
                <a:gd name="T29" fmla="*/ 2 h 24"/>
                <a:gd name="T30" fmla="*/ 2 w 20"/>
                <a:gd name="T31" fmla="*/ 4 h 24"/>
                <a:gd name="T32" fmla="*/ 2 w 20"/>
                <a:gd name="T33" fmla="*/ 6 h 24"/>
                <a:gd name="T34" fmla="*/ 1 w 20"/>
                <a:gd name="T35" fmla="*/ 8 h 24"/>
                <a:gd name="T36" fmla="*/ 0 w 20"/>
                <a:gd name="T37" fmla="*/ 10 h 24"/>
                <a:gd name="T38" fmla="*/ 0 w 20"/>
                <a:gd name="T39" fmla="*/ 12 h 24"/>
                <a:gd name="T40" fmla="*/ 0 w 20"/>
                <a:gd name="T41" fmla="*/ 14 h 24"/>
                <a:gd name="T42" fmla="*/ 1 w 20"/>
                <a:gd name="T43" fmla="*/ 16 h 24"/>
                <a:gd name="T44" fmla="*/ 2 w 20"/>
                <a:gd name="T45" fmla="*/ 18 h 24"/>
                <a:gd name="T46" fmla="*/ 2 w 20"/>
                <a:gd name="T47" fmla="*/ 20 h 24"/>
                <a:gd name="T48" fmla="*/ 4 w 20"/>
                <a:gd name="T49" fmla="*/ 21 h 24"/>
                <a:gd name="T50" fmla="*/ 5 w 20"/>
                <a:gd name="T51" fmla="*/ 22 h 24"/>
                <a:gd name="T52" fmla="*/ 8 w 20"/>
                <a:gd name="T53" fmla="*/ 22 h 24"/>
                <a:gd name="T54" fmla="*/ 9 w 20"/>
                <a:gd name="T55" fmla="*/ 23 h 24"/>
                <a:gd name="T56" fmla="*/ 11 w 20"/>
                <a:gd name="T57" fmla="*/ 22 h 24"/>
                <a:gd name="T58" fmla="*/ 12 w 20"/>
                <a:gd name="T59" fmla="*/ 22 h 24"/>
                <a:gd name="T60" fmla="*/ 14 w 20"/>
                <a:gd name="T61" fmla="*/ 21 h 24"/>
                <a:gd name="T62" fmla="*/ 15 w 20"/>
                <a:gd name="T63" fmla="*/ 20 h 24"/>
                <a:gd name="T64" fmla="*/ 16 w 20"/>
                <a:gd name="T65" fmla="*/ 19 h 24"/>
                <a:gd name="T66" fmla="*/ 17 w 20"/>
                <a:gd name="T67" fmla="*/ 17 h 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0"/>
                <a:gd name="T103" fmla="*/ 0 h 24"/>
                <a:gd name="T104" fmla="*/ 20 w 20"/>
                <a:gd name="T105" fmla="*/ 24 h 2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0" h="24">
                  <a:moveTo>
                    <a:pt x="17" y="17"/>
                  </a:moveTo>
                  <a:lnTo>
                    <a:pt x="18" y="16"/>
                  </a:lnTo>
                  <a:lnTo>
                    <a:pt x="18" y="15"/>
                  </a:lnTo>
                  <a:lnTo>
                    <a:pt x="18" y="14"/>
                  </a:lnTo>
                  <a:lnTo>
                    <a:pt x="18" y="13"/>
                  </a:lnTo>
                  <a:lnTo>
                    <a:pt x="19" y="12"/>
                  </a:lnTo>
                  <a:lnTo>
                    <a:pt x="19" y="11"/>
                  </a:lnTo>
                  <a:lnTo>
                    <a:pt x="19" y="10"/>
                  </a:lnTo>
                  <a:lnTo>
                    <a:pt x="19" y="9"/>
                  </a:lnTo>
                  <a:lnTo>
                    <a:pt x="18" y="8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7" y="3"/>
                  </a:lnTo>
                  <a:lnTo>
                    <a:pt x="16" y="2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1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3" y="21"/>
                  </a:lnTo>
                  <a:lnTo>
                    <a:pt x="4" y="21"/>
                  </a:lnTo>
                  <a:lnTo>
                    <a:pt x="5" y="21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8" y="22"/>
                  </a:lnTo>
                  <a:lnTo>
                    <a:pt x="8" y="23"/>
                  </a:lnTo>
                  <a:lnTo>
                    <a:pt x="9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2" y="22"/>
                  </a:lnTo>
                  <a:lnTo>
                    <a:pt x="13" y="21"/>
                  </a:lnTo>
                  <a:lnTo>
                    <a:pt x="14" y="21"/>
                  </a:lnTo>
                  <a:lnTo>
                    <a:pt x="15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7" y="18"/>
                  </a:lnTo>
                  <a:lnTo>
                    <a:pt x="17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1" name="Freeform 562"/>
            <p:cNvSpPr>
              <a:spLocks/>
            </p:cNvSpPr>
            <p:nvPr/>
          </p:nvSpPr>
          <p:spPr bwMode="auto">
            <a:xfrm>
              <a:off x="996" y="3610"/>
              <a:ext cx="27" cy="22"/>
            </a:xfrm>
            <a:custGeom>
              <a:avLst/>
              <a:gdLst>
                <a:gd name="T0" fmla="*/ 10 w 27"/>
                <a:gd name="T1" fmla="*/ 5 h 22"/>
                <a:gd name="T2" fmla="*/ 8 w 27"/>
                <a:gd name="T3" fmla="*/ 5 h 22"/>
                <a:gd name="T4" fmla="*/ 7 w 27"/>
                <a:gd name="T5" fmla="*/ 5 h 22"/>
                <a:gd name="T6" fmla="*/ 6 w 27"/>
                <a:gd name="T7" fmla="*/ 5 h 22"/>
                <a:gd name="T8" fmla="*/ 5 w 27"/>
                <a:gd name="T9" fmla="*/ 5 h 22"/>
                <a:gd name="T10" fmla="*/ 4 w 27"/>
                <a:gd name="T11" fmla="*/ 5 h 22"/>
                <a:gd name="T12" fmla="*/ 3 w 27"/>
                <a:gd name="T13" fmla="*/ 5 h 22"/>
                <a:gd name="T14" fmla="*/ 3 w 27"/>
                <a:gd name="T15" fmla="*/ 5 h 22"/>
                <a:gd name="T16" fmla="*/ 2 w 27"/>
                <a:gd name="T17" fmla="*/ 5 h 22"/>
                <a:gd name="T18" fmla="*/ 2 w 27"/>
                <a:gd name="T19" fmla="*/ 6 h 22"/>
                <a:gd name="T20" fmla="*/ 3 w 27"/>
                <a:gd name="T21" fmla="*/ 7 h 22"/>
                <a:gd name="T22" fmla="*/ 3 w 27"/>
                <a:gd name="T23" fmla="*/ 8 h 22"/>
                <a:gd name="T24" fmla="*/ 2 w 27"/>
                <a:gd name="T25" fmla="*/ 8 h 22"/>
                <a:gd name="T26" fmla="*/ 0 w 27"/>
                <a:gd name="T27" fmla="*/ 1 h 22"/>
                <a:gd name="T28" fmla="*/ 1 w 27"/>
                <a:gd name="T29" fmla="*/ 0 h 22"/>
                <a:gd name="T30" fmla="*/ 2 w 27"/>
                <a:gd name="T31" fmla="*/ 1 h 22"/>
                <a:gd name="T32" fmla="*/ 2 w 27"/>
                <a:gd name="T33" fmla="*/ 2 h 22"/>
                <a:gd name="T34" fmla="*/ 2 w 27"/>
                <a:gd name="T35" fmla="*/ 2 h 22"/>
                <a:gd name="T36" fmla="*/ 2 w 27"/>
                <a:gd name="T37" fmla="*/ 2 h 22"/>
                <a:gd name="T38" fmla="*/ 3 w 27"/>
                <a:gd name="T39" fmla="*/ 2 h 22"/>
                <a:gd name="T40" fmla="*/ 4 w 27"/>
                <a:gd name="T41" fmla="*/ 2 h 22"/>
                <a:gd name="T42" fmla="*/ 5 w 27"/>
                <a:gd name="T43" fmla="*/ 3 h 22"/>
                <a:gd name="T44" fmla="*/ 6 w 27"/>
                <a:gd name="T45" fmla="*/ 3 h 22"/>
                <a:gd name="T46" fmla="*/ 7 w 27"/>
                <a:gd name="T47" fmla="*/ 3 h 22"/>
                <a:gd name="T48" fmla="*/ 7 w 27"/>
                <a:gd name="T49" fmla="*/ 3 h 22"/>
                <a:gd name="T50" fmla="*/ 24 w 27"/>
                <a:gd name="T51" fmla="*/ 5 h 22"/>
                <a:gd name="T52" fmla="*/ 26 w 27"/>
                <a:gd name="T53" fmla="*/ 7 h 22"/>
                <a:gd name="T54" fmla="*/ 11 w 27"/>
                <a:gd name="T55" fmla="*/ 16 h 22"/>
                <a:gd name="T56" fmla="*/ 10 w 27"/>
                <a:gd name="T57" fmla="*/ 16 h 22"/>
                <a:gd name="T58" fmla="*/ 10 w 27"/>
                <a:gd name="T59" fmla="*/ 17 h 22"/>
                <a:gd name="T60" fmla="*/ 9 w 27"/>
                <a:gd name="T61" fmla="*/ 17 h 22"/>
                <a:gd name="T62" fmla="*/ 8 w 27"/>
                <a:gd name="T63" fmla="*/ 18 h 22"/>
                <a:gd name="T64" fmla="*/ 7 w 27"/>
                <a:gd name="T65" fmla="*/ 19 h 22"/>
                <a:gd name="T66" fmla="*/ 7 w 27"/>
                <a:gd name="T67" fmla="*/ 19 h 22"/>
                <a:gd name="T68" fmla="*/ 7 w 27"/>
                <a:gd name="T69" fmla="*/ 20 h 22"/>
                <a:gd name="T70" fmla="*/ 7 w 27"/>
                <a:gd name="T71" fmla="*/ 21 h 22"/>
                <a:gd name="T72" fmla="*/ 6 w 27"/>
                <a:gd name="T73" fmla="*/ 21 h 22"/>
                <a:gd name="T74" fmla="*/ 3 w 27"/>
                <a:gd name="T75" fmla="*/ 12 h 22"/>
                <a:gd name="T76" fmla="*/ 4 w 27"/>
                <a:gd name="T77" fmla="*/ 12 h 22"/>
                <a:gd name="T78" fmla="*/ 4 w 27"/>
                <a:gd name="T79" fmla="*/ 13 h 22"/>
                <a:gd name="T80" fmla="*/ 5 w 27"/>
                <a:gd name="T81" fmla="*/ 13 h 22"/>
                <a:gd name="T82" fmla="*/ 5 w 27"/>
                <a:gd name="T83" fmla="*/ 14 h 22"/>
                <a:gd name="T84" fmla="*/ 5 w 27"/>
                <a:gd name="T85" fmla="*/ 15 h 22"/>
                <a:gd name="T86" fmla="*/ 6 w 27"/>
                <a:gd name="T87" fmla="*/ 15 h 22"/>
                <a:gd name="T88" fmla="*/ 7 w 27"/>
                <a:gd name="T89" fmla="*/ 15 h 22"/>
                <a:gd name="T90" fmla="*/ 7 w 27"/>
                <a:gd name="T91" fmla="*/ 15 h 22"/>
                <a:gd name="T92" fmla="*/ 8 w 27"/>
                <a:gd name="T93" fmla="*/ 15 h 22"/>
                <a:gd name="T94" fmla="*/ 8 w 27"/>
                <a:gd name="T95" fmla="*/ 14 h 22"/>
                <a:gd name="T96" fmla="*/ 11 w 27"/>
                <a:gd name="T97" fmla="*/ 12 h 22"/>
                <a:gd name="T98" fmla="*/ 10 w 27"/>
                <a:gd name="T99" fmla="*/ 5 h 2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7"/>
                <a:gd name="T151" fmla="*/ 0 h 22"/>
                <a:gd name="T152" fmla="*/ 27 w 27"/>
                <a:gd name="T153" fmla="*/ 22 h 2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7" h="22">
                  <a:moveTo>
                    <a:pt x="10" y="5"/>
                  </a:moveTo>
                  <a:lnTo>
                    <a:pt x="8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5" y="5"/>
                  </a:lnTo>
                  <a:lnTo>
                    <a:pt x="4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7"/>
                  </a:lnTo>
                  <a:lnTo>
                    <a:pt x="3" y="8"/>
                  </a:lnTo>
                  <a:lnTo>
                    <a:pt x="2" y="8"/>
                  </a:lnTo>
                  <a:lnTo>
                    <a:pt x="0" y="1"/>
                  </a:lnTo>
                  <a:lnTo>
                    <a:pt x="1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24" y="5"/>
                  </a:lnTo>
                  <a:lnTo>
                    <a:pt x="26" y="7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7"/>
                  </a:lnTo>
                  <a:lnTo>
                    <a:pt x="9" y="17"/>
                  </a:lnTo>
                  <a:lnTo>
                    <a:pt x="8" y="18"/>
                  </a:lnTo>
                  <a:lnTo>
                    <a:pt x="7" y="19"/>
                  </a:lnTo>
                  <a:lnTo>
                    <a:pt x="7" y="20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4"/>
                  </a:lnTo>
                  <a:lnTo>
                    <a:pt x="11" y="12"/>
                  </a:lnTo>
                  <a:lnTo>
                    <a:pt x="1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2" name="Freeform 563"/>
            <p:cNvSpPr>
              <a:spLocks/>
            </p:cNvSpPr>
            <p:nvPr/>
          </p:nvSpPr>
          <p:spPr bwMode="auto">
            <a:xfrm>
              <a:off x="1010" y="3616"/>
              <a:ext cx="8" cy="3"/>
            </a:xfrm>
            <a:custGeom>
              <a:avLst/>
              <a:gdLst>
                <a:gd name="T0" fmla="*/ 1 w 8"/>
                <a:gd name="T1" fmla="*/ 2 h 3"/>
                <a:gd name="T2" fmla="*/ 7 w 8"/>
                <a:gd name="T3" fmla="*/ 1 h 3"/>
                <a:gd name="T4" fmla="*/ 0 w 8"/>
                <a:gd name="T5" fmla="*/ 0 h 3"/>
                <a:gd name="T6" fmla="*/ 1 w 8"/>
                <a:gd name="T7" fmla="*/ 2 h 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3"/>
                <a:gd name="T14" fmla="*/ 8 w 8"/>
                <a:gd name="T15" fmla="*/ 3 h 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3">
                  <a:moveTo>
                    <a:pt x="1" y="2"/>
                  </a:moveTo>
                  <a:lnTo>
                    <a:pt x="7" y="1"/>
                  </a:lnTo>
                  <a:lnTo>
                    <a:pt x="0" y="0"/>
                  </a:lnTo>
                  <a:lnTo>
                    <a:pt x="1" y="2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3" name="Freeform 564"/>
            <p:cNvSpPr>
              <a:spLocks/>
            </p:cNvSpPr>
            <p:nvPr/>
          </p:nvSpPr>
          <p:spPr bwMode="auto">
            <a:xfrm>
              <a:off x="657" y="3799"/>
              <a:ext cx="22" cy="29"/>
            </a:xfrm>
            <a:custGeom>
              <a:avLst/>
              <a:gdLst>
                <a:gd name="T0" fmla="*/ 2 w 22"/>
                <a:gd name="T1" fmla="*/ 16 h 29"/>
                <a:gd name="T2" fmla="*/ 2 w 22"/>
                <a:gd name="T3" fmla="*/ 14 h 29"/>
                <a:gd name="T4" fmla="*/ 5 w 22"/>
                <a:gd name="T5" fmla="*/ 14 h 29"/>
                <a:gd name="T6" fmla="*/ 6 w 22"/>
                <a:gd name="T7" fmla="*/ 16 h 29"/>
                <a:gd name="T8" fmla="*/ 7 w 22"/>
                <a:gd name="T9" fmla="*/ 16 h 29"/>
                <a:gd name="T10" fmla="*/ 6 w 22"/>
                <a:gd name="T11" fmla="*/ 14 h 29"/>
                <a:gd name="T12" fmla="*/ 5 w 22"/>
                <a:gd name="T13" fmla="*/ 12 h 29"/>
                <a:gd name="T14" fmla="*/ 2 w 22"/>
                <a:gd name="T15" fmla="*/ 12 h 29"/>
                <a:gd name="T16" fmla="*/ 3 w 22"/>
                <a:gd name="T17" fmla="*/ 10 h 29"/>
                <a:gd name="T18" fmla="*/ 5 w 22"/>
                <a:gd name="T19" fmla="*/ 7 h 29"/>
                <a:gd name="T20" fmla="*/ 6 w 22"/>
                <a:gd name="T21" fmla="*/ 6 h 29"/>
                <a:gd name="T22" fmla="*/ 9 w 22"/>
                <a:gd name="T23" fmla="*/ 4 h 29"/>
                <a:gd name="T24" fmla="*/ 11 w 22"/>
                <a:gd name="T25" fmla="*/ 2 h 29"/>
                <a:gd name="T26" fmla="*/ 13 w 22"/>
                <a:gd name="T27" fmla="*/ 2 h 29"/>
                <a:gd name="T28" fmla="*/ 16 w 22"/>
                <a:gd name="T29" fmla="*/ 2 h 29"/>
                <a:gd name="T30" fmla="*/ 18 w 22"/>
                <a:gd name="T31" fmla="*/ 4 h 29"/>
                <a:gd name="T32" fmla="*/ 19 w 22"/>
                <a:gd name="T33" fmla="*/ 7 h 29"/>
                <a:gd name="T34" fmla="*/ 19 w 22"/>
                <a:gd name="T35" fmla="*/ 9 h 29"/>
                <a:gd name="T36" fmla="*/ 18 w 22"/>
                <a:gd name="T37" fmla="*/ 12 h 29"/>
                <a:gd name="T38" fmla="*/ 16 w 22"/>
                <a:gd name="T39" fmla="*/ 14 h 29"/>
                <a:gd name="T40" fmla="*/ 15 w 22"/>
                <a:gd name="T41" fmla="*/ 16 h 29"/>
                <a:gd name="T42" fmla="*/ 12 w 22"/>
                <a:gd name="T43" fmla="*/ 18 h 29"/>
                <a:gd name="T44" fmla="*/ 10 w 22"/>
                <a:gd name="T45" fmla="*/ 19 h 29"/>
                <a:gd name="T46" fmla="*/ 9 w 22"/>
                <a:gd name="T47" fmla="*/ 20 h 29"/>
                <a:gd name="T48" fmla="*/ 8 w 22"/>
                <a:gd name="T49" fmla="*/ 19 h 29"/>
                <a:gd name="T50" fmla="*/ 7 w 22"/>
                <a:gd name="T51" fmla="*/ 17 h 29"/>
                <a:gd name="T52" fmla="*/ 6 w 22"/>
                <a:gd name="T53" fmla="*/ 17 h 29"/>
                <a:gd name="T54" fmla="*/ 5 w 22"/>
                <a:gd name="T55" fmla="*/ 20 h 29"/>
                <a:gd name="T56" fmla="*/ 4 w 22"/>
                <a:gd name="T57" fmla="*/ 19 h 29"/>
                <a:gd name="T58" fmla="*/ 2 w 22"/>
                <a:gd name="T59" fmla="*/ 18 h 29"/>
                <a:gd name="T60" fmla="*/ 1 w 22"/>
                <a:gd name="T61" fmla="*/ 16 h 29"/>
                <a:gd name="T62" fmla="*/ 2 w 22"/>
                <a:gd name="T63" fmla="*/ 18 h 29"/>
                <a:gd name="T64" fmla="*/ 2 w 22"/>
                <a:gd name="T65" fmla="*/ 20 h 29"/>
                <a:gd name="T66" fmla="*/ 4 w 22"/>
                <a:gd name="T67" fmla="*/ 21 h 29"/>
                <a:gd name="T68" fmla="*/ 4 w 22"/>
                <a:gd name="T69" fmla="*/ 22 h 29"/>
                <a:gd name="T70" fmla="*/ 4 w 22"/>
                <a:gd name="T71" fmla="*/ 25 h 29"/>
                <a:gd name="T72" fmla="*/ 5 w 22"/>
                <a:gd name="T73" fmla="*/ 27 h 29"/>
                <a:gd name="T74" fmla="*/ 7 w 22"/>
                <a:gd name="T75" fmla="*/ 28 h 29"/>
                <a:gd name="T76" fmla="*/ 9 w 22"/>
                <a:gd name="T77" fmla="*/ 27 h 29"/>
                <a:gd name="T78" fmla="*/ 7 w 22"/>
                <a:gd name="T79" fmla="*/ 26 h 29"/>
                <a:gd name="T80" fmla="*/ 6 w 22"/>
                <a:gd name="T81" fmla="*/ 25 h 29"/>
                <a:gd name="T82" fmla="*/ 7 w 22"/>
                <a:gd name="T83" fmla="*/ 23 h 29"/>
                <a:gd name="T84" fmla="*/ 9 w 22"/>
                <a:gd name="T85" fmla="*/ 22 h 29"/>
                <a:gd name="T86" fmla="*/ 11 w 22"/>
                <a:gd name="T87" fmla="*/ 22 h 29"/>
                <a:gd name="T88" fmla="*/ 13 w 22"/>
                <a:gd name="T89" fmla="*/ 21 h 29"/>
                <a:gd name="T90" fmla="*/ 16 w 22"/>
                <a:gd name="T91" fmla="*/ 20 h 29"/>
                <a:gd name="T92" fmla="*/ 17 w 22"/>
                <a:gd name="T93" fmla="*/ 18 h 29"/>
                <a:gd name="T94" fmla="*/ 19 w 22"/>
                <a:gd name="T95" fmla="*/ 16 h 29"/>
                <a:gd name="T96" fmla="*/ 20 w 22"/>
                <a:gd name="T97" fmla="*/ 12 h 29"/>
                <a:gd name="T98" fmla="*/ 21 w 22"/>
                <a:gd name="T99" fmla="*/ 10 h 29"/>
                <a:gd name="T100" fmla="*/ 20 w 22"/>
                <a:gd name="T101" fmla="*/ 7 h 29"/>
                <a:gd name="T102" fmla="*/ 19 w 22"/>
                <a:gd name="T103" fmla="*/ 4 h 29"/>
                <a:gd name="T104" fmla="*/ 16 w 22"/>
                <a:gd name="T105" fmla="*/ 2 h 29"/>
                <a:gd name="T106" fmla="*/ 13 w 22"/>
                <a:gd name="T107" fmla="*/ 1 h 29"/>
                <a:gd name="T108" fmla="*/ 10 w 22"/>
                <a:gd name="T109" fmla="*/ 0 h 29"/>
                <a:gd name="T110" fmla="*/ 8 w 22"/>
                <a:gd name="T111" fmla="*/ 1 h 29"/>
                <a:gd name="T112" fmla="*/ 5 w 22"/>
                <a:gd name="T113" fmla="*/ 3 h 29"/>
                <a:gd name="T114" fmla="*/ 2 w 22"/>
                <a:gd name="T115" fmla="*/ 6 h 29"/>
                <a:gd name="T116" fmla="*/ 1 w 22"/>
                <a:gd name="T117" fmla="*/ 7 h 29"/>
                <a:gd name="T118" fmla="*/ 0 w 22"/>
                <a:gd name="T119" fmla="*/ 10 h 29"/>
                <a:gd name="T120" fmla="*/ 0 w 22"/>
                <a:gd name="T121" fmla="*/ 12 h 29"/>
                <a:gd name="T122" fmla="*/ 0 w 22"/>
                <a:gd name="T123" fmla="*/ 15 h 29"/>
                <a:gd name="T124" fmla="*/ 2 w 22"/>
                <a:gd name="T125" fmla="*/ 16 h 2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"/>
                <a:gd name="T190" fmla="*/ 0 h 29"/>
                <a:gd name="T191" fmla="*/ 22 w 22"/>
                <a:gd name="T192" fmla="*/ 29 h 2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" h="29">
                  <a:moveTo>
                    <a:pt x="2" y="16"/>
                  </a:moveTo>
                  <a:lnTo>
                    <a:pt x="2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6" y="15"/>
                  </a:lnTo>
                  <a:lnTo>
                    <a:pt x="6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4" y="9"/>
                  </a:lnTo>
                  <a:lnTo>
                    <a:pt x="5" y="8"/>
                  </a:lnTo>
                  <a:lnTo>
                    <a:pt x="5" y="7"/>
                  </a:lnTo>
                  <a:lnTo>
                    <a:pt x="6" y="6"/>
                  </a:lnTo>
                  <a:lnTo>
                    <a:pt x="7" y="6"/>
                  </a:lnTo>
                  <a:lnTo>
                    <a:pt x="8" y="5"/>
                  </a:lnTo>
                  <a:lnTo>
                    <a:pt x="9" y="4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9" y="6"/>
                  </a:lnTo>
                  <a:lnTo>
                    <a:pt x="19" y="7"/>
                  </a:lnTo>
                  <a:lnTo>
                    <a:pt x="19" y="8"/>
                  </a:lnTo>
                  <a:lnTo>
                    <a:pt x="19" y="9"/>
                  </a:lnTo>
                  <a:lnTo>
                    <a:pt x="19" y="10"/>
                  </a:lnTo>
                  <a:lnTo>
                    <a:pt x="18" y="11"/>
                  </a:lnTo>
                  <a:lnTo>
                    <a:pt x="18" y="12"/>
                  </a:lnTo>
                  <a:lnTo>
                    <a:pt x="17" y="12"/>
                  </a:lnTo>
                  <a:lnTo>
                    <a:pt x="16" y="13"/>
                  </a:lnTo>
                  <a:lnTo>
                    <a:pt x="16" y="14"/>
                  </a:lnTo>
                  <a:lnTo>
                    <a:pt x="16" y="15"/>
                  </a:lnTo>
                  <a:lnTo>
                    <a:pt x="15" y="16"/>
                  </a:lnTo>
                  <a:lnTo>
                    <a:pt x="14" y="16"/>
                  </a:lnTo>
                  <a:lnTo>
                    <a:pt x="13" y="17"/>
                  </a:lnTo>
                  <a:lnTo>
                    <a:pt x="12" y="18"/>
                  </a:lnTo>
                  <a:lnTo>
                    <a:pt x="11" y="19"/>
                  </a:lnTo>
                  <a:lnTo>
                    <a:pt x="10" y="19"/>
                  </a:lnTo>
                  <a:lnTo>
                    <a:pt x="10" y="20"/>
                  </a:lnTo>
                  <a:lnTo>
                    <a:pt x="9" y="20"/>
                  </a:lnTo>
                  <a:lnTo>
                    <a:pt x="8" y="20"/>
                  </a:lnTo>
                  <a:lnTo>
                    <a:pt x="7" y="20"/>
                  </a:lnTo>
                  <a:lnTo>
                    <a:pt x="8" y="19"/>
                  </a:lnTo>
                  <a:lnTo>
                    <a:pt x="8" y="18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6" y="18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4" y="20"/>
                  </a:lnTo>
                  <a:lnTo>
                    <a:pt x="4" y="19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3" y="20"/>
                  </a:lnTo>
                  <a:lnTo>
                    <a:pt x="3" y="21"/>
                  </a:lnTo>
                  <a:lnTo>
                    <a:pt x="4" y="21"/>
                  </a:lnTo>
                  <a:lnTo>
                    <a:pt x="5" y="21"/>
                  </a:lnTo>
                  <a:lnTo>
                    <a:pt x="4" y="21"/>
                  </a:lnTo>
                  <a:lnTo>
                    <a:pt x="4" y="22"/>
                  </a:lnTo>
                  <a:lnTo>
                    <a:pt x="4" y="23"/>
                  </a:lnTo>
                  <a:lnTo>
                    <a:pt x="4" y="24"/>
                  </a:lnTo>
                  <a:lnTo>
                    <a:pt x="4" y="25"/>
                  </a:lnTo>
                  <a:lnTo>
                    <a:pt x="4" y="26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6" y="28"/>
                  </a:lnTo>
                  <a:lnTo>
                    <a:pt x="7" y="28"/>
                  </a:lnTo>
                  <a:lnTo>
                    <a:pt x="8" y="28"/>
                  </a:lnTo>
                  <a:lnTo>
                    <a:pt x="9" y="28"/>
                  </a:lnTo>
                  <a:lnTo>
                    <a:pt x="9" y="27"/>
                  </a:lnTo>
                  <a:lnTo>
                    <a:pt x="8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7" y="24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8" y="22"/>
                  </a:lnTo>
                  <a:lnTo>
                    <a:pt x="9" y="22"/>
                  </a:lnTo>
                  <a:lnTo>
                    <a:pt x="10" y="22"/>
                  </a:lnTo>
                  <a:lnTo>
                    <a:pt x="11" y="22"/>
                  </a:lnTo>
                  <a:lnTo>
                    <a:pt x="12" y="21"/>
                  </a:lnTo>
                  <a:lnTo>
                    <a:pt x="13" y="21"/>
                  </a:lnTo>
                  <a:lnTo>
                    <a:pt x="14" y="21"/>
                  </a:lnTo>
                  <a:lnTo>
                    <a:pt x="15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8" y="17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20" y="14"/>
                  </a:lnTo>
                  <a:lnTo>
                    <a:pt x="20" y="12"/>
                  </a:lnTo>
                  <a:lnTo>
                    <a:pt x="21" y="12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21" y="9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19" y="5"/>
                  </a:lnTo>
                  <a:lnTo>
                    <a:pt x="19" y="4"/>
                  </a:lnTo>
                  <a:lnTo>
                    <a:pt x="18" y="3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4" y="4"/>
                  </a:lnTo>
                  <a:lnTo>
                    <a:pt x="3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1" y="7"/>
                  </a:lnTo>
                  <a:lnTo>
                    <a:pt x="1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1" y="16"/>
                  </a:lnTo>
                  <a:lnTo>
                    <a:pt x="2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4" name="Freeform 565"/>
            <p:cNvSpPr>
              <a:spLocks/>
            </p:cNvSpPr>
            <p:nvPr/>
          </p:nvSpPr>
          <p:spPr bwMode="auto">
            <a:xfrm>
              <a:off x="677" y="3811"/>
              <a:ext cx="26" cy="27"/>
            </a:xfrm>
            <a:custGeom>
              <a:avLst/>
              <a:gdLst>
                <a:gd name="T0" fmla="*/ 14 w 26"/>
                <a:gd name="T1" fmla="*/ 21 h 27"/>
                <a:gd name="T2" fmla="*/ 12 w 26"/>
                <a:gd name="T3" fmla="*/ 23 h 27"/>
                <a:gd name="T4" fmla="*/ 10 w 26"/>
                <a:gd name="T5" fmla="*/ 24 h 27"/>
                <a:gd name="T6" fmla="*/ 9 w 26"/>
                <a:gd name="T7" fmla="*/ 24 h 27"/>
                <a:gd name="T8" fmla="*/ 7 w 26"/>
                <a:gd name="T9" fmla="*/ 24 h 27"/>
                <a:gd name="T10" fmla="*/ 6 w 26"/>
                <a:gd name="T11" fmla="*/ 24 h 27"/>
                <a:gd name="T12" fmla="*/ 4 w 26"/>
                <a:gd name="T13" fmla="*/ 23 h 27"/>
                <a:gd name="T14" fmla="*/ 2 w 26"/>
                <a:gd name="T15" fmla="*/ 21 h 27"/>
                <a:gd name="T16" fmla="*/ 2 w 26"/>
                <a:gd name="T17" fmla="*/ 20 h 27"/>
                <a:gd name="T18" fmla="*/ 2 w 26"/>
                <a:gd name="T19" fmla="*/ 18 h 27"/>
                <a:gd name="T20" fmla="*/ 3 w 26"/>
                <a:gd name="T21" fmla="*/ 16 h 27"/>
                <a:gd name="T22" fmla="*/ 4 w 26"/>
                <a:gd name="T23" fmla="*/ 15 h 27"/>
                <a:gd name="T24" fmla="*/ 10 w 26"/>
                <a:gd name="T25" fmla="*/ 7 h 27"/>
                <a:gd name="T26" fmla="*/ 10 w 26"/>
                <a:gd name="T27" fmla="*/ 7 h 27"/>
                <a:gd name="T28" fmla="*/ 11 w 26"/>
                <a:gd name="T29" fmla="*/ 6 h 27"/>
                <a:gd name="T30" fmla="*/ 12 w 26"/>
                <a:gd name="T31" fmla="*/ 5 h 27"/>
                <a:gd name="T32" fmla="*/ 14 w 26"/>
                <a:gd name="T33" fmla="*/ 5 h 27"/>
                <a:gd name="T34" fmla="*/ 15 w 26"/>
                <a:gd name="T35" fmla="*/ 5 h 27"/>
                <a:gd name="T36" fmla="*/ 8 w 26"/>
                <a:gd name="T37" fmla="*/ 1 h 27"/>
                <a:gd name="T38" fmla="*/ 9 w 26"/>
                <a:gd name="T39" fmla="*/ 2 h 27"/>
                <a:gd name="T40" fmla="*/ 9 w 26"/>
                <a:gd name="T41" fmla="*/ 3 h 27"/>
                <a:gd name="T42" fmla="*/ 8 w 26"/>
                <a:gd name="T43" fmla="*/ 5 h 27"/>
                <a:gd name="T44" fmla="*/ 2 w 26"/>
                <a:gd name="T45" fmla="*/ 14 h 27"/>
                <a:gd name="T46" fmla="*/ 1 w 26"/>
                <a:gd name="T47" fmla="*/ 15 h 27"/>
                <a:gd name="T48" fmla="*/ 0 w 26"/>
                <a:gd name="T49" fmla="*/ 17 h 27"/>
                <a:gd name="T50" fmla="*/ 0 w 26"/>
                <a:gd name="T51" fmla="*/ 19 h 27"/>
                <a:gd name="T52" fmla="*/ 0 w 26"/>
                <a:gd name="T53" fmla="*/ 20 h 27"/>
                <a:gd name="T54" fmla="*/ 1 w 26"/>
                <a:gd name="T55" fmla="*/ 22 h 27"/>
                <a:gd name="T56" fmla="*/ 2 w 26"/>
                <a:gd name="T57" fmla="*/ 24 h 27"/>
                <a:gd name="T58" fmla="*/ 4 w 26"/>
                <a:gd name="T59" fmla="*/ 24 h 27"/>
                <a:gd name="T60" fmla="*/ 6 w 26"/>
                <a:gd name="T61" fmla="*/ 25 h 27"/>
                <a:gd name="T62" fmla="*/ 7 w 26"/>
                <a:gd name="T63" fmla="*/ 26 h 27"/>
                <a:gd name="T64" fmla="*/ 9 w 26"/>
                <a:gd name="T65" fmla="*/ 26 h 27"/>
                <a:gd name="T66" fmla="*/ 10 w 26"/>
                <a:gd name="T67" fmla="*/ 26 h 27"/>
                <a:gd name="T68" fmla="*/ 12 w 26"/>
                <a:gd name="T69" fmla="*/ 24 h 27"/>
                <a:gd name="T70" fmla="*/ 14 w 26"/>
                <a:gd name="T71" fmla="*/ 24 h 27"/>
                <a:gd name="T72" fmla="*/ 20 w 26"/>
                <a:gd name="T73" fmla="*/ 15 h 27"/>
                <a:gd name="T74" fmla="*/ 21 w 26"/>
                <a:gd name="T75" fmla="*/ 13 h 27"/>
                <a:gd name="T76" fmla="*/ 22 w 26"/>
                <a:gd name="T77" fmla="*/ 12 h 27"/>
                <a:gd name="T78" fmla="*/ 23 w 26"/>
                <a:gd name="T79" fmla="*/ 12 h 27"/>
                <a:gd name="T80" fmla="*/ 24 w 26"/>
                <a:gd name="T81" fmla="*/ 13 h 27"/>
                <a:gd name="T82" fmla="*/ 20 w 26"/>
                <a:gd name="T83" fmla="*/ 8 h 27"/>
                <a:gd name="T84" fmla="*/ 20 w 26"/>
                <a:gd name="T85" fmla="*/ 10 h 27"/>
                <a:gd name="T86" fmla="*/ 20 w 26"/>
                <a:gd name="T87" fmla="*/ 11 h 27"/>
                <a:gd name="T88" fmla="*/ 19 w 26"/>
                <a:gd name="T89" fmla="*/ 12 h 27"/>
                <a:gd name="T90" fmla="*/ 19 w 26"/>
                <a:gd name="T91" fmla="*/ 14 h 2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6"/>
                <a:gd name="T139" fmla="*/ 0 h 27"/>
                <a:gd name="T140" fmla="*/ 26 w 26"/>
                <a:gd name="T141" fmla="*/ 27 h 2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6" h="27">
                  <a:moveTo>
                    <a:pt x="14" y="20"/>
                  </a:moveTo>
                  <a:lnTo>
                    <a:pt x="14" y="21"/>
                  </a:lnTo>
                  <a:lnTo>
                    <a:pt x="13" y="22"/>
                  </a:lnTo>
                  <a:lnTo>
                    <a:pt x="12" y="23"/>
                  </a:lnTo>
                  <a:lnTo>
                    <a:pt x="11" y="24"/>
                  </a:lnTo>
                  <a:lnTo>
                    <a:pt x="10" y="24"/>
                  </a:lnTo>
                  <a:lnTo>
                    <a:pt x="9" y="24"/>
                  </a:lnTo>
                  <a:lnTo>
                    <a:pt x="8" y="25"/>
                  </a:lnTo>
                  <a:lnTo>
                    <a:pt x="7" y="24"/>
                  </a:lnTo>
                  <a:lnTo>
                    <a:pt x="6" y="24"/>
                  </a:lnTo>
                  <a:lnTo>
                    <a:pt x="5" y="24"/>
                  </a:lnTo>
                  <a:lnTo>
                    <a:pt x="4" y="23"/>
                  </a:lnTo>
                  <a:lnTo>
                    <a:pt x="3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5" y="6"/>
                  </a:lnTo>
                  <a:lnTo>
                    <a:pt x="15" y="5"/>
                  </a:lnTo>
                  <a:lnTo>
                    <a:pt x="8" y="0"/>
                  </a:lnTo>
                  <a:lnTo>
                    <a:pt x="8" y="1"/>
                  </a:lnTo>
                  <a:lnTo>
                    <a:pt x="9" y="1"/>
                  </a:lnTo>
                  <a:lnTo>
                    <a:pt x="9" y="2"/>
                  </a:lnTo>
                  <a:lnTo>
                    <a:pt x="9" y="3"/>
                  </a:lnTo>
                  <a:lnTo>
                    <a:pt x="8" y="4"/>
                  </a:lnTo>
                  <a:lnTo>
                    <a:pt x="8" y="5"/>
                  </a:lnTo>
                  <a:lnTo>
                    <a:pt x="7" y="5"/>
                  </a:lnTo>
                  <a:lnTo>
                    <a:pt x="2" y="14"/>
                  </a:lnTo>
                  <a:lnTo>
                    <a:pt x="1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1" y="21"/>
                  </a:lnTo>
                  <a:lnTo>
                    <a:pt x="1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4"/>
                  </a:lnTo>
                  <a:lnTo>
                    <a:pt x="4" y="24"/>
                  </a:lnTo>
                  <a:lnTo>
                    <a:pt x="5" y="25"/>
                  </a:lnTo>
                  <a:lnTo>
                    <a:pt x="6" y="25"/>
                  </a:lnTo>
                  <a:lnTo>
                    <a:pt x="6" y="26"/>
                  </a:lnTo>
                  <a:lnTo>
                    <a:pt x="7" y="26"/>
                  </a:lnTo>
                  <a:lnTo>
                    <a:pt x="8" y="26"/>
                  </a:lnTo>
                  <a:lnTo>
                    <a:pt x="9" y="26"/>
                  </a:lnTo>
                  <a:lnTo>
                    <a:pt x="10" y="26"/>
                  </a:lnTo>
                  <a:lnTo>
                    <a:pt x="11" y="25"/>
                  </a:lnTo>
                  <a:lnTo>
                    <a:pt x="12" y="24"/>
                  </a:lnTo>
                  <a:lnTo>
                    <a:pt x="13" y="24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20" y="15"/>
                  </a:lnTo>
                  <a:lnTo>
                    <a:pt x="21" y="14"/>
                  </a:lnTo>
                  <a:lnTo>
                    <a:pt x="21" y="13"/>
                  </a:lnTo>
                  <a:lnTo>
                    <a:pt x="22" y="13"/>
                  </a:lnTo>
                  <a:lnTo>
                    <a:pt x="22" y="12"/>
                  </a:lnTo>
                  <a:lnTo>
                    <a:pt x="23" y="12"/>
                  </a:lnTo>
                  <a:lnTo>
                    <a:pt x="23" y="13"/>
                  </a:lnTo>
                  <a:lnTo>
                    <a:pt x="24" y="13"/>
                  </a:lnTo>
                  <a:lnTo>
                    <a:pt x="25" y="12"/>
                  </a:lnTo>
                  <a:lnTo>
                    <a:pt x="20" y="8"/>
                  </a:lnTo>
                  <a:lnTo>
                    <a:pt x="19" y="9"/>
                  </a:lnTo>
                  <a:lnTo>
                    <a:pt x="20" y="10"/>
                  </a:lnTo>
                  <a:lnTo>
                    <a:pt x="20" y="11"/>
                  </a:lnTo>
                  <a:lnTo>
                    <a:pt x="20" y="12"/>
                  </a:lnTo>
                  <a:lnTo>
                    <a:pt x="19" y="12"/>
                  </a:lnTo>
                  <a:lnTo>
                    <a:pt x="19" y="13"/>
                  </a:lnTo>
                  <a:lnTo>
                    <a:pt x="19" y="14"/>
                  </a:lnTo>
                  <a:lnTo>
                    <a:pt x="14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5" name="Freeform 566"/>
            <p:cNvSpPr>
              <a:spLocks/>
            </p:cNvSpPr>
            <p:nvPr/>
          </p:nvSpPr>
          <p:spPr bwMode="auto">
            <a:xfrm>
              <a:off x="690" y="3830"/>
              <a:ext cx="23" cy="26"/>
            </a:xfrm>
            <a:custGeom>
              <a:avLst/>
              <a:gdLst>
                <a:gd name="T0" fmla="*/ 13 w 23"/>
                <a:gd name="T1" fmla="*/ 12 h 26"/>
                <a:gd name="T2" fmla="*/ 9 w 23"/>
                <a:gd name="T3" fmla="*/ 10 h 26"/>
                <a:gd name="T4" fmla="*/ 9 w 23"/>
                <a:gd name="T5" fmla="*/ 11 h 26"/>
                <a:gd name="T6" fmla="*/ 8 w 23"/>
                <a:gd name="T7" fmla="*/ 11 h 26"/>
                <a:gd name="T8" fmla="*/ 7 w 23"/>
                <a:gd name="T9" fmla="*/ 12 h 26"/>
                <a:gd name="T10" fmla="*/ 6 w 23"/>
                <a:gd name="T11" fmla="*/ 13 h 26"/>
                <a:gd name="T12" fmla="*/ 6 w 23"/>
                <a:gd name="T13" fmla="*/ 13 h 26"/>
                <a:gd name="T14" fmla="*/ 6 w 23"/>
                <a:gd name="T15" fmla="*/ 14 h 26"/>
                <a:gd name="T16" fmla="*/ 5 w 23"/>
                <a:gd name="T17" fmla="*/ 14 h 26"/>
                <a:gd name="T18" fmla="*/ 5 w 23"/>
                <a:gd name="T19" fmla="*/ 15 h 26"/>
                <a:gd name="T20" fmla="*/ 5 w 23"/>
                <a:gd name="T21" fmla="*/ 15 h 26"/>
                <a:gd name="T22" fmla="*/ 6 w 23"/>
                <a:gd name="T23" fmla="*/ 16 h 26"/>
                <a:gd name="T24" fmla="*/ 6 w 23"/>
                <a:gd name="T25" fmla="*/ 16 h 26"/>
                <a:gd name="T26" fmla="*/ 6 w 23"/>
                <a:gd name="T27" fmla="*/ 17 h 26"/>
                <a:gd name="T28" fmla="*/ 6 w 23"/>
                <a:gd name="T29" fmla="*/ 18 h 26"/>
                <a:gd name="T30" fmla="*/ 0 w 23"/>
                <a:gd name="T31" fmla="*/ 14 h 26"/>
                <a:gd name="T32" fmla="*/ 0 w 23"/>
                <a:gd name="T33" fmla="*/ 13 h 26"/>
                <a:gd name="T34" fmla="*/ 1 w 23"/>
                <a:gd name="T35" fmla="*/ 13 h 26"/>
                <a:gd name="T36" fmla="*/ 2 w 23"/>
                <a:gd name="T37" fmla="*/ 13 h 26"/>
                <a:gd name="T38" fmla="*/ 2 w 23"/>
                <a:gd name="T39" fmla="*/ 13 h 26"/>
                <a:gd name="T40" fmla="*/ 3 w 23"/>
                <a:gd name="T41" fmla="*/ 13 h 26"/>
                <a:gd name="T42" fmla="*/ 4 w 23"/>
                <a:gd name="T43" fmla="*/ 12 h 26"/>
                <a:gd name="T44" fmla="*/ 5 w 23"/>
                <a:gd name="T45" fmla="*/ 12 h 26"/>
                <a:gd name="T46" fmla="*/ 6 w 23"/>
                <a:gd name="T47" fmla="*/ 11 h 26"/>
                <a:gd name="T48" fmla="*/ 6 w 23"/>
                <a:gd name="T49" fmla="*/ 11 h 26"/>
                <a:gd name="T50" fmla="*/ 19 w 23"/>
                <a:gd name="T51" fmla="*/ 0 h 26"/>
                <a:gd name="T52" fmla="*/ 22 w 23"/>
                <a:gd name="T53" fmla="*/ 1 h 26"/>
                <a:gd name="T54" fmla="*/ 18 w 23"/>
                <a:gd name="T55" fmla="*/ 18 h 26"/>
                <a:gd name="T56" fmla="*/ 17 w 23"/>
                <a:gd name="T57" fmla="*/ 19 h 26"/>
                <a:gd name="T58" fmla="*/ 17 w 23"/>
                <a:gd name="T59" fmla="*/ 19 h 26"/>
                <a:gd name="T60" fmla="*/ 17 w 23"/>
                <a:gd name="T61" fmla="*/ 20 h 26"/>
                <a:gd name="T62" fmla="*/ 17 w 23"/>
                <a:gd name="T63" fmla="*/ 22 h 26"/>
                <a:gd name="T64" fmla="*/ 17 w 23"/>
                <a:gd name="T65" fmla="*/ 23 h 26"/>
                <a:gd name="T66" fmla="*/ 17 w 23"/>
                <a:gd name="T67" fmla="*/ 23 h 26"/>
                <a:gd name="T68" fmla="*/ 18 w 23"/>
                <a:gd name="T69" fmla="*/ 23 h 26"/>
                <a:gd name="T70" fmla="*/ 18 w 23"/>
                <a:gd name="T71" fmla="*/ 24 h 26"/>
                <a:gd name="T72" fmla="*/ 18 w 23"/>
                <a:gd name="T73" fmla="*/ 25 h 26"/>
                <a:gd name="T74" fmla="*/ 10 w 23"/>
                <a:gd name="T75" fmla="*/ 20 h 26"/>
                <a:gd name="T76" fmla="*/ 11 w 23"/>
                <a:gd name="T77" fmla="*/ 19 h 26"/>
                <a:gd name="T78" fmla="*/ 12 w 23"/>
                <a:gd name="T79" fmla="*/ 19 h 26"/>
                <a:gd name="T80" fmla="*/ 12 w 23"/>
                <a:gd name="T81" fmla="*/ 20 h 26"/>
                <a:gd name="T82" fmla="*/ 13 w 23"/>
                <a:gd name="T83" fmla="*/ 20 h 26"/>
                <a:gd name="T84" fmla="*/ 13 w 23"/>
                <a:gd name="T85" fmla="*/ 20 h 26"/>
                <a:gd name="T86" fmla="*/ 14 w 23"/>
                <a:gd name="T87" fmla="*/ 20 h 26"/>
                <a:gd name="T88" fmla="*/ 14 w 23"/>
                <a:gd name="T89" fmla="*/ 19 h 26"/>
                <a:gd name="T90" fmla="*/ 15 w 23"/>
                <a:gd name="T91" fmla="*/ 19 h 26"/>
                <a:gd name="T92" fmla="*/ 16 w 23"/>
                <a:gd name="T93" fmla="*/ 14 h 26"/>
                <a:gd name="T94" fmla="*/ 13 w 23"/>
                <a:gd name="T95" fmla="*/ 12 h 26"/>
                <a:gd name="T96" fmla="*/ 13 w 23"/>
                <a:gd name="T97" fmla="*/ 11 h 26"/>
                <a:gd name="T98" fmla="*/ 17 w 23"/>
                <a:gd name="T99" fmla="*/ 13 h 26"/>
                <a:gd name="T100" fmla="*/ 18 w 23"/>
                <a:gd name="T101" fmla="*/ 2 h 26"/>
                <a:gd name="T102" fmla="*/ 10 w 23"/>
                <a:gd name="T103" fmla="*/ 10 h 26"/>
                <a:gd name="T104" fmla="*/ 13 w 23"/>
                <a:gd name="T105" fmla="*/ 11 h 26"/>
                <a:gd name="T106" fmla="*/ 13 w 23"/>
                <a:gd name="T107" fmla="*/ 12 h 2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3"/>
                <a:gd name="T163" fmla="*/ 0 h 26"/>
                <a:gd name="T164" fmla="*/ 23 w 23"/>
                <a:gd name="T165" fmla="*/ 26 h 2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3" h="26">
                  <a:moveTo>
                    <a:pt x="13" y="12"/>
                  </a:moveTo>
                  <a:lnTo>
                    <a:pt x="9" y="10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7" y="12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6" y="18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18" y="18"/>
                  </a:lnTo>
                  <a:lnTo>
                    <a:pt x="17" y="19"/>
                  </a:lnTo>
                  <a:lnTo>
                    <a:pt x="17" y="20"/>
                  </a:lnTo>
                  <a:lnTo>
                    <a:pt x="17" y="22"/>
                  </a:lnTo>
                  <a:lnTo>
                    <a:pt x="17" y="23"/>
                  </a:lnTo>
                  <a:lnTo>
                    <a:pt x="18" y="23"/>
                  </a:lnTo>
                  <a:lnTo>
                    <a:pt x="18" y="24"/>
                  </a:lnTo>
                  <a:lnTo>
                    <a:pt x="18" y="25"/>
                  </a:lnTo>
                  <a:lnTo>
                    <a:pt x="10" y="20"/>
                  </a:lnTo>
                  <a:lnTo>
                    <a:pt x="11" y="19"/>
                  </a:lnTo>
                  <a:lnTo>
                    <a:pt x="12" y="19"/>
                  </a:lnTo>
                  <a:lnTo>
                    <a:pt x="12" y="20"/>
                  </a:lnTo>
                  <a:lnTo>
                    <a:pt x="13" y="20"/>
                  </a:lnTo>
                  <a:lnTo>
                    <a:pt x="14" y="20"/>
                  </a:lnTo>
                  <a:lnTo>
                    <a:pt x="14" y="19"/>
                  </a:lnTo>
                  <a:lnTo>
                    <a:pt x="15" y="19"/>
                  </a:lnTo>
                  <a:lnTo>
                    <a:pt x="16" y="14"/>
                  </a:lnTo>
                  <a:lnTo>
                    <a:pt x="13" y="12"/>
                  </a:lnTo>
                  <a:lnTo>
                    <a:pt x="13" y="11"/>
                  </a:lnTo>
                  <a:lnTo>
                    <a:pt x="17" y="13"/>
                  </a:lnTo>
                  <a:lnTo>
                    <a:pt x="18" y="2"/>
                  </a:lnTo>
                  <a:lnTo>
                    <a:pt x="10" y="10"/>
                  </a:lnTo>
                  <a:lnTo>
                    <a:pt x="13" y="11"/>
                  </a:lnTo>
                  <a:lnTo>
                    <a:pt x="13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6" name="Freeform 567"/>
            <p:cNvSpPr>
              <a:spLocks/>
            </p:cNvSpPr>
            <p:nvPr/>
          </p:nvSpPr>
          <p:spPr bwMode="auto">
            <a:xfrm>
              <a:off x="714" y="3837"/>
              <a:ext cx="24" cy="30"/>
            </a:xfrm>
            <a:custGeom>
              <a:avLst/>
              <a:gdLst>
                <a:gd name="T0" fmla="*/ 13 w 24"/>
                <a:gd name="T1" fmla="*/ 27 h 30"/>
                <a:gd name="T2" fmla="*/ 18 w 24"/>
                <a:gd name="T3" fmla="*/ 28 h 30"/>
                <a:gd name="T4" fmla="*/ 17 w 24"/>
                <a:gd name="T5" fmla="*/ 27 h 30"/>
                <a:gd name="T6" fmla="*/ 17 w 24"/>
                <a:gd name="T7" fmla="*/ 27 h 30"/>
                <a:gd name="T8" fmla="*/ 16 w 24"/>
                <a:gd name="T9" fmla="*/ 26 h 30"/>
                <a:gd name="T10" fmla="*/ 16 w 24"/>
                <a:gd name="T11" fmla="*/ 24 h 30"/>
                <a:gd name="T12" fmla="*/ 15 w 24"/>
                <a:gd name="T13" fmla="*/ 15 h 30"/>
                <a:gd name="T14" fmla="*/ 17 w 24"/>
                <a:gd name="T15" fmla="*/ 16 h 30"/>
                <a:gd name="T16" fmla="*/ 18 w 24"/>
                <a:gd name="T17" fmla="*/ 16 h 30"/>
                <a:gd name="T18" fmla="*/ 20 w 24"/>
                <a:gd name="T19" fmla="*/ 15 h 30"/>
                <a:gd name="T20" fmla="*/ 21 w 24"/>
                <a:gd name="T21" fmla="*/ 14 h 30"/>
                <a:gd name="T22" fmla="*/ 21 w 24"/>
                <a:gd name="T23" fmla="*/ 13 h 30"/>
                <a:gd name="T24" fmla="*/ 22 w 24"/>
                <a:gd name="T25" fmla="*/ 12 h 30"/>
                <a:gd name="T26" fmla="*/ 23 w 24"/>
                <a:gd name="T27" fmla="*/ 12 h 30"/>
                <a:gd name="T28" fmla="*/ 23 w 24"/>
                <a:gd name="T29" fmla="*/ 10 h 30"/>
                <a:gd name="T30" fmla="*/ 22 w 24"/>
                <a:gd name="T31" fmla="*/ 8 h 30"/>
                <a:gd name="T32" fmla="*/ 21 w 24"/>
                <a:gd name="T33" fmla="*/ 7 h 30"/>
                <a:gd name="T34" fmla="*/ 21 w 24"/>
                <a:gd name="T35" fmla="*/ 6 h 30"/>
                <a:gd name="T36" fmla="*/ 19 w 24"/>
                <a:gd name="T37" fmla="*/ 5 h 30"/>
                <a:gd name="T38" fmla="*/ 17 w 24"/>
                <a:gd name="T39" fmla="*/ 4 h 30"/>
                <a:gd name="T40" fmla="*/ 9 w 24"/>
                <a:gd name="T41" fmla="*/ 1 h 30"/>
                <a:gd name="T42" fmla="*/ 10 w 24"/>
                <a:gd name="T43" fmla="*/ 2 h 30"/>
                <a:gd name="T44" fmla="*/ 10 w 24"/>
                <a:gd name="T45" fmla="*/ 3 h 30"/>
                <a:gd name="T46" fmla="*/ 10 w 24"/>
                <a:gd name="T47" fmla="*/ 5 h 30"/>
                <a:gd name="T48" fmla="*/ 5 w 24"/>
                <a:gd name="T49" fmla="*/ 17 h 30"/>
                <a:gd name="T50" fmla="*/ 4 w 24"/>
                <a:gd name="T51" fmla="*/ 18 h 30"/>
                <a:gd name="T52" fmla="*/ 4 w 24"/>
                <a:gd name="T53" fmla="*/ 20 h 30"/>
                <a:gd name="T54" fmla="*/ 2 w 24"/>
                <a:gd name="T55" fmla="*/ 20 h 30"/>
                <a:gd name="T56" fmla="*/ 1 w 24"/>
                <a:gd name="T57" fmla="*/ 20 h 30"/>
                <a:gd name="T58" fmla="*/ 8 w 24"/>
                <a:gd name="T59" fmla="*/ 24 h 30"/>
                <a:gd name="T60" fmla="*/ 7 w 24"/>
                <a:gd name="T61" fmla="*/ 23 h 30"/>
                <a:gd name="T62" fmla="*/ 6 w 24"/>
                <a:gd name="T63" fmla="*/ 22 h 30"/>
                <a:gd name="T64" fmla="*/ 6 w 24"/>
                <a:gd name="T65" fmla="*/ 21 h 30"/>
                <a:gd name="T66" fmla="*/ 7 w 24"/>
                <a:gd name="T67" fmla="*/ 20 h 30"/>
                <a:gd name="T68" fmla="*/ 7 w 24"/>
                <a:gd name="T69" fmla="*/ 18 h 30"/>
                <a:gd name="T70" fmla="*/ 12 w 24"/>
                <a:gd name="T71" fmla="*/ 14 h 3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4"/>
                <a:gd name="T109" fmla="*/ 0 h 30"/>
                <a:gd name="T110" fmla="*/ 24 w 24"/>
                <a:gd name="T111" fmla="*/ 30 h 3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4" h="30">
                  <a:moveTo>
                    <a:pt x="12" y="14"/>
                  </a:moveTo>
                  <a:lnTo>
                    <a:pt x="13" y="27"/>
                  </a:lnTo>
                  <a:lnTo>
                    <a:pt x="17" y="29"/>
                  </a:lnTo>
                  <a:lnTo>
                    <a:pt x="18" y="28"/>
                  </a:lnTo>
                  <a:lnTo>
                    <a:pt x="17" y="28"/>
                  </a:lnTo>
                  <a:lnTo>
                    <a:pt x="17" y="27"/>
                  </a:lnTo>
                  <a:lnTo>
                    <a:pt x="16" y="27"/>
                  </a:lnTo>
                  <a:lnTo>
                    <a:pt x="16" y="26"/>
                  </a:lnTo>
                  <a:lnTo>
                    <a:pt x="16" y="25"/>
                  </a:lnTo>
                  <a:lnTo>
                    <a:pt x="16" y="24"/>
                  </a:lnTo>
                  <a:lnTo>
                    <a:pt x="15" y="23"/>
                  </a:lnTo>
                  <a:lnTo>
                    <a:pt x="15" y="15"/>
                  </a:lnTo>
                  <a:lnTo>
                    <a:pt x="16" y="16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4"/>
                  </a:lnTo>
                  <a:lnTo>
                    <a:pt x="21" y="13"/>
                  </a:lnTo>
                  <a:lnTo>
                    <a:pt x="22" y="13"/>
                  </a:lnTo>
                  <a:lnTo>
                    <a:pt x="22" y="12"/>
                  </a:lnTo>
                  <a:lnTo>
                    <a:pt x="23" y="12"/>
                  </a:lnTo>
                  <a:lnTo>
                    <a:pt x="23" y="11"/>
                  </a:lnTo>
                  <a:lnTo>
                    <a:pt x="23" y="10"/>
                  </a:lnTo>
                  <a:lnTo>
                    <a:pt x="23" y="9"/>
                  </a:lnTo>
                  <a:lnTo>
                    <a:pt x="22" y="8"/>
                  </a:lnTo>
                  <a:lnTo>
                    <a:pt x="22" y="7"/>
                  </a:lnTo>
                  <a:lnTo>
                    <a:pt x="21" y="7"/>
                  </a:lnTo>
                  <a:lnTo>
                    <a:pt x="21" y="6"/>
                  </a:lnTo>
                  <a:lnTo>
                    <a:pt x="20" y="5"/>
                  </a:lnTo>
                  <a:lnTo>
                    <a:pt x="19" y="5"/>
                  </a:lnTo>
                  <a:lnTo>
                    <a:pt x="18" y="4"/>
                  </a:lnTo>
                  <a:lnTo>
                    <a:pt x="17" y="4"/>
                  </a:lnTo>
                  <a:lnTo>
                    <a:pt x="10" y="0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5" y="17"/>
                  </a:lnTo>
                  <a:lnTo>
                    <a:pt x="4" y="18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3" y="20"/>
                  </a:lnTo>
                  <a:lnTo>
                    <a:pt x="2" y="20"/>
                  </a:lnTo>
                  <a:lnTo>
                    <a:pt x="1" y="20"/>
                  </a:lnTo>
                  <a:lnTo>
                    <a:pt x="0" y="21"/>
                  </a:lnTo>
                  <a:lnTo>
                    <a:pt x="8" y="24"/>
                  </a:lnTo>
                  <a:lnTo>
                    <a:pt x="8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1"/>
                  </a:lnTo>
                  <a:lnTo>
                    <a:pt x="6" y="20"/>
                  </a:lnTo>
                  <a:lnTo>
                    <a:pt x="7" y="20"/>
                  </a:lnTo>
                  <a:lnTo>
                    <a:pt x="7" y="19"/>
                  </a:lnTo>
                  <a:lnTo>
                    <a:pt x="7" y="18"/>
                  </a:lnTo>
                  <a:lnTo>
                    <a:pt x="10" y="13"/>
                  </a:lnTo>
                  <a:lnTo>
                    <a:pt x="12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7" name="Freeform 568"/>
            <p:cNvSpPr>
              <a:spLocks/>
            </p:cNvSpPr>
            <p:nvPr/>
          </p:nvSpPr>
          <p:spPr bwMode="auto">
            <a:xfrm>
              <a:off x="744" y="3847"/>
              <a:ext cx="22" cy="26"/>
            </a:xfrm>
            <a:custGeom>
              <a:avLst/>
              <a:gdLst>
                <a:gd name="T0" fmla="*/ 12 w 22"/>
                <a:gd name="T1" fmla="*/ 7 h 26"/>
                <a:gd name="T2" fmla="*/ 12 w 22"/>
                <a:gd name="T3" fmla="*/ 7 h 26"/>
                <a:gd name="T4" fmla="*/ 13 w 22"/>
                <a:gd name="T5" fmla="*/ 6 h 26"/>
                <a:gd name="T6" fmla="*/ 13 w 22"/>
                <a:gd name="T7" fmla="*/ 5 h 26"/>
                <a:gd name="T8" fmla="*/ 14 w 22"/>
                <a:gd name="T9" fmla="*/ 5 h 26"/>
                <a:gd name="T10" fmla="*/ 14 w 22"/>
                <a:gd name="T11" fmla="*/ 4 h 26"/>
                <a:gd name="T12" fmla="*/ 15 w 22"/>
                <a:gd name="T13" fmla="*/ 4 h 26"/>
                <a:gd name="T14" fmla="*/ 15 w 22"/>
                <a:gd name="T15" fmla="*/ 5 h 26"/>
                <a:gd name="T16" fmla="*/ 16 w 22"/>
                <a:gd name="T17" fmla="*/ 5 h 26"/>
                <a:gd name="T18" fmla="*/ 16 w 22"/>
                <a:gd name="T19" fmla="*/ 5 h 26"/>
                <a:gd name="T20" fmla="*/ 17 w 22"/>
                <a:gd name="T21" fmla="*/ 6 h 26"/>
                <a:gd name="T22" fmla="*/ 18 w 22"/>
                <a:gd name="T23" fmla="*/ 6 h 26"/>
                <a:gd name="T24" fmla="*/ 19 w 22"/>
                <a:gd name="T25" fmla="*/ 7 h 26"/>
                <a:gd name="T26" fmla="*/ 19 w 22"/>
                <a:gd name="T27" fmla="*/ 8 h 26"/>
                <a:gd name="T28" fmla="*/ 19 w 22"/>
                <a:gd name="T29" fmla="*/ 8 h 26"/>
                <a:gd name="T30" fmla="*/ 19 w 22"/>
                <a:gd name="T31" fmla="*/ 10 h 26"/>
                <a:gd name="T32" fmla="*/ 20 w 22"/>
                <a:gd name="T33" fmla="*/ 10 h 26"/>
                <a:gd name="T34" fmla="*/ 20 w 22"/>
                <a:gd name="T35" fmla="*/ 11 h 26"/>
                <a:gd name="T36" fmla="*/ 21 w 22"/>
                <a:gd name="T37" fmla="*/ 11 h 26"/>
                <a:gd name="T38" fmla="*/ 20 w 22"/>
                <a:gd name="T39" fmla="*/ 6 h 26"/>
                <a:gd name="T40" fmla="*/ 4 w 22"/>
                <a:gd name="T41" fmla="*/ 0 h 26"/>
                <a:gd name="T42" fmla="*/ 0 w 22"/>
                <a:gd name="T43" fmla="*/ 5 h 26"/>
                <a:gd name="T44" fmla="*/ 1 w 22"/>
                <a:gd name="T45" fmla="*/ 6 h 26"/>
                <a:gd name="T46" fmla="*/ 2 w 22"/>
                <a:gd name="T47" fmla="*/ 5 h 26"/>
                <a:gd name="T48" fmla="*/ 2 w 22"/>
                <a:gd name="T49" fmla="*/ 4 h 26"/>
                <a:gd name="T50" fmla="*/ 3 w 22"/>
                <a:gd name="T51" fmla="*/ 3 h 26"/>
                <a:gd name="T52" fmla="*/ 4 w 22"/>
                <a:gd name="T53" fmla="*/ 3 h 26"/>
                <a:gd name="T54" fmla="*/ 5 w 22"/>
                <a:gd name="T55" fmla="*/ 2 h 26"/>
                <a:gd name="T56" fmla="*/ 5 w 22"/>
                <a:gd name="T57" fmla="*/ 2 h 26"/>
                <a:gd name="T58" fmla="*/ 6 w 22"/>
                <a:gd name="T59" fmla="*/ 2 h 26"/>
                <a:gd name="T60" fmla="*/ 7 w 22"/>
                <a:gd name="T61" fmla="*/ 2 h 26"/>
                <a:gd name="T62" fmla="*/ 8 w 22"/>
                <a:gd name="T63" fmla="*/ 2 h 26"/>
                <a:gd name="T64" fmla="*/ 9 w 22"/>
                <a:gd name="T65" fmla="*/ 2 h 26"/>
                <a:gd name="T66" fmla="*/ 9 w 22"/>
                <a:gd name="T67" fmla="*/ 2 h 26"/>
                <a:gd name="T68" fmla="*/ 9 w 22"/>
                <a:gd name="T69" fmla="*/ 3 h 26"/>
                <a:gd name="T70" fmla="*/ 10 w 22"/>
                <a:gd name="T71" fmla="*/ 3 h 26"/>
                <a:gd name="T72" fmla="*/ 10 w 22"/>
                <a:gd name="T73" fmla="*/ 4 h 26"/>
                <a:gd name="T74" fmla="*/ 10 w 22"/>
                <a:gd name="T75" fmla="*/ 5 h 26"/>
                <a:gd name="T76" fmla="*/ 9 w 22"/>
                <a:gd name="T77" fmla="*/ 6 h 26"/>
                <a:gd name="T78" fmla="*/ 6 w 22"/>
                <a:gd name="T79" fmla="*/ 19 h 26"/>
                <a:gd name="T80" fmla="*/ 5 w 22"/>
                <a:gd name="T81" fmla="*/ 19 h 26"/>
                <a:gd name="T82" fmla="*/ 5 w 22"/>
                <a:gd name="T83" fmla="*/ 20 h 26"/>
                <a:gd name="T84" fmla="*/ 5 w 22"/>
                <a:gd name="T85" fmla="*/ 21 h 26"/>
                <a:gd name="T86" fmla="*/ 5 w 22"/>
                <a:gd name="T87" fmla="*/ 21 h 26"/>
                <a:gd name="T88" fmla="*/ 5 w 22"/>
                <a:gd name="T89" fmla="*/ 22 h 26"/>
                <a:gd name="T90" fmla="*/ 4 w 22"/>
                <a:gd name="T91" fmla="*/ 22 h 26"/>
                <a:gd name="T92" fmla="*/ 3 w 22"/>
                <a:gd name="T93" fmla="*/ 22 h 26"/>
                <a:gd name="T94" fmla="*/ 2 w 22"/>
                <a:gd name="T95" fmla="*/ 22 h 26"/>
                <a:gd name="T96" fmla="*/ 2 w 22"/>
                <a:gd name="T97" fmla="*/ 22 h 26"/>
                <a:gd name="T98" fmla="*/ 10 w 22"/>
                <a:gd name="T99" fmla="*/ 25 h 26"/>
                <a:gd name="T100" fmla="*/ 10 w 22"/>
                <a:gd name="T101" fmla="*/ 24 h 26"/>
                <a:gd name="T102" fmla="*/ 9 w 22"/>
                <a:gd name="T103" fmla="*/ 24 h 26"/>
                <a:gd name="T104" fmla="*/ 9 w 22"/>
                <a:gd name="T105" fmla="*/ 23 h 26"/>
                <a:gd name="T106" fmla="*/ 9 w 22"/>
                <a:gd name="T107" fmla="*/ 23 h 26"/>
                <a:gd name="T108" fmla="*/ 9 w 22"/>
                <a:gd name="T109" fmla="*/ 23 h 26"/>
                <a:gd name="T110" fmla="*/ 9 w 22"/>
                <a:gd name="T111" fmla="*/ 22 h 26"/>
                <a:gd name="T112" fmla="*/ 9 w 22"/>
                <a:gd name="T113" fmla="*/ 21 h 26"/>
                <a:gd name="T114" fmla="*/ 9 w 22"/>
                <a:gd name="T115" fmla="*/ 20 h 26"/>
                <a:gd name="T116" fmla="*/ 9 w 22"/>
                <a:gd name="T117" fmla="*/ 19 h 26"/>
                <a:gd name="T118" fmla="*/ 12 w 22"/>
                <a:gd name="T119" fmla="*/ 7 h 2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2"/>
                <a:gd name="T181" fmla="*/ 0 h 26"/>
                <a:gd name="T182" fmla="*/ 22 w 22"/>
                <a:gd name="T183" fmla="*/ 26 h 2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2" h="26">
                  <a:moveTo>
                    <a:pt x="12" y="7"/>
                  </a:moveTo>
                  <a:lnTo>
                    <a:pt x="12" y="7"/>
                  </a:lnTo>
                  <a:lnTo>
                    <a:pt x="13" y="6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7" y="6"/>
                  </a:lnTo>
                  <a:lnTo>
                    <a:pt x="18" y="6"/>
                  </a:lnTo>
                  <a:lnTo>
                    <a:pt x="19" y="7"/>
                  </a:lnTo>
                  <a:lnTo>
                    <a:pt x="19" y="8"/>
                  </a:lnTo>
                  <a:lnTo>
                    <a:pt x="19" y="10"/>
                  </a:lnTo>
                  <a:lnTo>
                    <a:pt x="20" y="10"/>
                  </a:lnTo>
                  <a:lnTo>
                    <a:pt x="20" y="11"/>
                  </a:lnTo>
                  <a:lnTo>
                    <a:pt x="21" y="11"/>
                  </a:lnTo>
                  <a:lnTo>
                    <a:pt x="20" y="6"/>
                  </a:lnTo>
                  <a:lnTo>
                    <a:pt x="4" y="0"/>
                  </a:lnTo>
                  <a:lnTo>
                    <a:pt x="0" y="5"/>
                  </a:lnTo>
                  <a:lnTo>
                    <a:pt x="1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3"/>
                  </a:lnTo>
                  <a:lnTo>
                    <a:pt x="4" y="3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2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9" y="6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5" y="21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3" y="22"/>
                  </a:lnTo>
                  <a:lnTo>
                    <a:pt x="2" y="22"/>
                  </a:lnTo>
                  <a:lnTo>
                    <a:pt x="10" y="25"/>
                  </a:lnTo>
                  <a:lnTo>
                    <a:pt x="10" y="24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12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8" name="Freeform 569"/>
            <p:cNvSpPr>
              <a:spLocks/>
            </p:cNvSpPr>
            <p:nvPr/>
          </p:nvSpPr>
          <p:spPr bwMode="auto">
            <a:xfrm>
              <a:off x="768" y="3854"/>
              <a:ext cx="21" cy="25"/>
            </a:xfrm>
            <a:custGeom>
              <a:avLst/>
              <a:gdLst>
                <a:gd name="T0" fmla="*/ 14 w 21"/>
                <a:gd name="T1" fmla="*/ 8 h 25"/>
                <a:gd name="T2" fmla="*/ 14 w 21"/>
                <a:gd name="T3" fmla="*/ 10 h 25"/>
                <a:gd name="T4" fmla="*/ 12 w 21"/>
                <a:gd name="T5" fmla="*/ 11 h 25"/>
                <a:gd name="T6" fmla="*/ 11 w 21"/>
                <a:gd name="T7" fmla="*/ 11 h 25"/>
                <a:gd name="T8" fmla="*/ 9 w 21"/>
                <a:gd name="T9" fmla="*/ 11 h 25"/>
                <a:gd name="T10" fmla="*/ 8 w 21"/>
                <a:gd name="T11" fmla="*/ 6 h 25"/>
                <a:gd name="T12" fmla="*/ 8 w 21"/>
                <a:gd name="T13" fmla="*/ 4 h 25"/>
                <a:gd name="T14" fmla="*/ 9 w 21"/>
                <a:gd name="T15" fmla="*/ 3 h 25"/>
                <a:gd name="T16" fmla="*/ 10 w 21"/>
                <a:gd name="T17" fmla="*/ 2 h 25"/>
                <a:gd name="T18" fmla="*/ 12 w 21"/>
                <a:gd name="T19" fmla="*/ 2 h 25"/>
                <a:gd name="T20" fmla="*/ 13 w 21"/>
                <a:gd name="T21" fmla="*/ 2 h 25"/>
                <a:gd name="T22" fmla="*/ 15 w 21"/>
                <a:gd name="T23" fmla="*/ 3 h 25"/>
                <a:gd name="T24" fmla="*/ 16 w 21"/>
                <a:gd name="T25" fmla="*/ 4 h 25"/>
                <a:gd name="T26" fmla="*/ 17 w 21"/>
                <a:gd name="T27" fmla="*/ 5 h 25"/>
                <a:gd name="T28" fmla="*/ 18 w 21"/>
                <a:gd name="T29" fmla="*/ 6 h 25"/>
                <a:gd name="T30" fmla="*/ 18 w 21"/>
                <a:gd name="T31" fmla="*/ 6 h 25"/>
                <a:gd name="T32" fmla="*/ 18 w 21"/>
                <a:gd name="T33" fmla="*/ 8 h 25"/>
                <a:gd name="T34" fmla="*/ 20 w 21"/>
                <a:gd name="T35" fmla="*/ 8 h 25"/>
                <a:gd name="T36" fmla="*/ 4 w 21"/>
                <a:gd name="T37" fmla="*/ 0 h 25"/>
                <a:gd name="T38" fmla="*/ 4 w 21"/>
                <a:gd name="T39" fmla="*/ 2 h 25"/>
                <a:gd name="T40" fmla="*/ 5 w 21"/>
                <a:gd name="T41" fmla="*/ 2 h 25"/>
                <a:gd name="T42" fmla="*/ 6 w 21"/>
                <a:gd name="T43" fmla="*/ 3 h 25"/>
                <a:gd name="T44" fmla="*/ 6 w 21"/>
                <a:gd name="T45" fmla="*/ 5 h 25"/>
                <a:gd name="T46" fmla="*/ 5 w 21"/>
                <a:gd name="T47" fmla="*/ 6 h 25"/>
                <a:gd name="T48" fmla="*/ 3 w 21"/>
                <a:gd name="T49" fmla="*/ 18 h 25"/>
                <a:gd name="T50" fmla="*/ 3 w 21"/>
                <a:gd name="T51" fmla="*/ 19 h 25"/>
                <a:gd name="T52" fmla="*/ 2 w 21"/>
                <a:gd name="T53" fmla="*/ 21 h 25"/>
                <a:gd name="T54" fmla="*/ 1 w 21"/>
                <a:gd name="T55" fmla="*/ 21 h 25"/>
                <a:gd name="T56" fmla="*/ 0 w 21"/>
                <a:gd name="T57" fmla="*/ 22 h 25"/>
                <a:gd name="T58" fmla="*/ 19 w 21"/>
                <a:gd name="T59" fmla="*/ 19 h 25"/>
                <a:gd name="T60" fmla="*/ 18 w 21"/>
                <a:gd name="T61" fmla="*/ 20 h 25"/>
                <a:gd name="T62" fmla="*/ 16 w 21"/>
                <a:gd name="T63" fmla="*/ 21 h 25"/>
                <a:gd name="T64" fmla="*/ 15 w 21"/>
                <a:gd name="T65" fmla="*/ 22 h 25"/>
                <a:gd name="T66" fmla="*/ 14 w 21"/>
                <a:gd name="T67" fmla="*/ 22 h 25"/>
                <a:gd name="T68" fmla="*/ 12 w 21"/>
                <a:gd name="T69" fmla="*/ 22 h 25"/>
                <a:gd name="T70" fmla="*/ 11 w 21"/>
                <a:gd name="T71" fmla="*/ 22 h 25"/>
                <a:gd name="T72" fmla="*/ 9 w 21"/>
                <a:gd name="T73" fmla="*/ 22 h 25"/>
                <a:gd name="T74" fmla="*/ 8 w 21"/>
                <a:gd name="T75" fmla="*/ 22 h 25"/>
                <a:gd name="T76" fmla="*/ 7 w 21"/>
                <a:gd name="T77" fmla="*/ 22 h 25"/>
                <a:gd name="T78" fmla="*/ 6 w 21"/>
                <a:gd name="T79" fmla="*/ 21 h 25"/>
                <a:gd name="T80" fmla="*/ 6 w 21"/>
                <a:gd name="T81" fmla="*/ 19 h 25"/>
                <a:gd name="T82" fmla="*/ 8 w 21"/>
                <a:gd name="T83" fmla="*/ 12 h 25"/>
                <a:gd name="T84" fmla="*/ 9 w 21"/>
                <a:gd name="T85" fmla="*/ 12 h 25"/>
                <a:gd name="T86" fmla="*/ 12 w 21"/>
                <a:gd name="T87" fmla="*/ 13 h 25"/>
                <a:gd name="T88" fmla="*/ 12 w 21"/>
                <a:gd name="T89" fmla="*/ 14 h 25"/>
                <a:gd name="T90" fmla="*/ 12 w 21"/>
                <a:gd name="T91" fmla="*/ 15 h 25"/>
                <a:gd name="T92" fmla="*/ 13 w 21"/>
                <a:gd name="T93" fmla="*/ 16 h 25"/>
                <a:gd name="T94" fmla="*/ 12 w 21"/>
                <a:gd name="T95" fmla="*/ 17 h 25"/>
                <a:gd name="T96" fmla="*/ 15 w 21"/>
                <a:gd name="T97" fmla="*/ 8 h 2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"/>
                <a:gd name="T148" fmla="*/ 0 h 25"/>
                <a:gd name="T149" fmla="*/ 21 w 21"/>
                <a:gd name="T150" fmla="*/ 25 h 2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" h="25">
                  <a:moveTo>
                    <a:pt x="15" y="8"/>
                  </a:moveTo>
                  <a:lnTo>
                    <a:pt x="14" y="8"/>
                  </a:lnTo>
                  <a:lnTo>
                    <a:pt x="14" y="9"/>
                  </a:lnTo>
                  <a:lnTo>
                    <a:pt x="14" y="10"/>
                  </a:lnTo>
                  <a:lnTo>
                    <a:pt x="13" y="10"/>
                  </a:lnTo>
                  <a:lnTo>
                    <a:pt x="12" y="11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8" y="6"/>
                  </a:lnTo>
                  <a:lnTo>
                    <a:pt x="8" y="5"/>
                  </a:lnTo>
                  <a:lnTo>
                    <a:pt x="8" y="4"/>
                  </a:lnTo>
                  <a:lnTo>
                    <a:pt x="9" y="4"/>
                  </a:lnTo>
                  <a:lnTo>
                    <a:pt x="9" y="3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18" y="5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8" y="8"/>
                  </a:lnTo>
                  <a:lnTo>
                    <a:pt x="19" y="8"/>
                  </a:lnTo>
                  <a:lnTo>
                    <a:pt x="20" y="8"/>
                  </a:lnTo>
                  <a:lnTo>
                    <a:pt x="19" y="2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2"/>
                  </a:lnTo>
                  <a:lnTo>
                    <a:pt x="5" y="2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17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2" y="21"/>
                  </a:lnTo>
                  <a:lnTo>
                    <a:pt x="1" y="21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15" y="24"/>
                  </a:lnTo>
                  <a:lnTo>
                    <a:pt x="19" y="19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7" y="20"/>
                  </a:lnTo>
                  <a:lnTo>
                    <a:pt x="16" y="21"/>
                  </a:lnTo>
                  <a:lnTo>
                    <a:pt x="15" y="22"/>
                  </a:lnTo>
                  <a:lnTo>
                    <a:pt x="14" y="22"/>
                  </a:lnTo>
                  <a:lnTo>
                    <a:pt x="13" y="22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10" y="22"/>
                  </a:lnTo>
                  <a:lnTo>
                    <a:pt x="9" y="22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1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8"/>
                  </a:lnTo>
                  <a:lnTo>
                    <a:pt x="8" y="12"/>
                  </a:lnTo>
                  <a:lnTo>
                    <a:pt x="9" y="12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4"/>
                  </a:lnTo>
                  <a:lnTo>
                    <a:pt x="12" y="15"/>
                  </a:lnTo>
                  <a:lnTo>
                    <a:pt x="13" y="15"/>
                  </a:lnTo>
                  <a:lnTo>
                    <a:pt x="13" y="16"/>
                  </a:lnTo>
                  <a:lnTo>
                    <a:pt x="13" y="17"/>
                  </a:lnTo>
                  <a:lnTo>
                    <a:pt x="12" y="17"/>
                  </a:lnTo>
                  <a:lnTo>
                    <a:pt x="13" y="17"/>
                  </a:lnTo>
                  <a:lnTo>
                    <a:pt x="15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9" name="Freeform 570"/>
            <p:cNvSpPr>
              <a:spLocks/>
            </p:cNvSpPr>
            <p:nvPr/>
          </p:nvSpPr>
          <p:spPr bwMode="auto">
            <a:xfrm>
              <a:off x="794" y="3858"/>
              <a:ext cx="19" cy="24"/>
            </a:xfrm>
            <a:custGeom>
              <a:avLst/>
              <a:gdLst>
                <a:gd name="T0" fmla="*/ 14 w 19"/>
                <a:gd name="T1" fmla="*/ 22 h 24"/>
                <a:gd name="T2" fmla="*/ 18 w 19"/>
                <a:gd name="T3" fmla="*/ 21 h 24"/>
                <a:gd name="T4" fmla="*/ 17 w 19"/>
                <a:gd name="T5" fmla="*/ 21 h 24"/>
                <a:gd name="T6" fmla="*/ 16 w 19"/>
                <a:gd name="T7" fmla="*/ 21 h 24"/>
                <a:gd name="T8" fmla="*/ 15 w 19"/>
                <a:gd name="T9" fmla="*/ 20 h 24"/>
                <a:gd name="T10" fmla="*/ 11 w 19"/>
                <a:gd name="T11" fmla="*/ 12 h 24"/>
                <a:gd name="T12" fmla="*/ 13 w 19"/>
                <a:gd name="T13" fmla="*/ 11 h 24"/>
                <a:gd name="T14" fmla="*/ 14 w 19"/>
                <a:gd name="T15" fmla="*/ 11 h 24"/>
                <a:gd name="T16" fmla="*/ 15 w 19"/>
                <a:gd name="T17" fmla="*/ 10 h 24"/>
                <a:gd name="T18" fmla="*/ 16 w 19"/>
                <a:gd name="T19" fmla="*/ 10 h 24"/>
                <a:gd name="T20" fmla="*/ 17 w 19"/>
                <a:gd name="T21" fmla="*/ 9 h 24"/>
                <a:gd name="T22" fmla="*/ 17 w 19"/>
                <a:gd name="T23" fmla="*/ 7 h 24"/>
                <a:gd name="T24" fmla="*/ 17 w 19"/>
                <a:gd name="T25" fmla="*/ 6 h 24"/>
                <a:gd name="T26" fmla="*/ 16 w 19"/>
                <a:gd name="T27" fmla="*/ 4 h 24"/>
                <a:gd name="T28" fmla="*/ 15 w 19"/>
                <a:gd name="T29" fmla="*/ 3 h 24"/>
                <a:gd name="T30" fmla="*/ 14 w 19"/>
                <a:gd name="T31" fmla="*/ 2 h 24"/>
                <a:gd name="T32" fmla="*/ 13 w 19"/>
                <a:gd name="T33" fmla="*/ 2 h 24"/>
                <a:gd name="T34" fmla="*/ 11 w 19"/>
                <a:gd name="T35" fmla="*/ 1 h 24"/>
                <a:gd name="T36" fmla="*/ 10 w 19"/>
                <a:gd name="T37" fmla="*/ 1 h 24"/>
                <a:gd name="T38" fmla="*/ 1 w 19"/>
                <a:gd name="T39" fmla="*/ 0 h 24"/>
                <a:gd name="T40" fmla="*/ 2 w 19"/>
                <a:gd name="T41" fmla="*/ 1 h 24"/>
                <a:gd name="T42" fmla="*/ 2 w 19"/>
                <a:gd name="T43" fmla="*/ 2 h 24"/>
                <a:gd name="T44" fmla="*/ 3 w 19"/>
                <a:gd name="T45" fmla="*/ 2 h 24"/>
                <a:gd name="T46" fmla="*/ 4 w 19"/>
                <a:gd name="T47" fmla="*/ 3 h 24"/>
                <a:gd name="T48" fmla="*/ 3 w 19"/>
                <a:gd name="T49" fmla="*/ 4 h 24"/>
                <a:gd name="T50" fmla="*/ 3 w 19"/>
                <a:gd name="T51" fmla="*/ 17 h 24"/>
                <a:gd name="T52" fmla="*/ 3 w 19"/>
                <a:gd name="T53" fmla="*/ 18 h 24"/>
                <a:gd name="T54" fmla="*/ 2 w 19"/>
                <a:gd name="T55" fmla="*/ 20 h 24"/>
                <a:gd name="T56" fmla="*/ 2 w 19"/>
                <a:gd name="T57" fmla="*/ 21 h 24"/>
                <a:gd name="T58" fmla="*/ 0 w 19"/>
                <a:gd name="T59" fmla="*/ 21 h 24"/>
                <a:gd name="T60" fmla="*/ 8 w 19"/>
                <a:gd name="T61" fmla="*/ 22 h 24"/>
                <a:gd name="T62" fmla="*/ 7 w 19"/>
                <a:gd name="T63" fmla="*/ 21 h 24"/>
                <a:gd name="T64" fmla="*/ 6 w 19"/>
                <a:gd name="T65" fmla="*/ 20 h 24"/>
                <a:gd name="T66" fmla="*/ 5 w 19"/>
                <a:gd name="T67" fmla="*/ 19 h 24"/>
                <a:gd name="T68" fmla="*/ 6 w 19"/>
                <a:gd name="T69" fmla="*/ 18 h 24"/>
                <a:gd name="T70" fmla="*/ 6 w 19"/>
                <a:gd name="T71" fmla="*/ 12 h 2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9"/>
                <a:gd name="T109" fmla="*/ 0 h 24"/>
                <a:gd name="T110" fmla="*/ 19 w 19"/>
                <a:gd name="T111" fmla="*/ 24 h 2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9" h="24">
                  <a:moveTo>
                    <a:pt x="8" y="12"/>
                  </a:moveTo>
                  <a:lnTo>
                    <a:pt x="14" y="22"/>
                  </a:lnTo>
                  <a:lnTo>
                    <a:pt x="18" y="23"/>
                  </a:lnTo>
                  <a:lnTo>
                    <a:pt x="18" y="21"/>
                  </a:lnTo>
                  <a:lnTo>
                    <a:pt x="17" y="21"/>
                  </a:lnTo>
                  <a:lnTo>
                    <a:pt x="16" y="21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19"/>
                  </a:lnTo>
                  <a:lnTo>
                    <a:pt x="11" y="12"/>
                  </a:lnTo>
                  <a:lnTo>
                    <a:pt x="12" y="12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0"/>
                  </a:lnTo>
                  <a:lnTo>
                    <a:pt x="15" y="10"/>
                  </a:lnTo>
                  <a:lnTo>
                    <a:pt x="16" y="10"/>
                  </a:lnTo>
                  <a:lnTo>
                    <a:pt x="16" y="9"/>
                  </a:lnTo>
                  <a:lnTo>
                    <a:pt x="17" y="9"/>
                  </a:lnTo>
                  <a:lnTo>
                    <a:pt x="17" y="8"/>
                  </a:lnTo>
                  <a:lnTo>
                    <a:pt x="17" y="7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16" y="4"/>
                  </a:lnTo>
                  <a:lnTo>
                    <a:pt x="16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9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4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17"/>
                  </a:lnTo>
                  <a:lnTo>
                    <a:pt x="3" y="18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1" y="21"/>
                  </a:lnTo>
                  <a:lnTo>
                    <a:pt x="0" y="21"/>
                  </a:lnTo>
                  <a:lnTo>
                    <a:pt x="8" y="22"/>
                  </a:lnTo>
                  <a:lnTo>
                    <a:pt x="8" y="21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6" y="20"/>
                  </a:lnTo>
                  <a:lnTo>
                    <a:pt x="5" y="20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2"/>
                  </a:lnTo>
                  <a:lnTo>
                    <a:pt x="8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0" name="Freeform 571"/>
            <p:cNvSpPr>
              <a:spLocks/>
            </p:cNvSpPr>
            <p:nvPr/>
          </p:nvSpPr>
          <p:spPr bwMode="auto">
            <a:xfrm>
              <a:off x="833" y="3857"/>
              <a:ext cx="21" cy="24"/>
            </a:xfrm>
            <a:custGeom>
              <a:avLst/>
              <a:gdLst>
                <a:gd name="T0" fmla="*/ 2 w 21"/>
                <a:gd name="T1" fmla="*/ 6 h 24"/>
                <a:gd name="T2" fmla="*/ 2 w 21"/>
                <a:gd name="T3" fmla="*/ 6 h 24"/>
                <a:gd name="T4" fmla="*/ 2 w 21"/>
                <a:gd name="T5" fmla="*/ 5 h 24"/>
                <a:gd name="T6" fmla="*/ 2 w 21"/>
                <a:gd name="T7" fmla="*/ 4 h 24"/>
                <a:gd name="T8" fmla="*/ 2 w 21"/>
                <a:gd name="T9" fmla="*/ 3 h 24"/>
                <a:gd name="T10" fmla="*/ 2 w 21"/>
                <a:gd name="T11" fmla="*/ 3 h 24"/>
                <a:gd name="T12" fmla="*/ 2 w 21"/>
                <a:gd name="T13" fmla="*/ 2 h 24"/>
                <a:gd name="T14" fmla="*/ 1 w 21"/>
                <a:gd name="T15" fmla="*/ 2 h 24"/>
                <a:gd name="T16" fmla="*/ 0 w 21"/>
                <a:gd name="T17" fmla="*/ 2 h 24"/>
                <a:gd name="T18" fmla="*/ 0 w 21"/>
                <a:gd name="T19" fmla="*/ 2 h 24"/>
                <a:gd name="T20" fmla="*/ 8 w 21"/>
                <a:gd name="T21" fmla="*/ 0 h 24"/>
                <a:gd name="T22" fmla="*/ 8 w 21"/>
                <a:gd name="T23" fmla="*/ 0 h 24"/>
                <a:gd name="T24" fmla="*/ 9 w 21"/>
                <a:gd name="T25" fmla="*/ 0 h 24"/>
                <a:gd name="T26" fmla="*/ 10 w 21"/>
                <a:gd name="T27" fmla="*/ 0 h 24"/>
                <a:gd name="T28" fmla="*/ 11 w 21"/>
                <a:gd name="T29" fmla="*/ 0 h 24"/>
                <a:gd name="T30" fmla="*/ 12 w 21"/>
                <a:gd name="T31" fmla="*/ 0 h 24"/>
                <a:gd name="T32" fmla="*/ 12 w 21"/>
                <a:gd name="T33" fmla="*/ 0 h 24"/>
                <a:gd name="T34" fmla="*/ 13 w 21"/>
                <a:gd name="T35" fmla="*/ 1 h 24"/>
                <a:gd name="T36" fmla="*/ 14 w 21"/>
                <a:gd name="T37" fmla="*/ 1 h 24"/>
                <a:gd name="T38" fmla="*/ 15 w 21"/>
                <a:gd name="T39" fmla="*/ 2 h 24"/>
                <a:gd name="T40" fmla="*/ 15 w 21"/>
                <a:gd name="T41" fmla="*/ 2 h 24"/>
                <a:gd name="T42" fmla="*/ 16 w 21"/>
                <a:gd name="T43" fmla="*/ 2 h 24"/>
                <a:gd name="T44" fmla="*/ 17 w 21"/>
                <a:gd name="T45" fmla="*/ 2 h 24"/>
                <a:gd name="T46" fmla="*/ 17 w 21"/>
                <a:gd name="T47" fmla="*/ 3 h 24"/>
                <a:gd name="T48" fmla="*/ 18 w 21"/>
                <a:gd name="T49" fmla="*/ 3 h 24"/>
                <a:gd name="T50" fmla="*/ 18 w 21"/>
                <a:gd name="T51" fmla="*/ 4 h 24"/>
                <a:gd name="T52" fmla="*/ 18 w 21"/>
                <a:gd name="T53" fmla="*/ 4 h 24"/>
                <a:gd name="T54" fmla="*/ 18 w 21"/>
                <a:gd name="T55" fmla="*/ 5 h 24"/>
                <a:gd name="T56" fmla="*/ 19 w 21"/>
                <a:gd name="T57" fmla="*/ 6 h 24"/>
                <a:gd name="T58" fmla="*/ 19 w 21"/>
                <a:gd name="T59" fmla="*/ 6 h 24"/>
                <a:gd name="T60" fmla="*/ 20 w 21"/>
                <a:gd name="T61" fmla="*/ 7 h 24"/>
                <a:gd name="T62" fmla="*/ 20 w 21"/>
                <a:gd name="T63" fmla="*/ 8 h 24"/>
                <a:gd name="T64" fmla="*/ 20 w 21"/>
                <a:gd name="T65" fmla="*/ 9 h 24"/>
                <a:gd name="T66" fmla="*/ 20 w 21"/>
                <a:gd name="T67" fmla="*/ 10 h 24"/>
                <a:gd name="T68" fmla="*/ 20 w 21"/>
                <a:gd name="T69" fmla="*/ 11 h 24"/>
                <a:gd name="T70" fmla="*/ 20 w 21"/>
                <a:gd name="T71" fmla="*/ 12 h 24"/>
                <a:gd name="T72" fmla="*/ 20 w 21"/>
                <a:gd name="T73" fmla="*/ 13 h 24"/>
                <a:gd name="T74" fmla="*/ 20 w 21"/>
                <a:gd name="T75" fmla="*/ 14 h 24"/>
                <a:gd name="T76" fmla="*/ 20 w 21"/>
                <a:gd name="T77" fmla="*/ 15 h 24"/>
                <a:gd name="T78" fmla="*/ 19 w 21"/>
                <a:gd name="T79" fmla="*/ 17 h 24"/>
                <a:gd name="T80" fmla="*/ 19 w 21"/>
                <a:gd name="T81" fmla="*/ 17 h 24"/>
                <a:gd name="T82" fmla="*/ 18 w 21"/>
                <a:gd name="T83" fmla="*/ 18 h 24"/>
                <a:gd name="T84" fmla="*/ 18 w 21"/>
                <a:gd name="T85" fmla="*/ 19 h 24"/>
                <a:gd name="T86" fmla="*/ 17 w 21"/>
                <a:gd name="T87" fmla="*/ 20 h 24"/>
                <a:gd name="T88" fmla="*/ 16 w 21"/>
                <a:gd name="T89" fmla="*/ 20 h 24"/>
                <a:gd name="T90" fmla="*/ 15 w 21"/>
                <a:gd name="T91" fmla="*/ 21 h 24"/>
                <a:gd name="T92" fmla="*/ 14 w 21"/>
                <a:gd name="T93" fmla="*/ 21 h 24"/>
                <a:gd name="T94" fmla="*/ 12 w 21"/>
                <a:gd name="T95" fmla="*/ 21 h 24"/>
                <a:gd name="T96" fmla="*/ 12 w 21"/>
                <a:gd name="T97" fmla="*/ 21 h 24"/>
                <a:gd name="T98" fmla="*/ 10 w 21"/>
                <a:gd name="T99" fmla="*/ 21 h 24"/>
                <a:gd name="T100" fmla="*/ 2 w 21"/>
                <a:gd name="T101" fmla="*/ 23 h 24"/>
                <a:gd name="T102" fmla="*/ 2 w 21"/>
                <a:gd name="T103" fmla="*/ 21 h 24"/>
                <a:gd name="T104" fmla="*/ 3 w 21"/>
                <a:gd name="T105" fmla="*/ 21 h 24"/>
                <a:gd name="T106" fmla="*/ 4 w 21"/>
                <a:gd name="T107" fmla="*/ 21 h 24"/>
                <a:gd name="T108" fmla="*/ 5 w 21"/>
                <a:gd name="T109" fmla="*/ 21 h 24"/>
                <a:gd name="T110" fmla="*/ 5 w 21"/>
                <a:gd name="T111" fmla="*/ 20 h 24"/>
                <a:gd name="T112" fmla="*/ 5 w 21"/>
                <a:gd name="T113" fmla="*/ 19 h 24"/>
                <a:gd name="T114" fmla="*/ 5 w 21"/>
                <a:gd name="T115" fmla="*/ 18 h 24"/>
                <a:gd name="T116" fmla="*/ 5 w 21"/>
                <a:gd name="T117" fmla="*/ 17 h 24"/>
                <a:gd name="T118" fmla="*/ 2 w 21"/>
                <a:gd name="T119" fmla="*/ 6 h 2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1"/>
                <a:gd name="T181" fmla="*/ 0 h 24"/>
                <a:gd name="T182" fmla="*/ 21 w 21"/>
                <a:gd name="T183" fmla="*/ 24 h 2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1" h="24">
                  <a:moveTo>
                    <a:pt x="2" y="6"/>
                  </a:move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9" y="6"/>
                  </a:lnTo>
                  <a:lnTo>
                    <a:pt x="20" y="7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20" y="10"/>
                  </a:lnTo>
                  <a:lnTo>
                    <a:pt x="20" y="11"/>
                  </a:lnTo>
                  <a:lnTo>
                    <a:pt x="20" y="12"/>
                  </a:lnTo>
                  <a:lnTo>
                    <a:pt x="20" y="13"/>
                  </a:lnTo>
                  <a:lnTo>
                    <a:pt x="20" y="14"/>
                  </a:lnTo>
                  <a:lnTo>
                    <a:pt x="20" y="15"/>
                  </a:lnTo>
                  <a:lnTo>
                    <a:pt x="19" y="17"/>
                  </a:lnTo>
                  <a:lnTo>
                    <a:pt x="18" y="18"/>
                  </a:lnTo>
                  <a:lnTo>
                    <a:pt x="18" y="19"/>
                  </a:lnTo>
                  <a:lnTo>
                    <a:pt x="17" y="20"/>
                  </a:lnTo>
                  <a:lnTo>
                    <a:pt x="16" y="20"/>
                  </a:lnTo>
                  <a:lnTo>
                    <a:pt x="15" y="21"/>
                  </a:lnTo>
                  <a:lnTo>
                    <a:pt x="14" y="21"/>
                  </a:lnTo>
                  <a:lnTo>
                    <a:pt x="12" y="21"/>
                  </a:lnTo>
                  <a:lnTo>
                    <a:pt x="10" y="21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3" y="21"/>
                  </a:lnTo>
                  <a:lnTo>
                    <a:pt x="4" y="21"/>
                  </a:lnTo>
                  <a:lnTo>
                    <a:pt x="5" y="21"/>
                  </a:lnTo>
                  <a:lnTo>
                    <a:pt x="5" y="20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2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1" name="Freeform 572"/>
            <p:cNvSpPr>
              <a:spLocks/>
            </p:cNvSpPr>
            <p:nvPr/>
          </p:nvSpPr>
          <p:spPr bwMode="auto">
            <a:xfrm>
              <a:off x="862" y="3850"/>
              <a:ext cx="20" cy="24"/>
            </a:xfrm>
            <a:custGeom>
              <a:avLst/>
              <a:gdLst>
                <a:gd name="T0" fmla="*/ 16 w 20"/>
                <a:gd name="T1" fmla="*/ 14 h 24"/>
                <a:gd name="T2" fmla="*/ 16 w 20"/>
                <a:gd name="T3" fmla="*/ 17 h 24"/>
                <a:gd name="T4" fmla="*/ 15 w 20"/>
                <a:gd name="T5" fmla="*/ 19 h 24"/>
                <a:gd name="T6" fmla="*/ 13 w 20"/>
                <a:gd name="T7" fmla="*/ 21 h 24"/>
                <a:gd name="T8" fmla="*/ 11 w 20"/>
                <a:gd name="T9" fmla="*/ 21 h 24"/>
                <a:gd name="T10" fmla="*/ 8 w 20"/>
                <a:gd name="T11" fmla="*/ 21 h 24"/>
                <a:gd name="T12" fmla="*/ 7 w 20"/>
                <a:gd name="T13" fmla="*/ 19 h 24"/>
                <a:gd name="T14" fmla="*/ 5 w 20"/>
                <a:gd name="T15" fmla="*/ 17 h 24"/>
                <a:gd name="T16" fmla="*/ 5 w 20"/>
                <a:gd name="T17" fmla="*/ 14 h 24"/>
                <a:gd name="T18" fmla="*/ 4 w 20"/>
                <a:gd name="T19" fmla="*/ 12 h 24"/>
                <a:gd name="T20" fmla="*/ 3 w 20"/>
                <a:gd name="T21" fmla="*/ 10 h 24"/>
                <a:gd name="T22" fmla="*/ 3 w 20"/>
                <a:gd name="T23" fmla="*/ 7 h 24"/>
                <a:gd name="T24" fmla="*/ 4 w 20"/>
                <a:gd name="T25" fmla="*/ 5 h 24"/>
                <a:gd name="T26" fmla="*/ 5 w 20"/>
                <a:gd name="T27" fmla="*/ 2 h 24"/>
                <a:gd name="T28" fmla="*/ 7 w 20"/>
                <a:gd name="T29" fmla="*/ 2 h 24"/>
                <a:gd name="T30" fmla="*/ 9 w 20"/>
                <a:gd name="T31" fmla="*/ 2 h 24"/>
                <a:gd name="T32" fmla="*/ 11 w 20"/>
                <a:gd name="T33" fmla="*/ 2 h 24"/>
                <a:gd name="T34" fmla="*/ 14 w 20"/>
                <a:gd name="T35" fmla="*/ 5 h 24"/>
                <a:gd name="T36" fmla="*/ 14 w 20"/>
                <a:gd name="T37" fmla="*/ 7 h 24"/>
                <a:gd name="T38" fmla="*/ 16 w 20"/>
                <a:gd name="T39" fmla="*/ 10 h 24"/>
                <a:gd name="T40" fmla="*/ 19 w 20"/>
                <a:gd name="T41" fmla="*/ 10 h 24"/>
                <a:gd name="T42" fmla="*/ 18 w 20"/>
                <a:gd name="T43" fmla="*/ 8 h 24"/>
                <a:gd name="T44" fmla="*/ 17 w 20"/>
                <a:gd name="T45" fmla="*/ 6 h 24"/>
                <a:gd name="T46" fmla="*/ 15 w 20"/>
                <a:gd name="T47" fmla="*/ 3 h 24"/>
                <a:gd name="T48" fmla="*/ 12 w 20"/>
                <a:gd name="T49" fmla="*/ 2 h 24"/>
                <a:gd name="T50" fmla="*/ 10 w 20"/>
                <a:gd name="T51" fmla="*/ 1 h 24"/>
                <a:gd name="T52" fmla="*/ 7 w 20"/>
                <a:gd name="T53" fmla="*/ 1 h 24"/>
                <a:gd name="T54" fmla="*/ 4 w 20"/>
                <a:gd name="T55" fmla="*/ 2 h 24"/>
                <a:gd name="T56" fmla="*/ 2 w 20"/>
                <a:gd name="T57" fmla="*/ 4 h 24"/>
                <a:gd name="T58" fmla="*/ 1 w 20"/>
                <a:gd name="T59" fmla="*/ 7 h 24"/>
                <a:gd name="T60" fmla="*/ 0 w 20"/>
                <a:gd name="T61" fmla="*/ 10 h 24"/>
                <a:gd name="T62" fmla="*/ 0 w 20"/>
                <a:gd name="T63" fmla="*/ 13 h 24"/>
                <a:gd name="T64" fmla="*/ 2 w 20"/>
                <a:gd name="T65" fmla="*/ 16 h 24"/>
                <a:gd name="T66" fmla="*/ 3 w 20"/>
                <a:gd name="T67" fmla="*/ 19 h 24"/>
                <a:gd name="T68" fmla="*/ 5 w 20"/>
                <a:gd name="T69" fmla="*/ 21 h 24"/>
                <a:gd name="T70" fmla="*/ 8 w 20"/>
                <a:gd name="T71" fmla="*/ 22 h 24"/>
                <a:gd name="T72" fmla="*/ 10 w 20"/>
                <a:gd name="T73" fmla="*/ 23 h 24"/>
                <a:gd name="T74" fmla="*/ 13 w 20"/>
                <a:gd name="T75" fmla="*/ 22 h 24"/>
                <a:gd name="T76" fmla="*/ 15 w 20"/>
                <a:gd name="T77" fmla="*/ 21 h 24"/>
                <a:gd name="T78" fmla="*/ 17 w 20"/>
                <a:gd name="T79" fmla="*/ 19 h 24"/>
                <a:gd name="T80" fmla="*/ 18 w 20"/>
                <a:gd name="T81" fmla="*/ 17 h 24"/>
                <a:gd name="T82" fmla="*/ 19 w 20"/>
                <a:gd name="T83" fmla="*/ 14 h 24"/>
                <a:gd name="T84" fmla="*/ 19 w 20"/>
                <a:gd name="T85" fmla="*/ 11 h 2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0"/>
                <a:gd name="T130" fmla="*/ 0 h 24"/>
                <a:gd name="T131" fmla="*/ 20 w 20"/>
                <a:gd name="T132" fmla="*/ 24 h 24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0" h="24">
                  <a:moveTo>
                    <a:pt x="16" y="13"/>
                  </a:moveTo>
                  <a:lnTo>
                    <a:pt x="16" y="13"/>
                  </a:lnTo>
                  <a:lnTo>
                    <a:pt x="16" y="14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6" y="17"/>
                  </a:lnTo>
                  <a:lnTo>
                    <a:pt x="15" y="18"/>
                  </a:lnTo>
                  <a:lnTo>
                    <a:pt x="15" y="19"/>
                  </a:lnTo>
                  <a:lnTo>
                    <a:pt x="14" y="20"/>
                  </a:lnTo>
                  <a:lnTo>
                    <a:pt x="14" y="21"/>
                  </a:lnTo>
                  <a:lnTo>
                    <a:pt x="13" y="21"/>
                  </a:lnTo>
                  <a:lnTo>
                    <a:pt x="12" y="21"/>
                  </a:lnTo>
                  <a:lnTo>
                    <a:pt x="11" y="21"/>
                  </a:lnTo>
                  <a:lnTo>
                    <a:pt x="10" y="21"/>
                  </a:lnTo>
                  <a:lnTo>
                    <a:pt x="9" y="21"/>
                  </a:lnTo>
                  <a:lnTo>
                    <a:pt x="8" y="21"/>
                  </a:lnTo>
                  <a:lnTo>
                    <a:pt x="7" y="20"/>
                  </a:lnTo>
                  <a:lnTo>
                    <a:pt x="7" y="19"/>
                  </a:lnTo>
                  <a:lnTo>
                    <a:pt x="6" y="18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3" y="9"/>
                  </a:lnTo>
                  <a:lnTo>
                    <a:pt x="3" y="8"/>
                  </a:lnTo>
                  <a:lnTo>
                    <a:pt x="3" y="7"/>
                  </a:lnTo>
                  <a:lnTo>
                    <a:pt x="3" y="6"/>
                  </a:lnTo>
                  <a:lnTo>
                    <a:pt x="4" y="5"/>
                  </a:lnTo>
                  <a:lnTo>
                    <a:pt x="4" y="4"/>
                  </a:lnTo>
                  <a:lnTo>
                    <a:pt x="5" y="3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1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3"/>
                  </a:lnTo>
                  <a:lnTo>
                    <a:pt x="13" y="4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4" y="7"/>
                  </a:lnTo>
                  <a:lnTo>
                    <a:pt x="15" y="9"/>
                  </a:lnTo>
                  <a:lnTo>
                    <a:pt x="15" y="10"/>
                  </a:lnTo>
                  <a:lnTo>
                    <a:pt x="16" y="10"/>
                  </a:lnTo>
                  <a:lnTo>
                    <a:pt x="16" y="13"/>
                  </a:lnTo>
                  <a:lnTo>
                    <a:pt x="19" y="11"/>
                  </a:lnTo>
                  <a:lnTo>
                    <a:pt x="19" y="10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7" y="7"/>
                  </a:lnTo>
                  <a:lnTo>
                    <a:pt x="17" y="6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9" y="0"/>
                  </a:lnTo>
                  <a:lnTo>
                    <a:pt x="8" y="1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4" y="21"/>
                  </a:lnTo>
                  <a:lnTo>
                    <a:pt x="5" y="21"/>
                  </a:lnTo>
                  <a:lnTo>
                    <a:pt x="6" y="22"/>
                  </a:lnTo>
                  <a:lnTo>
                    <a:pt x="8" y="22"/>
                  </a:lnTo>
                  <a:lnTo>
                    <a:pt x="8" y="23"/>
                  </a:lnTo>
                  <a:lnTo>
                    <a:pt x="9" y="23"/>
                  </a:lnTo>
                  <a:lnTo>
                    <a:pt x="10" y="23"/>
                  </a:lnTo>
                  <a:lnTo>
                    <a:pt x="11" y="23"/>
                  </a:lnTo>
                  <a:lnTo>
                    <a:pt x="12" y="22"/>
                  </a:lnTo>
                  <a:lnTo>
                    <a:pt x="13" y="22"/>
                  </a:lnTo>
                  <a:lnTo>
                    <a:pt x="14" y="21"/>
                  </a:lnTo>
                  <a:lnTo>
                    <a:pt x="15" y="21"/>
                  </a:lnTo>
                  <a:lnTo>
                    <a:pt x="16" y="20"/>
                  </a:lnTo>
                  <a:lnTo>
                    <a:pt x="17" y="20"/>
                  </a:lnTo>
                  <a:lnTo>
                    <a:pt x="17" y="19"/>
                  </a:lnTo>
                  <a:lnTo>
                    <a:pt x="17" y="18"/>
                  </a:lnTo>
                  <a:lnTo>
                    <a:pt x="18" y="17"/>
                  </a:lnTo>
                  <a:lnTo>
                    <a:pt x="18" y="16"/>
                  </a:lnTo>
                  <a:lnTo>
                    <a:pt x="19" y="15"/>
                  </a:lnTo>
                  <a:lnTo>
                    <a:pt x="19" y="14"/>
                  </a:lnTo>
                  <a:lnTo>
                    <a:pt x="19" y="13"/>
                  </a:lnTo>
                  <a:lnTo>
                    <a:pt x="19" y="11"/>
                  </a:lnTo>
                  <a:lnTo>
                    <a:pt x="16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2" name="Freeform 573"/>
            <p:cNvSpPr>
              <a:spLocks/>
            </p:cNvSpPr>
            <p:nvPr/>
          </p:nvSpPr>
          <p:spPr bwMode="auto">
            <a:xfrm>
              <a:off x="885" y="3843"/>
              <a:ext cx="24" cy="25"/>
            </a:xfrm>
            <a:custGeom>
              <a:avLst/>
              <a:gdLst>
                <a:gd name="T0" fmla="*/ 22 w 24"/>
                <a:gd name="T1" fmla="*/ 11 h 25"/>
                <a:gd name="T2" fmla="*/ 21 w 24"/>
                <a:gd name="T3" fmla="*/ 12 h 25"/>
                <a:gd name="T4" fmla="*/ 21 w 24"/>
                <a:gd name="T5" fmla="*/ 13 h 25"/>
                <a:gd name="T6" fmla="*/ 21 w 24"/>
                <a:gd name="T7" fmla="*/ 14 h 25"/>
                <a:gd name="T8" fmla="*/ 21 w 24"/>
                <a:gd name="T9" fmla="*/ 14 h 25"/>
                <a:gd name="T10" fmla="*/ 21 w 24"/>
                <a:gd name="T11" fmla="*/ 15 h 25"/>
                <a:gd name="T12" fmla="*/ 21 w 24"/>
                <a:gd name="T13" fmla="*/ 16 h 25"/>
                <a:gd name="T14" fmla="*/ 20 w 24"/>
                <a:gd name="T15" fmla="*/ 16 h 25"/>
                <a:gd name="T16" fmla="*/ 20 w 24"/>
                <a:gd name="T17" fmla="*/ 17 h 25"/>
                <a:gd name="T18" fmla="*/ 19 w 24"/>
                <a:gd name="T19" fmla="*/ 18 h 25"/>
                <a:gd name="T20" fmla="*/ 18 w 24"/>
                <a:gd name="T21" fmla="*/ 18 h 25"/>
                <a:gd name="T22" fmla="*/ 18 w 24"/>
                <a:gd name="T23" fmla="*/ 18 h 25"/>
                <a:gd name="T24" fmla="*/ 17 w 24"/>
                <a:gd name="T25" fmla="*/ 18 h 25"/>
                <a:gd name="T26" fmla="*/ 17 w 24"/>
                <a:gd name="T27" fmla="*/ 18 h 25"/>
                <a:gd name="T28" fmla="*/ 17 w 24"/>
                <a:gd name="T29" fmla="*/ 19 h 25"/>
                <a:gd name="T30" fmla="*/ 16 w 24"/>
                <a:gd name="T31" fmla="*/ 19 h 25"/>
                <a:gd name="T32" fmla="*/ 15 w 24"/>
                <a:gd name="T33" fmla="*/ 19 h 25"/>
                <a:gd name="T34" fmla="*/ 14 w 24"/>
                <a:gd name="T35" fmla="*/ 19 h 25"/>
                <a:gd name="T36" fmla="*/ 13 w 24"/>
                <a:gd name="T37" fmla="*/ 19 h 25"/>
                <a:gd name="T38" fmla="*/ 13 w 24"/>
                <a:gd name="T39" fmla="*/ 18 h 25"/>
                <a:gd name="T40" fmla="*/ 13 w 24"/>
                <a:gd name="T41" fmla="*/ 18 h 25"/>
                <a:gd name="T42" fmla="*/ 13 w 24"/>
                <a:gd name="T43" fmla="*/ 18 h 25"/>
                <a:gd name="T44" fmla="*/ 13 w 24"/>
                <a:gd name="T45" fmla="*/ 17 h 25"/>
                <a:gd name="T46" fmla="*/ 7 w 24"/>
                <a:gd name="T47" fmla="*/ 6 h 25"/>
                <a:gd name="T48" fmla="*/ 7 w 24"/>
                <a:gd name="T49" fmla="*/ 5 h 25"/>
                <a:gd name="T50" fmla="*/ 7 w 24"/>
                <a:gd name="T51" fmla="*/ 4 h 25"/>
                <a:gd name="T52" fmla="*/ 6 w 24"/>
                <a:gd name="T53" fmla="*/ 4 h 25"/>
                <a:gd name="T54" fmla="*/ 6 w 24"/>
                <a:gd name="T55" fmla="*/ 3 h 25"/>
                <a:gd name="T56" fmla="*/ 6 w 24"/>
                <a:gd name="T57" fmla="*/ 2 h 25"/>
                <a:gd name="T58" fmla="*/ 6 w 24"/>
                <a:gd name="T59" fmla="*/ 2 h 25"/>
                <a:gd name="T60" fmla="*/ 7 w 24"/>
                <a:gd name="T61" fmla="*/ 2 h 25"/>
                <a:gd name="T62" fmla="*/ 7 w 24"/>
                <a:gd name="T63" fmla="*/ 1 h 25"/>
                <a:gd name="T64" fmla="*/ 8 w 24"/>
                <a:gd name="T65" fmla="*/ 1 h 25"/>
                <a:gd name="T66" fmla="*/ 8 w 24"/>
                <a:gd name="T67" fmla="*/ 0 h 25"/>
                <a:gd name="T68" fmla="*/ 0 w 24"/>
                <a:gd name="T69" fmla="*/ 3 h 25"/>
                <a:gd name="T70" fmla="*/ 0 w 24"/>
                <a:gd name="T71" fmla="*/ 4 h 25"/>
                <a:gd name="T72" fmla="*/ 1 w 24"/>
                <a:gd name="T73" fmla="*/ 4 h 25"/>
                <a:gd name="T74" fmla="*/ 2 w 24"/>
                <a:gd name="T75" fmla="*/ 4 h 25"/>
                <a:gd name="T76" fmla="*/ 2 w 24"/>
                <a:gd name="T77" fmla="*/ 4 h 25"/>
                <a:gd name="T78" fmla="*/ 3 w 24"/>
                <a:gd name="T79" fmla="*/ 4 h 25"/>
                <a:gd name="T80" fmla="*/ 3 w 24"/>
                <a:gd name="T81" fmla="*/ 5 h 25"/>
                <a:gd name="T82" fmla="*/ 4 w 24"/>
                <a:gd name="T83" fmla="*/ 5 h 25"/>
                <a:gd name="T84" fmla="*/ 4 w 24"/>
                <a:gd name="T85" fmla="*/ 6 h 25"/>
                <a:gd name="T86" fmla="*/ 5 w 24"/>
                <a:gd name="T87" fmla="*/ 6 h 25"/>
                <a:gd name="T88" fmla="*/ 5 w 24"/>
                <a:gd name="T89" fmla="*/ 7 h 25"/>
                <a:gd name="T90" fmla="*/ 10 w 24"/>
                <a:gd name="T91" fmla="*/ 18 h 25"/>
                <a:gd name="T92" fmla="*/ 10 w 24"/>
                <a:gd name="T93" fmla="*/ 18 h 25"/>
                <a:gd name="T94" fmla="*/ 10 w 24"/>
                <a:gd name="T95" fmla="*/ 19 h 25"/>
                <a:gd name="T96" fmla="*/ 10 w 24"/>
                <a:gd name="T97" fmla="*/ 19 h 25"/>
                <a:gd name="T98" fmla="*/ 10 w 24"/>
                <a:gd name="T99" fmla="*/ 20 h 25"/>
                <a:gd name="T100" fmla="*/ 10 w 24"/>
                <a:gd name="T101" fmla="*/ 21 h 25"/>
                <a:gd name="T102" fmla="*/ 10 w 24"/>
                <a:gd name="T103" fmla="*/ 22 h 25"/>
                <a:gd name="T104" fmla="*/ 9 w 24"/>
                <a:gd name="T105" fmla="*/ 22 h 25"/>
                <a:gd name="T106" fmla="*/ 9 w 24"/>
                <a:gd name="T107" fmla="*/ 22 h 25"/>
                <a:gd name="T108" fmla="*/ 8 w 24"/>
                <a:gd name="T109" fmla="*/ 22 h 25"/>
                <a:gd name="T110" fmla="*/ 9 w 24"/>
                <a:gd name="T111" fmla="*/ 24 h 25"/>
                <a:gd name="T112" fmla="*/ 23 w 24"/>
                <a:gd name="T113" fmla="*/ 17 h 25"/>
                <a:gd name="T114" fmla="*/ 23 w 24"/>
                <a:gd name="T115" fmla="*/ 11 h 25"/>
                <a:gd name="T116" fmla="*/ 22 w 24"/>
                <a:gd name="T117" fmla="*/ 11 h 2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4"/>
                <a:gd name="T178" fmla="*/ 0 h 25"/>
                <a:gd name="T179" fmla="*/ 24 w 24"/>
                <a:gd name="T180" fmla="*/ 25 h 2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4" h="25">
                  <a:moveTo>
                    <a:pt x="22" y="11"/>
                  </a:moveTo>
                  <a:lnTo>
                    <a:pt x="21" y="12"/>
                  </a:lnTo>
                  <a:lnTo>
                    <a:pt x="21" y="13"/>
                  </a:lnTo>
                  <a:lnTo>
                    <a:pt x="21" y="14"/>
                  </a:lnTo>
                  <a:lnTo>
                    <a:pt x="21" y="15"/>
                  </a:lnTo>
                  <a:lnTo>
                    <a:pt x="21" y="16"/>
                  </a:lnTo>
                  <a:lnTo>
                    <a:pt x="20" y="16"/>
                  </a:lnTo>
                  <a:lnTo>
                    <a:pt x="20" y="17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7" y="18"/>
                  </a:lnTo>
                  <a:lnTo>
                    <a:pt x="17" y="19"/>
                  </a:lnTo>
                  <a:lnTo>
                    <a:pt x="16" y="19"/>
                  </a:lnTo>
                  <a:lnTo>
                    <a:pt x="15" y="19"/>
                  </a:lnTo>
                  <a:lnTo>
                    <a:pt x="14" y="19"/>
                  </a:lnTo>
                  <a:lnTo>
                    <a:pt x="13" y="19"/>
                  </a:lnTo>
                  <a:lnTo>
                    <a:pt x="13" y="18"/>
                  </a:lnTo>
                  <a:lnTo>
                    <a:pt x="13" y="17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10" y="18"/>
                  </a:lnTo>
                  <a:lnTo>
                    <a:pt x="10" y="19"/>
                  </a:lnTo>
                  <a:lnTo>
                    <a:pt x="10" y="20"/>
                  </a:lnTo>
                  <a:lnTo>
                    <a:pt x="10" y="21"/>
                  </a:lnTo>
                  <a:lnTo>
                    <a:pt x="10" y="22"/>
                  </a:lnTo>
                  <a:lnTo>
                    <a:pt x="9" y="22"/>
                  </a:lnTo>
                  <a:lnTo>
                    <a:pt x="8" y="22"/>
                  </a:lnTo>
                  <a:lnTo>
                    <a:pt x="9" y="24"/>
                  </a:lnTo>
                  <a:lnTo>
                    <a:pt x="23" y="17"/>
                  </a:lnTo>
                  <a:lnTo>
                    <a:pt x="23" y="11"/>
                  </a:lnTo>
                  <a:lnTo>
                    <a:pt x="22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3" name="Freeform 574"/>
            <p:cNvSpPr>
              <a:spLocks/>
            </p:cNvSpPr>
            <p:nvPr/>
          </p:nvSpPr>
          <p:spPr bwMode="auto">
            <a:xfrm>
              <a:off x="907" y="3832"/>
              <a:ext cx="26" cy="24"/>
            </a:xfrm>
            <a:custGeom>
              <a:avLst/>
              <a:gdLst>
                <a:gd name="T0" fmla="*/ 23 w 26"/>
                <a:gd name="T1" fmla="*/ 10 h 24"/>
                <a:gd name="T2" fmla="*/ 23 w 26"/>
                <a:gd name="T3" fmla="*/ 10 h 24"/>
                <a:gd name="T4" fmla="*/ 23 w 26"/>
                <a:gd name="T5" fmla="*/ 11 h 24"/>
                <a:gd name="T6" fmla="*/ 23 w 26"/>
                <a:gd name="T7" fmla="*/ 12 h 24"/>
                <a:gd name="T8" fmla="*/ 23 w 26"/>
                <a:gd name="T9" fmla="*/ 13 h 24"/>
                <a:gd name="T10" fmla="*/ 23 w 26"/>
                <a:gd name="T11" fmla="*/ 13 h 24"/>
                <a:gd name="T12" fmla="*/ 23 w 26"/>
                <a:gd name="T13" fmla="*/ 14 h 24"/>
                <a:gd name="T14" fmla="*/ 22 w 26"/>
                <a:gd name="T15" fmla="*/ 14 h 24"/>
                <a:gd name="T16" fmla="*/ 22 w 26"/>
                <a:gd name="T17" fmla="*/ 15 h 24"/>
                <a:gd name="T18" fmla="*/ 21 w 26"/>
                <a:gd name="T19" fmla="*/ 16 h 24"/>
                <a:gd name="T20" fmla="*/ 20 w 26"/>
                <a:gd name="T21" fmla="*/ 17 h 24"/>
                <a:gd name="T22" fmla="*/ 19 w 26"/>
                <a:gd name="T23" fmla="*/ 17 h 24"/>
                <a:gd name="T24" fmla="*/ 19 w 26"/>
                <a:gd name="T25" fmla="*/ 17 h 24"/>
                <a:gd name="T26" fmla="*/ 19 w 26"/>
                <a:gd name="T27" fmla="*/ 17 h 24"/>
                <a:gd name="T28" fmla="*/ 18 w 26"/>
                <a:gd name="T29" fmla="*/ 18 h 24"/>
                <a:gd name="T30" fmla="*/ 17 w 26"/>
                <a:gd name="T31" fmla="*/ 18 h 24"/>
                <a:gd name="T32" fmla="*/ 16 w 26"/>
                <a:gd name="T33" fmla="*/ 18 h 24"/>
                <a:gd name="T34" fmla="*/ 15 w 26"/>
                <a:gd name="T35" fmla="*/ 18 h 24"/>
                <a:gd name="T36" fmla="*/ 15 w 26"/>
                <a:gd name="T37" fmla="*/ 17 h 24"/>
                <a:gd name="T38" fmla="*/ 15 w 26"/>
                <a:gd name="T39" fmla="*/ 17 h 24"/>
                <a:gd name="T40" fmla="*/ 15 w 26"/>
                <a:gd name="T41" fmla="*/ 17 h 24"/>
                <a:gd name="T42" fmla="*/ 7 w 26"/>
                <a:gd name="T43" fmla="*/ 6 h 24"/>
                <a:gd name="T44" fmla="*/ 7 w 26"/>
                <a:gd name="T45" fmla="*/ 5 h 24"/>
                <a:gd name="T46" fmla="*/ 6 w 26"/>
                <a:gd name="T47" fmla="*/ 4 h 24"/>
                <a:gd name="T48" fmla="*/ 6 w 26"/>
                <a:gd name="T49" fmla="*/ 3 h 24"/>
                <a:gd name="T50" fmla="*/ 6 w 26"/>
                <a:gd name="T51" fmla="*/ 2 h 24"/>
                <a:gd name="T52" fmla="*/ 6 w 26"/>
                <a:gd name="T53" fmla="*/ 2 h 24"/>
                <a:gd name="T54" fmla="*/ 7 w 26"/>
                <a:gd name="T55" fmla="*/ 2 h 24"/>
                <a:gd name="T56" fmla="*/ 7 w 26"/>
                <a:gd name="T57" fmla="*/ 1 h 24"/>
                <a:gd name="T58" fmla="*/ 8 w 26"/>
                <a:gd name="T59" fmla="*/ 1 h 24"/>
                <a:gd name="T60" fmla="*/ 7 w 26"/>
                <a:gd name="T61" fmla="*/ 0 h 24"/>
                <a:gd name="T62" fmla="*/ 0 w 26"/>
                <a:gd name="T63" fmla="*/ 4 h 24"/>
                <a:gd name="T64" fmla="*/ 1 w 26"/>
                <a:gd name="T65" fmla="*/ 5 h 24"/>
                <a:gd name="T66" fmla="*/ 2 w 26"/>
                <a:gd name="T67" fmla="*/ 5 h 24"/>
                <a:gd name="T68" fmla="*/ 2 w 26"/>
                <a:gd name="T69" fmla="*/ 4 h 24"/>
                <a:gd name="T70" fmla="*/ 2 w 26"/>
                <a:gd name="T71" fmla="*/ 4 h 24"/>
                <a:gd name="T72" fmla="*/ 3 w 26"/>
                <a:gd name="T73" fmla="*/ 4 h 24"/>
                <a:gd name="T74" fmla="*/ 3 w 26"/>
                <a:gd name="T75" fmla="*/ 5 h 24"/>
                <a:gd name="T76" fmla="*/ 4 w 26"/>
                <a:gd name="T77" fmla="*/ 5 h 24"/>
                <a:gd name="T78" fmla="*/ 4 w 26"/>
                <a:gd name="T79" fmla="*/ 6 h 24"/>
                <a:gd name="T80" fmla="*/ 5 w 26"/>
                <a:gd name="T81" fmla="*/ 6 h 24"/>
                <a:gd name="T82" fmla="*/ 5 w 26"/>
                <a:gd name="T83" fmla="*/ 6 h 24"/>
                <a:gd name="T84" fmla="*/ 6 w 26"/>
                <a:gd name="T85" fmla="*/ 7 h 24"/>
                <a:gd name="T86" fmla="*/ 11 w 26"/>
                <a:gd name="T87" fmla="*/ 17 h 24"/>
                <a:gd name="T88" fmla="*/ 11 w 26"/>
                <a:gd name="T89" fmla="*/ 18 h 24"/>
                <a:gd name="T90" fmla="*/ 12 w 26"/>
                <a:gd name="T91" fmla="*/ 18 h 24"/>
                <a:gd name="T92" fmla="*/ 12 w 26"/>
                <a:gd name="T93" fmla="*/ 19 h 24"/>
                <a:gd name="T94" fmla="*/ 12 w 26"/>
                <a:gd name="T95" fmla="*/ 20 h 24"/>
                <a:gd name="T96" fmla="*/ 12 w 26"/>
                <a:gd name="T97" fmla="*/ 21 h 24"/>
                <a:gd name="T98" fmla="*/ 12 w 26"/>
                <a:gd name="T99" fmla="*/ 21 h 24"/>
                <a:gd name="T100" fmla="*/ 11 w 26"/>
                <a:gd name="T101" fmla="*/ 21 h 24"/>
                <a:gd name="T102" fmla="*/ 11 w 26"/>
                <a:gd name="T103" fmla="*/ 22 h 24"/>
                <a:gd name="T104" fmla="*/ 10 w 26"/>
                <a:gd name="T105" fmla="*/ 22 h 24"/>
                <a:gd name="T106" fmla="*/ 11 w 26"/>
                <a:gd name="T107" fmla="*/ 23 h 24"/>
                <a:gd name="T108" fmla="*/ 25 w 26"/>
                <a:gd name="T109" fmla="*/ 16 h 24"/>
                <a:gd name="T110" fmla="*/ 23 w 26"/>
                <a:gd name="T111" fmla="*/ 10 h 24"/>
                <a:gd name="T112" fmla="*/ 23 w 26"/>
                <a:gd name="T113" fmla="*/ 10 h 2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6"/>
                <a:gd name="T172" fmla="*/ 0 h 24"/>
                <a:gd name="T173" fmla="*/ 26 w 26"/>
                <a:gd name="T174" fmla="*/ 24 h 2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6" h="24">
                  <a:moveTo>
                    <a:pt x="23" y="10"/>
                  </a:moveTo>
                  <a:lnTo>
                    <a:pt x="23" y="10"/>
                  </a:lnTo>
                  <a:lnTo>
                    <a:pt x="23" y="11"/>
                  </a:lnTo>
                  <a:lnTo>
                    <a:pt x="23" y="12"/>
                  </a:lnTo>
                  <a:lnTo>
                    <a:pt x="23" y="13"/>
                  </a:lnTo>
                  <a:lnTo>
                    <a:pt x="23" y="14"/>
                  </a:lnTo>
                  <a:lnTo>
                    <a:pt x="22" y="14"/>
                  </a:lnTo>
                  <a:lnTo>
                    <a:pt x="22" y="15"/>
                  </a:lnTo>
                  <a:lnTo>
                    <a:pt x="21" y="16"/>
                  </a:lnTo>
                  <a:lnTo>
                    <a:pt x="20" y="17"/>
                  </a:lnTo>
                  <a:lnTo>
                    <a:pt x="19" y="17"/>
                  </a:lnTo>
                  <a:lnTo>
                    <a:pt x="18" y="18"/>
                  </a:lnTo>
                  <a:lnTo>
                    <a:pt x="17" y="18"/>
                  </a:lnTo>
                  <a:lnTo>
                    <a:pt x="16" y="18"/>
                  </a:lnTo>
                  <a:lnTo>
                    <a:pt x="15" y="18"/>
                  </a:lnTo>
                  <a:lnTo>
                    <a:pt x="15" y="17"/>
                  </a:lnTo>
                  <a:lnTo>
                    <a:pt x="7" y="6"/>
                  </a:lnTo>
                  <a:lnTo>
                    <a:pt x="7" y="5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1"/>
                  </a:lnTo>
                  <a:lnTo>
                    <a:pt x="8" y="1"/>
                  </a:lnTo>
                  <a:lnTo>
                    <a:pt x="7" y="0"/>
                  </a:lnTo>
                  <a:lnTo>
                    <a:pt x="0" y="4"/>
                  </a:lnTo>
                  <a:lnTo>
                    <a:pt x="1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5" y="6"/>
                  </a:lnTo>
                  <a:lnTo>
                    <a:pt x="6" y="7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2" y="18"/>
                  </a:lnTo>
                  <a:lnTo>
                    <a:pt x="12" y="19"/>
                  </a:lnTo>
                  <a:lnTo>
                    <a:pt x="12" y="20"/>
                  </a:lnTo>
                  <a:lnTo>
                    <a:pt x="12" y="21"/>
                  </a:lnTo>
                  <a:lnTo>
                    <a:pt x="11" y="21"/>
                  </a:lnTo>
                  <a:lnTo>
                    <a:pt x="11" y="22"/>
                  </a:lnTo>
                  <a:lnTo>
                    <a:pt x="10" y="22"/>
                  </a:lnTo>
                  <a:lnTo>
                    <a:pt x="11" y="23"/>
                  </a:lnTo>
                  <a:lnTo>
                    <a:pt x="25" y="16"/>
                  </a:lnTo>
                  <a:lnTo>
                    <a:pt x="23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4" name="Freeform 575"/>
            <p:cNvSpPr>
              <a:spLocks/>
            </p:cNvSpPr>
            <p:nvPr/>
          </p:nvSpPr>
          <p:spPr bwMode="auto">
            <a:xfrm>
              <a:off x="947" y="3797"/>
              <a:ext cx="33" cy="27"/>
            </a:xfrm>
            <a:custGeom>
              <a:avLst/>
              <a:gdLst>
                <a:gd name="T0" fmla="*/ 28 w 33"/>
                <a:gd name="T1" fmla="*/ 15 h 27"/>
                <a:gd name="T2" fmla="*/ 31 w 33"/>
                <a:gd name="T3" fmla="*/ 11 h 27"/>
                <a:gd name="T4" fmla="*/ 30 w 33"/>
                <a:gd name="T5" fmla="*/ 12 h 27"/>
                <a:gd name="T6" fmla="*/ 29 w 33"/>
                <a:gd name="T7" fmla="*/ 12 h 27"/>
                <a:gd name="T8" fmla="*/ 28 w 33"/>
                <a:gd name="T9" fmla="*/ 13 h 27"/>
                <a:gd name="T10" fmla="*/ 26 w 33"/>
                <a:gd name="T11" fmla="*/ 12 h 27"/>
                <a:gd name="T12" fmla="*/ 17 w 33"/>
                <a:gd name="T13" fmla="*/ 10 h 27"/>
                <a:gd name="T14" fmla="*/ 19 w 33"/>
                <a:gd name="T15" fmla="*/ 8 h 27"/>
                <a:gd name="T16" fmla="*/ 19 w 33"/>
                <a:gd name="T17" fmla="*/ 7 h 27"/>
                <a:gd name="T18" fmla="*/ 19 w 33"/>
                <a:gd name="T19" fmla="*/ 5 h 27"/>
                <a:gd name="T20" fmla="*/ 19 w 33"/>
                <a:gd name="T21" fmla="*/ 3 h 27"/>
                <a:gd name="T22" fmla="*/ 17 w 33"/>
                <a:gd name="T23" fmla="*/ 2 h 27"/>
                <a:gd name="T24" fmla="*/ 16 w 33"/>
                <a:gd name="T25" fmla="*/ 1 h 27"/>
                <a:gd name="T26" fmla="*/ 14 w 33"/>
                <a:gd name="T27" fmla="*/ 0 h 27"/>
                <a:gd name="T28" fmla="*/ 13 w 33"/>
                <a:gd name="T29" fmla="*/ 0 h 27"/>
                <a:gd name="T30" fmla="*/ 11 w 33"/>
                <a:gd name="T31" fmla="*/ 1 h 27"/>
                <a:gd name="T32" fmla="*/ 9 w 33"/>
                <a:gd name="T33" fmla="*/ 2 h 27"/>
                <a:gd name="T34" fmla="*/ 8 w 33"/>
                <a:gd name="T35" fmla="*/ 2 h 27"/>
                <a:gd name="T36" fmla="*/ 7 w 33"/>
                <a:gd name="T37" fmla="*/ 4 h 27"/>
                <a:gd name="T38" fmla="*/ 1 w 33"/>
                <a:gd name="T39" fmla="*/ 11 h 27"/>
                <a:gd name="T40" fmla="*/ 3 w 33"/>
                <a:gd name="T41" fmla="*/ 10 h 27"/>
                <a:gd name="T42" fmla="*/ 4 w 33"/>
                <a:gd name="T43" fmla="*/ 10 h 27"/>
                <a:gd name="T44" fmla="*/ 5 w 33"/>
                <a:gd name="T45" fmla="*/ 11 h 27"/>
                <a:gd name="T46" fmla="*/ 7 w 33"/>
                <a:gd name="T47" fmla="*/ 12 h 27"/>
                <a:gd name="T48" fmla="*/ 16 w 33"/>
                <a:gd name="T49" fmla="*/ 20 h 27"/>
                <a:gd name="T50" fmla="*/ 17 w 33"/>
                <a:gd name="T51" fmla="*/ 21 h 27"/>
                <a:gd name="T52" fmla="*/ 18 w 33"/>
                <a:gd name="T53" fmla="*/ 23 h 27"/>
                <a:gd name="T54" fmla="*/ 17 w 33"/>
                <a:gd name="T55" fmla="*/ 24 h 27"/>
                <a:gd name="T56" fmla="*/ 16 w 33"/>
                <a:gd name="T57" fmla="*/ 25 h 27"/>
                <a:gd name="T58" fmla="*/ 24 w 33"/>
                <a:gd name="T59" fmla="*/ 20 h 27"/>
                <a:gd name="T60" fmla="*/ 22 w 33"/>
                <a:gd name="T61" fmla="*/ 20 h 27"/>
                <a:gd name="T62" fmla="*/ 21 w 33"/>
                <a:gd name="T63" fmla="*/ 20 h 27"/>
                <a:gd name="T64" fmla="*/ 20 w 33"/>
                <a:gd name="T65" fmla="*/ 20 h 27"/>
                <a:gd name="T66" fmla="*/ 19 w 33"/>
                <a:gd name="T67" fmla="*/ 19 h 27"/>
                <a:gd name="T68" fmla="*/ 19 w 33"/>
                <a:gd name="T69" fmla="*/ 18 h 27"/>
                <a:gd name="T70" fmla="*/ 13 w 33"/>
                <a:gd name="T71" fmla="*/ 14 h 2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"/>
                <a:gd name="T109" fmla="*/ 0 h 27"/>
                <a:gd name="T110" fmla="*/ 33 w 33"/>
                <a:gd name="T111" fmla="*/ 27 h 2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" h="27">
                  <a:moveTo>
                    <a:pt x="15" y="13"/>
                  </a:moveTo>
                  <a:lnTo>
                    <a:pt x="28" y="15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0" y="11"/>
                  </a:lnTo>
                  <a:lnTo>
                    <a:pt x="30" y="12"/>
                  </a:lnTo>
                  <a:lnTo>
                    <a:pt x="29" y="12"/>
                  </a:lnTo>
                  <a:lnTo>
                    <a:pt x="29" y="13"/>
                  </a:lnTo>
                  <a:lnTo>
                    <a:pt x="28" y="13"/>
                  </a:lnTo>
                  <a:lnTo>
                    <a:pt x="27" y="12"/>
                  </a:lnTo>
                  <a:lnTo>
                    <a:pt x="26" y="12"/>
                  </a:lnTo>
                  <a:lnTo>
                    <a:pt x="25" y="12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9" y="8"/>
                  </a:lnTo>
                  <a:lnTo>
                    <a:pt x="19" y="7"/>
                  </a:lnTo>
                  <a:lnTo>
                    <a:pt x="19" y="6"/>
                  </a:lnTo>
                  <a:lnTo>
                    <a:pt x="19" y="5"/>
                  </a:lnTo>
                  <a:lnTo>
                    <a:pt x="19" y="4"/>
                  </a:lnTo>
                  <a:lnTo>
                    <a:pt x="19" y="3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9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7" y="4"/>
                  </a:lnTo>
                  <a:lnTo>
                    <a:pt x="0" y="10"/>
                  </a:lnTo>
                  <a:lnTo>
                    <a:pt x="1" y="11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7" y="12"/>
                  </a:lnTo>
                  <a:lnTo>
                    <a:pt x="15" y="20"/>
                  </a:lnTo>
                  <a:lnTo>
                    <a:pt x="16" y="20"/>
                  </a:lnTo>
                  <a:lnTo>
                    <a:pt x="16" y="21"/>
                  </a:lnTo>
                  <a:lnTo>
                    <a:pt x="17" y="21"/>
                  </a:lnTo>
                  <a:lnTo>
                    <a:pt x="17" y="22"/>
                  </a:lnTo>
                  <a:lnTo>
                    <a:pt x="18" y="23"/>
                  </a:lnTo>
                  <a:lnTo>
                    <a:pt x="18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6" y="25"/>
                  </a:lnTo>
                  <a:lnTo>
                    <a:pt x="17" y="26"/>
                  </a:lnTo>
                  <a:lnTo>
                    <a:pt x="24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1" y="20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19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3" y="14"/>
                  </a:lnTo>
                  <a:lnTo>
                    <a:pt x="15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5" name="Freeform 576"/>
            <p:cNvSpPr>
              <a:spLocks/>
            </p:cNvSpPr>
            <p:nvPr/>
          </p:nvSpPr>
          <p:spPr bwMode="auto">
            <a:xfrm>
              <a:off x="955" y="3800"/>
              <a:ext cx="7" cy="8"/>
            </a:xfrm>
            <a:custGeom>
              <a:avLst/>
              <a:gdLst>
                <a:gd name="T0" fmla="*/ 1 w 7"/>
                <a:gd name="T1" fmla="*/ 4 h 8"/>
                <a:gd name="T2" fmla="*/ 1 w 7"/>
                <a:gd name="T3" fmla="*/ 4 h 8"/>
                <a:gd name="T4" fmla="*/ 1 w 7"/>
                <a:gd name="T5" fmla="*/ 4 h 8"/>
                <a:gd name="T6" fmla="*/ 0 w 7"/>
                <a:gd name="T7" fmla="*/ 4 h 8"/>
                <a:gd name="T8" fmla="*/ 0 w 7"/>
                <a:gd name="T9" fmla="*/ 3 h 8"/>
                <a:gd name="T10" fmla="*/ 0 w 7"/>
                <a:gd name="T11" fmla="*/ 3 h 8"/>
                <a:gd name="T12" fmla="*/ 0 w 7"/>
                <a:gd name="T13" fmla="*/ 2 h 8"/>
                <a:gd name="T14" fmla="*/ 1 w 7"/>
                <a:gd name="T15" fmla="*/ 2 h 8"/>
                <a:gd name="T16" fmla="*/ 1 w 7"/>
                <a:gd name="T17" fmla="*/ 1 h 8"/>
                <a:gd name="T18" fmla="*/ 2 w 7"/>
                <a:gd name="T19" fmla="*/ 1 h 8"/>
                <a:gd name="T20" fmla="*/ 2 w 7"/>
                <a:gd name="T21" fmla="*/ 1 h 8"/>
                <a:gd name="T22" fmla="*/ 2 w 7"/>
                <a:gd name="T23" fmla="*/ 0 h 8"/>
                <a:gd name="T24" fmla="*/ 3 w 7"/>
                <a:gd name="T25" fmla="*/ 0 h 8"/>
                <a:gd name="T26" fmla="*/ 3 w 7"/>
                <a:gd name="T27" fmla="*/ 0 h 8"/>
                <a:gd name="T28" fmla="*/ 4 w 7"/>
                <a:gd name="T29" fmla="*/ 0 h 8"/>
                <a:gd name="T30" fmla="*/ 4 w 7"/>
                <a:gd name="T31" fmla="*/ 1 h 8"/>
                <a:gd name="T32" fmla="*/ 5 w 7"/>
                <a:gd name="T33" fmla="*/ 1 h 8"/>
                <a:gd name="T34" fmla="*/ 5 w 7"/>
                <a:gd name="T35" fmla="*/ 1 h 8"/>
                <a:gd name="T36" fmla="*/ 6 w 7"/>
                <a:gd name="T37" fmla="*/ 2 h 8"/>
                <a:gd name="T38" fmla="*/ 6 w 7"/>
                <a:gd name="T39" fmla="*/ 2 h 8"/>
                <a:gd name="T40" fmla="*/ 6 w 7"/>
                <a:gd name="T41" fmla="*/ 3 h 8"/>
                <a:gd name="T42" fmla="*/ 6 w 7"/>
                <a:gd name="T43" fmla="*/ 3 h 8"/>
                <a:gd name="T44" fmla="*/ 6 w 7"/>
                <a:gd name="T45" fmla="*/ 4 h 8"/>
                <a:gd name="T46" fmla="*/ 6 w 7"/>
                <a:gd name="T47" fmla="*/ 4 h 8"/>
                <a:gd name="T48" fmla="*/ 6 w 7"/>
                <a:gd name="T49" fmla="*/ 5 h 8"/>
                <a:gd name="T50" fmla="*/ 5 w 7"/>
                <a:gd name="T51" fmla="*/ 5 h 8"/>
                <a:gd name="T52" fmla="*/ 5 w 7"/>
                <a:gd name="T53" fmla="*/ 5 h 8"/>
                <a:gd name="T54" fmla="*/ 5 w 7"/>
                <a:gd name="T55" fmla="*/ 6 h 8"/>
                <a:gd name="T56" fmla="*/ 5 w 7"/>
                <a:gd name="T57" fmla="*/ 6 h 8"/>
                <a:gd name="T58" fmla="*/ 5 w 7"/>
                <a:gd name="T59" fmla="*/ 6 h 8"/>
                <a:gd name="T60" fmla="*/ 4 w 7"/>
                <a:gd name="T61" fmla="*/ 7 h 8"/>
                <a:gd name="T62" fmla="*/ 1 w 7"/>
                <a:gd name="T63" fmla="*/ 4 h 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"/>
                <a:gd name="T97" fmla="*/ 0 h 8"/>
                <a:gd name="T98" fmla="*/ 7 w 7"/>
                <a:gd name="T99" fmla="*/ 8 h 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" h="8">
                  <a:moveTo>
                    <a:pt x="1" y="4"/>
                  </a:moveTo>
                  <a:lnTo>
                    <a:pt x="1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2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7"/>
                  </a:lnTo>
                  <a:lnTo>
                    <a:pt x="1" y="4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6" name="Freeform 577"/>
            <p:cNvSpPr>
              <a:spLocks/>
            </p:cNvSpPr>
            <p:nvPr/>
          </p:nvSpPr>
          <p:spPr bwMode="auto">
            <a:xfrm>
              <a:off x="935" y="3816"/>
              <a:ext cx="24" cy="27"/>
            </a:xfrm>
            <a:custGeom>
              <a:avLst/>
              <a:gdLst>
                <a:gd name="T0" fmla="*/ 6 w 24"/>
                <a:gd name="T1" fmla="*/ 15 h 27"/>
                <a:gd name="T2" fmla="*/ 7 w 24"/>
                <a:gd name="T3" fmla="*/ 17 h 27"/>
                <a:gd name="T4" fmla="*/ 7 w 24"/>
                <a:gd name="T5" fmla="*/ 18 h 27"/>
                <a:gd name="T6" fmla="*/ 7 w 24"/>
                <a:gd name="T7" fmla="*/ 19 h 27"/>
                <a:gd name="T8" fmla="*/ 7 w 24"/>
                <a:gd name="T9" fmla="*/ 20 h 27"/>
                <a:gd name="T10" fmla="*/ 8 w 24"/>
                <a:gd name="T11" fmla="*/ 20 h 27"/>
                <a:gd name="T12" fmla="*/ 8 w 24"/>
                <a:gd name="T13" fmla="*/ 20 h 27"/>
                <a:gd name="T14" fmla="*/ 8 w 24"/>
                <a:gd name="T15" fmla="*/ 21 h 27"/>
                <a:gd name="T16" fmla="*/ 9 w 24"/>
                <a:gd name="T17" fmla="*/ 21 h 27"/>
                <a:gd name="T18" fmla="*/ 9 w 24"/>
                <a:gd name="T19" fmla="*/ 22 h 27"/>
                <a:gd name="T20" fmla="*/ 10 w 24"/>
                <a:gd name="T21" fmla="*/ 22 h 27"/>
                <a:gd name="T22" fmla="*/ 10 w 24"/>
                <a:gd name="T23" fmla="*/ 22 h 27"/>
                <a:gd name="T24" fmla="*/ 10 w 24"/>
                <a:gd name="T25" fmla="*/ 21 h 27"/>
                <a:gd name="T26" fmla="*/ 11 w 24"/>
                <a:gd name="T27" fmla="*/ 21 h 27"/>
                <a:gd name="T28" fmla="*/ 12 w 24"/>
                <a:gd name="T29" fmla="*/ 22 h 27"/>
                <a:gd name="T30" fmla="*/ 6 w 24"/>
                <a:gd name="T31" fmla="*/ 26 h 27"/>
                <a:gd name="T32" fmla="*/ 6 w 24"/>
                <a:gd name="T33" fmla="*/ 25 h 27"/>
                <a:gd name="T34" fmla="*/ 6 w 24"/>
                <a:gd name="T35" fmla="*/ 24 h 27"/>
                <a:gd name="T36" fmla="*/ 6 w 24"/>
                <a:gd name="T37" fmla="*/ 24 h 27"/>
                <a:gd name="T38" fmla="*/ 6 w 24"/>
                <a:gd name="T39" fmla="*/ 23 h 27"/>
                <a:gd name="T40" fmla="*/ 6 w 24"/>
                <a:gd name="T41" fmla="*/ 22 h 27"/>
                <a:gd name="T42" fmla="*/ 6 w 24"/>
                <a:gd name="T43" fmla="*/ 21 h 27"/>
                <a:gd name="T44" fmla="*/ 6 w 24"/>
                <a:gd name="T45" fmla="*/ 20 h 27"/>
                <a:gd name="T46" fmla="*/ 6 w 24"/>
                <a:gd name="T47" fmla="*/ 20 h 27"/>
                <a:gd name="T48" fmla="*/ 0 w 24"/>
                <a:gd name="T49" fmla="*/ 2 h 27"/>
                <a:gd name="T50" fmla="*/ 2 w 24"/>
                <a:gd name="T51" fmla="*/ 0 h 27"/>
                <a:gd name="T52" fmla="*/ 16 w 24"/>
                <a:gd name="T53" fmla="*/ 10 h 27"/>
                <a:gd name="T54" fmla="*/ 17 w 24"/>
                <a:gd name="T55" fmla="*/ 10 h 27"/>
                <a:gd name="T56" fmla="*/ 17 w 24"/>
                <a:gd name="T57" fmla="*/ 11 h 27"/>
                <a:gd name="T58" fmla="*/ 17 w 24"/>
                <a:gd name="T59" fmla="*/ 11 h 27"/>
                <a:gd name="T60" fmla="*/ 17 w 24"/>
                <a:gd name="T61" fmla="*/ 11 h 27"/>
                <a:gd name="T62" fmla="*/ 19 w 24"/>
                <a:gd name="T63" fmla="*/ 11 h 27"/>
                <a:gd name="T64" fmla="*/ 20 w 24"/>
                <a:gd name="T65" fmla="*/ 12 h 27"/>
                <a:gd name="T66" fmla="*/ 21 w 24"/>
                <a:gd name="T67" fmla="*/ 12 h 27"/>
                <a:gd name="T68" fmla="*/ 21 w 24"/>
                <a:gd name="T69" fmla="*/ 12 h 27"/>
                <a:gd name="T70" fmla="*/ 22 w 24"/>
                <a:gd name="T71" fmla="*/ 12 h 27"/>
                <a:gd name="T72" fmla="*/ 23 w 24"/>
                <a:gd name="T73" fmla="*/ 12 h 27"/>
                <a:gd name="T74" fmla="*/ 23 w 24"/>
                <a:gd name="T75" fmla="*/ 13 h 27"/>
                <a:gd name="T76" fmla="*/ 16 w 24"/>
                <a:gd name="T77" fmla="*/ 18 h 27"/>
                <a:gd name="T78" fmla="*/ 16 w 24"/>
                <a:gd name="T79" fmla="*/ 17 h 27"/>
                <a:gd name="T80" fmla="*/ 16 w 24"/>
                <a:gd name="T81" fmla="*/ 16 h 27"/>
                <a:gd name="T82" fmla="*/ 17 w 24"/>
                <a:gd name="T83" fmla="*/ 16 h 27"/>
                <a:gd name="T84" fmla="*/ 17 w 24"/>
                <a:gd name="T85" fmla="*/ 15 h 27"/>
                <a:gd name="T86" fmla="*/ 17 w 24"/>
                <a:gd name="T87" fmla="*/ 15 h 27"/>
                <a:gd name="T88" fmla="*/ 17 w 24"/>
                <a:gd name="T89" fmla="*/ 15 h 27"/>
                <a:gd name="T90" fmla="*/ 17 w 24"/>
                <a:gd name="T91" fmla="*/ 15 h 27"/>
                <a:gd name="T92" fmla="*/ 17 w 24"/>
                <a:gd name="T93" fmla="*/ 14 h 27"/>
                <a:gd name="T94" fmla="*/ 16 w 24"/>
                <a:gd name="T95" fmla="*/ 14 h 27"/>
                <a:gd name="T96" fmla="*/ 12 w 24"/>
                <a:gd name="T97" fmla="*/ 11 h 27"/>
                <a:gd name="T98" fmla="*/ 6 w 24"/>
                <a:gd name="T99" fmla="*/ 15 h 2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4"/>
                <a:gd name="T151" fmla="*/ 0 h 27"/>
                <a:gd name="T152" fmla="*/ 24 w 24"/>
                <a:gd name="T153" fmla="*/ 27 h 2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4" h="27">
                  <a:moveTo>
                    <a:pt x="6" y="15"/>
                  </a:moveTo>
                  <a:lnTo>
                    <a:pt x="7" y="17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7" y="20"/>
                  </a:lnTo>
                  <a:lnTo>
                    <a:pt x="8" y="20"/>
                  </a:lnTo>
                  <a:lnTo>
                    <a:pt x="8" y="21"/>
                  </a:lnTo>
                  <a:lnTo>
                    <a:pt x="9" y="21"/>
                  </a:lnTo>
                  <a:lnTo>
                    <a:pt x="9" y="22"/>
                  </a:lnTo>
                  <a:lnTo>
                    <a:pt x="10" y="22"/>
                  </a:lnTo>
                  <a:lnTo>
                    <a:pt x="10" y="21"/>
                  </a:lnTo>
                  <a:lnTo>
                    <a:pt x="11" y="21"/>
                  </a:lnTo>
                  <a:lnTo>
                    <a:pt x="12" y="22"/>
                  </a:lnTo>
                  <a:lnTo>
                    <a:pt x="6" y="26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3"/>
                  </a:lnTo>
                  <a:lnTo>
                    <a:pt x="6" y="22"/>
                  </a:lnTo>
                  <a:lnTo>
                    <a:pt x="6" y="21"/>
                  </a:lnTo>
                  <a:lnTo>
                    <a:pt x="6" y="20"/>
                  </a:lnTo>
                  <a:lnTo>
                    <a:pt x="0" y="2"/>
                  </a:lnTo>
                  <a:lnTo>
                    <a:pt x="2" y="0"/>
                  </a:lnTo>
                  <a:lnTo>
                    <a:pt x="16" y="10"/>
                  </a:lnTo>
                  <a:lnTo>
                    <a:pt x="17" y="10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20" y="12"/>
                  </a:lnTo>
                  <a:lnTo>
                    <a:pt x="21" y="12"/>
                  </a:lnTo>
                  <a:lnTo>
                    <a:pt x="22" y="12"/>
                  </a:lnTo>
                  <a:lnTo>
                    <a:pt x="23" y="12"/>
                  </a:lnTo>
                  <a:lnTo>
                    <a:pt x="23" y="13"/>
                  </a:lnTo>
                  <a:lnTo>
                    <a:pt x="16" y="18"/>
                  </a:lnTo>
                  <a:lnTo>
                    <a:pt x="16" y="17"/>
                  </a:lnTo>
                  <a:lnTo>
                    <a:pt x="16" y="16"/>
                  </a:lnTo>
                  <a:lnTo>
                    <a:pt x="17" y="16"/>
                  </a:lnTo>
                  <a:lnTo>
                    <a:pt x="17" y="15"/>
                  </a:lnTo>
                  <a:lnTo>
                    <a:pt x="17" y="14"/>
                  </a:lnTo>
                  <a:lnTo>
                    <a:pt x="16" y="14"/>
                  </a:lnTo>
                  <a:lnTo>
                    <a:pt x="12" y="11"/>
                  </a:lnTo>
                  <a:lnTo>
                    <a:pt x="6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7" name="Freeform 578"/>
            <p:cNvSpPr>
              <a:spLocks/>
            </p:cNvSpPr>
            <p:nvPr/>
          </p:nvSpPr>
          <p:spPr bwMode="auto">
            <a:xfrm>
              <a:off x="937" y="3821"/>
              <a:ext cx="7" cy="7"/>
            </a:xfrm>
            <a:custGeom>
              <a:avLst/>
              <a:gdLst>
                <a:gd name="T0" fmla="*/ 6 w 7"/>
                <a:gd name="T1" fmla="*/ 4 h 7"/>
                <a:gd name="T2" fmla="*/ 0 w 7"/>
                <a:gd name="T3" fmla="*/ 0 h 7"/>
                <a:gd name="T4" fmla="*/ 3 w 7"/>
                <a:gd name="T5" fmla="*/ 6 h 7"/>
                <a:gd name="T6" fmla="*/ 6 w 7"/>
                <a:gd name="T7" fmla="*/ 4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7"/>
                <a:gd name="T14" fmla="*/ 7 w 7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7">
                  <a:moveTo>
                    <a:pt x="6" y="4"/>
                  </a:moveTo>
                  <a:lnTo>
                    <a:pt x="0" y="0"/>
                  </a:lnTo>
                  <a:lnTo>
                    <a:pt x="3" y="6"/>
                  </a:lnTo>
                  <a:lnTo>
                    <a:pt x="6" y="4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8" name="Freeform 579"/>
            <p:cNvSpPr>
              <a:spLocks/>
            </p:cNvSpPr>
            <p:nvPr/>
          </p:nvSpPr>
          <p:spPr bwMode="auto">
            <a:xfrm>
              <a:off x="810" y="3536"/>
              <a:ext cx="3" cy="4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2 h 4"/>
                <a:gd name="T4" fmla="*/ 2 w 3"/>
                <a:gd name="T5" fmla="*/ 3 h 4"/>
                <a:gd name="T6" fmla="*/ 2 w 3"/>
                <a:gd name="T7" fmla="*/ 3 h 4"/>
                <a:gd name="T8" fmla="*/ 1 w 3"/>
                <a:gd name="T9" fmla="*/ 3 h 4"/>
                <a:gd name="T10" fmla="*/ 1 w 3"/>
                <a:gd name="T11" fmla="*/ 2 h 4"/>
                <a:gd name="T12" fmla="*/ 1 w 3"/>
                <a:gd name="T13" fmla="*/ 2 h 4"/>
                <a:gd name="T14" fmla="*/ 1 w 3"/>
                <a:gd name="T15" fmla="*/ 2 h 4"/>
                <a:gd name="T16" fmla="*/ 0 w 3"/>
                <a:gd name="T17" fmla="*/ 2 h 4"/>
                <a:gd name="T18" fmla="*/ 0 w 3"/>
                <a:gd name="T19" fmla="*/ 1 h 4"/>
                <a:gd name="T20" fmla="*/ 0 w 3"/>
                <a:gd name="T21" fmla="*/ 1 h 4"/>
                <a:gd name="T22" fmla="*/ 0 w 3"/>
                <a:gd name="T23" fmla="*/ 0 h 4"/>
                <a:gd name="T24" fmla="*/ 1 w 3"/>
                <a:gd name="T25" fmla="*/ 0 h 4"/>
                <a:gd name="T26" fmla="*/ 1 w 3"/>
                <a:gd name="T27" fmla="*/ 0 h 4"/>
                <a:gd name="T28" fmla="*/ 1 w 3"/>
                <a:gd name="T29" fmla="*/ 1 h 4"/>
                <a:gd name="T30" fmla="*/ 1 w 3"/>
                <a:gd name="T31" fmla="*/ 2 h 4"/>
                <a:gd name="T32" fmla="*/ 1 w 3"/>
                <a:gd name="T33" fmla="*/ 2 h 4"/>
                <a:gd name="T34" fmla="*/ 2 w 3"/>
                <a:gd name="T35" fmla="*/ 2 h 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"/>
                <a:gd name="T55" fmla="*/ 0 h 4"/>
                <a:gd name="T56" fmla="*/ 3 w 3"/>
                <a:gd name="T57" fmla="*/ 4 h 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" h="4">
                  <a:moveTo>
                    <a:pt x="2" y="2"/>
                  </a:moveTo>
                  <a:lnTo>
                    <a:pt x="2" y="2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9" name="Freeform 580"/>
            <p:cNvSpPr>
              <a:spLocks/>
            </p:cNvSpPr>
            <p:nvPr/>
          </p:nvSpPr>
          <p:spPr bwMode="auto">
            <a:xfrm>
              <a:off x="810" y="3539"/>
              <a:ext cx="9" cy="4"/>
            </a:xfrm>
            <a:custGeom>
              <a:avLst/>
              <a:gdLst>
                <a:gd name="T0" fmla="*/ 8 w 9"/>
                <a:gd name="T1" fmla="*/ 1 h 4"/>
                <a:gd name="T2" fmla="*/ 8 w 9"/>
                <a:gd name="T3" fmla="*/ 1 h 4"/>
                <a:gd name="T4" fmla="*/ 7 w 9"/>
                <a:gd name="T5" fmla="*/ 0 h 4"/>
                <a:gd name="T6" fmla="*/ 6 w 9"/>
                <a:gd name="T7" fmla="*/ 0 h 4"/>
                <a:gd name="T8" fmla="*/ 5 w 9"/>
                <a:gd name="T9" fmla="*/ 0 h 4"/>
                <a:gd name="T10" fmla="*/ 4 w 9"/>
                <a:gd name="T11" fmla="*/ 1 h 4"/>
                <a:gd name="T12" fmla="*/ 3 w 9"/>
                <a:gd name="T13" fmla="*/ 1 h 4"/>
                <a:gd name="T14" fmla="*/ 2 w 9"/>
                <a:gd name="T15" fmla="*/ 1 h 4"/>
                <a:gd name="T16" fmla="*/ 1 w 9"/>
                <a:gd name="T17" fmla="*/ 1 h 4"/>
                <a:gd name="T18" fmla="*/ 1 w 9"/>
                <a:gd name="T19" fmla="*/ 2 h 4"/>
                <a:gd name="T20" fmla="*/ 0 w 9"/>
                <a:gd name="T21" fmla="*/ 2 h 4"/>
                <a:gd name="T22" fmla="*/ 1 w 9"/>
                <a:gd name="T23" fmla="*/ 3 h 4"/>
                <a:gd name="T24" fmla="*/ 2 w 9"/>
                <a:gd name="T25" fmla="*/ 3 h 4"/>
                <a:gd name="T26" fmla="*/ 3 w 9"/>
                <a:gd name="T27" fmla="*/ 3 h 4"/>
                <a:gd name="T28" fmla="*/ 3 w 9"/>
                <a:gd name="T29" fmla="*/ 2 h 4"/>
                <a:gd name="T30" fmla="*/ 3 w 9"/>
                <a:gd name="T31" fmla="*/ 1 h 4"/>
                <a:gd name="T32" fmla="*/ 4 w 9"/>
                <a:gd name="T33" fmla="*/ 1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"/>
                <a:gd name="T52" fmla="*/ 0 h 4"/>
                <a:gd name="T53" fmla="*/ 9 w 9"/>
                <a:gd name="T54" fmla="*/ 4 h 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" h="4">
                  <a:moveTo>
                    <a:pt x="8" y="1"/>
                  </a:moveTo>
                  <a:lnTo>
                    <a:pt x="8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1"/>
                  </a:lnTo>
                  <a:lnTo>
                    <a:pt x="4" y="1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0" name="Freeform 581"/>
            <p:cNvSpPr>
              <a:spLocks/>
            </p:cNvSpPr>
            <p:nvPr/>
          </p:nvSpPr>
          <p:spPr bwMode="auto">
            <a:xfrm>
              <a:off x="638" y="3519"/>
              <a:ext cx="199" cy="255"/>
            </a:xfrm>
            <a:custGeom>
              <a:avLst/>
              <a:gdLst>
                <a:gd name="T0" fmla="*/ 169 w 199"/>
                <a:gd name="T1" fmla="*/ 17 h 255"/>
                <a:gd name="T2" fmla="*/ 163 w 199"/>
                <a:gd name="T3" fmla="*/ 20 h 255"/>
                <a:gd name="T4" fmla="*/ 157 w 199"/>
                <a:gd name="T5" fmla="*/ 21 h 255"/>
                <a:gd name="T6" fmla="*/ 151 w 199"/>
                <a:gd name="T7" fmla="*/ 21 h 255"/>
                <a:gd name="T8" fmla="*/ 156 w 199"/>
                <a:gd name="T9" fmla="*/ 24 h 255"/>
                <a:gd name="T10" fmla="*/ 156 w 199"/>
                <a:gd name="T11" fmla="*/ 25 h 255"/>
                <a:gd name="T12" fmla="*/ 154 w 199"/>
                <a:gd name="T13" fmla="*/ 28 h 255"/>
                <a:gd name="T14" fmla="*/ 161 w 199"/>
                <a:gd name="T15" fmla="*/ 30 h 255"/>
                <a:gd name="T16" fmla="*/ 165 w 199"/>
                <a:gd name="T17" fmla="*/ 31 h 255"/>
                <a:gd name="T18" fmla="*/ 162 w 199"/>
                <a:gd name="T19" fmla="*/ 42 h 255"/>
                <a:gd name="T20" fmla="*/ 157 w 199"/>
                <a:gd name="T21" fmla="*/ 60 h 255"/>
                <a:gd name="T22" fmla="*/ 150 w 199"/>
                <a:gd name="T23" fmla="*/ 67 h 255"/>
                <a:gd name="T24" fmla="*/ 146 w 199"/>
                <a:gd name="T25" fmla="*/ 71 h 255"/>
                <a:gd name="T26" fmla="*/ 130 w 199"/>
                <a:gd name="T27" fmla="*/ 68 h 255"/>
                <a:gd name="T28" fmla="*/ 105 w 199"/>
                <a:gd name="T29" fmla="*/ 48 h 255"/>
                <a:gd name="T30" fmla="*/ 93 w 199"/>
                <a:gd name="T31" fmla="*/ 14 h 255"/>
                <a:gd name="T32" fmla="*/ 93 w 199"/>
                <a:gd name="T33" fmla="*/ 4 h 255"/>
                <a:gd name="T34" fmla="*/ 87 w 199"/>
                <a:gd name="T35" fmla="*/ 0 h 255"/>
                <a:gd name="T36" fmla="*/ 36 w 199"/>
                <a:gd name="T37" fmla="*/ 37 h 255"/>
                <a:gd name="T38" fmla="*/ 4 w 199"/>
                <a:gd name="T39" fmla="*/ 100 h 255"/>
                <a:gd name="T40" fmla="*/ 1 w 199"/>
                <a:gd name="T41" fmla="*/ 156 h 255"/>
                <a:gd name="T42" fmla="*/ 6 w 199"/>
                <a:gd name="T43" fmla="*/ 220 h 255"/>
                <a:gd name="T44" fmla="*/ 4 w 199"/>
                <a:gd name="T45" fmla="*/ 253 h 255"/>
                <a:gd name="T46" fmla="*/ 8 w 199"/>
                <a:gd name="T47" fmla="*/ 248 h 255"/>
                <a:gd name="T48" fmla="*/ 11 w 199"/>
                <a:gd name="T49" fmla="*/ 212 h 255"/>
                <a:gd name="T50" fmla="*/ 7 w 199"/>
                <a:gd name="T51" fmla="*/ 147 h 255"/>
                <a:gd name="T52" fmla="*/ 14 w 199"/>
                <a:gd name="T53" fmla="*/ 91 h 255"/>
                <a:gd name="T54" fmla="*/ 46 w 199"/>
                <a:gd name="T55" fmla="*/ 36 h 255"/>
                <a:gd name="T56" fmla="*/ 83 w 199"/>
                <a:gd name="T57" fmla="*/ 9 h 255"/>
                <a:gd name="T58" fmla="*/ 85 w 199"/>
                <a:gd name="T59" fmla="*/ 15 h 255"/>
                <a:gd name="T60" fmla="*/ 92 w 199"/>
                <a:gd name="T61" fmla="*/ 43 h 255"/>
                <a:gd name="T62" fmla="*/ 119 w 199"/>
                <a:gd name="T63" fmla="*/ 72 h 255"/>
                <a:gd name="T64" fmla="*/ 142 w 199"/>
                <a:gd name="T65" fmla="*/ 77 h 255"/>
                <a:gd name="T66" fmla="*/ 149 w 199"/>
                <a:gd name="T67" fmla="*/ 76 h 255"/>
                <a:gd name="T68" fmla="*/ 148 w 199"/>
                <a:gd name="T69" fmla="*/ 84 h 255"/>
                <a:gd name="T70" fmla="*/ 145 w 199"/>
                <a:gd name="T71" fmla="*/ 97 h 255"/>
                <a:gd name="T72" fmla="*/ 149 w 199"/>
                <a:gd name="T73" fmla="*/ 106 h 255"/>
                <a:gd name="T74" fmla="*/ 153 w 199"/>
                <a:gd name="T75" fmla="*/ 114 h 255"/>
                <a:gd name="T76" fmla="*/ 154 w 199"/>
                <a:gd name="T77" fmla="*/ 124 h 255"/>
                <a:gd name="T78" fmla="*/ 156 w 199"/>
                <a:gd name="T79" fmla="*/ 131 h 255"/>
                <a:gd name="T80" fmla="*/ 150 w 199"/>
                <a:gd name="T81" fmla="*/ 139 h 255"/>
                <a:gd name="T82" fmla="*/ 149 w 199"/>
                <a:gd name="T83" fmla="*/ 161 h 255"/>
                <a:gd name="T84" fmla="*/ 151 w 199"/>
                <a:gd name="T85" fmla="*/ 175 h 255"/>
                <a:gd name="T86" fmla="*/ 159 w 199"/>
                <a:gd name="T87" fmla="*/ 178 h 255"/>
                <a:gd name="T88" fmla="*/ 163 w 199"/>
                <a:gd name="T89" fmla="*/ 172 h 255"/>
                <a:gd name="T90" fmla="*/ 166 w 199"/>
                <a:gd name="T91" fmla="*/ 161 h 255"/>
                <a:gd name="T92" fmla="*/ 171 w 199"/>
                <a:gd name="T93" fmla="*/ 148 h 255"/>
                <a:gd name="T94" fmla="*/ 172 w 199"/>
                <a:gd name="T95" fmla="*/ 140 h 255"/>
                <a:gd name="T96" fmla="*/ 171 w 199"/>
                <a:gd name="T97" fmla="*/ 126 h 255"/>
                <a:gd name="T98" fmla="*/ 169 w 199"/>
                <a:gd name="T99" fmla="*/ 115 h 255"/>
                <a:gd name="T100" fmla="*/ 169 w 199"/>
                <a:gd name="T101" fmla="*/ 100 h 255"/>
                <a:gd name="T102" fmla="*/ 169 w 199"/>
                <a:gd name="T103" fmla="*/ 87 h 255"/>
                <a:gd name="T104" fmla="*/ 178 w 199"/>
                <a:gd name="T105" fmla="*/ 75 h 255"/>
                <a:gd name="T106" fmla="*/ 186 w 199"/>
                <a:gd name="T107" fmla="*/ 68 h 255"/>
                <a:gd name="T108" fmla="*/ 195 w 199"/>
                <a:gd name="T109" fmla="*/ 63 h 255"/>
                <a:gd name="T110" fmla="*/ 197 w 199"/>
                <a:gd name="T111" fmla="*/ 53 h 255"/>
                <a:gd name="T112" fmla="*/ 190 w 199"/>
                <a:gd name="T113" fmla="*/ 37 h 255"/>
                <a:gd name="T114" fmla="*/ 184 w 199"/>
                <a:gd name="T115" fmla="*/ 21 h 255"/>
                <a:gd name="T116" fmla="*/ 185 w 199"/>
                <a:gd name="T117" fmla="*/ 17 h 25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99"/>
                <a:gd name="T178" fmla="*/ 0 h 255"/>
                <a:gd name="T179" fmla="*/ 199 w 199"/>
                <a:gd name="T180" fmla="*/ 255 h 25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99" h="255">
                  <a:moveTo>
                    <a:pt x="176" y="17"/>
                  </a:moveTo>
                  <a:lnTo>
                    <a:pt x="175" y="17"/>
                  </a:lnTo>
                  <a:lnTo>
                    <a:pt x="173" y="17"/>
                  </a:lnTo>
                  <a:lnTo>
                    <a:pt x="172" y="17"/>
                  </a:lnTo>
                  <a:lnTo>
                    <a:pt x="171" y="17"/>
                  </a:lnTo>
                  <a:lnTo>
                    <a:pt x="170" y="17"/>
                  </a:lnTo>
                  <a:lnTo>
                    <a:pt x="169" y="17"/>
                  </a:lnTo>
                  <a:lnTo>
                    <a:pt x="168" y="17"/>
                  </a:lnTo>
                  <a:lnTo>
                    <a:pt x="167" y="18"/>
                  </a:lnTo>
                  <a:lnTo>
                    <a:pt x="166" y="18"/>
                  </a:lnTo>
                  <a:lnTo>
                    <a:pt x="165" y="19"/>
                  </a:lnTo>
                  <a:lnTo>
                    <a:pt x="164" y="19"/>
                  </a:lnTo>
                  <a:lnTo>
                    <a:pt x="164" y="20"/>
                  </a:lnTo>
                  <a:lnTo>
                    <a:pt x="163" y="20"/>
                  </a:lnTo>
                  <a:lnTo>
                    <a:pt x="162" y="20"/>
                  </a:lnTo>
                  <a:lnTo>
                    <a:pt x="162" y="21"/>
                  </a:lnTo>
                  <a:lnTo>
                    <a:pt x="161" y="21"/>
                  </a:lnTo>
                  <a:lnTo>
                    <a:pt x="160" y="21"/>
                  </a:lnTo>
                  <a:lnTo>
                    <a:pt x="159" y="21"/>
                  </a:lnTo>
                  <a:lnTo>
                    <a:pt x="158" y="21"/>
                  </a:lnTo>
                  <a:lnTo>
                    <a:pt x="157" y="21"/>
                  </a:lnTo>
                  <a:lnTo>
                    <a:pt x="156" y="21"/>
                  </a:lnTo>
                  <a:lnTo>
                    <a:pt x="155" y="21"/>
                  </a:lnTo>
                  <a:lnTo>
                    <a:pt x="154" y="21"/>
                  </a:lnTo>
                  <a:lnTo>
                    <a:pt x="153" y="21"/>
                  </a:lnTo>
                  <a:lnTo>
                    <a:pt x="152" y="21"/>
                  </a:lnTo>
                  <a:lnTo>
                    <a:pt x="151" y="21"/>
                  </a:lnTo>
                  <a:lnTo>
                    <a:pt x="150" y="22"/>
                  </a:lnTo>
                  <a:lnTo>
                    <a:pt x="150" y="23"/>
                  </a:lnTo>
                  <a:lnTo>
                    <a:pt x="150" y="24"/>
                  </a:lnTo>
                  <a:lnTo>
                    <a:pt x="151" y="24"/>
                  </a:lnTo>
                  <a:lnTo>
                    <a:pt x="153" y="24"/>
                  </a:lnTo>
                  <a:lnTo>
                    <a:pt x="155" y="24"/>
                  </a:lnTo>
                  <a:lnTo>
                    <a:pt x="156" y="24"/>
                  </a:lnTo>
                  <a:lnTo>
                    <a:pt x="157" y="24"/>
                  </a:lnTo>
                  <a:lnTo>
                    <a:pt x="157" y="25"/>
                  </a:lnTo>
                  <a:lnTo>
                    <a:pt x="158" y="25"/>
                  </a:lnTo>
                  <a:lnTo>
                    <a:pt x="160" y="25"/>
                  </a:lnTo>
                  <a:lnTo>
                    <a:pt x="159" y="25"/>
                  </a:lnTo>
                  <a:lnTo>
                    <a:pt x="158" y="25"/>
                  </a:lnTo>
                  <a:lnTo>
                    <a:pt x="156" y="25"/>
                  </a:lnTo>
                  <a:lnTo>
                    <a:pt x="155" y="25"/>
                  </a:lnTo>
                  <a:lnTo>
                    <a:pt x="154" y="25"/>
                  </a:lnTo>
                  <a:lnTo>
                    <a:pt x="153" y="25"/>
                  </a:lnTo>
                  <a:lnTo>
                    <a:pt x="153" y="26"/>
                  </a:lnTo>
                  <a:lnTo>
                    <a:pt x="153" y="27"/>
                  </a:lnTo>
                  <a:lnTo>
                    <a:pt x="154" y="27"/>
                  </a:lnTo>
                  <a:lnTo>
                    <a:pt x="154" y="28"/>
                  </a:lnTo>
                  <a:lnTo>
                    <a:pt x="155" y="28"/>
                  </a:lnTo>
                  <a:lnTo>
                    <a:pt x="156" y="29"/>
                  </a:lnTo>
                  <a:lnTo>
                    <a:pt x="157" y="29"/>
                  </a:lnTo>
                  <a:lnTo>
                    <a:pt x="158" y="29"/>
                  </a:lnTo>
                  <a:lnTo>
                    <a:pt x="159" y="29"/>
                  </a:lnTo>
                  <a:lnTo>
                    <a:pt x="160" y="30"/>
                  </a:lnTo>
                  <a:lnTo>
                    <a:pt x="161" y="30"/>
                  </a:lnTo>
                  <a:lnTo>
                    <a:pt x="162" y="30"/>
                  </a:lnTo>
                  <a:lnTo>
                    <a:pt x="164" y="30"/>
                  </a:lnTo>
                  <a:lnTo>
                    <a:pt x="165" y="30"/>
                  </a:lnTo>
                  <a:lnTo>
                    <a:pt x="166" y="30"/>
                  </a:lnTo>
                  <a:lnTo>
                    <a:pt x="167" y="30"/>
                  </a:lnTo>
                  <a:lnTo>
                    <a:pt x="166" y="30"/>
                  </a:lnTo>
                  <a:lnTo>
                    <a:pt x="165" y="31"/>
                  </a:lnTo>
                  <a:lnTo>
                    <a:pt x="165" y="32"/>
                  </a:lnTo>
                  <a:lnTo>
                    <a:pt x="164" y="33"/>
                  </a:lnTo>
                  <a:lnTo>
                    <a:pt x="164" y="34"/>
                  </a:lnTo>
                  <a:lnTo>
                    <a:pt x="164" y="36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2" y="42"/>
                  </a:lnTo>
                  <a:lnTo>
                    <a:pt x="162" y="44"/>
                  </a:lnTo>
                  <a:lnTo>
                    <a:pt x="161" y="47"/>
                  </a:lnTo>
                  <a:lnTo>
                    <a:pt x="161" y="50"/>
                  </a:lnTo>
                  <a:lnTo>
                    <a:pt x="160" y="52"/>
                  </a:lnTo>
                  <a:lnTo>
                    <a:pt x="159" y="55"/>
                  </a:lnTo>
                  <a:lnTo>
                    <a:pt x="158" y="58"/>
                  </a:lnTo>
                  <a:lnTo>
                    <a:pt x="157" y="60"/>
                  </a:lnTo>
                  <a:lnTo>
                    <a:pt x="157" y="62"/>
                  </a:lnTo>
                  <a:lnTo>
                    <a:pt x="156" y="64"/>
                  </a:lnTo>
                  <a:lnTo>
                    <a:pt x="154" y="64"/>
                  </a:lnTo>
                  <a:lnTo>
                    <a:pt x="153" y="65"/>
                  </a:lnTo>
                  <a:lnTo>
                    <a:pt x="152" y="66"/>
                  </a:lnTo>
                  <a:lnTo>
                    <a:pt x="151" y="67"/>
                  </a:lnTo>
                  <a:lnTo>
                    <a:pt x="150" y="67"/>
                  </a:lnTo>
                  <a:lnTo>
                    <a:pt x="150" y="68"/>
                  </a:lnTo>
                  <a:lnTo>
                    <a:pt x="149" y="69"/>
                  </a:lnTo>
                  <a:lnTo>
                    <a:pt x="149" y="70"/>
                  </a:lnTo>
                  <a:lnTo>
                    <a:pt x="148" y="70"/>
                  </a:lnTo>
                  <a:lnTo>
                    <a:pt x="148" y="71"/>
                  </a:lnTo>
                  <a:lnTo>
                    <a:pt x="147" y="71"/>
                  </a:lnTo>
                  <a:lnTo>
                    <a:pt x="146" y="71"/>
                  </a:lnTo>
                  <a:lnTo>
                    <a:pt x="145" y="72"/>
                  </a:lnTo>
                  <a:lnTo>
                    <a:pt x="144" y="72"/>
                  </a:lnTo>
                  <a:lnTo>
                    <a:pt x="142" y="72"/>
                  </a:lnTo>
                  <a:lnTo>
                    <a:pt x="141" y="71"/>
                  </a:lnTo>
                  <a:lnTo>
                    <a:pt x="137" y="71"/>
                  </a:lnTo>
                  <a:lnTo>
                    <a:pt x="134" y="69"/>
                  </a:lnTo>
                  <a:lnTo>
                    <a:pt x="130" y="68"/>
                  </a:lnTo>
                  <a:lnTo>
                    <a:pt x="126" y="66"/>
                  </a:lnTo>
                  <a:lnTo>
                    <a:pt x="122" y="64"/>
                  </a:lnTo>
                  <a:lnTo>
                    <a:pt x="118" y="62"/>
                  </a:lnTo>
                  <a:lnTo>
                    <a:pt x="115" y="59"/>
                  </a:lnTo>
                  <a:lnTo>
                    <a:pt x="112" y="56"/>
                  </a:lnTo>
                  <a:lnTo>
                    <a:pt x="108" y="52"/>
                  </a:lnTo>
                  <a:lnTo>
                    <a:pt x="105" y="48"/>
                  </a:lnTo>
                  <a:lnTo>
                    <a:pt x="102" y="43"/>
                  </a:lnTo>
                  <a:lnTo>
                    <a:pt x="99" y="38"/>
                  </a:lnTo>
                  <a:lnTo>
                    <a:pt x="97" y="33"/>
                  </a:lnTo>
                  <a:lnTo>
                    <a:pt x="95" y="27"/>
                  </a:lnTo>
                  <a:lnTo>
                    <a:pt x="94" y="21"/>
                  </a:lnTo>
                  <a:lnTo>
                    <a:pt x="93" y="15"/>
                  </a:lnTo>
                  <a:lnTo>
                    <a:pt x="93" y="14"/>
                  </a:lnTo>
                  <a:lnTo>
                    <a:pt x="93" y="13"/>
                  </a:lnTo>
                  <a:lnTo>
                    <a:pt x="93" y="11"/>
                  </a:lnTo>
                  <a:lnTo>
                    <a:pt x="93" y="10"/>
                  </a:lnTo>
                  <a:lnTo>
                    <a:pt x="93" y="8"/>
                  </a:lnTo>
                  <a:lnTo>
                    <a:pt x="93" y="7"/>
                  </a:lnTo>
                  <a:lnTo>
                    <a:pt x="93" y="6"/>
                  </a:lnTo>
                  <a:lnTo>
                    <a:pt x="93" y="4"/>
                  </a:lnTo>
                  <a:lnTo>
                    <a:pt x="93" y="3"/>
                  </a:lnTo>
                  <a:lnTo>
                    <a:pt x="92" y="2"/>
                  </a:lnTo>
                  <a:lnTo>
                    <a:pt x="92" y="1"/>
                  </a:lnTo>
                  <a:lnTo>
                    <a:pt x="91" y="0"/>
                  </a:lnTo>
                  <a:lnTo>
                    <a:pt x="90" y="0"/>
                  </a:lnTo>
                  <a:lnTo>
                    <a:pt x="88" y="0"/>
                  </a:lnTo>
                  <a:lnTo>
                    <a:pt x="87" y="0"/>
                  </a:lnTo>
                  <a:lnTo>
                    <a:pt x="80" y="2"/>
                  </a:lnTo>
                  <a:lnTo>
                    <a:pt x="72" y="6"/>
                  </a:lnTo>
                  <a:lnTo>
                    <a:pt x="64" y="11"/>
                  </a:lnTo>
                  <a:lnTo>
                    <a:pt x="56" y="16"/>
                  </a:lnTo>
                  <a:lnTo>
                    <a:pt x="50" y="22"/>
                  </a:lnTo>
                  <a:lnTo>
                    <a:pt x="43" y="29"/>
                  </a:lnTo>
                  <a:lnTo>
                    <a:pt x="36" y="37"/>
                  </a:lnTo>
                  <a:lnTo>
                    <a:pt x="30" y="46"/>
                  </a:lnTo>
                  <a:lnTo>
                    <a:pt x="24" y="55"/>
                  </a:lnTo>
                  <a:lnTo>
                    <a:pt x="19" y="64"/>
                  </a:lnTo>
                  <a:lnTo>
                    <a:pt x="15" y="73"/>
                  </a:lnTo>
                  <a:lnTo>
                    <a:pt x="11" y="82"/>
                  </a:lnTo>
                  <a:lnTo>
                    <a:pt x="7" y="91"/>
                  </a:lnTo>
                  <a:lnTo>
                    <a:pt x="4" y="100"/>
                  </a:lnTo>
                  <a:lnTo>
                    <a:pt x="2" y="108"/>
                  </a:lnTo>
                  <a:lnTo>
                    <a:pt x="1" y="116"/>
                  </a:lnTo>
                  <a:lnTo>
                    <a:pt x="0" y="123"/>
                  </a:lnTo>
                  <a:lnTo>
                    <a:pt x="0" y="130"/>
                  </a:lnTo>
                  <a:lnTo>
                    <a:pt x="0" y="139"/>
                  </a:lnTo>
                  <a:lnTo>
                    <a:pt x="1" y="147"/>
                  </a:lnTo>
                  <a:lnTo>
                    <a:pt x="1" y="156"/>
                  </a:lnTo>
                  <a:lnTo>
                    <a:pt x="2" y="165"/>
                  </a:lnTo>
                  <a:lnTo>
                    <a:pt x="3" y="175"/>
                  </a:lnTo>
                  <a:lnTo>
                    <a:pt x="4" y="184"/>
                  </a:lnTo>
                  <a:lnTo>
                    <a:pt x="5" y="193"/>
                  </a:lnTo>
                  <a:lnTo>
                    <a:pt x="5" y="203"/>
                  </a:lnTo>
                  <a:lnTo>
                    <a:pt x="6" y="212"/>
                  </a:lnTo>
                  <a:lnTo>
                    <a:pt x="6" y="220"/>
                  </a:lnTo>
                  <a:lnTo>
                    <a:pt x="6" y="229"/>
                  </a:lnTo>
                  <a:lnTo>
                    <a:pt x="6" y="235"/>
                  </a:lnTo>
                  <a:lnTo>
                    <a:pt x="6" y="242"/>
                  </a:lnTo>
                  <a:lnTo>
                    <a:pt x="5" y="248"/>
                  </a:lnTo>
                  <a:lnTo>
                    <a:pt x="4" y="250"/>
                  </a:lnTo>
                  <a:lnTo>
                    <a:pt x="4" y="252"/>
                  </a:lnTo>
                  <a:lnTo>
                    <a:pt x="4" y="253"/>
                  </a:lnTo>
                  <a:lnTo>
                    <a:pt x="4" y="254"/>
                  </a:lnTo>
                  <a:lnTo>
                    <a:pt x="5" y="253"/>
                  </a:lnTo>
                  <a:lnTo>
                    <a:pt x="6" y="252"/>
                  </a:lnTo>
                  <a:lnTo>
                    <a:pt x="6" y="251"/>
                  </a:lnTo>
                  <a:lnTo>
                    <a:pt x="7" y="250"/>
                  </a:lnTo>
                  <a:lnTo>
                    <a:pt x="7" y="249"/>
                  </a:lnTo>
                  <a:lnTo>
                    <a:pt x="8" y="248"/>
                  </a:lnTo>
                  <a:lnTo>
                    <a:pt x="9" y="246"/>
                  </a:lnTo>
                  <a:lnTo>
                    <a:pt x="9" y="245"/>
                  </a:lnTo>
                  <a:lnTo>
                    <a:pt x="10" y="240"/>
                  </a:lnTo>
                  <a:lnTo>
                    <a:pt x="11" y="234"/>
                  </a:lnTo>
                  <a:lnTo>
                    <a:pt x="12" y="228"/>
                  </a:lnTo>
                  <a:lnTo>
                    <a:pt x="12" y="220"/>
                  </a:lnTo>
                  <a:lnTo>
                    <a:pt x="11" y="212"/>
                  </a:lnTo>
                  <a:lnTo>
                    <a:pt x="11" y="203"/>
                  </a:lnTo>
                  <a:lnTo>
                    <a:pt x="10" y="193"/>
                  </a:lnTo>
                  <a:lnTo>
                    <a:pt x="9" y="184"/>
                  </a:lnTo>
                  <a:lnTo>
                    <a:pt x="9" y="175"/>
                  </a:lnTo>
                  <a:lnTo>
                    <a:pt x="8" y="165"/>
                  </a:lnTo>
                  <a:lnTo>
                    <a:pt x="7" y="155"/>
                  </a:lnTo>
                  <a:lnTo>
                    <a:pt x="7" y="147"/>
                  </a:lnTo>
                  <a:lnTo>
                    <a:pt x="6" y="138"/>
                  </a:lnTo>
                  <a:lnTo>
                    <a:pt x="6" y="130"/>
                  </a:lnTo>
                  <a:lnTo>
                    <a:pt x="7" y="123"/>
                  </a:lnTo>
                  <a:lnTo>
                    <a:pt x="7" y="117"/>
                  </a:lnTo>
                  <a:lnTo>
                    <a:pt x="9" y="108"/>
                  </a:lnTo>
                  <a:lnTo>
                    <a:pt x="11" y="100"/>
                  </a:lnTo>
                  <a:lnTo>
                    <a:pt x="14" y="91"/>
                  </a:lnTo>
                  <a:lnTo>
                    <a:pt x="17" y="83"/>
                  </a:lnTo>
                  <a:lnTo>
                    <a:pt x="20" y="74"/>
                  </a:lnTo>
                  <a:lnTo>
                    <a:pt x="24" y="65"/>
                  </a:lnTo>
                  <a:lnTo>
                    <a:pt x="29" y="58"/>
                  </a:lnTo>
                  <a:lnTo>
                    <a:pt x="34" y="50"/>
                  </a:lnTo>
                  <a:lnTo>
                    <a:pt x="40" y="43"/>
                  </a:lnTo>
                  <a:lnTo>
                    <a:pt x="46" y="36"/>
                  </a:lnTo>
                  <a:lnTo>
                    <a:pt x="51" y="29"/>
                  </a:lnTo>
                  <a:lnTo>
                    <a:pt x="57" y="24"/>
                  </a:lnTo>
                  <a:lnTo>
                    <a:pt x="64" y="20"/>
                  </a:lnTo>
                  <a:lnTo>
                    <a:pt x="70" y="15"/>
                  </a:lnTo>
                  <a:lnTo>
                    <a:pt x="77" y="12"/>
                  </a:lnTo>
                  <a:lnTo>
                    <a:pt x="83" y="9"/>
                  </a:lnTo>
                  <a:lnTo>
                    <a:pt x="84" y="9"/>
                  </a:lnTo>
                  <a:lnTo>
                    <a:pt x="84" y="10"/>
                  </a:lnTo>
                  <a:lnTo>
                    <a:pt x="84" y="11"/>
                  </a:lnTo>
                  <a:lnTo>
                    <a:pt x="84" y="12"/>
                  </a:lnTo>
                  <a:lnTo>
                    <a:pt x="84" y="13"/>
                  </a:lnTo>
                  <a:lnTo>
                    <a:pt x="85" y="14"/>
                  </a:lnTo>
                  <a:lnTo>
                    <a:pt x="85" y="15"/>
                  </a:lnTo>
                  <a:lnTo>
                    <a:pt x="85" y="16"/>
                  </a:lnTo>
                  <a:lnTo>
                    <a:pt x="85" y="17"/>
                  </a:lnTo>
                  <a:lnTo>
                    <a:pt x="85" y="18"/>
                  </a:lnTo>
                  <a:lnTo>
                    <a:pt x="86" y="24"/>
                  </a:lnTo>
                  <a:lnTo>
                    <a:pt x="88" y="31"/>
                  </a:lnTo>
                  <a:lnTo>
                    <a:pt x="90" y="37"/>
                  </a:lnTo>
                  <a:lnTo>
                    <a:pt x="92" y="43"/>
                  </a:lnTo>
                  <a:lnTo>
                    <a:pt x="96" y="49"/>
                  </a:lnTo>
                  <a:lnTo>
                    <a:pt x="99" y="54"/>
                  </a:lnTo>
                  <a:lnTo>
                    <a:pt x="103" y="59"/>
                  </a:lnTo>
                  <a:lnTo>
                    <a:pt x="107" y="63"/>
                  </a:lnTo>
                  <a:lnTo>
                    <a:pt x="111" y="66"/>
                  </a:lnTo>
                  <a:lnTo>
                    <a:pt x="116" y="69"/>
                  </a:lnTo>
                  <a:lnTo>
                    <a:pt x="119" y="72"/>
                  </a:lnTo>
                  <a:lnTo>
                    <a:pt x="123" y="74"/>
                  </a:lnTo>
                  <a:lnTo>
                    <a:pt x="128" y="76"/>
                  </a:lnTo>
                  <a:lnTo>
                    <a:pt x="132" y="77"/>
                  </a:lnTo>
                  <a:lnTo>
                    <a:pt x="135" y="78"/>
                  </a:lnTo>
                  <a:lnTo>
                    <a:pt x="139" y="78"/>
                  </a:lnTo>
                  <a:lnTo>
                    <a:pt x="140" y="78"/>
                  </a:lnTo>
                  <a:lnTo>
                    <a:pt x="142" y="77"/>
                  </a:lnTo>
                  <a:lnTo>
                    <a:pt x="144" y="77"/>
                  </a:lnTo>
                  <a:lnTo>
                    <a:pt x="145" y="77"/>
                  </a:lnTo>
                  <a:lnTo>
                    <a:pt x="146" y="76"/>
                  </a:lnTo>
                  <a:lnTo>
                    <a:pt x="147" y="76"/>
                  </a:lnTo>
                  <a:lnTo>
                    <a:pt x="148" y="76"/>
                  </a:lnTo>
                  <a:lnTo>
                    <a:pt x="149" y="76"/>
                  </a:lnTo>
                  <a:lnTo>
                    <a:pt x="149" y="77"/>
                  </a:lnTo>
                  <a:lnTo>
                    <a:pt x="149" y="78"/>
                  </a:lnTo>
                  <a:lnTo>
                    <a:pt x="149" y="79"/>
                  </a:lnTo>
                  <a:lnTo>
                    <a:pt x="149" y="80"/>
                  </a:lnTo>
                  <a:lnTo>
                    <a:pt x="149" y="81"/>
                  </a:lnTo>
                  <a:lnTo>
                    <a:pt x="148" y="82"/>
                  </a:lnTo>
                  <a:lnTo>
                    <a:pt x="148" y="84"/>
                  </a:lnTo>
                  <a:lnTo>
                    <a:pt x="147" y="86"/>
                  </a:lnTo>
                  <a:lnTo>
                    <a:pt x="147" y="87"/>
                  </a:lnTo>
                  <a:lnTo>
                    <a:pt x="146" y="89"/>
                  </a:lnTo>
                  <a:lnTo>
                    <a:pt x="146" y="91"/>
                  </a:lnTo>
                  <a:lnTo>
                    <a:pt x="146" y="93"/>
                  </a:lnTo>
                  <a:lnTo>
                    <a:pt x="146" y="95"/>
                  </a:lnTo>
                  <a:lnTo>
                    <a:pt x="145" y="97"/>
                  </a:lnTo>
                  <a:lnTo>
                    <a:pt x="146" y="99"/>
                  </a:lnTo>
                  <a:lnTo>
                    <a:pt x="146" y="100"/>
                  </a:lnTo>
                  <a:lnTo>
                    <a:pt x="146" y="102"/>
                  </a:lnTo>
                  <a:lnTo>
                    <a:pt x="147" y="103"/>
                  </a:lnTo>
                  <a:lnTo>
                    <a:pt x="148" y="104"/>
                  </a:lnTo>
                  <a:lnTo>
                    <a:pt x="149" y="105"/>
                  </a:lnTo>
                  <a:lnTo>
                    <a:pt x="149" y="106"/>
                  </a:lnTo>
                  <a:lnTo>
                    <a:pt x="150" y="107"/>
                  </a:lnTo>
                  <a:lnTo>
                    <a:pt x="151" y="108"/>
                  </a:lnTo>
                  <a:lnTo>
                    <a:pt x="151" y="109"/>
                  </a:lnTo>
                  <a:lnTo>
                    <a:pt x="152" y="110"/>
                  </a:lnTo>
                  <a:lnTo>
                    <a:pt x="152" y="112"/>
                  </a:lnTo>
                  <a:lnTo>
                    <a:pt x="153" y="113"/>
                  </a:lnTo>
                  <a:lnTo>
                    <a:pt x="153" y="114"/>
                  </a:lnTo>
                  <a:lnTo>
                    <a:pt x="153" y="116"/>
                  </a:lnTo>
                  <a:lnTo>
                    <a:pt x="153" y="117"/>
                  </a:lnTo>
                  <a:lnTo>
                    <a:pt x="154" y="119"/>
                  </a:lnTo>
                  <a:lnTo>
                    <a:pt x="154" y="121"/>
                  </a:lnTo>
                  <a:lnTo>
                    <a:pt x="154" y="122"/>
                  </a:lnTo>
                  <a:lnTo>
                    <a:pt x="154" y="123"/>
                  </a:lnTo>
                  <a:lnTo>
                    <a:pt x="154" y="124"/>
                  </a:lnTo>
                  <a:lnTo>
                    <a:pt x="155" y="125"/>
                  </a:lnTo>
                  <a:lnTo>
                    <a:pt x="155" y="126"/>
                  </a:lnTo>
                  <a:lnTo>
                    <a:pt x="155" y="127"/>
                  </a:lnTo>
                  <a:lnTo>
                    <a:pt x="156" y="128"/>
                  </a:lnTo>
                  <a:lnTo>
                    <a:pt x="156" y="129"/>
                  </a:lnTo>
                  <a:lnTo>
                    <a:pt x="156" y="130"/>
                  </a:lnTo>
                  <a:lnTo>
                    <a:pt x="156" y="131"/>
                  </a:lnTo>
                  <a:lnTo>
                    <a:pt x="155" y="131"/>
                  </a:lnTo>
                  <a:lnTo>
                    <a:pt x="154" y="132"/>
                  </a:lnTo>
                  <a:lnTo>
                    <a:pt x="153" y="132"/>
                  </a:lnTo>
                  <a:lnTo>
                    <a:pt x="152" y="133"/>
                  </a:lnTo>
                  <a:lnTo>
                    <a:pt x="151" y="135"/>
                  </a:lnTo>
                  <a:lnTo>
                    <a:pt x="151" y="137"/>
                  </a:lnTo>
                  <a:lnTo>
                    <a:pt x="150" y="139"/>
                  </a:lnTo>
                  <a:lnTo>
                    <a:pt x="150" y="142"/>
                  </a:lnTo>
                  <a:lnTo>
                    <a:pt x="149" y="145"/>
                  </a:lnTo>
                  <a:lnTo>
                    <a:pt x="149" y="148"/>
                  </a:lnTo>
                  <a:lnTo>
                    <a:pt x="149" y="151"/>
                  </a:lnTo>
                  <a:lnTo>
                    <a:pt x="149" y="154"/>
                  </a:lnTo>
                  <a:lnTo>
                    <a:pt x="149" y="157"/>
                  </a:lnTo>
                  <a:lnTo>
                    <a:pt x="149" y="161"/>
                  </a:lnTo>
                  <a:lnTo>
                    <a:pt x="150" y="164"/>
                  </a:lnTo>
                  <a:lnTo>
                    <a:pt x="150" y="166"/>
                  </a:lnTo>
                  <a:lnTo>
                    <a:pt x="150" y="169"/>
                  </a:lnTo>
                  <a:lnTo>
                    <a:pt x="150" y="171"/>
                  </a:lnTo>
                  <a:lnTo>
                    <a:pt x="151" y="172"/>
                  </a:lnTo>
                  <a:lnTo>
                    <a:pt x="151" y="174"/>
                  </a:lnTo>
                  <a:lnTo>
                    <a:pt x="151" y="175"/>
                  </a:lnTo>
                  <a:lnTo>
                    <a:pt x="152" y="176"/>
                  </a:lnTo>
                  <a:lnTo>
                    <a:pt x="153" y="177"/>
                  </a:lnTo>
                  <a:lnTo>
                    <a:pt x="154" y="177"/>
                  </a:lnTo>
                  <a:lnTo>
                    <a:pt x="155" y="178"/>
                  </a:lnTo>
                  <a:lnTo>
                    <a:pt x="156" y="178"/>
                  </a:lnTo>
                  <a:lnTo>
                    <a:pt x="158" y="178"/>
                  </a:lnTo>
                  <a:lnTo>
                    <a:pt x="159" y="178"/>
                  </a:lnTo>
                  <a:lnTo>
                    <a:pt x="160" y="178"/>
                  </a:lnTo>
                  <a:lnTo>
                    <a:pt x="161" y="178"/>
                  </a:lnTo>
                  <a:lnTo>
                    <a:pt x="162" y="177"/>
                  </a:lnTo>
                  <a:lnTo>
                    <a:pt x="162" y="176"/>
                  </a:lnTo>
                  <a:lnTo>
                    <a:pt x="163" y="175"/>
                  </a:lnTo>
                  <a:lnTo>
                    <a:pt x="163" y="174"/>
                  </a:lnTo>
                  <a:lnTo>
                    <a:pt x="163" y="172"/>
                  </a:lnTo>
                  <a:lnTo>
                    <a:pt x="163" y="171"/>
                  </a:lnTo>
                  <a:lnTo>
                    <a:pt x="163" y="169"/>
                  </a:lnTo>
                  <a:lnTo>
                    <a:pt x="164" y="168"/>
                  </a:lnTo>
                  <a:lnTo>
                    <a:pt x="164" y="166"/>
                  </a:lnTo>
                  <a:lnTo>
                    <a:pt x="165" y="164"/>
                  </a:lnTo>
                  <a:lnTo>
                    <a:pt x="165" y="162"/>
                  </a:lnTo>
                  <a:lnTo>
                    <a:pt x="166" y="161"/>
                  </a:lnTo>
                  <a:lnTo>
                    <a:pt x="167" y="159"/>
                  </a:lnTo>
                  <a:lnTo>
                    <a:pt x="167" y="157"/>
                  </a:lnTo>
                  <a:lnTo>
                    <a:pt x="168" y="155"/>
                  </a:lnTo>
                  <a:lnTo>
                    <a:pt x="169" y="153"/>
                  </a:lnTo>
                  <a:lnTo>
                    <a:pt x="170" y="152"/>
                  </a:lnTo>
                  <a:lnTo>
                    <a:pt x="170" y="150"/>
                  </a:lnTo>
                  <a:lnTo>
                    <a:pt x="171" y="148"/>
                  </a:lnTo>
                  <a:lnTo>
                    <a:pt x="171" y="147"/>
                  </a:lnTo>
                  <a:lnTo>
                    <a:pt x="172" y="146"/>
                  </a:lnTo>
                  <a:lnTo>
                    <a:pt x="172" y="144"/>
                  </a:lnTo>
                  <a:lnTo>
                    <a:pt x="172" y="143"/>
                  </a:lnTo>
                  <a:lnTo>
                    <a:pt x="172" y="142"/>
                  </a:lnTo>
                  <a:lnTo>
                    <a:pt x="172" y="140"/>
                  </a:lnTo>
                  <a:lnTo>
                    <a:pt x="172" y="137"/>
                  </a:lnTo>
                  <a:lnTo>
                    <a:pt x="172" y="135"/>
                  </a:lnTo>
                  <a:lnTo>
                    <a:pt x="172" y="133"/>
                  </a:lnTo>
                  <a:lnTo>
                    <a:pt x="172" y="131"/>
                  </a:lnTo>
                  <a:lnTo>
                    <a:pt x="171" y="129"/>
                  </a:lnTo>
                  <a:lnTo>
                    <a:pt x="171" y="128"/>
                  </a:lnTo>
                  <a:lnTo>
                    <a:pt x="171" y="126"/>
                  </a:lnTo>
                  <a:lnTo>
                    <a:pt x="171" y="124"/>
                  </a:lnTo>
                  <a:lnTo>
                    <a:pt x="170" y="123"/>
                  </a:lnTo>
                  <a:lnTo>
                    <a:pt x="170" y="121"/>
                  </a:lnTo>
                  <a:lnTo>
                    <a:pt x="169" y="120"/>
                  </a:lnTo>
                  <a:lnTo>
                    <a:pt x="169" y="118"/>
                  </a:lnTo>
                  <a:lnTo>
                    <a:pt x="169" y="117"/>
                  </a:lnTo>
                  <a:lnTo>
                    <a:pt x="169" y="115"/>
                  </a:lnTo>
                  <a:lnTo>
                    <a:pt x="169" y="113"/>
                  </a:lnTo>
                  <a:lnTo>
                    <a:pt x="169" y="112"/>
                  </a:lnTo>
                  <a:lnTo>
                    <a:pt x="169" y="110"/>
                  </a:lnTo>
                  <a:lnTo>
                    <a:pt x="169" y="106"/>
                  </a:lnTo>
                  <a:lnTo>
                    <a:pt x="169" y="103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8" y="98"/>
                  </a:lnTo>
                  <a:lnTo>
                    <a:pt x="168" y="96"/>
                  </a:lnTo>
                  <a:lnTo>
                    <a:pt x="168" y="94"/>
                  </a:lnTo>
                  <a:lnTo>
                    <a:pt x="167" y="93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9" y="87"/>
                  </a:lnTo>
                  <a:lnTo>
                    <a:pt x="169" y="86"/>
                  </a:lnTo>
                  <a:lnTo>
                    <a:pt x="171" y="84"/>
                  </a:lnTo>
                  <a:lnTo>
                    <a:pt x="172" y="82"/>
                  </a:lnTo>
                  <a:lnTo>
                    <a:pt x="173" y="80"/>
                  </a:lnTo>
                  <a:lnTo>
                    <a:pt x="175" y="78"/>
                  </a:lnTo>
                  <a:lnTo>
                    <a:pt x="176" y="77"/>
                  </a:lnTo>
                  <a:lnTo>
                    <a:pt x="178" y="75"/>
                  </a:lnTo>
                  <a:lnTo>
                    <a:pt x="180" y="74"/>
                  </a:lnTo>
                  <a:lnTo>
                    <a:pt x="181" y="73"/>
                  </a:lnTo>
                  <a:lnTo>
                    <a:pt x="182" y="71"/>
                  </a:lnTo>
                  <a:lnTo>
                    <a:pt x="183" y="70"/>
                  </a:lnTo>
                  <a:lnTo>
                    <a:pt x="184" y="70"/>
                  </a:lnTo>
                  <a:lnTo>
                    <a:pt x="185" y="69"/>
                  </a:lnTo>
                  <a:lnTo>
                    <a:pt x="186" y="68"/>
                  </a:lnTo>
                  <a:lnTo>
                    <a:pt x="187" y="67"/>
                  </a:lnTo>
                  <a:lnTo>
                    <a:pt x="189" y="66"/>
                  </a:lnTo>
                  <a:lnTo>
                    <a:pt x="190" y="66"/>
                  </a:lnTo>
                  <a:lnTo>
                    <a:pt x="191" y="65"/>
                  </a:lnTo>
                  <a:lnTo>
                    <a:pt x="193" y="64"/>
                  </a:lnTo>
                  <a:lnTo>
                    <a:pt x="194" y="64"/>
                  </a:lnTo>
                  <a:lnTo>
                    <a:pt x="195" y="63"/>
                  </a:lnTo>
                  <a:lnTo>
                    <a:pt x="196" y="62"/>
                  </a:lnTo>
                  <a:lnTo>
                    <a:pt x="197" y="61"/>
                  </a:lnTo>
                  <a:lnTo>
                    <a:pt x="197" y="60"/>
                  </a:lnTo>
                  <a:lnTo>
                    <a:pt x="198" y="58"/>
                  </a:lnTo>
                  <a:lnTo>
                    <a:pt x="198" y="57"/>
                  </a:lnTo>
                  <a:lnTo>
                    <a:pt x="197" y="55"/>
                  </a:lnTo>
                  <a:lnTo>
                    <a:pt x="197" y="53"/>
                  </a:lnTo>
                  <a:lnTo>
                    <a:pt x="196" y="51"/>
                  </a:lnTo>
                  <a:lnTo>
                    <a:pt x="195" y="49"/>
                  </a:lnTo>
                  <a:lnTo>
                    <a:pt x="194" y="47"/>
                  </a:lnTo>
                  <a:lnTo>
                    <a:pt x="193" y="44"/>
                  </a:lnTo>
                  <a:lnTo>
                    <a:pt x="192" y="42"/>
                  </a:lnTo>
                  <a:lnTo>
                    <a:pt x="191" y="39"/>
                  </a:lnTo>
                  <a:lnTo>
                    <a:pt x="190" y="37"/>
                  </a:lnTo>
                  <a:lnTo>
                    <a:pt x="188" y="31"/>
                  </a:lnTo>
                  <a:lnTo>
                    <a:pt x="187" y="29"/>
                  </a:lnTo>
                  <a:lnTo>
                    <a:pt x="187" y="27"/>
                  </a:lnTo>
                  <a:lnTo>
                    <a:pt x="186" y="25"/>
                  </a:lnTo>
                  <a:lnTo>
                    <a:pt x="185" y="23"/>
                  </a:lnTo>
                  <a:lnTo>
                    <a:pt x="185" y="21"/>
                  </a:lnTo>
                  <a:lnTo>
                    <a:pt x="184" y="21"/>
                  </a:lnTo>
                  <a:lnTo>
                    <a:pt x="184" y="20"/>
                  </a:lnTo>
                  <a:lnTo>
                    <a:pt x="184" y="19"/>
                  </a:lnTo>
                  <a:lnTo>
                    <a:pt x="184" y="18"/>
                  </a:lnTo>
                  <a:lnTo>
                    <a:pt x="185" y="18"/>
                  </a:lnTo>
                  <a:lnTo>
                    <a:pt x="186" y="17"/>
                  </a:lnTo>
                  <a:lnTo>
                    <a:pt x="187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0" y="17"/>
                  </a:lnTo>
                  <a:lnTo>
                    <a:pt x="176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1" name="Freeform 582"/>
            <p:cNvSpPr>
              <a:spLocks/>
            </p:cNvSpPr>
            <p:nvPr/>
          </p:nvSpPr>
          <p:spPr bwMode="auto">
            <a:xfrm>
              <a:off x="653" y="3647"/>
              <a:ext cx="3" cy="119"/>
            </a:xfrm>
            <a:custGeom>
              <a:avLst/>
              <a:gdLst>
                <a:gd name="T0" fmla="*/ 2 w 3"/>
                <a:gd name="T1" fmla="*/ 9 h 119"/>
                <a:gd name="T2" fmla="*/ 2 w 3"/>
                <a:gd name="T3" fmla="*/ 17 h 119"/>
                <a:gd name="T4" fmla="*/ 2 w 3"/>
                <a:gd name="T5" fmla="*/ 29 h 119"/>
                <a:gd name="T6" fmla="*/ 2 w 3"/>
                <a:gd name="T7" fmla="*/ 41 h 119"/>
                <a:gd name="T8" fmla="*/ 2 w 3"/>
                <a:gd name="T9" fmla="*/ 54 h 119"/>
                <a:gd name="T10" fmla="*/ 2 w 3"/>
                <a:gd name="T11" fmla="*/ 66 h 119"/>
                <a:gd name="T12" fmla="*/ 2 w 3"/>
                <a:gd name="T13" fmla="*/ 76 h 119"/>
                <a:gd name="T14" fmla="*/ 2 w 3"/>
                <a:gd name="T15" fmla="*/ 84 h 119"/>
                <a:gd name="T16" fmla="*/ 2 w 3"/>
                <a:gd name="T17" fmla="*/ 88 h 119"/>
                <a:gd name="T18" fmla="*/ 2 w 3"/>
                <a:gd name="T19" fmla="*/ 91 h 119"/>
                <a:gd name="T20" fmla="*/ 2 w 3"/>
                <a:gd name="T21" fmla="*/ 96 h 119"/>
                <a:gd name="T22" fmla="*/ 2 w 3"/>
                <a:gd name="T23" fmla="*/ 100 h 119"/>
                <a:gd name="T24" fmla="*/ 2 w 3"/>
                <a:gd name="T25" fmla="*/ 104 h 119"/>
                <a:gd name="T26" fmla="*/ 1 w 3"/>
                <a:gd name="T27" fmla="*/ 108 h 119"/>
                <a:gd name="T28" fmla="*/ 1 w 3"/>
                <a:gd name="T29" fmla="*/ 111 h 119"/>
                <a:gd name="T30" fmla="*/ 1 w 3"/>
                <a:gd name="T31" fmla="*/ 115 h 119"/>
                <a:gd name="T32" fmla="*/ 1 w 3"/>
                <a:gd name="T33" fmla="*/ 117 h 119"/>
                <a:gd name="T34" fmla="*/ 0 w 3"/>
                <a:gd name="T35" fmla="*/ 118 h 119"/>
                <a:gd name="T36" fmla="*/ 0 w 3"/>
                <a:gd name="T37" fmla="*/ 116 h 119"/>
                <a:gd name="T38" fmla="*/ 0 w 3"/>
                <a:gd name="T39" fmla="*/ 114 h 119"/>
                <a:gd name="T40" fmla="*/ 0 w 3"/>
                <a:gd name="T41" fmla="*/ 112 h 119"/>
                <a:gd name="T42" fmla="*/ 1 w 3"/>
                <a:gd name="T43" fmla="*/ 109 h 119"/>
                <a:gd name="T44" fmla="*/ 1 w 3"/>
                <a:gd name="T45" fmla="*/ 107 h 119"/>
                <a:gd name="T46" fmla="*/ 1 w 3"/>
                <a:gd name="T47" fmla="*/ 104 h 119"/>
                <a:gd name="T48" fmla="*/ 1 w 3"/>
                <a:gd name="T49" fmla="*/ 100 h 119"/>
                <a:gd name="T50" fmla="*/ 1 w 3"/>
                <a:gd name="T51" fmla="*/ 97 h 119"/>
                <a:gd name="T52" fmla="*/ 1 w 3"/>
                <a:gd name="T53" fmla="*/ 94 h 119"/>
                <a:gd name="T54" fmla="*/ 1 w 3"/>
                <a:gd name="T55" fmla="*/ 90 h 119"/>
                <a:gd name="T56" fmla="*/ 1 w 3"/>
                <a:gd name="T57" fmla="*/ 87 h 119"/>
                <a:gd name="T58" fmla="*/ 1 w 3"/>
                <a:gd name="T59" fmla="*/ 82 h 119"/>
                <a:gd name="T60" fmla="*/ 1 w 3"/>
                <a:gd name="T61" fmla="*/ 72 h 119"/>
                <a:gd name="T62" fmla="*/ 1 w 3"/>
                <a:gd name="T63" fmla="*/ 61 h 119"/>
                <a:gd name="T64" fmla="*/ 0 w 3"/>
                <a:gd name="T65" fmla="*/ 48 h 119"/>
                <a:gd name="T66" fmla="*/ 0 w 3"/>
                <a:gd name="T67" fmla="*/ 34 h 119"/>
                <a:gd name="T68" fmla="*/ 0 w 3"/>
                <a:gd name="T69" fmla="*/ 22 h 119"/>
                <a:gd name="T70" fmla="*/ 1 w 3"/>
                <a:gd name="T71" fmla="*/ 11 h 119"/>
                <a:gd name="T72" fmla="*/ 1 w 3"/>
                <a:gd name="T73" fmla="*/ 5 h 119"/>
                <a:gd name="T74" fmla="*/ 1 w 3"/>
                <a:gd name="T75" fmla="*/ 4 h 119"/>
                <a:gd name="T76" fmla="*/ 1 w 3"/>
                <a:gd name="T77" fmla="*/ 2 h 119"/>
                <a:gd name="T78" fmla="*/ 2 w 3"/>
                <a:gd name="T79" fmla="*/ 0 h 119"/>
                <a:gd name="T80" fmla="*/ 2 w 3"/>
                <a:gd name="T81" fmla="*/ 1 h 119"/>
                <a:gd name="T82" fmla="*/ 2 w 3"/>
                <a:gd name="T83" fmla="*/ 3 h 119"/>
                <a:gd name="T84" fmla="*/ 2 w 3"/>
                <a:gd name="T85" fmla="*/ 5 h 11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"/>
                <a:gd name="T130" fmla="*/ 0 h 119"/>
                <a:gd name="T131" fmla="*/ 3 w 3"/>
                <a:gd name="T132" fmla="*/ 119 h 11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" h="119">
                  <a:moveTo>
                    <a:pt x="2" y="5"/>
                  </a:moveTo>
                  <a:lnTo>
                    <a:pt x="2" y="9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3"/>
                  </a:lnTo>
                  <a:lnTo>
                    <a:pt x="2" y="29"/>
                  </a:lnTo>
                  <a:lnTo>
                    <a:pt x="2" y="35"/>
                  </a:lnTo>
                  <a:lnTo>
                    <a:pt x="2" y="41"/>
                  </a:lnTo>
                  <a:lnTo>
                    <a:pt x="2" y="48"/>
                  </a:lnTo>
                  <a:lnTo>
                    <a:pt x="2" y="54"/>
                  </a:lnTo>
                  <a:lnTo>
                    <a:pt x="2" y="60"/>
                  </a:lnTo>
                  <a:lnTo>
                    <a:pt x="2" y="66"/>
                  </a:lnTo>
                  <a:lnTo>
                    <a:pt x="2" y="71"/>
                  </a:lnTo>
                  <a:lnTo>
                    <a:pt x="2" y="76"/>
                  </a:lnTo>
                  <a:lnTo>
                    <a:pt x="2" y="80"/>
                  </a:lnTo>
                  <a:lnTo>
                    <a:pt x="2" y="84"/>
                  </a:lnTo>
                  <a:lnTo>
                    <a:pt x="2" y="86"/>
                  </a:lnTo>
                  <a:lnTo>
                    <a:pt x="2" y="88"/>
                  </a:lnTo>
                  <a:lnTo>
                    <a:pt x="2" y="89"/>
                  </a:lnTo>
                  <a:lnTo>
                    <a:pt x="2" y="91"/>
                  </a:lnTo>
                  <a:lnTo>
                    <a:pt x="2" y="94"/>
                  </a:lnTo>
                  <a:lnTo>
                    <a:pt x="2" y="96"/>
                  </a:lnTo>
                  <a:lnTo>
                    <a:pt x="2" y="98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2" y="107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11"/>
                  </a:lnTo>
                  <a:lnTo>
                    <a:pt x="1" y="113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0" y="118"/>
                  </a:lnTo>
                  <a:lnTo>
                    <a:pt x="0" y="117"/>
                  </a:lnTo>
                  <a:lnTo>
                    <a:pt x="0" y="116"/>
                  </a:lnTo>
                  <a:lnTo>
                    <a:pt x="0" y="115"/>
                  </a:lnTo>
                  <a:lnTo>
                    <a:pt x="0" y="114"/>
                  </a:lnTo>
                  <a:lnTo>
                    <a:pt x="0" y="113"/>
                  </a:lnTo>
                  <a:lnTo>
                    <a:pt x="0" y="112"/>
                  </a:lnTo>
                  <a:lnTo>
                    <a:pt x="0" y="111"/>
                  </a:lnTo>
                  <a:lnTo>
                    <a:pt x="1" y="109"/>
                  </a:lnTo>
                  <a:lnTo>
                    <a:pt x="1" y="108"/>
                  </a:lnTo>
                  <a:lnTo>
                    <a:pt x="1" y="107"/>
                  </a:lnTo>
                  <a:lnTo>
                    <a:pt x="1" y="105"/>
                  </a:lnTo>
                  <a:lnTo>
                    <a:pt x="1" y="104"/>
                  </a:lnTo>
                  <a:lnTo>
                    <a:pt x="1" y="102"/>
                  </a:lnTo>
                  <a:lnTo>
                    <a:pt x="1" y="100"/>
                  </a:lnTo>
                  <a:lnTo>
                    <a:pt x="1" y="99"/>
                  </a:lnTo>
                  <a:lnTo>
                    <a:pt x="1" y="97"/>
                  </a:lnTo>
                  <a:lnTo>
                    <a:pt x="1" y="95"/>
                  </a:lnTo>
                  <a:lnTo>
                    <a:pt x="1" y="94"/>
                  </a:lnTo>
                  <a:lnTo>
                    <a:pt x="1" y="92"/>
                  </a:lnTo>
                  <a:lnTo>
                    <a:pt x="1" y="90"/>
                  </a:lnTo>
                  <a:lnTo>
                    <a:pt x="1" y="89"/>
                  </a:lnTo>
                  <a:lnTo>
                    <a:pt x="1" y="87"/>
                  </a:lnTo>
                  <a:lnTo>
                    <a:pt x="1" y="85"/>
                  </a:lnTo>
                  <a:lnTo>
                    <a:pt x="1" y="82"/>
                  </a:lnTo>
                  <a:lnTo>
                    <a:pt x="1" y="78"/>
                  </a:lnTo>
                  <a:lnTo>
                    <a:pt x="1" y="72"/>
                  </a:lnTo>
                  <a:lnTo>
                    <a:pt x="1" y="68"/>
                  </a:lnTo>
                  <a:lnTo>
                    <a:pt x="1" y="61"/>
                  </a:lnTo>
                  <a:lnTo>
                    <a:pt x="1" y="54"/>
                  </a:lnTo>
                  <a:lnTo>
                    <a:pt x="0" y="48"/>
                  </a:lnTo>
                  <a:lnTo>
                    <a:pt x="0" y="41"/>
                  </a:lnTo>
                  <a:lnTo>
                    <a:pt x="0" y="34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1" y="11"/>
                  </a:lnTo>
                  <a:lnTo>
                    <a:pt x="1" y="8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2" name="Freeform 583"/>
            <p:cNvSpPr>
              <a:spLocks/>
            </p:cNvSpPr>
            <p:nvPr/>
          </p:nvSpPr>
          <p:spPr bwMode="auto">
            <a:xfrm>
              <a:off x="663" y="3638"/>
              <a:ext cx="2" cy="120"/>
            </a:xfrm>
            <a:custGeom>
              <a:avLst/>
              <a:gdLst>
                <a:gd name="T0" fmla="*/ 1 w 2"/>
                <a:gd name="T1" fmla="*/ 9 h 120"/>
                <a:gd name="T2" fmla="*/ 1 w 2"/>
                <a:gd name="T3" fmla="*/ 18 h 120"/>
                <a:gd name="T4" fmla="*/ 1 w 2"/>
                <a:gd name="T5" fmla="*/ 30 h 120"/>
                <a:gd name="T6" fmla="*/ 1 w 2"/>
                <a:gd name="T7" fmla="*/ 42 h 120"/>
                <a:gd name="T8" fmla="*/ 1 w 2"/>
                <a:gd name="T9" fmla="*/ 54 h 120"/>
                <a:gd name="T10" fmla="*/ 1 w 2"/>
                <a:gd name="T11" fmla="*/ 67 h 120"/>
                <a:gd name="T12" fmla="*/ 1 w 2"/>
                <a:gd name="T13" fmla="*/ 76 h 120"/>
                <a:gd name="T14" fmla="*/ 1 w 2"/>
                <a:gd name="T15" fmla="*/ 84 h 120"/>
                <a:gd name="T16" fmla="*/ 1 w 2"/>
                <a:gd name="T17" fmla="*/ 89 h 120"/>
                <a:gd name="T18" fmla="*/ 1 w 2"/>
                <a:gd name="T19" fmla="*/ 92 h 120"/>
                <a:gd name="T20" fmla="*/ 1 w 2"/>
                <a:gd name="T21" fmla="*/ 96 h 120"/>
                <a:gd name="T22" fmla="*/ 1 w 2"/>
                <a:gd name="T23" fmla="*/ 100 h 120"/>
                <a:gd name="T24" fmla="*/ 1 w 2"/>
                <a:gd name="T25" fmla="*/ 104 h 120"/>
                <a:gd name="T26" fmla="*/ 1 w 2"/>
                <a:gd name="T27" fmla="*/ 108 h 120"/>
                <a:gd name="T28" fmla="*/ 1 w 2"/>
                <a:gd name="T29" fmla="*/ 111 h 120"/>
                <a:gd name="T30" fmla="*/ 0 w 2"/>
                <a:gd name="T31" fmla="*/ 114 h 120"/>
                <a:gd name="T32" fmla="*/ 0 w 2"/>
                <a:gd name="T33" fmla="*/ 117 h 120"/>
                <a:gd name="T34" fmla="*/ 0 w 2"/>
                <a:gd name="T35" fmla="*/ 119 h 120"/>
                <a:gd name="T36" fmla="*/ 0 w 2"/>
                <a:gd name="T37" fmla="*/ 117 h 120"/>
                <a:gd name="T38" fmla="*/ 0 w 2"/>
                <a:gd name="T39" fmla="*/ 115 h 120"/>
                <a:gd name="T40" fmla="*/ 0 w 2"/>
                <a:gd name="T41" fmla="*/ 113 h 120"/>
                <a:gd name="T42" fmla="*/ 0 w 2"/>
                <a:gd name="T43" fmla="*/ 111 h 120"/>
                <a:gd name="T44" fmla="*/ 0 w 2"/>
                <a:gd name="T45" fmla="*/ 108 h 120"/>
                <a:gd name="T46" fmla="*/ 0 w 2"/>
                <a:gd name="T47" fmla="*/ 103 h 120"/>
                <a:gd name="T48" fmla="*/ 0 w 2"/>
                <a:gd name="T49" fmla="*/ 100 h 120"/>
                <a:gd name="T50" fmla="*/ 0 w 2"/>
                <a:gd name="T51" fmla="*/ 97 h 120"/>
                <a:gd name="T52" fmla="*/ 0 w 2"/>
                <a:gd name="T53" fmla="*/ 93 h 120"/>
                <a:gd name="T54" fmla="*/ 0 w 2"/>
                <a:gd name="T55" fmla="*/ 90 h 120"/>
                <a:gd name="T56" fmla="*/ 0 w 2"/>
                <a:gd name="T57" fmla="*/ 87 h 120"/>
                <a:gd name="T58" fmla="*/ 0 w 2"/>
                <a:gd name="T59" fmla="*/ 82 h 120"/>
                <a:gd name="T60" fmla="*/ 0 w 2"/>
                <a:gd name="T61" fmla="*/ 72 h 120"/>
                <a:gd name="T62" fmla="*/ 0 w 2"/>
                <a:gd name="T63" fmla="*/ 61 h 120"/>
                <a:gd name="T64" fmla="*/ 0 w 2"/>
                <a:gd name="T65" fmla="*/ 49 h 120"/>
                <a:gd name="T66" fmla="*/ 0 w 2"/>
                <a:gd name="T67" fmla="*/ 35 h 120"/>
                <a:gd name="T68" fmla="*/ 0 w 2"/>
                <a:gd name="T69" fmla="*/ 23 h 120"/>
                <a:gd name="T70" fmla="*/ 0 w 2"/>
                <a:gd name="T71" fmla="*/ 12 h 120"/>
                <a:gd name="T72" fmla="*/ 0 w 2"/>
                <a:gd name="T73" fmla="*/ 6 h 120"/>
                <a:gd name="T74" fmla="*/ 1 w 2"/>
                <a:gd name="T75" fmla="*/ 4 h 120"/>
                <a:gd name="T76" fmla="*/ 1 w 2"/>
                <a:gd name="T77" fmla="*/ 3 h 120"/>
                <a:gd name="T78" fmla="*/ 1 w 2"/>
                <a:gd name="T79" fmla="*/ 1 h 120"/>
                <a:gd name="T80" fmla="*/ 1 w 2"/>
                <a:gd name="T81" fmla="*/ 0 h 120"/>
                <a:gd name="T82" fmla="*/ 1 w 2"/>
                <a:gd name="T83" fmla="*/ 2 h 120"/>
                <a:gd name="T84" fmla="*/ 1 w 2"/>
                <a:gd name="T85" fmla="*/ 4 h 12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"/>
                <a:gd name="T130" fmla="*/ 0 h 120"/>
                <a:gd name="T131" fmla="*/ 2 w 2"/>
                <a:gd name="T132" fmla="*/ 120 h 12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" h="120">
                  <a:moveTo>
                    <a:pt x="1" y="5"/>
                  </a:moveTo>
                  <a:lnTo>
                    <a:pt x="1" y="9"/>
                  </a:lnTo>
                  <a:lnTo>
                    <a:pt x="1" y="13"/>
                  </a:lnTo>
                  <a:lnTo>
                    <a:pt x="1" y="18"/>
                  </a:lnTo>
                  <a:lnTo>
                    <a:pt x="1" y="23"/>
                  </a:lnTo>
                  <a:lnTo>
                    <a:pt x="1" y="30"/>
                  </a:lnTo>
                  <a:lnTo>
                    <a:pt x="1" y="35"/>
                  </a:lnTo>
                  <a:lnTo>
                    <a:pt x="1" y="42"/>
                  </a:lnTo>
                  <a:lnTo>
                    <a:pt x="1" y="49"/>
                  </a:lnTo>
                  <a:lnTo>
                    <a:pt x="1" y="54"/>
                  </a:lnTo>
                  <a:lnTo>
                    <a:pt x="1" y="61"/>
                  </a:lnTo>
                  <a:lnTo>
                    <a:pt x="1" y="67"/>
                  </a:lnTo>
                  <a:lnTo>
                    <a:pt x="1" y="71"/>
                  </a:lnTo>
                  <a:lnTo>
                    <a:pt x="1" y="76"/>
                  </a:lnTo>
                  <a:lnTo>
                    <a:pt x="1" y="81"/>
                  </a:lnTo>
                  <a:lnTo>
                    <a:pt x="1" y="84"/>
                  </a:lnTo>
                  <a:lnTo>
                    <a:pt x="1" y="87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4"/>
                  </a:lnTo>
                  <a:lnTo>
                    <a:pt x="1" y="96"/>
                  </a:lnTo>
                  <a:lnTo>
                    <a:pt x="1" y="98"/>
                  </a:lnTo>
                  <a:lnTo>
                    <a:pt x="1" y="100"/>
                  </a:lnTo>
                  <a:lnTo>
                    <a:pt x="1" y="102"/>
                  </a:lnTo>
                  <a:lnTo>
                    <a:pt x="1" y="104"/>
                  </a:lnTo>
                  <a:lnTo>
                    <a:pt x="1" y="106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11"/>
                  </a:lnTo>
                  <a:lnTo>
                    <a:pt x="0" y="113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0" y="117"/>
                  </a:lnTo>
                  <a:lnTo>
                    <a:pt x="0" y="118"/>
                  </a:lnTo>
                  <a:lnTo>
                    <a:pt x="0" y="119"/>
                  </a:lnTo>
                  <a:lnTo>
                    <a:pt x="0" y="118"/>
                  </a:lnTo>
                  <a:lnTo>
                    <a:pt x="0" y="117"/>
                  </a:lnTo>
                  <a:lnTo>
                    <a:pt x="0" y="116"/>
                  </a:lnTo>
                  <a:lnTo>
                    <a:pt x="0" y="115"/>
                  </a:lnTo>
                  <a:lnTo>
                    <a:pt x="0" y="114"/>
                  </a:lnTo>
                  <a:lnTo>
                    <a:pt x="0" y="113"/>
                  </a:lnTo>
                  <a:lnTo>
                    <a:pt x="0" y="112"/>
                  </a:lnTo>
                  <a:lnTo>
                    <a:pt x="0" y="111"/>
                  </a:lnTo>
                  <a:lnTo>
                    <a:pt x="0" y="109"/>
                  </a:lnTo>
                  <a:lnTo>
                    <a:pt x="0" y="108"/>
                  </a:lnTo>
                  <a:lnTo>
                    <a:pt x="0" y="105"/>
                  </a:lnTo>
                  <a:lnTo>
                    <a:pt x="0" y="103"/>
                  </a:lnTo>
                  <a:lnTo>
                    <a:pt x="0" y="102"/>
                  </a:lnTo>
                  <a:lnTo>
                    <a:pt x="0" y="100"/>
                  </a:lnTo>
                  <a:lnTo>
                    <a:pt x="0" y="99"/>
                  </a:lnTo>
                  <a:lnTo>
                    <a:pt x="0" y="97"/>
                  </a:lnTo>
                  <a:lnTo>
                    <a:pt x="0" y="95"/>
                  </a:lnTo>
                  <a:lnTo>
                    <a:pt x="0" y="93"/>
                  </a:lnTo>
                  <a:lnTo>
                    <a:pt x="0" y="92"/>
                  </a:lnTo>
                  <a:lnTo>
                    <a:pt x="0" y="90"/>
                  </a:lnTo>
                  <a:lnTo>
                    <a:pt x="0" y="89"/>
                  </a:lnTo>
                  <a:lnTo>
                    <a:pt x="0" y="87"/>
                  </a:lnTo>
                  <a:lnTo>
                    <a:pt x="0" y="85"/>
                  </a:lnTo>
                  <a:lnTo>
                    <a:pt x="0" y="82"/>
                  </a:lnTo>
                  <a:lnTo>
                    <a:pt x="0" y="77"/>
                  </a:lnTo>
                  <a:lnTo>
                    <a:pt x="0" y="72"/>
                  </a:lnTo>
                  <a:lnTo>
                    <a:pt x="0" y="68"/>
                  </a:lnTo>
                  <a:lnTo>
                    <a:pt x="0" y="61"/>
                  </a:lnTo>
                  <a:lnTo>
                    <a:pt x="0" y="55"/>
                  </a:lnTo>
                  <a:lnTo>
                    <a:pt x="0" y="49"/>
                  </a:lnTo>
                  <a:lnTo>
                    <a:pt x="0" y="42"/>
                  </a:lnTo>
                  <a:lnTo>
                    <a:pt x="0" y="35"/>
                  </a:lnTo>
                  <a:lnTo>
                    <a:pt x="0" y="29"/>
                  </a:lnTo>
                  <a:lnTo>
                    <a:pt x="0" y="23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3" name="Freeform 584"/>
            <p:cNvSpPr>
              <a:spLocks/>
            </p:cNvSpPr>
            <p:nvPr/>
          </p:nvSpPr>
          <p:spPr bwMode="auto">
            <a:xfrm>
              <a:off x="677" y="3638"/>
              <a:ext cx="2" cy="108"/>
            </a:xfrm>
            <a:custGeom>
              <a:avLst/>
              <a:gdLst>
                <a:gd name="T0" fmla="*/ 1 w 2"/>
                <a:gd name="T1" fmla="*/ 8 h 108"/>
                <a:gd name="T2" fmla="*/ 1 w 2"/>
                <a:gd name="T3" fmla="*/ 16 h 108"/>
                <a:gd name="T4" fmla="*/ 1 w 2"/>
                <a:gd name="T5" fmla="*/ 26 h 108"/>
                <a:gd name="T6" fmla="*/ 1 w 2"/>
                <a:gd name="T7" fmla="*/ 36 h 108"/>
                <a:gd name="T8" fmla="*/ 1 w 2"/>
                <a:gd name="T9" fmla="*/ 47 h 108"/>
                <a:gd name="T10" fmla="*/ 1 w 2"/>
                <a:gd name="T11" fmla="*/ 57 h 108"/>
                <a:gd name="T12" fmla="*/ 1 w 2"/>
                <a:gd name="T13" fmla="*/ 66 h 108"/>
                <a:gd name="T14" fmla="*/ 1 w 2"/>
                <a:gd name="T15" fmla="*/ 73 h 108"/>
                <a:gd name="T16" fmla="*/ 1 w 2"/>
                <a:gd name="T17" fmla="*/ 77 h 108"/>
                <a:gd name="T18" fmla="*/ 1 w 2"/>
                <a:gd name="T19" fmla="*/ 80 h 108"/>
                <a:gd name="T20" fmla="*/ 1 w 2"/>
                <a:gd name="T21" fmla="*/ 85 h 108"/>
                <a:gd name="T22" fmla="*/ 1 w 2"/>
                <a:gd name="T23" fmla="*/ 89 h 108"/>
                <a:gd name="T24" fmla="*/ 1 w 2"/>
                <a:gd name="T25" fmla="*/ 93 h 108"/>
                <a:gd name="T26" fmla="*/ 1 w 2"/>
                <a:gd name="T27" fmla="*/ 97 h 108"/>
                <a:gd name="T28" fmla="*/ 1 w 2"/>
                <a:gd name="T29" fmla="*/ 100 h 108"/>
                <a:gd name="T30" fmla="*/ 0 w 2"/>
                <a:gd name="T31" fmla="*/ 103 h 108"/>
                <a:gd name="T32" fmla="*/ 0 w 2"/>
                <a:gd name="T33" fmla="*/ 106 h 108"/>
                <a:gd name="T34" fmla="*/ 0 w 2"/>
                <a:gd name="T35" fmla="*/ 107 h 108"/>
                <a:gd name="T36" fmla="*/ 0 w 2"/>
                <a:gd name="T37" fmla="*/ 106 h 108"/>
                <a:gd name="T38" fmla="*/ 0 w 2"/>
                <a:gd name="T39" fmla="*/ 104 h 108"/>
                <a:gd name="T40" fmla="*/ 0 w 2"/>
                <a:gd name="T41" fmla="*/ 101 h 108"/>
                <a:gd name="T42" fmla="*/ 0 w 2"/>
                <a:gd name="T43" fmla="*/ 99 h 108"/>
                <a:gd name="T44" fmla="*/ 0 w 2"/>
                <a:gd name="T45" fmla="*/ 97 h 108"/>
                <a:gd name="T46" fmla="*/ 0 w 2"/>
                <a:gd name="T47" fmla="*/ 94 h 108"/>
                <a:gd name="T48" fmla="*/ 0 w 2"/>
                <a:gd name="T49" fmla="*/ 91 h 108"/>
                <a:gd name="T50" fmla="*/ 1 w 2"/>
                <a:gd name="T51" fmla="*/ 88 h 108"/>
                <a:gd name="T52" fmla="*/ 1 w 2"/>
                <a:gd name="T53" fmla="*/ 84 h 108"/>
                <a:gd name="T54" fmla="*/ 1 w 2"/>
                <a:gd name="T55" fmla="*/ 81 h 108"/>
                <a:gd name="T56" fmla="*/ 1 w 2"/>
                <a:gd name="T57" fmla="*/ 78 h 108"/>
                <a:gd name="T58" fmla="*/ 0 w 2"/>
                <a:gd name="T59" fmla="*/ 74 h 108"/>
                <a:gd name="T60" fmla="*/ 0 w 2"/>
                <a:gd name="T61" fmla="*/ 68 h 108"/>
                <a:gd name="T62" fmla="*/ 0 w 2"/>
                <a:gd name="T63" fmla="*/ 59 h 108"/>
                <a:gd name="T64" fmla="*/ 0 w 2"/>
                <a:gd name="T65" fmla="*/ 48 h 108"/>
                <a:gd name="T66" fmla="*/ 0 w 2"/>
                <a:gd name="T67" fmla="*/ 37 h 108"/>
                <a:gd name="T68" fmla="*/ 0 w 2"/>
                <a:gd name="T69" fmla="*/ 26 h 108"/>
                <a:gd name="T70" fmla="*/ 0 w 2"/>
                <a:gd name="T71" fmla="*/ 15 h 108"/>
                <a:gd name="T72" fmla="*/ 0 w 2"/>
                <a:gd name="T73" fmla="*/ 8 h 108"/>
                <a:gd name="T74" fmla="*/ 0 w 2"/>
                <a:gd name="T75" fmla="*/ 4 h 108"/>
                <a:gd name="T76" fmla="*/ 1 w 2"/>
                <a:gd name="T77" fmla="*/ 2 h 108"/>
                <a:gd name="T78" fmla="*/ 1 w 2"/>
                <a:gd name="T79" fmla="*/ 1 h 108"/>
                <a:gd name="T80" fmla="*/ 1 w 2"/>
                <a:gd name="T81" fmla="*/ 0 h 108"/>
                <a:gd name="T82" fmla="*/ 1 w 2"/>
                <a:gd name="T83" fmla="*/ 1 h 108"/>
                <a:gd name="T84" fmla="*/ 1 w 2"/>
                <a:gd name="T85" fmla="*/ 3 h 10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"/>
                <a:gd name="T130" fmla="*/ 0 h 108"/>
                <a:gd name="T131" fmla="*/ 2 w 2"/>
                <a:gd name="T132" fmla="*/ 108 h 10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" h="108">
                  <a:moveTo>
                    <a:pt x="1" y="4"/>
                  </a:moveTo>
                  <a:lnTo>
                    <a:pt x="1" y="8"/>
                  </a:lnTo>
                  <a:lnTo>
                    <a:pt x="1" y="11"/>
                  </a:lnTo>
                  <a:lnTo>
                    <a:pt x="1" y="16"/>
                  </a:lnTo>
                  <a:lnTo>
                    <a:pt x="1" y="21"/>
                  </a:lnTo>
                  <a:lnTo>
                    <a:pt x="1" y="26"/>
                  </a:lnTo>
                  <a:lnTo>
                    <a:pt x="1" y="31"/>
                  </a:lnTo>
                  <a:lnTo>
                    <a:pt x="1" y="36"/>
                  </a:lnTo>
                  <a:lnTo>
                    <a:pt x="1" y="42"/>
                  </a:lnTo>
                  <a:lnTo>
                    <a:pt x="1" y="47"/>
                  </a:lnTo>
                  <a:lnTo>
                    <a:pt x="1" y="52"/>
                  </a:lnTo>
                  <a:lnTo>
                    <a:pt x="1" y="57"/>
                  </a:lnTo>
                  <a:lnTo>
                    <a:pt x="1" y="62"/>
                  </a:lnTo>
                  <a:lnTo>
                    <a:pt x="1" y="66"/>
                  </a:lnTo>
                  <a:lnTo>
                    <a:pt x="1" y="69"/>
                  </a:lnTo>
                  <a:lnTo>
                    <a:pt x="1" y="73"/>
                  </a:lnTo>
                  <a:lnTo>
                    <a:pt x="1" y="75"/>
                  </a:lnTo>
                  <a:lnTo>
                    <a:pt x="1" y="77"/>
                  </a:lnTo>
                  <a:lnTo>
                    <a:pt x="1" y="79"/>
                  </a:lnTo>
                  <a:lnTo>
                    <a:pt x="1" y="80"/>
                  </a:lnTo>
                  <a:lnTo>
                    <a:pt x="1" y="83"/>
                  </a:lnTo>
                  <a:lnTo>
                    <a:pt x="1" y="85"/>
                  </a:lnTo>
                  <a:lnTo>
                    <a:pt x="1" y="87"/>
                  </a:lnTo>
                  <a:lnTo>
                    <a:pt x="1" y="89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1" y="95"/>
                  </a:lnTo>
                  <a:lnTo>
                    <a:pt x="1" y="97"/>
                  </a:lnTo>
                  <a:lnTo>
                    <a:pt x="1" y="98"/>
                  </a:lnTo>
                  <a:lnTo>
                    <a:pt x="1" y="100"/>
                  </a:lnTo>
                  <a:lnTo>
                    <a:pt x="1" y="102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0" y="106"/>
                  </a:lnTo>
                  <a:lnTo>
                    <a:pt x="0" y="107"/>
                  </a:lnTo>
                  <a:lnTo>
                    <a:pt x="0" y="106"/>
                  </a:lnTo>
                  <a:lnTo>
                    <a:pt x="0" y="105"/>
                  </a:lnTo>
                  <a:lnTo>
                    <a:pt x="0" y="104"/>
                  </a:lnTo>
                  <a:lnTo>
                    <a:pt x="0" y="103"/>
                  </a:lnTo>
                  <a:lnTo>
                    <a:pt x="0" y="101"/>
                  </a:lnTo>
                  <a:lnTo>
                    <a:pt x="0" y="100"/>
                  </a:lnTo>
                  <a:lnTo>
                    <a:pt x="0" y="99"/>
                  </a:lnTo>
                  <a:lnTo>
                    <a:pt x="0" y="98"/>
                  </a:lnTo>
                  <a:lnTo>
                    <a:pt x="0" y="97"/>
                  </a:lnTo>
                  <a:lnTo>
                    <a:pt x="0" y="95"/>
                  </a:lnTo>
                  <a:lnTo>
                    <a:pt x="0" y="94"/>
                  </a:lnTo>
                  <a:lnTo>
                    <a:pt x="0" y="92"/>
                  </a:lnTo>
                  <a:lnTo>
                    <a:pt x="0" y="91"/>
                  </a:lnTo>
                  <a:lnTo>
                    <a:pt x="1" y="89"/>
                  </a:lnTo>
                  <a:lnTo>
                    <a:pt x="1" y="88"/>
                  </a:lnTo>
                  <a:lnTo>
                    <a:pt x="1" y="86"/>
                  </a:lnTo>
                  <a:lnTo>
                    <a:pt x="1" y="84"/>
                  </a:lnTo>
                  <a:lnTo>
                    <a:pt x="1" y="83"/>
                  </a:lnTo>
                  <a:lnTo>
                    <a:pt x="1" y="81"/>
                  </a:lnTo>
                  <a:lnTo>
                    <a:pt x="1" y="80"/>
                  </a:lnTo>
                  <a:lnTo>
                    <a:pt x="1" y="78"/>
                  </a:lnTo>
                  <a:lnTo>
                    <a:pt x="1" y="76"/>
                  </a:lnTo>
                  <a:lnTo>
                    <a:pt x="0" y="74"/>
                  </a:lnTo>
                  <a:lnTo>
                    <a:pt x="0" y="71"/>
                  </a:lnTo>
                  <a:lnTo>
                    <a:pt x="0" y="68"/>
                  </a:lnTo>
                  <a:lnTo>
                    <a:pt x="0" y="63"/>
                  </a:lnTo>
                  <a:lnTo>
                    <a:pt x="0" y="59"/>
                  </a:lnTo>
                  <a:lnTo>
                    <a:pt x="0" y="54"/>
                  </a:lnTo>
                  <a:lnTo>
                    <a:pt x="0" y="48"/>
                  </a:lnTo>
                  <a:lnTo>
                    <a:pt x="0" y="43"/>
                  </a:lnTo>
                  <a:lnTo>
                    <a:pt x="0" y="37"/>
                  </a:lnTo>
                  <a:lnTo>
                    <a:pt x="0" y="31"/>
                  </a:lnTo>
                  <a:lnTo>
                    <a:pt x="0" y="26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4" name="Freeform 585"/>
            <p:cNvSpPr>
              <a:spLocks/>
            </p:cNvSpPr>
            <p:nvPr/>
          </p:nvSpPr>
          <p:spPr bwMode="auto">
            <a:xfrm>
              <a:off x="690" y="3633"/>
              <a:ext cx="2" cy="104"/>
            </a:xfrm>
            <a:custGeom>
              <a:avLst/>
              <a:gdLst>
                <a:gd name="T0" fmla="*/ 1 w 2"/>
                <a:gd name="T1" fmla="*/ 8 h 104"/>
                <a:gd name="T2" fmla="*/ 1 w 2"/>
                <a:gd name="T3" fmla="*/ 16 h 104"/>
                <a:gd name="T4" fmla="*/ 1 w 2"/>
                <a:gd name="T5" fmla="*/ 26 h 104"/>
                <a:gd name="T6" fmla="*/ 1 w 2"/>
                <a:gd name="T7" fmla="*/ 35 h 104"/>
                <a:gd name="T8" fmla="*/ 1 w 2"/>
                <a:gd name="T9" fmla="*/ 45 h 104"/>
                <a:gd name="T10" fmla="*/ 1 w 2"/>
                <a:gd name="T11" fmla="*/ 55 h 104"/>
                <a:gd name="T12" fmla="*/ 1 w 2"/>
                <a:gd name="T13" fmla="*/ 62 h 104"/>
                <a:gd name="T14" fmla="*/ 1 w 2"/>
                <a:gd name="T15" fmla="*/ 69 h 104"/>
                <a:gd name="T16" fmla="*/ 1 w 2"/>
                <a:gd name="T17" fmla="*/ 73 h 104"/>
                <a:gd name="T18" fmla="*/ 1 w 2"/>
                <a:gd name="T19" fmla="*/ 77 h 104"/>
                <a:gd name="T20" fmla="*/ 1 w 2"/>
                <a:gd name="T21" fmla="*/ 81 h 104"/>
                <a:gd name="T22" fmla="*/ 1 w 2"/>
                <a:gd name="T23" fmla="*/ 85 h 104"/>
                <a:gd name="T24" fmla="*/ 1 w 2"/>
                <a:gd name="T25" fmla="*/ 89 h 104"/>
                <a:gd name="T26" fmla="*/ 1 w 2"/>
                <a:gd name="T27" fmla="*/ 93 h 104"/>
                <a:gd name="T28" fmla="*/ 1 w 2"/>
                <a:gd name="T29" fmla="*/ 96 h 104"/>
                <a:gd name="T30" fmla="*/ 0 w 2"/>
                <a:gd name="T31" fmla="*/ 99 h 104"/>
                <a:gd name="T32" fmla="*/ 0 w 2"/>
                <a:gd name="T33" fmla="*/ 102 h 104"/>
                <a:gd name="T34" fmla="*/ 0 w 2"/>
                <a:gd name="T35" fmla="*/ 103 h 104"/>
                <a:gd name="T36" fmla="*/ 0 w 2"/>
                <a:gd name="T37" fmla="*/ 102 h 104"/>
                <a:gd name="T38" fmla="*/ 0 w 2"/>
                <a:gd name="T39" fmla="*/ 100 h 104"/>
                <a:gd name="T40" fmla="*/ 0 w 2"/>
                <a:gd name="T41" fmla="*/ 98 h 104"/>
                <a:gd name="T42" fmla="*/ 0 w 2"/>
                <a:gd name="T43" fmla="*/ 95 h 104"/>
                <a:gd name="T44" fmla="*/ 0 w 2"/>
                <a:gd name="T45" fmla="*/ 93 h 104"/>
                <a:gd name="T46" fmla="*/ 0 w 2"/>
                <a:gd name="T47" fmla="*/ 90 h 104"/>
                <a:gd name="T48" fmla="*/ 1 w 2"/>
                <a:gd name="T49" fmla="*/ 87 h 104"/>
                <a:gd name="T50" fmla="*/ 1 w 2"/>
                <a:gd name="T51" fmla="*/ 84 h 104"/>
                <a:gd name="T52" fmla="*/ 1 w 2"/>
                <a:gd name="T53" fmla="*/ 80 h 104"/>
                <a:gd name="T54" fmla="*/ 1 w 2"/>
                <a:gd name="T55" fmla="*/ 77 h 104"/>
                <a:gd name="T56" fmla="*/ 1 w 2"/>
                <a:gd name="T57" fmla="*/ 74 h 104"/>
                <a:gd name="T58" fmla="*/ 0 w 2"/>
                <a:gd name="T59" fmla="*/ 70 h 104"/>
                <a:gd name="T60" fmla="*/ 0 w 2"/>
                <a:gd name="T61" fmla="*/ 64 h 104"/>
                <a:gd name="T62" fmla="*/ 0 w 2"/>
                <a:gd name="T63" fmla="*/ 56 h 104"/>
                <a:gd name="T64" fmla="*/ 0 w 2"/>
                <a:gd name="T65" fmla="*/ 45 h 104"/>
                <a:gd name="T66" fmla="*/ 0 w 2"/>
                <a:gd name="T67" fmla="*/ 35 h 104"/>
                <a:gd name="T68" fmla="*/ 0 w 2"/>
                <a:gd name="T69" fmla="*/ 25 h 104"/>
                <a:gd name="T70" fmla="*/ 0 w 2"/>
                <a:gd name="T71" fmla="*/ 15 h 104"/>
                <a:gd name="T72" fmla="*/ 0 w 2"/>
                <a:gd name="T73" fmla="*/ 9 h 104"/>
                <a:gd name="T74" fmla="*/ 0 w 2"/>
                <a:gd name="T75" fmla="*/ 5 h 104"/>
                <a:gd name="T76" fmla="*/ 0 w 2"/>
                <a:gd name="T77" fmla="*/ 3 h 104"/>
                <a:gd name="T78" fmla="*/ 1 w 2"/>
                <a:gd name="T79" fmla="*/ 1 h 104"/>
                <a:gd name="T80" fmla="*/ 1 w 2"/>
                <a:gd name="T81" fmla="*/ 0 h 104"/>
                <a:gd name="T82" fmla="*/ 1 w 2"/>
                <a:gd name="T83" fmla="*/ 2 h 104"/>
                <a:gd name="T84" fmla="*/ 1 w 2"/>
                <a:gd name="T85" fmla="*/ 5 h 10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"/>
                <a:gd name="T130" fmla="*/ 0 h 104"/>
                <a:gd name="T131" fmla="*/ 2 w 2"/>
                <a:gd name="T132" fmla="*/ 104 h 104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" h="104">
                  <a:moveTo>
                    <a:pt x="1" y="5"/>
                  </a:moveTo>
                  <a:lnTo>
                    <a:pt x="1" y="8"/>
                  </a:lnTo>
                  <a:lnTo>
                    <a:pt x="1" y="12"/>
                  </a:lnTo>
                  <a:lnTo>
                    <a:pt x="1" y="16"/>
                  </a:lnTo>
                  <a:lnTo>
                    <a:pt x="1" y="21"/>
                  </a:lnTo>
                  <a:lnTo>
                    <a:pt x="1" y="26"/>
                  </a:lnTo>
                  <a:lnTo>
                    <a:pt x="1" y="30"/>
                  </a:lnTo>
                  <a:lnTo>
                    <a:pt x="1" y="35"/>
                  </a:lnTo>
                  <a:lnTo>
                    <a:pt x="1" y="41"/>
                  </a:lnTo>
                  <a:lnTo>
                    <a:pt x="1" y="45"/>
                  </a:lnTo>
                  <a:lnTo>
                    <a:pt x="1" y="50"/>
                  </a:lnTo>
                  <a:lnTo>
                    <a:pt x="1" y="55"/>
                  </a:lnTo>
                  <a:lnTo>
                    <a:pt x="1" y="59"/>
                  </a:lnTo>
                  <a:lnTo>
                    <a:pt x="1" y="62"/>
                  </a:lnTo>
                  <a:lnTo>
                    <a:pt x="1" y="66"/>
                  </a:lnTo>
                  <a:lnTo>
                    <a:pt x="1" y="69"/>
                  </a:lnTo>
                  <a:lnTo>
                    <a:pt x="1" y="71"/>
                  </a:lnTo>
                  <a:lnTo>
                    <a:pt x="1" y="73"/>
                  </a:lnTo>
                  <a:lnTo>
                    <a:pt x="1" y="75"/>
                  </a:lnTo>
                  <a:lnTo>
                    <a:pt x="1" y="77"/>
                  </a:lnTo>
                  <a:lnTo>
                    <a:pt x="1" y="79"/>
                  </a:lnTo>
                  <a:lnTo>
                    <a:pt x="1" y="81"/>
                  </a:lnTo>
                  <a:lnTo>
                    <a:pt x="1" y="83"/>
                  </a:lnTo>
                  <a:lnTo>
                    <a:pt x="1" y="85"/>
                  </a:lnTo>
                  <a:lnTo>
                    <a:pt x="1" y="87"/>
                  </a:lnTo>
                  <a:lnTo>
                    <a:pt x="1" y="89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1" y="96"/>
                  </a:lnTo>
                  <a:lnTo>
                    <a:pt x="1" y="98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0" y="102"/>
                  </a:lnTo>
                  <a:lnTo>
                    <a:pt x="0" y="101"/>
                  </a:lnTo>
                  <a:lnTo>
                    <a:pt x="0" y="100"/>
                  </a:lnTo>
                  <a:lnTo>
                    <a:pt x="0" y="99"/>
                  </a:lnTo>
                  <a:lnTo>
                    <a:pt x="0" y="98"/>
                  </a:lnTo>
                  <a:lnTo>
                    <a:pt x="0" y="97"/>
                  </a:lnTo>
                  <a:lnTo>
                    <a:pt x="0" y="95"/>
                  </a:lnTo>
                  <a:lnTo>
                    <a:pt x="0" y="94"/>
                  </a:lnTo>
                  <a:lnTo>
                    <a:pt x="0" y="93"/>
                  </a:lnTo>
                  <a:lnTo>
                    <a:pt x="0" y="92"/>
                  </a:lnTo>
                  <a:lnTo>
                    <a:pt x="0" y="90"/>
                  </a:lnTo>
                  <a:lnTo>
                    <a:pt x="0" y="88"/>
                  </a:lnTo>
                  <a:lnTo>
                    <a:pt x="1" y="87"/>
                  </a:lnTo>
                  <a:lnTo>
                    <a:pt x="1" y="85"/>
                  </a:lnTo>
                  <a:lnTo>
                    <a:pt x="1" y="84"/>
                  </a:lnTo>
                  <a:lnTo>
                    <a:pt x="1" y="82"/>
                  </a:lnTo>
                  <a:lnTo>
                    <a:pt x="1" y="80"/>
                  </a:lnTo>
                  <a:lnTo>
                    <a:pt x="1" y="78"/>
                  </a:lnTo>
                  <a:lnTo>
                    <a:pt x="1" y="77"/>
                  </a:lnTo>
                  <a:lnTo>
                    <a:pt x="1" y="76"/>
                  </a:lnTo>
                  <a:lnTo>
                    <a:pt x="1" y="74"/>
                  </a:lnTo>
                  <a:lnTo>
                    <a:pt x="0" y="72"/>
                  </a:lnTo>
                  <a:lnTo>
                    <a:pt x="0" y="70"/>
                  </a:lnTo>
                  <a:lnTo>
                    <a:pt x="0" y="67"/>
                  </a:lnTo>
                  <a:lnTo>
                    <a:pt x="0" y="64"/>
                  </a:lnTo>
                  <a:lnTo>
                    <a:pt x="0" y="60"/>
                  </a:lnTo>
                  <a:lnTo>
                    <a:pt x="0" y="56"/>
                  </a:lnTo>
                  <a:lnTo>
                    <a:pt x="0" y="51"/>
                  </a:lnTo>
                  <a:lnTo>
                    <a:pt x="0" y="45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0" y="30"/>
                  </a:lnTo>
                  <a:lnTo>
                    <a:pt x="0" y="25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5" name="Freeform 586"/>
            <p:cNvSpPr>
              <a:spLocks/>
            </p:cNvSpPr>
            <p:nvPr/>
          </p:nvSpPr>
          <p:spPr bwMode="auto">
            <a:xfrm>
              <a:off x="657" y="3588"/>
              <a:ext cx="29" cy="50"/>
            </a:xfrm>
            <a:custGeom>
              <a:avLst/>
              <a:gdLst>
                <a:gd name="T0" fmla="*/ 23 w 29"/>
                <a:gd name="T1" fmla="*/ 4 h 50"/>
                <a:gd name="T2" fmla="*/ 23 w 29"/>
                <a:gd name="T3" fmla="*/ 6 h 50"/>
                <a:gd name="T4" fmla="*/ 22 w 29"/>
                <a:gd name="T5" fmla="*/ 9 h 50"/>
                <a:gd name="T6" fmla="*/ 21 w 29"/>
                <a:gd name="T7" fmla="*/ 11 h 50"/>
                <a:gd name="T8" fmla="*/ 20 w 29"/>
                <a:gd name="T9" fmla="*/ 13 h 50"/>
                <a:gd name="T10" fmla="*/ 19 w 29"/>
                <a:gd name="T11" fmla="*/ 16 h 50"/>
                <a:gd name="T12" fmla="*/ 17 w 29"/>
                <a:gd name="T13" fmla="*/ 19 h 50"/>
                <a:gd name="T14" fmla="*/ 16 w 29"/>
                <a:gd name="T15" fmla="*/ 22 h 50"/>
                <a:gd name="T16" fmla="*/ 15 w 29"/>
                <a:gd name="T17" fmla="*/ 25 h 50"/>
                <a:gd name="T18" fmla="*/ 13 w 29"/>
                <a:gd name="T19" fmla="*/ 28 h 50"/>
                <a:gd name="T20" fmla="*/ 12 w 29"/>
                <a:gd name="T21" fmla="*/ 30 h 50"/>
                <a:gd name="T22" fmla="*/ 10 w 29"/>
                <a:gd name="T23" fmla="*/ 34 h 50"/>
                <a:gd name="T24" fmla="*/ 8 w 29"/>
                <a:gd name="T25" fmla="*/ 36 h 50"/>
                <a:gd name="T26" fmla="*/ 7 w 29"/>
                <a:gd name="T27" fmla="*/ 38 h 50"/>
                <a:gd name="T28" fmla="*/ 6 w 29"/>
                <a:gd name="T29" fmla="*/ 40 h 50"/>
                <a:gd name="T30" fmla="*/ 4 w 29"/>
                <a:gd name="T31" fmla="*/ 42 h 50"/>
                <a:gd name="T32" fmla="*/ 3 w 29"/>
                <a:gd name="T33" fmla="*/ 44 h 50"/>
                <a:gd name="T34" fmla="*/ 2 w 29"/>
                <a:gd name="T35" fmla="*/ 45 h 50"/>
                <a:gd name="T36" fmla="*/ 2 w 29"/>
                <a:gd name="T37" fmla="*/ 45 h 50"/>
                <a:gd name="T38" fmla="*/ 1 w 29"/>
                <a:gd name="T39" fmla="*/ 46 h 50"/>
                <a:gd name="T40" fmla="*/ 0 w 29"/>
                <a:gd name="T41" fmla="*/ 47 h 50"/>
                <a:gd name="T42" fmla="*/ 0 w 29"/>
                <a:gd name="T43" fmla="*/ 48 h 50"/>
                <a:gd name="T44" fmla="*/ 0 w 29"/>
                <a:gd name="T45" fmla="*/ 49 h 50"/>
                <a:gd name="T46" fmla="*/ 1 w 29"/>
                <a:gd name="T47" fmla="*/ 49 h 50"/>
                <a:gd name="T48" fmla="*/ 2 w 29"/>
                <a:gd name="T49" fmla="*/ 49 h 50"/>
                <a:gd name="T50" fmla="*/ 2 w 29"/>
                <a:gd name="T51" fmla="*/ 48 h 50"/>
                <a:gd name="T52" fmla="*/ 3 w 29"/>
                <a:gd name="T53" fmla="*/ 47 h 50"/>
                <a:gd name="T54" fmla="*/ 4 w 29"/>
                <a:gd name="T55" fmla="*/ 47 h 50"/>
                <a:gd name="T56" fmla="*/ 5 w 29"/>
                <a:gd name="T57" fmla="*/ 45 h 50"/>
                <a:gd name="T58" fmla="*/ 7 w 29"/>
                <a:gd name="T59" fmla="*/ 45 h 50"/>
                <a:gd name="T60" fmla="*/ 7 w 29"/>
                <a:gd name="T61" fmla="*/ 42 h 50"/>
                <a:gd name="T62" fmla="*/ 9 w 29"/>
                <a:gd name="T63" fmla="*/ 39 h 50"/>
                <a:gd name="T64" fmla="*/ 12 w 29"/>
                <a:gd name="T65" fmla="*/ 37 h 50"/>
                <a:gd name="T66" fmla="*/ 13 w 29"/>
                <a:gd name="T67" fmla="*/ 33 h 50"/>
                <a:gd name="T68" fmla="*/ 15 w 29"/>
                <a:gd name="T69" fmla="*/ 30 h 50"/>
                <a:gd name="T70" fmla="*/ 16 w 29"/>
                <a:gd name="T71" fmla="*/ 27 h 50"/>
                <a:gd name="T72" fmla="*/ 19 w 29"/>
                <a:gd name="T73" fmla="*/ 23 h 50"/>
                <a:gd name="T74" fmla="*/ 21 w 29"/>
                <a:gd name="T75" fmla="*/ 20 h 50"/>
                <a:gd name="T76" fmla="*/ 22 w 29"/>
                <a:gd name="T77" fmla="*/ 17 h 50"/>
                <a:gd name="T78" fmla="*/ 23 w 29"/>
                <a:gd name="T79" fmla="*/ 14 h 50"/>
                <a:gd name="T80" fmla="*/ 25 w 29"/>
                <a:gd name="T81" fmla="*/ 12 h 50"/>
                <a:gd name="T82" fmla="*/ 26 w 29"/>
                <a:gd name="T83" fmla="*/ 9 h 50"/>
                <a:gd name="T84" fmla="*/ 26 w 29"/>
                <a:gd name="T85" fmla="*/ 7 h 50"/>
                <a:gd name="T86" fmla="*/ 27 w 29"/>
                <a:gd name="T87" fmla="*/ 6 h 50"/>
                <a:gd name="T88" fmla="*/ 27 w 29"/>
                <a:gd name="T89" fmla="*/ 5 h 50"/>
                <a:gd name="T90" fmla="*/ 27 w 29"/>
                <a:gd name="T91" fmla="*/ 4 h 50"/>
                <a:gd name="T92" fmla="*/ 28 w 29"/>
                <a:gd name="T93" fmla="*/ 4 h 50"/>
                <a:gd name="T94" fmla="*/ 28 w 29"/>
                <a:gd name="T95" fmla="*/ 3 h 50"/>
                <a:gd name="T96" fmla="*/ 27 w 29"/>
                <a:gd name="T97" fmla="*/ 2 h 50"/>
                <a:gd name="T98" fmla="*/ 27 w 29"/>
                <a:gd name="T99" fmla="*/ 1 h 50"/>
                <a:gd name="T100" fmla="*/ 27 w 29"/>
                <a:gd name="T101" fmla="*/ 0 h 50"/>
                <a:gd name="T102" fmla="*/ 26 w 29"/>
                <a:gd name="T103" fmla="*/ 0 h 50"/>
                <a:gd name="T104" fmla="*/ 26 w 29"/>
                <a:gd name="T105" fmla="*/ 1 h 50"/>
                <a:gd name="T106" fmla="*/ 25 w 29"/>
                <a:gd name="T107" fmla="*/ 1 h 50"/>
                <a:gd name="T108" fmla="*/ 25 w 29"/>
                <a:gd name="T109" fmla="*/ 2 h 50"/>
                <a:gd name="T110" fmla="*/ 24 w 29"/>
                <a:gd name="T111" fmla="*/ 3 h 50"/>
                <a:gd name="T112" fmla="*/ 24 w 29"/>
                <a:gd name="T113" fmla="*/ 4 h 50"/>
                <a:gd name="T114" fmla="*/ 23 w 29"/>
                <a:gd name="T115" fmla="*/ 4 h 5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9"/>
                <a:gd name="T175" fmla="*/ 0 h 50"/>
                <a:gd name="T176" fmla="*/ 29 w 29"/>
                <a:gd name="T177" fmla="*/ 50 h 5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9" h="50">
                  <a:moveTo>
                    <a:pt x="23" y="4"/>
                  </a:moveTo>
                  <a:lnTo>
                    <a:pt x="23" y="6"/>
                  </a:lnTo>
                  <a:lnTo>
                    <a:pt x="22" y="9"/>
                  </a:lnTo>
                  <a:lnTo>
                    <a:pt x="21" y="11"/>
                  </a:lnTo>
                  <a:lnTo>
                    <a:pt x="20" y="13"/>
                  </a:lnTo>
                  <a:lnTo>
                    <a:pt x="19" y="16"/>
                  </a:lnTo>
                  <a:lnTo>
                    <a:pt x="17" y="19"/>
                  </a:lnTo>
                  <a:lnTo>
                    <a:pt x="16" y="22"/>
                  </a:lnTo>
                  <a:lnTo>
                    <a:pt x="15" y="25"/>
                  </a:lnTo>
                  <a:lnTo>
                    <a:pt x="13" y="28"/>
                  </a:lnTo>
                  <a:lnTo>
                    <a:pt x="12" y="30"/>
                  </a:lnTo>
                  <a:lnTo>
                    <a:pt x="10" y="34"/>
                  </a:lnTo>
                  <a:lnTo>
                    <a:pt x="8" y="36"/>
                  </a:lnTo>
                  <a:lnTo>
                    <a:pt x="7" y="38"/>
                  </a:lnTo>
                  <a:lnTo>
                    <a:pt x="6" y="40"/>
                  </a:lnTo>
                  <a:lnTo>
                    <a:pt x="4" y="42"/>
                  </a:lnTo>
                  <a:lnTo>
                    <a:pt x="3" y="44"/>
                  </a:lnTo>
                  <a:lnTo>
                    <a:pt x="2" y="45"/>
                  </a:lnTo>
                  <a:lnTo>
                    <a:pt x="1" y="46"/>
                  </a:lnTo>
                  <a:lnTo>
                    <a:pt x="0" y="47"/>
                  </a:lnTo>
                  <a:lnTo>
                    <a:pt x="0" y="48"/>
                  </a:lnTo>
                  <a:lnTo>
                    <a:pt x="0" y="49"/>
                  </a:lnTo>
                  <a:lnTo>
                    <a:pt x="1" y="49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3" y="47"/>
                  </a:lnTo>
                  <a:lnTo>
                    <a:pt x="4" y="47"/>
                  </a:lnTo>
                  <a:lnTo>
                    <a:pt x="5" y="45"/>
                  </a:lnTo>
                  <a:lnTo>
                    <a:pt x="7" y="45"/>
                  </a:lnTo>
                  <a:lnTo>
                    <a:pt x="7" y="42"/>
                  </a:lnTo>
                  <a:lnTo>
                    <a:pt x="9" y="39"/>
                  </a:lnTo>
                  <a:lnTo>
                    <a:pt x="12" y="37"/>
                  </a:lnTo>
                  <a:lnTo>
                    <a:pt x="13" y="33"/>
                  </a:lnTo>
                  <a:lnTo>
                    <a:pt x="15" y="30"/>
                  </a:lnTo>
                  <a:lnTo>
                    <a:pt x="16" y="27"/>
                  </a:lnTo>
                  <a:lnTo>
                    <a:pt x="19" y="23"/>
                  </a:lnTo>
                  <a:lnTo>
                    <a:pt x="21" y="20"/>
                  </a:lnTo>
                  <a:lnTo>
                    <a:pt x="22" y="17"/>
                  </a:lnTo>
                  <a:lnTo>
                    <a:pt x="23" y="14"/>
                  </a:lnTo>
                  <a:lnTo>
                    <a:pt x="25" y="12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7" y="6"/>
                  </a:lnTo>
                  <a:lnTo>
                    <a:pt x="27" y="5"/>
                  </a:lnTo>
                  <a:lnTo>
                    <a:pt x="27" y="4"/>
                  </a:lnTo>
                  <a:lnTo>
                    <a:pt x="28" y="4"/>
                  </a:lnTo>
                  <a:lnTo>
                    <a:pt x="28" y="3"/>
                  </a:lnTo>
                  <a:lnTo>
                    <a:pt x="27" y="2"/>
                  </a:lnTo>
                  <a:lnTo>
                    <a:pt x="27" y="1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6" y="1"/>
                  </a:lnTo>
                  <a:lnTo>
                    <a:pt x="25" y="1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4" y="4"/>
                  </a:lnTo>
                  <a:lnTo>
                    <a:pt x="23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6" name="Freeform 587"/>
            <p:cNvSpPr>
              <a:spLocks/>
            </p:cNvSpPr>
            <p:nvPr/>
          </p:nvSpPr>
          <p:spPr bwMode="auto">
            <a:xfrm>
              <a:off x="669" y="3585"/>
              <a:ext cx="29" cy="51"/>
            </a:xfrm>
            <a:custGeom>
              <a:avLst/>
              <a:gdLst>
                <a:gd name="T0" fmla="*/ 24 w 29"/>
                <a:gd name="T1" fmla="*/ 5 h 51"/>
                <a:gd name="T2" fmla="*/ 23 w 29"/>
                <a:gd name="T3" fmla="*/ 6 h 51"/>
                <a:gd name="T4" fmla="*/ 22 w 29"/>
                <a:gd name="T5" fmla="*/ 8 h 51"/>
                <a:gd name="T6" fmla="*/ 21 w 29"/>
                <a:gd name="T7" fmla="*/ 11 h 51"/>
                <a:gd name="T8" fmla="*/ 21 w 29"/>
                <a:gd name="T9" fmla="*/ 13 h 51"/>
                <a:gd name="T10" fmla="*/ 20 w 29"/>
                <a:gd name="T11" fmla="*/ 16 h 51"/>
                <a:gd name="T12" fmla="*/ 18 w 29"/>
                <a:gd name="T13" fmla="*/ 19 h 51"/>
                <a:gd name="T14" fmla="*/ 16 w 29"/>
                <a:gd name="T15" fmla="*/ 21 h 51"/>
                <a:gd name="T16" fmla="*/ 15 w 29"/>
                <a:gd name="T17" fmla="*/ 24 h 51"/>
                <a:gd name="T18" fmla="*/ 14 w 29"/>
                <a:gd name="T19" fmla="*/ 28 h 51"/>
                <a:gd name="T20" fmla="*/ 12 w 29"/>
                <a:gd name="T21" fmla="*/ 30 h 51"/>
                <a:gd name="T22" fmla="*/ 11 w 29"/>
                <a:gd name="T23" fmla="*/ 33 h 51"/>
                <a:gd name="T24" fmla="*/ 9 w 29"/>
                <a:gd name="T25" fmla="*/ 36 h 51"/>
                <a:gd name="T26" fmla="*/ 7 w 29"/>
                <a:gd name="T27" fmla="*/ 38 h 51"/>
                <a:gd name="T28" fmla="*/ 6 w 29"/>
                <a:gd name="T29" fmla="*/ 40 h 51"/>
                <a:gd name="T30" fmla="*/ 5 w 29"/>
                <a:gd name="T31" fmla="*/ 43 h 51"/>
                <a:gd name="T32" fmla="*/ 3 w 29"/>
                <a:gd name="T33" fmla="*/ 44 h 51"/>
                <a:gd name="T34" fmla="*/ 2 w 29"/>
                <a:gd name="T35" fmla="*/ 46 h 51"/>
                <a:gd name="T36" fmla="*/ 2 w 29"/>
                <a:gd name="T37" fmla="*/ 46 h 51"/>
                <a:gd name="T38" fmla="*/ 2 w 29"/>
                <a:gd name="T39" fmla="*/ 47 h 51"/>
                <a:gd name="T40" fmla="*/ 1 w 29"/>
                <a:gd name="T41" fmla="*/ 48 h 51"/>
                <a:gd name="T42" fmla="*/ 0 w 29"/>
                <a:gd name="T43" fmla="*/ 49 h 51"/>
                <a:gd name="T44" fmla="*/ 1 w 29"/>
                <a:gd name="T45" fmla="*/ 50 h 51"/>
                <a:gd name="T46" fmla="*/ 2 w 29"/>
                <a:gd name="T47" fmla="*/ 50 h 51"/>
                <a:gd name="T48" fmla="*/ 2 w 29"/>
                <a:gd name="T49" fmla="*/ 49 h 51"/>
                <a:gd name="T50" fmla="*/ 2 w 29"/>
                <a:gd name="T51" fmla="*/ 49 h 51"/>
                <a:gd name="T52" fmla="*/ 3 w 29"/>
                <a:gd name="T53" fmla="*/ 48 h 51"/>
                <a:gd name="T54" fmla="*/ 4 w 29"/>
                <a:gd name="T55" fmla="*/ 48 h 51"/>
                <a:gd name="T56" fmla="*/ 5 w 29"/>
                <a:gd name="T57" fmla="*/ 47 h 51"/>
                <a:gd name="T58" fmla="*/ 6 w 29"/>
                <a:gd name="T59" fmla="*/ 46 h 51"/>
                <a:gd name="T60" fmla="*/ 7 w 29"/>
                <a:gd name="T61" fmla="*/ 45 h 51"/>
                <a:gd name="T62" fmla="*/ 9 w 29"/>
                <a:gd name="T63" fmla="*/ 42 h 51"/>
                <a:gd name="T64" fmla="*/ 11 w 29"/>
                <a:gd name="T65" fmla="*/ 39 h 51"/>
                <a:gd name="T66" fmla="*/ 12 w 29"/>
                <a:gd name="T67" fmla="*/ 37 h 51"/>
                <a:gd name="T68" fmla="*/ 14 w 29"/>
                <a:gd name="T69" fmla="*/ 33 h 51"/>
                <a:gd name="T70" fmla="*/ 16 w 29"/>
                <a:gd name="T71" fmla="*/ 29 h 51"/>
                <a:gd name="T72" fmla="*/ 17 w 29"/>
                <a:gd name="T73" fmla="*/ 26 h 51"/>
                <a:gd name="T74" fmla="*/ 19 w 29"/>
                <a:gd name="T75" fmla="*/ 23 h 51"/>
                <a:gd name="T76" fmla="*/ 21 w 29"/>
                <a:gd name="T77" fmla="*/ 20 h 51"/>
                <a:gd name="T78" fmla="*/ 22 w 29"/>
                <a:gd name="T79" fmla="*/ 17 h 51"/>
                <a:gd name="T80" fmla="*/ 24 w 29"/>
                <a:gd name="T81" fmla="*/ 13 h 51"/>
                <a:gd name="T82" fmla="*/ 26 w 29"/>
                <a:gd name="T83" fmla="*/ 12 h 51"/>
                <a:gd name="T84" fmla="*/ 26 w 29"/>
                <a:gd name="T85" fmla="*/ 9 h 51"/>
                <a:gd name="T86" fmla="*/ 27 w 29"/>
                <a:gd name="T87" fmla="*/ 7 h 51"/>
                <a:gd name="T88" fmla="*/ 28 w 29"/>
                <a:gd name="T89" fmla="*/ 6 h 51"/>
                <a:gd name="T90" fmla="*/ 28 w 29"/>
                <a:gd name="T91" fmla="*/ 5 h 51"/>
                <a:gd name="T92" fmla="*/ 28 w 29"/>
                <a:gd name="T93" fmla="*/ 4 h 51"/>
                <a:gd name="T94" fmla="*/ 28 w 29"/>
                <a:gd name="T95" fmla="*/ 4 h 51"/>
                <a:gd name="T96" fmla="*/ 28 w 29"/>
                <a:gd name="T97" fmla="*/ 3 h 51"/>
                <a:gd name="T98" fmla="*/ 28 w 29"/>
                <a:gd name="T99" fmla="*/ 2 h 51"/>
                <a:gd name="T100" fmla="*/ 28 w 29"/>
                <a:gd name="T101" fmla="*/ 1 h 51"/>
                <a:gd name="T102" fmla="*/ 28 w 29"/>
                <a:gd name="T103" fmla="*/ 0 h 51"/>
                <a:gd name="T104" fmla="*/ 27 w 29"/>
                <a:gd name="T105" fmla="*/ 0 h 51"/>
                <a:gd name="T106" fmla="*/ 26 w 29"/>
                <a:gd name="T107" fmla="*/ 1 h 51"/>
                <a:gd name="T108" fmla="*/ 26 w 29"/>
                <a:gd name="T109" fmla="*/ 2 h 51"/>
                <a:gd name="T110" fmla="*/ 25 w 29"/>
                <a:gd name="T111" fmla="*/ 3 h 51"/>
                <a:gd name="T112" fmla="*/ 25 w 29"/>
                <a:gd name="T113" fmla="*/ 4 h 51"/>
                <a:gd name="T114" fmla="*/ 24 w 29"/>
                <a:gd name="T115" fmla="*/ 5 h 5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9"/>
                <a:gd name="T175" fmla="*/ 0 h 51"/>
                <a:gd name="T176" fmla="*/ 29 w 29"/>
                <a:gd name="T177" fmla="*/ 51 h 5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9" h="51">
                  <a:moveTo>
                    <a:pt x="24" y="5"/>
                  </a:moveTo>
                  <a:lnTo>
                    <a:pt x="23" y="6"/>
                  </a:lnTo>
                  <a:lnTo>
                    <a:pt x="22" y="8"/>
                  </a:lnTo>
                  <a:lnTo>
                    <a:pt x="21" y="11"/>
                  </a:lnTo>
                  <a:lnTo>
                    <a:pt x="21" y="13"/>
                  </a:lnTo>
                  <a:lnTo>
                    <a:pt x="20" y="16"/>
                  </a:lnTo>
                  <a:lnTo>
                    <a:pt x="18" y="19"/>
                  </a:lnTo>
                  <a:lnTo>
                    <a:pt x="16" y="21"/>
                  </a:lnTo>
                  <a:lnTo>
                    <a:pt x="15" y="24"/>
                  </a:lnTo>
                  <a:lnTo>
                    <a:pt x="14" y="28"/>
                  </a:lnTo>
                  <a:lnTo>
                    <a:pt x="12" y="30"/>
                  </a:lnTo>
                  <a:lnTo>
                    <a:pt x="11" y="33"/>
                  </a:lnTo>
                  <a:lnTo>
                    <a:pt x="9" y="36"/>
                  </a:lnTo>
                  <a:lnTo>
                    <a:pt x="7" y="38"/>
                  </a:lnTo>
                  <a:lnTo>
                    <a:pt x="6" y="40"/>
                  </a:lnTo>
                  <a:lnTo>
                    <a:pt x="5" y="43"/>
                  </a:lnTo>
                  <a:lnTo>
                    <a:pt x="3" y="44"/>
                  </a:lnTo>
                  <a:lnTo>
                    <a:pt x="2" y="46"/>
                  </a:lnTo>
                  <a:lnTo>
                    <a:pt x="2" y="47"/>
                  </a:lnTo>
                  <a:lnTo>
                    <a:pt x="1" y="48"/>
                  </a:lnTo>
                  <a:lnTo>
                    <a:pt x="0" y="49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49"/>
                  </a:lnTo>
                  <a:lnTo>
                    <a:pt x="3" y="48"/>
                  </a:lnTo>
                  <a:lnTo>
                    <a:pt x="4" y="48"/>
                  </a:lnTo>
                  <a:lnTo>
                    <a:pt x="5" y="47"/>
                  </a:lnTo>
                  <a:lnTo>
                    <a:pt x="6" y="46"/>
                  </a:lnTo>
                  <a:lnTo>
                    <a:pt x="7" y="45"/>
                  </a:lnTo>
                  <a:lnTo>
                    <a:pt x="9" y="42"/>
                  </a:lnTo>
                  <a:lnTo>
                    <a:pt x="11" y="39"/>
                  </a:lnTo>
                  <a:lnTo>
                    <a:pt x="12" y="37"/>
                  </a:lnTo>
                  <a:lnTo>
                    <a:pt x="14" y="33"/>
                  </a:lnTo>
                  <a:lnTo>
                    <a:pt x="16" y="29"/>
                  </a:lnTo>
                  <a:lnTo>
                    <a:pt x="17" y="26"/>
                  </a:lnTo>
                  <a:lnTo>
                    <a:pt x="19" y="23"/>
                  </a:lnTo>
                  <a:lnTo>
                    <a:pt x="21" y="20"/>
                  </a:lnTo>
                  <a:lnTo>
                    <a:pt x="22" y="17"/>
                  </a:lnTo>
                  <a:lnTo>
                    <a:pt x="24" y="13"/>
                  </a:lnTo>
                  <a:lnTo>
                    <a:pt x="26" y="12"/>
                  </a:lnTo>
                  <a:lnTo>
                    <a:pt x="26" y="9"/>
                  </a:lnTo>
                  <a:lnTo>
                    <a:pt x="27" y="7"/>
                  </a:lnTo>
                  <a:lnTo>
                    <a:pt x="28" y="6"/>
                  </a:lnTo>
                  <a:lnTo>
                    <a:pt x="28" y="5"/>
                  </a:lnTo>
                  <a:lnTo>
                    <a:pt x="28" y="4"/>
                  </a:lnTo>
                  <a:lnTo>
                    <a:pt x="28" y="3"/>
                  </a:lnTo>
                  <a:lnTo>
                    <a:pt x="28" y="2"/>
                  </a:lnTo>
                  <a:lnTo>
                    <a:pt x="28" y="1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6" y="1"/>
                  </a:lnTo>
                  <a:lnTo>
                    <a:pt x="26" y="2"/>
                  </a:lnTo>
                  <a:lnTo>
                    <a:pt x="25" y="3"/>
                  </a:lnTo>
                  <a:lnTo>
                    <a:pt x="25" y="4"/>
                  </a:lnTo>
                  <a:lnTo>
                    <a:pt x="24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7" name="Freeform 588"/>
            <p:cNvSpPr>
              <a:spLocks/>
            </p:cNvSpPr>
            <p:nvPr/>
          </p:nvSpPr>
          <p:spPr bwMode="auto">
            <a:xfrm>
              <a:off x="683" y="3584"/>
              <a:ext cx="28" cy="51"/>
            </a:xfrm>
            <a:custGeom>
              <a:avLst/>
              <a:gdLst>
                <a:gd name="T0" fmla="*/ 24 w 28"/>
                <a:gd name="T1" fmla="*/ 5 h 51"/>
                <a:gd name="T2" fmla="*/ 23 w 28"/>
                <a:gd name="T3" fmla="*/ 6 h 51"/>
                <a:gd name="T4" fmla="*/ 22 w 28"/>
                <a:gd name="T5" fmla="*/ 9 h 51"/>
                <a:gd name="T6" fmla="*/ 21 w 28"/>
                <a:gd name="T7" fmla="*/ 11 h 51"/>
                <a:gd name="T8" fmla="*/ 20 w 28"/>
                <a:gd name="T9" fmla="*/ 13 h 51"/>
                <a:gd name="T10" fmla="*/ 19 w 28"/>
                <a:gd name="T11" fmla="*/ 16 h 51"/>
                <a:gd name="T12" fmla="*/ 17 w 28"/>
                <a:gd name="T13" fmla="*/ 19 h 51"/>
                <a:gd name="T14" fmla="*/ 16 w 28"/>
                <a:gd name="T15" fmla="*/ 21 h 51"/>
                <a:gd name="T16" fmla="*/ 14 w 28"/>
                <a:gd name="T17" fmla="*/ 25 h 51"/>
                <a:gd name="T18" fmla="*/ 13 w 28"/>
                <a:gd name="T19" fmla="*/ 28 h 51"/>
                <a:gd name="T20" fmla="*/ 11 w 28"/>
                <a:gd name="T21" fmla="*/ 30 h 51"/>
                <a:gd name="T22" fmla="*/ 10 w 28"/>
                <a:gd name="T23" fmla="*/ 33 h 51"/>
                <a:gd name="T24" fmla="*/ 8 w 28"/>
                <a:gd name="T25" fmla="*/ 36 h 51"/>
                <a:gd name="T26" fmla="*/ 7 w 28"/>
                <a:gd name="T27" fmla="*/ 38 h 51"/>
                <a:gd name="T28" fmla="*/ 6 w 28"/>
                <a:gd name="T29" fmla="*/ 40 h 51"/>
                <a:gd name="T30" fmla="*/ 4 w 28"/>
                <a:gd name="T31" fmla="*/ 43 h 51"/>
                <a:gd name="T32" fmla="*/ 3 w 28"/>
                <a:gd name="T33" fmla="*/ 44 h 51"/>
                <a:gd name="T34" fmla="*/ 2 w 28"/>
                <a:gd name="T35" fmla="*/ 46 h 51"/>
                <a:gd name="T36" fmla="*/ 2 w 28"/>
                <a:gd name="T37" fmla="*/ 46 h 51"/>
                <a:gd name="T38" fmla="*/ 1 w 28"/>
                <a:gd name="T39" fmla="*/ 47 h 51"/>
                <a:gd name="T40" fmla="*/ 1 w 28"/>
                <a:gd name="T41" fmla="*/ 48 h 51"/>
                <a:gd name="T42" fmla="*/ 0 w 28"/>
                <a:gd name="T43" fmla="*/ 48 h 51"/>
                <a:gd name="T44" fmla="*/ 0 w 28"/>
                <a:gd name="T45" fmla="*/ 49 h 51"/>
                <a:gd name="T46" fmla="*/ 0 w 28"/>
                <a:gd name="T47" fmla="*/ 50 h 51"/>
                <a:gd name="T48" fmla="*/ 1 w 28"/>
                <a:gd name="T49" fmla="*/ 50 h 51"/>
                <a:gd name="T50" fmla="*/ 2 w 28"/>
                <a:gd name="T51" fmla="*/ 49 h 51"/>
                <a:gd name="T52" fmla="*/ 2 w 28"/>
                <a:gd name="T53" fmla="*/ 48 h 51"/>
                <a:gd name="T54" fmla="*/ 3 w 28"/>
                <a:gd name="T55" fmla="*/ 48 h 51"/>
                <a:gd name="T56" fmla="*/ 4 w 28"/>
                <a:gd name="T57" fmla="*/ 47 h 51"/>
                <a:gd name="T58" fmla="*/ 5 w 28"/>
                <a:gd name="T59" fmla="*/ 46 h 51"/>
                <a:gd name="T60" fmla="*/ 7 w 28"/>
                <a:gd name="T61" fmla="*/ 45 h 51"/>
                <a:gd name="T62" fmla="*/ 7 w 28"/>
                <a:gd name="T63" fmla="*/ 42 h 51"/>
                <a:gd name="T64" fmla="*/ 9 w 28"/>
                <a:gd name="T65" fmla="*/ 39 h 51"/>
                <a:gd name="T66" fmla="*/ 11 w 28"/>
                <a:gd name="T67" fmla="*/ 37 h 51"/>
                <a:gd name="T68" fmla="*/ 13 w 28"/>
                <a:gd name="T69" fmla="*/ 33 h 51"/>
                <a:gd name="T70" fmla="*/ 15 w 28"/>
                <a:gd name="T71" fmla="*/ 30 h 51"/>
                <a:gd name="T72" fmla="*/ 16 w 28"/>
                <a:gd name="T73" fmla="*/ 27 h 51"/>
                <a:gd name="T74" fmla="*/ 19 w 28"/>
                <a:gd name="T75" fmla="*/ 23 h 51"/>
                <a:gd name="T76" fmla="*/ 20 w 28"/>
                <a:gd name="T77" fmla="*/ 20 h 51"/>
                <a:gd name="T78" fmla="*/ 22 w 28"/>
                <a:gd name="T79" fmla="*/ 17 h 51"/>
                <a:gd name="T80" fmla="*/ 23 w 28"/>
                <a:gd name="T81" fmla="*/ 14 h 51"/>
                <a:gd name="T82" fmla="*/ 25 w 28"/>
                <a:gd name="T83" fmla="*/ 12 h 51"/>
                <a:gd name="T84" fmla="*/ 25 w 28"/>
                <a:gd name="T85" fmla="*/ 10 h 51"/>
                <a:gd name="T86" fmla="*/ 26 w 28"/>
                <a:gd name="T87" fmla="*/ 8 h 51"/>
                <a:gd name="T88" fmla="*/ 26 w 28"/>
                <a:gd name="T89" fmla="*/ 7 h 51"/>
                <a:gd name="T90" fmla="*/ 27 w 28"/>
                <a:gd name="T91" fmla="*/ 5 h 51"/>
                <a:gd name="T92" fmla="*/ 27 w 28"/>
                <a:gd name="T93" fmla="*/ 4 h 51"/>
                <a:gd name="T94" fmla="*/ 27 w 28"/>
                <a:gd name="T95" fmla="*/ 4 h 51"/>
                <a:gd name="T96" fmla="*/ 27 w 28"/>
                <a:gd name="T97" fmla="*/ 3 h 51"/>
                <a:gd name="T98" fmla="*/ 27 w 28"/>
                <a:gd name="T99" fmla="*/ 2 h 51"/>
                <a:gd name="T100" fmla="*/ 27 w 28"/>
                <a:gd name="T101" fmla="*/ 1 h 51"/>
                <a:gd name="T102" fmla="*/ 26 w 28"/>
                <a:gd name="T103" fmla="*/ 0 h 51"/>
                <a:gd name="T104" fmla="*/ 25 w 28"/>
                <a:gd name="T105" fmla="*/ 1 h 51"/>
                <a:gd name="T106" fmla="*/ 25 w 28"/>
                <a:gd name="T107" fmla="*/ 2 h 51"/>
                <a:gd name="T108" fmla="*/ 25 w 28"/>
                <a:gd name="T109" fmla="*/ 3 h 51"/>
                <a:gd name="T110" fmla="*/ 24 w 28"/>
                <a:gd name="T111" fmla="*/ 4 h 51"/>
                <a:gd name="T112" fmla="*/ 24 w 28"/>
                <a:gd name="T113" fmla="*/ 5 h 5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"/>
                <a:gd name="T172" fmla="*/ 0 h 51"/>
                <a:gd name="T173" fmla="*/ 28 w 28"/>
                <a:gd name="T174" fmla="*/ 51 h 5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" h="51">
                  <a:moveTo>
                    <a:pt x="24" y="5"/>
                  </a:moveTo>
                  <a:lnTo>
                    <a:pt x="23" y="6"/>
                  </a:lnTo>
                  <a:lnTo>
                    <a:pt x="22" y="9"/>
                  </a:lnTo>
                  <a:lnTo>
                    <a:pt x="21" y="11"/>
                  </a:lnTo>
                  <a:lnTo>
                    <a:pt x="20" y="13"/>
                  </a:lnTo>
                  <a:lnTo>
                    <a:pt x="19" y="16"/>
                  </a:lnTo>
                  <a:lnTo>
                    <a:pt x="17" y="19"/>
                  </a:lnTo>
                  <a:lnTo>
                    <a:pt x="16" y="21"/>
                  </a:lnTo>
                  <a:lnTo>
                    <a:pt x="14" y="25"/>
                  </a:lnTo>
                  <a:lnTo>
                    <a:pt x="13" y="28"/>
                  </a:lnTo>
                  <a:lnTo>
                    <a:pt x="11" y="30"/>
                  </a:lnTo>
                  <a:lnTo>
                    <a:pt x="10" y="33"/>
                  </a:lnTo>
                  <a:lnTo>
                    <a:pt x="8" y="36"/>
                  </a:lnTo>
                  <a:lnTo>
                    <a:pt x="7" y="38"/>
                  </a:lnTo>
                  <a:lnTo>
                    <a:pt x="6" y="40"/>
                  </a:lnTo>
                  <a:lnTo>
                    <a:pt x="4" y="43"/>
                  </a:lnTo>
                  <a:lnTo>
                    <a:pt x="3" y="44"/>
                  </a:lnTo>
                  <a:lnTo>
                    <a:pt x="2" y="46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0" y="48"/>
                  </a:lnTo>
                  <a:lnTo>
                    <a:pt x="0" y="49"/>
                  </a:lnTo>
                  <a:lnTo>
                    <a:pt x="0" y="50"/>
                  </a:lnTo>
                  <a:lnTo>
                    <a:pt x="1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3" y="48"/>
                  </a:lnTo>
                  <a:lnTo>
                    <a:pt x="4" y="47"/>
                  </a:lnTo>
                  <a:lnTo>
                    <a:pt x="5" y="46"/>
                  </a:lnTo>
                  <a:lnTo>
                    <a:pt x="7" y="45"/>
                  </a:lnTo>
                  <a:lnTo>
                    <a:pt x="7" y="42"/>
                  </a:lnTo>
                  <a:lnTo>
                    <a:pt x="9" y="39"/>
                  </a:lnTo>
                  <a:lnTo>
                    <a:pt x="11" y="37"/>
                  </a:lnTo>
                  <a:lnTo>
                    <a:pt x="13" y="33"/>
                  </a:lnTo>
                  <a:lnTo>
                    <a:pt x="15" y="30"/>
                  </a:lnTo>
                  <a:lnTo>
                    <a:pt x="16" y="27"/>
                  </a:lnTo>
                  <a:lnTo>
                    <a:pt x="19" y="23"/>
                  </a:lnTo>
                  <a:lnTo>
                    <a:pt x="20" y="20"/>
                  </a:lnTo>
                  <a:lnTo>
                    <a:pt x="22" y="17"/>
                  </a:lnTo>
                  <a:lnTo>
                    <a:pt x="23" y="14"/>
                  </a:lnTo>
                  <a:lnTo>
                    <a:pt x="25" y="12"/>
                  </a:lnTo>
                  <a:lnTo>
                    <a:pt x="25" y="10"/>
                  </a:lnTo>
                  <a:lnTo>
                    <a:pt x="26" y="8"/>
                  </a:lnTo>
                  <a:lnTo>
                    <a:pt x="26" y="7"/>
                  </a:lnTo>
                  <a:lnTo>
                    <a:pt x="27" y="5"/>
                  </a:lnTo>
                  <a:lnTo>
                    <a:pt x="27" y="4"/>
                  </a:lnTo>
                  <a:lnTo>
                    <a:pt x="27" y="3"/>
                  </a:lnTo>
                  <a:lnTo>
                    <a:pt x="27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5" y="1"/>
                  </a:lnTo>
                  <a:lnTo>
                    <a:pt x="25" y="2"/>
                  </a:lnTo>
                  <a:lnTo>
                    <a:pt x="25" y="3"/>
                  </a:lnTo>
                  <a:lnTo>
                    <a:pt x="24" y="4"/>
                  </a:lnTo>
                  <a:lnTo>
                    <a:pt x="24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8" name="Freeform 589"/>
            <p:cNvSpPr>
              <a:spLocks/>
            </p:cNvSpPr>
            <p:nvPr/>
          </p:nvSpPr>
          <p:spPr bwMode="auto">
            <a:xfrm>
              <a:off x="698" y="3593"/>
              <a:ext cx="18" cy="29"/>
            </a:xfrm>
            <a:custGeom>
              <a:avLst/>
              <a:gdLst>
                <a:gd name="T0" fmla="*/ 15 w 18"/>
                <a:gd name="T1" fmla="*/ 2 h 29"/>
                <a:gd name="T2" fmla="*/ 15 w 18"/>
                <a:gd name="T3" fmla="*/ 3 h 29"/>
                <a:gd name="T4" fmla="*/ 14 w 18"/>
                <a:gd name="T5" fmla="*/ 4 h 29"/>
                <a:gd name="T6" fmla="*/ 14 w 18"/>
                <a:gd name="T7" fmla="*/ 6 h 29"/>
                <a:gd name="T8" fmla="*/ 13 w 18"/>
                <a:gd name="T9" fmla="*/ 7 h 29"/>
                <a:gd name="T10" fmla="*/ 13 w 18"/>
                <a:gd name="T11" fmla="*/ 8 h 29"/>
                <a:gd name="T12" fmla="*/ 12 w 18"/>
                <a:gd name="T13" fmla="*/ 10 h 29"/>
                <a:gd name="T14" fmla="*/ 10 w 18"/>
                <a:gd name="T15" fmla="*/ 12 h 29"/>
                <a:gd name="T16" fmla="*/ 10 w 18"/>
                <a:gd name="T17" fmla="*/ 13 h 29"/>
                <a:gd name="T18" fmla="*/ 9 w 18"/>
                <a:gd name="T19" fmla="*/ 15 h 29"/>
                <a:gd name="T20" fmla="*/ 8 w 18"/>
                <a:gd name="T21" fmla="*/ 16 h 29"/>
                <a:gd name="T22" fmla="*/ 7 w 18"/>
                <a:gd name="T23" fmla="*/ 18 h 29"/>
                <a:gd name="T24" fmla="*/ 6 w 18"/>
                <a:gd name="T25" fmla="*/ 20 h 29"/>
                <a:gd name="T26" fmla="*/ 5 w 18"/>
                <a:gd name="T27" fmla="*/ 21 h 29"/>
                <a:gd name="T28" fmla="*/ 4 w 18"/>
                <a:gd name="T29" fmla="*/ 22 h 29"/>
                <a:gd name="T30" fmla="*/ 4 w 18"/>
                <a:gd name="T31" fmla="*/ 23 h 29"/>
                <a:gd name="T32" fmla="*/ 3 w 18"/>
                <a:gd name="T33" fmla="*/ 24 h 29"/>
                <a:gd name="T34" fmla="*/ 2 w 18"/>
                <a:gd name="T35" fmla="*/ 24 h 29"/>
                <a:gd name="T36" fmla="*/ 1 w 18"/>
                <a:gd name="T37" fmla="*/ 25 h 29"/>
                <a:gd name="T38" fmla="*/ 1 w 18"/>
                <a:gd name="T39" fmla="*/ 26 h 29"/>
                <a:gd name="T40" fmla="*/ 0 w 18"/>
                <a:gd name="T41" fmla="*/ 26 h 29"/>
                <a:gd name="T42" fmla="*/ 0 w 18"/>
                <a:gd name="T43" fmla="*/ 27 h 29"/>
                <a:gd name="T44" fmla="*/ 0 w 18"/>
                <a:gd name="T45" fmla="*/ 28 h 29"/>
                <a:gd name="T46" fmla="*/ 1 w 18"/>
                <a:gd name="T47" fmla="*/ 28 h 29"/>
                <a:gd name="T48" fmla="*/ 1 w 18"/>
                <a:gd name="T49" fmla="*/ 27 h 29"/>
                <a:gd name="T50" fmla="*/ 2 w 18"/>
                <a:gd name="T51" fmla="*/ 26 h 29"/>
                <a:gd name="T52" fmla="*/ 4 w 18"/>
                <a:gd name="T53" fmla="*/ 25 h 29"/>
                <a:gd name="T54" fmla="*/ 4 w 18"/>
                <a:gd name="T55" fmla="*/ 24 h 29"/>
                <a:gd name="T56" fmla="*/ 5 w 18"/>
                <a:gd name="T57" fmla="*/ 22 h 29"/>
                <a:gd name="T58" fmla="*/ 7 w 18"/>
                <a:gd name="T59" fmla="*/ 21 h 29"/>
                <a:gd name="T60" fmla="*/ 8 w 18"/>
                <a:gd name="T61" fmla="*/ 19 h 29"/>
                <a:gd name="T62" fmla="*/ 10 w 18"/>
                <a:gd name="T63" fmla="*/ 17 h 29"/>
                <a:gd name="T64" fmla="*/ 10 w 18"/>
                <a:gd name="T65" fmla="*/ 16 h 29"/>
                <a:gd name="T66" fmla="*/ 12 w 18"/>
                <a:gd name="T67" fmla="*/ 14 h 29"/>
                <a:gd name="T68" fmla="*/ 13 w 18"/>
                <a:gd name="T69" fmla="*/ 12 h 29"/>
                <a:gd name="T70" fmla="*/ 14 w 18"/>
                <a:gd name="T71" fmla="*/ 11 h 29"/>
                <a:gd name="T72" fmla="*/ 15 w 18"/>
                <a:gd name="T73" fmla="*/ 9 h 29"/>
                <a:gd name="T74" fmla="*/ 16 w 18"/>
                <a:gd name="T75" fmla="*/ 7 h 29"/>
                <a:gd name="T76" fmla="*/ 16 w 18"/>
                <a:gd name="T77" fmla="*/ 6 h 29"/>
                <a:gd name="T78" fmla="*/ 17 w 18"/>
                <a:gd name="T79" fmla="*/ 5 h 29"/>
                <a:gd name="T80" fmla="*/ 17 w 18"/>
                <a:gd name="T81" fmla="*/ 4 h 29"/>
                <a:gd name="T82" fmla="*/ 17 w 18"/>
                <a:gd name="T83" fmla="*/ 3 h 29"/>
                <a:gd name="T84" fmla="*/ 17 w 18"/>
                <a:gd name="T85" fmla="*/ 2 h 29"/>
                <a:gd name="T86" fmla="*/ 17 w 18"/>
                <a:gd name="T87" fmla="*/ 2 h 29"/>
                <a:gd name="T88" fmla="*/ 17 w 18"/>
                <a:gd name="T89" fmla="*/ 1 h 29"/>
                <a:gd name="T90" fmla="*/ 16 w 18"/>
                <a:gd name="T91" fmla="*/ 1 h 29"/>
                <a:gd name="T92" fmla="*/ 16 w 18"/>
                <a:gd name="T93" fmla="*/ 0 h 29"/>
                <a:gd name="T94" fmla="*/ 16 w 18"/>
                <a:gd name="T95" fmla="*/ 0 h 29"/>
                <a:gd name="T96" fmla="*/ 16 w 18"/>
                <a:gd name="T97" fmla="*/ 1 h 29"/>
                <a:gd name="T98" fmla="*/ 15 w 18"/>
                <a:gd name="T99" fmla="*/ 2 h 29"/>
                <a:gd name="T100" fmla="*/ 15 w 18"/>
                <a:gd name="T101" fmla="*/ 2 h 2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8"/>
                <a:gd name="T154" fmla="*/ 0 h 29"/>
                <a:gd name="T155" fmla="*/ 18 w 18"/>
                <a:gd name="T156" fmla="*/ 29 h 29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8" h="29">
                  <a:moveTo>
                    <a:pt x="15" y="2"/>
                  </a:moveTo>
                  <a:lnTo>
                    <a:pt x="15" y="3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3" y="7"/>
                  </a:lnTo>
                  <a:lnTo>
                    <a:pt x="13" y="8"/>
                  </a:lnTo>
                  <a:lnTo>
                    <a:pt x="12" y="10"/>
                  </a:lnTo>
                  <a:lnTo>
                    <a:pt x="10" y="12"/>
                  </a:lnTo>
                  <a:lnTo>
                    <a:pt x="10" y="13"/>
                  </a:lnTo>
                  <a:lnTo>
                    <a:pt x="9" y="15"/>
                  </a:lnTo>
                  <a:lnTo>
                    <a:pt x="8" y="16"/>
                  </a:lnTo>
                  <a:lnTo>
                    <a:pt x="7" y="18"/>
                  </a:lnTo>
                  <a:lnTo>
                    <a:pt x="6" y="20"/>
                  </a:lnTo>
                  <a:lnTo>
                    <a:pt x="5" y="21"/>
                  </a:lnTo>
                  <a:lnTo>
                    <a:pt x="4" y="22"/>
                  </a:lnTo>
                  <a:lnTo>
                    <a:pt x="4" y="23"/>
                  </a:lnTo>
                  <a:lnTo>
                    <a:pt x="3" y="24"/>
                  </a:lnTo>
                  <a:lnTo>
                    <a:pt x="2" y="24"/>
                  </a:lnTo>
                  <a:lnTo>
                    <a:pt x="1" y="25"/>
                  </a:lnTo>
                  <a:lnTo>
                    <a:pt x="1" y="26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2" y="26"/>
                  </a:lnTo>
                  <a:lnTo>
                    <a:pt x="4" y="25"/>
                  </a:lnTo>
                  <a:lnTo>
                    <a:pt x="4" y="24"/>
                  </a:lnTo>
                  <a:lnTo>
                    <a:pt x="5" y="22"/>
                  </a:lnTo>
                  <a:lnTo>
                    <a:pt x="7" y="21"/>
                  </a:lnTo>
                  <a:lnTo>
                    <a:pt x="8" y="19"/>
                  </a:lnTo>
                  <a:lnTo>
                    <a:pt x="10" y="17"/>
                  </a:lnTo>
                  <a:lnTo>
                    <a:pt x="10" y="16"/>
                  </a:lnTo>
                  <a:lnTo>
                    <a:pt x="12" y="14"/>
                  </a:lnTo>
                  <a:lnTo>
                    <a:pt x="13" y="12"/>
                  </a:lnTo>
                  <a:lnTo>
                    <a:pt x="14" y="11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7" y="3"/>
                  </a:lnTo>
                  <a:lnTo>
                    <a:pt x="17" y="2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5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9" name="Freeform 590"/>
            <p:cNvSpPr>
              <a:spLocks/>
            </p:cNvSpPr>
            <p:nvPr/>
          </p:nvSpPr>
          <p:spPr bwMode="auto">
            <a:xfrm>
              <a:off x="703" y="3603"/>
              <a:ext cx="18" cy="29"/>
            </a:xfrm>
            <a:custGeom>
              <a:avLst/>
              <a:gdLst>
                <a:gd name="T0" fmla="*/ 15 w 18"/>
                <a:gd name="T1" fmla="*/ 3 h 29"/>
                <a:gd name="T2" fmla="*/ 15 w 18"/>
                <a:gd name="T3" fmla="*/ 4 h 29"/>
                <a:gd name="T4" fmla="*/ 15 w 18"/>
                <a:gd name="T5" fmla="*/ 5 h 29"/>
                <a:gd name="T6" fmla="*/ 14 w 18"/>
                <a:gd name="T7" fmla="*/ 6 h 29"/>
                <a:gd name="T8" fmla="*/ 13 w 18"/>
                <a:gd name="T9" fmla="*/ 7 h 29"/>
                <a:gd name="T10" fmla="*/ 13 w 18"/>
                <a:gd name="T11" fmla="*/ 9 h 29"/>
                <a:gd name="T12" fmla="*/ 12 w 18"/>
                <a:gd name="T13" fmla="*/ 10 h 29"/>
                <a:gd name="T14" fmla="*/ 11 w 18"/>
                <a:gd name="T15" fmla="*/ 12 h 29"/>
                <a:gd name="T16" fmla="*/ 10 w 18"/>
                <a:gd name="T17" fmla="*/ 13 h 29"/>
                <a:gd name="T18" fmla="*/ 9 w 18"/>
                <a:gd name="T19" fmla="*/ 15 h 29"/>
                <a:gd name="T20" fmla="*/ 8 w 18"/>
                <a:gd name="T21" fmla="*/ 16 h 29"/>
                <a:gd name="T22" fmla="*/ 7 w 18"/>
                <a:gd name="T23" fmla="*/ 18 h 29"/>
                <a:gd name="T24" fmla="*/ 6 w 18"/>
                <a:gd name="T25" fmla="*/ 20 h 29"/>
                <a:gd name="T26" fmla="*/ 5 w 18"/>
                <a:gd name="T27" fmla="*/ 21 h 29"/>
                <a:gd name="T28" fmla="*/ 4 w 18"/>
                <a:gd name="T29" fmla="*/ 22 h 29"/>
                <a:gd name="T30" fmla="*/ 4 w 18"/>
                <a:gd name="T31" fmla="*/ 23 h 29"/>
                <a:gd name="T32" fmla="*/ 3 w 18"/>
                <a:gd name="T33" fmla="*/ 24 h 29"/>
                <a:gd name="T34" fmla="*/ 2 w 18"/>
                <a:gd name="T35" fmla="*/ 24 h 29"/>
                <a:gd name="T36" fmla="*/ 2 w 18"/>
                <a:gd name="T37" fmla="*/ 25 h 29"/>
                <a:gd name="T38" fmla="*/ 1 w 18"/>
                <a:gd name="T39" fmla="*/ 25 h 29"/>
                <a:gd name="T40" fmla="*/ 1 w 18"/>
                <a:gd name="T41" fmla="*/ 26 h 29"/>
                <a:gd name="T42" fmla="*/ 1 w 18"/>
                <a:gd name="T43" fmla="*/ 26 h 29"/>
                <a:gd name="T44" fmla="*/ 1 w 18"/>
                <a:gd name="T45" fmla="*/ 27 h 29"/>
                <a:gd name="T46" fmla="*/ 0 w 18"/>
                <a:gd name="T47" fmla="*/ 27 h 29"/>
                <a:gd name="T48" fmla="*/ 0 w 18"/>
                <a:gd name="T49" fmla="*/ 28 h 29"/>
                <a:gd name="T50" fmla="*/ 1 w 18"/>
                <a:gd name="T51" fmla="*/ 28 h 29"/>
                <a:gd name="T52" fmla="*/ 1 w 18"/>
                <a:gd name="T53" fmla="*/ 28 h 29"/>
                <a:gd name="T54" fmla="*/ 2 w 18"/>
                <a:gd name="T55" fmla="*/ 27 h 29"/>
                <a:gd name="T56" fmla="*/ 3 w 18"/>
                <a:gd name="T57" fmla="*/ 26 h 29"/>
                <a:gd name="T58" fmla="*/ 4 w 18"/>
                <a:gd name="T59" fmla="*/ 26 h 29"/>
                <a:gd name="T60" fmla="*/ 4 w 18"/>
                <a:gd name="T61" fmla="*/ 24 h 29"/>
                <a:gd name="T62" fmla="*/ 6 w 18"/>
                <a:gd name="T63" fmla="*/ 23 h 29"/>
                <a:gd name="T64" fmla="*/ 7 w 18"/>
                <a:gd name="T65" fmla="*/ 21 h 29"/>
                <a:gd name="T66" fmla="*/ 8 w 18"/>
                <a:gd name="T67" fmla="*/ 19 h 29"/>
                <a:gd name="T68" fmla="*/ 10 w 18"/>
                <a:gd name="T69" fmla="*/ 17 h 29"/>
                <a:gd name="T70" fmla="*/ 11 w 18"/>
                <a:gd name="T71" fmla="*/ 16 h 29"/>
                <a:gd name="T72" fmla="*/ 12 w 18"/>
                <a:gd name="T73" fmla="*/ 14 h 29"/>
                <a:gd name="T74" fmla="*/ 13 w 18"/>
                <a:gd name="T75" fmla="*/ 12 h 29"/>
                <a:gd name="T76" fmla="*/ 15 w 18"/>
                <a:gd name="T77" fmla="*/ 11 h 29"/>
                <a:gd name="T78" fmla="*/ 16 w 18"/>
                <a:gd name="T79" fmla="*/ 9 h 29"/>
                <a:gd name="T80" fmla="*/ 16 w 18"/>
                <a:gd name="T81" fmla="*/ 7 h 29"/>
                <a:gd name="T82" fmla="*/ 17 w 18"/>
                <a:gd name="T83" fmla="*/ 6 h 29"/>
                <a:gd name="T84" fmla="*/ 17 w 18"/>
                <a:gd name="T85" fmla="*/ 5 h 29"/>
                <a:gd name="T86" fmla="*/ 17 w 18"/>
                <a:gd name="T87" fmla="*/ 4 h 29"/>
                <a:gd name="T88" fmla="*/ 17 w 18"/>
                <a:gd name="T89" fmla="*/ 3 h 29"/>
                <a:gd name="T90" fmla="*/ 17 w 18"/>
                <a:gd name="T91" fmla="*/ 2 h 29"/>
                <a:gd name="T92" fmla="*/ 17 w 18"/>
                <a:gd name="T93" fmla="*/ 2 h 29"/>
                <a:gd name="T94" fmla="*/ 17 w 18"/>
                <a:gd name="T95" fmla="*/ 1 h 29"/>
                <a:gd name="T96" fmla="*/ 17 w 18"/>
                <a:gd name="T97" fmla="*/ 0 h 29"/>
                <a:gd name="T98" fmla="*/ 16 w 18"/>
                <a:gd name="T99" fmla="*/ 0 h 29"/>
                <a:gd name="T100" fmla="*/ 16 w 18"/>
                <a:gd name="T101" fmla="*/ 1 h 29"/>
                <a:gd name="T102" fmla="*/ 16 w 18"/>
                <a:gd name="T103" fmla="*/ 1 h 29"/>
                <a:gd name="T104" fmla="*/ 16 w 18"/>
                <a:gd name="T105" fmla="*/ 2 h 29"/>
                <a:gd name="T106" fmla="*/ 16 w 18"/>
                <a:gd name="T107" fmla="*/ 2 h 29"/>
                <a:gd name="T108" fmla="*/ 15 w 18"/>
                <a:gd name="T109" fmla="*/ 3 h 2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8"/>
                <a:gd name="T166" fmla="*/ 0 h 29"/>
                <a:gd name="T167" fmla="*/ 18 w 18"/>
                <a:gd name="T168" fmla="*/ 29 h 29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8" h="29">
                  <a:moveTo>
                    <a:pt x="15" y="3"/>
                  </a:moveTo>
                  <a:lnTo>
                    <a:pt x="15" y="4"/>
                  </a:lnTo>
                  <a:lnTo>
                    <a:pt x="15" y="5"/>
                  </a:lnTo>
                  <a:lnTo>
                    <a:pt x="14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2" y="10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9" y="15"/>
                  </a:lnTo>
                  <a:lnTo>
                    <a:pt x="8" y="16"/>
                  </a:lnTo>
                  <a:lnTo>
                    <a:pt x="7" y="18"/>
                  </a:lnTo>
                  <a:lnTo>
                    <a:pt x="6" y="20"/>
                  </a:lnTo>
                  <a:lnTo>
                    <a:pt x="5" y="21"/>
                  </a:lnTo>
                  <a:lnTo>
                    <a:pt x="4" y="22"/>
                  </a:lnTo>
                  <a:lnTo>
                    <a:pt x="4" y="23"/>
                  </a:lnTo>
                  <a:lnTo>
                    <a:pt x="3" y="24"/>
                  </a:lnTo>
                  <a:lnTo>
                    <a:pt x="2" y="24"/>
                  </a:lnTo>
                  <a:lnTo>
                    <a:pt x="2" y="25"/>
                  </a:lnTo>
                  <a:lnTo>
                    <a:pt x="1" y="25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2" y="27"/>
                  </a:lnTo>
                  <a:lnTo>
                    <a:pt x="3" y="26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6" y="23"/>
                  </a:lnTo>
                  <a:lnTo>
                    <a:pt x="7" y="21"/>
                  </a:lnTo>
                  <a:lnTo>
                    <a:pt x="8" y="19"/>
                  </a:lnTo>
                  <a:lnTo>
                    <a:pt x="10" y="17"/>
                  </a:lnTo>
                  <a:lnTo>
                    <a:pt x="11" y="16"/>
                  </a:lnTo>
                  <a:lnTo>
                    <a:pt x="12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7" y="3"/>
                  </a:lnTo>
                  <a:lnTo>
                    <a:pt x="17" y="2"/>
                  </a:lnTo>
                  <a:lnTo>
                    <a:pt x="17" y="1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6" y="2"/>
                  </a:lnTo>
                  <a:lnTo>
                    <a:pt x="15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0" name="Freeform 591"/>
            <p:cNvSpPr>
              <a:spLocks/>
            </p:cNvSpPr>
            <p:nvPr/>
          </p:nvSpPr>
          <p:spPr bwMode="auto">
            <a:xfrm>
              <a:off x="712" y="3616"/>
              <a:ext cx="17" cy="25"/>
            </a:xfrm>
            <a:custGeom>
              <a:avLst/>
              <a:gdLst>
                <a:gd name="T0" fmla="*/ 14 w 17"/>
                <a:gd name="T1" fmla="*/ 3 h 25"/>
                <a:gd name="T2" fmla="*/ 13 w 17"/>
                <a:gd name="T3" fmla="*/ 4 h 25"/>
                <a:gd name="T4" fmla="*/ 13 w 17"/>
                <a:gd name="T5" fmla="*/ 5 h 25"/>
                <a:gd name="T6" fmla="*/ 12 w 17"/>
                <a:gd name="T7" fmla="*/ 6 h 25"/>
                <a:gd name="T8" fmla="*/ 12 w 17"/>
                <a:gd name="T9" fmla="*/ 6 h 25"/>
                <a:gd name="T10" fmla="*/ 12 w 17"/>
                <a:gd name="T11" fmla="*/ 8 h 25"/>
                <a:gd name="T12" fmla="*/ 11 w 17"/>
                <a:gd name="T13" fmla="*/ 9 h 25"/>
                <a:gd name="T14" fmla="*/ 10 w 17"/>
                <a:gd name="T15" fmla="*/ 10 h 25"/>
                <a:gd name="T16" fmla="*/ 9 w 17"/>
                <a:gd name="T17" fmla="*/ 11 h 25"/>
                <a:gd name="T18" fmla="*/ 8 w 17"/>
                <a:gd name="T19" fmla="*/ 13 h 25"/>
                <a:gd name="T20" fmla="*/ 7 w 17"/>
                <a:gd name="T21" fmla="*/ 14 h 25"/>
                <a:gd name="T22" fmla="*/ 7 w 17"/>
                <a:gd name="T23" fmla="*/ 14 h 25"/>
                <a:gd name="T24" fmla="*/ 5 w 17"/>
                <a:gd name="T25" fmla="*/ 16 h 25"/>
                <a:gd name="T26" fmla="*/ 4 w 17"/>
                <a:gd name="T27" fmla="*/ 17 h 25"/>
                <a:gd name="T28" fmla="*/ 4 w 17"/>
                <a:gd name="T29" fmla="*/ 18 h 25"/>
                <a:gd name="T30" fmla="*/ 3 w 17"/>
                <a:gd name="T31" fmla="*/ 18 h 25"/>
                <a:gd name="T32" fmla="*/ 2 w 17"/>
                <a:gd name="T33" fmla="*/ 19 h 25"/>
                <a:gd name="T34" fmla="*/ 1 w 17"/>
                <a:gd name="T35" fmla="*/ 19 h 25"/>
                <a:gd name="T36" fmla="*/ 1 w 17"/>
                <a:gd name="T37" fmla="*/ 20 h 25"/>
                <a:gd name="T38" fmla="*/ 1 w 17"/>
                <a:gd name="T39" fmla="*/ 20 h 25"/>
                <a:gd name="T40" fmla="*/ 1 w 17"/>
                <a:gd name="T41" fmla="*/ 21 h 25"/>
                <a:gd name="T42" fmla="*/ 0 w 17"/>
                <a:gd name="T43" fmla="*/ 22 h 25"/>
                <a:gd name="T44" fmla="*/ 0 w 17"/>
                <a:gd name="T45" fmla="*/ 22 h 25"/>
                <a:gd name="T46" fmla="*/ 0 w 17"/>
                <a:gd name="T47" fmla="*/ 23 h 25"/>
                <a:gd name="T48" fmla="*/ 0 w 17"/>
                <a:gd name="T49" fmla="*/ 24 h 25"/>
                <a:gd name="T50" fmla="*/ 1 w 17"/>
                <a:gd name="T51" fmla="*/ 24 h 25"/>
                <a:gd name="T52" fmla="*/ 1 w 17"/>
                <a:gd name="T53" fmla="*/ 24 h 25"/>
                <a:gd name="T54" fmla="*/ 1 w 17"/>
                <a:gd name="T55" fmla="*/ 23 h 25"/>
                <a:gd name="T56" fmla="*/ 2 w 17"/>
                <a:gd name="T57" fmla="*/ 23 h 25"/>
                <a:gd name="T58" fmla="*/ 3 w 17"/>
                <a:gd name="T59" fmla="*/ 22 h 25"/>
                <a:gd name="T60" fmla="*/ 4 w 17"/>
                <a:gd name="T61" fmla="*/ 22 h 25"/>
                <a:gd name="T62" fmla="*/ 4 w 17"/>
                <a:gd name="T63" fmla="*/ 20 h 25"/>
                <a:gd name="T64" fmla="*/ 6 w 17"/>
                <a:gd name="T65" fmla="*/ 19 h 25"/>
                <a:gd name="T66" fmla="*/ 7 w 17"/>
                <a:gd name="T67" fmla="*/ 18 h 25"/>
                <a:gd name="T68" fmla="*/ 8 w 17"/>
                <a:gd name="T69" fmla="*/ 17 h 25"/>
                <a:gd name="T70" fmla="*/ 9 w 17"/>
                <a:gd name="T71" fmla="*/ 15 h 25"/>
                <a:gd name="T72" fmla="*/ 10 w 17"/>
                <a:gd name="T73" fmla="*/ 14 h 25"/>
                <a:gd name="T74" fmla="*/ 11 w 17"/>
                <a:gd name="T75" fmla="*/ 13 h 25"/>
                <a:gd name="T76" fmla="*/ 12 w 17"/>
                <a:gd name="T77" fmla="*/ 11 h 25"/>
                <a:gd name="T78" fmla="*/ 13 w 17"/>
                <a:gd name="T79" fmla="*/ 10 h 25"/>
                <a:gd name="T80" fmla="*/ 14 w 17"/>
                <a:gd name="T81" fmla="*/ 9 h 25"/>
                <a:gd name="T82" fmla="*/ 15 w 17"/>
                <a:gd name="T83" fmla="*/ 7 h 25"/>
                <a:gd name="T84" fmla="*/ 15 w 17"/>
                <a:gd name="T85" fmla="*/ 6 h 25"/>
                <a:gd name="T86" fmla="*/ 15 w 17"/>
                <a:gd name="T87" fmla="*/ 5 h 25"/>
                <a:gd name="T88" fmla="*/ 16 w 17"/>
                <a:gd name="T89" fmla="*/ 4 h 25"/>
                <a:gd name="T90" fmla="*/ 16 w 17"/>
                <a:gd name="T91" fmla="*/ 3 h 25"/>
                <a:gd name="T92" fmla="*/ 16 w 17"/>
                <a:gd name="T93" fmla="*/ 2 h 25"/>
                <a:gd name="T94" fmla="*/ 16 w 17"/>
                <a:gd name="T95" fmla="*/ 2 h 25"/>
                <a:gd name="T96" fmla="*/ 15 w 17"/>
                <a:gd name="T97" fmla="*/ 2 h 25"/>
                <a:gd name="T98" fmla="*/ 15 w 17"/>
                <a:gd name="T99" fmla="*/ 1 h 25"/>
                <a:gd name="T100" fmla="*/ 15 w 17"/>
                <a:gd name="T101" fmla="*/ 0 h 25"/>
                <a:gd name="T102" fmla="*/ 15 w 17"/>
                <a:gd name="T103" fmla="*/ 0 h 25"/>
                <a:gd name="T104" fmla="*/ 15 w 17"/>
                <a:gd name="T105" fmla="*/ 1 h 25"/>
                <a:gd name="T106" fmla="*/ 14 w 17"/>
                <a:gd name="T107" fmla="*/ 1 h 25"/>
                <a:gd name="T108" fmla="*/ 14 w 17"/>
                <a:gd name="T109" fmla="*/ 2 h 25"/>
                <a:gd name="T110" fmla="*/ 14 w 17"/>
                <a:gd name="T111" fmla="*/ 2 h 25"/>
                <a:gd name="T112" fmla="*/ 14 w 17"/>
                <a:gd name="T113" fmla="*/ 3 h 2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"/>
                <a:gd name="T172" fmla="*/ 0 h 25"/>
                <a:gd name="T173" fmla="*/ 17 w 17"/>
                <a:gd name="T174" fmla="*/ 25 h 2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" h="25">
                  <a:moveTo>
                    <a:pt x="14" y="3"/>
                  </a:moveTo>
                  <a:lnTo>
                    <a:pt x="13" y="4"/>
                  </a:lnTo>
                  <a:lnTo>
                    <a:pt x="13" y="5"/>
                  </a:lnTo>
                  <a:lnTo>
                    <a:pt x="12" y="6"/>
                  </a:lnTo>
                  <a:lnTo>
                    <a:pt x="12" y="8"/>
                  </a:lnTo>
                  <a:lnTo>
                    <a:pt x="11" y="9"/>
                  </a:lnTo>
                  <a:lnTo>
                    <a:pt x="10" y="10"/>
                  </a:lnTo>
                  <a:lnTo>
                    <a:pt x="9" y="11"/>
                  </a:lnTo>
                  <a:lnTo>
                    <a:pt x="8" y="13"/>
                  </a:lnTo>
                  <a:lnTo>
                    <a:pt x="7" y="14"/>
                  </a:lnTo>
                  <a:lnTo>
                    <a:pt x="5" y="16"/>
                  </a:lnTo>
                  <a:lnTo>
                    <a:pt x="4" y="17"/>
                  </a:lnTo>
                  <a:lnTo>
                    <a:pt x="4" y="18"/>
                  </a:lnTo>
                  <a:lnTo>
                    <a:pt x="3" y="18"/>
                  </a:lnTo>
                  <a:lnTo>
                    <a:pt x="2" y="19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6" y="19"/>
                  </a:lnTo>
                  <a:lnTo>
                    <a:pt x="7" y="18"/>
                  </a:lnTo>
                  <a:lnTo>
                    <a:pt x="8" y="17"/>
                  </a:lnTo>
                  <a:lnTo>
                    <a:pt x="9" y="15"/>
                  </a:lnTo>
                  <a:lnTo>
                    <a:pt x="10" y="14"/>
                  </a:lnTo>
                  <a:lnTo>
                    <a:pt x="11" y="13"/>
                  </a:lnTo>
                  <a:lnTo>
                    <a:pt x="12" y="11"/>
                  </a:lnTo>
                  <a:lnTo>
                    <a:pt x="13" y="10"/>
                  </a:lnTo>
                  <a:lnTo>
                    <a:pt x="14" y="9"/>
                  </a:lnTo>
                  <a:lnTo>
                    <a:pt x="15" y="7"/>
                  </a:lnTo>
                  <a:lnTo>
                    <a:pt x="15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6" y="3"/>
                  </a:lnTo>
                  <a:lnTo>
                    <a:pt x="16" y="2"/>
                  </a:lnTo>
                  <a:lnTo>
                    <a:pt x="15" y="2"/>
                  </a:lnTo>
                  <a:lnTo>
                    <a:pt x="15" y="1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4" y="2"/>
                  </a:lnTo>
                  <a:lnTo>
                    <a:pt x="14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1" name="Freeform 592"/>
            <p:cNvSpPr>
              <a:spLocks/>
            </p:cNvSpPr>
            <p:nvPr/>
          </p:nvSpPr>
          <p:spPr bwMode="auto">
            <a:xfrm>
              <a:off x="720" y="3624"/>
              <a:ext cx="15" cy="23"/>
            </a:xfrm>
            <a:custGeom>
              <a:avLst/>
              <a:gdLst>
                <a:gd name="T0" fmla="*/ 12 w 15"/>
                <a:gd name="T1" fmla="*/ 2 h 23"/>
                <a:gd name="T2" fmla="*/ 12 w 15"/>
                <a:gd name="T3" fmla="*/ 3 h 23"/>
                <a:gd name="T4" fmla="*/ 11 w 15"/>
                <a:gd name="T5" fmla="*/ 4 h 23"/>
                <a:gd name="T6" fmla="*/ 11 w 15"/>
                <a:gd name="T7" fmla="*/ 5 h 23"/>
                <a:gd name="T8" fmla="*/ 11 w 15"/>
                <a:gd name="T9" fmla="*/ 6 h 23"/>
                <a:gd name="T10" fmla="*/ 10 w 15"/>
                <a:gd name="T11" fmla="*/ 7 h 23"/>
                <a:gd name="T12" fmla="*/ 10 w 15"/>
                <a:gd name="T13" fmla="*/ 8 h 23"/>
                <a:gd name="T14" fmla="*/ 9 w 15"/>
                <a:gd name="T15" fmla="*/ 9 h 23"/>
                <a:gd name="T16" fmla="*/ 8 w 15"/>
                <a:gd name="T17" fmla="*/ 10 h 23"/>
                <a:gd name="T18" fmla="*/ 8 w 15"/>
                <a:gd name="T19" fmla="*/ 12 h 23"/>
                <a:gd name="T20" fmla="*/ 7 w 15"/>
                <a:gd name="T21" fmla="*/ 13 h 23"/>
                <a:gd name="T22" fmla="*/ 6 w 15"/>
                <a:gd name="T23" fmla="*/ 13 h 23"/>
                <a:gd name="T24" fmla="*/ 5 w 15"/>
                <a:gd name="T25" fmla="*/ 15 h 23"/>
                <a:gd name="T26" fmla="*/ 4 w 15"/>
                <a:gd name="T27" fmla="*/ 16 h 23"/>
                <a:gd name="T28" fmla="*/ 4 w 15"/>
                <a:gd name="T29" fmla="*/ 17 h 23"/>
                <a:gd name="T30" fmla="*/ 3 w 15"/>
                <a:gd name="T31" fmla="*/ 17 h 23"/>
                <a:gd name="T32" fmla="*/ 2 w 15"/>
                <a:gd name="T33" fmla="*/ 17 h 23"/>
                <a:gd name="T34" fmla="*/ 2 w 15"/>
                <a:gd name="T35" fmla="*/ 18 h 23"/>
                <a:gd name="T36" fmla="*/ 1 w 15"/>
                <a:gd name="T37" fmla="*/ 19 h 23"/>
                <a:gd name="T38" fmla="*/ 1 w 15"/>
                <a:gd name="T39" fmla="*/ 19 h 23"/>
                <a:gd name="T40" fmla="*/ 1 w 15"/>
                <a:gd name="T41" fmla="*/ 20 h 23"/>
                <a:gd name="T42" fmla="*/ 0 w 15"/>
                <a:gd name="T43" fmla="*/ 20 h 23"/>
                <a:gd name="T44" fmla="*/ 0 w 15"/>
                <a:gd name="T45" fmla="*/ 21 h 23"/>
                <a:gd name="T46" fmla="*/ 0 w 15"/>
                <a:gd name="T47" fmla="*/ 22 h 23"/>
                <a:gd name="T48" fmla="*/ 1 w 15"/>
                <a:gd name="T49" fmla="*/ 22 h 23"/>
                <a:gd name="T50" fmla="*/ 1 w 15"/>
                <a:gd name="T51" fmla="*/ 22 h 23"/>
                <a:gd name="T52" fmla="*/ 1 w 15"/>
                <a:gd name="T53" fmla="*/ 21 h 23"/>
                <a:gd name="T54" fmla="*/ 2 w 15"/>
                <a:gd name="T55" fmla="*/ 20 h 23"/>
                <a:gd name="T56" fmla="*/ 4 w 15"/>
                <a:gd name="T57" fmla="*/ 20 h 23"/>
                <a:gd name="T58" fmla="*/ 4 w 15"/>
                <a:gd name="T59" fmla="*/ 19 h 23"/>
                <a:gd name="T60" fmla="*/ 6 w 15"/>
                <a:gd name="T61" fmla="*/ 17 h 23"/>
                <a:gd name="T62" fmla="*/ 7 w 15"/>
                <a:gd name="T63" fmla="*/ 16 h 23"/>
                <a:gd name="T64" fmla="*/ 8 w 15"/>
                <a:gd name="T65" fmla="*/ 14 h 23"/>
                <a:gd name="T66" fmla="*/ 9 w 15"/>
                <a:gd name="T67" fmla="*/ 13 h 23"/>
                <a:gd name="T68" fmla="*/ 10 w 15"/>
                <a:gd name="T69" fmla="*/ 12 h 23"/>
                <a:gd name="T70" fmla="*/ 11 w 15"/>
                <a:gd name="T71" fmla="*/ 10 h 23"/>
                <a:gd name="T72" fmla="*/ 12 w 15"/>
                <a:gd name="T73" fmla="*/ 9 h 23"/>
                <a:gd name="T74" fmla="*/ 13 w 15"/>
                <a:gd name="T75" fmla="*/ 8 h 23"/>
                <a:gd name="T76" fmla="*/ 13 w 15"/>
                <a:gd name="T77" fmla="*/ 6 h 23"/>
                <a:gd name="T78" fmla="*/ 13 w 15"/>
                <a:gd name="T79" fmla="*/ 6 h 23"/>
                <a:gd name="T80" fmla="*/ 14 w 15"/>
                <a:gd name="T81" fmla="*/ 5 h 23"/>
                <a:gd name="T82" fmla="*/ 14 w 15"/>
                <a:gd name="T83" fmla="*/ 4 h 23"/>
                <a:gd name="T84" fmla="*/ 14 w 15"/>
                <a:gd name="T85" fmla="*/ 3 h 23"/>
                <a:gd name="T86" fmla="*/ 14 w 15"/>
                <a:gd name="T87" fmla="*/ 2 h 23"/>
                <a:gd name="T88" fmla="*/ 14 w 15"/>
                <a:gd name="T89" fmla="*/ 2 h 23"/>
                <a:gd name="T90" fmla="*/ 14 w 15"/>
                <a:gd name="T91" fmla="*/ 1 h 23"/>
                <a:gd name="T92" fmla="*/ 13 w 15"/>
                <a:gd name="T93" fmla="*/ 1 h 23"/>
                <a:gd name="T94" fmla="*/ 13 w 15"/>
                <a:gd name="T95" fmla="*/ 0 h 23"/>
                <a:gd name="T96" fmla="*/ 13 w 15"/>
                <a:gd name="T97" fmla="*/ 0 h 23"/>
                <a:gd name="T98" fmla="*/ 13 w 15"/>
                <a:gd name="T99" fmla="*/ 1 h 23"/>
                <a:gd name="T100" fmla="*/ 13 w 15"/>
                <a:gd name="T101" fmla="*/ 2 h 23"/>
                <a:gd name="T102" fmla="*/ 12 w 15"/>
                <a:gd name="T103" fmla="*/ 2 h 23"/>
                <a:gd name="T104" fmla="*/ 12 w 15"/>
                <a:gd name="T105" fmla="*/ 2 h 2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"/>
                <a:gd name="T160" fmla="*/ 0 h 23"/>
                <a:gd name="T161" fmla="*/ 15 w 15"/>
                <a:gd name="T162" fmla="*/ 23 h 2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" h="23">
                  <a:moveTo>
                    <a:pt x="12" y="2"/>
                  </a:moveTo>
                  <a:lnTo>
                    <a:pt x="12" y="3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0" y="7"/>
                  </a:lnTo>
                  <a:lnTo>
                    <a:pt x="10" y="8"/>
                  </a:lnTo>
                  <a:lnTo>
                    <a:pt x="9" y="9"/>
                  </a:lnTo>
                  <a:lnTo>
                    <a:pt x="8" y="10"/>
                  </a:lnTo>
                  <a:lnTo>
                    <a:pt x="8" y="12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5" y="15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9"/>
                  </a:lnTo>
                  <a:lnTo>
                    <a:pt x="6" y="17"/>
                  </a:lnTo>
                  <a:lnTo>
                    <a:pt x="7" y="16"/>
                  </a:lnTo>
                  <a:lnTo>
                    <a:pt x="8" y="14"/>
                  </a:lnTo>
                  <a:lnTo>
                    <a:pt x="9" y="13"/>
                  </a:lnTo>
                  <a:lnTo>
                    <a:pt x="10" y="12"/>
                  </a:lnTo>
                  <a:lnTo>
                    <a:pt x="11" y="10"/>
                  </a:lnTo>
                  <a:lnTo>
                    <a:pt x="12" y="9"/>
                  </a:lnTo>
                  <a:lnTo>
                    <a:pt x="13" y="8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4" y="4"/>
                  </a:lnTo>
                  <a:lnTo>
                    <a:pt x="14" y="3"/>
                  </a:lnTo>
                  <a:lnTo>
                    <a:pt x="14" y="2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3" y="2"/>
                  </a:lnTo>
                  <a:lnTo>
                    <a:pt x="12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2" name="Freeform 593"/>
            <p:cNvSpPr>
              <a:spLocks/>
            </p:cNvSpPr>
            <p:nvPr/>
          </p:nvSpPr>
          <p:spPr bwMode="auto">
            <a:xfrm>
              <a:off x="727" y="3634"/>
              <a:ext cx="14" cy="22"/>
            </a:xfrm>
            <a:custGeom>
              <a:avLst/>
              <a:gdLst>
                <a:gd name="T0" fmla="*/ 11 w 14"/>
                <a:gd name="T1" fmla="*/ 2 h 22"/>
                <a:gd name="T2" fmla="*/ 11 w 14"/>
                <a:gd name="T3" fmla="*/ 3 h 22"/>
                <a:gd name="T4" fmla="*/ 11 w 14"/>
                <a:gd name="T5" fmla="*/ 4 h 22"/>
                <a:gd name="T6" fmla="*/ 10 w 14"/>
                <a:gd name="T7" fmla="*/ 5 h 22"/>
                <a:gd name="T8" fmla="*/ 10 w 14"/>
                <a:gd name="T9" fmla="*/ 5 h 22"/>
                <a:gd name="T10" fmla="*/ 10 w 14"/>
                <a:gd name="T11" fmla="*/ 7 h 22"/>
                <a:gd name="T12" fmla="*/ 9 w 14"/>
                <a:gd name="T13" fmla="*/ 8 h 22"/>
                <a:gd name="T14" fmla="*/ 8 w 14"/>
                <a:gd name="T15" fmla="*/ 9 h 22"/>
                <a:gd name="T16" fmla="*/ 8 w 14"/>
                <a:gd name="T17" fmla="*/ 9 h 22"/>
                <a:gd name="T18" fmla="*/ 8 w 14"/>
                <a:gd name="T19" fmla="*/ 11 h 22"/>
                <a:gd name="T20" fmla="*/ 7 w 14"/>
                <a:gd name="T21" fmla="*/ 12 h 22"/>
                <a:gd name="T22" fmla="*/ 6 w 14"/>
                <a:gd name="T23" fmla="*/ 12 h 22"/>
                <a:gd name="T24" fmla="*/ 5 w 14"/>
                <a:gd name="T25" fmla="*/ 14 h 22"/>
                <a:gd name="T26" fmla="*/ 5 w 14"/>
                <a:gd name="T27" fmla="*/ 15 h 22"/>
                <a:gd name="T28" fmla="*/ 4 w 14"/>
                <a:gd name="T29" fmla="*/ 16 h 22"/>
                <a:gd name="T30" fmla="*/ 3 w 14"/>
                <a:gd name="T31" fmla="*/ 16 h 22"/>
                <a:gd name="T32" fmla="*/ 3 w 14"/>
                <a:gd name="T33" fmla="*/ 16 h 22"/>
                <a:gd name="T34" fmla="*/ 2 w 14"/>
                <a:gd name="T35" fmla="*/ 17 h 22"/>
                <a:gd name="T36" fmla="*/ 1 w 14"/>
                <a:gd name="T37" fmla="*/ 17 h 22"/>
                <a:gd name="T38" fmla="*/ 1 w 14"/>
                <a:gd name="T39" fmla="*/ 18 h 22"/>
                <a:gd name="T40" fmla="*/ 1 w 14"/>
                <a:gd name="T41" fmla="*/ 18 h 22"/>
                <a:gd name="T42" fmla="*/ 1 w 14"/>
                <a:gd name="T43" fmla="*/ 19 h 22"/>
                <a:gd name="T44" fmla="*/ 0 w 14"/>
                <a:gd name="T45" fmla="*/ 19 h 22"/>
                <a:gd name="T46" fmla="*/ 0 w 14"/>
                <a:gd name="T47" fmla="*/ 20 h 22"/>
                <a:gd name="T48" fmla="*/ 1 w 14"/>
                <a:gd name="T49" fmla="*/ 21 h 22"/>
                <a:gd name="T50" fmla="*/ 1 w 14"/>
                <a:gd name="T51" fmla="*/ 21 h 22"/>
                <a:gd name="T52" fmla="*/ 2 w 14"/>
                <a:gd name="T53" fmla="*/ 21 h 22"/>
                <a:gd name="T54" fmla="*/ 2 w 14"/>
                <a:gd name="T55" fmla="*/ 20 h 22"/>
                <a:gd name="T56" fmla="*/ 3 w 14"/>
                <a:gd name="T57" fmla="*/ 19 h 22"/>
                <a:gd name="T58" fmla="*/ 3 w 14"/>
                <a:gd name="T59" fmla="*/ 19 h 22"/>
                <a:gd name="T60" fmla="*/ 4 w 14"/>
                <a:gd name="T61" fmla="*/ 18 h 22"/>
                <a:gd name="T62" fmla="*/ 5 w 14"/>
                <a:gd name="T63" fmla="*/ 17 h 22"/>
                <a:gd name="T64" fmla="*/ 6 w 14"/>
                <a:gd name="T65" fmla="*/ 16 h 22"/>
                <a:gd name="T66" fmla="*/ 7 w 14"/>
                <a:gd name="T67" fmla="*/ 15 h 22"/>
                <a:gd name="T68" fmla="*/ 8 w 14"/>
                <a:gd name="T69" fmla="*/ 14 h 22"/>
                <a:gd name="T70" fmla="*/ 9 w 14"/>
                <a:gd name="T71" fmla="*/ 12 h 22"/>
                <a:gd name="T72" fmla="*/ 10 w 14"/>
                <a:gd name="T73" fmla="*/ 11 h 22"/>
                <a:gd name="T74" fmla="*/ 10 w 14"/>
                <a:gd name="T75" fmla="*/ 10 h 22"/>
                <a:gd name="T76" fmla="*/ 11 w 14"/>
                <a:gd name="T77" fmla="*/ 9 h 22"/>
                <a:gd name="T78" fmla="*/ 12 w 14"/>
                <a:gd name="T79" fmla="*/ 8 h 22"/>
                <a:gd name="T80" fmla="*/ 12 w 14"/>
                <a:gd name="T81" fmla="*/ 6 h 22"/>
                <a:gd name="T82" fmla="*/ 13 w 14"/>
                <a:gd name="T83" fmla="*/ 5 h 22"/>
                <a:gd name="T84" fmla="*/ 13 w 14"/>
                <a:gd name="T85" fmla="*/ 5 h 22"/>
                <a:gd name="T86" fmla="*/ 13 w 14"/>
                <a:gd name="T87" fmla="*/ 4 h 22"/>
                <a:gd name="T88" fmla="*/ 13 w 14"/>
                <a:gd name="T89" fmla="*/ 3 h 22"/>
                <a:gd name="T90" fmla="*/ 13 w 14"/>
                <a:gd name="T91" fmla="*/ 2 h 22"/>
                <a:gd name="T92" fmla="*/ 13 w 14"/>
                <a:gd name="T93" fmla="*/ 2 h 22"/>
                <a:gd name="T94" fmla="*/ 13 w 14"/>
                <a:gd name="T95" fmla="*/ 1 h 22"/>
                <a:gd name="T96" fmla="*/ 13 w 14"/>
                <a:gd name="T97" fmla="*/ 0 h 22"/>
                <a:gd name="T98" fmla="*/ 12 w 14"/>
                <a:gd name="T99" fmla="*/ 0 h 22"/>
                <a:gd name="T100" fmla="*/ 12 w 14"/>
                <a:gd name="T101" fmla="*/ 0 h 22"/>
                <a:gd name="T102" fmla="*/ 12 w 14"/>
                <a:gd name="T103" fmla="*/ 1 h 22"/>
                <a:gd name="T104" fmla="*/ 12 w 14"/>
                <a:gd name="T105" fmla="*/ 2 h 22"/>
                <a:gd name="T106" fmla="*/ 11 w 14"/>
                <a:gd name="T107" fmla="*/ 2 h 2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4"/>
                <a:gd name="T163" fmla="*/ 0 h 22"/>
                <a:gd name="T164" fmla="*/ 14 w 14"/>
                <a:gd name="T165" fmla="*/ 22 h 2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4" h="22">
                  <a:moveTo>
                    <a:pt x="11" y="2"/>
                  </a:moveTo>
                  <a:lnTo>
                    <a:pt x="11" y="3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9" y="8"/>
                  </a:lnTo>
                  <a:lnTo>
                    <a:pt x="8" y="9"/>
                  </a:lnTo>
                  <a:lnTo>
                    <a:pt x="8" y="11"/>
                  </a:lnTo>
                  <a:lnTo>
                    <a:pt x="7" y="12"/>
                  </a:lnTo>
                  <a:lnTo>
                    <a:pt x="6" y="12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1" y="21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3" y="19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7" y="15"/>
                  </a:lnTo>
                  <a:lnTo>
                    <a:pt x="8" y="14"/>
                  </a:lnTo>
                  <a:lnTo>
                    <a:pt x="9" y="12"/>
                  </a:lnTo>
                  <a:lnTo>
                    <a:pt x="10" y="11"/>
                  </a:lnTo>
                  <a:lnTo>
                    <a:pt x="10" y="10"/>
                  </a:lnTo>
                  <a:lnTo>
                    <a:pt x="11" y="9"/>
                  </a:lnTo>
                  <a:lnTo>
                    <a:pt x="12" y="8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2"/>
                  </a:lnTo>
                  <a:lnTo>
                    <a:pt x="1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3" name="Freeform 594"/>
            <p:cNvSpPr>
              <a:spLocks/>
            </p:cNvSpPr>
            <p:nvPr/>
          </p:nvSpPr>
          <p:spPr bwMode="auto">
            <a:xfrm>
              <a:off x="734" y="3642"/>
              <a:ext cx="14" cy="21"/>
            </a:xfrm>
            <a:custGeom>
              <a:avLst/>
              <a:gdLst>
                <a:gd name="T0" fmla="*/ 11 w 14"/>
                <a:gd name="T1" fmla="*/ 2 h 21"/>
                <a:gd name="T2" fmla="*/ 11 w 14"/>
                <a:gd name="T3" fmla="*/ 3 h 21"/>
                <a:gd name="T4" fmla="*/ 10 w 14"/>
                <a:gd name="T5" fmla="*/ 4 h 21"/>
                <a:gd name="T6" fmla="*/ 10 w 14"/>
                <a:gd name="T7" fmla="*/ 5 h 21"/>
                <a:gd name="T8" fmla="*/ 10 w 14"/>
                <a:gd name="T9" fmla="*/ 5 h 21"/>
                <a:gd name="T10" fmla="*/ 10 w 14"/>
                <a:gd name="T11" fmla="*/ 6 h 21"/>
                <a:gd name="T12" fmla="*/ 9 w 14"/>
                <a:gd name="T13" fmla="*/ 7 h 21"/>
                <a:gd name="T14" fmla="*/ 8 w 14"/>
                <a:gd name="T15" fmla="*/ 8 h 21"/>
                <a:gd name="T16" fmla="*/ 8 w 14"/>
                <a:gd name="T17" fmla="*/ 9 h 21"/>
                <a:gd name="T18" fmla="*/ 7 w 14"/>
                <a:gd name="T19" fmla="*/ 10 h 21"/>
                <a:gd name="T20" fmla="*/ 7 w 14"/>
                <a:gd name="T21" fmla="*/ 11 h 21"/>
                <a:gd name="T22" fmla="*/ 6 w 14"/>
                <a:gd name="T23" fmla="*/ 12 h 21"/>
                <a:gd name="T24" fmla="*/ 5 w 14"/>
                <a:gd name="T25" fmla="*/ 12 h 21"/>
                <a:gd name="T26" fmla="*/ 5 w 14"/>
                <a:gd name="T27" fmla="*/ 13 h 21"/>
                <a:gd name="T28" fmla="*/ 4 w 14"/>
                <a:gd name="T29" fmla="*/ 14 h 21"/>
                <a:gd name="T30" fmla="*/ 3 w 14"/>
                <a:gd name="T31" fmla="*/ 15 h 21"/>
                <a:gd name="T32" fmla="*/ 3 w 14"/>
                <a:gd name="T33" fmla="*/ 15 h 21"/>
                <a:gd name="T34" fmla="*/ 2 w 14"/>
                <a:gd name="T35" fmla="*/ 15 h 21"/>
                <a:gd name="T36" fmla="*/ 2 w 14"/>
                <a:gd name="T37" fmla="*/ 16 h 21"/>
                <a:gd name="T38" fmla="*/ 1 w 14"/>
                <a:gd name="T39" fmla="*/ 17 h 21"/>
                <a:gd name="T40" fmla="*/ 1 w 14"/>
                <a:gd name="T41" fmla="*/ 17 h 21"/>
                <a:gd name="T42" fmla="*/ 1 w 14"/>
                <a:gd name="T43" fmla="*/ 18 h 21"/>
                <a:gd name="T44" fmla="*/ 1 w 14"/>
                <a:gd name="T45" fmla="*/ 18 h 21"/>
                <a:gd name="T46" fmla="*/ 0 w 14"/>
                <a:gd name="T47" fmla="*/ 19 h 21"/>
                <a:gd name="T48" fmla="*/ 1 w 14"/>
                <a:gd name="T49" fmla="*/ 19 h 21"/>
                <a:gd name="T50" fmla="*/ 1 w 14"/>
                <a:gd name="T51" fmla="*/ 20 h 21"/>
                <a:gd name="T52" fmla="*/ 1 w 14"/>
                <a:gd name="T53" fmla="*/ 20 h 21"/>
                <a:gd name="T54" fmla="*/ 1 w 14"/>
                <a:gd name="T55" fmla="*/ 19 h 21"/>
                <a:gd name="T56" fmla="*/ 2 w 14"/>
                <a:gd name="T57" fmla="*/ 19 h 21"/>
                <a:gd name="T58" fmla="*/ 3 w 14"/>
                <a:gd name="T59" fmla="*/ 18 h 21"/>
                <a:gd name="T60" fmla="*/ 3 w 14"/>
                <a:gd name="T61" fmla="*/ 18 h 21"/>
                <a:gd name="T62" fmla="*/ 3 w 14"/>
                <a:gd name="T63" fmla="*/ 18 h 21"/>
                <a:gd name="T64" fmla="*/ 5 w 14"/>
                <a:gd name="T65" fmla="*/ 15 h 21"/>
                <a:gd name="T66" fmla="*/ 6 w 14"/>
                <a:gd name="T67" fmla="*/ 15 h 21"/>
                <a:gd name="T68" fmla="*/ 7 w 14"/>
                <a:gd name="T69" fmla="*/ 14 h 21"/>
                <a:gd name="T70" fmla="*/ 8 w 14"/>
                <a:gd name="T71" fmla="*/ 12 h 21"/>
                <a:gd name="T72" fmla="*/ 9 w 14"/>
                <a:gd name="T73" fmla="*/ 12 h 21"/>
                <a:gd name="T74" fmla="*/ 10 w 14"/>
                <a:gd name="T75" fmla="*/ 10 h 21"/>
                <a:gd name="T76" fmla="*/ 10 w 14"/>
                <a:gd name="T77" fmla="*/ 9 h 21"/>
                <a:gd name="T78" fmla="*/ 11 w 14"/>
                <a:gd name="T79" fmla="*/ 8 h 21"/>
                <a:gd name="T80" fmla="*/ 12 w 14"/>
                <a:gd name="T81" fmla="*/ 7 h 21"/>
                <a:gd name="T82" fmla="*/ 12 w 14"/>
                <a:gd name="T83" fmla="*/ 6 h 21"/>
                <a:gd name="T84" fmla="*/ 12 w 14"/>
                <a:gd name="T85" fmla="*/ 5 h 21"/>
                <a:gd name="T86" fmla="*/ 13 w 14"/>
                <a:gd name="T87" fmla="*/ 4 h 21"/>
                <a:gd name="T88" fmla="*/ 13 w 14"/>
                <a:gd name="T89" fmla="*/ 3 h 21"/>
                <a:gd name="T90" fmla="*/ 13 w 14"/>
                <a:gd name="T91" fmla="*/ 2 h 21"/>
                <a:gd name="T92" fmla="*/ 13 w 14"/>
                <a:gd name="T93" fmla="*/ 2 h 21"/>
                <a:gd name="T94" fmla="*/ 13 w 14"/>
                <a:gd name="T95" fmla="*/ 1 h 21"/>
                <a:gd name="T96" fmla="*/ 13 w 14"/>
                <a:gd name="T97" fmla="*/ 0 h 21"/>
                <a:gd name="T98" fmla="*/ 12 w 14"/>
                <a:gd name="T99" fmla="*/ 0 h 21"/>
                <a:gd name="T100" fmla="*/ 12 w 14"/>
                <a:gd name="T101" fmla="*/ 0 h 21"/>
                <a:gd name="T102" fmla="*/ 12 w 14"/>
                <a:gd name="T103" fmla="*/ 1 h 21"/>
                <a:gd name="T104" fmla="*/ 11 w 14"/>
                <a:gd name="T105" fmla="*/ 2 h 21"/>
                <a:gd name="T106" fmla="*/ 11 w 14"/>
                <a:gd name="T107" fmla="*/ 2 h 2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4"/>
                <a:gd name="T163" fmla="*/ 0 h 21"/>
                <a:gd name="T164" fmla="*/ 14 w 14"/>
                <a:gd name="T165" fmla="*/ 21 h 2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4" h="21">
                  <a:moveTo>
                    <a:pt x="11" y="2"/>
                  </a:moveTo>
                  <a:lnTo>
                    <a:pt x="11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9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6" y="12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4" y="14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0" y="19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9"/>
                  </a:lnTo>
                  <a:lnTo>
                    <a:pt x="3" y="18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7" y="14"/>
                  </a:lnTo>
                  <a:lnTo>
                    <a:pt x="8" y="12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3" y="4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4" name="Freeform 595"/>
            <p:cNvSpPr>
              <a:spLocks/>
            </p:cNvSpPr>
            <p:nvPr/>
          </p:nvSpPr>
          <p:spPr bwMode="auto">
            <a:xfrm>
              <a:off x="743" y="3652"/>
              <a:ext cx="11" cy="17"/>
            </a:xfrm>
            <a:custGeom>
              <a:avLst/>
              <a:gdLst>
                <a:gd name="T0" fmla="*/ 8 w 11"/>
                <a:gd name="T1" fmla="*/ 2 h 17"/>
                <a:gd name="T2" fmla="*/ 8 w 11"/>
                <a:gd name="T3" fmla="*/ 3 h 17"/>
                <a:gd name="T4" fmla="*/ 8 w 11"/>
                <a:gd name="T5" fmla="*/ 4 h 17"/>
                <a:gd name="T6" fmla="*/ 8 w 11"/>
                <a:gd name="T7" fmla="*/ 4 h 17"/>
                <a:gd name="T8" fmla="*/ 8 w 11"/>
                <a:gd name="T9" fmla="*/ 4 h 17"/>
                <a:gd name="T10" fmla="*/ 7 w 11"/>
                <a:gd name="T11" fmla="*/ 5 h 17"/>
                <a:gd name="T12" fmla="*/ 7 w 11"/>
                <a:gd name="T13" fmla="*/ 6 h 17"/>
                <a:gd name="T14" fmla="*/ 6 w 11"/>
                <a:gd name="T15" fmla="*/ 7 h 17"/>
                <a:gd name="T16" fmla="*/ 6 w 11"/>
                <a:gd name="T17" fmla="*/ 7 h 17"/>
                <a:gd name="T18" fmla="*/ 6 w 11"/>
                <a:gd name="T19" fmla="*/ 8 h 17"/>
                <a:gd name="T20" fmla="*/ 5 w 11"/>
                <a:gd name="T21" fmla="*/ 9 h 17"/>
                <a:gd name="T22" fmla="*/ 4 w 11"/>
                <a:gd name="T23" fmla="*/ 9 h 17"/>
                <a:gd name="T24" fmla="*/ 4 w 11"/>
                <a:gd name="T25" fmla="*/ 9 h 17"/>
                <a:gd name="T26" fmla="*/ 4 w 11"/>
                <a:gd name="T27" fmla="*/ 10 h 17"/>
                <a:gd name="T28" fmla="*/ 3 w 11"/>
                <a:gd name="T29" fmla="*/ 11 h 17"/>
                <a:gd name="T30" fmla="*/ 3 w 11"/>
                <a:gd name="T31" fmla="*/ 11 h 17"/>
                <a:gd name="T32" fmla="*/ 2 w 11"/>
                <a:gd name="T33" fmla="*/ 12 h 17"/>
                <a:gd name="T34" fmla="*/ 1 w 11"/>
                <a:gd name="T35" fmla="*/ 12 h 17"/>
                <a:gd name="T36" fmla="*/ 1 w 11"/>
                <a:gd name="T37" fmla="*/ 13 h 17"/>
                <a:gd name="T38" fmla="*/ 1 w 11"/>
                <a:gd name="T39" fmla="*/ 14 h 17"/>
                <a:gd name="T40" fmla="*/ 0 w 11"/>
                <a:gd name="T41" fmla="*/ 14 h 17"/>
                <a:gd name="T42" fmla="*/ 0 w 11"/>
                <a:gd name="T43" fmla="*/ 15 h 17"/>
                <a:gd name="T44" fmla="*/ 0 w 11"/>
                <a:gd name="T45" fmla="*/ 15 h 17"/>
                <a:gd name="T46" fmla="*/ 0 w 11"/>
                <a:gd name="T47" fmla="*/ 16 h 17"/>
                <a:gd name="T48" fmla="*/ 1 w 11"/>
                <a:gd name="T49" fmla="*/ 16 h 17"/>
                <a:gd name="T50" fmla="*/ 1 w 11"/>
                <a:gd name="T51" fmla="*/ 15 h 17"/>
                <a:gd name="T52" fmla="*/ 1 w 11"/>
                <a:gd name="T53" fmla="*/ 15 h 17"/>
                <a:gd name="T54" fmla="*/ 2 w 11"/>
                <a:gd name="T55" fmla="*/ 15 h 17"/>
                <a:gd name="T56" fmla="*/ 3 w 11"/>
                <a:gd name="T57" fmla="*/ 15 h 17"/>
                <a:gd name="T58" fmla="*/ 3 w 11"/>
                <a:gd name="T59" fmla="*/ 14 h 17"/>
                <a:gd name="T60" fmla="*/ 4 w 11"/>
                <a:gd name="T61" fmla="*/ 13 h 17"/>
                <a:gd name="T62" fmla="*/ 4 w 11"/>
                <a:gd name="T63" fmla="*/ 12 h 17"/>
                <a:gd name="T64" fmla="*/ 5 w 11"/>
                <a:gd name="T65" fmla="*/ 12 h 17"/>
                <a:gd name="T66" fmla="*/ 6 w 11"/>
                <a:gd name="T67" fmla="*/ 11 h 17"/>
                <a:gd name="T68" fmla="*/ 6 w 11"/>
                <a:gd name="T69" fmla="*/ 10 h 17"/>
                <a:gd name="T70" fmla="*/ 7 w 11"/>
                <a:gd name="T71" fmla="*/ 9 h 17"/>
                <a:gd name="T72" fmla="*/ 8 w 11"/>
                <a:gd name="T73" fmla="*/ 9 h 17"/>
                <a:gd name="T74" fmla="*/ 8 w 11"/>
                <a:gd name="T75" fmla="*/ 7 h 17"/>
                <a:gd name="T76" fmla="*/ 9 w 11"/>
                <a:gd name="T77" fmla="*/ 7 h 17"/>
                <a:gd name="T78" fmla="*/ 9 w 11"/>
                <a:gd name="T79" fmla="*/ 6 h 17"/>
                <a:gd name="T80" fmla="*/ 9 w 11"/>
                <a:gd name="T81" fmla="*/ 4 h 17"/>
                <a:gd name="T82" fmla="*/ 10 w 11"/>
                <a:gd name="T83" fmla="*/ 4 h 17"/>
                <a:gd name="T84" fmla="*/ 10 w 11"/>
                <a:gd name="T85" fmla="*/ 3 h 17"/>
                <a:gd name="T86" fmla="*/ 10 w 11"/>
                <a:gd name="T87" fmla="*/ 2 h 17"/>
                <a:gd name="T88" fmla="*/ 10 w 11"/>
                <a:gd name="T89" fmla="*/ 1 h 17"/>
                <a:gd name="T90" fmla="*/ 10 w 11"/>
                <a:gd name="T91" fmla="*/ 1 h 17"/>
                <a:gd name="T92" fmla="*/ 10 w 11"/>
                <a:gd name="T93" fmla="*/ 0 h 17"/>
                <a:gd name="T94" fmla="*/ 9 w 11"/>
                <a:gd name="T95" fmla="*/ 0 h 17"/>
                <a:gd name="T96" fmla="*/ 9 w 11"/>
                <a:gd name="T97" fmla="*/ 0 h 17"/>
                <a:gd name="T98" fmla="*/ 9 w 11"/>
                <a:gd name="T99" fmla="*/ 1 h 17"/>
                <a:gd name="T100" fmla="*/ 8 w 11"/>
                <a:gd name="T101" fmla="*/ 1 h 17"/>
                <a:gd name="T102" fmla="*/ 8 w 11"/>
                <a:gd name="T103" fmla="*/ 2 h 1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"/>
                <a:gd name="T157" fmla="*/ 0 h 17"/>
                <a:gd name="T158" fmla="*/ 11 w 11"/>
                <a:gd name="T159" fmla="*/ 17 h 1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" h="17">
                  <a:moveTo>
                    <a:pt x="8" y="2"/>
                  </a:moveTo>
                  <a:lnTo>
                    <a:pt x="8" y="3"/>
                  </a:lnTo>
                  <a:lnTo>
                    <a:pt x="8" y="4"/>
                  </a:lnTo>
                  <a:lnTo>
                    <a:pt x="7" y="5"/>
                  </a:lnTo>
                  <a:lnTo>
                    <a:pt x="7" y="6"/>
                  </a:lnTo>
                  <a:lnTo>
                    <a:pt x="6" y="7"/>
                  </a:lnTo>
                  <a:lnTo>
                    <a:pt x="6" y="8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10"/>
                  </a:lnTo>
                  <a:lnTo>
                    <a:pt x="3" y="11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9" y="4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8" y="1"/>
                  </a:lnTo>
                  <a:lnTo>
                    <a:pt x="8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5" name="Freeform 596"/>
            <p:cNvSpPr>
              <a:spLocks/>
            </p:cNvSpPr>
            <p:nvPr/>
          </p:nvSpPr>
          <p:spPr bwMode="auto">
            <a:xfrm>
              <a:off x="750" y="3659"/>
              <a:ext cx="11" cy="18"/>
            </a:xfrm>
            <a:custGeom>
              <a:avLst/>
              <a:gdLst>
                <a:gd name="T0" fmla="*/ 8 w 11"/>
                <a:gd name="T1" fmla="*/ 2 h 18"/>
                <a:gd name="T2" fmla="*/ 8 w 11"/>
                <a:gd name="T3" fmla="*/ 2 h 18"/>
                <a:gd name="T4" fmla="*/ 8 w 11"/>
                <a:gd name="T5" fmla="*/ 3 h 18"/>
                <a:gd name="T6" fmla="*/ 8 w 11"/>
                <a:gd name="T7" fmla="*/ 4 h 18"/>
                <a:gd name="T8" fmla="*/ 8 w 11"/>
                <a:gd name="T9" fmla="*/ 4 h 18"/>
                <a:gd name="T10" fmla="*/ 8 w 11"/>
                <a:gd name="T11" fmla="*/ 5 h 18"/>
                <a:gd name="T12" fmla="*/ 7 w 11"/>
                <a:gd name="T13" fmla="*/ 6 h 18"/>
                <a:gd name="T14" fmla="*/ 6 w 11"/>
                <a:gd name="T15" fmla="*/ 7 h 18"/>
                <a:gd name="T16" fmla="*/ 6 w 11"/>
                <a:gd name="T17" fmla="*/ 7 h 18"/>
                <a:gd name="T18" fmla="*/ 6 w 11"/>
                <a:gd name="T19" fmla="*/ 8 h 18"/>
                <a:gd name="T20" fmla="*/ 5 w 11"/>
                <a:gd name="T21" fmla="*/ 9 h 18"/>
                <a:gd name="T22" fmla="*/ 4 w 11"/>
                <a:gd name="T23" fmla="*/ 10 h 18"/>
                <a:gd name="T24" fmla="*/ 4 w 11"/>
                <a:gd name="T25" fmla="*/ 10 h 18"/>
                <a:gd name="T26" fmla="*/ 3 w 11"/>
                <a:gd name="T27" fmla="*/ 11 h 18"/>
                <a:gd name="T28" fmla="*/ 3 w 11"/>
                <a:gd name="T29" fmla="*/ 12 h 18"/>
                <a:gd name="T30" fmla="*/ 2 w 11"/>
                <a:gd name="T31" fmla="*/ 12 h 18"/>
                <a:gd name="T32" fmla="*/ 2 w 11"/>
                <a:gd name="T33" fmla="*/ 13 h 18"/>
                <a:gd name="T34" fmla="*/ 1 w 11"/>
                <a:gd name="T35" fmla="*/ 13 h 18"/>
                <a:gd name="T36" fmla="*/ 1 w 11"/>
                <a:gd name="T37" fmla="*/ 13 h 18"/>
                <a:gd name="T38" fmla="*/ 1 w 11"/>
                <a:gd name="T39" fmla="*/ 14 h 18"/>
                <a:gd name="T40" fmla="*/ 0 w 11"/>
                <a:gd name="T41" fmla="*/ 15 h 18"/>
                <a:gd name="T42" fmla="*/ 0 w 11"/>
                <a:gd name="T43" fmla="*/ 16 h 18"/>
                <a:gd name="T44" fmla="*/ 0 w 11"/>
                <a:gd name="T45" fmla="*/ 16 h 18"/>
                <a:gd name="T46" fmla="*/ 1 w 11"/>
                <a:gd name="T47" fmla="*/ 16 h 18"/>
                <a:gd name="T48" fmla="*/ 1 w 11"/>
                <a:gd name="T49" fmla="*/ 17 h 18"/>
                <a:gd name="T50" fmla="*/ 1 w 11"/>
                <a:gd name="T51" fmla="*/ 16 h 18"/>
                <a:gd name="T52" fmla="*/ 1 w 11"/>
                <a:gd name="T53" fmla="*/ 16 h 18"/>
                <a:gd name="T54" fmla="*/ 2 w 11"/>
                <a:gd name="T55" fmla="*/ 16 h 18"/>
                <a:gd name="T56" fmla="*/ 2 w 11"/>
                <a:gd name="T57" fmla="*/ 16 h 18"/>
                <a:gd name="T58" fmla="*/ 3 w 11"/>
                <a:gd name="T59" fmla="*/ 15 h 18"/>
                <a:gd name="T60" fmla="*/ 3 w 11"/>
                <a:gd name="T61" fmla="*/ 15 h 18"/>
                <a:gd name="T62" fmla="*/ 4 w 11"/>
                <a:gd name="T63" fmla="*/ 14 h 18"/>
                <a:gd name="T64" fmla="*/ 4 w 11"/>
                <a:gd name="T65" fmla="*/ 13 h 18"/>
                <a:gd name="T66" fmla="*/ 5 w 11"/>
                <a:gd name="T67" fmla="*/ 13 h 18"/>
                <a:gd name="T68" fmla="*/ 6 w 11"/>
                <a:gd name="T69" fmla="*/ 12 h 18"/>
                <a:gd name="T70" fmla="*/ 6 w 11"/>
                <a:gd name="T71" fmla="*/ 11 h 18"/>
                <a:gd name="T72" fmla="*/ 7 w 11"/>
                <a:gd name="T73" fmla="*/ 10 h 18"/>
                <a:gd name="T74" fmla="*/ 8 w 11"/>
                <a:gd name="T75" fmla="*/ 10 h 18"/>
                <a:gd name="T76" fmla="*/ 8 w 11"/>
                <a:gd name="T77" fmla="*/ 8 h 18"/>
                <a:gd name="T78" fmla="*/ 9 w 11"/>
                <a:gd name="T79" fmla="*/ 7 h 18"/>
                <a:gd name="T80" fmla="*/ 9 w 11"/>
                <a:gd name="T81" fmla="*/ 7 h 18"/>
                <a:gd name="T82" fmla="*/ 9 w 11"/>
                <a:gd name="T83" fmla="*/ 6 h 18"/>
                <a:gd name="T84" fmla="*/ 10 w 11"/>
                <a:gd name="T85" fmla="*/ 4 h 18"/>
                <a:gd name="T86" fmla="*/ 10 w 11"/>
                <a:gd name="T87" fmla="*/ 4 h 18"/>
                <a:gd name="T88" fmla="*/ 10 w 11"/>
                <a:gd name="T89" fmla="*/ 3 h 18"/>
                <a:gd name="T90" fmla="*/ 10 w 11"/>
                <a:gd name="T91" fmla="*/ 2 h 18"/>
                <a:gd name="T92" fmla="*/ 10 w 11"/>
                <a:gd name="T93" fmla="*/ 1 h 18"/>
                <a:gd name="T94" fmla="*/ 10 w 11"/>
                <a:gd name="T95" fmla="*/ 1 h 18"/>
                <a:gd name="T96" fmla="*/ 10 w 11"/>
                <a:gd name="T97" fmla="*/ 0 h 18"/>
                <a:gd name="T98" fmla="*/ 9 w 11"/>
                <a:gd name="T99" fmla="*/ 0 h 18"/>
                <a:gd name="T100" fmla="*/ 9 w 11"/>
                <a:gd name="T101" fmla="*/ 1 h 18"/>
                <a:gd name="T102" fmla="*/ 9 w 11"/>
                <a:gd name="T103" fmla="*/ 1 h 18"/>
                <a:gd name="T104" fmla="*/ 8 w 11"/>
                <a:gd name="T105" fmla="*/ 2 h 1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"/>
                <a:gd name="T160" fmla="*/ 0 h 18"/>
                <a:gd name="T161" fmla="*/ 11 w 11"/>
                <a:gd name="T162" fmla="*/ 18 h 1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" h="18">
                  <a:moveTo>
                    <a:pt x="8" y="2"/>
                  </a:moveTo>
                  <a:lnTo>
                    <a:pt x="8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8" y="5"/>
                  </a:lnTo>
                  <a:lnTo>
                    <a:pt x="7" y="6"/>
                  </a:lnTo>
                  <a:lnTo>
                    <a:pt x="6" y="7"/>
                  </a:lnTo>
                  <a:lnTo>
                    <a:pt x="6" y="8"/>
                  </a:lnTo>
                  <a:lnTo>
                    <a:pt x="5" y="9"/>
                  </a:lnTo>
                  <a:lnTo>
                    <a:pt x="4" y="10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2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9" y="6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8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6" name="Freeform 597"/>
            <p:cNvSpPr>
              <a:spLocks/>
            </p:cNvSpPr>
            <p:nvPr/>
          </p:nvSpPr>
          <p:spPr bwMode="auto">
            <a:xfrm>
              <a:off x="756" y="3663"/>
              <a:ext cx="13" cy="19"/>
            </a:xfrm>
            <a:custGeom>
              <a:avLst/>
              <a:gdLst>
                <a:gd name="T0" fmla="*/ 11 w 13"/>
                <a:gd name="T1" fmla="*/ 3 h 19"/>
                <a:gd name="T2" fmla="*/ 10 w 13"/>
                <a:gd name="T3" fmla="*/ 4 h 19"/>
                <a:gd name="T4" fmla="*/ 10 w 13"/>
                <a:gd name="T5" fmla="*/ 5 h 19"/>
                <a:gd name="T6" fmla="*/ 9 w 13"/>
                <a:gd name="T7" fmla="*/ 5 h 19"/>
                <a:gd name="T8" fmla="*/ 9 w 13"/>
                <a:gd name="T9" fmla="*/ 5 h 19"/>
                <a:gd name="T10" fmla="*/ 9 w 13"/>
                <a:gd name="T11" fmla="*/ 6 h 19"/>
                <a:gd name="T12" fmla="*/ 8 w 13"/>
                <a:gd name="T13" fmla="*/ 7 h 19"/>
                <a:gd name="T14" fmla="*/ 8 w 13"/>
                <a:gd name="T15" fmla="*/ 8 h 19"/>
                <a:gd name="T16" fmla="*/ 7 w 13"/>
                <a:gd name="T17" fmla="*/ 9 h 19"/>
                <a:gd name="T18" fmla="*/ 6 w 13"/>
                <a:gd name="T19" fmla="*/ 10 h 19"/>
                <a:gd name="T20" fmla="*/ 5 w 13"/>
                <a:gd name="T21" fmla="*/ 11 h 19"/>
                <a:gd name="T22" fmla="*/ 5 w 13"/>
                <a:gd name="T23" fmla="*/ 11 h 19"/>
                <a:gd name="T24" fmla="*/ 4 w 13"/>
                <a:gd name="T25" fmla="*/ 12 h 19"/>
                <a:gd name="T26" fmla="*/ 3 w 13"/>
                <a:gd name="T27" fmla="*/ 13 h 19"/>
                <a:gd name="T28" fmla="*/ 3 w 13"/>
                <a:gd name="T29" fmla="*/ 14 h 19"/>
                <a:gd name="T30" fmla="*/ 2 w 13"/>
                <a:gd name="T31" fmla="*/ 14 h 19"/>
                <a:gd name="T32" fmla="*/ 1 w 13"/>
                <a:gd name="T33" fmla="*/ 14 h 19"/>
                <a:gd name="T34" fmla="*/ 1 w 13"/>
                <a:gd name="T35" fmla="*/ 15 h 19"/>
                <a:gd name="T36" fmla="*/ 1 w 13"/>
                <a:gd name="T37" fmla="*/ 15 h 19"/>
                <a:gd name="T38" fmla="*/ 1 w 13"/>
                <a:gd name="T39" fmla="*/ 16 h 19"/>
                <a:gd name="T40" fmla="*/ 1 w 13"/>
                <a:gd name="T41" fmla="*/ 17 h 19"/>
                <a:gd name="T42" fmla="*/ 0 w 13"/>
                <a:gd name="T43" fmla="*/ 17 h 19"/>
                <a:gd name="T44" fmla="*/ 0 w 13"/>
                <a:gd name="T45" fmla="*/ 17 h 19"/>
                <a:gd name="T46" fmla="*/ 0 w 13"/>
                <a:gd name="T47" fmla="*/ 18 h 19"/>
                <a:gd name="T48" fmla="*/ 1 w 13"/>
                <a:gd name="T49" fmla="*/ 18 h 19"/>
                <a:gd name="T50" fmla="*/ 1 w 13"/>
                <a:gd name="T51" fmla="*/ 18 h 19"/>
                <a:gd name="T52" fmla="*/ 1 w 13"/>
                <a:gd name="T53" fmla="*/ 17 h 19"/>
                <a:gd name="T54" fmla="*/ 2 w 13"/>
                <a:gd name="T55" fmla="*/ 17 h 19"/>
                <a:gd name="T56" fmla="*/ 2 w 13"/>
                <a:gd name="T57" fmla="*/ 17 h 19"/>
                <a:gd name="T58" fmla="*/ 3 w 13"/>
                <a:gd name="T59" fmla="*/ 16 h 19"/>
                <a:gd name="T60" fmla="*/ 3 w 13"/>
                <a:gd name="T61" fmla="*/ 15 h 19"/>
                <a:gd name="T62" fmla="*/ 5 w 13"/>
                <a:gd name="T63" fmla="*/ 14 h 19"/>
                <a:gd name="T64" fmla="*/ 5 w 13"/>
                <a:gd name="T65" fmla="*/ 14 h 19"/>
                <a:gd name="T66" fmla="*/ 6 w 13"/>
                <a:gd name="T67" fmla="*/ 13 h 19"/>
                <a:gd name="T68" fmla="*/ 7 w 13"/>
                <a:gd name="T69" fmla="*/ 12 h 19"/>
                <a:gd name="T70" fmla="*/ 8 w 13"/>
                <a:gd name="T71" fmla="*/ 11 h 19"/>
                <a:gd name="T72" fmla="*/ 9 w 13"/>
                <a:gd name="T73" fmla="*/ 10 h 19"/>
                <a:gd name="T74" fmla="*/ 9 w 13"/>
                <a:gd name="T75" fmla="*/ 9 h 19"/>
                <a:gd name="T76" fmla="*/ 10 w 13"/>
                <a:gd name="T77" fmla="*/ 8 h 19"/>
                <a:gd name="T78" fmla="*/ 11 w 13"/>
                <a:gd name="T79" fmla="*/ 8 h 19"/>
                <a:gd name="T80" fmla="*/ 11 w 13"/>
                <a:gd name="T81" fmla="*/ 6 h 19"/>
                <a:gd name="T82" fmla="*/ 11 w 13"/>
                <a:gd name="T83" fmla="*/ 5 h 19"/>
                <a:gd name="T84" fmla="*/ 11 w 13"/>
                <a:gd name="T85" fmla="*/ 5 h 19"/>
                <a:gd name="T86" fmla="*/ 12 w 13"/>
                <a:gd name="T87" fmla="*/ 4 h 19"/>
                <a:gd name="T88" fmla="*/ 12 w 13"/>
                <a:gd name="T89" fmla="*/ 3 h 19"/>
                <a:gd name="T90" fmla="*/ 12 w 13"/>
                <a:gd name="T91" fmla="*/ 2 h 19"/>
                <a:gd name="T92" fmla="*/ 12 w 13"/>
                <a:gd name="T93" fmla="*/ 2 h 19"/>
                <a:gd name="T94" fmla="*/ 12 w 13"/>
                <a:gd name="T95" fmla="*/ 1 h 19"/>
                <a:gd name="T96" fmla="*/ 11 w 13"/>
                <a:gd name="T97" fmla="*/ 0 h 19"/>
                <a:gd name="T98" fmla="*/ 11 w 13"/>
                <a:gd name="T99" fmla="*/ 1 h 19"/>
                <a:gd name="T100" fmla="*/ 11 w 13"/>
                <a:gd name="T101" fmla="*/ 2 h 19"/>
                <a:gd name="T102" fmla="*/ 11 w 13"/>
                <a:gd name="T103" fmla="*/ 2 h 19"/>
                <a:gd name="T104" fmla="*/ 11 w 13"/>
                <a:gd name="T105" fmla="*/ 3 h 1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3"/>
                <a:gd name="T160" fmla="*/ 0 h 19"/>
                <a:gd name="T161" fmla="*/ 13 w 13"/>
                <a:gd name="T162" fmla="*/ 19 h 1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3" h="19">
                  <a:moveTo>
                    <a:pt x="11" y="3"/>
                  </a:moveTo>
                  <a:lnTo>
                    <a:pt x="10" y="4"/>
                  </a:lnTo>
                  <a:lnTo>
                    <a:pt x="10" y="5"/>
                  </a:lnTo>
                  <a:lnTo>
                    <a:pt x="9" y="5"/>
                  </a:lnTo>
                  <a:lnTo>
                    <a:pt x="9" y="6"/>
                  </a:lnTo>
                  <a:lnTo>
                    <a:pt x="8" y="7"/>
                  </a:lnTo>
                  <a:lnTo>
                    <a:pt x="8" y="8"/>
                  </a:lnTo>
                  <a:lnTo>
                    <a:pt x="7" y="9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2" y="2"/>
                  </a:lnTo>
                  <a:lnTo>
                    <a:pt x="12" y="1"/>
                  </a:lnTo>
                  <a:lnTo>
                    <a:pt x="11" y="0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1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7" name="Freeform 598"/>
            <p:cNvSpPr>
              <a:spLocks/>
            </p:cNvSpPr>
            <p:nvPr/>
          </p:nvSpPr>
          <p:spPr bwMode="auto">
            <a:xfrm>
              <a:off x="766" y="3674"/>
              <a:ext cx="11" cy="15"/>
            </a:xfrm>
            <a:custGeom>
              <a:avLst/>
              <a:gdLst>
                <a:gd name="T0" fmla="*/ 8 w 11"/>
                <a:gd name="T1" fmla="*/ 2 h 15"/>
                <a:gd name="T2" fmla="*/ 8 w 11"/>
                <a:gd name="T3" fmla="*/ 3 h 15"/>
                <a:gd name="T4" fmla="*/ 8 w 11"/>
                <a:gd name="T5" fmla="*/ 4 h 15"/>
                <a:gd name="T6" fmla="*/ 8 w 11"/>
                <a:gd name="T7" fmla="*/ 4 h 15"/>
                <a:gd name="T8" fmla="*/ 7 w 11"/>
                <a:gd name="T9" fmla="*/ 5 h 15"/>
                <a:gd name="T10" fmla="*/ 7 w 11"/>
                <a:gd name="T11" fmla="*/ 6 h 15"/>
                <a:gd name="T12" fmla="*/ 6 w 11"/>
                <a:gd name="T13" fmla="*/ 6 h 15"/>
                <a:gd name="T14" fmla="*/ 6 w 11"/>
                <a:gd name="T15" fmla="*/ 6 h 15"/>
                <a:gd name="T16" fmla="*/ 5 w 11"/>
                <a:gd name="T17" fmla="*/ 7 h 15"/>
                <a:gd name="T18" fmla="*/ 5 w 11"/>
                <a:gd name="T19" fmla="*/ 8 h 15"/>
                <a:gd name="T20" fmla="*/ 4 w 11"/>
                <a:gd name="T21" fmla="*/ 8 h 15"/>
                <a:gd name="T22" fmla="*/ 4 w 11"/>
                <a:gd name="T23" fmla="*/ 8 h 15"/>
                <a:gd name="T24" fmla="*/ 4 w 11"/>
                <a:gd name="T25" fmla="*/ 9 h 15"/>
                <a:gd name="T26" fmla="*/ 3 w 11"/>
                <a:gd name="T27" fmla="*/ 9 h 15"/>
                <a:gd name="T28" fmla="*/ 3 w 11"/>
                <a:gd name="T29" fmla="*/ 10 h 15"/>
                <a:gd name="T30" fmla="*/ 2 w 11"/>
                <a:gd name="T31" fmla="*/ 11 h 15"/>
                <a:gd name="T32" fmla="*/ 1 w 11"/>
                <a:gd name="T33" fmla="*/ 11 h 15"/>
                <a:gd name="T34" fmla="*/ 1 w 11"/>
                <a:gd name="T35" fmla="*/ 11 h 15"/>
                <a:gd name="T36" fmla="*/ 1 w 11"/>
                <a:gd name="T37" fmla="*/ 11 h 15"/>
                <a:gd name="T38" fmla="*/ 1 w 11"/>
                <a:gd name="T39" fmla="*/ 12 h 15"/>
                <a:gd name="T40" fmla="*/ 0 w 11"/>
                <a:gd name="T41" fmla="*/ 13 h 15"/>
                <a:gd name="T42" fmla="*/ 0 w 11"/>
                <a:gd name="T43" fmla="*/ 13 h 15"/>
                <a:gd name="T44" fmla="*/ 0 w 11"/>
                <a:gd name="T45" fmla="*/ 14 h 15"/>
                <a:gd name="T46" fmla="*/ 1 w 11"/>
                <a:gd name="T47" fmla="*/ 14 h 15"/>
                <a:gd name="T48" fmla="*/ 1 w 11"/>
                <a:gd name="T49" fmla="*/ 14 h 15"/>
                <a:gd name="T50" fmla="*/ 1 w 11"/>
                <a:gd name="T51" fmla="*/ 13 h 15"/>
                <a:gd name="T52" fmla="*/ 2 w 11"/>
                <a:gd name="T53" fmla="*/ 13 h 15"/>
                <a:gd name="T54" fmla="*/ 3 w 11"/>
                <a:gd name="T55" fmla="*/ 13 h 15"/>
                <a:gd name="T56" fmla="*/ 3 w 11"/>
                <a:gd name="T57" fmla="*/ 13 h 15"/>
                <a:gd name="T58" fmla="*/ 4 w 11"/>
                <a:gd name="T59" fmla="*/ 12 h 15"/>
                <a:gd name="T60" fmla="*/ 4 w 11"/>
                <a:gd name="T61" fmla="*/ 11 h 15"/>
                <a:gd name="T62" fmla="*/ 5 w 11"/>
                <a:gd name="T63" fmla="*/ 11 h 15"/>
                <a:gd name="T64" fmla="*/ 6 w 11"/>
                <a:gd name="T65" fmla="*/ 11 h 15"/>
                <a:gd name="T66" fmla="*/ 6 w 11"/>
                <a:gd name="T67" fmla="*/ 10 h 15"/>
                <a:gd name="T68" fmla="*/ 7 w 11"/>
                <a:gd name="T69" fmla="*/ 9 h 15"/>
                <a:gd name="T70" fmla="*/ 8 w 11"/>
                <a:gd name="T71" fmla="*/ 8 h 15"/>
                <a:gd name="T72" fmla="*/ 8 w 11"/>
                <a:gd name="T73" fmla="*/ 8 h 15"/>
                <a:gd name="T74" fmla="*/ 9 w 11"/>
                <a:gd name="T75" fmla="*/ 7 h 15"/>
                <a:gd name="T76" fmla="*/ 9 w 11"/>
                <a:gd name="T77" fmla="*/ 6 h 15"/>
                <a:gd name="T78" fmla="*/ 9 w 11"/>
                <a:gd name="T79" fmla="*/ 6 h 15"/>
                <a:gd name="T80" fmla="*/ 9 w 11"/>
                <a:gd name="T81" fmla="*/ 5 h 15"/>
                <a:gd name="T82" fmla="*/ 10 w 11"/>
                <a:gd name="T83" fmla="*/ 4 h 15"/>
                <a:gd name="T84" fmla="*/ 10 w 11"/>
                <a:gd name="T85" fmla="*/ 3 h 15"/>
                <a:gd name="T86" fmla="*/ 10 w 11"/>
                <a:gd name="T87" fmla="*/ 2 h 15"/>
                <a:gd name="T88" fmla="*/ 10 w 11"/>
                <a:gd name="T89" fmla="*/ 1 h 15"/>
                <a:gd name="T90" fmla="*/ 10 w 11"/>
                <a:gd name="T91" fmla="*/ 1 h 15"/>
                <a:gd name="T92" fmla="*/ 10 w 11"/>
                <a:gd name="T93" fmla="*/ 0 h 15"/>
                <a:gd name="T94" fmla="*/ 9 w 11"/>
                <a:gd name="T95" fmla="*/ 0 h 15"/>
                <a:gd name="T96" fmla="*/ 9 w 11"/>
                <a:gd name="T97" fmla="*/ 0 h 15"/>
                <a:gd name="T98" fmla="*/ 9 w 11"/>
                <a:gd name="T99" fmla="*/ 1 h 15"/>
                <a:gd name="T100" fmla="*/ 8 w 11"/>
                <a:gd name="T101" fmla="*/ 1 h 15"/>
                <a:gd name="T102" fmla="*/ 8 w 11"/>
                <a:gd name="T103" fmla="*/ 2 h 1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"/>
                <a:gd name="T157" fmla="*/ 0 h 15"/>
                <a:gd name="T158" fmla="*/ 11 w 11"/>
                <a:gd name="T159" fmla="*/ 15 h 1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" h="15">
                  <a:moveTo>
                    <a:pt x="8" y="2"/>
                  </a:moveTo>
                  <a:lnTo>
                    <a:pt x="8" y="3"/>
                  </a:lnTo>
                  <a:lnTo>
                    <a:pt x="8" y="4"/>
                  </a:lnTo>
                  <a:lnTo>
                    <a:pt x="7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7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9"/>
                  </a:lnTo>
                  <a:lnTo>
                    <a:pt x="3" y="9"/>
                  </a:lnTo>
                  <a:lnTo>
                    <a:pt x="3" y="10"/>
                  </a:lnTo>
                  <a:lnTo>
                    <a:pt x="2" y="11"/>
                  </a:lnTo>
                  <a:lnTo>
                    <a:pt x="1" y="11"/>
                  </a:lnTo>
                  <a:lnTo>
                    <a:pt x="1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9" y="6"/>
                  </a:lnTo>
                  <a:lnTo>
                    <a:pt x="9" y="5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8" y="1"/>
                  </a:lnTo>
                  <a:lnTo>
                    <a:pt x="8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8" name="Freeform 599"/>
            <p:cNvSpPr>
              <a:spLocks/>
            </p:cNvSpPr>
            <p:nvPr/>
          </p:nvSpPr>
          <p:spPr bwMode="auto">
            <a:xfrm>
              <a:off x="773" y="3681"/>
              <a:ext cx="10" cy="13"/>
            </a:xfrm>
            <a:custGeom>
              <a:avLst/>
              <a:gdLst>
                <a:gd name="T0" fmla="*/ 7 w 10"/>
                <a:gd name="T1" fmla="*/ 1 h 13"/>
                <a:gd name="T2" fmla="*/ 7 w 10"/>
                <a:gd name="T3" fmla="*/ 2 h 13"/>
                <a:gd name="T4" fmla="*/ 7 w 10"/>
                <a:gd name="T5" fmla="*/ 3 h 13"/>
                <a:gd name="T6" fmla="*/ 7 w 10"/>
                <a:gd name="T7" fmla="*/ 3 h 13"/>
                <a:gd name="T8" fmla="*/ 7 w 10"/>
                <a:gd name="T9" fmla="*/ 3 h 13"/>
                <a:gd name="T10" fmla="*/ 7 w 10"/>
                <a:gd name="T11" fmla="*/ 4 h 13"/>
                <a:gd name="T12" fmla="*/ 6 w 10"/>
                <a:gd name="T13" fmla="*/ 5 h 13"/>
                <a:gd name="T14" fmla="*/ 5 w 10"/>
                <a:gd name="T15" fmla="*/ 5 h 13"/>
                <a:gd name="T16" fmla="*/ 5 w 10"/>
                <a:gd name="T17" fmla="*/ 6 h 13"/>
                <a:gd name="T18" fmla="*/ 4 w 10"/>
                <a:gd name="T19" fmla="*/ 6 h 13"/>
                <a:gd name="T20" fmla="*/ 4 w 10"/>
                <a:gd name="T21" fmla="*/ 7 h 13"/>
                <a:gd name="T22" fmla="*/ 4 w 10"/>
                <a:gd name="T23" fmla="*/ 7 h 13"/>
                <a:gd name="T24" fmla="*/ 3 w 10"/>
                <a:gd name="T25" fmla="*/ 7 h 13"/>
                <a:gd name="T26" fmla="*/ 2 w 10"/>
                <a:gd name="T27" fmla="*/ 8 h 13"/>
                <a:gd name="T28" fmla="*/ 2 w 10"/>
                <a:gd name="T29" fmla="*/ 8 h 13"/>
                <a:gd name="T30" fmla="*/ 1 w 10"/>
                <a:gd name="T31" fmla="*/ 9 h 13"/>
                <a:gd name="T32" fmla="*/ 1 w 10"/>
                <a:gd name="T33" fmla="*/ 9 h 13"/>
                <a:gd name="T34" fmla="*/ 1 w 10"/>
                <a:gd name="T35" fmla="*/ 9 h 13"/>
                <a:gd name="T36" fmla="*/ 1 w 10"/>
                <a:gd name="T37" fmla="*/ 10 h 13"/>
                <a:gd name="T38" fmla="*/ 0 w 10"/>
                <a:gd name="T39" fmla="*/ 10 h 13"/>
                <a:gd name="T40" fmla="*/ 0 w 10"/>
                <a:gd name="T41" fmla="*/ 11 h 13"/>
                <a:gd name="T42" fmla="*/ 0 w 10"/>
                <a:gd name="T43" fmla="*/ 11 h 13"/>
                <a:gd name="T44" fmla="*/ 0 w 10"/>
                <a:gd name="T45" fmla="*/ 12 h 13"/>
                <a:gd name="T46" fmla="*/ 1 w 10"/>
                <a:gd name="T47" fmla="*/ 12 h 13"/>
                <a:gd name="T48" fmla="*/ 1 w 10"/>
                <a:gd name="T49" fmla="*/ 11 h 13"/>
                <a:gd name="T50" fmla="*/ 2 w 10"/>
                <a:gd name="T51" fmla="*/ 11 h 13"/>
                <a:gd name="T52" fmla="*/ 2 w 10"/>
                <a:gd name="T53" fmla="*/ 11 h 13"/>
                <a:gd name="T54" fmla="*/ 3 w 10"/>
                <a:gd name="T55" fmla="*/ 10 h 13"/>
                <a:gd name="T56" fmla="*/ 4 w 10"/>
                <a:gd name="T57" fmla="*/ 10 h 13"/>
                <a:gd name="T58" fmla="*/ 4 w 10"/>
                <a:gd name="T59" fmla="*/ 9 h 13"/>
                <a:gd name="T60" fmla="*/ 5 w 10"/>
                <a:gd name="T61" fmla="*/ 9 h 13"/>
                <a:gd name="T62" fmla="*/ 5 w 10"/>
                <a:gd name="T63" fmla="*/ 9 h 13"/>
                <a:gd name="T64" fmla="*/ 6 w 10"/>
                <a:gd name="T65" fmla="*/ 8 h 13"/>
                <a:gd name="T66" fmla="*/ 7 w 10"/>
                <a:gd name="T67" fmla="*/ 7 h 13"/>
                <a:gd name="T68" fmla="*/ 7 w 10"/>
                <a:gd name="T69" fmla="*/ 7 h 13"/>
                <a:gd name="T70" fmla="*/ 7 w 10"/>
                <a:gd name="T71" fmla="*/ 6 h 13"/>
                <a:gd name="T72" fmla="*/ 8 w 10"/>
                <a:gd name="T73" fmla="*/ 5 h 13"/>
                <a:gd name="T74" fmla="*/ 8 w 10"/>
                <a:gd name="T75" fmla="*/ 5 h 13"/>
                <a:gd name="T76" fmla="*/ 8 w 10"/>
                <a:gd name="T77" fmla="*/ 4 h 13"/>
                <a:gd name="T78" fmla="*/ 8 w 10"/>
                <a:gd name="T79" fmla="*/ 3 h 13"/>
                <a:gd name="T80" fmla="*/ 8 w 10"/>
                <a:gd name="T81" fmla="*/ 3 h 13"/>
                <a:gd name="T82" fmla="*/ 9 w 10"/>
                <a:gd name="T83" fmla="*/ 2 h 13"/>
                <a:gd name="T84" fmla="*/ 9 w 10"/>
                <a:gd name="T85" fmla="*/ 1 h 13"/>
                <a:gd name="T86" fmla="*/ 9 w 10"/>
                <a:gd name="T87" fmla="*/ 1 h 13"/>
                <a:gd name="T88" fmla="*/ 9 w 10"/>
                <a:gd name="T89" fmla="*/ 0 h 13"/>
                <a:gd name="T90" fmla="*/ 8 w 10"/>
                <a:gd name="T91" fmla="*/ 0 h 13"/>
                <a:gd name="T92" fmla="*/ 8 w 10"/>
                <a:gd name="T93" fmla="*/ 0 h 13"/>
                <a:gd name="T94" fmla="*/ 8 w 10"/>
                <a:gd name="T95" fmla="*/ 1 h 13"/>
                <a:gd name="T96" fmla="*/ 7 w 10"/>
                <a:gd name="T97" fmla="*/ 1 h 1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0"/>
                <a:gd name="T148" fmla="*/ 0 h 13"/>
                <a:gd name="T149" fmla="*/ 10 w 10"/>
                <a:gd name="T150" fmla="*/ 13 h 1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0" h="13">
                  <a:moveTo>
                    <a:pt x="7" y="1"/>
                  </a:moveTo>
                  <a:lnTo>
                    <a:pt x="7" y="2"/>
                  </a:lnTo>
                  <a:lnTo>
                    <a:pt x="7" y="3"/>
                  </a:lnTo>
                  <a:lnTo>
                    <a:pt x="7" y="4"/>
                  </a:lnTo>
                  <a:lnTo>
                    <a:pt x="6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6"/>
                  </a:lnTo>
                  <a:lnTo>
                    <a:pt x="4" y="7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9"/>
                  </a:lnTo>
                  <a:lnTo>
                    <a:pt x="1" y="10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4" y="9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7" y="6"/>
                  </a:lnTo>
                  <a:lnTo>
                    <a:pt x="8" y="5"/>
                  </a:lnTo>
                  <a:lnTo>
                    <a:pt x="8" y="4"/>
                  </a:lnTo>
                  <a:lnTo>
                    <a:pt x="8" y="3"/>
                  </a:lnTo>
                  <a:lnTo>
                    <a:pt x="9" y="2"/>
                  </a:lnTo>
                  <a:lnTo>
                    <a:pt x="9" y="1"/>
                  </a:lnTo>
                  <a:lnTo>
                    <a:pt x="9" y="0"/>
                  </a:lnTo>
                  <a:lnTo>
                    <a:pt x="8" y="0"/>
                  </a:lnTo>
                  <a:lnTo>
                    <a:pt x="8" y="1"/>
                  </a:lnTo>
                  <a:lnTo>
                    <a:pt x="7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9" name="Freeform 600"/>
            <p:cNvSpPr>
              <a:spLocks/>
            </p:cNvSpPr>
            <p:nvPr/>
          </p:nvSpPr>
          <p:spPr bwMode="auto">
            <a:xfrm>
              <a:off x="780" y="3683"/>
              <a:ext cx="8" cy="14"/>
            </a:xfrm>
            <a:custGeom>
              <a:avLst/>
              <a:gdLst>
                <a:gd name="T0" fmla="*/ 5 w 8"/>
                <a:gd name="T1" fmla="*/ 3 h 14"/>
                <a:gd name="T2" fmla="*/ 5 w 8"/>
                <a:gd name="T3" fmla="*/ 3 h 14"/>
                <a:gd name="T4" fmla="*/ 5 w 8"/>
                <a:gd name="T5" fmla="*/ 3 h 14"/>
                <a:gd name="T6" fmla="*/ 5 w 8"/>
                <a:gd name="T7" fmla="*/ 4 h 14"/>
                <a:gd name="T8" fmla="*/ 5 w 8"/>
                <a:gd name="T9" fmla="*/ 5 h 14"/>
                <a:gd name="T10" fmla="*/ 4 w 8"/>
                <a:gd name="T11" fmla="*/ 5 h 14"/>
                <a:gd name="T12" fmla="*/ 4 w 8"/>
                <a:gd name="T13" fmla="*/ 6 h 14"/>
                <a:gd name="T14" fmla="*/ 4 w 8"/>
                <a:gd name="T15" fmla="*/ 6 h 14"/>
                <a:gd name="T16" fmla="*/ 4 w 8"/>
                <a:gd name="T17" fmla="*/ 7 h 14"/>
                <a:gd name="T18" fmla="*/ 3 w 8"/>
                <a:gd name="T19" fmla="*/ 8 h 14"/>
                <a:gd name="T20" fmla="*/ 3 w 8"/>
                <a:gd name="T21" fmla="*/ 8 h 14"/>
                <a:gd name="T22" fmla="*/ 3 w 8"/>
                <a:gd name="T23" fmla="*/ 8 h 14"/>
                <a:gd name="T24" fmla="*/ 2 w 8"/>
                <a:gd name="T25" fmla="*/ 8 h 14"/>
                <a:gd name="T26" fmla="*/ 2 w 8"/>
                <a:gd name="T27" fmla="*/ 9 h 14"/>
                <a:gd name="T28" fmla="*/ 1 w 8"/>
                <a:gd name="T29" fmla="*/ 10 h 14"/>
                <a:gd name="T30" fmla="*/ 1 w 8"/>
                <a:gd name="T31" fmla="*/ 10 h 14"/>
                <a:gd name="T32" fmla="*/ 1 w 8"/>
                <a:gd name="T33" fmla="*/ 11 h 14"/>
                <a:gd name="T34" fmla="*/ 0 w 8"/>
                <a:gd name="T35" fmla="*/ 12 h 14"/>
                <a:gd name="T36" fmla="*/ 0 w 8"/>
                <a:gd name="T37" fmla="*/ 12 h 14"/>
                <a:gd name="T38" fmla="*/ 0 w 8"/>
                <a:gd name="T39" fmla="*/ 13 h 14"/>
                <a:gd name="T40" fmla="*/ 1 w 8"/>
                <a:gd name="T41" fmla="*/ 13 h 14"/>
                <a:gd name="T42" fmla="*/ 1 w 8"/>
                <a:gd name="T43" fmla="*/ 13 h 14"/>
                <a:gd name="T44" fmla="*/ 1 w 8"/>
                <a:gd name="T45" fmla="*/ 12 h 14"/>
                <a:gd name="T46" fmla="*/ 2 w 8"/>
                <a:gd name="T47" fmla="*/ 12 h 14"/>
                <a:gd name="T48" fmla="*/ 2 w 8"/>
                <a:gd name="T49" fmla="*/ 12 h 14"/>
                <a:gd name="T50" fmla="*/ 2 w 8"/>
                <a:gd name="T51" fmla="*/ 11 h 14"/>
                <a:gd name="T52" fmla="*/ 3 w 8"/>
                <a:gd name="T53" fmla="*/ 11 h 14"/>
                <a:gd name="T54" fmla="*/ 3 w 8"/>
                <a:gd name="T55" fmla="*/ 10 h 14"/>
                <a:gd name="T56" fmla="*/ 4 w 8"/>
                <a:gd name="T57" fmla="*/ 10 h 14"/>
                <a:gd name="T58" fmla="*/ 4 w 8"/>
                <a:gd name="T59" fmla="*/ 10 h 14"/>
                <a:gd name="T60" fmla="*/ 5 w 8"/>
                <a:gd name="T61" fmla="*/ 9 h 14"/>
                <a:gd name="T62" fmla="*/ 5 w 8"/>
                <a:gd name="T63" fmla="*/ 8 h 14"/>
                <a:gd name="T64" fmla="*/ 5 w 8"/>
                <a:gd name="T65" fmla="*/ 8 h 14"/>
                <a:gd name="T66" fmla="*/ 6 w 8"/>
                <a:gd name="T67" fmla="*/ 7 h 14"/>
                <a:gd name="T68" fmla="*/ 6 w 8"/>
                <a:gd name="T69" fmla="*/ 6 h 14"/>
                <a:gd name="T70" fmla="*/ 6 w 8"/>
                <a:gd name="T71" fmla="*/ 5 h 14"/>
                <a:gd name="T72" fmla="*/ 6 w 8"/>
                <a:gd name="T73" fmla="*/ 5 h 14"/>
                <a:gd name="T74" fmla="*/ 7 w 8"/>
                <a:gd name="T75" fmla="*/ 4 h 14"/>
                <a:gd name="T76" fmla="*/ 7 w 8"/>
                <a:gd name="T77" fmla="*/ 3 h 14"/>
                <a:gd name="T78" fmla="*/ 7 w 8"/>
                <a:gd name="T79" fmla="*/ 3 h 14"/>
                <a:gd name="T80" fmla="*/ 7 w 8"/>
                <a:gd name="T81" fmla="*/ 2 h 14"/>
                <a:gd name="T82" fmla="*/ 7 w 8"/>
                <a:gd name="T83" fmla="*/ 1 h 14"/>
                <a:gd name="T84" fmla="*/ 7 w 8"/>
                <a:gd name="T85" fmla="*/ 1 h 14"/>
                <a:gd name="T86" fmla="*/ 6 w 8"/>
                <a:gd name="T87" fmla="*/ 0 h 14"/>
                <a:gd name="T88" fmla="*/ 6 w 8"/>
                <a:gd name="T89" fmla="*/ 1 h 14"/>
                <a:gd name="T90" fmla="*/ 6 w 8"/>
                <a:gd name="T91" fmla="*/ 1 h 14"/>
                <a:gd name="T92" fmla="*/ 6 w 8"/>
                <a:gd name="T93" fmla="*/ 1 h 14"/>
                <a:gd name="T94" fmla="*/ 5 w 8"/>
                <a:gd name="T95" fmla="*/ 2 h 14"/>
                <a:gd name="T96" fmla="*/ 5 w 8"/>
                <a:gd name="T97" fmla="*/ 3 h 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8"/>
                <a:gd name="T148" fmla="*/ 0 h 14"/>
                <a:gd name="T149" fmla="*/ 8 w 8"/>
                <a:gd name="T150" fmla="*/ 14 h 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8" h="14">
                  <a:moveTo>
                    <a:pt x="5" y="3"/>
                  </a:moveTo>
                  <a:lnTo>
                    <a:pt x="5" y="3"/>
                  </a:lnTo>
                  <a:lnTo>
                    <a:pt x="5" y="4"/>
                  </a:lnTo>
                  <a:lnTo>
                    <a:pt x="5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4" y="7"/>
                  </a:lnTo>
                  <a:lnTo>
                    <a:pt x="3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5" y="9"/>
                  </a:lnTo>
                  <a:lnTo>
                    <a:pt x="5" y="8"/>
                  </a:lnTo>
                  <a:lnTo>
                    <a:pt x="6" y="7"/>
                  </a:lnTo>
                  <a:lnTo>
                    <a:pt x="6" y="6"/>
                  </a:lnTo>
                  <a:lnTo>
                    <a:pt x="6" y="5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6" y="1"/>
                  </a:lnTo>
                  <a:lnTo>
                    <a:pt x="5" y="2"/>
                  </a:lnTo>
                  <a:lnTo>
                    <a:pt x="5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0" name="Freeform 601"/>
            <p:cNvSpPr>
              <a:spLocks/>
            </p:cNvSpPr>
            <p:nvPr/>
          </p:nvSpPr>
          <p:spPr bwMode="auto">
            <a:xfrm>
              <a:off x="719" y="3570"/>
              <a:ext cx="13" cy="12"/>
            </a:xfrm>
            <a:custGeom>
              <a:avLst/>
              <a:gdLst>
                <a:gd name="T0" fmla="*/ 11 w 13"/>
                <a:gd name="T1" fmla="*/ 1 h 12"/>
                <a:gd name="T2" fmla="*/ 11 w 13"/>
                <a:gd name="T3" fmla="*/ 2 h 12"/>
                <a:gd name="T4" fmla="*/ 11 w 13"/>
                <a:gd name="T5" fmla="*/ 3 h 12"/>
                <a:gd name="T6" fmla="*/ 10 w 13"/>
                <a:gd name="T7" fmla="*/ 3 h 12"/>
                <a:gd name="T8" fmla="*/ 9 w 13"/>
                <a:gd name="T9" fmla="*/ 3 h 12"/>
                <a:gd name="T10" fmla="*/ 9 w 13"/>
                <a:gd name="T11" fmla="*/ 4 h 12"/>
                <a:gd name="T12" fmla="*/ 9 w 13"/>
                <a:gd name="T13" fmla="*/ 5 h 12"/>
                <a:gd name="T14" fmla="*/ 8 w 13"/>
                <a:gd name="T15" fmla="*/ 5 h 12"/>
                <a:gd name="T16" fmla="*/ 7 w 13"/>
                <a:gd name="T17" fmla="*/ 6 h 12"/>
                <a:gd name="T18" fmla="*/ 6 w 13"/>
                <a:gd name="T19" fmla="*/ 6 h 12"/>
                <a:gd name="T20" fmla="*/ 5 w 13"/>
                <a:gd name="T21" fmla="*/ 7 h 12"/>
                <a:gd name="T22" fmla="*/ 5 w 13"/>
                <a:gd name="T23" fmla="*/ 7 h 12"/>
                <a:gd name="T24" fmla="*/ 4 w 13"/>
                <a:gd name="T25" fmla="*/ 8 h 12"/>
                <a:gd name="T26" fmla="*/ 3 w 13"/>
                <a:gd name="T27" fmla="*/ 8 h 12"/>
                <a:gd name="T28" fmla="*/ 3 w 13"/>
                <a:gd name="T29" fmla="*/ 8 h 12"/>
                <a:gd name="T30" fmla="*/ 2 w 13"/>
                <a:gd name="T31" fmla="*/ 8 h 12"/>
                <a:gd name="T32" fmla="*/ 1 w 13"/>
                <a:gd name="T33" fmla="*/ 9 h 12"/>
                <a:gd name="T34" fmla="*/ 1 w 13"/>
                <a:gd name="T35" fmla="*/ 9 h 12"/>
                <a:gd name="T36" fmla="*/ 0 w 13"/>
                <a:gd name="T37" fmla="*/ 10 h 12"/>
                <a:gd name="T38" fmla="*/ 0 w 13"/>
                <a:gd name="T39" fmla="*/ 10 h 12"/>
                <a:gd name="T40" fmla="*/ 0 w 13"/>
                <a:gd name="T41" fmla="*/ 11 h 12"/>
                <a:gd name="T42" fmla="*/ 1 w 13"/>
                <a:gd name="T43" fmla="*/ 11 h 12"/>
                <a:gd name="T44" fmla="*/ 1 w 13"/>
                <a:gd name="T45" fmla="*/ 11 h 12"/>
                <a:gd name="T46" fmla="*/ 2 w 13"/>
                <a:gd name="T47" fmla="*/ 10 h 12"/>
                <a:gd name="T48" fmla="*/ 3 w 13"/>
                <a:gd name="T49" fmla="*/ 10 h 12"/>
                <a:gd name="T50" fmla="*/ 3 w 13"/>
                <a:gd name="T51" fmla="*/ 10 h 12"/>
                <a:gd name="T52" fmla="*/ 4 w 13"/>
                <a:gd name="T53" fmla="*/ 10 h 12"/>
                <a:gd name="T54" fmla="*/ 5 w 13"/>
                <a:gd name="T55" fmla="*/ 9 h 12"/>
                <a:gd name="T56" fmla="*/ 6 w 13"/>
                <a:gd name="T57" fmla="*/ 8 h 12"/>
                <a:gd name="T58" fmla="*/ 7 w 13"/>
                <a:gd name="T59" fmla="*/ 8 h 12"/>
                <a:gd name="T60" fmla="*/ 8 w 13"/>
                <a:gd name="T61" fmla="*/ 7 h 12"/>
                <a:gd name="T62" fmla="*/ 9 w 13"/>
                <a:gd name="T63" fmla="*/ 6 h 12"/>
                <a:gd name="T64" fmla="*/ 9 w 13"/>
                <a:gd name="T65" fmla="*/ 6 h 12"/>
                <a:gd name="T66" fmla="*/ 10 w 13"/>
                <a:gd name="T67" fmla="*/ 5 h 12"/>
                <a:gd name="T68" fmla="*/ 11 w 13"/>
                <a:gd name="T69" fmla="*/ 5 h 12"/>
                <a:gd name="T70" fmla="*/ 11 w 13"/>
                <a:gd name="T71" fmla="*/ 5 h 12"/>
                <a:gd name="T72" fmla="*/ 12 w 13"/>
                <a:gd name="T73" fmla="*/ 4 h 12"/>
                <a:gd name="T74" fmla="*/ 12 w 13"/>
                <a:gd name="T75" fmla="*/ 3 h 12"/>
                <a:gd name="T76" fmla="*/ 12 w 13"/>
                <a:gd name="T77" fmla="*/ 3 h 12"/>
                <a:gd name="T78" fmla="*/ 12 w 13"/>
                <a:gd name="T79" fmla="*/ 2 h 12"/>
                <a:gd name="T80" fmla="*/ 12 w 13"/>
                <a:gd name="T81" fmla="*/ 1 h 12"/>
                <a:gd name="T82" fmla="*/ 12 w 13"/>
                <a:gd name="T83" fmla="*/ 1 h 12"/>
                <a:gd name="T84" fmla="*/ 12 w 13"/>
                <a:gd name="T85" fmla="*/ 0 h 12"/>
                <a:gd name="T86" fmla="*/ 11 w 13"/>
                <a:gd name="T87" fmla="*/ 1 h 12"/>
                <a:gd name="T88" fmla="*/ 11 w 13"/>
                <a:gd name="T89" fmla="*/ 1 h 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3"/>
                <a:gd name="T136" fmla="*/ 0 h 12"/>
                <a:gd name="T137" fmla="*/ 13 w 13"/>
                <a:gd name="T138" fmla="*/ 12 h 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3" h="12">
                  <a:moveTo>
                    <a:pt x="11" y="1"/>
                  </a:moveTo>
                  <a:lnTo>
                    <a:pt x="11" y="2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9" y="3"/>
                  </a:lnTo>
                  <a:lnTo>
                    <a:pt x="9" y="4"/>
                  </a:lnTo>
                  <a:lnTo>
                    <a:pt x="9" y="5"/>
                  </a:lnTo>
                  <a:lnTo>
                    <a:pt x="8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7"/>
                  </a:lnTo>
                  <a:lnTo>
                    <a:pt x="4" y="8"/>
                  </a:lnTo>
                  <a:lnTo>
                    <a:pt x="3" y="8"/>
                  </a:lnTo>
                  <a:lnTo>
                    <a:pt x="2" y="8"/>
                  </a:lnTo>
                  <a:lnTo>
                    <a:pt x="1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2" y="2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1" name="Freeform 602"/>
            <p:cNvSpPr>
              <a:spLocks/>
            </p:cNvSpPr>
            <p:nvPr/>
          </p:nvSpPr>
          <p:spPr bwMode="auto">
            <a:xfrm>
              <a:off x="722" y="3580"/>
              <a:ext cx="14" cy="11"/>
            </a:xfrm>
            <a:custGeom>
              <a:avLst/>
              <a:gdLst>
                <a:gd name="T0" fmla="*/ 12 w 14"/>
                <a:gd name="T1" fmla="*/ 1 h 11"/>
                <a:gd name="T2" fmla="*/ 12 w 14"/>
                <a:gd name="T3" fmla="*/ 1 h 11"/>
                <a:gd name="T4" fmla="*/ 11 w 14"/>
                <a:gd name="T5" fmla="*/ 2 h 11"/>
                <a:gd name="T6" fmla="*/ 11 w 14"/>
                <a:gd name="T7" fmla="*/ 3 h 11"/>
                <a:gd name="T8" fmla="*/ 10 w 14"/>
                <a:gd name="T9" fmla="*/ 3 h 11"/>
                <a:gd name="T10" fmla="*/ 10 w 14"/>
                <a:gd name="T11" fmla="*/ 3 h 11"/>
                <a:gd name="T12" fmla="*/ 9 w 14"/>
                <a:gd name="T13" fmla="*/ 4 h 11"/>
                <a:gd name="T14" fmla="*/ 8 w 14"/>
                <a:gd name="T15" fmla="*/ 4 h 11"/>
                <a:gd name="T16" fmla="*/ 8 w 14"/>
                <a:gd name="T17" fmla="*/ 5 h 11"/>
                <a:gd name="T18" fmla="*/ 7 w 14"/>
                <a:gd name="T19" fmla="*/ 6 h 11"/>
                <a:gd name="T20" fmla="*/ 6 w 14"/>
                <a:gd name="T21" fmla="*/ 6 h 11"/>
                <a:gd name="T22" fmla="*/ 5 w 14"/>
                <a:gd name="T23" fmla="*/ 6 h 11"/>
                <a:gd name="T24" fmla="*/ 5 w 14"/>
                <a:gd name="T25" fmla="*/ 7 h 11"/>
                <a:gd name="T26" fmla="*/ 4 w 14"/>
                <a:gd name="T27" fmla="*/ 8 h 11"/>
                <a:gd name="T28" fmla="*/ 3 w 14"/>
                <a:gd name="T29" fmla="*/ 8 h 11"/>
                <a:gd name="T30" fmla="*/ 3 w 14"/>
                <a:gd name="T31" fmla="*/ 8 h 11"/>
                <a:gd name="T32" fmla="*/ 2 w 14"/>
                <a:gd name="T33" fmla="*/ 8 h 11"/>
                <a:gd name="T34" fmla="*/ 2 w 14"/>
                <a:gd name="T35" fmla="*/ 8 h 11"/>
                <a:gd name="T36" fmla="*/ 1 w 14"/>
                <a:gd name="T37" fmla="*/ 8 h 11"/>
                <a:gd name="T38" fmla="*/ 1 w 14"/>
                <a:gd name="T39" fmla="*/ 8 h 11"/>
                <a:gd name="T40" fmla="*/ 1 w 14"/>
                <a:gd name="T41" fmla="*/ 9 h 11"/>
                <a:gd name="T42" fmla="*/ 1 w 14"/>
                <a:gd name="T43" fmla="*/ 9 h 11"/>
                <a:gd name="T44" fmla="*/ 0 w 14"/>
                <a:gd name="T45" fmla="*/ 9 h 11"/>
                <a:gd name="T46" fmla="*/ 0 w 14"/>
                <a:gd name="T47" fmla="*/ 10 h 11"/>
                <a:gd name="T48" fmla="*/ 1 w 14"/>
                <a:gd name="T49" fmla="*/ 10 h 11"/>
                <a:gd name="T50" fmla="*/ 1 w 14"/>
                <a:gd name="T51" fmla="*/ 10 h 11"/>
                <a:gd name="T52" fmla="*/ 2 w 14"/>
                <a:gd name="T53" fmla="*/ 10 h 11"/>
                <a:gd name="T54" fmla="*/ 3 w 14"/>
                <a:gd name="T55" fmla="*/ 9 h 11"/>
                <a:gd name="T56" fmla="*/ 4 w 14"/>
                <a:gd name="T57" fmla="*/ 9 h 11"/>
                <a:gd name="T58" fmla="*/ 5 w 14"/>
                <a:gd name="T59" fmla="*/ 9 h 11"/>
                <a:gd name="T60" fmla="*/ 5 w 14"/>
                <a:gd name="T61" fmla="*/ 8 h 11"/>
                <a:gd name="T62" fmla="*/ 6 w 14"/>
                <a:gd name="T63" fmla="*/ 8 h 11"/>
                <a:gd name="T64" fmla="*/ 8 w 14"/>
                <a:gd name="T65" fmla="*/ 7 h 11"/>
                <a:gd name="T66" fmla="*/ 8 w 14"/>
                <a:gd name="T67" fmla="*/ 6 h 11"/>
                <a:gd name="T68" fmla="*/ 10 w 14"/>
                <a:gd name="T69" fmla="*/ 6 h 11"/>
                <a:gd name="T70" fmla="*/ 10 w 14"/>
                <a:gd name="T71" fmla="*/ 5 h 11"/>
                <a:gd name="T72" fmla="*/ 11 w 14"/>
                <a:gd name="T73" fmla="*/ 4 h 11"/>
                <a:gd name="T74" fmla="*/ 12 w 14"/>
                <a:gd name="T75" fmla="*/ 4 h 11"/>
                <a:gd name="T76" fmla="*/ 12 w 14"/>
                <a:gd name="T77" fmla="*/ 4 h 11"/>
                <a:gd name="T78" fmla="*/ 12 w 14"/>
                <a:gd name="T79" fmla="*/ 3 h 11"/>
                <a:gd name="T80" fmla="*/ 13 w 14"/>
                <a:gd name="T81" fmla="*/ 3 h 11"/>
                <a:gd name="T82" fmla="*/ 13 w 14"/>
                <a:gd name="T83" fmla="*/ 2 h 11"/>
                <a:gd name="T84" fmla="*/ 13 w 14"/>
                <a:gd name="T85" fmla="*/ 1 h 11"/>
                <a:gd name="T86" fmla="*/ 13 w 14"/>
                <a:gd name="T87" fmla="*/ 1 h 11"/>
                <a:gd name="T88" fmla="*/ 13 w 14"/>
                <a:gd name="T89" fmla="*/ 0 h 11"/>
                <a:gd name="T90" fmla="*/ 12 w 14"/>
                <a:gd name="T91" fmla="*/ 0 h 11"/>
                <a:gd name="T92" fmla="*/ 12 w 14"/>
                <a:gd name="T93" fmla="*/ 1 h 11"/>
                <a:gd name="T94" fmla="*/ 12 w 14"/>
                <a:gd name="T95" fmla="*/ 1 h 1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4"/>
                <a:gd name="T145" fmla="*/ 0 h 11"/>
                <a:gd name="T146" fmla="*/ 14 w 14"/>
                <a:gd name="T147" fmla="*/ 11 h 1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4" h="11">
                  <a:moveTo>
                    <a:pt x="12" y="1"/>
                  </a:moveTo>
                  <a:lnTo>
                    <a:pt x="12" y="1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9" y="4"/>
                  </a:lnTo>
                  <a:lnTo>
                    <a:pt x="8" y="4"/>
                  </a:lnTo>
                  <a:lnTo>
                    <a:pt x="8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4" y="8"/>
                  </a:lnTo>
                  <a:lnTo>
                    <a:pt x="3" y="8"/>
                  </a:lnTo>
                  <a:lnTo>
                    <a:pt x="2" y="8"/>
                  </a:lnTo>
                  <a:lnTo>
                    <a:pt x="1" y="8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3" y="9"/>
                  </a:lnTo>
                  <a:lnTo>
                    <a:pt x="4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6" y="8"/>
                  </a:lnTo>
                  <a:lnTo>
                    <a:pt x="8" y="7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2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2" name="Freeform 603"/>
            <p:cNvSpPr>
              <a:spLocks/>
            </p:cNvSpPr>
            <p:nvPr/>
          </p:nvSpPr>
          <p:spPr bwMode="auto">
            <a:xfrm>
              <a:off x="729" y="3591"/>
              <a:ext cx="13" cy="9"/>
            </a:xfrm>
            <a:custGeom>
              <a:avLst/>
              <a:gdLst>
                <a:gd name="T0" fmla="*/ 10 w 13"/>
                <a:gd name="T1" fmla="*/ 1 h 9"/>
                <a:gd name="T2" fmla="*/ 10 w 13"/>
                <a:gd name="T3" fmla="*/ 2 h 9"/>
                <a:gd name="T4" fmla="*/ 9 w 13"/>
                <a:gd name="T5" fmla="*/ 2 h 9"/>
                <a:gd name="T6" fmla="*/ 9 w 13"/>
                <a:gd name="T7" fmla="*/ 3 h 9"/>
                <a:gd name="T8" fmla="*/ 9 w 13"/>
                <a:gd name="T9" fmla="*/ 3 h 9"/>
                <a:gd name="T10" fmla="*/ 8 w 13"/>
                <a:gd name="T11" fmla="*/ 3 h 9"/>
                <a:gd name="T12" fmla="*/ 7 w 13"/>
                <a:gd name="T13" fmla="*/ 4 h 9"/>
                <a:gd name="T14" fmla="*/ 7 w 13"/>
                <a:gd name="T15" fmla="*/ 5 h 9"/>
                <a:gd name="T16" fmla="*/ 6 w 13"/>
                <a:gd name="T17" fmla="*/ 5 h 9"/>
                <a:gd name="T18" fmla="*/ 5 w 13"/>
                <a:gd name="T19" fmla="*/ 5 h 9"/>
                <a:gd name="T20" fmla="*/ 5 w 13"/>
                <a:gd name="T21" fmla="*/ 6 h 9"/>
                <a:gd name="T22" fmla="*/ 4 w 13"/>
                <a:gd name="T23" fmla="*/ 6 h 9"/>
                <a:gd name="T24" fmla="*/ 3 w 13"/>
                <a:gd name="T25" fmla="*/ 6 h 9"/>
                <a:gd name="T26" fmla="*/ 3 w 13"/>
                <a:gd name="T27" fmla="*/ 6 h 9"/>
                <a:gd name="T28" fmla="*/ 3 w 13"/>
                <a:gd name="T29" fmla="*/ 6 h 9"/>
                <a:gd name="T30" fmla="*/ 2 w 13"/>
                <a:gd name="T31" fmla="*/ 6 h 9"/>
                <a:gd name="T32" fmla="*/ 1 w 13"/>
                <a:gd name="T33" fmla="*/ 6 h 9"/>
                <a:gd name="T34" fmla="*/ 1 w 13"/>
                <a:gd name="T35" fmla="*/ 6 h 9"/>
                <a:gd name="T36" fmla="*/ 1 w 13"/>
                <a:gd name="T37" fmla="*/ 7 h 9"/>
                <a:gd name="T38" fmla="*/ 0 w 13"/>
                <a:gd name="T39" fmla="*/ 7 h 9"/>
                <a:gd name="T40" fmla="*/ 0 w 13"/>
                <a:gd name="T41" fmla="*/ 7 h 9"/>
                <a:gd name="T42" fmla="*/ 0 w 13"/>
                <a:gd name="T43" fmla="*/ 8 h 9"/>
                <a:gd name="T44" fmla="*/ 1 w 13"/>
                <a:gd name="T45" fmla="*/ 8 h 9"/>
                <a:gd name="T46" fmla="*/ 1 w 13"/>
                <a:gd name="T47" fmla="*/ 8 h 9"/>
                <a:gd name="T48" fmla="*/ 2 w 13"/>
                <a:gd name="T49" fmla="*/ 8 h 9"/>
                <a:gd name="T50" fmla="*/ 3 w 13"/>
                <a:gd name="T51" fmla="*/ 7 h 9"/>
                <a:gd name="T52" fmla="*/ 3 w 13"/>
                <a:gd name="T53" fmla="*/ 7 h 9"/>
                <a:gd name="T54" fmla="*/ 4 w 13"/>
                <a:gd name="T55" fmla="*/ 7 h 9"/>
                <a:gd name="T56" fmla="*/ 5 w 13"/>
                <a:gd name="T57" fmla="*/ 7 h 9"/>
                <a:gd name="T58" fmla="*/ 7 w 13"/>
                <a:gd name="T59" fmla="*/ 6 h 9"/>
                <a:gd name="T60" fmla="*/ 7 w 13"/>
                <a:gd name="T61" fmla="*/ 6 h 9"/>
                <a:gd name="T62" fmla="*/ 9 w 13"/>
                <a:gd name="T63" fmla="*/ 5 h 9"/>
                <a:gd name="T64" fmla="*/ 9 w 13"/>
                <a:gd name="T65" fmla="*/ 5 h 9"/>
                <a:gd name="T66" fmla="*/ 10 w 13"/>
                <a:gd name="T67" fmla="*/ 5 h 9"/>
                <a:gd name="T68" fmla="*/ 11 w 13"/>
                <a:gd name="T69" fmla="*/ 4 h 9"/>
                <a:gd name="T70" fmla="*/ 11 w 13"/>
                <a:gd name="T71" fmla="*/ 3 h 9"/>
                <a:gd name="T72" fmla="*/ 11 w 13"/>
                <a:gd name="T73" fmla="*/ 3 h 9"/>
                <a:gd name="T74" fmla="*/ 11 w 13"/>
                <a:gd name="T75" fmla="*/ 3 h 9"/>
                <a:gd name="T76" fmla="*/ 11 w 13"/>
                <a:gd name="T77" fmla="*/ 2 h 9"/>
                <a:gd name="T78" fmla="*/ 12 w 13"/>
                <a:gd name="T79" fmla="*/ 2 h 9"/>
                <a:gd name="T80" fmla="*/ 12 w 13"/>
                <a:gd name="T81" fmla="*/ 1 h 9"/>
                <a:gd name="T82" fmla="*/ 12 w 13"/>
                <a:gd name="T83" fmla="*/ 1 h 9"/>
                <a:gd name="T84" fmla="*/ 11 w 13"/>
                <a:gd name="T85" fmla="*/ 1 h 9"/>
                <a:gd name="T86" fmla="*/ 11 w 13"/>
                <a:gd name="T87" fmla="*/ 0 h 9"/>
                <a:gd name="T88" fmla="*/ 11 w 13"/>
                <a:gd name="T89" fmla="*/ 1 h 9"/>
                <a:gd name="T90" fmla="*/ 11 w 13"/>
                <a:gd name="T91" fmla="*/ 1 h 9"/>
                <a:gd name="T92" fmla="*/ 10 w 13"/>
                <a:gd name="T93" fmla="*/ 1 h 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3"/>
                <a:gd name="T142" fmla="*/ 0 h 9"/>
                <a:gd name="T143" fmla="*/ 13 w 13"/>
                <a:gd name="T144" fmla="*/ 9 h 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3" h="9">
                  <a:moveTo>
                    <a:pt x="10" y="1"/>
                  </a:moveTo>
                  <a:lnTo>
                    <a:pt x="10" y="2"/>
                  </a:lnTo>
                  <a:lnTo>
                    <a:pt x="9" y="2"/>
                  </a:lnTo>
                  <a:lnTo>
                    <a:pt x="9" y="3"/>
                  </a:lnTo>
                  <a:lnTo>
                    <a:pt x="8" y="3"/>
                  </a:lnTo>
                  <a:lnTo>
                    <a:pt x="7" y="4"/>
                  </a:lnTo>
                  <a:lnTo>
                    <a:pt x="7" y="5"/>
                  </a:lnTo>
                  <a:lnTo>
                    <a:pt x="6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8"/>
                  </a:lnTo>
                  <a:lnTo>
                    <a:pt x="1" y="8"/>
                  </a:lnTo>
                  <a:lnTo>
                    <a:pt x="2" y="8"/>
                  </a:lnTo>
                  <a:lnTo>
                    <a:pt x="3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11" y="1"/>
                  </a:lnTo>
                  <a:lnTo>
                    <a:pt x="1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3" name="Freeform 604"/>
            <p:cNvSpPr>
              <a:spLocks/>
            </p:cNvSpPr>
            <p:nvPr/>
          </p:nvSpPr>
          <p:spPr bwMode="auto">
            <a:xfrm>
              <a:off x="735" y="3600"/>
              <a:ext cx="12" cy="8"/>
            </a:xfrm>
            <a:custGeom>
              <a:avLst/>
              <a:gdLst>
                <a:gd name="T0" fmla="*/ 10 w 12"/>
                <a:gd name="T1" fmla="*/ 1 h 8"/>
                <a:gd name="T2" fmla="*/ 10 w 12"/>
                <a:gd name="T3" fmla="*/ 1 h 8"/>
                <a:gd name="T4" fmla="*/ 9 w 12"/>
                <a:gd name="T5" fmla="*/ 1 h 8"/>
                <a:gd name="T6" fmla="*/ 9 w 12"/>
                <a:gd name="T7" fmla="*/ 2 h 8"/>
                <a:gd name="T8" fmla="*/ 8 w 12"/>
                <a:gd name="T9" fmla="*/ 2 h 8"/>
                <a:gd name="T10" fmla="*/ 8 w 12"/>
                <a:gd name="T11" fmla="*/ 2 h 8"/>
                <a:gd name="T12" fmla="*/ 8 w 12"/>
                <a:gd name="T13" fmla="*/ 3 h 8"/>
                <a:gd name="T14" fmla="*/ 7 w 12"/>
                <a:gd name="T15" fmla="*/ 3 h 8"/>
                <a:gd name="T16" fmla="*/ 6 w 12"/>
                <a:gd name="T17" fmla="*/ 3 h 8"/>
                <a:gd name="T18" fmla="*/ 6 w 12"/>
                <a:gd name="T19" fmla="*/ 4 h 8"/>
                <a:gd name="T20" fmla="*/ 5 w 12"/>
                <a:gd name="T21" fmla="*/ 4 h 8"/>
                <a:gd name="T22" fmla="*/ 5 w 12"/>
                <a:gd name="T23" fmla="*/ 4 h 8"/>
                <a:gd name="T24" fmla="*/ 4 w 12"/>
                <a:gd name="T25" fmla="*/ 4 h 8"/>
                <a:gd name="T26" fmla="*/ 3 w 12"/>
                <a:gd name="T27" fmla="*/ 5 h 8"/>
                <a:gd name="T28" fmla="*/ 3 w 12"/>
                <a:gd name="T29" fmla="*/ 5 h 8"/>
                <a:gd name="T30" fmla="*/ 2 w 12"/>
                <a:gd name="T31" fmla="*/ 5 h 8"/>
                <a:gd name="T32" fmla="*/ 1 w 12"/>
                <a:gd name="T33" fmla="*/ 5 h 8"/>
                <a:gd name="T34" fmla="*/ 1 w 12"/>
                <a:gd name="T35" fmla="*/ 5 h 8"/>
                <a:gd name="T36" fmla="*/ 1 w 12"/>
                <a:gd name="T37" fmla="*/ 6 h 8"/>
                <a:gd name="T38" fmla="*/ 0 w 12"/>
                <a:gd name="T39" fmla="*/ 6 h 8"/>
                <a:gd name="T40" fmla="*/ 0 w 12"/>
                <a:gd name="T41" fmla="*/ 6 h 8"/>
                <a:gd name="T42" fmla="*/ 1 w 12"/>
                <a:gd name="T43" fmla="*/ 7 h 8"/>
                <a:gd name="T44" fmla="*/ 1 w 12"/>
                <a:gd name="T45" fmla="*/ 7 h 8"/>
                <a:gd name="T46" fmla="*/ 1 w 12"/>
                <a:gd name="T47" fmla="*/ 6 h 8"/>
                <a:gd name="T48" fmla="*/ 2 w 12"/>
                <a:gd name="T49" fmla="*/ 6 h 8"/>
                <a:gd name="T50" fmla="*/ 3 w 12"/>
                <a:gd name="T51" fmla="*/ 6 h 8"/>
                <a:gd name="T52" fmla="*/ 4 w 12"/>
                <a:gd name="T53" fmla="*/ 6 h 8"/>
                <a:gd name="T54" fmla="*/ 5 w 12"/>
                <a:gd name="T55" fmla="*/ 6 h 8"/>
                <a:gd name="T56" fmla="*/ 5 w 12"/>
                <a:gd name="T57" fmla="*/ 5 h 8"/>
                <a:gd name="T58" fmla="*/ 6 w 12"/>
                <a:gd name="T59" fmla="*/ 5 h 8"/>
                <a:gd name="T60" fmla="*/ 7 w 12"/>
                <a:gd name="T61" fmla="*/ 5 h 8"/>
                <a:gd name="T62" fmla="*/ 8 w 12"/>
                <a:gd name="T63" fmla="*/ 4 h 8"/>
                <a:gd name="T64" fmla="*/ 8 w 12"/>
                <a:gd name="T65" fmla="*/ 4 h 8"/>
                <a:gd name="T66" fmla="*/ 9 w 12"/>
                <a:gd name="T67" fmla="*/ 4 h 8"/>
                <a:gd name="T68" fmla="*/ 10 w 12"/>
                <a:gd name="T69" fmla="*/ 3 h 8"/>
                <a:gd name="T70" fmla="*/ 10 w 12"/>
                <a:gd name="T71" fmla="*/ 3 h 8"/>
                <a:gd name="T72" fmla="*/ 10 w 12"/>
                <a:gd name="T73" fmla="*/ 2 h 8"/>
                <a:gd name="T74" fmla="*/ 11 w 12"/>
                <a:gd name="T75" fmla="*/ 2 h 8"/>
                <a:gd name="T76" fmla="*/ 11 w 12"/>
                <a:gd name="T77" fmla="*/ 1 h 8"/>
                <a:gd name="T78" fmla="*/ 11 w 12"/>
                <a:gd name="T79" fmla="*/ 1 h 8"/>
                <a:gd name="T80" fmla="*/ 11 w 12"/>
                <a:gd name="T81" fmla="*/ 0 h 8"/>
                <a:gd name="T82" fmla="*/ 10 w 12"/>
                <a:gd name="T83" fmla="*/ 0 h 8"/>
                <a:gd name="T84" fmla="*/ 10 w 12"/>
                <a:gd name="T85" fmla="*/ 0 h 8"/>
                <a:gd name="T86" fmla="*/ 10 w 12"/>
                <a:gd name="T87" fmla="*/ 1 h 8"/>
                <a:gd name="T88" fmla="*/ 10 w 12"/>
                <a:gd name="T89" fmla="*/ 1 h 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2"/>
                <a:gd name="T136" fmla="*/ 0 h 8"/>
                <a:gd name="T137" fmla="*/ 12 w 12"/>
                <a:gd name="T138" fmla="*/ 8 h 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2" h="8">
                  <a:moveTo>
                    <a:pt x="10" y="1"/>
                  </a:moveTo>
                  <a:lnTo>
                    <a:pt x="10" y="1"/>
                  </a:lnTo>
                  <a:lnTo>
                    <a:pt x="9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6" y="4"/>
                  </a:lnTo>
                  <a:lnTo>
                    <a:pt x="5" y="4"/>
                  </a:lnTo>
                  <a:lnTo>
                    <a:pt x="4" y="4"/>
                  </a:lnTo>
                  <a:lnTo>
                    <a:pt x="3" y="5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1" y="7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5" y="5"/>
                  </a:lnTo>
                  <a:lnTo>
                    <a:pt x="6" y="5"/>
                  </a:lnTo>
                  <a:lnTo>
                    <a:pt x="7" y="5"/>
                  </a:lnTo>
                  <a:lnTo>
                    <a:pt x="8" y="4"/>
                  </a:lnTo>
                  <a:lnTo>
                    <a:pt x="9" y="4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4" name="Freeform 605"/>
            <p:cNvSpPr>
              <a:spLocks/>
            </p:cNvSpPr>
            <p:nvPr/>
          </p:nvSpPr>
          <p:spPr bwMode="auto">
            <a:xfrm>
              <a:off x="741" y="3605"/>
              <a:ext cx="11" cy="8"/>
            </a:xfrm>
            <a:custGeom>
              <a:avLst/>
              <a:gdLst>
                <a:gd name="T0" fmla="*/ 8 w 11"/>
                <a:gd name="T1" fmla="*/ 1 h 8"/>
                <a:gd name="T2" fmla="*/ 8 w 11"/>
                <a:gd name="T3" fmla="*/ 2 h 8"/>
                <a:gd name="T4" fmla="*/ 8 w 11"/>
                <a:gd name="T5" fmla="*/ 2 h 8"/>
                <a:gd name="T6" fmla="*/ 7 w 11"/>
                <a:gd name="T7" fmla="*/ 3 h 8"/>
                <a:gd name="T8" fmla="*/ 7 w 11"/>
                <a:gd name="T9" fmla="*/ 3 h 8"/>
                <a:gd name="T10" fmla="*/ 6 w 11"/>
                <a:gd name="T11" fmla="*/ 3 h 8"/>
                <a:gd name="T12" fmla="*/ 6 w 11"/>
                <a:gd name="T13" fmla="*/ 4 h 8"/>
                <a:gd name="T14" fmla="*/ 5 w 11"/>
                <a:gd name="T15" fmla="*/ 4 h 8"/>
                <a:gd name="T16" fmla="*/ 4 w 11"/>
                <a:gd name="T17" fmla="*/ 4 h 8"/>
                <a:gd name="T18" fmla="*/ 4 w 11"/>
                <a:gd name="T19" fmla="*/ 5 h 8"/>
                <a:gd name="T20" fmla="*/ 3 w 11"/>
                <a:gd name="T21" fmla="*/ 5 h 8"/>
                <a:gd name="T22" fmla="*/ 3 w 11"/>
                <a:gd name="T23" fmla="*/ 5 h 8"/>
                <a:gd name="T24" fmla="*/ 2 w 11"/>
                <a:gd name="T25" fmla="*/ 5 h 8"/>
                <a:gd name="T26" fmla="*/ 1 w 11"/>
                <a:gd name="T27" fmla="*/ 6 h 8"/>
                <a:gd name="T28" fmla="*/ 1 w 11"/>
                <a:gd name="T29" fmla="*/ 6 h 8"/>
                <a:gd name="T30" fmla="*/ 1 w 11"/>
                <a:gd name="T31" fmla="*/ 6 h 8"/>
                <a:gd name="T32" fmla="*/ 0 w 11"/>
                <a:gd name="T33" fmla="*/ 6 h 8"/>
                <a:gd name="T34" fmla="*/ 0 w 11"/>
                <a:gd name="T35" fmla="*/ 7 h 8"/>
                <a:gd name="T36" fmla="*/ 1 w 11"/>
                <a:gd name="T37" fmla="*/ 7 h 8"/>
                <a:gd name="T38" fmla="*/ 1 w 11"/>
                <a:gd name="T39" fmla="*/ 7 h 8"/>
                <a:gd name="T40" fmla="*/ 2 w 11"/>
                <a:gd name="T41" fmla="*/ 7 h 8"/>
                <a:gd name="T42" fmla="*/ 3 w 11"/>
                <a:gd name="T43" fmla="*/ 7 h 8"/>
                <a:gd name="T44" fmla="*/ 3 w 11"/>
                <a:gd name="T45" fmla="*/ 6 h 8"/>
                <a:gd name="T46" fmla="*/ 4 w 11"/>
                <a:gd name="T47" fmla="*/ 6 h 8"/>
                <a:gd name="T48" fmla="*/ 4 w 11"/>
                <a:gd name="T49" fmla="*/ 6 h 8"/>
                <a:gd name="T50" fmla="*/ 5 w 11"/>
                <a:gd name="T51" fmla="*/ 6 h 8"/>
                <a:gd name="T52" fmla="*/ 6 w 11"/>
                <a:gd name="T53" fmla="*/ 6 h 8"/>
                <a:gd name="T54" fmla="*/ 6 w 11"/>
                <a:gd name="T55" fmla="*/ 5 h 8"/>
                <a:gd name="T56" fmla="*/ 7 w 11"/>
                <a:gd name="T57" fmla="*/ 5 h 8"/>
                <a:gd name="T58" fmla="*/ 8 w 11"/>
                <a:gd name="T59" fmla="*/ 5 h 8"/>
                <a:gd name="T60" fmla="*/ 8 w 11"/>
                <a:gd name="T61" fmla="*/ 4 h 8"/>
                <a:gd name="T62" fmla="*/ 9 w 11"/>
                <a:gd name="T63" fmla="*/ 4 h 8"/>
                <a:gd name="T64" fmla="*/ 9 w 11"/>
                <a:gd name="T65" fmla="*/ 3 h 8"/>
                <a:gd name="T66" fmla="*/ 9 w 11"/>
                <a:gd name="T67" fmla="*/ 3 h 8"/>
                <a:gd name="T68" fmla="*/ 9 w 11"/>
                <a:gd name="T69" fmla="*/ 3 h 8"/>
                <a:gd name="T70" fmla="*/ 9 w 11"/>
                <a:gd name="T71" fmla="*/ 2 h 8"/>
                <a:gd name="T72" fmla="*/ 10 w 11"/>
                <a:gd name="T73" fmla="*/ 2 h 8"/>
                <a:gd name="T74" fmla="*/ 10 w 11"/>
                <a:gd name="T75" fmla="*/ 1 h 8"/>
                <a:gd name="T76" fmla="*/ 10 w 11"/>
                <a:gd name="T77" fmla="*/ 1 h 8"/>
                <a:gd name="T78" fmla="*/ 9 w 11"/>
                <a:gd name="T79" fmla="*/ 1 h 8"/>
                <a:gd name="T80" fmla="*/ 9 w 11"/>
                <a:gd name="T81" fmla="*/ 0 h 8"/>
                <a:gd name="T82" fmla="*/ 9 w 11"/>
                <a:gd name="T83" fmla="*/ 1 h 8"/>
                <a:gd name="T84" fmla="*/ 9 w 11"/>
                <a:gd name="T85" fmla="*/ 1 h 8"/>
                <a:gd name="T86" fmla="*/ 9 w 11"/>
                <a:gd name="T87" fmla="*/ 1 h 8"/>
                <a:gd name="T88" fmla="*/ 8 w 11"/>
                <a:gd name="T89" fmla="*/ 1 h 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1"/>
                <a:gd name="T136" fmla="*/ 0 h 8"/>
                <a:gd name="T137" fmla="*/ 11 w 11"/>
                <a:gd name="T138" fmla="*/ 8 h 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1" h="8">
                  <a:moveTo>
                    <a:pt x="8" y="1"/>
                  </a:moveTo>
                  <a:lnTo>
                    <a:pt x="8" y="2"/>
                  </a:lnTo>
                  <a:lnTo>
                    <a:pt x="7" y="3"/>
                  </a:lnTo>
                  <a:lnTo>
                    <a:pt x="6" y="3"/>
                  </a:lnTo>
                  <a:lnTo>
                    <a:pt x="6" y="4"/>
                  </a:lnTo>
                  <a:lnTo>
                    <a:pt x="5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1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7" y="5"/>
                  </a:lnTo>
                  <a:lnTo>
                    <a:pt x="8" y="5"/>
                  </a:lnTo>
                  <a:lnTo>
                    <a:pt x="8" y="4"/>
                  </a:lnTo>
                  <a:lnTo>
                    <a:pt x="9" y="4"/>
                  </a:lnTo>
                  <a:lnTo>
                    <a:pt x="9" y="3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0" y="1"/>
                  </a:lnTo>
                  <a:lnTo>
                    <a:pt x="9" y="1"/>
                  </a:lnTo>
                  <a:lnTo>
                    <a:pt x="9" y="0"/>
                  </a:lnTo>
                  <a:lnTo>
                    <a:pt x="9" y="1"/>
                  </a:lnTo>
                  <a:lnTo>
                    <a:pt x="8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5" name="Freeform 606"/>
            <p:cNvSpPr>
              <a:spLocks/>
            </p:cNvSpPr>
            <p:nvPr/>
          </p:nvSpPr>
          <p:spPr bwMode="auto">
            <a:xfrm>
              <a:off x="747" y="3614"/>
              <a:ext cx="10" cy="7"/>
            </a:xfrm>
            <a:custGeom>
              <a:avLst/>
              <a:gdLst>
                <a:gd name="T0" fmla="*/ 8 w 10"/>
                <a:gd name="T1" fmla="*/ 1 h 7"/>
                <a:gd name="T2" fmla="*/ 8 w 10"/>
                <a:gd name="T3" fmla="*/ 1 h 7"/>
                <a:gd name="T4" fmla="*/ 7 w 10"/>
                <a:gd name="T5" fmla="*/ 1 h 7"/>
                <a:gd name="T6" fmla="*/ 7 w 10"/>
                <a:gd name="T7" fmla="*/ 2 h 7"/>
                <a:gd name="T8" fmla="*/ 7 w 10"/>
                <a:gd name="T9" fmla="*/ 2 h 7"/>
                <a:gd name="T10" fmla="*/ 7 w 10"/>
                <a:gd name="T11" fmla="*/ 2 h 7"/>
                <a:gd name="T12" fmla="*/ 6 w 10"/>
                <a:gd name="T13" fmla="*/ 3 h 7"/>
                <a:gd name="T14" fmla="*/ 5 w 10"/>
                <a:gd name="T15" fmla="*/ 3 h 7"/>
                <a:gd name="T16" fmla="*/ 5 w 10"/>
                <a:gd name="T17" fmla="*/ 4 h 7"/>
                <a:gd name="T18" fmla="*/ 4 w 10"/>
                <a:gd name="T19" fmla="*/ 4 h 7"/>
                <a:gd name="T20" fmla="*/ 4 w 10"/>
                <a:gd name="T21" fmla="*/ 4 h 7"/>
                <a:gd name="T22" fmla="*/ 4 w 10"/>
                <a:gd name="T23" fmla="*/ 4 h 7"/>
                <a:gd name="T24" fmla="*/ 3 w 10"/>
                <a:gd name="T25" fmla="*/ 5 h 7"/>
                <a:gd name="T26" fmla="*/ 2 w 10"/>
                <a:gd name="T27" fmla="*/ 5 h 7"/>
                <a:gd name="T28" fmla="*/ 2 w 10"/>
                <a:gd name="T29" fmla="*/ 5 h 7"/>
                <a:gd name="T30" fmla="*/ 1 w 10"/>
                <a:gd name="T31" fmla="*/ 5 h 7"/>
                <a:gd name="T32" fmla="*/ 1 w 10"/>
                <a:gd name="T33" fmla="*/ 5 h 7"/>
                <a:gd name="T34" fmla="*/ 1 w 10"/>
                <a:gd name="T35" fmla="*/ 5 h 7"/>
                <a:gd name="T36" fmla="*/ 0 w 10"/>
                <a:gd name="T37" fmla="*/ 5 h 7"/>
                <a:gd name="T38" fmla="*/ 0 w 10"/>
                <a:gd name="T39" fmla="*/ 6 h 7"/>
                <a:gd name="T40" fmla="*/ 0 w 10"/>
                <a:gd name="T41" fmla="*/ 6 h 7"/>
                <a:gd name="T42" fmla="*/ 1 w 10"/>
                <a:gd name="T43" fmla="*/ 6 h 7"/>
                <a:gd name="T44" fmla="*/ 1 w 10"/>
                <a:gd name="T45" fmla="*/ 6 h 7"/>
                <a:gd name="T46" fmla="*/ 2 w 10"/>
                <a:gd name="T47" fmla="*/ 6 h 7"/>
                <a:gd name="T48" fmla="*/ 2 w 10"/>
                <a:gd name="T49" fmla="*/ 6 h 7"/>
                <a:gd name="T50" fmla="*/ 3 w 10"/>
                <a:gd name="T51" fmla="*/ 6 h 7"/>
                <a:gd name="T52" fmla="*/ 4 w 10"/>
                <a:gd name="T53" fmla="*/ 5 h 7"/>
                <a:gd name="T54" fmla="*/ 5 w 10"/>
                <a:gd name="T55" fmla="*/ 5 h 7"/>
                <a:gd name="T56" fmla="*/ 5 w 10"/>
                <a:gd name="T57" fmla="*/ 5 h 7"/>
                <a:gd name="T58" fmla="*/ 6 w 10"/>
                <a:gd name="T59" fmla="*/ 5 h 7"/>
                <a:gd name="T60" fmla="*/ 7 w 10"/>
                <a:gd name="T61" fmla="*/ 4 h 7"/>
                <a:gd name="T62" fmla="*/ 7 w 10"/>
                <a:gd name="T63" fmla="*/ 4 h 7"/>
                <a:gd name="T64" fmla="*/ 8 w 10"/>
                <a:gd name="T65" fmla="*/ 4 h 7"/>
                <a:gd name="T66" fmla="*/ 8 w 10"/>
                <a:gd name="T67" fmla="*/ 3 h 7"/>
                <a:gd name="T68" fmla="*/ 8 w 10"/>
                <a:gd name="T69" fmla="*/ 3 h 7"/>
                <a:gd name="T70" fmla="*/ 8 w 10"/>
                <a:gd name="T71" fmla="*/ 3 h 7"/>
                <a:gd name="T72" fmla="*/ 9 w 10"/>
                <a:gd name="T73" fmla="*/ 2 h 7"/>
                <a:gd name="T74" fmla="*/ 9 w 10"/>
                <a:gd name="T75" fmla="*/ 2 h 7"/>
                <a:gd name="T76" fmla="*/ 9 w 10"/>
                <a:gd name="T77" fmla="*/ 1 h 7"/>
                <a:gd name="T78" fmla="*/ 9 w 10"/>
                <a:gd name="T79" fmla="*/ 1 h 7"/>
                <a:gd name="T80" fmla="*/ 9 w 10"/>
                <a:gd name="T81" fmla="*/ 0 h 7"/>
                <a:gd name="T82" fmla="*/ 8 w 10"/>
                <a:gd name="T83" fmla="*/ 0 h 7"/>
                <a:gd name="T84" fmla="*/ 8 w 10"/>
                <a:gd name="T85" fmla="*/ 0 h 7"/>
                <a:gd name="T86" fmla="*/ 8 w 10"/>
                <a:gd name="T87" fmla="*/ 1 h 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"/>
                <a:gd name="T133" fmla="*/ 0 h 7"/>
                <a:gd name="T134" fmla="*/ 10 w 10"/>
                <a:gd name="T135" fmla="*/ 7 h 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" h="7">
                  <a:moveTo>
                    <a:pt x="8" y="1"/>
                  </a:moveTo>
                  <a:lnTo>
                    <a:pt x="8" y="1"/>
                  </a:lnTo>
                  <a:lnTo>
                    <a:pt x="7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5" y="3"/>
                  </a:lnTo>
                  <a:lnTo>
                    <a:pt x="5" y="4"/>
                  </a:lnTo>
                  <a:lnTo>
                    <a:pt x="4" y="4"/>
                  </a:lnTo>
                  <a:lnTo>
                    <a:pt x="3" y="5"/>
                  </a:lnTo>
                  <a:lnTo>
                    <a:pt x="2" y="5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4" y="5"/>
                  </a:lnTo>
                  <a:lnTo>
                    <a:pt x="5" y="5"/>
                  </a:lnTo>
                  <a:lnTo>
                    <a:pt x="6" y="5"/>
                  </a:lnTo>
                  <a:lnTo>
                    <a:pt x="7" y="4"/>
                  </a:lnTo>
                  <a:lnTo>
                    <a:pt x="8" y="4"/>
                  </a:lnTo>
                  <a:lnTo>
                    <a:pt x="8" y="3"/>
                  </a:lnTo>
                  <a:lnTo>
                    <a:pt x="9" y="2"/>
                  </a:lnTo>
                  <a:lnTo>
                    <a:pt x="9" y="1"/>
                  </a:lnTo>
                  <a:lnTo>
                    <a:pt x="9" y="0"/>
                  </a:lnTo>
                  <a:lnTo>
                    <a:pt x="8" y="0"/>
                  </a:lnTo>
                  <a:lnTo>
                    <a:pt x="8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6" name="Freeform 607"/>
            <p:cNvSpPr>
              <a:spLocks/>
            </p:cNvSpPr>
            <p:nvPr/>
          </p:nvSpPr>
          <p:spPr bwMode="auto">
            <a:xfrm>
              <a:off x="753" y="3621"/>
              <a:ext cx="8" cy="6"/>
            </a:xfrm>
            <a:custGeom>
              <a:avLst/>
              <a:gdLst>
                <a:gd name="T0" fmla="*/ 6 w 8"/>
                <a:gd name="T1" fmla="*/ 1 h 6"/>
                <a:gd name="T2" fmla="*/ 6 w 8"/>
                <a:gd name="T3" fmla="*/ 1 h 6"/>
                <a:gd name="T4" fmla="*/ 6 w 8"/>
                <a:gd name="T5" fmla="*/ 2 h 6"/>
                <a:gd name="T6" fmla="*/ 5 w 8"/>
                <a:gd name="T7" fmla="*/ 2 h 6"/>
                <a:gd name="T8" fmla="*/ 5 w 8"/>
                <a:gd name="T9" fmla="*/ 2 h 6"/>
                <a:gd name="T10" fmla="*/ 5 w 8"/>
                <a:gd name="T11" fmla="*/ 2 h 6"/>
                <a:gd name="T12" fmla="*/ 4 w 8"/>
                <a:gd name="T13" fmla="*/ 3 h 6"/>
                <a:gd name="T14" fmla="*/ 4 w 8"/>
                <a:gd name="T15" fmla="*/ 3 h 6"/>
                <a:gd name="T16" fmla="*/ 3 w 8"/>
                <a:gd name="T17" fmla="*/ 3 h 6"/>
                <a:gd name="T18" fmla="*/ 3 w 8"/>
                <a:gd name="T19" fmla="*/ 3 h 6"/>
                <a:gd name="T20" fmla="*/ 2 w 8"/>
                <a:gd name="T21" fmla="*/ 4 h 6"/>
                <a:gd name="T22" fmla="*/ 2 w 8"/>
                <a:gd name="T23" fmla="*/ 4 h 6"/>
                <a:gd name="T24" fmla="*/ 1 w 8"/>
                <a:gd name="T25" fmla="*/ 4 h 6"/>
                <a:gd name="T26" fmla="*/ 1 w 8"/>
                <a:gd name="T27" fmla="*/ 4 h 6"/>
                <a:gd name="T28" fmla="*/ 1 w 8"/>
                <a:gd name="T29" fmla="*/ 4 h 6"/>
                <a:gd name="T30" fmla="*/ 0 w 8"/>
                <a:gd name="T31" fmla="*/ 5 h 6"/>
                <a:gd name="T32" fmla="*/ 0 w 8"/>
                <a:gd name="T33" fmla="*/ 5 h 6"/>
                <a:gd name="T34" fmla="*/ 1 w 8"/>
                <a:gd name="T35" fmla="*/ 5 h 6"/>
                <a:gd name="T36" fmla="*/ 1 w 8"/>
                <a:gd name="T37" fmla="*/ 5 h 6"/>
                <a:gd name="T38" fmla="*/ 2 w 8"/>
                <a:gd name="T39" fmla="*/ 5 h 6"/>
                <a:gd name="T40" fmla="*/ 2 w 8"/>
                <a:gd name="T41" fmla="*/ 5 h 6"/>
                <a:gd name="T42" fmla="*/ 3 w 8"/>
                <a:gd name="T43" fmla="*/ 5 h 6"/>
                <a:gd name="T44" fmla="*/ 3 w 8"/>
                <a:gd name="T45" fmla="*/ 5 h 6"/>
                <a:gd name="T46" fmla="*/ 3 w 8"/>
                <a:gd name="T47" fmla="*/ 5 h 6"/>
                <a:gd name="T48" fmla="*/ 4 w 8"/>
                <a:gd name="T49" fmla="*/ 5 h 6"/>
                <a:gd name="T50" fmla="*/ 4 w 8"/>
                <a:gd name="T51" fmla="*/ 4 h 6"/>
                <a:gd name="T52" fmla="*/ 5 w 8"/>
                <a:gd name="T53" fmla="*/ 4 h 6"/>
                <a:gd name="T54" fmla="*/ 5 w 8"/>
                <a:gd name="T55" fmla="*/ 4 h 6"/>
                <a:gd name="T56" fmla="*/ 6 w 8"/>
                <a:gd name="T57" fmla="*/ 4 h 6"/>
                <a:gd name="T58" fmla="*/ 6 w 8"/>
                <a:gd name="T59" fmla="*/ 3 h 6"/>
                <a:gd name="T60" fmla="*/ 6 w 8"/>
                <a:gd name="T61" fmla="*/ 3 h 6"/>
                <a:gd name="T62" fmla="*/ 7 w 8"/>
                <a:gd name="T63" fmla="*/ 3 h 6"/>
                <a:gd name="T64" fmla="*/ 7 w 8"/>
                <a:gd name="T65" fmla="*/ 2 h 6"/>
                <a:gd name="T66" fmla="*/ 7 w 8"/>
                <a:gd name="T67" fmla="*/ 2 h 6"/>
                <a:gd name="T68" fmla="*/ 7 w 8"/>
                <a:gd name="T69" fmla="*/ 1 h 6"/>
                <a:gd name="T70" fmla="*/ 7 w 8"/>
                <a:gd name="T71" fmla="*/ 1 h 6"/>
                <a:gd name="T72" fmla="*/ 7 w 8"/>
                <a:gd name="T73" fmla="*/ 0 h 6"/>
                <a:gd name="T74" fmla="*/ 7 w 8"/>
                <a:gd name="T75" fmla="*/ 0 h 6"/>
                <a:gd name="T76" fmla="*/ 6 w 8"/>
                <a:gd name="T77" fmla="*/ 0 h 6"/>
                <a:gd name="T78" fmla="*/ 6 w 8"/>
                <a:gd name="T79" fmla="*/ 0 h 6"/>
                <a:gd name="T80" fmla="*/ 6 w 8"/>
                <a:gd name="T81" fmla="*/ 1 h 6"/>
                <a:gd name="T82" fmla="*/ 6 w 8"/>
                <a:gd name="T83" fmla="*/ 1 h 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8"/>
                <a:gd name="T127" fmla="*/ 0 h 6"/>
                <a:gd name="T128" fmla="*/ 8 w 8"/>
                <a:gd name="T129" fmla="*/ 6 h 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8" h="6">
                  <a:moveTo>
                    <a:pt x="6" y="1"/>
                  </a:moveTo>
                  <a:lnTo>
                    <a:pt x="6" y="1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4"/>
                  </a:lnTo>
                  <a:lnTo>
                    <a:pt x="1" y="4"/>
                  </a:lnTo>
                  <a:lnTo>
                    <a:pt x="0" y="5"/>
                  </a:lnTo>
                  <a:lnTo>
                    <a:pt x="1" y="5"/>
                  </a:lnTo>
                  <a:lnTo>
                    <a:pt x="2" y="5"/>
                  </a:lnTo>
                  <a:lnTo>
                    <a:pt x="3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5" y="4"/>
                  </a:lnTo>
                  <a:lnTo>
                    <a:pt x="6" y="4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6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7" name="Freeform 608"/>
            <p:cNvSpPr>
              <a:spLocks/>
            </p:cNvSpPr>
            <p:nvPr/>
          </p:nvSpPr>
          <p:spPr bwMode="auto">
            <a:xfrm>
              <a:off x="759" y="3627"/>
              <a:ext cx="9" cy="6"/>
            </a:xfrm>
            <a:custGeom>
              <a:avLst/>
              <a:gdLst>
                <a:gd name="T0" fmla="*/ 7 w 9"/>
                <a:gd name="T1" fmla="*/ 1 h 6"/>
                <a:gd name="T2" fmla="*/ 7 w 9"/>
                <a:gd name="T3" fmla="*/ 1 h 6"/>
                <a:gd name="T4" fmla="*/ 6 w 9"/>
                <a:gd name="T5" fmla="*/ 1 h 6"/>
                <a:gd name="T6" fmla="*/ 6 w 9"/>
                <a:gd name="T7" fmla="*/ 2 h 6"/>
                <a:gd name="T8" fmla="*/ 5 w 9"/>
                <a:gd name="T9" fmla="*/ 2 h 6"/>
                <a:gd name="T10" fmla="*/ 5 w 9"/>
                <a:gd name="T11" fmla="*/ 3 h 6"/>
                <a:gd name="T12" fmla="*/ 4 w 9"/>
                <a:gd name="T13" fmla="*/ 3 h 6"/>
                <a:gd name="T14" fmla="*/ 3 w 9"/>
                <a:gd name="T15" fmla="*/ 3 h 6"/>
                <a:gd name="T16" fmla="*/ 3 w 9"/>
                <a:gd name="T17" fmla="*/ 3 h 6"/>
                <a:gd name="T18" fmla="*/ 2 w 9"/>
                <a:gd name="T19" fmla="*/ 3 h 6"/>
                <a:gd name="T20" fmla="*/ 2 w 9"/>
                <a:gd name="T21" fmla="*/ 3 h 6"/>
                <a:gd name="T22" fmla="*/ 1 w 9"/>
                <a:gd name="T23" fmla="*/ 3 h 6"/>
                <a:gd name="T24" fmla="*/ 1 w 9"/>
                <a:gd name="T25" fmla="*/ 4 h 6"/>
                <a:gd name="T26" fmla="*/ 0 w 9"/>
                <a:gd name="T27" fmla="*/ 4 h 6"/>
                <a:gd name="T28" fmla="*/ 0 w 9"/>
                <a:gd name="T29" fmla="*/ 5 h 6"/>
                <a:gd name="T30" fmla="*/ 0 w 9"/>
                <a:gd name="T31" fmla="*/ 5 h 6"/>
                <a:gd name="T32" fmla="*/ 1 w 9"/>
                <a:gd name="T33" fmla="*/ 5 h 6"/>
                <a:gd name="T34" fmla="*/ 1 w 9"/>
                <a:gd name="T35" fmla="*/ 5 h 6"/>
                <a:gd name="T36" fmla="*/ 2 w 9"/>
                <a:gd name="T37" fmla="*/ 5 h 6"/>
                <a:gd name="T38" fmla="*/ 2 w 9"/>
                <a:gd name="T39" fmla="*/ 5 h 6"/>
                <a:gd name="T40" fmla="*/ 2 w 9"/>
                <a:gd name="T41" fmla="*/ 5 h 6"/>
                <a:gd name="T42" fmla="*/ 3 w 9"/>
                <a:gd name="T43" fmla="*/ 5 h 6"/>
                <a:gd name="T44" fmla="*/ 3 w 9"/>
                <a:gd name="T45" fmla="*/ 4 h 6"/>
                <a:gd name="T46" fmla="*/ 4 w 9"/>
                <a:gd name="T47" fmla="*/ 4 h 6"/>
                <a:gd name="T48" fmla="*/ 5 w 9"/>
                <a:gd name="T49" fmla="*/ 4 h 6"/>
                <a:gd name="T50" fmla="*/ 5 w 9"/>
                <a:gd name="T51" fmla="*/ 4 h 6"/>
                <a:gd name="T52" fmla="*/ 6 w 9"/>
                <a:gd name="T53" fmla="*/ 4 h 6"/>
                <a:gd name="T54" fmla="*/ 6 w 9"/>
                <a:gd name="T55" fmla="*/ 3 h 6"/>
                <a:gd name="T56" fmla="*/ 6 w 9"/>
                <a:gd name="T57" fmla="*/ 3 h 6"/>
                <a:gd name="T58" fmla="*/ 7 w 9"/>
                <a:gd name="T59" fmla="*/ 3 h 6"/>
                <a:gd name="T60" fmla="*/ 7 w 9"/>
                <a:gd name="T61" fmla="*/ 3 h 6"/>
                <a:gd name="T62" fmla="*/ 7 w 9"/>
                <a:gd name="T63" fmla="*/ 2 h 6"/>
                <a:gd name="T64" fmla="*/ 8 w 9"/>
                <a:gd name="T65" fmla="*/ 2 h 6"/>
                <a:gd name="T66" fmla="*/ 8 w 9"/>
                <a:gd name="T67" fmla="*/ 2 h 6"/>
                <a:gd name="T68" fmla="*/ 8 w 9"/>
                <a:gd name="T69" fmla="*/ 1 h 6"/>
                <a:gd name="T70" fmla="*/ 8 w 9"/>
                <a:gd name="T71" fmla="*/ 1 h 6"/>
                <a:gd name="T72" fmla="*/ 8 w 9"/>
                <a:gd name="T73" fmla="*/ 0 h 6"/>
                <a:gd name="T74" fmla="*/ 7 w 9"/>
                <a:gd name="T75" fmla="*/ 0 h 6"/>
                <a:gd name="T76" fmla="*/ 7 w 9"/>
                <a:gd name="T77" fmla="*/ 0 h 6"/>
                <a:gd name="T78" fmla="*/ 7 w 9"/>
                <a:gd name="T79" fmla="*/ 0 h 6"/>
                <a:gd name="T80" fmla="*/ 7 w 9"/>
                <a:gd name="T81" fmla="*/ 1 h 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9"/>
                <a:gd name="T124" fmla="*/ 0 h 6"/>
                <a:gd name="T125" fmla="*/ 9 w 9"/>
                <a:gd name="T126" fmla="*/ 6 h 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9" h="6">
                  <a:moveTo>
                    <a:pt x="7" y="1"/>
                  </a:moveTo>
                  <a:lnTo>
                    <a:pt x="7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5"/>
                  </a:lnTo>
                  <a:lnTo>
                    <a:pt x="2" y="5"/>
                  </a:lnTo>
                  <a:lnTo>
                    <a:pt x="3" y="5"/>
                  </a:lnTo>
                  <a:lnTo>
                    <a:pt x="3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6" y="4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1"/>
                  </a:lnTo>
                  <a:lnTo>
                    <a:pt x="8" y="0"/>
                  </a:lnTo>
                  <a:lnTo>
                    <a:pt x="7" y="0"/>
                  </a:lnTo>
                  <a:lnTo>
                    <a:pt x="7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8" name="Freeform 609"/>
            <p:cNvSpPr>
              <a:spLocks/>
            </p:cNvSpPr>
            <p:nvPr/>
          </p:nvSpPr>
          <p:spPr bwMode="auto">
            <a:xfrm>
              <a:off x="767" y="3632"/>
              <a:ext cx="9" cy="6"/>
            </a:xfrm>
            <a:custGeom>
              <a:avLst/>
              <a:gdLst>
                <a:gd name="T0" fmla="*/ 7 w 9"/>
                <a:gd name="T1" fmla="*/ 0 h 6"/>
                <a:gd name="T2" fmla="*/ 7 w 9"/>
                <a:gd name="T3" fmla="*/ 1 h 6"/>
                <a:gd name="T4" fmla="*/ 6 w 9"/>
                <a:gd name="T5" fmla="*/ 1 h 6"/>
                <a:gd name="T6" fmla="*/ 6 w 9"/>
                <a:gd name="T7" fmla="*/ 1 h 6"/>
                <a:gd name="T8" fmla="*/ 6 w 9"/>
                <a:gd name="T9" fmla="*/ 2 h 6"/>
                <a:gd name="T10" fmla="*/ 5 w 9"/>
                <a:gd name="T11" fmla="*/ 2 h 6"/>
                <a:gd name="T12" fmla="*/ 5 w 9"/>
                <a:gd name="T13" fmla="*/ 2 h 6"/>
                <a:gd name="T14" fmla="*/ 5 w 9"/>
                <a:gd name="T15" fmla="*/ 3 h 6"/>
                <a:gd name="T16" fmla="*/ 4 w 9"/>
                <a:gd name="T17" fmla="*/ 3 h 6"/>
                <a:gd name="T18" fmla="*/ 3 w 9"/>
                <a:gd name="T19" fmla="*/ 3 h 6"/>
                <a:gd name="T20" fmla="*/ 3 w 9"/>
                <a:gd name="T21" fmla="*/ 3 h 6"/>
                <a:gd name="T22" fmla="*/ 3 w 9"/>
                <a:gd name="T23" fmla="*/ 3 h 6"/>
                <a:gd name="T24" fmla="*/ 2 w 9"/>
                <a:gd name="T25" fmla="*/ 3 h 6"/>
                <a:gd name="T26" fmla="*/ 2 w 9"/>
                <a:gd name="T27" fmla="*/ 4 h 6"/>
                <a:gd name="T28" fmla="*/ 2 w 9"/>
                <a:gd name="T29" fmla="*/ 4 h 6"/>
                <a:gd name="T30" fmla="*/ 1 w 9"/>
                <a:gd name="T31" fmla="*/ 4 h 6"/>
                <a:gd name="T32" fmla="*/ 1 w 9"/>
                <a:gd name="T33" fmla="*/ 4 h 6"/>
                <a:gd name="T34" fmla="*/ 1 w 9"/>
                <a:gd name="T35" fmla="*/ 4 h 6"/>
                <a:gd name="T36" fmla="*/ 0 w 9"/>
                <a:gd name="T37" fmla="*/ 4 h 6"/>
                <a:gd name="T38" fmla="*/ 0 w 9"/>
                <a:gd name="T39" fmla="*/ 5 h 6"/>
                <a:gd name="T40" fmla="*/ 0 w 9"/>
                <a:gd name="T41" fmla="*/ 5 h 6"/>
                <a:gd name="T42" fmla="*/ 1 w 9"/>
                <a:gd name="T43" fmla="*/ 5 h 6"/>
                <a:gd name="T44" fmla="*/ 1 w 9"/>
                <a:gd name="T45" fmla="*/ 5 h 6"/>
                <a:gd name="T46" fmla="*/ 1 w 9"/>
                <a:gd name="T47" fmla="*/ 5 h 6"/>
                <a:gd name="T48" fmla="*/ 2 w 9"/>
                <a:gd name="T49" fmla="*/ 5 h 6"/>
                <a:gd name="T50" fmla="*/ 2 w 9"/>
                <a:gd name="T51" fmla="*/ 5 h 6"/>
                <a:gd name="T52" fmla="*/ 3 w 9"/>
                <a:gd name="T53" fmla="*/ 5 h 6"/>
                <a:gd name="T54" fmla="*/ 3 w 9"/>
                <a:gd name="T55" fmla="*/ 5 h 6"/>
                <a:gd name="T56" fmla="*/ 4 w 9"/>
                <a:gd name="T57" fmla="*/ 4 h 6"/>
                <a:gd name="T58" fmla="*/ 5 w 9"/>
                <a:gd name="T59" fmla="*/ 4 h 6"/>
                <a:gd name="T60" fmla="*/ 5 w 9"/>
                <a:gd name="T61" fmla="*/ 4 h 6"/>
                <a:gd name="T62" fmla="*/ 6 w 9"/>
                <a:gd name="T63" fmla="*/ 4 h 6"/>
                <a:gd name="T64" fmla="*/ 6 w 9"/>
                <a:gd name="T65" fmla="*/ 4 h 6"/>
                <a:gd name="T66" fmla="*/ 7 w 9"/>
                <a:gd name="T67" fmla="*/ 3 h 6"/>
                <a:gd name="T68" fmla="*/ 7 w 9"/>
                <a:gd name="T69" fmla="*/ 3 h 6"/>
                <a:gd name="T70" fmla="*/ 7 w 9"/>
                <a:gd name="T71" fmla="*/ 3 h 6"/>
                <a:gd name="T72" fmla="*/ 7 w 9"/>
                <a:gd name="T73" fmla="*/ 2 h 6"/>
                <a:gd name="T74" fmla="*/ 8 w 9"/>
                <a:gd name="T75" fmla="*/ 2 h 6"/>
                <a:gd name="T76" fmla="*/ 8 w 9"/>
                <a:gd name="T77" fmla="*/ 1 h 6"/>
                <a:gd name="T78" fmla="*/ 8 w 9"/>
                <a:gd name="T79" fmla="*/ 1 h 6"/>
                <a:gd name="T80" fmla="*/ 8 w 9"/>
                <a:gd name="T81" fmla="*/ 0 h 6"/>
                <a:gd name="T82" fmla="*/ 8 w 9"/>
                <a:gd name="T83" fmla="*/ 0 h 6"/>
                <a:gd name="T84" fmla="*/ 7 w 9"/>
                <a:gd name="T85" fmla="*/ 0 h 6"/>
                <a:gd name="T86" fmla="*/ 7 w 9"/>
                <a:gd name="T87" fmla="*/ 0 h 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"/>
                <a:gd name="T133" fmla="*/ 0 h 6"/>
                <a:gd name="T134" fmla="*/ 9 w 9"/>
                <a:gd name="T135" fmla="*/ 6 h 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" h="6">
                  <a:moveTo>
                    <a:pt x="7" y="0"/>
                  </a:moveTo>
                  <a:lnTo>
                    <a:pt x="7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5"/>
                  </a:lnTo>
                  <a:lnTo>
                    <a:pt x="2" y="5"/>
                  </a:lnTo>
                  <a:lnTo>
                    <a:pt x="3" y="5"/>
                  </a:lnTo>
                  <a:lnTo>
                    <a:pt x="4" y="4"/>
                  </a:lnTo>
                  <a:lnTo>
                    <a:pt x="5" y="4"/>
                  </a:lnTo>
                  <a:lnTo>
                    <a:pt x="6" y="4"/>
                  </a:lnTo>
                  <a:lnTo>
                    <a:pt x="7" y="3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1"/>
                  </a:lnTo>
                  <a:lnTo>
                    <a:pt x="8" y="0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9" name="Freeform 610"/>
            <p:cNvSpPr>
              <a:spLocks/>
            </p:cNvSpPr>
            <p:nvPr/>
          </p:nvSpPr>
          <p:spPr bwMode="auto">
            <a:xfrm>
              <a:off x="774" y="3639"/>
              <a:ext cx="8" cy="4"/>
            </a:xfrm>
            <a:custGeom>
              <a:avLst/>
              <a:gdLst>
                <a:gd name="T0" fmla="*/ 5 w 8"/>
                <a:gd name="T1" fmla="*/ 1 h 4"/>
                <a:gd name="T2" fmla="*/ 5 w 8"/>
                <a:gd name="T3" fmla="*/ 1 h 4"/>
                <a:gd name="T4" fmla="*/ 5 w 8"/>
                <a:gd name="T5" fmla="*/ 1 h 4"/>
                <a:gd name="T6" fmla="*/ 5 w 8"/>
                <a:gd name="T7" fmla="*/ 1 h 4"/>
                <a:gd name="T8" fmla="*/ 4 w 8"/>
                <a:gd name="T9" fmla="*/ 2 h 4"/>
                <a:gd name="T10" fmla="*/ 4 w 8"/>
                <a:gd name="T11" fmla="*/ 2 h 4"/>
                <a:gd name="T12" fmla="*/ 3 w 8"/>
                <a:gd name="T13" fmla="*/ 2 h 4"/>
                <a:gd name="T14" fmla="*/ 3 w 8"/>
                <a:gd name="T15" fmla="*/ 2 h 4"/>
                <a:gd name="T16" fmla="*/ 3 w 8"/>
                <a:gd name="T17" fmla="*/ 2 h 4"/>
                <a:gd name="T18" fmla="*/ 2 w 8"/>
                <a:gd name="T19" fmla="*/ 2 h 4"/>
                <a:gd name="T20" fmla="*/ 2 w 8"/>
                <a:gd name="T21" fmla="*/ 2 h 4"/>
                <a:gd name="T22" fmla="*/ 1 w 8"/>
                <a:gd name="T23" fmla="*/ 2 h 4"/>
                <a:gd name="T24" fmla="*/ 1 w 8"/>
                <a:gd name="T25" fmla="*/ 2 h 4"/>
                <a:gd name="T26" fmla="*/ 0 w 8"/>
                <a:gd name="T27" fmla="*/ 2 h 4"/>
                <a:gd name="T28" fmla="*/ 0 w 8"/>
                <a:gd name="T29" fmla="*/ 3 h 4"/>
                <a:gd name="T30" fmla="*/ 0 w 8"/>
                <a:gd name="T31" fmla="*/ 3 h 4"/>
                <a:gd name="T32" fmla="*/ 1 w 8"/>
                <a:gd name="T33" fmla="*/ 3 h 4"/>
                <a:gd name="T34" fmla="*/ 1 w 8"/>
                <a:gd name="T35" fmla="*/ 3 h 4"/>
                <a:gd name="T36" fmla="*/ 2 w 8"/>
                <a:gd name="T37" fmla="*/ 3 h 4"/>
                <a:gd name="T38" fmla="*/ 2 w 8"/>
                <a:gd name="T39" fmla="*/ 3 h 4"/>
                <a:gd name="T40" fmla="*/ 2 w 8"/>
                <a:gd name="T41" fmla="*/ 3 h 4"/>
                <a:gd name="T42" fmla="*/ 3 w 8"/>
                <a:gd name="T43" fmla="*/ 3 h 4"/>
                <a:gd name="T44" fmla="*/ 3 w 8"/>
                <a:gd name="T45" fmla="*/ 3 h 4"/>
                <a:gd name="T46" fmla="*/ 4 w 8"/>
                <a:gd name="T47" fmla="*/ 3 h 4"/>
                <a:gd name="T48" fmla="*/ 4 w 8"/>
                <a:gd name="T49" fmla="*/ 3 h 4"/>
                <a:gd name="T50" fmla="*/ 4 w 8"/>
                <a:gd name="T51" fmla="*/ 2 h 4"/>
                <a:gd name="T52" fmla="*/ 5 w 8"/>
                <a:gd name="T53" fmla="*/ 2 h 4"/>
                <a:gd name="T54" fmla="*/ 5 w 8"/>
                <a:gd name="T55" fmla="*/ 2 h 4"/>
                <a:gd name="T56" fmla="*/ 6 w 8"/>
                <a:gd name="T57" fmla="*/ 2 h 4"/>
                <a:gd name="T58" fmla="*/ 6 w 8"/>
                <a:gd name="T59" fmla="*/ 2 h 4"/>
                <a:gd name="T60" fmla="*/ 7 w 8"/>
                <a:gd name="T61" fmla="*/ 2 h 4"/>
                <a:gd name="T62" fmla="*/ 7 w 8"/>
                <a:gd name="T63" fmla="*/ 1 h 4"/>
                <a:gd name="T64" fmla="*/ 7 w 8"/>
                <a:gd name="T65" fmla="*/ 1 h 4"/>
                <a:gd name="T66" fmla="*/ 7 w 8"/>
                <a:gd name="T67" fmla="*/ 1 h 4"/>
                <a:gd name="T68" fmla="*/ 7 w 8"/>
                <a:gd name="T69" fmla="*/ 0 h 4"/>
                <a:gd name="T70" fmla="*/ 7 w 8"/>
                <a:gd name="T71" fmla="*/ 0 h 4"/>
                <a:gd name="T72" fmla="*/ 6 w 8"/>
                <a:gd name="T73" fmla="*/ 0 h 4"/>
                <a:gd name="T74" fmla="*/ 6 w 8"/>
                <a:gd name="T75" fmla="*/ 0 h 4"/>
                <a:gd name="T76" fmla="*/ 6 w 8"/>
                <a:gd name="T77" fmla="*/ 0 h 4"/>
                <a:gd name="T78" fmla="*/ 5 w 8"/>
                <a:gd name="T79" fmla="*/ 1 h 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8"/>
                <a:gd name="T121" fmla="*/ 0 h 4"/>
                <a:gd name="T122" fmla="*/ 8 w 8"/>
                <a:gd name="T123" fmla="*/ 4 h 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8" h="4">
                  <a:moveTo>
                    <a:pt x="5" y="1"/>
                  </a:moveTo>
                  <a:lnTo>
                    <a:pt x="5" y="1"/>
                  </a:lnTo>
                  <a:lnTo>
                    <a:pt x="4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4" y="3"/>
                  </a:lnTo>
                  <a:lnTo>
                    <a:pt x="4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0" name="Freeform 611"/>
            <p:cNvSpPr>
              <a:spLocks/>
            </p:cNvSpPr>
            <p:nvPr/>
          </p:nvSpPr>
          <p:spPr bwMode="auto">
            <a:xfrm>
              <a:off x="781" y="3643"/>
              <a:ext cx="7" cy="4"/>
            </a:xfrm>
            <a:custGeom>
              <a:avLst/>
              <a:gdLst>
                <a:gd name="T0" fmla="*/ 5 w 7"/>
                <a:gd name="T1" fmla="*/ 1 h 4"/>
                <a:gd name="T2" fmla="*/ 5 w 7"/>
                <a:gd name="T3" fmla="*/ 1 h 4"/>
                <a:gd name="T4" fmla="*/ 5 w 7"/>
                <a:gd name="T5" fmla="*/ 1 h 4"/>
                <a:gd name="T6" fmla="*/ 4 w 7"/>
                <a:gd name="T7" fmla="*/ 1 h 4"/>
                <a:gd name="T8" fmla="*/ 4 w 7"/>
                <a:gd name="T9" fmla="*/ 2 h 4"/>
                <a:gd name="T10" fmla="*/ 3 w 7"/>
                <a:gd name="T11" fmla="*/ 2 h 4"/>
                <a:gd name="T12" fmla="*/ 3 w 7"/>
                <a:gd name="T13" fmla="*/ 2 h 4"/>
                <a:gd name="T14" fmla="*/ 2 w 7"/>
                <a:gd name="T15" fmla="*/ 2 h 4"/>
                <a:gd name="T16" fmla="*/ 2 w 7"/>
                <a:gd name="T17" fmla="*/ 2 h 4"/>
                <a:gd name="T18" fmla="*/ 1 w 7"/>
                <a:gd name="T19" fmla="*/ 2 h 4"/>
                <a:gd name="T20" fmla="*/ 1 w 7"/>
                <a:gd name="T21" fmla="*/ 2 h 4"/>
                <a:gd name="T22" fmla="*/ 1 w 7"/>
                <a:gd name="T23" fmla="*/ 2 h 4"/>
                <a:gd name="T24" fmla="*/ 1 w 7"/>
                <a:gd name="T25" fmla="*/ 2 h 4"/>
                <a:gd name="T26" fmla="*/ 0 w 7"/>
                <a:gd name="T27" fmla="*/ 2 h 4"/>
                <a:gd name="T28" fmla="*/ 0 w 7"/>
                <a:gd name="T29" fmla="*/ 3 h 4"/>
                <a:gd name="T30" fmla="*/ 1 w 7"/>
                <a:gd name="T31" fmla="*/ 3 h 4"/>
                <a:gd name="T32" fmla="*/ 1 w 7"/>
                <a:gd name="T33" fmla="*/ 3 h 4"/>
                <a:gd name="T34" fmla="*/ 1 w 7"/>
                <a:gd name="T35" fmla="*/ 3 h 4"/>
                <a:gd name="T36" fmla="*/ 1 w 7"/>
                <a:gd name="T37" fmla="*/ 3 h 4"/>
                <a:gd name="T38" fmla="*/ 2 w 7"/>
                <a:gd name="T39" fmla="*/ 3 h 4"/>
                <a:gd name="T40" fmla="*/ 2 w 7"/>
                <a:gd name="T41" fmla="*/ 3 h 4"/>
                <a:gd name="T42" fmla="*/ 3 w 7"/>
                <a:gd name="T43" fmla="*/ 3 h 4"/>
                <a:gd name="T44" fmla="*/ 3 w 7"/>
                <a:gd name="T45" fmla="*/ 3 h 4"/>
                <a:gd name="T46" fmla="*/ 4 w 7"/>
                <a:gd name="T47" fmla="*/ 3 h 4"/>
                <a:gd name="T48" fmla="*/ 4 w 7"/>
                <a:gd name="T49" fmla="*/ 2 h 4"/>
                <a:gd name="T50" fmla="*/ 5 w 7"/>
                <a:gd name="T51" fmla="*/ 2 h 4"/>
                <a:gd name="T52" fmla="*/ 5 w 7"/>
                <a:gd name="T53" fmla="*/ 2 h 4"/>
                <a:gd name="T54" fmla="*/ 6 w 7"/>
                <a:gd name="T55" fmla="*/ 2 h 4"/>
                <a:gd name="T56" fmla="*/ 6 w 7"/>
                <a:gd name="T57" fmla="*/ 2 h 4"/>
                <a:gd name="T58" fmla="*/ 6 w 7"/>
                <a:gd name="T59" fmla="*/ 1 h 4"/>
                <a:gd name="T60" fmla="*/ 6 w 7"/>
                <a:gd name="T61" fmla="*/ 1 h 4"/>
                <a:gd name="T62" fmla="*/ 6 w 7"/>
                <a:gd name="T63" fmla="*/ 1 h 4"/>
                <a:gd name="T64" fmla="*/ 6 w 7"/>
                <a:gd name="T65" fmla="*/ 0 h 4"/>
                <a:gd name="T66" fmla="*/ 6 w 7"/>
                <a:gd name="T67" fmla="*/ 0 h 4"/>
                <a:gd name="T68" fmla="*/ 6 w 7"/>
                <a:gd name="T69" fmla="*/ 0 h 4"/>
                <a:gd name="T70" fmla="*/ 6 w 7"/>
                <a:gd name="T71" fmla="*/ 0 h 4"/>
                <a:gd name="T72" fmla="*/ 5 w 7"/>
                <a:gd name="T73" fmla="*/ 0 h 4"/>
                <a:gd name="T74" fmla="*/ 5 w 7"/>
                <a:gd name="T75" fmla="*/ 1 h 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7"/>
                <a:gd name="T115" fmla="*/ 0 h 4"/>
                <a:gd name="T116" fmla="*/ 7 w 7"/>
                <a:gd name="T117" fmla="*/ 4 h 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7" h="4">
                  <a:moveTo>
                    <a:pt x="5" y="1"/>
                  </a:moveTo>
                  <a:lnTo>
                    <a:pt x="5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4" y="3"/>
                  </a:lnTo>
                  <a:lnTo>
                    <a:pt x="4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5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1" name="Freeform 612"/>
            <p:cNvSpPr>
              <a:spLocks/>
            </p:cNvSpPr>
            <p:nvPr/>
          </p:nvSpPr>
          <p:spPr bwMode="auto">
            <a:xfrm>
              <a:off x="786" y="3647"/>
              <a:ext cx="6" cy="4"/>
            </a:xfrm>
            <a:custGeom>
              <a:avLst/>
              <a:gdLst>
                <a:gd name="T0" fmla="*/ 4 w 6"/>
                <a:gd name="T1" fmla="*/ 1 h 4"/>
                <a:gd name="T2" fmla="*/ 4 w 6"/>
                <a:gd name="T3" fmla="*/ 1 h 4"/>
                <a:gd name="T4" fmla="*/ 4 w 6"/>
                <a:gd name="T5" fmla="*/ 1 h 4"/>
                <a:gd name="T6" fmla="*/ 4 w 6"/>
                <a:gd name="T7" fmla="*/ 1 h 4"/>
                <a:gd name="T8" fmla="*/ 3 w 6"/>
                <a:gd name="T9" fmla="*/ 2 h 4"/>
                <a:gd name="T10" fmla="*/ 3 w 6"/>
                <a:gd name="T11" fmla="*/ 2 h 4"/>
                <a:gd name="T12" fmla="*/ 2 w 6"/>
                <a:gd name="T13" fmla="*/ 2 h 4"/>
                <a:gd name="T14" fmla="*/ 2 w 6"/>
                <a:gd name="T15" fmla="*/ 2 h 4"/>
                <a:gd name="T16" fmla="*/ 1 w 6"/>
                <a:gd name="T17" fmla="*/ 2 h 4"/>
                <a:gd name="T18" fmla="*/ 1 w 6"/>
                <a:gd name="T19" fmla="*/ 2 h 4"/>
                <a:gd name="T20" fmla="*/ 0 w 6"/>
                <a:gd name="T21" fmla="*/ 2 h 4"/>
                <a:gd name="T22" fmla="*/ 0 w 6"/>
                <a:gd name="T23" fmla="*/ 2 h 4"/>
                <a:gd name="T24" fmla="*/ 0 w 6"/>
                <a:gd name="T25" fmla="*/ 2 h 4"/>
                <a:gd name="T26" fmla="*/ 0 w 6"/>
                <a:gd name="T27" fmla="*/ 3 h 4"/>
                <a:gd name="T28" fmla="*/ 0 w 6"/>
                <a:gd name="T29" fmla="*/ 3 h 4"/>
                <a:gd name="T30" fmla="*/ 0 w 6"/>
                <a:gd name="T31" fmla="*/ 3 h 4"/>
                <a:gd name="T32" fmla="*/ 1 w 6"/>
                <a:gd name="T33" fmla="*/ 3 h 4"/>
                <a:gd name="T34" fmla="*/ 1 w 6"/>
                <a:gd name="T35" fmla="*/ 3 h 4"/>
                <a:gd name="T36" fmla="*/ 2 w 6"/>
                <a:gd name="T37" fmla="*/ 3 h 4"/>
                <a:gd name="T38" fmla="*/ 2 w 6"/>
                <a:gd name="T39" fmla="*/ 3 h 4"/>
                <a:gd name="T40" fmla="*/ 3 w 6"/>
                <a:gd name="T41" fmla="*/ 3 h 4"/>
                <a:gd name="T42" fmla="*/ 3 w 6"/>
                <a:gd name="T43" fmla="*/ 3 h 4"/>
                <a:gd name="T44" fmla="*/ 4 w 6"/>
                <a:gd name="T45" fmla="*/ 3 h 4"/>
                <a:gd name="T46" fmla="*/ 4 w 6"/>
                <a:gd name="T47" fmla="*/ 2 h 4"/>
                <a:gd name="T48" fmla="*/ 4 w 6"/>
                <a:gd name="T49" fmla="*/ 2 h 4"/>
                <a:gd name="T50" fmla="*/ 5 w 6"/>
                <a:gd name="T51" fmla="*/ 2 h 4"/>
                <a:gd name="T52" fmla="*/ 5 w 6"/>
                <a:gd name="T53" fmla="*/ 2 h 4"/>
                <a:gd name="T54" fmla="*/ 5 w 6"/>
                <a:gd name="T55" fmla="*/ 2 h 4"/>
                <a:gd name="T56" fmla="*/ 5 w 6"/>
                <a:gd name="T57" fmla="*/ 2 h 4"/>
                <a:gd name="T58" fmla="*/ 5 w 6"/>
                <a:gd name="T59" fmla="*/ 1 h 4"/>
                <a:gd name="T60" fmla="*/ 5 w 6"/>
                <a:gd name="T61" fmla="*/ 1 h 4"/>
                <a:gd name="T62" fmla="*/ 5 w 6"/>
                <a:gd name="T63" fmla="*/ 1 h 4"/>
                <a:gd name="T64" fmla="*/ 5 w 6"/>
                <a:gd name="T65" fmla="*/ 0 h 4"/>
                <a:gd name="T66" fmla="*/ 5 w 6"/>
                <a:gd name="T67" fmla="*/ 0 h 4"/>
                <a:gd name="T68" fmla="*/ 5 w 6"/>
                <a:gd name="T69" fmla="*/ 0 h 4"/>
                <a:gd name="T70" fmla="*/ 5 w 6"/>
                <a:gd name="T71" fmla="*/ 0 h 4"/>
                <a:gd name="T72" fmla="*/ 4 w 6"/>
                <a:gd name="T73" fmla="*/ 0 h 4"/>
                <a:gd name="T74" fmla="*/ 4 w 6"/>
                <a:gd name="T75" fmla="*/ 1 h 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"/>
                <a:gd name="T115" fmla="*/ 0 h 4"/>
                <a:gd name="T116" fmla="*/ 6 w 6"/>
                <a:gd name="T117" fmla="*/ 4 h 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" h="4">
                  <a:moveTo>
                    <a:pt x="4" y="1"/>
                  </a:moveTo>
                  <a:lnTo>
                    <a:pt x="4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4" y="3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4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2" name="Freeform 613"/>
            <p:cNvSpPr>
              <a:spLocks/>
            </p:cNvSpPr>
            <p:nvPr/>
          </p:nvSpPr>
          <p:spPr bwMode="auto">
            <a:xfrm>
              <a:off x="710" y="3565"/>
              <a:ext cx="14" cy="12"/>
            </a:xfrm>
            <a:custGeom>
              <a:avLst/>
              <a:gdLst>
                <a:gd name="T0" fmla="*/ 12 w 14"/>
                <a:gd name="T1" fmla="*/ 1 h 12"/>
                <a:gd name="T2" fmla="*/ 12 w 14"/>
                <a:gd name="T3" fmla="*/ 2 h 12"/>
                <a:gd name="T4" fmla="*/ 11 w 14"/>
                <a:gd name="T5" fmla="*/ 2 h 12"/>
                <a:gd name="T6" fmla="*/ 11 w 14"/>
                <a:gd name="T7" fmla="*/ 3 h 12"/>
                <a:gd name="T8" fmla="*/ 10 w 14"/>
                <a:gd name="T9" fmla="*/ 3 h 12"/>
                <a:gd name="T10" fmla="*/ 10 w 14"/>
                <a:gd name="T11" fmla="*/ 4 h 12"/>
                <a:gd name="T12" fmla="*/ 9 w 14"/>
                <a:gd name="T13" fmla="*/ 5 h 12"/>
                <a:gd name="T14" fmla="*/ 8 w 14"/>
                <a:gd name="T15" fmla="*/ 5 h 12"/>
                <a:gd name="T16" fmla="*/ 8 w 14"/>
                <a:gd name="T17" fmla="*/ 6 h 12"/>
                <a:gd name="T18" fmla="*/ 7 w 14"/>
                <a:gd name="T19" fmla="*/ 6 h 12"/>
                <a:gd name="T20" fmla="*/ 6 w 14"/>
                <a:gd name="T21" fmla="*/ 6 h 12"/>
                <a:gd name="T22" fmla="*/ 5 w 14"/>
                <a:gd name="T23" fmla="*/ 7 h 12"/>
                <a:gd name="T24" fmla="*/ 5 w 14"/>
                <a:gd name="T25" fmla="*/ 8 h 12"/>
                <a:gd name="T26" fmla="*/ 4 w 14"/>
                <a:gd name="T27" fmla="*/ 8 h 12"/>
                <a:gd name="T28" fmla="*/ 3 w 14"/>
                <a:gd name="T29" fmla="*/ 8 h 12"/>
                <a:gd name="T30" fmla="*/ 3 w 14"/>
                <a:gd name="T31" fmla="*/ 9 h 12"/>
                <a:gd name="T32" fmla="*/ 2 w 14"/>
                <a:gd name="T33" fmla="*/ 9 h 12"/>
                <a:gd name="T34" fmla="*/ 1 w 14"/>
                <a:gd name="T35" fmla="*/ 9 h 12"/>
                <a:gd name="T36" fmla="*/ 1 w 14"/>
                <a:gd name="T37" fmla="*/ 9 h 12"/>
                <a:gd name="T38" fmla="*/ 1 w 14"/>
                <a:gd name="T39" fmla="*/ 10 h 12"/>
                <a:gd name="T40" fmla="*/ 0 w 14"/>
                <a:gd name="T41" fmla="*/ 10 h 12"/>
                <a:gd name="T42" fmla="*/ 1 w 14"/>
                <a:gd name="T43" fmla="*/ 11 h 12"/>
                <a:gd name="T44" fmla="*/ 1 w 14"/>
                <a:gd name="T45" fmla="*/ 11 h 12"/>
                <a:gd name="T46" fmla="*/ 1 w 14"/>
                <a:gd name="T47" fmla="*/ 10 h 12"/>
                <a:gd name="T48" fmla="*/ 2 w 14"/>
                <a:gd name="T49" fmla="*/ 10 h 12"/>
                <a:gd name="T50" fmla="*/ 3 w 14"/>
                <a:gd name="T51" fmla="*/ 10 h 12"/>
                <a:gd name="T52" fmla="*/ 3 w 14"/>
                <a:gd name="T53" fmla="*/ 10 h 12"/>
                <a:gd name="T54" fmla="*/ 5 w 14"/>
                <a:gd name="T55" fmla="*/ 9 h 12"/>
                <a:gd name="T56" fmla="*/ 5 w 14"/>
                <a:gd name="T57" fmla="*/ 8 h 12"/>
                <a:gd name="T58" fmla="*/ 7 w 14"/>
                <a:gd name="T59" fmla="*/ 8 h 12"/>
                <a:gd name="T60" fmla="*/ 8 w 14"/>
                <a:gd name="T61" fmla="*/ 8 h 12"/>
                <a:gd name="T62" fmla="*/ 8 w 14"/>
                <a:gd name="T63" fmla="*/ 7 h 12"/>
                <a:gd name="T64" fmla="*/ 10 w 14"/>
                <a:gd name="T65" fmla="*/ 6 h 12"/>
                <a:gd name="T66" fmla="*/ 10 w 14"/>
                <a:gd name="T67" fmla="*/ 6 h 12"/>
                <a:gd name="T68" fmla="*/ 11 w 14"/>
                <a:gd name="T69" fmla="*/ 5 h 12"/>
                <a:gd name="T70" fmla="*/ 12 w 14"/>
                <a:gd name="T71" fmla="*/ 5 h 12"/>
                <a:gd name="T72" fmla="*/ 12 w 14"/>
                <a:gd name="T73" fmla="*/ 4 h 12"/>
                <a:gd name="T74" fmla="*/ 13 w 14"/>
                <a:gd name="T75" fmla="*/ 3 h 12"/>
                <a:gd name="T76" fmla="*/ 13 w 14"/>
                <a:gd name="T77" fmla="*/ 3 h 12"/>
                <a:gd name="T78" fmla="*/ 13 w 14"/>
                <a:gd name="T79" fmla="*/ 2 h 12"/>
                <a:gd name="T80" fmla="*/ 13 w 14"/>
                <a:gd name="T81" fmla="*/ 1 h 12"/>
                <a:gd name="T82" fmla="*/ 13 w 14"/>
                <a:gd name="T83" fmla="*/ 1 h 12"/>
                <a:gd name="T84" fmla="*/ 13 w 14"/>
                <a:gd name="T85" fmla="*/ 0 h 12"/>
                <a:gd name="T86" fmla="*/ 12 w 14"/>
                <a:gd name="T87" fmla="*/ 0 h 12"/>
                <a:gd name="T88" fmla="*/ 12 w 14"/>
                <a:gd name="T89" fmla="*/ 1 h 12"/>
                <a:gd name="T90" fmla="*/ 12 w 14"/>
                <a:gd name="T91" fmla="*/ 1 h 1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4"/>
                <a:gd name="T139" fmla="*/ 0 h 12"/>
                <a:gd name="T140" fmla="*/ 14 w 14"/>
                <a:gd name="T141" fmla="*/ 12 h 1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4" h="12">
                  <a:moveTo>
                    <a:pt x="12" y="1"/>
                  </a:moveTo>
                  <a:lnTo>
                    <a:pt x="12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9" y="5"/>
                  </a:lnTo>
                  <a:lnTo>
                    <a:pt x="8" y="5"/>
                  </a:lnTo>
                  <a:lnTo>
                    <a:pt x="8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7"/>
                  </a:lnTo>
                  <a:lnTo>
                    <a:pt x="5" y="8"/>
                  </a:lnTo>
                  <a:lnTo>
                    <a:pt x="4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2" y="9"/>
                  </a:lnTo>
                  <a:lnTo>
                    <a:pt x="1" y="9"/>
                  </a:lnTo>
                  <a:lnTo>
                    <a:pt x="1" y="10"/>
                  </a:lnTo>
                  <a:lnTo>
                    <a:pt x="0" y="10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5" y="9"/>
                  </a:lnTo>
                  <a:lnTo>
                    <a:pt x="5" y="8"/>
                  </a:lnTo>
                  <a:lnTo>
                    <a:pt x="7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2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3" name="Freeform 614"/>
            <p:cNvSpPr>
              <a:spLocks/>
            </p:cNvSpPr>
            <p:nvPr/>
          </p:nvSpPr>
          <p:spPr bwMode="auto">
            <a:xfrm>
              <a:off x="699" y="3565"/>
              <a:ext cx="14" cy="12"/>
            </a:xfrm>
            <a:custGeom>
              <a:avLst/>
              <a:gdLst>
                <a:gd name="T0" fmla="*/ 11 w 14"/>
                <a:gd name="T1" fmla="*/ 1 h 12"/>
                <a:gd name="T2" fmla="*/ 11 w 14"/>
                <a:gd name="T3" fmla="*/ 2 h 12"/>
                <a:gd name="T4" fmla="*/ 10 w 14"/>
                <a:gd name="T5" fmla="*/ 3 h 12"/>
                <a:gd name="T6" fmla="*/ 10 w 14"/>
                <a:gd name="T7" fmla="*/ 3 h 12"/>
                <a:gd name="T8" fmla="*/ 9 w 14"/>
                <a:gd name="T9" fmla="*/ 4 h 12"/>
                <a:gd name="T10" fmla="*/ 9 w 14"/>
                <a:gd name="T11" fmla="*/ 5 h 12"/>
                <a:gd name="T12" fmla="*/ 8 w 14"/>
                <a:gd name="T13" fmla="*/ 5 h 12"/>
                <a:gd name="T14" fmla="*/ 7 w 14"/>
                <a:gd name="T15" fmla="*/ 6 h 12"/>
                <a:gd name="T16" fmla="*/ 6 w 14"/>
                <a:gd name="T17" fmla="*/ 6 h 12"/>
                <a:gd name="T18" fmla="*/ 5 w 14"/>
                <a:gd name="T19" fmla="*/ 6 h 12"/>
                <a:gd name="T20" fmla="*/ 5 w 14"/>
                <a:gd name="T21" fmla="*/ 7 h 12"/>
                <a:gd name="T22" fmla="*/ 4 w 14"/>
                <a:gd name="T23" fmla="*/ 8 h 12"/>
                <a:gd name="T24" fmla="*/ 3 w 14"/>
                <a:gd name="T25" fmla="*/ 8 h 12"/>
                <a:gd name="T26" fmla="*/ 3 w 14"/>
                <a:gd name="T27" fmla="*/ 8 h 12"/>
                <a:gd name="T28" fmla="*/ 2 w 14"/>
                <a:gd name="T29" fmla="*/ 9 h 12"/>
                <a:gd name="T30" fmla="*/ 1 w 14"/>
                <a:gd name="T31" fmla="*/ 9 h 12"/>
                <a:gd name="T32" fmla="*/ 1 w 14"/>
                <a:gd name="T33" fmla="*/ 9 h 12"/>
                <a:gd name="T34" fmla="*/ 0 w 14"/>
                <a:gd name="T35" fmla="*/ 10 h 12"/>
                <a:gd name="T36" fmla="*/ 0 w 14"/>
                <a:gd name="T37" fmla="*/ 10 h 12"/>
                <a:gd name="T38" fmla="*/ 0 w 14"/>
                <a:gd name="T39" fmla="*/ 11 h 12"/>
                <a:gd name="T40" fmla="*/ 1 w 14"/>
                <a:gd name="T41" fmla="*/ 11 h 12"/>
                <a:gd name="T42" fmla="*/ 1 w 14"/>
                <a:gd name="T43" fmla="*/ 11 h 12"/>
                <a:gd name="T44" fmla="*/ 1 w 14"/>
                <a:gd name="T45" fmla="*/ 10 h 12"/>
                <a:gd name="T46" fmla="*/ 2 w 14"/>
                <a:gd name="T47" fmla="*/ 10 h 12"/>
                <a:gd name="T48" fmla="*/ 3 w 14"/>
                <a:gd name="T49" fmla="*/ 10 h 12"/>
                <a:gd name="T50" fmla="*/ 3 w 14"/>
                <a:gd name="T51" fmla="*/ 10 h 12"/>
                <a:gd name="T52" fmla="*/ 4 w 14"/>
                <a:gd name="T53" fmla="*/ 9 h 12"/>
                <a:gd name="T54" fmla="*/ 5 w 14"/>
                <a:gd name="T55" fmla="*/ 8 h 12"/>
                <a:gd name="T56" fmla="*/ 6 w 14"/>
                <a:gd name="T57" fmla="*/ 8 h 12"/>
                <a:gd name="T58" fmla="*/ 7 w 14"/>
                <a:gd name="T59" fmla="*/ 8 h 12"/>
                <a:gd name="T60" fmla="*/ 8 w 14"/>
                <a:gd name="T61" fmla="*/ 7 h 12"/>
                <a:gd name="T62" fmla="*/ 9 w 14"/>
                <a:gd name="T63" fmla="*/ 6 h 12"/>
                <a:gd name="T64" fmla="*/ 10 w 14"/>
                <a:gd name="T65" fmla="*/ 6 h 12"/>
                <a:gd name="T66" fmla="*/ 10 w 14"/>
                <a:gd name="T67" fmla="*/ 5 h 12"/>
                <a:gd name="T68" fmla="*/ 11 w 14"/>
                <a:gd name="T69" fmla="*/ 5 h 12"/>
                <a:gd name="T70" fmla="*/ 12 w 14"/>
                <a:gd name="T71" fmla="*/ 4 h 12"/>
                <a:gd name="T72" fmla="*/ 12 w 14"/>
                <a:gd name="T73" fmla="*/ 3 h 12"/>
                <a:gd name="T74" fmla="*/ 12 w 14"/>
                <a:gd name="T75" fmla="*/ 3 h 12"/>
                <a:gd name="T76" fmla="*/ 13 w 14"/>
                <a:gd name="T77" fmla="*/ 2 h 12"/>
                <a:gd name="T78" fmla="*/ 13 w 14"/>
                <a:gd name="T79" fmla="*/ 1 h 12"/>
                <a:gd name="T80" fmla="*/ 13 w 14"/>
                <a:gd name="T81" fmla="*/ 1 h 12"/>
                <a:gd name="T82" fmla="*/ 12 w 14"/>
                <a:gd name="T83" fmla="*/ 1 h 12"/>
                <a:gd name="T84" fmla="*/ 12 w 14"/>
                <a:gd name="T85" fmla="*/ 0 h 12"/>
                <a:gd name="T86" fmla="*/ 12 w 14"/>
                <a:gd name="T87" fmla="*/ 0 h 12"/>
                <a:gd name="T88" fmla="*/ 12 w 14"/>
                <a:gd name="T89" fmla="*/ 1 h 12"/>
                <a:gd name="T90" fmla="*/ 11 w 14"/>
                <a:gd name="T91" fmla="*/ 1 h 12"/>
                <a:gd name="T92" fmla="*/ 11 w 14"/>
                <a:gd name="T93" fmla="*/ 1 h 1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4"/>
                <a:gd name="T142" fmla="*/ 0 h 12"/>
                <a:gd name="T143" fmla="*/ 14 w 14"/>
                <a:gd name="T144" fmla="*/ 12 h 1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4" h="12">
                  <a:moveTo>
                    <a:pt x="11" y="1"/>
                  </a:moveTo>
                  <a:lnTo>
                    <a:pt x="11" y="2"/>
                  </a:lnTo>
                  <a:lnTo>
                    <a:pt x="10" y="3"/>
                  </a:lnTo>
                  <a:lnTo>
                    <a:pt x="9" y="4"/>
                  </a:lnTo>
                  <a:lnTo>
                    <a:pt x="9" y="5"/>
                  </a:lnTo>
                  <a:lnTo>
                    <a:pt x="8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4" y="8"/>
                  </a:lnTo>
                  <a:lnTo>
                    <a:pt x="3" y="8"/>
                  </a:lnTo>
                  <a:lnTo>
                    <a:pt x="2" y="9"/>
                  </a:lnTo>
                  <a:lnTo>
                    <a:pt x="1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4" y="9"/>
                  </a:lnTo>
                  <a:lnTo>
                    <a:pt x="5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4" name="Freeform 615"/>
            <p:cNvSpPr>
              <a:spLocks/>
            </p:cNvSpPr>
            <p:nvPr/>
          </p:nvSpPr>
          <p:spPr bwMode="auto">
            <a:xfrm>
              <a:off x="685" y="3568"/>
              <a:ext cx="14" cy="11"/>
            </a:xfrm>
            <a:custGeom>
              <a:avLst/>
              <a:gdLst>
                <a:gd name="T0" fmla="*/ 12 w 14"/>
                <a:gd name="T1" fmla="*/ 1 h 11"/>
                <a:gd name="T2" fmla="*/ 11 w 14"/>
                <a:gd name="T3" fmla="*/ 1 h 11"/>
                <a:gd name="T4" fmla="*/ 11 w 14"/>
                <a:gd name="T5" fmla="*/ 2 h 11"/>
                <a:gd name="T6" fmla="*/ 10 w 14"/>
                <a:gd name="T7" fmla="*/ 3 h 11"/>
                <a:gd name="T8" fmla="*/ 10 w 14"/>
                <a:gd name="T9" fmla="*/ 3 h 11"/>
                <a:gd name="T10" fmla="*/ 10 w 14"/>
                <a:gd name="T11" fmla="*/ 3 h 11"/>
                <a:gd name="T12" fmla="*/ 9 w 14"/>
                <a:gd name="T13" fmla="*/ 4 h 11"/>
                <a:gd name="T14" fmla="*/ 8 w 14"/>
                <a:gd name="T15" fmla="*/ 4 h 11"/>
                <a:gd name="T16" fmla="*/ 8 w 14"/>
                <a:gd name="T17" fmla="*/ 5 h 11"/>
                <a:gd name="T18" fmla="*/ 7 w 14"/>
                <a:gd name="T19" fmla="*/ 6 h 11"/>
                <a:gd name="T20" fmla="*/ 6 w 14"/>
                <a:gd name="T21" fmla="*/ 6 h 11"/>
                <a:gd name="T22" fmla="*/ 5 w 14"/>
                <a:gd name="T23" fmla="*/ 7 h 11"/>
                <a:gd name="T24" fmla="*/ 5 w 14"/>
                <a:gd name="T25" fmla="*/ 7 h 11"/>
                <a:gd name="T26" fmla="*/ 3 w 14"/>
                <a:gd name="T27" fmla="*/ 8 h 11"/>
                <a:gd name="T28" fmla="*/ 3 w 14"/>
                <a:gd name="T29" fmla="*/ 8 h 11"/>
                <a:gd name="T30" fmla="*/ 2 w 14"/>
                <a:gd name="T31" fmla="*/ 8 h 11"/>
                <a:gd name="T32" fmla="*/ 1 w 14"/>
                <a:gd name="T33" fmla="*/ 8 h 11"/>
                <a:gd name="T34" fmla="*/ 1 w 14"/>
                <a:gd name="T35" fmla="*/ 8 h 11"/>
                <a:gd name="T36" fmla="*/ 1 w 14"/>
                <a:gd name="T37" fmla="*/ 9 h 11"/>
                <a:gd name="T38" fmla="*/ 0 w 14"/>
                <a:gd name="T39" fmla="*/ 9 h 11"/>
                <a:gd name="T40" fmla="*/ 0 w 14"/>
                <a:gd name="T41" fmla="*/ 9 h 11"/>
                <a:gd name="T42" fmla="*/ 0 w 14"/>
                <a:gd name="T43" fmla="*/ 10 h 11"/>
                <a:gd name="T44" fmla="*/ 1 w 14"/>
                <a:gd name="T45" fmla="*/ 10 h 11"/>
                <a:gd name="T46" fmla="*/ 1 w 14"/>
                <a:gd name="T47" fmla="*/ 10 h 11"/>
                <a:gd name="T48" fmla="*/ 2 w 14"/>
                <a:gd name="T49" fmla="*/ 10 h 11"/>
                <a:gd name="T50" fmla="*/ 3 w 14"/>
                <a:gd name="T51" fmla="*/ 9 h 11"/>
                <a:gd name="T52" fmla="*/ 3 w 14"/>
                <a:gd name="T53" fmla="*/ 9 h 11"/>
                <a:gd name="T54" fmla="*/ 4 w 14"/>
                <a:gd name="T55" fmla="*/ 9 h 11"/>
                <a:gd name="T56" fmla="*/ 5 w 14"/>
                <a:gd name="T57" fmla="*/ 8 h 11"/>
                <a:gd name="T58" fmla="*/ 6 w 14"/>
                <a:gd name="T59" fmla="*/ 8 h 11"/>
                <a:gd name="T60" fmla="*/ 7 w 14"/>
                <a:gd name="T61" fmla="*/ 7 h 11"/>
                <a:gd name="T62" fmla="*/ 8 w 14"/>
                <a:gd name="T63" fmla="*/ 6 h 11"/>
                <a:gd name="T64" fmla="*/ 9 w 14"/>
                <a:gd name="T65" fmla="*/ 6 h 11"/>
                <a:gd name="T66" fmla="*/ 10 w 14"/>
                <a:gd name="T67" fmla="*/ 6 h 11"/>
                <a:gd name="T68" fmla="*/ 10 w 14"/>
                <a:gd name="T69" fmla="*/ 5 h 11"/>
                <a:gd name="T70" fmla="*/ 11 w 14"/>
                <a:gd name="T71" fmla="*/ 4 h 11"/>
                <a:gd name="T72" fmla="*/ 12 w 14"/>
                <a:gd name="T73" fmla="*/ 4 h 11"/>
                <a:gd name="T74" fmla="*/ 12 w 14"/>
                <a:gd name="T75" fmla="*/ 3 h 11"/>
                <a:gd name="T76" fmla="*/ 12 w 14"/>
                <a:gd name="T77" fmla="*/ 3 h 11"/>
                <a:gd name="T78" fmla="*/ 13 w 14"/>
                <a:gd name="T79" fmla="*/ 3 h 11"/>
                <a:gd name="T80" fmla="*/ 13 w 14"/>
                <a:gd name="T81" fmla="*/ 2 h 11"/>
                <a:gd name="T82" fmla="*/ 13 w 14"/>
                <a:gd name="T83" fmla="*/ 1 h 11"/>
                <a:gd name="T84" fmla="*/ 13 w 14"/>
                <a:gd name="T85" fmla="*/ 1 h 11"/>
                <a:gd name="T86" fmla="*/ 12 w 14"/>
                <a:gd name="T87" fmla="*/ 1 h 11"/>
                <a:gd name="T88" fmla="*/ 12 w 14"/>
                <a:gd name="T89" fmla="*/ 0 h 11"/>
                <a:gd name="T90" fmla="*/ 12 w 14"/>
                <a:gd name="T91" fmla="*/ 0 h 11"/>
                <a:gd name="T92" fmla="*/ 12 w 14"/>
                <a:gd name="T93" fmla="*/ 1 h 11"/>
                <a:gd name="T94" fmla="*/ 12 w 14"/>
                <a:gd name="T95" fmla="*/ 1 h 1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4"/>
                <a:gd name="T145" fmla="*/ 0 h 11"/>
                <a:gd name="T146" fmla="*/ 14 w 14"/>
                <a:gd name="T147" fmla="*/ 11 h 1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4" h="11">
                  <a:moveTo>
                    <a:pt x="12" y="1"/>
                  </a:moveTo>
                  <a:lnTo>
                    <a:pt x="11" y="1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9" y="4"/>
                  </a:lnTo>
                  <a:lnTo>
                    <a:pt x="8" y="4"/>
                  </a:lnTo>
                  <a:lnTo>
                    <a:pt x="8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7"/>
                  </a:lnTo>
                  <a:lnTo>
                    <a:pt x="3" y="8"/>
                  </a:lnTo>
                  <a:lnTo>
                    <a:pt x="2" y="8"/>
                  </a:lnTo>
                  <a:lnTo>
                    <a:pt x="1" y="8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3" y="9"/>
                  </a:lnTo>
                  <a:lnTo>
                    <a:pt x="4" y="9"/>
                  </a:lnTo>
                  <a:lnTo>
                    <a:pt x="5" y="8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6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5" name="Freeform 616"/>
            <p:cNvSpPr>
              <a:spLocks/>
            </p:cNvSpPr>
            <p:nvPr/>
          </p:nvSpPr>
          <p:spPr bwMode="auto">
            <a:xfrm>
              <a:off x="839" y="3513"/>
              <a:ext cx="147" cy="255"/>
            </a:xfrm>
            <a:custGeom>
              <a:avLst/>
              <a:gdLst>
                <a:gd name="T0" fmla="*/ 0 w 147"/>
                <a:gd name="T1" fmla="*/ 75 h 255"/>
                <a:gd name="T2" fmla="*/ 2 w 147"/>
                <a:gd name="T3" fmla="*/ 76 h 255"/>
                <a:gd name="T4" fmla="*/ 4 w 147"/>
                <a:gd name="T5" fmla="*/ 77 h 255"/>
                <a:gd name="T6" fmla="*/ 7 w 147"/>
                <a:gd name="T7" fmla="*/ 77 h 255"/>
                <a:gd name="T8" fmla="*/ 10 w 147"/>
                <a:gd name="T9" fmla="*/ 77 h 255"/>
                <a:gd name="T10" fmla="*/ 20 w 147"/>
                <a:gd name="T11" fmla="*/ 76 h 255"/>
                <a:gd name="T12" fmla="*/ 33 w 147"/>
                <a:gd name="T13" fmla="*/ 69 h 255"/>
                <a:gd name="T14" fmla="*/ 44 w 147"/>
                <a:gd name="T15" fmla="*/ 59 h 255"/>
                <a:gd name="T16" fmla="*/ 55 w 147"/>
                <a:gd name="T17" fmla="*/ 44 h 255"/>
                <a:gd name="T18" fmla="*/ 61 w 147"/>
                <a:gd name="T19" fmla="*/ 24 h 255"/>
                <a:gd name="T20" fmla="*/ 62 w 147"/>
                <a:gd name="T21" fmla="*/ 15 h 255"/>
                <a:gd name="T22" fmla="*/ 62 w 147"/>
                <a:gd name="T23" fmla="*/ 12 h 255"/>
                <a:gd name="T24" fmla="*/ 63 w 147"/>
                <a:gd name="T25" fmla="*/ 10 h 255"/>
                <a:gd name="T26" fmla="*/ 71 w 147"/>
                <a:gd name="T27" fmla="*/ 12 h 255"/>
                <a:gd name="T28" fmla="*/ 89 w 147"/>
                <a:gd name="T29" fmla="*/ 24 h 255"/>
                <a:gd name="T30" fmla="*/ 107 w 147"/>
                <a:gd name="T31" fmla="*/ 43 h 255"/>
                <a:gd name="T32" fmla="*/ 122 w 147"/>
                <a:gd name="T33" fmla="*/ 66 h 255"/>
                <a:gd name="T34" fmla="*/ 134 w 147"/>
                <a:gd name="T35" fmla="*/ 92 h 255"/>
                <a:gd name="T36" fmla="*/ 140 w 147"/>
                <a:gd name="T37" fmla="*/ 117 h 255"/>
                <a:gd name="T38" fmla="*/ 140 w 147"/>
                <a:gd name="T39" fmla="*/ 139 h 255"/>
                <a:gd name="T40" fmla="*/ 139 w 147"/>
                <a:gd name="T41" fmla="*/ 165 h 255"/>
                <a:gd name="T42" fmla="*/ 136 w 147"/>
                <a:gd name="T43" fmla="*/ 193 h 255"/>
                <a:gd name="T44" fmla="*/ 135 w 147"/>
                <a:gd name="T45" fmla="*/ 221 h 255"/>
                <a:gd name="T46" fmla="*/ 136 w 147"/>
                <a:gd name="T47" fmla="*/ 240 h 255"/>
                <a:gd name="T48" fmla="*/ 138 w 147"/>
                <a:gd name="T49" fmla="*/ 248 h 255"/>
                <a:gd name="T50" fmla="*/ 140 w 147"/>
                <a:gd name="T51" fmla="*/ 251 h 255"/>
                <a:gd name="T52" fmla="*/ 142 w 147"/>
                <a:gd name="T53" fmla="*/ 254 h 255"/>
                <a:gd name="T54" fmla="*/ 143 w 147"/>
                <a:gd name="T55" fmla="*/ 251 h 255"/>
                <a:gd name="T56" fmla="*/ 141 w 147"/>
                <a:gd name="T57" fmla="*/ 242 h 255"/>
                <a:gd name="T58" fmla="*/ 140 w 147"/>
                <a:gd name="T59" fmla="*/ 221 h 255"/>
                <a:gd name="T60" fmla="*/ 141 w 147"/>
                <a:gd name="T61" fmla="*/ 193 h 255"/>
                <a:gd name="T62" fmla="*/ 144 w 147"/>
                <a:gd name="T63" fmla="*/ 165 h 255"/>
                <a:gd name="T64" fmla="*/ 146 w 147"/>
                <a:gd name="T65" fmla="*/ 139 h 255"/>
                <a:gd name="T66" fmla="*/ 145 w 147"/>
                <a:gd name="T67" fmla="*/ 116 h 255"/>
                <a:gd name="T68" fmla="*/ 139 w 147"/>
                <a:gd name="T69" fmla="*/ 91 h 255"/>
                <a:gd name="T70" fmla="*/ 127 w 147"/>
                <a:gd name="T71" fmla="*/ 64 h 255"/>
                <a:gd name="T72" fmla="*/ 110 w 147"/>
                <a:gd name="T73" fmla="*/ 38 h 255"/>
                <a:gd name="T74" fmla="*/ 91 w 147"/>
                <a:gd name="T75" fmla="*/ 17 h 255"/>
                <a:gd name="T76" fmla="*/ 68 w 147"/>
                <a:gd name="T77" fmla="*/ 3 h 255"/>
                <a:gd name="T78" fmla="*/ 58 w 147"/>
                <a:gd name="T79" fmla="*/ 0 h 255"/>
                <a:gd name="T80" fmla="*/ 56 w 147"/>
                <a:gd name="T81" fmla="*/ 2 h 255"/>
                <a:gd name="T82" fmla="*/ 54 w 147"/>
                <a:gd name="T83" fmla="*/ 5 h 255"/>
                <a:gd name="T84" fmla="*/ 54 w 147"/>
                <a:gd name="T85" fmla="*/ 9 h 255"/>
                <a:gd name="T86" fmla="*/ 54 w 147"/>
                <a:gd name="T87" fmla="*/ 13 h 255"/>
                <a:gd name="T88" fmla="*/ 54 w 147"/>
                <a:gd name="T89" fmla="*/ 21 h 255"/>
                <a:gd name="T90" fmla="*/ 48 w 147"/>
                <a:gd name="T91" fmla="*/ 39 h 255"/>
                <a:gd name="T92" fmla="*/ 39 w 147"/>
                <a:gd name="T93" fmla="*/ 52 h 255"/>
                <a:gd name="T94" fmla="*/ 29 w 147"/>
                <a:gd name="T95" fmla="*/ 62 h 255"/>
                <a:gd name="T96" fmla="*/ 17 w 147"/>
                <a:gd name="T97" fmla="*/ 68 h 255"/>
                <a:gd name="T98" fmla="*/ 8 w 147"/>
                <a:gd name="T99" fmla="*/ 71 h 255"/>
                <a:gd name="T100" fmla="*/ 5 w 147"/>
                <a:gd name="T101" fmla="*/ 71 h 255"/>
                <a:gd name="T102" fmla="*/ 2 w 147"/>
                <a:gd name="T103" fmla="*/ 72 h 255"/>
                <a:gd name="T104" fmla="*/ 0 w 147"/>
                <a:gd name="T105" fmla="*/ 73 h 25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"/>
                <a:gd name="T160" fmla="*/ 0 h 255"/>
                <a:gd name="T161" fmla="*/ 147 w 147"/>
                <a:gd name="T162" fmla="*/ 255 h 25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" h="255">
                  <a:moveTo>
                    <a:pt x="0" y="74"/>
                  </a:moveTo>
                  <a:lnTo>
                    <a:pt x="0" y="74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1" y="76"/>
                  </a:lnTo>
                  <a:lnTo>
                    <a:pt x="2" y="76"/>
                  </a:lnTo>
                  <a:lnTo>
                    <a:pt x="2" y="77"/>
                  </a:lnTo>
                  <a:lnTo>
                    <a:pt x="3" y="77"/>
                  </a:lnTo>
                  <a:lnTo>
                    <a:pt x="4" y="77"/>
                  </a:lnTo>
                  <a:lnTo>
                    <a:pt x="5" y="77"/>
                  </a:lnTo>
                  <a:lnTo>
                    <a:pt x="6" y="77"/>
                  </a:lnTo>
                  <a:lnTo>
                    <a:pt x="7" y="77"/>
                  </a:lnTo>
                  <a:lnTo>
                    <a:pt x="8" y="77"/>
                  </a:lnTo>
                  <a:lnTo>
                    <a:pt x="9" y="77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6" y="77"/>
                  </a:lnTo>
                  <a:lnTo>
                    <a:pt x="20" y="76"/>
                  </a:lnTo>
                  <a:lnTo>
                    <a:pt x="24" y="74"/>
                  </a:lnTo>
                  <a:lnTo>
                    <a:pt x="28" y="72"/>
                  </a:lnTo>
                  <a:lnTo>
                    <a:pt x="33" y="69"/>
                  </a:lnTo>
                  <a:lnTo>
                    <a:pt x="37" y="66"/>
                  </a:lnTo>
                  <a:lnTo>
                    <a:pt x="40" y="63"/>
                  </a:lnTo>
                  <a:lnTo>
                    <a:pt x="44" y="59"/>
                  </a:lnTo>
                  <a:lnTo>
                    <a:pt x="48" y="54"/>
                  </a:lnTo>
                  <a:lnTo>
                    <a:pt x="52" y="49"/>
                  </a:lnTo>
                  <a:lnTo>
                    <a:pt x="55" y="44"/>
                  </a:lnTo>
                  <a:lnTo>
                    <a:pt x="58" y="38"/>
                  </a:lnTo>
                  <a:lnTo>
                    <a:pt x="60" y="31"/>
                  </a:lnTo>
                  <a:lnTo>
                    <a:pt x="61" y="24"/>
                  </a:lnTo>
                  <a:lnTo>
                    <a:pt x="62" y="18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2" y="14"/>
                  </a:lnTo>
                  <a:lnTo>
                    <a:pt x="62" y="13"/>
                  </a:lnTo>
                  <a:lnTo>
                    <a:pt x="62" y="12"/>
                  </a:lnTo>
                  <a:lnTo>
                    <a:pt x="62" y="11"/>
                  </a:lnTo>
                  <a:lnTo>
                    <a:pt x="62" y="10"/>
                  </a:lnTo>
                  <a:lnTo>
                    <a:pt x="63" y="10"/>
                  </a:lnTo>
                  <a:lnTo>
                    <a:pt x="63" y="9"/>
                  </a:lnTo>
                  <a:lnTo>
                    <a:pt x="64" y="9"/>
                  </a:lnTo>
                  <a:lnTo>
                    <a:pt x="71" y="12"/>
                  </a:lnTo>
                  <a:lnTo>
                    <a:pt x="77" y="16"/>
                  </a:lnTo>
                  <a:lnTo>
                    <a:pt x="84" y="20"/>
                  </a:lnTo>
                  <a:lnTo>
                    <a:pt x="89" y="24"/>
                  </a:lnTo>
                  <a:lnTo>
                    <a:pt x="95" y="30"/>
                  </a:lnTo>
                  <a:lnTo>
                    <a:pt x="101" y="36"/>
                  </a:lnTo>
                  <a:lnTo>
                    <a:pt x="107" y="43"/>
                  </a:lnTo>
                  <a:lnTo>
                    <a:pt x="112" y="51"/>
                  </a:lnTo>
                  <a:lnTo>
                    <a:pt x="117" y="59"/>
                  </a:lnTo>
                  <a:lnTo>
                    <a:pt x="122" y="66"/>
                  </a:lnTo>
                  <a:lnTo>
                    <a:pt x="126" y="74"/>
                  </a:lnTo>
                  <a:lnTo>
                    <a:pt x="130" y="83"/>
                  </a:lnTo>
                  <a:lnTo>
                    <a:pt x="134" y="92"/>
                  </a:lnTo>
                  <a:lnTo>
                    <a:pt x="135" y="101"/>
                  </a:lnTo>
                  <a:lnTo>
                    <a:pt x="138" y="109"/>
                  </a:lnTo>
                  <a:lnTo>
                    <a:pt x="140" y="117"/>
                  </a:lnTo>
                  <a:lnTo>
                    <a:pt x="140" y="124"/>
                  </a:lnTo>
                  <a:lnTo>
                    <a:pt x="140" y="131"/>
                  </a:lnTo>
                  <a:lnTo>
                    <a:pt x="140" y="139"/>
                  </a:lnTo>
                  <a:lnTo>
                    <a:pt x="140" y="147"/>
                  </a:lnTo>
                  <a:lnTo>
                    <a:pt x="139" y="155"/>
                  </a:lnTo>
                  <a:lnTo>
                    <a:pt x="139" y="165"/>
                  </a:lnTo>
                  <a:lnTo>
                    <a:pt x="138" y="175"/>
                  </a:lnTo>
                  <a:lnTo>
                    <a:pt x="137" y="185"/>
                  </a:lnTo>
                  <a:lnTo>
                    <a:pt x="136" y="193"/>
                  </a:lnTo>
                  <a:lnTo>
                    <a:pt x="136" y="203"/>
                  </a:lnTo>
                  <a:lnTo>
                    <a:pt x="135" y="212"/>
                  </a:lnTo>
                  <a:lnTo>
                    <a:pt x="135" y="221"/>
                  </a:lnTo>
                  <a:lnTo>
                    <a:pt x="135" y="228"/>
                  </a:lnTo>
                  <a:lnTo>
                    <a:pt x="135" y="234"/>
                  </a:lnTo>
                  <a:lnTo>
                    <a:pt x="136" y="240"/>
                  </a:lnTo>
                  <a:lnTo>
                    <a:pt x="137" y="245"/>
                  </a:lnTo>
                  <a:lnTo>
                    <a:pt x="137" y="247"/>
                  </a:lnTo>
                  <a:lnTo>
                    <a:pt x="138" y="248"/>
                  </a:lnTo>
                  <a:lnTo>
                    <a:pt x="139" y="249"/>
                  </a:lnTo>
                  <a:lnTo>
                    <a:pt x="139" y="250"/>
                  </a:lnTo>
                  <a:lnTo>
                    <a:pt x="140" y="251"/>
                  </a:lnTo>
                  <a:lnTo>
                    <a:pt x="140" y="252"/>
                  </a:lnTo>
                  <a:lnTo>
                    <a:pt x="141" y="253"/>
                  </a:lnTo>
                  <a:lnTo>
                    <a:pt x="142" y="254"/>
                  </a:lnTo>
                  <a:lnTo>
                    <a:pt x="143" y="254"/>
                  </a:lnTo>
                  <a:lnTo>
                    <a:pt x="143" y="253"/>
                  </a:lnTo>
                  <a:lnTo>
                    <a:pt x="143" y="251"/>
                  </a:lnTo>
                  <a:lnTo>
                    <a:pt x="143" y="250"/>
                  </a:lnTo>
                  <a:lnTo>
                    <a:pt x="142" y="248"/>
                  </a:lnTo>
                  <a:lnTo>
                    <a:pt x="141" y="242"/>
                  </a:lnTo>
                  <a:lnTo>
                    <a:pt x="140" y="235"/>
                  </a:lnTo>
                  <a:lnTo>
                    <a:pt x="140" y="229"/>
                  </a:lnTo>
                  <a:lnTo>
                    <a:pt x="140" y="221"/>
                  </a:lnTo>
                  <a:lnTo>
                    <a:pt x="140" y="212"/>
                  </a:lnTo>
                  <a:lnTo>
                    <a:pt x="141" y="203"/>
                  </a:lnTo>
                  <a:lnTo>
                    <a:pt x="141" y="193"/>
                  </a:lnTo>
                  <a:lnTo>
                    <a:pt x="142" y="185"/>
                  </a:lnTo>
                  <a:lnTo>
                    <a:pt x="143" y="175"/>
                  </a:lnTo>
                  <a:lnTo>
                    <a:pt x="144" y="165"/>
                  </a:lnTo>
                  <a:lnTo>
                    <a:pt x="145" y="156"/>
                  </a:lnTo>
                  <a:lnTo>
                    <a:pt x="145" y="148"/>
                  </a:lnTo>
                  <a:lnTo>
                    <a:pt x="146" y="139"/>
                  </a:lnTo>
                  <a:lnTo>
                    <a:pt x="146" y="130"/>
                  </a:lnTo>
                  <a:lnTo>
                    <a:pt x="146" y="123"/>
                  </a:lnTo>
                  <a:lnTo>
                    <a:pt x="145" y="116"/>
                  </a:lnTo>
                  <a:lnTo>
                    <a:pt x="144" y="108"/>
                  </a:lnTo>
                  <a:lnTo>
                    <a:pt x="141" y="100"/>
                  </a:lnTo>
                  <a:lnTo>
                    <a:pt x="139" y="91"/>
                  </a:lnTo>
                  <a:lnTo>
                    <a:pt x="135" y="82"/>
                  </a:lnTo>
                  <a:lnTo>
                    <a:pt x="132" y="73"/>
                  </a:lnTo>
                  <a:lnTo>
                    <a:pt x="127" y="64"/>
                  </a:lnTo>
                  <a:lnTo>
                    <a:pt x="122" y="55"/>
                  </a:lnTo>
                  <a:lnTo>
                    <a:pt x="117" y="46"/>
                  </a:lnTo>
                  <a:lnTo>
                    <a:pt x="110" y="38"/>
                  </a:lnTo>
                  <a:lnTo>
                    <a:pt x="105" y="30"/>
                  </a:lnTo>
                  <a:lnTo>
                    <a:pt x="98" y="22"/>
                  </a:lnTo>
                  <a:lnTo>
                    <a:pt x="91" y="17"/>
                  </a:lnTo>
                  <a:lnTo>
                    <a:pt x="84" y="11"/>
                  </a:lnTo>
                  <a:lnTo>
                    <a:pt x="76" y="6"/>
                  </a:lnTo>
                  <a:lnTo>
                    <a:pt x="68" y="3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6" y="1"/>
                  </a:lnTo>
                  <a:lnTo>
                    <a:pt x="56" y="2"/>
                  </a:lnTo>
                  <a:lnTo>
                    <a:pt x="55" y="3"/>
                  </a:lnTo>
                  <a:lnTo>
                    <a:pt x="55" y="4"/>
                  </a:lnTo>
                  <a:lnTo>
                    <a:pt x="54" y="5"/>
                  </a:lnTo>
                  <a:lnTo>
                    <a:pt x="54" y="6"/>
                  </a:lnTo>
                  <a:lnTo>
                    <a:pt x="54" y="8"/>
                  </a:lnTo>
                  <a:lnTo>
                    <a:pt x="54" y="9"/>
                  </a:lnTo>
                  <a:lnTo>
                    <a:pt x="54" y="10"/>
                  </a:lnTo>
                  <a:lnTo>
                    <a:pt x="54" y="12"/>
                  </a:lnTo>
                  <a:lnTo>
                    <a:pt x="54" y="13"/>
                  </a:lnTo>
                  <a:lnTo>
                    <a:pt x="54" y="15"/>
                  </a:lnTo>
                  <a:lnTo>
                    <a:pt x="54" y="16"/>
                  </a:lnTo>
                  <a:lnTo>
                    <a:pt x="54" y="21"/>
                  </a:lnTo>
                  <a:lnTo>
                    <a:pt x="52" y="28"/>
                  </a:lnTo>
                  <a:lnTo>
                    <a:pt x="50" y="33"/>
                  </a:lnTo>
                  <a:lnTo>
                    <a:pt x="48" y="39"/>
                  </a:lnTo>
                  <a:lnTo>
                    <a:pt x="45" y="44"/>
                  </a:lnTo>
                  <a:lnTo>
                    <a:pt x="42" y="48"/>
                  </a:lnTo>
                  <a:lnTo>
                    <a:pt x="39" y="52"/>
                  </a:lnTo>
                  <a:lnTo>
                    <a:pt x="36" y="56"/>
                  </a:lnTo>
                  <a:lnTo>
                    <a:pt x="33" y="59"/>
                  </a:lnTo>
                  <a:lnTo>
                    <a:pt x="29" y="62"/>
                  </a:lnTo>
                  <a:lnTo>
                    <a:pt x="25" y="64"/>
                  </a:lnTo>
                  <a:lnTo>
                    <a:pt x="21" y="66"/>
                  </a:lnTo>
                  <a:lnTo>
                    <a:pt x="17" y="68"/>
                  </a:lnTo>
                  <a:lnTo>
                    <a:pt x="14" y="69"/>
                  </a:lnTo>
                  <a:lnTo>
                    <a:pt x="11" y="70"/>
                  </a:lnTo>
                  <a:lnTo>
                    <a:pt x="8" y="71"/>
                  </a:lnTo>
                  <a:lnTo>
                    <a:pt x="7" y="71"/>
                  </a:lnTo>
                  <a:lnTo>
                    <a:pt x="6" y="71"/>
                  </a:lnTo>
                  <a:lnTo>
                    <a:pt x="5" y="71"/>
                  </a:lnTo>
                  <a:lnTo>
                    <a:pt x="4" y="72"/>
                  </a:lnTo>
                  <a:lnTo>
                    <a:pt x="3" y="72"/>
                  </a:lnTo>
                  <a:lnTo>
                    <a:pt x="2" y="72"/>
                  </a:lnTo>
                  <a:lnTo>
                    <a:pt x="1" y="72"/>
                  </a:lnTo>
                  <a:lnTo>
                    <a:pt x="1" y="73"/>
                  </a:lnTo>
                  <a:lnTo>
                    <a:pt x="0" y="73"/>
                  </a:lnTo>
                  <a:lnTo>
                    <a:pt x="0" y="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6" name="Freeform 617"/>
            <p:cNvSpPr>
              <a:spLocks/>
            </p:cNvSpPr>
            <p:nvPr/>
          </p:nvSpPr>
          <p:spPr bwMode="auto">
            <a:xfrm>
              <a:off x="975" y="3635"/>
              <a:ext cx="2" cy="128"/>
            </a:xfrm>
            <a:custGeom>
              <a:avLst/>
              <a:gdLst>
                <a:gd name="T0" fmla="*/ 0 w 2"/>
                <a:gd name="T1" fmla="*/ 10 h 128"/>
                <a:gd name="T2" fmla="*/ 0 w 2"/>
                <a:gd name="T3" fmla="*/ 19 h 128"/>
                <a:gd name="T4" fmla="*/ 0 w 2"/>
                <a:gd name="T5" fmla="*/ 31 h 128"/>
                <a:gd name="T6" fmla="*/ 0 w 2"/>
                <a:gd name="T7" fmla="*/ 44 h 128"/>
                <a:gd name="T8" fmla="*/ 0 w 2"/>
                <a:gd name="T9" fmla="*/ 58 h 128"/>
                <a:gd name="T10" fmla="*/ 0 w 2"/>
                <a:gd name="T11" fmla="*/ 71 h 128"/>
                <a:gd name="T12" fmla="*/ 0 w 2"/>
                <a:gd name="T13" fmla="*/ 81 h 128"/>
                <a:gd name="T14" fmla="*/ 0 w 2"/>
                <a:gd name="T15" fmla="*/ 90 h 128"/>
                <a:gd name="T16" fmla="*/ 0 w 2"/>
                <a:gd name="T17" fmla="*/ 95 h 128"/>
                <a:gd name="T18" fmla="*/ 0 w 2"/>
                <a:gd name="T19" fmla="*/ 98 h 128"/>
                <a:gd name="T20" fmla="*/ 0 w 2"/>
                <a:gd name="T21" fmla="*/ 103 h 128"/>
                <a:gd name="T22" fmla="*/ 0 w 2"/>
                <a:gd name="T23" fmla="*/ 107 h 128"/>
                <a:gd name="T24" fmla="*/ 0 w 2"/>
                <a:gd name="T25" fmla="*/ 112 h 128"/>
                <a:gd name="T26" fmla="*/ 0 w 2"/>
                <a:gd name="T27" fmla="*/ 116 h 128"/>
                <a:gd name="T28" fmla="*/ 0 w 2"/>
                <a:gd name="T29" fmla="*/ 119 h 128"/>
                <a:gd name="T30" fmla="*/ 1 w 2"/>
                <a:gd name="T31" fmla="*/ 123 h 128"/>
                <a:gd name="T32" fmla="*/ 1 w 2"/>
                <a:gd name="T33" fmla="*/ 125 h 128"/>
                <a:gd name="T34" fmla="*/ 1 w 2"/>
                <a:gd name="T35" fmla="*/ 127 h 128"/>
                <a:gd name="T36" fmla="*/ 1 w 2"/>
                <a:gd name="T37" fmla="*/ 125 h 128"/>
                <a:gd name="T38" fmla="*/ 1 w 2"/>
                <a:gd name="T39" fmla="*/ 123 h 128"/>
                <a:gd name="T40" fmla="*/ 1 w 2"/>
                <a:gd name="T41" fmla="*/ 121 h 128"/>
                <a:gd name="T42" fmla="*/ 1 w 2"/>
                <a:gd name="T43" fmla="*/ 118 h 128"/>
                <a:gd name="T44" fmla="*/ 1 w 2"/>
                <a:gd name="T45" fmla="*/ 116 h 128"/>
                <a:gd name="T46" fmla="*/ 1 w 2"/>
                <a:gd name="T47" fmla="*/ 113 h 128"/>
                <a:gd name="T48" fmla="*/ 1 w 2"/>
                <a:gd name="T49" fmla="*/ 109 h 128"/>
                <a:gd name="T50" fmla="*/ 0 w 2"/>
                <a:gd name="T51" fmla="*/ 106 h 128"/>
                <a:gd name="T52" fmla="*/ 0 w 2"/>
                <a:gd name="T53" fmla="*/ 102 h 128"/>
                <a:gd name="T54" fmla="*/ 0 w 2"/>
                <a:gd name="T55" fmla="*/ 99 h 128"/>
                <a:gd name="T56" fmla="*/ 0 w 2"/>
                <a:gd name="T57" fmla="*/ 91 h 128"/>
                <a:gd name="T58" fmla="*/ 1 w 2"/>
                <a:gd name="T59" fmla="*/ 83 h 128"/>
                <a:gd name="T60" fmla="*/ 1 w 2"/>
                <a:gd name="T61" fmla="*/ 73 h 128"/>
                <a:gd name="T62" fmla="*/ 1 w 2"/>
                <a:gd name="T63" fmla="*/ 59 h 128"/>
                <a:gd name="T64" fmla="*/ 1 w 2"/>
                <a:gd name="T65" fmla="*/ 45 h 128"/>
                <a:gd name="T66" fmla="*/ 1 w 2"/>
                <a:gd name="T67" fmla="*/ 31 h 128"/>
                <a:gd name="T68" fmla="*/ 1 w 2"/>
                <a:gd name="T69" fmla="*/ 18 h 128"/>
                <a:gd name="T70" fmla="*/ 1 w 2"/>
                <a:gd name="T71" fmla="*/ 10 h 128"/>
                <a:gd name="T72" fmla="*/ 0 w 2"/>
                <a:gd name="T73" fmla="*/ 6 h 128"/>
                <a:gd name="T74" fmla="*/ 0 w 2"/>
                <a:gd name="T75" fmla="*/ 4 h 128"/>
                <a:gd name="T76" fmla="*/ 0 w 2"/>
                <a:gd name="T77" fmla="*/ 2 h 128"/>
                <a:gd name="T78" fmla="*/ 0 w 2"/>
                <a:gd name="T79" fmla="*/ 0 h 128"/>
                <a:gd name="T80" fmla="*/ 0 w 2"/>
                <a:gd name="T81" fmla="*/ 2 h 128"/>
                <a:gd name="T82" fmla="*/ 0 w 2"/>
                <a:gd name="T83" fmla="*/ 4 h 1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"/>
                <a:gd name="T127" fmla="*/ 0 h 128"/>
                <a:gd name="T128" fmla="*/ 2 w 2"/>
                <a:gd name="T129" fmla="*/ 128 h 12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" h="128">
                  <a:moveTo>
                    <a:pt x="0" y="6"/>
                  </a:moveTo>
                  <a:lnTo>
                    <a:pt x="0" y="10"/>
                  </a:lnTo>
                  <a:lnTo>
                    <a:pt x="0" y="13"/>
                  </a:lnTo>
                  <a:lnTo>
                    <a:pt x="0" y="19"/>
                  </a:lnTo>
                  <a:lnTo>
                    <a:pt x="0" y="25"/>
                  </a:lnTo>
                  <a:lnTo>
                    <a:pt x="0" y="31"/>
                  </a:lnTo>
                  <a:lnTo>
                    <a:pt x="0" y="37"/>
                  </a:lnTo>
                  <a:lnTo>
                    <a:pt x="0" y="44"/>
                  </a:lnTo>
                  <a:lnTo>
                    <a:pt x="0" y="52"/>
                  </a:lnTo>
                  <a:lnTo>
                    <a:pt x="0" y="58"/>
                  </a:lnTo>
                  <a:lnTo>
                    <a:pt x="0" y="64"/>
                  </a:lnTo>
                  <a:lnTo>
                    <a:pt x="0" y="71"/>
                  </a:lnTo>
                  <a:lnTo>
                    <a:pt x="0" y="76"/>
                  </a:lnTo>
                  <a:lnTo>
                    <a:pt x="0" y="81"/>
                  </a:lnTo>
                  <a:lnTo>
                    <a:pt x="0" y="86"/>
                  </a:lnTo>
                  <a:lnTo>
                    <a:pt x="0" y="90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6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0" y="107"/>
                  </a:lnTo>
                  <a:lnTo>
                    <a:pt x="0" y="109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3"/>
                  </a:lnTo>
                  <a:lnTo>
                    <a:pt x="1" y="124"/>
                  </a:lnTo>
                  <a:lnTo>
                    <a:pt x="1" y="125"/>
                  </a:lnTo>
                  <a:lnTo>
                    <a:pt x="1" y="126"/>
                  </a:lnTo>
                  <a:lnTo>
                    <a:pt x="1" y="127"/>
                  </a:lnTo>
                  <a:lnTo>
                    <a:pt x="1" y="126"/>
                  </a:lnTo>
                  <a:lnTo>
                    <a:pt x="1" y="125"/>
                  </a:lnTo>
                  <a:lnTo>
                    <a:pt x="1" y="124"/>
                  </a:lnTo>
                  <a:lnTo>
                    <a:pt x="1" y="123"/>
                  </a:lnTo>
                  <a:lnTo>
                    <a:pt x="1" y="122"/>
                  </a:lnTo>
                  <a:lnTo>
                    <a:pt x="1" y="121"/>
                  </a:lnTo>
                  <a:lnTo>
                    <a:pt x="1" y="120"/>
                  </a:lnTo>
                  <a:lnTo>
                    <a:pt x="1" y="118"/>
                  </a:lnTo>
                  <a:lnTo>
                    <a:pt x="1" y="116"/>
                  </a:lnTo>
                  <a:lnTo>
                    <a:pt x="1" y="114"/>
                  </a:lnTo>
                  <a:lnTo>
                    <a:pt x="1" y="113"/>
                  </a:lnTo>
                  <a:lnTo>
                    <a:pt x="1" y="111"/>
                  </a:lnTo>
                  <a:lnTo>
                    <a:pt x="1" y="109"/>
                  </a:lnTo>
                  <a:lnTo>
                    <a:pt x="0" y="108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102"/>
                  </a:lnTo>
                  <a:lnTo>
                    <a:pt x="0" y="101"/>
                  </a:lnTo>
                  <a:lnTo>
                    <a:pt x="0" y="99"/>
                  </a:lnTo>
                  <a:lnTo>
                    <a:pt x="0" y="94"/>
                  </a:lnTo>
                  <a:lnTo>
                    <a:pt x="0" y="91"/>
                  </a:lnTo>
                  <a:lnTo>
                    <a:pt x="1" y="88"/>
                  </a:lnTo>
                  <a:lnTo>
                    <a:pt x="1" y="83"/>
                  </a:lnTo>
                  <a:lnTo>
                    <a:pt x="1" y="78"/>
                  </a:lnTo>
                  <a:lnTo>
                    <a:pt x="1" y="73"/>
                  </a:lnTo>
                  <a:lnTo>
                    <a:pt x="1" y="66"/>
                  </a:lnTo>
                  <a:lnTo>
                    <a:pt x="1" y="59"/>
                  </a:lnTo>
                  <a:lnTo>
                    <a:pt x="1" y="52"/>
                  </a:lnTo>
                  <a:lnTo>
                    <a:pt x="1" y="45"/>
                  </a:lnTo>
                  <a:lnTo>
                    <a:pt x="1" y="37"/>
                  </a:lnTo>
                  <a:lnTo>
                    <a:pt x="1" y="31"/>
                  </a:lnTo>
                  <a:lnTo>
                    <a:pt x="1" y="24"/>
                  </a:lnTo>
                  <a:lnTo>
                    <a:pt x="1" y="18"/>
                  </a:lnTo>
                  <a:lnTo>
                    <a:pt x="1" y="13"/>
                  </a:lnTo>
                  <a:lnTo>
                    <a:pt x="1" y="10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7" name="Freeform 618"/>
            <p:cNvSpPr>
              <a:spLocks/>
            </p:cNvSpPr>
            <p:nvPr/>
          </p:nvSpPr>
          <p:spPr bwMode="auto">
            <a:xfrm>
              <a:off x="968" y="3626"/>
              <a:ext cx="1" cy="127"/>
            </a:xfrm>
            <a:custGeom>
              <a:avLst/>
              <a:gdLst>
                <a:gd name="T0" fmla="*/ 0 w 1"/>
                <a:gd name="T1" fmla="*/ 9 h 127"/>
                <a:gd name="T2" fmla="*/ 0 w 1"/>
                <a:gd name="T3" fmla="*/ 18 h 127"/>
                <a:gd name="T4" fmla="*/ 0 w 1"/>
                <a:gd name="T5" fmla="*/ 31 h 127"/>
                <a:gd name="T6" fmla="*/ 0 w 1"/>
                <a:gd name="T7" fmla="*/ 44 h 127"/>
                <a:gd name="T8" fmla="*/ 0 w 1"/>
                <a:gd name="T9" fmla="*/ 57 h 127"/>
                <a:gd name="T10" fmla="*/ 0 w 1"/>
                <a:gd name="T11" fmla="*/ 70 h 127"/>
                <a:gd name="T12" fmla="*/ 0 w 1"/>
                <a:gd name="T13" fmla="*/ 81 h 127"/>
                <a:gd name="T14" fmla="*/ 0 w 1"/>
                <a:gd name="T15" fmla="*/ 89 h 127"/>
                <a:gd name="T16" fmla="*/ 0 w 1"/>
                <a:gd name="T17" fmla="*/ 94 h 127"/>
                <a:gd name="T18" fmla="*/ 0 w 1"/>
                <a:gd name="T19" fmla="*/ 97 h 127"/>
                <a:gd name="T20" fmla="*/ 0 w 1"/>
                <a:gd name="T21" fmla="*/ 104 h 127"/>
                <a:gd name="T22" fmla="*/ 0 w 1"/>
                <a:gd name="T23" fmla="*/ 109 h 127"/>
                <a:gd name="T24" fmla="*/ 0 w 1"/>
                <a:gd name="T25" fmla="*/ 113 h 127"/>
                <a:gd name="T26" fmla="*/ 0 w 1"/>
                <a:gd name="T27" fmla="*/ 116 h 127"/>
                <a:gd name="T28" fmla="*/ 0 w 1"/>
                <a:gd name="T29" fmla="*/ 120 h 127"/>
                <a:gd name="T30" fmla="*/ 0 w 1"/>
                <a:gd name="T31" fmla="*/ 123 h 127"/>
                <a:gd name="T32" fmla="*/ 0 w 1"/>
                <a:gd name="T33" fmla="*/ 125 h 127"/>
                <a:gd name="T34" fmla="*/ 0 w 1"/>
                <a:gd name="T35" fmla="*/ 126 h 127"/>
                <a:gd name="T36" fmla="*/ 0 w 1"/>
                <a:gd name="T37" fmla="*/ 125 h 127"/>
                <a:gd name="T38" fmla="*/ 0 w 1"/>
                <a:gd name="T39" fmla="*/ 123 h 127"/>
                <a:gd name="T40" fmla="*/ 0 w 1"/>
                <a:gd name="T41" fmla="*/ 121 h 127"/>
                <a:gd name="T42" fmla="*/ 0 w 1"/>
                <a:gd name="T43" fmla="*/ 118 h 127"/>
                <a:gd name="T44" fmla="*/ 0 w 1"/>
                <a:gd name="T45" fmla="*/ 115 h 127"/>
                <a:gd name="T46" fmla="*/ 0 w 1"/>
                <a:gd name="T47" fmla="*/ 112 h 127"/>
                <a:gd name="T48" fmla="*/ 0 w 1"/>
                <a:gd name="T49" fmla="*/ 108 h 127"/>
                <a:gd name="T50" fmla="*/ 0 w 1"/>
                <a:gd name="T51" fmla="*/ 105 h 127"/>
                <a:gd name="T52" fmla="*/ 0 w 1"/>
                <a:gd name="T53" fmla="*/ 101 h 127"/>
                <a:gd name="T54" fmla="*/ 0 w 1"/>
                <a:gd name="T55" fmla="*/ 98 h 127"/>
                <a:gd name="T56" fmla="*/ 0 w 1"/>
                <a:gd name="T57" fmla="*/ 90 h 127"/>
                <a:gd name="T58" fmla="*/ 0 w 1"/>
                <a:gd name="T59" fmla="*/ 83 h 127"/>
                <a:gd name="T60" fmla="*/ 0 w 1"/>
                <a:gd name="T61" fmla="*/ 72 h 127"/>
                <a:gd name="T62" fmla="*/ 0 w 1"/>
                <a:gd name="T63" fmla="*/ 58 h 127"/>
                <a:gd name="T64" fmla="*/ 0 w 1"/>
                <a:gd name="T65" fmla="*/ 44 h 127"/>
                <a:gd name="T66" fmla="*/ 0 w 1"/>
                <a:gd name="T67" fmla="*/ 30 h 127"/>
                <a:gd name="T68" fmla="*/ 0 w 1"/>
                <a:gd name="T69" fmla="*/ 17 h 127"/>
                <a:gd name="T70" fmla="*/ 0 w 1"/>
                <a:gd name="T71" fmla="*/ 9 h 127"/>
                <a:gd name="T72" fmla="*/ 0 w 1"/>
                <a:gd name="T73" fmla="*/ 5 h 127"/>
                <a:gd name="T74" fmla="*/ 0 w 1"/>
                <a:gd name="T75" fmla="*/ 3 h 127"/>
                <a:gd name="T76" fmla="*/ 0 w 1"/>
                <a:gd name="T77" fmla="*/ 2 h 127"/>
                <a:gd name="T78" fmla="*/ 0 w 1"/>
                <a:gd name="T79" fmla="*/ 0 h 127"/>
                <a:gd name="T80" fmla="*/ 0 w 1"/>
                <a:gd name="T81" fmla="*/ 1 h 127"/>
                <a:gd name="T82" fmla="*/ 0 w 1"/>
                <a:gd name="T83" fmla="*/ 4 h 1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"/>
                <a:gd name="T127" fmla="*/ 0 h 127"/>
                <a:gd name="T128" fmla="*/ 1 w 1"/>
                <a:gd name="T129" fmla="*/ 127 h 1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" h="127">
                  <a:moveTo>
                    <a:pt x="0" y="6"/>
                  </a:moveTo>
                  <a:lnTo>
                    <a:pt x="0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0" y="31"/>
                  </a:lnTo>
                  <a:lnTo>
                    <a:pt x="0" y="37"/>
                  </a:lnTo>
                  <a:lnTo>
                    <a:pt x="0" y="44"/>
                  </a:lnTo>
                  <a:lnTo>
                    <a:pt x="0" y="51"/>
                  </a:lnTo>
                  <a:lnTo>
                    <a:pt x="0" y="57"/>
                  </a:lnTo>
                  <a:lnTo>
                    <a:pt x="0" y="64"/>
                  </a:lnTo>
                  <a:lnTo>
                    <a:pt x="0" y="70"/>
                  </a:lnTo>
                  <a:lnTo>
                    <a:pt x="0" y="75"/>
                  </a:lnTo>
                  <a:lnTo>
                    <a:pt x="0" y="81"/>
                  </a:lnTo>
                  <a:lnTo>
                    <a:pt x="0" y="85"/>
                  </a:lnTo>
                  <a:lnTo>
                    <a:pt x="0" y="89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6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0" y="122"/>
                  </a:lnTo>
                  <a:lnTo>
                    <a:pt x="0" y="123"/>
                  </a:lnTo>
                  <a:lnTo>
                    <a:pt x="0" y="124"/>
                  </a:lnTo>
                  <a:lnTo>
                    <a:pt x="0" y="125"/>
                  </a:lnTo>
                  <a:lnTo>
                    <a:pt x="0" y="126"/>
                  </a:lnTo>
                  <a:lnTo>
                    <a:pt x="0" y="125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0" y="122"/>
                  </a:lnTo>
                  <a:lnTo>
                    <a:pt x="0" y="121"/>
                  </a:lnTo>
                  <a:lnTo>
                    <a:pt x="0" y="120"/>
                  </a:lnTo>
                  <a:lnTo>
                    <a:pt x="0" y="118"/>
                  </a:lnTo>
                  <a:lnTo>
                    <a:pt x="0" y="116"/>
                  </a:lnTo>
                  <a:lnTo>
                    <a:pt x="0" y="115"/>
                  </a:lnTo>
                  <a:lnTo>
                    <a:pt x="0" y="114"/>
                  </a:lnTo>
                  <a:lnTo>
                    <a:pt x="0" y="112"/>
                  </a:lnTo>
                  <a:lnTo>
                    <a:pt x="0" y="110"/>
                  </a:lnTo>
                  <a:lnTo>
                    <a:pt x="0" y="108"/>
                  </a:lnTo>
                  <a:lnTo>
                    <a:pt x="0" y="107"/>
                  </a:lnTo>
                  <a:lnTo>
                    <a:pt x="0" y="105"/>
                  </a:lnTo>
                  <a:lnTo>
                    <a:pt x="0" y="103"/>
                  </a:lnTo>
                  <a:lnTo>
                    <a:pt x="0" y="101"/>
                  </a:lnTo>
                  <a:lnTo>
                    <a:pt x="0" y="100"/>
                  </a:lnTo>
                  <a:lnTo>
                    <a:pt x="0" y="98"/>
                  </a:lnTo>
                  <a:lnTo>
                    <a:pt x="0" y="93"/>
                  </a:lnTo>
                  <a:lnTo>
                    <a:pt x="0" y="90"/>
                  </a:lnTo>
                  <a:lnTo>
                    <a:pt x="0" y="87"/>
                  </a:lnTo>
                  <a:lnTo>
                    <a:pt x="0" y="83"/>
                  </a:lnTo>
                  <a:lnTo>
                    <a:pt x="0" y="77"/>
                  </a:lnTo>
                  <a:lnTo>
                    <a:pt x="0" y="72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0" y="51"/>
                  </a:lnTo>
                  <a:lnTo>
                    <a:pt x="0" y="44"/>
                  </a:lnTo>
                  <a:lnTo>
                    <a:pt x="0" y="36"/>
                  </a:lnTo>
                  <a:lnTo>
                    <a:pt x="0" y="30"/>
                  </a:lnTo>
                  <a:lnTo>
                    <a:pt x="0" y="24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8" name="Freeform 619"/>
            <p:cNvSpPr>
              <a:spLocks/>
            </p:cNvSpPr>
            <p:nvPr/>
          </p:nvSpPr>
          <p:spPr bwMode="auto">
            <a:xfrm>
              <a:off x="957" y="3625"/>
              <a:ext cx="1" cy="116"/>
            </a:xfrm>
            <a:custGeom>
              <a:avLst/>
              <a:gdLst>
                <a:gd name="T0" fmla="*/ 0 w 1"/>
                <a:gd name="T1" fmla="*/ 9 h 116"/>
                <a:gd name="T2" fmla="*/ 0 w 1"/>
                <a:gd name="T3" fmla="*/ 18 h 116"/>
                <a:gd name="T4" fmla="*/ 0 w 1"/>
                <a:gd name="T5" fmla="*/ 29 h 116"/>
                <a:gd name="T6" fmla="*/ 0 w 1"/>
                <a:gd name="T7" fmla="*/ 40 h 116"/>
                <a:gd name="T8" fmla="*/ 0 w 1"/>
                <a:gd name="T9" fmla="*/ 51 h 116"/>
                <a:gd name="T10" fmla="*/ 0 w 1"/>
                <a:gd name="T11" fmla="*/ 62 h 116"/>
                <a:gd name="T12" fmla="*/ 0 w 1"/>
                <a:gd name="T13" fmla="*/ 71 h 116"/>
                <a:gd name="T14" fmla="*/ 0 w 1"/>
                <a:gd name="T15" fmla="*/ 78 h 116"/>
                <a:gd name="T16" fmla="*/ 0 w 1"/>
                <a:gd name="T17" fmla="*/ 83 h 116"/>
                <a:gd name="T18" fmla="*/ 0 w 1"/>
                <a:gd name="T19" fmla="*/ 86 h 116"/>
                <a:gd name="T20" fmla="*/ 0 w 1"/>
                <a:gd name="T21" fmla="*/ 91 h 116"/>
                <a:gd name="T22" fmla="*/ 0 w 1"/>
                <a:gd name="T23" fmla="*/ 95 h 116"/>
                <a:gd name="T24" fmla="*/ 0 w 1"/>
                <a:gd name="T25" fmla="*/ 100 h 116"/>
                <a:gd name="T26" fmla="*/ 0 w 1"/>
                <a:gd name="T27" fmla="*/ 104 h 116"/>
                <a:gd name="T28" fmla="*/ 0 w 1"/>
                <a:gd name="T29" fmla="*/ 107 h 116"/>
                <a:gd name="T30" fmla="*/ 0 w 1"/>
                <a:gd name="T31" fmla="*/ 111 h 116"/>
                <a:gd name="T32" fmla="*/ 0 w 1"/>
                <a:gd name="T33" fmla="*/ 113 h 116"/>
                <a:gd name="T34" fmla="*/ 0 w 1"/>
                <a:gd name="T35" fmla="*/ 115 h 116"/>
                <a:gd name="T36" fmla="*/ 0 w 1"/>
                <a:gd name="T37" fmla="*/ 114 h 116"/>
                <a:gd name="T38" fmla="*/ 0 w 1"/>
                <a:gd name="T39" fmla="*/ 113 h 116"/>
                <a:gd name="T40" fmla="*/ 0 w 1"/>
                <a:gd name="T41" fmla="*/ 111 h 116"/>
                <a:gd name="T42" fmla="*/ 0 w 1"/>
                <a:gd name="T43" fmla="*/ 109 h 116"/>
                <a:gd name="T44" fmla="*/ 0 w 1"/>
                <a:gd name="T45" fmla="*/ 106 h 116"/>
                <a:gd name="T46" fmla="*/ 0 w 1"/>
                <a:gd name="T47" fmla="*/ 104 h 116"/>
                <a:gd name="T48" fmla="*/ 0 w 1"/>
                <a:gd name="T49" fmla="*/ 101 h 116"/>
                <a:gd name="T50" fmla="*/ 0 w 1"/>
                <a:gd name="T51" fmla="*/ 97 h 116"/>
                <a:gd name="T52" fmla="*/ 0 w 1"/>
                <a:gd name="T53" fmla="*/ 94 h 116"/>
                <a:gd name="T54" fmla="*/ 0 w 1"/>
                <a:gd name="T55" fmla="*/ 89 h 116"/>
                <a:gd name="T56" fmla="*/ 0 w 1"/>
                <a:gd name="T57" fmla="*/ 86 h 116"/>
                <a:gd name="T58" fmla="*/ 0 w 1"/>
                <a:gd name="T59" fmla="*/ 82 h 116"/>
                <a:gd name="T60" fmla="*/ 0 w 1"/>
                <a:gd name="T61" fmla="*/ 76 h 116"/>
                <a:gd name="T62" fmla="*/ 0 w 1"/>
                <a:gd name="T63" fmla="*/ 68 h 116"/>
                <a:gd name="T64" fmla="*/ 0 w 1"/>
                <a:gd name="T65" fmla="*/ 57 h 116"/>
                <a:gd name="T66" fmla="*/ 0 w 1"/>
                <a:gd name="T67" fmla="*/ 46 h 116"/>
                <a:gd name="T68" fmla="*/ 0 w 1"/>
                <a:gd name="T69" fmla="*/ 33 h 116"/>
                <a:gd name="T70" fmla="*/ 0 w 1"/>
                <a:gd name="T71" fmla="*/ 22 h 116"/>
                <a:gd name="T72" fmla="*/ 0 w 1"/>
                <a:gd name="T73" fmla="*/ 12 h 116"/>
                <a:gd name="T74" fmla="*/ 0 w 1"/>
                <a:gd name="T75" fmla="*/ 7 h 116"/>
                <a:gd name="T76" fmla="*/ 0 w 1"/>
                <a:gd name="T77" fmla="*/ 5 h 116"/>
                <a:gd name="T78" fmla="*/ 0 w 1"/>
                <a:gd name="T79" fmla="*/ 3 h 116"/>
                <a:gd name="T80" fmla="*/ 0 w 1"/>
                <a:gd name="T81" fmla="*/ 1 h 116"/>
                <a:gd name="T82" fmla="*/ 0 w 1"/>
                <a:gd name="T83" fmla="*/ 0 h 116"/>
                <a:gd name="T84" fmla="*/ 0 w 1"/>
                <a:gd name="T85" fmla="*/ 1 h 116"/>
                <a:gd name="T86" fmla="*/ 0 w 1"/>
                <a:gd name="T87" fmla="*/ 3 h 116"/>
                <a:gd name="T88" fmla="*/ 0 w 1"/>
                <a:gd name="T89" fmla="*/ 6 h 1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"/>
                <a:gd name="T136" fmla="*/ 0 h 116"/>
                <a:gd name="T137" fmla="*/ 1 w 1"/>
                <a:gd name="T138" fmla="*/ 116 h 1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" h="116">
                  <a:moveTo>
                    <a:pt x="0" y="6"/>
                  </a:moveTo>
                  <a:lnTo>
                    <a:pt x="0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1"/>
                  </a:lnTo>
                  <a:lnTo>
                    <a:pt x="0" y="57"/>
                  </a:lnTo>
                  <a:lnTo>
                    <a:pt x="0" y="62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0" y="105"/>
                  </a:lnTo>
                  <a:lnTo>
                    <a:pt x="0" y="107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0" y="114"/>
                  </a:lnTo>
                  <a:lnTo>
                    <a:pt x="0" y="115"/>
                  </a:lnTo>
                  <a:lnTo>
                    <a:pt x="0" y="114"/>
                  </a:lnTo>
                  <a:lnTo>
                    <a:pt x="0" y="113"/>
                  </a:lnTo>
                  <a:lnTo>
                    <a:pt x="0" y="112"/>
                  </a:lnTo>
                  <a:lnTo>
                    <a:pt x="0" y="111"/>
                  </a:lnTo>
                  <a:lnTo>
                    <a:pt x="0" y="110"/>
                  </a:lnTo>
                  <a:lnTo>
                    <a:pt x="0" y="109"/>
                  </a:lnTo>
                  <a:lnTo>
                    <a:pt x="0" y="108"/>
                  </a:lnTo>
                  <a:lnTo>
                    <a:pt x="0" y="106"/>
                  </a:lnTo>
                  <a:lnTo>
                    <a:pt x="0" y="105"/>
                  </a:lnTo>
                  <a:lnTo>
                    <a:pt x="0" y="104"/>
                  </a:lnTo>
                  <a:lnTo>
                    <a:pt x="0" y="102"/>
                  </a:lnTo>
                  <a:lnTo>
                    <a:pt x="0" y="101"/>
                  </a:lnTo>
                  <a:lnTo>
                    <a:pt x="0" y="99"/>
                  </a:lnTo>
                  <a:lnTo>
                    <a:pt x="0" y="97"/>
                  </a:lnTo>
                  <a:lnTo>
                    <a:pt x="0" y="96"/>
                  </a:lnTo>
                  <a:lnTo>
                    <a:pt x="0" y="94"/>
                  </a:lnTo>
                  <a:lnTo>
                    <a:pt x="0" y="91"/>
                  </a:lnTo>
                  <a:lnTo>
                    <a:pt x="0" y="89"/>
                  </a:lnTo>
                  <a:lnTo>
                    <a:pt x="0" y="87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76"/>
                  </a:lnTo>
                  <a:lnTo>
                    <a:pt x="0" y="72"/>
                  </a:lnTo>
                  <a:lnTo>
                    <a:pt x="0" y="68"/>
                  </a:lnTo>
                  <a:lnTo>
                    <a:pt x="0" y="63"/>
                  </a:lnTo>
                  <a:lnTo>
                    <a:pt x="0" y="57"/>
                  </a:lnTo>
                  <a:lnTo>
                    <a:pt x="0" y="51"/>
                  </a:lnTo>
                  <a:lnTo>
                    <a:pt x="0" y="46"/>
                  </a:lnTo>
                  <a:lnTo>
                    <a:pt x="0" y="39"/>
                  </a:lnTo>
                  <a:lnTo>
                    <a:pt x="0" y="33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9" name="Freeform 620"/>
            <p:cNvSpPr>
              <a:spLocks/>
            </p:cNvSpPr>
            <p:nvPr/>
          </p:nvSpPr>
          <p:spPr bwMode="auto">
            <a:xfrm>
              <a:off x="947" y="3621"/>
              <a:ext cx="1" cy="110"/>
            </a:xfrm>
            <a:custGeom>
              <a:avLst/>
              <a:gdLst>
                <a:gd name="T0" fmla="*/ 0 w 1"/>
                <a:gd name="T1" fmla="*/ 9 h 110"/>
                <a:gd name="T2" fmla="*/ 0 w 1"/>
                <a:gd name="T3" fmla="*/ 17 h 110"/>
                <a:gd name="T4" fmla="*/ 0 w 1"/>
                <a:gd name="T5" fmla="*/ 27 h 110"/>
                <a:gd name="T6" fmla="*/ 0 w 1"/>
                <a:gd name="T7" fmla="*/ 37 h 110"/>
                <a:gd name="T8" fmla="*/ 0 w 1"/>
                <a:gd name="T9" fmla="*/ 47 h 110"/>
                <a:gd name="T10" fmla="*/ 0 w 1"/>
                <a:gd name="T11" fmla="*/ 58 h 110"/>
                <a:gd name="T12" fmla="*/ 0 w 1"/>
                <a:gd name="T13" fmla="*/ 66 h 110"/>
                <a:gd name="T14" fmla="*/ 0 w 1"/>
                <a:gd name="T15" fmla="*/ 73 h 110"/>
                <a:gd name="T16" fmla="*/ 0 w 1"/>
                <a:gd name="T17" fmla="*/ 78 h 110"/>
                <a:gd name="T18" fmla="*/ 0 w 1"/>
                <a:gd name="T19" fmla="*/ 82 h 110"/>
                <a:gd name="T20" fmla="*/ 0 w 1"/>
                <a:gd name="T21" fmla="*/ 86 h 110"/>
                <a:gd name="T22" fmla="*/ 0 w 1"/>
                <a:gd name="T23" fmla="*/ 90 h 110"/>
                <a:gd name="T24" fmla="*/ 0 w 1"/>
                <a:gd name="T25" fmla="*/ 95 h 110"/>
                <a:gd name="T26" fmla="*/ 0 w 1"/>
                <a:gd name="T27" fmla="*/ 99 h 110"/>
                <a:gd name="T28" fmla="*/ 0 w 1"/>
                <a:gd name="T29" fmla="*/ 102 h 110"/>
                <a:gd name="T30" fmla="*/ 0 w 1"/>
                <a:gd name="T31" fmla="*/ 106 h 110"/>
                <a:gd name="T32" fmla="*/ 0 w 1"/>
                <a:gd name="T33" fmla="*/ 108 h 110"/>
                <a:gd name="T34" fmla="*/ 0 w 1"/>
                <a:gd name="T35" fmla="*/ 109 h 110"/>
                <a:gd name="T36" fmla="*/ 0 w 1"/>
                <a:gd name="T37" fmla="*/ 108 h 110"/>
                <a:gd name="T38" fmla="*/ 0 w 1"/>
                <a:gd name="T39" fmla="*/ 106 h 110"/>
                <a:gd name="T40" fmla="*/ 0 w 1"/>
                <a:gd name="T41" fmla="*/ 105 h 110"/>
                <a:gd name="T42" fmla="*/ 0 w 1"/>
                <a:gd name="T43" fmla="*/ 103 h 110"/>
                <a:gd name="T44" fmla="*/ 0 w 1"/>
                <a:gd name="T45" fmla="*/ 100 h 110"/>
                <a:gd name="T46" fmla="*/ 0 w 1"/>
                <a:gd name="T47" fmla="*/ 97 h 110"/>
                <a:gd name="T48" fmla="*/ 0 w 1"/>
                <a:gd name="T49" fmla="*/ 93 h 110"/>
                <a:gd name="T50" fmla="*/ 0 w 1"/>
                <a:gd name="T51" fmla="*/ 90 h 110"/>
                <a:gd name="T52" fmla="*/ 0 w 1"/>
                <a:gd name="T53" fmla="*/ 87 h 110"/>
                <a:gd name="T54" fmla="*/ 0 w 1"/>
                <a:gd name="T55" fmla="*/ 83 h 110"/>
                <a:gd name="T56" fmla="*/ 0 w 1"/>
                <a:gd name="T57" fmla="*/ 77 h 110"/>
                <a:gd name="T58" fmla="*/ 0 w 1"/>
                <a:gd name="T59" fmla="*/ 72 h 110"/>
                <a:gd name="T60" fmla="*/ 0 w 1"/>
                <a:gd name="T61" fmla="*/ 64 h 110"/>
                <a:gd name="T62" fmla="*/ 0 w 1"/>
                <a:gd name="T63" fmla="*/ 54 h 110"/>
                <a:gd name="T64" fmla="*/ 0 w 1"/>
                <a:gd name="T65" fmla="*/ 43 h 110"/>
                <a:gd name="T66" fmla="*/ 0 w 1"/>
                <a:gd name="T67" fmla="*/ 31 h 110"/>
                <a:gd name="T68" fmla="*/ 0 w 1"/>
                <a:gd name="T69" fmla="*/ 21 h 110"/>
                <a:gd name="T70" fmla="*/ 0 w 1"/>
                <a:gd name="T71" fmla="*/ 12 h 110"/>
                <a:gd name="T72" fmla="*/ 0 w 1"/>
                <a:gd name="T73" fmla="*/ 6 h 110"/>
                <a:gd name="T74" fmla="*/ 0 w 1"/>
                <a:gd name="T75" fmla="*/ 4 h 110"/>
                <a:gd name="T76" fmla="*/ 0 w 1"/>
                <a:gd name="T77" fmla="*/ 2 h 110"/>
                <a:gd name="T78" fmla="*/ 0 w 1"/>
                <a:gd name="T79" fmla="*/ 0 h 110"/>
                <a:gd name="T80" fmla="*/ 0 w 1"/>
                <a:gd name="T81" fmla="*/ 1 h 110"/>
                <a:gd name="T82" fmla="*/ 0 w 1"/>
                <a:gd name="T83" fmla="*/ 4 h 1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"/>
                <a:gd name="T127" fmla="*/ 0 h 110"/>
                <a:gd name="T128" fmla="*/ 1 w 1"/>
                <a:gd name="T129" fmla="*/ 110 h 1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" h="110">
                  <a:moveTo>
                    <a:pt x="0" y="5"/>
                  </a:moveTo>
                  <a:lnTo>
                    <a:pt x="0" y="9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7"/>
                  </a:lnTo>
                  <a:lnTo>
                    <a:pt x="0" y="32"/>
                  </a:lnTo>
                  <a:lnTo>
                    <a:pt x="0" y="37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3"/>
                  </a:lnTo>
                  <a:lnTo>
                    <a:pt x="0" y="58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3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90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9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0" y="106"/>
                  </a:lnTo>
                  <a:lnTo>
                    <a:pt x="0" y="107"/>
                  </a:lnTo>
                  <a:lnTo>
                    <a:pt x="0" y="108"/>
                  </a:lnTo>
                  <a:lnTo>
                    <a:pt x="0" y="109"/>
                  </a:lnTo>
                  <a:lnTo>
                    <a:pt x="0" y="108"/>
                  </a:lnTo>
                  <a:lnTo>
                    <a:pt x="0" y="107"/>
                  </a:lnTo>
                  <a:lnTo>
                    <a:pt x="0" y="106"/>
                  </a:lnTo>
                  <a:lnTo>
                    <a:pt x="0" y="105"/>
                  </a:lnTo>
                  <a:lnTo>
                    <a:pt x="0" y="104"/>
                  </a:lnTo>
                  <a:lnTo>
                    <a:pt x="0" y="103"/>
                  </a:lnTo>
                  <a:lnTo>
                    <a:pt x="0" y="101"/>
                  </a:lnTo>
                  <a:lnTo>
                    <a:pt x="0" y="100"/>
                  </a:lnTo>
                  <a:lnTo>
                    <a:pt x="0" y="98"/>
                  </a:lnTo>
                  <a:lnTo>
                    <a:pt x="0" y="97"/>
                  </a:lnTo>
                  <a:lnTo>
                    <a:pt x="0" y="95"/>
                  </a:lnTo>
                  <a:lnTo>
                    <a:pt x="0" y="93"/>
                  </a:lnTo>
                  <a:lnTo>
                    <a:pt x="0" y="92"/>
                  </a:lnTo>
                  <a:lnTo>
                    <a:pt x="0" y="90"/>
                  </a:lnTo>
                  <a:lnTo>
                    <a:pt x="0" y="88"/>
                  </a:lnTo>
                  <a:lnTo>
                    <a:pt x="0" y="87"/>
                  </a:lnTo>
                  <a:lnTo>
                    <a:pt x="0" y="85"/>
                  </a:lnTo>
                  <a:lnTo>
                    <a:pt x="0" y="83"/>
                  </a:lnTo>
                  <a:lnTo>
                    <a:pt x="0" y="82"/>
                  </a:lnTo>
                  <a:lnTo>
                    <a:pt x="0" y="77"/>
                  </a:lnTo>
                  <a:lnTo>
                    <a:pt x="0" y="75"/>
                  </a:lnTo>
                  <a:lnTo>
                    <a:pt x="0" y="72"/>
                  </a:lnTo>
                  <a:lnTo>
                    <a:pt x="0" y="68"/>
                  </a:lnTo>
                  <a:lnTo>
                    <a:pt x="0" y="64"/>
                  </a:lnTo>
                  <a:lnTo>
                    <a:pt x="0" y="59"/>
                  </a:lnTo>
                  <a:lnTo>
                    <a:pt x="0" y="54"/>
                  </a:lnTo>
                  <a:lnTo>
                    <a:pt x="0" y="48"/>
                  </a:lnTo>
                  <a:lnTo>
                    <a:pt x="0" y="43"/>
                  </a:lnTo>
                  <a:lnTo>
                    <a:pt x="0" y="37"/>
                  </a:lnTo>
                  <a:lnTo>
                    <a:pt x="0" y="31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0" name="Freeform 621"/>
            <p:cNvSpPr>
              <a:spLocks/>
            </p:cNvSpPr>
            <p:nvPr/>
          </p:nvSpPr>
          <p:spPr bwMode="auto">
            <a:xfrm>
              <a:off x="952" y="3573"/>
              <a:ext cx="21" cy="54"/>
            </a:xfrm>
            <a:custGeom>
              <a:avLst/>
              <a:gdLst>
                <a:gd name="T0" fmla="*/ 3 w 21"/>
                <a:gd name="T1" fmla="*/ 4 h 54"/>
                <a:gd name="T2" fmla="*/ 4 w 21"/>
                <a:gd name="T3" fmla="*/ 6 h 54"/>
                <a:gd name="T4" fmla="*/ 4 w 21"/>
                <a:gd name="T5" fmla="*/ 8 h 54"/>
                <a:gd name="T6" fmla="*/ 5 w 21"/>
                <a:gd name="T7" fmla="*/ 11 h 54"/>
                <a:gd name="T8" fmla="*/ 5 w 21"/>
                <a:gd name="T9" fmla="*/ 13 h 54"/>
                <a:gd name="T10" fmla="*/ 7 w 21"/>
                <a:gd name="T11" fmla="*/ 16 h 54"/>
                <a:gd name="T12" fmla="*/ 8 w 21"/>
                <a:gd name="T13" fmla="*/ 20 h 54"/>
                <a:gd name="T14" fmla="*/ 8 w 21"/>
                <a:gd name="T15" fmla="*/ 22 h 54"/>
                <a:gd name="T16" fmla="*/ 10 w 21"/>
                <a:gd name="T17" fmla="*/ 26 h 54"/>
                <a:gd name="T18" fmla="*/ 11 w 21"/>
                <a:gd name="T19" fmla="*/ 29 h 54"/>
                <a:gd name="T20" fmla="*/ 12 w 21"/>
                <a:gd name="T21" fmla="*/ 32 h 54"/>
                <a:gd name="T22" fmla="*/ 13 w 21"/>
                <a:gd name="T23" fmla="*/ 35 h 54"/>
                <a:gd name="T24" fmla="*/ 14 w 21"/>
                <a:gd name="T25" fmla="*/ 38 h 54"/>
                <a:gd name="T26" fmla="*/ 15 w 21"/>
                <a:gd name="T27" fmla="*/ 40 h 54"/>
                <a:gd name="T28" fmla="*/ 16 w 21"/>
                <a:gd name="T29" fmla="*/ 43 h 54"/>
                <a:gd name="T30" fmla="*/ 17 w 21"/>
                <a:gd name="T31" fmla="*/ 45 h 54"/>
                <a:gd name="T32" fmla="*/ 18 w 21"/>
                <a:gd name="T33" fmla="*/ 47 h 54"/>
                <a:gd name="T34" fmla="*/ 18 w 21"/>
                <a:gd name="T35" fmla="*/ 49 h 54"/>
                <a:gd name="T36" fmla="*/ 19 w 21"/>
                <a:gd name="T37" fmla="*/ 49 h 54"/>
                <a:gd name="T38" fmla="*/ 19 w 21"/>
                <a:gd name="T39" fmla="*/ 50 h 54"/>
                <a:gd name="T40" fmla="*/ 20 w 21"/>
                <a:gd name="T41" fmla="*/ 50 h 54"/>
                <a:gd name="T42" fmla="*/ 20 w 21"/>
                <a:gd name="T43" fmla="*/ 51 h 54"/>
                <a:gd name="T44" fmla="*/ 20 w 21"/>
                <a:gd name="T45" fmla="*/ 52 h 54"/>
                <a:gd name="T46" fmla="*/ 20 w 21"/>
                <a:gd name="T47" fmla="*/ 53 h 54"/>
                <a:gd name="T48" fmla="*/ 19 w 21"/>
                <a:gd name="T49" fmla="*/ 52 h 54"/>
                <a:gd name="T50" fmla="*/ 18 w 21"/>
                <a:gd name="T51" fmla="*/ 52 h 54"/>
                <a:gd name="T52" fmla="*/ 18 w 21"/>
                <a:gd name="T53" fmla="*/ 51 h 54"/>
                <a:gd name="T54" fmla="*/ 18 w 21"/>
                <a:gd name="T55" fmla="*/ 51 h 54"/>
                <a:gd name="T56" fmla="*/ 18 w 21"/>
                <a:gd name="T57" fmla="*/ 50 h 54"/>
                <a:gd name="T58" fmla="*/ 17 w 21"/>
                <a:gd name="T59" fmla="*/ 49 h 54"/>
                <a:gd name="T60" fmla="*/ 15 w 21"/>
                <a:gd name="T61" fmla="*/ 47 h 54"/>
                <a:gd name="T62" fmla="*/ 15 w 21"/>
                <a:gd name="T63" fmla="*/ 45 h 54"/>
                <a:gd name="T64" fmla="*/ 13 w 21"/>
                <a:gd name="T65" fmla="*/ 42 h 54"/>
                <a:gd name="T66" fmla="*/ 12 w 21"/>
                <a:gd name="T67" fmla="*/ 39 h 54"/>
                <a:gd name="T68" fmla="*/ 11 w 21"/>
                <a:gd name="T69" fmla="*/ 35 h 54"/>
                <a:gd name="T70" fmla="*/ 9 w 21"/>
                <a:gd name="T71" fmla="*/ 31 h 54"/>
                <a:gd name="T72" fmla="*/ 8 w 21"/>
                <a:gd name="T73" fmla="*/ 28 h 54"/>
                <a:gd name="T74" fmla="*/ 7 w 21"/>
                <a:gd name="T75" fmla="*/ 24 h 54"/>
                <a:gd name="T76" fmla="*/ 5 w 21"/>
                <a:gd name="T77" fmla="*/ 21 h 54"/>
                <a:gd name="T78" fmla="*/ 4 w 21"/>
                <a:gd name="T79" fmla="*/ 17 h 54"/>
                <a:gd name="T80" fmla="*/ 3 w 21"/>
                <a:gd name="T81" fmla="*/ 14 h 54"/>
                <a:gd name="T82" fmla="*/ 2 w 21"/>
                <a:gd name="T83" fmla="*/ 12 h 54"/>
                <a:gd name="T84" fmla="*/ 2 w 21"/>
                <a:gd name="T85" fmla="*/ 9 h 54"/>
                <a:gd name="T86" fmla="*/ 1 w 21"/>
                <a:gd name="T87" fmla="*/ 7 h 54"/>
                <a:gd name="T88" fmla="*/ 1 w 21"/>
                <a:gd name="T89" fmla="*/ 6 h 54"/>
                <a:gd name="T90" fmla="*/ 0 w 21"/>
                <a:gd name="T91" fmla="*/ 4 h 54"/>
                <a:gd name="T92" fmla="*/ 0 w 21"/>
                <a:gd name="T93" fmla="*/ 4 h 54"/>
                <a:gd name="T94" fmla="*/ 0 w 21"/>
                <a:gd name="T95" fmla="*/ 3 h 54"/>
                <a:gd name="T96" fmla="*/ 0 w 21"/>
                <a:gd name="T97" fmla="*/ 2 h 54"/>
                <a:gd name="T98" fmla="*/ 0 w 21"/>
                <a:gd name="T99" fmla="*/ 1 h 54"/>
                <a:gd name="T100" fmla="*/ 1 w 21"/>
                <a:gd name="T101" fmla="*/ 0 h 54"/>
                <a:gd name="T102" fmla="*/ 2 w 21"/>
                <a:gd name="T103" fmla="*/ 0 h 54"/>
                <a:gd name="T104" fmla="*/ 2 w 21"/>
                <a:gd name="T105" fmla="*/ 1 h 54"/>
                <a:gd name="T106" fmla="*/ 2 w 21"/>
                <a:gd name="T107" fmla="*/ 2 h 54"/>
                <a:gd name="T108" fmla="*/ 3 w 21"/>
                <a:gd name="T109" fmla="*/ 3 h 54"/>
                <a:gd name="T110" fmla="*/ 3 w 21"/>
                <a:gd name="T111" fmla="*/ 4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1"/>
                <a:gd name="T169" fmla="*/ 0 h 54"/>
                <a:gd name="T170" fmla="*/ 21 w 21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1" h="54">
                  <a:moveTo>
                    <a:pt x="3" y="4"/>
                  </a:moveTo>
                  <a:lnTo>
                    <a:pt x="4" y="6"/>
                  </a:lnTo>
                  <a:lnTo>
                    <a:pt x="4" y="8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7" y="16"/>
                  </a:lnTo>
                  <a:lnTo>
                    <a:pt x="8" y="20"/>
                  </a:lnTo>
                  <a:lnTo>
                    <a:pt x="8" y="22"/>
                  </a:lnTo>
                  <a:lnTo>
                    <a:pt x="10" y="26"/>
                  </a:lnTo>
                  <a:lnTo>
                    <a:pt x="11" y="29"/>
                  </a:lnTo>
                  <a:lnTo>
                    <a:pt x="12" y="32"/>
                  </a:lnTo>
                  <a:lnTo>
                    <a:pt x="13" y="35"/>
                  </a:lnTo>
                  <a:lnTo>
                    <a:pt x="14" y="38"/>
                  </a:lnTo>
                  <a:lnTo>
                    <a:pt x="15" y="40"/>
                  </a:lnTo>
                  <a:lnTo>
                    <a:pt x="16" y="43"/>
                  </a:lnTo>
                  <a:lnTo>
                    <a:pt x="17" y="45"/>
                  </a:lnTo>
                  <a:lnTo>
                    <a:pt x="18" y="47"/>
                  </a:lnTo>
                  <a:lnTo>
                    <a:pt x="18" y="49"/>
                  </a:lnTo>
                  <a:lnTo>
                    <a:pt x="19" y="49"/>
                  </a:lnTo>
                  <a:lnTo>
                    <a:pt x="19" y="50"/>
                  </a:lnTo>
                  <a:lnTo>
                    <a:pt x="20" y="50"/>
                  </a:lnTo>
                  <a:lnTo>
                    <a:pt x="20" y="51"/>
                  </a:lnTo>
                  <a:lnTo>
                    <a:pt x="20" y="52"/>
                  </a:lnTo>
                  <a:lnTo>
                    <a:pt x="20" y="53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8" y="51"/>
                  </a:lnTo>
                  <a:lnTo>
                    <a:pt x="18" y="50"/>
                  </a:lnTo>
                  <a:lnTo>
                    <a:pt x="17" y="49"/>
                  </a:lnTo>
                  <a:lnTo>
                    <a:pt x="15" y="47"/>
                  </a:lnTo>
                  <a:lnTo>
                    <a:pt x="15" y="45"/>
                  </a:lnTo>
                  <a:lnTo>
                    <a:pt x="13" y="42"/>
                  </a:lnTo>
                  <a:lnTo>
                    <a:pt x="12" y="39"/>
                  </a:lnTo>
                  <a:lnTo>
                    <a:pt x="11" y="35"/>
                  </a:lnTo>
                  <a:lnTo>
                    <a:pt x="9" y="31"/>
                  </a:lnTo>
                  <a:lnTo>
                    <a:pt x="8" y="28"/>
                  </a:lnTo>
                  <a:lnTo>
                    <a:pt x="7" y="24"/>
                  </a:lnTo>
                  <a:lnTo>
                    <a:pt x="5" y="21"/>
                  </a:lnTo>
                  <a:lnTo>
                    <a:pt x="4" y="17"/>
                  </a:lnTo>
                  <a:lnTo>
                    <a:pt x="3" y="14"/>
                  </a:lnTo>
                  <a:lnTo>
                    <a:pt x="2" y="12"/>
                  </a:lnTo>
                  <a:lnTo>
                    <a:pt x="2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3"/>
                  </a:lnTo>
                  <a:lnTo>
                    <a:pt x="3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1" name="Freeform 622"/>
            <p:cNvSpPr>
              <a:spLocks/>
            </p:cNvSpPr>
            <p:nvPr/>
          </p:nvSpPr>
          <p:spPr bwMode="auto">
            <a:xfrm>
              <a:off x="942" y="3569"/>
              <a:ext cx="21" cy="54"/>
            </a:xfrm>
            <a:custGeom>
              <a:avLst/>
              <a:gdLst>
                <a:gd name="T0" fmla="*/ 2 w 21"/>
                <a:gd name="T1" fmla="*/ 4 h 54"/>
                <a:gd name="T2" fmla="*/ 3 w 21"/>
                <a:gd name="T3" fmla="*/ 6 h 54"/>
                <a:gd name="T4" fmla="*/ 4 w 21"/>
                <a:gd name="T5" fmla="*/ 9 h 54"/>
                <a:gd name="T6" fmla="*/ 5 w 21"/>
                <a:gd name="T7" fmla="*/ 12 h 54"/>
                <a:gd name="T8" fmla="*/ 5 w 21"/>
                <a:gd name="T9" fmla="*/ 14 h 54"/>
                <a:gd name="T10" fmla="*/ 6 w 21"/>
                <a:gd name="T11" fmla="*/ 17 h 54"/>
                <a:gd name="T12" fmla="*/ 7 w 21"/>
                <a:gd name="T13" fmla="*/ 20 h 54"/>
                <a:gd name="T14" fmla="*/ 8 w 21"/>
                <a:gd name="T15" fmla="*/ 23 h 54"/>
                <a:gd name="T16" fmla="*/ 11 w 21"/>
                <a:gd name="T17" fmla="*/ 30 h 54"/>
                <a:gd name="T18" fmla="*/ 12 w 21"/>
                <a:gd name="T19" fmla="*/ 33 h 54"/>
                <a:gd name="T20" fmla="*/ 13 w 21"/>
                <a:gd name="T21" fmla="*/ 36 h 54"/>
                <a:gd name="T22" fmla="*/ 14 w 21"/>
                <a:gd name="T23" fmla="*/ 39 h 54"/>
                <a:gd name="T24" fmla="*/ 16 w 21"/>
                <a:gd name="T25" fmla="*/ 44 h 54"/>
                <a:gd name="T26" fmla="*/ 17 w 21"/>
                <a:gd name="T27" fmla="*/ 46 h 54"/>
                <a:gd name="T28" fmla="*/ 18 w 21"/>
                <a:gd name="T29" fmla="*/ 48 h 54"/>
                <a:gd name="T30" fmla="*/ 18 w 21"/>
                <a:gd name="T31" fmla="*/ 49 h 54"/>
                <a:gd name="T32" fmla="*/ 18 w 21"/>
                <a:gd name="T33" fmla="*/ 49 h 54"/>
                <a:gd name="T34" fmla="*/ 19 w 21"/>
                <a:gd name="T35" fmla="*/ 50 h 54"/>
                <a:gd name="T36" fmla="*/ 19 w 21"/>
                <a:gd name="T37" fmla="*/ 51 h 54"/>
                <a:gd name="T38" fmla="*/ 20 w 21"/>
                <a:gd name="T39" fmla="*/ 52 h 54"/>
                <a:gd name="T40" fmla="*/ 20 w 21"/>
                <a:gd name="T41" fmla="*/ 53 h 54"/>
                <a:gd name="T42" fmla="*/ 19 w 21"/>
                <a:gd name="T43" fmla="*/ 53 h 54"/>
                <a:gd name="T44" fmla="*/ 18 w 21"/>
                <a:gd name="T45" fmla="*/ 53 h 54"/>
                <a:gd name="T46" fmla="*/ 18 w 21"/>
                <a:gd name="T47" fmla="*/ 52 h 54"/>
                <a:gd name="T48" fmla="*/ 17 w 21"/>
                <a:gd name="T49" fmla="*/ 51 h 54"/>
                <a:gd name="T50" fmla="*/ 17 w 21"/>
                <a:gd name="T51" fmla="*/ 50 h 54"/>
                <a:gd name="T52" fmla="*/ 16 w 21"/>
                <a:gd name="T53" fmla="*/ 49 h 54"/>
                <a:gd name="T54" fmla="*/ 15 w 21"/>
                <a:gd name="T55" fmla="*/ 48 h 54"/>
                <a:gd name="T56" fmla="*/ 14 w 21"/>
                <a:gd name="T57" fmla="*/ 45 h 54"/>
                <a:gd name="T58" fmla="*/ 13 w 21"/>
                <a:gd name="T59" fmla="*/ 42 h 54"/>
                <a:gd name="T60" fmla="*/ 12 w 21"/>
                <a:gd name="T61" fmla="*/ 40 h 54"/>
                <a:gd name="T62" fmla="*/ 11 w 21"/>
                <a:gd name="T63" fmla="*/ 36 h 54"/>
                <a:gd name="T64" fmla="*/ 9 w 21"/>
                <a:gd name="T65" fmla="*/ 32 h 54"/>
                <a:gd name="T66" fmla="*/ 8 w 21"/>
                <a:gd name="T67" fmla="*/ 29 h 54"/>
                <a:gd name="T68" fmla="*/ 6 w 21"/>
                <a:gd name="T69" fmla="*/ 25 h 54"/>
                <a:gd name="T70" fmla="*/ 5 w 21"/>
                <a:gd name="T71" fmla="*/ 22 h 54"/>
                <a:gd name="T72" fmla="*/ 4 w 21"/>
                <a:gd name="T73" fmla="*/ 18 h 54"/>
                <a:gd name="T74" fmla="*/ 2 w 21"/>
                <a:gd name="T75" fmla="*/ 13 h 54"/>
                <a:gd name="T76" fmla="*/ 2 w 21"/>
                <a:gd name="T77" fmla="*/ 10 h 54"/>
                <a:gd name="T78" fmla="*/ 1 w 21"/>
                <a:gd name="T79" fmla="*/ 8 h 54"/>
                <a:gd name="T80" fmla="*/ 1 w 21"/>
                <a:gd name="T81" fmla="*/ 7 h 54"/>
                <a:gd name="T82" fmla="*/ 0 w 21"/>
                <a:gd name="T83" fmla="*/ 6 h 54"/>
                <a:gd name="T84" fmla="*/ 0 w 21"/>
                <a:gd name="T85" fmla="*/ 4 h 54"/>
                <a:gd name="T86" fmla="*/ 0 w 21"/>
                <a:gd name="T87" fmla="*/ 4 h 54"/>
                <a:gd name="T88" fmla="*/ 0 w 21"/>
                <a:gd name="T89" fmla="*/ 3 h 54"/>
                <a:gd name="T90" fmla="*/ 0 w 21"/>
                <a:gd name="T91" fmla="*/ 2 h 54"/>
                <a:gd name="T92" fmla="*/ 0 w 21"/>
                <a:gd name="T93" fmla="*/ 1 h 54"/>
                <a:gd name="T94" fmla="*/ 0 w 21"/>
                <a:gd name="T95" fmla="*/ 0 h 54"/>
                <a:gd name="T96" fmla="*/ 1 w 21"/>
                <a:gd name="T97" fmla="*/ 0 h 54"/>
                <a:gd name="T98" fmla="*/ 1 w 21"/>
                <a:gd name="T99" fmla="*/ 1 h 54"/>
                <a:gd name="T100" fmla="*/ 2 w 21"/>
                <a:gd name="T101" fmla="*/ 1 h 54"/>
                <a:gd name="T102" fmla="*/ 2 w 21"/>
                <a:gd name="T103" fmla="*/ 2 h 54"/>
                <a:gd name="T104" fmla="*/ 2 w 21"/>
                <a:gd name="T105" fmla="*/ 3 h 54"/>
                <a:gd name="T106" fmla="*/ 2 w 21"/>
                <a:gd name="T107" fmla="*/ 4 h 54"/>
                <a:gd name="T108" fmla="*/ 2 w 21"/>
                <a:gd name="T109" fmla="*/ 4 h 5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1"/>
                <a:gd name="T166" fmla="*/ 0 h 54"/>
                <a:gd name="T167" fmla="*/ 21 w 21"/>
                <a:gd name="T168" fmla="*/ 54 h 54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1" h="54">
                  <a:moveTo>
                    <a:pt x="2" y="4"/>
                  </a:moveTo>
                  <a:lnTo>
                    <a:pt x="3" y="6"/>
                  </a:lnTo>
                  <a:lnTo>
                    <a:pt x="4" y="9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6" y="17"/>
                  </a:lnTo>
                  <a:lnTo>
                    <a:pt x="7" y="20"/>
                  </a:lnTo>
                  <a:lnTo>
                    <a:pt x="8" y="23"/>
                  </a:lnTo>
                  <a:lnTo>
                    <a:pt x="11" y="30"/>
                  </a:lnTo>
                  <a:lnTo>
                    <a:pt x="12" y="33"/>
                  </a:lnTo>
                  <a:lnTo>
                    <a:pt x="13" y="36"/>
                  </a:lnTo>
                  <a:lnTo>
                    <a:pt x="14" y="39"/>
                  </a:lnTo>
                  <a:lnTo>
                    <a:pt x="16" y="44"/>
                  </a:lnTo>
                  <a:lnTo>
                    <a:pt x="17" y="46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9" y="50"/>
                  </a:lnTo>
                  <a:lnTo>
                    <a:pt x="19" y="51"/>
                  </a:lnTo>
                  <a:lnTo>
                    <a:pt x="20" y="52"/>
                  </a:lnTo>
                  <a:lnTo>
                    <a:pt x="20" y="53"/>
                  </a:lnTo>
                  <a:lnTo>
                    <a:pt x="19" y="53"/>
                  </a:lnTo>
                  <a:lnTo>
                    <a:pt x="18" y="53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7" y="50"/>
                  </a:lnTo>
                  <a:lnTo>
                    <a:pt x="16" y="49"/>
                  </a:lnTo>
                  <a:lnTo>
                    <a:pt x="15" y="48"/>
                  </a:lnTo>
                  <a:lnTo>
                    <a:pt x="14" y="45"/>
                  </a:lnTo>
                  <a:lnTo>
                    <a:pt x="13" y="42"/>
                  </a:lnTo>
                  <a:lnTo>
                    <a:pt x="12" y="40"/>
                  </a:lnTo>
                  <a:lnTo>
                    <a:pt x="11" y="36"/>
                  </a:lnTo>
                  <a:lnTo>
                    <a:pt x="9" y="32"/>
                  </a:lnTo>
                  <a:lnTo>
                    <a:pt x="8" y="29"/>
                  </a:lnTo>
                  <a:lnTo>
                    <a:pt x="6" y="25"/>
                  </a:lnTo>
                  <a:lnTo>
                    <a:pt x="5" y="22"/>
                  </a:lnTo>
                  <a:lnTo>
                    <a:pt x="4" y="18"/>
                  </a:lnTo>
                  <a:lnTo>
                    <a:pt x="2" y="13"/>
                  </a:lnTo>
                  <a:lnTo>
                    <a:pt x="2" y="10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2" name="Freeform 623"/>
            <p:cNvSpPr>
              <a:spLocks/>
            </p:cNvSpPr>
            <p:nvPr/>
          </p:nvSpPr>
          <p:spPr bwMode="auto">
            <a:xfrm>
              <a:off x="932" y="3569"/>
              <a:ext cx="21" cy="53"/>
            </a:xfrm>
            <a:custGeom>
              <a:avLst/>
              <a:gdLst>
                <a:gd name="T0" fmla="*/ 2 w 21"/>
                <a:gd name="T1" fmla="*/ 4 h 53"/>
                <a:gd name="T2" fmla="*/ 3 w 21"/>
                <a:gd name="T3" fmla="*/ 6 h 53"/>
                <a:gd name="T4" fmla="*/ 4 w 21"/>
                <a:gd name="T5" fmla="*/ 9 h 53"/>
                <a:gd name="T6" fmla="*/ 5 w 21"/>
                <a:gd name="T7" fmla="*/ 11 h 53"/>
                <a:gd name="T8" fmla="*/ 5 w 21"/>
                <a:gd name="T9" fmla="*/ 13 h 53"/>
                <a:gd name="T10" fmla="*/ 6 w 21"/>
                <a:gd name="T11" fmla="*/ 16 h 53"/>
                <a:gd name="T12" fmla="*/ 7 w 21"/>
                <a:gd name="T13" fmla="*/ 20 h 53"/>
                <a:gd name="T14" fmla="*/ 8 w 21"/>
                <a:gd name="T15" fmla="*/ 22 h 53"/>
                <a:gd name="T16" fmla="*/ 9 w 21"/>
                <a:gd name="T17" fmla="*/ 26 h 53"/>
                <a:gd name="T18" fmla="*/ 10 w 21"/>
                <a:gd name="T19" fmla="*/ 29 h 53"/>
                <a:gd name="T20" fmla="*/ 12 w 21"/>
                <a:gd name="T21" fmla="*/ 32 h 53"/>
                <a:gd name="T22" fmla="*/ 12 w 21"/>
                <a:gd name="T23" fmla="*/ 35 h 53"/>
                <a:gd name="T24" fmla="*/ 14 w 21"/>
                <a:gd name="T25" fmla="*/ 38 h 53"/>
                <a:gd name="T26" fmla="*/ 15 w 21"/>
                <a:gd name="T27" fmla="*/ 40 h 53"/>
                <a:gd name="T28" fmla="*/ 15 w 21"/>
                <a:gd name="T29" fmla="*/ 43 h 53"/>
                <a:gd name="T30" fmla="*/ 16 w 21"/>
                <a:gd name="T31" fmla="*/ 45 h 53"/>
                <a:gd name="T32" fmla="*/ 18 w 21"/>
                <a:gd name="T33" fmla="*/ 47 h 53"/>
                <a:gd name="T34" fmla="*/ 18 w 21"/>
                <a:gd name="T35" fmla="*/ 48 h 53"/>
                <a:gd name="T36" fmla="*/ 18 w 21"/>
                <a:gd name="T37" fmla="*/ 48 h 53"/>
                <a:gd name="T38" fmla="*/ 19 w 21"/>
                <a:gd name="T39" fmla="*/ 49 h 53"/>
                <a:gd name="T40" fmla="*/ 19 w 21"/>
                <a:gd name="T41" fmla="*/ 50 h 53"/>
                <a:gd name="T42" fmla="*/ 20 w 21"/>
                <a:gd name="T43" fmla="*/ 51 h 53"/>
                <a:gd name="T44" fmla="*/ 20 w 21"/>
                <a:gd name="T45" fmla="*/ 52 h 53"/>
                <a:gd name="T46" fmla="*/ 19 w 21"/>
                <a:gd name="T47" fmla="*/ 52 h 53"/>
                <a:gd name="T48" fmla="*/ 18 w 21"/>
                <a:gd name="T49" fmla="*/ 52 h 53"/>
                <a:gd name="T50" fmla="*/ 18 w 21"/>
                <a:gd name="T51" fmla="*/ 51 h 53"/>
                <a:gd name="T52" fmla="*/ 17 w 21"/>
                <a:gd name="T53" fmla="*/ 50 h 53"/>
                <a:gd name="T54" fmla="*/ 17 w 21"/>
                <a:gd name="T55" fmla="*/ 49 h 53"/>
                <a:gd name="T56" fmla="*/ 16 w 21"/>
                <a:gd name="T57" fmla="*/ 48 h 53"/>
                <a:gd name="T58" fmla="*/ 15 w 21"/>
                <a:gd name="T59" fmla="*/ 47 h 53"/>
                <a:gd name="T60" fmla="*/ 14 w 21"/>
                <a:gd name="T61" fmla="*/ 44 h 53"/>
                <a:gd name="T62" fmla="*/ 13 w 21"/>
                <a:gd name="T63" fmla="*/ 41 h 53"/>
                <a:gd name="T64" fmla="*/ 12 w 21"/>
                <a:gd name="T65" fmla="*/ 39 h 53"/>
                <a:gd name="T66" fmla="*/ 10 w 21"/>
                <a:gd name="T67" fmla="*/ 35 h 53"/>
                <a:gd name="T68" fmla="*/ 9 w 21"/>
                <a:gd name="T69" fmla="*/ 31 h 53"/>
                <a:gd name="T70" fmla="*/ 8 w 21"/>
                <a:gd name="T71" fmla="*/ 28 h 53"/>
                <a:gd name="T72" fmla="*/ 6 w 21"/>
                <a:gd name="T73" fmla="*/ 24 h 53"/>
                <a:gd name="T74" fmla="*/ 5 w 21"/>
                <a:gd name="T75" fmla="*/ 21 h 53"/>
                <a:gd name="T76" fmla="*/ 4 w 21"/>
                <a:gd name="T77" fmla="*/ 17 h 53"/>
                <a:gd name="T78" fmla="*/ 3 w 21"/>
                <a:gd name="T79" fmla="*/ 14 h 53"/>
                <a:gd name="T80" fmla="*/ 2 w 21"/>
                <a:gd name="T81" fmla="*/ 12 h 53"/>
                <a:gd name="T82" fmla="*/ 2 w 21"/>
                <a:gd name="T83" fmla="*/ 9 h 53"/>
                <a:gd name="T84" fmla="*/ 1 w 21"/>
                <a:gd name="T85" fmla="*/ 7 h 53"/>
                <a:gd name="T86" fmla="*/ 1 w 21"/>
                <a:gd name="T87" fmla="*/ 6 h 53"/>
                <a:gd name="T88" fmla="*/ 0 w 21"/>
                <a:gd name="T89" fmla="*/ 5 h 53"/>
                <a:gd name="T90" fmla="*/ 0 w 21"/>
                <a:gd name="T91" fmla="*/ 4 h 53"/>
                <a:gd name="T92" fmla="*/ 0 w 21"/>
                <a:gd name="T93" fmla="*/ 3 h 53"/>
                <a:gd name="T94" fmla="*/ 0 w 21"/>
                <a:gd name="T95" fmla="*/ 2 h 53"/>
                <a:gd name="T96" fmla="*/ 0 w 21"/>
                <a:gd name="T97" fmla="*/ 1 h 53"/>
                <a:gd name="T98" fmla="*/ 0 w 21"/>
                <a:gd name="T99" fmla="*/ 0 h 53"/>
                <a:gd name="T100" fmla="*/ 1 w 21"/>
                <a:gd name="T101" fmla="*/ 0 h 53"/>
                <a:gd name="T102" fmla="*/ 2 w 21"/>
                <a:gd name="T103" fmla="*/ 1 h 53"/>
                <a:gd name="T104" fmla="*/ 2 w 21"/>
                <a:gd name="T105" fmla="*/ 2 h 53"/>
                <a:gd name="T106" fmla="*/ 2 w 21"/>
                <a:gd name="T107" fmla="*/ 4 h 53"/>
                <a:gd name="T108" fmla="*/ 2 w 21"/>
                <a:gd name="T109" fmla="*/ 4 h 5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1"/>
                <a:gd name="T166" fmla="*/ 0 h 53"/>
                <a:gd name="T167" fmla="*/ 21 w 21"/>
                <a:gd name="T168" fmla="*/ 53 h 53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1" h="53">
                  <a:moveTo>
                    <a:pt x="2" y="4"/>
                  </a:moveTo>
                  <a:lnTo>
                    <a:pt x="3" y="6"/>
                  </a:lnTo>
                  <a:lnTo>
                    <a:pt x="4" y="9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6" y="16"/>
                  </a:lnTo>
                  <a:lnTo>
                    <a:pt x="7" y="20"/>
                  </a:lnTo>
                  <a:lnTo>
                    <a:pt x="8" y="22"/>
                  </a:lnTo>
                  <a:lnTo>
                    <a:pt x="9" y="26"/>
                  </a:lnTo>
                  <a:lnTo>
                    <a:pt x="10" y="29"/>
                  </a:lnTo>
                  <a:lnTo>
                    <a:pt x="12" y="32"/>
                  </a:lnTo>
                  <a:lnTo>
                    <a:pt x="12" y="35"/>
                  </a:lnTo>
                  <a:lnTo>
                    <a:pt x="14" y="38"/>
                  </a:lnTo>
                  <a:lnTo>
                    <a:pt x="15" y="40"/>
                  </a:lnTo>
                  <a:lnTo>
                    <a:pt x="15" y="43"/>
                  </a:lnTo>
                  <a:lnTo>
                    <a:pt x="16" y="45"/>
                  </a:lnTo>
                  <a:lnTo>
                    <a:pt x="18" y="47"/>
                  </a:lnTo>
                  <a:lnTo>
                    <a:pt x="18" y="48"/>
                  </a:lnTo>
                  <a:lnTo>
                    <a:pt x="19" y="49"/>
                  </a:lnTo>
                  <a:lnTo>
                    <a:pt x="19" y="50"/>
                  </a:lnTo>
                  <a:lnTo>
                    <a:pt x="20" y="51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7"/>
                  </a:lnTo>
                  <a:lnTo>
                    <a:pt x="14" y="44"/>
                  </a:lnTo>
                  <a:lnTo>
                    <a:pt x="13" y="41"/>
                  </a:lnTo>
                  <a:lnTo>
                    <a:pt x="12" y="39"/>
                  </a:lnTo>
                  <a:lnTo>
                    <a:pt x="10" y="35"/>
                  </a:lnTo>
                  <a:lnTo>
                    <a:pt x="9" y="31"/>
                  </a:lnTo>
                  <a:lnTo>
                    <a:pt x="8" y="28"/>
                  </a:lnTo>
                  <a:lnTo>
                    <a:pt x="6" y="24"/>
                  </a:lnTo>
                  <a:lnTo>
                    <a:pt x="5" y="21"/>
                  </a:lnTo>
                  <a:lnTo>
                    <a:pt x="4" y="17"/>
                  </a:lnTo>
                  <a:lnTo>
                    <a:pt x="3" y="14"/>
                  </a:lnTo>
                  <a:lnTo>
                    <a:pt x="2" y="12"/>
                  </a:lnTo>
                  <a:lnTo>
                    <a:pt x="2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3" name="Freeform 624"/>
            <p:cNvSpPr>
              <a:spLocks/>
            </p:cNvSpPr>
            <p:nvPr/>
          </p:nvSpPr>
          <p:spPr bwMode="auto">
            <a:xfrm>
              <a:off x="928" y="3578"/>
              <a:ext cx="13" cy="31"/>
            </a:xfrm>
            <a:custGeom>
              <a:avLst/>
              <a:gdLst>
                <a:gd name="T0" fmla="*/ 2 w 13"/>
                <a:gd name="T1" fmla="*/ 3 h 31"/>
                <a:gd name="T2" fmla="*/ 2 w 13"/>
                <a:gd name="T3" fmla="*/ 4 h 31"/>
                <a:gd name="T4" fmla="*/ 2 w 13"/>
                <a:gd name="T5" fmla="*/ 5 h 31"/>
                <a:gd name="T6" fmla="*/ 3 w 13"/>
                <a:gd name="T7" fmla="*/ 6 h 31"/>
                <a:gd name="T8" fmla="*/ 3 w 13"/>
                <a:gd name="T9" fmla="*/ 8 h 31"/>
                <a:gd name="T10" fmla="*/ 3 w 13"/>
                <a:gd name="T11" fmla="*/ 9 h 31"/>
                <a:gd name="T12" fmla="*/ 4 w 13"/>
                <a:gd name="T13" fmla="*/ 11 h 31"/>
                <a:gd name="T14" fmla="*/ 5 w 13"/>
                <a:gd name="T15" fmla="*/ 13 h 31"/>
                <a:gd name="T16" fmla="*/ 5 w 13"/>
                <a:gd name="T17" fmla="*/ 14 h 31"/>
                <a:gd name="T18" fmla="*/ 6 w 13"/>
                <a:gd name="T19" fmla="*/ 16 h 31"/>
                <a:gd name="T20" fmla="*/ 7 w 13"/>
                <a:gd name="T21" fmla="*/ 18 h 31"/>
                <a:gd name="T22" fmla="*/ 7 w 13"/>
                <a:gd name="T23" fmla="*/ 19 h 31"/>
                <a:gd name="T24" fmla="*/ 8 w 13"/>
                <a:gd name="T25" fmla="*/ 21 h 31"/>
                <a:gd name="T26" fmla="*/ 9 w 13"/>
                <a:gd name="T27" fmla="*/ 23 h 31"/>
                <a:gd name="T28" fmla="*/ 9 w 13"/>
                <a:gd name="T29" fmla="*/ 23 h 31"/>
                <a:gd name="T30" fmla="*/ 9 w 13"/>
                <a:gd name="T31" fmla="*/ 24 h 31"/>
                <a:gd name="T32" fmla="*/ 10 w 13"/>
                <a:gd name="T33" fmla="*/ 25 h 31"/>
                <a:gd name="T34" fmla="*/ 10 w 13"/>
                <a:gd name="T35" fmla="*/ 26 h 31"/>
                <a:gd name="T36" fmla="*/ 11 w 13"/>
                <a:gd name="T37" fmla="*/ 26 h 31"/>
                <a:gd name="T38" fmla="*/ 11 w 13"/>
                <a:gd name="T39" fmla="*/ 27 h 31"/>
                <a:gd name="T40" fmla="*/ 11 w 13"/>
                <a:gd name="T41" fmla="*/ 28 h 31"/>
                <a:gd name="T42" fmla="*/ 11 w 13"/>
                <a:gd name="T43" fmla="*/ 28 h 31"/>
                <a:gd name="T44" fmla="*/ 12 w 13"/>
                <a:gd name="T45" fmla="*/ 29 h 31"/>
                <a:gd name="T46" fmla="*/ 12 w 13"/>
                <a:gd name="T47" fmla="*/ 30 h 31"/>
                <a:gd name="T48" fmla="*/ 11 w 13"/>
                <a:gd name="T49" fmla="*/ 30 h 31"/>
                <a:gd name="T50" fmla="*/ 11 w 13"/>
                <a:gd name="T51" fmla="*/ 29 h 31"/>
                <a:gd name="T52" fmla="*/ 11 w 13"/>
                <a:gd name="T53" fmla="*/ 29 h 31"/>
                <a:gd name="T54" fmla="*/ 10 w 13"/>
                <a:gd name="T55" fmla="*/ 28 h 31"/>
                <a:gd name="T56" fmla="*/ 9 w 13"/>
                <a:gd name="T57" fmla="*/ 27 h 31"/>
                <a:gd name="T58" fmla="*/ 9 w 13"/>
                <a:gd name="T59" fmla="*/ 26 h 31"/>
                <a:gd name="T60" fmla="*/ 8 w 13"/>
                <a:gd name="T61" fmla="*/ 24 h 31"/>
                <a:gd name="T62" fmla="*/ 7 w 13"/>
                <a:gd name="T63" fmla="*/ 23 h 31"/>
                <a:gd name="T64" fmla="*/ 6 w 13"/>
                <a:gd name="T65" fmla="*/ 20 h 31"/>
                <a:gd name="T66" fmla="*/ 5 w 13"/>
                <a:gd name="T67" fmla="*/ 18 h 31"/>
                <a:gd name="T68" fmla="*/ 4 w 13"/>
                <a:gd name="T69" fmla="*/ 17 h 31"/>
                <a:gd name="T70" fmla="*/ 3 w 13"/>
                <a:gd name="T71" fmla="*/ 15 h 31"/>
                <a:gd name="T72" fmla="*/ 3 w 13"/>
                <a:gd name="T73" fmla="*/ 13 h 31"/>
                <a:gd name="T74" fmla="*/ 2 w 13"/>
                <a:gd name="T75" fmla="*/ 11 h 31"/>
                <a:gd name="T76" fmla="*/ 1 w 13"/>
                <a:gd name="T77" fmla="*/ 9 h 31"/>
                <a:gd name="T78" fmla="*/ 1 w 13"/>
                <a:gd name="T79" fmla="*/ 8 h 31"/>
                <a:gd name="T80" fmla="*/ 0 w 13"/>
                <a:gd name="T81" fmla="*/ 7 h 31"/>
                <a:gd name="T82" fmla="*/ 0 w 13"/>
                <a:gd name="T83" fmla="*/ 5 h 31"/>
                <a:gd name="T84" fmla="*/ 0 w 13"/>
                <a:gd name="T85" fmla="*/ 4 h 31"/>
                <a:gd name="T86" fmla="*/ 0 w 13"/>
                <a:gd name="T87" fmla="*/ 3 h 31"/>
                <a:gd name="T88" fmla="*/ 0 w 13"/>
                <a:gd name="T89" fmla="*/ 3 h 31"/>
                <a:gd name="T90" fmla="*/ 0 w 13"/>
                <a:gd name="T91" fmla="*/ 2 h 31"/>
                <a:gd name="T92" fmla="*/ 0 w 13"/>
                <a:gd name="T93" fmla="*/ 1 h 31"/>
                <a:gd name="T94" fmla="*/ 0 w 13"/>
                <a:gd name="T95" fmla="*/ 0 h 31"/>
                <a:gd name="T96" fmla="*/ 1 w 13"/>
                <a:gd name="T97" fmla="*/ 0 h 31"/>
                <a:gd name="T98" fmla="*/ 1 w 13"/>
                <a:gd name="T99" fmla="*/ 1 h 31"/>
                <a:gd name="T100" fmla="*/ 1 w 13"/>
                <a:gd name="T101" fmla="*/ 2 h 31"/>
                <a:gd name="T102" fmla="*/ 2 w 13"/>
                <a:gd name="T103" fmla="*/ 3 h 31"/>
                <a:gd name="T104" fmla="*/ 2 w 13"/>
                <a:gd name="T105" fmla="*/ 3 h 3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3"/>
                <a:gd name="T160" fmla="*/ 0 h 31"/>
                <a:gd name="T161" fmla="*/ 13 w 13"/>
                <a:gd name="T162" fmla="*/ 31 h 3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3" h="31">
                  <a:moveTo>
                    <a:pt x="2" y="3"/>
                  </a:moveTo>
                  <a:lnTo>
                    <a:pt x="2" y="4"/>
                  </a:lnTo>
                  <a:lnTo>
                    <a:pt x="2" y="5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9"/>
                  </a:lnTo>
                  <a:lnTo>
                    <a:pt x="4" y="11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8" y="21"/>
                  </a:lnTo>
                  <a:lnTo>
                    <a:pt x="9" y="23"/>
                  </a:lnTo>
                  <a:lnTo>
                    <a:pt x="9" y="24"/>
                  </a:lnTo>
                  <a:lnTo>
                    <a:pt x="10" y="25"/>
                  </a:lnTo>
                  <a:lnTo>
                    <a:pt x="10" y="26"/>
                  </a:lnTo>
                  <a:lnTo>
                    <a:pt x="11" y="26"/>
                  </a:lnTo>
                  <a:lnTo>
                    <a:pt x="11" y="27"/>
                  </a:lnTo>
                  <a:lnTo>
                    <a:pt x="11" y="28"/>
                  </a:lnTo>
                  <a:lnTo>
                    <a:pt x="12" y="29"/>
                  </a:lnTo>
                  <a:lnTo>
                    <a:pt x="12" y="30"/>
                  </a:lnTo>
                  <a:lnTo>
                    <a:pt x="11" y="30"/>
                  </a:lnTo>
                  <a:lnTo>
                    <a:pt x="11" y="29"/>
                  </a:lnTo>
                  <a:lnTo>
                    <a:pt x="10" y="28"/>
                  </a:lnTo>
                  <a:lnTo>
                    <a:pt x="9" y="27"/>
                  </a:lnTo>
                  <a:lnTo>
                    <a:pt x="9" y="26"/>
                  </a:lnTo>
                  <a:lnTo>
                    <a:pt x="8" y="24"/>
                  </a:lnTo>
                  <a:lnTo>
                    <a:pt x="7" y="23"/>
                  </a:lnTo>
                  <a:lnTo>
                    <a:pt x="6" y="20"/>
                  </a:lnTo>
                  <a:lnTo>
                    <a:pt x="5" y="18"/>
                  </a:lnTo>
                  <a:lnTo>
                    <a:pt x="4" y="17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1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2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4" name="Freeform 625"/>
            <p:cNvSpPr>
              <a:spLocks/>
            </p:cNvSpPr>
            <p:nvPr/>
          </p:nvSpPr>
          <p:spPr bwMode="auto">
            <a:xfrm>
              <a:off x="924" y="3589"/>
              <a:ext cx="13" cy="31"/>
            </a:xfrm>
            <a:custGeom>
              <a:avLst/>
              <a:gdLst>
                <a:gd name="T0" fmla="*/ 1 w 13"/>
                <a:gd name="T1" fmla="*/ 3 h 31"/>
                <a:gd name="T2" fmla="*/ 2 w 13"/>
                <a:gd name="T3" fmla="*/ 3 h 31"/>
                <a:gd name="T4" fmla="*/ 2 w 13"/>
                <a:gd name="T5" fmla="*/ 5 h 31"/>
                <a:gd name="T6" fmla="*/ 2 w 13"/>
                <a:gd name="T7" fmla="*/ 6 h 31"/>
                <a:gd name="T8" fmla="*/ 3 w 13"/>
                <a:gd name="T9" fmla="*/ 8 h 31"/>
                <a:gd name="T10" fmla="*/ 3 w 13"/>
                <a:gd name="T11" fmla="*/ 9 h 31"/>
                <a:gd name="T12" fmla="*/ 4 w 13"/>
                <a:gd name="T13" fmla="*/ 11 h 31"/>
                <a:gd name="T14" fmla="*/ 5 w 13"/>
                <a:gd name="T15" fmla="*/ 13 h 31"/>
                <a:gd name="T16" fmla="*/ 5 w 13"/>
                <a:gd name="T17" fmla="*/ 14 h 31"/>
                <a:gd name="T18" fmla="*/ 6 w 13"/>
                <a:gd name="T19" fmla="*/ 16 h 31"/>
                <a:gd name="T20" fmla="*/ 7 w 13"/>
                <a:gd name="T21" fmla="*/ 18 h 31"/>
                <a:gd name="T22" fmla="*/ 7 w 13"/>
                <a:gd name="T23" fmla="*/ 19 h 31"/>
                <a:gd name="T24" fmla="*/ 8 w 13"/>
                <a:gd name="T25" fmla="*/ 21 h 31"/>
                <a:gd name="T26" fmla="*/ 9 w 13"/>
                <a:gd name="T27" fmla="*/ 22 h 31"/>
                <a:gd name="T28" fmla="*/ 9 w 13"/>
                <a:gd name="T29" fmla="*/ 23 h 31"/>
                <a:gd name="T30" fmla="*/ 9 w 13"/>
                <a:gd name="T31" fmla="*/ 24 h 31"/>
                <a:gd name="T32" fmla="*/ 10 w 13"/>
                <a:gd name="T33" fmla="*/ 25 h 31"/>
                <a:gd name="T34" fmla="*/ 11 w 13"/>
                <a:gd name="T35" fmla="*/ 26 h 31"/>
                <a:gd name="T36" fmla="*/ 11 w 13"/>
                <a:gd name="T37" fmla="*/ 27 h 31"/>
                <a:gd name="T38" fmla="*/ 11 w 13"/>
                <a:gd name="T39" fmla="*/ 28 h 31"/>
                <a:gd name="T40" fmla="*/ 12 w 13"/>
                <a:gd name="T41" fmla="*/ 28 h 31"/>
                <a:gd name="T42" fmla="*/ 12 w 13"/>
                <a:gd name="T43" fmla="*/ 29 h 31"/>
                <a:gd name="T44" fmla="*/ 12 w 13"/>
                <a:gd name="T45" fmla="*/ 30 h 31"/>
                <a:gd name="T46" fmla="*/ 11 w 13"/>
                <a:gd name="T47" fmla="*/ 30 h 31"/>
                <a:gd name="T48" fmla="*/ 11 w 13"/>
                <a:gd name="T49" fmla="*/ 30 h 31"/>
                <a:gd name="T50" fmla="*/ 11 w 13"/>
                <a:gd name="T51" fmla="*/ 29 h 31"/>
                <a:gd name="T52" fmla="*/ 10 w 13"/>
                <a:gd name="T53" fmla="*/ 28 h 31"/>
                <a:gd name="T54" fmla="*/ 9 w 13"/>
                <a:gd name="T55" fmla="*/ 27 h 31"/>
                <a:gd name="T56" fmla="*/ 9 w 13"/>
                <a:gd name="T57" fmla="*/ 25 h 31"/>
                <a:gd name="T58" fmla="*/ 8 w 13"/>
                <a:gd name="T59" fmla="*/ 24 h 31"/>
                <a:gd name="T60" fmla="*/ 7 w 13"/>
                <a:gd name="T61" fmla="*/ 23 h 31"/>
                <a:gd name="T62" fmla="*/ 6 w 13"/>
                <a:gd name="T63" fmla="*/ 20 h 31"/>
                <a:gd name="T64" fmla="*/ 5 w 13"/>
                <a:gd name="T65" fmla="*/ 18 h 31"/>
                <a:gd name="T66" fmla="*/ 5 w 13"/>
                <a:gd name="T67" fmla="*/ 17 h 31"/>
                <a:gd name="T68" fmla="*/ 3 w 13"/>
                <a:gd name="T69" fmla="*/ 14 h 31"/>
                <a:gd name="T70" fmla="*/ 3 w 13"/>
                <a:gd name="T71" fmla="*/ 13 h 31"/>
                <a:gd name="T72" fmla="*/ 2 w 13"/>
                <a:gd name="T73" fmla="*/ 11 h 31"/>
                <a:gd name="T74" fmla="*/ 1 w 13"/>
                <a:gd name="T75" fmla="*/ 9 h 31"/>
                <a:gd name="T76" fmla="*/ 1 w 13"/>
                <a:gd name="T77" fmla="*/ 8 h 31"/>
                <a:gd name="T78" fmla="*/ 1 w 13"/>
                <a:gd name="T79" fmla="*/ 7 h 31"/>
                <a:gd name="T80" fmla="*/ 1 w 13"/>
                <a:gd name="T81" fmla="*/ 5 h 31"/>
                <a:gd name="T82" fmla="*/ 0 w 13"/>
                <a:gd name="T83" fmla="*/ 4 h 31"/>
                <a:gd name="T84" fmla="*/ 0 w 13"/>
                <a:gd name="T85" fmla="*/ 3 h 31"/>
                <a:gd name="T86" fmla="*/ 0 w 13"/>
                <a:gd name="T87" fmla="*/ 3 h 31"/>
                <a:gd name="T88" fmla="*/ 0 w 13"/>
                <a:gd name="T89" fmla="*/ 2 h 31"/>
                <a:gd name="T90" fmla="*/ 0 w 13"/>
                <a:gd name="T91" fmla="*/ 1 h 31"/>
                <a:gd name="T92" fmla="*/ 1 w 13"/>
                <a:gd name="T93" fmla="*/ 0 h 31"/>
                <a:gd name="T94" fmla="*/ 1 w 13"/>
                <a:gd name="T95" fmla="*/ 1 h 31"/>
                <a:gd name="T96" fmla="*/ 1 w 13"/>
                <a:gd name="T97" fmla="*/ 2 h 31"/>
                <a:gd name="T98" fmla="*/ 1 w 13"/>
                <a:gd name="T99" fmla="*/ 3 h 3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3"/>
                <a:gd name="T151" fmla="*/ 0 h 31"/>
                <a:gd name="T152" fmla="*/ 13 w 13"/>
                <a:gd name="T153" fmla="*/ 31 h 3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3" h="31">
                  <a:moveTo>
                    <a:pt x="1" y="3"/>
                  </a:moveTo>
                  <a:lnTo>
                    <a:pt x="2" y="3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8"/>
                  </a:lnTo>
                  <a:lnTo>
                    <a:pt x="3" y="9"/>
                  </a:lnTo>
                  <a:lnTo>
                    <a:pt x="4" y="11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8" y="21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4"/>
                  </a:lnTo>
                  <a:lnTo>
                    <a:pt x="10" y="25"/>
                  </a:lnTo>
                  <a:lnTo>
                    <a:pt x="11" y="26"/>
                  </a:lnTo>
                  <a:lnTo>
                    <a:pt x="11" y="27"/>
                  </a:lnTo>
                  <a:lnTo>
                    <a:pt x="11" y="28"/>
                  </a:lnTo>
                  <a:lnTo>
                    <a:pt x="12" y="28"/>
                  </a:lnTo>
                  <a:lnTo>
                    <a:pt x="12" y="29"/>
                  </a:lnTo>
                  <a:lnTo>
                    <a:pt x="12" y="30"/>
                  </a:lnTo>
                  <a:lnTo>
                    <a:pt x="11" y="30"/>
                  </a:lnTo>
                  <a:lnTo>
                    <a:pt x="11" y="29"/>
                  </a:lnTo>
                  <a:lnTo>
                    <a:pt x="10" y="28"/>
                  </a:lnTo>
                  <a:lnTo>
                    <a:pt x="9" y="27"/>
                  </a:lnTo>
                  <a:lnTo>
                    <a:pt x="9" y="25"/>
                  </a:lnTo>
                  <a:lnTo>
                    <a:pt x="8" y="24"/>
                  </a:lnTo>
                  <a:lnTo>
                    <a:pt x="7" y="23"/>
                  </a:lnTo>
                  <a:lnTo>
                    <a:pt x="6" y="20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2" y="11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5" name="Freeform 626"/>
            <p:cNvSpPr>
              <a:spLocks/>
            </p:cNvSpPr>
            <p:nvPr/>
          </p:nvSpPr>
          <p:spPr bwMode="auto">
            <a:xfrm>
              <a:off x="919" y="3603"/>
              <a:ext cx="11" cy="25"/>
            </a:xfrm>
            <a:custGeom>
              <a:avLst/>
              <a:gdLst>
                <a:gd name="T0" fmla="*/ 1 w 11"/>
                <a:gd name="T1" fmla="*/ 2 h 25"/>
                <a:gd name="T2" fmla="*/ 1 w 11"/>
                <a:gd name="T3" fmla="*/ 3 h 25"/>
                <a:gd name="T4" fmla="*/ 1 w 11"/>
                <a:gd name="T5" fmla="*/ 4 h 25"/>
                <a:gd name="T6" fmla="*/ 2 w 11"/>
                <a:gd name="T7" fmla="*/ 5 h 25"/>
                <a:gd name="T8" fmla="*/ 3 w 11"/>
                <a:gd name="T9" fmla="*/ 6 h 25"/>
                <a:gd name="T10" fmla="*/ 3 w 11"/>
                <a:gd name="T11" fmla="*/ 7 h 25"/>
                <a:gd name="T12" fmla="*/ 3 w 11"/>
                <a:gd name="T13" fmla="*/ 9 h 25"/>
                <a:gd name="T14" fmla="*/ 4 w 11"/>
                <a:gd name="T15" fmla="*/ 10 h 25"/>
                <a:gd name="T16" fmla="*/ 4 w 11"/>
                <a:gd name="T17" fmla="*/ 11 h 25"/>
                <a:gd name="T18" fmla="*/ 5 w 11"/>
                <a:gd name="T19" fmla="*/ 12 h 25"/>
                <a:gd name="T20" fmla="*/ 6 w 11"/>
                <a:gd name="T21" fmla="*/ 14 h 25"/>
                <a:gd name="T22" fmla="*/ 6 w 11"/>
                <a:gd name="T23" fmla="*/ 14 h 25"/>
                <a:gd name="T24" fmla="*/ 6 w 11"/>
                <a:gd name="T25" fmla="*/ 16 h 25"/>
                <a:gd name="T26" fmla="*/ 7 w 11"/>
                <a:gd name="T27" fmla="*/ 17 h 25"/>
                <a:gd name="T28" fmla="*/ 8 w 11"/>
                <a:gd name="T29" fmla="*/ 18 h 25"/>
                <a:gd name="T30" fmla="*/ 8 w 11"/>
                <a:gd name="T31" fmla="*/ 18 h 25"/>
                <a:gd name="T32" fmla="*/ 9 w 11"/>
                <a:gd name="T33" fmla="*/ 19 h 25"/>
                <a:gd name="T34" fmla="*/ 9 w 11"/>
                <a:gd name="T35" fmla="*/ 20 h 25"/>
                <a:gd name="T36" fmla="*/ 9 w 11"/>
                <a:gd name="T37" fmla="*/ 20 h 25"/>
                <a:gd name="T38" fmla="*/ 9 w 11"/>
                <a:gd name="T39" fmla="*/ 21 h 25"/>
                <a:gd name="T40" fmla="*/ 9 w 11"/>
                <a:gd name="T41" fmla="*/ 22 h 25"/>
                <a:gd name="T42" fmla="*/ 10 w 11"/>
                <a:gd name="T43" fmla="*/ 22 h 25"/>
                <a:gd name="T44" fmla="*/ 10 w 11"/>
                <a:gd name="T45" fmla="*/ 23 h 25"/>
                <a:gd name="T46" fmla="*/ 10 w 11"/>
                <a:gd name="T47" fmla="*/ 24 h 25"/>
                <a:gd name="T48" fmla="*/ 9 w 11"/>
                <a:gd name="T49" fmla="*/ 24 h 25"/>
                <a:gd name="T50" fmla="*/ 9 w 11"/>
                <a:gd name="T51" fmla="*/ 23 h 25"/>
                <a:gd name="T52" fmla="*/ 9 w 11"/>
                <a:gd name="T53" fmla="*/ 23 h 25"/>
                <a:gd name="T54" fmla="*/ 8 w 11"/>
                <a:gd name="T55" fmla="*/ 22 h 25"/>
                <a:gd name="T56" fmla="*/ 8 w 11"/>
                <a:gd name="T57" fmla="*/ 22 h 25"/>
                <a:gd name="T58" fmla="*/ 8 w 11"/>
                <a:gd name="T59" fmla="*/ 21 h 25"/>
                <a:gd name="T60" fmla="*/ 7 w 11"/>
                <a:gd name="T61" fmla="*/ 19 h 25"/>
                <a:gd name="T62" fmla="*/ 6 w 11"/>
                <a:gd name="T63" fmla="*/ 18 h 25"/>
                <a:gd name="T64" fmla="*/ 5 w 11"/>
                <a:gd name="T65" fmla="*/ 17 h 25"/>
                <a:gd name="T66" fmla="*/ 4 w 11"/>
                <a:gd name="T67" fmla="*/ 15 h 25"/>
                <a:gd name="T68" fmla="*/ 4 w 11"/>
                <a:gd name="T69" fmla="*/ 14 h 25"/>
                <a:gd name="T70" fmla="*/ 3 w 11"/>
                <a:gd name="T71" fmla="*/ 13 h 25"/>
                <a:gd name="T72" fmla="*/ 2 w 11"/>
                <a:gd name="T73" fmla="*/ 11 h 25"/>
                <a:gd name="T74" fmla="*/ 1 w 11"/>
                <a:gd name="T75" fmla="*/ 10 h 25"/>
                <a:gd name="T76" fmla="*/ 1 w 11"/>
                <a:gd name="T77" fmla="*/ 8 h 25"/>
                <a:gd name="T78" fmla="*/ 1 w 11"/>
                <a:gd name="T79" fmla="*/ 7 h 25"/>
                <a:gd name="T80" fmla="*/ 0 w 11"/>
                <a:gd name="T81" fmla="*/ 6 h 25"/>
                <a:gd name="T82" fmla="*/ 0 w 11"/>
                <a:gd name="T83" fmla="*/ 5 h 25"/>
                <a:gd name="T84" fmla="*/ 0 w 11"/>
                <a:gd name="T85" fmla="*/ 4 h 25"/>
                <a:gd name="T86" fmla="*/ 0 w 11"/>
                <a:gd name="T87" fmla="*/ 2 h 25"/>
                <a:gd name="T88" fmla="*/ 0 w 11"/>
                <a:gd name="T89" fmla="*/ 2 h 25"/>
                <a:gd name="T90" fmla="*/ 0 w 11"/>
                <a:gd name="T91" fmla="*/ 1 h 25"/>
                <a:gd name="T92" fmla="*/ 0 w 11"/>
                <a:gd name="T93" fmla="*/ 0 h 25"/>
                <a:gd name="T94" fmla="*/ 1 w 11"/>
                <a:gd name="T95" fmla="*/ 0 h 25"/>
                <a:gd name="T96" fmla="*/ 1 w 11"/>
                <a:gd name="T97" fmla="*/ 1 h 25"/>
                <a:gd name="T98" fmla="*/ 1 w 11"/>
                <a:gd name="T99" fmla="*/ 2 h 25"/>
                <a:gd name="T100" fmla="*/ 1 w 11"/>
                <a:gd name="T101" fmla="*/ 2 h 2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"/>
                <a:gd name="T154" fmla="*/ 0 h 25"/>
                <a:gd name="T155" fmla="*/ 11 w 11"/>
                <a:gd name="T156" fmla="*/ 25 h 2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" h="25">
                  <a:moveTo>
                    <a:pt x="1" y="2"/>
                  </a:moveTo>
                  <a:lnTo>
                    <a:pt x="1" y="3"/>
                  </a:lnTo>
                  <a:lnTo>
                    <a:pt x="1" y="4"/>
                  </a:lnTo>
                  <a:lnTo>
                    <a:pt x="2" y="5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9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5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7" y="17"/>
                  </a:lnTo>
                  <a:lnTo>
                    <a:pt x="8" y="18"/>
                  </a:lnTo>
                  <a:lnTo>
                    <a:pt x="9" y="19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9" y="22"/>
                  </a:lnTo>
                  <a:lnTo>
                    <a:pt x="10" y="22"/>
                  </a:lnTo>
                  <a:lnTo>
                    <a:pt x="10" y="23"/>
                  </a:lnTo>
                  <a:lnTo>
                    <a:pt x="10" y="24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8" y="22"/>
                  </a:lnTo>
                  <a:lnTo>
                    <a:pt x="8" y="21"/>
                  </a:lnTo>
                  <a:lnTo>
                    <a:pt x="7" y="19"/>
                  </a:lnTo>
                  <a:lnTo>
                    <a:pt x="6" y="18"/>
                  </a:lnTo>
                  <a:lnTo>
                    <a:pt x="5" y="17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3" y="13"/>
                  </a:lnTo>
                  <a:lnTo>
                    <a:pt x="2" y="11"/>
                  </a:lnTo>
                  <a:lnTo>
                    <a:pt x="1" y="10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6" name="Freeform 627"/>
            <p:cNvSpPr>
              <a:spLocks/>
            </p:cNvSpPr>
            <p:nvPr/>
          </p:nvSpPr>
          <p:spPr bwMode="auto">
            <a:xfrm>
              <a:off x="913" y="3611"/>
              <a:ext cx="10" cy="25"/>
            </a:xfrm>
            <a:custGeom>
              <a:avLst/>
              <a:gdLst>
                <a:gd name="T0" fmla="*/ 1 w 10"/>
                <a:gd name="T1" fmla="*/ 2 h 25"/>
                <a:gd name="T2" fmla="*/ 2 w 10"/>
                <a:gd name="T3" fmla="*/ 3 h 25"/>
                <a:gd name="T4" fmla="*/ 2 w 10"/>
                <a:gd name="T5" fmla="*/ 4 h 25"/>
                <a:gd name="T6" fmla="*/ 2 w 10"/>
                <a:gd name="T7" fmla="*/ 6 h 25"/>
                <a:gd name="T8" fmla="*/ 2 w 10"/>
                <a:gd name="T9" fmla="*/ 6 h 25"/>
                <a:gd name="T10" fmla="*/ 3 w 10"/>
                <a:gd name="T11" fmla="*/ 7 h 25"/>
                <a:gd name="T12" fmla="*/ 3 w 10"/>
                <a:gd name="T13" fmla="*/ 9 h 25"/>
                <a:gd name="T14" fmla="*/ 4 w 10"/>
                <a:gd name="T15" fmla="*/ 10 h 25"/>
                <a:gd name="T16" fmla="*/ 4 w 10"/>
                <a:gd name="T17" fmla="*/ 11 h 25"/>
                <a:gd name="T18" fmla="*/ 5 w 10"/>
                <a:gd name="T19" fmla="*/ 13 h 25"/>
                <a:gd name="T20" fmla="*/ 5 w 10"/>
                <a:gd name="T21" fmla="*/ 14 h 25"/>
                <a:gd name="T22" fmla="*/ 5 w 10"/>
                <a:gd name="T23" fmla="*/ 14 h 25"/>
                <a:gd name="T24" fmla="*/ 6 w 10"/>
                <a:gd name="T25" fmla="*/ 16 h 25"/>
                <a:gd name="T26" fmla="*/ 7 w 10"/>
                <a:gd name="T27" fmla="*/ 17 h 25"/>
                <a:gd name="T28" fmla="*/ 7 w 10"/>
                <a:gd name="T29" fmla="*/ 18 h 25"/>
                <a:gd name="T30" fmla="*/ 8 w 10"/>
                <a:gd name="T31" fmla="*/ 18 h 25"/>
                <a:gd name="T32" fmla="*/ 8 w 10"/>
                <a:gd name="T33" fmla="*/ 19 h 25"/>
                <a:gd name="T34" fmla="*/ 8 w 10"/>
                <a:gd name="T35" fmla="*/ 20 h 25"/>
                <a:gd name="T36" fmla="*/ 9 w 10"/>
                <a:gd name="T37" fmla="*/ 20 h 25"/>
                <a:gd name="T38" fmla="*/ 9 w 10"/>
                <a:gd name="T39" fmla="*/ 21 h 25"/>
                <a:gd name="T40" fmla="*/ 9 w 10"/>
                <a:gd name="T41" fmla="*/ 22 h 25"/>
                <a:gd name="T42" fmla="*/ 9 w 10"/>
                <a:gd name="T43" fmla="*/ 22 h 25"/>
                <a:gd name="T44" fmla="*/ 9 w 10"/>
                <a:gd name="T45" fmla="*/ 23 h 25"/>
                <a:gd name="T46" fmla="*/ 9 w 10"/>
                <a:gd name="T47" fmla="*/ 24 h 25"/>
                <a:gd name="T48" fmla="*/ 9 w 10"/>
                <a:gd name="T49" fmla="*/ 23 h 25"/>
                <a:gd name="T50" fmla="*/ 8 w 10"/>
                <a:gd name="T51" fmla="*/ 23 h 25"/>
                <a:gd name="T52" fmla="*/ 8 w 10"/>
                <a:gd name="T53" fmla="*/ 22 h 25"/>
                <a:gd name="T54" fmla="*/ 8 w 10"/>
                <a:gd name="T55" fmla="*/ 22 h 25"/>
                <a:gd name="T56" fmla="*/ 7 w 10"/>
                <a:gd name="T57" fmla="*/ 22 h 25"/>
                <a:gd name="T58" fmla="*/ 7 w 10"/>
                <a:gd name="T59" fmla="*/ 20 h 25"/>
                <a:gd name="T60" fmla="*/ 6 w 10"/>
                <a:gd name="T61" fmla="*/ 19 h 25"/>
                <a:gd name="T62" fmla="*/ 5 w 10"/>
                <a:gd name="T63" fmla="*/ 18 h 25"/>
                <a:gd name="T64" fmla="*/ 5 w 10"/>
                <a:gd name="T65" fmla="*/ 17 h 25"/>
                <a:gd name="T66" fmla="*/ 4 w 10"/>
                <a:gd name="T67" fmla="*/ 15 h 25"/>
                <a:gd name="T68" fmla="*/ 4 w 10"/>
                <a:gd name="T69" fmla="*/ 14 h 25"/>
                <a:gd name="T70" fmla="*/ 3 w 10"/>
                <a:gd name="T71" fmla="*/ 13 h 25"/>
                <a:gd name="T72" fmla="*/ 2 w 10"/>
                <a:gd name="T73" fmla="*/ 11 h 25"/>
                <a:gd name="T74" fmla="*/ 2 w 10"/>
                <a:gd name="T75" fmla="*/ 10 h 25"/>
                <a:gd name="T76" fmla="*/ 1 w 10"/>
                <a:gd name="T77" fmla="*/ 8 h 25"/>
                <a:gd name="T78" fmla="*/ 1 w 10"/>
                <a:gd name="T79" fmla="*/ 7 h 25"/>
                <a:gd name="T80" fmla="*/ 1 w 10"/>
                <a:gd name="T81" fmla="*/ 6 h 25"/>
                <a:gd name="T82" fmla="*/ 1 w 10"/>
                <a:gd name="T83" fmla="*/ 5 h 25"/>
                <a:gd name="T84" fmla="*/ 0 w 10"/>
                <a:gd name="T85" fmla="*/ 4 h 25"/>
                <a:gd name="T86" fmla="*/ 0 w 10"/>
                <a:gd name="T87" fmla="*/ 3 h 25"/>
                <a:gd name="T88" fmla="*/ 0 w 10"/>
                <a:gd name="T89" fmla="*/ 2 h 25"/>
                <a:gd name="T90" fmla="*/ 0 w 10"/>
                <a:gd name="T91" fmla="*/ 2 h 25"/>
                <a:gd name="T92" fmla="*/ 0 w 10"/>
                <a:gd name="T93" fmla="*/ 1 h 25"/>
                <a:gd name="T94" fmla="*/ 1 w 10"/>
                <a:gd name="T95" fmla="*/ 1 h 25"/>
                <a:gd name="T96" fmla="*/ 1 w 10"/>
                <a:gd name="T97" fmla="*/ 0 h 25"/>
                <a:gd name="T98" fmla="*/ 1 w 10"/>
                <a:gd name="T99" fmla="*/ 0 h 25"/>
                <a:gd name="T100" fmla="*/ 1 w 10"/>
                <a:gd name="T101" fmla="*/ 1 h 25"/>
                <a:gd name="T102" fmla="*/ 1 w 10"/>
                <a:gd name="T103" fmla="*/ 2 h 25"/>
                <a:gd name="T104" fmla="*/ 1 w 10"/>
                <a:gd name="T105" fmla="*/ 2 h 2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"/>
                <a:gd name="T160" fmla="*/ 0 h 25"/>
                <a:gd name="T161" fmla="*/ 10 w 10"/>
                <a:gd name="T162" fmla="*/ 25 h 2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" h="25">
                  <a:moveTo>
                    <a:pt x="1" y="2"/>
                  </a:moveTo>
                  <a:lnTo>
                    <a:pt x="2" y="3"/>
                  </a:lnTo>
                  <a:lnTo>
                    <a:pt x="2" y="4"/>
                  </a:lnTo>
                  <a:lnTo>
                    <a:pt x="2" y="6"/>
                  </a:lnTo>
                  <a:lnTo>
                    <a:pt x="3" y="7"/>
                  </a:lnTo>
                  <a:lnTo>
                    <a:pt x="3" y="9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6" y="16"/>
                  </a:lnTo>
                  <a:lnTo>
                    <a:pt x="7" y="17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8" y="23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6" y="19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3" y="13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7" name="Freeform 628"/>
            <p:cNvSpPr>
              <a:spLocks/>
            </p:cNvSpPr>
            <p:nvPr/>
          </p:nvSpPr>
          <p:spPr bwMode="auto">
            <a:xfrm>
              <a:off x="908" y="3621"/>
              <a:ext cx="10" cy="24"/>
            </a:xfrm>
            <a:custGeom>
              <a:avLst/>
              <a:gdLst>
                <a:gd name="T0" fmla="*/ 2 w 10"/>
                <a:gd name="T1" fmla="*/ 2 h 24"/>
                <a:gd name="T2" fmla="*/ 2 w 10"/>
                <a:gd name="T3" fmla="*/ 3 h 24"/>
                <a:gd name="T4" fmla="*/ 2 w 10"/>
                <a:gd name="T5" fmla="*/ 4 h 24"/>
                <a:gd name="T6" fmla="*/ 2 w 10"/>
                <a:gd name="T7" fmla="*/ 5 h 24"/>
                <a:gd name="T8" fmla="*/ 2 w 10"/>
                <a:gd name="T9" fmla="*/ 6 h 24"/>
                <a:gd name="T10" fmla="*/ 2 w 10"/>
                <a:gd name="T11" fmla="*/ 7 h 24"/>
                <a:gd name="T12" fmla="*/ 3 w 10"/>
                <a:gd name="T13" fmla="*/ 8 h 24"/>
                <a:gd name="T14" fmla="*/ 4 w 10"/>
                <a:gd name="T15" fmla="*/ 10 h 24"/>
                <a:gd name="T16" fmla="*/ 4 w 10"/>
                <a:gd name="T17" fmla="*/ 10 h 24"/>
                <a:gd name="T18" fmla="*/ 4 w 10"/>
                <a:gd name="T19" fmla="*/ 12 h 24"/>
                <a:gd name="T20" fmla="*/ 5 w 10"/>
                <a:gd name="T21" fmla="*/ 13 h 24"/>
                <a:gd name="T22" fmla="*/ 5 w 10"/>
                <a:gd name="T23" fmla="*/ 13 h 24"/>
                <a:gd name="T24" fmla="*/ 5 w 10"/>
                <a:gd name="T25" fmla="*/ 15 h 24"/>
                <a:gd name="T26" fmla="*/ 6 w 10"/>
                <a:gd name="T27" fmla="*/ 16 h 24"/>
                <a:gd name="T28" fmla="*/ 7 w 10"/>
                <a:gd name="T29" fmla="*/ 17 h 24"/>
                <a:gd name="T30" fmla="*/ 7 w 10"/>
                <a:gd name="T31" fmla="*/ 17 h 24"/>
                <a:gd name="T32" fmla="*/ 7 w 10"/>
                <a:gd name="T33" fmla="*/ 17 h 24"/>
                <a:gd name="T34" fmla="*/ 8 w 10"/>
                <a:gd name="T35" fmla="*/ 18 h 24"/>
                <a:gd name="T36" fmla="*/ 8 w 10"/>
                <a:gd name="T37" fmla="*/ 19 h 24"/>
                <a:gd name="T38" fmla="*/ 8 w 10"/>
                <a:gd name="T39" fmla="*/ 19 h 24"/>
                <a:gd name="T40" fmla="*/ 8 w 10"/>
                <a:gd name="T41" fmla="*/ 20 h 24"/>
                <a:gd name="T42" fmla="*/ 8 w 10"/>
                <a:gd name="T43" fmla="*/ 21 h 24"/>
                <a:gd name="T44" fmla="*/ 9 w 10"/>
                <a:gd name="T45" fmla="*/ 21 h 24"/>
                <a:gd name="T46" fmla="*/ 9 w 10"/>
                <a:gd name="T47" fmla="*/ 21 h 24"/>
                <a:gd name="T48" fmla="*/ 9 w 10"/>
                <a:gd name="T49" fmla="*/ 22 h 24"/>
                <a:gd name="T50" fmla="*/ 9 w 10"/>
                <a:gd name="T51" fmla="*/ 23 h 24"/>
                <a:gd name="T52" fmla="*/ 8 w 10"/>
                <a:gd name="T53" fmla="*/ 23 h 24"/>
                <a:gd name="T54" fmla="*/ 8 w 10"/>
                <a:gd name="T55" fmla="*/ 22 h 24"/>
                <a:gd name="T56" fmla="*/ 8 w 10"/>
                <a:gd name="T57" fmla="*/ 21 h 24"/>
                <a:gd name="T58" fmla="*/ 7 w 10"/>
                <a:gd name="T59" fmla="*/ 21 h 24"/>
                <a:gd name="T60" fmla="*/ 7 w 10"/>
                <a:gd name="T61" fmla="*/ 21 h 24"/>
                <a:gd name="T62" fmla="*/ 7 w 10"/>
                <a:gd name="T63" fmla="*/ 20 h 24"/>
                <a:gd name="T64" fmla="*/ 6 w 10"/>
                <a:gd name="T65" fmla="*/ 18 h 24"/>
                <a:gd name="T66" fmla="*/ 5 w 10"/>
                <a:gd name="T67" fmla="*/ 17 h 24"/>
                <a:gd name="T68" fmla="*/ 5 w 10"/>
                <a:gd name="T69" fmla="*/ 17 h 24"/>
                <a:gd name="T70" fmla="*/ 4 w 10"/>
                <a:gd name="T71" fmla="*/ 15 h 24"/>
                <a:gd name="T72" fmla="*/ 4 w 10"/>
                <a:gd name="T73" fmla="*/ 13 h 24"/>
                <a:gd name="T74" fmla="*/ 3 w 10"/>
                <a:gd name="T75" fmla="*/ 13 h 24"/>
                <a:gd name="T76" fmla="*/ 2 w 10"/>
                <a:gd name="T77" fmla="*/ 11 h 24"/>
                <a:gd name="T78" fmla="*/ 2 w 10"/>
                <a:gd name="T79" fmla="*/ 10 h 24"/>
                <a:gd name="T80" fmla="*/ 1 w 10"/>
                <a:gd name="T81" fmla="*/ 9 h 24"/>
                <a:gd name="T82" fmla="*/ 1 w 10"/>
                <a:gd name="T83" fmla="*/ 7 h 24"/>
                <a:gd name="T84" fmla="*/ 1 w 10"/>
                <a:gd name="T85" fmla="*/ 6 h 24"/>
                <a:gd name="T86" fmla="*/ 0 w 10"/>
                <a:gd name="T87" fmla="*/ 5 h 24"/>
                <a:gd name="T88" fmla="*/ 0 w 10"/>
                <a:gd name="T89" fmla="*/ 4 h 24"/>
                <a:gd name="T90" fmla="*/ 0 w 10"/>
                <a:gd name="T91" fmla="*/ 3 h 24"/>
                <a:gd name="T92" fmla="*/ 0 w 10"/>
                <a:gd name="T93" fmla="*/ 2 h 24"/>
                <a:gd name="T94" fmla="*/ 0 w 10"/>
                <a:gd name="T95" fmla="*/ 2 h 24"/>
                <a:gd name="T96" fmla="*/ 0 w 10"/>
                <a:gd name="T97" fmla="*/ 1 h 24"/>
                <a:gd name="T98" fmla="*/ 1 w 10"/>
                <a:gd name="T99" fmla="*/ 0 h 24"/>
                <a:gd name="T100" fmla="*/ 1 w 10"/>
                <a:gd name="T101" fmla="*/ 0 h 24"/>
                <a:gd name="T102" fmla="*/ 1 w 10"/>
                <a:gd name="T103" fmla="*/ 1 h 24"/>
                <a:gd name="T104" fmla="*/ 1 w 10"/>
                <a:gd name="T105" fmla="*/ 2 h 24"/>
                <a:gd name="T106" fmla="*/ 2 w 10"/>
                <a:gd name="T107" fmla="*/ 2 h 24"/>
                <a:gd name="T108" fmla="*/ 2 w 10"/>
                <a:gd name="T109" fmla="*/ 2 h 2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"/>
                <a:gd name="T166" fmla="*/ 0 h 24"/>
                <a:gd name="T167" fmla="*/ 10 w 10"/>
                <a:gd name="T168" fmla="*/ 24 h 24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" h="24">
                  <a:moveTo>
                    <a:pt x="2" y="2"/>
                  </a:move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3" y="8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6" y="16"/>
                  </a:lnTo>
                  <a:lnTo>
                    <a:pt x="7" y="17"/>
                  </a:lnTo>
                  <a:lnTo>
                    <a:pt x="8" y="18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1"/>
                  </a:lnTo>
                  <a:lnTo>
                    <a:pt x="9" y="21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8" y="23"/>
                  </a:lnTo>
                  <a:lnTo>
                    <a:pt x="8" y="22"/>
                  </a:lnTo>
                  <a:lnTo>
                    <a:pt x="8" y="21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6" y="18"/>
                  </a:lnTo>
                  <a:lnTo>
                    <a:pt x="5" y="17"/>
                  </a:lnTo>
                  <a:lnTo>
                    <a:pt x="4" y="15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8" name="Freeform 629"/>
            <p:cNvSpPr>
              <a:spLocks/>
            </p:cNvSpPr>
            <p:nvPr/>
          </p:nvSpPr>
          <p:spPr bwMode="auto">
            <a:xfrm>
              <a:off x="903" y="3629"/>
              <a:ext cx="9" cy="23"/>
            </a:xfrm>
            <a:custGeom>
              <a:avLst/>
              <a:gdLst>
                <a:gd name="T0" fmla="*/ 1 w 9"/>
                <a:gd name="T1" fmla="*/ 2 h 23"/>
                <a:gd name="T2" fmla="*/ 2 w 9"/>
                <a:gd name="T3" fmla="*/ 3 h 23"/>
                <a:gd name="T4" fmla="*/ 2 w 9"/>
                <a:gd name="T5" fmla="*/ 4 h 23"/>
                <a:gd name="T6" fmla="*/ 2 w 9"/>
                <a:gd name="T7" fmla="*/ 6 h 23"/>
                <a:gd name="T8" fmla="*/ 2 w 9"/>
                <a:gd name="T9" fmla="*/ 6 h 23"/>
                <a:gd name="T10" fmla="*/ 2 w 9"/>
                <a:gd name="T11" fmla="*/ 7 h 23"/>
                <a:gd name="T12" fmla="*/ 3 w 9"/>
                <a:gd name="T13" fmla="*/ 9 h 23"/>
                <a:gd name="T14" fmla="*/ 3 w 9"/>
                <a:gd name="T15" fmla="*/ 9 h 23"/>
                <a:gd name="T16" fmla="*/ 3 w 9"/>
                <a:gd name="T17" fmla="*/ 10 h 23"/>
                <a:gd name="T18" fmla="*/ 4 w 9"/>
                <a:gd name="T19" fmla="*/ 12 h 23"/>
                <a:gd name="T20" fmla="*/ 4 w 9"/>
                <a:gd name="T21" fmla="*/ 13 h 23"/>
                <a:gd name="T22" fmla="*/ 5 w 9"/>
                <a:gd name="T23" fmla="*/ 13 h 23"/>
                <a:gd name="T24" fmla="*/ 5 w 9"/>
                <a:gd name="T25" fmla="*/ 14 h 23"/>
                <a:gd name="T26" fmla="*/ 5 w 9"/>
                <a:gd name="T27" fmla="*/ 15 h 23"/>
                <a:gd name="T28" fmla="*/ 6 w 9"/>
                <a:gd name="T29" fmla="*/ 16 h 23"/>
                <a:gd name="T30" fmla="*/ 6 w 9"/>
                <a:gd name="T31" fmla="*/ 17 h 23"/>
                <a:gd name="T32" fmla="*/ 6 w 9"/>
                <a:gd name="T33" fmla="*/ 17 h 23"/>
                <a:gd name="T34" fmla="*/ 7 w 9"/>
                <a:gd name="T35" fmla="*/ 17 h 23"/>
                <a:gd name="T36" fmla="*/ 7 w 9"/>
                <a:gd name="T37" fmla="*/ 18 h 23"/>
                <a:gd name="T38" fmla="*/ 7 w 9"/>
                <a:gd name="T39" fmla="*/ 19 h 23"/>
                <a:gd name="T40" fmla="*/ 8 w 9"/>
                <a:gd name="T41" fmla="*/ 19 h 23"/>
                <a:gd name="T42" fmla="*/ 8 w 9"/>
                <a:gd name="T43" fmla="*/ 20 h 23"/>
                <a:gd name="T44" fmla="*/ 8 w 9"/>
                <a:gd name="T45" fmla="*/ 20 h 23"/>
                <a:gd name="T46" fmla="*/ 8 w 9"/>
                <a:gd name="T47" fmla="*/ 21 h 23"/>
                <a:gd name="T48" fmla="*/ 8 w 9"/>
                <a:gd name="T49" fmla="*/ 22 h 23"/>
                <a:gd name="T50" fmla="*/ 7 w 9"/>
                <a:gd name="T51" fmla="*/ 22 h 23"/>
                <a:gd name="T52" fmla="*/ 7 w 9"/>
                <a:gd name="T53" fmla="*/ 22 h 23"/>
                <a:gd name="T54" fmla="*/ 7 w 9"/>
                <a:gd name="T55" fmla="*/ 21 h 23"/>
                <a:gd name="T56" fmla="*/ 6 w 9"/>
                <a:gd name="T57" fmla="*/ 21 h 23"/>
                <a:gd name="T58" fmla="*/ 6 w 9"/>
                <a:gd name="T59" fmla="*/ 20 h 23"/>
                <a:gd name="T60" fmla="*/ 6 w 9"/>
                <a:gd name="T61" fmla="*/ 20 h 23"/>
                <a:gd name="T62" fmla="*/ 5 w 9"/>
                <a:gd name="T63" fmla="*/ 18 h 23"/>
                <a:gd name="T64" fmla="*/ 5 w 9"/>
                <a:gd name="T65" fmla="*/ 17 h 23"/>
                <a:gd name="T66" fmla="*/ 4 w 9"/>
                <a:gd name="T67" fmla="*/ 16 h 23"/>
                <a:gd name="T68" fmla="*/ 3 w 9"/>
                <a:gd name="T69" fmla="*/ 15 h 23"/>
                <a:gd name="T70" fmla="*/ 3 w 9"/>
                <a:gd name="T71" fmla="*/ 13 h 23"/>
                <a:gd name="T72" fmla="*/ 2 w 9"/>
                <a:gd name="T73" fmla="*/ 13 h 23"/>
                <a:gd name="T74" fmla="*/ 2 w 9"/>
                <a:gd name="T75" fmla="*/ 11 h 23"/>
                <a:gd name="T76" fmla="*/ 2 w 9"/>
                <a:gd name="T77" fmla="*/ 9 h 23"/>
                <a:gd name="T78" fmla="*/ 1 w 9"/>
                <a:gd name="T79" fmla="*/ 9 h 23"/>
                <a:gd name="T80" fmla="*/ 1 w 9"/>
                <a:gd name="T81" fmla="*/ 7 h 23"/>
                <a:gd name="T82" fmla="*/ 1 w 9"/>
                <a:gd name="T83" fmla="*/ 6 h 23"/>
                <a:gd name="T84" fmla="*/ 1 w 9"/>
                <a:gd name="T85" fmla="*/ 5 h 23"/>
                <a:gd name="T86" fmla="*/ 0 w 9"/>
                <a:gd name="T87" fmla="*/ 4 h 23"/>
                <a:gd name="T88" fmla="*/ 0 w 9"/>
                <a:gd name="T89" fmla="*/ 3 h 23"/>
                <a:gd name="T90" fmla="*/ 0 w 9"/>
                <a:gd name="T91" fmla="*/ 2 h 23"/>
                <a:gd name="T92" fmla="*/ 0 w 9"/>
                <a:gd name="T93" fmla="*/ 2 h 23"/>
                <a:gd name="T94" fmla="*/ 0 w 9"/>
                <a:gd name="T95" fmla="*/ 1 h 23"/>
                <a:gd name="T96" fmla="*/ 1 w 9"/>
                <a:gd name="T97" fmla="*/ 1 h 23"/>
                <a:gd name="T98" fmla="*/ 1 w 9"/>
                <a:gd name="T99" fmla="*/ 0 h 23"/>
                <a:gd name="T100" fmla="*/ 1 w 9"/>
                <a:gd name="T101" fmla="*/ 1 h 23"/>
                <a:gd name="T102" fmla="*/ 1 w 9"/>
                <a:gd name="T103" fmla="*/ 2 h 23"/>
                <a:gd name="T104" fmla="*/ 1 w 9"/>
                <a:gd name="T105" fmla="*/ 2 h 2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9"/>
                <a:gd name="T160" fmla="*/ 0 h 23"/>
                <a:gd name="T161" fmla="*/ 9 w 9"/>
                <a:gd name="T162" fmla="*/ 23 h 2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9" h="23">
                  <a:moveTo>
                    <a:pt x="1" y="2"/>
                  </a:moveTo>
                  <a:lnTo>
                    <a:pt x="2" y="3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7"/>
                  </a:lnTo>
                  <a:lnTo>
                    <a:pt x="3" y="9"/>
                  </a:lnTo>
                  <a:lnTo>
                    <a:pt x="3" y="10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7" y="17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1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6" y="20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4" y="16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9" name="Freeform 630"/>
            <p:cNvSpPr>
              <a:spLocks/>
            </p:cNvSpPr>
            <p:nvPr/>
          </p:nvSpPr>
          <p:spPr bwMode="auto">
            <a:xfrm>
              <a:off x="899" y="3640"/>
              <a:ext cx="7" cy="19"/>
            </a:xfrm>
            <a:custGeom>
              <a:avLst/>
              <a:gdLst>
                <a:gd name="T0" fmla="*/ 1 w 7"/>
                <a:gd name="T1" fmla="*/ 2 h 19"/>
                <a:gd name="T2" fmla="*/ 1 w 7"/>
                <a:gd name="T3" fmla="*/ 3 h 19"/>
                <a:gd name="T4" fmla="*/ 1 w 7"/>
                <a:gd name="T5" fmla="*/ 4 h 19"/>
                <a:gd name="T6" fmla="*/ 2 w 7"/>
                <a:gd name="T7" fmla="*/ 5 h 19"/>
                <a:gd name="T8" fmla="*/ 2 w 7"/>
                <a:gd name="T9" fmla="*/ 5 h 19"/>
                <a:gd name="T10" fmla="*/ 2 w 7"/>
                <a:gd name="T11" fmla="*/ 6 h 19"/>
                <a:gd name="T12" fmla="*/ 2 w 7"/>
                <a:gd name="T13" fmla="*/ 7 h 19"/>
                <a:gd name="T14" fmla="*/ 2 w 7"/>
                <a:gd name="T15" fmla="*/ 8 h 19"/>
                <a:gd name="T16" fmla="*/ 2 w 7"/>
                <a:gd name="T17" fmla="*/ 8 h 19"/>
                <a:gd name="T18" fmla="*/ 3 w 7"/>
                <a:gd name="T19" fmla="*/ 9 h 19"/>
                <a:gd name="T20" fmla="*/ 3 w 7"/>
                <a:gd name="T21" fmla="*/ 11 h 19"/>
                <a:gd name="T22" fmla="*/ 4 w 7"/>
                <a:gd name="T23" fmla="*/ 11 h 19"/>
                <a:gd name="T24" fmla="*/ 4 w 7"/>
                <a:gd name="T25" fmla="*/ 12 h 19"/>
                <a:gd name="T26" fmla="*/ 4 w 7"/>
                <a:gd name="T27" fmla="*/ 12 h 19"/>
                <a:gd name="T28" fmla="*/ 4 w 7"/>
                <a:gd name="T29" fmla="*/ 13 h 19"/>
                <a:gd name="T30" fmla="*/ 5 w 7"/>
                <a:gd name="T31" fmla="*/ 14 h 19"/>
                <a:gd name="T32" fmla="*/ 5 w 7"/>
                <a:gd name="T33" fmla="*/ 14 h 19"/>
                <a:gd name="T34" fmla="*/ 6 w 7"/>
                <a:gd name="T35" fmla="*/ 15 h 19"/>
                <a:gd name="T36" fmla="*/ 6 w 7"/>
                <a:gd name="T37" fmla="*/ 16 h 19"/>
                <a:gd name="T38" fmla="*/ 6 w 7"/>
                <a:gd name="T39" fmla="*/ 16 h 19"/>
                <a:gd name="T40" fmla="*/ 6 w 7"/>
                <a:gd name="T41" fmla="*/ 17 h 19"/>
                <a:gd name="T42" fmla="*/ 6 w 7"/>
                <a:gd name="T43" fmla="*/ 17 h 19"/>
                <a:gd name="T44" fmla="*/ 6 w 7"/>
                <a:gd name="T45" fmla="*/ 18 h 19"/>
                <a:gd name="T46" fmla="*/ 6 w 7"/>
                <a:gd name="T47" fmla="*/ 18 h 19"/>
                <a:gd name="T48" fmla="*/ 6 w 7"/>
                <a:gd name="T49" fmla="*/ 17 h 19"/>
                <a:gd name="T50" fmla="*/ 5 w 7"/>
                <a:gd name="T51" fmla="*/ 17 h 19"/>
                <a:gd name="T52" fmla="*/ 5 w 7"/>
                <a:gd name="T53" fmla="*/ 17 h 19"/>
                <a:gd name="T54" fmla="*/ 5 w 7"/>
                <a:gd name="T55" fmla="*/ 16 h 19"/>
                <a:gd name="T56" fmla="*/ 4 w 7"/>
                <a:gd name="T57" fmla="*/ 16 h 19"/>
                <a:gd name="T58" fmla="*/ 4 w 7"/>
                <a:gd name="T59" fmla="*/ 15 h 19"/>
                <a:gd name="T60" fmla="*/ 4 w 7"/>
                <a:gd name="T61" fmla="*/ 14 h 19"/>
                <a:gd name="T62" fmla="*/ 3 w 7"/>
                <a:gd name="T63" fmla="*/ 14 h 19"/>
                <a:gd name="T64" fmla="*/ 3 w 7"/>
                <a:gd name="T65" fmla="*/ 12 h 19"/>
                <a:gd name="T66" fmla="*/ 2 w 7"/>
                <a:gd name="T67" fmla="*/ 11 h 19"/>
                <a:gd name="T68" fmla="*/ 2 w 7"/>
                <a:gd name="T69" fmla="*/ 11 h 19"/>
                <a:gd name="T70" fmla="*/ 1 w 7"/>
                <a:gd name="T71" fmla="*/ 10 h 19"/>
                <a:gd name="T72" fmla="*/ 1 w 7"/>
                <a:gd name="T73" fmla="*/ 9 h 19"/>
                <a:gd name="T74" fmla="*/ 1 w 7"/>
                <a:gd name="T75" fmla="*/ 8 h 19"/>
                <a:gd name="T76" fmla="*/ 1 w 7"/>
                <a:gd name="T77" fmla="*/ 7 h 19"/>
                <a:gd name="T78" fmla="*/ 0 w 7"/>
                <a:gd name="T79" fmla="*/ 5 h 19"/>
                <a:gd name="T80" fmla="*/ 0 w 7"/>
                <a:gd name="T81" fmla="*/ 5 h 19"/>
                <a:gd name="T82" fmla="*/ 0 w 7"/>
                <a:gd name="T83" fmla="*/ 4 h 19"/>
                <a:gd name="T84" fmla="*/ 0 w 7"/>
                <a:gd name="T85" fmla="*/ 3 h 19"/>
                <a:gd name="T86" fmla="*/ 0 w 7"/>
                <a:gd name="T87" fmla="*/ 2 h 19"/>
                <a:gd name="T88" fmla="*/ 0 w 7"/>
                <a:gd name="T89" fmla="*/ 2 h 19"/>
                <a:gd name="T90" fmla="*/ 0 w 7"/>
                <a:gd name="T91" fmla="*/ 1 h 19"/>
                <a:gd name="T92" fmla="*/ 0 w 7"/>
                <a:gd name="T93" fmla="*/ 0 h 19"/>
                <a:gd name="T94" fmla="*/ 1 w 7"/>
                <a:gd name="T95" fmla="*/ 0 h 19"/>
                <a:gd name="T96" fmla="*/ 1 w 7"/>
                <a:gd name="T97" fmla="*/ 1 h 19"/>
                <a:gd name="T98" fmla="*/ 1 w 7"/>
                <a:gd name="T99" fmla="*/ 2 h 19"/>
                <a:gd name="T100" fmla="*/ 1 w 7"/>
                <a:gd name="T101" fmla="*/ 2 h 19"/>
                <a:gd name="T102" fmla="*/ 1 w 7"/>
                <a:gd name="T103" fmla="*/ 2 h 1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"/>
                <a:gd name="T157" fmla="*/ 0 h 19"/>
                <a:gd name="T158" fmla="*/ 7 w 7"/>
                <a:gd name="T159" fmla="*/ 19 h 1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" h="19">
                  <a:moveTo>
                    <a:pt x="1" y="2"/>
                  </a:moveTo>
                  <a:lnTo>
                    <a:pt x="1" y="3"/>
                  </a:lnTo>
                  <a:lnTo>
                    <a:pt x="1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8"/>
                  </a:lnTo>
                  <a:lnTo>
                    <a:pt x="3" y="9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5" y="14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2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0" name="Freeform 631"/>
            <p:cNvSpPr>
              <a:spLocks/>
            </p:cNvSpPr>
            <p:nvPr/>
          </p:nvSpPr>
          <p:spPr bwMode="auto">
            <a:xfrm>
              <a:off x="892" y="3647"/>
              <a:ext cx="8" cy="19"/>
            </a:xfrm>
            <a:custGeom>
              <a:avLst/>
              <a:gdLst>
                <a:gd name="T0" fmla="*/ 1 w 8"/>
                <a:gd name="T1" fmla="*/ 3 h 19"/>
                <a:gd name="T2" fmla="*/ 2 w 8"/>
                <a:gd name="T3" fmla="*/ 4 h 19"/>
                <a:gd name="T4" fmla="*/ 2 w 8"/>
                <a:gd name="T5" fmla="*/ 5 h 19"/>
                <a:gd name="T6" fmla="*/ 2 w 8"/>
                <a:gd name="T7" fmla="*/ 5 h 19"/>
                <a:gd name="T8" fmla="*/ 2 w 8"/>
                <a:gd name="T9" fmla="*/ 6 h 19"/>
                <a:gd name="T10" fmla="*/ 2 w 8"/>
                <a:gd name="T11" fmla="*/ 7 h 19"/>
                <a:gd name="T12" fmla="*/ 3 w 8"/>
                <a:gd name="T13" fmla="*/ 8 h 19"/>
                <a:gd name="T14" fmla="*/ 3 w 8"/>
                <a:gd name="T15" fmla="*/ 8 h 19"/>
                <a:gd name="T16" fmla="*/ 3 w 8"/>
                <a:gd name="T17" fmla="*/ 9 h 19"/>
                <a:gd name="T18" fmla="*/ 4 w 8"/>
                <a:gd name="T19" fmla="*/ 10 h 19"/>
                <a:gd name="T20" fmla="*/ 4 w 8"/>
                <a:gd name="T21" fmla="*/ 11 h 19"/>
                <a:gd name="T22" fmla="*/ 4 w 8"/>
                <a:gd name="T23" fmla="*/ 11 h 19"/>
                <a:gd name="T24" fmla="*/ 5 w 8"/>
                <a:gd name="T25" fmla="*/ 12 h 19"/>
                <a:gd name="T26" fmla="*/ 5 w 8"/>
                <a:gd name="T27" fmla="*/ 13 h 19"/>
                <a:gd name="T28" fmla="*/ 5 w 8"/>
                <a:gd name="T29" fmla="*/ 13 h 19"/>
                <a:gd name="T30" fmla="*/ 6 w 8"/>
                <a:gd name="T31" fmla="*/ 14 h 19"/>
                <a:gd name="T32" fmla="*/ 6 w 8"/>
                <a:gd name="T33" fmla="*/ 14 h 19"/>
                <a:gd name="T34" fmla="*/ 6 w 8"/>
                <a:gd name="T35" fmla="*/ 15 h 19"/>
                <a:gd name="T36" fmla="*/ 7 w 8"/>
                <a:gd name="T37" fmla="*/ 16 h 19"/>
                <a:gd name="T38" fmla="*/ 7 w 8"/>
                <a:gd name="T39" fmla="*/ 17 h 19"/>
                <a:gd name="T40" fmla="*/ 7 w 8"/>
                <a:gd name="T41" fmla="*/ 17 h 19"/>
                <a:gd name="T42" fmla="*/ 7 w 8"/>
                <a:gd name="T43" fmla="*/ 18 h 19"/>
                <a:gd name="T44" fmla="*/ 6 w 8"/>
                <a:gd name="T45" fmla="*/ 18 h 19"/>
                <a:gd name="T46" fmla="*/ 6 w 8"/>
                <a:gd name="T47" fmla="*/ 17 h 19"/>
                <a:gd name="T48" fmla="*/ 6 w 8"/>
                <a:gd name="T49" fmla="*/ 17 h 19"/>
                <a:gd name="T50" fmla="*/ 5 w 8"/>
                <a:gd name="T51" fmla="*/ 17 h 19"/>
                <a:gd name="T52" fmla="*/ 5 w 8"/>
                <a:gd name="T53" fmla="*/ 16 h 19"/>
                <a:gd name="T54" fmla="*/ 4 w 8"/>
                <a:gd name="T55" fmla="*/ 15 h 19"/>
                <a:gd name="T56" fmla="*/ 4 w 8"/>
                <a:gd name="T57" fmla="*/ 14 h 19"/>
                <a:gd name="T58" fmla="*/ 4 w 8"/>
                <a:gd name="T59" fmla="*/ 14 h 19"/>
                <a:gd name="T60" fmla="*/ 3 w 8"/>
                <a:gd name="T61" fmla="*/ 13 h 19"/>
                <a:gd name="T62" fmla="*/ 3 w 8"/>
                <a:gd name="T63" fmla="*/ 12 h 19"/>
                <a:gd name="T64" fmla="*/ 2 w 8"/>
                <a:gd name="T65" fmla="*/ 11 h 19"/>
                <a:gd name="T66" fmla="*/ 2 w 8"/>
                <a:gd name="T67" fmla="*/ 10 h 19"/>
                <a:gd name="T68" fmla="*/ 1 w 8"/>
                <a:gd name="T69" fmla="*/ 9 h 19"/>
                <a:gd name="T70" fmla="*/ 1 w 8"/>
                <a:gd name="T71" fmla="*/ 8 h 19"/>
                <a:gd name="T72" fmla="*/ 1 w 8"/>
                <a:gd name="T73" fmla="*/ 7 h 19"/>
                <a:gd name="T74" fmla="*/ 1 w 8"/>
                <a:gd name="T75" fmla="*/ 6 h 19"/>
                <a:gd name="T76" fmla="*/ 1 w 8"/>
                <a:gd name="T77" fmla="*/ 5 h 19"/>
                <a:gd name="T78" fmla="*/ 1 w 8"/>
                <a:gd name="T79" fmla="*/ 4 h 19"/>
                <a:gd name="T80" fmla="*/ 0 w 8"/>
                <a:gd name="T81" fmla="*/ 3 h 19"/>
                <a:gd name="T82" fmla="*/ 0 w 8"/>
                <a:gd name="T83" fmla="*/ 2 h 19"/>
                <a:gd name="T84" fmla="*/ 1 w 8"/>
                <a:gd name="T85" fmla="*/ 2 h 19"/>
                <a:gd name="T86" fmla="*/ 1 w 8"/>
                <a:gd name="T87" fmla="*/ 1 h 19"/>
                <a:gd name="T88" fmla="*/ 1 w 8"/>
                <a:gd name="T89" fmla="*/ 0 h 19"/>
                <a:gd name="T90" fmla="*/ 1 w 8"/>
                <a:gd name="T91" fmla="*/ 1 h 19"/>
                <a:gd name="T92" fmla="*/ 1 w 8"/>
                <a:gd name="T93" fmla="*/ 1 h 19"/>
                <a:gd name="T94" fmla="*/ 1 w 8"/>
                <a:gd name="T95" fmla="*/ 2 h 19"/>
                <a:gd name="T96" fmla="*/ 1 w 8"/>
                <a:gd name="T97" fmla="*/ 2 h 19"/>
                <a:gd name="T98" fmla="*/ 1 w 8"/>
                <a:gd name="T99" fmla="*/ 3 h 1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"/>
                <a:gd name="T151" fmla="*/ 0 h 19"/>
                <a:gd name="T152" fmla="*/ 8 w 8"/>
                <a:gd name="T153" fmla="*/ 19 h 19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" h="19">
                  <a:moveTo>
                    <a:pt x="1" y="3"/>
                  </a:move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3" y="8"/>
                  </a:lnTo>
                  <a:lnTo>
                    <a:pt x="3" y="9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6" y="14"/>
                  </a:lnTo>
                  <a:lnTo>
                    <a:pt x="6" y="15"/>
                  </a:lnTo>
                  <a:lnTo>
                    <a:pt x="7" y="16"/>
                  </a:lnTo>
                  <a:lnTo>
                    <a:pt x="7" y="17"/>
                  </a:lnTo>
                  <a:lnTo>
                    <a:pt x="7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1" name="Freeform 632"/>
            <p:cNvSpPr>
              <a:spLocks/>
            </p:cNvSpPr>
            <p:nvPr/>
          </p:nvSpPr>
          <p:spPr bwMode="auto">
            <a:xfrm>
              <a:off x="887" y="3653"/>
              <a:ext cx="8" cy="20"/>
            </a:xfrm>
            <a:custGeom>
              <a:avLst/>
              <a:gdLst>
                <a:gd name="T0" fmla="*/ 1 w 8"/>
                <a:gd name="T1" fmla="*/ 2 h 20"/>
                <a:gd name="T2" fmla="*/ 1 w 8"/>
                <a:gd name="T3" fmla="*/ 3 h 20"/>
                <a:gd name="T4" fmla="*/ 2 w 8"/>
                <a:gd name="T5" fmla="*/ 4 h 20"/>
                <a:gd name="T6" fmla="*/ 2 w 8"/>
                <a:gd name="T7" fmla="*/ 5 h 20"/>
                <a:gd name="T8" fmla="*/ 2 w 8"/>
                <a:gd name="T9" fmla="*/ 5 h 20"/>
                <a:gd name="T10" fmla="*/ 2 w 8"/>
                <a:gd name="T11" fmla="*/ 6 h 20"/>
                <a:gd name="T12" fmla="*/ 2 w 8"/>
                <a:gd name="T13" fmla="*/ 7 h 20"/>
                <a:gd name="T14" fmla="*/ 3 w 8"/>
                <a:gd name="T15" fmla="*/ 8 h 20"/>
                <a:gd name="T16" fmla="*/ 3 w 8"/>
                <a:gd name="T17" fmla="*/ 8 h 20"/>
                <a:gd name="T18" fmla="*/ 3 w 8"/>
                <a:gd name="T19" fmla="*/ 9 h 20"/>
                <a:gd name="T20" fmla="*/ 4 w 8"/>
                <a:gd name="T21" fmla="*/ 11 h 20"/>
                <a:gd name="T22" fmla="*/ 4 w 8"/>
                <a:gd name="T23" fmla="*/ 11 h 20"/>
                <a:gd name="T24" fmla="*/ 5 w 8"/>
                <a:gd name="T25" fmla="*/ 12 h 20"/>
                <a:gd name="T26" fmla="*/ 5 w 8"/>
                <a:gd name="T27" fmla="*/ 13 h 20"/>
                <a:gd name="T28" fmla="*/ 5 w 8"/>
                <a:gd name="T29" fmla="*/ 14 h 20"/>
                <a:gd name="T30" fmla="*/ 6 w 8"/>
                <a:gd name="T31" fmla="*/ 14 h 20"/>
                <a:gd name="T32" fmla="*/ 6 w 8"/>
                <a:gd name="T33" fmla="*/ 14 h 20"/>
                <a:gd name="T34" fmla="*/ 6 w 8"/>
                <a:gd name="T35" fmla="*/ 15 h 20"/>
                <a:gd name="T36" fmla="*/ 6 w 8"/>
                <a:gd name="T37" fmla="*/ 16 h 20"/>
                <a:gd name="T38" fmla="*/ 7 w 8"/>
                <a:gd name="T39" fmla="*/ 16 h 20"/>
                <a:gd name="T40" fmla="*/ 7 w 8"/>
                <a:gd name="T41" fmla="*/ 17 h 20"/>
                <a:gd name="T42" fmla="*/ 7 w 8"/>
                <a:gd name="T43" fmla="*/ 17 h 20"/>
                <a:gd name="T44" fmla="*/ 7 w 8"/>
                <a:gd name="T45" fmla="*/ 18 h 20"/>
                <a:gd name="T46" fmla="*/ 7 w 8"/>
                <a:gd name="T47" fmla="*/ 19 h 20"/>
                <a:gd name="T48" fmla="*/ 6 w 8"/>
                <a:gd name="T49" fmla="*/ 18 h 20"/>
                <a:gd name="T50" fmla="*/ 6 w 8"/>
                <a:gd name="T51" fmla="*/ 17 h 20"/>
                <a:gd name="T52" fmla="*/ 6 w 8"/>
                <a:gd name="T53" fmla="*/ 17 h 20"/>
                <a:gd name="T54" fmla="*/ 5 w 8"/>
                <a:gd name="T55" fmla="*/ 17 h 20"/>
                <a:gd name="T56" fmla="*/ 5 w 8"/>
                <a:gd name="T57" fmla="*/ 16 h 20"/>
                <a:gd name="T58" fmla="*/ 5 w 8"/>
                <a:gd name="T59" fmla="*/ 15 h 20"/>
                <a:gd name="T60" fmla="*/ 4 w 8"/>
                <a:gd name="T61" fmla="*/ 14 h 20"/>
                <a:gd name="T62" fmla="*/ 4 w 8"/>
                <a:gd name="T63" fmla="*/ 14 h 20"/>
                <a:gd name="T64" fmla="*/ 3 w 8"/>
                <a:gd name="T65" fmla="*/ 13 h 20"/>
                <a:gd name="T66" fmla="*/ 3 w 8"/>
                <a:gd name="T67" fmla="*/ 11 h 20"/>
                <a:gd name="T68" fmla="*/ 2 w 8"/>
                <a:gd name="T69" fmla="*/ 11 h 20"/>
                <a:gd name="T70" fmla="*/ 2 w 8"/>
                <a:gd name="T71" fmla="*/ 10 h 20"/>
                <a:gd name="T72" fmla="*/ 1 w 8"/>
                <a:gd name="T73" fmla="*/ 8 h 20"/>
                <a:gd name="T74" fmla="*/ 1 w 8"/>
                <a:gd name="T75" fmla="*/ 8 h 20"/>
                <a:gd name="T76" fmla="*/ 1 w 8"/>
                <a:gd name="T77" fmla="*/ 7 h 20"/>
                <a:gd name="T78" fmla="*/ 0 w 8"/>
                <a:gd name="T79" fmla="*/ 5 h 20"/>
                <a:gd name="T80" fmla="*/ 0 w 8"/>
                <a:gd name="T81" fmla="*/ 5 h 20"/>
                <a:gd name="T82" fmla="*/ 0 w 8"/>
                <a:gd name="T83" fmla="*/ 4 h 20"/>
                <a:gd name="T84" fmla="*/ 0 w 8"/>
                <a:gd name="T85" fmla="*/ 2 h 20"/>
                <a:gd name="T86" fmla="*/ 0 w 8"/>
                <a:gd name="T87" fmla="*/ 2 h 20"/>
                <a:gd name="T88" fmla="*/ 0 w 8"/>
                <a:gd name="T89" fmla="*/ 1 h 20"/>
                <a:gd name="T90" fmla="*/ 0 w 8"/>
                <a:gd name="T91" fmla="*/ 0 h 20"/>
                <a:gd name="T92" fmla="*/ 1 w 8"/>
                <a:gd name="T93" fmla="*/ 0 h 20"/>
                <a:gd name="T94" fmla="*/ 1 w 8"/>
                <a:gd name="T95" fmla="*/ 1 h 20"/>
                <a:gd name="T96" fmla="*/ 1 w 8"/>
                <a:gd name="T97" fmla="*/ 1 h 20"/>
                <a:gd name="T98" fmla="*/ 1 w 8"/>
                <a:gd name="T99" fmla="*/ 2 h 20"/>
                <a:gd name="T100" fmla="*/ 1 w 8"/>
                <a:gd name="T101" fmla="*/ 2 h 2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"/>
                <a:gd name="T154" fmla="*/ 0 h 20"/>
                <a:gd name="T155" fmla="*/ 8 w 8"/>
                <a:gd name="T156" fmla="*/ 20 h 2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" h="20">
                  <a:moveTo>
                    <a:pt x="1" y="2"/>
                  </a:moveTo>
                  <a:lnTo>
                    <a:pt x="1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3" y="8"/>
                  </a:lnTo>
                  <a:lnTo>
                    <a:pt x="3" y="9"/>
                  </a:lnTo>
                  <a:lnTo>
                    <a:pt x="4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7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4" y="14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2" name="Freeform 633"/>
            <p:cNvSpPr>
              <a:spLocks/>
            </p:cNvSpPr>
            <p:nvPr/>
          </p:nvSpPr>
          <p:spPr bwMode="auto">
            <a:xfrm>
              <a:off x="881" y="3664"/>
              <a:ext cx="7" cy="16"/>
            </a:xfrm>
            <a:custGeom>
              <a:avLst/>
              <a:gdLst>
                <a:gd name="T0" fmla="*/ 1 w 7"/>
                <a:gd name="T1" fmla="*/ 2 h 16"/>
                <a:gd name="T2" fmla="*/ 1 w 7"/>
                <a:gd name="T3" fmla="*/ 3 h 16"/>
                <a:gd name="T4" fmla="*/ 1 w 7"/>
                <a:gd name="T5" fmla="*/ 4 h 16"/>
                <a:gd name="T6" fmla="*/ 1 w 7"/>
                <a:gd name="T7" fmla="*/ 4 h 16"/>
                <a:gd name="T8" fmla="*/ 2 w 7"/>
                <a:gd name="T9" fmla="*/ 4 h 16"/>
                <a:gd name="T10" fmla="*/ 2 w 7"/>
                <a:gd name="T11" fmla="*/ 5 h 16"/>
                <a:gd name="T12" fmla="*/ 2 w 7"/>
                <a:gd name="T13" fmla="*/ 6 h 16"/>
                <a:gd name="T14" fmla="*/ 2 w 7"/>
                <a:gd name="T15" fmla="*/ 6 h 16"/>
                <a:gd name="T16" fmla="*/ 3 w 7"/>
                <a:gd name="T17" fmla="*/ 7 h 16"/>
                <a:gd name="T18" fmla="*/ 3 w 7"/>
                <a:gd name="T19" fmla="*/ 8 h 16"/>
                <a:gd name="T20" fmla="*/ 3 w 7"/>
                <a:gd name="T21" fmla="*/ 8 h 16"/>
                <a:gd name="T22" fmla="*/ 3 w 7"/>
                <a:gd name="T23" fmla="*/ 9 h 16"/>
                <a:gd name="T24" fmla="*/ 4 w 7"/>
                <a:gd name="T25" fmla="*/ 9 h 16"/>
                <a:gd name="T26" fmla="*/ 4 w 7"/>
                <a:gd name="T27" fmla="*/ 9 h 16"/>
                <a:gd name="T28" fmla="*/ 4 w 7"/>
                <a:gd name="T29" fmla="*/ 10 h 16"/>
                <a:gd name="T30" fmla="*/ 5 w 7"/>
                <a:gd name="T31" fmla="*/ 11 h 16"/>
                <a:gd name="T32" fmla="*/ 5 w 7"/>
                <a:gd name="T33" fmla="*/ 11 h 16"/>
                <a:gd name="T34" fmla="*/ 6 w 7"/>
                <a:gd name="T35" fmla="*/ 12 h 16"/>
                <a:gd name="T36" fmla="*/ 6 w 7"/>
                <a:gd name="T37" fmla="*/ 13 h 16"/>
                <a:gd name="T38" fmla="*/ 6 w 7"/>
                <a:gd name="T39" fmla="*/ 14 h 16"/>
                <a:gd name="T40" fmla="*/ 6 w 7"/>
                <a:gd name="T41" fmla="*/ 14 h 16"/>
                <a:gd name="T42" fmla="*/ 6 w 7"/>
                <a:gd name="T43" fmla="*/ 15 h 16"/>
                <a:gd name="T44" fmla="*/ 6 w 7"/>
                <a:gd name="T45" fmla="*/ 15 h 16"/>
                <a:gd name="T46" fmla="*/ 5 w 7"/>
                <a:gd name="T47" fmla="*/ 15 h 16"/>
                <a:gd name="T48" fmla="*/ 5 w 7"/>
                <a:gd name="T49" fmla="*/ 14 h 16"/>
                <a:gd name="T50" fmla="*/ 5 w 7"/>
                <a:gd name="T51" fmla="*/ 14 h 16"/>
                <a:gd name="T52" fmla="*/ 5 w 7"/>
                <a:gd name="T53" fmla="*/ 14 h 16"/>
                <a:gd name="T54" fmla="*/ 4 w 7"/>
                <a:gd name="T55" fmla="*/ 14 h 16"/>
                <a:gd name="T56" fmla="*/ 4 w 7"/>
                <a:gd name="T57" fmla="*/ 13 h 16"/>
                <a:gd name="T58" fmla="*/ 4 w 7"/>
                <a:gd name="T59" fmla="*/ 12 h 16"/>
                <a:gd name="T60" fmla="*/ 3 w 7"/>
                <a:gd name="T61" fmla="*/ 11 h 16"/>
                <a:gd name="T62" fmla="*/ 3 w 7"/>
                <a:gd name="T63" fmla="*/ 11 h 16"/>
                <a:gd name="T64" fmla="*/ 3 w 7"/>
                <a:gd name="T65" fmla="*/ 10 h 16"/>
                <a:gd name="T66" fmla="*/ 2 w 7"/>
                <a:gd name="T67" fmla="*/ 9 h 16"/>
                <a:gd name="T68" fmla="*/ 2 w 7"/>
                <a:gd name="T69" fmla="*/ 9 h 16"/>
                <a:gd name="T70" fmla="*/ 1 w 7"/>
                <a:gd name="T71" fmla="*/ 8 h 16"/>
                <a:gd name="T72" fmla="*/ 1 w 7"/>
                <a:gd name="T73" fmla="*/ 7 h 16"/>
                <a:gd name="T74" fmla="*/ 1 w 7"/>
                <a:gd name="T75" fmla="*/ 6 h 16"/>
                <a:gd name="T76" fmla="*/ 0 w 7"/>
                <a:gd name="T77" fmla="*/ 6 h 16"/>
                <a:gd name="T78" fmla="*/ 0 w 7"/>
                <a:gd name="T79" fmla="*/ 5 h 16"/>
                <a:gd name="T80" fmla="*/ 0 w 7"/>
                <a:gd name="T81" fmla="*/ 4 h 16"/>
                <a:gd name="T82" fmla="*/ 0 w 7"/>
                <a:gd name="T83" fmla="*/ 3 h 16"/>
                <a:gd name="T84" fmla="*/ 0 w 7"/>
                <a:gd name="T85" fmla="*/ 2 h 16"/>
                <a:gd name="T86" fmla="*/ 0 w 7"/>
                <a:gd name="T87" fmla="*/ 1 h 16"/>
                <a:gd name="T88" fmla="*/ 0 w 7"/>
                <a:gd name="T89" fmla="*/ 1 h 16"/>
                <a:gd name="T90" fmla="*/ 0 w 7"/>
                <a:gd name="T91" fmla="*/ 0 h 16"/>
                <a:gd name="T92" fmla="*/ 1 w 7"/>
                <a:gd name="T93" fmla="*/ 0 h 16"/>
                <a:gd name="T94" fmla="*/ 1 w 7"/>
                <a:gd name="T95" fmla="*/ 1 h 16"/>
                <a:gd name="T96" fmla="*/ 1 w 7"/>
                <a:gd name="T97" fmla="*/ 1 h 16"/>
                <a:gd name="T98" fmla="*/ 1 w 7"/>
                <a:gd name="T99" fmla="*/ 2 h 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7"/>
                <a:gd name="T151" fmla="*/ 0 h 16"/>
                <a:gd name="T152" fmla="*/ 7 w 7"/>
                <a:gd name="T153" fmla="*/ 16 h 1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7" h="16">
                  <a:moveTo>
                    <a:pt x="1" y="2"/>
                  </a:moveTo>
                  <a:lnTo>
                    <a:pt x="1" y="3"/>
                  </a:lnTo>
                  <a:lnTo>
                    <a:pt x="1" y="4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7"/>
                  </a:lnTo>
                  <a:lnTo>
                    <a:pt x="3" y="8"/>
                  </a:lnTo>
                  <a:lnTo>
                    <a:pt x="3" y="9"/>
                  </a:lnTo>
                  <a:lnTo>
                    <a:pt x="4" y="9"/>
                  </a:lnTo>
                  <a:lnTo>
                    <a:pt x="4" y="10"/>
                  </a:lnTo>
                  <a:lnTo>
                    <a:pt x="5" y="11"/>
                  </a:lnTo>
                  <a:lnTo>
                    <a:pt x="6" y="12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6" y="15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2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3" name="Freeform 634"/>
            <p:cNvSpPr>
              <a:spLocks/>
            </p:cNvSpPr>
            <p:nvPr/>
          </p:nvSpPr>
          <p:spPr bwMode="auto">
            <a:xfrm>
              <a:off x="876" y="3671"/>
              <a:ext cx="6" cy="15"/>
            </a:xfrm>
            <a:custGeom>
              <a:avLst/>
              <a:gdLst>
                <a:gd name="T0" fmla="*/ 1 w 6"/>
                <a:gd name="T1" fmla="*/ 2 h 15"/>
                <a:gd name="T2" fmla="*/ 1 w 6"/>
                <a:gd name="T3" fmla="*/ 3 h 15"/>
                <a:gd name="T4" fmla="*/ 1 w 6"/>
                <a:gd name="T5" fmla="*/ 4 h 15"/>
                <a:gd name="T6" fmla="*/ 1 w 6"/>
                <a:gd name="T7" fmla="*/ 4 h 15"/>
                <a:gd name="T8" fmla="*/ 1 w 6"/>
                <a:gd name="T9" fmla="*/ 5 h 15"/>
                <a:gd name="T10" fmla="*/ 2 w 6"/>
                <a:gd name="T11" fmla="*/ 6 h 15"/>
                <a:gd name="T12" fmla="*/ 2 w 6"/>
                <a:gd name="T13" fmla="*/ 6 h 15"/>
                <a:gd name="T14" fmla="*/ 2 w 6"/>
                <a:gd name="T15" fmla="*/ 6 h 15"/>
                <a:gd name="T16" fmla="*/ 2 w 6"/>
                <a:gd name="T17" fmla="*/ 7 h 15"/>
                <a:gd name="T18" fmla="*/ 3 w 6"/>
                <a:gd name="T19" fmla="*/ 7 h 15"/>
                <a:gd name="T20" fmla="*/ 3 w 6"/>
                <a:gd name="T21" fmla="*/ 8 h 15"/>
                <a:gd name="T22" fmla="*/ 3 w 6"/>
                <a:gd name="T23" fmla="*/ 8 h 15"/>
                <a:gd name="T24" fmla="*/ 3 w 6"/>
                <a:gd name="T25" fmla="*/ 8 h 15"/>
                <a:gd name="T26" fmla="*/ 4 w 6"/>
                <a:gd name="T27" fmla="*/ 9 h 15"/>
                <a:gd name="T28" fmla="*/ 4 w 6"/>
                <a:gd name="T29" fmla="*/ 10 h 15"/>
                <a:gd name="T30" fmla="*/ 5 w 6"/>
                <a:gd name="T31" fmla="*/ 11 h 15"/>
                <a:gd name="T32" fmla="*/ 5 w 6"/>
                <a:gd name="T33" fmla="*/ 11 h 15"/>
                <a:gd name="T34" fmla="*/ 5 w 6"/>
                <a:gd name="T35" fmla="*/ 12 h 15"/>
                <a:gd name="T36" fmla="*/ 5 w 6"/>
                <a:gd name="T37" fmla="*/ 13 h 15"/>
                <a:gd name="T38" fmla="*/ 5 w 6"/>
                <a:gd name="T39" fmla="*/ 13 h 15"/>
                <a:gd name="T40" fmla="*/ 5 w 6"/>
                <a:gd name="T41" fmla="*/ 14 h 15"/>
                <a:gd name="T42" fmla="*/ 5 w 6"/>
                <a:gd name="T43" fmla="*/ 13 h 15"/>
                <a:gd name="T44" fmla="*/ 5 w 6"/>
                <a:gd name="T45" fmla="*/ 13 h 15"/>
                <a:gd name="T46" fmla="*/ 5 w 6"/>
                <a:gd name="T47" fmla="*/ 13 h 15"/>
                <a:gd name="T48" fmla="*/ 4 w 6"/>
                <a:gd name="T49" fmla="*/ 13 h 15"/>
                <a:gd name="T50" fmla="*/ 4 w 6"/>
                <a:gd name="T51" fmla="*/ 12 h 15"/>
                <a:gd name="T52" fmla="*/ 3 w 6"/>
                <a:gd name="T53" fmla="*/ 11 h 15"/>
                <a:gd name="T54" fmla="*/ 3 w 6"/>
                <a:gd name="T55" fmla="*/ 11 h 15"/>
                <a:gd name="T56" fmla="*/ 2 w 6"/>
                <a:gd name="T57" fmla="*/ 11 h 15"/>
                <a:gd name="T58" fmla="*/ 2 w 6"/>
                <a:gd name="T59" fmla="*/ 10 h 15"/>
                <a:gd name="T60" fmla="*/ 2 w 6"/>
                <a:gd name="T61" fmla="*/ 9 h 15"/>
                <a:gd name="T62" fmla="*/ 1 w 6"/>
                <a:gd name="T63" fmla="*/ 8 h 15"/>
                <a:gd name="T64" fmla="*/ 1 w 6"/>
                <a:gd name="T65" fmla="*/ 8 h 15"/>
                <a:gd name="T66" fmla="*/ 1 w 6"/>
                <a:gd name="T67" fmla="*/ 7 h 15"/>
                <a:gd name="T68" fmla="*/ 0 w 6"/>
                <a:gd name="T69" fmla="*/ 6 h 15"/>
                <a:gd name="T70" fmla="*/ 0 w 6"/>
                <a:gd name="T71" fmla="*/ 6 h 15"/>
                <a:gd name="T72" fmla="*/ 0 w 6"/>
                <a:gd name="T73" fmla="*/ 5 h 15"/>
                <a:gd name="T74" fmla="*/ 0 w 6"/>
                <a:gd name="T75" fmla="*/ 4 h 15"/>
                <a:gd name="T76" fmla="*/ 0 w 6"/>
                <a:gd name="T77" fmla="*/ 4 h 15"/>
                <a:gd name="T78" fmla="*/ 0 w 6"/>
                <a:gd name="T79" fmla="*/ 3 h 15"/>
                <a:gd name="T80" fmla="*/ 0 w 6"/>
                <a:gd name="T81" fmla="*/ 2 h 15"/>
                <a:gd name="T82" fmla="*/ 0 w 6"/>
                <a:gd name="T83" fmla="*/ 1 h 15"/>
                <a:gd name="T84" fmla="*/ 0 w 6"/>
                <a:gd name="T85" fmla="*/ 1 h 15"/>
                <a:gd name="T86" fmla="*/ 0 w 6"/>
                <a:gd name="T87" fmla="*/ 0 h 15"/>
                <a:gd name="T88" fmla="*/ 0 w 6"/>
                <a:gd name="T89" fmla="*/ 0 h 15"/>
                <a:gd name="T90" fmla="*/ 1 w 6"/>
                <a:gd name="T91" fmla="*/ 1 h 15"/>
                <a:gd name="T92" fmla="*/ 1 w 6"/>
                <a:gd name="T93" fmla="*/ 1 h 15"/>
                <a:gd name="T94" fmla="*/ 1 w 6"/>
                <a:gd name="T95" fmla="*/ 2 h 1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"/>
                <a:gd name="T145" fmla="*/ 0 h 15"/>
                <a:gd name="T146" fmla="*/ 6 w 6"/>
                <a:gd name="T147" fmla="*/ 15 h 1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" h="15">
                  <a:moveTo>
                    <a:pt x="1" y="2"/>
                  </a:move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8"/>
                  </a:lnTo>
                  <a:lnTo>
                    <a:pt x="4" y="9"/>
                  </a:lnTo>
                  <a:lnTo>
                    <a:pt x="4" y="10"/>
                  </a:lnTo>
                  <a:lnTo>
                    <a:pt x="5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1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4" name="Freeform 635"/>
            <p:cNvSpPr>
              <a:spLocks/>
            </p:cNvSpPr>
            <p:nvPr/>
          </p:nvSpPr>
          <p:spPr bwMode="auto">
            <a:xfrm>
              <a:off x="871" y="3674"/>
              <a:ext cx="7" cy="15"/>
            </a:xfrm>
            <a:custGeom>
              <a:avLst/>
              <a:gdLst>
                <a:gd name="T0" fmla="*/ 2 w 7"/>
                <a:gd name="T1" fmla="*/ 2 h 15"/>
                <a:gd name="T2" fmla="*/ 2 w 7"/>
                <a:gd name="T3" fmla="*/ 3 h 15"/>
                <a:gd name="T4" fmla="*/ 2 w 7"/>
                <a:gd name="T5" fmla="*/ 4 h 15"/>
                <a:gd name="T6" fmla="*/ 2 w 7"/>
                <a:gd name="T7" fmla="*/ 4 h 15"/>
                <a:gd name="T8" fmla="*/ 2 w 7"/>
                <a:gd name="T9" fmla="*/ 5 h 15"/>
                <a:gd name="T10" fmla="*/ 2 w 7"/>
                <a:gd name="T11" fmla="*/ 6 h 15"/>
                <a:gd name="T12" fmla="*/ 3 w 7"/>
                <a:gd name="T13" fmla="*/ 6 h 15"/>
                <a:gd name="T14" fmla="*/ 3 w 7"/>
                <a:gd name="T15" fmla="*/ 7 h 15"/>
                <a:gd name="T16" fmla="*/ 3 w 7"/>
                <a:gd name="T17" fmla="*/ 8 h 15"/>
                <a:gd name="T18" fmla="*/ 4 w 7"/>
                <a:gd name="T19" fmla="*/ 8 h 15"/>
                <a:gd name="T20" fmla="*/ 4 w 7"/>
                <a:gd name="T21" fmla="*/ 8 h 15"/>
                <a:gd name="T22" fmla="*/ 4 w 7"/>
                <a:gd name="T23" fmla="*/ 9 h 15"/>
                <a:gd name="T24" fmla="*/ 5 w 7"/>
                <a:gd name="T25" fmla="*/ 10 h 15"/>
                <a:gd name="T26" fmla="*/ 5 w 7"/>
                <a:gd name="T27" fmla="*/ 11 h 15"/>
                <a:gd name="T28" fmla="*/ 6 w 7"/>
                <a:gd name="T29" fmla="*/ 11 h 15"/>
                <a:gd name="T30" fmla="*/ 6 w 7"/>
                <a:gd name="T31" fmla="*/ 12 h 15"/>
                <a:gd name="T32" fmla="*/ 6 w 7"/>
                <a:gd name="T33" fmla="*/ 13 h 15"/>
                <a:gd name="T34" fmla="*/ 6 w 7"/>
                <a:gd name="T35" fmla="*/ 13 h 15"/>
                <a:gd name="T36" fmla="*/ 6 w 7"/>
                <a:gd name="T37" fmla="*/ 14 h 15"/>
                <a:gd name="T38" fmla="*/ 6 w 7"/>
                <a:gd name="T39" fmla="*/ 14 h 15"/>
                <a:gd name="T40" fmla="*/ 5 w 7"/>
                <a:gd name="T41" fmla="*/ 14 h 15"/>
                <a:gd name="T42" fmla="*/ 5 w 7"/>
                <a:gd name="T43" fmla="*/ 13 h 15"/>
                <a:gd name="T44" fmla="*/ 5 w 7"/>
                <a:gd name="T45" fmla="*/ 13 h 15"/>
                <a:gd name="T46" fmla="*/ 5 w 7"/>
                <a:gd name="T47" fmla="*/ 13 h 15"/>
                <a:gd name="T48" fmla="*/ 4 w 7"/>
                <a:gd name="T49" fmla="*/ 13 h 15"/>
                <a:gd name="T50" fmla="*/ 4 w 7"/>
                <a:gd name="T51" fmla="*/ 12 h 15"/>
                <a:gd name="T52" fmla="*/ 4 w 7"/>
                <a:gd name="T53" fmla="*/ 12 h 15"/>
                <a:gd name="T54" fmla="*/ 3 w 7"/>
                <a:gd name="T55" fmla="*/ 11 h 15"/>
                <a:gd name="T56" fmla="*/ 3 w 7"/>
                <a:gd name="T57" fmla="*/ 11 h 15"/>
                <a:gd name="T58" fmla="*/ 3 w 7"/>
                <a:gd name="T59" fmla="*/ 10 h 15"/>
                <a:gd name="T60" fmla="*/ 2 w 7"/>
                <a:gd name="T61" fmla="*/ 9 h 15"/>
                <a:gd name="T62" fmla="*/ 2 w 7"/>
                <a:gd name="T63" fmla="*/ 8 h 15"/>
                <a:gd name="T64" fmla="*/ 1 w 7"/>
                <a:gd name="T65" fmla="*/ 8 h 15"/>
                <a:gd name="T66" fmla="*/ 1 w 7"/>
                <a:gd name="T67" fmla="*/ 7 h 15"/>
                <a:gd name="T68" fmla="*/ 1 w 7"/>
                <a:gd name="T69" fmla="*/ 6 h 15"/>
                <a:gd name="T70" fmla="*/ 1 w 7"/>
                <a:gd name="T71" fmla="*/ 5 h 15"/>
                <a:gd name="T72" fmla="*/ 1 w 7"/>
                <a:gd name="T73" fmla="*/ 4 h 15"/>
                <a:gd name="T74" fmla="*/ 1 w 7"/>
                <a:gd name="T75" fmla="*/ 4 h 15"/>
                <a:gd name="T76" fmla="*/ 1 w 7"/>
                <a:gd name="T77" fmla="*/ 3 h 15"/>
                <a:gd name="T78" fmla="*/ 0 w 7"/>
                <a:gd name="T79" fmla="*/ 2 h 15"/>
                <a:gd name="T80" fmla="*/ 1 w 7"/>
                <a:gd name="T81" fmla="*/ 1 h 15"/>
                <a:gd name="T82" fmla="*/ 1 w 7"/>
                <a:gd name="T83" fmla="*/ 1 h 15"/>
                <a:gd name="T84" fmla="*/ 1 w 7"/>
                <a:gd name="T85" fmla="*/ 0 h 15"/>
                <a:gd name="T86" fmla="*/ 1 w 7"/>
                <a:gd name="T87" fmla="*/ 0 h 15"/>
                <a:gd name="T88" fmla="*/ 1 w 7"/>
                <a:gd name="T89" fmla="*/ 1 h 15"/>
                <a:gd name="T90" fmla="*/ 1 w 7"/>
                <a:gd name="T91" fmla="*/ 1 h 15"/>
                <a:gd name="T92" fmla="*/ 2 w 7"/>
                <a:gd name="T93" fmla="*/ 2 h 1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"/>
                <a:gd name="T142" fmla="*/ 0 h 15"/>
                <a:gd name="T143" fmla="*/ 7 w 7"/>
                <a:gd name="T144" fmla="*/ 15 h 1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" h="15">
                  <a:moveTo>
                    <a:pt x="2" y="2"/>
                  </a:move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8"/>
                  </a:lnTo>
                  <a:lnTo>
                    <a:pt x="4" y="8"/>
                  </a:lnTo>
                  <a:lnTo>
                    <a:pt x="4" y="9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2" y="9"/>
                  </a:lnTo>
                  <a:lnTo>
                    <a:pt x="2" y="8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5" name="Freeform 636"/>
            <p:cNvSpPr>
              <a:spLocks/>
            </p:cNvSpPr>
            <p:nvPr/>
          </p:nvSpPr>
          <p:spPr bwMode="auto">
            <a:xfrm>
              <a:off x="915" y="3554"/>
              <a:ext cx="9" cy="13"/>
            </a:xfrm>
            <a:custGeom>
              <a:avLst/>
              <a:gdLst>
                <a:gd name="T0" fmla="*/ 1 w 9"/>
                <a:gd name="T1" fmla="*/ 1 h 13"/>
                <a:gd name="T2" fmla="*/ 1 w 9"/>
                <a:gd name="T3" fmla="*/ 2 h 13"/>
                <a:gd name="T4" fmla="*/ 2 w 9"/>
                <a:gd name="T5" fmla="*/ 2 h 13"/>
                <a:gd name="T6" fmla="*/ 2 w 9"/>
                <a:gd name="T7" fmla="*/ 3 h 13"/>
                <a:gd name="T8" fmla="*/ 2 w 9"/>
                <a:gd name="T9" fmla="*/ 3 h 13"/>
                <a:gd name="T10" fmla="*/ 2 w 9"/>
                <a:gd name="T11" fmla="*/ 4 h 13"/>
                <a:gd name="T12" fmla="*/ 3 w 9"/>
                <a:gd name="T13" fmla="*/ 5 h 13"/>
                <a:gd name="T14" fmla="*/ 3 w 9"/>
                <a:gd name="T15" fmla="*/ 5 h 13"/>
                <a:gd name="T16" fmla="*/ 3 w 9"/>
                <a:gd name="T17" fmla="*/ 6 h 13"/>
                <a:gd name="T18" fmla="*/ 4 w 9"/>
                <a:gd name="T19" fmla="*/ 7 h 13"/>
                <a:gd name="T20" fmla="*/ 5 w 9"/>
                <a:gd name="T21" fmla="*/ 7 h 13"/>
                <a:gd name="T22" fmla="*/ 5 w 9"/>
                <a:gd name="T23" fmla="*/ 7 h 13"/>
                <a:gd name="T24" fmla="*/ 6 w 9"/>
                <a:gd name="T25" fmla="*/ 8 h 13"/>
                <a:gd name="T26" fmla="*/ 6 w 9"/>
                <a:gd name="T27" fmla="*/ 9 h 13"/>
                <a:gd name="T28" fmla="*/ 6 w 9"/>
                <a:gd name="T29" fmla="*/ 9 h 13"/>
                <a:gd name="T30" fmla="*/ 7 w 9"/>
                <a:gd name="T31" fmla="*/ 9 h 13"/>
                <a:gd name="T32" fmla="*/ 7 w 9"/>
                <a:gd name="T33" fmla="*/ 9 h 13"/>
                <a:gd name="T34" fmla="*/ 7 w 9"/>
                <a:gd name="T35" fmla="*/ 10 h 13"/>
                <a:gd name="T36" fmla="*/ 8 w 9"/>
                <a:gd name="T37" fmla="*/ 10 h 13"/>
                <a:gd name="T38" fmla="*/ 8 w 9"/>
                <a:gd name="T39" fmla="*/ 11 h 13"/>
                <a:gd name="T40" fmla="*/ 8 w 9"/>
                <a:gd name="T41" fmla="*/ 11 h 13"/>
                <a:gd name="T42" fmla="*/ 7 w 9"/>
                <a:gd name="T43" fmla="*/ 11 h 13"/>
                <a:gd name="T44" fmla="*/ 7 w 9"/>
                <a:gd name="T45" fmla="*/ 12 h 13"/>
                <a:gd name="T46" fmla="*/ 7 w 9"/>
                <a:gd name="T47" fmla="*/ 11 h 13"/>
                <a:gd name="T48" fmla="*/ 7 w 9"/>
                <a:gd name="T49" fmla="*/ 11 h 13"/>
                <a:gd name="T50" fmla="*/ 6 w 9"/>
                <a:gd name="T51" fmla="*/ 11 h 13"/>
                <a:gd name="T52" fmla="*/ 6 w 9"/>
                <a:gd name="T53" fmla="*/ 10 h 13"/>
                <a:gd name="T54" fmla="*/ 5 w 9"/>
                <a:gd name="T55" fmla="*/ 9 h 13"/>
                <a:gd name="T56" fmla="*/ 4 w 9"/>
                <a:gd name="T57" fmla="*/ 9 h 13"/>
                <a:gd name="T58" fmla="*/ 3 w 9"/>
                <a:gd name="T59" fmla="*/ 8 h 13"/>
                <a:gd name="T60" fmla="*/ 3 w 9"/>
                <a:gd name="T61" fmla="*/ 7 h 13"/>
                <a:gd name="T62" fmla="*/ 2 w 9"/>
                <a:gd name="T63" fmla="*/ 7 h 13"/>
                <a:gd name="T64" fmla="*/ 2 w 9"/>
                <a:gd name="T65" fmla="*/ 6 h 13"/>
                <a:gd name="T66" fmla="*/ 2 w 9"/>
                <a:gd name="T67" fmla="*/ 5 h 13"/>
                <a:gd name="T68" fmla="*/ 1 w 9"/>
                <a:gd name="T69" fmla="*/ 5 h 13"/>
                <a:gd name="T70" fmla="*/ 1 w 9"/>
                <a:gd name="T71" fmla="*/ 4 h 13"/>
                <a:gd name="T72" fmla="*/ 0 w 9"/>
                <a:gd name="T73" fmla="*/ 3 h 13"/>
                <a:gd name="T74" fmla="*/ 0 w 9"/>
                <a:gd name="T75" fmla="*/ 3 h 13"/>
                <a:gd name="T76" fmla="*/ 0 w 9"/>
                <a:gd name="T77" fmla="*/ 2 h 13"/>
                <a:gd name="T78" fmla="*/ 0 w 9"/>
                <a:gd name="T79" fmla="*/ 1 h 13"/>
                <a:gd name="T80" fmla="*/ 0 w 9"/>
                <a:gd name="T81" fmla="*/ 1 h 13"/>
                <a:gd name="T82" fmla="*/ 1 w 9"/>
                <a:gd name="T83" fmla="*/ 0 h 13"/>
                <a:gd name="T84" fmla="*/ 1 w 9"/>
                <a:gd name="T85" fmla="*/ 1 h 13"/>
                <a:gd name="T86" fmla="*/ 1 w 9"/>
                <a:gd name="T87" fmla="*/ 1 h 1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"/>
                <a:gd name="T133" fmla="*/ 0 h 13"/>
                <a:gd name="T134" fmla="*/ 9 w 9"/>
                <a:gd name="T135" fmla="*/ 13 h 1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" h="13">
                  <a:moveTo>
                    <a:pt x="1" y="1"/>
                  </a:move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3" y="5"/>
                  </a:lnTo>
                  <a:lnTo>
                    <a:pt x="3" y="6"/>
                  </a:lnTo>
                  <a:lnTo>
                    <a:pt x="4" y="7"/>
                  </a:lnTo>
                  <a:lnTo>
                    <a:pt x="5" y="7"/>
                  </a:lnTo>
                  <a:lnTo>
                    <a:pt x="6" y="8"/>
                  </a:lnTo>
                  <a:lnTo>
                    <a:pt x="6" y="9"/>
                  </a:lnTo>
                  <a:lnTo>
                    <a:pt x="7" y="9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5" y="9"/>
                  </a:lnTo>
                  <a:lnTo>
                    <a:pt x="4" y="9"/>
                  </a:lnTo>
                  <a:lnTo>
                    <a:pt x="3" y="8"/>
                  </a:lnTo>
                  <a:lnTo>
                    <a:pt x="3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6" name="Freeform 637"/>
            <p:cNvSpPr>
              <a:spLocks/>
            </p:cNvSpPr>
            <p:nvPr/>
          </p:nvSpPr>
          <p:spPr bwMode="auto">
            <a:xfrm>
              <a:off x="912" y="3563"/>
              <a:ext cx="10" cy="13"/>
            </a:xfrm>
            <a:custGeom>
              <a:avLst/>
              <a:gdLst>
                <a:gd name="T0" fmla="*/ 1 w 10"/>
                <a:gd name="T1" fmla="*/ 1 h 13"/>
                <a:gd name="T2" fmla="*/ 1 w 10"/>
                <a:gd name="T3" fmla="*/ 2 h 13"/>
                <a:gd name="T4" fmla="*/ 2 w 10"/>
                <a:gd name="T5" fmla="*/ 3 h 13"/>
                <a:gd name="T6" fmla="*/ 2 w 10"/>
                <a:gd name="T7" fmla="*/ 3 h 13"/>
                <a:gd name="T8" fmla="*/ 2 w 10"/>
                <a:gd name="T9" fmla="*/ 4 h 13"/>
                <a:gd name="T10" fmla="*/ 3 w 10"/>
                <a:gd name="T11" fmla="*/ 5 h 13"/>
                <a:gd name="T12" fmla="*/ 4 w 10"/>
                <a:gd name="T13" fmla="*/ 5 h 13"/>
                <a:gd name="T14" fmla="*/ 4 w 10"/>
                <a:gd name="T15" fmla="*/ 6 h 13"/>
                <a:gd name="T16" fmla="*/ 4 w 10"/>
                <a:gd name="T17" fmla="*/ 7 h 13"/>
                <a:gd name="T18" fmla="*/ 5 w 10"/>
                <a:gd name="T19" fmla="*/ 7 h 13"/>
                <a:gd name="T20" fmla="*/ 5 w 10"/>
                <a:gd name="T21" fmla="*/ 8 h 13"/>
                <a:gd name="T22" fmla="*/ 6 w 10"/>
                <a:gd name="T23" fmla="*/ 9 h 13"/>
                <a:gd name="T24" fmla="*/ 7 w 10"/>
                <a:gd name="T25" fmla="*/ 9 h 13"/>
                <a:gd name="T26" fmla="*/ 7 w 10"/>
                <a:gd name="T27" fmla="*/ 10 h 13"/>
                <a:gd name="T28" fmla="*/ 8 w 10"/>
                <a:gd name="T29" fmla="*/ 10 h 13"/>
                <a:gd name="T30" fmla="*/ 8 w 10"/>
                <a:gd name="T31" fmla="*/ 10 h 13"/>
                <a:gd name="T32" fmla="*/ 8 w 10"/>
                <a:gd name="T33" fmla="*/ 11 h 13"/>
                <a:gd name="T34" fmla="*/ 9 w 10"/>
                <a:gd name="T35" fmla="*/ 11 h 13"/>
                <a:gd name="T36" fmla="*/ 9 w 10"/>
                <a:gd name="T37" fmla="*/ 11 h 13"/>
                <a:gd name="T38" fmla="*/ 8 w 10"/>
                <a:gd name="T39" fmla="*/ 12 h 13"/>
                <a:gd name="T40" fmla="*/ 8 w 10"/>
                <a:gd name="T41" fmla="*/ 12 h 13"/>
                <a:gd name="T42" fmla="*/ 7 w 10"/>
                <a:gd name="T43" fmla="*/ 11 h 13"/>
                <a:gd name="T44" fmla="*/ 7 w 10"/>
                <a:gd name="T45" fmla="*/ 11 h 13"/>
                <a:gd name="T46" fmla="*/ 6 w 10"/>
                <a:gd name="T47" fmla="*/ 11 h 13"/>
                <a:gd name="T48" fmla="*/ 5 w 10"/>
                <a:gd name="T49" fmla="*/ 10 h 13"/>
                <a:gd name="T50" fmla="*/ 5 w 10"/>
                <a:gd name="T51" fmla="*/ 9 h 13"/>
                <a:gd name="T52" fmla="*/ 4 w 10"/>
                <a:gd name="T53" fmla="*/ 9 h 13"/>
                <a:gd name="T54" fmla="*/ 4 w 10"/>
                <a:gd name="T55" fmla="*/ 8 h 13"/>
                <a:gd name="T56" fmla="*/ 3 w 10"/>
                <a:gd name="T57" fmla="*/ 7 h 13"/>
                <a:gd name="T58" fmla="*/ 2 w 10"/>
                <a:gd name="T59" fmla="*/ 7 h 13"/>
                <a:gd name="T60" fmla="*/ 2 w 10"/>
                <a:gd name="T61" fmla="*/ 6 h 13"/>
                <a:gd name="T62" fmla="*/ 1 w 10"/>
                <a:gd name="T63" fmla="*/ 5 h 13"/>
                <a:gd name="T64" fmla="*/ 1 w 10"/>
                <a:gd name="T65" fmla="*/ 5 h 13"/>
                <a:gd name="T66" fmla="*/ 1 w 10"/>
                <a:gd name="T67" fmla="*/ 4 h 13"/>
                <a:gd name="T68" fmla="*/ 1 w 10"/>
                <a:gd name="T69" fmla="*/ 3 h 13"/>
                <a:gd name="T70" fmla="*/ 1 w 10"/>
                <a:gd name="T71" fmla="*/ 3 h 13"/>
                <a:gd name="T72" fmla="*/ 0 w 10"/>
                <a:gd name="T73" fmla="*/ 2 h 13"/>
                <a:gd name="T74" fmla="*/ 0 w 10"/>
                <a:gd name="T75" fmla="*/ 1 h 13"/>
                <a:gd name="T76" fmla="*/ 0 w 10"/>
                <a:gd name="T77" fmla="*/ 1 h 13"/>
                <a:gd name="T78" fmla="*/ 0 w 10"/>
                <a:gd name="T79" fmla="*/ 0 h 13"/>
                <a:gd name="T80" fmla="*/ 1 w 10"/>
                <a:gd name="T81" fmla="*/ 0 h 13"/>
                <a:gd name="T82" fmla="*/ 1 w 10"/>
                <a:gd name="T83" fmla="*/ 1 h 13"/>
                <a:gd name="T84" fmla="*/ 1 w 10"/>
                <a:gd name="T85" fmla="*/ 1 h 13"/>
                <a:gd name="T86" fmla="*/ 1 w 10"/>
                <a:gd name="T87" fmla="*/ 1 h 1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"/>
                <a:gd name="T133" fmla="*/ 0 h 13"/>
                <a:gd name="T134" fmla="*/ 10 w 10"/>
                <a:gd name="T135" fmla="*/ 13 h 1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" h="13">
                  <a:moveTo>
                    <a:pt x="1" y="1"/>
                  </a:moveTo>
                  <a:lnTo>
                    <a:pt x="1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3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4" y="7"/>
                  </a:lnTo>
                  <a:lnTo>
                    <a:pt x="5" y="7"/>
                  </a:lnTo>
                  <a:lnTo>
                    <a:pt x="5" y="8"/>
                  </a:lnTo>
                  <a:lnTo>
                    <a:pt x="6" y="9"/>
                  </a:lnTo>
                  <a:lnTo>
                    <a:pt x="7" y="9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8" y="12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3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7" name="Freeform 638"/>
            <p:cNvSpPr>
              <a:spLocks/>
            </p:cNvSpPr>
            <p:nvPr/>
          </p:nvSpPr>
          <p:spPr bwMode="auto">
            <a:xfrm>
              <a:off x="908" y="3576"/>
              <a:ext cx="9" cy="10"/>
            </a:xfrm>
            <a:custGeom>
              <a:avLst/>
              <a:gdLst>
                <a:gd name="T0" fmla="*/ 1 w 9"/>
                <a:gd name="T1" fmla="*/ 1 h 10"/>
                <a:gd name="T2" fmla="*/ 1 w 9"/>
                <a:gd name="T3" fmla="*/ 1 h 10"/>
                <a:gd name="T4" fmla="*/ 1 w 9"/>
                <a:gd name="T5" fmla="*/ 2 h 10"/>
                <a:gd name="T6" fmla="*/ 2 w 9"/>
                <a:gd name="T7" fmla="*/ 2 h 10"/>
                <a:gd name="T8" fmla="*/ 2 w 9"/>
                <a:gd name="T9" fmla="*/ 3 h 10"/>
                <a:gd name="T10" fmla="*/ 2 w 9"/>
                <a:gd name="T11" fmla="*/ 4 h 10"/>
                <a:gd name="T12" fmla="*/ 3 w 9"/>
                <a:gd name="T13" fmla="*/ 4 h 10"/>
                <a:gd name="T14" fmla="*/ 3 w 9"/>
                <a:gd name="T15" fmla="*/ 4 h 10"/>
                <a:gd name="T16" fmla="*/ 3 w 9"/>
                <a:gd name="T17" fmla="*/ 5 h 10"/>
                <a:gd name="T18" fmla="*/ 4 w 9"/>
                <a:gd name="T19" fmla="*/ 5 h 10"/>
                <a:gd name="T20" fmla="*/ 5 w 9"/>
                <a:gd name="T21" fmla="*/ 5 h 10"/>
                <a:gd name="T22" fmla="*/ 5 w 9"/>
                <a:gd name="T23" fmla="*/ 6 h 10"/>
                <a:gd name="T24" fmla="*/ 5 w 9"/>
                <a:gd name="T25" fmla="*/ 6 h 10"/>
                <a:gd name="T26" fmla="*/ 6 w 9"/>
                <a:gd name="T27" fmla="*/ 6 h 10"/>
                <a:gd name="T28" fmla="*/ 6 w 9"/>
                <a:gd name="T29" fmla="*/ 7 h 10"/>
                <a:gd name="T30" fmla="*/ 6 w 9"/>
                <a:gd name="T31" fmla="*/ 7 h 10"/>
                <a:gd name="T32" fmla="*/ 7 w 9"/>
                <a:gd name="T33" fmla="*/ 7 h 10"/>
                <a:gd name="T34" fmla="*/ 7 w 9"/>
                <a:gd name="T35" fmla="*/ 7 h 10"/>
                <a:gd name="T36" fmla="*/ 7 w 9"/>
                <a:gd name="T37" fmla="*/ 7 h 10"/>
                <a:gd name="T38" fmla="*/ 7 w 9"/>
                <a:gd name="T39" fmla="*/ 8 h 10"/>
                <a:gd name="T40" fmla="*/ 8 w 9"/>
                <a:gd name="T41" fmla="*/ 8 h 10"/>
                <a:gd name="T42" fmla="*/ 8 w 9"/>
                <a:gd name="T43" fmla="*/ 8 h 10"/>
                <a:gd name="T44" fmla="*/ 7 w 9"/>
                <a:gd name="T45" fmla="*/ 8 h 10"/>
                <a:gd name="T46" fmla="*/ 7 w 9"/>
                <a:gd name="T47" fmla="*/ 9 h 10"/>
                <a:gd name="T48" fmla="*/ 7 w 9"/>
                <a:gd name="T49" fmla="*/ 8 h 10"/>
                <a:gd name="T50" fmla="*/ 6 w 9"/>
                <a:gd name="T51" fmla="*/ 8 h 10"/>
                <a:gd name="T52" fmla="*/ 6 w 9"/>
                <a:gd name="T53" fmla="*/ 8 h 10"/>
                <a:gd name="T54" fmla="*/ 5 w 9"/>
                <a:gd name="T55" fmla="*/ 8 h 10"/>
                <a:gd name="T56" fmla="*/ 5 w 9"/>
                <a:gd name="T57" fmla="*/ 7 h 10"/>
                <a:gd name="T58" fmla="*/ 4 w 9"/>
                <a:gd name="T59" fmla="*/ 7 h 10"/>
                <a:gd name="T60" fmla="*/ 3 w 9"/>
                <a:gd name="T61" fmla="*/ 7 h 10"/>
                <a:gd name="T62" fmla="*/ 3 w 9"/>
                <a:gd name="T63" fmla="*/ 6 h 10"/>
                <a:gd name="T64" fmla="*/ 2 w 9"/>
                <a:gd name="T65" fmla="*/ 6 h 10"/>
                <a:gd name="T66" fmla="*/ 2 w 9"/>
                <a:gd name="T67" fmla="*/ 5 h 10"/>
                <a:gd name="T68" fmla="*/ 1 w 9"/>
                <a:gd name="T69" fmla="*/ 5 h 10"/>
                <a:gd name="T70" fmla="*/ 1 w 9"/>
                <a:gd name="T71" fmla="*/ 4 h 10"/>
                <a:gd name="T72" fmla="*/ 1 w 9"/>
                <a:gd name="T73" fmla="*/ 4 h 10"/>
                <a:gd name="T74" fmla="*/ 0 w 9"/>
                <a:gd name="T75" fmla="*/ 3 h 10"/>
                <a:gd name="T76" fmla="*/ 0 w 9"/>
                <a:gd name="T77" fmla="*/ 2 h 10"/>
                <a:gd name="T78" fmla="*/ 0 w 9"/>
                <a:gd name="T79" fmla="*/ 2 h 10"/>
                <a:gd name="T80" fmla="*/ 0 w 9"/>
                <a:gd name="T81" fmla="*/ 1 h 10"/>
                <a:gd name="T82" fmla="*/ 0 w 9"/>
                <a:gd name="T83" fmla="*/ 1 h 10"/>
                <a:gd name="T84" fmla="*/ 0 w 9"/>
                <a:gd name="T85" fmla="*/ 0 h 10"/>
                <a:gd name="T86" fmla="*/ 1 w 9"/>
                <a:gd name="T87" fmla="*/ 0 h 10"/>
                <a:gd name="T88" fmla="*/ 1 w 9"/>
                <a:gd name="T89" fmla="*/ 1 h 10"/>
                <a:gd name="T90" fmla="*/ 1 w 9"/>
                <a:gd name="T91" fmla="*/ 1 h 1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9"/>
                <a:gd name="T139" fmla="*/ 0 h 10"/>
                <a:gd name="T140" fmla="*/ 9 w 9"/>
                <a:gd name="T141" fmla="*/ 10 h 1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9" h="10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4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7" y="8"/>
                  </a:lnTo>
                  <a:lnTo>
                    <a:pt x="6" y="8"/>
                  </a:lnTo>
                  <a:lnTo>
                    <a:pt x="5" y="8"/>
                  </a:lnTo>
                  <a:lnTo>
                    <a:pt x="5" y="7"/>
                  </a:lnTo>
                  <a:lnTo>
                    <a:pt x="4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8" name="Freeform 639"/>
            <p:cNvSpPr>
              <a:spLocks/>
            </p:cNvSpPr>
            <p:nvPr/>
          </p:nvSpPr>
          <p:spPr bwMode="auto">
            <a:xfrm>
              <a:off x="904" y="3584"/>
              <a:ext cx="8" cy="10"/>
            </a:xfrm>
            <a:custGeom>
              <a:avLst/>
              <a:gdLst>
                <a:gd name="T0" fmla="*/ 1 w 8"/>
                <a:gd name="T1" fmla="*/ 1 h 10"/>
                <a:gd name="T2" fmla="*/ 1 w 8"/>
                <a:gd name="T3" fmla="*/ 2 h 10"/>
                <a:gd name="T4" fmla="*/ 2 w 8"/>
                <a:gd name="T5" fmla="*/ 2 h 10"/>
                <a:gd name="T6" fmla="*/ 2 w 8"/>
                <a:gd name="T7" fmla="*/ 2 h 10"/>
                <a:gd name="T8" fmla="*/ 2 w 8"/>
                <a:gd name="T9" fmla="*/ 3 h 10"/>
                <a:gd name="T10" fmla="*/ 2 w 8"/>
                <a:gd name="T11" fmla="*/ 3 h 10"/>
                <a:gd name="T12" fmla="*/ 2 w 8"/>
                <a:gd name="T13" fmla="*/ 4 h 10"/>
                <a:gd name="T14" fmla="*/ 3 w 8"/>
                <a:gd name="T15" fmla="*/ 4 h 10"/>
                <a:gd name="T16" fmla="*/ 3 w 8"/>
                <a:gd name="T17" fmla="*/ 5 h 10"/>
                <a:gd name="T18" fmla="*/ 3 w 8"/>
                <a:gd name="T19" fmla="*/ 5 h 10"/>
                <a:gd name="T20" fmla="*/ 4 w 8"/>
                <a:gd name="T21" fmla="*/ 5 h 10"/>
                <a:gd name="T22" fmla="*/ 4 w 8"/>
                <a:gd name="T23" fmla="*/ 6 h 10"/>
                <a:gd name="T24" fmla="*/ 4 w 8"/>
                <a:gd name="T25" fmla="*/ 6 h 10"/>
                <a:gd name="T26" fmla="*/ 5 w 8"/>
                <a:gd name="T27" fmla="*/ 7 h 10"/>
                <a:gd name="T28" fmla="*/ 5 w 8"/>
                <a:gd name="T29" fmla="*/ 7 h 10"/>
                <a:gd name="T30" fmla="*/ 6 w 8"/>
                <a:gd name="T31" fmla="*/ 7 h 10"/>
                <a:gd name="T32" fmla="*/ 6 w 8"/>
                <a:gd name="T33" fmla="*/ 7 h 10"/>
                <a:gd name="T34" fmla="*/ 6 w 8"/>
                <a:gd name="T35" fmla="*/ 7 h 10"/>
                <a:gd name="T36" fmla="*/ 6 w 8"/>
                <a:gd name="T37" fmla="*/ 8 h 10"/>
                <a:gd name="T38" fmla="*/ 7 w 8"/>
                <a:gd name="T39" fmla="*/ 8 h 10"/>
                <a:gd name="T40" fmla="*/ 7 w 8"/>
                <a:gd name="T41" fmla="*/ 8 h 10"/>
                <a:gd name="T42" fmla="*/ 7 w 8"/>
                <a:gd name="T43" fmla="*/ 9 h 10"/>
                <a:gd name="T44" fmla="*/ 6 w 8"/>
                <a:gd name="T45" fmla="*/ 9 h 10"/>
                <a:gd name="T46" fmla="*/ 6 w 8"/>
                <a:gd name="T47" fmla="*/ 9 h 10"/>
                <a:gd name="T48" fmla="*/ 5 w 8"/>
                <a:gd name="T49" fmla="*/ 8 h 10"/>
                <a:gd name="T50" fmla="*/ 5 w 8"/>
                <a:gd name="T51" fmla="*/ 8 h 10"/>
                <a:gd name="T52" fmla="*/ 4 w 8"/>
                <a:gd name="T53" fmla="*/ 8 h 10"/>
                <a:gd name="T54" fmla="*/ 4 w 8"/>
                <a:gd name="T55" fmla="*/ 7 h 10"/>
                <a:gd name="T56" fmla="*/ 3 w 8"/>
                <a:gd name="T57" fmla="*/ 7 h 10"/>
                <a:gd name="T58" fmla="*/ 3 w 8"/>
                <a:gd name="T59" fmla="*/ 7 h 10"/>
                <a:gd name="T60" fmla="*/ 3 w 8"/>
                <a:gd name="T61" fmla="*/ 6 h 10"/>
                <a:gd name="T62" fmla="*/ 2 w 8"/>
                <a:gd name="T63" fmla="*/ 6 h 10"/>
                <a:gd name="T64" fmla="*/ 2 w 8"/>
                <a:gd name="T65" fmla="*/ 5 h 10"/>
                <a:gd name="T66" fmla="*/ 1 w 8"/>
                <a:gd name="T67" fmla="*/ 5 h 10"/>
                <a:gd name="T68" fmla="*/ 1 w 8"/>
                <a:gd name="T69" fmla="*/ 4 h 10"/>
                <a:gd name="T70" fmla="*/ 1 w 8"/>
                <a:gd name="T71" fmla="*/ 4 h 10"/>
                <a:gd name="T72" fmla="*/ 0 w 8"/>
                <a:gd name="T73" fmla="*/ 3 h 10"/>
                <a:gd name="T74" fmla="*/ 0 w 8"/>
                <a:gd name="T75" fmla="*/ 2 h 10"/>
                <a:gd name="T76" fmla="*/ 0 w 8"/>
                <a:gd name="T77" fmla="*/ 2 h 10"/>
                <a:gd name="T78" fmla="*/ 0 w 8"/>
                <a:gd name="T79" fmla="*/ 1 h 10"/>
                <a:gd name="T80" fmla="*/ 0 w 8"/>
                <a:gd name="T81" fmla="*/ 1 h 10"/>
                <a:gd name="T82" fmla="*/ 1 w 8"/>
                <a:gd name="T83" fmla="*/ 1 h 10"/>
                <a:gd name="T84" fmla="*/ 1 w 8"/>
                <a:gd name="T85" fmla="*/ 0 h 10"/>
                <a:gd name="T86" fmla="*/ 1 w 8"/>
                <a:gd name="T87" fmla="*/ 1 h 10"/>
                <a:gd name="T88" fmla="*/ 1 w 8"/>
                <a:gd name="T89" fmla="*/ 1 h 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"/>
                <a:gd name="T136" fmla="*/ 0 h 10"/>
                <a:gd name="T137" fmla="*/ 8 w 8"/>
                <a:gd name="T138" fmla="*/ 10 h 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" h="10">
                  <a:moveTo>
                    <a:pt x="1" y="1"/>
                  </a:move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5" y="7"/>
                  </a:lnTo>
                  <a:lnTo>
                    <a:pt x="6" y="7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9" name="Freeform 640"/>
            <p:cNvSpPr>
              <a:spLocks/>
            </p:cNvSpPr>
            <p:nvPr/>
          </p:nvSpPr>
          <p:spPr bwMode="auto">
            <a:xfrm>
              <a:off x="900" y="3591"/>
              <a:ext cx="7" cy="8"/>
            </a:xfrm>
            <a:custGeom>
              <a:avLst/>
              <a:gdLst>
                <a:gd name="T0" fmla="*/ 1 w 7"/>
                <a:gd name="T1" fmla="*/ 1 h 8"/>
                <a:gd name="T2" fmla="*/ 1 w 7"/>
                <a:gd name="T3" fmla="*/ 1 h 8"/>
                <a:gd name="T4" fmla="*/ 1 w 7"/>
                <a:gd name="T5" fmla="*/ 2 h 8"/>
                <a:gd name="T6" fmla="*/ 2 w 7"/>
                <a:gd name="T7" fmla="*/ 2 h 8"/>
                <a:gd name="T8" fmla="*/ 2 w 7"/>
                <a:gd name="T9" fmla="*/ 2 h 8"/>
                <a:gd name="T10" fmla="*/ 2 w 7"/>
                <a:gd name="T11" fmla="*/ 3 h 8"/>
                <a:gd name="T12" fmla="*/ 2 w 7"/>
                <a:gd name="T13" fmla="*/ 3 h 8"/>
                <a:gd name="T14" fmla="*/ 3 w 7"/>
                <a:gd name="T15" fmla="*/ 3 h 8"/>
                <a:gd name="T16" fmla="*/ 3 w 7"/>
                <a:gd name="T17" fmla="*/ 4 h 8"/>
                <a:gd name="T18" fmla="*/ 3 w 7"/>
                <a:gd name="T19" fmla="*/ 4 h 8"/>
                <a:gd name="T20" fmla="*/ 3 w 7"/>
                <a:gd name="T21" fmla="*/ 4 h 8"/>
                <a:gd name="T22" fmla="*/ 4 w 7"/>
                <a:gd name="T23" fmla="*/ 5 h 8"/>
                <a:gd name="T24" fmla="*/ 4 w 7"/>
                <a:gd name="T25" fmla="*/ 5 h 8"/>
                <a:gd name="T26" fmla="*/ 4 w 7"/>
                <a:gd name="T27" fmla="*/ 5 h 8"/>
                <a:gd name="T28" fmla="*/ 5 w 7"/>
                <a:gd name="T29" fmla="*/ 5 h 8"/>
                <a:gd name="T30" fmla="*/ 5 w 7"/>
                <a:gd name="T31" fmla="*/ 6 h 8"/>
                <a:gd name="T32" fmla="*/ 6 w 7"/>
                <a:gd name="T33" fmla="*/ 6 h 8"/>
                <a:gd name="T34" fmla="*/ 6 w 7"/>
                <a:gd name="T35" fmla="*/ 6 h 8"/>
                <a:gd name="T36" fmla="*/ 6 w 7"/>
                <a:gd name="T37" fmla="*/ 6 h 8"/>
                <a:gd name="T38" fmla="*/ 6 w 7"/>
                <a:gd name="T39" fmla="*/ 7 h 8"/>
                <a:gd name="T40" fmla="*/ 6 w 7"/>
                <a:gd name="T41" fmla="*/ 7 h 8"/>
                <a:gd name="T42" fmla="*/ 5 w 7"/>
                <a:gd name="T43" fmla="*/ 7 h 8"/>
                <a:gd name="T44" fmla="*/ 5 w 7"/>
                <a:gd name="T45" fmla="*/ 7 h 8"/>
                <a:gd name="T46" fmla="*/ 4 w 7"/>
                <a:gd name="T47" fmla="*/ 6 h 8"/>
                <a:gd name="T48" fmla="*/ 4 w 7"/>
                <a:gd name="T49" fmla="*/ 6 h 8"/>
                <a:gd name="T50" fmla="*/ 3 w 7"/>
                <a:gd name="T51" fmla="*/ 6 h 8"/>
                <a:gd name="T52" fmla="*/ 3 w 7"/>
                <a:gd name="T53" fmla="*/ 5 h 8"/>
                <a:gd name="T54" fmla="*/ 2 w 7"/>
                <a:gd name="T55" fmla="*/ 5 h 8"/>
                <a:gd name="T56" fmla="*/ 2 w 7"/>
                <a:gd name="T57" fmla="*/ 5 h 8"/>
                <a:gd name="T58" fmla="*/ 1 w 7"/>
                <a:gd name="T59" fmla="*/ 4 h 8"/>
                <a:gd name="T60" fmla="*/ 1 w 7"/>
                <a:gd name="T61" fmla="*/ 4 h 8"/>
                <a:gd name="T62" fmla="*/ 1 w 7"/>
                <a:gd name="T63" fmla="*/ 3 h 8"/>
                <a:gd name="T64" fmla="*/ 0 w 7"/>
                <a:gd name="T65" fmla="*/ 3 h 8"/>
                <a:gd name="T66" fmla="*/ 0 w 7"/>
                <a:gd name="T67" fmla="*/ 2 h 8"/>
                <a:gd name="T68" fmla="*/ 0 w 7"/>
                <a:gd name="T69" fmla="*/ 2 h 8"/>
                <a:gd name="T70" fmla="*/ 0 w 7"/>
                <a:gd name="T71" fmla="*/ 1 h 8"/>
                <a:gd name="T72" fmla="*/ 0 w 7"/>
                <a:gd name="T73" fmla="*/ 1 h 8"/>
                <a:gd name="T74" fmla="*/ 0 w 7"/>
                <a:gd name="T75" fmla="*/ 0 h 8"/>
                <a:gd name="T76" fmla="*/ 1 w 7"/>
                <a:gd name="T77" fmla="*/ 0 h 8"/>
                <a:gd name="T78" fmla="*/ 1 w 7"/>
                <a:gd name="T79" fmla="*/ 1 h 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7"/>
                <a:gd name="T121" fmla="*/ 0 h 8"/>
                <a:gd name="T122" fmla="*/ 7 w 7"/>
                <a:gd name="T123" fmla="*/ 8 h 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7" h="8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4"/>
                  </a:lnTo>
                  <a:lnTo>
                    <a:pt x="4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7"/>
                  </a:lnTo>
                  <a:lnTo>
                    <a:pt x="5" y="7"/>
                  </a:lnTo>
                  <a:lnTo>
                    <a:pt x="4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2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0" name="Freeform 641"/>
            <p:cNvSpPr>
              <a:spLocks/>
            </p:cNvSpPr>
            <p:nvPr/>
          </p:nvSpPr>
          <p:spPr bwMode="auto">
            <a:xfrm>
              <a:off x="896" y="3600"/>
              <a:ext cx="7" cy="8"/>
            </a:xfrm>
            <a:custGeom>
              <a:avLst/>
              <a:gdLst>
                <a:gd name="T0" fmla="*/ 1 w 7"/>
                <a:gd name="T1" fmla="*/ 1 h 8"/>
                <a:gd name="T2" fmla="*/ 1 w 7"/>
                <a:gd name="T3" fmla="*/ 1 h 8"/>
                <a:gd name="T4" fmla="*/ 1 w 7"/>
                <a:gd name="T5" fmla="*/ 2 h 8"/>
                <a:gd name="T6" fmla="*/ 1 w 7"/>
                <a:gd name="T7" fmla="*/ 2 h 8"/>
                <a:gd name="T8" fmla="*/ 2 w 7"/>
                <a:gd name="T9" fmla="*/ 2 h 8"/>
                <a:gd name="T10" fmla="*/ 2 w 7"/>
                <a:gd name="T11" fmla="*/ 3 h 8"/>
                <a:gd name="T12" fmla="*/ 2 w 7"/>
                <a:gd name="T13" fmla="*/ 3 h 8"/>
                <a:gd name="T14" fmla="*/ 3 w 7"/>
                <a:gd name="T15" fmla="*/ 3 h 8"/>
                <a:gd name="T16" fmla="*/ 3 w 7"/>
                <a:gd name="T17" fmla="*/ 4 h 8"/>
                <a:gd name="T18" fmla="*/ 3 w 7"/>
                <a:gd name="T19" fmla="*/ 4 h 8"/>
                <a:gd name="T20" fmla="*/ 3 w 7"/>
                <a:gd name="T21" fmla="*/ 4 h 8"/>
                <a:gd name="T22" fmla="*/ 4 w 7"/>
                <a:gd name="T23" fmla="*/ 4 h 8"/>
                <a:gd name="T24" fmla="*/ 4 w 7"/>
                <a:gd name="T25" fmla="*/ 5 h 8"/>
                <a:gd name="T26" fmla="*/ 5 w 7"/>
                <a:gd name="T27" fmla="*/ 5 h 8"/>
                <a:gd name="T28" fmla="*/ 5 w 7"/>
                <a:gd name="T29" fmla="*/ 5 h 8"/>
                <a:gd name="T30" fmla="*/ 6 w 7"/>
                <a:gd name="T31" fmla="*/ 5 h 8"/>
                <a:gd name="T32" fmla="*/ 6 w 7"/>
                <a:gd name="T33" fmla="*/ 6 h 8"/>
                <a:gd name="T34" fmla="*/ 6 w 7"/>
                <a:gd name="T35" fmla="*/ 6 h 8"/>
                <a:gd name="T36" fmla="*/ 6 w 7"/>
                <a:gd name="T37" fmla="*/ 6 h 8"/>
                <a:gd name="T38" fmla="*/ 6 w 7"/>
                <a:gd name="T39" fmla="*/ 7 h 8"/>
                <a:gd name="T40" fmla="*/ 5 w 7"/>
                <a:gd name="T41" fmla="*/ 7 h 8"/>
                <a:gd name="T42" fmla="*/ 5 w 7"/>
                <a:gd name="T43" fmla="*/ 7 h 8"/>
                <a:gd name="T44" fmla="*/ 4 w 7"/>
                <a:gd name="T45" fmla="*/ 6 h 8"/>
                <a:gd name="T46" fmla="*/ 4 w 7"/>
                <a:gd name="T47" fmla="*/ 6 h 8"/>
                <a:gd name="T48" fmla="*/ 4 w 7"/>
                <a:gd name="T49" fmla="*/ 6 h 8"/>
                <a:gd name="T50" fmla="*/ 3 w 7"/>
                <a:gd name="T51" fmla="*/ 6 h 8"/>
                <a:gd name="T52" fmla="*/ 3 w 7"/>
                <a:gd name="T53" fmla="*/ 5 h 8"/>
                <a:gd name="T54" fmla="*/ 2 w 7"/>
                <a:gd name="T55" fmla="*/ 5 h 8"/>
                <a:gd name="T56" fmla="*/ 2 w 7"/>
                <a:gd name="T57" fmla="*/ 5 h 8"/>
                <a:gd name="T58" fmla="*/ 2 w 7"/>
                <a:gd name="T59" fmla="*/ 4 h 8"/>
                <a:gd name="T60" fmla="*/ 1 w 7"/>
                <a:gd name="T61" fmla="*/ 4 h 8"/>
                <a:gd name="T62" fmla="*/ 1 w 7"/>
                <a:gd name="T63" fmla="*/ 4 h 8"/>
                <a:gd name="T64" fmla="*/ 1 w 7"/>
                <a:gd name="T65" fmla="*/ 3 h 8"/>
                <a:gd name="T66" fmla="*/ 1 w 7"/>
                <a:gd name="T67" fmla="*/ 3 h 8"/>
                <a:gd name="T68" fmla="*/ 0 w 7"/>
                <a:gd name="T69" fmla="*/ 2 h 8"/>
                <a:gd name="T70" fmla="*/ 0 w 7"/>
                <a:gd name="T71" fmla="*/ 2 h 8"/>
                <a:gd name="T72" fmla="*/ 0 w 7"/>
                <a:gd name="T73" fmla="*/ 1 h 8"/>
                <a:gd name="T74" fmla="*/ 0 w 7"/>
                <a:gd name="T75" fmla="*/ 1 h 8"/>
                <a:gd name="T76" fmla="*/ 0 w 7"/>
                <a:gd name="T77" fmla="*/ 0 h 8"/>
                <a:gd name="T78" fmla="*/ 1 w 7"/>
                <a:gd name="T79" fmla="*/ 0 h 8"/>
                <a:gd name="T80" fmla="*/ 1 w 7"/>
                <a:gd name="T81" fmla="*/ 1 h 8"/>
                <a:gd name="T82" fmla="*/ 1 w 7"/>
                <a:gd name="T83" fmla="*/ 1 h 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"/>
                <a:gd name="T127" fmla="*/ 0 h 8"/>
                <a:gd name="T128" fmla="*/ 7 w 7"/>
                <a:gd name="T129" fmla="*/ 8 h 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" h="8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5" y="5"/>
                  </a:lnTo>
                  <a:lnTo>
                    <a:pt x="6" y="5"/>
                  </a:lnTo>
                  <a:lnTo>
                    <a:pt x="6" y="6"/>
                  </a:lnTo>
                  <a:lnTo>
                    <a:pt x="6" y="7"/>
                  </a:lnTo>
                  <a:lnTo>
                    <a:pt x="5" y="7"/>
                  </a:lnTo>
                  <a:lnTo>
                    <a:pt x="4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1" name="Freeform 642"/>
            <p:cNvSpPr>
              <a:spLocks/>
            </p:cNvSpPr>
            <p:nvPr/>
          </p:nvSpPr>
          <p:spPr bwMode="auto">
            <a:xfrm>
              <a:off x="892" y="3608"/>
              <a:ext cx="6" cy="7"/>
            </a:xfrm>
            <a:custGeom>
              <a:avLst/>
              <a:gdLst>
                <a:gd name="T0" fmla="*/ 1 w 6"/>
                <a:gd name="T1" fmla="*/ 1 h 7"/>
                <a:gd name="T2" fmla="*/ 1 w 6"/>
                <a:gd name="T3" fmla="*/ 1 h 7"/>
                <a:gd name="T4" fmla="*/ 1 w 6"/>
                <a:gd name="T5" fmla="*/ 2 h 7"/>
                <a:gd name="T6" fmla="*/ 1 w 6"/>
                <a:gd name="T7" fmla="*/ 2 h 7"/>
                <a:gd name="T8" fmla="*/ 2 w 6"/>
                <a:gd name="T9" fmla="*/ 3 h 7"/>
                <a:gd name="T10" fmla="*/ 2 w 6"/>
                <a:gd name="T11" fmla="*/ 3 h 7"/>
                <a:gd name="T12" fmla="*/ 2 w 6"/>
                <a:gd name="T13" fmla="*/ 3 h 7"/>
                <a:gd name="T14" fmla="*/ 3 w 6"/>
                <a:gd name="T15" fmla="*/ 4 h 7"/>
                <a:gd name="T16" fmla="*/ 3 w 6"/>
                <a:gd name="T17" fmla="*/ 4 h 7"/>
                <a:gd name="T18" fmla="*/ 4 w 6"/>
                <a:gd name="T19" fmla="*/ 4 h 7"/>
                <a:gd name="T20" fmla="*/ 4 w 6"/>
                <a:gd name="T21" fmla="*/ 4 h 7"/>
                <a:gd name="T22" fmla="*/ 5 w 6"/>
                <a:gd name="T23" fmla="*/ 5 h 7"/>
                <a:gd name="T24" fmla="*/ 5 w 6"/>
                <a:gd name="T25" fmla="*/ 5 h 7"/>
                <a:gd name="T26" fmla="*/ 5 w 6"/>
                <a:gd name="T27" fmla="*/ 5 h 7"/>
                <a:gd name="T28" fmla="*/ 5 w 6"/>
                <a:gd name="T29" fmla="*/ 6 h 7"/>
                <a:gd name="T30" fmla="*/ 5 w 6"/>
                <a:gd name="T31" fmla="*/ 6 h 7"/>
                <a:gd name="T32" fmla="*/ 4 w 6"/>
                <a:gd name="T33" fmla="*/ 6 h 7"/>
                <a:gd name="T34" fmla="*/ 4 w 6"/>
                <a:gd name="T35" fmla="*/ 6 h 7"/>
                <a:gd name="T36" fmla="*/ 4 w 6"/>
                <a:gd name="T37" fmla="*/ 6 h 7"/>
                <a:gd name="T38" fmla="*/ 3 w 6"/>
                <a:gd name="T39" fmla="*/ 6 h 7"/>
                <a:gd name="T40" fmla="*/ 3 w 6"/>
                <a:gd name="T41" fmla="*/ 5 h 7"/>
                <a:gd name="T42" fmla="*/ 2 w 6"/>
                <a:gd name="T43" fmla="*/ 5 h 7"/>
                <a:gd name="T44" fmla="*/ 2 w 6"/>
                <a:gd name="T45" fmla="*/ 5 h 7"/>
                <a:gd name="T46" fmla="*/ 1 w 6"/>
                <a:gd name="T47" fmla="*/ 5 h 7"/>
                <a:gd name="T48" fmla="*/ 1 w 6"/>
                <a:gd name="T49" fmla="*/ 4 h 7"/>
                <a:gd name="T50" fmla="*/ 1 w 6"/>
                <a:gd name="T51" fmla="*/ 4 h 7"/>
                <a:gd name="T52" fmla="*/ 0 w 6"/>
                <a:gd name="T53" fmla="*/ 3 h 7"/>
                <a:gd name="T54" fmla="*/ 0 w 6"/>
                <a:gd name="T55" fmla="*/ 3 h 7"/>
                <a:gd name="T56" fmla="*/ 0 w 6"/>
                <a:gd name="T57" fmla="*/ 2 h 7"/>
                <a:gd name="T58" fmla="*/ 0 w 6"/>
                <a:gd name="T59" fmla="*/ 2 h 7"/>
                <a:gd name="T60" fmla="*/ 0 w 6"/>
                <a:gd name="T61" fmla="*/ 1 h 7"/>
                <a:gd name="T62" fmla="*/ 0 w 6"/>
                <a:gd name="T63" fmla="*/ 1 h 7"/>
                <a:gd name="T64" fmla="*/ 0 w 6"/>
                <a:gd name="T65" fmla="*/ 0 h 7"/>
                <a:gd name="T66" fmla="*/ 1 w 6"/>
                <a:gd name="T67" fmla="*/ 0 h 7"/>
                <a:gd name="T68" fmla="*/ 1 w 6"/>
                <a:gd name="T69" fmla="*/ 1 h 7"/>
                <a:gd name="T70" fmla="*/ 1 w 6"/>
                <a:gd name="T71" fmla="*/ 1 h 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6"/>
                <a:gd name="T109" fmla="*/ 0 h 7"/>
                <a:gd name="T110" fmla="*/ 6 w 6"/>
                <a:gd name="T111" fmla="*/ 7 h 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6" h="7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2" y="3"/>
                  </a:lnTo>
                  <a:lnTo>
                    <a:pt x="3" y="4"/>
                  </a:lnTo>
                  <a:lnTo>
                    <a:pt x="4" y="4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2" name="Freeform 643"/>
            <p:cNvSpPr>
              <a:spLocks/>
            </p:cNvSpPr>
            <p:nvPr/>
          </p:nvSpPr>
          <p:spPr bwMode="auto">
            <a:xfrm>
              <a:off x="888" y="3614"/>
              <a:ext cx="5" cy="6"/>
            </a:xfrm>
            <a:custGeom>
              <a:avLst/>
              <a:gdLst>
                <a:gd name="T0" fmla="*/ 1 w 5"/>
                <a:gd name="T1" fmla="*/ 1 h 6"/>
                <a:gd name="T2" fmla="*/ 1 w 5"/>
                <a:gd name="T3" fmla="*/ 1 h 6"/>
                <a:gd name="T4" fmla="*/ 1 w 5"/>
                <a:gd name="T5" fmla="*/ 2 h 6"/>
                <a:gd name="T6" fmla="*/ 1 w 5"/>
                <a:gd name="T7" fmla="*/ 2 h 6"/>
                <a:gd name="T8" fmla="*/ 1 w 5"/>
                <a:gd name="T9" fmla="*/ 2 h 6"/>
                <a:gd name="T10" fmla="*/ 2 w 5"/>
                <a:gd name="T11" fmla="*/ 2 h 6"/>
                <a:gd name="T12" fmla="*/ 2 w 5"/>
                <a:gd name="T13" fmla="*/ 3 h 6"/>
                <a:gd name="T14" fmla="*/ 2 w 5"/>
                <a:gd name="T15" fmla="*/ 3 h 6"/>
                <a:gd name="T16" fmla="*/ 2 w 5"/>
                <a:gd name="T17" fmla="*/ 3 h 6"/>
                <a:gd name="T18" fmla="*/ 2 w 5"/>
                <a:gd name="T19" fmla="*/ 3 h 6"/>
                <a:gd name="T20" fmla="*/ 3 w 5"/>
                <a:gd name="T21" fmla="*/ 3 h 6"/>
                <a:gd name="T22" fmla="*/ 3 w 5"/>
                <a:gd name="T23" fmla="*/ 4 h 6"/>
                <a:gd name="T24" fmla="*/ 4 w 5"/>
                <a:gd name="T25" fmla="*/ 4 h 6"/>
                <a:gd name="T26" fmla="*/ 4 w 5"/>
                <a:gd name="T27" fmla="*/ 4 h 6"/>
                <a:gd name="T28" fmla="*/ 4 w 5"/>
                <a:gd name="T29" fmla="*/ 4 h 6"/>
                <a:gd name="T30" fmla="*/ 4 w 5"/>
                <a:gd name="T31" fmla="*/ 5 h 6"/>
                <a:gd name="T32" fmla="*/ 4 w 5"/>
                <a:gd name="T33" fmla="*/ 5 h 6"/>
                <a:gd name="T34" fmla="*/ 4 w 5"/>
                <a:gd name="T35" fmla="*/ 5 h 6"/>
                <a:gd name="T36" fmla="*/ 3 w 5"/>
                <a:gd name="T37" fmla="*/ 5 h 6"/>
                <a:gd name="T38" fmla="*/ 3 w 5"/>
                <a:gd name="T39" fmla="*/ 5 h 6"/>
                <a:gd name="T40" fmla="*/ 2 w 5"/>
                <a:gd name="T41" fmla="*/ 5 h 6"/>
                <a:gd name="T42" fmla="*/ 2 w 5"/>
                <a:gd name="T43" fmla="*/ 5 h 6"/>
                <a:gd name="T44" fmla="*/ 2 w 5"/>
                <a:gd name="T45" fmla="*/ 4 h 6"/>
                <a:gd name="T46" fmla="*/ 1 w 5"/>
                <a:gd name="T47" fmla="*/ 4 h 6"/>
                <a:gd name="T48" fmla="*/ 1 w 5"/>
                <a:gd name="T49" fmla="*/ 4 h 6"/>
                <a:gd name="T50" fmla="*/ 0 w 5"/>
                <a:gd name="T51" fmla="*/ 3 h 6"/>
                <a:gd name="T52" fmla="*/ 0 w 5"/>
                <a:gd name="T53" fmla="*/ 3 h 6"/>
                <a:gd name="T54" fmla="*/ 0 w 5"/>
                <a:gd name="T55" fmla="*/ 3 h 6"/>
                <a:gd name="T56" fmla="*/ 0 w 5"/>
                <a:gd name="T57" fmla="*/ 2 h 6"/>
                <a:gd name="T58" fmla="*/ 0 w 5"/>
                <a:gd name="T59" fmla="*/ 2 h 6"/>
                <a:gd name="T60" fmla="*/ 0 w 5"/>
                <a:gd name="T61" fmla="*/ 1 h 6"/>
                <a:gd name="T62" fmla="*/ 0 w 5"/>
                <a:gd name="T63" fmla="*/ 1 h 6"/>
                <a:gd name="T64" fmla="*/ 0 w 5"/>
                <a:gd name="T65" fmla="*/ 0 h 6"/>
                <a:gd name="T66" fmla="*/ 0 w 5"/>
                <a:gd name="T67" fmla="*/ 0 h 6"/>
                <a:gd name="T68" fmla="*/ 0 w 5"/>
                <a:gd name="T69" fmla="*/ 0 h 6"/>
                <a:gd name="T70" fmla="*/ 0 w 5"/>
                <a:gd name="T71" fmla="*/ 0 h 6"/>
                <a:gd name="T72" fmla="*/ 1 w 5"/>
                <a:gd name="T73" fmla="*/ 0 h 6"/>
                <a:gd name="T74" fmla="*/ 1 w 5"/>
                <a:gd name="T75" fmla="*/ 1 h 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"/>
                <a:gd name="T115" fmla="*/ 0 h 6"/>
                <a:gd name="T116" fmla="*/ 5 w 5"/>
                <a:gd name="T117" fmla="*/ 6 h 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" h="6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3" name="Freeform 644"/>
            <p:cNvSpPr>
              <a:spLocks/>
            </p:cNvSpPr>
            <p:nvPr/>
          </p:nvSpPr>
          <p:spPr bwMode="auto">
            <a:xfrm>
              <a:off x="881" y="3619"/>
              <a:ext cx="6" cy="7"/>
            </a:xfrm>
            <a:custGeom>
              <a:avLst/>
              <a:gdLst>
                <a:gd name="T0" fmla="*/ 1 w 6"/>
                <a:gd name="T1" fmla="*/ 1 h 7"/>
                <a:gd name="T2" fmla="*/ 1 w 6"/>
                <a:gd name="T3" fmla="*/ 1 h 7"/>
                <a:gd name="T4" fmla="*/ 1 w 6"/>
                <a:gd name="T5" fmla="*/ 2 h 7"/>
                <a:gd name="T6" fmla="*/ 1 w 6"/>
                <a:gd name="T7" fmla="*/ 2 h 7"/>
                <a:gd name="T8" fmla="*/ 1 w 6"/>
                <a:gd name="T9" fmla="*/ 2 h 7"/>
                <a:gd name="T10" fmla="*/ 1 w 6"/>
                <a:gd name="T11" fmla="*/ 3 h 7"/>
                <a:gd name="T12" fmla="*/ 2 w 6"/>
                <a:gd name="T13" fmla="*/ 3 h 7"/>
                <a:gd name="T14" fmla="*/ 2 w 6"/>
                <a:gd name="T15" fmla="*/ 3 h 7"/>
                <a:gd name="T16" fmla="*/ 2 w 6"/>
                <a:gd name="T17" fmla="*/ 3 h 7"/>
                <a:gd name="T18" fmla="*/ 2 w 6"/>
                <a:gd name="T19" fmla="*/ 4 h 7"/>
                <a:gd name="T20" fmla="*/ 3 w 6"/>
                <a:gd name="T21" fmla="*/ 4 h 7"/>
                <a:gd name="T22" fmla="*/ 3 w 6"/>
                <a:gd name="T23" fmla="*/ 4 h 7"/>
                <a:gd name="T24" fmla="*/ 4 w 6"/>
                <a:gd name="T25" fmla="*/ 4 h 7"/>
                <a:gd name="T26" fmla="*/ 4 w 6"/>
                <a:gd name="T27" fmla="*/ 4 h 7"/>
                <a:gd name="T28" fmla="*/ 5 w 6"/>
                <a:gd name="T29" fmla="*/ 4 h 7"/>
                <a:gd name="T30" fmla="*/ 5 w 6"/>
                <a:gd name="T31" fmla="*/ 5 h 7"/>
                <a:gd name="T32" fmla="*/ 5 w 6"/>
                <a:gd name="T33" fmla="*/ 5 h 7"/>
                <a:gd name="T34" fmla="*/ 5 w 6"/>
                <a:gd name="T35" fmla="*/ 5 h 7"/>
                <a:gd name="T36" fmla="*/ 5 w 6"/>
                <a:gd name="T37" fmla="*/ 6 h 7"/>
                <a:gd name="T38" fmla="*/ 5 w 6"/>
                <a:gd name="T39" fmla="*/ 6 h 7"/>
                <a:gd name="T40" fmla="*/ 5 w 6"/>
                <a:gd name="T41" fmla="*/ 6 h 7"/>
                <a:gd name="T42" fmla="*/ 4 w 6"/>
                <a:gd name="T43" fmla="*/ 6 h 7"/>
                <a:gd name="T44" fmla="*/ 4 w 6"/>
                <a:gd name="T45" fmla="*/ 6 h 7"/>
                <a:gd name="T46" fmla="*/ 3 w 6"/>
                <a:gd name="T47" fmla="*/ 6 h 7"/>
                <a:gd name="T48" fmla="*/ 3 w 6"/>
                <a:gd name="T49" fmla="*/ 5 h 7"/>
                <a:gd name="T50" fmla="*/ 2 w 6"/>
                <a:gd name="T51" fmla="*/ 5 h 7"/>
                <a:gd name="T52" fmla="*/ 2 w 6"/>
                <a:gd name="T53" fmla="*/ 5 h 7"/>
                <a:gd name="T54" fmla="*/ 2 w 6"/>
                <a:gd name="T55" fmla="*/ 5 h 7"/>
                <a:gd name="T56" fmla="*/ 1 w 6"/>
                <a:gd name="T57" fmla="*/ 5 h 7"/>
                <a:gd name="T58" fmla="*/ 1 w 6"/>
                <a:gd name="T59" fmla="*/ 4 h 7"/>
                <a:gd name="T60" fmla="*/ 0 w 6"/>
                <a:gd name="T61" fmla="*/ 4 h 7"/>
                <a:gd name="T62" fmla="*/ 0 w 6"/>
                <a:gd name="T63" fmla="*/ 4 h 7"/>
                <a:gd name="T64" fmla="*/ 0 w 6"/>
                <a:gd name="T65" fmla="*/ 3 h 7"/>
                <a:gd name="T66" fmla="*/ 0 w 6"/>
                <a:gd name="T67" fmla="*/ 3 h 7"/>
                <a:gd name="T68" fmla="*/ 0 w 6"/>
                <a:gd name="T69" fmla="*/ 2 h 7"/>
                <a:gd name="T70" fmla="*/ 0 w 6"/>
                <a:gd name="T71" fmla="*/ 2 h 7"/>
                <a:gd name="T72" fmla="*/ 0 w 6"/>
                <a:gd name="T73" fmla="*/ 1 h 7"/>
                <a:gd name="T74" fmla="*/ 0 w 6"/>
                <a:gd name="T75" fmla="*/ 1 h 7"/>
                <a:gd name="T76" fmla="*/ 0 w 6"/>
                <a:gd name="T77" fmla="*/ 0 h 7"/>
                <a:gd name="T78" fmla="*/ 0 w 6"/>
                <a:gd name="T79" fmla="*/ 0 h 7"/>
                <a:gd name="T80" fmla="*/ 0 w 6"/>
                <a:gd name="T81" fmla="*/ 1 h 7"/>
                <a:gd name="T82" fmla="*/ 1 w 6"/>
                <a:gd name="T83" fmla="*/ 1 h 7"/>
                <a:gd name="T84" fmla="*/ 1 w 6"/>
                <a:gd name="T85" fmla="*/ 1 h 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"/>
                <a:gd name="T130" fmla="*/ 0 h 7"/>
                <a:gd name="T131" fmla="*/ 6 w 6"/>
                <a:gd name="T132" fmla="*/ 7 h 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" h="7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3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4" name="Freeform 645"/>
            <p:cNvSpPr>
              <a:spLocks/>
            </p:cNvSpPr>
            <p:nvPr/>
          </p:nvSpPr>
          <p:spPr bwMode="auto">
            <a:xfrm>
              <a:off x="877" y="3627"/>
              <a:ext cx="5" cy="4"/>
            </a:xfrm>
            <a:custGeom>
              <a:avLst/>
              <a:gdLst>
                <a:gd name="T0" fmla="*/ 0 w 5"/>
                <a:gd name="T1" fmla="*/ 1 h 4"/>
                <a:gd name="T2" fmla="*/ 0 w 5"/>
                <a:gd name="T3" fmla="*/ 1 h 4"/>
                <a:gd name="T4" fmla="*/ 1 w 5"/>
                <a:gd name="T5" fmla="*/ 1 h 4"/>
                <a:gd name="T6" fmla="*/ 1 w 5"/>
                <a:gd name="T7" fmla="*/ 1 h 4"/>
                <a:gd name="T8" fmla="*/ 1 w 5"/>
                <a:gd name="T9" fmla="*/ 1 h 4"/>
                <a:gd name="T10" fmla="*/ 1 w 5"/>
                <a:gd name="T11" fmla="*/ 2 h 4"/>
                <a:gd name="T12" fmla="*/ 2 w 5"/>
                <a:gd name="T13" fmla="*/ 2 h 4"/>
                <a:gd name="T14" fmla="*/ 2 w 5"/>
                <a:gd name="T15" fmla="*/ 2 h 4"/>
                <a:gd name="T16" fmla="*/ 2 w 5"/>
                <a:gd name="T17" fmla="*/ 2 h 4"/>
                <a:gd name="T18" fmla="*/ 2 w 5"/>
                <a:gd name="T19" fmla="*/ 2 h 4"/>
                <a:gd name="T20" fmla="*/ 3 w 5"/>
                <a:gd name="T21" fmla="*/ 2 h 4"/>
                <a:gd name="T22" fmla="*/ 3 w 5"/>
                <a:gd name="T23" fmla="*/ 2 h 4"/>
                <a:gd name="T24" fmla="*/ 3 w 5"/>
                <a:gd name="T25" fmla="*/ 2 h 4"/>
                <a:gd name="T26" fmla="*/ 4 w 5"/>
                <a:gd name="T27" fmla="*/ 2 h 4"/>
                <a:gd name="T28" fmla="*/ 4 w 5"/>
                <a:gd name="T29" fmla="*/ 3 h 4"/>
                <a:gd name="T30" fmla="*/ 4 w 5"/>
                <a:gd name="T31" fmla="*/ 3 h 4"/>
                <a:gd name="T32" fmla="*/ 4 w 5"/>
                <a:gd name="T33" fmla="*/ 3 h 4"/>
                <a:gd name="T34" fmla="*/ 3 w 5"/>
                <a:gd name="T35" fmla="*/ 3 h 4"/>
                <a:gd name="T36" fmla="*/ 3 w 5"/>
                <a:gd name="T37" fmla="*/ 3 h 4"/>
                <a:gd name="T38" fmla="*/ 2 w 5"/>
                <a:gd name="T39" fmla="*/ 3 h 4"/>
                <a:gd name="T40" fmla="*/ 2 w 5"/>
                <a:gd name="T41" fmla="*/ 3 h 4"/>
                <a:gd name="T42" fmla="*/ 2 w 5"/>
                <a:gd name="T43" fmla="*/ 3 h 4"/>
                <a:gd name="T44" fmla="*/ 1 w 5"/>
                <a:gd name="T45" fmla="*/ 3 h 4"/>
                <a:gd name="T46" fmla="*/ 1 w 5"/>
                <a:gd name="T47" fmla="*/ 2 h 4"/>
                <a:gd name="T48" fmla="*/ 1 w 5"/>
                <a:gd name="T49" fmla="*/ 2 h 4"/>
                <a:gd name="T50" fmla="*/ 0 w 5"/>
                <a:gd name="T51" fmla="*/ 2 h 4"/>
                <a:gd name="T52" fmla="*/ 0 w 5"/>
                <a:gd name="T53" fmla="*/ 2 h 4"/>
                <a:gd name="T54" fmla="*/ 0 w 5"/>
                <a:gd name="T55" fmla="*/ 1 h 4"/>
                <a:gd name="T56" fmla="*/ 0 w 5"/>
                <a:gd name="T57" fmla="*/ 1 h 4"/>
                <a:gd name="T58" fmla="*/ 0 w 5"/>
                <a:gd name="T59" fmla="*/ 1 h 4"/>
                <a:gd name="T60" fmla="*/ 0 w 5"/>
                <a:gd name="T61" fmla="*/ 0 h 4"/>
                <a:gd name="T62" fmla="*/ 0 w 5"/>
                <a:gd name="T63" fmla="*/ 0 h 4"/>
                <a:gd name="T64" fmla="*/ 0 w 5"/>
                <a:gd name="T65" fmla="*/ 0 h 4"/>
                <a:gd name="T66" fmla="*/ 0 w 5"/>
                <a:gd name="T67" fmla="*/ 0 h 4"/>
                <a:gd name="T68" fmla="*/ 0 w 5"/>
                <a:gd name="T69" fmla="*/ 1 h 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5"/>
                <a:gd name="T106" fmla="*/ 0 h 4"/>
                <a:gd name="T107" fmla="*/ 5 w 5"/>
                <a:gd name="T108" fmla="*/ 4 h 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5" h="4">
                  <a:moveTo>
                    <a:pt x="0" y="1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5" name="Freeform 646"/>
            <p:cNvSpPr>
              <a:spLocks/>
            </p:cNvSpPr>
            <p:nvPr/>
          </p:nvSpPr>
          <p:spPr bwMode="auto">
            <a:xfrm>
              <a:off x="871" y="3631"/>
              <a:ext cx="5" cy="4"/>
            </a:xfrm>
            <a:custGeom>
              <a:avLst/>
              <a:gdLst>
                <a:gd name="T0" fmla="*/ 1 w 5"/>
                <a:gd name="T1" fmla="*/ 0 h 4"/>
                <a:gd name="T2" fmla="*/ 1 w 5"/>
                <a:gd name="T3" fmla="*/ 1 h 4"/>
                <a:gd name="T4" fmla="*/ 1 w 5"/>
                <a:gd name="T5" fmla="*/ 1 h 4"/>
                <a:gd name="T6" fmla="*/ 2 w 5"/>
                <a:gd name="T7" fmla="*/ 1 h 4"/>
                <a:gd name="T8" fmla="*/ 2 w 5"/>
                <a:gd name="T9" fmla="*/ 1 h 4"/>
                <a:gd name="T10" fmla="*/ 2 w 5"/>
                <a:gd name="T11" fmla="*/ 2 h 4"/>
                <a:gd name="T12" fmla="*/ 2 w 5"/>
                <a:gd name="T13" fmla="*/ 2 h 4"/>
                <a:gd name="T14" fmla="*/ 3 w 5"/>
                <a:gd name="T15" fmla="*/ 2 h 4"/>
                <a:gd name="T16" fmla="*/ 3 w 5"/>
                <a:gd name="T17" fmla="*/ 2 h 4"/>
                <a:gd name="T18" fmla="*/ 4 w 5"/>
                <a:gd name="T19" fmla="*/ 2 h 4"/>
                <a:gd name="T20" fmla="*/ 4 w 5"/>
                <a:gd name="T21" fmla="*/ 2 h 4"/>
                <a:gd name="T22" fmla="*/ 4 w 5"/>
                <a:gd name="T23" fmla="*/ 2 h 4"/>
                <a:gd name="T24" fmla="*/ 4 w 5"/>
                <a:gd name="T25" fmla="*/ 2 h 4"/>
                <a:gd name="T26" fmla="*/ 4 w 5"/>
                <a:gd name="T27" fmla="*/ 3 h 4"/>
                <a:gd name="T28" fmla="*/ 4 w 5"/>
                <a:gd name="T29" fmla="*/ 3 h 4"/>
                <a:gd name="T30" fmla="*/ 4 w 5"/>
                <a:gd name="T31" fmla="*/ 3 h 4"/>
                <a:gd name="T32" fmla="*/ 3 w 5"/>
                <a:gd name="T33" fmla="*/ 3 h 4"/>
                <a:gd name="T34" fmla="*/ 3 w 5"/>
                <a:gd name="T35" fmla="*/ 3 h 4"/>
                <a:gd name="T36" fmla="*/ 2 w 5"/>
                <a:gd name="T37" fmla="*/ 3 h 4"/>
                <a:gd name="T38" fmla="*/ 2 w 5"/>
                <a:gd name="T39" fmla="*/ 3 h 4"/>
                <a:gd name="T40" fmla="*/ 2 w 5"/>
                <a:gd name="T41" fmla="*/ 3 h 4"/>
                <a:gd name="T42" fmla="*/ 1 w 5"/>
                <a:gd name="T43" fmla="*/ 2 h 4"/>
                <a:gd name="T44" fmla="*/ 1 w 5"/>
                <a:gd name="T45" fmla="*/ 2 h 4"/>
                <a:gd name="T46" fmla="*/ 1 w 5"/>
                <a:gd name="T47" fmla="*/ 2 h 4"/>
                <a:gd name="T48" fmla="*/ 0 w 5"/>
                <a:gd name="T49" fmla="*/ 2 h 4"/>
                <a:gd name="T50" fmla="*/ 0 w 5"/>
                <a:gd name="T51" fmla="*/ 2 h 4"/>
                <a:gd name="T52" fmla="*/ 0 w 5"/>
                <a:gd name="T53" fmla="*/ 1 h 4"/>
                <a:gd name="T54" fmla="*/ 0 w 5"/>
                <a:gd name="T55" fmla="*/ 1 h 4"/>
                <a:gd name="T56" fmla="*/ 0 w 5"/>
                <a:gd name="T57" fmla="*/ 1 h 4"/>
                <a:gd name="T58" fmla="*/ 0 w 5"/>
                <a:gd name="T59" fmla="*/ 1 h 4"/>
                <a:gd name="T60" fmla="*/ 0 w 5"/>
                <a:gd name="T61" fmla="*/ 0 h 4"/>
                <a:gd name="T62" fmla="*/ 0 w 5"/>
                <a:gd name="T63" fmla="*/ 0 h 4"/>
                <a:gd name="T64" fmla="*/ 1 w 5"/>
                <a:gd name="T65" fmla="*/ 0 h 4"/>
                <a:gd name="T66" fmla="*/ 1 w 5"/>
                <a:gd name="T67" fmla="*/ 0 h 4"/>
                <a:gd name="T68" fmla="*/ 1 w 5"/>
                <a:gd name="T69" fmla="*/ 0 h 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5"/>
                <a:gd name="T106" fmla="*/ 0 h 4"/>
                <a:gd name="T107" fmla="*/ 5 w 5"/>
                <a:gd name="T108" fmla="*/ 4 h 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5" h="4">
                  <a:moveTo>
                    <a:pt x="1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6" name="Freeform 647"/>
            <p:cNvSpPr>
              <a:spLocks/>
            </p:cNvSpPr>
            <p:nvPr/>
          </p:nvSpPr>
          <p:spPr bwMode="auto">
            <a:xfrm>
              <a:off x="869" y="3635"/>
              <a:ext cx="3" cy="5"/>
            </a:xfrm>
            <a:custGeom>
              <a:avLst/>
              <a:gdLst>
                <a:gd name="T0" fmla="*/ 0 w 3"/>
                <a:gd name="T1" fmla="*/ 1 h 5"/>
                <a:gd name="T2" fmla="*/ 0 w 3"/>
                <a:gd name="T3" fmla="*/ 1 h 5"/>
                <a:gd name="T4" fmla="*/ 1 w 3"/>
                <a:gd name="T5" fmla="*/ 2 h 5"/>
                <a:gd name="T6" fmla="*/ 1 w 3"/>
                <a:gd name="T7" fmla="*/ 2 h 5"/>
                <a:gd name="T8" fmla="*/ 1 w 3"/>
                <a:gd name="T9" fmla="*/ 2 h 5"/>
                <a:gd name="T10" fmla="*/ 1 w 3"/>
                <a:gd name="T11" fmla="*/ 2 h 5"/>
                <a:gd name="T12" fmla="*/ 1 w 3"/>
                <a:gd name="T13" fmla="*/ 2 h 5"/>
                <a:gd name="T14" fmla="*/ 1 w 3"/>
                <a:gd name="T15" fmla="*/ 2 h 5"/>
                <a:gd name="T16" fmla="*/ 1 w 3"/>
                <a:gd name="T17" fmla="*/ 3 h 5"/>
                <a:gd name="T18" fmla="*/ 2 w 3"/>
                <a:gd name="T19" fmla="*/ 3 h 5"/>
                <a:gd name="T20" fmla="*/ 2 w 3"/>
                <a:gd name="T21" fmla="*/ 3 h 5"/>
                <a:gd name="T22" fmla="*/ 2 w 3"/>
                <a:gd name="T23" fmla="*/ 3 h 5"/>
                <a:gd name="T24" fmla="*/ 2 w 3"/>
                <a:gd name="T25" fmla="*/ 4 h 5"/>
                <a:gd name="T26" fmla="*/ 2 w 3"/>
                <a:gd name="T27" fmla="*/ 4 h 5"/>
                <a:gd name="T28" fmla="*/ 2 w 3"/>
                <a:gd name="T29" fmla="*/ 4 h 5"/>
                <a:gd name="T30" fmla="*/ 2 w 3"/>
                <a:gd name="T31" fmla="*/ 4 h 5"/>
                <a:gd name="T32" fmla="*/ 1 w 3"/>
                <a:gd name="T33" fmla="*/ 4 h 5"/>
                <a:gd name="T34" fmla="*/ 1 w 3"/>
                <a:gd name="T35" fmla="*/ 4 h 5"/>
                <a:gd name="T36" fmla="*/ 1 w 3"/>
                <a:gd name="T37" fmla="*/ 4 h 5"/>
                <a:gd name="T38" fmla="*/ 1 w 3"/>
                <a:gd name="T39" fmla="*/ 3 h 5"/>
                <a:gd name="T40" fmla="*/ 0 w 3"/>
                <a:gd name="T41" fmla="*/ 3 h 5"/>
                <a:gd name="T42" fmla="*/ 0 w 3"/>
                <a:gd name="T43" fmla="*/ 2 h 5"/>
                <a:gd name="T44" fmla="*/ 0 w 3"/>
                <a:gd name="T45" fmla="*/ 2 h 5"/>
                <a:gd name="T46" fmla="*/ 0 w 3"/>
                <a:gd name="T47" fmla="*/ 2 h 5"/>
                <a:gd name="T48" fmla="*/ 0 w 3"/>
                <a:gd name="T49" fmla="*/ 2 h 5"/>
                <a:gd name="T50" fmla="*/ 0 w 3"/>
                <a:gd name="T51" fmla="*/ 1 h 5"/>
                <a:gd name="T52" fmla="*/ 0 w 3"/>
                <a:gd name="T53" fmla="*/ 1 h 5"/>
                <a:gd name="T54" fmla="*/ 0 w 3"/>
                <a:gd name="T55" fmla="*/ 0 h 5"/>
                <a:gd name="T56" fmla="*/ 0 w 3"/>
                <a:gd name="T57" fmla="*/ 0 h 5"/>
                <a:gd name="T58" fmla="*/ 0 w 3"/>
                <a:gd name="T59" fmla="*/ 0 h 5"/>
                <a:gd name="T60" fmla="*/ 0 w 3"/>
                <a:gd name="T61" fmla="*/ 0 h 5"/>
                <a:gd name="T62" fmla="*/ 0 w 3"/>
                <a:gd name="T63" fmla="*/ 1 h 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"/>
                <a:gd name="T97" fmla="*/ 0 h 5"/>
                <a:gd name="T98" fmla="*/ 3 w 3"/>
                <a:gd name="T99" fmla="*/ 5 h 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" h="5">
                  <a:moveTo>
                    <a:pt x="0" y="1"/>
                  </a:moveTo>
                  <a:lnTo>
                    <a:pt x="0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7" name="Freeform 648"/>
            <p:cNvSpPr>
              <a:spLocks/>
            </p:cNvSpPr>
            <p:nvPr/>
          </p:nvSpPr>
          <p:spPr bwMode="auto">
            <a:xfrm>
              <a:off x="922" y="3548"/>
              <a:ext cx="10" cy="13"/>
            </a:xfrm>
            <a:custGeom>
              <a:avLst/>
              <a:gdLst>
                <a:gd name="T0" fmla="*/ 1 w 10"/>
                <a:gd name="T1" fmla="*/ 1 h 13"/>
                <a:gd name="T2" fmla="*/ 1 w 10"/>
                <a:gd name="T3" fmla="*/ 1 h 13"/>
                <a:gd name="T4" fmla="*/ 1 w 10"/>
                <a:gd name="T5" fmla="*/ 2 h 13"/>
                <a:gd name="T6" fmla="*/ 2 w 10"/>
                <a:gd name="T7" fmla="*/ 3 h 13"/>
                <a:gd name="T8" fmla="*/ 2 w 10"/>
                <a:gd name="T9" fmla="*/ 3 h 13"/>
                <a:gd name="T10" fmla="*/ 2 w 10"/>
                <a:gd name="T11" fmla="*/ 4 h 13"/>
                <a:gd name="T12" fmla="*/ 2 w 10"/>
                <a:gd name="T13" fmla="*/ 5 h 13"/>
                <a:gd name="T14" fmla="*/ 3 w 10"/>
                <a:gd name="T15" fmla="*/ 5 h 13"/>
                <a:gd name="T16" fmla="*/ 4 w 10"/>
                <a:gd name="T17" fmla="*/ 6 h 13"/>
                <a:gd name="T18" fmla="*/ 4 w 10"/>
                <a:gd name="T19" fmla="*/ 7 h 13"/>
                <a:gd name="T20" fmla="*/ 5 w 10"/>
                <a:gd name="T21" fmla="*/ 7 h 13"/>
                <a:gd name="T22" fmla="*/ 5 w 10"/>
                <a:gd name="T23" fmla="*/ 8 h 13"/>
                <a:gd name="T24" fmla="*/ 6 w 10"/>
                <a:gd name="T25" fmla="*/ 9 h 13"/>
                <a:gd name="T26" fmla="*/ 7 w 10"/>
                <a:gd name="T27" fmla="*/ 9 h 13"/>
                <a:gd name="T28" fmla="*/ 7 w 10"/>
                <a:gd name="T29" fmla="*/ 9 h 13"/>
                <a:gd name="T30" fmla="*/ 8 w 10"/>
                <a:gd name="T31" fmla="*/ 9 h 13"/>
                <a:gd name="T32" fmla="*/ 8 w 10"/>
                <a:gd name="T33" fmla="*/ 10 h 13"/>
                <a:gd name="T34" fmla="*/ 8 w 10"/>
                <a:gd name="T35" fmla="*/ 10 h 13"/>
                <a:gd name="T36" fmla="*/ 8 w 10"/>
                <a:gd name="T37" fmla="*/ 11 h 13"/>
                <a:gd name="T38" fmla="*/ 9 w 10"/>
                <a:gd name="T39" fmla="*/ 11 h 13"/>
                <a:gd name="T40" fmla="*/ 9 w 10"/>
                <a:gd name="T41" fmla="*/ 11 h 13"/>
                <a:gd name="T42" fmla="*/ 8 w 10"/>
                <a:gd name="T43" fmla="*/ 12 h 13"/>
                <a:gd name="T44" fmla="*/ 8 w 10"/>
                <a:gd name="T45" fmla="*/ 12 h 13"/>
                <a:gd name="T46" fmla="*/ 7 w 10"/>
                <a:gd name="T47" fmla="*/ 11 h 13"/>
                <a:gd name="T48" fmla="*/ 7 w 10"/>
                <a:gd name="T49" fmla="*/ 11 h 13"/>
                <a:gd name="T50" fmla="*/ 6 w 10"/>
                <a:gd name="T51" fmla="*/ 10 h 13"/>
                <a:gd name="T52" fmla="*/ 5 w 10"/>
                <a:gd name="T53" fmla="*/ 10 h 13"/>
                <a:gd name="T54" fmla="*/ 4 w 10"/>
                <a:gd name="T55" fmla="*/ 9 h 13"/>
                <a:gd name="T56" fmla="*/ 4 w 10"/>
                <a:gd name="T57" fmla="*/ 9 h 13"/>
                <a:gd name="T58" fmla="*/ 3 w 10"/>
                <a:gd name="T59" fmla="*/ 8 h 13"/>
                <a:gd name="T60" fmla="*/ 2 w 10"/>
                <a:gd name="T61" fmla="*/ 7 h 13"/>
                <a:gd name="T62" fmla="*/ 2 w 10"/>
                <a:gd name="T63" fmla="*/ 6 h 13"/>
                <a:gd name="T64" fmla="*/ 1 w 10"/>
                <a:gd name="T65" fmla="*/ 5 h 13"/>
                <a:gd name="T66" fmla="*/ 1 w 10"/>
                <a:gd name="T67" fmla="*/ 5 h 13"/>
                <a:gd name="T68" fmla="*/ 1 w 10"/>
                <a:gd name="T69" fmla="*/ 4 h 13"/>
                <a:gd name="T70" fmla="*/ 0 w 10"/>
                <a:gd name="T71" fmla="*/ 3 h 13"/>
                <a:gd name="T72" fmla="*/ 0 w 10"/>
                <a:gd name="T73" fmla="*/ 3 h 13"/>
                <a:gd name="T74" fmla="*/ 0 w 10"/>
                <a:gd name="T75" fmla="*/ 2 h 13"/>
                <a:gd name="T76" fmla="*/ 0 w 10"/>
                <a:gd name="T77" fmla="*/ 1 h 13"/>
                <a:gd name="T78" fmla="*/ 0 w 10"/>
                <a:gd name="T79" fmla="*/ 1 h 13"/>
                <a:gd name="T80" fmla="*/ 0 w 10"/>
                <a:gd name="T81" fmla="*/ 0 h 13"/>
                <a:gd name="T82" fmla="*/ 1 w 10"/>
                <a:gd name="T83" fmla="*/ 0 h 13"/>
                <a:gd name="T84" fmla="*/ 1 w 10"/>
                <a:gd name="T85" fmla="*/ 1 h 13"/>
                <a:gd name="T86" fmla="*/ 1 w 10"/>
                <a:gd name="T87" fmla="*/ 1 h 1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"/>
                <a:gd name="T133" fmla="*/ 0 h 13"/>
                <a:gd name="T134" fmla="*/ 10 w 10"/>
                <a:gd name="T135" fmla="*/ 13 h 1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" h="13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3" y="5"/>
                  </a:lnTo>
                  <a:lnTo>
                    <a:pt x="4" y="6"/>
                  </a:lnTo>
                  <a:lnTo>
                    <a:pt x="4" y="7"/>
                  </a:lnTo>
                  <a:lnTo>
                    <a:pt x="5" y="7"/>
                  </a:lnTo>
                  <a:lnTo>
                    <a:pt x="5" y="8"/>
                  </a:lnTo>
                  <a:lnTo>
                    <a:pt x="6" y="9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8" y="12"/>
                  </a:lnTo>
                  <a:lnTo>
                    <a:pt x="7" y="11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4" y="9"/>
                  </a:lnTo>
                  <a:lnTo>
                    <a:pt x="3" y="8"/>
                  </a:lnTo>
                  <a:lnTo>
                    <a:pt x="2" y="7"/>
                  </a:lnTo>
                  <a:lnTo>
                    <a:pt x="2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8" name="Freeform 649"/>
            <p:cNvSpPr>
              <a:spLocks/>
            </p:cNvSpPr>
            <p:nvPr/>
          </p:nvSpPr>
          <p:spPr bwMode="auto">
            <a:xfrm>
              <a:off x="931" y="3548"/>
              <a:ext cx="9" cy="13"/>
            </a:xfrm>
            <a:custGeom>
              <a:avLst/>
              <a:gdLst>
                <a:gd name="T0" fmla="*/ 1 w 9"/>
                <a:gd name="T1" fmla="*/ 1 h 13"/>
                <a:gd name="T2" fmla="*/ 1 w 9"/>
                <a:gd name="T3" fmla="*/ 1 h 13"/>
                <a:gd name="T4" fmla="*/ 1 w 9"/>
                <a:gd name="T5" fmla="*/ 2 h 13"/>
                <a:gd name="T6" fmla="*/ 1 w 9"/>
                <a:gd name="T7" fmla="*/ 3 h 13"/>
                <a:gd name="T8" fmla="*/ 2 w 9"/>
                <a:gd name="T9" fmla="*/ 3 h 13"/>
                <a:gd name="T10" fmla="*/ 2 w 9"/>
                <a:gd name="T11" fmla="*/ 4 h 13"/>
                <a:gd name="T12" fmla="*/ 2 w 9"/>
                <a:gd name="T13" fmla="*/ 5 h 13"/>
                <a:gd name="T14" fmla="*/ 3 w 9"/>
                <a:gd name="T15" fmla="*/ 5 h 13"/>
                <a:gd name="T16" fmla="*/ 3 w 9"/>
                <a:gd name="T17" fmla="*/ 7 h 13"/>
                <a:gd name="T18" fmla="*/ 4 w 9"/>
                <a:gd name="T19" fmla="*/ 7 h 13"/>
                <a:gd name="T20" fmla="*/ 5 w 9"/>
                <a:gd name="T21" fmla="*/ 8 h 13"/>
                <a:gd name="T22" fmla="*/ 5 w 9"/>
                <a:gd name="T23" fmla="*/ 8 h 13"/>
                <a:gd name="T24" fmla="*/ 6 w 9"/>
                <a:gd name="T25" fmla="*/ 9 h 13"/>
                <a:gd name="T26" fmla="*/ 6 w 9"/>
                <a:gd name="T27" fmla="*/ 9 h 13"/>
                <a:gd name="T28" fmla="*/ 6 w 9"/>
                <a:gd name="T29" fmla="*/ 9 h 13"/>
                <a:gd name="T30" fmla="*/ 7 w 9"/>
                <a:gd name="T31" fmla="*/ 9 h 13"/>
                <a:gd name="T32" fmla="*/ 7 w 9"/>
                <a:gd name="T33" fmla="*/ 10 h 13"/>
                <a:gd name="T34" fmla="*/ 7 w 9"/>
                <a:gd name="T35" fmla="*/ 10 h 13"/>
                <a:gd name="T36" fmla="*/ 8 w 9"/>
                <a:gd name="T37" fmla="*/ 11 h 13"/>
                <a:gd name="T38" fmla="*/ 8 w 9"/>
                <a:gd name="T39" fmla="*/ 11 h 13"/>
                <a:gd name="T40" fmla="*/ 8 w 9"/>
                <a:gd name="T41" fmla="*/ 12 h 13"/>
                <a:gd name="T42" fmla="*/ 7 w 9"/>
                <a:gd name="T43" fmla="*/ 12 h 13"/>
                <a:gd name="T44" fmla="*/ 7 w 9"/>
                <a:gd name="T45" fmla="*/ 11 h 13"/>
                <a:gd name="T46" fmla="*/ 6 w 9"/>
                <a:gd name="T47" fmla="*/ 11 h 13"/>
                <a:gd name="T48" fmla="*/ 6 w 9"/>
                <a:gd name="T49" fmla="*/ 10 h 13"/>
                <a:gd name="T50" fmla="*/ 5 w 9"/>
                <a:gd name="T51" fmla="*/ 10 h 13"/>
                <a:gd name="T52" fmla="*/ 5 w 9"/>
                <a:gd name="T53" fmla="*/ 9 h 13"/>
                <a:gd name="T54" fmla="*/ 3 w 9"/>
                <a:gd name="T55" fmla="*/ 9 h 13"/>
                <a:gd name="T56" fmla="*/ 3 w 9"/>
                <a:gd name="T57" fmla="*/ 8 h 13"/>
                <a:gd name="T58" fmla="*/ 2 w 9"/>
                <a:gd name="T59" fmla="*/ 7 h 13"/>
                <a:gd name="T60" fmla="*/ 2 w 9"/>
                <a:gd name="T61" fmla="*/ 6 h 13"/>
                <a:gd name="T62" fmla="*/ 1 w 9"/>
                <a:gd name="T63" fmla="*/ 5 h 13"/>
                <a:gd name="T64" fmla="*/ 1 w 9"/>
                <a:gd name="T65" fmla="*/ 5 h 13"/>
                <a:gd name="T66" fmla="*/ 1 w 9"/>
                <a:gd name="T67" fmla="*/ 4 h 13"/>
                <a:gd name="T68" fmla="*/ 0 w 9"/>
                <a:gd name="T69" fmla="*/ 3 h 13"/>
                <a:gd name="T70" fmla="*/ 0 w 9"/>
                <a:gd name="T71" fmla="*/ 3 h 13"/>
                <a:gd name="T72" fmla="*/ 0 w 9"/>
                <a:gd name="T73" fmla="*/ 2 h 13"/>
                <a:gd name="T74" fmla="*/ 0 w 9"/>
                <a:gd name="T75" fmla="*/ 1 h 13"/>
                <a:gd name="T76" fmla="*/ 0 w 9"/>
                <a:gd name="T77" fmla="*/ 1 h 13"/>
                <a:gd name="T78" fmla="*/ 0 w 9"/>
                <a:gd name="T79" fmla="*/ 0 h 13"/>
                <a:gd name="T80" fmla="*/ 1 w 9"/>
                <a:gd name="T81" fmla="*/ 0 h 13"/>
                <a:gd name="T82" fmla="*/ 1 w 9"/>
                <a:gd name="T83" fmla="*/ 1 h 13"/>
                <a:gd name="T84" fmla="*/ 1 w 9"/>
                <a:gd name="T85" fmla="*/ 1 h 13"/>
                <a:gd name="T86" fmla="*/ 1 w 9"/>
                <a:gd name="T87" fmla="*/ 1 h 1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"/>
                <a:gd name="T133" fmla="*/ 0 h 13"/>
                <a:gd name="T134" fmla="*/ 9 w 9"/>
                <a:gd name="T135" fmla="*/ 13 h 1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" h="13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4" y="7"/>
                  </a:lnTo>
                  <a:lnTo>
                    <a:pt x="5" y="8"/>
                  </a:lnTo>
                  <a:lnTo>
                    <a:pt x="6" y="9"/>
                  </a:lnTo>
                  <a:lnTo>
                    <a:pt x="7" y="9"/>
                  </a:lnTo>
                  <a:lnTo>
                    <a:pt x="7" y="10"/>
                  </a:lnTo>
                  <a:lnTo>
                    <a:pt x="8" y="11"/>
                  </a:lnTo>
                  <a:lnTo>
                    <a:pt x="8" y="12"/>
                  </a:lnTo>
                  <a:lnTo>
                    <a:pt x="7" y="12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8"/>
                  </a:lnTo>
                  <a:lnTo>
                    <a:pt x="2" y="7"/>
                  </a:lnTo>
                  <a:lnTo>
                    <a:pt x="2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9" name="Freeform 650"/>
            <p:cNvSpPr>
              <a:spLocks/>
            </p:cNvSpPr>
            <p:nvPr/>
          </p:nvSpPr>
          <p:spPr bwMode="auto">
            <a:xfrm>
              <a:off x="942" y="3550"/>
              <a:ext cx="10" cy="13"/>
            </a:xfrm>
            <a:custGeom>
              <a:avLst/>
              <a:gdLst>
                <a:gd name="T0" fmla="*/ 1 w 10"/>
                <a:gd name="T1" fmla="*/ 1 h 13"/>
                <a:gd name="T2" fmla="*/ 1 w 10"/>
                <a:gd name="T3" fmla="*/ 2 h 13"/>
                <a:gd name="T4" fmla="*/ 1 w 10"/>
                <a:gd name="T5" fmla="*/ 3 h 13"/>
                <a:gd name="T6" fmla="*/ 2 w 10"/>
                <a:gd name="T7" fmla="*/ 3 h 13"/>
                <a:gd name="T8" fmla="*/ 2 w 10"/>
                <a:gd name="T9" fmla="*/ 4 h 13"/>
                <a:gd name="T10" fmla="*/ 2 w 10"/>
                <a:gd name="T11" fmla="*/ 5 h 13"/>
                <a:gd name="T12" fmla="*/ 3 w 10"/>
                <a:gd name="T13" fmla="*/ 5 h 13"/>
                <a:gd name="T14" fmla="*/ 4 w 10"/>
                <a:gd name="T15" fmla="*/ 7 h 13"/>
                <a:gd name="T16" fmla="*/ 4 w 10"/>
                <a:gd name="T17" fmla="*/ 7 h 13"/>
                <a:gd name="T18" fmla="*/ 5 w 10"/>
                <a:gd name="T19" fmla="*/ 8 h 13"/>
                <a:gd name="T20" fmla="*/ 5 w 10"/>
                <a:gd name="T21" fmla="*/ 9 h 13"/>
                <a:gd name="T22" fmla="*/ 6 w 10"/>
                <a:gd name="T23" fmla="*/ 9 h 13"/>
                <a:gd name="T24" fmla="*/ 7 w 10"/>
                <a:gd name="T25" fmla="*/ 10 h 13"/>
                <a:gd name="T26" fmla="*/ 7 w 10"/>
                <a:gd name="T27" fmla="*/ 10 h 13"/>
                <a:gd name="T28" fmla="*/ 8 w 10"/>
                <a:gd name="T29" fmla="*/ 10 h 13"/>
                <a:gd name="T30" fmla="*/ 8 w 10"/>
                <a:gd name="T31" fmla="*/ 11 h 13"/>
                <a:gd name="T32" fmla="*/ 8 w 10"/>
                <a:gd name="T33" fmla="*/ 11 h 13"/>
                <a:gd name="T34" fmla="*/ 9 w 10"/>
                <a:gd name="T35" fmla="*/ 11 h 13"/>
                <a:gd name="T36" fmla="*/ 9 w 10"/>
                <a:gd name="T37" fmla="*/ 12 h 13"/>
                <a:gd name="T38" fmla="*/ 8 w 10"/>
                <a:gd name="T39" fmla="*/ 12 h 13"/>
                <a:gd name="T40" fmla="*/ 8 w 10"/>
                <a:gd name="T41" fmla="*/ 12 h 13"/>
                <a:gd name="T42" fmla="*/ 7 w 10"/>
                <a:gd name="T43" fmla="*/ 12 h 13"/>
                <a:gd name="T44" fmla="*/ 7 w 10"/>
                <a:gd name="T45" fmla="*/ 11 h 13"/>
                <a:gd name="T46" fmla="*/ 7 w 10"/>
                <a:gd name="T47" fmla="*/ 11 h 13"/>
                <a:gd name="T48" fmla="*/ 6 w 10"/>
                <a:gd name="T49" fmla="*/ 11 h 13"/>
                <a:gd name="T50" fmla="*/ 5 w 10"/>
                <a:gd name="T51" fmla="*/ 10 h 13"/>
                <a:gd name="T52" fmla="*/ 4 w 10"/>
                <a:gd name="T53" fmla="*/ 9 h 13"/>
                <a:gd name="T54" fmla="*/ 4 w 10"/>
                <a:gd name="T55" fmla="*/ 9 h 13"/>
                <a:gd name="T56" fmla="*/ 3 w 10"/>
                <a:gd name="T57" fmla="*/ 8 h 13"/>
                <a:gd name="T58" fmla="*/ 2 w 10"/>
                <a:gd name="T59" fmla="*/ 7 h 13"/>
                <a:gd name="T60" fmla="*/ 2 w 10"/>
                <a:gd name="T61" fmla="*/ 7 h 13"/>
                <a:gd name="T62" fmla="*/ 1 w 10"/>
                <a:gd name="T63" fmla="*/ 6 h 13"/>
                <a:gd name="T64" fmla="*/ 1 w 10"/>
                <a:gd name="T65" fmla="*/ 5 h 13"/>
                <a:gd name="T66" fmla="*/ 1 w 10"/>
                <a:gd name="T67" fmla="*/ 5 h 13"/>
                <a:gd name="T68" fmla="*/ 0 w 10"/>
                <a:gd name="T69" fmla="*/ 4 h 13"/>
                <a:gd name="T70" fmla="*/ 0 w 10"/>
                <a:gd name="T71" fmla="*/ 3 h 13"/>
                <a:gd name="T72" fmla="*/ 0 w 10"/>
                <a:gd name="T73" fmla="*/ 3 h 13"/>
                <a:gd name="T74" fmla="*/ 0 w 10"/>
                <a:gd name="T75" fmla="*/ 2 h 13"/>
                <a:gd name="T76" fmla="*/ 0 w 10"/>
                <a:gd name="T77" fmla="*/ 1 h 13"/>
                <a:gd name="T78" fmla="*/ 0 w 10"/>
                <a:gd name="T79" fmla="*/ 1 h 13"/>
                <a:gd name="T80" fmla="*/ 0 w 10"/>
                <a:gd name="T81" fmla="*/ 0 h 13"/>
                <a:gd name="T82" fmla="*/ 1 w 10"/>
                <a:gd name="T83" fmla="*/ 1 h 13"/>
                <a:gd name="T84" fmla="*/ 1 w 10"/>
                <a:gd name="T85" fmla="*/ 1 h 13"/>
                <a:gd name="T86" fmla="*/ 1 w 10"/>
                <a:gd name="T87" fmla="*/ 1 h 1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"/>
                <a:gd name="T133" fmla="*/ 0 h 13"/>
                <a:gd name="T134" fmla="*/ 10 w 10"/>
                <a:gd name="T135" fmla="*/ 13 h 1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" h="13">
                  <a:moveTo>
                    <a:pt x="1" y="1"/>
                  </a:move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3" y="5"/>
                  </a:lnTo>
                  <a:lnTo>
                    <a:pt x="4" y="7"/>
                  </a:lnTo>
                  <a:lnTo>
                    <a:pt x="5" y="8"/>
                  </a:lnTo>
                  <a:lnTo>
                    <a:pt x="5" y="9"/>
                  </a:lnTo>
                  <a:lnTo>
                    <a:pt x="6" y="9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2"/>
                  </a:lnTo>
                  <a:lnTo>
                    <a:pt x="8" y="12"/>
                  </a:lnTo>
                  <a:lnTo>
                    <a:pt x="7" y="12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5" y="10"/>
                  </a:lnTo>
                  <a:lnTo>
                    <a:pt x="4" y="9"/>
                  </a:lnTo>
                  <a:lnTo>
                    <a:pt x="3" y="8"/>
                  </a:lnTo>
                  <a:lnTo>
                    <a:pt x="2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0" name="Freeform 651"/>
            <p:cNvSpPr>
              <a:spLocks/>
            </p:cNvSpPr>
            <p:nvPr/>
          </p:nvSpPr>
          <p:spPr bwMode="auto">
            <a:xfrm>
              <a:off x="830" y="3645"/>
              <a:ext cx="25" cy="50"/>
            </a:xfrm>
            <a:custGeom>
              <a:avLst/>
              <a:gdLst>
                <a:gd name="T0" fmla="*/ 11 w 25"/>
                <a:gd name="T1" fmla="*/ 13 h 50"/>
                <a:gd name="T2" fmla="*/ 10 w 25"/>
                <a:gd name="T3" fmla="*/ 16 h 50"/>
                <a:gd name="T4" fmla="*/ 8 w 25"/>
                <a:gd name="T5" fmla="*/ 18 h 50"/>
                <a:gd name="T6" fmla="*/ 6 w 25"/>
                <a:gd name="T7" fmla="*/ 19 h 50"/>
                <a:gd name="T8" fmla="*/ 3 w 25"/>
                <a:gd name="T9" fmla="*/ 20 h 50"/>
                <a:gd name="T10" fmla="*/ 2 w 25"/>
                <a:gd name="T11" fmla="*/ 22 h 50"/>
                <a:gd name="T12" fmla="*/ 0 w 25"/>
                <a:gd name="T13" fmla="*/ 24 h 50"/>
                <a:gd name="T14" fmla="*/ 0 w 25"/>
                <a:gd name="T15" fmla="*/ 26 h 50"/>
                <a:gd name="T16" fmla="*/ 1 w 25"/>
                <a:gd name="T17" fmla="*/ 29 h 50"/>
                <a:gd name="T18" fmla="*/ 2 w 25"/>
                <a:gd name="T19" fmla="*/ 30 h 50"/>
                <a:gd name="T20" fmla="*/ 2 w 25"/>
                <a:gd name="T21" fmla="*/ 32 h 50"/>
                <a:gd name="T22" fmla="*/ 2 w 25"/>
                <a:gd name="T23" fmla="*/ 34 h 50"/>
                <a:gd name="T24" fmla="*/ 3 w 25"/>
                <a:gd name="T25" fmla="*/ 35 h 50"/>
                <a:gd name="T26" fmla="*/ 3 w 25"/>
                <a:gd name="T27" fmla="*/ 37 h 50"/>
                <a:gd name="T28" fmla="*/ 4 w 25"/>
                <a:gd name="T29" fmla="*/ 39 h 50"/>
                <a:gd name="T30" fmla="*/ 5 w 25"/>
                <a:gd name="T31" fmla="*/ 42 h 50"/>
                <a:gd name="T32" fmla="*/ 6 w 25"/>
                <a:gd name="T33" fmla="*/ 45 h 50"/>
                <a:gd name="T34" fmla="*/ 8 w 25"/>
                <a:gd name="T35" fmla="*/ 48 h 50"/>
                <a:gd name="T36" fmla="*/ 10 w 25"/>
                <a:gd name="T37" fmla="*/ 49 h 50"/>
                <a:gd name="T38" fmla="*/ 12 w 25"/>
                <a:gd name="T39" fmla="*/ 49 h 50"/>
                <a:gd name="T40" fmla="*/ 14 w 25"/>
                <a:gd name="T41" fmla="*/ 48 h 50"/>
                <a:gd name="T42" fmla="*/ 16 w 25"/>
                <a:gd name="T43" fmla="*/ 47 h 50"/>
                <a:gd name="T44" fmla="*/ 18 w 25"/>
                <a:gd name="T45" fmla="*/ 45 h 50"/>
                <a:gd name="T46" fmla="*/ 19 w 25"/>
                <a:gd name="T47" fmla="*/ 42 h 50"/>
                <a:gd name="T48" fmla="*/ 20 w 25"/>
                <a:gd name="T49" fmla="*/ 39 h 50"/>
                <a:gd name="T50" fmla="*/ 22 w 25"/>
                <a:gd name="T51" fmla="*/ 35 h 50"/>
                <a:gd name="T52" fmla="*/ 23 w 25"/>
                <a:gd name="T53" fmla="*/ 29 h 50"/>
                <a:gd name="T54" fmla="*/ 24 w 25"/>
                <a:gd name="T55" fmla="*/ 24 h 50"/>
                <a:gd name="T56" fmla="*/ 24 w 25"/>
                <a:gd name="T57" fmla="*/ 19 h 50"/>
                <a:gd name="T58" fmla="*/ 24 w 25"/>
                <a:gd name="T59" fmla="*/ 13 h 50"/>
                <a:gd name="T60" fmla="*/ 24 w 25"/>
                <a:gd name="T61" fmla="*/ 9 h 50"/>
                <a:gd name="T62" fmla="*/ 23 w 25"/>
                <a:gd name="T63" fmla="*/ 5 h 50"/>
                <a:gd name="T64" fmla="*/ 22 w 25"/>
                <a:gd name="T65" fmla="*/ 2 h 50"/>
                <a:gd name="T66" fmla="*/ 21 w 25"/>
                <a:gd name="T67" fmla="*/ 1 h 50"/>
                <a:gd name="T68" fmla="*/ 19 w 25"/>
                <a:gd name="T69" fmla="*/ 0 h 50"/>
                <a:gd name="T70" fmla="*/ 18 w 25"/>
                <a:gd name="T71" fmla="*/ 1 h 50"/>
                <a:gd name="T72" fmla="*/ 16 w 25"/>
                <a:gd name="T73" fmla="*/ 3 h 50"/>
                <a:gd name="T74" fmla="*/ 14 w 25"/>
                <a:gd name="T75" fmla="*/ 5 h 50"/>
                <a:gd name="T76" fmla="*/ 13 w 25"/>
                <a:gd name="T77" fmla="*/ 9 h 50"/>
                <a:gd name="T78" fmla="*/ 11 w 25"/>
                <a:gd name="T79" fmla="*/ 12 h 5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5"/>
                <a:gd name="T121" fmla="*/ 0 h 50"/>
                <a:gd name="T122" fmla="*/ 25 w 25"/>
                <a:gd name="T123" fmla="*/ 50 h 5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5" h="50">
                  <a:moveTo>
                    <a:pt x="11" y="12"/>
                  </a:moveTo>
                  <a:lnTo>
                    <a:pt x="11" y="13"/>
                  </a:lnTo>
                  <a:lnTo>
                    <a:pt x="10" y="14"/>
                  </a:lnTo>
                  <a:lnTo>
                    <a:pt x="10" y="16"/>
                  </a:lnTo>
                  <a:lnTo>
                    <a:pt x="9" y="17"/>
                  </a:lnTo>
                  <a:lnTo>
                    <a:pt x="8" y="18"/>
                  </a:lnTo>
                  <a:lnTo>
                    <a:pt x="7" y="19"/>
                  </a:lnTo>
                  <a:lnTo>
                    <a:pt x="6" y="19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1" y="23"/>
                  </a:lnTo>
                  <a:lnTo>
                    <a:pt x="0" y="24"/>
                  </a:lnTo>
                  <a:lnTo>
                    <a:pt x="0" y="25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1" y="29"/>
                  </a:lnTo>
                  <a:lnTo>
                    <a:pt x="2" y="30"/>
                  </a:lnTo>
                  <a:lnTo>
                    <a:pt x="2" y="31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3" y="35"/>
                  </a:lnTo>
                  <a:lnTo>
                    <a:pt x="3" y="36"/>
                  </a:lnTo>
                  <a:lnTo>
                    <a:pt x="3" y="37"/>
                  </a:lnTo>
                  <a:lnTo>
                    <a:pt x="4" y="38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5" y="42"/>
                  </a:lnTo>
                  <a:lnTo>
                    <a:pt x="6" y="45"/>
                  </a:lnTo>
                  <a:lnTo>
                    <a:pt x="7" y="47"/>
                  </a:lnTo>
                  <a:lnTo>
                    <a:pt x="8" y="48"/>
                  </a:lnTo>
                  <a:lnTo>
                    <a:pt x="9" y="48"/>
                  </a:lnTo>
                  <a:lnTo>
                    <a:pt x="10" y="49"/>
                  </a:lnTo>
                  <a:lnTo>
                    <a:pt x="11" y="49"/>
                  </a:lnTo>
                  <a:lnTo>
                    <a:pt x="12" y="49"/>
                  </a:lnTo>
                  <a:lnTo>
                    <a:pt x="13" y="49"/>
                  </a:lnTo>
                  <a:lnTo>
                    <a:pt x="14" y="48"/>
                  </a:lnTo>
                  <a:lnTo>
                    <a:pt x="16" y="47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19" y="42"/>
                  </a:lnTo>
                  <a:lnTo>
                    <a:pt x="20" y="41"/>
                  </a:lnTo>
                  <a:lnTo>
                    <a:pt x="20" y="39"/>
                  </a:lnTo>
                  <a:lnTo>
                    <a:pt x="21" y="37"/>
                  </a:lnTo>
                  <a:lnTo>
                    <a:pt x="22" y="35"/>
                  </a:lnTo>
                  <a:lnTo>
                    <a:pt x="22" y="32"/>
                  </a:lnTo>
                  <a:lnTo>
                    <a:pt x="23" y="29"/>
                  </a:lnTo>
                  <a:lnTo>
                    <a:pt x="23" y="27"/>
                  </a:lnTo>
                  <a:lnTo>
                    <a:pt x="24" y="24"/>
                  </a:lnTo>
                  <a:lnTo>
                    <a:pt x="24" y="21"/>
                  </a:lnTo>
                  <a:lnTo>
                    <a:pt x="24" y="19"/>
                  </a:lnTo>
                  <a:lnTo>
                    <a:pt x="24" y="16"/>
                  </a:lnTo>
                  <a:lnTo>
                    <a:pt x="24" y="13"/>
                  </a:lnTo>
                  <a:lnTo>
                    <a:pt x="24" y="12"/>
                  </a:lnTo>
                  <a:lnTo>
                    <a:pt x="24" y="9"/>
                  </a:lnTo>
                  <a:lnTo>
                    <a:pt x="24" y="7"/>
                  </a:lnTo>
                  <a:lnTo>
                    <a:pt x="23" y="5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7" y="2"/>
                  </a:lnTo>
                  <a:lnTo>
                    <a:pt x="16" y="3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3" y="9"/>
                  </a:lnTo>
                  <a:lnTo>
                    <a:pt x="12" y="11"/>
                  </a:lnTo>
                  <a:lnTo>
                    <a:pt x="11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1" name="Freeform 652"/>
            <p:cNvSpPr>
              <a:spLocks/>
            </p:cNvSpPr>
            <p:nvPr/>
          </p:nvSpPr>
          <p:spPr bwMode="auto">
            <a:xfrm>
              <a:off x="774" y="3729"/>
              <a:ext cx="18" cy="18"/>
            </a:xfrm>
            <a:custGeom>
              <a:avLst/>
              <a:gdLst>
                <a:gd name="T0" fmla="*/ 17 w 18"/>
                <a:gd name="T1" fmla="*/ 2 h 18"/>
                <a:gd name="T2" fmla="*/ 17 w 18"/>
                <a:gd name="T3" fmla="*/ 4 h 18"/>
                <a:gd name="T4" fmla="*/ 16 w 18"/>
                <a:gd name="T5" fmla="*/ 5 h 18"/>
                <a:gd name="T6" fmla="*/ 16 w 18"/>
                <a:gd name="T7" fmla="*/ 7 h 18"/>
                <a:gd name="T8" fmla="*/ 16 w 18"/>
                <a:gd name="T9" fmla="*/ 9 h 18"/>
                <a:gd name="T10" fmla="*/ 16 w 18"/>
                <a:gd name="T11" fmla="*/ 11 h 18"/>
                <a:gd name="T12" fmla="*/ 16 w 18"/>
                <a:gd name="T13" fmla="*/ 13 h 18"/>
                <a:gd name="T14" fmla="*/ 15 w 18"/>
                <a:gd name="T15" fmla="*/ 14 h 18"/>
                <a:gd name="T16" fmla="*/ 14 w 18"/>
                <a:gd name="T17" fmla="*/ 16 h 18"/>
                <a:gd name="T18" fmla="*/ 12 w 18"/>
                <a:gd name="T19" fmla="*/ 17 h 18"/>
                <a:gd name="T20" fmla="*/ 10 w 18"/>
                <a:gd name="T21" fmla="*/ 17 h 18"/>
                <a:gd name="T22" fmla="*/ 7 w 18"/>
                <a:gd name="T23" fmla="*/ 17 h 18"/>
                <a:gd name="T24" fmla="*/ 4 w 18"/>
                <a:gd name="T25" fmla="*/ 16 h 18"/>
                <a:gd name="T26" fmla="*/ 1 w 18"/>
                <a:gd name="T27" fmla="*/ 16 h 18"/>
                <a:gd name="T28" fmla="*/ 0 w 18"/>
                <a:gd name="T29" fmla="*/ 14 h 18"/>
                <a:gd name="T30" fmla="*/ 0 w 18"/>
                <a:gd name="T31" fmla="*/ 12 h 18"/>
                <a:gd name="T32" fmla="*/ 1 w 18"/>
                <a:gd name="T33" fmla="*/ 12 h 18"/>
                <a:gd name="T34" fmla="*/ 1 w 18"/>
                <a:gd name="T35" fmla="*/ 10 h 18"/>
                <a:gd name="T36" fmla="*/ 3 w 18"/>
                <a:gd name="T37" fmla="*/ 8 h 18"/>
                <a:gd name="T38" fmla="*/ 4 w 18"/>
                <a:gd name="T39" fmla="*/ 7 h 18"/>
                <a:gd name="T40" fmla="*/ 5 w 18"/>
                <a:gd name="T41" fmla="*/ 4 h 18"/>
                <a:gd name="T42" fmla="*/ 6 w 18"/>
                <a:gd name="T43" fmla="*/ 3 h 18"/>
                <a:gd name="T44" fmla="*/ 7 w 18"/>
                <a:gd name="T45" fmla="*/ 2 h 18"/>
                <a:gd name="T46" fmla="*/ 7 w 18"/>
                <a:gd name="T47" fmla="*/ 1 h 18"/>
                <a:gd name="T48" fmla="*/ 7 w 18"/>
                <a:gd name="T49" fmla="*/ 0 h 18"/>
                <a:gd name="T50" fmla="*/ 8 w 18"/>
                <a:gd name="T51" fmla="*/ 1 h 18"/>
                <a:gd name="T52" fmla="*/ 7 w 18"/>
                <a:gd name="T53" fmla="*/ 2 h 18"/>
                <a:gd name="T54" fmla="*/ 7 w 18"/>
                <a:gd name="T55" fmla="*/ 4 h 18"/>
                <a:gd name="T56" fmla="*/ 6 w 18"/>
                <a:gd name="T57" fmla="*/ 5 h 18"/>
                <a:gd name="T58" fmla="*/ 5 w 18"/>
                <a:gd name="T59" fmla="*/ 7 h 18"/>
                <a:gd name="T60" fmla="*/ 4 w 18"/>
                <a:gd name="T61" fmla="*/ 9 h 18"/>
                <a:gd name="T62" fmla="*/ 4 w 18"/>
                <a:gd name="T63" fmla="*/ 10 h 18"/>
                <a:gd name="T64" fmla="*/ 4 w 18"/>
                <a:gd name="T65" fmla="*/ 12 h 18"/>
                <a:gd name="T66" fmla="*/ 5 w 18"/>
                <a:gd name="T67" fmla="*/ 13 h 18"/>
                <a:gd name="T68" fmla="*/ 7 w 18"/>
                <a:gd name="T69" fmla="*/ 13 h 18"/>
                <a:gd name="T70" fmla="*/ 8 w 18"/>
                <a:gd name="T71" fmla="*/ 13 h 18"/>
                <a:gd name="T72" fmla="*/ 10 w 18"/>
                <a:gd name="T73" fmla="*/ 13 h 18"/>
                <a:gd name="T74" fmla="*/ 11 w 18"/>
                <a:gd name="T75" fmla="*/ 13 h 18"/>
                <a:gd name="T76" fmla="*/ 13 w 18"/>
                <a:gd name="T77" fmla="*/ 13 h 18"/>
                <a:gd name="T78" fmla="*/ 13 w 18"/>
                <a:gd name="T79" fmla="*/ 11 h 18"/>
                <a:gd name="T80" fmla="*/ 13 w 18"/>
                <a:gd name="T81" fmla="*/ 10 h 18"/>
                <a:gd name="T82" fmla="*/ 14 w 18"/>
                <a:gd name="T83" fmla="*/ 8 h 18"/>
                <a:gd name="T84" fmla="*/ 15 w 18"/>
                <a:gd name="T85" fmla="*/ 6 h 18"/>
                <a:gd name="T86" fmla="*/ 15 w 18"/>
                <a:gd name="T87" fmla="*/ 4 h 18"/>
                <a:gd name="T88" fmla="*/ 15 w 18"/>
                <a:gd name="T89" fmla="*/ 3 h 18"/>
                <a:gd name="T90" fmla="*/ 16 w 18"/>
                <a:gd name="T91" fmla="*/ 1 h 18"/>
                <a:gd name="T92" fmla="*/ 17 w 18"/>
                <a:gd name="T93" fmla="*/ 1 h 1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8"/>
                <a:gd name="T142" fmla="*/ 0 h 18"/>
                <a:gd name="T143" fmla="*/ 18 w 18"/>
                <a:gd name="T144" fmla="*/ 18 h 1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8" h="18">
                  <a:moveTo>
                    <a:pt x="17" y="2"/>
                  </a:moveTo>
                  <a:lnTo>
                    <a:pt x="17" y="2"/>
                  </a:lnTo>
                  <a:lnTo>
                    <a:pt x="17" y="3"/>
                  </a:lnTo>
                  <a:lnTo>
                    <a:pt x="17" y="4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6" y="9"/>
                  </a:lnTo>
                  <a:lnTo>
                    <a:pt x="16" y="10"/>
                  </a:lnTo>
                  <a:lnTo>
                    <a:pt x="16" y="11"/>
                  </a:lnTo>
                  <a:lnTo>
                    <a:pt x="16" y="12"/>
                  </a:lnTo>
                  <a:lnTo>
                    <a:pt x="16" y="13"/>
                  </a:lnTo>
                  <a:lnTo>
                    <a:pt x="15" y="14"/>
                  </a:lnTo>
                  <a:lnTo>
                    <a:pt x="15" y="15"/>
                  </a:lnTo>
                  <a:lnTo>
                    <a:pt x="14" y="16"/>
                  </a:lnTo>
                  <a:lnTo>
                    <a:pt x="13" y="16"/>
                  </a:lnTo>
                  <a:lnTo>
                    <a:pt x="12" y="17"/>
                  </a:lnTo>
                  <a:lnTo>
                    <a:pt x="10" y="17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5" y="17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3" y="8"/>
                  </a:lnTo>
                  <a:lnTo>
                    <a:pt x="4" y="7"/>
                  </a:lnTo>
                  <a:lnTo>
                    <a:pt x="4" y="6"/>
                  </a:lnTo>
                  <a:lnTo>
                    <a:pt x="5" y="4"/>
                  </a:lnTo>
                  <a:lnTo>
                    <a:pt x="6" y="3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1"/>
                  </a:lnTo>
                  <a:lnTo>
                    <a:pt x="7" y="0"/>
                  </a:lnTo>
                  <a:lnTo>
                    <a:pt x="8" y="0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4"/>
                  </a:lnTo>
                  <a:lnTo>
                    <a:pt x="6" y="5"/>
                  </a:lnTo>
                  <a:lnTo>
                    <a:pt x="5" y="7"/>
                  </a:lnTo>
                  <a:lnTo>
                    <a:pt x="4" y="8"/>
                  </a:lnTo>
                  <a:lnTo>
                    <a:pt x="4" y="9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0" y="13"/>
                  </a:lnTo>
                  <a:lnTo>
                    <a:pt x="11" y="13"/>
                  </a:lnTo>
                  <a:lnTo>
                    <a:pt x="12" y="13"/>
                  </a:lnTo>
                  <a:lnTo>
                    <a:pt x="13" y="13"/>
                  </a:lnTo>
                  <a:lnTo>
                    <a:pt x="13" y="12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4" y="9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5" y="6"/>
                  </a:lnTo>
                  <a:lnTo>
                    <a:pt x="15" y="5"/>
                  </a:lnTo>
                  <a:lnTo>
                    <a:pt x="15" y="4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7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2" name="Freeform 653"/>
            <p:cNvSpPr>
              <a:spLocks/>
            </p:cNvSpPr>
            <p:nvPr/>
          </p:nvSpPr>
          <p:spPr bwMode="auto">
            <a:xfrm>
              <a:off x="793" y="3730"/>
              <a:ext cx="15" cy="18"/>
            </a:xfrm>
            <a:custGeom>
              <a:avLst/>
              <a:gdLst>
                <a:gd name="T0" fmla="*/ 14 w 15"/>
                <a:gd name="T1" fmla="*/ 14 h 18"/>
                <a:gd name="T2" fmla="*/ 13 w 15"/>
                <a:gd name="T3" fmla="*/ 16 h 18"/>
                <a:gd name="T4" fmla="*/ 11 w 15"/>
                <a:gd name="T5" fmla="*/ 17 h 18"/>
                <a:gd name="T6" fmla="*/ 9 w 15"/>
                <a:gd name="T7" fmla="*/ 17 h 18"/>
                <a:gd name="T8" fmla="*/ 6 w 15"/>
                <a:gd name="T9" fmla="*/ 17 h 18"/>
                <a:gd name="T10" fmla="*/ 4 w 15"/>
                <a:gd name="T11" fmla="*/ 16 h 18"/>
                <a:gd name="T12" fmla="*/ 1 w 15"/>
                <a:gd name="T13" fmla="*/ 16 h 18"/>
                <a:gd name="T14" fmla="*/ 0 w 15"/>
                <a:gd name="T15" fmla="*/ 14 h 18"/>
                <a:gd name="T16" fmla="*/ 0 w 15"/>
                <a:gd name="T17" fmla="*/ 12 h 18"/>
                <a:gd name="T18" fmla="*/ 0 w 15"/>
                <a:gd name="T19" fmla="*/ 10 h 18"/>
                <a:gd name="T20" fmla="*/ 1 w 15"/>
                <a:gd name="T21" fmla="*/ 9 h 18"/>
                <a:gd name="T22" fmla="*/ 1 w 15"/>
                <a:gd name="T23" fmla="*/ 7 h 18"/>
                <a:gd name="T24" fmla="*/ 1 w 15"/>
                <a:gd name="T25" fmla="*/ 4 h 18"/>
                <a:gd name="T26" fmla="*/ 1 w 15"/>
                <a:gd name="T27" fmla="*/ 3 h 18"/>
                <a:gd name="T28" fmla="*/ 2 w 15"/>
                <a:gd name="T29" fmla="*/ 1 h 18"/>
                <a:gd name="T30" fmla="*/ 3 w 15"/>
                <a:gd name="T31" fmla="*/ 0 h 18"/>
                <a:gd name="T32" fmla="*/ 4 w 15"/>
                <a:gd name="T33" fmla="*/ 1 h 18"/>
                <a:gd name="T34" fmla="*/ 4 w 15"/>
                <a:gd name="T35" fmla="*/ 2 h 18"/>
                <a:gd name="T36" fmla="*/ 3 w 15"/>
                <a:gd name="T37" fmla="*/ 4 h 18"/>
                <a:gd name="T38" fmla="*/ 3 w 15"/>
                <a:gd name="T39" fmla="*/ 5 h 18"/>
                <a:gd name="T40" fmla="*/ 3 w 15"/>
                <a:gd name="T41" fmla="*/ 8 h 18"/>
                <a:gd name="T42" fmla="*/ 3 w 15"/>
                <a:gd name="T43" fmla="*/ 10 h 18"/>
                <a:gd name="T44" fmla="*/ 3 w 15"/>
                <a:gd name="T45" fmla="*/ 13 h 18"/>
                <a:gd name="T46" fmla="*/ 4 w 15"/>
                <a:gd name="T47" fmla="*/ 13 h 18"/>
                <a:gd name="T48" fmla="*/ 6 w 15"/>
                <a:gd name="T49" fmla="*/ 13 h 18"/>
                <a:gd name="T50" fmla="*/ 7 w 15"/>
                <a:gd name="T51" fmla="*/ 13 h 18"/>
                <a:gd name="T52" fmla="*/ 8 w 15"/>
                <a:gd name="T53" fmla="*/ 13 h 18"/>
                <a:gd name="T54" fmla="*/ 10 w 15"/>
                <a:gd name="T55" fmla="*/ 13 h 18"/>
                <a:gd name="T56" fmla="*/ 11 w 15"/>
                <a:gd name="T57" fmla="*/ 13 h 18"/>
                <a:gd name="T58" fmla="*/ 11 w 15"/>
                <a:gd name="T59" fmla="*/ 11 h 18"/>
                <a:gd name="T60" fmla="*/ 12 w 15"/>
                <a:gd name="T61" fmla="*/ 10 h 18"/>
                <a:gd name="T62" fmla="*/ 12 w 15"/>
                <a:gd name="T63" fmla="*/ 7 h 18"/>
                <a:gd name="T64" fmla="*/ 12 w 15"/>
                <a:gd name="T65" fmla="*/ 5 h 18"/>
                <a:gd name="T66" fmla="*/ 13 w 15"/>
                <a:gd name="T67" fmla="*/ 3 h 18"/>
                <a:gd name="T68" fmla="*/ 13 w 15"/>
                <a:gd name="T69" fmla="*/ 1 h 18"/>
                <a:gd name="T70" fmla="*/ 14 w 15"/>
                <a:gd name="T71" fmla="*/ 1 h 1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5"/>
                <a:gd name="T109" fmla="*/ 0 h 18"/>
                <a:gd name="T110" fmla="*/ 15 w 15"/>
                <a:gd name="T111" fmla="*/ 18 h 1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5" h="18">
                  <a:moveTo>
                    <a:pt x="14" y="1"/>
                  </a:moveTo>
                  <a:lnTo>
                    <a:pt x="14" y="14"/>
                  </a:lnTo>
                  <a:lnTo>
                    <a:pt x="13" y="15"/>
                  </a:lnTo>
                  <a:lnTo>
                    <a:pt x="13" y="16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0" y="13"/>
                  </a:lnTo>
                  <a:lnTo>
                    <a:pt x="11" y="13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4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3" name="Freeform 654"/>
            <p:cNvSpPr>
              <a:spLocks/>
            </p:cNvSpPr>
            <p:nvPr/>
          </p:nvSpPr>
          <p:spPr bwMode="auto">
            <a:xfrm>
              <a:off x="810" y="3730"/>
              <a:ext cx="16" cy="19"/>
            </a:xfrm>
            <a:custGeom>
              <a:avLst/>
              <a:gdLst>
                <a:gd name="T0" fmla="*/ 12 w 16"/>
                <a:gd name="T1" fmla="*/ 1 h 19"/>
                <a:gd name="T2" fmla="*/ 13 w 16"/>
                <a:gd name="T3" fmla="*/ 2 h 19"/>
                <a:gd name="T4" fmla="*/ 13 w 16"/>
                <a:gd name="T5" fmla="*/ 4 h 19"/>
                <a:gd name="T6" fmla="*/ 14 w 16"/>
                <a:gd name="T7" fmla="*/ 6 h 19"/>
                <a:gd name="T8" fmla="*/ 14 w 16"/>
                <a:gd name="T9" fmla="*/ 8 h 19"/>
                <a:gd name="T10" fmla="*/ 14 w 16"/>
                <a:gd name="T11" fmla="*/ 11 h 19"/>
                <a:gd name="T12" fmla="*/ 14 w 16"/>
                <a:gd name="T13" fmla="*/ 12 h 19"/>
                <a:gd name="T14" fmla="*/ 15 w 16"/>
                <a:gd name="T15" fmla="*/ 14 h 19"/>
                <a:gd name="T16" fmla="*/ 15 w 16"/>
                <a:gd name="T17" fmla="*/ 15 h 19"/>
                <a:gd name="T18" fmla="*/ 14 w 16"/>
                <a:gd name="T19" fmla="*/ 17 h 19"/>
                <a:gd name="T20" fmla="*/ 11 w 16"/>
                <a:gd name="T21" fmla="*/ 17 h 19"/>
                <a:gd name="T22" fmla="*/ 9 w 16"/>
                <a:gd name="T23" fmla="*/ 18 h 19"/>
                <a:gd name="T24" fmla="*/ 6 w 16"/>
                <a:gd name="T25" fmla="*/ 18 h 19"/>
                <a:gd name="T26" fmla="*/ 4 w 16"/>
                <a:gd name="T27" fmla="*/ 17 h 19"/>
                <a:gd name="T28" fmla="*/ 1 w 16"/>
                <a:gd name="T29" fmla="*/ 16 h 19"/>
                <a:gd name="T30" fmla="*/ 0 w 16"/>
                <a:gd name="T31" fmla="*/ 14 h 19"/>
                <a:gd name="T32" fmla="*/ 0 w 16"/>
                <a:gd name="T33" fmla="*/ 13 h 19"/>
                <a:gd name="T34" fmla="*/ 0 w 16"/>
                <a:gd name="T35" fmla="*/ 11 h 19"/>
                <a:gd name="T36" fmla="*/ 1 w 16"/>
                <a:gd name="T37" fmla="*/ 9 h 19"/>
                <a:gd name="T38" fmla="*/ 1 w 16"/>
                <a:gd name="T39" fmla="*/ 8 h 19"/>
                <a:gd name="T40" fmla="*/ 1 w 16"/>
                <a:gd name="T41" fmla="*/ 5 h 19"/>
                <a:gd name="T42" fmla="*/ 1 w 16"/>
                <a:gd name="T43" fmla="*/ 4 h 19"/>
                <a:gd name="T44" fmla="*/ 1 w 16"/>
                <a:gd name="T45" fmla="*/ 2 h 19"/>
                <a:gd name="T46" fmla="*/ 1 w 16"/>
                <a:gd name="T47" fmla="*/ 1 h 19"/>
                <a:gd name="T48" fmla="*/ 2 w 16"/>
                <a:gd name="T49" fmla="*/ 2 h 19"/>
                <a:gd name="T50" fmla="*/ 2 w 16"/>
                <a:gd name="T51" fmla="*/ 4 h 19"/>
                <a:gd name="T52" fmla="*/ 2 w 16"/>
                <a:gd name="T53" fmla="*/ 6 h 19"/>
                <a:gd name="T54" fmla="*/ 2 w 16"/>
                <a:gd name="T55" fmla="*/ 9 h 19"/>
                <a:gd name="T56" fmla="*/ 2 w 16"/>
                <a:gd name="T57" fmla="*/ 11 h 19"/>
                <a:gd name="T58" fmla="*/ 3 w 16"/>
                <a:gd name="T59" fmla="*/ 13 h 19"/>
                <a:gd name="T60" fmla="*/ 4 w 16"/>
                <a:gd name="T61" fmla="*/ 14 h 19"/>
                <a:gd name="T62" fmla="*/ 4 w 16"/>
                <a:gd name="T63" fmla="*/ 14 h 19"/>
                <a:gd name="T64" fmla="*/ 6 w 16"/>
                <a:gd name="T65" fmla="*/ 14 h 19"/>
                <a:gd name="T66" fmla="*/ 8 w 16"/>
                <a:gd name="T67" fmla="*/ 14 h 19"/>
                <a:gd name="T68" fmla="*/ 9 w 16"/>
                <a:gd name="T69" fmla="*/ 14 h 19"/>
                <a:gd name="T70" fmla="*/ 11 w 16"/>
                <a:gd name="T71" fmla="*/ 14 h 19"/>
                <a:gd name="T72" fmla="*/ 11 w 16"/>
                <a:gd name="T73" fmla="*/ 13 h 19"/>
                <a:gd name="T74" fmla="*/ 11 w 16"/>
                <a:gd name="T75" fmla="*/ 11 h 19"/>
                <a:gd name="T76" fmla="*/ 11 w 16"/>
                <a:gd name="T77" fmla="*/ 10 h 19"/>
                <a:gd name="T78" fmla="*/ 11 w 16"/>
                <a:gd name="T79" fmla="*/ 5 h 19"/>
                <a:gd name="T80" fmla="*/ 11 w 16"/>
                <a:gd name="T81" fmla="*/ 3 h 19"/>
                <a:gd name="T82" fmla="*/ 11 w 16"/>
                <a:gd name="T83" fmla="*/ 2 h 19"/>
                <a:gd name="T84" fmla="*/ 11 w 16"/>
                <a:gd name="T85" fmla="*/ 0 h 19"/>
                <a:gd name="T86" fmla="*/ 12 w 16"/>
                <a:gd name="T87" fmla="*/ 1 h 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6"/>
                <a:gd name="T133" fmla="*/ 0 h 19"/>
                <a:gd name="T134" fmla="*/ 16 w 16"/>
                <a:gd name="T135" fmla="*/ 19 h 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6" h="19">
                  <a:moveTo>
                    <a:pt x="12" y="1"/>
                  </a:moveTo>
                  <a:lnTo>
                    <a:pt x="12" y="1"/>
                  </a:lnTo>
                  <a:lnTo>
                    <a:pt x="13" y="2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4" y="6"/>
                  </a:lnTo>
                  <a:lnTo>
                    <a:pt x="14" y="7"/>
                  </a:lnTo>
                  <a:lnTo>
                    <a:pt x="14" y="8"/>
                  </a:lnTo>
                  <a:lnTo>
                    <a:pt x="14" y="9"/>
                  </a:lnTo>
                  <a:lnTo>
                    <a:pt x="14" y="11"/>
                  </a:lnTo>
                  <a:lnTo>
                    <a:pt x="14" y="12"/>
                  </a:lnTo>
                  <a:lnTo>
                    <a:pt x="14" y="13"/>
                  </a:lnTo>
                  <a:lnTo>
                    <a:pt x="15" y="14"/>
                  </a:lnTo>
                  <a:lnTo>
                    <a:pt x="15" y="15"/>
                  </a:lnTo>
                  <a:lnTo>
                    <a:pt x="14" y="16"/>
                  </a:lnTo>
                  <a:lnTo>
                    <a:pt x="14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8" y="18"/>
                  </a:lnTo>
                  <a:lnTo>
                    <a:pt x="6" y="18"/>
                  </a:lnTo>
                  <a:lnTo>
                    <a:pt x="5" y="17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10"/>
                  </a:lnTo>
                  <a:lnTo>
                    <a:pt x="2" y="11"/>
                  </a:lnTo>
                  <a:lnTo>
                    <a:pt x="2" y="12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4" y="14"/>
                  </a:lnTo>
                  <a:lnTo>
                    <a:pt x="6" y="14"/>
                  </a:lnTo>
                  <a:lnTo>
                    <a:pt x="7" y="14"/>
                  </a:lnTo>
                  <a:lnTo>
                    <a:pt x="8" y="14"/>
                  </a:lnTo>
                  <a:lnTo>
                    <a:pt x="9" y="14"/>
                  </a:lnTo>
                  <a:lnTo>
                    <a:pt x="10" y="14"/>
                  </a:lnTo>
                  <a:lnTo>
                    <a:pt x="11" y="14"/>
                  </a:lnTo>
                  <a:lnTo>
                    <a:pt x="11" y="13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1" y="9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12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4" name="Freeform 655"/>
            <p:cNvSpPr>
              <a:spLocks/>
            </p:cNvSpPr>
            <p:nvPr/>
          </p:nvSpPr>
          <p:spPr bwMode="auto">
            <a:xfrm>
              <a:off x="844" y="3730"/>
              <a:ext cx="15" cy="18"/>
            </a:xfrm>
            <a:custGeom>
              <a:avLst/>
              <a:gdLst>
                <a:gd name="T0" fmla="*/ 0 w 15"/>
                <a:gd name="T1" fmla="*/ 1 h 18"/>
                <a:gd name="T2" fmla="*/ 0 w 15"/>
                <a:gd name="T3" fmla="*/ 2 h 18"/>
                <a:gd name="T4" fmla="*/ 0 w 15"/>
                <a:gd name="T5" fmla="*/ 4 h 18"/>
                <a:gd name="T6" fmla="*/ 0 w 15"/>
                <a:gd name="T7" fmla="*/ 6 h 18"/>
                <a:gd name="T8" fmla="*/ 0 w 15"/>
                <a:gd name="T9" fmla="*/ 10 h 18"/>
                <a:gd name="T10" fmla="*/ 0 w 15"/>
                <a:gd name="T11" fmla="*/ 12 h 18"/>
                <a:gd name="T12" fmla="*/ 0 w 15"/>
                <a:gd name="T13" fmla="*/ 13 h 18"/>
                <a:gd name="T14" fmla="*/ 1 w 15"/>
                <a:gd name="T15" fmla="*/ 15 h 18"/>
                <a:gd name="T16" fmla="*/ 1 w 15"/>
                <a:gd name="T17" fmla="*/ 16 h 18"/>
                <a:gd name="T18" fmla="*/ 4 w 15"/>
                <a:gd name="T19" fmla="*/ 17 h 18"/>
                <a:gd name="T20" fmla="*/ 6 w 15"/>
                <a:gd name="T21" fmla="*/ 17 h 18"/>
                <a:gd name="T22" fmla="*/ 9 w 15"/>
                <a:gd name="T23" fmla="*/ 17 h 18"/>
                <a:gd name="T24" fmla="*/ 11 w 15"/>
                <a:gd name="T25" fmla="*/ 16 h 18"/>
                <a:gd name="T26" fmla="*/ 13 w 15"/>
                <a:gd name="T27" fmla="*/ 15 h 18"/>
                <a:gd name="T28" fmla="*/ 14 w 15"/>
                <a:gd name="T29" fmla="*/ 13 h 18"/>
                <a:gd name="T30" fmla="*/ 13 w 15"/>
                <a:gd name="T31" fmla="*/ 12 h 18"/>
                <a:gd name="T32" fmla="*/ 13 w 15"/>
                <a:gd name="T33" fmla="*/ 10 h 18"/>
                <a:gd name="T34" fmla="*/ 13 w 15"/>
                <a:gd name="T35" fmla="*/ 9 h 18"/>
                <a:gd name="T36" fmla="*/ 13 w 15"/>
                <a:gd name="T37" fmla="*/ 7 h 18"/>
                <a:gd name="T38" fmla="*/ 12 w 15"/>
                <a:gd name="T39" fmla="*/ 5 h 18"/>
                <a:gd name="T40" fmla="*/ 12 w 15"/>
                <a:gd name="T41" fmla="*/ 4 h 18"/>
                <a:gd name="T42" fmla="*/ 11 w 15"/>
                <a:gd name="T43" fmla="*/ 2 h 18"/>
                <a:gd name="T44" fmla="*/ 11 w 15"/>
                <a:gd name="T45" fmla="*/ 1 h 18"/>
                <a:gd name="T46" fmla="*/ 11 w 15"/>
                <a:gd name="T47" fmla="*/ 0 h 18"/>
                <a:gd name="T48" fmla="*/ 11 w 15"/>
                <a:gd name="T49" fmla="*/ 1 h 18"/>
                <a:gd name="T50" fmla="*/ 11 w 15"/>
                <a:gd name="T51" fmla="*/ 3 h 18"/>
                <a:gd name="T52" fmla="*/ 11 w 15"/>
                <a:gd name="T53" fmla="*/ 4 h 18"/>
                <a:gd name="T54" fmla="*/ 11 w 15"/>
                <a:gd name="T55" fmla="*/ 7 h 18"/>
                <a:gd name="T56" fmla="*/ 11 w 15"/>
                <a:gd name="T57" fmla="*/ 9 h 18"/>
                <a:gd name="T58" fmla="*/ 11 w 15"/>
                <a:gd name="T59" fmla="*/ 11 h 18"/>
                <a:gd name="T60" fmla="*/ 11 w 15"/>
                <a:gd name="T61" fmla="*/ 13 h 18"/>
                <a:gd name="T62" fmla="*/ 9 w 15"/>
                <a:gd name="T63" fmla="*/ 13 h 18"/>
                <a:gd name="T64" fmla="*/ 8 w 15"/>
                <a:gd name="T65" fmla="*/ 13 h 18"/>
                <a:gd name="T66" fmla="*/ 6 w 15"/>
                <a:gd name="T67" fmla="*/ 14 h 18"/>
                <a:gd name="T68" fmla="*/ 5 w 15"/>
                <a:gd name="T69" fmla="*/ 14 h 18"/>
                <a:gd name="T70" fmla="*/ 4 w 15"/>
                <a:gd name="T71" fmla="*/ 13 h 18"/>
                <a:gd name="T72" fmla="*/ 3 w 15"/>
                <a:gd name="T73" fmla="*/ 13 h 18"/>
                <a:gd name="T74" fmla="*/ 2 w 15"/>
                <a:gd name="T75" fmla="*/ 11 h 18"/>
                <a:gd name="T76" fmla="*/ 2 w 15"/>
                <a:gd name="T77" fmla="*/ 9 h 18"/>
                <a:gd name="T78" fmla="*/ 1 w 15"/>
                <a:gd name="T79" fmla="*/ 7 h 18"/>
                <a:gd name="T80" fmla="*/ 1 w 15"/>
                <a:gd name="T81" fmla="*/ 4 h 18"/>
                <a:gd name="T82" fmla="*/ 1 w 15"/>
                <a:gd name="T83" fmla="*/ 2 h 18"/>
                <a:gd name="T84" fmla="*/ 1 w 15"/>
                <a:gd name="T85" fmla="*/ 1 h 1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5"/>
                <a:gd name="T130" fmla="*/ 0 h 18"/>
                <a:gd name="T131" fmla="*/ 15 w 15"/>
                <a:gd name="T132" fmla="*/ 18 h 1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5" h="18">
                  <a:moveTo>
                    <a:pt x="0" y="1"/>
                  </a:move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3" y="17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9" y="17"/>
                  </a:lnTo>
                  <a:lnTo>
                    <a:pt x="10" y="17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3" y="15"/>
                  </a:lnTo>
                  <a:lnTo>
                    <a:pt x="13" y="14"/>
                  </a:lnTo>
                  <a:lnTo>
                    <a:pt x="14" y="13"/>
                  </a:lnTo>
                  <a:lnTo>
                    <a:pt x="14" y="12"/>
                  </a:lnTo>
                  <a:lnTo>
                    <a:pt x="13" y="12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9"/>
                  </a:lnTo>
                  <a:lnTo>
                    <a:pt x="13" y="8"/>
                  </a:lnTo>
                  <a:lnTo>
                    <a:pt x="13" y="7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1" y="2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3"/>
                  </a:lnTo>
                  <a:lnTo>
                    <a:pt x="10" y="13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7" y="14"/>
                  </a:lnTo>
                  <a:lnTo>
                    <a:pt x="6" y="14"/>
                  </a:lnTo>
                  <a:lnTo>
                    <a:pt x="5" y="14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5" name="Freeform 656"/>
            <p:cNvSpPr>
              <a:spLocks/>
            </p:cNvSpPr>
            <p:nvPr/>
          </p:nvSpPr>
          <p:spPr bwMode="auto">
            <a:xfrm>
              <a:off x="829" y="3731"/>
              <a:ext cx="12" cy="18"/>
            </a:xfrm>
            <a:custGeom>
              <a:avLst/>
              <a:gdLst>
                <a:gd name="T0" fmla="*/ 0 w 12"/>
                <a:gd name="T1" fmla="*/ 13 h 18"/>
                <a:gd name="T2" fmla="*/ 1 w 12"/>
                <a:gd name="T3" fmla="*/ 15 h 18"/>
                <a:gd name="T4" fmla="*/ 2 w 12"/>
                <a:gd name="T5" fmla="*/ 16 h 18"/>
                <a:gd name="T6" fmla="*/ 3 w 12"/>
                <a:gd name="T7" fmla="*/ 17 h 18"/>
                <a:gd name="T8" fmla="*/ 6 w 12"/>
                <a:gd name="T9" fmla="*/ 17 h 18"/>
                <a:gd name="T10" fmla="*/ 8 w 12"/>
                <a:gd name="T11" fmla="*/ 17 h 18"/>
                <a:gd name="T12" fmla="*/ 10 w 12"/>
                <a:gd name="T13" fmla="*/ 16 h 18"/>
                <a:gd name="T14" fmla="*/ 11 w 12"/>
                <a:gd name="T15" fmla="*/ 15 h 18"/>
                <a:gd name="T16" fmla="*/ 11 w 12"/>
                <a:gd name="T17" fmla="*/ 13 h 18"/>
                <a:gd name="T18" fmla="*/ 11 w 12"/>
                <a:gd name="T19" fmla="*/ 12 h 18"/>
                <a:gd name="T20" fmla="*/ 11 w 12"/>
                <a:gd name="T21" fmla="*/ 10 h 18"/>
                <a:gd name="T22" fmla="*/ 11 w 12"/>
                <a:gd name="T23" fmla="*/ 8 h 18"/>
                <a:gd name="T24" fmla="*/ 10 w 12"/>
                <a:gd name="T25" fmla="*/ 6 h 18"/>
                <a:gd name="T26" fmla="*/ 10 w 12"/>
                <a:gd name="T27" fmla="*/ 4 h 18"/>
                <a:gd name="T28" fmla="*/ 10 w 12"/>
                <a:gd name="T29" fmla="*/ 2 h 18"/>
                <a:gd name="T30" fmla="*/ 10 w 12"/>
                <a:gd name="T31" fmla="*/ 0 h 18"/>
                <a:gd name="T32" fmla="*/ 10 w 12"/>
                <a:gd name="T33" fmla="*/ 1 h 18"/>
                <a:gd name="T34" fmla="*/ 10 w 12"/>
                <a:gd name="T35" fmla="*/ 3 h 18"/>
                <a:gd name="T36" fmla="*/ 10 w 12"/>
                <a:gd name="T37" fmla="*/ 5 h 18"/>
                <a:gd name="T38" fmla="*/ 10 w 12"/>
                <a:gd name="T39" fmla="*/ 7 h 18"/>
                <a:gd name="T40" fmla="*/ 10 w 12"/>
                <a:gd name="T41" fmla="*/ 10 h 18"/>
                <a:gd name="T42" fmla="*/ 9 w 12"/>
                <a:gd name="T43" fmla="*/ 11 h 18"/>
                <a:gd name="T44" fmla="*/ 9 w 12"/>
                <a:gd name="T45" fmla="*/ 13 h 18"/>
                <a:gd name="T46" fmla="*/ 8 w 12"/>
                <a:gd name="T47" fmla="*/ 13 h 18"/>
                <a:gd name="T48" fmla="*/ 7 w 12"/>
                <a:gd name="T49" fmla="*/ 13 h 18"/>
                <a:gd name="T50" fmla="*/ 6 w 12"/>
                <a:gd name="T51" fmla="*/ 13 h 18"/>
                <a:gd name="T52" fmla="*/ 5 w 12"/>
                <a:gd name="T53" fmla="*/ 13 h 18"/>
                <a:gd name="T54" fmla="*/ 3 w 12"/>
                <a:gd name="T55" fmla="*/ 13 h 18"/>
                <a:gd name="T56" fmla="*/ 3 w 12"/>
                <a:gd name="T57" fmla="*/ 13 h 18"/>
                <a:gd name="T58" fmla="*/ 1 w 12"/>
                <a:gd name="T59" fmla="*/ 13 h 18"/>
                <a:gd name="T60" fmla="*/ 1 w 12"/>
                <a:gd name="T61" fmla="*/ 11 h 18"/>
                <a:gd name="T62" fmla="*/ 1 w 12"/>
                <a:gd name="T63" fmla="*/ 10 h 18"/>
                <a:gd name="T64" fmla="*/ 1 w 12"/>
                <a:gd name="T65" fmla="*/ 8 h 18"/>
                <a:gd name="T66" fmla="*/ 1 w 12"/>
                <a:gd name="T67" fmla="*/ 5 h 18"/>
                <a:gd name="T68" fmla="*/ 1 w 12"/>
                <a:gd name="T69" fmla="*/ 3 h 18"/>
                <a:gd name="T70" fmla="*/ 1 w 12"/>
                <a:gd name="T71" fmla="*/ 1 h 18"/>
                <a:gd name="T72" fmla="*/ 1 w 12"/>
                <a:gd name="T73" fmla="*/ 0 h 18"/>
                <a:gd name="T74" fmla="*/ 0 w 12"/>
                <a:gd name="T75" fmla="*/ 1 h 1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2"/>
                <a:gd name="T115" fmla="*/ 0 h 18"/>
                <a:gd name="T116" fmla="*/ 12 w 12"/>
                <a:gd name="T117" fmla="*/ 18 h 1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2" h="18">
                  <a:moveTo>
                    <a:pt x="0" y="1"/>
                  </a:moveTo>
                  <a:lnTo>
                    <a:pt x="0" y="13"/>
                  </a:lnTo>
                  <a:lnTo>
                    <a:pt x="0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2" y="16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10" y="16"/>
                  </a:lnTo>
                  <a:lnTo>
                    <a:pt x="11" y="15"/>
                  </a:lnTo>
                  <a:lnTo>
                    <a:pt x="11" y="14"/>
                  </a:lnTo>
                  <a:lnTo>
                    <a:pt x="11" y="13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0" y="0"/>
                  </a:lnTo>
                  <a:lnTo>
                    <a:pt x="10" y="1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9" y="11"/>
                  </a:lnTo>
                  <a:lnTo>
                    <a:pt x="9" y="12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6" name="Freeform 657"/>
            <p:cNvSpPr>
              <a:spLocks/>
            </p:cNvSpPr>
            <p:nvPr/>
          </p:nvSpPr>
          <p:spPr bwMode="auto">
            <a:xfrm>
              <a:off x="859" y="3729"/>
              <a:ext cx="18" cy="18"/>
            </a:xfrm>
            <a:custGeom>
              <a:avLst/>
              <a:gdLst>
                <a:gd name="T0" fmla="*/ 0 w 18"/>
                <a:gd name="T1" fmla="*/ 2 h 18"/>
                <a:gd name="T2" fmla="*/ 1 w 18"/>
                <a:gd name="T3" fmla="*/ 4 h 18"/>
                <a:gd name="T4" fmla="*/ 1 w 18"/>
                <a:gd name="T5" fmla="*/ 5 h 18"/>
                <a:gd name="T6" fmla="*/ 1 w 18"/>
                <a:gd name="T7" fmla="*/ 7 h 18"/>
                <a:gd name="T8" fmla="*/ 1 w 18"/>
                <a:gd name="T9" fmla="*/ 9 h 18"/>
                <a:gd name="T10" fmla="*/ 1 w 18"/>
                <a:gd name="T11" fmla="*/ 11 h 18"/>
                <a:gd name="T12" fmla="*/ 2 w 18"/>
                <a:gd name="T13" fmla="*/ 13 h 18"/>
                <a:gd name="T14" fmla="*/ 2 w 18"/>
                <a:gd name="T15" fmla="*/ 14 h 18"/>
                <a:gd name="T16" fmla="*/ 3 w 18"/>
                <a:gd name="T17" fmla="*/ 16 h 18"/>
                <a:gd name="T18" fmla="*/ 5 w 18"/>
                <a:gd name="T19" fmla="*/ 17 h 18"/>
                <a:gd name="T20" fmla="*/ 8 w 18"/>
                <a:gd name="T21" fmla="*/ 17 h 18"/>
                <a:gd name="T22" fmla="*/ 10 w 18"/>
                <a:gd name="T23" fmla="*/ 17 h 18"/>
                <a:gd name="T24" fmla="*/ 13 w 18"/>
                <a:gd name="T25" fmla="*/ 16 h 18"/>
                <a:gd name="T26" fmla="*/ 16 w 18"/>
                <a:gd name="T27" fmla="*/ 16 h 18"/>
                <a:gd name="T28" fmla="*/ 17 w 18"/>
                <a:gd name="T29" fmla="*/ 14 h 18"/>
                <a:gd name="T30" fmla="*/ 17 w 18"/>
                <a:gd name="T31" fmla="*/ 12 h 18"/>
                <a:gd name="T32" fmla="*/ 16 w 18"/>
                <a:gd name="T33" fmla="*/ 12 h 18"/>
                <a:gd name="T34" fmla="*/ 16 w 18"/>
                <a:gd name="T35" fmla="*/ 10 h 18"/>
                <a:gd name="T36" fmla="*/ 14 w 18"/>
                <a:gd name="T37" fmla="*/ 8 h 18"/>
                <a:gd name="T38" fmla="*/ 13 w 18"/>
                <a:gd name="T39" fmla="*/ 7 h 18"/>
                <a:gd name="T40" fmla="*/ 12 w 18"/>
                <a:gd name="T41" fmla="*/ 4 h 18"/>
                <a:gd name="T42" fmla="*/ 11 w 18"/>
                <a:gd name="T43" fmla="*/ 3 h 18"/>
                <a:gd name="T44" fmla="*/ 10 w 18"/>
                <a:gd name="T45" fmla="*/ 1 h 18"/>
                <a:gd name="T46" fmla="*/ 10 w 18"/>
                <a:gd name="T47" fmla="*/ 1 h 18"/>
                <a:gd name="T48" fmla="*/ 9 w 18"/>
                <a:gd name="T49" fmla="*/ 0 h 18"/>
                <a:gd name="T50" fmla="*/ 10 w 18"/>
                <a:gd name="T51" fmla="*/ 1 h 18"/>
                <a:gd name="T52" fmla="*/ 10 w 18"/>
                <a:gd name="T53" fmla="*/ 3 h 18"/>
                <a:gd name="T54" fmla="*/ 11 w 18"/>
                <a:gd name="T55" fmla="*/ 4 h 18"/>
                <a:gd name="T56" fmla="*/ 12 w 18"/>
                <a:gd name="T57" fmla="*/ 6 h 18"/>
                <a:gd name="T58" fmla="*/ 13 w 18"/>
                <a:gd name="T59" fmla="*/ 7 h 18"/>
                <a:gd name="T60" fmla="*/ 13 w 18"/>
                <a:gd name="T61" fmla="*/ 8 h 18"/>
                <a:gd name="T62" fmla="*/ 13 w 18"/>
                <a:gd name="T63" fmla="*/ 10 h 18"/>
                <a:gd name="T64" fmla="*/ 13 w 18"/>
                <a:gd name="T65" fmla="*/ 11 h 18"/>
                <a:gd name="T66" fmla="*/ 11 w 18"/>
                <a:gd name="T67" fmla="*/ 12 h 18"/>
                <a:gd name="T68" fmla="*/ 10 w 18"/>
                <a:gd name="T69" fmla="*/ 13 h 18"/>
                <a:gd name="T70" fmla="*/ 8 w 18"/>
                <a:gd name="T71" fmla="*/ 13 h 18"/>
                <a:gd name="T72" fmla="*/ 7 w 18"/>
                <a:gd name="T73" fmla="*/ 13 h 18"/>
                <a:gd name="T74" fmla="*/ 5 w 18"/>
                <a:gd name="T75" fmla="*/ 13 h 18"/>
                <a:gd name="T76" fmla="*/ 4 w 18"/>
                <a:gd name="T77" fmla="*/ 13 h 18"/>
                <a:gd name="T78" fmla="*/ 4 w 18"/>
                <a:gd name="T79" fmla="*/ 11 h 18"/>
                <a:gd name="T80" fmla="*/ 4 w 18"/>
                <a:gd name="T81" fmla="*/ 10 h 18"/>
                <a:gd name="T82" fmla="*/ 4 w 18"/>
                <a:gd name="T83" fmla="*/ 8 h 18"/>
                <a:gd name="T84" fmla="*/ 3 w 18"/>
                <a:gd name="T85" fmla="*/ 5 h 18"/>
                <a:gd name="T86" fmla="*/ 3 w 18"/>
                <a:gd name="T87" fmla="*/ 4 h 18"/>
                <a:gd name="T88" fmla="*/ 2 w 18"/>
                <a:gd name="T89" fmla="*/ 2 h 18"/>
                <a:gd name="T90" fmla="*/ 1 w 18"/>
                <a:gd name="T91" fmla="*/ 1 h 18"/>
                <a:gd name="T92" fmla="*/ 0 w 18"/>
                <a:gd name="T93" fmla="*/ 1 h 1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8"/>
                <a:gd name="T142" fmla="*/ 0 h 18"/>
                <a:gd name="T143" fmla="*/ 18 w 18"/>
                <a:gd name="T144" fmla="*/ 18 h 1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8" h="18">
                  <a:moveTo>
                    <a:pt x="0" y="2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1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3" y="16"/>
                  </a:lnTo>
                  <a:lnTo>
                    <a:pt x="4" y="16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8" y="17"/>
                  </a:lnTo>
                  <a:lnTo>
                    <a:pt x="9" y="17"/>
                  </a:lnTo>
                  <a:lnTo>
                    <a:pt x="10" y="17"/>
                  </a:lnTo>
                  <a:lnTo>
                    <a:pt x="12" y="17"/>
                  </a:lnTo>
                  <a:lnTo>
                    <a:pt x="13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5"/>
                  </a:lnTo>
                  <a:lnTo>
                    <a:pt x="17" y="14"/>
                  </a:lnTo>
                  <a:lnTo>
                    <a:pt x="17" y="13"/>
                  </a:lnTo>
                  <a:lnTo>
                    <a:pt x="17" y="12"/>
                  </a:lnTo>
                  <a:lnTo>
                    <a:pt x="17" y="13"/>
                  </a:lnTo>
                  <a:lnTo>
                    <a:pt x="16" y="12"/>
                  </a:lnTo>
                  <a:lnTo>
                    <a:pt x="16" y="11"/>
                  </a:lnTo>
                  <a:lnTo>
                    <a:pt x="16" y="10"/>
                  </a:lnTo>
                  <a:lnTo>
                    <a:pt x="15" y="10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2" y="4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9" y="0"/>
                  </a:lnTo>
                  <a:lnTo>
                    <a:pt x="10" y="1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8"/>
                  </a:lnTo>
                  <a:lnTo>
                    <a:pt x="13" y="9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2" y="12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4" y="9"/>
                  </a:lnTo>
                  <a:lnTo>
                    <a:pt x="4" y="8"/>
                  </a:lnTo>
                  <a:lnTo>
                    <a:pt x="3" y="6"/>
                  </a:lnTo>
                  <a:lnTo>
                    <a:pt x="3" y="5"/>
                  </a:lnTo>
                  <a:lnTo>
                    <a:pt x="3" y="4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7" name="Freeform 658"/>
            <p:cNvSpPr>
              <a:spLocks/>
            </p:cNvSpPr>
            <p:nvPr/>
          </p:nvSpPr>
          <p:spPr bwMode="auto">
            <a:xfrm>
              <a:off x="743" y="3715"/>
              <a:ext cx="7" cy="2"/>
            </a:xfrm>
            <a:custGeom>
              <a:avLst/>
              <a:gdLst>
                <a:gd name="T0" fmla="*/ 6 w 7"/>
                <a:gd name="T1" fmla="*/ 1 h 2"/>
                <a:gd name="T2" fmla="*/ 0 w 7"/>
                <a:gd name="T3" fmla="*/ 1 h 2"/>
                <a:gd name="T4" fmla="*/ 6 w 7"/>
                <a:gd name="T5" fmla="*/ 0 h 2"/>
                <a:gd name="T6" fmla="*/ 6 w 7"/>
                <a:gd name="T7" fmla="*/ 1 h 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2"/>
                <a:gd name="T14" fmla="*/ 7 w 7"/>
                <a:gd name="T15" fmla="*/ 2 h 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2">
                  <a:moveTo>
                    <a:pt x="6" y="1"/>
                  </a:moveTo>
                  <a:lnTo>
                    <a:pt x="0" y="1"/>
                  </a:lnTo>
                  <a:lnTo>
                    <a:pt x="6" y="0"/>
                  </a:lnTo>
                  <a:lnTo>
                    <a:pt x="6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8" name="Line 659"/>
            <p:cNvSpPr>
              <a:spLocks noChangeShapeType="1"/>
            </p:cNvSpPr>
            <p:nvPr/>
          </p:nvSpPr>
          <p:spPr bwMode="auto">
            <a:xfrm>
              <a:off x="755" y="3718"/>
              <a:ext cx="129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29" name="Line 660"/>
            <p:cNvSpPr>
              <a:spLocks noChangeShapeType="1"/>
            </p:cNvSpPr>
            <p:nvPr/>
          </p:nvSpPr>
          <p:spPr bwMode="auto">
            <a:xfrm>
              <a:off x="759" y="3718"/>
              <a:ext cx="12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30" name="Freeform 661"/>
            <p:cNvSpPr>
              <a:spLocks/>
            </p:cNvSpPr>
            <p:nvPr/>
          </p:nvSpPr>
          <p:spPr bwMode="auto">
            <a:xfrm>
              <a:off x="883" y="3713"/>
              <a:ext cx="9" cy="4"/>
            </a:xfrm>
            <a:custGeom>
              <a:avLst/>
              <a:gdLst>
                <a:gd name="T0" fmla="*/ 7 w 9"/>
                <a:gd name="T1" fmla="*/ 0 h 4"/>
                <a:gd name="T2" fmla="*/ 5 w 9"/>
                <a:gd name="T3" fmla="*/ 2 h 4"/>
                <a:gd name="T4" fmla="*/ 6 w 9"/>
                <a:gd name="T5" fmla="*/ 0 h 4"/>
                <a:gd name="T6" fmla="*/ 4 w 9"/>
                <a:gd name="T7" fmla="*/ 2 h 4"/>
                <a:gd name="T8" fmla="*/ 5 w 9"/>
                <a:gd name="T9" fmla="*/ 0 h 4"/>
                <a:gd name="T10" fmla="*/ 2 w 9"/>
                <a:gd name="T11" fmla="*/ 2 h 4"/>
                <a:gd name="T12" fmla="*/ 3 w 9"/>
                <a:gd name="T13" fmla="*/ 0 h 4"/>
                <a:gd name="T14" fmla="*/ 1 w 9"/>
                <a:gd name="T15" fmla="*/ 2 h 4"/>
                <a:gd name="T16" fmla="*/ 1 w 9"/>
                <a:gd name="T17" fmla="*/ 0 h 4"/>
                <a:gd name="T18" fmla="*/ 0 w 9"/>
                <a:gd name="T19" fmla="*/ 2 h 4"/>
                <a:gd name="T20" fmla="*/ 2 w 9"/>
                <a:gd name="T21" fmla="*/ 3 h 4"/>
                <a:gd name="T22" fmla="*/ 1 w 9"/>
                <a:gd name="T23" fmla="*/ 2 h 4"/>
                <a:gd name="T24" fmla="*/ 3 w 9"/>
                <a:gd name="T25" fmla="*/ 3 h 4"/>
                <a:gd name="T26" fmla="*/ 2 w 9"/>
                <a:gd name="T27" fmla="*/ 2 h 4"/>
                <a:gd name="T28" fmla="*/ 5 w 9"/>
                <a:gd name="T29" fmla="*/ 3 h 4"/>
                <a:gd name="T30" fmla="*/ 3 w 9"/>
                <a:gd name="T31" fmla="*/ 2 h 4"/>
                <a:gd name="T32" fmla="*/ 6 w 9"/>
                <a:gd name="T33" fmla="*/ 3 h 4"/>
                <a:gd name="T34" fmla="*/ 5 w 9"/>
                <a:gd name="T35" fmla="*/ 2 h 4"/>
                <a:gd name="T36" fmla="*/ 6 w 9"/>
                <a:gd name="T37" fmla="*/ 3 h 4"/>
                <a:gd name="T38" fmla="*/ 6 w 9"/>
                <a:gd name="T39" fmla="*/ 2 h 4"/>
                <a:gd name="T40" fmla="*/ 8 w 9"/>
                <a:gd name="T41" fmla="*/ 3 h 4"/>
                <a:gd name="T42" fmla="*/ 6 w 9"/>
                <a:gd name="T43" fmla="*/ 2 h 4"/>
                <a:gd name="T44" fmla="*/ 7 w 9"/>
                <a:gd name="T45" fmla="*/ 0 h 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"/>
                <a:gd name="T70" fmla="*/ 0 h 4"/>
                <a:gd name="T71" fmla="*/ 9 w 9"/>
                <a:gd name="T72" fmla="*/ 4 h 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" h="4">
                  <a:moveTo>
                    <a:pt x="7" y="0"/>
                  </a:moveTo>
                  <a:lnTo>
                    <a:pt x="5" y="2"/>
                  </a:lnTo>
                  <a:lnTo>
                    <a:pt x="6" y="0"/>
                  </a:lnTo>
                  <a:lnTo>
                    <a:pt x="4" y="2"/>
                  </a:lnTo>
                  <a:lnTo>
                    <a:pt x="5" y="0"/>
                  </a:lnTo>
                  <a:lnTo>
                    <a:pt x="2" y="2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1" y="2"/>
                  </a:lnTo>
                  <a:lnTo>
                    <a:pt x="3" y="3"/>
                  </a:lnTo>
                  <a:lnTo>
                    <a:pt x="2" y="2"/>
                  </a:lnTo>
                  <a:lnTo>
                    <a:pt x="5" y="3"/>
                  </a:lnTo>
                  <a:lnTo>
                    <a:pt x="3" y="2"/>
                  </a:lnTo>
                  <a:lnTo>
                    <a:pt x="6" y="3"/>
                  </a:lnTo>
                  <a:lnTo>
                    <a:pt x="5" y="2"/>
                  </a:lnTo>
                  <a:lnTo>
                    <a:pt x="6" y="3"/>
                  </a:lnTo>
                  <a:lnTo>
                    <a:pt x="6" y="2"/>
                  </a:lnTo>
                  <a:lnTo>
                    <a:pt x="8" y="3"/>
                  </a:lnTo>
                  <a:lnTo>
                    <a:pt x="6" y="2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1" name="Freeform 662"/>
            <p:cNvSpPr>
              <a:spLocks/>
            </p:cNvSpPr>
            <p:nvPr/>
          </p:nvSpPr>
          <p:spPr bwMode="auto">
            <a:xfrm>
              <a:off x="684" y="3745"/>
              <a:ext cx="272" cy="67"/>
            </a:xfrm>
            <a:custGeom>
              <a:avLst/>
              <a:gdLst>
                <a:gd name="T0" fmla="*/ 0 w 272"/>
                <a:gd name="T1" fmla="*/ 5 h 67"/>
                <a:gd name="T2" fmla="*/ 11 w 272"/>
                <a:gd name="T3" fmla="*/ 19 h 67"/>
                <a:gd name="T4" fmla="*/ 25 w 272"/>
                <a:gd name="T5" fmla="*/ 31 h 67"/>
                <a:gd name="T6" fmla="*/ 40 w 272"/>
                <a:gd name="T7" fmla="*/ 41 h 67"/>
                <a:gd name="T8" fmla="*/ 57 w 272"/>
                <a:gd name="T9" fmla="*/ 50 h 67"/>
                <a:gd name="T10" fmla="*/ 75 w 272"/>
                <a:gd name="T11" fmla="*/ 57 h 67"/>
                <a:gd name="T12" fmla="*/ 94 w 272"/>
                <a:gd name="T13" fmla="*/ 62 h 67"/>
                <a:gd name="T14" fmla="*/ 114 w 272"/>
                <a:gd name="T15" fmla="*/ 65 h 67"/>
                <a:gd name="T16" fmla="*/ 134 w 272"/>
                <a:gd name="T17" fmla="*/ 66 h 67"/>
                <a:gd name="T18" fmla="*/ 154 w 272"/>
                <a:gd name="T19" fmla="*/ 65 h 67"/>
                <a:gd name="T20" fmla="*/ 174 w 272"/>
                <a:gd name="T21" fmla="*/ 62 h 67"/>
                <a:gd name="T22" fmla="*/ 194 w 272"/>
                <a:gd name="T23" fmla="*/ 57 h 67"/>
                <a:gd name="T24" fmla="*/ 212 w 272"/>
                <a:gd name="T25" fmla="*/ 50 h 67"/>
                <a:gd name="T26" fmla="*/ 229 w 272"/>
                <a:gd name="T27" fmla="*/ 41 h 67"/>
                <a:gd name="T28" fmla="*/ 245 w 272"/>
                <a:gd name="T29" fmla="*/ 30 h 67"/>
                <a:gd name="T30" fmla="*/ 259 w 272"/>
                <a:gd name="T31" fmla="*/ 16 h 67"/>
                <a:gd name="T32" fmla="*/ 271 w 272"/>
                <a:gd name="T33" fmla="*/ 0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2"/>
                <a:gd name="T52" fmla="*/ 0 h 67"/>
                <a:gd name="T53" fmla="*/ 272 w 272"/>
                <a:gd name="T54" fmla="*/ 67 h 6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2" h="67">
                  <a:moveTo>
                    <a:pt x="0" y="5"/>
                  </a:moveTo>
                  <a:lnTo>
                    <a:pt x="11" y="19"/>
                  </a:lnTo>
                  <a:lnTo>
                    <a:pt x="25" y="31"/>
                  </a:lnTo>
                  <a:lnTo>
                    <a:pt x="40" y="41"/>
                  </a:lnTo>
                  <a:lnTo>
                    <a:pt x="57" y="50"/>
                  </a:lnTo>
                  <a:lnTo>
                    <a:pt x="75" y="57"/>
                  </a:lnTo>
                  <a:lnTo>
                    <a:pt x="94" y="62"/>
                  </a:lnTo>
                  <a:lnTo>
                    <a:pt x="114" y="65"/>
                  </a:lnTo>
                  <a:lnTo>
                    <a:pt x="134" y="66"/>
                  </a:lnTo>
                  <a:lnTo>
                    <a:pt x="154" y="65"/>
                  </a:lnTo>
                  <a:lnTo>
                    <a:pt x="174" y="62"/>
                  </a:lnTo>
                  <a:lnTo>
                    <a:pt x="194" y="57"/>
                  </a:lnTo>
                  <a:lnTo>
                    <a:pt x="212" y="50"/>
                  </a:lnTo>
                  <a:lnTo>
                    <a:pt x="229" y="41"/>
                  </a:lnTo>
                  <a:lnTo>
                    <a:pt x="245" y="30"/>
                  </a:lnTo>
                  <a:lnTo>
                    <a:pt x="259" y="16"/>
                  </a:lnTo>
                  <a:lnTo>
                    <a:pt x="271" y="0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2" name="Freeform 663"/>
            <p:cNvSpPr>
              <a:spLocks/>
            </p:cNvSpPr>
            <p:nvPr/>
          </p:nvSpPr>
          <p:spPr bwMode="auto">
            <a:xfrm>
              <a:off x="673" y="3719"/>
              <a:ext cx="2" cy="20"/>
            </a:xfrm>
            <a:custGeom>
              <a:avLst/>
              <a:gdLst>
                <a:gd name="T0" fmla="*/ 1 w 2"/>
                <a:gd name="T1" fmla="*/ 10 h 20"/>
                <a:gd name="T2" fmla="*/ 1 w 2"/>
                <a:gd name="T3" fmla="*/ 11 h 20"/>
                <a:gd name="T4" fmla="*/ 1 w 2"/>
                <a:gd name="T5" fmla="*/ 11 h 20"/>
                <a:gd name="T6" fmla="*/ 1 w 2"/>
                <a:gd name="T7" fmla="*/ 13 h 20"/>
                <a:gd name="T8" fmla="*/ 1 w 2"/>
                <a:gd name="T9" fmla="*/ 14 h 20"/>
                <a:gd name="T10" fmla="*/ 1 w 2"/>
                <a:gd name="T11" fmla="*/ 14 h 20"/>
                <a:gd name="T12" fmla="*/ 1 w 2"/>
                <a:gd name="T13" fmla="*/ 15 h 20"/>
                <a:gd name="T14" fmla="*/ 1 w 2"/>
                <a:gd name="T15" fmla="*/ 16 h 20"/>
                <a:gd name="T16" fmla="*/ 1 w 2"/>
                <a:gd name="T17" fmla="*/ 17 h 20"/>
                <a:gd name="T18" fmla="*/ 1 w 2"/>
                <a:gd name="T19" fmla="*/ 17 h 20"/>
                <a:gd name="T20" fmla="*/ 1 w 2"/>
                <a:gd name="T21" fmla="*/ 17 h 20"/>
                <a:gd name="T22" fmla="*/ 0 w 2"/>
                <a:gd name="T23" fmla="*/ 17 h 20"/>
                <a:gd name="T24" fmla="*/ 0 w 2"/>
                <a:gd name="T25" fmla="*/ 17 h 20"/>
                <a:gd name="T26" fmla="*/ 0 w 2"/>
                <a:gd name="T27" fmla="*/ 17 h 20"/>
                <a:gd name="T28" fmla="*/ 0 w 2"/>
                <a:gd name="T29" fmla="*/ 16 h 20"/>
                <a:gd name="T30" fmla="*/ 0 w 2"/>
                <a:gd name="T31" fmla="*/ 16 h 20"/>
                <a:gd name="T32" fmla="*/ 0 w 2"/>
                <a:gd name="T33" fmla="*/ 17 h 20"/>
                <a:gd name="T34" fmla="*/ 0 w 2"/>
                <a:gd name="T35" fmla="*/ 17 h 20"/>
                <a:gd name="T36" fmla="*/ 0 w 2"/>
                <a:gd name="T37" fmla="*/ 17 h 20"/>
                <a:gd name="T38" fmla="*/ 0 w 2"/>
                <a:gd name="T39" fmla="*/ 18 h 20"/>
                <a:gd name="T40" fmla="*/ 0 w 2"/>
                <a:gd name="T41" fmla="*/ 19 h 20"/>
                <a:gd name="T42" fmla="*/ 0 w 2"/>
                <a:gd name="T43" fmla="*/ 19 h 20"/>
                <a:gd name="T44" fmla="*/ 1 w 2"/>
                <a:gd name="T45" fmla="*/ 18 h 20"/>
                <a:gd name="T46" fmla="*/ 1 w 2"/>
                <a:gd name="T47" fmla="*/ 17 h 20"/>
                <a:gd name="T48" fmla="*/ 1 w 2"/>
                <a:gd name="T49" fmla="*/ 16 h 20"/>
                <a:gd name="T50" fmla="*/ 1 w 2"/>
                <a:gd name="T51" fmla="*/ 15 h 20"/>
                <a:gd name="T52" fmla="*/ 1 w 2"/>
                <a:gd name="T53" fmla="*/ 14 h 20"/>
                <a:gd name="T54" fmla="*/ 1 w 2"/>
                <a:gd name="T55" fmla="*/ 12 h 20"/>
                <a:gd name="T56" fmla="*/ 1 w 2"/>
                <a:gd name="T57" fmla="*/ 11 h 20"/>
                <a:gd name="T58" fmla="*/ 1 w 2"/>
                <a:gd name="T59" fmla="*/ 9 h 20"/>
                <a:gd name="T60" fmla="*/ 1 w 2"/>
                <a:gd name="T61" fmla="*/ 8 h 20"/>
                <a:gd name="T62" fmla="*/ 1 w 2"/>
                <a:gd name="T63" fmla="*/ 7 h 20"/>
                <a:gd name="T64" fmla="*/ 1 w 2"/>
                <a:gd name="T65" fmla="*/ 5 h 20"/>
                <a:gd name="T66" fmla="*/ 1 w 2"/>
                <a:gd name="T67" fmla="*/ 4 h 20"/>
                <a:gd name="T68" fmla="*/ 1 w 2"/>
                <a:gd name="T69" fmla="*/ 2 h 20"/>
                <a:gd name="T70" fmla="*/ 1 w 2"/>
                <a:gd name="T71" fmla="*/ 2 h 20"/>
                <a:gd name="T72" fmla="*/ 0 w 2"/>
                <a:gd name="T73" fmla="*/ 1 h 20"/>
                <a:gd name="T74" fmla="*/ 0 w 2"/>
                <a:gd name="T75" fmla="*/ 0 h 20"/>
                <a:gd name="T76" fmla="*/ 0 w 2"/>
                <a:gd name="T77" fmla="*/ 1 h 20"/>
                <a:gd name="T78" fmla="*/ 0 w 2"/>
                <a:gd name="T79" fmla="*/ 1 h 20"/>
                <a:gd name="T80" fmla="*/ 0 w 2"/>
                <a:gd name="T81" fmla="*/ 2 h 20"/>
                <a:gd name="T82" fmla="*/ 0 w 2"/>
                <a:gd name="T83" fmla="*/ 2 h 20"/>
                <a:gd name="T84" fmla="*/ 0 w 2"/>
                <a:gd name="T85" fmla="*/ 2 h 20"/>
                <a:gd name="T86" fmla="*/ 0 w 2"/>
                <a:gd name="T87" fmla="*/ 3 h 20"/>
                <a:gd name="T88" fmla="*/ 0 w 2"/>
                <a:gd name="T89" fmla="*/ 4 h 20"/>
                <a:gd name="T90" fmla="*/ 0 w 2"/>
                <a:gd name="T91" fmla="*/ 3 h 20"/>
                <a:gd name="T92" fmla="*/ 0 w 2"/>
                <a:gd name="T93" fmla="*/ 2 h 20"/>
                <a:gd name="T94" fmla="*/ 0 w 2"/>
                <a:gd name="T95" fmla="*/ 2 h 20"/>
                <a:gd name="T96" fmla="*/ 0 w 2"/>
                <a:gd name="T97" fmla="*/ 2 h 20"/>
                <a:gd name="T98" fmla="*/ 1 w 2"/>
                <a:gd name="T99" fmla="*/ 2 h 20"/>
                <a:gd name="T100" fmla="*/ 1 w 2"/>
                <a:gd name="T101" fmla="*/ 3 h 20"/>
                <a:gd name="T102" fmla="*/ 1 w 2"/>
                <a:gd name="T103" fmla="*/ 4 h 20"/>
                <a:gd name="T104" fmla="*/ 1 w 2"/>
                <a:gd name="T105" fmla="*/ 5 h 20"/>
                <a:gd name="T106" fmla="*/ 1 w 2"/>
                <a:gd name="T107" fmla="*/ 5 h 20"/>
                <a:gd name="T108" fmla="*/ 1 w 2"/>
                <a:gd name="T109" fmla="*/ 6 h 20"/>
                <a:gd name="T110" fmla="*/ 1 w 2"/>
                <a:gd name="T111" fmla="*/ 7 h 20"/>
                <a:gd name="T112" fmla="*/ 1 w 2"/>
                <a:gd name="T113" fmla="*/ 8 h 20"/>
                <a:gd name="T114" fmla="*/ 1 w 2"/>
                <a:gd name="T115" fmla="*/ 10 h 2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"/>
                <a:gd name="T175" fmla="*/ 0 h 20"/>
                <a:gd name="T176" fmla="*/ 2 w 2"/>
                <a:gd name="T177" fmla="*/ 20 h 2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" h="20">
                  <a:moveTo>
                    <a:pt x="1" y="10"/>
                  </a:moveTo>
                  <a:lnTo>
                    <a:pt x="1" y="11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3" name="Freeform 664"/>
            <p:cNvSpPr>
              <a:spLocks/>
            </p:cNvSpPr>
            <p:nvPr/>
          </p:nvSpPr>
          <p:spPr bwMode="auto">
            <a:xfrm>
              <a:off x="682" y="3729"/>
              <a:ext cx="3" cy="20"/>
            </a:xfrm>
            <a:custGeom>
              <a:avLst/>
              <a:gdLst>
                <a:gd name="T0" fmla="*/ 2 w 3"/>
                <a:gd name="T1" fmla="*/ 10 h 20"/>
                <a:gd name="T2" fmla="*/ 2 w 3"/>
                <a:gd name="T3" fmla="*/ 11 h 20"/>
                <a:gd name="T4" fmla="*/ 2 w 3"/>
                <a:gd name="T5" fmla="*/ 12 h 20"/>
                <a:gd name="T6" fmla="*/ 2 w 3"/>
                <a:gd name="T7" fmla="*/ 13 h 20"/>
                <a:gd name="T8" fmla="*/ 2 w 3"/>
                <a:gd name="T9" fmla="*/ 14 h 20"/>
                <a:gd name="T10" fmla="*/ 2 w 3"/>
                <a:gd name="T11" fmla="*/ 14 h 20"/>
                <a:gd name="T12" fmla="*/ 2 w 3"/>
                <a:gd name="T13" fmla="*/ 15 h 20"/>
                <a:gd name="T14" fmla="*/ 2 w 3"/>
                <a:gd name="T15" fmla="*/ 16 h 20"/>
                <a:gd name="T16" fmla="*/ 1 w 3"/>
                <a:gd name="T17" fmla="*/ 16 h 20"/>
                <a:gd name="T18" fmla="*/ 1 w 3"/>
                <a:gd name="T19" fmla="*/ 17 h 20"/>
                <a:gd name="T20" fmla="*/ 1 w 3"/>
                <a:gd name="T21" fmla="*/ 17 h 20"/>
                <a:gd name="T22" fmla="*/ 1 w 3"/>
                <a:gd name="T23" fmla="*/ 17 h 20"/>
                <a:gd name="T24" fmla="*/ 1 w 3"/>
                <a:gd name="T25" fmla="*/ 17 h 20"/>
                <a:gd name="T26" fmla="*/ 0 w 3"/>
                <a:gd name="T27" fmla="*/ 16 h 20"/>
                <a:gd name="T28" fmla="*/ 1 w 3"/>
                <a:gd name="T29" fmla="*/ 16 h 20"/>
                <a:gd name="T30" fmla="*/ 1 w 3"/>
                <a:gd name="T31" fmla="*/ 17 h 20"/>
                <a:gd name="T32" fmla="*/ 1 w 3"/>
                <a:gd name="T33" fmla="*/ 17 h 20"/>
                <a:gd name="T34" fmla="*/ 1 w 3"/>
                <a:gd name="T35" fmla="*/ 17 h 20"/>
                <a:gd name="T36" fmla="*/ 1 w 3"/>
                <a:gd name="T37" fmla="*/ 18 h 20"/>
                <a:gd name="T38" fmla="*/ 1 w 3"/>
                <a:gd name="T39" fmla="*/ 18 h 20"/>
                <a:gd name="T40" fmla="*/ 1 w 3"/>
                <a:gd name="T41" fmla="*/ 19 h 20"/>
                <a:gd name="T42" fmla="*/ 1 w 3"/>
                <a:gd name="T43" fmla="*/ 18 h 20"/>
                <a:gd name="T44" fmla="*/ 2 w 3"/>
                <a:gd name="T45" fmla="*/ 17 h 20"/>
                <a:gd name="T46" fmla="*/ 2 w 3"/>
                <a:gd name="T47" fmla="*/ 16 h 20"/>
                <a:gd name="T48" fmla="*/ 2 w 3"/>
                <a:gd name="T49" fmla="*/ 15 h 20"/>
                <a:gd name="T50" fmla="*/ 2 w 3"/>
                <a:gd name="T51" fmla="*/ 14 h 20"/>
                <a:gd name="T52" fmla="*/ 2 w 3"/>
                <a:gd name="T53" fmla="*/ 12 h 20"/>
                <a:gd name="T54" fmla="*/ 2 w 3"/>
                <a:gd name="T55" fmla="*/ 11 h 20"/>
                <a:gd name="T56" fmla="*/ 2 w 3"/>
                <a:gd name="T57" fmla="*/ 9 h 20"/>
                <a:gd name="T58" fmla="*/ 2 w 3"/>
                <a:gd name="T59" fmla="*/ 8 h 20"/>
                <a:gd name="T60" fmla="*/ 2 w 3"/>
                <a:gd name="T61" fmla="*/ 7 h 20"/>
                <a:gd name="T62" fmla="*/ 2 w 3"/>
                <a:gd name="T63" fmla="*/ 5 h 20"/>
                <a:gd name="T64" fmla="*/ 2 w 3"/>
                <a:gd name="T65" fmla="*/ 4 h 20"/>
                <a:gd name="T66" fmla="*/ 2 w 3"/>
                <a:gd name="T67" fmla="*/ 2 h 20"/>
                <a:gd name="T68" fmla="*/ 1 w 3"/>
                <a:gd name="T69" fmla="*/ 2 h 20"/>
                <a:gd name="T70" fmla="*/ 1 w 3"/>
                <a:gd name="T71" fmla="*/ 1 h 20"/>
                <a:gd name="T72" fmla="*/ 1 w 3"/>
                <a:gd name="T73" fmla="*/ 0 h 20"/>
                <a:gd name="T74" fmla="*/ 1 w 3"/>
                <a:gd name="T75" fmla="*/ 1 h 20"/>
                <a:gd name="T76" fmla="*/ 0 w 3"/>
                <a:gd name="T77" fmla="*/ 2 h 20"/>
                <a:gd name="T78" fmla="*/ 0 w 3"/>
                <a:gd name="T79" fmla="*/ 2 h 20"/>
                <a:gd name="T80" fmla="*/ 0 w 3"/>
                <a:gd name="T81" fmla="*/ 2 h 20"/>
                <a:gd name="T82" fmla="*/ 0 w 3"/>
                <a:gd name="T83" fmla="*/ 3 h 20"/>
                <a:gd name="T84" fmla="*/ 0 w 3"/>
                <a:gd name="T85" fmla="*/ 4 h 20"/>
                <a:gd name="T86" fmla="*/ 0 w 3"/>
                <a:gd name="T87" fmla="*/ 3 h 20"/>
                <a:gd name="T88" fmla="*/ 0 w 3"/>
                <a:gd name="T89" fmla="*/ 2 h 20"/>
                <a:gd name="T90" fmla="*/ 1 w 3"/>
                <a:gd name="T91" fmla="*/ 2 h 20"/>
                <a:gd name="T92" fmla="*/ 1 w 3"/>
                <a:gd name="T93" fmla="*/ 2 h 20"/>
                <a:gd name="T94" fmla="*/ 1 w 3"/>
                <a:gd name="T95" fmla="*/ 2 h 20"/>
                <a:gd name="T96" fmla="*/ 1 w 3"/>
                <a:gd name="T97" fmla="*/ 2 h 20"/>
                <a:gd name="T98" fmla="*/ 1 w 3"/>
                <a:gd name="T99" fmla="*/ 2 h 20"/>
                <a:gd name="T100" fmla="*/ 1 w 3"/>
                <a:gd name="T101" fmla="*/ 3 h 20"/>
                <a:gd name="T102" fmla="*/ 2 w 3"/>
                <a:gd name="T103" fmla="*/ 3 h 20"/>
                <a:gd name="T104" fmla="*/ 2 w 3"/>
                <a:gd name="T105" fmla="*/ 4 h 20"/>
                <a:gd name="T106" fmla="*/ 2 w 3"/>
                <a:gd name="T107" fmla="*/ 5 h 20"/>
                <a:gd name="T108" fmla="*/ 2 w 3"/>
                <a:gd name="T109" fmla="*/ 6 h 20"/>
                <a:gd name="T110" fmla="*/ 2 w 3"/>
                <a:gd name="T111" fmla="*/ 7 h 20"/>
                <a:gd name="T112" fmla="*/ 2 w 3"/>
                <a:gd name="T113" fmla="*/ 8 h 20"/>
                <a:gd name="T114" fmla="*/ 2 w 3"/>
                <a:gd name="T115" fmla="*/ 10 h 2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"/>
                <a:gd name="T175" fmla="*/ 0 h 20"/>
                <a:gd name="T176" fmla="*/ 3 w 3"/>
                <a:gd name="T177" fmla="*/ 20 h 2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" h="20">
                  <a:moveTo>
                    <a:pt x="2" y="10"/>
                  </a:moveTo>
                  <a:lnTo>
                    <a:pt x="2" y="11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0" y="16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8"/>
                  </a:lnTo>
                  <a:lnTo>
                    <a:pt x="2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4" name="Freeform 665"/>
            <p:cNvSpPr>
              <a:spLocks/>
            </p:cNvSpPr>
            <p:nvPr/>
          </p:nvSpPr>
          <p:spPr bwMode="auto">
            <a:xfrm>
              <a:off x="687" y="3776"/>
              <a:ext cx="21" cy="3"/>
            </a:xfrm>
            <a:custGeom>
              <a:avLst/>
              <a:gdLst>
                <a:gd name="T0" fmla="*/ 10 w 21"/>
                <a:gd name="T1" fmla="*/ 1 h 3"/>
                <a:gd name="T2" fmla="*/ 11 w 21"/>
                <a:gd name="T3" fmla="*/ 1 h 3"/>
                <a:gd name="T4" fmla="*/ 12 w 21"/>
                <a:gd name="T5" fmla="*/ 1 h 3"/>
                <a:gd name="T6" fmla="*/ 12 w 21"/>
                <a:gd name="T7" fmla="*/ 1 h 3"/>
                <a:gd name="T8" fmla="*/ 13 w 21"/>
                <a:gd name="T9" fmla="*/ 1 h 3"/>
                <a:gd name="T10" fmla="*/ 14 w 21"/>
                <a:gd name="T11" fmla="*/ 1 h 3"/>
                <a:gd name="T12" fmla="*/ 15 w 21"/>
                <a:gd name="T13" fmla="*/ 1 h 3"/>
                <a:gd name="T14" fmla="*/ 15 w 21"/>
                <a:gd name="T15" fmla="*/ 1 h 3"/>
                <a:gd name="T16" fmla="*/ 16 w 21"/>
                <a:gd name="T17" fmla="*/ 1 h 3"/>
                <a:gd name="T18" fmla="*/ 17 w 21"/>
                <a:gd name="T19" fmla="*/ 1 h 3"/>
                <a:gd name="T20" fmla="*/ 17 w 21"/>
                <a:gd name="T21" fmla="*/ 1 h 3"/>
                <a:gd name="T22" fmla="*/ 17 w 21"/>
                <a:gd name="T23" fmla="*/ 1 h 3"/>
                <a:gd name="T24" fmla="*/ 17 w 21"/>
                <a:gd name="T25" fmla="*/ 2 h 3"/>
                <a:gd name="T26" fmla="*/ 16 w 21"/>
                <a:gd name="T27" fmla="*/ 2 h 3"/>
                <a:gd name="T28" fmla="*/ 16 w 21"/>
                <a:gd name="T29" fmla="*/ 2 h 3"/>
                <a:gd name="T30" fmla="*/ 17 w 21"/>
                <a:gd name="T31" fmla="*/ 2 h 3"/>
                <a:gd name="T32" fmla="*/ 18 w 21"/>
                <a:gd name="T33" fmla="*/ 2 h 3"/>
                <a:gd name="T34" fmla="*/ 18 w 21"/>
                <a:gd name="T35" fmla="*/ 1 h 3"/>
                <a:gd name="T36" fmla="*/ 18 w 21"/>
                <a:gd name="T37" fmla="*/ 1 h 3"/>
                <a:gd name="T38" fmla="*/ 19 w 21"/>
                <a:gd name="T39" fmla="*/ 1 h 3"/>
                <a:gd name="T40" fmla="*/ 20 w 21"/>
                <a:gd name="T41" fmla="*/ 1 h 3"/>
                <a:gd name="T42" fmla="*/ 18 w 21"/>
                <a:gd name="T43" fmla="*/ 1 h 3"/>
                <a:gd name="T44" fmla="*/ 18 w 21"/>
                <a:gd name="T45" fmla="*/ 1 h 3"/>
                <a:gd name="T46" fmla="*/ 16 w 21"/>
                <a:gd name="T47" fmla="*/ 0 h 3"/>
                <a:gd name="T48" fmla="*/ 15 w 21"/>
                <a:gd name="T49" fmla="*/ 0 h 3"/>
                <a:gd name="T50" fmla="*/ 14 w 21"/>
                <a:gd name="T51" fmla="*/ 0 h 3"/>
                <a:gd name="T52" fmla="*/ 12 w 21"/>
                <a:gd name="T53" fmla="*/ 0 h 3"/>
                <a:gd name="T54" fmla="*/ 11 w 21"/>
                <a:gd name="T55" fmla="*/ 0 h 3"/>
                <a:gd name="T56" fmla="*/ 9 w 21"/>
                <a:gd name="T57" fmla="*/ 0 h 3"/>
                <a:gd name="T58" fmla="*/ 8 w 21"/>
                <a:gd name="T59" fmla="*/ 0 h 3"/>
                <a:gd name="T60" fmla="*/ 6 w 21"/>
                <a:gd name="T61" fmla="*/ 0 h 3"/>
                <a:gd name="T62" fmla="*/ 5 w 21"/>
                <a:gd name="T63" fmla="*/ 0 h 3"/>
                <a:gd name="T64" fmla="*/ 4 w 21"/>
                <a:gd name="T65" fmla="*/ 1 h 3"/>
                <a:gd name="T66" fmla="*/ 2 w 21"/>
                <a:gd name="T67" fmla="*/ 1 h 3"/>
                <a:gd name="T68" fmla="*/ 2 w 21"/>
                <a:gd name="T69" fmla="*/ 1 h 3"/>
                <a:gd name="T70" fmla="*/ 1 w 21"/>
                <a:gd name="T71" fmla="*/ 1 h 3"/>
                <a:gd name="T72" fmla="*/ 0 w 21"/>
                <a:gd name="T73" fmla="*/ 2 h 3"/>
                <a:gd name="T74" fmla="*/ 1 w 21"/>
                <a:gd name="T75" fmla="*/ 2 h 3"/>
                <a:gd name="T76" fmla="*/ 1 w 21"/>
                <a:gd name="T77" fmla="*/ 2 h 3"/>
                <a:gd name="T78" fmla="*/ 2 w 21"/>
                <a:gd name="T79" fmla="*/ 2 h 3"/>
                <a:gd name="T80" fmla="*/ 2 w 21"/>
                <a:gd name="T81" fmla="*/ 2 h 3"/>
                <a:gd name="T82" fmla="*/ 2 w 21"/>
                <a:gd name="T83" fmla="*/ 2 h 3"/>
                <a:gd name="T84" fmla="*/ 3 w 21"/>
                <a:gd name="T85" fmla="*/ 2 h 3"/>
                <a:gd name="T86" fmla="*/ 4 w 21"/>
                <a:gd name="T87" fmla="*/ 2 h 3"/>
                <a:gd name="T88" fmla="*/ 5 w 21"/>
                <a:gd name="T89" fmla="*/ 2 h 3"/>
                <a:gd name="T90" fmla="*/ 3 w 21"/>
                <a:gd name="T91" fmla="*/ 2 h 3"/>
                <a:gd name="T92" fmla="*/ 2 w 21"/>
                <a:gd name="T93" fmla="*/ 2 h 3"/>
                <a:gd name="T94" fmla="*/ 2 w 21"/>
                <a:gd name="T95" fmla="*/ 2 h 3"/>
                <a:gd name="T96" fmla="*/ 2 w 21"/>
                <a:gd name="T97" fmla="*/ 1 h 3"/>
                <a:gd name="T98" fmla="*/ 2 w 21"/>
                <a:gd name="T99" fmla="*/ 1 h 3"/>
                <a:gd name="T100" fmla="*/ 2 w 21"/>
                <a:gd name="T101" fmla="*/ 1 h 3"/>
                <a:gd name="T102" fmla="*/ 3 w 21"/>
                <a:gd name="T103" fmla="*/ 1 h 3"/>
                <a:gd name="T104" fmla="*/ 4 w 21"/>
                <a:gd name="T105" fmla="*/ 1 h 3"/>
                <a:gd name="T106" fmla="*/ 5 w 21"/>
                <a:gd name="T107" fmla="*/ 1 h 3"/>
                <a:gd name="T108" fmla="*/ 5 w 21"/>
                <a:gd name="T109" fmla="*/ 1 h 3"/>
                <a:gd name="T110" fmla="*/ 6 w 21"/>
                <a:gd name="T111" fmla="*/ 1 h 3"/>
                <a:gd name="T112" fmla="*/ 8 w 21"/>
                <a:gd name="T113" fmla="*/ 1 h 3"/>
                <a:gd name="T114" fmla="*/ 8 w 21"/>
                <a:gd name="T115" fmla="*/ 1 h 3"/>
                <a:gd name="T116" fmla="*/ 10 w 21"/>
                <a:gd name="T117" fmla="*/ 1 h 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1"/>
                <a:gd name="T178" fmla="*/ 0 h 3"/>
                <a:gd name="T179" fmla="*/ 21 w 21"/>
                <a:gd name="T180" fmla="*/ 3 h 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1" h="3">
                  <a:moveTo>
                    <a:pt x="10" y="1"/>
                  </a:moveTo>
                  <a:lnTo>
                    <a:pt x="11" y="1"/>
                  </a:lnTo>
                  <a:lnTo>
                    <a:pt x="12" y="1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18" y="1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8" y="1"/>
                  </a:lnTo>
                  <a:lnTo>
                    <a:pt x="1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5" name="Freeform 666"/>
            <p:cNvSpPr>
              <a:spLocks/>
            </p:cNvSpPr>
            <p:nvPr/>
          </p:nvSpPr>
          <p:spPr bwMode="auto">
            <a:xfrm>
              <a:off x="709" y="3753"/>
              <a:ext cx="3" cy="21"/>
            </a:xfrm>
            <a:custGeom>
              <a:avLst/>
              <a:gdLst>
                <a:gd name="T0" fmla="*/ 2 w 3"/>
                <a:gd name="T1" fmla="*/ 11 h 21"/>
                <a:gd name="T2" fmla="*/ 2 w 3"/>
                <a:gd name="T3" fmla="*/ 12 h 21"/>
                <a:gd name="T4" fmla="*/ 2 w 3"/>
                <a:gd name="T5" fmla="*/ 12 h 21"/>
                <a:gd name="T6" fmla="*/ 2 w 3"/>
                <a:gd name="T7" fmla="*/ 13 h 21"/>
                <a:gd name="T8" fmla="*/ 2 w 3"/>
                <a:gd name="T9" fmla="*/ 14 h 21"/>
                <a:gd name="T10" fmla="*/ 1 w 3"/>
                <a:gd name="T11" fmla="*/ 15 h 21"/>
                <a:gd name="T12" fmla="*/ 1 w 3"/>
                <a:gd name="T13" fmla="*/ 15 h 21"/>
                <a:gd name="T14" fmla="*/ 1 w 3"/>
                <a:gd name="T15" fmla="*/ 16 h 21"/>
                <a:gd name="T16" fmla="*/ 1 w 3"/>
                <a:gd name="T17" fmla="*/ 17 h 21"/>
                <a:gd name="T18" fmla="*/ 1 w 3"/>
                <a:gd name="T19" fmla="*/ 18 h 21"/>
                <a:gd name="T20" fmla="*/ 1 w 3"/>
                <a:gd name="T21" fmla="*/ 18 h 21"/>
                <a:gd name="T22" fmla="*/ 1 w 3"/>
                <a:gd name="T23" fmla="*/ 18 h 21"/>
                <a:gd name="T24" fmla="*/ 0 w 3"/>
                <a:gd name="T25" fmla="*/ 18 h 21"/>
                <a:gd name="T26" fmla="*/ 0 w 3"/>
                <a:gd name="T27" fmla="*/ 17 h 21"/>
                <a:gd name="T28" fmla="*/ 0 w 3"/>
                <a:gd name="T29" fmla="*/ 16 h 21"/>
                <a:gd name="T30" fmla="*/ 0 w 3"/>
                <a:gd name="T31" fmla="*/ 17 h 21"/>
                <a:gd name="T32" fmla="*/ 0 w 3"/>
                <a:gd name="T33" fmla="*/ 18 h 21"/>
                <a:gd name="T34" fmla="*/ 0 w 3"/>
                <a:gd name="T35" fmla="*/ 18 h 21"/>
                <a:gd name="T36" fmla="*/ 0 w 3"/>
                <a:gd name="T37" fmla="*/ 19 h 21"/>
                <a:gd name="T38" fmla="*/ 0 w 3"/>
                <a:gd name="T39" fmla="*/ 20 h 21"/>
                <a:gd name="T40" fmla="*/ 1 w 3"/>
                <a:gd name="T41" fmla="*/ 20 h 21"/>
                <a:gd name="T42" fmla="*/ 1 w 3"/>
                <a:gd name="T43" fmla="*/ 19 h 21"/>
                <a:gd name="T44" fmla="*/ 1 w 3"/>
                <a:gd name="T45" fmla="*/ 18 h 21"/>
                <a:gd name="T46" fmla="*/ 1 w 3"/>
                <a:gd name="T47" fmla="*/ 18 h 21"/>
                <a:gd name="T48" fmla="*/ 2 w 3"/>
                <a:gd name="T49" fmla="*/ 16 h 21"/>
                <a:gd name="T50" fmla="*/ 2 w 3"/>
                <a:gd name="T51" fmla="*/ 15 h 21"/>
                <a:gd name="T52" fmla="*/ 2 w 3"/>
                <a:gd name="T53" fmla="*/ 14 h 21"/>
                <a:gd name="T54" fmla="*/ 2 w 3"/>
                <a:gd name="T55" fmla="*/ 12 h 21"/>
                <a:gd name="T56" fmla="*/ 2 w 3"/>
                <a:gd name="T57" fmla="*/ 11 h 21"/>
                <a:gd name="T58" fmla="*/ 2 w 3"/>
                <a:gd name="T59" fmla="*/ 9 h 21"/>
                <a:gd name="T60" fmla="*/ 2 w 3"/>
                <a:gd name="T61" fmla="*/ 8 h 21"/>
                <a:gd name="T62" fmla="*/ 2 w 3"/>
                <a:gd name="T63" fmla="*/ 6 h 21"/>
                <a:gd name="T64" fmla="*/ 2 w 3"/>
                <a:gd name="T65" fmla="*/ 5 h 21"/>
                <a:gd name="T66" fmla="*/ 2 w 3"/>
                <a:gd name="T67" fmla="*/ 4 h 21"/>
                <a:gd name="T68" fmla="*/ 2 w 3"/>
                <a:gd name="T69" fmla="*/ 2 h 21"/>
                <a:gd name="T70" fmla="*/ 2 w 3"/>
                <a:gd name="T71" fmla="*/ 2 h 21"/>
                <a:gd name="T72" fmla="*/ 1 w 3"/>
                <a:gd name="T73" fmla="*/ 0 h 21"/>
                <a:gd name="T74" fmla="*/ 1 w 3"/>
                <a:gd name="T75" fmla="*/ 1 h 21"/>
                <a:gd name="T76" fmla="*/ 1 w 3"/>
                <a:gd name="T77" fmla="*/ 1 h 21"/>
                <a:gd name="T78" fmla="*/ 1 w 3"/>
                <a:gd name="T79" fmla="*/ 2 h 21"/>
                <a:gd name="T80" fmla="*/ 1 w 3"/>
                <a:gd name="T81" fmla="*/ 2 h 21"/>
                <a:gd name="T82" fmla="*/ 1 w 3"/>
                <a:gd name="T83" fmla="*/ 2 h 21"/>
                <a:gd name="T84" fmla="*/ 1 w 3"/>
                <a:gd name="T85" fmla="*/ 3 h 21"/>
                <a:gd name="T86" fmla="*/ 0 w 3"/>
                <a:gd name="T87" fmla="*/ 4 h 21"/>
                <a:gd name="T88" fmla="*/ 0 w 3"/>
                <a:gd name="T89" fmla="*/ 5 h 21"/>
                <a:gd name="T90" fmla="*/ 1 w 3"/>
                <a:gd name="T91" fmla="*/ 4 h 21"/>
                <a:gd name="T92" fmla="*/ 1 w 3"/>
                <a:gd name="T93" fmla="*/ 3 h 21"/>
                <a:gd name="T94" fmla="*/ 1 w 3"/>
                <a:gd name="T95" fmla="*/ 2 h 21"/>
                <a:gd name="T96" fmla="*/ 1 w 3"/>
                <a:gd name="T97" fmla="*/ 2 h 21"/>
                <a:gd name="T98" fmla="*/ 2 w 3"/>
                <a:gd name="T99" fmla="*/ 3 h 21"/>
                <a:gd name="T100" fmla="*/ 2 w 3"/>
                <a:gd name="T101" fmla="*/ 4 h 21"/>
                <a:gd name="T102" fmla="*/ 2 w 3"/>
                <a:gd name="T103" fmla="*/ 5 h 21"/>
                <a:gd name="T104" fmla="*/ 2 w 3"/>
                <a:gd name="T105" fmla="*/ 5 h 21"/>
                <a:gd name="T106" fmla="*/ 2 w 3"/>
                <a:gd name="T107" fmla="*/ 6 h 21"/>
                <a:gd name="T108" fmla="*/ 2 w 3"/>
                <a:gd name="T109" fmla="*/ 7 h 21"/>
                <a:gd name="T110" fmla="*/ 2 w 3"/>
                <a:gd name="T111" fmla="*/ 8 h 21"/>
                <a:gd name="T112" fmla="*/ 2 w 3"/>
                <a:gd name="T113" fmla="*/ 9 h 21"/>
                <a:gd name="T114" fmla="*/ 2 w 3"/>
                <a:gd name="T115" fmla="*/ 11 h 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"/>
                <a:gd name="T175" fmla="*/ 0 h 21"/>
                <a:gd name="T176" fmla="*/ 3 w 3"/>
                <a:gd name="T177" fmla="*/ 21 h 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" h="21">
                  <a:moveTo>
                    <a:pt x="2" y="11"/>
                  </a:moveTo>
                  <a:lnTo>
                    <a:pt x="2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2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6" name="Freeform 667"/>
            <p:cNvSpPr>
              <a:spLocks/>
            </p:cNvSpPr>
            <p:nvPr/>
          </p:nvSpPr>
          <p:spPr bwMode="auto">
            <a:xfrm>
              <a:off x="717" y="3760"/>
              <a:ext cx="8" cy="18"/>
            </a:xfrm>
            <a:custGeom>
              <a:avLst/>
              <a:gdLst>
                <a:gd name="T0" fmla="*/ 5 w 8"/>
                <a:gd name="T1" fmla="*/ 10 h 18"/>
                <a:gd name="T2" fmla="*/ 5 w 8"/>
                <a:gd name="T3" fmla="*/ 10 h 18"/>
                <a:gd name="T4" fmla="*/ 4 w 8"/>
                <a:gd name="T5" fmla="*/ 11 h 18"/>
                <a:gd name="T6" fmla="*/ 4 w 8"/>
                <a:gd name="T7" fmla="*/ 12 h 18"/>
                <a:gd name="T8" fmla="*/ 4 w 8"/>
                <a:gd name="T9" fmla="*/ 13 h 18"/>
                <a:gd name="T10" fmla="*/ 3 w 8"/>
                <a:gd name="T11" fmla="*/ 13 h 18"/>
                <a:gd name="T12" fmla="*/ 3 w 8"/>
                <a:gd name="T13" fmla="*/ 14 h 18"/>
                <a:gd name="T14" fmla="*/ 3 w 8"/>
                <a:gd name="T15" fmla="*/ 15 h 18"/>
                <a:gd name="T16" fmla="*/ 2 w 8"/>
                <a:gd name="T17" fmla="*/ 15 h 18"/>
                <a:gd name="T18" fmla="*/ 2 w 8"/>
                <a:gd name="T19" fmla="*/ 16 h 18"/>
                <a:gd name="T20" fmla="*/ 2 w 8"/>
                <a:gd name="T21" fmla="*/ 16 h 18"/>
                <a:gd name="T22" fmla="*/ 1 w 8"/>
                <a:gd name="T23" fmla="*/ 16 h 18"/>
                <a:gd name="T24" fmla="*/ 1 w 8"/>
                <a:gd name="T25" fmla="*/ 15 h 18"/>
                <a:gd name="T26" fmla="*/ 1 w 8"/>
                <a:gd name="T27" fmla="*/ 14 h 18"/>
                <a:gd name="T28" fmla="*/ 0 w 8"/>
                <a:gd name="T29" fmla="*/ 13 h 18"/>
                <a:gd name="T30" fmla="*/ 0 w 8"/>
                <a:gd name="T31" fmla="*/ 14 h 18"/>
                <a:gd name="T32" fmla="*/ 1 w 8"/>
                <a:gd name="T33" fmla="*/ 16 h 18"/>
                <a:gd name="T34" fmla="*/ 1 w 8"/>
                <a:gd name="T35" fmla="*/ 16 h 18"/>
                <a:gd name="T36" fmla="*/ 1 w 8"/>
                <a:gd name="T37" fmla="*/ 17 h 18"/>
                <a:gd name="T38" fmla="*/ 1 w 8"/>
                <a:gd name="T39" fmla="*/ 17 h 18"/>
                <a:gd name="T40" fmla="*/ 2 w 8"/>
                <a:gd name="T41" fmla="*/ 16 h 18"/>
                <a:gd name="T42" fmla="*/ 3 w 8"/>
                <a:gd name="T43" fmla="*/ 16 h 18"/>
                <a:gd name="T44" fmla="*/ 3 w 8"/>
                <a:gd name="T45" fmla="*/ 15 h 18"/>
                <a:gd name="T46" fmla="*/ 4 w 8"/>
                <a:gd name="T47" fmla="*/ 14 h 18"/>
                <a:gd name="T48" fmla="*/ 5 w 8"/>
                <a:gd name="T49" fmla="*/ 13 h 18"/>
                <a:gd name="T50" fmla="*/ 5 w 8"/>
                <a:gd name="T51" fmla="*/ 11 h 18"/>
                <a:gd name="T52" fmla="*/ 6 w 8"/>
                <a:gd name="T53" fmla="*/ 10 h 18"/>
                <a:gd name="T54" fmla="*/ 6 w 8"/>
                <a:gd name="T55" fmla="*/ 9 h 18"/>
                <a:gd name="T56" fmla="*/ 6 w 8"/>
                <a:gd name="T57" fmla="*/ 7 h 18"/>
                <a:gd name="T58" fmla="*/ 6 w 8"/>
                <a:gd name="T59" fmla="*/ 6 h 18"/>
                <a:gd name="T60" fmla="*/ 7 w 8"/>
                <a:gd name="T61" fmla="*/ 4 h 18"/>
                <a:gd name="T62" fmla="*/ 7 w 8"/>
                <a:gd name="T63" fmla="*/ 4 h 18"/>
                <a:gd name="T64" fmla="*/ 7 w 8"/>
                <a:gd name="T65" fmla="*/ 2 h 18"/>
                <a:gd name="T66" fmla="*/ 6 w 8"/>
                <a:gd name="T67" fmla="*/ 1 h 18"/>
                <a:gd name="T68" fmla="*/ 6 w 8"/>
                <a:gd name="T69" fmla="*/ 0 h 18"/>
                <a:gd name="T70" fmla="*/ 6 w 8"/>
                <a:gd name="T71" fmla="*/ 0 h 18"/>
                <a:gd name="T72" fmla="*/ 5 w 8"/>
                <a:gd name="T73" fmla="*/ 1 h 18"/>
                <a:gd name="T74" fmla="*/ 5 w 8"/>
                <a:gd name="T75" fmla="*/ 1 h 18"/>
                <a:gd name="T76" fmla="*/ 5 w 8"/>
                <a:gd name="T77" fmla="*/ 1 h 18"/>
                <a:gd name="T78" fmla="*/ 4 w 8"/>
                <a:gd name="T79" fmla="*/ 2 h 18"/>
                <a:gd name="T80" fmla="*/ 3 w 8"/>
                <a:gd name="T81" fmla="*/ 2 h 18"/>
                <a:gd name="T82" fmla="*/ 4 w 8"/>
                <a:gd name="T83" fmla="*/ 2 h 18"/>
                <a:gd name="T84" fmla="*/ 5 w 8"/>
                <a:gd name="T85" fmla="*/ 1 h 18"/>
                <a:gd name="T86" fmla="*/ 5 w 8"/>
                <a:gd name="T87" fmla="*/ 1 h 18"/>
                <a:gd name="T88" fmla="*/ 6 w 8"/>
                <a:gd name="T89" fmla="*/ 1 h 18"/>
                <a:gd name="T90" fmla="*/ 6 w 8"/>
                <a:gd name="T91" fmla="*/ 2 h 18"/>
                <a:gd name="T92" fmla="*/ 6 w 8"/>
                <a:gd name="T93" fmla="*/ 3 h 18"/>
                <a:gd name="T94" fmla="*/ 6 w 8"/>
                <a:gd name="T95" fmla="*/ 4 h 18"/>
                <a:gd name="T96" fmla="*/ 6 w 8"/>
                <a:gd name="T97" fmla="*/ 4 h 18"/>
                <a:gd name="T98" fmla="*/ 6 w 8"/>
                <a:gd name="T99" fmla="*/ 5 h 18"/>
                <a:gd name="T100" fmla="*/ 6 w 8"/>
                <a:gd name="T101" fmla="*/ 6 h 18"/>
                <a:gd name="T102" fmla="*/ 6 w 8"/>
                <a:gd name="T103" fmla="*/ 7 h 18"/>
                <a:gd name="T104" fmla="*/ 6 w 8"/>
                <a:gd name="T105" fmla="*/ 7 h 18"/>
                <a:gd name="T106" fmla="*/ 5 w 8"/>
                <a:gd name="T107" fmla="*/ 9 h 18"/>
                <a:gd name="T108" fmla="*/ 5 w 8"/>
                <a:gd name="T109" fmla="*/ 10 h 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"/>
                <a:gd name="T166" fmla="*/ 0 h 18"/>
                <a:gd name="T167" fmla="*/ 8 w 8"/>
                <a:gd name="T168" fmla="*/ 18 h 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" h="18">
                  <a:moveTo>
                    <a:pt x="5" y="10"/>
                  </a:moveTo>
                  <a:lnTo>
                    <a:pt x="5" y="10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6"/>
                  </a:lnTo>
                  <a:lnTo>
                    <a:pt x="7" y="4"/>
                  </a:lnTo>
                  <a:lnTo>
                    <a:pt x="7" y="2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1"/>
                  </a:lnTo>
                  <a:lnTo>
                    <a:pt x="4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5"/>
                  </a:lnTo>
                  <a:lnTo>
                    <a:pt x="6" y="6"/>
                  </a:lnTo>
                  <a:lnTo>
                    <a:pt x="6" y="7"/>
                  </a:lnTo>
                  <a:lnTo>
                    <a:pt x="5" y="9"/>
                  </a:lnTo>
                  <a:lnTo>
                    <a:pt x="5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7" name="Freeform 668"/>
            <p:cNvSpPr>
              <a:spLocks/>
            </p:cNvSpPr>
            <p:nvPr/>
          </p:nvSpPr>
          <p:spPr bwMode="auto">
            <a:xfrm>
              <a:off x="742" y="3773"/>
              <a:ext cx="3" cy="20"/>
            </a:xfrm>
            <a:custGeom>
              <a:avLst/>
              <a:gdLst>
                <a:gd name="T0" fmla="*/ 2 w 3"/>
                <a:gd name="T1" fmla="*/ 9 h 20"/>
                <a:gd name="T2" fmla="*/ 2 w 3"/>
                <a:gd name="T3" fmla="*/ 11 h 20"/>
                <a:gd name="T4" fmla="*/ 2 w 3"/>
                <a:gd name="T5" fmla="*/ 12 h 20"/>
                <a:gd name="T6" fmla="*/ 2 w 3"/>
                <a:gd name="T7" fmla="*/ 13 h 20"/>
                <a:gd name="T8" fmla="*/ 2 w 3"/>
                <a:gd name="T9" fmla="*/ 14 h 20"/>
                <a:gd name="T10" fmla="*/ 2 w 3"/>
                <a:gd name="T11" fmla="*/ 14 h 20"/>
                <a:gd name="T12" fmla="*/ 2 w 3"/>
                <a:gd name="T13" fmla="*/ 15 h 20"/>
                <a:gd name="T14" fmla="*/ 2 w 3"/>
                <a:gd name="T15" fmla="*/ 16 h 20"/>
                <a:gd name="T16" fmla="*/ 1 w 3"/>
                <a:gd name="T17" fmla="*/ 16 h 20"/>
                <a:gd name="T18" fmla="*/ 1 w 3"/>
                <a:gd name="T19" fmla="*/ 17 h 20"/>
                <a:gd name="T20" fmla="*/ 1 w 3"/>
                <a:gd name="T21" fmla="*/ 17 h 20"/>
                <a:gd name="T22" fmla="*/ 1 w 3"/>
                <a:gd name="T23" fmla="*/ 17 h 20"/>
                <a:gd name="T24" fmla="*/ 1 w 3"/>
                <a:gd name="T25" fmla="*/ 16 h 20"/>
                <a:gd name="T26" fmla="*/ 0 w 3"/>
                <a:gd name="T27" fmla="*/ 15 h 20"/>
                <a:gd name="T28" fmla="*/ 0 w 3"/>
                <a:gd name="T29" fmla="*/ 16 h 20"/>
                <a:gd name="T30" fmla="*/ 0 w 3"/>
                <a:gd name="T31" fmla="*/ 17 h 20"/>
                <a:gd name="T32" fmla="*/ 1 w 3"/>
                <a:gd name="T33" fmla="*/ 17 h 20"/>
                <a:gd name="T34" fmla="*/ 1 w 3"/>
                <a:gd name="T35" fmla="*/ 18 h 20"/>
                <a:gd name="T36" fmla="*/ 1 w 3"/>
                <a:gd name="T37" fmla="*/ 18 h 20"/>
                <a:gd name="T38" fmla="*/ 1 w 3"/>
                <a:gd name="T39" fmla="*/ 19 h 20"/>
                <a:gd name="T40" fmla="*/ 1 w 3"/>
                <a:gd name="T41" fmla="*/ 18 h 20"/>
                <a:gd name="T42" fmla="*/ 2 w 3"/>
                <a:gd name="T43" fmla="*/ 17 h 20"/>
                <a:gd name="T44" fmla="*/ 2 w 3"/>
                <a:gd name="T45" fmla="*/ 16 h 20"/>
                <a:gd name="T46" fmla="*/ 2 w 3"/>
                <a:gd name="T47" fmla="*/ 15 h 20"/>
                <a:gd name="T48" fmla="*/ 2 w 3"/>
                <a:gd name="T49" fmla="*/ 14 h 20"/>
                <a:gd name="T50" fmla="*/ 2 w 3"/>
                <a:gd name="T51" fmla="*/ 12 h 20"/>
                <a:gd name="T52" fmla="*/ 2 w 3"/>
                <a:gd name="T53" fmla="*/ 11 h 20"/>
                <a:gd name="T54" fmla="*/ 2 w 3"/>
                <a:gd name="T55" fmla="*/ 9 h 20"/>
                <a:gd name="T56" fmla="*/ 2 w 3"/>
                <a:gd name="T57" fmla="*/ 8 h 20"/>
                <a:gd name="T58" fmla="*/ 2 w 3"/>
                <a:gd name="T59" fmla="*/ 6 h 20"/>
                <a:gd name="T60" fmla="*/ 2 w 3"/>
                <a:gd name="T61" fmla="*/ 5 h 20"/>
                <a:gd name="T62" fmla="*/ 2 w 3"/>
                <a:gd name="T63" fmla="*/ 4 h 20"/>
                <a:gd name="T64" fmla="*/ 2 w 3"/>
                <a:gd name="T65" fmla="*/ 2 h 20"/>
                <a:gd name="T66" fmla="*/ 1 w 3"/>
                <a:gd name="T67" fmla="*/ 2 h 20"/>
                <a:gd name="T68" fmla="*/ 1 w 3"/>
                <a:gd name="T69" fmla="*/ 1 h 20"/>
                <a:gd name="T70" fmla="*/ 1 w 3"/>
                <a:gd name="T71" fmla="*/ 0 h 20"/>
                <a:gd name="T72" fmla="*/ 1 w 3"/>
                <a:gd name="T73" fmla="*/ 0 h 20"/>
                <a:gd name="T74" fmla="*/ 1 w 3"/>
                <a:gd name="T75" fmla="*/ 1 h 20"/>
                <a:gd name="T76" fmla="*/ 0 w 3"/>
                <a:gd name="T77" fmla="*/ 2 h 20"/>
                <a:gd name="T78" fmla="*/ 0 w 3"/>
                <a:gd name="T79" fmla="*/ 2 h 20"/>
                <a:gd name="T80" fmla="*/ 0 w 3"/>
                <a:gd name="T81" fmla="*/ 3 h 20"/>
                <a:gd name="T82" fmla="*/ 0 w 3"/>
                <a:gd name="T83" fmla="*/ 4 h 20"/>
                <a:gd name="T84" fmla="*/ 0 w 3"/>
                <a:gd name="T85" fmla="*/ 3 h 20"/>
                <a:gd name="T86" fmla="*/ 0 w 3"/>
                <a:gd name="T87" fmla="*/ 2 h 20"/>
                <a:gd name="T88" fmla="*/ 1 w 3"/>
                <a:gd name="T89" fmla="*/ 2 h 20"/>
                <a:gd name="T90" fmla="*/ 1 w 3"/>
                <a:gd name="T91" fmla="*/ 2 h 20"/>
                <a:gd name="T92" fmla="*/ 1 w 3"/>
                <a:gd name="T93" fmla="*/ 2 h 20"/>
                <a:gd name="T94" fmla="*/ 1 w 3"/>
                <a:gd name="T95" fmla="*/ 2 h 20"/>
                <a:gd name="T96" fmla="*/ 1 w 3"/>
                <a:gd name="T97" fmla="*/ 2 h 20"/>
                <a:gd name="T98" fmla="*/ 1 w 3"/>
                <a:gd name="T99" fmla="*/ 3 h 20"/>
                <a:gd name="T100" fmla="*/ 2 w 3"/>
                <a:gd name="T101" fmla="*/ 4 h 20"/>
                <a:gd name="T102" fmla="*/ 2 w 3"/>
                <a:gd name="T103" fmla="*/ 5 h 20"/>
                <a:gd name="T104" fmla="*/ 2 w 3"/>
                <a:gd name="T105" fmla="*/ 6 h 20"/>
                <a:gd name="T106" fmla="*/ 2 w 3"/>
                <a:gd name="T107" fmla="*/ 7 h 20"/>
                <a:gd name="T108" fmla="*/ 2 w 3"/>
                <a:gd name="T109" fmla="*/ 8 h 20"/>
                <a:gd name="T110" fmla="*/ 2 w 3"/>
                <a:gd name="T111" fmla="*/ 9 h 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3"/>
                <a:gd name="T169" fmla="*/ 0 h 20"/>
                <a:gd name="T170" fmla="*/ 3 w 3"/>
                <a:gd name="T171" fmla="*/ 20 h 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3" h="20">
                  <a:moveTo>
                    <a:pt x="2" y="9"/>
                  </a:moveTo>
                  <a:lnTo>
                    <a:pt x="2" y="11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8"/>
                  </a:lnTo>
                  <a:lnTo>
                    <a:pt x="2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8" name="Freeform 669"/>
            <p:cNvSpPr>
              <a:spLocks/>
            </p:cNvSpPr>
            <p:nvPr/>
          </p:nvSpPr>
          <p:spPr bwMode="auto">
            <a:xfrm>
              <a:off x="753" y="3773"/>
              <a:ext cx="5" cy="20"/>
            </a:xfrm>
            <a:custGeom>
              <a:avLst/>
              <a:gdLst>
                <a:gd name="T0" fmla="*/ 3 w 5"/>
                <a:gd name="T1" fmla="*/ 10 h 20"/>
                <a:gd name="T2" fmla="*/ 3 w 5"/>
                <a:gd name="T3" fmla="*/ 11 h 20"/>
                <a:gd name="T4" fmla="*/ 3 w 5"/>
                <a:gd name="T5" fmla="*/ 12 h 20"/>
                <a:gd name="T6" fmla="*/ 2 w 5"/>
                <a:gd name="T7" fmla="*/ 13 h 20"/>
                <a:gd name="T8" fmla="*/ 2 w 5"/>
                <a:gd name="T9" fmla="*/ 14 h 20"/>
                <a:gd name="T10" fmla="*/ 2 w 5"/>
                <a:gd name="T11" fmla="*/ 14 h 20"/>
                <a:gd name="T12" fmla="*/ 2 w 5"/>
                <a:gd name="T13" fmla="*/ 15 h 20"/>
                <a:gd name="T14" fmla="*/ 2 w 5"/>
                <a:gd name="T15" fmla="*/ 16 h 20"/>
                <a:gd name="T16" fmla="*/ 2 w 5"/>
                <a:gd name="T17" fmla="*/ 16 h 20"/>
                <a:gd name="T18" fmla="*/ 2 w 5"/>
                <a:gd name="T19" fmla="*/ 17 h 20"/>
                <a:gd name="T20" fmla="*/ 1 w 5"/>
                <a:gd name="T21" fmla="*/ 17 h 20"/>
                <a:gd name="T22" fmla="*/ 1 w 5"/>
                <a:gd name="T23" fmla="*/ 17 h 20"/>
                <a:gd name="T24" fmla="*/ 0 w 5"/>
                <a:gd name="T25" fmla="*/ 16 h 20"/>
                <a:gd name="T26" fmla="*/ 0 w 5"/>
                <a:gd name="T27" fmla="*/ 16 h 20"/>
                <a:gd name="T28" fmla="*/ 0 w 5"/>
                <a:gd name="T29" fmla="*/ 15 h 20"/>
                <a:gd name="T30" fmla="*/ 0 w 5"/>
                <a:gd name="T31" fmla="*/ 16 h 20"/>
                <a:gd name="T32" fmla="*/ 0 w 5"/>
                <a:gd name="T33" fmla="*/ 17 h 20"/>
                <a:gd name="T34" fmla="*/ 0 w 5"/>
                <a:gd name="T35" fmla="*/ 17 h 20"/>
                <a:gd name="T36" fmla="*/ 0 w 5"/>
                <a:gd name="T37" fmla="*/ 18 h 20"/>
                <a:gd name="T38" fmla="*/ 0 w 5"/>
                <a:gd name="T39" fmla="*/ 19 h 20"/>
                <a:gd name="T40" fmla="*/ 1 w 5"/>
                <a:gd name="T41" fmla="*/ 18 h 20"/>
                <a:gd name="T42" fmla="*/ 2 w 5"/>
                <a:gd name="T43" fmla="*/ 17 h 20"/>
                <a:gd name="T44" fmla="*/ 2 w 5"/>
                <a:gd name="T45" fmla="*/ 17 h 20"/>
                <a:gd name="T46" fmla="*/ 2 w 5"/>
                <a:gd name="T47" fmla="*/ 15 h 20"/>
                <a:gd name="T48" fmla="*/ 3 w 5"/>
                <a:gd name="T49" fmla="*/ 14 h 20"/>
                <a:gd name="T50" fmla="*/ 3 w 5"/>
                <a:gd name="T51" fmla="*/ 13 h 20"/>
                <a:gd name="T52" fmla="*/ 3 w 5"/>
                <a:gd name="T53" fmla="*/ 11 h 20"/>
                <a:gd name="T54" fmla="*/ 4 w 5"/>
                <a:gd name="T55" fmla="*/ 10 h 20"/>
                <a:gd name="T56" fmla="*/ 4 w 5"/>
                <a:gd name="T57" fmla="*/ 8 h 20"/>
                <a:gd name="T58" fmla="*/ 4 w 5"/>
                <a:gd name="T59" fmla="*/ 7 h 20"/>
                <a:gd name="T60" fmla="*/ 4 w 5"/>
                <a:gd name="T61" fmla="*/ 6 h 20"/>
                <a:gd name="T62" fmla="*/ 4 w 5"/>
                <a:gd name="T63" fmla="*/ 5 h 20"/>
                <a:gd name="T64" fmla="*/ 4 w 5"/>
                <a:gd name="T65" fmla="*/ 3 h 20"/>
                <a:gd name="T66" fmla="*/ 4 w 5"/>
                <a:gd name="T67" fmla="*/ 2 h 20"/>
                <a:gd name="T68" fmla="*/ 3 w 5"/>
                <a:gd name="T69" fmla="*/ 1 h 20"/>
                <a:gd name="T70" fmla="*/ 3 w 5"/>
                <a:gd name="T71" fmla="*/ 0 h 20"/>
                <a:gd name="T72" fmla="*/ 3 w 5"/>
                <a:gd name="T73" fmla="*/ 0 h 20"/>
                <a:gd name="T74" fmla="*/ 2 w 5"/>
                <a:gd name="T75" fmla="*/ 1 h 20"/>
                <a:gd name="T76" fmla="*/ 2 w 5"/>
                <a:gd name="T77" fmla="*/ 2 h 20"/>
                <a:gd name="T78" fmla="*/ 2 w 5"/>
                <a:gd name="T79" fmla="*/ 2 h 20"/>
                <a:gd name="T80" fmla="*/ 2 w 5"/>
                <a:gd name="T81" fmla="*/ 3 h 20"/>
                <a:gd name="T82" fmla="*/ 1 w 5"/>
                <a:gd name="T83" fmla="*/ 3 h 20"/>
                <a:gd name="T84" fmla="*/ 2 w 5"/>
                <a:gd name="T85" fmla="*/ 2 h 20"/>
                <a:gd name="T86" fmla="*/ 2 w 5"/>
                <a:gd name="T87" fmla="*/ 2 h 20"/>
                <a:gd name="T88" fmla="*/ 2 w 5"/>
                <a:gd name="T89" fmla="*/ 2 h 20"/>
                <a:gd name="T90" fmla="*/ 3 w 5"/>
                <a:gd name="T91" fmla="*/ 2 h 20"/>
                <a:gd name="T92" fmla="*/ 3 w 5"/>
                <a:gd name="T93" fmla="*/ 2 h 20"/>
                <a:gd name="T94" fmla="*/ 3 w 5"/>
                <a:gd name="T95" fmla="*/ 2 h 20"/>
                <a:gd name="T96" fmla="*/ 4 w 5"/>
                <a:gd name="T97" fmla="*/ 2 h 20"/>
                <a:gd name="T98" fmla="*/ 4 w 5"/>
                <a:gd name="T99" fmla="*/ 3 h 20"/>
                <a:gd name="T100" fmla="*/ 4 w 5"/>
                <a:gd name="T101" fmla="*/ 4 h 20"/>
                <a:gd name="T102" fmla="*/ 4 w 5"/>
                <a:gd name="T103" fmla="*/ 5 h 20"/>
                <a:gd name="T104" fmla="*/ 4 w 5"/>
                <a:gd name="T105" fmla="*/ 5 h 20"/>
                <a:gd name="T106" fmla="*/ 4 w 5"/>
                <a:gd name="T107" fmla="*/ 7 h 20"/>
                <a:gd name="T108" fmla="*/ 4 w 5"/>
                <a:gd name="T109" fmla="*/ 8 h 20"/>
                <a:gd name="T110" fmla="*/ 3 w 5"/>
                <a:gd name="T111" fmla="*/ 9 h 20"/>
                <a:gd name="T112" fmla="*/ 3 w 5"/>
                <a:gd name="T113" fmla="*/ 10 h 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"/>
                <a:gd name="T172" fmla="*/ 0 h 20"/>
                <a:gd name="T173" fmla="*/ 5 w 5"/>
                <a:gd name="T174" fmla="*/ 20 h 2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" h="20">
                  <a:moveTo>
                    <a:pt x="3" y="10"/>
                  </a:moveTo>
                  <a:lnTo>
                    <a:pt x="3" y="11"/>
                  </a:lnTo>
                  <a:lnTo>
                    <a:pt x="3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6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2"/>
                  </a:lnTo>
                  <a:lnTo>
                    <a:pt x="3" y="1"/>
                  </a:lnTo>
                  <a:lnTo>
                    <a:pt x="3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1" y="3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8"/>
                  </a:lnTo>
                  <a:lnTo>
                    <a:pt x="3" y="9"/>
                  </a:lnTo>
                  <a:lnTo>
                    <a:pt x="3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9" name="Freeform 670"/>
            <p:cNvSpPr>
              <a:spLocks/>
            </p:cNvSpPr>
            <p:nvPr/>
          </p:nvSpPr>
          <p:spPr bwMode="auto">
            <a:xfrm>
              <a:off x="671" y="3753"/>
              <a:ext cx="18" cy="6"/>
            </a:xfrm>
            <a:custGeom>
              <a:avLst/>
              <a:gdLst>
                <a:gd name="T0" fmla="*/ 10 w 18"/>
                <a:gd name="T1" fmla="*/ 1 h 6"/>
                <a:gd name="T2" fmla="*/ 10 w 18"/>
                <a:gd name="T3" fmla="*/ 2 h 6"/>
                <a:gd name="T4" fmla="*/ 11 w 18"/>
                <a:gd name="T5" fmla="*/ 2 h 6"/>
                <a:gd name="T6" fmla="*/ 12 w 18"/>
                <a:gd name="T7" fmla="*/ 2 h 6"/>
                <a:gd name="T8" fmla="*/ 13 w 18"/>
                <a:gd name="T9" fmla="*/ 2 h 6"/>
                <a:gd name="T10" fmla="*/ 13 w 18"/>
                <a:gd name="T11" fmla="*/ 3 h 6"/>
                <a:gd name="T12" fmla="*/ 14 w 18"/>
                <a:gd name="T13" fmla="*/ 3 h 6"/>
                <a:gd name="T14" fmla="*/ 15 w 18"/>
                <a:gd name="T15" fmla="*/ 3 h 6"/>
                <a:gd name="T16" fmla="*/ 16 w 18"/>
                <a:gd name="T17" fmla="*/ 4 h 6"/>
                <a:gd name="T18" fmla="*/ 16 w 18"/>
                <a:gd name="T19" fmla="*/ 4 h 6"/>
                <a:gd name="T20" fmla="*/ 16 w 18"/>
                <a:gd name="T21" fmla="*/ 5 h 6"/>
                <a:gd name="T22" fmla="*/ 15 w 18"/>
                <a:gd name="T23" fmla="*/ 5 h 6"/>
                <a:gd name="T24" fmla="*/ 14 w 18"/>
                <a:gd name="T25" fmla="*/ 5 h 6"/>
                <a:gd name="T26" fmla="*/ 15 w 18"/>
                <a:gd name="T27" fmla="*/ 5 h 6"/>
                <a:gd name="T28" fmla="*/ 16 w 18"/>
                <a:gd name="T29" fmla="*/ 5 h 6"/>
                <a:gd name="T30" fmla="*/ 16 w 18"/>
                <a:gd name="T31" fmla="*/ 5 h 6"/>
                <a:gd name="T32" fmla="*/ 17 w 18"/>
                <a:gd name="T33" fmla="*/ 5 h 6"/>
                <a:gd name="T34" fmla="*/ 17 w 18"/>
                <a:gd name="T35" fmla="*/ 5 h 6"/>
                <a:gd name="T36" fmla="*/ 17 w 18"/>
                <a:gd name="T37" fmla="*/ 4 h 6"/>
                <a:gd name="T38" fmla="*/ 16 w 18"/>
                <a:gd name="T39" fmla="*/ 4 h 6"/>
                <a:gd name="T40" fmla="*/ 16 w 18"/>
                <a:gd name="T41" fmla="*/ 3 h 6"/>
                <a:gd name="T42" fmla="*/ 15 w 18"/>
                <a:gd name="T43" fmla="*/ 2 h 6"/>
                <a:gd name="T44" fmla="*/ 13 w 18"/>
                <a:gd name="T45" fmla="*/ 2 h 6"/>
                <a:gd name="T46" fmla="*/ 13 w 18"/>
                <a:gd name="T47" fmla="*/ 1 h 6"/>
                <a:gd name="T48" fmla="*/ 11 w 18"/>
                <a:gd name="T49" fmla="*/ 1 h 6"/>
                <a:gd name="T50" fmla="*/ 10 w 18"/>
                <a:gd name="T51" fmla="*/ 0 h 6"/>
                <a:gd name="T52" fmla="*/ 8 w 18"/>
                <a:gd name="T53" fmla="*/ 0 h 6"/>
                <a:gd name="T54" fmla="*/ 7 w 18"/>
                <a:gd name="T55" fmla="*/ 0 h 6"/>
                <a:gd name="T56" fmla="*/ 6 w 18"/>
                <a:gd name="T57" fmla="*/ 0 h 6"/>
                <a:gd name="T58" fmla="*/ 4 w 18"/>
                <a:gd name="T59" fmla="*/ 0 h 6"/>
                <a:gd name="T60" fmla="*/ 3 w 18"/>
                <a:gd name="T61" fmla="*/ 0 h 6"/>
                <a:gd name="T62" fmla="*/ 1 w 18"/>
                <a:gd name="T63" fmla="*/ 0 h 6"/>
                <a:gd name="T64" fmla="*/ 1 w 18"/>
                <a:gd name="T65" fmla="*/ 0 h 6"/>
                <a:gd name="T66" fmla="*/ 0 w 18"/>
                <a:gd name="T67" fmla="*/ 0 h 6"/>
                <a:gd name="T68" fmla="*/ 0 w 18"/>
                <a:gd name="T69" fmla="*/ 1 h 6"/>
                <a:gd name="T70" fmla="*/ 0 w 18"/>
                <a:gd name="T71" fmla="*/ 1 h 6"/>
                <a:gd name="T72" fmla="*/ 1 w 18"/>
                <a:gd name="T73" fmla="*/ 1 h 6"/>
                <a:gd name="T74" fmla="*/ 1 w 18"/>
                <a:gd name="T75" fmla="*/ 2 h 6"/>
                <a:gd name="T76" fmla="*/ 1 w 18"/>
                <a:gd name="T77" fmla="*/ 2 h 6"/>
                <a:gd name="T78" fmla="*/ 2 w 18"/>
                <a:gd name="T79" fmla="*/ 3 h 6"/>
                <a:gd name="T80" fmla="*/ 2 w 18"/>
                <a:gd name="T81" fmla="*/ 2 h 6"/>
                <a:gd name="T82" fmla="*/ 1 w 18"/>
                <a:gd name="T83" fmla="*/ 2 h 6"/>
                <a:gd name="T84" fmla="*/ 1 w 18"/>
                <a:gd name="T85" fmla="*/ 1 h 6"/>
                <a:gd name="T86" fmla="*/ 1 w 18"/>
                <a:gd name="T87" fmla="*/ 1 h 6"/>
                <a:gd name="T88" fmla="*/ 2 w 18"/>
                <a:gd name="T89" fmla="*/ 0 h 6"/>
                <a:gd name="T90" fmla="*/ 3 w 18"/>
                <a:gd name="T91" fmla="*/ 0 h 6"/>
                <a:gd name="T92" fmla="*/ 4 w 18"/>
                <a:gd name="T93" fmla="*/ 0 h 6"/>
                <a:gd name="T94" fmla="*/ 4 w 18"/>
                <a:gd name="T95" fmla="*/ 0 h 6"/>
                <a:gd name="T96" fmla="*/ 5 w 18"/>
                <a:gd name="T97" fmla="*/ 0 h 6"/>
                <a:gd name="T98" fmla="*/ 7 w 18"/>
                <a:gd name="T99" fmla="*/ 1 h 6"/>
                <a:gd name="T100" fmla="*/ 7 w 18"/>
                <a:gd name="T101" fmla="*/ 1 h 6"/>
                <a:gd name="T102" fmla="*/ 9 w 18"/>
                <a:gd name="T103" fmla="*/ 1 h 6"/>
                <a:gd name="T104" fmla="*/ 10 w 18"/>
                <a:gd name="T105" fmla="*/ 1 h 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8"/>
                <a:gd name="T160" fmla="*/ 0 h 6"/>
                <a:gd name="T161" fmla="*/ 18 w 18"/>
                <a:gd name="T162" fmla="*/ 6 h 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8" h="6">
                  <a:moveTo>
                    <a:pt x="10" y="1"/>
                  </a:moveTo>
                  <a:lnTo>
                    <a:pt x="10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6" y="4"/>
                  </a:lnTo>
                  <a:lnTo>
                    <a:pt x="16" y="3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2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9" y="1"/>
                  </a:lnTo>
                  <a:lnTo>
                    <a:pt x="1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0" name="Freeform 671"/>
            <p:cNvSpPr>
              <a:spLocks/>
            </p:cNvSpPr>
            <p:nvPr/>
          </p:nvSpPr>
          <p:spPr bwMode="auto">
            <a:xfrm>
              <a:off x="782" y="3783"/>
              <a:ext cx="5" cy="19"/>
            </a:xfrm>
            <a:custGeom>
              <a:avLst/>
              <a:gdLst>
                <a:gd name="T0" fmla="*/ 3 w 5"/>
                <a:gd name="T1" fmla="*/ 8 h 19"/>
                <a:gd name="T2" fmla="*/ 3 w 5"/>
                <a:gd name="T3" fmla="*/ 9 h 19"/>
                <a:gd name="T4" fmla="*/ 3 w 5"/>
                <a:gd name="T5" fmla="*/ 10 h 19"/>
                <a:gd name="T6" fmla="*/ 3 w 5"/>
                <a:gd name="T7" fmla="*/ 11 h 19"/>
                <a:gd name="T8" fmla="*/ 4 w 5"/>
                <a:gd name="T9" fmla="*/ 11 h 19"/>
                <a:gd name="T10" fmla="*/ 4 w 5"/>
                <a:gd name="T11" fmla="*/ 12 h 19"/>
                <a:gd name="T12" fmla="*/ 4 w 5"/>
                <a:gd name="T13" fmla="*/ 13 h 19"/>
                <a:gd name="T14" fmla="*/ 4 w 5"/>
                <a:gd name="T15" fmla="*/ 14 h 19"/>
                <a:gd name="T16" fmla="*/ 4 w 5"/>
                <a:gd name="T17" fmla="*/ 14 h 19"/>
                <a:gd name="T18" fmla="*/ 4 w 5"/>
                <a:gd name="T19" fmla="*/ 15 h 19"/>
                <a:gd name="T20" fmla="*/ 3 w 5"/>
                <a:gd name="T21" fmla="*/ 16 h 19"/>
                <a:gd name="T22" fmla="*/ 3 w 5"/>
                <a:gd name="T23" fmla="*/ 16 h 19"/>
                <a:gd name="T24" fmla="*/ 2 w 5"/>
                <a:gd name="T25" fmla="*/ 16 h 19"/>
                <a:gd name="T26" fmla="*/ 2 w 5"/>
                <a:gd name="T27" fmla="*/ 15 h 19"/>
                <a:gd name="T28" fmla="*/ 2 w 5"/>
                <a:gd name="T29" fmla="*/ 16 h 19"/>
                <a:gd name="T30" fmla="*/ 2 w 5"/>
                <a:gd name="T31" fmla="*/ 16 h 19"/>
                <a:gd name="T32" fmla="*/ 2 w 5"/>
                <a:gd name="T33" fmla="*/ 17 h 19"/>
                <a:gd name="T34" fmla="*/ 2 w 5"/>
                <a:gd name="T35" fmla="*/ 17 h 19"/>
                <a:gd name="T36" fmla="*/ 2 w 5"/>
                <a:gd name="T37" fmla="*/ 17 h 19"/>
                <a:gd name="T38" fmla="*/ 3 w 5"/>
                <a:gd name="T39" fmla="*/ 17 h 19"/>
                <a:gd name="T40" fmla="*/ 3 w 5"/>
                <a:gd name="T41" fmla="*/ 18 h 19"/>
                <a:gd name="T42" fmla="*/ 3 w 5"/>
                <a:gd name="T43" fmla="*/ 18 h 19"/>
                <a:gd name="T44" fmla="*/ 4 w 5"/>
                <a:gd name="T45" fmla="*/ 17 h 19"/>
                <a:gd name="T46" fmla="*/ 4 w 5"/>
                <a:gd name="T47" fmla="*/ 16 h 19"/>
                <a:gd name="T48" fmla="*/ 4 w 5"/>
                <a:gd name="T49" fmla="*/ 15 h 19"/>
                <a:gd name="T50" fmla="*/ 4 w 5"/>
                <a:gd name="T51" fmla="*/ 14 h 19"/>
                <a:gd name="T52" fmla="*/ 4 w 5"/>
                <a:gd name="T53" fmla="*/ 12 h 19"/>
                <a:gd name="T54" fmla="*/ 4 w 5"/>
                <a:gd name="T55" fmla="*/ 11 h 19"/>
                <a:gd name="T56" fmla="*/ 4 w 5"/>
                <a:gd name="T57" fmla="*/ 9 h 19"/>
                <a:gd name="T58" fmla="*/ 4 w 5"/>
                <a:gd name="T59" fmla="*/ 8 h 19"/>
                <a:gd name="T60" fmla="*/ 4 w 5"/>
                <a:gd name="T61" fmla="*/ 7 h 19"/>
                <a:gd name="T62" fmla="*/ 3 w 5"/>
                <a:gd name="T63" fmla="*/ 5 h 19"/>
                <a:gd name="T64" fmla="*/ 3 w 5"/>
                <a:gd name="T65" fmla="*/ 4 h 19"/>
                <a:gd name="T66" fmla="*/ 3 w 5"/>
                <a:gd name="T67" fmla="*/ 3 h 19"/>
                <a:gd name="T68" fmla="*/ 2 w 5"/>
                <a:gd name="T69" fmla="*/ 2 h 19"/>
                <a:gd name="T70" fmla="*/ 2 w 5"/>
                <a:gd name="T71" fmla="*/ 1 h 19"/>
                <a:gd name="T72" fmla="*/ 2 w 5"/>
                <a:gd name="T73" fmla="*/ 0 h 19"/>
                <a:gd name="T74" fmla="*/ 1 w 5"/>
                <a:gd name="T75" fmla="*/ 0 h 19"/>
                <a:gd name="T76" fmla="*/ 0 w 5"/>
                <a:gd name="T77" fmla="*/ 1 h 19"/>
                <a:gd name="T78" fmla="*/ 0 w 5"/>
                <a:gd name="T79" fmla="*/ 2 h 19"/>
                <a:gd name="T80" fmla="*/ 0 w 5"/>
                <a:gd name="T81" fmla="*/ 2 h 19"/>
                <a:gd name="T82" fmla="*/ 0 w 5"/>
                <a:gd name="T83" fmla="*/ 3 h 19"/>
                <a:gd name="T84" fmla="*/ 0 w 5"/>
                <a:gd name="T85" fmla="*/ 4 h 19"/>
                <a:gd name="T86" fmla="*/ 0 w 5"/>
                <a:gd name="T87" fmla="*/ 3 h 19"/>
                <a:gd name="T88" fmla="*/ 0 w 5"/>
                <a:gd name="T89" fmla="*/ 2 h 19"/>
                <a:gd name="T90" fmla="*/ 0 w 5"/>
                <a:gd name="T91" fmla="*/ 2 h 19"/>
                <a:gd name="T92" fmla="*/ 1 w 5"/>
                <a:gd name="T93" fmla="*/ 2 h 19"/>
                <a:gd name="T94" fmla="*/ 1 w 5"/>
                <a:gd name="T95" fmla="*/ 1 h 19"/>
                <a:gd name="T96" fmla="*/ 1 w 5"/>
                <a:gd name="T97" fmla="*/ 1 h 19"/>
                <a:gd name="T98" fmla="*/ 2 w 5"/>
                <a:gd name="T99" fmla="*/ 2 h 19"/>
                <a:gd name="T100" fmla="*/ 2 w 5"/>
                <a:gd name="T101" fmla="*/ 2 h 19"/>
                <a:gd name="T102" fmla="*/ 2 w 5"/>
                <a:gd name="T103" fmla="*/ 3 h 19"/>
                <a:gd name="T104" fmla="*/ 2 w 5"/>
                <a:gd name="T105" fmla="*/ 5 h 19"/>
                <a:gd name="T106" fmla="*/ 3 w 5"/>
                <a:gd name="T107" fmla="*/ 5 h 19"/>
                <a:gd name="T108" fmla="*/ 3 w 5"/>
                <a:gd name="T109" fmla="*/ 6 h 19"/>
                <a:gd name="T110" fmla="*/ 3 w 5"/>
                <a:gd name="T111" fmla="*/ 8 h 19"/>
                <a:gd name="T112" fmla="*/ 3 w 5"/>
                <a:gd name="T113" fmla="*/ 8 h 1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"/>
                <a:gd name="T172" fmla="*/ 0 h 19"/>
                <a:gd name="T173" fmla="*/ 5 w 5"/>
                <a:gd name="T174" fmla="*/ 19 h 1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" h="19">
                  <a:moveTo>
                    <a:pt x="3" y="8"/>
                  </a:moveTo>
                  <a:lnTo>
                    <a:pt x="3" y="9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3" y="17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7"/>
                  </a:lnTo>
                  <a:lnTo>
                    <a:pt x="3" y="5"/>
                  </a:lnTo>
                  <a:lnTo>
                    <a:pt x="3" y="4"/>
                  </a:lnTo>
                  <a:lnTo>
                    <a:pt x="3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5"/>
                  </a:lnTo>
                  <a:lnTo>
                    <a:pt x="3" y="5"/>
                  </a:lnTo>
                  <a:lnTo>
                    <a:pt x="3" y="6"/>
                  </a:lnTo>
                  <a:lnTo>
                    <a:pt x="3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1" name="Freeform 672"/>
            <p:cNvSpPr>
              <a:spLocks/>
            </p:cNvSpPr>
            <p:nvPr/>
          </p:nvSpPr>
          <p:spPr bwMode="auto">
            <a:xfrm>
              <a:off x="794" y="3783"/>
              <a:ext cx="6" cy="20"/>
            </a:xfrm>
            <a:custGeom>
              <a:avLst/>
              <a:gdLst>
                <a:gd name="T0" fmla="*/ 4 w 6"/>
                <a:gd name="T1" fmla="*/ 11 h 20"/>
                <a:gd name="T2" fmla="*/ 4 w 6"/>
                <a:gd name="T3" fmla="*/ 11 h 20"/>
                <a:gd name="T4" fmla="*/ 4 w 6"/>
                <a:gd name="T5" fmla="*/ 12 h 20"/>
                <a:gd name="T6" fmla="*/ 3 w 6"/>
                <a:gd name="T7" fmla="*/ 14 h 20"/>
                <a:gd name="T8" fmla="*/ 3 w 6"/>
                <a:gd name="T9" fmla="*/ 15 h 20"/>
                <a:gd name="T10" fmla="*/ 2 w 6"/>
                <a:gd name="T11" fmla="*/ 15 h 20"/>
                <a:gd name="T12" fmla="*/ 2 w 6"/>
                <a:gd name="T13" fmla="*/ 16 h 20"/>
                <a:gd name="T14" fmla="*/ 2 w 6"/>
                <a:gd name="T15" fmla="*/ 17 h 20"/>
                <a:gd name="T16" fmla="*/ 1 w 6"/>
                <a:gd name="T17" fmla="*/ 17 h 20"/>
                <a:gd name="T18" fmla="*/ 1 w 6"/>
                <a:gd name="T19" fmla="*/ 17 h 20"/>
                <a:gd name="T20" fmla="*/ 1 w 6"/>
                <a:gd name="T21" fmla="*/ 16 h 20"/>
                <a:gd name="T22" fmla="*/ 0 w 6"/>
                <a:gd name="T23" fmla="*/ 16 h 20"/>
                <a:gd name="T24" fmla="*/ 0 w 6"/>
                <a:gd name="T25" fmla="*/ 15 h 20"/>
                <a:gd name="T26" fmla="*/ 0 w 6"/>
                <a:gd name="T27" fmla="*/ 16 h 20"/>
                <a:gd name="T28" fmla="*/ 0 w 6"/>
                <a:gd name="T29" fmla="*/ 17 h 20"/>
                <a:gd name="T30" fmla="*/ 0 w 6"/>
                <a:gd name="T31" fmla="*/ 17 h 20"/>
                <a:gd name="T32" fmla="*/ 1 w 6"/>
                <a:gd name="T33" fmla="*/ 18 h 20"/>
                <a:gd name="T34" fmla="*/ 1 w 6"/>
                <a:gd name="T35" fmla="*/ 19 h 20"/>
                <a:gd name="T36" fmla="*/ 1 w 6"/>
                <a:gd name="T37" fmla="*/ 18 h 20"/>
                <a:gd name="T38" fmla="*/ 2 w 6"/>
                <a:gd name="T39" fmla="*/ 17 h 20"/>
                <a:gd name="T40" fmla="*/ 3 w 6"/>
                <a:gd name="T41" fmla="*/ 17 h 20"/>
                <a:gd name="T42" fmla="*/ 3 w 6"/>
                <a:gd name="T43" fmla="*/ 16 h 20"/>
                <a:gd name="T44" fmla="*/ 4 w 6"/>
                <a:gd name="T45" fmla="*/ 14 h 20"/>
                <a:gd name="T46" fmla="*/ 4 w 6"/>
                <a:gd name="T47" fmla="*/ 14 h 20"/>
                <a:gd name="T48" fmla="*/ 4 w 6"/>
                <a:gd name="T49" fmla="*/ 12 h 20"/>
                <a:gd name="T50" fmla="*/ 5 w 6"/>
                <a:gd name="T51" fmla="*/ 11 h 20"/>
                <a:gd name="T52" fmla="*/ 5 w 6"/>
                <a:gd name="T53" fmla="*/ 9 h 20"/>
                <a:gd name="T54" fmla="*/ 5 w 6"/>
                <a:gd name="T55" fmla="*/ 8 h 20"/>
                <a:gd name="T56" fmla="*/ 5 w 6"/>
                <a:gd name="T57" fmla="*/ 6 h 20"/>
                <a:gd name="T58" fmla="*/ 5 w 6"/>
                <a:gd name="T59" fmla="*/ 5 h 20"/>
                <a:gd name="T60" fmla="*/ 5 w 6"/>
                <a:gd name="T61" fmla="*/ 4 h 20"/>
                <a:gd name="T62" fmla="*/ 5 w 6"/>
                <a:gd name="T63" fmla="*/ 2 h 20"/>
                <a:gd name="T64" fmla="*/ 5 w 6"/>
                <a:gd name="T65" fmla="*/ 2 h 20"/>
                <a:gd name="T66" fmla="*/ 5 w 6"/>
                <a:gd name="T67" fmla="*/ 0 h 20"/>
                <a:gd name="T68" fmla="*/ 4 w 6"/>
                <a:gd name="T69" fmla="*/ 1 h 20"/>
                <a:gd name="T70" fmla="*/ 4 w 6"/>
                <a:gd name="T71" fmla="*/ 1 h 20"/>
                <a:gd name="T72" fmla="*/ 3 w 6"/>
                <a:gd name="T73" fmla="*/ 2 h 20"/>
                <a:gd name="T74" fmla="*/ 3 w 6"/>
                <a:gd name="T75" fmla="*/ 2 h 20"/>
                <a:gd name="T76" fmla="*/ 3 w 6"/>
                <a:gd name="T77" fmla="*/ 2 h 20"/>
                <a:gd name="T78" fmla="*/ 2 w 6"/>
                <a:gd name="T79" fmla="*/ 2 h 20"/>
                <a:gd name="T80" fmla="*/ 2 w 6"/>
                <a:gd name="T81" fmla="*/ 3 h 20"/>
                <a:gd name="T82" fmla="*/ 2 w 6"/>
                <a:gd name="T83" fmla="*/ 4 h 20"/>
                <a:gd name="T84" fmla="*/ 2 w 6"/>
                <a:gd name="T85" fmla="*/ 3 h 20"/>
                <a:gd name="T86" fmla="*/ 3 w 6"/>
                <a:gd name="T87" fmla="*/ 2 h 20"/>
                <a:gd name="T88" fmla="*/ 3 w 6"/>
                <a:gd name="T89" fmla="*/ 2 h 20"/>
                <a:gd name="T90" fmla="*/ 4 w 6"/>
                <a:gd name="T91" fmla="*/ 2 h 20"/>
                <a:gd name="T92" fmla="*/ 4 w 6"/>
                <a:gd name="T93" fmla="*/ 2 h 20"/>
                <a:gd name="T94" fmla="*/ 4 w 6"/>
                <a:gd name="T95" fmla="*/ 3 h 20"/>
                <a:gd name="T96" fmla="*/ 5 w 6"/>
                <a:gd name="T97" fmla="*/ 3 h 20"/>
                <a:gd name="T98" fmla="*/ 5 w 6"/>
                <a:gd name="T99" fmla="*/ 4 h 20"/>
                <a:gd name="T100" fmla="*/ 5 w 6"/>
                <a:gd name="T101" fmla="*/ 5 h 20"/>
                <a:gd name="T102" fmla="*/ 5 w 6"/>
                <a:gd name="T103" fmla="*/ 5 h 20"/>
                <a:gd name="T104" fmla="*/ 5 w 6"/>
                <a:gd name="T105" fmla="*/ 6 h 20"/>
                <a:gd name="T106" fmla="*/ 5 w 6"/>
                <a:gd name="T107" fmla="*/ 7 h 20"/>
                <a:gd name="T108" fmla="*/ 4 w 6"/>
                <a:gd name="T109" fmla="*/ 8 h 20"/>
                <a:gd name="T110" fmla="*/ 4 w 6"/>
                <a:gd name="T111" fmla="*/ 9 h 20"/>
                <a:gd name="T112" fmla="*/ 4 w 6"/>
                <a:gd name="T113" fmla="*/ 11 h 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"/>
                <a:gd name="T172" fmla="*/ 0 h 20"/>
                <a:gd name="T173" fmla="*/ 6 w 6"/>
                <a:gd name="T174" fmla="*/ 20 h 2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" h="20">
                  <a:moveTo>
                    <a:pt x="4" y="11"/>
                  </a:moveTo>
                  <a:lnTo>
                    <a:pt x="4" y="11"/>
                  </a:lnTo>
                  <a:lnTo>
                    <a:pt x="4" y="12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6"/>
                  </a:lnTo>
                  <a:lnTo>
                    <a:pt x="5" y="5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0"/>
                  </a:lnTo>
                  <a:lnTo>
                    <a:pt x="4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3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6"/>
                  </a:lnTo>
                  <a:lnTo>
                    <a:pt x="5" y="7"/>
                  </a:lnTo>
                  <a:lnTo>
                    <a:pt x="4" y="8"/>
                  </a:lnTo>
                  <a:lnTo>
                    <a:pt x="4" y="9"/>
                  </a:lnTo>
                  <a:lnTo>
                    <a:pt x="4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2" name="Freeform 673"/>
            <p:cNvSpPr>
              <a:spLocks/>
            </p:cNvSpPr>
            <p:nvPr/>
          </p:nvSpPr>
          <p:spPr bwMode="auto">
            <a:xfrm>
              <a:off x="660" y="3740"/>
              <a:ext cx="18" cy="7"/>
            </a:xfrm>
            <a:custGeom>
              <a:avLst/>
              <a:gdLst>
                <a:gd name="T0" fmla="*/ 10 w 18"/>
                <a:gd name="T1" fmla="*/ 2 h 7"/>
                <a:gd name="T2" fmla="*/ 10 w 18"/>
                <a:gd name="T3" fmla="*/ 2 h 7"/>
                <a:gd name="T4" fmla="*/ 10 w 18"/>
                <a:gd name="T5" fmla="*/ 2 h 7"/>
                <a:gd name="T6" fmla="*/ 11 w 18"/>
                <a:gd name="T7" fmla="*/ 3 h 7"/>
                <a:gd name="T8" fmla="*/ 12 w 18"/>
                <a:gd name="T9" fmla="*/ 3 h 7"/>
                <a:gd name="T10" fmla="*/ 13 w 18"/>
                <a:gd name="T11" fmla="*/ 3 h 7"/>
                <a:gd name="T12" fmla="*/ 13 w 18"/>
                <a:gd name="T13" fmla="*/ 3 h 7"/>
                <a:gd name="T14" fmla="*/ 14 w 18"/>
                <a:gd name="T15" fmla="*/ 3 h 7"/>
                <a:gd name="T16" fmla="*/ 15 w 18"/>
                <a:gd name="T17" fmla="*/ 4 h 7"/>
                <a:gd name="T18" fmla="*/ 16 w 18"/>
                <a:gd name="T19" fmla="*/ 4 h 7"/>
                <a:gd name="T20" fmla="*/ 16 w 18"/>
                <a:gd name="T21" fmla="*/ 5 h 7"/>
                <a:gd name="T22" fmla="*/ 16 w 18"/>
                <a:gd name="T23" fmla="*/ 5 h 7"/>
                <a:gd name="T24" fmla="*/ 15 w 18"/>
                <a:gd name="T25" fmla="*/ 5 h 7"/>
                <a:gd name="T26" fmla="*/ 14 w 18"/>
                <a:gd name="T27" fmla="*/ 6 h 7"/>
                <a:gd name="T28" fmla="*/ 13 w 18"/>
                <a:gd name="T29" fmla="*/ 6 h 7"/>
                <a:gd name="T30" fmla="*/ 14 w 18"/>
                <a:gd name="T31" fmla="*/ 6 h 7"/>
                <a:gd name="T32" fmla="*/ 14 w 18"/>
                <a:gd name="T33" fmla="*/ 6 h 7"/>
                <a:gd name="T34" fmla="*/ 16 w 18"/>
                <a:gd name="T35" fmla="*/ 6 h 7"/>
                <a:gd name="T36" fmla="*/ 17 w 18"/>
                <a:gd name="T37" fmla="*/ 6 h 7"/>
                <a:gd name="T38" fmla="*/ 17 w 18"/>
                <a:gd name="T39" fmla="*/ 5 h 7"/>
                <a:gd name="T40" fmla="*/ 16 w 18"/>
                <a:gd name="T41" fmla="*/ 4 h 7"/>
                <a:gd name="T42" fmla="*/ 16 w 18"/>
                <a:gd name="T43" fmla="*/ 4 h 7"/>
                <a:gd name="T44" fmla="*/ 14 w 18"/>
                <a:gd name="T45" fmla="*/ 3 h 7"/>
                <a:gd name="T46" fmla="*/ 13 w 18"/>
                <a:gd name="T47" fmla="*/ 2 h 7"/>
                <a:gd name="T48" fmla="*/ 12 w 18"/>
                <a:gd name="T49" fmla="*/ 2 h 7"/>
                <a:gd name="T50" fmla="*/ 11 w 18"/>
                <a:gd name="T51" fmla="*/ 1 h 7"/>
                <a:gd name="T52" fmla="*/ 10 w 18"/>
                <a:gd name="T53" fmla="*/ 1 h 7"/>
                <a:gd name="T54" fmla="*/ 8 w 18"/>
                <a:gd name="T55" fmla="*/ 1 h 7"/>
                <a:gd name="T56" fmla="*/ 7 w 18"/>
                <a:gd name="T57" fmla="*/ 0 h 7"/>
                <a:gd name="T58" fmla="*/ 6 w 18"/>
                <a:gd name="T59" fmla="*/ 0 h 7"/>
                <a:gd name="T60" fmla="*/ 4 w 18"/>
                <a:gd name="T61" fmla="*/ 0 h 7"/>
                <a:gd name="T62" fmla="*/ 3 w 18"/>
                <a:gd name="T63" fmla="*/ 0 h 7"/>
                <a:gd name="T64" fmla="*/ 2 w 18"/>
                <a:gd name="T65" fmla="*/ 0 h 7"/>
                <a:gd name="T66" fmla="*/ 1 w 18"/>
                <a:gd name="T67" fmla="*/ 0 h 7"/>
                <a:gd name="T68" fmla="*/ 0 w 18"/>
                <a:gd name="T69" fmla="*/ 1 h 7"/>
                <a:gd name="T70" fmla="*/ 0 w 18"/>
                <a:gd name="T71" fmla="*/ 1 h 7"/>
                <a:gd name="T72" fmla="*/ 0 w 18"/>
                <a:gd name="T73" fmla="*/ 2 h 7"/>
                <a:gd name="T74" fmla="*/ 1 w 18"/>
                <a:gd name="T75" fmla="*/ 2 h 7"/>
                <a:gd name="T76" fmla="*/ 1 w 18"/>
                <a:gd name="T77" fmla="*/ 2 h 7"/>
                <a:gd name="T78" fmla="*/ 1 w 18"/>
                <a:gd name="T79" fmla="*/ 2 h 7"/>
                <a:gd name="T80" fmla="*/ 1 w 18"/>
                <a:gd name="T81" fmla="*/ 3 h 7"/>
                <a:gd name="T82" fmla="*/ 2 w 18"/>
                <a:gd name="T83" fmla="*/ 3 h 7"/>
                <a:gd name="T84" fmla="*/ 2 w 18"/>
                <a:gd name="T85" fmla="*/ 3 h 7"/>
                <a:gd name="T86" fmla="*/ 2 w 18"/>
                <a:gd name="T87" fmla="*/ 3 h 7"/>
                <a:gd name="T88" fmla="*/ 1 w 18"/>
                <a:gd name="T89" fmla="*/ 2 h 7"/>
                <a:gd name="T90" fmla="*/ 1 w 18"/>
                <a:gd name="T91" fmla="*/ 2 h 7"/>
                <a:gd name="T92" fmla="*/ 1 w 18"/>
                <a:gd name="T93" fmla="*/ 2 h 7"/>
                <a:gd name="T94" fmla="*/ 1 w 18"/>
                <a:gd name="T95" fmla="*/ 1 h 7"/>
                <a:gd name="T96" fmla="*/ 1 w 18"/>
                <a:gd name="T97" fmla="*/ 1 h 7"/>
                <a:gd name="T98" fmla="*/ 1 w 18"/>
                <a:gd name="T99" fmla="*/ 1 h 7"/>
                <a:gd name="T100" fmla="*/ 2 w 18"/>
                <a:gd name="T101" fmla="*/ 1 h 7"/>
                <a:gd name="T102" fmla="*/ 3 w 18"/>
                <a:gd name="T103" fmla="*/ 1 h 7"/>
                <a:gd name="T104" fmla="*/ 4 w 18"/>
                <a:gd name="T105" fmla="*/ 1 h 7"/>
                <a:gd name="T106" fmla="*/ 4 w 18"/>
                <a:gd name="T107" fmla="*/ 1 h 7"/>
                <a:gd name="T108" fmla="*/ 5 w 18"/>
                <a:gd name="T109" fmla="*/ 1 h 7"/>
                <a:gd name="T110" fmla="*/ 6 w 18"/>
                <a:gd name="T111" fmla="*/ 1 h 7"/>
                <a:gd name="T112" fmla="*/ 7 w 18"/>
                <a:gd name="T113" fmla="*/ 1 h 7"/>
                <a:gd name="T114" fmla="*/ 8 w 18"/>
                <a:gd name="T115" fmla="*/ 2 h 7"/>
                <a:gd name="T116" fmla="*/ 10 w 18"/>
                <a:gd name="T117" fmla="*/ 2 h 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8"/>
                <a:gd name="T178" fmla="*/ 0 h 7"/>
                <a:gd name="T179" fmla="*/ 18 w 18"/>
                <a:gd name="T180" fmla="*/ 7 h 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8" h="7">
                  <a:moveTo>
                    <a:pt x="10" y="2"/>
                  </a:moveTo>
                  <a:lnTo>
                    <a:pt x="10" y="2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16" y="4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2"/>
                  </a:lnTo>
                  <a:lnTo>
                    <a:pt x="1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3" name="Freeform 674"/>
            <p:cNvSpPr>
              <a:spLocks/>
            </p:cNvSpPr>
            <p:nvPr/>
          </p:nvSpPr>
          <p:spPr bwMode="auto">
            <a:xfrm>
              <a:off x="714" y="3792"/>
              <a:ext cx="21" cy="3"/>
            </a:xfrm>
            <a:custGeom>
              <a:avLst/>
              <a:gdLst>
                <a:gd name="T0" fmla="*/ 10 w 21"/>
                <a:gd name="T1" fmla="*/ 2 h 3"/>
                <a:gd name="T2" fmla="*/ 8 w 21"/>
                <a:gd name="T3" fmla="*/ 2 h 3"/>
                <a:gd name="T4" fmla="*/ 7 w 21"/>
                <a:gd name="T5" fmla="*/ 2 h 3"/>
                <a:gd name="T6" fmla="*/ 6 w 21"/>
                <a:gd name="T7" fmla="*/ 2 h 3"/>
                <a:gd name="T8" fmla="*/ 5 w 21"/>
                <a:gd name="T9" fmla="*/ 2 h 3"/>
                <a:gd name="T10" fmla="*/ 5 w 21"/>
                <a:gd name="T11" fmla="*/ 2 h 3"/>
                <a:gd name="T12" fmla="*/ 4 w 21"/>
                <a:gd name="T13" fmla="*/ 2 h 3"/>
                <a:gd name="T14" fmla="*/ 3 w 21"/>
                <a:gd name="T15" fmla="*/ 1 h 3"/>
                <a:gd name="T16" fmla="*/ 2 w 21"/>
                <a:gd name="T17" fmla="*/ 1 h 3"/>
                <a:gd name="T18" fmla="*/ 2 w 21"/>
                <a:gd name="T19" fmla="*/ 1 h 3"/>
                <a:gd name="T20" fmla="*/ 2 w 21"/>
                <a:gd name="T21" fmla="*/ 1 h 3"/>
                <a:gd name="T22" fmla="*/ 3 w 21"/>
                <a:gd name="T23" fmla="*/ 1 h 3"/>
                <a:gd name="T24" fmla="*/ 4 w 21"/>
                <a:gd name="T25" fmla="*/ 0 h 3"/>
                <a:gd name="T26" fmla="*/ 3 w 21"/>
                <a:gd name="T27" fmla="*/ 0 h 3"/>
                <a:gd name="T28" fmla="*/ 2 w 21"/>
                <a:gd name="T29" fmla="*/ 0 h 3"/>
                <a:gd name="T30" fmla="*/ 2 w 21"/>
                <a:gd name="T31" fmla="*/ 1 h 3"/>
                <a:gd name="T32" fmla="*/ 2 w 21"/>
                <a:gd name="T33" fmla="*/ 1 h 3"/>
                <a:gd name="T34" fmla="*/ 2 w 21"/>
                <a:gd name="T35" fmla="*/ 1 h 3"/>
                <a:gd name="T36" fmla="*/ 1 w 21"/>
                <a:gd name="T37" fmla="*/ 1 h 3"/>
                <a:gd name="T38" fmla="*/ 1 w 21"/>
                <a:gd name="T39" fmla="*/ 1 h 3"/>
                <a:gd name="T40" fmla="*/ 0 w 21"/>
                <a:gd name="T41" fmla="*/ 1 h 3"/>
                <a:gd name="T42" fmla="*/ 1 w 21"/>
                <a:gd name="T43" fmla="*/ 1 h 3"/>
                <a:gd name="T44" fmla="*/ 2 w 21"/>
                <a:gd name="T45" fmla="*/ 2 h 3"/>
                <a:gd name="T46" fmla="*/ 3 w 21"/>
                <a:gd name="T47" fmla="*/ 2 h 3"/>
                <a:gd name="T48" fmla="*/ 5 w 21"/>
                <a:gd name="T49" fmla="*/ 2 h 3"/>
                <a:gd name="T50" fmla="*/ 5 w 21"/>
                <a:gd name="T51" fmla="*/ 2 h 3"/>
                <a:gd name="T52" fmla="*/ 7 w 21"/>
                <a:gd name="T53" fmla="*/ 2 h 3"/>
                <a:gd name="T54" fmla="*/ 8 w 21"/>
                <a:gd name="T55" fmla="*/ 2 h 3"/>
                <a:gd name="T56" fmla="*/ 10 w 21"/>
                <a:gd name="T57" fmla="*/ 2 h 3"/>
                <a:gd name="T58" fmla="*/ 12 w 21"/>
                <a:gd name="T59" fmla="*/ 2 h 3"/>
                <a:gd name="T60" fmla="*/ 13 w 21"/>
                <a:gd name="T61" fmla="*/ 2 h 3"/>
                <a:gd name="T62" fmla="*/ 15 w 21"/>
                <a:gd name="T63" fmla="*/ 2 h 3"/>
                <a:gd name="T64" fmla="*/ 16 w 21"/>
                <a:gd name="T65" fmla="*/ 2 h 3"/>
                <a:gd name="T66" fmla="*/ 17 w 21"/>
                <a:gd name="T67" fmla="*/ 2 h 3"/>
                <a:gd name="T68" fmla="*/ 18 w 21"/>
                <a:gd name="T69" fmla="*/ 1 h 3"/>
                <a:gd name="T70" fmla="*/ 19 w 21"/>
                <a:gd name="T71" fmla="*/ 1 h 3"/>
                <a:gd name="T72" fmla="*/ 20 w 21"/>
                <a:gd name="T73" fmla="*/ 1 h 3"/>
                <a:gd name="T74" fmla="*/ 19 w 21"/>
                <a:gd name="T75" fmla="*/ 1 h 3"/>
                <a:gd name="T76" fmla="*/ 19 w 21"/>
                <a:gd name="T77" fmla="*/ 1 h 3"/>
                <a:gd name="T78" fmla="*/ 18 w 21"/>
                <a:gd name="T79" fmla="*/ 1 h 3"/>
                <a:gd name="T80" fmla="*/ 18 w 21"/>
                <a:gd name="T81" fmla="*/ 0 h 3"/>
                <a:gd name="T82" fmla="*/ 18 w 21"/>
                <a:gd name="T83" fmla="*/ 0 h 3"/>
                <a:gd name="T84" fmla="*/ 16 w 21"/>
                <a:gd name="T85" fmla="*/ 0 h 3"/>
                <a:gd name="T86" fmla="*/ 15 w 21"/>
                <a:gd name="T87" fmla="*/ 0 h 3"/>
                <a:gd name="T88" fmla="*/ 16 w 21"/>
                <a:gd name="T89" fmla="*/ 0 h 3"/>
                <a:gd name="T90" fmla="*/ 17 w 21"/>
                <a:gd name="T91" fmla="*/ 0 h 3"/>
                <a:gd name="T92" fmla="*/ 18 w 21"/>
                <a:gd name="T93" fmla="*/ 1 h 3"/>
                <a:gd name="T94" fmla="*/ 18 w 21"/>
                <a:gd name="T95" fmla="*/ 1 h 3"/>
                <a:gd name="T96" fmla="*/ 18 w 21"/>
                <a:gd name="T97" fmla="*/ 1 h 3"/>
                <a:gd name="T98" fmla="*/ 18 w 21"/>
                <a:gd name="T99" fmla="*/ 1 h 3"/>
                <a:gd name="T100" fmla="*/ 17 w 21"/>
                <a:gd name="T101" fmla="*/ 1 h 3"/>
                <a:gd name="T102" fmla="*/ 16 w 21"/>
                <a:gd name="T103" fmla="*/ 1 h 3"/>
                <a:gd name="T104" fmla="*/ 15 w 21"/>
                <a:gd name="T105" fmla="*/ 2 h 3"/>
                <a:gd name="T106" fmla="*/ 15 w 21"/>
                <a:gd name="T107" fmla="*/ 2 h 3"/>
                <a:gd name="T108" fmla="*/ 14 w 21"/>
                <a:gd name="T109" fmla="*/ 2 h 3"/>
                <a:gd name="T110" fmla="*/ 12 w 21"/>
                <a:gd name="T111" fmla="*/ 2 h 3"/>
                <a:gd name="T112" fmla="*/ 12 w 21"/>
                <a:gd name="T113" fmla="*/ 2 h 3"/>
                <a:gd name="T114" fmla="*/ 10 w 21"/>
                <a:gd name="T115" fmla="*/ 2 h 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1"/>
                <a:gd name="T175" fmla="*/ 0 h 3"/>
                <a:gd name="T176" fmla="*/ 21 w 21"/>
                <a:gd name="T177" fmla="*/ 3 h 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1" h="3">
                  <a:moveTo>
                    <a:pt x="10" y="2"/>
                  </a:moveTo>
                  <a:lnTo>
                    <a:pt x="8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7" y="0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4" name="Freeform 675"/>
            <p:cNvSpPr>
              <a:spLocks/>
            </p:cNvSpPr>
            <p:nvPr/>
          </p:nvSpPr>
          <p:spPr bwMode="auto">
            <a:xfrm>
              <a:off x="733" y="3799"/>
              <a:ext cx="17" cy="9"/>
            </a:xfrm>
            <a:custGeom>
              <a:avLst/>
              <a:gdLst>
                <a:gd name="T0" fmla="*/ 9 w 17"/>
                <a:gd name="T1" fmla="*/ 5 h 9"/>
                <a:gd name="T2" fmla="*/ 8 w 17"/>
                <a:gd name="T3" fmla="*/ 6 h 9"/>
                <a:gd name="T4" fmla="*/ 7 w 17"/>
                <a:gd name="T5" fmla="*/ 6 h 9"/>
                <a:gd name="T6" fmla="*/ 7 w 17"/>
                <a:gd name="T7" fmla="*/ 6 h 9"/>
                <a:gd name="T8" fmla="*/ 6 w 17"/>
                <a:gd name="T9" fmla="*/ 7 h 9"/>
                <a:gd name="T10" fmla="*/ 5 w 17"/>
                <a:gd name="T11" fmla="*/ 7 h 9"/>
                <a:gd name="T12" fmla="*/ 4 w 17"/>
                <a:gd name="T13" fmla="*/ 7 h 9"/>
                <a:gd name="T14" fmla="*/ 4 w 17"/>
                <a:gd name="T15" fmla="*/ 7 h 9"/>
                <a:gd name="T16" fmla="*/ 3 w 17"/>
                <a:gd name="T17" fmla="*/ 7 h 9"/>
                <a:gd name="T18" fmla="*/ 2 w 17"/>
                <a:gd name="T19" fmla="*/ 7 h 9"/>
                <a:gd name="T20" fmla="*/ 2 w 17"/>
                <a:gd name="T21" fmla="*/ 7 h 9"/>
                <a:gd name="T22" fmla="*/ 1 w 17"/>
                <a:gd name="T23" fmla="*/ 7 h 9"/>
                <a:gd name="T24" fmla="*/ 1 w 17"/>
                <a:gd name="T25" fmla="*/ 6 h 9"/>
                <a:gd name="T26" fmla="*/ 1 w 17"/>
                <a:gd name="T27" fmla="*/ 6 h 9"/>
                <a:gd name="T28" fmla="*/ 1 w 17"/>
                <a:gd name="T29" fmla="*/ 5 h 9"/>
                <a:gd name="T30" fmla="*/ 1 w 17"/>
                <a:gd name="T31" fmla="*/ 6 h 9"/>
                <a:gd name="T32" fmla="*/ 1 w 17"/>
                <a:gd name="T33" fmla="*/ 6 h 9"/>
                <a:gd name="T34" fmla="*/ 1 w 17"/>
                <a:gd name="T35" fmla="*/ 7 h 9"/>
                <a:gd name="T36" fmla="*/ 1 w 17"/>
                <a:gd name="T37" fmla="*/ 7 h 9"/>
                <a:gd name="T38" fmla="*/ 0 w 17"/>
                <a:gd name="T39" fmla="*/ 7 h 9"/>
                <a:gd name="T40" fmla="*/ 0 w 17"/>
                <a:gd name="T41" fmla="*/ 8 h 9"/>
                <a:gd name="T42" fmla="*/ 1 w 17"/>
                <a:gd name="T43" fmla="*/ 8 h 9"/>
                <a:gd name="T44" fmla="*/ 2 w 17"/>
                <a:gd name="T45" fmla="*/ 8 h 9"/>
                <a:gd name="T46" fmla="*/ 4 w 17"/>
                <a:gd name="T47" fmla="*/ 8 h 9"/>
                <a:gd name="T48" fmla="*/ 5 w 17"/>
                <a:gd name="T49" fmla="*/ 8 h 9"/>
                <a:gd name="T50" fmla="*/ 6 w 17"/>
                <a:gd name="T51" fmla="*/ 7 h 9"/>
                <a:gd name="T52" fmla="*/ 7 w 17"/>
                <a:gd name="T53" fmla="*/ 7 h 9"/>
                <a:gd name="T54" fmla="*/ 9 w 17"/>
                <a:gd name="T55" fmla="*/ 7 h 9"/>
                <a:gd name="T56" fmla="*/ 9 w 17"/>
                <a:gd name="T57" fmla="*/ 6 h 9"/>
                <a:gd name="T58" fmla="*/ 11 w 17"/>
                <a:gd name="T59" fmla="*/ 6 h 9"/>
                <a:gd name="T60" fmla="*/ 12 w 17"/>
                <a:gd name="T61" fmla="*/ 5 h 9"/>
                <a:gd name="T62" fmla="*/ 13 w 17"/>
                <a:gd name="T63" fmla="*/ 4 h 9"/>
                <a:gd name="T64" fmla="*/ 14 w 17"/>
                <a:gd name="T65" fmla="*/ 3 h 9"/>
                <a:gd name="T66" fmla="*/ 15 w 17"/>
                <a:gd name="T67" fmla="*/ 2 h 9"/>
                <a:gd name="T68" fmla="*/ 15 w 17"/>
                <a:gd name="T69" fmla="*/ 2 h 9"/>
                <a:gd name="T70" fmla="*/ 16 w 17"/>
                <a:gd name="T71" fmla="*/ 1 h 9"/>
                <a:gd name="T72" fmla="*/ 16 w 17"/>
                <a:gd name="T73" fmla="*/ 0 h 9"/>
                <a:gd name="T74" fmla="*/ 15 w 17"/>
                <a:gd name="T75" fmla="*/ 0 h 9"/>
                <a:gd name="T76" fmla="*/ 15 w 17"/>
                <a:gd name="T77" fmla="*/ 0 h 9"/>
                <a:gd name="T78" fmla="*/ 14 w 17"/>
                <a:gd name="T79" fmla="*/ 0 h 9"/>
                <a:gd name="T80" fmla="*/ 13 w 17"/>
                <a:gd name="T81" fmla="*/ 0 h 9"/>
                <a:gd name="T82" fmla="*/ 12 w 17"/>
                <a:gd name="T83" fmla="*/ 0 h 9"/>
                <a:gd name="T84" fmla="*/ 12 w 17"/>
                <a:gd name="T85" fmla="*/ 0 h 9"/>
                <a:gd name="T86" fmla="*/ 11 w 17"/>
                <a:gd name="T87" fmla="*/ 0 h 9"/>
                <a:gd name="T88" fmla="*/ 12 w 17"/>
                <a:gd name="T89" fmla="*/ 0 h 9"/>
                <a:gd name="T90" fmla="*/ 13 w 17"/>
                <a:gd name="T91" fmla="*/ 0 h 9"/>
                <a:gd name="T92" fmla="*/ 13 w 17"/>
                <a:gd name="T93" fmla="*/ 1 h 9"/>
                <a:gd name="T94" fmla="*/ 14 w 17"/>
                <a:gd name="T95" fmla="*/ 1 h 9"/>
                <a:gd name="T96" fmla="*/ 15 w 17"/>
                <a:gd name="T97" fmla="*/ 1 h 9"/>
                <a:gd name="T98" fmla="*/ 15 w 17"/>
                <a:gd name="T99" fmla="*/ 1 h 9"/>
                <a:gd name="T100" fmla="*/ 15 w 17"/>
                <a:gd name="T101" fmla="*/ 2 h 9"/>
                <a:gd name="T102" fmla="*/ 14 w 17"/>
                <a:gd name="T103" fmla="*/ 2 h 9"/>
                <a:gd name="T104" fmla="*/ 14 w 17"/>
                <a:gd name="T105" fmla="*/ 3 h 9"/>
                <a:gd name="T106" fmla="*/ 13 w 17"/>
                <a:gd name="T107" fmla="*/ 3 h 9"/>
                <a:gd name="T108" fmla="*/ 12 w 17"/>
                <a:gd name="T109" fmla="*/ 3 h 9"/>
                <a:gd name="T110" fmla="*/ 12 w 17"/>
                <a:gd name="T111" fmla="*/ 4 h 9"/>
                <a:gd name="T112" fmla="*/ 11 w 17"/>
                <a:gd name="T113" fmla="*/ 5 h 9"/>
                <a:gd name="T114" fmla="*/ 10 w 17"/>
                <a:gd name="T115" fmla="*/ 5 h 9"/>
                <a:gd name="T116" fmla="*/ 9 w 17"/>
                <a:gd name="T117" fmla="*/ 5 h 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7"/>
                <a:gd name="T178" fmla="*/ 0 h 9"/>
                <a:gd name="T179" fmla="*/ 17 w 17"/>
                <a:gd name="T180" fmla="*/ 9 h 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7" h="9">
                  <a:moveTo>
                    <a:pt x="9" y="5"/>
                  </a:moveTo>
                  <a:lnTo>
                    <a:pt x="8" y="6"/>
                  </a:lnTo>
                  <a:lnTo>
                    <a:pt x="7" y="6"/>
                  </a:lnTo>
                  <a:lnTo>
                    <a:pt x="6" y="7"/>
                  </a:lnTo>
                  <a:lnTo>
                    <a:pt x="5" y="7"/>
                  </a:lnTo>
                  <a:lnTo>
                    <a:pt x="4" y="7"/>
                  </a:lnTo>
                  <a:lnTo>
                    <a:pt x="3" y="7"/>
                  </a:lnTo>
                  <a:lnTo>
                    <a:pt x="2" y="7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8"/>
                  </a:lnTo>
                  <a:lnTo>
                    <a:pt x="1" y="8"/>
                  </a:lnTo>
                  <a:lnTo>
                    <a:pt x="2" y="8"/>
                  </a:lnTo>
                  <a:lnTo>
                    <a:pt x="4" y="8"/>
                  </a:lnTo>
                  <a:lnTo>
                    <a:pt x="5" y="8"/>
                  </a:lnTo>
                  <a:lnTo>
                    <a:pt x="6" y="7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1" y="6"/>
                  </a:lnTo>
                  <a:lnTo>
                    <a:pt x="12" y="5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2" y="3"/>
                  </a:lnTo>
                  <a:lnTo>
                    <a:pt x="12" y="4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9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5" name="Freeform 676"/>
            <p:cNvSpPr>
              <a:spLocks/>
            </p:cNvSpPr>
            <p:nvPr/>
          </p:nvSpPr>
          <p:spPr bwMode="auto">
            <a:xfrm>
              <a:off x="761" y="3807"/>
              <a:ext cx="18" cy="8"/>
            </a:xfrm>
            <a:custGeom>
              <a:avLst/>
              <a:gdLst>
                <a:gd name="T0" fmla="*/ 9 w 18"/>
                <a:gd name="T1" fmla="*/ 5 h 8"/>
                <a:gd name="T2" fmla="*/ 8 w 18"/>
                <a:gd name="T3" fmla="*/ 5 h 8"/>
                <a:gd name="T4" fmla="*/ 7 w 18"/>
                <a:gd name="T5" fmla="*/ 5 h 8"/>
                <a:gd name="T6" fmla="*/ 7 w 18"/>
                <a:gd name="T7" fmla="*/ 5 h 8"/>
                <a:gd name="T8" fmla="*/ 6 w 18"/>
                <a:gd name="T9" fmla="*/ 6 h 8"/>
                <a:gd name="T10" fmla="*/ 5 w 18"/>
                <a:gd name="T11" fmla="*/ 6 h 8"/>
                <a:gd name="T12" fmla="*/ 4 w 18"/>
                <a:gd name="T13" fmla="*/ 6 h 8"/>
                <a:gd name="T14" fmla="*/ 4 w 18"/>
                <a:gd name="T15" fmla="*/ 6 h 8"/>
                <a:gd name="T16" fmla="*/ 3 w 18"/>
                <a:gd name="T17" fmla="*/ 6 h 8"/>
                <a:gd name="T18" fmla="*/ 2 w 18"/>
                <a:gd name="T19" fmla="*/ 6 h 8"/>
                <a:gd name="T20" fmla="*/ 1 w 18"/>
                <a:gd name="T21" fmla="*/ 6 h 8"/>
                <a:gd name="T22" fmla="*/ 1 w 18"/>
                <a:gd name="T23" fmla="*/ 5 h 8"/>
                <a:gd name="T24" fmla="*/ 1 w 18"/>
                <a:gd name="T25" fmla="*/ 5 h 8"/>
                <a:gd name="T26" fmla="*/ 1 w 18"/>
                <a:gd name="T27" fmla="*/ 4 h 8"/>
                <a:gd name="T28" fmla="*/ 1 w 18"/>
                <a:gd name="T29" fmla="*/ 4 h 8"/>
                <a:gd name="T30" fmla="*/ 1 w 18"/>
                <a:gd name="T31" fmla="*/ 4 h 8"/>
                <a:gd name="T32" fmla="*/ 1 w 18"/>
                <a:gd name="T33" fmla="*/ 5 h 8"/>
                <a:gd name="T34" fmla="*/ 0 w 18"/>
                <a:gd name="T35" fmla="*/ 5 h 8"/>
                <a:gd name="T36" fmla="*/ 0 w 18"/>
                <a:gd name="T37" fmla="*/ 5 h 8"/>
                <a:gd name="T38" fmla="*/ 0 w 18"/>
                <a:gd name="T39" fmla="*/ 6 h 8"/>
                <a:gd name="T40" fmla="*/ 0 w 18"/>
                <a:gd name="T41" fmla="*/ 6 h 8"/>
                <a:gd name="T42" fmla="*/ 1 w 18"/>
                <a:gd name="T43" fmla="*/ 7 h 8"/>
                <a:gd name="T44" fmla="*/ 1 w 18"/>
                <a:gd name="T45" fmla="*/ 7 h 8"/>
                <a:gd name="T46" fmla="*/ 3 w 18"/>
                <a:gd name="T47" fmla="*/ 7 h 8"/>
                <a:gd name="T48" fmla="*/ 4 w 18"/>
                <a:gd name="T49" fmla="*/ 7 h 8"/>
                <a:gd name="T50" fmla="*/ 5 w 18"/>
                <a:gd name="T51" fmla="*/ 7 h 8"/>
                <a:gd name="T52" fmla="*/ 7 w 18"/>
                <a:gd name="T53" fmla="*/ 6 h 8"/>
                <a:gd name="T54" fmla="*/ 8 w 18"/>
                <a:gd name="T55" fmla="*/ 6 h 8"/>
                <a:gd name="T56" fmla="*/ 10 w 18"/>
                <a:gd name="T57" fmla="*/ 6 h 8"/>
                <a:gd name="T58" fmla="*/ 11 w 18"/>
                <a:gd name="T59" fmla="*/ 5 h 8"/>
                <a:gd name="T60" fmla="*/ 12 w 18"/>
                <a:gd name="T61" fmla="*/ 5 h 8"/>
                <a:gd name="T62" fmla="*/ 13 w 18"/>
                <a:gd name="T63" fmla="*/ 4 h 8"/>
                <a:gd name="T64" fmla="*/ 14 w 18"/>
                <a:gd name="T65" fmla="*/ 4 h 8"/>
                <a:gd name="T66" fmla="*/ 15 w 18"/>
                <a:gd name="T67" fmla="*/ 3 h 8"/>
                <a:gd name="T68" fmla="*/ 16 w 18"/>
                <a:gd name="T69" fmla="*/ 2 h 8"/>
                <a:gd name="T70" fmla="*/ 16 w 18"/>
                <a:gd name="T71" fmla="*/ 2 h 8"/>
                <a:gd name="T72" fmla="*/ 17 w 18"/>
                <a:gd name="T73" fmla="*/ 1 h 8"/>
                <a:gd name="T74" fmla="*/ 16 w 18"/>
                <a:gd name="T75" fmla="*/ 1 h 8"/>
                <a:gd name="T76" fmla="*/ 16 w 18"/>
                <a:gd name="T77" fmla="*/ 1 h 8"/>
                <a:gd name="T78" fmla="*/ 16 w 18"/>
                <a:gd name="T79" fmla="*/ 0 h 8"/>
                <a:gd name="T80" fmla="*/ 15 w 18"/>
                <a:gd name="T81" fmla="*/ 0 h 8"/>
                <a:gd name="T82" fmla="*/ 14 w 18"/>
                <a:gd name="T83" fmla="*/ 0 h 8"/>
                <a:gd name="T84" fmla="*/ 13 w 18"/>
                <a:gd name="T85" fmla="*/ 0 h 8"/>
                <a:gd name="T86" fmla="*/ 13 w 18"/>
                <a:gd name="T87" fmla="*/ 0 h 8"/>
                <a:gd name="T88" fmla="*/ 12 w 18"/>
                <a:gd name="T89" fmla="*/ 0 h 8"/>
                <a:gd name="T90" fmla="*/ 13 w 18"/>
                <a:gd name="T91" fmla="*/ 0 h 8"/>
                <a:gd name="T92" fmla="*/ 13 w 18"/>
                <a:gd name="T93" fmla="*/ 1 h 8"/>
                <a:gd name="T94" fmla="*/ 14 w 18"/>
                <a:gd name="T95" fmla="*/ 1 h 8"/>
                <a:gd name="T96" fmla="*/ 15 w 18"/>
                <a:gd name="T97" fmla="*/ 1 h 8"/>
                <a:gd name="T98" fmla="*/ 15 w 18"/>
                <a:gd name="T99" fmla="*/ 2 h 8"/>
                <a:gd name="T100" fmla="*/ 15 w 18"/>
                <a:gd name="T101" fmla="*/ 2 h 8"/>
                <a:gd name="T102" fmla="*/ 15 w 18"/>
                <a:gd name="T103" fmla="*/ 3 h 8"/>
                <a:gd name="T104" fmla="*/ 14 w 18"/>
                <a:gd name="T105" fmla="*/ 3 h 8"/>
                <a:gd name="T106" fmla="*/ 13 w 18"/>
                <a:gd name="T107" fmla="*/ 3 h 8"/>
                <a:gd name="T108" fmla="*/ 13 w 18"/>
                <a:gd name="T109" fmla="*/ 4 h 8"/>
                <a:gd name="T110" fmla="*/ 12 w 18"/>
                <a:gd name="T111" fmla="*/ 4 h 8"/>
                <a:gd name="T112" fmla="*/ 11 w 18"/>
                <a:gd name="T113" fmla="*/ 4 h 8"/>
                <a:gd name="T114" fmla="*/ 10 w 18"/>
                <a:gd name="T115" fmla="*/ 5 h 8"/>
                <a:gd name="T116" fmla="*/ 9 w 18"/>
                <a:gd name="T117" fmla="*/ 5 h 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8"/>
                <a:gd name="T178" fmla="*/ 0 h 8"/>
                <a:gd name="T179" fmla="*/ 18 w 18"/>
                <a:gd name="T180" fmla="*/ 8 h 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8" h="8">
                  <a:moveTo>
                    <a:pt x="9" y="5"/>
                  </a:moveTo>
                  <a:lnTo>
                    <a:pt x="8" y="5"/>
                  </a:lnTo>
                  <a:lnTo>
                    <a:pt x="7" y="5"/>
                  </a:lnTo>
                  <a:lnTo>
                    <a:pt x="6" y="6"/>
                  </a:lnTo>
                  <a:lnTo>
                    <a:pt x="5" y="6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6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9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6" name="Freeform 677"/>
            <p:cNvSpPr>
              <a:spLocks/>
            </p:cNvSpPr>
            <p:nvPr/>
          </p:nvSpPr>
          <p:spPr bwMode="auto">
            <a:xfrm>
              <a:off x="818" y="3811"/>
              <a:ext cx="8" cy="17"/>
            </a:xfrm>
            <a:custGeom>
              <a:avLst/>
              <a:gdLst>
                <a:gd name="T0" fmla="*/ 5 w 8"/>
                <a:gd name="T1" fmla="*/ 9 h 17"/>
                <a:gd name="T2" fmla="*/ 5 w 8"/>
                <a:gd name="T3" fmla="*/ 9 h 17"/>
                <a:gd name="T4" fmla="*/ 4 w 8"/>
                <a:gd name="T5" fmla="*/ 10 h 17"/>
                <a:gd name="T6" fmla="*/ 3 w 8"/>
                <a:gd name="T7" fmla="*/ 12 h 17"/>
                <a:gd name="T8" fmla="*/ 3 w 8"/>
                <a:gd name="T9" fmla="*/ 13 h 17"/>
                <a:gd name="T10" fmla="*/ 3 w 8"/>
                <a:gd name="T11" fmla="*/ 14 h 17"/>
                <a:gd name="T12" fmla="*/ 2 w 8"/>
                <a:gd name="T13" fmla="*/ 14 h 17"/>
                <a:gd name="T14" fmla="*/ 2 w 8"/>
                <a:gd name="T15" fmla="*/ 15 h 17"/>
                <a:gd name="T16" fmla="*/ 1 w 8"/>
                <a:gd name="T17" fmla="*/ 15 h 17"/>
                <a:gd name="T18" fmla="*/ 1 w 8"/>
                <a:gd name="T19" fmla="*/ 14 h 17"/>
                <a:gd name="T20" fmla="*/ 1 w 8"/>
                <a:gd name="T21" fmla="*/ 13 h 17"/>
                <a:gd name="T22" fmla="*/ 0 w 8"/>
                <a:gd name="T23" fmla="*/ 12 h 17"/>
                <a:gd name="T24" fmla="*/ 0 w 8"/>
                <a:gd name="T25" fmla="*/ 16 h 17"/>
                <a:gd name="T26" fmla="*/ 1 w 8"/>
                <a:gd name="T27" fmla="*/ 15 h 17"/>
                <a:gd name="T28" fmla="*/ 2 w 8"/>
                <a:gd name="T29" fmla="*/ 15 h 17"/>
                <a:gd name="T30" fmla="*/ 2 w 8"/>
                <a:gd name="T31" fmla="*/ 15 h 17"/>
                <a:gd name="T32" fmla="*/ 3 w 8"/>
                <a:gd name="T33" fmla="*/ 14 h 17"/>
                <a:gd name="T34" fmla="*/ 4 w 8"/>
                <a:gd name="T35" fmla="*/ 12 h 17"/>
                <a:gd name="T36" fmla="*/ 4 w 8"/>
                <a:gd name="T37" fmla="*/ 12 h 17"/>
                <a:gd name="T38" fmla="*/ 5 w 8"/>
                <a:gd name="T39" fmla="*/ 10 h 17"/>
                <a:gd name="T40" fmla="*/ 6 w 8"/>
                <a:gd name="T41" fmla="*/ 9 h 17"/>
                <a:gd name="T42" fmla="*/ 6 w 8"/>
                <a:gd name="T43" fmla="*/ 8 h 17"/>
                <a:gd name="T44" fmla="*/ 6 w 8"/>
                <a:gd name="T45" fmla="*/ 7 h 17"/>
                <a:gd name="T46" fmla="*/ 7 w 8"/>
                <a:gd name="T47" fmla="*/ 5 h 17"/>
                <a:gd name="T48" fmla="*/ 7 w 8"/>
                <a:gd name="T49" fmla="*/ 4 h 17"/>
                <a:gd name="T50" fmla="*/ 7 w 8"/>
                <a:gd name="T51" fmla="*/ 3 h 17"/>
                <a:gd name="T52" fmla="*/ 7 w 8"/>
                <a:gd name="T53" fmla="*/ 1 h 17"/>
                <a:gd name="T54" fmla="*/ 7 w 8"/>
                <a:gd name="T55" fmla="*/ 1 h 17"/>
                <a:gd name="T56" fmla="*/ 7 w 8"/>
                <a:gd name="T57" fmla="*/ 0 h 17"/>
                <a:gd name="T58" fmla="*/ 6 w 8"/>
                <a:gd name="T59" fmla="*/ 0 h 17"/>
                <a:gd name="T60" fmla="*/ 6 w 8"/>
                <a:gd name="T61" fmla="*/ 0 h 17"/>
                <a:gd name="T62" fmla="*/ 5 w 8"/>
                <a:gd name="T63" fmla="*/ 0 h 17"/>
                <a:gd name="T64" fmla="*/ 5 w 8"/>
                <a:gd name="T65" fmla="*/ 1 h 17"/>
                <a:gd name="T66" fmla="*/ 4 w 8"/>
                <a:gd name="T67" fmla="*/ 1 h 17"/>
                <a:gd name="T68" fmla="*/ 4 w 8"/>
                <a:gd name="T69" fmla="*/ 1 h 17"/>
                <a:gd name="T70" fmla="*/ 4 w 8"/>
                <a:gd name="T71" fmla="*/ 1 h 17"/>
                <a:gd name="T72" fmla="*/ 3 w 8"/>
                <a:gd name="T73" fmla="*/ 1 h 17"/>
                <a:gd name="T74" fmla="*/ 4 w 8"/>
                <a:gd name="T75" fmla="*/ 1 h 17"/>
                <a:gd name="T76" fmla="*/ 5 w 8"/>
                <a:gd name="T77" fmla="*/ 1 h 17"/>
                <a:gd name="T78" fmla="*/ 5 w 8"/>
                <a:gd name="T79" fmla="*/ 1 h 17"/>
                <a:gd name="T80" fmla="*/ 6 w 8"/>
                <a:gd name="T81" fmla="*/ 1 h 17"/>
                <a:gd name="T82" fmla="*/ 6 w 8"/>
                <a:gd name="T83" fmla="*/ 1 h 17"/>
                <a:gd name="T84" fmla="*/ 6 w 8"/>
                <a:gd name="T85" fmla="*/ 1 h 17"/>
                <a:gd name="T86" fmla="*/ 6 w 8"/>
                <a:gd name="T87" fmla="*/ 2 h 17"/>
                <a:gd name="T88" fmla="*/ 6 w 8"/>
                <a:gd name="T89" fmla="*/ 3 h 17"/>
                <a:gd name="T90" fmla="*/ 6 w 8"/>
                <a:gd name="T91" fmla="*/ 4 h 17"/>
                <a:gd name="T92" fmla="*/ 6 w 8"/>
                <a:gd name="T93" fmla="*/ 4 h 17"/>
                <a:gd name="T94" fmla="*/ 6 w 8"/>
                <a:gd name="T95" fmla="*/ 5 h 17"/>
                <a:gd name="T96" fmla="*/ 6 w 8"/>
                <a:gd name="T97" fmla="*/ 6 h 17"/>
                <a:gd name="T98" fmla="*/ 6 w 8"/>
                <a:gd name="T99" fmla="*/ 7 h 17"/>
                <a:gd name="T100" fmla="*/ 5 w 8"/>
                <a:gd name="T101" fmla="*/ 8 h 17"/>
                <a:gd name="T102" fmla="*/ 5 w 8"/>
                <a:gd name="T103" fmla="*/ 9 h 1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"/>
                <a:gd name="T157" fmla="*/ 0 h 17"/>
                <a:gd name="T158" fmla="*/ 8 w 8"/>
                <a:gd name="T159" fmla="*/ 17 h 1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" h="17">
                  <a:moveTo>
                    <a:pt x="5" y="9"/>
                  </a:moveTo>
                  <a:lnTo>
                    <a:pt x="5" y="9"/>
                  </a:lnTo>
                  <a:lnTo>
                    <a:pt x="4" y="10"/>
                  </a:lnTo>
                  <a:lnTo>
                    <a:pt x="3" y="12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1" y="15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5"/>
                  </a:lnTo>
                  <a:lnTo>
                    <a:pt x="6" y="6"/>
                  </a:lnTo>
                  <a:lnTo>
                    <a:pt x="6" y="7"/>
                  </a:lnTo>
                  <a:lnTo>
                    <a:pt x="5" y="8"/>
                  </a:lnTo>
                  <a:lnTo>
                    <a:pt x="5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7" name="Freeform 678"/>
            <p:cNvSpPr>
              <a:spLocks/>
            </p:cNvSpPr>
            <p:nvPr/>
          </p:nvSpPr>
          <p:spPr bwMode="auto">
            <a:xfrm>
              <a:off x="784" y="3809"/>
              <a:ext cx="9" cy="18"/>
            </a:xfrm>
            <a:custGeom>
              <a:avLst/>
              <a:gdLst>
                <a:gd name="T0" fmla="*/ 6 w 9"/>
                <a:gd name="T1" fmla="*/ 10 h 18"/>
                <a:gd name="T2" fmla="*/ 5 w 9"/>
                <a:gd name="T3" fmla="*/ 10 h 18"/>
                <a:gd name="T4" fmla="*/ 5 w 9"/>
                <a:gd name="T5" fmla="*/ 10 h 18"/>
                <a:gd name="T6" fmla="*/ 5 w 9"/>
                <a:gd name="T7" fmla="*/ 11 h 18"/>
                <a:gd name="T8" fmla="*/ 4 w 9"/>
                <a:gd name="T9" fmla="*/ 12 h 18"/>
                <a:gd name="T10" fmla="*/ 4 w 9"/>
                <a:gd name="T11" fmla="*/ 13 h 18"/>
                <a:gd name="T12" fmla="*/ 3 w 9"/>
                <a:gd name="T13" fmla="*/ 13 h 18"/>
                <a:gd name="T14" fmla="*/ 3 w 9"/>
                <a:gd name="T15" fmla="*/ 14 h 18"/>
                <a:gd name="T16" fmla="*/ 3 w 9"/>
                <a:gd name="T17" fmla="*/ 14 h 18"/>
                <a:gd name="T18" fmla="*/ 2 w 9"/>
                <a:gd name="T19" fmla="*/ 15 h 18"/>
                <a:gd name="T20" fmla="*/ 2 w 9"/>
                <a:gd name="T21" fmla="*/ 15 h 18"/>
                <a:gd name="T22" fmla="*/ 1 w 9"/>
                <a:gd name="T23" fmla="*/ 15 h 18"/>
                <a:gd name="T24" fmla="*/ 1 w 9"/>
                <a:gd name="T25" fmla="*/ 14 h 18"/>
                <a:gd name="T26" fmla="*/ 1 w 9"/>
                <a:gd name="T27" fmla="*/ 13 h 18"/>
                <a:gd name="T28" fmla="*/ 0 w 9"/>
                <a:gd name="T29" fmla="*/ 13 h 18"/>
                <a:gd name="T30" fmla="*/ 0 w 9"/>
                <a:gd name="T31" fmla="*/ 14 h 18"/>
                <a:gd name="T32" fmla="*/ 0 w 9"/>
                <a:gd name="T33" fmla="*/ 15 h 18"/>
                <a:gd name="T34" fmla="*/ 1 w 9"/>
                <a:gd name="T35" fmla="*/ 16 h 18"/>
                <a:gd name="T36" fmla="*/ 1 w 9"/>
                <a:gd name="T37" fmla="*/ 16 h 18"/>
                <a:gd name="T38" fmla="*/ 1 w 9"/>
                <a:gd name="T39" fmla="*/ 17 h 18"/>
                <a:gd name="T40" fmla="*/ 2 w 9"/>
                <a:gd name="T41" fmla="*/ 16 h 18"/>
                <a:gd name="T42" fmla="*/ 2 w 9"/>
                <a:gd name="T43" fmla="*/ 16 h 18"/>
                <a:gd name="T44" fmla="*/ 3 w 9"/>
                <a:gd name="T45" fmla="*/ 16 h 18"/>
                <a:gd name="T46" fmla="*/ 4 w 9"/>
                <a:gd name="T47" fmla="*/ 14 h 18"/>
                <a:gd name="T48" fmla="*/ 5 w 9"/>
                <a:gd name="T49" fmla="*/ 13 h 18"/>
                <a:gd name="T50" fmla="*/ 5 w 9"/>
                <a:gd name="T51" fmla="*/ 13 h 18"/>
                <a:gd name="T52" fmla="*/ 6 w 9"/>
                <a:gd name="T53" fmla="*/ 11 h 18"/>
                <a:gd name="T54" fmla="*/ 6 w 9"/>
                <a:gd name="T55" fmla="*/ 10 h 18"/>
                <a:gd name="T56" fmla="*/ 7 w 9"/>
                <a:gd name="T57" fmla="*/ 9 h 18"/>
                <a:gd name="T58" fmla="*/ 7 w 9"/>
                <a:gd name="T59" fmla="*/ 7 h 18"/>
                <a:gd name="T60" fmla="*/ 7 w 9"/>
                <a:gd name="T61" fmla="*/ 6 h 18"/>
                <a:gd name="T62" fmla="*/ 7 w 9"/>
                <a:gd name="T63" fmla="*/ 4 h 18"/>
                <a:gd name="T64" fmla="*/ 8 w 9"/>
                <a:gd name="T65" fmla="*/ 4 h 18"/>
                <a:gd name="T66" fmla="*/ 8 w 9"/>
                <a:gd name="T67" fmla="*/ 2 h 18"/>
                <a:gd name="T68" fmla="*/ 8 w 9"/>
                <a:gd name="T69" fmla="*/ 1 h 18"/>
                <a:gd name="T70" fmla="*/ 7 w 9"/>
                <a:gd name="T71" fmla="*/ 0 h 18"/>
                <a:gd name="T72" fmla="*/ 7 w 9"/>
                <a:gd name="T73" fmla="*/ 0 h 18"/>
                <a:gd name="T74" fmla="*/ 6 w 9"/>
                <a:gd name="T75" fmla="*/ 1 h 18"/>
                <a:gd name="T76" fmla="*/ 6 w 9"/>
                <a:gd name="T77" fmla="*/ 1 h 18"/>
                <a:gd name="T78" fmla="*/ 5 w 9"/>
                <a:gd name="T79" fmla="*/ 1 h 18"/>
                <a:gd name="T80" fmla="*/ 5 w 9"/>
                <a:gd name="T81" fmla="*/ 2 h 18"/>
                <a:gd name="T82" fmla="*/ 5 w 9"/>
                <a:gd name="T83" fmla="*/ 1 h 18"/>
                <a:gd name="T84" fmla="*/ 6 w 9"/>
                <a:gd name="T85" fmla="*/ 1 h 18"/>
                <a:gd name="T86" fmla="*/ 6 w 9"/>
                <a:gd name="T87" fmla="*/ 1 h 18"/>
                <a:gd name="T88" fmla="*/ 7 w 9"/>
                <a:gd name="T89" fmla="*/ 1 h 18"/>
                <a:gd name="T90" fmla="*/ 7 w 9"/>
                <a:gd name="T91" fmla="*/ 2 h 18"/>
                <a:gd name="T92" fmla="*/ 7 w 9"/>
                <a:gd name="T93" fmla="*/ 3 h 18"/>
                <a:gd name="T94" fmla="*/ 7 w 9"/>
                <a:gd name="T95" fmla="*/ 4 h 18"/>
                <a:gd name="T96" fmla="*/ 7 w 9"/>
                <a:gd name="T97" fmla="*/ 4 h 18"/>
                <a:gd name="T98" fmla="*/ 7 w 9"/>
                <a:gd name="T99" fmla="*/ 5 h 18"/>
                <a:gd name="T100" fmla="*/ 7 w 9"/>
                <a:gd name="T101" fmla="*/ 6 h 18"/>
                <a:gd name="T102" fmla="*/ 6 w 9"/>
                <a:gd name="T103" fmla="*/ 7 h 18"/>
                <a:gd name="T104" fmla="*/ 6 w 9"/>
                <a:gd name="T105" fmla="*/ 8 h 18"/>
                <a:gd name="T106" fmla="*/ 6 w 9"/>
                <a:gd name="T107" fmla="*/ 10 h 1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9"/>
                <a:gd name="T163" fmla="*/ 0 h 18"/>
                <a:gd name="T164" fmla="*/ 9 w 9"/>
                <a:gd name="T165" fmla="*/ 18 h 1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9" h="18">
                  <a:moveTo>
                    <a:pt x="6" y="10"/>
                  </a:moveTo>
                  <a:lnTo>
                    <a:pt x="5" y="10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2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4" y="14"/>
                  </a:lnTo>
                  <a:lnTo>
                    <a:pt x="5" y="13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6" y="1"/>
                  </a:lnTo>
                  <a:lnTo>
                    <a:pt x="5" y="1"/>
                  </a:lnTo>
                  <a:lnTo>
                    <a:pt x="5" y="2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4"/>
                  </a:lnTo>
                  <a:lnTo>
                    <a:pt x="7" y="5"/>
                  </a:lnTo>
                  <a:lnTo>
                    <a:pt x="7" y="6"/>
                  </a:lnTo>
                  <a:lnTo>
                    <a:pt x="6" y="7"/>
                  </a:lnTo>
                  <a:lnTo>
                    <a:pt x="6" y="8"/>
                  </a:lnTo>
                  <a:lnTo>
                    <a:pt x="6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8" name="Freeform 679"/>
            <p:cNvSpPr>
              <a:spLocks/>
            </p:cNvSpPr>
            <p:nvPr/>
          </p:nvSpPr>
          <p:spPr bwMode="auto">
            <a:xfrm>
              <a:off x="952" y="3721"/>
              <a:ext cx="4" cy="20"/>
            </a:xfrm>
            <a:custGeom>
              <a:avLst/>
              <a:gdLst>
                <a:gd name="T0" fmla="*/ 1 w 4"/>
                <a:gd name="T1" fmla="*/ 9 h 20"/>
                <a:gd name="T2" fmla="*/ 1 w 4"/>
                <a:gd name="T3" fmla="*/ 10 h 20"/>
                <a:gd name="T4" fmla="*/ 1 w 4"/>
                <a:gd name="T5" fmla="*/ 11 h 20"/>
                <a:gd name="T6" fmla="*/ 1 w 4"/>
                <a:gd name="T7" fmla="*/ 11 h 20"/>
                <a:gd name="T8" fmla="*/ 1 w 4"/>
                <a:gd name="T9" fmla="*/ 12 h 20"/>
                <a:gd name="T10" fmla="*/ 1 w 4"/>
                <a:gd name="T11" fmla="*/ 13 h 20"/>
                <a:gd name="T12" fmla="*/ 1 w 4"/>
                <a:gd name="T13" fmla="*/ 14 h 20"/>
                <a:gd name="T14" fmla="*/ 1 w 4"/>
                <a:gd name="T15" fmla="*/ 14 h 20"/>
                <a:gd name="T16" fmla="*/ 1 w 4"/>
                <a:gd name="T17" fmla="*/ 15 h 20"/>
                <a:gd name="T18" fmla="*/ 1 w 4"/>
                <a:gd name="T19" fmla="*/ 16 h 20"/>
                <a:gd name="T20" fmla="*/ 1 w 4"/>
                <a:gd name="T21" fmla="*/ 16 h 20"/>
                <a:gd name="T22" fmla="*/ 1 w 4"/>
                <a:gd name="T23" fmla="*/ 17 h 20"/>
                <a:gd name="T24" fmla="*/ 1 w 4"/>
                <a:gd name="T25" fmla="*/ 17 h 20"/>
                <a:gd name="T26" fmla="*/ 2 w 4"/>
                <a:gd name="T27" fmla="*/ 17 h 20"/>
                <a:gd name="T28" fmla="*/ 2 w 4"/>
                <a:gd name="T29" fmla="*/ 16 h 20"/>
                <a:gd name="T30" fmla="*/ 2 w 4"/>
                <a:gd name="T31" fmla="*/ 16 h 20"/>
                <a:gd name="T32" fmla="*/ 2 w 4"/>
                <a:gd name="T33" fmla="*/ 17 h 20"/>
                <a:gd name="T34" fmla="*/ 2 w 4"/>
                <a:gd name="T35" fmla="*/ 17 h 20"/>
                <a:gd name="T36" fmla="*/ 2 w 4"/>
                <a:gd name="T37" fmla="*/ 17 h 20"/>
                <a:gd name="T38" fmla="*/ 2 w 4"/>
                <a:gd name="T39" fmla="*/ 17 h 20"/>
                <a:gd name="T40" fmla="*/ 2 w 4"/>
                <a:gd name="T41" fmla="*/ 18 h 20"/>
                <a:gd name="T42" fmla="*/ 2 w 4"/>
                <a:gd name="T43" fmla="*/ 19 h 20"/>
                <a:gd name="T44" fmla="*/ 1 w 4"/>
                <a:gd name="T45" fmla="*/ 19 h 20"/>
                <a:gd name="T46" fmla="*/ 1 w 4"/>
                <a:gd name="T47" fmla="*/ 18 h 20"/>
                <a:gd name="T48" fmla="*/ 1 w 4"/>
                <a:gd name="T49" fmla="*/ 17 h 20"/>
                <a:gd name="T50" fmla="*/ 1 w 4"/>
                <a:gd name="T51" fmla="*/ 16 h 20"/>
                <a:gd name="T52" fmla="*/ 0 w 4"/>
                <a:gd name="T53" fmla="*/ 15 h 20"/>
                <a:gd name="T54" fmla="*/ 0 w 4"/>
                <a:gd name="T55" fmla="*/ 14 h 20"/>
                <a:gd name="T56" fmla="*/ 0 w 4"/>
                <a:gd name="T57" fmla="*/ 12 h 20"/>
                <a:gd name="T58" fmla="*/ 0 w 4"/>
                <a:gd name="T59" fmla="*/ 11 h 20"/>
                <a:gd name="T60" fmla="*/ 0 w 4"/>
                <a:gd name="T61" fmla="*/ 9 h 20"/>
                <a:gd name="T62" fmla="*/ 0 w 4"/>
                <a:gd name="T63" fmla="*/ 8 h 20"/>
                <a:gd name="T64" fmla="*/ 0 w 4"/>
                <a:gd name="T65" fmla="*/ 6 h 20"/>
                <a:gd name="T66" fmla="*/ 0 w 4"/>
                <a:gd name="T67" fmla="*/ 5 h 20"/>
                <a:gd name="T68" fmla="*/ 1 w 4"/>
                <a:gd name="T69" fmla="*/ 4 h 20"/>
                <a:gd name="T70" fmla="*/ 1 w 4"/>
                <a:gd name="T71" fmla="*/ 2 h 20"/>
                <a:gd name="T72" fmla="*/ 1 w 4"/>
                <a:gd name="T73" fmla="*/ 2 h 20"/>
                <a:gd name="T74" fmla="*/ 1 w 4"/>
                <a:gd name="T75" fmla="*/ 1 h 20"/>
                <a:gd name="T76" fmla="*/ 2 w 4"/>
                <a:gd name="T77" fmla="*/ 0 h 20"/>
                <a:gd name="T78" fmla="*/ 2 w 4"/>
                <a:gd name="T79" fmla="*/ 0 h 20"/>
                <a:gd name="T80" fmla="*/ 2 w 4"/>
                <a:gd name="T81" fmla="*/ 1 h 20"/>
                <a:gd name="T82" fmla="*/ 2 w 4"/>
                <a:gd name="T83" fmla="*/ 2 h 20"/>
                <a:gd name="T84" fmla="*/ 3 w 4"/>
                <a:gd name="T85" fmla="*/ 2 h 20"/>
                <a:gd name="T86" fmla="*/ 3 w 4"/>
                <a:gd name="T87" fmla="*/ 2 h 20"/>
                <a:gd name="T88" fmla="*/ 3 w 4"/>
                <a:gd name="T89" fmla="*/ 3 h 20"/>
                <a:gd name="T90" fmla="*/ 3 w 4"/>
                <a:gd name="T91" fmla="*/ 3 h 20"/>
                <a:gd name="T92" fmla="*/ 3 w 4"/>
                <a:gd name="T93" fmla="*/ 4 h 20"/>
                <a:gd name="T94" fmla="*/ 3 w 4"/>
                <a:gd name="T95" fmla="*/ 3 h 20"/>
                <a:gd name="T96" fmla="*/ 3 w 4"/>
                <a:gd name="T97" fmla="*/ 2 h 20"/>
                <a:gd name="T98" fmla="*/ 2 w 4"/>
                <a:gd name="T99" fmla="*/ 2 h 20"/>
                <a:gd name="T100" fmla="*/ 2 w 4"/>
                <a:gd name="T101" fmla="*/ 2 h 20"/>
                <a:gd name="T102" fmla="*/ 2 w 4"/>
                <a:gd name="T103" fmla="*/ 2 h 20"/>
                <a:gd name="T104" fmla="*/ 1 w 4"/>
                <a:gd name="T105" fmla="*/ 2 h 20"/>
                <a:gd name="T106" fmla="*/ 1 w 4"/>
                <a:gd name="T107" fmla="*/ 2 h 20"/>
                <a:gd name="T108" fmla="*/ 1 w 4"/>
                <a:gd name="T109" fmla="*/ 2 h 20"/>
                <a:gd name="T110" fmla="*/ 1 w 4"/>
                <a:gd name="T111" fmla="*/ 3 h 20"/>
                <a:gd name="T112" fmla="*/ 1 w 4"/>
                <a:gd name="T113" fmla="*/ 4 h 20"/>
                <a:gd name="T114" fmla="*/ 1 w 4"/>
                <a:gd name="T115" fmla="*/ 5 h 20"/>
                <a:gd name="T116" fmla="*/ 1 w 4"/>
                <a:gd name="T117" fmla="*/ 6 h 20"/>
                <a:gd name="T118" fmla="*/ 1 w 4"/>
                <a:gd name="T119" fmla="*/ 7 h 20"/>
                <a:gd name="T120" fmla="*/ 1 w 4"/>
                <a:gd name="T121" fmla="*/ 8 h 20"/>
                <a:gd name="T122" fmla="*/ 1 w 4"/>
                <a:gd name="T123" fmla="*/ 9 h 2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4"/>
                <a:gd name="T187" fmla="*/ 0 h 20"/>
                <a:gd name="T188" fmla="*/ 4 w 4"/>
                <a:gd name="T189" fmla="*/ 20 h 2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4" h="20">
                  <a:moveTo>
                    <a:pt x="1" y="9"/>
                  </a:moveTo>
                  <a:lnTo>
                    <a:pt x="1" y="10"/>
                  </a:lnTo>
                  <a:lnTo>
                    <a:pt x="1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4"/>
                  </a:lnTo>
                  <a:lnTo>
                    <a:pt x="3" y="3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9" name="Freeform 680"/>
            <p:cNvSpPr>
              <a:spLocks/>
            </p:cNvSpPr>
            <p:nvPr/>
          </p:nvSpPr>
          <p:spPr bwMode="auto">
            <a:xfrm>
              <a:off x="942" y="3730"/>
              <a:ext cx="4" cy="20"/>
            </a:xfrm>
            <a:custGeom>
              <a:avLst/>
              <a:gdLst>
                <a:gd name="T0" fmla="*/ 1 w 4"/>
                <a:gd name="T1" fmla="*/ 10 h 20"/>
                <a:gd name="T2" fmla="*/ 1 w 4"/>
                <a:gd name="T3" fmla="*/ 11 h 20"/>
                <a:gd name="T4" fmla="*/ 1 w 4"/>
                <a:gd name="T5" fmla="*/ 11 h 20"/>
                <a:gd name="T6" fmla="*/ 1 w 4"/>
                <a:gd name="T7" fmla="*/ 12 h 20"/>
                <a:gd name="T8" fmla="*/ 1 w 4"/>
                <a:gd name="T9" fmla="*/ 13 h 20"/>
                <a:gd name="T10" fmla="*/ 1 w 4"/>
                <a:gd name="T11" fmla="*/ 14 h 20"/>
                <a:gd name="T12" fmla="*/ 1 w 4"/>
                <a:gd name="T13" fmla="*/ 14 h 20"/>
                <a:gd name="T14" fmla="*/ 1 w 4"/>
                <a:gd name="T15" fmla="*/ 15 h 20"/>
                <a:gd name="T16" fmla="*/ 1 w 4"/>
                <a:gd name="T17" fmla="*/ 16 h 20"/>
                <a:gd name="T18" fmla="*/ 1 w 4"/>
                <a:gd name="T19" fmla="*/ 17 h 20"/>
                <a:gd name="T20" fmla="*/ 1 w 4"/>
                <a:gd name="T21" fmla="*/ 17 h 20"/>
                <a:gd name="T22" fmla="*/ 2 w 4"/>
                <a:gd name="T23" fmla="*/ 17 h 20"/>
                <a:gd name="T24" fmla="*/ 2 w 4"/>
                <a:gd name="T25" fmla="*/ 17 h 20"/>
                <a:gd name="T26" fmla="*/ 2 w 4"/>
                <a:gd name="T27" fmla="*/ 17 h 20"/>
                <a:gd name="T28" fmla="*/ 2 w 4"/>
                <a:gd name="T29" fmla="*/ 17 h 20"/>
                <a:gd name="T30" fmla="*/ 2 w 4"/>
                <a:gd name="T31" fmla="*/ 17 h 20"/>
                <a:gd name="T32" fmla="*/ 2 w 4"/>
                <a:gd name="T33" fmla="*/ 18 h 20"/>
                <a:gd name="T34" fmla="*/ 2 w 4"/>
                <a:gd name="T35" fmla="*/ 18 h 20"/>
                <a:gd name="T36" fmla="*/ 2 w 4"/>
                <a:gd name="T37" fmla="*/ 19 h 20"/>
                <a:gd name="T38" fmla="*/ 1 w 4"/>
                <a:gd name="T39" fmla="*/ 19 h 20"/>
                <a:gd name="T40" fmla="*/ 1 w 4"/>
                <a:gd name="T41" fmla="*/ 18 h 20"/>
                <a:gd name="T42" fmla="*/ 1 w 4"/>
                <a:gd name="T43" fmla="*/ 17 h 20"/>
                <a:gd name="T44" fmla="*/ 1 w 4"/>
                <a:gd name="T45" fmla="*/ 17 h 20"/>
                <a:gd name="T46" fmla="*/ 0 w 4"/>
                <a:gd name="T47" fmla="*/ 15 h 20"/>
                <a:gd name="T48" fmla="*/ 0 w 4"/>
                <a:gd name="T49" fmla="*/ 14 h 20"/>
                <a:gd name="T50" fmla="*/ 0 w 4"/>
                <a:gd name="T51" fmla="*/ 12 h 20"/>
                <a:gd name="T52" fmla="*/ 0 w 4"/>
                <a:gd name="T53" fmla="*/ 11 h 20"/>
                <a:gd name="T54" fmla="*/ 0 w 4"/>
                <a:gd name="T55" fmla="*/ 10 h 20"/>
                <a:gd name="T56" fmla="*/ 0 w 4"/>
                <a:gd name="T57" fmla="*/ 8 h 20"/>
                <a:gd name="T58" fmla="*/ 0 w 4"/>
                <a:gd name="T59" fmla="*/ 7 h 20"/>
                <a:gd name="T60" fmla="*/ 0 w 4"/>
                <a:gd name="T61" fmla="*/ 5 h 20"/>
                <a:gd name="T62" fmla="*/ 1 w 4"/>
                <a:gd name="T63" fmla="*/ 4 h 20"/>
                <a:gd name="T64" fmla="*/ 1 w 4"/>
                <a:gd name="T65" fmla="*/ 2 h 20"/>
                <a:gd name="T66" fmla="*/ 1 w 4"/>
                <a:gd name="T67" fmla="*/ 2 h 20"/>
                <a:gd name="T68" fmla="*/ 1 w 4"/>
                <a:gd name="T69" fmla="*/ 1 h 20"/>
                <a:gd name="T70" fmla="*/ 2 w 4"/>
                <a:gd name="T71" fmla="*/ 0 h 20"/>
                <a:gd name="T72" fmla="*/ 2 w 4"/>
                <a:gd name="T73" fmla="*/ 1 h 20"/>
                <a:gd name="T74" fmla="*/ 2 w 4"/>
                <a:gd name="T75" fmla="*/ 2 h 20"/>
                <a:gd name="T76" fmla="*/ 2 w 4"/>
                <a:gd name="T77" fmla="*/ 2 h 20"/>
                <a:gd name="T78" fmla="*/ 3 w 4"/>
                <a:gd name="T79" fmla="*/ 2 h 20"/>
                <a:gd name="T80" fmla="*/ 3 w 4"/>
                <a:gd name="T81" fmla="*/ 3 h 20"/>
                <a:gd name="T82" fmla="*/ 3 w 4"/>
                <a:gd name="T83" fmla="*/ 4 h 20"/>
                <a:gd name="T84" fmla="*/ 3 w 4"/>
                <a:gd name="T85" fmla="*/ 4 h 20"/>
                <a:gd name="T86" fmla="*/ 3 w 4"/>
                <a:gd name="T87" fmla="*/ 5 h 20"/>
                <a:gd name="T88" fmla="*/ 3 w 4"/>
                <a:gd name="T89" fmla="*/ 4 h 20"/>
                <a:gd name="T90" fmla="*/ 3 w 4"/>
                <a:gd name="T91" fmla="*/ 3 h 20"/>
                <a:gd name="T92" fmla="*/ 2 w 4"/>
                <a:gd name="T93" fmla="*/ 2 h 20"/>
                <a:gd name="T94" fmla="*/ 2 w 4"/>
                <a:gd name="T95" fmla="*/ 2 h 20"/>
                <a:gd name="T96" fmla="*/ 2 w 4"/>
                <a:gd name="T97" fmla="*/ 2 h 20"/>
                <a:gd name="T98" fmla="*/ 1 w 4"/>
                <a:gd name="T99" fmla="*/ 2 h 20"/>
                <a:gd name="T100" fmla="*/ 1 w 4"/>
                <a:gd name="T101" fmla="*/ 3 h 20"/>
                <a:gd name="T102" fmla="*/ 1 w 4"/>
                <a:gd name="T103" fmla="*/ 4 h 20"/>
                <a:gd name="T104" fmla="*/ 1 w 4"/>
                <a:gd name="T105" fmla="*/ 5 h 20"/>
                <a:gd name="T106" fmla="*/ 1 w 4"/>
                <a:gd name="T107" fmla="*/ 5 h 20"/>
                <a:gd name="T108" fmla="*/ 1 w 4"/>
                <a:gd name="T109" fmla="*/ 6 h 20"/>
                <a:gd name="T110" fmla="*/ 1 w 4"/>
                <a:gd name="T111" fmla="*/ 8 h 20"/>
                <a:gd name="T112" fmla="*/ 1 w 4"/>
                <a:gd name="T113" fmla="*/ 9 h 20"/>
                <a:gd name="T114" fmla="*/ 1 w 4"/>
                <a:gd name="T115" fmla="*/ 10 h 2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4"/>
                <a:gd name="T175" fmla="*/ 0 h 20"/>
                <a:gd name="T176" fmla="*/ 4 w 4"/>
                <a:gd name="T177" fmla="*/ 20 h 2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4" h="20">
                  <a:moveTo>
                    <a:pt x="1" y="10"/>
                  </a:moveTo>
                  <a:lnTo>
                    <a:pt x="1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4"/>
                  </a:lnTo>
                  <a:lnTo>
                    <a:pt x="3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0" name="Freeform 681"/>
            <p:cNvSpPr>
              <a:spLocks/>
            </p:cNvSpPr>
            <p:nvPr/>
          </p:nvSpPr>
          <p:spPr bwMode="auto">
            <a:xfrm>
              <a:off x="921" y="3778"/>
              <a:ext cx="20" cy="3"/>
            </a:xfrm>
            <a:custGeom>
              <a:avLst/>
              <a:gdLst>
                <a:gd name="T0" fmla="*/ 9 w 20"/>
                <a:gd name="T1" fmla="*/ 1 h 3"/>
                <a:gd name="T2" fmla="*/ 8 w 20"/>
                <a:gd name="T3" fmla="*/ 1 h 3"/>
                <a:gd name="T4" fmla="*/ 7 w 20"/>
                <a:gd name="T5" fmla="*/ 1 h 3"/>
                <a:gd name="T6" fmla="*/ 6 w 20"/>
                <a:gd name="T7" fmla="*/ 1 h 3"/>
                <a:gd name="T8" fmla="*/ 5 w 20"/>
                <a:gd name="T9" fmla="*/ 1 h 3"/>
                <a:gd name="T10" fmla="*/ 5 w 20"/>
                <a:gd name="T11" fmla="*/ 1 h 3"/>
                <a:gd name="T12" fmla="*/ 4 w 20"/>
                <a:gd name="T13" fmla="*/ 1 h 3"/>
                <a:gd name="T14" fmla="*/ 3 w 20"/>
                <a:gd name="T15" fmla="*/ 1 h 3"/>
                <a:gd name="T16" fmla="*/ 2 w 20"/>
                <a:gd name="T17" fmla="*/ 1 h 3"/>
                <a:gd name="T18" fmla="*/ 2 w 20"/>
                <a:gd name="T19" fmla="*/ 1 h 3"/>
                <a:gd name="T20" fmla="*/ 2 w 20"/>
                <a:gd name="T21" fmla="*/ 1 h 3"/>
                <a:gd name="T22" fmla="*/ 2 w 20"/>
                <a:gd name="T23" fmla="*/ 1 h 3"/>
                <a:gd name="T24" fmla="*/ 3 w 20"/>
                <a:gd name="T25" fmla="*/ 2 h 3"/>
                <a:gd name="T26" fmla="*/ 2 w 20"/>
                <a:gd name="T27" fmla="*/ 2 h 3"/>
                <a:gd name="T28" fmla="*/ 2 w 20"/>
                <a:gd name="T29" fmla="*/ 2 h 3"/>
                <a:gd name="T30" fmla="*/ 2 w 20"/>
                <a:gd name="T31" fmla="*/ 1 h 3"/>
                <a:gd name="T32" fmla="*/ 1 w 20"/>
                <a:gd name="T33" fmla="*/ 1 h 3"/>
                <a:gd name="T34" fmla="*/ 1 w 20"/>
                <a:gd name="T35" fmla="*/ 1 h 3"/>
                <a:gd name="T36" fmla="*/ 0 w 20"/>
                <a:gd name="T37" fmla="*/ 1 h 3"/>
                <a:gd name="T38" fmla="*/ 1 w 20"/>
                <a:gd name="T39" fmla="*/ 1 h 3"/>
                <a:gd name="T40" fmla="*/ 2 w 20"/>
                <a:gd name="T41" fmla="*/ 1 h 3"/>
                <a:gd name="T42" fmla="*/ 3 w 20"/>
                <a:gd name="T43" fmla="*/ 0 h 3"/>
                <a:gd name="T44" fmla="*/ 4 w 20"/>
                <a:gd name="T45" fmla="*/ 0 h 3"/>
                <a:gd name="T46" fmla="*/ 5 w 20"/>
                <a:gd name="T47" fmla="*/ 0 h 3"/>
                <a:gd name="T48" fmla="*/ 7 w 20"/>
                <a:gd name="T49" fmla="*/ 0 h 3"/>
                <a:gd name="T50" fmla="*/ 8 w 20"/>
                <a:gd name="T51" fmla="*/ 0 h 3"/>
                <a:gd name="T52" fmla="*/ 10 w 20"/>
                <a:gd name="T53" fmla="*/ 0 h 3"/>
                <a:gd name="T54" fmla="*/ 11 w 20"/>
                <a:gd name="T55" fmla="*/ 0 h 3"/>
                <a:gd name="T56" fmla="*/ 12 w 20"/>
                <a:gd name="T57" fmla="*/ 0 h 3"/>
                <a:gd name="T58" fmla="*/ 14 w 20"/>
                <a:gd name="T59" fmla="*/ 0 h 3"/>
                <a:gd name="T60" fmla="*/ 15 w 20"/>
                <a:gd name="T61" fmla="*/ 1 h 3"/>
                <a:gd name="T62" fmla="*/ 17 w 20"/>
                <a:gd name="T63" fmla="*/ 1 h 3"/>
                <a:gd name="T64" fmla="*/ 17 w 20"/>
                <a:gd name="T65" fmla="*/ 1 h 3"/>
                <a:gd name="T66" fmla="*/ 18 w 20"/>
                <a:gd name="T67" fmla="*/ 1 h 3"/>
                <a:gd name="T68" fmla="*/ 19 w 20"/>
                <a:gd name="T69" fmla="*/ 1 h 3"/>
                <a:gd name="T70" fmla="*/ 19 w 20"/>
                <a:gd name="T71" fmla="*/ 2 h 3"/>
                <a:gd name="T72" fmla="*/ 18 w 20"/>
                <a:gd name="T73" fmla="*/ 2 h 3"/>
                <a:gd name="T74" fmla="*/ 17 w 20"/>
                <a:gd name="T75" fmla="*/ 2 h 3"/>
                <a:gd name="T76" fmla="*/ 17 w 20"/>
                <a:gd name="T77" fmla="*/ 2 h 3"/>
                <a:gd name="T78" fmla="*/ 16 w 20"/>
                <a:gd name="T79" fmla="*/ 2 h 3"/>
                <a:gd name="T80" fmla="*/ 16 w 20"/>
                <a:gd name="T81" fmla="*/ 2 h 3"/>
                <a:gd name="T82" fmla="*/ 15 w 20"/>
                <a:gd name="T83" fmla="*/ 2 h 3"/>
                <a:gd name="T84" fmla="*/ 14 w 20"/>
                <a:gd name="T85" fmla="*/ 2 h 3"/>
                <a:gd name="T86" fmla="*/ 15 w 20"/>
                <a:gd name="T87" fmla="*/ 2 h 3"/>
                <a:gd name="T88" fmla="*/ 16 w 20"/>
                <a:gd name="T89" fmla="*/ 2 h 3"/>
                <a:gd name="T90" fmla="*/ 17 w 20"/>
                <a:gd name="T91" fmla="*/ 2 h 3"/>
                <a:gd name="T92" fmla="*/ 17 w 20"/>
                <a:gd name="T93" fmla="*/ 1 h 3"/>
                <a:gd name="T94" fmla="*/ 17 w 20"/>
                <a:gd name="T95" fmla="*/ 1 h 3"/>
                <a:gd name="T96" fmla="*/ 17 w 20"/>
                <a:gd name="T97" fmla="*/ 1 h 3"/>
                <a:gd name="T98" fmla="*/ 16 w 20"/>
                <a:gd name="T99" fmla="*/ 1 h 3"/>
                <a:gd name="T100" fmla="*/ 15 w 20"/>
                <a:gd name="T101" fmla="*/ 1 h 3"/>
                <a:gd name="T102" fmla="*/ 14 w 20"/>
                <a:gd name="T103" fmla="*/ 1 h 3"/>
                <a:gd name="T104" fmla="*/ 14 w 20"/>
                <a:gd name="T105" fmla="*/ 1 h 3"/>
                <a:gd name="T106" fmla="*/ 13 w 20"/>
                <a:gd name="T107" fmla="*/ 1 h 3"/>
                <a:gd name="T108" fmla="*/ 11 w 20"/>
                <a:gd name="T109" fmla="*/ 1 h 3"/>
                <a:gd name="T110" fmla="*/ 10 w 20"/>
                <a:gd name="T111" fmla="*/ 1 h 3"/>
                <a:gd name="T112" fmla="*/ 9 w 20"/>
                <a:gd name="T113" fmla="*/ 1 h 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0"/>
                <a:gd name="T172" fmla="*/ 0 h 3"/>
                <a:gd name="T173" fmla="*/ 20 w 20"/>
                <a:gd name="T174" fmla="*/ 3 h 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0" h="3">
                  <a:moveTo>
                    <a:pt x="9" y="1"/>
                  </a:moveTo>
                  <a:lnTo>
                    <a:pt x="8" y="1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19" y="2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9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1" name="Freeform 682"/>
            <p:cNvSpPr>
              <a:spLocks/>
            </p:cNvSpPr>
            <p:nvPr/>
          </p:nvSpPr>
          <p:spPr bwMode="auto">
            <a:xfrm>
              <a:off x="915" y="3755"/>
              <a:ext cx="5" cy="21"/>
            </a:xfrm>
            <a:custGeom>
              <a:avLst/>
              <a:gdLst>
                <a:gd name="T0" fmla="*/ 1 w 5"/>
                <a:gd name="T1" fmla="*/ 11 h 21"/>
                <a:gd name="T2" fmla="*/ 1 w 5"/>
                <a:gd name="T3" fmla="*/ 12 h 21"/>
                <a:gd name="T4" fmla="*/ 1 w 5"/>
                <a:gd name="T5" fmla="*/ 13 h 21"/>
                <a:gd name="T6" fmla="*/ 1 w 5"/>
                <a:gd name="T7" fmla="*/ 14 h 21"/>
                <a:gd name="T8" fmla="*/ 1 w 5"/>
                <a:gd name="T9" fmla="*/ 15 h 21"/>
                <a:gd name="T10" fmla="*/ 1 w 5"/>
                <a:gd name="T11" fmla="*/ 15 h 21"/>
                <a:gd name="T12" fmla="*/ 2 w 5"/>
                <a:gd name="T13" fmla="*/ 16 h 21"/>
                <a:gd name="T14" fmla="*/ 2 w 5"/>
                <a:gd name="T15" fmla="*/ 17 h 21"/>
                <a:gd name="T16" fmla="*/ 2 w 5"/>
                <a:gd name="T17" fmla="*/ 18 h 21"/>
                <a:gd name="T18" fmla="*/ 2 w 5"/>
                <a:gd name="T19" fmla="*/ 18 h 21"/>
                <a:gd name="T20" fmla="*/ 3 w 5"/>
                <a:gd name="T21" fmla="*/ 18 h 21"/>
                <a:gd name="T22" fmla="*/ 3 w 5"/>
                <a:gd name="T23" fmla="*/ 18 h 21"/>
                <a:gd name="T24" fmla="*/ 4 w 5"/>
                <a:gd name="T25" fmla="*/ 17 h 21"/>
                <a:gd name="T26" fmla="*/ 4 w 5"/>
                <a:gd name="T27" fmla="*/ 16 h 21"/>
                <a:gd name="T28" fmla="*/ 4 w 5"/>
                <a:gd name="T29" fmla="*/ 17 h 21"/>
                <a:gd name="T30" fmla="*/ 4 w 5"/>
                <a:gd name="T31" fmla="*/ 18 h 21"/>
                <a:gd name="T32" fmla="*/ 3 w 5"/>
                <a:gd name="T33" fmla="*/ 18 h 21"/>
                <a:gd name="T34" fmla="*/ 3 w 5"/>
                <a:gd name="T35" fmla="*/ 18 h 21"/>
                <a:gd name="T36" fmla="*/ 3 w 5"/>
                <a:gd name="T37" fmla="*/ 19 h 21"/>
                <a:gd name="T38" fmla="*/ 3 w 5"/>
                <a:gd name="T39" fmla="*/ 20 h 21"/>
                <a:gd name="T40" fmla="*/ 2 w 5"/>
                <a:gd name="T41" fmla="*/ 19 h 21"/>
                <a:gd name="T42" fmla="*/ 2 w 5"/>
                <a:gd name="T43" fmla="*/ 18 h 21"/>
                <a:gd name="T44" fmla="*/ 2 w 5"/>
                <a:gd name="T45" fmla="*/ 18 h 21"/>
                <a:gd name="T46" fmla="*/ 1 w 5"/>
                <a:gd name="T47" fmla="*/ 16 h 21"/>
                <a:gd name="T48" fmla="*/ 1 w 5"/>
                <a:gd name="T49" fmla="*/ 15 h 21"/>
                <a:gd name="T50" fmla="*/ 0 w 5"/>
                <a:gd name="T51" fmla="*/ 14 h 21"/>
                <a:gd name="T52" fmla="*/ 0 w 5"/>
                <a:gd name="T53" fmla="*/ 12 h 21"/>
                <a:gd name="T54" fmla="*/ 0 w 5"/>
                <a:gd name="T55" fmla="*/ 11 h 21"/>
                <a:gd name="T56" fmla="*/ 0 w 5"/>
                <a:gd name="T57" fmla="*/ 9 h 21"/>
                <a:gd name="T58" fmla="*/ 0 w 5"/>
                <a:gd name="T59" fmla="*/ 8 h 21"/>
                <a:gd name="T60" fmla="*/ 0 w 5"/>
                <a:gd name="T61" fmla="*/ 6 h 21"/>
                <a:gd name="T62" fmla="*/ 0 w 5"/>
                <a:gd name="T63" fmla="*/ 5 h 21"/>
                <a:gd name="T64" fmla="*/ 0 w 5"/>
                <a:gd name="T65" fmla="*/ 3 h 21"/>
                <a:gd name="T66" fmla="*/ 0 w 5"/>
                <a:gd name="T67" fmla="*/ 2 h 21"/>
                <a:gd name="T68" fmla="*/ 1 w 5"/>
                <a:gd name="T69" fmla="*/ 1 h 21"/>
                <a:gd name="T70" fmla="*/ 1 w 5"/>
                <a:gd name="T71" fmla="*/ 0 h 21"/>
                <a:gd name="T72" fmla="*/ 2 w 5"/>
                <a:gd name="T73" fmla="*/ 1 h 21"/>
                <a:gd name="T74" fmla="*/ 2 w 5"/>
                <a:gd name="T75" fmla="*/ 1 h 21"/>
                <a:gd name="T76" fmla="*/ 2 w 5"/>
                <a:gd name="T77" fmla="*/ 2 h 21"/>
                <a:gd name="T78" fmla="*/ 2 w 5"/>
                <a:gd name="T79" fmla="*/ 2 h 21"/>
                <a:gd name="T80" fmla="*/ 3 w 5"/>
                <a:gd name="T81" fmla="*/ 2 h 21"/>
                <a:gd name="T82" fmla="*/ 3 w 5"/>
                <a:gd name="T83" fmla="*/ 3 h 21"/>
                <a:gd name="T84" fmla="*/ 3 w 5"/>
                <a:gd name="T85" fmla="*/ 4 h 21"/>
                <a:gd name="T86" fmla="*/ 3 w 5"/>
                <a:gd name="T87" fmla="*/ 5 h 21"/>
                <a:gd name="T88" fmla="*/ 3 w 5"/>
                <a:gd name="T89" fmla="*/ 4 h 21"/>
                <a:gd name="T90" fmla="*/ 2 w 5"/>
                <a:gd name="T91" fmla="*/ 3 h 21"/>
                <a:gd name="T92" fmla="*/ 2 w 5"/>
                <a:gd name="T93" fmla="*/ 2 h 21"/>
                <a:gd name="T94" fmla="*/ 2 w 5"/>
                <a:gd name="T95" fmla="*/ 2 h 21"/>
                <a:gd name="T96" fmla="*/ 1 w 5"/>
                <a:gd name="T97" fmla="*/ 2 h 21"/>
                <a:gd name="T98" fmla="*/ 1 w 5"/>
                <a:gd name="T99" fmla="*/ 3 h 21"/>
                <a:gd name="T100" fmla="*/ 1 w 5"/>
                <a:gd name="T101" fmla="*/ 4 h 21"/>
                <a:gd name="T102" fmla="*/ 1 w 5"/>
                <a:gd name="T103" fmla="*/ 5 h 21"/>
                <a:gd name="T104" fmla="*/ 1 w 5"/>
                <a:gd name="T105" fmla="*/ 5 h 21"/>
                <a:gd name="T106" fmla="*/ 1 w 5"/>
                <a:gd name="T107" fmla="*/ 6 h 21"/>
                <a:gd name="T108" fmla="*/ 1 w 5"/>
                <a:gd name="T109" fmla="*/ 7 h 21"/>
                <a:gd name="T110" fmla="*/ 1 w 5"/>
                <a:gd name="T111" fmla="*/ 8 h 21"/>
                <a:gd name="T112" fmla="*/ 1 w 5"/>
                <a:gd name="T113" fmla="*/ 9 h 21"/>
                <a:gd name="T114" fmla="*/ 1 w 5"/>
                <a:gd name="T115" fmla="*/ 11 h 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"/>
                <a:gd name="T175" fmla="*/ 0 h 21"/>
                <a:gd name="T176" fmla="*/ 5 w 5"/>
                <a:gd name="T177" fmla="*/ 21 h 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" h="21">
                  <a:moveTo>
                    <a:pt x="1" y="11"/>
                  </a:moveTo>
                  <a:lnTo>
                    <a:pt x="1" y="12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4" y="18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4"/>
                  </a:lnTo>
                  <a:lnTo>
                    <a:pt x="2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2" name="Freeform 683"/>
            <p:cNvSpPr>
              <a:spLocks/>
            </p:cNvSpPr>
            <p:nvPr/>
          </p:nvSpPr>
          <p:spPr bwMode="auto">
            <a:xfrm>
              <a:off x="903" y="3762"/>
              <a:ext cx="7" cy="18"/>
            </a:xfrm>
            <a:custGeom>
              <a:avLst/>
              <a:gdLst>
                <a:gd name="T0" fmla="*/ 2 w 7"/>
                <a:gd name="T1" fmla="*/ 9 h 18"/>
                <a:gd name="T2" fmla="*/ 2 w 7"/>
                <a:gd name="T3" fmla="*/ 10 h 18"/>
                <a:gd name="T4" fmla="*/ 2 w 7"/>
                <a:gd name="T5" fmla="*/ 10 h 18"/>
                <a:gd name="T6" fmla="*/ 3 w 7"/>
                <a:gd name="T7" fmla="*/ 13 h 18"/>
                <a:gd name="T8" fmla="*/ 3 w 7"/>
                <a:gd name="T9" fmla="*/ 13 h 18"/>
                <a:gd name="T10" fmla="*/ 4 w 7"/>
                <a:gd name="T11" fmla="*/ 14 h 18"/>
                <a:gd name="T12" fmla="*/ 4 w 7"/>
                <a:gd name="T13" fmla="*/ 15 h 18"/>
                <a:gd name="T14" fmla="*/ 5 w 7"/>
                <a:gd name="T15" fmla="*/ 16 h 18"/>
                <a:gd name="T16" fmla="*/ 5 w 7"/>
                <a:gd name="T17" fmla="*/ 16 h 18"/>
                <a:gd name="T18" fmla="*/ 5 w 7"/>
                <a:gd name="T19" fmla="*/ 15 h 18"/>
                <a:gd name="T20" fmla="*/ 6 w 7"/>
                <a:gd name="T21" fmla="*/ 15 h 18"/>
                <a:gd name="T22" fmla="*/ 6 w 7"/>
                <a:gd name="T23" fmla="*/ 14 h 18"/>
                <a:gd name="T24" fmla="*/ 6 w 7"/>
                <a:gd name="T25" fmla="*/ 13 h 18"/>
                <a:gd name="T26" fmla="*/ 6 w 7"/>
                <a:gd name="T27" fmla="*/ 14 h 18"/>
                <a:gd name="T28" fmla="*/ 6 w 7"/>
                <a:gd name="T29" fmla="*/ 15 h 18"/>
                <a:gd name="T30" fmla="*/ 6 w 7"/>
                <a:gd name="T31" fmla="*/ 16 h 18"/>
                <a:gd name="T32" fmla="*/ 6 w 7"/>
                <a:gd name="T33" fmla="*/ 16 h 18"/>
                <a:gd name="T34" fmla="*/ 6 w 7"/>
                <a:gd name="T35" fmla="*/ 17 h 18"/>
                <a:gd name="T36" fmla="*/ 6 w 7"/>
                <a:gd name="T37" fmla="*/ 17 h 18"/>
                <a:gd name="T38" fmla="*/ 5 w 7"/>
                <a:gd name="T39" fmla="*/ 17 h 18"/>
                <a:gd name="T40" fmla="*/ 5 w 7"/>
                <a:gd name="T41" fmla="*/ 16 h 18"/>
                <a:gd name="T42" fmla="*/ 4 w 7"/>
                <a:gd name="T43" fmla="*/ 16 h 18"/>
                <a:gd name="T44" fmla="*/ 3 w 7"/>
                <a:gd name="T45" fmla="*/ 15 h 18"/>
                <a:gd name="T46" fmla="*/ 3 w 7"/>
                <a:gd name="T47" fmla="*/ 13 h 18"/>
                <a:gd name="T48" fmla="*/ 2 w 7"/>
                <a:gd name="T49" fmla="*/ 13 h 18"/>
                <a:gd name="T50" fmla="*/ 2 w 7"/>
                <a:gd name="T51" fmla="*/ 11 h 18"/>
                <a:gd name="T52" fmla="*/ 1 w 7"/>
                <a:gd name="T53" fmla="*/ 10 h 18"/>
                <a:gd name="T54" fmla="*/ 1 w 7"/>
                <a:gd name="T55" fmla="*/ 9 h 18"/>
                <a:gd name="T56" fmla="*/ 0 w 7"/>
                <a:gd name="T57" fmla="*/ 7 h 18"/>
                <a:gd name="T58" fmla="*/ 0 w 7"/>
                <a:gd name="T59" fmla="*/ 6 h 18"/>
                <a:gd name="T60" fmla="*/ 0 w 7"/>
                <a:gd name="T61" fmla="*/ 4 h 18"/>
                <a:gd name="T62" fmla="*/ 0 w 7"/>
                <a:gd name="T63" fmla="*/ 3 h 18"/>
                <a:gd name="T64" fmla="*/ 0 w 7"/>
                <a:gd name="T65" fmla="*/ 2 h 18"/>
                <a:gd name="T66" fmla="*/ 0 w 7"/>
                <a:gd name="T67" fmla="*/ 1 h 18"/>
                <a:gd name="T68" fmla="*/ 1 w 7"/>
                <a:gd name="T69" fmla="*/ 0 h 18"/>
                <a:gd name="T70" fmla="*/ 1 w 7"/>
                <a:gd name="T71" fmla="*/ 0 h 18"/>
                <a:gd name="T72" fmla="*/ 2 w 7"/>
                <a:gd name="T73" fmla="*/ 1 h 18"/>
                <a:gd name="T74" fmla="*/ 2 w 7"/>
                <a:gd name="T75" fmla="*/ 1 h 18"/>
                <a:gd name="T76" fmla="*/ 2 w 7"/>
                <a:gd name="T77" fmla="*/ 1 h 18"/>
                <a:gd name="T78" fmla="*/ 3 w 7"/>
                <a:gd name="T79" fmla="*/ 1 h 18"/>
                <a:gd name="T80" fmla="*/ 3 w 7"/>
                <a:gd name="T81" fmla="*/ 2 h 18"/>
                <a:gd name="T82" fmla="*/ 3 w 7"/>
                <a:gd name="T83" fmla="*/ 2 h 18"/>
                <a:gd name="T84" fmla="*/ 3 w 7"/>
                <a:gd name="T85" fmla="*/ 2 h 18"/>
                <a:gd name="T86" fmla="*/ 2 w 7"/>
                <a:gd name="T87" fmla="*/ 1 h 18"/>
                <a:gd name="T88" fmla="*/ 2 w 7"/>
                <a:gd name="T89" fmla="*/ 1 h 18"/>
                <a:gd name="T90" fmla="*/ 1 w 7"/>
                <a:gd name="T91" fmla="*/ 1 h 18"/>
                <a:gd name="T92" fmla="*/ 1 w 7"/>
                <a:gd name="T93" fmla="*/ 1 h 18"/>
                <a:gd name="T94" fmla="*/ 1 w 7"/>
                <a:gd name="T95" fmla="*/ 2 h 18"/>
                <a:gd name="T96" fmla="*/ 0 w 7"/>
                <a:gd name="T97" fmla="*/ 3 h 18"/>
                <a:gd name="T98" fmla="*/ 0 w 7"/>
                <a:gd name="T99" fmla="*/ 4 h 18"/>
                <a:gd name="T100" fmla="*/ 1 w 7"/>
                <a:gd name="T101" fmla="*/ 4 h 18"/>
                <a:gd name="T102" fmla="*/ 1 w 7"/>
                <a:gd name="T103" fmla="*/ 5 h 18"/>
                <a:gd name="T104" fmla="*/ 1 w 7"/>
                <a:gd name="T105" fmla="*/ 6 h 18"/>
                <a:gd name="T106" fmla="*/ 1 w 7"/>
                <a:gd name="T107" fmla="*/ 7 h 18"/>
                <a:gd name="T108" fmla="*/ 1 w 7"/>
                <a:gd name="T109" fmla="*/ 8 h 18"/>
                <a:gd name="T110" fmla="*/ 2 w 7"/>
                <a:gd name="T111" fmla="*/ 9 h 1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"/>
                <a:gd name="T169" fmla="*/ 0 h 18"/>
                <a:gd name="T170" fmla="*/ 7 w 7"/>
                <a:gd name="T171" fmla="*/ 18 h 1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" h="18">
                  <a:moveTo>
                    <a:pt x="2" y="9"/>
                  </a:moveTo>
                  <a:lnTo>
                    <a:pt x="2" y="10"/>
                  </a:lnTo>
                  <a:lnTo>
                    <a:pt x="3" y="13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2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3" name="Freeform 684"/>
            <p:cNvSpPr>
              <a:spLocks/>
            </p:cNvSpPr>
            <p:nvPr/>
          </p:nvSpPr>
          <p:spPr bwMode="auto">
            <a:xfrm>
              <a:off x="882" y="3774"/>
              <a:ext cx="4" cy="21"/>
            </a:xfrm>
            <a:custGeom>
              <a:avLst/>
              <a:gdLst>
                <a:gd name="T0" fmla="*/ 1 w 4"/>
                <a:gd name="T1" fmla="*/ 10 h 21"/>
                <a:gd name="T2" fmla="*/ 1 w 4"/>
                <a:gd name="T3" fmla="*/ 11 h 21"/>
                <a:gd name="T4" fmla="*/ 1 w 4"/>
                <a:gd name="T5" fmla="*/ 12 h 21"/>
                <a:gd name="T6" fmla="*/ 1 w 4"/>
                <a:gd name="T7" fmla="*/ 13 h 21"/>
                <a:gd name="T8" fmla="*/ 1 w 4"/>
                <a:gd name="T9" fmla="*/ 14 h 21"/>
                <a:gd name="T10" fmla="*/ 1 w 4"/>
                <a:gd name="T11" fmla="*/ 15 h 21"/>
                <a:gd name="T12" fmla="*/ 1 w 4"/>
                <a:gd name="T13" fmla="*/ 15 h 21"/>
                <a:gd name="T14" fmla="*/ 1 w 4"/>
                <a:gd name="T15" fmla="*/ 16 h 21"/>
                <a:gd name="T16" fmla="*/ 1 w 4"/>
                <a:gd name="T17" fmla="*/ 17 h 21"/>
                <a:gd name="T18" fmla="*/ 1 w 4"/>
                <a:gd name="T19" fmla="*/ 18 h 21"/>
                <a:gd name="T20" fmla="*/ 2 w 4"/>
                <a:gd name="T21" fmla="*/ 18 h 21"/>
                <a:gd name="T22" fmla="*/ 2 w 4"/>
                <a:gd name="T23" fmla="*/ 17 h 21"/>
                <a:gd name="T24" fmla="*/ 2 w 4"/>
                <a:gd name="T25" fmla="*/ 17 h 21"/>
                <a:gd name="T26" fmla="*/ 3 w 4"/>
                <a:gd name="T27" fmla="*/ 16 h 21"/>
                <a:gd name="T28" fmla="*/ 3 w 4"/>
                <a:gd name="T29" fmla="*/ 17 h 21"/>
                <a:gd name="T30" fmla="*/ 2 w 4"/>
                <a:gd name="T31" fmla="*/ 18 h 21"/>
                <a:gd name="T32" fmla="*/ 2 w 4"/>
                <a:gd name="T33" fmla="*/ 18 h 21"/>
                <a:gd name="T34" fmla="*/ 2 w 4"/>
                <a:gd name="T35" fmla="*/ 18 h 21"/>
                <a:gd name="T36" fmla="*/ 2 w 4"/>
                <a:gd name="T37" fmla="*/ 19 h 21"/>
                <a:gd name="T38" fmla="*/ 2 w 4"/>
                <a:gd name="T39" fmla="*/ 19 h 21"/>
                <a:gd name="T40" fmla="*/ 2 w 4"/>
                <a:gd name="T41" fmla="*/ 20 h 21"/>
                <a:gd name="T42" fmla="*/ 1 w 4"/>
                <a:gd name="T43" fmla="*/ 20 h 21"/>
                <a:gd name="T44" fmla="*/ 1 w 4"/>
                <a:gd name="T45" fmla="*/ 19 h 21"/>
                <a:gd name="T46" fmla="*/ 1 w 4"/>
                <a:gd name="T47" fmla="*/ 18 h 21"/>
                <a:gd name="T48" fmla="*/ 1 w 4"/>
                <a:gd name="T49" fmla="*/ 17 h 21"/>
                <a:gd name="T50" fmla="*/ 0 w 4"/>
                <a:gd name="T51" fmla="*/ 15 h 21"/>
                <a:gd name="T52" fmla="*/ 0 w 4"/>
                <a:gd name="T53" fmla="*/ 14 h 21"/>
                <a:gd name="T54" fmla="*/ 0 w 4"/>
                <a:gd name="T55" fmla="*/ 13 h 21"/>
                <a:gd name="T56" fmla="*/ 0 w 4"/>
                <a:gd name="T57" fmla="*/ 12 h 21"/>
                <a:gd name="T58" fmla="*/ 0 w 4"/>
                <a:gd name="T59" fmla="*/ 10 h 21"/>
                <a:gd name="T60" fmla="*/ 0 w 4"/>
                <a:gd name="T61" fmla="*/ 8 h 21"/>
                <a:gd name="T62" fmla="*/ 0 w 4"/>
                <a:gd name="T63" fmla="*/ 7 h 21"/>
                <a:gd name="T64" fmla="*/ 0 w 4"/>
                <a:gd name="T65" fmla="*/ 5 h 21"/>
                <a:gd name="T66" fmla="*/ 1 w 4"/>
                <a:gd name="T67" fmla="*/ 5 h 21"/>
                <a:gd name="T68" fmla="*/ 1 w 4"/>
                <a:gd name="T69" fmla="*/ 3 h 21"/>
                <a:gd name="T70" fmla="*/ 1 w 4"/>
                <a:gd name="T71" fmla="*/ 2 h 21"/>
                <a:gd name="T72" fmla="*/ 1 w 4"/>
                <a:gd name="T73" fmla="*/ 1 h 21"/>
                <a:gd name="T74" fmla="*/ 2 w 4"/>
                <a:gd name="T75" fmla="*/ 0 h 21"/>
                <a:gd name="T76" fmla="*/ 2 w 4"/>
                <a:gd name="T77" fmla="*/ 1 h 21"/>
                <a:gd name="T78" fmla="*/ 2 w 4"/>
                <a:gd name="T79" fmla="*/ 1 h 21"/>
                <a:gd name="T80" fmla="*/ 2 w 4"/>
                <a:gd name="T81" fmla="*/ 2 h 21"/>
                <a:gd name="T82" fmla="*/ 3 w 4"/>
                <a:gd name="T83" fmla="*/ 2 h 21"/>
                <a:gd name="T84" fmla="*/ 3 w 4"/>
                <a:gd name="T85" fmla="*/ 3 h 21"/>
                <a:gd name="T86" fmla="*/ 3 w 4"/>
                <a:gd name="T87" fmla="*/ 4 h 21"/>
                <a:gd name="T88" fmla="*/ 3 w 4"/>
                <a:gd name="T89" fmla="*/ 4 h 21"/>
                <a:gd name="T90" fmla="*/ 3 w 4"/>
                <a:gd name="T91" fmla="*/ 5 h 21"/>
                <a:gd name="T92" fmla="*/ 3 w 4"/>
                <a:gd name="T93" fmla="*/ 4 h 21"/>
                <a:gd name="T94" fmla="*/ 3 w 4"/>
                <a:gd name="T95" fmla="*/ 3 h 21"/>
                <a:gd name="T96" fmla="*/ 2 w 4"/>
                <a:gd name="T97" fmla="*/ 2 h 21"/>
                <a:gd name="T98" fmla="*/ 2 w 4"/>
                <a:gd name="T99" fmla="*/ 2 h 21"/>
                <a:gd name="T100" fmla="*/ 2 w 4"/>
                <a:gd name="T101" fmla="*/ 2 h 21"/>
                <a:gd name="T102" fmla="*/ 2 w 4"/>
                <a:gd name="T103" fmla="*/ 2 h 21"/>
                <a:gd name="T104" fmla="*/ 1 w 4"/>
                <a:gd name="T105" fmla="*/ 2 h 21"/>
                <a:gd name="T106" fmla="*/ 1 w 4"/>
                <a:gd name="T107" fmla="*/ 3 h 21"/>
                <a:gd name="T108" fmla="*/ 1 w 4"/>
                <a:gd name="T109" fmla="*/ 4 h 21"/>
                <a:gd name="T110" fmla="*/ 1 w 4"/>
                <a:gd name="T111" fmla="*/ 5 h 21"/>
                <a:gd name="T112" fmla="*/ 1 w 4"/>
                <a:gd name="T113" fmla="*/ 5 h 21"/>
                <a:gd name="T114" fmla="*/ 1 w 4"/>
                <a:gd name="T115" fmla="*/ 6 h 21"/>
                <a:gd name="T116" fmla="*/ 1 w 4"/>
                <a:gd name="T117" fmla="*/ 8 h 21"/>
                <a:gd name="T118" fmla="*/ 1 w 4"/>
                <a:gd name="T119" fmla="*/ 8 h 21"/>
                <a:gd name="T120" fmla="*/ 1 w 4"/>
                <a:gd name="T121" fmla="*/ 10 h 2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"/>
                <a:gd name="T184" fmla="*/ 0 h 21"/>
                <a:gd name="T185" fmla="*/ 4 w 4"/>
                <a:gd name="T186" fmla="*/ 21 h 2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" h="21">
                  <a:moveTo>
                    <a:pt x="1" y="10"/>
                  </a:moveTo>
                  <a:lnTo>
                    <a:pt x="1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7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4"/>
                  </a:lnTo>
                  <a:lnTo>
                    <a:pt x="3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4" name="Freeform 685"/>
            <p:cNvSpPr>
              <a:spLocks/>
            </p:cNvSpPr>
            <p:nvPr/>
          </p:nvSpPr>
          <p:spPr bwMode="auto">
            <a:xfrm>
              <a:off x="870" y="3774"/>
              <a:ext cx="5" cy="20"/>
            </a:xfrm>
            <a:custGeom>
              <a:avLst/>
              <a:gdLst>
                <a:gd name="T0" fmla="*/ 1 w 5"/>
                <a:gd name="T1" fmla="*/ 11 h 20"/>
                <a:gd name="T2" fmla="*/ 1 w 5"/>
                <a:gd name="T3" fmla="*/ 11 h 20"/>
                <a:gd name="T4" fmla="*/ 1 w 5"/>
                <a:gd name="T5" fmla="*/ 12 h 20"/>
                <a:gd name="T6" fmla="*/ 1 w 5"/>
                <a:gd name="T7" fmla="*/ 13 h 20"/>
                <a:gd name="T8" fmla="*/ 2 w 5"/>
                <a:gd name="T9" fmla="*/ 14 h 20"/>
                <a:gd name="T10" fmla="*/ 2 w 5"/>
                <a:gd name="T11" fmla="*/ 14 h 20"/>
                <a:gd name="T12" fmla="*/ 2 w 5"/>
                <a:gd name="T13" fmla="*/ 15 h 20"/>
                <a:gd name="T14" fmla="*/ 2 w 5"/>
                <a:gd name="T15" fmla="*/ 16 h 20"/>
                <a:gd name="T16" fmla="*/ 2 w 5"/>
                <a:gd name="T17" fmla="*/ 17 h 20"/>
                <a:gd name="T18" fmla="*/ 2 w 5"/>
                <a:gd name="T19" fmla="*/ 17 h 20"/>
                <a:gd name="T20" fmla="*/ 2 w 5"/>
                <a:gd name="T21" fmla="*/ 17 h 20"/>
                <a:gd name="T22" fmla="*/ 3 w 5"/>
                <a:gd name="T23" fmla="*/ 17 h 20"/>
                <a:gd name="T24" fmla="*/ 3 w 5"/>
                <a:gd name="T25" fmla="*/ 17 h 20"/>
                <a:gd name="T26" fmla="*/ 3 w 5"/>
                <a:gd name="T27" fmla="*/ 17 h 20"/>
                <a:gd name="T28" fmla="*/ 4 w 5"/>
                <a:gd name="T29" fmla="*/ 16 h 20"/>
                <a:gd name="T30" fmla="*/ 4 w 5"/>
                <a:gd name="T31" fmla="*/ 15 h 20"/>
                <a:gd name="T32" fmla="*/ 4 w 5"/>
                <a:gd name="T33" fmla="*/ 16 h 20"/>
                <a:gd name="T34" fmla="*/ 4 w 5"/>
                <a:gd name="T35" fmla="*/ 17 h 20"/>
                <a:gd name="T36" fmla="*/ 4 w 5"/>
                <a:gd name="T37" fmla="*/ 17 h 20"/>
                <a:gd name="T38" fmla="*/ 4 w 5"/>
                <a:gd name="T39" fmla="*/ 18 h 20"/>
                <a:gd name="T40" fmla="*/ 3 w 5"/>
                <a:gd name="T41" fmla="*/ 19 h 20"/>
                <a:gd name="T42" fmla="*/ 3 w 5"/>
                <a:gd name="T43" fmla="*/ 18 h 20"/>
                <a:gd name="T44" fmla="*/ 2 w 5"/>
                <a:gd name="T45" fmla="*/ 17 h 20"/>
                <a:gd name="T46" fmla="*/ 2 w 5"/>
                <a:gd name="T47" fmla="*/ 17 h 20"/>
                <a:gd name="T48" fmla="*/ 1 w 5"/>
                <a:gd name="T49" fmla="*/ 16 h 20"/>
                <a:gd name="T50" fmla="*/ 1 w 5"/>
                <a:gd name="T51" fmla="*/ 14 h 20"/>
                <a:gd name="T52" fmla="*/ 1 w 5"/>
                <a:gd name="T53" fmla="*/ 14 h 20"/>
                <a:gd name="T54" fmla="*/ 0 w 5"/>
                <a:gd name="T55" fmla="*/ 12 h 20"/>
                <a:gd name="T56" fmla="*/ 0 w 5"/>
                <a:gd name="T57" fmla="*/ 11 h 20"/>
                <a:gd name="T58" fmla="*/ 0 w 5"/>
                <a:gd name="T59" fmla="*/ 9 h 20"/>
                <a:gd name="T60" fmla="*/ 0 w 5"/>
                <a:gd name="T61" fmla="*/ 8 h 20"/>
                <a:gd name="T62" fmla="*/ 0 w 5"/>
                <a:gd name="T63" fmla="*/ 6 h 20"/>
                <a:gd name="T64" fmla="*/ 0 w 5"/>
                <a:gd name="T65" fmla="*/ 5 h 20"/>
                <a:gd name="T66" fmla="*/ 0 w 5"/>
                <a:gd name="T67" fmla="*/ 4 h 20"/>
                <a:gd name="T68" fmla="*/ 0 w 5"/>
                <a:gd name="T69" fmla="*/ 2 h 20"/>
                <a:gd name="T70" fmla="*/ 0 w 5"/>
                <a:gd name="T71" fmla="*/ 2 h 20"/>
                <a:gd name="T72" fmla="*/ 1 w 5"/>
                <a:gd name="T73" fmla="*/ 0 h 20"/>
                <a:gd name="T74" fmla="*/ 1 w 5"/>
                <a:gd name="T75" fmla="*/ 1 h 20"/>
                <a:gd name="T76" fmla="*/ 1 w 5"/>
                <a:gd name="T77" fmla="*/ 1 h 20"/>
                <a:gd name="T78" fmla="*/ 2 w 5"/>
                <a:gd name="T79" fmla="*/ 2 h 20"/>
                <a:gd name="T80" fmla="*/ 2 w 5"/>
                <a:gd name="T81" fmla="*/ 2 h 20"/>
                <a:gd name="T82" fmla="*/ 2 w 5"/>
                <a:gd name="T83" fmla="*/ 3 h 20"/>
                <a:gd name="T84" fmla="*/ 2 w 5"/>
                <a:gd name="T85" fmla="*/ 3 h 20"/>
                <a:gd name="T86" fmla="*/ 2 w 5"/>
                <a:gd name="T87" fmla="*/ 4 h 20"/>
                <a:gd name="T88" fmla="*/ 2 w 5"/>
                <a:gd name="T89" fmla="*/ 3 h 20"/>
                <a:gd name="T90" fmla="*/ 2 w 5"/>
                <a:gd name="T91" fmla="*/ 2 h 20"/>
                <a:gd name="T92" fmla="*/ 1 w 5"/>
                <a:gd name="T93" fmla="*/ 2 h 20"/>
                <a:gd name="T94" fmla="*/ 1 w 5"/>
                <a:gd name="T95" fmla="*/ 2 h 20"/>
                <a:gd name="T96" fmla="*/ 0 w 5"/>
                <a:gd name="T97" fmla="*/ 2 h 20"/>
                <a:gd name="T98" fmla="*/ 0 w 5"/>
                <a:gd name="T99" fmla="*/ 3 h 20"/>
                <a:gd name="T100" fmla="*/ 0 w 5"/>
                <a:gd name="T101" fmla="*/ 4 h 20"/>
                <a:gd name="T102" fmla="*/ 0 w 5"/>
                <a:gd name="T103" fmla="*/ 5 h 20"/>
                <a:gd name="T104" fmla="*/ 0 w 5"/>
                <a:gd name="T105" fmla="*/ 5 h 20"/>
                <a:gd name="T106" fmla="*/ 0 w 5"/>
                <a:gd name="T107" fmla="*/ 6 h 20"/>
                <a:gd name="T108" fmla="*/ 0 w 5"/>
                <a:gd name="T109" fmla="*/ 7 h 20"/>
                <a:gd name="T110" fmla="*/ 1 w 5"/>
                <a:gd name="T111" fmla="*/ 8 h 20"/>
                <a:gd name="T112" fmla="*/ 1 w 5"/>
                <a:gd name="T113" fmla="*/ 9 h 20"/>
                <a:gd name="T114" fmla="*/ 1 w 5"/>
                <a:gd name="T115" fmla="*/ 11 h 2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"/>
                <a:gd name="T175" fmla="*/ 0 h 20"/>
                <a:gd name="T176" fmla="*/ 5 w 5"/>
                <a:gd name="T177" fmla="*/ 20 h 2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" h="20">
                  <a:moveTo>
                    <a:pt x="1" y="11"/>
                  </a:moveTo>
                  <a:lnTo>
                    <a:pt x="1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3" y="17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4" y="18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2" y="17"/>
                  </a:lnTo>
                  <a:lnTo>
                    <a:pt x="1" y="16"/>
                  </a:lnTo>
                  <a:lnTo>
                    <a:pt x="1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5" name="Freeform 686"/>
            <p:cNvSpPr>
              <a:spLocks/>
            </p:cNvSpPr>
            <p:nvPr/>
          </p:nvSpPr>
          <p:spPr bwMode="auto">
            <a:xfrm>
              <a:off x="938" y="3754"/>
              <a:ext cx="19" cy="7"/>
            </a:xfrm>
            <a:custGeom>
              <a:avLst/>
              <a:gdLst>
                <a:gd name="T0" fmla="*/ 8 w 19"/>
                <a:gd name="T1" fmla="*/ 2 h 7"/>
                <a:gd name="T2" fmla="*/ 8 w 19"/>
                <a:gd name="T3" fmla="*/ 2 h 7"/>
                <a:gd name="T4" fmla="*/ 7 w 19"/>
                <a:gd name="T5" fmla="*/ 3 h 7"/>
                <a:gd name="T6" fmla="*/ 6 w 19"/>
                <a:gd name="T7" fmla="*/ 3 h 7"/>
                <a:gd name="T8" fmla="*/ 5 w 19"/>
                <a:gd name="T9" fmla="*/ 3 h 7"/>
                <a:gd name="T10" fmla="*/ 5 w 19"/>
                <a:gd name="T11" fmla="*/ 3 h 7"/>
                <a:gd name="T12" fmla="*/ 4 w 19"/>
                <a:gd name="T13" fmla="*/ 3 h 7"/>
                <a:gd name="T14" fmla="*/ 4 w 19"/>
                <a:gd name="T15" fmla="*/ 4 h 7"/>
                <a:gd name="T16" fmla="*/ 3 w 19"/>
                <a:gd name="T17" fmla="*/ 4 h 7"/>
                <a:gd name="T18" fmla="*/ 2 w 19"/>
                <a:gd name="T19" fmla="*/ 4 h 7"/>
                <a:gd name="T20" fmla="*/ 2 w 19"/>
                <a:gd name="T21" fmla="*/ 5 h 7"/>
                <a:gd name="T22" fmla="*/ 2 w 19"/>
                <a:gd name="T23" fmla="*/ 5 h 7"/>
                <a:gd name="T24" fmla="*/ 3 w 19"/>
                <a:gd name="T25" fmla="*/ 6 h 7"/>
                <a:gd name="T26" fmla="*/ 3 w 19"/>
                <a:gd name="T27" fmla="*/ 6 h 7"/>
                <a:gd name="T28" fmla="*/ 5 w 19"/>
                <a:gd name="T29" fmla="*/ 6 h 7"/>
                <a:gd name="T30" fmla="*/ 4 w 19"/>
                <a:gd name="T31" fmla="*/ 6 h 7"/>
                <a:gd name="T32" fmla="*/ 3 w 19"/>
                <a:gd name="T33" fmla="*/ 6 h 7"/>
                <a:gd name="T34" fmla="*/ 2 w 19"/>
                <a:gd name="T35" fmla="*/ 6 h 7"/>
                <a:gd name="T36" fmla="*/ 2 w 19"/>
                <a:gd name="T37" fmla="*/ 6 h 7"/>
                <a:gd name="T38" fmla="*/ 1 w 19"/>
                <a:gd name="T39" fmla="*/ 6 h 7"/>
                <a:gd name="T40" fmla="*/ 0 w 19"/>
                <a:gd name="T41" fmla="*/ 6 h 7"/>
                <a:gd name="T42" fmla="*/ 1 w 19"/>
                <a:gd name="T43" fmla="*/ 5 h 7"/>
                <a:gd name="T44" fmla="*/ 2 w 19"/>
                <a:gd name="T45" fmla="*/ 5 h 7"/>
                <a:gd name="T46" fmla="*/ 2 w 19"/>
                <a:gd name="T47" fmla="*/ 4 h 7"/>
                <a:gd name="T48" fmla="*/ 3 w 19"/>
                <a:gd name="T49" fmla="*/ 3 h 7"/>
                <a:gd name="T50" fmla="*/ 5 w 19"/>
                <a:gd name="T51" fmla="*/ 3 h 7"/>
                <a:gd name="T52" fmla="*/ 5 w 19"/>
                <a:gd name="T53" fmla="*/ 2 h 7"/>
                <a:gd name="T54" fmla="*/ 7 w 19"/>
                <a:gd name="T55" fmla="*/ 2 h 7"/>
                <a:gd name="T56" fmla="*/ 8 w 19"/>
                <a:gd name="T57" fmla="*/ 1 h 7"/>
                <a:gd name="T58" fmla="*/ 9 w 19"/>
                <a:gd name="T59" fmla="*/ 1 h 7"/>
                <a:gd name="T60" fmla="*/ 11 w 19"/>
                <a:gd name="T61" fmla="*/ 1 h 7"/>
                <a:gd name="T62" fmla="*/ 12 w 19"/>
                <a:gd name="T63" fmla="*/ 1 h 7"/>
                <a:gd name="T64" fmla="*/ 14 w 19"/>
                <a:gd name="T65" fmla="*/ 0 h 7"/>
                <a:gd name="T66" fmla="*/ 14 w 19"/>
                <a:gd name="T67" fmla="*/ 0 h 7"/>
                <a:gd name="T68" fmla="*/ 16 w 19"/>
                <a:gd name="T69" fmla="*/ 0 h 7"/>
                <a:gd name="T70" fmla="*/ 17 w 19"/>
                <a:gd name="T71" fmla="*/ 1 h 7"/>
                <a:gd name="T72" fmla="*/ 18 w 19"/>
                <a:gd name="T73" fmla="*/ 1 h 7"/>
                <a:gd name="T74" fmla="*/ 18 w 19"/>
                <a:gd name="T75" fmla="*/ 1 h 7"/>
                <a:gd name="T76" fmla="*/ 17 w 19"/>
                <a:gd name="T77" fmla="*/ 1 h 7"/>
                <a:gd name="T78" fmla="*/ 17 w 19"/>
                <a:gd name="T79" fmla="*/ 2 h 7"/>
                <a:gd name="T80" fmla="*/ 17 w 19"/>
                <a:gd name="T81" fmla="*/ 2 h 7"/>
                <a:gd name="T82" fmla="*/ 17 w 19"/>
                <a:gd name="T83" fmla="*/ 3 h 7"/>
                <a:gd name="T84" fmla="*/ 17 w 19"/>
                <a:gd name="T85" fmla="*/ 3 h 7"/>
                <a:gd name="T86" fmla="*/ 16 w 19"/>
                <a:gd name="T87" fmla="*/ 3 h 7"/>
                <a:gd name="T88" fmla="*/ 16 w 19"/>
                <a:gd name="T89" fmla="*/ 4 h 7"/>
                <a:gd name="T90" fmla="*/ 15 w 19"/>
                <a:gd name="T91" fmla="*/ 4 h 7"/>
                <a:gd name="T92" fmla="*/ 16 w 19"/>
                <a:gd name="T93" fmla="*/ 3 h 7"/>
                <a:gd name="T94" fmla="*/ 16 w 19"/>
                <a:gd name="T95" fmla="*/ 3 h 7"/>
                <a:gd name="T96" fmla="*/ 17 w 19"/>
                <a:gd name="T97" fmla="*/ 2 h 7"/>
                <a:gd name="T98" fmla="*/ 17 w 19"/>
                <a:gd name="T99" fmla="*/ 2 h 7"/>
                <a:gd name="T100" fmla="*/ 16 w 19"/>
                <a:gd name="T101" fmla="*/ 1 h 7"/>
                <a:gd name="T102" fmla="*/ 15 w 19"/>
                <a:gd name="T103" fmla="*/ 1 h 7"/>
                <a:gd name="T104" fmla="*/ 15 w 19"/>
                <a:gd name="T105" fmla="*/ 1 h 7"/>
                <a:gd name="T106" fmla="*/ 14 w 19"/>
                <a:gd name="T107" fmla="*/ 1 h 7"/>
                <a:gd name="T108" fmla="*/ 14 w 19"/>
                <a:gd name="T109" fmla="*/ 1 h 7"/>
                <a:gd name="T110" fmla="*/ 13 w 19"/>
                <a:gd name="T111" fmla="*/ 1 h 7"/>
                <a:gd name="T112" fmla="*/ 11 w 19"/>
                <a:gd name="T113" fmla="*/ 1 h 7"/>
                <a:gd name="T114" fmla="*/ 11 w 19"/>
                <a:gd name="T115" fmla="*/ 2 h 7"/>
                <a:gd name="T116" fmla="*/ 10 w 19"/>
                <a:gd name="T117" fmla="*/ 2 h 7"/>
                <a:gd name="T118" fmla="*/ 8 w 19"/>
                <a:gd name="T119" fmla="*/ 2 h 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"/>
                <a:gd name="T181" fmla="*/ 0 h 7"/>
                <a:gd name="T182" fmla="*/ 19 w 19"/>
                <a:gd name="T183" fmla="*/ 7 h 7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" h="7">
                  <a:moveTo>
                    <a:pt x="8" y="2"/>
                  </a:moveTo>
                  <a:lnTo>
                    <a:pt x="8" y="2"/>
                  </a:lnTo>
                  <a:lnTo>
                    <a:pt x="7" y="3"/>
                  </a:lnTo>
                  <a:lnTo>
                    <a:pt x="6" y="3"/>
                  </a:lnTo>
                  <a:lnTo>
                    <a:pt x="5" y="3"/>
                  </a:lnTo>
                  <a:lnTo>
                    <a:pt x="4" y="3"/>
                  </a:lnTo>
                  <a:lnTo>
                    <a:pt x="4" y="4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5"/>
                  </a:lnTo>
                  <a:lnTo>
                    <a:pt x="3" y="6"/>
                  </a:lnTo>
                  <a:lnTo>
                    <a:pt x="5" y="6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1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7" y="2"/>
                  </a:lnTo>
                  <a:lnTo>
                    <a:pt x="8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7" y="2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0" y="2"/>
                  </a:lnTo>
                  <a:lnTo>
                    <a:pt x="8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6" name="Freeform 687"/>
            <p:cNvSpPr>
              <a:spLocks/>
            </p:cNvSpPr>
            <p:nvPr/>
          </p:nvSpPr>
          <p:spPr bwMode="auto">
            <a:xfrm>
              <a:off x="841" y="3783"/>
              <a:ext cx="5" cy="21"/>
            </a:xfrm>
            <a:custGeom>
              <a:avLst/>
              <a:gdLst>
                <a:gd name="T0" fmla="*/ 1 w 5"/>
                <a:gd name="T1" fmla="*/ 10 h 21"/>
                <a:gd name="T2" fmla="*/ 0 w 5"/>
                <a:gd name="T3" fmla="*/ 11 h 21"/>
                <a:gd name="T4" fmla="*/ 0 w 5"/>
                <a:gd name="T5" fmla="*/ 12 h 21"/>
                <a:gd name="T6" fmla="*/ 0 w 5"/>
                <a:gd name="T7" fmla="*/ 12 h 21"/>
                <a:gd name="T8" fmla="*/ 0 w 5"/>
                <a:gd name="T9" fmla="*/ 13 h 21"/>
                <a:gd name="T10" fmla="*/ 0 w 5"/>
                <a:gd name="T11" fmla="*/ 14 h 21"/>
                <a:gd name="T12" fmla="*/ 0 w 5"/>
                <a:gd name="T13" fmla="*/ 15 h 21"/>
                <a:gd name="T14" fmla="*/ 0 w 5"/>
                <a:gd name="T15" fmla="*/ 15 h 21"/>
                <a:gd name="T16" fmla="*/ 0 w 5"/>
                <a:gd name="T17" fmla="*/ 16 h 21"/>
                <a:gd name="T18" fmla="*/ 0 w 5"/>
                <a:gd name="T19" fmla="*/ 17 h 21"/>
                <a:gd name="T20" fmla="*/ 0 w 5"/>
                <a:gd name="T21" fmla="*/ 17 h 21"/>
                <a:gd name="T22" fmla="*/ 0 w 5"/>
                <a:gd name="T23" fmla="*/ 18 h 21"/>
                <a:gd name="T24" fmla="*/ 1 w 5"/>
                <a:gd name="T25" fmla="*/ 18 h 21"/>
                <a:gd name="T26" fmla="*/ 1 w 5"/>
                <a:gd name="T27" fmla="*/ 18 h 21"/>
                <a:gd name="T28" fmla="*/ 2 w 5"/>
                <a:gd name="T29" fmla="*/ 18 h 21"/>
                <a:gd name="T30" fmla="*/ 2 w 5"/>
                <a:gd name="T31" fmla="*/ 17 h 21"/>
                <a:gd name="T32" fmla="*/ 2 w 5"/>
                <a:gd name="T33" fmla="*/ 18 h 21"/>
                <a:gd name="T34" fmla="*/ 2 w 5"/>
                <a:gd name="T35" fmla="*/ 18 h 21"/>
                <a:gd name="T36" fmla="*/ 1 w 5"/>
                <a:gd name="T37" fmla="*/ 18 h 21"/>
                <a:gd name="T38" fmla="*/ 1 w 5"/>
                <a:gd name="T39" fmla="*/ 19 h 21"/>
                <a:gd name="T40" fmla="*/ 1 w 5"/>
                <a:gd name="T41" fmla="*/ 20 h 21"/>
                <a:gd name="T42" fmla="*/ 0 w 5"/>
                <a:gd name="T43" fmla="*/ 19 h 21"/>
                <a:gd name="T44" fmla="*/ 0 w 5"/>
                <a:gd name="T45" fmla="*/ 18 h 21"/>
                <a:gd name="T46" fmla="*/ 0 w 5"/>
                <a:gd name="T47" fmla="*/ 17 h 21"/>
                <a:gd name="T48" fmla="*/ 0 w 5"/>
                <a:gd name="T49" fmla="*/ 15 h 21"/>
                <a:gd name="T50" fmla="*/ 0 w 5"/>
                <a:gd name="T51" fmla="*/ 14 h 21"/>
                <a:gd name="T52" fmla="*/ 0 w 5"/>
                <a:gd name="T53" fmla="*/ 12 h 21"/>
                <a:gd name="T54" fmla="*/ 0 w 5"/>
                <a:gd name="T55" fmla="*/ 11 h 21"/>
                <a:gd name="T56" fmla="*/ 0 w 5"/>
                <a:gd name="T57" fmla="*/ 9 h 21"/>
                <a:gd name="T58" fmla="*/ 0 w 5"/>
                <a:gd name="T59" fmla="*/ 8 h 21"/>
                <a:gd name="T60" fmla="*/ 1 w 5"/>
                <a:gd name="T61" fmla="*/ 6 h 21"/>
                <a:gd name="T62" fmla="*/ 1 w 5"/>
                <a:gd name="T63" fmla="*/ 5 h 21"/>
                <a:gd name="T64" fmla="*/ 1 w 5"/>
                <a:gd name="T65" fmla="*/ 4 h 21"/>
                <a:gd name="T66" fmla="*/ 2 w 5"/>
                <a:gd name="T67" fmla="*/ 3 h 21"/>
                <a:gd name="T68" fmla="*/ 2 w 5"/>
                <a:gd name="T69" fmla="*/ 2 h 21"/>
                <a:gd name="T70" fmla="*/ 3 w 5"/>
                <a:gd name="T71" fmla="*/ 1 h 21"/>
                <a:gd name="T72" fmla="*/ 3 w 5"/>
                <a:gd name="T73" fmla="*/ 0 h 21"/>
                <a:gd name="T74" fmla="*/ 3 w 5"/>
                <a:gd name="T75" fmla="*/ 1 h 21"/>
                <a:gd name="T76" fmla="*/ 4 w 5"/>
                <a:gd name="T77" fmla="*/ 2 h 21"/>
                <a:gd name="T78" fmla="*/ 4 w 5"/>
                <a:gd name="T79" fmla="*/ 2 h 21"/>
                <a:gd name="T80" fmla="*/ 4 w 5"/>
                <a:gd name="T81" fmla="*/ 3 h 21"/>
                <a:gd name="T82" fmla="*/ 4 w 5"/>
                <a:gd name="T83" fmla="*/ 4 h 21"/>
                <a:gd name="T84" fmla="*/ 4 w 5"/>
                <a:gd name="T85" fmla="*/ 5 h 21"/>
                <a:gd name="T86" fmla="*/ 4 w 5"/>
                <a:gd name="T87" fmla="*/ 5 h 21"/>
                <a:gd name="T88" fmla="*/ 4 w 5"/>
                <a:gd name="T89" fmla="*/ 5 h 21"/>
                <a:gd name="T90" fmla="*/ 4 w 5"/>
                <a:gd name="T91" fmla="*/ 4 h 21"/>
                <a:gd name="T92" fmla="*/ 3 w 5"/>
                <a:gd name="T93" fmla="*/ 3 h 21"/>
                <a:gd name="T94" fmla="*/ 3 w 5"/>
                <a:gd name="T95" fmla="*/ 2 h 21"/>
                <a:gd name="T96" fmla="*/ 2 w 5"/>
                <a:gd name="T97" fmla="*/ 2 h 21"/>
                <a:gd name="T98" fmla="*/ 2 w 5"/>
                <a:gd name="T99" fmla="*/ 3 h 21"/>
                <a:gd name="T100" fmla="*/ 2 w 5"/>
                <a:gd name="T101" fmla="*/ 4 h 21"/>
                <a:gd name="T102" fmla="*/ 2 w 5"/>
                <a:gd name="T103" fmla="*/ 4 h 21"/>
                <a:gd name="T104" fmla="*/ 2 w 5"/>
                <a:gd name="T105" fmla="*/ 5 h 21"/>
                <a:gd name="T106" fmla="*/ 1 w 5"/>
                <a:gd name="T107" fmla="*/ 5 h 21"/>
                <a:gd name="T108" fmla="*/ 1 w 5"/>
                <a:gd name="T109" fmla="*/ 7 h 21"/>
                <a:gd name="T110" fmla="*/ 1 w 5"/>
                <a:gd name="T111" fmla="*/ 8 h 21"/>
                <a:gd name="T112" fmla="*/ 1 w 5"/>
                <a:gd name="T113" fmla="*/ 9 h 21"/>
                <a:gd name="T114" fmla="*/ 1 w 5"/>
                <a:gd name="T115" fmla="*/ 10 h 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"/>
                <a:gd name="T175" fmla="*/ 0 h 21"/>
                <a:gd name="T176" fmla="*/ 5 w 5"/>
                <a:gd name="T177" fmla="*/ 21 h 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" h="21">
                  <a:moveTo>
                    <a:pt x="1" y="10"/>
                  </a:moveTo>
                  <a:lnTo>
                    <a:pt x="0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1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2" y="3"/>
                  </a:lnTo>
                  <a:lnTo>
                    <a:pt x="2" y="2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4"/>
                  </a:lnTo>
                  <a:lnTo>
                    <a:pt x="3" y="3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7" name="Freeform 688"/>
            <p:cNvSpPr>
              <a:spLocks/>
            </p:cNvSpPr>
            <p:nvPr/>
          </p:nvSpPr>
          <p:spPr bwMode="auto">
            <a:xfrm>
              <a:off x="827" y="3785"/>
              <a:ext cx="6" cy="20"/>
            </a:xfrm>
            <a:custGeom>
              <a:avLst/>
              <a:gdLst>
                <a:gd name="T0" fmla="*/ 2 w 6"/>
                <a:gd name="T1" fmla="*/ 10 h 20"/>
                <a:gd name="T2" fmla="*/ 2 w 6"/>
                <a:gd name="T3" fmla="*/ 11 h 20"/>
                <a:gd name="T4" fmla="*/ 2 w 6"/>
                <a:gd name="T5" fmla="*/ 11 h 20"/>
                <a:gd name="T6" fmla="*/ 2 w 6"/>
                <a:gd name="T7" fmla="*/ 12 h 20"/>
                <a:gd name="T8" fmla="*/ 2 w 6"/>
                <a:gd name="T9" fmla="*/ 13 h 20"/>
                <a:gd name="T10" fmla="*/ 3 w 6"/>
                <a:gd name="T11" fmla="*/ 14 h 20"/>
                <a:gd name="T12" fmla="*/ 3 w 6"/>
                <a:gd name="T13" fmla="*/ 14 h 20"/>
                <a:gd name="T14" fmla="*/ 3 w 6"/>
                <a:gd name="T15" fmla="*/ 15 h 20"/>
                <a:gd name="T16" fmla="*/ 3 w 6"/>
                <a:gd name="T17" fmla="*/ 15 h 20"/>
                <a:gd name="T18" fmla="*/ 3 w 6"/>
                <a:gd name="T19" fmla="*/ 16 h 20"/>
                <a:gd name="T20" fmla="*/ 4 w 6"/>
                <a:gd name="T21" fmla="*/ 16 h 20"/>
                <a:gd name="T22" fmla="*/ 4 w 6"/>
                <a:gd name="T23" fmla="*/ 17 h 20"/>
                <a:gd name="T24" fmla="*/ 4 w 6"/>
                <a:gd name="T25" fmla="*/ 17 h 20"/>
                <a:gd name="T26" fmla="*/ 5 w 6"/>
                <a:gd name="T27" fmla="*/ 16 h 20"/>
                <a:gd name="T28" fmla="*/ 5 w 6"/>
                <a:gd name="T29" fmla="*/ 15 h 20"/>
                <a:gd name="T30" fmla="*/ 5 w 6"/>
                <a:gd name="T31" fmla="*/ 14 h 20"/>
                <a:gd name="T32" fmla="*/ 5 w 6"/>
                <a:gd name="T33" fmla="*/ 15 h 20"/>
                <a:gd name="T34" fmla="*/ 5 w 6"/>
                <a:gd name="T35" fmla="*/ 16 h 20"/>
                <a:gd name="T36" fmla="*/ 5 w 6"/>
                <a:gd name="T37" fmla="*/ 17 h 20"/>
                <a:gd name="T38" fmla="*/ 5 w 6"/>
                <a:gd name="T39" fmla="*/ 17 h 20"/>
                <a:gd name="T40" fmla="*/ 5 w 6"/>
                <a:gd name="T41" fmla="*/ 18 h 20"/>
                <a:gd name="T42" fmla="*/ 5 w 6"/>
                <a:gd name="T43" fmla="*/ 19 h 20"/>
                <a:gd name="T44" fmla="*/ 4 w 6"/>
                <a:gd name="T45" fmla="*/ 18 h 20"/>
                <a:gd name="T46" fmla="*/ 4 w 6"/>
                <a:gd name="T47" fmla="*/ 17 h 20"/>
                <a:gd name="T48" fmla="*/ 3 w 6"/>
                <a:gd name="T49" fmla="*/ 17 h 20"/>
                <a:gd name="T50" fmla="*/ 2 w 6"/>
                <a:gd name="T51" fmla="*/ 15 h 20"/>
                <a:gd name="T52" fmla="*/ 2 w 6"/>
                <a:gd name="T53" fmla="*/ 14 h 20"/>
                <a:gd name="T54" fmla="*/ 1 w 6"/>
                <a:gd name="T55" fmla="*/ 13 h 20"/>
                <a:gd name="T56" fmla="*/ 1 w 6"/>
                <a:gd name="T57" fmla="*/ 11 h 20"/>
                <a:gd name="T58" fmla="*/ 1 w 6"/>
                <a:gd name="T59" fmla="*/ 11 h 20"/>
                <a:gd name="T60" fmla="*/ 0 w 6"/>
                <a:gd name="T61" fmla="*/ 9 h 20"/>
                <a:gd name="T62" fmla="*/ 0 w 6"/>
                <a:gd name="T63" fmla="*/ 8 h 20"/>
                <a:gd name="T64" fmla="*/ 0 w 6"/>
                <a:gd name="T65" fmla="*/ 6 h 20"/>
                <a:gd name="T66" fmla="*/ 0 w 6"/>
                <a:gd name="T67" fmla="*/ 5 h 20"/>
                <a:gd name="T68" fmla="*/ 0 w 6"/>
                <a:gd name="T69" fmla="*/ 4 h 20"/>
                <a:gd name="T70" fmla="*/ 0 w 6"/>
                <a:gd name="T71" fmla="*/ 2 h 20"/>
                <a:gd name="T72" fmla="*/ 0 w 6"/>
                <a:gd name="T73" fmla="*/ 2 h 20"/>
                <a:gd name="T74" fmla="*/ 1 w 6"/>
                <a:gd name="T75" fmla="*/ 0 h 20"/>
                <a:gd name="T76" fmla="*/ 1 w 6"/>
                <a:gd name="T77" fmla="*/ 1 h 20"/>
                <a:gd name="T78" fmla="*/ 2 w 6"/>
                <a:gd name="T79" fmla="*/ 1 h 20"/>
                <a:gd name="T80" fmla="*/ 2 w 6"/>
                <a:gd name="T81" fmla="*/ 2 h 20"/>
                <a:gd name="T82" fmla="*/ 2 w 6"/>
                <a:gd name="T83" fmla="*/ 2 h 20"/>
                <a:gd name="T84" fmla="*/ 3 w 6"/>
                <a:gd name="T85" fmla="*/ 2 h 20"/>
                <a:gd name="T86" fmla="*/ 3 w 6"/>
                <a:gd name="T87" fmla="*/ 2 h 20"/>
                <a:gd name="T88" fmla="*/ 3 w 6"/>
                <a:gd name="T89" fmla="*/ 2 h 20"/>
                <a:gd name="T90" fmla="*/ 3 w 6"/>
                <a:gd name="T91" fmla="*/ 3 h 20"/>
                <a:gd name="T92" fmla="*/ 3 w 6"/>
                <a:gd name="T93" fmla="*/ 2 h 20"/>
                <a:gd name="T94" fmla="*/ 2 w 6"/>
                <a:gd name="T95" fmla="*/ 2 h 20"/>
                <a:gd name="T96" fmla="*/ 2 w 6"/>
                <a:gd name="T97" fmla="*/ 2 h 20"/>
                <a:gd name="T98" fmla="*/ 1 w 6"/>
                <a:gd name="T99" fmla="*/ 2 h 20"/>
                <a:gd name="T100" fmla="*/ 1 w 6"/>
                <a:gd name="T101" fmla="*/ 2 h 20"/>
                <a:gd name="T102" fmla="*/ 1 w 6"/>
                <a:gd name="T103" fmla="*/ 3 h 20"/>
                <a:gd name="T104" fmla="*/ 1 w 6"/>
                <a:gd name="T105" fmla="*/ 4 h 20"/>
                <a:gd name="T106" fmla="*/ 1 w 6"/>
                <a:gd name="T107" fmla="*/ 5 h 20"/>
                <a:gd name="T108" fmla="*/ 1 w 6"/>
                <a:gd name="T109" fmla="*/ 6 h 20"/>
                <a:gd name="T110" fmla="*/ 1 w 6"/>
                <a:gd name="T111" fmla="*/ 7 h 20"/>
                <a:gd name="T112" fmla="*/ 1 w 6"/>
                <a:gd name="T113" fmla="*/ 8 h 20"/>
                <a:gd name="T114" fmla="*/ 1 w 6"/>
                <a:gd name="T115" fmla="*/ 9 h 20"/>
                <a:gd name="T116" fmla="*/ 2 w 6"/>
                <a:gd name="T117" fmla="*/ 10 h 2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"/>
                <a:gd name="T178" fmla="*/ 0 h 20"/>
                <a:gd name="T179" fmla="*/ 6 w 6"/>
                <a:gd name="T180" fmla="*/ 20 h 2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" h="20">
                  <a:moveTo>
                    <a:pt x="2" y="10"/>
                  </a:moveTo>
                  <a:lnTo>
                    <a:pt x="2" y="11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3" y="17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2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8" name="Freeform 689"/>
            <p:cNvSpPr>
              <a:spLocks/>
            </p:cNvSpPr>
            <p:nvPr/>
          </p:nvSpPr>
          <p:spPr bwMode="auto">
            <a:xfrm>
              <a:off x="949" y="3741"/>
              <a:ext cx="20" cy="7"/>
            </a:xfrm>
            <a:custGeom>
              <a:avLst/>
              <a:gdLst>
                <a:gd name="T0" fmla="*/ 8 w 20"/>
                <a:gd name="T1" fmla="*/ 2 h 7"/>
                <a:gd name="T2" fmla="*/ 8 w 20"/>
                <a:gd name="T3" fmla="*/ 3 h 7"/>
                <a:gd name="T4" fmla="*/ 7 w 20"/>
                <a:gd name="T5" fmla="*/ 3 h 7"/>
                <a:gd name="T6" fmla="*/ 6 w 20"/>
                <a:gd name="T7" fmla="*/ 3 h 7"/>
                <a:gd name="T8" fmla="*/ 5 w 20"/>
                <a:gd name="T9" fmla="*/ 3 h 7"/>
                <a:gd name="T10" fmla="*/ 5 w 20"/>
                <a:gd name="T11" fmla="*/ 3 h 7"/>
                <a:gd name="T12" fmla="*/ 5 w 20"/>
                <a:gd name="T13" fmla="*/ 4 h 7"/>
                <a:gd name="T14" fmla="*/ 4 w 20"/>
                <a:gd name="T15" fmla="*/ 4 h 7"/>
                <a:gd name="T16" fmla="*/ 3 w 20"/>
                <a:gd name="T17" fmla="*/ 4 h 7"/>
                <a:gd name="T18" fmla="*/ 2 w 20"/>
                <a:gd name="T19" fmla="*/ 5 h 7"/>
                <a:gd name="T20" fmla="*/ 2 w 20"/>
                <a:gd name="T21" fmla="*/ 5 h 7"/>
                <a:gd name="T22" fmla="*/ 2 w 20"/>
                <a:gd name="T23" fmla="*/ 6 h 7"/>
                <a:gd name="T24" fmla="*/ 3 w 20"/>
                <a:gd name="T25" fmla="*/ 6 h 7"/>
                <a:gd name="T26" fmla="*/ 4 w 20"/>
                <a:gd name="T27" fmla="*/ 6 h 7"/>
                <a:gd name="T28" fmla="*/ 5 w 20"/>
                <a:gd name="T29" fmla="*/ 6 h 7"/>
                <a:gd name="T30" fmla="*/ 4 w 20"/>
                <a:gd name="T31" fmla="*/ 6 h 7"/>
                <a:gd name="T32" fmla="*/ 2 w 20"/>
                <a:gd name="T33" fmla="*/ 6 h 7"/>
                <a:gd name="T34" fmla="*/ 2 w 20"/>
                <a:gd name="T35" fmla="*/ 6 h 7"/>
                <a:gd name="T36" fmla="*/ 1 w 20"/>
                <a:gd name="T37" fmla="*/ 6 h 7"/>
                <a:gd name="T38" fmla="*/ 0 w 20"/>
                <a:gd name="T39" fmla="*/ 6 h 7"/>
                <a:gd name="T40" fmla="*/ 1 w 20"/>
                <a:gd name="T41" fmla="*/ 5 h 7"/>
                <a:gd name="T42" fmla="*/ 2 w 20"/>
                <a:gd name="T43" fmla="*/ 4 h 7"/>
                <a:gd name="T44" fmla="*/ 2 w 20"/>
                <a:gd name="T45" fmla="*/ 4 h 7"/>
                <a:gd name="T46" fmla="*/ 3 w 20"/>
                <a:gd name="T47" fmla="*/ 3 h 7"/>
                <a:gd name="T48" fmla="*/ 4 w 20"/>
                <a:gd name="T49" fmla="*/ 3 h 7"/>
                <a:gd name="T50" fmla="*/ 5 w 20"/>
                <a:gd name="T51" fmla="*/ 2 h 7"/>
                <a:gd name="T52" fmla="*/ 7 w 20"/>
                <a:gd name="T53" fmla="*/ 2 h 7"/>
                <a:gd name="T54" fmla="*/ 8 w 20"/>
                <a:gd name="T55" fmla="*/ 1 h 7"/>
                <a:gd name="T56" fmla="*/ 9 w 20"/>
                <a:gd name="T57" fmla="*/ 1 h 7"/>
                <a:gd name="T58" fmla="*/ 11 w 20"/>
                <a:gd name="T59" fmla="*/ 1 h 7"/>
                <a:gd name="T60" fmla="*/ 12 w 20"/>
                <a:gd name="T61" fmla="*/ 1 h 7"/>
                <a:gd name="T62" fmla="*/ 14 w 20"/>
                <a:gd name="T63" fmla="*/ 0 h 7"/>
                <a:gd name="T64" fmla="*/ 15 w 20"/>
                <a:gd name="T65" fmla="*/ 0 h 7"/>
                <a:gd name="T66" fmla="*/ 17 w 20"/>
                <a:gd name="T67" fmla="*/ 1 h 7"/>
                <a:gd name="T68" fmla="*/ 17 w 20"/>
                <a:gd name="T69" fmla="*/ 1 h 7"/>
                <a:gd name="T70" fmla="*/ 19 w 20"/>
                <a:gd name="T71" fmla="*/ 1 h 7"/>
                <a:gd name="T72" fmla="*/ 18 w 20"/>
                <a:gd name="T73" fmla="*/ 1 h 7"/>
                <a:gd name="T74" fmla="*/ 18 w 20"/>
                <a:gd name="T75" fmla="*/ 2 h 7"/>
                <a:gd name="T76" fmla="*/ 17 w 20"/>
                <a:gd name="T77" fmla="*/ 2 h 7"/>
                <a:gd name="T78" fmla="*/ 17 w 20"/>
                <a:gd name="T79" fmla="*/ 3 h 7"/>
                <a:gd name="T80" fmla="*/ 16 w 20"/>
                <a:gd name="T81" fmla="*/ 3 h 7"/>
                <a:gd name="T82" fmla="*/ 15 w 20"/>
                <a:gd name="T83" fmla="*/ 4 h 7"/>
                <a:gd name="T84" fmla="*/ 16 w 20"/>
                <a:gd name="T85" fmla="*/ 3 h 7"/>
                <a:gd name="T86" fmla="*/ 17 w 20"/>
                <a:gd name="T87" fmla="*/ 3 h 7"/>
                <a:gd name="T88" fmla="*/ 17 w 20"/>
                <a:gd name="T89" fmla="*/ 2 h 7"/>
                <a:gd name="T90" fmla="*/ 17 w 20"/>
                <a:gd name="T91" fmla="*/ 2 h 7"/>
                <a:gd name="T92" fmla="*/ 17 w 20"/>
                <a:gd name="T93" fmla="*/ 1 h 7"/>
                <a:gd name="T94" fmla="*/ 16 w 20"/>
                <a:gd name="T95" fmla="*/ 1 h 7"/>
                <a:gd name="T96" fmla="*/ 15 w 20"/>
                <a:gd name="T97" fmla="*/ 1 h 7"/>
                <a:gd name="T98" fmla="*/ 14 w 20"/>
                <a:gd name="T99" fmla="*/ 1 h 7"/>
                <a:gd name="T100" fmla="*/ 14 w 20"/>
                <a:gd name="T101" fmla="*/ 1 h 7"/>
                <a:gd name="T102" fmla="*/ 13 w 20"/>
                <a:gd name="T103" fmla="*/ 1 h 7"/>
                <a:gd name="T104" fmla="*/ 11 w 20"/>
                <a:gd name="T105" fmla="*/ 1 h 7"/>
                <a:gd name="T106" fmla="*/ 11 w 20"/>
                <a:gd name="T107" fmla="*/ 2 h 7"/>
                <a:gd name="T108" fmla="*/ 9 w 20"/>
                <a:gd name="T109" fmla="*/ 2 h 7"/>
                <a:gd name="T110" fmla="*/ 8 w 20"/>
                <a:gd name="T111" fmla="*/ 2 h 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0"/>
                <a:gd name="T169" fmla="*/ 0 h 7"/>
                <a:gd name="T170" fmla="*/ 20 w 20"/>
                <a:gd name="T171" fmla="*/ 7 h 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0" h="7">
                  <a:moveTo>
                    <a:pt x="8" y="2"/>
                  </a:moveTo>
                  <a:lnTo>
                    <a:pt x="8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5" y="3"/>
                  </a:lnTo>
                  <a:lnTo>
                    <a:pt x="5" y="4"/>
                  </a:lnTo>
                  <a:lnTo>
                    <a:pt x="4" y="4"/>
                  </a:lnTo>
                  <a:lnTo>
                    <a:pt x="3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1" y="5"/>
                  </a:lnTo>
                  <a:lnTo>
                    <a:pt x="2" y="4"/>
                  </a:lnTo>
                  <a:lnTo>
                    <a:pt x="3" y="3"/>
                  </a:lnTo>
                  <a:lnTo>
                    <a:pt x="4" y="3"/>
                  </a:lnTo>
                  <a:lnTo>
                    <a:pt x="5" y="2"/>
                  </a:lnTo>
                  <a:lnTo>
                    <a:pt x="7" y="2"/>
                  </a:lnTo>
                  <a:lnTo>
                    <a:pt x="8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5" y="0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7" y="2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9" y="2"/>
                  </a:lnTo>
                  <a:lnTo>
                    <a:pt x="8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9" name="Freeform 690"/>
            <p:cNvSpPr>
              <a:spLocks/>
            </p:cNvSpPr>
            <p:nvPr/>
          </p:nvSpPr>
          <p:spPr bwMode="auto">
            <a:xfrm>
              <a:off x="893" y="3793"/>
              <a:ext cx="20" cy="4"/>
            </a:xfrm>
            <a:custGeom>
              <a:avLst/>
              <a:gdLst>
                <a:gd name="T0" fmla="*/ 9 w 20"/>
                <a:gd name="T1" fmla="*/ 2 h 4"/>
                <a:gd name="T2" fmla="*/ 10 w 20"/>
                <a:gd name="T3" fmla="*/ 2 h 4"/>
                <a:gd name="T4" fmla="*/ 11 w 20"/>
                <a:gd name="T5" fmla="*/ 2 h 4"/>
                <a:gd name="T6" fmla="*/ 13 w 20"/>
                <a:gd name="T7" fmla="*/ 2 h 4"/>
                <a:gd name="T8" fmla="*/ 14 w 20"/>
                <a:gd name="T9" fmla="*/ 2 h 4"/>
                <a:gd name="T10" fmla="*/ 14 w 20"/>
                <a:gd name="T11" fmla="*/ 2 h 4"/>
                <a:gd name="T12" fmla="*/ 15 w 20"/>
                <a:gd name="T13" fmla="*/ 2 h 4"/>
                <a:gd name="T14" fmla="*/ 16 w 20"/>
                <a:gd name="T15" fmla="*/ 2 h 4"/>
                <a:gd name="T16" fmla="*/ 16 w 20"/>
                <a:gd name="T17" fmla="*/ 2 h 4"/>
                <a:gd name="T18" fmla="*/ 17 w 20"/>
                <a:gd name="T19" fmla="*/ 2 h 4"/>
                <a:gd name="T20" fmla="*/ 17 w 20"/>
                <a:gd name="T21" fmla="*/ 2 h 4"/>
                <a:gd name="T22" fmla="*/ 17 w 20"/>
                <a:gd name="T23" fmla="*/ 1 h 4"/>
                <a:gd name="T24" fmla="*/ 17 w 20"/>
                <a:gd name="T25" fmla="*/ 1 h 4"/>
                <a:gd name="T26" fmla="*/ 16 w 20"/>
                <a:gd name="T27" fmla="*/ 1 h 4"/>
                <a:gd name="T28" fmla="*/ 16 w 20"/>
                <a:gd name="T29" fmla="*/ 0 h 4"/>
                <a:gd name="T30" fmla="*/ 16 w 20"/>
                <a:gd name="T31" fmla="*/ 1 h 4"/>
                <a:gd name="T32" fmla="*/ 17 w 20"/>
                <a:gd name="T33" fmla="*/ 1 h 4"/>
                <a:gd name="T34" fmla="*/ 17 w 20"/>
                <a:gd name="T35" fmla="*/ 1 h 4"/>
                <a:gd name="T36" fmla="*/ 17 w 20"/>
                <a:gd name="T37" fmla="*/ 1 h 4"/>
                <a:gd name="T38" fmla="*/ 18 w 20"/>
                <a:gd name="T39" fmla="*/ 1 h 4"/>
                <a:gd name="T40" fmla="*/ 19 w 20"/>
                <a:gd name="T41" fmla="*/ 1 h 4"/>
                <a:gd name="T42" fmla="*/ 18 w 20"/>
                <a:gd name="T43" fmla="*/ 2 h 4"/>
                <a:gd name="T44" fmla="*/ 17 w 20"/>
                <a:gd name="T45" fmla="*/ 2 h 4"/>
                <a:gd name="T46" fmla="*/ 16 w 20"/>
                <a:gd name="T47" fmla="*/ 2 h 4"/>
                <a:gd name="T48" fmla="*/ 15 w 20"/>
                <a:gd name="T49" fmla="*/ 3 h 4"/>
                <a:gd name="T50" fmla="*/ 14 w 20"/>
                <a:gd name="T51" fmla="*/ 3 h 4"/>
                <a:gd name="T52" fmla="*/ 12 w 20"/>
                <a:gd name="T53" fmla="*/ 3 h 4"/>
                <a:gd name="T54" fmla="*/ 11 w 20"/>
                <a:gd name="T55" fmla="*/ 3 h 4"/>
                <a:gd name="T56" fmla="*/ 9 w 20"/>
                <a:gd name="T57" fmla="*/ 3 h 4"/>
                <a:gd name="T58" fmla="*/ 8 w 20"/>
                <a:gd name="T59" fmla="*/ 3 h 4"/>
                <a:gd name="T60" fmla="*/ 6 w 20"/>
                <a:gd name="T61" fmla="*/ 3 h 4"/>
                <a:gd name="T62" fmla="*/ 5 w 20"/>
                <a:gd name="T63" fmla="*/ 3 h 4"/>
                <a:gd name="T64" fmla="*/ 4 w 20"/>
                <a:gd name="T65" fmla="*/ 3 h 4"/>
                <a:gd name="T66" fmla="*/ 2 w 20"/>
                <a:gd name="T67" fmla="*/ 2 h 4"/>
                <a:gd name="T68" fmla="*/ 2 w 20"/>
                <a:gd name="T69" fmla="*/ 2 h 4"/>
                <a:gd name="T70" fmla="*/ 1 w 20"/>
                <a:gd name="T71" fmla="*/ 2 h 4"/>
                <a:gd name="T72" fmla="*/ 0 w 20"/>
                <a:gd name="T73" fmla="*/ 1 h 4"/>
                <a:gd name="T74" fmla="*/ 0 w 20"/>
                <a:gd name="T75" fmla="*/ 1 h 4"/>
                <a:gd name="T76" fmla="*/ 1 w 20"/>
                <a:gd name="T77" fmla="*/ 1 h 4"/>
                <a:gd name="T78" fmla="*/ 2 w 20"/>
                <a:gd name="T79" fmla="*/ 1 h 4"/>
                <a:gd name="T80" fmla="*/ 2 w 20"/>
                <a:gd name="T81" fmla="*/ 1 h 4"/>
                <a:gd name="T82" fmla="*/ 2 w 20"/>
                <a:gd name="T83" fmla="*/ 0 h 4"/>
                <a:gd name="T84" fmla="*/ 3 w 20"/>
                <a:gd name="T85" fmla="*/ 0 h 4"/>
                <a:gd name="T86" fmla="*/ 4 w 20"/>
                <a:gd name="T87" fmla="*/ 0 h 4"/>
                <a:gd name="T88" fmla="*/ 4 w 20"/>
                <a:gd name="T89" fmla="*/ 0 h 4"/>
                <a:gd name="T90" fmla="*/ 3 w 20"/>
                <a:gd name="T91" fmla="*/ 0 h 4"/>
                <a:gd name="T92" fmla="*/ 2 w 20"/>
                <a:gd name="T93" fmla="*/ 1 h 4"/>
                <a:gd name="T94" fmla="*/ 2 w 20"/>
                <a:gd name="T95" fmla="*/ 1 h 4"/>
                <a:gd name="T96" fmla="*/ 2 w 20"/>
                <a:gd name="T97" fmla="*/ 1 h 4"/>
                <a:gd name="T98" fmla="*/ 2 w 20"/>
                <a:gd name="T99" fmla="*/ 1 h 4"/>
                <a:gd name="T100" fmla="*/ 2 w 20"/>
                <a:gd name="T101" fmla="*/ 2 h 4"/>
                <a:gd name="T102" fmla="*/ 2 w 20"/>
                <a:gd name="T103" fmla="*/ 2 h 4"/>
                <a:gd name="T104" fmla="*/ 3 w 20"/>
                <a:gd name="T105" fmla="*/ 2 h 4"/>
                <a:gd name="T106" fmla="*/ 4 w 20"/>
                <a:gd name="T107" fmla="*/ 2 h 4"/>
                <a:gd name="T108" fmla="*/ 5 w 20"/>
                <a:gd name="T109" fmla="*/ 2 h 4"/>
                <a:gd name="T110" fmla="*/ 6 w 20"/>
                <a:gd name="T111" fmla="*/ 2 h 4"/>
                <a:gd name="T112" fmla="*/ 7 w 20"/>
                <a:gd name="T113" fmla="*/ 2 h 4"/>
                <a:gd name="T114" fmla="*/ 8 w 20"/>
                <a:gd name="T115" fmla="*/ 2 h 4"/>
                <a:gd name="T116" fmla="*/ 9 w 20"/>
                <a:gd name="T117" fmla="*/ 2 h 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0"/>
                <a:gd name="T178" fmla="*/ 0 h 4"/>
                <a:gd name="T179" fmla="*/ 20 w 20"/>
                <a:gd name="T180" fmla="*/ 4 h 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0" h="4">
                  <a:moveTo>
                    <a:pt x="9" y="2"/>
                  </a:moveTo>
                  <a:lnTo>
                    <a:pt x="10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0" name="Freeform 691"/>
            <p:cNvSpPr>
              <a:spLocks/>
            </p:cNvSpPr>
            <p:nvPr/>
          </p:nvSpPr>
          <p:spPr bwMode="auto">
            <a:xfrm>
              <a:off x="878" y="3800"/>
              <a:ext cx="17" cy="10"/>
            </a:xfrm>
            <a:custGeom>
              <a:avLst/>
              <a:gdLst>
                <a:gd name="T0" fmla="*/ 7 w 17"/>
                <a:gd name="T1" fmla="*/ 6 h 10"/>
                <a:gd name="T2" fmla="*/ 7 w 17"/>
                <a:gd name="T3" fmla="*/ 6 h 10"/>
                <a:gd name="T4" fmla="*/ 8 w 17"/>
                <a:gd name="T5" fmla="*/ 7 h 10"/>
                <a:gd name="T6" fmla="*/ 9 w 17"/>
                <a:gd name="T7" fmla="*/ 7 h 10"/>
                <a:gd name="T8" fmla="*/ 9 w 17"/>
                <a:gd name="T9" fmla="*/ 7 h 10"/>
                <a:gd name="T10" fmla="*/ 10 w 17"/>
                <a:gd name="T11" fmla="*/ 8 h 10"/>
                <a:gd name="T12" fmla="*/ 11 w 17"/>
                <a:gd name="T13" fmla="*/ 8 h 10"/>
                <a:gd name="T14" fmla="*/ 12 w 17"/>
                <a:gd name="T15" fmla="*/ 8 h 10"/>
                <a:gd name="T16" fmla="*/ 12 w 17"/>
                <a:gd name="T17" fmla="*/ 8 h 10"/>
                <a:gd name="T18" fmla="*/ 13 w 17"/>
                <a:gd name="T19" fmla="*/ 8 h 10"/>
                <a:gd name="T20" fmla="*/ 13 w 17"/>
                <a:gd name="T21" fmla="*/ 8 h 10"/>
                <a:gd name="T22" fmla="*/ 14 w 17"/>
                <a:gd name="T23" fmla="*/ 8 h 10"/>
                <a:gd name="T24" fmla="*/ 14 w 17"/>
                <a:gd name="T25" fmla="*/ 7 h 10"/>
                <a:gd name="T26" fmla="*/ 14 w 17"/>
                <a:gd name="T27" fmla="*/ 7 h 10"/>
                <a:gd name="T28" fmla="*/ 14 w 17"/>
                <a:gd name="T29" fmla="*/ 6 h 10"/>
                <a:gd name="T30" fmla="*/ 14 w 17"/>
                <a:gd name="T31" fmla="*/ 5 h 10"/>
                <a:gd name="T32" fmla="*/ 15 w 17"/>
                <a:gd name="T33" fmla="*/ 6 h 10"/>
                <a:gd name="T34" fmla="*/ 15 w 17"/>
                <a:gd name="T35" fmla="*/ 7 h 10"/>
                <a:gd name="T36" fmla="*/ 15 w 17"/>
                <a:gd name="T37" fmla="*/ 7 h 10"/>
                <a:gd name="T38" fmla="*/ 15 w 17"/>
                <a:gd name="T39" fmla="*/ 8 h 10"/>
                <a:gd name="T40" fmla="*/ 16 w 17"/>
                <a:gd name="T41" fmla="*/ 8 h 10"/>
                <a:gd name="T42" fmla="*/ 15 w 17"/>
                <a:gd name="T43" fmla="*/ 9 h 10"/>
                <a:gd name="T44" fmla="*/ 14 w 17"/>
                <a:gd name="T45" fmla="*/ 9 h 10"/>
                <a:gd name="T46" fmla="*/ 12 w 17"/>
                <a:gd name="T47" fmla="*/ 8 h 10"/>
                <a:gd name="T48" fmla="*/ 12 w 17"/>
                <a:gd name="T49" fmla="*/ 8 h 10"/>
                <a:gd name="T50" fmla="*/ 10 w 17"/>
                <a:gd name="T51" fmla="*/ 8 h 10"/>
                <a:gd name="T52" fmla="*/ 9 w 17"/>
                <a:gd name="T53" fmla="*/ 8 h 10"/>
                <a:gd name="T54" fmla="*/ 7 w 17"/>
                <a:gd name="T55" fmla="*/ 7 h 10"/>
                <a:gd name="T56" fmla="*/ 7 w 17"/>
                <a:gd name="T57" fmla="*/ 7 h 10"/>
                <a:gd name="T58" fmla="*/ 5 w 17"/>
                <a:gd name="T59" fmla="*/ 6 h 10"/>
                <a:gd name="T60" fmla="*/ 4 w 17"/>
                <a:gd name="T61" fmla="*/ 5 h 10"/>
                <a:gd name="T62" fmla="*/ 3 w 17"/>
                <a:gd name="T63" fmla="*/ 4 h 10"/>
                <a:gd name="T64" fmla="*/ 2 w 17"/>
                <a:gd name="T65" fmla="*/ 4 h 10"/>
                <a:gd name="T66" fmla="*/ 1 w 17"/>
                <a:gd name="T67" fmla="*/ 3 h 10"/>
                <a:gd name="T68" fmla="*/ 1 w 17"/>
                <a:gd name="T69" fmla="*/ 2 h 10"/>
                <a:gd name="T70" fmla="*/ 0 w 17"/>
                <a:gd name="T71" fmla="*/ 1 h 10"/>
                <a:gd name="T72" fmla="*/ 0 w 17"/>
                <a:gd name="T73" fmla="*/ 1 h 10"/>
                <a:gd name="T74" fmla="*/ 1 w 17"/>
                <a:gd name="T75" fmla="*/ 0 h 10"/>
                <a:gd name="T76" fmla="*/ 1 w 17"/>
                <a:gd name="T77" fmla="*/ 0 h 10"/>
                <a:gd name="T78" fmla="*/ 2 w 17"/>
                <a:gd name="T79" fmla="*/ 0 h 10"/>
                <a:gd name="T80" fmla="*/ 3 w 17"/>
                <a:gd name="T81" fmla="*/ 0 h 10"/>
                <a:gd name="T82" fmla="*/ 4 w 17"/>
                <a:gd name="T83" fmla="*/ 0 h 10"/>
                <a:gd name="T84" fmla="*/ 4 w 17"/>
                <a:gd name="T85" fmla="*/ 1 h 10"/>
                <a:gd name="T86" fmla="*/ 4 w 17"/>
                <a:gd name="T87" fmla="*/ 1 h 10"/>
                <a:gd name="T88" fmla="*/ 3 w 17"/>
                <a:gd name="T89" fmla="*/ 1 h 10"/>
                <a:gd name="T90" fmla="*/ 2 w 17"/>
                <a:gd name="T91" fmla="*/ 1 h 10"/>
                <a:gd name="T92" fmla="*/ 1 w 17"/>
                <a:gd name="T93" fmla="*/ 1 h 10"/>
                <a:gd name="T94" fmla="*/ 1 w 17"/>
                <a:gd name="T95" fmla="*/ 2 h 10"/>
                <a:gd name="T96" fmla="*/ 1 w 17"/>
                <a:gd name="T97" fmla="*/ 2 h 10"/>
                <a:gd name="T98" fmla="*/ 1 w 17"/>
                <a:gd name="T99" fmla="*/ 3 h 10"/>
                <a:gd name="T100" fmla="*/ 2 w 17"/>
                <a:gd name="T101" fmla="*/ 3 h 10"/>
                <a:gd name="T102" fmla="*/ 2 w 17"/>
                <a:gd name="T103" fmla="*/ 4 h 10"/>
                <a:gd name="T104" fmla="*/ 3 w 17"/>
                <a:gd name="T105" fmla="*/ 4 h 10"/>
                <a:gd name="T106" fmla="*/ 4 w 17"/>
                <a:gd name="T107" fmla="*/ 5 h 10"/>
                <a:gd name="T108" fmla="*/ 4 w 17"/>
                <a:gd name="T109" fmla="*/ 5 h 10"/>
                <a:gd name="T110" fmla="*/ 6 w 17"/>
                <a:gd name="T111" fmla="*/ 5 h 10"/>
                <a:gd name="T112" fmla="*/ 7 w 17"/>
                <a:gd name="T113" fmla="*/ 6 h 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"/>
                <a:gd name="T172" fmla="*/ 0 h 10"/>
                <a:gd name="T173" fmla="*/ 17 w 17"/>
                <a:gd name="T174" fmla="*/ 10 h 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" h="10">
                  <a:moveTo>
                    <a:pt x="7" y="6"/>
                  </a:moveTo>
                  <a:lnTo>
                    <a:pt x="7" y="6"/>
                  </a:lnTo>
                  <a:lnTo>
                    <a:pt x="8" y="7"/>
                  </a:lnTo>
                  <a:lnTo>
                    <a:pt x="9" y="7"/>
                  </a:lnTo>
                  <a:lnTo>
                    <a:pt x="10" y="8"/>
                  </a:lnTo>
                  <a:lnTo>
                    <a:pt x="11" y="8"/>
                  </a:lnTo>
                  <a:lnTo>
                    <a:pt x="12" y="8"/>
                  </a:lnTo>
                  <a:lnTo>
                    <a:pt x="13" y="8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4" y="6"/>
                  </a:lnTo>
                  <a:lnTo>
                    <a:pt x="14" y="5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8"/>
                  </a:lnTo>
                  <a:lnTo>
                    <a:pt x="16" y="8"/>
                  </a:lnTo>
                  <a:lnTo>
                    <a:pt x="15" y="9"/>
                  </a:lnTo>
                  <a:lnTo>
                    <a:pt x="14" y="9"/>
                  </a:lnTo>
                  <a:lnTo>
                    <a:pt x="12" y="8"/>
                  </a:lnTo>
                  <a:lnTo>
                    <a:pt x="10" y="8"/>
                  </a:lnTo>
                  <a:lnTo>
                    <a:pt x="9" y="8"/>
                  </a:lnTo>
                  <a:lnTo>
                    <a:pt x="7" y="7"/>
                  </a:lnTo>
                  <a:lnTo>
                    <a:pt x="5" y="6"/>
                  </a:lnTo>
                  <a:lnTo>
                    <a:pt x="4" y="5"/>
                  </a:lnTo>
                  <a:lnTo>
                    <a:pt x="3" y="4"/>
                  </a:lnTo>
                  <a:lnTo>
                    <a:pt x="2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3" y="4"/>
                  </a:lnTo>
                  <a:lnTo>
                    <a:pt x="4" y="5"/>
                  </a:lnTo>
                  <a:lnTo>
                    <a:pt x="6" y="5"/>
                  </a:lnTo>
                  <a:lnTo>
                    <a:pt x="7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1" name="Freeform 692"/>
            <p:cNvSpPr>
              <a:spLocks/>
            </p:cNvSpPr>
            <p:nvPr/>
          </p:nvSpPr>
          <p:spPr bwMode="auto">
            <a:xfrm>
              <a:off x="849" y="3809"/>
              <a:ext cx="19" cy="7"/>
            </a:xfrm>
            <a:custGeom>
              <a:avLst/>
              <a:gdLst>
                <a:gd name="T0" fmla="*/ 8 w 19"/>
                <a:gd name="T1" fmla="*/ 5 h 7"/>
                <a:gd name="T2" fmla="*/ 9 w 19"/>
                <a:gd name="T3" fmla="*/ 5 h 7"/>
                <a:gd name="T4" fmla="*/ 10 w 19"/>
                <a:gd name="T5" fmla="*/ 5 h 7"/>
                <a:gd name="T6" fmla="*/ 11 w 19"/>
                <a:gd name="T7" fmla="*/ 5 h 7"/>
                <a:gd name="T8" fmla="*/ 11 w 19"/>
                <a:gd name="T9" fmla="*/ 6 h 7"/>
                <a:gd name="T10" fmla="*/ 12 w 19"/>
                <a:gd name="T11" fmla="*/ 6 h 7"/>
                <a:gd name="T12" fmla="*/ 13 w 19"/>
                <a:gd name="T13" fmla="*/ 6 h 7"/>
                <a:gd name="T14" fmla="*/ 14 w 19"/>
                <a:gd name="T15" fmla="*/ 6 h 7"/>
                <a:gd name="T16" fmla="*/ 14 w 19"/>
                <a:gd name="T17" fmla="*/ 6 h 7"/>
                <a:gd name="T18" fmla="*/ 15 w 19"/>
                <a:gd name="T19" fmla="*/ 6 h 7"/>
                <a:gd name="T20" fmla="*/ 16 w 19"/>
                <a:gd name="T21" fmla="*/ 6 h 7"/>
                <a:gd name="T22" fmla="*/ 16 w 19"/>
                <a:gd name="T23" fmla="*/ 5 h 7"/>
                <a:gd name="T24" fmla="*/ 16 w 19"/>
                <a:gd name="T25" fmla="*/ 5 h 7"/>
                <a:gd name="T26" fmla="*/ 16 w 19"/>
                <a:gd name="T27" fmla="*/ 4 h 7"/>
                <a:gd name="T28" fmla="*/ 16 w 19"/>
                <a:gd name="T29" fmla="*/ 4 h 7"/>
                <a:gd name="T30" fmla="*/ 16 w 19"/>
                <a:gd name="T31" fmla="*/ 4 h 7"/>
                <a:gd name="T32" fmla="*/ 17 w 19"/>
                <a:gd name="T33" fmla="*/ 4 h 7"/>
                <a:gd name="T34" fmla="*/ 17 w 19"/>
                <a:gd name="T35" fmla="*/ 5 h 7"/>
                <a:gd name="T36" fmla="*/ 17 w 19"/>
                <a:gd name="T37" fmla="*/ 5 h 7"/>
                <a:gd name="T38" fmla="*/ 17 w 19"/>
                <a:gd name="T39" fmla="*/ 6 h 7"/>
                <a:gd name="T40" fmla="*/ 18 w 19"/>
                <a:gd name="T41" fmla="*/ 6 h 7"/>
                <a:gd name="T42" fmla="*/ 17 w 19"/>
                <a:gd name="T43" fmla="*/ 6 h 7"/>
                <a:gd name="T44" fmla="*/ 16 w 19"/>
                <a:gd name="T45" fmla="*/ 6 h 7"/>
                <a:gd name="T46" fmla="*/ 14 w 19"/>
                <a:gd name="T47" fmla="*/ 6 h 7"/>
                <a:gd name="T48" fmla="*/ 13 w 19"/>
                <a:gd name="T49" fmla="*/ 6 h 7"/>
                <a:gd name="T50" fmla="*/ 11 w 19"/>
                <a:gd name="T51" fmla="*/ 6 h 7"/>
                <a:gd name="T52" fmla="*/ 10 w 19"/>
                <a:gd name="T53" fmla="*/ 6 h 7"/>
                <a:gd name="T54" fmla="*/ 9 w 19"/>
                <a:gd name="T55" fmla="*/ 6 h 7"/>
                <a:gd name="T56" fmla="*/ 8 w 19"/>
                <a:gd name="T57" fmla="*/ 5 h 7"/>
                <a:gd name="T58" fmla="*/ 6 w 19"/>
                <a:gd name="T59" fmla="*/ 5 h 7"/>
                <a:gd name="T60" fmla="*/ 5 w 19"/>
                <a:gd name="T61" fmla="*/ 4 h 7"/>
                <a:gd name="T62" fmla="*/ 4 w 19"/>
                <a:gd name="T63" fmla="*/ 4 h 7"/>
                <a:gd name="T64" fmla="*/ 2 w 19"/>
                <a:gd name="T65" fmla="*/ 3 h 7"/>
                <a:gd name="T66" fmla="*/ 2 w 19"/>
                <a:gd name="T67" fmla="*/ 3 h 7"/>
                <a:gd name="T68" fmla="*/ 1 w 19"/>
                <a:gd name="T69" fmla="*/ 2 h 7"/>
                <a:gd name="T70" fmla="*/ 0 w 19"/>
                <a:gd name="T71" fmla="*/ 1 h 7"/>
                <a:gd name="T72" fmla="*/ 0 w 19"/>
                <a:gd name="T73" fmla="*/ 1 h 7"/>
                <a:gd name="T74" fmla="*/ 1 w 19"/>
                <a:gd name="T75" fmla="*/ 1 h 7"/>
                <a:gd name="T76" fmla="*/ 1 w 19"/>
                <a:gd name="T77" fmla="*/ 0 h 7"/>
                <a:gd name="T78" fmla="*/ 2 w 19"/>
                <a:gd name="T79" fmla="*/ 0 h 7"/>
                <a:gd name="T80" fmla="*/ 2 w 19"/>
                <a:gd name="T81" fmla="*/ 0 h 7"/>
                <a:gd name="T82" fmla="*/ 3 w 19"/>
                <a:gd name="T83" fmla="*/ 0 h 7"/>
                <a:gd name="T84" fmla="*/ 4 w 19"/>
                <a:gd name="T85" fmla="*/ 0 h 7"/>
                <a:gd name="T86" fmla="*/ 5 w 19"/>
                <a:gd name="T87" fmla="*/ 0 h 7"/>
                <a:gd name="T88" fmla="*/ 4 w 19"/>
                <a:gd name="T89" fmla="*/ 0 h 7"/>
                <a:gd name="T90" fmla="*/ 3 w 19"/>
                <a:gd name="T91" fmla="*/ 0 h 7"/>
                <a:gd name="T92" fmla="*/ 2 w 19"/>
                <a:gd name="T93" fmla="*/ 1 h 7"/>
                <a:gd name="T94" fmla="*/ 2 w 19"/>
                <a:gd name="T95" fmla="*/ 1 h 7"/>
                <a:gd name="T96" fmla="*/ 2 w 19"/>
                <a:gd name="T97" fmla="*/ 2 h 7"/>
                <a:gd name="T98" fmla="*/ 2 w 19"/>
                <a:gd name="T99" fmla="*/ 2 h 7"/>
                <a:gd name="T100" fmla="*/ 3 w 19"/>
                <a:gd name="T101" fmla="*/ 3 h 7"/>
                <a:gd name="T102" fmla="*/ 4 w 19"/>
                <a:gd name="T103" fmla="*/ 3 h 7"/>
                <a:gd name="T104" fmla="*/ 5 w 19"/>
                <a:gd name="T105" fmla="*/ 4 h 7"/>
                <a:gd name="T106" fmla="*/ 6 w 19"/>
                <a:gd name="T107" fmla="*/ 4 h 7"/>
                <a:gd name="T108" fmla="*/ 7 w 19"/>
                <a:gd name="T109" fmla="*/ 4 h 7"/>
                <a:gd name="T110" fmla="*/ 8 w 19"/>
                <a:gd name="T111" fmla="*/ 5 h 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9"/>
                <a:gd name="T169" fmla="*/ 0 h 7"/>
                <a:gd name="T170" fmla="*/ 19 w 19"/>
                <a:gd name="T171" fmla="*/ 7 h 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9" h="7">
                  <a:moveTo>
                    <a:pt x="8" y="5"/>
                  </a:moveTo>
                  <a:lnTo>
                    <a:pt x="9" y="5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17" y="6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6" y="6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9" y="6"/>
                  </a:lnTo>
                  <a:lnTo>
                    <a:pt x="8" y="5"/>
                  </a:lnTo>
                  <a:lnTo>
                    <a:pt x="6" y="5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3"/>
                  </a:lnTo>
                  <a:lnTo>
                    <a:pt x="1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3"/>
                  </a:lnTo>
                  <a:lnTo>
                    <a:pt x="4" y="3"/>
                  </a:lnTo>
                  <a:lnTo>
                    <a:pt x="5" y="4"/>
                  </a:lnTo>
                  <a:lnTo>
                    <a:pt x="6" y="4"/>
                  </a:lnTo>
                  <a:lnTo>
                    <a:pt x="7" y="4"/>
                  </a:lnTo>
                  <a:lnTo>
                    <a:pt x="8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2" name="Freeform 693"/>
            <p:cNvSpPr>
              <a:spLocks/>
            </p:cNvSpPr>
            <p:nvPr/>
          </p:nvSpPr>
          <p:spPr bwMode="auto">
            <a:xfrm>
              <a:off x="835" y="3811"/>
              <a:ext cx="8" cy="17"/>
            </a:xfrm>
            <a:custGeom>
              <a:avLst/>
              <a:gdLst>
                <a:gd name="T0" fmla="*/ 2 w 8"/>
                <a:gd name="T1" fmla="*/ 9 h 17"/>
                <a:gd name="T2" fmla="*/ 2 w 8"/>
                <a:gd name="T3" fmla="*/ 9 h 17"/>
                <a:gd name="T4" fmla="*/ 3 w 8"/>
                <a:gd name="T5" fmla="*/ 10 h 17"/>
                <a:gd name="T6" fmla="*/ 3 w 8"/>
                <a:gd name="T7" fmla="*/ 11 h 17"/>
                <a:gd name="T8" fmla="*/ 4 w 8"/>
                <a:gd name="T9" fmla="*/ 12 h 17"/>
                <a:gd name="T10" fmla="*/ 4 w 8"/>
                <a:gd name="T11" fmla="*/ 13 h 17"/>
                <a:gd name="T12" fmla="*/ 5 w 8"/>
                <a:gd name="T13" fmla="*/ 14 h 17"/>
                <a:gd name="T14" fmla="*/ 5 w 8"/>
                <a:gd name="T15" fmla="*/ 15 h 17"/>
                <a:gd name="T16" fmla="*/ 6 w 8"/>
                <a:gd name="T17" fmla="*/ 15 h 17"/>
                <a:gd name="T18" fmla="*/ 6 w 8"/>
                <a:gd name="T19" fmla="*/ 14 h 17"/>
                <a:gd name="T20" fmla="*/ 7 w 8"/>
                <a:gd name="T21" fmla="*/ 13 h 17"/>
                <a:gd name="T22" fmla="*/ 7 w 8"/>
                <a:gd name="T23" fmla="*/ 12 h 17"/>
                <a:gd name="T24" fmla="*/ 7 w 8"/>
                <a:gd name="T25" fmla="*/ 13 h 17"/>
                <a:gd name="T26" fmla="*/ 7 w 8"/>
                <a:gd name="T27" fmla="*/ 14 h 17"/>
                <a:gd name="T28" fmla="*/ 7 w 8"/>
                <a:gd name="T29" fmla="*/ 15 h 17"/>
                <a:gd name="T30" fmla="*/ 7 w 8"/>
                <a:gd name="T31" fmla="*/ 15 h 17"/>
                <a:gd name="T32" fmla="*/ 6 w 8"/>
                <a:gd name="T33" fmla="*/ 15 h 17"/>
                <a:gd name="T34" fmla="*/ 6 w 8"/>
                <a:gd name="T35" fmla="*/ 16 h 17"/>
                <a:gd name="T36" fmla="*/ 6 w 8"/>
                <a:gd name="T37" fmla="*/ 15 h 17"/>
                <a:gd name="T38" fmla="*/ 5 w 8"/>
                <a:gd name="T39" fmla="*/ 15 h 17"/>
                <a:gd name="T40" fmla="*/ 4 w 8"/>
                <a:gd name="T41" fmla="*/ 15 h 17"/>
                <a:gd name="T42" fmla="*/ 4 w 8"/>
                <a:gd name="T43" fmla="*/ 14 h 17"/>
                <a:gd name="T44" fmla="*/ 3 w 8"/>
                <a:gd name="T45" fmla="*/ 12 h 17"/>
                <a:gd name="T46" fmla="*/ 3 w 8"/>
                <a:gd name="T47" fmla="*/ 12 h 17"/>
                <a:gd name="T48" fmla="*/ 2 w 8"/>
                <a:gd name="T49" fmla="*/ 10 h 17"/>
                <a:gd name="T50" fmla="*/ 1 w 8"/>
                <a:gd name="T51" fmla="*/ 9 h 17"/>
                <a:gd name="T52" fmla="*/ 1 w 8"/>
                <a:gd name="T53" fmla="*/ 8 h 17"/>
                <a:gd name="T54" fmla="*/ 1 w 8"/>
                <a:gd name="T55" fmla="*/ 7 h 17"/>
                <a:gd name="T56" fmla="*/ 0 w 8"/>
                <a:gd name="T57" fmla="*/ 5 h 17"/>
                <a:gd name="T58" fmla="*/ 0 w 8"/>
                <a:gd name="T59" fmla="*/ 4 h 17"/>
                <a:gd name="T60" fmla="*/ 0 w 8"/>
                <a:gd name="T61" fmla="*/ 3 h 17"/>
                <a:gd name="T62" fmla="*/ 0 w 8"/>
                <a:gd name="T63" fmla="*/ 1 h 17"/>
                <a:gd name="T64" fmla="*/ 0 w 8"/>
                <a:gd name="T65" fmla="*/ 1 h 17"/>
                <a:gd name="T66" fmla="*/ 0 w 8"/>
                <a:gd name="T67" fmla="*/ 0 h 17"/>
                <a:gd name="T68" fmla="*/ 1 w 8"/>
                <a:gd name="T69" fmla="*/ 0 h 17"/>
                <a:gd name="T70" fmla="*/ 1 w 8"/>
                <a:gd name="T71" fmla="*/ 0 h 17"/>
                <a:gd name="T72" fmla="*/ 2 w 8"/>
                <a:gd name="T73" fmla="*/ 0 h 17"/>
                <a:gd name="T74" fmla="*/ 2 w 8"/>
                <a:gd name="T75" fmla="*/ 1 h 17"/>
                <a:gd name="T76" fmla="*/ 3 w 8"/>
                <a:gd name="T77" fmla="*/ 1 h 17"/>
                <a:gd name="T78" fmla="*/ 3 w 8"/>
                <a:gd name="T79" fmla="*/ 1 h 17"/>
                <a:gd name="T80" fmla="*/ 3 w 8"/>
                <a:gd name="T81" fmla="*/ 1 h 17"/>
                <a:gd name="T82" fmla="*/ 2 w 8"/>
                <a:gd name="T83" fmla="*/ 1 h 17"/>
                <a:gd name="T84" fmla="*/ 2 w 8"/>
                <a:gd name="T85" fmla="*/ 1 h 17"/>
                <a:gd name="T86" fmla="*/ 1 w 8"/>
                <a:gd name="T87" fmla="*/ 1 h 17"/>
                <a:gd name="T88" fmla="*/ 1 w 8"/>
                <a:gd name="T89" fmla="*/ 1 h 17"/>
                <a:gd name="T90" fmla="*/ 1 w 8"/>
                <a:gd name="T91" fmla="*/ 1 h 17"/>
                <a:gd name="T92" fmla="*/ 1 w 8"/>
                <a:gd name="T93" fmla="*/ 2 h 17"/>
                <a:gd name="T94" fmla="*/ 1 w 8"/>
                <a:gd name="T95" fmla="*/ 3 h 17"/>
                <a:gd name="T96" fmla="*/ 1 w 8"/>
                <a:gd name="T97" fmla="*/ 4 h 17"/>
                <a:gd name="T98" fmla="*/ 1 w 8"/>
                <a:gd name="T99" fmla="*/ 4 h 17"/>
                <a:gd name="T100" fmla="*/ 1 w 8"/>
                <a:gd name="T101" fmla="*/ 5 h 17"/>
                <a:gd name="T102" fmla="*/ 1 w 8"/>
                <a:gd name="T103" fmla="*/ 6 h 17"/>
                <a:gd name="T104" fmla="*/ 1 w 8"/>
                <a:gd name="T105" fmla="*/ 7 h 17"/>
                <a:gd name="T106" fmla="*/ 2 w 8"/>
                <a:gd name="T107" fmla="*/ 8 h 17"/>
                <a:gd name="T108" fmla="*/ 2 w 8"/>
                <a:gd name="T109" fmla="*/ 9 h 1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"/>
                <a:gd name="T166" fmla="*/ 0 h 17"/>
                <a:gd name="T167" fmla="*/ 8 w 8"/>
                <a:gd name="T168" fmla="*/ 17 h 1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" h="17">
                  <a:moveTo>
                    <a:pt x="2" y="9"/>
                  </a:moveTo>
                  <a:lnTo>
                    <a:pt x="2" y="9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7" y="13"/>
                  </a:lnTo>
                  <a:lnTo>
                    <a:pt x="7" y="14"/>
                  </a:lnTo>
                  <a:lnTo>
                    <a:pt x="7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5" y="15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2" y="8"/>
                  </a:lnTo>
                  <a:lnTo>
                    <a:pt x="2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3" name="Freeform 694"/>
            <p:cNvSpPr>
              <a:spLocks/>
            </p:cNvSpPr>
            <p:nvPr/>
          </p:nvSpPr>
          <p:spPr bwMode="auto">
            <a:xfrm>
              <a:off x="790" y="3811"/>
              <a:ext cx="75" cy="27"/>
            </a:xfrm>
            <a:custGeom>
              <a:avLst/>
              <a:gdLst>
                <a:gd name="T0" fmla="*/ 0 w 75"/>
                <a:gd name="T1" fmla="*/ 26 h 27"/>
                <a:gd name="T2" fmla="*/ 4 w 75"/>
                <a:gd name="T3" fmla="*/ 26 h 27"/>
                <a:gd name="T4" fmla="*/ 8 w 75"/>
                <a:gd name="T5" fmla="*/ 25 h 27"/>
                <a:gd name="T6" fmla="*/ 11 w 75"/>
                <a:gd name="T7" fmla="*/ 24 h 27"/>
                <a:gd name="T8" fmla="*/ 13 w 75"/>
                <a:gd name="T9" fmla="*/ 22 h 27"/>
                <a:gd name="T10" fmla="*/ 15 w 75"/>
                <a:gd name="T11" fmla="*/ 20 h 27"/>
                <a:gd name="T12" fmla="*/ 17 w 75"/>
                <a:gd name="T13" fmla="*/ 18 h 27"/>
                <a:gd name="T14" fmla="*/ 18 w 75"/>
                <a:gd name="T15" fmla="*/ 15 h 27"/>
                <a:gd name="T16" fmla="*/ 19 w 75"/>
                <a:gd name="T17" fmla="*/ 13 h 27"/>
                <a:gd name="T18" fmla="*/ 20 w 75"/>
                <a:gd name="T19" fmla="*/ 10 h 27"/>
                <a:gd name="T20" fmla="*/ 22 w 75"/>
                <a:gd name="T21" fmla="*/ 8 h 27"/>
                <a:gd name="T22" fmla="*/ 23 w 75"/>
                <a:gd name="T23" fmla="*/ 6 h 27"/>
                <a:gd name="T24" fmla="*/ 24 w 75"/>
                <a:gd name="T25" fmla="*/ 4 h 27"/>
                <a:gd name="T26" fmla="*/ 26 w 75"/>
                <a:gd name="T27" fmla="*/ 2 h 27"/>
                <a:gd name="T28" fmla="*/ 28 w 75"/>
                <a:gd name="T29" fmla="*/ 1 h 27"/>
                <a:gd name="T30" fmla="*/ 31 w 75"/>
                <a:gd name="T31" fmla="*/ 0 h 27"/>
                <a:gd name="T32" fmla="*/ 34 w 75"/>
                <a:gd name="T33" fmla="*/ 0 h 27"/>
                <a:gd name="T34" fmla="*/ 38 w 75"/>
                <a:gd name="T35" fmla="*/ 0 h 27"/>
                <a:gd name="T36" fmla="*/ 41 w 75"/>
                <a:gd name="T37" fmla="*/ 1 h 27"/>
                <a:gd name="T38" fmla="*/ 43 w 75"/>
                <a:gd name="T39" fmla="*/ 2 h 27"/>
                <a:gd name="T40" fmla="*/ 46 w 75"/>
                <a:gd name="T41" fmla="*/ 4 h 27"/>
                <a:gd name="T42" fmla="*/ 47 w 75"/>
                <a:gd name="T43" fmla="*/ 6 h 27"/>
                <a:gd name="T44" fmla="*/ 49 w 75"/>
                <a:gd name="T45" fmla="*/ 8 h 27"/>
                <a:gd name="T46" fmla="*/ 51 w 75"/>
                <a:gd name="T47" fmla="*/ 10 h 27"/>
                <a:gd name="T48" fmla="*/ 52 w 75"/>
                <a:gd name="T49" fmla="*/ 12 h 27"/>
                <a:gd name="T50" fmla="*/ 54 w 75"/>
                <a:gd name="T51" fmla="*/ 15 h 27"/>
                <a:gd name="T52" fmla="*/ 56 w 75"/>
                <a:gd name="T53" fmla="*/ 17 h 27"/>
                <a:gd name="T54" fmla="*/ 58 w 75"/>
                <a:gd name="T55" fmla="*/ 19 h 27"/>
                <a:gd name="T56" fmla="*/ 60 w 75"/>
                <a:gd name="T57" fmla="*/ 21 h 27"/>
                <a:gd name="T58" fmla="*/ 63 w 75"/>
                <a:gd name="T59" fmla="*/ 23 h 27"/>
                <a:gd name="T60" fmla="*/ 66 w 75"/>
                <a:gd name="T61" fmla="*/ 24 h 27"/>
                <a:gd name="T62" fmla="*/ 69 w 75"/>
                <a:gd name="T63" fmla="*/ 25 h 27"/>
                <a:gd name="T64" fmla="*/ 74 w 75"/>
                <a:gd name="T65" fmla="*/ 25 h 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75"/>
                <a:gd name="T100" fmla="*/ 0 h 27"/>
                <a:gd name="T101" fmla="*/ 75 w 75"/>
                <a:gd name="T102" fmla="*/ 27 h 2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75" h="27">
                  <a:moveTo>
                    <a:pt x="0" y="26"/>
                  </a:moveTo>
                  <a:lnTo>
                    <a:pt x="4" y="26"/>
                  </a:lnTo>
                  <a:lnTo>
                    <a:pt x="8" y="25"/>
                  </a:lnTo>
                  <a:lnTo>
                    <a:pt x="11" y="24"/>
                  </a:lnTo>
                  <a:lnTo>
                    <a:pt x="13" y="22"/>
                  </a:lnTo>
                  <a:lnTo>
                    <a:pt x="15" y="20"/>
                  </a:lnTo>
                  <a:lnTo>
                    <a:pt x="17" y="18"/>
                  </a:lnTo>
                  <a:lnTo>
                    <a:pt x="18" y="15"/>
                  </a:lnTo>
                  <a:lnTo>
                    <a:pt x="19" y="13"/>
                  </a:lnTo>
                  <a:lnTo>
                    <a:pt x="20" y="10"/>
                  </a:lnTo>
                  <a:lnTo>
                    <a:pt x="22" y="8"/>
                  </a:lnTo>
                  <a:lnTo>
                    <a:pt x="23" y="6"/>
                  </a:lnTo>
                  <a:lnTo>
                    <a:pt x="24" y="4"/>
                  </a:lnTo>
                  <a:lnTo>
                    <a:pt x="26" y="2"/>
                  </a:lnTo>
                  <a:lnTo>
                    <a:pt x="28" y="1"/>
                  </a:lnTo>
                  <a:lnTo>
                    <a:pt x="31" y="0"/>
                  </a:lnTo>
                  <a:lnTo>
                    <a:pt x="34" y="0"/>
                  </a:lnTo>
                  <a:lnTo>
                    <a:pt x="38" y="0"/>
                  </a:lnTo>
                  <a:lnTo>
                    <a:pt x="41" y="1"/>
                  </a:lnTo>
                  <a:lnTo>
                    <a:pt x="43" y="2"/>
                  </a:lnTo>
                  <a:lnTo>
                    <a:pt x="46" y="4"/>
                  </a:lnTo>
                  <a:lnTo>
                    <a:pt x="47" y="6"/>
                  </a:lnTo>
                  <a:lnTo>
                    <a:pt x="49" y="8"/>
                  </a:lnTo>
                  <a:lnTo>
                    <a:pt x="51" y="10"/>
                  </a:lnTo>
                  <a:lnTo>
                    <a:pt x="52" y="12"/>
                  </a:lnTo>
                  <a:lnTo>
                    <a:pt x="54" y="15"/>
                  </a:lnTo>
                  <a:lnTo>
                    <a:pt x="56" y="17"/>
                  </a:lnTo>
                  <a:lnTo>
                    <a:pt x="58" y="19"/>
                  </a:lnTo>
                  <a:lnTo>
                    <a:pt x="60" y="21"/>
                  </a:lnTo>
                  <a:lnTo>
                    <a:pt x="63" y="23"/>
                  </a:lnTo>
                  <a:lnTo>
                    <a:pt x="66" y="24"/>
                  </a:lnTo>
                  <a:lnTo>
                    <a:pt x="69" y="25"/>
                  </a:lnTo>
                  <a:lnTo>
                    <a:pt x="74" y="25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4" name="Freeform 695"/>
            <p:cNvSpPr>
              <a:spLocks/>
            </p:cNvSpPr>
            <p:nvPr/>
          </p:nvSpPr>
          <p:spPr bwMode="auto">
            <a:xfrm>
              <a:off x="815" y="3807"/>
              <a:ext cx="12" cy="2"/>
            </a:xfrm>
            <a:custGeom>
              <a:avLst/>
              <a:gdLst>
                <a:gd name="T0" fmla="*/ 6 w 12"/>
                <a:gd name="T1" fmla="*/ 0 h 2"/>
                <a:gd name="T2" fmla="*/ 6 w 12"/>
                <a:gd name="T3" fmla="*/ 0 h 2"/>
                <a:gd name="T4" fmla="*/ 6 w 12"/>
                <a:gd name="T5" fmla="*/ 0 h 2"/>
                <a:gd name="T6" fmla="*/ 7 w 12"/>
                <a:gd name="T7" fmla="*/ 0 h 2"/>
                <a:gd name="T8" fmla="*/ 8 w 12"/>
                <a:gd name="T9" fmla="*/ 0 h 2"/>
                <a:gd name="T10" fmla="*/ 8 w 12"/>
                <a:gd name="T11" fmla="*/ 0 h 2"/>
                <a:gd name="T12" fmla="*/ 9 w 12"/>
                <a:gd name="T13" fmla="*/ 0 h 2"/>
                <a:gd name="T14" fmla="*/ 10 w 12"/>
                <a:gd name="T15" fmla="*/ 0 h 2"/>
                <a:gd name="T16" fmla="*/ 10 w 12"/>
                <a:gd name="T17" fmla="*/ 0 h 2"/>
                <a:gd name="T18" fmla="*/ 10 w 12"/>
                <a:gd name="T19" fmla="*/ 0 h 2"/>
                <a:gd name="T20" fmla="*/ 11 w 12"/>
                <a:gd name="T21" fmla="*/ 0 h 2"/>
                <a:gd name="T22" fmla="*/ 11 w 12"/>
                <a:gd name="T23" fmla="*/ 1 h 2"/>
                <a:gd name="T24" fmla="*/ 10 w 12"/>
                <a:gd name="T25" fmla="*/ 1 h 2"/>
                <a:gd name="T26" fmla="*/ 10 w 12"/>
                <a:gd name="T27" fmla="*/ 1 h 2"/>
                <a:gd name="T28" fmla="*/ 10 w 12"/>
                <a:gd name="T29" fmla="*/ 1 h 2"/>
                <a:gd name="T30" fmla="*/ 9 w 12"/>
                <a:gd name="T31" fmla="*/ 1 h 2"/>
                <a:gd name="T32" fmla="*/ 8 w 12"/>
                <a:gd name="T33" fmla="*/ 1 h 2"/>
                <a:gd name="T34" fmla="*/ 8 w 12"/>
                <a:gd name="T35" fmla="*/ 1 h 2"/>
                <a:gd name="T36" fmla="*/ 7 w 12"/>
                <a:gd name="T37" fmla="*/ 1 h 2"/>
                <a:gd name="T38" fmla="*/ 6 w 12"/>
                <a:gd name="T39" fmla="*/ 1 h 2"/>
                <a:gd name="T40" fmla="*/ 6 w 12"/>
                <a:gd name="T41" fmla="*/ 1 h 2"/>
                <a:gd name="T42" fmla="*/ 5 w 12"/>
                <a:gd name="T43" fmla="*/ 1 h 2"/>
                <a:gd name="T44" fmla="*/ 5 w 12"/>
                <a:gd name="T45" fmla="*/ 1 h 2"/>
                <a:gd name="T46" fmla="*/ 4 w 12"/>
                <a:gd name="T47" fmla="*/ 1 h 2"/>
                <a:gd name="T48" fmla="*/ 3 w 12"/>
                <a:gd name="T49" fmla="*/ 1 h 2"/>
                <a:gd name="T50" fmla="*/ 3 w 12"/>
                <a:gd name="T51" fmla="*/ 1 h 2"/>
                <a:gd name="T52" fmla="*/ 2 w 12"/>
                <a:gd name="T53" fmla="*/ 1 h 2"/>
                <a:gd name="T54" fmla="*/ 1 w 12"/>
                <a:gd name="T55" fmla="*/ 1 h 2"/>
                <a:gd name="T56" fmla="*/ 1 w 12"/>
                <a:gd name="T57" fmla="*/ 1 h 2"/>
                <a:gd name="T58" fmla="*/ 1 w 12"/>
                <a:gd name="T59" fmla="*/ 1 h 2"/>
                <a:gd name="T60" fmla="*/ 0 w 12"/>
                <a:gd name="T61" fmla="*/ 1 h 2"/>
                <a:gd name="T62" fmla="*/ 0 w 12"/>
                <a:gd name="T63" fmla="*/ 0 h 2"/>
                <a:gd name="T64" fmla="*/ 1 w 12"/>
                <a:gd name="T65" fmla="*/ 0 h 2"/>
                <a:gd name="T66" fmla="*/ 1 w 12"/>
                <a:gd name="T67" fmla="*/ 0 h 2"/>
                <a:gd name="T68" fmla="*/ 1 w 12"/>
                <a:gd name="T69" fmla="*/ 0 h 2"/>
                <a:gd name="T70" fmla="*/ 2 w 12"/>
                <a:gd name="T71" fmla="*/ 0 h 2"/>
                <a:gd name="T72" fmla="*/ 3 w 12"/>
                <a:gd name="T73" fmla="*/ 0 h 2"/>
                <a:gd name="T74" fmla="*/ 3 w 12"/>
                <a:gd name="T75" fmla="*/ 0 h 2"/>
                <a:gd name="T76" fmla="*/ 4 w 12"/>
                <a:gd name="T77" fmla="*/ 0 h 2"/>
                <a:gd name="T78" fmla="*/ 5 w 12"/>
                <a:gd name="T79" fmla="*/ 0 h 2"/>
                <a:gd name="T80" fmla="*/ 5 w 12"/>
                <a:gd name="T81" fmla="*/ 0 h 2"/>
                <a:gd name="T82" fmla="*/ 6 w 12"/>
                <a:gd name="T83" fmla="*/ 0 h 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"/>
                <a:gd name="T127" fmla="*/ 0 h 2"/>
                <a:gd name="T128" fmla="*/ 12 w 12"/>
                <a:gd name="T129" fmla="*/ 2 h 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" h="2">
                  <a:moveTo>
                    <a:pt x="6" y="0"/>
                  </a:moveTo>
                  <a:lnTo>
                    <a:pt x="6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5" name="Freeform 696"/>
            <p:cNvSpPr>
              <a:spLocks/>
            </p:cNvSpPr>
            <p:nvPr/>
          </p:nvSpPr>
          <p:spPr bwMode="auto">
            <a:xfrm>
              <a:off x="727" y="3842"/>
              <a:ext cx="7" cy="7"/>
            </a:xfrm>
            <a:custGeom>
              <a:avLst/>
              <a:gdLst>
                <a:gd name="T0" fmla="*/ 2 w 7"/>
                <a:gd name="T1" fmla="*/ 1 h 7"/>
                <a:gd name="T2" fmla="*/ 2 w 7"/>
                <a:gd name="T3" fmla="*/ 1 h 7"/>
                <a:gd name="T4" fmla="*/ 2 w 7"/>
                <a:gd name="T5" fmla="*/ 1 h 7"/>
                <a:gd name="T6" fmla="*/ 2 w 7"/>
                <a:gd name="T7" fmla="*/ 1 h 7"/>
                <a:gd name="T8" fmla="*/ 2 w 7"/>
                <a:gd name="T9" fmla="*/ 0 h 7"/>
                <a:gd name="T10" fmla="*/ 3 w 7"/>
                <a:gd name="T11" fmla="*/ 0 h 7"/>
                <a:gd name="T12" fmla="*/ 3 w 7"/>
                <a:gd name="T13" fmla="*/ 0 h 7"/>
                <a:gd name="T14" fmla="*/ 4 w 7"/>
                <a:gd name="T15" fmla="*/ 0 h 7"/>
                <a:gd name="T16" fmla="*/ 4 w 7"/>
                <a:gd name="T17" fmla="*/ 1 h 7"/>
                <a:gd name="T18" fmla="*/ 4 w 7"/>
                <a:gd name="T19" fmla="*/ 1 h 7"/>
                <a:gd name="T20" fmla="*/ 5 w 7"/>
                <a:gd name="T21" fmla="*/ 1 h 7"/>
                <a:gd name="T22" fmla="*/ 5 w 7"/>
                <a:gd name="T23" fmla="*/ 1 h 7"/>
                <a:gd name="T24" fmla="*/ 6 w 7"/>
                <a:gd name="T25" fmla="*/ 2 h 7"/>
                <a:gd name="T26" fmla="*/ 6 w 7"/>
                <a:gd name="T27" fmla="*/ 2 h 7"/>
                <a:gd name="T28" fmla="*/ 6 w 7"/>
                <a:gd name="T29" fmla="*/ 3 h 7"/>
                <a:gd name="T30" fmla="*/ 6 w 7"/>
                <a:gd name="T31" fmla="*/ 3 h 7"/>
                <a:gd name="T32" fmla="*/ 6 w 7"/>
                <a:gd name="T33" fmla="*/ 4 h 7"/>
                <a:gd name="T34" fmla="*/ 6 w 7"/>
                <a:gd name="T35" fmla="*/ 4 h 7"/>
                <a:gd name="T36" fmla="*/ 6 w 7"/>
                <a:gd name="T37" fmla="*/ 4 h 7"/>
                <a:gd name="T38" fmla="*/ 6 w 7"/>
                <a:gd name="T39" fmla="*/ 5 h 7"/>
                <a:gd name="T40" fmla="*/ 5 w 7"/>
                <a:gd name="T41" fmla="*/ 5 h 7"/>
                <a:gd name="T42" fmla="*/ 5 w 7"/>
                <a:gd name="T43" fmla="*/ 5 h 7"/>
                <a:gd name="T44" fmla="*/ 5 w 7"/>
                <a:gd name="T45" fmla="*/ 6 h 7"/>
                <a:gd name="T46" fmla="*/ 5 w 7"/>
                <a:gd name="T47" fmla="*/ 6 h 7"/>
                <a:gd name="T48" fmla="*/ 4 w 7"/>
                <a:gd name="T49" fmla="*/ 6 h 7"/>
                <a:gd name="T50" fmla="*/ 4 w 7"/>
                <a:gd name="T51" fmla="*/ 6 h 7"/>
                <a:gd name="T52" fmla="*/ 3 w 7"/>
                <a:gd name="T53" fmla="*/ 6 h 7"/>
                <a:gd name="T54" fmla="*/ 3 w 7"/>
                <a:gd name="T55" fmla="*/ 6 h 7"/>
                <a:gd name="T56" fmla="*/ 2 w 7"/>
                <a:gd name="T57" fmla="*/ 6 h 7"/>
                <a:gd name="T58" fmla="*/ 2 w 7"/>
                <a:gd name="T59" fmla="*/ 6 h 7"/>
                <a:gd name="T60" fmla="*/ 2 w 7"/>
                <a:gd name="T61" fmla="*/ 6 h 7"/>
                <a:gd name="T62" fmla="*/ 1 w 7"/>
                <a:gd name="T63" fmla="*/ 6 h 7"/>
                <a:gd name="T64" fmla="*/ 0 w 7"/>
                <a:gd name="T65" fmla="*/ 5 h 7"/>
                <a:gd name="T66" fmla="*/ 2 w 7"/>
                <a:gd name="T67" fmla="*/ 1 h 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"/>
                <a:gd name="T103" fmla="*/ 0 h 7"/>
                <a:gd name="T104" fmla="*/ 7 w 7"/>
                <a:gd name="T105" fmla="*/ 7 h 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" h="7">
                  <a:moveTo>
                    <a:pt x="2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2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0" y="5"/>
                  </a:lnTo>
                  <a:lnTo>
                    <a:pt x="2" y="1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6" name="Freeform 697"/>
            <p:cNvSpPr>
              <a:spLocks/>
            </p:cNvSpPr>
            <p:nvPr/>
          </p:nvSpPr>
          <p:spPr bwMode="auto">
            <a:xfrm>
              <a:off x="802" y="3860"/>
              <a:ext cx="5" cy="7"/>
            </a:xfrm>
            <a:custGeom>
              <a:avLst/>
              <a:gdLst>
                <a:gd name="T0" fmla="*/ 0 w 5"/>
                <a:gd name="T1" fmla="*/ 2 h 7"/>
                <a:gd name="T2" fmla="*/ 0 w 5"/>
                <a:gd name="T3" fmla="*/ 1 h 7"/>
                <a:gd name="T4" fmla="*/ 0 w 5"/>
                <a:gd name="T5" fmla="*/ 1 h 7"/>
                <a:gd name="T6" fmla="*/ 0 w 5"/>
                <a:gd name="T7" fmla="*/ 0 h 7"/>
                <a:gd name="T8" fmla="*/ 1 w 5"/>
                <a:gd name="T9" fmla="*/ 0 h 7"/>
                <a:gd name="T10" fmla="*/ 1 w 5"/>
                <a:gd name="T11" fmla="*/ 0 h 7"/>
                <a:gd name="T12" fmla="*/ 2 w 5"/>
                <a:gd name="T13" fmla="*/ 0 h 7"/>
                <a:gd name="T14" fmla="*/ 2 w 5"/>
                <a:gd name="T15" fmla="*/ 0 h 7"/>
                <a:gd name="T16" fmla="*/ 2 w 5"/>
                <a:gd name="T17" fmla="*/ 0 h 7"/>
                <a:gd name="T18" fmla="*/ 3 w 5"/>
                <a:gd name="T19" fmla="*/ 0 h 7"/>
                <a:gd name="T20" fmla="*/ 3 w 5"/>
                <a:gd name="T21" fmla="*/ 1 h 7"/>
                <a:gd name="T22" fmla="*/ 3 w 5"/>
                <a:gd name="T23" fmla="*/ 1 h 7"/>
                <a:gd name="T24" fmla="*/ 4 w 5"/>
                <a:gd name="T25" fmla="*/ 1 h 7"/>
                <a:gd name="T26" fmla="*/ 4 w 5"/>
                <a:gd name="T27" fmla="*/ 2 h 7"/>
                <a:gd name="T28" fmla="*/ 4 w 5"/>
                <a:gd name="T29" fmla="*/ 2 h 7"/>
                <a:gd name="T30" fmla="*/ 4 w 5"/>
                <a:gd name="T31" fmla="*/ 2 h 7"/>
                <a:gd name="T32" fmla="*/ 4 w 5"/>
                <a:gd name="T33" fmla="*/ 3 h 7"/>
                <a:gd name="T34" fmla="*/ 4 w 5"/>
                <a:gd name="T35" fmla="*/ 3 h 7"/>
                <a:gd name="T36" fmla="*/ 4 w 5"/>
                <a:gd name="T37" fmla="*/ 4 h 7"/>
                <a:gd name="T38" fmla="*/ 4 w 5"/>
                <a:gd name="T39" fmla="*/ 4 h 7"/>
                <a:gd name="T40" fmla="*/ 4 w 5"/>
                <a:gd name="T41" fmla="*/ 4 h 7"/>
                <a:gd name="T42" fmla="*/ 4 w 5"/>
                <a:gd name="T43" fmla="*/ 5 h 7"/>
                <a:gd name="T44" fmla="*/ 3 w 5"/>
                <a:gd name="T45" fmla="*/ 5 h 7"/>
                <a:gd name="T46" fmla="*/ 3 w 5"/>
                <a:gd name="T47" fmla="*/ 5 h 7"/>
                <a:gd name="T48" fmla="*/ 2 w 5"/>
                <a:gd name="T49" fmla="*/ 6 h 7"/>
                <a:gd name="T50" fmla="*/ 2 w 5"/>
                <a:gd name="T51" fmla="*/ 6 h 7"/>
                <a:gd name="T52" fmla="*/ 2 w 5"/>
                <a:gd name="T53" fmla="*/ 6 h 7"/>
                <a:gd name="T54" fmla="*/ 2 w 5"/>
                <a:gd name="T55" fmla="*/ 6 h 7"/>
                <a:gd name="T56" fmla="*/ 1 w 5"/>
                <a:gd name="T57" fmla="*/ 6 h 7"/>
                <a:gd name="T58" fmla="*/ 1 w 5"/>
                <a:gd name="T59" fmla="*/ 6 h 7"/>
                <a:gd name="T60" fmla="*/ 0 w 5"/>
                <a:gd name="T61" fmla="*/ 6 h 7"/>
                <a:gd name="T62" fmla="*/ 0 w 5"/>
                <a:gd name="T63" fmla="*/ 2 h 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"/>
                <a:gd name="T97" fmla="*/ 0 h 7"/>
                <a:gd name="T98" fmla="*/ 5 w 5"/>
                <a:gd name="T99" fmla="*/ 7 h 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" h="7">
                  <a:moveTo>
                    <a:pt x="0" y="2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4" y="4"/>
                  </a:lnTo>
                  <a:lnTo>
                    <a:pt x="4" y="5"/>
                  </a:lnTo>
                  <a:lnTo>
                    <a:pt x="3" y="5"/>
                  </a:lnTo>
                  <a:lnTo>
                    <a:pt x="2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2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7" name="Freeform 698"/>
            <p:cNvSpPr>
              <a:spLocks/>
            </p:cNvSpPr>
            <p:nvPr/>
          </p:nvSpPr>
          <p:spPr bwMode="auto">
            <a:xfrm>
              <a:off x="840" y="3858"/>
              <a:ext cx="11" cy="21"/>
            </a:xfrm>
            <a:custGeom>
              <a:avLst/>
              <a:gdLst>
                <a:gd name="T0" fmla="*/ 2 w 11"/>
                <a:gd name="T1" fmla="*/ 16 h 21"/>
                <a:gd name="T2" fmla="*/ 2 w 11"/>
                <a:gd name="T3" fmla="*/ 17 h 21"/>
                <a:gd name="T4" fmla="*/ 2 w 11"/>
                <a:gd name="T5" fmla="*/ 18 h 21"/>
                <a:gd name="T6" fmla="*/ 2 w 11"/>
                <a:gd name="T7" fmla="*/ 18 h 21"/>
                <a:gd name="T8" fmla="*/ 2 w 11"/>
                <a:gd name="T9" fmla="*/ 19 h 21"/>
                <a:gd name="T10" fmla="*/ 3 w 11"/>
                <a:gd name="T11" fmla="*/ 19 h 21"/>
                <a:gd name="T12" fmla="*/ 3 w 11"/>
                <a:gd name="T13" fmla="*/ 19 h 21"/>
                <a:gd name="T14" fmla="*/ 3 w 11"/>
                <a:gd name="T15" fmla="*/ 20 h 21"/>
                <a:gd name="T16" fmla="*/ 4 w 11"/>
                <a:gd name="T17" fmla="*/ 20 h 21"/>
                <a:gd name="T18" fmla="*/ 5 w 11"/>
                <a:gd name="T19" fmla="*/ 19 h 21"/>
                <a:gd name="T20" fmla="*/ 6 w 11"/>
                <a:gd name="T21" fmla="*/ 19 h 21"/>
                <a:gd name="T22" fmla="*/ 6 w 11"/>
                <a:gd name="T23" fmla="*/ 18 h 21"/>
                <a:gd name="T24" fmla="*/ 7 w 11"/>
                <a:gd name="T25" fmla="*/ 18 h 21"/>
                <a:gd name="T26" fmla="*/ 8 w 11"/>
                <a:gd name="T27" fmla="*/ 18 h 21"/>
                <a:gd name="T28" fmla="*/ 8 w 11"/>
                <a:gd name="T29" fmla="*/ 17 h 21"/>
                <a:gd name="T30" fmla="*/ 9 w 11"/>
                <a:gd name="T31" fmla="*/ 17 h 21"/>
                <a:gd name="T32" fmla="*/ 9 w 11"/>
                <a:gd name="T33" fmla="*/ 16 h 21"/>
                <a:gd name="T34" fmla="*/ 9 w 11"/>
                <a:gd name="T35" fmla="*/ 15 h 21"/>
                <a:gd name="T36" fmla="*/ 9 w 11"/>
                <a:gd name="T37" fmla="*/ 15 h 21"/>
                <a:gd name="T38" fmla="*/ 9 w 11"/>
                <a:gd name="T39" fmla="*/ 13 h 21"/>
                <a:gd name="T40" fmla="*/ 9 w 11"/>
                <a:gd name="T41" fmla="*/ 12 h 21"/>
                <a:gd name="T42" fmla="*/ 10 w 11"/>
                <a:gd name="T43" fmla="*/ 12 h 21"/>
                <a:gd name="T44" fmla="*/ 10 w 11"/>
                <a:gd name="T45" fmla="*/ 11 h 21"/>
                <a:gd name="T46" fmla="*/ 10 w 11"/>
                <a:gd name="T47" fmla="*/ 9 h 21"/>
                <a:gd name="T48" fmla="*/ 9 w 11"/>
                <a:gd name="T49" fmla="*/ 8 h 21"/>
                <a:gd name="T50" fmla="*/ 9 w 11"/>
                <a:gd name="T51" fmla="*/ 8 h 21"/>
                <a:gd name="T52" fmla="*/ 9 w 11"/>
                <a:gd name="T53" fmla="*/ 7 h 21"/>
                <a:gd name="T54" fmla="*/ 9 w 11"/>
                <a:gd name="T55" fmla="*/ 6 h 21"/>
                <a:gd name="T56" fmla="*/ 9 w 11"/>
                <a:gd name="T57" fmla="*/ 5 h 21"/>
                <a:gd name="T58" fmla="*/ 9 w 11"/>
                <a:gd name="T59" fmla="*/ 4 h 21"/>
                <a:gd name="T60" fmla="*/ 8 w 11"/>
                <a:gd name="T61" fmla="*/ 4 h 21"/>
                <a:gd name="T62" fmla="*/ 8 w 11"/>
                <a:gd name="T63" fmla="*/ 3 h 21"/>
                <a:gd name="T64" fmla="*/ 8 w 11"/>
                <a:gd name="T65" fmla="*/ 2 h 21"/>
                <a:gd name="T66" fmla="*/ 7 w 11"/>
                <a:gd name="T67" fmla="*/ 2 h 21"/>
                <a:gd name="T68" fmla="*/ 6 w 11"/>
                <a:gd name="T69" fmla="*/ 1 h 21"/>
                <a:gd name="T70" fmla="*/ 6 w 11"/>
                <a:gd name="T71" fmla="*/ 1 h 21"/>
                <a:gd name="T72" fmla="*/ 5 w 11"/>
                <a:gd name="T73" fmla="*/ 1 h 21"/>
                <a:gd name="T74" fmla="*/ 4 w 11"/>
                <a:gd name="T75" fmla="*/ 0 h 21"/>
                <a:gd name="T76" fmla="*/ 4 w 11"/>
                <a:gd name="T77" fmla="*/ 0 h 21"/>
                <a:gd name="T78" fmla="*/ 3 w 11"/>
                <a:gd name="T79" fmla="*/ 0 h 21"/>
                <a:gd name="T80" fmla="*/ 3 w 11"/>
                <a:gd name="T81" fmla="*/ 0 h 21"/>
                <a:gd name="T82" fmla="*/ 2 w 11"/>
                <a:gd name="T83" fmla="*/ 0 h 21"/>
                <a:gd name="T84" fmla="*/ 1 w 11"/>
                <a:gd name="T85" fmla="*/ 0 h 21"/>
                <a:gd name="T86" fmla="*/ 1 w 11"/>
                <a:gd name="T87" fmla="*/ 1 h 21"/>
                <a:gd name="T88" fmla="*/ 1 w 11"/>
                <a:gd name="T89" fmla="*/ 1 h 21"/>
                <a:gd name="T90" fmla="*/ 1 w 11"/>
                <a:gd name="T91" fmla="*/ 2 h 21"/>
                <a:gd name="T92" fmla="*/ 0 w 11"/>
                <a:gd name="T93" fmla="*/ 2 h 21"/>
                <a:gd name="T94" fmla="*/ 0 w 11"/>
                <a:gd name="T95" fmla="*/ 2 h 21"/>
                <a:gd name="T96" fmla="*/ 0 w 11"/>
                <a:gd name="T97" fmla="*/ 3 h 21"/>
                <a:gd name="T98" fmla="*/ 0 w 11"/>
                <a:gd name="T99" fmla="*/ 5 h 21"/>
                <a:gd name="T100" fmla="*/ 2 w 11"/>
                <a:gd name="T101" fmla="*/ 16 h 2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"/>
                <a:gd name="T154" fmla="*/ 0 h 21"/>
                <a:gd name="T155" fmla="*/ 11 w 11"/>
                <a:gd name="T156" fmla="*/ 21 h 21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" h="21">
                  <a:moveTo>
                    <a:pt x="2" y="16"/>
                  </a:moveTo>
                  <a:lnTo>
                    <a:pt x="2" y="17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4" y="20"/>
                  </a:lnTo>
                  <a:lnTo>
                    <a:pt x="5" y="19"/>
                  </a:lnTo>
                  <a:lnTo>
                    <a:pt x="6" y="19"/>
                  </a:lnTo>
                  <a:lnTo>
                    <a:pt x="6" y="18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8" y="17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2"/>
                  </a:lnTo>
                  <a:lnTo>
                    <a:pt x="10" y="12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9" y="8"/>
                  </a:lnTo>
                  <a:lnTo>
                    <a:pt x="9" y="7"/>
                  </a:lnTo>
                  <a:lnTo>
                    <a:pt x="9" y="6"/>
                  </a:lnTo>
                  <a:lnTo>
                    <a:pt x="9" y="5"/>
                  </a:lnTo>
                  <a:lnTo>
                    <a:pt x="9" y="4"/>
                  </a:lnTo>
                  <a:lnTo>
                    <a:pt x="8" y="4"/>
                  </a:lnTo>
                  <a:lnTo>
                    <a:pt x="8" y="3"/>
                  </a:lnTo>
                  <a:lnTo>
                    <a:pt x="8" y="2"/>
                  </a:lnTo>
                  <a:lnTo>
                    <a:pt x="7" y="2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16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8" name="Freeform 699"/>
            <p:cNvSpPr>
              <a:spLocks/>
            </p:cNvSpPr>
            <p:nvPr/>
          </p:nvSpPr>
          <p:spPr bwMode="auto">
            <a:xfrm>
              <a:off x="744" y="3718"/>
              <a:ext cx="8" cy="1"/>
            </a:xfrm>
            <a:custGeom>
              <a:avLst/>
              <a:gdLst>
                <a:gd name="T0" fmla="*/ 7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1"/>
                <a:gd name="T14" fmla="*/ 8 w 8"/>
                <a:gd name="T15" fmla="*/ 1 h 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1">
                  <a:moveTo>
                    <a:pt x="7" y="0"/>
                  </a:moveTo>
                  <a:lnTo>
                    <a:pt x="0" y="0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9" name="Line 700"/>
            <p:cNvSpPr>
              <a:spLocks noChangeShapeType="1"/>
            </p:cNvSpPr>
            <p:nvPr/>
          </p:nvSpPr>
          <p:spPr bwMode="auto">
            <a:xfrm>
              <a:off x="757" y="3721"/>
              <a:ext cx="128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70" name="Line 701"/>
            <p:cNvSpPr>
              <a:spLocks noChangeShapeType="1"/>
            </p:cNvSpPr>
            <p:nvPr/>
          </p:nvSpPr>
          <p:spPr bwMode="auto">
            <a:xfrm>
              <a:off x="761" y="3721"/>
              <a:ext cx="12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71" name="Freeform 702"/>
            <p:cNvSpPr>
              <a:spLocks/>
            </p:cNvSpPr>
            <p:nvPr/>
          </p:nvSpPr>
          <p:spPr bwMode="auto">
            <a:xfrm>
              <a:off x="884" y="3716"/>
              <a:ext cx="9" cy="3"/>
            </a:xfrm>
            <a:custGeom>
              <a:avLst/>
              <a:gdLst>
                <a:gd name="T0" fmla="*/ 7 w 9"/>
                <a:gd name="T1" fmla="*/ 0 h 3"/>
                <a:gd name="T2" fmla="*/ 6 w 9"/>
                <a:gd name="T3" fmla="*/ 1 h 3"/>
                <a:gd name="T4" fmla="*/ 6 w 9"/>
                <a:gd name="T5" fmla="*/ 0 h 3"/>
                <a:gd name="T6" fmla="*/ 4 w 9"/>
                <a:gd name="T7" fmla="*/ 1 h 3"/>
                <a:gd name="T8" fmla="*/ 5 w 9"/>
                <a:gd name="T9" fmla="*/ 0 h 3"/>
                <a:gd name="T10" fmla="*/ 3 w 9"/>
                <a:gd name="T11" fmla="*/ 1 h 3"/>
                <a:gd name="T12" fmla="*/ 3 w 9"/>
                <a:gd name="T13" fmla="*/ 0 h 3"/>
                <a:gd name="T14" fmla="*/ 2 w 9"/>
                <a:gd name="T15" fmla="*/ 1 h 3"/>
                <a:gd name="T16" fmla="*/ 1 w 9"/>
                <a:gd name="T17" fmla="*/ 0 h 3"/>
                <a:gd name="T18" fmla="*/ 0 w 9"/>
                <a:gd name="T19" fmla="*/ 1 h 3"/>
                <a:gd name="T20" fmla="*/ 2 w 9"/>
                <a:gd name="T21" fmla="*/ 2 h 3"/>
                <a:gd name="T22" fmla="*/ 1 w 9"/>
                <a:gd name="T23" fmla="*/ 2 h 3"/>
                <a:gd name="T24" fmla="*/ 4 w 9"/>
                <a:gd name="T25" fmla="*/ 2 h 3"/>
                <a:gd name="T26" fmla="*/ 2 w 9"/>
                <a:gd name="T27" fmla="*/ 2 h 3"/>
                <a:gd name="T28" fmla="*/ 5 w 9"/>
                <a:gd name="T29" fmla="*/ 2 h 3"/>
                <a:gd name="T30" fmla="*/ 4 w 9"/>
                <a:gd name="T31" fmla="*/ 1 h 3"/>
                <a:gd name="T32" fmla="*/ 6 w 9"/>
                <a:gd name="T33" fmla="*/ 2 h 3"/>
                <a:gd name="T34" fmla="*/ 5 w 9"/>
                <a:gd name="T35" fmla="*/ 2 h 3"/>
                <a:gd name="T36" fmla="*/ 7 w 9"/>
                <a:gd name="T37" fmla="*/ 2 h 3"/>
                <a:gd name="T38" fmla="*/ 6 w 9"/>
                <a:gd name="T39" fmla="*/ 2 h 3"/>
                <a:gd name="T40" fmla="*/ 8 w 9"/>
                <a:gd name="T41" fmla="*/ 2 h 3"/>
                <a:gd name="T42" fmla="*/ 7 w 9"/>
                <a:gd name="T43" fmla="*/ 1 h 3"/>
                <a:gd name="T44" fmla="*/ 7 w 9"/>
                <a:gd name="T45" fmla="*/ 0 h 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"/>
                <a:gd name="T70" fmla="*/ 0 h 3"/>
                <a:gd name="T71" fmla="*/ 9 w 9"/>
                <a:gd name="T72" fmla="*/ 3 h 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" h="3">
                  <a:moveTo>
                    <a:pt x="7" y="0"/>
                  </a:moveTo>
                  <a:lnTo>
                    <a:pt x="6" y="1"/>
                  </a:lnTo>
                  <a:lnTo>
                    <a:pt x="6" y="0"/>
                  </a:lnTo>
                  <a:lnTo>
                    <a:pt x="4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lnTo>
                    <a:pt x="2" y="2"/>
                  </a:lnTo>
                  <a:lnTo>
                    <a:pt x="1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5" y="2"/>
                  </a:lnTo>
                  <a:lnTo>
                    <a:pt x="4" y="1"/>
                  </a:lnTo>
                  <a:lnTo>
                    <a:pt x="6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7" y="1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2" name="Freeform 703"/>
            <p:cNvSpPr>
              <a:spLocks/>
            </p:cNvSpPr>
            <p:nvPr/>
          </p:nvSpPr>
          <p:spPr bwMode="auto">
            <a:xfrm>
              <a:off x="741" y="3720"/>
              <a:ext cx="8" cy="1"/>
            </a:xfrm>
            <a:custGeom>
              <a:avLst/>
              <a:gdLst>
                <a:gd name="T0" fmla="*/ 7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1"/>
                <a:gd name="T14" fmla="*/ 8 w 8"/>
                <a:gd name="T15" fmla="*/ 1 h 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1">
                  <a:moveTo>
                    <a:pt x="7" y="0"/>
                  </a:moveTo>
                  <a:lnTo>
                    <a:pt x="0" y="0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3" name="Line 704"/>
            <p:cNvSpPr>
              <a:spLocks noChangeShapeType="1"/>
            </p:cNvSpPr>
            <p:nvPr/>
          </p:nvSpPr>
          <p:spPr bwMode="auto">
            <a:xfrm>
              <a:off x="754" y="3723"/>
              <a:ext cx="128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74" name="Line 705"/>
            <p:cNvSpPr>
              <a:spLocks noChangeShapeType="1"/>
            </p:cNvSpPr>
            <p:nvPr/>
          </p:nvSpPr>
          <p:spPr bwMode="auto">
            <a:xfrm>
              <a:off x="758" y="3723"/>
              <a:ext cx="12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75" name="Freeform 706"/>
            <p:cNvSpPr>
              <a:spLocks/>
            </p:cNvSpPr>
            <p:nvPr/>
          </p:nvSpPr>
          <p:spPr bwMode="auto">
            <a:xfrm>
              <a:off x="882" y="3718"/>
              <a:ext cx="8" cy="3"/>
            </a:xfrm>
            <a:custGeom>
              <a:avLst/>
              <a:gdLst>
                <a:gd name="T0" fmla="*/ 6 w 8"/>
                <a:gd name="T1" fmla="*/ 0 h 3"/>
                <a:gd name="T2" fmla="*/ 4 w 8"/>
                <a:gd name="T3" fmla="*/ 1 h 3"/>
                <a:gd name="T4" fmla="*/ 5 w 8"/>
                <a:gd name="T5" fmla="*/ 0 h 3"/>
                <a:gd name="T6" fmla="*/ 3 w 8"/>
                <a:gd name="T7" fmla="*/ 1 h 3"/>
                <a:gd name="T8" fmla="*/ 4 w 8"/>
                <a:gd name="T9" fmla="*/ 0 h 3"/>
                <a:gd name="T10" fmla="*/ 2 w 8"/>
                <a:gd name="T11" fmla="*/ 1 h 3"/>
                <a:gd name="T12" fmla="*/ 2 w 8"/>
                <a:gd name="T13" fmla="*/ 0 h 3"/>
                <a:gd name="T14" fmla="*/ 1 w 8"/>
                <a:gd name="T15" fmla="*/ 1 h 3"/>
                <a:gd name="T16" fmla="*/ 1 w 8"/>
                <a:gd name="T17" fmla="*/ 0 h 3"/>
                <a:gd name="T18" fmla="*/ 0 w 8"/>
                <a:gd name="T19" fmla="*/ 1 h 3"/>
                <a:gd name="T20" fmla="*/ 2 w 8"/>
                <a:gd name="T21" fmla="*/ 2 h 3"/>
                <a:gd name="T22" fmla="*/ 1 w 8"/>
                <a:gd name="T23" fmla="*/ 1 h 3"/>
                <a:gd name="T24" fmla="*/ 3 w 8"/>
                <a:gd name="T25" fmla="*/ 2 h 3"/>
                <a:gd name="T26" fmla="*/ 2 w 8"/>
                <a:gd name="T27" fmla="*/ 1 h 3"/>
                <a:gd name="T28" fmla="*/ 4 w 8"/>
                <a:gd name="T29" fmla="*/ 2 h 3"/>
                <a:gd name="T30" fmla="*/ 3 w 8"/>
                <a:gd name="T31" fmla="*/ 1 h 3"/>
                <a:gd name="T32" fmla="*/ 5 w 8"/>
                <a:gd name="T33" fmla="*/ 2 h 3"/>
                <a:gd name="T34" fmla="*/ 4 w 8"/>
                <a:gd name="T35" fmla="*/ 1 h 3"/>
                <a:gd name="T36" fmla="*/ 6 w 8"/>
                <a:gd name="T37" fmla="*/ 2 h 3"/>
                <a:gd name="T38" fmla="*/ 5 w 8"/>
                <a:gd name="T39" fmla="*/ 1 h 3"/>
                <a:gd name="T40" fmla="*/ 7 w 8"/>
                <a:gd name="T41" fmla="*/ 2 h 3"/>
                <a:gd name="T42" fmla="*/ 6 w 8"/>
                <a:gd name="T43" fmla="*/ 1 h 3"/>
                <a:gd name="T44" fmla="*/ 6 w 8"/>
                <a:gd name="T45" fmla="*/ 0 h 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8"/>
                <a:gd name="T70" fmla="*/ 0 h 3"/>
                <a:gd name="T71" fmla="*/ 8 w 8"/>
                <a:gd name="T72" fmla="*/ 3 h 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8" h="3">
                  <a:moveTo>
                    <a:pt x="6" y="0"/>
                  </a:moveTo>
                  <a:lnTo>
                    <a:pt x="4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  <a:lnTo>
                    <a:pt x="2" y="2"/>
                  </a:lnTo>
                  <a:lnTo>
                    <a:pt x="1" y="1"/>
                  </a:lnTo>
                  <a:lnTo>
                    <a:pt x="3" y="2"/>
                  </a:lnTo>
                  <a:lnTo>
                    <a:pt x="2" y="1"/>
                  </a:lnTo>
                  <a:lnTo>
                    <a:pt x="4" y="2"/>
                  </a:lnTo>
                  <a:lnTo>
                    <a:pt x="3" y="1"/>
                  </a:lnTo>
                  <a:lnTo>
                    <a:pt x="5" y="2"/>
                  </a:lnTo>
                  <a:lnTo>
                    <a:pt x="4" y="1"/>
                  </a:lnTo>
                  <a:lnTo>
                    <a:pt x="6" y="2"/>
                  </a:lnTo>
                  <a:lnTo>
                    <a:pt x="5" y="1"/>
                  </a:lnTo>
                  <a:lnTo>
                    <a:pt x="7" y="2"/>
                  </a:lnTo>
                  <a:lnTo>
                    <a:pt x="6" y="1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6" name="Freeform 707"/>
            <p:cNvSpPr>
              <a:spLocks/>
            </p:cNvSpPr>
            <p:nvPr/>
          </p:nvSpPr>
          <p:spPr bwMode="auto">
            <a:xfrm>
              <a:off x="743" y="3723"/>
              <a:ext cx="8" cy="1"/>
            </a:xfrm>
            <a:custGeom>
              <a:avLst/>
              <a:gdLst>
                <a:gd name="T0" fmla="*/ 7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1"/>
                <a:gd name="T14" fmla="*/ 8 w 8"/>
                <a:gd name="T15" fmla="*/ 1 h 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1">
                  <a:moveTo>
                    <a:pt x="7" y="0"/>
                  </a:moveTo>
                  <a:lnTo>
                    <a:pt x="0" y="0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7" name="Line 708"/>
            <p:cNvSpPr>
              <a:spLocks noChangeShapeType="1"/>
            </p:cNvSpPr>
            <p:nvPr/>
          </p:nvSpPr>
          <p:spPr bwMode="auto">
            <a:xfrm>
              <a:off x="756" y="3725"/>
              <a:ext cx="128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78" name="Line 709"/>
            <p:cNvSpPr>
              <a:spLocks noChangeShapeType="1"/>
            </p:cNvSpPr>
            <p:nvPr/>
          </p:nvSpPr>
          <p:spPr bwMode="auto">
            <a:xfrm>
              <a:off x="760" y="3725"/>
              <a:ext cx="12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79" name="Freeform 710"/>
            <p:cNvSpPr>
              <a:spLocks/>
            </p:cNvSpPr>
            <p:nvPr/>
          </p:nvSpPr>
          <p:spPr bwMode="auto">
            <a:xfrm>
              <a:off x="884" y="3721"/>
              <a:ext cx="8" cy="3"/>
            </a:xfrm>
            <a:custGeom>
              <a:avLst/>
              <a:gdLst>
                <a:gd name="T0" fmla="*/ 6 w 8"/>
                <a:gd name="T1" fmla="*/ 0 h 3"/>
                <a:gd name="T2" fmla="*/ 4 w 8"/>
                <a:gd name="T3" fmla="*/ 1 h 3"/>
                <a:gd name="T4" fmla="*/ 5 w 8"/>
                <a:gd name="T5" fmla="*/ 0 h 3"/>
                <a:gd name="T6" fmla="*/ 3 w 8"/>
                <a:gd name="T7" fmla="*/ 1 h 3"/>
                <a:gd name="T8" fmla="*/ 4 w 8"/>
                <a:gd name="T9" fmla="*/ 0 h 3"/>
                <a:gd name="T10" fmla="*/ 2 w 8"/>
                <a:gd name="T11" fmla="*/ 1 h 3"/>
                <a:gd name="T12" fmla="*/ 2 w 8"/>
                <a:gd name="T13" fmla="*/ 0 h 3"/>
                <a:gd name="T14" fmla="*/ 1 w 8"/>
                <a:gd name="T15" fmla="*/ 1 h 3"/>
                <a:gd name="T16" fmla="*/ 1 w 8"/>
                <a:gd name="T17" fmla="*/ 0 h 3"/>
                <a:gd name="T18" fmla="*/ 0 w 8"/>
                <a:gd name="T19" fmla="*/ 1 h 3"/>
                <a:gd name="T20" fmla="*/ 2 w 8"/>
                <a:gd name="T21" fmla="*/ 2 h 3"/>
                <a:gd name="T22" fmla="*/ 1 w 8"/>
                <a:gd name="T23" fmla="*/ 1 h 3"/>
                <a:gd name="T24" fmla="*/ 3 w 8"/>
                <a:gd name="T25" fmla="*/ 2 h 3"/>
                <a:gd name="T26" fmla="*/ 2 w 8"/>
                <a:gd name="T27" fmla="*/ 1 h 3"/>
                <a:gd name="T28" fmla="*/ 4 w 8"/>
                <a:gd name="T29" fmla="*/ 2 h 3"/>
                <a:gd name="T30" fmla="*/ 3 w 8"/>
                <a:gd name="T31" fmla="*/ 1 h 3"/>
                <a:gd name="T32" fmla="*/ 5 w 8"/>
                <a:gd name="T33" fmla="*/ 2 h 3"/>
                <a:gd name="T34" fmla="*/ 4 w 8"/>
                <a:gd name="T35" fmla="*/ 1 h 3"/>
                <a:gd name="T36" fmla="*/ 6 w 8"/>
                <a:gd name="T37" fmla="*/ 2 h 3"/>
                <a:gd name="T38" fmla="*/ 5 w 8"/>
                <a:gd name="T39" fmla="*/ 1 h 3"/>
                <a:gd name="T40" fmla="*/ 7 w 8"/>
                <a:gd name="T41" fmla="*/ 2 h 3"/>
                <a:gd name="T42" fmla="*/ 6 w 8"/>
                <a:gd name="T43" fmla="*/ 1 h 3"/>
                <a:gd name="T44" fmla="*/ 6 w 8"/>
                <a:gd name="T45" fmla="*/ 0 h 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8"/>
                <a:gd name="T70" fmla="*/ 0 h 3"/>
                <a:gd name="T71" fmla="*/ 8 w 8"/>
                <a:gd name="T72" fmla="*/ 3 h 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8" h="3">
                  <a:moveTo>
                    <a:pt x="6" y="0"/>
                  </a:moveTo>
                  <a:lnTo>
                    <a:pt x="4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  <a:lnTo>
                    <a:pt x="2" y="2"/>
                  </a:lnTo>
                  <a:lnTo>
                    <a:pt x="1" y="1"/>
                  </a:lnTo>
                  <a:lnTo>
                    <a:pt x="3" y="2"/>
                  </a:lnTo>
                  <a:lnTo>
                    <a:pt x="2" y="1"/>
                  </a:lnTo>
                  <a:lnTo>
                    <a:pt x="4" y="2"/>
                  </a:lnTo>
                  <a:lnTo>
                    <a:pt x="3" y="1"/>
                  </a:lnTo>
                  <a:lnTo>
                    <a:pt x="5" y="2"/>
                  </a:lnTo>
                  <a:lnTo>
                    <a:pt x="4" y="1"/>
                  </a:lnTo>
                  <a:lnTo>
                    <a:pt x="6" y="2"/>
                  </a:lnTo>
                  <a:lnTo>
                    <a:pt x="5" y="1"/>
                  </a:lnTo>
                  <a:lnTo>
                    <a:pt x="7" y="2"/>
                  </a:lnTo>
                  <a:lnTo>
                    <a:pt x="6" y="1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0" name="Freeform 711"/>
            <p:cNvSpPr>
              <a:spLocks/>
            </p:cNvSpPr>
            <p:nvPr/>
          </p:nvSpPr>
          <p:spPr bwMode="auto">
            <a:xfrm>
              <a:off x="745" y="3724"/>
              <a:ext cx="8" cy="2"/>
            </a:xfrm>
            <a:custGeom>
              <a:avLst/>
              <a:gdLst>
                <a:gd name="T0" fmla="*/ 7 w 8"/>
                <a:gd name="T1" fmla="*/ 1 h 2"/>
                <a:gd name="T2" fmla="*/ 0 w 8"/>
                <a:gd name="T3" fmla="*/ 1 h 2"/>
                <a:gd name="T4" fmla="*/ 7 w 8"/>
                <a:gd name="T5" fmla="*/ 0 h 2"/>
                <a:gd name="T6" fmla="*/ 7 w 8"/>
                <a:gd name="T7" fmla="*/ 1 h 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2"/>
                <a:gd name="T14" fmla="*/ 8 w 8"/>
                <a:gd name="T15" fmla="*/ 2 h 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2">
                  <a:moveTo>
                    <a:pt x="7" y="1"/>
                  </a:moveTo>
                  <a:lnTo>
                    <a:pt x="0" y="1"/>
                  </a:lnTo>
                  <a:lnTo>
                    <a:pt x="7" y="0"/>
                  </a:lnTo>
                  <a:lnTo>
                    <a:pt x="7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1" name="Line 712"/>
            <p:cNvSpPr>
              <a:spLocks noChangeShapeType="1"/>
            </p:cNvSpPr>
            <p:nvPr/>
          </p:nvSpPr>
          <p:spPr bwMode="auto">
            <a:xfrm>
              <a:off x="758" y="3727"/>
              <a:ext cx="128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82" name="Line 713"/>
            <p:cNvSpPr>
              <a:spLocks noChangeShapeType="1"/>
            </p:cNvSpPr>
            <p:nvPr/>
          </p:nvSpPr>
          <p:spPr bwMode="auto">
            <a:xfrm>
              <a:off x="762" y="3727"/>
              <a:ext cx="12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83" name="Freeform 714"/>
            <p:cNvSpPr>
              <a:spLocks/>
            </p:cNvSpPr>
            <p:nvPr/>
          </p:nvSpPr>
          <p:spPr bwMode="auto">
            <a:xfrm>
              <a:off x="885" y="3723"/>
              <a:ext cx="10" cy="3"/>
            </a:xfrm>
            <a:custGeom>
              <a:avLst/>
              <a:gdLst>
                <a:gd name="T0" fmla="*/ 8 w 10"/>
                <a:gd name="T1" fmla="*/ 0 h 3"/>
                <a:gd name="T2" fmla="*/ 5 w 10"/>
                <a:gd name="T3" fmla="*/ 1 h 3"/>
                <a:gd name="T4" fmla="*/ 7 w 10"/>
                <a:gd name="T5" fmla="*/ 0 h 3"/>
                <a:gd name="T6" fmla="*/ 5 w 10"/>
                <a:gd name="T7" fmla="*/ 1 h 3"/>
                <a:gd name="T8" fmla="*/ 5 w 10"/>
                <a:gd name="T9" fmla="*/ 0 h 3"/>
                <a:gd name="T10" fmla="*/ 3 w 10"/>
                <a:gd name="T11" fmla="*/ 1 h 3"/>
                <a:gd name="T12" fmla="*/ 4 w 10"/>
                <a:gd name="T13" fmla="*/ 0 h 3"/>
                <a:gd name="T14" fmla="*/ 2 w 10"/>
                <a:gd name="T15" fmla="*/ 1 h 3"/>
                <a:gd name="T16" fmla="*/ 2 w 10"/>
                <a:gd name="T17" fmla="*/ 0 h 3"/>
                <a:gd name="T18" fmla="*/ 0 w 10"/>
                <a:gd name="T19" fmla="*/ 1 h 3"/>
                <a:gd name="T20" fmla="*/ 2 w 10"/>
                <a:gd name="T21" fmla="*/ 2 h 3"/>
                <a:gd name="T22" fmla="*/ 1 w 10"/>
                <a:gd name="T23" fmla="*/ 1 h 3"/>
                <a:gd name="T24" fmla="*/ 4 w 10"/>
                <a:gd name="T25" fmla="*/ 2 h 3"/>
                <a:gd name="T26" fmla="*/ 2 w 10"/>
                <a:gd name="T27" fmla="*/ 1 h 3"/>
                <a:gd name="T28" fmla="*/ 5 w 10"/>
                <a:gd name="T29" fmla="*/ 2 h 3"/>
                <a:gd name="T30" fmla="*/ 4 w 10"/>
                <a:gd name="T31" fmla="*/ 1 h 3"/>
                <a:gd name="T32" fmla="*/ 6 w 10"/>
                <a:gd name="T33" fmla="*/ 2 h 3"/>
                <a:gd name="T34" fmla="*/ 5 w 10"/>
                <a:gd name="T35" fmla="*/ 1 h 3"/>
                <a:gd name="T36" fmla="*/ 7 w 10"/>
                <a:gd name="T37" fmla="*/ 2 h 3"/>
                <a:gd name="T38" fmla="*/ 6 w 10"/>
                <a:gd name="T39" fmla="*/ 1 h 3"/>
                <a:gd name="T40" fmla="*/ 9 w 10"/>
                <a:gd name="T41" fmla="*/ 2 h 3"/>
                <a:gd name="T42" fmla="*/ 7 w 10"/>
                <a:gd name="T43" fmla="*/ 1 h 3"/>
                <a:gd name="T44" fmla="*/ 8 w 10"/>
                <a:gd name="T45" fmla="*/ 0 h 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0"/>
                <a:gd name="T70" fmla="*/ 0 h 3"/>
                <a:gd name="T71" fmla="*/ 10 w 10"/>
                <a:gd name="T72" fmla="*/ 3 h 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0" h="3">
                  <a:moveTo>
                    <a:pt x="8" y="0"/>
                  </a:moveTo>
                  <a:lnTo>
                    <a:pt x="5" y="1"/>
                  </a:lnTo>
                  <a:lnTo>
                    <a:pt x="7" y="0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2" y="2"/>
                  </a:lnTo>
                  <a:lnTo>
                    <a:pt x="1" y="1"/>
                  </a:lnTo>
                  <a:lnTo>
                    <a:pt x="4" y="2"/>
                  </a:lnTo>
                  <a:lnTo>
                    <a:pt x="2" y="1"/>
                  </a:lnTo>
                  <a:lnTo>
                    <a:pt x="5" y="2"/>
                  </a:lnTo>
                  <a:lnTo>
                    <a:pt x="4" y="1"/>
                  </a:lnTo>
                  <a:lnTo>
                    <a:pt x="6" y="2"/>
                  </a:lnTo>
                  <a:lnTo>
                    <a:pt x="5" y="1"/>
                  </a:lnTo>
                  <a:lnTo>
                    <a:pt x="7" y="2"/>
                  </a:lnTo>
                  <a:lnTo>
                    <a:pt x="6" y="1"/>
                  </a:lnTo>
                  <a:lnTo>
                    <a:pt x="9" y="2"/>
                  </a:lnTo>
                  <a:lnTo>
                    <a:pt x="7" y="1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4" name="Freeform 715"/>
            <p:cNvSpPr>
              <a:spLocks/>
            </p:cNvSpPr>
            <p:nvPr/>
          </p:nvSpPr>
          <p:spPr bwMode="auto">
            <a:xfrm>
              <a:off x="743" y="3727"/>
              <a:ext cx="7" cy="1"/>
            </a:xfrm>
            <a:custGeom>
              <a:avLst/>
              <a:gdLst>
                <a:gd name="T0" fmla="*/ 6 w 7"/>
                <a:gd name="T1" fmla="*/ 0 h 1"/>
                <a:gd name="T2" fmla="*/ 0 w 7"/>
                <a:gd name="T3" fmla="*/ 0 h 1"/>
                <a:gd name="T4" fmla="*/ 6 w 7"/>
                <a:gd name="T5" fmla="*/ 0 h 1"/>
                <a:gd name="T6" fmla="*/ 6 w 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1"/>
                <a:gd name="T14" fmla="*/ 7 w 7"/>
                <a:gd name="T15" fmla="*/ 1 h 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1">
                  <a:moveTo>
                    <a:pt x="6" y="0"/>
                  </a:moveTo>
                  <a:lnTo>
                    <a:pt x="0" y="0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5" name="Line 716"/>
            <p:cNvSpPr>
              <a:spLocks noChangeShapeType="1"/>
            </p:cNvSpPr>
            <p:nvPr/>
          </p:nvSpPr>
          <p:spPr bwMode="auto">
            <a:xfrm>
              <a:off x="755" y="3730"/>
              <a:ext cx="128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86" name="Line 717"/>
            <p:cNvSpPr>
              <a:spLocks noChangeShapeType="1"/>
            </p:cNvSpPr>
            <p:nvPr/>
          </p:nvSpPr>
          <p:spPr bwMode="auto">
            <a:xfrm>
              <a:off x="759" y="3730"/>
              <a:ext cx="12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87" name="Freeform 718"/>
            <p:cNvSpPr>
              <a:spLocks/>
            </p:cNvSpPr>
            <p:nvPr/>
          </p:nvSpPr>
          <p:spPr bwMode="auto">
            <a:xfrm>
              <a:off x="883" y="3725"/>
              <a:ext cx="8" cy="3"/>
            </a:xfrm>
            <a:custGeom>
              <a:avLst/>
              <a:gdLst>
                <a:gd name="T0" fmla="*/ 6 w 8"/>
                <a:gd name="T1" fmla="*/ 0 h 3"/>
                <a:gd name="T2" fmla="*/ 4 w 8"/>
                <a:gd name="T3" fmla="*/ 1 h 3"/>
                <a:gd name="T4" fmla="*/ 5 w 8"/>
                <a:gd name="T5" fmla="*/ 0 h 3"/>
                <a:gd name="T6" fmla="*/ 3 w 8"/>
                <a:gd name="T7" fmla="*/ 1 h 3"/>
                <a:gd name="T8" fmla="*/ 4 w 8"/>
                <a:gd name="T9" fmla="*/ 0 h 3"/>
                <a:gd name="T10" fmla="*/ 2 w 8"/>
                <a:gd name="T11" fmla="*/ 1 h 3"/>
                <a:gd name="T12" fmla="*/ 2 w 8"/>
                <a:gd name="T13" fmla="*/ 0 h 3"/>
                <a:gd name="T14" fmla="*/ 1 w 8"/>
                <a:gd name="T15" fmla="*/ 1 h 3"/>
                <a:gd name="T16" fmla="*/ 1 w 8"/>
                <a:gd name="T17" fmla="*/ 0 h 3"/>
                <a:gd name="T18" fmla="*/ 0 w 8"/>
                <a:gd name="T19" fmla="*/ 1 h 3"/>
                <a:gd name="T20" fmla="*/ 2 w 8"/>
                <a:gd name="T21" fmla="*/ 2 h 3"/>
                <a:gd name="T22" fmla="*/ 1 w 8"/>
                <a:gd name="T23" fmla="*/ 2 h 3"/>
                <a:gd name="T24" fmla="*/ 3 w 8"/>
                <a:gd name="T25" fmla="*/ 2 h 3"/>
                <a:gd name="T26" fmla="*/ 2 w 8"/>
                <a:gd name="T27" fmla="*/ 2 h 3"/>
                <a:gd name="T28" fmla="*/ 4 w 8"/>
                <a:gd name="T29" fmla="*/ 2 h 3"/>
                <a:gd name="T30" fmla="*/ 3 w 8"/>
                <a:gd name="T31" fmla="*/ 1 h 3"/>
                <a:gd name="T32" fmla="*/ 5 w 8"/>
                <a:gd name="T33" fmla="*/ 2 h 3"/>
                <a:gd name="T34" fmla="*/ 4 w 8"/>
                <a:gd name="T35" fmla="*/ 2 h 3"/>
                <a:gd name="T36" fmla="*/ 6 w 8"/>
                <a:gd name="T37" fmla="*/ 2 h 3"/>
                <a:gd name="T38" fmla="*/ 5 w 8"/>
                <a:gd name="T39" fmla="*/ 2 h 3"/>
                <a:gd name="T40" fmla="*/ 7 w 8"/>
                <a:gd name="T41" fmla="*/ 2 h 3"/>
                <a:gd name="T42" fmla="*/ 6 w 8"/>
                <a:gd name="T43" fmla="*/ 1 h 3"/>
                <a:gd name="T44" fmla="*/ 6 w 8"/>
                <a:gd name="T45" fmla="*/ 0 h 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8"/>
                <a:gd name="T70" fmla="*/ 0 h 3"/>
                <a:gd name="T71" fmla="*/ 8 w 8"/>
                <a:gd name="T72" fmla="*/ 3 h 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8" h="3">
                  <a:moveTo>
                    <a:pt x="6" y="0"/>
                  </a:moveTo>
                  <a:lnTo>
                    <a:pt x="4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  <a:lnTo>
                    <a:pt x="2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3" y="1"/>
                  </a:lnTo>
                  <a:lnTo>
                    <a:pt x="5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6" y="1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8" name="Freeform 719"/>
            <p:cNvSpPr>
              <a:spLocks/>
            </p:cNvSpPr>
            <p:nvPr/>
          </p:nvSpPr>
          <p:spPr bwMode="auto">
            <a:xfrm>
              <a:off x="784" y="3702"/>
              <a:ext cx="25" cy="23"/>
            </a:xfrm>
            <a:custGeom>
              <a:avLst/>
              <a:gdLst>
                <a:gd name="T0" fmla="*/ 12 w 25"/>
                <a:gd name="T1" fmla="*/ 2 h 23"/>
                <a:gd name="T2" fmla="*/ 11 w 25"/>
                <a:gd name="T3" fmla="*/ 4 h 23"/>
                <a:gd name="T4" fmla="*/ 10 w 25"/>
                <a:gd name="T5" fmla="*/ 6 h 23"/>
                <a:gd name="T6" fmla="*/ 10 w 25"/>
                <a:gd name="T7" fmla="*/ 7 h 23"/>
                <a:gd name="T8" fmla="*/ 10 w 25"/>
                <a:gd name="T9" fmla="*/ 9 h 23"/>
                <a:gd name="T10" fmla="*/ 10 w 25"/>
                <a:gd name="T11" fmla="*/ 9 h 23"/>
                <a:gd name="T12" fmla="*/ 10 w 25"/>
                <a:gd name="T13" fmla="*/ 11 h 23"/>
                <a:gd name="T14" fmla="*/ 8 w 25"/>
                <a:gd name="T15" fmla="*/ 11 h 23"/>
                <a:gd name="T16" fmla="*/ 6 w 25"/>
                <a:gd name="T17" fmla="*/ 11 h 23"/>
                <a:gd name="T18" fmla="*/ 5 w 25"/>
                <a:gd name="T19" fmla="*/ 11 h 23"/>
                <a:gd name="T20" fmla="*/ 3 w 25"/>
                <a:gd name="T21" fmla="*/ 11 h 23"/>
                <a:gd name="T22" fmla="*/ 2 w 25"/>
                <a:gd name="T23" fmla="*/ 12 h 23"/>
                <a:gd name="T24" fmla="*/ 1 w 25"/>
                <a:gd name="T25" fmla="*/ 13 h 23"/>
                <a:gd name="T26" fmla="*/ 0 w 25"/>
                <a:gd name="T27" fmla="*/ 15 h 23"/>
                <a:gd name="T28" fmla="*/ 2 w 25"/>
                <a:gd name="T29" fmla="*/ 14 h 23"/>
                <a:gd name="T30" fmla="*/ 3 w 25"/>
                <a:gd name="T31" fmla="*/ 13 h 23"/>
                <a:gd name="T32" fmla="*/ 6 w 25"/>
                <a:gd name="T33" fmla="*/ 13 h 23"/>
                <a:gd name="T34" fmla="*/ 7 w 25"/>
                <a:gd name="T35" fmla="*/ 13 h 23"/>
                <a:gd name="T36" fmla="*/ 9 w 25"/>
                <a:gd name="T37" fmla="*/ 13 h 23"/>
                <a:gd name="T38" fmla="*/ 10 w 25"/>
                <a:gd name="T39" fmla="*/ 13 h 23"/>
                <a:gd name="T40" fmla="*/ 10 w 25"/>
                <a:gd name="T41" fmla="*/ 15 h 23"/>
                <a:gd name="T42" fmla="*/ 10 w 25"/>
                <a:gd name="T43" fmla="*/ 17 h 23"/>
                <a:gd name="T44" fmla="*/ 10 w 25"/>
                <a:gd name="T45" fmla="*/ 18 h 23"/>
                <a:gd name="T46" fmla="*/ 9 w 25"/>
                <a:gd name="T47" fmla="*/ 20 h 23"/>
                <a:gd name="T48" fmla="*/ 9 w 25"/>
                <a:gd name="T49" fmla="*/ 21 h 23"/>
                <a:gd name="T50" fmla="*/ 10 w 25"/>
                <a:gd name="T51" fmla="*/ 22 h 23"/>
                <a:gd name="T52" fmla="*/ 11 w 25"/>
                <a:gd name="T53" fmla="*/ 22 h 23"/>
                <a:gd name="T54" fmla="*/ 11 w 25"/>
                <a:gd name="T55" fmla="*/ 20 h 23"/>
                <a:gd name="T56" fmla="*/ 11 w 25"/>
                <a:gd name="T57" fmla="*/ 13 h 23"/>
                <a:gd name="T58" fmla="*/ 13 w 25"/>
                <a:gd name="T59" fmla="*/ 13 h 23"/>
                <a:gd name="T60" fmla="*/ 14 w 25"/>
                <a:gd name="T61" fmla="*/ 13 h 23"/>
                <a:gd name="T62" fmla="*/ 16 w 25"/>
                <a:gd name="T63" fmla="*/ 13 h 23"/>
                <a:gd name="T64" fmla="*/ 18 w 25"/>
                <a:gd name="T65" fmla="*/ 13 h 23"/>
                <a:gd name="T66" fmla="*/ 19 w 25"/>
                <a:gd name="T67" fmla="*/ 13 h 23"/>
                <a:gd name="T68" fmla="*/ 21 w 25"/>
                <a:gd name="T69" fmla="*/ 13 h 23"/>
                <a:gd name="T70" fmla="*/ 22 w 25"/>
                <a:gd name="T71" fmla="*/ 14 h 23"/>
                <a:gd name="T72" fmla="*/ 23 w 25"/>
                <a:gd name="T73" fmla="*/ 15 h 23"/>
                <a:gd name="T74" fmla="*/ 24 w 25"/>
                <a:gd name="T75" fmla="*/ 14 h 23"/>
                <a:gd name="T76" fmla="*/ 22 w 25"/>
                <a:gd name="T77" fmla="*/ 13 h 23"/>
                <a:gd name="T78" fmla="*/ 21 w 25"/>
                <a:gd name="T79" fmla="*/ 12 h 23"/>
                <a:gd name="T80" fmla="*/ 19 w 25"/>
                <a:gd name="T81" fmla="*/ 12 h 23"/>
                <a:gd name="T82" fmla="*/ 18 w 25"/>
                <a:gd name="T83" fmla="*/ 11 h 23"/>
                <a:gd name="T84" fmla="*/ 17 w 25"/>
                <a:gd name="T85" fmla="*/ 11 h 23"/>
                <a:gd name="T86" fmla="*/ 15 w 25"/>
                <a:gd name="T87" fmla="*/ 11 h 23"/>
                <a:gd name="T88" fmla="*/ 14 w 25"/>
                <a:gd name="T89" fmla="*/ 11 h 23"/>
                <a:gd name="T90" fmla="*/ 12 w 25"/>
                <a:gd name="T91" fmla="*/ 10 h 23"/>
                <a:gd name="T92" fmla="*/ 12 w 25"/>
                <a:gd name="T93" fmla="*/ 9 h 23"/>
                <a:gd name="T94" fmla="*/ 13 w 25"/>
                <a:gd name="T95" fmla="*/ 7 h 23"/>
                <a:gd name="T96" fmla="*/ 13 w 25"/>
                <a:gd name="T97" fmla="*/ 6 h 23"/>
                <a:gd name="T98" fmla="*/ 14 w 25"/>
                <a:gd name="T99" fmla="*/ 4 h 23"/>
                <a:gd name="T100" fmla="*/ 14 w 25"/>
                <a:gd name="T101" fmla="*/ 2 h 23"/>
                <a:gd name="T102" fmla="*/ 14 w 25"/>
                <a:gd name="T103" fmla="*/ 1 h 23"/>
                <a:gd name="T104" fmla="*/ 13 w 25"/>
                <a:gd name="T105" fmla="*/ 0 h 23"/>
                <a:gd name="T106" fmla="*/ 12 w 25"/>
                <a:gd name="T107" fmla="*/ 1 h 2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5"/>
                <a:gd name="T163" fmla="*/ 0 h 23"/>
                <a:gd name="T164" fmla="*/ 25 w 25"/>
                <a:gd name="T165" fmla="*/ 23 h 2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5" h="23">
                  <a:moveTo>
                    <a:pt x="12" y="1"/>
                  </a:moveTo>
                  <a:lnTo>
                    <a:pt x="12" y="2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10" y="8"/>
                  </a:lnTo>
                  <a:lnTo>
                    <a:pt x="10" y="9"/>
                  </a:lnTo>
                  <a:lnTo>
                    <a:pt x="10" y="10"/>
                  </a:lnTo>
                  <a:lnTo>
                    <a:pt x="10" y="11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2" y="12"/>
                  </a:lnTo>
                  <a:lnTo>
                    <a:pt x="1" y="13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0" y="13"/>
                  </a:lnTo>
                  <a:lnTo>
                    <a:pt x="10" y="14"/>
                  </a:lnTo>
                  <a:lnTo>
                    <a:pt x="10" y="15"/>
                  </a:lnTo>
                  <a:lnTo>
                    <a:pt x="10" y="16"/>
                  </a:lnTo>
                  <a:lnTo>
                    <a:pt x="10" y="17"/>
                  </a:lnTo>
                  <a:lnTo>
                    <a:pt x="10" y="18"/>
                  </a:lnTo>
                  <a:lnTo>
                    <a:pt x="9" y="19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10" y="21"/>
                  </a:lnTo>
                  <a:lnTo>
                    <a:pt x="10" y="22"/>
                  </a:lnTo>
                  <a:lnTo>
                    <a:pt x="11" y="22"/>
                  </a:lnTo>
                  <a:lnTo>
                    <a:pt x="11" y="21"/>
                  </a:lnTo>
                  <a:lnTo>
                    <a:pt x="11" y="20"/>
                  </a:lnTo>
                  <a:lnTo>
                    <a:pt x="11" y="14"/>
                  </a:lnTo>
                  <a:lnTo>
                    <a:pt x="11" y="13"/>
                  </a:lnTo>
                  <a:lnTo>
                    <a:pt x="12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7" y="13"/>
                  </a:lnTo>
                  <a:lnTo>
                    <a:pt x="18" y="13"/>
                  </a:lnTo>
                  <a:lnTo>
                    <a:pt x="19" y="13"/>
                  </a:lnTo>
                  <a:lnTo>
                    <a:pt x="20" y="13"/>
                  </a:lnTo>
                  <a:lnTo>
                    <a:pt x="21" y="13"/>
                  </a:lnTo>
                  <a:lnTo>
                    <a:pt x="22" y="13"/>
                  </a:lnTo>
                  <a:lnTo>
                    <a:pt x="22" y="14"/>
                  </a:lnTo>
                  <a:lnTo>
                    <a:pt x="23" y="14"/>
                  </a:lnTo>
                  <a:lnTo>
                    <a:pt x="23" y="15"/>
                  </a:lnTo>
                  <a:lnTo>
                    <a:pt x="24" y="15"/>
                  </a:lnTo>
                  <a:lnTo>
                    <a:pt x="24" y="14"/>
                  </a:lnTo>
                  <a:lnTo>
                    <a:pt x="23" y="14"/>
                  </a:lnTo>
                  <a:lnTo>
                    <a:pt x="22" y="13"/>
                  </a:lnTo>
                  <a:lnTo>
                    <a:pt x="21" y="12"/>
                  </a:lnTo>
                  <a:lnTo>
                    <a:pt x="20" y="12"/>
                  </a:lnTo>
                  <a:lnTo>
                    <a:pt x="19" y="12"/>
                  </a:lnTo>
                  <a:lnTo>
                    <a:pt x="19" y="11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4" y="11"/>
                  </a:lnTo>
                  <a:lnTo>
                    <a:pt x="13" y="10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2" y="8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4" y="3"/>
                  </a:lnTo>
                  <a:lnTo>
                    <a:pt x="14" y="2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2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9" name="Freeform 720"/>
            <p:cNvSpPr>
              <a:spLocks/>
            </p:cNvSpPr>
            <p:nvPr/>
          </p:nvSpPr>
          <p:spPr bwMode="auto">
            <a:xfrm>
              <a:off x="828" y="3701"/>
              <a:ext cx="25" cy="23"/>
            </a:xfrm>
            <a:custGeom>
              <a:avLst/>
              <a:gdLst>
                <a:gd name="T0" fmla="*/ 12 w 25"/>
                <a:gd name="T1" fmla="*/ 2 h 23"/>
                <a:gd name="T2" fmla="*/ 12 w 25"/>
                <a:gd name="T3" fmla="*/ 4 h 23"/>
                <a:gd name="T4" fmla="*/ 11 w 25"/>
                <a:gd name="T5" fmla="*/ 7 h 23"/>
                <a:gd name="T6" fmla="*/ 10 w 25"/>
                <a:gd name="T7" fmla="*/ 8 h 23"/>
                <a:gd name="T8" fmla="*/ 10 w 25"/>
                <a:gd name="T9" fmla="*/ 9 h 23"/>
                <a:gd name="T10" fmla="*/ 10 w 25"/>
                <a:gd name="T11" fmla="*/ 11 h 23"/>
                <a:gd name="T12" fmla="*/ 9 w 25"/>
                <a:gd name="T13" fmla="*/ 11 h 23"/>
                <a:gd name="T14" fmla="*/ 7 w 25"/>
                <a:gd name="T15" fmla="*/ 11 h 23"/>
                <a:gd name="T16" fmla="*/ 6 w 25"/>
                <a:gd name="T17" fmla="*/ 11 h 23"/>
                <a:gd name="T18" fmla="*/ 4 w 25"/>
                <a:gd name="T19" fmla="*/ 11 h 23"/>
                <a:gd name="T20" fmla="*/ 2 w 25"/>
                <a:gd name="T21" fmla="*/ 12 h 23"/>
                <a:gd name="T22" fmla="*/ 2 w 25"/>
                <a:gd name="T23" fmla="*/ 13 h 23"/>
                <a:gd name="T24" fmla="*/ 1 w 25"/>
                <a:gd name="T25" fmla="*/ 15 h 23"/>
                <a:gd name="T26" fmla="*/ 1 w 25"/>
                <a:gd name="T27" fmla="*/ 15 h 23"/>
                <a:gd name="T28" fmla="*/ 2 w 25"/>
                <a:gd name="T29" fmla="*/ 14 h 23"/>
                <a:gd name="T30" fmla="*/ 3 w 25"/>
                <a:gd name="T31" fmla="*/ 13 h 23"/>
                <a:gd name="T32" fmla="*/ 5 w 25"/>
                <a:gd name="T33" fmla="*/ 13 h 23"/>
                <a:gd name="T34" fmla="*/ 7 w 25"/>
                <a:gd name="T35" fmla="*/ 13 h 23"/>
                <a:gd name="T36" fmla="*/ 9 w 25"/>
                <a:gd name="T37" fmla="*/ 13 h 23"/>
                <a:gd name="T38" fmla="*/ 10 w 25"/>
                <a:gd name="T39" fmla="*/ 13 h 23"/>
                <a:gd name="T40" fmla="*/ 10 w 25"/>
                <a:gd name="T41" fmla="*/ 15 h 23"/>
                <a:gd name="T42" fmla="*/ 10 w 25"/>
                <a:gd name="T43" fmla="*/ 17 h 23"/>
                <a:gd name="T44" fmla="*/ 10 w 25"/>
                <a:gd name="T45" fmla="*/ 17 h 23"/>
                <a:gd name="T46" fmla="*/ 10 w 25"/>
                <a:gd name="T47" fmla="*/ 19 h 23"/>
                <a:gd name="T48" fmla="*/ 10 w 25"/>
                <a:gd name="T49" fmla="*/ 20 h 23"/>
                <a:gd name="T50" fmla="*/ 10 w 25"/>
                <a:gd name="T51" fmla="*/ 22 h 23"/>
                <a:gd name="T52" fmla="*/ 11 w 25"/>
                <a:gd name="T53" fmla="*/ 22 h 23"/>
                <a:gd name="T54" fmla="*/ 12 w 25"/>
                <a:gd name="T55" fmla="*/ 20 h 23"/>
                <a:gd name="T56" fmla="*/ 12 w 25"/>
                <a:gd name="T57" fmla="*/ 13 h 23"/>
                <a:gd name="T58" fmla="*/ 14 w 25"/>
                <a:gd name="T59" fmla="*/ 13 h 23"/>
                <a:gd name="T60" fmla="*/ 15 w 25"/>
                <a:gd name="T61" fmla="*/ 13 h 23"/>
                <a:gd name="T62" fmla="*/ 17 w 25"/>
                <a:gd name="T63" fmla="*/ 13 h 23"/>
                <a:gd name="T64" fmla="*/ 18 w 25"/>
                <a:gd name="T65" fmla="*/ 13 h 23"/>
                <a:gd name="T66" fmla="*/ 20 w 25"/>
                <a:gd name="T67" fmla="*/ 13 h 23"/>
                <a:gd name="T68" fmla="*/ 22 w 25"/>
                <a:gd name="T69" fmla="*/ 13 h 23"/>
                <a:gd name="T70" fmla="*/ 23 w 25"/>
                <a:gd name="T71" fmla="*/ 14 h 23"/>
                <a:gd name="T72" fmla="*/ 24 w 25"/>
                <a:gd name="T73" fmla="*/ 14 h 23"/>
                <a:gd name="T74" fmla="*/ 23 w 25"/>
                <a:gd name="T75" fmla="*/ 13 h 23"/>
                <a:gd name="T76" fmla="*/ 22 w 25"/>
                <a:gd name="T77" fmla="*/ 13 h 23"/>
                <a:gd name="T78" fmla="*/ 21 w 25"/>
                <a:gd name="T79" fmla="*/ 12 h 23"/>
                <a:gd name="T80" fmla="*/ 19 w 25"/>
                <a:gd name="T81" fmla="*/ 11 h 23"/>
                <a:gd name="T82" fmla="*/ 18 w 25"/>
                <a:gd name="T83" fmla="*/ 11 h 23"/>
                <a:gd name="T84" fmla="*/ 16 w 25"/>
                <a:gd name="T85" fmla="*/ 11 h 23"/>
                <a:gd name="T86" fmla="*/ 14 w 25"/>
                <a:gd name="T87" fmla="*/ 11 h 23"/>
                <a:gd name="T88" fmla="*/ 14 w 25"/>
                <a:gd name="T89" fmla="*/ 10 h 23"/>
                <a:gd name="T90" fmla="*/ 13 w 25"/>
                <a:gd name="T91" fmla="*/ 9 h 23"/>
                <a:gd name="T92" fmla="*/ 13 w 25"/>
                <a:gd name="T93" fmla="*/ 8 h 23"/>
                <a:gd name="T94" fmla="*/ 14 w 25"/>
                <a:gd name="T95" fmla="*/ 6 h 23"/>
                <a:gd name="T96" fmla="*/ 14 w 25"/>
                <a:gd name="T97" fmla="*/ 4 h 23"/>
                <a:gd name="T98" fmla="*/ 14 w 25"/>
                <a:gd name="T99" fmla="*/ 2 h 23"/>
                <a:gd name="T100" fmla="*/ 14 w 25"/>
                <a:gd name="T101" fmla="*/ 1 h 23"/>
                <a:gd name="T102" fmla="*/ 13 w 25"/>
                <a:gd name="T103" fmla="*/ 1 h 2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5"/>
                <a:gd name="T157" fmla="*/ 0 h 23"/>
                <a:gd name="T158" fmla="*/ 25 w 25"/>
                <a:gd name="T159" fmla="*/ 23 h 2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5" h="23">
                  <a:moveTo>
                    <a:pt x="13" y="2"/>
                  </a:moveTo>
                  <a:lnTo>
                    <a:pt x="12" y="2"/>
                  </a:lnTo>
                  <a:lnTo>
                    <a:pt x="12" y="3"/>
                  </a:lnTo>
                  <a:lnTo>
                    <a:pt x="12" y="4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8"/>
                  </a:lnTo>
                  <a:lnTo>
                    <a:pt x="10" y="9"/>
                  </a:lnTo>
                  <a:lnTo>
                    <a:pt x="10" y="10"/>
                  </a:lnTo>
                  <a:lnTo>
                    <a:pt x="10" y="11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0" y="13"/>
                  </a:lnTo>
                  <a:lnTo>
                    <a:pt x="10" y="14"/>
                  </a:lnTo>
                  <a:lnTo>
                    <a:pt x="10" y="15"/>
                  </a:lnTo>
                  <a:lnTo>
                    <a:pt x="10" y="16"/>
                  </a:lnTo>
                  <a:lnTo>
                    <a:pt x="10" y="17"/>
                  </a:lnTo>
                  <a:lnTo>
                    <a:pt x="10" y="18"/>
                  </a:lnTo>
                  <a:lnTo>
                    <a:pt x="10" y="19"/>
                  </a:lnTo>
                  <a:lnTo>
                    <a:pt x="10" y="20"/>
                  </a:lnTo>
                  <a:lnTo>
                    <a:pt x="10" y="21"/>
                  </a:lnTo>
                  <a:lnTo>
                    <a:pt x="10" y="22"/>
                  </a:lnTo>
                  <a:lnTo>
                    <a:pt x="11" y="22"/>
                  </a:lnTo>
                  <a:lnTo>
                    <a:pt x="12" y="21"/>
                  </a:lnTo>
                  <a:lnTo>
                    <a:pt x="12" y="20"/>
                  </a:lnTo>
                  <a:lnTo>
                    <a:pt x="12" y="14"/>
                  </a:lnTo>
                  <a:lnTo>
                    <a:pt x="12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7" y="13"/>
                  </a:lnTo>
                  <a:lnTo>
                    <a:pt x="18" y="13"/>
                  </a:lnTo>
                  <a:lnTo>
                    <a:pt x="19" y="13"/>
                  </a:lnTo>
                  <a:lnTo>
                    <a:pt x="20" y="13"/>
                  </a:lnTo>
                  <a:lnTo>
                    <a:pt x="21" y="13"/>
                  </a:lnTo>
                  <a:lnTo>
                    <a:pt x="22" y="13"/>
                  </a:lnTo>
                  <a:lnTo>
                    <a:pt x="23" y="14"/>
                  </a:lnTo>
                  <a:lnTo>
                    <a:pt x="24" y="15"/>
                  </a:lnTo>
                  <a:lnTo>
                    <a:pt x="24" y="14"/>
                  </a:lnTo>
                  <a:lnTo>
                    <a:pt x="23" y="14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2"/>
                  </a:lnTo>
                  <a:lnTo>
                    <a:pt x="21" y="12"/>
                  </a:lnTo>
                  <a:lnTo>
                    <a:pt x="20" y="12"/>
                  </a:lnTo>
                  <a:lnTo>
                    <a:pt x="19" y="11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4" y="11"/>
                  </a:lnTo>
                  <a:lnTo>
                    <a:pt x="14" y="10"/>
                  </a:lnTo>
                  <a:lnTo>
                    <a:pt x="13" y="10"/>
                  </a:lnTo>
                  <a:lnTo>
                    <a:pt x="13" y="9"/>
                  </a:lnTo>
                  <a:lnTo>
                    <a:pt x="13" y="8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4" y="5"/>
                  </a:lnTo>
                  <a:lnTo>
                    <a:pt x="14" y="4"/>
                  </a:lnTo>
                  <a:lnTo>
                    <a:pt x="14" y="3"/>
                  </a:lnTo>
                  <a:lnTo>
                    <a:pt x="14" y="2"/>
                  </a:lnTo>
                  <a:lnTo>
                    <a:pt x="14" y="1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3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0" name="Freeform 721"/>
            <p:cNvSpPr>
              <a:spLocks/>
            </p:cNvSpPr>
            <p:nvPr/>
          </p:nvSpPr>
          <p:spPr bwMode="auto">
            <a:xfrm>
              <a:off x="784" y="3485"/>
              <a:ext cx="2" cy="1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0 w 2"/>
                <a:gd name="T9" fmla="*/ 0 h 1"/>
                <a:gd name="T10" fmla="*/ 0 w 2"/>
                <a:gd name="T11" fmla="*/ 0 h 1"/>
                <a:gd name="T12" fmla="*/ 0 w 2"/>
                <a:gd name="T13" fmla="*/ 0 h 1"/>
                <a:gd name="T14" fmla="*/ 0 w 2"/>
                <a:gd name="T15" fmla="*/ 0 h 1"/>
                <a:gd name="T16" fmla="*/ 0 w 2"/>
                <a:gd name="T17" fmla="*/ 0 h 1"/>
                <a:gd name="T18" fmla="*/ 0 w 2"/>
                <a:gd name="T19" fmla="*/ 0 h 1"/>
                <a:gd name="T20" fmla="*/ 1 w 2"/>
                <a:gd name="T21" fmla="*/ 0 h 1"/>
                <a:gd name="T22" fmla="*/ 1 w 2"/>
                <a:gd name="T23" fmla="*/ 0 h 1"/>
                <a:gd name="T24" fmla="*/ 1 w 2"/>
                <a:gd name="T25" fmla="*/ 0 h 1"/>
                <a:gd name="T26" fmla="*/ 1 w 2"/>
                <a:gd name="T27" fmla="*/ 0 h 1"/>
                <a:gd name="T28" fmla="*/ 1 w 2"/>
                <a:gd name="T29" fmla="*/ 0 h 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"/>
                <a:gd name="T46" fmla="*/ 0 h 1"/>
                <a:gd name="T47" fmla="*/ 2 w 2"/>
                <a:gd name="T48" fmla="*/ 1 h 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" h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1" name="Freeform 722"/>
            <p:cNvSpPr>
              <a:spLocks/>
            </p:cNvSpPr>
            <p:nvPr/>
          </p:nvSpPr>
          <p:spPr bwMode="auto">
            <a:xfrm>
              <a:off x="832" y="3487"/>
              <a:ext cx="3" cy="2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1 w 3"/>
                <a:gd name="T5" fmla="*/ 1 h 2"/>
                <a:gd name="T6" fmla="*/ 0 w 3"/>
                <a:gd name="T7" fmla="*/ 1 h 2"/>
                <a:gd name="T8" fmla="*/ 0 w 3"/>
                <a:gd name="T9" fmla="*/ 1 h 2"/>
                <a:gd name="T10" fmla="*/ 0 w 3"/>
                <a:gd name="T11" fmla="*/ 1 h 2"/>
                <a:gd name="T12" fmla="*/ 0 w 3"/>
                <a:gd name="T13" fmla="*/ 0 h 2"/>
                <a:gd name="T14" fmla="*/ 0 w 3"/>
                <a:gd name="T15" fmla="*/ 0 h 2"/>
                <a:gd name="T16" fmla="*/ 0 w 3"/>
                <a:gd name="T17" fmla="*/ 0 h 2"/>
                <a:gd name="T18" fmla="*/ 0 w 3"/>
                <a:gd name="T19" fmla="*/ 0 h 2"/>
                <a:gd name="T20" fmla="*/ 1 w 3"/>
                <a:gd name="T21" fmla="*/ 0 h 2"/>
                <a:gd name="T22" fmla="*/ 1 w 3"/>
                <a:gd name="T23" fmla="*/ 0 h 2"/>
                <a:gd name="T24" fmla="*/ 2 w 3"/>
                <a:gd name="T25" fmla="*/ 0 h 2"/>
                <a:gd name="T26" fmla="*/ 2 w 3"/>
                <a:gd name="T27" fmla="*/ 0 h 2"/>
                <a:gd name="T28" fmla="*/ 2 w 3"/>
                <a:gd name="T29" fmla="*/ 0 h 2"/>
                <a:gd name="T30" fmla="*/ 2 w 3"/>
                <a:gd name="T31" fmla="*/ 1 h 2"/>
                <a:gd name="T32" fmla="*/ 2 w 3"/>
                <a:gd name="T33" fmla="*/ 1 h 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2"/>
                <a:gd name="T53" fmla="*/ 3 w 3"/>
                <a:gd name="T54" fmla="*/ 2 h 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2">
                  <a:moveTo>
                    <a:pt x="2" y="1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2" name="Freeform 723"/>
            <p:cNvSpPr>
              <a:spLocks/>
            </p:cNvSpPr>
            <p:nvPr/>
          </p:nvSpPr>
          <p:spPr bwMode="auto">
            <a:xfrm>
              <a:off x="858" y="3458"/>
              <a:ext cx="12" cy="20"/>
            </a:xfrm>
            <a:custGeom>
              <a:avLst/>
              <a:gdLst>
                <a:gd name="T0" fmla="*/ 9 w 12"/>
                <a:gd name="T1" fmla="*/ 14 h 20"/>
                <a:gd name="T2" fmla="*/ 8 w 12"/>
                <a:gd name="T3" fmla="*/ 16 h 20"/>
                <a:gd name="T4" fmla="*/ 8 w 12"/>
                <a:gd name="T5" fmla="*/ 17 h 20"/>
                <a:gd name="T6" fmla="*/ 7 w 12"/>
                <a:gd name="T7" fmla="*/ 18 h 20"/>
                <a:gd name="T8" fmla="*/ 6 w 12"/>
                <a:gd name="T9" fmla="*/ 18 h 20"/>
                <a:gd name="T10" fmla="*/ 5 w 12"/>
                <a:gd name="T11" fmla="*/ 19 h 20"/>
                <a:gd name="T12" fmla="*/ 4 w 12"/>
                <a:gd name="T13" fmla="*/ 19 h 20"/>
                <a:gd name="T14" fmla="*/ 3 w 12"/>
                <a:gd name="T15" fmla="*/ 18 h 20"/>
                <a:gd name="T16" fmla="*/ 2 w 12"/>
                <a:gd name="T17" fmla="*/ 17 h 20"/>
                <a:gd name="T18" fmla="*/ 1 w 12"/>
                <a:gd name="T19" fmla="*/ 17 h 20"/>
                <a:gd name="T20" fmla="*/ 1 w 12"/>
                <a:gd name="T21" fmla="*/ 15 h 20"/>
                <a:gd name="T22" fmla="*/ 0 w 12"/>
                <a:gd name="T23" fmla="*/ 13 h 20"/>
                <a:gd name="T24" fmla="*/ 0 w 12"/>
                <a:gd name="T25" fmla="*/ 11 h 20"/>
                <a:gd name="T26" fmla="*/ 1 w 12"/>
                <a:gd name="T27" fmla="*/ 10 h 20"/>
                <a:gd name="T28" fmla="*/ 1 w 12"/>
                <a:gd name="T29" fmla="*/ 8 h 20"/>
                <a:gd name="T30" fmla="*/ 1 w 12"/>
                <a:gd name="T31" fmla="*/ 7 h 20"/>
                <a:gd name="T32" fmla="*/ 1 w 12"/>
                <a:gd name="T33" fmla="*/ 5 h 20"/>
                <a:gd name="T34" fmla="*/ 2 w 12"/>
                <a:gd name="T35" fmla="*/ 4 h 20"/>
                <a:gd name="T36" fmla="*/ 3 w 12"/>
                <a:gd name="T37" fmla="*/ 2 h 20"/>
                <a:gd name="T38" fmla="*/ 3 w 12"/>
                <a:gd name="T39" fmla="*/ 2 h 20"/>
                <a:gd name="T40" fmla="*/ 5 w 12"/>
                <a:gd name="T41" fmla="*/ 0 h 20"/>
                <a:gd name="T42" fmla="*/ 6 w 12"/>
                <a:gd name="T43" fmla="*/ 0 h 20"/>
                <a:gd name="T44" fmla="*/ 7 w 12"/>
                <a:gd name="T45" fmla="*/ 0 h 20"/>
                <a:gd name="T46" fmla="*/ 8 w 12"/>
                <a:gd name="T47" fmla="*/ 0 h 20"/>
                <a:gd name="T48" fmla="*/ 10 w 12"/>
                <a:gd name="T49" fmla="*/ 2 h 20"/>
                <a:gd name="T50" fmla="*/ 10 w 12"/>
                <a:gd name="T51" fmla="*/ 3 h 20"/>
                <a:gd name="T52" fmla="*/ 11 w 12"/>
                <a:gd name="T53" fmla="*/ 5 h 20"/>
                <a:gd name="T54" fmla="*/ 11 w 12"/>
                <a:gd name="T55" fmla="*/ 6 h 20"/>
                <a:gd name="T56" fmla="*/ 11 w 12"/>
                <a:gd name="T57" fmla="*/ 8 h 20"/>
                <a:gd name="T58" fmla="*/ 11 w 12"/>
                <a:gd name="T59" fmla="*/ 9 h 20"/>
                <a:gd name="T60" fmla="*/ 10 w 12"/>
                <a:gd name="T61" fmla="*/ 11 h 20"/>
                <a:gd name="T62" fmla="*/ 10 w 12"/>
                <a:gd name="T63" fmla="*/ 12 h 20"/>
                <a:gd name="T64" fmla="*/ 10 w 12"/>
                <a:gd name="T65" fmla="*/ 13 h 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2"/>
                <a:gd name="T100" fmla="*/ 0 h 20"/>
                <a:gd name="T101" fmla="*/ 12 w 12"/>
                <a:gd name="T102" fmla="*/ 20 h 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2" h="20">
                  <a:moveTo>
                    <a:pt x="10" y="14"/>
                  </a:moveTo>
                  <a:lnTo>
                    <a:pt x="9" y="14"/>
                  </a:lnTo>
                  <a:lnTo>
                    <a:pt x="9" y="15"/>
                  </a:lnTo>
                  <a:lnTo>
                    <a:pt x="8" y="16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7" y="18"/>
                  </a:lnTo>
                  <a:lnTo>
                    <a:pt x="6" y="18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2" y="4"/>
                  </a:lnTo>
                  <a:lnTo>
                    <a:pt x="2" y="3"/>
                  </a:lnTo>
                  <a:lnTo>
                    <a:pt x="3" y="2"/>
                  </a:lnTo>
                  <a:lnTo>
                    <a:pt x="4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0" y="11"/>
                  </a:lnTo>
                  <a:lnTo>
                    <a:pt x="10" y="12"/>
                  </a:lnTo>
                  <a:lnTo>
                    <a:pt x="10" y="13"/>
                  </a:lnTo>
                  <a:lnTo>
                    <a:pt x="10" y="14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6390" name="Group 821"/>
          <p:cNvGrpSpPr>
            <a:grpSpLocks/>
          </p:cNvGrpSpPr>
          <p:nvPr/>
        </p:nvGrpSpPr>
        <p:grpSpPr bwMode="auto">
          <a:xfrm>
            <a:off x="1998663" y="5751513"/>
            <a:ext cx="625475" cy="625475"/>
            <a:chOff x="1259" y="3459"/>
            <a:chExt cx="394" cy="394"/>
          </a:xfrm>
        </p:grpSpPr>
        <p:sp>
          <p:nvSpPr>
            <p:cNvPr id="56392" name="Freeform 725"/>
            <p:cNvSpPr>
              <a:spLocks/>
            </p:cNvSpPr>
            <p:nvPr/>
          </p:nvSpPr>
          <p:spPr bwMode="auto">
            <a:xfrm>
              <a:off x="1259" y="3459"/>
              <a:ext cx="388" cy="388"/>
            </a:xfrm>
            <a:custGeom>
              <a:avLst/>
              <a:gdLst>
                <a:gd name="T0" fmla="*/ 214 w 388"/>
                <a:gd name="T1" fmla="*/ 386 h 388"/>
                <a:gd name="T2" fmla="*/ 251 w 388"/>
                <a:gd name="T3" fmla="*/ 378 h 388"/>
                <a:gd name="T4" fmla="*/ 286 w 388"/>
                <a:gd name="T5" fmla="*/ 363 h 388"/>
                <a:gd name="T6" fmla="*/ 317 w 388"/>
                <a:gd name="T7" fmla="*/ 343 h 388"/>
                <a:gd name="T8" fmla="*/ 343 w 388"/>
                <a:gd name="T9" fmla="*/ 316 h 388"/>
                <a:gd name="T10" fmla="*/ 363 w 388"/>
                <a:gd name="T11" fmla="*/ 286 h 388"/>
                <a:gd name="T12" fmla="*/ 378 w 388"/>
                <a:gd name="T13" fmla="*/ 251 h 388"/>
                <a:gd name="T14" fmla="*/ 386 w 388"/>
                <a:gd name="T15" fmla="*/ 213 h 388"/>
                <a:gd name="T16" fmla="*/ 386 w 388"/>
                <a:gd name="T17" fmla="*/ 173 h 388"/>
                <a:gd name="T18" fmla="*/ 378 w 388"/>
                <a:gd name="T19" fmla="*/ 136 h 388"/>
                <a:gd name="T20" fmla="*/ 363 w 388"/>
                <a:gd name="T21" fmla="*/ 101 h 388"/>
                <a:gd name="T22" fmla="*/ 343 w 388"/>
                <a:gd name="T23" fmla="*/ 70 h 388"/>
                <a:gd name="T24" fmla="*/ 317 w 388"/>
                <a:gd name="T25" fmla="*/ 44 h 388"/>
                <a:gd name="T26" fmla="*/ 286 w 388"/>
                <a:gd name="T27" fmla="*/ 24 h 388"/>
                <a:gd name="T28" fmla="*/ 251 w 388"/>
                <a:gd name="T29" fmla="*/ 9 h 388"/>
                <a:gd name="T30" fmla="*/ 214 w 388"/>
                <a:gd name="T31" fmla="*/ 1 h 388"/>
                <a:gd name="T32" fmla="*/ 174 w 388"/>
                <a:gd name="T33" fmla="*/ 1 h 388"/>
                <a:gd name="T34" fmla="*/ 136 w 388"/>
                <a:gd name="T35" fmla="*/ 9 h 388"/>
                <a:gd name="T36" fmla="*/ 101 w 388"/>
                <a:gd name="T37" fmla="*/ 24 h 388"/>
                <a:gd name="T38" fmla="*/ 71 w 388"/>
                <a:gd name="T39" fmla="*/ 44 h 388"/>
                <a:gd name="T40" fmla="*/ 44 w 388"/>
                <a:gd name="T41" fmla="*/ 70 h 388"/>
                <a:gd name="T42" fmla="*/ 24 w 388"/>
                <a:gd name="T43" fmla="*/ 101 h 388"/>
                <a:gd name="T44" fmla="*/ 9 w 388"/>
                <a:gd name="T45" fmla="*/ 136 h 388"/>
                <a:gd name="T46" fmla="*/ 1 w 388"/>
                <a:gd name="T47" fmla="*/ 173 h 388"/>
                <a:gd name="T48" fmla="*/ 1 w 388"/>
                <a:gd name="T49" fmla="*/ 213 h 388"/>
                <a:gd name="T50" fmla="*/ 9 w 388"/>
                <a:gd name="T51" fmla="*/ 251 h 388"/>
                <a:gd name="T52" fmla="*/ 24 w 388"/>
                <a:gd name="T53" fmla="*/ 286 h 388"/>
                <a:gd name="T54" fmla="*/ 44 w 388"/>
                <a:gd name="T55" fmla="*/ 316 h 388"/>
                <a:gd name="T56" fmla="*/ 71 w 388"/>
                <a:gd name="T57" fmla="*/ 343 h 388"/>
                <a:gd name="T58" fmla="*/ 101 w 388"/>
                <a:gd name="T59" fmla="*/ 363 h 388"/>
                <a:gd name="T60" fmla="*/ 136 w 388"/>
                <a:gd name="T61" fmla="*/ 378 h 388"/>
                <a:gd name="T62" fmla="*/ 174 w 388"/>
                <a:gd name="T63" fmla="*/ 386 h 3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8"/>
                <a:gd name="T97" fmla="*/ 0 h 388"/>
                <a:gd name="T98" fmla="*/ 388 w 388"/>
                <a:gd name="T99" fmla="*/ 388 h 38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8" h="388">
                  <a:moveTo>
                    <a:pt x="194" y="387"/>
                  </a:moveTo>
                  <a:lnTo>
                    <a:pt x="214" y="386"/>
                  </a:lnTo>
                  <a:lnTo>
                    <a:pt x="232" y="383"/>
                  </a:lnTo>
                  <a:lnTo>
                    <a:pt x="251" y="378"/>
                  </a:lnTo>
                  <a:lnTo>
                    <a:pt x="269" y="371"/>
                  </a:lnTo>
                  <a:lnTo>
                    <a:pt x="286" y="363"/>
                  </a:lnTo>
                  <a:lnTo>
                    <a:pt x="302" y="354"/>
                  </a:lnTo>
                  <a:lnTo>
                    <a:pt x="317" y="343"/>
                  </a:lnTo>
                  <a:lnTo>
                    <a:pt x="331" y="330"/>
                  </a:lnTo>
                  <a:lnTo>
                    <a:pt x="343" y="316"/>
                  </a:lnTo>
                  <a:lnTo>
                    <a:pt x="355" y="301"/>
                  </a:lnTo>
                  <a:lnTo>
                    <a:pt x="363" y="286"/>
                  </a:lnTo>
                  <a:lnTo>
                    <a:pt x="372" y="269"/>
                  </a:lnTo>
                  <a:lnTo>
                    <a:pt x="378" y="251"/>
                  </a:lnTo>
                  <a:lnTo>
                    <a:pt x="383" y="232"/>
                  </a:lnTo>
                  <a:lnTo>
                    <a:pt x="386" y="213"/>
                  </a:lnTo>
                  <a:lnTo>
                    <a:pt x="387" y="193"/>
                  </a:lnTo>
                  <a:lnTo>
                    <a:pt x="386" y="173"/>
                  </a:lnTo>
                  <a:lnTo>
                    <a:pt x="383" y="155"/>
                  </a:lnTo>
                  <a:lnTo>
                    <a:pt x="378" y="136"/>
                  </a:lnTo>
                  <a:lnTo>
                    <a:pt x="372" y="118"/>
                  </a:lnTo>
                  <a:lnTo>
                    <a:pt x="363" y="101"/>
                  </a:lnTo>
                  <a:lnTo>
                    <a:pt x="355" y="86"/>
                  </a:lnTo>
                  <a:lnTo>
                    <a:pt x="343" y="70"/>
                  </a:lnTo>
                  <a:lnTo>
                    <a:pt x="331" y="57"/>
                  </a:lnTo>
                  <a:lnTo>
                    <a:pt x="317" y="44"/>
                  </a:lnTo>
                  <a:lnTo>
                    <a:pt x="302" y="32"/>
                  </a:lnTo>
                  <a:lnTo>
                    <a:pt x="286" y="24"/>
                  </a:lnTo>
                  <a:lnTo>
                    <a:pt x="269" y="15"/>
                  </a:lnTo>
                  <a:lnTo>
                    <a:pt x="251" y="9"/>
                  </a:lnTo>
                  <a:lnTo>
                    <a:pt x="232" y="4"/>
                  </a:lnTo>
                  <a:lnTo>
                    <a:pt x="214" y="1"/>
                  </a:lnTo>
                  <a:lnTo>
                    <a:pt x="194" y="0"/>
                  </a:lnTo>
                  <a:lnTo>
                    <a:pt x="174" y="1"/>
                  </a:lnTo>
                  <a:lnTo>
                    <a:pt x="155" y="4"/>
                  </a:lnTo>
                  <a:lnTo>
                    <a:pt x="136" y="9"/>
                  </a:lnTo>
                  <a:lnTo>
                    <a:pt x="118" y="15"/>
                  </a:lnTo>
                  <a:lnTo>
                    <a:pt x="101" y="24"/>
                  </a:lnTo>
                  <a:lnTo>
                    <a:pt x="86" y="32"/>
                  </a:lnTo>
                  <a:lnTo>
                    <a:pt x="71" y="44"/>
                  </a:lnTo>
                  <a:lnTo>
                    <a:pt x="57" y="57"/>
                  </a:lnTo>
                  <a:lnTo>
                    <a:pt x="44" y="70"/>
                  </a:lnTo>
                  <a:lnTo>
                    <a:pt x="33" y="86"/>
                  </a:lnTo>
                  <a:lnTo>
                    <a:pt x="24" y="101"/>
                  </a:lnTo>
                  <a:lnTo>
                    <a:pt x="16" y="118"/>
                  </a:lnTo>
                  <a:lnTo>
                    <a:pt x="9" y="136"/>
                  </a:lnTo>
                  <a:lnTo>
                    <a:pt x="4" y="155"/>
                  </a:lnTo>
                  <a:lnTo>
                    <a:pt x="1" y="173"/>
                  </a:lnTo>
                  <a:lnTo>
                    <a:pt x="0" y="193"/>
                  </a:lnTo>
                  <a:lnTo>
                    <a:pt x="1" y="213"/>
                  </a:lnTo>
                  <a:lnTo>
                    <a:pt x="4" y="232"/>
                  </a:lnTo>
                  <a:lnTo>
                    <a:pt x="9" y="251"/>
                  </a:lnTo>
                  <a:lnTo>
                    <a:pt x="16" y="269"/>
                  </a:lnTo>
                  <a:lnTo>
                    <a:pt x="24" y="286"/>
                  </a:lnTo>
                  <a:lnTo>
                    <a:pt x="33" y="301"/>
                  </a:lnTo>
                  <a:lnTo>
                    <a:pt x="44" y="316"/>
                  </a:lnTo>
                  <a:lnTo>
                    <a:pt x="57" y="330"/>
                  </a:lnTo>
                  <a:lnTo>
                    <a:pt x="71" y="343"/>
                  </a:lnTo>
                  <a:lnTo>
                    <a:pt x="86" y="354"/>
                  </a:lnTo>
                  <a:lnTo>
                    <a:pt x="101" y="363"/>
                  </a:lnTo>
                  <a:lnTo>
                    <a:pt x="118" y="371"/>
                  </a:lnTo>
                  <a:lnTo>
                    <a:pt x="136" y="378"/>
                  </a:lnTo>
                  <a:lnTo>
                    <a:pt x="155" y="383"/>
                  </a:lnTo>
                  <a:lnTo>
                    <a:pt x="174" y="386"/>
                  </a:lnTo>
                  <a:lnTo>
                    <a:pt x="194" y="387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3" name="Freeform 726"/>
            <p:cNvSpPr>
              <a:spLocks/>
            </p:cNvSpPr>
            <p:nvPr/>
          </p:nvSpPr>
          <p:spPr bwMode="auto">
            <a:xfrm>
              <a:off x="1259" y="3459"/>
              <a:ext cx="394" cy="394"/>
            </a:xfrm>
            <a:custGeom>
              <a:avLst/>
              <a:gdLst>
                <a:gd name="T0" fmla="*/ 217 w 394"/>
                <a:gd name="T1" fmla="*/ 392 h 394"/>
                <a:gd name="T2" fmla="*/ 255 w 394"/>
                <a:gd name="T3" fmla="*/ 384 h 394"/>
                <a:gd name="T4" fmla="*/ 290 w 394"/>
                <a:gd name="T5" fmla="*/ 369 h 394"/>
                <a:gd name="T6" fmla="*/ 322 w 394"/>
                <a:gd name="T7" fmla="*/ 348 h 394"/>
                <a:gd name="T8" fmla="*/ 348 w 394"/>
                <a:gd name="T9" fmla="*/ 321 h 394"/>
                <a:gd name="T10" fmla="*/ 369 w 394"/>
                <a:gd name="T11" fmla="*/ 290 h 394"/>
                <a:gd name="T12" fmla="*/ 384 w 394"/>
                <a:gd name="T13" fmla="*/ 255 h 394"/>
                <a:gd name="T14" fmla="*/ 392 w 394"/>
                <a:gd name="T15" fmla="*/ 216 h 394"/>
                <a:gd name="T16" fmla="*/ 392 w 394"/>
                <a:gd name="T17" fmla="*/ 176 h 394"/>
                <a:gd name="T18" fmla="*/ 384 w 394"/>
                <a:gd name="T19" fmla="*/ 138 h 394"/>
                <a:gd name="T20" fmla="*/ 369 w 394"/>
                <a:gd name="T21" fmla="*/ 103 h 394"/>
                <a:gd name="T22" fmla="*/ 348 w 394"/>
                <a:gd name="T23" fmla="*/ 71 h 394"/>
                <a:gd name="T24" fmla="*/ 322 w 394"/>
                <a:gd name="T25" fmla="*/ 45 h 394"/>
                <a:gd name="T26" fmla="*/ 290 w 394"/>
                <a:gd name="T27" fmla="*/ 24 h 394"/>
                <a:gd name="T28" fmla="*/ 255 w 394"/>
                <a:gd name="T29" fmla="*/ 9 h 394"/>
                <a:gd name="T30" fmla="*/ 217 w 394"/>
                <a:gd name="T31" fmla="*/ 1 h 394"/>
                <a:gd name="T32" fmla="*/ 177 w 394"/>
                <a:gd name="T33" fmla="*/ 1 h 394"/>
                <a:gd name="T34" fmla="*/ 138 w 394"/>
                <a:gd name="T35" fmla="*/ 9 h 394"/>
                <a:gd name="T36" fmla="*/ 103 w 394"/>
                <a:gd name="T37" fmla="*/ 24 h 394"/>
                <a:gd name="T38" fmla="*/ 72 w 394"/>
                <a:gd name="T39" fmla="*/ 45 h 394"/>
                <a:gd name="T40" fmla="*/ 45 w 394"/>
                <a:gd name="T41" fmla="*/ 71 h 394"/>
                <a:gd name="T42" fmla="*/ 24 w 394"/>
                <a:gd name="T43" fmla="*/ 103 h 394"/>
                <a:gd name="T44" fmla="*/ 9 w 394"/>
                <a:gd name="T45" fmla="*/ 138 h 394"/>
                <a:gd name="T46" fmla="*/ 1 w 394"/>
                <a:gd name="T47" fmla="*/ 176 h 394"/>
                <a:gd name="T48" fmla="*/ 1 w 394"/>
                <a:gd name="T49" fmla="*/ 216 h 394"/>
                <a:gd name="T50" fmla="*/ 9 w 394"/>
                <a:gd name="T51" fmla="*/ 255 h 394"/>
                <a:gd name="T52" fmla="*/ 24 w 394"/>
                <a:gd name="T53" fmla="*/ 290 h 394"/>
                <a:gd name="T54" fmla="*/ 45 w 394"/>
                <a:gd name="T55" fmla="*/ 321 h 394"/>
                <a:gd name="T56" fmla="*/ 72 w 394"/>
                <a:gd name="T57" fmla="*/ 348 h 394"/>
                <a:gd name="T58" fmla="*/ 103 w 394"/>
                <a:gd name="T59" fmla="*/ 369 h 394"/>
                <a:gd name="T60" fmla="*/ 138 w 394"/>
                <a:gd name="T61" fmla="*/ 384 h 394"/>
                <a:gd name="T62" fmla="*/ 177 w 394"/>
                <a:gd name="T63" fmla="*/ 392 h 39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94"/>
                <a:gd name="T97" fmla="*/ 0 h 394"/>
                <a:gd name="T98" fmla="*/ 394 w 394"/>
                <a:gd name="T99" fmla="*/ 394 h 39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94" h="394">
                  <a:moveTo>
                    <a:pt x="197" y="393"/>
                  </a:moveTo>
                  <a:lnTo>
                    <a:pt x="217" y="392"/>
                  </a:lnTo>
                  <a:lnTo>
                    <a:pt x="236" y="389"/>
                  </a:lnTo>
                  <a:lnTo>
                    <a:pt x="255" y="384"/>
                  </a:lnTo>
                  <a:lnTo>
                    <a:pt x="273" y="377"/>
                  </a:lnTo>
                  <a:lnTo>
                    <a:pt x="290" y="369"/>
                  </a:lnTo>
                  <a:lnTo>
                    <a:pt x="307" y="359"/>
                  </a:lnTo>
                  <a:lnTo>
                    <a:pt x="322" y="348"/>
                  </a:lnTo>
                  <a:lnTo>
                    <a:pt x="336" y="335"/>
                  </a:lnTo>
                  <a:lnTo>
                    <a:pt x="348" y="321"/>
                  </a:lnTo>
                  <a:lnTo>
                    <a:pt x="360" y="306"/>
                  </a:lnTo>
                  <a:lnTo>
                    <a:pt x="369" y="290"/>
                  </a:lnTo>
                  <a:lnTo>
                    <a:pt x="378" y="273"/>
                  </a:lnTo>
                  <a:lnTo>
                    <a:pt x="384" y="255"/>
                  </a:lnTo>
                  <a:lnTo>
                    <a:pt x="389" y="236"/>
                  </a:lnTo>
                  <a:lnTo>
                    <a:pt x="392" y="216"/>
                  </a:lnTo>
                  <a:lnTo>
                    <a:pt x="393" y="196"/>
                  </a:lnTo>
                  <a:lnTo>
                    <a:pt x="392" y="176"/>
                  </a:lnTo>
                  <a:lnTo>
                    <a:pt x="389" y="157"/>
                  </a:lnTo>
                  <a:lnTo>
                    <a:pt x="384" y="138"/>
                  </a:lnTo>
                  <a:lnTo>
                    <a:pt x="378" y="120"/>
                  </a:lnTo>
                  <a:lnTo>
                    <a:pt x="369" y="103"/>
                  </a:lnTo>
                  <a:lnTo>
                    <a:pt x="360" y="87"/>
                  </a:lnTo>
                  <a:lnTo>
                    <a:pt x="348" y="71"/>
                  </a:lnTo>
                  <a:lnTo>
                    <a:pt x="336" y="58"/>
                  </a:lnTo>
                  <a:lnTo>
                    <a:pt x="322" y="45"/>
                  </a:lnTo>
                  <a:lnTo>
                    <a:pt x="307" y="33"/>
                  </a:lnTo>
                  <a:lnTo>
                    <a:pt x="290" y="24"/>
                  </a:lnTo>
                  <a:lnTo>
                    <a:pt x="273" y="15"/>
                  </a:lnTo>
                  <a:lnTo>
                    <a:pt x="255" y="9"/>
                  </a:lnTo>
                  <a:lnTo>
                    <a:pt x="236" y="4"/>
                  </a:lnTo>
                  <a:lnTo>
                    <a:pt x="217" y="1"/>
                  </a:lnTo>
                  <a:lnTo>
                    <a:pt x="197" y="0"/>
                  </a:lnTo>
                  <a:lnTo>
                    <a:pt x="177" y="1"/>
                  </a:lnTo>
                  <a:lnTo>
                    <a:pt x="157" y="4"/>
                  </a:lnTo>
                  <a:lnTo>
                    <a:pt x="138" y="9"/>
                  </a:lnTo>
                  <a:lnTo>
                    <a:pt x="120" y="15"/>
                  </a:lnTo>
                  <a:lnTo>
                    <a:pt x="103" y="24"/>
                  </a:lnTo>
                  <a:lnTo>
                    <a:pt x="87" y="33"/>
                  </a:lnTo>
                  <a:lnTo>
                    <a:pt x="72" y="45"/>
                  </a:lnTo>
                  <a:lnTo>
                    <a:pt x="58" y="58"/>
                  </a:lnTo>
                  <a:lnTo>
                    <a:pt x="45" y="71"/>
                  </a:lnTo>
                  <a:lnTo>
                    <a:pt x="34" y="87"/>
                  </a:lnTo>
                  <a:lnTo>
                    <a:pt x="24" y="103"/>
                  </a:lnTo>
                  <a:lnTo>
                    <a:pt x="16" y="120"/>
                  </a:lnTo>
                  <a:lnTo>
                    <a:pt x="9" y="138"/>
                  </a:lnTo>
                  <a:lnTo>
                    <a:pt x="4" y="157"/>
                  </a:lnTo>
                  <a:lnTo>
                    <a:pt x="1" y="176"/>
                  </a:lnTo>
                  <a:lnTo>
                    <a:pt x="0" y="196"/>
                  </a:lnTo>
                  <a:lnTo>
                    <a:pt x="1" y="216"/>
                  </a:lnTo>
                  <a:lnTo>
                    <a:pt x="4" y="236"/>
                  </a:lnTo>
                  <a:lnTo>
                    <a:pt x="9" y="255"/>
                  </a:lnTo>
                  <a:lnTo>
                    <a:pt x="16" y="273"/>
                  </a:lnTo>
                  <a:lnTo>
                    <a:pt x="24" y="290"/>
                  </a:lnTo>
                  <a:lnTo>
                    <a:pt x="34" y="306"/>
                  </a:lnTo>
                  <a:lnTo>
                    <a:pt x="45" y="321"/>
                  </a:lnTo>
                  <a:lnTo>
                    <a:pt x="58" y="335"/>
                  </a:lnTo>
                  <a:lnTo>
                    <a:pt x="72" y="348"/>
                  </a:lnTo>
                  <a:lnTo>
                    <a:pt x="87" y="359"/>
                  </a:lnTo>
                  <a:lnTo>
                    <a:pt x="103" y="369"/>
                  </a:lnTo>
                  <a:lnTo>
                    <a:pt x="120" y="377"/>
                  </a:lnTo>
                  <a:lnTo>
                    <a:pt x="138" y="384"/>
                  </a:lnTo>
                  <a:lnTo>
                    <a:pt x="157" y="389"/>
                  </a:lnTo>
                  <a:lnTo>
                    <a:pt x="177" y="392"/>
                  </a:lnTo>
                  <a:lnTo>
                    <a:pt x="197" y="393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4" name="Freeform 727"/>
            <p:cNvSpPr>
              <a:spLocks/>
            </p:cNvSpPr>
            <p:nvPr/>
          </p:nvSpPr>
          <p:spPr bwMode="auto">
            <a:xfrm>
              <a:off x="1264" y="3463"/>
              <a:ext cx="379" cy="379"/>
            </a:xfrm>
            <a:custGeom>
              <a:avLst/>
              <a:gdLst>
                <a:gd name="T0" fmla="*/ 208 w 379"/>
                <a:gd name="T1" fmla="*/ 377 h 379"/>
                <a:gd name="T2" fmla="*/ 245 w 379"/>
                <a:gd name="T3" fmla="*/ 370 h 379"/>
                <a:gd name="T4" fmla="*/ 279 w 379"/>
                <a:gd name="T5" fmla="*/ 355 h 379"/>
                <a:gd name="T6" fmla="*/ 309 w 379"/>
                <a:gd name="T7" fmla="*/ 336 h 379"/>
                <a:gd name="T8" fmla="*/ 335 w 379"/>
                <a:gd name="T9" fmla="*/ 310 h 379"/>
                <a:gd name="T10" fmla="*/ 355 w 379"/>
                <a:gd name="T11" fmla="*/ 280 h 379"/>
                <a:gd name="T12" fmla="*/ 369 w 379"/>
                <a:gd name="T13" fmla="*/ 246 h 379"/>
                <a:gd name="T14" fmla="*/ 377 w 379"/>
                <a:gd name="T15" fmla="*/ 209 h 379"/>
                <a:gd name="T16" fmla="*/ 377 w 379"/>
                <a:gd name="T17" fmla="*/ 170 h 379"/>
                <a:gd name="T18" fmla="*/ 369 w 379"/>
                <a:gd name="T19" fmla="*/ 133 h 379"/>
                <a:gd name="T20" fmla="*/ 355 w 379"/>
                <a:gd name="T21" fmla="*/ 99 h 379"/>
                <a:gd name="T22" fmla="*/ 335 w 379"/>
                <a:gd name="T23" fmla="*/ 69 h 379"/>
                <a:gd name="T24" fmla="*/ 309 w 379"/>
                <a:gd name="T25" fmla="*/ 43 h 379"/>
                <a:gd name="T26" fmla="*/ 279 w 379"/>
                <a:gd name="T27" fmla="*/ 23 h 379"/>
                <a:gd name="T28" fmla="*/ 245 w 379"/>
                <a:gd name="T29" fmla="*/ 9 h 379"/>
                <a:gd name="T30" fmla="*/ 208 w 379"/>
                <a:gd name="T31" fmla="*/ 1 h 379"/>
                <a:gd name="T32" fmla="*/ 169 w 379"/>
                <a:gd name="T33" fmla="*/ 1 h 379"/>
                <a:gd name="T34" fmla="*/ 133 w 379"/>
                <a:gd name="T35" fmla="*/ 9 h 379"/>
                <a:gd name="T36" fmla="*/ 98 w 379"/>
                <a:gd name="T37" fmla="*/ 23 h 379"/>
                <a:gd name="T38" fmla="*/ 69 w 379"/>
                <a:gd name="T39" fmla="*/ 43 h 379"/>
                <a:gd name="T40" fmla="*/ 43 w 379"/>
                <a:gd name="T41" fmla="*/ 69 h 379"/>
                <a:gd name="T42" fmla="*/ 23 w 379"/>
                <a:gd name="T43" fmla="*/ 99 h 379"/>
                <a:gd name="T44" fmla="*/ 8 w 379"/>
                <a:gd name="T45" fmla="*/ 133 h 379"/>
                <a:gd name="T46" fmla="*/ 1 w 379"/>
                <a:gd name="T47" fmla="*/ 170 h 379"/>
                <a:gd name="T48" fmla="*/ 1 w 379"/>
                <a:gd name="T49" fmla="*/ 209 h 379"/>
                <a:gd name="T50" fmla="*/ 8 w 379"/>
                <a:gd name="T51" fmla="*/ 246 h 379"/>
                <a:gd name="T52" fmla="*/ 23 w 379"/>
                <a:gd name="T53" fmla="*/ 280 h 379"/>
                <a:gd name="T54" fmla="*/ 43 w 379"/>
                <a:gd name="T55" fmla="*/ 310 h 379"/>
                <a:gd name="T56" fmla="*/ 69 w 379"/>
                <a:gd name="T57" fmla="*/ 336 h 379"/>
                <a:gd name="T58" fmla="*/ 98 w 379"/>
                <a:gd name="T59" fmla="*/ 355 h 379"/>
                <a:gd name="T60" fmla="*/ 133 w 379"/>
                <a:gd name="T61" fmla="*/ 370 h 379"/>
                <a:gd name="T62" fmla="*/ 169 w 379"/>
                <a:gd name="T63" fmla="*/ 377 h 37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79"/>
                <a:gd name="T97" fmla="*/ 0 h 379"/>
                <a:gd name="T98" fmla="*/ 379 w 379"/>
                <a:gd name="T99" fmla="*/ 379 h 37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79" h="379">
                  <a:moveTo>
                    <a:pt x="189" y="378"/>
                  </a:moveTo>
                  <a:lnTo>
                    <a:pt x="208" y="377"/>
                  </a:lnTo>
                  <a:lnTo>
                    <a:pt x="226" y="375"/>
                  </a:lnTo>
                  <a:lnTo>
                    <a:pt x="245" y="370"/>
                  </a:lnTo>
                  <a:lnTo>
                    <a:pt x="263" y="363"/>
                  </a:lnTo>
                  <a:lnTo>
                    <a:pt x="279" y="355"/>
                  </a:lnTo>
                  <a:lnTo>
                    <a:pt x="294" y="347"/>
                  </a:lnTo>
                  <a:lnTo>
                    <a:pt x="309" y="336"/>
                  </a:lnTo>
                  <a:lnTo>
                    <a:pt x="323" y="323"/>
                  </a:lnTo>
                  <a:lnTo>
                    <a:pt x="335" y="310"/>
                  </a:lnTo>
                  <a:lnTo>
                    <a:pt x="346" y="295"/>
                  </a:lnTo>
                  <a:lnTo>
                    <a:pt x="355" y="280"/>
                  </a:lnTo>
                  <a:lnTo>
                    <a:pt x="363" y="263"/>
                  </a:lnTo>
                  <a:lnTo>
                    <a:pt x="369" y="246"/>
                  </a:lnTo>
                  <a:lnTo>
                    <a:pt x="374" y="227"/>
                  </a:lnTo>
                  <a:lnTo>
                    <a:pt x="377" y="209"/>
                  </a:lnTo>
                  <a:lnTo>
                    <a:pt x="378" y="189"/>
                  </a:lnTo>
                  <a:lnTo>
                    <a:pt x="377" y="170"/>
                  </a:lnTo>
                  <a:lnTo>
                    <a:pt x="374" y="152"/>
                  </a:lnTo>
                  <a:lnTo>
                    <a:pt x="369" y="133"/>
                  </a:lnTo>
                  <a:lnTo>
                    <a:pt x="363" y="116"/>
                  </a:lnTo>
                  <a:lnTo>
                    <a:pt x="355" y="99"/>
                  </a:lnTo>
                  <a:lnTo>
                    <a:pt x="346" y="84"/>
                  </a:lnTo>
                  <a:lnTo>
                    <a:pt x="335" y="69"/>
                  </a:lnTo>
                  <a:lnTo>
                    <a:pt x="323" y="56"/>
                  </a:lnTo>
                  <a:lnTo>
                    <a:pt x="309" y="43"/>
                  </a:lnTo>
                  <a:lnTo>
                    <a:pt x="294" y="32"/>
                  </a:lnTo>
                  <a:lnTo>
                    <a:pt x="279" y="23"/>
                  </a:lnTo>
                  <a:lnTo>
                    <a:pt x="263" y="15"/>
                  </a:lnTo>
                  <a:lnTo>
                    <a:pt x="245" y="9"/>
                  </a:lnTo>
                  <a:lnTo>
                    <a:pt x="226" y="4"/>
                  </a:lnTo>
                  <a:lnTo>
                    <a:pt x="208" y="1"/>
                  </a:lnTo>
                  <a:lnTo>
                    <a:pt x="189" y="0"/>
                  </a:lnTo>
                  <a:lnTo>
                    <a:pt x="169" y="1"/>
                  </a:lnTo>
                  <a:lnTo>
                    <a:pt x="151" y="4"/>
                  </a:lnTo>
                  <a:lnTo>
                    <a:pt x="133" y="9"/>
                  </a:lnTo>
                  <a:lnTo>
                    <a:pt x="115" y="15"/>
                  </a:lnTo>
                  <a:lnTo>
                    <a:pt x="98" y="23"/>
                  </a:lnTo>
                  <a:lnTo>
                    <a:pt x="83" y="32"/>
                  </a:lnTo>
                  <a:lnTo>
                    <a:pt x="69" y="43"/>
                  </a:lnTo>
                  <a:lnTo>
                    <a:pt x="55" y="56"/>
                  </a:lnTo>
                  <a:lnTo>
                    <a:pt x="43" y="69"/>
                  </a:lnTo>
                  <a:lnTo>
                    <a:pt x="32" y="84"/>
                  </a:lnTo>
                  <a:lnTo>
                    <a:pt x="23" y="99"/>
                  </a:lnTo>
                  <a:lnTo>
                    <a:pt x="15" y="116"/>
                  </a:lnTo>
                  <a:lnTo>
                    <a:pt x="8" y="133"/>
                  </a:lnTo>
                  <a:lnTo>
                    <a:pt x="4" y="152"/>
                  </a:lnTo>
                  <a:lnTo>
                    <a:pt x="1" y="170"/>
                  </a:lnTo>
                  <a:lnTo>
                    <a:pt x="0" y="189"/>
                  </a:lnTo>
                  <a:lnTo>
                    <a:pt x="1" y="209"/>
                  </a:lnTo>
                  <a:lnTo>
                    <a:pt x="4" y="227"/>
                  </a:lnTo>
                  <a:lnTo>
                    <a:pt x="8" y="246"/>
                  </a:lnTo>
                  <a:lnTo>
                    <a:pt x="15" y="263"/>
                  </a:lnTo>
                  <a:lnTo>
                    <a:pt x="23" y="280"/>
                  </a:lnTo>
                  <a:lnTo>
                    <a:pt x="32" y="295"/>
                  </a:lnTo>
                  <a:lnTo>
                    <a:pt x="43" y="310"/>
                  </a:lnTo>
                  <a:lnTo>
                    <a:pt x="55" y="323"/>
                  </a:lnTo>
                  <a:lnTo>
                    <a:pt x="69" y="336"/>
                  </a:lnTo>
                  <a:lnTo>
                    <a:pt x="83" y="347"/>
                  </a:lnTo>
                  <a:lnTo>
                    <a:pt x="98" y="355"/>
                  </a:lnTo>
                  <a:lnTo>
                    <a:pt x="115" y="363"/>
                  </a:lnTo>
                  <a:lnTo>
                    <a:pt x="133" y="370"/>
                  </a:lnTo>
                  <a:lnTo>
                    <a:pt x="151" y="375"/>
                  </a:lnTo>
                  <a:lnTo>
                    <a:pt x="169" y="377"/>
                  </a:lnTo>
                  <a:lnTo>
                    <a:pt x="189" y="37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5" name="Freeform 728"/>
            <p:cNvSpPr>
              <a:spLocks/>
            </p:cNvSpPr>
            <p:nvPr/>
          </p:nvSpPr>
          <p:spPr bwMode="auto">
            <a:xfrm>
              <a:off x="1264" y="3463"/>
              <a:ext cx="385" cy="385"/>
            </a:xfrm>
            <a:custGeom>
              <a:avLst/>
              <a:gdLst>
                <a:gd name="T0" fmla="*/ 211 w 385"/>
                <a:gd name="T1" fmla="*/ 383 h 385"/>
                <a:gd name="T2" fmla="*/ 249 w 385"/>
                <a:gd name="T3" fmla="*/ 376 h 385"/>
                <a:gd name="T4" fmla="*/ 283 w 385"/>
                <a:gd name="T5" fmla="*/ 361 h 385"/>
                <a:gd name="T6" fmla="*/ 314 w 385"/>
                <a:gd name="T7" fmla="*/ 341 h 385"/>
                <a:gd name="T8" fmla="*/ 340 w 385"/>
                <a:gd name="T9" fmla="*/ 315 h 385"/>
                <a:gd name="T10" fmla="*/ 361 w 385"/>
                <a:gd name="T11" fmla="*/ 284 h 385"/>
                <a:gd name="T12" fmla="*/ 375 w 385"/>
                <a:gd name="T13" fmla="*/ 250 h 385"/>
                <a:gd name="T14" fmla="*/ 383 w 385"/>
                <a:gd name="T15" fmla="*/ 212 h 385"/>
                <a:gd name="T16" fmla="*/ 383 w 385"/>
                <a:gd name="T17" fmla="*/ 173 h 385"/>
                <a:gd name="T18" fmla="*/ 375 w 385"/>
                <a:gd name="T19" fmla="*/ 135 h 385"/>
                <a:gd name="T20" fmla="*/ 361 w 385"/>
                <a:gd name="T21" fmla="*/ 101 h 385"/>
                <a:gd name="T22" fmla="*/ 340 w 385"/>
                <a:gd name="T23" fmla="*/ 70 h 385"/>
                <a:gd name="T24" fmla="*/ 314 w 385"/>
                <a:gd name="T25" fmla="*/ 44 h 385"/>
                <a:gd name="T26" fmla="*/ 283 w 385"/>
                <a:gd name="T27" fmla="*/ 23 h 385"/>
                <a:gd name="T28" fmla="*/ 249 w 385"/>
                <a:gd name="T29" fmla="*/ 9 h 385"/>
                <a:gd name="T30" fmla="*/ 211 w 385"/>
                <a:gd name="T31" fmla="*/ 1 h 385"/>
                <a:gd name="T32" fmla="*/ 172 w 385"/>
                <a:gd name="T33" fmla="*/ 1 h 385"/>
                <a:gd name="T34" fmla="*/ 135 w 385"/>
                <a:gd name="T35" fmla="*/ 9 h 385"/>
                <a:gd name="T36" fmla="*/ 100 w 385"/>
                <a:gd name="T37" fmla="*/ 23 h 385"/>
                <a:gd name="T38" fmla="*/ 70 w 385"/>
                <a:gd name="T39" fmla="*/ 44 h 385"/>
                <a:gd name="T40" fmla="*/ 44 w 385"/>
                <a:gd name="T41" fmla="*/ 70 h 385"/>
                <a:gd name="T42" fmla="*/ 23 w 385"/>
                <a:gd name="T43" fmla="*/ 101 h 385"/>
                <a:gd name="T44" fmla="*/ 8 w 385"/>
                <a:gd name="T45" fmla="*/ 135 h 385"/>
                <a:gd name="T46" fmla="*/ 1 w 385"/>
                <a:gd name="T47" fmla="*/ 173 h 385"/>
                <a:gd name="T48" fmla="*/ 1 w 385"/>
                <a:gd name="T49" fmla="*/ 212 h 385"/>
                <a:gd name="T50" fmla="*/ 8 w 385"/>
                <a:gd name="T51" fmla="*/ 250 h 385"/>
                <a:gd name="T52" fmla="*/ 23 w 385"/>
                <a:gd name="T53" fmla="*/ 284 h 385"/>
                <a:gd name="T54" fmla="*/ 44 w 385"/>
                <a:gd name="T55" fmla="*/ 315 h 385"/>
                <a:gd name="T56" fmla="*/ 70 w 385"/>
                <a:gd name="T57" fmla="*/ 341 h 385"/>
                <a:gd name="T58" fmla="*/ 100 w 385"/>
                <a:gd name="T59" fmla="*/ 361 h 385"/>
                <a:gd name="T60" fmla="*/ 135 w 385"/>
                <a:gd name="T61" fmla="*/ 376 h 385"/>
                <a:gd name="T62" fmla="*/ 172 w 385"/>
                <a:gd name="T63" fmla="*/ 383 h 38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5"/>
                <a:gd name="T97" fmla="*/ 0 h 385"/>
                <a:gd name="T98" fmla="*/ 385 w 385"/>
                <a:gd name="T99" fmla="*/ 385 h 38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5" h="385">
                  <a:moveTo>
                    <a:pt x="192" y="384"/>
                  </a:moveTo>
                  <a:lnTo>
                    <a:pt x="211" y="383"/>
                  </a:lnTo>
                  <a:lnTo>
                    <a:pt x="230" y="381"/>
                  </a:lnTo>
                  <a:lnTo>
                    <a:pt x="249" y="376"/>
                  </a:lnTo>
                  <a:lnTo>
                    <a:pt x="267" y="369"/>
                  </a:lnTo>
                  <a:lnTo>
                    <a:pt x="283" y="361"/>
                  </a:lnTo>
                  <a:lnTo>
                    <a:pt x="299" y="352"/>
                  </a:lnTo>
                  <a:lnTo>
                    <a:pt x="314" y="341"/>
                  </a:lnTo>
                  <a:lnTo>
                    <a:pt x="328" y="328"/>
                  </a:lnTo>
                  <a:lnTo>
                    <a:pt x="340" y="315"/>
                  </a:lnTo>
                  <a:lnTo>
                    <a:pt x="351" y="300"/>
                  </a:lnTo>
                  <a:lnTo>
                    <a:pt x="361" y="284"/>
                  </a:lnTo>
                  <a:lnTo>
                    <a:pt x="369" y="267"/>
                  </a:lnTo>
                  <a:lnTo>
                    <a:pt x="375" y="250"/>
                  </a:lnTo>
                  <a:lnTo>
                    <a:pt x="380" y="231"/>
                  </a:lnTo>
                  <a:lnTo>
                    <a:pt x="383" y="212"/>
                  </a:lnTo>
                  <a:lnTo>
                    <a:pt x="384" y="192"/>
                  </a:lnTo>
                  <a:lnTo>
                    <a:pt x="383" y="173"/>
                  </a:lnTo>
                  <a:lnTo>
                    <a:pt x="380" y="154"/>
                  </a:lnTo>
                  <a:lnTo>
                    <a:pt x="375" y="135"/>
                  </a:lnTo>
                  <a:lnTo>
                    <a:pt x="369" y="118"/>
                  </a:lnTo>
                  <a:lnTo>
                    <a:pt x="361" y="101"/>
                  </a:lnTo>
                  <a:lnTo>
                    <a:pt x="351" y="85"/>
                  </a:lnTo>
                  <a:lnTo>
                    <a:pt x="340" y="70"/>
                  </a:lnTo>
                  <a:lnTo>
                    <a:pt x="328" y="57"/>
                  </a:lnTo>
                  <a:lnTo>
                    <a:pt x="314" y="44"/>
                  </a:lnTo>
                  <a:lnTo>
                    <a:pt x="299" y="33"/>
                  </a:lnTo>
                  <a:lnTo>
                    <a:pt x="283" y="23"/>
                  </a:lnTo>
                  <a:lnTo>
                    <a:pt x="267" y="15"/>
                  </a:lnTo>
                  <a:lnTo>
                    <a:pt x="249" y="9"/>
                  </a:lnTo>
                  <a:lnTo>
                    <a:pt x="230" y="4"/>
                  </a:lnTo>
                  <a:lnTo>
                    <a:pt x="211" y="1"/>
                  </a:lnTo>
                  <a:lnTo>
                    <a:pt x="192" y="0"/>
                  </a:lnTo>
                  <a:lnTo>
                    <a:pt x="172" y="1"/>
                  </a:lnTo>
                  <a:lnTo>
                    <a:pt x="153" y="4"/>
                  </a:lnTo>
                  <a:lnTo>
                    <a:pt x="135" y="9"/>
                  </a:lnTo>
                  <a:lnTo>
                    <a:pt x="117" y="15"/>
                  </a:lnTo>
                  <a:lnTo>
                    <a:pt x="100" y="23"/>
                  </a:lnTo>
                  <a:lnTo>
                    <a:pt x="84" y="33"/>
                  </a:lnTo>
                  <a:lnTo>
                    <a:pt x="70" y="44"/>
                  </a:lnTo>
                  <a:lnTo>
                    <a:pt x="56" y="57"/>
                  </a:lnTo>
                  <a:lnTo>
                    <a:pt x="44" y="70"/>
                  </a:lnTo>
                  <a:lnTo>
                    <a:pt x="32" y="85"/>
                  </a:lnTo>
                  <a:lnTo>
                    <a:pt x="23" y="101"/>
                  </a:lnTo>
                  <a:lnTo>
                    <a:pt x="15" y="118"/>
                  </a:lnTo>
                  <a:lnTo>
                    <a:pt x="8" y="135"/>
                  </a:lnTo>
                  <a:lnTo>
                    <a:pt x="4" y="154"/>
                  </a:lnTo>
                  <a:lnTo>
                    <a:pt x="1" y="173"/>
                  </a:lnTo>
                  <a:lnTo>
                    <a:pt x="0" y="192"/>
                  </a:lnTo>
                  <a:lnTo>
                    <a:pt x="1" y="212"/>
                  </a:lnTo>
                  <a:lnTo>
                    <a:pt x="4" y="231"/>
                  </a:lnTo>
                  <a:lnTo>
                    <a:pt x="8" y="250"/>
                  </a:lnTo>
                  <a:lnTo>
                    <a:pt x="15" y="267"/>
                  </a:lnTo>
                  <a:lnTo>
                    <a:pt x="23" y="284"/>
                  </a:lnTo>
                  <a:lnTo>
                    <a:pt x="32" y="300"/>
                  </a:lnTo>
                  <a:lnTo>
                    <a:pt x="44" y="315"/>
                  </a:lnTo>
                  <a:lnTo>
                    <a:pt x="56" y="328"/>
                  </a:lnTo>
                  <a:lnTo>
                    <a:pt x="70" y="341"/>
                  </a:lnTo>
                  <a:lnTo>
                    <a:pt x="84" y="352"/>
                  </a:lnTo>
                  <a:lnTo>
                    <a:pt x="100" y="361"/>
                  </a:lnTo>
                  <a:lnTo>
                    <a:pt x="117" y="369"/>
                  </a:lnTo>
                  <a:lnTo>
                    <a:pt x="135" y="376"/>
                  </a:lnTo>
                  <a:lnTo>
                    <a:pt x="153" y="381"/>
                  </a:lnTo>
                  <a:lnTo>
                    <a:pt x="172" y="383"/>
                  </a:lnTo>
                </a:path>
              </a:pathLst>
            </a:custGeom>
            <a:noFill/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6" name="Freeform 729"/>
            <p:cNvSpPr>
              <a:spLocks/>
            </p:cNvSpPr>
            <p:nvPr/>
          </p:nvSpPr>
          <p:spPr bwMode="auto">
            <a:xfrm>
              <a:off x="1394" y="3807"/>
              <a:ext cx="14" cy="19"/>
            </a:xfrm>
            <a:custGeom>
              <a:avLst/>
              <a:gdLst>
                <a:gd name="T0" fmla="*/ 8 w 14"/>
                <a:gd name="T1" fmla="*/ 6 h 19"/>
                <a:gd name="T2" fmla="*/ 8 w 14"/>
                <a:gd name="T3" fmla="*/ 5 h 19"/>
                <a:gd name="T4" fmla="*/ 8 w 14"/>
                <a:gd name="T5" fmla="*/ 5 h 19"/>
                <a:gd name="T6" fmla="*/ 8 w 14"/>
                <a:gd name="T7" fmla="*/ 5 h 19"/>
                <a:gd name="T8" fmla="*/ 8 w 14"/>
                <a:gd name="T9" fmla="*/ 4 h 19"/>
                <a:gd name="T10" fmla="*/ 9 w 14"/>
                <a:gd name="T11" fmla="*/ 4 h 19"/>
                <a:gd name="T12" fmla="*/ 10 w 14"/>
                <a:gd name="T13" fmla="*/ 4 h 19"/>
                <a:gd name="T14" fmla="*/ 10 w 14"/>
                <a:gd name="T15" fmla="*/ 4 h 19"/>
                <a:gd name="T16" fmla="*/ 10 w 14"/>
                <a:gd name="T17" fmla="*/ 5 h 19"/>
                <a:gd name="T18" fmla="*/ 11 w 14"/>
                <a:gd name="T19" fmla="*/ 5 h 19"/>
                <a:gd name="T20" fmla="*/ 11 w 14"/>
                <a:gd name="T21" fmla="*/ 5 h 19"/>
                <a:gd name="T22" fmla="*/ 12 w 14"/>
                <a:gd name="T23" fmla="*/ 6 h 19"/>
                <a:gd name="T24" fmla="*/ 12 w 14"/>
                <a:gd name="T25" fmla="*/ 7 h 19"/>
                <a:gd name="T26" fmla="*/ 12 w 14"/>
                <a:gd name="T27" fmla="*/ 8 h 19"/>
                <a:gd name="T28" fmla="*/ 12 w 14"/>
                <a:gd name="T29" fmla="*/ 8 h 19"/>
                <a:gd name="T30" fmla="*/ 13 w 14"/>
                <a:gd name="T31" fmla="*/ 8 h 19"/>
                <a:gd name="T32" fmla="*/ 12 w 14"/>
                <a:gd name="T33" fmla="*/ 4 h 19"/>
                <a:gd name="T34" fmla="*/ 2 w 14"/>
                <a:gd name="T35" fmla="*/ 0 h 19"/>
                <a:gd name="T36" fmla="*/ 0 w 14"/>
                <a:gd name="T37" fmla="*/ 4 h 19"/>
                <a:gd name="T38" fmla="*/ 1 w 14"/>
                <a:gd name="T39" fmla="*/ 4 h 19"/>
                <a:gd name="T40" fmla="*/ 1 w 14"/>
                <a:gd name="T41" fmla="*/ 3 h 19"/>
                <a:gd name="T42" fmla="*/ 2 w 14"/>
                <a:gd name="T43" fmla="*/ 3 h 19"/>
                <a:gd name="T44" fmla="*/ 2 w 14"/>
                <a:gd name="T45" fmla="*/ 2 h 19"/>
                <a:gd name="T46" fmla="*/ 3 w 14"/>
                <a:gd name="T47" fmla="*/ 2 h 19"/>
                <a:gd name="T48" fmla="*/ 3 w 14"/>
                <a:gd name="T49" fmla="*/ 2 h 19"/>
                <a:gd name="T50" fmla="*/ 4 w 14"/>
                <a:gd name="T51" fmla="*/ 2 h 19"/>
                <a:gd name="T52" fmla="*/ 5 w 14"/>
                <a:gd name="T53" fmla="*/ 2 h 19"/>
                <a:gd name="T54" fmla="*/ 5 w 14"/>
                <a:gd name="T55" fmla="*/ 2 h 19"/>
                <a:gd name="T56" fmla="*/ 5 w 14"/>
                <a:gd name="T57" fmla="*/ 3 h 19"/>
                <a:gd name="T58" fmla="*/ 6 w 14"/>
                <a:gd name="T59" fmla="*/ 3 h 19"/>
                <a:gd name="T60" fmla="*/ 6 w 14"/>
                <a:gd name="T61" fmla="*/ 4 h 19"/>
                <a:gd name="T62" fmla="*/ 5 w 14"/>
                <a:gd name="T63" fmla="*/ 5 h 19"/>
                <a:gd name="T64" fmla="*/ 3 w 14"/>
                <a:gd name="T65" fmla="*/ 14 h 19"/>
                <a:gd name="T66" fmla="*/ 3 w 14"/>
                <a:gd name="T67" fmla="*/ 14 h 19"/>
                <a:gd name="T68" fmla="*/ 3 w 14"/>
                <a:gd name="T69" fmla="*/ 15 h 19"/>
                <a:gd name="T70" fmla="*/ 2 w 14"/>
                <a:gd name="T71" fmla="*/ 15 h 19"/>
                <a:gd name="T72" fmla="*/ 2 w 14"/>
                <a:gd name="T73" fmla="*/ 16 h 19"/>
                <a:gd name="T74" fmla="*/ 1 w 14"/>
                <a:gd name="T75" fmla="*/ 16 h 19"/>
                <a:gd name="T76" fmla="*/ 1 w 14"/>
                <a:gd name="T77" fmla="*/ 15 h 19"/>
                <a:gd name="T78" fmla="*/ 1 w 14"/>
                <a:gd name="T79" fmla="*/ 16 h 19"/>
                <a:gd name="T80" fmla="*/ 6 w 14"/>
                <a:gd name="T81" fmla="*/ 18 h 19"/>
                <a:gd name="T82" fmla="*/ 6 w 14"/>
                <a:gd name="T83" fmla="*/ 17 h 19"/>
                <a:gd name="T84" fmla="*/ 5 w 14"/>
                <a:gd name="T85" fmla="*/ 17 h 19"/>
                <a:gd name="T86" fmla="*/ 5 w 14"/>
                <a:gd name="T87" fmla="*/ 17 h 19"/>
                <a:gd name="T88" fmla="*/ 5 w 14"/>
                <a:gd name="T89" fmla="*/ 16 h 19"/>
                <a:gd name="T90" fmla="*/ 5 w 14"/>
                <a:gd name="T91" fmla="*/ 15 h 19"/>
                <a:gd name="T92" fmla="*/ 5 w 14"/>
                <a:gd name="T93" fmla="*/ 14 h 19"/>
                <a:gd name="T94" fmla="*/ 8 w 14"/>
                <a:gd name="T95" fmla="*/ 6 h 1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4"/>
                <a:gd name="T145" fmla="*/ 0 h 19"/>
                <a:gd name="T146" fmla="*/ 14 w 14"/>
                <a:gd name="T147" fmla="*/ 19 h 1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4" h="19">
                  <a:moveTo>
                    <a:pt x="8" y="6"/>
                  </a:moveTo>
                  <a:lnTo>
                    <a:pt x="8" y="5"/>
                  </a:lnTo>
                  <a:lnTo>
                    <a:pt x="8" y="4"/>
                  </a:lnTo>
                  <a:lnTo>
                    <a:pt x="9" y="4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3" y="8"/>
                  </a:lnTo>
                  <a:lnTo>
                    <a:pt x="12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6" y="3"/>
                  </a:lnTo>
                  <a:lnTo>
                    <a:pt x="6" y="4"/>
                  </a:lnTo>
                  <a:lnTo>
                    <a:pt x="5" y="5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8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7" name="Freeform 730"/>
            <p:cNvSpPr>
              <a:spLocks/>
            </p:cNvSpPr>
            <p:nvPr/>
          </p:nvSpPr>
          <p:spPr bwMode="auto">
            <a:xfrm>
              <a:off x="1407" y="3814"/>
              <a:ext cx="15" cy="17"/>
            </a:xfrm>
            <a:custGeom>
              <a:avLst/>
              <a:gdLst>
                <a:gd name="T0" fmla="*/ 5 w 15"/>
                <a:gd name="T1" fmla="*/ 9 h 17"/>
                <a:gd name="T2" fmla="*/ 5 w 15"/>
                <a:gd name="T3" fmla="*/ 9 h 17"/>
                <a:gd name="T4" fmla="*/ 4 w 15"/>
                <a:gd name="T5" fmla="*/ 9 h 17"/>
                <a:gd name="T6" fmla="*/ 4 w 15"/>
                <a:gd name="T7" fmla="*/ 10 h 17"/>
                <a:gd name="T8" fmla="*/ 4 w 15"/>
                <a:gd name="T9" fmla="*/ 11 h 17"/>
                <a:gd name="T10" fmla="*/ 4 w 15"/>
                <a:gd name="T11" fmla="*/ 11 h 17"/>
                <a:gd name="T12" fmla="*/ 4 w 15"/>
                <a:gd name="T13" fmla="*/ 12 h 17"/>
                <a:gd name="T14" fmla="*/ 3 w 15"/>
                <a:gd name="T15" fmla="*/ 12 h 17"/>
                <a:gd name="T16" fmla="*/ 4 w 15"/>
                <a:gd name="T17" fmla="*/ 12 h 17"/>
                <a:gd name="T18" fmla="*/ 4 w 15"/>
                <a:gd name="T19" fmla="*/ 13 h 17"/>
                <a:gd name="T20" fmla="*/ 4 w 15"/>
                <a:gd name="T21" fmla="*/ 14 h 17"/>
                <a:gd name="T22" fmla="*/ 5 w 15"/>
                <a:gd name="T23" fmla="*/ 14 h 17"/>
                <a:gd name="T24" fmla="*/ 5 w 15"/>
                <a:gd name="T25" fmla="*/ 15 h 17"/>
                <a:gd name="T26" fmla="*/ 0 w 15"/>
                <a:gd name="T27" fmla="*/ 13 h 17"/>
                <a:gd name="T28" fmla="*/ 0 w 15"/>
                <a:gd name="T29" fmla="*/ 12 h 17"/>
                <a:gd name="T30" fmla="*/ 1 w 15"/>
                <a:gd name="T31" fmla="*/ 13 h 17"/>
                <a:gd name="T32" fmla="*/ 1 w 15"/>
                <a:gd name="T33" fmla="*/ 12 h 17"/>
                <a:gd name="T34" fmla="*/ 2 w 15"/>
                <a:gd name="T35" fmla="*/ 12 h 17"/>
                <a:gd name="T36" fmla="*/ 2 w 15"/>
                <a:gd name="T37" fmla="*/ 12 h 17"/>
                <a:gd name="T38" fmla="*/ 3 w 15"/>
                <a:gd name="T39" fmla="*/ 11 h 17"/>
                <a:gd name="T40" fmla="*/ 3 w 15"/>
                <a:gd name="T41" fmla="*/ 10 h 17"/>
                <a:gd name="T42" fmla="*/ 8 w 15"/>
                <a:gd name="T43" fmla="*/ 0 h 17"/>
                <a:gd name="T44" fmla="*/ 11 w 15"/>
                <a:gd name="T45" fmla="*/ 0 h 17"/>
                <a:gd name="T46" fmla="*/ 12 w 15"/>
                <a:gd name="T47" fmla="*/ 12 h 17"/>
                <a:gd name="T48" fmla="*/ 12 w 15"/>
                <a:gd name="T49" fmla="*/ 12 h 17"/>
                <a:gd name="T50" fmla="*/ 12 w 15"/>
                <a:gd name="T51" fmla="*/ 13 h 17"/>
                <a:gd name="T52" fmla="*/ 13 w 15"/>
                <a:gd name="T53" fmla="*/ 14 h 17"/>
                <a:gd name="T54" fmla="*/ 13 w 15"/>
                <a:gd name="T55" fmla="*/ 15 h 17"/>
                <a:gd name="T56" fmla="*/ 13 w 15"/>
                <a:gd name="T57" fmla="*/ 15 h 17"/>
                <a:gd name="T58" fmla="*/ 13 w 15"/>
                <a:gd name="T59" fmla="*/ 15 h 17"/>
                <a:gd name="T60" fmla="*/ 13 w 15"/>
                <a:gd name="T61" fmla="*/ 16 h 17"/>
                <a:gd name="T62" fmla="*/ 14 w 15"/>
                <a:gd name="T63" fmla="*/ 16 h 17"/>
                <a:gd name="T64" fmla="*/ 8 w 15"/>
                <a:gd name="T65" fmla="*/ 15 h 17"/>
                <a:gd name="T66" fmla="*/ 8 w 15"/>
                <a:gd name="T67" fmla="*/ 15 h 17"/>
                <a:gd name="T68" fmla="*/ 9 w 15"/>
                <a:gd name="T69" fmla="*/ 15 h 17"/>
                <a:gd name="T70" fmla="*/ 10 w 15"/>
                <a:gd name="T71" fmla="*/ 15 h 17"/>
                <a:gd name="T72" fmla="*/ 11 w 15"/>
                <a:gd name="T73" fmla="*/ 15 h 17"/>
                <a:gd name="T74" fmla="*/ 11 w 15"/>
                <a:gd name="T75" fmla="*/ 12 h 17"/>
                <a:gd name="T76" fmla="*/ 10 w 15"/>
                <a:gd name="T77" fmla="*/ 10 h 17"/>
                <a:gd name="T78" fmla="*/ 5 w 15"/>
                <a:gd name="T79" fmla="*/ 9 h 1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5"/>
                <a:gd name="T121" fmla="*/ 0 h 17"/>
                <a:gd name="T122" fmla="*/ 15 w 15"/>
                <a:gd name="T123" fmla="*/ 17 h 1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5" h="17">
                  <a:moveTo>
                    <a:pt x="5" y="9"/>
                  </a:moveTo>
                  <a:lnTo>
                    <a:pt x="5" y="9"/>
                  </a:lnTo>
                  <a:lnTo>
                    <a:pt x="4" y="9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2" y="12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2" y="12"/>
                  </a:lnTo>
                  <a:lnTo>
                    <a:pt x="12" y="13"/>
                  </a:lnTo>
                  <a:lnTo>
                    <a:pt x="13" y="14"/>
                  </a:lnTo>
                  <a:lnTo>
                    <a:pt x="13" y="15"/>
                  </a:lnTo>
                  <a:lnTo>
                    <a:pt x="13" y="16"/>
                  </a:lnTo>
                  <a:lnTo>
                    <a:pt x="14" y="16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1" y="15"/>
                  </a:lnTo>
                  <a:lnTo>
                    <a:pt x="11" y="12"/>
                  </a:lnTo>
                  <a:lnTo>
                    <a:pt x="10" y="10"/>
                  </a:lnTo>
                  <a:lnTo>
                    <a:pt x="5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8" name="Freeform 731"/>
            <p:cNvSpPr>
              <a:spLocks/>
            </p:cNvSpPr>
            <p:nvPr/>
          </p:nvSpPr>
          <p:spPr bwMode="auto">
            <a:xfrm>
              <a:off x="1415" y="3817"/>
              <a:ext cx="1" cy="4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0 h 4"/>
                <a:gd name="T4" fmla="*/ 0 w 1"/>
                <a:gd name="T5" fmla="*/ 3 h 4"/>
                <a:gd name="T6" fmla="*/ 0 w 1"/>
                <a:gd name="T7" fmla="*/ 3 h 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"/>
                <a:gd name="T13" fmla="*/ 0 h 4"/>
                <a:gd name="T14" fmla="*/ 1 w 1"/>
                <a:gd name="T15" fmla="*/ 4 h 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" h="4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9" name="Freeform 732"/>
            <p:cNvSpPr>
              <a:spLocks/>
            </p:cNvSpPr>
            <p:nvPr/>
          </p:nvSpPr>
          <p:spPr bwMode="auto">
            <a:xfrm>
              <a:off x="1427" y="3817"/>
              <a:ext cx="15" cy="16"/>
            </a:xfrm>
            <a:custGeom>
              <a:avLst/>
              <a:gdLst>
                <a:gd name="T0" fmla="*/ 8 w 15"/>
                <a:gd name="T1" fmla="*/ 3 h 16"/>
                <a:gd name="T2" fmla="*/ 8 w 15"/>
                <a:gd name="T3" fmla="*/ 3 h 16"/>
                <a:gd name="T4" fmla="*/ 8 w 15"/>
                <a:gd name="T5" fmla="*/ 3 h 16"/>
                <a:gd name="T6" fmla="*/ 8 w 15"/>
                <a:gd name="T7" fmla="*/ 2 h 16"/>
                <a:gd name="T8" fmla="*/ 8 w 15"/>
                <a:gd name="T9" fmla="*/ 1 h 16"/>
                <a:gd name="T10" fmla="*/ 9 w 15"/>
                <a:gd name="T11" fmla="*/ 1 h 16"/>
                <a:gd name="T12" fmla="*/ 11 w 15"/>
                <a:gd name="T13" fmla="*/ 1 h 16"/>
                <a:gd name="T14" fmla="*/ 11 w 15"/>
                <a:gd name="T15" fmla="*/ 1 h 16"/>
                <a:gd name="T16" fmla="*/ 11 w 15"/>
                <a:gd name="T17" fmla="*/ 2 h 16"/>
                <a:gd name="T18" fmla="*/ 12 w 15"/>
                <a:gd name="T19" fmla="*/ 2 h 16"/>
                <a:gd name="T20" fmla="*/ 13 w 15"/>
                <a:gd name="T21" fmla="*/ 3 h 16"/>
                <a:gd name="T22" fmla="*/ 13 w 15"/>
                <a:gd name="T23" fmla="*/ 4 h 16"/>
                <a:gd name="T24" fmla="*/ 13 w 15"/>
                <a:gd name="T25" fmla="*/ 4 h 16"/>
                <a:gd name="T26" fmla="*/ 13 w 15"/>
                <a:gd name="T27" fmla="*/ 4 h 16"/>
                <a:gd name="T28" fmla="*/ 14 w 15"/>
                <a:gd name="T29" fmla="*/ 4 h 16"/>
                <a:gd name="T30" fmla="*/ 13 w 15"/>
                <a:gd name="T31" fmla="*/ 1 h 16"/>
                <a:gd name="T32" fmla="*/ 2 w 15"/>
                <a:gd name="T33" fmla="*/ 0 h 16"/>
                <a:gd name="T34" fmla="*/ 0 w 15"/>
                <a:gd name="T35" fmla="*/ 3 h 16"/>
                <a:gd name="T36" fmla="*/ 1 w 15"/>
                <a:gd name="T37" fmla="*/ 4 h 16"/>
                <a:gd name="T38" fmla="*/ 1 w 15"/>
                <a:gd name="T39" fmla="*/ 3 h 16"/>
                <a:gd name="T40" fmla="*/ 2 w 15"/>
                <a:gd name="T41" fmla="*/ 2 h 16"/>
                <a:gd name="T42" fmla="*/ 2 w 15"/>
                <a:gd name="T43" fmla="*/ 1 h 16"/>
                <a:gd name="T44" fmla="*/ 3 w 15"/>
                <a:gd name="T45" fmla="*/ 1 h 16"/>
                <a:gd name="T46" fmla="*/ 4 w 15"/>
                <a:gd name="T47" fmla="*/ 1 h 16"/>
                <a:gd name="T48" fmla="*/ 4 w 15"/>
                <a:gd name="T49" fmla="*/ 1 h 16"/>
                <a:gd name="T50" fmla="*/ 4 w 15"/>
                <a:gd name="T51" fmla="*/ 1 h 16"/>
                <a:gd name="T52" fmla="*/ 5 w 15"/>
                <a:gd name="T53" fmla="*/ 1 h 16"/>
                <a:gd name="T54" fmla="*/ 6 w 15"/>
                <a:gd name="T55" fmla="*/ 1 h 16"/>
                <a:gd name="T56" fmla="*/ 6 w 15"/>
                <a:gd name="T57" fmla="*/ 1 h 16"/>
                <a:gd name="T58" fmla="*/ 6 w 15"/>
                <a:gd name="T59" fmla="*/ 1 h 16"/>
                <a:gd name="T60" fmla="*/ 6 w 15"/>
                <a:gd name="T61" fmla="*/ 2 h 16"/>
                <a:gd name="T62" fmla="*/ 6 w 15"/>
                <a:gd name="T63" fmla="*/ 3 h 16"/>
                <a:gd name="T64" fmla="*/ 6 w 15"/>
                <a:gd name="T65" fmla="*/ 11 h 16"/>
                <a:gd name="T66" fmla="*/ 6 w 15"/>
                <a:gd name="T67" fmla="*/ 12 h 16"/>
                <a:gd name="T68" fmla="*/ 6 w 15"/>
                <a:gd name="T69" fmla="*/ 13 h 16"/>
                <a:gd name="T70" fmla="*/ 5 w 15"/>
                <a:gd name="T71" fmla="*/ 13 h 16"/>
                <a:gd name="T72" fmla="*/ 5 w 15"/>
                <a:gd name="T73" fmla="*/ 14 h 16"/>
                <a:gd name="T74" fmla="*/ 4 w 15"/>
                <a:gd name="T75" fmla="*/ 14 h 16"/>
                <a:gd name="T76" fmla="*/ 4 w 15"/>
                <a:gd name="T77" fmla="*/ 14 h 16"/>
                <a:gd name="T78" fmla="*/ 3 w 15"/>
                <a:gd name="T79" fmla="*/ 14 h 16"/>
                <a:gd name="T80" fmla="*/ 9 w 15"/>
                <a:gd name="T81" fmla="*/ 15 h 16"/>
                <a:gd name="T82" fmla="*/ 9 w 15"/>
                <a:gd name="T83" fmla="*/ 14 h 16"/>
                <a:gd name="T84" fmla="*/ 8 w 15"/>
                <a:gd name="T85" fmla="*/ 14 h 16"/>
                <a:gd name="T86" fmla="*/ 8 w 15"/>
                <a:gd name="T87" fmla="*/ 14 h 16"/>
                <a:gd name="T88" fmla="*/ 8 w 15"/>
                <a:gd name="T89" fmla="*/ 14 h 16"/>
                <a:gd name="T90" fmla="*/ 7 w 15"/>
                <a:gd name="T91" fmla="*/ 14 h 16"/>
                <a:gd name="T92" fmla="*/ 7 w 15"/>
                <a:gd name="T93" fmla="*/ 13 h 16"/>
                <a:gd name="T94" fmla="*/ 7 w 15"/>
                <a:gd name="T95" fmla="*/ 12 h 16"/>
                <a:gd name="T96" fmla="*/ 7 w 15"/>
                <a:gd name="T97" fmla="*/ 11 h 16"/>
                <a:gd name="T98" fmla="*/ 8 w 15"/>
                <a:gd name="T99" fmla="*/ 11 h 16"/>
                <a:gd name="T100" fmla="*/ 8 w 15"/>
                <a:gd name="T101" fmla="*/ 3 h 1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5"/>
                <a:gd name="T154" fmla="*/ 0 h 16"/>
                <a:gd name="T155" fmla="*/ 15 w 15"/>
                <a:gd name="T156" fmla="*/ 16 h 1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5" h="16">
                  <a:moveTo>
                    <a:pt x="8" y="3"/>
                  </a:moveTo>
                  <a:lnTo>
                    <a:pt x="8" y="3"/>
                  </a:lnTo>
                  <a:lnTo>
                    <a:pt x="8" y="2"/>
                  </a:lnTo>
                  <a:lnTo>
                    <a:pt x="8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3" y="1"/>
                  </a:lnTo>
                  <a:lnTo>
                    <a:pt x="2" y="0"/>
                  </a:lnTo>
                  <a:lnTo>
                    <a:pt x="0" y="3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6" y="3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3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9" y="15"/>
                  </a:lnTo>
                  <a:lnTo>
                    <a:pt x="9" y="14"/>
                  </a:lnTo>
                  <a:lnTo>
                    <a:pt x="8" y="14"/>
                  </a:lnTo>
                  <a:lnTo>
                    <a:pt x="7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7" y="11"/>
                  </a:lnTo>
                  <a:lnTo>
                    <a:pt x="8" y="11"/>
                  </a:lnTo>
                  <a:lnTo>
                    <a:pt x="8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0" name="Freeform 733"/>
            <p:cNvSpPr>
              <a:spLocks/>
            </p:cNvSpPr>
            <p:nvPr/>
          </p:nvSpPr>
          <p:spPr bwMode="auto">
            <a:xfrm>
              <a:off x="1581" y="3749"/>
              <a:ext cx="22" cy="18"/>
            </a:xfrm>
            <a:custGeom>
              <a:avLst/>
              <a:gdLst>
                <a:gd name="T0" fmla="*/ 5 w 22"/>
                <a:gd name="T1" fmla="*/ 9 h 18"/>
                <a:gd name="T2" fmla="*/ 4 w 22"/>
                <a:gd name="T3" fmla="*/ 9 h 18"/>
                <a:gd name="T4" fmla="*/ 4 w 22"/>
                <a:gd name="T5" fmla="*/ 8 h 18"/>
                <a:gd name="T6" fmla="*/ 3 w 22"/>
                <a:gd name="T7" fmla="*/ 8 h 18"/>
                <a:gd name="T8" fmla="*/ 3 w 22"/>
                <a:gd name="T9" fmla="*/ 7 h 18"/>
                <a:gd name="T10" fmla="*/ 2 w 22"/>
                <a:gd name="T11" fmla="*/ 7 h 18"/>
                <a:gd name="T12" fmla="*/ 2 w 22"/>
                <a:gd name="T13" fmla="*/ 7 h 18"/>
                <a:gd name="T14" fmla="*/ 1 w 22"/>
                <a:gd name="T15" fmla="*/ 7 h 18"/>
                <a:gd name="T16" fmla="*/ 1 w 22"/>
                <a:gd name="T17" fmla="*/ 8 h 18"/>
                <a:gd name="T18" fmla="*/ 0 w 22"/>
                <a:gd name="T19" fmla="*/ 8 h 18"/>
                <a:gd name="T20" fmla="*/ 4 w 22"/>
                <a:gd name="T21" fmla="*/ 4 h 18"/>
                <a:gd name="T22" fmla="*/ 4 w 22"/>
                <a:gd name="T23" fmla="*/ 3 h 18"/>
                <a:gd name="T24" fmla="*/ 5 w 22"/>
                <a:gd name="T25" fmla="*/ 2 h 18"/>
                <a:gd name="T26" fmla="*/ 5 w 22"/>
                <a:gd name="T27" fmla="*/ 1 h 18"/>
                <a:gd name="T28" fmla="*/ 6 w 22"/>
                <a:gd name="T29" fmla="*/ 1 h 18"/>
                <a:gd name="T30" fmla="*/ 6 w 22"/>
                <a:gd name="T31" fmla="*/ 1 h 18"/>
                <a:gd name="T32" fmla="*/ 7 w 22"/>
                <a:gd name="T33" fmla="*/ 1 h 18"/>
                <a:gd name="T34" fmla="*/ 8 w 22"/>
                <a:gd name="T35" fmla="*/ 1 h 18"/>
                <a:gd name="T36" fmla="*/ 8 w 22"/>
                <a:gd name="T37" fmla="*/ 0 h 18"/>
                <a:gd name="T38" fmla="*/ 9 w 22"/>
                <a:gd name="T39" fmla="*/ 0 h 18"/>
                <a:gd name="T40" fmla="*/ 9 w 22"/>
                <a:gd name="T41" fmla="*/ 1 h 18"/>
                <a:gd name="T42" fmla="*/ 10 w 22"/>
                <a:gd name="T43" fmla="*/ 1 h 18"/>
                <a:gd name="T44" fmla="*/ 11 w 22"/>
                <a:gd name="T45" fmla="*/ 1 h 18"/>
                <a:gd name="T46" fmla="*/ 12 w 22"/>
                <a:gd name="T47" fmla="*/ 2 h 18"/>
                <a:gd name="T48" fmla="*/ 12 w 22"/>
                <a:gd name="T49" fmla="*/ 3 h 18"/>
                <a:gd name="T50" fmla="*/ 12 w 22"/>
                <a:gd name="T51" fmla="*/ 4 h 18"/>
                <a:gd name="T52" fmla="*/ 12 w 22"/>
                <a:gd name="T53" fmla="*/ 4 h 18"/>
                <a:gd name="T54" fmla="*/ 12 w 22"/>
                <a:gd name="T55" fmla="*/ 5 h 18"/>
                <a:gd name="T56" fmla="*/ 12 w 22"/>
                <a:gd name="T57" fmla="*/ 6 h 18"/>
                <a:gd name="T58" fmla="*/ 11 w 22"/>
                <a:gd name="T59" fmla="*/ 7 h 18"/>
                <a:gd name="T60" fmla="*/ 17 w 22"/>
                <a:gd name="T61" fmla="*/ 7 h 18"/>
                <a:gd name="T62" fmla="*/ 18 w 22"/>
                <a:gd name="T63" fmla="*/ 7 h 18"/>
                <a:gd name="T64" fmla="*/ 19 w 22"/>
                <a:gd name="T65" fmla="*/ 7 h 18"/>
                <a:gd name="T66" fmla="*/ 19 w 22"/>
                <a:gd name="T67" fmla="*/ 7 h 18"/>
                <a:gd name="T68" fmla="*/ 19 w 22"/>
                <a:gd name="T69" fmla="*/ 7 h 18"/>
                <a:gd name="T70" fmla="*/ 20 w 22"/>
                <a:gd name="T71" fmla="*/ 7 h 18"/>
                <a:gd name="T72" fmla="*/ 20 w 22"/>
                <a:gd name="T73" fmla="*/ 6 h 18"/>
                <a:gd name="T74" fmla="*/ 21 w 22"/>
                <a:gd name="T75" fmla="*/ 7 h 18"/>
                <a:gd name="T76" fmla="*/ 19 w 22"/>
                <a:gd name="T77" fmla="*/ 10 h 18"/>
                <a:gd name="T78" fmla="*/ 10 w 22"/>
                <a:gd name="T79" fmla="*/ 8 h 18"/>
                <a:gd name="T80" fmla="*/ 9 w 22"/>
                <a:gd name="T81" fmla="*/ 10 h 18"/>
                <a:gd name="T82" fmla="*/ 12 w 22"/>
                <a:gd name="T83" fmla="*/ 12 h 18"/>
                <a:gd name="T84" fmla="*/ 13 w 22"/>
                <a:gd name="T85" fmla="*/ 13 h 18"/>
                <a:gd name="T86" fmla="*/ 14 w 22"/>
                <a:gd name="T87" fmla="*/ 13 h 18"/>
                <a:gd name="T88" fmla="*/ 15 w 22"/>
                <a:gd name="T89" fmla="*/ 13 h 18"/>
                <a:gd name="T90" fmla="*/ 16 w 22"/>
                <a:gd name="T91" fmla="*/ 13 h 18"/>
                <a:gd name="T92" fmla="*/ 16 w 22"/>
                <a:gd name="T93" fmla="*/ 12 h 18"/>
                <a:gd name="T94" fmla="*/ 16 w 22"/>
                <a:gd name="T95" fmla="*/ 13 h 18"/>
                <a:gd name="T96" fmla="*/ 13 w 22"/>
                <a:gd name="T97" fmla="*/ 17 h 18"/>
                <a:gd name="T98" fmla="*/ 12 w 22"/>
                <a:gd name="T99" fmla="*/ 17 h 18"/>
                <a:gd name="T100" fmla="*/ 12 w 22"/>
                <a:gd name="T101" fmla="*/ 16 h 18"/>
                <a:gd name="T102" fmla="*/ 13 w 22"/>
                <a:gd name="T103" fmla="*/ 16 h 18"/>
                <a:gd name="T104" fmla="*/ 12 w 22"/>
                <a:gd name="T105" fmla="*/ 15 h 18"/>
                <a:gd name="T106" fmla="*/ 12 w 22"/>
                <a:gd name="T107" fmla="*/ 14 h 18"/>
                <a:gd name="T108" fmla="*/ 12 w 22"/>
                <a:gd name="T109" fmla="*/ 14 h 18"/>
                <a:gd name="T110" fmla="*/ 11 w 22"/>
                <a:gd name="T111" fmla="*/ 13 h 18"/>
                <a:gd name="T112" fmla="*/ 5 w 22"/>
                <a:gd name="T113" fmla="*/ 9 h 1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"/>
                <a:gd name="T172" fmla="*/ 0 h 18"/>
                <a:gd name="T173" fmla="*/ 22 w 22"/>
                <a:gd name="T174" fmla="*/ 18 h 1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" h="18">
                  <a:moveTo>
                    <a:pt x="5" y="9"/>
                  </a:moveTo>
                  <a:lnTo>
                    <a:pt x="4" y="9"/>
                  </a:lnTo>
                  <a:lnTo>
                    <a:pt x="4" y="8"/>
                  </a:lnTo>
                  <a:lnTo>
                    <a:pt x="3" y="8"/>
                  </a:lnTo>
                  <a:lnTo>
                    <a:pt x="3" y="7"/>
                  </a:lnTo>
                  <a:lnTo>
                    <a:pt x="2" y="7"/>
                  </a:lnTo>
                  <a:lnTo>
                    <a:pt x="1" y="7"/>
                  </a:lnTo>
                  <a:lnTo>
                    <a:pt x="1" y="8"/>
                  </a:lnTo>
                  <a:lnTo>
                    <a:pt x="0" y="8"/>
                  </a:lnTo>
                  <a:lnTo>
                    <a:pt x="4" y="4"/>
                  </a:lnTo>
                  <a:lnTo>
                    <a:pt x="4" y="3"/>
                  </a:lnTo>
                  <a:lnTo>
                    <a:pt x="5" y="2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2" y="2"/>
                  </a:lnTo>
                  <a:lnTo>
                    <a:pt x="12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1" y="7"/>
                  </a:lnTo>
                  <a:lnTo>
                    <a:pt x="17" y="7"/>
                  </a:lnTo>
                  <a:lnTo>
                    <a:pt x="18" y="7"/>
                  </a:lnTo>
                  <a:lnTo>
                    <a:pt x="19" y="7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21" y="7"/>
                  </a:lnTo>
                  <a:lnTo>
                    <a:pt x="19" y="10"/>
                  </a:lnTo>
                  <a:lnTo>
                    <a:pt x="10" y="8"/>
                  </a:lnTo>
                  <a:lnTo>
                    <a:pt x="9" y="10"/>
                  </a:lnTo>
                  <a:lnTo>
                    <a:pt x="12" y="12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6" y="12"/>
                  </a:lnTo>
                  <a:lnTo>
                    <a:pt x="16" y="13"/>
                  </a:lnTo>
                  <a:lnTo>
                    <a:pt x="13" y="17"/>
                  </a:lnTo>
                  <a:lnTo>
                    <a:pt x="12" y="17"/>
                  </a:lnTo>
                  <a:lnTo>
                    <a:pt x="12" y="16"/>
                  </a:lnTo>
                  <a:lnTo>
                    <a:pt x="13" y="16"/>
                  </a:lnTo>
                  <a:lnTo>
                    <a:pt x="12" y="15"/>
                  </a:lnTo>
                  <a:lnTo>
                    <a:pt x="12" y="14"/>
                  </a:lnTo>
                  <a:lnTo>
                    <a:pt x="11" y="13"/>
                  </a:lnTo>
                  <a:lnTo>
                    <a:pt x="5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1" name="Freeform 734"/>
            <p:cNvSpPr>
              <a:spLocks/>
            </p:cNvSpPr>
            <p:nvPr/>
          </p:nvSpPr>
          <p:spPr bwMode="auto">
            <a:xfrm>
              <a:off x="1586" y="3752"/>
              <a:ext cx="3" cy="5"/>
            </a:xfrm>
            <a:custGeom>
              <a:avLst/>
              <a:gdLst>
                <a:gd name="T0" fmla="*/ 2 w 3"/>
                <a:gd name="T1" fmla="*/ 4 h 5"/>
                <a:gd name="T2" fmla="*/ 2 w 3"/>
                <a:gd name="T3" fmla="*/ 3 h 5"/>
                <a:gd name="T4" fmla="*/ 2 w 3"/>
                <a:gd name="T5" fmla="*/ 3 h 5"/>
                <a:gd name="T6" fmla="*/ 2 w 3"/>
                <a:gd name="T7" fmla="*/ 3 h 5"/>
                <a:gd name="T8" fmla="*/ 2 w 3"/>
                <a:gd name="T9" fmla="*/ 2 h 5"/>
                <a:gd name="T10" fmla="*/ 2 w 3"/>
                <a:gd name="T11" fmla="*/ 2 h 5"/>
                <a:gd name="T12" fmla="*/ 2 w 3"/>
                <a:gd name="T13" fmla="*/ 2 h 5"/>
                <a:gd name="T14" fmla="*/ 2 w 3"/>
                <a:gd name="T15" fmla="*/ 1 h 5"/>
                <a:gd name="T16" fmla="*/ 2 w 3"/>
                <a:gd name="T17" fmla="*/ 1 h 5"/>
                <a:gd name="T18" fmla="*/ 2 w 3"/>
                <a:gd name="T19" fmla="*/ 0 h 5"/>
                <a:gd name="T20" fmla="*/ 2 w 3"/>
                <a:gd name="T21" fmla="*/ 0 h 5"/>
                <a:gd name="T22" fmla="*/ 2 w 3"/>
                <a:gd name="T23" fmla="*/ 0 h 5"/>
                <a:gd name="T24" fmla="*/ 1 w 3"/>
                <a:gd name="T25" fmla="*/ 0 h 5"/>
                <a:gd name="T26" fmla="*/ 1 w 3"/>
                <a:gd name="T27" fmla="*/ 0 h 5"/>
                <a:gd name="T28" fmla="*/ 1 w 3"/>
                <a:gd name="T29" fmla="*/ 0 h 5"/>
                <a:gd name="T30" fmla="*/ 1 w 3"/>
                <a:gd name="T31" fmla="*/ 0 h 5"/>
                <a:gd name="T32" fmla="*/ 0 w 3"/>
                <a:gd name="T33" fmla="*/ 1 h 5"/>
                <a:gd name="T34" fmla="*/ 0 w 3"/>
                <a:gd name="T35" fmla="*/ 1 h 5"/>
                <a:gd name="T36" fmla="*/ 0 w 3"/>
                <a:gd name="T37" fmla="*/ 2 h 5"/>
                <a:gd name="T38" fmla="*/ 0 w 3"/>
                <a:gd name="T39" fmla="*/ 2 h 5"/>
                <a:gd name="T40" fmla="*/ 0 w 3"/>
                <a:gd name="T41" fmla="*/ 2 h 5"/>
                <a:gd name="T42" fmla="*/ 0 w 3"/>
                <a:gd name="T43" fmla="*/ 2 h 5"/>
                <a:gd name="T44" fmla="*/ 2 w 3"/>
                <a:gd name="T45" fmla="*/ 4 h 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"/>
                <a:gd name="T70" fmla="*/ 0 h 5"/>
                <a:gd name="T71" fmla="*/ 3 w 3"/>
                <a:gd name="T72" fmla="*/ 5 h 5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" h="5">
                  <a:moveTo>
                    <a:pt x="2" y="4"/>
                  </a:moveTo>
                  <a:lnTo>
                    <a:pt x="2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2" y="4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2" name="Freeform 735"/>
            <p:cNvSpPr>
              <a:spLocks/>
            </p:cNvSpPr>
            <p:nvPr/>
          </p:nvSpPr>
          <p:spPr bwMode="auto">
            <a:xfrm>
              <a:off x="1549" y="3774"/>
              <a:ext cx="26" cy="26"/>
            </a:xfrm>
            <a:custGeom>
              <a:avLst/>
              <a:gdLst>
                <a:gd name="T0" fmla="*/ 15 w 26"/>
                <a:gd name="T1" fmla="*/ 5 h 26"/>
                <a:gd name="T2" fmla="*/ 15 w 26"/>
                <a:gd name="T3" fmla="*/ 4 h 26"/>
                <a:gd name="T4" fmla="*/ 15 w 26"/>
                <a:gd name="T5" fmla="*/ 3 h 26"/>
                <a:gd name="T6" fmla="*/ 15 w 26"/>
                <a:gd name="T7" fmla="*/ 3 h 26"/>
                <a:gd name="T8" fmla="*/ 15 w 26"/>
                <a:gd name="T9" fmla="*/ 2 h 26"/>
                <a:gd name="T10" fmla="*/ 15 w 26"/>
                <a:gd name="T11" fmla="*/ 2 h 26"/>
                <a:gd name="T12" fmla="*/ 15 w 26"/>
                <a:gd name="T13" fmla="*/ 1 h 26"/>
                <a:gd name="T14" fmla="*/ 15 w 26"/>
                <a:gd name="T15" fmla="*/ 0 h 26"/>
                <a:gd name="T16" fmla="*/ 11 w 26"/>
                <a:gd name="T17" fmla="*/ 3 h 26"/>
                <a:gd name="T18" fmla="*/ 15 w 26"/>
                <a:gd name="T19" fmla="*/ 16 h 26"/>
                <a:gd name="T20" fmla="*/ 3 w 26"/>
                <a:gd name="T21" fmla="*/ 10 h 26"/>
                <a:gd name="T22" fmla="*/ 0 w 26"/>
                <a:gd name="T23" fmla="*/ 12 h 26"/>
                <a:gd name="T24" fmla="*/ 1 w 26"/>
                <a:gd name="T25" fmla="*/ 13 h 26"/>
                <a:gd name="T26" fmla="*/ 1 w 26"/>
                <a:gd name="T27" fmla="*/ 12 h 26"/>
                <a:gd name="T28" fmla="*/ 2 w 26"/>
                <a:gd name="T29" fmla="*/ 12 h 26"/>
                <a:gd name="T30" fmla="*/ 2 w 26"/>
                <a:gd name="T31" fmla="*/ 12 h 26"/>
                <a:gd name="T32" fmla="*/ 2 w 26"/>
                <a:gd name="T33" fmla="*/ 13 h 26"/>
                <a:gd name="T34" fmla="*/ 3 w 26"/>
                <a:gd name="T35" fmla="*/ 13 h 26"/>
                <a:gd name="T36" fmla="*/ 3 w 26"/>
                <a:gd name="T37" fmla="*/ 14 h 26"/>
                <a:gd name="T38" fmla="*/ 4 w 26"/>
                <a:gd name="T39" fmla="*/ 14 h 26"/>
                <a:gd name="T40" fmla="*/ 10 w 26"/>
                <a:gd name="T41" fmla="*/ 21 h 26"/>
                <a:gd name="T42" fmla="*/ 10 w 26"/>
                <a:gd name="T43" fmla="*/ 22 h 26"/>
                <a:gd name="T44" fmla="*/ 10 w 26"/>
                <a:gd name="T45" fmla="*/ 22 h 26"/>
                <a:gd name="T46" fmla="*/ 10 w 26"/>
                <a:gd name="T47" fmla="*/ 23 h 26"/>
                <a:gd name="T48" fmla="*/ 10 w 26"/>
                <a:gd name="T49" fmla="*/ 23 h 26"/>
                <a:gd name="T50" fmla="*/ 10 w 26"/>
                <a:gd name="T51" fmla="*/ 24 h 26"/>
                <a:gd name="T52" fmla="*/ 10 w 26"/>
                <a:gd name="T53" fmla="*/ 24 h 26"/>
                <a:gd name="T54" fmla="*/ 10 w 26"/>
                <a:gd name="T55" fmla="*/ 25 h 26"/>
                <a:gd name="T56" fmla="*/ 14 w 26"/>
                <a:gd name="T57" fmla="*/ 23 h 26"/>
                <a:gd name="T58" fmla="*/ 14 w 26"/>
                <a:gd name="T59" fmla="*/ 22 h 26"/>
                <a:gd name="T60" fmla="*/ 13 w 26"/>
                <a:gd name="T61" fmla="*/ 22 h 26"/>
                <a:gd name="T62" fmla="*/ 12 w 26"/>
                <a:gd name="T63" fmla="*/ 22 h 26"/>
                <a:gd name="T64" fmla="*/ 11 w 26"/>
                <a:gd name="T65" fmla="*/ 22 h 26"/>
                <a:gd name="T66" fmla="*/ 10 w 26"/>
                <a:gd name="T67" fmla="*/ 21 h 26"/>
                <a:gd name="T68" fmla="*/ 10 w 26"/>
                <a:gd name="T69" fmla="*/ 20 h 26"/>
                <a:gd name="T70" fmla="*/ 3 w 26"/>
                <a:gd name="T71" fmla="*/ 11 h 26"/>
                <a:gd name="T72" fmla="*/ 17 w 26"/>
                <a:gd name="T73" fmla="*/ 20 h 26"/>
                <a:gd name="T74" fmla="*/ 18 w 26"/>
                <a:gd name="T75" fmla="*/ 19 h 26"/>
                <a:gd name="T76" fmla="*/ 13 w 26"/>
                <a:gd name="T77" fmla="*/ 4 h 26"/>
                <a:gd name="T78" fmla="*/ 19 w 26"/>
                <a:gd name="T79" fmla="*/ 13 h 26"/>
                <a:gd name="T80" fmla="*/ 20 w 26"/>
                <a:gd name="T81" fmla="*/ 14 h 26"/>
                <a:gd name="T82" fmla="*/ 20 w 26"/>
                <a:gd name="T83" fmla="*/ 15 h 26"/>
                <a:gd name="T84" fmla="*/ 21 w 26"/>
                <a:gd name="T85" fmla="*/ 15 h 26"/>
                <a:gd name="T86" fmla="*/ 21 w 26"/>
                <a:gd name="T87" fmla="*/ 15 h 26"/>
                <a:gd name="T88" fmla="*/ 20 w 26"/>
                <a:gd name="T89" fmla="*/ 15 h 26"/>
                <a:gd name="T90" fmla="*/ 20 w 26"/>
                <a:gd name="T91" fmla="*/ 16 h 26"/>
                <a:gd name="T92" fmla="*/ 20 w 26"/>
                <a:gd name="T93" fmla="*/ 17 h 26"/>
                <a:gd name="T94" fmla="*/ 25 w 26"/>
                <a:gd name="T95" fmla="*/ 13 h 26"/>
                <a:gd name="T96" fmla="*/ 25 w 26"/>
                <a:gd name="T97" fmla="*/ 12 h 26"/>
                <a:gd name="T98" fmla="*/ 24 w 26"/>
                <a:gd name="T99" fmla="*/ 13 h 26"/>
                <a:gd name="T100" fmla="*/ 23 w 26"/>
                <a:gd name="T101" fmla="*/ 13 h 26"/>
                <a:gd name="T102" fmla="*/ 23 w 26"/>
                <a:gd name="T103" fmla="*/ 13 h 26"/>
                <a:gd name="T104" fmla="*/ 22 w 26"/>
                <a:gd name="T105" fmla="*/ 12 h 26"/>
                <a:gd name="T106" fmla="*/ 21 w 26"/>
                <a:gd name="T107" fmla="*/ 11 h 26"/>
                <a:gd name="T108" fmla="*/ 15 w 26"/>
                <a:gd name="T109" fmla="*/ 5 h 2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6"/>
                <a:gd name="T166" fmla="*/ 0 h 26"/>
                <a:gd name="T167" fmla="*/ 26 w 26"/>
                <a:gd name="T168" fmla="*/ 26 h 2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6" h="26">
                  <a:moveTo>
                    <a:pt x="15" y="5"/>
                  </a:moveTo>
                  <a:lnTo>
                    <a:pt x="15" y="4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5" y="1"/>
                  </a:lnTo>
                  <a:lnTo>
                    <a:pt x="15" y="0"/>
                  </a:lnTo>
                  <a:lnTo>
                    <a:pt x="11" y="3"/>
                  </a:lnTo>
                  <a:lnTo>
                    <a:pt x="15" y="16"/>
                  </a:lnTo>
                  <a:lnTo>
                    <a:pt x="3" y="10"/>
                  </a:lnTo>
                  <a:lnTo>
                    <a:pt x="0" y="12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4" y="14"/>
                  </a:lnTo>
                  <a:lnTo>
                    <a:pt x="10" y="21"/>
                  </a:lnTo>
                  <a:lnTo>
                    <a:pt x="10" y="22"/>
                  </a:lnTo>
                  <a:lnTo>
                    <a:pt x="10" y="23"/>
                  </a:lnTo>
                  <a:lnTo>
                    <a:pt x="10" y="24"/>
                  </a:lnTo>
                  <a:lnTo>
                    <a:pt x="10" y="25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3" y="22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10" y="21"/>
                  </a:lnTo>
                  <a:lnTo>
                    <a:pt x="10" y="20"/>
                  </a:lnTo>
                  <a:lnTo>
                    <a:pt x="3" y="11"/>
                  </a:lnTo>
                  <a:lnTo>
                    <a:pt x="17" y="20"/>
                  </a:lnTo>
                  <a:lnTo>
                    <a:pt x="18" y="19"/>
                  </a:lnTo>
                  <a:lnTo>
                    <a:pt x="13" y="4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0" y="15"/>
                  </a:lnTo>
                  <a:lnTo>
                    <a:pt x="20" y="16"/>
                  </a:lnTo>
                  <a:lnTo>
                    <a:pt x="20" y="17"/>
                  </a:lnTo>
                  <a:lnTo>
                    <a:pt x="25" y="13"/>
                  </a:lnTo>
                  <a:lnTo>
                    <a:pt x="25" y="12"/>
                  </a:lnTo>
                  <a:lnTo>
                    <a:pt x="24" y="13"/>
                  </a:lnTo>
                  <a:lnTo>
                    <a:pt x="23" y="13"/>
                  </a:lnTo>
                  <a:lnTo>
                    <a:pt x="22" y="12"/>
                  </a:lnTo>
                  <a:lnTo>
                    <a:pt x="21" y="11"/>
                  </a:lnTo>
                  <a:lnTo>
                    <a:pt x="15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3" name="Freeform 736"/>
            <p:cNvSpPr>
              <a:spLocks/>
            </p:cNvSpPr>
            <p:nvPr/>
          </p:nvSpPr>
          <p:spPr bwMode="auto">
            <a:xfrm>
              <a:off x="1600" y="3724"/>
              <a:ext cx="15" cy="15"/>
            </a:xfrm>
            <a:custGeom>
              <a:avLst/>
              <a:gdLst>
                <a:gd name="T0" fmla="*/ 2 w 15"/>
                <a:gd name="T1" fmla="*/ 1 h 15"/>
                <a:gd name="T2" fmla="*/ 2 w 15"/>
                <a:gd name="T3" fmla="*/ 2 h 15"/>
                <a:gd name="T4" fmla="*/ 1 w 15"/>
                <a:gd name="T5" fmla="*/ 3 h 15"/>
                <a:gd name="T6" fmla="*/ 1 w 15"/>
                <a:gd name="T7" fmla="*/ 4 h 15"/>
                <a:gd name="T8" fmla="*/ 0 w 15"/>
                <a:gd name="T9" fmla="*/ 4 h 15"/>
                <a:gd name="T10" fmla="*/ 0 w 15"/>
                <a:gd name="T11" fmla="*/ 6 h 15"/>
                <a:gd name="T12" fmla="*/ 0 w 15"/>
                <a:gd name="T13" fmla="*/ 7 h 15"/>
                <a:gd name="T14" fmla="*/ 0 w 15"/>
                <a:gd name="T15" fmla="*/ 8 h 15"/>
                <a:gd name="T16" fmla="*/ 1 w 15"/>
                <a:gd name="T17" fmla="*/ 9 h 15"/>
                <a:gd name="T18" fmla="*/ 1 w 15"/>
                <a:gd name="T19" fmla="*/ 11 h 15"/>
                <a:gd name="T20" fmla="*/ 3 w 15"/>
                <a:gd name="T21" fmla="*/ 12 h 15"/>
                <a:gd name="T22" fmla="*/ 4 w 15"/>
                <a:gd name="T23" fmla="*/ 13 h 15"/>
                <a:gd name="T24" fmla="*/ 5 w 15"/>
                <a:gd name="T25" fmla="*/ 13 h 15"/>
                <a:gd name="T26" fmla="*/ 6 w 15"/>
                <a:gd name="T27" fmla="*/ 14 h 15"/>
                <a:gd name="T28" fmla="*/ 8 w 15"/>
                <a:gd name="T29" fmla="*/ 14 h 15"/>
                <a:gd name="T30" fmla="*/ 9 w 15"/>
                <a:gd name="T31" fmla="*/ 14 h 15"/>
                <a:gd name="T32" fmla="*/ 11 w 15"/>
                <a:gd name="T33" fmla="*/ 13 h 15"/>
                <a:gd name="T34" fmla="*/ 12 w 15"/>
                <a:gd name="T35" fmla="*/ 13 h 15"/>
                <a:gd name="T36" fmla="*/ 13 w 15"/>
                <a:gd name="T37" fmla="*/ 11 h 15"/>
                <a:gd name="T38" fmla="*/ 14 w 15"/>
                <a:gd name="T39" fmla="*/ 10 h 15"/>
                <a:gd name="T40" fmla="*/ 14 w 15"/>
                <a:gd name="T41" fmla="*/ 8 h 15"/>
                <a:gd name="T42" fmla="*/ 14 w 15"/>
                <a:gd name="T43" fmla="*/ 7 h 15"/>
                <a:gd name="T44" fmla="*/ 14 w 15"/>
                <a:gd name="T45" fmla="*/ 6 h 15"/>
                <a:gd name="T46" fmla="*/ 13 w 15"/>
                <a:gd name="T47" fmla="*/ 4 h 15"/>
                <a:gd name="T48" fmla="*/ 12 w 15"/>
                <a:gd name="T49" fmla="*/ 4 h 15"/>
                <a:gd name="T50" fmla="*/ 13 w 15"/>
                <a:gd name="T51" fmla="*/ 5 h 15"/>
                <a:gd name="T52" fmla="*/ 13 w 15"/>
                <a:gd name="T53" fmla="*/ 6 h 15"/>
                <a:gd name="T54" fmla="*/ 13 w 15"/>
                <a:gd name="T55" fmla="*/ 8 h 15"/>
                <a:gd name="T56" fmla="*/ 13 w 15"/>
                <a:gd name="T57" fmla="*/ 8 h 15"/>
                <a:gd name="T58" fmla="*/ 13 w 15"/>
                <a:gd name="T59" fmla="*/ 10 h 15"/>
                <a:gd name="T60" fmla="*/ 11 w 15"/>
                <a:gd name="T61" fmla="*/ 11 h 15"/>
                <a:gd name="T62" fmla="*/ 11 w 15"/>
                <a:gd name="T63" fmla="*/ 11 h 15"/>
                <a:gd name="T64" fmla="*/ 9 w 15"/>
                <a:gd name="T65" fmla="*/ 11 h 15"/>
                <a:gd name="T66" fmla="*/ 8 w 15"/>
                <a:gd name="T67" fmla="*/ 11 h 15"/>
                <a:gd name="T68" fmla="*/ 6 w 15"/>
                <a:gd name="T69" fmla="*/ 11 h 15"/>
                <a:gd name="T70" fmla="*/ 5 w 15"/>
                <a:gd name="T71" fmla="*/ 11 h 15"/>
                <a:gd name="T72" fmla="*/ 4 w 15"/>
                <a:gd name="T73" fmla="*/ 10 h 15"/>
                <a:gd name="T74" fmla="*/ 3 w 15"/>
                <a:gd name="T75" fmla="*/ 9 h 15"/>
                <a:gd name="T76" fmla="*/ 2 w 15"/>
                <a:gd name="T77" fmla="*/ 8 h 15"/>
                <a:gd name="T78" fmla="*/ 1 w 15"/>
                <a:gd name="T79" fmla="*/ 7 h 15"/>
                <a:gd name="T80" fmla="*/ 1 w 15"/>
                <a:gd name="T81" fmla="*/ 6 h 15"/>
                <a:gd name="T82" fmla="*/ 1 w 15"/>
                <a:gd name="T83" fmla="*/ 4 h 15"/>
                <a:gd name="T84" fmla="*/ 1 w 15"/>
                <a:gd name="T85" fmla="*/ 3 h 15"/>
                <a:gd name="T86" fmla="*/ 3 w 15"/>
                <a:gd name="T87" fmla="*/ 2 h 15"/>
                <a:gd name="T88" fmla="*/ 4 w 15"/>
                <a:gd name="T89" fmla="*/ 1 h 15"/>
                <a:gd name="T90" fmla="*/ 6 w 15"/>
                <a:gd name="T91" fmla="*/ 1 h 15"/>
                <a:gd name="T92" fmla="*/ 6 w 15"/>
                <a:gd name="T93" fmla="*/ 1 h 1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5"/>
                <a:gd name="T142" fmla="*/ 0 h 15"/>
                <a:gd name="T143" fmla="*/ 15 w 15"/>
                <a:gd name="T144" fmla="*/ 15 h 1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5" h="15">
                  <a:moveTo>
                    <a:pt x="2" y="0"/>
                  </a:moveTo>
                  <a:lnTo>
                    <a:pt x="2" y="1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2" y="11"/>
                  </a:lnTo>
                  <a:lnTo>
                    <a:pt x="3" y="12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7" y="14"/>
                  </a:lnTo>
                  <a:lnTo>
                    <a:pt x="8" y="14"/>
                  </a:lnTo>
                  <a:lnTo>
                    <a:pt x="9" y="14"/>
                  </a:lnTo>
                  <a:lnTo>
                    <a:pt x="10" y="13"/>
                  </a:lnTo>
                  <a:lnTo>
                    <a:pt x="11" y="13"/>
                  </a:lnTo>
                  <a:lnTo>
                    <a:pt x="12" y="13"/>
                  </a:lnTo>
                  <a:lnTo>
                    <a:pt x="13" y="12"/>
                  </a:lnTo>
                  <a:lnTo>
                    <a:pt x="13" y="11"/>
                  </a:lnTo>
                  <a:lnTo>
                    <a:pt x="14" y="10"/>
                  </a:lnTo>
                  <a:lnTo>
                    <a:pt x="14" y="9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4" y="6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8"/>
                  </a:lnTo>
                  <a:lnTo>
                    <a:pt x="13" y="9"/>
                  </a:lnTo>
                  <a:lnTo>
                    <a:pt x="13" y="10"/>
                  </a:lnTo>
                  <a:lnTo>
                    <a:pt x="12" y="11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3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4" name="Freeform 737"/>
            <p:cNvSpPr>
              <a:spLocks/>
            </p:cNvSpPr>
            <p:nvPr/>
          </p:nvSpPr>
          <p:spPr bwMode="auto">
            <a:xfrm>
              <a:off x="1509" y="3804"/>
              <a:ext cx="12" cy="19"/>
            </a:xfrm>
            <a:custGeom>
              <a:avLst/>
              <a:gdLst>
                <a:gd name="T0" fmla="*/ 6 w 12"/>
                <a:gd name="T1" fmla="*/ 11 h 19"/>
                <a:gd name="T2" fmla="*/ 6 w 12"/>
                <a:gd name="T3" fmla="*/ 10 h 19"/>
                <a:gd name="T4" fmla="*/ 6 w 12"/>
                <a:gd name="T5" fmla="*/ 10 h 19"/>
                <a:gd name="T6" fmla="*/ 7 w 12"/>
                <a:gd name="T7" fmla="*/ 9 h 19"/>
                <a:gd name="T8" fmla="*/ 8 w 12"/>
                <a:gd name="T9" fmla="*/ 9 h 19"/>
                <a:gd name="T10" fmla="*/ 8 w 12"/>
                <a:gd name="T11" fmla="*/ 9 h 19"/>
                <a:gd name="T12" fmla="*/ 9 w 12"/>
                <a:gd name="T13" fmla="*/ 10 h 19"/>
                <a:gd name="T14" fmla="*/ 10 w 12"/>
                <a:gd name="T15" fmla="*/ 10 h 19"/>
                <a:gd name="T16" fmla="*/ 10 w 12"/>
                <a:gd name="T17" fmla="*/ 11 h 19"/>
                <a:gd name="T18" fmla="*/ 10 w 12"/>
                <a:gd name="T19" fmla="*/ 11 h 19"/>
                <a:gd name="T20" fmla="*/ 8 w 12"/>
                <a:gd name="T21" fmla="*/ 5 h 19"/>
                <a:gd name="T22" fmla="*/ 8 w 12"/>
                <a:gd name="T23" fmla="*/ 5 h 19"/>
                <a:gd name="T24" fmla="*/ 8 w 12"/>
                <a:gd name="T25" fmla="*/ 6 h 19"/>
                <a:gd name="T26" fmla="*/ 8 w 12"/>
                <a:gd name="T27" fmla="*/ 7 h 19"/>
                <a:gd name="T28" fmla="*/ 8 w 12"/>
                <a:gd name="T29" fmla="*/ 8 h 19"/>
                <a:gd name="T30" fmla="*/ 8 w 12"/>
                <a:gd name="T31" fmla="*/ 8 h 19"/>
                <a:gd name="T32" fmla="*/ 7 w 12"/>
                <a:gd name="T33" fmla="*/ 8 h 19"/>
                <a:gd name="T34" fmla="*/ 6 w 12"/>
                <a:gd name="T35" fmla="*/ 9 h 19"/>
                <a:gd name="T36" fmla="*/ 6 w 12"/>
                <a:gd name="T37" fmla="*/ 9 h 19"/>
                <a:gd name="T38" fmla="*/ 5 w 12"/>
                <a:gd name="T39" fmla="*/ 10 h 19"/>
                <a:gd name="T40" fmla="*/ 4 w 12"/>
                <a:gd name="T41" fmla="*/ 6 h 19"/>
                <a:gd name="T42" fmla="*/ 4 w 12"/>
                <a:gd name="T43" fmla="*/ 5 h 19"/>
                <a:gd name="T44" fmla="*/ 4 w 12"/>
                <a:gd name="T45" fmla="*/ 5 h 19"/>
                <a:gd name="T46" fmla="*/ 4 w 12"/>
                <a:gd name="T47" fmla="*/ 4 h 19"/>
                <a:gd name="T48" fmla="*/ 4 w 12"/>
                <a:gd name="T49" fmla="*/ 3 h 19"/>
                <a:gd name="T50" fmla="*/ 5 w 12"/>
                <a:gd name="T51" fmla="*/ 3 h 19"/>
                <a:gd name="T52" fmla="*/ 5 w 12"/>
                <a:gd name="T53" fmla="*/ 2 h 19"/>
                <a:gd name="T54" fmla="*/ 5 w 12"/>
                <a:gd name="T55" fmla="*/ 2 h 19"/>
                <a:gd name="T56" fmla="*/ 6 w 12"/>
                <a:gd name="T57" fmla="*/ 2 h 19"/>
                <a:gd name="T58" fmla="*/ 6 w 12"/>
                <a:gd name="T59" fmla="*/ 2 h 19"/>
                <a:gd name="T60" fmla="*/ 7 w 12"/>
                <a:gd name="T61" fmla="*/ 2 h 19"/>
                <a:gd name="T62" fmla="*/ 8 w 12"/>
                <a:gd name="T63" fmla="*/ 2 h 19"/>
                <a:gd name="T64" fmla="*/ 8 w 12"/>
                <a:gd name="T65" fmla="*/ 2 h 19"/>
                <a:gd name="T66" fmla="*/ 9 w 12"/>
                <a:gd name="T67" fmla="*/ 2 h 19"/>
                <a:gd name="T68" fmla="*/ 10 w 12"/>
                <a:gd name="T69" fmla="*/ 3 h 19"/>
                <a:gd name="T70" fmla="*/ 10 w 12"/>
                <a:gd name="T71" fmla="*/ 3 h 19"/>
                <a:gd name="T72" fmla="*/ 11 w 12"/>
                <a:gd name="T73" fmla="*/ 4 h 19"/>
                <a:gd name="T74" fmla="*/ 11 w 12"/>
                <a:gd name="T75" fmla="*/ 3 h 19"/>
                <a:gd name="T76" fmla="*/ 8 w 12"/>
                <a:gd name="T77" fmla="*/ 0 h 19"/>
                <a:gd name="T78" fmla="*/ 0 w 12"/>
                <a:gd name="T79" fmla="*/ 5 h 19"/>
                <a:gd name="T80" fmla="*/ 1 w 12"/>
                <a:gd name="T81" fmla="*/ 5 h 19"/>
                <a:gd name="T82" fmla="*/ 1 w 12"/>
                <a:gd name="T83" fmla="*/ 5 h 19"/>
                <a:gd name="T84" fmla="*/ 1 w 12"/>
                <a:gd name="T85" fmla="*/ 5 h 19"/>
                <a:gd name="T86" fmla="*/ 2 w 12"/>
                <a:gd name="T87" fmla="*/ 5 h 19"/>
                <a:gd name="T88" fmla="*/ 2 w 12"/>
                <a:gd name="T89" fmla="*/ 6 h 19"/>
                <a:gd name="T90" fmla="*/ 2 w 12"/>
                <a:gd name="T91" fmla="*/ 7 h 19"/>
                <a:gd name="T92" fmla="*/ 5 w 12"/>
                <a:gd name="T93" fmla="*/ 14 h 19"/>
                <a:gd name="T94" fmla="*/ 5 w 12"/>
                <a:gd name="T95" fmla="*/ 15 h 19"/>
                <a:gd name="T96" fmla="*/ 6 w 12"/>
                <a:gd name="T97" fmla="*/ 16 h 19"/>
                <a:gd name="T98" fmla="*/ 6 w 12"/>
                <a:gd name="T99" fmla="*/ 17 h 19"/>
                <a:gd name="T100" fmla="*/ 6 w 12"/>
                <a:gd name="T101" fmla="*/ 17 h 19"/>
                <a:gd name="T102" fmla="*/ 5 w 12"/>
                <a:gd name="T103" fmla="*/ 17 h 19"/>
                <a:gd name="T104" fmla="*/ 5 w 12"/>
                <a:gd name="T105" fmla="*/ 18 h 19"/>
                <a:gd name="T106" fmla="*/ 5 w 12"/>
                <a:gd name="T107" fmla="*/ 18 h 19"/>
                <a:gd name="T108" fmla="*/ 10 w 12"/>
                <a:gd name="T109" fmla="*/ 17 h 19"/>
                <a:gd name="T110" fmla="*/ 9 w 12"/>
                <a:gd name="T111" fmla="*/ 16 h 19"/>
                <a:gd name="T112" fmla="*/ 8 w 12"/>
                <a:gd name="T113" fmla="*/ 16 h 19"/>
                <a:gd name="T114" fmla="*/ 8 w 12"/>
                <a:gd name="T115" fmla="*/ 16 h 19"/>
                <a:gd name="T116" fmla="*/ 8 w 12"/>
                <a:gd name="T117" fmla="*/ 15 h 19"/>
                <a:gd name="T118" fmla="*/ 7 w 12"/>
                <a:gd name="T119" fmla="*/ 15 h 19"/>
                <a:gd name="T120" fmla="*/ 7 w 12"/>
                <a:gd name="T121" fmla="*/ 14 h 19"/>
                <a:gd name="T122" fmla="*/ 6 w 12"/>
                <a:gd name="T123" fmla="*/ 11 h 1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"/>
                <a:gd name="T187" fmla="*/ 0 h 19"/>
                <a:gd name="T188" fmla="*/ 12 w 12"/>
                <a:gd name="T189" fmla="*/ 19 h 1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" h="19">
                  <a:moveTo>
                    <a:pt x="6" y="11"/>
                  </a:moveTo>
                  <a:lnTo>
                    <a:pt x="6" y="10"/>
                  </a:lnTo>
                  <a:lnTo>
                    <a:pt x="7" y="9"/>
                  </a:lnTo>
                  <a:lnTo>
                    <a:pt x="8" y="9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11"/>
                  </a:lnTo>
                  <a:lnTo>
                    <a:pt x="8" y="5"/>
                  </a:lnTo>
                  <a:lnTo>
                    <a:pt x="8" y="6"/>
                  </a:lnTo>
                  <a:lnTo>
                    <a:pt x="8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6" y="9"/>
                  </a:lnTo>
                  <a:lnTo>
                    <a:pt x="5" y="10"/>
                  </a:lnTo>
                  <a:lnTo>
                    <a:pt x="4" y="6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3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8" y="0"/>
                  </a:lnTo>
                  <a:lnTo>
                    <a:pt x="0" y="5"/>
                  </a:lnTo>
                  <a:lnTo>
                    <a:pt x="1" y="5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5" y="18"/>
                  </a:lnTo>
                  <a:lnTo>
                    <a:pt x="10" y="17"/>
                  </a:lnTo>
                  <a:lnTo>
                    <a:pt x="9" y="16"/>
                  </a:lnTo>
                  <a:lnTo>
                    <a:pt x="8" y="16"/>
                  </a:lnTo>
                  <a:lnTo>
                    <a:pt x="8" y="15"/>
                  </a:lnTo>
                  <a:lnTo>
                    <a:pt x="7" y="15"/>
                  </a:lnTo>
                  <a:lnTo>
                    <a:pt x="7" y="14"/>
                  </a:lnTo>
                  <a:lnTo>
                    <a:pt x="6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5" name="Freeform 738"/>
            <p:cNvSpPr>
              <a:spLocks/>
            </p:cNvSpPr>
            <p:nvPr/>
          </p:nvSpPr>
          <p:spPr bwMode="auto">
            <a:xfrm>
              <a:off x="1345" y="3785"/>
              <a:ext cx="18" cy="18"/>
            </a:xfrm>
            <a:custGeom>
              <a:avLst/>
              <a:gdLst>
                <a:gd name="T0" fmla="*/ 8 w 18"/>
                <a:gd name="T1" fmla="*/ 4 h 18"/>
                <a:gd name="T2" fmla="*/ 8 w 18"/>
                <a:gd name="T3" fmla="*/ 3 h 18"/>
                <a:gd name="T4" fmla="*/ 9 w 18"/>
                <a:gd name="T5" fmla="*/ 3 h 18"/>
                <a:gd name="T6" fmla="*/ 9 w 18"/>
                <a:gd name="T7" fmla="*/ 2 h 18"/>
                <a:gd name="T8" fmla="*/ 9 w 18"/>
                <a:gd name="T9" fmla="*/ 1 h 18"/>
                <a:gd name="T10" fmla="*/ 9 w 18"/>
                <a:gd name="T11" fmla="*/ 1 h 18"/>
                <a:gd name="T12" fmla="*/ 8 w 18"/>
                <a:gd name="T13" fmla="*/ 1 h 18"/>
                <a:gd name="T14" fmla="*/ 8 w 18"/>
                <a:gd name="T15" fmla="*/ 0 h 18"/>
                <a:gd name="T16" fmla="*/ 13 w 18"/>
                <a:gd name="T17" fmla="*/ 2 h 18"/>
                <a:gd name="T18" fmla="*/ 13 w 18"/>
                <a:gd name="T19" fmla="*/ 3 h 18"/>
                <a:gd name="T20" fmla="*/ 14 w 18"/>
                <a:gd name="T21" fmla="*/ 3 h 18"/>
                <a:gd name="T22" fmla="*/ 14 w 18"/>
                <a:gd name="T23" fmla="*/ 4 h 18"/>
                <a:gd name="T24" fmla="*/ 15 w 18"/>
                <a:gd name="T25" fmla="*/ 4 h 18"/>
                <a:gd name="T26" fmla="*/ 15 w 18"/>
                <a:gd name="T27" fmla="*/ 4 h 18"/>
                <a:gd name="T28" fmla="*/ 16 w 18"/>
                <a:gd name="T29" fmla="*/ 4 h 18"/>
                <a:gd name="T30" fmla="*/ 16 w 18"/>
                <a:gd name="T31" fmla="*/ 5 h 18"/>
                <a:gd name="T32" fmla="*/ 16 w 18"/>
                <a:gd name="T33" fmla="*/ 5 h 18"/>
                <a:gd name="T34" fmla="*/ 16 w 18"/>
                <a:gd name="T35" fmla="*/ 6 h 18"/>
                <a:gd name="T36" fmla="*/ 16 w 18"/>
                <a:gd name="T37" fmla="*/ 7 h 18"/>
                <a:gd name="T38" fmla="*/ 17 w 18"/>
                <a:gd name="T39" fmla="*/ 7 h 18"/>
                <a:gd name="T40" fmla="*/ 17 w 18"/>
                <a:gd name="T41" fmla="*/ 7 h 18"/>
                <a:gd name="T42" fmla="*/ 17 w 18"/>
                <a:gd name="T43" fmla="*/ 8 h 18"/>
                <a:gd name="T44" fmla="*/ 17 w 18"/>
                <a:gd name="T45" fmla="*/ 9 h 18"/>
                <a:gd name="T46" fmla="*/ 17 w 18"/>
                <a:gd name="T47" fmla="*/ 10 h 18"/>
                <a:gd name="T48" fmla="*/ 17 w 18"/>
                <a:gd name="T49" fmla="*/ 10 h 18"/>
                <a:gd name="T50" fmla="*/ 17 w 18"/>
                <a:gd name="T51" fmla="*/ 11 h 18"/>
                <a:gd name="T52" fmla="*/ 16 w 18"/>
                <a:gd name="T53" fmla="*/ 12 h 18"/>
                <a:gd name="T54" fmla="*/ 16 w 18"/>
                <a:gd name="T55" fmla="*/ 13 h 18"/>
                <a:gd name="T56" fmla="*/ 16 w 18"/>
                <a:gd name="T57" fmla="*/ 13 h 18"/>
                <a:gd name="T58" fmla="*/ 16 w 18"/>
                <a:gd name="T59" fmla="*/ 13 h 18"/>
                <a:gd name="T60" fmla="*/ 16 w 18"/>
                <a:gd name="T61" fmla="*/ 14 h 18"/>
                <a:gd name="T62" fmla="*/ 15 w 18"/>
                <a:gd name="T63" fmla="*/ 15 h 18"/>
                <a:gd name="T64" fmla="*/ 14 w 18"/>
                <a:gd name="T65" fmla="*/ 16 h 18"/>
                <a:gd name="T66" fmla="*/ 13 w 18"/>
                <a:gd name="T67" fmla="*/ 16 h 18"/>
                <a:gd name="T68" fmla="*/ 13 w 18"/>
                <a:gd name="T69" fmla="*/ 16 h 18"/>
                <a:gd name="T70" fmla="*/ 12 w 18"/>
                <a:gd name="T71" fmla="*/ 16 h 18"/>
                <a:gd name="T72" fmla="*/ 11 w 18"/>
                <a:gd name="T73" fmla="*/ 17 h 18"/>
                <a:gd name="T74" fmla="*/ 10 w 18"/>
                <a:gd name="T75" fmla="*/ 17 h 18"/>
                <a:gd name="T76" fmla="*/ 10 w 18"/>
                <a:gd name="T77" fmla="*/ 17 h 18"/>
                <a:gd name="T78" fmla="*/ 9 w 18"/>
                <a:gd name="T79" fmla="*/ 17 h 18"/>
                <a:gd name="T80" fmla="*/ 8 w 18"/>
                <a:gd name="T81" fmla="*/ 17 h 18"/>
                <a:gd name="T82" fmla="*/ 7 w 18"/>
                <a:gd name="T83" fmla="*/ 17 h 18"/>
                <a:gd name="T84" fmla="*/ 7 w 18"/>
                <a:gd name="T85" fmla="*/ 17 h 18"/>
                <a:gd name="T86" fmla="*/ 6 w 18"/>
                <a:gd name="T87" fmla="*/ 16 h 18"/>
                <a:gd name="T88" fmla="*/ 5 w 18"/>
                <a:gd name="T89" fmla="*/ 16 h 18"/>
                <a:gd name="T90" fmla="*/ 4 w 18"/>
                <a:gd name="T91" fmla="*/ 16 h 18"/>
                <a:gd name="T92" fmla="*/ 0 w 18"/>
                <a:gd name="T93" fmla="*/ 13 h 18"/>
                <a:gd name="T94" fmla="*/ 0 w 18"/>
                <a:gd name="T95" fmla="*/ 12 h 18"/>
                <a:gd name="T96" fmla="*/ 1 w 18"/>
                <a:gd name="T97" fmla="*/ 12 h 18"/>
                <a:gd name="T98" fmla="*/ 1 w 18"/>
                <a:gd name="T99" fmla="*/ 12 h 18"/>
                <a:gd name="T100" fmla="*/ 2 w 18"/>
                <a:gd name="T101" fmla="*/ 12 h 18"/>
                <a:gd name="T102" fmla="*/ 3 w 18"/>
                <a:gd name="T103" fmla="*/ 11 h 18"/>
                <a:gd name="T104" fmla="*/ 3 w 18"/>
                <a:gd name="T105" fmla="*/ 10 h 18"/>
                <a:gd name="T106" fmla="*/ 4 w 18"/>
                <a:gd name="T107" fmla="*/ 10 h 18"/>
                <a:gd name="T108" fmla="*/ 8 w 18"/>
                <a:gd name="T109" fmla="*/ 4 h 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8"/>
                <a:gd name="T166" fmla="*/ 0 h 18"/>
                <a:gd name="T167" fmla="*/ 18 w 18"/>
                <a:gd name="T168" fmla="*/ 18 h 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8" h="18">
                  <a:moveTo>
                    <a:pt x="8" y="4"/>
                  </a:moveTo>
                  <a:lnTo>
                    <a:pt x="8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13" y="2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7" y="7"/>
                  </a:lnTo>
                  <a:lnTo>
                    <a:pt x="17" y="8"/>
                  </a:lnTo>
                  <a:lnTo>
                    <a:pt x="17" y="9"/>
                  </a:lnTo>
                  <a:lnTo>
                    <a:pt x="17" y="10"/>
                  </a:lnTo>
                  <a:lnTo>
                    <a:pt x="17" y="11"/>
                  </a:lnTo>
                  <a:lnTo>
                    <a:pt x="16" y="12"/>
                  </a:lnTo>
                  <a:lnTo>
                    <a:pt x="16" y="13"/>
                  </a:lnTo>
                  <a:lnTo>
                    <a:pt x="16" y="14"/>
                  </a:lnTo>
                  <a:lnTo>
                    <a:pt x="15" y="15"/>
                  </a:lnTo>
                  <a:lnTo>
                    <a:pt x="14" y="16"/>
                  </a:lnTo>
                  <a:lnTo>
                    <a:pt x="13" y="16"/>
                  </a:lnTo>
                  <a:lnTo>
                    <a:pt x="12" y="16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9" y="17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6" y="16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2" y="12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8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6" name="Freeform 739"/>
            <p:cNvSpPr>
              <a:spLocks/>
            </p:cNvSpPr>
            <p:nvPr/>
          </p:nvSpPr>
          <p:spPr bwMode="auto">
            <a:xfrm>
              <a:off x="1351" y="3789"/>
              <a:ext cx="10" cy="13"/>
            </a:xfrm>
            <a:custGeom>
              <a:avLst/>
              <a:gdLst>
                <a:gd name="T0" fmla="*/ 1 w 10"/>
                <a:gd name="T1" fmla="*/ 8 h 13"/>
                <a:gd name="T2" fmla="*/ 0 w 10"/>
                <a:gd name="T3" fmla="*/ 8 h 13"/>
                <a:gd name="T4" fmla="*/ 0 w 10"/>
                <a:gd name="T5" fmla="*/ 9 h 13"/>
                <a:gd name="T6" fmla="*/ 0 w 10"/>
                <a:gd name="T7" fmla="*/ 9 h 13"/>
                <a:gd name="T8" fmla="*/ 0 w 10"/>
                <a:gd name="T9" fmla="*/ 10 h 13"/>
                <a:gd name="T10" fmla="*/ 0 w 10"/>
                <a:gd name="T11" fmla="*/ 11 h 13"/>
                <a:gd name="T12" fmla="*/ 1 w 10"/>
                <a:gd name="T13" fmla="*/ 11 h 13"/>
                <a:gd name="T14" fmla="*/ 1 w 10"/>
                <a:gd name="T15" fmla="*/ 11 h 13"/>
                <a:gd name="T16" fmla="*/ 2 w 10"/>
                <a:gd name="T17" fmla="*/ 11 h 13"/>
                <a:gd name="T18" fmla="*/ 2 w 10"/>
                <a:gd name="T19" fmla="*/ 11 h 13"/>
                <a:gd name="T20" fmla="*/ 3 w 10"/>
                <a:gd name="T21" fmla="*/ 12 h 13"/>
                <a:gd name="T22" fmla="*/ 4 w 10"/>
                <a:gd name="T23" fmla="*/ 11 h 13"/>
                <a:gd name="T24" fmla="*/ 4 w 10"/>
                <a:gd name="T25" fmla="*/ 11 h 13"/>
                <a:gd name="T26" fmla="*/ 5 w 10"/>
                <a:gd name="T27" fmla="*/ 11 h 13"/>
                <a:gd name="T28" fmla="*/ 5 w 10"/>
                <a:gd name="T29" fmla="*/ 11 h 13"/>
                <a:gd name="T30" fmla="*/ 6 w 10"/>
                <a:gd name="T31" fmla="*/ 10 h 13"/>
                <a:gd name="T32" fmla="*/ 7 w 10"/>
                <a:gd name="T33" fmla="*/ 10 h 13"/>
                <a:gd name="T34" fmla="*/ 7 w 10"/>
                <a:gd name="T35" fmla="*/ 9 h 13"/>
                <a:gd name="T36" fmla="*/ 7 w 10"/>
                <a:gd name="T37" fmla="*/ 9 h 13"/>
                <a:gd name="T38" fmla="*/ 8 w 10"/>
                <a:gd name="T39" fmla="*/ 8 h 13"/>
                <a:gd name="T40" fmla="*/ 8 w 10"/>
                <a:gd name="T41" fmla="*/ 7 h 13"/>
                <a:gd name="T42" fmla="*/ 8 w 10"/>
                <a:gd name="T43" fmla="*/ 7 h 13"/>
                <a:gd name="T44" fmla="*/ 8 w 10"/>
                <a:gd name="T45" fmla="*/ 6 h 13"/>
                <a:gd name="T46" fmla="*/ 9 w 10"/>
                <a:gd name="T47" fmla="*/ 5 h 13"/>
                <a:gd name="T48" fmla="*/ 9 w 10"/>
                <a:gd name="T49" fmla="*/ 5 h 13"/>
                <a:gd name="T50" fmla="*/ 9 w 10"/>
                <a:gd name="T51" fmla="*/ 4 h 13"/>
                <a:gd name="T52" fmla="*/ 9 w 10"/>
                <a:gd name="T53" fmla="*/ 3 h 13"/>
                <a:gd name="T54" fmla="*/ 8 w 10"/>
                <a:gd name="T55" fmla="*/ 3 h 13"/>
                <a:gd name="T56" fmla="*/ 8 w 10"/>
                <a:gd name="T57" fmla="*/ 2 h 13"/>
                <a:gd name="T58" fmla="*/ 8 w 10"/>
                <a:gd name="T59" fmla="*/ 1 h 13"/>
                <a:gd name="T60" fmla="*/ 7 w 10"/>
                <a:gd name="T61" fmla="*/ 1 h 13"/>
                <a:gd name="T62" fmla="*/ 7 w 10"/>
                <a:gd name="T63" fmla="*/ 1 h 13"/>
                <a:gd name="T64" fmla="*/ 7 w 10"/>
                <a:gd name="T65" fmla="*/ 0 h 13"/>
                <a:gd name="T66" fmla="*/ 6 w 10"/>
                <a:gd name="T67" fmla="*/ 0 h 13"/>
                <a:gd name="T68" fmla="*/ 5 w 10"/>
                <a:gd name="T69" fmla="*/ 0 h 13"/>
                <a:gd name="T70" fmla="*/ 5 w 10"/>
                <a:gd name="T71" fmla="*/ 0 h 13"/>
                <a:gd name="T72" fmla="*/ 5 w 10"/>
                <a:gd name="T73" fmla="*/ 1 h 13"/>
                <a:gd name="T74" fmla="*/ 5 w 10"/>
                <a:gd name="T75" fmla="*/ 1 h 13"/>
                <a:gd name="T76" fmla="*/ 4 w 10"/>
                <a:gd name="T77" fmla="*/ 1 h 13"/>
                <a:gd name="T78" fmla="*/ 1 w 10"/>
                <a:gd name="T79" fmla="*/ 8 h 1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"/>
                <a:gd name="T121" fmla="*/ 0 h 13"/>
                <a:gd name="T122" fmla="*/ 10 w 10"/>
                <a:gd name="T123" fmla="*/ 13 h 13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" h="13">
                  <a:moveTo>
                    <a:pt x="1" y="8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2" y="11"/>
                  </a:lnTo>
                  <a:lnTo>
                    <a:pt x="3" y="12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7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9" y="4"/>
                  </a:lnTo>
                  <a:lnTo>
                    <a:pt x="9" y="3"/>
                  </a:lnTo>
                  <a:lnTo>
                    <a:pt x="8" y="3"/>
                  </a:lnTo>
                  <a:lnTo>
                    <a:pt x="8" y="2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1" y="8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7" name="Freeform 740"/>
            <p:cNvSpPr>
              <a:spLocks/>
            </p:cNvSpPr>
            <p:nvPr/>
          </p:nvSpPr>
          <p:spPr bwMode="auto">
            <a:xfrm>
              <a:off x="1296" y="3734"/>
              <a:ext cx="22" cy="20"/>
            </a:xfrm>
            <a:custGeom>
              <a:avLst/>
              <a:gdLst>
                <a:gd name="T0" fmla="*/ 15 w 22"/>
                <a:gd name="T1" fmla="*/ 3 h 20"/>
                <a:gd name="T2" fmla="*/ 12 w 22"/>
                <a:gd name="T3" fmla="*/ 0 h 20"/>
                <a:gd name="T4" fmla="*/ 12 w 22"/>
                <a:gd name="T5" fmla="*/ 1 h 20"/>
                <a:gd name="T6" fmla="*/ 12 w 22"/>
                <a:gd name="T7" fmla="*/ 2 h 20"/>
                <a:gd name="T8" fmla="*/ 12 w 22"/>
                <a:gd name="T9" fmla="*/ 2 h 20"/>
                <a:gd name="T10" fmla="*/ 12 w 22"/>
                <a:gd name="T11" fmla="*/ 3 h 20"/>
                <a:gd name="T12" fmla="*/ 11 w 22"/>
                <a:gd name="T13" fmla="*/ 3 h 20"/>
                <a:gd name="T14" fmla="*/ 4 w 22"/>
                <a:gd name="T15" fmla="*/ 8 h 20"/>
                <a:gd name="T16" fmla="*/ 3 w 22"/>
                <a:gd name="T17" fmla="*/ 8 h 20"/>
                <a:gd name="T18" fmla="*/ 3 w 22"/>
                <a:gd name="T19" fmla="*/ 8 h 20"/>
                <a:gd name="T20" fmla="*/ 2 w 22"/>
                <a:gd name="T21" fmla="*/ 8 h 20"/>
                <a:gd name="T22" fmla="*/ 2 w 22"/>
                <a:gd name="T23" fmla="*/ 9 h 20"/>
                <a:gd name="T24" fmla="*/ 2 w 22"/>
                <a:gd name="T25" fmla="*/ 9 h 20"/>
                <a:gd name="T26" fmla="*/ 1 w 22"/>
                <a:gd name="T27" fmla="*/ 8 h 20"/>
                <a:gd name="T28" fmla="*/ 1 w 22"/>
                <a:gd name="T29" fmla="*/ 8 h 20"/>
                <a:gd name="T30" fmla="*/ 0 w 22"/>
                <a:gd name="T31" fmla="*/ 8 h 20"/>
                <a:gd name="T32" fmla="*/ 0 w 22"/>
                <a:gd name="T33" fmla="*/ 8 h 20"/>
                <a:gd name="T34" fmla="*/ 2 w 22"/>
                <a:gd name="T35" fmla="*/ 12 h 20"/>
                <a:gd name="T36" fmla="*/ 3 w 22"/>
                <a:gd name="T37" fmla="*/ 12 h 20"/>
                <a:gd name="T38" fmla="*/ 3 w 22"/>
                <a:gd name="T39" fmla="*/ 11 h 20"/>
                <a:gd name="T40" fmla="*/ 2 w 22"/>
                <a:gd name="T41" fmla="*/ 11 h 20"/>
                <a:gd name="T42" fmla="*/ 2 w 22"/>
                <a:gd name="T43" fmla="*/ 11 h 20"/>
                <a:gd name="T44" fmla="*/ 2 w 22"/>
                <a:gd name="T45" fmla="*/ 10 h 20"/>
                <a:gd name="T46" fmla="*/ 3 w 22"/>
                <a:gd name="T47" fmla="*/ 10 h 20"/>
                <a:gd name="T48" fmla="*/ 3 w 22"/>
                <a:gd name="T49" fmla="*/ 9 h 20"/>
                <a:gd name="T50" fmla="*/ 4 w 22"/>
                <a:gd name="T51" fmla="*/ 9 h 20"/>
                <a:gd name="T52" fmla="*/ 5 w 22"/>
                <a:gd name="T53" fmla="*/ 9 h 20"/>
                <a:gd name="T54" fmla="*/ 12 w 22"/>
                <a:gd name="T55" fmla="*/ 4 h 20"/>
                <a:gd name="T56" fmla="*/ 6 w 22"/>
                <a:gd name="T57" fmla="*/ 18 h 20"/>
                <a:gd name="T58" fmla="*/ 6 w 22"/>
                <a:gd name="T59" fmla="*/ 19 h 20"/>
                <a:gd name="T60" fmla="*/ 17 w 22"/>
                <a:gd name="T61" fmla="*/ 13 h 20"/>
                <a:gd name="T62" fmla="*/ 17 w 22"/>
                <a:gd name="T63" fmla="*/ 12 h 20"/>
                <a:gd name="T64" fmla="*/ 18 w 22"/>
                <a:gd name="T65" fmla="*/ 12 h 20"/>
                <a:gd name="T66" fmla="*/ 19 w 22"/>
                <a:gd name="T67" fmla="*/ 12 h 20"/>
                <a:gd name="T68" fmla="*/ 19 w 22"/>
                <a:gd name="T69" fmla="*/ 11 h 20"/>
                <a:gd name="T70" fmla="*/ 19 w 22"/>
                <a:gd name="T71" fmla="*/ 11 h 20"/>
                <a:gd name="T72" fmla="*/ 20 w 22"/>
                <a:gd name="T73" fmla="*/ 12 h 20"/>
                <a:gd name="T74" fmla="*/ 21 w 22"/>
                <a:gd name="T75" fmla="*/ 13 h 20"/>
                <a:gd name="T76" fmla="*/ 21 w 22"/>
                <a:gd name="T77" fmla="*/ 12 h 20"/>
                <a:gd name="T78" fmla="*/ 19 w 22"/>
                <a:gd name="T79" fmla="*/ 8 h 20"/>
                <a:gd name="T80" fmla="*/ 18 w 22"/>
                <a:gd name="T81" fmla="*/ 9 h 20"/>
                <a:gd name="T82" fmla="*/ 18 w 22"/>
                <a:gd name="T83" fmla="*/ 10 h 20"/>
                <a:gd name="T84" fmla="*/ 18 w 22"/>
                <a:gd name="T85" fmla="*/ 11 h 20"/>
                <a:gd name="T86" fmla="*/ 17 w 22"/>
                <a:gd name="T87" fmla="*/ 11 h 20"/>
                <a:gd name="T88" fmla="*/ 17 w 22"/>
                <a:gd name="T89" fmla="*/ 11 h 20"/>
                <a:gd name="T90" fmla="*/ 16 w 22"/>
                <a:gd name="T91" fmla="*/ 11 h 20"/>
                <a:gd name="T92" fmla="*/ 9 w 22"/>
                <a:gd name="T93" fmla="*/ 16 h 20"/>
                <a:gd name="T94" fmla="*/ 15 w 22"/>
                <a:gd name="T95" fmla="*/ 3 h 2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2"/>
                <a:gd name="T145" fmla="*/ 0 h 20"/>
                <a:gd name="T146" fmla="*/ 22 w 22"/>
                <a:gd name="T147" fmla="*/ 20 h 2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2" h="20">
                  <a:moveTo>
                    <a:pt x="15" y="3"/>
                  </a:moveTo>
                  <a:lnTo>
                    <a:pt x="12" y="0"/>
                  </a:lnTo>
                  <a:lnTo>
                    <a:pt x="12" y="1"/>
                  </a:lnTo>
                  <a:lnTo>
                    <a:pt x="12" y="2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4" y="8"/>
                  </a:lnTo>
                  <a:lnTo>
                    <a:pt x="3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1" y="8"/>
                  </a:lnTo>
                  <a:lnTo>
                    <a:pt x="0" y="8"/>
                  </a:lnTo>
                  <a:lnTo>
                    <a:pt x="2" y="12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3" y="9"/>
                  </a:lnTo>
                  <a:lnTo>
                    <a:pt x="4" y="9"/>
                  </a:lnTo>
                  <a:lnTo>
                    <a:pt x="5" y="9"/>
                  </a:lnTo>
                  <a:lnTo>
                    <a:pt x="12" y="4"/>
                  </a:lnTo>
                  <a:lnTo>
                    <a:pt x="6" y="18"/>
                  </a:lnTo>
                  <a:lnTo>
                    <a:pt x="6" y="19"/>
                  </a:lnTo>
                  <a:lnTo>
                    <a:pt x="17" y="13"/>
                  </a:lnTo>
                  <a:lnTo>
                    <a:pt x="17" y="12"/>
                  </a:lnTo>
                  <a:lnTo>
                    <a:pt x="18" y="12"/>
                  </a:lnTo>
                  <a:lnTo>
                    <a:pt x="19" y="12"/>
                  </a:lnTo>
                  <a:lnTo>
                    <a:pt x="19" y="11"/>
                  </a:lnTo>
                  <a:lnTo>
                    <a:pt x="20" y="12"/>
                  </a:lnTo>
                  <a:lnTo>
                    <a:pt x="21" y="13"/>
                  </a:lnTo>
                  <a:lnTo>
                    <a:pt x="21" y="12"/>
                  </a:lnTo>
                  <a:lnTo>
                    <a:pt x="19" y="8"/>
                  </a:lnTo>
                  <a:lnTo>
                    <a:pt x="18" y="9"/>
                  </a:lnTo>
                  <a:lnTo>
                    <a:pt x="18" y="10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6" y="11"/>
                  </a:lnTo>
                  <a:lnTo>
                    <a:pt x="9" y="16"/>
                  </a:lnTo>
                  <a:lnTo>
                    <a:pt x="15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8" name="Freeform 741"/>
            <p:cNvSpPr>
              <a:spLocks/>
            </p:cNvSpPr>
            <p:nvPr/>
          </p:nvSpPr>
          <p:spPr bwMode="auto">
            <a:xfrm>
              <a:off x="1319" y="3761"/>
              <a:ext cx="18" cy="17"/>
            </a:xfrm>
            <a:custGeom>
              <a:avLst/>
              <a:gdLst>
                <a:gd name="T0" fmla="*/ 12 w 18"/>
                <a:gd name="T1" fmla="*/ 7 h 17"/>
                <a:gd name="T2" fmla="*/ 12 w 18"/>
                <a:gd name="T3" fmla="*/ 7 h 17"/>
                <a:gd name="T4" fmla="*/ 13 w 18"/>
                <a:gd name="T5" fmla="*/ 6 h 17"/>
                <a:gd name="T6" fmla="*/ 13 w 18"/>
                <a:gd name="T7" fmla="*/ 6 h 17"/>
                <a:gd name="T8" fmla="*/ 14 w 18"/>
                <a:gd name="T9" fmla="*/ 6 h 17"/>
                <a:gd name="T10" fmla="*/ 15 w 18"/>
                <a:gd name="T11" fmla="*/ 7 h 17"/>
                <a:gd name="T12" fmla="*/ 15 w 18"/>
                <a:gd name="T13" fmla="*/ 7 h 17"/>
                <a:gd name="T14" fmla="*/ 16 w 18"/>
                <a:gd name="T15" fmla="*/ 8 h 17"/>
                <a:gd name="T16" fmla="*/ 16 w 18"/>
                <a:gd name="T17" fmla="*/ 9 h 17"/>
                <a:gd name="T18" fmla="*/ 16 w 18"/>
                <a:gd name="T19" fmla="*/ 9 h 17"/>
                <a:gd name="T20" fmla="*/ 16 w 18"/>
                <a:gd name="T21" fmla="*/ 10 h 17"/>
                <a:gd name="T22" fmla="*/ 16 w 18"/>
                <a:gd name="T23" fmla="*/ 11 h 17"/>
                <a:gd name="T24" fmla="*/ 15 w 18"/>
                <a:gd name="T25" fmla="*/ 11 h 17"/>
                <a:gd name="T26" fmla="*/ 15 w 18"/>
                <a:gd name="T27" fmla="*/ 12 h 17"/>
                <a:gd name="T28" fmla="*/ 16 w 18"/>
                <a:gd name="T29" fmla="*/ 12 h 17"/>
                <a:gd name="T30" fmla="*/ 17 w 18"/>
                <a:gd name="T31" fmla="*/ 8 h 17"/>
                <a:gd name="T32" fmla="*/ 9 w 18"/>
                <a:gd name="T33" fmla="*/ 0 h 17"/>
                <a:gd name="T34" fmla="*/ 5 w 18"/>
                <a:gd name="T35" fmla="*/ 1 h 17"/>
                <a:gd name="T36" fmla="*/ 5 w 18"/>
                <a:gd name="T37" fmla="*/ 2 h 17"/>
                <a:gd name="T38" fmla="*/ 6 w 18"/>
                <a:gd name="T39" fmla="*/ 2 h 17"/>
                <a:gd name="T40" fmla="*/ 6 w 18"/>
                <a:gd name="T41" fmla="*/ 1 h 17"/>
                <a:gd name="T42" fmla="*/ 7 w 18"/>
                <a:gd name="T43" fmla="*/ 1 h 17"/>
                <a:gd name="T44" fmla="*/ 7 w 18"/>
                <a:gd name="T45" fmla="*/ 1 h 17"/>
                <a:gd name="T46" fmla="*/ 8 w 18"/>
                <a:gd name="T47" fmla="*/ 1 h 17"/>
                <a:gd name="T48" fmla="*/ 9 w 18"/>
                <a:gd name="T49" fmla="*/ 1 h 17"/>
                <a:gd name="T50" fmla="*/ 10 w 18"/>
                <a:gd name="T51" fmla="*/ 2 h 17"/>
                <a:gd name="T52" fmla="*/ 10 w 18"/>
                <a:gd name="T53" fmla="*/ 2 h 17"/>
                <a:gd name="T54" fmla="*/ 11 w 18"/>
                <a:gd name="T55" fmla="*/ 3 h 17"/>
                <a:gd name="T56" fmla="*/ 12 w 18"/>
                <a:gd name="T57" fmla="*/ 3 h 17"/>
                <a:gd name="T58" fmla="*/ 12 w 18"/>
                <a:gd name="T59" fmla="*/ 4 h 17"/>
                <a:gd name="T60" fmla="*/ 12 w 18"/>
                <a:gd name="T61" fmla="*/ 4 h 17"/>
                <a:gd name="T62" fmla="*/ 11 w 18"/>
                <a:gd name="T63" fmla="*/ 4 h 17"/>
                <a:gd name="T64" fmla="*/ 11 w 18"/>
                <a:gd name="T65" fmla="*/ 5 h 17"/>
                <a:gd name="T66" fmla="*/ 10 w 18"/>
                <a:gd name="T67" fmla="*/ 5 h 17"/>
                <a:gd name="T68" fmla="*/ 4 w 18"/>
                <a:gd name="T69" fmla="*/ 11 h 17"/>
                <a:gd name="T70" fmla="*/ 4 w 18"/>
                <a:gd name="T71" fmla="*/ 11 h 17"/>
                <a:gd name="T72" fmla="*/ 4 w 18"/>
                <a:gd name="T73" fmla="*/ 12 h 17"/>
                <a:gd name="T74" fmla="*/ 3 w 18"/>
                <a:gd name="T75" fmla="*/ 12 h 17"/>
                <a:gd name="T76" fmla="*/ 3 w 18"/>
                <a:gd name="T77" fmla="*/ 12 h 17"/>
                <a:gd name="T78" fmla="*/ 2 w 18"/>
                <a:gd name="T79" fmla="*/ 12 h 17"/>
                <a:gd name="T80" fmla="*/ 1 w 18"/>
                <a:gd name="T81" fmla="*/ 12 h 17"/>
                <a:gd name="T82" fmla="*/ 1 w 18"/>
                <a:gd name="T83" fmla="*/ 12 h 17"/>
                <a:gd name="T84" fmla="*/ 0 w 18"/>
                <a:gd name="T85" fmla="*/ 12 h 17"/>
                <a:gd name="T86" fmla="*/ 4 w 18"/>
                <a:gd name="T87" fmla="*/ 16 h 17"/>
                <a:gd name="T88" fmla="*/ 5 w 18"/>
                <a:gd name="T89" fmla="*/ 16 h 17"/>
                <a:gd name="T90" fmla="*/ 4 w 18"/>
                <a:gd name="T91" fmla="*/ 16 h 17"/>
                <a:gd name="T92" fmla="*/ 4 w 18"/>
                <a:gd name="T93" fmla="*/ 15 h 17"/>
                <a:gd name="T94" fmla="*/ 4 w 18"/>
                <a:gd name="T95" fmla="*/ 15 h 17"/>
                <a:gd name="T96" fmla="*/ 4 w 18"/>
                <a:gd name="T97" fmla="*/ 14 h 17"/>
                <a:gd name="T98" fmla="*/ 4 w 18"/>
                <a:gd name="T99" fmla="*/ 13 h 17"/>
                <a:gd name="T100" fmla="*/ 5 w 18"/>
                <a:gd name="T101" fmla="*/ 13 h 17"/>
                <a:gd name="T102" fmla="*/ 5 w 18"/>
                <a:gd name="T103" fmla="*/ 12 h 17"/>
                <a:gd name="T104" fmla="*/ 12 w 18"/>
                <a:gd name="T105" fmla="*/ 7 h 1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8"/>
                <a:gd name="T160" fmla="*/ 0 h 17"/>
                <a:gd name="T161" fmla="*/ 18 w 18"/>
                <a:gd name="T162" fmla="*/ 17 h 1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8" h="17">
                  <a:moveTo>
                    <a:pt x="12" y="7"/>
                  </a:moveTo>
                  <a:lnTo>
                    <a:pt x="12" y="7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5" y="7"/>
                  </a:lnTo>
                  <a:lnTo>
                    <a:pt x="16" y="8"/>
                  </a:lnTo>
                  <a:lnTo>
                    <a:pt x="16" y="9"/>
                  </a:lnTo>
                  <a:lnTo>
                    <a:pt x="16" y="10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5" y="12"/>
                  </a:lnTo>
                  <a:lnTo>
                    <a:pt x="16" y="12"/>
                  </a:lnTo>
                  <a:lnTo>
                    <a:pt x="17" y="8"/>
                  </a:lnTo>
                  <a:lnTo>
                    <a:pt x="9" y="0"/>
                  </a:lnTo>
                  <a:lnTo>
                    <a:pt x="5" y="1"/>
                  </a:lnTo>
                  <a:lnTo>
                    <a:pt x="5" y="2"/>
                  </a:lnTo>
                  <a:lnTo>
                    <a:pt x="6" y="2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9" y="1"/>
                  </a:lnTo>
                  <a:lnTo>
                    <a:pt x="10" y="2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0" y="12"/>
                  </a:lnTo>
                  <a:lnTo>
                    <a:pt x="4" y="16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12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9" name="Freeform 742"/>
            <p:cNvSpPr>
              <a:spLocks/>
            </p:cNvSpPr>
            <p:nvPr/>
          </p:nvSpPr>
          <p:spPr bwMode="auto">
            <a:xfrm>
              <a:off x="1288" y="3715"/>
              <a:ext cx="19" cy="17"/>
            </a:xfrm>
            <a:custGeom>
              <a:avLst/>
              <a:gdLst>
                <a:gd name="T0" fmla="*/ 8 w 19"/>
                <a:gd name="T1" fmla="*/ 14 h 17"/>
                <a:gd name="T2" fmla="*/ 7 w 19"/>
                <a:gd name="T3" fmla="*/ 15 h 17"/>
                <a:gd name="T4" fmla="*/ 5 w 19"/>
                <a:gd name="T5" fmla="*/ 15 h 17"/>
                <a:gd name="T6" fmla="*/ 4 w 19"/>
                <a:gd name="T7" fmla="*/ 15 h 17"/>
                <a:gd name="T8" fmla="*/ 3 w 19"/>
                <a:gd name="T9" fmla="*/ 14 h 17"/>
                <a:gd name="T10" fmla="*/ 2 w 19"/>
                <a:gd name="T11" fmla="*/ 13 h 17"/>
                <a:gd name="T12" fmla="*/ 2 w 19"/>
                <a:gd name="T13" fmla="*/ 12 h 17"/>
                <a:gd name="T14" fmla="*/ 2 w 19"/>
                <a:gd name="T15" fmla="*/ 11 h 17"/>
                <a:gd name="T16" fmla="*/ 2 w 19"/>
                <a:gd name="T17" fmla="*/ 9 h 17"/>
                <a:gd name="T18" fmla="*/ 2 w 19"/>
                <a:gd name="T19" fmla="*/ 9 h 17"/>
                <a:gd name="T20" fmla="*/ 3 w 19"/>
                <a:gd name="T21" fmla="*/ 8 h 17"/>
                <a:gd name="T22" fmla="*/ 5 w 19"/>
                <a:gd name="T23" fmla="*/ 8 h 17"/>
                <a:gd name="T24" fmla="*/ 5 w 19"/>
                <a:gd name="T25" fmla="*/ 7 h 17"/>
                <a:gd name="T26" fmla="*/ 11 w 19"/>
                <a:gd name="T27" fmla="*/ 4 h 17"/>
                <a:gd name="T28" fmla="*/ 12 w 19"/>
                <a:gd name="T29" fmla="*/ 4 h 17"/>
                <a:gd name="T30" fmla="*/ 14 w 19"/>
                <a:gd name="T31" fmla="*/ 4 h 17"/>
                <a:gd name="T32" fmla="*/ 14 w 19"/>
                <a:gd name="T33" fmla="*/ 5 h 17"/>
                <a:gd name="T34" fmla="*/ 11 w 19"/>
                <a:gd name="T35" fmla="*/ 1 h 17"/>
                <a:gd name="T36" fmla="*/ 11 w 19"/>
                <a:gd name="T37" fmla="*/ 2 h 17"/>
                <a:gd name="T38" fmla="*/ 11 w 19"/>
                <a:gd name="T39" fmla="*/ 3 h 17"/>
                <a:gd name="T40" fmla="*/ 3 w 19"/>
                <a:gd name="T41" fmla="*/ 6 h 17"/>
                <a:gd name="T42" fmla="*/ 2 w 19"/>
                <a:gd name="T43" fmla="*/ 7 h 17"/>
                <a:gd name="T44" fmla="*/ 2 w 19"/>
                <a:gd name="T45" fmla="*/ 7 h 17"/>
                <a:gd name="T46" fmla="*/ 1 w 19"/>
                <a:gd name="T47" fmla="*/ 8 h 17"/>
                <a:gd name="T48" fmla="*/ 0 w 19"/>
                <a:gd name="T49" fmla="*/ 9 h 17"/>
                <a:gd name="T50" fmla="*/ 1 w 19"/>
                <a:gd name="T51" fmla="*/ 11 h 17"/>
                <a:gd name="T52" fmla="*/ 1 w 19"/>
                <a:gd name="T53" fmla="*/ 12 h 17"/>
                <a:gd name="T54" fmla="*/ 2 w 19"/>
                <a:gd name="T55" fmla="*/ 14 h 17"/>
                <a:gd name="T56" fmla="*/ 2 w 19"/>
                <a:gd name="T57" fmla="*/ 15 h 17"/>
                <a:gd name="T58" fmla="*/ 3 w 19"/>
                <a:gd name="T59" fmla="*/ 15 h 17"/>
                <a:gd name="T60" fmla="*/ 5 w 19"/>
                <a:gd name="T61" fmla="*/ 16 h 17"/>
                <a:gd name="T62" fmla="*/ 6 w 19"/>
                <a:gd name="T63" fmla="*/ 16 h 17"/>
                <a:gd name="T64" fmla="*/ 8 w 19"/>
                <a:gd name="T65" fmla="*/ 15 h 17"/>
                <a:gd name="T66" fmla="*/ 14 w 19"/>
                <a:gd name="T67" fmla="*/ 12 h 17"/>
                <a:gd name="T68" fmla="*/ 16 w 19"/>
                <a:gd name="T69" fmla="*/ 12 h 17"/>
                <a:gd name="T70" fmla="*/ 17 w 19"/>
                <a:gd name="T71" fmla="*/ 12 h 17"/>
                <a:gd name="T72" fmla="*/ 17 w 19"/>
                <a:gd name="T73" fmla="*/ 12 h 17"/>
                <a:gd name="T74" fmla="*/ 18 w 19"/>
                <a:gd name="T75" fmla="*/ 12 h 17"/>
                <a:gd name="T76" fmla="*/ 16 w 19"/>
                <a:gd name="T77" fmla="*/ 9 h 17"/>
                <a:gd name="T78" fmla="*/ 16 w 19"/>
                <a:gd name="T79" fmla="*/ 10 h 17"/>
                <a:gd name="T80" fmla="*/ 14 w 19"/>
                <a:gd name="T81" fmla="*/ 11 h 17"/>
                <a:gd name="T82" fmla="*/ 8 w 19"/>
                <a:gd name="T83" fmla="*/ 14 h 1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"/>
                <a:gd name="T127" fmla="*/ 0 h 17"/>
                <a:gd name="T128" fmla="*/ 19 w 19"/>
                <a:gd name="T129" fmla="*/ 17 h 1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" h="17">
                  <a:moveTo>
                    <a:pt x="8" y="14"/>
                  </a:moveTo>
                  <a:lnTo>
                    <a:pt x="8" y="14"/>
                  </a:lnTo>
                  <a:lnTo>
                    <a:pt x="8" y="15"/>
                  </a:lnTo>
                  <a:lnTo>
                    <a:pt x="7" y="15"/>
                  </a:lnTo>
                  <a:lnTo>
                    <a:pt x="6" y="15"/>
                  </a:lnTo>
                  <a:lnTo>
                    <a:pt x="5" y="15"/>
                  </a:lnTo>
                  <a:lnTo>
                    <a:pt x="4" y="15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9"/>
                  </a:lnTo>
                  <a:lnTo>
                    <a:pt x="3" y="9"/>
                  </a:lnTo>
                  <a:lnTo>
                    <a:pt x="3" y="8"/>
                  </a:lnTo>
                  <a:lnTo>
                    <a:pt x="4" y="8"/>
                  </a:lnTo>
                  <a:lnTo>
                    <a:pt x="5" y="8"/>
                  </a:lnTo>
                  <a:lnTo>
                    <a:pt x="5" y="7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2" y="0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7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1"/>
                  </a:lnTo>
                  <a:lnTo>
                    <a:pt x="1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4" y="15"/>
                  </a:lnTo>
                  <a:lnTo>
                    <a:pt x="5" y="16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8" y="15"/>
                  </a:lnTo>
                  <a:lnTo>
                    <a:pt x="14" y="12"/>
                  </a:lnTo>
                  <a:lnTo>
                    <a:pt x="15" y="12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17" y="13"/>
                  </a:lnTo>
                  <a:lnTo>
                    <a:pt x="18" y="12"/>
                  </a:lnTo>
                  <a:lnTo>
                    <a:pt x="17" y="9"/>
                  </a:lnTo>
                  <a:lnTo>
                    <a:pt x="16" y="9"/>
                  </a:lnTo>
                  <a:lnTo>
                    <a:pt x="16" y="10"/>
                  </a:lnTo>
                  <a:lnTo>
                    <a:pt x="15" y="11"/>
                  </a:lnTo>
                  <a:lnTo>
                    <a:pt x="14" y="11"/>
                  </a:lnTo>
                  <a:lnTo>
                    <a:pt x="14" y="12"/>
                  </a:lnTo>
                  <a:lnTo>
                    <a:pt x="8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0" name="Freeform 743"/>
            <p:cNvSpPr>
              <a:spLocks/>
            </p:cNvSpPr>
            <p:nvPr/>
          </p:nvSpPr>
          <p:spPr bwMode="auto">
            <a:xfrm>
              <a:off x="1331" y="3774"/>
              <a:ext cx="19" cy="20"/>
            </a:xfrm>
            <a:custGeom>
              <a:avLst/>
              <a:gdLst>
                <a:gd name="T0" fmla="*/ 13 w 19"/>
                <a:gd name="T1" fmla="*/ 9 h 20"/>
                <a:gd name="T2" fmla="*/ 12 w 19"/>
                <a:gd name="T3" fmla="*/ 10 h 20"/>
                <a:gd name="T4" fmla="*/ 11 w 19"/>
                <a:gd name="T5" fmla="*/ 10 h 20"/>
                <a:gd name="T6" fmla="*/ 10 w 19"/>
                <a:gd name="T7" fmla="*/ 9 h 20"/>
                <a:gd name="T8" fmla="*/ 9 w 19"/>
                <a:gd name="T9" fmla="*/ 8 h 20"/>
                <a:gd name="T10" fmla="*/ 8 w 19"/>
                <a:gd name="T11" fmla="*/ 8 h 20"/>
                <a:gd name="T12" fmla="*/ 11 w 19"/>
                <a:gd name="T13" fmla="*/ 5 h 20"/>
                <a:gd name="T14" fmla="*/ 12 w 19"/>
                <a:gd name="T15" fmla="*/ 4 h 20"/>
                <a:gd name="T16" fmla="*/ 14 w 19"/>
                <a:gd name="T17" fmla="*/ 4 h 20"/>
                <a:gd name="T18" fmla="*/ 15 w 19"/>
                <a:gd name="T19" fmla="*/ 5 h 20"/>
                <a:gd name="T20" fmla="*/ 16 w 19"/>
                <a:gd name="T21" fmla="*/ 6 h 20"/>
                <a:gd name="T22" fmla="*/ 16 w 19"/>
                <a:gd name="T23" fmla="*/ 8 h 20"/>
                <a:gd name="T24" fmla="*/ 16 w 19"/>
                <a:gd name="T25" fmla="*/ 9 h 20"/>
                <a:gd name="T26" fmla="*/ 16 w 19"/>
                <a:gd name="T27" fmla="*/ 11 h 20"/>
                <a:gd name="T28" fmla="*/ 18 w 19"/>
                <a:gd name="T29" fmla="*/ 7 h 20"/>
                <a:gd name="T30" fmla="*/ 9 w 19"/>
                <a:gd name="T31" fmla="*/ 1 h 20"/>
                <a:gd name="T32" fmla="*/ 10 w 19"/>
                <a:gd name="T33" fmla="*/ 2 h 20"/>
                <a:gd name="T34" fmla="*/ 10 w 19"/>
                <a:gd name="T35" fmla="*/ 3 h 20"/>
                <a:gd name="T36" fmla="*/ 9 w 19"/>
                <a:gd name="T37" fmla="*/ 4 h 20"/>
                <a:gd name="T38" fmla="*/ 3 w 19"/>
                <a:gd name="T39" fmla="*/ 11 h 20"/>
                <a:gd name="T40" fmla="*/ 2 w 19"/>
                <a:gd name="T41" fmla="*/ 11 h 20"/>
                <a:gd name="T42" fmla="*/ 1 w 19"/>
                <a:gd name="T43" fmla="*/ 11 h 20"/>
                <a:gd name="T44" fmla="*/ 0 w 19"/>
                <a:gd name="T45" fmla="*/ 11 h 20"/>
                <a:gd name="T46" fmla="*/ 8 w 19"/>
                <a:gd name="T47" fmla="*/ 19 h 20"/>
                <a:gd name="T48" fmla="*/ 11 w 19"/>
                <a:gd name="T49" fmla="*/ 17 h 20"/>
                <a:gd name="T50" fmla="*/ 10 w 19"/>
                <a:gd name="T51" fmla="*/ 17 h 20"/>
                <a:gd name="T52" fmla="*/ 8 w 19"/>
                <a:gd name="T53" fmla="*/ 17 h 20"/>
                <a:gd name="T54" fmla="*/ 7 w 19"/>
                <a:gd name="T55" fmla="*/ 17 h 20"/>
                <a:gd name="T56" fmla="*/ 5 w 19"/>
                <a:gd name="T57" fmla="*/ 16 h 20"/>
                <a:gd name="T58" fmla="*/ 4 w 19"/>
                <a:gd name="T59" fmla="*/ 15 h 20"/>
                <a:gd name="T60" fmla="*/ 4 w 19"/>
                <a:gd name="T61" fmla="*/ 14 h 20"/>
                <a:gd name="T62" fmla="*/ 3 w 19"/>
                <a:gd name="T63" fmla="*/ 13 h 20"/>
                <a:gd name="T64" fmla="*/ 4 w 19"/>
                <a:gd name="T65" fmla="*/ 12 h 20"/>
                <a:gd name="T66" fmla="*/ 8 w 19"/>
                <a:gd name="T67" fmla="*/ 9 h 20"/>
                <a:gd name="T68" fmla="*/ 9 w 19"/>
                <a:gd name="T69" fmla="*/ 10 h 20"/>
                <a:gd name="T70" fmla="*/ 10 w 19"/>
                <a:gd name="T71" fmla="*/ 11 h 20"/>
                <a:gd name="T72" fmla="*/ 10 w 19"/>
                <a:gd name="T73" fmla="*/ 12 h 20"/>
                <a:gd name="T74" fmla="*/ 10 w 19"/>
                <a:gd name="T75" fmla="*/ 14 h 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"/>
                <a:gd name="T115" fmla="*/ 0 h 20"/>
                <a:gd name="T116" fmla="*/ 19 w 19"/>
                <a:gd name="T117" fmla="*/ 20 h 2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" h="20">
                  <a:moveTo>
                    <a:pt x="14" y="9"/>
                  </a:moveTo>
                  <a:lnTo>
                    <a:pt x="13" y="9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1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6" y="9"/>
                  </a:lnTo>
                  <a:lnTo>
                    <a:pt x="16" y="10"/>
                  </a:lnTo>
                  <a:lnTo>
                    <a:pt x="16" y="11"/>
                  </a:lnTo>
                  <a:lnTo>
                    <a:pt x="17" y="11"/>
                  </a:lnTo>
                  <a:lnTo>
                    <a:pt x="18" y="7"/>
                  </a:lnTo>
                  <a:lnTo>
                    <a:pt x="10" y="0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9" y="3"/>
                  </a:lnTo>
                  <a:lnTo>
                    <a:pt x="9" y="4"/>
                  </a:lnTo>
                  <a:lnTo>
                    <a:pt x="8" y="4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8" y="19"/>
                  </a:lnTo>
                  <a:lnTo>
                    <a:pt x="12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9" y="17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6" y="17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8" y="8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11"/>
                  </a:lnTo>
                  <a:lnTo>
                    <a:pt x="10" y="12"/>
                  </a:lnTo>
                  <a:lnTo>
                    <a:pt x="9" y="13"/>
                  </a:lnTo>
                  <a:lnTo>
                    <a:pt x="10" y="14"/>
                  </a:lnTo>
                  <a:lnTo>
                    <a:pt x="14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1" name="Freeform 744"/>
            <p:cNvSpPr>
              <a:spLocks/>
            </p:cNvSpPr>
            <p:nvPr/>
          </p:nvSpPr>
          <p:spPr bwMode="auto">
            <a:xfrm>
              <a:off x="1307" y="3751"/>
              <a:ext cx="16" cy="14"/>
            </a:xfrm>
            <a:custGeom>
              <a:avLst/>
              <a:gdLst>
                <a:gd name="T0" fmla="*/ 11 w 16"/>
                <a:gd name="T1" fmla="*/ 5 h 14"/>
                <a:gd name="T2" fmla="*/ 12 w 16"/>
                <a:gd name="T3" fmla="*/ 5 h 14"/>
                <a:gd name="T4" fmla="*/ 12 w 16"/>
                <a:gd name="T5" fmla="*/ 4 h 14"/>
                <a:gd name="T6" fmla="*/ 13 w 16"/>
                <a:gd name="T7" fmla="*/ 4 h 14"/>
                <a:gd name="T8" fmla="*/ 14 w 16"/>
                <a:gd name="T9" fmla="*/ 4 h 14"/>
                <a:gd name="T10" fmla="*/ 14 w 16"/>
                <a:gd name="T11" fmla="*/ 4 h 14"/>
                <a:gd name="T12" fmla="*/ 14 w 16"/>
                <a:gd name="T13" fmla="*/ 5 h 14"/>
                <a:gd name="T14" fmla="*/ 15 w 16"/>
                <a:gd name="T15" fmla="*/ 5 h 14"/>
                <a:gd name="T16" fmla="*/ 15 w 16"/>
                <a:gd name="T17" fmla="*/ 4 h 14"/>
                <a:gd name="T18" fmla="*/ 12 w 16"/>
                <a:gd name="T19" fmla="*/ 0 h 14"/>
                <a:gd name="T20" fmla="*/ 11 w 16"/>
                <a:gd name="T21" fmla="*/ 0 h 14"/>
                <a:gd name="T22" fmla="*/ 11 w 16"/>
                <a:gd name="T23" fmla="*/ 1 h 14"/>
                <a:gd name="T24" fmla="*/ 12 w 16"/>
                <a:gd name="T25" fmla="*/ 1 h 14"/>
                <a:gd name="T26" fmla="*/ 12 w 16"/>
                <a:gd name="T27" fmla="*/ 1 h 14"/>
                <a:gd name="T28" fmla="*/ 12 w 16"/>
                <a:gd name="T29" fmla="*/ 2 h 14"/>
                <a:gd name="T30" fmla="*/ 11 w 16"/>
                <a:gd name="T31" fmla="*/ 2 h 14"/>
                <a:gd name="T32" fmla="*/ 11 w 16"/>
                <a:gd name="T33" fmla="*/ 3 h 14"/>
                <a:gd name="T34" fmla="*/ 11 w 16"/>
                <a:gd name="T35" fmla="*/ 3 h 14"/>
                <a:gd name="T36" fmla="*/ 11 w 16"/>
                <a:gd name="T37" fmla="*/ 3 h 14"/>
                <a:gd name="T38" fmla="*/ 4 w 16"/>
                <a:gd name="T39" fmla="*/ 8 h 14"/>
                <a:gd name="T40" fmla="*/ 4 w 16"/>
                <a:gd name="T41" fmla="*/ 8 h 14"/>
                <a:gd name="T42" fmla="*/ 4 w 16"/>
                <a:gd name="T43" fmla="*/ 9 h 14"/>
                <a:gd name="T44" fmla="*/ 3 w 16"/>
                <a:gd name="T45" fmla="*/ 9 h 14"/>
                <a:gd name="T46" fmla="*/ 2 w 16"/>
                <a:gd name="T47" fmla="*/ 9 h 14"/>
                <a:gd name="T48" fmla="*/ 1 w 16"/>
                <a:gd name="T49" fmla="*/ 9 h 14"/>
                <a:gd name="T50" fmla="*/ 1 w 16"/>
                <a:gd name="T51" fmla="*/ 8 h 14"/>
                <a:gd name="T52" fmla="*/ 1 w 16"/>
                <a:gd name="T53" fmla="*/ 8 h 14"/>
                <a:gd name="T54" fmla="*/ 0 w 16"/>
                <a:gd name="T55" fmla="*/ 9 h 14"/>
                <a:gd name="T56" fmla="*/ 4 w 16"/>
                <a:gd name="T57" fmla="*/ 13 h 14"/>
                <a:gd name="T58" fmla="*/ 4 w 16"/>
                <a:gd name="T59" fmla="*/ 13 h 14"/>
                <a:gd name="T60" fmla="*/ 4 w 16"/>
                <a:gd name="T61" fmla="*/ 12 h 14"/>
                <a:gd name="T62" fmla="*/ 4 w 16"/>
                <a:gd name="T63" fmla="*/ 12 h 14"/>
                <a:gd name="T64" fmla="*/ 4 w 16"/>
                <a:gd name="T65" fmla="*/ 12 h 14"/>
                <a:gd name="T66" fmla="*/ 4 w 16"/>
                <a:gd name="T67" fmla="*/ 11 h 14"/>
                <a:gd name="T68" fmla="*/ 4 w 16"/>
                <a:gd name="T69" fmla="*/ 11 h 14"/>
                <a:gd name="T70" fmla="*/ 4 w 16"/>
                <a:gd name="T71" fmla="*/ 10 h 14"/>
                <a:gd name="T72" fmla="*/ 5 w 16"/>
                <a:gd name="T73" fmla="*/ 10 h 14"/>
                <a:gd name="T74" fmla="*/ 5 w 16"/>
                <a:gd name="T75" fmla="*/ 10 h 14"/>
                <a:gd name="T76" fmla="*/ 6 w 16"/>
                <a:gd name="T77" fmla="*/ 10 h 14"/>
                <a:gd name="T78" fmla="*/ 11 w 16"/>
                <a:gd name="T79" fmla="*/ 5 h 1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6"/>
                <a:gd name="T121" fmla="*/ 0 h 14"/>
                <a:gd name="T122" fmla="*/ 16 w 16"/>
                <a:gd name="T123" fmla="*/ 14 h 1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6" h="14">
                  <a:moveTo>
                    <a:pt x="11" y="5"/>
                  </a:move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5" y="4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4" y="8"/>
                  </a:lnTo>
                  <a:lnTo>
                    <a:pt x="4" y="9"/>
                  </a:lnTo>
                  <a:lnTo>
                    <a:pt x="3" y="9"/>
                  </a:lnTo>
                  <a:lnTo>
                    <a:pt x="2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9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6" y="10"/>
                  </a:lnTo>
                  <a:lnTo>
                    <a:pt x="11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2" name="Freeform 745"/>
            <p:cNvSpPr>
              <a:spLocks/>
            </p:cNvSpPr>
            <p:nvPr/>
          </p:nvSpPr>
          <p:spPr bwMode="auto">
            <a:xfrm>
              <a:off x="1540" y="3793"/>
              <a:ext cx="16" cy="19"/>
            </a:xfrm>
            <a:custGeom>
              <a:avLst/>
              <a:gdLst>
                <a:gd name="T0" fmla="*/ 3 w 16"/>
                <a:gd name="T1" fmla="*/ 11 h 19"/>
                <a:gd name="T2" fmla="*/ 4 w 16"/>
                <a:gd name="T3" fmla="*/ 11 h 19"/>
                <a:gd name="T4" fmla="*/ 4 w 16"/>
                <a:gd name="T5" fmla="*/ 12 h 19"/>
                <a:gd name="T6" fmla="*/ 4 w 16"/>
                <a:gd name="T7" fmla="*/ 13 h 19"/>
                <a:gd name="T8" fmla="*/ 4 w 16"/>
                <a:gd name="T9" fmla="*/ 14 h 19"/>
                <a:gd name="T10" fmla="*/ 4 w 16"/>
                <a:gd name="T11" fmla="*/ 14 h 19"/>
                <a:gd name="T12" fmla="*/ 4 w 16"/>
                <a:gd name="T13" fmla="*/ 14 h 19"/>
                <a:gd name="T14" fmla="*/ 5 w 16"/>
                <a:gd name="T15" fmla="*/ 14 h 19"/>
                <a:gd name="T16" fmla="*/ 5 w 16"/>
                <a:gd name="T17" fmla="*/ 15 h 19"/>
                <a:gd name="T18" fmla="*/ 6 w 16"/>
                <a:gd name="T19" fmla="*/ 15 h 19"/>
                <a:gd name="T20" fmla="*/ 6 w 16"/>
                <a:gd name="T21" fmla="*/ 14 h 19"/>
                <a:gd name="T22" fmla="*/ 6 w 16"/>
                <a:gd name="T23" fmla="*/ 14 h 19"/>
                <a:gd name="T24" fmla="*/ 7 w 16"/>
                <a:gd name="T25" fmla="*/ 14 h 19"/>
                <a:gd name="T26" fmla="*/ 3 w 16"/>
                <a:gd name="T27" fmla="*/ 18 h 19"/>
                <a:gd name="T28" fmla="*/ 2 w 16"/>
                <a:gd name="T29" fmla="*/ 17 h 19"/>
                <a:gd name="T30" fmla="*/ 3 w 16"/>
                <a:gd name="T31" fmla="*/ 17 h 19"/>
                <a:gd name="T32" fmla="*/ 3 w 16"/>
                <a:gd name="T33" fmla="*/ 17 h 19"/>
                <a:gd name="T34" fmla="*/ 3 w 16"/>
                <a:gd name="T35" fmla="*/ 16 h 19"/>
                <a:gd name="T36" fmla="*/ 3 w 16"/>
                <a:gd name="T37" fmla="*/ 15 h 19"/>
                <a:gd name="T38" fmla="*/ 3 w 16"/>
                <a:gd name="T39" fmla="*/ 14 h 19"/>
                <a:gd name="T40" fmla="*/ 3 w 16"/>
                <a:gd name="T41" fmla="*/ 14 h 19"/>
                <a:gd name="T42" fmla="*/ 3 w 16"/>
                <a:gd name="T43" fmla="*/ 13 h 19"/>
                <a:gd name="T44" fmla="*/ 0 w 16"/>
                <a:gd name="T45" fmla="*/ 1 h 19"/>
                <a:gd name="T46" fmla="*/ 1 w 16"/>
                <a:gd name="T47" fmla="*/ 0 h 19"/>
                <a:gd name="T48" fmla="*/ 11 w 16"/>
                <a:gd name="T49" fmla="*/ 8 h 19"/>
                <a:gd name="T50" fmla="*/ 11 w 16"/>
                <a:gd name="T51" fmla="*/ 8 h 19"/>
                <a:gd name="T52" fmla="*/ 11 w 16"/>
                <a:gd name="T53" fmla="*/ 8 h 19"/>
                <a:gd name="T54" fmla="*/ 11 w 16"/>
                <a:gd name="T55" fmla="*/ 9 h 19"/>
                <a:gd name="T56" fmla="*/ 12 w 16"/>
                <a:gd name="T57" fmla="*/ 9 h 19"/>
                <a:gd name="T58" fmla="*/ 13 w 16"/>
                <a:gd name="T59" fmla="*/ 9 h 19"/>
                <a:gd name="T60" fmla="*/ 14 w 16"/>
                <a:gd name="T61" fmla="*/ 9 h 19"/>
                <a:gd name="T62" fmla="*/ 14 w 16"/>
                <a:gd name="T63" fmla="*/ 10 h 19"/>
                <a:gd name="T64" fmla="*/ 14 w 16"/>
                <a:gd name="T65" fmla="*/ 9 h 19"/>
                <a:gd name="T66" fmla="*/ 14 w 16"/>
                <a:gd name="T67" fmla="*/ 9 h 19"/>
                <a:gd name="T68" fmla="*/ 15 w 16"/>
                <a:gd name="T69" fmla="*/ 10 h 19"/>
                <a:gd name="T70" fmla="*/ 10 w 16"/>
                <a:gd name="T71" fmla="*/ 13 h 19"/>
                <a:gd name="T72" fmla="*/ 9 w 16"/>
                <a:gd name="T73" fmla="*/ 13 h 19"/>
                <a:gd name="T74" fmla="*/ 9 w 16"/>
                <a:gd name="T75" fmla="*/ 12 h 19"/>
                <a:gd name="T76" fmla="*/ 10 w 16"/>
                <a:gd name="T77" fmla="*/ 12 h 19"/>
                <a:gd name="T78" fmla="*/ 10 w 16"/>
                <a:gd name="T79" fmla="*/ 11 h 19"/>
                <a:gd name="T80" fmla="*/ 11 w 16"/>
                <a:gd name="T81" fmla="*/ 11 h 19"/>
                <a:gd name="T82" fmla="*/ 11 w 16"/>
                <a:gd name="T83" fmla="*/ 11 h 19"/>
                <a:gd name="T84" fmla="*/ 10 w 16"/>
                <a:gd name="T85" fmla="*/ 10 h 19"/>
                <a:gd name="T86" fmla="*/ 9 w 16"/>
                <a:gd name="T87" fmla="*/ 10 h 19"/>
                <a:gd name="T88" fmla="*/ 8 w 16"/>
                <a:gd name="T89" fmla="*/ 8 h 19"/>
                <a:gd name="T90" fmla="*/ 3 w 16"/>
                <a:gd name="T91" fmla="*/ 11 h 1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6"/>
                <a:gd name="T139" fmla="*/ 0 h 19"/>
                <a:gd name="T140" fmla="*/ 16 w 16"/>
                <a:gd name="T141" fmla="*/ 19 h 19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6" h="19">
                  <a:moveTo>
                    <a:pt x="3" y="11"/>
                  </a:moveTo>
                  <a:lnTo>
                    <a:pt x="4" y="11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6" y="14"/>
                  </a:lnTo>
                  <a:lnTo>
                    <a:pt x="7" y="14"/>
                  </a:lnTo>
                  <a:lnTo>
                    <a:pt x="3" y="18"/>
                  </a:lnTo>
                  <a:lnTo>
                    <a:pt x="2" y="17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0" y="1"/>
                  </a:lnTo>
                  <a:lnTo>
                    <a:pt x="1" y="0"/>
                  </a:lnTo>
                  <a:lnTo>
                    <a:pt x="11" y="8"/>
                  </a:lnTo>
                  <a:lnTo>
                    <a:pt x="11" y="9"/>
                  </a:lnTo>
                  <a:lnTo>
                    <a:pt x="12" y="9"/>
                  </a:lnTo>
                  <a:lnTo>
                    <a:pt x="13" y="9"/>
                  </a:lnTo>
                  <a:lnTo>
                    <a:pt x="14" y="9"/>
                  </a:lnTo>
                  <a:lnTo>
                    <a:pt x="14" y="10"/>
                  </a:lnTo>
                  <a:lnTo>
                    <a:pt x="14" y="9"/>
                  </a:lnTo>
                  <a:lnTo>
                    <a:pt x="15" y="10"/>
                  </a:lnTo>
                  <a:lnTo>
                    <a:pt x="10" y="13"/>
                  </a:lnTo>
                  <a:lnTo>
                    <a:pt x="9" y="13"/>
                  </a:lnTo>
                  <a:lnTo>
                    <a:pt x="9" y="12"/>
                  </a:lnTo>
                  <a:lnTo>
                    <a:pt x="10" y="12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8" y="8"/>
                  </a:lnTo>
                  <a:lnTo>
                    <a:pt x="3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3" name="Freeform 746"/>
            <p:cNvSpPr>
              <a:spLocks/>
            </p:cNvSpPr>
            <p:nvPr/>
          </p:nvSpPr>
          <p:spPr bwMode="auto">
            <a:xfrm>
              <a:off x="1542" y="3796"/>
              <a:ext cx="3" cy="5"/>
            </a:xfrm>
            <a:custGeom>
              <a:avLst/>
              <a:gdLst>
                <a:gd name="T0" fmla="*/ 2 w 3"/>
                <a:gd name="T1" fmla="*/ 2 h 5"/>
                <a:gd name="T2" fmla="*/ 0 w 3"/>
                <a:gd name="T3" fmla="*/ 0 h 5"/>
                <a:gd name="T4" fmla="*/ 1 w 3"/>
                <a:gd name="T5" fmla="*/ 4 h 5"/>
                <a:gd name="T6" fmla="*/ 2 w 3"/>
                <a:gd name="T7" fmla="*/ 2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"/>
                <a:gd name="T13" fmla="*/ 0 h 5"/>
                <a:gd name="T14" fmla="*/ 3 w 3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" h="5">
                  <a:moveTo>
                    <a:pt x="2" y="2"/>
                  </a:moveTo>
                  <a:lnTo>
                    <a:pt x="0" y="0"/>
                  </a:lnTo>
                  <a:lnTo>
                    <a:pt x="1" y="4"/>
                  </a:lnTo>
                  <a:lnTo>
                    <a:pt x="2" y="2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4" name="Freeform 747"/>
            <p:cNvSpPr>
              <a:spLocks/>
            </p:cNvSpPr>
            <p:nvPr/>
          </p:nvSpPr>
          <p:spPr bwMode="auto">
            <a:xfrm>
              <a:off x="1568" y="3762"/>
              <a:ext cx="21" cy="20"/>
            </a:xfrm>
            <a:custGeom>
              <a:avLst/>
              <a:gdLst>
                <a:gd name="T0" fmla="*/ 9 w 21"/>
                <a:gd name="T1" fmla="*/ 5 h 20"/>
                <a:gd name="T2" fmla="*/ 10 w 21"/>
                <a:gd name="T3" fmla="*/ 6 h 20"/>
                <a:gd name="T4" fmla="*/ 11 w 21"/>
                <a:gd name="T5" fmla="*/ 7 h 20"/>
                <a:gd name="T6" fmla="*/ 10 w 21"/>
                <a:gd name="T7" fmla="*/ 8 h 20"/>
                <a:gd name="T8" fmla="*/ 9 w 21"/>
                <a:gd name="T9" fmla="*/ 9 h 20"/>
                <a:gd name="T10" fmla="*/ 8 w 21"/>
                <a:gd name="T11" fmla="*/ 10 h 20"/>
                <a:gd name="T12" fmla="*/ 5 w 21"/>
                <a:gd name="T13" fmla="*/ 7 h 20"/>
                <a:gd name="T14" fmla="*/ 5 w 21"/>
                <a:gd name="T15" fmla="*/ 6 h 20"/>
                <a:gd name="T16" fmla="*/ 5 w 21"/>
                <a:gd name="T17" fmla="*/ 5 h 20"/>
                <a:gd name="T18" fmla="*/ 5 w 21"/>
                <a:gd name="T19" fmla="*/ 4 h 20"/>
                <a:gd name="T20" fmla="*/ 6 w 21"/>
                <a:gd name="T21" fmla="*/ 3 h 20"/>
                <a:gd name="T22" fmla="*/ 7 w 21"/>
                <a:gd name="T23" fmla="*/ 2 h 20"/>
                <a:gd name="T24" fmla="*/ 8 w 21"/>
                <a:gd name="T25" fmla="*/ 2 h 20"/>
                <a:gd name="T26" fmla="*/ 10 w 21"/>
                <a:gd name="T27" fmla="*/ 2 h 20"/>
                <a:gd name="T28" fmla="*/ 12 w 21"/>
                <a:gd name="T29" fmla="*/ 2 h 20"/>
                <a:gd name="T30" fmla="*/ 8 w 21"/>
                <a:gd name="T31" fmla="*/ 0 h 20"/>
                <a:gd name="T32" fmla="*/ 1 w 21"/>
                <a:gd name="T33" fmla="*/ 9 h 20"/>
                <a:gd name="T34" fmla="*/ 2 w 21"/>
                <a:gd name="T35" fmla="*/ 8 h 20"/>
                <a:gd name="T36" fmla="*/ 3 w 21"/>
                <a:gd name="T37" fmla="*/ 9 h 20"/>
                <a:gd name="T38" fmla="*/ 5 w 21"/>
                <a:gd name="T39" fmla="*/ 10 h 20"/>
                <a:gd name="T40" fmla="*/ 11 w 21"/>
                <a:gd name="T41" fmla="*/ 16 h 20"/>
                <a:gd name="T42" fmla="*/ 12 w 21"/>
                <a:gd name="T43" fmla="*/ 17 h 20"/>
                <a:gd name="T44" fmla="*/ 12 w 21"/>
                <a:gd name="T45" fmla="*/ 17 h 20"/>
                <a:gd name="T46" fmla="*/ 12 w 21"/>
                <a:gd name="T47" fmla="*/ 18 h 20"/>
                <a:gd name="T48" fmla="*/ 20 w 21"/>
                <a:gd name="T49" fmla="*/ 11 h 20"/>
                <a:gd name="T50" fmla="*/ 17 w 21"/>
                <a:gd name="T51" fmla="*/ 7 h 20"/>
                <a:gd name="T52" fmla="*/ 18 w 21"/>
                <a:gd name="T53" fmla="*/ 8 h 20"/>
                <a:gd name="T54" fmla="*/ 18 w 21"/>
                <a:gd name="T55" fmla="*/ 10 h 20"/>
                <a:gd name="T56" fmla="*/ 18 w 21"/>
                <a:gd name="T57" fmla="*/ 11 h 20"/>
                <a:gd name="T58" fmla="*/ 17 w 21"/>
                <a:gd name="T59" fmla="*/ 13 h 20"/>
                <a:gd name="T60" fmla="*/ 16 w 21"/>
                <a:gd name="T61" fmla="*/ 14 h 20"/>
                <a:gd name="T62" fmla="*/ 15 w 21"/>
                <a:gd name="T63" fmla="*/ 14 h 20"/>
                <a:gd name="T64" fmla="*/ 15 w 21"/>
                <a:gd name="T65" fmla="*/ 15 h 20"/>
                <a:gd name="T66" fmla="*/ 14 w 21"/>
                <a:gd name="T67" fmla="*/ 14 h 20"/>
                <a:gd name="T68" fmla="*/ 13 w 21"/>
                <a:gd name="T69" fmla="*/ 14 h 20"/>
                <a:gd name="T70" fmla="*/ 10 w 21"/>
                <a:gd name="T71" fmla="*/ 10 h 20"/>
                <a:gd name="T72" fmla="*/ 12 w 21"/>
                <a:gd name="T73" fmla="*/ 9 h 20"/>
                <a:gd name="T74" fmla="*/ 12 w 21"/>
                <a:gd name="T75" fmla="*/ 8 h 20"/>
                <a:gd name="T76" fmla="*/ 13 w 21"/>
                <a:gd name="T77" fmla="*/ 9 h 20"/>
                <a:gd name="T78" fmla="*/ 14 w 21"/>
                <a:gd name="T79" fmla="*/ 10 h 20"/>
                <a:gd name="T80" fmla="*/ 10 w 21"/>
                <a:gd name="T81" fmla="*/ 5 h 2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1"/>
                <a:gd name="T124" fmla="*/ 0 h 20"/>
                <a:gd name="T125" fmla="*/ 21 w 21"/>
                <a:gd name="T126" fmla="*/ 20 h 2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1" h="20">
                  <a:moveTo>
                    <a:pt x="10" y="5"/>
                  </a:moveTo>
                  <a:lnTo>
                    <a:pt x="9" y="5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11" y="7"/>
                  </a:lnTo>
                  <a:lnTo>
                    <a:pt x="10" y="8"/>
                  </a:lnTo>
                  <a:lnTo>
                    <a:pt x="10" y="9"/>
                  </a:lnTo>
                  <a:lnTo>
                    <a:pt x="9" y="9"/>
                  </a:lnTo>
                  <a:lnTo>
                    <a:pt x="9" y="10"/>
                  </a:lnTo>
                  <a:lnTo>
                    <a:pt x="8" y="10"/>
                  </a:lnTo>
                  <a:lnTo>
                    <a:pt x="5" y="8"/>
                  </a:lnTo>
                  <a:lnTo>
                    <a:pt x="5" y="7"/>
                  </a:lnTo>
                  <a:lnTo>
                    <a:pt x="5" y="6"/>
                  </a:lnTo>
                  <a:lnTo>
                    <a:pt x="5" y="5"/>
                  </a:lnTo>
                  <a:lnTo>
                    <a:pt x="5" y="4"/>
                  </a:lnTo>
                  <a:lnTo>
                    <a:pt x="6" y="4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8" y="0"/>
                  </a:lnTo>
                  <a:lnTo>
                    <a:pt x="0" y="8"/>
                  </a:lnTo>
                  <a:lnTo>
                    <a:pt x="1" y="9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4" y="9"/>
                  </a:lnTo>
                  <a:lnTo>
                    <a:pt x="5" y="10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2" y="17"/>
                  </a:lnTo>
                  <a:lnTo>
                    <a:pt x="12" y="18"/>
                  </a:lnTo>
                  <a:lnTo>
                    <a:pt x="12" y="19"/>
                  </a:lnTo>
                  <a:lnTo>
                    <a:pt x="20" y="11"/>
                  </a:lnTo>
                  <a:lnTo>
                    <a:pt x="18" y="7"/>
                  </a:lnTo>
                  <a:lnTo>
                    <a:pt x="17" y="7"/>
                  </a:lnTo>
                  <a:lnTo>
                    <a:pt x="17" y="8"/>
                  </a:lnTo>
                  <a:lnTo>
                    <a:pt x="18" y="8"/>
                  </a:lnTo>
                  <a:lnTo>
                    <a:pt x="18" y="9"/>
                  </a:lnTo>
                  <a:lnTo>
                    <a:pt x="18" y="10"/>
                  </a:lnTo>
                  <a:lnTo>
                    <a:pt x="18" y="11"/>
                  </a:lnTo>
                  <a:lnTo>
                    <a:pt x="17" y="12"/>
                  </a:lnTo>
                  <a:lnTo>
                    <a:pt x="17" y="13"/>
                  </a:lnTo>
                  <a:lnTo>
                    <a:pt x="16" y="13"/>
                  </a:lnTo>
                  <a:lnTo>
                    <a:pt x="16" y="14"/>
                  </a:lnTo>
                  <a:lnTo>
                    <a:pt x="15" y="14"/>
                  </a:lnTo>
                  <a:lnTo>
                    <a:pt x="15" y="15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3" y="14"/>
                  </a:lnTo>
                  <a:lnTo>
                    <a:pt x="8" y="11"/>
                  </a:lnTo>
                  <a:lnTo>
                    <a:pt x="10" y="10"/>
                  </a:lnTo>
                  <a:lnTo>
                    <a:pt x="11" y="9"/>
                  </a:lnTo>
                  <a:lnTo>
                    <a:pt x="12" y="9"/>
                  </a:lnTo>
                  <a:lnTo>
                    <a:pt x="12" y="8"/>
                  </a:lnTo>
                  <a:lnTo>
                    <a:pt x="13" y="8"/>
                  </a:lnTo>
                  <a:lnTo>
                    <a:pt x="13" y="9"/>
                  </a:lnTo>
                  <a:lnTo>
                    <a:pt x="14" y="9"/>
                  </a:lnTo>
                  <a:lnTo>
                    <a:pt x="14" y="10"/>
                  </a:lnTo>
                  <a:lnTo>
                    <a:pt x="15" y="9"/>
                  </a:lnTo>
                  <a:lnTo>
                    <a:pt x="1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5" name="Freeform 748"/>
            <p:cNvSpPr>
              <a:spLocks/>
            </p:cNvSpPr>
            <p:nvPr/>
          </p:nvSpPr>
          <p:spPr bwMode="auto">
            <a:xfrm>
              <a:off x="1592" y="3738"/>
              <a:ext cx="17" cy="13"/>
            </a:xfrm>
            <a:custGeom>
              <a:avLst/>
              <a:gdLst>
                <a:gd name="T0" fmla="*/ 5 w 17"/>
                <a:gd name="T1" fmla="*/ 3 h 13"/>
                <a:gd name="T2" fmla="*/ 5 w 17"/>
                <a:gd name="T3" fmla="*/ 3 h 13"/>
                <a:gd name="T4" fmla="*/ 4 w 17"/>
                <a:gd name="T5" fmla="*/ 3 h 13"/>
                <a:gd name="T6" fmla="*/ 4 w 17"/>
                <a:gd name="T7" fmla="*/ 3 h 13"/>
                <a:gd name="T8" fmla="*/ 4 w 17"/>
                <a:gd name="T9" fmla="*/ 2 h 13"/>
                <a:gd name="T10" fmla="*/ 4 w 17"/>
                <a:gd name="T11" fmla="*/ 1 h 13"/>
                <a:gd name="T12" fmla="*/ 3 w 17"/>
                <a:gd name="T13" fmla="*/ 1 h 13"/>
                <a:gd name="T14" fmla="*/ 4 w 17"/>
                <a:gd name="T15" fmla="*/ 1 h 13"/>
                <a:gd name="T16" fmla="*/ 4 w 17"/>
                <a:gd name="T17" fmla="*/ 1 h 13"/>
                <a:gd name="T18" fmla="*/ 4 w 17"/>
                <a:gd name="T19" fmla="*/ 0 h 13"/>
                <a:gd name="T20" fmla="*/ 3 w 17"/>
                <a:gd name="T21" fmla="*/ 0 h 13"/>
                <a:gd name="T22" fmla="*/ 0 w 17"/>
                <a:gd name="T23" fmla="*/ 5 h 13"/>
                <a:gd name="T24" fmla="*/ 1 w 17"/>
                <a:gd name="T25" fmla="*/ 5 h 13"/>
                <a:gd name="T26" fmla="*/ 1 w 17"/>
                <a:gd name="T27" fmla="*/ 5 h 13"/>
                <a:gd name="T28" fmla="*/ 1 w 17"/>
                <a:gd name="T29" fmla="*/ 5 h 13"/>
                <a:gd name="T30" fmla="*/ 1 w 17"/>
                <a:gd name="T31" fmla="*/ 4 h 13"/>
                <a:gd name="T32" fmla="*/ 2 w 17"/>
                <a:gd name="T33" fmla="*/ 4 h 13"/>
                <a:gd name="T34" fmla="*/ 3 w 17"/>
                <a:gd name="T35" fmla="*/ 4 h 13"/>
                <a:gd name="T36" fmla="*/ 4 w 17"/>
                <a:gd name="T37" fmla="*/ 4 h 13"/>
                <a:gd name="T38" fmla="*/ 4 w 17"/>
                <a:gd name="T39" fmla="*/ 5 h 13"/>
                <a:gd name="T40" fmla="*/ 4 w 17"/>
                <a:gd name="T41" fmla="*/ 5 h 13"/>
                <a:gd name="T42" fmla="*/ 11 w 17"/>
                <a:gd name="T43" fmla="*/ 9 h 13"/>
                <a:gd name="T44" fmla="*/ 12 w 17"/>
                <a:gd name="T45" fmla="*/ 9 h 13"/>
                <a:gd name="T46" fmla="*/ 12 w 17"/>
                <a:gd name="T47" fmla="*/ 9 h 13"/>
                <a:gd name="T48" fmla="*/ 12 w 17"/>
                <a:gd name="T49" fmla="*/ 9 h 13"/>
                <a:gd name="T50" fmla="*/ 12 w 17"/>
                <a:gd name="T51" fmla="*/ 10 h 13"/>
                <a:gd name="T52" fmla="*/ 12 w 17"/>
                <a:gd name="T53" fmla="*/ 11 h 13"/>
                <a:gd name="T54" fmla="*/ 12 w 17"/>
                <a:gd name="T55" fmla="*/ 11 h 13"/>
                <a:gd name="T56" fmla="*/ 12 w 17"/>
                <a:gd name="T57" fmla="*/ 12 h 13"/>
                <a:gd name="T58" fmla="*/ 16 w 17"/>
                <a:gd name="T59" fmla="*/ 7 h 13"/>
                <a:gd name="T60" fmla="*/ 15 w 17"/>
                <a:gd name="T61" fmla="*/ 7 h 13"/>
                <a:gd name="T62" fmla="*/ 15 w 17"/>
                <a:gd name="T63" fmla="*/ 7 h 13"/>
                <a:gd name="T64" fmla="*/ 15 w 17"/>
                <a:gd name="T65" fmla="*/ 7 h 13"/>
                <a:gd name="T66" fmla="*/ 15 w 17"/>
                <a:gd name="T67" fmla="*/ 8 h 13"/>
                <a:gd name="T68" fmla="*/ 14 w 17"/>
                <a:gd name="T69" fmla="*/ 8 h 13"/>
                <a:gd name="T70" fmla="*/ 13 w 17"/>
                <a:gd name="T71" fmla="*/ 8 h 13"/>
                <a:gd name="T72" fmla="*/ 13 w 17"/>
                <a:gd name="T73" fmla="*/ 7 h 13"/>
                <a:gd name="T74" fmla="*/ 12 w 17"/>
                <a:gd name="T75" fmla="*/ 7 h 13"/>
                <a:gd name="T76" fmla="*/ 12 w 17"/>
                <a:gd name="T77" fmla="*/ 7 h 13"/>
                <a:gd name="T78" fmla="*/ 5 w 17"/>
                <a:gd name="T79" fmla="*/ 3 h 1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7"/>
                <a:gd name="T121" fmla="*/ 0 h 13"/>
                <a:gd name="T122" fmla="*/ 17 w 17"/>
                <a:gd name="T123" fmla="*/ 13 h 13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7" h="13">
                  <a:moveTo>
                    <a:pt x="5" y="3"/>
                  </a:moveTo>
                  <a:lnTo>
                    <a:pt x="5" y="3"/>
                  </a:lnTo>
                  <a:lnTo>
                    <a:pt x="4" y="3"/>
                  </a:lnTo>
                  <a:lnTo>
                    <a:pt x="4" y="2"/>
                  </a:lnTo>
                  <a:lnTo>
                    <a:pt x="4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11" y="9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2" y="11"/>
                  </a:lnTo>
                  <a:lnTo>
                    <a:pt x="12" y="12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5" y="8"/>
                  </a:lnTo>
                  <a:lnTo>
                    <a:pt x="14" y="8"/>
                  </a:lnTo>
                  <a:lnTo>
                    <a:pt x="13" y="8"/>
                  </a:lnTo>
                  <a:lnTo>
                    <a:pt x="13" y="7"/>
                  </a:lnTo>
                  <a:lnTo>
                    <a:pt x="12" y="7"/>
                  </a:lnTo>
                  <a:lnTo>
                    <a:pt x="5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6" name="Freeform 749"/>
            <p:cNvSpPr>
              <a:spLocks/>
            </p:cNvSpPr>
            <p:nvPr/>
          </p:nvSpPr>
          <p:spPr bwMode="auto">
            <a:xfrm>
              <a:off x="1375" y="3802"/>
              <a:ext cx="12" cy="16"/>
            </a:xfrm>
            <a:custGeom>
              <a:avLst/>
              <a:gdLst>
                <a:gd name="T0" fmla="*/ 11 w 12"/>
                <a:gd name="T1" fmla="*/ 2 h 16"/>
                <a:gd name="T2" fmla="*/ 10 w 12"/>
                <a:gd name="T3" fmla="*/ 3 h 16"/>
                <a:gd name="T4" fmla="*/ 10 w 12"/>
                <a:gd name="T5" fmla="*/ 2 h 16"/>
                <a:gd name="T6" fmla="*/ 9 w 12"/>
                <a:gd name="T7" fmla="*/ 1 h 16"/>
                <a:gd name="T8" fmla="*/ 8 w 12"/>
                <a:gd name="T9" fmla="*/ 1 h 16"/>
                <a:gd name="T10" fmla="*/ 6 w 12"/>
                <a:gd name="T11" fmla="*/ 0 h 16"/>
                <a:gd name="T12" fmla="*/ 5 w 12"/>
                <a:gd name="T13" fmla="*/ 1 h 16"/>
                <a:gd name="T14" fmla="*/ 5 w 12"/>
                <a:gd name="T15" fmla="*/ 1 h 16"/>
                <a:gd name="T16" fmla="*/ 4 w 12"/>
                <a:gd name="T17" fmla="*/ 2 h 16"/>
                <a:gd name="T18" fmla="*/ 3 w 12"/>
                <a:gd name="T19" fmla="*/ 3 h 16"/>
                <a:gd name="T20" fmla="*/ 3 w 12"/>
                <a:gd name="T21" fmla="*/ 4 h 16"/>
                <a:gd name="T22" fmla="*/ 3 w 12"/>
                <a:gd name="T23" fmla="*/ 6 h 16"/>
                <a:gd name="T24" fmla="*/ 4 w 12"/>
                <a:gd name="T25" fmla="*/ 7 h 16"/>
                <a:gd name="T26" fmla="*/ 5 w 12"/>
                <a:gd name="T27" fmla="*/ 8 h 16"/>
                <a:gd name="T28" fmla="*/ 6 w 12"/>
                <a:gd name="T29" fmla="*/ 9 h 16"/>
                <a:gd name="T30" fmla="*/ 7 w 12"/>
                <a:gd name="T31" fmla="*/ 11 h 16"/>
                <a:gd name="T32" fmla="*/ 7 w 12"/>
                <a:gd name="T33" fmla="*/ 12 h 16"/>
                <a:gd name="T34" fmla="*/ 7 w 12"/>
                <a:gd name="T35" fmla="*/ 14 h 16"/>
                <a:gd name="T36" fmla="*/ 6 w 12"/>
                <a:gd name="T37" fmla="*/ 14 h 16"/>
                <a:gd name="T38" fmla="*/ 5 w 12"/>
                <a:gd name="T39" fmla="*/ 14 h 16"/>
                <a:gd name="T40" fmla="*/ 4 w 12"/>
                <a:gd name="T41" fmla="*/ 14 h 16"/>
                <a:gd name="T42" fmla="*/ 3 w 12"/>
                <a:gd name="T43" fmla="*/ 14 h 16"/>
                <a:gd name="T44" fmla="*/ 2 w 12"/>
                <a:gd name="T45" fmla="*/ 12 h 16"/>
                <a:gd name="T46" fmla="*/ 1 w 12"/>
                <a:gd name="T47" fmla="*/ 10 h 16"/>
                <a:gd name="T48" fmla="*/ 0 w 12"/>
                <a:gd name="T49" fmla="*/ 13 h 16"/>
                <a:gd name="T50" fmla="*/ 1 w 12"/>
                <a:gd name="T51" fmla="*/ 14 h 16"/>
                <a:gd name="T52" fmla="*/ 2 w 12"/>
                <a:gd name="T53" fmla="*/ 14 h 16"/>
                <a:gd name="T54" fmla="*/ 3 w 12"/>
                <a:gd name="T55" fmla="*/ 14 h 16"/>
                <a:gd name="T56" fmla="*/ 4 w 12"/>
                <a:gd name="T57" fmla="*/ 15 h 16"/>
                <a:gd name="T58" fmla="*/ 5 w 12"/>
                <a:gd name="T59" fmla="*/ 15 h 16"/>
                <a:gd name="T60" fmla="*/ 6 w 12"/>
                <a:gd name="T61" fmla="*/ 15 h 16"/>
                <a:gd name="T62" fmla="*/ 8 w 12"/>
                <a:gd name="T63" fmla="*/ 15 h 16"/>
                <a:gd name="T64" fmla="*/ 8 w 12"/>
                <a:gd name="T65" fmla="*/ 14 h 16"/>
                <a:gd name="T66" fmla="*/ 9 w 12"/>
                <a:gd name="T67" fmla="*/ 14 h 16"/>
                <a:gd name="T68" fmla="*/ 9 w 12"/>
                <a:gd name="T69" fmla="*/ 12 h 16"/>
                <a:gd name="T70" fmla="*/ 9 w 12"/>
                <a:gd name="T71" fmla="*/ 11 h 16"/>
                <a:gd name="T72" fmla="*/ 8 w 12"/>
                <a:gd name="T73" fmla="*/ 9 h 16"/>
                <a:gd name="T74" fmla="*/ 8 w 12"/>
                <a:gd name="T75" fmla="*/ 9 h 16"/>
                <a:gd name="T76" fmla="*/ 7 w 12"/>
                <a:gd name="T77" fmla="*/ 8 h 16"/>
                <a:gd name="T78" fmla="*/ 6 w 12"/>
                <a:gd name="T79" fmla="*/ 6 h 16"/>
                <a:gd name="T80" fmla="*/ 6 w 12"/>
                <a:gd name="T81" fmla="*/ 6 h 16"/>
                <a:gd name="T82" fmla="*/ 5 w 12"/>
                <a:gd name="T83" fmla="*/ 5 h 16"/>
                <a:gd name="T84" fmla="*/ 5 w 12"/>
                <a:gd name="T85" fmla="*/ 4 h 16"/>
                <a:gd name="T86" fmla="*/ 5 w 12"/>
                <a:gd name="T87" fmla="*/ 3 h 16"/>
                <a:gd name="T88" fmla="*/ 5 w 12"/>
                <a:gd name="T89" fmla="*/ 1 h 16"/>
                <a:gd name="T90" fmla="*/ 6 w 12"/>
                <a:gd name="T91" fmla="*/ 1 h 16"/>
                <a:gd name="T92" fmla="*/ 7 w 12"/>
                <a:gd name="T93" fmla="*/ 1 h 16"/>
                <a:gd name="T94" fmla="*/ 8 w 12"/>
                <a:gd name="T95" fmla="*/ 1 h 16"/>
                <a:gd name="T96" fmla="*/ 9 w 12"/>
                <a:gd name="T97" fmla="*/ 3 h 16"/>
                <a:gd name="T98" fmla="*/ 10 w 12"/>
                <a:gd name="T99" fmla="*/ 4 h 16"/>
                <a:gd name="T100" fmla="*/ 10 w 12"/>
                <a:gd name="T101" fmla="*/ 4 h 16"/>
                <a:gd name="T102" fmla="*/ 10 w 12"/>
                <a:gd name="T103" fmla="*/ 6 h 16"/>
                <a:gd name="T104" fmla="*/ 11 w 12"/>
                <a:gd name="T105" fmla="*/ 6 h 1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2"/>
                <a:gd name="T160" fmla="*/ 0 h 16"/>
                <a:gd name="T161" fmla="*/ 12 w 12"/>
                <a:gd name="T162" fmla="*/ 16 h 1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2" h="16">
                  <a:moveTo>
                    <a:pt x="11" y="2"/>
                  </a:moveTo>
                  <a:lnTo>
                    <a:pt x="11" y="2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0" y="1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6"/>
                  </a:lnTo>
                  <a:lnTo>
                    <a:pt x="4" y="6"/>
                  </a:lnTo>
                  <a:lnTo>
                    <a:pt x="4" y="7"/>
                  </a:lnTo>
                  <a:lnTo>
                    <a:pt x="5" y="8"/>
                  </a:lnTo>
                  <a:lnTo>
                    <a:pt x="6" y="9"/>
                  </a:lnTo>
                  <a:lnTo>
                    <a:pt x="6" y="10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3"/>
                  </a:lnTo>
                  <a:lnTo>
                    <a:pt x="7" y="14"/>
                  </a:lnTo>
                  <a:lnTo>
                    <a:pt x="6" y="14"/>
                  </a:lnTo>
                  <a:lnTo>
                    <a:pt x="5" y="14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8" y="9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7"/>
                  </a:lnTo>
                  <a:lnTo>
                    <a:pt x="6" y="6"/>
                  </a:lnTo>
                  <a:lnTo>
                    <a:pt x="5" y="6"/>
                  </a:lnTo>
                  <a:lnTo>
                    <a:pt x="5" y="5"/>
                  </a:lnTo>
                  <a:lnTo>
                    <a:pt x="5" y="4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9" y="2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7" name="Freeform 750"/>
            <p:cNvSpPr>
              <a:spLocks/>
            </p:cNvSpPr>
            <p:nvPr/>
          </p:nvSpPr>
          <p:spPr bwMode="auto">
            <a:xfrm>
              <a:off x="1448" y="3818"/>
              <a:ext cx="13" cy="16"/>
            </a:xfrm>
            <a:custGeom>
              <a:avLst/>
              <a:gdLst>
                <a:gd name="T0" fmla="*/ 8 w 13"/>
                <a:gd name="T1" fmla="*/ 4 h 16"/>
                <a:gd name="T2" fmla="*/ 8 w 13"/>
                <a:gd name="T3" fmla="*/ 6 h 16"/>
                <a:gd name="T4" fmla="*/ 7 w 13"/>
                <a:gd name="T5" fmla="*/ 6 h 16"/>
                <a:gd name="T6" fmla="*/ 6 w 13"/>
                <a:gd name="T7" fmla="*/ 6 h 16"/>
                <a:gd name="T8" fmla="*/ 5 w 13"/>
                <a:gd name="T9" fmla="*/ 7 h 16"/>
                <a:gd name="T10" fmla="*/ 4 w 13"/>
                <a:gd name="T11" fmla="*/ 2 h 16"/>
                <a:gd name="T12" fmla="*/ 5 w 13"/>
                <a:gd name="T13" fmla="*/ 1 h 16"/>
                <a:gd name="T14" fmla="*/ 5 w 13"/>
                <a:gd name="T15" fmla="*/ 1 h 16"/>
                <a:gd name="T16" fmla="*/ 7 w 13"/>
                <a:gd name="T17" fmla="*/ 1 h 16"/>
                <a:gd name="T18" fmla="*/ 8 w 13"/>
                <a:gd name="T19" fmla="*/ 1 h 16"/>
                <a:gd name="T20" fmla="*/ 9 w 13"/>
                <a:gd name="T21" fmla="*/ 1 h 16"/>
                <a:gd name="T22" fmla="*/ 10 w 13"/>
                <a:gd name="T23" fmla="*/ 2 h 16"/>
                <a:gd name="T24" fmla="*/ 11 w 13"/>
                <a:gd name="T25" fmla="*/ 3 h 16"/>
                <a:gd name="T26" fmla="*/ 11 w 13"/>
                <a:gd name="T27" fmla="*/ 4 h 16"/>
                <a:gd name="T28" fmla="*/ 0 w 13"/>
                <a:gd name="T29" fmla="*/ 0 h 16"/>
                <a:gd name="T30" fmla="*/ 1 w 13"/>
                <a:gd name="T31" fmla="*/ 1 h 16"/>
                <a:gd name="T32" fmla="*/ 2 w 13"/>
                <a:gd name="T33" fmla="*/ 1 h 16"/>
                <a:gd name="T34" fmla="*/ 2 w 13"/>
                <a:gd name="T35" fmla="*/ 3 h 16"/>
                <a:gd name="T36" fmla="*/ 2 w 13"/>
                <a:gd name="T37" fmla="*/ 11 h 16"/>
                <a:gd name="T38" fmla="*/ 2 w 13"/>
                <a:gd name="T39" fmla="*/ 13 h 16"/>
                <a:gd name="T40" fmla="*/ 1 w 13"/>
                <a:gd name="T41" fmla="*/ 14 h 16"/>
                <a:gd name="T42" fmla="*/ 0 w 13"/>
                <a:gd name="T43" fmla="*/ 14 h 16"/>
                <a:gd name="T44" fmla="*/ 11 w 13"/>
                <a:gd name="T45" fmla="*/ 15 h 16"/>
                <a:gd name="T46" fmla="*/ 11 w 13"/>
                <a:gd name="T47" fmla="*/ 11 h 16"/>
                <a:gd name="T48" fmla="*/ 11 w 13"/>
                <a:gd name="T49" fmla="*/ 12 h 16"/>
                <a:gd name="T50" fmla="*/ 10 w 13"/>
                <a:gd name="T51" fmla="*/ 13 h 16"/>
                <a:gd name="T52" fmla="*/ 9 w 13"/>
                <a:gd name="T53" fmla="*/ 14 h 16"/>
                <a:gd name="T54" fmla="*/ 8 w 13"/>
                <a:gd name="T55" fmla="*/ 14 h 16"/>
                <a:gd name="T56" fmla="*/ 7 w 13"/>
                <a:gd name="T57" fmla="*/ 14 h 16"/>
                <a:gd name="T58" fmla="*/ 6 w 13"/>
                <a:gd name="T59" fmla="*/ 14 h 16"/>
                <a:gd name="T60" fmla="*/ 5 w 13"/>
                <a:gd name="T61" fmla="*/ 14 h 16"/>
                <a:gd name="T62" fmla="*/ 4 w 13"/>
                <a:gd name="T63" fmla="*/ 14 h 16"/>
                <a:gd name="T64" fmla="*/ 4 w 13"/>
                <a:gd name="T65" fmla="*/ 7 h 16"/>
                <a:gd name="T66" fmla="*/ 5 w 13"/>
                <a:gd name="T67" fmla="*/ 7 h 16"/>
                <a:gd name="T68" fmla="*/ 6 w 13"/>
                <a:gd name="T69" fmla="*/ 8 h 16"/>
                <a:gd name="T70" fmla="*/ 7 w 13"/>
                <a:gd name="T71" fmla="*/ 8 h 16"/>
                <a:gd name="T72" fmla="*/ 8 w 13"/>
                <a:gd name="T73" fmla="*/ 9 h 16"/>
                <a:gd name="T74" fmla="*/ 8 w 13"/>
                <a:gd name="T75" fmla="*/ 10 h 16"/>
                <a:gd name="T76" fmla="*/ 9 w 13"/>
                <a:gd name="T77" fmla="*/ 4 h 1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3"/>
                <a:gd name="T118" fmla="*/ 0 h 16"/>
                <a:gd name="T119" fmla="*/ 13 w 13"/>
                <a:gd name="T120" fmla="*/ 16 h 1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3" h="16">
                  <a:moveTo>
                    <a:pt x="9" y="4"/>
                  </a:moveTo>
                  <a:lnTo>
                    <a:pt x="8" y="4"/>
                  </a:lnTo>
                  <a:lnTo>
                    <a:pt x="8" y="5"/>
                  </a:lnTo>
                  <a:lnTo>
                    <a:pt x="8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7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2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9" y="1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11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1" y="14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11" y="15"/>
                  </a:lnTo>
                  <a:lnTo>
                    <a:pt x="12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0" y="12"/>
                  </a:lnTo>
                  <a:lnTo>
                    <a:pt x="10" y="13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8" y="14"/>
                  </a:lnTo>
                  <a:lnTo>
                    <a:pt x="7" y="14"/>
                  </a:lnTo>
                  <a:lnTo>
                    <a:pt x="6" y="14"/>
                  </a:lnTo>
                  <a:lnTo>
                    <a:pt x="5" y="14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4" y="7"/>
                  </a:lnTo>
                  <a:lnTo>
                    <a:pt x="5" y="7"/>
                  </a:lnTo>
                  <a:lnTo>
                    <a:pt x="5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8" name="Freeform 751"/>
            <p:cNvSpPr>
              <a:spLocks/>
            </p:cNvSpPr>
            <p:nvPr/>
          </p:nvSpPr>
          <p:spPr bwMode="auto">
            <a:xfrm>
              <a:off x="1467" y="3817"/>
              <a:ext cx="10" cy="17"/>
            </a:xfrm>
            <a:custGeom>
              <a:avLst/>
              <a:gdLst>
                <a:gd name="T0" fmla="*/ 7 w 10"/>
                <a:gd name="T1" fmla="*/ 0 h 17"/>
                <a:gd name="T2" fmla="*/ 6 w 10"/>
                <a:gd name="T3" fmla="*/ 1 h 17"/>
                <a:gd name="T4" fmla="*/ 4 w 10"/>
                <a:gd name="T5" fmla="*/ 1 h 17"/>
                <a:gd name="T6" fmla="*/ 4 w 10"/>
                <a:gd name="T7" fmla="*/ 0 h 17"/>
                <a:gd name="T8" fmla="*/ 2 w 10"/>
                <a:gd name="T9" fmla="*/ 1 h 17"/>
                <a:gd name="T10" fmla="*/ 1 w 10"/>
                <a:gd name="T11" fmla="*/ 1 h 17"/>
                <a:gd name="T12" fmla="*/ 1 w 10"/>
                <a:gd name="T13" fmla="*/ 1 h 17"/>
                <a:gd name="T14" fmla="*/ 0 w 10"/>
                <a:gd name="T15" fmla="*/ 3 h 17"/>
                <a:gd name="T16" fmla="*/ 0 w 10"/>
                <a:gd name="T17" fmla="*/ 4 h 17"/>
                <a:gd name="T18" fmla="*/ 1 w 10"/>
                <a:gd name="T19" fmla="*/ 7 h 17"/>
                <a:gd name="T20" fmla="*/ 2 w 10"/>
                <a:gd name="T21" fmla="*/ 7 h 17"/>
                <a:gd name="T22" fmla="*/ 3 w 10"/>
                <a:gd name="T23" fmla="*/ 8 h 17"/>
                <a:gd name="T24" fmla="*/ 5 w 10"/>
                <a:gd name="T25" fmla="*/ 9 h 17"/>
                <a:gd name="T26" fmla="*/ 7 w 10"/>
                <a:gd name="T27" fmla="*/ 9 h 17"/>
                <a:gd name="T28" fmla="*/ 8 w 10"/>
                <a:gd name="T29" fmla="*/ 11 h 17"/>
                <a:gd name="T30" fmla="*/ 8 w 10"/>
                <a:gd name="T31" fmla="*/ 12 h 17"/>
                <a:gd name="T32" fmla="*/ 7 w 10"/>
                <a:gd name="T33" fmla="*/ 13 h 17"/>
                <a:gd name="T34" fmla="*/ 7 w 10"/>
                <a:gd name="T35" fmla="*/ 14 h 17"/>
                <a:gd name="T36" fmla="*/ 5 w 10"/>
                <a:gd name="T37" fmla="*/ 15 h 17"/>
                <a:gd name="T38" fmla="*/ 4 w 10"/>
                <a:gd name="T39" fmla="*/ 15 h 17"/>
                <a:gd name="T40" fmla="*/ 4 w 10"/>
                <a:gd name="T41" fmla="*/ 14 h 17"/>
                <a:gd name="T42" fmla="*/ 2 w 10"/>
                <a:gd name="T43" fmla="*/ 14 h 17"/>
                <a:gd name="T44" fmla="*/ 2 w 10"/>
                <a:gd name="T45" fmla="*/ 13 h 17"/>
                <a:gd name="T46" fmla="*/ 1 w 10"/>
                <a:gd name="T47" fmla="*/ 12 h 17"/>
                <a:gd name="T48" fmla="*/ 1 w 10"/>
                <a:gd name="T49" fmla="*/ 12 h 17"/>
                <a:gd name="T50" fmla="*/ 2 w 10"/>
                <a:gd name="T51" fmla="*/ 16 h 17"/>
                <a:gd name="T52" fmla="*/ 2 w 10"/>
                <a:gd name="T53" fmla="*/ 15 h 17"/>
                <a:gd name="T54" fmla="*/ 4 w 10"/>
                <a:gd name="T55" fmla="*/ 15 h 17"/>
                <a:gd name="T56" fmla="*/ 5 w 10"/>
                <a:gd name="T57" fmla="*/ 15 h 17"/>
                <a:gd name="T58" fmla="*/ 6 w 10"/>
                <a:gd name="T59" fmla="*/ 15 h 17"/>
                <a:gd name="T60" fmla="*/ 7 w 10"/>
                <a:gd name="T61" fmla="*/ 15 h 17"/>
                <a:gd name="T62" fmla="*/ 8 w 10"/>
                <a:gd name="T63" fmla="*/ 14 h 17"/>
                <a:gd name="T64" fmla="*/ 8 w 10"/>
                <a:gd name="T65" fmla="*/ 13 h 17"/>
                <a:gd name="T66" fmla="*/ 9 w 10"/>
                <a:gd name="T67" fmla="*/ 12 h 17"/>
                <a:gd name="T68" fmla="*/ 9 w 10"/>
                <a:gd name="T69" fmla="*/ 10 h 17"/>
                <a:gd name="T70" fmla="*/ 8 w 10"/>
                <a:gd name="T71" fmla="*/ 9 h 17"/>
                <a:gd name="T72" fmla="*/ 8 w 10"/>
                <a:gd name="T73" fmla="*/ 7 h 17"/>
                <a:gd name="T74" fmla="*/ 7 w 10"/>
                <a:gd name="T75" fmla="*/ 7 h 17"/>
                <a:gd name="T76" fmla="*/ 5 w 10"/>
                <a:gd name="T77" fmla="*/ 7 h 17"/>
                <a:gd name="T78" fmla="*/ 4 w 10"/>
                <a:gd name="T79" fmla="*/ 7 h 17"/>
                <a:gd name="T80" fmla="*/ 3 w 10"/>
                <a:gd name="T81" fmla="*/ 6 h 17"/>
                <a:gd name="T82" fmla="*/ 2 w 10"/>
                <a:gd name="T83" fmla="*/ 6 h 17"/>
                <a:gd name="T84" fmla="*/ 1 w 10"/>
                <a:gd name="T85" fmla="*/ 4 h 17"/>
                <a:gd name="T86" fmla="*/ 1 w 10"/>
                <a:gd name="T87" fmla="*/ 3 h 17"/>
                <a:gd name="T88" fmla="*/ 2 w 10"/>
                <a:gd name="T89" fmla="*/ 2 h 17"/>
                <a:gd name="T90" fmla="*/ 2 w 10"/>
                <a:gd name="T91" fmla="*/ 1 h 17"/>
                <a:gd name="T92" fmla="*/ 4 w 10"/>
                <a:gd name="T93" fmla="*/ 1 h 17"/>
                <a:gd name="T94" fmla="*/ 5 w 10"/>
                <a:gd name="T95" fmla="*/ 1 h 17"/>
                <a:gd name="T96" fmla="*/ 5 w 10"/>
                <a:gd name="T97" fmla="*/ 1 h 17"/>
                <a:gd name="T98" fmla="*/ 7 w 10"/>
                <a:gd name="T99" fmla="*/ 3 h 17"/>
                <a:gd name="T100" fmla="*/ 8 w 10"/>
                <a:gd name="T101" fmla="*/ 4 h 1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0"/>
                <a:gd name="T154" fmla="*/ 0 h 17"/>
                <a:gd name="T155" fmla="*/ 10 w 10"/>
                <a:gd name="T156" fmla="*/ 17 h 17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0" h="17">
                  <a:moveTo>
                    <a:pt x="7" y="0"/>
                  </a:moveTo>
                  <a:lnTo>
                    <a:pt x="7" y="0"/>
                  </a:lnTo>
                  <a:lnTo>
                    <a:pt x="6" y="0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6"/>
                  </a:lnTo>
                  <a:lnTo>
                    <a:pt x="1" y="7"/>
                  </a:lnTo>
                  <a:lnTo>
                    <a:pt x="2" y="7"/>
                  </a:lnTo>
                  <a:lnTo>
                    <a:pt x="2" y="8"/>
                  </a:lnTo>
                  <a:lnTo>
                    <a:pt x="3" y="8"/>
                  </a:lnTo>
                  <a:lnTo>
                    <a:pt x="4" y="8"/>
                  </a:lnTo>
                  <a:lnTo>
                    <a:pt x="5" y="9"/>
                  </a:lnTo>
                  <a:lnTo>
                    <a:pt x="6" y="9"/>
                  </a:lnTo>
                  <a:lnTo>
                    <a:pt x="7" y="9"/>
                  </a:lnTo>
                  <a:lnTo>
                    <a:pt x="7" y="10"/>
                  </a:lnTo>
                  <a:lnTo>
                    <a:pt x="8" y="11"/>
                  </a:lnTo>
                  <a:lnTo>
                    <a:pt x="8" y="12"/>
                  </a:lnTo>
                  <a:lnTo>
                    <a:pt x="7" y="12"/>
                  </a:lnTo>
                  <a:lnTo>
                    <a:pt x="7" y="13"/>
                  </a:lnTo>
                  <a:lnTo>
                    <a:pt x="7" y="14"/>
                  </a:lnTo>
                  <a:lnTo>
                    <a:pt x="6" y="15"/>
                  </a:lnTo>
                  <a:lnTo>
                    <a:pt x="5" y="15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4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9" y="9"/>
                  </a:lnTo>
                  <a:lnTo>
                    <a:pt x="8" y="9"/>
                  </a:lnTo>
                  <a:lnTo>
                    <a:pt x="8" y="8"/>
                  </a:lnTo>
                  <a:lnTo>
                    <a:pt x="8" y="7"/>
                  </a:lnTo>
                  <a:lnTo>
                    <a:pt x="7" y="7"/>
                  </a:lnTo>
                  <a:lnTo>
                    <a:pt x="6" y="7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2"/>
                  </a:lnTo>
                  <a:lnTo>
                    <a:pt x="7" y="3"/>
                  </a:lnTo>
                  <a:lnTo>
                    <a:pt x="7" y="4"/>
                  </a:lnTo>
                  <a:lnTo>
                    <a:pt x="8" y="4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9" name="Freeform 752"/>
            <p:cNvSpPr>
              <a:spLocks/>
            </p:cNvSpPr>
            <p:nvPr/>
          </p:nvSpPr>
          <p:spPr bwMode="auto">
            <a:xfrm>
              <a:off x="1493" y="3811"/>
              <a:ext cx="14" cy="16"/>
            </a:xfrm>
            <a:custGeom>
              <a:avLst/>
              <a:gdLst>
                <a:gd name="T0" fmla="*/ 13 w 14"/>
                <a:gd name="T1" fmla="*/ 9 h 16"/>
                <a:gd name="T2" fmla="*/ 13 w 14"/>
                <a:gd name="T3" fmla="*/ 8 h 16"/>
                <a:gd name="T4" fmla="*/ 12 w 14"/>
                <a:gd name="T5" fmla="*/ 8 h 16"/>
                <a:gd name="T6" fmla="*/ 12 w 14"/>
                <a:gd name="T7" fmla="*/ 7 h 16"/>
                <a:gd name="T8" fmla="*/ 12 w 14"/>
                <a:gd name="T9" fmla="*/ 6 h 16"/>
                <a:gd name="T10" fmla="*/ 12 w 14"/>
                <a:gd name="T11" fmla="*/ 6 h 16"/>
                <a:gd name="T12" fmla="*/ 12 w 14"/>
                <a:gd name="T13" fmla="*/ 5 h 16"/>
                <a:gd name="T14" fmla="*/ 12 w 14"/>
                <a:gd name="T15" fmla="*/ 4 h 16"/>
                <a:gd name="T16" fmla="*/ 11 w 14"/>
                <a:gd name="T17" fmla="*/ 4 h 16"/>
                <a:gd name="T18" fmla="*/ 11 w 14"/>
                <a:gd name="T19" fmla="*/ 3 h 16"/>
                <a:gd name="T20" fmla="*/ 10 w 14"/>
                <a:gd name="T21" fmla="*/ 3 h 16"/>
                <a:gd name="T22" fmla="*/ 10 w 14"/>
                <a:gd name="T23" fmla="*/ 2 h 16"/>
                <a:gd name="T24" fmla="*/ 10 w 14"/>
                <a:gd name="T25" fmla="*/ 1 h 16"/>
                <a:gd name="T26" fmla="*/ 9 w 14"/>
                <a:gd name="T27" fmla="*/ 1 h 16"/>
                <a:gd name="T28" fmla="*/ 8 w 14"/>
                <a:gd name="T29" fmla="*/ 1 h 16"/>
                <a:gd name="T30" fmla="*/ 8 w 14"/>
                <a:gd name="T31" fmla="*/ 1 h 16"/>
                <a:gd name="T32" fmla="*/ 7 w 14"/>
                <a:gd name="T33" fmla="*/ 1 h 16"/>
                <a:gd name="T34" fmla="*/ 5 w 14"/>
                <a:gd name="T35" fmla="*/ 0 h 16"/>
                <a:gd name="T36" fmla="*/ 5 w 14"/>
                <a:gd name="T37" fmla="*/ 1 h 16"/>
                <a:gd name="T38" fmla="*/ 4 w 14"/>
                <a:gd name="T39" fmla="*/ 1 h 16"/>
                <a:gd name="T40" fmla="*/ 3 w 14"/>
                <a:gd name="T41" fmla="*/ 1 h 16"/>
                <a:gd name="T42" fmla="*/ 3 w 14"/>
                <a:gd name="T43" fmla="*/ 1 h 16"/>
                <a:gd name="T44" fmla="*/ 2 w 14"/>
                <a:gd name="T45" fmla="*/ 2 h 16"/>
                <a:gd name="T46" fmla="*/ 1 w 14"/>
                <a:gd name="T47" fmla="*/ 3 h 16"/>
                <a:gd name="T48" fmla="*/ 1 w 14"/>
                <a:gd name="T49" fmla="*/ 4 h 16"/>
                <a:gd name="T50" fmla="*/ 1 w 14"/>
                <a:gd name="T51" fmla="*/ 4 h 16"/>
                <a:gd name="T52" fmla="*/ 1 w 14"/>
                <a:gd name="T53" fmla="*/ 4 h 16"/>
                <a:gd name="T54" fmla="*/ 0 w 14"/>
                <a:gd name="T55" fmla="*/ 5 h 16"/>
                <a:gd name="T56" fmla="*/ 0 w 14"/>
                <a:gd name="T57" fmla="*/ 6 h 16"/>
                <a:gd name="T58" fmla="*/ 0 w 14"/>
                <a:gd name="T59" fmla="*/ 6 h 16"/>
                <a:gd name="T60" fmla="*/ 0 w 14"/>
                <a:gd name="T61" fmla="*/ 7 h 16"/>
                <a:gd name="T62" fmla="*/ 0 w 14"/>
                <a:gd name="T63" fmla="*/ 8 h 16"/>
                <a:gd name="T64" fmla="*/ 0 w 14"/>
                <a:gd name="T65" fmla="*/ 9 h 16"/>
                <a:gd name="T66" fmla="*/ 0 w 14"/>
                <a:gd name="T67" fmla="*/ 9 h 16"/>
                <a:gd name="T68" fmla="*/ 1 w 14"/>
                <a:gd name="T69" fmla="*/ 10 h 16"/>
                <a:gd name="T70" fmla="*/ 1 w 14"/>
                <a:gd name="T71" fmla="*/ 11 h 16"/>
                <a:gd name="T72" fmla="*/ 1 w 14"/>
                <a:gd name="T73" fmla="*/ 11 h 16"/>
                <a:gd name="T74" fmla="*/ 1 w 14"/>
                <a:gd name="T75" fmla="*/ 12 h 16"/>
                <a:gd name="T76" fmla="*/ 2 w 14"/>
                <a:gd name="T77" fmla="*/ 13 h 16"/>
                <a:gd name="T78" fmla="*/ 2 w 14"/>
                <a:gd name="T79" fmla="*/ 14 h 16"/>
                <a:gd name="T80" fmla="*/ 3 w 14"/>
                <a:gd name="T81" fmla="*/ 14 h 16"/>
                <a:gd name="T82" fmla="*/ 3 w 14"/>
                <a:gd name="T83" fmla="*/ 14 h 16"/>
                <a:gd name="T84" fmla="*/ 4 w 14"/>
                <a:gd name="T85" fmla="*/ 14 h 16"/>
                <a:gd name="T86" fmla="*/ 4 w 14"/>
                <a:gd name="T87" fmla="*/ 15 h 16"/>
                <a:gd name="T88" fmla="*/ 5 w 14"/>
                <a:gd name="T89" fmla="*/ 15 h 16"/>
                <a:gd name="T90" fmla="*/ 5 w 14"/>
                <a:gd name="T91" fmla="*/ 15 h 16"/>
                <a:gd name="T92" fmla="*/ 6 w 14"/>
                <a:gd name="T93" fmla="*/ 15 h 16"/>
                <a:gd name="T94" fmla="*/ 7 w 14"/>
                <a:gd name="T95" fmla="*/ 15 h 16"/>
                <a:gd name="T96" fmla="*/ 8 w 14"/>
                <a:gd name="T97" fmla="*/ 15 h 16"/>
                <a:gd name="T98" fmla="*/ 8 w 14"/>
                <a:gd name="T99" fmla="*/ 15 h 16"/>
                <a:gd name="T100" fmla="*/ 9 w 14"/>
                <a:gd name="T101" fmla="*/ 15 h 16"/>
                <a:gd name="T102" fmla="*/ 10 w 14"/>
                <a:gd name="T103" fmla="*/ 14 h 16"/>
                <a:gd name="T104" fmla="*/ 10 w 14"/>
                <a:gd name="T105" fmla="*/ 14 h 16"/>
                <a:gd name="T106" fmla="*/ 11 w 14"/>
                <a:gd name="T107" fmla="*/ 14 h 16"/>
                <a:gd name="T108" fmla="*/ 12 w 14"/>
                <a:gd name="T109" fmla="*/ 13 h 16"/>
                <a:gd name="T110" fmla="*/ 12 w 14"/>
                <a:gd name="T111" fmla="*/ 12 h 16"/>
                <a:gd name="T112" fmla="*/ 12 w 14"/>
                <a:gd name="T113" fmla="*/ 12 h 16"/>
                <a:gd name="T114" fmla="*/ 12 w 14"/>
                <a:gd name="T115" fmla="*/ 11 h 16"/>
                <a:gd name="T116" fmla="*/ 12 w 14"/>
                <a:gd name="T117" fmla="*/ 11 h 16"/>
                <a:gd name="T118" fmla="*/ 13 w 14"/>
                <a:gd name="T119" fmla="*/ 10 h 16"/>
                <a:gd name="T120" fmla="*/ 13 w 14"/>
                <a:gd name="T121" fmla="*/ 9 h 16"/>
                <a:gd name="T122" fmla="*/ 13 w 14"/>
                <a:gd name="T123" fmla="*/ 9 h 1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"/>
                <a:gd name="T187" fmla="*/ 0 h 16"/>
                <a:gd name="T188" fmla="*/ 14 w 14"/>
                <a:gd name="T189" fmla="*/ 16 h 1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" h="16">
                  <a:moveTo>
                    <a:pt x="13" y="9"/>
                  </a:moveTo>
                  <a:lnTo>
                    <a:pt x="13" y="8"/>
                  </a:lnTo>
                  <a:lnTo>
                    <a:pt x="12" y="8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0" y="1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9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1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10" y="14"/>
                  </a:lnTo>
                  <a:lnTo>
                    <a:pt x="11" y="14"/>
                  </a:lnTo>
                  <a:lnTo>
                    <a:pt x="12" y="13"/>
                  </a:lnTo>
                  <a:lnTo>
                    <a:pt x="12" y="12"/>
                  </a:lnTo>
                  <a:lnTo>
                    <a:pt x="12" y="11"/>
                  </a:lnTo>
                  <a:lnTo>
                    <a:pt x="13" y="10"/>
                  </a:lnTo>
                  <a:lnTo>
                    <a:pt x="13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0" name="Freeform 753"/>
            <p:cNvSpPr>
              <a:spLocks/>
            </p:cNvSpPr>
            <p:nvPr/>
          </p:nvSpPr>
          <p:spPr bwMode="auto">
            <a:xfrm>
              <a:off x="1607" y="3712"/>
              <a:ext cx="18" cy="15"/>
            </a:xfrm>
            <a:custGeom>
              <a:avLst/>
              <a:gdLst>
                <a:gd name="T0" fmla="*/ 8 w 18"/>
                <a:gd name="T1" fmla="*/ 8 h 15"/>
                <a:gd name="T2" fmla="*/ 9 w 18"/>
                <a:gd name="T3" fmla="*/ 8 h 15"/>
                <a:gd name="T4" fmla="*/ 10 w 18"/>
                <a:gd name="T5" fmla="*/ 9 h 15"/>
                <a:gd name="T6" fmla="*/ 10 w 18"/>
                <a:gd name="T7" fmla="*/ 10 h 15"/>
                <a:gd name="T8" fmla="*/ 11 w 18"/>
                <a:gd name="T9" fmla="*/ 10 h 15"/>
                <a:gd name="T10" fmla="*/ 11 w 18"/>
                <a:gd name="T11" fmla="*/ 11 h 15"/>
                <a:gd name="T12" fmla="*/ 12 w 18"/>
                <a:gd name="T13" fmla="*/ 11 h 15"/>
                <a:gd name="T14" fmla="*/ 12 w 18"/>
                <a:gd name="T15" fmla="*/ 10 h 15"/>
                <a:gd name="T16" fmla="*/ 13 w 18"/>
                <a:gd name="T17" fmla="*/ 10 h 15"/>
                <a:gd name="T18" fmla="*/ 13 w 18"/>
                <a:gd name="T19" fmla="*/ 9 h 15"/>
                <a:gd name="T20" fmla="*/ 13 w 18"/>
                <a:gd name="T21" fmla="*/ 8 h 15"/>
                <a:gd name="T22" fmla="*/ 13 w 18"/>
                <a:gd name="T23" fmla="*/ 9 h 15"/>
                <a:gd name="T24" fmla="*/ 11 w 18"/>
                <a:gd name="T25" fmla="*/ 14 h 15"/>
                <a:gd name="T26" fmla="*/ 11 w 18"/>
                <a:gd name="T27" fmla="*/ 13 h 15"/>
                <a:gd name="T28" fmla="*/ 11 w 18"/>
                <a:gd name="T29" fmla="*/ 13 h 15"/>
                <a:gd name="T30" fmla="*/ 11 w 18"/>
                <a:gd name="T31" fmla="*/ 12 h 15"/>
                <a:gd name="T32" fmla="*/ 11 w 18"/>
                <a:gd name="T33" fmla="*/ 11 h 15"/>
                <a:gd name="T34" fmla="*/ 10 w 18"/>
                <a:gd name="T35" fmla="*/ 11 h 15"/>
                <a:gd name="T36" fmla="*/ 10 w 18"/>
                <a:gd name="T37" fmla="*/ 11 h 15"/>
                <a:gd name="T38" fmla="*/ 10 w 18"/>
                <a:gd name="T39" fmla="*/ 11 h 15"/>
                <a:gd name="T40" fmla="*/ 10 w 18"/>
                <a:gd name="T41" fmla="*/ 10 h 15"/>
                <a:gd name="T42" fmla="*/ 9 w 18"/>
                <a:gd name="T43" fmla="*/ 10 h 15"/>
                <a:gd name="T44" fmla="*/ 0 w 18"/>
                <a:gd name="T45" fmla="*/ 3 h 15"/>
                <a:gd name="T46" fmla="*/ 0 w 18"/>
                <a:gd name="T47" fmla="*/ 1 h 15"/>
                <a:gd name="T48" fmla="*/ 12 w 18"/>
                <a:gd name="T49" fmla="*/ 1 h 15"/>
                <a:gd name="T50" fmla="*/ 13 w 18"/>
                <a:gd name="T51" fmla="*/ 1 h 15"/>
                <a:gd name="T52" fmla="*/ 13 w 18"/>
                <a:gd name="T53" fmla="*/ 1 h 15"/>
                <a:gd name="T54" fmla="*/ 14 w 18"/>
                <a:gd name="T55" fmla="*/ 1 h 15"/>
                <a:gd name="T56" fmla="*/ 15 w 18"/>
                <a:gd name="T57" fmla="*/ 1 h 15"/>
                <a:gd name="T58" fmla="*/ 16 w 18"/>
                <a:gd name="T59" fmla="*/ 1 h 15"/>
                <a:gd name="T60" fmla="*/ 16 w 18"/>
                <a:gd name="T61" fmla="*/ 1 h 15"/>
                <a:gd name="T62" fmla="*/ 16 w 18"/>
                <a:gd name="T63" fmla="*/ 1 h 15"/>
                <a:gd name="T64" fmla="*/ 16 w 18"/>
                <a:gd name="T65" fmla="*/ 0 h 15"/>
                <a:gd name="T66" fmla="*/ 17 w 18"/>
                <a:gd name="T67" fmla="*/ 0 h 15"/>
                <a:gd name="T68" fmla="*/ 17 w 18"/>
                <a:gd name="T69" fmla="*/ 1 h 15"/>
                <a:gd name="T70" fmla="*/ 15 w 18"/>
                <a:gd name="T71" fmla="*/ 6 h 15"/>
                <a:gd name="T72" fmla="*/ 14 w 18"/>
                <a:gd name="T73" fmla="*/ 6 h 15"/>
                <a:gd name="T74" fmla="*/ 14 w 18"/>
                <a:gd name="T75" fmla="*/ 5 h 15"/>
                <a:gd name="T76" fmla="*/ 15 w 18"/>
                <a:gd name="T77" fmla="*/ 5 h 15"/>
                <a:gd name="T78" fmla="*/ 15 w 18"/>
                <a:gd name="T79" fmla="*/ 4 h 15"/>
                <a:gd name="T80" fmla="*/ 14 w 18"/>
                <a:gd name="T81" fmla="*/ 4 h 15"/>
                <a:gd name="T82" fmla="*/ 13 w 18"/>
                <a:gd name="T83" fmla="*/ 4 h 15"/>
                <a:gd name="T84" fmla="*/ 13 w 18"/>
                <a:gd name="T85" fmla="*/ 3 h 15"/>
                <a:gd name="T86" fmla="*/ 10 w 18"/>
                <a:gd name="T87" fmla="*/ 3 h 15"/>
                <a:gd name="T88" fmla="*/ 8 w 18"/>
                <a:gd name="T89" fmla="*/ 8 h 1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8"/>
                <a:gd name="T136" fmla="*/ 0 h 15"/>
                <a:gd name="T137" fmla="*/ 18 w 18"/>
                <a:gd name="T138" fmla="*/ 15 h 1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8" h="15">
                  <a:moveTo>
                    <a:pt x="8" y="8"/>
                  </a:moveTo>
                  <a:lnTo>
                    <a:pt x="9" y="8"/>
                  </a:lnTo>
                  <a:lnTo>
                    <a:pt x="10" y="9"/>
                  </a:lnTo>
                  <a:lnTo>
                    <a:pt x="10" y="10"/>
                  </a:lnTo>
                  <a:lnTo>
                    <a:pt x="11" y="10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0"/>
                  </a:lnTo>
                  <a:lnTo>
                    <a:pt x="13" y="10"/>
                  </a:lnTo>
                  <a:lnTo>
                    <a:pt x="13" y="9"/>
                  </a:lnTo>
                  <a:lnTo>
                    <a:pt x="13" y="8"/>
                  </a:lnTo>
                  <a:lnTo>
                    <a:pt x="13" y="9"/>
                  </a:lnTo>
                  <a:lnTo>
                    <a:pt x="11" y="14"/>
                  </a:lnTo>
                  <a:lnTo>
                    <a:pt x="11" y="13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0" y="3"/>
                  </a:lnTo>
                  <a:lnTo>
                    <a:pt x="0" y="1"/>
                  </a:lnTo>
                  <a:lnTo>
                    <a:pt x="12" y="1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7" y="0"/>
                  </a:lnTo>
                  <a:lnTo>
                    <a:pt x="17" y="1"/>
                  </a:lnTo>
                  <a:lnTo>
                    <a:pt x="15" y="6"/>
                  </a:lnTo>
                  <a:lnTo>
                    <a:pt x="14" y="6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3" y="4"/>
                  </a:lnTo>
                  <a:lnTo>
                    <a:pt x="13" y="3"/>
                  </a:lnTo>
                  <a:lnTo>
                    <a:pt x="10" y="3"/>
                  </a:lnTo>
                  <a:lnTo>
                    <a:pt x="8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1" name="Freeform 754"/>
            <p:cNvSpPr>
              <a:spLocks/>
            </p:cNvSpPr>
            <p:nvPr/>
          </p:nvSpPr>
          <p:spPr bwMode="auto">
            <a:xfrm>
              <a:off x="1609" y="3716"/>
              <a:ext cx="5" cy="1"/>
            </a:xfrm>
            <a:custGeom>
              <a:avLst/>
              <a:gdLst>
                <a:gd name="T0" fmla="*/ 4 w 5"/>
                <a:gd name="T1" fmla="*/ 0 h 1"/>
                <a:gd name="T2" fmla="*/ 0 w 5"/>
                <a:gd name="T3" fmla="*/ 0 h 1"/>
                <a:gd name="T4" fmla="*/ 3 w 5"/>
                <a:gd name="T5" fmla="*/ 0 h 1"/>
                <a:gd name="T6" fmla="*/ 4 w 5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"/>
                <a:gd name="T13" fmla="*/ 0 h 1"/>
                <a:gd name="T14" fmla="*/ 5 w 5"/>
                <a:gd name="T15" fmla="*/ 1 h 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" h="1">
                  <a:moveTo>
                    <a:pt x="4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4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2" name="Freeform 755"/>
            <p:cNvSpPr>
              <a:spLocks/>
            </p:cNvSpPr>
            <p:nvPr/>
          </p:nvSpPr>
          <p:spPr bwMode="auto">
            <a:xfrm>
              <a:off x="1344" y="3503"/>
              <a:ext cx="15" cy="16"/>
            </a:xfrm>
            <a:custGeom>
              <a:avLst/>
              <a:gdLst>
                <a:gd name="T0" fmla="*/ 8 w 15"/>
                <a:gd name="T1" fmla="*/ 4 h 16"/>
                <a:gd name="T2" fmla="*/ 8 w 15"/>
                <a:gd name="T3" fmla="*/ 6 h 16"/>
                <a:gd name="T4" fmla="*/ 7 w 15"/>
                <a:gd name="T5" fmla="*/ 7 h 16"/>
                <a:gd name="T6" fmla="*/ 6 w 15"/>
                <a:gd name="T7" fmla="*/ 8 h 16"/>
                <a:gd name="T8" fmla="*/ 4 w 15"/>
                <a:gd name="T9" fmla="*/ 5 h 16"/>
                <a:gd name="T10" fmla="*/ 4 w 15"/>
                <a:gd name="T11" fmla="*/ 4 h 16"/>
                <a:gd name="T12" fmla="*/ 5 w 15"/>
                <a:gd name="T13" fmla="*/ 3 h 16"/>
                <a:gd name="T14" fmla="*/ 6 w 15"/>
                <a:gd name="T15" fmla="*/ 2 h 16"/>
                <a:gd name="T16" fmla="*/ 7 w 15"/>
                <a:gd name="T17" fmla="*/ 2 h 16"/>
                <a:gd name="T18" fmla="*/ 8 w 15"/>
                <a:gd name="T19" fmla="*/ 2 h 16"/>
                <a:gd name="T20" fmla="*/ 10 w 15"/>
                <a:gd name="T21" fmla="*/ 2 h 16"/>
                <a:gd name="T22" fmla="*/ 0 w 15"/>
                <a:gd name="T23" fmla="*/ 6 h 16"/>
                <a:gd name="T24" fmla="*/ 1 w 15"/>
                <a:gd name="T25" fmla="*/ 6 h 16"/>
                <a:gd name="T26" fmla="*/ 2 w 15"/>
                <a:gd name="T27" fmla="*/ 6 h 16"/>
                <a:gd name="T28" fmla="*/ 3 w 15"/>
                <a:gd name="T29" fmla="*/ 7 h 16"/>
                <a:gd name="T30" fmla="*/ 7 w 15"/>
                <a:gd name="T31" fmla="*/ 12 h 16"/>
                <a:gd name="T32" fmla="*/ 8 w 15"/>
                <a:gd name="T33" fmla="*/ 14 h 16"/>
                <a:gd name="T34" fmla="*/ 7 w 15"/>
                <a:gd name="T35" fmla="*/ 14 h 16"/>
                <a:gd name="T36" fmla="*/ 14 w 15"/>
                <a:gd name="T37" fmla="*/ 10 h 16"/>
                <a:gd name="T38" fmla="*/ 13 w 15"/>
                <a:gd name="T39" fmla="*/ 7 h 16"/>
                <a:gd name="T40" fmla="*/ 13 w 15"/>
                <a:gd name="T41" fmla="*/ 9 h 16"/>
                <a:gd name="T42" fmla="*/ 13 w 15"/>
                <a:gd name="T43" fmla="*/ 10 h 16"/>
                <a:gd name="T44" fmla="*/ 12 w 15"/>
                <a:gd name="T45" fmla="*/ 11 h 16"/>
                <a:gd name="T46" fmla="*/ 11 w 15"/>
                <a:gd name="T47" fmla="*/ 12 h 16"/>
                <a:gd name="T48" fmla="*/ 10 w 15"/>
                <a:gd name="T49" fmla="*/ 13 h 16"/>
                <a:gd name="T50" fmla="*/ 9 w 15"/>
                <a:gd name="T51" fmla="*/ 12 h 16"/>
                <a:gd name="T52" fmla="*/ 8 w 15"/>
                <a:gd name="T53" fmla="*/ 11 h 16"/>
                <a:gd name="T54" fmla="*/ 7 w 15"/>
                <a:gd name="T55" fmla="*/ 8 h 16"/>
                <a:gd name="T56" fmla="*/ 8 w 15"/>
                <a:gd name="T57" fmla="*/ 7 h 16"/>
                <a:gd name="T58" fmla="*/ 9 w 15"/>
                <a:gd name="T59" fmla="*/ 7 h 16"/>
                <a:gd name="T60" fmla="*/ 10 w 15"/>
                <a:gd name="T61" fmla="*/ 8 h 16"/>
                <a:gd name="T62" fmla="*/ 11 w 15"/>
                <a:gd name="T63" fmla="*/ 8 h 1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5"/>
                <a:gd name="T97" fmla="*/ 0 h 16"/>
                <a:gd name="T98" fmla="*/ 15 w 15"/>
                <a:gd name="T99" fmla="*/ 16 h 1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5" h="16">
                  <a:moveTo>
                    <a:pt x="8" y="4"/>
                  </a:moveTo>
                  <a:lnTo>
                    <a:pt x="8" y="4"/>
                  </a:lnTo>
                  <a:lnTo>
                    <a:pt x="8" y="5"/>
                  </a:lnTo>
                  <a:lnTo>
                    <a:pt x="8" y="6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8"/>
                  </a:lnTo>
                  <a:lnTo>
                    <a:pt x="4" y="6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7" y="0"/>
                  </a:lnTo>
                  <a:lnTo>
                    <a:pt x="0" y="6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6" y="12"/>
                  </a:lnTo>
                  <a:lnTo>
                    <a:pt x="7" y="12"/>
                  </a:lnTo>
                  <a:lnTo>
                    <a:pt x="7" y="13"/>
                  </a:lnTo>
                  <a:lnTo>
                    <a:pt x="8" y="14"/>
                  </a:lnTo>
                  <a:lnTo>
                    <a:pt x="7" y="14"/>
                  </a:lnTo>
                  <a:lnTo>
                    <a:pt x="7" y="15"/>
                  </a:lnTo>
                  <a:lnTo>
                    <a:pt x="14" y="10"/>
                  </a:lnTo>
                  <a:lnTo>
                    <a:pt x="13" y="7"/>
                  </a:lnTo>
                  <a:lnTo>
                    <a:pt x="13" y="8"/>
                  </a:lnTo>
                  <a:lnTo>
                    <a:pt x="13" y="9"/>
                  </a:lnTo>
                  <a:lnTo>
                    <a:pt x="13" y="10"/>
                  </a:lnTo>
                  <a:lnTo>
                    <a:pt x="12" y="10"/>
                  </a:lnTo>
                  <a:lnTo>
                    <a:pt x="12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0" y="12"/>
                  </a:lnTo>
                  <a:lnTo>
                    <a:pt x="10" y="13"/>
                  </a:lnTo>
                  <a:lnTo>
                    <a:pt x="9" y="13"/>
                  </a:lnTo>
                  <a:lnTo>
                    <a:pt x="9" y="12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10" y="8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8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3" name="Freeform 756"/>
            <p:cNvSpPr>
              <a:spLocks/>
            </p:cNvSpPr>
            <p:nvPr/>
          </p:nvSpPr>
          <p:spPr bwMode="auto">
            <a:xfrm>
              <a:off x="1367" y="3491"/>
              <a:ext cx="9" cy="15"/>
            </a:xfrm>
            <a:custGeom>
              <a:avLst/>
              <a:gdLst>
                <a:gd name="T0" fmla="*/ 5 w 9"/>
                <a:gd name="T1" fmla="*/ 8 h 15"/>
                <a:gd name="T2" fmla="*/ 6 w 9"/>
                <a:gd name="T3" fmla="*/ 6 h 15"/>
                <a:gd name="T4" fmla="*/ 6 w 9"/>
                <a:gd name="T5" fmla="*/ 6 h 15"/>
                <a:gd name="T6" fmla="*/ 7 w 9"/>
                <a:gd name="T7" fmla="*/ 6 h 15"/>
                <a:gd name="T8" fmla="*/ 7 w 9"/>
                <a:gd name="T9" fmla="*/ 6 h 15"/>
                <a:gd name="T10" fmla="*/ 7 w 9"/>
                <a:gd name="T11" fmla="*/ 5 h 15"/>
                <a:gd name="T12" fmla="*/ 8 w 9"/>
                <a:gd name="T13" fmla="*/ 5 h 15"/>
                <a:gd name="T14" fmla="*/ 8 w 9"/>
                <a:gd name="T15" fmla="*/ 4 h 15"/>
                <a:gd name="T16" fmla="*/ 8 w 9"/>
                <a:gd name="T17" fmla="*/ 4 h 15"/>
                <a:gd name="T18" fmla="*/ 8 w 9"/>
                <a:gd name="T19" fmla="*/ 3 h 15"/>
                <a:gd name="T20" fmla="*/ 8 w 9"/>
                <a:gd name="T21" fmla="*/ 2 h 15"/>
                <a:gd name="T22" fmla="*/ 8 w 9"/>
                <a:gd name="T23" fmla="*/ 1 h 15"/>
                <a:gd name="T24" fmla="*/ 7 w 9"/>
                <a:gd name="T25" fmla="*/ 1 h 15"/>
                <a:gd name="T26" fmla="*/ 7 w 9"/>
                <a:gd name="T27" fmla="*/ 1 h 15"/>
                <a:gd name="T28" fmla="*/ 6 w 9"/>
                <a:gd name="T29" fmla="*/ 0 h 15"/>
                <a:gd name="T30" fmla="*/ 6 w 9"/>
                <a:gd name="T31" fmla="*/ 0 h 15"/>
                <a:gd name="T32" fmla="*/ 5 w 9"/>
                <a:gd name="T33" fmla="*/ 0 h 15"/>
                <a:gd name="T34" fmla="*/ 5 w 9"/>
                <a:gd name="T35" fmla="*/ 0 h 15"/>
                <a:gd name="T36" fmla="*/ 5 w 9"/>
                <a:gd name="T37" fmla="*/ 1 h 15"/>
                <a:gd name="T38" fmla="*/ 4 w 9"/>
                <a:gd name="T39" fmla="*/ 1 h 15"/>
                <a:gd name="T40" fmla="*/ 0 w 9"/>
                <a:gd name="T41" fmla="*/ 3 h 15"/>
                <a:gd name="T42" fmla="*/ 1 w 9"/>
                <a:gd name="T43" fmla="*/ 4 h 15"/>
                <a:gd name="T44" fmla="*/ 1 w 9"/>
                <a:gd name="T45" fmla="*/ 4 h 15"/>
                <a:gd name="T46" fmla="*/ 2 w 9"/>
                <a:gd name="T47" fmla="*/ 4 h 15"/>
                <a:gd name="T48" fmla="*/ 2 w 9"/>
                <a:gd name="T49" fmla="*/ 4 h 15"/>
                <a:gd name="T50" fmla="*/ 2 w 9"/>
                <a:gd name="T51" fmla="*/ 5 h 15"/>
                <a:gd name="T52" fmla="*/ 2 w 9"/>
                <a:gd name="T53" fmla="*/ 5 h 15"/>
                <a:gd name="T54" fmla="*/ 5 w 9"/>
                <a:gd name="T55" fmla="*/ 11 h 15"/>
                <a:gd name="T56" fmla="*/ 5 w 9"/>
                <a:gd name="T57" fmla="*/ 11 h 15"/>
                <a:gd name="T58" fmla="*/ 5 w 9"/>
                <a:gd name="T59" fmla="*/ 12 h 15"/>
                <a:gd name="T60" fmla="*/ 5 w 9"/>
                <a:gd name="T61" fmla="*/ 13 h 15"/>
                <a:gd name="T62" fmla="*/ 5 w 9"/>
                <a:gd name="T63" fmla="*/ 13 h 15"/>
                <a:gd name="T64" fmla="*/ 4 w 9"/>
                <a:gd name="T65" fmla="*/ 13 h 15"/>
                <a:gd name="T66" fmla="*/ 5 w 9"/>
                <a:gd name="T67" fmla="*/ 14 h 15"/>
                <a:gd name="T68" fmla="*/ 8 w 9"/>
                <a:gd name="T69" fmla="*/ 12 h 15"/>
                <a:gd name="T70" fmla="*/ 7 w 9"/>
                <a:gd name="T71" fmla="*/ 11 h 15"/>
                <a:gd name="T72" fmla="*/ 7 w 9"/>
                <a:gd name="T73" fmla="*/ 11 h 15"/>
                <a:gd name="T74" fmla="*/ 6 w 9"/>
                <a:gd name="T75" fmla="*/ 11 h 15"/>
                <a:gd name="T76" fmla="*/ 6 w 9"/>
                <a:gd name="T77" fmla="*/ 11 h 15"/>
                <a:gd name="T78" fmla="*/ 6 w 9"/>
                <a:gd name="T79" fmla="*/ 11 h 15"/>
                <a:gd name="T80" fmla="*/ 6 w 9"/>
                <a:gd name="T81" fmla="*/ 10 h 15"/>
                <a:gd name="T82" fmla="*/ 5 w 9"/>
                <a:gd name="T83" fmla="*/ 8 h 1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"/>
                <a:gd name="T127" fmla="*/ 0 h 15"/>
                <a:gd name="T128" fmla="*/ 9 w 9"/>
                <a:gd name="T129" fmla="*/ 15 h 1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" h="15">
                  <a:moveTo>
                    <a:pt x="5" y="8"/>
                  </a:moveTo>
                  <a:lnTo>
                    <a:pt x="6" y="6"/>
                  </a:lnTo>
                  <a:lnTo>
                    <a:pt x="7" y="6"/>
                  </a:lnTo>
                  <a:lnTo>
                    <a:pt x="7" y="5"/>
                  </a:lnTo>
                  <a:lnTo>
                    <a:pt x="8" y="5"/>
                  </a:lnTo>
                  <a:lnTo>
                    <a:pt x="8" y="4"/>
                  </a:lnTo>
                  <a:lnTo>
                    <a:pt x="8" y="3"/>
                  </a:lnTo>
                  <a:lnTo>
                    <a:pt x="8" y="2"/>
                  </a:lnTo>
                  <a:lnTo>
                    <a:pt x="8" y="1"/>
                  </a:lnTo>
                  <a:lnTo>
                    <a:pt x="7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0" y="3"/>
                  </a:lnTo>
                  <a:lnTo>
                    <a:pt x="1" y="4"/>
                  </a:lnTo>
                  <a:lnTo>
                    <a:pt x="2" y="4"/>
                  </a:lnTo>
                  <a:lnTo>
                    <a:pt x="2" y="5"/>
                  </a:lnTo>
                  <a:lnTo>
                    <a:pt x="5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5" y="14"/>
                  </a:lnTo>
                  <a:lnTo>
                    <a:pt x="8" y="12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5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4" name="Freeform 757"/>
            <p:cNvSpPr>
              <a:spLocks/>
            </p:cNvSpPr>
            <p:nvPr/>
          </p:nvSpPr>
          <p:spPr bwMode="auto">
            <a:xfrm>
              <a:off x="1372" y="3493"/>
              <a:ext cx="2" cy="3"/>
            </a:xfrm>
            <a:custGeom>
              <a:avLst/>
              <a:gdLst>
                <a:gd name="T0" fmla="*/ 0 w 2"/>
                <a:gd name="T1" fmla="*/ 1 h 3"/>
                <a:gd name="T2" fmla="*/ 0 w 2"/>
                <a:gd name="T3" fmla="*/ 1 h 3"/>
                <a:gd name="T4" fmla="*/ 0 w 2"/>
                <a:gd name="T5" fmla="*/ 1 h 3"/>
                <a:gd name="T6" fmla="*/ 0 w 2"/>
                <a:gd name="T7" fmla="*/ 1 h 3"/>
                <a:gd name="T8" fmla="*/ 0 w 2"/>
                <a:gd name="T9" fmla="*/ 0 h 3"/>
                <a:gd name="T10" fmla="*/ 0 w 2"/>
                <a:gd name="T11" fmla="*/ 0 h 3"/>
                <a:gd name="T12" fmla="*/ 0 w 2"/>
                <a:gd name="T13" fmla="*/ 0 h 3"/>
                <a:gd name="T14" fmla="*/ 0 w 2"/>
                <a:gd name="T15" fmla="*/ 0 h 3"/>
                <a:gd name="T16" fmla="*/ 0 w 2"/>
                <a:gd name="T17" fmla="*/ 0 h 3"/>
                <a:gd name="T18" fmla="*/ 1 w 2"/>
                <a:gd name="T19" fmla="*/ 0 h 3"/>
                <a:gd name="T20" fmla="*/ 1 w 2"/>
                <a:gd name="T21" fmla="*/ 0 h 3"/>
                <a:gd name="T22" fmla="*/ 1 w 2"/>
                <a:gd name="T23" fmla="*/ 0 h 3"/>
                <a:gd name="T24" fmla="*/ 1 w 2"/>
                <a:gd name="T25" fmla="*/ 0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1 h 3"/>
                <a:gd name="T32" fmla="*/ 1 w 2"/>
                <a:gd name="T33" fmla="*/ 1 h 3"/>
                <a:gd name="T34" fmla="*/ 1 w 2"/>
                <a:gd name="T35" fmla="*/ 1 h 3"/>
                <a:gd name="T36" fmla="*/ 1 w 2"/>
                <a:gd name="T37" fmla="*/ 2 h 3"/>
                <a:gd name="T38" fmla="*/ 1 w 2"/>
                <a:gd name="T39" fmla="*/ 2 h 3"/>
                <a:gd name="T40" fmla="*/ 1 w 2"/>
                <a:gd name="T41" fmla="*/ 2 h 3"/>
                <a:gd name="T42" fmla="*/ 1 w 2"/>
                <a:gd name="T43" fmla="*/ 2 h 3"/>
                <a:gd name="T44" fmla="*/ 0 w 2"/>
                <a:gd name="T45" fmla="*/ 2 h 3"/>
                <a:gd name="T46" fmla="*/ 0 w 2"/>
                <a:gd name="T47" fmla="*/ 1 h 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"/>
                <a:gd name="T73" fmla="*/ 0 h 3"/>
                <a:gd name="T74" fmla="*/ 2 w 2"/>
                <a:gd name="T75" fmla="*/ 3 h 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" h="3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5" name="Freeform 758"/>
            <p:cNvSpPr>
              <a:spLocks/>
            </p:cNvSpPr>
            <p:nvPr/>
          </p:nvSpPr>
          <p:spPr bwMode="auto">
            <a:xfrm>
              <a:off x="1382" y="3486"/>
              <a:ext cx="12" cy="13"/>
            </a:xfrm>
            <a:custGeom>
              <a:avLst/>
              <a:gdLst>
                <a:gd name="T0" fmla="*/ 10 w 12"/>
                <a:gd name="T1" fmla="*/ 6 h 13"/>
                <a:gd name="T2" fmla="*/ 10 w 12"/>
                <a:gd name="T3" fmla="*/ 6 h 13"/>
                <a:gd name="T4" fmla="*/ 10 w 12"/>
                <a:gd name="T5" fmla="*/ 7 h 13"/>
                <a:gd name="T6" fmla="*/ 10 w 12"/>
                <a:gd name="T7" fmla="*/ 7 h 13"/>
                <a:gd name="T8" fmla="*/ 10 w 12"/>
                <a:gd name="T9" fmla="*/ 8 h 13"/>
                <a:gd name="T10" fmla="*/ 10 w 12"/>
                <a:gd name="T11" fmla="*/ 9 h 13"/>
                <a:gd name="T12" fmla="*/ 9 w 12"/>
                <a:gd name="T13" fmla="*/ 9 h 13"/>
                <a:gd name="T14" fmla="*/ 9 w 12"/>
                <a:gd name="T15" fmla="*/ 9 h 13"/>
                <a:gd name="T16" fmla="*/ 8 w 12"/>
                <a:gd name="T17" fmla="*/ 9 h 13"/>
                <a:gd name="T18" fmla="*/ 8 w 12"/>
                <a:gd name="T19" fmla="*/ 9 h 13"/>
                <a:gd name="T20" fmla="*/ 8 w 12"/>
                <a:gd name="T21" fmla="*/ 10 h 13"/>
                <a:gd name="T22" fmla="*/ 7 w 12"/>
                <a:gd name="T23" fmla="*/ 10 h 13"/>
                <a:gd name="T24" fmla="*/ 6 w 12"/>
                <a:gd name="T25" fmla="*/ 10 h 13"/>
                <a:gd name="T26" fmla="*/ 6 w 12"/>
                <a:gd name="T27" fmla="*/ 9 h 13"/>
                <a:gd name="T28" fmla="*/ 6 w 12"/>
                <a:gd name="T29" fmla="*/ 9 h 13"/>
                <a:gd name="T30" fmla="*/ 6 w 12"/>
                <a:gd name="T31" fmla="*/ 9 h 13"/>
                <a:gd name="T32" fmla="*/ 3 w 12"/>
                <a:gd name="T33" fmla="*/ 3 h 13"/>
                <a:gd name="T34" fmla="*/ 3 w 12"/>
                <a:gd name="T35" fmla="*/ 2 h 13"/>
                <a:gd name="T36" fmla="*/ 3 w 12"/>
                <a:gd name="T37" fmla="*/ 2 h 13"/>
                <a:gd name="T38" fmla="*/ 3 w 12"/>
                <a:gd name="T39" fmla="*/ 1 h 13"/>
                <a:gd name="T40" fmla="*/ 3 w 12"/>
                <a:gd name="T41" fmla="*/ 1 h 13"/>
                <a:gd name="T42" fmla="*/ 4 w 12"/>
                <a:gd name="T43" fmla="*/ 1 h 13"/>
                <a:gd name="T44" fmla="*/ 3 w 12"/>
                <a:gd name="T45" fmla="*/ 0 h 13"/>
                <a:gd name="T46" fmla="*/ 0 w 12"/>
                <a:gd name="T47" fmla="*/ 1 h 13"/>
                <a:gd name="T48" fmla="*/ 0 w 12"/>
                <a:gd name="T49" fmla="*/ 2 h 13"/>
                <a:gd name="T50" fmla="*/ 1 w 12"/>
                <a:gd name="T51" fmla="*/ 2 h 13"/>
                <a:gd name="T52" fmla="*/ 1 w 12"/>
                <a:gd name="T53" fmla="*/ 2 h 13"/>
                <a:gd name="T54" fmla="*/ 1 w 12"/>
                <a:gd name="T55" fmla="*/ 3 h 13"/>
                <a:gd name="T56" fmla="*/ 2 w 12"/>
                <a:gd name="T57" fmla="*/ 3 h 13"/>
                <a:gd name="T58" fmla="*/ 2 w 12"/>
                <a:gd name="T59" fmla="*/ 3 h 13"/>
                <a:gd name="T60" fmla="*/ 5 w 12"/>
                <a:gd name="T61" fmla="*/ 9 h 13"/>
                <a:gd name="T62" fmla="*/ 5 w 12"/>
                <a:gd name="T63" fmla="*/ 10 h 13"/>
                <a:gd name="T64" fmla="*/ 5 w 12"/>
                <a:gd name="T65" fmla="*/ 11 h 13"/>
                <a:gd name="T66" fmla="*/ 5 w 12"/>
                <a:gd name="T67" fmla="*/ 11 h 13"/>
                <a:gd name="T68" fmla="*/ 4 w 12"/>
                <a:gd name="T69" fmla="*/ 11 h 13"/>
                <a:gd name="T70" fmla="*/ 4 w 12"/>
                <a:gd name="T71" fmla="*/ 12 h 13"/>
                <a:gd name="T72" fmla="*/ 11 w 12"/>
                <a:gd name="T73" fmla="*/ 9 h 13"/>
                <a:gd name="T74" fmla="*/ 11 w 12"/>
                <a:gd name="T75" fmla="*/ 6 h 13"/>
                <a:gd name="T76" fmla="*/ 10 w 12"/>
                <a:gd name="T77" fmla="*/ 6 h 1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2"/>
                <a:gd name="T118" fmla="*/ 0 h 13"/>
                <a:gd name="T119" fmla="*/ 12 w 12"/>
                <a:gd name="T120" fmla="*/ 13 h 13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2" h="13">
                  <a:moveTo>
                    <a:pt x="10" y="6"/>
                  </a:moveTo>
                  <a:lnTo>
                    <a:pt x="10" y="6"/>
                  </a:lnTo>
                  <a:lnTo>
                    <a:pt x="10" y="7"/>
                  </a:lnTo>
                  <a:lnTo>
                    <a:pt x="10" y="8"/>
                  </a:lnTo>
                  <a:lnTo>
                    <a:pt x="10" y="9"/>
                  </a:lnTo>
                  <a:lnTo>
                    <a:pt x="9" y="9"/>
                  </a:lnTo>
                  <a:lnTo>
                    <a:pt x="8" y="9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6" y="9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3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5" y="9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6" name="Freeform 759"/>
            <p:cNvSpPr>
              <a:spLocks/>
            </p:cNvSpPr>
            <p:nvPr/>
          </p:nvSpPr>
          <p:spPr bwMode="auto">
            <a:xfrm>
              <a:off x="1395" y="3478"/>
              <a:ext cx="13" cy="14"/>
            </a:xfrm>
            <a:custGeom>
              <a:avLst/>
              <a:gdLst>
                <a:gd name="T0" fmla="*/ 11 w 13"/>
                <a:gd name="T1" fmla="*/ 8 h 14"/>
                <a:gd name="T2" fmla="*/ 11 w 13"/>
                <a:gd name="T3" fmla="*/ 9 h 14"/>
                <a:gd name="T4" fmla="*/ 11 w 13"/>
                <a:gd name="T5" fmla="*/ 10 h 14"/>
                <a:gd name="T6" fmla="*/ 10 w 13"/>
                <a:gd name="T7" fmla="*/ 12 h 14"/>
                <a:gd name="T8" fmla="*/ 9 w 13"/>
                <a:gd name="T9" fmla="*/ 12 h 14"/>
                <a:gd name="T10" fmla="*/ 7 w 13"/>
                <a:gd name="T11" fmla="*/ 12 h 14"/>
                <a:gd name="T12" fmla="*/ 6 w 13"/>
                <a:gd name="T13" fmla="*/ 12 h 14"/>
                <a:gd name="T14" fmla="*/ 5 w 13"/>
                <a:gd name="T15" fmla="*/ 11 h 14"/>
                <a:gd name="T16" fmla="*/ 5 w 13"/>
                <a:gd name="T17" fmla="*/ 10 h 14"/>
                <a:gd name="T18" fmla="*/ 4 w 13"/>
                <a:gd name="T19" fmla="*/ 4 h 14"/>
                <a:gd name="T20" fmla="*/ 4 w 13"/>
                <a:gd name="T21" fmla="*/ 3 h 14"/>
                <a:gd name="T22" fmla="*/ 5 w 13"/>
                <a:gd name="T23" fmla="*/ 2 h 14"/>
                <a:gd name="T24" fmla="*/ 1 w 13"/>
                <a:gd name="T25" fmla="*/ 4 h 14"/>
                <a:gd name="T26" fmla="*/ 2 w 13"/>
                <a:gd name="T27" fmla="*/ 4 h 14"/>
                <a:gd name="T28" fmla="*/ 3 w 13"/>
                <a:gd name="T29" fmla="*/ 5 h 14"/>
                <a:gd name="T30" fmla="*/ 4 w 13"/>
                <a:gd name="T31" fmla="*/ 11 h 14"/>
                <a:gd name="T32" fmla="*/ 5 w 13"/>
                <a:gd name="T33" fmla="*/ 12 h 14"/>
                <a:gd name="T34" fmla="*/ 5 w 13"/>
                <a:gd name="T35" fmla="*/ 12 h 14"/>
                <a:gd name="T36" fmla="*/ 6 w 13"/>
                <a:gd name="T37" fmla="*/ 13 h 14"/>
                <a:gd name="T38" fmla="*/ 7 w 13"/>
                <a:gd name="T39" fmla="*/ 13 h 14"/>
                <a:gd name="T40" fmla="*/ 9 w 13"/>
                <a:gd name="T41" fmla="*/ 13 h 14"/>
                <a:gd name="T42" fmla="*/ 9 w 13"/>
                <a:gd name="T43" fmla="*/ 12 h 14"/>
                <a:gd name="T44" fmla="*/ 11 w 13"/>
                <a:gd name="T45" fmla="*/ 12 h 14"/>
                <a:gd name="T46" fmla="*/ 11 w 13"/>
                <a:gd name="T47" fmla="*/ 12 h 14"/>
                <a:gd name="T48" fmla="*/ 11 w 13"/>
                <a:gd name="T49" fmla="*/ 10 h 14"/>
                <a:gd name="T50" fmla="*/ 12 w 13"/>
                <a:gd name="T51" fmla="*/ 10 h 14"/>
                <a:gd name="T52" fmla="*/ 11 w 13"/>
                <a:gd name="T53" fmla="*/ 9 h 14"/>
                <a:gd name="T54" fmla="*/ 11 w 13"/>
                <a:gd name="T55" fmla="*/ 8 h 14"/>
                <a:gd name="T56" fmla="*/ 10 w 13"/>
                <a:gd name="T57" fmla="*/ 2 h 14"/>
                <a:gd name="T58" fmla="*/ 9 w 13"/>
                <a:gd name="T59" fmla="*/ 1 h 14"/>
                <a:gd name="T60" fmla="*/ 10 w 13"/>
                <a:gd name="T61" fmla="*/ 1 h 14"/>
                <a:gd name="T62" fmla="*/ 11 w 13"/>
                <a:gd name="T63" fmla="*/ 0 h 14"/>
                <a:gd name="T64" fmla="*/ 7 w 13"/>
                <a:gd name="T65" fmla="*/ 2 h 14"/>
                <a:gd name="T66" fmla="*/ 8 w 13"/>
                <a:gd name="T67" fmla="*/ 1 h 14"/>
                <a:gd name="T68" fmla="*/ 9 w 13"/>
                <a:gd name="T69" fmla="*/ 2 h 14"/>
                <a:gd name="T70" fmla="*/ 9 w 13"/>
                <a:gd name="T71" fmla="*/ 3 h 14"/>
                <a:gd name="T72" fmla="*/ 11 w 13"/>
                <a:gd name="T73" fmla="*/ 8 h 1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3"/>
                <a:gd name="T112" fmla="*/ 0 h 14"/>
                <a:gd name="T113" fmla="*/ 13 w 13"/>
                <a:gd name="T114" fmla="*/ 14 h 1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3" h="14">
                  <a:moveTo>
                    <a:pt x="11" y="8"/>
                  </a:moveTo>
                  <a:lnTo>
                    <a:pt x="11" y="8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1" y="11"/>
                  </a:lnTo>
                  <a:lnTo>
                    <a:pt x="10" y="12"/>
                  </a:lnTo>
                  <a:lnTo>
                    <a:pt x="9" y="12"/>
                  </a:lnTo>
                  <a:lnTo>
                    <a:pt x="8" y="12"/>
                  </a:lnTo>
                  <a:lnTo>
                    <a:pt x="7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0" y="3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4"/>
                  </a:lnTo>
                  <a:lnTo>
                    <a:pt x="3" y="5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9" y="12"/>
                  </a:lnTo>
                  <a:lnTo>
                    <a:pt x="10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9" y="2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1"/>
                  </a:lnTo>
                  <a:lnTo>
                    <a:pt x="8" y="2"/>
                  </a:lnTo>
                  <a:lnTo>
                    <a:pt x="9" y="2"/>
                  </a:lnTo>
                  <a:lnTo>
                    <a:pt x="9" y="3"/>
                  </a:lnTo>
                  <a:lnTo>
                    <a:pt x="11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7" name="Freeform 760"/>
            <p:cNvSpPr>
              <a:spLocks/>
            </p:cNvSpPr>
            <p:nvPr/>
          </p:nvSpPr>
          <p:spPr bwMode="auto">
            <a:xfrm>
              <a:off x="1414" y="3476"/>
              <a:ext cx="13" cy="13"/>
            </a:xfrm>
            <a:custGeom>
              <a:avLst/>
              <a:gdLst>
                <a:gd name="T0" fmla="*/ 5 w 13"/>
                <a:gd name="T1" fmla="*/ 6 h 13"/>
                <a:gd name="T2" fmla="*/ 9 w 13"/>
                <a:gd name="T3" fmla="*/ 11 h 13"/>
                <a:gd name="T4" fmla="*/ 12 w 13"/>
                <a:gd name="T5" fmla="*/ 10 h 13"/>
                <a:gd name="T6" fmla="*/ 12 w 13"/>
                <a:gd name="T7" fmla="*/ 9 h 13"/>
                <a:gd name="T8" fmla="*/ 11 w 13"/>
                <a:gd name="T9" fmla="*/ 9 h 13"/>
                <a:gd name="T10" fmla="*/ 11 w 13"/>
                <a:gd name="T11" fmla="*/ 10 h 13"/>
                <a:gd name="T12" fmla="*/ 11 w 13"/>
                <a:gd name="T13" fmla="*/ 9 h 13"/>
                <a:gd name="T14" fmla="*/ 10 w 13"/>
                <a:gd name="T15" fmla="*/ 9 h 13"/>
                <a:gd name="T16" fmla="*/ 10 w 13"/>
                <a:gd name="T17" fmla="*/ 9 h 13"/>
                <a:gd name="T18" fmla="*/ 9 w 13"/>
                <a:gd name="T19" fmla="*/ 9 h 13"/>
                <a:gd name="T20" fmla="*/ 7 w 13"/>
                <a:gd name="T21" fmla="*/ 5 h 13"/>
                <a:gd name="T22" fmla="*/ 7 w 13"/>
                <a:gd name="T23" fmla="*/ 5 h 13"/>
                <a:gd name="T24" fmla="*/ 8 w 13"/>
                <a:gd name="T25" fmla="*/ 5 h 13"/>
                <a:gd name="T26" fmla="*/ 9 w 13"/>
                <a:gd name="T27" fmla="*/ 4 h 13"/>
                <a:gd name="T28" fmla="*/ 9 w 13"/>
                <a:gd name="T29" fmla="*/ 3 h 13"/>
                <a:gd name="T30" fmla="*/ 9 w 13"/>
                <a:gd name="T31" fmla="*/ 3 h 13"/>
                <a:gd name="T32" fmla="*/ 9 w 13"/>
                <a:gd name="T33" fmla="*/ 3 h 13"/>
                <a:gd name="T34" fmla="*/ 9 w 13"/>
                <a:gd name="T35" fmla="*/ 2 h 13"/>
                <a:gd name="T36" fmla="*/ 9 w 13"/>
                <a:gd name="T37" fmla="*/ 1 h 13"/>
                <a:gd name="T38" fmla="*/ 8 w 13"/>
                <a:gd name="T39" fmla="*/ 1 h 13"/>
                <a:gd name="T40" fmla="*/ 7 w 13"/>
                <a:gd name="T41" fmla="*/ 0 h 13"/>
                <a:gd name="T42" fmla="*/ 7 w 13"/>
                <a:gd name="T43" fmla="*/ 0 h 13"/>
                <a:gd name="T44" fmla="*/ 6 w 13"/>
                <a:gd name="T45" fmla="*/ 0 h 13"/>
                <a:gd name="T46" fmla="*/ 5 w 13"/>
                <a:gd name="T47" fmla="*/ 0 h 13"/>
                <a:gd name="T48" fmla="*/ 5 w 13"/>
                <a:gd name="T49" fmla="*/ 0 h 13"/>
                <a:gd name="T50" fmla="*/ 0 w 13"/>
                <a:gd name="T51" fmla="*/ 1 h 13"/>
                <a:gd name="T52" fmla="*/ 0 w 13"/>
                <a:gd name="T53" fmla="*/ 2 h 13"/>
                <a:gd name="T54" fmla="*/ 1 w 13"/>
                <a:gd name="T55" fmla="*/ 1 h 13"/>
                <a:gd name="T56" fmla="*/ 1 w 13"/>
                <a:gd name="T57" fmla="*/ 1 h 13"/>
                <a:gd name="T58" fmla="*/ 1 w 13"/>
                <a:gd name="T59" fmla="*/ 2 h 13"/>
                <a:gd name="T60" fmla="*/ 2 w 13"/>
                <a:gd name="T61" fmla="*/ 2 h 13"/>
                <a:gd name="T62" fmla="*/ 2 w 13"/>
                <a:gd name="T63" fmla="*/ 3 h 13"/>
                <a:gd name="T64" fmla="*/ 2 w 13"/>
                <a:gd name="T65" fmla="*/ 3 h 13"/>
                <a:gd name="T66" fmla="*/ 3 w 13"/>
                <a:gd name="T67" fmla="*/ 9 h 13"/>
                <a:gd name="T68" fmla="*/ 3 w 13"/>
                <a:gd name="T69" fmla="*/ 9 h 13"/>
                <a:gd name="T70" fmla="*/ 3 w 13"/>
                <a:gd name="T71" fmla="*/ 10 h 13"/>
                <a:gd name="T72" fmla="*/ 3 w 13"/>
                <a:gd name="T73" fmla="*/ 11 h 13"/>
                <a:gd name="T74" fmla="*/ 3 w 13"/>
                <a:gd name="T75" fmla="*/ 11 h 13"/>
                <a:gd name="T76" fmla="*/ 3 w 13"/>
                <a:gd name="T77" fmla="*/ 11 h 13"/>
                <a:gd name="T78" fmla="*/ 2 w 13"/>
                <a:gd name="T79" fmla="*/ 11 h 13"/>
                <a:gd name="T80" fmla="*/ 2 w 13"/>
                <a:gd name="T81" fmla="*/ 12 h 13"/>
                <a:gd name="T82" fmla="*/ 7 w 13"/>
                <a:gd name="T83" fmla="*/ 11 h 13"/>
                <a:gd name="T84" fmla="*/ 7 w 13"/>
                <a:gd name="T85" fmla="*/ 11 h 13"/>
                <a:gd name="T86" fmla="*/ 6 w 13"/>
                <a:gd name="T87" fmla="*/ 11 h 13"/>
                <a:gd name="T88" fmla="*/ 5 w 13"/>
                <a:gd name="T89" fmla="*/ 11 h 13"/>
                <a:gd name="T90" fmla="*/ 5 w 13"/>
                <a:gd name="T91" fmla="*/ 10 h 13"/>
                <a:gd name="T92" fmla="*/ 5 w 13"/>
                <a:gd name="T93" fmla="*/ 10 h 13"/>
                <a:gd name="T94" fmla="*/ 5 w 13"/>
                <a:gd name="T95" fmla="*/ 9 h 13"/>
                <a:gd name="T96" fmla="*/ 5 w 13"/>
                <a:gd name="T97" fmla="*/ 9 h 13"/>
                <a:gd name="T98" fmla="*/ 4 w 13"/>
                <a:gd name="T99" fmla="*/ 6 h 13"/>
                <a:gd name="T100" fmla="*/ 5 w 13"/>
                <a:gd name="T101" fmla="*/ 6 h 1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3"/>
                <a:gd name="T154" fmla="*/ 0 h 13"/>
                <a:gd name="T155" fmla="*/ 13 w 13"/>
                <a:gd name="T156" fmla="*/ 13 h 1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3" h="13">
                  <a:moveTo>
                    <a:pt x="5" y="6"/>
                  </a:moveTo>
                  <a:lnTo>
                    <a:pt x="9" y="11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1" y="9"/>
                  </a:lnTo>
                  <a:lnTo>
                    <a:pt x="10" y="9"/>
                  </a:lnTo>
                  <a:lnTo>
                    <a:pt x="9" y="9"/>
                  </a:lnTo>
                  <a:lnTo>
                    <a:pt x="7" y="5"/>
                  </a:lnTo>
                  <a:lnTo>
                    <a:pt x="8" y="5"/>
                  </a:lnTo>
                  <a:lnTo>
                    <a:pt x="9" y="4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3" y="9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2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4" y="6"/>
                  </a:lnTo>
                  <a:lnTo>
                    <a:pt x="5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8" name="Freeform 761"/>
            <p:cNvSpPr>
              <a:spLocks/>
            </p:cNvSpPr>
            <p:nvPr/>
          </p:nvSpPr>
          <p:spPr bwMode="auto">
            <a:xfrm>
              <a:off x="1419" y="3477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0 w 1"/>
                <a:gd name="T5" fmla="*/ 0 h 2"/>
                <a:gd name="T6" fmla="*/ 0 w 1"/>
                <a:gd name="T7" fmla="*/ 0 h 2"/>
                <a:gd name="T8" fmla="*/ 0 w 1"/>
                <a:gd name="T9" fmla="*/ 0 h 2"/>
                <a:gd name="T10" fmla="*/ 0 w 1"/>
                <a:gd name="T11" fmla="*/ 0 h 2"/>
                <a:gd name="T12" fmla="*/ 0 w 1"/>
                <a:gd name="T13" fmla="*/ 0 h 2"/>
                <a:gd name="T14" fmla="*/ 0 w 1"/>
                <a:gd name="T15" fmla="*/ 0 h 2"/>
                <a:gd name="T16" fmla="*/ 0 w 1"/>
                <a:gd name="T17" fmla="*/ 0 h 2"/>
                <a:gd name="T18" fmla="*/ 0 w 1"/>
                <a:gd name="T19" fmla="*/ 0 h 2"/>
                <a:gd name="T20" fmla="*/ 0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1 h 2"/>
                <a:gd name="T28" fmla="*/ 0 w 1"/>
                <a:gd name="T29" fmla="*/ 1 h 2"/>
                <a:gd name="T30" fmla="*/ 0 w 1"/>
                <a:gd name="T31" fmla="*/ 1 h 2"/>
                <a:gd name="T32" fmla="*/ 0 w 1"/>
                <a:gd name="T33" fmla="*/ 1 h 2"/>
                <a:gd name="T34" fmla="*/ 0 w 1"/>
                <a:gd name="T35" fmla="*/ 1 h 2"/>
                <a:gd name="T36" fmla="*/ 0 w 1"/>
                <a:gd name="T37" fmla="*/ 1 h 2"/>
                <a:gd name="T38" fmla="*/ 0 w 1"/>
                <a:gd name="T39" fmla="*/ 1 h 2"/>
                <a:gd name="T40" fmla="*/ 0 w 1"/>
                <a:gd name="T41" fmla="*/ 1 h 2"/>
                <a:gd name="T42" fmla="*/ 0 w 1"/>
                <a:gd name="T43" fmla="*/ 1 h 2"/>
                <a:gd name="T44" fmla="*/ 0 w 1"/>
                <a:gd name="T45" fmla="*/ 0 h 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"/>
                <a:gd name="T70" fmla="*/ 0 h 2"/>
                <a:gd name="T71" fmla="*/ 1 w 1"/>
                <a:gd name="T72" fmla="*/ 2 h 2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" h="2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9" name="Freeform 762"/>
            <p:cNvSpPr>
              <a:spLocks/>
            </p:cNvSpPr>
            <p:nvPr/>
          </p:nvSpPr>
          <p:spPr bwMode="auto">
            <a:xfrm>
              <a:off x="1431" y="3473"/>
              <a:ext cx="4" cy="13"/>
            </a:xfrm>
            <a:custGeom>
              <a:avLst/>
              <a:gdLst>
                <a:gd name="T0" fmla="*/ 2 w 4"/>
                <a:gd name="T1" fmla="*/ 3 h 13"/>
                <a:gd name="T2" fmla="*/ 2 w 4"/>
                <a:gd name="T3" fmla="*/ 3 h 13"/>
                <a:gd name="T4" fmla="*/ 2 w 4"/>
                <a:gd name="T5" fmla="*/ 2 h 13"/>
                <a:gd name="T6" fmla="*/ 2 w 4"/>
                <a:gd name="T7" fmla="*/ 1 h 13"/>
                <a:gd name="T8" fmla="*/ 2 w 4"/>
                <a:gd name="T9" fmla="*/ 1 h 13"/>
                <a:gd name="T10" fmla="*/ 2 w 4"/>
                <a:gd name="T11" fmla="*/ 1 h 13"/>
                <a:gd name="T12" fmla="*/ 2 w 4"/>
                <a:gd name="T13" fmla="*/ 1 h 13"/>
                <a:gd name="T14" fmla="*/ 2 w 4"/>
                <a:gd name="T15" fmla="*/ 0 h 13"/>
                <a:gd name="T16" fmla="*/ 0 w 4"/>
                <a:gd name="T17" fmla="*/ 1 h 13"/>
                <a:gd name="T18" fmla="*/ 0 w 4"/>
                <a:gd name="T19" fmla="*/ 1 h 13"/>
                <a:gd name="T20" fmla="*/ 0 w 4"/>
                <a:gd name="T21" fmla="*/ 1 h 13"/>
                <a:gd name="T22" fmla="*/ 1 w 4"/>
                <a:gd name="T23" fmla="*/ 1 h 13"/>
                <a:gd name="T24" fmla="*/ 1 w 4"/>
                <a:gd name="T25" fmla="*/ 2 h 13"/>
                <a:gd name="T26" fmla="*/ 1 w 4"/>
                <a:gd name="T27" fmla="*/ 3 h 13"/>
                <a:gd name="T28" fmla="*/ 1 w 4"/>
                <a:gd name="T29" fmla="*/ 3 h 13"/>
                <a:gd name="T30" fmla="*/ 1 w 4"/>
                <a:gd name="T31" fmla="*/ 9 h 13"/>
                <a:gd name="T32" fmla="*/ 1 w 4"/>
                <a:gd name="T33" fmla="*/ 10 h 13"/>
                <a:gd name="T34" fmla="*/ 1 w 4"/>
                <a:gd name="T35" fmla="*/ 11 h 13"/>
                <a:gd name="T36" fmla="*/ 1 w 4"/>
                <a:gd name="T37" fmla="*/ 11 h 13"/>
                <a:gd name="T38" fmla="*/ 1 w 4"/>
                <a:gd name="T39" fmla="*/ 11 h 13"/>
                <a:gd name="T40" fmla="*/ 1 w 4"/>
                <a:gd name="T41" fmla="*/ 11 h 13"/>
                <a:gd name="T42" fmla="*/ 0 w 4"/>
                <a:gd name="T43" fmla="*/ 11 h 13"/>
                <a:gd name="T44" fmla="*/ 1 w 4"/>
                <a:gd name="T45" fmla="*/ 12 h 13"/>
                <a:gd name="T46" fmla="*/ 3 w 4"/>
                <a:gd name="T47" fmla="*/ 11 h 13"/>
                <a:gd name="T48" fmla="*/ 3 w 4"/>
                <a:gd name="T49" fmla="*/ 11 h 13"/>
                <a:gd name="T50" fmla="*/ 3 w 4"/>
                <a:gd name="T51" fmla="*/ 11 h 13"/>
                <a:gd name="T52" fmla="*/ 2 w 4"/>
                <a:gd name="T53" fmla="*/ 11 h 13"/>
                <a:gd name="T54" fmla="*/ 2 w 4"/>
                <a:gd name="T55" fmla="*/ 11 h 13"/>
                <a:gd name="T56" fmla="*/ 2 w 4"/>
                <a:gd name="T57" fmla="*/ 10 h 13"/>
                <a:gd name="T58" fmla="*/ 2 w 4"/>
                <a:gd name="T59" fmla="*/ 9 h 13"/>
                <a:gd name="T60" fmla="*/ 2 w 4"/>
                <a:gd name="T61" fmla="*/ 3 h 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4"/>
                <a:gd name="T94" fmla="*/ 0 h 13"/>
                <a:gd name="T95" fmla="*/ 4 w 4"/>
                <a:gd name="T96" fmla="*/ 13 h 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4" h="13">
                  <a:moveTo>
                    <a:pt x="2" y="3"/>
                  </a:moveTo>
                  <a:lnTo>
                    <a:pt x="2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0" name="Freeform 763"/>
            <p:cNvSpPr>
              <a:spLocks/>
            </p:cNvSpPr>
            <p:nvPr/>
          </p:nvSpPr>
          <p:spPr bwMode="auto">
            <a:xfrm>
              <a:off x="1440" y="3473"/>
              <a:ext cx="9" cy="12"/>
            </a:xfrm>
            <a:custGeom>
              <a:avLst/>
              <a:gdLst>
                <a:gd name="T0" fmla="*/ 5 w 9"/>
                <a:gd name="T1" fmla="*/ 10 h 12"/>
                <a:gd name="T2" fmla="*/ 5 w 9"/>
                <a:gd name="T3" fmla="*/ 10 h 12"/>
                <a:gd name="T4" fmla="*/ 5 w 9"/>
                <a:gd name="T5" fmla="*/ 10 h 12"/>
                <a:gd name="T6" fmla="*/ 6 w 9"/>
                <a:gd name="T7" fmla="*/ 10 h 12"/>
                <a:gd name="T8" fmla="*/ 6 w 9"/>
                <a:gd name="T9" fmla="*/ 10 h 12"/>
                <a:gd name="T10" fmla="*/ 7 w 9"/>
                <a:gd name="T11" fmla="*/ 10 h 12"/>
                <a:gd name="T12" fmla="*/ 7 w 9"/>
                <a:gd name="T13" fmla="*/ 10 h 12"/>
                <a:gd name="T14" fmla="*/ 8 w 9"/>
                <a:gd name="T15" fmla="*/ 9 h 12"/>
                <a:gd name="T16" fmla="*/ 8 w 9"/>
                <a:gd name="T17" fmla="*/ 8 h 12"/>
                <a:gd name="T18" fmla="*/ 8 w 9"/>
                <a:gd name="T19" fmla="*/ 8 h 12"/>
                <a:gd name="T20" fmla="*/ 8 w 9"/>
                <a:gd name="T21" fmla="*/ 7 h 12"/>
                <a:gd name="T22" fmla="*/ 8 w 9"/>
                <a:gd name="T23" fmla="*/ 6 h 12"/>
                <a:gd name="T24" fmla="*/ 7 w 9"/>
                <a:gd name="T25" fmla="*/ 6 h 12"/>
                <a:gd name="T26" fmla="*/ 7 w 9"/>
                <a:gd name="T27" fmla="*/ 6 h 12"/>
                <a:gd name="T28" fmla="*/ 7 w 9"/>
                <a:gd name="T29" fmla="*/ 5 h 12"/>
                <a:gd name="T30" fmla="*/ 6 w 9"/>
                <a:gd name="T31" fmla="*/ 5 h 12"/>
                <a:gd name="T32" fmla="*/ 6 w 9"/>
                <a:gd name="T33" fmla="*/ 5 h 12"/>
                <a:gd name="T34" fmla="*/ 5 w 9"/>
                <a:gd name="T35" fmla="*/ 5 h 12"/>
                <a:gd name="T36" fmla="*/ 5 w 9"/>
                <a:gd name="T37" fmla="*/ 5 h 12"/>
                <a:gd name="T38" fmla="*/ 5 w 9"/>
                <a:gd name="T39" fmla="*/ 5 h 12"/>
                <a:gd name="T40" fmla="*/ 6 w 9"/>
                <a:gd name="T41" fmla="*/ 5 h 12"/>
                <a:gd name="T42" fmla="*/ 6 w 9"/>
                <a:gd name="T43" fmla="*/ 5 h 12"/>
                <a:gd name="T44" fmla="*/ 6 w 9"/>
                <a:gd name="T45" fmla="*/ 4 h 12"/>
                <a:gd name="T46" fmla="*/ 7 w 9"/>
                <a:gd name="T47" fmla="*/ 4 h 12"/>
                <a:gd name="T48" fmla="*/ 7 w 9"/>
                <a:gd name="T49" fmla="*/ 3 h 12"/>
                <a:gd name="T50" fmla="*/ 7 w 9"/>
                <a:gd name="T51" fmla="*/ 3 h 12"/>
                <a:gd name="T52" fmla="*/ 7 w 9"/>
                <a:gd name="T53" fmla="*/ 3 h 12"/>
                <a:gd name="T54" fmla="*/ 7 w 9"/>
                <a:gd name="T55" fmla="*/ 2 h 12"/>
                <a:gd name="T56" fmla="*/ 7 w 9"/>
                <a:gd name="T57" fmla="*/ 1 h 12"/>
                <a:gd name="T58" fmla="*/ 7 w 9"/>
                <a:gd name="T59" fmla="*/ 1 h 12"/>
                <a:gd name="T60" fmla="*/ 7 w 9"/>
                <a:gd name="T61" fmla="*/ 1 h 12"/>
                <a:gd name="T62" fmla="*/ 6 w 9"/>
                <a:gd name="T63" fmla="*/ 1 h 12"/>
                <a:gd name="T64" fmla="*/ 6 w 9"/>
                <a:gd name="T65" fmla="*/ 0 h 12"/>
                <a:gd name="T66" fmla="*/ 6 w 9"/>
                <a:gd name="T67" fmla="*/ 0 h 12"/>
                <a:gd name="T68" fmla="*/ 5 w 9"/>
                <a:gd name="T69" fmla="*/ 0 h 12"/>
                <a:gd name="T70" fmla="*/ 5 w 9"/>
                <a:gd name="T71" fmla="*/ 0 h 12"/>
                <a:gd name="T72" fmla="*/ 4 w 9"/>
                <a:gd name="T73" fmla="*/ 0 h 12"/>
                <a:gd name="T74" fmla="*/ 3 w 9"/>
                <a:gd name="T75" fmla="*/ 0 h 12"/>
                <a:gd name="T76" fmla="*/ 3 w 9"/>
                <a:gd name="T77" fmla="*/ 0 h 12"/>
                <a:gd name="T78" fmla="*/ 0 w 9"/>
                <a:gd name="T79" fmla="*/ 0 h 12"/>
                <a:gd name="T80" fmla="*/ 0 w 9"/>
                <a:gd name="T81" fmla="*/ 1 h 12"/>
                <a:gd name="T82" fmla="*/ 1 w 9"/>
                <a:gd name="T83" fmla="*/ 1 h 12"/>
                <a:gd name="T84" fmla="*/ 1 w 9"/>
                <a:gd name="T85" fmla="*/ 1 h 12"/>
                <a:gd name="T86" fmla="*/ 1 w 9"/>
                <a:gd name="T87" fmla="*/ 1 h 12"/>
                <a:gd name="T88" fmla="*/ 1 w 9"/>
                <a:gd name="T89" fmla="*/ 2 h 12"/>
                <a:gd name="T90" fmla="*/ 1 w 9"/>
                <a:gd name="T91" fmla="*/ 3 h 12"/>
                <a:gd name="T92" fmla="*/ 2 w 9"/>
                <a:gd name="T93" fmla="*/ 8 h 12"/>
                <a:gd name="T94" fmla="*/ 2 w 9"/>
                <a:gd name="T95" fmla="*/ 9 h 12"/>
                <a:gd name="T96" fmla="*/ 2 w 9"/>
                <a:gd name="T97" fmla="*/ 10 h 12"/>
                <a:gd name="T98" fmla="*/ 1 w 9"/>
                <a:gd name="T99" fmla="*/ 10 h 12"/>
                <a:gd name="T100" fmla="*/ 1 w 9"/>
                <a:gd name="T101" fmla="*/ 10 h 12"/>
                <a:gd name="T102" fmla="*/ 1 w 9"/>
                <a:gd name="T103" fmla="*/ 10 h 12"/>
                <a:gd name="T104" fmla="*/ 0 w 9"/>
                <a:gd name="T105" fmla="*/ 10 h 12"/>
                <a:gd name="T106" fmla="*/ 0 w 9"/>
                <a:gd name="T107" fmla="*/ 11 h 12"/>
                <a:gd name="T108" fmla="*/ 5 w 9"/>
                <a:gd name="T109" fmla="*/ 10 h 1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"/>
                <a:gd name="T166" fmla="*/ 0 h 12"/>
                <a:gd name="T167" fmla="*/ 9 w 9"/>
                <a:gd name="T168" fmla="*/ 12 h 12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" h="12">
                  <a:moveTo>
                    <a:pt x="5" y="10"/>
                  </a:moveTo>
                  <a:lnTo>
                    <a:pt x="5" y="10"/>
                  </a:lnTo>
                  <a:lnTo>
                    <a:pt x="6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6"/>
                  </a:lnTo>
                  <a:lnTo>
                    <a:pt x="7" y="6"/>
                  </a:lnTo>
                  <a:lnTo>
                    <a:pt x="7" y="5"/>
                  </a:lnTo>
                  <a:lnTo>
                    <a:pt x="6" y="5"/>
                  </a:lnTo>
                  <a:lnTo>
                    <a:pt x="5" y="5"/>
                  </a:lnTo>
                  <a:lnTo>
                    <a:pt x="6" y="5"/>
                  </a:lnTo>
                  <a:lnTo>
                    <a:pt x="6" y="4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1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10"/>
                  </a:lnTo>
                  <a:lnTo>
                    <a:pt x="1" y="10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5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1" name="Freeform 764"/>
            <p:cNvSpPr>
              <a:spLocks/>
            </p:cNvSpPr>
            <p:nvPr/>
          </p:nvSpPr>
          <p:spPr bwMode="auto">
            <a:xfrm>
              <a:off x="1445" y="3481"/>
              <a:ext cx="1" cy="3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0 h 3"/>
                <a:gd name="T4" fmla="*/ 0 w 1"/>
                <a:gd name="T5" fmla="*/ 0 h 3"/>
                <a:gd name="T6" fmla="*/ 0 w 1"/>
                <a:gd name="T7" fmla="*/ 0 h 3"/>
                <a:gd name="T8" fmla="*/ 0 w 1"/>
                <a:gd name="T9" fmla="*/ 0 h 3"/>
                <a:gd name="T10" fmla="*/ 0 w 1"/>
                <a:gd name="T11" fmla="*/ 0 h 3"/>
                <a:gd name="T12" fmla="*/ 0 w 1"/>
                <a:gd name="T13" fmla="*/ 0 h 3"/>
                <a:gd name="T14" fmla="*/ 0 w 1"/>
                <a:gd name="T15" fmla="*/ 1 h 3"/>
                <a:gd name="T16" fmla="*/ 0 w 1"/>
                <a:gd name="T17" fmla="*/ 1 h 3"/>
                <a:gd name="T18" fmla="*/ 0 w 1"/>
                <a:gd name="T19" fmla="*/ 1 h 3"/>
                <a:gd name="T20" fmla="*/ 0 w 1"/>
                <a:gd name="T21" fmla="*/ 1 h 3"/>
                <a:gd name="T22" fmla="*/ 0 w 1"/>
                <a:gd name="T23" fmla="*/ 2 h 3"/>
                <a:gd name="T24" fmla="*/ 0 w 1"/>
                <a:gd name="T25" fmla="*/ 2 h 3"/>
                <a:gd name="T26" fmla="*/ 0 w 1"/>
                <a:gd name="T27" fmla="*/ 2 h 3"/>
                <a:gd name="T28" fmla="*/ 0 w 1"/>
                <a:gd name="T29" fmla="*/ 2 h 3"/>
                <a:gd name="T30" fmla="*/ 0 w 1"/>
                <a:gd name="T31" fmla="*/ 2 h 3"/>
                <a:gd name="T32" fmla="*/ 0 w 1"/>
                <a:gd name="T33" fmla="*/ 2 h 3"/>
                <a:gd name="T34" fmla="*/ 0 w 1"/>
                <a:gd name="T35" fmla="*/ 2 h 3"/>
                <a:gd name="T36" fmla="*/ 0 w 1"/>
                <a:gd name="T37" fmla="*/ 2 h 3"/>
                <a:gd name="T38" fmla="*/ 0 w 1"/>
                <a:gd name="T39" fmla="*/ 2 h 3"/>
                <a:gd name="T40" fmla="*/ 0 w 1"/>
                <a:gd name="T41" fmla="*/ 0 h 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"/>
                <a:gd name="T64" fmla="*/ 0 h 3"/>
                <a:gd name="T65" fmla="*/ 1 w 1"/>
                <a:gd name="T66" fmla="*/ 3 h 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" h="3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2" name="Freeform 765"/>
            <p:cNvSpPr>
              <a:spLocks/>
            </p:cNvSpPr>
            <p:nvPr/>
          </p:nvSpPr>
          <p:spPr bwMode="auto">
            <a:xfrm>
              <a:off x="1444" y="3473"/>
              <a:ext cx="2" cy="3"/>
            </a:xfrm>
            <a:custGeom>
              <a:avLst/>
              <a:gdLst>
                <a:gd name="T0" fmla="*/ 0 w 2"/>
                <a:gd name="T1" fmla="*/ 2 h 3"/>
                <a:gd name="T2" fmla="*/ 0 w 2"/>
                <a:gd name="T3" fmla="*/ 1 h 3"/>
                <a:gd name="T4" fmla="*/ 0 w 2"/>
                <a:gd name="T5" fmla="*/ 0 h 3"/>
                <a:gd name="T6" fmla="*/ 0 w 2"/>
                <a:gd name="T7" fmla="*/ 0 h 3"/>
                <a:gd name="T8" fmla="*/ 0 w 2"/>
                <a:gd name="T9" fmla="*/ 0 h 3"/>
                <a:gd name="T10" fmla="*/ 0 w 2"/>
                <a:gd name="T11" fmla="*/ 0 h 3"/>
                <a:gd name="T12" fmla="*/ 0 w 2"/>
                <a:gd name="T13" fmla="*/ 0 h 3"/>
                <a:gd name="T14" fmla="*/ 1 w 2"/>
                <a:gd name="T15" fmla="*/ 0 h 3"/>
                <a:gd name="T16" fmla="*/ 1 w 2"/>
                <a:gd name="T17" fmla="*/ 0 h 3"/>
                <a:gd name="T18" fmla="*/ 1 w 2"/>
                <a:gd name="T19" fmla="*/ 0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2 h 3"/>
                <a:gd name="T32" fmla="*/ 1 w 2"/>
                <a:gd name="T33" fmla="*/ 2 h 3"/>
                <a:gd name="T34" fmla="*/ 1 w 2"/>
                <a:gd name="T35" fmla="*/ 2 h 3"/>
                <a:gd name="T36" fmla="*/ 0 w 2"/>
                <a:gd name="T37" fmla="*/ 2 h 3"/>
                <a:gd name="T38" fmla="*/ 0 w 2"/>
                <a:gd name="T39" fmla="*/ 2 h 3"/>
                <a:gd name="T40" fmla="*/ 0 w 2"/>
                <a:gd name="T41" fmla="*/ 2 h 3"/>
                <a:gd name="T42" fmla="*/ 0 w 2"/>
                <a:gd name="T43" fmla="*/ 2 h 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"/>
                <a:gd name="T67" fmla="*/ 0 h 3"/>
                <a:gd name="T68" fmla="*/ 2 w 2"/>
                <a:gd name="T69" fmla="*/ 3 h 3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" h="3">
                  <a:moveTo>
                    <a:pt x="0" y="2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3" name="Freeform 766"/>
            <p:cNvSpPr>
              <a:spLocks/>
            </p:cNvSpPr>
            <p:nvPr/>
          </p:nvSpPr>
          <p:spPr bwMode="auto">
            <a:xfrm>
              <a:off x="1455" y="3473"/>
              <a:ext cx="11" cy="12"/>
            </a:xfrm>
            <a:custGeom>
              <a:avLst/>
              <a:gdLst>
                <a:gd name="T0" fmla="*/ 8 w 11"/>
                <a:gd name="T1" fmla="*/ 7 h 12"/>
                <a:gd name="T2" fmla="*/ 8 w 11"/>
                <a:gd name="T3" fmla="*/ 8 h 12"/>
                <a:gd name="T4" fmla="*/ 8 w 11"/>
                <a:gd name="T5" fmla="*/ 10 h 12"/>
                <a:gd name="T6" fmla="*/ 7 w 11"/>
                <a:gd name="T7" fmla="*/ 10 h 12"/>
                <a:gd name="T8" fmla="*/ 6 w 11"/>
                <a:gd name="T9" fmla="*/ 10 h 12"/>
                <a:gd name="T10" fmla="*/ 4 w 11"/>
                <a:gd name="T11" fmla="*/ 10 h 12"/>
                <a:gd name="T12" fmla="*/ 4 w 11"/>
                <a:gd name="T13" fmla="*/ 10 h 12"/>
                <a:gd name="T14" fmla="*/ 3 w 11"/>
                <a:gd name="T15" fmla="*/ 9 h 12"/>
                <a:gd name="T16" fmla="*/ 3 w 11"/>
                <a:gd name="T17" fmla="*/ 8 h 12"/>
                <a:gd name="T18" fmla="*/ 3 w 11"/>
                <a:gd name="T19" fmla="*/ 7 h 12"/>
                <a:gd name="T20" fmla="*/ 3 w 11"/>
                <a:gd name="T21" fmla="*/ 1 h 12"/>
                <a:gd name="T22" fmla="*/ 3 w 11"/>
                <a:gd name="T23" fmla="*/ 1 h 12"/>
                <a:gd name="T24" fmla="*/ 4 w 11"/>
                <a:gd name="T25" fmla="*/ 0 h 12"/>
                <a:gd name="T26" fmla="*/ 0 w 11"/>
                <a:gd name="T27" fmla="*/ 0 h 12"/>
                <a:gd name="T28" fmla="*/ 1 w 11"/>
                <a:gd name="T29" fmla="*/ 1 h 12"/>
                <a:gd name="T30" fmla="*/ 1 w 11"/>
                <a:gd name="T31" fmla="*/ 2 h 12"/>
                <a:gd name="T32" fmla="*/ 1 w 11"/>
                <a:gd name="T33" fmla="*/ 8 h 12"/>
                <a:gd name="T34" fmla="*/ 1 w 11"/>
                <a:gd name="T35" fmla="*/ 9 h 12"/>
                <a:gd name="T36" fmla="*/ 2 w 11"/>
                <a:gd name="T37" fmla="*/ 10 h 12"/>
                <a:gd name="T38" fmla="*/ 3 w 11"/>
                <a:gd name="T39" fmla="*/ 11 h 12"/>
                <a:gd name="T40" fmla="*/ 4 w 11"/>
                <a:gd name="T41" fmla="*/ 11 h 12"/>
                <a:gd name="T42" fmla="*/ 6 w 11"/>
                <a:gd name="T43" fmla="*/ 11 h 12"/>
                <a:gd name="T44" fmla="*/ 7 w 11"/>
                <a:gd name="T45" fmla="*/ 11 h 12"/>
                <a:gd name="T46" fmla="*/ 8 w 11"/>
                <a:gd name="T47" fmla="*/ 10 h 12"/>
                <a:gd name="T48" fmla="*/ 8 w 11"/>
                <a:gd name="T49" fmla="*/ 9 h 12"/>
                <a:gd name="T50" fmla="*/ 9 w 11"/>
                <a:gd name="T51" fmla="*/ 8 h 12"/>
                <a:gd name="T52" fmla="*/ 9 w 11"/>
                <a:gd name="T53" fmla="*/ 3 h 12"/>
                <a:gd name="T54" fmla="*/ 9 w 11"/>
                <a:gd name="T55" fmla="*/ 1 h 12"/>
                <a:gd name="T56" fmla="*/ 10 w 11"/>
                <a:gd name="T57" fmla="*/ 1 h 12"/>
                <a:gd name="T58" fmla="*/ 7 w 11"/>
                <a:gd name="T59" fmla="*/ 0 h 12"/>
                <a:gd name="T60" fmla="*/ 8 w 11"/>
                <a:gd name="T61" fmla="*/ 1 h 12"/>
                <a:gd name="T62" fmla="*/ 8 w 11"/>
                <a:gd name="T63" fmla="*/ 1 h 12"/>
                <a:gd name="T64" fmla="*/ 8 w 11"/>
                <a:gd name="T65" fmla="*/ 3 h 1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"/>
                <a:gd name="T100" fmla="*/ 0 h 12"/>
                <a:gd name="T101" fmla="*/ 11 w 11"/>
                <a:gd name="T102" fmla="*/ 12 h 1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" h="12">
                  <a:moveTo>
                    <a:pt x="8" y="6"/>
                  </a:moveTo>
                  <a:lnTo>
                    <a:pt x="8" y="7"/>
                  </a:lnTo>
                  <a:lnTo>
                    <a:pt x="8" y="8"/>
                  </a:lnTo>
                  <a:lnTo>
                    <a:pt x="8" y="9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3" y="9"/>
                  </a:lnTo>
                  <a:lnTo>
                    <a:pt x="3" y="8"/>
                  </a:lnTo>
                  <a:lnTo>
                    <a:pt x="3" y="7"/>
                  </a:lnTo>
                  <a:lnTo>
                    <a:pt x="3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0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8" y="9"/>
                  </a:lnTo>
                  <a:lnTo>
                    <a:pt x="9" y="8"/>
                  </a:lnTo>
                  <a:lnTo>
                    <a:pt x="9" y="7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7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2"/>
                  </a:lnTo>
                  <a:lnTo>
                    <a:pt x="8" y="3"/>
                  </a:lnTo>
                  <a:lnTo>
                    <a:pt x="8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4" name="Freeform 767"/>
            <p:cNvSpPr>
              <a:spLocks/>
            </p:cNvSpPr>
            <p:nvPr/>
          </p:nvSpPr>
          <p:spPr bwMode="auto">
            <a:xfrm>
              <a:off x="1472" y="3474"/>
              <a:ext cx="7" cy="13"/>
            </a:xfrm>
            <a:custGeom>
              <a:avLst/>
              <a:gdLst>
                <a:gd name="T0" fmla="*/ 5 w 7"/>
                <a:gd name="T1" fmla="*/ 1 h 13"/>
                <a:gd name="T2" fmla="*/ 4 w 7"/>
                <a:gd name="T3" fmla="*/ 0 h 13"/>
                <a:gd name="T4" fmla="*/ 3 w 7"/>
                <a:gd name="T5" fmla="*/ 0 h 13"/>
                <a:gd name="T6" fmla="*/ 2 w 7"/>
                <a:gd name="T7" fmla="*/ 0 h 13"/>
                <a:gd name="T8" fmla="*/ 1 w 7"/>
                <a:gd name="T9" fmla="*/ 1 h 13"/>
                <a:gd name="T10" fmla="*/ 1 w 7"/>
                <a:gd name="T11" fmla="*/ 2 h 13"/>
                <a:gd name="T12" fmla="*/ 1 w 7"/>
                <a:gd name="T13" fmla="*/ 3 h 13"/>
                <a:gd name="T14" fmla="*/ 1 w 7"/>
                <a:gd name="T15" fmla="*/ 5 h 13"/>
                <a:gd name="T16" fmla="*/ 2 w 7"/>
                <a:gd name="T17" fmla="*/ 5 h 13"/>
                <a:gd name="T18" fmla="*/ 3 w 7"/>
                <a:gd name="T19" fmla="*/ 7 h 13"/>
                <a:gd name="T20" fmla="*/ 4 w 7"/>
                <a:gd name="T21" fmla="*/ 7 h 13"/>
                <a:gd name="T22" fmla="*/ 5 w 7"/>
                <a:gd name="T23" fmla="*/ 9 h 13"/>
                <a:gd name="T24" fmla="*/ 5 w 7"/>
                <a:gd name="T25" fmla="*/ 10 h 13"/>
                <a:gd name="T26" fmla="*/ 4 w 7"/>
                <a:gd name="T27" fmla="*/ 11 h 13"/>
                <a:gd name="T28" fmla="*/ 3 w 7"/>
                <a:gd name="T29" fmla="*/ 11 h 13"/>
                <a:gd name="T30" fmla="*/ 2 w 7"/>
                <a:gd name="T31" fmla="*/ 10 h 13"/>
                <a:gd name="T32" fmla="*/ 1 w 7"/>
                <a:gd name="T33" fmla="*/ 9 h 13"/>
                <a:gd name="T34" fmla="*/ 1 w 7"/>
                <a:gd name="T35" fmla="*/ 8 h 13"/>
                <a:gd name="T36" fmla="*/ 0 w 7"/>
                <a:gd name="T37" fmla="*/ 11 h 13"/>
                <a:gd name="T38" fmla="*/ 1 w 7"/>
                <a:gd name="T39" fmla="*/ 11 h 13"/>
                <a:gd name="T40" fmla="*/ 2 w 7"/>
                <a:gd name="T41" fmla="*/ 11 h 13"/>
                <a:gd name="T42" fmla="*/ 2 w 7"/>
                <a:gd name="T43" fmla="*/ 11 h 13"/>
                <a:gd name="T44" fmla="*/ 3 w 7"/>
                <a:gd name="T45" fmla="*/ 12 h 13"/>
                <a:gd name="T46" fmla="*/ 4 w 7"/>
                <a:gd name="T47" fmla="*/ 11 h 13"/>
                <a:gd name="T48" fmla="*/ 5 w 7"/>
                <a:gd name="T49" fmla="*/ 11 h 13"/>
                <a:gd name="T50" fmla="*/ 6 w 7"/>
                <a:gd name="T51" fmla="*/ 9 h 13"/>
                <a:gd name="T52" fmla="*/ 6 w 7"/>
                <a:gd name="T53" fmla="*/ 8 h 13"/>
                <a:gd name="T54" fmla="*/ 6 w 7"/>
                <a:gd name="T55" fmla="*/ 7 h 13"/>
                <a:gd name="T56" fmla="*/ 5 w 7"/>
                <a:gd name="T57" fmla="*/ 5 h 13"/>
                <a:gd name="T58" fmla="*/ 4 w 7"/>
                <a:gd name="T59" fmla="*/ 5 h 13"/>
                <a:gd name="T60" fmla="*/ 3 w 7"/>
                <a:gd name="T61" fmla="*/ 4 h 13"/>
                <a:gd name="T62" fmla="*/ 2 w 7"/>
                <a:gd name="T63" fmla="*/ 4 h 13"/>
                <a:gd name="T64" fmla="*/ 2 w 7"/>
                <a:gd name="T65" fmla="*/ 3 h 13"/>
                <a:gd name="T66" fmla="*/ 2 w 7"/>
                <a:gd name="T67" fmla="*/ 2 h 13"/>
                <a:gd name="T68" fmla="*/ 2 w 7"/>
                <a:gd name="T69" fmla="*/ 1 h 13"/>
                <a:gd name="T70" fmla="*/ 3 w 7"/>
                <a:gd name="T71" fmla="*/ 1 h 13"/>
                <a:gd name="T72" fmla="*/ 4 w 7"/>
                <a:gd name="T73" fmla="*/ 1 h 13"/>
                <a:gd name="T74" fmla="*/ 5 w 7"/>
                <a:gd name="T75" fmla="*/ 1 h 13"/>
                <a:gd name="T76" fmla="*/ 5 w 7"/>
                <a:gd name="T77" fmla="*/ 3 h 13"/>
                <a:gd name="T78" fmla="*/ 6 w 7"/>
                <a:gd name="T79" fmla="*/ 3 h 1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7"/>
                <a:gd name="T121" fmla="*/ 0 h 13"/>
                <a:gd name="T122" fmla="*/ 7 w 7"/>
                <a:gd name="T123" fmla="*/ 13 h 13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7" h="13">
                  <a:moveTo>
                    <a:pt x="6" y="1"/>
                  </a:moveTo>
                  <a:lnTo>
                    <a:pt x="5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7"/>
                  </a:lnTo>
                  <a:lnTo>
                    <a:pt x="4" y="7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10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7"/>
                  </a:lnTo>
                  <a:lnTo>
                    <a:pt x="5" y="6"/>
                  </a:lnTo>
                  <a:lnTo>
                    <a:pt x="5" y="5"/>
                  </a:lnTo>
                  <a:lnTo>
                    <a:pt x="4" y="5"/>
                  </a:lnTo>
                  <a:lnTo>
                    <a:pt x="3" y="5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2"/>
                  </a:lnTo>
                  <a:lnTo>
                    <a:pt x="5" y="3"/>
                  </a:lnTo>
                  <a:lnTo>
                    <a:pt x="6" y="3"/>
                  </a:lnTo>
                  <a:lnTo>
                    <a:pt x="6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5" name="Freeform 768"/>
            <p:cNvSpPr>
              <a:spLocks/>
            </p:cNvSpPr>
            <p:nvPr/>
          </p:nvSpPr>
          <p:spPr bwMode="auto">
            <a:xfrm>
              <a:off x="1498" y="3478"/>
              <a:ext cx="12" cy="14"/>
            </a:xfrm>
            <a:custGeom>
              <a:avLst/>
              <a:gdLst>
                <a:gd name="T0" fmla="*/ 7 w 12"/>
                <a:gd name="T1" fmla="*/ 10 h 14"/>
                <a:gd name="T2" fmla="*/ 6 w 12"/>
                <a:gd name="T3" fmla="*/ 10 h 14"/>
                <a:gd name="T4" fmla="*/ 6 w 12"/>
                <a:gd name="T5" fmla="*/ 11 h 14"/>
                <a:gd name="T6" fmla="*/ 5 w 12"/>
                <a:gd name="T7" fmla="*/ 12 h 14"/>
                <a:gd name="T8" fmla="*/ 5 w 12"/>
                <a:gd name="T9" fmla="*/ 12 h 14"/>
                <a:gd name="T10" fmla="*/ 3 w 12"/>
                <a:gd name="T11" fmla="*/ 12 h 14"/>
                <a:gd name="T12" fmla="*/ 3 w 12"/>
                <a:gd name="T13" fmla="*/ 12 h 14"/>
                <a:gd name="T14" fmla="*/ 2 w 12"/>
                <a:gd name="T15" fmla="*/ 11 h 14"/>
                <a:gd name="T16" fmla="*/ 1 w 12"/>
                <a:gd name="T17" fmla="*/ 10 h 14"/>
                <a:gd name="T18" fmla="*/ 1 w 12"/>
                <a:gd name="T19" fmla="*/ 9 h 14"/>
                <a:gd name="T20" fmla="*/ 1 w 12"/>
                <a:gd name="T21" fmla="*/ 8 h 14"/>
                <a:gd name="T22" fmla="*/ 3 w 12"/>
                <a:gd name="T23" fmla="*/ 3 h 14"/>
                <a:gd name="T24" fmla="*/ 3 w 12"/>
                <a:gd name="T25" fmla="*/ 2 h 14"/>
                <a:gd name="T26" fmla="*/ 4 w 12"/>
                <a:gd name="T27" fmla="*/ 1 h 14"/>
                <a:gd name="T28" fmla="*/ 5 w 12"/>
                <a:gd name="T29" fmla="*/ 1 h 14"/>
                <a:gd name="T30" fmla="*/ 1 w 12"/>
                <a:gd name="T31" fmla="*/ 1 h 14"/>
                <a:gd name="T32" fmla="*/ 2 w 12"/>
                <a:gd name="T33" fmla="*/ 1 h 14"/>
                <a:gd name="T34" fmla="*/ 1 w 12"/>
                <a:gd name="T35" fmla="*/ 2 h 14"/>
                <a:gd name="T36" fmla="*/ 0 w 12"/>
                <a:gd name="T37" fmla="*/ 8 h 14"/>
                <a:gd name="T38" fmla="*/ 0 w 12"/>
                <a:gd name="T39" fmla="*/ 9 h 14"/>
                <a:gd name="T40" fmla="*/ 0 w 12"/>
                <a:gd name="T41" fmla="*/ 10 h 14"/>
                <a:gd name="T42" fmla="*/ 1 w 12"/>
                <a:gd name="T43" fmla="*/ 11 h 14"/>
                <a:gd name="T44" fmla="*/ 1 w 12"/>
                <a:gd name="T45" fmla="*/ 12 h 14"/>
                <a:gd name="T46" fmla="*/ 2 w 12"/>
                <a:gd name="T47" fmla="*/ 12 h 14"/>
                <a:gd name="T48" fmla="*/ 3 w 12"/>
                <a:gd name="T49" fmla="*/ 13 h 14"/>
                <a:gd name="T50" fmla="*/ 4 w 12"/>
                <a:gd name="T51" fmla="*/ 13 h 14"/>
                <a:gd name="T52" fmla="*/ 5 w 12"/>
                <a:gd name="T53" fmla="*/ 13 h 14"/>
                <a:gd name="T54" fmla="*/ 6 w 12"/>
                <a:gd name="T55" fmla="*/ 12 h 14"/>
                <a:gd name="T56" fmla="*/ 6 w 12"/>
                <a:gd name="T57" fmla="*/ 12 h 14"/>
                <a:gd name="T58" fmla="*/ 7 w 12"/>
                <a:gd name="T59" fmla="*/ 10 h 14"/>
                <a:gd name="T60" fmla="*/ 9 w 12"/>
                <a:gd name="T61" fmla="*/ 5 h 14"/>
                <a:gd name="T62" fmla="*/ 9 w 12"/>
                <a:gd name="T63" fmla="*/ 4 h 14"/>
                <a:gd name="T64" fmla="*/ 10 w 12"/>
                <a:gd name="T65" fmla="*/ 3 h 14"/>
                <a:gd name="T66" fmla="*/ 11 w 12"/>
                <a:gd name="T67" fmla="*/ 3 h 14"/>
                <a:gd name="T68" fmla="*/ 8 w 12"/>
                <a:gd name="T69" fmla="*/ 3 h 14"/>
                <a:gd name="T70" fmla="*/ 8 w 12"/>
                <a:gd name="T71" fmla="*/ 3 h 14"/>
                <a:gd name="T72" fmla="*/ 8 w 12"/>
                <a:gd name="T73" fmla="*/ 5 h 1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2"/>
                <a:gd name="T112" fmla="*/ 0 h 14"/>
                <a:gd name="T113" fmla="*/ 12 w 12"/>
                <a:gd name="T114" fmla="*/ 14 h 1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2" h="14">
                  <a:moveTo>
                    <a:pt x="7" y="9"/>
                  </a:moveTo>
                  <a:lnTo>
                    <a:pt x="7" y="10"/>
                  </a:lnTo>
                  <a:lnTo>
                    <a:pt x="6" y="10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2"/>
                  </a:lnTo>
                  <a:lnTo>
                    <a:pt x="5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1" y="12"/>
                  </a:lnTo>
                  <a:lnTo>
                    <a:pt x="2" y="12"/>
                  </a:lnTo>
                  <a:lnTo>
                    <a:pt x="3" y="12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9" y="5"/>
                  </a:lnTo>
                  <a:lnTo>
                    <a:pt x="9" y="4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8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8" y="5"/>
                  </a:lnTo>
                  <a:lnTo>
                    <a:pt x="7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6" name="Freeform 769"/>
            <p:cNvSpPr>
              <a:spLocks/>
            </p:cNvSpPr>
            <p:nvPr/>
          </p:nvSpPr>
          <p:spPr bwMode="auto">
            <a:xfrm>
              <a:off x="1511" y="3483"/>
              <a:ext cx="16" cy="16"/>
            </a:xfrm>
            <a:custGeom>
              <a:avLst/>
              <a:gdLst>
                <a:gd name="T0" fmla="*/ 7 w 16"/>
                <a:gd name="T1" fmla="*/ 1 h 16"/>
                <a:gd name="T2" fmla="*/ 5 w 16"/>
                <a:gd name="T3" fmla="*/ 0 h 16"/>
                <a:gd name="T4" fmla="*/ 5 w 16"/>
                <a:gd name="T5" fmla="*/ 1 h 16"/>
                <a:gd name="T6" fmla="*/ 6 w 16"/>
                <a:gd name="T7" fmla="*/ 1 h 16"/>
                <a:gd name="T8" fmla="*/ 6 w 16"/>
                <a:gd name="T9" fmla="*/ 1 h 16"/>
                <a:gd name="T10" fmla="*/ 6 w 16"/>
                <a:gd name="T11" fmla="*/ 2 h 16"/>
                <a:gd name="T12" fmla="*/ 6 w 16"/>
                <a:gd name="T13" fmla="*/ 3 h 16"/>
                <a:gd name="T14" fmla="*/ 5 w 16"/>
                <a:gd name="T15" fmla="*/ 4 h 16"/>
                <a:gd name="T16" fmla="*/ 3 w 16"/>
                <a:gd name="T17" fmla="*/ 9 h 16"/>
                <a:gd name="T18" fmla="*/ 2 w 16"/>
                <a:gd name="T19" fmla="*/ 9 h 16"/>
                <a:gd name="T20" fmla="*/ 2 w 16"/>
                <a:gd name="T21" fmla="*/ 10 h 16"/>
                <a:gd name="T22" fmla="*/ 2 w 16"/>
                <a:gd name="T23" fmla="*/ 11 h 16"/>
                <a:gd name="T24" fmla="*/ 1 w 16"/>
                <a:gd name="T25" fmla="*/ 11 h 16"/>
                <a:gd name="T26" fmla="*/ 1 w 16"/>
                <a:gd name="T27" fmla="*/ 11 h 16"/>
                <a:gd name="T28" fmla="*/ 1 w 16"/>
                <a:gd name="T29" fmla="*/ 11 h 16"/>
                <a:gd name="T30" fmla="*/ 0 w 16"/>
                <a:gd name="T31" fmla="*/ 11 h 16"/>
                <a:gd name="T32" fmla="*/ 0 w 16"/>
                <a:gd name="T33" fmla="*/ 11 h 16"/>
                <a:gd name="T34" fmla="*/ 4 w 16"/>
                <a:gd name="T35" fmla="*/ 13 h 16"/>
                <a:gd name="T36" fmla="*/ 4 w 16"/>
                <a:gd name="T37" fmla="*/ 12 h 16"/>
                <a:gd name="T38" fmla="*/ 3 w 16"/>
                <a:gd name="T39" fmla="*/ 12 h 16"/>
                <a:gd name="T40" fmla="*/ 3 w 16"/>
                <a:gd name="T41" fmla="*/ 11 h 16"/>
                <a:gd name="T42" fmla="*/ 3 w 16"/>
                <a:gd name="T43" fmla="*/ 11 h 16"/>
                <a:gd name="T44" fmla="*/ 3 w 16"/>
                <a:gd name="T45" fmla="*/ 10 h 16"/>
                <a:gd name="T46" fmla="*/ 6 w 16"/>
                <a:gd name="T47" fmla="*/ 3 h 16"/>
                <a:gd name="T48" fmla="*/ 9 w 16"/>
                <a:gd name="T49" fmla="*/ 15 h 16"/>
                <a:gd name="T50" fmla="*/ 9 w 16"/>
                <a:gd name="T51" fmla="*/ 15 h 16"/>
                <a:gd name="T52" fmla="*/ 13 w 16"/>
                <a:gd name="T53" fmla="*/ 6 h 16"/>
                <a:gd name="T54" fmla="*/ 14 w 16"/>
                <a:gd name="T55" fmla="*/ 6 h 16"/>
                <a:gd name="T56" fmla="*/ 14 w 16"/>
                <a:gd name="T57" fmla="*/ 5 h 16"/>
                <a:gd name="T58" fmla="*/ 14 w 16"/>
                <a:gd name="T59" fmla="*/ 5 h 16"/>
                <a:gd name="T60" fmla="*/ 15 w 16"/>
                <a:gd name="T61" fmla="*/ 5 h 16"/>
                <a:gd name="T62" fmla="*/ 15 w 16"/>
                <a:gd name="T63" fmla="*/ 4 h 16"/>
                <a:gd name="T64" fmla="*/ 12 w 16"/>
                <a:gd name="T65" fmla="*/ 3 h 16"/>
                <a:gd name="T66" fmla="*/ 11 w 16"/>
                <a:gd name="T67" fmla="*/ 4 h 16"/>
                <a:gd name="T68" fmla="*/ 12 w 16"/>
                <a:gd name="T69" fmla="*/ 4 h 16"/>
                <a:gd name="T70" fmla="*/ 12 w 16"/>
                <a:gd name="T71" fmla="*/ 4 h 16"/>
                <a:gd name="T72" fmla="*/ 13 w 16"/>
                <a:gd name="T73" fmla="*/ 4 h 16"/>
                <a:gd name="T74" fmla="*/ 13 w 16"/>
                <a:gd name="T75" fmla="*/ 5 h 16"/>
                <a:gd name="T76" fmla="*/ 12 w 16"/>
                <a:gd name="T77" fmla="*/ 6 h 16"/>
                <a:gd name="T78" fmla="*/ 12 w 16"/>
                <a:gd name="T79" fmla="*/ 6 h 16"/>
                <a:gd name="T80" fmla="*/ 10 w 16"/>
                <a:gd name="T81" fmla="*/ 12 h 16"/>
                <a:gd name="T82" fmla="*/ 7 w 16"/>
                <a:gd name="T83" fmla="*/ 1 h 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6"/>
                <a:gd name="T127" fmla="*/ 0 h 16"/>
                <a:gd name="T128" fmla="*/ 16 w 16"/>
                <a:gd name="T129" fmla="*/ 16 h 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6" h="16">
                  <a:moveTo>
                    <a:pt x="7" y="1"/>
                  </a:moveTo>
                  <a:lnTo>
                    <a:pt x="5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6" y="3"/>
                  </a:lnTo>
                  <a:lnTo>
                    <a:pt x="5" y="4"/>
                  </a:lnTo>
                  <a:lnTo>
                    <a:pt x="3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2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6" y="3"/>
                  </a:lnTo>
                  <a:lnTo>
                    <a:pt x="9" y="15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5" y="4"/>
                  </a:lnTo>
                  <a:lnTo>
                    <a:pt x="12" y="3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2" y="6"/>
                  </a:lnTo>
                  <a:lnTo>
                    <a:pt x="10" y="12"/>
                  </a:lnTo>
                  <a:lnTo>
                    <a:pt x="7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7" name="Freeform 770"/>
            <p:cNvSpPr>
              <a:spLocks/>
            </p:cNvSpPr>
            <p:nvPr/>
          </p:nvSpPr>
          <p:spPr bwMode="auto">
            <a:xfrm>
              <a:off x="1531" y="3491"/>
              <a:ext cx="14" cy="15"/>
            </a:xfrm>
            <a:custGeom>
              <a:avLst/>
              <a:gdLst>
                <a:gd name="T0" fmla="*/ 7 w 14"/>
                <a:gd name="T1" fmla="*/ 11 h 15"/>
                <a:gd name="T2" fmla="*/ 6 w 14"/>
                <a:gd name="T3" fmla="*/ 11 h 15"/>
                <a:gd name="T4" fmla="*/ 5 w 14"/>
                <a:gd name="T5" fmla="*/ 13 h 15"/>
                <a:gd name="T6" fmla="*/ 5 w 14"/>
                <a:gd name="T7" fmla="*/ 13 h 15"/>
                <a:gd name="T8" fmla="*/ 3 w 14"/>
                <a:gd name="T9" fmla="*/ 13 h 15"/>
                <a:gd name="T10" fmla="*/ 3 w 14"/>
                <a:gd name="T11" fmla="*/ 13 h 15"/>
                <a:gd name="T12" fmla="*/ 2 w 14"/>
                <a:gd name="T13" fmla="*/ 12 h 15"/>
                <a:gd name="T14" fmla="*/ 1 w 14"/>
                <a:gd name="T15" fmla="*/ 11 h 15"/>
                <a:gd name="T16" fmla="*/ 1 w 14"/>
                <a:gd name="T17" fmla="*/ 10 h 15"/>
                <a:gd name="T18" fmla="*/ 2 w 14"/>
                <a:gd name="T19" fmla="*/ 8 h 15"/>
                <a:gd name="T20" fmla="*/ 4 w 14"/>
                <a:gd name="T21" fmla="*/ 4 h 15"/>
                <a:gd name="T22" fmla="*/ 5 w 14"/>
                <a:gd name="T23" fmla="*/ 3 h 15"/>
                <a:gd name="T24" fmla="*/ 5 w 14"/>
                <a:gd name="T25" fmla="*/ 2 h 15"/>
                <a:gd name="T26" fmla="*/ 6 w 14"/>
                <a:gd name="T27" fmla="*/ 3 h 15"/>
                <a:gd name="T28" fmla="*/ 3 w 14"/>
                <a:gd name="T29" fmla="*/ 0 h 15"/>
                <a:gd name="T30" fmla="*/ 3 w 14"/>
                <a:gd name="T31" fmla="*/ 1 h 15"/>
                <a:gd name="T32" fmla="*/ 3 w 14"/>
                <a:gd name="T33" fmla="*/ 2 h 15"/>
                <a:gd name="T34" fmla="*/ 3 w 14"/>
                <a:gd name="T35" fmla="*/ 3 h 15"/>
                <a:gd name="T36" fmla="*/ 0 w 14"/>
                <a:gd name="T37" fmla="*/ 8 h 15"/>
                <a:gd name="T38" fmla="*/ 0 w 14"/>
                <a:gd name="T39" fmla="*/ 10 h 15"/>
                <a:gd name="T40" fmla="*/ 0 w 14"/>
                <a:gd name="T41" fmla="*/ 11 h 15"/>
                <a:gd name="T42" fmla="*/ 1 w 14"/>
                <a:gd name="T43" fmla="*/ 13 h 15"/>
                <a:gd name="T44" fmla="*/ 2 w 14"/>
                <a:gd name="T45" fmla="*/ 13 h 15"/>
                <a:gd name="T46" fmla="*/ 3 w 14"/>
                <a:gd name="T47" fmla="*/ 13 h 15"/>
                <a:gd name="T48" fmla="*/ 5 w 14"/>
                <a:gd name="T49" fmla="*/ 14 h 15"/>
                <a:gd name="T50" fmla="*/ 5 w 14"/>
                <a:gd name="T51" fmla="*/ 13 h 15"/>
                <a:gd name="T52" fmla="*/ 7 w 14"/>
                <a:gd name="T53" fmla="*/ 13 h 15"/>
                <a:gd name="T54" fmla="*/ 8 w 14"/>
                <a:gd name="T55" fmla="*/ 12 h 15"/>
                <a:gd name="T56" fmla="*/ 10 w 14"/>
                <a:gd name="T57" fmla="*/ 6 h 15"/>
                <a:gd name="T58" fmla="*/ 10 w 14"/>
                <a:gd name="T59" fmla="*/ 6 h 15"/>
                <a:gd name="T60" fmla="*/ 12 w 14"/>
                <a:gd name="T61" fmla="*/ 6 h 15"/>
                <a:gd name="T62" fmla="*/ 13 w 14"/>
                <a:gd name="T63" fmla="*/ 5 h 15"/>
                <a:gd name="T64" fmla="*/ 9 w 14"/>
                <a:gd name="T65" fmla="*/ 4 h 15"/>
                <a:gd name="T66" fmla="*/ 10 w 14"/>
                <a:gd name="T67" fmla="*/ 4 h 15"/>
                <a:gd name="T68" fmla="*/ 10 w 14"/>
                <a:gd name="T69" fmla="*/ 5 h 15"/>
                <a:gd name="T70" fmla="*/ 10 w 14"/>
                <a:gd name="T71" fmla="*/ 6 h 15"/>
                <a:gd name="T72" fmla="*/ 9 w 14"/>
                <a:gd name="T73" fmla="*/ 6 h 1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"/>
                <a:gd name="T112" fmla="*/ 0 h 15"/>
                <a:gd name="T113" fmla="*/ 14 w 14"/>
                <a:gd name="T114" fmla="*/ 15 h 1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" h="15">
                  <a:moveTo>
                    <a:pt x="8" y="10"/>
                  </a:moveTo>
                  <a:lnTo>
                    <a:pt x="7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2" y="8"/>
                  </a:lnTo>
                  <a:lnTo>
                    <a:pt x="4" y="4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6" y="2"/>
                  </a:lnTo>
                  <a:lnTo>
                    <a:pt x="6" y="3"/>
                  </a:lnTo>
                  <a:lnTo>
                    <a:pt x="7" y="2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3" y="3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9" y="3"/>
                  </a:lnTo>
                  <a:lnTo>
                    <a:pt x="9" y="4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9" y="6"/>
                  </a:lnTo>
                  <a:lnTo>
                    <a:pt x="8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8" name="Freeform 771"/>
            <p:cNvSpPr>
              <a:spLocks/>
            </p:cNvSpPr>
            <p:nvPr/>
          </p:nvSpPr>
          <p:spPr bwMode="auto">
            <a:xfrm>
              <a:off x="1542" y="3500"/>
              <a:ext cx="21" cy="21"/>
            </a:xfrm>
            <a:custGeom>
              <a:avLst/>
              <a:gdLst>
                <a:gd name="T0" fmla="*/ 18 w 21"/>
                <a:gd name="T1" fmla="*/ 10 h 21"/>
                <a:gd name="T2" fmla="*/ 18 w 21"/>
                <a:gd name="T3" fmla="*/ 10 h 21"/>
                <a:gd name="T4" fmla="*/ 18 w 21"/>
                <a:gd name="T5" fmla="*/ 10 h 21"/>
                <a:gd name="T6" fmla="*/ 18 w 21"/>
                <a:gd name="T7" fmla="*/ 9 h 21"/>
                <a:gd name="T8" fmla="*/ 19 w 21"/>
                <a:gd name="T9" fmla="*/ 9 h 21"/>
                <a:gd name="T10" fmla="*/ 20 w 21"/>
                <a:gd name="T11" fmla="*/ 9 h 21"/>
                <a:gd name="T12" fmla="*/ 17 w 21"/>
                <a:gd name="T13" fmla="*/ 7 h 21"/>
                <a:gd name="T14" fmla="*/ 8 w 21"/>
                <a:gd name="T15" fmla="*/ 13 h 21"/>
                <a:gd name="T16" fmla="*/ 11 w 21"/>
                <a:gd name="T17" fmla="*/ 2 h 21"/>
                <a:gd name="T18" fmla="*/ 8 w 21"/>
                <a:gd name="T19" fmla="*/ 0 h 21"/>
                <a:gd name="T20" fmla="*/ 8 w 21"/>
                <a:gd name="T21" fmla="*/ 1 h 21"/>
                <a:gd name="T22" fmla="*/ 8 w 21"/>
                <a:gd name="T23" fmla="*/ 1 h 21"/>
                <a:gd name="T24" fmla="*/ 8 w 21"/>
                <a:gd name="T25" fmla="*/ 2 h 21"/>
                <a:gd name="T26" fmla="*/ 8 w 21"/>
                <a:gd name="T27" fmla="*/ 2 h 21"/>
                <a:gd name="T28" fmla="*/ 8 w 21"/>
                <a:gd name="T29" fmla="*/ 3 h 21"/>
                <a:gd name="T30" fmla="*/ 8 w 21"/>
                <a:gd name="T31" fmla="*/ 4 h 21"/>
                <a:gd name="T32" fmla="*/ 4 w 21"/>
                <a:gd name="T33" fmla="*/ 9 h 21"/>
                <a:gd name="T34" fmla="*/ 3 w 21"/>
                <a:gd name="T35" fmla="*/ 9 h 21"/>
                <a:gd name="T36" fmla="*/ 3 w 21"/>
                <a:gd name="T37" fmla="*/ 10 h 21"/>
                <a:gd name="T38" fmla="*/ 2 w 21"/>
                <a:gd name="T39" fmla="*/ 11 h 21"/>
                <a:gd name="T40" fmla="*/ 2 w 21"/>
                <a:gd name="T41" fmla="*/ 11 h 21"/>
                <a:gd name="T42" fmla="*/ 1 w 21"/>
                <a:gd name="T43" fmla="*/ 11 h 21"/>
                <a:gd name="T44" fmla="*/ 1 w 21"/>
                <a:gd name="T45" fmla="*/ 10 h 21"/>
                <a:gd name="T46" fmla="*/ 0 w 21"/>
                <a:gd name="T47" fmla="*/ 11 h 21"/>
                <a:gd name="T48" fmla="*/ 4 w 21"/>
                <a:gd name="T49" fmla="*/ 13 h 21"/>
                <a:gd name="T50" fmla="*/ 4 w 21"/>
                <a:gd name="T51" fmla="*/ 12 h 21"/>
                <a:gd name="T52" fmla="*/ 3 w 21"/>
                <a:gd name="T53" fmla="*/ 12 h 21"/>
                <a:gd name="T54" fmla="*/ 3 w 21"/>
                <a:gd name="T55" fmla="*/ 12 h 21"/>
                <a:gd name="T56" fmla="*/ 3 w 21"/>
                <a:gd name="T57" fmla="*/ 11 h 21"/>
                <a:gd name="T58" fmla="*/ 4 w 21"/>
                <a:gd name="T59" fmla="*/ 11 h 21"/>
                <a:gd name="T60" fmla="*/ 4 w 21"/>
                <a:gd name="T61" fmla="*/ 10 h 21"/>
                <a:gd name="T62" fmla="*/ 9 w 21"/>
                <a:gd name="T63" fmla="*/ 2 h 21"/>
                <a:gd name="T64" fmla="*/ 6 w 21"/>
                <a:gd name="T65" fmla="*/ 15 h 21"/>
                <a:gd name="T66" fmla="*/ 17 w 21"/>
                <a:gd name="T67" fmla="*/ 8 h 21"/>
                <a:gd name="T68" fmla="*/ 12 w 21"/>
                <a:gd name="T69" fmla="*/ 15 h 21"/>
                <a:gd name="T70" fmla="*/ 12 w 21"/>
                <a:gd name="T71" fmla="*/ 16 h 21"/>
                <a:gd name="T72" fmla="*/ 11 w 21"/>
                <a:gd name="T73" fmla="*/ 16 h 21"/>
                <a:gd name="T74" fmla="*/ 11 w 21"/>
                <a:gd name="T75" fmla="*/ 17 h 21"/>
                <a:gd name="T76" fmla="*/ 10 w 21"/>
                <a:gd name="T77" fmla="*/ 17 h 21"/>
                <a:gd name="T78" fmla="*/ 10 w 21"/>
                <a:gd name="T79" fmla="*/ 16 h 21"/>
                <a:gd name="T80" fmla="*/ 9 w 21"/>
                <a:gd name="T81" fmla="*/ 16 h 21"/>
                <a:gd name="T82" fmla="*/ 8 w 21"/>
                <a:gd name="T83" fmla="*/ 16 h 21"/>
                <a:gd name="T84" fmla="*/ 13 w 21"/>
                <a:gd name="T85" fmla="*/ 20 h 21"/>
                <a:gd name="T86" fmla="*/ 13 w 21"/>
                <a:gd name="T87" fmla="*/ 19 h 21"/>
                <a:gd name="T88" fmla="*/ 12 w 21"/>
                <a:gd name="T89" fmla="*/ 18 h 21"/>
                <a:gd name="T90" fmla="*/ 12 w 21"/>
                <a:gd name="T91" fmla="*/ 18 h 21"/>
                <a:gd name="T92" fmla="*/ 12 w 21"/>
                <a:gd name="T93" fmla="*/ 17 h 21"/>
                <a:gd name="T94" fmla="*/ 13 w 21"/>
                <a:gd name="T95" fmla="*/ 16 h 21"/>
                <a:gd name="T96" fmla="*/ 18 w 21"/>
                <a:gd name="T97" fmla="*/ 10 h 2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"/>
                <a:gd name="T148" fmla="*/ 0 h 21"/>
                <a:gd name="T149" fmla="*/ 21 w 21"/>
                <a:gd name="T150" fmla="*/ 21 h 2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" h="21">
                  <a:moveTo>
                    <a:pt x="18" y="10"/>
                  </a:moveTo>
                  <a:lnTo>
                    <a:pt x="18" y="10"/>
                  </a:lnTo>
                  <a:lnTo>
                    <a:pt x="18" y="9"/>
                  </a:lnTo>
                  <a:lnTo>
                    <a:pt x="19" y="9"/>
                  </a:lnTo>
                  <a:lnTo>
                    <a:pt x="20" y="9"/>
                  </a:lnTo>
                  <a:lnTo>
                    <a:pt x="17" y="7"/>
                  </a:lnTo>
                  <a:lnTo>
                    <a:pt x="8" y="13"/>
                  </a:lnTo>
                  <a:lnTo>
                    <a:pt x="11" y="2"/>
                  </a:lnTo>
                  <a:lnTo>
                    <a:pt x="8" y="0"/>
                  </a:lnTo>
                  <a:lnTo>
                    <a:pt x="8" y="1"/>
                  </a:lnTo>
                  <a:lnTo>
                    <a:pt x="8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4" y="9"/>
                  </a:lnTo>
                  <a:lnTo>
                    <a:pt x="3" y="9"/>
                  </a:lnTo>
                  <a:lnTo>
                    <a:pt x="3" y="10"/>
                  </a:lnTo>
                  <a:lnTo>
                    <a:pt x="2" y="11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9" y="2"/>
                  </a:lnTo>
                  <a:lnTo>
                    <a:pt x="6" y="15"/>
                  </a:lnTo>
                  <a:lnTo>
                    <a:pt x="17" y="8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6"/>
                  </a:lnTo>
                  <a:lnTo>
                    <a:pt x="9" y="16"/>
                  </a:lnTo>
                  <a:lnTo>
                    <a:pt x="8" y="16"/>
                  </a:lnTo>
                  <a:lnTo>
                    <a:pt x="13" y="20"/>
                  </a:lnTo>
                  <a:lnTo>
                    <a:pt x="13" y="19"/>
                  </a:lnTo>
                  <a:lnTo>
                    <a:pt x="12" y="18"/>
                  </a:lnTo>
                  <a:lnTo>
                    <a:pt x="12" y="17"/>
                  </a:lnTo>
                  <a:lnTo>
                    <a:pt x="13" y="16"/>
                  </a:lnTo>
                  <a:lnTo>
                    <a:pt x="18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9" name="Freeform 772"/>
            <p:cNvSpPr>
              <a:spLocks/>
            </p:cNvSpPr>
            <p:nvPr/>
          </p:nvSpPr>
          <p:spPr bwMode="auto">
            <a:xfrm>
              <a:off x="1287" y="3622"/>
              <a:ext cx="340" cy="66"/>
            </a:xfrm>
            <a:custGeom>
              <a:avLst/>
              <a:gdLst>
                <a:gd name="T0" fmla="*/ 0 w 340"/>
                <a:gd name="T1" fmla="*/ 65 h 66"/>
                <a:gd name="T2" fmla="*/ 0 w 340"/>
                <a:gd name="T3" fmla="*/ 0 h 66"/>
                <a:gd name="T4" fmla="*/ 339 w 340"/>
                <a:gd name="T5" fmla="*/ 0 h 66"/>
                <a:gd name="T6" fmla="*/ 339 w 340"/>
                <a:gd name="T7" fmla="*/ 65 h 66"/>
                <a:gd name="T8" fmla="*/ 0 w 340"/>
                <a:gd name="T9" fmla="*/ 6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0"/>
                <a:gd name="T16" fmla="*/ 0 h 66"/>
                <a:gd name="T17" fmla="*/ 340 w 340"/>
                <a:gd name="T18" fmla="*/ 66 h 6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0" h="66">
                  <a:moveTo>
                    <a:pt x="0" y="65"/>
                  </a:moveTo>
                  <a:lnTo>
                    <a:pt x="0" y="0"/>
                  </a:lnTo>
                  <a:lnTo>
                    <a:pt x="339" y="0"/>
                  </a:lnTo>
                  <a:lnTo>
                    <a:pt x="339" y="65"/>
                  </a:lnTo>
                  <a:lnTo>
                    <a:pt x="0" y="65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40" name="Freeform 773"/>
            <p:cNvSpPr>
              <a:spLocks/>
            </p:cNvSpPr>
            <p:nvPr/>
          </p:nvSpPr>
          <p:spPr bwMode="auto">
            <a:xfrm>
              <a:off x="1309" y="3614"/>
              <a:ext cx="295" cy="77"/>
            </a:xfrm>
            <a:custGeom>
              <a:avLst/>
              <a:gdLst>
                <a:gd name="T0" fmla="*/ 0 w 295"/>
                <a:gd name="T1" fmla="*/ 76 h 77"/>
                <a:gd name="T2" fmla="*/ 0 w 295"/>
                <a:gd name="T3" fmla="*/ 0 h 77"/>
                <a:gd name="T4" fmla="*/ 294 w 295"/>
                <a:gd name="T5" fmla="*/ 0 h 77"/>
                <a:gd name="T6" fmla="*/ 294 w 295"/>
                <a:gd name="T7" fmla="*/ 76 h 77"/>
                <a:gd name="T8" fmla="*/ 0 w 295"/>
                <a:gd name="T9" fmla="*/ 76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5"/>
                <a:gd name="T16" fmla="*/ 0 h 77"/>
                <a:gd name="T17" fmla="*/ 295 w 295"/>
                <a:gd name="T18" fmla="*/ 77 h 7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5" h="77">
                  <a:moveTo>
                    <a:pt x="0" y="76"/>
                  </a:moveTo>
                  <a:lnTo>
                    <a:pt x="0" y="0"/>
                  </a:lnTo>
                  <a:lnTo>
                    <a:pt x="294" y="0"/>
                  </a:lnTo>
                  <a:lnTo>
                    <a:pt x="294" y="76"/>
                  </a:lnTo>
                  <a:lnTo>
                    <a:pt x="0" y="76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41" name="Freeform 774"/>
            <p:cNvSpPr>
              <a:spLocks/>
            </p:cNvSpPr>
            <p:nvPr/>
          </p:nvSpPr>
          <p:spPr bwMode="auto">
            <a:xfrm>
              <a:off x="1338" y="3605"/>
              <a:ext cx="237" cy="86"/>
            </a:xfrm>
            <a:custGeom>
              <a:avLst/>
              <a:gdLst>
                <a:gd name="T0" fmla="*/ 0 w 237"/>
                <a:gd name="T1" fmla="*/ 85 h 86"/>
                <a:gd name="T2" fmla="*/ 0 w 237"/>
                <a:gd name="T3" fmla="*/ 0 h 86"/>
                <a:gd name="T4" fmla="*/ 236 w 237"/>
                <a:gd name="T5" fmla="*/ 0 h 86"/>
                <a:gd name="T6" fmla="*/ 236 w 237"/>
                <a:gd name="T7" fmla="*/ 85 h 86"/>
                <a:gd name="T8" fmla="*/ 0 w 237"/>
                <a:gd name="T9" fmla="*/ 85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7"/>
                <a:gd name="T16" fmla="*/ 0 h 86"/>
                <a:gd name="T17" fmla="*/ 237 w 237"/>
                <a:gd name="T18" fmla="*/ 86 h 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7" h="86">
                  <a:moveTo>
                    <a:pt x="0" y="85"/>
                  </a:moveTo>
                  <a:lnTo>
                    <a:pt x="0" y="0"/>
                  </a:lnTo>
                  <a:lnTo>
                    <a:pt x="236" y="0"/>
                  </a:lnTo>
                  <a:lnTo>
                    <a:pt x="236" y="85"/>
                  </a:lnTo>
                  <a:lnTo>
                    <a:pt x="0" y="85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42" name="Freeform 775"/>
            <p:cNvSpPr>
              <a:spLocks/>
            </p:cNvSpPr>
            <p:nvPr/>
          </p:nvSpPr>
          <p:spPr bwMode="auto">
            <a:xfrm>
              <a:off x="1395" y="3605"/>
              <a:ext cx="124" cy="90"/>
            </a:xfrm>
            <a:custGeom>
              <a:avLst/>
              <a:gdLst>
                <a:gd name="T0" fmla="*/ 0 w 124"/>
                <a:gd name="T1" fmla="*/ 89 h 90"/>
                <a:gd name="T2" fmla="*/ 0 w 124"/>
                <a:gd name="T3" fmla="*/ 0 h 90"/>
                <a:gd name="T4" fmla="*/ 123 w 124"/>
                <a:gd name="T5" fmla="*/ 0 h 90"/>
                <a:gd name="T6" fmla="*/ 123 w 124"/>
                <a:gd name="T7" fmla="*/ 89 h 90"/>
                <a:gd name="T8" fmla="*/ 0 w 124"/>
                <a:gd name="T9" fmla="*/ 89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4"/>
                <a:gd name="T16" fmla="*/ 0 h 90"/>
                <a:gd name="T17" fmla="*/ 124 w 124"/>
                <a:gd name="T18" fmla="*/ 90 h 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4" h="90">
                  <a:moveTo>
                    <a:pt x="0" y="89"/>
                  </a:moveTo>
                  <a:lnTo>
                    <a:pt x="0" y="0"/>
                  </a:lnTo>
                  <a:lnTo>
                    <a:pt x="123" y="0"/>
                  </a:lnTo>
                  <a:lnTo>
                    <a:pt x="123" y="89"/>
                  </a:lnTo>
                  <a:lnTo>
                    <a:pt x="0" y="89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43" name="Freeform 776"/>
            <p:cNvSpPr>
              <a:spLocks/>
            </p:cNvSpPr>
            <p:nvPr/>
          </p:nvSpPr>
          <p:spPr bwMode="auto">
            <a:xfrm>
              <a:off x="1346" y="3596"/>
              <a:ext cx="221" cy="10"/>
            </a:xfrm>
            <a:custGeom>
              <a:avLst/>
              <a:gdLst>
                <a:gd name="T0" fmla="*/ 0 w 221"/>
                <a:gd name="T1" fmla="*/ 9 h 10"/>
                <a:gd name="T2" fmla="*/ 0 w 221"/>
                <a:gd name="T3" fmla="*/ 0 h 10"/>
                <a:gd name="T4" fmla="*/ 220 w 221"/>
                <a:gd name="T5" fmla="*/ 0 h 10"/>
                <a:gd name="T6" fmla="*/ 220 w 221"/>
                <a:gd name="T7" fmla="*/ 9 h 10"/>
                <a:gd name="T8" fmla="*/ 0 w 221"/>
                <a:gd name="T9" fmla="*/ 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"/>
                <a:gd name="T16" fmla="*/ 0 h 10"/>
                <a:gd name="T17" fmla="*/ 221 w 221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" h="10">
                  <a:moveTo>
                    <a:pt x="0" y="9"/>
                  </a:moveTo>
                  <a:lnTo>
                    <a:pt x="0" y="0"/>
                  </a:lnTo>
                  <a:lnTo>
                    <a:pt x="220" y="0"/>
                  </a:lnTo>
                  <a:lnTo>
                    <a:pt x="220" y="9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44" name="Freeform 777"/>
            <p:cNvSpPr>
              <a:spLocks/>
            </p:cNvSpPr>
            <p:nvPr/>
          </p:nvSpPr>
          <p:spPr bwMode="auto">
            <a:xfrm>
              <a:off x="1432" y="3605"/>
              <a:ext cx="49" cy="86"/>
            </a:xfrm>
            <a:custGeom>
              <a:avLst/>
              <a:gdLst>
                <a:gd name="T0" fmla="*/ 0 w 49"/>
                <a:gd name="T1" fmla="*/ 85 h 86"/>
                <a:gd name="T2" fmla="*/ 0 w 49"/>
                <a:gd name="T3" fmla="*/ 0 h 86"/>
                <a:gd name="T4" fmla="*/ 48 w 49"/>
                <a:gd name="T5" fmla="*/ 0 h 86"/>
                <a:gd name="T6" fmla="*/ 48 w 49"/>
                <a:gd name="T7" fmla="*/ 85 h 86"/>
                <a:gd name="T8" fmla="*/ 0 w 49"/>
                <a:gd name="T9" fmla="*/ 85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86"/>
                <a:gd name="T17" fmla="*/ 49 w 49"/>
                <a:gd name="T18" fmla="*/ 86 h 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86">
                  <a:moveTo>
                    <a:pt x="0" y="85"/>
                  </a:moveTo>
                  <a:lnTo>
                    <a:pt x="0" y="0"/>
                  </a:lnTo>
                  <a:lnTo>
                    <a:pt x="48" y="0"/>
                  </a:lnTo>
                  <a:lnTo>
                    <a:pt x="48" y="85"/>
                  </a:lnTo>
                  <a:lnTo>
                    <a:pt x="0" y="85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45" name="Freeform 778"/>
            <p:cNvSpPr>
              <a:spLocks/>
            </p:cNvSpPr>
            <p:nvPr/>
          </p:nvSpPr>
          <p:spPr bwMode="auto">
            <a:xfrm>
              <a:off x="1395" y="3687"/>
              <a:ext cx="124" cy="8"/>
            </a:xfrm>
            <a:custGeom>
              <a:avLst/>
              <a:gdLst>
                <a:gd name="T0" fmla="*/ 0 w 124"/>
                <a:gd name="T1" fmla="*/ 7 h 8"/>
                <a:gd name="T2" fmla="*/ 0 w 124"/>
                <a:gd name="T3" fmla="*/ 0 h 8"/>
                <a:gd name="T4" fmla="*/ 123 w 124"/>
                <a:gd name="T5" fmla="*/ 0 h 8"/>
                <a:gd name="T6" fmla="*/ 123 w 124"/>
                <a:gd name="T7" fmla="*/ 7 h 8"/>
                <a:gd name="T8" fmla="*/ 0 w 124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4"/>
                <a:gd name="T16" fmla="*/ 0 h 8"/>
                <a:gd name="T17" fmla="*/ 124 w 124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4" h="8">
                  <a:moveTo>
                    <a:pt x="0" y="7"/>
                  </a:moveTo>
                  <a:lnTo>
                    <a:pt x="0" y="0"/>
                  </a:lnTo>
                  <a:lnTo>
                    <a:pt x="123" y="0"/>
                  </a:lnTo>
                  <a:lnTo>
                    <a:pt x="123" y="7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46" name="Freeform 779"/>
            <p:cNvSpPr>
              <a:spLocks/>
            </p:cNvSpPr>
            <p:nvPr/>
          </p:nvSpPr>
          <p:spPr bwMode="auto">
            <a:xfrm>
              <a:off x="1397" y="3578"/>
              <a:ext cx="119" cy="28"/>
            </a:xfrm>
            <a:custGeom>
              <a:avLst/>
              <a:gdLst>
                <a:gd name="T0" fmla="*/ 0 w 119"/>
                <a:gd name="T1" fmla="*/ 27 h 28"/>
                <a:gd name="T2" fmla="*/ 0 w 119"/>
                <a:gd name="T3" fmla="*/ 0 h 28"/>
                <a:gd name="T4" fmla="*/ 118 w 119"/>
                <a:gd name="T5" fmla="*/ 0 h 28"/>
                <a:gd name="T6" fmla="*/ 118 w 119"/>
                <a:gd name="T7" fmla="*/ 27 h 28"/>
                <a:gd name="T8" fmla="*/ 0 w 119"/>
                <a:gd name="T9" fmla="*/ 2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9"/>
                <a:gd name="T16" fmla="*/ 0 h 28"/>
                <a:gd name="T17" fmla="*/ 119 w 119"/>
                <a:gd name="T18" fmla="*/ 28 h 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9" h="28">
                  <a:moveTo>
                    <a:pt x="0" y="27"/>
                  </a:moveTo>
                  <a:lnTo>
                    <a:pt x="0" y="0"/>
                  </a:lnTo>
                  <a:lnTo>
                    <a:pt x="118" y="0"/>
                  </a:lnTo>
                  <a:lnTo>
                    <a:pt x="118" y="27"/>
                  </a:lnTo>
                  <a:lnTo>
                    <a:pt x="0" y="27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47" name="Freeform 780"/>
            <p:cNvSpPr>
              <a:spLocks/>
            </p:cNvSpPr>
            <p:nvPr/>
          </p:nvSpPr>
          <p:spPr bwMode="auto">
            <a:xfrm>
              <a:off x="1390" y="3580"/>
              <a:ext cx="128" cy="20"/>
            </a:xfrm>
            <a:custGeom>
              <a:avLst/>
              <a:gdLst>
                <a:gd name="T0" fmla="*/ 63 w 128"/>
                <a:gd name="T1" fmla="*/ 0 h 20"/>
                <a:gd name="T2" fmla="*/ 0 w 128"/>
                <a:gd name="T3" fmla="*/ 19 h 20"/>
                <a:gd name="T4" fmla="*/ 127 w 128"/>
                <a:gd name="T5" fmla="*/ 19 h 20"/>
                <a:gd name="T6" fmla="*/ 63 w 128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8"/>
                <a:gd name="T13" fmla="*/ 0 h 20"/>
                <a:gd name="T14" fmla="*/ 128 w 128"/>
                <a:gd name="T15" fmla="*/ 20 h 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8" h="20">
                  <a:moveTo>
                    <a:pt x="63" y="0"/>
                  </a:moveTo>
                  <a:lnTo>
                    <a:pt x="0" y="19"/>
                  </a:lnTo>
                  <a:lnTo>
                    <a:pt x="127" y="19"/>
                  </a:lnTo>
                  <a:lnTo>
                    <a:pt x="6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8" name="Freeform 781"/>
            <p:cNvSpPr>
              <a:spLocks/>
            </p:cNvSpPr>
            <p:nvPr/>
          </p:nvSpPr>
          <p:spPr bwMode="auto">
            <a:xfrm>
              <a:off x="1390" y="3580"/>
              <a:ext cx="134" cy="26"/>
            </a:xfrm>
            <a:custGeom>
              <a:avLst/>
              <a:gdLst>
                <a:gd name="T0" fmla="*/ 66 w 134"/>
                <a:gd name="T1" fmla="*/ 0 h 26"/>
                <a:gd name="T2" fmla="*/ 0 w 134"/>
                <a:gd name="T3" fmla="*/ 25 h 26"/>
                <a:gd name="T4" fmla="*/ 133 w 134"/>
                <a:gd name="T5" fmla="*/ 25 h 26"/>
                <a:gd name="T6" fmla="*/ 66 w 134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4"/>
                <a:gd name="T13" fmla="*/ 0 h 26"/>
                <a:gd name="T14" fmla="*/ 134 w 134"/>
                <a:gd name="T15" fmla="*/ 26 h 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4" h="26">
                  <a:moveTo>
                    <a:pt x="66" y="0"/>
                  </a:moveTo>
                  <a:lnTo>
                    <a:pt x="0" y="25"/>
                  </a:lnTo>
                  <a:lnTo>
                    <a:pt x="133" y="25"/>
                  </a:lnTo>
                  <a:lnTo>
                    <a:pt x="66" y="0"/>
                  </a:lnTo>
                </a:path>
              </a:pathLst>
            </a:custGeom>
            <a:noFill/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9" name="Freeform 782"/>
            <p:cNvSpPr>
              <a:spLocks/>
            </p:cNvSpPr>
            <p:nvPr/>
          </p:nvSpPr>
          <p:spPr bwMode="auto">
            <a:xfrm>
              <a:off x="1400" y="3555"/>
              <a:ext cx="107" cy="18"/>
            </a:xfrm>
            <a:custGeom>
              <a:avLst/>
              <a:gdLst>
                <a:gd name="T0" fmla="*/ 0 w 107"/>
                <a:gd name="T1" fmla="*/ 17 h 18"/>
                <a:gd name="T2" fmla="*/ 2 w 107"/>
                <a:gd name="T3" fmla="*/ 15 h 18"/>
                <a:gd name="T4" fmla="*/ 4 w 107"/>
                <a:gd name="T5" fmla="*/ 13 h 18"/>
                <a:gd name="T6" fmla="*/ 7 w 107"/>
                <a:gd name="T7" fmla="*/ 11 h 18"/>
                <a:gd name="T8" fmla="*/ 9 w 107"/>
                <a:gd name="T9" fmla="*/ 10 h 18"/>
                <a:gd name="T10" fmla="*/ 11 w 107"/>
                <a:gd name="T11" fmla="*/ 8 h 18"/>
                <a:gd name="T12" fmla="*/ 14 w 107"/>
                <a:gd name="T13" fmla="*/ 7 h 18"/>
                <a:gd name="T14" fmla="*/ 18 w 107"/>
                <a:gd name="T15" fmla="*/ 6 h 18"/>
                <a:gd name="T16" fmla="*/ 21 w 107"/>
                <a:gd name="T17" fmla="*/ 4 h 18"/>
                <a:gd name="T18" fmla="*/ 25 w 107"/>
                <a:gd name="T19" fmla="*/ 4 h 18"/>
                <a:gd name="T20" fmla="*/ 28 w 107"/>
                <a:gd name="T21" fmla="*/ 2 h 18"/>
                <a:gd name="T22" fmla="*/ 32 w 107"/>
                <a:gd name="T23" fmla="*/ 1 h 18"/>
                <a:gd name="T24" fmla="*/ 36 w 107"/>
                <a:gd name="T25" fmla="*/ 1 h 18"/>
                <a:gd name="T26" fmla="*/ 41 w 107"/>
                <a:gd name="T27" fmla="*/ 1 h 18"/>
                <a:gd name="T28" fmla="*/ 44 w 107"/>
                <a:gd name="T29" fmla="*/ 0 h 18"/>
                <a:gd name="T30" fmla="*/ 49 w 107"/>
                <a:gd name="T31" fmla="*/ 0 h 18"/>
                <a:gd name="T32" fmla="*/ 53 w 107"/>
                <a:gd name="T33" fmla="*/ 0 h 18"/>
                <a:gd name="T34" fmla="*/ 58 w 107"/>
                <a:gd name="T35" fmla="*/ 0 h 18"/>
                <a:gd name="T36" fmla="*/ 62 w 107"/>
                <a:gd name="T37" fmla="*/ 0 h 18"/>
                <a:gd name="T38" fmla="*/ 66 w 107"/>
                <a:gd name="T39" fmla="*/ 1 h 18"/>
                <a:gd name="T40" fmla="*/ 70 w 107"/>
                <a:gd name="T41" fmla="*/ 1 h 18"/>
                <a:gd name="T42" fmla="*/ 75 w 107"/>
                <a:gd name="T43" fmla="*/ 1 h 18"/>
                <a:gd name="T44" fmla="*/ 79 w 107"/>
                <a:gd name="T45" fmla="*/ 2 h 18"/>
                <a:gd name="T46" fmla="*/ 81 w 107"/>
                <a:gd name="T47" fmla="*/ 4 h 18"/>
                <a:gd name="T48" fmla="*/ 85 w 107"/>
                <a:gd name="T49" fmla="*/ 4 h 18"/>
                <a:gd name="T50" fmla="*/ 89 w 107"/>
                <a:gd name="T51" fmla="*/ 6 h 18"/>
                <a:gd name="T52" fmla="*/ 92 w 107"/>
                <a:gd name="T53" fmla="*/ 7 h 18"/>
                <a:gd name="T54" fmla="*/ 95 w 107"/>
                <a:gd name="T55" fmla="*/ 8 h 18"/>
                <a:gd name="T56" fmla="*/ 97 w 107"/>
                <a:gd name="T57" fmla="*/ 10 h 18"/>
                <a:gd name="T58" fmla="*/ 100 w 107"/>
                <a:gd name="T59" fmla="*/ 11 h 18"/>
                <a:gd name="T60" fmla="*/ 102 w 107"/>
                <a:gd name="T61" fmla="*/ 13 h 18"/>
                <a:gd name="T62" fmla="*/ 105 w 107"/>
                <a:gd name="T63" fmla="*/ 15 h 18"/>
                <a:gd name="T64" fmla="*/ 106 w 107"/>
                <a:gd name="T65" fmla="*/ 17 h 18"/>
                <a:gd name="T66" fmla="*/ 0 w 107"/>
                <a:gd name="T67" fmla="*/ 17 h 1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7"/>
                <a:gd name="T103" fmla="*/ 0 h 18"/>
                <a:gd name="T104" fmla="*/ 107 w 107"/>
                <a:gd name="T105" fmla="*/ 18 h 1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7" h="18">
                  <a:moveTo>
                    <a:pt x="0" y="17"/>
                  </a:moveTo>
                  <a:lnTo>
                    <a:pt x="2" y="15"/>
                  </a:lnTo>
                  <a:lnTo>
                    <a:pt x="4" y="13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1" y="8"/>
                  </a:lnTo>
                  <a:lnTo>
                    <a:pt x="14" y="7"/>
                  </a:lnTo>
                  <a:lnTo>
                    <a:pt x="18" y="6"/>
                  </a:lnTo>
                  <a:lnTo>
                    <a:pt x="21" y="4"/>
                  </a:lnTo>
                  <a:lnTo>
                    <a:pt x="25" y="4"/>
                  </a:lnTo>
                  <a:lnTo>
                    <a:pt x="28" y="2"/>
                  </a:lnTo>
                  <a:lnTo>
                    <a:pt x="32" y="1"/>
                  </a:lnTo>
                  <a:lnTo>
                    <a:pt x="36" y="1"/>
                  </a:lnTo>
                  <a:lnTo>
                    <a:pt x="41" y="1"/>
                  </a:lnTo>
                  <a:lnTo>
                    <a:pt x="44" y="0"/>
                  </a:lnTo>
                  <a:lnTo>
                    <a:pt x="49" y="0"/>
                  </a:lnTo>
                  <a:lnTo>
                    <a:pt x="53" y="0"/>
                  </a:lnTo>
                  <a:lnTo>
                    <a:pt x="58" y="0"/>
                  </a:lnTo>
                  <a:lnTo>
                    <a:pt x="62" y="0"/>
                  </a:lnTo>
                  <a:lnTo>
                    <a:pt x="66" y="1"/>
                  </a:lnTo>
                  <a:lnTo>
                    <a:pt x="70" y="1"/>
                  </a:lnTo>
                  <a:lnTo>
                    <a:pt x="75" y="1"/>
                  </a:lnTo>
                  <a:lnTo>
                    <a:pt x="79" y="2"/>
                  </a:lnTo>
                  <a:lnTo>
                    <a:pt x="81" y="4"/>
                  </a:lnTo>
                  <a:lnTo>
                    <a:pt x="85" y="4"/>
                  </a:lnTo>
                  <a:lnTo>
                    <a:pt x="89" y="6"/>
                  </a:lnTo>
                  <a:lnTo>
                    <a:pt x="92" y="7"/>
                  </a:lnTo>
                  <a:lnTo>
                    <a:pt x="95" y="8"/>
                  </a:lnTo>
                  <a:lnTo>
                    <a:pt x="97" y="10"/>
                  </a:lnTo>
                  <a:lnTo>
                    <a:pt x="100" y="11"/>
                  </a:lnTo>
                  <a:lnTo>
                    <a:pt x="102" y="13"/>
                  </a:lnTo>
                  <a:lnTo>
                    <a:pt x="105" y="15"/>
                  </a:lnTo>
                  <a:lnTo>
                    <a:pt x="106" y="17"/>
                  </a:lnTo>
                  <a:lnTo>
                    <a:pt x="0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0" name="Freeform 783"/>
            <p:cNvSpPr>
              <a:spLocks/>
            </p:cNvSpPr>
            <p:nvPr/>
          </p:nvSpPr>
          <p:spPr bwMode="auto">
            <a:xfrm>
              <a:off x="1400" y="3555"/>
              <a:ext cx="113" cy="24"/>
            </a:xfrm>
            <a:custGeom>
              <a:avLst/>
              <a:gdLst>
                <a:gd name="T0" fmla="*/ 0 w 113"/>
                <a:gd name="T1" fmla="*/ 23 h 24"/>
                <a:gd name="T2" fmla="*/ 2 w 113"/>
                <a:gd name="T3" fmla="*/ 20 h 24"/>
                <a:gd name="T4" fmla="*/ 4 w 113"/>
                <a:gd name="T5" fmla="*/ 18 h 24"/>
                <a:gd name="T6" fmla="*/ 7 w 113"/>
                <a:gd name="T7" fmla="*/ 15 h 24"/>
                <a:gd name="T8" fmla="*/ 9 w 113"/>
                <a:gd name="T9" fmla="*/ 13 h 24"/>
                <a:gd name="T10" fmla="*/ 12 w 113"/>
                <a:gd name="T11" fmla="*/ 11 h 24"/>
                <a:gd name="T12" fmla="*/ 15 w 113"/>
                <a:gd name="T13" fmla="*/ 9 h 24"/>
                <a:gd name="T14" fmla="*/ 19 w 113"/>
                <a:gd name="T15" fmla="*/ 8 h 24"/>
                <a:gd name="T16" fmla="*/ 22 w 113"/>
                <a:gd name="T17" fmla="*/ 6 h 24"/>
                <a:gd name="T18" fmla="*/ 26 w 113"/>
                <a:gd name="T19" fmla="*/ 5 h 24"/>
                <a:gd name="T20" fmla="*/ 30 w 113"/>
                <a:gd name="T21" fmla="*/ 3 h 24"/>
                <a:gd name="T22" fmla="*/ 34 w 113"/>
                <a:gd name="T23" fmla="*/ 2 h 24"/>
                <a:gd name="T24" fmla="*/ 38 w 113"/>
                <a:gd name="T25" fmla="*/ 2 h 24"/>
                <a:gd name="T26" fmla="*/ 43 w 113"/>
                <a:gd name="T27" fmla="*/ 1 h 24"/>
                <a:gd name="T28" fmla="*/ 47 w 113"/>
                <a:gd name="T29" fmla="*/ 0 h 24"/>
                <a:gd name="T30" fmla="*/ 52 w 113"/>
                <a:gd name="T31" fmla="*/ 0 h 24"/>
                <a:gd name="T32" fmla="*/ 56 w 113"/>
                <a:gd name="T33" fmla="*/ 0 h 24"/>
                <a:gd name="T34" fmla="*/ 61 w 113"/>
                <a:gd name="T35" fmla="*/ 0 h 24"/>
                <a:gd name="T36" fmla="*/ 66 w 113"/>
                <a:gd name="T37" fmla="*/ 0 h 24"/>
                <a:gd name="T38" fmla="*/ 70 w 113"/>
                <a:gd name="T39" fmla="*/ 1 h 24"/>
                <a:gd name="T40" fmla="*/ 74 w 113"/>
                <a:gd name="T41" fmla="*/ 2 h 24"/>
                <a:gd name="T42" fmla="*/ 79 w 113"/>
                <a:gd name="T43" fmla="*/ 2 h 24"/>
                <a:gd name="T44" fmla="*/ 83 w 113"/>
                <a:gd name="T45" fmla="*/ 3 h 24"/>
                <a:gd name="T46" fmla="*/ 86 w 113"/>
                <a:gd name="T47" fmla="*/ 5 h 24"/>
                <a:gd name="T48" fmla="*/ 90 w 113"/>
                <a:gd name="T49" fmla="*/ 6 h 24"/>
                <a:gd name="T50" fmla="*/ 94 w 113"/>
                <a:gd name="T51" fmla="*/ 8 h 24"/>
                <a:gd name="T52" fmla="*/ 97 w 113"/>
                <a:gd name="T53" fmla="*/ 9 h 24"/>
                <a:gd name="T54" fmla="*/ 100 w 113"/>
                <a:gd name="T55" fmla="*/ 11 h 24"/>
                <a:gd name="T56" fmla="*/ 103 w 113"/>
                <a:gd name="T57" fmla="*/ 13 h 24"/>
                <a:gd name="T58" fmla="*/ 106 w 113"/>
                <a:gd name="T59" fmla="*/ 15 h 24"/>
                <a:gd name="T60" fmla="*/ 108 w 113"/>
                <a:gd name="T61" fmla="*/ 18 h 24"/>
                <a:gd name="T62" fmla="*/ 111 w 113"/>
                <a:gd name="T63" fmla="*/ 20 h 24"/>
                <a:gd name="T64" fmla="*/ 112 w 113"/>
                <a:gd name="T65" fmla="*/ 23 h 24"/>
                <a:gd name="T66" fmla="*/ 0 w 113"/>
                <a:gd name="T67" fmla="*/ 23 h 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13"/>
                <a:gd name="T103" fmla="*/ 0 h 24"/>
                <a:gd name="T104" fmla="*/ 113 w 113"/>
                <a:gd name="T105" fmla="*/ 24 h 2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13" h="24">
                  <a:moveTo>
                    <a:pt x="0" y="23"/>
                  </a:moveTo>
                  <a:lnTo>
                    <a:pt x="2" y="20"/>
                  </a:lnTo>
                  <a:lnTo>
                    <a:pt x="4" y="18"/>
                  </a:lnTo>
                  <a:lnTo>
                    <a:pt x="7" y="15"/>
                  </a:lnTo>
                  <a:lnTo>
                    <a:pt x="9" y="13"/>
                  </a:lnTo>
                  <a:lnTo>
                    <a:pt x="12" y="11"/>
                  </a:lnTo>
                  <a:lnTo>
                    <a:pt x="15" y="9"/>
                  </a:lnTo>
                  <a:lnTo>
                    <a:pt x="19" y="8"/>
                  </a:lnTo>
                  <a:lnTo>
                    <a:pt x="22" y="6"/>
                  </a:lnTo>
                  <a:lnTo>
                    <a:pt x="26" y="5"/>
                  </a:lnTo>
                  <a:lnTo>
                    <a:pt x="30" y="3"/>
                  </a:lnTo>
                  <a:lnTo>
                    <a:pt x="34" y="2"/>
                  </a:lnTo>
                  <a:lnTo>
                    <a:pt x="38" y="2"/>
                  </a:lnTo>
                  <a:lnTo>
                    <a:pt x="43" y="1"/>
                  </a:lnTo>
                  <a:lnTo>
                    <a:pt x="47" y="0"/>
                  </a:lnTo>
                  <a:lnTo>
                    <a:pt x="52" y="0"/>
                  </a:lnTo>
                  <a:lnTo>
                    <a:pt x="56" y="0"/>
                  </a:lnTo>
                  <a:lnTo>
                    <a:pt x="61" y="0"/>
                  </a:lnTo>
                  <a:lnTo>
                    <a:pt x="66" y="0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79" y="2"/>
                  </a:lnTo>
                  <a:lnTo>
                    <a:pt x="83" y="3"/>
                  </a:lnTo>
                  <a:lnTo>
                    <a:pt x="86" y="5"/>
                  </a:lnTo>
                  <a:lnTo>
                    <a:pt x="90" y="6"/>
                  </a:lnTo>
                  <a:lnTo>
                    <a:pt x="94" y="8"/>
                  </a:lnTo>
                  <a:lnTo>
                    <a:pt x="97" y="9"/>
                  </a:lnTo>
                  <a:lnTo>
                    <a:pt x="100" y="11"/>
                  </a:lnTo>
                  <a:lnTo>
                    <a:pt x="103" y="13"/>
                  </a:lnTo>
                  <a:lnTo>
                    <a:pt x="106" y="15"/>
                  </a:lnTo>
                  <a:lnTo>
                    <a:pt x="108" y="18"/>
                  </a:lnTo>
                  <a:lnTo>
                    <a:pt x="111" y="20"/>
                  </a:lnTo>
                  <a:lnTo>
                    <a:pt x="112" y="23"/>
                  </a:lnTo>
                  <a:lnTo>
                    <a:pt x="0" y="23"/>
                  </a:lnTo>
                </a:path>
              </a:pathLst>
            </a:custGeom>
            <a:noFill/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1" name="Freeform 784"/>
            <p:cNvSpPr>
              <a:spLocks/>
            </p:cNvSpPr>
            <p:nvPr/>
          </p:nvSpPr>
          <p:spPr bwMode="auto">
            <a:xfrm>
              <a:off x="1403" y="3636"/>
              <a:ext cx="22" cy="52"/>
            </a:xfrm>
            <a:custGeom>
              <a:avLst/>
              <a:gdLst>
                <a:gd name="T0" fmla="*/ 0 w 22"/>
                <a:gd name="T1" fmla="*/ 51 h 52"/>
                <a:gd name="T2" fmla="*/ 0 w 22"/>
                <a:gd name="T3" fmla="*/ 0 h 52"/>
                <a:gd name="T4" fmla="*/ 21 w 22"/>
                <a:gd name="T5" fmla="*/ 0 h 52"/>
                <a:gd name="T6" fmla="*/ 21 w 22"/>
                <a:gd name="T7" fmla="*/ 51 h 52"/>
                <a:gd name="T8" fmla="*/ 0 w 22"/>
                <a:gd name="T9" fmla="*/ 5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52"/>
                <a:gd name="T17" fmla="*/ 22 w 22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52">
                  <a:moveTo>
                    <a:pt x="0" y="51"/>
                  </a:moveTo>
                  <a:lnTo>
                    <a:pt x="0" y="0"/>
                  </a:lnTo>
                  <a:lnTo>
                    <a:pt x="21" y="0"/>
                  </a:lnTo>
                  <a:lnTo>
                    <a:pt x="21" y="51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52" name="Freeform 785"/>
            <p:cNvSpPr>
              <a:spLocks/>
            </p:cNvSpPr>
            <p:nvPr/>
          </p:nvSpPr>
          <p:spPr bwMode="auto">
            <a:xfrm>
              <a:off x="1446" y="3636"/>
              <a:ext cx="22" cy="52"/>
            </a:xfrm>
            <a:custGeom>
              <a:avLst/>
              <a:gdLst>
                <a:gd name="T0" fmla="*/ 0 w 22"/>
                <a:gd name="T1" fmla="*/ 51 h 52"/>
                <a:gd name="T2" fmla="*/ 0 w 22"/>
                <a:gd name="T3" fmla="*/ 0 h 52"/>
                <a:gd name="T4" fmla="*/ 21 w 22"/>
                <a:gd name="T5" fmla="*/ 0 h 52"/>
                <a:gd name="T6" fmla="*/ 21 w 22"/>
                <a:gd name="T7" fmla="*/ 51 h 52"/>
                <a:gd name="T8" fmla="*/ 0 w 22"/>
                <a:gd name="T9" fmla="*/ 5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52"/>
                <a:gd name="T17" fmla="*/ 22 w 22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52">
                  <a:moveTo>
                    <a:pt x="0" y="51"/>
                  </a:moveTo>
                  <a:lnTo>
                    <a:pt x="0" y="0"/>
                  </a:lnTo>
                  <a:lnTo>
                    <a:pt x="21" y="0"/>
                  </a:lnTo>
                  <a:lnTo>
                    <a:pt x="21" y="51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53" name="Freeform 786"/>
            <p:cNvSpPr>
              <a:spLocks/>
            </p:cNvSpPr>
            <p:nvPr/>
          </p:nvSpPr>
          <p:spPr bwMode="auto">
            <a:xfrm>
              <a:off x="1488" y="3636"/>
              <a:ext cx="23" cy="52"/>
            </a:xfrm>
            <a:custGeom>
              <a:avLst/>
              <a:gdLst>
                <a:gd name="T0" fmla="*/ 0 w 23"/>
                <a:gd name="T1" fmla="*/ 51 h 52"/>
                <a:gd name="T2" fmla="*/ 0 w 23"/>
                <a:gd name="T3" fmla="*/ 0 h 52"/>
                <a:gd name="T4" fmla="*/ 22 w 23"/>
                <a:gd name="T5" fmla="*/ 0 h 52"/>
                <a:gd name="T6" fmla="*/ 22 w 23"/>
                <a:gd name="T7" fmla="*/ 51 h 52"/>
                <a:gd name="T8" fmla="*/ 0 w 23"/>
                <a:gd name="T9" fmla="*/ 5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52"/>
                <a:gd name="T17" fmla="*/ 23 w 23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52">
                  <a:moveTo>
                    <a:pt x="0" y="51"/>
                  </a:moveTo>
                  <a:lnTo>
                    <a:pt x="0" y="0"/>
                  </a:lnTo>
                  <a:lnTo>
                    <a:pt x="22" y="0"/>
                  </a:lnTo>
                  <a:lnTo>
                    <a:pt x="22" y="51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54" name="Freeform 787"/>
            <p:cNvSpPr>
              <a:spLocks/>
            </p:cNvSpPr>
            <p:nvPr/>
          </p:nvSpPr>
          <p:spPr bwMode="auto">
            <a:xfrm>
              <a:off x="1285" y="3687"/>
              <a:ext cx="24" cy="4"/>
            </a:xfrm>
            <a:custGeom>
              <a:avLst/>
              <a:gdLst>
                <a:gd name="T0" fmla="*/ 0 w 24"/>
                <a:gd name="T1" fmla="*/ 3 h 4"/>
                <a:gd name="T2" fmla="*/ 0 w 24"/>
                <a:gd name="T3" fmla="*/ 0 h 4"/>
                <a:gd name="T4" fmla="*/ 23 w 24"/>
                <a:gd name="T5" fmla="*/ 0 h 4"/>
                <a:gd name="T6" fmla="*/ 23 w 24"/>
                <a:gd name="T7" fmla="*/ 3 h 4"/>
                <a:gd name="T8" fmla="*/ 0 w 24"/>
                <a:gd name="T9" fmla="*/ 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"/>
                <a:gd name="T16" fmla="*/ 0 h 4"/>
                <a:gd name="T17" fmla="*/ 24 w 24"/>
                <a:gd name="T18" fmla="*/ 4 h 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" h="4">
                  <a:moveTo>
                    <a:pt x="0" y="3"/>
                  </a:moveTo>
                  <a:lnTo>
                    <a:pt x="0" y="0"/>
                  </a:lnTo>
                  <a:lnTo>
                    <a:pt x="23" y="0"/>
                  </a:lnTo>
                  <a:lnTo>
                    <a:pt x="23" y="3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55" name="Freeform 788"/>
            <p:cNvSpPr>
              <a:spLocks/>
            </p:cNvSpPr>
            <p:nvPr/>
          </p:nvSpPr>
          <p:spPr bwMode="auto">
            <a:xfrm>
              <a:off x="1307" y="3687"/>
              <a:ext cx="30" cy="4"/>
            </a:xfrm>
            <a:custGeom>
              <a:avLst/>
              <a:gdLst>
                <a:gd name="T0" fmla="*/ 0 w 30"/>
                <a:gd name="T1" fmla="*/ 3 h 4"/>
                <a:gd name="T2" fmla="*/ 0 w 30"/>
                <a:gd name="T3" fmla="*/ 0 h 4"/>
                <a:gd name="T4" fmla="*/ 29 w 30"/>
                <a:gd name="T5" fmla="*/ 0 h 4"/>
                <a:gd name="T6" fmla="*/ 29 w 30"/>
                <a:gd name="T7" fmla="*/ 3 h 4"/>
                <a:gd name="T8" fmla="*/ 0 w 30"/>
                <a:gd name="T9" fmla="*/ 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4"/>
                <a:gd name="T17" fmla="*/ 30 w 30"/>
                <a:gd name="T18" fmla="*/ 4 h 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4">
                  <a:moveTo>
                    <a:pt x="0" y="3"/>
                  </a:moveTo>
                  <a:lnTo>
                    <a:pt x="0" y="0"/>
                  </a:lnTo>
                  <a:lnTo>
                    <a:pt x="29" y="0"/>
                  </a:lnTo>
                  <a:lnTo>
                    <a:pt x="29" y="3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56" name="Freeform 789"/>
            <p:cNvSpPr>
              <a:spLocks/>
            </p:cNvSpPr>
            <p:nvPr/>
          </p:nvSpPr>
          <p:spPr bwMode="auto">
            <a:xfrm>
              <a:off x="1336" y="3687"/>
              <a:ext cx="59" cy="4"/>
            </a:xfrm>
            <a:custGeom>
              <a:avLst/>
              <a:gdLst>
                <a:gd name="T0" fmla="*/ 0 w 59"/>
                <a:gd name="T1" fmla="*/ 3 h 4"/>
                <a:gd name="T2" fmla="*/ 0 w 59"/>
                <a:gd name="T3" fmla="*/ 0 h 4"/>
                <a:gd name="T4" fmla="*/ 58 w 59"/>
                <a:gd name="T5" fmla="*/ 0 h 4"/>
                <a:gd name="T6" fmla="*/ 58 w 59"/>
                <a:gd name="T7" fmla="*/ 3 h 4"/>
                <a:gd name="T8" fmla="*/ 0 w 59"/>
                <a:gd name="T9" fmla="*/ 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9"/>
                <a:gd name="T16" fmla="*/ 0 h 4"/>
                <a:gd name="T17" fmla="*/ 59 w 59"/>
                <a:gd name="T18" fmla="*/ 4 h 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9" h="4">
                  <a:moveTo>
                    <a:pt x="0" y="3"/>
                  </a:moveTo>
                  <a:lnTo>
                    <a:pt x="0" y="0"/>
                  </a:lnTo>
                  <a:lnTo>
                    <a:pt x="58" y="0"/>
                  </a:lnTo>
                  <a:lnTo>
                    <a:pt x="58" y="3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57" name="Freeform 790"/>
            <p:cNvSpPr>
              <a:spLocks/>
            </p:cNvSpPr>
            <p:nvPr/>
          </p:nvSpPr>
          <p:spPr bwMode="auto">
            <a:xfrm>
              <a:off x="1603" y="3687"/>
              <a:ext cx="25" cy="4"/>
            </a:xfrm>
            <a:custGeom>
              <a:avLst/>
              <a:gdLst>
                <a:gd name="T0" fmla="*/ 0 w 25"/>
                <a:gd name="T1" fmla="*/ 3 h 4"/>
                <a:gd name="T2" fmla="*/ 0 w 25"/>
                <a:gd name="T3" fmla="*/ 0 h 4"/>
                <a:gd name="T4" fmla="*/ 24 w 25"/>
                <a:gd name="T5" fmla="*/ 0 h 4"/>
                <a:gd name="T6" fmla="*/ 24 w 25"/>
                <a:gd name="T7" fmla="*/ 3 h 4"/>
                <a:gd name="T8" fmla="*/ 0 w 25"/>
                <a:gd name="T9" fmla="*/ 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4"/>
                <a:gd name="T17" fmla="*/ 25 w 25"/>
                <a:gd name="T18" fmla="*/ 4 h 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4">
                  <a:moveTo>
                    <a:pt x="0" y="3"/>
                  </a:moveTo>
                  <a:lnTo>
                    <a:pt x="0" y="0"/>
                  </a:lnTo>
                  <a:lnTo>
                    <a:pt x="24" y="0"/>
                  </a:lnTo>
                  <a:lnTo>
                    <a:pt x="24" y="3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58" name="Freeform 791"/>
            <p:cNvSpPr>
              <a:spLocks/>
            </p:cNvSpPr>
            <p:nvPr/>
          </p:nvSpPr>
          <p:spPr bwMode="auto">
            <a:xfrm>
              <a:off x="1576" y="3687"/>
              <a:ext cx="30" cy="4"/>
            </a:xfrm>
            <a:custGeom>
              <a:avLst/>
              <a:gdLst>
                <a:gd name="T0" fmla="*/ 0 w 30"/>
                <a:gd name="T1" fmla="*/ 3 h 4"/>
                <a:gd name="T2" fmla="*/ 0 w 30"/>
                <a:gd name="T3" fmla="*/ 0 h 4"/>
                <a:gd name="T4" fmla="*/ 29 w 30"/>
                <a:gd name="T5" fmla="*/ 0 h 4"/>
                <a:gd name="T6" fmla="*/ 29 w 30"/>
                <a:gd name="T7" fmla="*/ 3 h 4"/>
                <a:gd name="T8" fmla="*/ 0 w 30"/>
                <a:gd name="T9" fmla="*/ 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4"/>
                <a:gd name="T17" fmla="*/ 30 w 30"/>
                <a:gd name="T18" fmla="*/ 4 h 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4">
                  <a:moveTo>
                    <a:pt x="0" y="3"/>
                  </a:moveTo>
                  <a:lnTo>
                    <a:pt x="0" y="0"/>
                  </a:lnTo>
                  <a:lnTo>
                    <a:pt x="29" y="0"/>
                  </a:lnTo>
                  <a:lnTo>
                    <a:pt x="29" y="3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59" name="Freeform 792"/>
            <p:cNvSpPr>
              <a:spLocks/>
            </p:cNvSpPr>
            <p:nvPr/>
          </p:nvSpPr>
          <p:spPr bwMode="auto">
            <a:xfrm>
              <a:off x="1518" y="3687"/>
              <a:ext cx="59" cy="4"/>
            </a:xfrm>
            <a:custGeom>
              <a:avLst/>
              <a:gdLst>
                <a:gd name="T0" fmla="*/ 0 w 59"/>
                <a:gd name="T1" fmla="*/ 3 h 4"/>
                <a:gd name="T2" fmla="*/ 0 w 59"/>
                <a:gd name="T3" fmla="*/ 0 h 4"/>
                <a:gd name="T4" fmla="*/ 58 w 59"/>
                <a:gd name="T5" fmla="*/ 0 h 4"/>
                <a:gd name="T6" fmla="*/ 58 w 59"/>
                <a:gd name="T7" fmla="*/ 3 h 4"/>
                <a:gd name="T8" fmla="*/ 0 w 59"/>
                <a:gd name="T9" fmla="*/ 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9"/>
                <a:gd name="T16" fmla="*/ 0 h 4"/>
                <a:gd name="T17" fmla="*/ 59 w 59"/>
                <a:gd name="T18" fmla="*/ 4 h 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9" h="4">
                  <a:moveTo>
                    <a:pt x="0" y="3"/>
                  </a:moveTo>
                  <a:lnTo>
                    <a:pt x="0" y="0"/>
                  </a:lnTo>
                  <a:lnTo>
                    <a:pt x="58" y="0"/>
                  </a:lnTo>
                  <a:lnTo>
                    <a:pt x="58" y="3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60" name="Freeform 793"/>
            <p:cNvSpPr>
              <a:spLocks/>
            </p:cNvSpPr>
            <p:nvPr/>
          </p:nvSpPr>
          <p:spPr bwMode="auto">
            <a:xfrm>
              <a:off x="1364" y="3644"/>
              <a:ext cx="13" cy="35"/>
            </a:xfrm>
            <a:custGeom>
              <a:avLst/>
              <a:gdLst>
                <a:gd name="T0" fmla="*/ 0 w 13"/>
                <a:gd name="T1" fmla="*/ 34 h 35"/>
                <a:gd name="T2" fmla="*/ 0 w 13"/>
                <a:gd name="T3" fmla="*/ 0 h 35"/>
                <a:gd name="T4" fmla="*/ 12 w 13"/>
                <a:gd name="T5" fmla="*/ 0 h 35"/>
                <a:gd name="T6" fmla="*/ 12 w 13"/>
                <a:gd name="T7" fmla="*/ 34 h 35"/>
                <a:gd name="T8" fmla="*/ 0 w 13"/>
                <a:gd name="T9" fmla="*/ 3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35"/>
                <a:gd name="T17" fmla="*/ 13 w 13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35">
                  <a:moveTo>
                    <a:pt x="0" y="34"/>
                  </a:moveTo>
                  <a:lnTo>
                    <a:pt x="0" y="0"/>
                  </a:lnTo>
                  <a:lnTo>
                    <a:pt x="12" y="0"/>
                  </a:lnTo>
                  <a:lnTo>
                    <a:pt x="12" y="34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61" name="Freeform 794"/>
            <p:cNvSpPr>
              <a:spLocks/>
            </p:cNvSpPr>
            <p:nvPr/>
          </p:nvSpPr>
          <p:spPr bwMode="auto">
            <a:xfrm>
              <a:off x="1534" y="3644"/>
              <a:ext cx="13" cy="35"/>
            </a:xfrm>
            <a:custGeom>
              <a:avLst/>
              <a:gdLst>
                <a:gd name="T0" fmla="*/ 0 w 13"/>
                <a:gd name="T1" fmla="*/ 34 h 35"/>
                <a:gd name="T2" fmla="*/ 0 w 13"/>
                <a:gd name="T3" fmla="*/ 0 h 35"/>
                <a:gd name="T4" fmla="*/ 12 w 13"/>
                <a:gd name="T5" fmla="*/ 0 h 35"/>
                <a:gd name="T6" fmla="*/ 12 w 13"/>
                <a:gd name="T7" fmla="*/ 34 h 35"/>
                <a:gd name="T8" fmla="*/ 0 w 13"/>
                <a:gd name="T9" fmla="*/ 3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35"/>
                <a:gd name="T17" fmla="*/ 13 w 13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35">
                  <a:moveTo>
                    <a:pt x="0" y="34"/>
                  </a:moveTo>
                  <a:lnTo>
                    <a:pt x="0" y="0"/>
                  </a:lnTo>
                  <a:lnTo>
                    <a:pt x="12" y="0"/>
                  </a:lnTo>
                  <a:lnTo>
                    <a:pt x="12" y="34"/>
                  </a:lnTo>
                  <a:lnTo>
                    <a:pt x="0" y="34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62" name="Freeform 795"/>
            <p:cNvSpPr>
              <a:spLocks/>
            </p:cNvSpPr>
            <p:nvPr/>
          </p:nvSpPr>
          <p:spPr bwMode="auto">
            <a:xfrm>
              <a:off x="1322" y="3645"/>
              <a:ext cx="13" cy="20"/>
            </a:xfrm>
            <a:custGeom>
              <a:avLst/>
              <a:gdLst>
                <a:gd name="T0" fmla="*/ 0 w 13"/>
                <a:gd name="T1" fmla="*/ 19 h 20"/>
                <a:gd name="T2" fmla="*/ 0 w 13"/>
                <a:gd name="T3" fmla="*/ 0 h 20"/>
                <a:gd name="T4" fmla="*/ 12 w 13"/>
                <a:gd name="T5" fmla="*/ 0 h 20"/>
                <a:gd name="T6" fmla="*/ 12 w 13"/>
                <a:gd name="T7" fmla="*/ 19 h 20"/>
                <a:gd name="T8" fmla="*/ 0 w 13"/>
                <a:gd name="T9" fmla="*/ 1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20"/>
                <a:gd name="T17" fmla="*/ 13 w 13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20">
                  <a:moveTo>
                    <a:pt x="0" y="19"/>
                  </a:moveTo>
                  <a:lnTo>
                    <a:pt x="0" y="0"/>
                  </a:lnTo>
                  <a:lnTo>
                    <a:pt x="12" y="0"/>
                  </a:lnTo>
                  <a:lnTo>
                    <a:pt x="12" y="19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63" name="Freeform 796"/>
            <p:cNvSpPr>
              <a:spLocks/>
            </p:cNvSpPr>
            <p:nvPr/>
          </p:nvSpPr>
          <p:spPr bwMode="auto">
            <a:xfrm>
              <a:off x="1578" y="3645"/>
              <a:ext cx="13" cy="20"/>
            </a:xfrm>
            <a:custGeom>
              <a:avLst/>
              <a:gdLst>
                <a:gd name="T0" fmla="*/ 0 w 13"/>
                <a:gd name="T1" fmla="*/ 19 h 20"/>
                <a:gd name="T2" fmla="*/ 0 w 13"/>
                <a:gd name="T3" fmla="*/ 0 h 20"/>
                <a:gd name="T4" fmla="*/ 12 w 13"/>
                <a:gd name="T5" fmla="*/ 0 h 20"/>
                <a:gd name="T6" fmla="*/ 12 w 13"/>
                <a:gd name="T7" fmla="*/ 19 h 20"/>
                <a:gd name="T8" fmla="*/ 0 w 13"/>
                <a:gd name="T9" fmla="*/ 1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20"/>
                <a:gd name="T17" fmla="*/ 13 w 13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20">
                  <a:moveTo>
                    <a:pt x="0" y="19"/>
                  </a:moveTo>
                  <a:lnTo>
                    <a:pt x="0" y="0"/>
                  </a:lnTo>
                  <a:lnTo>
                    <a:pt x="12" y="0"/>
                  </a:lnTo>
                  <a:lnTo>
                    <a:pt x="12" y="19"/>
                  </a:lnTo>
                  <a:lnTo>
                    <a:pt x="0" y="19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64" name="Freeform 797"/>
            <p:cNvSpPr>
              <a:spLocks/>
            </p:cNvSpPr>
            <p:nvPr/>
          </p:nvSpPr>
          <p:spPr bwMode="auto">
            <a:xfrm>
              <a:off x="1300" y="3658"/>
              <a:ext cx="10" cy="30"/>
            </a:xfrm>
            <a:custGeom>
              <a:avLst/>
              <a:gdLst>
                <a:gd name="T0" fmla="*/ 0 w 10"/>
                <a:gd name="T1" fmla="*/ 29 h 30"/>
                <a:gd name="T2" fmla="*/ 0 w 10"/>
                <a:gd name="T3" fmla="*/ 0 h 30"/>
                <a:gd name="T4" fmla="*/ 9 w 10"/>
                <a:gd name="T5" fmla="*/ 0 h 30"/>
                <a:gd name="T6" fmla="*/ 9 w 10"/>
                <a:gd name="T7" fmla="*/ 29 h 30"/>
                <a:gd name="T8" fmla="*/ 0 w 10"/>
                <a:gd name="T9" fmla="*/ 2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30"/>
                <a:gd name="T17" fmla="*/ 10 w 10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30">
                  <a:moveTo>
                    <a:pt x="0" y="29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9" y="29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65" name="Freeform 798"/>
            <p:cNvSpPr>
              <a:spLocks/>
            </p:cNvSpPr>
            <p:nvPr/>
          </p:nvSpPr>
          <p:spPr bwMode="auto">
            <a:xfrm>
              <a:off x="1603" y="3658"/>
              <a:ext cx="10" cy="30"/>
            </a:xfrm>
            <a:custGeom>
              <a:avLst/>
              <a:gdLst>
                <a:gd name="T0" fmla="*/ 0 w 10"/>
                <a:gd name="T1" fmla="*/ 29 h 30"/>
                <a:gd name="T2" fmla="*/ 0 w 10"/>
                <a:gd name="T3" fmla="*/ 0 h 30"/>
                <a:gd name="T4" fmla="*/ 9 w 10"/>
                <a:gd name="T5" fmla="*/ 0 h 30"/>
                <a:gd name="T6" fmla="*/ 9 w 10"/>
                <a:gd name="T7" fmla="*/ 29 h 30"/>
                <a:gd name="T8" fmla="*/ 0 w 10"/>
                <a:gd name="T9" fmla="*/ 29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30"/>
                <a:gd name="T17" fmla="*/ 10 w 10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30">
                  <a:moveTo>
                    <a:pt x="0" y="29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9" y="29"/>
                  </a:lnTo>
                  <a:lnTo>
                    <a:pt x="0" y="29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466" name="Freeform 799"/>
            <p:cNvSpPr>
              <a:spLocks/>
            </p:cNvSpPr>
            <p:nvPr/>
          </p:nvSpPr>
          <p:spPr bwMode="auto">
            <a:xfrm>
              <a:off x="1515" y="3701"/>
              <a:ext cx="4" cy="7"/>
            </a:xfrm>
            <a:custGeom>
              <a:avLst/>
              <a:gdLst>
                <a:gd name="T0" fmla="*/ 3 w 4"/>
                <a:gd name="T1" fmla="*/ 5 h 7"/>
                <a:gd name="T2" fmla="*/ 3 w 4"/>
                <a:gd name="T3" fmla="*/ 5 h 7"/>
                <a:gd name="T4" fmla="*/ 3 w 4"/>
                <a:gd name="T5" fmla="*/ 5 h 7"/>
                <a:gd name="T6" fmla="*/ 2 w 4"/>
                <a:gd name="T7" fmla="*/ 6 h 7"/>
                <a:gd name="T8" fmla="*/ 2 w 4"/>
                <a:gd name="T9" fmla="*/ 6 h 7"/>
                <a:gd name="T10" fmla="*/ 2 w 4"/>
                <a:gd name="T11" fmla="*/ 6 h 7"/>
                <a:gd name="T12" fmla="*/ 2 w 4"/>
                <a:gd name="T13" fmla="*/ 6 h 7"/>
                <a:gd name="T14" fmla="*/ 1 w 4"/>
                <a:gd name="T15" fmla="*/ 6 h 7"/>
                <a:gd name="T16" fmla="*/ 1 w 4"/>
                <a:gd name="T17" fmla="*/ 6 h 7"/>
                <a:gd name="T18" fmla="*/ 1 w 4"/>
                <a:gd name="T19" fmla="*/ 6 h 7"/>
                <a:gd name="T20" fmla="*/ 1 w 4"/>
                <a:gd name="T21" fmla="*/ 5 h 7"/>
                <a:gd name="T22" fmla="*/ 1 w 4"/>
                <a:gd name="T23" fmla="*/ 1 h 7"/>
                <a:gd name="T24" fmla="*/ 1 w 4"/>
                <a:gd name="T25" fmla="*/ 1 h 7"/>
                <a:gd name="T26" fmla="*/ 1 w 4"/>
                <a:gd name="T27" fmla="*/ 1 h 7"/>
                <a:gd name="T28" fmla="*/ 1 w 4"/>
                <a:gd name="T29" fmla="*/ 0 h 7"/>
                <a:gd name="T30" fmla="*/ 0 w 4"/>
                <a:gd name="T31" fmla="*/ 0 h 7"/>
                <a:gd name="T32" fmla="*/ 0 w 4"/>
                <a:gd name="T33" fmla="*/ 1 h 7"/>
                <a:gd name="T34" fmla="*/ 0 w 4"/>
                <a:gd name="T35" fmla="*/ 1 h 7"/>
                <a:gd name="T36" fmla="*/ 0 w 4"/>
                <a:gd name="T37" fmla="*/ 1 h 7"/>
                <a:gd name="T38" fmla="*/ 0 w 4"/>
                <a:gd name="T39" fmla="*/ 2 h 7"/>
                <a:gd name="T40" fmla="*/ 0 w 4"/>
                <a:gd name="T41" fmla="*/ 5 h 7"/>
                <a:gd name="T42" fmla="*/ 0 w 4"/>
                <a:gd name="T43" fmla="*/ 6 h 7"/>
                <a:gd name="T44" fmla="*/ 0 w 4"/>
                <a:gd name="T45" fmla="*/ 6 h 7"/>
                <a:gd name="T46" fmla="*/ 0 w 4"/>
                <a:gd name="T47" fmla="*/ 6 h 7"/>
                <a:gd name="T48" fmla="*/ 3 w 4"/>
                <a:gd name="T49" fmla="*/ 6 h 7"/>
                <a:gd name="T50" fmla="*/ 3 w 4"/>
                <a:gd name="T51" fmla="*/ 5 h 7"/>
                <a:gd name="T52" fmla="*/ 3 w 4"/>
                <a:gd name="T53" fmla="*/ 5 h 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4"/>
                <a:gd name="T82" fmla="*/ 0 h 7"/>
                <a:gd name="T83" fmla="*/ 4 w 4"/>
                <a:gd name="T84" fmla="*/ 7 h 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4" h="7">
                  <a:moveTo>
                    <a:pt x="3" y="5"/>
                  </a:moveTo>
                  <a:lnTo>
                    <a:pt x="3" y="5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6"/>
                  </a:lnTo>
                  <a:lnTo>
                    <a:pt x="3" y="6"/>
                  </a:lnTo>
                  <a:lnTo>
                    <a:pt x="3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7" name="Freeform 800"/>
            <p:cNvSpPr>
              <a:spLocks/>
            </p:cNvSpPr>
            <p:nvPr/>
          </p:nvSpPr>
          <p:spPr bwMode="auto">
            <a:xfrm>
              <a:off x="1334" y="3701"/>
              <a:ext cx="9" cy="8"/>
            </a:xfrm>
            <a:custGeom>
              <a:avLst/>
              <a:gdLst>
                <a:gd name="T0" fmla="*/ 7 w 9"/>
                <a:gd name="T1" fmla="*/ 2 h 8"/>
                <a:gd name="T2" fmla="*/ 7 w 9"/>
                <a:gd name="T3" fmla="*/ 1 h 8"/>
                <a:gd name="T4" fmla="*/ 7 w 9"/>
                <a:gd name="T5" fmla="*/ 1 h 8"/>
                <a:gd name="T6" fmla="*/ 8 w 9"/>
                <a:gd name="T7" fmla="*/ 1 h 8"/>
                <a:gd name="T8" fmla="*/ 8 w 9"/>
                <a:gd name="T9" fmla="*/ 0 h 8"/>
                <a:gd name="T10" fmla="*/ 6 w 9"/>
                <a:gd name="T11" fmla="*/ 0 h 8"/>
                <a:gd name="T12" fmla="*/ 4 w 9"/>
                <a:gd name="T13" fmla="*/ 5 h 8"/>
                <a:gd name="T14" fmla="*/ 2 w 9"/>
                <a:gd name="T15" fmla="*/ 0 h 8"/>
                <a:gd name="T16" fmla="*/ 0 w 9"/>
                <a:gd name="T17" fmla="*/ 0 h 8"/>
                <a:gd name="T18" fmla="*/ 0 w 9"/>
                <a:gd name="T19" fmla="*/ 1 h 8"/>
                <a:gd name="T20" fmla="*/ 1 w 9"/>
                <a:gd name="T21" fmla="*/ 1 h 8"/>
                <a:gd name="T22" fmla="*/ 1 w 9"/>
                <a:gd name="T23" fmla="*/ 1 h 8"/>
                <a:gd name="T24" fmla="*/ 1 w 9"/>
                <a:gd name="T25" fmla="*/ 1 h 8"/>
                <a:gd name="T26" fmla="*/ 1 w 9"/>
                <a:gd name="T27" fmla="*/ 2 h 8"/>
                <a:gd name="T28" fmla="*/ 1 w 9"/>
                <a:gd name="T29" fmla="*/ 5 h 8"/>
                <a:gd name="T30" fmla="*/ 1 w 9"/>
                <a:gd name="T31" fmla="*/ 6 h 8"/>
                <a:gd name="T32" fmla="*/ 1 w 9"/>
                <a:gd name="T33" fmla="*/ 6 h 8"/>
                <a:gd name="T34" fmla="*/ 0 w 9"/>
                <a:gd name="T35" fmla="*/ 6 h 8"/>
                <a:gd name="T36" fmla="*/ 0 w 9"/>
                <a:gd name="T37" fmla="*/ 7 h 8"/>
                <a:gd name="T38" fmla="*/ 2 w 9"/>
                <a:gd name="T39" fmla="*/ 7 h 8"/>
                <a:gd name="T40" fmla="*/ 2 w 9"/>
                <a:gd name="T41" fmla="*/ 6 h 8"/>
                <a:gd name="T42" fmla="*/ 2 w 9"/>
                <a:gd name="T43" fmla="*/ 6 h 8"/>
                <a:gd name="T44" fmla="*/ 2 w 9"/>
                <a:gd name="T45" fmla="*/ 6 h 8"/>
                <a:gd name="T46" fmla="*/ 1 w 9"/>
                <a:gd name="T47" fmla="*/ 6 h 8"/>
                <a:gd name="T48" fmla="*/ 1 w 9"/>
                <a:gd name="T49" fmla="*/ 5 h 8"/>
                <a:gd name="T50" fmla="*/ 1 w 9"/>
                <a:gd name="T51" fmla="*/ 1 h 8"/>
                <a:gd name="T52" fmla="*/ 3 w 9"/>
                <a:gd name="T53" fmla="*/ 7 h 8"/>
                <a:gd name="T54" fmla="*/ 4 w 9"/>
                <a:gd name="T55" fmla="*/ 7 h 8"/>
                <a:gd name="T56" fmla="*/ 6 w 9"/>
                <a:gd name="T57" fmla="*/ 1 h 8"/>
                <a:gd name="T58" fmla="*/ 6 w 9"/>
                <a:gd name="T59" fmla="*/ 5 h 8"/>
                <a:gd name="T60" fmla="*/ 6 w 9"/>
                <a:gd name="T61" fmla="*/ 6 h 8"/>
                <a:gd name="T62" fmla="*/ 6 w 9"/>
                <a:gd name="T63" fmla="*/ 6 h 8"/>
                <a:gd name="T64" fmla="*/ 6 w 9"/>
                <a:gd name="T65" fmla="*/ 6 h 8"/>
                <a:gd name="T66" fmla="*/ 6 w 9"/>
                <a:gd name="T67" fmla="*/ 7 h 8"/>
                <a:gd name="T68" fmla="*/ 8 w 9"/>
                <a:gd name="T69" fmla="*/ 7 h 8"/>
                <a:gd name="T70" fmla="*/ 8 w 9"/>
                <a:gd name="T71" fmla="*/ 6 h 8"/>
                <a:gd name="T72" fmla="*/ 7 w 9"/>
                <a:gd name="T73" fmla="*/ 6 h 8"/>
                <a:gd name="T74" fmla="*/ 7 w 9"/>
                <a:gd name="T75" fmla="*/ 6 h 8"/>
                <a:gd name="T76" fmla="*/ 7 w 9"/>
                <a:gd name="T77" fmla="*/ 5 h 8"/>
                <a:gd name="T78" fmla="*/ 7 w 9"/>
                <a:gd name="T79" fmla="*/ 2 h 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9"/>
                <a:gd name="T121" fmla="*/ 0 h 8"/>
                <a:gd name="T122" fmla="*/ 9 w 9"/>
                <a:gd name="T123" fmla="*/ 8 h 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9" h="8">
                  <a:moveTo>
                    <a:pt x="7" y="2"/>
                  </a:moveTo>
                  <a:lnTo>
                    <a:pt x="7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5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1"/>
                  </a:lnTo>
                  <a:lnTo>
                    <a:pt x="3" y="7"/>
                  </a:lnTo>
                  <a:lnTo>
                    <a:pt x="4" y="7"/>
                  </a:lnTo>
                  <a:lnTo>
                    <a:pt x="6" y="1"/>
                  </a:lnTo>
                  <a:lnTo>
                    <a:pt x="6" y="5"/>
                  </a:lnTo>
                  <a:lnTo>
                    <a:pt x="6" y="6"/>
                  </a:lnTo>
                  <a:lnTo>
                    <a:pt x="6" y="7"/>
                  </a:lnTo>
                  <a:lnTo>
                    <a:pt x="8" y="7"/>
                  </a:lnTo>
                  <a:lnTo>
                    <a:pt x="8" y="6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8" name="Freeform 801"/>
            <p:cNvSpPr>
              <a:spLocks/>
            </p:cNvSpPr>
            <p:nvPr/>
          </p:nvSpPr>
          <p:spPr bwMode="auto">
            <a:xfrm>
              <a:off x="1386" y="3701"/>
              <a:ext cx="7" cy="8"/>
            </a:xfrm>
            <a:custGeom>
              <a:avLst/>
              <a:gdLst>
                <a:gd name="T0" fmla="*/ 2 w 7"/>
                <a:gd name="T1" fmla="*/ 0 h 8"/>
                <a:gd name="T2" fmla="*/ 0 w 7"/>
                <a:gd name="T3" fmla="*/ 0 h 8"/>
                <a:gd name="T4" fmla="*/ 0 w 7"/>
                <a:gd name="T5" fmla="*/ 1 h 8"/>
                <a:gd name="T6" fmla="*/ 1 w 7"/>
                <a:gd name="T7" fmla="*/ 1 h 8"/>
                <a:gd name="T8" fmla="*/ 1 w 7"/>
                <a:gd name="T9" fmla="*/ 1 h 8"/>
                <a:gd name="T10" fmla="*/ 1 w 7"/>
                <a:gd name="T11" fmla="*/ 2 h 8"/>
                <a:gd name="T12" fmla="*/ 1 w 7"/>
                <a:gd name="T13" fmla="*/ 5 h 8"/>
                <a:gd name="T14" fmla="*/ 1 w 7"/>
                <a:gd name="T15" fmla="*/ 6 h 8"/>
                <a:gd name="T16" fmla="*/ 1 w 7"/>
                <a:gd name="T17" fmla="*/ 6 h 8"/>
                <a:gd name="T18" fmla="*/ 0 w 7"/>
                <a:gd name="T19" fmla="*/ 6 h 8"/>
                <a:gd name="T20" fmla="*/ 0 w 7"/>
                <a:gd name="T21" fmla="*/ 7 h 8"/>
                <a:gd name="T22" fmla="*/ 2 w 7"/>
                <a:gd name="T23" fmla="*/ 7 h 8"/>
                <a:gd name="T24" fmla="*/ 2 w 7"/>
                <a:gd name="T25" fmla="*/ 6 h 8"/>
                <a:gd name="T26" fmla="*/ 2 w 7"/>
                <a:gd name="T27" fmla="*/ 6 h 8"/>
                <a:gd name="T28" fmla="*/ 2 w 7"/>
                <a:gd name="T29" fmla="*/ 6 h 8"/>
                <a:gd name="T30" fmla="*/ 1 w 7"/>
                <a:gd name="T31" fmla="*/ 6 h 8"/>
                <a:gd name="T32" fmla="*/ 1 w 7"/>
                <a:gd name="T33" fmla="*/ 5 h 8"/>
                <a:gd name="T34" fmla="*/ 1 w 7"/>
                <a:gd name="T35" fmla="*/ 1 h 8"/>
                <a:gd name="T36" fmla="*/ 5 w 7"/>
                <a:gd name="T37" fmla="*/ 7 h 8"/>
                <a:gd name="T38" fmla="*/ 5 w 7"/>
                <a:gd name="T39" fmla="*/ 7 h 8"/>
                <a:gd name="T40" fmla="*/ 5 w 7"/>
                <a:gd name="T41" fmla="*/ 1 h 8"/>
                <a:gd name="T42" fmla="*/ 5 w 7"/>
                <a:gd name="T43" fmla="*/ 1 h 8"/>
                <a:gd name="T44" fmla="*/ 6 w 7"/>
                <a:gd name="T45" fmla="*/ 1 h 8"/>
                <a:gd name="T46" fmla="*/ 6 w 7"/>
                <a:gd name="T47" fmla="*/ 1 h 8"/>
                <a:gd name="T48" fmla="*/ 6 w 7"/>
                <a:gd name="T49" fmla="*/ 0 h 8"/>
                <a:gd name="T50" fmla="*/ 4 w 7"/>
                <a:gd name="T51" fmla="*/ 0 h 8"/>
                <a:gd name="T52" fmla="*/ 4 w 7"/>
                <a:gd name="T53" fmla="*/ 1 h 8"/>
                <a:gd name="T54" fmla="*/ 5 w 7"/>
                <a:gd name="T55" fmla="*/ 1 h 8"/>
                <a:gd name="T56" fmla="*/ 5 w 7"/>
                <a:gd name="T57" fmla="*/ 1 h 8"/>
                <a:gd name="T58" fmla="*/ 5 w 7"/>
                <a:gd name="T59" fmla="*/ 2 h 8"/>
                <a:gd name="T60" fmla="*/ 5 w 7"/>
                <a:gd name="T61" fmla="*/ 5 h 8"/>
                <a:gd name="T62" fmla="*/ 2 w 7"/>
                <a:gd name="T63" fmla="*/ 0 h 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"/>
                <a:gd name="T97" fmla="*/ 0 h 8"/>
                <a:gd name="T98" fmla="*/ 7 w 7"/>
                <a:gd name="T99" fmla="*/ 8 h 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" h="8">
                  <a:moveTo>
                    <a:pt x="2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1"/>
                  </a:lnTo>
                  <a:lnTo>
                    <a:pt x="5" y="7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2"/>
                  </a:lnTo>
                  <a:lnTo>
                    <a:pt x="5" y="5"/>
                  </a:lnTo>
                  <a:lnTo>
                    <a:pt x="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9" name="Freeform 802"/>
            <p:cNvSpPr>
              <a:spLocks/>
            </p:cNvSpPr>
            <p:nvPr/>
          </p:nvSpPr>
          <p:spPr bwMode="auto">
            <a:xfrm>
              <a:off x="1528" y="3745"/>
              <a:ext cx="12" cy="14"/>
            </a:xfrm>
            <a:custGeom>
              <a:avLst/>
              <a:gdLst>
                <a:gd name="T0" fmla="*/ 4 w 12"/>
                <a:gd name="T1" fmla="*/ 0 h 14"/>
                <a:gd name="T2" fmla="*/ 3 w 12"/>
                <a:gd name="T3" fmla="*/ 1 h 14"/>
                <a:gd name="T4" fmla="*/ 2 w 12"/>
                <a:gd name="T5" fmla="*/ 1 h 14"/>
                <a:gd name="T6" fmla="*/ 1 w 12"/>
                <a:gd name="T7" fmla="*/ 2 h 14"/>
                <a:gd name="T8" fmla="*/ 1 w 12"/>
                <a:gd name="T9" fmla="*/ 3 h 14"/>
                <a:gd name="T10" fmla="*/ 0 w 12"/>
                <a:gd name="T11" fmla="*/ 3 h 14"/>
                <a:gd name="T12" fmla="*/ 0 w 12"/>
                <a:gd name="T13" fmla="*/ 5 h 14"/>
                <a:gd name="T14" fmla="*/ 0 w 12"/>
                <a:gd name="T15" fmla="*/ 6 h 14"/>
                <a:gd name="T16" fmla="*/ 1 w 12"/>
                <a:gd name="T17" fmla="*/ 7 h 14"/>
                <a:gd name="T18" fmla="*/ 2 w 12"/>
                <a:gd name="T19" fmla="*/ 8 h 14"/>
                <a:gd name="T20" fmla="*/ 3 w 12"/>
                <a:gd name="T21" fmla="*/ 8 h 14"/>
                <a:gd name="T22" fmla="*/ 5 w 12"/>
                <a:gd name="T23" fmla="*/ 8 h 14"/>
                <a:gd name="T24" fmla="*/ 6 w 12"/>
                <a:gd name="T25" fmla="*/ 7 h 14"/>
                <a:gd name="T26" fmla="*/ 7 w 12"/>
                <a:gd name="T27" fmla="*/ 7 h 14"/>
                <a:gd name="T28" fmla="*/ 8 w 12"/>
                <a:gd name="T29" fmla="*/ 6 h 14"/>
                <a:gd name="T30" fmla="*/ 10 w 12"/>
                <a:gd name="T31" fmla="*/ 8 h 14"/>
                <a:gd name="T32" fmla="*/ 10 w 12"/>
                <a:gd name="T33" fmla="*/ 9 h 14"/>
                <a:gd name="T34" fmla="*/ 10 w 12"/>
                <a:gd name="T35" fmla="*/ 10 h 14"/>
                <a:gd name="T36" fmla="*/ 8 w 12"/>
                <a:gd name="T37" fmla="*/ 11 h 14"/>
                <a:gd name="T38" fmla="*/ 7 w 12"/>
                <a:gd name="T39" fmla="*/ 11 h 14"/>
                <a:gd name="T40" fmla="*/ 6 w 12"/>
                <a:gd name="T41" fmla="*/ 12 h 14"/>
                <a:gd name="T42" fmla="*/ 6 w 12"/>
                <a:gd name="T43" fmla="*/ 11 h 14"/>
                <a:gd name="T44" fmla="*/ 5 w 12"/>
                <a:gd name="T45" fmla="*/ 11 h 14"/>
                <a:gd name="T46" fmla="*/ 4 w 12"/>
                <a:gd name="T47" fmla="*/ 12 h 14"/>
                <a:gd name="T48" fmla="*/ 7 w 12"/>
                <a:gd name="T49" fmla="*/ 12 h 14"/>
                <a:gd name="T50" fmla="*/ 8 w 12"/>
                <a:gd name="T51" fmla="*/ 12 h 14"/>
                <a:gd name="T52" fmla="*/ 9 w 12"/>
                <a:gd name="T53" fmla="*/ 12 h 14"/>
                <a:gd name="T54" fmla="*/ 10 w 12"/>
                <a:gd name="T55" fmla="*/ 10 h 14"/>
                <a:gd name="T56" fmla="*/ 10 w 12"/>
                <a:gd name="T57" fmla="*/ 10 h 14"/>
                <a:gd name="T58" fmla="*/ 11 w 12"/>
                <a:gd name="T59" fmla="*/ 9 h 14"/>
                <a:gd name="T60" fmla="*/ 11 w 12"/>
                <a:gd name="T61" fmla="*/ 8 h 14"/>
                <a:gd name="T62" fmla="*/ 10 w 12"/>
                <a:gd name="T63" fmla="*/ 7 h 14"/>
                <a:gd name="T64" fmla="*/ 10 w 12"/>
                <a:gd name="T65" fmla="*/ 5 h 14"/>
                <a:gd name="T66" fmla="*/ 8 w 12"/>
                <a:gd name="T67" fmla="*/ 5 h 14"/>
                <a:gd name="T68" fmla="*/ 7 w 12"/>
                <a:gd name="T69" fmla="*/ 5 h 14"/>
                <a:gd name="T70" fmla="*/ 6 w 12"/>
                <a:gd name="T71" fmla="*/ 5 h 14"/>
                <a:gd name="T72" fmla="*/ 5 w 12"/>
                <a:gd name="T73" fmla="*/ 5 h 14"/>
                <a:gd name="T74" fmla="*/ 3 w 12"/>
                <a:gd name="T75" fmla="*/ 5 h 14"/>
                <a:gd name="T76" fmla="*/ 3 w 12"/>
                <a:gd name="T77" fmla="*/ 6 h 14"/>
                <a:gd name="T78" fmla="*/ 2 w 12"/>
                <a:gd name="T79" fmla="*/ 5 h 14"/>
                <a:gd name="T80" fmla="*/ 1 w 12"/>
                <a:gd name="T81" fmla="*/ 5 h 14"/>
                <a:gd name="T82" fmla="*/ 1 w 12"/>
                <a:gd name="T83" fmla="*/ 3 h 14"/>
                <a:gd name="T84" fmla="*/ 1 w 12"/>
                <a:gd name="T85" fmla="*/ 3 h 14"/>
                <a:gd name="T86" fmla="*/ 2 w 12"/>
                <a:gd name="T87" fmla="*/ 2 h 14"/>
                <a:gd name="T88" fmla="*/ 3 w 12"/>
                <a:gd name="T89" fmla="*/ 1 h 14"/>
                <a:gd name="T90" fmla="*/ 5 w 12"/>
                <a:gd name="T91" fmla="*/ 1 h 14"/>
                <a:gd name="T92" fmla="*/ 6 w 12"/>
                <a:gd name="T93" fmla="*/ 2 h 14"/>
                <a:gd name="T94" fmla="*/ 4 w 12"/>
                <a:gd name="T95" fmla="*/ 0 h 1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2"/>
                <a:gd name="T145" fmla="*/ 0 h 14"/>
                <a:gd name="T146" fmla="*/ 12 w 12"/>
                <a:gd name="T147" fmla="*/ 14 h 1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2" h="14">
                  <a:moveTo>
                    <a:pt x="4" y="0"/>
                  </a:moveTo>
                  <a:lnTo>
                    <a:pt x="4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2" y="8"/>
                  </a:lnTo>
                  <a:lnTo>
                    <a:pt x="3" y="8"/>
                  </a:lnTo>
                  <a:lnTo>
                    <a:pt x="4" y="8"/>
                  </a:lnTo>
                  <a:lnTo>
                    <a:pt x="5" y="8"/>
                  </a:lnTo>
                  <a:lnTo>
                    <a:pt x="6" y="7"/>
                  </a:lnTo>
                  <a:lnTo>
                    <a:pt x="7" y="7"/>
                  </a:lnTo>
                  <a:lnTo>
                    <a:pt x="8" y="7"/>
                  </a:lnTo>
                  <a:lnTo>
                    <a:pt x="8" y="6"/>
                  </a:lnTo>
                  <a:lnTo>
                    <a:pt x="9" y="7"/>
                  </a:lnTo>
                  <a:lnTo>
                    <a:pt x="10" y="8"/>
                  </a:lnTo>
                  <a:lnTo>
                    <a:pt x="10" y="9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9" y="5"/>
                  </a:lnTo>
                  <a:lnTo>
                    <a:pt x="8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5" y="5"/>
                  </a:lnTo>
                  <a:lnTo>
                    <a:pt x="4" y="5"/>
                  </a:lnTo>
                  <a:lnTo>
                    <a:pt x="3" y="5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2"/>
                  </a:lnTo>
                  <a:lnTo>
                    <a:pt x="6" y="1"/>
                  </a:lnTo>
                  <a:lnTo>
                    <a:pt x="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0" name="Freeform 803"/>
            <p:cNvSpPr>
              <a:spLocks/>
            </p:cNvSpPr>
            <p:nvPr/>
          </p:nvSpPr>
          <p:spPr bwMode="auto">
            <a:xfrm>
              <a:off x="1412" y="3701"/>
              <a:ext cx="6" cy="8"/>
            </a:xfrm>
            <a:custGeom>
              <a:avLst/>
              <a:gdLst>
                <a:gd name="T0" fmla="*/ 3 w 6"/>
                <a:gd name="T1" fmla="*/ 2 h 8"/>
                <a:gd name="T2" fmla="*/ 3 w 6"/>
                <a:gd name="T3" fmla="*/ 2 h 8"/>
                <a:gd name="T4" fmla="*/ 3 w 6"/>
                <a:gd name="T5" fmla="*/ 1 h 8"/>
                <a:gd name="T6" fmla="*/ 3 w 6"/>
                <a:gd name="T7" fmla="*/ 1 h 8"/>
                <a:gd name="T8" fmla="*/ 3 w 6"/>
                <a:gd name="T9" fmla="*/ 1 h 8"/>
                <a:gd name="T10" fmla="*/ 4 w 6"/>
                <a:gd name="T11" fmla="*/ 1 h 8"/>
                <a:gd name="T12" fmla="*/ 4 w 6"/>
                <a:gd name="T13" fmla="*/ 1 h 8"/>
                <a:gd name="T14" fmla="*/ 4 w 6"/>
                <a:gd name="T15" fmla="*/ 1 h 8"/>
                <a:gd name="T16" fmla="*/ 5 w 6"/>
                <a:gd name="T17" fmla="*/ 1 h 8"/>
                <a:gd name="T18" fmla="*/ 5 w 6"/>
                <a:gd name="T19" fmla="*/ 2 h 8"/>
                <a:gd name="T20" fmla="*/ 5 w 6"/>
                <a:gd name="T21" fmla="*/ 2 h 8"/>
                <a:gd name="T22" fmla="*/ 5 w 6"/>
                <a:gd name="T23" fmla="*/ 2 h 8"/>
                <a:gd name="T24" fmla="*/ 5 w 6"/>
                <a:gd name="T25" fmla="*/ 0 h 8"/>
                <a:gd name="T26" fmla="*/ 0 w 6"/>
                <a:gd name="T27" fmla="*/ 0 h 8"/>
                <a:gd name="T28" fmla="*/ 0 w 6"/>
                <a:gd name="T29" fmla="*/ 2 h 8"/>
                <a:gd name="T30" fmla="*/ 0 w 6"/>
                <a:gd name="T31" fmla="*/ 2 h 8"/>
                <a:gd name="T32" fmla="*/ 0 w 6"/>
                <a:gd name="T33" fmla="*/ 2 h 8"/>
                <a:gd name="T34" fmla="*/ 0 w 6"/>
                <a:gd name="T35" fmla="*/ 1 h 8"/>
                <a:gd name="T36" fmla="*/ 1 w 6"/>
                <a:gd name="T37" fmla="*/ 1 h 8"/>
                <a:gd name="T38" fmla="*/ 1 w 6"/>
                <a:gd name="T39" fmla="*/ 1 h 8"/>
                <a:gd name="T40" fmla="*/ 1 w 6"/>
                <a:gd name="T41" fmla="*/ 1 h 8"/>
                <a:gd name="T42" fmla="*/ 2 w 6"/>
                <a:gd name="T43" fmla="*/ 1 h 8"/>
                <a:gd name="T44" fmla="*/ 2 w 6"/>
                <a:gd name="T45" fmla="*/ 1 h 8"/>
                <a:gd name="T46" fmla="*/ 2 w 6"/>
                <a:gd name="T47" fmla="*/ 1 h 8"/>
                <a:gd name="T48" fmla="*/ 2 w 6"/>
                <a:gd name="T49" fmla="*/ 2 h 8"/>
                <a:gd name="T50" fmla="*/ 2 w 6"/>
                <a:gd name="T51" fmla="*/ 2 h 8"/>
                <a:gd name="T52" fmla="*/ 2 w 6"/>
                <a:gd name="T53" fmla="*/ 5 h 8"/>
                <a:gd name="T54" fmla="*/ 2 w 6"/>
                <a:gd name="T55" fmla="*/ 6 h 8"/>
                <a:gd name="T56" fmla="*/ 2 w 6"/>
                <a:gd name="T57" fmla="*/ 6 h 8"/>
                <a:gd name="T58" fmla="*/ 1 w 6"/>
                <a:gd name="T59" fmla="*/ 6 h 8"/>
                <a:gd name="T60" fmla="*/ 1 w 6"/>
                <a:gd name="T61" fmla="*/ 7 h 8"/>
                <a:gd name="T62" fmla="*/ 4 w 6"/>
                <a:gd name="T63" fmla="*/ 7 h 8"/>
                <a:gd name="T64" fmla="*/ 4 w 6"/>
                <a:gd name="T65" fmla="*/ 6 h 8"/>
                <a:gd name="T66" fmla="*/ 3 w 6"/>
                <a:gd name="T67" fmla="*/ 6 h 8"/>
                <a:gd name="T68" fmla="*/ 3 w 6"/>
                <a:gd name="T69" fmla="*/ 6 h 8"/>
                <a:gd name="T70" fmla="*/ 3 w 6"/>
                <a:gd name="T71" fmla="*/ 5 h 8"/>
                <a:gd name="T72" fmla="*/ 3 w 6"/>
                <a:gd name="T73" fmla="*/ 2 h 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6"/>
                <a:gd name="T112" fmla="*/ 0 h 8"/>
                <a:gd name="T113" fmla="*/ 6 w 6"/>
                <a:gd name="T114" fmla="*/ 8 h 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6" h="8">
                  <a:moveTo>
                    <a:pt x="3" y="2"/>
                  </a:moveTo>
                  <a:lnTo>
                    <a:pt x="3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5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7"/>
                  </a:lnTo>
                  <a:lnTo>
                    <a:pt x="4" y="7"/>
                  </a:lnTo>
                  <a:lnTo>
                    <a:pt x="4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3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1" name="Freeform 804"/>
            <p:cNvSpPr>
              <a:spLocks/>
            </p:cNvSpPr>
            <p:nvPr/>
          </p:nvSpPr>
          <p:spPr bwMode="auto">
            <a:xfrm>
              <a:off x="1404" y="3763"/>
              <a:ext cx="12" cy="15"/>
            </a:xfrm>
            <a:custGeom>
              <a:avLst/>
              <a:gdLst>
                <a:gd name="T0" fmla="*/ 2 w 12"/>
                <a:gd name="T1" fmla="*/ 14 h 15"/>
                <a:gd name="T2" fmla="*/ 8 w 12"/>
                <a:gd name="T3" fmla="*/ 6 h 15"/>
                <a:gd name="T4" fmla="*/ 8 w 12"/>
                <a:gd name="T5" fmla="*/ 6 h 15"/>
                <a:gd name="T6" fmla="*/ 8 w 12"/>
                <a:gd name="T7" fmla="*/ 5 h 15"/>
                <a:gd name="T8" fmla="*/ 9 w 12"/>
                <a:gd name="T9" fmla="*/ 5 h 15"/>
                <a:gd name="T10" fmla="*/ 10 w 12"/>
                <a:gd name="T11" fmla="*/ 5 h 15"/>
                <a:gd name="T12" fmla="*/ 10 w 12"/>
                <a:gd name="T13" fmla="*/ 4 h 15"/>
                <a:gd name="T14" fmla="*/ 10 w 12"/>
                <a:gd name="T15" fmla="*/ 4 h 15"/>
                <a:gd name="T16" fmla="*/ 11 w 12"/>
                <a:gd name="T17" fmla="*/ 5 h 15"/>
                <a:gd name="T18" fmla="*/ 11 w 12"/>
                <a:gd name="T19" fmla="*/ 4 h 15"/>
                <a:gd name="T20" fmla="*/ 7 w 12"/>
                <a:gd name="T21" fmla="*/ 3 h 15"/>
                <a:gd name="T22" fmla="*/ 7 w 12"/>
                <a:gd name="T23" fmla="*/ 4 h 15"/>
                <a:gd name="T24" fmla="*/ 8 w 12"/>
                <a:gd name="T25" fmla="*/ 4 h 15"/>
                <a:gd name="T26" fmla="*/ 8 w 12"/>
                <a:gd name="T27" fmla="*/ 4 h 15"/>
                <a:gd name="T28" fmla="*/ 8 w 12"/>
                <a:gd name="T29" fmla="*/ 5 h 15"/>
                <a:gd name="T30" fmla="*/ 7 w 12"/>
                <a:gd name="T31" fmla="*/ 6 h 15"/>
                <a:gd name="T32" fmla="*/ 6 w 12"/>
                <a:gd name="T33" fmla="*/ 6 h 15"/>
                <a:gd name="T34" fmla="*/ 3 w 12"/>
                <a:gd name="T35" fmla="*/ 11 h 15"/>
                <a:gd name="T36" fmla="*/ 3 w 12"/>
                <a:gd name="T37" fmla="*/ 4 h 15"/>
                <a:gd name="T38" fmla="*/ 3 w 12"/>
                <a:gd name="T39" fmla="*/ 4 h 15"/>
                <a:gd name="T40" fmla="*/ 3 w 12"/>
                <a:gd name="T41" fmla="*/ 3 h 15"/>
                <a:gd name="T42" fmla="*/ 3 w 12"/>
                <a:gd name="T43" fmla="*/ 2 h 15"/>
                <a:gd name="T44" fmla="*/ 4 w 12"/>
                <a:gd name="T45" fmla="*/ 2 h 15"/>
                <a:gd name="T46" fmla="*/ 5 w 12"/>
                <a:gd name="T47" fmla="*/ 2 h 15"/>
                <a:gd name="T48" fmla="*/ 5 w 12"/>
                <a:gd name="T49" fmla="*/ 1 h 15"/>
                <a:gd name="T50" fmla="*/ 0 w 12"/>
                <a:gd name="T51" fmla="*/ 0 h 15"/>
                <a:gd name="T52" fmla="*/ 0 w 12"/>
                <a:gd name="T53" fmla="*/ 1 h 15"/>
                <a:gd name="T54" fmla="*/ 1 w 12"/>
                <a:gd name="T55" fmla="*/ 1 h 15"/>
                <a:gd name="T56" fmla="*/ 1 w 12"/>
                <a:gd name="T57" fmla="*/ 1 h 15"/>
                <a:gd name="T58" fmla="*/ 1 w 12"/>
                <a:gd name="T59" fmla="*/ 14 h 15"/>
                <a:gd name="T60" fmla="*/ 2 w 12"/>
                <a:gd name="T61" fmla="*/ 14 h 1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"/>
                <a:gd name="T94" fmla="*/ 0 h 15"/>
                <a:gd name="T95" fmla="*/ 12 w 12"/>
                <a:gd name="T96" fmla="*/ 15 h 1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" h="15">
                  <a:moveTo>
                    <a:pt x="2" y="14"/>
                  </a:moveTo>
                  <a:lnTo>
                    <a:pt x="8" y="6"/>
                  </a:lnTo>
                  <a:lnTo>
                    <a:pt x="8" y="5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7" y="3"/>
                  </a:lnTo>
                  <a:lnTo>
                    <a:pt x="7" y="4"/>
                  </a:lnTo>
                  <a:lnTo>
                    <a:pt x="8" y="4"/>
                  </a:lnTo>
                  <a:lnTo>
                    <a:pt x="8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3" y="11"/>
                  </a:lnTo>
                  <a:lnTo>
                    <a:pt x="3" y="4"/>
                  </a:lnTo>
                  <a:lnTo>
                    <a:pt x="3" y="3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4"/>
                  </a:lnTo>
                  <a:lnTo>
                    <a:pt x="2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2" name="Freeform 805"/>
            <p:cNvSpPr>
              <a:spLocks/>
            </p:cNvSpPr>
            <p:nvPr/>
          </p:nvSpPr>
          <p:spPr bwMode="auto">
            <a:xfrm>
              <a:off x="1361" y="3701"/>
              <a:ext cx="5" cy="8"/>
            </a:xfrm>
            <a:custGeom>
              <a:avLst/>
              <a:gdLst>
                <a:gd name="T0" fmla="*/ 4 w 5"/>
                <a:gd name="T1" fmla="*/ 4 h 8"/>
                <a:gd name="T2" fmla="*/ 4 w 5"/>
                <a:gd name="T3" fmla="*/ 3 h 8"/>
                <a:gd name="T4" fmla="*/ 4 w 5"/>
                <a:gd name="T5" fmla="*/ 3 h 8"/>
                <a:gd name="T6" fmla="*/ 4 w 5"/>
                <a:gd name="T7" fmla="*/ 2 h 8"/>
                <a:gd name="T8" fmla="*/ 4 w 5"/>
                <a:gd name="T9" fmla="*/ 2 h 8"/>
                <a:gd name="T10" fmla="*/ 4 w 5"/>
                <a:gd name="T11" fmla="*/ 2 h 8"/>
                <a:gd name="T12" fmla="*/ 4 w 5"/>
                <a:gd name="T13" fmla="*/ 1 h 8"/>
                <a:gd name="T14" fmla="*/ 3 w 5"/>
                <a:gd name="T15" fmla="*/ 1 h 8"/>
                <a:gd name="T16" fmla="*/ 3 w 5"/>
                <a:gd name="T17" fmla="*/ 0 h 8"/>
                <a:gd name="T18" fmla="*/ 2 w 5"/>
                <a:gd name="T19" fmla="*/ 0 h 8"/>
                <a:gd name="T20" fmla="*/ 2 w 5"/>
                <a:gd name="T21" fmla="*/ 0 h 8"/>
                <a:gd name="T22" fmla="*/ 2 w 5"/>
                <a:gd name="T23" fmla="*/ 0 h 8"/>
                <a:gd name="T24" fmla="*/ 1 w 5"/>
                <a:gd name="T25" fmla="*/ 1 h 8"/>
                <a:gd name="T26" fmla="*/ 1 w 5"/>
                <a:gd name="T27" fmla="*/ 1 h 8"/>
                <a:gd name="T28" fmla="*/ 1 w 5"/>
                <a:gd name="T29" fmla="*/ 1 h 8"/>
                <a:gd name="T30" fmla="*/ 0 w 5"/>
                <a:gd name="T31" fmla="*/ 1 h 8"/>
                <a:gd name="T32" fmla="*/ 0 w 5"/>
                <a:gd name="T33" fmla="*/ 2 h 8"/>
                <a:gd name="T34" fmla="*/ 0 w 5"/>
                <a:gd name="T35" fmla="*/ 2 h 8"/>
                <a:gd name="T36" fmla="*/ 0 w 5"/>
                <a:gd name="T37" fmla="*/ 2 h 8"/>
                <a:gd name="T38" fmla="*/ 0 w 5"/>
                <a:gd name="T39" fmla="*/ 3 h 8"/>
                <a:gd name="T40" fmla="*/ 0 w 5"/>
                <a:gd name="T41" fmla="*/ 3 h 8"/>
                <a:gd name="T42" fmla="*/ 0 w 5"/>
                <a:gd name="T43" fmla="*/ 4 h 8"/>
                <a:gd name="T44" fmla="*/ 0 w 5"/>
                <a:gd name="T45" fmla="*/ 4 h 8"/>
                <a:gd name="T46" fmla="*/ 0 w 5"/>
                <a:gd name="T47" fmla="*/ 5 h 8"/>
                <a:gd name="T48" fmla="*/ 0 w 5"/>
                <a:gd name="T49" fmla="*/ 5 h 8"/>
                <a:gd name="T50" fmla="*/ 0 w 5"/>
                <a:gd name="T51" fmla="*/ 5 h 8"/>
                <a:gd name="T52" fmla="*/ 0 w 5"/>
                <a:gd name="T53" fmla="*/ 6 h 8"/>
                <a:gd name="T54" fmla="*/ 1 w 5"/>
                <a:gd name="T55" fmla="*/ 6 h 8"/>
                <a:gd name="T56" fmla="*/ 1 w 5"/>
                <a:gd name="T57" fmla="*/ 6 h 8"/>
                <a:gd name="T58" fmla="*/ 1 w 5"/>
                <a:gd name="T59" fmla="*/ 6 h 8"/>
                <a:gd name="T60" fmla="*/ 2 w 5"/>
                <a:gd name="T61" fmla="*/ 6 h 8"/>
                <a:gd name="T62" fmla="*/ 2 w 5"/>
                <a:gd name="T63" fmla="*/ 7 h 8"/>
                <a:gd name="T64" fmla="*/ 2 w 5"/>
                <a:gd name="T65" fmla="*/ 7 h 8"/>
                <a:gd name="T66" fmla="*/ 3 w 5"/>
                <a:gd name="T67" fmla="*/ 6 h 8"/>
                <a:gd name="T68" fmla="*/ 3 w 5"/>
                <a:gd name="T69" fmla="*/ 6 h 8"/>
                <a:gd name="T70" fmla="*/ 3 w 5"/>
                <a:gd name="T71" fmla="*/ 6 h 8"/>
                <a:gd name="T72" fmla="*/ 4 w 5"/>
                <a:gd name="T73" fmla="*/ 6 h 8"/>
                <a:gd name="T74" fmla="*/ 4 w 5"/>
                <a:gd name="T75" fmla="*/ 5 h 8"/>
                <a:gd name="T76" fmla="*/ 4 w 5"/>
                <a:gd name="T77" fmla="*/ 5 h 8"/>
                <a:gd name="T78" fmla="*/ 4 w 5"/>
                <a:gd name="T79" fmla="*/ 5 h 8"/>
                <a:gd name="T80" fmla="*/ 4 w 5"/>
                <a:gd name="T81" fmla="*/ 4 h 8"/>
                <a:gd name="T82" fmla="*/ 4 w 5"/>
                <a:gd name="T83" fmla="*/ 4 h 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"/>
                <a:gd name="T127" fmla="*/ 0 h 8"/>
                <a:gd name="T128" fmla="*/ 5 w 5"/>
                <a:gd name="T129" fmla="*/ 8 h 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" h="8">
                  <a:moveTo>
                    <a:pt x="4" y="4"/>
                  </a:moveTo>
                  <a:lnTo>
                    <a:pt x="4" y="3"/>
                  </a:lnTo>
                  <a:lnTo>
                    <a:pt x="4" y="2"/>
                  </a:lnTo>
                  <a:lnTo>
                    <a:pt x="4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2" y="6"/>
                  </a:lnTo>
                  <a:lnTo>
                    <a:pt x="2" y="7"/>
                  </a:lnTo>
                  <a:lnTo>
                    <a:pt x="3" y="6"/>
                  </a:lnTo>
                  <a:lnTo>
                    <a:pt x="4" y="6"/>
                  </a:lnTo>
                  <a:lnTo>
                    <a:pt x="4" y="5"/>
                  </a:lnTo>
                  <a:lnTo>
                    <a:pt x="4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3" name="Freeform 806"/>
            <p:cNvSpPr>
              <a:spLocks/>
            </p:cNvSpPr>
            <p:nvPr/>
          </p:nvSpPr>
          <p:spPr bwMode="auto">
            <a:xfrm>
              <a:off x="1363" y="3702"/>
              <a:ext cx="2" cy="6"/>
            </a:xfrm>
            <a:custGeom>
              <a:avLst/>
              <a:gdLst>
                <a:gd name="T0" fmla="*/ 0 w 2"/>
                <a:gd name="T1" fmla="*/ 0 h 6"/>
                <a:gd name="T2" fmla="*/ 1 w 2"/>
                <a:gd name="T3" fmla="*/ 0 h 6"/>
                <a:gd name="T4" fmla="*/ 1 w 2"/>
                <a:gd name="T5" fmla="*/ 0 h 6"/>
                <a:gd name="T6" fmla="*/ 1 w 2"/>
                <a:gd name="T7" fmla="*/ 0 h 6"/>
                <a:gd name="T8" fmla="*/ 1 w 2"/>
                <a:gd name="T9" fmla="*/ 0 h 6"/>
                <a:gd name="T10" fmla="*/ 1 w 2"/>
                <a:gd name="T11" fmla="*/ 1 h 6"/>
                <a:gd name="T12" fmla="*/ 1 w 2"/>
                <a:gd name="T13" fmla="*/ 1 h 6"/>
                <a:gd name="T14" fmla="*/ 1 w 2"/>
                <a:gd name="T15" fmla="*/ 2 h 6"/>
                <a:gd name="T16" fmla="*/ 1 w 2"/>
                <a:gd name="T17" fmla="*/ 2 h 6"/>
                <a:gd name="T18" fmla="*/ 1 w 2"/>
                <a:gd name="T19" fmla="*/ 3 h 6"/>
                <a:gd name="T20" fmla="*/ 1 w 2"/>
                <a:gd name="T21" fmla="*/ 3 h 6"/>
                <a:gd name="T22" fmla="*/ 1 w 2"/>
                <a:gd name="T23" fmla="*/ 4 h 6"/>
                <a:gd name="T24" fmla="*/ 1 w 2"/>
                <a:gd name="T25" fmla="*/ 4 h 6"/>
                <a:gd name="T26" fmla="*/ 1 w 2"/>
                <a:gd name="T27" fmla="*/ 4 h 6"/>
                <a:gd name="T28" fmla="*/ 1 w 2"/>
                <a:gd name="T29" fmla="*/ 5 h 6"/>
                <a:gd name="T30" fmla="*/ 1 w 2"/>
                <a:gd name="T31" fmla="*/ 5 h 6"/>
                <a:gd name="T32" fmla="*/ 1 w 2"/>
                <a:gd name="T33" fmla="*/ 5 h 6"/>
                <a:gd name="T34" fmla="*/ 0 w 2"/>
                <a:gd name="T35" fmla="*/ 5 h 6"/>
                <a:gd name="T36" fmla="*/ 0 w 2"/>
                <a:gd name="T37" fmla="*/ 5 h 6"/>
                <a:gd name="T38" fmla="*/ 0 w 2"/>
                <a:gd name="T39" fmla="*/ 5 h 6"/>
                <a:gd name="T40" fmla="*/ 0 w 2"/>
                <a:gd name="T41" fmla="*/ 5 h 6"/>
                <a:gd name="T42" fmla="*/ 0 w 2"/>
                <a:gd name="T43" fmla="*/ 4 h 6"/>
                <a:gd name="T44" fmla="*/ 0 w 2"/>
                <a:gd name="T45" fmla="*/ 4 h 6"/>
                <a:gd name="T46" fmla="*/ 0 w 2"/>
                <a:gd name="T47" fmla="*/ 4 h 6"/>
                <a:gd name="T48" fmla="*/ 0 w 2"/>
                <a:gd name="T49" fmla="*/ 3 h 6"/>
                <a:gd name="T50" fmla="*/ 0 w 2"/>
                <a:gd name="T51" fmla="*/ 3 h 6"/>
                <a:gd name="T52" fmla="*/ 0 w 2"/>
                <a:gd name="T53" fmla="*/ 2 h 6"/>
                <a:gd name="T54" fmla="*/ 0 w 2"/>
                <a:gd name="T55" fmla="*/ 2 h 6"/>
                <a:gd name="T56" fmla="*/ 0 w 2"/>
                <a:gd name="T57" fmla="*/ 1 h 6"/>
                <a:gd name="T58" fmla="*/ 0 w 2"/>
                <a:gd name="T59" fmla="*/ 1 h 6"/>
                <a:gd name="T60" fmla="*/ 0 w 2"/>
                <a:gd name="T61" fmla="*/ 0 h 6"/>
                <a:gd name="T62" fmla="*/ 0 w 2"/>
                <a:gd name="T63" fmla="*/ 0 h 6"/>
                <a:gd name="T64" fmla="*/ 0 w 2"/>
                <a:gd name="T65" fmla="*/ 0 h 6"/>
                <a:gd name="T66" fmla="*/ 0 w 2"/>
                <a:gd name="T67" fmla="*/ 0 h 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"/>
                <a:gd name="T103" fmla="*/ 0 h 6"/>
                <a:gd name="T104" fmla="*/ 2 w 2"/>
                <a:gd name="T105" fmla="*/ 6 h 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" h="6">
                  <a:moveTo>
                    <a:pt x="0" y="0"/>
                  </a:move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4" name="Freeform 807"/>
            <p:cNvSpPr>
              <a:spLocks/>
            </p:cNvSpPr>
            <p:nvPr/>
          </p:nvSpPr>
          <p:spPr bwMode="auto">
            <a:xfrm>
              <a:off x="1464" y="3701"/>
              <a:ext cx="4" cy="8"/>
            </a:xfrm>
            <a:custGeom>
              <a:avLst/>
              <a:gdLst>
                <a:gd name="T0" fmla="*/ 3 w 4"/>
                <a:gd name="T1" fmla="*/ 0 h 8"/>
                <a:gd name="T2" fmla="*/ 3 w 4"/>
                <a:gd name="T3" fmla="*/ 1 h 8"/>
                <a:gd name="T4" fmla="*/ 2 w 4"/>
                <a:gd name="T5" fmla="*/ 1 h 8"/>
                <a:gd name="T6" fmla="*/ 2 w 4"/>
                <a:gd name="T7" fmla="*/ 1 h 8"/>
                <a:gd name="T8" fmla="*/ 2 w 4"/>
                <a:gd name="T9" fmla="*/ 0 h 8"/>
                <a:gd name="T10" fmla="*/ 2 w 4"/>
                <a:gd name="T11" fmla="*/ 0 h 8"/>
                <a:gd name="T12" fmla="*/ 1 w 4"/>
                <a:gd name="T13" fmla="*/ 0 h 8"/>
                <a:gd name="T14" fmla="*/ 1 w 4"/>
                <a:gd name="T15" fmla="*/ 1 h 8"/>
                <a:gd name="T16" fmla="*/ 1 w 4"/>
                <a:gd name="T17" fmla="*/ 1 h 8"/>
                <a:gd name="T18" fmla="*/ 1 w 4"/>
                <a:gd name="T19" fmla="*/ 1 h 8"/>
                <a:gd name="T20" fmla="*/ 1 w 4"/>
                <a:gd name="T21" fmla="*/ 1 h 8"/>
                <a:gd name="T22" fmla="*/ 0 w 4"/>
                <a:gd name="T23" fmla="*/ 1 h 8"/>
                <a:gd name="T24" fmla="*/ 0 w 4"/>
                <a:gd name="T25" fmla="*/ 2 h 8"/>
                <a:gd name="T26" fmla="*/ 0 w 4"/>
                <a:gd name="T27" fmla="*/ 2 h 8"/>
                <a:gd name="T28" fmla="*/ 0 w 4"/>
                <a:gd name="T29" fmla="*/ 3 h 8"/>
                <a:gd name="T30" fmla="*/ 0 w 4"/>
                <a:gd name="T31" fmla="*/ 3 h 8"/>
                <a:gd name="T32" fmla="*/ 0 w 4"/>
                <a:gd name="T33" fmla="*/ 4 h 8"/>
                <a:gd name="T34" fmla="*/ 0 w 4"/>
                <a:gd name="T35" fmla="*/ 4 h 8"/>
                <a:gd name="T36" fmla="*/ 0 w 4"/>
                <a:gd name="T37" fmla="*/ 5 h 8"/>
                <a:gd name="T38" fmla="*/ 0 w 4"/>
                <a:gd name="T39" fmla="*/ 5 h 8"/>
                <a:gd name="T40" fmla="*/ 0 w 4"/>
                <a:gd name="T41" fmla="*/ 6 h 8"/>
                <a:gd name="T42" fmla="*/ 1 w 4"/>
                <a:gd name="T43" fmla="*/ 6 h 8"/>
                <a:gd name="T44" fmla="*/ 1 w 4"/>
                <a:gd name="T45" fmla="*/ 6 h 8"/>
                <a:gd name="T46" fmla="*/ 1 w 4"/>
                <a:gd name="T47" fmla="*/ 6 h 8"/>
                <a:gd name="T48" fmla="*/ 1 w 4"/>
                <a:gd name="T49" fmla="*/ 6 h 8"/>
                <a:gd name="T50" fmla="*/ 1 w 4"/>
                <a:gd name="T51" fmla="*/ 7 h 8"/>
                <a:gd name="T52" fmla="*/ 2 w 4"/>
                <a:gd name="T53" fmla="*/ 7 h 8"/>
                <a:gd name="T54" fmla="*/ 2 w 4"/>
                <a:gd name="T55" fmla="*/ 6 h 8"/>
                <a:gd name="T56" fmla="*/ 2 w 4"/>
                <a:gd name="T57" fmla="*/ 6 h 8"/>
                <a:gd name="T58" fmla="*/ 3 w 4"/>
                <a:gd name="T59" fmla="*/ 6 h 8"/>
                <a:gd name="T60" fmla="*/ 3 w 4"/>
                <a:gd name="T61" fmla="*/ 6 h 8"/>
                <a:gd name="T62" fmla="*/ 3 w 4"/>
                <a:gd name="T63" fmla="*/ 5 h 8"/>
                <a:gd name="T64" fmla="*/ 3 w 4"/>
                <a:gd name="T65" fmla="*/ 5 h 8"/>
                <a:gd name="T66" fmla="*/ 3 w 4"/>
                <a:gd name="T67" fmla="*/ 5 h 8"/>
                <a:gd name="T68" fmla="*/ 3 w 4"/>
                <a:gd name="T69" fmla="*/ 5 h 8"/>
                <a:gd name="T70" fmla="*/ 3 w 4"/>
                <a:gd name="T71" fmla="*/ 6 h 8"/>
                <a:gd name="T72" fmla="*/ 2 w 4"/>
                <a:gd name="T73" fmla="*/ 6 h 8"/>
                <a:gd name="T74" fmla="*/ 2 w 4"/>
                <a:gd name="T75" fmla="*/ 6 h 8"/>
                <a:gd name="T76" fmla="*/ 2 w 4"/>
                <a:gd name="T77" fmla="*/ 6 h 8"/>
                <a:gd name="T78" fmla="*/ 1 w 4"/>
                <a:gd name="T79" fmla="*/ 6 h 8"/>
                <a:gd name="T80" fmla="*/ 1 w 4"/>
                <a:gd name="T81" fmla="*/ 5 h 8"/>
                <a:gd name="T82" fmla="*/ 1 w 4"/>
                <a:gd name="T83" fmla="*/ 5 h 8"/>
                <a:gd name="T84" fmla="*/ 1 w 4"/>
                <a:gd name="T85" fmla="*/ 4 h 8"/>
                <a:gd name="T86" fmla="*/ 0 w 4"/>
                <a:gd name="T87" fmla="*/ 4 h 8"/>
                <a:gd name="T88" fmla="*/ 0 w 4"/>
                <a:gd name="T89" fmla="*/ 4 h 8"/>
                <a:gd name="T90" fmla="*/ 0 w 4"/>
                <a:gd name="T91" fmla="*/ 3 h 8"/>
                <a:gd name="T92" fmla="*/ 0 w 4"/>
                <a:gd name="T93" fmla="*/ 3 h 8"/>
                <a:gd name="T94" fmla="*/ 0 w 4"/>
                <a:gd name="T95" fmla="*/ 2 h 8"/>
                <a:gd name="T96" fmla="*/ 1 w 4"/>
                <a:gd name="T97" fmla="*/ 2 h 8"/>
                <a:gd name="T98" fmla="*/ 1 w 4"/>
                <a:gd name="T99" fmla="*/ 1 h 8"/>
                <a:gd name="T100" fmla="*/ 1 w 4"/>
                <a:gd name="T101" fmla="*/ 1 h 8"/>
                <a:gd name="T102" fmla="*/ 1 w 4"/>
                <a:gd name="T103" fmla="*/ 1 h 8"/>
                <a:gd name="T104" fmla="*/ 1 w 4"/>
                <a:gd name="T105" fmla="*/ 1 h 8"/>
                <a:gd name="T106" fmla="*/ 2 w 4"/>
                <a:gd name="T107" fmla="*/ 1 h 8"/>
                <a:gd name="T108" fmla="*/ 2 w 4"/>
                <a:gd name="T109" fmla="*/ 1 h 8"/>
                <a:gd name="T110" fmla="*/ 2 w 4"/>
                <a:gd name="T111" fmla="*/ 1 h 8"/>
                <a:gd name="T112" fmla="*/ 3 w 4"/>
                <a:gd name="T113" fmla="*/ 1 h 8"/>
                <a:gd name="T114" fmla="*/ 3 w 4"/>
                <a:gd name="T115" fmla="*/ 2 h 8"/>
                <a:gd name="T116" fmla="*/ 3 w 4"/>
                <a:gd name="T117" fmla="*/ 2 h 8"/>
                <a:gd name="T118" fmla="*/ 3 w 4"/>
                <a:gd name="T119" fmla="*/ 2 h 8"/>
                <a:gd name="T120" fmla="*/ 3 w 4"/>
                <a:gd name="T121" fmla="*/ 0 h 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"/>
                <a:gd name="T184" fmla="*/ 0 h 8"/>
                <a:gd name="T185" fmla="*/ 4 w 4"/>
                <a:gd name="T186" fmla="*/ 8 h 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" h="8">
                  <a:moveTo>
                    <a:pt x="3" y="0"/>
                  </a:moveTo>
                  <a:lnTo>
                    <a:pt x="3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2"/>
                  </a:lnTo>
                  <a:lnTo>
                    <a:pt x="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5" name="Freeform 808"/>
            <p:cNvSpPr>
              <a:spLocks/>
            </p:cNvSpPr>
            <p:nvPr/>
          </p:nvSpPr>
          <p:spPr bwMode="auto">
            <a:xfrm>
              <a:off x="1489" y="3701"/>
              <a:ext cx="5" cy="7"/>
            </a:xfrm>
            <a:custGeom>
              <a:avLst/>
              <a:gdLst>
                <a:gd name="T0" fmla="*/ 3 w 5"/>
                <a:gd name="T1" fmla="*/ 2 h 7"/>
                <a:gd name="T2" fmla="*/ 3 w 5"/>
                <a:gd name="T3" fmla="*/ 2 h 7"/>
                <a:gd name="T4" fmla="*/ 3 w 5"/>
                <a:gd name="T5" fmla="*/ 3 h 7"/>
                <a:gd name="T6" fmla="*/ 2 w 5"/>
                <a:gd name="T7" fmla="*/ 3 h 7"/>
                <a:gd name="T8" fmla="*/ 2 w 5"/>
                <a:gd name="T9" fmla="*/ 3 h 7"/>
                <a:gd name="T10" fmla="*/ 2 w 5"/>
                <a:gd name="T11" fmla="*/ 3 h 7"/>
                <a:gd name="T12" fmla="*/ 2 w 5"/>
                <a:gd name="T13" fmla="*/ 3 h 7"/>
                <a:gd name="T14" fmla="*/ 2 w 5"/>
                <a:gd name="T15" fmla="*/ 1 h 7"/>
                <a:gd name="T16" fmla="*/ 2 w 5"/>
                <a:gd name="T17" fmla="*/ 1 h 7"/>
                <a:gd name="T18" fmla="*/ 2 w 5"/>
                <a:gd name="T19" fmla="*/ 1 h 7"/>
                <a:gd name="T20" fmla="*/ 2 w 5"/>
                <a:gd name="T21" fmla="*/ 1 h 7"/>
                <a:gd name="T22" fmla="*/ 3 w 5"/>
                <a:gd name="T23" fmla="*/ 1 h 7"/>
                <a:gd name="T24" fmla="*/ 3 w 5"/>
                <a:gd name="T25" fmla="*/ 1 h 7"/>
                <a:gd name="T26" fmla="*/ 3 w 5"/>
                <a:gd name="T27" fmla="*/ 1 h 7"/>
                <a:gd name="T28" fmla="*/ 4 w 5"/>
                <a:gd name="T29" fmla="*/ 1 h 7"/>
                <a:gd name="T30" fmla="*/ 4 w 5"/>
                <a:gd name="T31" fmla="*/ 2 h 7"/>
                <a:gd name="T32" fmla="*/ 4 w 5"/>
                <a:gd name="T33" fmla="*/ 2 h 7"/>
                <a:gd name="T34" fmla="*/ 4 w 5"/>
                <a:gd name="T35" fmla="*/ 0 h 7"/>
                <a:gd name="T36" fmla="*/ 0 w 5"/>
                <a:gd name="T37" fmla="*/ 0 h 7"/>
                <a:gd name="T38" fmla="*/ 0 w 5"/>
                <a:gd name="T39" fmla="*/ 1 h 7"/>
                <a:gd name="T40" fmla="*/ 0 w 5"/>
                <a:gd name="T41" fmla="*/ 1 h 7"/>
                <a:gd name="T42" fmla="*/ 1 w 5"/>
                <a:gd name="T43" fmla="*/ 1 h 7"/>
                <a:gd name="T44" fmla="*/ 1 w 5"/>
                <a:gd name="T45" fmla="*/ 1 h 7"/>
                <a:gd name="T46" fmla="*/ 1 w 5"/>
                <a:gd name="T47" fmla="*/ 2 h 7"/>
                <a:gd name="T48" fmla="*/ 1 w 5"/>
                <a:gd name="T49" fmla="*/ 5 h 7"/>
                <a:gd name="T50" fmla="*/ 1 w 5"/>
                <a:gd name="T51" fmla="*/ 6 h 7"/>
                <a:gd name="T52" fmla="*/ 1 w 5"/>
                <a:gd name="T53" fmla="*/ 6 h 7"/>
                <a:gd name="T54" fmla="*/ 0 w 5"/>
                <a:gd name="T55" fmla="*/ 6 h 7"/>
                <a:gd name="T56" fmla="*/ 0 w 5"/>
                <a:gd name="T57" fmla="*/ 6 h 7"/>
                <a:gd name="T58" fmla="*/ 4 w 5"/>
                <a:gd name="T59" fmla="*/ 6 h 7"/>
                <a:gd name="T60" fmla="*/ 4 w 5"/>
                <a:gd name="T61" fmla="*/ 5 h 7"/>
                <a:gd name="T62" fmla="*/ 4 w 5"/>
                <a:gd name="T63" fmla="*/ 5 h 7"/>
                <a:gd name="T64" fmla="*/ 4 w 5"/>
                <a:gd name="T65" fmla="*/ 5 h 7"/>
                <a:gd name="T66" fmla="*/ 4 w 5"/>
                <a:gd name="T67" fmla="*/ 6 h 7"/>
                <a:gd name="T68" fmla="*/ 3 w 5"/>
                <a:gd name="T69" fmla="*/ 6 h 7"/>
                <a:gd name="T70" fmla="*/ 3 w 5"/>
                <a:gd name="T71" fmla="*/ 6 h 7"/>
                <a:gd name="T72" fmla="*/ 2 w 5"/>
                <a:gd name="T73" fmla="*/ 6 h 7"/>
                <a:gd name="T74" fmla="*/ 2 w 5"/>
                <a:gd name="T75" fmla="*/ 6 h 7"/>
                <a:gd name="T76" fmla="*/ 2 w 5"/>
                <a:gd name="T77" fmla="*/ 6 h 7"/>
                <a:gd name="T78" fmla="*/ 2 w 5"/>
                <a:gd name="T79" fmla="*/ 6 h 7"/>
                <a:gd name="T80" fmla="*/ 2 w 5"/>
                <a:gd name="T81" fmla="*/ 5 h 7"/>
                <a:gd name="T82" fmla="*/ 2 w 5"/>
                <a:gd name="T83" fmla="*/ 3 h 7"/>
                <a:gd name="T84" fmla="*/ 2 w 5"/>
                <a:gd name="T85" fmla="*/ 3 h 7"/>
                <a:gd name="T86" fmla="*/ 2 w 5"/>
                <a:gd name="T87" fmla="*/ 3 h 7"/>
                <a:gd name="T88" fmla="*/ 2 w 5"/>
                <a:gd name="T89" fmla="*/ 4 h 7"/>
                <a:gd name="T90" fmla="*/ 3 w 5"/>
                <a:gd name="T91" fmla="*/ 4 h 7"/>
                <a:gd name="T92" fmla="*/ 3 w 5"/>
                <a:gd name="T93" fmla="*/ 4 h 7"/>
                <a:gd name="T94" fmla="*/ 3 w 5"/>
                <a:gd name="T95" fmla="*/ 4 h 7"/>
                <a:gd name="T96" fmla="*/ 3 w 5"/>
                <a:gd name="T97" fmla="*/ 2 h 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"/>
                <a:gd name="T148" fmla="*/ 0 h 7"/>
                <a:gd name="T149" fmla="*/ 5 w 5"/>
                <a:gd name="T150" fmla="*/ 7 h 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" h="7">
                  <a:moveTo>
                    <a:pt x="3" y="2"/>
                  </a:moveTo>
                  <a:lnTo>
                    <a:pt x="3" y="2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4" y="6"/>
                  </a:lnTo>
                  <a:lnTo>
                    <a:pt x="4" y="5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6" name="Freeform 809"/>
            <p:cNvSpPr>
              <a:spLocks/>
            </p:cNvSpPr>
            <p:nvPr/>
          </p:nvSpPr>
          <p:spPr bwMode="auto">
            <a:xfrm>
              <a:off x="1372" y="3749"/>
              <a:ext cx="16" cy="14"/>
            </a:xfrm>
            <a:custGeom>
              <a:avLst/>
              <a:gdLst>
                <a:gd name="T0" fmla="*/ 7 w 16"/>
                <a:gd name="T1" fmla="*/ 7 h 14"/>
                <a:gd name="T2" fmla="*/ 7 w 16"/>
                <a:gd name="T3" fmla="*/ 8 h 14"/>
                <a:gd name="T4" fmla="*/ 8 w 16"/>
                <a:gd name="T5" fmla="*/ 8 h 14"/>
                <a:gd name="T6" fmla="*/ 8 w 16"/>
                <a:gd name="T7" fmla="*/ 8 h 14"/>
                <a:gd name="T8" fmla="*/ 9 w 16"/>
                <a:gd name="T9" fmla="*/ 8 h 14"/>
                <a:gd name="T10" fmla="*/ 9 w 16"/>
                <a:gd name="T11" fmla="*/ 9 h 14"/>
                <a:gd name="T12" fmla="*/ 9 w 16"/>
                <a:gd name="T13" fmla="*/ 10 h 14"/>
                <a:gd name="T14" fmla="*/ 9 w 16"/>
                <a:gd name="T15" fmla="*/ 10 h 14"/>
                <a:gd name="T16" fmla="*/ 9 w 16"/>
                <a:gd name="T17" fmla="*/ 11 h 14"/>
                <a:gd name="T18" fmla="*/ 11 w 16"/>
                <a:gd name="T19" fmla="*/ 7 h 14"/>
                <a:gd name="T20" fmla="*/ 11 w 16"/>
                <a:gd name="T21" fmla="*/ 7 h 14"/>
                <a:gd name="T22" fmla="*/ 11 w 16"/>
                <a:gd name="T23" fmla="*/ 8 h 14"/>
                <a:gd name="T24" fmla="*/ 10 w 16"/>
                <a:gd name="T25" fmla="*/ 8 h 14"/>
                <a:gd name="T26" fmla="*/ 9 w 16"/>
                <a:gd name="T27" fmla="*/ 8 h 14"/>
                <a:gd name="T28" fmla="*/ 9 w 16"/>
                <a:gd name="T29" fmla="*/ 8 h 14"/>
                <a:gd name="T30" fmla="*/ 8 w 16"/>
                <a:gd name="T31" fmla="*/ 8 h 14"/>
                <a:gd name="T32" fmla="*/ 8 w 16"/>
                <a:gd name="T33" fmla="*/ 7 h 14"/>
                <a:gd name="T34" fmla="*/ 7 w 16"/>
                <a:gd name="T35" fmla="*/ 7 h 14"/>
                <a:gd name="T36" fmla="*/ 9 w 16"/>
                <a:gd name="T37" fmla="*/ 4 h 14"/>
                <a:gd name="T38" fmla="*/ 9 w 16"/>
                <a:gd name="T39" fmla="*/ 4 h 14"/>
                <a:gd name="T40" fmla="*/ 9 w 16"/>
                <a:gd name="T41" fmla="*/ 3 h 14"/>
                <a:gd name="T42" fmla="*/ 9 w 16"/>
                <a:gd name="T43" fmla="*/ 3 h 14"/>
                <a:gd name="T44" fmla="*/ 10 w 16"/>
                <a:gd name="T45" fmla="*/ 3 h 14"/>
                <a:gd name="T46" fmla="*/ 11 w 16"/>
                <a:gd name="T47" fmla="*/ 3 h 14"/>
                <a:gd name="T48" fmla="*/ 11 w 16"/>
                <a:gd name="T49" fmla="*/ 3 h 14"/>
                <a:gd name="T50" fmla="*/ 11 w 16"/>
                <a:gd name="T51" fmla="*/ 3 h 14"/>
                <a:gd name="T52" fmla="*/ 12 w 16"/>
                <a:gd name="T53" fmla="*/ 3 h 14"/>
                <a:gd name="T54" fmla="*/ 12 w 16"/>
                <a:gd name="T55" fmla="*/ 4 h 14"/>
                <a:gd name="T56" fmla="*/ 13 w 16"/>
                <a:gd name="T57" fmla="*/ 4 h 14"/>
                <a:gd name="T58" fmla="*/ 13 w 16"/>
                <a:gd name="T59" fmla="*/ 5 h 14"/>
                <a:gd name="T60" fmla="*/ 14 w 16"/>
                <a:gd name="T61" fmla="*/ 5 h 14"/>
                <a:gd name="T62" fmla="*/ 14 w 16"/>
                <a:gd name="T63" fmla="*/ 5 h 14"/>
                <a:gd name="T64" fmla="*/ 14 w 16"/>
                <a:gd name="T65" fmla="*/ 6 h 14"/>
                <a:gd name="T66" fmla="*/ 14 w 16"/>
                <a:gd name="T67" fmla="*/ 7 h 14"/>
                <a:gd name="T68" fmla="*/ 14 w 16"/>
                <a:gd name="T69" fmla="*/ 8 h 14"/>
                <a:gd name="T70" fmla="*/ 14 w 16"/>
                <a:gd name="T71" fmla="*/ 8 h 14"/>
                <a:gd name="T72" fmla="*/ 14 w 16"/>
                <a:gd name="T73" fmla="*/ 8 h 14"/>
                <a:gd name="T74" fmla="*/ 15 w 16"/>
                <a:gd name="T75" fmla="*/ 5 h 14"/>
                <a:gd name="T76" fmla="*/ 7 w 16"/>
                <a:gd name="T77" fmla="*/ 0 h 14"/>
                <a:gd name="T78" fmla="*/ 7 w 16"/>
                <a:gd name="T79" fmla="*/ 1 h 14"/>
                <a:gd name="T80" fmla="*/ 8 w 16"/>
                <a:gd name="T81" fmla="*/ 1 h 14"/>
                <a:gd name="T82" fmla="*/ 8 w 16"/>
                <a:gd name="T83" fmla="*/ 1 h 14"/>
                <a:gd name="T84" fmla="*/ 8 w 16"/>
                <a:gd name="T85" fmla="*/ 2 h 14"/>
                <a:gd name="T86" fmla="*/ 8 w 16"/>
                <a:gd name="T87" fmla="*/ 3 h 14"/>
                <a:gd name="T88" fmla="*/ 7 w 16"/>
                <a:gd name="T89" fmla="*/ 3 h 14"/>
                <a:gd name="T90" fmla="*/ 3 w 16"/>
                <a:gd name="T91" fmla="*/ 9 h 14"/>
                <a:gd name="T92" fmla="*/ 3 w 16"/>
                <a:gd name="T93" fmla="*/ 10 h 14"/>
                <a:gd name="T94" fmla="*/ 2 w 16"/>
                <a:gd name="T95" fmla="*/ 10 h 14"/>
                <a:gd name="T96" fmla="*/ 2 w 16"/>
                <a:gd name="T97" fmla="*/ 10 h 14"/>
                <a:gd name="T98" fmla="*/ 1 w 16"/>
                <a:gd name="T99" fmla="*/ 10 h 14"/>
                <a:gd name="T100" fmla="*/ 1 w 16"/>
                <a:gd name="T101" fmla="*/ 10 h 14"/>
                <a:gd name="T102" fmla="*/ 0 w 16"/>
                <a:gd name="T103" fmla="*/ 10 h 14"/>
                <a:gd name="T104" fmla="*/ 5 w 16"/>
                <a:gd name="T105" fmla="*/ 13 h 14"/>
                <a:gd name="T106" fmla="*/ 5 w 16"/>
                <a:gd name="T107" fmla="*/ 12 h 14"/>
                <a:gd name="T108" fmla="*/ 4 w 16"/>
                <a:gd name="T109" fmla="*/ 12 h 14"/>
                <a:gd name="T110" fmla="*/ 4 w 16"/>
                <a:gd name="T111" fmla="*/ 12 h 14"/>
                <a:gd name="T112" fmla="*/ 4 w 16"/>
                <a:gd name="T113" fmla="*/ 11 h 14"/>
                <a:gd name="T114" fmla="*/ 4 w 16"/>
                <a:gd name="T115" fmla="*/ 10 h 14"/>
                <a:gd name="T116" fmla="*/ 4 w 16"/>
                <a:gd name="T117" fmla="*/ 10 h 14"/>
                <a:gd name="T118" fmla="*/ 5 w 16"/>
                <a:gd name="T119" fmla="*/ 10 h 14"/>
                <a:gd name="T120" fmla="*/ 7 w 16"/>
                <a:gd name="T121" fmla="*/ 7 h 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"/>
                <a:gd name="T184" fmla="*/ 0 h 14"/>
                <a:gd name="T185" fmla="*/ 16 w 16"/>
                <a:gd name="T186" fmla="*/ 14 h 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" h="14">
                  <a:moveTo>
                    <a:pt x="7" y="7"/>
                  </a:moveTo>
                  <a:lnTo>
                    <a:pt x="7" y="8"/>
                  </a:lnTo>
                  <a:lnTo>
                    <a:pt x="8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10"/>
                  </a:lnTo>
                  <a:lnTo>
                    <a:pt x="9" y="11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0" y="8"/>
                  </a:lnTo>
                  <a:lnTo>
                    <a:pt x="9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7" y="7"/>
                  </a:lnTo>
                  <a:lnTo>
                    <a:pt x="9" y="4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4" y="7"/>
                  </a:lnTo>
                  <a:lnTo>
                    <a:pt x="14" y="8"/>
                  </a:lnTo>
                  <a:lnTo>
                    <a:pt x="15" y="5"/>
                  </a:lnTo>
                  <a:lnTo>
                    <a:pt x="7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2"/>
                  </a:lnTo>
                  <a:lnTo>
                    <a:pt x="8" y="3"/>
                  </a:lnTo>
                  <a:lnTo>
                    <a:pt x="7" y="3"/>
                  </a:lnTo>
                  <a:lnTo>
                    <a:pt x="3" y="9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1" y="10"/>
                  </a:lnTo>
                  <a:lnTo>
                    <a:pt x="0" y="10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7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7" name="Freeform 810"/>
            <p:cNvSpPr>
              <a:spLocks/>
            </p:cNvSpPr>
            <p:nvPr/>
          </p:nvSpPr>
          <p:spPr bwMode="auto">
            <a:xfrm>
              <a:off x="1440" y="3701"/>
              <a:ext cx="2" cy="7"/>
            </a:xfrm>
            <a:custGeom>
              <a:avLst/>
              <a:gdLst>
                <a:gd name="T0" fmla="*/ 0 w 2"/>
                <a:gd name="T1" fmla="*/ 2 h 7"/>
                <a:gd name="T2" fmla="*/ 0 w 2"/>
                <a:gd name="T3" fmla="*/ 1 h 7"/>
                <a:gd name="T4" fmla="*/ 0 w 2"/>
                <a:gd name="T5" fmla="*/ 1 h 7"/>
                <a:gd name="T6" fmla="*/ 0 w 2"/>
                <a:gd name="T7" fmla="*/ 1 h 7"/>
                <a:gd name="T8" fmla="*/ 0 w 2"/>
                <a:gd name="T9" fmla="*/ 1 h 7"/>
                <a:gd name="T10" fmla="*/ 0 w 2"/>
                <a:gd name="T11" fmla="*/ 0 h 7"/>
                <a:gd name="T12" fmla="*/ 1 w 2"/>
                <a:gd name="T13" fmla="*/ 0 h 7"/>
                <a:gd name="T14" fmla="*/ 1 w 2"/>
                <a:gd name="T15" fmla="*/ 1 h 7"/>
                <a:gd name="T16" fmla="*/ 1 w 2"/>
                <a:gd name="T17" fmla="*/ 1 h 7"/>
                <a:gd name="T18" fmla="*/ 1 w 2"/>
                <a:gd name="T19" fmla="*/ 1 h 7"/>
                <a:gd name="T20" fmla="*/ 1 w 2"/>
                <a:gd name="T21" fmla="*/ 1 h 7"/>
                <a:gd name="T22" fmla="*/ 1 w 2"/>
                <a:gd name="T23" fmla="*/ 2 h 7"/>
                <a:gd name="T24" fmla="*/ 1 w 2"/>
                <a:gd name="T25" fmla="*/ 5 h 7"/>
                <a:gd name="T26" fmla="*/ 1 w 2"/>
                <a:gd name="T27" fmla="*/ 6 h 7"/>
                <a:gd name="T28" fmla="*/ 1 w 2"/>
                <a:gd name="T29" fmla="*/ 6 h 7"/>
                <a:gd name="T30" fmla="*/ 1 w 2"/>
                <a:gd name="T31" fmla="*/ 6 h 7"/>
                <a:gd name="T32" fmla="*/ 1 w 2"/>
                <a:gd name="T33" fmla="*/ 6 h 7"/>
                <a:gd name="T34" fmla="*/ 0 w 2"/>
                <a:gd name="T35" fmla="*/ 6 h 7"/>
                <a:gd name="T36" fmla="*/ 0 w 2"/>
                <a:gd name="T37" fmla="*/ 6 h 7"/>
                <a:gd name="T38" fmla="*/ 0 w 2"/>
                <a:gd name="T39" fmla="*/ 6 h 7"/>
                <a:gd name="T40" fmla="*/ 0 w 2"/>
                <a:gd name="T41" fmla="*/ 5 h 7"/>
                <a:gd name="T42" fmla="*/ 0 w 2"/>
                <a:gd name="T43" fmla="*/ 2 h 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"/>
                <a:gd name="T67" fmla="*/ 0 h 7"/>
                <a:gd name="T68" fmla="*/ 2 w 2"/>
                <a:gd name="T69" fmla="*/ 7 h 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" h="7">
                  <a:moveTo>
                    <a:pt x="0" y="2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8" name="Freeform 811"/>
            <p:cNvSpPr>
              <a:spLocks/>
            </p:cNvSpPr>
            <p:nvPr/>
          </p:nvSpPr>
          <p:spPr bwMode="auto">
            <a:xfrm>
              <a:off x="1540" y="3701"/>
              <a:ext cx="5" cy="8"/>
            </a:xfrm>
            <a:custGeom>
              <a:avLst/>
              <a:gdLst>
                <a:gd name="T0" fmla="*/ 4 w 5"/>
                <a:gd name="T1" fmla="*/ 5 h 8"/>
                <a:gd name="T2" fmla="*/ 4 w 5"/>
                <a:gd name="T3" fmla="*/ 5 h 8"/>
                <a:gd name="T4" fmla="*/ 4 w 5"/>
                <a:gd name="T5" fmla="*/ 5 h 8"/>
                <a:gd name="T6" fmla="*/ 3 w 5"/>
                <a:gd name="T7" fmla="*/ 5 h 8"/>
                <a:gd name="T8" fmla="*/ 3 w 5"/>
                <a:gd name="T9" fmla="*/ 6 h 8"/>
                <a:gd name="T10" fmla="*/ 3 w 5"/>
                <a:gd name="T11" fmla="*/ 6 h 8"/>
                <a:gd name="T12" fmla="*/ 2 w 5"/>
                <a:gd name="T13" fmla="*/ 6 h 8"/>
                <a:gd name="T14" fmla="*/ 2 w 5"/>
                <a:gd name="T15" fmla="*/ 6 h 8"/>
                <a:gd name="T16" fmla="*/ 2 w 5"/>
                <a:gd name="T17" fmla="*/ 6 h 8"/>
                <a:gd name="T18" fmla="*/ 1 w 5"/>
                <a:gd name="T19" fmla="*/ 6 h 8"/>
                <a:gd name="T20" fmla="*/ 1 w 5"/>
                <a:gd name="T21" fmla="*/ 6 h 8"/>
                <a:gd name="T22" fmla="*/ 1 w 5"/>
                <a:gd name="T23" fmla="*/ 5 h 8"/>
                <a:gd name="T24" fmla="*/ 1 w 5"/>
                <a:gd name="T25" fmla="*/ 1 h 8"/>
                <a:gd name="T26" fmla="*/ 1 w 5"/>
                <a:gd name="T27" fmla="*/ 1 h 8"/>
                <a:gd name="T28" fmla="*/ 2 w 5"/>
                <a:gd name="T29" fmla="*/ 1 h 8"/>
                <a:gd name="T30" fmla="*/ 2 w 5"/>
                <a:gd name="T31" fmla="*/ 0 h 8"/>
                <a:gd name="T32" fmla="*/ 0 w 5"/>
                <a:gd name="T33" fmla="*/ 0 h 8"/>
                <a:gd name="T34" fmla="*/ 0 w 5"/>
                <a:gd name="T35" fmla="*/ 1 h 8"/>
                <a:gd name="T36" fmla="*/ 0 w 5"/>
                <a:gd name="T37" fmla="*/ 1 h 8"/>
                <a:gd name="T38" fmla="*/ 0 w 5"/>
                <a:gd name="T39" fmla="*/ 1 h 8"/>
                <a:gd name="T40" fmla="*/ 1 w 5"/>
                <a:gd name="T41" fmla="*/ 1 h 8"/>
                <a:gd name="T42" fmla="*/ 1 w 5"/>
                <a:gd name="T43" fmla="*/ 2 h 8"/>
                <a:gd name="T44" fmla="*/ 1 w 5"/>
                <a:gd name="T45" fmla="*/ 5 h 8"/>
                <a:gd name="T46" fmla="*/ 1 w 5"/>
                <a:gd name="T47" fmla="*/ 6 h 8"/>
                <a:gd name="T48" fmla="*/ 0 w 5"/>
                <a:gd name="T49" fmla="*/ 6 h 8"/>
                <a:gd name="T50" fmla="*/ 0 w 5"/>
                <a:gd name="T51" fmla="*/ 6 h 8"/>
                <a:gd name="T52" fmla="*/ 0 w 5"/>
                <a:gd name="T53" fmla="*/ 6 h 8"/>
                <a:gd name="T54" fmla="*/ 0 w 5"/>
                <a:gd name="T55" fmla="*/ 7 h 8"/>
                <a:gd name="T56" fmla="*/ 3 w 5"/>
                <a:gd name="T57" fmla="*/ 7 h 8"/>
                <a:gd name="T58" fmla="*/ 4 w 5"/>
                <a:gd name="T59" fmla="*/ 5 h 8"/>
                <a:gd name="T60" fmla="*/ 4 w 5"/>
                <a:gd name="T61" fmla="*/ 5 h 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5"/>
                <a:gd name="T94" fmla="*/ 0 h 8"/>
                <a:gd name="T95" fmla="*/ 5 w 5"/>
                <a:gd name="T96" fmla="*/ 8 h 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5" h="8">
                  <a:moveTo>
                    <a:pt x="4" y="5"/>
                  </a:moveTo>
                  <a:lnTo>
                    <a:pt x="4" y="5"/>
                  </a:lnTo>
                  <a:lnTo>
                    <a:pt x="3" y="5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3" y="7"/>
                  </a:lnTo>
                  <a:lnTo>
                    <a:pt x="4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9" name="Freeform 812"/>
            <p:cNvSpPr>
              <a:spLocks/>
            </p:cNvSpPr>
            <p:nvPr/>
          </p:nvSpPr>
          <p:spPr bwMode="auto">
            <a:xfrm>
              <a:off x="1566" y="3701"/>
              <a:ext cx="6" cy="8"/>
            </a:xfrm>
            <a:custGeom>
              <a:avLst/>
              <a:gdLst>
                <a:gd name="T0" fmla="*/ 5 w 6"/>
                <a:gd name="T1" fmla="*/ 3 h 8"/>
                <a:gd name="T2" fmla="*/ 5 w 6"/>
                <a:gd name="T3" fmla="*/ 3 h 8"/>
                <a:gd name="T4" fmla="*/ 5 w 6"/>
                <a:gd name="T5" fmla="*/ 2 h 8"/>
                <a:gd name="T6" fmla="*/ 5 w 6"/>
                <a:gd name="T7" fmla="*/ 2 h 8"/>
                <a:gd name="T8" fmla="*/ 4 w 6"/>
                <a:gd name="T9" fmla="*/ 1 h 8"/>
                <a:gd name="T10" fmla="*/ 4 w 6"/>
                <a:gd name="T11" fmla="*/ 1 h 8"/>
                <a:gd name="T12" fmla="*/ 3 w 6"/>
                <a:gd name="T13" fmla="*/ 1 h 8"/>
                <a:gd name="T14" fmla="*/ 3 w 6"/>
                <a:gd name="T15" fmla="*/ 0 h 8"/>
                <a:gd name="T16" fmla="*/ 3 w 6"/>
                <a:gd name="T17" fmla="*/ 0 h 8"/>
                <a:gd name="T18" fmla="*/ 2 w 6"/>
                <a:gd name="T19" fmla="*/ 0 h 8"/>
                <a:gd name="T20" fmla="*/ 2 w 6"/>
                <a:gd name="T21" fmla="*/ 0 h 8"/>
                <a:gd name="T22" fmla="*/ 1 w 6"/>
                <a:gd name="T23" fmla="*/ 1 h 8"/>
                <a:gd name="T24" fmla="*/ 1 w 6"/>
                <a:gd name="T25" fmla="*/ 1 h 8"/>
                <a:gd name="T26" fmla="*/ 1 w 6"/>
                <a:gd name="T27" fmla="*/ 1 h 8"/>
                <a:gd name="T28" fmla="*/ 0 w 6"/>
                <a:gd name="T29" fmla="*/ 1 h 8"/>
                <a:gd name="T30" fmla="*/ 0 w 6"/>
                <a:gd name="T31" fmla="*/ 2 h 8"/>
                <a:gd name="T32" fmla="*/ 0 w 6"/>
                <a:gd name="T33" fmla="*/ 2 h 8"/>
                <a:gd name="T34" fmla="*/ 0 w 6"/>
                <a:gd name="T35" fmla="*/ 3 h 8"/>
                <a:gd name="T36" fmla="*/ 0 w 6"/>
                <a:gd name="T37" fmla="*/ 3 h 8"/>
                <a:gd name="T38" fmla="*/ 0 w 6"/>
                <a:gd name="T39" fmla="*/ 4 h 8"/>
                <a:gd name="T40" fmla="*/ 0 w 6"/>
                <a:gd name="T41" fmla="*/ 4 h 8"/>
                <a:gd name="T42" fmla="*/ 0 w 6"/>
                <a:gd name="T43" fmla="*/ 5 h 8"/>
                <a:gd name="T44" fmla="*/ 0 w 6"/>
                <a:gd name="T45" fmla="*/ 5 h 8"/>
                <a:gd name="T46" fmla="*/ 0 w 6"/>
                <a:gd name="T47" fmla="*/ 5 h 8"/>
                <a:gd name="T48" fmla="*/ 0 w 6"/>
                <a:gd name="T49" fmla="*/ 6 h 8"/>
                <a:gd name="T50" fmla="*/ 1 w 6"/>
                <a:gd name="T51" fmla="*/ 6 h 8"/>
                <a:gd name="T52" fmla="*/ 1 w 6"/>
                <a:gd name="T53" fmla="*/ 6 h 8"/>
                <a:gd name="T54" fmla="*/ 1 w 6"/>
                <a:gd name="T55" fmla="*/ 6 h 8"/>
                <a:gd name="T56" fmla="*/ 2 w 6"/>
                <a:gd name="T57" fmla="*/ 6 h 8"/>
                <a:gd name="T58" fmla="*/ 2 w 6"/>
                <a:gd name="T59" fmla="*/ 7 h 8"/>
                <a:gd name="T60" fmla="*/ 3 w 6"/>
                <a:gd name="T61" fmla="*/ 7 h 8"/>
                <a:gd name="T62" fmla="*/ 3 w 6"/>
                <a:gd name="T63" fmla="*/ 6 h 8"/>
                <a:gd name="T64" fmla="*/ 3 w 6"/>
                <a:gd name="T65" fmla="*/ 6 h 8"/>
                <a:gd name="T66" fmla="*/ 4 w 6"/>
                <a:gd name="T67" fmla="*/ 6 h 8"/>
                <a:gd name="T68" fmla="*/ 4 w 6"/>
                <a:gd name="T69" fmla="*/ 6 h 8"/>
                <a:gd name="T70" fmla="*/ 4 w 6"/>
                <a:gd name="T71" fmla="*/ 6 h 8"/>
                <a:gd name="T72" fmla="*/ 4 w 6"/>
                <a:gd name="T73" fmla="*/ 5 h 8"/>
                <a:gd name="T74" fmla="*/ 5 w 6"/>
                <a:gd name="T75" fmla="*/ 5 h 8"/>
                <a:gd name="T76" fmla="*/ 5 w 6"/>
                <a:gd name="T77" fmla="*/ 5 h 8"/>
                <a:gd name="T78" fmla="*/ 5 w 6"/>
                <a:gd name="T79" fmla="*/ 4 h 8"/>
                <a:gd name="T80" fmla="*/ 5 w 6"/>
                <a:gd name="T81" fmla="*/ 4 h 8"/>
                <a:gd name="T82" fmla="*/ 5 w 6"/>
                <a:gd name="T83" fmla="*/ 3 h 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"/>
                <a:gd name="T127" fmla="*/ 0 h 8"/>
                <a:gd name="T128" fmla="*/ 6 w 6"/>
                <a:gd name="T129" fmla="*/ 8 h 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" h="8">
                  <a:moveTo>
                    <a:pt x="5" y="3"/>
                  </a:moveTo>
                  <a:lnTo>
                    <a:pt x="5" y="3"/>
                  </a:lnTo>
                  <a:lnTo>
                    <a:pt x="5" y="2"/>
                  </a:lnTo>
                  <a:lnTo>
                    <a:pt x="4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2" y="6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4" y="6"/>
                  </a:lnTo>
                  <a:lnTo>
                    <a:pt x="4" y="5"/>
                  </a:lnTo>
                  <a:lnTo>
                    <a:pt x="5" y="5"/>
                  </a:lnTo>
                  <a:lnTo>
                    <a:pt x="5" y="4"/>
                  </a:lnTo>
                  <a:lnTo>
                    <a:pt x="5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0" name="Freeform 813"/>
            <p:cNvSpPr>
              <a:spLocks/>
            </p:cNvSpPr>
            <p:nvPr/>
          </p:nvSpPr>
          <p:spPr bwMode="auto">
            <a:xfrm>
              <a:off x="1568" y="3702"/>
              <a:ext cx="1" cy="6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0 h 6"/>
                <a:gd name="T4" fmla="*/ 0 w 1"/>
                <a:gd name="T5" fmla="*/ 0 h 6"/>
                <a:gd name="T6" fmla="*/ 0 w 1"/>
                <a:gd name="T7" fmla="*/ 0 h 6"/>
                <a:gd name="T8" fmla="*/ 0 w 1"/>
                <a:gd name="T9" fmla="*/ 1 h 6"/>
                <a:gd name="T10" fmla="*/ 0 w 1"/>
                <a:gd name="T11" fmla="*/ 1 h 6"/>
                <a:gd name="T12" fmla="*/ 0 w 1"/>
                <a:gd name="T13" fmla="*/ 2 h 6"/>
                <a:gd name="T14" fmla="*/ 0 w 1"/>
                <a:gd name="T15" fmla="*/ 2 h 6"/>
                <a:gd name="T16" fmla="*/ 0 w 1"/>
                <a:gd name="T17" fmla="*/ 3 h 6"/>
                <a:gd name="T18" fmla="*/ 0 w 1"/>
                <a:gd name="T19" fmla="*/ 3 h 6"/>
                <a:gd name="T20" fmla="*/ 0 w 1"/>
                <a:gd name="T21" fmla="*/ 4 h 6"/>
                <a:gd name="T22" fmla="*/ 0 w 1"/>
                <a:gd name="T23" fmla="*/ 4 h 6"/>
                <a:gd name="T24" fmla="*/ 0 w 1"/>
                <a:gd name="T25" fmla="*/ 4 h 6"/>
                <a:gd name="T26" fmla="*/ 0 w 1"/>
                <a:gd name="T27" fmla="*/ 5 h 6"/>
                <a:gd name="T28" fmla="*/ 0 w 1"/>
                <a:gd name="T29" fmla="*/ 5 h 6"/>
                <a:gd name="T30" fmla="*/ 0 w 1"/>
                <a:gd name="T31" fmla="*/ 5 h 6"/>
                <a:gd name="T32" fmla="*/ 0 w 1"/>
                <a:gd name="T33" fmla="*/ 5 h 6"/>
                <a:gd name="T34" fmla="*/ 0 w 1"/>
                <a:gd name="T35" fmla="*/ 5 h 6"/>
                <a:gd name="T36" fmla="*/ 0 w 1"/>
                <a:gd name="T37" fmla="*/ 5 h 6"/>
                <a:gd name="T38" fmla="*/ 0 w 1"/>
                <a:gd name="T39" fmla="*/ 5 h 6"/>
                <a:gd name="T40" fmla="*/ 0 w 1"/>
                <a:gd name="T41" fmla="*/ 4 h 6"/>
                <a:gd name="T42" fmla="*/ 0 w 1"/>
                <a:gd name="T43" fmla="*/ 4 h 6"/>
                <a:gd name="T44" fmla="*/ 0 w 1"/>
                <a:gd name="T45" fmla="*/ 4 h 6"/>
                <a:gd name="T46" fmla="*/ 0 w 1"/>
                <a:gd name="T47" fmla="*/ 3 h 6"/>
                <a:gd name="T48" fmla="*/ 0 w 1"/>
                <a:gd name="T49" fmla="*/ 3 h 6"/>
                <a:gd name="T50" fmla="*/ 0 w 1"/>
                <a:gd name="T51" fmla="*/ 2 h 6"/>
                <a:gd name="T52" fmla="*/ 0 w 1"/>
                <a:gd name="T53" fmla="*/ 2 h 6"/>
                <a:gd name="T54" fmla="*/ 0 w 1"/>
                <a:gd name="T55" fmla="*/ 1 h 6"/>
                <a:gd name="T56" fmla="*/ 0 w 1"/>
                <a:gd name="T57" fmla="*/ 1 h 6"/>
                <a:gd name="T58" fmla="*/ 0 w 1"/>
                <a:gd name="T59" fmla="*/ 0 h 6"/>
                <a:gd name="T60" fmla="*/ 0 w 1"/>
                <a:gd name="T61" fmla="*/ 0 h 6"/>
                <a:gd name="T62" fmla="*/ 0 w 1"/>
                <a:gd name="T63" fmla="*/ 0 h 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"/>
                <a:gd name="T97" fmla="*/ 0 h 6"/>
                <a:gd name="T98" fmla="*/ 1 w 1"/>
                <a:gd name="T99" fmla="*/ 6 h 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" h="6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1" name="Freeform 814"/>
            <p:cNvSpPr>
              <a:spLocks/>
            </p:cNvSpPr>
            <p:nvPr/>
          </p:nvSpPr>
          <p:spPr bwMode="auto">
            <a:xfrm>
              <a:off x="1388" y="3759"/>
              <a:ext cx="10" cy="14"/>
            </a:xfrm>
            <a:custGeom>
              <a:avLst/>
              <a:gdLst>
                <a:gd name="T0" fmla="*/ 6 w 10"/>
                <a:gd name="T1" fmla="*/ 3 h 14"/>
                <a:gd name="T2" fmla="*/ 7 w 10"/>
                <a:gd name="T3" fmla="*/ 3 h 14"/>
                <a:gd name="T4" fmla="*/ 7 w 10"/>
                <a:gd name="T5" fmla="*/ 3 h 14"/>
                <a:gd name="T6" fmla="*/ 7 w 10"/>
                <a:gd name="T7" fmla="*/ 3 h 14"/>
                <a:gd name="T8" fmla="*/ 7 w 10"/>
                <a:gd name="T9" fmla="*/ 2 h 14"/>
                <a:gd name="T10" fmla="*/ 8 w 10"/>
                <a:gd name="T11" fmla="*/ 2 h 14"/>
                <a:gd name="T12" fmla="*/ 8 w 10"/>
                <a:gd name="T13" fmla="*/ 2 h 14"/>
                <a:gd name="T14" fmla="*/ 9 w 10"/>
                <a:gd name="T15" fmla="*/ 2 h 14"/>
                <a:gd name="T16" fmla="*/ 5 w 10"/>
                <a:gd name="T17" fmla="*/ 0 h 14"/>
                <a:gd name="T18" fmla="*/ 5 w 10"/>
                <a:gd name="T19" fmla="*/ 1 h 14"/>
                <a:gd name="T20" fmla="*/ 5 w 10"/>
                <a:gd name="T21" fmla="*/ 1 h 14"/>
                <a:gd name="T22" fmla="*/ 5 w 10"/>
                <a:gd name="T23" fmla="*/ 2 h 14"/>
                <a:gd name="T24" fmla="*/ 5 w 10"/>
                <a:gd name="T25" fmla="*/ 3 h 14"/>
                <a:gd name="T26" fmla="*/ 2 w 10"/>
                <a:gd name="T27" fmla="*/ 9 h 14"/>
                <a:gd name="T28" fmla="*/ 2 w 10"/>
                <a:gd name="T29" fmla="*/ 9 h 14"/>
                <a:gd name="T30" fmla="*/ 2 w 10"/>
                <a:gd name="T31" fmla="*/ 10 h 14"/>
                <a:gd name="T32" fmla="*/ 2 w 10"/>
                <a:gd name="T33" fmla="*/ 10 h 14"/>
                <a:gd name="T34" fmla="*/ 1 w 10"/>
                <a:gd name="T35" fmla="*/ 10 h 14"/>
                <a:gd name="T36" fmla="*/ 1 w 10"/>
                <a:gd name="T37" fmla="*/ 10 h 14"/>
                <a:gd name="T38" fmla="*/ 0 w 10"/>
                <a:gd name="T39" fmla="*/ 10 h 14"/>
                <a:gd name="T40" fmla="*/ 0 w 10"/>
                <a:gd name="T41" fmla="*/ 11 h 14"/>
                <a:gd name="T42" fmla="*/ 4 w 10"/>
                <a:gd name="T43" fmla="*/ 13 h 14"/>
                <a:gd name="T44" fmla="*/ 4 w 10"/>
                <a:gd name="T45" fmla="*/ 12 h 14"/>
                <a:gd name="T46" fmla="*/ 4 w 10"/>
                <a:gd name="T47" fmla="*/ 12 h 14"/>
                <a:gd name="T48" fmla="*/ 4 w 10"/>
                <a:gd name="T49" fmla="*/ 12 h 14"/>
                <a:gd name="T50" fmla="*/ 3 w 10"/>
                <a:gd name="T51" fmla="*/ 12 h 14"/>
                <a:gd name="T52" fmla="*/ 3 w 10"/>
                <a:gd name="T53" fmla="*/ 11 h 14"/>
                <a:gd name="T54" fmla="*/ 3 w 10"/>
                <a:gd name="T55" fmla="*/ 10 h 14"/>
                <a:gd name="T56" fmla="*/ 4 w 10"/>
                <a:gd name="T57" fmla="*/ 10 h 14"/>
                <a:gd name="T58" fmla="*/ 4 w 10"/>
                <a:gd name="T59" fmla="*/ 10 h 14"/>
                <a:gd name="T60" fmla="*/ 6 w 10"/>
                <a:gd name="T61" fmla="*/ 3 h 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"/>
                <a:gd name="T94" fmla="*/ 0 h 14"/>
                <a:gd name="T95" fmla="*/ 10 w 10"/>
                <a:gd name="T96" fmla="*/ 14 h 1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" h="14">
                  <a:moveTo>
                    <a:pt x="6" y="3"/>
                  </a:moveTo>
                  <a:lnTo>
                    <a:pt x="7" y="3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2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2"/>
                  </a:lnTo>
                  <a:lnTo>
                    <a:pt x="5" y="3"/>
                  </a:lnTo>
                  <a:lnTo>
                    <a:pt x="2" y="9"/>
                  </a:lnTo>
                  <a:lnTo>
                    <a:pt x="2" y="10"/>
                  </a:lnTo>
                  <a:lnTo>
                    <a:pt x="1" y="10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6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2" name="Freeform 815"/>
            <p:cNvSpPr>
              <a:spLocks/>
            </p:cNvSpPr>
            <p:nvPr/>
          </p:nvSpPr>
          <p:spPr bwMode="auto">
            <a:xfrm>
              <a:off x="1418" y="3770"/>
              <a:ext cx="12" cy="15"/>
            </a:xfrm>
            <a:custGeom>
              <a:avLst/>
              <a:gdLst>
                <a:gd name="T0" fmla="*/ 8 w 12"/>
                <a:gd name="T1" fmla="*/ 4 h 15"/>
                <a:gd name="T2" fmla="*/ 7 w 12"/>
                <a:gd name="T3" fmla="*/ 6 h 15"/>
                <a:gd name="T4" fmla="*/ 6 w 12"/>
                <a:gd name="T5" fmla="*/ 6 h 15"/>
                <a:gd name="T6" fmla="*/ 5 w 12"/>
                <a:gd name="T7" fmla="*/ 6 h 15"/>
                <a:gd name="T8" fmla="*/ 4 w 12"/>
                <a:gd name="T9" fmla="*/ 6 h 15"/>
                <a:gd name="T10" fmla="*/ 5 w 12"/>
                <a:gd name="T11" fmla="*/ 2 h 15"/>
                <a:gd name="T12" fmla="*/ 5 w 12"/>
                <a:gd name="T13" fmla="*/ 1 h 15"/>
                <a:gd name="T14" fmla="*/ 6 w 12"/>
                <a:gd name="T15" fmla="*/ 1 h 15"/>
                <a:gd name="T16" fmla="*/ 7 w 12"/>
                <a:gd name="T17" fmla="*/ 1 h 15"/>
                <a:gd name="T18" fmla="*/ 8 w 12"/>
                <a:gd name="T19" fmla="*/ 1 h 15"/>
                <a:gd name="T20" fmla="*/ 9 w 12"/>
                <a:gd name="T21" fmla="*/ 2 h 15"/>
                <a:gd name="T22" fmla="*/ 10 w 12"/>
                <a:gd name="T23" fmla="*/ 3 h 15"/>
                <a:gd name="T24" fmla="*/ 10 w 12"/>
                <a:gd name="T25" fmla="*/ 4 h 15"/>
                <a:gd name="T26" fmla="*/ 11 w 12"/>
                <a:gd name="T27" fmla="*/ 5 h 15"/>
                <a:gd name="T28" fmla="*/ 3 w 12"/>
                <a:gd name="T29" fmla="*/ 0 h 15"/>
                <a:gd name="T30" fmla="*/ 3 w 12"/>
                <a:gd name="T31" fmla="*/ 1 h 15"/>
                <a:gd name="T32" fmla="*/ 3 w 12"/>
                <a:gd name="T33" fmla="*/ 2 h 15"/>
                <a:gd name="T34" fmla="*/ 2 w 12"/>
                <a:gd name="T35" fmla="*/ 9 h 15"/>
                <a:gd name="T36" fmla="*/ 1 w 12"/>
                <a:gd name="T37" fmla="*/ 11 h 15"/>
                <a:gd name="T38" fmla="*/ 1 w 12"/>
                <a:gd name="T39" fmla="*/ 11 h 15"/>
                <a:gd name="T40" fmla="*/ 0 w 12"/>
                <a:gd name="T41" fmla="*/ 12 h 15"/>
                <a:gd name="T42" fmla="*/ 10 w 12"/>
                <a:gd name="T43" fmla="*/ 11 h 15"/>
                <a:gd name="T44" fmla="*/ 8 w 12"/>
                <a:gd name="T45" fmla="*/ 12 h 15"/>
                <a:gd name="T46" fmla="*/ 8 w 12"/>
                <a:gd name="T47" fmla="*/ 13 h 15"/>
                <a:gd name="T48" fmla="*/ 6 w 12"/>
                <a:gd name="T49" fmla="*/ 13 h 15"/>
                <a:gd name="T50" fmla="*/ 5 w 12"/>
                <a:gd name="T51" fmla="*/ 13 h 15"/>
                <a:gd name="T52" fmla="*/ 4 w 12"/>
                <a:gd name="T53" fmla="*/ 12 h 15"/>
                <a:gd name="T54" fmla="*/ 3 w 12"/>
                <a:gd name="T55" fmla="*/ 11 h 15"/>
                <a:gd name="T56" fmla="*/ 4 w 12"/>
                <a:gd name="T57" fmla="*/ 6 h 15"/>
                <a:gd name="T58" fmla="*/ 5 w 12"/>
                <a:gd name="T59" fmla="*/ 6 h 15"/>
                <a:gd name="T60" fmla="*/ 6 w 12"/>
                <a:gd name="T61" fmla="*/ 7 h 15"/>
                <a:gd name="T62" fmla="*/ 7 w 12"/>
                <a:gd name="T63" fmla="*/ 8 h 15"/>
                <a:gd name="T64" fmla="*/ 7 w 12"/>
                <a:gd name="T65" fmla="*/ 9 h 15"/>
                <a:gd name="T66" fmla="*/ 8 w 12"/>
                <a:gd name="T67" fmla="*/ 5 h 1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"/>
                <a:gd name="T103" fmla="*/ 0 h 15"/>
                <a:gd name="T104" fmla="*/ 12 w 12"/>
                <a:gd name="T105" fmla="*/ 15 h 1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" h="15">
                  <a:moveTo>
                    <a:pt x="8" y="5"/>
                  </a:moveTo>
                  <a:lnTo>
                    <a:pt x="8" y="4"/>
                  </a:lnTo>
                  <a:lnTo>
                    <a:pt x="8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6"/>
                  </a:lnTo>
                  <a:lnTo>
                    <a:pt x="4" y="6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1" y="5"/>
                  </a:lnTo>
                  <a:lnTo>
                    <a:pt x="10" y="1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3" y="3"/>
                  </a:lnTo>
                  <a:lnTo>
                    <a:pt x="2" y="9"/>
                  </a:lnTo>
                  <a:lnTo>
                    <a:pt x="2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8" y="14"/>
                  </a:lnTo>
                  <a:lnTo>
                    <a:pt x="10" y="11"/>
                  </a:lnTo>
                  <a:lnTo>
                    <a:pt x="9" y="11"/>
                  </a:lnTo>
                  <a:lnTo>
                    <a:pt x="8" y="12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5" y="13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4" y="6"/>
                  </a:lnTo>
                  <a:lnTo>
                    <a:pt x="5" y="6"/>
                  </a:lnTo>
                  <a:lnTo>
                    <a:pt x="6" y="7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3" name="Freeform 816"/>
            <p:cNvSpPr>
              <a:spLocks/>
            </p:cNvSpPr>
            <p:nvPr/>
          </p:nvSpPr>
          <p:spPr bwMode="auto">
            <a:xfrm>
              <a:off x="1462" y="3772"/>
              <a:ext cx="10" cy="14"/>
            </a:xfrm>
            <a:custGeom>
              <a:avLst/>
              <a:gdLst>
                <a:gd name="T0" fmla="*/ 7 w 10"/>
                <a:gd name="T1" fmla="*/ 1 h 14"/>
                <a:gd name="T2" fmla="*/ 5 w 10"/>
                <a:gd name="T3" fmla="*/ 1 h 14"/>
                <a:gd name="T4" fmla="*/ 4 w 10"/>
                <a:gd name="T5" fmla="*/ 0 h 14"/>
                <a:gd name="T6" fmla="*/ 3 w 10"/>
                <a:gd name="T7" fmla="*/ 1 h 14"/>
                <a:gd name="T8" fmla="*/ 2 w 10"/>
                <a:gd name="T9" fmla="*/ 1 h 14"/>
                <a:gd name="T10" fmla="*/ 2 w 10"/>
                <a:gd name="T11" fmla="*/ 2 h 14"/>
                <a:gd name="T12" fmla="*/ 1 w 10"/>
                <a:gd name="T13" fmla="*/ 3 h 14"/>
                <a:gd name="T14" fmla="*/ 1 w 10"/>
                <a:gd name="T15" fmla="*/ 3 h 14"/>
                <a:gd name="T16" fmla="*/ 0 w 10"/>
                <a:gd name="T17" fmla="*/ 5 h 14"/>
                <a:gd name="T18" fmla="*/ 0 w 10"/>
                <a:gd name="T19" fmla="*/ 6 h 14"/>
                <a:gd name="T20" fmla="*/ 0 w 10"/>
                <a:gd name="T21" fmla="*/ 8 h 14"/>
                <a:gd name="T22" fmla="*/ 0 w 10"/>
                <a:gd name="T23" fmla="*/ 9 h 14"/>
                <a:gd name="T24" fmla="*/ 1 w 10"/>
                <a:gd name="T25" fmla="*/ 10 h 14"/>
                <a:gd name="T26" fmla="*/ 1 w 10"/>
                <a:gd name="T27" fmla="*/ 11 h 14"/>
                <a:gd name="T28" fmla="*/ 1 w 10"/>
                <a:gd name="T29" fmla="*/ 12 h 14"/>
                <a:gd name="T30" fmla="*/ 2 w 10"/>
                <a:gd name="T31" fmla="*/ 12 h 14"/>
                <a:gd name="T32" fmla="*/ 4 w 10"/>
                <a:gd name="T33" fmla="*/ 13 h 14"/>
                <a:gd name="T34" fmla="*/ 5 w 10"/>
                <a:gd name="T35" fmla="*/ 13 h 14"/>
                <a:gd name="T36" fmla="*/ 6 w 10"/>
                <a:gd name="T37" fmla="*/ 13 h 14"/>
                <a:gd name="T38" fmla="*/ 7 w 10"/>
                <a:gd name="T39" fmla="*/ 12 h 14"/>
                <a:gd name="T40" fmla="*/ 8 w 10"/>
                <a:gd name="T41" fmla="*/ 12 h 14"/>
                <a:gd name="T42" fmla="*/ 8 w 10"/>
                <a:gd name="T43" fmla="*/ 11 h 14"/>
                <a:gd name="T44" fmla="*/ 9 w 10"/>
                <a:gd name="T45" fmla="*/ 10 h 14"/>
                <a:gd name="T46" fmla="*/ 8 w 10"/>
                <a:gd name="T47" fmla="*/ 10 h 14"/>
                <a:gd name="T48" fmla="*/ 8 w 10"/>
                <a:gd name="T49" fmla="*/ 11 h 14"/>
                <a:gd name="T50" fmla="*/ 7 w 10"/>
                <a:gd name="T51" fmla="*/ 12 h 14"/>
                <a:gd name="T52" fmla="*/ 6 w 10"/>
                <a:gd name="T53" fmla="*/ 12 h 14"/>
                <a:gd name="T54" fmla="*/ 5 w 10"/>
                <a:gd name="T55" fmla="*/ 12 h 14"/>
                <a:gd name="T56" fmla="*/ 4 w 10"/>
                <a:gd name="T57" fmla="*/ 12 h 14"/>
                <a:gd name="T58" fmla="*/ 4 w 10"/>
                <a:gd name="T59" fmla="*/ 12 h 14"/>
                <a:gd name="T60" fmla="*/ 2 w 10"/>
                <a:gd name="T61" fmla="*/ 10 h 14"/>
                <a:gd name="T62" fmla="*/ 2 w 10"/>
                <a:gd name="T63" fmla="*/ 9 h 14"/>
                <a:gd name="T64" fmla="*/ 2 w 10"/>
                <a:gd name="T65" fmla="*/ 8 h 14"/>
                <a:gd name="T66" fmla="*/ 1 w 10"/>
                <a:gd name="T67" fmla="*/ 6 h 14"/>
                <a:gd name="T68" fmla="*/ 1 w 10"/>
                <a:gd name="T69" fmla="*/ 5 h 14"/>
                <a:gd name="T70" fmla="*/ 2 w 10"/>
                <a:gd name="T71" fmla="*/ 4 h 14"/>
                <a:gd name="T72" fmla="*/ 2 w 10"/>
                <a:gd name="T73" fmla="*/ 3 h 14"/>
                <a:gd name="T74" fmla="*/ 3 w 10"/>
                <a:gd name="T75" fmla="*/ 2 h 14"/>
                <a:gd name="T76" fmla="*/ 4 w 10"/>
                <a:gd name="T77" fmla="*/ 1 h 14"/>
                <a:gd name="T78" fmla="*/ 5 w 10"/>
                <a:gd name="T79" fmla="*/ 1 h 14"/>
                <a:gd name="T80" fmla="*/ 6 w 10"/>
                <a:gd name="T81" fmla="*/ 1 h 14"/>
                <a:gd name="T82" fmla="*/ 7 w 10"/>
                <a:gd name="T83" fmla="*/ 2 h 14"/>
                <a:gd name="T84" fmla="*/ 8 w 10"/>
                <a:gd name="T85" fmla="*/ 3 h 14"/>
                <a:gd name="T86" fmla="*/ 8 w 10"/>
                <a:gd name="T87" fmla="*/ 3 h 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"/>
                <a:gd name="T133" fmla="*/ 0 h 14"/>
                <a:gd name="T134" fmla="*/ 10 w 10"/>
                <a:gd name="T135" fmla="*/ 14 h 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" h="14">
                  <a:moveTo>
                    <a:pt x="7" y="0"/>
                  </a:moveTo>
                  <a:lnTo>
                    <a:pt x="7" y="1"/>
                  </a:lnTo>
                  <a:lnTo>
                    <a:pt x="5" y="1"/>
                  </a:lnTo>
                  <a:lnTo>
                    <a:pt x="4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1" y="12"/>
                  </a:lnTo>
                  <a:lnTo>
                    <a:pt x="2" y="12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7" y="12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6" y="12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3" y="11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2" y="4"/>
                  </a:lnTo>
                  <a:lnTo>
                    <a:pt x="2" y="3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8" y="3"/>
                  </a:lnTo>
                  <a:lnTo>
                    <a:pt x="8" y="4"/>
                  </a:lnTo>
                  <a:lnTo>
                    <a:pt x="8" y="3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4" name="Freeform 817"/>
            <p:cNvSpPr>
              <a:spLocks/>
            </p:cNvSpPr>
            <p:nvPr/>
          </p:nvSpPr>
          <p:spPr bwMode="auto">
            <a:xfrm>
              <a:off x="1476" y="3769"/>
              <a:ext cx="13" cy="16"/>
            </a:xfrm>
            <a:custGeom>
              <a:avLst/>
              <a:gdLst>
                <a:gd name="T0" fmla="*/ 7 w 13"/>
                <a:gd name="T1" fmla="*/ 4 h 16"/>
                <a:gd name="T2" fmla="*/ 7 w 13"/>
                <a:gd name="T3" fmla="*/ 6 h 16"/>
                <a:gd name="T4" fmla="*/ 7 w 13"/>
                <a:gd name="T5" fmla="*/ 6 h 16"/>
                <a:gd name="T6" fmla="*/ 6 w 13"/>
                <a:gd name="T7" fmla="*/ 7 h 16"/>
                <a:gd name="T8" fmla="*/ 5 w 13"/>
                <a:gd name="T9" fmla="*/ 7 h 16"/>
                <a:gd name="T10" fmla="*/ 3 w 13"/>
                <a:gd name="T11" fmla="*/ 4 h 16"/>
                <a:gd name="T12" fmla="*/ 4 w 13"/>
                <a:gd name="T13" fmla="*/ 2 h 16"/>
                <a:gd name="T14" fmla="*/ 5 w 13"/>
                <a:gd name="T15" fmla="*/ 1 h 16"/>
                <a:gd name="T16" fmla="*/ 6 w 13"/>
                <a:gd name="T17" fmla="*/ 1 h 16"/>
                <a:gd name="T18" fmla="*/ 7 w 13"/>
                <a:gd name="T19" fmla="*/ 1 h 16"/>
                <a:gd name="T20" fmla="*/ 8 w 13"/>
                <a:gd name="T21" fmla="*/ 2 h 16"/>
                <a:gd name="T22" fmla="*/ 9 w 13"/>
                <a:gd name="T23" fmla="*/ 2 h 16"/>
                <a:gd name="T24" fmla="*/ 10 w 13"/>
                <a:gd name="T25" fmla="*/ 3 h 16"/>
                <a:gd name="T26" fmla="*/ 8 w 13"/>
                <a:gd name="T27" fmla="*/ 0 h 16"/>
                <a:gd name="T28" fmla="*/ 0 w 13"/>
                <a:gd name="T29" fmla="*/ 3 h 16"/>
                <a:gd name="T30" fmla="*/ 1 w 13"/>
                <a:gd name="T31" fmla="*/ 3 h 16"/>
                <a:gd name="T32" fmla="*/ 2 w 13"/>
                <a:gd name="T33" fmla="*/ 4 h 16"/>
                <a:gd name="T34" fmla="*/ 2 w 13"/>
                <a:gd name="T35" fmla="*/ 5 h 16"/>
                <a:gd name="T36" fmla="*/ 3 w 13"/>
                <a:gd name="T37" fmla="*/ 12 h 16"/>
                <a:gd name="T38" fmla="*/ 4 w 13"/>
                <a:gd name="T39" fmla="*/ 13 h 16"/>
                <a:gd name="T40" fmla="*/ 3 w 13"/>
                <a:gd name="T41" fmla="*/ 14 h 16"/>
                <a:gd name="T42" fmla="*/ 3 w 13"/>
                <a:gd name="T43" fmla="*/ 14 h 16"/>
                <a:gd name="T44" fmla="*/ 11 w 13"/>
                <a:gd name="T45" fmla="*/ 12 h 16"/>
                <a:gd name="T46" fmla="*/ 11 w 13"/>
                <a:gd name="T47" fmla="*/ 9 h 16"/>
                <a:gd name="T48" fmla="*/ 11 w 13"/>
                <a:gd name="T49" fmla="*/ 9 h 16"/>
                <a:gd name="T50" fmla="*/ 11 w 13"/>
                <a:gd name="T51" fmla="*/ 11 h 16"/>
                <a:gd name="T52" fmla="*/ 10 w 13"/>
                <a:gd name="T53" fmla="*/ 12 h 16"/>
                <a:gd name="T54" fmla="*/ 9 w 13"/>
                <a:gd name="T55" fmla="*/ 13 h 16"/>
                <a:gd name="T56" fmla="*/ 7 w 13"/>
                <a:gd name="T57" fmla="*/ 13 h 16"/>
                <a:gd name="T58" fmla="*/ 6 w 13"/>
                <a:gd name="T59" fmla="*/ 13 h 16"/>
                <a:gd name="T60" fmla="*/ 5 w 13"/>
                <a:gd name="T61" fmla="*/ 12 h 16"/>
                <a:gd name="T62" fmla="*/ 5 w 13"/>
                <a:gd name="T63" fmla="*/ 8 h 16"/>
                <a:gd name="T64" fmla="*/ 7 w 13"/>
                <a:gd name="T65" fmla="*/ 7 h 16"/>
                <a:gd name="T66" fmla="*/ 8 w 13"/>
                <a:gd name="T67" fmla="*/ 8 h 16"/>
                <a:gd name="T68" fmla="*/ 8 w 13"/>
                <a:gd name="T69" fmla="*/ 9 h 16"/>
                <a:gd name="T70" fmla="*/ 8 w 13"/>
                <a:gd name="T71" fmla="*/ 4 h 1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3"/>
                <a:gd name="T109" fmla="*/ 0 h 16"/>
                <a:gd name="T110" fmla="*/ 13 w 13"/>
                <a:gd name="T111" fmla="*/ 16 h 1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3" h="16">
                  <a:moveTo>
                    <a:pt x="8" y="4"/>
                  </a:moveTo>
                  <a:lnTo>
                    <a:pt x="7" y="4"/>
                  </a:lnTo>
                  <a:lnTo>
                    <a:pt x="7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7"/>
                  </a:lnTo>
                  <a:lnTo>
                    <a:pt x="5" y="7"/>
                  </a:lnTo>
                  <a:lnTo>
                    <a:pt x="3" y="4"/>
                  </a:lnTo>
                  <a:lnTo>
                    <a:pt x="3" y="3"/>
                  </a:lnTo>
                  <a:lnTo>
                    <a:pt x="4" y="2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2"/>
                  </a:lnTo>
                  <a:lnTo>
                    <a:pt x="9" y="2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8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4"/>
                  </a:lnTo>
                  <a:lnTo>
                    <a:pt x="2" y="4"/>
                  </a:lnTo>
                  <a:lnTo>
                    <a:pt x="2" y="5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11" y="12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10" y="12"/>
                  </a:lnTo>
                  <a:lnTo>
                    <a:pt x="9" y="12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5" y="8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8"/>
                  </a:lnTo>
                  <a:lnTo>
                    <a:pt x="8" y="8"/>
                  </a:lnTo>
                  <a:lnTo>
                    <a:pt x="8" y="9"/>
                  </a:lnTo>
                  <a:lnTo>
                    <a:pt x="9" y="9"/>
                  </a:lnTo>
                  <a:lnTo>
                    <a:pt x="8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5" name="Freeform 818"/>
            <p:cNvSpPr>
              <a:spLocks/>
            </p:cNvSpPr>
            <p:nvPr/>
          </p:nvSpPr>
          <p:spPr bwMode="auto">
            <a:xfrm>
              <a:off x="1492" y="3762"/>
              <a:ext cx="15" cy="18"/>
            </a:xfrm>
            <a:custGeom>
              <a:avLst/>
              <a:gdLst>
                <a:gd name="T0" fmla="*/ 4 w 15"/>
                <a:gd name="T1" fmla="*/ 4 h 18"/>
                <a:gd name="T2" fmla="*/ 0 w 15"/>
                <a:gd name="T3" fmla="*/ 4 h 18"/>
                <a:gd name="T4" fmla="*/ 0 w 15"/>
                <a:gd name="T5" fmla="*/ 5 h 18"/>
                <a:gd name="T6" fmla="*/ 1 w 15"/>
                <a:gd name="T7" fmla="*/ 5 h 18"/>
                <a:gd name="T8" fmla="*/ 1 w 15"/>
                <a:gd name="T9" fmla="*/ 5 h 18"/>
                <a:gd name="T10" fmla="*/ 2 w 15"/>
                <a:gd name="T11" fmla="*/ 5 h 18"/>
                <a:gd name="T12" fmla="*/ 2 w 15"/>
                <a:gd name="T13" fmla="*/ 6 h 18"/>
                <a:gd name="T14" fmla="*/ 3 w 15"/>
                <a:gd name="T15" fmla="*/ 7 h 18"/>
                <a:gd name="T16" fmla="*/ 5 w 15"/>
                <a:gd name="T17" fmla="*/ 13 h 18"/>
                <a:gd name="T18" fmla="*/ 6 w 15"/>
                <a:gd name="T19" fmla="*/ 13 h 18"/>
                <a:gd name="T20" fmla="*/ 6 w 15"/>
                <a:gd name="T21" fmla="*/ 14 h 18"/>
                <a:gd name="T22" fmla="*/ 6 w 15"/>
                <a:gd name="T23" fmla="*/ 15 h 18"/>
                <a:gd name="T24" fmla="*/ 6 w 15"/>
                <a:gd name="T25" fmla="*/ 16 h 18"/>
                <a:gd name="T26" fmla="*/ 5 w 15"/>
                <a:gd name="T27" fmla="*/ 16 h 18"/>
                <a:gd name="T28" fmla="*/ 5 w 15"/>
                <a:gd name="T29" fmla="*/ 17 h 18"/>
                <a:gd name="T30" fmla="*/ 8 w 15"/>
                <a:gd name="T31" fmla="*/ 16 h 18"/>
                <a:gd name="T32" fmla="*/ 8 w 15"/>
                <a:gd name="T33" fmla="*/ 15 h 18"/>
                <a:gd name="T34" fmla="*/ 8 w 15"/>
                <a:gd name="T35" fmla="*/ 15 h 18"/>
                <a:gd name="T36" fmla="*/ 7 w 15"/>
                <a:gd name="T37" fmla="*/ 15 h 18"/>
                <a:gd name="T38" fmla="*/ 6 w 15"/>
                <a:gd name="T39" fmla="*/ 14 h 18"/>
                <a:gd name="T40" fmla="*/ 6 w 15"/>
                <a:gd name="T41" fmla="*/ 13 h 18"/>
                <a:gd name="T42" fmla="*/ 6 w 15"/>
                <a:gd name="T43" fmla="*/ 13 h 18"/>
                <a:gd name="T44" fmla="*/ 4 w 15"/>
                <a:gd name="T45" fmla="*/ 6 h 18"/>
                <a:gd name="T46" fmla="*/ 14 w 15"/>
                <a:gd name="T47" fmla="*/ 13 h 18"/>
                <a:gd name="T48" fmla="*/ 11 w 15"/>
                <a:gd name="T49" fmla="*/ 4 h 18"/>
                <a:gd name="T50" fmla="*/ 11 w 15"/>
                <a:gd name="T51" fmla="*/ 3 h 18"/>
                <a:gd name="T52" fmla="*/ 11 w 15"/>
                <a:gd name="T53" fmla="*/ 2 h 18"/>
                <a:gd name="T54" fmla="*/ 11 w 15"/>
                <a:gd name="T55" fmla="*/ 1 h 18"/>
                <a:gd name="T56" fmla="*/ 11 w 15"/>
                <a:gd name="T57" fmla="*/ 1 h 18"/>
                <a:gd name="T58" fmla="*/ 11 w 15"/>
                <a:gd name="T59" fmla="*/ 1 h 18"/>
                <a:gd name="T60" fmla="*/ 11 w 15"/>
                <a:gd name="T61" fmla="*/ 0 h 18"/>
                <a:gd name="T62" fmla="*/ 12 w 15"/>
                <a:gd name="T63" fmla="*/ 0 h 18"/>
                <a:gd name="T64" fmla="*/ 11 w 15"/>
                <a:gd name="T65" fmla="*/ 0 h 18"/>
                <a:gd name="T66" fmla="*/ 8 w 15"/>
                <a:gd name="T67" fmla="*/ 1 h 18"/>
                <a:gd name="T68" fmla="*/ 8 w 15"/>
                <a:gd name="T69" fmla="*/ 1 h 18"/>
                <a:gd name="T70" fmla="*/ 9 w 15"/>
                <a:gd name="T71" fmla="*/ 1 h 18"/>
                <a:gd name="T72" fmla="*/ 10 w 15"/>
                <a:gd name="T73" fmla="*/ 2 h 18"/>
                <a:gd name="T74" fmla="*/ 10 w 15"/>
                <a:gd name="T75" fmla="*/ 3 h 18"/>
                <a:gd name="T76" fmla="*/ 11 w 15"/>
                <a:gd name="T77" fmla="*/ 3 h 18"/>
                <a:gd name="T78" fmla="*/ 11 w 15"/>
                <a:gd name="T79" fmla="*/ 4 h 18"/>
                <a:gd name="T80" fmla="*/ 13 w 15"/>
                <a:gd name="T81" fmla="*/ 10 h 18"/>
                <a:gd name="T82" fmla="*/ 4 w 15"/>
                <a:gd name="T83" fmla="*/ 4 h 1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5"/>
                <a:gd name="T127" fmla="*/ 0 h 18"/>
                <a:gd name="T128" fmla="*/ 15 w 15"/>
                <a:gd name="T129" fmla="*/ 18 h 1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5" h="18">
                  <a:moveTo>
                    <a:pt x="4" y="4"/>
                  </a:moveTo>
                  <a:lnTo>
                    <a:pt x="0" y="4"/>
                  </a:lnTo>
                  <a:lnTo>
                    <a:pt x="0" y="5"/>
                  </a:lnTo>
                  <a:lnTo>
                    <a:pt x="1" y="5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7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8" y="16"/>
                  </a:lnTo>
                  <a:lnTo>
                    <a:pt x="8" y="15"/>
                  </a:lnTo>
                  <a:lnTo>
                    <a:pt x="7" y="15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4" y="6"/>
                  </a:lnTo>
                  <a:lnTo>
                    <a:pt x="14" y="13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8" y="1"/>
                  </a:lnTo>
                  <a:lnTo>
                    <a:pt x="9" y="1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3" y="10"/>
                  </a:lnTo>
                  <a:lnTo>
                    <a:pt x="4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6" name="Freeform 819"/>
            <p:cNvSpPr>
              <a:spLocks/>
            </p:cNvSpPr>
            <p:nvPr/>
          </p:nvSpPr>
          <p:spPr bwMode="auto">
            <a:xfrm>
              <a:off x="1511" y="3753"/>
              <a:ext cx="13" cy="16"/>
            </a:xfrm>
            <a:custGeom>
              <a:avLst/>
              <a:gdLst>
                <a:gd name="T0" fmla="*/ 6 w 13"/>
                <a:gd name="T1" fmla="*/ 4 h 16"/>
                <a:gd name="T2" fmla="*/ 6 w 13"/>
                <a:gd name="T3" fmla="*/ 4 h 16"/>
                <a:gd name="T4" fmla="*/ 5 w 13"/>
                <a:gd name="T5" fmla="*/ 4 h 16"/>
                <a:gd name="T6" fmla="*/ 5 w 13"/>
                <a:gd name="T7" fmla="*/ 4 h 16"/>
                <a:gd name="T8" fmla="*/ 5 w 13"/>
                <a:gd name="T9" fmla="*/ 3 h 16"/>
                <a:gd name="T10" fmla="*/ 5 w 13"/>
                <a:gd name="T11" fmla="*/ 2 h 16"/>
                <a:gd name="T12" fmla="*/ 6 w 13"/>
                <a:gd name="T13" fmla="*/ 2 h 16"/>
                <a:gd name="T14" fmla="*/ 7 w 13"/>
                <a:gd name="T15" fmla="*/ 2 h 16"/>
                <a:gd name="T16" fmla="*/ 7 w 13"/>
                <a:gd name="T17" fmla="*/ 1 h 16"/>
                <a:gd name="T18" fmla="*/ 7 w 13"/>
                <a:gd name="T19" fmla="*/ 1 h 16"/>
                <a:gd name="T20" fmla="*/ 8 w 13"/>
                <a:gd name="T21" fmla="*/ 1 h 16"/>
                <a:gd name="T22" fmla="*/ 8 w 13"/>
                <a:gd name="T23" fmla="*/ 2 h 16"/>
                <a:gd name="T24" fmla="*/ 9 w 13"/>
                <a:gd name="T25" fmla="*/ 2 h 16"/>
                <a:gd name="T26" fmla="*/ 9 w 13"/>
                <a:gd name="T27" fmla="*/ 2 h 16"/>
                <a:gd name="T28" fmla="*/ 10 w 13"/>
                <a:gd name="T29" fmla="*/ 2 h 16"/>
                <a:gd name="T30" fmla="*/ 11 w 13"/>
                <a:gd name="T31" fmla="*/ 2 h 16"/>
                <a:gd name="T32" fmla="*/ 8 w 13"/>
                <a:gd name="T33" fmla="*/ 0 h 16"/>
                <a:gd name="T34" fmla="*/ 0 w 13"/>
                <a:gd name="T35" fmla="*/ 5 h 16"/>
                <a:gd name="T36" fmla="*/ 1 w 13"/>
                <a:gd name="T37" fmla="*/ 9 h 16"/>
                <a:gd name="T38" fmla="*/ 1 w 13"/>
                <a:gd name="T39" fmla="*/ 8 h 16"/>
                <a:gd name="T40" fmla="*/ 1 w 13"/>
                <a:gd name="T41" fmla="*/ 7 h 16"/>
                <a:gd name="T42" fmla="*/ 1 w 13"/>
                <a:gd name="T43" fmla="*/ 6 h 16"/>
                <a:gd name="T44" fmla="*/ 1 w 13"/>
                <a:gd name="T45" fmla="*/ 6 h 16"/>
                <a:gd name="T46" fmla="*/ 2 w 13"/>
                <a:gd name="T47" fmla="*/ 6 h 16"/>
                <a:gd name="T48" fmla="*/ 2 w 13"/>
                <a:gd name="T49" fmla="*/ 5 h 16"/>
                <a:gd name="T50" fmla="*/ 3 w 13"/>
                <a:gd name="T51" fmla="*/ 4 h 16"/>
                <a:gd name="T52" fmla="*/ 3 w 13"/>
                <a:gd name="T53" fmla="*/ 4 h 16"/>
                <a:gd name="T54" fmla="*/ 3 w 13"/>
                <a:gd name="T55" fmla="*/ 4 h 16"/>
                <a:gd name="T56" fmla="*/ 4 w 13"/>
                <a:gd name="T57" fmla="*/ 4 h 16"/>
                <a:gd name="T58" fmla="*/ 4 w 13"/>
                <a:gd name="T59" fmla="*/ 5 h 16"/>
                <a:gd name="T60" fmla="*/ 5 w 13"/>
                <a:gd name="T61" fmla="*/ 5 h 16"/>
                <a:gd name="T62" fmla="*/ 8 w 13"/>
                <a:gd name="T63" fmla="*/ 12 h 16"/>
                <a:gd name="T64" fmla="*/ 8 w 13"/>
                <a:gd name="T65" fmla="*/ 13 h 16"/>
                <a:gd name="T66" fmla="*/ 9 w 13"/>
                <a:gd name="T67" fmla="*/ 13 h 16"/>
                <a:gd name="T68" fmla="*/ 9 w 13"/>
                <a:gd name="T69" fmla="*/ 14 h 16"/>
                <a:gd name="T70" fmla="*/ 8 w 13"/>
                <a:gd name="T71" fmla="*/ 14 h 16"/>
                <a:gd name="T72" fmla="*/ 8 w 13"/>
                <a:gd name="T73" fmla="*/ 15 h 16"/>
                <a:gd name="T74" fmla="*/ 12 w 13"/>
                <a:gd name="T75" fmla="*/ 12 h 16"/>
                <a:gd name="T76" fmla="*/ 11 w 13"/>
                <a:gd name="T77" fmla="*/ 12 h 16"/>
                <a:gd name="T78" fmla="*/ 11 w 13"/>
                <a:gd name="T79" fmla="*/ 12 h 16"/>
                <a:gd name="T80" fmla="*/ 10 w 13"/>
                <a:gd name="T81" fmla="*/ 12 h 16"/>
                <a:gd name="T82" fmla="*/ 10 w 13"/>
                <a:gd name="T83" fmla="*/ 11 h 16"/>
                <a:gd name="T84" fmla="*/ 9 w 13"/>
                <a:gd name="T85" fmla="*/ 11 h 16"/>
                <a:gd name="T86" fmla="*/ 9 w 13"/>
                <a:gd name="T87" fmla="*/ 11 h 16"/>
                <a:gd name="T88" fmla="*/ 6 w 13"/>
                <a:gd name="T89" fmla="*/ 4 h 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3"/>
                <a:gd name="T136" fmla="*/ 0 h 16"/>
                <a:gd name="T137" fmla="*/ 13 w 13"/>
                <a:gd name="T138" fmla="*/ 16 h 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3" h="16">
                  <a:moveTo>
                    <a:pt x="6" y="4"/>
                  </a:moveTo>
                  <a:lnTo>
                    <a:pt x="6" y="4"/>
                  </a:lnTo>
                  <a:lnTo>
                    <a:pt x="5" y="4"/>
                  </a:lnTo>
                  <a:lnTo>
                    <a:pt x="5" y="3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8" y="0"/>
                  </a:lnTo>
                  <a:lnTo>
                    <a:pt x="0" y="5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3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5" y="5"/>
                  </a:lnTo>
                  <a:lnTo>
                    <a:pt x="8" y="12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8" y="14"/>
                  </a:lnTo>
                  <a:lnTo>
                    <a:pt x="8" y="15"/>
                  </a:lnTo>
                  <a:lnTo>
                    <a:pt x="12" y="12"/>
                  </a:lnTo>
                  <a:lnTo>
                    <a:pt x="11" y="12"/>
                  </a:lnTo>
                  <a:lnTo>
                    <a:pt x="10" y="12"/>
                  </a:lnTo>
                  <a:lnTo>
                    <a:pt x="10" y="11"/>
                  </a:lnTo>
                  <a:lnTo>
                    <a:pt x="9" y="11"/>
                  </a:lnTo>
                  <a:lnTo>
                    <a:pt x="6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7" name="Freeform 820"/>
            <p:cNvSpPr>
              <a:spLocks/>
            </p:cNvSpPr>
            <p:nvPr/>
          </p:nvSpPr>
          <p:spPr bwMode="auto">
            <a:xfrm>
              <a:off x="1496" y="3813"/>
              <a:ext cx="7" cy="14"/>
            </a:xfrm>
            <a:custGeom>
              <a:avLst/>
              <a:gdLst>
                <a:gd name="T0" fmla="*/ 6 w 7"/>
                <a:gd name="T1" fmla="*/ 7 h 14"/>
                <a:gd name="T2" fmla="*/ 6 w 7"/>
                <a:gd name="T3" fmla="*/ 8 h 14"/>
                <a:gd name="T4" fmla="*/ 6 w 7"/>
                <a:gd name="T5" fmla="*/ 8 h 14"/>
                <a:gd name="T6" fmla="*/ 6 w 7"/>
                <a:gd name="T7" fmla="*/ 9 h 14"/>
                <a:gd name="T8" fmla="*/ 6 w 7"/>
                <a:gd name="T9" fmla="*/ 10 h 14"/>
                <a:gd name="T10" fmla="*/ 6 w 7"/>
                <a:gd name="T11" fmla="*/ 10 h 14"/>
                <a:gd name="T12" fmla="*/ 6 w 7"/>
                <a:gd name="T13" fmla="*/ 11 h 14"/>
                <a:gd name="T14" fmla="*/ 6 w 7"/>
                <a:gd name="T15" fmla="*/ 11 h 14"/>
                <a:gd name="T16" fmla="*/ 6 w 7"/>
                <a:gd name="T17" fmla="*/ 12 h 14"/>
                <a:gd name="T18" fmla="*/ 5 w 7"/>
                <a:gd name="T19" fmla="*/ 12 h 14"/>
                <a:gd name="T20" fmla="*/ 5 w 7"/>
                <a:gd name="T21" fmla="*/ 12 h 14"/>
                <a:gd name="T22" fmla="*/ 4 w 7"/>
                <a:gd name="T23" fmla="*/ 12 h 14"/>
                <a:gd name="T24" fmla="*/ 4 w 7"/>
                <a:gd name="T25" fmla="*/ 13 h 14"/>
                <a:gd name="T26" fmla="*/ 4 w 7"/>
                <a:gd name="T27" fmla="*/ 13 h 14"/>
                <a:gd name="T28" fmla="*/ 3 w 7"/>
                <a:gd name="T29" fmla="*/ 13 h 14"/>
                <a:gd name="T30" fmla="*/ 3 w 7"/>
                <a:gd name="T31" fmla="*/ 12 h 14"/>
                <a:gd name="T32" fmla="*/ 2 w 7"/>
                <a:gd name="T33" fmla="*/ 12 h 14"/>
                <a:gd name="T34" fmla="*/ 2 w 7"/>
                <a:gd name="T35" fmla="*/ 11 h 14"/>
                <a:gd name="T36" fmla="*/ 1 w 7"/>
                <a:gd name="T37" fmla="*/ 10 h 14"/>
                <a:gd name="T38" fmla="*/ 1 w 7"/>
                <a:gd name="T39" fmla="*/ 10 h 14"/>
                <a:gd name="T40" fmla="*/ 1 w 7"/>
                <a:gd name="T41" fmla="*/ 9 h 14"/>
                <a:gd name="T42" fmla="*/ 1 w 7"/>
                <a:gd name="T43" fmla="*/ 8 h 14"/>
                <a:gd name="T44" fmla="*/ 1 w 7"/>
                <a:gd name="T45" fmla="*/ 8 h 14"/>
                <a:gd name="T46" fmla="*/ 1 w 7"/>
                <a:gd name="T47" fmla="*/ 7 h 14"/>
                <a:gd name="T48" fmla="*/ 0 w 7"/>
                <a:gd name="T49" fmla="*/ 7 h 14"/>
                <a:gd name="T50" fmla="*/ 0 w 7"/>
                <a:gd name="T51" fmla="*/ 6 h 14"/>
                <a:gd name="T52" fmla="*/ 0 w 7"/>
                <a:gd name="T53" fmla="*/ 5 h 14"/>
                <a:gd name="T54" fmla="*/ 0 w 7"/>
                <a:gd name="T55" fmla="*/ 5 h 14"/>
                <a:gd name="T56" fmla="*/ 0 w 7"/>
                <a:gd name="T57" fmla="*/ 4 h 14"/>
                <a:gd name="T58" fmla="*/ 0 w 7"/>
                <a:gd name="T59" fmla="*/ 3 h 14"/>
                <a:gd name="T60" fmla="*/ 0 w 7"/>
                <a:gd name="T61" fmla="*/ 3 h 14"/>
                <a:gd name="T62" fmla="*/ 0 w 7"/>
                <a:gd name="T63" fmla="*/ 2 h 14"/>
                <a:gd name="T64" fmla="*/ 1 w 7"/>
                <a:gd name="T65" fmla="*/ 1 h 14"/>
                <a:gd name="T66" fmla="*/ 1 w 7"/>
                <a:gd name="T67" fmla="*/ 1 h 14"/>
                <a:gd name="T68" fmla="*/ 1 w 7"/>
                <a:gd name="T69" fmla="*/ 1 h 14"/>
                <a:gd name="T70" fmla="*/ 2 w 7"/>
                <a:gd name="T71" fmla="*/ 0 h 14"/>
                <a:gd name="T72" fmla="*/ 2 w 7"/>
                <a:gd name="T73" fmla="*/ 0 h 14"/>
                <a:gd name="T74" fmla="*/ 3 w 7"/>
                <a:gd name="T75" fmla="*/ 0 h 14"/>
                <a:gd name="T76" fmla="*/ 3 w 7"/>
                <a:gd name="T77" fmla="*/ 0 h 14"/>
                <a:gd name="T78" fmla="*/ 4 w 7"/>
                <a:gd name="T79" fmla="*/ 1 h 14"/>
                <a:gd name="T80" fmla="*/ 4 w 7"/>
                <a:gd name="T81" fmla="*/ 1 h 14"/>
                <a:gd name="T82" fmla="*/ 5 w 7"/>
                <a:gd name="T83" fmla="*/ 1 h 14"/>
                <a:gd name="T84" fmla="*/ 5 w 7"/>
                <a:gd name="T85" fmla="*/ 2 h 14"/>
                <a:gd name="T86" fmla="*/ 5 w 7"/>
                <a:gd name="T87" fmla="*/ 2 h 14"/>
                <a:gd name="T88" fmla="*/ 5 w 7"/>
                <a:gd name="T89" fmla="*/ 3 h 14"/>
                <a:gd name="T90" fmla="*/ 6 w 7"/>
                <a:gd name="T91" fmla="*/ 3 h 14"/>
                <a:gd name="T92" fmla="*/ 6 w 7"/>
                <a:gd name="T93" fmla="*/ 4 h 14"/>
                <a:gd name="T94" fmla="*/ 6 w 7"/>
                <a:gd name="T95" fmla="*/ 5 h 14"/>
                <a:gd name="T96" fmla="*/ 6 w 7"/>
                <a:gd name="T97" fmla="*/ 7 h 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"/>
                <a:gd name="T148" fmla="*/ 0 h 14"/>
                <a:gd name="T149" fmla="*/ 7 w 7"/>
                <a:gd name="T150" fmla="*/ 14 h 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" h="14">
                  <a:moveTo>
                    <a:pt x="6" y="7"/>
                  </a:moveTo>
                  <a:lnTo>
                    <a:pt x="6" y="8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2"/>
                  </a:lnTo>
                  <a:lnTo>
                    <a:pt x="5" y="3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5"/>
                  </a:lnTo>
                  <a:lnTo>
                    <a:pt x="6" y="7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6391" name="Rectangle 822"/>
          <p:cNvSpPr>
            <a:spLocks noChangeArrowheads="1"/>
          </p:cNvSpPr>
          <p:nvPr/>
        </p:nvSpPr>
        <p:spPr bwMode="auto">
          <a:xfrm>
            <a:off x="1509713" y="6388100"/>
            <a:ext cx="1547812" cy="241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1000">
                <a:solidFill>
                  <a:srgbClr val="B0D460"/>
                </a:solidFill>
              </a:rPr>
              <a:t>© 1984-1994 T/Maker Co.</a:t>
            </a:r>
          </a:p>
        </p:txBody>
      </p:sp>
    </p:spTree>
    <p:extLst>
      <p:ext uri="{BB962C8B-B14F-4D97-AF65-F5344CB8AC3E}">
        <p14:creationId xmlns:p14="http://schemas.microsoft.com/office/powerpoint/2010/main" val="3263368996"/>
      </p:ext>
    </p:extLst>
  </p:cSld>
  <p:clrMapOvr>
    <a:masterClrMapping/>
  </p:clrMapOvr>
  <p:transition>
    <p:wipe dir="r"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Rectangle 5"/>
          <p:cNvSpPr>
            <a:spLocks noGrp="1" noChangeArrowheads="1"/>
          </p:cNvSpPr>
          <p:nvPr>
            <p:ph type="title" sz="quarter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Visualizing Discrete Probability Distributions</a:t>
            </a:r>
          </a:p>
        </p:txBody>
      </p:sp>
      <p:sp>
        <p:nvSpPr>
          <p:cNvPr id="57347" name="Rectangle 3"/>
          <p:cNvSpPr>
            <a:spLocks noChangeArrowheads="1"/>
          </p:cNvSpPr>
          <p:nvPr/>
        </p:nvSpPr>
        <p:spPr bwMode="auto">
          <a:xfrm>
            <a:off x="4800600" y="5003800"/>
            <a:ext cx="3802063" cy="787400"/>
          </a:xfrm>
          <a:prstGeom prst="rect">
            <a:avLst/>
          </a:prstGeom>
          <a:solidFill>
            <a:srgbClr val="FFF1CE"/>
          </a:solidFill>
          <a:ln w="12700">
            <a:solidFill>
              <a:srgbClr val="E9F05A"/>
            </a:solidFill>
            <a:miter lim="800000"/>
            <a:headEnd/>
            <a:tailEnd/>
          </a:ln>
          <a:effectLst>
            <a:prstShdw prst="shdw17" dist="17961" dir="2700000">
              <a:srgbClr val="8C9036"/>
            </a:prstShdw>
          </a:effectLst>
        </p:spPr>
        <p:txBody>
          <a:bodyPr wrap="none" anchor="ctr"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57348" name="Rectangle 4"/>
          <p:cNvSpPr>
            <a:spLocks noChangeArrowheads="1"/>
          </p:cNvSpPr>
          <p:nvPr/>
        </p:nvSpPr>
        <p:spPr bwMode="auto">
          <a:xfrm>
            <a:off x="5221288" y="2217738"/>
            <a:ext cx="2998787" cy="1736725"/>
          </a:xfrm>
          <a:prstGeom prst="rect">
            <a:avLst/>
          </a:prstGeom>
          <a:solidFill>
            <a:srgbClr val="FFF1CE"/>
          </a:solidFill>
          <a:ln w="12700">
            <a:solidFill>
              <a:srgbClr val="E9F05A"/>
            </a:solidFill>
            <a:miter lim="800000"/>
            <a:headEnd/>
            <a:tailEnd/>
          </a:ln>
          <a:effectLst>
            <a:prstShdw prst="shdw17" dist="17961" dir="2700000">
              <a:srgbClr val="8C9036"/>
            </a:prstShdw>
          </a:effectLst>
        </p:spPr>
        <p:txBody>
          <a:bodyPr wrap="none" anchor="ctr"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57349" name="Rectangle 7"/>
          <p:cNvSpPr>
            <a:spLocks noChangeArrowheads="1"/>
          </p:cNvSpPr>
          <p:nvPr/>
        </p:nvSpPr>
        <p:spPr bwMode="auto">
          <a:xfrm>
            <a:off x="609600" y="1754188"/>
            <a:ext cx="3733800" cy="45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algn="ctr"/>
            <a:r>
              <a:rPr lang="en-US" altLang="en-US" b="1"/>
              <a:t>Listing</a:t>
            </a:r>
          </a:p>
        </p:txBody>
      </p:sp>
      <p:sp>
        <p:nvSpPr>
          <p:cNvPr id="57350" name="Rectangle 8"/>
          <p:cNvSpPr>
            <a:spLocks noChangeArrowheads="1"/>
          </p:cNvSpPr>
          <p:nvPr/>
        </p:nvSpPr>
        <p:spPr bwMode="auto">
          <a:xfrm>
            <a:off x="5754688" y="1754188"/>
            <a:ext cx="2054225" cy="45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algn="ctr"/>
            <a:r>
              <a:rPr lang="en-US" altLang="en-US" b="1"/>
              <a:t>Table</a:t>
            </a:r>
          </a:p>
        </p:txBody>
      </p:sp>
      <p:sp>
        <p:nvSpPr>
          <p:cNvPr id="57351" name="Rectangle 10"/>
          <p:cNvSpPr>
            <a:spLocks noChangeArrowheads="1"/>
          </p:cNvSpPr>
          <p:nvPr/>
        </p:nvSpPr>
        <p:spPr bwMode="auto">
          <a:xfrm>
            <a:off x="5791200" y="4495800"/>
            <a:ext cx="2054225" cy="45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algn="ctr"/>
            <a:r>
              <a:rPr lang="en-US" altLang="en-US" b="1"/>
              <a:t>Formula</a:t>
            </a:r>
          </a:p>
        </p:txBody>
      </p:sp>
      <p:sp>
        <p:nvSpPr>
          <p:cNvPr id="57352" name="Rectangle 13"/>
          <p:cNvSpPr>
            <a:spLocks noChangeArrowheads="1"/>
          </p:cNvSpPr>
          <p:nvPr/>
        </p:nvSpPr>
        <p:spPr bwMode="auto">
          <a:xfrm>
            <a:off x="5308600" y="2362200"/>
            <a:ext cx="871538" cy="377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1900" b="1"/>
              <a:t># Tails</a:t>
            </a:r>
          </a:p>
        </p:txBody>
      </p:sp>
      <p:sp>
        <p:nvSpPr>
          <p:cNvPr id="57353" name="Rectangle 14"/>
          <p:cNvSpPr>
            <a:spLocks noChangeArrowheads="1"/>
          </p:cNvSpPr>
          <p:nvPr/>
        </p:nvSpPr>
        <p:spPr bwMode="auto">
          <a:xfrm>
            <a:off x="6507163" y="2174875"/>
            <a:ext cx="542925" cy="377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1900" b="1"/>
              <a:t>f(</a:t>
            </a:r>
            <a:r>
              <a:rPr lang="en-US" altLang="en-US" sz="1900" b="1" i="1"/>
              <a:t>x</a:t>
            </a:r>
            <a:r>
              <a:rPr lang="en-US" altLang="en-US" sz="1900" b="1"/>
              <a:t>)</a:t>
            </a:r>
          </a:p>
        </p:txBody>
      </p:sp>
      <p:sp>
        <p:nvSpPr>
          <p:cNvPr id="57354" name="Rectangle 16"/>
          <p:cNvSpPr>
            <a:spLocks noChangeArrowheads="1"/>
          </p:cNvSpPr>
          <p:nvPr/>
        </p:nvSpPr>
        <p:spPr bwMode="auto">
          <a:xfrm>
            <a:off x="6383338" y="2455863"/>
            <a:ext cx="823912" cy="377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1900" b="1"/>
              <a:t>Count</a:t>
            </a:r>
          </a:p>
        </p:txBody>
      </p:sp>
      <p:sp>
        <p:nvSpPr>
          <p:cNvPr id="57355" name="Rectangle 17"/>
          <p:cNvSpPr>
            <a:spLocks noChangeArrowheads="1"/>
          </p:cNvSpPr>
          <p:nvPr/>
        </p:nvSpPr>
        <p:spPr bwMode="auto">
          <a:xfrm>
            <a:off x="7483475" y="2289175"/>
            <a:ext cx="596900" cy="377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1900" b="1"/>
              <a:t>p(</a:t>
            </a:r>
            <a:r>
              <a:rPr lang="en-US" altLang="en-US" sz="1900" b="1" i="1"/>
              <a:t>x</a:t>
            </a:r>
            <a:r>
              <a:rPr lang="en-US" altLang="en-US" sz="1900" b="1"/>
              <a:t>)</a:t>
            </a:r>
          </a:p>
        </p:txBody>
      </p:sp>
      <p:sp>
        <p:nvSpPr>
          <p:cNvPr id="57356" name="Rectangle 31"/>
          <p:cNvSpPr>
            <a:spLocks noChangeArrowheads="1"/>
          </p:cNvSpPr>
          <p:nvPr/>
        </p:nvSpPr>
        <p:spPr bwMode="auto">
          <a:xfrm>
            <a:off x="5603875" y="2776538"/>
            <a:ext cx="320675" cy="423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200" b="1"/>
              <a:t>0</a:t>
            </a:r>
          </a:p>
        </p:txBody>
      </p:sp>
      <p:sp>
        <p:nvSpPr>
          <p:cNvPr id="57357" name="Rectangle 32"/>
          <p:cNvSpPr>
            <a:spLocks noChangeArrowheads="1"/>
          </p:cNvSpPr>
          <p:nvPr/>
        </p:nvSpPr>
        <p:spPr bwMode="auto">
          <a:xfrm>
            <a:off x="6650038" y="2776538"/>
            <a:ext cx="320675" cy="423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200" b="1"/>
              <a:t>1</a:t>
            </a:r>
          </a:p>
        </p:txBody>
      </p:sp>
      <p:sp>
        <p:nvSpPr>
          <p:cNvPr id="57358" name="Rectangle 33"/>
          <p:cNvSpPr>
            <a:spLocks noChangeArrowheads="1"/>
          </p:cNvSpPr>
          <p:nvPr/>
        </p:nvSpPr>
        <p:spPr bwMode="auto">
          <a:xfrm>
            <a:off x="7515225" y="2776538"/>
            <a:ext cx="530225" cy="423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200" b="1"/>
              <a:t>.25</a:t>
            </a:r>
          </a:p>
        </p:txBody>
      </p:sp>
      <p:sp>
        <p:nvSpPr>
          <p:cNvPr id="57359" name="Rectangle 41"/>
          <p:cNvSpPr>
            <a:spLocks noChangeArrowheads="1"/>
          </p:cNvSpPr>
          <p:nvPr/>
        </p:nvSpPr>
        <p:spPr bwMode="auto">
          <a:xfrm>
            <a:off x="5603875" y="3119438"/>
            <a:ext cx="320675" cy="423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200" b="1"/>
              <a:t>1</a:t>
            </a:r>
          </a:p>
        </p:txBody>
      </p:sp>
      <p:sp>
        <p:nvSpPr>
          <p:cNvPr id="57360" name="Rectangle 42"/>
          <p:cNvSpPr>
            <a:spLocks noChangeArrowheads="1"/>
          </p:cNvSpPr>
          <p:nvPr/>
        </p:nvSpPr>
        <p:spPr bwMode="auto">
          <a:xfrm>
            <a:off x="6650038" y="3119438"/>
            <a:ext cx="320675" cy="423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200" b="1"/>
              <a:t>2</a:t>
            </a:r>
          </a:p>
        </p:txBody>
      </p:sp>
      <p:sp>
        <p:nvSpPr>
          <p:cNvPr id="57361" name="Rectangle 43"/>
          <p:cNvSpPr>
            <a:spLocks noChangeArrowheads="1"/>
          </p:cNvSpPr>
          <p:nvPr/>
        </p:nvSpPr>
        <p:spPr bwMode="auto">
          <a:xfrm>
            <a:off x="7515225" y="3119438"/>
            <a:ext cx="530225" cy="423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200" b="1"/>
              <a:t>.50</a:t>
            </a:r>
          </a:p>
        </p:txBody>
      </p:sp>
      <p:sp>
        <p:nvSpPr>
          <p:cNvPr id="57362" name="Rectangle 51"/>
          <p:cNvSpPr>
            <a:spLocks noChangeArrowheads="1"/>
          </p:cNvSpPr>
          <p:nvPr/>
        </p:nvSpPr>
        <p:spPr bwMode="auto">
          <a:xfrm>
            <a:off x="5603875" y="3462338"/>
            <a:ext cx="320675" cy="423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200" b="1"/>
              <a:t>2</a:t>
            </a:r>
          </a:p>
        </p:txBody>
      </p:sp>
      <p:sp>
        <p:nvSpPr>
          <p:cNvPr id="57363" name="Rectangle 52"/>
          <p:cNvSpPr>
            <a:spLocks noChangeArrowheads="1"/>
          </p:cNvSpPr>
          <p:nvPr/>
        </p:nvSpPr>
        <p:spPr bwMode="auto">
          <a:xfrm>
            <a:off x="6650038" y="3462338"/>
            <a:ext cx="320675" cy="423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200" b="1"/>
              <a:t>1</a:t>
            </a:r>
          </a:p>
        </p:txBody>
      </p:sp>
      <p:sp>
        <p:nvSpPr>
          <p:cNvPr id="57364" name="Rectangle 53"/>
          <p:cNvSpPr>
            <a:spLocks noChangeArrowheads="1"/>
          </p:cNvSpPr>
          <p:nvPr/>
        </p:nvSpPr>
        <p:spPr bwMode="auto">
          <a:xfrm>
            <a:off x="7515225" y="3462338"/>
            <a:ext cx="530225" cy="423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200" b="1"/>
              <a:t>.25</a:t>
            </a:r>
          </a:p>
        </p:txBody>
      </p:sp>
      <p:sp>
        <p:nvSpPr>
          <p:cNvPr id="57365" name="Line 54"/>
          <p:cNvSpPr>
            <a:spLocks noChangeShapeType="1"/>
          </p:cNvSpPr>
          <p:nvPr/>
        </p:nvSpPr>
        <p:spPr bwMode="auto">
          <a:xfrm>
            <a:off x="5788025" y="5326063"/>
            <a:ext cx="1216025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66" name="Rectangle 55"/>
          <p:cNvSpPr>
            <a:spLocks noChangeArrowheads="1"/>
          </p:cNvSpPr>
          <p:nvPr/>
        </p:nvSpPr>
        <p:spPr bwMode="auto">
          <a:xfrm>
            <a:off x="4784725" y="5102225"/>
            <a:ext cx="320675" cy="423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200" b="1" i="1"/>
              <a:t>p</a:t>
            </a:r>
          </a:p>
        </p:txBody>
      </p:sp>
      <p:sp>
        <p:nvSpPr>
          <p:cNvPr id="57367" name="Rectangle 56"/>
          <p:cNvSpPr>
            <a:spLocks noChangeArrowheads="1"/>
          </p:cNvSpPr>
          <p:nvPr/>
        </p:nvSpPr>
        <p:spPr bwMode="auto">
          <a:xfrm>
            <a:off x="5081588" y="5102225"/>
            <a:ext cx="320675" cy="423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200" b="1" i="1"/>
              <a:t>x</a:t>
            </a:r>
          </a:p>
        </p:txBody>
      </p:sp>
      <p:sp>
        <p:nvSpPr>
          <p:cNvPr id="57368" name="Rectangle 57"/>
          <p:cNvSpPr>
            <a:spLocks noChangeArrowheads="1"/>
          </p:cNvSpPr>
          <p:nvPr/>
        </p:nvSpPr>
        <p:spPr bwMode="auto">
          <a:xfrm>
            <a:off x="6172200" y="4919663"/>
            <a:ext cx="336550" cy="423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200" b="1" i="1"/>
              <a:t>n</a:t>
            </a:r>
          </a:p>
        </p:txBody>
      </p:sp>
      <p:sp>
        <p:nvSpPr>
          <p:cNvPr id="57369" name="Rectangle 59"/>
          <p:cNvSpPr>
            <a:spLocks noChangeArrowheads="1"/>
          </p:cNvSpPr>
          <p:nvPr/>
        </p:nvSpPr>
        <p:spPr bwMode="auto">
          <a:xfrm>
            <a:off x="5715000" y="5287963"/>
            <a:ext cx="1298575" cy="423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200" b="1" i="1"/>
              <a:t>x!(n – x)!</a:t>
            </a:r>
          </a:p>
        </p:txBody>
      </p:sp>
      <p:sp>
        <p:nvSpPr>
          <p:cNvPr id="57370" name="Rectangle 66"/>
          <p:cNvSpPr>
            <a:spLocks noChangeArrowheads="1"/>
          </p:cNvSpPr>
          <p:nvPr/>
        </p:nvSpPr>
        <p:spPr bwMode="auto">
          <a:xfrm>
            <a:off x="4976813" y="5102225"/>
            <a:ext cx="274637" cy="423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200" b="1"/>
              <a:t>(</a:t>
            </a:r>
          </a:p>
        </p:txBody>
      </p:sp>
      <p:sp>
        <p:nvSpPr>
          <p:cNvPr id="57371" name="Rectangle 67"/>
          <p:cNvSpPr>
            <a:spLocks noChangeArrowheads="1"/>
          </p:cNvSpPr>
          <p:nvPr/>
        </p:nvSpPr>
        <p:spPr bwMode="auto">
          <a:xfrm>
            <a:off x="5238750" y="5102225"/>
            <a:ext cx="274638" cy="423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200" b="1"/>
              <a:t>)</a:t>
            </a:r>
          </a:p>
        </p:txBody>
      </p:sp>
      <p:sp>
        <p:nvSpPr>
          <p:cNvPr id="57372" name="Rectangle 68"/>
          <p:cNvSpPr>
            <a:spLocks noChangeArrowheads="1"/>
          </p:cNvSpPr>
          <p:nvPr/>
        </p:nvSpPr>
        <p:spPr bwMode="auto">
          <a:xfrm>
            <a:off x="6369050" y="4919663"/>
            <a:ext cx="274638" cy="423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200" b="1"/>
              <a:t>!</a:t>
            </a:r>
          </a:p>
        </p:txBody>
      </p:sp>
      <p:sp>
        <p:nvSpPr>
          <p:cNvPr id="57373" name="Rectangle 75"/>
          <p:cNvSpPr>
            <a:spLocks noChangeArrowheads="1"/>
          </p:cNvSpPr>
          <p:nvPr/>
        </p:nvSpPr>
        <p:spPr bwMode="auto">
          <a:xfrm>
            <a:off x="5429250" y="5102225"/>
            <a:ext cx="339725" cy="423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200" b="1"/>
              <a:t>=</a:t>
            </a:r>
          </a:p>
        </p:txBody>
      </p:sp>
      <p:sp>
        <p:nvSpPr>
          <p:cNvPr id="57374" name="Rectangle 79"/>
          <p:cNvSpPr>
            <a:spLocks noChangeArrowheads="1"/>
          </p:cNvSpPr>
          <p:nvPr/>
        </p:nvSpPr>
        <p:spPr bwMode="auto">
          <a:xfrm>
            <a:off x="6980238" y="5105400"/>
            <a:ext cx="1905000" cy="42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200" b="1" i="1"/>
              <a:t>p</a:t>
            </a:r>
            <a:r>
              <a:rPr lang="en-US" altLang="en-US" sz="2200" b="1" i="1" baseline="30000"/>
              <a:t>x</a:t>
            </a:r>
            <a:r>
              <a:rPr lang="en-US" altLang="en-US" sz="2200" b="1"/>
              <a:t>(1</a:t>
            </a:r>
            <a:r>
              <a:rPr lang="en-US" altLang="en-US" sz="2200" b="1" i="1"/>
              <a:t> – p</a:t>
            </a:r>
            <a:r>
              <a:rPr lang="en-US" altLang="en-US" sz="2200" b="1"/>
              <a:t>)</a:t>
            </a:r>
            <a:r>
              <a:rPr lang="en-US" altLang="en-US" sz="2200" b="1" i="1" baseline="30000"/>
              <a:t>n – x</a:t>
            </a:r>
          </a:p>
        </p:txBody>
      </p:sp>
      <p:sp>
        <p:nvSpPr>
          <p:cNvPr id="57375" name="Rectangle 2"/>
          <p:cNvSpPr>
            <a:spLocks noChangeArrowheads="1"/>
          </p:cNvSpPr>
          <p:nvPr/>
        </p:nvSpPr>
        <p:spPr bwMode="auto">
          <a:xfrm>
            <a:off x="668338" y="3789363"/>
            <a:ext cx="3802062" cy="2001837"/>
          </a:xfrm>
          <a:prstGeom prst="rect">
            <a:avLst/>
          </a:prstGeom>
          <a:solidFill>
            <a:srgbClr val="FFF1CE"/>
          </a:solidFill>
          <a:ln w="12700">
            <a:solidFill>
              <a:srgbClr val="E9F05A"/>
            </a:solidFill>
            <a:miter lim="800000"/>
            <a:headEnd/>
            <a:tailEnd/>
          </a:ln>
          <a:effectLst>
            <a:prstShdw prst="shdw17" dist="17961" dir="2700000">
              <a:srgbClr val="8C9036"/>
            </a:prstShdw>
          </a:effectLst>
        </p:spPr>
        <p:txBody>
          <a:bodyPr wrap="none" anchor="ctr"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57376" name="Rectangle 9"/>
          <p:cNvSpPr>
            <a:spLocks noChangeArrowheads="1"/>
          </p:cNvSpPr>
          <p:nvPr/>
        </p:nvSpPr>
        <p:spPr bwMode="auto">
          <a:xfrm>
            <a:off x="1600200" y="3276600"/>
            <a:ext cx="2054225" cy="45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algn="ctr"/>
            <a:r>
              <a:rPr lang="en-US" altLang="en-US" b="1"/>
              <a:t>Graph</a:t>
            </a:r>
          </a:p>
        </p:txBody>
      </p:sp>
      <p:sp>
        <p:nvSpPr>
          <p:cNvPr id="57377" name="Line 80"/>
          <p:cNvSpPr>
            <a:spLocks noChangeShapeType="1"/>
          </p:cNvSpPr>
          <p:nvPr/>
        </p:nvSpPr>
        <p:spPr bwMode="auto">
          <a:xfrm>
            <a:off x="1265238" y="4743450"/>
            <a:ext cx="2873375" cy="0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78" name="Freeform 82"/>
          <p:cNvSpPr>
            <a:spLocks/>
          </p:cNvSpPr>
          <p:nvPr/>
        </p:nvSpPr>
        <p:spPr bwMode="auto">
          <a:xfrm>
            <a:off x="1258888" y="4743450"/>
            <a:ext cx="963612" cy="458788"/>
          </a:xfrm>
          <a:custGeom>
            <a:avLst/>
            <a:gdLst>
              <a:gd name="T0" fmla="*/ 0 w 607"/>
              <a:gd name="T1" fmla="*/ 0 h 289"/>
              <a:gd name="T2" fmla="*/ 2147483647 w 607"/>
              <a:gd name="T3" fmla="*/ 0 h 289"/>
              <a:gd name="T4" fmla="*/ 2147483647 w 607"/>
              <a:gd name="T5" fmla="*/ 2147483647 h 289"/>
              <a:gd name="T6" fmla="*/ 0 w 607"/>
              <a:gd name="T7" fmla="*/ 2147483647 h 289"/>
              <a:gd name="T8" fmla="*/ 0 w 607"/>
              <a:gd name="T9" fmla="*/ 0 h 28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07"/>
              <a:gd name="T16" fmla="*/ 0 h 289"/>
              <a:gd name="T17" fmla="*/ 607 w 607"/>
              <a:gd name="T18" fmla="*/ 289 h 28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07" h="289">
                <a:moveTo>
                  <a:pt x="0" y="0"/>
                </a:moveTo>
                <a:lnTo>
                  <a:pt x="606" y="0"/>
                </a:lnTo>
                <a:lnTo>
                  <a:pt x="606" y="288"/>
                </a:lnTo>
                <a:lnTo>
                  <a:pt x="0" y="288"/>
                </a:lnTo>
                <a:lnTo>
                  <a:pt x="0" y="0"/>
                </a:lnTo>
              </a:path>
            </a:pathLst>
          </a:custGeom>
          <a:gradFill rotWithShape="1">
            <a:gsLst>
              <a:gs pos="0">
                <a:srgbClr val="C3ABD1"/>
              </a:gs>
              <a:gs pos="100000">
                <a:srgbClr val="A47FB9"/>
              </a:gs>
            </a:gsLst>
            <a:lin ang="5400000" scaled="1"/>
          </a:gradFill>
          <a:ln w="12700" cap="rnd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57379" name="Freeform 83"/>
          <p:cNvSpPr>
            <a:spLocks/>
          </p:cNvSpPr>
          <p:nvPr/>
        </p:nvSpPr>
        <p:spPr bwMode="auto">
          <a:xfrm>
            <a:off x="2220913" y="4287838"/>
            <a:ext cx="963612" cy="914400"/>
          </a:xfrm>
          <a:custGeom>
            <a:avLst/>
            <a:gdLst>
              <a:gd name="T0" fmla="*/ 0 w 607"/>
              <a:gd name="T1" fmla="*/ 0 h 576"/>
              <a:gd name="T2" fmla="*/ 2147483647 w 607"/>
              <a:gd name="T3" fmla="*/ 0 h 576"/>
              <a:gd name="T4" fmla="*/ 2147483647 w 607"/>
              <a:gd name="T5" fmla="*/ 2147483647 h 576"/>
              <a:gd name="T6" fmla="*/ 0 w 607"/>
              <a:gd name="T7" fmla="*/ 2147483647 h 576"/>
              <a:gd name="T8" fmla="*/ 0 w 607"/>
              <a:gd name="T9" fmla="*/ 0 h 5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07"/>
              <a:gd name="T16" fmla="*/ 0 h 576"/>
              <a:gd name="T17" fmla="*/ 607 w 607"/>
              <a:gd name="T18" fmla="*/ 576 h 57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07" h="576">
                <a:moveTo>
                  <a:pt x="0" y="0"/>
                </a:moveTo>
                <a:lnTo>
                  <a:pt x="606" y="0"/>
                </a:lnTo>
                <a:lnTo>
                  <a:pt x="606" y="575"/>
                </a:lnTo>
                <a:lnTo>
                  <a:pt x="0" y="575"/>
                </a:lnTo>
                <a:lnTo>
                  <a:pt x="0" y="0"/>
                </a:lnTo>
              </a:path>
            </a:pathLst>
          </a:custGeom>
          <a:gradFill rotWithShape="1">
            <a:gsLst>
              <a:gs pos="0">
                <a:srgbClr val="C3ABD1"/>
              </a:gs>
              <a:gs pos="100000">
                <a:srgbClr val="A47FB9"/>
              </a:gs>
            </a:gsLst>
            <a:lin ang="5400000" scaled="1"/>
          </a:gradFill>
          <a:ln w="12700" cap="rnd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57380" name="Freeform 84"/>
          <p:cNvSpPr>
            <a:spLocks/>
          </p:cNvSpPr>
          <p:nvPr/>
        </p:nvSpPr>
        <p:spPr bwMode="auto">
          <a:xfrm>
            <a:off x="3182938" y="4743450"/>
            <a:ext cx="963612" cy="458788"/>
          </a:xfrm>
          <a:custGeom>
            <a:avLst/>
            <a:gdLst>
              <a:gd name="T0" fmla="*/ 0 w 607"/>
              <a:gd name="T1" fmla="*/ 0 h 289"/>
              <a:gd name="T2" fmla="*/ 2147483647 w 607"/>
              <a:gd name="T3" fmla="*/ 0 h 289"/>
              <a:gd name="T4" fmla="*/ 2147483647 w 607"/>
              <a:gd name="T5" fmla="*/ 2147483647 h 289"/>
              <a:gd name="T6" fmla="*/ 0 w 607"/>
              <a:gd name="T7" fmla="*/ 2147483647 h 289"/>
              <a:gd name="T8" fmla="*/ 0 w 607"/>
              <a:gd name="T9" fmla="*/ 0 h 28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07"/>
              <a:gd name="T16" fmla="*/ 0 h 289"/>
              <a:gd name="T17" fmla="*/ 607 w 607"/>
              <a:gd name="T18" fmla="*/ 289 h 28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07" h="289">
                <a:moveTo>
                  <a:pt x="0" y="0"/>
                </a:moveTo>
                <a:lnTo>
                  <a:pt x="606" y="0"/>
                </a:lnTo>
                <a:lnTo>
                  <a:pt x="606" y="288"/>
                </a:lnTo>
                <a:lnTo>
                  <a:pt x="0" y="288"/>
                </a:lnTo>
                <a:lnTo>
                  <a:pt x="0" y="0"/>
                </a:lnTo>
              </a:path>
            </a:pathLst>
          </a:custGeom>
          <a:gradFill rotWithShape="1">
            <a:gsLst>
              <a:gs pos="0">
                <a:srgbClr val="C3ABD1"/>
              </a:gs>
              <a:gs pos="100000">
                <a:srgbClr val="A47FB9"/>
              </a:gs>
            </a:gsLst>
            <a:lin ang="5400000" scaled="1"/>
          </a:gradFill>
          <a:ln w="12700" cap="rnd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57381" name="Line 85"/>
          <p:cNvSpPr>
            <a:spLocks noChangeShapeType="1"/>
          </p:cNvSpPr>
          <p:nvPr/>
        </p:nvSpPr>
        <p:spPr bwMode="auto">
          <a:xfrm>
            <a:off x="1258888" y="4370388"/>
            <a:ext cx="0" cy="9001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82" name="Line 86"/>
          <p:cNvSpPr>
            <a:spLocks noChangeShapeType="1"/>
          </p:cNvSpPr>
          <p:nvPr/>
        </p:nvSpPr>
        <p:spPr bwMode="auto">
          <a:xfrm>
            <a:off x="1190625" y="4740275"/>
            <a:ext cx="6191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83" name="Line 87"/>
          <p:cNvSpPr>
            <a:spLocks noChangeShapeType="1"/>
          </p:cNvSpPr>
          <p:nvPr/>
        </p:nvSpPr>
        <p:spPr bwMode="auto">
          <a:xfrm>
            <a:off x="1190625" y="5202238"/>
            <a:ext cx="6191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84" name="Line 88"/>
          <p:cNvSpPr>
            <a:spLocks noChangeShapeType="1"/>
          </p:cNvSpPr>
          <p:nvPr/>
        </p:nvSpPr>
        <p:spPr bwMode="auto">
          <a:xfrm>
            <a:off x="1190625" y="4364038"/>
            <a:ext cx="61913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85" name="Line 89"/>
          <p:cNvSpPr>
            <a:spLocks noChangeShapeType="1"/>
          </p:cNvSpPr>
          <p:nvPr/>
        </p:nvSpPr>
        <p:spPr bwMode="auto">
          <a:xfrm>
            <a:off x="1265238" y="5200650"/>
            <a:ext cx="2873375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86" name="Line 90"/>
          <p:cNvSpPr>
            <a:spLocks noChangeShapeType="1"/>
          </p:cNvSpPr>
          <p:nvPr/>
        </p:nvSpPr>
        <p:spPr bwMode="auto">
          <a:xfrm flipV="1">
            <a:off x="1258888" y="5178425"/>
            <a:ext cx="0" cy="857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87" name="Line 91"/>
          <p:cNvSpPr>
            <a:spLocks noChangeShapeType="1"/>
          </p:cNvSpPr>
          <p:nvPr/>
        </p:nvSpPr>
        <p:spPr bwMode="auto">
          <a:xfrm flipV="1">
            <a:off x="2220913" y="5194300"/>
            <a:ext cx="0" cy="857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88" name="Line 92"/>
          <p:cNvSpPr>
            <a:spLocks noChangeShapeType="1"/>
          </p:cNvSpPr>
          <p:nvPr/>
        </p:nvSpPr>
        <p:spPr bwMode="auto">
          <a:xfrm flipV="1">
            <a:off x="3182938" y="5194300"/>
            <a:ext cx="0" cy="857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89" name="Line 93"/>
          <p:cNvSpPr>
            <a:spLocks noChangeShapeType="1"/>
          </p:cNvSpPr>
          <p:nvPr/>
        </p:nvSpPr>
        <p:spPr bwMode="auto">
          <a:xfrm flipV="1">
            <a:off x="4144963" y="5194300"/>
            <a:ext cx="0" cy="857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90" name="Rectangle 94"/>
          <p:cNvSpPr>
            <a:spLocks noChangeArrowheads="1"/>
          </p:cNvSpPr>
          <p:nvPr/>
        </p:nvSpPr>
        <p:spPr bwMode="auto">
          <a:xfrm>
            <a:off x="590550" y="5032375"/>
            <a:ext cx="561975" cy="45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b="1"/>
              <a:t>.00</a:t>
            </a:r>
          </a:p>
        </p:txBody>
      </p:sp>
      <p:sp>
        <p:nvSpPr>
          <p:cNvPr id="57391" name="Rectangle 95"/>
          <p:cNvSpPr>
            <a:spLocks noChangeArrowheads="1"/>
          </p:cNvSpPr>
          <p:nvPr/>
        </p:nvSpPr>
        <p:spPr bwMode="auto">
          <a:xfrm>
            <a:off x="590550" y="4576763"/>
            <a:ext cx="561975" cy="45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b="1"/>
              <a:t>.25</a:t>
            </a:r>
          </a:p>
        </p:txBody>
      </p:sp>
      <p:sp>
        <p:nvSpPr>
          <p:cNvPr id="57392" name="Rectangle 96"/>
          <p:cNvSpPr>
            <a:spLocks noChangeArrowheads="1"/>
          </p:cNvSpPr>
          <p:nvPr/>
        </p:nvSpPr>
        <p:spPr bwMode="auto">
          <a:xfrm>
            <a:off x="590550" y="4119563"/>
            <a:ext cx="561975" cy="45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b="1"/>
              <a:t>.50</a:t>
            </a:r>
          </a:p>
        </p:txBody>
      </p:sp>
      <p:sp>
        <p:nvSpPr>
          <p:cNvPr id="57393" name="Rectangle 97"/>
          <p:cNvSpPr>
            <a:spLocks noChangeArrowheads="1"/>
          </p:cNvSpPr>
          <p:nvPr/>
        </p:nvSpPr>
        <p:spPr bwMode="auto">
          <a:xfrm>
            <a:off x="1585913" y="5302250"/>
            <a:ext cx="333375" cy="45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b="1"/>
              <a:t>0</a:t>
            </a:r>
          </a:p>
        </p:txBody>
      </p:sp>
      <p:sp>
        <p:nvSpPr>
          <p:cNvPr id="57394" name="Rectangle 98"/>
          <p:cNvSpPr>
            <a:spLocks noChangeArrowheads="1"/>
          </p:cNvSpPr>
          <p:nvPr/>
        </p:nvSpPr>
        <p:spPr bwMode="auto">
          <a:xfrm>
            <a:off x="2549525" y="5302250"/>
            <a:ext cx="333375" cy="45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b="1"/>
              <a:t>1</a:t>
            </a:r>
          </a:p>
        </p:txBody>
      </p:sp>
      <p:sp>
        <p:nvSpPr>
          <p:cNvPr id="57395" name="Rectangle 99"/>
          <p:cNvSpPr>
            <a:spLocks noChangeArrowheads="1"/>
          </p:cNvSpPr>
          <p:nvPr/>
        </p:nvSpPr>
        <p:spPr bwMode="auto">
          <a:xfrm>
            <a:off x="3511550" y="5302250"/>
            <a:ext cx="333375" cy="45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b="1"/>
              <a:t>2</a:t>
            </a:r>
          </a:p>
        </p:txBody>
      </p:sp>
      <p:sp>
        <p:nvSpPr>
          <p:cNvPr id="57396" name="Rectangle 100"/>
          <p:cNvSpPr>
            <a:spLocks noChangeArrowheads="1"/>
          </p:cNvSpPr>
          <p:nvPr/>
        </p:nvSpPr>
        <p:spPr bwMode="auto">
          <a:xfrm>
            <a:off x="4162425" y="4956175"/>
            <a:ext cx="333375" cy="45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b="1" i="1"/>
              <a:t>x</a:t>
            </a:r>
          </a:p>
        </p:txBody>
      </p:sp>
      <p:sp>
        <p:nvSpPr>
          <p:cNvPr id="57397" name="Rectangle 101"/>
          <p:cNvSpPr>
            <a:spLocks noChangeArrowheads="1"/>
          </p:cNvSpPr>
          <p:nvPr/>
        </p:nvSpPr>
        <p:spPr bwMode="auto">
          <a:xfrm>
            <a:off x="931863" y="3709988"/>
            <a:ext cx="706437" cy="45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b="1"/>
              <a:t>p(</a:t>
            </a:r>
            <a:r>
              <a:rPr lang="en-US" altLang="en-US" b="1" i="1"/>
              <a:t>x</a:t>
            </a:r>
            <a:r>
              <a:rPr lang="en-US" altLang="en-US" b="1"/>
              <a:t>)</a:t>
            </a:r>
          </a:p>
        </p:txBody>
      </p:sp>
      <p:sp>
        <p:nvSpPr>
          <p:cNvPr id="57398" name="Line 102"/>
          <p:cNvSpPr>
            <a:spLocks noChangeShapeType="1"/>
          </p:cNvSpPr>
          <p:nvPr/>
        </p:nvSpPr>
        <p:spPr bwMode="auto">
          <a:xfrm>
            <a:off x="5240338" y="3143250"/>
            <a:ext cx="2971800" cy="0"/>
          </a:xfrm>
          <a:prstGeom prst="line">
            <a:avLst/>
          </a:prstGeom>
          <a:noFill/>
          <a:ln w="1905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99" name="Line 103"/>
          <p:cNvSpPr>
            <a:spLocks noChangeShapeType="1"/>
          </p:cNvSpPr>
          <p:nvPr/>
        </p:nvSpPr>
        <p:spPr bwMode="auto">
          <a:xfrm>
            <a:off x="5240338" y="3476625"/>
            <a:ext cx="2971800" cy="0"/>
          </a:xfrm>
          <a:prstGeom prst="line">
            <a:avLst/>
          </a:prstGeom>
          <a:noFill/>
          <a:ln w="1905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400" name="Line 104"/>
          <p:cNvSpPr>
            <a:spLocks noChangeShapeType="1"/>
          </p:cNvSpPr>
          <p:nvPr/>
        </p:nvSpPr>
        <p:spPr bwMode="auto">
          <a:xfrm>
            <a:off x="7358063" y="2225675"/>
            <a:ext cx="0" cy="1600200"/>
          </a:xfrm>
          <a:prstGeom prst="line">
            <a:avLst/>
          </a:prstGeom>
          <a:noFill/>
          <a:ln w="28575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401" name="Line 105"/>
          <p:cNvSpPr>
            <a:spLocks noChangeShapeType="1"/>
          </p:cNvSpPr>
          <p:nvPr/>
        </p:nvSpPr>
        <p:spPr bwMode="auto">
          <a:xfrm>
            <a:off x="6296025" y="2225675"/>
            <a:ext cx="0" cy="1600200"/>
          </a:xfrm>
          <a:prstGeom prst="line">
            <a:avLst/>
          </a:prstGeom>
          <a:noFill/>
          <a:ln w="28575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402" name="Line 106"/>
          <p:cNvSpPr>
            <a:spLocks noChangeShapeType="1"/>
          </p:cNvSpPr>
          <p:nvPr/>
        </p:nvSpPr>
        <p:spPr bwMode="auto">
          <a:xfrm>
            <a:off x="5257800" y="2819400"/>
            <a:ext cx="2971800" cy="0"/>
          </a:xfrm>
          <a:prstGeom prst="line">
            <a:avLst/>
          </a:prstGeom>
          <a:noFill/>
          <a:ln w="28575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endParaRPr lang="en-US"/>
          </a:p>
        </p:txBody>
      </p:sp>
      <p:sp>
        <p:nvSpPr>
          <p:cNvPr id="57403" name="Rectangle 109"/>
          <p:cNvSpPr>
            <a:spLocks noChangeArrowheads="1"/>
          </p:cNvSpPr>
          <p:nvPr/>
        </p:nvSpPr>
        <p:spPr bwMode="auto">
          <a:xfrm>
            <a:off x="762000" y="2217738"/>
            <a:ext cx="3778250" cy="466725"/>
          </a:xfrm>
          <a:prstGeom prst="rect">
            <a:avLst/>
          </a:prstGeom>
          <a:solidFill>
            <a:srgbClr val="FFF1CE"/>
          </a:solidFill>
          <a:ln w="9525" algn="ctr">
            <a:solidFill>
              <a:srgbClr val="E9F05A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r>
              <a:rPr lang="en-US" altLang="en-US" b="1"/>
              <a:t>{ (0, .25), (1, .50), (2, .25) }</a:t>
            </a:r>
          </a:p>
        </p:txBody>
      </p:sp>
    </p:spTree>
    <p:extLst>
      <p:ext uri="{BB962C8B-B14F-4D97-AF65-F5344CB8AC3E}">
        <p14:creationId xmlns:p14="http://schemas.microsoft.com/office/powerpoint/2010/main" val="2469809870"/>
      </p:ext>
    </p:extLst>
  </p:cSld>
  <p:clrMapOvr>
    <a:masterClrMapping/>
  </p:clrMapOvr>
  <p:transition>
    <p:wipe dir="r"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5" name="Rectangle 3"/>
          <p:cNvSpPr>
            <a:spLocks noGrp="1" noChangeArrowheads="1"/>
          </p:cNvSpPr>
          <p:nvPr>
            <p:ph idx="1"/>
          </p:nvPr>
        </p:nvSpPr>
        <p:spPr>
          <a:xfrm>
            <a:off x="457200" y="1066800"/>
            <a:ext cx="8229600" cy="3352800"/>
          </a:xfrm>
        </p:spPr>
        <p:txBody>
          <a:bodyPr lIns="90488" tIns="44450" rIns="90488" bIns="44450"/>
          <a:lstStyle/>
          <a:p>
            <a:pPr marL="609600" indent="-609600">
              <a:buClr>
                <a:srgbClr val="8E0D30"/>
              </a:buClr>
              <a:buFontTx/>
              <a:buAutoNum type="arabicPeriod"/>
            </a:pPr>
            <a:r>
              <a:rPr lang="en-US" altLang="en-US" sz="2800"/>
              <a:t>Expected Value (Mean of probability distribution)</a:t>
            </a:r>
          </a:p>
          <a:p>
            <a:pPr marL="1104900" lvl="2" indent="-190500">
              <a:buClr>
                <a:srgbClr val="8E0D30"/>
              </a:buClr>
            </a:pPr>
            <a:r>
              <a:rPr lang="en-US" altLang="en-US" sz="2800"/>
              <a:t>Weighted average of all possible values</a:t>
            </a:r>
          </a:p>
          <a:p>
            <a:pPr marL="1104900" lvl="2" indent="-190500">
              <a:buClr>
                <a:srgbClr val="8E0D30"/>
              </a:buClr>
            </a:pPr>
            <a:r>
              <a:rPr lang="en-US" altLang="en-US" sz="2800"/>
              <a:t>  </a:t>
            </a:r>
            <a:r>
              <a:rPr lang="en-US" altLang="en-US" sz="2800" i="1">
                <a:latin typeface="Symbol" panose="05050102010706020507" pitchFamily="18" charset="2"/>
              </a:rPr>
              <a:t></a:t>
            </a:r>
            <a:r>
              <a:rPr lang="en-US" altLang="en-US" sz="2800"/>
              <a:t> = </a:t>
            </a:r>
            <a:r>
              <a:rPr lang="en-US" altLang="en-US" sz="2800" i="1"/>
              <a:t>E</a:t>
            </a:r>
            <a:r>
              <a:rPr lang="en-US" altLang="en-US" sz="2800"/>
              <a:t>(</a:t>
            </a:r>
            <a:r>
              <a:rPr lang="en-US" altLang="en-US" sz="2800" i="1"/>
              <a:t>x</a:t>
            </a:r>
            <a:r>
              <a:rPr lang="en-US" altLang="en-US" sz="2800"/>
              <a:t>)</a:t>
            </a:r>
            <a:r>
              <a:rPr lang="en-US" altLang="en-US" sz="2800" i="1"/>
              <a:t> </a:t>
            </a:r>
            <a:r>
              <a:rPr lang="en-US" altLang="en-US" sz="2800"/>
              <a:t>= </a:t>
            </a:r>
            <a:r>
              <a:rPr lang="en-US" altLang="en-US" sz="2800">
                <a:latin typeface="Symbol" panose="05050102010706020507" pitchFamily="18" charset="2"/>
              </a:rPr>
              <a:t></a:t>
            </a:r>
            <a:r>
              <a:rPr lang="en-US" altLang="en-US" sz="2800" i="1"/>
              <a:t>x</a:t>
            </a:r>
            <a:r>
              <a:rPr lang="en-US" altLang="en-US" sz="2800" i="1" baseline="-25000"/>
              <a:t> </a:t>
            </a:r>
            <a:r>
              <a:rPr lang="en-US" altLang="en-US" sz="2800" i="1"/>
              <a:t>p</a:t>
            </a:r>
            <a:r>
              <a:rPr lang="en-US" altLang="en-US" sz="2800"/>
              <a:t>(</a:t>
            </a:r>
            <a:r>
              <a:rPr lang="en-US" altLang="en-US" sz="2800" i="1"/>
              <a:t>x</a:t>
            </a:r>
            <a:r>
              <a:rPr lang="en-US" altLang="en-US" sz="2800"/>
              <a:t>)</a:t>
            </a:r>
          </a:p>
          <a:p>
            <a:pPr marL="609600" indent="-609600">
              <a:spcBef>
                <a:spcPct val="42000"/>
              </a:spcBef>
              <a:buClr>
                <a:srgbClr val="8E0D30"/>
              </a:buClr>
              <a:buFontTx/>
              <a:buAutoNum type="arabicPeriod"/>
            </a:pPr>
            <a:r>
              <a:rPr lang="en-US" altLang="en-US" sz="2800"/>
              <a:t>Variance</a:t>
            </a:r>
          </a:p>
          <a:p>
            <a:pPr marL="1104900" lvl="2" indent="-190500">
              <a:buClr>
                <a:srgbClr val="8E0D30"/>
              </a:buClr>
            </a:pPr>
            <a:r>
              <a:rPr lang="en-US" altLang="en-US" sz="2800"/>
              <a:t>  Weighted average of squared deviation about mean </a:t>
            </a:r>
          </a:p>
          <a:p>
            <a:pPr marL="1104900" lvl="2" indent="-190500">
              <a:buClr>
                <a:srgbClr val="8E0D30"/>
              </a:buClr>
            </a:pPr>
            <a:r>
              <a:rPr lang="en-US" altLang="en-US" sz="2800"/>
              <a:t>  </a:t>
            </a:r>
            <a:r>
              <a:rPr lang="en-US" altLang="en-US" sz="2800" i="1">
                <a:latin typeface="Symbol" panose="05050102010706020507" pitchFamily="18" charset="2"/>
              </a:rPr>
              <a:t></a:t>
            </a:r>
            <a:r>
              <a:rPr lang="en-US" altLang="en-US" sz="2800" baseline="30000"/>
              <a:t>2</a:t>
            </a:r>
            <a:r>
              <a:rPr lang="en-US" altLang="en-US" sz="2800"/>
              <a:t> = </a:t>
            </a:r>
            <a:r>
              <a:rPr lang="en-US" altLang="en-US" sz="2800" i="1"/>
              <a:t>E</a:t>
            </a:r>
            <a:r>
              <a:rPr lang="en-US" altLang="en-US" sz="2800"/>
              <a:t>[(</a:t>
            </a:r>
            <a:r>
              <a:rPr lang="en-US" altLang="en-US" sz="2800" i="1"/>
              <a:t>x</a:t>
            </a:r>
            <a:r>
              <a:rPr lang="en-US" altLang="en-US" sz="2800"/>
              <a:t> </a:t>
            </a:r>
            <a:r>
              <a:rPr lang="en-US" altLang="en-US" sz="2800">
                <a:latin typeface="Symbol" panose="05050102010706020507" pitchFamily="18" charset="2"/>
              </a:rPr>
              <a:t></a:t>
            </a:r>
            <a:r>
              <a:rPr lang="en-US" altLang="en-US" sz="2800" i="1">
                <a:latin typeface="Symbol" panose="05050102010706020507" pitchFamily="18" charset="2"/>
              </a:rPr>
              <a:t></a:t>
            </a:r>
            <a:r>
              <a:rPr lang="en-US" altLang="en-US" sz="2800">
                <a:latin typeface="Symbol" panose="05050102010706020507" pitchFamily="18" charset="2"/>
              </a:rPr>
              <a:t></a:t>
            </a:r>
            <a:r>
              <a:rPr lang="en-US" altLang="en-US" sz="2800" baseline="30000">
                <a:latin typeface="Symbol" panose="05050102010706020507" pitchFamily="18" charset="2"/>
              </a:rPr>
              <a:t></a:t>
            </a:r>
            <a:r>
              <a:rPr lang="en-US" altLang="en-US" sz="2800">
                <a:latin typeface="Symbol" panose="05050102010706020507" pitchFamily="18" charset="2"/>
              </a:rPr>
              <a:t></a:t>
            </a:r>
            <a:r>
              <a:rPr lang="en-US" altLang="en-US" sz="2800"/>
              <a:t>(</a:t>
            </a:r>
            <a:r>
              <a:rPr lang="en-US" altLang="en-US" sz="2800" i="1"/>
              <a:t>x</a:t>
            </a:r>
            <a:r>
              <a:rPr lang="en-US" altLang="en-US" sz="2800"/>
              <a:t> </a:t>
            </a:r>
            <a:r>
              <a:rPr lang="en-US" altLang="en-US" sz="2800">
                <a:latin typeface="Symbol" panose="05050102010706020507" pitchFamily="18" charset="2"/>
              </a:rPr>
              <a:t></a:t>
            </a:r>
            <a:r>
              <a:rPr lang="en-US" altLang="en-US" sz="2800" i="1">
                <a:latin typeface="Symbol" panose="05050102010706020507" pitchFamily="18" charset="2"/>
              </a:rPr>
              <a:t></a:t>
            </a:r>
            <a:r>
              <a:rPr lang="en-US" altLang="en-US" sz="2800">
                <a:latin typeface="Symbol" panose="05050102010706020507" pitchFamily="18" charset="2"/>
              </a:rPr>
              <a:t></a:t>
            </a:r>
            <a:r>
              <a:rPr lang="en-US" altLang="en-US" sz="2800" baseline="30000">
                <a:latin typeface="Symbol" panose="05050102010706020507" pitchFamily="18" charset="2"/>
              </a:rPr>
              <a:t></a:t>
            </a:r>
            <a:r>
              <a:rPr lang="en-US" altLang="en-US" sz="2800">
                <a:latin typeface="Symbol" panose="05050102010706020507" pitchFamily="18" charset="2"/>
              </a:rPr>
              <a:t></a:t>
            </a:r>
            <a:r>
              <a:rPr lang="en-US" altLang="en-US" sz="2800" i="1"/>
              <a:t>p</a:t>
            </a:r>
            <a:r>
              <a:rPr lang="en-US" altLang="en-US" sz="2800"/>
              <a:t>(</a:t>
            </a:r>
            <a:r>
              <a:rPr lang="en-US" altLang="en-US" sz="2800" i="1"/>
              <a:t>x</a:t>
            </a:r>
            <a:r>
              <a:rPr lang="en-US" altLang="en-US" sz="2800"/>
              <a:t>)</a:t>
            </a:r>
          </a:p>
        </p:txBody>
      </p:sp>
      <p:sp>
        <p:nvSpPr>
          <p:cNvPr id="1028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152400"/>
            <a:ext cx="8229600" cy="1143000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Summary Measures</a:t>
            </a:r>
          </a:p>
        </p:txBody>
      </p:sp>
      <p:grpSp>
        <p:nvGrpSpPr>
          <p:cNvPr id="2" name="Group 7"/>
          <p:cNvGrpSpPr>
            <a:grpSpLocks/>
          </p:cNvGrpSpPr>
          <p:nvPr/>
        </p:nvGrpSpPr>
        <p:grpSpPr bwMode="auto">
          <a:xfrm>
            <a:off x="457200" y="5257800"/>
            <a:ext cx="8153400" cy="1020763"/>
            <a:chOff x="288" y="3408"/>
            <a:chExt cx="5136" cy="643"/>
          </a:xfrm>
        </p:grpSpPr>
        <p:sp>
          <p:nvSpPr>
            <p:cNvPr id="2054" name="Text Box 4"/>
            <p:cNvSpPr txBox="1">
              <a:spLocks noChangeArrowheads="1"/>
            </p:cNvSpPr>
            <p:nvPr/>
          </p:nvSpPr>
          <p:spPr bwMode="auto">
            <a:xfrm>
              <a:off x="288" y="3408"/>
              <a:ext cx="5136" cy="32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en-US" sz="2800" dirty="0">
                  <a:solidFill>
                    <a:srgbClr val="8E0D30"/>
                  </a:solidFill>
                  <a:latin typeface="+mj-lt"/>
                  <a:cs typeface="Times New Roman" charset="0"/>
                </a:rPr>
                <a:t>3.</a:t>
              </a:r>
              <a:r>
                <a:rPr lang="en-US" sz="2800" dirty="0">
                  <a:latin typeface="+mj-lt"/>
                  <a:cs typeface="Times New Roman" charset="0"/>
                </a:rPr>
                <a:t>     Standard Deviation</a:t>
              </a:r>
            </a:p>
          </p:txBody>
        </p:sp>
        <p:graphicFrame>
          <p:nvGraphicFramePr>
            <p:cNvPr id="1026" name="Object 5"/>
            <p:cNvGraphicFramePr>
              <a:graphicFrameLocks noChangeAspect="1"/>
            </p:cNvGraphicFramePr>
            <p:nvPr/>
          </p:nvGraphicFramePr>
          <p:xfrm>
            <a:off x="1152" y="3696"/>
            <a:ext cx="816" cy="35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66567" name="Equation" r:id="rId4" imgW="583947" imgH="253890" progId="Equation.DSMT4">
                    <p:embed/>
                  </p:oleObj>
                </mc:Choice>
                <mc:Fallback>
                  <p:oleObj name="Equation" r:id="rId4" imgW="583947" imgH="253890" progId="Equation.DSMT4">
                    <p:embed/>
                    <p:pic>
                      <p:nvPicPr>
                        <p:cNvPr id="1026" name="Object 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152" y="3696"/>
                          <a:ext cx="816" cy="35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031" name="Text Box 6"/>
            <p:cNvSpPr txBox="1">
              <a:spLocks noChangeArrowheads="1"/>
            </p:cNvSpPr>
            <p:nvPr/>
          </p:nvSpPr>
          <p:spPr bwMode="auto">
            <a:xfrm>
              <a:off x="901" y="3744"/>
              <a:ext cx="2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en-US" altLang="en-US" sz="1800">
                  <a:solidFill>
                    <a:srgbClr val="8E0D30"/>
                  </a:solidFill>
                </a:rPr>
                <a:t>●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234822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5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35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235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35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235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35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35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35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  <p:par>
                                <p:cTn id="1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235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35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2355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355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55" grpId="0" build="p" autoUpdateAnimBg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Summary Measures Calculation Table</a:t>
            </a:r>
          </a:p>
        </p:txBody>
      </p:sp>
      <p:sp>
        <p:nvSpPr>
          <p:cNvPr id="58371" name="Rectangle 8"/>
          <p:cNvSpPr>
            <a:spLocks noChangeArrowheads="1"/>
          </p:cNvSpPr>
          <p:nvPr/>
        </p:nvSpPr>
        <p:spPr bwMode="auto">
          <a:xfrm>
            <a:off x="695325" y="2303463"/>
            <a:ext cx="338138" cy="515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 i="1"/>
              <a:t>x</a:t>
            </a:r>
          </a:p>
        </p:txBody>
      </p:sp>
      <p:sp>
        <p:nvSpPr>
          <p:cNvPr id="58372" name="Rectangle 9"/>
          <p:cNvSpPr>
            <a:spLocks noChangeArrowheads="1"/>
          </p:cNvSpPr>
          <p:nvPr/>
        </p:nvSpPr>
        <p:spPr bwMode="auto">
          <a:xfrm>
            <a:off x="1330325" y="2303463"/>
            <a:ext cx="762000" cy="52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 i="1"/>
              <a:t>p</a:t>
            </a:r>
            <a:r>
              <a:rPr lang="en-US" altLang="en-US" sz="2800"/>
              <a:t>(</a:t>
            </a:r>
            <a:r>
              <a:rPr lang="en-US" altLang="en-US" sz="2800" i="1"/>
              <a:t>x</a:t>
            </a:r>
            <a:r>
              <a:rPr lang="en-US" altLang="en-US" sz="2800"/>
              <a:t>)</a:t>
            </a:r>
          </a:p>
        </p:txBody>
      </p:sp>
      <p:sp>
        <p:nvSpPr>
          <p:cNvPr id="58373" name="Rectangle 11"/>
          <p:cNvSpPr>
            <a:spLocks noChangeArrowheads="1"/>
          </p:cNvSpPr>
          <p:nvPr/>
        </p:nvSpPr>
        <p:spPr bwMode="auto">
          <a:xfrm>
            <a:off x="2509838" y="2303463"/>
            <a:ext cx="1009650" cy="52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 i="1"/>
              <a:t>x p</a:t>
            </a:r>
            <a:r>
              <a:rPr lang="en-US" altLang="en-US" sz="2800"/>
              <a:t>(</a:t>
            </a:r>
            <a:r>
              <a:rPr lang="en-US" altLang="en-US" sz="2800" i="1"/>
              <a:t>x</a:t>
            </a:r>
            <a:r>
              <a:rPr lang="en-US" altLang="en-US" sz="2800"/>
              <a:t>)</a:t>
            </a:r>
          </a:p>
        </p:txBody>
      </p:sp>
      <p:sp>
        <p:nvSpPr>
          <p:cNvPr id="58374" name="Rectangle 14"/>
          <p:cNvSpPr>
            <a:spLocks noChangeArrowheads="1"/>
          </p:cNvSpPr>
          <p:nvPr/>
        </p:nvSpPr>
        <p:spPr bwMode="auto">
          <a:xfrm>
            <a:off x="4010025" y="2303463"/>
            <a:ext cx="1019175" cy="515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 i="1"/>
              <a:t>x –</a:t>
            </a:r>
            <a:r>
              <a:rPr lang="en-US" altLang="en-US" sz="2800" b="1" i="1"/>
              <a:t> </a:t>
            </a:r>
            <a:r>
              <a:rPr lang="en-US" altLang="en-US" i="1">
                <a:latin typeface="Symbol" panose="05050102010706020507" pitchFamily="18" charset="2"/>
              </a:rPr>
              <a:t></a:t>
            </a:r>
            <a:r>
              <a:rPr lang="en-US" altLang="en-US" sz="2800" b="1" i="1"/>
              <a:t> </a:t>
            </a:r>
          </a:p>
        </p:txBody>
      </p:sp>
      <p:sp>
        <p:nvSpPr>
          <p:cNvPr id="58375" name="Rectangle 116"/>
          <p:cNvSpPr>
            <a:spLocks noChangeArrowheads="1"/>
          </p:cNvSpPr>
          <p:nvPr/>
        </p:nvSpPr>
        <p:spPr bwMode="auto">
          <a:xfrm>
            <a:off x="914400" y="4970463"/>
            <a:ext cx="990600" cy="515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 b="1"/>
              <a:t>Total</a:t>
            </a:r>
          </a:p>
        </p:txBody>
      </p:sp>
      <p:sp>
        <p:nvSpPr>
          <p:cNvPr id="58376" name="Rectangle 121"/>
          <p:cNvSpPr>
            <a:spLocks noChangeArrowheads="1"/>
          </p:cNvSpPr>
          <p:nvPr/>
        </p:nvSpPr>
        <p:spPr bwMode="auto">
          <a:xfrm>
            <a:off x="6248400" y="4953000"/>
            <a:ext cx="2014538" cy="45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marL="342900" indent="-3429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lvl="2" eaLnBrk="1" hangingPunct="1">
              <a:spcBef>
                <a:spcPct val="20000"/>
              </a:spcBef>
              <a:buClr>
                <a:srgbClr val="8E0D30"/>
              </a:buClr>
              <a:buFont typeface="Wingdings" panose="05000000000000000000" pitchFamily="2" charset="2"/>
              <a:buNone/>
            </a:pPr>
            <a:r>
              <a:rPr lang="en-US" altLang="en-US">
                <a:latin typeface="Symbol" panose="05050102010706020507" pitchFamily="18" charset="2"/>
              </a:rPr>
              <a:t></a:t>
            </a:r>
            <a:r>
              <a:rPr lang="en-US" altLang="en-US"/>
              <a:t>(</a:t>
            </a:r>
            <a:r>
              <a:rPr lang="en-US" altLang="en-US" i="1"/>
              <a:t>x</a:t>
            </a:r>
            <a:r>
              <a:rPr lang="en-US" altLang="en-US"/>
              <a:t> </a:t>
            </a:r>
            <a:r>
              <a:rPr lang="en-US" altLang="en-US">
                <a:latin typeface="Symbol" panose="05050102010706020507" pitchFamily="18" charset="2"/>
              </a:rPr>
              <a:t></a:t>
            </a:r>
            <a:r>
              <a:rPr lang="en-US" altLang="en-US" i="1">
                <a:latin typeface="Symbol" panose="05050102010706020507" pitchFamily="18" charset="2"/>
              </a:rPr>
              <a:t></a:t>
            </a:r>
            <a:r>
              <a:rPr lang="en-US" altLang="en-US">
                <a:latin typeface="Symbol" panose="05050102010706020507" pitchFamily="18" charset="2"/>
              </a:rPr>
              <a:t></a:t>
            </a:r>
            <a:r>
              <a:rPr lang="en-US" altLang="en-US" baseline="30000">
                <a:latin typeface="Symbol" panose="05050102010706020507" pitchFamily="18" charset="2"/>
              </a:rPr>
              <a:t></a:t>
            </a:r>
            <a:r>
              <a:rPr lang="en-US" altLang="en-US">
                <a:latin typeface="Symbol" panose="05050102010706020507" pitchFamily="18" charset="2"/>
              </a:rPr>
              <a:t></a:t>
            </a:r>
            <a:r>
              <a:rPr lang="en-US" altLang="en-US" i="1"/>
              <a:t>p</a:t>
            </a:r>
            <a:r>
              <a:rPr lang="en-US" altLang="en-US"/>
              <a:t>(</a:t>
            </a:r>
            <a:r>
              <a:rPr lang="en-US" altLang="en-US" i="1"/>
              <a:t>x</a:t>
            </a:r>
            <a:r>
              <a:rPr lang="en-US" altLang="en-US"/>
              <a:t>)</a:t>
            </a:r>
            <a:endParaRPr lang="en-US" altLang="en-US" b="1">
              <a:latin typeface="Symbol" panose="05050102010706020507" pitchFamily="18" charset="2"/>
            </a:endParaRPr>
          </a:p>
        </p:txBody>
      </p:sp>
      <p:sp>
        <p:nvSpPr>
          <p:cNvPr id="58377" name="Line 140"/>
          <p:cNvSpPr>
            <a:spLocks noChangeShapeType="1"/>
          </p:cNvSpPr>
          <p:nvPr/>
        </p:nvSpPr>
        <p:spPr bwMode="auto">
          <a:xfrm>
            <a:off x="6378575" y="2376488"/>
            <a:ext cx="0" cy="3124200"/>
          </a:xfrm>
          <a:prstGeom prst="line">
            <a:avLst/>
          </a:prstGeom>
          <a:noFill/>
          <a:ln w="3810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8378" name="Line 141"/>
          <p:cNvSpPr>
            <a:spLocks noChangeShapeType="1"/>
          </p:cNvSpPr>
          <p:nvPr/>
        </p:nvSpPr>
        <p:spPr bwMode="auto">
          <a:xfrm>
            <a:off x="5032375" y="2365375"/>
            <a:ext cx="0" cy="3124200"/>
          </a:xfrm>
          <a:prstGeom prst="line">
            <a:avLst/>
          </a:prstGeom>
          <a:noFill/>
          <a:ln w="3810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8379" name="Line 142"/>
          <p:cNvSpPr>
            <a:spLocks noChangeShapeType="1"/>
          </p:cNvSpPr>
          <p:nvPr/>
        </p:nvSpPr>
        <p:spPr bwMode="auto">
          <a:xfrm>
            <a:off x="3733800" y="2362200"/>
            <a:ext cx="0" cy="3124200"/>
          </a:xfrm>
          <a:prstGeom prst="line">
            <a:avLst/>
          </a:prstGeom>
          <a:noFill/>
          <a:ln w="3810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8380" name="Line 143"/>
          <p:cNvSpPr>
            <a:spLocks noChangeShapeType="1"/>
          </p:cNvSpPr>
          <p:nvPr/>
        </p:nvSpPr>
        <p:spPr bwMode="auto">
          <a:xfrm>
            <a:off x="2347913" y="2362200"/>
            <a:ext cx="0" cy="3124200"/>
          </a:xfrm>
          <a:prstGeom prst="line">
            <a:avLst/>
          </a:prstGeom>
          <a:noFill/>
          <a:ln w="3810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8381" name="Line 144"/>
          <p:cNvSpPr>
            <a:spLocks noChangeShapeType="1"/>
          </p:cNvSpPr>
          <p:nvPr/>
        </p:nvSpPr>
        <p:spPr bwMode="auto">
          <a:xfrm>
            <a:off x="1223963" y="2365375"/>
            <a:ext cx="0" cy="2587625"/>
          </a:xfrm>
          <a:prstGeom prst="line">
            <a:avLst/>
          </a:prstGeom>
          <a:noFill/>
          <a:ln w="3810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8382" name="Line 145"/>
          <p:cNvSpPr>
            <a:spLocks noChangeShapeType="1"/>
          </p:cNvSpPr>
          <p:nvPr/>
        </p:nvSpPr>
        <p:spPr bwMode="auto">
          <a:xfrm>
            <a:off x="581025" y="4938713"/>
            <a:ext cx="7924800" cy="0"/>
          </a:xfrm>
          <a:prstGeom prst="line">
            <a:avLst/>
          </a:prstGeom>
          <a:noFill/>
          <a:ln w="3810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8383" name="Line 146"/>
          <p:cNvSpPr>
            <a:spLocks noChangeShapeType="1"/>
          </p:cNvSpPr>
          <p:nvPr/>
        </p:nvSpPr>
        <p:spPr bwMode="auto">
          <a:xfrm>
            <a:off x="581025" y="4281488"/>
            <a:ext cx="7924800" cy="0"/>
          </a:xfrm>
          <a:prstGeom prst="line">
            <a:avLst/>
          </a:prstGeom>
          <a:noFill/>
          <a:ln w="3810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8384" name="Line 147"/>
          <p:cNvSpPr>
            <a:spLocks noChangeShapeType="1"/>
          </p:cNvSpPr>
          <p:nvPr/>
        </p:nvSpPr>
        <p:spPr bwMode="auto">
          <a:xfrm>
            <a:off x="581025" y="3606800"/>
            <a:ext cx="7924800" cy="0"/>
          </a:xfrm>
          <a:prstGeom prst="line">
            <a:avLst/>
          </a:prstGeom>
          <a:noFill/>
          <a:ln w="3810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8385" name="Line 148"/>
          <p:cNvSpPr>
            <a:spLocks noChangeShapeType="1"/>
          </p:cNvSpPr>
          <p:nvPr/>
        </p:nvSpPr>
        <p:spPr bwMode="auto">
          <a:xfrm>
            <a:off x="581025" y="2895600"/>
            <a:ext cx="7953375" cy="0"/>
          </a:xfrm>
          <a:prstGeom prst="line">
            <a:avLst/>
          </a:prstGeom>
          <a:noFill/>
          <a:ln w="7620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8386" name="Rectangle 149"/>
          <p:cNvSpPr>
            <a:spLocks noChangeArrowheads="1"/>
          </p:cNvSpPr>
          <p:nvPr/>
        </p:nvSpPr>
        <p:spPr bwMode="auto">
          <a:xfrm>
            <a:off x="5089525" y="2303463"/>
            <a:ext cx="1344613" cy="515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/>
              <a:t>(</a:t>
            </a:r>
            <a:r>
              <a:rPr lang="en-US" altLang="en-US" sz="2800" i="1"/>
              <a:t>x –</a:t>
            </a:r>
            <a:r>
              <a:rPr lang="en-US" altLang="en-US" sz="2800" b="1" i="1"/>
              <a:t> </a:t>
            </a:r>
            <a:r>
              <a:rPr lang="en-US" altLang="en-US" i="1">
                <a:latin typeface="Symbol" panose="05050102010706020507" pitchFamily="18" charset="2"/>
              </a:rPr>
              <a:t></a:t>
            </a:r>
            <a:r>
              <a:rPr lang="en-US" altLang="en-US">
                <a:latin typeface="Symbol" panose="05050102010706020507" pitchFamily="18" charset="2"/>
              </a:rPr>
              <a:t>)</a:t>
            </a:r>
            <a:r>
              <a:rPr lang="en-US" altLang="en-US" i="1" baseline="30000">
                <a:latin typeface="Symbol" panose="05050102010706020507" pitchFamily="18" charset="2"/>
              </a:rPr>
              <a:t>2</a:t>
            </a:r>
            <a:r>
              <a:rPr lang="en-US" altLang="en-US" sz="2800" b="1" i="1"/>
              <a:t> </a:t>
            </a:r>
          </a:p>
        </p:txBody>
      </p:sp>
      <p:sp>
        <p:nvSpPr>
          <p:cNvPr id="58387" name="Rectangle 150"/>
          <p:cNvSpPr>
            <a:spLocks noChangeArrowheads="1"/>
          </p:cNvSpPr>
          <p:nvPr/>
        </p:nvSpPr>
        <p:spPr bwMode="auto">
          <a:xfrm>
            <a:off x="6477000" y="2303463"/>
            <a:ext cx="2057400" cy="515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/>
              <a:t>(</a:t>
            </a:r>
            <a:r>
              <a:rPr lang="en-US" altLang="en-US" sz="2800" i="1"/>
              <a:t>x –</a:t>
            </a:r>
            <a:r>
              <a:rPr lang="en-US" altLang="en-US" sz="2800" b="1" i="1"/>
              <a:t> </a:t>
            </a:r>
            <a:r>
              <a:rPr lang="en-US" altLang="en-US" i="1">
                <a:latin typeface="Symbol" panose="05050102010706020507" pitchFamily="18" charset="2"/>
              </a:rPr>
              <a:t></a:t>
            </a:r>
            <a:r>
              <a:rPr lang="en-US" altLang="en-US">
                <a:latin typeface="Symbol" panose="05050102010706020507" pitchFamily="18" charset="2"/>
              </a:rPr>
              <a:t>)</a:t>
            </a:r>
            <a:r>
              <a:rPr lang="en-US" altLang="en-US" i="1" baseline="30000">
                <a:latin typeface="Symbol" panose="05050102010706020507" pitchFamily="18" charset="2"/>
              </a:rPr>
              <a:t>2</a:t>
            </a:r>
            <a:r>
              <a:rPr lang="en-US" altLang="en-US" sz="2800" i="1"/>
              <a:t>p</a:t>
            </a:r>
            <a:r>
              <a:rPr lang="en-US" altLang="en-US" sz="2800"/>
              <a:t>(</a:t>
            </a:r>
            <a:r>
              <a:rPr lang="en-US" altLang="en-US" sz="2800" i="1"/>
              <a:t>x</a:t>
            </a:r>
            <a:r>
              <a:rPr lang="en-US" altLang="en-US" sz="2800"/>
              <a:t>)</a:t>
            </a:r>
          </a:p>
        </p:txBody>
      </p:sp>
      <p:sp>
        <p:nvSpPr>
          <p:cNvPr id="58388" name="Rectangle 152"/>
          <p:cNvSpPr>
            <a:spLocks noChangeArrowheads="1"/>
          </p:cNvSpPr>
          <p:nvPr/>
        </p:nvSpPr>
        <p:spPr bwMode="auto">
          <a:xfrm>
            <a:off x="2446338" y="4953000"/>
            <a:ext cx="10271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r>
              <a:rPr lang="en-US" altLang="en-US">
                <a:latin typeface="Symbol" panose="05050102010706020507" pitchFamily="18" charset="2"/>
              </a:rPr>
              <a:t></a:t>
            </a:r>
            <a:r>
              <a:rPr lang="en-US" altLang="en-US" i="1"/>
              <a:t>x</a:t>
            </a:r>
            <a:r>
              <a:rPr lang="en-US" altLang="en-US">
                <a:latin typeface="Symbol" panose="05050102010706020507" pitchFamily="18" charset="2"/>
              </a:rPr>
              <a:t></a:t>
            </a:r>
            <a:r>
              <a:rPr lang="en-US" altLang="en-US" i="1"/>
              <a:t>p</a:t>
            </a:r>
            <a:r>
              <a:rPr lang="en-US" altLang="en-US"/>
              <a:t>(</a:t>
            </a:r>
            <a:r>
              <a:rPr lang="en-US" altLang="en-US" i="1"/>
              <a:t>x</a:t>
            </a:r>
            <a:r>
              <a:rPr lang="en-US" altLang="en-US"/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729288997"/>
      </p:ext>
    </p:extLst>
  </p:cSld>
  <p:clrMapOvr>
    <a:masterClrMapping/>
  </p:clrMapOvr>
  <p:transition>
    <p:wipe dir="r"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Rectangle 207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Thinking Challenge</a:t>
            </a:r>
          </a:p>
        </p:txBody>
      </p:sp>
      <p:sp>
        <p:nvSpPr>
          <p:cNvPr id="59395" name="Rectangle 208"/>
          <p:cNvSpPr>
            <a:spLocks noGrp="1" noChangeArrowheads="1"/>
          </p:cNvSpPr>
          <p:nvPr>
            <p:ph idx="1"/>
          </p:nvPr>
        </p:nvSpPr>
        <p:spPr>
          <a:xfrm>
            <a:off x="533400" y="1782763"/>
            <a:ext cx="4876800" cy="4114800"/>
          </a:xfrm>
        </p:spPr>
        <p:txBody>
          <a:bodyPr lIns="90488" tIns="44450" rIns="90488" bIns="44450"/>
          <a:lstStyle/>
          <a:p>
            <a:pPr marL="0" indent="0">
              <a:lnSpc>
                <a:spcPct val="110000"/>
              </a:lnSpc>
              <a:buFontTx/>
              <a:buNone/>
            </a:pPr>
            <a:r>
              <a:rPr lang="en-US" altLang="en-US"/>
              <a:t>You toss 2 coins.  You’re interested in the number</a:t>
            </a:r>
            <a:r>
              <a:rPr lang="en-US" altLang="en-US" b="1">
                <a:solidFill>
                  <a:schemeClr val="tx2"/>
                </a:solidFill>
              </a:rPr>
              <a:t> </a:t>
            </a:r>
            <a:r>
              <a:rPr lang="en-US" altLang="en-US"/>
              <a:t>of tails.  What are the </a:t>
            </a:r>
            <a:r>
              <a:rPr lang="en-US" altLang="en-US" b="1">
                <a:solidFill>
                  <a:srgbClr val="8E0D30"/>
                </a:solidFill>
              </a:rPr>
              <a:t>expected value</a:t>
            </a:r>
            <a:r>
              <a:rPr lang="en-US" altLang="en-US"/>
              <a:t>,</a:t>
            </a:r>
            <a:r>
              <a:rPr lang="en-US" altLang="en-US" b="1"/>
              <a:t> </a:t>
            </a:r>
            <a:r>
              <a:rPr lang="en-US" altLang="en-US" b="1">
                <a:solidFill>
                  <a:srgbClr val="8E0D30"/>
                </a:solidFill>
              </a:rPr>
              <a:t>variance</a:t>
            </a:r>
            <a:r>
              <a:rPr lang="en-US" altLang="en-US"/>
              <a:t>,</a:t>
            </a:r>
            <a:r>
              <a:rPr lang="en-US" altLang="en-US" b="1">
                <a:solidFill>
                  <a:schemeClr val="tx2"/>
                </a:solidFill>
              </a:rPr>
              <a:t> </a:t>
            </a:r>
            <a:r>
              <a:rPr lang="en-US" altLang="en-US"/>
              <a:t>and </a:t>
            </a:r>
            <a:r>
              <a:rPr lang="en-US" altLang="en-US" b="1">
                <a:solidFill>
                  <a:srgbClr val="8E0D30"/>
                </a:solidFill>
              </a:rPr>
              <a:t>standard deviation</a:t>
            </a:r>
            <a:r>
              <a:rPr lang="en-US" altLang="en-US" b="1">
                <a:solidFill>
                  <a:schemeClr val="tx2"/>
                </a:solidFill>
              </a:rPr>
              <a:t> </a:t>
            </a:r>
            <a:r>
              <a:rPr lang="en-US" altLang="en-US"/>
              <a:t>of</a:t>
            </a:r>
            <a:r>
              <a:rPr lang="en-US" altLang="en-US" b="1"/>
              <a:t> </a:t>
            </a:r>
            <a:r>
              <a:rPr lang="en-US" altLang="en-US"/>
              <a:t>this random variable, number of tails?</a:t>
            </a:r>
          </a:p>
        </p:txBody>
      </p:sp>
      <p:grpSp>
        <p:nvGrpSpPr>
          <p:cNvPr id="59396" name="Group 306"/>
          <p:cNvGrpSpPr>
            <a:grpSpLocks/>
          </p:cNvGrpSpPr>
          <p:nvPr/>
        </p:nvGrpSpPr>
        <p:grpSpPr bwMode="auto">
          <a:xfrm>
            <a:off x="5791200" y="2438400"/>
            <a:ext cx="2868613" cy="3363913"/>
            <a:chOff x="3257" y="1461"/>
            <a:chExt cx="1807" cy="2119"/>
          </a:xfrm>
        </p:grpSpPr>
        <p:sp>
          <p:nvSpPr>
            <p:cNvPr id="59397" name="Freeform 2"/>
            <p:cNvSpPr>
              <a:spLocks/>
            </p:cNvSpPr>
            <p:nvPr/>
          </p:nvSpPr>
          <p:spPr bwMode="auto">
            <a:xfrm>
              <a:off x="3257" y="1461"/>
              <a:ext cx="1445" cy="1445"/>
            </a:xfrm>
            <a:custGeom>
              <a:avLst/>
              <a:gdLst>
                <a:gd name="T0" fmla="*/ 747 w 1445"/>
                <a:gd name="T1" fmla="*/ 1444 h 1445"/>
                <a:gd name="T2" fmla="*/ 889 w 1445"/>
                <a:gd name="T3" fmla="*/ 1424 h 1445"/>
                <a:gd name="T4" fmla="*/ 1022 w 1445"/>
                <a:gd name="T5" fmla="*/ 1378 h 1445"/>
                <a:gd name="T6" fmla="*/ 1142 w 1445"/>
                <a:gd name="T7" fmla="*/ 1309 h 1445"/>
                <a:gd name="T8" fmla="*/ 1247 w 1445"/>
                <a:gd name="T9" fmla="*/ 1218 h 1445"/>
                <a:gd name="T10" fmla="*/ 1331 w 1445"/>
                <a:gd name="T11" fmla="*/ 1108 h 1445"/>
                <a:gd name="T12" fmla="*/ 1395 w 1445"/>
                <a:gd name="T13" fmla="*/ 983 h 1445"/>
                <a:gd name="T14" fmla="*/ 1434 w 1445"/>
                <a:gd name="T15" fmla="*/ 843 h 1445"/>
                <a:gd name="T16" fmla="*/ 1444 w 1445"/>
                <a:gd name="T17" fmla="*/ 697 h 1445"/>
                <a:gd name="T18" fmla="*/ 1424 w 1445"/>
                <a:gd name="T19" fmla="*/ 555 h 1445"/>
                <a:gd name="T20" fmla="*/ 1378 w 1445"/>
                <a:gd name="T21" fmla="*/ 421 h 1445"/>
                <a:gd name="T22" fmla="*/ 1309 w 1445"/>
                <a:gd name="T23" fmla="*/ 302 h 1445"/>
                <a:gd name="T24" fmla="*/ 1218 w 1445"/>
                <a:gd name="T25" fmla="*/ 197 h 1445"/>
                <a:gd name="T26" fmla="*/ 1107 w 1445"/>
                <a:gd name="T27" fmla="*/ 112 h 1445"/>
                <a:gd name="T28" fmla="*/ 982 w 1445"/>
                <a:gd name="T29" fmla="*/ 48 h 1445"/>
                <a:gd name="T30" fmla="*/ 843 w 1445"/>
                <a:gd name="T31" fmla="*/ 10 h 1445"/>
                <a:gd name="T32" fmla="*/ 697 w 1445"/>
                <a:gd name="T33" fmla="*/ 0 h 1445"/>
                <a:gd name="T34" fmla="*/ 555 w 1445"/>
                <a:gd name="T35" fmla="*/ 19 h 1445"/>
                <a:gd name="T36" fmla="*/ 421 w 1445"/>
                <a:gd name="T37" fmla="*/ 64 h 1445"/>
                <a:gd name="T38" fmla="*/ 302 w 1445"/>
                <a:gd name="T39" fmla="*/ 133 h 1445"/>
                <a:gd name="T40" fmla="*/ 197 w 1445"/>
                <a:gd name="T41" fmla="*/ 225 h 1445"/>
                <a:gd name="T42" fmla="*/ 112 w 1445"/>
                <a:gd name="T43" fmla="*/ 335 h 1445"/>
                <a:gd name="T44" fmla="*/ 48 w 1445"/>
                <a:gd name="T45" fmla="*/ 460 h 1445"/>
                <a:gd name="T46" fmla="*/ 10 w 1445"/>
                <a:gd name="T47" fmla="*/ 600 h 1445"/>
                <a:gd name="T48" fmla="*/ 0 w 1445"/>
                <a:gd name="T49" fmla="*/ 747 h 1445"/>
                <a:gd name="T50" fmla="*/ 19 w 1445"/>
                <a:gd name="T51" fmla="*/ 889 h 1445"/>
                <a:gd name="T52" fmla="*/ 64 w 1445"/>
                <a:gd name="T53" fmla="*/ 1022 h 1445"/>
                <a:gd name="T54" fmla="*/ 133 w 1445"/>
                <a:gd name="T55" fmla="*/ 1142 h 1445"/>
                <a:gd name="T56" fmla="*/ 225 w 1445"/>
                <a:gd name="T57" fmla="*/ 1246 h 1445"/>
                <a:gd name="T58" fmla="*/ 335 w 1445"/>
                <a:gd name="T59" fmla="*/ 1331 h 1445"/>
                <a:gd name="T60" fmla="*/ 460 w 1445"/>
                <a:gd name="T61" fmla="*/ 1395 h 1445"/>
                <a:gd name="T62" fmla="*/ 599 w 1445"/>
                <a:gd name="T63" fmla="*/ 1434 h 144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445"/>
                <a:gd name="T97" fmla="*/ 0 h 1445"/>
                <a:gd name="T98" fmla="*/ 1445 w 1445"/>
                <a:gd name="T99" fmla="*/ 1445 h 144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445" h="1445">
                  <a:moveTo>
                    <a:pt x="672" y="1442"/>
                  </a:moveTo>
                  <a:lnTo>
                    <a:pt x="747" y="1444"/>
                  </a:lnTo>
                  <a:lnTo>
                    <a:pt x="819" y="1438"/>
                  </a:lnTo>
                  <a:lnTo>
                    <a:pt x="889" y="1424"/>
                  </a:lnTo>
                  <a:lnTo>
                    <a:pt x="957" y="1405"/>
                  </a:lnTo>
                  <a:lnTo>
                    <a:pt x="1022" y="1378"/>
                  </a:lnTo>
                  <a:lnTo>
                    <a:pt x="1083" y="1346"/>
                  </a:lnTo>
                  <a:lnTo>
                    <a:pt x="1142" y="1309"/>
                  </a:lnTo>
                  <a:lnTo>
                    <a:pt x="1196" y="1266"/>
                  </a:lnTo>
                  <a:lnTo>
                    <a:pt x="1247" y="1218"/>
                  </a:lnTo>
                  <a:lnTo>
                    <a:pt x="1292" y="1165"/>
                  </a:lnTo>
                  <a:lnTo>
                    <a:pt x="1331" y="1108"/>
                  </a:lnTo>
                  <a:lnTo>
                    <a:pt x="1366" y="1047"/>
                  </a:lnTo>
                  <a:lnTo>
                    <a:pt x="1395" y="983"/>
                  </a:lnTo>
                  <a:lnTo>
                    <a:pt x="1418" y="914"/>
                  </a:lnTo>
                  <a:lnTo>
                    <a:pt x="1434" y="843"/>
                  </a:lnTo>
                  <a:lnTo>
                    <a:pt x="1442" y="771"/>
                  </a:lnTo>
                  <a:lnTo>
                    <a:pt x="1444" y="697"/>
                  </a:lnTo>
                  <a:lnTo>
                    <a:pt x="1438" y="624"/>
                  </a:lnTo>
                  <a:lnTo>
                    <a:pt x="1424" y="555"/>
                  </a:lnTo>
                  <a:lnTo>
                    <a:pt x="1405" y="487"/>
                  </a:lnTo>
                  <a:lnTo>
                    <a:pt x="1378" y="421"/>
                  </a:lnTo>
                  <a:lnTo>
                    <a:pt x="1346" y="360"/>
                  </a:lnTo>
                  <a:lnTo>
                    <a:pt x="1309" y="302"/>
                  </a:lnTo>
                  <a:lnTo>
                    <a:pt x="1266" y="247"/>
                  </a:lnTo>
                  <a:lnTo>
                    <a:pt x="1218" y="197"/>
                  </a:lnTo>
                  <a:lnTo>
                    <a:pt x="1165" y="151"/>
                  </a:lnTo>
                  <a:lnTo>
                    <a:pt x="1107" y="112"/>
                  </a:lnTo>
                  <a:lnTo>
                    <a:pt x="1047" y="77"/>
                  </a:lnTo>
                  <a:lnTo>
                    <a:pt x="982" y="48"/>
                  </a:lnTo>
                  <a:lnTo>
                    <a:pt x="914" y="26"/>
                  </a:lnTo>
                  <a:lnTo>
                    <a:pt x="843" y="10"/>
                  </a:lnTo>
                  <a:lnTo>
                    <a:pt x="771" y="1"/>
                  </a:lnTo>
                  <a:lnTo>
                    <a:pt x="697" y="0"/>
                  </a:lnTo>
                  <a:lnTo>
                    <a:pt x="624" y="6"/>
                  </a:lnTo>
                  <a:lnTo>
                    <a:pt x="555" y="19"/>
                  </a:lnTo>
                  <a:lnTo>
                    <a:pt x="487" y="38"/>
                  </a:lnTo>
                  <a:lnTo>
                    <a:pt x="421" y="64"/>
                  </a:lnTo>
                  <a:lnTo>
                    <a:pt x="360" y="97"/>
                  </a:lnTo>
                  <a:lnTo>
                    <a:pt x="302" y="133"/>
                  </a:lnTo>
                  <a:lnTo>
                    <a:pt x="247" y="177"/>
                  </a:lnTo>
                  <a:lnTo>
                    <a:pt x="197" y="225"/>
                  </a:lnTo>
                  <a:lnTo>
                    <a:pt x="151" y="277"/>
                  </a:lnTo>
                  <a:lnTo>
                    <a:pt x="112" y="335"/>
                  </a:lnTo>
                  <a:lnTo>
                    <a:pt x="77" y="395"/>
                  </a:lnTo>
                  <a:lnTo>
                    <a:pt x="48" y="460"/>
                  </a:lnTo>
                  <a:lnTo>
                    <a:pt x="26" y="528"/>
                  </a:lnTo>
                  <a:lnTo>
                    <a:pt x="10" y="600"/>
                  </a:lnTo>
                  <a:lnTo>
                    <a:pt x="1" y="673"/>
                  </a:lnTo>
                  <a:lnTo>
                    <a:pt x="0" y="747"/>
                  </a:lnTo>
                  <a:lnTo>
                    <a:pt x="6" y="819"/>
                  </a:lnTo>
                  <a:lnTo>
                    <a:pt x="19" y="889"/>
                  </a:lnTo>
                  <a:lnTo>
                    <a:pt x="38" y="957"/>
                  </a:lnTo>
                  <a:lnTo>
                    <a:pt x="64" y="1022"/>
                  </a:lnTo>
                  <a:lnTo>
                    <a:pt x="97" y="1083"/>
                  </a:lnTo>
                  <a:lnTo>
                    <a:pt x="133" y="1142"/>
                  </a:lnTo>
                  <a:lnTo>
                    <a:pt x="176" y="1196"/>
                  </a:lnTo>
                  <a:lnTo>
                    <a:pt x="225" y="1246"/>
                  </a:lnTo>
                  <a:lnTo>
                    <a:pt x="277" y="1292"/>
                  </a:lnTo>
                  <a:lnTo>
                    <a:pt x="335" y="1331"/>
                  </a:lnTo>
                  <a:lnTo>
                    <a:pt x="395" y="1366"/>
                  </a:lnTo>
                  <a:lnTo>
                    <a:pt x="460" y="1395"/>
                  </a:lnTo>
                  <a:lnTo>
                    <a:pt x="528" y="1418"/>
                  </a:lnTo>
                  <a:lnTo>
                    <a:pt x="599" y="1434"/>
                  </a:lnTo>
                  <a:lnTo>
                    <a:pt x="672" y="1442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98" name="Freeform 3"/>
            <p:cNvSpPr>
              <a:spLocks/>
            </p:cNvSpPr>
            <p:nvPr/>
          </p:nvSpPr>
          <p:spPr bwMode="auto">
            <a:xfrm>
              <a:off x="3257" y="1461"/>
              <a:ext cx="1451" cy="1451"/>
            </a:xfrm>
            <a:custGeom>
              <a:avLst/>
              <a:gdLst>
                <a:gd name="T0" fmla="*/ 750 w 1451"/>
                <a:gd name="T1" fmla="*/ 1450 h 1451"/>
                <a:gd name="T2" fmla="*/ 893 w 1451"/>
                <a:gd name="T3" fmla="*/ 1430 h 1451"/>
                <a:gd name="T4" fmla="*/ 1026 w 1451"/>
                <a:gd name="T5" fmla="*/ 1384 h 1451"/>
                <a:gd name="T6" fmla="*/ 1147 w 1451"/>
                <a:gd name="T7" fmla="*/ 1314 h 1451"/>
                <a:gd name="T8" fmla="*/ 1252 w 1451"/>
                <a:gd name="T9" fmla="*/ 1223 h 1451"/>
                <a:gd name="T10" fmla="*/ 1337 w 1451"/>
                <a:gd name="T11" fmla="*/ 1113 h 1451"/>
                <a:gd name="T12" fmla="*/ 1401 w 1451"/>
                <a:gd name="T13" fmla="*/ 987 h 1451"/>
                <a:gd name="T14" fmla="*/ 1440 w 1451"/>
                <a:gd name="T15" fmla="*/ 847 h 1451"/>
                <a:gd name="T16" fmla="*/ 1450 w 1451"/>
                <a:gd name="T17" fmla="*/ 700 h 1451"/>
                <a:gd name="T18" fmla="*/ 1430 w 1451"/>
                <a:gd name="T19" fmla="*/ 557 h 1451"/>
                <a:gd name="T20" fmla="*/ 1384 w 1451"/>
                <a:gd name="T21" fmla="*/ 423 h 1451"/>
                <a:gd name="T22" fmla="*/ 1314 w 1451"/>
                <a:gd name="T23" fmla="*/ 303 h 1451"/>
                <a:gd name="T24" fmla="*/ 1223 w 1451"/>
                <a:gd name="T25" fmla="*/ 198 h 1451"/>
                <a:gd name="T26" fmla="*/ 1112 w 1451"/>
                <a:gd name="T27" fmla="*/ 112 h 1451"/>
                <a:gd name="T28" fmla="*/ 986 w 1451"/>
                <a:gd name="T29" fmla="*/ 48 h 1451"/>
                <a:gd name="T30" fmla="*/ 847 w 1451"/>
                <a:gd name="T31" fmla="*/ 10 h 1451"/>
                <a:gd name="T32" fmla="*/ 700 w 1451"/>
                <a:gd name="T33" fmla="*/ 0 h 1451"/>
                <a:gd name="T34" fmla="*/ 557 w 1451"/>
                <a:gd name="T35" fmla="*/ 19 h 1451"/>
                <a:gd name="T36" fmla="*/ 423 w 1451"/>
                <a:gd name="T37" fmla="*/ 64 h 1451"/>
                <a:gd name="T38" fmla="*/ 303 w 1451"/>
                <a:gd name="T39" fmla="*/ 134 h 1451"/>
                <a:gd name="T40" fmla="*/ 198 w 1451"/>
                <a:gd name="T41" fmla="*/ 226 h 1451"/>
                <a:gd name="T42" fmla="*/ 112 w 1451"/>
                <a:gd name="T43" fmla="*/ 336 h 1451"/>
                <a:gd name="T44" fmla="*/ 48 w 1451"/>
                <a:gd name="T45" fmla="*/ 462 h 1451"/>
                <a:gd name="T46" fmla="*/ 10 w 1451"/>
                <a:gd name="T47" fmla="*/ 602 h 1451"/>
                <a:gd name="T48" fmla="*/ 0 w 1451"/>
                <a:gd name="T49" fmla="*/ 750 h 1451"/>
                <a:gd name="T50" fmla="*/ 19 w 1451"/>
                <a:gd name="T51" fmla="*/ 893 h 1451"/>
                <a:gd name="T52" fmla="*/ 64 w 1451"/>
                <a:gd name="T53" fmla="*/ 1026 h 1451"/>
                <a:gd name="T54" fmla="*/ 134 w 1451"/>
                <a:gd name="T55" fmla="*/ 1147 h 1451"/>
                <a:gd name="T56" fmla="*/ 226 w 1451"/>
                <a:gd name="T57" fmla="*/ 1251 h 1451"/>
                <a:gd name="T58" fmla="*/ 336 w 1451"/>
                <a:gd name="T59" fmla="*/ 1337 h 1451"/>
                <a:gd name="T60" fmla="*/ 462 w 1451"/>
                <a:gd name="T61" fmla="*/ 1401 h 1451"/>
                <a:gd name="T62" fmla="*/ 601 w 1451"/>
                <a:gd name="T63" fmla="*/ 1440 h 14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451"/>
                <a:gd name="T97" fmla="*/ 0 h 1451"/>
                <a:gd name="T98" fmla="*/ 1451 w 1451"/>
                <a:gd name="T99" fmla="*/ 1451 h 145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451" h="1451">
                  <a:moveTo>
                    <a:pt x="675" y="1448"/>
                  </a:moveTo>
                  <a:lnTo>
                    <a:pt x="750" y="1450"/>
                  </a:lnTo>
                  <a:lnTo>
                    <a:pt x="822" y="1444"/>
                  </a:lnTo>
                  <a:lnTo>
                    <a:pt x="893" y="1430"/>
                  </a:lnTo>
                  <a:lnTo>
                    <a:pt x="961" y="1411"/>
                  </a:lnTo>
                  <a:lnTo>
                    <a:pt x="1026" y="1384"/>
                  </a:lnTo>
                  <a:lnTo>
                    <a:pt x="1088" y="1352"/>
                  </a:lnTo>
                  <a:lnTo>
                    <a:pt x="1147" y="1314"/>
                  </a:lnTo>
                  <a:lnTo>
                    <a:pt x="1201" y="1271"/>
                  </a:lnTo>
                  <a:lnTo>
                    <a:pt x="1252" y="1223"/>
                  </a:lnTo>
                  <a:lnTo>
                    <a:pt x="1297" y="1170"/>
                  </a:lnTo>
                  <a:lnTo>
                    <a:pt x="1337" y="1113"/>
                  </a:lnTo>
                  <a:lnTo>
                    <a:pt x="1372" y="1051"/>
                  </a:lnTo>
                  <a:lnTo>
                    <a:pt x="1401" y="987"/>
                  </a:lnTo>
                  <a:lnTo>
                    <a:pt x="1424" y="918"/>
                  </a:lnTo>
                  <a:lnTo>
                    <a:pt x="1440" y="847"/>
                  </a:lnTo>
                  <a:lnTo>
                    <a:pt x="1448" y="774"/>
                  </a:lnTo>
                  <a:lnTo>
                    <a:pt x="1450" y="700"/>
                  </a:lnTo>
                  <a:lnTo>
                    <a:pt x="1444" y="627"/>
                  </a:lnTo>
                  <a:lnTo>
                    <a:pt x="1430" y="557"/>
                  </a:lnTo>
                  <a:lnTo>
                    <a:pt x="1411" y="489"/>
                  </a:lnTo>
                  <a:lnTo>
                    <a:pt x="1384" y="423"/>
                  </a:lnTo>
                  <a:lnTo>
                    <a:pt x="1352" y="361"/>
                  </a:lnTo>
                  <a:lnTo>
                    <a:pt x="1314" y="303"/>
                  </a:lnTo>
                  <a:lnTo>
                    <a:pt x="1271" y="248"/>
                  </a:lnTo>
                  <a:lnTo>
                    <a:pt x="1223" y="198"/>
                  </a:lnTo>
                  <a:lnTo>
                    <a:pt x="1170" y="152"/>
                  </a:lnTo>
                  <a:lnTo>
                    <a:pt x="1112" y="112"/>
                  </a:lnTo>
                  <a:lnTo>
                    <a:pt x="1051" y="77"/>
                  </a:lnTo>
                  <a:lnTo>
                    <a:pt x="986" y="48"/>
                  </a:lnTo>
                  <a:lnTo>
                    <a:pt x="918" y="26"/>
                  </a:lnTo>
                  <a:lnTo>
                    <a:pt x="847" y="10"/>
                  </a:lnTo>
                  <a:lnTo>
                    <a:pt x="774" y="1"/>
                  </a:lnTo>
                  <a:lnTo>
                    <a:pt x="700" y="0"/>
                  </a:lnTo>
                  <a:lnTo>
                    <a:pt x="627" y="6"/>
                  </a:lnTo>
                  <a:lnTo>
                    <a:pt x="557" y="19"/>
                  </a:lnTo>
                  <a:lnTo>
                    <a:pt x="489" y="38"/>
                  </a:lnTo>
                  <a:lnTo>
                    <a:pt x="423" y="64"/>
                  </a:lnTo>
                  <a:lnTo>
                    <a:pt x="361" y="97"/>
                  </a:lnTo>
                  <a:lnTo>
                    <a:pt x="303" y="134"/>
                  </a:lnTo>
                  <a:lnTo>
                    <a:pt x="248" y="178"/>
                  </a:lnTo>
                  <a:lnTo>
                    <a:pt x="198" y="226"/>
                  </a:lnTo>
                  <a:lnTo>
                    <a:pt x="152" y="278"/>
                  </a:lnTo>
                  <a:lnTo>
                    <a:pt x="112" y="336"/>
                  </a:lnTo>
                  <a:lnTo>
                    <a:pt x="77" y="397"/>
                  </a:lnTo>
                  <a:lnTo>
                    <a:pt x="48" y="462"/>
                  </a:lnTo>
                  <a:lnTo>
                    <a:pt x="26" y="530"/>
                  </a:lnTo>
                  <a:lnTo>
                    <a:pt x="10" y="602"/>
                  </a:lnTo>
                  <a:lnTo>
                    <a:pt x="1" y="676"/>
                  </a:lnTo>
                  <a:lnTo>
                    <a:pt x="0" y="750"/>
                  </a:lnTo>
                  <a:lnTo>
                    <a:pt x="6" y="822"/>
                  </a:lnTo>
                  <a:lnTo>
                    <a:pt x="19" y="893"/>
                  </a:lnTo>
                  <a:lnTo>
                    <a:pt x="38" y="961"/>
                  </a:lnTo>
                  <a:lnTo>
                    <a:pt x="64" y="1026"/>
                  </a:lnTo>
                  <a:lnTo>
                    <a:pt x="97" y="1088"/>
                  </a:lnTo>
                  <a:lnTo>
                    <a:pt x="134" y="1147"/>
                  </a:lnTo>
                  <a:lnTo>
                    <a:pt x="177" y="1201"/>
                  </a:lnTo>
                  <a:lnTo>
                    <a:pt x="226" y="1251"/>
                  </a:lnTo>
                  <a:lnTo>
                    <a:pt x="278" y="1297"/>
                  </a:lnTo>
                  <a:lnTo>
                    <a:pt x="336" y="1337"/>
                  </a:lnTo>
                  <a:lnTo>
                    <a:pt x="397" y="1372"/>
                  </a:lnTo>
                  <a:lnTo>
                    <a:pt x="462" y="1401"/>
                  </a:lnTo>
                  <a:lnTo>
                    <a:pt x="530" y="1424"/>
                  </a:lnTo>
                  <a:lnTo>
                    <a:pt x="601" y="1440"/>
                  </a:lnTo>
                  <a:lnTo>
                    <a:pt x="675" y="1448"/>
                  </a:lnTo>
                </a:path>
              </a:pathLst>
            </a:custGeom>
            <a:noFill/>
            <a:ln w="254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99" name="Freeform 4"/>
            <p:cNvSpPr>
              <a:spLocks/>
            </p:cNvSpPr>
            <p:nvPr/>
          </p:nvSpPr>
          <p:spPr bwMode="auto">
            <a:xfrm>
              <a:off x="3277" y="1481"/>
              <a:ext cx="1404" cy="1404"/>
            </a:xfrm>
            <a:custGeom>
              <a:avLst/>
              <a:gdLst>
                <a:gd name="T0" fmla="*/ 773 w 1404"/>
                <a:gd name="T1" fmla="*/ 1400 h 1404"/>
                <a:gd name="T2" fmla="*/ 910 w 1404"/>
                <a:gd name="T3" fmla="*/ 1371 h 1404"/>
                <a:gd name="T4" fmla="*/ 1036 w 1404"/>
                <a:gd name="T5" fmla="*/ 1318 h 1404"/>
                <a:gd name="T6" fmla="*/ 1147 w 1404"/>
                <a:gd name="T7" fmla="*/ 1243 h 1404"/>
                <a:gd name="T8" fmla="*/ 1243 w 1404"/>
                <a:gd name="T9" fmla="*/ 1147 h 1404"/>
                <a:gd name="T10" fmla="*/ 1318 w 1404"/>
                <a:gd name="T11" fmla="*/ 1036 h 1404"/>
                <a:gd name="T12" fmla="*/ 1371 w 1404"/>
                <a:gd name="T13" fmla="*/ 910 h 1404"/>
                <a:gd name="T14" fmla="*/ 1400 w 1404"/>
                <a:gd name="T15" fmla="*/ 774 h 1404"/>
                <a:gd name="T16" fmla="*/ 1400 w 1404"/>
                <a:gd name="T17" fmla="*/ 630 h 1404"/>
                <a:gd name="T18" fmla="*/ 1371 w 1404"/>
                <a:gd name="T19" fmla="*/ 493 h 1404"/>
                <a:gd name="T20" fmla="*/ 1318 w 1404"/>
                <a:gd name="T21" fmla="*/ 366 h 1404"/>
                <a:gd name="T22" fmla="*/ 1243 w 1404"/>
                <a:gd name="T23" fmla="*/ 255 h 1404"/>
                <a:gd name="T24" fmla="*/ 1147 w 1404"/>
                <a:gd name="T25" fmla="*/ 160 h 1404"/>
                <a:gd name="T26" fmla="*/ 1036 w 1404"/>
                <a:gd name="T27" fmla="*/ 85 h 1404"/>
                <a:gd name="T28" fmla="*/ 910 w 1404"/>
                <a:gd name="T29" fmla="*/ 32 h 1404"/>
                <a:gd name="T30" fmla="*/ 773 w 1404"/>
                <a:gd name="T31" fmla="*/ 4 h 1404"/>
                <a:gd name="T32" fmla="*/ 629 w 1404"/>
                <a:gd name="T33" fmla="*/ 4 h 1404"/>
                <a:gd name="T34" fmla="*/ 493 w 1404"/>
                <a:gd name="T35" fmla="*/ 32 h 1404"/>
                <a:gd name="T36" fmla="*/ 366 w 1404"/>
                <a:gd name="T37" fmla="*/ 85 h 1404"/>
                <a:gd name="T38" fmla="*/ 255 w 1404"/>
                <a:gd name="T39" fmla="*/ 160 h 1404"/>
                <a:gd name="T40" fmla="*/ 160 w 1404"/>
                <a:gd name="T41" fmla="*/ 255 h 1404"/>
                <a:gd name="T42" fmla="*/ 85 w 1404"/>
                <a:gd name="T43" fmla="*/ 366 h 1404"/>
                <a:gd name="T44" fmla="*/ 32 w 1404"/>
                <a:gd name="T45" fmla="*/ 493 h 1404"/>
                <a:gd name="T46" fmla="*/ 4 w 1404"/>
                <a:gd name="T47" fmla="*/ 630 h 1404"/>
                <a:gd name="T48" fmla="*/ 4 w 1404"/>
                <a:gd name="T49" fmla="*/ 774 h 1404"/>
                <a:gd name="T50" fmla="*/ 32 w 1404"/>
                <a:gd name="T51" fmla="*/ 910 h 1404"/>
                <a:gd name="T52" fmla="*/ 85 w 1404"/>
                <a:gd name="T53" fmla="*/ 1036 h 1404"/>
                <a:gd name="T54" fmla="*/ 160 w 1404"/>
                <a:gd name="T55" fmla="*/ 1147 h 1404"/>
                <a:gd name="T56" fmla="*/ 255 w 1404"/>
                <a:gd name="T57" fmla="*/ 1243 h 1404"/>
                <a:gd name="T58" fmla="*/ 366 w 1404"/>
                <a:gd name="T59" fmla="*/ 1318 h 1404"/>
                <a:gd name="T60" fmla="*/ 493 w 1404"/>
                <a:gd name="T61" fmla="*/ 1371 h 1404"/>
                <a:gd name="T62" fmla="*/ 629 w 1404"/>
                <a:gd name="T63" fmla="*/ 1400 h 140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404"/>
                <a:gd name="T97" fmla="*/ 0 h 1404"/>
                <a:gd name="T98" fmla="*/ 1404 w 1404"/>
                <a:gd name="T99" fmla="*/ 1404 h 140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404" h="1404">
                  <a:moveTo>
                    <a:pt x="702" y="1403"/>
                  </a:moveTo>
                  <a:lnTo>
                    <a:pt x="773" y="1400"/>
                  </a:lnTo>
                  <a:lnTo>
                    <a:pt x="842" y="1389"/>
                  </a:lnTo>
                  <a:lnTo>
                    <a:pt x="910" y="1371"/>
                  </a:lnTo>
                  <a:lnTo>
                    <a:pt x="974" y="1348"/>
                  </a:lnTo>
                  <a:lnTo>
                    <a:pt x="1036" y="1318"/>
                  </a:lnTo>
                  <a:lnTo>
                    <a:pt x="1093" y="1284"/>
                  </a:lnTo>
                  <a:lnTo>
                    <a:pt x="1147" y="1243"/>
                  </a:lnTo>
                  <a:lnTo>
                    <a:pt x="1197" y="1197"/>
                  </a:lnTo>
                  <a:lnTo>
                    <a:pt x="1243" y="1147"/>
                  </a:lnTo>
                  <a:lnTo>
                    <a:pt x="1284" y="1093"/>
                  </a:lnTo>
                  <a:lnTo>
                    <a:pt x="1318" y="1036"/>
                  </a:lnTo>
                  <a:lnTo>
                    <a:pt x="1348" y="974"/>
                  </a:lnTo>
                  <a:lnTo>
                    <a:pt x="1371" y="910"/>
                  </a:lnTo>
                  <a:lnTo>
                    <a:pt x="1389" y="842"/>
                  </a:lnTo>
                  <a:lnTo>
                    <a:pt x="1400" y="774"/>
                  </a:lnTo>
                  <a:lnTo>
                    <a:pt x="1403" y="702"/>
                  </a:lnTo>
                  <a:lnTo>
                    <a:pt x="1400" y="630"/>
                  </a:lnTo>
                  <a:lnTo>
                    <a:pt x="1389" y="560"/>
                  </a:lnTo>
                  <a:lnTo>
                    <a:pt x="1371" y="493"/>
                  </a:lnTo>
                  <a:lnTo>
                    <a:pt x="1348" y="428"/>
                  </a:lnTo>
                  <a:lnTo>
                    <a:pt x="1318" y="366"/>
                  </a:lnTo>
                  <a:lnTo>
                    <a:pt x="1284" y="309"/>
                  </a:lnTo>
                  <a:lnTo>
                    <a:pt x="1243" y="255"/>
                  </a:lnTo>
                  <a:lnTo>
                    <a:pt x="1197" y="205"/>
                  </a:lnTo>
                  <a:lnTo>
                    <a:pt x="1147" y="160"/>
                  </a:lnTo>
                  <a:lnTo>
                    <a:pt x="1093" y="119"/>
                  </a:lnTo>
                  <a:lnTo>
                    <a:pt x="1036" y="85"/>
                  </a:lnTo>
                  <a:lnTo>
                    <a:pt x="974" y="55"/>
                  </a:lnTo>
                  <a:lnTo>
                    <a:pt x="910" y="32"/>
                  </a:lnTo>
                  <a:lnTo>
                    <a:pt x="842" y="14"/>
                  </a:lnTo>
                  <a:lnTo>
                    <a:pt x="773" y="4"/>
                  </a:lnTo>
                  <a:lnTo>
                    <a:pt x="702" y="0"/>
                  </a:lnTo>
                  <a:lnTo>
                    <a:pt x="629" y="4"/>
                  </a:lnTo>
                  <a:lnTo>
                    <a:pt x="560" y="14"/>
                  </a:lnTo>
                  <a:lnTo>
                    <a:pt x="493" y="32"/>
                  </a:lnTo>
                  <a:lnTo>
                    <a:pt x="428" y="55"/>
                  </a:lnTo>
                  <a:lnTo>
                    <a:pt x="366" y="85"/>
                  </a:lnTo>
                  <a:lnTo>
                    <a:pt x="309" y="119"/>
                  </a:lnTo>
                  <a:lnTo>
                    <a:pt x="255" y="160"/>
                  </a:lnTo>
                  <a:lnTo>
                    <a:pt x="205" y="205"/>
                  </a:lnTo>
                  <a:lnTo>
                    <a:pt x="160" y="255"/>
                  </a:lnTo>
                  <a:lnTo>
                    <a:pt x="119" y="309"/>
                  </a:lnTo>
                  <a:lnTo>
                    <a:pt x="85" y="366"/>
                  </a:lnTo>
                  <a:lnTo>
                    <a:pt x="55" y="428"/>
                  </a:lnTo>
                  <a:lnTo>
                    <a:pt x="32" y="493"/>
                  </a:lnTo>
                  <a:lnTo>
                    <a:pt x="14" y="560"/>
                  </a:lnTo>
                  <a:lnTo>
                    <a:pt x="4" y="630"/>
                  </a:lnTo>
                  <a:lnTo>
                    <a:pt x="0" y="702"/>
                  </a:lnTo>
                  <a:lnTo>
                    <a:pt x="4" y="774"/>
                  </a:lnTo>
                  <a:lnTo>
                    <a:pt x="14" y="842"/>
                  </a:lnTo>
                  <a:lnTo>
                    <a:pt x="32" y="910"/>
                  </a:lnTo>
                  <a:lnTo>
                    <a:pt x="55" y="974"/>
                  </a:lnTo>
                  <a:lnTo>
                    <a:pt x="85" y="1036"/>
                  </a:lnTo>
                  <a:lnTo>
                    <a:pt x="119" y="1093"/>
                  </a:lnTo>
                  <a:lnTo>
                    <a:pt x="160" y="1147"/>
                  </a:lnTo>
                  <a:lnTo>
                    <a:pt x="205" y="1197"/>
                  </a:lnTo>
                  <a:lnTo>
                    <a:pt x="255" y="1243"/>
                  </a:lnTo>
                  <a:lnTo>
                    <a:pt x="309" y="1284"/>
                  </a:lnTo>
                  <a:lnTo>
                    <a:pt x="366" y="1318"/>
                  </a:lnTo>
                  <a:lnTo>
                    <a:pt x="428" y="1348"/>
                  </a:lnTo>
                  <a:lnTo>
                    <a:pt x="493" y="1371"/>
                  </a:lnTo>
                  <a:lnTo>
                    <a:pt x="560" y="1389"/>
                  </a:lnTo>
                  <a:lnTo>
                    <a:pt x="629" y="1400"/>
                  </a:lnTo>
                  <a:lnTo>
                    <a:pt x="702" y="140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0" name="Freeform 5"/>
            <p:cNvSpPr>
              <a:spLocks/>
            </p:cNvSpPr>
            <p:nvPr/>
          </p:nvSpPr>
          <p:spPr bwMode="auto">
            <a:xfrm>
              <a:off x="3277" y="1481"/>
              <a:ext cx="1410" cy="1410"/>
            </a:xfrm>
            <a:custGeom>
              <a:avLst/>
              <a:gdLst>
                <a:gd name="T0" fmla="*/ 776 w 1410"/>
                <a:gd name="T1" fmla="*/ 1406 h 1410"/>
                <a:gd name="T2" fmla="*/ 914 w 1410"/>
                <a:gd name="T3" fmla="*/ 1377 h 1410"/>
                <a:gd name="T4" fmla="*/ 1040 w 1410"/>
                <a:gd name="T5" fmla="*/ 1324 h 1410"/>
                <a:gd name="T6" fmla="*/ 1152 w 1410"/>
                <a:gd name="T7" fmla="*/ 1248 h 1410"/>
                <a:gd name="T8" fmla="*/ 1248 w 1410"/>
                <a:gd name="T9" fmla="*/ 1152 h 1410"/>
                <a:gd name="T10" fmla="*/ 1324 w 1410"/>
                <a:gd name="T11" fmla="*/ 1040 h 1410"/>
                <a:gd name="T12" fmla="*/ 1377 w 1410"/>
                <a:gd name="T13" fmla="*/ 914 h 1410"/>
                <a:gd name="T14" fmla="*/ 1406 w 1410"/>
                <a:gd name="T15" fmla="*/ 777 h 1410"/>
                <a:gd name="T16" fmla="*/ 1406 w 1410"/>
                <a:gd name="T17" fmla="*/ 633 h 1410"/>
                <a:gd name="T18" fmla="*/ 1377 w 1410"/>
                <a:gd name="T19" fmla="*/ 495 h 1410"/>
                <a:gd name="T20" fmla="*/ 1324 w 1410"/>
                <a:gd name="T21" fmla="*/ 368 h 1410"/>
                <a:gd name="T22" fmla="*/ 1248 w 1410"/>
                <a:gd name="T23" fmla="*/ 256 h 1410"/>
                <a:gd name="T24" fmla="*/ 1152 w 1410"/>
                <a:gd name="T25" fmla="*/ 161 h 1410"/>
                <a:gd name="T26" fmla="*/ 1040 w 1410"/>
                <a:gd name="T27" fmla="*/ 85 h 1410"/>
                <a:gd name="T28" fmla="*/ 914 w 1410"/>
                <a:gd name="T29" fmla="*/ 32 h 1410"/>
                <a:gd name="T30" fmla="*/ 776 w 1410"/>
                <a:gd name="T31" fmla="*/ 4 h 1410"/>
                <a:gd name="T32" fmla="*/ 632 w 1410"/>
                <a:gd name="T33" fmla="*/ 4 h 1410"/>
                <a:gd name="T34" fmla="*/ 495 w 1410"/>
                <a:gd name="T35" fmla="*/ 32 h 1410"/>
                <a:gd name="T36" fmla="*/ 368 w 1410"/>
                <a:gd name="T37" fmla="*/ 85 h 1410"/>
                <a:gd name="T38" fmla="*/ 256 w 1410"/>
                <a:gd name="T39" fmla="*/ 161 h 1410"/>
                <a:gd name="T40" fmla="*/ 161 w 1410"/>
                <a:gd name="T41" fmla="*/ 256 h 1410"/>
                <a:gd name="T42" fmla="*/ 85 w 1410"/>
                <a:gd name="T43" fmla="*/ 368 h 1410"/>
                <a:gd name="T44" fmla="*/ 32 w 1410"/>
                <a:gd name="T45" fmla="*/ 495 h 1410"/>
                <a:gd name="T46" fmla="*/ 4 w 1410"/>
                <a:gd name="T47" fmla="*/ 633 h 1410"/>
                <a:gd name="T48" fmla="*/ 4 w 1410"/>
                <a:gd name="T49" fmla="*/ 777 h 1410"/>
                <a:gd name="T50" fmla="*/ 32 w 1410"/>
                <a:gd name="T51" fmla="*/ 914 h 1410"/>
                <a:gd name="T52" fmla="*/ 85 w 1410"/>
                <a:gd name="T53" fmla="*/ 1040 h 1410"/>
                <a:gd name="T54" fmla="*/ 161 w 1410"/>
                <a:gd name="T55" fmla="*/ 1152 h 1410"/>
                <a:gd name="T56" fmla="*/ 256 w 1410"/>
                <a:gd name="T57" fmla="*/ 1248 h 1410"/>
                <a:gd name="T58" fmla="*/ 368 w 1410"/>
                <a:gd name="T59" fmla="*/ 1324 h 1410"/>
                <a:gd name="T60" fmla="*/ 495 w 1410"/>
                <a:gd name="T61" fmla="*/ 1377 h 1410"/>
                <a:gd name="T62" fmla="*/ 632 w 1410"/>
                <a:gd name="T63" fmla="*/ 1406 h 141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410"/>
                <a:gd name="T97" fmla="*/ 0 h 1410"/>
                <a:gd name="T98" fmla="*/ 1410 w 1410"/>
                <a:gd name="T99" fmla="*/ 1410 h 141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410" h="1410">
                  <a:moveTo>
                    <a:pt x="705" y="1409"/>
                  </a:moveTo>
                  <a:lnTo>
                    <a:pt x="776" y="1406"/>
                  </a:lnTo>
                  <a:lnTo>
                    <a:pt x="846" y="1395"/>
                  </a:lnTo>
                  <a:lnTo>
                    <a:pt x="914" y="1377"/>
                  </a:lnTo>
                  <a:lnTo>
                    <a:pt x="978" y="1354"/>
                  </a:lnTo>
                  <a:lnTo>
                    <a:pt x="1040" y="1324"/>
                  </a:lnTo>
                  <a:lnTo>
                    <a:pt x="1098" y="1289"/>
                  </a:lnTo>
                  <a:lnTo>
                    <a:pt x="1152" y="1248"/>
                  </a:lnTo>
                  <a:lnTo>
                    <a:pt x="1202" y="1202"/>
                  </a:lnTo>
                  <a:lnTo>
                    <a:pt x="1248" y="1152"/>
                  </a:lnTo>
                  <a:lnTo>
                    <a:pt x="1289" y="1098"/>
                  </a:lnTo>
                  <a:lnTo>
                    <a:pt x="1324" y="1040"/>
                  </a:lnTo>
                  <a:lnTo>
                    <a:pt x="1354" y="978"/>
                  </a:lnTo>
                  <a:lnTo>
                    <a:pt x="1377" y="914"/>
                  </a:lnTo>
                  <a:lnTo>
                    <a:pt x="1395" y="846"/>
                  </a:lnTo>
                  <a:lnTo>
                    <a:pt x="1406" y="777"/>
                  </a:lnTo>
                  <a:lnTo>
                    <a:pt x="1409" y="705"/>
                  </a:lnTo>
                  <a:lnTo>
                    <a:pt x="1406" y="633"/>
                  </a:lnTo>
                  <a:lnTo>
                    <a:pt x="1395" y="562"/>
                  </a:lnTo>
                  <a:lnTo>
                    <a:pt x="1377" y="495"/>
                  </a:lnTo>
                  <a:lnTo>
                    <a:pt x="1354" y="430"/>
                  </a:lnTo>
                  <a:lnTo>
                    <a:pt x="1324" y="368"/>
                  </a:lnTo>
                  <a:lnTo>
                    <a:pt x="1289" y="310"/>
                  </a:lnTo>
                  <a:lnTo>
                    <a:pt x="1248" y="256"/>
                  </a:lnTo>
                  <a:lnTo>
                    <a:pt x="1202" y="206"/>
                  </a:lnTo>
                  <a:lnTo>
                    <a:pt x="1152" y="161"/>
                  </a:lnTo>
                  <a:lnTo>
                    <a:pt x="1098" y="120"/>
                  </a:lnTo>
                  <a:lnTo>
                    <a:pt x="1040" y="85"/>
                  </a:lnTo>
                  <a:lnTo>
                    <a:pt x="978" y="55"/>
                  </a:lnTo>
                  <a:lnTo>
                    <a:pt x="914" y="32"/>
                  </a:lnTo>
                  <a:lnTo>
                    <a:pt x="846" y="14"/>
                  </a:lnTo>
                  <a:lnTo>
                    <a:pt x="776" y="4"/>
                  </a:lnTo>
                  <a:lnTo>
                    <a:pt x="705" y="0"/>
                  </a:lnTo>
                  <a:lnTo>
                    <a:pt x="632" y="4"/>
                  </a:lnTo>
                  <a:lnTo>
                    <a:pt x="562" y="14"/>
                  </a:lnTo>
                  <a:lnTo>
                    <a:pt x="495" y="32"/>
                  </a:lnTo>
                  <a:lnTo>
                    <a:pt x="430" y="55"/>
                  </a:lnTo>
                  <a:lnTo>
                    <a:pt x="368" y="85"/>
                  </a:lnTo>
                  <a:lnTo>
                    <a:pt x="310" y="120"/>
                  </a:lnTo>
                  <a:lnTo>
                    <a:pt x="256" y="161"/>
                  </a:lnTo>
                  <a:lnTo>
                    <a:pt x="206" y="206"/>
                  </a:lnTo>
                  <a:lnTo>
                    <a:pt x="161" y="256"/>
                  </a:lnTo>
                  <a:lnTo>
                    <a:pt x="120" y="310"/>
                  </a:lnTo>
                  <a:lnTo>
                    <a:pt x="85" y="368"/>
                  </a:lnTo>
                  <a:lnTo>
                    <a:pt x="55" y="430"/>
                  </a:lnTo>
                  <a:lnTo>
                    <a:pt x="32" y="495"/>
                  </a:lnTo>
                  <a:lnTo>
                    <a:pt x="14" y="562"/>
                  </a:lnTo>
                  <a:lnTo>
                    <a:pt x="4" y="633"/>
                  </a:lnTo>
                  <a:lnTo>
                    <a:pt x="0" y="705"/>
                  </a:lnTo>
                  <a:lnTo>
                    <a:pt x="4" y="777"/>
                  </a:lnTo>
                  <a:lnTo>
                    <a:pt x="14" y="846"/>
                  </a:lnTo>
                  <a:lnTo>
                    <a:pt x="32" y="914"/>
                  </a:lnTo>
                  <a:lnTo>
                    <a:pt x="55" y="978"/>
                  </a:lnTo>
                  <a:lnTo>
                    <a:pt x="85" y="1040"/>
                  </a:lnTo>
                  <a:lnTo>
                    <a:pt x="120" y="1098"/>
                  </a:lnTo>
                  <a:lnTo>
                    <a:pt x="161" y="1152"/>
                  </a:lnTo>
                  <a:lnTo>
                    <a:pt x="206" y="1202"/>
                  </a:lnTo>
                  <a:lnTo>
                    <a:pt x="256" y="1248"/>
                  </a:lnTo>
                  <a:lnTo>
                    <a:pt x="310" y="1289"/>
                  </a:lnTo>
                  <a:lnTo>
                    <a:pt x="368" y="1324"/>
                  </a:lnTo>
                  <a:lnTo>
                    <a:pt x="430" y="1354"/>
                  </a:lnTo>
                  <a:lnTo>
                    <a:pt x="495" y="1377"/>
                  </a:lnTo>
                  <a:lnTo>
                    <a:pt x="562" y="1395"/>
                  </a:lnTo>
                  <a:lnTo>
                    <a:pt x="632" y="1406"/>
                  </a:lnTo>
                </a:path>
              </a:pathLst>
            </a:custGeom>
            <a:noFill/>
            <a:ln w="25400" cap="rnd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1" name="Freeform 6"/>
            <p:cNvSpPr>
              <a:spLocks/>
            </p:cNvSpPr>
            <p:nvPr/>
          </p:nvSpPr>
          <p:spPr bwMode="auto">
            <a:xfrm>
              <a:off x="4004" y="1642"/>
              <a:ext cx="5" cy="28"/>
            </a:xfrm>
            <a:custGeom>
              <a:avLst/>
              <a:gdLst>
                <a:gd name="T0" fmla="*/ 3 w 5"/>
                <a:gd name="T1" fmla="*/ 5 h 28"/>
                <a:gd name="T2" fmla="*/ 3 w 5"/>
                <a:gd name="T3" fmla="*/ 3 h 28"/>
                <a:gd name="T4" fmla="*/ 3 w 5"/>
                <a:gd name="T5" fmla="*/ 2 h 28"/>
                <a:gd name="T6" fmla="*/ 3 w 5"/>
                <a:gd name="T7" fmla="*/ 2 h 28"/>
                <a:gd name="T8" fmla="*/ 3 w 5"/>
                <a:gd name="T9" fmla="*/ 1 h 28"/>
                <a:gd name="T10" fmla="*/ 4 w 5"/>
                <a:gd name="T11" fmla="*/ 1 h 28"/>
                <a:gd name="T12" fmla="*/ 4 w 5"/>
                <a:gd name="T13" fmla="*/ 0 h 28"/>
                <a:gd name="T14" fmla="*/ 4 w 5"/>
                <a:gd name="T15" fmla="*/ 0 h 28"/>
                <a:gd name="T16" fmla="*/ 0 w 5"/>
                <a:gd name="T17" fmla="*/ 0 h 28"/>
                <a:gd name="T18" fmla="*/ 0 w 5"/>
                <a:gd name="T19" fmla="*/ 0 h 28"/>
                <a:gd name="T20" fmla="*/ 0 w 5"/>
                <a:gd name="T21" fmla="*/ 1 h 28"/>
                <a:gd name="T22" fmla="*/ 1 w 5"/>
                <a:gd name="T23" fmla="*/ 1 h 28"/>
                <a:gd name="T24" fmla="*/ 1 w 5"/>
                <a:gd name="T25" fmla="*/ 2 h 28"/>
                <a:gd name="T26" fmla="*/ 1 w 5"/>
                <a:gd name="T27" fmla="*/ 2 h 28"/>
                <a:gd name="T28" fmla="*/ 1 w 5"/>
                <a:gd name="T29" fmla="*/ 3 h 28"/>
                <a:gd name="T30" fmla="*/ 1 w 5"/>
                <a:gd name="T31" fmla="*/ 4 h 28"/>
                <a:gd name="T32" fmla="*/ 1 w 5"/>
                <a:gd name="T33" fmla="*/ 5 h 28"/>
                <a:gd name="T34" fmla="*/ 1 w 5"/>
                <a:gd name="T35" fmla="*/ 20 h 28"/>
                <a:gd name="T36" fmla="*/ 1 w 5"/>
                <a:gd name="T37" fmla="*/ 21 h 28"/>
                <a:gd name="T38" fmla="*/ 1 w 5"/>
                <a:gd name="T39" fmla="*/ 23 h 28"/>
                <a:gd name="T40" fmla="*/ 1 w 5"/>
                <a:gd name="T41" fmla="*/ 24 h 28"/>
                <a:gd name="T42" fmla="*/ 1 w 5"/>
                <a:gd name="T43" fmla="*/ 25 h 28"/>
                <a:gd name="T44" fmla="*/ 0 w 5"/>
                <a:gd name="T45" fmla="*/ 25 h 28"/>
                <a:gd name="T46" fmla="*/ 0 w 5"/>
                <a:gd name="T47" fmla="*/ 25 h 28"/>
                <a:gd name="T48" fmla="*/ 0 w 5"/>
                <a:gd name="T49" fmla="*/ 27 h 28"/>
                <a:gd name="T50" fmla="*/ 4 w 5"/>
                <a:gd name="T51" fmla="*/ 27 h 28"/>
                <a:gd name="T52" fmla="*/ 4 w 5"/>
                <a:gd name="T53" fmla="*/ 25 h 28"/>
                <a:gd name="T54" fmla="*/ 4 w 5"/>
                <a:gd name="T55" fmla="*/ 25 h 28"/>
                <a:gd name="T56" fmla="*/ 3 w 5"/>
                <a:gd name="T57" fmla="*/ 25 h 28"/>
                <a:gd name="T58" fmla="*/ 3 w 5"/>
                <a:gd name="T59" fmla="*/ 24 h 28"/>
                <a:gd name="T60" fmla="*/ 3 w 5"/>
                <a:gd name="T61" fmla="*/ 23 h 28"/>
                <a:gd name="T62" fmla="*/ 3 w 5"/>
                <a:gd name="T63" fmla="*/ 5 h 2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"/>
                <a:gd name="T97" fmla="*/ 0 h 28"/>
                <a:gd name="T98" fmla="*/ 5 w 5"/>
                <a:gd name="T99" fmla="*/ 28 h 2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" h="28">
                  <a:moveTo>
                    <a:pt x="3" y="5"/>
                  </a:moveTo>
                  <a:lnTo>
                    <a:pt x="3" y="3"/>
                  </a:lnTo>
                  <a:lnTo>
                    <a:pt x="3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1" y="23"/>
                  </a:lnTo>
                  <a:lnTo>
                    <a:pt x="1" y="24"/>
                  </a:lnTo>
                  <a:lnTo>
                    <a:pt x="1" y="25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4" y="27"/>
                  </a:lnTo>
                  <a:lnTo>
                    <a:pt x="4" y="25"/>
                  </a:lnTo>
                  <a:lnTo>
                    <a:pt x="3" y="25"/>
                  </a:lnTo>
                  <a:lnTo>
                    <a:pt x="3" y="24"/>
                  </a:lnTo>
                  <a:lnTo>
                    <a:pt x="3" y="23"/>
                  </a:lnTo>
                  <a:lnTo>
                    <a:pt x="3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2" name="Freeform 7"/>
            <p:cNvSpPr>
              <a:spLocks/>
            </p:cNvSpPr>
            <p:nvPr/>
          </p:nvSpPr>
          <p:spPr bwMode="auto">
            <a:xfrm>
              <a:off x="4055" y="1645"/>
              <a:ext cx="28" cy="33"/>
            </a:xfrm>
            <a:custGeom>
              <a:avLst/>
              <a:gdLst>
                <a:gd name="T0" fmla="*/ 18 w 28"/>
                <a:gd name="T1" fmla="*/ 22 h 33"/>
                <a:gd name="T2" fmla="*/ 18 w 28"/>
                <a:gd name="T3" fmla="*/ 24 h 33"/>
                <a:gd name="T4" fmla="*/ 17 w 28"/>
                <a:gd name="T5" fmla="*/ 26 h 33"/>
                <a:gd name="T6" fmla="*/ 17 w 28"/>
                <a:gd name="T7" fmla="*/ 28 h 33"/>
                <a:gd name="T8" fmla="*/ 16 w 28"/>
                <a:gd name="T9" fmla="*/ 29 h 33"/>
                <a:gd name="T10" fmla="*/ 15 w 28"/>
                <a:gd name="T11" fmla="*/ 30 h 33"/>
                <a:gd name="T12" fmla="*/ 13 w 28"/>
                <a:gd name="T13" fmla="*/ 30 h 33"/>
                <a:gd name="T14" fmla="*/ 11 w 28"/>
                <a:gd name="T15" fmla="*/ 29 h 33"/>
                <a:gd name="T16" fmla="*/ 9 w 28"/>
                <a:gd name="T17" fmla="*/ 29 h 33"/>
                <a:gd name="T18" fmla="*/ 7 w 28"/>
                <a:gd name="T19" fmla="*/ 29 h 33"/>
                <a:gd name="T20" fmla="*/ 6 w 28"/>
                <a:gd name="T21" fmla="*/ 28 h 33"/>
                <a:gd name="T22" fmla="*/ 5 w 28"/>
                <a:gd name="T23" fmla="*/ 26 h 33"/>
                <a:gd name="T24" fmla="*/ 5 w 28"/>
                <a:gd name="T25" fmla="*/ 24 h 33"/>
                <a:gd name="T26" fmla="*/ 5 w 28"/>
                <a:gd name="T27" fmla="*/ 22 h 33"/>
                <a:gd name="T28" fmla="*/ 7 w 28"/>
                <a:gd name="T29" fmla="*/ 9 h 33"/>
                <a:gd name="T30" fmla="*/ 7 w 28"/>
                <a:gd name="T31" fmla="*/ 8 h 33"/>
                <a:gd name="T32" fmla="*/ 7 w 28"/>
                <a:gd name="T33" fmla="*/ 6 h 33"/>
                <a:gd name="T34" fmla="*/ 8 w 28"/>
                <a:gd name="T35" fmla="*/ 4 h 33"/>
                <a:gd name="T36" fmla="*/ 10 w 28"/>
                <a:gd name="T37" fmla="*/ 3 h 33"/>
                <a:gd name="T38" fmla="*/ 11 w 28"/>
                <a:gd name="T39" fmla="*/ 4 h 33"/>
                <a:gd name="T40" fmla="*/ 11 w 28"/>
                <a:gd name="T41" fmla="*/ 3 h 33"/>
                <a:gd name="T42" fmla="*/ 0 w 28"/>
                <a:gd name="T43" fmla="*/ 3 h 33"/>
                <a:gd name="T44" fmla="*/ 2 w 28"/>
                <a:gd name="T45" fmla="*/ 3 h 33"/>
                <a:gd name="T46" fmla="*/ 2 w 28"/>
                <a:gd name="T47" fmla="*/ 3 h 33"/>
                <a:gd name="T48" fmla="*/ 3 w 28"/>
                <a:gd name="T49" fmla="*/ 4 h 33"/>
                <a:gd name="T50" fmla="*/ 3 w 28"/>
                <a:gd name="T51" fmla="*/ 6 h 33"/>
                <a:gd name="T52" fmla="*/ 2 w 28"/>
                <a:gd name="T53" fmla="*/ 7 h 33"/>
                <a:gd name="T54" fmla="*/ 0 w 28"/>
                <a:gd name="T55" fmla="*/ 22 h 33"/>
                <a:gd name="T56" fmla="*/ 1 w 28"/>
                <a:gd name="T57" fmla="*/ 24 h 33"/>
                <a:gd name="T58" fmla="*/ 2 w 28"/>
                <a:gd name="T59" fmla="*/ 26 h 33"/>
                <a:gd name="T60" fmla="*/ 2 w 28"/>
                <a:gd name="T61" fmla="*/ 28 h 33"/>
                <a:gd name="T62" fmla="*/ 4 w 28"/>
                <a:gd name="T63" fmla="*/ 29 h 33"/>
                <a:gd name="T64" fmla="*/ 5 w 28"/>
                <a:gd name="T65" fmla="*/ 30 h 33"/>
                <a:gd name="T66" fmla="*/ 7 w 28"/>
                <a:gd name="T67" fmla="*/ 31 h 33"/>
                <a:gd name="T68" fmla="*/ 8 w 28"/>
                <a:gd name="T69" fmla="*/ 32 h 33"/>
                <a:gd name="T70" fmla="*/ 11 w 28"/>
                <a:gd name="T71" fmla="*/ 32 h 33"/>
                <a:gd name="T72" fmla="*/ 13 w 28"/>
                <a:gd name="T73" fmla="*/ 32 h 33"/>
                <a:gd name="T74" fmla="*/ 16 w 28"/>
                <a:gd name="T75" fmla="*/ 31 h 33"/>
                <a:gd name="T76" fmla="*/ 17 w 28"/>
                <a:gd name="T77" fmla="*/ 30 h 33"/>
                <a:gd name="T78" fmla="*/ 19 w 28"/>
                <a:gd name="T79" fmla="*/ 29 h 33"/>
                <a:gd name="T80" fmla="*/ 20 w 28"/>
                <a:gd name="T81" fmla="*/ 27 h 33"/>
                <a:gd name="T82" fmla="*/ 20 w 28"/>
                <a:gd name="T83" fmla="*/ 25 h 33"/>
                <a:gd name="T84" fmla="*/ 20 w 28"/>
                <a:gd name="T85" fmla="*/ 23 h 33"/>
                <a:gd name="T86" fmla="*/ 23 w 28"/>
                <a:gd name="T87" fmla="*/ 11 h 33"/>
                <a:gd name="T88" fmla="*/ 23 w 28"/>
                <a:gd name="T89" fmla="*/ 9 h 33"/>
                <a:gd name="T90" fmla="*/ 24 w 28"/>
                <a:gd name="T91" fmla="*/ 8 h 33"/>
                <a:gd name="T92" fmla="*/ 25 w 28"/>
                <a:gd name="T93" fmla="*/ 8 h 33"/>
                <a:gd name="T94" fmla="*/ 25 w 28"/>
                <a:gd name="T95" fmla="*/ 7 h 33"/>
                <a:gd name="T96" fmla="*/ 27 w 28"/>
                <a:gd name="T97" fmla="*/ 7 h 33"/>
                <a:gd name="T98" fmla="*/ 18 w 28"/>
                <a:gd name="T99" fmla="*/ 4 h 33"/>
                <a:gd name="T100" fmla="*/ 20 w 28"/>
                <a:gd name="T101" fmla="*/ 5 h 33"/>
                <a:gd name="T102" fmla="*/ 20 w 28"/>
                <a:gd name="T103" fmla="*/ 7 h 33"/>
                <a:gd name="T104" fmla="*/ 20 w 28"/>
                <a:gd name="T105" fmla="*/ 8 h 33"/>
                <a:gd name="T106" fmla="*/ 20 w 28"/>
                <a:gd name="T107" fmla="*/ 12 h 3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8"/>
                <a:gd name="T163" fmla="*/ 0 h 33"/>
                <a:gd name="T164" fmla="*/ 28 w 28"/>
                <a:gd name="T165" fmla="*/ 33 h 3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8" h="33">
                  <a:moveTo>
                    <a:pt x="18" y="21"/>
                  </a:moveTo>
                  <a:lnTo>
                    <a:pt x="18" y="22"/>
                  </a:lnTo>
                  <a:lnTo>
                    <a:pt x="18" y="24"/>
                  </a:lnTo>
                  <a:lnTo>
                    <a:pt x="18" y="25"/>
                  </a:lnTo>
                  <a:lnTo>
                    <a:pt x="17" y="26"/>
                  </a:lnTo>
                  <a:lnTo>
                    <a:pt x="17" y="27"/>
                  </a:lnTo>
                  <a:lnTo>
                    <a:pt x="17" y="28"/>
                  </a:lnTo>
                  <a:lnTo>
                    <a:pt x="16" y="29"/>
                  </a:lnTo>
                  <a:lnTo>
                    <a:pt x="15" y="30"/>
                  </a:lnTo>
                  <a:lnTo>
                    <a:pt x="14" y="30"/>
                  </a:lnTo>
                  <a:lnTo>
                    <a:pt x="13" y="30"/>
                  </a:lnTo>
                  <a:lnTo>
                    <a:pt x="12" y="30"/>
                  </a:lnTo>
                  <a:lnTo>
                    <a:pt x="11" y="29"/>
                  </a:lnTo>
                  <a:lnTo>
                    <a:pt x="9" y="29"/>
                  </a:lnTo>
                  <a:lnTo>
                    <a:pt x="8" y="29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6" y="28"/>
                  </a:lnTo>
                  <a:lnTo>
                    <a:pt x="6" y="27"/>
                  </a:lnTo>
                  <a:lnTo>
                    <a:pt x="5" y="26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3"/>
                  </a:lnTo>
                  <a:lnTo>
                    <a:pt x="5" y="22"/>
                  </a:lnTo>
                  <a:lnTo>
                    <a:pt x="5" y="19"/>
                  </a:lnTo>
                  <a:lnTo>
                    <a:pt x="7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7" y="6"/>
                  </a:lnTo>
                  <a:lnTo>
                    <a:pt x="8" y="5"/>
                  </a:lnTo>
                  <a:lnTo>
                    <a:pt x="8" y="4"/>
                  </a:lnTo>
                  <a:lnTo>
                    <a:pt x="9" y="4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0" y="0"/>
                  </a:lnTo>
                  <a:lnTo>
                    <a:pt x="0" y="3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6"/>
                  </a:lnTo>
                  <a:lnTo>
                    <a:pt x="3" y="7"/>
                  </a:lnTo>
                  <a:lnTo>
                    <a:pt x="2" y="7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1" y="23"/>
                  </a:lnTo>
                  <a:lnTo>
                    <a:pt x="1" y="24"/>
                  </a:lnTo>
                  <a:lnTo>
                    <a:pt x="1" y="25"/>
                  </a:lnTo>
                  <a:lnTo>
                    <a:pt x="2" y="26"/>
                  </a:lnTo>
                  <a:lnTo>
                    <a:pt x="2" y="27"/>
                  </a:lnTo>
                  <a:lnTo>
                    <a:pt x="2" y="28"/>
                  </a:lnTo>
                  <a:lnTo>
                    <a:pt x="3" y="28"/>
                  </a:lnTo>
                  <a:lnTo>
                    <a:pt x="4" y="29"/>
                  </a:lnTo>
                  <a:lnTo>
                    <a:pt x="5" y="29"/>
                  </a:lnTo>
                  <a:lnTo>
                    <a:pt x="5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9" y="32"/>
                  </a:lnTo>
                  <a:lnTo>
                    <a:pt x="11" y="32"/>
                  </a:lnTo>
                  <a:lnTo>
                    <a:pt x="13" y="32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0"/>
                  </a:lnTo>
                  <a:lnTo>
                    <a:pt x="17" y="30"/>
                  </a:lnTo>
                  <a:lnTo>
                    <a:pt x="18" y="29"/>
                  </a:lnTo>
                  <a:lnTo>
                    <a:pt x="19" y="29"/>
                  </a:lnTo>
                  <a:lnTo>
                    <a:pt x="19" y="28"/>
                  </a:lnTo>
                  <a:lnTo>
                    <a:pt x="20" y="27"/>
                  </a:lnTo>
                  <a:lnTo>
                    <a:pt x="20" y="26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3"/>
                  </a:lnTo>
                  <a:lnTo>
                    <a:pt x="23" y="12"/>
                  </a:lnTo>
                  <a:lnTo>
                    <a:pt x="23" y="11"/>
                  </a:lnTo>
                  <a:lnTo>
                    <a:pt x="23" y="10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4" y="8"/>
                  </a:lnTo>
                  <a:lnTo>
                    <a:pt x="25" y="8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7" y="7"/>
                  </a:lnTo>
                  <a:lnTo>
                    <a:pt x="27" y="4"/>
                  </a:lnTo>
                  <a:lnTo>
                    <a:pt x="18" y="4"/>
                  </a:lnTo>
                  <a:lnTo>
                    <a:pt x="19" y="5"/>
                  </a:lnTo>
                  <a:lnTo>
                    <a:pt x="20" y="5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8"/>
                  </a:lnTo>
                  <a:lnTo>
                    <a:pt x="20" y="11"/>
                  </a:lnTo>
                  <a:lnTo>
                    <a:pt x="20" y="12"/>
                  </a:lnTo>
                  <a:lnTo>
                    <a:pt x="18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3" name="Freeform 8"/>
            <p:cNvSpPr>
              <a:spLocks/>
            </p:cNvSpPr>
            <p:nvPr/>
          </p:nvSpPr>
          <p:spPr bwMode="auto">
            <a:xfrm>
              <a:off x="3673" y="1596"/>
              <a:ext cx="77" cy="90"/>
            </a:xfrm>
            <a:custGeom>
              <a:avLst/>
              <a:gdLst>
                <a:gd name="T0" fmla="*/ 38 w 77"/>
                <a:gd name="T1" fmla="*/ 22 h 90"/>
                <a:gd name="T2" fmla="*/ 36 w 77"/>
                <a:gd name="T3" fmla="*/ 21 h 90"/>
                <a:gd name="T4" fmla="*/ 35 w 77"/>
                <a:gd name="T5" fmla="*/ 18 h 90"/>
                <a:gd name="T6" fmla="*/ 35 w 77"/>
                <a:gd name="T7" fmla="*/ 16 h 90"/>
                <a:gd name="T8" fmla="*/ 35 w 77"/>
                <a:gd name="T9" fmla="*/ 14 h 90"/>
                <a:gd name="T10" fmla="*/ 36 w 77"/>
                <a:gd name="T11" fmla="*/ 12 h 90"/>
                <a:gd name="T12" fmla="*/ 38 w 77"/>
                <a:gd name="T13" fmla="*/ 10 h 90"/>
                <a:gd name="T14" fmla="*/ 42 w 77"/>
                <a:gd name="T15" fmla="*/ 9 h 90"/>
                <a:gd name="T16" fmla="*/ 46 w 77"/>
                <a:gd name="T17" fmla="*/ 9 h 90"/>
                <a:gd name="T18" fmla="*/ 50 w 77"/>
                <a:gd name="T19" fmla="*/ 9 h 90"/>
                <a:gd name="T20" fmla="*/ 54 w 77"/>
                <a:gd name="T21" fmla="*/ 9 h 90"/>
                <a:gd name="T22" fmla="*/ 58 w 77"/>
                <a:gd name="T23" fmla="*/ 10 h 90"/>
                <a:gd name="T24" fmla="*/ 62 w 77"/>
                <a:gd name="T25" fmla="*/ 12 h 90"/>
                <a:gd name="T26" fmla="*/ 65 w 77"/>
                <a:gd name="T27" fmla="*/ 13 h 90"/>
                <a:gd name="T28" fmla="*/ 69 w 77"/>
                <a:gd name="T29" fmla="*/ 15 h 90"/>
                <a:gd name="T30" fmla="*/ 56 w 77"/>
                <a:gd name="T31" fmla="*/ 0 h 90"/>
                <a:gd name="T32" fmla="*/ 3 w 77"/>
                <a:gd name="T33" fmla="*/ 46 h 90"/>
                <a:gd name="T34" fmla="*/ 6 w 77"/>
                <a:gd name="T35" fmla="*/ 44 h 90"/>
                <a:gd name="T36" fmla="*/ 6 w 77"/>
                <a:gd name="T37" fmla="*/ 40 h 90"/>
                <a:gd name="T38" fmla="*/ 6 w 77"/>
                <a:gd name="T39" fmla="*/ 37 h 90"/>
                <a:gd name="T40" fmla="*/ 8 w 77"/>
                <a:gd name="T41" fmla="*/ 33 h 90"/>
                <a:gd name="T42" fmla="*/ 9 w 77"/>
                <a:gd name="T43" fmla="*/ 29 h 90"/>
                <a:gd name="T44" fmla="*/ 11 w 77"/>
                <a:gd name="T45" fmla="*/ 26 h 90"/>
                <a:gd name="T46" fmla="*/ 14 w 77"/>
                <a:gd name="T47" fmla="*/ 23 h 90"/>
                <a:gd name="T48" fmla="*/ 17 w 77"/>
                <a:gd name="T49" fmla="*/ 22 h 90"/>
                <a:gd name="T50" fmla="*/ 19 w 77"/>
                <a:gd name="T51" fmla="*/ 20 h 90"/>
                <a:gd name="T52" fmla="*/ 21 w 77"/>
                <a:gd name="T53" fmla="*/ 20 h 90"/>
                <a:gd name="T54" fmla="*/ 23 w 77"/>
                <a:gd name="T55" fmla="*/ 20 h 90"/>
                <a:gd name="T56" fmla="*/ 25 w 77"/>
                <a:gd name="T57" fmla="*/ 21 h 90"/>
                <a:gd name="T58" fmla="*/ 27 w 77"/>
                <a:gd name="T59" fmla="*/ 22 h 90"/>
                <a:gd name="T60" fmla="*/ 29 w 77"/>
                <a:gd name="T61" fmla="*/ 24 h 90"/>
                <a:gd name="T62" fmla="*/ 30 w 77"/>
                <a:gd name="T63" fmla="*/ 26 h 90"/>
                <a:gd name="T64" fmla="*/ 31 w 77"/>
                <a:gd name="T65" fmla="*/ 28 h 90"/>
                <a:gd name="T66" fmla="*/ 49 w 77"/>
                <a:gd name="T67" fmla="*/ 71 h 90"/>
                <a:gd name="T68" fmla="*/ 50 w 77"/>
                <a:gd name="T69" fmla="*/ 74 h 90"/>
                <a:gd name="T70" fmla="*/ 51 w 77"/>
                <a:gd name="T71" fmla="*/ 77 h 90"/>
                <a:gd name="T72" fmla="*/ 52 w 77"/>
                <a:gd name="T73" fmla="*/ 79 h 90"/>
                <a:gd name="T74" fmla="*/ 51 w 77"/>
                <a:gd name="T75" fmla="*/ 81 h 90"/>
                <a:gd name="T76" fmla="*/ 51 w 77"/>
                <a:gd name="T77" fmla="*/ 82 h 90"/>
                <a:gd name="T78" fmla="*/ 49 w 77"/>
                <a:gd name="T79" fmla="*/ 84 h 90"/>
                <a:gd name="T80" fmla="*/ 47 w 77"/>
                <a:gd name="T81" fmla="*/ 86 h 90"/>
                <a:gd name="T82" fmla="*/ 45 w 77"/>
                <a:gd name="T83" fmla="*/ 89 h 90"/>
                <a:gd name="T84" fmla="*/ 73 w 77"/>
                <a:gd name="T85" fmla="*/ 71 h 90"/>
                <a:gd name="T86" fmla="*/ 70 w 77"/>
                <a:gd name="T87" fmla="*/ 73 h 90"/>
                <a:gd name="T88" fmla="*/ 69 w 77"/>
                <a:gd name="T89" fmla="*/ 74 h 90"/>
                <a:gd name="T90" fmla="*/ 67 w 77"/>
                <a:gd name="T91" fmla="*/ 74 h 90"/>
                <a:gd name="T92" fmla="*/ 65 w 77"/>
                <a:gd name="T93" fmla="*/ 73 h 90"/>
                <a:gd name="T94" fmla="*/ 63 w 77"/>
                <a:gd name="T95" fmla="*/ 72 h 90"/>
                <a:gd name="T96" fmla="*/ 62 w 77"/>
                <a:gd name="T97" fmla="*/ 70 h 90"/>
                <a:gd name="T98" fmla="*/ 60 w 77"/>
                <a:gd name="T99" fmla="*/ 67 h 90"/>
                <a:gd name="T100" fmla="*/ 58 w 77"/>
                <a:gd name="T101" fmla="*/ 64 h 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77"/>
                <a:gd name="T154" fmla="*/ 0 h 90"/>
                <a:gd name="T155" fmla="*/ 77 w 77"/>
                <a:gd name="T156" fmla="*/ 90 h 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77" h="90">
                  <a:moveTo>
                    <a:pt x="38" y="22"/>
                  </a:moveTo>
                  <a:lnTo>
                    <a:pt x="38" y="22"/>
                  </a:lnTo>
                  <a:lnTo>
                    <a:pt x="37" y="22"/>
                  </a:lnTo>
                  <a:lnTo>
                    <a:pt x="36" y="21"/>
                  </a:lnTo>
                  <a:lnTo>
                    <a:pt x="36" y="20"/>
                  </a:lnTo>
                  <a:lnTo>
                    <a:pt x="35" y="18"/>
                  </a:lnTo>
                  <a:lnTo>
                    <a:pt x="35" y="17"/>
                  </a:lnTo>
                  <a:lnTo>
                    <a:pt x="35" y="16"/>
                  </a:lnTo>
                  <a:lnTo>
                    <a:pt x="35" y="15"/>
                  </a:lnTo>
                  <a:lnTo>
                    <a:pt x="35" y="14"/>
                  </a:lnTo>
                  <a:lnTo>
                    <a:pt x="36" y="13"/>
                  </a:lnTo>
                  <a:lnTo>
                    <a:pt x="36" y="12"/>
                  </a:lnTo>
                  <a:lnTo>
                    <a:pt x="37" y="11"/>
                  </a:lnTo>
                  <a:lnTo>
                    <a:pt x="38" y="10"/>
                  </a:lnTo>
                  <a:lnTo>
                    <a:pt x="40" y="9"/>
                  </a:lnTo>
                  <a:lnTo>
                    <a:pt x="42" y="9"/>
                  </a:lnTo>
                  <a:lnTo>
                    <a:pt x="44" y="9"/>
                  </a:lnTo>
                  <a:lnTo>
                    <a:pt x="46" y="9"/>
                  </a:lnTo>
                  <a:lnTo>
                    <a:pt x="48" y="9"/>
                  </a:lnTo>
                  <a:lnTo>
                    <a:pt x="50" y="9"/>
                  </a:lnTo>
                  <a:lnTo>
                    <a:pt x="52" y="9"/>
                  </a:lnTo>
                  <a:lnTo>
                    <a:pt x="54" y="9"/>
                  </a:lnTo>
                  <a:lnTo>
                    <a:pt x="57" y="10"/>
                  </a:lnTo>
                  <a:lnTo>
                    <a:pt x="58" y="10"/>
                  </a:lnTo>
                  <a:lnTo>
                    <a:pt x="60" y="11"/>
                  </a:lnTo>
                  <a:lnTo>
                    <a:pt x="62" y="12"/>
                  </a:lnTo>
                  <a:lnTo>
                    <a:pt x="64" y="12"/>
                  </a:lnTo>
                  <a:lnTo>
                    <a:pt x="65" y="13"/>
                  </a:lnTo>
                  <a:lnTo>
                    <a:pt x="67" y="14"/>
                  </a:lnTo>
                  <a:lnTo>
                    <a:pt x="69" y="15"/>
                  </a:lnTo>
                  <a:lnTo>
                    <a:pt x="71" y="12"/>
                  </a:lnTo>
                  <a:lnTo>
                    <a:pt x="56" y="0"/>
                  </a:lnTo>
                  <a:lnTo>
                    <a:pt x="0" y="25"/>
                  </a:lnTo>
                  <a:lnTo>
                    <a:pt x="3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6" y="38"/>
                  </a:lnTo>
                  <a:lnTo>
                    <a:pt x="6" y="37"/>
                  </a:lnTo>
                  <a:lnTo>
                    <a:pt x="7" y="35"/>
                  </a:lnTo>
                  <a:lnTo>
                    <a:pt x="8" y="33"/>
                  </a:lnTo>
                  <a:lnTo>
                    <a:pt x="8" y="31"/>
                  </a:lnTo>
                  <a:lnTo>
                    <a:pt x="9" y="29"/>
                  </a:lnTo>
                  <a:lnTo>
                    <a:pt x="10" y="28"/>
                  </a:lnTo>
                  <a:lnTo>
                    <a:pt x="11" y="26"/>
                  </a:lnTo>
                  <a:lnTo>
                    <a:pt x="13" y="25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7" y="22"/>
                  </a:lnTo>
                  <a:lnTo>
                    <a:pt x="18" y="21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1" y="20"/>
                  </a:lnTo>
                  <a:lnTo>
                    <a:pt x="22" y="20"/>
                  </a:lnTo>
                  <a:lnTo>
                    <a:pt x="23" y="20"/>
                  </a:lnTo>
                  <a:lnTo>
                    <a:pt x="24" y="21"/>
                  </a:lnTo>
                  <a:lnTo>
                    <a:pt x="25" y="21"/>
                  </a:lnTo>
                  <a:lnTo>
                    <a:pt x="26" y="22"/>
                  </a:lnTo>
                  <a:lnTo>
                    <a:pt x="27" y="22"/>
                  </a:lnTo>
                  <a:lnTo>
                    <a:pt x="28" y="22"/>
                  </a:lnTo>
                  <a:lnTo>
                    <a:pt x="29" y="24"/>
                  </a:lnTo>
                  <a:lnTo>
                    <a:pt x="29" y="25"/>
                  </a:lnTo>
                  <a:lnTo>
                    <a:pt x="30" y="26"/>
                  </a:lnTo>
                  <a:lnTo>
                    <a:pt x="30" y="27"/>
                  </a:lnTo>
                  <a:lnTo>
                    <a:pt x="31" y="28"/>
                  </a:lnTo>
                  <a:lnTo>
                    <a:pt x="48" y="69"/>
                  </a:lnTo>
                  <a:lnTo>
                    <a:pt x="49" y="71"/>
                  </a:lnTo>
                  <a:lnTo>
                    <a:pt x="50" y="72"/>
                  </a:lnTo>
                  <a:lnTo>
                    <a:pt x="50" y="74"/>
                  </a:lnTo>
                  <a:lnTo>
                    <a:pt x="51" y="75"/>
                  </a:lnTo>
                  <a:lnTo>
                    <a:pt x="51" y="77"/>
                  </a:lnTo>
                  <a:lnTo>
                    <a:pt x="52" y="78"/>
                  </a:lnTo>
                  <a:lnTo>
                    <a:pt x="52" y="79"/>
                  </a:lnTo>
                  <a:lnTo>
                    <a:pt x="52" y="80"/>
                  </a:lnTo>
                  <a:lnTo>
                    <a:pt x="51" y="81"/>
                  </a:lnTo>
                  <a:lnTo>
                    <a:pt x="51" y="82"/>
                  </a:lnTo>
                  <a:lnTo>
                    <a:pt x="50" y="83"/>
                  </a:lnTo>
                  <a:lnTo>
                    <a:pt x="49" y="84"/>
                  </a:lnTo>
                  <a:lnTo>
                    <a:pt x="48" y="85"/>
                  </a:lnTo>
                  <a:lnTo>
                    <a:pt x="47" y="86"/>
                  </a:lnTo>
                  <a:lnTo>
                    <a:pt x="45" y="87"/>
                  </a:lnTo>
                  <a:lnTo>
                    <a:pt x="45" y="89"/>
                  </a:lnTo>
                  <a:lnTo>
                    <a:pt x="76" y="77"/>
                  </a:lnTo>
                  <a:lnTo>
                    <a:pt x="73" y="71"/>
                  </a:lnTo>
                  <a:lnTo>
                    <a:pt x="72" y="72"/>
                  </a:lnTo>
                  <a:lnTo>
                    <a:pt x="70" y="73"/>
                  </a:lnTo>
                  <a:lnTo>
                    <a:pt x="70" y="74"/>
                  </a:lnTo>
                  <a:lnTo>
                    <a:pt x="69" y="74"/>
                  </a:lnTo>
                  <a:lnTo>
                    <a:pt x="68" y="74"/>
                  </a:lnTo>
                  <a:lnTo>
                    <a:pt x="67" y="74"/>
                  </a:lnTo>
                  <a:lnTo>
                    <a:pt x="66" y="74"/>
                  </a:lnTo>
                  <a:lnTo>
                    <a:pt x="65" y="73"/>
                  </a:lnTo>
                  <a:lnTo>
                    <a:pt x="64" y="73"/>
                  </a:lnTo>
                  <a:lnTo>
                    <a:pt x="63" y="72"/>
                  </a:lnTo>
                  <a:lnTo>
                    <a:pt x="62" y="71"/>
                  </a:lnTo>
                  <a:lnTo>
                    <a:pt x="62" y="70"/>
                  </a:lnTo>
                  <a:lnTo>
                    <a:pt x="61" y="68"/>
                  </a:lnTo>
                  <a:lnTo>
                    <a:pt x="60" y="67"/>
                  </a:lnTo>
                  <a:lnTo>
                    <a:pt x="59" y="66"/>
                  </a:lnTo>
                  <a:lnTo>
                    <a:pt x="58" y="64"/>
                  </a:lnTo>
                  <a:lnTo>
                    <a:pt x="38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4" name="Freeform 9"/>
            <p:cNvSpPr>
              <a:spLocks/>
            </p:cNvSpPr>
            <p:nvPr/>
          </p:nvSpPr>
          <p:spPr bwMode="auto">
            <a:xfrm>
              <a:off x="3766" y="1574"/>
              <a:ext cx="74" cy="91"/>
            </a:xfrm>
            <a:custGeom>
              <a:avLst/>
              <a:gdLst>
                <a:gd name="T0" fmla="*/ 13 w 74"/>
                <a:gd name="T1" fmla="*/ 64 h 91"/>
                <a:gd name="T2" fmla="*/ 13 w 74"/>
                <a:gd name="T3" fmla="*/ 67 h 91"/>
                <a:gd name="T4" fmla="*/ 13 w 74"/>
                <a:gd name="T5" fmla="*/ 68 h 91"/>
                <a:gd name="T6" fmla="*/ 14 w 74"/>
                <a:gd name="T7" fmla="*/ 72 h 91"/>
                <a:gd name="T8" fmla="*/ 14 w 74"/>
                <a:gd name="T9" fmla="*/ 75 h 91"/>
                <a:gd name="T10" fmla="*/ 15 w 74"/>
                <a:gd name="T11" fmla="*/ 77 h 91"/>
                <a:gd name="T12" fmla="*/ 16 w 74"/>
                <a:gd name="T13" fmla="*/ 79 h 91"/>
                <a:gd name="T14" fmla="*/ 17 w 74"/>
                <a:gd name="T15" fmla="*/ 80 h 91"/>
                <a:gd name="T16" fmla="*/ 18 w 74"/>
                <a:gd name="T17" fmla="*/ 80 h 91"/>
                <a:gd name="T18" fmla="*/ 20 w 74"/>
                <a:gd name="T19" fmla="*/ 80 h 91"/>
                <a:gd name="T20" fmla="*/ 22 w 74"/>
                <a:gd name="T21" fmla="*/ 80 h 91"/>
                <a:gd name="T22" fmla="*/ 25 w 74"/>
                <a:gd name="T23" fmla="*/ 82 h 91"/>
                <a:gd name="T24" fmla="*/ 0 w 74"/>
                <a:gd name="T25" fmla="*/ 87 h 91"/>
                <a:gd name="T26" fmla="*/ 3 w 74"/>
                <a:gd name="T27" fmla="*/ 86 h 91"/>
                <a:gd name="T28" fmla="*/ 5 w 74"/>
                <a:gd name="T29" fmla="*/ 83 h 91"/>
                <a:gd name="T30" fmla="*/ 6 w 74"/>
                <a:gd name="T31" fmla="*/ 82 h 91"/>
                <a:gd name="T32" fmla="*/ 6 w 74"/>
                <a:gd name="T33" fmla="*/ 79 h 91"/>
                <a:gd name="T34" fmla="*/ 7 w 74"/>
                <a:gd name="T35" fmla="*/ 76 h 91"/>
                <a:gd name="T36" fmla="*/ 7 w 74"/>
                <a:gd name="T37" fmla="*/ 71 h 91"/>
                <a:gd name="T38" fmla="*/ 7 w 74"/>
                <a:gd name="T39" fmla="*/ 67 h 91"/>
                <a:gd name="T40" fmla="*/ 15 w 74"/>
                <a:gd name="T41" fmla="*/ 0 h 91"/>
                <a:gd name="T42" fmla="*/ 54 w 74"/>
                <a:gd name="T43" fmla="*/ 50 h 91"/>
                <a:gd name="T44" fmla="*/ 55 w 74"/>
                <a:gd name="T45" fmla="*/ 53 h 91"/>
                <a:gd name="T46" fmla="*/ 58 w 74"/>
                <a:gd name="T47" fmla="*/ 55 h 91"/>
                <a:gd name="T48" fmla="*/ 60 w 74"/>
                <a:gd name="T49" fmla="*/ 58 h 91"/>
                <a:gd name="T50" fmla="*/ 62 w 74"/>
                <a:gd name="T51" fmla="*/ 60 h 91"/>
                <a:gd name="T52" fmla="*/ 70 w 74"/>
                <a:gd name="T53" fmla="*/ 61 h 91"/>
                <a:gd name="T54" fmla="*/ 43 w 74"/>
                <a:gd name="T55" fmla="*/ 74 h 91"/>
                <a:gd name="T56" fmla="*/ 43 w 74"/>
                <a:gd name="T57" fmla="*/ 71 h 91"/>
                <a:gd name="T58" fmla="*/ 45 w 74"/>
                <a:gd name="T59" fmla="*/ 71 h 91"/>
                <a:gd name="T60" fmla="*/ 47 w 74"/>
                <a:gd name="T61" fmla="*/ 70 h 91"/>
                <a:gd name="T62" fmla="*/ 48 w 74"/>
                <a:gd name="T63" fmla="*/ 69 h 91"/>
                <a:gd name="T64" fmla="*/ 50 w 74"/>
                <a:gd name="T65" fmla="*/ 68 h 91"/>
                <a:gd name="T66" fmla="*/ 51 w 74"/>
                <a:gd name="T67" fmla="*/ 67 h 91"/>
                <a:gd name="T68" fmla="*/ 51 w 74"/>
                <a:gd name="T69" fmla="*/ 65 h 91"/>
                <a:gd name="T70" fmla="*/ 51 w 74"/>
                <a:gd name="T71" fmla="*/ 63 h 91"/>
                <a:gd name="T72" fmla="*/ 50 w 74"/>
                <a:gd name="T73" fmla="*/ 62 h 91"/>
                <a:gd name="T74" fmla="*/ 49 w 74"/>
                <a:gd name="T75" fmla="*/ 61 h 91"/>
                <a:gd name="T76" fmla="*/ 48 w 74"/>
                <a:gd name="T77" fmla="*/ 60 h 91"/>
                <a:gd name="T78" fmla="*/ 38 w 74"/>
                <a:gd name="T79" fmla="*/ 49 h 9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74"/>
                <a:gd name="T121" fmla="*/ 0 h 91"/>
                <a:gd name="T122" fmla="*/ 74 w 74"/>
                <a:gd name="T123" fmla="*/ 91 h 91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74" h="91">
                  <a:moveTo>
                    <a:pt x="13" y="56"/>
                  </a:moveTo>
                  <a:lnTo>
                    <a:pt x="13" y="64"/>
                  </a:lnTo>
                  <a:lnTo>
                    <a:pt x="13" y="65"/>
                  </a:lnTo>
                  <a:lnTo>
                    <a:pt x="13" y="67"/>
                  </a:lnTo>
                  <a:lnTo>
                    <a:pt x="13" y="68"/>
                  </a:lnTo>
                  <a:lnTo>
                    <a:pt x="13" y="70"/>
                  </a:lnTo>
                  <a:lnTo>
                    <a:pt x="14" y="72"/>
                  </a:lnTo>
                  <a:lnTo>
                    <a:pt x="14" y="74"/>
                  </a:lnTo>
                  <a:lnTo>
                    <a:pt x="14" y="75"/>
                  </a:lnTo>
                  <a:lnTo>
                    <a:pt x="15" y="76"/>
                  </a:lnTo>
                  <a:lnTo>
                    <a:pt x="15" y="77"/>
                  </a:lnTo>
                  <a:lnTo>
                    <a:pt x="15" y="78"/>
                  </a:lnTo>
                  <a:lnTo>
                    <a:pt x="16" y="79"/>
                  </a:lnTo>
                  <a:lnTo>
                    <a:pt x="16" y="80"/>
                  </a:lnTo>
                  <a:lnTo>
                    <a:pt x="17" y="80"/>
                  </a:lnTo>
                  <a:lnTo>
                    <a:pt x="18" y="80"/>
                  </a:lnTo>
                  <a:lnTo>
                    <a:pt x="19" y="80"/>
                  </a:lnTo>
                  <a:lnTo>
                    <a:pt x="20" y="80"/>
                  </a:lnTo>
                  <a:lnTo>
                    <a:pt x="21" y="80"/>
                  </a:lnTo>
                  <a:lnTo>
                    <a:pt x="22" y="80"/>
                  </a:lnTo>
                  <a:lnTo>
                    <a:pt x="25" y="80"/>
                  </a:lnTo>
                  <a:lnTo>
                    <a:pt x="25" y="82"/>
                  </a:lnTo>
                  <a:lnTo>
                    <a:pt x="0" y="90"/>
                  </a:lnTo>
                  <a:lnTo>
                    <a:pt x="0" y="87"/>
                  </a:lnTo>
                  <a:lnTo>
                    <a:pt x="1" y="86"/>
                  </a:lnTo>
                  <a:lnTo>
                    <a:pt x="3" y="86"/>
                  </a:lnTo>
                  <a:lnTo>
                    <a:pt x="4" y="85"/>
                  </a:lnTo>
                  <a:lnTo>
                    <a:pt x="5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6" y="79"/>
                  </a:lnTo>
                  <a:lnTo>
                    <a:pt x="6" y="77"/>
                  </a:lnTo>
                  <a:lnTo>
                    <a:pt x="7" y="76"/>
                  </a:lnTo>
                  <a:lnTo>
                    <a:pt x="7" y="72"/>
                  </a:lnTo>
                  <a:lnTo>
                    <a:pt x="7" y="71"/>
                  </a:lnTo>
                  <a:lnTo>
                    <a:pt x="7" y="68"/>
                  </a:lnTo>
                  <a:lnTo>
                    <a:pt x="7" y="67"/>
                  </a:lnTo>
                  <a:lnTo>
                    <a:pt x="7" y="5"/>
                  </a:lnTo>
                  <a:lnTo>
                    <a:pt x="15" y="0"/>
                  </a:lnTo>
                  <a:lnTo>
                    <a:pt x="53" y="49"/>
                  </a:lnTo>
                  <a:lnTo>
                    <a:pt x="54" y="50"/>
                  </a:lnTo>
                  <a:lnTo>
                    <a:pt x="55" y="51"/>
                  </a:lnTo>
                  <a:lnTo>
                    <a:pt x="55" y="53"/>
                  </a:lnTo>
                  <a:lnTo>
                    <a:pt x="57" y="54"/>
                  </a:lnTo>
                  <a:lnTo>
                    <a:pt x="58" y="55"/>
                  </a:lnTo>
                  <a:lnTo>
                    <a:pt x="59" y="57"/>
                  </a:lnTo>
                  <a:lnTo>
                    <a:pt x="60" y="58"/>
                  </a:lnTo>
                  <a:lnTo>
                    <a:pt x="61" y="59"/>
                  </a:lnTo>
                  <a:lnTo>
                    <a:pt x="62" y="60"/>
                  </a:lnTo>
                  <a:lnTo>
                    <a:pt x="63" y="61"/>
                  </a:lnTo>
                  <a:lnTo>
                    <a:pt x="70" y="61"/>
                  </a:lnTo>
                  <a:lnTo>
                    <a:pt x="73" y="67"/>
                  </a:lnTo>
                  <a:lnTo>
                    <a:pt x="43" y="74"/>
                  </a:lnTo>
                  <a:lnTo>
                    <a:pt x="43" y="71"/>
                  </a:lnTo>
                  <a:lnTo>
                    <a:pt x="44" y="71"/>
                  </a:lnTo>
                  <a:lnTo>
                    <a:pt x="45" y="71"/>
                  </a:lnTo>
                  <a:lnTo>
                    <a:pt x="46" y="71"/>
                  </a:lnTo>
                  <a:lnTo>
                    <a:pt x="47" y="70"/>
                  </a:lnTo>
                  <a:lnTo>
                    <a:pt x="48" y="70"/>
                  </a:lnTo>
                  <a:lnTo>
                    <a:pt x="48" y="69"/>
                  </a:lnTo>
                  <a:lnTo>
                    <a:pt x="49" y="69"/>
                  </a:lnTo>
                  <a:lnTo>
                    <a:pt x="50" y="68"/>
                  </a:lnTo>
                  <a:lnTo>
                    <a:pt x="51" y="68"/>
                  </a:lnTo>
                  <a:lnTo>
                    <a:pt x="51" y="67"/>
                  </a:lnTo>
                  <a:lnTo>
                    <a:pt x="51" y="66"/>
                  </a:lnTo>
                  <a:lnTo>
                    <a:pt x="51" y="65"/>
                  </a:lnTo>
                  <a:lnTo>
                    <a:pt x="51" y="64"/>
                  </a:lnTo>
                  <a:lnTo>
                    <a:pt x="51" y="63"/>
                  </a:lnTo>
                  <a:lnTo>
                    <a:pt x="50" y="63"/>
                  </a:lnTo>
                  <a:lnTo>
                    <a:pt x="50" y="62"/>
                  </a:lnTo>
                  <a:lnTo>
                    <a:pt x="50" y="61"/>
                  </a:lnTo>
                  <a:lnTo>
                    <a:pt x="49" y="61"/>
                  </a:lnTo>
                  <a:lnTo>
                    <a:pt x="49" y="60"/>
                  </a:lnTo>
                  <a:lnTo>
                    <a:pt x="48" y="60"/>
                  </a:lnTo>
                  <a:lnTo>
                    <a:pt x="48" y="59"/>
                  </a:lnTo>
                  <a:lnTo>
                    <a:pt x="38" y="49"/>
                  </a:lnTo>
                  <a:lnTo>
                    <a:pt x="13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5" name="Freeform 10"/>
            <p:cNvSpPr>
              <a:spLocks/>
            </p:cNvSpPr>
            <p:nvPr/>
          </p:nvSpPr>
          <p:spPr bwMode="auto">
            <a:xfrm>
              <a:off x="3780" y="1588"/>
              <a:ext cx="19" cy="36"/>
            </a:xfrm>
            <a:custGeom>
              <a:avLst/>
              <a:gdLst>
                <a:gd name="T0" fmla="*/ 18 w 19"/>
                <a:gd name="T1" fmla="*/ 27 h 36"/>
                <a:gd name="T2" fmla="*/ 0 w 19"/>
                <a:gd name="T3" fmla="*/ 0 h 36"/>
                <a:gd name="T4" fmla="*/ 0 w 19"/>
                <a:gd name="T5" fmla="*/ 35 h 36"/>
                <a:gd name="T6" fmla="*/ 18 w 19"/>
                <a:gd name="T7" fmla="*/ 27 h 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"/>
                <a:gd name="T13" fmla="*/ 0 h 36"/>
                <a:gd name="T14" fmla="*/ 19 w 19"/>
                <a:gd name="T15" fmla="*/ 36 h 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" h="36">
                  <a:moveTo>
                    <a:pt x="18" y="27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18" y="27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6" name="Freeform 11"/>
            <p:cNvSpPr>
              <a:spLocks/>
            </p:cNvSpPr>
            <p:nvPr/>
          </p:nvSpPr>
          <p:spPr bwMode="auto">
            <a:xfrm>
              <a:off x="3823" y="1549"/>
              <a:ext cx="74" cy="88"/>
            </a:xfrm>
            <a:custGeom>
              <a:avLst/>
              <a:gdLst>
                <a:gd name="T0" fmla="*/ 41 w 74"/>
                <a:gd name="T1" fmla="*/ 18 h 88"/>
                <a:gd name="T2" fmla="*/ 41 w 74"/>
                <a:gd name="T3" fmla="*/ 16 h 88"/>
                <a:gd name="T4" fmla="*/ 41 w 74"/>
                <a:gd name="T5" fmla="*/ 14 h 88"/>
                <a:gd name="T6" fmla="*/ 41 w 74"/>
                <a:gd name="T7" fmla="*/ 12 h 88"/>
                <a:gd name="T8" fmla="*/ 42 w 74"/>
                <a:gd name="T9" fmla="*/ 10 h 88"/>
                <a:gd name="T10" fmla="*/ 43 w 74"/>
                <a:gd name="T11" fmla="*/ 9 h 88"/>
                <a:gd name="T12" fmla="*/ 45 w 74"/>
                <a:gd name="T13" fmla="*/ 8 h 88"/>
                <a:gd name="T14" fmla="*/ 50 w 74"/>
                <a:gd name="T15" fmla="*/ 7 h 88"/>
                <a:gd name="T16" fmla="*/ 54 w 74"/>
                <a:gd name="T17" fmla="*/ 7 h 88"/>
                <a:gd name="T18" fmla="*/ 57 w 74"/>
                <a:gd name="T19" fmla="*/ 8 h 88"/>
                <a:gd name="T20" fmla="*/ 60 w 74"/>
                <a:gd name="T21" fmla="*/ 10 h 88"/>
                <a:gd name="T22" fmla="*/ 64 w 74"/>
                <a:gd name="T23" fmla="*/ 13 h 88"/>
                <a:gd name="T24" fmla="*/ 67 w 74"/>
                <a:gd name="T25" fmla="*/ 15 h 88"/>
                <a:gd name="T26" fmla="*/ 70 w 74"/>
                <a:gd name="T27" fmla="*/ 18 h 88"/>
                <a:gd name="T28" fmla="*/ 73 w 74"/>
                <a:gd name="T29" fmla="*/ 21 h 88"/>
                <a:gd name="T30" fmla="*/ 64 w 74"/>
                <a:gd name="T31" fmla="*/ 0 h 88"/>
                <a:gd name="T32" fmla="*/ 0 w 74"/>
                <a:gd name="T33" fmla="*/ 34 h 88"/>
                <a:gd name="T34" fmla="*/ 4 w 74"/>
                <a:gd name="T35" fmla="*/ 32 h 88"/>
                <a:gd name="T36" fmla="*/ 5 w 74"/>
                <a:gd name="T37" fmla="*/ 29 h 88"/>
                <a:gd name="T38" fmla="*/ 6 w 74"/>
                <a:gd name="T39" fmla="*/ 26 h 88"/>
                <a:gd name="T40" fmla="*/ 9 w 74"/>
                <a:gd name="T41" fmla="*/ 23 h 88"/>
                <a:gd name="T42" fmla="*/ 11 w 74"/>
                <a:gd name="T43" fmla="*/ 20 h 88"/>
                <a:gd name="T44" fmla="*/ 15 w 74"/>
                <a:gd name="T45" fmla="*/ 18 h 88"/>
                <a:gd name="T46" fmla="*/ 18 w 74"/>
                <a:gd name="T47" fmla="*/ 15 h 88"/>
                <a:gd name="T48" fmla="*/ 21 w 74"/>
                <a:gd name="T49" fmla="*/ 14 h 88"/>
                <a:gd name="T50" fmla="*/ 24 w 74"/>
                <a:gd name="T51" fmla="*/ 13 h 88"/>
                <a:gd name="T52" fmla="*/ 27 w 74"/>
                <a:gd name="T53" fmla="*/ 13 h 88"/>
                <a:gd name="T54" fmla="*/ 29 w 74"/>
                <a:gd name="T55" fmla="*/ 14 h 88"/>
                <a:gd name="T56" fmla="*/ 30 w 74"/>
                <a:gd name="T57" fmla="*/ 16 h 88"/>
                <a:gd name="T58" fmla="*/ 30 w 74"/>
                <a:gd name="T59" fmla="*/ 20 h 88"/>
                <a:gd name="T60" fmla="*/ 30 w 74"/>
                <a:gd name="T61" fmla="*/ 22 h 88"/>
                <a:gd name="T62" fmla="*/ 41 w 74"/>
                <a:gd name="T63" fmla="*/ 66 h 88"/>
                <a:gd name="T64" fmla="*/ 42 w 74"/>
                <a:gd name="T65" fmla="*/ 71 h 88"/>
                <a:gd name="T66" fmla="*/ 42 w 74"/>
                <a:gd name="T67" fmla="*/ 75 h 88"/>
                <a:gd name="T68" fmla="*/ 43 w 74"/>
                <a:gd name="T69" fmla="*/ 78 h 88"/>
                <a:gd name="T70" fmla="*/ 42 w 74"/>
                <a:gd name="T71" fmla="*/ 80 h 88"/>
                <a:gd name="T72" fmla="*/ 41 w 74"/>
                <a:gd name="T73" fmla="*/ 80 h 88"/>
                <a:gd name="T74" fmla="*/ 39 w 74"/>
                <a:gd name="T75" fmla="*/ 81 h 88"/>
                <a:gd name="T76" fmla="*/ 36 w 74"/>
                <a:gd name="T77" fmla="*/ 82 h 88"/>
                <a:gd name="T78" fmla="*/ 33 w 74"/>
                <a:gd name="T79" fmla="*/ 82 h 88"/>
                <a:gd name="T80" fmla="*/ 66 w 74"/>
                <a:gd name="T81" fmla="*/ 80 h 88"/>
                <a:gd name="T82" fmla="*/ 62 w 74"/>
                <a:gd name="T83" fmla="*/ 78 h 88"/>
                <a:gd name="T84" fmla="*/ 59 w 74"/>
                <a:gd name="T85" fmla="*/ 78 h 88"/>
                <a:gd name="T86" fmla="*/ 57 w 74"/>
                <a:gd name="T87" fmla="*/ 78 h 88"/>
                <a:gd name="T88" fmla="*/ 56 w 74"/>
                <a:gd name="T89" fmla="*/ 77 h 88"/>
                <a:gd name="T90" fmla="*/ 55 w 74"/>
                <a:gd name="T91" fmla="*/ 76 h 88"/>
                <a:gd name="T92" fmla="*/ 54 w 74"/>
                <a:gd name="T93" fmla="*/ 73 h 88"/>
                <a:gd name="T94" fmla="*/ 53 w 74"/>
                <a:gd name="T95" fmla="*/ 70 h 88"/>
                <a:gd name="T96" fmla="*/ 51 w 74"/>
                <a:gd name="T97" fmla="*/ 66 h 88"/>
                <a:gd name="T98" fmla="*/ 41 w 74"/>
                <a:gd name="T99" fmla="*/ 21 h 8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74"/>
                <a:gd name="T151" fmla="*/ 0 h 88"/>
                <a:gd name="T152" fmla="*/ 74 w 74"/>
                <a:gd name="T153" fmla="*/ 88 h 8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74" h="88">
                  <a:moveTo>
                    <a:pt x="41" y="21"/>
                  </a:moveTo>
                  <a:lnTo>
                    <a:pt x="41" y="18"/>
                  </a:lnTo>
                  <a:lnTo>
                    <a:pt x="41" y="17"/>
                  </a:lnTo>
                  <a:lnTo>
                    <a:pt x="41" y="16"/>
                  </a:lnTo>
                  <a:lnTo>
                    <a:pt x="41" y="15"/>
                  </a:lnTo>
                  <a:lnTo>
                    <a:pt x="41" y="14"/>
                  </a:lnTo>
                  <a:lnTo>
                    <a:pt x="41" y="13"/>
                  </a:lnTo>
                  <a:lnTo>
                    <a:pt x="41" y="12"/>
                  </a:lnTo>
                  <a:lnTo>
                    <a:pt x="41" y="11"/>
                  </a:lnTo>
                  <a:lnTo>
                    <a:pt x="42" y="10"/>
                  </a:lnTo>
                  <a:lnTo>
                    <a:pt x="43" y="9"/>
                  </a:lnTo>
                  <a:lnTo>
                    <a:pt x="44" y="8"/>
                  </a:lnTo>
                  <a:lnTo>
                    <a:pt x="45" y="8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4" y="7"/>
                  </a:lnTo>
                  <a:lnTo>
                    <a:pt x="55" y="8"/>
                  </a:lnTo>
                  <a:lnTo>
                    <a:pt x="57" y="8"/>
                  </a:lnTo>
                  <a:lnTo>
                    <a:pt x="59" y="9"/>
                  </a:lnTo>
                  <a:lnTo>
                    <a:pt x="60" y="10"/>
                  </a:lnTo>
                  <a:lnTo>
                    <a:pt x="62" y="11"/>
                  </a:lnTo>
                  <a:lnTo>
                    <a:pt x="64" y="13"/>
                  </a:lnTo>
                  <a:lnTo>
                    <a:pt x="66" y="14"/>
                  </a:lnTo>
                  <a:lnTo>
                    <a:pt x="67" y="15"/>
                  </a:lnTo>
                  <a:lnTo>
                    <a:pt x="69" y="17"/>
                  </a:lnTo>
                  <a:lnTo>
                    <a:pt x="70" y="18"/>
                  </a:lnTo>
                  <a:lnTo>
                    <a:pt x="72" y="20"/>
                  </a:lnTo>
                  <a:lnTo>
                    <a:pt x="73" y="21"/>
                  </a:lnTo>
                  <a:lnTo>
                    <a:pt x="73" y="19"/>
                  </a:lnTo>
                  <a:lnTo>
                    <a:pt x="64" y="0"/>
                  </a:lnTo>
                  <a:lnTo>
                    <a:pt x="6" y="13"/>
                  </a:lnTo>
                  <a:lnTo>
                    <a:pt x="0" y="34"/>
                  </a:lnTo>
                  <a:lnTo>
                    <a:pt x="3" y="34"/>
                  </a:lnTo>
                  <a:lnTo>
                    <a:pt x="4" y="32"/>
                  </a:lnTo>
                  <a:lnTo>
                    <a:pt x="4" y="31"/>
                  </a:lnTo>
                  <a:lnTo>
                    <a:pt x="5" y="29"/>
                  </a:lnTo>
                  <a:lnTo>
                    <a:pt x="6" y="27"/>
                  </a:lnTo>
                  <a:lnTo>
                    <a:pt x="6" y="26"/>
                  </a:lnTo>
                  <a:lnTo>
                    <a:pt x="7" y="24"/>
                  </a:lnTo>
                  <a:lnTo>
                    <a:pt x="9" y="23"/>
                  </a:lnTo>
                  <a:lnTo>
                    <a:pt x="10" y="22"/>
                  </a:lnTo>
                  <a:lnTo>
                    <a:pt x="11" y="20"/>
                  </a:lnTo>
                  <a:lnTo>
                    <a:pt x="13" y="19"/>
                  </a:lnTo>
                  <a:lnTo>
                    <a:pt x="15" y="18"/>
                  </a:lnTo>
                  <a:lnTo>
                    <a:pt x="16" y="16"/>
                  </a:lnTo>
                  <a:lnTo>
                    <a:pt x="18" y="15"/>
                  </a:lnTo>
                  <a:lnTo>
                    <a:pt x="19" y="14"/>
                  </a:lnTo>
                  <a:lnTo>
                    <a:pt x="21" y="14"/>
                  </a:lnTo>
                  <a:lnTo>
                    <a:pt x="23" y="13"/>
                  </a:lnTo>
                  <a:lnTo>
                    <a:pt x="24" y="13"/>
                  </a:lnTo>
                  <a:lnTo>
                    <a:pt x="26" y="13"/>
                  </a:lnTo>
                  <a:lnTo>
                    <a:pt x="27" y="13"/>
                  </a:lnTo>
                  <a:lnTo>
                    <a:pt x="28" y="13"/>
                  </a:lnTo>
                  <a:lnTo>
                    <a:pt x="29" y="14"/>
                  </a:lnTo>
                  <a:lnTo>
                    <a:pt x="30" y="15"/>
                  </a:lnTo>
                  <a:lnTo>
                    <a:pt x="30" y="16"/>
                  </a:lnTo>
                  <a:lnTo>
                    <a:pt x="30" y="17"/>
                  </a:lnTo>
                  <a:lnTo>
                    <a:pt x="30" y="20"/>
                  </a:lnTo>
                  <a:lnTo>
                    <a:pt x="30" y="21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41" y="66"/>
                  </a:lnTo>
                  <a:lnTo>
                    <a:pt x="41" y="69"/>
                  </a:lnTo>
                  <a:lnTo>
                    <a:pt x="42" y="71"/>
                  </a:lnTo>
                  <a:lnTo>
                    <a:pt x="42" y="73"/>
                  </a:lnTo>
                  <a:lnTo>
                    <a:pt x="42" y="75"/>
                  </a:lnTo>
                  <a:lnTo>
                    <a:pt x="43" y="76"/>
                  </a:lnTo>
                  <a:lnTo>
                    <a:pt x="43" y="78"/>
                  </a:lnTo>
                  <a:lnTo>
                    <a:pt x="42" y="79"/>
                  </a:lnTo>
                  <a:lnTo>
                    <a:pt x="42" y="80"/>
                  </a:lnTo>
                  <a:lnTo>
                    <a:pt x="41" y="80"/>
                  </a:lnTo>
                  <a:lnTo>
                    <a:pt x="40" y="81"/>
                  </a:lnTo>
                  <a:lnTo>
                    <a:pt x="39" y="81"/>
                  </a:lnTo>
                  <a:lnTo>
                    <a:pt x="38" y="81"/>
                  </a:lnTo>
                  <a:lnTo>
                    <a:pt x="36" y="82"/>
                  </a:lnTo>
                  <a:lnTo>
                    <a:pt x="35" y="82"/>
                  </a:lnTo>
                  <a:lnTo>
                    <a:pt x="33" y="82"/>
                  </a:lnTo>
                  <a:lnTo>
                    <a:pt x="33" y="87"/>
                  </a:lnTo>
                  <a:lnTo>
                    <a:pt x="66" y="80"/>
                  </a:lnTo>
                  <a:lnTo>
                    <a:pt x="64" y="77"/>
                  </a:lnTo>
                  <a:lnTo>
                    <a:pt x="62" y="78"/>
                  </a:lnTo>
                  <a:lnTo>
                    <a:pt x="61" y="78"/>
                  </a:lnTo>
                  <a:lnTo>
                    <a:pt x="59" y="78"/>
                  </a:lnTo>
                  <a:lnTo>
                    <a:pt x="58" y="78"/>
                  </a:lnTo>
                  <a:lnTo>
                    <a:pt x="57" y="78"/>
                  </a:lnTo>
                  <a:lnTo>
                    <a:pt x="56" y="78"/>
                  </a:lnTo>
                  <a:lnTo>
                    <a:pt x="56" y="77"/>
                  </a:lnTo>
                  <a:lnTo>
                    <a:pt x="55" y="77"/>
                  </a:lnTo>
                  <a:lnTo>
                    <a:pt x="55" y="76"/>
                  </a:lnTo>
                  <a:lnTo>
                    <a:pt x="54" y="75"/>
                  </a:lnTo>
                  <a:lnTo>
                    <a:pt x="54" y="73"/>
                  </a:lnTo>
                  <a:lnTo>
                    <a:pt x="53" y="72"/>
                  </a:lnTo>
                  <a:lnTo>
                    <a:pt x="53" y="70"/>
                  </a:lnTo>
                  <a:lnTo>
                    <a:pt x="52" y="68"/>
                  </a:lnTo>
                  <a:lnTo>
                    <a:pt x="51" y="66"/>
                  </a:lnTo>
                  <a:lnTo>
                    <a:pt x="51" y="65"/>
                  </a:lnTo>
                  <a:lnTo>
                    <a:pt x="41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7" name="Freeform 12"/>
            <p:cNvSpPr>
              <a:spLocks/>
            </p:cNvSpPr>
            <p:nvPr/>
          </p:nvSpPr>
          <p:spPr bwMode="auto">
            <a:xfrm>
              <a:off x="4438" y="1822"/>
              <a:ext cx="90" cy="99"/>
            </a:xfrm>
            <a:custGeom>
              <a:avLst/>
              <a:gdLst>
                <a:gd name="T0" fmla="*/ 57 w 90"/>
                <a:gd name="T1" fmla="*/ 18 h 99"/>
                <a:gd name="T2" fmla="*/ 60 w 90"/>
                <a:gd name="T3" fmla="*/ 16 h 99"/>
                <a:gd name="T4" fmla="*/ 63 w 90"/>
                <a:gd name="T5" fmla="*/ 13 h 99"/>
                <a:gd name="T6" fmla="*/ 65 w 90"/>
                <a:gd name="T7" fmla="*/ 11 h 99"/>
                <a:gd name="T8" fmla="*/ 66 w 90"/>
                <a:gd name="T9" fmla="*/ 9 h 99"/>
                <a:gd name="T10" fmla="*/ 66 w 90"/>
                <a:gd name="T11" fmla="*/ 7 h 99"/>
                <a:gd name="T12" fmla="*/ 66 w 90"/>
                <a:gd name="T13" fmla="*/ 4 h 99"/>
                <a:gd name="T14" fmla="*/ 64 w 90"/>
                <a:gd name="T15" fmla="*/ 0 h 99"/>
                <a:gd name="T16" fmla="*/ 82 w 90"/>
                <a:gd name="T17" fmla="*/ 26 h 99"/>
                <a:gd name="T18" fmla="*/ 85 w 90"/>
                <a:gd name="T19" fmla="*/ 32 h 99"/>
                <a:gd name="T20" fmla="*/ 88 w 90"/>
                <a:gd name="T21" fmla="*/ 37 h 99"/>
                <a:gd name="T22" fmla="*/ 89 w 90"/>
                <a:gd name="T23" fmla="*/ 41 h 99"/>
                <a:gd name="T24" fmla="*/ 89 w 90"/>
                <a:gd name="T25" fmla="*/ 46 h 99"/>
                <a:gd name="T26" fmla="*/ 89 w 90"/>
                <a:gd name="T27" fmla="*/ 51 h 99"/>
                <a:gd name="T28" fmla="*/ 87 w 90"/>
                <a:gd name="T29" fmla="*/ 55 h 99"/>
                <a:gd name="T30" fmla="*/ 83 w 90"/>
                <a:gd name="T31" fmla="*/ 58 h 99"/>
                <a:gd name="T32" fmla="*/ 80 w 90"/>
                <a:gd name="T33" fmla="*/ 61 h 99"/>
                <a:gd name="T34" fmla="*/ 76 w 90"/>
                <a:gd name="T35" fmla="*/ 63 h 99"/>
                <a:gd name="T36" fmla="*/ 72 w 90"/>
                <a:gd name="T37" fmla="*/ 63 h 99"/>
                <a:gd name="T38" fmla="*/ 68 w 90"/>
                <a:gd name="T39" fmla="*/ 63 h 99"/>
                <a:gd name="T40" fmla="*/ 65 w 90"/>
                <a:gd name="T41" fmla="*/ 62 h 99"/>
                <a:gd name="T42" fmla="*/ 61 w 90"/>
                <a:gd name="T43" fmla="*/ 60 h 99"/>
                <a:gd name="T44" fmla="*/ 58 w 90"/>
                <a:gd name="T45" fmla="*/ 58 h 99"/>
                <a:gd name="T46" fmla="*/ 55 w 90"/>
                <a:gd name="T47" fmla="*/ 56 h 99"/>
                <a:gd name="T48" fmla="*/ 40 w 90"/>
                <a:gd name="T49" fmla="*/ 80 h 99"/>
                <a:gd name="T50" fmla="*/ 38 w 90"/>
                <a:gd name="T51" fmla="*/ 83 h 99"/>
                <a:gd name="T52" fmla="*/ 37 w 90"/>
                <a:gd name="T53" fmla="*/ 85 h 99"/>
                <a:gd name="T54" fmla="*/ 36 w 90"/>
                <a:gd name="T55" fmla="*/ 86 h 99"/>
                <a:gd name="T56" fmla="*/ 36 w 90"/>
                <a:gd name="T57" fmla="*/ 88 h 99"/>
                <a:gd name="T58" fmla="*/ 36 w 90"/>
                <a:gd name="T59" fmla="*/ 90 h 99"/>
                <a:gd name="T60" fmla="*/ 36 w 90"/>
                <a:gd name="T61" fmla="*/ 92 h 99"/>
                <a:gd name="T62" fmla="*/ 37 w 90"/>
                <a:gd name="T63" fmla="*/ 94 h 99"/>
                <a:gd name="T64" fmla="*/ 36 w 90"/>
                <a:gd name="T65" fmla="*/ 98 h 99"/>
                <a:gd name="T66" fmla="*/ 46 w 90"/>
                <a:gd name="T67" fmla="*/ 44 h 99"/>
                <a:gd name="T68" fmla="*/ 25 w 90"/>
                <a:gd name="T69" fmla="*/ 49 h 99"/>
                <a:gd name="T70" fmla="*/ 22 w 90"/>
                <a:gd name="T71" fmla="*/ 51 h 99"/>
                <a:gd name="T72" fmla="*/ 20 w 90"/>
                <a:gd name="T73" fmla="*/ 53 h 99"/>
                <a:gd name="T74" fmla="*/ 18 w 90"/>
                <a:gd name="T75" fmla="*/ 55 h 99"/>
                <a:gd name="T76" fmla="*/ 17 w 90"/>
                <a:gd name="T77" fmla="*/ 57 h 99"/>
                <a:gd name="T78" fmla="*/ 16 w 90"/>
                <a:gd name="T79" fmla="*/ 57 h 99"/>
                <a:gd name="T80" fmla="*/ 16 w 90"/>
                <a:gd name="T81" fmla="*/ 59 h 99"/>
                <a:gd name="T82" fmla="*/ 17 w 90"/>
                <a:gd name="T83" fmla="*/ 62 h 99"/>
                <a:gd name="T84" fmla="*/ 18 w 90"/>
                <a:gd name="T85" fmla="*/ 65 h 99"/>
                <a:gd name="T86" fmla="*/ 0 w 90"/>
                <a:gd name="T87" fmla="*/ 41 h 99"/>
                <a:gd name="T88" fmla="*/ 3 w 90"/>
                <a:gd name="T89" fmla="*/ 41 h 99"/>
                <a:gd name="T90" fmla="*/ 5 w 90"/>
                <a:gd name="T91" fmla="*/ 42 h 99"/>
                <a:gd name="T92" fmla="*/ 7 w 90"/>
                <a:gd name="T93" fmla="*/ 44 h 99"/>
                <a:gd name="T94" fmla="*/ 8 w 90"/>
                <a:gd name="T95" fmla="*/ 45 h 99"/>
                <a:gd name="T96" fmla="*/ 10 w 90"/>
                <a:gd name="T97" fmla="*/ 45 h 99"/>
                <a:gd name="T98" fmla="*/ 12 w 90"/>
                <a:gd name="T99" fmla="*/ 44 h 99"/>
                <a:gd name="T100" fmla="*/ 15 w 90"/>
                <a:gd name="T101" fmla="*/ 42 h 99"/>
                <a:gd name="T102" fmla="*/ 19 w 90"/>
                <a:gd name="T103" fmla="*/ 41 h 99"/>
                <a:gd name="T104" fmla="*/ 56 w 90"/>
                <a:gd name="T105" fmla="*/ 19 h 9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90"/>
                <a:gd name="T160" fmla="*/ 0 h 99"/>
                <a:gd name="T161" fmla="*/ 90 w 90"/>
                <a:gd name="T162" fmla="*/ 99 h 9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90" h="99">
                  <a:moveTo>
                    <a:pt x="56" y="19"/>
                  </a:moveTo>
                  <a:lnTo>
                    <a:pt x="57" y="18"/>
                  </a:lnTo>
                  <a:lnTo>
                    <a:pt x="59" y="17"/>
                  </a:lnTo>
                  <a:lnTo>
                    <a:pt x="60" y="16"/>
                  </a:lnTo>
                  <a:lnTo>
                    <a:pt x="62" y="14"/>
                  </a:lnTo>
                  <a:lnTo>
                    <a:pt x="63" y="13"/>
                  </a:lnTo>
                  <a:lnTo>
                    <a:pt x="64" y="12"/>
                  </a:lnTo>
                  <a:lnTo>
                    <a:pt x="65" y="11"/>
                  </a:lnTo>
                  <a:lnTo>
                    <a:pt x="66" y="10"/>
                  </a:lnTo>
                  <a:lnTo>
                    <a:pt x="66" y="9"/>
                  </a:lnTo>
                  <a:lnTo>
                    <a:pt x="66" y="8"/>
                  </a:lnTo>
                  <a:lnTo>
                    <a:pt x="66" y="7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5" y="2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82" y="26"/>
                  </a:lnTo>
                  <a:lnTo>
                    <a:pt x="83" y="28"/>
                  </a:lnTo>
                  <a:lnTo>
                    <a:pt x="85" y="32"/>
                  </a:lnTo>
                  <a:lnTo>
                    <a:pt x="86" y="35"/>
                  </a:lnTo>
                  <a:lnTo>
                    <a:pt x="88" y="37"/>
                  </a:lnTo>
                  <a:lnTo>
                    <a:pt x="88" y="40"/>
                  </a:lnTo>
                  <a:lnTo>
                    <a:pt x="89" y="41"/>
                  </a:lnTo>
                  <a:lnTo>
                    <a:pt x="89" y="44"/>
                  </a:lnTo>
                  <a:lnTo>
                    <a:pt x="89" y="46"/>
                  </a:lnTo>
                  <a:lnTo>
                    <a:pt x="89" y="48"/>
                  </a:lnTo>
                  <a:lnTo>
                    <a:pt x="89" y="51"/>
                  </a:lnTo>
                  <a:lnTo>
                    <a:pt x="88" y="53"/>
                  </a:lnTo>
                  <a:lnTo>
                    <a:pt x="87" y="55"/>
                  </a:lnTo>
                  <a:lnTo>
                    <a:pt x="85" y="57"/>
                  </a:lnTo>
                  <a:lnTo>
                    <a:pt x="83" y="58"/>
                  </a:lnTo>
                  <a:lnTo>
                    <a:pt x="82" y="59"/>
                  </a:lnTo>
                  <a:lnTo>
                    <a:pt x="80" y="61"/>
                  </a:lnTo>
                  <a:lnTo>
                    <a:pt x="78" y="62"/>
                  </a:lnTo>
                  <a:lnTo>
                    <a:pt x="76" y="63"/>
                  </a:lnTo>
                  <a:lnTo>
                    <a:pt x="74" y="63"/>
                  </a:lnTo>
                  <a:lnTo>
                    <a:pt x="72" y="63"/>
                  </a:lnTo>
                  <a:lnTo>
                    <a:pt x="70" y="63"/>
                  </a:lnTo>
                  <a:lnTo>
                    <a:pt x="68" y="63"/>
                  </a:lnTo>
                  <a:lnTo>
                    <a:pt x="67" y="63"/>
                  </a:lnTo>
                  <a:lnTo>
                    <a:pt x="65" y="62"/>
                  </a:lnTo>
                  <a:lnTo>
                    <a:pt x="63" y="61"/>
                  </a:lnTo>
                  <a:lnTo>
                    <a:pt x="61" y="60"/>
                  </a:lnTo>
                  <a:lnTo>
                    <a:pt x="60" y="59"/>
                  </a:lnTo>
                  <a:lnTo>
                    <a:pt x="58" y="58"/>
                  </a:lnTo>
                  <a:lnTo>
                    <a:pt x="56" y="57"/>
                  </a:lnTo>
                  <a:lnTo>
                    <a:pt x="55" y="56"/>
                  </a:lnTo>
                  <a:lnTo>
                    <a:pt x="53" y="55"/>
                  </a:lnTo>
                  <a:lnTo>
                    <a:pt x="40" y="80"/>
                  </a:lnTo>
                  <a:lnTo>
                    <a:pt x="38" y="82"/>
                  </a:lnTo>
                  <a:lnTo>
                    <a:pt x="38" y="83"/>
                  </a:lnTo>
                  <a:lnTo>
                    <a:pt x="37" y="84"/>
                  </a:lnTo>
                  <a:lnTo>
                    <a:pt x="37" y="85"/>
                  </a:lnTo>
                  <a:lnTo>
                    <a:pt x="37" y="86"/>
                  </a:lnTo>
                  <a:lnTo>
                    <a:pt x="36" y="86"/>
                  </a:lnTo>
                  <a:lnTo>
                    <a:pt x="36" y="87"/>
                  </a:lnTo>
                  <a:lnTo>
                    <a:pt x="36" y="88"/>
                  </a:lnTo>
                  <a:lnTo>
                    <a:pt x="36" y="89"/>
                  </a:lnTo>
                  <a:lnTo>
                    <a:pt x="36" y="90"/>
                  </a:lnTo>
                  <a:lnTo>
                    <a:pt x="36" y="92"/>
                  </a:lnTo>
                  <a:lnTo>
                    <a:pt x="37" y="93"/>
                  </a:lnTo>
                  <a:lnTo>
                    <a:pt x="37" y="94"/>
                  </a:lnTo>
                  <a:lnTo>
                    <a:pt x="38" y="96"/>
                  </a:lnTo>
                  <a:lnTo>
                    <a:pt x="36" y="98"/>
                  </a:lnTo>
                  <a:lnTo>
                    <a:pt x="25" y="83"/>
                  </a:lnTo>
                  <a:lnTo>
                    <a:pt x="46" y="44"/>
                  </a:lnTo>
                  <a:lnTo>
                    <a:pt x="43" y="39"/>
                  </a:lnTo>
                  <a:lnTo>
                    <a:pt x="25" y="49"/>
                  </a:lnTo>
                  <a:lnTo>
                    <a:pt x="23" y="50"/>
                  </a:lnTo>
                  <a:lnTo>
                    <a:pt x="22" y="51"/>
                  </a:lnTo>
                  <a:lnTo>
                    <a:pt x="21" y="52"/>
                  </a:lnTo>
                  <a:lnTo>
                    <a:pt x="20" y="53"/>
                  </a:lnTo>
                  <a:lnTo>
                    <a:pt x="19" y="54"/>
                  </a:lnTo>
                  <a:lnTo>
                    <a:pt x="18" y="55"/>
                  </a:lnTo>
                  <a:lnTo>
                    <a:pt x="17" y="56"/>
                  </a:lnTo>
                  <a:lnTo>
                    <a:pt x="17" y="57"/>
                  </a:lnTo>
                  <a:lnTo>
                    <a:pt x="16" y="57"/>
                  </a:lnTo>
                  <a:lnTo>
                    <a:pt x="16" y="58"/>
                  </a:lnTo>
                  <a:lnTo>
                    <a:pt x="16" y="59"/>
                  </a:lnTo>
                  <a:lnTo>
                    <a:pt x="17" y="61"/>
                  </a:lnTo>
                  <a:lnTo>
                    <a:pt x="17" y="62"/>
                  </a:lnTo>
                  <a:lnTo>
                    <a:pt x="17" y="63"/>
                  </a:lnTo>
                  <a:lnTo>
                    <a:pt x="18" y="65"/>
                  </a:lnTo>
                  <a:lnTo>
                    <a:pt x="15" y="68"/>
                  </a:lnTo>
                  <a:lnTo>
                    <a:pt x="0" y="41"/>
                  </a:lnTo>
                  <a:lnTo>
                    <a:pt x="2" y="39"/>
                  </a:lnTo>
                  <a:lnTo>
                    <a:pt x="3" y="41"/>
                  </a:lnTo>
                  <a:lnTo>
                    <a:pt x="4" y="41"/>
                  </a:lnTo>
                  <a:lnTo>
                    <a:pt x="5" y="42"/>
                  </a:lnTo>
                  <a:lnTo>
                    <a:pt x="6" y="43"/>
                  </a:lnTo>
                  <a:lnTo>
                    <a:pt x="7" y="44"/>
                  </a:lnTo>
                  <a:lnTo>
                    <a:pt x="8" y="45"/>
                  </a:lnTo>
                  <a:lnTo>
                    <a:pt x="9" y="45"/>
                  </a:lnTo>
                  <a:lnTo>
                    <a:pt x="10" y="45"/>
                  </a:lnTo>
                  <a:lnTo>
                    <a:pt x="11" y="44"/>
                  </a:lnTo>
                  <a:lnTo>
                    <a:pt x="12" y="44"/>
                  </a:lnTo>
                  <a:lnTo>
                    <a:pt x="14" y="43"/>
                  </a:lnTo>
                  <a:lnTo>
                    <a:pt x="15" y="42"/>
                  </a:lnTo>
                  <a:lnTo>
                    <a:pt x="17" y="41"/>
                  </a:lnTo>
                  <a:lnTo>
                    <a:pt x="19" y="41"/>
                  </a:lnTo>
                  <a:lnTo>
                    <a:pt x="21" y="39"/>
                  </a:lnTo>
                  <a:lnTo>
                    <a:pt x="56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8" name="Freeform 13"/>
            <p:cNvSpPr>
              <a:spLocks/>
            </p:cNvSpPr>
            <p:nvPr/>
          </p:nvSpPr>
          <p:spPr bwMode="auto">
            <a:xfrm>
              <a:off x="4487" y="1844"/>
              <a:ext cx="34" cy="30"/>
            </a:xfrm>
            <a:custGeom>
              <a:avLst/>
              <a:gdLst>
                <a:gd name="T0" fmla="*/ 0 w 34"/>
                <a:gd name="T1" fmla="*/ 14 h 30"/>
                <a:gd name="T2" fmla="*/ 3 w 34"/>
                <a:gd name="T3" fmla="*/ 18 h 30"/>
                <a:gd name="T4" fmla="*/ 3 w 34"/>
                <a:gd name="T5" fmla="*/ 20 h 30"/>
                <a:gd name="T6" fmla="*/ 5 w 34"/>
                <a:gd name="T7" fmla="*/ 22 h 30"/>
                <a:gd name="T8" fmla="*/ 7 w 34"/>
                <a:gd name="T9" fmla="*/ 23 h 30"/>
                <a:gd name="T10" fmla="*/ 8 w 34"/>
                <a:gd name="T11" fmla="*/ 24 h 30"/>
                <a:gd name="T12" fmla="*/ 9 w 34"/>
                <a:gd name="T13" fmla="*/ 26 h 30"/>
                <a:gd name="T14" fmla="*/ 10 w 34"/>
                <a:gd name="T15" fmla="*/ 27 h 30"/>
                <a:gd name="T16" fmla="*/ 12 w 34"/>
                <a:gd name="T17" fmla="*/ 27 h 30"/>
                <a:gd name="T18" fmla="*/ 14 w 34"/>
                <a:gd name="T19" fmla="*/ 28 h 30"/>
                <a:gd name="T20" fmla="*/ 15 w 34"/>
                <a:gd name="T21" fmla="*/ 28 h 30"/>
                <a:gd name="T22" fmla="*/ 17 w 34"/>
                <a:gd name="T23" fmla="*/ 29 h 30"/>
                <a:gd name="T24" fmla="*/ 19 w 34"/>
                <a:gd name="T25" fmla="*/ 29 h 30"/>
                <a:gd name="T26" fmla="*/ 20 w 34"/>
                <a:gd name="T27" fmla="*/ 29 h 30"/>
                <a:gd name="T28" fmla="*/ 22 w 34"/>
                <a:gd name="T29" fmla="*/ 29 h 30"/>
                <a:gd name="T30" fmla="*/ 24 w 34"/>
                <a:gd name="T31" fmla="*/ 28 h 30"/>
                <a:gd name="T32" fmla="*/ 25 w 34"/>
                <a:gd name="T33" fmla="*/ 27 h 30"/>
                <a:gd name="T34" fmla="*/ 27 w 34"/>
                <a:gd name="T35" fmla="*/ 27 h 30"/>
                <a:gd name="T36" fmla="*/ 29 w 34"/>
                <a:gd name="T37" fmla="*/ 25 h 30"/>
                <a:gd name="T38" fmla="*/ 30 w 34"/>
                <a:gd name="T39" fmla="*/ 23 h 30"/>
                <a:gd name="T40" fmla="*/ 30 w 34"/>
                <a:gd name="T41" fmla="*/ 22 h 30"/>
                <a:gd name="T42" fmla="*/ 31 w 34"/>
                <a:gd name="T43" fmla="*/ 21 h 30"/>
                <a:gd name="T44" fmla="*/ 32 w 34"/>
                <a:gd name="T45" fmla="*/ 19 h 30"/>
                <a:gd name="T46" fmla="*/ 32 w 34"/>
                <a:gd name="T47" fmla="*/ 17 h 30"/>
                <a:gd name="T48" fmla="*/ 33 w 34"/>
                <a:gd name="T49" fmla="*/ 16 h 30"/>
                <a:gd name="T50" fmla="*/ 33 w 34"/>
                <a:gd name="T51" fmla="*/ 15 h 30"/>
                <a:gd name="T52" fmla="*/ 33 w 34"/>
                <a:gd name="T53" fmla="*/ 13 h 30"/>
                <a:gd name="T54" fmla="*/ 33 w 34"/>
                <a:gd name="T55" fmla="*/ 12 h 30"/>
                <a:gd name="T56" fmla="*/ 32 w 34"/>
                <a:gd name="T57" fmla="*/ 10 h 30"/>
                <a:gd name="T58" fmla="*/ 32 w 34"/>
                <a:gd name="T59" fmla="*/ 9 h 30"/>
                <a:gd name="T60" fmla="*/ 31 w 34"/>
                <a:gd name="T61" fmla="*/ 7 h 30"/>
                <a:gd name="T62" fmla="*/ 30 w 34"/>
                <a:gd name="T63" fmla="*/ 6 h 30"/>
                <a:gd name="T64" fmla="*/ 30 w 34"/>
                <a:gd name="T65" fmla="*/ 5 h 30"/>
                <a:gd name="T66" fmla="*/ 29 w 34"/>
                <a:gd name="T67" fmla="*/ 3 h 30"/>
                <a:gd name="T68" fmla="*/ 28 w 34"/>
                <a:gd name="T69" fmla="*/ 2 h 30"/>
                <a:gd name="T70" fmla="*/ 28 w 34"/>
                <a:gd name="T71" fmla="*/ 2 h 30"/>
                <a:gd name="T72" fmla="*/ 27 w 34"/>
                <a:gd name="T73" fmla="*/ 2 h 30"/>
                <a:gd name="T74" fmla="*/ 26 w 34"/>
                <a:gd name="T75" fmla="*/ 1 h 30"/>
                <a:gd name="T76" fmla="*/ 25 w 34"/>
                <a:gd name="T77" fmla="*/ 1 h 30"/>
                <a:gd name="T78" fmla="*/ 25 w 34"/>
                <a:gd name="T79" fmla="*/ 0 h 30"/>
                <a:gd name="T80" fmla="*/ 24 w 34"/>
                <a:gd name="T81" fmla="*/ 0 h 30"/>
                <a:gd name="T82" fmla="*/ 23 w 34"/>
                <a:gd name="T83" fmla="*/ 0 h 30"/>
                <a:gd name="T84" fmla="*/ 22 w 34"/>
                <a:gd name="T85" fmla="*/ 1 h 30"/>
                <a:gd name="T86" fmla="*/ 21 w 34"/>
                <a:gd name="T87" fmla="*/ 1 h 30"/>
                <a:gd name="T88" fmla="*/ 20 w 34"/>
                <a:gd name="T89" fmla="*/ 1 h 30"/>
                <a:gd name="T90" fmla="*/ 19 w 34"/>
                <a:gd name="T91" fmla="*/ 2 h 30"/>
                <a:gd name="T92" fmla="*/ 19 w 34"/>
                <a:gd name="T93" fmla="*/ 2 h 30"/>
                <a:gd name="T94" fmla="*/ 17 w 34"/>
                <a:gd name="T95" fmla="*/ 2 h 30"/>
                <a:gd name="T96" fmla="*/ 16 w 34"/>
                <a:gd name="T97" fmla="*/ 2 h 30"/>
                <a:gd name="T98" fmla="*/ 0 w 34"/>
                <a:gd name="T99" fmla="*/ 14 h 3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4"/>
                <a:gd name="T151" fmla="*/ 0 h 30"/>
                <a:gd name="T152" fmla="*/ 34 w 34"/>
                <a:gd name="T153" fmla="*/ 30 h 3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4" h="30">
                  <a:moveTo>
                    <a:pt x="0" y="14"/>
                  </a:moveTo>
                  <a:lnTo>
                    <a:pt x="3" y="18"/>
                  </a:lnTo>
                  <a:lnTo>
                    <a:pt x="3" y="20"/>
                  </a:lnTo>
                  <a:lnTo>
                    <a:pt x="5" y="22"/>
                  </a:lnTo>
                  <a:lnTo>
                    <a:pt x="7" y="23"/>
                  </a:lnTo>
                  <a:lnTo>
                    <a:pt x="8" y="24"/>
                  </a:lnTo>
                  <a:lnTo>
                    <a:pt x="9" y="26"/>
                  </a:lnTo>
                  <a:lnTo>
                    <a:pt x="10" y="27"/>
                  </a:lnTo>
                  <a:lnTo>
                    <a:pt x="12" y="27"/>
                  </a:lnTo>
                  <a:lnTo>
                    <a:pt x="14" y="28"/>
                  </a:lnTo>
                  <a:lnTo>
                    <a:pt x="15" y="28"/>
                  </a:lnTo>
                  <a:lnTo>
                    <a:pt x="17" y="29"/>
                  </a:lnTo>
                  <a:lnTo>
                    <a:pt x="19" y="29"/>
                  </a:lnTo>
                  <a:lnTo>
                    <a:pt x="20" y="29"/>
                  </a:lnTo>
                  <a:lnTo>
                    <a:pt x="22" y="29"/>
                  </a:lnTo>
                  <a:lnTo>
                    <a:pt x="24" y="28"/>
                  </a:lnTo>
                  <a:lnTo>
                    <a:pt x="25" y="27"/>
                  </a:lnTo>
                  <a:lnTo>
                    <a:pt x="27" y="27"/>
                  </a:lnTo>
                  <a:lnTo>
                    <a:pt x="29" y="25"/>
                  </a:lnTo>
                  <a:lnTo>
                    <a:pt x="30" y="23"/>
                  </a:lnTo>
                  <a:lnTo>
                    <a:pt x="30" y="22"/>
                  </a:lnTo>
                  <a:lnTo>
                    <a:pt x="31" y="21"/>
                  </a:lnTo>
                  <a:lnTo>
                    <a:pt x="32" y="19"/>
                  </a:lnTo>
                  <a:lnTo>
                    <a:pt x="32" y="17"/>
                  </a:lnTo>
                  <a:lnTo>
                    <a:pt x="33" y="16"/>
                  </a:lnTo>
                  <a:lnTo>
                    <a:pt x="33" y="15"/>
                  </a:lnTo>
                  <a:lnTo>
                    <a:pt x="33" y="13"/>
                  </a:lnTo>
                  <a:lnTo>
                    <a:pt x="33" y="12"/>
                  </a:lnTo>
                  <a:lnTo>
                    <a:pt x="32" y="10"/>
                  </a:lnTo>
                  <a:lnTo>
                    <a:pt x="32" y="9"/>
                  </a:lnTo>
                  <a:lnTo>
                    <a:pt x="31" y="7"/>
                  </a:lnTo>
                  <a:lnTo>
                    <a:pt x="30" y="6"/>
                  </a:lnTo>
                  <a:lnTo>
                    <a:pt x="30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7" y="2"/>
                  </a:lnTo>
                  <a:lnTo>
                    <a:pt x="26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9" y="2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0" y="14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9" name="Freeform 14"/>
            <p:cNvSpPr>
              <a:spLocks/>
            </p:cNvSpPr>
            <p:nvPr/>
          </p:nvSpPr>
          <p:spPr bwMode="auto">
            <a:xfrm>
              <a:off x="3509" y="1716"/>
              <a:ext cx="90" cy="93"/>
            </a:xfrm>
            <a:custGeom>
              <a:avLst/>
              <a:gdLst>
                <a:gd name="T0" fmla="*/ 17 w 90"/>
                <a:gd name="T1" fmla="*/ 39 h 93"/>
                <a:gd name="T2" fmla="*/ 14 w 90"/>
                <a:gd name="T3" fmla="*/ 38 h 93"/>
                <a:gd name="T4" fmla="*/ 12 w 90"/>
                <a:gd name="T5" fmla="*/ 36 h 93"/>
                <a:gd name="T6" fmla="*/ 10 w 90"/>
                <a:gd name="T7" fmla="*/ 35 h 93"/>
                <a:gd name="T8" fmla="*/ 8 w 90"/>
                <a:gd name="T9" fmla="*/ 34 h 93"/>
                <a:gd name="T10" fmla="*/ 7 w 90"/>
                <a:gd name="T11" fmla="*/ 35 h 93"/>
                <a:gd name="T12" fmla="*/ 5 w 90"/>
                <a:gd name="T13" fmla="*/ 36 h 93"/>
                <a:gd name="T14" fmla="*/ 3 w 90"/>
                <a:gd name="T15" fmla="*/ 38 h 93"/>
                <a:gd name="T16" fmla="*/ 21 w 90"/>
                <a:gd name="T17" fmla="*/ 15 h 93"/>
                <a:gd name="T18" fmla="*/ 22 w 90"/>
                <a:gd name="T19" fmla="*/ 12 h 93"/>
                <a:gd name="T20" fmla="*/ 26 w 90"/>
                <a:gd name="T21" fmla="*/ 9 h 93"/>
                <a:gd name="T22" fmla="*/ 29 w 90"/>
                <a:gd name="T23" fmla="*/ 7 h 93"/>
                <a:gd name="T24" fmla="*/ 32 w 90"/>
                <a:gd name="T25" fmla="*/ 5 h 93"/>
                <a:gd name="T26" fmla="*/ 36 w 90"/>
                <a:gd name="T27" fmla="*/ 3 h 93"/>
                <a:gd name="T28" fmla="*/ 39 w 90"/>
                <a:gd name="T29" fmla="*/ 2 h 93"/>
                <a:gd name="T30" fmla="*/ 44 w 90"/>
                <a:gd name="T31" fmla="*/ 1 h 93"/>
                <a:gd name="T32" fmla="*/ 49 w 90"/>
                <a:gd name="T33" fmla="*/ 0 h 93"/>
                <a:gd name="T34" fmla="*/ 53 w 90"/>
                <a:gd name="T35" fmla="*/ 1 h 93"/>
                <a:gd name="T36" fmla="*/ 57 w 90"/>
                <a:gd name="T37" fmla="*/ 2 h 93"/>
                <a:gd name="T38" fmla="*/ 62 w 90"/>
                <a:gd name="T39" fmla="*/ 3 h 93"/>
                <a:gd name="T40" fmla="*/ 66 w 90"/>
                <a:gd name="T41" fmla="*/ 5 h 93"/>
                <a:gd name="T42" fmla="*/ 69 w 90"/>
                <a:gd name="T43" fmla="*/ 7 h 93"/>
                <a:gd name="T44" fmla="*/ 72 w 90"/>
                <a:gd name="T45" fmla="*/ 8 h 93"/>
                <a:gd name="T46" fmla="*/ 76 w 90"/>
                <a:gd name="T47" fmla="*/ 11 h 93"/>
                <a:gd name="T48" fmla="*/ 81 w 90"/>
                <a:gd name="T49" fmla="*/ 16 h 93"/>
                <a:gd name="T50" fmla="*/ 85 w 90"/>
                <a:gd name="T51" fmla="*/ 23 h 93"/>
                <a:gd name="T52" fmla="*/ 88 w 90"/>
                <a:gd name="T53" fmla="*/ 31 h 93"/>
                <a:gd name="T54" fmla="*/ 89 w 90"/>
                <a:gd name="T55" fmla="*/ 38 h 93"/>
                <a:gd name="T56" fmla="*/ 89 w 90"/>
                <a:gd name="T57" fmla="*/ 46 h 93"/>
                <a:gd name="T58" fmla="*/ 86 w 90"/>
                <a:gd name="T59" fmla="*/ 54 h 93"/>
                <a:gd name="T60" fmla="*/ 82 w 90"/>
                <a:gd name="T61" fmla="*/ 61 h 93"/>
                <a:gd name="T62" fmla="*/ 78 w 90"/>
                <a:gd name="T63" fmla="*/ 69 h 93"/>
                <a:gd name="T64" fmla="*/ 54 w 90"/>
                <a:gd name="T65" fmla="*/ 92 h 93"/>
                <a:gd name="T66" fmla="*/ 52 w 90"/>
                <a:gd name="T67" fmla="*/ 88 h 93"/>
                <a:gd name="T68" fmla="*/ 53 w 90"/>
                <a:gd name="T69" fmla="*/ 85 h 93"/>
                <a:gd name="T70" fmla="*/ 54 w 90"/>
                <a:gd name="T71" fmla="*/ 84 h 93"/>
                <a:gd name="T72" fmla="*/ 55 w 90"/>
                <a:gd name="T73" fmla="*/ 82 h 93"/>
                <a:gd name="T74" fmla="*/ 54 w 90"/>
                <a:gd name="T75" fmla="*/ 80 h 93"/>
                <a:gd name="T76" fmla="*/ 53 w 90"/>
                <a:gd name="T77" fmla="*/ 78 h 93"/>
                <a:gd name="T78" fmla="*/ 52 w 90"/>
                <a:gd name="T79" fmla="*/ 76 h 93"/>
                <a:gd name="T80" fmla="*/ 51 w 90"/>
                <a:gd name="T81" fmla="*/ 73 h 93"/>
                <a:gd name="T82" fmla="*/ 18 w 90"/>
                <a:gd name="T83" fmla="*/ 41 h 9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0"/>
                <a:gd name="T127" fmla="*/ 0 h 93"/>
                <a:gd name="T128" fmla="*/ 90 w 90"/>
                <a:gd name="T129" fmla="*/ 93 h 9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0" h="93">
                  <a:moveTo>
                    <a:pt x="18" y="41"/>
                  </a:moveTo>
                  <a:lnTo>
                    <a:pt x="17" y="39"/>
                  </a:lnTo>
                  <a:lnTo>
                    <a:pt x="16" y="38"/>
                  </a:lnTo>
                  <a:lnTo>
                    <a:pt x="14" y="38"/>
                  </a:lnTo>
                  <a:lnTo>
                    <a:pt x="13" y="37"/>
                  </a:lnTo>
                  <a:lnTo>
                    <a:pt x="12" y="36"/>
                  </a:lnTo>
                  <a:lnTo>
                    <a:pt x="11" y="35"/>
                  </a:lnTo>
                  <a:lnTo>
                    <a:pt x="10" y="35"/>
                  </a:lnTo>
                  <a:lnTo>
                    <a:pt x="9" y="34"/>
                  </a:lnTo>
                  <a:lnTo>
                    <a:pt x="8" y="34"/>
                  </a:lnTo>
                  <a:lnTo>
                    <a:pt x="7" y="34"/>
                  </a:lnTo>
                  <a:lnTo>
                    <a:pt x="7" y="35"/>
                  </a:lnTo>
                  <a:lnTo>
                    <a:pt x="6" y="35"/>
                  </a:lnTo>
                  <a:lnTo>
                    <a:pt x="5" y="36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0" y="36"/>
                  </a:lnTo>
                  <a:lnTo>
                    <a:pt x="21" y="15"/>
                  </a:lnTo>
                  <a:lnTo>
                    <a:pt x="22" y="14"/>
                  </a:lnTo>
                  <a:lnTo>
                    <a:pt x="22" y="12"/>
                  </a:lnTo>
                  <a:lnTo>
                    <a:pt x="25" y="10"/>
                  </a:lnTo>
                  <a:lnTo>
                    <a:pt x="26" y="9"/>
                  </a:lnTo>
                  <a:lnTo>
                    <a:pt x="27" y="8"/>
                  </a:lnTo>
                  <a:lnTo>
                    <a:pt x="29" y="7"/>
                  </a:lnTo>
                  <a:lnTo>
                    <a:pt x="31" y="6"/>
                  </a:lnTo>
                  <a:lnTo>
                    <a:pt x="32" y="5"/>
                  </a:lnTo>
                  <a:lnTo>
                    <a:pt x="34" y="4"/>
                  </a:lnTo>
                  <a:lnTo>
                    <a:pt x="36" y="3"/>
                  </a:lnTo>
                  <a:lnTo>
                    <a:pt x="37" y="3"/>
                  </a:lnTo>
                  <a:lnTo>
                    <a:pt x="39" y="2"/>
                  </a:lnTo>
                  <a:lnTo>
                    <a:pt x="41" y="1"/>
                  </a:lnTo>
                  <a:lnTo>
                    <a:pt x="44" y="1"/>
                  </a:lnTo>
                  <a:lnTo>
                    <a:pt x="46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3" y="1"/>
                  </a:lnTo>
                  <a:lnTo>
                    <a:pt x="55" y="1"/>
                  </a:lnTo>
                  <a:lnTo>
                    <a:pt x="57" y="2"/>
                  </a:lnTo>
                  <a:lnTo>
                    <a:pt x="60" y="2"/>
                  </a:lnTo>
                  <a:lnTo>
                    <a:pt x="62" y="3"/>
                  </a:lnTo>
                  <a:lnTo>
                    <a:pt x="64" y="4"/>
                  </a:lnTo>
                  <a:lnTo>
                    <a:pt x="66" y="5"/>
                  </a:lnTo>
                  <a:lnTo>
                    <a:pt x="67" y="6"/>
                  </a:lnTo>
                  <a:lnTo>
                    <a:pt x="69" y="7"/>
                  </a:lnTo>
                  <a:lnTo>
                    <a:pt x="71" y="8"/>
                  </a:lnTo>
                  <a:lnTo>
                    <a:pt x="72" y="8"/>
                  </a:lnTo>
                  <a:lnTo>
                    <a:pt x="74" y="10"/>
                  </a:lnTo>
                  <a:lnTo>
                    <a:pt x="76" y="11"/>
                  </a:lnTo>
                  <a:lnTo>
                    <a:pt x="77" y="13"/>
                  </a:lnTo>
                  <a:lnTo>
                    <a:pt x="81" y="16"/>
                  </a:lnTo>
                  <a:lnTo>
                    <a:pt x="82" y="20"/>
                  </a:lnTo>
                  <a:lnTo>
                    <a:pt x="85" y="23"/>
                  </a:lnTo>
                  <a:lnTo>
                    <a:pt x="86" y="27"/>
                  </a:lnTo>
                  <a:lnTo>
                    <a:pt x="88" y="31"/>
                  </a:lnTo>
                  <a:lnTo>
                    <a:pt x="89" y="35"/>
                  </a:lnTo>
                  <a:lnTo>
                    <a:pt x="89" y="38"/>
                  </a:lnTo>
                  <a:lnTo>
                    <a:pt x="89" y="42"/>
                  </a:lnTo>
                  <a:lnTo>
                    <a:pt x="89" y="46"/>
                  </a:lnTo>
                  <a:lnTo>
                    <a:pt x="88" y="50"/>
                  </a:lnTo>
                  <a:lnTo>
                    <a:pt x="86" y="54"/>
                  </a:lnTo>
                  <a:lnTo>
                    <a:pt x="85" y="57"/>
                  </a:lnTo>
                  <a:lnTo>
                    <a:pt x="82" y="61"/>
                  </a:lnTo>
                  <a:lnTo>
                    <a:pt x="81" y="65"/>
                  </a:lnTo>
                  <a:lnTo>
                    <a:pt x="78" y="69"/>
                  </a:lnTo>
                  <a:lnTo>
                    <a:pt x="74" y="71"/>
                  </a:lnTo>
                  <a:lnTo>
                    <a:pt x="54" y="92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3" y="87"/>
                  </a:lnTo>
                  <a:lnTo>
                    <a:pt x="53" y="85"/>
                  </a:lnTo>
                  <a:lnTo>
                    <a:pt x="54" y="84"/>
                  </a:lnTo>
                  <a:lnTo>
                    <a:pt x="55" y="83"/>
                  </a:lnTo>
                  <a:lnTo>
                    <a:pt x="55" y="82"/>
                  </a:lnTo>
                  <a:lnTo>
                    <a:pt x="55" y="81"/>
                  </a:lnTo>
                  <a:lnTo>
                    <a:pt x="54" y="80"/>
                  </a:lnTo>
                  <a:lnTo>
                    <a:pt x="54" y="79"/>
                  </a:lnTo>
                  <a:lnTo>
                    <a:pt x="53" y="78"/>
                  </a:lnTo>
                  <a:lnTo>
                    <a:pt x="53" y="77"/>
                  </a:lnTo>
                  <a:lnTo>
                    <a:pt x="52" y="76"/>
                  </a:lnTo>
                  <a:lnTo>
                    <a:pt x="52" y="74"/>
                  </a:lnTo>
                  <a:lnTo>
                    <a:pt x="51" y="73"/>
                  </a:lnTo>
                  <a:lnTo>
                    <a:pt x="49" y="71"/>
                  </a:lnTo>
                  <a:lnTo>
                    <a:pt x="18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0" name="Freeform 15"/>
            <p:cNvSpPr>
              <a:spLocks/>
            </p:cNvSpPr>
            <p:nvPr/>
          </p:nvSpPr>
          <p:spPr bwMode="auto">
            <a:xfrm>
              <a:off x="3530" y="1723"/>
              <a:ext cx="63" cy="64"/>
            </a:xfrm>
            <a:custGeom>
              <a:avLst/>
              <a:gdLst>
                <a:gd name="T0" fmla="*/ 37 w 63"/>
                <a:gd name="T1" fmla="*/ 58 h 64"/>
                <a:gd name="T2" fmla="*/ 39 w 63"/>
                <a:gd name="T3" fmla="*/ 59 h 64"/>
                <a:gd name="T4" fmla="*/ 42 w 63"/>
                <a:gd name="T5" fmla="*/ 61 h 64"/>
                <a:gd name="T6" fmla="*/ 44 w 63"/>
                <a:gd name="T7" fmla="*/ 63 h 64"/>
                <a:gd name="T8" fmla="*/ 46 w 63"/>
                <a:gd name="T9" fmla="*/ 63 h 64"/>
                <a:gd name="T10" fmla="*/ 47 w 63"/>
                <a:gd name="T11" fmla="*/ 63 h 64"/>
                <a:gd name="T12" fmla="*/ 49 w 63"/>
                <a:gd name="T13" fmla="*/ 62 h 64"/>
                <a:gd name="T14" fmla="*/ 52 w 63"/>
                <a:gd name="T15" fmla="*/ 59 h 64"/>
                <a:gd name="T16" fmla="*/ 56 w 63"/>
                <a:gd name="T17" fmla="*/ 56 h 64"/>
                <a:gd name="T18" fmla="*/ 59 w 63"/>
                <a:gd name="T19" fmla="*/ 50 h 64"/>
                <a:gd name="T20" fmla="*/ 61 w 63"/>
                <a:gd name="T21" fmla="*/ 45 h 64"/>
                <a:gd name="T22" fmla="*/ 61 w 63"/>
                <a:gd name="T23" fmla="*/ 38 h 64"/>
                <a:gd name="T24" fmla="*/ 60 w 63"/>
                <a:gd name="T25" fmla="*/ 33 h 64"/>
                <a:gd name="T26" fmla="*/ 58 w 63"/>
                <a:gd name="T27" fmla="*/ 27 h 64"/>
                <a:gd name="T28" fmla="*/ 55 w 63"/>
                <a:gd name="T29" fmla="*/ 22 h 64"/>
                <a:gd name="T30" fmla="*/ 50 w 63"/>
                <a:gd name="T31" fmla="*/ 16 h 64"/>
                <a:gd name="T32" fmla="*/ 46 w 63"/>
                <a:gd name="T33" fmla="*/ 11 h 64"/>
                <a:gd name="T34" fmla="*/ 41 w 63"/>
                <a:gd name="T35" fmla="*/ 7 h 64"/>
                <a:gd name="T36" fmla="*/ 36 w 63"/>
                <a:gd name="T37" fmla="*/ 4 h 64"/>
                <a:gd name="T38" fmla="*/ 31 w 63"/>
                <a:gd name="T39" fmla="*/ 2 h 64"/>
                <a:gd name="T40" fmla="*/ 25 w 63"/>
                <a:gd name="T41" fmla="*/ 0 h 64"/>
                <a:gd name="T42" fmla="*/ 19 w 63"/>
                <a:gd name="T43" fmla="*/ 1 h 64"/>
                <a:gd name="T44" fmla="*/ 13 w 63"/>
                <a:gd name="T45" fmla="*/ 3 h 64"/>
                <a:gd name="T46" fmla="*/ 6 w 63"/>
                <a:gd name="T47" fmla="*/ 6 h 64"/>
                <a:gd name="T48" fmla="*/ 3 w 63"/>
                <a:gd name="T49" fmla="*/ 10 h 64"/>
                <a:gd name="T50" fmla="*/ 1 w 63"/>
                <a:gd name="T51" fmla="*/ 13 h 64"/>
                <a:gd name="T52" fmla="*/ 0 w 63"/>
                <a:gd name="T53" fmla="*/ 15 h 64"/>
                <a:gd name="T54" fmla="*/ 0 w 63"/>
                <a:gd name="T55" fmla="*/ 16 h 64"/>
                <a:gd name="T56" fmla="*/ 0 w 63"/>
                <a:gd name="T57" fmla="*/ 18 h 64"/>
                <a:gd name="T58" fmla="*/ 1 w 63"/>
                <a:gd name="T59" fmla="*/ 20 h 64"/>
                <a:gd name="T60" fmla="*/ 3 w 63"/>
                <a:gd name="T61" fmla="*/ 22 h 64"/>
                <a:gd name="T62" fmla="*/ 5 w 63"/>
                <a:gd name="T63" fmla="*/ 25 h 64"/>
                <a:gd name="T64" fmla="*/ 36 w 63"/>
                <a:gd name="T65" fmla="*/ 56 h 6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3"/>
                <a:gd name="T100" fmla="*/ 0 h 64"/>
                <a:gd name="T101" fmla="*/ 63 w 63"/>
                <a:gd name="T102" fmla="*/ 64 h 6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3" h="64">
                  <a:moveTo>
                    <a:pt x="36" y="56"/>
                  </a:moveTo>
                  <a:lnTo>
                    <a:pt x="37" y="58"/>
                  </a:lnTo>
                  <a:lnTo>
                    <a:pt x="38" y="58"/>
                  </a:lnTo>
                  <a:lnTo>
                    <a:pt x="39" y="59"/>
                  </a:lnTo>
                  <a:lnTo>
                    <a:pt x="41" y="60"/>
                  </a:lnTo>
                  <a:lnTo>
                    <a:pt x="42" y="61"/>
                  </a:lnTo>
                  <a:lnTo>
                    <a:pt x="43" y="62"/>
                  </a:lnTo>
                  <a:lnTo>
                    <a:pt x="44" y="63"/>
                  </a:lnTo>
                  <a:lnTo>
                    <a:pt x="45" y="63"/>
                  </a:lnTo>
                  <a:lnTo>
                    <a:pt x="46" y="63"/>
                  </a:lnTo>
                  <a:lnTo>
                    <a:pt x="47" y="63"/>
                  </a:lnTo>
                  <a:lnTo>
                    <a:pt x="48" y="62"/>
                  </a:lnTo>
                  <a:lnTo>
                    <a:pt x="49" y="62"/>
                  </a:lnTo>
                  <a:lnTo>
                    <a:pt x="51" y="61"/>
                  </a:lnTo>
                  <a:lnTo>
                    <a:pt x="52" y="59"/>
                  </a:lnTo>
                  <a:lnTo>
                    <a:pt x="53" y="58"/>
                  </a:lnTo>
                  <a:lnTo>
                    <a:pt x="56" y="56"/>
                  </a:lnTo>
                  <a:lnTo>
                    <a:pt x="57" y="53"/>
                  </a:lnTo>
                  <a:lnTo>
                    <a:pt x="59" y="50"/>
                  </a:lnTo>
                  <a:lnTo>
                    <a:pt x="60" y="47"/>
                  </a:lnTo>
                  <a:lnTo>
                    <a:pt x="61" y="45"/>
                  </a:lnTo>
                  <a:lnTo>
                    <a:pt x="62" y="42"/>
                  </a:lnTo>
                  <a:lnTo>
                    <a:pt x="61" y="38"/>
                  </a:lnTo>
                  <a:lnTo>
                    <a:pt x="61" y="36"/>
                  </a:lnTo>
                  <a:lnTo>
                    <a:pt x="60" y="33"/>
                  </a:lnTo>
                  <a:lnTo>
                    <a:pt x="59" y="30"/>
                  </a:lnTo>
                  <a:lnTo>
                    <a:pt x="58" y="27"/>
                  </a:lnTo>
                  <a:lnTo>
                    <a:pt x="57" y="25"/>
                  </a:lnTo>
                  <a:lnTo>
                    <a:pt x="55" y="22"/>
                  </a:lnTo>
                  <a:lnTo>
                    <a:pt x="53" y="19"/>
                  </a:lnTo>
                  <a:lnTo>
                    <a:pt x="50" y="16"/>
                  </a:lnTo>
                  <a:lnTo>
                    <a:pt x="48" y="14"/>
                  </a:lnTo>
                  <a:lnTo>
                    <a:pt x="46" y="11"/>
                  </a:lnTo>
                  <a:lnTo>
                    <a:pt x="44" y="9"/>
                  </a:lnTo>
                  <a:lnTo>
                    <a:pt x="41" y="7"/>
                  </a:lnTo>
                  <a:lnTo>
                    <a:pt x="38" y="5"/>
                  </a:lnTo>
                  <a:lnTo>
                    <a:pt x="36" y="4"/>
                  </a:lnTo>
                  <a:lnTo>
                    <a:pt x="33" y="3"/>
                  </a:lnTo>
                  <a:lnTo>
                    <a:pt x="31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3" y="3"/>
                  </a:lnTo>
                  <a:lnTo>
                    <a:pt x="10" y="4"/>
                  </a:lnTo>
                  <a:lnTo>
                    <a:pt x="6" y="6"/>
                  </a:lnTo>
                  <a:lnTo>
                    <a:pt x="4" y="8"/>
                  </a:lnTo>
                  <a:lnTo>
                    <a:pt x="3" y="10"/>
                  </a:lnTo>
                  <a:lnTo>
                    <a:pt x="2" y="11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2" y="21"/>
                  </a:lnTo>
                  <a:lnTo>
                    <a:pt x="3" y="22"/>
                  </a:lnTo>
                  <a:lnTo>
                    <a:pt x="4" y="24"/>
                  </a:lnTo>
                  <a:lnTo>
                    <a:pt x="5" y="25"/>
                  </a:lnTo>
                  <a:lnTo>
                    <a:pt x="6" y="26"/>
                  </a:lnTo>
                  <a:lnTo>
                    <a:pt x="36" y="56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1" name="Freeform 16"/>
            <p:cNvSpPr>
              <a:spLocks/>
            </p:cNvSpPr>
            <p:nvPr/>
          </p:nvSpPr>
          <p:spPr bwMode="auto">
            <a:xfrm>
              <a:off x="3902" y="1645"/>
              <a:ext cx="28" cy="30"/>
            </a:xfrm>
            <a:custGeom>
              <a:avLst/>
              <a:gdLst>
                <a:gd name="T0" fmla="*/ 25 w 28"/>
                <a:gd name="T1" fmla="*/ 18 h 30"/>
                <a:gd name="T2" fmla="*/ 25 w 28"/>
                <a:gd name="T3" fmla="*/ 19 h 30"/>
                <a:gd name="T4" fmla="*/ 25 w 28"/>
                <a:gd name="T5" fmla="*/ 20 h 30"/>
                <a:gd name="T6" fmla="*/ 24 w 28"/>
                <a:gd name="T7" fmla="*/ 21 h 30"/>
                <a:gd name="T8" fmla="*/ 22 w 28"/>
                <a:gd name="T9" fmla="*/ 22 h 30"/>
                <a:gd name="T10" fmla="*/ 22 w 28"/>
                <a:gd name="T11" fmla="*/ 23 h 30"/>
                <a:gd name="T12" fmla="*/ 21 w 28"/>
                <a:gd name="T13" fmla="*/ 23 h 30"/>
                <a:gd name="T14" fmla="*/ 20 w 28"/>
                <a:gd name="T15" fmla="*/ 24 h 30"/>
                <a:gd name="T16" fmla="*/ 20 w 28"/>
                <a:gd name="T17" fmla="*/ 25 h 30"/>
                <a:gd name="T18" fmla="*/ 20 w 28"/>
                <a:gd name="T19" fmla="*/ 25 h 30"/>
                <a:gd name="T20" fmla="*/ 19 w 28"/>
                <a:gd name="T21" fmla="*/ 26 h 30"/>
                <a:gd name="T22" fmla="*/ 18 w 28"/>
                <a:gd name="T23" fmla="*/ 26 h 30"/>
                <a:gd name="T24" fmla="*/ 17 w 28"/>
                <a:gd name="T25" fmla="*/ 27 h 30"/>
                <a:gd name="T26" fmla="*/ 16 w 28"/>
                <a:gd name="T27" fmla="*/ 27 h 30"/>
                <a:gd name="T28" fmla="*/ 16 w 28"/>
                <a:gd name="T29" fmla="*/ 27 h 30"/>
                <a:gd name="T30" fmla="*/ 15 w 28"/>
                <a:gd name="T31" fmla="*/ 27 h 30"/>
                <a:gd name="T32" fmla="*/ 14 w 28"/>
                <a:gd name="T33" fmla="*/ 27 h 30"/>
                <a:gd name="T34" fmla="*/ 13 w 28"/>
                <a:gd name="T35" fmla="*/ 27 h 30"/>
                <a:gd name="T36" fmla="*/ 12 w 28"/>
                <a:gd name="T37" fmla="*/ 27 h 30"/>
                <a:gd name="T38" fmla="*/ 12 w 28"/>
                <a:gd name="T39" fmla="*/ 26 h 30"/>
                <a:gd name="T40" fmla="*/ 11 w 28"/>
                <a:gd name="T41" fmla="*/ 25 h 30"/>
                <a:gd name="T42" fmla="*/ 11 w 28"/>
                <a:gd name="T43" fmla="*/ 24 h 30"/>
                <a:gd name="T44" fmla="*/ 11 w 28"/>
                <a:gd name="T45" fmla="*/ 22 h 30"/>
                <a:gd name="T46" fmla="*/ 9 w 28"/>
                <a:gd name="T47" fmla="*/ 7 h 30"/>
                <a:gd name="T48" fmla="*/ 9 w 28"/>
                <a:gd name="T49" fmla="*/ 4 h 30"/>
                <a:gd name="T50" fmla="*/ 10 w 28"/>
                <a:gd name="T51" fmla="*/ 3 h 30"/>
                <a:gd name="T52" fmla="*/ 10 w 28"/>
                <a:gd name="T53" fmla="*/ 2 h 30"/>
                <a:gd name="T54" fmla="*/ 10 w 28"/>
                <a:gd name="T55" fmla="*/ 2 h 30"/>
                <a:gd name="T56" fmla="*/ 11 w 28"/>
                <a:gd name="T57" fmla="*/ 1 h 30"/>
                <a:gd name="T58" fmla="*/ 11 w 28"/>
                <a:gd name="T59" fmla="*/ 0 h 30"/>
                <a:gd name="T60" fmla="*/ 0 w 28"/>
                <a:gd name="T61" fmla="*/ 2 h 30"/>
                <a:gd name="T62" fmla="*/ 2 w 28"/>
                <a:gd name="T63" fmla="*/ 2 h 30"/>
                <a:gd name="T64" fmla="*/ 3 w 28"/>
                <a:gd name="T65" fmla="*/ 2 h 30"/>
                <a:gd name="T66" fmla="*/ 4 w 28"/>
                <a:gd name="T67" fmla="*/ 2 h 30"/>
                <a:gd name="T68" fmla="*/ 5 w 28"/>
                <a:gd name="T69" fmla="*/ 2 h 30"/>
                <a:gd name="T70" fmla="*/ 5 w 28"/>
                <a:gd name="T71" fmla="*/ 3 h 30"/>
                <a:gd name="T72" fmla="*/ 5 w 28"/>
                <a:gd name="T73" fmla="*/ 4 h 30"/>
                <a:gd name="T74" fmla="*/ 5 w 28"/>
                <a:gd name="T75" fmla="*/ 6 h 30"/>
                <a:gd name="T76" fmla="*/ 5 w 28"/>
                <a:gd name="T77" fmla="*/ 7 h 30"/>
                <a:gd name="T78" fmla="*/ 7 w 28"/>
                <a:gd name="T79" fmla="*/ 22 h 30"/>
                <a:gd name="T80" fmla="*/ 7 w 28"/>
                <a:gd name="T81" fmla="*/ 23 h 30"/>
                <a:gd name="T82" fmla="*/ 7 w 28"/>
                <a:gd name="T83" fmla="*/ 25 h 30"/>
                <a:gd name="T84" fmla="*/ 7 w 28"/>
                <a:gd name="T85" fmla="*/ 26 h 30"/>
                <a:gd name="T86" fmla="*/ 7 w 28"/>
                <a:gd name="T87" fmla="*/ 27 h 30"/>
                <a:gd name="T88" fmla="*/ 7 w 28"/>
                <a:gd name="T89" fmla="*/ 27 h 30"/>
                <a:gd name="T90" fmla="*/ 7 w 28"/>
                <a:gd name="T91" fmla="*/ 27 h 30"/>
                <a:gd name="T92" fmla="*/ 6 w 28"/>
                <a:gd name="T93" fmla="*/ 27 h 30"/>
                <a:gd name="T94" fmla="*/ 5 w 28"/>
                <a:gd name="T95" fmla="*/ 27 h 30"/>
                <a:gd name="T96" fmla="*/ 5 w 28"/>
                <a:gd name="T97" fmla="*/ 29 h 30"/>
                <a:gd name="T98" fmla="*/ 25 w 28"/>
                <a:gd name="T99" fmla="*/ 27 h 30"/>
                <a:gd name="T100" fmla="*/ 27 w 28"/>
                <a:gd name="T101" fmla="*/ 21 h 30"/>
                <a:gd name="T102" fmla="*/ 25 w 28"/>
                <a:gd name="T103" fmla="*/ 18 h 3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8"/>
                <a:gd name="T157" fmla="*/ 0 h 30"/>
                <a:gd name="T158" fmla="*/ 28 w 28"/>
                <a:gd name="T159" fmla="*/ 30 h 3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8" h="30">
                  <a:moveTo>
                    <a:pt x="25" y="18"/>
                  </a:moveTo>
                  <a:lnTo>
                    <a:pt x="25" y="19"/>
                  </a:lnTo>
                  <a:lnTo>
                    <a:pt x="25" y="20"/>
                  </a:lnTo>
                  <a:lnTo>
                    <a:pt x="24" y="21"/>
                  </a:lnTo>
                  <a:lnTo>
                    <a:pt x="22" y="22"/>
                  </a:lnTo>
                  <a:lnTo>
                    <a:pt x="22" y="23"/>
                  </a:lnTo>
                  <a:lnTo>
                    <a:pt x="21" y="23"/>
                  </a:lnTo>
                  <a:lnTo>
                    <a:pt x="20" y="24"/>
                  </a:lnTo>
                  <a:lnTo>
                    <a:pt x="20" y="25"/>
                  </a:lnTo>
                  <a:lnTo>
                    <a:pt x="19" y="26"/>
                  </a:lnTo>
                  <a:lnTo>
                    <a:pt x="18" y="26"/>
                  </a:lnTo>
                  <a:lnTo>
                    <a:pt x="17" y="27"/>
                  </a:lnTo>
                  <a:lnTo>
                    <a:pt x="16" y="27"/>
                  </a:lnTo>
                  <a:lnTo>
                    <a:pt x="15" y="27"/>
                  </a:lnTo>
                  <a:lnTo>
                    <a:pt x="14" y="27"/>
                  </a:lnTo>
                  <a:lnTo>
                    <a:pt x="13" y="27"/>
                  </a:lnTo>
                  <a:lnTo>
                    <a:pt x="12" y="27"/>
                  </a:lnTo>
                  <a:lnTo>
                    <a:pt x="12" y="26"/>
                  </a:lnTo>
                  <a:lnTo>
                    <a:pt x="11" y="25"/>
                  </a:lnTo>
                  <a:lnTo>
                    <a:pt x="11" y="24"/>
                  </a:lnTo>
                  <a:lnTo>
                    <a:pt x="11" y="22"/>
                  </a:lnTo>
                  <a:lnTo>
                    <a:pt x="9" y="7"/>
                  </a:lnTo>
                  <a:lnTo>
                    <a:pt x="9" y="4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7"/>
                  </a:lnTo>
                  <a:lnTo>
                    <a:pt x="7" y="22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6"/>
                  </a:lnTo>
                  <a:lnTo>
                    <a:pt x="7" y="27"/>
                  </a:lnTo>
                  <a:lnTo>
                    <a:pt x="6" y="27"/>
                  </a:lnTo>
                  <a:lnTo>
                    <a:pt x="5" y="27"/>
                  </a:lnTo>
                  <a:lnTo>
                    <a:pt x="5" y="29"/>
                  </a:lnTo>
                  <a:lnTo>
                    <a:pt x="25" y="27"/>
                  </a:lnTo>
                  <a:lnTo>
                    <a:pt x="27" y="21"/>
                  </a:lnTo>
                  <a:lnTo>
                    <a:pt x="25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2" name="Freeform 17"/>
            <p:cNvSpPr>
              <a:spLocks/>
            </p:cNvSpPr>
            <p:nvPr/>
          </p:nvSpPr>
          <p:spPr bwMode="auto">
            <a:xfrm>
              <a:off x="4312" y="1675"/>
              <a:ext cx="123" cy="121"/>
            </a:xfrm>
            <a:custGeom>
              <a:avLst/>
              <a:gdLst>
                <a:gd name="T0" fmla="*/ 103 w 123"/>
                <a:gd name="T1" fmla="*/ 67 h 121"/>
                <a:gd name="T2" fmla="*/ 106 w 123"/>
                <a:gd name="T3" fmla="*/ 64 h 121"/>
                <a:gd name="T4" fmla="*/ 108 w 123"/>
                <a:gd name="T5" fmla="*/ 62 h 121"/>
                <a:gd name="T6" fmla="*/ 110 w 123"/>
                <a:gd name="T7" fmla="*/ 61 h 121"/>
                <a:gd name="T8" fmla="*/ 112 w 123"/>
                <a:gd name="T9" fmla="*/ 60 h 121"/>
                <a:gd name="T10" fmla="*/ 113 w 123"/>
                <a:gd name="T11" fmla="*/ 61 h 121"/>
                <a:gd name="T12" fmla="*/ 116 w 123"/>
                <a:gd name="T13" fmla="*/ 62 h 121"/>
                <a:gd name="T14" fmla="*/ 118 w 123"/>
                <a:gd name="T15" fmla="*/ 64 h 121"/>
                <a:gd name="T16" fmla="*/ 122 w 123"/>
                <a:gd name="T17" fmla="*/ 63 h 121"/>
                <a:gd name="T18" fmla="*/ 45 w 123"/>
                <a:gd name="T19" fmla="*/ 78 h 121"/>
                <a:gd name="T20" fmla="*/ 52 w 123"/>
                <a:gd name="T21" fmla="*/ 0 h 121"/>
                <a:gd name="T22" fmla="*/ 51 w 123"/>
                <a:gd name="T23" fmla="*/ 4 h 121"/>
                <a:gd name="T24" fmla="*/ 51 w 123"/>
                <a:gd name="T25" fmla="*/ 6 h 121"/>
                <a:gd name="T26" fmla="*/ 53 w 123"/>
                <a:gd name="T27" fmla="*/ 7 h 121"/>
                <a:gd name="T28" fmla="*/ 53 w 123"/>
                <a:gd name="T29" fmla="*/ 9 h 121"/>
                <a:gd name="T30" fmla="*/ 53 w 123"/>
                <a:gd name="T31" fmla="*/ 10 h 121"/>
                <a:gd name="T32" fmla="*/ 52 w 123"/>
                <a:gd name="T33" fmla="*/ 12 h 121"/>
                <a:gd name="T34" fmla="*/ 51 w 123"/>
                <a:gd name="T35" fmla="*/ 14 h 121"/>
                <a:gd name="T36" fmla="*/ 49 w 123"/>
                <a:gd name="T37" fmla="*/ 17 h 121"/>
                <a:gd name="T38" fmla="*/ 18 w 123"/>
                <a:gd name="T39" fmla="*/ 52 h 121"/>
                <a:gd name="T40" fmla="*/ 16 w 123"/>
                <a:gd name="T41" fmla="*/ 54 h 121"/>
                <a:gd name="T42" fmla="*/ 13 w 123"/>
                <a:gd name="T43" fmla="*/ 56 h 121"/>
                <a:gd name="T44" fmla="*/ 11 w 123"/>
                <a:gd name="T45" fmla="*/ 58 h 121"/>
                <a:gd name="T46" fmla="*/ 10 w 123"/>
                <a:gd name="T47" fmla="*/ 58 h 121"/>
                <a:gd name="T48" fmla="*/ 8 w 123"/>
                <a:gd name="T49" fmla="*/ 58 h 121"/>
                <a:gd name="T50" fmla="*/ 7 w 123"/>
                <a:gd name="T51" fmla="*/ 57 h 121"/>
                <a:gd name="T52" fmla="*/ 5 w 123"/>
                <a:gd name="T53" fmla="*/ 56 h 121"/>
                <a:gd name="T54" fmla="*/ 3 w 123"/>
                <a:gd name="T55" fmla="*/ 54 h 121"/>
                <a:gd name="T56" fmla="*/ 18 w 123"/>
                <a:gd name="T57" fmla="*/ 75 h 121"/>
                <a:gd name="T58" fmla="*/ 20 w 123"/>
                <a:gd name="T59" fmla="*/ 71 h 121"/>
                <a:gd name="T60" fmla="*/ 17 w 123"/>
                <a:gd name="T61" fmla="*/ 69 h 121"/>
                <a:gd name="T62" fmla="*/ 16 w 123"/>
                <a:gd name="T63" fmla="*/ 67 h 121"/>
                <a:gd name="T64" fmla="*/ 16 w 123"/>
                <a:gd name="T65" fmla="*/ 65 h 121"/>
                <a:gd name="T66" fmla="*/ 16 w 123"/>
                <a:gd name="T67" fmla="*/ 63 h 121"/>
                <a:gd name="T68" fmla="*/ 18 w 123"/>
                <a:gd name="T69" fmla="*/ 61 h 121"/>
                <a:gd name="T70" fmla="*/ 20 w 123"/>
                <a:gd name="T71" fmla="*/ 59 h 121"/>
                <a:gd name="T72" fmla="*/ 22 w 123"/>
                <a:gd name="T73" fmla="*/ 56 h 121"/>
                <a:gd name="T74" fmla="*/ 57 w 123"/>
                <a:gd name="T75" fmla="*/ 15 h 121"/>
                <a:gd name="T76" fmla="*/ 34 w 123"/>
                <a:gd name="T77" fmla="*/ 89 h 121"/>
                <a:gd name="T78" fmla="*/ 65 w 123"/>
                <a:gd name="T79" fmla="*/ 93 h 121"/>
                <a:gd name="T80" fmla="*/ 61 w 123"/>
                <a:gd name="T81" fmla="*/ 97 h 121"/>
                <a:gd name="T82" fmla="*/ 59 w 123"/>
                <a:gd name="T83" fmla="*/ 99 h 121"/>
                <a:gd name="T84" fmla="*/ 57 w 123"/>
                <a:gd name="T85" fmla="*/ 101 h 121"/>
                <a:gd name="T86" fmla="*/ 55 w 123"/>
                <a:gd name="T87" fmla="*/ 101 h 121"/>
                <a:gd name="T88" fmla="*/ 53 w 123"/>
                <a:gd name="T89" fmla="*/ 100 h 121"/>
                <a:gd name="T90" fmla="*/ 51 w 123"/>
                <a:gd name="T91" fmla="*/ 99 h 121"/>
                <a:gd name="T92" fmla="*/ 50 w 123"/>
                <a:gd name="T93" fmla="*/ 96 h 121"/>
                <a:gd name="T94" fmla="*/ 71 w 123"/>
                <a:gd name="T95" fmla="*/ 120 h 121"/>
                <a:gd name="T96" fmla="*/ 71 w 123"/>
                <a:gd name="T97" fmla="*/ 116 h 121"/>
                <a:gd name="T98" fmla="*/ 70 w 123"/>
                <a:gd name="T99" fmla="*/ 114 h 121"/>
                <a:gd name="T100" fmla="*/ 68 w 123"/>
                <a:gd name="T101" fmla="*/ 112 h 121"/>
                <a:gd name="T102" fmla="*/ 68 w 123"/>
                <a:gd name="T103" fmla="*/ 110 h 121"/>
                <a:gd name="T104" fmla="*/ 68 w 123"/>
                <a:gd name="T105" fmla="*/ 109 h 121"/>
                <a:gd name="T106" fmla="*/ 68 w 123"/>
                <a:gd name="T107" fmla="*/ 107 h 121"/>
                <a:gd name="T108" fmla="*/ 70 w 123"/>
                <a:gd name="T109" fmla="*/ 104 h 121"/>
                <a:gd name="T110" fmla="*/ 71 w 123"/>
                <a:gd name="T111" fmla="*/ 101 h 121"/>
                <a:gd name="T112" fmla="*/ 102 w 123"/>
                <a:gd name="T113" fmla="*/ 68 h 12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3"/>
                <a:gd name="T172" fmla="*/ 0 h 121"/>
                <a:gd name="T173" fmla="*/ 123 w 123"/>
                <a:gd name="T174" fmla="*/ 121 h 12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3" h="121">
                  <a:moveTo>
                    <a:pt x="102" y="68"/>
                  </a:moveTo>
                  <a:lnTo>
                    <a:pt x="103" y="67"/>
                  </a:lnTo>
                  <a:lnTo>
                    <a:pt x="105" y="65"/>
                  </a:lnTo>
                  <a:lnTo>
                    <a:pt x="106" y="64"/>
                  </a:lnTo>
                  <a:lnTo>
                    <a:pt x="107" y="63"/>
                  </a:lnTo>
                  <a:lnTo>
                    <a:pt x="108" y="62"/>
                  </a:lnTo>
                  <a:lnTo>
                    <a:pt x="109" y="61"/>
                  </a:lnTo>
                  <a:lnTo>
                    <a:pt x="110" y="61"/>
                  </a:lnTo>
                  <a:lnTo>
                    <a:pt x="111" y="61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6" y="62"/>
                  </a:lnTo>
                  <a:lnTo>
                    <a:pt x="117" y="63"/>
                  </a:lnTo>
                  <a:lnTo>
                    <a:pt x="118" y="64"/>
                  </a:lnTo>
                  <a:lnTo>
                    <a:pt x="120" y="65"/>
                  </a:lnTo>
                  <a:lnTo>
                    <a:pt x="122" y="63"/>
                  </a:lnTo>
                  <a:lnTo>
                    <a:pt x="104" y="47"/>
                  </a:lnTo>
                  <a:lnTo>
                    <a:pt x="45" y="78"/>
                  </a:lnTo>
                  <a:lnTo>
                    <a:pt x="68" y="13"/>
                  </a:lnTo>
                  <a:lnTo>
                    <a:pt x="52" y="0"/>
                  </a:lnTo>
                  <a:lnTo>
                    <a:pt x="50" y="3"/>
                  </a:lnTo>
                  <a:lnTo>
                    <a:pt x="51" y="4"/>
                  </a:lnTo>
                  <a:lnTo>
                    <a:pt x="51" y="5"/>
                  </a:lnTo>
                  <a:lnTo>
                    <a:pt x="51" y="6"/>
                  </a:lnTo>
                  <a:lnTo>
                    <a:pt x="52" y="6"/>
                  </a:lnTo>
                  <a:lnTo>
                    <a:pt x="53" y="7"/>
                  </a:lnTo>
                  <a:lnTo>
                    <a:pt x="53" y="8"/>
                  </a:lnTo>
                  <a:lnTo>
                    <a:pt x="53" y="9"/>
                  </a:lnTo>
                  <a:lnTo>
                    <a:pt x="53" y="10"/>
                  </a:lnTo>
                  <a:lnTo>
                    <a:pt x="52" y="11"/>
                  </a:lnTo>
                  <a:lnTo>
                    <a:pt x="52" y="12"/>
                  </a:lnTo>
                  <a:lnTo>
                    <a:pt x="51" y="13"/>
                  </a:lnTo>
                  <a:lnTo>
                    <a:pt x="51" y="14"/>
                  </a:lnTo>
                  <a:lnTo>
                    <a:pt x="50" y="15"/>
                  </a:lnTo>
                  <a:lnTo>
                    <a:pt x="49" y="17"/>
                  </a:lnTo>
                  <a:lnTo>
                    <a:pt x="47" y="18"/>
                  </a:lnTo>
                  <a:lnTo>
                    <a:pt x="18" y="52"/>
                  </a:lnTo>
                  <a:lnTo>
                    <a:pt x="17" y="53"/>
                  </a:lnTo>
                  <a:lnTo>
                    <a:pt x="16" y="54"/>
                  </a:lnTo>
                  <a:lnTo>
                    <a:pt x="14" y="55"/>
                  </a:lnTo>
                  <a:lnTo>
                    <a:pt x="13" y="56"/>
                  </a:lnTo>
                  <a:lnTo>
                    <a:pt x="12" y="57"/>
                  </a:lnTo>
                  <a:lnTo>
                    <a:pt x="11" y="58"/>
                  </a:lnTo>
                  <a:lnTo>
                    <a:pt x="10" y="58"/>
                  </a:lnTo>
                  <a:lnTo>
                    <a:pt x="9" y="58"/>
                  </a:lnTo>
                  <a:lnTo>
                    <a:pt x="8" y="58"/>
                  </a:lnTo>
                  <a:lnTo>
                    <a:pt x="7" y="58"/>
                  </a:lnTo>
                  <a:lnTo>
                    <a:pt x="7" y="57"/>
                  </a:lnTo>
                  <a:lnTo>
                    <a:pt x="6" y="57"/>
                  </a:lnTo>
                  <a:lnTo>
                    <a:pt x="5" y="56"/>
                  </a:lnTo>
                  <a:lnTo>
                    <a:pt x="4" y="55"/>
                  </a:lnTo>
                  <a:lnTo>
                    <a:pt x="3" y="54"/>
                  </a:lnTo>
                  <a:lnTo>
                    <a:pt x="0" y="57"/>
                  </a:lnTo>
                  <a:lnTo>
                    <a:pt x="18" y="75"/>
                  </a:lnTo>
                  <a:lnTo>
                    <a:pt x="21" y="72"/>
                  </a:lnTo>
                  <a:lnTo>
                    <a:pt x="20" y="71"/>
                  </a:lnTo>
                  <a:lnTo>
                    <a:pt x="18" y="70"/>
                  </a:lnTo>
                  <a:lnTo>
                    <a:pt x="17" y="69"/>
                  </a:lnTo>
                  <a:lnTo>
                    <a:pt x="17" y="68"/>
                  </a:lnTo>
                  <a:lnTo>
                    <a:pt x="16" y="67"/>
                  </a:lnTo>
                  <a:lnTo>
                    <a:pt x="16" y="66"/>
                  </a:lnTo>
                  <a:lnTo>
                    <a:pt x="16" y="65"/>
                  </a:lnTo>
                  <a:lnTo>
                    <a:pt x="16" y="64"/>
                  </a:lnTo>
                  <a:lnTo>
                    <a:pt x="16" y="63"/>
                  </a:lnTo>
                  <a:lnTo>
                    <a:pt x="17" y="62"/>
                  </a:lnTo>
                  <a:lnTo>
                    <a:pt x="18" y="61"/>
                  </a:lnTo>
                  <a:lnTo>
                    <a:pt x="19" y="60"/>
                  </a:lnTo>
                  <a:lnTo>
                    <a:pt x="20" y="59"/>
                  </a:lnTo>
                  <a:lnTo>
                    <a:pt x="21" y="57"/>
                  </a:lnTo>
                  <a:lnTo>
                    <a:pt x="22" y="56"/>
                  </a:lnTo>
                  <a:lnTo>
                    <a:pt x="24" y="54"/>
                  </a:lnTo>
                  <a:lnTo>
                    <a:pt x="57" y="15"/>
                  </a:lnTo>
                  <a:lnTo>
                    <a:pt x="31" y="86"/>
                  </a:lnTo>
                  <a:lnTo>
                    <a:pt x="34" y="89"/>
                  </a:lnTo>
                  <a:lnTo>
                    <a:pt x="102" y="54"/>
                  </a:lnTo>
                  <a:lnTo>
                    <a:pt x="65" y="93"/>
                  </a:lnTo>
                  <a:lnTo>
                    <a:pt x="63" y="96"/>
                  </a:lnTo>
                  <a:lnTo>
                    <a:pt x="61" y="97"/>
                  </a:lnTo>
                  <a:lnTo>
                    <a:pt x="60" y="98"/>
                  </a:lnTo>
                  <a:lnTo>
                    <a:pt x="59" y="99"/>
                  </a:lnTo>
                  <a:lnTo>
                    <a:pt x="58" y="100"/>
                  </a:lnTo>
                  <a:lnTo>
                    <a:pt x="57" y="101"/>
                  </a:lnTo>
                  <a:lnTo>
                    <a:pt x="56" y="101"/>
                  </a:lnTo>
                  <a:lnTo>
                    <a:pt x="55" y="101"/>
                  </a:lnTo>
                  <a:lnTo>
                    <a:pt x="54" y="101"/>
                  </a:lnTo>
                  <a:lnTo>
                    <a:pt x="53" y="100"/>
                  </a:lnTo>
                  <a:lnTo>
                    <a:pt x="52" y="100"/>
                  </a:lnTo>
                  <a:lnTo>
                    <a:pt x="51" y="99"/>
                  </a:lnTo>
                  <a:lnTo>
                    <a:pt x="51" y="97"/>
                  </a:lnTo>
                  <a:lnTo>
                    <a:pt x="50" y="96"/>
                  </a:lnTo>
                  <a:lnTo>
                    <a:pt x="47" y="99"/>
                  </a:lnTo>
                  <a:lnTo>
                    <a:pt x="71" y="120"/>
                  </a:lnTo>
                  <a:lnTo>
                    <a:pt x="73" y="117"/>
                  </a:lnTo>
                  <a:lnTo>
                    <a:pt x="71" y="116"/>
                  </a:lnTo>
                  <a:lnTo>
                    <a:pt x="71" y="115"/>
                  </a:lnTo>
                  <a:lnTo>
                    <a:pt x="70" y="114"/>
                  </a:lnTo>
                  <a:lnTo>
                    <a:pt x="69" y="113"/>
                  </a:lnTo>
                  <a:lnTo>
                    <a:pt x="68" y="112"/>
                  </a:lnTo>
                  <a:lnTo>
                    <a:pt x="68" y="111"/>
                  </a:lnTo>
                  <a:lnTo>
                    <a:pt x="68" y="110"/>
                  </a:lnTo>
                  <a:lnTo>
                    <a:pt x="68" y="109"/>
                  </a:lnTo>
                  <a:lnTo>
                    <a:pt x="68" y="108"/>
                  </a:lnTo>
                  <a:lnTo>
                    <a:pt x="68" y="107"/>
                  </a:lnTo>
                  <a:lnTo>
                    <a:pt x="69" y="106"/>
                  </a:lnTo>
                  <a:lnTo>
                    <a:pt x="70" y="104"/>
                  </a:lnTo>
                  <a:lnTo>
                    <a:pt x="71" y="103"/>
                  </a:lnTo>
                  <a:lnTo>
                    <a:pt x="71" y="101"/>
                  </a:lnTo>
                  <a:lnTo>
                    <a:pt x="73" y="99"/>
                  </a:lnTo>
                  <a:lnTo>
                    <a:pt x="102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3" name="Freeform 18"/>
            <p:cNvSpPr>
              <a:spLocks/>
            </p:cNvSpPr>
            <p:nvPr/>
          </p:nvSpPr>
          <p:spPr bwMode="auto">
            <a:xfrm>
              <a:off x="3362" y="1948"/>
              <a:ext cx="96" cy="96"/>
            </a:xfrm>
            <a:custGeom>
              <a:avLst/>
              <a:gdLst>
                <a:gd name="T0" fmla="*/ 0 w 96"/>
                <a:gd name="T1" fmla="*/ 71 h 96"/>
                <a:gd name="T2" fmla="*/ 3 w 96"/>
                <a:gd name="T3" fmla="*/ 71 h 96"/>
                <a:gd name="T4" fmla="*/ 4 w 96"/>
                <a:gd name="T5" fmla="*/ 69 h 96"/>
                <a:gd name="T6" fmla="*/ 5 w 96"/>
                <a:gd name="T7" fmla="*/ 67 h 96"/>
                <a:gd name="T8" fmla="*/ 7 w 96"/>
                <a:gd name="T9" fmla="*/ 66 h 96"/>
                <a:gd name="T10" fmla="*/ 8 w 96"/>
                <a:gd name="T11" fmla="*/ 66 h 96"/>
                <a:gd name="T12" fmla="*/ 12 w 96"/>
                <a:gd name="T13" fmla="*/ 66 h 96"/>
                <a:gd name="T14" fmla="*/ 16 w 96"/>
                <a:gd name="T15" fmla="*/ 66 h 96"/>
                <a:gd name="T16" fmla="*/ 21 w 96"/>
                <a:gd name="T17" fmla="*/ 67 h 96"/>
                <a:gd name="T18" fmla="*/ 61 w 96"/>
                <a:gd name="T19" fmla="*/ 81 h 96"/>
                <a:gd name="T20" fmla="*/ 65 w 96"/>
                <a:gd name="T21" fmla="*/ 83 h 96"/>
                <a:gd name="T22" fmla="*/ 68 w 96"/>
                <a:gd name="T23" fmla="*/ 84 h 96"/>
                <a:gd name="T24" fmla="*/ 70 w 96"/>
                <a:gd name="T25" fmla="*/ 86 h 96"/>
                <a:gd name="T26" fmla="*/ 71 w 96"/>
                <a:gd name="T27" fmla="*/ 87 h 96"/>
                <a:gd name="T28" fmla="*/ 71 w 96"/>
                <a:gd name="T29" fmla="*/ 89 h 96"/>
                <a:gd name="T30" fmla="*/ 71 w 96"/>
                <a:gd name="T31" fmla="*/ 91 h 96"/>
                <a:gd name="T32" fmla="*/ 70 w 96"/>
                <a:gd name="T33" fmla="*/ 94 h 96"/>
                <a:gd name="T34" fmla="*/ 74 w 96"/>
                <a:gd name="T35" fmla="*/ 95 h 96"/>
                <a:gd name="T36" fmla="*/ 77 w 96"/>
                <a:gd name="T37" fmla="*/ 71 h 96"/>
                <a:gd name="T38" fmla="*/ 76 w 96"/>
                <a:gd name="T39" fmla="*/ 74 h 96"/>
                <a:gd name="T40" fmla="*/ 75 w 96"/>
                <a:gd name="T41" fmla="*/ 76 h 96"/>
                <a:gd name="T42" fmla="*/ 73 w 96"/>
                <a:gd name="T43" fmla="*/ 78 h 96"/>
                <a:gd name="T44" fmla="*/ 71 w 96"/>
                <a:gd name="T45" fmla="*/ 79 h 96"/>
                <a:gd name="T46" fmla="*/ 69 w 96"/>
                <a:gd name="T47" fmla="*/ 79 h 96"/>
                <a:gd name="T48" fmla="*/ 67 w 96"/>
                <a:gd name="T49" fmla="*/ 78 h 96"/>
                <a:gd name="T50" fmla="*/ 63 w 96"/>
                <a:gd name="T51" fmla="*/ 78 h 96"/>
                <a:gd name="T52" fmla="*/ 15 w 96"/>
                <a:gd name="T53" fmla="*/ 62 h 96"/>
                <a:gd name="T54" fmla="*/ 95 w 96"/>
                <a:gd name="T55" fmla="*/ 34 h 96"/>
                <a:gd name="T56" fmla="*/ 34 w 96"/>
                <a:gd name="T57" fmla="*/ 15 h 96"/>
                <a:gd name="T58" fmla="*/ 31 w 96"/>
                <a:gd name="T59" fmla="*/ 14 h 96"/>
                <a:gd name="T60" fmla="*/ 28 w 96"/>
                <a:gd name="T61" fmla="*/ 13 h 96"/>
                <a:gd name="T62" fmla="*/ 26 w 96"/>
                <a:gd name="T63" fmla="*/ 11 h 96"/>
                <a:gd name="T64" fmla="*/ 25 w 96"/>
                <a:gd name="T65" fmla="*/ 10 h 96"/>
                <a:gd name="T66" fmla="*/ 24 w 96"/>
                <a:gd name="T67" fmla="*/ 8 h 96"/>
                <a:gd name="T68" fmla="*/ 24 w 96"/>
                <a:gd name="T69" fmla="*/ 7 h 96"/>
                <a:gd name="T70" fmla="*/ 25 w 96"/>
                <a:gd name="T71" fmla="*/ 4 h 96"/>
                <a:gd name="T72" fmla="*/ 23 w 96"/>
                <a:gd name="T73" fmla="*/ 0 h 96"/>
                <a:gd name="T74" fmla="*/ 18 w 96"/>
                <a:gd name="T75" fmla="*/ 25 h 96"/>
                <a:gd name="T76" fmla="*/ 19 w 96"/>
                <a:gd name="T77" fmla="*/ 24 h 96"/>
                <a:gd name="T78" fmla="*/ 20 w 96"/>
                <a:gd name="T79" fmla="*/ 21 h 96"/>
                <a:gd name="T80" fmla="*/ 22 w 96"/>
                <a:gd name="T81" fmla="*/ 19 h 96"/>
                <a:gd name="T82" fmla="*/ 24 w 96"/>
                <a:gd name="T83" fmla="*/ 18 h 96"/>
                <a:gd name="T84" fmla="*/ 26 w 96"/>
                <a:gd name="T85" fmla="*/ 18 h 96"/>
                <a:gd name="T86" fmla="*/ 29 w 96"/>
                <a:gd name="T87" fmla="*/ 19 h 96"/>
                <a:gd name="T88" fmla="*/ 34 w 96"/>
                <a:gd name="T89" fmla="*/ 20 h 96"/>
                <a:gd name="T90" fmla="*/ 74 w 96"/>
                <a:gd name="T91" fmla="*/ 34 h 9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96"/>
                <a:gd name="T139" fmla="*/ 0 h 96"/>
                <a:gd name="T140" fmla="*/ 96 w 96"/>
                <a:gd name="T141" fmla="*/ 96 h 9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96" h="96">
                  <a:moveTo>
                    <a:pt x="5" y="54"/>
                  </a:moveTo>
                  <a:lnTo>
                    <a:pt x="0" y="71"/>
                  </a:lnTo>
                  <a:lnTo>
                    <a:pt x="3" y="71"/>
                  </a:lnTo>
                  <a:lnTo>
                    <a:pt x="4" y="70"/>
                  </a:lnTo>
                  <a:lnTo>
                    <a:pt x="4" y="69"/>
                  </a:lnTo>
                  <a:lnTo>
                    <a:pt x="5" y="68"/>
                  </a:lnTo>
                  <a:lnTo>
                    <a:pt x="5" y="67"/>
                  </a:lnTo>
                  <a:lnTo>
                    <a:pt x="6" y="67"/>
                  </a:lnTo>
                  <a:lnTo>
                    <a:pt x="7" y="66"/>
                  </a:lnTo>
                  <a:lnTo>
                    <a:pt x="8" y="66"/>
                  </a:lnTo>
                  <a:lnTo>
                    <a:pt x="11" y="66"/>
                  </a:lnTo>
                  <a:lnTo>
                    <a:pt x="12" y="66"/>
                  </a:lnTo>
                  <a:lnTo>
                    <a:pt x="14" y="66"/>
                  </a:lnTo>
                  <a:lnTo>
                    <a:pt x="16" y="66"/>
                  </a:lnTo>
                  <a:lnTo>
                    <a:pt x="18" y="67"/>
                  </a:lnTo>
                  <a:lnTo>
                    <a:pt x="21" y="67"/>
                  </a:lnTo>
                  <a:lnTo>
                    <a:pt x="59" y="80"/>
                  </a:lnTo>
                  <a:lnTo>
                    <a:pt x="61" y="81"/>
                  </a:lnTo>
                  <a:lnTo>
                    <a:pt x="63" y="82"/>
                  </a:lnTo>
                  <a:lnTo>
                    <a:pt x="65" y="83"/>
                  </a:lnTo>
                  <a:lnTo>
                    <a:pt x="67" y="83"/>
                  </a:lnTo>
                  <a:lnTo>
                    <a:pt x="68" y="84"/>
                  </a:lnTo>
                  <a:lnTo>
                    <a:pt x="69" y="85"/>
                  </a:lnTo>
                  <a:lnTo>
                    <a:pt x="70" y="86"/>
                  </a:lnTo>
                  <a:lnTo>
                    <a:pt x="70" y="87"/>
                  </a:lnTo>
                  <a:lnTo>
                    <a:pt x="71" y="87"/>
                  </a:lnTo>
                  <a:lnTo>
                    <a:pt x="71" y="88"/>
                  </a:lnTo>
                  <a:lnTo>
                    <a:pt x="71" y="89"/>
                  </a:lnTo>
                  <a:lnTo>
                    <a:pt x="71" y="90"/>
                  </a:lnTo>
                  <a:lnTo>
                    <a:pt x="71" y="91"/>
                  </a:lnTo>
                  <a:lnTo>
                    <a:pt x="70" y="92"/>
                  </a:lnTo>
                  <a:lnTo>
                    <a:pt x="70" y="94"/>
                  </a:lnTo>
                  <a:lnTo>
                    <a:pt x="70" y="95"/>
                  </a:lnTo>
                  <a:lnTo>
                    <a:pt x="74" y="95"/>
                  </a:lnTo>
                  <a:lnTo>
                    <a:pt x="82" y="71"/>
                  </a:lnTo>
                  <a:lnTo>
                    <a:pt x="77" y="71"/>
                  </a:lnTo>
                  <a:lnTo>
                    <a:pt x="76" y="73"/>
                  </a:lnTo>
                  <a:lnTo>
                    <a:pt x="76" y="74"/>
                  </a:lnTo>
                  <a:lnTo>
                    <a:pt x="75" y="75"/>
                  </a:lnTo>
                  <a:lnTo>
                    <a:pt x="75" y="76"/>
                  </a:lnTo>
                  <a:lnTo>
                    <a:pt x="74" y="77"/>
                  </a:lnTo>
                  <a:lnTo>
                    <a:pt x="73" y="78"/>
                  </a:lnTo>
                  <a:lnTo>
                    <a:pt x="72" y="78"/>
                  </a:lnTo>
                  <a:lnTo>
                    <a:pt x="71" y="79"/>
                  </a:lnTo>
                  <a:lnTo>
                    <a:pt x="69" y="79"/>
                  </a:lnTo>
                  <a:lnTo>
                    <a:pt x="68" y="79"/>
                  </a:lnTo>
                  <a:lnTo>
                    <a:pt x="67" y="78"/>
                  </a:lnTo>
                  <a:lnTo>
                    <a:pt x="65" y="78"/>
                  </a:lnTo>
                  <a:lnTo>
                    <a:pt x="63" y="78"/>
                  </a:lnTo>
                  <a:lnTo>
                    <a:pt x="61" y="77"/>
                  </a:lnTo>
                  <a:lnTo>
                    <a:pt x="15" y="62"/>
                  </a:lnTo>
                  <a:lnTo>
                    <a:pt x="92" y="39"/>
                  </a:lnTo>
                  <a:lnTo>
                    <a:pt x="95" y="34"/>
                  </a:lnTo>
                  <a:lnTo>
                    <a:pt x="36" y="15"/>
                  </a:lnTo>
                  <a:lnTo>
                    <a:pt x="34" y="15"/>
                  </a:lnTo>
                  <a:lnTo>
                    <a:pt x="32" y="14"/>
                  </a:lnTo>
                  <a:lnTo>
                    <a:pt x="31" y="14"/>
                  </a:lnTo>
                  <a:lnTo>
                    <a:pt x="29" y="13"/>
                  </a:lnTo>
                  <a:lnTo>
                    <a:pt x="28" y="13"/>
                  </a:lnTo>
                  <a:lnTo>
                    <a:pt x="27" y="12"/>
                  </a:lnTo>
                  <a:lnTo>
                    <a:pt x="26" y="11"/>
                  </a:lnTo>
                  <a:lnTo>
                    <a:pt x="25" y="11"/>
                  </a:lnTo>
                  <a:lnTo>
                    <a:pt x="25" y="10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4" y="7"/>
                  </a:lnTo>
                  <a:lnTo>
                    <a:pt x="24" y="6"/>
                  </a:lnTo>
                  <a:lnTo>
                    <a:pt x="25" y="4"/>
                  </a:lnTo>
                  <a:lnTo>
                    <a:pt x="25" y="3"/>
                  </a:lnTo>
                  <a:lnTo>
                    <a:pt x="23" y="0"/>
                  </a:lnTo>
                  <a:lnTo>
                    <a:pt x="15" y="24"/>
                  </a:lnTo>
                  <a:lnTo>
                    <a:pt x="18" y="25"/>
                  </a:lnTo>
                  <a:lnTo>
                    <a:pt x="18" y="24"/>
                  </a:lnTo>
                  <a:lnTo>
                    <a:pt x="19" y="24"/>
                  </a:lnTo>
                  <a:lnTo>
                    <a:pt x="19" y="22"/>
                  </a:lnTo>
                  <a:lnTo>
                    <a:pt x="20" y="21"/>
                  </a:lnTo>
                  <a:lnTo>
                    <a:pt x="21" y="20"/>
                  </a:lnTo>
                  <a:lnTo>
                    <a:pt x="22" y="19"/>
                  </a:lnTo>
                  <a:lnTo>
                    <a:pt x="23" y="19"/>
                  </a:lnTo>
                  <a:lnTo>
                    <a:pt x="24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8" y="18"/>
                  </a:lnTo>
                  <a:lnTo>
                    <a:pt x="29" y="19"/>
                  </a:lnTo>
                  <a:lnTo>
                    <a:pt x="31" y="19"/>
                  </a:lnTo>
                  <a:lnTo>
                    <a:pt x="34" y="20"/>
                  </a:lnTo>
                  <a:lnTo>
                    <a:pt x="36" y="21"/>
                  </a:lnTo>
                  <a:lnTo>
                    <a:pt x="74" y="34"/>
                  </a:lnTo>
                  <a:lnTo>
                    <a:pt x="5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4" name="Freeform 19"/>
            <p:cNvSpPr>
              <a:spLocks/>
            </p:cNvSpPr>
            <p:nvPr/>
          </p:nvSpPr>
          <p:spPr bwMode="auto">
            <a:xfrm>
              <a:off x="3414" y="1833"/>
              <a:ext cx="90" cy="80"/>
            </a:xfrm>
            <a:custGeom>
              <a:avLst/>
              <a:gdLst>
                <a:gd name="T0" fmla="*/ 29 w 90"/>
                <a:gd name="T1" fmla="*/ 31 h 80"/>
                <a:gd name="T2" fmla="*/ 26 w 90"/>
                <a:gd name="T3" fmla="*/ 29 h 80"/>
                <a:gd name="T4" fmla="*/ 24 w 90"/>
                <a:gd name="T5" fmla="*/ 27 h 80"/>
                <a:gd name="T6" fmla="*/ 22 w 90"/>
                <a:gd name="T7" fmla="*/ 25 h 80"/>
                <a:gd name="T8" fmla="*/ 22 w 90"/>
                <a:gd name="T9" fmla="*/ 23 h 80"/>
                <a:gd name="T10" fmla="*/ 22 w 90"/>
                <a:gd name="T11" fmla="*/ 20 h 80"/>
                <a:gd name="T12" fmla="*/ 22 w 90"/>
                <a:gd name="T13" fmla="*/ 18 h 80"/>
                <a:gd name="T14" fmla="*/ 25 w 90"/>
                <a:gd name="T15" fmla="*/ 16 h 80"/>
                <a:gd name="T16" fmla="*/ 28 w 90"/>
                <a:gd name="T17" fmla="*/ 13 h 80"/>
                <a:gd name="T18" fmla="*/ 31 w 90"/>
                <a:gd name="T19" fmla="*/ 11 h 80"/>
                <a:gd name="T20" fmla="*/ 35 w 90"/>
                <a:gd name="T21" fmla="*/ 9 h 80"/>
                <a:gd name="T22" fmla="*/ 38 w 90"/>
                <a:gd name="T23" fmla="*/ 8 h 80"/>
                <a:gd name="T24" fmla="*/ 43 w 90"/>
                <a:gd name="T25" fmla="*/ 7 h 80"/>
                <a:gd name="T26" fmla="*/ 47 w 90"/>
                <a:gd name="T27" fmla="*/ 7 h 80"/>
                <a:gd name="T28" fmla="*/ 51 w 90"/>
                <a:gd name="T29" fmla="*/ 8 h 80"/>
                <a:gd name="T30" fmla="*/ 30 w 90"/>
                <a:gd name="T31" fmla="*/ 0 h 80"/>
                <a:gd name="T32" fmla="*/ 12 w 90"/>
                <a:gd name="T33" fmla="*/ 69 h 80"/>
                <a:gd name="T34" fmla="*/ 14 w 90"/>
                <a:gd name="T35" fmla="*/ 65 h 80"/>
                <a:gd name="T36" fmla="*/ 11 w 90"/>
                <a:gd name="T37" fmla="*/ 62 h 80"/>
                <a:gd name="T38" fmla="*/ 9 w 90"/>
                <a:gd name="T39" fmla="*/ 59 h 80"/>
                <a:gd name="T40" fmla="*/ 8 w 90"/>
                <a:gd name="T41" fmla="*/ 55 h 80"/>
                <a:gd name="T42" fmla="*/ 7 w 90"/>
                <a:gd name="T43" fmla="*/ 51 h 80"/>
                <a:gd name="T44" fmla="*/ 8 w 90"/>
                <a:gd name="T45" fmla="*/ 48 h 80"/>
                <a:gd name="T46" fmla="*/ 9 w 90"/>
                <a:gd name="T47" fmla="*/ 44 h 80"/>
                <a:gd name="T48" fmla="*/ 11 w 90"/>
                <a:gd name="T49" fmla="*/ 40 h 80"/>
                <a:gd name="T50" fmla="*/ 13 w 90"/>
                <a:gd name="T51" fmla="*/ 37 h 80"/>
                <a:gd name="T52" fmla="*/ 14 w 90"/>
                <a:gd name="T53" fmla="*/ 35 h 80"/>
                <a:gd name="T54" fmla="*/ 16 w 90"/>
                <a:gd name="T55" fmla="*/ 34 h 80"/>
                <a:gd name="T56" fmla="*/ 18 w 90"/>
                <a:gd name="T57" fmla="*/ 34 h 80"/>
                <a:gd name="T58" fmla="*/ 20 w 90"/>
                <a:gd name="T59" fmla="*/ 35 h 80"/>
                <a:gd name="T60" fmla="*/ 22 w 90"/>
                <a:gd name="T61" fmla="*/ 36 h 80"/>
                <a:gd name="T62" fmla="*/ 23 w 90"/>
                <a:gd name="T63" fmla="*/ 37 h 80"/>
                <a:gd name="T64" fmla="*/ 25 w 90"/>
                <a:gd name="T65" fmla="*/ 38 h 80"/>
                <a:gd name="T66" fmla="*/ 66 w 90"/>
                <a:gd name="T67" fmla="*/ 62 h 80"/>
                <a:gd name="T68" fmla="*/ 68 w 90"/>
                <a:gd name="T69" fmla="*/ 64 h 80"/>
                <a:gd name="T70" fmla="*/ 70 w 90"/>
                <a:gd name="T71" fmla="*/ 66 h 80"/>
                <a:gd name="T72" fmla="*/ 71 w 90"/>
                <a:gd name="T73" fmla="*/ 68 h 80"/>
                <a:gd name="T74" fmla="*/ 72 w 90"/>
                <a:gd name="T75" fmla="*/ 71 h 80"/>
                <a:gd name="T76" fmla="*/ 72 w 90"/>
                <a:gd name="T77" fmla="*/ 72 h 80"/>
                <a:gd name="T78" fmla="*/ 71 w 90"/>
                <a:gd name="T79" fmla="*/ 75 h 80"/>
                <a:gd name="T80" fmla="*/ 69 w 90"/>
                <a:gd name="T81" fmla="*/ 78 h 80"/>
                <a:gd name="T82" fmla="*/ 71 w 90"/>
                <a:gd name="T83" fmla="*/ 79 h 80"/>
                <a:gd name="T84" fmla="*/ 87 w 90"/>
                <a:gd name="T85" fmla="*/ 51 h 80"/>
                <a:gd name="T86" fmla="*/ 85 w 90"/>
                <a:gd name="T87" fmla="*/ 54 h 80"/>
                <a:gd name="T88" fmla="*/ 83 w 90"/>
                <a:gd name="T89" fmla="*/ 56 h 80"/>
                <a:gd name="T90" fmla="*/ 82 w 90"/>
                <a:gd name="T91" fmla="*/ 57 h 80"/>
                <a:gd name="T92" fmla="*/ 80 w 90"/>
                <a:gd name="T93" fmla="*/ 57 h 80"/>
                <a:gd name="T94" fmla="*/ 78 w 90"/>
                <a:gd name="T95" fmla="*/ 57 h 80"/>
                <a:gd name="T96" fmla="*/ 75 w 90"/>
                <a:gd name="T97" fmla="*/ 57 h 80"/>
                <a:gd name="T98" fmla="*/ 72 w 90"/>
                <a:gd name="T99" fmla="*/ 56 h 80"/>
                <a:gd name="T100" fmla="*/ 68 w 90"/>
                <a:gd name="T101" fmla="*/ 54 h 8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90"/>
                <a:gd name="T154" fmla="*/ 0 h 80"/>
                <a:gd name="T155" fmla="*/ 90 w 90"/>
                <a:gd name="T156" fmla="*/ 80 h 8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90" h="80">
                  <a:moveTo>
                    <a:pt x="30" y="31"/>
                  </a:moveTo>
                  <a:lnTo>
                    <a:pt x="29" y="31"/>
                  </a:lnTo>
                  <a:lnTo>
                    <a:pt x="28" y="30"/>
                  </a:lnTo>
                  <a:lnTo>
                    <a:pt x="26" y="29"/>
                  </a:lnTo>
                  <a:lnTo>
                    <a:pt x="25" y="28"/>
                  </a:lnTo>
                  <a:lnTo>
                    <a:pt x="24" y="27"/>
                  </a:lnTo>
                  <a:lnTo>
                    <a:pt x="23" y="26"/>
                  </a:lnTo>
                  <a:lnTo>
                    <a:pt x="22" y="25"/>
                  </a:lnTo>
                  <a:lnTo>
                    <a:pt x="22" y="24"/>
                  </a:lnTo>
                  <a:lnTo>
                    <a:pt x="22" y="23"/>
                  </a:lnTo>
                  <a:lnTo>
                    <a:pt x="22" y="22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6" y="14"/>
                  </a:lnTo>
                  <a:lnTo>
                    <a:pt x="28" y="13"/>
                  </a:lnTo>
                  <a:lnTo>
                    <a:pt x="29" y="12"/>
                  </a:lnTo>
                  <a:lnTo>
                    <a:pt x="31" y="11"/>
                  </a:lnTo>
                  <a:lnTo>
                    <a:pt x="33" y="10"/>
                  </a:lnTo>
                  <a:lnTo>
                    <a:pt x="35" y="9"/>
                  </a:lnTo>
                  <a:lnTo>
                    <a:pt x="37" y="8"/>
                  </a:lnTo>
                  <a:lnTo>
                    <a:pt x="38" y="8"/>
                  </a:lnTo>
                  <a:lnTo>
                    <a:pt x="41" y="7"/>
                  </a:lnTo>
                  <a:lnTo>
                    <a:pt x="43" y="7"/>
                  </a:lnTo>
                  <a:lnTo>
                    <a:pt x="45" y="7"/>
                  </a:lnTo>
                  <a:lnTo>
                    <a:pt x="47" y="7"/>
                  </a:lnTo>
                  <a:lnTo>
                    <a:pt x="49" y="7"/>
                  </a:lnTo>
                  <a:lnTo>
                    <a:pt x="51" y="8"/>
                  </a:lnTo>
                  <a:lnTo>
                    <a:pt x="51" y="6"/>
                  </a:lnTo>
                  <a:lnTo>
                    <a:pt x="30" y="0"/>
                  </a:lnTo>
                  <a:lnTo>
                    <a:pt x="0" y="54"/>
                  </a:lnTo>
                  <a:lnTo>
                    <a:pt x="12" y="69"/>
                  </a:lnTo>
                  <a:lnTo>
                    <a:pt x="15" y="66"/>
                  </a:lnTo>
                  <a:lnTo>
                    <a:pt x="14" y="65"/>
                  </a:lnTo>
                  <a:lnTo>
                    <a:pt x="12" y="63"/>
                  </a:lnTo>
                  <a:lnTo>
                    <a:pt x="11" y="62"/>
                  </a:lnTo>
                  <a:lnTo>
                    <a:pt x="10" y="60"/>
                  </a:lnTo>
                  <a:lnTo>
                    <a:pt x="9" y="59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8" y="53"/>
                  </a:lnTo>
                  <a:lnTo>
                    <a:pt x="7" y="51"/>
                  </a:lnTo>
                  <a:lnTo>
                    <a:pt x="7" y="50"/>
                  </a:lnTo>
                  <a:lnTo>
                    <a:pt x="8" y="48"/>
                  </a:lnTo>
                  <a:lnTo>
                    <a:pt x="8" y="46"/>
                  </a:lnTo>
                  <a:lnTo>
                    <a:pt x="9" y="44"/>
                  </a:lnTo>
                  <a:lnTo>
                    <a:pt x="10" y="43"/>
                  </a:lnTo>
                  <a:lnTo>
                    <a:pt x="11" y="40"/>
                  </a:lnTo>
                  <a:lnTo>
                    <a:pt x="12" y="38"/>
                  </a:lnTo>
                  <a:lnTo>
                    <a:pt x="13" y="37"/>
                  </a:lnTo>
                  <a:lnTo>
                    <a:pt x="13" y="36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6" y="34"/>
                  </a:lnTo>
                  <a:lnTo>
                    <a:pt x="17" y="34"/>
                  </a:lnTo>
                  <a:lnTo>
                    <a:pt x="18" y="34"/>
                  </a:lnTo>
                  <a:lnTo>
                    <a:pt x="19" y="35"/>
                  </a:lnTo>
                  <a:lnTo>
                    <a:pt x="20" y="35"/>
                  </a:lnTo>
                  <a:lnTo>
                    <a:pt x="21" y="36"/>
                  </a:lnTo>
                  <a:lnTo>
                    <a:pt x="22" y="36"/>
                  </a:lnTo>
                  <a:lnTo>
                    <a:pt x="22" y="37"/>
                  </a:lnTo>
                  <a:lnTo>
                    <a:pt x="23" y="37"/>
                  </a:lnTo>
                  <a:lnTo>
                    <a:pt x="24" y="38"/>
                  </a:lnTo>
                  <a:lnTo>
                    <a:pt x="25" y="38"/>
                  </a:lnTo>
                  <a:lnTo>
                    <a:pt x="64" y="61"/>
                  </a:lnTo>
                  <a:lnTo>
                    <a:pt x="66" y="62"/>
                  </a:lnTo>
                  <a:lnTo>
                    <a:pt x="67" y="63"/>
                  </a:lnTo>
                  <a:lnTo>
                    <a:pt x="68" y="64"/>
                  </a:lnTo>
                  <a:lnTo>
                    <a:pt x="69" y="65"/>
                  </a:lnTo>
                  <a:lnTo>
                    <a:pt x="70" y="66"/>
                  </a:lnTo>
                  <a:lnTo>
                    <a:pt x="71" y="67"/>
                  </a:lnTo>
                  <a:lnTo>
                    <a:pt x="71" y="68"/>
                  </a:lnTo>
                  <a:lnTo>
                    <a:pt x="72" y="69"/>
                  </a:lnTo>
                  <a:lnTo>
                    <a:pt x="72" y="71"/>
                  </a:lnTo>
                  <a:lnTo>
                    <a:pt x="72" y="72"/>
                  </a:lnTo>
                  <a:lnTo>
                    <a:pt x="71" y="73"/>
                  </a:lnTo>
                  <a:lnTo>
                    <a:pt x="71" y="75"/>
                  </a:lnTo>
                  <a:lnTo>
                    <a:pt x="70" y="76"/>
                  </a:lnTo>
                  <a:lnTo>
                    <a:pt x="69" y="78"/>
                  </a:lnTo>
                  <a:lnTo>
                    <a:pt x="68" y="79"/>
                  </a:lnTo>
                  <a:lnTo>
                    <a:pt x="71" y="79"/>
                  </a:lnTo>
                  <a:lnTo>
                    <a:pt x="89" y="51"/>
                  </a:lnTo>
                  <a:lnTo>
                    <a:pt x="87" y="51"/>
                  </a:lnTo>
                  <a:lnTo>
                    <a:pt x="86" y="52"/>
                  </a:lnTo>
                  <a:lnTo>
                    <a:pt x="85" y="54"/>
                  </a:lnTo>
                  <a:lnTo>
                    <a:pt x="84" y="55"/>
                  </a:lnTo>
                  <a:lnTo>
                    <a:pt x="83" y="56"/>
                  </a:lnTo>
                  <a:lnTo>
                    <a:pt x="82" y="56"/>
                  </a:lnTo>
                  <a:lnTo>
                    <a:pt x="82" y="57"/>
                  </a:lnTo>
                  <a:lnTo>
                    <a:pt x="81" y="57"/>
                  </a:lnTo>
                  <a:lnTo>
                    <a:pt x="80" y="57"/>
                  </a:lnTo>
                  <a:lnTo>
                    <a:pt x="79" y="58"/>
                  </a:lnTo>
                  <a:lnTo>
                    <a:pt x="78" y="57"/>
                  </a:lnTo>
                  <a:lnTo>
                    <a:pt x="77" y="57"/>
                  </a:lnTo>
                  <a:lnTo>
                    <a:pt x="75" y="57"/>
                  </a:lnTo>
                  <a:lnTo>
                    <a:pt x="74" y="56"/>
                  </a:lnTo>
                  <a:lnTo>
                    <a:pt x="72" y="56"/>
                  </a:lnTo>
                  <a:lnTo>
                    <a:pt x="70" y="55"/>
                  </a:lnTo>
                  <a:lnTo>
                    <a:pt x="68" y="54"/>
                  </a:lnTo>
                  <a:lnTo>
                    <a:pt x="3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5" name="Freeform 20"/>
            <p:cNvSpPr>
              <a:spLocks/>
            </p:cNvSpPr>
            <p:nvPr/>
          </p:nvSpPr>
          <p:spPr bwMode="auto">
            <a:xfrm>
              <a:off x="3343" y="2041"/>
              <a:ext cx="85" cy="75"/>
            </a:xfrm>
            <a:custGeom>
              <a:avLst/>
              <a:gdLst>
                <a:gd name="T0" fmla="*/ 62 w 85"/>
                <a:gd name="T1" fmla="*/ 24 h 75"/>
                <a:gd name="T2" fmla="*/ 69 w 85"/>
                <a:gd name="T3" fmla="*/ 26 h 75"/>
                <a:gd name="T4" fmla="*/ 76 w 85"/>
                <a:gd name="T5" fmla="*/ 30 h 75"/>
                <a:gd name="T6" fmla="*/ 79 w 85"/>
                <a:gd name="T7" fmla="*/ 34 h 75"/>
                <a:gd name="T8" fmla="*/ 81 w 85"/>
                <a:gd name="T9" fmla="*/ 40 h 75"/>
                <a:gd name="T10" fmla="*/ 80 w 85"/>
                <a:gd name="T11" fmla="*/ 48 h 75"/>
                <a:gd name="T12" fmla="*/ 77 w 85"/>
                <a:gd name="T13" fmla="*/ 56 h 75"/>
                <a:gd name="T14" fmla="*/ 73 w 85"/>
                <a:gd name="T15" fmla="*/ 60 h 75"/>
                <a:gd name="T16" fmla="*/ 66 w 85"/>
                <a:gd name="T17" fmla="*/ 62 h 75"/>
                <a:gd name="T18" fmla="*/ 59 w 85"/>
                <a:gd name="T19" fmla="*/ 62 h 75"/>
                <a:gd name="T20" fmla="*/ 50 w 85"/>
                <a:gd name="T21" fmla="*/ 60 h 75"/>
                <a:gd name="T22" fmla="*/ 19 w 85"/>
                <a:gd name="T23" fmla="*/ 56 h 75"/>
                <a:gd name="T24" fmla="*/ 13 w 85"/>
                <a:gd name="T25" fmla="*/ 55 h 75"/>
                <a:gd name="T26" fmla="*/ 10 w 85"/>
                <a:gd name="T27" fmla="*/ 53 h 75"/>
                <a:gd name="T28" fmla="*/ 9 w 85"/>
                <a:gd name="T29" fmla="*/ 49 h 75"/>
                <a:gd name="T30" fmla="*/ 9 w 85"/>
                <a:gd name="T31" fmla="*/ 44 h 75"/>
                <a:gd name="T32" fmla="*/ 0 w 85"/>
                <a:gd name="T33" fmla="*/ 73 h 75"/>
                <a:gd name="T34" fmla="*/ 5 w 85"/>
                <a:gd name="T35" fmla="*/ 70 h 75"/>
                <a:gd name="T36" fmla="*/ 7 w 85"/>
                <a:gd name="T37" fmla="*/ 68 h 75"/>
                <a:gd name="T38" fmla="*/ 9 w 85"/>
                <a:gd name="T39" fmla="*/ 66 h 75"/>
                <a:gd name="T40" fmla="*/ 14 w 85"/>
                <a:gd name="T41" fmla="*/ 66 h 75"/>
                <a:gd name="T42" fmla="*/ 56 w 85"/>
                <a:gd name="T43" fmla="*/ 73 h 75"/>
                <a:gd name="T44" fmla="*/ 63 w 85"/>
                <a:gd name="T45" fmla="*/ 73 h 75"/>
                <a:gd name="T46" fmla="*/ 71 w 85"/>
                <a:gd name="T47" fmla="*/ 71 h 75"/>
                <a:gd name="T48" fmla="*/ 77 w 85"/>
                <a:gd name="T49" fmla="*/ 67 h 75"/>
                <a:gd name="T50" fmla="*/ 80 w 85"/>
                <a:gd name="T51" fmla="*/ 61 h 75"/>
                <a:gd name="T52" fmla="*/ 83 w 85"/>
                <a:gd name="T53" fmla="*/ 54 h 75"/>
                <a:gd name="T54" fmla="*/ 84 w 85"/>
                <a:gd name="T55" fmla="*/ 43 h 75"/>
                <a:gd name="T56" fmla="*/ 83 w 85"/>
                <a:gd name="T57" fmla="*/ 35 h 75"/>
                <a:gd name="T58" fmla="*/ 80 w 85"/>
                <a:gd name="T59" fmla="*/ 29 h 75"/>
                <a:gd name="T60" fmla="*/ 75 w 85"/>
                <a:gd name="T61" fmla="*/ 23 h 75"/>
                <a:gd name="T62" fmla="*/ 67 w 85"/>
                <a:gd name="T63" fmla="*/ 19 h 75"/>
                <a:gd name="T64" fmla="*/ 28 w 85"/>
                <a:gd name="T65" fmla="*/ 13 h 75"/>
                <a:gd name="T66" fmla="*/ 22 w 85"/>
                <a:gd name="T67" fmla="*/ 12 h 75"/>
                <a:gd name="T68" fmla="*/ 20 w 85"/>
                <a:gd name="T69" fmla="*/ 11 h 75"/>
                <a:gd name="T70" fmla="*/ 17 w 85"/>
                <a:gd name="T71" fmla="*/ 10 h 75"/>
                <a:gd name="T72" fmla="*/ 16 w 85"/>
                <a:gd name="T73" fmla="*/ 7 h 75"/>
                <a:gd name="T74" fmla="*/ 15 w 85"/>
                <a:gd name="T75" fmla="*/ 3 h 75"/>
                <a:gd name="T76" fmla="*/ 12 w 85"/>
                <a:gd name="T77" fmla="*/ 25 h 75"/>
                <a:gd name="T78" fmla="*/ 13 w 85"/>
                <a:gd name="T79" fmla="*/ 21 h 75"/>
                <a:gd name="T80" fmla="*/ 15 w 85"/>
                <a:gd name="T81" fmla="*/ 19 h 75"/>
                <a:gd name="T82" fmla="*/ 19 w 85"/>
                <a:gd name="T83" fmla="*/ 19 h 75"/>
                <a:gd name="T84" fmla="*/ 22 w 85"/>
                <a:gd name="T85" fmla="*/ 18 h 75"/>
                <a:gd name="T86" fmla="*/ 56 w 85"/>
                <a:gd name="T87" fmla="*/ 23 h 7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5"/>
                <a:gd name="T133" fmla="*/ 0 h 75"/>
                <a:gd name="T134" fmla="*/ 85 w 85"/>
                <a:gd name="T135" fmla="*/ 75 h 7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5" h="75">
                  <a:moveTo>
                    <a:pt x="56" y="23"/>
                  </a:moveTo>
                  <a:lnTo>
                    <a:pt x="59" y="23"/>
                  </a:lnTo>
                  <a:lnTo>
                    <a:pt x="62" y="24"/>
                  </a:lnTo>
                  <a:lnTo>
                    <a:pt x="64" y="24"/>
                  </a:lnTo>
                  <a:lnTo>
                    <a:pt x="66" y="25"/>
                  </a:lnTo>
                  <a:lnTo>
                    <a:pt x="69" y="26"/>
                  </a:lnTo>
                  <a:lnTo>
                    <a:pt x="71" y="27"/>
                  </a:lnTo>
                  <a:lnTo>
                    <a:pt x="74" y="28"/>
                  </a:lnTo>
                  <a:lnTo>
                    <a:pt x="76" y="30"/>
                  </a:lnTo>
                  <a:lnTo>
                    <a:pt x="77" y="31"/>
                  </a:lnTo>
                  <a:lnTo>
                    <a:pt x="78" y="32"/>
                  </a:lnTo>
                  <a:lnTo>
                    <a:pt x="79" y="34"/>
                  </a:lnTo>
                  <a:lnTo>
                    <a:pt x="80" y="36"/>
                  </a:lnTo>
                  <a:lnTo>
                    <a:pt x="81" y="38"/>
                  </a:lnTo>
                  <a:lnTo>
                    <a:pt x="81" y="40"/>
                  </a:lnTo>
                  <a:lnTo>
                    <a:pt x="81" y="43"/>
                  </a:lnTo>
                  <a:lnTo>
                    <a:pt x="81" y="45"/>
                  </a:lnTo>
                  <a:lnTo>
                    <a:pt x="80" y="48"/>
                  </a:lnTo>
                  <a:lnTo>
                    <a:pt x="79" y="51"/>
                  </a:lnTo>
                  <a:lnTo>
                    <a:pt x="78" y="54"/>
                  </a:lnTo>
                  <a:lnTo>
                    <a:pt x="77" y="56"/>
                  </a:lnTo>
                  <a:lnTo>
                    <a:pt x="77" y="57"/>
                  </a:lnTo>
                  <a:lnTo>
                    <a:pt x="75" y="58"/>
                  </a:lnTo>
                  <a:lnTo>
                    <a:pt x="73" y="60"/>
                  </a:lnTo>
                  <a:lnTo>
                    <a:pt x="71" y="61"/>
                  </a:lnTo>
                  <a:lnTo>
                    <a:pt x="69" y="61"/>
                  </a:lnTo>
                  <a:lnTo>
                    <a:pt x="66" y="62"/>
                  </a:lnTo>
                  <a:lnTo>
                    <a:pt x="64" y="62"/>
                  </a:lnTo>
                  <a:lnTo>
                    <a:pt x="62" y="62"/>
                  </a:lnTo>
                  <a:lnTo>
                    <a:pt x="59" y="62"/>
                  </a:lnTo>
                  <a:lnTo>
                    <a:pt x="56" y="61"/>
                  </a:lnTo>
                  <a:lnTo>
                    <a:pt x="53" y="61"/>
                  </a:lnTo>
                  <a:lnTo>
                    <a:pt x="50" y="60"/>
                  </a:lnTo>
                  <a:lnTo>
                    <a:pt x="22" y="56"/>
                  </a:lnTo>
                  <a:lnTo>
                    <a:pt x="21" y="56"/>
                  </a:lnTo>
                  <a:lnTo>
                    <a:pt x="19" y="56"/>
                  </a:lnTo>
                  <a:lnTo>
                    <a:pt x="17" y="56"/>
                  </a:lnTo>
                  <a:lnTo>
                    <a:pt x="15" y="56"/>
                  </a:lnTo>
                  <a:lnTo>
                    <a:pt x="13" y="55"/>
                  </a:lnTo>
                  <a:lnTo>
                    <a:pt x="12" y="55"/>
                  </a:lnTo>
                  <a:lnTo>
                    <a:pt x="11" y="54"/>
                  </a:lnTo>
                  <a:lnTo>
                    <a:pt x="10" y="53"/>
                  </a:lnTo>
                  <a:lnTo>
                    <a:pt x="9" y="52"/>
                  </a:lnTo>
                  <a:lnTo>
                    <a:pt x="9" y="50"/>
                  </a:lnTo>
                  <a:lnTo>
                    <a:pt x="9" y="49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10" y="43"/>
                  </a:lnTo>
                  <a:lnTo>
                    <a:pt x="5" y="43"/>
                  </a:lnTo>
                  <a:lnTo>
                    <a:pt x="0" y="73"/>
                  </a:lnTo>
                  <a:lnTo>
                    <a:pt x="5" y="73"/>
                  </a:lnTo>
                  <a:lnTo>
                    <a:pt x="5" y="72"/>
                  </a:lnTo>
                  <a:lnTo>
                    <a:pt x="5" y="70"/>
                  </a:lnTo>
                  <a:lnTo>
                    <a:pt x="5" y="69"/>
                  </a:lnTo>
                  <a:lnTo>
                    <a:pt x="6" y="68"/>
                  </a:lnTo>
                  <a:lnTo>
                    <a:pt x="7" y="68"/>
                  </a:lnTo>
                  <a:lnTo>
                    <a:pt x="7" y="67"/>
                  </a:lnTo>
                  <a:lnTo>
                    <a:pt x="8" y="67"/>
                  </a:lnTo>
                  <a:lnTo>
                    <a:pt x="9" y="66"/>
                  </a:lnTo>
                  <a:lnTo>
                    <a:pt x="11" y="66"/>
                  </a:lnTo>
                  <a:lnTo>
                    <a:pt x="12" y="66"/>
                  </a:lnTo>
                  <a:lnTo>
                    <a:pt x="14" y="66"/>
                  </a:lnTo>
                  <a:lnTo>
                    <a:pt x="18" y="66"/>
                  </a:lnTo>
                  <a:lnTo>
                    <a:pt x="21" y="66"/>
                  </a:lnTo>
                  <a:lnTo>
                    <a:pt x="56" y="73"/>
                  </a:lnTo>
                  <a:lnTo>
                    <a:pt x="59" y="74"/>
                  </a:lnTo>
                  <a:lnTo>
                    <a:pt x="62" y="74"/>
                  </a:lnTo>
                  <a:lnTo>
                    <a:pt x="63" y="73"/>
                  </a:lnTo>
                  <a:lnTo>
                    <a:pt x="66" y="73"/>
                  </a:lnTo>
                  <a:lnTo>
                    <a:pt x="68" y="72"/>
                  </a:lnTo>
                  <a:lnTo>
                    <a:pt x="71" y="71"/>
                  </a:lnTo>
                  <a:lnTo>
                    <a:pt x="73" y="70"/>
                  </a:lnTo>
                  <a:lnTo>
                    <a:pt x="75" y="68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9" y="63"/>
                  </a:lnTo>
                  <a:lnTo>
                    <a:pt x="80" y="61"/>
                  </a:lnTo>
                  <a:lnTo>
                    <a:pt x="81" y="58"/>
                  </a:lnTo>
                  <a:lnTo>
                    <a:pt x="82" y="56"/>
                  </a:lnTo>
                  <a:lnTo>
                    <a:pt x="83" y="54"/>
                  </a:lnTo>
                  <a:lnTo>
                    <a:pt x="84" y="51"/>
                  </a:lnTo>
                  <a:lnTo>
                    <a:pt x="84" y="47"/>
                  </a:lnTo>
                  <a:lnTo>
                    <a:pt x="84" y="43"/>
                  </a:lnTo>
                  <a:lnTo>
                    <a:pt x="84" y="41"/>
                  </a:lnTo>
                  <a:lnTo>
                    <a:pt x="84" y="38"/>
                  </a:lnTo>
                  <a:lnTo>
                    <a:pt x="83" y="35"/>
                  </a:lnTo>
                  <a:lnTo>
                    <a:pt x="82" y="32"/>
                  </a:lnTo>
                  <a:lnTo>
                    <a:pt x="81" y="31"/>
                  </a:lnTo>
                  <a:lnTo>
                    <a:pt x="80" y="29"/>
                  </a:lnTo>
                  <a:lnTo>
                    <a:pt x="78" y="27"/>
                  </a:lnTo>
                  <a:lnTo>
                    <a:pt x="77" y="25"/>
                  </a:lnTo>
                  <a:lnTo>
                    <a:pt x="75" y="23"/>
                  </a:lnTo>
                  <a:lnTo>
                    <a:pt x="73" y="22"/>
                  </a:lnTo>
                  <a:lnTo>
                    <a:pt x="70" y="20"/>
                  </a:lnTo>
                  <a:lnTo>
                    <a:pt x="67" y="19"/>
                  </a:lnTo>
                  <a:lnTo>
                    <a:pt x="64" y="19"/>
                  </a:lnTo>
                  <a:lnTo>
                    <a:pt x="61" y="18"/>
                  </a:lnTo>
                  <a:lnTo>
                    <a:pt x="28" y="13"/>
                  </a:lnTo>
                  <a:lnTo>
                    <a:pt x="26" y="13"/>
                  </a:lnTo>
                  <a:lnTo>
                    <a:pt x="24" y="12"/>
                  </a:lnTo>
                  <a:lnTo>
                    <a:pt x="22" y="12"/>
                  </a:lnTo>
                  <a:lnTo>
                    <a:pt x="21" y="12"/>
                  </a:lnTo>
                  <a:lnTo>
                    <a:pt x="20" y="11"/>
                  </a:lnTo>
                  <a:lnTo>
                    <a:pt x="19" y="11"/>
                  </a:lnTo>
                  <a:lnTo>
                    <a:pt x="18" y="10"/>
                  </a:lnTo>
                  <a:lnTo>
                    <a:pt x="17" y="10"/>
                  </a:lnTo>
                  <a:lnTo>
                    <a:pt x="16" y="9"/>
                  </a:lnTo>
                  <a:lnTo>
                    <a:pt x="16" y="8"/>
                  </a:lnTo>
                  <a:lnTo>
                    <a:pt x="16" y="7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3"/>
                  </a:lnTo>
                  <a:lnTo>
                    <a:pt x="12" y="0"/>
                  </a:lnTo>
                  <a:lnTo>
                    <a:pt x="7" y="25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0"/>
                  </a:lnTo>
                  <a:lnTo>
                    <a:pt x="14" y="20"/>
                  </a:lnTo>
                  <a:lnTo>
                    <a:pt x="15" y="19"/>
                  </a:lnTo>
                  <a:lnTo>
                    <a:pt x="16" y="19"/>
                  </a:lnTo>
                  <a:lnTo>
                    <a:pt x="17" y="19"/>
                  </a:lnTo>
                  <a:lnTo>
                    <a:pt x="19" y="19"/>
                  </a:lnTo>
                  <a:lnTo>
                    <a:pt x="20" y="18"/>
                  </a:lnTo>
                  <a:lnTo>
                    <a:pt x="21" y="18"/>
                  </a:lnTo>
                  <a:lnTo>
                    <a:pt x="22" y="18"/>
                  </a:lnTo>
                  <a:lnTo>
                    <a:pt x="26" y="18"/>
                  </a:lnTo>
                  <a:lnTo>
                    <a:pt x="28" y="18"/>
                  </a:lnTo>
                  <a:lnTo>
                    <a:pt x="56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6" name="Freeform 21"/>
            <p:cNvSpPr>
              <a:spLocks/>
            </p:cNvSpPr>
            <p:nvPr/>
          </p:nvSpPr>
          <p:spPr bwMode="auto">
            <a:xfrm>
              <a:off x="3968" y="1642"/>
              <a:ext cx="25" cy="28"/>
            </a:xfrm>
            <a:custGeom>
              <a:avLst/>
              <a:gdLst>
                <a:gd name="T0" fmla="*/ 18 w 25"/>
                <a:gd name="T1" fmla="*/ 27 h 28"/>
                <a:gd name="T2" fmla="*/ 24 w 25"/>
                <a:gd name="T3" fmla="*/ 25 h 28"/>
                <a:gd name="T4" fmla="*/ 23 w 25"/>
                <a:gd name="T5" fmla="*/ 25 h 28"/>
                <a:gd name="T6" fmla="*/ 22 w 25"/>
                <a:gd name="T7" fmla="*/ 25 h 28"/>
                <a:gd name="T8" fmla="*/ 21 w 25"/>
                <a:gd name="T9" fmla="*/ 24 h 28"/>
                <a:gd name="T10" fmla="*/ 15 w 25"/>
                <a:gd name="T11" fmla="*/ 14 h 28"/>
                <a:gd name="T12" fmla="*/ 17 w 25"/>
                <a:gd name="T13" fmla="*/ 13 h 28"/>
                <a:gd name="T14" fmla="*/ 18 w 25"/>
                <a:gd name="T15" fmla="*/ 12 h 28"/>
                <a:gd name="T16" fmla="*/ 19 w 25"/>
                <a:gd name="T17" fmla="*/ 11 h 28"/>
                <a:gd name="T18" fmla="*/ 20 w 25"/>
                <a:gd name="T19" fmla="*/ 10 h 28"/>
                <a:gd name="T20" fmla="*/ 21 w 25"/>
                <a:gd name="T21" fmla="*/ 9 h 28"/>
                <a:gd name="T22" fmla="*/ 22 w 25"/>
                <a:gd name="T23" fmla="*/ 7 h 28"/>
                <a:gd name="T24" fmla="*/ 22 w 25"/>
                <a:gd name="T25" fmla="*/ 6 h 28"/>
                <a:gd name="T26" fmla="*/ 22 w 25"/>
                <a:gd name="T27" fmla="*/ 4 h 28"/>
                <a:gd name="T28" fmla="*/ 20 w 25"/>
                <a:gd name="T29" fmla="*/ 2 h 28"/>
                <a:gd name="T30" fmla="*/ 18 w 25"/>
                <a:gd name="T31" fmla="*/ 1 h 28"/>
                <a:gd name="T32" fmla="*/ 16 w 25"/>
                <a:gd name="T33" fmla="*/ 1 h 28"/>
                <a:gd name="T34" fmla="*/ 14 w 25"/>
                <a:gd name="T35" fmla="*/ 0 h 28"/>
                <a:gd name="T36" fmla="*/ 12 w 25"/>
                <a:gd name="T37" fmla="*/ 0 h 28"/>
                <a:gd name="T38" fmla="*/ 0 w 25"/>
                <a:gd name="T39" fmla="*/ 0 h 28"/>
                <a:gd name="T40" fmla="*/ 2 w 25"/>
                <a:gd name="T41" fmla="*/ 0 h 28"/>
                <a:gd name="T42" fmla="*/ 2 w 25"/>
                <a:gd name="T43" fmla="*/ 1 h 28"/>
                <a:gd name="T44" fmla="*/ 4 w 25"/>
                <a:gd name="T45" fmla="*/ 2 h 28"/>
                <a:gd name="T46" fmla="*/ 4 w 25"/>
                <a:gd name="T47" fmla="*/ 4 h 28"/>
                <a:gd name="T48" fmla="*/ 4 w 25"/>
                <a:gd name="T49" fmla="*/ 6 h 28"/>
                <a:gd name="T50" fmla="*/ 5 w 25"/>
                <a:gd name="T51" fmla="*/ 20 h 28"/>
                <a:gd name="T52" fmla="*/ 4 w 25"/>
                <a:gd name="T53" fmla="*/ 22 h 28"/>
                <a:gd name="T54" fmla="*/ 4 w 25"/>
                <a:gd name="T55" fmla="*/ 24 h 28"/>
                <a:gd name="T56" fmla="*/ 3 w 25"/>
                <a:gd name="T57" fmla="*/ 25 h 28"/>
                <a:gd name="T58" fmla="*/ 0 w 25"/>
                <a:gd name="T59" fmla="*/ 25 h 28"/>
                <a:gd name="T60" fmla="*/ 11 w 25"/>
                <a:gd name="T61" fmla="*/ 27 h 28"/>
                <a:gd name="T62" fmla="*/ 10 w 25"/>
                <a:gd name="T63" fmla="*/ 25 h 28"/>
                <a:gd name="T64" fmla="*/ 9 w 25"/>
                <a:gd name="T65" fmla="*/ 24 h 28"/>
                <a:gd name="T66" fmla="*/ 9 w 25"/>
                <a:gd name="T67" fmla="*/ 14 h 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"/>
                <a:gd name="T103" fmla="*/ 0 h 28"/>
                <a:gd name="T104" fmla="*/ 25 w 25"/>
                <a:gd name="T105" fmla="*/ 28 h 2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" h="28">
                  <a:moveTo>
                    <a:pt x="11" y="14"/>
                  </a:moveTo>
                  <a:lnTo>
                    <a:pt x="18" y="27"/>
                  </a:lnTo>
                  <a:lnTo>
                    <a:pt x="24" y="27"/>
                  </a:lnTo>
                  <a:lnTo>
                    <a:pt x="24" y="25"/>
                  </a:lnTo>
                  <a:lnTo>
                    <a:pt x="23" y="25"/>
                  </a:lnTo>
                  <a:lnTo>
                    <a:pt x="22" y="25"/>
                  </a:lnTo>
                  <a:lnTo>
                    <a:pt x="21" y="24"/>
                  </a:lnTo>
                  <a:lnTo>
                    <a:pt x="20" y="23"/>
                  </a:lnTo>
                  <a:lnTo>
                    <a:pt x="15" y="14"/>
                  </a:lnTo>
                  <a:lnTo>
                    <a:pt x="16" y="14"/>
                  </a:lnTo>
                  <a:lnTo>
                    <a:pt x="17" y="13"/>
                  </a:lnTo>
                  <a:lnTo>
                    <a:pt x="18" y="13"/>
                  </a:lnTo>
                  <a:lnTo>
                    <a:pt x="18" y="12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0"/>
                  </a:lnTo>
                  <a:lnTo>
                    <a:pt x="21" y="10"/>
                  </a:lnTo>
                  <a:lnTo>
                    <a:pt x="21" y="9"/>
                  </a:lnTo>
                  <a:lnTo>
                    <a:pt x="22" y="8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5"/>
                  </a:lnTo>
                  <a:lnTo>
                    <a:pt x="22" y="4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2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6"/>
                  </a:lnTo>
                  <a:lnTo>
                    <a:pt x="5" y="7"/>
                  </a:lnTo>
                  <a:lnTo>
                    <a:pt x="5" y="20"/>
                  </a:lnTo>
                  <a:lnTo>
                    <a:pt x="4" y="21"/>
                  </a:lnTo>
                  <a:lnTo>
                    <a:pt x="4" y="22"/>
                  </a:lnTo>
                  <a:lnTo>
                    <a:pt x="4" y="23"/>
                  </a:lnTo>
                  <a:lnTo>
                    <a:pt x="4" y="24"/>
                  </a:lnTo>
                  <a:lnTo>
                    <a:pt x="4" y="25"/>
                  </a:lnTo>
                  <a:lnTo>
                    <a:pt x="3" y="25"/>
                  </a:lnTo>
                  <a:lnTo>
                    <a:pt x="2" y="25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0" y="25"/>
                  </a:lnTo>
                  <a:lnTo>
                    <a:pt x="9" y="25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9" y="14"/>
                  </a:lnTo>
                  <a:lnTo>
                    <a:pt x="11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7" name="Freeform 22"/>
            <p:cNvSpPr>
              <a:spLocks/>
            </p:cNvSpPr>
            <p:nvPr/>
          </p:nvSpPr>
          <p:spPr bwMode="auto">
            <a:xfrm>
              <a:off x="3979" y="1642"/>
              <a:ext cx="6" cy="10"/>
            </a:xfrm>
            <a:custGeom>
              <a:avLst/>
              <a:gdLst>
                <a:gd name="T0" fmla="*/ 0 w 6"/>
                <a:gd name="T1" fmla="*/ 4 h 10"/>
                <a:gd name="T2" fmla="*/ 0 w 6"/>
                <a:gd name="T3" fmla="*/ 2 h 10"/>
                <a:gd name="T4" fmla="*/ 0 w 6"/>
                <a:gd name="T5" fmla="*/ 2 h 10"/>
                <a:gd name="T6" fmla="*/ 0 w 6"/>
                <a:gd name="T7" fmla="*/ 1 h 10"/>
                <a:gd name="T8" fmla="*/ 0 w 6"/>
                <a:gd name="T9" fmla="*/ 1 h 10"/>
                <a:gd name="T10" fmla="*/ 0 w 6"/>
                <a:gd name="T11" fmla="*/ 1 h 10"/>
                <a:gd name="T12" fmla="*/ 0 w 6"/>
                <a:gd name="T13" fmla="*/ 0 h 10"/>
                <a:gd name="T14" fmla="*/ 1 w 6"/>
                <a:gd name="T15" fmla="*/ 0 h 10"/>
                <a:gd name="T16" fmla="*/ 1 w 6"/>
                <a:gd name="T17" fmla="*/ 0 h 10"/>
                <a:gd name="T18" fmla="*/ 2 w 6"/>
                <a:gd name="T19" fmla="*/ 0 h 10"/>
                <a:gd name="T20" fmla="*/ 3 w 6"/>
                <a:gd name="T21" fmla="*/ 1 h 10"/>
                <a:gd name="T22" fmla="*/ 3 w 6"/>
                <a:gd name="T23" fmla="*/ 1 h 10"/>
                <a:gd name="T24" fmla="*/ 4 w 6"/>
                <a:gd name="T25" fmla="*/ 1 h 10"/>
                <a:gd name="T26" fmla="*/ 4 w 6"/>
                <a:gd name="T27" fmla="*/ 1 h 10"/>
                <a:gd name="T28" fmla="*/ 4 w 6"/>
                <a:gd name="T29" fmla="*/ 1 h 10"/>
                <a:gd name="T30" fmla="*/ 4 w 6"/>
                <a:gd name="T31" fmla="*/ 2 h 10"/>
                <a:gd name="T32" fmla="*/ 5 w 6"/>
                <a:gd name="T33" fmla="*/ 2 h 10"/>
                <a:gd name="T34" fmla="*/ 5 w 6"/>
                <a:gd name="T35" fmla="*/ 3 h 10"/>
                <a:gd name="T36" fmla="*/ 5 w 6"/>
                <a:gd name="T37" fmla="*/ 4 h 10"/>
                <a:gd name="T38" fmla="*/ 5 w 6"/>
                <a:gd name="T39" fmla="*/ 5 h 10"/>
                <a:gd name="T40" fmla="*/ 5 w 6"/>
                <a:gd name="T41" fmla="*/ 5 h 10"/>
                <a:gd name="T42" fmla="*/ 5 w 6"/>
                <a:gd name="T43" fmla="*/ 6 h 10"/>
                <a:gd name="T44" fmla="*/ 5 w 6"/>
                <a:gd name="T45" fmla="*/ 7 h 10"/>
                <a:gd name="T46" fmla="*/ 5 w 6"/>
                <a:gd name="T47" fmla="*/ 7 h 10"/>
                <a:gd name="T48" fmla="*/ 4 w 6"/>
                <a:gd name="T49" fmla="*/ 8 h 10"/>
                <a:gd name="T50" fmla="*/ 4 w 6"/>
                <a:gd name="T51" fmla="*/ 8 h 10"/>
                <a:gd name="T52" fmla="*/ 3 w 6"/>
                <a:gd name="T53" fmla="*/ 9 h 10"/>
                <a:gd name="T54" fmla="*/ 3 w 6"/>
                <a:gd name="T55" fmla="*/ 9 h 10"/>
                <a:gd name="T56" fmla="*/ 2 w 6"/>
                <a:gd name="T57" fmla="*/ 9 h 10"/>
                <a:gd name="T58" fmla="*/ 2 w 6"/>
                <a:gd name="T59" fmla="*/ 9 h 10"/>
                <a:gd name="T60" fmla="*/ 1 w 6"/>
                <a:gd name="T61" fmla="*/ 8 h 10"/>
                <a:gd name="T62" fmla="*/ 0 w 6"/>
                <a:gd name="T63" fmla="*/ 8 h 10"/>
                <a:gd name="T64" fmla="*/ 0 w 6"/>
                <a:gd name="T65" fmla="*/ 4 h 1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"/>
                <a:gd name="T100" fmla="*/ 0 h 10"/>
                <a:gd name="T101" fmla="*/ 6 w 6"/>
                <a:gd name="T102" fmla="*/ 10 h 1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" h="10">
                  <a:moveTo>
                    <a:pt x="0" y="4"/>
                  </a:move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6"/>
                  </a:lnTo>
                  <a:lnTo>
                    <a:pt x="5" y="7"/>
                  </a:lnTo>
                  <a:lnTo>
                    <a:pt x="4" y="8"/>
                  </a:lnTo>
                  <a:lnTo>
                    <a:pt x="3" y="9"/>
                  </a:lnTo>
                  <a:lnTo>
                    <a:pt x="2" y="9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4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8" name="Freeform 23"/>
            <p:cNvSpPr>
              <a:spLocks/>
            </p:cNvSpPr>
            <p:nvPr/>
          </p:nvSpPr>
          <p:spPr bwMode="auto">
            <a:xfrm>
              <a:off x="4501" y="1945"/>
              <a:ext cx="85" cy="69"/>
            </a:xfrm>
            <a:custGeom>
              <a:avLst/>
              <a:gdLst>
                <a:gd name="T0" fmla="*/ 84 w 85"/>
                <a:gd name="T1" fmla="*/ 40 h 69"/>
                <a:gd name="T2" fmla="*/ 82 w 85"/>
                <a:gd name="T3" fmla="*/ 39 h 69"/>
                <a:gd name="T4" fmla="*/ 80 w 85"/>
                <a:gd name="T5" fmla="*/ 37 h 69"/>
                <a:gd name="T6" fmla="*/ 78 w 85"/>
                <a:gd name="T7" fmla="*/ 36 h 69"/>
                <a:gd name="T8" fmla="*/ 77 w 85"/>
                <a:gd name="T9" fmla="*/ 17 h 69"/>
                <a:gd name="T10" fmla="*/ 73 w 85"/>
                <a:gd name="T11" fmla="*/ 12 h 69"/>
                <a:gd name="T12" fmla="*/ 66 w 85"/>
                <a:gd name="T13" fmla="*/ 6 h 69"/>
                <a:gd name="T14" fmla="*/ 62 w 85"/>
                <a:gd name="T15" fmla="*/ 3 h 69"/>
                <a:gd name="T16" fmla="*/ 57 w 85"/>
                <a:gd name="T17" fmla="*/ 1 h 69"/>
                <a:gd name="T18" fmla="*/ 48 w 85"/>
                <a:gd name="T19" fmla="*/ 0 h 69"/>
                <a:gd name="T20" fmla="*/ 42 w 85"/>
                <a:gd name="T21" fmla="*/ 0 h 69"/>
                <a:gd name="T22" fmla="*/ 31 w 85"/>
                <a:gd name="T23" fmla="*/ 2 h 69"/>
                <a:gd name="T24" fmla="*/ 21 w 85"/>
                <a:gd name="T25" fmla="*/ 5 h 69"/>
                <a:gd name="T26" fmla="*/ 13 w 85"/>
                <a:gd name="T27" fmla="*/ 10 h 69"/>
                <a:gd name="T28" fmla="*/ 6 w 85"/>
                <a:gd name="T29" fmla="*/ 17 h 69"/>
                <a:gd name="T30" fmla="*/ 1 w 85"/>
                <a:gd name="T31" fmla="*/ 27 h 69"/>
                <a:gd name="T32" fmla="*/ 0 w 85"/>
                <a:gd name="T33" fmla="*/ 37 h 69"/>
                <a:gd name="T34" fmla="*/ 2 w 85"/>
                <a:gd name="T35" fmla="*/ 48 h 69"/>
                <a:gd name="T36" fmla="*/ 6 w 85"/>
                <a:gd name="T37" fmla="*/ 54 h 69"/>
                <a:gd name="T38" fmla="*/ 11 w 85"/>
                <a:gd name="T39" fmla="*/ 59 h 69"/>
                <a:gd name="T40" fmla="*/ 17 w 85"/>
                <a:gd name="T41" fmla="*/ 63 h 69"/>
                <a:gd name="T42" fmla="*/ 24 w 85"/>
                <a:gd name="T43" fmla="*/ 66 h 69"/>
                <a:gd name="T44" fmla="*/ 33 w 85"/>
                <a:gd name="T45" fmla="*/ 68 h 69"/>
                <a:gd name="T46" fmla="*/ 34 w 85"/>
                <a:gd name="T47" fmla="*/ 65 h 69"/>
                <a:gd name="T48" fmla="*/ 26 w 85"/>
                <a:gd name="T49" fmla="*/ 62 h 69"/>
                <a:gd name="T50" fmla="*/ 21 w 85"/>
                <a:gd name="T51" fmla="*/ 60 h 69"/>
                <a:gd name="T52" fmla="*/ 16 w 85"/>
                <a:gd name="T53" fmla="*/ 56 h 69"/>
                <a:gd name="T54" fmla="*/ 12 w 85"/>
                <a:gd name="T55" fmla="*/ 51 h 69"/>
                <a:gd name="T56" fmla="*/ 9 w 85"/>
                <a:gd name="T57" fmla="*/ 45 h 69"/>
                <a:gd name="T58" fmla="*/ 9 w 85"/>
                <a:gd name="T59" fmla="*/ 37 h 69"/>
                <a:gd name="T60" fmla="*/ 13 w 85"/>
                <a:gd name="T61" fmla="*/ 29 h 69"/>
                <a:gd name="T62" fmla="*/ 19 w 85"/>
                <a:gd name="T63" fmla="*/ 22 h 69"/>
                <a:gd name="T64" fmla="*/ 27 w 85"/>
                <a:gd name="T65" fmla="*/ 17 h 69"/>
                <a:gd name="T66" fmla="*/ 35 w 85"/>
                <a:gd name="T67" fmla="*/ 13 h 69"/>
                <a:gd name="T68" fmla="*/ 43 w 85"/>
                <a:gd name="T69" fmla="*/ 10 h 69"/>
                <a:gd name="T70" fmla="*/ 51 w 85"/>
                <a:gd name="T71" fmla="*/ 9 h 69"/>
                <a:gd name="T72" fmla="*/ 60 w 85"/>
                <a:gd name="T73" fmla="*/ 10 h 69"/>
                <a:gd name="T74" fmla="*/ 67 w 85"/>
                <a:gd name="T75" fmla="*/ 13 h 69"/>
                <a:gd name="T76" fmla="*/ 73 w 85"/>
                <a:gd name="T77" fmla="*/ 20 h 69"/>
                <a:gd name="T78" fmla="*/ 75 w 85"/>
                <a:gd name="T79" fmla="*/ 26 h 69"/>
                <a:gd name="T80" fmla="*/ 75 w 85"/>
                <a:gd name="T81" fmla="*/ 31 h 69"/>
                <a:gd name="T82" fmla="*/ 74 w 85"/>
                <a:gd name="T83" fmla="*/ 37 h 69"/>
                <a:gd name="T84" fmla="*/ 71 w 85"/>
                <a:gd name="T85" fmla="*/ 42 h 69"/>
                <a:gd name="T86" fmla="*/ 67 w 85"/>
                <a:gd name="T87" fmla="*/ 49 h 69"/>
                <a:gd name="T88" fmla="*/ 84 w 85"/>
                <a:gd name="T89" fmla="*/ 40 h 6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5"/>
                <a:gd name="T136" fmla="*/ 0 h 69"/>
                <a:gd name="T137" fmla="*/ 85 w 85"/>
                <a:gd name="T138" fmla="*/ 69 h 6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5" h="69">
                  <a:moveTo>
                    <a:pt x="84" y="40"/>
                  </a:moveTo>
                  <a:lnTo>
                    <a:pt x="84" y="40"/>
                  </a:lnTo>
                  <a:lnTo>
                    <a:pt x="83" y="40"/>
                  </a:lnTo>
                  <a:lnTo>
                    <a:pt x="83" y="39"/>
                  </a:lnTo>
                  <a:lnTo>
                    <a:pt x="82" y="39"/>
                  </a:lnTo>
                  <a:lnTo>
                    <a:pt x="82" y="38"/>
                  </a:lnTo>
                  <a:lnTo>
                    <a:pt x="81" y="38"/>
                  </a:lnTo>
                  <a:lnTo>
                    <a:pt x="80" y="37"/>
                  </a:lnTo>
                  <a:lnTo>
                    <a:pt x="79" y="37"/>
                  </a:lnTo>
                  <a:lnTo>
                    <a:pt x="79" y="36"/>
                  </a:lnTo>
                  <a:lnTo>
                    <a:pt x="78" y="36"/>
                  </a:lnTo>
                  <a:lnTo>
                    <a:pt x="78" y="20"/>
                  </a:lnTo>
                  <a:lnTo>
                    <a:pt x="77" y="18"/>
                  </a:lnTo>
                  <a:lnTo>
                    <a:pt x="77" y="17"/>
                  </a:lnTo>
                  <a:lnTo>
                    <a:pt x="76" y="15"/>
                  </a:lnTo>
                  <a:lnTo>
                    <a:pt x="74" y="14"/>
                  </a:lnTo>
                  <a:lnTo>
                    <a:pt x="73" y="12"/>
                  </a:lnTo>
                  <a:lnTo>
                    <a:pt x="70" y="9"/>
                  </a:lnTo>
                  <a:lnTo>
                    <a:pt x="68" y="7"/>
                  </a:lnTo>
                  <a:lnTo>
                    <a:pt x="66" y="6"/>
                  </a:lnTo>
                  <a:lnTo>
                    <a:pt x="65" y="6"/>
                  </a:lnTo>
                  <a:lnTo>
                    <a:pt x="63" y="4"/>
                  </a:lnTo>
                  <a:lnTo>
                    <a:pt x="62" y="3"/>
                  </a:lnTo>
                  <a:lnTo>
                    <a:pt x="60" y="2"/>
                  </a:lnTo>
                  <a:lnTo>
                    <a:pt x="59" y="2"/>
                  </a:lnTo>
                  <a:lnTo>
                    <a:pt x="57" y="1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36" y="1"/>
                  </a:lnTo>
                  <a:lnTo>
                    <a:pt x="33" y="1"/>
                  </a:lnTo>
                  <a:lnTo>
                    <a:pt x="31" y="2"/>
                  </a:lnTo>
                  <a:lnTo>
                    <a:pt x="27" y="3"/>
                  </a:lnTo>
                  <a:lnTo>
                    <a:pt x="25" y="3"/>
                  </a:lnTo>
                  <a:lnTo>
                    <a:pt x="21" y="5"/>
                  </a:lnTo>
                  <a:lnTo>
                    <a:pt x="19" y="6"/>
                  </a:lnTo>
                  <a:lnTo>
                    <a:pt x="16" y="8"/>
                  </a:lnTo>
                  <a:lnTo>
                    <a:pt x="13" y="10"/>
                  </a:lnTo>
                  <a:lnTo>
                    <a:pt x="10" y="13"/>
                  </a:lnTo>
                  <a:lnTo>
                    <a:pt x="7" y="16"/>
                  </a:lnTo>
                  <a:lnTo>
                    <a:pt x="6" y="17"/>
                  </a:lnTo>
                  <a:lnTo>
                    <a:pt x="4" y="21"/>
                  </a:lnTo>
                  <a:lnTo>
                    <a:pt x="3" y="24"/>
                  </a:lnTo>
                  <a:lnTo>
                    <a:pt x="1" y="27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0" y="37"/>
                  </a:lnTo>
                  <a:lnTo>
                    <a:pt x="0" y="40"/>
                  </a:lnTo>
                  <a:lnTo>
                    <a:pt x="1" y="44"/>
                  </a:lnTo>
                  <a:lnTo>
                    <a:pt x="2" y="48"/>
                  </a:lnTo>
                  <a:lnTo>
                    <a:pt x="3" y="51"/>
                  </a:lnTo>
                  <a:lnTo>
                    <a:pt x="5" y="52"/>
                  </a:lnTo>
                  <a:lnTo>
                    <a:pt x="6" y="54"/>
                  </a:lnTo>
                  <a:lnTo>
                    <a:pt x="7" y="56"/>
                  </a:lnTo>
                  <a:lnTo>
                    <a:pt x="9" y="58"/>
                  </a:lnTo>
                  <a:lnTo>
                    <a:pt x="11" y="59"/>
                  </a:lnTo>
                  <a:lnTo>
                    <a:pt x="13" y="61"/>
                  </a:lnTo>
                  <a:lnTo>
                    <a:pt x="15" y="62"/>
                  </a:lnTo>
                  <a:lnTo>
                    <a:pt x="17" y="63"/>
                  </a:lnTo>
                  <a:lnTo>
                    <a:pt x="20" y="64"/>
                  </a:lnTo>
                  <a:lnTo>
                    <a:pt x="21" y="65"/>
                  </a:lnTo>
                  <a:lnTo>
                    <a:pt x="24" y="66"/>
                  </a:lnTo>
                  <a:lnTo>
                    <a:pt x="27" y="66"/>
                  </a:lnTo>
                  <a:lnTo>
                    <a:pt x="30" y="67"/>
                  </a:lnTo>
                  <a:lnTo>
                    <a:pt x="33" y="68"/>
                  </a:lnTo>
                  <a:lnTo>
                    <a:pt x="35" y="68"/>
                  </a:lnTo>
                  <a:lnTo>
                    <a:pt x="35" y="65"/>
                  </a:lnTo>
                  <a:lnTo>
                    <a:pt x="34" y="65"/>
                  </a:lnTo>
                  <a:lnTo>
                    <a:pt x="32" y="64"/>
                  </a:lnTo>
                  <a:lnTo>
                    <a:pt x="28" y="63"/>
                  </a:lnTo>
                  <a:lnTo>
                    <a:pt x="26" y="62"/>
                  </a:lnTo>
                  <a:lnTo>
                    <a:pt x="24" y="62"/>
                  </a:lnTo>
                  <a:lnTo>
                    <a:pt x="22" y="61"/>
                  </a:lnTo>
                  <a:lnTo>
                    <a:pt x="21" y="60"/>
                  </a:lnTo>
                  <a:lnTo>
                    <a:pt x="19" y="59"/>
                  </a:lnTo>
                  <a:lnTo>
                    <a:pt x="18" y="57"/>
                  </a:lnTo>
                  <a:lnTo>
                    <a:pt x="16" y="56"/>
                  </a:lnTo>
                  <a:lnTo>
                    <a:pt x="14" y="54"/>
                  </a:lnTo>
                  <a:lnTo>
                    <a:pt x="13" y="53"/>
                  </a:lnTo>
                  <a:lnTo>
                    <a:pt x="12" y="51"/>
                  </a:lnTo>
                  <a:lnTo>
                    <a:pt x="10" y="50"/>
                  </a:lnTo>
                  <a:lnTo>
                    <a:pt x="10" y="48"/>
                  </a:lnTo>
                  <a:lnTo>
                    <a:pt x="9" y="45"/>
                  </a:lnTo>
                  <a:lnTo>
                    <a:pt x="8" y="42"/>
                  </a:lnTo>
                  <a:lnTo>
                    <a:pt x="9" y="40"/>
                  </a:lnTo>
                  <a:lnTo>
                    <a:pt x="9" y="37"/>
                  </a:lnTo>
                  <a:lnTo>
                    <a:pt x="10" y="34"/>
                  </a:lnTo>
                  <a:lnTo>
                    <a:pt x="11" y="31"/>
                  </a:lnTo>
                  <a:lnTo>
                    <a:pt x="13" y="29"/>
                  </a:lnTo>
                  <a:lnTo>
                    <a:pt x="15" y="27"/>
                  </a:lnTo>
                  <a:lnTo>
                    <a:pt x="17" y="25"/>
                  </a:lnTo>
                  <a:lnTo>
                    <a:pt x="19" y="22"/>
                  </a:lnTo>
                  <a:lnTo>
                    <a:pt x="21" y="20"/>
                  </a:lnTo>
                  <a:lnTo>
                    <a:pt x="24" y="18"/>
                  </a:lnTo>
                  <a:lnTo>
                    <a:pt x="27" y="17"/>
                  </a:lnTo>
                  <a:lnTo>
                    <a:pt x="30" y="16"/>
                  </a:lnTo>
                  <a:lnTo>
                    <a:pt x="33" y="14"/>
                  </a:lnTo>
                  <a:lnTo>
                    <a:pt x="35" y="13"/>
                  </a:lnTo>
                  <a:lnTo>
                    <a:pt x="37" y="12"/>
                  </a:lnTo>
                  <a:lnTo>
                    <a:pt x="40" y="11"/>
                  </a:lnTo>
                  <a:lnTo>
                    <a:pt x="43" y="10"/>
                  </a:lnTo>
                  <a:lnTo>
                    <a:pt x="46" y="10"/>
                  </a:lnTo>
                  <a:lnTo>
                    <a:pt x="49" y="9"/>
                  </a:lnTo>
                  <a:lnTo>
                    <a:pt x="51" y="9"/>
                  </a:lnTo>
                  <a:lnTo>
                    <a:pt x="54" y="9"/>
                  </a:lnTo>
                  <a:lnTo>
                    <a:pt x="57" y="9"/>
                  </a:lnTo>
                  <a:lnTo>
                    <a:pt x="60" y="10"/>
                  </a:lnTo>
                  <a:lnTo>
                    <a:pt x="63" y="11"/>
                  </a:lnTo>
                  <a:lnTo>
                    <a:pt x="65" y="12"/>
                  </a:lnTo>
                  <a:lnTo>
                    <a:pt x="67" y="13"/>
                  </a:lnTo>
                  <a:lnTo>
                    <a:pt x="69" y="15"/>
                  </a:lnTo>
                  <a:lnTo>
                    <a:pt x="71" y="17"/>
                  </a:lnTo>
                  <a:lnTo>
                    <a:pt x="73" y="20"/>
                  </a:lnTo>
                  <a:lnTo>
                    <a:pt x="74" y="23"/>
                  </a:lnTo>
                  <a:lnTo>
                    <a:pt x="75" y="25"/>
                  </a:lnTo>
                  <a:lnTo>
                    <a:pt x="75" y="26"/>
                  </a:lnTo>
                  <a:lnTo>
                    <a:pt x="76" y="28"/>
                  </a:lnTo>
                  <a:lnTo>
                    <a:pt x="76" y="29"/>
                  </a:lnTo>
                  <a:lnTo>
                    <a:pt x="75" y="31"/>
                  </a:lnTo>
                  <a:lnTo>
                    <a:pt x="75" y="33"/>
                  </a:lnTo>
                  <a:lnTo>
                    <a:pt x="74" y="35"/>
                  </a:lnTo>
                  <a:lnTo>
                    <a:pt x="74" y="37"/>
                  </a:lnTo>
                  <a:lnTo>
                    <a:pt x="73" y="39"/>
                  </a:lnTo>
                  <a:lnTo>
                    <a:pt x="72" y="40"/>
                  </a:lnTo>
                  <a:lnTo>
                    <a:pt x="71" y="42"/>
                  </a:lnTo>
                  <a:lnTo>
                    <a:pt x="70" y="44"/>
                  </a:lnTo>
                  <a:lnTo>
                    <a:pt x="69" y="46"/>
                  </a:lnTo>
                  <a:lnTo>
                    <a:pt x="67" y="49"/>
                  </a:lnTo>
                  <a:lnTo>
                    <a:pt x="66" y="51"/>
                  </a:lnTo>
                  <a:lnTo>
                    <a:pt x="68" y="53"/>
                  </a:lnTo>
                  <a:lnTo>
                    <a:pt x="84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9" name="Freeform 24"/>
            <p:cNvSpPr>
              <a:spLocks/>
            </p:cNvSpPr>
            <p:nvPr/>
          </p:nvSpPr>
          <p:spPr bwMode="auto">
            <a:xfrm>
              <a:off x="3455" y="1773"/>
              <a:ext cx="96" cy="94"/>
            </a:xfrm>
            <a:custGeom>
              <a:avLst/>
              <a:gdLst>
                <a:gd name="T0" fmla="*/ 44 w 96"/>
                <a:gd name="T1" fmla="*/ 27 h 94"/>
                <a:gd name="T2" fmla="*/ 47 w 96"/>
                <a:gd name="T3" fmla="*/ 31 h 94"/>
                <a:gd name="T4" fmla="*/ 48 w 96"/>
                <a:gd name="T5" fmla="*/ 35 h 94"/>
                <a:gd name="T6" fmla="*/ 48 w 96"/>
                <a:gd name="T7" fmla="*/ 39 h 94"/>
                <a:gd name="T8" fmla="*/ 45 w 96"/>
                <a:gd name="T9" fmla="*/ 44 h 94"/>
                <a:gd name="T10" fmla="*/ 40 w 96"/>
                <a:gd name="T11" fmla="*/ 52 h 94"/>
                <a:gd name="T12" fmla="*/ 22 w 96"/>
                <a:gd name="T13" fmla="*/ 37 h 94"/>
                <a:gd name="T14" fmla="*/ 19 w 96"/>
                <a:gd name="T15" fmla="*/ 33 h 94"/>
                <a:gd name="T16" fmla="*/ 17 w 96"/>
                <a:gd name="T17" fmla="*/ 31 h 94"/>
                <a:gd name="T18" fmla="*/ 17 w 96"/>
                <a:gd name="T19" fmla="*/ 28 h 94"/>
                <a:gd name="T20" fmla="*/ 19 w 96"/>
                <a:gd name="T21" fmla="*/ 24 h 94"/>
                <a:gd name="T22" fmla="*/ 22 w 96"/>
                <a:gd name="T23" fmla="*/ 19 h 94"/>
                <a:gd name="T24" fmla="*/ 27 w 96"/>
                <a:gd name="T25" fmla="*/ 15 h 94"/>
                <a:gd name="T26" fmla="*/ 32 w 96"/>
                <a:gd name="T27" fmla="*/ 11 h 94"/>
                <a:gd name="T28" fmla="*/ 38 w 96"/>
                <a:gd name="T29" fmla="*/ 9 h 94"/>
                <a:gd name="T30" fmla="*/ 43 w 96"/>
                <a:gd name="T31" fmla="*/ 8 h 94"/>
                <a:gd name="T32" fmla="*/ 51 w 96"/>
                <a:gd name="T33" fmla="*/ 8 h 94"/>
                <a:gd name="T34" fmla="*/ 0 w 96"/>
                <a:gd name="T35" fmla="*/ 44 h 94"/>
                <a:gd name="T36" fmla="*/ 4 w 96"/>
                <a:gd name="T37" fmla="*/ 45 h 94"/>
                <a:gd name="T38" fmla="*/ 7 w 96"/>
                <a:gd name="T39" fmla="*/ 43 h 94"/>
                <a:gd name="T40" fmla="*/ 9 w 96"/>
                <a:gd name="T41" fmla="*/ 43 h 94"/>
                <a:gd name="T42" fmla="*/ 12 w 96"/>
                <a:gd name="T43" fmla="*/ 44 h 94"/>
                <a:gd name="T44" fmla="*/ 17 w 96"/>
                <a:gd name="T45" fmla="*/ 46 h 94"/>
                <a:gd name="T46" fmla="*/ 54 w 96"/>
                <a:gd name="T47" fmla="*/ 74 h 94"/>
                <a:gd name="T48" fmla="*/ 57 w 96"/>
                <a:gd name="T49" fmla="*/ 77 h 94"/>
                <a:gd name="T50" fmla="*/ 60 w 96"/>
                <a:gd name="T51" fmla="*/ 80 h 94"/>
                <a:gd name="T52" fmla="*/ 61 w 96"/>
                <a:gd name="T53" fmla="*/ 83 h 94"/>
                <a:gd name="T54" fmla="*/ 61 w 96"/>
                <a:gd name="T55" fmla="*/ 85 h 94"/>
                <a:gd name="T56" fmla="*/ 59 w 96"/>
                <a:gd name="T57" fmla="*/ 88 h 94"/>
                <a:gd name="T58" fmla="*/ 95 w 96"/>
                <a:gd name="T59" fmla="*/ 46 h 94"/>
                <a:gd name="T60" fmla="*/ 83 w 96"/>
                <a:gd name="T61" fmla="*/ 34 h 94"/>
                <a:gd name="T62" fmla="*/ 85 w 96"/>
                <a:gd name="T63" fmla="*/ 41 h 94"/>
                <a:gd name="T64" fmla="*/ 86 w 96"/>
                <a:gd name="T65" fmla="*/ 47 h 94"/>
                <a:gd name="T66" fmla="*/ 84 w 96"/>
                <a:gd name="T67" fmla="*/ 53 h 94"/>
                <a:gd name="T68" fmla="*/ 82 w 96"/>
                <a:gd name="T69" fmla="*/ 58 h 94"/>
                <a:gd name="T70" fmla="*/ 77 w 96"/>
                <a:gd name="T71" fmla="*/ 65 h 94"/>
                <a:gd name="T72" fmla="*/ 74 w 96"/>
                <a:gd name="T73" fmla="*/ 68 h 94"/>
                <a:gd name="T74" fmla="*/ 71 w 96"/>
                <a:gd name="T75" fmla="*/ 70 h 94"/>
                <a:gd name="T76" fmla="*/ 69 w 96"/>
                <a:gd name="T77" fmla="*/ 70 h 94"/>
                <a:gd name="T78" fmla="*/ 66 w 96"/>
                <a:gd name="T79" fmla="*/ 70 h 94"/>
                <a:gd name="T80" fmla="*/ 63 w 96"/>
                <a:gd name="T81" fmla="*/ 68 h 94"/>
                <a:gd name="T82" fmla="*/ 46 w 96"/>
                <a:gd name="T83" fmla="*/ 49 h 94"/>
                <a:gd name="T84" fmla="*/ 49 w 96"/>
                <a:gd name="T85" fmla="*/ 45 h 94"/>
                <a:gd name="T86" fmla="*/ 52 w 96"/>
                <a:gd name="T87" fmla="*/ 42 h 94"/>
                <a:gd name="T88" fmla="*/ 55 w 96"/>
                <a:gd name="T89" fmla="*/ 40 h 94"/>
                <a:gd name="T90" fmla="*/ 59 w 96"/>
                <a:gd name="T91" fmla="*/ 40 h 94"/>
                <a:gd name="T92" fmla="*/ 65 w 96"/>
                <a:gd name="T93" fmla="*/ 42 h 94"/>
                <a:gd name="T94" fmla="*/ 43 w 96"/>
                <a:gd name="T95" fmla="*/ 23 h 9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6"/>
                <a:gd name="T145" fmla="*/ 0 h 94"/>
                <a:gd name="T146" fmla="*/ 96 w 96"/>
                <a:gd name="T147" fmla="*/ 94 h 9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6" h="94">
                  <a:moveTo>
                    <a:pt x="43" y="23"/>
                  </a:moveTo>
                  <a:lnTo>
                    <a:pt x="43" y="26"/>
                  </a:lnTo>
                  <a:lnTo>
                    <a:pt x="44" y="27"/>
                  </a:lnTo>
                  <a:lnTo>
                    <a:pt x="46" y="29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8" y="33"/>
                  </a:lnTo>
                  <a:lnTo>
                    <a:pt x="48" y="34"/>
                  </a:lnTo>
                  <a:lnTo>
                    <a:pt x="48" y="35"/>
                  </a:lnTo>
                  <a:lnTo>
                    <a:pt x="48" y="37"/>
                  </a:lnTo>
                  <a:lnTo>
                    <a:pt x="48" y="38"/>
                  </a:lnTo>
                  <a:lnTo>
                    <a:pt x="48" y="39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4"/>
                  </a:lnTo>
                  <a:lnTo>
                    <a:pt x="44" y="45"/>
                  </a:lnTo>
                  <a:lnTo>
                    <a:pt x="43" y="46"/>
                  </a:lnTo>
                  <a:lnTo>
                    <a:pt x="40" y="52"/>
                  </a:lnTo>
                  <a:lnTo>
                    <a:pt x="25" y="39"/>
                  </a:lnTo>
                  <a:lnTo>
                    <a:pt x="24" y="38"/>
                  </a:lnTo>
                  <a:lnTo>
                    <a:pt x="22" y="37"/>
                  </a:lnTo>
                  <a:lnTo>
                    <a:pt x="21" y="35"/>
                  </a:lnTo>
                  <a:lnTo>
                    <a:pt x="20" y="34"/>
                  </a:lnTo>
                  <a:lnTo>
                    <a:pt x="19" y="33"/>
                  </a:lnTo>
                  <a:lnTo>
                    <a:pt x="18" y="33"/>
                  </a:lnTo>
                  <a:lnTo>
                    <a:pt x="17" y="32"/>
                  </a:lnTo>
                  <a:lnTo>
                    <a:pt x="17" y="31"/>
                  </a:lnTo>
                  <a:lnTo>
                    <a:pt x="17" y="30"/>
                  </a:lnTo>
                  <a:lnTo>
                    <a:pt x="17" y="29"/>
                  </a:lnTo>
                  <a:lnTo>
                    <a:pt x="17" y="28"/>
                  </a:lnTo>
                  <a:lnTo>
                    <a:pt x="17" y="27"/>
                  </a:lnTo>
                  <a:lnTo>
                    <a:pt x="18" y="25"/>
                  </a:lnTo>
                  <a:lnTo>
                    <a:pt x="19" y="24"/>
                  </a:lnTo>
                  <a:lnTo>
                    <a:pt x="19" y="23"/>
                  </a:lnTo>
                  <a:lnTo>
                    <a:pt x="21" y="21"/>
                  </a:lnTo>
                  <a:lnTo>
                    <a:pt x="22" y="19"/>
                  </a:lnTo>
                  <a:lnTo>
                    <a:pt x="24" y="18"/>
                  </a:lnTo>
                  <a:lnTo>
                    <a:pt x="25" y="16"/>
                  </a:lnTo>
                  <a:lnTo>
                    <a:pt x="27" y="15"/>
                  </a:lnTo>
                  <a:lnTo>
                    <a:pt x="29" y="13"/>
                  </a:lnTo>
                  <a:lnTo>
                    <a:pt x="30" y="12"/>
                  </a:lnTo>
                  <a:lnTo>
                    <a:pt x="32" y="11"/>
                  </a:lnTo>
                  <a:lnTo>
                    <a:pt x="34" y="10"/>
                  </a:lnTo>
                  <a:lnTo>
                    <a:pt x="36" y="9"/>
                  </a:lnTo>
                  <a:lnTo>
                    <a:pt x="38" y="9"/>
                  </a:lnTo>
                  <a:lnTo>
                    <a:pt x="40" y="9"/>
                  </a:lnTo>
                  <a:lnTo>
                    <a:pt x="41" y="8"/>
                  </a:lnTo>
                  <a:lnTo>
                    <a:pt x="43" y="8"/>
                  </a:lnTo>
                  <a:lnTo>
                    <a:pt x="46" y="8"/>
                  </a:lnTo>
                  <a:lnTo>
                    <a:pt x="48" y="8"/>
                  </a:lnTo>
                  <a:lnTo>
                    <a:pt x="51" y="8"/>
                  </a:lnTo>
                  <a:lnTo>
                    <a:pt x="51" y="6"/>
                  </a:lnTo>
                  <a:lnTo>
                    <a:pt x="33" y="0"/>
                  </a:lnTo>
                  <a:lnTo>
                    <a:pt x="0" y="44"/>
                  </a:lnTo>
                  <a:lnTo>
                    <a:pt x="2" y="46"/>
                  </a:lnTo>
                  <a:lnTo>
                    <a:pt x="3" y="46"/>
                  </a:lnTo>
                  <a:lnTo>
                    <a:pt x="4" y="45"/>
                  </a:lnTo>
                  <a:lnTo>
                    <a:pt x="5" y="44"/>
                  </a:lnTo>
                  <a:lnTo>
                    <a:pt x="6" y="43"/>
                  </a:lnTo>
                  <a:lnTo>
                    <a:pt x="7" y="43"/>
                  </a:lnTo>
                  <a:lnTo>
                    <a:pt x="8" y="43"/>
                  </a:lnTo>
                  <a:lnTo>
                    <a:pt x="9" y="43"/>
                  </a:lnTo>
                  <a:lnTo>
                    <a:pt x="10" y="43"/>
                  </a:lnTo>
                  <a:lnTo>
                    <a:pt x="11" y="43"/>
                  </a:lnTo>
                  <a:lnTo>
                    <a:pt x="12" y="44"/>
                  </a:lnTo>
                  <a:lnTo>
                    <a:pt x="14" y="45"/>
                  </a:lnTo>
                  <a:lnTo>
                    <a:pt x="15" y="46"/>
                  </a:lnTo>
                  <a:lnTo>
                    <a:pt x="17" y="46"/>
                  </a:lnTo>
                  <a:lnTo>
                    <a:pt x="19" y="48"/>
                  </a:lnTo>
                  <a:lnTo>
                    <a:pt x="21" y="49"/>
                  </a:lnTo>
                  <a:lnTo>
                    <a:pt x="54" y="74"/>
                  </a:lnTo>
                  <a:lnTo>
                    <a:pt x="55" y="76"/>
                  </a:lnTo>
                  <a:lnTo>
                    <a:pt x="56" y="77"/>
                  </a:lnTo>
                  <a:lnTo>
                    <a:pt x="57" y="77"/>
                  </a:lnTo>
                  <a:lnTo>
                    <a:pt x="58" y="78"/>
                  </a:lnTo>
                  <a:lnTo>
                    <a:pt x="59" y="79"/>
                  </a:lnTo>
                  <a:lnTo>
                    <a:pt x="60" y="80"/>
                  </a:lnTo>
                  <a:lnTo>
                    <a:pt x="60" y="81"/>
                  </a:lnTo>
                  <a:lnTo>
                    <a:pt x="61" y="82"/>
                  </a:lnTo>
                  <a:lnTo>
                    <a:pt x="61" y="83"/>
                  </a:lnTo>
                  <a:lnTo>
                    <a:pt x="61" y="84"/>
                  </a:lnTo>
                  <a:lnTo>
                    <a:pt x="61" y="85"/>
                  </a:lnTo>
                  <a:lnTo>
                    <a:pt x="61" y="86"/>
                  </a:lnTo>
                  <a:lnTo>
                    <a:pt x="60" y="87"/>
                  </a:lnTo>
                  <a:lnTo>
                    <a:pt x="59" y="88"/>
                  </a:lnTo>
                  <a:lnTo>
                    <a:pt x="58" y="90"/>
                  </a:lnTo>
                  <a:lnTo>
                    <a:pt x="61" y="93"/>
                  </a:lnTo>
                  <a:lnTo>
                    <a:pt x="95" y="46"/>
                  </a:lnTo>
                  <a:lnTo>
                    <a:pt x="85" y="28"/>
                  </a:lnTo>
                  <a:lnTo>
                    <a:pt x="82" y="31"/>
                  </a:lnTo>
                  <a:lnTo>
                    <a:pt x="83" y="34"/>
                  </a:lnTo>
                  <a:lnTo>
                    <a:pt x="84" y="37"/>
                  </a:lnTo>
                  <a:lnTo>
                    <a:pt x="84" y="39"/>
                  </a:lnTo>
                  <a:lnTo>
                    <a:pt x="85" y="41"/>
                  </a:lnTo>
                  <a:lnTo>
                    <a:pt x="85" y="43"/>
                  </a:lnTo>
                  <a:lnTo>
                    <a:pt x="85" y="45"/>
                  </a:lnTo>
                  <a:lnTo>
                    <a:pt x="86" y="47"/>
                  </a:lnTo>
                  <a:lnTo>
                    <a:pt x="85" y="49"/>
                  </a:lnTo>
                  <a:lnTo>
                    <a:pt x="85" y="51"/>
                  </a:lnTo>
                  <a:lnTo>
                    <a:pt x="84" y="53"/>
                  </a:lnTo>
                  <a:lnTo>
                    <a:pt x="84" y="54"/>
                  </a:lnTo>
                  <a:lnTo>
                    <a:pt x="83" y="56"/>
                  </a:lnTo>
                  <a:lnTo>
                    <a:pt x="82" y="58"/>
                  </a:lnTo>
                  <a:lnTo>
                    <a:pt x="80" y="60"/>
                  </a:lnTo>
                  <a:lnTo>
                    <a:pt x="78" y="62"/>
                  </a:lnTo>
                  <a:lnTo>
                    <a:pt x="77" y="65"/>
                  </a:lnTo>
                  <a:lnTo>
                    <a:pt x="76" y="66"/>
                  </a:lnTo>
                  <a:lnTo>
                    <a:pt x="75" y="67"/>
                  </a:lnTo>
                  <a:lnTo>
                    <a:pt x="74" y="68"/>
                  </a:lnTo>
                  <a:lnTo>
                    <a:pt x="73" y="69"/>
                  </a:lnTo>
                  <a:lnTo>
                    <a:pt x="72" y="70"/>
                  </a:lnTo>
                  <a:lnTo>
                    <a:pt x="71" y="70"/>
                  </a:lnTo>
                  <a:lnTo>
                    <a:pt x="70" y="70"/>
                  </a:lnTo>
                  <a:lnTo>
                    <a:pt x="69" y="70"/>
                  </a:lnTo>
                  <a:lnTo>
                    <a:pt x="68" y="70"/>
                  </a:lnTo>
                  <a:lnTo>
                    <a:pt x="67" y="70"/>
                  </a:lnTo>
                  <a:lnTo>
                    <a:pt x="66" y="70"/>
                  </a:lnTo>
                  <a:lnTo>
                    <a:pt x="65" y="70"/>
                  </a:lnTo>
                  <a:lnTo>
                    <a:pt x="64" y="69"/>
                  </a:lnTo>
                  <a:lnTo>
                    <a:pt x="63" y="68"/>
                  </a:lnTo>
                  <a:lnTo>
                    <a:pt x="61" y="67"/>
                  </a:lnTo>
                  <a:lnTo>
                    <a:pt x="43" y="52"/>
                  </a:lnTo>
                  <a:lnTo>
                    <a:pt x="46" y="49"/>
                  </a:lnTo>
                  <a:lnTo>
                    <a:pt x="47" y="48"/>
                  </a:lnTo>
                  <a:lnTo>
                    <a:pt x="48" y="46"/>
                  </a:lnTo>
                  <a:lnTo>
                    <a:pt x="49" y="45"/>
                  </a:lnTo>
                  <a:lnTo>
                    <a:pt x="50" y="44"/>
                  </a:lnTo>
                  <a:lnTo>
                    <a:pt x="51" y="43"/>
                  </a:lnTo>
                  <a:lnTo>
                    <a:pt x="52" y="42"/>
                  </a:lnTo>
                  <a:lnTo>
                    <a:pt x="53" y="41"/>
                  </a:lnTo>
                  <a:lnTo>
                    <a:pt x="55" y="40"/>
                  </a:lnTo>
                  <a:lnTo>
                    <a:pt x="56" y="40"/>
                  </a:lnTo>
                  <a:lnTo>
                    <a:pt x="58" y="40"/>
                  </a:lnTo>
                  <a:lnTo>
                    <a:pt x="59" y="40"/>
                  </a:lnTo>
                  <a:lnTo>
                    <a:pt x="61" y="40"/>
                  </a:lnTo>
                  <a:lnTo>
                    <a:pt x="63" y="41"/>
                  </a:lnTo>
                  <a:lnTo>
                    <a:pt x="65" y="42"/>
                  </a:lnTo>
                  <a:lnTo>
                    <a:pt x="67" y="44"/>
                  </a:lnTo>
                  <a:lnTo>
                    <a:pt x="69" y="41"/>
                  </a:lnTo>
                  <a:lnTo>
                    <a:pt x="43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0" name="Freeform 25"/>
            <p:cNvSpPr>
              <a:spLocks/>
            </p:cNvSpPr>
            <p:nvPr/>
          </p:nvSpPr>
          <p:spPr bwMode="auto">
            <a:xfrm>
              <a:off x="4162" y="1582"/>
              <a:ext cx="82" cy="85"/>
            </a:xfrm>
            <a:custGeom>
              <a:avLst/>
              <a:gdLst>
                <a:gd name="T0" fmla="*/ 38 w 82"/>
                <a:gd name="T1" fmla="*/ 46 h 85"/>
                <a:gd name="T2" fmla="*/ 44 w 82"/>
                <a:gd name="T3" fmla="*/ 49 h 85"/>
                <a:gd name="T4" fmla="*/ 46 w 82"/>
                <a:gd name="T5" fmla="*/ 49 h 85"/>
                <a:gd name="T6" fmla="*/ 47 w 82"/>
                <a:gd name="T7" fmla="*/ 51 h 85"/>
                <a:gd name="T8" fmla="*/ 49 w 82"/>
                <a:gd name="T9" fmla="*/ 53 h 85"/>
                <a:gd name="T10" fmla="*/ 50 w 82"/>
                <a:gd name="T11" fmla="*/ 56 h 85"/>
                <a:gd name="T12" fmla="*/ 49 w 82"/>
                <a:gd name="T13" fmla="*/ 60 h 85"/>
                <a:gd name="T14" fmla="*/ 48 w 82"/>
                <a:gd name="T15" fmla="*/ 63 h 85"/>
                <a:gd name="T16" fmla="*/ 63 w 82"/>
                <a:gd name="T17" fmla="*/ 38 h 85"/>
                <a:gd name="T18" fmla="*/ 60 w 82"/>
                <a:gd name="T19" fmla="*/ 37 h 85"/>
                <a:gd name="T20" fmla="*/ 58 w 82"/>
                <a:gd name="T21" fmla="*/ 40 h 85"/>
                <a:gd name="T22" fmla="*/ 56 w 82"/>
                <a:gd name="T23" fmla="*/ 43 h 85"/>
                <a:gd name="T24" fmla="*/ 53 w 82"/>
                <a:gd name="T25" fmla="*/ 44 h 85"/>
                <a:gd name="T26" fmla="*/ 50 w 82"/>
                <a:gd name="T27" fmla="*/ 45 h 85"/>
                <a:gd name="T28" fmla="*/ 47 w 82"/>
                <a:gd name="T29" fmla="*/ 44 h 85"/>
                <a:gd name="T30" fmla="*/ 44 w 82"/>
                <a:gd name="T31" fmla="*/ 43 h 85"/>
                <a:gd name="T32" fmla="*/ 40 w 82"/>
                <a:gd name="T33" fmla="*/ 42 h 85"/>
                <a:gd name="T34" fmla="*/ 35 w 82"/>
                <a:gd name="T35" fmla="*/ 41 h 85"/>
                <a:gd name="T36" fmla="*/ 44 w 82"/>
                <a:gd name="T37" fmla="*/ 21 h 85"/>
                <a:gd name="T38" fmla="*/ 45 w 82"/>
                <a:gd name="T39" fmla="*/ 18 h 85"/>
                <a:gd name="T40" fmla="*/ 46 w 82"/>
                <a:gd name="T41" fmla="*/ 16 h 85"/>
                <a:gd name="T42" fmla="*/ 47 w 82"/>
                <a:gd name="T43" fmla="*/ 14 h 85"/>
                <a:gd name="T44" fmla="*/ 48 w 82"/>
                <a:gd name="T45" fmla="*/ 13 h 85"/>
                <a:gd name="T46" fmla="*/ 50 w 82"/>
                <a:gd name="T47" fmla="*/ 12 h 85"/>
                <a:gd name="T48" fmla="*/ 52 w 82"/>
                <a:gd name="T49" fmla="*/ 12 h 85"/>
                <a:gd name="T50" fmla="*/ 55 w 82"/>
                <a:gd name="T51" fmla="*/ 12 h 85"/>
                <a:gd name="T52" fmla="*/ 59 w 82"/>
                <a:gd name="T53" fmla="*/ 14 h 85"/>
                <a:gd name="T54" fmla="*/ 63 w 82"/>
                <a:gd name="T55" fmla="*/ 17 h 85"/>
                <a:gd name="T56" fmla="*/ 67 w 82"/>
                <a:gd name="T57" fmla="*/ 20 h 85"/>
                <a:gd name="T58" fmla="*/ 70 w 82"/>
                <a:gd name="T59" fmla="*/ 22 h 85"/>
                <a:gd name="T60" fmla="*/ 73 w 82"/>
                <a:gd name="T61" fmla="*/ 25 h 85"/>
                <a:gd name="T62" fmla="*/ 74 w 82"/>
                <a:gd name="T63" fmla="*/ 29 h 85"/>
                <a:gd name="T64" fmla="*/ 76 w 82"/>
                <a:gd name="T65" fmla="*/ 34 h 85"/>
                <a:gd name="T66" fmla="*/ 78 w 82"/>
                <a:gd name="T67" fmla="*/ 38 h 85"/>
                <a:gd name="T68" fmla="*/ 81 w 82"/>
                <a:gd name="T69" fmla="*/ 41 h 85"/>
                <a:gd name="T70" fmla="*/ 31 w 82"/>
                <a:gd name="T71" fmla="*/ 0 h 85"/>
                <a:gd name="T72" fmla="*/ 29 w 82"/>
                <a:gd name="T73" fmla="*/ 3 h 85"/>
                <a:gd name="T74" fmla="*/ 32 w 82"/>
                <a:gd name="T75" fmla="*/ 5 h 85"/>
                <a:gd name="T76" fmla="*/ 33 w 82"/>
                <a:gd name="T77" fmla="*/ 6 h 85"/>
                <a:gd name="T78" fmla="*/ 34 w 82"/>
                <a:gd name="T79" fmla="*/ 7 h 85"/>
                <a:gd name="T80" fmla="*/ 34 w 82"/>
                <a:gd name="T81" fmla="*/ 11 h 85"/>
                <a:gd name="T82" fmla="*/ 34 w 82"/>
                <a:gd name="T83" fmla="*/ 14 h 85"/>
                <a:gd name="T84" fmla="*/ 34 w 82"/>
                <a:gd name="T85" fmla="*/ 19 h 85"/>
                <a:gd name="T86" fmla="*/ 18 w 82"/>
                <a:gd name="T87" fmla="*/ 59 h 85"/>
                <a:gd name="T88" fmla="*/ 16 w 82"/>
                <a:gd name="T89" fmla="*/ 63 h 85"/>
                <a:gd name="T90" fmla="*/ 14 w 82"/>
                <a:gd name="T91" fmla="*/ 65 h 85"/>
                <a:gd name="T92" fmla="*/ 13 w 82"/>
                <a:gd name="T93" fmla="*/ 67 h 85"/>
                <a:gd name="T94" fmla="*/ 11 w 82"/>
                <a:gd name="T95" fmla="*/ 69 h 85"/>
                <a:gd name="T96" fmla="*/ 9 w 82"/>
                <a:gd name="T97" fmla="*/ 70 h 85"/>
                <a:gd name="T98" fmla="*/ 7 w 82"/>
                <a:gd name="T99" fmla="*/ 70 h 85"/>
                <a:gd name="T100" fmla="*/ 5 w 82"/>
                <a:gd name="T101" fmla="*/ 70 h 85"/>
                <a:gd name="T102" fmla="*/ 3 w 82"/>
                <a:gd name="T103" fmla="*/ 69 h 85"/>
                <a:gd name="T104" fmla="*/ 31 w 82"/>
                <a:gd name="T105" fmla="*/ 84 h 85"/>
                <a:gd name="T106" fmla="*/ 31 w 82"/>
                <a:gd name="T107" fmla="*/ 78 h 85"/>
                <a:gd name="T108" fmla="*/ 28 w 82"/>
                <a:gd name="T109" fmla="*/ 77 h 85"/>
                <a:gd name="T110" fmla="*/ 26 w 82"/>
                <a:gd name="T111" fmla="*/ 77 h 85"/>
                <a:gd name="T112" fmla="*/ 25 w 82"/>
                <a:gd name="T113" fmla="*/ 75 h 85"/>
                <a:gd name="T114" fmla="*/ 24 w 82"/>
                <a:gd name="T115" fmla="*/ 73 h 85"/>
                <a:gd name="T116" fmla="*/ 24 w 82"/>
                <a:gd name="T117" fmla="*/ 71 h 85"/>
                <a:gd name="T118" fmla="*/ 24 w 82"/>
                <a:gd name="T119" fmla="*/ 67 h 85"/>
                <a:gd name="T120" fmla="*/ 25 w 82"/>
                <a:gd name="T121" fmla="*/ 63 h 85"/>
                <a:gd name="T122" fmla="*/ 33 w 82"/>
                <a:gd name="T123" fmla="*/ 44 h 8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82"/>
                <a:gd name="T187" fmla="*/ 0 h 85"/>
                <a:gd name="T188" fmla="*/ 82 w 82"/>
                <a:gd name="T189" fmla="*/ 85 h 8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82" h="85">
                  <a:moveTo>
                    <a:pt x="33" y="44"/>
                  </a:moveTo>
                  <a:lnTo>
                    <a:pt x="38" y="46"/>
                  </a:lnTo>
                  <a:lnTo>
                    <a:pt x="42" y="48"/>
                  </a:lnTo>
                  <a:lnTo>
                    <a:pt x="44" y="49"/>
                  </a:lnTo>
                  <a:lnTo>
                    <a:pt x="45" y="49"/>
                  </a:lnTo>
                  <a:lnTo>
                    <a:pt x="46" y="49"/>
                  </a:lnTo>
                  <a:lnTo>
                    <a:pt x="47" y="50"/>
                  </a:lnTo>
                  <a:lnTo>
                    <a:pt x="47" y="51"/>
                  </a:lnTo>
                  <a:lnTo>
                    <a:pt x="48" y="52"/>
                  </a:lnTo>
                  <a:lnTo>
                    <a:pt x="49" y="53"/>
                  </a:lnTo>
                  <a:lnTo>
                    <a:pt x="49" y="55"/>
                  </a:lnTo>
                  <a:lnTo>
                    <a:pt x="50" y="56"/>
                  </a:lnTo>
                  <a:lnTo>
                    <a:pt x="49" y="58"/>
                  </a:lnTo>
                  <a:lnTo>
                    <a:pt x="49" y="60"/>
                  </a:lnTo>
                  <a:lnTo>
                    <a:pt x="49" y="62"/>
                  </a:lnTo>
                  <a:lnTo>
                    <a:pt x="48" y="63"/>
                  </a:lnTo>
                  <a:lnTo>
                    <a:pt x="51" y="66"/>
                  </a:lnTo>
                  <a:lnTo>
                    <a:pt x="63" y="38"/>
                  </a:lnTo>
                  <a:lnTo>
                    <a:pt x="61" y="35"/>
                  </a:lnTo>
                  <a:lnTo>
                    <a:pt x="60" y="37"/>
                  </a:lnTo>
                  <a:lnTo>
                    <a:pt x="59" y="39"/>
                  </a:lnTo>
                  <a:lnTo>
                    <a:pt x="58" y="40"/>
                  </a:lnTo>
                  <a:lnTo>
                    <a:pt x="57" y="42"/>
                  </a:lnTo>
                  <a:lnTo>
                    <a:pt x="56" y="43"/>
                  </a:lnTo>
                  <a:lnTo>
                    <a:pt x="54" y="43"/>
                  </a:lnTo>
                  <a:lnTo>
                    <a:pt x="53" y="44"/>
                  </a:lnTo>
                  <a:lnTo>
                    <a:pt x="51" y="44"/>
                  </a:lnTo>
                  <a:lnTo>
                    <a:pt x="50" y="45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6" y="44"/>
                  </a:lnTo>
                  <a:lnTo>
                    <a:pt x="44" y="43"/>
                  </a:lnTo>
                  <a:lnTo>
                    <a:pt x="42" y="43"/>
                  </a:lnTo>
                  <a:lnTo>
                    <a:pt x="40" y="42"/>
                  </a:lnTo>
                  <a:lnTo>
                    <a:pt x="38" y="41"/>
                  </a:lnTo>
                  <a:lnTo>
                    <a:pt x="35" y="41"/>
                  </a:lnTo>
                  <a:lnTo>
                    <a:pt x="43" y="23"/>
                  </a:lnTo>
                  <a:lnTo>
                    <a:pt x="44" y="21"/>
                  </a:lnTo>
                  <a:lnTo>
                    <a:pt x="44" y="20"/>
                  </a:lnTo>
                  <a:lnTo>
                    <a:pt x="45" y="18"/>
                  </a:lnTo>
                  <a:lnTo>
                    <a:pt x="45" y="17"/>
                  </a:lnTo>
                  <a:lnTo>
                    <a:pt x="46" y="16"/>
                  </a:lnTo>
                  <a:lnTo>
                    <a:pt x="47" y="15"/>
                  </a:lnTo>
                  <a:lnTo>
                    <a:pt x="47" y="14"/>
                  </a:lnTo>
                  <a:lnTo>
                    <a:pt x="47" y="13"/>
                  </a:lnTo>
                  <a:lnTo>
                    <a:pt x="48" y="13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2" y="12"/>
                  </a:lnTo>
                  <a:lnTo>
                    <a:pt x="53" y="12"/>
                  </a:lnTo>
                  <a:lnTo>
                    <a:pt x="55" y="12"/>
                  </a:lnTo>
                  <a:lnTo>
                    <a:pt x="56" y="13"/>
                  </a:lnTo>
                  <a:lnTo>
                    <a:pt x="59" y="14"/>
                  </a:lnTo>
                  <a:lnTo>
                    <a:pt x="61" y="16"/>
                  </a:lnTo>
                  <a:lnTo>
                    <a:pt x="63" y="17"/>
                  </a:lnTo>
                  <a:lnTo>
                    <a:pt x="65" y="19"/>
                  </a:lnTo>
                  <a:lnTo>
                    <a:pt x="67" y="20"/>
                  </a:lnTo>
                  <a:lnTo>
                    <a:pt x="69" y="21"/>
                  </a:lnTo>
                  <a:lnTo>
                    <a:pt x="70" y="22"/>
                  </a:lnTo>
                  <a:lnTo>
                    <a:pt x="71" y="24"/>
                  </a:lnTo>
                  <a:lnTo>
                    <a:pt x="73" y="25"/>
                  </a:lnTo>
                  <a:lnTo>
                    <a:pt x="74" y="27"/>
                  </a:lnTo>
                  <a:lnTo>
                    <a:pt x="74" y="29"/>
                  </a:lnTo>
                  <a:lnTo>
                    <a:pt x="75" y="31"/>
                  </a:lnTo>
                  <a:lnTo>
                    <a:pt x="76" y="34"/>
                  </a:lnTo>
                  <a:lnTo>
                    <a:pt x="77" y="35"/>
                  </a:lnTo>
                  <a:lnTo>
                    <a:pt x="78" y="38"/>
                  </a:lnTo>
                  <a:lnTo>
                    <a:pt x="79" y="41"/>
                  </a:lnTo>
                  <a:lnTo>
                    <a:pt x="81" y="41"/>
                  </a:lnTo>
                  <a:lnTo>
                    <a:pt x="81" y="21"/>
                  </a:lnTo>
                  <a:lnTo>
                    <a:pt x="31" y="0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3" y="6"/>
                  </a:lnTo>
                  <a:lnTo>
                    <a:pt x="34" y="7"/>
                  </a:lnTo>
                  <a:lnTo>
                    <a:pt x="34" y="8"/>
                  </a:lnTo>
                  <a:lnTo>
                    <a:pt x="34" y="11"/>
                  </a:lnTo>
                  <a:lnTo>
                    <a:pt x="34" y="13"/>
                  </a:lnTo>
                  <a:lnTo>
                    <a:pt x="34" y="14"/>
                  </a:lnTo>
                  <a:lnTo>
                    <a:pt x="34" y="16"/>
                  </a:lnTo>
                  <a:lnTo>
                    <a:pt x="34" y="19"/>
                  </a:lnTo>
                  <a:lnTo>
                    <a:pt x="33" y="21"/>
                  </a:lnTo>
                  <a:lnTo>
                    <a:pt x="18" y="59"/>
                  </a:lnTo>
                  <a:lnTo>
                    <a:pt x="17" y="61"/>
                  </a:lnTo>
                  <a:lnTo>
                    <a:pt x="16" y="63"/>
                  </a:lnTo>
                  <a:lnTo>
                    <a:pt x="15" y="63"/>
                  </a:lnTo>
                  <a:lnTo>
                    <a:pt x="14" y="65"/>
                  </a:lnTo>
                  <a:lnTo>
                    <a:pt x="13" y="66"/>
                  </a:lnTo>
                  <a:lnTo>
                    <a:pt x="13" y="67"/>
                  </a:lnTo>
                  <a:lnTo>
                    <a:pt x="12" y="68"/>
                  </a:lnTo>
                  <a:lnTo>
                    <a:pt x="11" y="69"/>
                  </a:lnTo>
                  <a:lnTo>
                    <a:pt x="10" y="69"/>
                  </a:lnTo>
                  <a:lnTo>
                    <a:pt x="9" y="70"/>
                  </a:lnTo>
                  <a:lnTo>
                    <a:pt x="8" y="70"/>
                  </a:lnTo>
                  <a:lnTo>
                    <a:pt x="7" y="70"/>
                  </a:lnTo>
                  <a:lnTo>
                    <a:pt x="5" y="70"/>
                  </a:lnTo>
                  <a:lnTo>
                    <a:pt x="4" y="69"/>
                  </a:lnTo>
                  <a:lnTo>
                    <a:pt x="3" y="69"/>
                  </a:lnTo>
                  <a:lnTo>
                    <a:pt x="0" y="72"/>
                  </a:lnTo>
                  <a:lnTo>
                    <a:pt x="31" y="84"/>
                  </a:lnTo>
                  <a:lnTo>
                    <a:pt x="33" y="79"/>
                  </a:lnTo>
                  <a:lnTo>
                    <a:pt x="31" y="78"/>
                  </a:lnTo>
                  <a:lnTo>
                    <a:pt x="30" y="78"/>
                  </a:lnTo>
                  <a:lnTo>
                    <a:pt x="28" y="77"/>
                  </a:lnTo>
                  <a:lnTo>
                    <a:pt x="27" y="77"/>
                  </a:lnTo>
                  <a:lnTo>
                    <a:pt x="26" y="77"/>
                  </a:lnTo>
                  <a:lnTo>
                    <a:pt x="25" y="76"/>
                  </a:lnTo>
                  <a:lnTo>
                    <a:pt x="25" y="75"/>
                  </a:lnTo>
                  <a:lnTo>
                    <a:pt x="24" y="74"/>
                  </a:lnTo>
                  <a:lnTo>
                    <a:pt x="24" y="73"/>
                  </a:lnTo>
                  <a:lnTo>
                    <a:pt x="24" y="72"/>
                  </a:lnTo>
                  <a:lnTo>
                    <a:pt x="24" y="71"/>
                  </a:lnTo>
                  <a:lnTo>
                    <a:pt x="24" y="69"/>
                  </a:lnTo>
                  <a:lnTo>
                    <a:pt x="24" y="67"/>
                  </a:lnTo>
                  <a:lnTo>
                    <a:pt x="24" y="65"/>
                  </a:lnTo>
                  <a:lnTo>
                    <a:pt x="25" y="63"/>
                  </a:lnTo>
                  <a:lnTo>
                    <a:pt x="25" y="62"/>
                  </a:lnTo>
                  <a:lnTo>
                    <a:pt x="33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1" name="Freeform 26"/>
            <p:cNvSpPr>
              <a:spLocks/>
            </p:cNvSpPr>
            <p:nvPr/>
          </p:nvSpPr>
          <p:spPr bwMode="auto">
            <a:xfrm>
              <a:off x="3392" y="1904"/>
              <a:ext cx="85" cy="58"/>
            </a:xfrm>
            <a:custGeom>
              <a:avLst/>
              <a:gdLst>
                <a:gd name="T0" fmla="*/ 23 w 85"/>
                <a:gd name="T1" fmla="*/ 14 h 58"/>
                <a:gd name="T2" fmla="*/ 21 w 85"/>
                <a:gd name="T3" fmla="*/ 13 h 58"/>
                <a:gd name="T4" fmla="*/ 18 w 85"/>
                <a:gd name="T5" fmla="*/ 11 h 58"/>
                <a:gd name="T6" fmla="*/ 16 w 85"/>
                <a:gd name="T7" fmla="*/ 10 h 58"/>
                <a:gd name="T8" fmla="*/ 15 w 85"/>
                <a:gd name="T9" fmla="*/ 8 h 58"/>
                <a:gd name="T10" fmla="*/ 14 w 85"/>
                <a:gd name="T11" fmla="*/ 6 h 58"/>
                <a:gd name="T12" fmla="*/ 14 w 85"/>
                <a:gd name="T13" fmla="*/ 5 h 58"/>
                <a:gd name="T14" fmla="*/ 15 w 85"/>
                <a:gd name="T15" fmla="*/ 2 h 58"/>
                <a:gd name="T16" fmla="*/ 13 w 85"/>
                <a:gd name="T17" fmla="*/ 0 h 58"/>
                <a:gd name="T18" fmla="*/ 3 w 85"/>
                <a:gd name="T19" fmla="*/ 27 h 58"/>
                <a:gd name="T20" fmla="*/ 5 w 85"/>
                <a:gd name="T21" fmla="*/ 25 h 58"/>
                <a:gd name="T22" fmla="*/ 6 w 85"/>
                <a:gd name="T23" fmla="*/ 24 h 58"/>
                <a:gd name="T24" fmla="*/ 7 w 85"/>
                <a:gd name="T25" fmla="*/ 23 h 58"/>
                <a:gd name="T26" fmla="*/ 9 w 85"/>
                <a:gd name="T27" fmla="*/ 22 h 58"/>
                <a:gd name="T28" fmla="*/ 11 w 85"/>
                <a:gd name="T29" fmla="*/ 22 h 58"/>
                <a:gd name="T30" fmla="*/ 14 w 85"/>
                <a:gd name="T31" fmla="*/ 23 h 58"/>
                <a:gd name="T32" fmla="*/ 17 w 85"/>
                <a:gd name="T33" fmla="*/ 24 h 58"/>
                <a:gd name="T34" fmla="*/ 21 w 85"/>
                <a:gd name="T35" fmla="*/ 25 h 58"/>
                <a:gd name="T36" fmla="*/ 61 w 85"/>
                <a:gd name="T37" fmla="*/ 43 h 58"/>
                <a:gd name="T38" fmla="*/ 63 w 85"/>
                <a:gd name="T39" fmla="*/ 45 h 58"/>
                <a:gd name="T40" fmla="*/ 65 w 85"/>
                <a:gd name="T41" fmla="*/ 46 h 58"/>
                <a:gd name="T42" fmla="*/ 67 w 85"/>
                <a:gd name="T43" fmla="*/ 48 h 58"/>
                <a:gd name="T44" fmla="*/ 68 w 85"/>
                <a:gd name="T45" fmla="*/ 50 h 58"/>
                <a:gd name="T46" fmla="*/ 69 w 85"/>
                <a:gd name="T47" fmla="*/ 52 h 58"/>
                <a:gd name="T48" fmla="*/ 68 w 85"/>
                <a:gd name="T49" fmla="*/ 53 h 58"/>
                <a:gd name="T50" fmla="*/ 67 w 85"/>
                <a:gd name="T51" fmla="*/ 56 h 58"/>
                <a:gd name="T52" fmla="*/ 71 w 85"/>
                <a:gd name="T53" fmla="*/ 57 h 58"/>
                <a:gd name="T54" fmla="*/ 79 w 85"/>
                <a:gd name="T55" fmla="*/ 30 h 58"/>
                <a:gd name="T56" fmla="*/ 77 w 85"/>
                <a:gd name="T57" fmla="*/ 33 h 58"/>
                <a:gd name="T58" fmla="*/ 77 w 85"/>
                <a:gd name="T59" fmla="*/ 34 h 58"/>
                <a:gd name="T60" fmla="*/ 76 w 85"/>
                <a:gd name="T61" fmla="*/ 35 h 58"/>
                <a:gd name="T62" fmla="*/ 74 w 85"/>
                <a:gd name="T63" fmla="*/ 36 h 58"/>
                <a:gd name="T64" fmla="*/ 72 w 85"/>
                <a:gd name="T65" fmla="*/ 36 h 58"/>
                <a:gd name="T66" fmla="*/ 70 w 85"/>
                <a:gd name="T67" fmla="*/ 35 h 58"/>
                <a:gd name="T68" fmla="*/ 67 w 85"/>
                <a:gd name="T69" fmla="*/ 34 h 58"/>
                <a:gd name="T70" fmla="*/ 63 w 85"/>
                <a:gd name="T71" fmla="*/ 33 h 5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85"/>
                <a:gd name="T109" fmla="*/ 0 h 58"/>
                <a:gd name="T110" fmla="*/ 85 w 85"/>
                <a:gd name="T111" fmla="*/ 58 h 5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85" h="58">
                  <a:moveTo>
                    <a:pt x="25" y="15"/>
                  </a:moveTo>
                  <a:lnTo>
                    <a:pt x="23" y="14"/>
                  </a:lnTo>
                  <a:lnTo>
                    <a:pt x="21" y="14"/>
                  </a:lnTo>
                  <a:lnTo>
                    <a:pt x="21" y="13"/>
                  </a:lnTo>
                  <a:lnTo>
                    <a:pt x="19" y="12"/>
                  </a:lnTo>
                  <a:lnTo>
                    <a:pt x="18" y="11"/>
                  </a:lnTo>
                  <a:lnTo>
                    <a:pt x="17" y="10"/>
                  </a:lnTo>
                  <a:lnTo>
                    <a:pt x="16" y="10"/>
                  </a:lnTo>
                  <a:lnTo>
                    <a:pt x="16" y="9"/>
                  </a:lnTo>
                  <a:lnTo>
                    <a:pt x="15" y="8"/>
                  </a:lnTo>
                  <a:lnTo>
                    <a:pt x="15" y="7"/>
                  </a:lnTo>
                  <a:lnTo>
                    <a:pt x="14" y="6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0" y="27"/>
                  </a:lnTo>
                  <a:lnTo>
                    <a:pt x="3" y="27"/>
                  </a:lnTo>
                  <a:lnTo>
                    <a:pt x="4" y="26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6" y="24"/>
                  </a:lnTo>
                  <a:lnTo>
                    <a:pt x="7" y="23"/>
                  </a:lnTo>
                  <a:lnTo>
                    <a:pt x="8" y="22"/>
                  </a:lnTo>
                  <a:lnTo>
                    <a:pt x="9" y="22"/>
                  </a:lnTo>
                  <a:lnTo>
                    <a:pt x="10" y="22"/>
                  </a:lnTo>
                  <a:lnTo>
                    <a:pt x="11" y="22"/>
                  </a:lnTo>
                  <a:lnTo>
                    <a:pt x="12" y="22"/>
                  </a:lnTo>
                  <a:lnTo>
                    <a:pt x="14" y="23"/>
                  </a:lnTo>
                  <a:lnTo>
                    <a:pt x="15" y="23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1" y="25"/>
                  </a:lnTo>
                  <a:lnTo>
                    <a:pt x="59" y="43"/>
                  </a:lnTo>
                  <a:lnTo>
                    <a:pt x="61" y="43"/>
                  </a:lnTo>
                  <a:lnTo>
                    <a:pt x="62" y="44"/>
                  </a:lnTo>
                  <a:lnTo>
                    <a:pt x="63" y="45"/>
                  </a:lnTo>
                  <a:lnTo>
                    <a:pt x="64" y="45"/>
                  </a:lnTo>
                  <a:lnTo>
                    <a:pt x="65" y="46"/>
                  </a:lnTo>
                  <a:lnTo>
                    <a:pt x="66" y="47"/>
                  </a:lnTo>
                  <a:lnTo>
                    <a:pt x="67" y="48"/>
                  </a:lnTo>
                  <a:lnTo>
                    <a:pt x="68" y="49"/>
                  </a:lnTo>
                  <a:lnTo>
                    <a:pt x="68" y="50"/>
                  </a:lnTo>
                  <a:lnTo>
                    <a:pt x="69" y="51"/>
                  </a:lnTo>
                  <a:lnTo>
                    <a:pt x="69" y="52"/>
                  </a:lnTo>
                  <a:lnTo>
                    <a:pt x="68" y="52"/>
                  </a:lnTo>
                  <a:lnTo>
                    <a:pt x="68" y="53"/>
                  </a:lnTo>
                  <a:lnTo>
                    <a:pt x="67" y="54"/>
                  </a:lnTo>
                  <a:lnTo>
                    <a:pt x="67" y="56"/>
                  </a:lnTo>
                  <a:lnTo>
                    <a:pt x="66" y="57"/>
                  </a:lnTo>
                  <a:lnTo>
                    <a:pt x="71" y="57"/>
                  </a:lnTo>
                  <a:lnTo>
                    <a:pt x="84" y="30"/>
                  </a:lnTo>
                  <a:lnTo>
                    <a:pt x="79" y="30"/>
                  </a:lnTo>
                  <a:lnTo>
                    <a:pt x="78" y="32"/>
                  </a:lnTo>
                  <a:lnTo>
                    <a:pt x="77" y="33"/>
                  </a:lnTo>
                  <a:lnTo>
                    <a:pt x="77" y="34"/>
                  </a:lnTo>
                  <a:lnTo>
                    <a:pt x="77" y="35"/>
                  </a:lnTo>
                  <a:lnTo>
                    <a:pt x="76" y="35"/>
                  </a:lnTo>
                  <a:lnTo>
                    <a:pt x="75" y="35"/>
                  </a:lnTo>
                  <a:lnTo>
                    <a:pt x="74" y="36"/>
                  </a:lnTo>
                  <a:lnTo>
                    <a:pt x="73" y="36"/>
                  </a:lnTo>
                  <a:lnTo>
                    <a:pt x="72" y="36"/>
                  </a:lnTo>
                  <a:lnTo>
                    <a:pt x="71" y="35"/>
                  </a:lnTo>
                  <a:lnTo>
                    <a:pt x="70" y="35"/>
                  </a:lnTo>
                  <a:lnTo>
                    <a:pt x="68" y="34"/>
                  </a:lnTo>
                  <a:lnTo>
                    <a:pt x="67" y="34"/>
                  </a:lnTo>
                  <a:lnTo>
                    <a:pt x="65" y="33"/>
                  </a:lnTo>
                  <a:lnTo>
                    <a:pt x="63" y="33"/>
                  </a:lnTo>
                  <a:lnTo>
                    <a:pt x="25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2" name="Freeform 27"/>
            <p:cNvSpPr>
              <a:spLocks/>
            </p:cNvSpPr>
            <p:nvPr/>
          </p:nvSpPr>
          <p:spPr bwMode="auto">
            <a:xfrm>
              <a:off x="3872" y="1648"/>
              <a:ext cx="25" cy="33"/>
            </a:xfrm>
            <a:custGeom>
              <a:avLst/>
              <a:gdLst>
                <a:gd name="T0" fmla="*/ 7 w 25"/>
                <a:gd name="T1" fmla="*/ 9 h 33"/>
                <a:gd name="T2" fmla="*/ 6 w 25"/>
                <a:gd name="T3" fmla="*/ 8 h 33"/>
                <a:gd name="T4" fmla="*/ 6 w 25"/>
                <a:gd name="T5" fmla="*/ 8 h 33"/>
                <a:gd name="T6" fmla="*/ 6 w 25"/>
                <a:gd name="T7" fmla="*/ 7 h 33"/>
                <a:gd name="T8" fmla="*/ 6 w 25"/>
                <a:gd name="T9" fmla="*/ 6 h 33"/>
                <a:gd name="T10" fmla="*/ 5 w 25"/>
                <a:gd name="T11" fmla="*/ 6 h 33"/>
                <a:gd name="T12" fmla="*/ 5 w 25"/>
                <a:gd name="T13" fmla="*/ 5 h 33"/>
                <a:gd name="T14" fmla="*/ 4 w 25"/>
                <a:gd name="T15" fmla="*/ 4 h 33"/>
                <a:gd name="T16" fmla="*/ 3 w 25"/>
                <a:gd name="T17" fmla="*/ 4 h 33"/>
                <a:gd name="T18" fmla="*/ 2 w 25"/>
                <a:gd name="T19" fmla="*/ 4 h 33"/>
                <a:gd name="T20" fmla="*/ 0 w 25"/>
                <a:gd name="T21" fmla="*/ 2 h 33"/>
                <a:gd name="T22" fmla="*/ 14 w 25"/>
                <a:gd name="T23" fmla="*/ 0 h 33"/>
                <a:gd name="T24" fmla="*/ 14 w 25"/>
                <a:gd name="T25" fmla="*/ 0 h 33"/>
                <a:gd name="T26" fmla="*/ 15 w 25"/>
                <a:gd name="T27" fmla="*/ 0 h 33"/>
                <a:gd name="T28" fmla="*/ 16 w 25"/>
                <a:gd name="T29" fmla="*/ 0 h 33"/>
                <a:gd name="T30" fmla="*/ 17 w 25"/>
                <a:gd name="T31" fmla="*/ 0 h 33"/>
                <a:gd name="T32" fmla="*/ 18 w 25"/>
                <a:gd name="T33" fmla="*/ 1 h 33"/>
                <a:gd name="T34" fmla="*/ 18 w 25"/>
                <a:gd name="T35" fmla="*/ 1 h 33"/>
                <a:gd name="T36" fmla="*/ 19 w 25"/>
                <a:gd name="T37" fmla="*/ 1 h 33"/>
                <a:gd name="T38" fmla="*/ 20 w 25"/>
                <a:gd name="T39" fmla="*/ 2 h 33"/>
                <a:gd name="T40" fmla="*/ 21 w 25"/>
                <a:gd name="T41" fmla="*/ 2 h 33"/>
                <a:gd name="T42" fmla="*/ 21 w 25"/>
                <a:gd name="T43" fmla="*/ 3 h 33"/>
                <a:gd name="T44" fmla="*/ 22 w 25"/>
                <a:gd name="T45" fmla="*/ 3 h 33"/>
                <a:gd name="T46" fmla="*/ 22 w 25"/>
                <a:gd name="T47" fmla="*/ 3 h 33"/>
                <a:gd name="T48" fmla="*/ 23 w 25"/>
                <a:gd name="T49" fmla="*/ 4 h 33"/>
                <a:gd name="T50" fmla="*/ 23 w 25"/>
                <a:gd name="T51" fmla="*/ 5 h 33"/>
                <a:gd name="T52" fmla="*/ 24 w 25"/>
                <a:gd name="T53" fmla="*/ 6 h 33"/>
                <a:gd name="T54" fmla="*/ 24 w 25"/>
                <a:gd name="T55" fmla="*/ 7 h 33"/>
                <a:gd name="T56" fmla="*/ 24 w 25"/>
                <a:gd name="T57" fmla="*/ 8 h 33"/>
                <a:gd name="T58" fmla="*/ 24 w 25"/>
                <a:gd name="T59" fmla="*/ 8 h 33"/>
                <a:gd name="T60" fmla="*/ 24 w 25"/>
                <a:gd name="T61" fmla="*/ 9 h 33"/>
                <a:gd name="T62" fmla="*/ 24 w 25"/>
                <a:gd name="T63" fmla="*/ 10 h 33"/>
                <a:gd name="T64" fmla="*/ 23 w 25"/>
                <a:gd name="T65" fmla="*/ 11 h 33"/>
                <a:gd name="T66" fmla="*/ 22 w 25"/>
                <a:gd name="T67" fmla="*/ 12 h 33"/>
                <a:gd name="T68" fmla="*/ 22 w 25"/>
                <a:gd name="T69" fmla="*/ 13 h 33"/>
                <a:gd name="T70" fmla="*/ 22 w 25"/>
                <a:gd name="T71" fmla="*/ 13 h 33"/>
                <a:gd name="T72" fmla="*/ 21 w 25"/>
                <a:gd name="T73" fmla="*/ 13 h 33"/>
                <a:gd name="T74" fmla="*/ 20 w 25"/>
                <a:gd name="T75" fmla="*/ 14 h 33"/>
                <a:gd name="T76" fmla="*/ 19 w 25"/>
                <a:gd name="T77" fmla="*/ 14 h 33"/>
                <a:gd name="T78" fmla="*/ 17 w 25"/>
                <a:gd name="T79" fmla="*/ 15 h 33"/>
                <a:gd name="T80" fmla="*/ 16 w 25"/>
                <a:gd name="T81" fmla="*/ 16 h 33"/>
                <a:gd name="T82" fmla="*/ 14 w 25"/>
                <a:gd name="T83" fmla="*/ 16 h 33"/>
                <a:gd name="T84" fmla="*/ 11 w 25"/>
                <a:gd name="T85" fmla="*/ 16 h 33"/>
                <a:gd name="T86" fmla="*/ 11 w 25"/>
                <a:gd name="T87" fmla="*/ 23 h 33"/>
                <a:gd name="T88" fmla="*/ 12 w 25"/>
                <a:gd name="T89" fmla="*/ 24 h 33"/>
                <a:gd name="T90" fmla="*/ 12 w 25"/>
                <a:gd name="T91" fmla="*/ 24 h 33"/>
                <a:gd name="T92" fmla="*/ 12 w 25"/>
                <a:gd name="T93" fmla="*/ 25 h 33"/>
                <a:gd name="T94" fmla="*/ 13 w 25"/>
                <a:gd name="T95" fmla="*/ 25 h 33"/>
                <a:gd name="T96" fmla="*/ 13 w 25"/>
                <a:gd name="T97" fmla="*/ 26 h 33"/>
                <a:gd name="T98" fmla="*/ 14 w 25"/>
                <a:gd name="T99" fmla="*/ 27 h 33"/>
                <a:gd name="T100" fmla="*/ 14 w 25"/>
                <a:gd name="T101" fmla="*/ 27 h 33"/>
                <a:gd name="T102" fmla="*/ 16 w 25"/>
                <a:gd name="T103" fmla="*/ 27 h 33"/>
                <a:gd name="T104" fmla="*/ 18 w 25"/>
                <a:gd name="T105" fmla="*/ 29 h 33"/>
                <a:gd name="T106" fmla="*/ 7 w 25"/>
                <a:gd name="T107" fmla="*/ 32 h 33"/>
                <a:gd name="T108" fmla="*/ 7 w 25"/>
                <a:gd name="T109" fmla="*/ 29 h 33"/>
                <a:gd name="T110" fmla="*/ 8 w 25"/>
                <a:gd name="T111" fmla="*/ 29 h 33"/>
                <a:gd name="T112" fmla="*/ 9 w 25"/>
                <a:gd name="T113" fmla="*/ 29 h 33"/>
                <a:gd name="T114" fmla="*/ 9 w 25"/>
                <a:gd name="T115" fmla="*/ 28 h 33"/>
                <a:gd name="T116" fmla="*/ 9 w 25"/>
                <a:gd name="T117" fmla="*/ 27 h 33"/>
                <a:gd name="T118" fmla="*/ 9 w 25"/>
                <a:gd name="T119" fmla="*/ 25 h 33"/>
                <a:gd name="T120" fmla="*/ 7 w 25"/>
                <a:gd name="T121" fmla="*/ 9 h 3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5"/>
                <a:gd name="T184" fmla="*/ 0 h 33"/>
                <a:gd name="T185" fmla="*/ 25 w 25"/>
                <a:gd name="T186" fmla="*/ 33 h 3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5" h="33">
                  <a:moveTo>
                    <a:pt x="7" y="9"/>
                  </a:moveTo>
                  <a:lnTo>
                    <a:pt x="6" y="8"/>
                  </a:lnTo>
                  <a:lnTo>
                    <a:pt x="6" y="7"/>
                  </a:lnTo>
                  <a:lnTo>
                    <a:pt x="6" y="6"/>
                  </a:lnTo>
                  <a:lnTo>
                    <a:pt x="5" y="6"/>
                  </a:lnTo>
                  <a:lnTo>
                    <a:pt x="5" y="5"/>
                  </a:lnTo>
                  <a:lnTo>
                    <a:pt x="4" y="4"/>
                  </a:lnTo>
                  <a:lnTo>
                    <a:pt x="3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14" y="0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7" y="0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1" y="3"/>
                  </a:lnTo>
                  <a:lnTo>
                    <a:pt x="22" y="3"/>
                  </a:lnTo>
                  <a:lnTo>
                    <a:pt x="23" y="4"/>
                  </a:lnTo>
                  <a:lnTo>
                    <a:pt x="23" y="5"/>
                  </a:lnTo>
                  <a:lnTo>
                    <a:pt x="24" y="6"/>
                  </a:lnTo>
                  <a:lnTo>
                    <a:pt x="24" y="7"/>
                  </a:lnTo>
                  <a:lnTo>
                    <a:pt x="24" y="8"/>
                  </a:lnTo>
                  <a:lnTo>
                    <a:pt x="24" y="9"/>
                  </a:lnTo>
                  <a:lnTo>
                    <a:pt x="24" y="10"/>
                  </a:lnTo>
                  <a:lnTo>
                    <a:pt x="23" y="11"/>
                  </a:lnTo>
                  <a:lnTo>
                    <a:pt x="22" y="12"/>
                  </a:lnTo>
                  <a:lnTo>
                    <a:pt x="22" y="13"/>
                  </a:lnTo>
                  <a:lnTo>
                    <a:pt x="21" y="13"/>
                  </a:lnTo>
                  <a:lnTo>
                    <a:pt x="20" y="14"/>
                  </a:lnTo>
                  <a:lnTo>
                    <a:pt x="19" y="14"/>
                  </a:lnTo>
                  <a:lnTo>
                    <a:pt x="17" y="15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1" y="16"/>
                  </a:lnTo>
                  <a:lnTo>
                    <a:pt x="11" y="23"/>
                  </a:lnTo>
                  <a:lnTo>
                    <a:pt x="12" y="24"/>
                  </a:lnTo>
                  <a:lnTo>
                    <a:pt x="12" y="25"/>
                  </a:lnTo>
                  <a:lnTo>
                    <a:pt x="13" y="25"/>
                  </a:lnTo>
                  <a:lnTo>
                    <a:pt x="13" y="26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8" y="29"/>
                  </a:lnTo>
                  <a:lnTo>
                    <a:pt x="7" y="32"/>
                  </a:lnTo>
                  <a:lnTo>
                    <a:pt x="7" y="29"/>
                  </a:lnTo>
                  <a:lnTo>
                    <a:pt x="8" y="29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9" y="27"/>
                  </a:lnTo>
                  <a:lnTo>
                    <a:pt x="9" y="25"/>
                  </a:lnTo>
                  <a:lnTo>
                    <a:pt x="7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3" name="Freeform 28"/>
            <p:cNvSpPr>
              <a:spLocks/>
            </p:cNvSpPr>
            <p:nvPr/>
          </p:nvSpPr>
          <p:spPr bwMode="auto">
            <a:xfrm>
              <a:off x="4020" y="1642"/>
              <a:ext cx="23" cy="31"/>
            </a:xfrm>
            <a:custGeom>
              <a:avLst/>
              <a:gdLst>
                <a:gd name="T0" fmla="*/ 4 w 23"/>
                <a:gd name="T1" fmla="*/ 23 h 31"/>
                <a:gd name="T2" fmla="*/ 3 w 23"/>
                <a:gd name="T3" fmla="*/ 25 h 31"/>
                <a:gd name="T4" fmla="*/ 2 w 23"/>
                <a:gd name="T5" fmla="*/ 26 h 31"/>
                <a:gd name="T6" fmla="*/ 1 w 23"/>
                <a:gd name="T7" fmla="*/ 28 h 31"/>
                <a:gd name="T8" fmla="*/ 11 w 23"/>
                <a:gd name="T9" fmla="*/ 30 h 31"/>
                <a:gd name="T10" fmla="*/ 14 w 23"/>
                <a:gd name="T11" fmla="*/ 30 h 31"/>
                <a:gd name="T12" fmla="*/ 16 w 23"/>
                <a:gd name="T13" fmla="*/ 29 h 31"/>
                <a:gd name="T14" fmla="*/ 18 w 23"/>
                <a:gd name="T15" fmla="*/ 28 h 31"/>
                <a:gd name="T16" fmla="*/ 20 w 23"/>
                <a:gd name="T17" fmla="*/ 28 h 31"/>
                <a:gd name="T18" fmla="*/ 20 w 23"/>
                <a:gd name="T19" fmla="*/ 26 h 31"/>
                <a:gd name="T20" fmla="*/ 21 w 23"/>
                <a:gd name="T21" fmla="*/ 24 h 31"/>
                <a:gd name="T22" fmla="*/ 22 w 23"/>
                <a:gd name="T23" fmla="*/ 23 h 31"/>
                <a:gd name="T24" fmla="*/ 22 w 23"/>
                <a:gd name="T25" fmla="*/ 21 h 31"/>
                <a:gd name="T26" fmla="*/ 21 w 23"/>
                <a:gd name="T27" fmla="*/ 19 h 31"/>
                <a:gd name="T28" fmla="*/ 20 w 23"/>
                <a:gd name="T29" fmla="*/ 18 h 31"/>
                <a:gd name="T30" fmla="*/ 18 w 23"/>
                <a:gd name="T31" fmla="*/ 17 h 31"/>
                <a:gd name="T32" fmla="*/ 13 w 23"/>
                <a:gd name="T33" fmla="*/ 14 h 31"/>
                <a:gd name="T34" fmla="*/ 15 w 23"/>
                <a:gd name="T35" fmla="*/ 14 h 31"/>
                <a:gd name="T36" fmla="*/ 18 w 23"/>
                <a:gd name="T37" fmla="*/ 13 h 31"/>
                <a:gd name="T38" fmla="*/ 20 w 23"/>
                <a:gd name="T39" fmla="*/ 13 h 31"/>
                <a:gd name="T40" fmla="*/ 20 w 23"/>
                <a:gd name="T41" fmla="*/ 13 h 31"/>
                <a:gd name="T42" fmla="*/ 21 w 23"/>
                <a:gd name="T43" fmla="*/ 12 h 31"/>
                <a:gd name="T44" fmla="*/ 21 w 23"/>
                <a:gd name="T45" fmla="*/ 10 h 31"/>
                <a:gd name="T46" fmla="*/ 22 w 23"/>
                <a:gd name="T47" fmla="*/ 8 h 31"/>
                <a:gd name="T48" fmla="*/ 21 w 23"/>
                <a:gd name="T49" fmla="*/ 6 h 31"/>
                <a:gd name="T50" fmla="*/ 20 w 23"/>
                <a:gd name="T51" fmla="*/ 5 h 31"/>
                <a:gd name="T52" fmla="*/ 20 w 23"/>
                <a:gd name="T53" fmla="*/ 3 h 31"/>
                <a:gd name="T54" fmla="*/ 17 w 23"/>
                <a:gd name="T55" fmla="*/ 3 h 31"/>
                <a:gd name="T56" fmla="*/ 16 w 23"/>
                <a:gd name="T57" fmla="*/ 2 h 31"/>
                <a:gd name="T58" fmla="*/ 13 w 23"/>
                <a:gd name="T59" fmla="*/ 2 h 31"/>
                <a:gd name="T60" fmla="*/ 12 w 23"/>
                <a:gd name="T61" fmla="*/ 1 h 31"/>
                <a:gd name="T62" fmla="*/ 2 w 23"/>
                <a:gd name="T63" fmla="*/ 0 h 31"/>
                <a:gd name="T64" fmla="*/ 3 w 23"/>
                <a:gd name="T65" fmla="*/ 3 h 31"/>
                <a:gd name="T66" fmla="*/ 5 w 23"/>
                <a:gd name="T67" fmla="*/ 3 h 31"/>
                <a:gd name="T68" fmla="*/ 6 w 23"/>
                <a:gd name="T69" fmla="*/ 4 h 31"/>
                <a:gd name="T70" fmla="*/ 5 w 23"/>
                <a:gd name="T71" fmla="*/ 6 h 31"/>
                <a:gd name="T72" fmla="*/ 4 w 23"/>
                <a:gd name="T73" fmla="*/ 23 h 3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3"/>
                <a:gd name="T112" fmla="*/ 0 h 31"/>
                <a:gd name="T113" fmla="*/ 23 w 23"/>
                <a:gd name="T114" fmla="*/ 31 h 3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3" h="31">
                  <a:moveTo>
                    <a:pt x="4" y="23"/>
                  </a:moveTo>
                  <a:lnTo>
                    <a:pt x="4" y="23"/>
                  </a:lnTo>
                  <a:lnTo>
                    <a:pt x="3" y="24"/>
                  </a:lnTo>
                  <a:lnTo>
                    <a:pt x="3" y="25"/>
                  </a:lnTo>
                  <a:lnTo>
                    <a:pt x="2" y="25"/>
                  </a:lnTo>
                  <a:lnTo>
                    <a:pt x="2" y="26"/>
                  </a:lnTo>
                  <a:lnTo>
                    <a:pt x="2" y="27"/>
                  </a:lnTo>
                  <a:lnTo>
                    <a:pt x="1" y="28"/>
                  </a:lnTo>
                  <a:lnTo>
                    <a:pt x="0" y="28"/>
                  </a:lnTo>
                  <a:lnTo>
                    <a:pt x="11" y="30"/>
                  </a:lnTo>
                  <a:lnTo>
                    <a:pt x="13" y="30"/>
                  </a:lnTo>
                  <a:lnTo>
                    <a:pt x="14" y="30"/>
                  </a:lnTo>
                  <a:lnTo>
                    <a:pt x="15" y="30"/>
                  </a:lnTo>
                  <a:lnTo>
                    <a:pt x="16" y="29"/>
                  </a:lnTo>
                  <a:lnTo>
                    <a:pt x="17" y="29"/>
                  </a:lnTo>
                  <a:lnTo>
                    <a:pt x="18" y="28"/>
                  </a:lnTo>
                  <a:lnTo>
                    <a:pt x="19" y="28"/>
                  </a:lnTo>
                  <a:lnTo>
                    <a:pt x="20" y="28"/>
                  </a:lnTo>
                  <a:lnTo>
                    <a:pt x="20" y="27"/>
                  </a:lnTo>
                  <a:lnTo>
                    <a:pt x="20" y="26"/>
                  </a:lnTo>
                  <a:lnTo>
                    <a:pt x="21" y="25"/>
                  </a:lnTo>
                  <a:lnTo>
                    <a:pt x="21" y="24"/>
                  </a:lnTo>
                  <a:lnTo>
                    <a:pt x="21" y="23"/>
                  </a:lnTo>
                  <a:lnTo>
                    <a:pt x="22" y="23"/>
                  </a:lnTo>
                  <a:lnTo>
                    <a:pt x="22" y="22"/>
                  </a:lnTo>
                  <a:lnTo>
                    <a:pt x="22" y="21"/>
                  </a:lnTo>
                  <a:lnTo>
                    <a:pt x="21" y="20"/>
                  </a:lnTo>
                  <a:lnTo>
                    <a:pt x="21" y="19"/>
                  </a:lnTo>
                  <a:lnTo>
                    <a:pt x="20" y="18"/>
                  </a:lnTo>
                  <a:lnTo>
                    <a:pt x="19" y="18"/>
                  </a:lnTo>
                  <a:lnTo>
                    <a:pt x="18" y="17"/>
                  </a:lnTo>
                  <a:lnTo>
                    <a:pt x="14" y="15"/>
                  </a:lnTo>
                  <a:lnTo>
                    <a:pt x="13" y="14"/>
                  </a:lnTo>
                  <a:lnTo>
                    <a:pt x="15" y="14"/>
                  </a:lnTo>
                  <a:lnTo>
                    <a:pt x="17" y="13"/>
                  </a:lnTo>
                  <a:lnTo>
                    <a:pt x="18" y="13"/>
                  </a:lnTo>
                  <a:lnTo>
                    <a:pt x="19" y="13"/>
                  </a:lnTo>
                  <a:lnTo>
                    <a:pt x="20" y="13"/>
                  </a:lnTo>
                  <a:lnTo>
                    <a:pt x="20" y="12"/>
                  </a:lnTo>
                  <a:lnTo>
                    <a:pt x="21" y="12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21" y="9"/>
                  </a:lnTo>
                  <a:lnTo>
                    <a:pt x="22" y="8"/>
                  </a:lnTo>
                  <a:lnTo>
                    <a:pt x="21" y="6"/>
                  </a:lnTo>
                  <a:lnTo>
                    <a:pt x="21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3"/>
                  </a:lnTo>
                  <a:lnTo>
                    <a:pt x="18" y="3"/>
                  </a:lnTo>
                  <a:lnTo>
                    <a:pt x="17" y="3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2" y="1"/>
                  </a:lnTo>
                  <a:lnTo>
                    <a:pt x="11" y="0"/>
                  </a:lnTo>
                  <a:lnTo>
                    <a:pt x="2" y="0"/>
                  </a:lnTo>
                  <a:lnTo>
                    <a:pt x="2" y="3"/>
                  </a:lnTo>
                  <a:lnTo>
                    <a:pt x="3" y="3"/>
                  </a:lnTo>
                  <a:lnTo>
                    <a:pt x="4" y="3"/>
                  </a:lnTo>
                  <a:lnTo>
                    <a:pt x="5" y="3"/>
                  </a:lnTo>
                  <a:lnTo>
                    <a:pt x="6" y="4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7"/>
                  </a:lnTo>
                  <a:lnTo>
                    <a:pt x="4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4" name="Freeform 29"/>
            <p:cNvSpPr>
              <a:spLocks/>
            </p:cNvSpPr>
            <p:nvPr/>
          </p:nvSpPr>
          <p:spPr bwMode="auto">
            <a:xfrm>
              <a:off x="4031" y="1645"/>
              <a:ext cx="9" cy="9"/>
            </a:xfrm>
            <a:custGeom>
              <a:avLst/>
              <a:gdLst>
                <a:gd name="T0" fmla="*/ 0 w 9"/>
                <a:gd name="T1" fmla="*/ 3 h 9"/>
                <a:gd name="T2" fmla="*/ 0 w 9"/>
                <a:gd name="T3" fmla="*/ 2 h 9"/>
                <a:gd name="T4" fmla="*/ 0 w 9"/>
                <a:gd name="T5" fmla="*/ 2 h 9"/>
                <a:gd name="T6" fmla="*/ 0 w 9"/>
                <a:gd name="T7" fmla="*/ 1 h 9"/>
                <a:gd name="T8" fmla="*/ 1 w 9"/>
                <a:gd name="T9" fmla="*/ 1 h 9"/>
                <a:gd name="T10" fmla="*/ 1 w 9"/>
                <a:gd name="T11" fmla="*/ 1 h 9"/>
                <a:gd name="T12" fmla="*/ 1 w 9"/>
                <a:gd name="T13" fmla="*/ 0 h 9"/>
                <a:gd name="T14" fmla="*/ 2 w 9"/>
                <a:gd name="T15" fmla="*/ 0 h 9"/>
                <a:gd name="T16" fmla="*/ 3 w 9"/>
                <a:gd name="T17" fmla="*/ 0 h 9"/>
                <a:gd name="T18" fmla="*/ 3 w 9"/>
                <a:gd name="T19" fmla="*/ 0 h 9"/>
                <a:gd name="T20" fmla="*/ 4 w 9"/>
                <a:gd name="T21" fmla="*/ 0 h 9"/>
                <a:gd name="T22" fmla="*/ 5 w 9"/>
                <a:gd name="T23" fmla="*/ 0 h 9"/>
                <a:gd name="T24" fmla="*/ 5 w 9"/>
                <a:gd name="T25" fmla="*/ 1 h 9"/>
                <a:gd name="T26" fmla="*/ 5 w 9"/>
                <a:gd name="T27" fmla="*/ 1 h 9"/>
                <a:gd name="T28" fmla="*/ 6 w 9"/>
                <a:gd name="T29" fmla="*/ 1 h 9"/>
                <a:gd name="T30" fmla="*/ 7 w 9"/>
                <a:gd name="T31" fmla="*/ 2 h 9"/>
                <a:gd name="T32" fmla="*/ 7 w 9"/>
                <a:gd name="T33" fmla="*/ 3 h 9"/>
                <a:gd name="T34" fmla="*/ 7 w 9"/>
                <a:gd name="T35" fmla="*/ 3 h 9"/>
                <a:gd name="T36" fmla="*/ 7 w 9"/>
                <a:gd name="T37" fmla="*/ 4 h 9"/>
                <a:gd name="T38" fmla="*/ 8 w 9"/>
                <a:gd name="T39" fmla="*/ 5 h 9"/>
                <a:gd name="T40" fmla="*/ 7 w 9"/>
                <a:gd name="T41" fmla="*/ 5 h 9"/>
                <a:gd name="T42" fmla="*/ 7 w 9"/>
                <a:gd name="T43" fmla="*/ 6 h 9"/>
                <a:gd name="T44" fmla="*/ 7 w 9"/>
                <a:gd name="T45" fmla="*/ 6 h 9"/>
                <a:gd name="T46" fmla="*/ 6 w 9"/>
                <a:gd name="T47" fmla="*/ 6 h 9"/>
                <a:gd name="T48" fmla="*/ 6 w 9"/>
                <a:gd name="T49" fmla="*/ 7 h 9"/>
                <a:gd name="T50" fmla="*/ 6 w 9"/>
                <a:gd name="T51" fmla="*/ 7 h 9"/>
                <a:gd name="T52" fmla="*/ 6 w 9"/>
                <a:gd name="T53" fmla="*/ 7 h 9"/>
                <a:gd name="T54" fmla="*/ 5 w 9"/>
                <a:gd name="T55" fmla="*/ 7 h 9"/>
                <a:gd name="T56" fmla="*/ 5 w 9"/>
                <a:gd name="T57" fmla="*/ 7 h 9"/>
                <a:gd name="T58" fmla="*/ 3 w 9"/>
                <a:gd name="T59" fmla="*/ 8 h 9"/>
                <a:gd name="T60" fmla="*/ 0 w 9"/>
                <a:gd name="T61" fmla="*/ 8 h 9"/>
                <a:gd name="T62" fmla="*/ 0 w 9"/>
                <a:gd name="T63" fmla="*/ 3 h 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"/>
                <a:gd name="T97" fmla="*/ 0 h 9"/>
                <a:gd name="T98" fmla="*/ 9 w 9"/>
                <a:gd name="T99" fmla="*/ 9 h 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" h="9">
                  <a:moveTo>
                    <a:pt x="0" y="3"/>
                  </a:move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4"/>
                  </a:lnTo>
                  <a:lnTo>
                    <a:pt x="8" y="5"/>
                  </a:lnTo>
                  <a:lnTo>
                    <a:pt x="7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7"/>
                  </a:lnTo>
                  <a:lnTo>
                    <a:pt x="5" y="7"/>
                  </a:lnTo>
                  <a:lnTo>
                    <a:pt x="3" y="8"/>
                  </a:lnTo>
                  <a:lnTo>
                    <a:pt x="0" y="8"/>
                  </a:lnTo>
                  <a:lnTo>
                    <a:pt x="0" y="3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5" name="Freeform 30"/>
            <p:cNvSpPr>
              <a:spLocks/>
            </p:cNvSpPr>
            <p:nvPr/>
          </p:nvSpPr>
          <p:spPr bwMode="auto">
            <a:xfrm>
              <a:off x="4244" y="1642"/>
              <a:ext cx="80" cy="88"/>
            </a:xfrm>
            <a:custGeom>
              <a:avLst/>
              <a:gdLst>
                <a:gd name="T0" fmla="*/ 31 w 80"/>
                <a:gd name="T1" fmla="*/ 38 h 88"/>
                <a:gd name="T2" fmla="*/ 29 w 80"/>
                <a:gd name="T3" fmla="*/ 39 h 88"/>
                <a:gd name="T4" fmla="*/ 26 w 80"/>
                <a:gd name="T5" fmla="*/ 41 h 88"/>
                <a:gd name="T6" fmla="*/ 22 w 80"/>
                <a:gd name="T7" fmla="*/ 45 h 88"/>
                <a:gd name="T8" fmla="*/ 20 w 80"/>
                <a:gd name="T9" fmla="*/ 46 h 88"/>
                <a:gd name="T10" fmla="*/ 19 w 80"/>
                <a:gd name="T11" fmla="*/ 48 h 88"/>
                <a:gd name="T12" fmla="*/ 18 w 80"/>
                <a:gd name="T13" fmla="*/ 49 h 88"/>
                <a:gd name="T14" fmla="*/ 17 w 80"/>
                <a:gd name="T15" fmla="*/ 50 h 88"/>
                <a:gd name="T16" fmla="*/ 17 w 80"/>
                <a:gd name="T17" fmla="*/ 51 h 88"/>
                <a:gd name="T18" fmla="*/ 18 w 80"/>
                <a:gd name="T19" fmla="*/ 52 h 88"/>
                <a:gd name="T20" fmla="*/ 19 w 80"/>
                <a:gd name="T21" fmla="*/ 54 h 88"/>
                <a:gd name="T22" fmla="*/ 20 w 80"/>
                <a:gd name="T23" fmla="*/ 56 h 88"/>
                <a:gd name="T24" fmla="*/ 22 w 80"/>
                <a:gd name="T25" fmla="*/ 59 h 88"/>
                <a:gd name="T26" fmla="*/ 0 w 80"/>
                <a:gd name="T27" fmla="*/ 46 h 88"/>
                <a:gd name="T28" fmla="*/ 1 w 80"/>
                <a:gd name="T29" fmla="*/ 45 h 88"/>
                <a:gd name="T30" fmla="*/ 4 w 80"/>
                <a:gd name="T31" fmla="*/ 46 h 88"/>
                <a:gd name="T32" fmla="*/ 7 w 80"/>
                <a:gd name="T33" fmla="*/ 46 h 88"/>
                <a:gd name="T34" fmla="*/ 10 w 80"/>
                <a:gd name="T35" fmla="*/ 45 h 88"/>
                <a:gd name="T36" fmla="*/ 13 w 80"/>
                <a:gd name="T37" fmla="*/ 45 h 88"/>
                <a:gd name="T38" fmla="*/ 16 w 80"/>
                <a:gd name="T39" fmla="*/ 43 h 88"/>
                <a:gd name="T40" fmla="*/ 19 w 80"/>
                <a:gd name="T41" fmla="*/ 41 h 88"/>
                <a:gd name="T42" fmla="*/ 21 w 80"/>
                <a:gd name="T43" fmla="*/ 39 h 88"/>
                <a:gd name="T44" fmla="*/ 69 w 80"/>
                <a:gd name="T45" fmla="*/ 0 h 88"/>
                <a:gd name="T46" fmla="*/ 63 w 80"/>
                <a:gd name="T47" fmla="*/ 62 h 88"/>
                <a:gd name="T48" fmla="*/ 63 w 80"/>
                <a:gd name="T49" fmla="*/ 64 h 88"/>
                <a:gd name="T50" fmla="*/ 62 w 80"/>
                <a:gd name="T51" fmla="*/ 65 h 88"/>
                <a:gd name="T52" fmla="*/ 62 w 80"/>
                <a:gd name="T53" fmla="*/ 69 h 88"/>
                <a:gd name="T54" fmla="*/ 61 w 80"/>
                <a:gd name="T55" fmla="*/ 75 h 88"/>
                <a:gd name="T56" fmla="*/ 61 w 80"/>
                <a:gd name="T57" fmla="*/ 78 h 88"/>
                <a:gd name="T58" fmla="*/ 60 w 80"/>
                <a:gd name="T59" fmla="*/ 80 h 88"/>
                <a:gd name="T60" fmla="*/ 61 w 80"/>
                <a:gd name="T61" fmla="*/ 81 h 88"/>
                <a:gd name="T62" fmla="*/ 62 w 80"/>
                <a:gd name="T63" fmla="*/ 82 h 88"/>
                <a:gd name="T64" fmla="*/ 64 w 80"/>
                <a:gd name="T65" fmla="*/ 83 h 88"/>
                <a:gd name="T66" fmla="*/ 66 w 80"/>
                <a:gd name="T67" fmla="*/ 84 h 88"/>
                <a:gd name="T68" fmla="*/ 38 w 80"/>
                <a:gd name="T69" fmla="*/ 72 h 88"/>
                <a:gd name="T70" fmla="*/ 42 w 80"/>
                <a:gd name="T71" fmla="*/ 69 h 88"/>
                <a:gd name="T72" fmla="*/ 45 w 80"/>
                <a:gd name="T73" fmla="*/ 71 h 88"/>
                <a:gd name="T74" fmla="*/ 47 w 80"/>
                <a:gd name="T75" fmla="*/ 71 h 88"/>
                <a:gd name="T76" fmla="*/ 49 w 80"/>
                <a:gd name="T77" fmla="*/ 71 h 88"/>
                <a:gd name="T78" fmla="*/ 51 w 80"/>
                <a:gd name="T79" fmla="*/ 69 h 88"/>
                <a:gd name="T80" fmla="*/ 51 w 80"/>
                <a:gd name="T81" fmla="*/ 67 h 88"/>
                <a:gd name="T82" fmla="*/ 53 w 80"/>
                <a:gd name="T83" fmla="*/ 65 h 88"/>
                <a:gd name="T84" fmla="*/ 53 w 80"/>
                <a:gd name="T85" fmla="*/ 63 h 88"/>
                <a:gd name="T86" fmla="*/ 56 w 80"/>
                <a:gd name="T87" fmla="*/ 49 h 8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0"/>
                <a:gd name="T133" fmla="*/ 0 h 88"/>
                <a:gd name="T134" fmla="*/ 80 w 80"/>
                <a:gd name="T135" fmla="*/ 88 h 8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0" h="88">
                  <a:moveTo>
                    <a:pt x="33" y="36"/>
                  </a:move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6" y="41"/>
                  </a:lnTo>
                  <a:lnTo>
                    <a:pt x="23" y="44"/>
                  </a:lnTo>
                  <a:lnTo>
                    <a:pt x="22" y="45"/>
                  </a:lnTo>
                  <a:lnTo>
                    <a:pt x="21" y="45"/>
                  </a:lnTo>
                  <a:lnTo>
                    <a:pt x="20" y="46"/>
                  </a:lnTo>
                  <a:lnTo>
                    <a:pt x="20" y="47"/>
                  </a:lnTo>
                  <a:lnTo>
                    <a:pt x="19" y="48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50"/>
                  </a:lnTo>
                  <a:lnTo>
                    <a:pt x="17" y="50"/>
                  </a:lnTo>
                  <a:lnTo>
                    <a:pt x="17" y="51"/>
                  </a:lnTo>
                  <a:lnTo>
                    <a:pt x="18" y="51"/>
                  </a:lnTo>
                  <a:lnTo>
                    <a:pt x="18" y="52"/>
                  </a:lnTo>
                  <a:lnTo>
                    <a:pt x="18" y="53"/>
                  </a:lnTo>
                  <a:lnTo>
                    <a:pt x="19" y="54"/>
                  </a:lnTo>
                  <a:lnTo>
                    <a:pt x="20" y="55"/>
                  </a:lnTo>
                  <a:lnTo>
                    <a:pt x="20" y="56"/>
                  </a:lnTo>
                  <a:lnTo>
                    <a:pt x="21" y="57"/>
                  </a:lnTo>
                  <a:lnTo>
                    <a:pt x="22" y="59"/>
                  </a:lnTo>
                  <a:lnTo>
                    <a:pt x="22" y="62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1" y="45"/>
                  </a:lnTo>
                  <a:lnTo>
                    <a:pt x="3" y="45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7" y="46"/>
                  </a:lnTo>
                  <a:lnTo>
                    <a:pt x="8" y="46"/>
                  </a:lnTo>
                  <a:lnTo>
                    <a:pt x="10" y="45"/>
                  </a:lnTo>
                  <a:lnTo>
                    <a:pt x="11" y="45"/>
                  </a:lnTo>
                  <a:lnTo>
                    <a:pt x="13" y="45"/>
                  </a:lnTo>
                  <a:lnTo>
                    <a:pt x="14" y="44"/>
                  </a:lnTo>
                  <a:lnTo>
                    <a:pt x="16" y="43"/>
                  </a:lnTo>
                  <a:lnTo>
                    <a:pt x="17" y="42"/>
                  </a:lnTo>
                  <a:lnTo>
                    <a:pt x="19" y="41"/>
                  </a:lnTo>
                  <a:lnTo>
                    <a:pt x="20" y="40"/>
                  </a:lnTo>
                  <a:lnTo>
                    <a:pt x="21" y="39"/>
                  </a:lnTo>
                  <a:lnTo>
                    <a:pt x="22" y="38"/>
                  </a:lnTo>
                  <a:lnTo>
                    <a:pt x="69" y="0"/>
                  </a:lnTo>
                  <a:lnTo>
                    <a:pt x="79" y="3"/>
                  </a:lnTo>
                  <a:lnTo>
                    <a:pt x="63" y="62"/>
                  </a:lnTo>
                  <a:lnTo>
                    <a:pt x="63" y="63"/>
                  </a:lnTo>
                  <a:lnTo>
                    <a:pt x="63" y="64"/>
                  </a:lnTo>
                  <a:lnTo>
                    <a:pt x="63" y="65"/>
                  </a:lnTo>
                  <a:lnTo>
                    <a:pt x="62" y="65"/>
                  </a:lnTo>
                  <a:lnTo>
                    <a:pt x="62" y="67"/>
                  </a:lnTo>
                  <a:lnTo>
                    <a:pt x="62" y="69"/>
                  </a:lnTo>
                  <a:lnTo>
                    <a:pt x="62" y="71"/>
                  </a:lnTo>
                  <a:lnTo>
                    <a:pt x="61" y="75"/>
                  </a:lnTo>
                  <a:lnTo>
                    <a:pt x="61" y="76"/>
                  </a:lnTo>
                  <a:lnTo>
                    <a:pt x="61" y="78"/>
                  </a:lnTo>
                  <a:lnTo>
                    <a:pt x="60" y="79"/>
                  </a:lnTo>
                  <a:lnTo>
                    <a:pt x="60" y="80"/>
                  </a:lnTo>
                  <a:lnTo>
                    <a:pt x="61" y="80"/>
                  </a:lnTo>
                  <a:lnTo>
                    <a:pt x="61" y="81"/>
                  </a:lnTo>
                  <a:lnTo>
                    <a:pt x="62" y="81"/>
                  </a:lnTo>
                  <a:lnTo>
                    <a:pt x="62" y="82"/>
                  </a:lnTo>
                  <a:lnTo>
                    <a:pt x="63" y="82"/>
                  </a:lnTo>
                  <a:lnTo>
                    <a:pt x="64" y="83"/>
                  </a:lnTo>
                  <a:lnTo>
                    <a:pt x="65" y="84"/>
                  </a:lnTo>
                  <a:lnTo>
                    <a:pt x="66" y="84"/>
                  </a:lnTo>
                  <a:lnTo>
                    <a:pt x="63" y="87"/>
                  </a:lnTo>
                  <a:lnTo>
                    <a:pt x="38" y="72"/>
                  </a:lnTo>
                  <a:lnTo>
                    <a:pt x="41" y="69"/>
                  </a:lnTo>
                  <a:lnTo>
                    <a:pt x="42" y="69"/>
                  </a:lnTo>
                  <a:lnTo>
                    <a:pt x="44" y="70"/>
                  </a:lnTo>
                  <a:lnTo>
                    <a:pt x="45" y="71"/>
                  </a:lnTo>
                  <a:lnTo>
                    <a:pt x="46" y="71"/>
                  </a:lnTo>
                  <a:lnTo>
                    <a:pt x="47" y="71"/>
                  </a:lnTo>
                  <a:lnTo>
                    <a:pt x="48" y="71"/>
                  </a:lnTo>
                  <a:lnTo>
                    <a:pt x="49" y="71"/>
                  </a:lnTo>
                  <a:lnTo>
                    <a:pt x="50" y="70"/>
                  </a:lnTo>
                  <a:lnTo>
                    <a:pt x="51" y="69"/>
                  </a:lnTo>
                  <a:lnTo>
                    <a:pt x="51" y="68"/>
                  </a:lnTo>
                  <a:lnTo>
                    <a:pt x="51" y="67"/>
                  </a:lnTo>
                  <a:lnTo>
                    <a:pt x="52" y="65"/>
                  </a:lnTo>
                  <a:lnTo>
                    <a:pt x="53" y="65"/>
                  </a:lnTo>
                  <a:lnTo>
                    <a:pt x="53" y="64"/>
                  </a:lnTo>
                  <a:lnTo>
                    <a:pt x="53" y="63"/>
                  </a:lnTo>
                  <a:lnTo>
                    <a:pt x="53" y="62"/>
                  </a:lnTo>
                  <a:lnTo>
                    <a:pt x="56" y="49"/>
                  </a:lnTo>
                  <a:lnTo>
                    <a:pt x="33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6" name="Freeform 31"/>
            <p:cNvSpPr>
              <a:spLocks/>
            </p:cNvSpPr>
            <p:nvPr/>
          </p:nvSpPr>
          <p:spPr bwMode="auto">
            <a:xfrm>
              <a:off x="4285" y="1650"/>
              <a:ext cx="25" cy="34"/>
            </a:xfrm>
            <a:custGeom>
              <a:avLst/>
              <a:gdLst>
                <a:gd name="T0" fmla="*/ 18 w 25"/>
                <a:gd name="T1" fmla="*/ 33 h 34"/>
                <a:gd name="T2" fmla="*/ 24 w 25"/>
                <a:gd name="T3" fmla="*/ 0 h 34"/>
                <a:gd name="T4" fmla="*/ 0 w 25"/>
                <a:gd name="T5" fmla="*/ 21 h 34"/>
                <a:gd name="T6" fmla="*/ 18 w 25"/>
                <a:gd name="T7" fmla="*/ 33 h 3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"/>
                <a:gd name="T13" fmla="*/ 0 h 34"/>
                <a:gd name="T14" fmla="*/ 25 w 25"/>
                <a:gd name="T15" fmla="*/ 34 h 3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" h="34">
                  <a:moveTo>
                    <a:pt x="18" y="33"/>
                  </a:moveTo>
                  <a:lnTo>
                    <a:pt x="24" y="0"/>
                  </a:lnTo>
                  <a:lnTo>
                    <a:pt x="0" y="21"/>
                  </a:lnTo>
                  <a:lnTo>
                    <a:pt x="18" y="33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7" name="Freeform 32"/>
            <p:cNvSpPr>
              <a:spLocks/>
            </p:cNvSpPr>
            <p:nvPr/>
          </p:nvSpPr>
          <p:spPr bwMode="auto">
            <a:xfrm>
              <a:off x="4391" y="1754"/>
              <a:ext cx="96" cy="96"/>
            </a:xfrm>
            <a:custGeom>
              <a:avLst/>
              <a:gdLst>
                <a:gd name="T0" fmla="*/ 68 w 96"/>
                <a:gd name="T1" fmla="*/ 48 h 96"/>
                <a:gd name="T2" fmla="*/ 63 w 96"/>
                <a:gd name="T3" fmla="*/ 50 h 96"/>
                <a:gd name="T4" fmla="*/ 58 w 96"/>
                <a:gd name="T5" fmla="*/ 50 h 96"/>
                <a:gd name="T6" fmla="*/ 55 w 96"/>
                <a:gd name="T7" fmla="*/ 48 h 96"/>
                <a:gd name="T8" fmla="*/ 52 w 96"/>
                <a:gd name="T9" fmla="*/ 45 h 96"/>
                <a:gd name="T10" fmla="*/ 49 w 96"/>
                <a:gd name="T11" fmla="*/ 41 h 96"/>
                <a:gd name="T12" fmla="*/ 65 w 96"/>
                <a:gd name="T13" fmla="*/ 24 h 96"/>
                <a:gd name="T14" fmla="*/ 68 w 96"/>
                <a:gd name="T15" fmla="*/ 21 h 96"/>
                <a:gd name="T16" fmla="*/ 71 w 96"/>
                <a:gd name="T17" fmla="*/ 21 h 96"/>
                <a:gd name="T18" fmla="*/ 72 w 96"/>
                <a:gd name="T19" fmla="*/ 23 h 96"/>
                <a:gd name="T20" fmla="*/ 76 w 96"/>
                <a:gd name="T21" fmla="*/ 26 h 96"/>
                <a:gd name="T22" fmla="*/ 81 w 96"/>
                <a:gd name="T23" fmla="*/ 32 h 96"/>
                <a:gd name="T24" fmla="*/ 84 w 96"/>
                <a:gd name="T25" fmla="*/ 37 h 96"/>
                <a:gd name="T26" fmla="*/ 86 w 96"/>
                <a:gd name="T27" fmla="*/ 42 h 96"/>
                <a:gd name="T28" fmla="*/ 86 w 96"/>
                <a:gd name="T29" fmla="*/ 47 h 96"/>
                <a:gd name="T30" fmla="*/ 84 w 96"/>
                <a:gd name="T31" fmla="*/ 54 h 96"/>
                <a:gd name="T32" fmla="*/ 85 w 96"/>
                <a:gd name="T33" fmla="*/ 62 h 96"/>
                <a:gd name="T34" fmla="*/ 56 w 96"/>
                <a:gd name="T35" fmla="*/ 3 h 96"/>
                <a:gd name="T36" fmla="*/ 59 w 96"/>
                <a:gd name="T37" fmla="*/ 6 h 96"/>
                <a:gd name="T38" fmla="*/ 60 w 96"/>
                <a:gd name="T39" fmla="*/ 8 h 96"/>
                <a:gd name="T40" fmla="*/ 59 w 96"/>
                <a:gd name="T41" fmla="*/ 12 h 96"/>
                <a:gd name="T42" fmla="*/ 57 w 96"/>
                <a:gd name="T43" fmla="*/ 15 h 96"/>
                <a:gd name="T44" fmla="*/ 54 w 96"/>
                <a:gd name="T45" fmla="*/ 20 h 96"/>
                <a:gd name="T46" fmla="*/ 19 w 96"/>
                <a:gd name="T47" fmla="*/ 48 h 96"/>
                <a:gd name="T48" fmla="*/ 14 w 96"/>
                <a:gd name="T49" fmla="*/ 51 h 96"/>
                <a:gd name="T50" fmla="*/ 11 w 96"/>
                <a:gd name="T51" fmla="*/ 53 h 96"/>
                <a:gd name="T52" fmla="*/ 8 w 96"/>
                <a:gd name="T53" fmla="*/ 53 h 96"/>
                <a:gd name="T54" fmla="*/ 6 w 96"/>
                <a:gd name="T55" fmla="*/ 52 h 96"/>
                <a:gd name="T56" fmla="*/ 3 w 96"/>
                <a:gd name="T57" fmla="*/ 49 h 96"/>
                <a:gd name="T58" fmla="*/ 56 w 96"/>
                <a:gd name="T59" fmla="*/ 87 h 96"/>
                <a:gd name="T60" fmla="*/ 48 w 96"/>
                <a:gd name="T61" fmla="*/ 85 h 96"/>
                <a:gd name="T62" fmla="*/ 41 w 96"/>
                <a:gd name="T63" fmla="*/ 85 h 96"/>
                <a:gd name="T64" fmla="*/ 36 w 96"/>
                <a:gd name="T65" fmla="*/ 83 h 96"/>
                <a:gd name="T66" fmla="*/ 30 w 96"/>
                <a:gd name="T67" fmla="*/ 80 h 96"/>
                <a:gd name="T68" fmla="*/ 25 w 96"/>
                <a:gd name="T69" fmla="*/ 74 h 96"/>
                <a:gd name="T70" fmla="*/ 21 w 96"/>
                <a:gd name="T71" fmla="*/ 70 h 96"/>
                <a:gd name="T72" fmla="*/ 19 w 96"/>
                <a:gd name="T73" fmla="*/ 66 h 96"/>
                <a:gd name="T74" fmla="*/ 19 w 96"/>
                <a:gd name="T75" fmla="*/ 63 h 96"/>
                <a:gd name="T76" fmla="*/ 20 w 96"/>
                <a:gd name="T77" fmla="*/ 60 h 96"/>
                <a:gd name="T78" fmla="*/ 24 w 96"/>
                <a:gd name="T79" fmla="*/ 56 h 96"/>
                <a:gd name="T80" fmla="*/ 47 w 96"/>
                <a:gd name="T81" fmla="*/ 45 h 96"/>
                <a:gd name="T82" fmla="*/ 50 w 96"/>
                <a:gd name="T83" fmla="*/ 50 h 96"/>
                <a:gd name="T84" fmla="*/ 52 w 96"/>
                <a:gd name="T85" fmla="*/ 54 h 96"/>
                <a:gd name="T86" fmla="*/ 53 w 96"/>
                <a:gd name="T87" fmla="*/ 58 h 96"/>
                <a:gd name="T88" fmla="*/ 51 w 96"/>
                <a:gd name="T89" fmla="*/ 63 h 96"/>
                <a:gd name="T90" fmla="*/ 46 w 96"/>
                <a:gd name="T91" fmla="*/ 67 h 9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96"/>
                <a:gd name="T139" fmla="*/ 0 h 96"/>
                <a:gd name="T140" fmla="*/ 96 w 96"/>
                <a:gd name="T141" fmla="*/ 96 h 9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96" h="96">
                  <a:moveTo>
                    <a:pt x="72" y="49"/>
                  </a:moveTo>
                  <a:lnTo>
                    <a:pt x="70" y="46"/>
                  </a:lnTo>
                  <a:lnTo>
                    <a:pt x="68" y="48"/>
                  </a:lnTo>
                  <a:lnTo>
                    <a:pt x="66" y="49"/>
                  </a:lnTo>
                  <a:lnTo>
                    <a:pt x="64" y="50"/>
                  </a:lnTo>
                  <a:lnTo>
                    <a:pt x="63" y="50"/>
                  </a:lnTo>
                  <a:lnTo>
                    <a:pt x="61" y="50"/>
                  </a:lnTo>
                  <a:lnTo>
                    <a:pt x="60" y="50"/>
                  </a:lnTo>
                  <a:lnTo>
                    <a:pt x="58" y="50"/>
                  </a:lnTo>
                  <a:lnTo>
                    <a:pt x="57" y="50"/>
                  </a:lnTo>
                  <a:lnTo>
                    <a:pt x="56" y="49"/>
                  </a:lnTo>
                  <a:lnTo>
                    <a:pt x="55" y="48"/>
                  </a:lnTo>
                  <a:lnTo>
                    <a:pt x="55" y="47"/>
                  </a:lnTo>
                  <a:lnTo>
                    <a:pt x="53" y="46"/>
                  </a:lnTo>
                  <a:lnTo>
                    <a:pt x="52" y="45"/>
                  </a:lnTo>
                  <a:lnTo>
                    <a:pt x="51" y="44"/>
                  </a:lnTo>
                  <a:lnTo>
                    <a:pt x="50" y="42"/>
                  </a:lnTo>
                  <a:lnTo>
                    <a:pt x="49" y="41"/>
                  </a:lnTo>
                  <a:lnTo>
                    <a:pt x="46" y="39"/>
                  </a:lnTo>
                  <a:lnTo>
                    <a:pt x="62" y="25"/>
                  </a:lnTo>
                  <a:lnTo>
                    <a:pt x="65" y="24"/>
                  </a:lnTo>
                  <a:lnTo>
                    <a:pt x="66" y="23"/>
                  </a:lnTo>
                  <a:lnTo>
                    <a:pt x="67" y="22"/>
                  </a:lnTo>
                  <a:lnTo>
                    <a:pt x="68" y="21"/>
                  </a:lnTo>
                  <a:lnTo>
                    <a:pt x="69" y="21"/>
                  </a:lnTo>
                  <a:lnTo>
                    <a:pt x="70" y="21"/>
                  </a:lnTo>
                  <a:lnTo>
                    <a:pt x="71" y="21"/>
                  </a:lnTo>
                  <a:lnTo>
                    <a:pt x="71" y="22"/>
                  </a:lnTo>
                  <a:lnTo>
                    <a:pt x="72" y="23"/>
                  </a:lnTo>
                  <a:lnTo>
                    <a:pt x="73" y="24"/>
                  </a:lnTo>
                  <a:lnTo>
                    <a:pt x="74" y="25"/>
                  </a:lnTo>
                  <a:lnTo>
                    <a:pt x="76" y="26"/>
                  </a:lnTo>
                  <a:lnTo>
                    <a:pt x="77" y="28"/>
                  </a:lnTo>
                  <a:lnTo>
                    <a:pt x="79" y="30"/>
                  </a:lnTo>
                  <a:lnTo>
                    <a:pt x="81" y="32"/>
                  </a:lnTo>
                  <a:lnTo>
                    <a:pt x="82" y="34"/>
                  </a:lnTo>
                  <a:lnTo>
                    <a:pt x="83" y="36"/>
                  </a:lnTo>
                  <a:lnTo>
                    <a:pt x="84" y="37"/>
                  </a:lnTo>
                  <a:lnTo>
                    <a:pt x="85" y="39"/>
                  </a:lnTo>
                  <a:lnTo>
                    <a:pt x="86" y="40"/>
                  </a:lnTo>
                  <a:lnTo>
                    <a:pt x="86" y="42"/>
                  </a:lnTo>
                  <a:lnTo>
                    <a:pt x="86" y="43"/>
                  </a:lnTo>
                  <a:lnTo>
                    <a:pt x="86" y="45"/>
                  </a:lnTo>
                  <a:lnTo>
                    <a:pt x="86" y="47"/>
                  </a:lnTo>
                  <a:lnTo>
                    <a:pt x="86" y="50"/>
                  </a:lnTo>
                  <a:lnTo>
                    <a:pt x="85" y="52"/>
                  </a:lnTo>
                  <a:lnTo>
                    <a:pt x="84" y="54"/>
                  </a:lnTo>
                  <a:lnTo>
                    <a:pt x="84" y="56"/>
                  </a:lnTo>
                  <a:lnTo>
                    <a:pt x="83" y="59"/>
                  </a:lnTo>
                  <a:lnTo>
                    <a:pt x="85" y="62"/>
                  </a:lnTo>
                  <a:lnTo>
                    <a:pt x="95" y="44"/>
                  </a:lnTo>
                  <a:lnTo>
                    <a:pt x="59" y="0"/>
                  </a:lnTo>
                  <a:lnTo>
                    <a:pt x="56" y="3"/>
                  </a:lnTo>
                  <a:lnTo>
                    <a:pt x="57" y="4"/>
                  </a:lnTo>
                  <a:lnTo>
                    <a:pt x="58" y="5"/>
                  </a:lnTo>
                  <a:lnTo>
                    <a:pt x="59" y="6"/>
                  </a:lnTo>
                  <a:lnTo>
                    <a:pt x="59" y="7"/>
                  </a:lnTo>
                  <a:lnTo>
                    <a:pt x="60" y="8"/>
                  </a:lnTo>
                  <a:lnTo>
                    <a:pt x="60" y="9"/>
                  </a:lnTo>
                  <a:lnTo>
                    <a:pt x="60" y="10"/>
                  </a:lnTo>
                  <a:lnTo>
                    <a:pt x="59" y="12"/>
                  </a:lnTo>
                  <a:lnTo>
                    <a:pt x="59" y="13"/>
                  </a:lnTo>
                  <a:lnTo>
                    <a:pt x="58" y="14"/>
                  </a:lnTo>
                  <a:lnTo>
                    <a:pt x="57" y="15"/>
                  </a:lnTo>
                  <a:lnTo>
                    <a:pt x="56" y="17"/>
                  </a:lnTo>
                  <a:lnTo>
                    <a:pt x="55" y="18"/>
                  </a:lnTo>
                  <a:lnTo>
                    <a:pt x="54" y="20"/>
                  </a:lnTo>
                  <a:lnTo>
                    <a:pt x="52" y="21"/>
                  </a:lnTo>
                  <a:lnTo>
                    <a:pt x="21" y="46"/>
                  </a:lnTo>
                  <a:lnTo>
                    <a:pt x="19" y="48"/>
                  </a:lnTo>
                  <a:lnTo>
                    <a:pt x="17" y="49"/>
                  </a:lnTo>
                  <a:lnTo>
                    <a:pt x="16" y="50"/>
                  </a:lnTo>
                  <a:lnTo>
                    <a:pt x="14" y="51"/>
                  </a:lnTo>
                  <a:lnTo>
                    <a:pt x="13" y="52"/>
                  </a:lnTo>
                  <a:lnTo>
                    <a:pt x="12" y="52"/>
                  </a:lnTo>
                  <a:lnTo>
                    <a:pt x="11" y="53"/>
                  </a:lnTo>
                  <a:lnTo>
                    <a:pt x="10" y="53"/>
                  </a:lnTo>
                  <a:lnTo>
                    <a:pt x="9" y="53"/>
                  </a:lnTo>
                  <a:lnTo>
                    <a:pt x="8" y="53"/>
                  </a:lnTo>
                  <a:lnTo>
                    <a:pt x="7" y="52"/>
                  </a:lnTo>
                  <a:lnTo>
                    <a:pt x="6" y="52"/>
                  </a:lnTo>
                  <a:lnTo>
                    <a:pt x="5" y="51"/>
                  </a:lnTo>
                  <a:lnTo>
                    <a:pt x="4" y="50"/>
                  </a:lnTo>
                  <a:lnTo>
                    <a:pt x="3" y="49"/>
                  </a:lnTo>
                  <a:lnTo>
                    <a:pt x="0" y="49"/>
                  </a:lnTo>
                  <a:lnTo>
                    <a:pt x="37" y="95"/>
                  </a:lnTo>
                  <a:lnTo>
                    <a:pt x="56" y="87"/>
                  </a:lnTo>
                  <a:lnTo>
                    <a:pt x="56" y="85"/>
                  </a:lnTo>
                  <a:lnTo>
                    <a:pt x="51" y="85"/>
                  </a:lnTo>
                  <a:lnTo>
                    <a:pt x="48" y="85"/>
                  </a:lnTo>
                  <a:lnTo>
                    <a:pt x="45" y="85"/>
                  </a:lnTo>
                  <a:lnTo>
                    <a:pt x="43" y="85"/>
                  </a:lnTo>
                  <a:lnTo>
                    <a:pt x="41" y="85"/>
                  </a:lnTo>
                  <a:lnTo>
                    <a:pt x="40" y="84"/>
                  </a:lnTo>
                  <a:lnTo>
                    <a:pt x="38" y="84"/>
                  </a:lnTo>
                  <a:lnTo>
                    <a:pt x="36" y="83"/>
                  </a:lnTo>
                  <a:lnTo>
                    <a:pt x="34" y="82"/>
                  </a:lnTo>
                  <a:lnTo>
                    <a:pt x="32" y="81"/>
                  </a:lnTo>
                  <a:lnTo>
                    <a:pt x="30" y="80"/>
                  </a:lnTo>
                  <a:lnTo>
                    <a:pt x="29" y="78"/>
                  </a:lnTo>
                  <a:lnTo>
                    <a:pt x="27" y="76"/>
                  </a:lnTo>
                  <a:lnTo>
                    <a:pt x="25" y="74"/>
                  </a:lnTo>
                  <a:lnTo>
                    <a:pt x="24" y="72"/>
                  </a:lnTo>
                  <a:lnTo>
                    <a:pt x="22" y="71"/>
                  </a:lnTo>
                  <a:lnTo>
                    <a:pt x="21" y="70"/>
                  </a:lnTo>
                  <a:lnTo>
                    <a:pt x="20" y="69"/>
                  </a:lnTo>
                  <a:lnTo>
                    <a:pt x="20" y="67"/>
                  </a:lnTo>
                  <a:lnTo>
                    <a:pt x="19" y="66"/>
                  </a:lnTo>
                  <a:lnTo>
                    <a:pt x="19" y="65"/>
                  </a:lnTo>
                  <a:lnTo>
                    <a:pt x="19" y="64"/>
                  </a:lnTo>
                  <a:lnTo>
                    <a:pt x="19" y="63"/>
                  </a:lnTo>
                  <a:lnTo>
                    <a:pt x="19" y="62"/>
                  </a:lnTo>
                  <a:lnTo>
                    <a:pt x="20" y="61"/>
                  </a:lnTo>
                  <a:lnTo>
                    <a:pt x="20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4" y="56"/>
                  </a:lnTo>
                  <a:lnTo>
                    <a:pt x="44" y="41"/>
                  </a:lnTo>
                  <a:lnTo>
                    <a:pt x="46" y="44"/>
                  </a:lnTo>
                  <a:lnTo>
                    <a:pt x="47" y="45"/>
                  </a:lnTo>
                  <a:lnTo>
                    <a:pt x="49" y="47"/>
                  </a:lnTo>
                  <a:lnTo>
                    <a:pt x="49" y="48"/>
                  </a:lnTo>
                  <a:lnTo>
                    <a:pt x="50" y="50"/>
                  </a:lnTo>
                  <a:lnTo>
                    <a:pt x="51" y="51"/>
                  </a:lnTo>
                  <a:lnTo>
                    <a:pt x="52" y="53"/>
                  </a:lnTo>
                  <a:lnTo>
                    <a:pt x="52" y="54"/>
                  </a:lnTo>
                  <a:lnTo>
                    <a:pt x="53" y="55"/>
                  </a:lnTo>
                  <a:lnTo>
                    <a:pt x="53" y="57"/>
                  </a:lnTo>
                  <a:lnTo>
                    <a:pt x="53" y="58"/>
                  </a:lnTo>
                  <a:lnTo>
                    <a:pt x="52" y="60"/>
                  </a:lnTo>
                  <a:lnTo>
                    <a:pt x="52" y="61"/>
                  </a:lnTo>
                  <a:lnTo>
                    <a:pt x="51" y="63"/>
                  </a:lnTo>
                  <a:lnTo>
                    <a:pt x="50" y="64"/>
                  </a:lnTo>
                  <a:lnTo>
                    <a:pt x="48" y="66"/>
                  </a:lnTo>
                  <a:lnTo>
                    <a:pt x="46" y="67"/>
                  </a:lnTo>
                  <a:lnTo>
                    <a:pt x="49" y="70"/>
                  </a:lnTo>
                  <a:lnTo>
                    <a:pt x="72" y="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8" name="Freeform 33"/>
            <p:cNvSpPr>
              <a:spLocks/>
            </p:cNvSpPr>
            <p:nvPr/>
          </p:nvSpPr>
          <p:spPr bwMode="auto">
            <a:xfrm>
              <a:off x="4476" y="1888"/>
              <a:ext cx="82" cy="61"/>
            </a:xfrm>
            <a:custGeom>
              <a:avLst/>
              <a:gdLst>
                <a:gd name="T0" fmla="*/ 62 w 82"/>
                <a:gd name="T1" fmla="*/ 26 h 61"/>
                <a:gd name="T2" fmla="*/ 66 w 82"/>
                <a:gd name="T3" fmla="*/ 25 h 61"/>
                <a:gd name="T4" fmla="*/ 69 w 82"/>
                <a:gd name="T5" fmla="*/ 25 h 61"/>
                <a:gd name="T6" fmla="*/ 72 w 82"/>
                <a:gd name="T7" fmla="*/ 24 h 61"/>
                <a:gd name="T8" fmla="*/ 74 w 82"/>
                <a:gd name="T9" fmla="*/ 25 h 61"/>
                <a:gd name="T10" fmla="*/ 75 w 82"/>
                <a:gd name="T11" fmla="*/ 25 h 61"/>
                <a:gd name="T12" fmla="*/ 77 w 82"/>
                <a:gd name="T13" fmla="*/ 26 h 61"/>
                <a:gd name="T14" fmla="*/ 78 w 82"/>
                <a:gd name="T15" fmla="*/ 28 h 61"/>
                <a:gd name="T16" fmla="*/ 81 w 82"/>
                <a:gd name="T17" fmla="*/ 27 h 61"/>
                <a:gd name="T18" fmla="*/ 66 w 82"/>
                <a:gd name="T19" fmla="*/ 3 h 61"/>
                <a:gd name="T20" fmla="*/ 67 w 82"/>
                <a:gd name="T21" fmla="*/ 5 h 61"/>
                <a:gd name="T22" fmla="*/ 67 w 82"/>
                <a:gd name="T23" fmla="*/ 7 h 61"/>
                <a:gd name="T24" fmla="*/ 67 w 82"/>
                <a:gd name="T25" fmla="*/ 9 h 61"/>
                <a:gd name="T26" fmla="*/ 67 w 82"/>
                <a:gd name="T27" fmla="*/ 11 h 61"/>
                <a:gd name="T28" fmla="*/ 66 w 82"/>
                <a:gd name="T29" fmla="*/ 13 h 61"/>
                <a:gd name="T30" fmla="*/ 64 w 82"/>
                <a:gd name="T31" fmla="*/ 14 h 61"/>
                <a:gd name="T32" fmla="*/ 61 w 82"/>
                <a:gd name="T33" fmla="*/ 15 h 61"/>
                <a:gd name="T34" fmla="*/ 59 w 82"/>
                <a:gd name="T35" fmla="*/ 17 h 61"/>
                <a:gd name="T36" fmla="*/ 19 w 82"/>
                <a:gd name="T37" fmla="*/ 35 h 61"/>
                <a:gd name="T38" fmla="*/ 15 w 82"/>
                <a:gd name="T39" fmla="*/ 37 h 61"/>
                <a:gd name="T40" fmla="*/ 13 w 82"/>
                <a:gd name="T41" fmla="*/ 38 h 61"/>
                <a:gd name="T42" fmla="*/ 10 w 82"/>
                <a:gd name="T43" fmla="*/ 38 h 61"/>
                <a:gd name="T44" fmla="*/ 8 w 82"/>
                <a:gd name="T45" fmla="*/ 38 h 61"/>
                <a:gd name="T46" fmla="*/ 7 w 82"/>
                <a:gd name="T47" fmla="*/ 37 h 61"/>
                <a:gd name="T48" fmla="*/ 6 w 82"/>
                <a:gd name="T49" fmla="*/ 35 h 61"/>
                <a:gd name="T50" fmla="*/ 4 w 82"/>
                <a:gd name="T51" fmla="*/ 34 h 61"/>
                <a:gd name="T52" fmla="*/ 0 w 82"/>
                <a:gd name="T53" fmla="*/ 35 h 61"/>
                <a:gd name="T54" fmla="*/ 15 w 82"/>
                <a:gd name="T55" fmla="*/ 60 h 61"/>
                <a:gd name="T56" fmla="*/ 15 w 82"/>
                <a:gd name="T57" fmla="*/ 57 h 61"/>
                <a:gd name="T58" fmla="*/ 14 w 82"/>
                <a:gd name="T59" fmla="*/ 55 h 61"/>
                <a:gd name="T60" fmla="*/ 15 w 82"/>
                <a:gd name="T61" fmla="*/ 53 h 61"/>
                <a:gd name="T62" fmla="*/ 16 w 82"/>
                <a:gd name="T63" fmla="*/ 51 h 61"/>
                <a:gd name="T64" fmla="*/ 17 w 82"/>
                <a:gd name="T65" fmla="*/ 50 h 61"/>
                <a:gd name="T66" fmla="*/ 20 w 82"/>
                <a:gd name="T67" fmla="*/ 48 h 61"/>
                <a:gd name="T68" fmla="*/ 22 w 82"/>
                <a:gd name="T69" fmla="*/ 46 h 61"/>
                <a:gd name="T70" fmla="*/ 25 w 82"/>
                <a:gd name="T71" fmla="*/ 45 h 6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82"/>
                <a:gd name="T109" fmla="*/ 0 h 61"/>
                <a:gd name="T110" fmla="*/ 82 w 82"/>
                <a:gd name="T111" fmla="*/ 61 h 6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82" h="61">
                  <a:moveTo>
                    <a:pt x="61" y="27"/>
                  </a:moveTo>
                  <a:lnTo>
                    <a:pt x="62" y="26"/>
                  </a:lnTo>
                  <a:lnTo>
                    <a:pt x="64" y="25"/>
                  </a:lnTo>
                  <a:lnTo>
                    <a:pt x="66" y="25"/>
                  </a:lnTo>
                  <a:lnTo>
                    <a:pt x="68" y="25"/>
                  </a:lnTo>
                  <a:lnTo>
                    <a:pt x="69" y="25"/>
                  </a:lnTo>
                  <a:lnTo>
                    <a:pt x="71" y="24"/>
                  </a:lnTo>
                  <a:lnTo>
                    <a:pt x="72" y="24"/>
                  </a:lnTo>
                  <a:lnTo>
                    <a:pt x="73" y="24"/>
                  </a:lnTo>
                  <a:lnTo>
                    <a:pt x="74" y="25"/>
                  </a:lnTo>
                  <a:lnTo>
                    <a:pt x="75" y="25"/>
                  </a:lnTo>
                  <a:lnTo>
                    <a:pt x="76" y="25"/>
                  </a:lnTo>
                  <a:lnTo>
                    <a:pt x="77" y="26"/>
                  </a:lnTo>
                  <a:lnTo>
                    <a:pt x="77" y="27"/>
                  </a:lnTo>
                  <a:lnTo>
                    <a:pt x="78" y="28"/>
                  </a:lnTo>
                  <a:lnTo>
                    <a:pt x="79" y="30"/>
                  </a:lnTo>
                  <a:lnTo>
                    <a:pt x="81" y="27"/>
                  </a:lnTo>
                  <a:lnTo>
                    <a:pt x="69" y="0"/>
                  </a:lnTo>
                  <a:lnTo>
                    <a:pt x="66" y="3"/>
                  </a:lnTo>
                  <a:lnTo>
                    <a:pt x="67" y="4"/>
                  </a:lnTo>
                  <a:lnTo>
                    <a:pt x="67" y="5"/>
                  </a:lnTo>
                  <a:lnTo>
                    <a:pt x="67" y="6"/>
                  </a:lnTo>
                  <a:lnTo>
                    <a:pt x="67" y="7"/>
                  </a:lnTo>
                  <a:lnTo>
                    <a:pt x="67" y="8"/>
                  </a:lnTo>
                  <a:lnTo>
                    <a:pt x="67" y="9"/>
                  </a:lnTo>
                  <a:lnTo>
                    <a:pt x="67" y="10"/>
                  </a:lnTo>
                  <a:lnTo>
                    <a:pt x="67" y="11"/>
                  </a:lnTo>
                  <a:lnTo>
                    <a:pt x="67" y="12"/>
                  </a:lnTo>
                  <a:lnTo>
                    <a:pt x="66" y="13"/>
                  </a:lnTo>
                  <a:lnTo>
                    <a:pt x="65" y="14"/>
                  </a:lnTo>
                  <a:lnTo>
                    <a:pt x="64" y="14"/>
                  </a:lnTo>
                  <a:lnTo>
                    <a:pt x="63" y="15"/>
                  </a:lnTo>
                  <a:lnTo>
                    <a:pt x="61" y="15"/>
                  </a:lnTo>
                  <a:lnTo>
                    <a:pt x="61" y="16"/>
                  </a:lnTo>
                  <a:lnTo>
                    <a:pt x="59" y="17"/>
                  </a:lnTo>
                  <a:lnTo>
                    <a:pt x="20" y="35"/>
                  </a:lnTo>
                  <a:lnTo>
                    <a:pt x="19" y="35"/>
                  </a:lnTo>
                  <a:lnTo>
                    <a:pt x="17" y="36"/>
                  </a:lnTo>
                  <a:lnTo>
                    <a:pt x="15" y="37"/>
                  </a:lnTo>
                  <a:lnTo>
                    <a:pt x="14" y="37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8"/>
                  </a:lnTo>
                  <a:lnTo>
                    <a:pt x="9" y="38"/>
                  </a:lnTo>
                  <a:lnTo>
                    <a:pt x="8" y="38"/>
                  </a:lnTo>
                  <a:lnTo>
                    <a:pt x="7" y="37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0" y="35"/>
                  </a:lnTo>
                  <a:lnTo>
                    <a:pt x="13" y="60"/>
                  </a:lnTo>
                  <a:lnTo>
                    <a:pt x="15" y="60"/>
                  </a:lnTo>
                  <a:lnTo>
                    <a:pt x="15" y="58"/>
                  </a:lnTo>
                  <a:lnTo>
                    <a:pt x="15" y="57"/>
                  </a:lnTo>
                  <a:lnTo>
                    <a:pt x="14" y="55"/>
                  </a:lnTo>
                  <a:lnTo>
                    <a:pt x="14" y="54"/>
                  </a:lnTo>
                  <a:lnTo>
                    <a:pt x="15" y="53"/>
                  </a:lnTo>
                  <a:lnTo>
                    <a:pt x="15" y="52"/>
                  </a:lnTo>
                  <a:lnTo>
                    <a:pt x="16" y="51"/>
                  </a:lnTo>
                  <a:lnTo>
                    <a:pt x="16" y="50"/>
                  </a:lnTo>
                  <a:lnTo>
                    <a:pt x="17" y="50"/>
                  </a:lnTo>
                  <a:lnTo>
                    <a:pt x="18" y="49"/>
                  </a:lnTo>
                  <a:lnTo>
                    <a:pt x="20" y="48"/>
                  </a:lnTo>
                  <a:lnTo>
                    <a:pt x="20" y="47"/>
                  </a:lnTo>
                  <a:lnTo>
                    <a:pt x="22" y="46"/>
                  </a:lnTo>
                  <a:lnTo>
                    <a:pt x="23" y="45"/>
                  </a:lnTo>
                  <a:lnTo>
                    <a:pt x="25" y="45"/>
                  </a:lnTo>
                  <a:lnTo>
                    <a:pt x="61" y="2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9" name="Freeform 34"/>
            <p:cNvSpPr>
              <a:spLocks/>
            </p:cNvSpPr>
            <p:nvPr/>
          </p:nvSpPr>
          <p:spPr bwMode="auto">
            <a:xfrm>
              <a:off x="3815" y="1659"/>
              <a:ext cx="28" cy="36"/>
            </a:xfrm>
            <a:custGeom>
              <a:avLst/>
              <a:gdLst>
                <a:gd name="T0" fmla="*/ 16 w 28"/>
                <a:gd name="T1" fmla="*/ 9 h 36"/>
                <a:gd name="T2" fmla="*/ 16 w 28"/>
                <a:gd name="T3" fmla="*/ 11 h 36"/>
                <a:gd name="T4" fmla="*/ 16 w 28"/>
                <a:gd name="T5" fmla="*/ 13 h 36"/>
                <a:gd name="T6" fmla="*/ 16 w 28"/>
                <a:gd name="T7" fmla="*/ 15 h 36"/>
                <a:gd name="T8" fmla="*/ 16 w 28"/>
                <a:gd name="T9" fmla="*/ 15 h 36"/>
                <a:gd name="T10" fmla="*/ 14 w 28"/>
                <a:gd name="T11" fmla="*/ 15 h 36"/>
                <a:gd name="T12" fmla="*/ 12 w 28"/>
                <a:gd name="T13" fmla="*/ 16 h 36"/>
                <a:gd name="T14" fmla="*/ 11 w 28"/>
                <a:gd name="T15" fmla="*/ 18 h 36"/>
                <a:gd name="T16" fmla="*/ 9 w 28"/>
                <a:gd name="T17" fmla="*/ 10 h 36"/>
                <a:gd name="T18" fmla="*/ 8 w 28"/>
                <a:gd name="T19" fmla="*/ 9 h 36"/>
                <a:gd name="T20" fmla="*/ 7 w 28"/>
                <a:gd name="T21" fmla="*/ 8 h 36"/>
                <a:gd name="T22" fmla="*/ 8 w 28"/>
                <a:gd name="T23" fmla="*/ 6 h 36"/>
                <a:gd name="T24" fmla="*/ 9 w 28"/>
                <a:gd name="T25" fmla="*/ 5 h 36"/>
                <a:gd name="T26" fmla="*/ 11 w 28"/>
                <a:gd name="T27" fmla="*/ 5 h 36"/>
                <a:gd name="T28" fmla="*/ 12 w 28"/>
                <a:gd name="T29" fmla="*/ 4 h 36"/>
                <a:gd name="T30" fmla="*/ 14 w 28"/>
                <a:gd name="T31" fmla="*/ 3 h 36"/>
                <a:gd name="T32" fmla="*/ 16 w 28"/>
                <a:gd name="T33" fmla="*/ 3 h 36"/>
                <a:gd name="T34" fmla="*/ 17 w 28"/>
                <a:gd name="T35" fmla="*/ 4 h 36"/>
                <a:gd name="T36" fmla="*/ 20 w 28"/>
                <a:gd name="T37" fmla="*/ 5 h 36"/>
                <a:gd name="T38" fmla="*/ 21 w 28"/>
                <a:gd name="T39" fmla="*/ 6 h 36"/>
                <a:gd name="T40" fmla="*/ 18 w 28"/>
                <a:gd name="T41" fmla="*/ 0 h 36"/>
                <a:gd name="T42" fmla="*/ 0 w 28"/>
                <a:gd name="T43" fmla="*/ 9 h 36"/>
                <a:gd name="T44" fmla="*/ 2 w 28"/>
                <a:gd name="T45" fmla="*/ 9 h 36"/>
                <a:gd name="T46" fmla="*/ 2 w 28"/>
                <a:gd name="T47" fmla="*/ 9 h 36"/>
                <a:gd name="T48" fmla="*/ 3 w 28"/>
                <a:gd name="T49" fmla="*/ 11 h 36"/>
                <a:gd name="T50" fmla="*/ 4 w 28"/>
                <a:gd name="T51" fmla="*/ 13 h 36"/>
                <a:gd name="T52" fmla="*/ 9 w 28"/>
                <a:gd name="T53" fmla="*/ 27 h 36"/>
                <a:gd name="T54" fmla="*/ 10 w 28"/>
                <a:gd name="T55" fmla="*/ 29 h 36"/>
                <a:gd name="T56" fmla="*/ 11 w 28"/>
                <a:gd name="T57" fmla="*/ 31 h 36"/>
                <a:gd name="T58" fmla="*/ 11 w 28"/>
                <a:gd name="T59" fmla="*/ 32 h 36"/>
                <a:gd name="T60" fmla="*/ 10 w 28"/>
                <a:gd name="T61" fmla="*/ 33 h 36"/>
                <a:gd name="T62" fmla="*/ 8 w 28"/>
                <a:gd name="T63" fmla="*/ 34 h 36"/>
                <a:gd name="T64" fmla="*/ 7 w 28"/>
                <a:gd name="T65" fmla="*/ 35 h 36"/>
                <a:gd name="T66" fmla="*/ 27 w 28"/>
                <a:gd name="T67" fmla="*/ 27 h 36"/>
                <a:gd name="T68" fmla="*/ 26 w 28"/>
                <a:gd name="T69" fmla="*/ 21 h 36"/>
                <a:gd name="T70" fmla="*/ 25 w 28"/>
                <a:gd name="T71" fmla="*/ 24 h 36"/>
                <a:gd name="T72" fmla="*/ 25 w 28"/>
                <a:gd name="T73" fmla="*/ 25 h 36"/>
                <a:gd name="T74" fmla="*/ 24 w 28"/>
                <a:gd name="T75" fmla="*/ 26 h 36"/>
                <a:gd name="T76" fmla="*/ 23 w 28"/>
                <a:gd name="T77" fmla="*/ 28 h 36"/>
                <a:gd name="T78" fmla="*/ 21 w 28"/>
                <a:gd name="T79" fmla="*/ 29 h 36"/>
                <a:gd name="T80" fmla="*/ 19 w 28"/>
                <a:gd name="T81" fmla="*/ 30 h 36"/>
                <a:gd name="T82" fmla="*/ 16 w 28"/>
                <a:gd name="T83" fmla="*/ 30 h 36"/>
                <a:gd name="T84" fmla="*/ 15 w 28"/>
                <a:gd name="T85" fmla="*/ 30 h 36"/>
                <a:gd name="T86" fmla="*/ 14 w 28"/>
                <a:gd name="T87" fmla="*/ 29 h 36"/>
                <a:gd name="T88" fmla="*/ 14 w 28"/>
                <a:gd name="T89" fmla="*/ 27 h 36"/>
                <a:gd name="T90" fmla="*/ 12 w 28"/>
                <a:gd name="T91" fmla="*/ 18 h 36"/>
                <a:gd name="T92" fmla="*/ 14 w 28"/>
                <a:gd name="T93" fmla="*/ 17 h 36"/>
                <a:gd name="T94" fmla="*/ 16 w 28"/>
                <a:gd name="T95" fmla="*/ 17 h 36"/>
                <a:gd name="T96" fmla="*/ 18 w 28"/>
                <a:gd name="T97" fmla="*/ 18 h 36"/>
                <a:gd name="T98" fmla="*/ 19 w 28"/>
                <a:gd name="T99" fmla="*/ 19 h 36"/>
                <a:gd name="T100" fmla="*/ 20 w 28"/>
                <a:gd name="T101" fmla="*/ 20 h 36"/>
                <a:gd name="T102" fmla="*/ 18 w 28"/>
                <a:gd name="T103" fmla="*/ 9 h 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8"/>
                <a:gd name="T157" fmla="*/ 0 h 36"/>
                <a:gd name="T158" fmla="*/ 28 w 28"/>
                <a:gd name="T159" fmla="*/ 36 h 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8" h="36">
                  <a:moveTo>
                    <a:pt x="18" y="9"/>
                  </a:moveTo>
                  <a:lnTo>
                    <a:pt x="16" y="9"/>
                  </a:lnTo>
                  <a:lnTo>
                    <a:pt x="16" y="10"/>
                  </a:lnTo>
                  <a:lnTo>
                    <a:pt x="16" y="11"/>
                  </a:lnTo>
                  <a:lnTo>
                    <a:pt x="16" y="12"/>
                  </a:lnTo>
                  <a:lnTo>
                    <a:pt x="16" y="13"/>
                  </a:lnTo>
                  <a:lnTo>
                    <a:pt x="16" y="14"/>
                  </a:lnTo>
                  <a:lnTo>
                    <a:pt x="16" y="15"/>
                  </a:lnTo>
                  <a:lnTo>
                    <a:pt x="15" y="15"/>
                  </a:lnTo>
                  <a:lnTo>
                    <a:pt x="14" y="15"/>
                  </a:lnTo>
                  <a:lnTo>
                    <a:pt x="13" y="16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8" y="10"/>
                  </a:lnTo>
                  <a:lnTo>
                    <a:pt x="8" y="9"/>
                  </a:lnTo>
                  <a:lnTo>
                    <a:pt x="7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4"/>
                  </a:lnTo>
                  <a:lnTo>
                    <a:pt x="20" y="5"/>
                  </a:lnTo>
                  <a:lnTo>
                    <a:pt x="20" y="6"/>
                  </a:lnTo>
                  <a:lnTo>
                    <a:pt x="21" y="6"/>
                  </a:lnTo>
                  <a:lnTo>
                    <a:pt x="22" y="7"/>
                  </a:lnTo>
                  <a:lnTo>
                    <a:pt x="18" y="0"/>
                  </a:lnTo>
                  <a:lnTo>
                    <a:pt x="0" y="7"/>
                  </a:lnTo>
                  <a:lnTo>
                    <a:pt x="0" y="9"/>
                  </a:lnTo>
                  <a:lnTo>
                    <a:pt x="1" y="9"/>
                  </a:lnTo>
                  <a:lnTo>
                    <a:pt x="2" y="9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5" y="14"/>
                  </a:lnTo>
                  <a:lnTo>
                    <a:pt x="9" y="27"/>
                  </a:lnTo>
                  <a:lnTo>
                    <a:pt x="10" y="28"/>
                  </a:lnTo>
                  <a:lnTo>
                    <a:pt x="10" y="29"/>
                  </a:lnTo>
                  <a:lnTo>
                    <a:pt x="10" y="30"/>
                  </a:lnTo>
                  <a:lnTo>
                    <a:pt x="11" y="31"/>
                  </a:lnTo>
                  <a:lnTo>
                    <a:pt x="11" y="32"/>
                  </a:lnTo>
                  <a:lnTo>
                    <a:pt x="10" y="32"/>
                  </a:lnTo>
                  <a:lnTo>
                    <a:pt x="10" y="33"/>
                  </a:lnTo>
                  <a:lnTo>
                    <a:pt x="9" y="33"/>
                  </a:lnTo>
                  <a:lnTo>
                    <a:pt x="8" y="34"/>
                  </a:lnTo>
                  <a:lnTo>
                    <a:pt x="7" y="34"/>
                  </a:lnTo>
                  <a:lnTo>
                    <a:pt x="7" y="35"/>
                  </a:lnTo>
                  <a:lnTo>
                    <a:pt x="9" y="35"/>
                  </a:lnTo>
                  <a:lnTo>
                    <a:pt x="27" y="27"/>
                  </a:lnTo>
                  <a:lnTo>
                    <a:pt x="27" y="20"/>
                  </a:lnTo>
                  <a:lnTo>
                    <a:pt x="26" y="21"/>
                  </a:lnTo>
                  <a:lnTo>
                    <a:pt x="26" y="22"/>
                  </a:lnTo>
                  <a:lnTo>
                    <a:pt x="25" y="24"/>
                  </a:lnTo>
                  <a:lnTo>
                    <a:pt x="25" y="25"/>
                  </a:lnTo>
                  <a:lnTo>
                    <a:pt x="25" y="26"/>
                  </a:lnTo>
                  <a:lnTo>
                    <a:pt x="24" y="26"/>
                  </a:lnTo>
                  <a:lnTo>
                    <a:pt x="23" y="27"/>
                  </a:lnTo>
                  <a:lnTo>
                    <a:pt x="23" y="28"/>
                  </a:lnTo>
                  <a:lnTo>
                    <a:pt x="22" y="28"/>
                  </a:lnTo>
                  <a:lnTo>
                    <a:pt x="21" y="29"/>
                  </a:lnTo>
                  <a:lnTo>
                    <a:pt x="20" y="29"/>
                  </a:lnTo>
                  <a:lnTo>
                    <a:pt x="19" y="30"/>
                  </a:lnTo>
                  <a:lnTo>
                    <a:pt x="18" y="30"/>
                  </a:lnTo>
                  <a:lnTo>
                    <a:pt x="16" y="30"/>
                  </a:lnTo>
                  <a:lnTo>
                    <a:pt x="15" y="30"/>
                  </a:lnTo>
                  <a:lnTo>
                    <a:pt x="15" y="29"/>
                  </a:lnTo>
                  <a:lnTo>
                    <a:pt x="14" y="29"/>
                  </a:lnTo>
                  <a:lnTo>
                    <a:pt x="14" y="28"/>
                  </a:lnTo>
                  <a:lnTo>
                    <a:pt x="14" y="27"/>
                  </a:lnTo>
                  <a:lnTo>
                    <a:pt x="11" y="18"/>
                  </a:lnTo>
                  <a:lnTo>
                    <a:pt x="12" y="18"/>
                  </a:lnTo>
                  <a:lnTo>
                    <a:pt x="13" y="18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17" y="17"/>
                  </a:lnTo>
                  <a:lnTo>
                    <a:pt x="18" y="18"/>
                  </a:lnTo>
                  <a:lnTo>
                    <a:pt x="19" y="18"/>
                  </a:lnTo>
                  <a:lnTo>
                    <a:pt x="19" y="19"/>
                  </a:lnTo>
                  <a:lnTo>
                    <a:pt x="20" y="19"/>
                  </a:lnTo>
                  <a:lnTo>
                    <a:pt x="20" y="20"/>
                  </a:lnTo>
                  <a:lnTo>
                    <a:pt x="18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0" name="Freeform 35"/>
            <p:cNvSpPr>
              <a:spLocks/>
            </p:cNvSpPr>
            <p:nvPr/>
          </p:nvSpPr>
          <p:spPr bwMode="auto">
            <a:xfrm>
              <a:off x="3932" y="1642"/>
              <a:ext cx="28" cy="31"/>
            </a:xfrm>
            <a:custGeom>
              <a:avLst/>
              <a:gdLst>
                <a:gd name="T0" fmla="*/ 23 w 28"/>
                <a:gd name="T1" fmla="*/ 18 h 31"/>
                <a:gd name="T2" fmla="*/ 23 w 28"/>
                <a:gd name="T3" fmla="*/ 21 h 31"/>
                <a:gd name="T4" fmla="*/ 22 w 28"/>
                <a:gd name="T5" fmla="*/ 23 h 31"/>
                <a:gd name="T6" fmla="*/ 21 w 28"/>
                <a:gd name="T7" fmla="*/ 25 h 31"/>
                <a:gd name="T8" fmla="*/ 20 w 28"/>
                <a:gd name="T9" fmla="*/ 27 h 31"/>
                <a:gd name="T10" fmla="*/ 19 w 28"/>
                <a:gd name="T11" fmla="*/ 27 h 31"/>
                <a:gd name="T12" fmla="*/ 17 w 28"/>
                <a:gd name="T13" fmla="*/ 28 h 31"/>
                <a:gd name="T14" fmla="*/ 14 w 28"/>
                <a:gd name="T15" fmla="*/ 28 h 31"/>
                <a:gd name="T16" fmla="*/ 12 w 28"/>
                <a:gd name="T17" fmla="*/ 27 h 31"/>
                <a:gd name="T18" fmla="*/ 11 w 28"/>
                <a:gd name="T19" fmla="*/ 26 h 31"/>
                <a:gd name="T20" fmla="*/ 10 w 28"/>
                <a:gd name="T21" fmla="*/ 24 h 31"/>
                <a:gd name="T22" fmla="*/ 10 w 28"/>
                <a:gd name="T23" fmla="*/ 23 h 31"/>
                <a:gd name="T24" fmla="*/ 10 w 28"/>
                <a:gd name="T25" fmla="*/ 21 h 31"/>
                <a:gd name="T26" fmla="*/ 7 w 28"/>
                <a:gd name="T27" fmla="*/ 7 h 31"/>
                <a:gd name="T28" fmla="*/ 7 w 28"/>
                <a:gd name="T29" fmla="*/ 4 h 31"/>
                <a:gd name="T30" fmla="*/ 8 w 28"/>
                <a:gd name="T31" fmla="*/ 3 h 31"/>
                <a:gd name="T32" fmla="*/ 10 w 28"/>
                <a:gd name="T33" fmla="*/ 3 h 31"/>
                <a:gd name="T34" fmla="*/ 11 w 28"/>
                <a:gd name="T35" fmla="*/ 3 h 31"/>
                <a:gd name="T36" fmla="*/ 0 w 28"/>
                <a:gd name="T37" fmla="*/ 0 h 31"/>
                <a:gd name="T38" fmla="*/ 1 w 28"/>
                <a:gd name="T39" fmla="*/ 3 h 31"/>
                <a:gd name="T40" fmla="*/ 2 w 28"/>
                <a:gd name="T41" fmla="*/ 3 h 31"/>
                <a:gd name="T42" fmla="*/ 3 w 28"/>
                <a:gd name="T43" fmla="*/ 3 h 31"/>
                <a:gd name="T44" fmla="*/ 4 w 28"/>
                <a:gd name="T45" fmla="*/ 4 h 31"/>
                <a:gd name="T46" fmla="*/ 5 w 28"/>
                <a:gd name="T47" fmla="*/ 5 h 31"/>
                <a:gd name="T48" fmla="*/ 5 w 28"/>
                <a:gd name="T49" fmla="*/ 7 h 31"/>
                <a:gd name="T50" fmla="*/ 5 w 28"/>
                <a:gd name="T51" fmla="*/ 23 h 31"/>
                <a:gd name="T52" fmla="*/ 7 w 28"/>
                <a:gd name="T53" fmla="*/ 26 h 31"/>
                <a:gd name="T54" fmla="*/ 8 w 28"/>
                <a:gd name="T55" fmla="*/ 28 h 31"/>
                <a:gd name="T56" fmla="*/ 10 w 28"/>
                <a:gd name="T57" fmla="*/ 28 h 31"/>
                <a:gd name="T58" fmla="*/ 11 w 28"/>
                <a:gd name="T59" fmla="*/ 29 h 31"/>
                <a:gd name="T60" fmla="*/ 13 w 28"/>
                <a:gd name="T61" fmla="*/ 30 h 31"/>
                <a:gd name="T62" fmla="*/ 15 w 28"/>
                <a:gd name="T63" fmla="*/ 29 h 31"/>
                <a:gd name="T64" fmla="*/ 17 w 28"/>
                <a:gd name="T65" fmla="*/ 28 h 31"/>
                <a:gd name="T66" fmla="*/ 20 w 28"/>
                <a:gd name="T67" fmla="*/ 27 h 31"/>
                <a:gd name="T68" fmla="*/ 22 w 28"/>
                <a:gd name="T69" fmla="*/ 26 h 31"/>
                <a:gd name="T70" fmla="*/ 23 w 28"/>
                <a:gd name="T71" fmla="*/ 24 h 31"/>
                <a:gd name="T72" fmla="*/ 25 w 28"/>
                <a:gd name="T73" fmla="*/ 23 h 31"/>
                <a:gd name="T74" fmla="*/ 25 w 28"/>
                <a:gd name="T75" fmla="*/ 21 h 31"/>
                <a:gd name="T76" fmla="*/ 25 w 28"/>
                <a:gd name="T77" fmla="*/ 18 h 31"/>
                <a:gd name="T78" fmla="*/ 23 w 28"/>
                <a:gd name="T79" fmla="*/ 5 h 31"/>
                <a:gd name="T80" fmla="*/ 23 w 28"/>
                <a:gd name="T81" fmla="*/ 3 h 31"/>
                <a:gd name="T82" fmla="*/ 24 w 28"/>
                <a:gd name="T83" fmla="*/ 1 h 31"/>
                <a:gd name="T84" fmla="*/ 25 w 28"/>
                <a:gd name="T85" fmla="*/ 0 h 31"/>
                <a:gd name="T86" fmla="*/ 27 w 28"/>
                <a:gd name="T87" fmla="*/ 0 h 31"/>
                <a:gd name="T88" fmla="*/ 19 w 28"/>
                <a:gd name="T89" fmla="*/ 0 h 31"/>
                <a:gd name="T90" fmla="*/ 20 w 28"/>
                <a:gd name="T91" fmla="*/ 1 h 31"/>
                <a:gd name="T92" fmla="*/ 20 w 28"/>
                <a:gd name="T93" fmla="*/ 2 h 31"/>
                <a:gd name="T94" fmla="*/ 21 w 28"/>
                <a:gd name="T95" fmla="*/ 4 h 31"/>
                <a:gd name="T96" fmla="*/ 22 w 28"/>
                <a:gd name="T97" fmla="*/ 6 h 31"/>
                <a:gd name="T98" fmla="*/ 23 w 28"/>
                <a:gd name="T99" fmla="*/ 16 h 3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8"/>
                <a:gd name="T151" fmla="*/ 0 h 31"/>
                <a:gd name="T152" fmla="*/ 28 w 28"/>
                <a:gd name="T153" fmla="*/ 31 h 3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8" h="31">
                  <a:moveTo>
                    <a:pt x="23" y="16"/>
                  </a:moveTo>
                  <a:lnTo>
                    <a:pt x="23" y="18"/>
                  </a:lnTo>
                  <a:lnTo>
                    <a:pt x="23" y="20"/>
                  </a:lnTo>
                  <a:lnTo>
                    <a:pt x="23" y="21"/>
                  </a:lnTo>
                  <a:lnTo>
                    <a:pt x="22" y="23"/>
                  </a:lnTo>
                  <a:lnTo>
                    <a:pt x="22" y="24"/>
                  </a:lnTo>
                  <a:lnTo>
                    <a:pt x="21" y="25"/>
                  </a:lnTo>
                  <a:lnTo>
                    <a:pt x="21" y="26"/>
                  </a:lnTo>
                  <a:lnTo>
                    <a:pt x="20" y="27"/>
                  </a:lnTo>
                  <a:lnTo>
                    <a:pt x="19" y="27"/>
                  </a:lnTo>
                  <a:lnTo>
                    <a:pt x="18" y="28"/>
                  </a:lnTo>
                  <a:lnTo>
                    <a:pt x="17" y="28"/>
                  </a:lnTo>
                  <a:lnTo>
                    <a:pt x="15" y="28"/>
                  </a:lnTo>
                  <a:lnTo>
                    <a:pt x="14" y="28"/>
                  </a:lnTo>
                  <a:lnTo>
                    <a:pt x="13" y="28"/>
                  </a:lnTo>
                  <a:lnTo>
                    <a:pt x="12" y="27"/>
                  </a:lnTo>
                  <a:lnTo>
                    <a:pt x="11" y="27"/>
                  </a:lnTo>
                  <a:lnTo>
                    <a:pt x="11" y="26"/>
                  </a:lnTo>
                  <a:lnTo>
                    <a:pt x="11" y="25"/>
                  </a:lnTo>
                  <a:lnTo>
                    <a:pt x="10" y="24"/>
                  </a:lnTo>
                  <a:lnTo>
                    <a:pt x="10" y="23"/>
                  </a:lnTo>
                  <a:lnTo>
                    <a:pt x="10" y="22"/>
                  </a:lnTo>
                  <a:lnTo>
                    <a:pt x="10" y="21"/>
                  </a:lnTo>
                  <a:lnTo>
                    <a:pt x="10" y="18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3"/>
                  </a:lnTo>
                  <a:lnTo>
                    <a:pt x="8" y="3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4" y="3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22"/>
                  </a:lnTo>
                  <a:lnTo>
                    <a:pt x="5" y="23"/>
                  </a:lnTo>
                  <a:lnTo>
                    <a:pt x="6" y="24"/>
                  </a:lnTo>
                  <a:lnTo>
                    <a:pt x="7" y="26"/>
                  </a:lnTo>
                  <a:lnTo>
                    <a:pt x="7" y="27"/>
                  </a:lnTo>
                  <a:lnTo>
                    <a:pt x="8" y="28"/>
                  </a:lnTo>
                  <a:lnTo>
                    <a:pt x="9" y="28"/>
                  </a:lnTo>
                  <a:lnTo>
                    <a:pt x="10" y="28"/>
                  </a:lnTo>
                  <a:lnTo>
                    <a:pt x="11" y="29"/>
                  </a:lnTo>
                  <a:lnTo>
                    <a:pt x="12" y="30"/>
                  </a:lnTo>
                  <a:lnTo>
                    <a:pt x="13" y="30"/>
                  </a:lnTo>
                  <a:lnTo>
                    <a:pt x="14" y="30"/>
                  </a:lnTo>
                  <a:lnTo>
                    <a:pt x="15" y="29"/>
                  </a:lnTo>
                  <a:lnTo>
                    <a:pt x="16" y="29"/>
                  </a:lnTo>
                  <a:lnTo>
                    <a:pt x="17" y="28"/>
                  </a:lnTo>
                  <a:lnTo>
                    <a:pt x="20" y="28"/>
                  </a:lnTo>
                  <a:lnTo>
                    <a:pt x="20" y="27"/>
                  </a:lnTo>
                  <a:lnTo>
                    <a:pt x="21" y="27"/>
                  </a:lnTo>
                  <a:lnTo>
                    <a:pt x="22" y="26"/>
                  </a:lnTo>
                  <a:lnTo>
                    <a:pt x="23" y="25"/>
                  </a:lnTo>
                  <a:lnTo>
                    <a:pt x="23" y="24"/>
                  </a:lnTo>
                  <a:lnTo>
                    <a:pt x="24" y="23"/>
                  </a:lnTo>
                  <a:lnTo>
                    <a:pt x="25" y="23"/>
                  </a:lnTo>
                  <a:lnTo>
                    <a:pt x="25" y="22"/>
                  </a:lnTo>
                  <a:lnTo>
                    <a:pt x="25" y="21"/>
                  </a:lnTo>
                  <a:lnTo>
                    <a:pt x="25" y="20"/>
                  </a:lnTo>
                  <a:lnTo>
                    <a:pt x="25" y="18"/>
                  </a:lnTo>
                  <a:lnTo>
                    <a:pt x="23" y="7"/>
                  </a:lnTo>
                  <a:lnTo>
                    <a:pt x="23" y="5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2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0" y="1"/>
                  </a:lnTo>
                  <a:lnTo>
                    <a:pt x="20" y="2"/>
                  </a:lnTo>
                  <a:lnTo>
                    <a:pt x="21" y="3"/>
                  </a:lnTo>
                  <a:lnTo>
                    <a:pt x="21" y="4"/>
                  </a:lnTo>
                  <a:lnTo>
                    <a:pt x="22" y="5"/>
                  </a:lnTo>
                  <a:lnTo>
                    <a:pt x="22" y="6"/>
                  </a:lnTo>
                  <a:lnTo>
                    <a:pt x="23" y="7"/>
                  </a:lnTo>
                  <a:lnTo>
                    <a:pt x="23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1" name="Freeform 36"/>
            <p:cNvSpPr>
              <a:spLocks/>
            </p:cNvSpPr>
            <p:nvPr/>
          </p:nvSpPr>
          <p:spPr bwMode="auto">
            <a:xfrm>
              <a:off x="4085" y="1653"/>
              <a:ext cx="23" cy="31"/>
            </a:xfrm>
            <a:custGeom>
              <a:avLst/>
              <a:gdLst>
                <a:gd name="T0" fmla="*/ 17 w 23"/>
                <a:gd name="T1" fmla="*/ 2 h 31"/>
                <a:gd name="T2" fmla="*/ 15 w 23"/>
                <a:gd name="T3" fmla="*/ 0 h 31"/>
                <a:gd name="T4" fmla="*/ 13 w 23"/>
                <a:gd name="T5" fmla="*/ 0 h 31"/>
                <a:gd name="T6" fmla="*/ 10 w 23"/>
                <a:gd name="T7" fmla="*/ 1 h 31"/>
                <a:gd name="T8" fmla="*/ 8 w 23"/>
                <a:gd name="T9" fmla="*/ 2 h 31"/>
                <a:gd name="T10" fmla="*/ 7 w 23"/>
                <a:gd name="T11" fmla="*/ 3 h 31"/>
                <a:gd name="T12" fmla="*/ 5 w 23"/>
                <a:gd name="T13" fmla="*/ 6 h 31"/>
                <a:gd name="T14" fmla="*/ 5 w 23"/>
                <a:gd name="T15" fmla="*/ 10 h 31"/>
                <a:gd name="T16" fmla="*/ 6 w 23"/>
                <a:gd name="T17" fmla="*/ 13 h 31"/>
                <a:gd name="T18" fmla="*/ 10 w 23"/>
                <a:gd name="T19" fmla="*/ 16 h 31"/>
                <a:gd name="T20" fmla="*/ 14 w 23"/>
                <a:gd name="T21" fmla="*/ 18 h 31"/>
                <a:gd name="T22" fmla="*/ 17 w 23"/>
                <a:gd name="T23" fmla="*/ 23 h 31"/>
                <a:gd name="T24" fmla="*/ 17 w 23"/>
                <a:gd name="T25" fmla="*/ 26 h 31"/>
                <a:gd name="T26" fmla="*/ 16 w 23"/>
                <a:gd name="T27" fmla="*/ 27 h 31"/>
                <a:gd name="T28" fmla="*/ 14 w 23"/>
                <a:gd name="T29" fmla="*/ 28 h 31"/>
                <a:gd name="T30" fmla="*/ 12 w 23"/>
                <a:gd name="T31" fmla="*/ 28 h 31"/>
                <a:gd name="T32" fmla="*/ 10 w 23"/>
                <a:gd name="T33" fmla="*/ 28 h 31"/>
                <a:gd name="T34" fmla="*/ 8 w 23"/>
                <a:gd name="T35" fmla="*/ 27 h 31"/>
                <a:gd name="T36" fmla="*/ 6 w 23"/>
                <a:gd name="T37" fmla="*/ 25 h 31"/>
                <a:gd name="T38" fmla="*/ 4 w 23"/>
                <a:gd name="T39" fmla="*/ 23 h 31"/>
                <a:gd name="T40" fmla="*/ 2 w 23"/>
                <a:gd name="T41" fmla="*/ 21 h 31"/>
                <a:gd name="T42" fmla="*/ 5 w 23"/>
                <a:gd name="T43" fmla="*/ 28 h 31"/>
                <a:gd name="T44" fmla="*/ 6 w 23"/>
                <a:gd name="T45" fmla="*/ 28 h 31"/>
                <a:gd name="T46" fmla="*/ 8 w 23"/>
                <a:gd name="T47" fmla="*/ 29 h 31"/>
                <a:gd name="T48" fmla="*/ 10 w 23"/>
                <a:gd name="T49" fmla="*/ 30 h 31"/>
                <a:gd name="T50" fmla="*/ 13 w 23"/>
                <a:gd name="T51" fmla="*/ 30 h 31"/>
                <a:gd name="T52" fmla="*/ 15 w 23"/>
                <a:gd name="T53" fmla="*/ 29 h 31"/>
                <a:gd name="T54" fmla="*/ 17 w 23"/>
                <a:gd name="T55" fmla="*/ 28 h 31"/>
                <a:gd name="T56" fmla="*/ 19 w 23"/>
                <a:gd name="T57" fmla="*/ 27 h 31"/>
                <a:gd name="T58" fmla="*/ 20 w 23"/>
                <a:gd name="T59" fmla="*/ 24 h 31"/>
                <a:gd name="T60" fmla="*/ 20 w 23"/>
                <a:gd name="T61" fmla="*/ 22 h 31"/>
                <a:gd name="T62" fmla="*/ 20 w 23"/>
                <a:gd name="T63" fmla="*/ 20 h 31"/>
                <a:gd name="T64" fmla="*/ 20 w 23"/>
                <a:gd name="T65" fmla="*/ 18 h 31"/>
                <a:gd name="T66" fmla="*/ 17 w 23"/>
                <a:gd name="T67" fmla="*/ 15 h 31"/>
                <a:gd name="T68" fmla="*/ 14 w 23"/>
                <a:gd name="T69" fmla="*/ 13 h 31"/>
                <a:gd name="T70" fmla="*/ 12 w 23"/>
                <a:gd name="T71" fmla="*/ 12 h 31"/>
                <a:gd name="T72" fmla="*/ 9 w 23"/>
                <a:gd name="T73" fmla="*/ 10 h 31"/>
                <a:gd name="T74" fmla="*/ 7 w 23"/>
                <a:gd name="T75" fmla="*/ 8 h 31"/>
                <a:gd name="T76" fmla="*/ 7 w 23"/>
                <a:gd name="T77" fmla="*/ 5 h 31"/>
                <a:gd name="T78" fmla="*/ 8 w 23"/>
                <a:gd name="T79" fmla="*/ 3 h 31"/>
                <a:gd name="T80" fmla="*/ 9 w 23"/>
                <a:gd name="T81" fmla="*/ 3 h 31"/>
                <a:gd name="T82" fmla="*/ 12 w 23"/>
                <a:gd name="T83" fmla="*/ 2 h 31"/>
                <a:gd name="T84" fmla="*/ 13 w 23"/>
                <a:gd name="T85" fmla="*/ 3 h 31"/>
                <a:gd name="T86" fmla="*/ 16 w 23"/>
                <a:gd name="T87" fmla="*/ 3 h 31"/>
                <a:gd name="T88" fmla="*/ 17 w 23"/>
                <a:gd name="T89" fmla="*/ 4 h 31"/>
                <a:gd name="T90" fmla="*/ 19 w 23"/>
                <a:gd name="T91" fmla="*/ 6 h 31"/>
                <a:gd name="T92" fmla="*/ 20 w 23"/>
                <a:gd name="T93" fmla="*/ 8 h 31"/>
                <a:gd name="T94" fmla="*/ 22 w 23"/>
                <a:gd name="T95" fmla="*/ 9 h 3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3"/>
                <a:gd name="T145" fmla="*/ 0 h 31"/>
                <a:gd name="T146" fmla="*/ 23 w 23"/>
                <a:gd name="T147" fmla="*/ 31 h 3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3" h="31">
                  <a:moveTo>
                    <a:pt x="20" y="3"/>
                  </a:moveTo>
                  <a:lnTo>
                    <a:pt x="17" y="3"/>
                  </a:lnTo>
                  <a:lnTo>
                    <a:pt x="17" y="2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10" y="1"/>
                  </a:lnTo>
                  <a:lnTo>
                    <a:pt x="9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7" y="3"/>
                  </a:lnTo>
                  <a:lnTo>
                    <a:pt x="6" y="4"/>
                  </a:lnTo>
                  <a:lnTo>
                    <a:pt x="6" y="5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6" y="13"/>
                  </a:lnTo>
                  <a:lnTo>
                    <a:pt x="8" y="14"/>
                  </a:lnTo>
                  <a:lnTo>
                    <a:pt x="9" y="15"/>
                  </a:lnTo>
                  <a:lnTo>
                    <a:pt x="10" y="16"/>
                  </a:lnTo>
                  <a:lnTo>
                    <a:pt x="12" y="17"/>
                  </a:lnTo>
                  <a:lnTo>
                    <a:pt x="13" y="18"/>
                  </a:lnTo>
                  <a:lnTo>
                    <a:pt x="14" y="18"/>
                  </a:lnTo>
                  <a:lnTo>
                    <a:pt x="15" y="20"/>
                  </a:lnTo>
                  <a:lnTo>
                    <a:pt x="17" y="21"/>
                  </a:lnTo>
                  <a:lnTo>
                    <a:pt x="17" y="23"/>
                  </a:lnTo>
                  <a:lnTo>
                    <a:pt x="17" y="25"/>
                  </a:lnTo>
                  <a:lnTo>
                    <a:pt x="17" y="26"/>
                  </a:lnTo>
                  <a:lnTo>
                    <a:pt x="17" y="27"/>
                  </a:lnTo>
                  <a:lnTo>
                    <a:pt x="16" y="27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4" y="28"/>
                  </a:lnTo>
                  <a:lnTo>
                    <a:pt x="13" y="28"/>
                  </a:lnTo>
                  <a:lnTo>
                    <a:pt x="12" y="28"/>
                  </a:lnTo>
                  <a:lnTo>
                    <a:pt x="11" y="28"/>
                  </a:lnTo>
                  <a:lnTo>
                    <a:pt x="10" y="28"/>
                  </a:lnTo>
                  <a:lnTo>
                    <a:pt x="9" y="28"/>
                  </a:lnTo>
                  <a:lnTo>
                    <a:pt x="9" y="27"/>
                  </a:lnTo>
                  <a:lnTo>
                    <a:pt x="8" y="27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5" y="23"/>
                  </a:lnTo>
                  <a:lnTo>
                    <a:pt x="4" y="23"/>
                  </a:lnTo>
                  <a:lnTo>
                    <a:pt x="3" y="22"/>
                  </a:lnTo>
                  <a:lnTo>
                    <a:pt x="3" y="21"/>
                  </a:lnTo>
                  <a:lnTo>
                    <a:pt x="2" y="21"/>
                  </a:lnTo>
                  <a:lnTo>
                    <a:pt x="0" y="21"/>
                  </a:lnTo>
                  <a:lnTo>
                    <a:pt x="2" y="28"/>
                  </a:lnTo>
                  <a:lnTo>
                    <a:pt x="5" y="28"/>
                  </a:lnTo>
                  <a:lnTo>
                    <a:pt x="6" y="28"/>
                  </a:lnTo>
                  <a:lnTo>
                    <a:pt x="7" y="28"/>
                  </a:lnTo>
                  <a:lnTo>
                    <a:pt x="8" y="28"/>
                  </a:lnTo>
                  <a:lnTo>
                    <a:pt x="8" y="29"/>
                  </a:lnTo>
                  <a:lnTo>
                    <a:pt x="9" y="29"/>
                  </a:lnTo>
                  <a:lnTo>
                    <a:pt x="10" y="30"/>
                  </a:lnTo>
                  <a:lnTo>
                    <a:pt x="11" y="30"/>
                  </a:lnTo>
                  <a:lnTo>
                    <a:pt x="12" y="30"/>
                  </a:lnTo>
                  <a:lnTo>
                    <a:pt x="13" y="30"/>
                  </a:lnTo>
                  <a:lnTo>
                    <a:pt x="13" y="29"/>
                  </a:lnTo>
                  <a:lnTo>
                    <a:pt x="14" y="29"/>
                  </a:lnTo>
                  <a:lnTo>
                    <a:pt x="15" y="29"/>
                  </a:lnTo>
                  <a:lnTo>
                    <a:pt x="16" y="29"/>
                  </a:lnTo>
                  <a:lnTo>
                    <a:pt x="17" y="28"/>
                  </a:lnTo>
                  <a:lnTo>
                    <a:pt x="18" y="27"/>
                  </a:lnTo>
                  <a:lnTo>
                    <a:pt x="19" y="27"/>
                  </a:lnTo>
                  <a:lnTo>
                    <a:pt x="19" y="26"/>
                  </a:lnTo>
                  <a:lnTo>
                    <a:pt x="19" y="25"/>
                  </a:lnTo>
                  <a:lnTo>
                    <a:pt x="20" y="24"/>
                  </a:lnTo>
                  <a:lnTo>
                    <a:pt x="20" y="23"/>
                  </a:lnTo>
                  <a:lnTo>
                    <a:pt x="20" y="22"/>
                  </a:lnTo>
                  <a:lnTo>
                    <a:pt x="20" y="21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8"/>
                  </a:lnTo>
                  <a:lnTo>
                    <a:pt x="19" y="18"/>
                  </a:lnTo>
                  <a:lnTo>
                    <a:pt x="18" y="17"/>
                  </a:lnTo>
                  <a:lnTo>
                    <a:pt x="17" y="15"/>
                  </a:lnTo>
                  <a:lnTo>
                    <a:pt x="15" y="13"/>
                  </a:lnTo>
                  <a:lnTo>
                    <a:pt x="14" y="13"/>
                  </a:lnTo>
                  <a:lnTo>
                    <a:pt x="13" y="12"/>
                  </a:lnTo>
                  <a:lnTo>
                    <a:pt x="12" y="12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9" y="10"/>
                  </a:lnTo>
                  <a:lnTo>
                    <a:pt x="9" y="9"/>
                  </a:lnTo>
                  <a:lnTo>
                    <a:pt x="8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4"/>
                  </a:lnTo>
                  <a:lnTo>
                    <a:pt x="8" y="4"/>
                  </a:lnTo>
                  <a:lnTo>
                    <a:pt x="8" y="3"/>
                  </a:lnTo>
                  <a:lnTo>
                    <a:pt x="9" y="3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7" y="4"/>
                  </a:lnTo>
                  <a:lnTo>
                    <a:pt x="18" y="5"/>
                  </a:lnTo>
                  <a:lnTo>
                    <a:pt x="18" y="6"/>
                  </a:lnTo>
                  <a:lnTo>
                    <a:pt x="19" y="6"/>
                  </a:lnTo>
                  <a:lnTo>
                    <a:pt x="19" y="7"/>
                  </a:lnTo>
                  <a:lnTo>
                    <a:pt x="19" y="8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22" y="9"/>
                  </a:lnTo>
                  <a:lnTo>
                    <a:pt x="2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2" name="Freeform 37"/>
            <p:cNvSpPr>
              <a:spLocks/>
            </p:cNvSpPr>
            <p:nvPr/>
          </p:nvSpPr>
          <p:spPr bwMode="auto">
            <a:xfrm>
              <a:off x="3894" y="1694"/>
              <a:ext cx="28" cy="33"/>
            </a:xfrm>
            <a:custGeom>
              <a:avLst/>
              <a:gdLst>
                <a:gd name="T0" fmla="*/ 23 w 28"/>
                <a:gd name="T1" fmla="*/ 20 h 33"/>
                <a:gd name="T2" fmla="*/ 24 w 28"/>
                <a:gd name="T3" fmla="*/ 22 h 33"/>
                <a:gd name="T4" fmla="*/ 24 w 28"/>
                <a:gd name="T5" fmla="*/ 24 h 33"/>
                <a:gd name="T6" fmla="*/ 24 w 28"/>
                <a:gd name="T7" fmla="*/ 27 h 33"/>
                <a:gd name="T8" fmla="*/ 23 w 28"/>
                <a:gd name="T9" fmla="*/ 28 h 33"/>
                <a:gd name="T10" fmla="*/ 22 w 28"/>
                <a:gd name="T11" fmla="*/ 29 h 33"/>
                <a:gd name="T12" fmla="*/ 20 w 28"/>
                <a:gd name="T13" fmla="*/ 29 h 33"/>
                <a:gd name="T14" fmla="*/ 18 w 28"/>
                <a:gd name="T15" fmla="*/ 30 h 33"/>
                <a:gd name="T16" fmla="*/ 16 w 28"/>
                <a:gd name="T17" fmla="*/ 30 h 33"/>
                <a:gd name="T18" fmla="*/ 14 w 28"/>
                <a:gd name="T19" fmla="*/ 30 h 33"/>
                <a:gd name="T20" fmla="*/ 12 w 28"/>
                <a:gd name="T21" fmla="*/ 29 h 33"/>
                <a:gd name="T22" fmla="*/ 11 w 28"/>
                <a:gd name="T23" fmla="*/ 28 h 33"/>
                <a:gd name="T24" fmla="*/ 11 w 28"/>
                <a:gd name="T25" fmla="*/ 27 h 33"/>
                <a:gd name="T26" fmla="*/ 11 w 28"/>
                <a:gd name="T27" fmla="*/ 24 h 33"/>
                <a:gd name="T28" fmla="*/ 10 w 28"/>
                <a:gd name="T29" fmla="*/ 22 h 33"/>
                <a:gd name="T30" fmla="*/ 9 w 28"/>
                <a:gd name="T31" fmla="*/ 12 h 33"/>
                <a:gd name="T32" fmla="*/ 8 w 28"/>
                <a:gd name="T33" fmla="*/ 10 h 33"/>
                <a:gd name="T34" fmla="*/ 8 w 28"/>
                <a:gd name="T35" fmla="*/ 8 h 33"/>
                <a:gd name="T36" fmla="*/ 7 w 28"/>
                <a:gd name="T37" fmla="*/ 8 h 33"/>
                <a:gd name="T38" fmla="*/ 8 w 28"/>
                <a:gd name="T39" fmla="*/ 7 h 33"/>
                <a:gd name="T40" fmla="*/ 8 w 28"/>
                <a:gd name="T41" fmla="*/ 5 h 33"/>
                <a:gd name="T42" fmla="*/ 10 w 28"/>
                <a:gd name="T43" fmla="*/ 5 h 33"/>
                <a:gd name="T44" fmla="*/ 11 w 28"/>
                <a:gd name="T45" fmla="*/ 5 h 33"/>
                <a:gd name="T46" fmla="*/ 0 w 28"/>
                <a:gd name="T47" fmla="*/ 7 h 33"/>
                <a:gd name="T48" fmla="*/ 2 w 28"/>
                <a:gd name="T49" fmla="*/ 7 h 33"/>
                <a:gd name="T50" fmla="*/ 3 w 28"/>
                <a:gd name="T51" fmla="*/ 8 h 33"/>
                <a:gd name="T52" fmla="*/ 4 w 28"/>
                <a:gd name="T53" fmla="*/ 9 h 33"/>
                <a:gd name="T54" fmla="*/ 5 w 28"/>
                <a:gd name="T55" fmla="*/ 11 h 33"/>
                <a:gd name="T56" fmla="*/ 7 w 28"/>
                <a:gd name="T57" fmla="*/ 25 h 33"/>
                <a:gd name="T58" fmla="*/ 7 w 28"/>
                <a:gd name="T59" fmla="*/ 27 h 33"/>
                <a:gd name="T60" fmla="*/ 7 w 28"/>
                <a:gd name="T61" fmla="*/ 29 h 33"/>
                <a:gd name="T62" fmla="*/ 9 w 28"/>
                <a:gd name="T63" fmla="*/ 29 h 33"/>
                <a:gd name="T64" fmla="*/ 10 w 28"/>
                <a:gd name="T65" fmla="*/ 30 h 33"/>
                <a:gd name="T66" fmla="*/ 11 w 28"/>
                <a:gd name="T67" fmla="*/ 31 h 33"/>
                <a:gd name="T68" fmla="*/ 14 w 28"/>
                <a:gd name="T69" fmla="*/ 32 h 33"/>
                <a:gd name="T70" fmla="*/ 16 w 28"/>
                <a:gd name="T71" fmla="*/ 32 h 33"/>
                <a:gd name="T72" fmla="*/ 18 w 28"/>
                <a:gd name="T73" fmla="*/ 32 h 33"/>
                <a:gd name="T74" fmla="*/ 20 w 28"/>
                <a:gd name="T75" fmla="*/ 31 h 33"/>
                <a:gd name="T76" fmla="*/ 22 w 28"/>
                <a:gd name="T77" fmla="*/ 30 h 33"/>
                <a:gd name="T78" fmla="*/ 24 w 28"/>
                <a:gd name="T79" fmla="*/ 29 h 33"/>
                <a:gd name="T80" fmla="*/ 25 w 28"/>
                <a:gd name="T81" fmla="*/ 28 h 33"/>
                <a:gd name="T82" fmla="*/ 25 w 28"/>
                <a:gd name="T83" fmla="*/ 26 h 33"/>
                <a:gd name="T84" fmla="*/ 25 w 28"/>
                <a:gd name="T85" fmla="*/ 24 h 33"/>
                <a:gd name="T86" fmla="*/ 25 w 28"/>
                <a:gd name="T87" fmla="*/ 22 h 33"/>
                <a:gd name="T88" fmla="*/ 25 w 28"/>
                <a:gd name="T89" fmla="*/ 9 h 33"/>
                <a:gd name="T90" fmla="*/ 24 w 28"/>
                <a:gd name="T91" fmla="*/ 8 h 33"/>
                <a:gd name="T92" fmla="*/ 24 w 28"/>
                <a:gd name="T93" fmla="*/ 6 h 33"/>
                <a:gd name="T94" fmla="*/ 24 w 28"/>
                <a:gd name="T95" fmla="*/ 4 h 33"/>
                <a:gd name="T96" fmla="*/ 25 w 28"/>
                <a:gd name="T97" fmla="*/ 3 h 33"/>
                <a:gd name="T98" fmla="*/ 26 w 28"/>
                <a:gd name="T99" fmla="*/ 3 h 33"/>
                <a:gd name="T100" fmla="*/ 27 w 28"/>
                <a:gd name="T101" fmla="*/ 0 h 33"/>
                <a:gd name="T102" fmla="*/ 18 w 28"/>
                <a:gd name="T103" fmla="*/ 5 h 33"/>
                <a:gd name="T104" fmla="*/ 20 w 28"/>
                <a:gd name="T105" fmla="*/ 4 h 33"/>
                <a:gd name="T106" fmla="*/ 20 w 28"/>
                <a:gd name="T107" fmla="*/ 5 h 33"/>
                <a:gd name="T108" fmla="*/ 21 w 28"/>
                <a:gd name="T109" fmla="*/ 7 h 33"/>
                <a:gd name="T110" fmla="*/ 23 w 28"/>
                <a:gd name="T111" fmla="*/ 9 h 3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"/>
                <a:gd name="T169" fmla="*/ 0 h 33"/>
                <a:gd name="T170" fmla="*/ 28 w 28"/>
                <a:gd name="T171" fmla="*/ 33 h 3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" h="33">
                  <a:moveTo>
                    <a:pt x="23" y="19"/>
                  </a:moveTo>
                  <a:lnTo>
                    <a:pt x="23" y="20"/>
                  </a:lnTo>
                  <a:lnTo>
                    <a:pt x="24" y="21"/>
                  </a:lnTo>
                  <a:lnTo>
                    <a:pt x="24" y="22"/>
                  </a:lnTo>
                  <a:lnTo>
                    <a:pt x="24" y="24"/>
                  </a:lnTo>
                  <a:lnTo>
                    <a:pt x="24" y="26"/>
                  </a:lnTo>
                  <a:lnTo>
                    <a:pt x="24" y="27"/>
                  </a:lnTo>
                  <a:lnTo>
                    <a:pt x="24" y="28"/>
                  </a:lnTo>
                  <a:lnTo>
                    <a:pt x="23" y="28"/>
                  </a:lnTo>
                  <a:lnTo>
                    <a:pt x="23" y="29"/>
                  </a:lnTo>
                  <a:lnTo>
                    <a:pt x="22" y="29"/>
                  </a:lnTo>
                  <a:lnTo>
                    <a:pt x="21" y="29"/>
                  </a:lnTo>
                  <a:lnTo>
                    <a:pt x="20" y="29"/>
                  </a:lnTo>
                  <a:lnTo>
                    <a:pt x="20" y="30"/>
                  </a:lnTo>
                  <a:lnTo>
                    <a:pt x="18" y="30"/>
                  </a:lnTo>
                  <a:lnTo>
                    <a:pt x="17" y="30"/>
                  </a:lnTo>
                  <a:lnTo>
                    <a:pt x="16" y="30"/>
                  </a:lnTo>
                  <a:lnTo>
                    <a:pt x="15" y="30"/>
                  </a:lnTo>
                  <a:lnTo>
                    <a:pt x="14" y="30"/>
                  </a:lnTo>
                  <a:lnTo>
                    <a:pt x="13" y="30"/>
                  </a:lnTo>
                  <a:lnTo>
                    <a:pt x="12" y="29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1" y="24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9" y="21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8" y="10"/>
                  </a:lnTo>
                  <a:lnTo>
                    <a:pt x="8" y="9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7"/>
                  </a:lnTo>
                  <a:lnTo>
                    <a:pt x="8" y="6"/>
                  </a:lnTo>
                  <a:lnTo>
                    <a:pt x="8" y="5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1" y="7"/>
                  </a:lnTo>
                  <a:lnTo>
                    <a:pt x="2" y="7"/>
                  </a:lnTo>
                  <a:lnTo>
                    <a:pt x="2" y="8"/>
                  </a:lnTo>
                  <a:lnTo>
                    <a:pt x="3" y="8"/>
                  </a:lnTo>
                  <a:lnTo>
                    <a:pt x="4" y="8"/>
                  </a:lnTo>
                  <a:lnTo>
                    <a:pt x="4" y="9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5" y="12"/>
                  </a:lnTo>
                  <a:lnTo>
                    <a:pt x="7" y="25"/>
                  </a:lnTo>
                  <a:lnTo>
                    <a:pt x="7" y="26"/>
                  </a:lnTo>
                  <a:lnTo>
                    <a:pt x="7" y="27"/>
                  </a:lnTo>
                  <a:lnTo>
                    <a:pt x="7" y="28"/>
                  </a:lnTo>
                  <a:lnTo>
                    <a:pt x="7" y="29"/>
                  </a:lnTo>
                  <a:lnTo>
                    <a:pt x="8" y="29"/>
                  </a:lnTo>
                  <a:lnTo>
                    <a:pt x="9" y="29"/>
                  </a:lnTo>
                  <a:lnTo>
                    <a:pt x="9" y="30"/>
                  </a:lnTo>
                  <a:lnTo>
                    <a:pt x="10" y="30"/>
                  </a:lnTo>
                  <a:lnTo>
                    <a:pt x="11" y="31"/>
                  </a:lnTo>
                  <a:lnTo>
                    <a:pt x="12" y="32"/>
                  </a:lnTo>
                  <a:lnTo>
                    <a:pt x="14" y="32"/>
                  </a:lnTo>
                  <a:lnTo>
                    <a:pt x="15" y="32"/>
                  </a:lnTo>
                  <a:lnTo>
                    <a:pt x="16" y="32"/>
                  </a:lnTo>
                  <a:lnTo>
                    <a:pt x="17" y="32"/>
                  </a:lnTo>
                  <a:lnTo>
                    <a:pt x="18" y="32"/>
                  </a:lnTo>
                  <a:lnTo>
                    <a:pt x="20" y="32"/>
                  </a:lnTo>
                  <a:lnTo>
                    <a:pt x="20" y="31"/>
                  </a:lnTo>
                  <a:lnTo>
                    <a:pt x="21" y="31"/>
                  </a:lnTo>
                  <a:lnTo>
                    <a:pt x="22" y="30"/>
                  </a:lnTo>
                  <a:lnTo>
                    <a:pt x="23" y="30"/>
                  </a:lnTo>
                  <a:lnTo>
                    <a:pt x="24" y="29"/>
                  </a:lnTo>
                  <a:lnTo>
                    <a:pt x="25" y="29"/>
                  </a:lnTo>
                  <a:lnTo>
                    <a:pt x="25" y="28"/>
                  </a:lnTo>
                  <a:lnTo>
                    <a:pt x="25" y="27"/>
                  </a:lnTo>
                  <a:lnTo>
                    <a:pt x="25" y="26"/>
                  </a:lnTo>
                  <a:lnTo>
                    <a:pt x="25" y="25"/>
                  </a:lnTo>
                  <a:lnTo>
                    <a:pt x="25" y="24"/>
                  </a:lnTo>
                  <a:lnTo>
                    <a:pt x="25" y="22"/>
                  </a:lnTo>
                  <a:lnTo>
                    <a:pt x="25" y="21"/>
                  </a:lnTo>
                  <a:lnTo>
                    <a:pt x="25" y="9"/>
                  </a:lnTo>
                  <a:lnTo>
                    <a:pt x="25" y="8"/>
                  </a:lnTo>
                  <a:lnTo>
                    <a:pt x="24" y="8"/>
                  </a:lnTo>
                  <a:lnTo>
                    <a:pt x="24" y="7"/>
                  </a:lnTo>
                  <a:lnTo>
                    <a:pt x="24" y="6"/>
                  </a:lnTo>
                  <a:lnTo>
                    <a:pt x="24" y="5"/>
                  </a:lnTo>
                  <a:lnTo>
                    <a:pt x="24" y="4"/>
                  </a:lnTo>
                  <a:lnTo>
                    <a:pt x="24" y="3"/>
                  </a:lnTo>
                  <a:lnTo>
                    <a:pt x="25" y="3"/>
                  </a:lnTo>
                  <a:lnTo>
                    <a:pt x="26" y="3"/>
                  </a:lnTo>
                  <a:lnTo>
                    <a:pt x="27" y="3"/>
                  </a:lnTo>
                  <a:lnTo>
                    <a:pt x="27" y="0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9" y="4"/>
                  </a:lnTo>
                  <a:lnTo>
                    <a:pt x="20" y="4"/>
                  </a:lnTo>
                  <a:lnTo>
                    <a:pt x="20" y="5"/>
                  </a:lnTo>
                  <a:lnTo>
                    <a:pt x="21" y="6"/>
                  </a:lnTo>
                  <a:lnTo>
                    <a:pt x="21" y="7"/>
                  </a:lnTo>
                  <a:lnTo>
                    <a:pt x="22" y="8"/>
                  </a:lnTo>
                  <a:lnTo>
                    <a:pt x="23" y="9"/>
                  </a:lnTo>
                  <a:lnTo>
                    <a:pt x="23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3" name="Freeform 38"/>
            <p:cNvSpPr>
              <a:spLocks/>
            </p:cNvSpPr>
            <p:nvPr/>
          </p:nvSpPr>
          <p:spPr bwMode="auto">
            <a:xfrm>
              <a:off x="3930" y="1691"/>
              <a:ext cx="28" cy="34"/>
            </a:xfrm>
            <a:custGeom>
              <a:avLst/>
              <a:gdLst>
                <a:gd name="T0" fmla="*/ 7 w 28"/>
                <a:gd name="T1" fmla="*/ 3 h 34"/>
                <a:gd name="T2" fmla="*/ 0 w 28"/>
                <a:gd name="T3" fmla="*/ 3 h 34"/>
                <a:gd name="T4" fmla="*/ 0 w 28"/>
                <a:gd name="T5" fmla="*/ 5 h 34"/>
                <a:gd name="T6" fmla="*/ 1 w 28"/>
                <a:gd name="T7" fmla="*/ 5 h 34"/>
                <a:gd name="T8" fmla="*/ 2 w 28"/>
                <a:gd name="T9" fmla="*/ 5 h 34"/>
                <a:gd name="T10" fmla="*/ 2 w 28"/>
                <a:gd name="T11" fmla="*/ 5 h 34"/>
                <a:gd name="T12" fmla="*/ 3 w 28"/>
                <a:gd name="T13" fmla="*/ 5 h 34"/>
                <a:gd name="T14" fmla="*/ 4 w 28"/>
                <a:gd name="T15" fmla="*/ 6 h 34"/>
                <a:gd name="T16" fmla="*/ 4 w 28"/>
                <a:gd name="T17" fmla="*/ 7 h 34"/>
                <a:gd name="T18" fmla="*/ 4 w 28"/>
                <a:gd name="T19" fmla="*/ 8 h 34"/>
                <a:gd name="T20" fmla="*/ 4 w 28"/>
                <a:gd name="T21" fmla="*/ 8 h 34"/>
                <a:gd name="T22" fmla="*/ 4 w 28"/>
                <a:gd name="T23" fmla="*/ 9 h 34"/>
                <a:gd name="T24" fmla="*/ 7 w 28"/>
                <a:gd name="T25" fmla="*/ 25 h 34"/>
                <a:gd name="T26" fmla="*/ 7 w 28"/>
                <a:gd name="T27" fmla="*/ 26 h 34"/>
                <a:gd name="T28" fmla="*/ 7 w 28"/>
                <a:gd name="T29" fmla="*/ 28 h 34"/>
                <a:gd name="T30" fmla="*/ 7 w 28"/>
                <a:gd name="T31" fmla="*/ 29 h 34"/>
                <a:gd name="T32" fmla="*/ 7 w 28"/>
                <a:gd name="T33" fmla="*/ 30 h 34"/>
                <a:gd name="T34" fmla="*/ 6 w 28"/>
                <a:gd name="T35" fmla="*/ 30 h 34"/>
                <a:gd name="T36" fmla="*/ 6 w 28"/>
                <a:gd name="T37" fmla="*/ 30 h 34"/>
                <a:gd name="T38" fmla="*/ 5 w 28"/>
                <a:gd name="T39" fmla="*/ 30 h 34"/>
                <a:gd name="T40" fmla="*/ 4 w 28"/>
                <a:gd name="T41" fmla="*/ 30 h 34"/>
                <a:gd name="T42" fmla="*/ 2 w 28"/>
                <a:gd name="T43" fmla="*/ 30 h 34"/>
                <a:gd name="T44" fmla="*/ 2 w 28"/>
                <a:gd name="T45" fmla="*/ 33 h 34"/>
                <a:gd name="T46" fmla="*/ 11 w 28"/>
                <a:gd name="T47" fmla="*/ 30 h 34"/>
                <a:gd name="T48" fmla="*/ 10 w 28"/>
                <a:gd name="T49" fmla="*/ 30 h 34"/>
                <a:gd name="T50" fmla="*/ 9 w 28"/>
                <a:gd name="T51" fmla="*/ 30 h 34"/>
                <a:gd name="T52" fmla="*/ 9 w 28"/>
                <a:gd name="T53" fmla="*/ 30 h 34"/>
                <a:gd name="T54" fmla="*/ 8 w 28"/>
                <a:gd name="T55" fmla="*/ 30 h 34"/>
                <a:gd name="T56" fmla="*/ 8 w 28"/>
                <a:gd name="T57" fmla="*/ 29 h 34"/>
                <a:gd name="T58" fmla="*/ 7 w 28"/>
                <a:gd name="T59" fmla="*/ 28 h 34"/>
                <a:gd name="T60" fmla="*/ 7 w 28"/>
                <a:gd name="T61" fmla="*/ 27 h 34"/>
                <a:gd name="T62" fmla="*/ 7 w 28"/>
                <a:gd name="T63" fmla="*/ 26 h 34"/>
                <a:gd name="T64" fmla="*/ 7 w 28"/>
                <a:gd name="T65" fmla="*/ 25 h 34"/>
                <a:gd name="T66" fmla="*/ 7 w 28"/>
                <a:gd name="T67" fmla="*/ 8 h 34"/>
                <a:gd name="T68" fmla="*/ 25 w 28"/>
                <a:gd name="T69" fmla="*/ 30 h 34"/>
                <a:gd name="T70" fmla="*/ 27 w 28"/>
                <a:gd name="T71" fmla="*/ 30 h 34"/>
                <a:gd name="T72" fmla="*/ 25 w 28"/>
                <a:gd name="T73" fmla="*/ 8 h 34"/>
                <a:gd name="T74" fmla="*/ 25 w 28"/>
                <a:gd name="T75" fmla="*/ 6 h 34"/>
                <a:gd name="T76" fmla="*/ 25 w 28"/>
                <a:gd name="T77" fmla="*/ 5 h 34"/>
                <a:gd name="T78" fmla="*/ 25 w 28"/>
                <a:gd name="T79" fmla="*/ 4 h 34"/>
                <a:gd name="T80" fmla="*/ 25 w 28"/>
                <a:gd name="T81" fmla="*/ 3 h 34"/>
                <a:gd name="T82" fmla="*/ 26 w 28"/>
                <a:gd name="T83" fmla="*/ 3 h 34"/>
                <a:gd name="T84" fmla="*/ 27 w 28"/>
                <a:gd name="T85" fmla="*/ 3 h 34"/>
                <a:gd name="T86" fmla="*/ 27 w 28"/>
                <a:gd name="T87" fmla="*/ 0 h 34"/>
                <a:gd name="T88" fmla="*/ 18 w 28"/>
                <a:gd name="T89" fmla="*/ 3 h 34"/>
                <a:gd name="T90" fmla="*/ 19 w 28"/>
                <a:gd name="T91" fmla="*/ 3 h 34"/>
                <a:gd name="T92" fmla="*/ 20 w 28"/>
                <a:gd name="T93" fmla="*/ 3 h 34"/>
                <a:gd name="T94" fmla="*/ 20 w 28"/>
                <a:gd name="T95" fmla="*/ 3 h 34"/>
                <a:gd name="T96" fmla="*/ 21 w 28"/>
                <a:gd name="T97" fmla="*/ 3 h 34"/>
                <a:gd name="T98" fmla="*/ 21 w 28"/>
                <a:gd name="T99" fmla="*/ 4 h 34"/>
                <a:gd name="T100" fmla="*/ 22 w 28"/>
                <a:gd name="T101" fmla="*/ 4 h 34"/>
                <a:gd name="T102" fmla="*/ 22 w 28"/>
                <a:gd name="T103" fmla="*/ 5 h 34"/>
                <a:gd name="T104" fmla="*/ 22 w 28"/>
                <a:gd name="T105" fmla="*/ 6 h 34"/>
                <a:gd name="T106" fmla="*/ 22 w 28"/>
                <a:gd name="T107" fmla="*/ 7 h 34"/>
                <a:gd name="T108" fmla="*/ 22 w 28"/>
                <a:gd name="T109" fmla="*/ 8 h 34"/>
                <a:gd name="T110" fmla="*/ 25 w 28"/>
                <a:gd name="T111" fmla="*/ 24 h 34"/>
                <a:gd name="T112" fmla="*/ 7 w 28"/>
                <a:gd name="T113" fmla="*/ 3 h 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"/>
                <a:gd name="T172" fmla="*/ 0 h 34"/>
                <a:gd name="T173" fmla="*/ 28 w 28"/>
                <a:gd name="T174" fmla="*/ 34 h 3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" h="34">
                  <a:moveTo>
                    <a:pt x="7" y="3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2" y="5"/>
                  </a:lnTo>
                  <a:lnTo>
                    <a:pt x="3" y="5"/>
                  </a:lnTo>
                  <a:lnTo>
                    <a:pt x="4" y="6"/>
                  </a:lnTo>
                  <a:lnTo>
                    <a:pt x="4" y="7"/>
                  </a:lnTo>
                  <a:lnTo>
                    <a:pt x="4" y="8"/>
                  </a:lnTo>
                  <a:lnTo>
                    <a:pt x="4" y="9"/>
                  </a:lnTo>
                  <a:lnTo>
                    <a:pt x="7" y="25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7" y="29"/>
                  </a:lnTo>
                  <a:lnTo>
                    <a:pt x="7" y="30"/>
                  </a:lnTo>
                  <a:lnTo>
                    <a:pt x="6" y="30"/>
                  </a:lnTo>
                  <a:lnTo>
                    <a:pt x="5" y="30"/>
                  </a:lnTo>
                  <a:lnTo>
                    <a:pt x="4" y="30"/>
                  </a:lnTo>
                  <a:lnTo>
                    <a:pt x="2" y="30"/>
                  </a:lnTo>
                  <a:lnTo>
                    <a:pt x="2" y="33"/>
                  </a:lnTo>
                  <a:lnTo>
                    <a:pt x="11" y="30"/>
                  </a:lnTo>
                  <a:lnTo>
                    <a:pt x="10" y="30"/>
                  </a:lnTo>
                  <a:lnTo>
                    <a:pt x="9" y="30"/>
                  </a:lnTo>
                  <a:lnTo>
                    <a:pt x="8" y="30"/>
                  </a:lnTo>
                  <a:lnTo>
                    <a:pt x="8" y="29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5"/>
                  </a:lnTo>
                  <a:lnTo>
                    <a:pt x="7" y="8"/>
                  </a:lnTo>
                  <a:lnTo>
                    <a:pt x="25" y="30"/>
                  </a:lnTo>
                  <a:lnTo>
                    <a:pt x="27" y="30"/>
                  </a:lnTo>
                  <a:lnTo>
                    <a:pt x="25" y="8"/>
                  </a:lnTo>
                  <a:lnTo>
                    <a:pt x="25" y="6"/>
                  </a:lnTo>
                  <a:lnTo>
                    <a:pt x="25" y="5"/>
                  </a:lnTo>
                  <a:lnTo>
                    <a:pt x="25" y="4"/>
                  </a:lnTo>
                  <a:lnTo>
                    <a:pt x="25" y="3"/>
                  </a:lnTo>
                  <a:lnTo>
                    <a:pt x="26" y="3"/>
                  </a:lnTo>
                  <a:lnTo>
                    <a:pt x="27" y="3"/>
                  </a:lnTo>
                  <a:lnTo>
                    <a:pt x="27" y="0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2" y="5"/>
                  </a:lnTo>
                  <a:lnTo>
                    <a:pt x="22" y="6"/>
                  </a:lnTo>
                  <a:lnTo>
                    <a:pt x="22" y="7"/>
                  </a:lnTo>
                  <a:lnTo>
                    <a:pt x="22" y="8"/>
                  </a:lnTo>
                  <a:lnTo>
                    <a:pt x="25" y="24"/>
                  </a:lnTo>
                  <a:lnTo>
                    <a:pt x="7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4" name="Freeform 39"/>
            <p:cNvSpPr>
              <a:spLocks/>
            </p:cNvSpPr>
            <p:nvPr/>
          </p:nvSpPr>
          <p:spPr bwMode="auto">
            <a:xfrm>
              <a:off x="3968" y="1691"/>
              <a:ext cx="28" cy="31"/>
            </a:xfrm>
            <a:custGeom>
              <a:avLst/>
              <a:gdLst>
                <a:gd name="T0" fmla="*/ 22 w 28"/>
                <a:gd name="T1" fmla="*/ 19 h 31"/>
                <a:gd name="T2" fmla="*/ 22 w 28"/>
                <a:gd name="T3" fmla="*/ 21 h 31"/>
                <a:gd name="T4" fmla="*/ 21 w 28"/>
                <a:gd name="T5" fmla="*/ 23 h 31"/>
                <a:gd name="T6" fmla="*/ 21 w 28"/>
                <a:gd name="T7" fmla="*/ 24 h 31"/>
                <a:gd name="T8" fmla="*/ 20 w 28"/>
                <a:gd name="T9" fmla="*/ 26 h 31"/>
                <a:gd name="T10" fmla="*/ 19 w 28"/>
                <a:gd name="T11" fmla="*/ 27 h 31"/>
                <a:gd name="T12" fmla="*/ 16 w 28"/>
                <a:gd name="T13" fmla="*/ 28 h 31"/>
                <a:gd name="T14" fmla="*/ 15 w 28"/>
                <a:gd name="T15" fmla="*/ 28 h 31"/>
                <a:gd name="T16" fmla="*/ 11 w 28"/>
                <a:gd name="T17" fmla="*/ 28 h 31"/>
                <a:gd name="T18" fmla="*/ 9 w 28"/>
                <a:gd name="T19" fmla="*/ 26 h 31"/>
                <a:gd name="T20" fmla="*/ 8 w 28"/>
                <a:gd name="T21" fmla="*/ 24 h 31"/>
                <a:gd name="T22" fmla="*/ 7 w 28"/>
                <a:gd name="T23" fmla="*/ 23 h 31"/>
                <a:gd name="T24" fmla="*/ 7 w 28"/>
                <a:gd name="T25" fmla="*/ 21 h 31"/>
                <a:gd name="T26" fmla="*/ 7 w 28"/>
                <a:gd name="T27" fmla="*/ 19 h 31"/>
                <a:gd name="T28" fmla="*/ 7 w 28"/>
                <a:gd name="T29" fmla="*/ 6 h 31"/>
                <a:gd name="T30" fmla="*/ 7 w 28"/>
                <a:gd name="T31" fmla="*/ 4 h 31"/>
                <a:gd name="T32" fmla="*/ 8 w 28"/>
                <a:gd name="T33" fmla="*/ 3 h 31"/>
                <a:gd name="T34" fmla="*/ 10 w 28"/>
                <a:gd name="T35" fmla="*/ 3 h 31"/>
                <a:gd name="T36" fmla="*/ 11 w 28"/>
                <a:gd name="T37" fmla="*/ 3 h 31"/>
                <a:gd name="T38" fmla="*/ 0 w 28"/>
                <a:gd name="T39" fmla="*/ 0 h 31"/>
                <a:gd name="T40" fmla="*/ 1 w 28"/>
                <a:gd name="T41" fmla="*/ 3 h 31"/>
                <a:gd name="T42" fmla="*/ 2 w 28"/>
                <a:gd name="T43" fmla="*/ 3 h 31"/>
                <a:gd name="T44" fmla="*/ 3 w 28"/>
                <a:gd name="T45" fmla="*/ 3 h 31"/>
                <a:gd name="T46" fmla="*/ 4 w 28"/>
                <a:gd name="T47" fmla="*/ 5 h 31"/>
                <a:gd name="T48" fmla="*/ 4 w 28"/>
                <a:gd name="T49" fmla="*/ 7 h 31"/>
                <a:gd name="T50" fmla="*/ 5 w 28"/>
                <a:gd name="T51" fmla="*/ 22 h 31"/>
                <a:gd name="T52" fmla="*/ 5 w 28"/>
                <a:gd name="T53" fmla="*/ 24 h 31"/>
                <a:gd name="T54" fmla="*/ 5 w 28"/>
                <a:gd name="T55" fmla="*/ 26 h 31"/>
                <a:gd name="T56" fmla="*/ 6 w 28"/>
                <a:gd name="T57" fmla="*/ 28 h 31"/>
                <a:gd name="T58" fmla="*/ 7 w 28"/>
                <a:gd name="T59" fmla="*/ 28 h 31"/>
                <a:gd name="T60" fmla="*/ 8 w 28"/>
                <a:gd name="T61" fmla="*/ 29 h 31"/>
                <a:gd name="T62" fmla="*/ 10 w 28"/>
                <a:gd name="T63" fmla="*/ 30 h 31"/>
                <a:gd name="T64" fmla="*/ 12 w 28"/>
                <a:gd name="T65" fmla="*/ 30 h 31"/>
                <a:gd name="T66" fmla="*/ 16 w 28"/>
                <a:gd name="T67" fmla="*/ 30 h 31"/>
                <a:gd name="T68" fmla="*/ 18 w 28"/>
                <a:gd name="T69" fmla="*/ 29 h 31"/>
                <a:gd name="T70" fmla="*/ 20 w 28"/>
                <a:gd name="T71" fmla="*/ 28 h 31"/>
                <a:gd name="T72" fmla="*/ 21 w 28"/>
                <a:gd name="T73" fmla="*/ 26 h 31"/>
                <a:gd name="T74" fmla="*/ 21 w 28"/>
                <a:gd name="T75" fmla="*/ 24 h 31"/>
                <a:gd name="T76" fmla="*/ 22 w 28"/>
                <a:gd name="T77" fmla="*/ 23 h 31"/>
                <a:gd name="T78" fmla="*/ 22 w 28"/>
                <a:gd name="T79" fmla="*/ 20 h 31"/>
                <a:gd name="T80" fmla="*/ 22 w 28"/>
                <a:gd name="T81" fmla="*/ 7 h 31"/>
                <a:gd name="T82" fmla="*/ 23 w 28"/>
                <a:gd name="T83" fmla="*/ 5 h 31"/>
                <a:gd name="T84" fmla="*/ 23 w 28"/>
                <a:gd name="T85" fmla="*/ 3 h 31"/>
                <a:gd name="T86" fmla="*/ 25 w 28"/>
                <a:gd name="T87" fmla="*/ 3 h 31"/>
                <a:gd name="T88" fmla="*/ 26 w 28"/>
                <a:gd name="T89" fmla="*/ 3 h 31"/>
                <a:gd name="T90" fmla="*/ 27 w 28"/>
                <a:gd name="T91" fmla="*/ 0 h 31"/>
                <a:gd name="T92" fmla="*/ 18 w 28"/>
                <a:gd name="T93" fmla="*/ 3 h 31"/>
                <a:gd name="T94" fmla="*/ 20 w 28"/>
                <a:gd name="T95" fmla="*/ 3 h 31"/>
                <a:gd name="T96" fmla="*/ 21 w 28"/>
                <a:gd name="T97" fmla="*/ 3 h 31"/>
                <a:gd name="T98" fmla="*/ 22 w 28"/>
                <a:gd name="T99" fmla="*/ 5 h 31"/>
                <a:gd name="T100" fmla="*/ 22 w 28"/>
                <a:gd name="T101" fmla="*/ 7 h 31"/>
                <a:gd name="T102" fmla="*/ 22 w 28"/>
                <a:gd name="T103" fmla="*/ 18 h 3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8"/>
                <a:gd name="T157" fmla="*/ 0 h 31"/>
                <a:gd name="T158" fmla="*/ 28 w 28"/>
                <a:gd name="T159" fmla="*/ 31 h 3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8" h="31">
                  <a:moveTo>
                    <a:pt x="22" y="18"/>
                  </a:moveTo>
                  <a:lnTo>
                    <a:pt x="22" y="19"/>
                  </a:lnTo>
                  <a:lnTo>
                    <a:pt x="22" y="20"/>
                  </a:lnTo>
                  <a:lnTo>
                    <a:pt x="22" y="21"/>
                  </a:lnTo>
                  <a:lnTo>
                    <a:pt x="22" y="22"/>
                  </a:lnTo>
                  <a:lnTo>
                    <a:pt x="21" y="23"/>
                  </a:lnTo>
                  <a:lnTo>
                    <a:pt x="21" y="24"/>
                  </a:lnTo>
                  <a:lnTo>
                    <a:pt x="20" y="25"/>
                  </a:lnTo>
                  <a:lnTo>
                    <a:pt x="20" y="26"/>
                  </a:lnTo>
                  <a:lnTo>
                    <a:pt x="19" y="26"/>
                  </a:lnTo>
                  <a:lnTo>
                    <a:pt x="19" y="27"/>
                  </a:lnTo>
                  <a:lnTo>
                    <a:pt x="18" y="27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2" y="28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9" y="26"/>
                  </a:lnTo>
                  <a:lnTo>
                    <a:pt x="8" y="25"/>
                  </a:lnTo>
                  <a:lnTo>
                    <a:pt x="8" y="24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7" y="19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3"/>
                  </a:lnTo>
                  <a:lnTo>
                    <a:pt x="8" y="3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6"/>
                  </a:lnTo>
                  <a:lnTo>
                    <a:pt x="4" y="7"/>
                  </a:lnTo>
                  <a:lnTo>
                    <a:pt x="5" y="8"/>
                  </a:lnTo>
                  <a:lnTo>
                    <a:pt x="5" y="22"/>
                  </a:lnTo>
                  <a:lnTo>
                    <a:pt x="5" y="23"/>
                  </a:lnTo>
                  <a:lnTo>
                    <a:pt x="5" y="24"/>
                  </a:lnTo>
                  <a:lnTo>
                    <a:pt x="5" y="25"/>
                  </a:lnTo>
                  <a:lnTo>
                    <a:pt x="5" y="26"/>
                  </a:lnTo>
                  <a:lnTo>
                    <a:pt x="6" y="27"/>
                  </a:lnTo>
                  <a:lnTo>
                    <a:pt x="6" y="28"/>
                  </a:lnTo>
                  <a:lnTo>
                    <a:pt x="7" y="28"/>
                  </a:lnTo>
                  <a:lnTo>
                    <a:pt x="7" y="29"/>
                  </a:lnTo>
                  <a:lnTo>
                    <a:pt x="8" y="29"/>
                  </a:lnTo>
                  <a:lnTo>
                    <a:pt x="9" y="29"/>
                  </a:lnTo>
                  <a:lnTo>
                    <a:pt x="10" y="30"/>
                  </a:lnTo>
                  <a:lnTo>
                    <a:pt x="11" y="30"/>
                  </a:lnTo>
                  <a:lnTo>
                    <a:pt x="12" y="30"/>
                  </a:lnTo>
                  <a:lnTo>
                    <a:pt x="15" y="30"/>
                  </a:lnTo>
                  <a:lnTo>
                    <a:pt x="16" y="30"/>
                  </a:lnTo>
                  <a:lnTo>
                    <a:pt x="16" y="29"/>
                  </a:lnTo>
                  <a:lnTo>
                    <a:pt x="18" y="29"/>
                  </a:lnTo>
                  <a:lnTo>
                    <a:pt x="19" y="28"/>
                  </a:lnTo>
                  <a:lnTo>
                    <a:pt x="20" y="28"/>
                  </a:lnTo>
                  <a:lnTo>
                    <a:pt x="20" y="27"/>
                  </a:lnTo>
                  <a:lnTo>
                    <a:pt x="21" y="26"/>
                  </a:lnTo>
                  <a:lnTo>
                    <a:pt x="21" y="25"/>
                  </a:lnTo>
                  <a:lnTo>
                    <a:pt x="21" y="24"/>
                  </a:lnTo>
                  <a:lnTo>
                    <a:pt x="22" y="23"/>
                  </a:lnTo>
                  <a:lnTo>
                    <a:pt x="22" y="21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3" y="5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3"/>
                  </a:lnTo>
                  <a:lnTo>
                    <a:pt x="25" y="3"/>
                  </a:lnTo>
                  <a:lnTo>
                    <a:pt x="26" y="3"/>
                  </a:lnTo>
                  <a:lnTo>
                    <a:pt x="27" y="3"/>
                  </a:lnTo>
                  <a:lnTo>
                    <a:pt x="27" y="0"/>
                  </a:lnTo>
                  <a:lnTo>
                    <a:pt x="18" y="0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2" y="4"/>
                  </a:lnTo>
                  <a:lnTo>
                    <a:pt x="22" y="5"/>
                  </a:lnTo>
                  <a:lnTo>
                    <a:pt x="22" y="6"/>
                  </a:lnTo>
                  <a:lnTo>
                    <a:pt x="22" y="7"/>
                  </a:lnTo>
                  <a:lnTo>
                    <a:pt x="22" y="8"/>
                  </a:lnTo>
                  <a:lnTo>
                    <a:pt x="22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5" name="Freeform 40"/>
            <p:cNvSpPr>
              <a:spLocks/>
            </p:cNvSpPr>
            <p:nvPr/>
          </p:nvSpPr>
          <p:spPr bwMode="auto">
            <a:xfrm>
              <a:off x="4004" y="1691"/>
              <a:ext cx="38" cy="34"/>
            </a:xfrm>
            <a:custGeom>
              <a:avLst/>
              <a:gdLst>
                <a:gd name="T0" fmla="*/ 33 w 38"/>
                <a:gd name="T1" fmla="*/ 9 h 34"/>
                <a:gd name="T2" fmla="*/ 33 w 38"/>
                <a:gd name="T3" fmla="*/ 8 h 34"/>
                <a:gd name="T4" fmla="*/ 34 w 38"/>
                <a:gd name="T5" fmla="*/ 6 h 34"/>
                <a:gd name="T6" fmla="*/ 35 w 38"/>
                <a:gd name="T7" fmla="*/ 5 h 34"/>
                <a:gd name="T8" fmla="*/ 37 w 38"/>
                <a:gd name="T9" fmla="*/ 5 h 34"/>
                <a:gd name="T10" fmla="*/ 16 w 38"/>
                <a:gd name="T11" fmla="*/ 25 h 34"/>
                <a:gd name="T12" fmla="*/ 2 w 38"/>
                <a:gd name="T13" fmla="*/ 0 h 34"/>
                <a:gd name="T14" fmla="*/ 3 w 38"/>
                <a:gd name="T15" fmla="*/ 3 h 34"/>
                <a:gd name="T16" fmla="*/ 3 w 38"/>
                <a:gd name="T17" fmla="*/ 3 h 34"/>
                <a:gd name="T18" fmla="*/ 4 w 38"/>
                <a:gd name="T19" fmla="*/ 4 h 34"/>
                <a:gd name="T20" fmla="*/ 5 w 38"/>
                <a:gd name="T21" fmla="*/ 5 h 34"/>
                <a:gd name="T22" fmla="*/ 5 w 38"/>
                <a:gd name="T23" fmla="*/ 7 h 34"/>
                <a:gd name="T24" fmla="*/ 4 w 38"/>
                <a:gd name="T25" fmla="*/ 8 h 34"/>
                <a:gd name="T26" fmla="*/ 4 w 38"/>
                <a:gd name="T27" fmla="*/ 25 h 34"/>
                <a:gd name="T28" fmla="*/ 3 w 38"/>
                <a:gd name="T29" fmla="*/ 26 h 34"/>
                <a:gd name="T30" fmla="*/ 2 w 38"/>
                <a:gd name="T31" fmla="*/ 27 h 34"/>
                <a:gd name="T32" fmla="*/ 1 w 38"/>
                <a:gd name="T33" fmla="*/ 28 h 34"/>
                <a:gd name="T34" fmla="*/ 0 w 38"/>
                <a:gd name="T35" fmla="*/ 30 h 34"/>
                <a:gd name="T36" fmla="*/ 7 w 38"/>
                <a:gd name="T37" fmla="*/ 30 h 34"/>
                <a:gd name="T38" fmla="*/ 5 w 38"/>
                <a:gd name="T39" fmla="*/ 30 h 34"/>
                <a:gd name="T40" fmla="*/ 4 w 38"/>
                <a:gd name="T41" fmla="*/ 28 h 34"/>
                <a:gd name="T42" fmla="*/ 4 w 38"/>
                <a:gd name="T43" fmla="*/ 24 h 34"/>
                <a:gd name="T44" fmla="*/ 14 w 38"/>
                <a:gd name="T45" fmla="*/ 30 h 34"/>
                <a:gd name="T46" fmla="*/ 28 w 38"/>
                <a:gd name="T47" fmla="*/ 8 h 34"/>
                <a:gd name="T48" fmla="*/ 28 w 38"/>
                <a:gd name="T49" fmla="*/ 26 h 34"/>
                <a:gd name="T50" fmla="*/ 27 w 38"/>
                <a:gd name="T51" fmla="*/ 28 h 34"/>
                <a:gd name="T52" fmla="*/ 26 w 38"/>
                <a:gd name="T53" fmla="*/ 29 h 34"/>
                <a:gd name="T54" fmla="*/ 25 w 38"/>
                <a:gd name="T55" fmla="*/ 30 h 34"/>
                <a:gd name="T56" fmla="*/ 24 w 38"/>
                <a:gd name="T57" fmla="*/ 30 h 34"/>
                <a:gd name="T58" fmla="*/ 23 w 38"/>
                <a:gd name="T59" fmla="*/ 33 h 34"/>
                <a:gd name="T60" fmla="*/ 34 w 38"/>
                <a:gd name="T61" fmla="*/ 32 h 34"/>
                <a:gd name="T62" fmla="*/ 32 w 38"/>
                <a:gd name="T63" fmla="*/ 32 h 34"/>
                <a:gd name="T64" fmla="*/ 31 w 38"/>
                <a:gd name="T65" fmla="*/ 31 h 34"/>
                <a:gd name="T66" fmla="*/ 30 w 38"/>
                <a:gd name="T67" fmla="*/ 30 h 34"/>
                <a:gd name="T68" fmla="*/ 30 w 38"/>
                <a:gd name="T69" fmla="*/ 25 h 3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8"/>
                <a:gd name="T106" fmla="*/ 0 h 34"/>
                <a:gd name="T107" fmla="*/ 38 w 38"/>
                <a:gd name="T108" fmla="*/ 34 h 3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8" h="34">
                  <a:moveTo>
                    <a:pt x="33" y="12"/>
                  </a:moveTo>
                  <a:lnTo>
                    <a:pt x="33" y="9"/>
                  </a:lnTo>
                  <a:lnTo>
                    <a:pt x="33" y="8"/>
                  </a:lnTo>
                  <a:lnTo>
                    <a:pt x="33" y="7"/>
                  </a:lnTo>
                  <a:lnTo>
                    <a:pt x="34" y="6"/>
                  </a:lnTo>
                  <a:lnTo>
                    <a:pt x="34" y="5"/>
                  </a:lnTo>
                  <a:lnTo>
                    <a:pt x="35" y="5"/>
                  </a:lnTo>
                  <a:lnTo>
                    <a:pt x="36" y="5"/>
                  </a:lnTo>
                  <a:lnTo>
                    <a:pt x="37" y="5"/>
                  </a:lnTo>
                  <a:lnTo>
                    <a:pt x="28" y="5"/>
                  </a:lnTo>
                  <a:lnTo>
                    <a:pt x="16" y="25"/>
                  </a:lnTo>
                  <a:lnTo>
                    <a:pt x="11" y="3"/>
                  </a:lnTo>
                  <a:lnTo>
                    <a:pt x="2" y="0"/>
                  </a:lnTo>
                  <a:lnTo>
                    <a:pt x="2" y="3"/>
                  </a:lnTo>
                  <a:lnTo>
                    <a:pt x="3" y="3"/>
                  </a:lnTo>
                  <a:lnTo>
                    <a:pt x="4" y="3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6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8"/>
                  </a:lnTo>
                  <a:lnTo>
                    <a:pt x="4" y="24"/>
                  </a:lnTo>
                  <a:lnTo>
                    <a:pt x="4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2" y="27"/>
                  </a:lnTo>
                  <a:lnTo>
                    <a:pt x="2" y="28"/>
                  </a:lnTo>
                  <a:lnTo>
                    <a:pt x="1" y="28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8" y="30"/>
                  </a:lnTo>
                  <a:lnTo>
                    <a:pt x="7" y="30"/>
                  </a:lnTo>
                  <a:lnTo>
                    <a:pt x="6" y="30"/>
                  </a:lnTo>
                  <a:lnTo>
                    <a:pt x="5" y="30"/>
                  </a:lnTo>
                  <a:lnTo>
                    <a:pt x="5" y="29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7" y="5"/>
                  </a:lnTo>
                  <a:lnTo>
                    <a:pt x="14" y="30"/>
                  </a:lnTo>
                  <a:lnTo>
                    <a:pt x="16" y="33"/>
                  </a:lnTo>
                  <a:lnTo>
                    <a:pt x="28" y="8"/>
                  </a:lnTo>
                  <a:lnTo>
                    <a:pt x="28" y="25"/>
                  </a:lnTo>
                  <a:lnTo>
                    <a:pt x="28" y="26"/>
                  </a:lnTo>
                  <a:lnTo>
                    <a:pt x="27" y="27"/>
                  </a:lnTo>
                  <a:lnTo>
                    <a:pt x="27" y="28"/>
                  </a:lnTo>
                  <a:lnTo>
                    <a:pt x="27" y="29"/>
                  </a:lnTo>
                  <a:lnTo>
                    <a:pt x="26" y="29"/>
                  </a:lnTo>
                  <a:lnTo>
                    <a:pt x="26" y="30"/>
                  </a:lnTo>
                  <a:lnTo>
                    <a:pt x="25" y="30"/>
                  </a:lnTo>
                  <a:lnTo>
                    <a:pt x="24" y="30"/>
                  </a:lnTo>
                  <a:lnTo>
                    <a:pt x="23" y="30"/>
                  </a:lnTo>
                  <a:lnTo>
                    <a:pt x="23" y="33"/>
                  </a:lnTo>
                  <a:lnTo>
                    <a:pt x="34" y="33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31" y="31"/>
                  </a:lnTo>
                  <a:lnTo>
                    <a:pt x="30" y="30"/>
                  </a:lnTo>
                  <a:lnTo>
                    <a:pt x="30" y="28"/>
                  </a:lnTo>
                  <a:lnTo>
                    <a:pt x="30" y="25"/>
                  </a:lnTo>
                  <a:lnTo>
                    <a:pt x="33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6" name="Freeform 41"/>
            <p:cNvSpPr>
              <a:spLocks/>
            </p:cNvSpPr>
            <p:nvPr/>
          </p:nvSpPr>
          <p:spPr bwMode="auto">
            <a:xfrm>
              <a:off x="3620" y="1637"/>
              <a:ext cx="71" cy="88"/>
            </a:xfrm>
            <a:custGeom>
              <a:avLst/>
              <a:gdLst>
                <a:gd name="T0" fmla="*/ 28 w 71"/>
                <a:gd name="T1" fmla="*/ 1 h 88"/>
                <a:gd name="T2" fmla="*/ 26 w 71"/>
                <a:gd name="T3" fmla="*/ 4 h 88"/>
                <a:gd name="T4" fmla="*/ 24 w 71"/>
                <a:gd name="T5" fmla="*/ 5 h 88"/>
                <a:gd name="T6" fmla="*/ 21 w 71"/>
                <a:gd name="T7" fmla="*/ 6 h 88"/>
                <a:gd name="T8" fmla="*/ 19 w 71"/>
                <a:gd name="T9" fmla="*/ 7 h 88"/>
                <a:gd name="T10" fmla="*/ 17 w 71"/>
                <a:gd name="T11" fmla="*/ 7 h 88"/>
                <a:gd name="T12" fmla="*/ 14 w 71"/>
                <a:gd name="T13" fmla="*/ 8 h 88"/>
                <a:gd name="T14" fmla="*/ 11 w 71"/>
                <a:gd name="T15" fmla="*/ 10 h 88"/>
                <a:gd name="T16" fmla="*/ 6 w 71"/>
                <a:gd name="T17" fmla="*/ 15 h 88"/>
                <a:gd name="T18" fmla="*/ 3 w 71"/>
                <a:gd name="T19" fmla="*/ 21 h 88"/>
                <a:gd name="T20" fmla="*/ 0 w 71"/>
                <a:gd name="T21" fmla="*/ 26 h 88"/>
                <a:gd name="T22" fmla="*/ 0 w 71"/>
                <a:gd name="T23" fmla="*/ 33 h 88"/>
                <a:gd name="T24" fmla="*/ 3 w 71"/>
                <a:gd name="T25" fmla="*/ 38 h 88"/>
                <a:gd name="T26" fmla="*/ 10 w 71"/>
                <a:gd name="T27" fmla="*/ 47 h 88"/>
                <a:gd name="T28" fmla="*/ 21 w 71"/>
                <a:gd name="T29" fmla="*/ 50 h 88"/>
                <a:gd name="T30" fmla="*/ 33 w 71"/>
                <a:gd name="T31" fmla="*/ 47 h 88"/>
                <a:gd name="T32" fmla="*/ 45 w 71"/>
                <a:gd name="T33" fmla="*/ 44 h 88"/>
                <a:gd name="T34" fmla="*/ 56 w 71"/>
                <a:gd name="T35" fmla="*/ 46 h 88"/>
                <a:gd name="T36" fmla="*/ 63 w 71"/>
                <a:gd name="T37" fmla="*/ 52 h 88"/>
                <a:gd name="T38" fmla="*/ 64 w 71"/>
                <a:gd name="T39" fmla="*/ 56 h 88"/>
                <a:gd name="T40" fmla="*/ 64 w 71"/>
                <a:gd name="T41" fmla="*/ 61 h 88"/>
                <a:gd name="T42" fmla="*/ 63 w 71"/>
                <a:gd name="T43" fmla="*/ 65 h 88"/>
                <a:gd name="T44" fmla="*/ 60 w 71"/>
                <a:gd name="T45" fmla="*/ 68 h 88"/>
                <a:gd name="T46" fmla="*/ 56 w 71"/>
                <a:gd name="T47" fmla="*/ 71 h 88"/>
                <a:gd name="T48" fmla="*/ 52 w 71"/>
                <a:gd name="T49" fmla="*/ 74 h 88"/>
                <a:gd name="T50" fmla="*/ 43 w 71"/>
                <a:gd name="T51" fmla="*/ 74 h 88"/>
                <a:gd name="T52" fmla="*/ 34 w 71"/>
                <a:gd name="T53" fmla="*/ 74 h 88"/>
                <a:gd name="T54" fmla="*/ 26 w 71"/>
                <a:gd name="T55" fmla="*/ 72 h 88"/>
                <a:gd name="T56" fmla="*/ 41 w 71"/>
                <a:gd name="T57" fmla="*/ 87 h 88"/>
                <a:gd name="T58" fmla="*/ 41 w 71"/>
                <a:gd name="T59" fmla="*/ 83 h 88"/>
                <a:gd name="T60" fmla="*/ 42 w 71"/>
                <a:gd name="T61" fmla="*/ 81 h 88"/>
                <a:gd name="T62" fmla="*/ 44 w 71"/>
                <a:gd name="T63" fmla="*/ 79 h 88"/>
                <a:gd name="T64" fmla="*/ 47 w 71"/>
                <a:gd name="T65" fmla="*/ 79 h 88"/>
                <a:gd name="T66" fmla="*/ 53 w 71"/>
                <a:gd name="T67" fmla="*/ 77 h 88"/>
                <a:gd name="T68" fmla="*/ 61 w 71"/>
                <a:gd name="T69" fmla="*/ 72 h 88"/>
                <a:gd name="T70" fmla="*/ 65 w 71"/>
                <a:gd name="T71" fmla="*/ 67 h 88"/>
                <a:gd name="T72" fmla="*/ 68 w 71"/>
                <a:gd name="T73" fmla="*/ 62 h 88"/>
                <a:gd name="T74" fmla="*/ 70 w 71"/>
                <a:gd name="T75" fmla="*/ 55 h 88"/>
                <a:gd name="T76" fmla="*/ 69 w 71"/>
                <a:gd name="T77" fmla="*/ 48 h 88"/>
                <a:gd name="T78" fmla="*/ 66 w 71"/>
                <a:gd name="T79" fmla="*/ 40 h 88"/>
                <a:gd name="T80" fmla="*/ 61 w 71"/>
                <a:gd name="T81" fmla="*/ 36 h 88"/>
                <a:gd name="T82" fmla="*/ 54 w 71"/>
                <a:gd name="T83" fmla="*/ 33 h 88"/>
                <a:gd name="T84" fmla="*/ 48 w 71"/>
                <a:gd name="T85" fmla="*/ 33 h 88"/>
                <a:gd name="T86" fmla="*/ 41 w 71"/>
                <a:gd name="T87" fmla="*/ 34 h 88"/>
                <a:gd name="T88" fmla="*/ 34 w 71"/>
                <a:gd name="T89" fmla="*/ 36 h 88"/>
                <a:gd name="T90" fmla="*/ 29 w 71"/>
                <a:gd name="T91" fmla="*/ 36 h 88"/>
                <a:gd name="T92" fmla="*/ 22 w 71"/>
                <a:gd name="T93" fmla="*/ 38 h 88"/>
                <a:gd name="T94" fmla="*/ 18 w 71"/>
                <a:gd name="T95" fmla="*/ 38 h 88"/>
                <a:gd name="T96" fmla="*/ 13 w 71"/>
                <a:gd name="T97" fmla="*/ 37 h 88"/>
                <a:gd name="T98" fmla="*/ 9 w 71"/>
                <a:gd name="T99" fmla="*/ 35 h 88"/>
                <a:gd name="T100" fmla="*/ 7 w 71"/>
                <a:gd name="T101" fmla="*/ 30 h 88"/>
                <a:gd name="T102" fmla="*/ 6 w 71"/>
                <a:gd name="T103" fmla="*/ 26 h 88"/>
                <a:gd name="T104" fmla="*/ 6 w 71"/>
                <a:gd name="T105" fmla="*/ 22 h 88"/>
                <a:gd name="T106" fmla="*/ 8 w 71"/>
                <a:gd name="T107" fmla="*/ 18 h 88"/>
                <a:gd name="T108" fmla="*/ 11 w 71"/>
                <a:gd name="T109" fmla="*/ 15 h 88"/>
                <a:gd name="T110" fmla="*/ 16 w 71"/>
                <a:gd name="T111" fmla="*/ 12 h 88"/>
                <a:gd name="T112" fmla="*/ 20 w 71"/>
                <a:gd name="T113" fmla="*/ 10 h 88"/>
                <a:gd name="T114" fmla="*/ 26 w 71"/>
                <a:gd name="T115" fmla="*/ 10 h 88"/>
                <a:gd name="T116" fmla="*/ 31 w 71"/>
                <a:gd name="T117" fmla="*/ 10 h 88"/>
                <a:gd name="T118" fmla="*/ 37 w 71"/>
                <a:gd name="T119" fmla="*/ 13 h 88"/>
                <a:gd name="T120" fmla="*/ 41 w 71"/>
                <a:gd name="T121" fmla="*/ 15 h 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88"/>
                <a:gd name="T185" fmla="*/ 71 w 71"/>
                <a:gd name="T186" fmla="*/ 88 h 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88">
                  <a:moveTo>
                    <a:pt x="29" y="0"/>
                  </a:moveTo>
                  <a:lnTo>
                    <a:pt x="29" y="0"/>
                  </a:lnTo>
                  <a:lnTo>
                    <a:pt x="28" y="1"/>
                  </a:lnTo>
                  <a:lnTo>
                    <a:pt x="27" y="3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5"/>
                  </a:lnTo>
                  <a:lnTo>
                    <a:pt x="25" y="5"/>
                  </a:lnTo>
                  <a:lnTo>
                    <a:pt x="24" y="5"/>
                  </a:lnTo>
                  <a:lnTo>
                    <a:pt x="23" y="5"/>
                  </a:lnTo>
                  <a:lnTo>
                    <a:pt x="22" y="5"/>
                  </a:lnTo>
                  <a:lnTo>
                    <a:pt x="21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19" y="7"/>
                  </a:lnTo>
                  <a:lnTo>
                    <a:pt x="18" y="7"/>
                  </a:lnTo>
                  <a:lnTo>
                    <a:pt x="17" y="7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4" y="8"/>
                  </a:lnTo>
                  <a:lnTo>
                    <a:pt x="13" y="8"/>
                  </a:lnTo>
                  <a:lnTo>
                    <a:pt x="12" y="9"/>
                  </a:lnTo>
                  <a:lnTo>
                    <a:pt x="11" y="10"/>
                  </a:lnTo>
                  <a:lnTo>
                    <a:pt x="9" y="11"/>
                  </a:lnTo>
                  <a:lnTo>
                    <a:pt x="7" y="13"/>
                  </a:lnTo>
                  <a:lnTo>
                    <a:pt x="6" y="15"/>
                  </a:lnTo>
                  <a:lnTo>
                    <a:pt x="5" y="17"/>
                  </a:lnTo>
                  <a:lnTo>
                    <a:pt x="4" y="19"/>
                  </a:lnTo>
                  <a:lnTo>
                    <a:pt x="3" y="21"/>
                  </a:lnTo>
                  <a:lnTo>
                    <a:pt x="2" y="22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1" y="35"/>
                  </a:lnTo>
                  <a:lnTo>
                    <a:pt x="2" y="36"/>
                  </a:lnTo>
                  <a:lnTo>
                    <a:pt x="3" y="38"/>
                  </a:lnTo>
                  <a:lnTo>
                    <a:pt x="4" y="40"/>
                  </a:lnTo>
                  <a:lnTo>
                    <a:pt x="6" y="44"/>
                  </a:lnTo>
                  <a:lnTo>
                    <a:pt x="10" y="47"/>
                  </a:lnTo>
                  <a:lnTo>
                    <a:pt x="14" y="49"/>
                  </a:lnTo>
                  <a:lnTo>
                    <a:pt x="18" y="50"/>
                  </a:lnTo>
                  <a:lnTo>
                    <a:pt x="21" y="50"/>
                  </a:lnTo>
                  <a:lnTo>
                    <a:pt x="25" y="49"/>
                  </a:lnTo>
                  <a:lnTo>
                    <a:pt x="29" y="48"/>
                  </a:lnTo>
                  <a:lnTo>
                    <a:pt x="33" y="47"/>
                  </a:lnTo>
                  <a:lnTo>
                    <a:pt x="38" y="46"/>
                  </a:lnTo>
                  <a:lnTo>
                    <a:pt x="41" y="45"/>
                  </a:lnTo>
                  <a:lnTo>
                    <a:pt x="45" y="44"/>
                  </a:lnTo>
                  <a:lnTo>
                    <a:pt x="49" y="44"/>
                  </a:lnTo>
                  <a:lnTo>
                    <a:pt x="53" y="44"/>
                  </a:lnTo>
                  <a:lnTo>
                    <a:pt x="56" y="46"/>
                  </a:lnTo>
                  <a:lnTo>
                    <a:pt x="59" y="48"/>
                  </a:lnTo>
                  <a:lnTo>
                    <a:pt x="62" y="51"/>
                  </a:lnTo>
                  <a:lnTo>
                    <a:pt x="63" y="52"/>
                  </a:lnTo>
                  <a:lnTo>
                    <a:pt x="63" y="53"/>
                  </a:lnTo>
                  <a:lnTo>
                    <a:pt x="64" y="55"/>
                  </a:lnTo>
                  <a:lnTo>
                    <a:pt x="64" y="56"/>
                  </a:lnTo>
                  <a:lnTo>
                    <a:pt x="64" y="58"/>
                  </a:lnTo>
                  <a:lnTo>
                    <a:pt x="64" y="59"/>
                  </a:lnTo>
                  <a:lnTo>
                    <a:pt x="64" y="61"/>
                  </a:lnTo>
                  <a:lnTo>
                    <a:pt x="64" y="62"/>
                  </a:lnTo>
                  <a:lnTo>
                    <a:pt x="64" y="64"/>
                  </a:lnTo>
                  <a:lnTo>
                    <a:pt x="63" y="65"/>
                  </a:lnTo>
                  <a:lnTo>
                    <a:pt x="62" y="65"/>
                  </a:lnTo>
                  <a:lnTo>
                    <a:pt x="61" y="67"/>
                  </a:lnTo>
                  <a:lnTo>
                    <a:pt x="60" y="68"/>
                  </a:lnTo>
                  <a:lnTo>
                    <a:pt x="59" y="69"/>
                  </a:lnTo>
                  <a:lnTo>
                    <a:pt x="58" y="70"/>
                  </a:lnTo>
                  <a:lnTo>
                    <a:pt x="56" y="71"/>
                  </a:lnTo>
                  <a:lnTo>
                    <a:pt x="55" y="72"/>
                  </a:lnTo>
                  <a:lnTo>
                    <a:pt x="53" y="73"/>
                  </a:lnTo>
                  <a:lnTo>
                    <a:pt x="52" y="74"/>
                  </a:lnTo>
                  <a:lnTo>
                    <a:pt x="50" y="74"/>
                  </a:lnTo>
                  <a:lnTo>
                    <a:pt x="48" y="74"/>
                  </a:lnTo>
                  <a:lnTo>
                    <a:pt x="43" y="74"/>
                  </a:lnTo>
                  <a:lnTo>
                    <a:pt x="41" y="74"/>
                  </a:lnTo>
                  <a:lnTo>
                    <a:pt x="39" y="74"/>
                  </a:lnTo>
                  <a:lnTo>
                    <a:pt x="34" y="74"/>
                  </a:lnTo>
                  <a:lnTo>
                    <a:pt x="32" y="73"/>
                  </a:lnTo>
                  <a:lnTo>
                    <a:pt x="29" y="73"/>
                  </a:lnTo>
                  <a:lnTo>
                    <a:pt x="26" y="72"/>
                  </a:lnTo>
                  <a:lnTo>
                    <a:pt x="24" y="71"/>
                  </a:lnTo>
                  <a:lnTo>
                    <a:pt x="24" y="74"/>
                  </a:lnTo>
                  <a:lnTo>
                    <a:pt x="41" y="87"/>
                  </a:lnTo>
                  <a:lnTo>
                    <a:pt x="41" y="85"/>
                  </a:lnTo>
                  <a:lnTo>
                    <a:pt x="41" y="84"/>
                  </a:lnTo>
                  <a:lnTo>
                    <a:pt x="41" y="83"/>
                  </a:lnTo>
                  <a:lnTo>
                    <a:pt x="41" y="82"/>
                  </a:lnTo>
                  <a:lnTo>
                    <a:pt x="42" y="82"/>
                  </a:lnTo>
                  <a:lnTo>
                    <a:pt x="42" y="81"/>
                  </a:lnTo>
                  <a:lnTo>
                    <a:pt x="42" y="80"/>
                  </a:lnTo>
                  <a:lnTo>
                    <a:pt x="43" y="80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6" y="79"/>
                  </a:lnTo>
                  <a:lnTo>
                    <a:pt x="47" y="79"/>
                  </a:lnTo>
                  <a:lnTo>
                    <a:pt x="49" y="78"/>
                  </a:lnTo>
                  <a:lnTo>
                    <a:pt x="50" y="78"/>
                  </a:lnTo>
                  <a:lnTo>
                    <a:pt x="53" y="77"/>
                  </a:lnTo>
                  <a:lnTo>
                    <a:pt x="57" y="75"/>
                  </a:lnTo>
                  <a:lnTo>
                    <a:pt x="59" y="74"/>
                  </a:lnTo>
                  <a:lnTo>
                    <a:pt x="61" y="72"/>
                  </a:lnTo>
                  <a:lnTo>
                    <a:pt x="63" y="71"/>
                  </a:lnTo>
                  <a:lnTo>
                    <a:pt x="64" y="69"/>
                  </a:lnTo>
                  <a:lnTo>
                    <a:pt x="65" y="67"/>
                  </a:lnTo>
                  <a:lnTo>
                    <a:pt x="66" y="65"/>
                  </a:lnTo>
                  <a:lnTo>
                    <a:pt x="68" y="64"/>
                  </a:lnTo>
                  <a:lnTo>
                    <a:pt x="68" y="62"/>
                  </a:lnTo>
                  <a:lnTo>
                    <a:pt x="69" y="59"/>
                  </a:lnTo>
                  <a:lnTo>
                    <a:pt x="70" y="57"/>
                  </a:lnTo>
                  <a:lnTo>
                    <a:pt x="70" y="55"/>
                  </a:lnTo>
                  <a:lnTo>
                    <a:pt x="70" y="52"/>
                  </a:lnTo>
                  <a:lnTo>
                    <a:pt x="70" y="51"/>
                  </a:lnTo>
                  <a:lnTo>
                    <a:pt x="69" y="48"/>
                  </a:lnTo>
                  <a:lnTo>
                    <a:pt x="69" y="46"/>
                  </a:lnTo>
                  <a:lnTo>
                    <a:pt x="68" y="43"/>
                  </a:lnTo>
                  <a:lnTo>
                    <a:pt x="66" y="40"/>
                  </a:lnTo>
                  <a:lnTo>
                    <a:pt x="64" y="38"/>
                  </a:lnTo>
                  <a:lnTo>
                    <a:pt x="63" y="36"/>
                  </a:lnTo>
                  <a:lnTo>
                    <a:pt x="61" y="36"/>
                  </a:lnTo>
                  <a:lnTo>
                    <a:pt x="59" y="35"/>
                  </a:lnTo>
                  <a:lnTo>
                    <a:pt x="56" y="34"/>
                  </a:lnTo>
                  <a:lnTo>
                    <a:pt x="54" y="33"/>
                  </a:lnTo>
                  <a:lnTo>
                    <a:pt x="52" y="33"/>
                  </a:lnTo>
                  <a:lnTo>
                    <a:pt x="50" y="33"/>
                  </a:lnTo>
                  <a:lnTo>
                    <a:pt x="48" y="33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1" y="34"/>
                  </a:lnTo>
                  <a:lnTo>
                    <a:pt x="39" y="34"/>
                  </a:lnTo>
                  <a:lnTo>
                    <a:pt x="36" y="35"/>
                  </a:lnTo>
                  <a:lnTo>
                    <a:pt x="34" y="36"/>
                  </a:lnTo>
                  <a:lnTo>
                    <a:pt x="31" y="36"/>
                  </a:lnTo>
                  <a:lnTo>
                    <a:pt x="29" y="36"/>
                  </a:lnTo>
                  <a:lnTo>
                    <a:pt x="27" y="37"/>
                  </a:lnTo>
                  <a:lnTo>
                    <a:pt x="24" y="37"/>
                  </a:lnTo>
                  <a:lnTo>
                    <a:pt x="22" y="38"/>
                  </a:lnTo>
                  <a:lnTo>
                    <a:pt x="20" y="38"/>
                  </a:lnTo>
                  <a:lnTo>
                    <a:pt x="19" y="38"/>
                  </a:lnTo>
                  <a:lnTo>
                    <a:pt x="18" y="38"/>
                  </a:lnTo>
                  <a:lnTo>
                    <a:pt x="16" y="38"/>
                  </a:lnTo>
                  <a:lnTo>
                    <a:pt x="15" y="37"/>
                  </a:lnTo>
                  <a:lnTo>
                    <a:pt x="13" y="37"/>
                  </a:lnTo>
                  <a:lnTo>
                    <a:pt x="12" y="36"/>
                  </a:lnTo>
                  <a:lnTo>
                    <a:pt x="11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7" y="32"/>
                  </a:lnTo>
                  <a:lnTo>
                    <a:pt x="7" y="30"/>
                  </a:lnTo>
                  <a:lnTo>
                    <a:pt x="6" y="29"/>
                  </a:lnTo>
                  <a:lnTo>
                    <a:pt x="6" y="27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3"/>
                  </a:lnTo>
                  <a:lnTo>
                    <a:pt x="6" y="22"/>
                  </a:lnTo>
                  <a:lnTo>
                    <a:pt x="6" y="21"/>
                  </a:lnTo>
                  <a:lnTo>
                    <a:pt x="7" y="20"/>
                  </a:lnTo>
                  <a:lnTo>
                    <a:pt x="8" y="18"/>
                  </a:lnTo>
                  <a:lnTo>
                    <a:pt x="9" y="17"/>
                  </a:lnTo>
                  <a:lnTo>
                    <a:pt x="10" y="16"/>
                  </a:lnTo>
                  <a:lnTo>
                    <a:pt x="11" y="15"/>
                  </a:lnTo>
                  <a:lnTo>
                    <a:pt x="12" y="13"/>
                  </a:lnTo>
                  <a:lnTo>
                    <a:pt x="14" y="12"/>
                  </a:lnTo>
                  <a:lnTo>
                    <a:pt x="16" y="12"/>
                  </a:lnTo>
                  <a:lnTo>
                    <a:pt x="17" y="11"/>
                  </a:lnTo>
                  <a:lnTo>
                    <a:pt x="18" y="10"/>
                  </a:lnTo>
                  <a:lnTo>
                    <a:pt x="20" y="10"/>
                  </a:lnTo>
                  <a:lnTo>
                    <a:pt x="22" y="10"/>
                  </a:lnTo>
                  <a:lnTo>
                    <a:pt x="24" y="10"/>
                  </a:lnTo>
                  <a:lnTo>
                    <a:pt x="26" y="10"/>
                  </a:lnTo>
                  <a:lnTo>
                    <a:pt x="28" y="10"/>
                  </a:lnTo>
                  <a:lnTo>
                    <a:pt x="29" y="10"/>
                  </a:lnTo>
                  <a:lnTo>
                    <a:pt x="31" y="10"/>
                  </a:lnTo>
                  <a:lnTo>
                    <a:pt x="33" y="11"/>
                  </a:lnTo>
                  <a:lnTo>
                    <a:pt x="35" y="12"/>
                  </a:lnTo>
                  <a:lnTo>
                    <a:pt x="37" y="13"/>
                  </a:lnTo>
                  <a:lnTo>
                    <a:pt x="39" y="13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4" y="12"/>
                  </a:lnTo>
                  <a:lnTo>
                    <a:pt x="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7" name="Freeform 42"/>
            <p:cNvSpPr>
              <a:spLocks/>
            </p:cNvSpPr>
            <p:nvPr/>
          </p:nvSpPr>
          <p:spPr bwMode="auto">
            <a:xfrm>
              <a:off x="3911" y="1544"/>
              <a:ext cx="66" cy="82"/>
            </a:xfrm>
            <a:custGeom>
              <a:avLst/>
              <a:gdLst>
                <a:gd name="T0" fmla="*/ 42 w 66"/>
                <a:gd name="T1" fmla="*/ 25 h 82"/>
                <a:gd name="T2" fmla="*/ 41 w 66"/>
                <a:gd name="T3" fmla="*/ 31 h 82"/>
                <a:gd name="T4" fmla="*/ 38 w 66"/>
                <a:gd name="T5" fmla="*/ 34 h 82"/>
                <a:gd name="T6" fmla="*/ 35 w 66"/>
                <a:gd name="T7" fmla="*/ 36 h 82"/>
                <a:gd name="T8" fmla="*/ 30 w 66"/>
                <a:gd name="T9" fmla="*/ 38 h 82"/>
                <a:gd name="T10" fmla="*/ 22 w 66"/>
                <a:gd name="T11" fmla="*/ 38 h 82"/>
                <a:gd name="T12" fmla="*/ 20 w 66"/>
                <a:gd name="T13" fmla="*/ 13 h 82"/>
                <a:gd name="T14" fmla="*/ 20 w 66"/>
                <a:gd name="T15" fmla="*/ 9 h 82"/>
                <a:gd name="T16" fmla="*/ 22 w 66"/>
                <a:gd name="T17" fmla="*/ 7 h 82"/>
                <a:gd name="T18" fmla="*/ 25 w 66"/>
                <a:gd name="T19" fmla="*/ 6 h 82"/>
                <a:gd name="T20" fmla="*/ 30 w 66"/>
                <a:gd name="T21" fmla="*/ 5 h 82"/>
                <a:gd name="T22" fmla="*/ 38 w 66"/>
                <a:gd name="T23" fmla="*/ 6 h 82"/>
                <a:gd name="T24" fmla="*/ 43 w 66"/>
                <a:gd name="T25" fmla="*/ 7 h 82"/>
                <a:gd name="T26" fmla="*/ 48 w 66"/>
                <a:gd name="T27" fmla="*/ 7 h 82"/>
                <a:gd name="T28" fmla="*/ 52 w 66"/>
                <a:gd name="T29" fmla="*/ 11 h 82"/>
                <a:gd name="T30" fmla="*/ 56 w 66"/>
                <a:gd name="T31" fmla="*/ 16 h 82"/>
                <a:gd name="T32" fmla="*/ 62 w 66"/>
                <a:gd name="T33" fmla="*/ 18 h 82"/>
                <a:gd name="T34" fmla="*/ 0 w 66"/>
                <a:gd name="T35" fmla="*/ 7 h 82"/>
                <a:gd name="T36" fmla="*/ 4 w 66"/>
                <a:gd name="T37" fmla="*/ 7 h 82"/>
                <a:gd name="T38" fmla="*/ 6 w 66"/>
                <a:gd name="T39" fmla="*/ 9 h 82"/>
                <a:gd name="T40" fmla="*/ 8 w 66"/>
                <a:gd name="T41" fmla="*/ 11 h 82"/>
                <a:gd name="T42" fmla="*/ 9 w 66"/>
                <a:gd name="T43" fmla="*/ 14 h 82"/>
                <a:gd name="T44" fmla="*/ 10 w 66"/>
                <a:gd name="T45" fmla="*/ 19 h 82"/>
                <a:gd name="T46" fmla="*/ 12 w 66"/>
                <a:gd name="T47" fmla="*/ 65 h 82"/>
                <a:gd name="T48" fmla="*/ 12 w 66"/>
                <a:gd name="T49" fmla="*/ 71 h 82"/>
                <a:gd name="T50" fmla="*/ 11 w 66"/>
                <a:gd name="T51" fmla="*/ 74 h 82"/>
                <a:gd name="T52" fmla="*/ 8 w 66"/>
                <a:gd name="T53" fmla="*/ 75 h 82"/>
                <a:gd name="T54" fmla="*/ 4 w 66"/>
                <a:gd name="T55" fmla="*/ 76 h 82"/>
                <a:gd name="T56" fmla="*/ 60 w 66"/>
                <a:gd name="T57" fmla="*/ 79 h 82"/>
                <a:gd name="T58" fmla="*/ 60 w 66"/>
                <a:gd name="T59" fmla="*/ 59 h 82"/>
                <a:gd name="T60" fmla="*/ 57 w 66"/>
                <a:gd name="T61" fmla="*/ 65 h 82"/>
                <a:gd name="T62" fmla="*/ 53 w 66"/>
                <a:gd name="T63" fmla="*/ 71 h 82"/>
                <a:gd name="T64" fmla="*/ 48 w 66"/>
                <a:gd name="T65" fmla="*/ 74 h 82"/>
                <a:gd name="T66" fmla="*/ 42 w 66"/>
                <a:gd name="T67" fmla="*/ 75 h 82"/>
                <a:gd name="T68" fmla="*/ 33 w 66"/>
                <a:gd name="T69" fmla="*/ 76 h 82"/>
                <a:gd name="T70" fmla="*/ 28 w 66"/>
                <a:gd name="T71" fmla="*/ 75 h 82"/>
                <a:gd name="T72" fmla="*/ 26 w 66"/>
                <a:gd name="T73" fmla="*/ 74 h 82"/>
                <a:gd name="T74" fmla="*/ 24 w 66"/>
                <a:gd name="T75" fmla="*/ 73 h 82"/>
                <a:gd name="T76" fmla="*/ 23 w 66"/>
                <a:gd name="T77" fmla="*/ 70 h 82"/>
                <a:gd name="T78" fmla="*/ 22 w 66"/>
                <a:gd name="T79" fmla="*/ 41 h 82"/>
                <a:gd name="T80" fmla="*/ 28 w 66"/>
                <a:gd name="T81" fmla="*/ 41 h 82"/>
                <a:gd name="T82" fmla="*/ 33 w 66"/>
                <a:gd name="T83" fmla="*/ 41 h 82"/>
                <a:gd name="T84" fmla="*/ 38 w 66"/>
                <a:gd name="T85" fmla="*/ 42 h 82"/>
                <a:gd name="T86" fmla="*/ 41 w 66"/>
                <a:gd name="T87" fmla="*/ 45 h 82"/>
                <a:gd name="T88" fmla="*/ 44 w 66"/>
                <a:gd name="T89" fmla="*/ 49 h 82"/>
                <a:gd name="T90" fmla="*/ 48 w 66"/>
                <a:gd name="T91" fmla="*/ 53 h 8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6"/>
                <a:gd name="T139" fmla="*/ 0 h 82"/>
                <a:gd name="T140" fmla="*/ 66 w 66"/>
                <a:gd name="T141" fmla="*/ 82 h 8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6" h="82">
                  <a:moveTo>
                    <a:pt x="45" y="23"/>
                  </a:moveTo>
                  <a:lnTo>
                    <a:pt x="42" y="23"/>
                  </a:lnTo>
                  <a:lnTo>
                    <a:pt x="42" y="25"/>
                  </a:lnTo>
                  <a:lnTo>
                    <a:pt x="42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2"/>
                  </a:lnTo>
                  <a:lnTo>
                    <a:pt x="39" y="34"/>
                  </a:lnTo>
                  <a:lnTo>
                    <a:pt x="38" y="34"/>
                  </a:lnTo>
                  <a:lnTo>
                    <a:pt x="38" y="35"/>
                  </a:lnTo>
                  <a:lnTo>
                    <a:pt x="36" y="36"/>
                  </a:lnTo>
                  <a:lnTo>
                    <a:pt x="35" y="36"/>
                  </a:lnTo>
                  <a:lnTo>
                    <a:pt x="33" y="37"/>
                  </a:lnTo>
                  <a:lnTo>
                    <a:pt x="32" y="37"/>
                  </a:lnTo>
                  <a:lnTo>
                    <a:pt x="30" y="38"/>
                  </a:lnTo>
                  <a:lnTo>
                    <a:pt x="28" y="38"/>
                  </a:lnTo>
                  <a:lnTo>
                    <a:pt x="27" y="38"/>
                  </a:lnTo>
                  <a:lnTo>
                    <a:pt x="22" y="38"/>
                  </a:lnTo>
                  <a:lnTo>
                    <a:pt x="19" y="18"/>
                  </a:lnTo>
                  <a:lnTo>
                    <a:pt x="19" y="14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0"/>
                  </a:lnTo>
                  <a:lnTo>
                    <a:pt x="20" y="9"/>
                  </a:lnTo>
                  <a:lnTo>
                    <a:pt x="21" y="8"/>
                  </a:lnTo>
                  <a:lnTo>
                    <a:pt x="21" y="7"/>
                  </a:lnTo>
                  <a:lnTo>
                    <a:pt x="22" y="7"/>
                  </a:lnTo>
                  <a:lnTo>
                    <a:pt x="23" y="7"/>
                  </a:lnTo>
                  <a:lnTo>
                    <a:pt x="24" y="6"/>
                  </a:lnTo>
                  <a:lnTo>
                    <a:pt x="25" y="6"/>
                  </a:lnTo>
                  <a:lnTo>
                    <a:pt x="27" y="6"/>
                  </a:lnTo>
                  <a:lnTo>
                    <a:pt x="28" y="6"/>
                  </a:lnTo>
                  <a:lnTo>
                    <a:pt x="30" y="5"/>
                  </a:lnTo>
                  <a:lnTo>
                    <a:pt x="32" y="5"/>
                  </a:lnTo>
                  <a:lnTo>
                    <a:pt x="35" y="5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41" y="6"/>
                  </a:lnTo>
                  <a:lnTo>
                    <a:pt x="43" y="7"/>
                  </a:lnTo>
                  <a:lnTo>
                    <a:pt x="45" y="7"/>
                  </a:lnTo>
                  <a:lnTo>
                    <a:pt x="47" y="7"/>
                  </a:lnTo>
                  <a:lnTo>
                    <a:pt x="48" y="7"/>
                  </a:lnTo>
                  <a:lnTo>
                    <a:pt x="49" y="9"/>
                  </a:lnTo>
                  <a:lnTo>
                    <a:pt x="50" y="10"/>
                  </a:lnTo>
                  <a:lnTo>
                    <a:pt x="52" y="11"/>
                  </a:lnTo>
                  <a:lnTo>
                    <a:pt x="53" y="12"/>
                  </a:lnTo>
                  <a:lnTo>
                    <a:pt x="55" y="14"/>
                  </a:lnTo>
                  <a:lnTo>
                    <a:pt x="56" y="16"/>
                  </a:lnTo>
                  <a:lnTo>
                    <a:pt x="58" y="18"/>
                  </a:lnTo>
                  <a:lnTo>
                    <a:pt x="60" y="20"/>
                  </a:lnTo>
                  <a:lnTo>
                    <a:pt x="62" y="18"/>
                  </a:lnTo>
                  <a:lnTo>
                    <a:pt x="55" y="0"/>
                  </a:lnTo>
                  <a:lnTo>
                    <a:pt x="0" y="3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5" y="8"/>
                  </a:lnTo>
                  <a:lnTo>
                    <a:pt x="6" y="9"/>
                  </a:lnTo>
                  <a:lnTo>
                    <a:pt x="7" y="9"/>
                  </a:lnTo>
                  <a:lnTo>
                    <a:pt x="7" y="10"/>
                  </a:lnTo>
                  <a:lnTo>
                    <a:pt x="8" y="11"/>
                  </a:lnTo>
                  <a:lnTo>
                    <a:pt x="8" y="12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5"/>
                  </a:lnTo>
                  <a:lnTo>
                    <a:pt x="9" y="17"/>
                  </a:lnTo>
                  <a:lnTo>
                    <a:pt x="10" y="19"/>
                  </a:lnTo>
                  <a:lnTo>
                    <a:pt x="10" y="20"/>
                  </a:lnTo>
                  <a:lnTo>
                    <a:pt x="12" y="63"/>
                  </a:lnTo>
                  <a:lnTo>
                    <a:pt x="12" y="65"/>
                  </a:lnTo>
                  <a:lnTo>
                    <a:pt x="12" y="69"/>
                  </a:lnTo>
                  <a:lnTo>
                    <a:pt x="12" y="70"/>
                  </a:lnTo>
                  <a:lnTo>
                    <a:pt x="12" y="71"/>
                  </a:lnTo>
                  <a:lnTo>
                    <a:pt x="12" y="72"/>
                  </a:lnTo>
                  <a:lnTo>
                    <a:pt x="11" y="73"/>
                  </a:lnTo>
                  <a:lnTo>
                    <a:pt x="11" y="74"/>
                  </a:lnTo>
                  <a:lnTo>
                    <a:pt x="10" y="74"/>
                  </a:lnTo>
                  <a:lnTo>
                    <a:pt x="9" y="75"/>
                  </a:lnTo>
                  <a:lnTo>
                    <a:pt x="8" y="75"/>
                  </a:lnTo>
                  <a:lnTo>
                    <a:pt x="6" y="76"/>
                  </a:lnTo>
                  <a:lnTo>
                    <a:pt x="5" y="76"/>
                  </a:lnTo>
                  <a:lnTo>
                    <a:pt x="4" y="76"/>
                  </a:lnTo>
                  <a:lnTo>
                    <a:pt x="2" y="76"/>
                  </a:lnTo>
                  <a:lnTo>
                    <a:pt x="5" y="81"/>
                  </a:lnTo>
                  <a:lnTo>
                    <a:pt x="60" y="79"/>
                  </a:lnTo>
                  <a:lnTo>
                    <a:pt x="65" y="59"/>
                  </a:lnTo>
                  <a:lnTo>
                    <a:pt x="62" y="56"/>
                  </a:lnTo>
                  <a:lnTo>
                    <a:pt x="60" y="59"/>
                  </a:lnTo>
                  <a:lnTo>
                    <a:pt x="60" y="61"/>
                  </a:lnTo>
                  <a:lnTo>
                    <a:pt x="58" y="63"/>
                  </a:lnTo>
                  <a:lnTo>
                    <a:pt x="57" y="65"/>
                  </a:lnTo>
                  <a:lnTo>
                    <a:pt x="56" y="67"/>
                  </a:lnTo>
                  <a:lnTo>
                    <a:pt x="54" y="69"/>
                  </a:lnTo>
                  <a:lnTo>
                    <a:pt x="53" y="71"/>
                  </a:lnTo>
                  <a:lnTo>
                    <a:pt x="51" y="72"/>
                  </a:lnTo>
                  <a:lnTo>
                    <a:pt x="49" y="73"/>
                  </a:lnTo>
                  <a:lnTo>
                    <a:pt x="48" y="74"/>
                  </a:lnTo>
                  <a:lnTo>
                    <a:pt x="47" y="74"/>
                  </a:lnTo>
                  <a:lnTo>
                    <a:pt x="44" y="75"/>
                  </a:lnTo>
                  <a:lnTo>
                    <a:pt x="42" y="75"/>
                  </a:lnTo>
                  <a:lnTo>
                    <a:pt x="40" y="76"/>
                  </a:lnTo>
                  <a:lnTo>
                    <a:pt x="38" y="76"/>
                  </a:lnTo>
                  <a:lnTo>
                    <a:pt x="33" y="76"/>
                  </a:lnTo>
                  <a:lnTo>
                    <a:pt x="31" y="76"/>
                  </a:lnTo>
                  <a:lnTo>
                    <a:pt x="30" y="76"/>
                  </a:lnTo>
                  <a:lnTo>
                    <a:pt x="28" y="75"/>
                  </a:lnTo>
                  <a:lnTo>
                    <a:pt x="27" y="75"/>
                  </a:lnTo>
                  <a:lnTo>
                    <a:pt x="26" y="74"/>
                  </a:lnTo>
                  <a:lnTo>
                    <a:pt x="25" y="74"/>
                  </a:lnTo>
                  <a:lnTo>
                    <a:pt x="24" y="74"/>
                  </a:lnTo>
                  <a:lnTo>
                    <a:pt x="24" y="73"/>
                  </a:lnTo>
                  <a:lnTo>
                    <a:pt x="23" y="72"/>
                  </a:lnTo>
                  <a:lnTo>
                    <a:pt x="23" y="71"/>
                  </a:lnTo>
                  <a:lnTo>
                    <a:pt x="23" y="70"/>
                  </a:lnTo>
                  <a:lnTo>
                    <a:pt x="22" y="69"/>
                  </a:lnTo>
                  <a:lnTo>
                    <a:pt x="22" y="67"/>
                  </a:lnTo>
                  <a:lnTo>
                    <a:pt x="22" y="41"/>
                  </a:lnTo>
                  <a:lnTo>
                    <a:pt x="25" y="41"/>
                  </a:lnTo>
                  <a:lnTo>
                    <a:pt x="27" y="41"/>
                  </a:lnTo>
                  <a:lnTo>
                    <a:pt x="28" y="41"/>
                  </a:lnTo>
                  <a:lnTo>
                    <a:pt x="30" y="41"/>
                  </a:lnTo>
                  <a:lnTo>
                    <a:pt x="32" y="41"/>
                  </a:lnTo>
                  <a:lnTo>
                    <a:pt x="33" y="41"/>
                  </a:lnTo>
                  <a:lnTo>
                    <a:pt x="35" y="41"/>
                  </a:lnTo>
                  <a:lnTo>
                    <a:pt x="37" y="42"/>
                  </a:lnTo>
                  <a:lnTo>
                    <a:pt x="38" y="42"/>
                  </a:lnTo>
                  <a:lnTo>
                    <a:pt x="38" y="43"/>
                  </a:lnTo>
                  <a:lnTo>
                    <a:pt x="40" y="44"/>
                  </a:lnTo>
                  <a:lnTo>
                    <a:pt x="41" y="45"/>
                  </a:lnTo>
                  <a:lnTo>
                    <a:pt x="42" y="46"/>
                  </a:lnTo>
                  <a:lnTo>
                    <a:pt x="43" y="47"/>
                  </a:lnTo>
                  <a:lnTo>
                    <a:pt x="44" y="49"/>
                  </a:lnTo>
                  <a:lnTo>
                    <a:pt x="44" y="51"/>
                  </a:lnTo>
                  <a:lnTo>
                    <a:pt x="45" y="53"/>
                  </a:lnTo>
                  <a:lnTo>
                    <a:pt x="48" y="53"/>
                  </a:lnTo>
                  <a:lnTo>
                    <a:pt x="45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8" name="Freeform 43"/>
            <p:cNvSpPr>
              <a:spLocks/>
            </p:cNvSpPr>
            <p:nvPr/>
          </p:nvSpPr>
          <p:spPr bwMode="auto">
            <a:xfrm>
              <a:off x="3990" y="1544"/>
              <a:ext cx="53" cy="82"/>
            </a:xfrm>
            <a:custGeom>
              <a:avLst/>
              <a:gdLst>
                <a:gd name="T0" fmla="*/ 45 w 53"/>
                <a:gd name="T1" fmla="*/ 4 h 82"/>
                <a:gd name="T2" fmla="*/ 39 w 53"/>
                <a:gd name="T3" fmla="*/ 5 h 82"/>
                <a:gd name="T4" fmla="*/ 37 w 53"/>
                <a:gd name="T5" fmla="*/ 4 h 82"/>
                <a:gd name="T6" fmla="*/ 34 w 53"/>
                <a:gd name="T7" fmla="*/ 3 h 82"/>
                <a:gd name="T8" fmla="*/ 31 w 53"/>
                <a:gd name="T9" fmla="*/ 2 h 82"/>
                <a:gd name="T10" fmla="*/ 29 w 53"/>
                <a:gd name="T11" fmla="*/ 0 h 82"/>
                <a:gd name="T12" fmla="*/ 22 w 53"/>
                <a:gd name="T13" fmla="*/ 0 h 82"/>
                <a:gd name="T14" fmla="*/ 14 w 53"/>
                <a:gd name="T15" fmla="*/ 3 h 82"/>
                <a:gd name="T16" fmla="*/ 9 w 53"/>
                <a:gd name="T17" fmla="*/ 8 h 82"/>
                <a:gd name="T18" fmla="*/ 5 w 53"/>
                <a:gd name="T19" fmla="*/ 16 h 82"/>
                <a:gd name="T20" fmla="*/ 5 w 53"/>
                <a:gd name="T21" fmla="*/ 29 h 82"/>
                <a:gd name="T22" fmla="*/ 16 w 53"/>
                <a:gd name="T23" fmla="*/ 40 h 82"/>
                <a:gd name="T24" fmla="*/ 31 w 53"/>
                <a:gd name="T25" fmla="*/ 47 h 82"/>
                <a:gd name="T26" fmla="*/ 42 w 53"/>
                <a:gd name="T27" fmla="*/ 56 h 82"/>
                <a:gd name="T28" fmla="*/ 44 w 53"/>
                <a:gd name="T29" fmla="*/ 67 h 82"/>
                <a:gd name="T30" fmla="*/ 41 w 53"/>
                <a:gd name="T31" fmla="*/ 73 h 82"/>
                <a:gd name="T32" fmla="*/ 37 w 53"/>
                <a:gd name="T33" fmla="*/ 76 h 82"/>
                <a:gd name="T34" fmla="*/ 30 w 53"/>
                <a:gd name="T35" fmla="*/ 77 h 82"/>
                <a:gd name="T36" fmla="*/ 23 w 53"/>
                <a:gd name="T37" fmla="*/ 75 h 82"/>
                <a:gd name="T38" fmla="*/ 17 w 53"/>
                <a:gd name="T39" fmla="*/ 73 h 82"/>
                <a:gd name="T40" fmla="*/ 11 w 53"/>
                <a:gd name="T41" fmla="*/ 67 h 82"/>
                <a:gd name="T42" fmla="*/ 5 w 53"/>
                <a:gd name="T43" fmla="*/ 60 h 82"/>
                <a:gd name="T44" fmla="*/ 4 w 53"/>
                <a:gd name="T45" fmla="*/ 79 h 82"/>
                <a:gd name="T46" fmla="*/ 8 w 53"/>
                <a:gd name="T47" fmla="*/ 77 h 82"/>
                <a:gd name="T48" fmla="*/ 11 w 53"/>
                <a:gd name="T49" fmla="*/ 76 h 82"/>
                <a:gd name="T50" fmla="*/ 16 w 53"/>
                <a:gd name="T51" fmla="*/ 77 h 82"/>
                <a:gd name="T52" fmla="*/ 20 w 53"/>
                <a:gd name="T53" fmla="*/ 79 h 82"/>
                <a:gd name="T54" fmla="*/ 24 w 53"/>
                <a:gd name="T55" fmla="*/ 80 h 82"/>
                <a:gd name="T56" fmla="*/ 30 w 53"/>
                <a:gd name="T57" fmla="*/ 81 h 82"/>
                <a:gd name="T58" fmla="*/ 38 w 53"/>
                <a:gd name="T59" fmla="*/ 80 h 82"/>
                <a:gd name="T60" fmla="*/ 45 w 53"/>
                <a:gd name="T61" fmla="*/ 75 h 82"/>
                <a:gd name="T62" fmla="*/ 49 w 53"/>
                <a:gd name="T63" fmla="*/ 69 h 82"/>
                <a:gd name="T64" fmla="*/ 51 w 53"/>
                <a:gd name="T65" fmla="*/ 59 h 82"/>
                <a:gd name="T66" fmla="*/ 50 w 53"/>
                <a:gd name="T67" fmla="*/ 48 h 82"/>
                <a:gd name="T68" fmla="*/ 45 w 53"/>
                <a:gd name="T69" fmla="*/ 42 h 82"/>
                <a:gd name="T70" fmla="*/ 36 w 53"/>
                <a:gd name="T71" fmla="*/ 37 h 82"/>
                <a:gd name="T72" fmla="*/ 27 w 53"/>
                <a:gd name="T73" fmla="*/ 33 h 82"/>
                <a:gd name="T74" fmla="*/ 19 w 53"/>
                <a:gd name="T75" fmla="*/ 30 h 82"/>
                <a:gd name="T76" fmla="*/ 15 w 53"/>
                <a:gd name="T77" fmla="*/ 26 h 82"/>
                <a:gd name="T78" fmla="*/ 13 w 53"/>
                <a:gd name="T79" fmla="*/ 21 h 82"/>
                <a:gd name="T80" fmla="*/ 13 w 53"/>
                <a:gd name="T81" fmla="*/ 15 h 82"/>
                <a:gd name="T82" fmla="*/ 15 w 53"/>
                <a:gd name="T83" fmla="*/ 10 h 82"/>
                <a:gd name="T84" fmla="*/ 19 w 53"/>
                <a:gd name="T85" fmla="*/ 7 h 82"/>
                <a:gd name="T86" fmla="*/ 24 w 53"/>
                <a:gd name="T87" fmla="*/ 6 h 82"/>
                <a:gd name="T88" fmla="*/ 30 w 53"/>
                <a:gd name="T89" fmla="*/ 6 h 82"/>
                <a:gd name="T90" fmla="*/ 37 w 53"/>
                <a:gd name="T91" fmla="*/ 8 h 82"/>
                <a:gd name="T92" fmla="*/ 44 w 53"/>
                <a:gd name="T93" fmla="*/ 15 h 82"/>
                <a:gd name="T94" fmla="*/ 48 w 53"/>
                <a:gd name="T95" fmla="*/ 21 h 8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3"/>
                <a:gd name="T145" fmla="*/ 0 h 82"/>
                <a:gd name="T146" fmla="*/ 53 w 53"/>
                <a:gd name="T147" fmla="*/ 82 h 8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3" h="82">
                  <a:moveTo>
                    <a:pt x="47" y="3"/>
                  </a:moveTo>
                  <a:lnTo>
                    <a:pt x="46" y="3"/>
                  </a:lnTo>
                  <a:lnTo>
                    <a:pt x="46" y="4"/>
                  </a:lnTo>
                  <a:lnTo>
                    <a:pt x="45" y="4"/>
                  </a:lnTo>
                  <a:lnTo>
                    <a:pt x="44" y="5"/>
                  </a:lnTo>
                  <a:lnTo>
                    <a:pt x="43" y="5"/>
                  </a:lnTo>
                  <a:lnTo>
                    <a:pt x="42" y="5"/>
                  </a:lnTo>
                  <a:lnTo>
                    <a:pt x="39" y="5"/>
                  </a:lnTo>
                  <a:lnTo>
                    <a:pt x="38" y="5"/>
                  </a:lnTo>
                  <a:lnTo>
                    <a:pt x="37" y="5"/>
                  </a:lnTo>
                  <a:lnTo>
                    <a:pt x="37" y="4"/>
                  </a:lnTo>
                  <a:lnTo>
                    <a:pt x="36" y="4"/>
                  </a:lnTo>
                  <a:lnTo>
                    <a:pt x="35" y="4"/>
                  </a:lnTo>
                  <a:lnTo>
                    <a:pt x="35" y="3"/>
                  </a:lnTo>
                  <a:lnTo>
                    <a:pt x="34" y="3"/>
                  </a:lnTo>
                  <a:lnTo>
                    <a:pt x="33" y="3"/>
                  </a:lnTo>
                  <a:lnTo>
                    <a:pt x="33" y="2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1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18" y="1"/>
                  </a:lnTo>
                  <a:lnTo>
                    <a:pt x="16" y="2"/>
                  </a:lnTo>
                  <a:lnTo>
                    <a:pt x="14" y="3"/>
                  </a:lnTo>
                  <a:lnTo>
                    <a:pt x="13" y="4"/>
                  </a:lnTo>
                  <a:lnTo>
                    <a:pt x="12" y="6"/>
                  </a:lnTo>
                  <a:lnTo>
                    <a:pt x="10" y="7"/>
                  </a:lnTo>
                  <a:lnTo>
                    <a:pt x="9" y="8"/>
                  </a:lnTo>
                  <a:lnTo>
                    <a:pt x="7" y="10"/>
                  </a:lnTo>
                  <a:lnTo>
                    <a:pt x="6" y="12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25"/>
                  </a:lnTo>
                  <a:lnTo>
                    <a:pt x="5" y="29"/>
                  </a:lnTo>
                  <a:lnTo>
                    <a:pt x="7" y="33"/>
                  </a:lnTo>
                  <a:lnTo>
                    <a:pt x="10" y="35"/>
                  </a:lnTo>
                  <a:lnTo>
                    <a:pt x="13" y="38"/>
                  </a:lnTo>
                  <a:lnTo>
                    <a:pt x="16" y="40"/>
                  </a:lnTo>
                  <a:lnTo>
                    <a:pt x="20" y="42"/>
                  </a:lnTo>
                  <a:lnTo>
                    <a:pt x="23" y="44"/>
                  </a:lnTo>
                  <a:lnTo>
                    <a:pt x="27" y="46"/>
                  </a:lnTo>
                  <a:lnTo>
                    <a:pt x="31" y="47"/>
                  </a:lnTo>
                  <a:lnTo>
                    <a:pt x="34" y="49"/>
                  </a:lnTo>
                  <a:lnTo>
                    <a:pt x="38" y="51"/>
                  </a:lnTo>
                  <a:lnTo>
                    <a:pt x="40" y="53"/>
                  </a:lnTo>
                  <a:lnTo>
                    <a:pt x="42" y="56"/>
                  </a:lnTo>
                  <a:lnTo>
                    <a:pt x="43" y="60"/>
                  </a:lnTo>
                  <a:lnTo>
                    <a:pt x="44" y="63"/>
                  </a:lnTo>
                  <a:lnTo>
                    <a:pt x="44" y="65"/>
                  </a:lnTo>
                  <a:lnTo>
                    <a:pt x="44" y="67"/>
                  </a:lnTo>
                  <a:lnTo>
                    <a:pt x="43" y="69"/>
                  </a:lnTo>
                  <a:lnTo>
                    <a:pt x="42" y="70"/>
                  </a:lnTo>
                  <a:lnTo>
                    <a:pt x="42" y="72"/>
                  </a:lnTo>
                  <a:lnTo>
                    <a:pt x="41" y="73"/>
                  </a:lnTo>
                  <a:lnTo>
                    <a:pt x="40" y="74"/>
                  </a:lnTo>
                  <a:lnTo>
                    <a:pt x="39" y="74"/>
                  </a:lnTo>
                  <a:lnTo>
                    <a:pt x="38" y="75"/>
                  </a:lnTo>
                  <a:lnTo>
                    <a:pt x="37" y="76"/>
                  </a:lnTo>
                  <a:lnTo>
                    <a:pt x="35" y="76"/>
                  </a:lnTo>
                  <a:lnTo>
                    <a:pt x="33" y="77"/>
                  </a:lnTo>
                  <a:lnTo>
                    <a:pt x="32" y="77"/>
                  </a:lnTo>
                  <a:lnTo>
                    <a:pt x="30" y="77"/>
                  </a:lnTo>
                  <a:lnTo>
                    <a:pt x="29" y="76"/>
                  </a:lnTo>
                  <a:lnTo>
                    <a:pt x="27" y="76"/>
                  </a:lnTo>
                  <a:lnTo>
                    <a:pt x="25" y="76"/>
                  </a:lnTo>
                  <a:lnTo>
                    <a:pt x="23" y="75"/>
                  </a:lnTo>
                  <a:lnTo>
                    <a:pt x="22" y="75"/>
                  </a:lnTo>
                  <a:lnTo>
                    <a:pt x="20" y="74"/>
                  </a:lnTo>
                  <a:lnTo>
                    <a:pt x="18" y="74"/>
                  </a:lnTo>
                  <a:lnTo>
                    <a:pt x="17" y="73"/>
                  </a:lnTo>
                  <a:lnTo>
                    <a:pt x="15" y="72"/>
                  </a:lnTo>
                  <a:lnTo>
                    <a:pt x="13" y="70"/>
                  </a:lnTo>
                  <a:lnTo>
                    <a:pt x="13" y="68"/>
                  </a:lnTo>
                  <a:lnTo>
                    <a:pt x="11" y="67"/>
                  </a:lnTo>
                  <a:lnTo>
                    <a:pt x="9" y="65"/>
                  </a:lnTo>
                  <a:lnTo>
                    <a:pt x="8" y="63"/>
                  </a:lnTo>
                  <a:lnTo>
                    <a:pt x="6" y="61"/>
                  </a:lnTo>
                  <a:lnTo>
                    <a:pt x="5" y="60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0" y="59"/>
                  </a:lnTo>
                  <a:lnTo>
                    <a:pt x="4" y="79"/>
                  </a:lnTo>
                  <a:lnTo>
                    <a:pt x="5" y="79"/>
                  </a:lnTo>
                  <a:lnTo>
                    <a:pt x="6" y="78"/>
                  </a:lnTo>
                  <a:lnTo>
                    <a:pt x="7" y="78"/>
                  </a:lnTo>
                  <a:lnTo>
                    <a:pt x="8" y="77"/>
                  </a:lnTo>
                  <a:lnTo>
                    <a:pt x="9" y="77"/>
                  </a:lnTo>
                  <a:lnTo>
                    <a:pt x="10" y="77"/>
                  </a:lnTo>
                  <a:lnTo>
                    <a:pt x="10" y="76"/>
                  </a:lnTo>
                  <a:lnTo>
                    <a:pt x="11" y="76"/>
                  </a:lnTo>
                  <a:lnTo>
                    <a:pt x="13" y="76"/>
                  </a:lnTo>
                  <a:lnTo>
                    <a:pt x="14" y="76"/>
                  </a:lnTo>
                  <a:lnTo>
                    <a:pt x="16" y="77"/>
                  </a:lnTo>
                  <a:lnTo>
                    <a:pt x="17" y="77"/>
                  </a:lnTo>
                  <a:lnTo>
                    <a:pt x="18" y="78"/>
                  </a:lnTo>
                  <a:lnTo>
                    <a:pt x="19" y="78"/>
                  </a:lnTo>
                  <a:lnTo>
                    <a:pt x="20" y="79"/>
                  </a:lnTo>
                  <a:lnTo>
                    <a:pt x="21" y="79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4" y="80"/>
                  </a:lnTo>
                  <a:lnTo>
                    <a:pt x="25" y="81"/>
                  </a:lnTo>
                  <a:lnTo>
                    <a:pt x="27" y="81"/>
                  </a:lnTo>
                  <a:lnTo>
                    <a:pt x="28" y="81"/>
                  </a:lnTo>
                  <a:lnTo>
                    <a:pt x="30" y="81"/>
                  </a:lnTo>
                  <a:lnTo>
                    <a:pt x="31" y="81"/>
                  </a:lnTo>
                  <a:lnTo>
                    <a:pt x="34" y="81"/>
                  </a:lnTo>
                  <a:lnTo>
                    <a:pt x="36" y="80"/>
                  </a:lnTo>
                  <a:lnTo>
                    <a:pt x="38" y="80"/>
                  </a:lnTo>
                  <a:lnTo>
                    <a:pt x="39" y="79"/>
                  </a:lnTo>
                  <a:lnTo>
                    <a:pt x="41" y="78"/>
                  </a:lnTo>
                  <a:lnTo>
                    <a:pt x="43" y="77"/>
                  </a:lnTo>
                  <a:lnTo>
                    <a:pt x="45" y="75"/>
                  </a:lnTo>
                  <a:lnTo>
                    <a:pt x="47" y="74"/>
                  </a:lnTo>
                  <a:lnTo>
                    <a:pt x="48" y="73"/>
                  </a:lnTo>
                  <a:lnTo>
                    <a:pt x="48" y="71"/>
                  </a:lnTo>
                  <a:lnTo>
                    <a:pt x="49" y="69"/>
                  </a:lnTo>
                  <a:lnTo>
                    <a:pt x="50" y="66"/>
                  </a:lnTo>
                  <a:lnTo>
                    <a:pt x="51" y="64"/>
                  </a:lnTo>
                  <a:lnTo>
                    <a:pt x="51" y="61"/>
                  </a:lnTo>
                  <a:lnTo>
                    <a:pt x="51" y="59"/>
                  </a:lnTo>
                  <a:lnTo>
                    <a:pt x="52" y="56"/>
                  </a:lnTo>
                  <a:lnTo>
                    <a:pt x="51" y="53"/>
                  </a:lnTo>
                  <a:lnTo>
                    <a:pt x="51" y="51"/>
                  </a:lnTo>
                  <a:lnTo>
                    <a:pt x="50" y="48"/>
                  </a:lnTo>
                  <a:lnTo>
                    <a:pt x="49" y="47"/>
                  </a:lnTo>
                  <a:lnTo>
                    <a:pt x="48" y="45"/>
                  </a:lnTo>
                  <a:lnTo>
                    <a:pt x="47" y="44"/>
                  </a:lnTo>
                  <a:lnTo>
                    <a:pt x="45" y="42"/>
                  </a:lnTo>
                  <a:lnTo>
                    <a:pt x="42" y="41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6" y="37"/>
                  </a:lnTo>
                  <a:lnTo>
                    <a:pt x="34" y="36"/>
                  </a:lnTo>
                  <a:lnTo>
                    <a:pt x="31" y="35"/>
                  </a:lnTo>
                  <a:lnTo>
                    <a:pt x="29" y="34"/>
                  </a:lnTo>
                  <a:lnTo>
                    <a:pt x="27" y="33"/>
                  </a:lnTo>
                  <a:lnTo>
                    <a:pt x="25" y="33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19" y="30"/>
                  </a:lnTo>
                  <a:lnTo>
                    <a:pt x="18" y="29"/>
                  </a:lnTo>
                  <a:lnTo>
                    <a:pt x="17" y="28"/>
                  </a:lnTo>
                  <a:lnTo>
                    <a:pt x="16" y="27"/>
                  </a:lnTo>
                  <a:lnTo>
                    <a:pt x="15" y="26"/>
                  </a:lnTo>
                  <a:lnTo>
                    <a:pt x="14" y="25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3" y="21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16"/>
                  </a:lnTo>
                  <a:lnTo>
                    <a:pt x="13" y="15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4" y="11"/>
                  </a:lnTo>
                  <a:lnTo>
                    <a:pt x="15" y="10"/>
                  </a:lnTo>
                  <a:lnTo>
                    <a:pt x="16" y="9"/>
                  </a:lnTo>
                  <a:lnTo>
                    <a:pt x="17" y="8"/>
                  </a:lnTo>
                  <a:lnTo>
                    <a:pt x="18" y="7"/>
                  </a:lnTo>
                  <a:lnTo>
                    <a:pt x="19" y="7"/>
                  </a:lnTo>
                  <a:lnTo>
                    <a:pt x="20" y="7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9" y="6"/>
                  </a:lnTo>
                  <a:lnTo>
                    <a:pt x="30" y="6"/>
                  </a:lnTo>
                  <a:lnTo>
                    <a:pt x="32" y="7"/>
                  </a:lnTo>
                  <a:lnTo>
                    <a:pt x="34" y="7"/>
                  </a:lnTo>
                  <a:lnTo>
                    <a:pt x="35" y="7"/>
                  </a:lnTo>
                  <a:lnTo>
                    <a:pt x="37" y="8"/>
                  </a:lnTo>
                  <a:lnTo>
                    <a:pt x="39" y="10"/>
                  </a:lnTo>
                  <a:lnTo>
                    <a:pt x="39" y="11"/>
                  </a:lnTo>
                  <a:lnTo>
                    <a:pt x="41" y="12"/>
                  </a:lnTo>
                  <a:lnTo>
                    <a:pt x="44" y="15"/>
                  </a:lnTo>
                  <a:lnTo>
                    <a:pt x="45" y="17"/>
                  </a:lnTo>
                  <a:lnTo>
                    <a:pt x="46" y="19"/>
                  </a:lnTo>
                  <a:lnTo>
                    <a:pt x="47" y="20"/>
                  </a:lnTo>
                  <a:lnTo>
                    <a:pt x="48" y="21"/>
                  </a:lnTo>
                  <a:lnTo>
                    <a:pt x="49" y="23"/>
                  </a:lnTo>
                  <a:lnTo>
                    <a:pt x="51" y="23"/>
                  </a:lnTo>
                  <a:lnTo>
                    <a:pt x="47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9" name="Freeform 44"/>
            <p:cNvSpPr>
              <a:spLocks/>
            </p:cNvSpPr>
            <p:nvPr/>
          </p:nvSpPr>
          <p:spPr bwMode="auto">
            <a:xfrm>
              <a:off x="4089" y="1564"/>
              <a:ext cx="70" cy="80"/>
            </a:xfrm>
            <a:custGeom>
              <a:avLst/>
              <a:gdLst>
                <a:gd name="T0" fmla="*/ 66 w 70"/>
                <a:gd name="T1" fmla="*/ 55 h 80"/>
                <a:gd name="T2" fmla="*/ 66 w 70"/>
                <a:gd name="T3" fmla="*/ 53 h 80"/>
                <a:gd name="T4" fmla="*/ 67 w 70"/>
                <a:gd name="T5" fmla="*/ 51 h 80"/>
                <a:gd name="T6" fmla="*/ 67 w 70"/>
                <a:gd name="T7" fmla="*/ 48 h 80"/>
                <a:gd name="T8" fmla="*/ 68 w 70"/>
                <a:gd name="T9" fmla="*/ 44 h 80"/>
                <a:gd name="T10" fmla="*/ 69 w 70"/>
                <a:gd name="T11" fmla="*/ 37 h 80"/>
                <a:gd name="T12" fmla="*/ 69 w 70"/>
                <a:gd name="T13" fmla="*/ 30 h 80"/>
                <a:gd name="T14" fmla="*/ 67 w 70"/>
                <a:gd name="T15" fmla="*/ 23 h 80"/>
                <a:gd name="T16" fmla="*/ 64 w 70"/>
                <a:gd name="T17" fmla="*/ 17 h 80"/>
                <a:gd name="T18" fmla="*/ 61 w 70"/>
                <a:gd name="T19" fmla="*/ 11 h 80"/>
                <a:gd name="T20" fmla="*/ 55 w 70"/>
                <a:gd name="T21" fmla="*/ 7 h 80"/>
                <a:gd name="T22" fmla="*/ 49 w 70"/>
                <a:gd name="T23" fmla="*/ 3 h 80"/>
                <a:gd name="T24" fmla="*/ 40 w 70"/>
                <a:gd name="T25" fmla="*/ 1 h 80"/>
                <a:gd name="T26" fmla="*/ 33 w 70"/>
                <a:gd name="T27" fmla="*/ 0 h 80"/>
                <a:gd name="T28" fmla="*/ 27 w 70"/>
                <a:gd name="T29" fmla="*/ 1 h 80"/>
                <a:gd name="T30" fmla="*/ 20 w 70"/>
                <a:gd name="T31" fmla="*/ 4 h 80"/>
                <a:gd name="T32" fmla="*/ 15 w 70"/>
                <a:gd name="T33" fmla="*/ 8 h 80"/>
                <a:gd name="T34" fmla="*/ 10 w 70"/>
                <a:gd name="T35" fmla="*/ 14 h 80"/>
                <a:gd name="T36" fmla="*/ 6 w 70"/>
                <a:gd name="T37" fmla="*/ 20 h 80"/>
                <a:gd name="T38" fmla="*/ 3 w 70"/>
                <a:gd name="T39" fmla="*/ 26 h 80"/>
                <a:gd name="T40" fmla="*/ 1 w 70"/>
                <a:gd name="T41" fmla="*/ 33 h 80"/>
                <a:gd name="T42" fmla="*/ 0 w 70"/>
                <a:gd name="T43" fmla="*/ 41 h 80"/>
                <a:gd name="T44" fmla="*/ 1 w 70"/>
                <a:gd name="T45" fmla="*/ 48 h 80"/>
                <a:gd name="T46" fmla="*/ 3 w 70"/>
                <a:gd name="T47" fmla="*/ 56 h 80"/>
                <a:gd name="T48" fmla="*/ 6 w 70"/>
                <a:gd name="T49" fmla="*/ 62 h 80"/>
                <a:gd name="T50" fmla="*/ 9 w 70"/>
                <a:gd name="T51" fmla="*/ 69 h 80"/>
                <a:gd name="T52" fmla="*/ 15 w 70"/>
                <a:gd name="T53" fmla="*/ 73 h 80"/>
                <a:gd name="T54" fmla="*/ 21 w 70"/>
                <a:gd name="T55" fmla="*/ 77 h 80"/>
                <a:gd name="T56" fmla="*/ 28 w 70"/>
                <a:gd name="T57" fmla="*/ 79 h 80"/>
                <a:gd name="T58" fmla="*/ 34 w 70"/>
                <a:gd name="T59" fmla="*/ 79 h 80"/>
                <a:gd name="T60" fmla="*/ 40 w 70"/>
                <a:gd name="T61" fmla="*/ 78 h 80"/>
                <a:gd name="T62" fmla="*/ 46 w 70"/>
                <a:gd name="T63" fmla="*/ 76 h 80"/>
                <a:gd name="T64" fmla="*/ 51 w 70"/>
                <a:gd name="T65" fmla="*/ 73 h 80"/>
                <a:gd name="T66" fmla="*/ 55 w 70"/>
                <a:gd name="T67" fmla="*/ 70 h 80"/>
                <a:gd name="T68" fmla="*/ 60 w 70"/>
                <a:gd name="T69" fmla="*/ 65 h 80"/>
                <a:gd name="T70" fmla="*/ 63 w 70"/>
                <a:gd name="T71" fmla="*/ 60 h 8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70"/>
                <a:gd name="T109" fmla="*/ 0 h 80"/>
                <a:gd name="T110" fmla="*/ 70 w 70"/>
                <a:gd name="T111" fmla="*/ 80 h 8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70" h="80">
                  <a:moveTo>
                    <a:pt x="64" y="58"/>
                  </a:moveTo>
                  <a:lnTo>
                    <a:pt x="66" y="55"/>
                  </a:lnTo>
                  <a:lnTo>
                    <a:pt x="66" y="54"/>
                  </a:lnTo>
                  <a:lnTo>
                    <a:pt x="66" y="53"/>
                  </a:lnTo>
                  <a:lnTo>
                    <a:pt x="67" y="52"/>
                  </a:lnTo>
                  <a:lnTo>
                    <a:pt x="67" y="51"/>
                  </a:lnTo>
                  <a:lnTo>
                    <a:pt x="67" y="50"/>
                  </a:lnTo>
                  <a:lnTo>
                    <a:pt x="67" y="48"/>
                  </a:lnTo>
                  <a:lnTo>
                    <a:pt x="67" y="47"/>
                  </a:lnTo>
                  <a:lnTo>
                    <a:pt x="68" y="44"/>
                  </a:lnTo>
                  <a:lnTo>
                    <a:pt x="68" y="41"/>
                  </a:lnTo>
                  <a:lnTo>
                    <a:pt x="69" y="37"/>
                  </a:lnTo>
                  <a:lnTo>
                    <a:pt x="69" y="33"/>
                  </a:lnTo>
                  <a:lnTo>
                    <a:pt x="69" y="30"/>
                  </a:lnTo>
                  <a:lnTo>
                    <a:pt x="68" y="26"/>
                  </a:lnTo>
                  <a:lnTo>
                    <a:pt x="67" y="23"/>
                  </a:lnTo>
                  <a:lnTo>
                    <a:pt x="66" y="20"/>
                  </a:lnTo>
                  <a:lnTo>
                    <a:pt x="64" y="17"/>
                  </a:lnTo>
                  <a:lnTo>
                    <a:pt x="63" y="14"/>
                  </a:lnTo>
                  <a:lnTo>
                    <a:pt x="61" y="11"/>
                  </a:lnTo>
                  <a:lnTo>
                    <a:pt x="58" y="8"/>
                  </a:lnTo>
                  <a:lnTo>
                    <a:pt x="55" y="7"/>
                  </a:lnTo>
                  <a:lnTo>
                    <a:pt x="52" y="5"/>
                  </a:lnTo>
                  <a:lnTo>
                    <a:pt x="49" y="3"/>
                  </a:lnTo>
                  <a:lnTo>
                    <a:pt x="44" y="2"/>
                  </a:lnTo>
                  <a:lnTo>
                    <a:pt x="40" y="1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7" y="1"/>
                  </a:lnTo>
                  <a:lnTo>
                    <a:pt x="24" y="3"/>
                  </a:lnTo>
                  <a:lnTo>
                    <a:pt x="20" y="4"/>
                  </a:lnTo>
                  <a:lnTo>
                    <a:pt x="17" y="7"/>
                  </a:lnTo>
                  <a:lnTo>
                    <a:pt x="15" y="8"/>
                  </a:lnTo>
                  <a:lnTo>
                    <a:pt x="12" y="11"/>
                  </a:lnTo>
                  <a:lnTo>
                    <a:pt x="10" y="14"/>
                  </a:lnTo>
                  <a:lnTo>
                    <a:pt x="7" y="17"/>
                  </a:lnTo>
                  <a:lnTo>
                    <a:pt x="6" y="20"/>
                  </a:lnTo>
                  <a:lnTo>
                    <a:pt x="5" y="23"/>
                  </a:lnTo>
                  <a:lnTo>
                    <a:pt x="3" y="26"/>
                  </a:lnTo>
                  <a:lnTo>
                    <a:pt x="2" y="30"/>
                  </a:lnTo>
                  <a:lnTo>
                    <a:pt x="1" y="33"/>
                  </a:lnTo>
                  <a:lnTo>
                    <a:pt x="1" y="37"/>
                  </a:lnTo>
                  <a:lnTo>
                    <a:pt x="0" y="41"/>
                  </a:lnTo>
                  <a:lnTo>
                    <a:pt x="0" y="45"/>
                  </a:lnTo>
                  <a:lnTo>
                    <a:pt x="1" y="48"/>
                  </a:lnTo>
                  <a:lnTo>
                    <a:pt x="2" y="52"/>
                  </a:lnTo>
                  <a:lnTo>
                    <a:pt x="3" y="56"/>
                  </a:lnTo>
                  <a:lnTo>
                    <a:pt x="4" y="59"/>
                  </a:lnTo>
                  <a:lnTo>
                    <a:pt x="6" y="62"/>
                  </a:lnTo>
                  <a:lnTo>
                    <a:pt x="7" y="66"/>
                  </a:lnTo>
                  <a:lnTo>
                    <a:pt x="9" y="69"/>
                  </a:lnTo>
                  <a:lnTo>
                    <a:pt x="12" y="71"/>
                  </a:lnTo>
                  <a:lnTo>
                    <a:pt x="15" y="73"/>
                  </a:lnTo>
                  <a:lnTo>
                    <a:pt x="17" y="75"/>
                  </a:lnTo>
                  <a:lnTo>
                    <a:pt x="21" y="77"/>
                  </a:lnTo>
                  <a:lnTo>
                    <a:pt x="24" y="78"/>
                  </a:lnTo>
                  <a:lnTo>
                    <a:pt x="28" y="79"/>
                  </a:lnTo>
                  <a:lnTo>
                    <a:pt x="31" y="79"/>
                  </a:lnTo>
                  <a:lnTo>
                    <a:pt x="34" y="79"/>
                  </a:lnTo>
                  <a:lnTo>
                    <a:pt x="37" y="79"/>
                  </a:lnTo>
                  <a:lnTo>
                    <a:pt x="40" y="78"/>
                  </a:lnTo>
                  <a:lnTo>
                    <a:pt x="43" y="78"/>
                  </a:lnTo>
                  <a:lnTo>
                    <a:pt x="46" y="76"/>
                  </a:lnTo>
                  <a:lnTo>
                    <a:pt x="48" y="75"/>
                  </a:lnTo>
                  <a:lnTo>
                    <a:pt x="51" y="73"/>
                  </a:lnTo>
                  <a:lnTo>
                    <a:pt x="53" y="72"/>
                  </a:lnTo>
                  <a:lnTo>
                    <a:pt x="55" y="70"/>
                  </a:lnTo>
                  <a:lnTo>
                    <a:pt x="58" y="68"/>
                  </a:lnTo>
                  <a:lnTo>
                    <a:pt x="60" y="65"/>
                  </a:lnTo>
                  <a:lnTo>
                    <a:pt x="62" y="63"/>
                  </a:lnTo>
                  <a:lnTo>
                    <a:pt x="63" y="60"/>
                  </a:lnTo>
                  <a:lnTo>
                    <a:pt x="64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0" name="Freeform 45"/>
            <p:cNvSpPr>
              <a:spLocks/>
            </p:cNvSpPr>
            <p:nvPr/>
          </p:nvSpPr>
          <p:spPr bwMode="auto">
            <a:xfrm>
              <a:off x="4517" y="2024"/>
              <a:ext cx="91" cy="77"/>
            </a:xfrm>
            <a:custGeom>
              <a:avLst/>
              <a:gdLst>
                <a:gd name="T0" fmla="*/ 27 w 91"/>
                <a:gd name="T1" fmla="*/ 19 h 77"/>
                <a:gd name="T2" fmla="*/ 25 w 91"/>
                <a:gd name="T3" fmla="*/ 18 h 77"/>
                <a:gd name="T4" fmla="*/ 19 w 91"/>
                <a:gd name="T5" fmla="*/ 18 h 77"/>
                <a:gd name="T6" fmla="*/ 17 w 91"/>
                <a:gd name="T7" fmla="*/ 17 h 77"/>
                <a:gd name="T8" fmla="*/ 15 w 91"/>
                <a:gd name="T9" fmla="*/ 18 h 77"/>
                <a:gd name="T10" fmla="*/ 13 w 91"/>
                <a:gd name="T11" fmla="*/ 18 h 77"/>
                <a:gd name="T12" fmla="*/ 12 w 91"/>
                <a:gd name="T13" fmla="*/ 19 h 77"/>
                <a:gd name="T14" fmla="*/ 10 w 91"/>
                <a:gd name="T15" fmla="*/ 19 h 77"/>
                <a:gd name="T16" fmla="*/ 9 w 91"/>
                <a:gd name="T17" fmla="*/ 20 h 77"/>
                <a:gd name="T18" fmla="*/ 8 w 91"/>
                <a:gd name="T19" fmla="*/ 21 h 77"/>
                <a:gd name="T20" fmla="*/ 8 w 91"/>
                <a:gd name="T21" fmla="*/ 23 h 77"/>
                <a:gd name="T22" fmla="*/ 8 w 91"/>
                <a:gd name="T23" fmla="*/ 25 h 77"/>
                <a:gd name="T24" fmla="*/ 9 w 91"/>
                <a:gd name="T25" fmla="*/ 27 h 77"/>
                <a:gd name="T26" fmla="*/ 10 w 91"/>
                <a:gd name="T27" fmla="*/ 29 h 77"/>
                <a:gd name="T28" fmla="*/ 0 w 91"/>
                <a:gd name="T29" fmla="*/ 3 h 77"/>
                <a:gd name="T30" fmla="*/ 3 w 91"/>
                <a:gd name="T31" fmla="*/ 3 h 77"/>
                <a:gd name="T32" fmla="*/ 5 w 91"/>
                <a:gd name="T33" fmla="*/ 6 h 77"/>
                <a:gd name="T34" fmla="*/ 7 w 91"/>
                <a:gd name="T35" fmla="*/ 7 h 77"/>
                <a:gd name="T36" fmla="*/ 9 w 91"/>
                <a:gd name="T37" fmla="*/ 9 h 77"/>
                <a:gd name="T38" fmla="*/ 12 w 91"/>
                <a:gd name="T39" fmla="*/ 10 h 77"/>
                <a:gd name="T40" fmla="*/ 15 w 91"/>
                <a:gd name="T41" fmla="*/ 11 h 77"/>
                <a:gd name="T42" fmla="*/ 20 w 91"/>
                <a:gd name="T43" fmla="*/ 12 h 77"/>
                <a:gd name="T44" fmla="*/ 23 w 91"/>
                <a:gd name="T45" fmla="*/ 13 h 77"/>
                <a:gd name="T46" fmla="*/ 90 w 91"/>
                <a:gd name="T47" fmla="*/ 26 h 77"/>
                <a:gd name="T48" fmla="*/ 36 w 91"/>
                <a:gd name="T49" fmla="*/ 59 h 77"/>
                <a:gd name="T50" fmla="*/ 34 w 91"/>
                <a:gd name="T51" fmla="*/ 60 h 77"/>
                <a:gd name="T52" fmla="*/ 31 w 91"/>
                <a:gd name="T53" fmla="*/ 62 h 77"/>
                <a:gd name="T54" fmla="*/ 29 w 91"/>
                <a:gd name="T55" fmla="*/ 64 h 77"/>
                <a:gd name="T56" fmla="*/ 27 w 91"/>
                <a:gd name="T57" fmla="*/ 65 h 77"/>
                <a:gd name="T58" fmla="*/ 25 w 91"/>
                <a:gd name="T59" fmla="*/ 68 h 77"/>
                <a:gd name="T60" fmla="*/ 23 w 91"/>
                <a:gd name="T61" fmla="*/ 69 h 77"/>
                <a:gd name="T62" fmla="*/ 22 w 91"/>
                <a:gd name="T63" fmla="*/ 70 h 77"/>
                <a:gd name="T64" fmla="*/ 21 w 91"/>
                <a:gd name="T65" fmla="*/ 71 h 77"/>
                <a:gd name="T66" fmla="*/ 21 w 91"/>
                <a:gd name="T67" fmla="*/ 73 h 77"/>
                <a:gd name="T68" fmla="*/ 21 w 91"/>
                <a:gd name="T69" fmla="*/ 76 h 77"/>
                <a:gd name="T70" fmla="*/ 10 w 91"/>
                <a:gd name="T71" fmla="*/ 46 h 77"/>
                <a:gd name="T72" fmla="*/ 13 w 91"/>
                <a:gd name="T73" fmla="*/ 47 h 77"/>
                <a:gd name="T74" fmla="*/ 15 w 91"/>
                <a:gd name="T75" fmla="*/ 49 h 77"/>
                <a:gd name="T76" fmla="*/ 15 w 91"/>
                <a:gd name="T77" fmla="*/ 51 h 77"/>
                <a:gd name="T78" fmla="*/ 16 w 91"/>
                <a:gd name="T79" fmla="*/ 53 h 77"/>
                <a:gd name="T80" fmla="*/ 17 w 91"/>
                <a:gd name="T81" fmla="*/ 54 h 77"/>
                <a:gd name="T82" fmla="*/ 19 w 91"/>
                <a:gd name="T83" fmla="*/ 54 h 77"/>
                <a:gd name="T84" fmla="*/ 21 w 91"/>
                <a:gd name="T85" fmla="*/ 54 h 77"/>
                <a:gd name="T86" fmla="*/ 23 w 91"/>
                <a:gd name="T87" fmla="*/ 54 h 77"/>
                <a:gd name="T88" fmla="*/ 24 w 91"/>
                <a:gd name="T89" fmla="*/ 53 h 77"/>
                <a:gd name="T90" fmla="*/ 26 w 91"/>
                <a:gd name="T91" fmla="*/ 53 h 77"/>
                <a:gd name="T92" fmla="*/ 28 w 91"/>
                <a:gd name="T93" fmla="*/ 51 h 77"/>
                <a:gd name="T94" fmla="*/ 33 w 91"/>
                <a:gd name="T95" fmla="*/ 19 h 7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1"/>
                <a:gd name="T145" fmla="*/ 0 h 77"/>
                <a:gd name="T146" fmla="*/ 91 w 91"/>
                <a:gd name="T147" fmla="*/ 77 h 7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1" h="77">
                  <a:moveTo>
                    <a:pt x="33" y="19"/>
                  </a:moveTo>
                  <a:lnTo>
                    <a:pt x="27" y="19"/>
                  </a:lnTo>
                  <a:lnTo>
                    <a:pt x="26" y="18"/>
                  </a:lnTo>
                  <a:lnTo>
                    <a:pt x="25" y="18"/>
                  </a:lnTo>
                  <a:lnTo>
                    <a:pt x="23" y="18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7" y="17"/>
                  </a:lnTo>
                  <a:lnTo>
                    <a:pt x="16" y="18"/>
                  </a:lnTo>
                  <a:lnTo>
                    <a:pt x="15" y="18"/>
                  </a:lnTo>
                  <a:lnTo>
                    <a:pt x="14" y="18"/>
                  </a:lnTo>
                  <a:lnTo>
                    <a:pt x="13" y="18"/>
                  </a:lnTo>
                  <a:lnTo>
                    <a:pt x="13" y="19"/>
                  </a:lnTo>
                  <a:lnTo>
                    <a:pt x="12" y="19"/>
                  </a:lnTo>
                  <a:lnTo>
                    <a:pt x="11" y="19"/>
                  </a:lnTo>
                  <a:lnTo>
                    <a:pt x="10" y="19"/>
                  </a:lnTo>
                  <a:lnTo>
                    <a:pt x="9" y="19"/>
                  </a:lnTo>
                  <a:lnTo>
                    <a:pt x="9" y="20"/>
                  </a:lnTo>
                  <a:lnTo>
                    <a:pt x="8" y="20"/>
                  </a:lnTo>
                  <a:lnTo>
                    <a:pt x="8" y="21"/>
                  </a:lnTo>
                  <a:lnTo>
                    <a:pt x="8" y="22"/>
                  </a:lnTo>
                  <a:lnTo>
                    <a:pt x="8" y="23"/>
                  </a:lnTo>
                  <a:lnTo>
                    <a:pt x="8" y="24"/>
                  </a:lnTo>
                  <a:lnTo>
                    <a:pt x="8" y="25"/>
                  </a:lnTo>
                  <a:lnTo>
                    <a:pt x="9" y="26"/>
                  </a:lnTo>
                  <a:lnTo>
                    <a:pt x="9" y="27"/>
                  </a:lnTo>
                  <a:lnTo>
                    <a:pt x="9" y="28"/>
                  </a:lnTo>
                  <a:lnTo>
                    <a:pt x="10" y="29"/>
                  </a:lnTo>
                  <a:lnTo>
                    <a:pt x="5" y="29"/>
                  </a:lnTo>
                  <a:lnTo>
                    <a:pt x="0" y="3"/>
                  </a:lnTo>
                  <a:lnTo>
                    <a:pt x="3" y="0"/>
                  </a:lnTo>
                  <a:lnTo>
                    <a:pt x="3" y="3"/>
                  </a:lnTo>
                  <a:lnTo>
                    <a:pt x="4" y="4"/>
                  </a:lnTo>
                  <a:lnTo>
                    <a:pt x="5" y="6"/>
                  </a:lnTo>
                  <a:lnTo>
                    <a:pt x="6" y="6"/>
                  </a:lnTo>
                  <a:lnTo>
                    <a:pt x="7" y="7"/>
                  </a:lnTo>
                  <a:lnTo>
                    <a:pt x="8" y="8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2" y="10"/>
                  </a:lnTo>
                  <a:lnTo>
                    <a:pt x="14" y="11"/>
                  </a:lnTo>
                  <a:lnTo>
                    <a:pt x="15" y="11"/>
                  </a:lnTo>
                  <a:lnTo>
                    <a:pt x="19" y="12"/>
                  </a:lnTo>
                  <a:lnTo>
                    <a:pt x="20" y="12"/>
                  </a:lnTo>
                  <a:lnTo>
                    <a:pt x="22" y="13"/>
                  </a:lnTo>
                  <a:lnTo>
                    <a:pt x="23" y="13"/>
                  </a:lnTo>
                  <a:lnTo>
                    <a:pt x="84" y="19"/>
                  </a:lnTo>
                  <a:lnTo>
                    <a:pt x="90" y="26"/>
                  </a:lnTo>
                  <a:lnTo>
                    <a:pt x="36" y="58"/>
                  </a:lnTo>
                  <a:lnTo>
                    <a:pt x="36" y="59"/>
                  </a:lnTo>
                  <a:lnTo>
                    <a:pt x="35" y="60"/>
                  </a:lnTo>
                  <a:lnTo>
                    <a:pt x="34" y="60"/>
                  </a:lnTo>
                  <a:lnTo>
                    <a:pt x="32" y="62"/>
                  </a:lnTo>
                  <a:lnTo>
                    <a:pt x="31" y="62"/>
                  </a:lnTo>
                  <a:lnTo>
                    <a:pt x="30" y="63"/>
                  </a:lnTo>
                  <a:lnTo>
                    <a:pt x="29" y="64"/>
                  </a:lnTo>
                  <a:lnTo>
                    <a:pt x="28" y="65"/>
                  </a:lnTo>
                  <a:lnTo>
                    <a:pt x="27" y="65"/>
                  </a:lnTo>
                  <a:lnTo>
                    <a:pt x="26" y="66"/>
                  </a:lnTo>
                  <a:lnTo>
                    <a:pt x="25" y="68"/>
                  </a:lnTo>
                  <a:lnTo>
                    <a:pt x="24" y="68"/>
                  </a:lnTo>
                  <a:lnTo>
                    <a:pt x="23" y="69"/>
                  </a:lnTo>
                  <a:lnTo>
                    <a:pt x="23" y="70"/>
                  </a:lnTo>
                  <a:lnTo>
                    <a:pt x="22" y="70"/>
                  </a:lnTo>
                  <a:lnTo>
                    <a:pt x="22" y="71"/>
                  </a:lnTo>
                  <a:lnTo>
                    <a:pt x="21" y="71"/>
                  </a:lnTo>
                  <a:lnTo>
                    <a:pt x="21" y="72"/>
                  </a:lnTo>
                  <a:lnTo>
                    <a:pt x="21" y="73"/>
                  </a:lnTo>
                  <a:lnTo>
                    <a:pt x="21" y="74"/>
                  </a:lnTo>
                  <a:lnTo>
                    <a:pt x="21" y="76"/>
                  </a:lnTo>
                  <a:lnTo>
                    <a:pt x="18" y="76"/>
                  </a:lnTo>
                  <a:lnTo>
                    <a:pt x="10" y="46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4" y="49"/>
                  </a:lnTo>
                  <a:lnTo>
                    <a:pt x="15" y="49"/>
                  </a:lnTo>
                  <a:lnTo>
                    <a:pt x="15" y="50"/>
                  </a:lnTo>
                  <a:lnTo>
                    <a:pt x="15" y="51"/>
                  </a:lnTo>
                  <a:lnTo>
                    <a:pt x="16" y="52"/>
                  </a:lnTo>
                  <a:lnTo>
                    <a:pt x="16" y="53"/>
                  </a:lnTo>
                  <a:lnTo>
                    <a:pt x="17" y="53"/>
                  </a:lnTo>
                  <a:lnTo>
                    <a:pt x="17" y="54"/>
                  </a:lnTo>
                  <a:lnTo>
                    <a:pt x="18" y="54"/>
                  </a:lnTo>
                  <a:lnTo>
                    <a:pt x="19" y="54"/>
                  </a:lnTo>
                  <a:lnTo>
                    <a:pt x="20" y="54"/>
                  </a:lnTo>
                  <a:lnTo>
                    <a:pt x="21" y="54"/>
                  </a:lnTo>
                  <a:lnTo>
                    <a:pt x="23" y="54"/>
                  </a:lnTo>
                  <a:lnTo>
                    <a:pt x="24" y="54"/>
                  </a:lnTo>
                  <a:lnTo>
                    <a:pt x="24" y="53"/>
                  </a:lnTo>
                  <a:lnTo>
                    <a:pt x="25" y="53"/>
                  </a:lnTo>
                  <a:lnTo>
                    <a:pt x="26" y="53"/>
                  </a:lnTo>
                  <a:lnTo>
                    <a:pt x="27" y="52"/>
                  </a:lnTo>
                  <a:lnTo>
                    <a:pt x="28" y="51"/>
                  </a:lnTo>
                  <a:lnTo>
                    <a:pt x="38" y="44"/>
                  </a:lnTo>
                  <a:lnTo>
                    <a:pt x="33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1" name="Freeform 46"/>
            <p:cNvSpPr>
              <a:spLocks/>
            </p:cNvSpPr>
            <p:nvPr/>
          </p:nvSpPr>
          <p:spPr bwMode="auto">
            <a:xfrm>
              <a:off x="4558" y="2044"/>
              <a:ext cx="33" cy="19"/>
            </a:xfrm>
            <a:custGeom>
              <a:avLst/>
              <a:gdLst>
                <a:gd name="T0" fmla="*/ 4 w 33"/>
                <a:gd name="T1" fmla="*/ 18 h 19"/>
                <a:gd name="T2" fmla="*/ 32 w 33"/>
                <a:gd name="T3" fmla="*/ 4 h 19"/>
                <a:gd name="T4" fmla="*/ 0 w 33"/>
                <a:gd name="T5" fmla="*/ 0 h 19"/>
                <a:gd name="T6" fmla="*/ 4 w 33"/>
                <a:gd name="T7" fmla="*/ 18 h 1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"/>
                <a:gd name="T13" fmla="*/ 0 h 19"/>
                <a:gd name="T14" fmla="*/ 33 w 33"/>
                <a:gd name="T15" fmla="*/ 19 h 1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" h="19">
                  <a:moveTo>
                    <a:pt x="4" y="18"/>
                  </a:moveTo>
                  <a:lnTo>
                    <a:pt x="32" y="4"/>
                  </a:lnTo>
                  <a:lnTo>
                    <a:pt x="0" y="0"/>
                  </a:lnTo>
                  <a:lnTo>
                    <a:pt x="4" y="18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2" name="Freeform 47"/>
            <p:cNvSpPr>
              <a:spLocks/>
            </p:cNvSpPr>
            <p:nvPr/>
          </p:nvSpPr>
          <p:spPr bwMode="auto">
            <a:xfrm>
              <a:off x="3497" y="2594"/>
              <a:ext cx="77" cy="97"/>
            </a:xfrm>
            <a:custGeom>
              <a:avLst/>
              <a:gdLst>
                <a:gd name="T0" fmla="*/ 7 w 77"/>
                <a:gd name="T1" fmla="*/ 52 h 97"/>
                <a:gd name="T2" fmla="*/ 8 w 77"/>
                <a:gd name="T3" fmla="*/ 49 h 97"/>
                <a:gd name="T4" fmla="*/ 11 w 77"/>
                <a:gd name="T5" fmla="*/ 46 h 97"/>
                <a:gd name="T6" fmla="*/ 17 w 77"/>
                <a:gd name="T7" fmla="*/ 46 h 97"/>
                <a:gd name="T8" fmla="*/ 21 w 77"/>
                <a:gd name="T9" fmla="*/ 50 h 97"/>
                <a:gd name="T10" fmla="*/ 23 w 77"/>
                <a:gd name="T11" fmla="*/ 53 h 97"/>
                <a:gd name="T12" fmla="*/ 27 w 77"/>
                <a:gd name="T13" fmla="*/ 56 h 97"/>
                <a:gd name="T14" fmla="*/ 25 w 77"/>
                <a:gd name="T15" fmla="*/ 50 h 97"/>
                <a:gd name="T16" fmla="*/ 21 w 77"/>
                <a:gd name="T17" fmla="*/ 45 h 97"/>
                <a:gd name="T18" fmla="*/ 17 w 77"/>
                <a:gd name="T19" fmla="*/ 42 h 97"/>
                <a:gd name="T20" fmla="*/ 10 w 77"/>
                <a:gd name="T21" fmla="*/ 41 h 97"/>
                <a:gd name="T22" fmla="*/ 10 w 77"/>
                <a:gd name="T23" fmla="*/ 38 h 97"/>
                <a:gd name="T24" fmla="*/ 17 w 77"/>
                <a:gd name="T25" fmla="*/ 27 h 97"/>
                <a:gd name="T26" fmla="*/ 23 w 77"/>
                <a:gd name="T27" fmla="*/ 20 h 97"/>
                <a:gd name="T28" fmla="*/ 35 w 77"/>
                <a:gd name="T29" fmla="*/ 10 h 97"/>
                <a:gd name="T30" fmla="*/ 49 w 77"/>
                <a:gd name="T31" fmla="*/ 7 h 97"/>
                <a:gd name="T32" fmla="*/ 62 w 77"/>
                <a:gd name="T33" fmla="*/ 11 h 97"/>
                <a:gd name="T34" fmla="*/ 69 w 77"/>
                <a:gd name="T35" fmla="*/ 24 h 97"/>
                <a:gd name="T36" fmla="*/ 64 w 77"/>
                <a:gd name="T37" fmla="*/ 39 h 97"/>
                <a:gd name="T38" fmla="*/ 56 w 77"/>
                <a:gd name="T39" fmla="*/ 51 h 97"/>
                <a:gd name="T40" fmla="*/ 46 w 77"/>
                <a:gd name="T41" fmla="*/ 59 h 97"/>
                <a:gd name="T42" fmla="*/ 38 w 77"/>
                <a:gd name="T43" fmla="*/ 65 h 97"/>
                <a:gd name="T44" fmla="*/ 29 w 77"/>
                <a:gd name="T45" fmla="*/ 68 h 97"/>
                <a:gd name="T46" fmla="*/ 29 w 77"/>
                <a:gd name="T47" fmla="*/ 62 h 97"/>
                <a:gd name="T48" fmla="*/ 27 w 77"/>
                <a:gd name="T49" fmla="*/ 56 h 97"/>
                <a:gd name="T50" fmla="*/ 23 w 77"/>
                <a:gd name="T51" fmla="*/ 59 h 97"/>
                <a:gd name="T52" fmla="*/ 21 w 77"/>
                <a:gd name="T53" fmla="*/ 64 h 97"/>
                <a:gd name="T54" fmla="*/ 18 w 77"/>
                <a:gd name="T55" fmla="*/ 67 h 97"/>
                <a:gd name="T56" fmla="*/ 15 w 77"/>
                <a:gd name="T57" fmla="*/ 65 h 97"/>
                <a:gd name="T58" fmla="*/ 12 w 77"/>
                <a:gd name="T59" fmla="*/ 63 h 97"/>
                <a:gd name="T60" fmla="*/ 10 w 77"/>
                <a:gd name="T61" fmla="*/ 60 h 97"/>
                <a:gd name="T62" fmla="*/ 9 w 77"/>
                <a:gd name="T63" fmla="*/ 56 h 97"/>
                <a:gd name="T64" fmla="*/ 5 w 77"/>
                <a:gd name="T65" fmla="*/ 59 h 97"/>
                <a:gd name="T66" fmla="*/ 8 w 77"/>
                <a:gd name="T67" fmla="*/ 65 h 97"/>
                <a:gd name="T68" fmla="*/ 12 w 77"/>
                <a:gd name="T69" fmla="*/ 69 h 97"/>
                <a:gd name="T70" fmla="*/ 16 w 77"/>
                <a:gd name="T71" fmla="*/ 71 h 97"/>
                <a:gd name="T72" fmla="*/ 15 w 77"/>
                <a:gd name="T73" fmla="*/ 76 h 97"/>
                <a:gd name="T74" fmla="*/ 15 w 77"/>
                <a:gd name="T75" fmla="*/ 83 h 97"/>
                <a:gd name="T76" fmla="*/ 19 w 77"/>
                <a:gd name="T77" fmla="*/ 90 h 97"/>
                <a:gd name="T78" fmla="*/ 22 w 77"/>
                <a:gd name="T79" fmla="*/ 93 h 97"/>
                <a:gd name="T80" fmla="*/ 27 w 77"/>
                <a:gd name="T81" fmla="*/ 96 h 97"/>
                <a:gd name="T82" fmla="*/ 32 w 77"/>
                <a:gd name="T83" fmla="*/ 96 h 97"/>
                <a:gd name="T84" fmla="*/ 29 w 77"/>
                <a:gd name="T85" fmla="*/ 91 h 97"/>
                <a:gd name="T86" fmla="*/ 25 w 77"/>
                <a:gd name="T87" fmla="*/ 87 h 97"/>
                <a:gd name="T88" fmla="*/ 25 w 77"/>
                <a:gd name="T89" fmla="*/ 80 h 97"/>
                <a:gd name="T90" fmla="*/ 27 w 77"/>
                <a:gd name="T91" fmla="*/ 75 h 97"/>
                <a:gd name="T92" fmla="*/ 40 w 77"/>
                <a:gd name="T93" fmla="*/ 74 h 97"/>
                <a:gd name="T94" fmla="*/ 50 w 77"/>
                <a:gd name="T95" fmla="*/ 70 h 97"/>
                <a:gd name="T96" fmla="*/ 60 w 77"/>
                <a:gd name="T97" fmla="*/ 62 h 97"/>
                <a:gd name="T98" fmla="*/ 71 w 77"/>
                <a:gd name="T99" fmla="*/ 49 h 97"/>
                <a:gd name="T100" fmla="*/ 76 w 77"/>
                <a:gd name="T101" fmla="*/ 32 h 97"/>
                <a:gd name="T102" fmla="*/ 70 w 77"/>
                <a:gd name="T103" fmla="*/ 15 h 97"/>
                <a:gd name="T104" fmla="*/ 56 w 77"/>
                <a:gd name="T105" fmla="*/ 3 h 97"/>
                <a:gd name="T106" fmla="*/ 38 w 77"/>
                <a:gd name="T107" fmla="*/ 0 h 97"/>
                <a:gd name="T108" fmla="*/ 22 w 77"/>
                <a:gd name="T109" fmla="*/ 7 h 97"/>
                <a:gd name="T110" fmla="*/ 9 w 77"/>
                <a:gd name="T111" fmla="*/ 18 h 97"/>
                <a:gd name="T112" fmla="*/ 2 w 77"/>
                <a:gd name="T113" fmla="*/ 31 h 97"/>
                <a:gd name="T114" fmla="*/ 0 w 77"/>
                <a:gd name="T115" fmla="*/ 45 h 97"/>
                <a:gd name="T116" fmla="*/ 9 w 77"/>
                <a:gd name="T117" fmla="*/ 56 h 9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7"/>
                <a:gd name="T178" fmla="*/ 0 h 97"/>
                <a:gd name="T179" fmla="*/ 77 w 77"/>
                <a:gd name="T180" fmla="*/ 97 h 9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7" h="97">
                  <a:moveTo>
                    <a:pt x="9" y="56"/>
                  </a:moveTo>
                  <a:lnTo>
                    <a:pt x="8" y="55"/>
                  </a:lnTo>
                  <a:lnTo>
                    <a:pt x="7" y="54"/>
                  </a:lnTo>
                  <a:lnTo>
                    <a:pt x="7" y="53"/>
                  </a:lnTo>
                  <a:lnTo>
                    <a:pt x="7" y="52"/>
                  </a:lnTo>
                  <a:lnTo>
                    <a:pt x="6" y="52"/>
                  </a:lnTo>
                  <a:lnTo>
                    <a:pt x="7" y="51"/>
                  </a:lnTo>
                  <a:lnTo>
                    <a:pt x="7" y="50"/>
                  </a:lnTo>
                  <a:lnTo>
                    <a:pt x="7" y="49"/>
                  </a:lnTo>
                  <a:lnTo>
                    <a:pt x="8" y="49"/>
                  </a:lnTo>
                  <a:lnTo>
                    <a:pt x="8" y="48"/>
                  </a:lnTo>
                  <a:lnTo>
                    <a:pt x="9" y="47"/>
                  </a:lnTo>
                  <a:lnTo>
                    <a:pt x="10" y="47"/>
                  </a:lnTo>
                  <a:lnTo>
                    <a:pt x="10" y="46"/>
                  </a:lnTo>
                  <a:lnTo>
                    <a:pt x="11" y="46"/>
                  </a:lnTo>
                  <a:lnTo>
                    <a:pt x="12" y="46"/>
                  </a:lnTo>
                  <a:lnTo>
                    <a:pt x="13" y="46"/>
                  </a:lnTo>
                  <a:lnTo>
                    <a:pt x="15" y="46"/>
                  </a:lnTo>
                  <a:lnTo>
                    <a:pt x="16" y="46"/>
                  </a:lnTo>
                  <a:lnTo>
                    <a:pt x="17" y="46"/>
                  </a:lnTo>
                  <a:lnTo>
                    <a:pt x="18" y="46"/>
                  </a:lnTo>
                  <a:lnTo>
                    <a:pt x="18" y="47"/>
                  </a:lnTo>
                  <a:lnTo>
                    <a:pt x="19" y="47"/>
                  </a:lnTo>
                  <a:lnTo>
                    <a:pt x="19" y="49"/>
                  </a:lnTo>
                  <a:lnTo>
                    <a:pt x="21" y="50"/>
                  </a:lnTo>
                  <a:lnTo>
                    <a:pt x="21" y="51"/>
                  </a:lnTo>
                  <a:lnTo>
                    <a:pt x="22" y="51"/>
                  </a:lnTo>
                  <a:lnTo>
                    <a:pt x="22" y="52"/>
                  </a:lnTo>
                  <a:lnTo>
                    <a:pt x="23" y="52"/>
                  </a:lnTo>
                  <a:lnTo>
                    <a:pt x="23" y="53"/>
                  </a:lnTo>
                  <a:lnTo>
                    <a:pt x="23" y="54"/>
                  </a:lnTo>
                  <a:lnTo>
                    <a:pt x="24" y="54"/>
                  </a:lnTo>
                  <a:lnTo>
                    <a:pt x="24" y="55"/>
                  </a:lnTo>
                  <a:lnTo>
                    <a:pt x="24" y="56"/>
                  </a:lnTo>
                  <a:lnTo>
                    <a:pt x="27" y="56"/>
                  </a:lnTo>
                  <a:lnTo>
                    <a:pt x="27" y="54"/>
                  </a:lnTo>
                  <a:lnTo>
                    <a:pt x="26" y="53"/>
                  </a:lnTo>
                  <a:lnTo>
                    <a:pt x="26" y="52"/>
                  </a:lnTo>
                  <a:lnTo>
                    <a:pt x="26" y="51"/>
                  </a:lnTo>
                  <a:lnTo>
                    <a:pt x="25" y="50"/>
                  </a:lnTo>
                  <a:lnTo>
                    <a:pt x="25" y="49"/>
                  </a:lnTo>
                  <a:lnTo>
                    <a:pt x="24" y="48"/>
                  </a:lnTo>
                  <a:lnTo>
                    <a:pt x="22" y="46"/>
                  </a:lnTo>
                  <a:lnTo>
                    <a:pt x="22" y="45"/>
                  </a:lnTo>
                  <a:lnTo>
                    <a:pt x="21" y="45"/>
                  </a:lnTo>
                  <a:lnTo>
                    <a:pt x="21" y="44"/>
                  </a:lnTo>
                  <a:lnTo>
                    <a:pt x="20" y="44"/>
                  </a:lnTo>
                  <a:lnTo>
                    <a:pt x="19" y="43"/>
                  </a:lnTo>
                  <a:lnTo>
                    <a:pt x="18" y="42"/>
                  </a:lnTo>
                  <a:lnTo>
                    <a:pt x="17" y="42"/>
                  </a:lnTo>
                  <a:lnTo>
                    <a:pt x="16" y="41"/>
                  </a:lnTo>
                  <a:lnTo>
                    <a:pt x="15" y="41"/>
                  </a:lnTo>
                  <a:lnTo>
                    <a:pt x="13" y="41"/>
                  </a:lnTo>
                  <a:lnTo>
                    <a:pt x="12" y="41"/>
                  </a:lnTo>
                  <a:lnTo>
                    <a:pt x="10" y="41"/>
                  </a:lnTo>
                  <a:lnTo>
                    <a:pt x="10" y="42"/>
                  </a:lnTo>
                  <a:lnTo>
                    <a:pt x="9" y="42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38"/>
                  </a:lnTo>
                  <a:lnTo>
                    <a:pt x="11" y="37"/>
                  </a:lnTo>
                  <a:lnTo>
                    <a:pt x="13" y="34"/>
                  </a:lnTo>
                  <a:lnTo>
                    <a:pt x="15" y="30"/>
                  </a:lnTo>
                  <a:lnTo>
                    <a:pt x="16" y="28"/>
                  </a:lnTo>
                  <a:lnTo>
                    <a:pt x="17" y="27"/>
                  </a:lnTo>
                  <a:lnTo>
                    <a:pt x="18" y="26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21" y="22"/>
                  </a:lnTo>
                  <a:lnTo>
                    <a:pt x="23" y="20"/>
                  </a:lnTo>
                  <a:lnTo>
                    <a:pt x="26" y="18"/>
                  </a:lnTo>
                  <a:lnTo>
                    <a:pt x="28" y="16"/>
                  </a:lnTo>
                  <a:lnTo>
                    <a:pt x="31" y="14"/>
                  </a:lnTo>
                  <a:lnTo>
                    <a:pt x="32" y="12"/>
                  </a:lnTo>
                  <a:lnTo>
                    <a:pt x="35" y="10"/>
                  </a:lnTo>
                  <a:lnTo>
                    <a:pt x="38" y="9"/>
                  </a:lnTo>
                  <a:lnTo>
                    <a:pt x="41" y="8"/>
                  </a:lnTo>
                  <a:lnTo>
                    <a:pt x="44" y="7"/>
                  </a:lnTo>
                  <a:lnTo>
                    <a:pt x="46" y="7"/>
                  </a:lnTo>
                  <a:lnTo>
                    <a:pt x="49" y="7"/>
                  </a:lnTo>
                  <a:lnTo>
                    <a:pt x="52" y="7"/>
                  </a:lnTo>
                  <a:lnTo>
                    <a:pt x="55" y="7"/>
                  </a:lnTo>
                  <a:lnTo>
                    <a:pt x="57" y="8"/>
                  </a:lnTo>
                  <a:lnTo>
                    <a:pt x="59" y="9"/>
                  </a:lnTo>
                  <a:lnTo>
                    <a:pt x="62" y="11"/>
                  </a:lnTo>
                  <a:lnTo>
                    <a:pt x="65" y="14"/>
                  </a:lnTo>
                  <a:lnTo>
                    <a:pt x="67" y="17"/>
                  </a:lnTo>
                  <a:lnTo>
                    <a:pt x="68" y="19"/>
                  </a:lnTo>
                  <a:lnTo>
                    <a:pt x="69" y="22"/>
                  </a:lnTo>
                  <a:lnTo>
                    <a:pt x="69" y="24"/>
                  </a:lnTo>
                  <a:lnTo>
                    <a:pt x="69" y="27"/>
                  </a:lnTo>
                  <a:lnTo>
                    <a:pt x="68" y="30"/>
                  </a:lnTo>
                  <a:lnTo>
                    <a:pt x="67" y="33"/>
                  </a:lnTo>
                  <a:lnTo>
                    <a:pt x="66" y="36"/>
                  </a:lnTo>
                  <a:lnTo>
                    <a:pt x="64" y="39"/>
                  </a:lnTo>
                  <a:lnTo>
                    <a:pt x="63" y="41"/>
                  </a:lnTo>
                  <a:lnTo>
                    <a:pt x="61" y="43"/>
                  </a:lnTo>
                  <a:lnTo>
                    <a:pt x="59" y="46"/>
                  </a:lnTo>
                  <a:lnTo>
                    <a:pt x="57" y="49"/>
                  </a:lnTo>
                  <a:lnTo>
                    <a:pt x="56" y="51"/>
                  </a:lnTo>
                  <a:lnTo>
                    <a:pt x="55" y="53"/>
                  </a:lnTo>
                  <a:lnTo>
                    <a:pt x="53" y="55"/>
                  </a:lnTo>
                  <a:lnTo>
                    <a:pt x="52" y="56"/>
                  </a:lnTo>
                  <a:lnTo>
                    <a:pt x="48" y="58"/>
                  </a:lnTo>
                  <a:lnTo>
                    <a:pt x="46" y="59"/>
                  </a:lnTo>
                  <a:lnTo>
                    <a:pt x="44" y="61"/>
                  </a:lnTo>
                  <a:lnTo>
                    <a:pt x="44" y="62"/>
                  </a:lnTo>
                  <a:lnTo>
                    <a:pt x="42" y="63"/>
                  </a:lnTo>
                  <a:lnTo>
                    <a:pt x="40" y="64"/>
                  </a:lnTo>
                  <a:lnTo>
                    <a:pt x="38" y="65"/>
                  </a:lnTo>
                  <a:lnTo>
                    <a:pt x="36" y="66"/>
                  </a:lnTo>
                  <a:lnTo>
                    <a:pt x="34" y="67"/>
                  </a:lnTo>
                  <a:lnTo>
                    <a:pt x="32" y="68"/>
                  </a:lnTo>
                  <a:lnTo>
                    <a:pt x="31" y="68"/>
                  </a:lnTo>
                  <a:lnTo>
                    <a:pt x="29" y="68"/>
                  </a:lnTo>
                  <a:lnTo>
                    <a:pt x="27" y="68"/>
                  </a:lnTo>
                  <a:lnTo>
                    <a:pt x="27" y="67"/>
                  </a:lnTo>
                  <a:lnTo>
                    <a:pt x="28" y="66"/>
                  </a:lnTo>
                  <a:lnTo>
                    <a:pt x="28" y="65"/>
                  </a:lnTo>
                  <a:lnTo>
                    <a:pt x="29" y="62"/>
                  </a:lnTo>
                  <a:lnTo>
                    <a:pt x="29" y="61"/>
                  </a:lnTo>
                  <a:lnTo>
                    <a:pt x="28" y="58"/>
                  </a:lnTo>
                  <a:lnTo>
                    <a:pt x="28" y="57"/>
                  </a:lnTo>
                  <a:lnTo>
                    <a:pt x="27" y="56"/>
                  </a:lnTo>
                  <a:lnTo>
                    <a:pt x="24" y="56"/>
                  </a:lnTo>
                  <a:lnTo>
                    <a:pt x="24" y="57"/>
                  </a:lnTo>
                  <a:lnTo>
                    <a:pt x="23" y="58"/>
                  </a:lnTo>
                  <a:lnTo>
                    <a:pt x="23" y="59"/>
                  </a:lnTo>
                  <a:lnTo>
                    <a:pt x="23" y="60"/>
                  </a:lnTo>
                  <a:lnTo>
                    <a:pt x="23" y="61"/>
                  </a:lnTo>
                  <a:lnTo>
                    <a:pt x="22" y="62"/>
                  </a:lnTo>
                  <a:lnTo>
                    <a:pt x="21" y="63"/>
                  </a:lnTo>
                  <a:lnTo>
                    <a:pt x="21" y="64"/>
                  </a:lnTo>
                  <a:lnTo>
                    <a:pt x="21" y="65"/>
                  </a:lnTo>
                  <a:lnTo>
                    <a:pt x="20" y="66"/>
                  </a:lnTo>
                  <a:lnTo>
                    <a:pt x="19" y="66"/>
                  </a:lnTo>
                  <a:lnTo>
                    <a:pt x="19" y="68"/>
                  </a:lnTo>
                  <a:lnTo>
                    <a:pt x="18" y="67"/>
                  </a:lnTo>
                  <a:lnTo>
                    <a:pt x="17" y="67"/>
                  </a:lnTo>
                  <a:lnTo>
                    <a:pt x="17" y="66"/>
                  </a:lnTo>
                  <a:lnTo>
                    <a:pt x="16" y="66"/>
                  </a:lnTo>
                  <a:lnTo>
                    <a:pt x="15" y="66"/>
                  </a:lnTo>
                  <a:lnTo>
                    <a:pt x="15" y="65"/>
                  </a:lnTo>
                  <a:lnTo>
                    <a:pt x="14" y="65"/>
                  </a:lnTo>
                  <a:lnTo>
                    <a:pt x="13" y="65"/>
                  </a:lnTo>
                  <a:lnTo>
                    <a:pt x="13" y="64"/>
                  </a:lnTo>
                  <a:lnTo>
                    <a:pt x="12" y="64"/>
                  </a:lnTo>
                  <a:lnTo>
                    <a:pt x="12" y="63"/>
                  </a:lnTo>
                  <a:lnTo>
                    <a:pt x="11" y="63"/>
                  </a:lnTo>
                  <a:lnTo>
                    <a:pt x="11" y="62"/>
                  </a:lnTo>
                  <a:lnTo>
                    <a:pt x="11" y="61"/>
                  </a:lnTo>
                  <a:lnTo>
                    <a:pt x="11" y="60"/>
                  </a:lnTo>
                  <a:lnTo>
                    <a:pt x="10" y="60"/>
                  </a:lnTo>
                  <a:lnTo>
                    <a:pt x="10" y="59"/>
                  </a:lnTo>
                  <a:lnTo>
                    <a:pt x="10" y="58"/>
                  </a:lnTo>
                  <a:lnTo>
                    <a:pt x="9" y="58"/>
                  </a:lnTo>
                  <a:lnTo>
                    <a:pt x="9" y="57"/>
                  </a:lnTo>
                  <a:lnTo>
                    <a:pt x="9" y="56"/>
                  </a:lnTo>
                  <a:lnTo>
                    <a:pt x="4" y="56"/>
                  </a:lnTo>
                  <a:lnTo>
                    <a:pt x="4" y="57"/>
                  </a:lnTo>
                  <a:lnTo>
                    <a:pt x="5" y="59"/>
                  </a:lnTo>
                  <a:lnTo>
                    <a:pt x="6" y="60"/>
                  </a:lnTo>
                  <a:lnTo>
                    <a:pt x="6" y="61"/>
                  </a:lnTo>
                  <a:lnTo>
                    <a:pt x="6" y="62"/>
                  </a:lnTo>
                  <a:lnTo>
                    <a:pt x="7" y="64"/>
                  </a:lnTo>
                  <a:lnTo>
                    <a:pt x="8" y="65"/>
                  </a:lnTo>
                  <a:lnTo>
                    <a:pt x="9" y="66"/>
                  </a:lnTo>
                  <a:lnTo>
                    <a:pt x="10" y="67"/>
                  </a:lnTo>
                  <a:lnTo>
                    <a:pt x="10" y="68"/>
                  </a:lnTo>
                  <a:lnTo>
                    <a:pt x="11" y="68"/>
                  </a:lnTo>
                  <a:lnTo>
                    <a:pt x="12" y="69"/>
                  </a:lnTo>
                  <a:lnTo>
                    <a:pt x="13" y="69"/>
                  </a:lnTo>
                  <a:lnTo>
                    <a:pt x="13" y="70"/>
                  </a:lnTo>
                  <a:lnTo>
                    <a:pt x="14" y="70"/>
                  </a:lnTo>
                  <a:lnTo>
                    <a:pt x="15" y="71"/>
                  </a:lnTo>
                  <a:lnTo>
                    <a:pt x="16" y="71"/>
                  </a:lnTo>
                  <a:lnTo>
                    <a:pt x="17" y="71"/>
                  </a:lnTo>
                  <a:lnTo>
                    <a:pt x="16" y="72"/>
                  </a:lnTo>
                  <a:lnTo>
                    <a:pt x="16" y="73"/>
                  </a:lnTo>
                  <a:lnTo>
                    <a:pt x="16" y="75"/>
                  </a:lnTo>
                  <a:lnTo>
                    <a:pt x="15" y="76"/>
                  </a:lnTo>
                  <a:lnTo>
                    <a:pt x="15" y="78"/>
                  </a:lnTo>
                  <a:lnTo>
                    <a:pt x="15" y="79"/>
                  </a:lnTo>
                  <a:lnTo>
                    <a:pt x="15" y="81"/>
                  </a:lnTo>
                  <a:lnTo>
                    <a:pt x="15" y="82"/>
                  </a:lnTo>
                  <a:lnTo>
                    <a:pt x="15" y="83"/>
                  </a:lnTo>
                  <a:lnTo>
                    <a:pt x="15" y="85"/>
                  </a:lnTo>
                  <a:lnTo>
                    <a:pt x="16" y="86"/>
                  </a:lnTo>
                  <a:lnTo>
                    <a:pt x="17" y="88"/>
                  </a:lnTo>
                  <a:lnTo>
                    <a:pt x="18" y="89"/>
                  </a:lnTo>
                  <a:lnTo>
                    <a:pt x="19" y="90"/>
                  </a:lnTo>
                  <a:lnTo>
                    <a:pt x="19" y="91"/>
                  </a:lnTo>
                  <a:lnTo>
                    <a:pt x="20" y="92"/>
                  </a:lnTo>
                  <a:lnTo>
                    <a:pt x="21" y="93"/>
                  </a:lnTo>
                  <a:lnTo>
                    <a:pt x="22" y="93"/>
                  </a:lnTo>
                  <a:lnTo>
                    <a:pt x="23" y="94"/>
                  </a:lnTo>
                  <a:lnTo>
                    <a:pt x="24" y="95"/>
                  </a:lnTo>
                  <a:lnTo>
                    <a:pt x="25" y="95"/>
                  </a:lnTo>
                  <a:lnTo>
                    <a:pt x="26" y="95"/>
                  </a:lnTo>
                  <a:lnTo>
                    <a:pt x="27" y="96"/>
                  </a:lnTo>
                  <a:lnTo>
                    <a:pt x="28" y="96"/>
                  </a:lnTo>
                  <a:lnTo>
                    <a:pt x="29" y="96"/>
                  </a:lnTo>
                  <a:lnTo>
                    <a:pt x="30" y="96"/>
                  </a:lnTo>
                  <a:lnTo>
                    <a:pt x="31" y="96"/>
                  </a:lnTo>
                  <a:lnTo>
                    <a:pt x="32" y="96"/>
                  </a:lnTo>
                  <a:lnTo>
                    <a:pt x="32" y="94"/>
                  </a:lnTo>
                  <a:lnTo>
                    <a:pt x="32" y="93"/>
                  </a:lnTo>
                  <a:lnTo>
                    <a:pt x="31" y="93"/>
                  </a:lnTo>
                  <a:lnTo>
                    <a:pt x="30" y="92"/>
                  </a:lnTo>
                  <a:lnTo>
                    <a:pt x="29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0"/>
                  </a:lnTo>
                  <a:lnTo>
                    <a:pt x="26" y="89"/>
                  </a:lnTo>
                  <a:lnTo>
                    <a:pt x="25" y="87"/>
                  </a:lnTo>
                  <a:lnTo>
                    <a:pt x="25" y="86"/>
                  </a:lnTo>
                  <a:lnTo>
                    <a:pt x="25" y="85"/>
                  </a:lnTo>
                  <a:lnTo>
                    <a:pt x="25" y="83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5" y="78"/>
                  </a:lnTo>
                  <a:lnTo>
                    <a:pt x="26" y="77"/>
                  </a:lnTo>
                  <a:lnTo>
                    <a:pt x="26" y="76"/>
                  </a:lnTo>
                  <a:lnTo>
                    <a:pt x="27" y="75"/>
                  </a:lnTo>
                  <a:lnTo>
                    <a:pt x="30" y="75"/>
                  </a:lnTo>
                  <a:lnTo>
                    <a:pt x="32" y="75"/>
                  </a:lnTo>
                  <a:lnTo>
                    <a:pt x="34" y="75"/>
                  </a:lnTo>
                  <a:lnTo>
                    <a:pt x="37" y="74"/>
                  </a:lnTo>
                  <a:lnTo>
                    <a:pt x="40" y="74"/>
                  </a:lnTo>
                  <a:lnTo>
                    <a:pt x="42" y="73"/>
                  </a:lnTo>
                  <a:lnTo>
                    <a:pt x="44" y="72"/>
                  </a:lnTo>
                  <a:lnTo>
                    <a:pt x="46" y="72"/>
                  </a:lnTo>
                  <a:lnTo>
                    <a:pt x="48" y="71"/>
                  </a:lnTo>
                  <a:lnTo>
                    <a:pt x="50" y="70"/>
                  </a:lnTo>
                  <a:lnTo>
                    <a:pt x="52" y="69"/>
                  </a:lnTo>
                  <a:lnTo>
                    <a:pt x="55" y="67"/>
                  </a:lnTo>
                  <a:lnTo>
                    <a:pt x="57" y="66"/>
                  </a:lnTo>
                  <a:lnTo>
                    <a:pt x="58" y="64"/>
                  </a:lnTo>
                  <a:lnTo>
                    <a:pt x="60" y="62"/>
                  </a:lnTo>
                  <a:lnTo>
                    <a:pt x="62" y="60"/>
                  </a:lnTo>
                  <a:lnTo>
                    <a:pt x="65" y="57"/>
                  </a:lnTo>
                  <a:lnTo>
                    <a:pt x="67" y="55"/>
                  </a:lnTo>
                  <a:lnTo>
                    <a:pt x="70" y="52"/>
                  </a:lnTo>
                  <a:lnTo>
                    <a:pt x="71" y="49"/>
                  </a:lnTo>
                  <a:lnTo>
                    <a:pt x="73" y="46"/>
                  </a:lnTo>
                  <a:lnTo>
                    <a:pt x="74" y="42"/>
                  </a:lnTo>
                  <a:lnTo>
                    <a:pt x="75" y="40"/>
                  </a:lnTo>
                  <a:lnTo>
                    <a:pt x="76" y="36"/>
                  </a:lnTo>
                  <a:lnTo>
                    <a:pt x="76" y="32"/>
                  </a:lnTo>
                  <a:lnTo>
                    <a:pt x="75" y="28"/>
                  </a:lnTo>
                  <a:lnTo>
                    <a:pt x="75" y="25"/>
                  </a:lnTo>
                  <a:lnTo>
                    <a:pt x="74" y="22"/>
                  </a:lnTo>
                  <a:lnTo>
                    <a:pt x="72" y="18"/>
                  </a:lnTo>
                  <a:lnTo>
                    <a:pt x="70" y="15"/>
                  </a:lnTo>
                  <a:lnTo>
                    <a:pt x="68" y="12"/>
                  </a:lnTo>
                  <a:lnTo>
                    <a:pt x="65" y="9"/>
                  </a:lnTo>
                  <a:lnTo>
                    <a:pt x="61" y="7"/>
                  </a:lnTo>
                  <a:lnTo>
                    <a:pt x="58" y="4"/>
                  </a:lnTo>
                  <a:lnTo>
                    <a:pt x="56" y="3"/>
                  </a:lnTo>
                  <a:lnTo>
                    <a:pt x="52" y="1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2" y="2"/>
                  </a:lnTo>
                  <a:lnTo>
                    <a:pt x="28" y="3"/>
                  </a:lnTo>
                  <a:lnTo>
                    <a:pt x="25" y="5"/>
                  </a:lnTo>
                  <a:lnTo>
                    <a:pt x="22" y="7"/>
                  </a:lnTo>
                  <a:lnTo>
                    <a:pt x="19" y="8"/>
                  </a:lnTo>
                  <a:lnTo>
                    <a:pt x="17" y="11"/>
                  </a:lnTo>
                  <a:lnTo>
                    <a:pt x="14" y="14"/>
                  </a:lnTo>
                  <a:lnTo>
                    <a:pt x="11" y="16"/>
                  </a:lnTo>
                  <a:lnTo>
                    <a:pt x="9" y="18"/>
                  </a:lnTo>
                  <a:lnTo>
                    <a:pt x="7" y="21"/>
                  </a:lnTo>
                  <a:lnTo>
                    <a:pt x="6" y="24"/>
                  </a:lnTo>
                  <a:lnTo>
                    <a:pt x="5" y="25"/>
                  </a:lnTo>
                  <a:lnTo>
                    <a:pt x="3" y="28"/>
                  </a:lnTo>
                  <a:lnTo>
                    <a:pt x="2" y="31"/>
                  </a:lnTo>
                  <a:lnTo>
                    <a:pt x="1" y="34"/>
                  </a:lnTo>
                  <a:lnTo>
                    <a:pt x="1" y="37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5"/>
                  </a:lnTo>
                  <a:lnTo>
                    <a:pt x="1" y="48"/>
                  </a:lnTo>
                  <a:lnTo>
                    <a:pt x="2" y="50"/>
                  </a:lnTo>
                  <a:lnTo>
                    <a:pt x="3" y="53"/>
                  </a:lnTo>
                  <a:lnTo>
                    <a:pt x="4" y="56"/>
                  </a:lnTo>
                  <a:lnTo>
                    <a:pt x="9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3" name="Freeform 48"/>
            <p:cNvSpPr>
              <a:spLocks/>
            </p:cNvSpPr>
            <p:nvPr/>
          </p:nvSpPr>
          <p:spPr bwMode="auto">
            <a:xfrm>
              <a:off x="3557" y="2628"/>
              <a:ext cx="89" cy="92"/>
            </a:xfrm>
            <a:custGeom>
              <a:avLst/>
              <a:gdLst>
                <a:gd name="T0" fmla="*/ 46 w 89"/>
                <a:gd name="T1" fmla="*/ 76 h 92"/>
                <a:gd name="T2" fmla="*/ 40 w 89"/>
                <a:gd name="T3" fmla="*/ 82 h 92"/>
                <a:gd name="T4" fmla="*/ 35 w 89"/>
                <a:gd name="T5" fmla="*/ 85 h 92"/>
                <a:gd name="T6" fmla="*/ 28 w 89"/>
                <a:gd name="T7" fmla="*/ 87 h 92"/>
                <a:gd name="T8" fmla="*/ 22 w 89"/>
                <a:gd name="T9" fmla="*/ 85 h 92"/>
                <a:gd name="T10" fmla="*/ 14 w 89"/>
                <a:gd name="T11" fmla="*/ 80 h 92"/>
                <a:gd name="T12" fmla="*/ 10 w 89"/>
                <a:gd name="T13" fmla="*/ 74 h 92"/>
                <a:gd name="T14" fmla="*/ 8 w 89"/>
                <a:gd name="T15" fmla="*/ 68 h 92"/>
                <a:gd name="T16" fmla="*/ 10 w 89"/>
                <a:gd name="T17" fmla="*/ 61 h 92"/>
                <a:gd name="T18" fmla="*/ 13 w 89"/>
                <a:gd name="T19" fmla="*/ 54 h 92"/>
                <a:gd name="T20" fmla="*/ 17 w 89"/>
                <a:gd name="T21" fmla="*/ 49 h 92"/>
                <a:gd name="T22" fmla="*/ 37 w 89"/>
                <a:gd name="T23" fmla="*/ 23 h 92"/>
                <a:gd name="T24" fmla="*/ 40 w 89"/>
                <a:gd name="T25" fmla="*/ 19 h 92"/>
                <a:gd name="T26" fmla="*/ 43 w 89"/>
                <a:gd name="T27" fmla="*/ 18 h 92"/>
                <a:gd name="T28" fmla="*/ 47 w 89"/>
                <a:gd name="T29" fmla="*/ 18 h 92"/>
                <a:gd name="T30" fmla="*/ 50 w 89"/>
                <a:gd name="T31" fmla="*/ 19 h 92"/>
                <a:gd name="T32" fmla="*/ 55 w 89"/>
                <a:gd name="T33" fmla="*/ 18 h 92"/>
                <a:gd name="T34" fmla="*/ 30 w 89"/>
                <a:gd name="T35" fmla="*/ 4 h 92"/>
                <a:gd name="T36" fmla="*/ 33 w 89"/>
                <a:gd name="T37" fmla="*/ 7 h 92"/>
                <a:gd name="T38" fmla="*/ 33 w 89"/>
                <a:gd name="T39" fmla="*/ 9 h 92"/>
                <a:gd name="T40" fmla="*/ 32 w 89"/>
                <a:gd name="T41" fmla="*/ 12 h 92"/>
                <a:gd name="T42" fmla="*/ 29 w 89"/>
                <a:gd name="T43" fmla="*/ 15 h 92"/>
                <a:gd name="T44" fmla="*/ 7 w 89"/>
                <a:gd name="T45" fmla="*/ 49 h 92"/>
                <a:gd name="T46" fmla="*/ 2 w 89"/>
                <a:gd name="T47" fmla="*/ 56 h 92"/>
                <a:gd name="T48" fmla="*/ 0 w 89"/>
                <a:gd name="T49" fmla="*/ 63 h 92"/>
                <a:gd name="T50" fmla="*/ 1 w 89"/>
                <a:gd name="T51" fmla="*/ 70 h 92"/>
                <a:gd name="T52" fmla="*/ 4 w 89"/>
                <a:gd name="T53" fmla="*/ 77 h 92"/>
                <a:gd name="T54" fmla="*/ 9 w 89"/>
                <a:gd name="T55" fmla="*/ 83 h 92"/>
                <a:gd name="T56" fmla="*/ 17 w 89"/>
                <a:gd name="T57" fmla="*/ 88 h 92"/>
                <a:gd name="T58" fmla="*/ 25 w 89"/>
                <a:gd name="T59" fmla="*/ 91 h 92"/>
                <a:gd name="T60" fmla="*/ 33 w 89"/>
                <a:gd name="T61" fmla="*/ 91 h 92"/>
                <a:gd name="T62" fmla="*/ 39 w 89"/>
                <a:gd name="T63" fmla="*/ 88 h 92"/>
                <a:gd name="T64" fmla="*/ 46 w 89"/>
                <a:gd name="T65" fmla="*/ 83 h 92"/>
                <a:gd name="T66" fmla="*/ 70 w 89"/>
                <a:gd name="T67" fmla="*/ 52 h 92"/>
                <a:gd name="T68" fmla="*/ 75 w 89"/>
                <a:gd name="T69" fmla="*/ 47 h 92"/>
                <a:gd name="T70" fmla="*/ 78 w 89"/>
                <a:gd name="T71" fmla="*/ 44 h 92"/>
                <a:gd name="T72" fmla="*/ 81 w 89"/>
                <a:gd name="T73" fmla="*/ 43 h 92"/>
                <a:gd name="T74" fmla="*/ 83 w 89"/>
                <a:gd name="T75" fmla="*/ 44 h 92"/>
                <a:gd name="T76" fmla="*/ 88 w 89"/>
                <a:gd name="T77" fmla="*/ 43 h 92"/>
                <a:gd name="T78" fmla="*/ 68 w 89"/>
                <a:gd name="T79" fmla="*/ 32 h 92"/>
                <a:gd name="T80" fmla="*/ 70 w 89"/>
                <a:gd name="T81" fmla="*/ 35 h 92"/>
                <a:gd name="T82" fmla="*/ 71 w 89"/>
                <a:gd name="T83" fmla="*/ 38 h 92"/>
                <a:gd name="T84" fmla="*/ 71 w 89"/>
                <a:gd name="T85" fmla="*/ 41 h 92"/>
                <a:gd name="T86" fmla="*/ 68 w 89"/>
                <a:gd name="T87" fmla="*/ 45 h 92"/>
                <a:gd name="T88" fmla="*/ 66 w 89"/>
                <a:gd name="T89" fmla="*/ 49 h 9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9"/>
                <a:gd name="T136" fmla="*/ 0 h 92"/>
                <a:gd name="T137" fmla="*/ 89 w 89"/>
                <a:gd name="T138" fmla="*/ 92 h 9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9" h="92">
                  <a:moveTo>
                    <a:pt x="50" y="72"/>
                  </a:moveTo>
                  <a:lnTo>
                    <a:pt x="48" y="74"/>
                  </a:lnTo>
                  <a:lnTo>
                    <a:pt x="46" y="76"/>
                  </a:lnTo>
                  <a:lnTo>
                    <a:pt x="44" y="79"/>
                  </a:lnTo>
                  <a:lnTo>
                    <a:pt x="42" y="81"/>
                  </a:lnTo>
                  <a:lnTo>
                    <a:pt x="40" y="82"/>
                  </a:lnTo>
                  <a:lnTo>
                    <a:pt x="38" y="83"/>
                  </a:lnTo>
                  <a:lnTo>
                    <a:pt x="37" y="84"/>
                  </a:lnTo>
                  <a:lnTo>
                    <a:pt x="35" y="85"/>
                  </a:lnTo>
                  <a:lnTo>
                    <a:pt x="32" y="86"/>
                  </a:lnTo>
                  <a:lnTo>
                    <a:pt x="30" y="86"/>
                  </a:lnTo>
                  <a:lnTo>
                    <a:pt x="28" y="87"/>
                  </a:lnTo>
                  <a:lnTo>
                    <a:pt x="26" y="86"/>
                  </a:lnTo>
                  <a:lnTo>
                    <a:pt x="23" y="86"/>
                  </a:lnTo>
                  <a:lnTo>
                    <a:pt x="22" y="85"/>
                  </a:lnTo>
                  <a:lnTo>
                    <a:pt x="19" y="83"/>
                  </a:lnTo>
                  <a:lnTo>
                    <a:pt x="17" y="82"/>
                  </a:lnTo>
                  <a:lnTo>
                    <a:pt x="14" y="80"/>
                  </a:lnTo>
                  <a:lnTo>
                    <a:pt x="13" y="78"/>
                  </a:lnTo>
                  <a:lnTo>
                    <a:pt x="11" y="76"/>
                  </a:lnTo>
                  <a:lnTo>
                    <a:pt x="10" y="74"/>
                  </a:lnTo>
                  <a:lnTo>
                    <a:pt x="9" y="72"/>
                  </a:lnTo>
                  <a:lnTo>
                    <a:pt x="9" y="69"/>
                  </a:lnTo>
                  <a:lnTo>
                    <a:pt x="8" y="68"/>
                  </a:lnTo>
                  <a:lnTo>
                    <a:pt x="9" y="66"/>
                  </a:lnTo>
                  <a:lnTo>
                    <a:pt x="9" y="63"/>
                  </a:lnTo>
                  <a:lnTo>
                    <a:pt x="10" y="61"/>
                  </a:lnTo>
                  <a:lnTo>
                    <a:pt x="10" y="59"/>
                  </a:lnTo>
                  <a:lnTo>
                    <a:pt x="11" y="57"/>
                  </a:lnTo>
                  <a:lnTo>
                    <a:pt x="13" y="54"/>
                  </a:lnTo>
                  <a:lnTo>
                    <a:pt x="14" y="53"/>
                  </a:lnTo>
                  <a:lnTo>
                    <a:pt x="15" y="51"/>
                  </a:lnTo>
                  <a:lnTo>
                    <a:pt x="17" y="49"/>
                  </a:lnTo>
                  <a:lnTo>
                    <a:pt x="35" y="25"/>
                  </a:lnTo>
                  <a:lnTo>
                    <a:pt x="36" y="23"/>
                  </a:lnTo>
                  <a:lnTo>
                    <a:pt x="37" y="23"/>
                  </a:lnTo>
                  <a:lnTo>
                    <a:pt x="38" y="21"/>
                  </a:lnTo>
                  <a:lnTo>
                    <a:pt x="39" y="20"/>
                  </a:lnTo>
                  <a:lnTo>
                    <a:pt x="40" y="19"/>
                  </a:lnTo>
                  <a:lnTo>
                    <a:pt x="41" y="18"/>
                  </a:lnTo>
                  <a:lnTo>
                    <a:pt x="42" y="18"/>
                  </a:lnTo>
                  <a:lnTo>
                    <a:pt x="43" y="18"/>
                  </a:lnTo>
                  <a:lnTo>
                    <a:pt x="44" y="17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8" y="18"/>
                  </a:lnTo>
                  <a:lnTo>
                    <a:pt x="49" y="18"/>
                  </a:lnTo>
                  <a:lnTo>
                    <a:pt x="50" y="19"/>
                  </a:lnTo>
                  <a:lnTo>
                    <a:pt x="51" y="20"/>
                  </a:lnTo>
                  <a:lnTo>
                    <a:pt x="52" y="21"/>
                  </a:lnTo>
                  <a:lnTo>
                    <a:pt x="55" y="18"/>
                  </a:lnTo>
                  <a:lnTo>
                    <a:pt x="29" y="0"/>
                  </a:lnTo>
                  <a:lnTo>
                    <a:pt x="29" y="3"/>
                  </a:lnTo>
                  <a:lnTo>
                    <a:pt x="30" y="4"/>
                  </a:lnTo>
                  <a:lnTo>
                    <a:pt x="31" y="5"/>
                  </a:lnTo>
                  <a:lnTo>
                    <a:pt x="32" y="6"/>
                  </a:lnTo>
                  <a:lnTo>
                    <a:pt x="33" y="7"/>
                  </a:lnTo>
                  <a:lnTo>
                    <a:pt x="33" y="8"/>
                  </a:lnTo>
                  <a:lnTo>
                    <a:pt x="33" y="9"/>
                  </a:lnTo>
                  <a:lnTo>
                    <a:pt x="33" y="10"/>
                  </a:lnTo>
                  <a:lnTo>
                    <a:pt x="33" y="11"/>
                  </a:lnTo>
                  <a:lnTo>
                    <a:pt x="32" y="12"/>
                  </a:lnTo>
                  <a:lnTo>
                    <a:pt x="31" y="13"/>
                  </a:lnTo>
                  <a:lnTo>
                    <a:pt x="30" y="14"/>
                  </a:lnTo>
                  <a:lnTo>
                    <a:pt x="29" y="15"/>
                  </a:lnTo>
                  <a:lnTo>
                    <a:pt x="28" y="17"/>
                  </a:lnTo>
                  <a:lnTo>
                    <a:pt x="27" y="18"/>
                  </a:lnTo>
                  <a:lnTo>
                    <a:pt x="7" y="49"/>
                  </a:lnTo>
                  <a:lnTo>
                    <a:pt x="5" y="52"/>
                  </a:lnTo>
                  <a:lnTo>
                    <a:pt x="3" y="53"/>
                  </a:lnTo>
                  <a:lnTo>
                    <a:pt x="2" y="56"/>
                  </a:lnTo>
                  <a:lnTo>
                    <a:pt x="1" y="58"/>
                  </a:lnTo>
                  <a:lnTo>
                    <a:pt x="1" y="61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1" y="70"/>
                  </a:lnTo>
                  <a:lnTo>
                    <a:pt x="2" y="72"/>
                  </a:lnTo>
                  <a:lnTo>
                    <a:pt x="3" y="74"/>
                  </a:lnTo>
                  <a:lnTo>
                    <a:pt x="4" y="77"/>
                  </a:lnTo>
                  <a:lnTo>
                    <a:pt x="6" y="79"/>
                  </a:lnTo>
                  <a:lnTo>
                    <a:pt x="7" y="81"/>
                  </a:lnTo>
                  <a:lnTo>
                    <a:pt x="9" y="83"/>
                  </a:lnTo>
                  <a:lnTo>
                    <a:pt x="11" y="84"/>
                  </a:lnTo>
                  <a:lnTo>
                    <a:pt x="14" y="86"/>
                  </a:lnTo>
                  <a:lnTo>
                    <a:pt x="17" y="88"/>
                  </a:lnTo>
                  <a:lnTo>
                    <a:pt x="20" y="89"/>
                  </a:lnTo>
                  <a:lnTo>
                    <a:pt x="22" y="90"/>
                  </a:lnTo>
                  <a:lnTo>
                    <a:pt x="25" y="91"/>
                  </a:lnTo>
                  <a:lnTo>
                    <a:pt x="28" y="91"/>
                  </a:lnTo>
                  <a:lnTo>
                    <a:pt x="30" y="91"/>
                  </a:lnTo>
                  <a:lnTo>
                    <a:pt x="33" y="91"/>
                  </a:lnTo>
                  <a:lnTo>
                    <a:pt x="35" y="90"/>
                  </a:lnTo>
                  <a:lnTo>
                    <a:pt x="37" y="89"/>
                  </a:lnTo>
                  <a:lnTo>
                    <a:pt x="39" y="88"/>
                  </a:lnTo>
                  <a:lnTo>
                    <a:pt x="42" y="87"/>
                  </a:lnTo>
                  <a:lnTo>
                    <a:pt x="44" y="85"/>
                  </a:lnTo>
                  <a:lnTo>
                    <a:pt x="46" y="83"/>
                  </a:lnTo>
                  <a:lnTo>
                    <a:pt x="48" y="82"/>
                  </a:lnTo>
                  <a:lnTo>
                    <a:pt x="50" y="80"/>
                  </a:lnTo>
                  <a:lnTo>
                    <a:pt x="70" y="52"/>
                  </a:lnTo>
                  <a:lnTo>
                    <a:pt x="73" y="49"/>
                  </a:lnTo>
                  <a:lnTo>
                    <a:pt x="74" y="48"/>
                  </a:lnTo>
                  <a:lnTo>
                    <a:pt x="75" y="47"/>
                  </a:lnTo>
                  <a:lnTo>
                    <a:pt x="76" y="46"/>
                  </a:lnTo>
                  <a:lnTo>
                    <a:pt x="78" y="45"/>
                  </a:lnTo>
                  <a:lnTo>
                    <a:pt x="78" y="44"/>
                  </a:lnTo>
                  <a:lnTo>
                    <a:pt x="79" y="44"/>
                  </a:lnTo>
                  <a:lnTo>
                    <a:pt x="80" y="44"/>
                  </a:lnTo>
                  <a:lnTo>
                    <a:pt x="81" y="43"/>
                  </a:lnTo>
                  <a:lnTo>
                    <a:pt x="82" y="44"/>
                  </a:lnTo>
                  <a:lnTo>
                    <a:pt x="83" y="44"/>
                  </a:lnTo>
                  <a:lnTo>
                    <a:pt x="84" y="45"/>
                  </a:lnTo>
                  <a:lnTo>
                    <a:pt x="86" y="46"/>
                  </a:lnTo>
                  <a:lnTo>
                    <a:pt x="88" y="43"/>
                  </a:lnTo>
                  <a:lnTo>
                    <a:pt x="70" y="28"/>
                  </a:lnTo>
                  <a:lnTo>
                    <a:pt x="67" y="31"/>
                  </a:lnTo>
                  <a:lnTo>
                    <a:pt x="68" y="32"/>
                  </a:lnTo>
                  <a:lnTo>
                    <a:pt x="69" y="33"/>
                  </a:lnTo>
                  <a:lnTo>
                    <a:pt x="70" y="34"/>
                  </a:lnTo>
                  <a:lnTo>
                    <a:pt x="70" y="35"/>
                  </a:lnTo>
                  <a:lnTo>
                    <a:pt x="71" y="36"/>
                  </a:lnTo>
                  <a:lnTo>
                    <a:pt x="71" y="37"/>
                  </a:lnTo>
                  <a:lnTo>
                    <a:pt x="71" y="38"/>
                  </a:lnTo>
                  <a:lnTo>
                    <a:pt x="71" y="40"/>
                  </a:lnTo>
                  <a:lnTo>
                    <a:pt x="71" y="41"/>
                  </a:lnTo>
                  <a:lnTo>
                    <a:pt x="70" y="42"/>
                  </a:lnTo>
                  <a:lnTo>
                    <a:pt x="69" y="43"/>
                  </a:lnTo>
                  <a:lnTo>
                    <a:pt x="68" y="45"/>
                  </a:lnTo>
                  <a:lnTo>
                    <a:pt x="67" y="46"/>
                  </a:lnTo>
                  <a:lnTo>
                    <a:pt x="66" y="48"/>
                  </a:lnTo>
                  <a:lnTo>
                    <a:pt x="66" y="49"/>
                  </a:lnTo>
                  <a:lnTo>
                    <a:pt x="50" y="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4" name="Freeform 49"/>
            <p:cNvSpPr>
              <a:spLocks/>
            </p:cNvSpPr>
            <p:nvPr/>
          </p:nvSpPr>
          <p:spPr bwMode="auto">
            <a:xfrm>
              <a:off x="3597" y="2685"/>
              <a:ext cx="79" cy="88"/>
            </a:xfrm>
            <a:custGeom>
              <a:avLst/>
              <a:gdLst>
                <a:gd name="T0" fmla="*/ 33 w 79"/>
                <a:gd name="T1" fmla="*/ 36 h 88"/>
                <a:gd name="T2" fmla="*/ 30 w 79"/>
                <a:gd name="T3" fmla="*/ 39 h 88"/>
                <a:gd name="T4" fmla="*/ 28 w 79"/>
                <a:gd name="T5" fmla="*/ 40 h 88"/>
                <a:gd name="T6" fmla="*/ 26 w 79"/>
                <a:gd name="T7" fmla="*/ 42 h 88"/>
                <a:gd name="T8" fmla="*/ 23 w 79"/>
                <a:gd name="T9" fmla="*/ 45 h 88"/>
                <a:gd name="T10" fmla="*/ 21 w 79"/>
                <a:gd name="T11" fmla="*/ 46 h 88"/>
                <a:gd name="T12" fmla="*/ 20 w 79"/>
                <a:gd name="T13" fmla="*/ 48 h 88"/>
                <a:gd name="T14" fmla="*/ 18 w 79"/>
                <a:gd name="T15" fmla="*/ 49 h 88"/>
                <a:gd name="T16" fmla="*/ 17 w 79"/>
                <a:gd name="T17" fmla="*/ 51 h 88"/>
                <a:gd name="T18" fmla="*/ 17 w 79"/>
                <a:gd name="T19" fmla="*/ 52 h 88"/>
                <a:gd name="T20" fmla="*/ 18 w 79"/>
                <a:gd name="T21" fmla="*/ 53 h 88"/>
                <a:gd name="T22" fmla="*/ 18 w 79"/>
                <a:gd name="T23" fmla="*/ 55 h 88"/>
                <a:gd name="T24" fmla="*/ 20 w 79"/>
                <a:gd name="T25" fmla="*/ 57 h 88"/>
                <a:gd name="T26" fmla="*/ 21 w 79"/>
                <a:gd name="T27" fmla="*/ 58 h 88"/>
                <a:gd name="T28" fmla="*/ 22 w 79"/>
                <a:gd name="T29" fmla="*/ 62 h 88"/>
                <a:gd name="T30" fmla="*/ 0 w 79"/>
                <a:gd name="T31" fmla="*/ 47 h 88"/>
                <a:gd name="T32" fmla="*/ 3 w 79"/>
                <a:gd name="T33" fmla="*/ 47 h 88"/>
                <a:gd name="T34" fmla="*/ 6 w 79"/>
                <a:gd name="T35" fmla="*/ 47 h 88"/>
                <a:gd name="T36" fmla="*/ 8 w 79"/>
                <a:gd name="T37" fmla="*/ 47 h 88"/>
                <a:gd name="T38" fmla="*/ 11 w 79"/>
                <a:gd name="T39" fmla="*/ 45 h 88"/>
                <a:gd name="T40" fmla="*/ 14 w 79"/>
                <a:gd name="T41" fmla="*/ 44 h 88"/>
                <a:gd name="T42" fmla="*/ 17 w 79"/>
                <a:gd name="T43" fmla="*/ 42 h 88"/>
                <a:gd name="T44" fmla="*/ 20 w 79"/>
                <a:gd name="T45" fmla="*/ 40 h 88"/>
                <a:gd name="T46" fmla="*/ 68 w 79"/>
                <a:gd name="T47" fmla="*/ 0 h 88"/>
                <a:gd name="T48" fmla="*/ 63 w 79"/>
                <a:gd name="T49" fmla="*/ 62 h 88"/>
                <a:gd name="T50" fmla="*/ 62 w 79"/>
                <a:gd name="T51" fmla="*/ 66 h 88"/>
                <a:gd name="T52" fmla="*/ 62 w 79"/>
                <a:gd name="T53" fmla="*/ 69 h 88"/>
                <a:gd name="T54" fmla="*/ 61 w 79"/>
                <a:gd name="T55" fmla="*/ 76 h 88"/>
                <a:gd name="T56" fmla="*/ 60 w 79"/>
                <a:gd name="T57" fmla="*/ 79 h 88"/>
                <a:gd name="T58" fmla="*/ 61 w 79"/>
                <a:gd name="T59" fmla="*/ 80 h 88"/>
                <a:gd name="T60" fmla="*/ 62 w 79"/>
                <a:gd name="T61" fmla="*/ 82 h 88"/>
                <a:gd name="T62" fmla="*/ 63 w 79"/>
                <a:gd name="T63" fmla="*/ 83 h 88"/>
                <a:gd name="T64" fmla="*/ 64 w 79"/>
                <a:gd name="T65" fmla="*/ 84 h 88"/>
                <a:gd name="T66" fmla="*/ 66 w 79"/>
                <a:gd name="T67" fmla="*/ 85 h 88"/>
                <a:gd name="T68" fmla="*/ 38 w 79"/>
                <a:gd name="T69" fmla="*/ 72 h 88"/>
                <a:gd name="T70" fmla="*/ 41 w 79"/>
                <a:gd name="T71" fmla="*/ 69 h 88"/>
                <a:gd name="T72" fmla="*/ 43 w 79"/>
                <a:gd name="T73" fmla="*/ 70 h 88"/>
                <a:gd name="T74" fmla="*/ 45 w 79"/>
                <a:gd name="T75" fmla="*/ 71 h 88"/>
                <a:gd name="T76" fmla="*/ 46 w 79"/>
                <a:gd name="T77" fmla="*/ 72 h 88"/>
                <a:gd name="T78" fmla="*/ 48 w 79"/>
                <a:gd name="T79" fmla="*/ 72 h 88"/>
                <a:gd name="T80" fmla="*/ 49 w 79"/>
                <a:gd name="T81" fmla="*/ 71 h 88"/>
                <a:gd name="T82" fmla="*/ 50 w 79"/>
                <a:gd name="T83" fmla="*/ 69 h 88"/>
                <a:gd name="T84" fmla="*/ 51 w 79"/>
                <a:gd name="T85" fmla="*/ 67 h 88"/>
                <a:gd name="T86" fmla="*/ 53 w 79"/>
                <a:gd name="T87" fmla="*/ 65 h 88"/>
                <a:gd name="T88" fmla="*/ 46 w 79"/>
                <a:gd name="T89" fmla="*/ 44 h 88"/>
                <a:gd name="T90" fmla="*/ 58 w 79"/>
                <a:gd name="T91" fmla="*/ 47 h 88"/>
                <a:gd name="T92" fmla="*/ 38 w 79"/>
                <a:gd name="T93" fmla="*/ 34 h 88"/>
                <a:gd name="T94" fmla="*/ 46 w 79"/>
                <a:gd name="T95" fmla="*/ 44 h 8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"/>
                <a:gd name="T145" fmla="*/ 0 h 88"/>
                <a:gd name="T146" fmla="*/ 79 w 79"/>
                <a:gd name="T147" fmla="*/ 88 h 8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" h="88">
                  <a:moveTo>
                    <a:pt x="46" y="44"/>
                  </a:moveTo>
                  <a:lnTo>
                    <a:pt x="33" y="36"/>
                  </a:lnTo>
                  <a:lnTo>
                    <a:pt x="30" y="38"/>
                  </a:lnTo>
                  <a:lnTo>
                    <a:pt x="30" y="39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2"/>
                  </a:lnTo>
                  <a:lnTo>
                    <a:pt x="26" y="42"/>
                  </a:lnTo>
                  <a:lnTo>
                    <a:pt x="25" y="43"/>
                  </a:lnTo>
                  <a:lnTo>
                    <a:pt x="23" y="45"/>
                  </a:lnTo>
                  <a:lnTo>
                    <a:pt x="22" y="45"/>
                  </a:lnTo>
                  <a:lnTo>
                    <a:pt x="21" y="46"/>
                  </a:lnTo>
                  <a:lnTo>
                    <a:pt x="20" y="47"/>
                  </a:lnTo>
                  <a:lnTo>
                    <a:pt x="20" y="48"/>
                  </a:lnTo>
                  <a:lnTo>
                    <a:pt x="19" y="48"/>
                  </a:lnTo>
                  <a:lnTo>
                    <a:pt x="18" y="49"/>
                  </a:lnTo>
                  <a:lnTo>
                    <a:pt x="17" y="50"/>
                  </a:lnTo>
                  <a:lnTo>
                    <a:pt x="17" y="51"/>
                  </a:lnTo>
                  <a:lnTo>
                    <a:pt x="17" y="52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4"/>
                  </a:lnTo>
                  <a:lnTo>
                    <a:pt x="18" y="55"/>
                  </a:lnTo>
                  <a:lnTo>
                    <a:pt x="19" y="56"/>
                  </a:lnTo>
                  <a:lnTo>
                    <a:pt x="20" y="57"/>
                  </a:lnTo>
                  <a:lnTo>
                    <a:pt x="20" y="58"/>
                  </a:lnTo>
                  <a:lnTo>
                    <a:pt x="21" y="58"/>
                  </a:lnTo>
                  <a:lnTo>
                    <a:pt x="22" y="59"/>
                  </a:lnTo>
                  <a:lnTo>
                    <a:pt x="22" y="62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1" y="47"/>
                  </a:lnTo>
                  <a:lnTo>
                    <a:pt x="3" y="47"/>
                  </a:lnTo>
                  <a:lnTo>
                    <a:pt x="4" y="47"/>
                  </a:lnTo>
                  <a:lnTo>
                    <a:pt x="6" y="47"/>
                  </a:lnTo>
                  <a:lnTo>
                    <a:pt x="7" y="47"/>
                  </a:lnTo>
                  <a:lnTo>
                    <a:pt x="8" y="47"/>
                  </a:lnTo>
                  <a:lnTo>
                    <a:pt x="9" y="46"/>
                  </a:lnTo>
                  <a:lnTo>
                    <a:pt x="11" y="45"/>
                  </a:lnTo>
                  <a:lnTo>
                    <a:pt x="12" y="45"/>
                  </a:lnTo>
                  <a:lnTo>
                    <a:pt x="14" y="44"/>
                  </a:lnTo>
                  <a:lnTo>
                    <a:pt x="15" y="43"/>
                  </a:lnTo>
                  <a:lnTo>
                    <a:pt x="17" y="42"/>
                  </a:lnTo>
                  <a:lnTo>
                    <a:pt x="19" y="41"/>
                  </a:lnTo>
                  <a:lnTo>
                    <a:pt x="20" y="40"/>
                  </a:lnTo>
                  <a:lnTo>
                    <a:pt x="22" y="38"/>
                  </a:lnTo>
                  <a:lnTo>
                    <a:pt x="68" y="0"/>
                  </a:lnTo>
                  <a:lnTo>
                    <a:pt x="78" y="3"/>
                  </a:lnTo>
                  <a:lnTo>
                    <a:pt x="63" y="62"/>
                  </a:lnTo>
                  <a:lnTo>
                    <a:pt x="63" y="64"/>
                  </a:lnTo>
                  <a:lnTo>
                    <a:pt x="62" y="66"/>
                  </a:lnTo>
                  <a:lnTo>
                    <a:pt x="62" y="67"/>
                  </a:lnTo>
                  <a:lnTo>
                    <a:pt x="62" y="69"/>
                  </a:lnTo>
                  <a:lnTo>
                    <a:pt x="62" y="71"/>
                  </a:lnTo>
                  <a:lnTo>
                    <a:pt x="61" y="76"/>
                  </a:lnTo>
                  <a:lnTo>
                    <a:pt x="60" y="78"/>
                  </a:lnTo>
                  <a:lnTo>
                    <a:pt x="60" y="79"/>
                  </a:lnTo>
                  <a:lnTo>
                    <a:pt x="60" y="80"/>
                  </a:lnTo>
                  <a:lnTo>
                    <a:pt x="61" y="80"/>
                  </a:lnTo>
                  <a:lnTo>
                    <a:pt x="62" y="81"/>
                  </a:lnTo>
                  <a:lnTo>
                    <a:pt x="62" y="82"/>
                  </a:lnTo>
                  <a:lnTo>
                    <a:pt x="63" y="82"/>
                  </a:lnTo>
                  <a:lnTo>
                    <a:pt x="63" y="83"/>
                  </a:lnTo>
                  <a:lnTo>
                    <a:pt x="63" y="84"/>
                  </a:lnTo>
                  <a:lnTo>
                    <a:pt x="64" y="84"/>
                  </a:lnTo>
                  <a:lnTo>
                    <a:pt x="65" y="85"/>
                  </a:lnTo>
                  <a:lnTo>
                    <a:pt x="66" y="85"/>
                  </a:lnTo>
                  <a:lnTo>
                    <a:pt x="63" y="87"/>
                  </a:lnTo>
                  <a:lnTo>
                    <a:pt x="38" y="72"/>
                  </a:lnTo>
                  <a:lnTo>
                    <a:pt x="40" y="69"/>
                  </a:lnTo>
                  <a:lnTo>
                    <a:pt x="41" y="69"/>
                  </a:lnTo>
                  <a:lnTo>
                    <a:pt x="42" y="70"/>
                  </a:lnTo>
                  <a:lnTo>
                    <a:pt x="43" y="70"/>
                  </a:lnTo>
                  <a:lnTo>
                    <a:pt x="44" y="71"/>
                  </a:lnTo>
                  <a:lnTo>
                    <a:pt x="45" y="71"/>
                  </a:lnTo>
                  <a:lnTo>
                    <a:pt x="46" y="71"/>
                  </a:lnTo>
                  <a:lnTo>
                    <a:pt x="46" y="72"/>
                  </a:lnTo>
                  <a:lnTo>
                    <a:pt x="47" y="72"/>
                  </a:lnTo>
                  <a:lnTo>
                    <a:pt x="48" y="72"/>
                  </a:lnTo>
                  <a:lnTo>
                    <a:pt x="48" y="71"/>
                  </a:lnTo>
                  <a:lnTo>
                    <a:pt x="49" y="71"/>
                  </a:lnTo>
                  <a:lnTo>
                    <a:pt x="50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1" y="67"/>
                  </a:lnTo>
                  <a:lnTo>
                    <a:pt x="52" y="66"/>
                  </a:lnTo>
                  <a:lnTo>
                    <a:pt x="53" y="65"/>
                  </a:lnTo>
                  <a:lnTo>
                    <a:pt x="56" y="49"/>
                  </a:lnTo>
                  <a:lnTo>
                    <a:pt x="46" y="44"/>
                  </a:lnTo>
                  <a:lnTo>
                    <a:pt x="48" y="38"/>
                  </a:lnTo>
                  <a:lnTo>
                    <a:pt x="58" y="47"/>
                  </a:lnTo>
                  <a:lnTo>
                    <a:pt x="66" y="8"/>
                  </a:lnTo>
                  <a:lnTo>
                    <a:pt x="38" y="34"/>
                  </a:lnTo>
                  <a:lnTo>
                    <a:pt x="48" y="38"/>
                  </a:lnTo>
                  <a:lnTo>
                    <a:pt x="46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5" name="Freeform 50"/>
            <p:cNvSpPr>
              <a:spLocks/>
            </p:cNvSpPr>
            <p:nvPr/>
          </p:nvSpPr>
          <p:spPr bwMode="auto">
            <a:xfrm>
              <a:off x="3670" y="2707"/>
              <a:ext cx="81" cy="99"/>
            </a:xfrm>
            <a:custGeom>
              <a:avLst/>
              <a:gdLst>
                <a:gd name="T0" fmla="*/ 47 w 81"/>
                <a:gd name="T1" fmla="*/ 90 h 99"/>
                <a:gd name="T2" fmla="*/ 64 w 81"/>
                <a:gd name="T3" fmla="*/ 95 h 99"/>
                <a:gd name="T4" fmla="*/ 60 w 81"/>
                <a:gd name="T5" fmla="*/ 94 h 99"/>
                <a:gd name="T6" fmla="*/ 59 w 81"/>
                <a:gd name="T7" fmla="*/ 93 h 99"/>
                <a:gd name="T8" fmla="*/ 57 w 81"/>
                <a:gd name="T9" fmla="*/ 91 h 99"/>
                <a:gd name="T10" fmla="*/ 56 w 81"/>
                <a:gd name="T11" fmla="*/ 90 h 99"/>
                <a:gd name="T12" fmla="*/ 55 w 81"/>
                <a:gd name="T13" fmla="*/ 88 h 99"/>
                <a:gd name="T14" fmla="*/ 55 w 81"/>
                <a:gd name="T15" fmla="*/ 86 h 99"/>
                <a:gd name="T16" fmla="*/ 54 w 81"/>
                <a:gd name="T17" fmla="*/ 83 h 99"/>
                <a:gd name="T18" fmla="*/ 54 w 81"/>
                <a:gd name="T19" fmla="*/ 80 h 99"/>
                <a:gd name="T20" fmla="*/ 53 w 81"/>
                <a:gd name="T21" fmla="*/ 52 h 99"/>
                <a:gd name="T22" fmla="*/ 57 w 81"/>
                <a:gd name="T23" fmla="*/ 53 h 99"/>
                <a:gd name="T24" fmla="*/ 61 w 81"/>
                <a:gd name="T25" fmla="*/ 53 h 99"/>
                <a:gd name="T26" fmla="*/ 65 w 81"/>
                <a:gd name="T27" fmla="*/ 52 h 99"/>
                <a:gd name="T28" fmla="*/ 69 w 81"/>
                <a:gd name="T29" fmla="*/ 51 h 99"/>
                <a:gd name="T30" fmla="*/ 73 w 81"/>
                <a:gd name="T31" fmla="*/ 49 h 99"/>
                <a:gd name="T32" fmla="*/ 75 w 81"/>
                <a:gd name="T33" fmla="*/ 46 h 99"/>
                <a:gd name="T34" fmla="*/ 78 w 81"/>
                <a:gd name="T35" fmla="*/ 43 h 99"/>
                <a:gd name="T36" fmla="*/ 80 w 81"/>
                <a:gd name="T37" fmla="*/ 39 h 99"/>
                <a:gd name="T38" fmla="*/ 80 w 81"/>
                <a:gd name="T39" fmla="*/ 35 h 99"/>
                <a:gd name="T40" fmla="*/ 79 w 81"/>
                <a:gd name="T41" fmla="*/ 30 h 99"/>
                <a:gd name="T42" fmla="*/ 77 w 81"/>
                <a:gd name="T43" fmla="*/ 26 h 99"/>
                <a:gd name="T44" fmla="*/ 74 w 81"/>
                <a:gd name="T45" fmla="*/ 23 h 99"/>
                <a:gd name="T46" fmla="*/ 71 w 81"/>
                <a:gd name="T47" fmla="*/ 20 h 99"/>
                <a:gd name="T48" fmla="*/ 67 w 81"/>
                <a:gd name="T49" fmla="*/ 17 h 99"/>
                <a:gd name="T50" fmla="*/ 61 w 81"/>
                <a:gd name="T51" fmla="*/ 13 h 99"/>
                <a:gd name="T52" fmla="*/ 31 w 81"/>
                <a:gd name="T53" fmla="*/ 3 h 99"/>
                <a:gd name="T54" fmla="*/ 33 w 81"/>
                <a:gd name="T55" fmla="*/ 4 h 99"/>
                <a:gd name="T56" fmla="*/ 36 w 81"/>
                <a:gd name="T57" fmla="*/ 6 h 99"/>
                <a:gd name="T58" fmla="*/ 37 w 81"/>
                <a:gd name="T59" fmla="*/ 8 h 99"/>
                <a:gd name="T60" fmla="*/ 37 w 81"/>
                <a:gd name="T61" fmla="*/ 10 h 99"/>
                <a:gd name="T62" fmla="*/ 36 w 81"/>
                <a:gd name="T63" fmla="*/ 12 h 99"/>
                <a:gd name="T64" fmla="*/ 35 w 81"/>
                <a:gd name="T65" fmla="*/ 17 h 99"/>
                <a:gd name="T66" fmla="*/ 33 w 81"/>
                <a:gd name="T67" fmla="*/ 20 h 99"/>
                <a:gd name="T68" fmla="*/ 16 w 81"/>
                <a:gd name="T69" fmla="*/ 57 h 99"/>
                <a:gd name="T70" fmla="*/ 15 w 81"/>
                <a:gd name="T71" fmla="*/ 61 h 99"/>
                <a:gd name="T72" fmla="*/ 14 w 81"/>
                <a:gd name="T73" fmla="*/ 64 h 99"/>
                <a:gd name="T74" fmla="*/ 12 w 81"/>
                <a:gd name="T75" fmla="*/ 67 h 99"/>
                <a:gd name="T76" fmla="*/ 10 w 81"/>
                <a:gd name="T77" fmla="*/ 68 h 99"/>
                <a:gd name="T78" fmla="*/ 8 w 81"/>
                <a:gd name="T79" fmla="*/ 69 h 99"/>
                <a:gd name="T80" fmla="*/ 7 w 81"/>
                <a:gd name="T81" fmla="*/ 68 h 99"/>
                <a:gd name="T82" fmla="*/ 5 w 81"/>
                <a:gd name="T83" fmla="*/ 68 h 99"/>
                <a:gd name="T84" fmla="*/ 0 w 81"/>
                <a:gd name="T85" fmla="*/ 70 h 99"/>
                <a:gd name="T86" fmla="*/ 28 w 81"/>
                <a:gd name="T87" fmla="*/ 80 h 99"/>
                <a:gd name="T88" fmla="*/ 26 w 81"/>
                <a:gd name="T89" fmla="*/ 78 h 99"/>
                <a:gd name="T90" fmla="*/ 24 w 81"/>
                <a:gd name="T91" fmla="*/ 76 h 99"/>
                <a:gd name="T92" fmla="*/ 22 w 81"/>
                <a:gd name="T93" fmla="*/ 74 h 99"/>
                <a:gd name="T94" fmla="*/ 22 w 81"/>
                <a:gd name="T95" fmla="*/ 73 h 99"/>
                <a:gd name="T96" fmla="*/ 22 w 81"/>
                <a:gd name="T97" fmla="*/ 71 h 99"/>
                <a:gd name="T98" fmla="*/ 23 w 81"/>
                <a:gd name="T99" fmla="*/ 69 h 99"/>
                <a:gd name="T100" fmla="*/ 24 w 81"/>
                <a:gd name="T101" fmla="*/ 66 h 99"/>
                <a:gd name="T102" fmla="*/ 26 w 81"/>
                <a:gd name="T103" fmla="*/ 62 h 99"/>
                <a:gd name="T104" fmla="*/ 41 w 81"/>
                <a:gd name="T105" fmla="*/ 46 h 9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1"/>
                <a:gd name="T160" fmla="*/ 0 h 99"/>
                <a:gd name="T161" fmla="*/ 81 w 81"/>
                <a:gd name="T162" fmla="*/ 99 h 9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1" h="99">
                  <a:moveTo>
                    <a:pt x="41" y="46"/>
                  </a:moveTo>
                  <a:lnTo>
                    <a:pt x="47" y="90"/>
                  </a:lnTo>
                  <a:lnTo>
                    <a:pt x="61" y="98"/>
                  </a:lnTo>
                  <a:lnTo>
                    <a:pt x="64" y="95"/>
                  </a:lnTo>
                  <a:lnTo>
                    <a:pt x="62" y="95"/>
                  </a:lnTo>
                  <a:lnTo>
                    <a:pt x="60" y="94"/>
                  </a:lnTo>
                  <a:lnTo>
                    <a:pt x="59" y="93"/>
                  </a:lnTo>
                  <a:lnTo>
                    <a:pt x="58" y="92"/>
                  </a:lnTo>
                  <a:lnTo>
                    <a:pt x="57" y="91"/>
                  </a:lnTo>
                  <a:lnTo>
                    <a:pt x="57" y="90"/>
                  </a:lnTo>
                  <a:lnTo>
                    <a:pt x="56" y="90"/>
                  </a:lnTo>
                  <a:lnTo>
                    <a:pt x="56" y="89"/>
                  </a:lnTo>
                  <a:lnTo>
                    <a:pt x="55" y="88"/>
                  </a:lnTo>
                  <a:lnTo>
                    <a:pt x="55" y="87"/>
                  </a:lnTo>
                  <a:lnTo>
                    <a:pt x="55" y="86"/>
                  </a:lnTo>
                  <a:lnTo>
                    <a:pt x="55" y="84"/>
                  </a:lnTo>
                  <a:lnTo>
                    <a:pt x="54" y="83"/>
                  </a:lnTo>
                  <a:lnTo>
                    <a:pt x="54" y="82"/>
                  </a:lnTo>
                  <a:lnTo>
                    <a:pt x="54" y="80"/>
                  </a:lnTo>
                  <a:lnTo>
                    <a:pt x="51" y="52"/>
                  </a:lnTo>
                  <a:lnTo>
                    <a:pt x="53" y="52"/>
                  </a:lnTo>
                  <a:lnTo>
                    <a:pt x="55" y="53"/>
                  </a:lnTo>
                  <a:lnTo>
                    <a:pt x="57" y="53"/>
                  </a:lnTo>
                  <a:lnTo>
                    <a:pt x="59" y="53"/>
                  </a:lnTo>
                  <a:lnTo>
                    <a:pt x="61" y="53"/>
                  </a:lnTo>
                  <a:lnTo>
                    <a:pt x="63" y="53"/>
                  </a:lnTo>
                  <a:lnTo>
                    <a:pt x="65" y="52"/>
                  </a:lnTo>
                  <a:lnTo>
                    <a:pt x="67" y="52"/>
                  </a:lnTo>
                  <a:lnTo>
                    <a:pt x="69" y="51"/>
                  </a:lnTo>
                  <a:lnTo>
                    <a:pt x="71" y="50"/>
                  </a:lnTo>
                  <a:lnTo>
                    <a:pt x="73" y="49"/>
                  </a:lnTo>
                  <a:lnTo>
                    <a:pt x="73" y="48"/>
                  </a:lnTo>
                  <a:lnTo>
                    <a:pt x="75" y="46"/>
                  </a:lnTo>
                  <a:lnTo>
                    <a:pt x="77" y="45"/>
                  </a:lnTo>
                  <a:lnTo>
                    <a:pt x="78" y="43"/>
                  </a:lnTo>
                  <a:lnTo>
                    <a:pt x="79" y="41"/>
                  </a:lnTo>
                  <a:lnTo>
                    <a:pt x="80" y="39"/>
                  </a:lnTo>
                  <a:lnTo>
                    <a:pt x="80" y="37"/>
                  </a:lnTo>
                  <a:lnTo>
                    <a:pt x="80" y="35"/>
                  </a:lnTo>
                  <a:lnTo>
                    <a:pt x="80" y="32"/>
                  </a:lnTo>
                  <a:lnTo>
                    <a:pt x="79" y="30"/>
                  </a:lnTo>
                  <a:lnTo>
                    <a:pt x="78" y="28"/>
                  </a:lnTo>
                  <a:lnTo>
                    <a:pt x="77" y="26"/>
                  </a:lnTo>
                  <a:lnTo>
                    <a:pt x="76" y="25"/>
                  </a:lnTo>
                  <a:lnTo>
                    <a:pt x="74" y="23"/>
                  </a:lnTo>
                  <a:lnTo>
                    <a:pt x="73" y="21"/>
                  </a:lnTo>
                  <a:lnTo>
                    <a:pt x="71" y="20"/>
                  </a:lnTo>
                  <a:lnTo>
                    <a:pt x="69" y="18"/>
                  </a:lnTo>
                  <a:lnTo>
                    <a:pt x="67" y="17"/>
                  </a:lnTo>
                  <a:lnTo>
                    <a:pt x="63" y="14"/>
                  </a:lnTo>
                  <a:lnTo>
                    <a:pt x="61" y="13"/>
                  </a:lnTo>
                  <a:lnTo>
                    <a:pt x="33" y="0"/>
                  </a:lnTo>
                  <a:lnTo>
                    <a:pt x="31" y="3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10"/>
                  </a:lnTo>
                  <a:lnTo>
                    <a:pt x="36" y="11"/>
                  </a:lnTo>
                  <a:lnTo>
                    <a:pt x="36" y="12"/>
                  </a:lnTo>
                  <a:lnTo>
                    <a:pt x="35" y="15"/>
                  </a:lnTo>
                  <a:lnTo>
                    <a:pt x="35" y="17"/>
                  </a:lnTo>
                  <a:lnTo>
                    <a:pt x="34" y="18"/>
                  </a:lnTo>
                  <a:lnTo>
                    <a:pt x="33" y="20"/>
                  </a:lnTo>
                  <a:lnTo>
                    <a:pt x="33" y="21"/>
                  </a:lnTo>
                  <a:lnTo>
                    <a:pt x="16" y="57"/>
                  </a:lnTo>
                  <a:lnTo>
                    <a:pt x="15" y="59"/>
                  </a:lnTo>
                  <a:lnTo>
                    <a:pt x="15" y="61"/>
                  </a:lnTo>
                  <a:lnTo>
                    <a:pt x="14" y="63"/>
                  </a:lnTo>
                  <a:lnTo>
                    <a:pt x="14" y="64"/>
                  </a:lnTo>
                  <a:lnTo>
                    <a:pt x="13" y="65"/>
                  </a:lnTo>
                  <a:lnTo>
                    <a:pt x="12" y="67"/>
                  </a:lnTo>
                  <a:lnTo>
                    <a:pt x="11" y="68"/>
                  </a:lnTo>
                  <a:lnTo>
                    <a:pt x="10" y="68"/>
                  </a:lnTo>
                  <a:lnTo>
                    <a:pt x="9" y="69"/>
                  </a:lnTo>
                  <a:lnTo>
                    <a:pt x="8" y="69"/>
                  </a:lnTo>
                  <a:lnTo>
                    <a:pt x="7" y="69"/>
                  </a:lnTo>
                  <a:lnTo>
                    <a:pt x="7" y="68"/>
                  </a:lnTo>
                  <a:lnTo>
                    <a:pt x="6" y="68"/>
                  </a:lnTo>
                  <a:lnTo>
                    <a:pt x="5" y="68"/>
                  </a:lnTo>
                  <a:lnTo>
                    <a:pt x="3" y="67"/>
                  </a:lnTo>
                  <a:lnTo>
                    <a:pt x="0" y="70"/>
                  </a:lnTo>
                  <a:lnTo>
                    <a:pt x="28" y="83"/>
                  </a:lnTo>
                  <a:lnTo>
                    <a:pt x="28" y="80"/>
                  </a:lnTo>
                  <a:lnTo>
                    <a:pt x="27" y="79"/>
                  </a:lnTo>
                  <a:lnTo>
                    <a:pt x="26" y="78"/>
                  </a:lnTo>
                  <a:lnTo>
                    <a:pt x="25" y="77"/>
                  </a:lnTo>
                  <a:lnTo>
                    <a:pt x="24" y="76"/>
                  </a:lnTo>
                  <a:lnTo>
                    <a:pt x="23" y="75"/>
                  </a:lnTo>
                  <a:lnTo>
                    <a:pt x="22" y="74"/>
                  </a:lnTo>
                  <a:lnTo>
                    <a:pt x="22" y="73"/>
                  </a:lnTo>
                  <a:lnTo>
                    <a:pt x="22" y="72"/>
                  </a:lnTo>
                  <a:lnTo>
                    <a:pt x="22" y="71"/>
                  </a:lnTo>
                  <a:lnTo>
                    <a:pt x="22" y="70"/>
                  </a:lnTo>
                  <a:lnTo>
                    <a:pt x="23" y="69"/>
                  </a:lnTo>
                  <a:lnTo>
                    <a:pt x="23" y="67"/>
                  </a:lnTo>
                  <a:lnTo>
                    <a:pt x="24" y="66"/>
                  </a:lnTo>
                  <a:lnTo>
                    <a:pt x="25" y="64"/>
                  </a:lnTo>
                  <a:lnTo>
                    <a:pt x="26" y="62"/>
                  </a:lnTo>
                  <a:lnTo>
                    <a:pt x="33" y="44"/>
                  </a:lnTo>
                  <a:lnTo>
                    <a:pt x="41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6" name="Freeform 51"/>
            <p:cNvSpPr>
              <a:spLocks/>
            </p:cNvSpPr>
            <p:nvPr/>
          </p:nvSpPr>
          <p:spPr bwMode="auto">
            <a:xfrm>
              <a:off x="3760" y="2737"/>
              <a:ext cx="75" cy="88"/>
            </a:xfrm>
            <a:custGeom>
              <a:avLst/>
              <a:gdLst>
                <a:gd name="T0" fmla="*/ 43 w 75"/>
                <a:gd name="T1" fmla="*/ 25 h 88"/>
                <a:gd name="T2" fmla="*/ 46 w 75"/>
                <a:gd name="T3" fmla="*/ 19 h 88"/>
                <a:gd name="T4" fmla="*/ 47 w 75"/>
                <a:gd name="T5" fmla="*/ 17 h 88"/>
                <a:gd name="T6" fmla="*/ 49 w 75"/>
                <a:gd name="T7" fmla="*/ 16 h 88"/>
                <a:gd name="T8" fmla="*/ 51 w 75"/>
                <a:gd name="T9" fmla="*/ 15 h 88"/>
                <a:gd name="T10" fmla="*/ 54 w 75"/>
                <a:gd name="T11" fmla="*/ 16 h 88"/>
                <a:gd name="T12" fmla="*/ 57 w 75"/>
                <a:gd name="T13" fmla="*/ 17 h 88"/>
                <a:gd name="T14" fmla="*/ 60 w 75"/>
                <a:gd name="T15" fmla="*/ 19 h 88"/>
                <a:gd name="T16" fmla="*/ 63 w 75"/>
                <a:gd name="T17" fmla="*/ 22 h 88"/>
                <a:gd name="T18" fmla="*/ 65 w 75"/>
                <a:gd name="T19" fmla="*/ 24 h 88"/>
                <a:gd name="T20" fmla="*/ 68 w 75"/>
                <a:gd name="T21" fmla="*/ 28 h 88"/>
                <a:gd name="T22" fmla="*/ 69 w 75"/>
                <a:gd name="T23" fmla="*/ 33 h 88"/>
                <a:gd name="T24" fmla="*/ 70 w 75"/>
                <a:gd name="T25" fmla="*/ 36 h 88"/>
                <a:gd name="T26" fmla="*/ 74 w 75"/>
                <a:gd name="T27" fmla="*/ 38 h 88"/>
                <a:gd name="T28" fmla="*/ 13 w 75"/>
                <a:gd name="T29" fmla="*/ 0 h 88"/>
                <a:gd name="T30" fmla="*/ 3 w 75"/>
                <a:gd name="T31" fmla="*/ 18 h 88"/>
                <a:gd name="T32" fmla="*/ 6 w 75"/>
                <a:gd name="T33" fmla="*/ 16 h 88"/>
                <a:gd name="T34" fmla="*/ 9 w 75"/>
                <a:gd name="T35" fmla="*/ 13 h 88"/>
                <a:gd name="T36" fmla="*/ 12 w 75"/>
                <a:gd name="T37" fmla="*/ 11 h 88"/>
                <a:gd name="T38" fmla="*/ 16 w 75"/>
                <a:gd name="T39" fmla="*/ 9 h 88"/>
                <a:gd name="T40" fmla="*/ 19 w 75"/>
                <a:gd name="T41" fmla="*/ 8 h 88"/>
                <a:gd name="T42" fmla="*/ 23 w 75"/>
                <a:gd name="T43" fmla="*/ 7 h 88"/>
                <a:gd name="T44" fmla="*/ 27 w 75"/>
                <a:gd name="T45" fmla="*/ 7 h 88"/>
                <a:gd name="T46" fmla="*/ 31 w 75"/>
                <a:gd name="T47" fmla="*/ 7 h 88"/>
                <a:gd name="T48" fmla="*/ 33 w 75"/>
                <a:gd name="T49" fmla="*/ 9 h 88"/>
                <a:gd name="T50" fmla="*/ 34 w 75"/>
                <a:gd name="T51" fmla="*/ 10 h 88"/>
                <a:gd name="T52" fmla="*/ 35 w 75"/>
                <a:gd name="T53" fmla="*/ 12 h 88"/>
                <a:gd name="T54" fmla="*/ 36 w 75"/>
                <a:gd name="T55" fmla="*/ 13 h 88"/>
                <a:gd name="T56" fmla="*/ 35 w 75"/>
                <a:gd name="T57" fmla="*/ 16 h 88"/>
                <a:gd name="T58" fmla="*/ 34 w 75"/>
                <a:gd name="T59" fmla="*/ 18 h 88"/>
                <a:gd name="T60" fmla="*/ 20 w 75"/>
                <a:gd name="T61" fmla="*/ 65 h 88"/>
                <a:gd name="T62" fmla="*/ 19 w 75"/>
                <a:gd name="T63" fmla="*/ 67 h 88"/>
                <a:gd name="T64" fmla="*/ 19 w 75"/>
                <a:gd name="T65" fmla="*/ 70 h 88"/>
                <a:gd name="T66" fmla="*/ 18 w 75"/>
                <a:gd name="T67" fmla="*/ 73 h 88"/>
                <a:gd name="T68" fmla="*/ 16 w 75"/>
                <a:gd name="T69" fmla="*/ 74 h 88"/>
                <a:gd name="T70" fmla="*/ 14 w 75"/>
                <a:gd name="T71" fmla="*/ 75 h 88"/>
                <a:gd name="T72" fmla="*/ 12 w 75"/>
                <a:gd name="T73" fmla="*/ 76 h 88"/>
                <a:gd name="T74" fmla="*/ 9 w 75"/>
                <a:gd name="T75" fmla="*/ 75 h 88"/>
                <a:gd name="T76" fmla="*/ 6 w 75"/>
                <a:gd name="T77" fmla="*/ 75 h 88"/>
                <a:gd name="T78" fmla="*/ 36 w 75"/>
                <a:gd name="T79" fmla="*/ 87 h 88"/>
                <a:gd name="T80" fmla="*/ 34 w 75"/>
                <a:gd name="T81" fmla="*/ 84 h 88"/>
                <a:gd name="T82" fmla="*/ 32 w 75"/>
                <a:gd name="T83" fmla="*/ 83 h 88"/>
                <a:gd name="T84" fmla="*/ 31 w 75"/>
                <a:gd name="T85" fmla="*/ 82 h 88"/>
                <a:gd name="T86" fmla="*/ 30 w 75"/>
                <a:gd name="T87" fmla="*/ 80 h 88"/>
                <a:gd name="T88" fmla="*/ 30 w 75"/>
                <a:gd name="T89" fmla="*/ 79 h 88"/>
                <a:gd name="T90" fmla="*/ 30 w 75"/>
                <a:gd name="T91" fmla="*/ 76 h 88"/>
                <a:gd name="T92" fmla="*/ 30 w 75"/>
                <a:gd name="T93" fmla="*/ 73 h 88"/>
                <a:gd name="T94" fmla="*/ 31 w 75"/>
                <a:gd name="T95" fmla="*/ 69 h 88"/>
                <a:gd name="T96" fmla="*/ 43 w 75"/>
                <a:gd name="T97" fmla="*/ 26 h 8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5"/>
                <a:gd name="T148" fmla="*/ 0 h 88"/>
                <a:gd name="T149" fmla="*/ 75 w 75"/>
                <a:gd name="T150" fmla="*/ 88 h 8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5" h="88">
                  <a:moveTo>
                    <a:pt x="43" y="26"/>
                  </a:moveTo>
                  <a:lnTo>
                    <a:pt x="43" y="25"/>
                  </a:lnTo>
                  <a:lnTo>
                    <a:pt x="45" y="20"/>
                  </a:lnTo>
                  <a:lnTo>
                    <a:pt x="46" y="19"/>
                  </a:lnTo>
                  <a:lnTo>
                    <a:pt x="46" y="18"/>
                  </a:lnTo>
                  <a:lnTo>
                    <a:pt x="47" y="17"/>
                  </a:lnTo>
                  <a:lnTo>
                    <a:pt x="48" y="16"/>
                  </a:lnTo>
                  <a:lnTo>
                    <a:pt x="49" y="16"/>
                  </a:lnTo>
                  <a:lnTo>
                    <a:pt x="50" y="15"/>
                  </a:lnTo>
                  <a:lnTo>
                    <a:pt x="51" y="15"/>
                  </a:lnTo>
                  <a:lnTo>
                    <a:pt x="52" y="15"/>
                  </a:lnTo>
                  <a:lnTo>
                    <a:pt x="54" y="16"/>
                  </a:lnTo>
                  <a:lnTo>
                    <a:pt x="56" y="16"/>
                  </a:lnTo>
                  <a:lnTo>
                    <a:pt x="57" y="1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2" y="20"/>
                  </a:lnTo>
                  <a:lnTo>
                    <a:pt x="63" y="22"/>
                  </a:lnTo>
                  <a:lnTo>
                    <a:pt x="64" y="22"/>
                  </a:lnTo>
                  <a:lnTo>
                    <a:pt x="65" y="24"/>
                  </a:lnTo>
                  <a:lnTo>
                    <a:pt x="67" y="26"/>
                  </a:lnTo>
                  <a:lnTo>
                    <a:pt x="68" y="28"/>
                  </a:lnTo>
                  <a:lnTo>
                    <a:pt x="68" y="29"/>
                  </a:lnTo>
                  <a:lnTo>
                    <a:pt x="69" y="33"/>
                  </a:lnTo>
                  <a:lnTo>
                    <a:pt x="70" y="35"/>
                  </a:lnTo>
                  <a:lnTo>
                    <a:pt x="70" y="36"/>
                  </a:lnTo>
                  <a:lnTo>
                    <a:pt x="71" y="38"/>
                  </a:lnTo>
                  <a:lnTo>
                    <a:pt x="74" y="38"/>
                  </a:lnTo>
                  <a:lnTo>
                    <a:pt x="71" y="18"/>
                  </a:lnTo>
                  <a:lnTo>
                    <a:pt x="13" y="0"/>
                  </a:lnTo>
                  <a:lnTo>
                    <a:pt x="0" y="16"/>
                  </a:lnTo>
                  <a:lnTo>
                    <a:pt x="3" y="18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7" y="14"/>
                  </a:lnTo>
                  <a:lnTo>
                    <a:pt x="9" y="13"/>
                  </a:lnTo>
                  <a:lnTo>
                    <a:pt x="11" y="12"/>
                  </a:lnTo>
                  <a:lnTo>
                    <a:pt x="12" y="11"/>
                  </a:lnTo>
                  <a:lnTo>
                    <a:pt x="14" y="10"/>
                  </a:lnTo>
                  <a:lnTo>
                    <a:pt x="16" y="9"/>
                  </a:lnTo>
                  <a:lnTo>
                    <a:pt x="18" y="8"/>
                  </a:lnTo>
                  <a:lnTo>
                    <a:pt x="19" y="8"/>
                  </a:lnTo>
                  <a:lnTo>
                    <a:pt x="21" y="7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7" y="7"/>
                  </a:lnTo>
                  <a:lnTo>
                    <a:pt x="29" y="7"/>
                  </a:lnTo>
                  <a:lnTo>
                    <a:pt x="31" y="7"/>
                  </a:lnTo>
                  <a:lnTo>
                    <a:pt x="32" y="8"/>
                  </a:lnTo>
                  <a:lnTo>
                    <a:pt x="33" y="9"/>
                  </a:lnTo>
                  <a:lnTo>
                    <a:pt x="34" y="9"/>
                  </a:lnTo>
                  <a:lnTo>
                    <a:pt x="34" y="10"/>
                  </a:lnTo>
                  <a:lnTo>
                    <a:pt x="35" y="11"/>
                  </a:lnTo>
                  <a:lnTo>
                    <a:pt x="35" y="12"/>
                  </a:lnTo>
                  <a:lnTo>
                    <a:pt x="36" y="12"/>
                  </a:lnTo>
                  <a:lnTo>
                    <a:pt x="36" y="13"/>
                  </a:lnTo>
                  <a:lnTo>
                    <a:pt x="36" y="14"/>
                  </a:lnTo>
                  <a:lnTo>
                    <a:pt x="35" y="16"/>
                  </a:lnTo>
                  <a:lnTo>
                    <a:pt x="35" y="17"/>
                  </a:lnTo>
                  <a:lnTo>
                    <a:pt x="34" y="18"/>
                  </a:lnTo>
                  <a:lnTo>
                    <a:pt x="33" y="21"/>
                  </a:lnTo>
                  <a:lnTo>
                    <a:pt x="20" y="65"/>
                  </a:lnTo>
                  <a:lnTo>
                    <a:pt x="20" y="66"/>
                  </a:lnTo>
                  <a:lnTo>
                    <a:pt x="19" y="67"/>
                  </a:lnTo>
                  <a:lnTo>
                    <a:pt x="19" y="69"/>
                  </a:lnTo>
                  <a:lnTo>
                    <a:pt x="19" y="70"/>
                  </a:lnTo>
                  <a:lnTo>
                    <a:pt x="19" y="72"/>
                  </a:lnTo>
                  <a:lnTo>
                    <a:pt x="18" y="73"/>
                  </a:lnTo>
                  <a:lnTo>
                    <a:pt x="17" y="73"/>
                  </a:lnTo>
                  <a:lnTo>
                    <a:pt x="16" y="74"/>
                  </a:lnTo>
                  <a:lnTo>
                    <a:pt x="15" y="75"/>
                  </a:lnTo>
                  <a:lnTo>
                    <a:pt x="14" y="75"/>
                  </a:lnTo>
                  <a:lnTo>
                    <a:pt x="13" y="76"/>
                  </a:lnTo>
                  <a:lnTo>
                    <a:pt x="12" y="76"/>
                  </a:lnTo>
                  <a:lnTo>
                    <a:pt x="10" y="76"/>
                  </a:lnTo>
                  <a:lnTo>
                    <a:pt x="9" y="75"/>
                  </a:lnTo>
                  <a:lnTo>
                    <a:pt x="7" y="75"/>
                  </a:lnTo>
                  <a:lnTo>
                    <a:pt x="6" y="75"/>
                  </a:lnTo>
                  <a:lnTo>
                    <a:pt x="6" y="77"/>
                  </a:lnTo>
                  <a:lnTo>
                    <a:pt x="36" y="87"/>
                  </a:lnTo>
                  <a:lnTo>
                    <a:pt x="36" y="84"/>
                  </a:lnTo>
                  <a:lnTo>
                    <a:pt x="34" y="84"/>
                  </a:lnTo>
                  <a:lnTo>
                    <a:pt x="33" y="83"/>
                  </a:lnTo>
                  <a:lnTo>
                    <a:pt x="32" y="83"/>
                  </a:lnTo>
                  <a:lnTo>
                    <a:pt x="31" y="82"/>
                  </a:lnTo>
                  <a:lnTo>
                    <a:pt x="31" y="81"/>
                  </a:lnTo>
                  <a:lnTo>
                    <a:pt x="30" y="80"/>
                  </a:lnTo>
                  <a:lnTo>
                    <a:pt x="30" y="79"/>
                  </a:lnTo>
                  <a:lnTo>
                    <a:pt x="30" y="78"/>
                  </a:lnTo>
                  <a:lnTo>
                    <a:pt x="30" y="76"/>
                  </a:lnTo>
                  <a:lnTo>
                    <a:pt x="30" y="75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31" y="69"/>
                  </a:lnTo>
                  <a:lnTo>
                    <a:pt x="31" y="66"/>
                  </a:lnTo>
                  <a:lnTo>
                    <a:pt x="43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7" name="Freeform 52"/>
            <p:cNvSpPr>
              <a:spLocks/>
            </p:cNvSpPr>
            <p:nvPr/>
          </p:nvSpPr>
          <p:spPr bwMode="auto">
            <a:xfrm>
              <a:off x="3832" y="2759"/>
              <a:ext cx="74" cy="85"/>
            </a:xfrm>
            <a:custGeom>
              <a:avLst/>
              <a:gdLst>
                <a:gd name="T0" fmla="*/ 50 w 74"/>
                <a:gd name="T1" fmla="*/ 30 h 85"/>
                <a:gd name="T2" fmla="*/ 47 w 74"/>
                <a:gd name="T3" fmla="*/ 35 h 85"/>
                <a:gd name="T4" fmla="*/ 44 w 74"/>
                <a:gd name="T5" fmla="*/ 37 h 85"/>
                <a:gd name="T6" fmla="*/ 41 w 74"/>
                <a:gd name="T7" fmla="*/ 39 h 85"/>
                <a:gd name="T8" fmla="*/ 37 w 74"/>
                <a:gd name="T9" fmla="*/ 39 h 85"/>
                <a:gd name="T10" fmla="*/ 32 w 74"/>
                <a:gd name="T11" fmla="*/ 38 h 85"/>
                <a:gd name="T12" fmla="*/ 30 w 74"/>
                <a:gd name="T13" fmla="*/ 16 h 85"/>
                <a:gd name="T14" fmla="*/ 31 w 74"/>
                <a:gd name="T15" fmla="*/ 12 h 85"/>
                <a:gd name="T16" fmla="*/ 33 w 74"/>
                <a:gd name="T17" fmla="*/ 8 h 85"/>
                <a:gd name="T18" fmla="*/ 36 w 74"/>
                <a:gd name="T19" fmla="*/ 7 h 85"/>
                <a:gd name="T20" fmla="*/ 41 w 74"/>
                <a:gd name="T21" fmla="*/ 7 h 85"/>
                <a:gd name="T22" fmla="*/ 48 w 74"/>
                <a:gd name="T23" fmla="*/ 8 h 85"/>
                <a:gd name="T24" fmla="*/ 55 w 74"/>
                <a:gd name="T25" fmla="*/ 10 h 85"/>
                <a:gd name="T26" fmla="*/ 59 w 74"/>
                <a:gd name="T27" fmla="*/ 13 h 85"/>
                <a:gd name="T28" fmla="*/ 62 w 74"/>
                <a:gd name="T29" fmla="*/ 17 h 85"/>
                <a:gd name="T30" fmla="*/ 65 w 74"/>
                <a:gd name="T31" fmla="*/ 21 h 85"/>
                <a:gd name="T32" fmla="*/ 67 w 74"/>
                <a:gd name="T33" fmla="*/ 28 h 85"/>
                <a:gd name="T34" fmla="*/ 12 w 74"/>
                <a:gd name="T35" fmla="*/ 0 h 85"/>
                <a:gd name="T36" fmla="*/ 15 w 74"/>
                <a:gd name="T37" fmla="*/ 4 h 85"/>
                <a:gd name="T38" fmla="*/ 18 w 74"/>
                <a:gd name="T39" fmla="*/ 6 h 85"/>
                <a:gd name="T40" fmla="*/ 19 w 74"/>
                <a:gd name="T41" fmla="*/ 7 h 85"/>
                <a:gd name="T42" fmla="*/ 20 w 74"/>
                <a:gd name="T43" fmla="*/ 10 h 85"/>
                <a:gd name="T44" fmla="*/ 20 w 74"/>
                <a:gd name="T45" fmla="*/ 15 h 85"/>
                <a:gd name="T46" fmla="*/ 12 w 74"/>
                <a:gd name="T47" fmla="*/ 59 h 85"/>
                <a:gd name="T48" fmla="*/ 11 w 74"/>
                <a:gd name="T49" fmla="*/ 65 h 85"/>
                <a:gd name="T50" fmla="*/ 9 w 74"/>
                <a:gd name="T51" fmla="*/ 69 h 85"/>
                <a:gd name="T52" fmla="*/ 8 w 74"/>
                <a:gd name="T53" fmla="*/ 72 h 85"/>
                <a:gd name="T54" fmla="*/ 6 w 74"/>
                <a:gd name="T55" fmla="*/ 73 h 85"/>
                <a:gd name="T56" fmla="*/ 1 w 74"/>
                <a:gd name="T57" fmla="*/ 72 h 85"/>
                <a:gd name="T58" fmla="*/ 55 w 74"/>
                <a:gd name="T59" fmla="*/ 84 h 85"/>
                <a:gd name="T60" fmla="*/ 63 w 74"/>
                <a:gd name="T61" fmla="*/ 68 h 85"/>
                <a:gd name="T62" fmla="*/ 56 w 74"/>
                <a:gd name="T63" fmla="*/ 73 h 85"/>
                <a:gd name="T64" fmla="*/ 51 w 74"/>
                <a:gd name="T65" fmla="*/ 77 h 85"/>
                <a:gd name="T66" fmla="*/ 45 w 74"/>
                <a:gd name="T67" fmla="*/ 78 h 85"/>
                <a:gd name="T68" fmla="*/ 39 w 74"/>
                <a:gd name="T69" fmla="*/ 78 h 85"/>
                <a:gd name="T70" fmla="*/ 30 w 74"/>
                <a:gd name="T71" fmla="*/ 77 h 85"/>
                <a:gd name="T72" fmla="*/ 26 w 74"/>
                <a:gd name="T73" fmla="*/ 77 h 85"/>
                <a:gd name="T74" fmla="*/ 23 w 74"/>
                <a:gd name="T75" fmla="*/ 76 h 85"/>
                <a:gd name="T76" fmla="*/ 21 w 74"/>
                <a:gd name="T77" fmla="*/ 73 h 85"/>
                <a:gd name="T78" fmla="*/ 21 w 74"/>
                <a:gd name="T79" fmla="*/ 69 h 85"/>
                <a:gd name="T80" fmla="*/ 22 w 74"/>
                <a:gd name="T81" fmla="*/ 63 h 85"/>
                <a:gd name="T82" fmla="*/ 33 w 74"/>
                <a:gd name="T83" fmla="*/ 42 h 85"/>
                <a:gd name="T84" fmla="*/ 40 w 74"/>
                <a:gd name="T85" fmla="*/ 45 h 85"/>
                <a:gd name="T86" fmla="*/ 43 w 74"/>
                <a:gd name="T87" fmla="*/ 47 h 85"/>
                <a:gd name="T88" fmla="*/ 45 w 74"/>
                <a:gd name="T89" fmla="*/ 51 h 85"/>
                <a:gd name="T90" fmla="*/ 45 w 74"/>
                <a:gd name="T91" fmla="*/ 57 h 85"/>
                <a:gd name="T92" fmla="*/ 53 w 74"/>
                <a:gd name="T93" fmla="*/ 28 h 8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"/>
                <a:gd name="T142" fmla="*/ 0 h 85"/>
                <a:gd name="T143" fmla="*/ 74 w 74"/>
                <a:gd name="T144" fmla="*/ 85 h 8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" h="85">
                  <a:moveTo>
                    <a:pt x="53" y="28"/>
                  </a:moveTo>
                  <a:lnTo>
                    <a:pt x="50" y="28"/>
                  </a:lnTo>
                  <a:lnTo>
                    <a:pt x="50" y="30"/>
                  </a:lnTo>
                  <a:lnTo>
                    <a:pt x="49" y="32"/>
                  </a:lnTo>
                  <a:lnTo>
                    <a:pt x="48" y="34"/>
                  </a:lnTo>
                  <a:lnTo>
                    <a:pt x="47" y="35"/>
                  </a:lnTo>
                  <a:lnTo>
                    <a:pt x="46" y="35"/>
                  </a:lnTo>
                  <a:lnTo>
                    <a:pt x="45" y="36"/>
                  </a:lnTo>
                  <a:lnTo>
                    <a:pt x="44" y="37"/>
                  </a:lnTo>
                  <a:lnTo>
                    <a:pt x="43" y="38"/>
                  </a:lnTo>
                  <a:lnTo>
                    <a:pt x="42" y="38"/>
                  </a:lnTo>
                  <a:lnTo>
                    <a:pt x="41" y="39"/>
                  </a:lnTo>
                  <a:lnTo>
                    <a:pt x="40" y="39"/>
                  </a:lnTo>
                  <a:lnTo>
                    <a:pt x="38" y="39"/>
                  </a:lnTo>
                  <a:lnTo>
                    <a:pt x="37" y="39"/>
                  </a:lnTo>
                  <a:lnTo>
                    <a:pt x="35" y="39"/>
                  </a:lnTo>
                  <a:lnTo>
                    <a:pt x="34" y="39"/>
                  </a:lnTo>
                  <a:lnTo>
                    <a:pt x="32" y="38"/>
                  </a:lnTo>
                  <a:lnTo>
                    <a:pt x="28" y="38"/>
                  </a:lnTo>
                  <a:lnTo>
                    <a:pt x="30" y="18"/>
                  </a:lnTo>
                  <a:lnTo>
                    <a:pt x="30" y="16"/>
                  </a:lnTo>
                  <a:lnTo>
                    <a:pt x="30" y="15"/>
                  </a:lnTo>
                  <a:lnTo>
                    <a:pt x="31" y="13"/>
                  </a:lnTo>
                  <a:lnTo>
                    <a:pt x="31" y="12"/>
                  </a:lnTo>
                  <a:lnTo>
                    <a:pt x="31" y="10"/>
                  </a:lnTo>
                  <a:lnTo>
                    <a:pt x="32" y="9"/>
                  </a:lnTo>
                  <a:lnTo>
                    <a:pt x="33" y="8"/>
                  </a:lnTo>
                  <a:lnTo>
                    <a:pt x="34" y="7"/>
                  </a:lnTo>
                  <a:lnTo>
                    <a:pt x="35" y="7"/>
                  </a:lnTo>
                  <a:lnTo>
                    <a:pt x="36" y="7"/>
                  </a:lnTo>
                  <a:lnTo>
                    <a:pt x="38" y="7"/>
                  </a:lnTo>
                  <a:lnTo>
                    <a:pt x="39" y="7"/>
                  </a:lnTo>
                  <a:lnTo>
                    <a:pt x="41" y="7"/>
                  </a:lnTo>
                  <a:lnTo>
                    <a:pt x="43" y="7"/>
                  </a:lnTo>
                  <a:lnTo>
                    <a:pt x="45" y="7"/>
                  </a:lnTo>
                  <a:lnTo>
                    <a:pt x="48" y="8"/>
                  </a:lnTo>
                  <a:lnTo>
                    <a:pt x="50" y="9"/>
                  </a:lnTo>
                  <a:lnTo>
                    <a:pt x="53" y="9"/>
                  </a:lnTo>
                  <a:lnTo>
                    <a:pt x="55" y="10"/>
                  </a:lnTo>
                  <a:lnTo>
                    <a:pt x="56" y="11"/>
                  </a:lnTo>
                  <a:lnTo>
                    <a:pt x="57" y="12"/>
                  </a:lnTo>
                  <a:lnTo>
                    <a:pt x="59" y="13"/>
                  </a:lnTo>
                  <a:lnTo>
                    <a:pt x="60" y="14"/>
                  </a:lnTo>
                  <a:lnTo>
                    <a:pt x="61" y="16"/>
                  </a:lnTo>
                  <a:lnTo>
                    <a:pt x="62" y="17"/>
                  </a:lnTo>
                  <a:lnTo>
                    <a:pt x="63" y="19"/>
                  </a:lnTo>
                  <a:lnTo>
                    <a:pt x="64" y="21"/>
                  </a:lnTo>
                  <a:lnTo>
                    <a:pt x="65" y="21"/>
                  </a:lnTo>
                  <a:lnTo>
                    <a:pt x="66" y="24"/>
                  </a:lnTo>
                  <a:lnTo>
                    <a:pt x="67" y="26"/>
                  </a:lnTo>
                  <a:lnTo>
                    <a:pt x="67" y="28"/>
                  </a:lnTo>
                  <a:lnTo>
                    <a:pt x="73" y="28"/>
                  </a:lnTo>
                  <a:lnTo>
                    <a:pt x="67" y="7"/>
                  </a:lnTo>
                  <a:lnTo>
                    <a:pt x="12" y="0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4"/>
                  </a:lnTo>
                  <a:lnTo>
                    <a:pt x="16" y="5"/>
                  </a:lnTo>
                  <a:lnTo>
                    <a:pt x="17" y="5"/>
                  </a:lnTo>
                  <a:lnTo>
                    <a:pt x="18" y="6"/>
                  </a:lnTo>
                  <a:lnTo>
                    <a:pt x="19" y="7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20" y="10"/>
                  </a:lnTo>
                  <a:lnTo>
                    <a:pt x="20" y="12"/>
                  </a:lnTo>
                  <a:lnTo>
                    <a:pt x="20" y="13"/>
                  </a:lnTo>
                  <a:lnTo>
                    <a:pt x="20" y="15"/>
                  </a:lnTo>
                  <a:lnTo>
                    <a:pt x="20" y="16"/>
                  </a:lnTo>
                  <a:lnTo>
                    <a:pt x="19" y="18"/>
                  </a:lnTo>
                  <a:lnTo>
                    <a:pt x="12" y="59"/>
                  </a:lnTo>
                  <a:lnTo>
                    <a:pt x="12" y="61"/>
                  </a:lnTo>
                  <a:lnTo>
                    <a:pt x="11" y="63"/>
                  </a:lnTo>
                  <a:lnTo>
                    <a:pt x="11" y="65"/>
                  </a:lnTo>
                  <a:lnTo>
                    <a:pt x="10" y="66"/>
                  </a:lnTo>
                  <a:lnTo>
                    <a:pt x="10" y="68"/>
                  </a:lnTo>
                  <a:lnTo>
                    <a:pt x="9" y="69"/>
                  </a:lnTo>
                  <a:lnTo>
                    <a:pt x="9" y="70"/>
                  </a:lnTo>
                  <a:lnTo>
                    <a:pt x="8" y="71"/>
                  </a:lnTo>
                  <a:lnTo>
                    <a:pt x="8" y="72"/>
                  </a:lnTo>
                  <a:lnTo>
                    <a:pt x="7" y="72"/>
                  </a:lnTo>
                  <a:lnTo>
                    <a:pt x="6" y="72"/>
                  </a:lnTo>
                  <a:lnTo>
                    <a:pt x="6" y="73"/>
                  </a:lnTo>
                  <a:lnTo>
                    <a:pt x="5" y="73"/>
                  </a:lnTo>
                  <a:lnTo>
                    <a:pt x="3" y="72"/>
                  </a:lnTo>
                  <a:lnTo>
                    <a:pt x="1" y="72"/>
                  </a:lnTo>
                  <a:lnTo>
                    <a:pt x="0" y="72"/>
                  </a:lnTo>
                  <a:lnTo>
                    <a:pt x="0" y="77"/>
                  </a:lnTo>
                  <a:lnTo>
                    <a:pt x="55" y="84"/>
                  </a:lnTo>
                  <a:lnTo>
                    <a:pt x="67" y="66"/>
                  </a:lnTo>
                  <a:lnTo>
                    <a:pt x="65" y="66"/>
                  </a:lnTo>
                  <a:lnTo>
                    <a:pt x="63" y="68"/>
                  </a:lnTo>
                  <a:lnTo>
                    <a:pt x="61" y="70"/>
                  </a:lnTo>
                  <a:lnTo>
                    <a:pt x="59" y="72"/>
                  </a:lnTo>
                  <a:lnTo>
                    <a:pt x="56" y="73"/>
                  </a:lnTo>
                  <a:lnTo>
                    <a:pt x="55" y="75"/>
                  </a:lnTo>
                  <a:lnTo>
                    <a:pt x="53" y="76"/>
                  </a:lnTo>
                  <a:lnTo>
                    <a:pt x="51" y="77"/>
                  </a:lnTo>
                  <a:lnTo>
                    <a:pt x="49" y="77"/>
                  </a:lnTo>
                  <a:lnTo>
                    <a:pt x="47" y="77"/>
                  </a:lnTo>
                  <a:lnTo>
                    <a:pt x="45" y="78"/>
                  </a:lnTo>
                  <a:lnTo>
                    <a:pt x="43" y="78"/>
                  </a:lnTo>
                  <a:lnTo>
                    <a:pt x="41" y="78"/>
                  </a:lnTo>
                  <a:lnTo>
                    <a:pt x="39" y="78"/>
                  </a:lnTo>
                  <a:lnTo>
                    <a:pt x="36" y="78"/>
                  </a:lnTo>
                  <a:lnTo>
                    <a:pt x="33" y="77"/>
                  </a:lnTo>
                  <a:lnTo>
                    <a:pt x="30" y="77"/>
                  </a:lnTo>
                  <a:lnTo>
                    <a:pt x="29" y="77"/>
                  </a:lnTo>
                  <a:lnTo>
                    <a:pt x="27" y="77"/>
                  </a:lnTo>
                  <a:lnTo>
                    <a:pt x="26" y="77"/>
                  </a:lnTo>
                  <a:lnTo>
                    <a:pt x="25" y="77"/>
                  </a:lnTo>
                  <a:lnTo>
                    <a:pt x="24" y="76"/>
                  </a:lnTo>
                  <a:lnTo>
                    <a:pt x="23" y="76"/>
                  </a:lnTo>
                  <a:lnTo>
                    <a:pt x="23" y="75"/>
                  </a:lnTo>
                  <a:lnTo>
                    <a:pt x="22" y="74"/>
                  </a:lnTo>
                  <a:lnTo>
                    <a:pt x="21" y="73"/>
                  </a:lnTo>
                  <a:lnTo>
                    <a:pt x="21" y="72"/>
                  </a:lnTo>
                  <a:lnTo>
                    <a:pt x="21" y="70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2" y="65"/>
                  </a:lnTo>
                  <a:lnTo>
                    <a:pt x="22" y="63"/>
                  </a:lnTo>
                  <a:lnTo>
                    <a:pt x="28" y="41"/>
                  </a:lnTo>
                  <a:lnTo>
                    <a:pt x="30" y="41"/>
                  </a:lnTo>
                  <a:lnTo>
                    <a:pt x="33" y="42"/>
                  </a:lnTo>
                  <a:lnTo>
                    <a:pt x="35" y="43"/>
                  </a:lnTo>
                  <a:lnTo>
                    <a:pt x="37" y="43"/>
                  </a:lnTo>
                  <a:lnTo>
                    <a:pt x="40" y="45"/>
                  </a:lnTo>
                  <a:lnTo>
                    <a:pt x="41" y="45"/>
                  </a:lnTo>
                  <a:lnTo>
                    <a:pt x="43" y="46"/>
                  </a:lnTo>
                  <a:lnTo>
                    <a:pt x="43" y="47"/>
                  </a:lnTo>
                  <a:lnTo>
                    <a:pt x="44" y="49"/>
                  </a:lnTo>
                  <a:lnTo>
                    <a:pt x="45" y="51"/>
                  </a:lnTo>
                  <a:lnTo>
                    <a:pt x="45" y="52"/>
                  </a:lnTo>
                  <a:lnTo>
                    <a:pt x="45" y="54"/>
                  </a:lnTo>
                  <a:lnTo>
                    <a:pt x="45" y="57"/>
                  </a:lnTo>
                  <a:lnTo>
                    <a:pt x="45" y="59"/>
                  </a:lnTo>
                  <a:lnTo>
                    <a:pt x="47" y="59"/>
                  </a:lnTo>
                  <a:lnTo>
                    <a:pt x="53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8" name="Freeform 53"/>
            <p:cNvSpPr>
              <a:spLocks/>
            </p:cNvSpPr>
            <p:nvPr/>
          </p:nvSpPr>
          <p:spPr bwMode="auto">
            <a:xfrm>
              <a:off x="3908" y="2770"/>
              <a:ext cx="69" cy="82"/>
            </a:xfrm>
            <a:custGeom>
              <a:avLst/>
              <a:gdLst>
                <a:gd name="T0" fmla="*/ 51 w 69"/>
                <a:gd name="T1" fmla="*/ 79 h 82"/>
                <a:gd name="T2" fmla="*/ 68 w 69"/>
                <a:gd name="T3" fmla="*/ 76 h 82"/>
                <a:gd name="T4" fmla="*/ 64 w 69"/>
                <a:gd name="T5" fmla="*/ 76 h 82"/>
                <a:gd name="T6" fmla="*/ 62 w 69"/>
                <a:gd name="T7" fmla="*/ 75 h 82"/>
                <a:gd name="T8" fmla="*/ 60 w 69"/>
                <a:gd name="T9" fmla="*/ 75 h 82"/>
                <a:gd name="T10" fmla="*/ 58 w 69"/>
                <a:gd name="T11" fmla="*/ 74 h 82"/>
                <a:gd name="T12" fmla="*/ 57 w 69"/>
                <a:gd name="T13" fmla="*/ 71 h 82"/>
                <a:gd name="T14" fmla="*/ 56 w 69"/>
                <a:gd name="T15" fmla="*/ 68 h 82"/>
                <a:gd name="T16" fmla="*/ 42 w 69"/>
                <a:gd name="T17" fmla="*/ 41 h 82"/>
                <a:gd name="T18" fmla="*/ 46 w 69"/>
                <a:gd name="T19" fmla="*/ 40 h 82"/>
                <a:gd name="T20" fmla="*/ 50 w 69"/>
                <a:gd name="T21" fmla="*/ 39 h 82"/>
                <a:gd name="T22" fmla="*/ 53 w 69"/>
                <a:gd name="T23" fmla="*/ 38 h 82"/>
                <a:gd name="T24" fmla="*/ 56 w 69"/>
                <a:gd name="T25" fmla="*/ 35 h 82"/>
                <a:gd name="T26" fmla="*/ 59 w 69"/>
                <a:gd name="T27" fmla="*/ 34 h 82"/>
                <a:gd name="T28" fmla="*/ 61 w 69"/>
                <a:gd name="T29" fmla="*/ 30 h 82"/>
                <a:gd name="T30" fmla="*/ 62 w 69"/>
                <a:gd name="T31" fmla="*/ 27 h 82"/>
                <a:gd name="T32" fmla="*/ 62 w 69"/>
                <a:gd name="T33" fmla="*/ 23 h 82"/>
                <a:gd name="T34" fmla="*/ 62 w 69"/>
                <a:gd name="T35" fmla="*/ 18 h 82"/>
                <a:gd name="T36" fmla="*/ 60 w 69"/>
                <a:gd name="T37" fmla="*/ 13 h 82"/>
                <a:gd name="T38" fmla="*/ 57 w 69"/>
                <a:gd name="T39" fmla="*/ 10 h 82"/>
                <a:gd name="T40" fmla="*/ 53 w 69"/>
                <a:gd name="T41" fmla="*/ 7 h 82"/>
                <a:gd name="T42" fmla="*/ 50 w 69"/>
                <a:gd name="T43" fmla="*/ 6 h 82"/>
                <a:gd name="T44" fmla="*/ 45 w 69"/>
                <a:gd name="T45" fmla="*/ 4 h 82"/>
                <a:gd name="T46" fmla="*/ 40 w 69"/>
                <a:gd name="T47" fmla="*/ 3 h 82"/>
                <a:gd name="T48" fmla="*/ 35 w 69"/>
                <a:gd name="T49" fmla="*/ 3 h 82"/>
                <a:gd name="T50" fmla="*/ 5 w 69"/>
                <a:gd name="T51" fmla="*/ 3 h 82"/>
                <a:gd name="T52" fmla="*/ 8 w 69"/>
                <a:gd name="T53" fmla="*/ 4 h 82"/>
                <a:gd name="T54" fmla="*/ 11 w 69"/>
                <a:gd name="T55" fmla="*/ 5 h 82"/>
                <a:gd name="T56" fmla="*/ 13 w 69"/>
                <a:gd name="T57" fmla="*/ 7 h 82"/>
                <a:gd name="T58" fmla="*/ 14 w 69"/>
                <a:gd name="T59" fmla="*/ 8 h 82"/>
                <a:gd name="T60" fmla="*/ 14 w 69"/>
                <a:gd name="T61" fmla="*/ 10 h 82"/>
                <a:gd name="T62" fmla="*/ 14 w 69"/>
                <a:gd name="T63" fmla="*/ 13 h 82"/>
                <a:gd name="T64" fmla="*/ 14 w 69"/>
                <a:gd name="T65" fmla="*/ 15 h 82"/>
                <a:gd name="T66" fmla="*/ 13 w 69"/>
                <a:gd name="T67" fmla="*/ 18 h 82"/>
                <a:gd name="T68" fmla="*/ 12 w 69"/>
                <a:gd name="T69" fmla="*/ 61 h 82"/>
                <a:gd name="T70" fmla="*/ 11 w 69"/>
                <a:gd name="T71" fmla="*/ 64 h 82"/>
                <a:gd name="T72" fmla="*/ 10 w 69"/>
                <a:gd name="T73" fmla="*/ 68 h 82"/>
                <a:gd name="T74" fmla="*/ 9 w 69"/>
                <a:gd name="T75" fmla="*/ 70 h 82"/>
                <a:gd name="T76" fmla="*/ 8 w 69"/>
                <a:gd name="T77" fmla="*/ 72 h 82"/>
                <a:gd name="T78" fmla="*/ 6 w 69"/>
                <a:gd name="T79" fmla="*/ 73 h 82"/>
                <a:gd name="T80" fmla="*/ 5 w 69"/>
                <a:gd name="T81" fmla="*/ 74 h 82"/>
                <a:gd name="T82" fmla="*/ 2 w 69"/>
                <a:gd name="T83" fmla="*/ 74 h 82"/>
                <a:gd name="T84" fmla="*/ 0 w 69"/>
                <a:gd name="T85" fmla="*/ 76 h 82"/>
                <a:gd name="T86" fmla="*/ 30 w 69"/>
                <a:gd name="T87" fmla="*/ 76 h 82"/>
                <a:gd name="T88" fmla="*/ 28 w 69"/>
                <a:gd name="T89" fmla="*/ 75 h 82"/>
                <a:gd name="T90" fmla="*/ 25 w 69"/>
                <a:gd name="T91" fmla="*/ 74 h 82"/>
                <a:gd name="T92" fmla="*/ 23 w 69"/>
                <a:gd name="T93" fmla="*/ 73 h 82"/>
                <a:gd name="T94" fmla="*/ 22 w 69"/>
                <a:gd name="T95" fmla="*/ 71 h 82"/>
                <a:gd name="T96" fmla="*/ 22 w 69"/>
                <a:gd name="T97" fmla="*/ 69 h 82"/>
                <a:gd name="T98" fmla="*/ 22 w 69"/>
                <a:gd name="T99" fmla="*/ 66 h 82"/>
                <a:gd name="T100" fmla="*/ 22 w 69"/>
                <a:gd name="T101" fmla="*/ 63 h 82"/>
                <a:gd name="T102" fmla="*/ 22 w 69"/>
                <a:gd name="T103" fmla="*/ 41 h 8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9"/>
                <a:gd name="T157" fmla="*/ 0 h 82"/>
                <a:gd name="T158" fmla="*/ 69 w 69"/>
                <a:gd name="T159" fmla="*/ 82 h 8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9" h="82">
                  <a:moveTo>
                    <a:pt x="30" y="41"/>
                  </a:moveTo>
                  <a:lnTo>
                    <a:pt x="51" y="79"/>
                  </a:lnTo>
                  <a:lnTo>
                    <a:pt x="68" y="81"/>
                  </a:lnTo>
                  <a:lnTo>
                    <a:pt x="68" y="76"/>
                  </a:lnTo>
                  <a:lnTo>
                    <a:pt x="66" y="76"/>
                  </a:lnTo>
                  <a:lnTo>
                    <a:pt x="64" y="76"/>
                  </a:lnTo>
                  <a:lnTo>
                    <a:pt x="63" y="76"/>
                  </a:lnTo>
                  <a:lnTo>
                    <a:pt x="62" y="75"/>
                  </a:lnTo>
                  <a:lnTo>
                    <a:pt x="61" y="75"/>
                  </a:lnTo>
                  <a:lnTo>
                    <a:pt x="60" y="75"/>
                  </a:lnTo>
                  <a:lnTo>
                    <a:pt x="59" y="74"/>
                  </a:lnTo>
                  <a:lnTo>
                    <a:pt x="58" y="74"/>
                  </a:lnTo>
                  <a:lnTo>
                    <a:pt x="58" y="73"/>
                  </a:lnTo>
                  <a:lnTo>
                    <a:pt x="57" y="71"/>
                  </a:lnTo>
                  <a:lnTo>
                    <a:pt x="56" y="69"/>
                  </a:lnTo>
                  <a:lnTo>
                    <a:pt x="56" y="68"/>
                  </a:lnTo>
                  <a:lnTo>
                    <a:pt x="55" y="66"/>
                  </a:lnTo>
                  <a:lnTo>
                    <a:pt x="42" y="41"/>
                  </a:lnTo>
                  <a:lnTo>
                    <a:pt x="44" y="41"/>
                  </a:lnTo>
                  <a:lnTo>
                    <a:pt x="46" y="40"/>
                  </a:lnTo>
                  <a:lnTo>
                    <a:pt x="48" y="40"/>
                  </a:lnTo>
                  <a:lnTo>
                    <a:pt x="50" y="39"/>
                  </a:lnTo>
                  <a:lnTo>
                    <a:pt x="51" y="39"/>
                  </a:lnTo>
                  <a:lnTo>
                    <a:pt x="53" y="38"/>
                  </a:lnTo>
                  <a:lnTo>
                    <a:pt x="55" y="37"/>
                  </a:lnTo>
                  <a:lnTo>
                    <a:pt x="56" y="35"/>
                  </a:lnTo>
                  <a:lnTo>
                    <a:pt x="58" y="34"/>
                  </a:lnTo>
                  <a:lnTo>
                    <a:pt x="59" y="34"/>
                  </a:lnTo>
                  <a:lnTo>
                    <a:pt x="60" y="32"/>
                  </a:lnTo>
                  <a:lnTo>
                    <a:pt x="61" y="30"/>
                  </a:lnTo>
                  <a:lnTo>
                    <a:pt x="62" y="29"/>
                  </a:lnTo>
                  <a:lnTo>
                    <a:pt x="62" y="27"/>
                  </a:lnTo>
                  <a:lnTo>
                    <a:pt x="62" y="25"/>
                  </a:lnTo>
                  <a:lnTo>
                    <a:pt x="62" y="23"/>
                  </a:lnTo>
                  <a:lnTo>
                    <a:pt x="62" y="20"/>
                  </a:lnTo>
                  <a:lnTo>
                    <a:pt x="62" y="18"/>
                  </a:lnTo>
                  <a:lnTo>
                    <a:pt x="62" y="16"/>
                  </a:lnTo>
                  <a:lnTo>
                    <a:pt x="60" y="13"/>
                  </a:lnTo>
                  <a:lnTo>
                    <a:pt x="59" y="11"/>
                  </a:lnTo>
                  <a:lnTo>
                    <a:pt x="57" y="10"/>
                  </a:lnTo>
                  <a:lnTo>
                    <a:pt x="55" y="8"/>
                  </a:lnTo>
                  <a:lnTo>
                    <a:pt x="53" y="7"/>
                  </a:lnTo>
                  <a:lnTo>
                    <a:pt x="51" y="6"/>
                  </a:lnTo>
                  <a:lnTo>
                    <a:pt x="50" y="6"/>
                  </a:lnTo>
                  <a:lnTo>
                    <a:pt x="47" y="5"/>
                  </a:lnTo>
                  <a:lnTo>
                    <a:pt x="45" y="4"/>
                  </a:lnTo>
                  <a:lnTo>
                    <a:pt x="42" y="3"/>
                  </a:lnTo>
                  <a:lnTo>
                    <a:pt x="40" y="3"/>
                  </a:lnTo>
                  <a:lnTo>
                    <a:pt x="38" y="3"/>
                  </a:lnTo>
                  <a:lnTo>
                    <a:pt x="35" y="3"/>
                  </a:lnTo>
                  <a:lnTo>
                    <a:pt x="5" y="0"/>
                  </a:lnTo>
                  <a:lnTo>
                    <a:pt x="5" y="3"/>
                  </a:lnTo>
                  <a:lnTo>
                    <a:pt x="6" y="3"/>
                  </a:lnTo>
                  <a:lnTo>
                    <a:pt x="8" y="4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6"/>
                  </a:lnTo>
                  <a:lnTo>
                    <a:pt x="13" y="7"/>
                  </a:lnTo>
                  <a:lnTo>
                    <a:pt x="14" y="8"/>
                  </a:lnTo>
                  <a:lnTo>
                    <a:pt x="14" y="9"/>
                  </a:lnTo>
                  <a:lnTo>
                    <a:pt x="14" y="10"/>
                  </a:lnTo>
                  <a:lnTo>
                    <a:pt x="14" y="11"/>
                  </a:lnTo>
                  <a:lnTo>
                    <a:pt x="14" y="13"/>
                  </a:lnTo>
                  <a:lnTo>
                    <a:pt x="14" y="14"/>
                  </a:lnTo>
                  <a:lnTo>
                    <a:pt x="14" y="15"/>
                  </a:lnTo>
                  <a:lnTo>
                    <a:pt x="13" y="17"/>
                  </a:lnTo>
                  <a:lnTo>
                    <a:pt x="13" y="18"/>
                  </a:lnTo>
                  <a:lnTo>
                    <a:pt x="13" y="59"/>
                  </a:lnTo>
                  <a:lnTo>
                    <a:pt x="12" y="61"/>
                  </a:lnTo>
                  <a:lnTo>
                    <a:pt x="12" y="63"/>
                  </a:lnTo>
                  <a:lnTo>
                    <a:pt x="11" y="64"/>
                  </a:lnTo>
                  <a:lnTo>
                    <a:pt x="11" y="66"/>
                  </a:lnTo>
                  <a:lnTo>
                    <a:pt x="10" y="68"/>
                  </a:lnTo>
                  <a:lnTo>
                    <a:pt x="10" y="69"/>
                  </a:lnTo>
                  <a:lnTo>
                    <a:pt x="9" y="70"/>
                  </a:lnTo>
                  <a:lnTo>
                    <a:pt x="9" y="71"/>
                  </a:lnTo>
                  <a:lnTo>
                    <a:pt x="8" y="72"/>
                  </a:lnTo>
                  <a:lnTo>
                    <a:pt x="7" y="73"/>
                  </a:lnTo>
                  <a:lnTo>
                    <a:pt x="6" y="73"/>
                  </a:lnTo>
                  <a:lnTo>
                    <a:pt x="6" y="74"/>
                  </a:lnTo>
                  <a:lnTo>
                    <a:pt x="5" y="74"/>
                  </a:lnTo>
                  <a:lnTo>
                    <a:pt x="3" y="74"/>
                  </a:lnTo>
                  <a:lnTo>
                    <a:pt x="2" y="74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30" y="79"/>
                  </a:lnTo>
                  <a:lnTo>
                    <a:pt x="30" y="76"/>
                  </a:lnTo>
                  <a:lnTo>
                    <a:pt x="28" y="75"/>
                  </a:lnTo>
                  <a:lnTo>
                    <a:pt x="27" y="75"/>
                  </a:lnTo>
                  <a:lnTo>
                    <a:pt x="25" y="74"/>
                  </a:lnTo>
                  <a:lnTo>
                    <a:pt x="24" y="74"/>
                  </a:lnTo>
                  <a:lnTo>
                    <a:pt x="23" y="73"/>
                  </a:lnTo>
                  <a:lnTo>
                    <a:pt x="22" y="72"/>
                  </a:lnTo>
                  <a:lnTo>
                    <a:pt x="22" y="71"/>
                  </a:lnTo>
                  <a:lnTo>
                    <a:pt x="22" y="70"/>
                  </a:lnTo>
                  <a:lnTo>
                    <a:pt x="22" y="69"/>
                  </a:lnTo>
                  <a:lnTo>
                    <a:pt x="22" y="67"/>
                  </a:lnTo>
                  <a:lnTo>
                    <a:pt x="22" y="66"/>
                  </a:lnTo>
                  <a:lnTo>
                    <a:pt x="22" y="64"/>
                  </a:lnTo>
                  <a:lnTo>
                    <a:pt x="22" y="63"/>
                  </a:lnTo>
                  <a:lnTo>
                    <a:pt x="22" y="61"/>
                  </a:lnTo>
                  <a:lnTo>
                    <a:pt x="22" y="41"/>
                  </a:lnTo>
                  <a:lnTo>
                    <a:pt x="30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9" name="Freeform 54"/>
            <p:cNvSpPr>
              <a:spLocks/>
            </p:cNvSpPr>
            <p:nvPr/>
          </p:nvSpPr>
          <p:spPr bwMode="auto">
            <a:xfrm>
              <a:off x="4025" y="2767"/>
              <a:ext cx="76" cy="83"/>
            </a:xfrm>
            <a:custGeom>
              <a:avLst/>
              <a:gdLst>
                <a:gd name="T0" fmla="*/ 10 w 76"/>
                <a:gd name="T1" fmla="*/ 19 h 83"/>
                <a:gd name="T2" fmla="*/ 10 w 76"/>
                <a:gd name="T3" fmla="*/ 16 h 83"/>
                <a:gd name="T4" fmla="*/ 9 w 76"/>
                <a:gd name="T5" fmla="*/ 13 h 83"/>
                <a:gd name="T6" fmla="*/ 8 w 76"/>
                <a:gd name="T7" fmla="*/ 11 h 83"/>
                <a:gd name="T8" fmla="*/ 7 w 76"/>
                <a:gd name="T9" fmla="*/ 10 h 83"/>
                <a:gd name="T10" fmla="*/ 6 w 76"/>
                <a:gd name="T11" fmla="*/ 8 h 83"/>
                <a:gd name="T12" fmla="*/ 3 w 76"/>
                <a:gd name="T13" fmla="*/ 8 h 83"/>
                <a:gd name="T14" fmla="*/ 0 w 76"/>
                <a:gd name="T15" fmla="*/ 8 h 83"/>
                <a:gd name="T16" fmla="*/ 28 w 76"/>
                <a:gd name="T17" fmla="*/ 0 h 83"/>
                <a:gd name="T18" fmla="*/ 32 w 76"/>
                <a:gd name="T19" fmla="*/ 0 h 83"/>
                <a:gd name="T20" fmla="*/ 36 w 76"/>
                <a:gd name="T21" fmla="*/ 0 h 83"/>
                <a:gd name="T22" fmla="*/ 39 w 76"/>
                <a:gd name="T23" fmla="*/ 0 h 83"/>
                <a:gd name="T24" fmla="*/ 43 w 76"/>
                <a:gd name="T25" fmla="*/ 0 h 83"/>
                <a:gd name="T26" fmla="*/ 46 w 76"/>
                <a:gd name="T27" fmla="*/ 1 h 83"/>
                <a:gd name="T28" fmla="*/ 50 w 76"/>
                <a:gd name="T29" fmla="*/ 2 h 83"/>
                <a:gd name="T30" fmla="*/ 54 w 76"/>
                <a:gd name="T31" fmla="*/ 4 h 83"/>
                <a:gd name="T32" fmla="*/ 58 w 76"/>
                <a:gd name="T33" fmla="*/ 7 h 83"/>
                <a:gd name="T34" fmla="*/ 61 w 76"/>
                <a:gd name="T35" fmla="*/ 8 h 83"/>
                <a:gd name="T36" fmla="*/ 65 w 76"/>
                <a:gd name="T37" fmla="*/ 11 h 83"/>
                <a:gd name="T38" fmla="*/ 68 w 76"/>
                <a:gd name="T39" fmla="*/ 15 h 83"/>
                <a:gd name="T40" fmla="*/ 69 w 76"/>
                <a:gd name="T41" fmla="*/ 19 h 83"/>
                <a:gd name="T42" fmla="*/ 71 w 76"/>
                <a:gd name="T43" fmla="*/ 22 h 83"/>
                <a:gd name="T44" fmla="*/ 73 w 76"/>
                <a:gd name="T45" fmla="*/ 27 h 83"/>
                <a:gd name="T46" fmla="*/ 73 w 76"/>
                <a:gd name="T47" fmla="*/ 31 h 83"/>
                <a:gd name="T48" fmla="*/ 74 w 76"/>
                <a:gd name="T49" fmla="*/ 38 h 83"/>
                <a:gd name="T50" fmla="*/ 74 w 76"/>
                <a:gd name="T51" fmla="*/ 47 h 83"/>
                <a:gd name="T52" fmla="*/ 73 w 76"/>
                <a:gd name="T53" fmla="*/ 54 h 83"/>
                <a:gd name="T54" fmla="*/ 69 w 76"/>
                <a:gd name="T55" fmla="*/ 61 h 83"/>
                <a:gd name="T56" fmla="*/ 65 w 76"/>
                <a:gd name="T57" fmla="*/ 66 h 83"/>
                <a:gd name="T58" fmla="*/ 58 w 76"/>
                <a:gd name="T59" fmla="*/ 71 h 83"/>
                <a:gd name="T60" fmla="*/ 51 w 76"/>
                <a:gd name="T61" fmla="*/ 74 h 83"/>
                <a:gd name="T62" fmla="*/ 43 w 76"/>
                <a:gd name="T63" fmla="*/ 76 h 83"/>
                <a:gd name="T64" fmla="*/ 10 w 76"/>
                <a:gd name="T65" fmla="*/ 82 h 83"/>
                <a:gd name="T66" fmla="*/ 12 w 76"/>
                <a:gd name="T67" fmla="*/ 76 h 83"/>
                <a:gd name="T68" fmla="*/ 14 w 76"/>
                <a:gd name="T69" fmla="*/ 76 h 83"/>
                <a:gd name="T70" fmla="*/ 16 w 76"/>
                <a:gd name="T71" fmla="*/ 75 h 83"/>
                <a:gd name="T72" fmla="*/ 17 w 76"/>
                <a:gd name="T73" fmla="*/ 75 h 83"/>
                <a:gd name="T74" fmla="*/ 18 w 76"/>
                <a:gd name="T75" fmla="*/ 73 h 83"/>
                <a:gd name="T76" fmla="*/ 18 w 76"/>
                <a:gd name="T77" fmla="*/ 71 h 83"/>
                <a:gd name="T78" fmla="*/ 18 w 76"/>
                <a:gd name="T79" fmla="*/ 67 h 83"/>
                <a:gd name="T80" fmla="*/ 19 w 76"/>
                <a:gd name="T81" fmla="*/ 62 h 8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6"/>
                <a:gd name="T124" fmla="*/ 0 h 83"/>
                <a:gd name="T125" fmla="*/ 76 w 76"/>
                <a:gd name="T126" fmla="*/ 83 h 83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6" h="83">
                  <a:moveTo>
                    <a:pt x="10" y="21"/>
                  </a:moveTo>
                  <a:lnTo>
                    <a:pt x="10" y="19"/>
                  </a:lnTo>
                  <a:lnTo>
                    <a:pt x="10" y="18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9" y="13"/>
                  </a:lnTo>
                  <a:lnTo>
                    <a:pt x="9" y="12"/>
                  </a:lnTo>
                  <a:lnTo>
                    <a:pt x="8" y="11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6" y="9"/>
                  </a:lnTo>
                  <a:lnTo>
                    <a:pt x="6" y="8"/>
                  </a:lnTo>
                  <a:lnTo>
                    <a:pt x="4" y="8"/>
                  </a:lnTo>
                  <a:lnTo>
                    <a:pt x="3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6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8" y="2"/>
                  </a:lnTo>
                  <a:lnTo>
                    <a:pt x="50" y="2"/>
                  </a:lnTo>
                  <a:lnTo>
                    <a:pt x="52" y="3"/>
                  </a:lnTo>
                  <a:lnTo>
                    <a:pt x="54" y="4"/>
                  </a:lnTo>
                  <a:lnTo>
                    <a:pt x="56" y="6"/>
                  </a:lnTo>
                  <a:lnTo>
                    <a:pt x="58" y="7"/>
                  </a:lnTo>
                  <a:lnTo>
                    <a:pt x="59" y="7"/>
                  </a:lnTo>
                  <a:lnTo>
                    <a:pt x="61" y="8"/>
                  </a:lnTo>
                  <a:lnTo>
                    <a:pt x="63" y="10"/>
                  </a:lnTo>
                  <a:lnTo>
                    <a:pt x="65" y="11"/>
                  </a:lnTo>
                  <a:lnTo>
                    <a:pt x="66" y="13"/>
                  </a:lnTo>
                  <a:lnTo>
                    <a:pt x="68" y="15"/>
                  </a:lnTo>
                  <a:lnTo>
                    <a:pt x="69" y="17"/>
                  </a:lnTo>
                  <a:lnTo>
                    <a:pt x="69" y="19"/>
                  </a:lnTo>
                  <a:lnTo>
                    <a:pt x="70" y="21"/>
                  </a:lnTo>
                  <a:lnTo>
                    <a:pt x="71" y="22"/>
                  </a:lnTo>
                  <a:lnTo>
                    <a:pt x="72" y="24"/>
                  </a:lnTo>
                  <a:lnTo>
                    <a:pt x="73" y="27"/>
                  </a:lnTo>
                  <a:lnTo>
                    <a:pt x="73" y="29"/>
                  </a:lnTo>
                  <a:lnTo>
                    <a:pt x="73" y="31"/>
                  </a:lnTo>
                  <a:lnTo>
                    <a:pt x="74" y="34"/>
                  </a:lnTo>
                  <a:lnTo>
                    <a:pt x="74" y="38"/>
                  </a:lnTo>
                  <a:lnTo>
                    <a:pt x="75" y="43"/>
                  </a:lnTo>
                  <a:lnTo>
                    <a:pt x="74" y="47"/>
                  </a:lnTo>
                  <a:lnTo>
                    <a:pt x="74" y="50"/>
                  </a:lnTo>
                  <a:lnTo>
                    <a:pt x="73" y="54"/>
                  </a:lnTo>
                  <a:lnTo>
                    <a:pt x="71" y="58"/>
                  </a:lnTo>
                  <a:lnTo>
                    <a:pt x="69" y="61"/>
                  </a:lnTo>
                  <a:lnTo>
                    <a:pt x="68" y="63"/>
                  </a:lnTo>
                  <a:lnTo>
                    <a:pt x="65" y="66"/>
                  </a:lnTo>
                  <a:lnTo>
                    <a:pt x="62" y="69"/>
                  </a:lnTo>
                  <a:lnTo>
                    <a:pt x="58" y="71"/>
                  </a:lnTo>
                  <a:lnTo>
                    <a:pt x="56" y="73"/>
                  </a:lnTo>
                  <a:lnTo>
                    <a:pt x="51" y="74"/>
                  </a:lnTo>
                  <a:lnTo>
                    <a:pt x="47" y="75"/>
                  </a:lnTo>
                  <a:lnTo>
                    <a:pt x="43" y="76"/>
                  </a:lnTo>
                  <a:lnTo>
                    <a:pt x="38" y="76"/>
                  </a:lnTo>
                  <a:lnTo>
                    <a:pt x="10" y="82"/>
                  </a:lnTo>
                  <a:lnTo>
                    <a:pt x="10" y="76"/>
                  </a:lnTo>
                  <a:lnTo>
                    <a:pt x="12" y="76"/>
                  </a:lnTo>
                  <a:lnTo>
                    <a:pt x="13" y="76"/>
                  </a:lnTo>
                  <a:lnTo>
                    <a:pt x="14" y="76"/>
                  </a:lnTo>
                  <a:lnTo>
                    <a:pt x="15" y="76"/>
                  </a:lnTo>
                  <a:lnTo>
                    <a:pt x="16" y="75"/>
                  </a:lnTo>
                  <a:lnTo>
                    <a:pt x="17" y="75"/>
                  </a:lnTo>
                  <a:lnTo>
                    <a:pt x="17" y="74"/>
                  </a:lnTo>
                  <a:lnTo>
                    <a:pt x="18" y="73"/>
                  </a:lnTo>
                  <a:lnTo>
                    <a:pt x="18" y="72"/>
                  </a:lnTo>
                  <a:lnTo>
                    <a:pt x="18" y="71"/>
                  </a:lnTo>
                  <a:lnTo>
                    <a:pt x="18" y="69"/>
                  </a:lnTo>
                  <a:lnTo>
                    <a:pt x="18" y="67"/>
                  </a:lnTo>
                  <a:lnTo>
                    <a:pt x="18" y="63"/>
                  </a:lnTo>
                  <a:lnTo>
                    <a:pt x="19" y="62"/>
                  </a:lnTo>
                  <a:lnTo>
                    <a:pt x="1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0" name="Freeform 55"/>
            <p:cNvSpPr>
              <a:spLocks/>
            </p:cNvSpPr>
            <p:nvPr/>
          </p:nvSpPr>
          <p:spPr bwMode="auto">
            <a:xfrm>
              <a:off x="4114" y="2747"/>
              <a:ext cx="70" cy="80"/>
            </a:xfrm>
            <a:custGeom>
              <a:avLst/>
              <a:gdLst>
                <a:gd name="T0" fmla="*/ 57 w 70"/>
                <a:gd name="T1" fmla="*/ 49 h 80"/>
                <a:gd name="T2" fmla="*/ 57 w 70"/>
                <a:gd name="T3" fmla="*/ 56 h 80"/>
                <a:gd name="T4" fmla="*/ 56 w 70"/>
                <a:gd name="T5" fmla="*/ 62 h 80"/>
                <a:gd name="T6" fmla="*/ 53 w 70"/>
                <a:gd name="T7" fmla="*/ 68 h 80"/>
                <a:gd name="T8" fmla="*/ 48 w 70"/>
                <a:gd name="T9" fmla="*/ 72 h 80"/>
                <a:gd name="T10" fmla="*/ 40 w 70"/>
                <a:gd name="T11" fmla="*/ 75 h 80"/>
                <a:gd name="T12" fmla="*/ 32 w 70"/>
                <a:gd name="T13" fmla="*/ 74 h 80"/>
                <a:gd name="T14" fmla="*/ 26 w 70"/>
                <a:gd name="T15" fmla="*/ 69 h 80"/>
                <a:gd name="T16" fmla="*/ 20 w 70"/>
                <a:gd name="T17" fmla="*/ 60 h 80"/>
                <a:gd name="T18" fmla="*/ 17 w 70"/>
                <a:gd name="T19" fmla="*/ 52 h 80"/>
                <a:gd name="T20" fmla="*/ 14 w 70"/>
                <a:gd name="T21" fmla="*/ 45 h 80"/>
                <a:gd name="T22" fmla="*/ 12 w 70"/>
                <a:gd name="T23" fmla="*/ 36 h 80"/>
                <a:gd name="T24" fmla="*/ 11 w 70"/>
                <a:gd name="T25" fmla="*/ 27 h 80"/>
                <a:gd name="T26" fmla="*/ 12 w 70"/>
                <a:gd name="T27" fmla="*/ 19 h 80"/>
                <a:gd name="T28" fmla="*/ 16 w 70"/>
                <a:gd name="T29" fmla="*/ 10 h 80"/>
                <a:gd name="T30" fmla="*/ 21 w 70"/>
                <a:gd name="T31" fmla="*/ 5 h 80"/>
                <a:gd name="T32" fmla="*/ 30 w 70"/>
                <a:gd name="T33" fmla="*/ 3 h 80"/>
                <a:gd name="T34" fmla="*/ 39 w 70"/>
                <a:gd name="T35" fmla="*/ 6 h 80"/>
                <a:gd name="T36" fmla="*/ 45 w 70"/>
                <a:gd name="T37" fmla="*/ 11 h 80"/>
                <a:gd name="T38" fmla="*/ 51 w 70"/>
                <a:gd name="T39" fmla="*/ 20 h 80"/>
                <a:gd name="T40" fmla="*/ 54 w 70"/>
                <a:gd name="T41" fmla="*/ 28 h 80"/>
                <a:gd name="T42" fmla="*/ 57 w 70"/>
                <a:gd name="T43" fmla="*/ 45 h 80"/>
                <a:gd name="T44" fmla="*/ 69 w 70"/>
                <a:gd name="T45" fmla="*/ 36 h 80"/>
                <a:gd name="T46" fmla="*/ 68 w 70"/>
                <a:gd name="T47" fmla="*/ 33 h 80"/>
                <a:gd name="T48" fmla="*/ 65 w 70"/>
                <a:gd name="T49" fmla="*/ 28 h 80"/>
                <a:gd name="T50" fmla="*/ 61 w 70"/>
                <a:gd name="T51" fmla="*/ 18 h 80"/>
                <a:gd name="T52" fmla="*/ 53 w 70"/>
                <a:gd name="T53" fmla="*/ 9 h 80"/>
                <a:gd name="T54" fmla="*/ 45 w 70"/>
                <a:gd name="T55" fmla="*/ 3 h 80"/>
                <a:gd name="T56" fmla="*/ 35 w 70"/>
                <a:gd name="T57" fmla="*/ 0 h 80"/>
                <a:gd name="T58" fmla="*/ 24 w 70"/>
                <a:gd name="T59" fmla="*/ 1 h 80"/>
                <a:gd name="T60" fmla="*/ 14 w 70"/>
                <a:gd name="T61" fmla="*/ 6 h 80"/>
                <a:gd name="T62" fmla="*/ 6 w 70"/>
                <a:gd name="T63" fmla="*/ 13 h 80"/>
                <a:gd name="T64" fmla="*/ 2 w 70"/>
                <a:gd name="T65" fmla="*/ 23 h 80"/>
                <a:gd name="T66" fmla="*/ 0 w 70"/>
                <a:gd name="T67" fmla="*/ 34 h 80"/>
                <a:gd name="T68" fmla="*/ 1 w 70"/>
                <a:gd name="T69" fmla="*/ 46 h 80"/>
                <a:gd name="T70" fmla="*/ 4 w 70"/>
                <a:gd name="T71" fmla="*/ 56 h 80"/>
                <a:gd name="T72" fmla="*/ 9 w 70"/>
                <a:gd name="T73" fmla="*/ 65 h 80"/>
                <a:gd name="T74" fmla="*/ 17 w 70"/>
                <a:gd name="T75" fmla="*/ 72 h 80"/>
                <a:gd name="T76" fmla="*/ 26 w 70"/>
                <a:gd name="T77" fmla="*/ 78 h 80"/>
                <a:gd name="T78" fmla="*/ 37 w 70"/>
                <a:gd name="T79" fmla="*/ 79 h 80"/>
                <a:gd name="T80" fmla="*/ 47 w 70"/>
                <a:gd name="T81" fmla="*/ 76 h 80"/>
                <a:gd name="T82" fmla="*/ 55 w 70"/>
                <a:gd name="T83" fmla="*/ 72 h 80"/>
                <a:gd name="T84" fmla="*/ 62 w 70"/>
                <a:gd name="T85" fmla="*/ 66 h 80"/>
                <a:gd name="T86" fmla="*/ 66 w 70"/>
                <a:gd name="T87" fmla="*/ 58 h 80"/>
                <a:gd name="T88" fmla="*/ 68 w 70"/>
                <a:gd name="T89" fmla="*/ 49 h 80"/>
                <a:gd name="T90" fmla="*/ 69 w 70"/>
                <a:gd name="T91" fmla="*/ 39 h 8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0"/>
                <a:gd name="T139" fmla="*/ 0 h 80"/>
                <a:gd name="T140" fmla="*/ 70 w 70"/>
                <a:gd name="T141" fmla="*/ 80 h 8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0" h="80">
                  <a:moveTo>
                    <a:pt x="57" y="45"/>
                  </a:moveTo>
                  <a:lnTo>
                    <a:pt x="57" y="46"/>
                  </a:lnTo>
                  <a:lnTo>
                    <a:pt x="57" y="49"/>
                  </a:lnTo>
                  <a:lnTo>
                    <a:pt x="57" y="51"/>
                  </a:lnTo>
                  <a:lnTo>
                    <a:pt x="57" y="54"/>
                  </a:lnTo>
                  <a:lnTo>
                    <a:pt x="57" y="56"/>
                  </a:lnTo>
                  <a:lnTo>
                    <a:pt x="57" y="59"/>
                  </a:lnTo>
                  <a:lnTo>
                    <a:pt x="57" y="60"/>
                  </a:lnTo>
                  <a:lnTo>
                    <a:pt x="56" y="62"/>
                  </a:lnTo>
                  <a:lnTo>
                    <a:pt x="55" y="64"/>
                  </a:lnTo>
                  <a:lnTo>
                    <a:pt x="54" y="66"/>
                  </a:lnTo>
                  <a:lnTo>
                    <a:pt x="53" y="68"/>
                  </a:lnTo>
                  <a:lnTo>
                    <a:pt x="52" y="70"/>
                  </a:lnTo>
                  <a:lnTo>
                    <a:pt x="51" y="72"/>
                  </a:lnTo>
                  <a:lnTo>
                    <a:pt x="48" y="72"/>
                  </a:lnTo>
                  <a:lnTo>
                    <a:pt x="46" y="73"/>
                  </a:lnTo>
                  <a:lnTo>
                    <a:pt x="44" y="74"/>
                  </a:lnTo>
                  <a:lnTo>
                    <a:pt x="40" y="75"/>
                  </a:lnTo>
                  <a:lnTo>
                    <a:pt x="38" y="75"/>
                  </a:lnTo>
                  <a:lnTo>
                    <a:pt x="35" y="75"/>
                  </a:lnTo>
                  <a:lnTo>
                    <a:pt x="32" y="74"/>
                  </a:lnTo>
                  <a:lnTo>
                    <a:pt x="29" y="72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3" y="66"/>
                  </a:lnTo>
                  <a:lnTo>
                    <a:pt x="21" y="63"/>
                  </a:lnTo>
                  <a:lnTo>
                    <a:pt x="20" y="60"/>
                  </a:lnTo>
                  <a:lnTo>
                    <a:pt x="18" y="58"/>
                  </a:lnTo>
                  <a:lnTo>
                    <a:pt x="17" y="55"/>
                  </a:lnTo>
                  <a:lnTo>
                    <a:pt x="17" y="52"/>
                  </a:lnTo>
                  <a:lnTo>
                    <a:pt x="16" y="49"/>
                  </a:lnTo>
                  <a:lnTo>
                    <a:pt x="15" y="46"/>
                  </a:lnTo>
                  <a:lnTo>
                    <a:pt x="14" y="45"/>
                  </a:lnTo>
                  <a:lnTo>
                    <a:pt x="13" y="42"/>
                  </a:lnTo>
                  <a:lnTo>
                    <a:pt x="12" y="39"/>
                  </a:lnTo>
                  <a:lnTo>
                    <a:pt x="12" y="36"/>
                  </a:lnTo>
                  <a:lnTo>
                    <a:pt x="11" y="33"/>
                  </a:lnTo>
                  <a:lnTo>
                    <a:pt x="11" y="31"/>
                  </a:lnTo>
                  <a:lnTo>
                    <a:pt x="11" y="27"/>
                  </a:lnTo>
                  <a:lnTo>
                    <a:pt x="11" y="24"/>
                  </a:lnTo>
                  <a:lnTo>
                    <a:pt x="11" y="21"/>
                  </a:lnTo>
                  <a:lnTo>
                    <a:pt x="12" y="19"/>
                  </a:lnTo>
                  <a:lnTo>
                    <a:pt x="13" y="16"/>
                  </a:lnTo>
                  <a:lnTo>
                    <a:pt x="14" y="13"/>
                  </a:lnTo>
                  <a:lnTo>
                    <a:pt x="16" y="10"/>
                  </a:lnTo>
                  <a:lnTo>
                    <a:pt x="17" y="8"/>
                  </a:lnTo>
                  <a:lnTo>
                    <a:pt x="19" y="7"/>
                  </a:lnTo>
                  <a:lnTo>
                    <a:pt x="21" y="5"/>
                  </a:lnTo>
                  <a:lnTo>
                    <a:pt x="24" y="4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3" y="4"/>
                  </a:lnTo>
                  <a:lnTo>
                    <a:pt x="36" y="4"/>
                  </a:lnTo>
                  <a:lnTo>
                    <a:pt x="39" y="6"/>
                  </a:lnTo>
                  <a:lnTo>
                    <a:pt x="40" y="7"/>
                  </a:lnTo>
                  <a:lnTo>
                    <a:pt x="43" y="9"/>
                  </a:lnTo>
                  <a:lnTo>
                    <a:pt x="45" y="11"/>
                  </a:lnTo>
                  <a:lnTo>
                    <a:pt x="47" y="14"/>
                  </a:lnTo>
                  <a:lnTo>
                    <a:pt x="49" y="17"/>
                  </a:lnTo>
                  <a:lnTo>
                    <a:pt x="51" y="20"/>
                  </a:lnTo>
                  <a:lnTo>
                    <a:pt x="52" y="22"/>
                  </a:lnTo>
                  <a:lnTo>
                    <a:pt x="53" y="25"/>
                  </a:lnTo>
                  <a:lnTo>
                    <a:pt x="54" y="28"/>
                  </a:lnTo>
                  <a:lnTo>
                    <a:pt x="56" y="32"/>
                  </a:lnTo>
                  <a:lnTo>
                    <a:pt x="57" y="34"/>
                  </a:lnTo>
                  <a:lnTo>
                    <a:pt x="57" y="45"/>
                  </a:lnTo>
                  <a:lnTo>
                    <a:pt x="69" y="39"/>
                  </a:lnTo>
                  <a:lnTo>
                    <a:pt x="69" y="38"/>
                  </a:lnTo>
                  <a:lnTo>
                    <a:pt x="69" y="36"/>
                  </a:lnTo>
                  <a:lnTo>
                    <a:pt x="69" y="35"/>
                  </a:lnTo>
                  <a:lnTo>
                    <a:pt x="68" y="34"/>
                  </a:lnTo>
                  <a:lnTo>
                    <a:pt x="68" y="33"/>
                  </a:lnTo>
                  <a:lnTo>
                    <a:pt x="67" y="33"/>
                  </a:lnTo>
                  <a:lnTo>
                    <a:pt x="67" y="32"/>
                  </a:lnTo>
                  <a:lnTo>
                    <a:pt x="65" y="28"/>
                  </a:lnTo>
                  <a:lnTo>
                    <a:pt x="64" y="24"/>
                  </a:lnTo>
                  <a:lnTo>
                    <a:pt x="63" y="20"/>
                  </a:lnTo>
                  <a:lnTo>
                    <a:pt x="61" y="18"/>
                  </a:lnTo>
                  <a:lnTo>
                    <a:pt x="59" y="15"/>
                  </a:lnTo>
                  <a:lnTo>
                    <a:pt x="56" y="12"/>
                  </a:lnTo>
                  <a:lnTo>
                    <a:pt x="53" y="9"/>
                  </a:lnTo>
                  <a:lnTo>
                    <a:pt x="51" y="7"/>
                  </a:lnTo>
                  <a:lnTo>
                    <a:pt x="48" y="5"/>
                  </a:lnTo>
                  <a:lnTo>
                    <a:pt x="45" y="3"/>
                  </a:lnTo>
                  <a:lnTo>
                    <a:pt x="41" y="2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4"/>
                  </a:lnTo>
                  <a:lnTo>
                    <a:pt x="14" y="6"/>
                  </a:lnTo>
                  <a:lnTo>
                    <a:pt x="11" y="8"/>
                  </a:lnTo>
                  <a:lnTo>
                    <a:pt x="9" y="10"/>
                  </a:lnTo>
                  <a:lnTo>
                    <a:pt x="6" y="13"/>
                  </a:lnTo>
                  <a:lnTo>
                    <a:pt x="5" y="17"/>
                  </a:lnTo>
                  <a:lnTo>
                    <a:pt x="4" y="20"/>
                  </a:lnTo>
                  <a:lnTo>
                    <a:pt x="2" y="23"/>
                  </a:lnTo>
                  <a:lnTo>
                    <a:pt x="1" y="27"/>
                  </a:lnTo>
                  <a:lnTo>
                    <a:pt x="0" y="31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1" y="46"/>
                  </a:lnTo>
                  <a:lnTo>
                    <a:pt x="1" y="49"/>
                  </a:lnTo>
                  <a:lnTo>
                    <a:pt x="3" y="53"/>
                  </a:lnTo>
                  <a:lnTo>
                    <a:pt x="4" y="56"/>
                  </a:lnTo>
                  <a:lnTo>
                    <a:pt x="6" y="59"/>
                  </a:lnTo>
                  <a:lnTo>
                    <a:pt x="7" y="62"/>
                  </a:lnTo>
                  <a:lnTo>
                    <a:pt x="9" y="65"/>
                  </a:lnTo>
                  <a:lnTo>
                    <a:pt x="12" y="68"/>
                  </a:lnTo>
                  <a:lnTo>
                    <a:pt x="15" y="71"/>
                  </a:lnTo>
                  <a:lnTo>
                    <a:pt x="17" y="72"/>
                  </a:lnTo>
                  <a:lnTo>
                    <a:pt x="20" y="75"/>
                  </a:lnTo>
                  <a:lnTo>
                    <a:pt x="23" y="76"/>
                  </a:lnTo>
                  <a:lnTo>
                    <a:pt x="26" y="78"/>
                  </a:lnTo>
                  <a:lnTo>
                    <a:pt x="29" y="79"/>
                  </a:lnTo>
                  <a:lnTo>
                    <a:pt x="33" y="79"/>
                  </a:lnTo>
                  <a:lnTo>
                    <a:pt x="37" y="79"/>
                  </a:lnTo>
                  <a:lnTo>
                    <a:pt x="40" y="78"/>
                  </a:lnTo>
                  <a:lnTo>
                    <a:pt x="44" y="77"/>
                  </a:lnTo>
                  <a:lnTo>
                    <a:pt x="47" y="76"/>
                  </a:lnTo>
                  <a:lnTo>
                    <a:pt x="51" y="75"/>
                  </a:lnTo>
                  <a:lnTo>
                    <a:pt x="53" y="73"/>
                  </a:lnTo>
                  <a:lnTo>
                    <a:pt x="55" y="72"/>
                  </a:lnTo>
                  <a:lnTo>
                    <a:pt x="58" y="70"/>
                  </a:lnTo>
                  <a:lnTo>
                    <a:pt x="60" y="68"/>
                  </a:lnTo>
                  <a:lnTo>
                    <a:pt x="62" y="66"/>
                  </a:lnTo>
                  <a:lnTo>
                    <a:pt x="63" y="63"/>
                  </a:lnTo>
                  <a:lnTo>
                    <a:pt x="64" y="60"/>
                  </a:lnTo>
                  <a:lnTo>
                    <a:pt x="66" y="58"/>
                  </a:lnTo>
                  <a:lnTo>
                    <a:pt x="67" y="55"/>
                  </a:lnTo>
                  <a:lnTo>
                    <a:pt x="68" y="52"/>
                  </a:lnTo>
                  <a:lnTo>
                    <a:pt x="68" y="49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9" y="39"/>
                  </a:lnTo>
                  <a:lnTo>
                    <a:pt x="57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1" name="Freeform 56"/>
            <p:cNvSpPr>
              <a:spLocks/>
            </p:cNvSpPr>
            <p:nvPr/>
          </p:nvSpPr>
          <p:spPr bwMode="auto">
            <a:xfrm>
              <a:off x="4184" y="2724"/>
              <a:ext cx="82" cy="85"/>
            </a:xfrm>
            <a:custGeom>
              <a:avLst/>
              <a:gdLst>
                <a:gd name="T0" fmla="*/ 75 w 82"/>
                <a:gd name="T1" fmla="*/ 43 h 85"/>
                <a:gd name="T2" fmla="*/ 74 w 82"/>
                <a:gd name="T3" fmla="*/ 48 h 85"/>
                <a:gd name="T4" fmla="*/ 74 w 82"/>
                <a:gd name="T5" fmla="*/ 51 h 85"/>
                <a:gd name="T6" fmla="*/ 72 w 82"/>
                <a:gd name="T7" fmla="*/ 54 h 85"/>
                <a:gd name="T8" fmla="*/ 70 w 82"/>
                <a:gd name="T9" fmla="*/ 58 h 85"/>
                <a:gd name="T10" fmla="*/ 68 w 82"/>
                <a:gd name="T11" fmla="*/ 61 h 85"/>
                <a:gd name="T12" fmla="*/ 64 w 82"/>
                <a:gd name="T13" fmla="*/ 63 h 85"/>
                <a:gd name="T14" fmla="*/ 61 w 82"/>
                <a:gd name="T15" fmla="*/ 65 h 85"/>
                <a:gd name="T16" fmla="*/ 57 w 82"/>
                <a:gd name="T17" fmla="*/ 67 h 85"/>
                <a:gd name="T18" fmla="*/ 53 w 82"/>
                <a:gd name="T19" fmla="*/ 68 h 85"/>
                <a:gd name="T20" fmla="*/ 51 w 82"/>
                <a:gd name="T21" fmla="*/ 68 h 85"/>
                <a:gd name="T22" fmla="*/ 48 w 82"/>
                <a:gd name="T23" fmla="*/ 68 h 85"/>
                <a:gd name="T24" fmla="*/ 47 w 82"/>
                <a:gd name="T25" fmla="*/ 68 h 85"/>
                <a:gd name="T26" fmla="*/ 46 w 82"/>
                <a:gd name="T27" fmla="*/ 66 h 85"/>
                <a:gd name="T28" fmla="*/ 45 w 82"/>
                <a:gd name="T29" fmla="*/ 64 h 85"/>
                <a:gd name="T30" fmla="*/ 44 w 82"/>
                <a:gd name="T31" fmla="*/ 63 h 85"/>
                <a:gd name="T32" fmla="*/ 25 w 82"/>
                <a:gd name="T33" fmla="*/ 20 h 85"/>
                <a:gd name="T34" fmla="*/ 23 w 82"/>
                <a:gd name="T35" fmla="*/ 17 h 85"/>
                <a:gd name="T36" fmla="*/ 22 w 82"/>
                <a:gd name="T37" fmla="*/ 14 h 85"/>
                <a:gd name="T38" fmla="*/ 21 w 82"/>
                <a:gd name="T39" fmla="*/ 11 h 85"/>
                <a:gd name="T40" fmla="*/ 21 w 82"/>
                <a:gd name="T41" fmla="*/ 9 h 85"/>
                <a:gd name="T42" fmla="*/ 22 w 82"/>
                <a:gd name="T43" fmla="*/ 7 h 85"/>
                <a:gd name="T44" fmla="*/ 23 w 82"/>
                <a:gd name="T45" fmla="*/ 6 h 85"/>
                <a:gd name="T46" fmla="*/ 25 w 82"/>
                <a:gd name="T47" fmla="*/ 4 h 85"/>
                <a:gd name="T48" fmla="*/ 28 w 82"/>
                <a:gd name="T49" fmla="*/ 2 h 85"/>
                <a:gd name="T50" fmla="*/ 0 w 82"/>
                <a:gd name="T51" fmla="*/ 12 h 85"/>
                <a:gd name="T52" fmla="*/ 1 w 82"/>
                <a:gd name="T53" fmla="*/ 15 h 85"/>
                <a:gd name="T54" fmla="*/ 4 w 82"/>
                <a:gd name="T55" fmla="*/ 14 h 85"/>
                <a:gd name="T56" fmla="*/ 6 w 82"/>
                <a:gd name="T57" fmla="*/ 14 h 85"/>
                <a:gd name="T58" fmla="*/ 7 w 82"/>
                <a:gd name="T59" fmla="*/ 14 h 85"/>
                <a:gd name="T60" fmla="*/ 9 w 82"/>
                <a:gd name="T61" fmla="*/ 15 h 85"/>
                <a:gd name="T62" fmla="*/ 11 w 82"/>
                <a:gd name="T63" fmla="*/ 17 h 85"/>
                <a:gd name="T64" fmla="*/ 12 w 82"/>
                <a:gd name="T65" fmla="*/ 20 h 85"/>
                <a:gd name="T66" fmla="*/ 14 w 82"/>
                <a:gd name="T67" fmla="*/ 23 h 85"/>
                <a:gd name="T68" fmla="*/ 33 w 82"/>
                <a:gd name="T69" fmla="*/ 63 h 85"/>
                <a:gd name="T70" fmla="*/ 34 w 82"/>
                <a:gd name="T71" fmla="*/ 67 h 85"/>
                <a:gd name="T72" fmla="*/ 34 w 82"/>
                <a:gd name="T73" fmla="*/ 70 h 85"/>
                <a:gd name="T74" fmla="*/ 34 w 82"/>
                <a:gd name="T75" fmla="*/ 73 h 85"/>
                <a:gd name="T76" fmla="*/ 34 w 82"/>
                <a:gd name="T77" fmla="*/ 75 h 85"/>
                <a:gd name="T78" fmla="*/ 33 w 82"/>
                <a:gd name="T79" fmla="*/ 77 h 85"/>
                <a:gd name="T80" fmla="*/ 32 w 82"/>
                <a:gd name="T81" fmla="*/ 77 h 85"/>
                <a:gd name="T82" fmla="*/ 29 w 82"/>
                <a:gd name="T83" fmla="*/ 78 h 85"/>
                <a:gd name="T84" fmla="*/ 31 w 82"/>
                <a:gd name="T85" fmla="*/ 84 h 85"/>
                <a:gd name="T86" fmla="*/ 78 w 82"/>
                <a:gd name="T87" fmla="*/ 40 h 8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2"/>
                <a:gd name="T133" fmla="*/ 0 h 85"/>
                <a:gd name="T134" fmla="*/ 82 w 82"/>
                <a:gd name="T135" fmla="*/ 85 h 8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2" h="85">
                  <a:moveTo>
                    <a:pt x="76" y="40"/>
                  </a:moveTo>
                  <a:lnTo>
                    <a:pt x="75" y="43"/>
                  </a:lnTo>
                  <a:lnTo>
                    <a:pt x="75" y="45"/>
                  </a:lnTo>
                  <a:lnTo>
                    <a:pt x="74" y="48"/>
                  </a:lnTo>
                  <a:lnTo>
                    <a:pt x="74" y="49"/>
                  </a:lnTo>
                  <a:lnTo>
                    <a:pt x="74" y="51"/>
                  </a:lnTo>
                  <a:lnTo>
                    <a:pt x="73" y="53"/>
                  </a:lnTo>
                  <a:lnTo>
                    <a:pt x="72" y="54"/>
                  </a:lnTo>
                  <a:lnTo>
                    <a:pt x="71" y="56"/>
                  </a:lnTo>
                  <a:lnTo>
                    <a:pt x="70" y="58"/>
                  </a:lnTo>
                  <a:lnTo>
                    <a:pt x="69" y="59"/>
                  </a:lnTo>
                  <a:lnTo>
                    <a:pt x="68" y="61"/>
                  </a:lnTo>
                  <a:lnTo>
                    <a:pt x="66" y="62"/>
                  </a:lnTo>
                  <a:lnTo>
                    <a:pt x="64" y="63"/>
                  </a:lnTo>
                  <a:lnTo>
                    <a:pt x="62" y="64"/>
                  </a:lnTo>
                  <a:lnTo>
                    <a:pt x="61" y="65"/>
                  </a:lnTo>
                  <a:lnTo>
                    <a:pt x="59" y="66"/>
                  </a:lnTo>
                  <a:lnTo>
                    <a:pt x="57" y="67"/>
                  </a:lnTo>
                  <a:lnTo>
                    <a:pt x="55" y="67"/>
                  </a:lnTo>
                  <a:lnTo>
                    <a:pt x="53" y="68"/>
                  </a:lnTo>
                  <a:lnTo>
                    <a:pt x="52" y="68"/>
                  </a:lnTo>
                  <a:lnTo>
                    <a:pt x="51" y="68"/>
                  </a:lnTo>
                  <a:lnTo>
                    <a:pt x="49" y="69"/>
                  </a:lnTo>
                  <a:lnTo>
                    <a:pt x="48" y="68"/>
                  </a:lnTo>
                  <a:lnTo>
                    <a:pt x="47" y="68"/>
                  </a:lnTo>
                  <a:lnTo>
                    <a:pt x="47" y="67"/>
                  </a:lnTo>
                  <a:lnTo>
                    <a:pt x="46" y="66"/>
                  </a:lnTo>
                  <a:lnTo>
                    <a:pt x="45" y="65"/>
                  </a:lnTo>
                  <a:lnTo>
                    <a:pt x="45" y="64"/>
                  </a:lnTo>
                  <a:lnTo>
                    <a:pt x="44" y="63"/>
                  </a:lnTo>
                  <a:lnTo>
                    <a:pt x="43" y="61"/>
                  </a:lnTo>
                  <a:lnTo>
                    <a:pt x="25" y="20"/>
                  </a:lnTo>
                  <a:lnTo>
                    <a:pt x="24" y="19"/>
                  </a:lnTo>
                  <a:lnTo>
                    <a:pt x="23" y="17"/>
                  </a:lnTo>
                  <a:lnTo>
                    <a:pt x="23" y="15"/>
                  </a:lnTo>
                  <a:lnTo>
                    <a:pt x="22" y="14"/>
                  </a:lnTo>
                  <a:lnTo>
                    <a:pt x="22" y="12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21" y="9"/>
                  </a:lnTo>
                  <a:lnTo>
                    <a:pt x="22" y="8"/>
                  </a:lnTo>
                  <a:lnTo>
                    <a:pt x="22" y="7"/>
                  </a:lnTo>
                  <a:lnTo>
                    <a:pt x="23" y="6"/>
                  </a:lnTo>
                  <a:lnTo>
                    <a:pt x="24" y="5"/>
                  </a:lnTo>
                  <a:lnTo>
                    <a:pt x="25" y="4"/>
                  </a:lnTo>
                  <a:lnTo>
                    <a:pt x="26" y="3"/>
                  </a:lnTo>
                  <a:lnTo>
                    <a:pt x="28" y="2"/>
                  </a:lnTo>
                  <a:lnTo>
                    <a:pt x="28" y="0"/>
                  </a:lnTo>
                  <a:lnTo>
                    <a:pt x="0" y="12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3" y="14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7" y="14"/>
                  </a:lnTo>
                  <a:lnTo>
                    <a:pt x="8" y="14"/>
                  </a:lnTo>
                  <a:lnTo>
                    <a:pt x="9" y="15"/>
                  </a:lnTo>
                  <a:lnTo>
                    <a:pt x="10" y="16"/>
                  </a:lnTo>
                  <a:lnTo>
                    <a:pt x="11" y="17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3" y="21"/>
                  </a:lnTo>
                  <a:lnTo>
                    <a:pt x="14" y="23"/>
                  </a:lnTo>
                  <a:lnTo>
                    <a:pt x="15" y="25"/>
                  </a:lnTo>
                  <a:lnTo>
                    <a:pt x="33" y="63"/>
                  </a:lnTo>
                  <a:lnTo>
                    <a:pt x="34" y="65"/>
                  </a:lnTo>
                  <a:lnTo>
                    <a:pt x="34" y="67"/>
                  </a:lnTo>
                  <a:lnTo>
                    <a:pt x="34" y="68"/>
                  </a:lnTo>
                  <a:lnTo>
                    <a:pt x="34" y="70"/>
                  </a:lnTo>
                  <a:lnTo>
                    <a:pt x="34" y="71"/>
                  </a:lnTo>
                  <a:lnTo>
                    <a:pt x="34" y="73"/>
                  </a:lnTo>
                  <a:lnTo>
                    <a:pt x="34" y="74"/>
                  </a:lnTo>
                  <a:lnTo>
                    <a:pt x="34" y="75"/>
                  </a:lnTo>
                  <a:lnTo>
                    <a:pt x="34" y="76"/>
                  </a:lnTo>
                  <a:lnTo>
                    <a:pt x="33" y="77"/>
                  </a:lnTo>
                  <a:lnTo>
                    <a:pt x="32" y="77"/>
                  </a:lnTo>
                  <a:lnTo>
                    <a:pt x="31" y="77"/>
                  </a:lnTo>
                  <a:lnTo>
                    <a:pt x="29" y="78"/>
                  </a:lnTo>
                  <a:lnTo>
                    <a:pt x="28" y="78"/>
                  </a:lnTo>
                  <a:lnTo>
                    <a:pt x="31" y="84"/>
                  </a:lnTo>
                  <a:lnTo>
                    <a:pt x="81" y="61"/>
                  </a:lnTo>
                  <a:lnTo>
                    <a:pt x="78" y="40"/>
                  </a:lnTo>
                  <a:lnTo>
                    <a:pt x="76" y="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2" name="Freeform 57"/>
            <p:cNvSpPr>
              <a:spLocks/>
            </p:cNvSpPr>
            <p:nvPr/>
          </p:nvSpPr>
          <p:spPr bwMode="auto">
            <a:xfrm>
              <a:off x="4249" y="2691"/>
              <a:ext cx="88" cy="82"/>
            </a:xfrm>
            <a:custGeom>
              <a:avLst/>
              <a:gdLst>
                <a:gd name="T0" fmla="*/ 80 w 88"/>
                <a:gd name="T1" fmla="*/ 38 h 82"/>
                <a:gd name="T2" fmla="*/ 80 w 88"/>
                <a:gd name="T3" fmla="*/ 42 h 82"/>
                <a:gd name="T4" fmla="*/ 79 w 88"/>
                <a:gd name="T5" fmla="*/ 47 h 82"/>
                <a:gd name="T6" fmla="*/ 78 w 88"/>
                <a:gd name="T7" fmla="*/ 49 h 82"/>
                <a:gd name="T8" fmla="*/ 76 w 88"/>
                <a:gd name="T9" fmla="*/ 53 h 82"/>
                <a:gd name="T10" fmla="*/ 73 w 88"/>
                <a:gd name="T11" fmla="*/ 56 h 82"/>
                <a:gd name="T12" fmla="*/ 70 w 88"/>
                <a:gd name="T13" fmla="*/ 59 h 82"/>
                <a:gd name="T14" fmla="*/ 66 w 88"/>
                <a:gd name="T15" fmla="*/ 62 h 82"/>
                <a:gd name="T16" fmla="*/ 63 w 88"/>
                <a:gd name="T17" fmla="*/ 64 h 82"/>
                <a:gd name="T18" fmla="*/ 59 w 88"/>
                <a:gd name="T19" fmla="*/ 65 h 82"/>
                <a:gd name="T20" fmla="*/ 57 w 88"/>
                <a:gd name="T21" fmla="*/ 66 h 82"/>
                <a:gd name="T22" fmla="*/ 55 w 88"/>
                <a:gd name="T23" fmla="*/ 66 h 82"/>
                <a:gd name="T24" fmla="*/ 54 w 88"/>
                <a:gd name="T25" fmla="*/ 65 h 82"/>
                <a:gd name="T26" fmla="*/ 52 w 88"/>
                <a:gd name="T27" fmla="*/ 64 h 82"/>
                <a:gd name="T28" fmla="*/ 51 w 88"/>
                <a:gd name="T29" fmla="*/ 62 h 82"/>
                <a:gd name="T30" fmla="*/ 50 w 88"/>
                <a:gd name="T31" fmla="*/ 60 h 82"/>
                <a:gd name="T32" fmla="*/ 26 w 88"/>
                <a:gd name="T33" fmla="*/ 20 h 82"/>
                <a:gd name="T34" fmla="*/ 24 w 88"/>
                <a:gd name="T35" fmla="*/ 17 h 82"/>
                <a:gd name="T36" fmla="*/ 23 w 88"/>
                <a:gd name="T37" fmla="*/ 14 h 82"/>
                <a:gd name="T38" fmla="*/ 22 w 88"/>
                <a:gd name="T39" fmla="*/ 11 h 82"/>
                <a:gd name="T40" fmla="*/ 22 w 88"/>
                <a:gd name="T41" fmla="*/ 9 h 82"/>
                <a:gd name="T42" fmla="*/ 22 w 88"/>
                <a:gd name="T43" fmla="*/ 7 h 82"/>
                <a:gd name="T44" fmla="*/ 24 w 88"/>
                <a:gd name="T45" fmla="*/ 6 h 82"/>
                <a:gd name="T46" fmla="*/ 26 w 88"/>
                <a:gd name="T47" fmla="*/ 5 h 82"/>
                <a:gd name="T48" fmla="*/ 28 w 88"/>
                <a:gd name="T49" fmla="*/ 3 h 82"/>
                <a:gd name="T50" fmla="*/ 0 w 88"/>
                <a:gd name="T51" fmla="*/ 15 h 82"/>
                <a:gd name="T52" fmla="*/ 5 w 88"/>
                <a:gd name="T53" fmla="*/ 17 h 82"/>
                <a:gd name="T54" fmla="*/ 7 w 88"/>
                <a:gd name="T55" fmla="*/ 16 h 82"/>
                <a:gd name="T56" fmla="*/ 8 w 88"/>
                <a:gd name="T57" fmla="*/ 15 h 82"/>
                <a:gd name="T58" fmla="*/ 10 w 88"/>
                <a:gd name="T59" fmla="*/ 16 h 82"/>
                <a:gd name="T60" fmla="*/ 12 w 88"/>
                <a:gd name="T61" fmla="*/ 17 h 82"/>
                <a:gd name="T62" fmla="*/ 14 w 88"/>
                <a:gd name="T63" fmla="*/ 18 h 82"/>
                <a:gd name="T64" fmla="*/ 16 w 88"/>
                <a:gd name="T65" fmla="*/ 20 h 82"/>
                <a:gd name="T66" fmla="*/ 17 w 88"/>
                <a:gd name="T67" fmla="*/ 23 h 82"/>
                <a:gd name="T68" fmla="*/ 38 w 88"/>
                <a:gd name="T69" fmla="*/ 61 h 82"/>
                <a:gd name="T70" fmla="*/ 40 w 88"/>
                <a:gd name="T71" fmla="*/ 64 h 82"/>
                <a:gd name="T72" fmla="*/ 41 w 88"/>
                <a:gd name="T73" fmla="*/ 68 h 82"/>
                <a:gd name="T74" fmla="*/ 42 w 88"/>
                <a:gd name="T75" fmla="*/ 71 h 82"/>
                <a:gd name="T76" fmla="*/ 42 w 88"/>
                <a:gd name="T77" fmla="*/ 73 h 82"/>
                <a:gd name="T78" fmla="*/ 41 w 88"/>
                <a:gd name="T79" fmla="*/ 74 h 82"/>
                <a:gd name="T80" fmla="*/ 40 w 88"/>
                <a:gd name="T81" fmla="*/ 76 h 82"/>
                <a:gd name="T82" fmla="*/ 38 w 88"/>
                <a:gd name="T83" fmla="*/ 77 h 82"/>
                <a:gd name="T84" fmla="*/ 36 w 88"/>
                <a:gd name="T85" fmla="*/ 79 h 82"/>
                <a:gd name="T86" fmla="*/ 87 w 88"/>
                <a:gd name="T87" fmla="*/ 56 h 82"/>
                <a:gd name="T88" fmla="*/ 80 w 88"/>
                <a:gd name="T89" fmla="*/ 35 h 8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8"/>
                <a:gd name="T136" fmla="*/ 0 h 82"/>
                <a:gd name="T137" fmla="*/ 88 w 88"/>
                <a:gd name="T138" fmla="*/ 82 h 8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8" h="82">
                  <a:moveTo>
                    <a:pt x="80" y="35"/>
                  </a:moveTo>
                  <a:lnTo>
                    <a:pt x="80" y="38"/>
                  </a:lnTo>
                  <a:lnTo>
                    <a:pt x="80" y="40"/>
                  </a:lnTo>
                  <a:lnTo>
                    <a:pt x="80" y="42"/>
                  </a:lnTo>
                  <a:lnTo>
                    <a:pt x="79" y="45"/>
                  </a:lnTo>
                  <a:lnTo>
                    <a:pt x="79" y="47"/>
                  </a:lnTo>
                  <a:lnTo>
                    <a:pt x="78" y="47"/>
                  </a:lnTo>
                  <a:lnTo>
                    <a:pt x="78" y="49"/>
                  </a:lnTo>
                  <a:lnTo>
                    <a:pt x="77" y="51"/>
                  </a:lnTo>
                  <a:lnTo>
                    <a:pt x="76" y="53"/>
                  </a:lnTo>
                  <a:lnTo>
                    <a:pt x="75" y="55"/>
                  </a:lnTo>
                  <a:lnTo>
                    <a:pt x="73" y="56"/>
                  </a:lnTo>
                  <a:lnTo>
                    <a:pt x="72" y="58"/>
                  </a:lnTo>
                  <a:lnTo>
                    <a:pt x="70" y="59"/>
                  </a:lnTo>
                  <a:lnTo>
                    <a:pt x="68" y="61"/>
                  </a:lnTo>
                  <a:lnTo>
                    <a:pt x="66" y="62"/>
                  </a:lnTo>
                  <a:lnTo>
                    <a:pt x="65" y="63"/>
                  </a:lnTo>
                  <a:lnTo>
                    <a:pt x="63" y="64"/>
                  </a:lnTo>
                  <a:lnTo>
                    <a:pt x="61" y="65"/>
                  </a:lnTo>
                  <a:lnTo>
                    <a:pt x="59" y="65"/>
                  </a:lnTo>
                  <a:lnTo>
                    <a:pt x="58" y="66"/>
                  </a:lnTo>
                  <a:lnTo>
                    <a:pt x="57" y="66"/>
                  </a:lnTo>
                  <a:lnTo>
                    <a:pt x="56" y="66"/>
                  </a:lnTo>
                  <a:lnTo>
                    <a:pt x="55" y="66"/>
                  </a:lnTo>
                  <a:lnTo>
                    <a:pt x="54" y="66"/>
                  </a:lnTo>
                  <a:lnTo>
                    <a:pt x="54" y="65"/>
                  </a:lnTo>
                  <a:lnTo>
                    <a:pt x="53" y="65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1" y="62"/>
                  </a:lnTo>
                  <a:lnTo>
                    <a:pt x="51" y="61"/>
                  </a:lnTo>
                  <a:lnTo>
                    <a:pt x="50" y="60"/>
                  </a:lnTo>
                  <a:lnTo>
                    <a:pt x="49" y="59"/>
                  </a:lnTo>
                  <a:lnTo>
                    <a:pt x="26" y="20"/>
                  </a:lnTo>
                  <a:lnTo>
                    <a:pt x="25" y="19"/>
                  </a:lnTo>
                  <a:lnTo>
                    <a:pt x="24" y="17"/>
                  </a:lnTo>
                  <a:lnTo>
                    <a:pt x="23" y="15"/>
                  </a:lnTo>
                  <a:lnTo>
                    <a:pt x="23" y="14"/>
                  </a:lnTo>
                  <a:lnTo>
                    <a:pt x="22" y="13"/>
                  </a:lnTo>
                  <a:lnTo>
                    <a:pt x="22" y="11"/>
                  </a:lnTo>
                  <a:lnTo>
                    <a:pt x="22" y="10"/>
                  </a:lnTo>
                  <a:lnTo>
                    <a:pt x="22" y="9"/>
                  </a:lnTo>
                  <a:lnTo>
                    <a:pt x="22" y="8"/>
                  </a:lnTo>
                  <a:lnTo>
                    <a:pt x="22" y="7"/>
                  </a:lnTo>
                  <a:lnTo>
                    <a:pt x="23" y="7"/>
                  </a:lnTo>
                  <a:lnTo>
                    <a:pt x="24" y="6"/>
                  </a:lnTo>
                  <a:lnTo>
                    <a:pt x="25" y="6"/>
                  </a:lnTo>
                  <a:lnTo>
                    <a:pt x="26" y="5"/>
                  </a:lnTo>
                  <a:lnTo>
                    <a:pt x="27" y="4"/>
                  </a:lnTo>
                  <a:lnTo>
                    <a:pt x="28" y="3"/>
                  </a:lnTo>
                  <a:lnTo>
                    <a:pt x="26" y="0"/>
                  </a:lnTo>
                  <a:lnTo>
                    <a:pt x="0" y="15"/>
                  </a:lnTo>
                  <a:lnTo>
                    <a:pt x="3" y="18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10" y="16"/>
                  </a:lnTo>
                  <a:lnTo>
                    <a:pt x="11" y="16"/>
                  </a:lnTo>
                  <a:lnTo>
                    <a:pt x="12" y="17"/>
                  </a:lnTo>
                  <a:lnTo>
                    <a:pt x="13" y="17"/>
                  </a:lnTo>
                  <a:lnTo>
                    <a:pt x="14" y="18"/>
                  </a:lnTo>
                  <a:lnTo>
                    <a:pt x="15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7" y="23"/>
                  </a:lnTo>
                  <a:lnTo>
                    <a:pt x="18" y="25"/>
                  </a:lnTo>
                  <a:lnTo>
                    <a:pt x="38" y="61"/>
                  </a:lnTo>
                  <a:lnTo>
                    <a:pt x="39" y="62"/>
                  </a:lnTo>
                  <a:lnTo>
                    <a:pt x="40" y="64"/>
                  </a:lnTo>
                  <a:lnTo>
                    <a:pt x="41" y="66"/>
                  </a:lnTo>
                  <a:lnTo>
                    <a:pt x="41" y="68"/>
                  </a:lnTo>
                  <a:lnTo>
                    <a:pt x="42" y="69"/>
                  </a:lnTo>
                  <a:lnTo>
                    <a:pt x="42" y="71"/>
                  </a:lnTo>
                  <a:lnTo>
                    <a:pt x="42" y="72"/>
                  </a:lnTo>
                  <a:lnTo>
                    <a:pt x="42" y="73"/>
                  </a:lnTo>
                  <a:lnTo>
                    <a:pt x="42" y="74"/>
                  </a:lnTo>
                  <a:lnTo>
                    <a:pt x="41" y="74"/>
                  </a:lnTo>
                  <a:lnTo>
                    <a:pt x="41" y="75"/>
                  </a:lnTo>
                  <a:lnTo>
                    <a:pt x="40" y="76"/>
                  </a:lnTo>
                  <a:lnTo>
                    <a:pt x="39" y="77"/>
                  </a:lnTo>
                  <a:lnTo>
                    <a:pt x="38" y="77"/>
                  </a:lnTo>
                  <a:lnTo>
                    <a:pt x="37" y="78"/>
                  </a:lnTo>
                  <a:lnTo>
                    <a:pt x="36" y="79"/>
                  </a:lnTo>
                  <a:lnTo>
                    <a:pt x="38" y="81"/>
                  </a:lnTo>
                  <a:lnTo>
                    <a:pt x="87" y="56"/>
                  </a:lnTo>
                  <a:lnTo>
                    <a:pt x="82" y="35"/>
                  </a:lnTo>
                  <a:lnTo>
                    <a:pt x="80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3" name="Freeform 58"/>
            <p:cNvSpPr>
              <a:spLocks/>
            </p:cNvSpPr>
            <p:nvPr/>
          </p:nvSpPr>
          <p:spPr bwMode="auto">
            <a:xfrm>
              <a:off x="4370" y="2587"/>
              <a:ext cx="106" cy="91"/>
            </a:xfrm>
            <a:custGeom>
              <a:avLst/>
              <a:gdLst>
                <a:gd name="T0" fmla="*/ 93 w 106"/>
                <a:gd name="T1" fmla="*/ 53 h 91"/>
                <a:gd name="T2" fmla="*/ 103 w 106"/>
                <a:gd name="T3" fmla="*/ 38 h 91"/>
                <a:gd name="T4" fmla="*/ 100 w 106"/>
                <a:gd name="T5" fmla="*/ 41 h 91"/>
                <a:gd name="T6" fmla="*/ 97 w 106"/>
                <a:gd name="T7" fmla="*/ 42 h 91"/>
                <a:gd name="T8" fmla="*/ 96 w 106"/>
                <a:gd name="T9" fmla="*/ 43 h 91"/>
                <a:gd name="T10" fmla="*/ 94 w 106"/>
                <a:gd name="T11" fmla="*/ 44 h 91"/>
                <a:gd name="T12" fmla="*/ 92 w 106"/>
                <a:gd name="T13" fmla="*/ 43 h 91"/>
                <a:gd name="T14" fmla="*/ 89 w 106"/>
                <a:gd name="T15" fmla="*/ 42 h 91"/>
                <a:gd name="T16" fmla="*/ 86 w 106"/>
                <a:gd name="T17" fmla="*/ 41 h 91"/>
                <a:gd name="T18" fmla="*/ 57 w 106"/>
                <a:gd name="T19" fmla="*/ 34 h 91"/>
                <a:gd name="T20" fmla="*/ 59 w 106"/>
                <a:gd name="T21" fmla="*/ 30 h 91"/>
                <a:gd name="T22" fmla="*/ 61 w 106"/>
                <a:gd name="T23" fmla="*/ 27 h 91"/>
                <a:gd name="T24" fmla="*/ 61 w 106"/>
                <a:gd name="T25" fmla="*/ 23 h 91"/>
                <a:gd name="T26" fmla="*/ 62 w 106"/>
                <a:gd name="T27" fmla="*/ 20 h 91"/>
                <a:gd name="T28" fmla="*/ 61 w 106"/>
                <a:gd name="T29" fmla="*/ 16 h 91"/>
                <a:gd name="T30" fmla="*/ 61 w 106"/>
                <a:gd name="T31" fmla="*/ 12 h 91"/>
                <a:gd name="T32" fmla="*/ 59 w 106"/>
                <a:gd name="T33" fmla="*/ 8 h 91"/>
                <a:gd name="T34" fmla="*/ 57 w 106"/>
                <a:gd name="T35" fmla="*/ 6 h 91"/>
                <a:gd name="T36" fmla="*/ 52 w 106"/>
                <a:gd name="T37" fmla="*/ 2 h 91"/>
                <a:gd name="T38" fmla="*/ 48 w 106"/>
                <a:gd name="T39" fmla="*/ 1 h 91"/>
                <a:gd name="T40" fmla="*/ 44 w 106"/>
                <a:gd name="T41" fmla="*/ 1 h 91"/>
                <a:gd name="T42" fmla="*/ 40 w 106"/>
                <a:gd name="T43" fmla="*/ 2 h 91"/>
                <a:gd name="T44" fmla="*/ 35 w 106"/>
                <a:gd name="T45" fmla="*/ 4 h 91"/>
                <a:gd name="T46" fmla="*/ 31 w 106"/>
                <a:gd name="T47" fmla="*/ 6 h 91"/>
                <a:gd name="T48" fmla="*/ 26 w 106"/>
                <a:gd name="T49" fmla="*/ 9 h 91"/>
                <a:gd name="T50" fmla="*/ 23 w 106"/>
                <a:gd name="T51" fmla="*/ 13 h 91"/>
                <a:gd name="T52" fmla="*/ 2 w 106"/>
                <a:gd name="T53" fmla="*/ 36 h 91"/>
                <a:gd name="T54" fmla="*/ 5 w 106"/>
                <a:gd name="T55" fmla="*/ 34 h 91"/>
                <a:gd name="T56" fmla="*/ 8 w 106"/>
                <a:gd name="T57" fmla="*/ 33 h 91"/>
                <a:gd name="T58" fmla="*/ 9 w 106"/>
                <a:gd name="T59" fmla="*/ 32 h 91"/>
                <a:gd name="T60" fmla="*/ 12 w 106"/>
                <a:gd name="T61" fmla="*/ 33 h 91"/>
                <a:gd name="T62" fmla="*/ 14 w 106"/>
                <a:gd name="T63" fmla="*/ 34 h 91"/>
                <a:gd name="T64" fmla="*/ 16 w 106"/>
                <a:gd name="T65" fmla="*/ 36 h 91"/>
                <a:gd name="T66" fmla="*/ 19 w 106"/>
                <a:gd name="T67" fmla="*/ 39 h 91"/>
                <a:gd name="T68" fmla="*/ 51 w 106"/>
                <a:gd name="T69" fmla="*/ 69 h 91"/>
                <a:gd name="T70" fmla="*/ 54 w 106"/>
                <a:gd name="T71" fmla="*/ 72 h 91"/>
                <a:gd name="T72" fmla="*/ 56 w 106"/>
                <a:gd name="T73" fmla="*/ 75 h 91"/>
                <a:gd name="T74" fmla="*/ 57 w 106"/>
                <a:gd name="T75" fmla="*/ 77 h 91"/>
                <a:gd name="T76" fmla="*/ 58 w 106"/>
                <a:gd name="T77" fmla="*/ 79 h 91"/>
                <a:gd name="T78" fmla="*/ 57 w 106"/>
                <a:gd name="T79" fmla="*/ 82 h 91"/>
                <a:gd name="T80" fmla="*/ 57 w 106"/>
                <a:gd name="T81" fmla="*/ 83 h 91"/>
                <a:gd name="T82" fmla="*/ 56 w 106"/>
                <a:gd name="T83" fmla="*/ 85 h 91"/>
                <a:gd name="T84" fmla="*/ 54 w 106"/>
                <a:gd name="T85" fmla="*/ 87 h 91"/>
                <a:gd name="T86" fmla="*/ 77 w 106"/>
                <a:gd name="T87" fmla="*/ 69 h 91"/>
                <a:gd name="T88" fmla="*/ 74 w 106"/>
                <a:gd name="T89" fmla="*/ 68 h 91"/>
                <a:gd name="T90" fmla="*/ 72 w 106"/>
                <a:gd name="T91" fmla="*/ 68 h 91"/>
                <a:gd name="T92" fmla="*/ 70 w 106"/>
                <a:gd name="T93" fmla="*/ 69 h 91"/>
                <a:gd name="T94" fmla="*/ 68 w 106"/>
                <a:gd name="T95" fmla="*/ 69 h 91"/>
                <a:gd name="T96" fmla="*/ 67 w 106"/>
                <a:gd name="T97" fmla="*/ 68 h 91"/>
                <a:gd name="T98" fmla="*/ 65 w 106"/>
                <a:gd name="T99" fmla="*/ 68 h 91"/>
                <a:gd name="T100" fmla="*/ 62 w 106"/>
                <a:gd name="T101" fmla="*/ 66 h 91"/>
                <a:gd name="T102" fmla="*/ 61 w 106"/>
                <a:gd name="T103" fmla="*/ 63 h 91"/>
                <a:gd name="T104" fmla="*/ 44 w 106"/>
                <a:gd name="T105" fmla="*/ 49 h 9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6"/>
                <a:gd name="T160" fmla="*/ 0 h 91"/>
                <a:gd name="T161" fmla="*/ 106 w 106"/>
                <a:gd name="T162" fmla="*/ 91 h 9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6" h="91">
                  <a:moveTo>
                    <a:pt x="48" y="44"/>
                  </a:moveTo>
                  <a:lnTo>
                    <a:pt x="93" y="53"/>
                  </a:lnTo>
                  <a:lnTo>
                    <a:pt x="105" y="41"/>
                  </a:lnTo>
                  <a:lnTo>
                    <a:pt x="103" y="38"/>
                  </a:lnTo>
                  <a:lnTo>
                    <a:pt x="101" y="39"/>
                  </a:lnTo>
                  <a:lnTo>
                    <a:pt x="100" y="41"/>
                  </a:lnTo>
                  <a:lnTo>
                    <a:pt x="99" y="42"/>
                  </a:lnTo>
                  <a:lnTo>
                    <a:pt x="97" y="42"/>
                  </a:lnTo>
                  <a:lnTo>
                    <a:pt x="96" y="43"/>
                  </a:lnTo>
                  <a:lnTo>
                    <a:pt x="95" y="44"/>
                  </a:lnTo>
                  <a:lnTo>
                    <a:pt x="94" y="44"/>
                  </a:lnTo>
                  <a:lnTo>
                    <a:pt x="93" y="44"/>
                  </a:lnTo>
                  <a:lnTo>
                    <a:pt x="92" y="43"/>
                  </a:lnTo>
                  <a:lnTo>
                    <a:pt x="90" y="43"/>
                  </a:lnTo>
                  <a:lnTo>
                    <a:pt x="89" y="42"/>
                  </a:lnTo>
                  <a:lnTo>
                    <a:pt x="87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57" y="34"/>
                  </a:lnTo>
                  <a:lnTo>
                    <a:pt x="58" y="32"/>
                  </a:lnTo>
                  <a:lnTo>
                    <a:pt x="59" y="30"/>
                  </a:lnTo>
                  <a:lnTo>
                    <a:pt x="60" y="29"/>
                  </a:lnTo>
                  <a:lnTo>
                    <a:pt x="61" y="27"/>
                  </a:lnTo>
                  <a:lnTo>
                    <a:pt x="61" y="25"/>
                  </a:lnTo>
                  <a:lnTo>
                    <a:pt x="61" y="23"/>
                  </a:lnTo>
                  <a:lnTo>
                    <a:pt x="62" y="22"/>
                  </a:lnTo>
                  <a:lnTo>
                    <a:pt x="62" y="20"/>
                  </a:lnTo>
                  <a:lnTo>
                    <a:pt x="62" y="18"/>
                  </a:lnTo>
                  <a:lnTo>
                    <a:pt x="61" y="16"/>
                  </a:lnTo>
                  <a:lnTo>
                    <a:pt x="61" y="14"/>
                  </a:lnTo>
                  <a:lnTo>
                    <a:pt x="61" y="12"/>
                  </a:lnTo>
                  <a:lnTo>
                    <a:pt x="60" y="10"/>
                  </a:lnTo>
                  <a:lnTo>
                    <a:pt x="59" y="8"/>
                  </a:lnTo>
                  <a:lnTo>
                    <a:pt x="58" y="7"/>
                  </a:lnTo>
                  <a:lnTo>
                    <a:pt x="57" y="6"/>
                  </a:lnTo>
                  <a:lnTo>
                    <a:pt x="55" y="4"/>
                  </a:lnTo>
                  <a:lnTo>
                    <a:pt x="52" y="2"/>
                  </a:lnTo>
                  <a:lnTo>
                    <a:pt x="50" y="1"/>
                  </a:lnTo>
                  <a:lnTo>
                    <a:pt x="48" y="1"/>
                  </a:lnTo>
                  <a:lnTo>
                    <a:pt x="46" y="0"/>
                  </a:lnTo>
                  <a:lnTo>
                    <a:pt x="44" y="1"/>
                  </a:lnTo>
                  <a:lnTo>
                    <a:pt x="42" y="1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5" y="4"/>
                  </a:lnTo>
                  <a:lnTo>
                    <a:pt x="33" y="5"/>
                  </a:lnTo>
                  <a:lnTo>
                    <a:pt x="31" y="6"/>
                  </a:lnTo>
                  <a:lnTo>
                    <a:pt x="28" y="8"/>
                  </a:lnTo>
                  <a:lnTo>
                    <a:pt x="26" y="9"/>
                  </a:lnTo>
                  <a:lnTo>
                    <a:pt x="25" y="11"/>
                  </a:lnTo>
                  <a:lnTo>
                    <a:pt x="23" y="13"/>
                  </a:lnTo>
                  <a:lnTo>
                    <a:pt x="0" y="34"/>
                  </a:lnTo>
                  <a:lnTo>
                    <a:pt x="2" y="36"/>
                  </a:lnTo>
                  <a:lnTo>
                    <a:pt x="4" y="35"/>
                  </a:lnTo>
                  <a:lnTo>
                    <a:pt x="5" y="34"/>
                  </a:lnTo>
                  <a:lnTo>
                    <a:pt x="7" y="33"/>
                  </a:lnTo>
                  <a:lnTo>
                    <a:pt x="8" y="33"/>
                  </a:lnTo>
                  <a:lnTo>
                    <a:pt x="9" y="32"/>
                  </a:lnTo>
                  <a:lnTo>
                    <a:pt x="11" y="33"/>
                  </a:lnTo>
                  <a:lnTo>
                    <a:pt x="12" y="33"/>
                  </a:lnTo>
                  <a:lnTo>
                    <a:pt x="13" y="34"/>
                  </a:lnTo>
                  <a:lnTo>
                    <a:pt x="14" y="34"/>
                  </a:lnTo>
                  <a:lnTo>
                    <a:pt x="15" y="35"/>
                  </a:lnTo>
                  <a:lnTo>
                    <a:pt x="16" y="36"/>
                  </a:lnTo>
                  <a:lnTo>
                    <a:pt x="18" y="38"/>
                  </a:lnTo>
                  <a:lnTo>
                    <a:pt x="19" y="39"/>
                  </a:lnTo>
                  <a:lnTo>
                    <a:pt x="20" y="41"/>
                  </a:lnTo>
                  <a:lnTo>
                    <a:pt x="51" y="69"/>
                  </a:lnTo>
                  <a:lnTo>
                    <a:pt x="52" y="70"/>
                  </a:lnTo>
                  <a:lnTo>
                    <a:pt x="54" y="72"/>
                  </a:lnTo>
                  <a:lnTo>
                    <a:pt x="55" y="73"/>
                  </a:lnTo>
                  <a:lnTo>
                    <a:pt x="56" y="75"/>
                  </a:lnTo>
                  <a:lnTo>
                    <a:pt x="56" y="76"/>
                  </a:lnTo>
                  <a:lnTo>
                    <a:pt x="57" y="77"/>
                  </a:lnTo>
                  <a:lnTo>
                    <a:pt x="57" y="78"/>
                  </a:lnTo>
                  <a:lnTo>
                    <a:pt x="58" y="79"/>
                  </a:lnTo>
                  <a:lnTo>
                    <a:pt x="58" y="81"/>
                  </a:lnTo>
                  <a:lnTo>
                    <a:pt x="57" y="82"/>
                  </a:lnTo>
                  <a:lnTo>
                    <a:pt x="57" y="83"/>
                  </a:lnTo>
                  <a:lnTo>
                    <a:pt x="56" y="84"/>
                  </a:lnTo>
                  <a:lnTo>
                    <a:pt x="56" y="85"/>
                  </a:lnTo>
                  <a:lnTo>
                    <a:pt x="55" y="86"/>
                  </a:lnTo>
                  <a:lnTo>
                    <a:pt x="54" y="87"/>
                  </a:lnTo>
                  <a:lnTo>
                    <a:pt x="57" y="90"/>
                  </a:lnTo>
                  <a:lnTo>
                    <a:pt x="77" y="69"/>
                  </a:lnTo>
                  <a:lnTo>
                    <a:pt x="75" y="67"/>
                  </a:lnTo>
                  <a:lnTo>
                    <a:pt x="74" y="68"/>
                  </a:lnTo>
                  <a:lnTo>
                    <a:pt x="73" y="68"/>
                  </a:lnTo>
                  <a:lnTo>
                    <a:pt x="72" y="68"/>
                  </a:lnTo>
                  <a:lnTo>
                    <a:pt x="71" y="69"/>
                  </a:lnTo>
                  <a:lnTo>
                    <a:pt x="70" y="69"/>
                  </a:lnTo>
                  <a:lnTo>
                    <a:pt x="69" y="69"/>
                  </a:lnTo>
                  <a:lnTo>
                    <a:pt x="68" y="69"/>
                  </a:lnTo>
                  <a:lnTo>
                    <a:pt x="67" y="69"/>
                  </a:lnTo>
                  <a:lnTo>
                    <a:pt x="67" y="68"/>
                  </a:lnTo>
                  <a:lnTo>
                    <a:pt x="66" y="68"/>
                  </a:lnTo>
                  <a:lnTo>
                    <a:pt x="65" y="68"/>
                  </a:lnTo>
                  <a:lnTo>
                    <a:pt x="63" y="67"/>
                  </a:lnTo>
                  <a:lnTo>
                    <a:pt x="62" y="66"/>
                  </a:lnTo>
                  <a:lnTo>
                    <a:pt x="61" y="64"/>
                  </a:lnTo>
                  <a:lnTo>
                    <a:pt x="61" y="63"/>
                  </a:lnTo>
                  <a:lnTo>
                    <a:pt x="59" y="62"/>
                  </a:lnTo>
                  <a:lnTo>
                    <a:pt x="44" y="49"/>
                  </a:lnTo>
                  <a:lnTo>
                    <a:pt x="48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4" name="Freeform 59"/>
            <p:cNvSpPr>
              <a:spLocks/>
            </p:cNvSpPr>
            <p:nvPr/>
          </p:nvSpPr>
          <p:spPr bwMode="auto">
            <a:xfrm>
              <a:off x="4392" y="2596"/>
              <a:ext cx="30" cy="35"/>
            </a:xfrm>
            <a:custGeom>
              <a:avLst/>
              <a:gdLst>
                <a:gd name="T0" fmla="*/ 4 w 30"/>
                <a:gd name="T1" fmla="*/ 20 h 35"/>
                <a:gd name="T2" fmla="*/ 3 w 30"/>
                <a:gd name="T3" fmla="*/ 20 h 35"/>
                <a:gd name="T4" fmla="*/ 2 w 30"/>
                <a:gd name="T5" fmla="*/ 19 h 35"/>
                <a:gd name="T6" fmla="*/ 2 w 30"/>
                <a:gd name="T7" fmla="*/ 18 h 35"/>
                <a:gd name="T8" fmla="*/ 1 w 30"/>
                <a:gd name="T9" fmla="*/ 17 h 35"/>
                <a:gd name="T10" fmla="*/ 1 w 30"/>
                <a:gd name="T11" fmla="*/ 16 h 35"/>
                <a:gd name="T12" fmla="*/ 0 w 30"/>
                <a:gd name="T13" fmla="*/ 15 h 35"/>
                <a:gd name="T14" fmla="*/ 0 w 30"/>
                <a:gd name="T15" fmla="*/ 14 h 35"/>
                <a:gd name="T16" fmla="*/ 0 w 30"/>
                <a:gd name="T17" fmla="*/ 14 h 35"/>
                <a:gd name="T18" fmla="*/ 0 w 30"/>
                <a:gd name="T19" fmla="*/ 13 h 35"/>
                <a:gd name="T20" fmla="*/ 0 w 30"/>
                <a:gd name="T21" fmla="*/ 12 h 35"/>
                <a:gd name="T22" fmla="*/ 1 w 30"/>
                <a:gd name="T23" fmla="*/ 11 h 35"/>
                <a:gd name="T24" fmla="*/ 1 w 30"/>
                <a:gd name="T25" fmla="*/ 10 h 35"/>
                <a:gd name="T26" fmla="*/ 2 w 30"/>
                <a:gd name="T27" fmla="*/ 9 h 35"/>
                <a:gd name="T28" fmla="*/ 2 w 30"/>
                <a:gd name="T29" fmla="*/ 8 h 35"/>
                <a:gd name="T30" fmla="*/ 4 w 30"/>
                <a:gd name="T31" fmla="*/ 7 h 35"/>
                <a:gd name="T32" fmla="*/ 5 w 30"/>
                <a:gd name="T33" fmla="*/ 5 h 35"/>
                <a:gd name="T34" fmla="*/ 6 w 30"/>
                <a:gd name="T35" fmla="*/ 4 h 35"/>
                <a:gd name="T36" fmla="*/ 7 w 30"/>
                <a:gd name="T37" fmla="*/ 3 h 35"/>
                <a:gd name="T38" fmla="*/ 8 w 30"/>
                <a:gd name="T39" fmla="*/ 2 h 35"/>
                <a:gd name="T40" fmla="*/ 9 w 30"/>
                <a:gd name="T41" fmla="*/ 2 h 35"/>
                <a:gd name="T42" fmla="*/ 11 w 30"/>
                <a:gd name="T43" fmla="*/ 1 h 35"/>
                <a:gd name="T44" fmla="*/ 12 w 30"/>
                <a:gd name="T45" fmla="*/ 0 h 35"/>
                <a:gd name="T46" fmla="*/ 13 w 30"/>
                <a:gd name="T47" fmla="*/ 0 h 35"/>
                <a:gd name="T48" fmla="*/ 15 w 30"/>
                <a:gd name="T49" fmla="*/ 0 h 35"/>
                <a:gd name="T50" fmla="*/ 16 w 30"/>
                <a:gd name="T51" fmla="*/ 0 h 35"/>
                <a:gd name="T52" fmla="*/ 17 w 30"/>
                <a:gd name="T53" fmla="*/ 0 h 35"/>
                <a:gd name="T54" fmla="*/ 19 w 30"/>
                <a:gd name="T55" fmla="*/ 1 h 35"/>
                <a:gd name="T56" fmla="*/ 20 w 30"/>
                <a:gd name="T57" fmla="*/ 1 h 35"/>
                <a:gd name="T58" fmla="*/ 22 w 30"/>
                <a:gd name="T59" fmla="*/ 2 h 35"/>
                <a:gd name="T60" fmla="*/ 23 w 30"/>
                <a:gd name="T61" fmla="*/ 3 h 35"/>
                <a:gd name="T62" fmla="*/ 24 w 30"/>
                <a:gd name="T63" fmla="*/ 4 h 35"/>
                <a:gd name="T64" fmla="*/ 26 w 30"/>
                <a:gd name="T65" fmla="*/ 6 h 35"/>
                <a:gd name="T66" fmla="*/ 27 w 30"/>
                <a:gd name="T67" fmla="*/ 8 h 35"/>
                <a:gd name="T68" fmla="*/ 28 w 30"/>
                <a:gd name="T69" fmla="*/ 9 h 35"/>
                <a:gd name="T70" fmla="*/ 29 w 30"/>
                <a:gd name="T71" fmla="*/ 11 h 35"/>
                <a:gd name="T72" fmla="*/ 29 w 30"/>
                <a:gd name="T73" fmla="*/ 13 h 35"/>
                <a:gd name="T74" fmla="*/ 29 w 30"/>
                <a:gd name="T75" fmla="*/ 14 h 35"/>
                <a:gd name="T76" fmla="*/ 29 w 30"/>
                <a:gd name="T77" fmla="*/ 16 h 35"/>
                <a:gd name="T78" fmla="*/ 29 w 30"/>
                <a:gd name="T79" fmla="*/ 18 h 35"/>
                <a:gd name="T80" fmla="*/ 29 w 30"/>
                <a:gd name="T81" fmla="*/ 20 h 35"/>
                <a:gd name="T82" fmla="*/ 28 w 30"/>
                <a:gd name="T83" fmla="*/ 21 h 35"/>
                <a:gd name="T84" fmla="*/ 27 w 30"/>
                <a:gd name="T85" fmla="*/ 22 h 35"/>
                <a:gd name="T86" fmla="*/ 27 w 30"/>
                <a:gd name="T87" fmla="*/ 24 h 35"/>
                <a:gd name="T88" fmla="*/ 26 w 30"/>
                <a:gd name="T89" fmla="*/ 26 h 35"/>
                <a:gd name="T90" fmla="*/ 25 w 30"/>
                <a:gd name="T91" fmla="*/ 27 h 35"/>
                <a:gd name="T92" fmla="*/ 23 w 30"/>
                <a:gd name="T93" fmla="*/ 28 h 35"/>
                <a:gd name="T94" fmla="*/ 22 w 30"/>
                <a:gd name="T95" fmla="*/ 30 h 35"/>
                <a:gd name="T96" fmla="*/ 17 w 30"/>
                <a:gd name="T97" fmla="*/ 34 h 35"/>
                <a:gd name="T98" fmla="*/ 4 w 30"/>
                <a:gd name="T99" fmla="*/ 20 h 3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0"/>
                <a:gd name="T151" fmla="*/ 0 h 35"/>
                <a:gd name="T152" fmla="*/ 30 w 30"/>
                <a:gd name="T153" fmla="*/ 35 h 3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0" h="35">
                  <a:moveTo>
                    <a:pt x="4" y="20"/>
                  </a:moveTo>
                  <a:lnTo>
                    <a:pt x="3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2" y="9"/>
                  </a:lnTo>
                  <a:lnTo>
                    <a:pt x="2" y="8"/>
                  </a:lnTo>
                  <a:lnTo>
                    <a:pt x="4" y="7"/>
                  </a:lnTo>
                  <a:lnTo>
                    <a:pt x="5" y="5"/>
                  </a:lnTo>
                  <a:lnTo>
                    <a:pt x="6" y="4"/>
                  </a:lnTo>
                  <a:lnTo>
                    <a:pt x="7" y="3"/>
                  </a:lnTo>
                  <a:lnTo>
                    <a:pt x="8" y="2"/>
                  </a:lnTo>
                  <a:lnTo>
                    <a:pt x="9" y="2"/>
                  </a:lnTo>
                  <a:lnTo>
                    <a:pt x="11" y="1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7" y="0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2" y="2"/>
                  </a:lnTo>
                  <a:lnTo>
                    <a:pt x="23" y="3"/>
                  </a:lnTo>
                  <a:lnTo>
                    <a:pt x="24" y="4"/>
                  </a:lnTo>
                  <a:lnTo>
                    <a:pt x="26" y="6"/>
                  </a:lnTo>
                  <a:lnTo>
                    <a:pt x="27" y="8"/>
                  </a:lnTo>
                  <a:lnTo>
                    <a:pt x="28" y="9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9" y="14"/>
                  </a:lnTo>
                  <a:lnTo>
                    <a:pt x="29" y="16"/>
                  </a:lnTo>
                  <a:lnTo>
                    <a:pt x="29" y="18"/>
                  </a:lnTo>
                  <a:lnTo>
                    <a:pt x="29" y="20"/>
                  </a:lnTo>
                  <a:lnTo>
                    <a:pt x="28" y="21"/>
                  </a:lnTo>
                  <a:lnTo>
                    <a:pt x="27" y="22"/>
                  </a:lnTo>
                  <a:lnTo>
                    <a:pt x="27" y="24"/>
                  </a:lnTo>
                  <a:lnTo>
                    <a:pt x="26" y="26"/>
                  </a:lnTo>
                  <a:lnTo>
                    <a:pt x="25" y="27"/>
                  </a:lnTo>
                  <a:lnTo>
                    <a:pt x="23" y="28"/>
                  </a:lnTo>
                  <a:lnTo>
                    <a:pt x="22" y="30"/>
                  </a:lnTo>
                  <a:lnTo>
                    <a:pt x="17" y="34"/>
                  </a:lnTo>
                  <a:lnTo>
                    <a:pt x="4" y="2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5" name="Freeform 60"/>
            <p:cNvSpPr>
              <a:spLocks/>
            </p:cNvSpPr>
            <p:nvPr/>
          </p:nvSpPr>
          <p:spPr bwMode="auto">
            <a:xfrm>
              <a:off x="4331" y="2644"/>
              <a:ext cx="83" cy="91"/>
            </a:xfrm>
            <a:custGeom>
              <a:avLst/>
              <a:gdLst>
                <a:gd name="T0" fmla="*/ 26 w 83"/>
                <a:gd name="T1" fmla="*/ 59 h 91"/>
                <a:gd name="T2" fmla="*/ 26 w 83"/>
                <a:gd name="T3" fmla="*/ 61 h 91"/>
                <a:gd name="T4" fmla="*/ 26 w 83"/>
                <a:gd name="T5" fmla="*/ 64 h 91"/>
                <a:gd name="T6" fmla="*/ 27 w 83"/>
                <a:gd name="T7" fmla="*/ 66 h 91"/>
                <a:gd name="T8" fmla="*/ 28 w 83"/>
                <a:gd name="T9" fmla="*/ 68 h 91"/>
                <a:gd name="T10" fmla="*/ 29 w 83"/>
                <a:gd name="T11" fmla="*/ 69 h 91"/>
                <a:gd name="T12" fmla="*/ 30 w 83"/>
                <a:gd name="T13" fmla="*/ 71 h 91"/>
                <a:gd name="T14" fmla="*/ 32 w 83"/>
                <a:gd name="T15" fmla="*/ 73 h 91"/>
                <a:gd name="T16" fmla="*/ 33 w 83"/>
                <a:gd name="T17" fmla="*/ 74 h 91"/>
                <a:gd name="T18" fmla="*/ 34 w 83"/>
                <a:gd name="T19" fmla="*/ 75 h 91"/>
                <a:gd name="T20" fmla="*/ 35 w 83"/>
                <a:gd name="T21" fmla="*/ 75 h 91"/>
                <a:gd name="T22" fmla="*/ 37 w 83"/>
                <a:gd name="T23" fmla="*/ 75 h 91"/>
                <a:gd name="T24" fmla="*/ 39 w 83"/>
                <a:gd name="T25" fmla="*/ 73 h 91"/>
                <a:gd name="T26" fmla="*/ 41 w 83"/>
                <a:gd name="T27" fmla="*/ 72 h 91"/>
                <a:gd name="T28" fmla="*/ 23 w 83"/>
                <a:gd name="T29" fmla="*/ 90 h 91"/>
                <a:gd name="T30" fmla="*/ 21 w 83"/>
                <a:gd name="T31" fmla="*/ 86 h 91"/>
                <a:gd name="T32" fmla="*/ 23 w 83"/>
                <a:gd name="T33" fmla="*/ 84 h 91"/>
                <a:gd name="T34" fmla="*/ 24 w 83"/>
                <a:gd name="T35" fmla="*/ 82 h 91"/>
                <a:gd name="T36" fmla="*/ 24 w 83"/>
                <a:gd name="T37" fmla="*/ 80 h 91"/>
                <a:gd name="T38" fmla="*/ 24 w 83"/>
                <a:gd name="T39" fmla="*/ 77 h 91"/>
                <a:gd name="T40" fmla="*/ 23 w 83"/>
                <a:gd name="T41" fmla="*/ 74 h 91"/>
                <a:gd name="T42" fmla="*/ 22 w 83"/>
                <a:gd name="T43" fmla="*/ 71 h 91"/>
                <a:gd name="T44" fmla="*/ 21 w 83"/>
                <a:gd name="T45" fmla="*/ 68 h 91"/>
                <a:gd name="T46" fmla="*/ 0 w 83"/>
                <a:gd name="T47" fmla="*/ 8 h 91"/>
                <a:gd name="T48" fmla="*/ 59 w 83"/>
                <a:gd name="T49" fmla="*/ 34 h 91"/>
                <a:gd name="T50" fmla="*/ 61 w 83"/>
                <a:gd name="T51" fmla="*/ 36 h 91"/>
                <a:gd name="T52" fmla="*/ 62 w 83"/>
                <a:gd name="T53" fmla="*/ 37 h 91"/>
                <a:gd name="T54" fmla="*/ 64 w 83"/>
                <a:gd name="T55" fmla="*/ 38 h 91"/>
                <a:gd name="T56" fmla="*/ 70 w 83"/>
                <a:gd name="T57" fmla="*/ 40 h 91"/>
                <a:gd name="T58" fmla="*/ 72 w 83"/>
                <a:gd name="T59" fmla="*/ 41 h 91"/>
                <a:gd name="T60" fmla="*/ 74 w 83"/>
                <a:gd name="T61" fmla="*/ 41 h 91"/>
                <a:gd name="T62" fmla="*/ 75 w 83"/>
                <a:gd name="T63" fmla="*/ 42 h 91"/>
                <a:gd name="T64" fmla="*/ 77 w 83"/>
                <a:gd name="T65" fmla="*/ 42 h 91"/>
                <a:gd name="T66" fmla="*/ 79 w 83"/>
                <a:gd name="T67" fmla="*/ 42 h 91"/>
                <a:gd name="T68" fmla="*/ 81 w 83"/>
                <a:gd name="T69" fmla="*/ 41 h 91"/>
                <a:gd name="T70" fmla="*/ 82 w 83"/>
                <a:gd name="T71" fmla="*/ 44 h 91"/>
                <a:gd name="T72" fmla="*/ 56 w 83"/>
                <a:gd name="T73" fmla="*/ 59 h 91"/>
                <a:gd name="T74" fmla="*/ 57 w 83"/>
                <a:gd name="T75" fmla="*/ 58 h 91"/>
                <a:gd name="T76" fmla="*/ 59 w 83"/>
                <a:gd name="T77" fmla="*/ 57 h 91"/>
                <a:gd name="T78" fmla="*/ 61 w 83"/>
                <a:gd name="T79" fmla="*/ 55 h 91"/>
                <a:gd name="T80" fmla="*/ 62 w 83"/>
                <a:gd name="T81" fmla="*/ 53 h 91"/>
                <a:gd name="T82" fmla="*/ 62 w 83"/>
                <a:gd name="T83" fmla="*/ 52 h 91"/>
                <a:gd name="T84" fmla="*/ 62 w 83"/>
                <a:gd name="T85" fmla="*/ 50 h 91"/>
                <a:gd name="T86" fmla="*/ 60 w 83"/>
                <a:gd name="T87" fmla="*/ 49 h 91"/>
                <a:gd name="T88" fmla="*/ 59 w 83"/>
                <a:gd name="T89" fmla="*/ 48 h 91"/>
                <a:gd name="T90" fmla="*/ 56 w 83"/>
                <a:gd name="T91" fmla="*/ 47 h 91"/>
                <a:gd name="T92" fmla="*/ 23 w 83"/>
                <a:gd name="T93" fmla="*/ 54 h 9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83"/>
                <a:gd name="T142" fmla="*/ 0 h 91"/>
                <a:gd name="T143" fmla="*/ 83 w 83"/>
                <a:gd name="T144" fmla="*/ 91 h 91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83" h="91">
                  <a:moveTo>
                    <a:pt x="23" y="54"/>
                  </a:moveTo>
                  <a:lnTo>
                    <a:pt x="26" y="59"/>
                  </a:lnTo>
                  <a:lnTo>
                    <a:pt x="26" y="60"/>
                  </a:lnTo>
                  <a:lnTo>
                    <a:pt x="26" y="61"/>
                  </a:lnTo>
                  <a:lnTo>
                    <a:pt x="26" y="63"/>
                  </a:lnTo>
                  <a:lnTo>
                    <a:pt x="26" y="64"/>
                  </a:lnTo>
                  <a:lnTo>
                    <a:pt x="27" y="65"/>
                  </a:lnTo>
                  <a:lnTo>
                    <a:pt x="27" y="66"/>
                  </a:lnTo>
                  <a:lnTo>
                    <a:pt x="28" y="67"/>
                  </a:lnTo>
                  <a:lnTo>
                    <a:pt x="28" y="68"/>
                  </a:lnTo>
                  <a:lnTo>
                    <a:pt x="29" y="68"/>
                  </a:lnTo>
                  <a:lnTo>
                    <a:pt x="29" y="69"/>
                  </a:lnTo>
                  <a:lnTo>
                    <a:pt x="29" y="70"/>
                  </a:lnTo>
                  <a:lnTo>
                    <a:pt x="30" y="71"/>
                  </a:lnTo>
                  <a:lnTo>
                    <a:pt x="31" y="72"/>
                  </a:lnTo>
                  <a:lnTo>
                    <a:pt x="32" y="73"/>
                  </a:lnTo>
                  <a:lnTo>
                    <a:pt x="32" y="74"/>
                  </a:lnTo>
                  <a:lnTo>
                    <a:pt x="33" y="74"/>
                  </a:lnTo>
                  <a:lnTo>
                    <a:pt x="33" y="75"/>
                  </a:lnTo>
                  <a:lnTo>
                    <a:pt x="34" y="75"/>
                  </a:lnTo>
                  <a:lnTo>
                    <a:pt x="35" y="75"/>
                  </a:lnTo>
                  <a:lnTo>
                    <a:pt x="36" y="75"/>
                  </a:lnTo>
                  <a:lnTo>
                    <a:pt x="37" y="75"/>
                  </a:lnTo>
                  <a:lnTo>
                    <a:pt x="38" y="74"/>
                  </a:lnTo>
                  <a:lnTo>
                    <a:pt x="39" y="73"/>
                  </a:lnTo>
                  <a:lnTo>
                    <a:pt x="40" y="72"/>
                  </a:lnTo>
                  <a:lnTo>
                    <a:pt x="41" y="72"/>
                  </a:lnTo>
                  <a:lnTo>
                    <a:pt x="44" y="75"/>
                  </a:lnTo>
                  <a:lnTo>
                    <a:pt x="23" y="90"/>
                  </a:lnTo>
                  <a:lnTo>
                    <a:pt x="21" y="87"/>
                  </a:lnTo>
                  <a:lnTo>
                    <a:pt x="21" y="86"/>
                  </a:lnTo>
                  <a:lnTo>
                    <a:pt x="23" y="85"/>
                  </a:lnTo>
                  <a:lnTo>
                    <a:pt x="23" y="84"/>
                  </a:lnTo>
                  <a:lnTo>
                    <a:pt x="24" y="83"/>
                  </a:lnTo>
                  <a:lnTo>
                    <a:pt x="24" y="82"/>
                  </a:lnTo>
                  <a:lnTo>
                    <a:pt x="24" y="81"/>
                  </a:lnTo>
                  <a:lnTo>
                    <a:pt x="24" y="80"/>
                  </a:lnTo>
                  <a:lnTo>
                    <a:pt x="24" y="78"/>
                  </a:lnTo>
                  <a:lnTo>
                    <a:pt x="24" y="77"/>
                  </a:lnTo>
                  <a:lnTo>
                    <a:pt x="23" y="76"/>
                  </a:lnTo>
                  <a:lnTo>
                    <a:pt x="23" y="74"/>
                  </a:lnTo>
                  <a:lnTo>
                    <a:pt x="22" y="73"/>
                  </a:lnTo>
                  <a:lnTo>
                    <a:pt x="22" y="71"/>
                  </a:lnTo>
                  <a:lnTo>
                    <a:pt x="21" y="69"/>
                  </a:lnTo>
                  <a:lnTo>
                    <a:pt x="21" y="68"/>
                  </a:lnTo>
                  <a:lnTo>
                    <a:pt x="21" y="67"/>
                  </a:lnTo>
                  <a:lnTo>
                    <a:pt x="0" y="8"/>
                  </a:lnTo>
                  <a:lnTo>
                    <a:pt x="7" y="0"/>
                  </a:lnTo>
                  <a:lnTo>
                    <a:pt x="59" y="34"/>
                  </a:lnTo>
                  <a:lnTo>
                    <a:pt x="60" y="35"/>
                  </a:lnTo>
                  <a:lnTo>
                    <a:pt x="61" y="36"/>
                  </a:lnTo>
                  <a:lnTo>
                    <a:pt x="62" y="36"/>
                  </a:lnTo>
                  <a:lnTo>
                    <a:pt x="62" y="37"/>
                  </a:lnTo>
                  <a:lnTo>
                    <a:pt x="63" y="38"/>
                  </a:lnTo>
                  <a:lnTo>
                    <a:pt x="64" y="38"/>
                  </a:lnTo>
                  <a:lnTo>
                    <a:pt x="68" y="39"/>
                  </a:lnTo>
                  <a:lnTo>
                    <a:pt x="70" y="40"/>
                  </a:lnTo>
                  <a:lnTo>
                    <a:pt x="71" y="41"/>
                  </a:lnTo>
                  <a:lnTo>
                    <a:pt x="72" y="41"/>
                  </a:lnTo>
                  <a:lnTo>
                    <a:pt x="73" y="41"/>
                  </a:lnTo>
                  <a:lnTo>
                    <a:pt x="74" y="41"/>
                  </a:lnTo>
                  <a:lnTo>
                    <a:pt x="75" y="42"/>
                  </a:lnTo>
                  <a:lnTo>
                    <a:pt x="76" y="42"/>
                  </a:lnTo>
                  <a:lnTo>
                    <a:pt x="77" y="42"/>
                  </a:lnTo>
                  <a:lnTo>
                    <a:pt x="78" y="42"/>
                  </a:lnTo>
                  <a:lnTo>
                    <a:pt x="79" y="42"/>
                  </a:lnTo>
                  <a:lnTo>
                    <a:pt x="80" y="41"/>
                  </a:lnTo>
                  <a:lnTo>
                    <a:pt x="81" y="41"/>
                  </a:lnTo>
                  <a:lnTo>
                    <a:pt x="82" y="41"/>
                  </a:lnTo>
                  <a:lnTo>
                    <a:pt x="82" y="44"/>
                  </a:lnTo>
                  <a:lnTo>
                    <a:pt x="59" y="62"/>
                  </a:lnTo>
                  <a:lnTo>
                    <a:pt x="56" y="59"/>
                  </a:lnTo>
                  <a:lnTo>
                    <a:pt x="57" y="59"/>
                  </a:lnTo>
                  <a:lnTo>
                    <a:pt x="57" y="58"/>
                  </a:lnTo>
                  <a:lnTo>
                    <a:pt x="58" y="58"/>
                  </a:lnTo>
                  <a:lnTo>
                    <a:pt x="59" y="57"/>
                  </a:lnTo>
                  <a:lnTo>
                    <a:pt x="60" y="56"/>
                  </a:lnTo>
                  <a:lnTo>
                    <a:pt x="61" y="55"/>
                  </a:lnTo>
                  <a:lnTo>
                    <a:pt x="62" y="54"/>
                  </a:lnTo>
                  <a:lnTo>
                    <a:pt x="62" y="53"/>
                  </a:lnTo>
                  <a:lnTo>
                    <a:pt x="62" y="52"/>
                  </a:lnTo>
                  <a:lnTo>
                    <a:pt x="62" y="51"/>
                  </a:lnTo>
                  <a:lnTo>
                    <a:pt x="62" y="50"/>
                  </a:lnTo>
                  <a:lnTo>
                    <a:pt x="62" y="49"/>
                  </a:lnTo>
                  <a:lnTo>
                    <a:pt x="60" y="49"/>
                  </a:lnTo>
                  <a:lnTo>
                    <a:pt x="60" y="48"/>
                  </a:lnTo>
                  <a:lnTo>
                    <a:pt x="59" y="48"/>
                  </a:lnTo>
                  <a:lnTo>
                    <a:pt x="58" y="47"/>
                  </a:lnTo>
                  <a:lnTo>
                    <a:pt x="56" y="47"/>
                  </a:lnTo>
                  <a:lnTo>
                    <a:pt x="44" y="38"/>
                  </a:lnTo>
                  <a:lnTo>
                    <a:pt x="23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6" name="Freeform 61"/>
            <p:cNvSpPr>
              <a:spLocks/>
            </p:cNvSpPr>
            <p:nvPr/>
          </p:nvSpPr>
          <p:spPr bwMode="auto">
            <a:xfrm>
              <a:off x="4339" y="2658"/>
              <a:ext cx="31" cy="33"/>
            </a:xfrm>
            <a:custGeom>
              <a:avLst/>
              <a:gdLst>
                <a:gd name="T0" fmla="*/ 30 w 31"/>
                <a:gd name="T1" fmla="*/ 21 h 33"/>
                <a:gd name="T2" fmla="*/ 0 w 31"/>
                <a:gd name="T3" fmla="*/ 0 h 33"/>
                <a:gd name="T4" fmla="*/ 12 w 31"/>
                <a:gd name="T5" fmla="*/ 32 h 33"/>
                <a:gd name="T6" fmla="*/ 30 w 31"/>
                <a:gd name="T7" fmla="*/ 21 h 3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1"/>
                <a:gd name="T13" fmla="*/ 0 h 33"/>
                <a:gd name="T14" fmla="*/ 31 w 31"/>
                <a:gd name="T15" fmla="*/ 33 h 3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1" h="33">
                  <a:moveTo>
                    <a:pt x="30" y="21"/>
                  </a:moveTo>
                  <a:lnTo>
                    <a:pt x="0" y="0"/>
                  </a:lnTo>
                  <a:lnTo>
                    <a:pt x="12" y="32"/>
                  </a:lnTo>
                  <a:lnTo>
                    <a:pt x="30" y="21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7" name="Freeform 62"/>
            <p:cNvSpPr>
              <a:spLocks/>
            </p:cNvSpPr>
            <p:nvPr/>
          </p:nvSpPr>
          <p:spPr bwMode="auto">
            <a:xfrm>
              <a:off x="3956" y="1813"/>
              <a:ext cx="21" cy="4"/>
            </a:xfrm>
            <a:custGeom>
              <a:avLst/>
              <a:gdLst>
                <a:gd name="T0" fmla="*/ 20 w 21"/>
                <a:gd name="T1" fmla="*/ 0 h 4"/>
                <a:gd name="T2" fmla="*/ 18 w 21"/>
                <a:gd name="T3" fmla="*/ 0 h 4"/>
                <a:gd name="T4" fmla="*/ 18 w 21"/>
                <a:gd name="T5" fmla="*/ 0 h 4"/>
                <a:gd name="T6" fmla="*/ 16 w 21"/>
                <a:gd name="T7" fmla="*/ 0 h 4"/>
                <a:gd name="T8" fmla="*/ 15 w 21"/>
                <a:gd name="T9" fmla="*/ 0 h 4"/>
                <a:gd name="T10" fmla="*/ 14 w 21"/>
                <a:gd name="T11" fmla="*/ 0 h 4"/>
                <a:gd name="T12" fmla="*/ 13 w 21"/>
                <a:gd name="T13" fmla="*/ 0 h 4"/>
                <a:gd name="T14" fmla="*/ 12 w 21"/>
                <a:gd name="T15" fmla="*/ 0 h 4"/>
                <a:gd name="T16" fmla="*/ 9 w 21"/>
                <a:gd name="T17" fmla="*/ 0 h 4"/>
                <a:gd name="T18" fmla="*/ 8 w 21"/>
                <a:gd name="T19" fmla="*/ 1 h 4"/>
                <a:gd name="T20" fmla="*/ 6 w 21"/>
                <a:gd name="T21" fmla="*/ 1 h 4"/>
                <a:gd name="T22" fmla="*/ 5 w 21"/>
                <a:gd name="T23" fmla="*/ 1 h 4"/>
                <a:gd name="T24" fmla="*/ 5 w 21"/>
                <a:gd name="T25" fmla="*/ 1 h 4"/>
                <a:gd name="T26" fmla="*/ 4 w 21"/>
                <a:gd name="T27" fmla="*/ 1 h 4"/>
                <a:gd name="T28" fmla="*/ 3 w 21"/>
                <a:gd name="T29" fmla="*/ 1 h 4"/>
                <a:gd name="T30" fmla="*/ 2 w 21"/>
                <a:gd name="T31" fmla="*/ 1 h 4"/>
                <a:gd name="T32" fmla="*/ 1 w 21"/>
                <a:gd name="T33" fmla="*/ 1 h 4"/>
                <a:gd name="T34" fmla="*/ 0 w 21"/>
                <a:gd name="T35" fmla="*/ 2 h 4"/>
                <a:gd name="T36" fmla="*/ 1 w 21"/>
                <a:gd name="T37" fmla="*/ 2 h 4"/>
                <a:gd name="T38" fmla="*/ 2 w 21"/>
                <a:gd name="T39" fmla="*/ 2 h 4"/>
                <a:gd name="T40" fmla="*/ 2 w 21"/>
                <a:gd name="T41" fmla="*/ 2 h 4"/>
                <a:gd name="T42" fmla="*/ 4 w 21"/>
                <a:gd name="T43" fmla="*/ 3 h 4"/>
                <a:gd name="T44" fmla="*/ 5 w 21"/>
                <a:gd name="T45" fmla="*/ 3 h 4"/>
                <a:gd name="T46" fmla="*/ 5 w 21"/>
                <a:gd name="T47" fmla="*/ 3 h 4"/>
                <a:gd name="T48" fmla="*/ 6 w 21"/>
                <a:gd name="T49" fmla="*/ 3 h 4"/>
                <a:gd name="T50" fmla="*/ 7 w 21"/>
                <a:gd name="T51" fmla="*/ 3 h 4"/>
                <a:gd name="T52" fmla="*/ 7 w 21"/>
                <a:gd name="T53" fmla="*/ 3 h 4"/>
                <a:gd name="T54" fmla="*/ 8 w 21"/>
                <a:gd name="T55" fmla="*/ 2 h 4"/>
                <a:gd name="T56" fmla="*/ 8 w 21"/>
                <a:gd name="T57" fmla="*/ 2 h 4"/>
                <a:gd name="T58" fmla="*/ 8 w 21"/>
                <a:gd name="T59" fmla="*/ 2 h 4"/>
                <a:gd name="T60" fmla="*/ 8 w 21"/>
                <a:gd name="T61" fmla="*/ 2 h 4"/>
                <a:gd name="T62" fmla="*/ 8 w 21"/>
                <a:gd name="T63" fmla="*/ 1 h 4"/>
                <a:gd name="T64" fmla="*/ 9 w 21"/>
                <a:gd name="T65" fmla="*/ 1 h 4"/>
                <a:gd name="T66" fmla="*/ 9 w 21"/>
                <a:gd name="T67" fmla="*/ 1 h 4"/>
                <a:gd name="T68" fmla="*/ 9 w 21"/>
                <a:gd name="T69" fmla="*/ 1 h 4"/>
                <a:gd name="T70" fmla="*/ 9 w 21"/>
                <a:gd name="T71" fmla="*/ 0 h 4"/>
                <a:gd name="T72" fmla="*/ 20 w 21"/>
                <a:gd name="T73" fmla="*/ 0 h 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"/>
                <a:gd name="T112" fmla="*/ 0 h 4"/>
                <a:gd name="T113" fmla="*/ 21 w 21"/>
                <a:gd name="T114" fmla="*/ 4 h 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" h="4">
                  <a:moveTo>
                    <a:pt x="20" y="0"/>
                  </a:moveTo>
                  <a:lnTo>
                    <a:pt x="18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4" y="3"/>
                  </a:lnTo>
                  <a:lnTo>
                    <a:pt x="5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8" y="2"/>
                  </a:lnTo>
                  <a:lnTo>
                    <a:pt x="8" y="1"/>
                  </a:lnTo>
                  <a:lnTo>
                    <a:pt x="9" y="1"/>
                  </a:lnTo>
                  <a:lnTo>
                    <a:pt x="9" y="0"/>
                  </a:lnTo>
                  <a:lnTo>
                    <a:pt x="2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8" name="Freeform 63"/>
            <p:cNvSpPr>
              <a:spLocks/>
            </p:cNvSpPr>
            <p:nvPr/>
          </p:nvSpPr>
          <p:spPr bwMode="auto">
            <a:xfrm>
              <a:off x="3956" y="1813"/>
              <a:ext cx="27" cy="10"/>
            </a:xfrm>
            <a:custGeom>
              <a:avLst/>
              <a:gdLst>
                <a:gd name="T0" fmla="*/ 26 w 27"/>
                <a:gd name="T1" fmla="*/ 1 h 10"/>
                <a:gd name="T2" fmla="*/ 24 w 27"/>
                <a:gd name="T3" fmla="*/ 1 h 10"/>
                <a:gd name="T4" fmla="*/ 23 w 27"/>
                <a:gd name="T5" fmla="*/ 1 h 10"/>
                <a:gd name="T6" fmla="*/ 21 w 27"/>
                <a:gd name="T7" fmla="*/ 0 h 10"/>
                <a:gd name="T8" fmla="*/ 20 w 27"/>
                <a:gd name="T9" fmla="*/ 0 h 10"/>
                <a:gd name="T10" fmla="*/ 18 w 27"/>
                <a:gd name="T11" fmla="*/ 0 h 10"/>
                <a:gd name="T12" fmla="*/ 17 w 27"/>
                <a:gd name="T13" fmla="*/ 0 h 10"/>
                <a:gd name="T14" fmla="*/ 15 w 27"/>
                <a:gd name="T15" fmla="*/ 0 h 10"/>
                <a:gd name="T16" fmla="*/ 12 w 27"/>
                <a:gd name="T17" fmla="*/ 1 h 10"/>
                <a:gd name="T18" fmla="*/ 10 w 27"/>
                <a:gd name="T19" fmla="*/ 2 h 10"/>
                <a:gd name="T20" fmla="*/ 8 w 27"/>
                <a:gd name="T21" fmla="*/ 2 h 10"/>
                <a:gd name="T22" fmla="*/ 7 w 27"/>
                <a:gd name="T23" fmla="*/ 3 h 10"/>
                <a:gd name="T24" fmla="*/ 6 w 27"/>
                <a:gd name="T25" fmla="*/ 3 h 10"/>
                <a:gd name="T26" fmla="*/ 5 w 27"/>
                <a:gd name="T27" fmla="*/ 4 h 10"/>
                <a:gd name="T28" fmla="*/ 4 w 27"/>
                <a:gd name="T29" fmla="*/ 4 h 10"/>
                <a:gd name="T30" fmla="*/ 3 w 27"/>
                <a:gd name="T31" fmla="*/ 4 h 10"/>
                <a:gd name="T32" fmla="*/ 1 w 27"/>
                <a:gd name="T33" fmla="*/ 4 h 10"/>
                <a:gd name="T34" fmla="*/ 0 w 27"/>
                <a:gd name="T35" fmla="*/ 5 h 10"/>
                <a:gd name="T36" fmla="*/ 1 w 27"/>
                <a:gd name="T37" fmla="*/ 6 h 10"/>
                <a:gd name="T38" fmla="*/ 2 w 27"/>
                <a:gd name="T39" fmla="*/ 7 h 10"/>
                <a:gd name="T40" fmla="*/ 3 w 27"/>
                <a:gd name="T41" fmla="*/ 7 h 10"/>
                <a:gd name="T42" fmla="*/ 5 w 27"/>
                <a:gd name="T43" fmla="*/ 8 h 10"/>
                <a:gd name="T44" fmla="*/ 6 w 27"/>
                <a:gd name="T45" fmla="*/ 9 h 10"/>
                <a:gd name="T46" fmla="*/ 7 w 27"/>
                <a:gd name="T47" fmla="*/ 9 h 10"/>
                <a:gd name="T48" fmla="*/ 8 w 27"/>
                <a:gd name="T49" fmla="*/ 9 h 10"/>
                <a:gd name="T50" fmla="*/ 9 w 27"/>
                <a:gd name="T51" fmla="*/ 9 h 10"/>
                <a:gd name="T52" fmla="*/ 9 w 27"/>
                <a:gd name="T53" fmla="*/ 8 h 10"/>
                <a:gd name="T54" fmla="*/ 10 w 27"/>
                <a:gd name="T55" fmla="*/ 7 h 10"/>
                <a:gd name="T56" fmla="*/ 10 w 27"/>
                <a:gd name="T57" fmla="*/ 6 h 10"/>
                <a:gd name="T58" fmla="*/ 11 w 27"/>
                <a:gd name="T59" fmla="*/ 6 h 10"/>
                <a:gd name="T60" fmla="*/ 11 w 27"/>
                <a:gd name="T61" fmla="*/ 5 h 10"/>
                <a:gd name="T62" fmla="*/ 11 w 27"/>
                <a:gd name="T63" fmla="*/ 4 h 10"/>
                <a:gd name="T64" fmla="*/ 12 w 27"/>
                <a:gd name="T65" fmla="*/ 4 h 10"/>
                <a:gd name="T66" fmla="*/ 12 w 27"/>
                <a:gd name="T67" fmla="*/ 3 h 10"/>
                <a:gd name="T68" fmla="*/ 12 w 27"/>
                <a:gd name="T69" fmla="*/ 2 h 10"/>
                <a:gd name="T70" fmla="*/ 12 w 27"/>
                <a:gd name="T71" fmla="*/ 1 h 1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7"/>
                <a:gd name="T109" fmla="*/ 0 h 10"/>
                <a:gd name="T110" fmla="*/ 27 w 27"/>
                <a:gd name="T111" fmla="*/ 10 h 1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7" h="10">
                  <a:moveTo>
                    <a:pt x="26" y="1"/>
                  </a:moveTo>
                  <a:lnTo>
                    <a:pt x="24" y="1"/>
                  </a:lnTo>
                  <a:lnTo>
                    <a:pt x="23" y="1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6" y="3"/>
                  </a:lnTo>
                  <a:lnTo>
                    <a:pt x="5" y="4"/>
                  </a:lnTo>
                  <a:lnTo>
                    <a:pt x="4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0" y="5"/>
                  </a:lnTo>
                  <a:lnTo>
                    <a:pt x="1" y="6"/>
                  </a:lnTo>
                  <a:lnTo>
                    <a:pt x="2" y="7"/>
                  </a:lnTo>
                  <a:lnTo>
                    <a:pt x="3" y="7"/>
                  </a:lnTo>
                  <a:lnTo>
                    <a:pt x="5" y="8"/>
                  </a:lnTo>
                  <a:lnTo>
                    <a:pt x="6" y="9"/>
                  </a:lnTo>
                  <a:lnTo>
                    <a:pt x="7" y="9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2" y="2"/>
                  </a:lnTo>
                  <a:lnTo>
                    <a:pt x="12" y="1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9" name="Freeform 64"/>
            <p:cNvSpPr>
              <a:spLocks/>
            </p:cNvSpPr>
            <p:nvPr/>
          </p:nvSpPr>
          <p:spPr bwMode="auto">
            <a:xfrm>
              <a:off x="3441" y="1751"/>
              <a:ext cx="607" cy="776"/>
            </a:xfrm>
            <a:custGeom>
              <a:avLst/>
              <a:gdLst>
                <a:gd name="T0" fmla="*/ 518 w 607"/>
                <a:gd name="T1" fmla="*/ 53 h 776"/>
                <a:gd name="T2" fmla="*/ 506 w 607"/>
                <a:gd name="T3" fmla="*/ 58 h 776"/>
                <a:gd name="T4" fmla="*/ 494 w 607"/>
                <a:gd name="T5" fmla="*/ 64 h 776"/>
                <a:gd name="T6" fmla="*/ 481 w 607"/>
                <a:gd name="T7" fmla="*/ 63 h 776"/>
                <a:gd name="T8" fmla="*/ 462 w 607"/>
                <a:gd name="T9" fmla="*/ 68 h 776"/>
                <a:gd name="T10" fmla="*/ 465 w 607"/>
                <a:gd name="T11" fmla="*/ 76 h 776"/>
                <a:gd name="T12" fmla="*/ 482 w 607"/>
                <a:gd name="T13" fmla="*/ 77 h 776"/>
                <a:gd name="T14" fmla="*/ 477 w 607"/>
                <a:gd name="T15" fmla="*/ 78 h 776"/>
                <a:gd name="T16" fmla="*/ 468 w 607"/>
                <a:gd name="T17" fmla="*/ 82 h 776"/>
                <a:gd name="T18" fmla="*/ 478 w 607"/>
                <a:gd name="T19" fmla="*/ 89 h 776"/>
                <a:gd name="T20" fmla="*/ 494 w 607"/>
                <a:gd name="T21" fmla="*/ 92 h 776"/>
                <a:gd name="T22" fmla="*/ 508 w 607"/>
                <a:gd name="T23" fmla="*/ 94 h 776"/>
                <a:gd name="T24" fmla="*/ 502 w 607"/>
                <a:gd name="T25" fmla="*/ 110 h 776"/>
                <a:gd name="T26" fmla="*/ 488 w 607"/>
                <a:gd name="T27" fmla="*/ 169 h 776"/>
                <a:gd name="T28" fmla="*/ 464 w 607"/>
                <a:gd name="T29" fmla="*/ 205 h 776"/>
                <a:gd name="T30" fmla="*/ 448 w 607"/>
                <a:gd name="T31" fmla="*/ 219 h 776"/>
                <a:gd name="T32" fmla="*/ 398 w 607"/>
                <a:gd name="T33" fmla="*/ 209 h 776"/>
                <a:gd name="T34" fmla="*/ 312 w 607"/>
                <a:gd name="T35" fmla="*/ 133 h 776"/>
                <a:gd name="T36" fmla="*/ 286 w 607"/>
                <a:gd name="T37" fmla="*/ 35 h 776"/>
                <a:gd name="T38" fmla="*/ 282 w 607"/>
                <a:gd name="T39" fmla="*/ 5 h 776"/>
                <a:gd name="T40" fmla="*/ 195 w 607"/>
                <a:gd name="T41" fmla="*/ 33 h 776"/>
                <a:gd name="T42" fmla="*/ 45 w 607"/>
                <a:gd name="T43" fmla="*/ 223 h 776"/>
                <a:gd name="T44" fmla="*/ 1 w 607"/>
                <a:gd name="T45" fmla="*/ 424 h 776"/>
                <a:gd name="T46" fmla="*/ 18 w 607"/>
                <a:gd name="T47" fmla="*/ 647 h 776"/>
                <a:gd name="T48" fmla="*/ 11 w 607"/>
                <a:gd name="T49" fmla="*/ 771 h 776"/>
                <a:gd name="T50" fmla="*/ 21 w 607"/>
                <a:gd name="T51" fmla="*/ 765 h 776"/>
                <a:gd name="T52" fmla="*/ 35 w 607"/>
                <a:gd name="T53" fmla="*/ 672 h 776"/>
                <a:gd name="T54" fmla="*/ 20 w 607"/>
                <a:gd name="T55" fmla="*/ 449 h 776"/>
                <a:gd name="T56" fmla="*/ 51 w 607"/>
                <a:gd name="T57" fmla="*/ 253 h 776"/>
                <a:gd name="T58" fmla="*/ 176 w 607"/>
                <a:gd name="T59" fmla="*/ 74 h 776"/>
                <a:gd name="T60" fmla="*/ 257 w 607"/>
                <a:gd name="T61" fmla="*/ 31 h 776"/>
                <a:gd name="T62" fmla="*/ 261 w 607"/>
                <a:gd name="T63" fmla="*/ 48 h 776"/>
                <a:gd name="T64" fmla="*/ 293 w 607"/>
                <a:gd name="T65" fmla="*/ 149 h 776"/>
                <a:gd name="T66" fmla="*/ 391 w 607"/>
                <a:gd name="T67" fmla="*/ 234 h 776"/>
                <a:gd name="T68" fmla="*/ 446 w 607"/>
                <a:gd name="T69" fmla="*/ 234 h 776"/>
                <a:gd name="T70" fmla="*/ 458 w 607"/>
                <a:gd name="T71" fmla="*/ 237 h 776"/>
                <a:gd name="T72" fmla="*/ 449 w 607"/>
                <a:gd name="T73" fmla="*/ 267 h 776"/>
                <a:gd name="T74" fmla="*/ 447 w 607"/>
                <a:gd name="T75" fmla="*/ 311 h 776"/>
                <a:gd name="T76" fmla="*/ 466 w 607"/>
                <a:gd name="T77" fmla="*/ 338 h 776"/>
                <a:gd name="T78" fmla="*/ 472 w 607"/>
                <a:gd name="T79" fmla="*/ 373 h 776"/>
                <a:gd name="T80" fmla="*/ 478 w 607"/>
                <a:gd name="T81" fmla="*/ 392 h 776"/>
                <a:gd name="T82" fmla="*/ 473 w 607"/>
                <a:gd name="T83" fmla="*/ 403 h 776"/>
                <a:gd name="T84" fmla="*/ 458 w 607"/>
                <a:gd name="T85" fmla="*/ 452 h 776"/>
                <a:gd name="T86" fmla="*/ 461 w 607"/>
                <a:gd name="T87" fmla="*/ 522 h 776"/>
                <a:gd name="T88" fmla="*/ 480 w 607"/>
                <a:gd name="T89" fmla="*/ 544 h 776"/>
                <a:gd name="T90" fmla="*/ 500 w 607"/>
                <a:gd name="T91" fmla="*/ 531 h 776"/>
                <a:gd name="T92" fmla="*/ 508 w 607"/>
                <a:gd name="T93" fmla="*/ 491 h 776"/>
                <a:gd name="T94" fmla="*/ 524 w 607"/>
                <a:gd name="T95" fmla="*/ 452 h 776"/>
                <a:gd name="T96" fmla="*/ 526 w 607"/>
                <a:gd name="T97" fmla="*/ 412 h 776"/>
                <a:gd name="T98" fmla="*/ 519 w 607"/>
                <a:gd name="T99" fmla="*/ 372 h 776"/>
                <a:gd name="T100" fmla="*/ 517 w 607"/>
                <a:gd name="T101" fmla="*/ 326 h 776"/>
                <a:gd name="T102" fmla="*/ 513 w 607"/>
                <a:gd name="T103" fmla="*/ 278 h 776"/>
                <a:gd name="T104" fmla="*/ 540 w 607"/>
                <a:gd name="T105" fmla="*/ 236 h 776"/>
                <a:gd name="T106" fmla="*/ 571 w 607"/>
                <a:gd name="T107" fmla="*/ 209 h 776"/>
                <a:gd name="T108" fmla="*/ 600 w 607"/>
                <a:gd name="T109" fmla="*/ 189 h 776"/>
                <a:gd name="T110" fmla="*/ 597 w 607"/>
                <a:gd name="T111" fmla="*/ 151 h 776"/>
                <a:gd name="T112" fmla="*/ 573 w 607"/>
                <a:gd name="T113" fmla="*/ 84 h 776"/>
                <a:gd name="T114" fmla="*/ 565 w 607"/>
                <a:gd name="T115" fmla="*/ 56 h 776"/>
                <a:gd name="T116" fmla="*/ 564 w 607"/>
                <a:gd name="T117" fmla="*/ 52 h 7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07"/>
                <a:gd name="T178" fmla="*/ 0 h 776"/>
                <a:gd name="T179" fmla="*/ 607 w 607"/>
                <a:gd name="T180" fmla="*/ 776 h 77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07" h="776">
                  <a:moveTo>
                    <a:pt x="538" y="52"/>
                  </a:moveTo>
                  <a:lnTo>
                    <a:pt x="535" y="52"/>
                  </a:lnTo>
                  <a:lnTo>
                    <a:pt x="530" y="52"/>
                  </a:lnTo>
                  <a:lnTo>
                    <a:pt x="527" y="53"/>
                  </a:lnTo>
                  <a:lnTo>
                    <a:pt x="525" y="53"/>
                  </a:lnTo>
                  <a:lnTo>
                    <a:pt x="522" y="53"/>
                  </a:lnTo>
                  <a:lnTo>
                    <a:pt x="520" y="53"/>
                  </a:lnTo>
                  <a:lnTo>
                    <a:pt x="518" y="53"/>
                  </a:lnTo>
                  <a:lnTo>
                    <a:pt x="516" y="53"/>
                  </a:lnTo>
                  <a:lnTo>
                    <a:pt x="514" y="54"/>
                  </a:lnTo>
                  <a:lnTo>
                    <a:pt x="512" y="54"/>
                  </a:lnTo>
                  <a:lnTo>
                    <a:pt x="511" y="55"/>
                  </a:lnTo>
                  <a:lnTo>
                    <a:pt x="509" y="55"/>
                  </a:lnTo>
                  <a:lnTo>
                    <a:pt x="508" y="56"/>
                  </a:lnTo>
                  <a:lnTo>
                    <a:pt x="507" y="57"/>
                  </a:lnTo>
                  <a:lnTo>
                    <a:pt x="506" y="58"/>
                  </a:lnTo>
                  <a:lnTo>
                    <a:pt x="505" y="59"/>
                  </a:lnTo>
                  <a:lnTo>
                    <a:pt x="503" y="60"/>
                  </a:lnTo>
                  <a:lnTo>
                    <a:pt x="502" y="61"/>
                  </a:lnTo>
                  <a:lnTo>
                    <a:pt x="501" y="61"/>
                  </a:lnTo>
                  <a:lnTo>
                    <a:pt x="499" y="62"/>
                  </a:lnTo>
                  <a:lnTo>
                    <a:pt x="498" y="63"/>
                  </a:lnTo>
                  <a:lnTo>
                    <a:pt x="496" y="63"/>
                  </a:lnTo>
                  <a:lnTo>
                    <a:pt x="494" y="64"/>
                  </a:lnTo>
                  <a:lnTo>
                    <a:pt x="493" y="64"/>
                  </a:lnTo>
                  <a:lnTo>
                    <a:pt x="491" y="64"/>
                  </a:lnTo>
                  <a:lnTo>
                    <a:pt x="489" y="64"/>
                  </a:lnTo>
                  <a:lnTo>
                    <a:pt x="488" y="64"/>
                  </a:lnTo>
                  <a:lnTo>
                    <a:pt x="486" y="64"/>
                  </a:lnTo>
                  <a:lnTo>
                    <a:pt x="484" y="64"/>
                  </a:lnTo>
                  <a:lnTo>
                    <a:pt x="483" y="64"/>
                  </a:lnTo>
                  <a:lnTo>
                    <a:pt x="481" y="63"/>
                  </a:lnTo>
                  <a:lnTo>
                    <a:pt x="478" y="63"/>
                  </a:lnTo>
                  <a:lnTo>
                    <a:pt x="475" y="63"/>
                  </a:lnTo>
                  <a:lnTo>
                    <a:pt x="472" y="64"/>
                  </a:lnTo>
                  <a:lnTo>
                    <a:pt x="470" y="64"/>
                  </a:lnTo>
                  <a:lnTo>
                    <a:pt x="467" y="65"/>
                  </a:lnTo>
                  <a:lnTo>
                    <a:pt x="465" y="65"/>
                  </a:lnTo>
                  <a:lnTo>
                    <a:pt x="463" y="67"/>
                  </a:lnTo>
                  <a:lnTo>
                    <a:pt x="462" y="68"/>
                  </a:lnTo>
                  <a:lnTo>
                    <a:pt x="460" y="70"/>
                  </a:lnTo>
                  <a:lnTo>
                    <a:pt x="460" y="71"/>
                  </a:lnTo>
                  <a:lnTo>
                    <a:pt x="459" y="72"/>
                  </a:lnTo>
                  <a:lnTo>
                    <a:pt x="459" y="73"/>
                  </a:lnTo>
                  <a:lnTo>
                    <a:pt x="460" y="74"/>
                  </a:lnTo>
                  <a:lnTo>
                    <a:pt x="461" y="75"/>
                  </a:lnTo>
                  <a:lnTo>
                    <a:pt x="462" y="76"/>
                  </a:lnTo>
                  <a:lnTo>
                    <a:pt x="465" y="76"/>
                  </a:lnTo>
                  <a:lnTo>
                    <a:pt x="468" y="76"/>
                  </a:lnTo>
                  <a:lnTo>
                    <a:pt x="475" y="76"/>
                  </a:lnTo>
                  <a:lnTo>
                    <a:pt x="477" y="76"/>
                  </a:lnTo>
                  <a:lnTo>
                    <a:pt x="478" y="76"/>
                  </a:lnTo>
                  <a:lnTo>
                    <a:pt x="479" y="76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2" y="77"/>
                  </a:lnTo>
                  <a:lnTo>
                    <a:pt x="483" y="77"/>
                  </a:lnTo>
                  <a:lnTo>
                    <a:pt x="485" y="77"/>
                  </a:lnTo>
                  <a:lnTo>
                    <a:pt x="486" y="78"/>
                  </a:lnTo>
                  <a:lnTo>
                    <a:pt x="489" y="79"/>
                  </a:lnTo>
                  <a:lnTo>
                    <a:pt x="488" y="79"/>
                  </a:lnTo>
                  <a:lnTo>
                    <a:pt x="486" y="79"/>
                  </a:lnTo>
                  <a:lnTo>
                    <a:pt x="484" y="79"/>
                  </a:lnTo>
                  <a:lnTo>
                    <a:pt x="477" y="78"/>
                  </a:lnTo>
                  <a:lnTo>
                    <a:pt x="475" y="78"/>
                  </a:lnTo>
                  <a:lnTo>
                    <a:pt x="474" y="78"/>
                  </a:lnTo>
                  <a:lnTo>
                    <a:pt x="472" y="79"/>
                  </a:lnTo>
                  <a:lnTo>
                    <a:pt x="470" y="79"/>
                  </a:lnTo>
                  <a:lnTo>
                    <a:pt x="469" y="79"/>
                  </a:lnTo>
                  <a:lnTo>
                    <a:pt x="468" y="80"/>
                  </a:lnTo>
                  <a:lnTo>
                    <a:pt x="468" y="81"/>
                  </a:lnTo>
                  <a:lnTo>
                    <a:pt x="468" y="82"/>
                  </a:lnTo>
                  <a:lnTo>
                    <a:pt x="469" y="83"/>
                  </a:lnTo>
                  <a:lnTo>
                    <a:pt x="470" y="84"/>
                  </a:lnTo>
                  <a:lnTo>
                    <a:pt x="471" y="85"/>
                  </a:lnTo>
                  <a:lnTo>
                    <a:pt x="472" y="86"/>
                  </a:lnTo>
                  <a:lnTo>
                    <a:pt x="474" y="87"/>
                  </a:lnTo>
                  <a:lnTo>
                    <a:pt x="475" y="88"/>
                  </a:lnTo>
                  <a:lnTo>
                    <a:pt x="476" y="88"/>
                  </a:lnTo>
                  <a:lnTo>
                    <a:pt x="478" y="89"/>
                  </a:lnTo>
                  <a:lnTo>
                    <a:pt x="479" y="90"/>
                  </a:lnTo>
                  <a:lnTo>
                    <a:pt x="481" y="90"/>
                  </a:lnTo>
                  <a:lnTo>
                    <a:pt x="483" y="91"/>
                  </a:lnTo>
                  <a:lnTo>
                    <a:pt x="485" y="91"/>
                  </a:lnTo>
                  <a:lnTo>
                    <a:pt x="487" y="91"/>
                  </a:lnTo>
                  <a:lnTo>
                    <a:pt x="489" y="92"/>
                  </a:lnTo>
                  <a:lnTo>
                    <a:pt x="492" y="92"/>
                  </a:lnTo>
                  <a:lnTo>
                    <a:pt x="494" y="92"/>
                  </a:lnTo>
                  <a:lnTo>
                    <a:pt x="497" y="92"/>
                  </a:lnTo>
                  <a:lnTo>
                    <a:pt x="503" y="92"/>
                  </a:lnTo>
                  <a:lnTo>
                    <a:pt x="506" y="92"/>
                  </a:lnTo>
                  <a:lnTo>
                    <a:pt x="508" y="92"/>
                  </a:lnTo>
                  <a:lnTo>
                    <a:pt x="510" y="92"/>
                  </a:lnTo>
                  <a:lnTo>
                    <a:pt x="510" y="93"/>
                  </a:lnTo>
                  <a:lnTo>
                    <a:pt x="509" y="93"/>
                  </a:lnTo>
                  <a:lnTo>
                    <a:pt x="508" y="94"/>
                  </a:lnTo>
                  <a:lnTo>
                    <a:pt x="507" y="95"/>
                  </a:lnTo>
                  <a:lnTo>
                    <a:pt x="506" y="96"/>
                  </a:lnTo>
                  <a:lnTo>
                    <a:pt x="505" y="97"/>
                  </a:lnTo>
                  <a:lnTo>
                    <a:pt x="504" y="99"/>
                  </a:lnTo>
                  <a:lnTo>
                    <a:pt x="504" y="101"/>
                  </a:lnTo>
                  <a:lnTo>
                    <a:pt x="503" y="103"/>
                  </a:lnTo>
                  <a:lnTo>
                    <a:pt x="502" y="106"/>
                  </a:lnTo>
                  <a:lnTo>
                    <a:pt x="502" y="110"/>
                  </a:lnTo>
                  <a:lnTo>
                    <a:pt x="501" y="115"/>
                  </a:lnTo>
                  <a:lnTo>
                    <a:pt x="499" y="122"/>
                  </a:lnTo>
                  <a:lnTo>
                    <a:pt x="498" y="129"/>
                  </a:lnTo>
                  <a:lnTo>
                    <a:pt x="496" y="136"/>
                  </a:lnTo>
                  <a:lnTo>
                    <a:pt x="495" y="144"/>
                  </a:lnTo>
                  <a:lnTo>
                    <a:pt x="493" y="152"/>
                  </a:lnTo>
                  <a:lnTo>
                    <a:pt x="491" y="161"/>
                  </a:lnTo>
                  <a:lnTo>
                    <a:pt x="488" y="169"/>
                  </a:lnTo>
                  <a:lnTo>
                    <a:pt x="486" y="176"/>
                  </a:lnTo>
                  <a:lnTo>
                    <a:pt x="483" y="183"/>
                  </a:lnTo>
                  <a:lnTo>
                    <a:pt x="480" y="189"/>
                  </a:lnTo>
                  <a:lnTo>
                    <a:pt x="477" y="194"/>
                  </a:lnTo>
                  <a:lnTo>
                    <a:pt x="474" y="198"/>
                  </a:lnTo>
                  <a:lnTo>
                    <a:pt x="470" y="201"/>
                  </a:lnTo>
                  <a:lnTo>
                    <a:pt x="467" y="203"/>
                  </a:lnTo>
                  <a:lnTo>
                    <a:pt x="464" y="205"/>
                  </a:lnTo>
                  <a:lnTo>
                    <a:pt x="462" y="208"/>
                  </a:lnTo>
                  <a:lnTo>
                    <a:pt x="459" y="210"/>
                  </a:lnTo>
                  <a:lnTo>
                    <a:pt x="458" y="212"/>
                  </a:lnTo>
                  <a:lnTo>
                    <a:pt x="455" y="215"/>
                  </a:lnTo>
                  <a:lnTo>
                    <a:pt x="454" y="216"/>
                  </a:lnTo>
                  <a:lnTo>
                    <a:pt x="452" y="217"/>
                  </a:lnTo>
                  <a:lnTo>
                    <a:pt x="450" y="218"/>
                  </a:lnTo>
                  <a:lnTo>
                    <a:pt x="448" y="219"/>
                  </a:lnTo>
                  <a:lnTo>
                    <a:pt x="445" y="220"/>
                  </a:lnTo>
                  <a:lnTo>
                    <a:pt x="442" y="220"/>
                  </a:lnTo>
                  <a:lnTo>
                    <a:pt x="439" y="220"/>
                  </a:lnTo>
                  <a:lnTo>
                    <a:pt x="435" y="220"/>
                  </a:lnTo>
                  <a:lnTo>
                    <a:pt x="430" y="220"/>
                  </a:lnTo>
                  <a:lnTo>
                    <a:pt x="420" y="217"/>
                  </a:lnTo>
                  <a:lnTo>
                    <a:pt x="409" y="213"/>
                  </a:lnTo>
                  <a:lnTo>
                    <a:pt x="398" y="209"/>
                  </a:lnTo>
                  <a:lnTo>
                    <a:pt x="386" y="203"/>
                  </a:lnTo>
                  <a:lnTo>
                    <a:pt x="375" y="196"/>
                  </a:lnTo>
                  <a:lnTo>
                    <a:pt x="363" y="189"/>
                  </a:lnTo>
                  <a:lnTo>
                    <a:pt x="353" y="180"/>
                  </a:lnTo>
                  <a:lnTo>
                    <a:pt x="341" y="170"/>
                  </a:lnTo>
                  <a:lnTo>
                    <a:pt x="331" y="159"/>
                  </a:lnTo>
                  <a:lnTo>
                    <a:pt x="321" y="146"/>
                  </a:lnTo>
                  <a:lnTo>
                    <a:pt x="312" y="133"/>
                  </a:lnTo>
                  <a:lnTo>
                    <a:pt x="304" y="118"/>
                  </a:lnTo>
                  <a:lnTo>
                    <a:pt x="297" y="102"/>
                  </a:lnTo>
                  <a:lnTo>
                    <a:pt x="292" y="84"/>
                  </a:lnTo>
                  <a:lnTo>
                    <a:pt x="288" y="66"/>
                  </a:lnTo>
                  <a:lnTo>
                    <a:pt x="286" y="47"/>
                  </a:lnTo>
                  <a:lnTo>
                    <a:pt x="286" y="43"/>
                  </a:lnTo>
                  <a:lnTo>
                    <a:pt x="286" y="39"/>
                  </a:lnTo>
                  <a:lnTo>
                    <a:pt x="286" y="35"/>
                  </a:lnTo>
                  <a:lnTo>
                    <a:pt x="286" y="31"/>
                  </a:lnTo>
                  <a:lnTo>
                    <a:pt x="286" y="27"/>
                  </a:lnTo>
                  <a:lnTo>
                    <a:pt x="286" y="22"/>
                  </a:lnTo>
                  <a:lnTo>
                    <a:pt x="285" y="18"/>
                  </a:lnTo>
                  <a:lnTo>
                    <a:pt x="285" y="14"/>
                  </a:lnTo>
                  <a:lnTo>
                    <a:pt x="284" y="11"/>
                  </a:lnTo>
                  <a:lnTo>
                    <a:pt x="283" y="8"/>
                  </a:lnTo>
                  <a:lnTo>
                    <a:pt x="282" y="5"/>
                  </a:lnTo>
                  <a:lnTo>
                    <a:pt x="280" y="3"/>
                  </a:lnTo>
                  <a:lnTo>
                    <a:pt x="278" y="1"/>
                  </a:lnTo>
                  <a:lnTo>
                    <a:pt x="275" y="0"/>
                  </a:lnTo>
                  <a:lnTo>
                    <a:pt x="271" y="0"/>
                  </a:lnTo>
                  <a:lnTo>
                    <a:pt x="267" y="0"/>
                  </a:lnTo>
                  <a:lnTo>
                    <a:pt x="243" y="8"/>
                  </a:lnTo>
                  <a:lnTo>
                    <a:pt x="219" y="19"/>
                  </a:lnTo>
                  <a:lnTo>
                    <a:pt x="195" y="33"/>
                  </a:lnTo>
                  <a:lnTo>
                    <a:pt x="172" y="50"/>
                  </a:lnTo>
                  <a:lnTo>
                    <a:pt x="151" y="69"/>
                  </a:lnTo>
                  <a:lnTo>
                    <a:pt x="130" y="91"/>
                  </a:lnTo>
                  <a:lnTo>
                    <a:pt x="110" y="116"/>
                  </a:lnTo>
                  <a:lnTo>
                    <a:pt x="91" y="142"/>
                  </a:lnTo>
                  <a:lnTo>
                    <a:pt x="74" y="168"/>
                  </a:lnTo>
                  <a:lnTo>
                    <a:pt x="58" y="195"/>
                  </a:lnTo>
                  <a:lnTo>
                    <a:pt x="45" y="223"/>
                  </a:lnTo>
                  <a:lnTo>
                    <a:pt x="33" y="251"/>
                  </a:lnTo>
                  <a:lnTo>
                    <a:pt x="22" y="279"/>
                  </a:lnTo>
                  <a:lnTo>
                    <a:pt x="13" y="306"/>
                  </a:lnTo>
                  <a:lnTo>
                    <a:pt x="7" y="331"/>
                  </a:lnTo>
                  <a:lnTo>
                    <a:pt x="3" y="355"/>
                  </a:lnTo>
                  <a:lnTo>
                    <a:pt x="1" y="376"/>
                  </a:lnTo>
                  <a:lnTo>
                    <a:pt x="0" y="399"/>
                  </a:lnTo>
                  <a:lnTo>
                    <a:pt x="1" y="424"/>
                  </a:lnTo>
                  <a:lnTo>
                    <a:pt x="2" y="450"/>
                  </a:lnTo>
                  <a:lnTo>
                    <a:pt x="4" y="476"/>
                  </a:lnTo>
                  <a:lnTo>
                    <a:pt x="6" y="505"/>
                  </a:lnTo>
                  <a:lnTo>
                    <a:pt x="9" y="534"/>
                  </a:lnTo>
                  <a:lnTo>
                    <a:pt x="11" y="563"/>
                  </a:lnTo>
                  <a:lnTo>
                    <a:pt x="14" y="591"/>
                  </a:lnTo>
                  <a:lnTo>
                    <a:pt x="16" y="619"/>
                  </a:lnTo>
                  <a:lnTo>
                    <a:pt x="18" y="647"/>
                  </a:lnTo>
                  <a:lnTo>
                    <a:pt x="19" y="673"/>
                  </a:lnTo>
                  <a:lnTo>
                    <a:pt x="20" y="698"/>
                  </a:lnTo>
                  <a:lnTo>
                    <a:pt x="19" y="720"/>
                  </a:lnTo>
                  <a:lnTo>
                    <a:pt x="17" y="741"/>
                  </a:lnTo>
                  <a:lnTo>
                    <a:pt x="14" y="759"/>
                  </a:lnTo>
                  <a:lnTo>
                    <a:pt x="12" y="764"/>
                  </a:lnTo>
                  <a:lnTo>
                    <a:pt x="12" y="768"/>
                  </a:lnTo>
                  <a:lnTo>
                    <a:pt x="11" y="771"/>
                  </a:lnTo>
                  <a:lnTo>
                    <a:pt x="11" y="774"/>
                  </a:lnTo>
                  <a:lnTo>
                    <a:pt x="12" y="775"/>
                  </a:lnTo>
                  <a:lnTo>
                    <a:pt x="13" y="775"/>
                  </a:lnTo>
                  <a:lnTo>
                    <a:pt x="14" y="774"/>
                  </a:lnTo>
                  <a:lnTo>
                    <a:pt x="16" y="773"/>
                  </a:lnTo>
                  <a:lnTo>
                    <a:pt x="17" y="770"/>
                  </a:lnTo>
                  <a:lnTo>
                    <a:pt x="19" y="768"/>
                  </a:lnTo>
                  <a:lnTo>
                    <a:pt x="21" y="765"/>
                  </a:lnTo>
                  <a:lnTo>
                    <a:pt x="22" y="761"/>
                  </a:lnTo>
                  <a:lnTo>
                    <a:pt x="24" y="757"/>
                  </a:lnTo>
                  <a:lnTo>
                    <a:pt x="26" y="753"/>
                  </a:lnTo>
                  <a:lnTo>
                    <a:pt x="27" y="748"/>
                  </a:lnTo>
                  <a:lnTo>
                    <a:pt x="31" y="734"/>
                  </a:lnTo>
                  <a:lnTo>
                    <a:pt x="34" y="716"/>
                  </a:lnTo>
                  <a:lnTo>
                    <a:pt x="35" y="696"/>
                  </a:lnTo>
                  <a:lnTo>
                    <a:pt x="35" y="672"/>
                  </a:lnTo>
                  <a:lnTo>
                    <a:pt x="34" y="646"/>
                  </a:lnTo>
                  <a:lnTo>
                    <a:pt x="33" y="619"/>
                  </a:lnTo>
                  <a:lnTo>
                    <a:pt x="31" y="591"/>
                  </a:lnTo>
                  <a:lnTo>
                    <a:pt x="29" y="563"/>
                  </a:lnTo>
                  <a:lnTo>
                    <a:pt x="26" y="533"/>
                  </a:lnTo>
                  <a:lnTo>
                    <a:pt x="24" y="504"/>
                  </a:lnTo>
                  <a:lnTo>
                    <a:pt x="22" y="476"/>
                  </a:lnTo>
                  <a:lnTo>
                    <a:pt x="20" y="449"/>
                  </a:lnTo>
                  <a:lnTo>
                    <a:pt x="19" y="423"/>
                  </a:lnTo>
                  <a:lnTo>
                    <a:pt x="19" y="399"/>
                  </a:lnTo>
                  <a:lnTo>
                    <a:pt x="20" y="377"/>
                  </a:lnTo>
                  <a:lnTo>
                    <a:pt x="22" y="358"/>
                  </a:lnTo>
                  <a:lnTo>
                    <a:pt x="26" y="332"/>
                  </a:lnTo>
                  <a:lnTo>
                    <a:pt x="33" y="306"/>
                  </a:lnTo>
                  <a:lnTo>
                    <a:pt x="41" y="280"/>
                  </a:lnTo>
                  <a:lnTo>
                    <a:pt x="51" y="253"/>
                  </a:lnTo>
                  <a:lnTo>
                    <a:pt x="62" y="227"/>
                  </a:lnTo>
                  <a:lnTo>
                    <a:pt x="75" y="202"/>
                  </a:lnTo>
                  <a:lnTo>
                    <a:pt x="90" y="178"/>
                  </a:lnTo>
                  <a:lnTo>
                    <a:pt x="105" y="154"/>
                  </a:lnTo>
                  <a:lnTo>
                    <a:pt x="122" y="132"/>
                  </a:lnTo>
                  <a:lnTo>
                    <a:pt x="140" y="111"/>
                  </a:lnTo>
                  <a:lnTo>
                    <a:pt x="157" y="92"/>
                  </a:lnTo>
                  <a:lnTo>
                    <a:pt x="176" y="74"/>
                  </a:lnTo>
                  <a:lnTo>
                    <a:pt x="195" y="60"/>
                  </a:lnTo>
                  <a:lnTo>
                    <a:pt x="215" y="47"/>
                  </a:lnTo>
                  <a:lnTo>
                    <a:pt x="235" y="36"/>
                  </a:lnTo>
                  <a:lnTo>
                    <a:pt x="254" y="28"/>
                  </a:lnTo>
                  <a:lnTo>
                    <a:pt x="255" y="28"/>
                  </a:lnTo>
                  <a:lnTo>
                    <a:pt x="256" y="28"/>
                  </a:lnTo>
                  <a:lnTo>
                    <a:pt x="257" y="29"/>
                  </a:lnTo>
                  <a:lnTo>
                    <a:pt x="257" y="31"/>
                  </a:lnTo>
                  <a:lnTo>
                    <a:pt x="258" y="32"/>
                  </a:lnTo>
                  <a:lnTo>
                    <a:pt x="258" y="34"/>
                  </a:lnTo>
                  <a:lnTo>
                    <a:pt x="259" y="36"/>
                  </a:lnTo>
                  <a:lnTo>
                    <a:pt x="259" y="39"/>
                  </a:lnTo>
                  <a:lnTo>
                    <a:pt x="259" y="41"/>
                  </a:lnTo>
                  <a:lnTo>
                    <a:pt x="260" y="43"/>
                  </a:lnTo>
                  <a:lnTo>
                    <a:pt x="260" y="46"/>
                  </a:lnTo>
                  <a:lnTo>
                    <a:pt x="261" y="48"/>
                  </a:lnTo>
                  <a:lnTo>
                    <a:pt x="261" y="51"/>
                  </a:lnTo>
                  <a:lnTo>
                    <a:pt x="261" y="53"/>
                  </a:lnTo>
                  <a:lnTo>
                    <a:pt x="262" y="55"/>
                  </a:lnTo>
                  <a:lnTo>
                    <a:pt x="264" y="75"/>
                  </a:lnTo>
                  <a:lnTo>
                    <a:pt x="269" y="95"/>
                  </a:lnTo>
                  <a:lnTo>
                    <a:pt x="276" y="114"/>
                  </a:lnTo>
                  <a:lnTo>
                    <a:pt x="284" y="132"/>
                  </a:lnTo>
                  <a:lnTo>
                    <a:pt x="293" y="149"/>
                  </a:lnTo>
                  <a:lnTo>
                    <a:pt x="304" y="165"/>
                  </a:lnTo>
                  <a:lnTo>
                    <a:pt x="315" y="179"/>
                  </a:lnTo>
                  <a:lnTo>
                    <a:pt x="327" y="192"/>
                  </a:lnTo>
                  <a:lnTo>
                    <a:pt x="340" y="203"/>
                  </a:lnTo>
                  <a:lnTo>
                    <a:pt x="353" y="213"/>
                  </a:lnTo>
                  <a:lnTo>
                    <a:pt x="365" y="221"/>
                  </a:lnTo>
                  <a:lnTo>
                    <a:pt x="378" y="228"/>
                  </a:lnTo>
                  <a:lnTo>
                    <a:pt x="391" y="234"/>
                  </a:lnTo>
                  <a:lnTo>
                    <a:pt x="403" y="237"/>
                  </a:lnTo>
                  <a:lnTo>
                    <a:pt x="414" y="239"/>
                  </a:lnTo>
                  <a:lnTo>
                    <a:pt x="425" y="239"/>
                  </a:lnTo>
                  <a:lnTo>
                    <a:pt x="428" y="238"/>
                  </a:lnTo>
                  <a:lnTo>
                    <a:pt x="436" y="237"/>
                  </a:lnTo>
                  <a:lnTo>
                    <a:pt x="439" y="236"/>
                  </a:lnTo>
                  <a:lnTo>
                    <a:pt x="442" y="235"/>
                  </a:lnTo>
                  <a:lnTo>
                    <a:pt x="446" y="234"/>
                  </a:lnTo>
                  <a:lnTo>
                    <a:pt x="449" y="234"/>
                  </a:lnTo>
                  <a:lnTo>
                    <a:pt x="451" y="233"/>
                  </a:lnTo>
                  <a:lnTo>
                    <a:pt x="454" y="233"/>
                  </a:lnTo>
                  <a:lnTo>
                    <a:pt x="455" y="233"/>
                  </a:lnTo>
                  <a:lnTo>
                    <a:pt x="456" y="233"/>
                  </a:lnTo>
                  <a:lnTo>
                    <a:pt x="458" y="234"/>
                  </a:lnTo>
                  <a:lnTo>
                    <a:pt x="458" y="235"/>
                  </a:lnTo>
                  <a:lnTo>
                    <a:pt x="458" y="237"/>
                  </a:lnTo>
                  <a:lnTo>
                    <a:pt x="458" y="239"/>
                  </a:lnTo>
                  <a:lnTo>
                    <a:pt x="456" y="241"/>
                  </a:lnTo>
                  <a:lnTo>
                    <a:pt x="455" y="244"/>
                  </a:lnTo>
                  <a:lnTo>
                    <a:pt x="455" y="248"/>
                  </a:lnTo>
                  <a:lnTo>
                    <a:pt x="454" y="252"/>
                  </a:lnTo>
                  <a:lnTo>
                    <a:pt x="452" y="257"/>
                  </a:lnTo>
                  <a:lnTo>
                    <a:pt x="451" y="262"/>
                  </a:lnTo>
                  <a:lnTo>
                    <a:pt x="449" y="267"/>
                  </a:lnTo>
                  <a:lnTo>
                    <a:pt x="448" y="273"/>
                  </a:lnTo>
                  <a:lnTo>
                    <a:pt x="447" y="279"/>
                  </a:lnTo>
                  <a:lnTo>
                    <a:pt x="446" y="285"/>
                  </a:lnTo>
                  <a:lnTo>
                    <a:pt x="445" y="290"/>
                  </a:lnTo>
                  <a:lnTo>
                    <a:pt x="445" y="296"/>
                  </a:lnTo>
                  <a:lnTo>
                    <a:pt x="445" y="301"/>
                  </a:lnTo>
                  <a:lnTo>
                    <a:pt x="446" y="306"/>
                  </a:lnTo>
                  <a:lnTo>
                    <a:pt x="447" y="311"/>
                  </a:lnTo>
                  <a:lnTo>
                    <a:pt x="449" y="315"/>
                  </a:lnTo>
                  <a:lnTo>
                    <a:pt x="452" y="318"/>
                  </a:lnTo>
                  <a:lnTo>
                    <a:pt x="455" y="321"/>
                  </a:lnTo>
                  <a:lnTo>
                    <a:pt x="457" y="324"/>
                  </a:lnTo>
                  <a:lnTo>
                    <a:pt x="460" y="327"/>
                  </a:lnTo>
                  <a:lnTo>
                    <a:pt x="462" y="331"/>
                  </a:lnTo>
                  <a:lnTo>
                    <a:pt x="464" y="334"/>
                  </a:lnTo>
                  <a:lnTo>
                    <a:pt x="466" y="338"/>
                  </a:lnTo>
                  <a:lnTo>
                    <a:pt x="467" y="342"/>
                  </a:lnTo>
                  <a:lnTo>
                    <a:pt x="468" y="346"/>
                  </a:lnTo>
                  <a:lnTo>
                    <a:pt x="469" y="350"/>
                  </a:lnTo>
                  <a:lnTo>
                    <a:pt x="470" y="354"/>
                  </a:lnTo>
                  <a:lnTo>
                    <a:pt x="470" y="358"/>
                  </a:lnTo>
                  <a:lnTo>
                    <a:pt x="471" y="366"/>
                  </a:lnTo>
                  <a:lnTo>
                    <a:pt x="472" y="370"/>
                  </a:lnTo>
                  <a:lnTo>
                    <a:pt x="472" y="373"/>
                  </a:lnTo>
                  <a:lnTo>
                    <a:pt x="473" y="377"/>
                  </a:lnTo>
                  <a:lnTo>
                    <a:pt x="474" y="380"/>
                  </a:lnTo>
                  <a:lnTo>
                    <a:pt x="474" y="383"/>
                  </a:lnTo>
                  <a:lnTo>
                    <a:pt x="475" y="385"/>
                  </a:lnTo>
                  <a:lnTo>
                    <a:pt x="476" y="387"/>
                  </a:lnTo>
                  <a:lnTo>
                    <a:pt x="477" y="389"/>
                  </a:lnTo>
                  <a:lnTo>
                    <a:pt x="477" y="391"/>
                  </a:lnTo>
                  <a:lnTo>
                    <a:pt x="478" y="392"/>
                  </a:lnTo>
                  <a:lnTo>
                    <a:pt x="479" y="394"/>
                  </a:lnTo>
                  <a:lnTo>
                    <a:pt x="479" y="395"/>
                  </a:lnTo>
                  <a:lnTo>
                    <a:pt x="479" y="396"/>
                  </a:lnTo>
                  <a:lnTo>
                    <a:pt x="479" y="398"/>
                  </a:lnTo>
                  <a:lnTo>
                    <a:pt x="478" y="399"/>
                  </a:lnTo>
                  <a:lnTo>
                    <a:pt x="477" y="400"/>
                  </a:lnTo>
                  <a:lnTo>
                    <a:pt x="475" y="402"/>
                  </a:lnTo>
                  <a:lnTo>
                    <a:pt x="473" y="403"/>
                  </a:lnTo>
                  <a:lnTo>
                    <a:pt x="470" y="404"/>
                  </a:lnTo>
                  <a:lnTo>
                    <a:pt x="467" y="407"/>
                  </a:lnTo>
                  <a:lnTo>
                    <a:pt x="464" y="412"/>
                  </a:lnTo>
                  <a:lnTo>
                    <a:pt x="462" y="418"/>
                  </a:lnTo>
                  <a:lnTo>
                    <a:pt x="460" y="426"/>
                  </a:lnTo>
                  <a:lnTo>
                    <a:pt x="459" y="434"/>
                  </a:lnTo>
                  <a:lnTo>
                    <a:pt x="459" y="443"/>
                  </a:lnTo>
                  <a:lnTo>
                    <a:pt x="458" y="452"/>
                  </a:lnTo>
                  <a:lnTo>
                    <a:pt x="458" y="462"/>
                  </a:lnTo>
                  <a:lnTo>
                    <a:pt x="458" y="472"/>
                  </a:lnTo>
                  <a:lnTo>
                    <a:pt x="458" y="482"/>
                  </a:lnTo>
                  <a:lnTo>
                    <a:pt x="459" y="491"/>
                  </a:lnTo>
                  <a:lnTo>
                    <a:pt x="459" y="500"/>
                  </a:lnTo>
                  <a:lnTo>
                    <a:pt x="460" y="509"/>
                  </a:lnTo>
                  <a:lnTo>
                    <a:pt x="461" y="516"/>
                  </a:lnTo>
                  <a:lnTo>
                    <a:pt x="461" y="522"/>
                  </a:lnTo>
                  <a:lnTo>
                    <a:pt x="462" y="526"/>
                  </a:lnTo>
                  <a:lnTo>
                    <a:pt x="463" y="530"/>
                  </a:lnTo>
                  <a:lnTo>
                    <a:pt x="465" y="534"/>
                  </a:lnTo>
                  <a:lnTo>
                    <a:pt x="467" y="537"/>
                  </a:lnTo>
                  <a:lnTo>
                    <a:pt x="469" y="539"/>
                  </a:lnTo>
                  <a:lnTo>
                    <a:pt x="473" y="542"/>
                  </a:lnTo>
                  <a:lnTo>
                    <a:pt x="476" y="543"/>
                  </a:lnTo>
                  <a:lnTo>
                    <a:pt x="480" y="544"/>
                  </a:lnTo>
                  <a:lnTo>
                    <a:pt x="483" y="545"/>
                  </a:lnTo>
                  <a:lnTo>
                    <a:pt x="487" y="545"/>
                  </a:lnTo>
                  <a:lnTo>
                    <a:pt x="490" y="544"/>
                  </a:lnTo>
                  <a:lnTo>
                    <a:pt x="493" y="543"/>
                  </a:lnTo>
                  <a:lnTo>
                    <a:pt x="496" y="541"/>
                  </a:lnTo>
                  <a:lnTo>
                    <a:pt x="498" y="538"/>
                  </a:lnTo>
                  <a:lnTo>
                    <a:pt x="499" y="535"/>
                  </a:lnTo>
                  <a:lnTo>
                    <a:pt x="500" y="531"/>
                  </a:lnTo>
                  <a:lnTo>
                    <a:pt x="500" y="526"/>
                  </a:lnTo>
                  <a:lnTo>
                    <a:pt x="500" y="522"/>
                  </a:lnTo>
                  <a:lnTo>
                    <a:pt x="500" y="517"/>
                  </a:lnTo>
                  <a:lnTo>
                    <a:pt x="501" y="512"/>
                  </a:lnTo>
                  <a:lnTo>
                    <a:pt x="503" y="507"/>
                  </a:lnTo>
                  <a:lnTo>
                    <a:pt x="504" y="502"/>
                  </a:lnTo>
                  <a:lnTo>
                    <a:pt x="506" y="497"/>
                  </a:lnTo>
                  <a:lnTo>
                    <a:pt x="508" y="491"/>
                  </a:lnTo>
                  <a:lnTo>
                    <a:pt x="510" y="486"/>
                  </a:lnTo>
                  <a:lnTo>
                    <a:pt x="513" y="480"/>
                  </a:lnTo>
                  <a:lnTo>
                    <a:pt x="515" y="475"/>
                  </a:lnTo>
                  <a:lnTo>
                    <a:pt x="517" y="470"/>
                  </a:lnTo>
                  <a:lnTo>
                    <a:pt x="519" y="464"/>
                  </a:lnTo>
                  <a:lnTo>
                    <a:pt x="521" y="460"/>
                  </a:lnTo>
                  <a:lnTo>
                    <a:pt x="523" y="455"/>
                  </a:lnTo>
                  <a:lnTo>
                    <a:pt x="524" y="452"/>
                  </a:lnTo>
                  <a:lnTo>
                    <a:pt x="525" y="448"/>
                  </a:lnTo>
                  <a:lnTo>
                    <a:pt x="525" y="445"/>
                  </a:lnTo>
                  <a:lnTo>
                    <a:pt x="526" y="441"/>
                  </a:lnTo>
                  <a:lnTo>
                    <a:pt x="526" y="437"/>
                  </a:lnTo>
                  <a:lnTo>
                    <a:pt x="526" y="432"/>
                  </a:lnTo>
                  <a:lnTo>
                    <a:pt x="526" y="428"/>
                  </a:lnTo>
                  <a:lnTo>
                    <a:pt x="526" y="417"/>
                  </a:lnTo>
                  <a:lnTo>
                    <a:pt x="526" y="412"/>
                  </a:lnTo>
                  <a:lnTo>
                    <a:pt x="526" y="407"/>
                  </a:lnTo>
                  <a:lnTo>
                    <a:pt x="525" y="401"/>
                  </a:lnTo>
                  <a:lnTo>
                    <a:pt x="525" y="396"/>
                  </a:lnTo>
                  <a:lnTo>
                    <a:pt x="524" y="390"/>
                  </a:lnTo>
                  <a:lnTo>
                    <a:pt x="523" y="385"/>
                  </a:lnTo>
                  <a:lnTo>
                    <a:pt x="522" y="381"/>
                  </a:lnTo>
                  <a:lnTo>
                    <a:pt x="521" y="376"/>
                  </a:lnTo>
                  <a:lnTo>
                    <a:pt x="519" y="372"/>
                  </a:lnTo>
                  <a:lnTo>
                    <a:pt x="518" y="367"/>
                  </a:lnTo>
                  <a:lnTo>
                    <a:pt x="518" y="363"/>
                  </a:lnTo>
                  <a:lnTo>
                    <a:pt x="517" y="358"/>
                  </a:lnTo>
                  <a:lnTo>
                    <a:pt x="517" y="353"/>
                  </a:lnTo>
                  <a:lnTo>
                    <a:pt x="517" y="348"/>
                  </a:lnTo>
                  <a:lnTo>
                    <a:pt x="517" y="342"/>
                  </a:lnTo>
                  <a:lnTo>
                    <a:pt x="517" y="337"/>
                  </a:lnTo>
                  <a:lnTo>
                    <a:pt x="517" y="326"/>
                  </a:lnTo>
                  <a:lnTo>
                    <a:pt x="516" y="315"/>
                  </a:lnTo>
                  <a:lnTo>
                    <a:pt x="516" y="310"/>
                  </a:lnTo>
                  <a:lnTo>
                    <a:pt x="516" y="304"/>
                  </a:lnTo>
                  <a:lnTo>
                    <a:pt x="515" y="299"/>
                  </a:lnTo>
                  <a:lnTo>
                    <a:pt x="515" y="293"/>
                  </a:lnTo>
                  <a:lnTo>
                    <a:pt x="514" y="288"/>
                  </a:lnTo>
                  <a:lnTo>
                    <a:pt x="513" y="283"/>
                  </a:lnTo>
                  <a:lnTo>
                    <a:pt x="513" y="278"/>
                  </a:lnTo>
                  <a:lnTo>
                    <a:pt x="514" y="273"/>
                  </a:lnTo>
                  <a:lnTo>
                    <a:pt x="516" y="268"/>
                  </a:lnTo>
                  <a:lnTo>
                    <a:pt x="519" y="262"/>
                  </a:lnTo>
                  <a:lnTo>
                    <a:pt x="522" y="257"/>
                  </a:lnTo>
                  <a:lnTo>
                    <a:pt x="526" y="251"/>
                  </a:lnTo>
                  <a:lnTo>
                    <a:pt x="531" y="246"/>
                  </a:lnTo>
                  <a:lnTo>
                    <a:pt x="535" y="241"/>
                  </a:lnTo>
                  <a:lnTo>
                    <a:pt x="540" y="236"/>
                  </a:lnTo>
                  <a:lnTo>
                    <a:pt x="545" y="231"/>
                  </a:lnTo>
                  <a:lnTo>
                    <a:pt x="549" y="227"/>
                  </a:lnTo>
                  <a:lnTo>
                    <a:pt x="554" y="223"/>
                  </a:lnTo>
                  <a:lnTo>
                    <a:pt x="557" y="220"/>
                  </a:lnTo>
                  <a:lnTo>
                    <a:pt x="561" y="217"/>
                  </a:lnTo>
                  <a:lnTo>
                    <a:pt x="565" y="214"/>
                  </a:lnTo>
                  <a:lnTo>
                    <a:pt x="568" y="212"/>
                  </a:lnTo>
                  <a:lnTo>
                    <a:pt x="571" y="209"/>
                  </a:lnTo>
                  <a:lnTo>
                    <a:pt x="575" y="207"/>
                  </a:lnTo>
                  <a:lnTo>
                    <a:pt x="578" y="205"/>
                  </a:lnTo>
                  <a:lnTo>
                    <a:pt x="582" y="202"/>
                  </a:lnTo>
                  <a:lnTo>
                    <a:pt x="586" y="200"/>
                  </a:lnTo>
                  <a:lnTo>
                    <a:pt x="590" y="197"/>
                  </a:lnTo>
                  <a:lnTo>
                    <a:pt x="594" y="194"/>
                  </a:lnTo>
                  <a:lnTo>
                    <a:pt x="597" y="193"/>
                  </a:lnTo>
                  <a:lnTo>
                    <a:pt x="600" y="189"/>
                  </a:lnTo>
                  <a:lnTo>
                    <a:pt x="603" y="186"/>
                  </a:lnTo>
                  <a:lnTo>
                    <a:pt x="605" y="182"/>
                  </a:lnTo>
                  <a:lnTo>
                    <a:pt x="606" y="178"/>
                  </a:lnTo>
                  <a:lnTo>
                    <a:pt x="606" y="174"/>
                  </a:lnTo>
                  <a:lnTo>
                    <a:pt x="605" y="169"/>
                  </a:lnTo>
                  <a:lnTo>
                    <a:pt x="603" y="163"/>
                  </a:lnTo>
                  <a:lnTo>
                    <a:pt x="600" y="157"/>
                  </a:lnTo>
                  <a:lnTo>
                    <a:pt x="597" y="151"/>
                  </a:lnTo>
                  <a:lnTo>
                    <a:pt x="594" y="144"/>
                  </a:lnTo>
                  <a:lnTo>
                    <a:pt x="591" y="136"/>
                  </a:lnTo>
                  <a:lnTo>
                    <a:pt x="588" y="129"/>
                  </a:lnTo>
                  <a:lnTo>
                    <a:pt x="585" y="121"/>
                  </a:lnTo>
                  <a:lnTo>
                    <a:pt x="582" y="113"/>
                  </a:lnTo>
                  <a:lnTo>
                    <a:pt x="577" y="98"/>
                  </a:lnTo>
                  <a:lnTo>
                    <a:pt x="575" y="91"/>
                  </a:lnTo>
                  <a:lnTo>
                    <a:pt x="573" y="84"/>
                  </a:lnTo>
                  <a:lnTo>
                    <a:pt x="571" y="77"/>
                  </a:lnTo>
                  <a:lnTo>
                    <a:pt x="569" y="72"/>
                  </a:lnTo>
                  <a:lnTo>
                    <a:pt x="567" y="67"/>
                  </a:lnTo>
                  <a:lnTo>
                    <a:pt x="566" y="64"/>
                  </a:lnTo>
                  <a:lnTo>
                    <a:pt x="565" y="61"/>
                  </a:lnTo>
                  <a:lnTo>
                    <a:pt x="564" y="59"/>
                  </a:lnTo>
                  <a:lnTo>
                    <a:pt x="564" y="57"/>
                  </a:lnTo>
                  <a:lnTo>
                    <a:pt x="565" y="56"/>
                  </a:lnTo>
                  <a:lnTo>
                    <a:pt x="566" y="55"/>
                  </a:lnTo>
                  <a:lnTo>
                    <a:pt x="568" y="54"/>
                  </a:lnTo>
                  <a:lnTo>
                    <a:pt x="570" y="53"/>
                  </a:lnTo>
                  <a:lnTo>
                    <a:pt x="571" y="53"/>
                  </a:lnTo>
                  <a:lnTo>
                    <a:pt x="572" y="52"/>
                  </a:lnTo>
                  <a:lnTo>
                    <a:pt x="573" y="52"/>
                  </a:lnTo>
                  <a:lnTo>
                    <a:pt x="568" y="52"/>
                  </a:lnTo>
                  <a:lnTo>
                    <a:pt x="564" y="52"/>
                  </a:lnTo>
                  <a:lnTo>
                    <a:pt x="557" y="52"/>
                  </a:lnTo>
                  <a:lnTo>
                    <a:pt x="549" y="52"/>
                  </a:lnTo>
                  <a:lnTo>
                    <a:pt x="538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0" name="Freeform 65"/>
            <p:cNvSpPr>
              <a:spLocks/>
            </p:cNvSpPr>
            <p:nvPr/>
          </p:nvSpPr>
          <p:spPr bwMode="auto">
            <a:xfrm>
              <a:off x="3485" y="2137"/>
              <a:ext cx="20" cy="367"/>
            </a:xfrm>
            <a:custGeom>
              <a:avLst/>
              <a:gdLst>
                <a:gd name="T0" fmla="*/ 17 w 20"/>
                <a:gd name="T1" fmla="*/ 27 h 367"/>
                <a:gd name="T2" fmla="*/ 15 w 20"/>
                <a:gd name="T3" fmla="*/ 54 h 367"/>
                <a:gd name="T4" fmla="*/ 14 w 20"/>
                <a:gd name="T5" fmla="*/ 90 h 367"/>
                <a:gd name="T6" fmla="*/ 14 w 20"/>
                <a:gd name="T7" fmla="*/ 128 h 367"/>
                <a:gd name="T8" fmla="*/ 14 w 20"/>
                <a:gd name="T9" fmla="*/ 167 h 367"/>
                <a:gd name="T10" fmla="*/ 14 w 20"/>
                <a:gd name="T11" fmla="*/ 205 h 367"/>
                <a:gd name="T12" fmla="*/ 15 w 20"/>
                <a:gd name="T13" fmla="*/ 236 h 367"/>
                <a:gd name="T14" fmla="*/ 16 w 20"/>
                <a:gd name="T15" fmla="*/ 259 h 367"/>
                <a:gd name="T16" fmla="*/ 17 w 20"/>
                <a:gd name="T17" fmla="*/ 272 h 367"/>
                <a:gd name="T18" fmla="*/ 17 w 20"/>
                <a:gd name="T19" fmla="*/ 284 h 367"/>
                <a:gd name="T20" fmla="*/ 17 w 20"/>
                <a:gd name="T21" fmla="*/ 297 h 367"/>
                <a:gd name="T22" fmla="*/ 16 w 20"/>
                <a:gd name="T23" fmla="*/ 310 h 367"/>
                <a:gd name="T24" fmla="*/ 14 w 20"/>
                <a:gd name="T25" fmla="*/ 323 h 367"/>
                <a:gd name="T26" fmla="*/ 12 w 20"/>
                <a:gd name="T27" fmla="*/ 335 h 367"/>
                <a:gd name="T28" fmla="*/ 10 w 20"/>
                <a:gd name="T29" fmla="*/ 345 h 367"/>
                <a:gd name="T30" fmla="*/ 8 w 20"/>
                <a:gd name="T31" fmla="*/ 355 h 367"/>
                <a:gd name="T32" fmla="*/ 5 w 20"/>
                <a:gd name="T33" fmla="*/ 362 h 367"/>
                <a:gd name="T34" fmla="*/ 4 w 20"/>
                <a:gd name="T35" fmla="*/ 365 h 367"/>
                <a:gd name="T36" fmla="*/ 2 w 20"/>
                <a:gd name="T37" fmla="*/ 366 h 367"/>
                <a:gd name="T38" fmla="*/ 1 w 20"/>
                <a:gd name="T39" fmla="*/ 365 h 367"/>
                <a:gd name="T40" fmla="*/ 0 w 20"/>
                <a:gd name="T41" fmla="*/ 363 h 367"/>
                <a:gd name="T42" fmla="*/ 0 w 20"/>
                <a:gd name="T43" fmla="*/ 359 h 367"/>
                <a:gd name="T44" fmla="*/ 1 w 20"/>
                <a:gd name="T45" fmla="*/ 354 h 367"/>
                <a:gd name="T46" fmla="*/ 2 w 20"/>
                <a:gd name="T47" fmla="*/ 349 h 367"/>
                <a:gd name="T48" fmla="*/ 5 w 20"/>
                <a:gd name="T49" fmla="*/ 339 h 367"/>
                <a:gd name="T50" fmla="*/ 7 w 20"/>
                <a:gd name="T51" fmla="*/ 330 h 367"/>
                <a:gd name="T52" fmla="*/ 8 w 20"/>
                <a:gd name="T53" fmla="*/ 320 h 367"/>
                <a:gd name="T54" fmla="*/ 9 w 20"/>
                <a:gd name="T55" fmla="*/ 311 h 367"/>
                <a:gd name="T56" fmla="*/ 9 w 20"/>
                <a:gd name="T57" fmla="*/ 301 h 367"/>
                <a:gd name="T58" fmla="*/ 9 w 20"/>
                <a:gd name="T59" fmla="*/ 290 h 367"/>
                <a:gd name="T60" fmla="*/ 8 w 20"/>
                <a:gd name="T61" fmla="*/ 279 h 367"/>
                <a:gd name="T62" fmla="*/ 8 w 20"/>
                <a:gd name="T63" fmla="*/ 269 h 367"/>
                <a:gd name="T64" fmla="*/ 8 w 20"/>
                <a:gd name="T65" fmla="*/ 253 h 367"/>
                <a:gd name="T66" fmla="*/ 7 w 20"/>
                <a:gd name="T67" fmla="*/ 225 h 367"/>
                <a:gd name="T68" fmla="*/ 5 w 20"/>
                <a:gd name="T69" fmla="*/ 189 h 367"/>
                <a:gd name="T70" fmla="*/ 4 w 20"/>
                <a:gd name="T71" fmla="*/ 148 h 367"/>
                <a:gd name="T72" fmla="*/ 4 w 20"/>
                <a:gd name="T73" fmla="*/ 106 h 367"/>
                <a:gd name="T74" fmla="*/ 4 w 20"/>
                <a:gd name="T75" fmla="*/ 68 h 367"/>
                <a:gd name="T76" fmla="*/ 5 w 20"/>
                <a:gd name="T77" fmla="*/ 36 h 367"/>
                <a:gd name="T78" fmla="*/ 8 w 20"/>
                <a:gd name="T79" fmla="*/ 16 h 367"/>
                <a:gd name="T80" fmla="*/ 10 w 20"/>
                <a:gd name="T81" fmla="*/ 11 h 367"/>
                <a:gd name="T82" fmla="*/ 12 w 20"/>
                <a:gd name="T83" fmla="*/ 6 h 367"/>
                <a:gd name="T84" fmla="*/ 14 w 20"/>
                <a:gd name="T85" fmla="*/ 3 h 367"/>
                <a:gd name="T86" fmla="*/ 16 w 20"/>
                <a:gd name="T87" fmla="*/ 1 h 367"/>
                <a:gd name="T88" fmla="*/ 18 w 20"/>
                <a:gd name="T89" fmla="*/ 0 h 367"/>
                <a:gd name="T90" fmla="*/ 19 w 20"/>
                <a:gd name="T91" fmla="*/ 3 h 367"/>
                <a:gd name="T92" fmla="*/ 19 w 20"/>
                <a:gd name="T93" fmla="*/ 8 h 367"/>
                <a:gd name="T94" fmla="*/ 18 w 20"/>
                <a:gd name="T95" fmla="*/ 16 h 36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0"/>
                <a:gd name="T145" fmla="*/ 0 h 367"/>
                <a:gd name="T146" fmla="*/ 20 w 20"/>
                <a:gd name="T147" fmla="*/ 367 h 36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0" h="367">
                  <a:moveTo>
                    <a:pt x="18" y="16"/>
                  </a:moveTo>
                  <a:lnTo>
                    <a:pt x="17" y="27"/>
                  </a:lnTo>
                  <a:lnTo>
                    <a:pt x="16" y="39"/>
                  </a:lnTo>
                  <a:lnTo>
                    <a:pt x="15" y="54"/>
                  </a:lnTo>
                  <a:lnTo>
                    <a:pt x="14" y="71"/>
                  </a:lnTo>
                  <a:lnTo>
                    <a:pt x="14" y="90"/>
                  </a:lnTo>
                  <a:lnTo>
                    <a:pt x="14" y="108"/>
                  </a:lnTo>
                  <a:lnTo>
                    <a:pt x="14" y="128"/>
                  </a:lnTo>
                  <a:lnTo>
                    <a:pt x="14" y="148"/>
                  </a:lnTo>
                  <a:lnTo>
                    <a:pt x="14" y="167"/>
                  </a:lnTo>
                  <a:lnTo>
                    <a:pt x="14" y="186"/>
                  </a:lnTo>
                  <a:lnTo>
                    <a:pt x="14" y="205"/>
                  </a:lnTo>
                  <a:lnTo>
                    <a:pt x="14" y="221"/>
                  </a:lnTo>
                  <a:lnTo>
                    <a:pt x="15" y="236"/>
                  </a:lnTo>
                  <a:lnTo>
                    <a:pt x="15" y="248"/>
                  </a:lnTo>
                  <a:lnTo>
                    <a:pt x="16" y="259"/>
                  </a:lnTo>
                  <a:lnTo>
                    <a:pt x="17" y="266"/>
                  </a:lnTo>
                  <a:lnTo>
                    <a:pt x="17" y="272"/>
                  </a:lnTo>
                  <a:lnTo>
                    <a:pt x="17" y="278"/>
                  </a:lnTo>
                  <a:lnTo>
                    <a:pt x="17" y="284"/>
                  </a:lnTo>
                  <a:lnTo>
                    <a:pt x="17" y="291"/>
                  </a:lnTo>
                  <a:lnTo>
                    <a:pt x="17" y="297"/>
                  </a:lnTo>
                  <a:lnTo>
                    <a:pt x="16" y="304"/>
                  </a:lnTo>
                  <a:lnTo>
                    <a:pt x="16" y="310"/>
                  </a:lnTo>
                  <a:lnTo>
                    <a:pt x="15" y="317"/>
                  </a:lnTo>
                  <a:lnTo>
                    <a:pt x="14" y="323"/>
                  </a:lnTo>
                  <a:lnTo>
                    <a:pt x="14" y="329"/>
                  </a:lnTo>
                  <a:lnTo>
                    <a:pt x="12" y="335"/>
                  </a:lnTo>
                  <a:lnTo>
                    <a:pt x="11" y="340"/>
                  </a:lnTo>
                  <a:lnTo>
                    <a:pt x="10" y="345"/>
                  </a:lnTo>
                  <a:lnTo>
                    <a:pt x="9" y="350"/>
                  </a:lnTo>
                  <a:lnTo>
                    <a:pt x="8" y="355"/>
                  </a:lnTo>
                  <a:lnTo>
                    <a:pt x="6" y="359"/>
                  </a:lnTo>
                  <a:lnTo>
                    <a:pt x="5" y="362"/>
                  </a:lnTo>
                  <a:lnTo>
                    <a:pt x="5" y="364"/>
                  </a:lnTo>
                  <a:lnTo>
                    <a:pt x="4" y="365"/>
                  </a:lnTo>
                  <a:lnTo>
                    <a:pt x="3" y="366"/>
                  </a:lnTo>
                  <a:lnTo>
                    <a:pt x="2" y="366"/>
                  </a:lnTo>
                  <a:lnTo>
                    <a:pt x="1" y="365"/>
                  </a:lnTo>
                  <a:lnTo>
                    <a:pt x="1" y="364"/>
                  </a:lnTo>
                  <a:lnTo>
                    <a:pt x="0" y="363"/>
                  </a:lnTo>
                  <a:lnTo>
                    <a:pt x="0" y="361"/>
                  </a:lnTo>
                  <a:lnTo>
                    <a:pt x="0" y="359"/>
                  </a:lnTo>
                  <a:lnTo>
                    <a:pt x="0" y="357"/>
                  </a:lnTo>
                  <a:lnTo>
                    <a:pt x="1" y="354"/>
                  </a:lnTo>
                  <a:lnTo>
                    <a:pt x="2" y="352"/>
                  </a:lnTo>
                  <a:lnTo>
                    <a:pt x="2" y="349"/>
                  </a:lnTo>
                  <a:lnTo>
                    <a:pt x="3" y="344"/>
                  </a:lnTo>
                  <a:lnTo>
                    <a:pt x="5" y="339"/>
                  </a:lnTo>
                  <a:lnTo>
                    <a:pt x="5" y="335"/>
                  </a:lnTo>
                  <a:lnTo>
                    <a:pt x="7" y="330"/>
                  </a:lnTo>
                  <a:lnTo>
                    <a:pt x="8" y="325"/>
                  </a:lnTo>
                  <a:lnTo>
                    <a:pt x="8" y="320"/>
                  </a:lnTo>
                  <a:lnTo>
                    <a:pt x="8" y="315"/>
                  </a:lnTo>
                  <a:lnTo>
                    <a:pt x="9" y="311"/>
                  </a:lnTo>
                  <a:lnTo>
                    <a:pt x="9" y="306"/>
                  </a:lnTo>
                  <a:lnTo>
                    <a:pt x="9" y="301"/>
                  </a:lnTo>
                  <a:lnTo>
                    <a:pt x="9" y="296"/>
                  </a:lnTo>
                  <a:lnTo>
                    <a:pt x="9" y="290"/>
                  </a:lnTo>
                  <a:lnTo>
                    <a:pt x="9" y="285"/>
                  </a:lnTo>
                  <a:lnTo>
                    <a:pt x="8" y="279"/>
                  </a:lnTo>
                  <a:lnTo>
                    <a:pt x="8" y="275"/>
                  </a:lnTo>
                  <a:lnTo>
                    <a:pt x="8" y="269"/>
                  </a:lnTo>
                  <a:lnTo>
                    <a:pt x="8" y="263"/>
                  </a:lnTo>
                  <a:lnTo>
                    <a:pt x="8" y="253"/>
                  </a:lnTo>
                  <a:lnTo>
                    <a:pt x="7" y="240"/>
                  </a:lnTo>
                  <a:lnTo>
                    <a:pt x="7" y="225"/>
                  </a:lnTo>
                  <a:lnTo>
                    <a:pt x="6" y="208"/>
                  </a:lnTo>
                  <a:lnTo>
                    <a:pt x="5" y="189"/>
                  </a:lnTo>
                  <a:lnTo>
                    <a:pt x="5" y="168"/>
                  </a:lnTo>
                  <a:lnTo>
                    <a:pt x="4" y="148"/>
                  </a:lnTo>
                  <a:lnTo>
                    <a:pt x="4" y="127"/>
                  </a:lnTo>
                  <a:lnTo>
                    <a:pt x="4" y="106"/>
                  </a:lnTo>
                  <a:lnTo>
                    <a:pt x="4" y="87"/>
                  </a:lnTo>
                  <a:lnTo>
                    <a:pt x="4" y="68"/>
                  </a:lnTo>
                  <a:lnTo>
                    <a:pt x="4" y="51"/>
                  </a:lnTo>
                  <a:lnTo>
                    <a:pt x="5" y="36"/>
                  </a:lnTo>
                  <a:lnTo>
                    <a:pt x="6" y="25"/>
                  </a:lnTo>
                  <a:lnTo>
                    <a:pt x="8" y="16"/>
                  </a:lnTo>
                  <a:lnTo>
                    <a:pt x="9" y="13"/>
                  </a:lnTo>
                  <a:lnTo>
                    <a:pt x="10" y="11"/>
                  </a:lnTo>
                  <a:lnTo>
                    <a:pt x="11" y="9"/>
                  </a:lnTo>
                  <a:lnTo>
                    <a:pt x="12" y="6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1"/>
                  </a:lnTo>
                  <a:lnTo>
                    <a:pt x="19" y="3"/>
                  </a:lnTo>
                  <a:lnTo>
                    <a:pt x="19" y="5"/>
                  </a:lnTo>
                  <a:lnTo>
                    <a:pt x="19" y="8"/>
                  </a:lnTo>
                  <a:lnTo>
                    <a:pt x="19" y="11"/>
                  </a:lnTo>
                  <a:lnTo>
                    <a:pt x="18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1" name="Freeform 66"/>
            <p:cNvSpPr>
              <a:spLocks/>
            </p:cNvSpPr>
            <p:nvPr/>
          </p:nvSpPr>
          <p:spPr bwMode="auto">
            <a:xfrm>
              <a:off x="3515" y="2110"/>
              <a:ext cx="18" cy="368"/>
            </a:xfrm>
            <a:custGeom>
              <a:avLst/>
              <a:gdLst>
                <a:gd name="T0" fmla="*/ 15 w 18"/>
                <a:gd name="T1" fmla="*/ 27 h 368"/>
                <a:gd name="T2" fmla="*/ 13 w 18"/>
                <a:gd name="T3" fmla="*/ 55 h 368"/>
                <a:gd name="T4" fmla="*/ 12 w 18"/>
                <a:gd name="T5" fmla="*/ 91 h 368"/>
                <a:gd name="T6" fmla="*/ 12 w 18"/>
                <a:gd name="T7" fmla="*/ 129 h 368"/>
                <a:gd name="T8" fmla="*/ 12 w 18"/>
                <a:gd name="T9" fmla="*/ 168 h 368"/>
                <a:gd name="T10" fmla="*/ 13 w 18"/>
                <a:gd name="T11" fmla="*/ 206 h 368"/>
                <a:gd name="T12" fmla="*/ 13 w 18"/>
                <a:gd name="T13" fmla="*/ 237 h 368"/>
                <a:gd name="T14" fmla="*/ 14 w 18"/>
                <a:gd name="T15" fmla="*/ 261 h 368"/>
                <a:gd name="T16" fmla="*/ 14 w 18"/>
                <a:gd name="T17" fmla="*/ 274 h 368"/>
                <a:gd name="T18" fmla="*/ 15 w 18"/>
                <a:gd name="T19" fmla="*/ 285 h 368"/>
                <a:gd name="T20" fmla="*/ 15 w 18"/>
                <a:gd name="T21" fmla="*/ 298 h 368"/>
                <a:gd name="T22" fmla="*/ 14 w 18"/>
                <a:gd name="T23" fmla="*/ 311 h 368"/>
                <a:gd name="T24" fmla="*/ 13 w 18"/>
                <a:gd name="T25" fmla="*/ 323 h 368"/>
                <a:gd name="T26" fmla="*/ 12 w 18"/>
                <a:gd name="T27" fmla="*/ 335 h 368"/>
                <a:gd name="T28" fmla="*/ 10 w 18"/>
                <a:gd name="T29" fmla="*/ 345 h 368"/>
                <a:gd name="T30" fmla="*/ 7 w 18"/>
                <a:gd name="T31" fmla="*/ 355 h 368"/>
                <a:gd name="T32" fmla="*/ 5 w 18"/>
                <a:gd name="T33" fmla="*/ 362 h 368"/>
                <a:gd name="T34" fmla="*/ 4 w 18"/>
                <a:gd name="T35" fmla="*/ 366 h 368"/>
                <a:gd name="T36" fmla="*/ 2 w 18"/>
                <a:gd name="T37" fmla="*/ 367 h 368"/>
                <a:gd name="T38" fmla="*/ 1 w 18"/>
                <a:gd name="T39" fmla="*/ 366 h 368"/>
                <a:gd name="T40" fmla="*/ 0 w 18"/>
                <a:gd name="T41" fmla="*/ 363 h 368"/>
                <a:gd name="T42" fmla="*/ 0 w 18"/>
                <a:gd name="T43" fmla="*/ 359 h 368"/>
                <a:gd name="T44" fmla="*/ 1 w 18"/>
                <a:gd name="T45" fmla="*/ 354 h 368"/>
                <a:gd name="T46" fmla="*/ 1 w 18"/>
                <a:gd name="T47" fmla="*/ 348 h 368"/>
                <a:gd name="T48" fmla="*/ 4 w 18"/>
                <a:gd name="T49" fmla="*/ 338 h 368"/>
                <a:gd name="T50" fmla="*/ 7 w 18"/>
                <a:gd name="T51" fmla="*/ 325 h 368"/>
                <a:gd name="T52" fmla="*/ 7 w 18"/>
                <a:gd name="T53" fmla="*/ 315 h 368"/>
                <a:gd name="T54" fmla="*/ 8 w 18"/>
                <a:gd name="T55" fmla="*/ 305 h 368"/>
                <a:gd name="T56" fmla="*/ 9 w 18"/>
                <a:gd name="T57" fmla="*/ 295 h 368"/>
                <a:gd name="T58" fmla="*/ 9 w 18"/>
                <a:gd name="T59" fmla="*/ 285 h 368"/>
                <a:gd name="T60" fmla="*/ 8 w 18"/>
                <a:gd name="T61" fmla="*/ 274 h 368"/>
                <a:gd name="T62" fmla="*/ 7 w 18"/>
                <a:gd name="T63" fmla="*/ 262 h 368"/>
                <a:gd name="T64" fmla="*/ 6 w 18"/>
                <a:gd name="T65" fmla="*/ 240 h 368"/>
                <a:gd name="T66" fmla="*/ 5 w 18"/>
                <a:gd name="T67" fmla="*/ 208 h 368"/>
                <a:gd name="T68" fmla="*/ 4 w 18"/>
                <a:gd name="T69" fmla="*/ 169 h 368"/>
                <a:gd name="T70" fmla="*/ 3 w 18"/>
                <a:gd name="T71" fmla="*/ 128 h 368"/>
                <a:gd name="T72" fmla="*/ 3 w 18"/>
                <a:gd name="T73" fmla="*/ 89 h 368"/>
                <a:gd name="T74" fmla="*/ 4 w 18"/>
                <a:gd name="T75" fmla="*/ 53 h 368"/>
                <a:gd name="T76" fmla="*/ 6 w 18"/>
                <a:gd name="T77" fmla="*/ 27 h 368"/>
                <a:gd name="T78" fmla="*/ 9 w 18"/>
                <a:gd name="T79" fmla="*/ 15 h 368"/>
                <a:gd name="T80" fmla="*/ 10 w 18"/>
                <a:gd name="T81" fmla="*/ 10 h 368"/>
                <a:gd name="T82" fmla="*/ 13 w 18"/>
                <a:gd name="T83" fmla="*/ 5 h 368"/>
                <a:gd name="T84" fmla="*/ 14 w 18"/>
                <a:gd name="T85" fmla="*/ 2 h 368"/>
                <a:gd name="T86" fmla="*/ 16 w 18"/>
                <a:gd name="T87" fmla="*/ 0 h 368"/>
                <a:gd name="T88" fmla="*/ 17 w 18"/>
                <a:gd name="T89" fmla="*/ 1 h 368"/>
                <a:gd name="T90" fmla="*/ 17 w 18"/>
                <a:gd name="T91" fmla="*/ 4 h 368"/>
                <a:gd name="T92" fmla="*/ 16 w 18"/>
                <a:gd name="T93" fmla="*/ 11 h 36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8"/>
                <a:gd name="T142" fmla="*/ 0 h 368"/>
                <a:gd name="T143" fmla="*/ 18 w 18"/>
                <a:gd name="T144" fmla="*/ 368 h 36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8" h="368">
                  <a:moveTo>
                    <a:pt x="16" y="16"/>
                  </a:moveTo>
                  <a:lnTo>
                    <a:pt x="15" y="27"/>
                  </a:lnTo>
                  <a:lnTo>
                    <a:pt x="13" y="39"/>
                  </a:lnTo>
                  <a:lnTo>
                    <a:pt x="13" y="55"/>
                  </a:lnTo>
                  <a:lnTo>
                    <a:pt x="13" y="72"/>
                  </a:lnTo>
                  <a:lnTo>
                    <a:pt x="12" y="91"/>
                  </a:lnTo>
                  <a:lnTo>
                    <a:pt x="12" y="109"/>
                  </a:lnTo>
                  <a:lnTo>
                    <a:pt x="12" y="129"/>
                  </a:lnTo>
                  <a:lnTo>
                    <a:pt x="12" y="149"/>
                  </a:lnTo>
                  <a:lnTo>
                    <a:pt x="12" y="168"/>
                  </a:lnTo>
                  <a:lnTo>
                    <a:pt x="13" y="187"/>
                  </a:lnTo>
                  <a:lnTo>
                    <a:pt x="13" y="206"/>
                  </a:lnTo>
                  <a:lnTo>
                    <a:pt x="13" y="222"/>
                  </a:lnTo>
                  <a:lnTo>
                    <a:pt x="13" y="237"/>
                  </a:lnTo>
                  <a:lnTo>
                    <a:pt x="13" y="250"/>
                  </a:lnTo>
                  <a:lnTo>
                    <a:pt x="14" y="261"/>
                  </a:lnTo>
                  <a:lnTo>
                    <a:pt x="14" y="268"/>
                  </a:lnTo>
                  <a:lnTo>
                    <a:pt x="14" y="274"/>
                  </a:lnTo>
                  <a:lnTo>
                    <a:pt x="15" y="279"/>
                  </a:lnTo>
                  <a:lnTo>
                    <a:pt x="15" y="285"/>
                  </a:lnTo>
                  <a:lnTo>
                    <a:pt x="15" y="291"/>
                  </a:lnTo>
                  <a:lnTo>
                    <a:pt x="15" y="298"/>
                  </a:lnTo>
                  <a:lnTo>
                    <a:pt x="15" y="304"/>
                  </a:lnTo>
                  <a:lnTo>
                    <a:pt x="14" y="311"/>
                  </a:lnTo>
                  <a:lnTo>
                    <a:pt x="13" y="317"/>
                  </a:lnTo>
                  <a:lnTo>
                    <a:pt x="13" y="323"/>
                  </a:lnTo>
                  <a:lnTo>
                    <a:pt x="13" y="329"/>
                  </a:lnTo>
                  <a:lnTo>
                    <a:pt x="12" y="335"/>
                  </a:lnTo>
                  <a:lnTo>
                    <a:pt x="11" y="340"/>
                  </a:lnTo>
                  <a:lnTo>
                    <a:pt x="10" y="345"/>
                  </a:lnTo>
                  <a:lnTo>
                    <a:pt x="9" y="350"/>
                  </a:lnTo>
                  <a:lnTo>
                    <a:pt x="7" y="355"/>
                  </a:lnTo>
                  <a:lnTo>
                    <a:pt x="6" y="359"/>
                  </a:lnTo>
                  <a:lnTo>
                    <a:pt x="5" y="362"/>
                  </a:lnTo>
                  <a:lnTo>
                    <a:pt x="4" y="364"/>
                  </a:lnTo>
                  <a:lnTo>
                    <a:pt x="4" y="366"/>
                  </a:lnTo>
                  <a:lnTo>
                    <a:pt x="3" y="367"/>
                  </a:lnTo>
                  <a:lnTo>
                    <a:pt x="2" y="367"/>
                  </a:lnTo>
                  <a:lnTo>
                    <a:pt x="1" y="367"/>
                  </a:lnTo>
                  <a:lnTo>
                    <a:pt x="1" y="366"/>
                  </a:lnTo>
                  <a:lnTo>
                    <a:pt x="1" y="365"/>
                  </a:lnTo>
                  <a:lnTo>
                    <a:pt x="0" y="363"/>
                  </a:lnTo>
                  <a:lnTo>
                    <a:pt x="0" y="361"/>
                  </a:lnTo>
                  <a:lnTo>
                    <a:pt x="0" y="359"/>
                  </a:lnTo>
                  <a:lnTo>
                    <a:pt x="0" y="357"/>
                  </a:lnTo>
                  <a:lnTo>
                    <a:pt x="1" y="354"/>
                  </a:lnTo>
                  <a:lnTo>
                    <a:pt x="1" y="351"/>
                  </a:lnTo>
                  <a:lnTo>
                    <a:pt x="1" y="348"/>
                  </a:lnTo>
                  <a:lnTo>
                    <a:pt x="3" y="343"/>
                  </a:lnTo>
                  <a:lnTo>
                    <a:pt x="4" y="338"/>
                  </a:lnTo>
                  <a:lnTo>
                    <a:pt x="5" y="334"/>
                  </a:lnTo>
                  <a:lnTo>
                    <a:pt x="7" y="325"/>
                  </a:lnTo>
                  <a:lnTo>
                    <a:pt x="7" y="320"/>
                  </a:lnTo>
                  <a:lnTo>
                    <a:pt x="7" y="315"/>
                  </a:lnTo>
                  <a:lnTo>
                    <a:pt x="8" y="310"/>
                  </a:lnTo>
                  <a:lnTo>
                    <a:pt x="8" y="305"/>
                  </a:lnTo>
                  <a:lnTo>
                    <a:pt x="8" y="300"/>
                  </a:lnTo>
                  <a:lnTo>
                    <a:pt x="9" y="295"/>
                  </a:lnTo>
                  <a:lnTo>
                    <a:pt x="9" y="290"/>
                  </a:lnTo>
                  <a:lnTo>
                    <a:pt x="9" y="285"/>
                  </a:lnTo>
                  <a:lnTo>
                    <a:pt x="8" y="279"/>
                  </a:lnTo>
                  <a:lnTo>
                    <a:pt x="8" y="274"/>
                  </a:lnTo>
                  <a:lnTo>
                    <a:pt x="8" y="268"/>
                  </a:lnTo>
                  <a:lnTo>
                    <a:pt x="7" y="262"/>
                  </a:lnTo>
                  <a:lnTo>
                    <a:pt x="7" y="253"/>
                  </a:lnTo>
                  <a:lnTo>
                    <a:pt x="6" y="240"/>
                  </a:lnTo>
                  <a:lnTo>
                    <a:pt x="6" y="225"/>
                  </a:lnTo>
                  <a:lnTo>
                    <a:pt x="5" y="208"/>
                  </a:lnTo>
                  <a:lnTo>
                    <a:pt x="4" y="189"/>
                  </a:lnTo>
                  <a:lnTo>
                    <a:pt x="4" y="169"/>
                  </a:lnTo>
                  <a:lnTo>
                    <a:pt x="4" y="149"/>
                  </a:lnTo>
                  <a:lnTo>
                    <a:pt x="3" y="128"/>
                  </a:lnTo>
                  <a:lnTo>
                    <a:pt x="3" y="108"/>
                  </a:lnTo>
                  <a:lnTo>
                    <a:pt x="3" y="89"/>
                  </a:lnTo>
                  <a:lnTo>
                    <a:pt x="4" y="70"/>
                  </a:lnTo>
                  <a:lnTo>
                    <a:pt x="4" y="53"/>
                  </a:lnTo>
                  <a:lnTo>
                    <a:pt x="5" y="38"/>
                  </a:lnTo>
                  <a:lnTo>
                    <a:pt x="6" y="27"/>
                  </a:lnTo>
                  <a:lnTo>
                    <a:pt x="8" y="18"/>
                  </a:lnTo>
                  <a:lnTo>
                    <a:pt x="9" y="15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1" y="7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4" y="2"/>
                  </a:lnTo>
                  <a:lnTo>
                    <a:pt x="15" y="1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7"/>
                  </a:lnTo>
                  <a:lnTo>
                    <a:pt x="16" y="11"/>
                  </a:lnTo>
                  <a:lnTo>
                    <a:pt x="16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2" name="Freeform 67"/>
            <p:cNvSpPr>
              <a:spLocks/>
            </p:cNvSpPr>
            <p:nvPr/>
          </p:nvSpPr>
          <p:spPr bwMode="auto">
            <a:xfrm>
              <a:off x="3559" y="2108"/>
              <a:ext cx="16" cy="336"/>
            </a:xfrm>
            <a:custGeom>
              <a:avLst/>
              <a:gdLst>
                <a:gd name="T0" fmla="*/ 12 w 16"/>
                <a:gd name="T1" fmla="*/ 26 h 336"/>
                <a:gd name="T2" fmla="*/ 10 w 16"/>
                <a:gd name="T3" fmla="*/ 51 h 336"/>
                <a:gd name="T4" fmla="*/ 10 w 16"/>
                <a:gd name="T5" fmla="*/ 82 h 336"/>
                <a:gd name="T6" fmla="*/ 10 w 16"/>
                <a:gd name="T7" fmla="*/ 115 h 336"/>
                <a:gd name="T8" fmla="*/ 11 w 16"/>
                <a:gd name="T9" fmla="*/ 148 h 336"/>
                <a:gd name="T10" fmla="*/ 12 w 16"/>
                <a:gd name="T11" fmla="*/ 180 h 336"/>
                <a:gd name="T12" fmla="*/ 14 w 16"/>
                <a:gd name="T13" fmla="*/ 206 h 336"/>
                <a:gd name="T14" fmla="*/ 15 w 16"/>
                <a:gd name="T15" fmla="*/ 227 h 336"/>
                <a:gd name="T16" fmla="*/ 15 w 16"/>
                <a:gd name="T17" fmla="*/ 241 h 336"/>
                <a:gd name="T18" fmla="*/ 15 w 16"/>
                <a:gd name="T19" fmla="*/ 253 h 336"/>
                <a:gd name="T20" fmla="*/ 14 w 16"/>
                <a:gd name="T21" fmla="*/ 266 h 336"/>
                <a:gd name="T22" fmla="*/ 14 w 16"/>
                <a:gd name="T23" fmla="*/ 278 h 336"/>
                <a:gd name="T24" fmla="*/ 13 w 16"/>
                <a:gd name="T25" fmla="*/ 291 h 336"/>
                <a:gd name="T26" fmla="*/ 11 w 16"/>
                <a:gd name="T27" fmla="*/ 303 h 336"/>
                <a:gd name="T28" fmla="*/ 9 w 16"/>
                <a:gd name="T29" fmla="*/ 313 h 336"/>
                <a:gd name="T30" fmla="*/ 7 w 16"/>
                <a:gd name="T31" fmla="*/ 324 h 336"/>
                <a:gd name="T32" fmla="*/ 5 w 16"/>
                <a:gd name="T33" fmla="*/ 331 h 336"/>
                <a:gd name="T34" fmla="*/ 4 w 16"/>
                <a:gd name="T35" fmla="*/ 334 h 336"/>
                <a:gd name="T36" fmla="*/ 2 w 16"/>
                <a:gd name="T37" fmla="*/ 335 h 336"/>
                <a:gd name="T38" fmla="*/ 1 w 16"/>
                <a:gd name="T39" fmla="*/ 335 h 336"/>
                <a:gd name="T40" fmla="*/ 0 w 16"/>
                <a:gd name="T41" fmla="*/ 333 h 336"/>
                <a:gd name="T42" fmla="*/ 0 w 16"/>
                <a:gd name="T43" fmla="*/ 329 h 336"/>
                <a:gd name="T44" fmla="*/ 0 w 16"/>
                <a:gd name="T45" fmla="*/ 324 h 336"/>
                <a:gd name="T46" fmla="*/ 1 w 16"/>
                <a:gd name="T47" fmla="*/ 318 h 336"/>
                <a:gd name="T48" fmla="*/ 3 w 16"/>
                <a:gd name="T49" fmla="*/ 310 h 336"/>
                <a:gd name="T50" fmla="*/ 4 w 16"/>
                <a:gd name="T51" fmla="*/ 302 h 336"/>
                <a:gd name="T52" fmla="*/ 6 w 16"/>
                <a:gd name="T53" fmla="*/ 293 h 336"/>
                <a:gd name="T54" fmla="*/ 7 w 16"/>
                <a:gd name="T55" fmla="*/ 284 h 336"/>
                <a:gd name="T56" fmla="*/ 8 w 16"/>
                <a:gd name="T57" fmla="*/ 274 h 336"/>
                <a:gd name="T58" fmla="*/ 8 w 16"/>
                <a:gd name="T59" fmla="*/ 265 h 336"/>
                <a:gd name="T60" fmla="*/ 8 w 16"/>
                <a:gd name="T61" fmla="*/ 254 h 336"/>
                <a:gd name="T62" fmla="*/ 8 w 16"/>
                <a:gd name="T63" fmla="*/ 244 h 336"/>
                <a:gd name="T64" fmla="*/ 7 w 16"/>
                <a:gd name="T65" fmla="*/ 232 h 336"/>
                <a:gd name="T66" fmla="*/ 6 w 16"/>
                <a:gd name="T67" fmla="*/ 212 h 336"/>
                <a:gd name="T68" fmla="*/ 4 w 16"/>
                <a:gd name="T69" fmla="*/ 185 h 336"/>
                <a:gd name="T70" fmla="*/ 2 w 16"/>
                <a:gd name="T71" fmla="*/ 151 h 336"/>
                <a:gd name="T72" fmla="*/ 0 w 16"/>
                <a:gd name="T73" fmla="*/ 116 h 336"/>
                <a:gd name="T74" fmla="*/ 0 w 16"/>
                <a:gd name="T75" fmla="*/ 81 h 336"/>
                <a:gd name="T76" fmla="*/ 0 w 16"/>
                <a:gd name="T77" fmla="*/ 50 h 336"/>
                <a:gd name="T78" fmla="*/ 2 w 16"/>
                <a:gd name="T79" fmla="*/ 26 h 336"/>
                <a:gd name="T80" fmla="*/ 4 w 16"/>
                <a:gd name="T81" fmla="*/ 15 h 336"/>
                <a:gd name="T82" fmla="*/ 6 w 16"/>
                <a:gd name="T83" fmla="*/ 10 h 336"/>
                <a:gd name="T84" fmla="*/ 9 w 16"/>
                <a:gd name="T85" fmla="*/ 6 h 336"/>
                <a:gd name="T86" fmla="*/ 10 w 16"/>
                <a:gd name="T87" fmla="*/ 2 h 336"/>
                <a:gd name="T88" fmla="*/ 12 w 16"/>
                <a:gd name="T89" fmla="*/ 0 h 336"/>
                <a:gd name="T90" fmla="*/ 14 w 16"/>
                <a:gd name="T91" fmla="*/ 1 h 336"/>
                <a:gd name="T92" fmla="*/ 14 w 16"/>
                <a:gd name="T93" fmla="*/ 4 h 336"/>
                <a:gd name="T94" fmla="*/ 14 w 16"/>
                <a:gd name="T95" fmla="*/ 1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"/>
                <a:gd name="T145" fmla="*/ 0 h 336"/>
                <a:gd name="T146" fmla="*/ 16 w 16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" h="336">
                  <a:moveTo>
                    <a:pt x="13" y="15"/>
                  </a:moveTo>
                  <a:lnTo>
                    <a:pt x="12" y="26"/>
                  </a:lnTo>
                  <a:lnTo>
                    <a:pt x="11" y="37"/>
                  </a:lnTo>
                  <a:lnTo>
                    <a:pt x="10" y="51"/>
                  </a:lnTo>
                  <a:lnTo>
                    <a:pt x="10" y="66"/>
                  </a:lnTo>
                  <a:lnTo>
                    <a:pt x="10" y="82"/>
                  </a:lnTo>
                  <a:lnTo>
                    <a:pt x="10" y="98"/>
                  </a:lnTo>
                  <a:lnTo>
                    <a:pt x="10" y="115"/>
                  </a:lnTo>
                  <a:lnTo>
                    <a:pt x="11" y="132"/>
                  </a:lnTo>
                  <a:lnTo>
                    <a:pt x="11" y="148"/>
                  </a:lnTo>
                  <a:lnTo>
                    <a:pt x="11" y="164"/>
                  </a:lnTo>
                  <a:lnTo>
                    <a:pt x="12" y="180"/>
                  </a:lnTo>
                  <a:lnTo>
                    <a:pt x="13" y="194"/>
                  </a:lnTo>
                  <a:lnTo>
                    <a:pt x="14" y="206"/>
                  </a:lnTo>
                  <a:lnTo>
                    <a:pt x="14" y="218"/>
                  </a:lnTo>
                  <a:lnTo>
                    <a:pt x="15" y="227"/>
                  </a:lnTo>
                  <a:lnTo>
                    <a:pt x="15" y="235"/>
                  </a:lnTo>
                  <a:lnTo>
                    <a:pt x="15" y="241"/>
                  </a:lnTo>
                  <a:lnTo>
                    <a:pt x="15" y="247"/>
                  </a:lnTo>
                  <a:lnTo>
                    <a:pt x="15" y="253"/>
                  </a:lnTo>
                  <a:lnTo>
                    <a:pt x="15" y="259"/>
                  </a:lnTo>
                  <a:lnTo>
                    <a:pt x="14" y="266"/>
                  </a:lnTo>
                  <a:lnTo>
                    <a:pt x="14" y="272"/>
                  </a:lnTo>
                  <a:lnTo>
                    <a:pt x="14" y="278"/>
                  </a:lnTo>
                  <a:lnTo>
                    <a:pt x="13" y="285"/>
                  </a:lnTo>
                  <a:lnTo>
                    <a:pt x="13" y="291"/>
                  </a:lnTo>
                  <a:lnTo>
                    <a:pt x="12" y="297"/>
                  </a:lnTo>
                  <a:lnTo>
                    <a:pt x="11" y="303"/>
                  </a:lnTo>
                  <a:lnTo>
                    <a:pt x="10" y="308"/>
                  </a:lnTo>
                  <a:lnTo>
                    <a:pt x="9" y="313"/>
                  </a:lnTo>
                  <a:lnTo>
                    <a:pt x="8" y="319"/>
                  </a:lnTo>
                  <a:lnTo>
                    <a:pt x="7" y="324"/>
                  </a:lnTo>
                  <a:lnTo>
                    <a:pt x="6" y="328"/>
                  </a:lnTo>
                  <a:lnTo>
                    <a:pt x="5" y="331"/>
                  </a:lnTo>
                  <a:lnTo>
                    <a:pt x="4" y="333"/>
                  </a:lnTo>
                  <a:lnTo>
                    <a:pt x="4" y="334"/>
                  </a:lnTo>
                  <a:lnTo>
                    <a:pt x="3" y="335"/>
                  </a:lnTo>
                  <a:lnTo>
                    <a:pt x="2" y="335"/>
                  </a:lnTo>
                  <a:lnTo>
                    <a:pt x="1" y="335"/>
                  </a:lnTo>
                  <a:lnTo>
                    <a:pt x="1" y="334"/>
                  </a:lnTo>
                  <a:lnTo>
                    <a:pt x="0" y="333"/>
                  </a:lnTo>
                  <a:lnTo>
                    <a:pt x="0" y="331"/>
                  </a:lnTo>
                  <a:lnTo>
                    <a:pt x="0" y="329"/>
                  </a:lnTo>
                  <a:lnTo>
                    <a:pt x="0" y="327"/>
                  </a:lnTo>
                  <a:lnTo>
                    <a:pt x="0" y="324"/>
                  </a:lnTo>
                  <a:lnTo>
                    <a:pt x="1" y="321"/>
                  </a:lnTo>
                  <a:lnTo>
                    <a:pt x="1" y="318"/>
                  </a:lnTo>
                  <a:lnTo>
                    <a:pt x="1" y="315"/>
                  </a:lnTo>
                  <a:lnTo>
                    <a:pt x="3" y="310"/>
                  </a:lnTo>
                  <a:lnTo>
                    <a:pt x="4" y="307"/>
                  </a:lnTo>
                  <a:lnTo>
                    <a:pt x="4" y="302"/>
                  </a:lnTo>
                  <a:lnTo>
                    <a:pt x="5" y="298"/>
                  </a:lnTo>
                  <a:lnTo>
                    <a:pt x="6" y="293"/>
                  </a:lnTo>
                  <a:lnTo>
                    <a:pt x="6" y="289"/>
                  </a:lnTo>
                  <a:lnTo>
                    <a:pt x="7" y="284"/>
                  </a:lnTo>
                  <a:lnTo>
                    <a:pt x="7" y="279"/>
                  </a:lnTo>
                  <a:lnTo>
                    <a:pt x="8" y="274"/>
                  </a:lnTo>
                  <a:lnTo>
                    <a:pt x="8" y="270"/>
                  </a:lnTo>
                  <a:lnTo>
                    <a:pt x="8" y="265"/>
                  </a:lnTo>
                  <a:lnTo>
                    <a:pt x="8" y="259"/>
                  </a:lnTo>
                  <a:lnTo>
                    <a:pt x="8" y="254"/>
                  </a:lnTo>
                  <a:lnTo>
                    <a:pt x="8" y="249"/>
                  </a:lnTo>
                  <a:lnTo>
                    <a:pt x="8" y="244"/>
                  </a:lnTo>
                  <a:lnTo>
                    <a:pt x="7" y="237"/>
                  </a:lnTo>
                  <a:lnTo>
                    <a:pt x="7" y="232"/>
                  </a:lnTo>
                  <a:lnTo>
                    <a:pt x="6" y="223"/>
                  </a:lnTo>
                  <a:lnTo>
                    <a:pt x="6" y="212"/>
                  </a:lnTo>
                  <a:lnTo>
                    <a:pt x="4" y="199"/>
                  </a:lnTo>
                  <a:lnTo>
                    <a:pt x="4" y="185"/>
                  </a:lnTo>
                  <a:lnTo>
                    <a:pt x="3" y="168"/>
                  </a:lnTo>
                  <a:lnTo>
                    <a:pt x="2" y="151"/>
                  </a:lnTo>
                  <a:lnTo>
                    <a:pt x="1" y="134"/>
                  </a:lnTo>
                  <a:lnTo>
                    <a:pt x="0" y="116"/>
                  </a:lnTo>
                  <a:lnTo>
                    <a:pt x="0" y="97"/>
                  </a:lnTo>
                  <a:lnTo>
                    <a:pt x="0" y="81"/>
                  </a:lnTo>
                  <a:lnTo>
                    <a:pt x="0" y="65"/>
                  </a:lnTo>
                  <a:lnTo>
                    <a:pt x="0" y="50"/>
                  </a:lnTo>
                  <a:lnTo>
                    <a:pt x="1" y="36"/>
                  </a:lnTo>
                  <a:lnTo>
                    <a:pt x="2" y="26"/>
                  </a:lnTo>
                  <a:lnTo>
                    <a:pt x="4" y="18"/>
                  </a:lnTo>
                  <a:lnTo>
                    <a:pt x="4" y="15"/>
                  </a:lnTo>
                  <a:lnTo>
                    <a:pt x="5" y="12"/>
                  </a:lnTo>
                  <a:lnTo>
                    <a:pt x="6" y="10"/>
                  </a:lnTo>
                  <a:lnTo>
                    <a:pt x="7" y="8"/>
                  </a:lnTo>
                  <a:lnTo>
                    <a:pt x="9" y="6"/>
                  </a:lnTo>
                  <a:lnTo>
                    <a:pt x="9" y="4"/>
                  </a:lnTo>
                  <a:lnTo>
                    <a:pt x="10" y="2"/>
                  </a:lnTo>
                  <a:lnTo>
                    <a:pt x="11" y="1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4" y="1"/>
                  </a:lnTo>
                  <a:lnTo>
                    <a:pt x="14" y="2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3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3" name="Freeform 68"/>
            <p:cNvSpPr>
              <a:spLocks/>
            </p:cNvSpPr>
            <p:nvPr/>
          </p:nvSpPr>
          <p:spPr bwMode="auto">
            <a:xfrm>
              <a:off x="3597" y="2096"/>
              <a:ext cx="17" cy="321"/>
            </a:xfrm>
            <a:custGeom>
              <a:avLst/>
              <a:gdLst>
                <a:gd name="T0" fmla="*/ 12 w 17"/>
                <a:gd name="T1" fmla="*/ 24 h 321"/>
                <a:gd name="T2" fmla="*/ 11 w 17"/>
                <a:gd name="T3" fmla="*/ 48 h 321"/>
                <a:gd name="T4" fmla="*/ 10 w 17"/>
                <a:gd name="T5" fmla="*/ 78 h 321"/>
                <a:gd name="T6" fmla="*/ 10 w 17"/>
                <a:gd name="T7" fmla="*/ 109 h 321"/>
                <a:gd name="T8" fmla="*/ 12 w 17"/>
                <a:gd name="T9" fmla="*/ 139 h 321"/>
                <a:gd name="T10" fmla="*/ 12 w 17"/>
                <a:gd name="T11" fmla="*/ 169 h 321"/>
                <a:gd name="T12" fmla="*/ 14 w 17"/>
                <a:gd name="T13" fmla="*/ 193 h 321"/>
                <a:gd name="T14" fmla="*/ 15 w 17"/>
                <a:gd name="T15" fmla="*/ 213 h 321"/>
                <a:gd name="T16" fmla="*/ 16 w 17"/>
                <a:gd name="T17" fmla="*/ 226 h 321"/>
                <a:gd name="T18" fmla="*/ 16 w 17"/>
                <a:gd name="T19" fmla="*/ 239 h 321"/>
                <a:gd name="T20" fmla="*/ 16 w 17"/>
                <a:gd name="T21" fmla="*/ 251 h 321"/>
                <a:gd name="T22" fmla="*/ 15 w 17"/>
                <a:gd name="T23" fmla="*/ 264 h 321"/>
                <a:gd name="T24" fmla="*/ 14 w 17"/>
                <a:gd name="T25" fmla="*/ 277 h 321"/>
                <a:gd name="T26" fmla="*/ 12 w 17"/>
                <a:gd name="T27" fmla="*/ 289 h 321"/>
                <a:gd name="T28" fmla="*/ 9 w 17"/>
                <a:gd name="T29" fmla="*/ 299 h 321"/>
                <a:gd name="T30" fmla="*/ 7 w 17"/>
                <a:gd name="T31" fmla="*/ 309 h 321"/>
                <a:gd name="T32" fmla="*/ 5 w 17"/>
                <a:gd name="T33" fmla="*/ 316 h 321"/>
                <a:gd name="T34" fmla="*/ 4 w 17"/>
                <a:gd name="T35" fmla="*/ 319 h 321"/>
                <a:gd name="T36" fmla="*/ 2 w 17"/>
                <a:gd name="T37" fmla="*/ 320 h 321"/>
                <a:gd name="T38" fmla="*/ 1 w 17"/>
                <a:gd name="T39" fmla="*/ 319 h 321"/>
                <a:gd name="T40" fmla="*/ 0 w 17"/>
                <a:gd name="T41" fmla="*/ 316 h 321"/>
                <a:gd name="T42" fmla="*/ 0 w 17"/>
                <a:gd name="T43" fmla="*/ 313 h 321"/>
                <a:gd name="T44" fmla="*/ 1 w 17"/>
                <a:gd name="T45" fmla="*/ 308 h 321"/>
                <a:gd name="T46" fmla="*/ 1 w 17"/>
                <a:gd name="T47" fmla="*/ 302 h 321"/>
                <a:gd name="T48" fmla="*/ 4 w 17"/>
                <a:gd name="T49" fmla="*/ 293 h 321"/>
                <a:gd name="T50" fmla="*/ 7 w 17"/>
                <a:gd name="T51" fmla="*/ 284 h 321"/>
                <a:gd name="T52" fmla="*/ 7 w 17"/>
                <a:gd name="T53" fmla="*/ 274 h 321"/>
                <a:gd name="T54" fmla="*/ 9 w 17"/>
                <a:gd name="T55" fmla="*/ 264 h 321"/>
                <a:gd name="T56" fmla="*/ 9 w 17"/>
                <a:gd name="T57" fmla="*/ 254 h 321"/>
                <a:gd name="T58" fmla="*/ 9 w 17"/>
                <a:gd name="T59" fmla="*/ 244 h 321"/>
                <a:gd name="T60" fmla="*/ 8 w 17"/>
                <a:gd name="T61" fmla="*/ 234 h 321"/>
                <a:gd name="T62" fmla="*/ 8 w 17"/>
                <a:gd name="T63" fmla="*/ 222 h 321"/>
                <a:gd name="T64" fmla="*/ 7 w 17"/>
                <a:gd name="T65" fmla="*/ 209 h 321"/>
                <a:gd name="T66" fmla="*/ 6 w 17"/>
                <a:gd name="T67" fmla="*/ 187 h 321"/>
                <a:gd name="T68" fmla="*/ 4 w 17"/>
                <a:gd name="T69" fmla="*/ 157 h 321"/>
                <a:gd name="T70" fmla="*/ 2 w 17"/>
                <a:gd name="T71" fmla="*/ 125 h 321"/>
                <a:gd name="T72" fmla="*/ 1 w 17"/>
                <a:gd name="T73" fmla="*/ 92 h 321"/>
                <a:gd name="T74" fmla="*/ 0 w 17"/>
                <a:gd name="T75" fmla="*/ 61 h 321"/>
                <a:gd name="T76" fmla="*/ 1 w 17"/>
                <a:gd name="T77" fmla="*/ 34 h 321"/>
                <a:gd name="T78" fmla="*/ 4 w 17"/>
                <a:gd name="T79" fmla="*/ 16 h 321"/>
                <a:gd name="T80" fmla="*/ 5 w 17"/>
                <a:gd name="T81" fmla="*/ 11 h 321"/>
                <a:gd name="T82" fmla="*/ 7 w 17"/>
                <a:gd name="T83" fmla="*/ 6 h 321"/>
                <a:gd name="T84" fmla="*/ 9 w 17"/>
                <a:gd name="T85" fmla="*/ 3 h 321"/>
                <a:gd name="T86" fmla="*/ 12 w 17"/>
                <a:gd name="T87" fmla="*/ 0 h 321"/>
                <a:gd name="T88" fmla="*/ 13 w 17"/>
                <a:gd name="T89" fmla="*/ 0 h 321"/>
                <a:gd name="T90" fmla="*/ 15 w 17"/>
                <a:gd name="T91" fmla="*/ 1 h 321"/>
                <a:gd name="T92" fmla="*/ 15 w 17"/>
                <a:gd name="T93" fmla="*/ 6 h 321"/>
                <a:gd name="T94" fmla="*/ 14 w 17"/>
                <a:gd name="T95" fmla="*/ 13 h 32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7"/>
                <a:gd name="T145" fmla="*/ 0 h 321"/>
                <a:gd name="T146" fmla="*/ 17 w 17"/>
                <a:gd name="T147" fmla="*/ 321 h 32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7" h="321">
                  <a:moveTo>
                    <a:pt x="14" y="13"/>
                  </a:moveTo>
                  <a:lnTo>
                    <a:pt x="12" y="24"/>
                  </a:lnTo>
                  <a:lnTo>
                    <a:pt x="12" y="35"/>
                  </a:lnTo>
                  <a:lnTo>
                    <a:pt x="11" y="48"/>
                  </a:lnTo>
                  <a:lnTo>
                    <a:pt x="10" y="63"/>
                  </a:lnTo>
                  <a:lnTo>
                    <a:pt x="10" y="78"/>
                  </a:lnTo>
                  <a:lnTo>
                    <a:pt x="10" y="93"/>
                  </a:lnTo>
                  <a:lnTo>
                    <a:pt x="10" y="109"/>
                  </a:lnTo>
                  <a:lnTo>
                    <a:pt x="11" y="125"/>
                  </a:lnTo>
                  <a:lnTo>
                    <a:pt x="12" y="139"/>
                  </a:lnTo>
                  <a:lnTo>
                    <a:pt x="12" y="154"/>
                  </a:lnTo>
                  <a:lnTo>
                    <a:pt x="12" y="169"/>
                  </a:lnTo>
                  <a:lnTo>
                    <a:pt x="13" y="182"/>
                  </a:lnTo>
                  <a:lnTo>
                    <a:pt x="14" y="193"/>
                  </a:lnTo>
                  <a:lnTo>
                    <a:pt x="15" y="204"/>
                  </a:lnTo>
                  <a:lnTo>
                    <a:pt x="15" y="213"/>
                  </a:lnTo>
                  <a:lnTo>
                    <a:pt x="16" y="219"/>
                  </a:lnTo>
                  <a:lnTo>
                    <a:pt x="16" y="226"/>
                  </a:lnTo>
                  <a:lnTo>
                    <a:pt x="16" y="232"/>
                  </a:lnTo>
                  <a:lnTo>
                    <a:pt x="16" y="239"/>
                  </a:lnTo>
                  <a:lnTo>
                    <a:pt x="16" y="244"/>
                  </a:lnTo>
                  <a:lnTo>
                    <a:pt x="16" y="251"/>
                  </a:lnTo>
                  <a:lnTo>
                    <a:pt x="15" y="257"/>
                  </a:lnTo>
                  <a:lnTo>
                    <a:pt x="15" y="264"/>
                  </a:lnTo>
                  <a:lnTo>
                    <a:pt x="15" y="270"/>
                  </a:lnTo>
                  <a:lnTo>
                    <a:pt x="14" y="277"/>
                  </a:lnTo>
                  <a:lnTo>
                    <a:pt x="13" y="283"/>
                  </a:lnTo>
                  <a:lnTo>
                    <a:pt x="12" y="289"/>
                  </a:lnTo>
                  <a:lnTo>
                    <a:pt x="11" y="294"/>
                  </a:lnTo>
                  <a:lnTo>
                    <a:pt x="9" y="299"/>
                  </a:lnTo>
                  <a:lnTo>
                    <a:pt x="9" y="304"/>
                  </a:lnTo>
                  <a:lnTo>
                    <a:pt x="7" y="309"/>
                  </a:lnTo>
                  <a:lnTo>
                    <a:pt x="6" y="313"/>
                  </a:lnTo>
                  <a:lnTo>
                    <a:pt x="5" y="316"/>
                  </a:lnTo>
                  <a:lnTo>
                    <a:pt x="4" y="317"/>
                  </a:lnTo>
                  <a:lnTo>
                    <a:pt x="4" y="319"/>
                  </a:lnTo>
                  <a:lnTo>
                    <a:pt x="3" y="319"/>
                  </a:lnTo>
                  <a:lnTo>
                    <a:pt x="2" y="320"/>
                  </a:lnTo>
                  <a:lnTo>
                    <a:pt x="1" y="320"/>
                  </a:lnTo>
                  <a:lnTo>
                    <a:pt x="1" y="319"/>
                  </a:lnTo>
                  <a:lnTo>
                    <a:pt x="1" y="318"/>
                  </a:lnTo>
                  <a:lnTo>
                    <a:pt x="0" y="316"/>
                  </a:lnTo>
                  <a:lnTo>
                    <a:pt x="0" y="315"/>
                  </a:lnTo>
                  <a:lnTo>
                    <a:pt x="0" y="313"/>
                  </a:lnTo>
                  <a:lnTo>
                    <a:pt x="0" y="310"/>
                  </a:lnTo>
                  <a:lnTo>
                    <a:pt x="1" y="308"/>
                  </a:lnTo>
                  <a:lnTo>
                    <a:pt x="1" y="305"/>
                  </a:lnTo>
                  <a:lnTo>
                    <a:pt x="1" y="302"/>
                  </a:lnTo>
                  <a:lnTo>
                    <a:pt x="3" y="297"/>
                  </a:lnTo>
                  <a:lnTo>
                    <a:pt x="4" y="293"/>
                  </a:lnTo>
                  <a:lnTo>
                    <a:pt x="5" y="288"/>
                  </a:lnTo>
                  <a:lnTo>
                    <a:pt x="7" y="284"/>
                  </a:lnTo>
                  <a:lnTo>
                    <a:pt x="7" y="279"/>
                  </a:lnTo>
                  <a:lnTo>
                    <a:pt x="7" y="274"/>
                  </a:lnTo>
                  <a:lnTo>
                    <a:pt x="8" y="269"/>
                  </a:lnTo>
                  <a:lnTo>
                    <a:pt x="9" y="264"/>
                  </a:lnTo>
                  <a:lnTo>
                    <a:pt x="9" y="259"/>
                  </a:lnTo>
                  <a:lnTo>
                    <a:pt x="9" y="254"/>
                  </a:lnTo>
                  <a:lnTo>
                    <a:pt x="9" y="249"/>
                  </a:lnTo>
                  <a:lnTo>
                    <a:pt x="9" y="244"/>
                  </a:lnTo>
                  <a:lnTo>
                    <a:pt x="9" y="240"/>
                  </a:lnTo>
                  <a:lnTo>
                    <a:pt x="8" y="234"/>
                  </a:lnTo>
                  <a:lnTo>
                    <a:pt x="8" y="228"/>
                  </a:lnTo>
                  <a:lnTo>
                    <a:pt x="8" y="222"/>
                  </a:lnTo>
                  <a:lnTo>
                    <a:pt x="7" y="217"/>
                  </a:lnTo>
                  <a:lnTo>
                    <a:pt x="7" y="209"/>
                  </a:lnTo>
                  <a:lnTo>
                    <a:pt x="7" y="198"/>
                  </a:lnTo>
                  <a:lnTo>
                    <a:pt x="6" y="187"/>
                  </a:lnTo>
                  <a:lnTo>
                    <a:pt x="4" y="172"/>
                  </a:lnTo>
                  <a:lnTo>
                    <a:pt x="4" y="157"/>
                  </a:lnTo>
                  <a:lnTo>
                    <a:pt x="3" y="141"/>
                  </a:lnTo>
                  <a:lnTo>
                    <a:pt x="2" y="125"/>
                  </a:lnTo>
                  <a:lnTo>
                    <a:pt x="1" y="108"/>
                  </a:lnTo>
                  <a:lnTo>
                    <a:pt x="1" y="92"/>
                  </a:lnTo>
                  <a:lnTo>
                    <a:pt x="0" y="76"/>
                  </a:lnTo>
                  <a:lnTo>
                    <a:pt x="0" y="61"/>
                  </a:lnTo>
                  <a:lnTo>
                    <a:pt x="1" y="47"/>
                  </a:lnTo>
                  <a:lnTo>
                    <a:pt x="1" y="34"/>
                  </a:lnTo>
                  <a:lnTo>
                    <a:pt x="2" y="24"/>
                  </a:lnTo>
                  <a:lnTo>
                    <a:pt x="4" y="16"/>
                  </a:lnTo>
                  <a:lnTo>
                    <a:pt x="4" y="13"/>
                  </a:lnTo>
                  <a:lnTo>
                    <a:pt x="5" y="11"/>
                  </a:lnTo>
                  <a:lnTo>
                    <a:pt x="7" y="9"/>
                  </a:lnTo>
                  <a:lnTo>
                    <a:pt x="7" y="6"/>
                  </a:lnTo>
                  <a:lnTo>
                    <a:pt x="9" y="4"/>
                  </a:lnTo>
                  <a:lnTo>
                    <a:pt x="9" y="3"/>
                  </a:lnTo>
                  <a:lnTo>
                    <a:pt x="11" y="1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5" y="3"/>
                  </a:lnTo>
                  <a:lnTo>
                    <a:pt x="15" y="6"/>
                  </a:lnTo>
                  <a:lnTo>
                    <a:pt x="15" y="9"/>
                  </a:lnTo>
                  <a:lnTo>
                    <a:pt x="14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4" name="Freeform 69"/>
            <p:cNvSpPr>
              <a:spLocks/>
            </p:cNvSpPr>
            <p:nvPr/>
          </p:nvSpPr>
          <p:spPr bwMode="auto">
            <a:xfrm>
              <a:off x="3497" y="1960"/>
              <a:ext cx="97" cy="161"/>
            </a:xfrm>
            <a:custGeom>
              <a:avLst/>
              <a:gdLst>
                <a:gd name="T0" fmla="*/ 79 w 97"/>
                <a:gd name="T1" fmla="*/ 20 h 161"/>
                <a:gd name="T2" fmla="*/ 73 w 97"/>
                <a:gd name="T3" fmla="*/ 35 h 161"/>
                <a:gd name="T4" fmla="*/ 66 w 97"/>
                <a:gd name="T5" fmla="*/ 52 h 161"/>
                <a:gd name="T6" fmla="*/ 56 w 97"/>
                <a:gd name="T7" fmla="*/ 70 h 161"/>
                <a:gd name="T8" fmla="*/ 46 w 97"/>
                <a:gd name="T9" fmla="*/ 90 h 161"/>
                <a:gd name="T10" fmla="*/ 35 w 97"/>
                <a:gd name="T11" fmla="*/ 108 h 161"/>
                <a:gd name="T12" fmla="*/ 24 w 97"/>
                <a:gd name="T13" fmla="*/ 124 h 161"/>
                <a:gd name="T14" fmla="*/ 16 w 97"/>
                <a:gd name="T15" fmla="*/ 137 h 161"/>
                <a:gd name="T16" fmla="*/ 8 w 97"/>
                <a:gd name="T17" fmla="*/ 145 h 161"/>
                <a:gd name="T18" fmla="*/ 4 w 97"/>
                <a:gd name="T19" fmla="*/ 151 h 161"/>
                <a:gd name="T20" fmla="*/ 1 w 97"/>
                <a:gd name="T21" fmla="*/ 155 h 161"/>
                <a:gd name="T22" fmla="*/ 0 w 97"/>
                <a:gd name="T23" fmla="*/ 158 h 161"/>
                <a:gd name="T24" fmla="*/ 1 w 97"/>
                <a:gd name="T25" fmla="*/ 160 h 161"/>
                <a:gd name="T26" fmla="*/ 3 w 97"/>
                <a:gd name="T27" fmla="*/ 159 h 161"/>
                <a:gd name="T28" fmla="*/ 7 w 97"/>
                <a:gd name="T29" fmla="*/ 157 h 161"/>
                <a:gd name="T30" fmla="*/ 11 w 97"/>
                <a:gd name="T31" fmla="*/ 154 h 161"/>
                <a:gd name="T32" fmla="*/ 18 w 97"/>
                <a:gd name="T33" fmla="*/ 148 h 161"/>
                <a:gd name="T34" fmla="*/ 27 w 97"/>
                <a:gd name="T35" fmla="*/ 136 h 161"/>
                <a:gd name="T36" fmla="*/ 40 w 97"/>
                <a:gd name="T37" fmla="*/ 118 h 161"/>
                <a:gd name="T38" fmla="*/ 53 w 97"/>
                <a:gd name="T39" fmla="*/ 97 h 161"/>
                <a:gd name="T40" fmla="*/ 65 w 97"/>
                <a:gd name="T41" fmla="*/ 75 h 161"/>
                <a:gd name="T42" fmla="*/ 76 w 97"/>
                <a:gd name="T43" fmla="*/ 54 h 161"/>
                <a:gd name="T44" fmla="*/ 86 w 97"/>
                <a:gd name="T45" fmla="*/ 36 h 161"/>
                <a:gd name="T46" fmla="*/ 92 w 97"/>
                <a:gd name="T47" fmla="*/ 24 h 161"/>
                <a:gd name="T48" fmla="*/ 95 w 97"/>
                <a:gd name="T49" fmla="*/ 16 h 161"/>
                <a:gd name="T50" fmla="*/ 96 w 97"/>
                <a:gd name="T51" fmla="*/ 10 h 161"/>
                <a:gd name="T52" fmla="*/ 96 w 97"/>
                <a:gd name="T53" fmla="*/ 5 h 161"/>
                <a:gd name="T54" fmla="*/ 94 w 97"/>
                <a:gd name="T55" fmla="*/ 2 h 161"/>
                <a:gd name="T56" fmla="*/ 92 w 97"/>
                <a:gd name="T57" fmla="*/ 0 h 161"/>
                <a:gd name="T58" fmla="*/ 88 w 97"/>
                <a:gd name="T59" fmla="*/ 1 h 161"/>
                <a:gd name="T60" fmla="*/ 86 w 97"/>
                <a:gd name="T61" fmla="*/ 5 h 161"/>
                <a:gd name="T62" fmla="*/ 83 w 97"/>
                <a:gd name="T63" fmla="*/ 11 h 16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"/>
                <a:gd name="T97" fmla="*/ 0 h 161"/>
                <a:gd name="T98" fmla="*/ 97 w 97"/>
                <a:gd name="T99" fmla="*/ 161 h 16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" h="161">
                  <a:moveTo>
                    <a:pt x="81" y="14"/>
                  </a:moveTo>
                  <a:lnTo>
                    <a:pt x="79" y="20"/>
                  </a:lnTo>
                  <a:lnTo>
                    <a:pt x="76" y="27"/>
                  </a:lnTo>
                  <a:lnTo>
                    <a:pt x="73" y="35"/>
                  </a:lnTo>
                  <a:lnTo>
                    <a:pt x="70" y="42"/>
                  </a:lnTo>
                  <a:lnTo>
                    <a:pt x="66" y="52"/>
                  </a:lnTo>
                  <a:lnTo>
                    <a:pt x="61" y="61"/>
                  </a:lnTo>
                  <a:lnTo>
                    <a:pt x="56" y="70"/>
                  </a:lnTo>
                  <a:lnTo>
                    <a:pt x="51" y="80"/>
                  </a:lnTo>
                  <a:lnTo>
                    <a:pt x="46" y="90"/>
                  </a:lnTo>
                  <a:lnTo>
                    <a:pt x="40" y="99"/>
                  </a:lnTo>
                  <a:lnTo>
                    <a:pt x="35" y="108"/>
                  </a:lnTo>
                  <a:lnTo>
                    <a:pt x="30" y="117"/>
                  </a:lnTo>
                  <a:lnTo>
                    <a:pt x="24" y="124"/>
                  </a:lnTo>
                  <a:lnTo>
                    <a:pt x="20" y="131"/>
                  </a:lnTo>
                  <a:lnTo>
                    <a:pt x="16" y="137"/>
                  </a:lnTo>
                  <a:lnTo>
                    <a:pt x="11" y="141"/>
                  </a:lnTo>
                  <a:lnTo>
                    <a:pt x="8" y="145"/>
                  </a:lnTo>
                  <a:lnTo>
                    <a:pt x="6" y="148"/>
                  </a:lnTo>
                  <a:lnTo>
                    <a:pt x="4" y="151"/>
                  </a:lnTo>
                  <a:lnTo>
                    <a:pt x="2" y="153"/>
                  </a:lnTo>
                  <a:lnTo>
                    <a:pt x="1" y="155"/>
                  </a:lnTo>
                  <a:lnTo>
                    <a:pt x="0" y="157"/>
                  </a:lnTo>
                  <a:lnTo>
                    <a:pt x="0" y="158"/>
                  </a:lnTo>
                  <a:lnTo>
                    <a:pt x="0" y="159"/>
                  </a:lnTo>
                  <a:lnTo>
                    <a:pt x="1" y="160"/>
                  </a:lnTo>
                  <a:lnTo>
                    <a:pt x="2" y="160"/>
                  </a:lnTo>
                  <a:lnTo>
                    <a:pt x="3" y="159"/>
                  </a:lnTo>
                  <a:lnTo>
                    <a:pt x="5" y="159"/>
                  </a:lnTo>
                  <a:lnTo>
                    <a:pt x="7" y="157"/>
                  </a:lnTo>
                  <a:lnTo>
                    <a:pt x="8" y="156"/>
                  </a:lnTo>
                  <a:lnTo>
                    <a:pt x="11" y="154"/>
                  </a:lnTo>
                  <a:lnTo>
                    <a:pt x="14" y="151"/>
                  </a:lnTo>
                  <a:lnTo>
                    <a:pt x="18" y="148"/>
                  </a:lnTo>
                  <a:lnTo>
                    <a:pt x="23" y="143"/>
                  </a:lnTo>
                  <a:lnTo>
                    <a:pt x="27" y="136"/>
                  </a:lnTo>
                  <a:lnTo>
                    <a:pt x="33" y="127"/>
                  </a:lnTo>
                  <a:lnTo>
                    <a:pt x="40" y="118"/>
                  </a:lnTo>
                  <a:lnTo>
                    <a:pt x="46" y="108"/>
                  </a:lnTo>
                  <a:lnTo>
                    <a:pt x="53" y="97"/>
                  </a:lnTo>
                  <a:lnTo>
                    <a:pt x="58" y="86"/>
                  </a:lnTo>
                  <a:lnTo>
                    <a:pt x="65" y="75"/>
                  </a:lnTo>
                  <a:lnTo>
                    <a:pt x="71" y="65"/>
                  </a:lnTo>
                  <a:lnTo>
                    <a:pt x="76" y="54"/>
                  </a:lnTo>
                  <a:lnTo>
                    <a:pt x="82" y="44"/>
                  </a:lnTo>
                  <a:lnTo>
                    <a:pt x="86" y="36"/>
                  </a:lnTo>
                  <a:lnTo>
                    <a:pt x="89" y="29"/>
                  </a:lnTo>
                  <a:lnTo>
                    <a:pt x="92" y="24"/>
                  </a:lnTo>
                  <a:lnTo>
                    <a:pt x="94" y="20"/>
                  </a:lnTo>
                  <a:lnTo>
                    <a:pt x="95" y="16"/>
                  </a:lnTo>
                  <a:lnTo>
                    <a:pt x="96" y="13"/>
                  </a:lnTo>
                  <a:lnTo>
                    <a:pt x="96" y="10"/>
                  </a:lnTo>
                  <a:lnTo>
                    <a:pt x="96" y="7"/>
                  </a:lnTo>
                  <a:lnTo>
                    <a:pt x="96" y="5"/>
                  </a:lnTo>
                  <a:lnTo>
                    <a:pt x="95" y="3"/>
                  </a:lnTo>
                  <a:lnTo>
                    <a:pt x="94" y="2"/>
                  </a:lnTo>
                  <a:lnTo>
                    <a:pt x="93" y="1"/>
                  </a:lnTo>
                  <a:lnTo>
                    <a:pt x="92" y="0"/>
                  </a:lnTo>
                  <a:lnTo>
                    <a:pt x="90" y="1"/>
                  </a:lnTo>
                  <a:lnTo>
                    <a:pt x="88" y="1"/>
                  </a:lnTo>
                  <a:lnTo>
                    <a:pt x="88" y="3"/>
                  </a:lnTo>
                  <a:lnTo>
                    <a:pt x="86" y="5"/>
                  </a:lnTo>
                  <a:lnTo>
                    <a:pt x="84" y="8"/>
                  </a:lnTo>
                  <a:lnTo>
                    <a:pt x="83" y="11"/>
                  </a:lnTo>
                  <a:lnTo>
                    <a:pt x="81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5" name="Freeform 70"/>
            <p:cNvSpPr>
              <a:spLocks/>
            </p:cNvSpPr>
            <p:nvPr/>
          </p:nvSpPr>
          <p:spPr bwMode="auto">
            <a:xfrm>
              <a:off x="3536" y="1951"/>
              <a:ext cx="97" cy="162"/>
            </a:xfrm>
            <a:custGeom>
              <a:avLst/>
              <a:gdLst>
                <a:gd name="T0" fmla="*/ 78 w 97"/>
                <a:gd name="T1" fmla="*/ 21 h 162"/>
                <a:gd name="T2" fmla="*/ 72 w 97"/>
                <a:gd name="T3" fmla="*/ 34 h 162"/>
                <a:gd name="T4" fmla="*/ 65 w 97"/>
                <a:gd name="T5" fmla="*/ 51 h 162"/>
                <a:gd name="T6" fmla="*/ 56 w 97"/>
                <a:gd name="T7" fmla="*/ 69 h 162"/>
                <a:gd name="T8" fmla="*/ 45 w 97"/>
                <a:gd name="T9" fmla="*/ 89 h 162"/>
                <a:gd name="T10" fmla="*/ 35 w 97"/>
                <a:gd name="T11" fmla="*/ 107 h 162"/>
                <a:gd name="T12" fmla="*/ 24 w 97"/>
                <a:gd name="T13" fmla="*/ 123 h 162"/>
                <a:gd name="T14" fmla="*/ 15 w 97"/>
                <a:gd name="T15" fmla="*/ 137 h 162"/>
                <a:gd name="T16" fmla="*/ 8 w 97"/>
                <a:gd name="T17" fmla="*/ 146 h 162"/>
                <a:gd name="T18" fmla="*/ 3 w 97"/>
                <a:gd name="T19" fmla="*/ 152 h 162"/>
                <a:gd name="T20" fmla="*/ 0 w 97"/>
                <a:gd name="T21" fmla="*/ 156 h 162"/>
                <a:gd name="T22" fmla="*/ 0 w 97"/>
                <a:gd name="T23" fmla="*/ 159 h 162"/>
                <a:gd name="T24" fmla="*/ 1 w 97"/>
                <a:gd name="T25" fmla="*/ 161 h 162"/>
                <a:gd name="T26" fmla="*/ 3 w 97"/>
                <a:gd name="T27" fmla="*/ 160 h 162"/>
                <a:gd name="T28" fmla="*/ 8 w 97"/>
                <a:gd name="T29" fmla="*/ 158 h 162"/>
                <a:gd name="T30" fmla="*/ 13 w 97"/>
                <a:gd name="T31" fmla="*/ 155 h 162"/>
                <a:gd name="T32" fmla="*/ 19 w 97"/>
                <a:gd name="T33" fmla="*/ 148 h 162"/>
                <a:gd name="T34" fmla="*/ 28 w 97"/>
                <a:gd name="T35" fmla="*/ 136 h 162"/>
                <a:gd name="T36" fmla="*/ 40 w 97"/>
                <a:gd name="T37" fmla="*/ 117 h 162"/>
                <a:gd name="T38" fmla="*/ 52 w 97"/>
                <a:gd name="T39" fmla="*/ 96 h 162"/>
                <a:gd name="T40" fmla="*/ 65 w 97"/>
                <a:gd name="T41" fmla="*/ 73 h 162"/>
                <a:gd name="T42" fmla="*/ 76 w 97"/>
                <a:gd name="T43" fmla="*/ 53 h 162"/>
                <a:gd name="T44" fmla="*/ 86 w 97"/>
                <a:gd name="T45" fmla="*/ 36 h 162"/>
                <a:gd name="T46" fmla="*/ 91 w 97"/>
                <a:gd name="T47" fmla="*/ 24 h 162"/>
                <a:gd name="T48" fmla="*/ 94 w 97"/>
                <a:gd name="T49" fmla="*/ 17 h 162"/>
                <a:gd name="T50" fmla="*/ 96 w 97"/>
                <a:gd name="T51" fmla="*/ 11 h 162"/>
                <a:gd name="T52" fmla="*/ 95 w 97"/>
                <a:gd name="T53" fmla="*/ 5 h 162"/>
                <a:gd name="T54" fmla="*/ 94 w 97"/>
                <a:gd name="T55" fmla="*/ 2 h 162"/>
                <a:gd name="T56" fmla="*/ 92 w 97"/>
                <a:gd name="T57" fmla="*/ 0 h 162"/>
                <a:gd name="T58" fmla="*/ 89 w 97"/>
                <a:gd name="T59" fmla="*/ 1 h 162"/>
                <a:gd name="T60" fmla="*/ 86 w 97"/>
                <a:gd name="T61" fmla="*/ 5 h 162"/>
                <a:gd name="T62" fmla="*/ 82 w 97"/>
                <a:gd name="T63" fmla="*/ 12 h 16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"/>
                <a:gd name="T97" fmla="*/ 0 h 162"/>
                <a:gd name="T98" fmla="*/ 97 w 97"/>
                <a:gd name="T99" fmla="*/ 162 h 16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" h="162">
                  <a:moveTo>
                    <a:pt x="80" y="15"/>
                  </a:moveTo>
                  <a:lnTo>
                    <a:pt x="78" y="21"/>
                  </a:lnTo>
                  <a:lnTo>
                    <a:pt x="76" y="27"/>
                  </a:lnTo>
                  <a:lnTo>
                    <a:pt x="72" y="34"/>
                  </a:lnTo>
                  <a:lnTo>
                    <a:pt x="69" y="42"/>
                  </a:lnTo>
                  <a:lnTo>
                    <a:pt x="65" y="51"/>
                  </a:lnTo>
                  <a:lnTo>
                    <a:pt x="60" y="60"/>
                  </a:lnTo>
                  <a:lnTo>
                    <a:pt x="56" y="69"/>
                  </a:lnTo>
                  <a:lnTo>
                    <a:pt x="50" y="79"/>
                  </a:lnTo>
                  <a:lnTo>
                    <a:pt x="45" y="89"/>
                  </a:lnTo>
                  <a:lnTo>
                    <a:pt x="40" y="98"/>
                  </a:lnTo>
                  <a:lnTo>
                    <a:pt x="35" y="107"/>
                  </a:lnTo>
                  <a:lnTo>
                    <a:pt x="29" y="116"/>
                  </a:lnTo>
                  <a:lnTo>
                    <a:pt x="24" y="123"/>
                  </a:lnTo>
                  <a:lnTo>
                    <a:pt x="19" y="131"/>
                  </a:lnTo>
                  <a:lnTo>
                    <a:pt x="15" y="137"/>
                  </a:lnTo>
                  <a:lnTo>
                    <a:pt x="10" y="142"/>
                  </a:lnTo>
                  <a:lnTo>
                    <a:pt x="8" y="146"/>
                  </a:lnTo>
                  <a:lnTo>
                    <a:pt x="5" y="149"/>
                  </a:lnTo>
                  <a:lnTo>
                    <a:pt x="3" y="152"/>
                  </a:lnTo>
                  <a:lnTo>
                    <a:pt x="2" y="154"/>
                  </a:lnTo>
                  <a:lnTo>
                    <a:pt x="0" y="156"/>
                  </a:lnTo>
                  <a:lnTo>
                    <a:pt x="0" y="158"/>
                  </a:lnTo>
                  <a:lnTo>
                    <a:pt x="0" y="159"/>
                  </a:lnTo>
                  <a:lnTo>
                    <a:pt x="0" y="160"/>
                  </a:lnTo>
                  <a:lnTo>
                    <a:pt x="1" y="161"/>
                  </a:lnTo>
                  <a:lnTo>
                    <a:pt x="2" y="161"/>
                  </a:lnTo>
                  <a:lnTo>
                    <a:pt x="3" y="160"/>
                  </a:lnTo>
                  <a:lnTo>
                    <a:pt x="5" y="159"/>
                  </a:lnTo>
                  <a:lnTo>
                    <a:pt x="8" y="158"/>
                  </a:lnTo>
                  <a:lnTo>
                    <a:pt x="9" y="157"/>
                  </a:lnTo>
                  <a:lnTo>
                    <a:pt x="13" y="155"/>
                  </a:lnTo>
                  <a:lnTo>
                    <a:pt x="16" y="152"/>
                  </a:lnTo>
                  <a:lnTo>
                    <a:pt x="19" y="148"/>
                  </a:lnTo>
                  <a:lnTo>
                    <a:pt x="24" y="143"/>
                  </a:lnTo>
                  <a:lnTo>
                    <a:pt x="28" y="136"/>
                  </a:lnTo>
                  <a:lnTo>
                    <a:pt x="34" y="127"/>
                  </a:lnTo>
                  <a:lnTo>
                    <a:pt x="40" y="117"/>
                  </a:lnTo>
                  <a:lnTo>
                    <a:pt x="46" y="107"/>
                  </a:lnTo>
                  <a:lnTo>
                    <a:pt x="52" y="96"/>
                  </a:lnTo>
                  <a:lnTo>
                    <a:pt x="58" y="85"/>
                  </a:lnTo>
                  <a:lnTo>
                    <a:pt x="65" y="73"/>
                  </a:lnTo>
                  <a:lnTo>
                    <a:pt x="71" y="63"/>
                  </a:lnTo>
                  <a:lnTo>
                    <a:pt x="76" y="53"/>
                  </a:lnTo>
                  <a:lnTo>
                    <a:pt x="81" y="43"/>
                  </a:lnTo>
                  <a:lnTo>
                    <a:pt x="86" y="36"/>
                  </a:lnTo>
                  <a:lnTo>
                    <a:pt x="88" y="29"/>
                  </a:lnTo>
                  <a:lnTo>
                    <a:pt x="91" y="24"/>
                  </a:lnTo>
                  <a:lnTo>
                    <a:pt x="93" y="21"/>
                  </a:lnTo>
                  <a:lnTo>
                    <a:pt x="94" y="17"/>
                  </a:lnTo>
                  <a:lnTo>
                    <a:pt x="95" y="13"/>
                  </a:lnTo>
                  <a:lnTo>
                    <a:pt x="96" y="11"/>
                  </a:lnTo>
                  <a:lnTo>
                    <a:pt x="96" y="8"/>
                  </a:lnTo>
                  <a:lnTo>
                    <a:pt x="95" y="5"/>
                  </a:lnTo>
                  <a:lnTo>
                    <a:pt x="95" y="3"/>
                  </a:lnTo>
                  <a:lnTo>
                    <a:pt x="94" y="2"/>
                  </a:lnTo>
                  <a:lnTo>
                    <a:pt x="93" y="0"/>
                  </a:lnTo>
                  <a:lnTo>
                    <a:pt x="92" y="0"/>
                  </a:lnTo>
                  <a:lnTo>
                    <a:pt x="90" y="0"/>
                  </a:lnTo>
                  <a:lnTo>
                    <a:pt x="89" y="1"/>
                  </a:lnTo>
                  <a:lnTo>
                    <a:pt x="88" y="3"/>
                  </a:lnTo>
                  <a:lnTo>
                    <a:pt x="86" y="5"/>
                  </a:lnTo>
                  <a:lnTo>
                    <a:pt x="84" y="8"/>
                  </a:lnTo>
                  <a:lnTo>
                    <a:pt x="82" y="12"/>
                  </a:lnTo>
                  <a:lnTo>
                    <a:pt x="80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6" name="Freeform 71"/>
            <p:cNvSpPr>
              <a:spLocks/>
            </p:cNvSpPr>
            <p:nvPr/>
          </p:nvSpPr>
          <p:spPr bwMode="auto">
            <a:xfrm>
              <a:off x="3576" y="1948"/>
              <a:ext cx="95" cy="162"/>
            </a:xfrm>
            <a:custGeom>
              <a:avLst/>
              <a:gdLst>
                <a:gd name="T0" fmla="*/ 79 w 95"/>
                <a:gd name="T1" fmla="*/ 21 h 162"/>
                <a:gd name="T2" fmla="*/ 72 w 95"/>
                <a:gd name="T3" fmla="*/ 35 h 162"/>
                <a:gd name="T4" fmla="*/ 64 w 95"/>
                <a:gd name="T5" fmla="*/ 51 h 162"/>
                <a:gd name="T6" fmla="*/ 55 w 95"/>
                <a:gd name="T7" fmla="*/ 69 h 162"/>
                <a:gd name="T8" fmla="*/ 44 w 95"/>
                <a:gd name="T9" fmla="*/ 89 h 162"/>
                <a:gd name="T10" fmla="*/ 34 w 95"/>
                <a:gd name="T11" fmla="*/ 107 h 162"/>
                <a:gd name="T12" fmla="*/ 24 w 95"/>
                <a:gd name="T13" fmla="*/ 124 h 162"/>
                <a:gd name="T14" fmla="*/ 15 w 95"/>
                <a:gd name="T15" fmla="*/ 137 h 162"/>
                <a:gd name="T16" fmla="*/ 8 w 95"/>
                <a:gd name="T17" fmla="*/ 146 h 162"/>
                <a:gd name="T18" fmla="*/ 4 w 95"/>
                <a:gd name="T19" fmla="*/ 152 h 162"/>
                <a:gd name="T20" fmla="*/ 1 w 95"/>
                <a:gd name="T21" fmla="*/ 157 h 162"/>
                <a:gd name="T22" fmla="*/ 0 w 95"/>
                <a:gd name="T23" fmla="*/ 160 h 162"/>
                <a:gd name="T24" fmla="*/ 1 w 95"/>
                <a:gd name="T25" fmla="*/ 161 h 162"/>
                <a:gd name="T26" fmla="*/ 3 w 95"/>
                <a:gd name="T27" fmla="*/ 160 h 162"/>
                <a:gd name="T28" fmla="*/ 7 w 95"/>
                <a:gd name="T29" fmla="*/ 158 h 162"/>
                <a:gd name="T30" fmla="*/ 11 w 95"/>
                <a:gd name="T31" fmla="*/ 155 h 162"/>
                <a:gd name="T32" fmla="*/ 18 w 95"/>
                <a:gd name="T33" fmla="*/ 148 h 162"/>
                <a:gd name="T34" fmla="*/ 27 w 95"/>
                <a:gd name="T35" fmla="*/ 136 h 162"/>
                <a:gd name="T36" fmla="*/ 39 w 95"/>
                <a:gd name="T37" fmla="*/ 118 h 162"/>
                <a:gd name="T38" fmla="*/ 51 w 95"/>
                <a:gd name="T39" fmla="*/ 97 h 162"/>
                <a:gd name="T40" fmla="*/ 64 w 95"/>
                <a:gd name="T41" fmla="*/ 75 h 162"/>
                <a:gd name="T42" fmla="*/ 75 w 95"/>
                <a:gd name="T43" fmla="*/ 54 h 162"/>
                <a:gd name="T44" fmla="*/ 85 w 95"/>
                <a:gd name="T45" fmla="*/ 37 h 162"/>
                <a:gd name="T46" fmla="*/ 90 w 95"/>
                <a:gd name="T47" fmla="*/ 25 h 162"/>
                <a:gd name="T48" fmla="*/ 92 w 95"/>
                <a:gd name="T49" fmla="*/ 17 h 162"/>
                <a:gd name="T50" fmla="*/ 94 w 95"/>
                <a:gd name="T51" fmla="*/ 11 h 162"/>
                <a:gd name="T52" fmla="*/ 94 w 95"/>
                <a:gd name="T53" fmla="*/ 6 h 162"/>
                <a:gd name="T54" fmla="*/ 93 w 95"/>
                <a:gd name="T55" fmla="*/ 2 h 162"/>
                <a:gd name="T56" fmla="*/ 91 w 95"/>
                <a:gd name="T57" fmla="*/ 0 h 162"/>
                <a:gd name="T58" fmla="*/ 88 w 95"/>
                <a:gd name="T59" fmla="*/ 1 h 162"/>
                <a:gd name="T60" fmla="*/ 86 w 95"/>
                <a:gd name="T61" fmla="*/ 5 h 162"/>
                <a:gd name="T62" fmla="*/ 83 w 95"/>
                <a:gd name="T63" fmla="*/ 12 h 16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5"/>
                <a:gd name="T97" fmla="*/ 0 h 162"/>
                <a:gd name="T98" fmla="*/ 95 w 95"/>
                <a:gd name="T99" fmla="*/ 162 h 16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5" h="162">
                  <a:moveTo>
                    <a:pt x="81" y="15"/>
                  </a:moveTo>
                  <a:lnTo>
                    <a:pt x="79" y="21"/>
                  </a:lnTo>
                  <a:lnTo>
                    <a:pt x="76" y="27"/>
                  </a:lnTo>
                  <a:lnTo>
                    <a:pt x="72" y="35"/>
                  </a:lnTo>
                  <a:lnTo>
                    <a:pt x="69" y="42"/>
                  </a:lnTo>
                  <a:lnTo>
                    <a:pt x="64" y="51"/>
                  </a:lnTo>
                  <a:lnTo>
                    <a:pt x="59" y="60"/>
                  </a:lnTo>
                  <a:lnTo>
                    <a:pt x="55" y="69"/>
                  </a:lnTo>
                  <a:lnTo>
                    <a:pt x="49" y="79"/>
                  </a:lnTo>
                  <a:lnTo>
                    <a:pt x="44" y="89"/>
                  </a:lnTo>
                  <a:lnTo>
                    <a:pt x="39" y="98"/>
                  </a:lnTo>
                  <a:lnTo>
                    <a:pt x="34" y="107"/>
                  </a:lnTo>
                  <a:lnTo>
                    <a:pt x="28" y="116"/>
                  </a:lnTo>
                  <a:lnTo>
                    <a:pt x="24" y="124"/>
                  </a:lnTo>
                  <a:lnTo>
                    <a:pt x="20" y="131"/>
                  </a:lnTo>
                  <a:lnTo>
                    <a:pt x="15" y="137"/>
                  </a:lnTo>
                  <a:lnTo>
                    <a:pt x="11" y="143"/>
                  </a:lnTo>
                  <a:lnTo>
                    <a:pt x="8" y="146"/>
                  </a:lnTo>
                  <a:lnTo>
                    <a:pt x="6" y="149"/>
                  </a:lnTo>
                  <a:lnTo>
                    <a:pt x="4" y="152"/>
                  </a:lnTo>
                  <a:lnTo>
                    <a:pt x="2" y="154"/>
                  </a:lnTo>
                  <a:lnTo>
                    <a:pt x="1" y="157"/>
                  </a:lnTo>
                  <a:lnTo>
                    <a:pt x="1" y="158"/>
                  </a:lnTo>
                  <a:lnTo>
                    <a:pt x="0" y="160"/>
                  </a:lnTo>
                  <a:lnTo>
                    <a:pt x="1" y="160"/>
                  </a:lnTo>
                  <a:lnTo>
                    <a:pt x="1" y="161"/>
                  </a:lnTo>
                  <a:lnTo>
                    <a:pt x="2" y="161"/>
                  </a:lnTo>
                  <a:lnTo>
                    <a:pt x="3" y="160"/>
                  </a:lnTo>
                  <a:lnTo>
                    <a:pt x="5" y="160"/>
                  </a:lnTo>
                  <a:lnTo>
                    <a:pt x="7" y="158"/>
                  </a:lnTo>
                  <a:lnTo>
                    <a:pt x="9" y="157"/>
                  </a:lnTo>
                  <a:lnTo>
                    <a:pt x="11" y="155"/>
                  </a:lnTo>
                  <a:lnTo>
                    <a:pt x="14" y="152"/>
                  </a:lnTo>
                  <a:lnTo>
                    <a:pt x="18" y="148"/>
                  </a:lnTo>
                  <a:lnTo>
                    <a:pt x="22" y="143"/>
                  </a:lnTo>
                  <a:lnTo>
                    <a:pt x="27" y="136"/>
                  </a:lnTo>
                  <a:lnTo>
                    <a:pt x="32" y="127"/>
                  </a:lnTo>
                  <a:lnTo>
                    <a:pt x="39" y="118"/>
                  </a:lnTo>
                  <a:lnTo>
                    <a:pt x="45" y="108"/>
                  </a:lnTo>
                  <a:lnTo>
                    <a:pt x="51" y="97"/>
                  </a:lnTo>
                  <a:lnTo>
                    <a:pt x="57" y="86"/>
                  </a:lnTo>
                  <a:lnTo>
                    <a:pt x="64" y="75"/>
                  </a:lnTo>
                  <a:lnTo>
                    <a:pt x="70" y="65"/>
                  </a:lnTo>
                  <a:lnTo>
                    <a:pt x="75" y="54"/>
                  </a:lnTo>
                  <a:lnTo>
                    <a:pt x="80" y="45"/>
                  </a:lnTo>
                  <a:lnTo>
                    <a:pt x="85" y="37"/>
                  </a:lnTo>
                  <a:lnTo>
                    <a:pt x="87" y="30"/>
                  </a:lnTo>
                  <a:lnTo>
                    <a:pt x="90" y="25"/>
                  </a:lnTo>
                  <a:lnTo>
                    <a:pt x="91" y="21"/>
                  </a:lnTo>
                  <a:lnTo>
                    <a:pt x="92" y="17"/>
                  </a:lnTo>
                  <a:lnTo>
                    <a:pt x="93" y="13"/>
                  </a:lnTo>
                  <a:lnTo>
                    <a:pt x="94" y="11"/>
                  </a:lnTo>
                  <a:lnTo>
                    <a:pt x="94" y="8"/>
                  </a:lnTo>
                  <a:lnTo>
                    <a:pt x="94" y="6"/>
                  </a:lnTo>
                  <a:lnTo>
                    <a:pt x="93" y="3"/>
                  </a:lnTo>
                  <a:lnTo>
                    <a:pt x="93" y="2"/>
                  </a:lnTo>
                  <a:lnTo>
                    <a:pt x="92" y="1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8" y="1"/>
                  </a:lnTo>
                  <a:lnTo>
                    <a:pt x="86" y="3"/>
                  </a:lnTo>
                  <a:lnTo>
                    <a:pt x="86" y="5"/>
                  </a:lnTo>
                  <a:lnTo>
                    <a:pt x="84" y="8"/>
                  </a:lnTo>
                  <a:lnTo>
                    <a:pt x="83" y="12"/>
                  </a:lnTo>
                  <a:lnTo>
                    <a:pt x="81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7" name="Freeform 72"/>
            <p:cNvSpPr>
              <a:spLocks/>
            </p:cNvSpPr>
            <p:nvPr/>
          </p:nvSpPr>
          <p:spPr bwMode="auto">
            <a:xfrm>
              <a:off x="3621" y="1975"/>
              <a:ext cx="64" cy="96"/>
            </a:xfrm>
            <a:custGeom>
              <a:avLst/>
              <a:gdLst>
                <a:gd name="T0" fmla="*/ 55 w 64"/>
                <a:gd name="T1" fmla="*/ 8 h 96"/>
                <a:gd name="T2" fmla="*/ 54 w 64"/>
                <a:gd name="T3" fmla="*/ 11 h 96"/>
                <a:gd name="T4" fmla="*/ 53 w 64"/>
                <a:gd name="T5" fmla="*/ 14 h 96"/>
                <a:gd name="T6" fmla="*/ 51 w 64"/>
                <a:gd name="T7" fmla="*/ 19 h 96"/>
                <a:gd name="T8" fmla="*/ 48 w 64"/>
                <a:gd name="T9" fmla="*/ 24 h 96"/>
                <a:gd name="T10" fmla="*/ 46 w 64"/>
                <a:gd name="T11" fmla="*/ 28 h 96"/>
                <a:gd name="T12" fmla="*/ 43 w 64"/>
                <a:gd name="T13" fmla="*/ 34 h 96"/>
                <a:gd name="T14" fmla="*/ 40 w 64"/>
                <a:gd name="T15" fmla="*/ 40 h 96"/>
                <a:gd name="T16" fmla="*/ 37 w 64"/>
                <a:gd name="T17" fmla="*/ 45 h 96"/>
                <a:gd name="T18" fmla="*/ 33 w 64"/>
                <a:gd name="T19" fmla="*/ 51 h 96"/>
                <a:gd name="T20" fmla="*/ 29 w 64"/>
                <a:gd name="T21" fmla="*/ 56 h 96"/>
                <a:gd name="T22" fmla="*/ 26 w 64"/>
                <a:gd name="T23" fmla="*/ 61 h 96"/>
                <a:gd name="T24" fmla="*/ 22 w 64"/>
                <a:gd name="T25" fmla="*/ 66 h 96"/>
                <a:gd name="T26" fmla="*/ 18 w 64"/>
                <a:gd name="T27" fmla="*/ 71 h 96"/>
                <a:gd name="T28" fmla="*/ 16 w 64"/>
                <a:gd name="T29" fmla="*/ 74 h 96"/>
                <a:gd name="T30" fmla="*/ 13 w 64"/>
                <a:gd name="T31" fmla="*/ 78 h 96"/>
                <a:gd name="T32" fmla="*/ 10 w 64"/>
                <a:gd name="T33" fmla="*/ 80 h 96"/>
                <a:gd name="T34" fmla="*/ 8 w 64"/>
                <a:gd name="T35" fmla="*/ 82 h 96"/>
                <a:gd name="T36" fmla="*/ 6 w 64"/>
                <a:gd name="T37" fmla="*/ 83 h 96"/>
                <a:gd name="T38" fmla="*/ 5 w 64"/>
                <a:gd name="T39" fmla="*/ 85 h 96"/>
                <a:gd name="T40" fmla="*/ 3 w 64"/>
                <a:gd name="T41" fmla="*/ 87 h 96"/>
                <a:gd name="T42" fmla="*/ 2 w 64"/>
                <a:gd name="T43" fmla="*/ 88 h 96"/>
                <a:gd name="T44" fmla="*/ 1 w 64"/>
                <a:gd name="T45" fmla="*/ 89 h 96"/>
                <a:gd name="T46" fmla="*/ 1 w 64"/>
                <a:gd name="T47" fmla="*/ 91 h 96"/>
                <a:gd name="T48" fmla="*/ 0 w 64"/>
                <a:gd name="T49" fmla="*/ 92 h 96"/>
                <a:gd name="T50" fmla="*/ 0 w 64"/>
                <a:gd name="T51" fmla="*/ 93 h 96"/>
                <a:gd name="T52" fmla="*/ 0 w 64"/>
                <a:gd name="T53" fmla="*/ 94 h 96"/>
                <a:gd name="T54" fmla="*/ 1 w 64"/>
                <a:gd name="T55" fmla="*/ 95 h 96"/>
                <a:gd name="T56" fmla="*/ 2 w 64"/>
                <a:gd name="T57" fmla="*/ 95 h 96"/>
                <a:gd name="T58" fmla="*/ 3 w 64"/>
                <a:gd name="T59" fmla="*/ 95 h 96"/>
                <a:gd name="T60" fmla="*/ 4 w 64"/>
                <a:gd name="T61" fmla="*/ 94 h 96"/>
                <a:gd name="T62" fmla="*/ 5 w 64"/>
                <a:gd name="T63" fmla="*/ 93 h 96"/>
                <a:gd name="T64" fmla="*/ 7 w 64"/>
                <a:gd name="T65" fmla="*/ 91 h 96"/>
                <a:gd name="T66" fmla="*/ 9 w 64"/>
                <a:gd name="T67" fmla="*/ 88 h 96"/>
                <a:gd name="T68" fmla="*/ 13 w 64"/>
                <a:gd name="T69" fmla="*/ 86 h 96"/>
                <a:gd name="T70" fmla="*/ 16 w 64"/>
                <a:gd name="T71" fmla="*/ 81 h 96"/>
                <a:gd name="T72" fmla="*/ 21 w 64"/>
                <a:gd name="T73" fmla="*/ 76 h 96"/>
                <a:gd name="T74" fmla="*/ 26 w 64"/>
                <a:gd name="T75" fmla="*/ 71 h 96"/>
                <a:gd name="T76" fmla="*/ 30 w 64"/>
                <a:gd name="T77" fmla="*/ 65 h 96"/>
                <a:gd name="T78" fmla="*/ 35 w 64"/>
                <a:gd name="T79" fmla="*/ 59 h 96"/>
                <a:gd name="T80" fmla="*/ 39 w 64"/>
                <a:gd name="T81" fmla="*/ 53 h 96"/>
                <a:gd name="T82" fmla="*/ 44 w 64"/>
                <a:gd name="T83" fmla="*/ 47 h 96"/>
                <a:gd name="T84" fmla="*/ 48 w 64"/>
                <a:gd name="T85" fmla="*/ 40 h 96"/>
                <a:gd name="T86" fmla="*/ 53 w 64"/>
                <a:gd name="T87" fmla="*/ 35 h 96"/>
                <a:gd name="T88" fmla="*/ 56 w 64"/>
                <a:gd name="T89" fmla="*/ 29 h 96"/>
                <a:gd name="T90" fmla="*/ 59 w 64"/>
                <a:gd name="T91" fmla="*/ 24 h 96"/>
                <a:gd name="T92" fmla="*/ 61 w 64"/>
                <a:gd name="T93" fmla="*/ 20 h 96"/>
                <a:gd name="T94" fmla="*/ 62 w 64"/>
                <a:gd name="T95" fmla="*/ 16 h 96"/>
                <a:gd name="T96" fmla="*/ 63 w 64"/>
                <a:gd name="T97" fmla="*/ 12 h 96"/>
                <a:gd name="T98" fmla="*/ 63 w 64"/>
                <a:gd name="T99" fmla="*/ 9 h 96"/>
                <a:gd name="T100" fmla="*/ 63 w 64"/>
                <a:gd name="T101" fmla="*/ 8 h 96"/>
                <a:gd name="T102" fmla="*/ 63 w 64"/>
                <a:gd name="T103" fmla="*/ 6 h 96"/>
                <a:gd name="T104" fmla="*/ 62 w 64"/>
                <a:gd name="T105" fmla="*/ 4 h 96"/>
                <a:gd name="T106" fmla="*/ 62 w 64"/>
                <a:gd name="T107" fmla="*/ 2 h 96"/>
                <a:gd name="T108" fmla="*/ 61 w 64"/>
                <a:gd name="T109" fmla="*/ 1 h 96"/>
                <a:gd name="T110" fmla="*/ 60 w 64"/>
                <a:gd name="T111" fmla="*/ 0 h 96"/>
                <a:gd name="T112" fmla="*/ 59 w 64"/>
                <a:gd name="T113" fmla="*/ 0 h 96"/>
                <a:gd name="T114" fmla="*/ 58 w 64"/>
                <a:gd name="T115" fmla="*/ 1 h 96"/>
                <a:gd name="T116" fmla="*/ 58 w 64"/>
                <a:gd name="T117" fmla="*/ 1 h 96"/>
                <a:gd name="T118" fmla="*/ 57 w 64"/>
                <a:gd name="T119" fmla="*/ 3 h 96"/>
                <a:gd name="T120" fmla="*/ 56 w 64"/>
                <a:gd name="T121" fmla="*/ 4 h 96"/>
                <a:gd name="T122" fmla="*/ 56 w 64"/>
                <a:gd name="T123" fmla="*/ 6 h 96"/>
                <a:gd name="T124" fmla="*/ 55 w 64"/>
                <a:gd name="T125" fmla="*/ 8 h 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64"/>
                <a:gd name="T190" fmla="*/ 0 h 96"/>
                <a:gd name="T191" fmla="*/ 64 w 64"/>
                <a:gd name="T192" fmla="*/ 96 h 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64" h="96">
                  <a:moveTo>
                    <a:pt x="55" y="8"/>
                  </a:moveTo>
                  <a:lnTo>
                    <a:pt x="54" y="11"/>
                  </a:lnTo>
                  <a:lnTo>
                    <a:pt x="53" y="14"/>
                  </a:lnTo>
                  <a:lnTo>
                    <a:pt x="51" y="19"/>
                  </a:lnTo>
                  <a:lnTo>
                    <a:pt x="48" y="24"/>
                  </a:lnTo>
                  <a:lnTo>
                    <a:pt x="46" y="28"/>
                  </a:lnTo>
                  <a:lnTo>
                    <a:pt x="43" y="34"/>
                  </a:lnTo>
                  <a:lnTo>
                    <a:pt x="40" y="40"/>
                  </a:lnTo>
                  <a:lnTo>
                    <a:pt x="37" y="45"/>
                  </a:lnTo>
                  <a:lnTo>
                    <a:pt x="33" y="51"/>
                  </a:lnTo>
                  <a:lnTo>
                    <a:pt x="29" y="56"/>
                  </a:lnTo>
                  <a:lnTo>
                    <a:pt x="26" y="61"/>
                  </a:lnTo>
                  <a:lnTo>
                    <a:pt x="22" y="66"/>
                  </a:lnTo>
                  <a:lnTo>
                    <a:pt x="18" y="71"/>
                  </a:lnTo>
                  <a:lnTo>
                    <a:pt x="16" y="74"/>
                  </a:lnTo>
                  <a:lnTo>
                    <a:pt x="13" y="78"/>
                  </a:lnTo>
                  <a:lnTo>
                    <a:pt x="10" y="80"/>
                  </a:lnTo>
                  <a:lnTo>
                    <a:pt x="8" y="82"/>
                  </a:lnTo>
                  <a:lnTo>
                    <a:pt x="6" y="83"/>
                  </a:lnTo>
                  <a:lnTo>
                    <a:pt x="5" y="85"/>
                  </a:lnTo>
                  <a:lnTo>
                    <a:pt x="3" y="87"/>
                  </a:lnTo>
                  <a:lnTo>
                    <a:pt x="2" y="88"/>
                  </a:lnTo>
                  <a:lnTo>
                    <a:pt x="1" y="89"/>
                  </a:lnTo>
                  <a:lnTo>
                    <a:pt x="1" y="91"/>
                  </a:lnTo>
                  <a:lnTo>
                    <a:pt x="0" y="92"/>
                  </a:lnTo>
                  <a:lnTo>
                    <a:pt x="0" y="93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2" y="95"/>
                  </a:lnTo>
                  <a:lnTo>
                    <a:pt x="3" y="95"/>
                  </a:lnTo>
                  <a:lnTo>
                    <a:pt x="4" y="94"/>
                  </a:lnTo>
                  <a:lnTo>
                    <a:pt x="5" y="93"/>
                  </a:lnTo>
                  <a:lnTo>
                    <a:pt x="7" y="91"/>
                  </a:lnTo>
                  <a:lnTo>
                    <a:pt x="9" y="88"/>
                  </a:lnTo>
                  <a:lnTo>
                    <a:pt x="13" y="86"/>
                  </a:lnTo>
                  <a:lnTo>
                    <a:pt x="16" y="81"/>
                  </a:lnTo>
                  <a:lnTo>
                    <a:pt x="21" y="76"/>
                  </a:lnTo>
                  <a:lnTo>
                    <a:pt x="26" y="71"/>
                  </a:lnTo>
                  <a:lnTo>
                    <a:pt x="30" y="65"/>
                  </a:lnTo>
                  <a:lnTo>
                    <a:pt x="35" y="59"/>
                  </a:lnTo>
                  <a:lnTo>
                    <a:pt x="39" y="53"/>
                  </a:lnTo>
                  <a:lnTo>
                    <a:pt x="44" y="47"/>
                  </a:lnTo>
                  <a:lnTo>
                    <a:pt x="48" y="40"/>
                  </a:lnTo>
                  <a:lnTo>
                    <a:pt x="53" y="35"/>
                  </a:lnTo>
                  <a:lnTo>
                    <a:pt x="56" y="29"/>
                  </a:lnTo>
                  <a:lnTo>
                    <a:pt x="59" y="24"/>
                  </a:lnTo>
                  <a:lnTo>
                    <a:pt x="61" y="20"/>
                  </a:lnTo>
                  <a:lnTo>
                    <a:pt x="62" y="16"/>
                  </a:lnTo>
                  <a:lnTo>
                    <a:pt x="63" y="12"/>
                  </a:lnTo>
                  <a:lnTo>
                    <a:pt x="63" y="9"/>
                  </a:lnTo>
                  <a:lnTo>
                    <a:pt x="63" y="8"/>
                  </a:lnTo>
                  <a:lnTo>
                    <a:pt x="63" y="6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61" y="1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1"/>
                  </a:lnTo>
                  <a:lnTo>
                    <a:pt x="57" y="3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5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8" name="Freeform 73"/>
            <p:cNvSpPr>
              <a:spLocks/>
            </p:cNvSpPr>
            <p:nvPr/>
          </p:nvSpPr>
          <p:spPr bwMode="auto">
            <a:xfrm>
              <a:off x="3637" y="2006"/>
              <a:ext cx="64" cy="97"/>
            </a:xfrm>
            <a:custGeom>
              <a:avLst/>
              <a:gdLst>
                <a:gd name="T0" fmla="*/ 55 w 64"/>
                <a:gd name="T1" fmla="*/ 12 h 97"/>
                <a:gd name="T2" fmla="*/ 51 w 64"/>
                <a:gd name="T3" fmla="*/ 19 h 97"/>
                <a:gd name="T4" fmla="*/ 47 w 64"/>
                <a:gd name="T5" fmla="*/ 28 h 97"/>
                <a:gd name="T6" fmla="*/ 40 w 64"/>
                <a:gd name="T7" fmla="*/ 39 h 97"/>
                <a:gd name="T8" fmla="*/ 33 w 64"/>
                <a:gd name="T9" fmla="*/ 50 h 97"/>
                <a:gd name="T10" fmla="*/ 26 w 64"/>
                <a:gd name="T11" fmla="*/ 60 h 97"/>
                <a:gd name="T12" fmla="*/ 19 w 64"/>
                <a:gd name="T13" fmla="*/ 70 h 97"/>
                <a:gd name="T14" fmla="*/ 13 w 64"/>
                <a:gd name="T15" fmla="*/ 77 h 97"/>
                <a:gd name="T16" fmla="*/ 8 w 64"/>
                <a:gd name="T17" fmla="*/ 81 h 97"/>
                <a:gd name="T18" fmla="*/ 5 w 64"/>
                <a:gd name="T19" fmla="*/ 84 h 97"/>
                <a:gd name="T20" fmla="*/ 3 w 64"/>
                <a:gd name="T21" fmla="*/ 88 h 97"/>
                <a:gd name="T22" fmla="*/ 1 w 64"/>
                <a:gd name="T23" fmla="*/ 90 h 97"/>
                <a:gd name="T24" fmla="*/ 0 w 64"/>
                <a:gd name="T25" fmla="*/ 93 h 97"/>
                <a:gd name="T26" fmla="*/ 1 w 64"/>
                <a:gd name="T27" fmla="*/ 95 h 97"/>
                <a:gd name="T28" fmla="*/ 2 w 64"/>
                <a:gd name="T29" fmla="*/ 96 h 97"/>
                <a:gd name="T30" fmla="*/ 5 w 64"/>
                <a:gd name="T31" fmla="*/ 95 h 97"/>
                <a:gd name="T32" fmla="*/ 7 w 64"/>
                <a:gd name="T33" fmla="*/ 92 h 97"/>
                <a:gd name="T34" fmla="*/ 13 w 64"/>
                <a:gd name="T35" fmla="*/ 86 h 97"/>
                <a:gd name="T36" fmla="*/ 21 w 64"/>
                <a:gd name="T37" fmla="*/ 76 h 97"/>
                <a:gd name="T38" fmla="*/ 30 w 64"/>
                <a:gd name="T39" fmla="*/ 65 h 97"/>
                <a:gd name="T40" fmla="*/ 40 w 64"/>
                <a:gd name="T41" fmla="*/ 53 h 97"/>
                <a:gd name="T42" fmla="*/ 49 w 64"/>
                <a:gd name="T43" fmla="*/ 40 h 97"/>
                <a:gd name="T44" fmla="*/ 57 w 64"/>
                <a:gd name="T45" fmla="*/ 28 h 97"/>
                <a:gd name="T46" fmla="*/ 61 w 64"/>
                <a:gd name="T47" fmla="*/ 19 h 97"/>
                <a:gd name="T48" fmla="*/ 63 w 64"/>
                <a:gd name="T49" fmla="*/ 11 h 97"/>
                <a:gd name="T50" fmla="*/ 63 w 64"/>
                <a:gd name="T51" fmla="*/ 7 h 97"/>
                <a:gd name="T52" fmla="*/ 63 w 64"/>
                <a:gd name="T53" fmla="*/ 3 h 97"/>
                <a:gd name="T54" fmla="*/ 62 w 64"/>
                <a:gd name="T55" fmla="*/ 0 h 97"/>
                <a:gd name="T56" fmla="*/ 60 w 64"/>
                <a:gd name="T57" fmla="*/ 0 h 97"/>
                <a:gd name="T58" fmla="*/ 58 w 64"/>
                <a:gd name="T59" fmla="*/ 1 h 97"/>
                <a:gd name="T60" fmla="*/ 58 w 64"/>
                <a:gd name="T61" fmla="*/ 3 h 97"/>
                <a:gd name="T62" fmla="*/ 56 w 64"/>
                <a:gd name="T63" fmla="*/ 8 h 9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64"/>
                <a:gd name="T97" fmla="*/ 0 h 97"/>
                <a:gd name="T98" fmla="*/ 64 w 64"/>
                <a:gd name="T99" fmla="*/ 97 h 9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64" h="97">
                  <a:moveTo>
                    <a:pt x="56" y="9"/>
                  </a:moveTo>
                  <a:lnTo>
                    <a:pt x="55" y="12"/>
                  </a:lnTo>
                  <a:lnTo>
                    <a:pt x="53" y="15"/>
                  </a:lnTo>
                  <a:lnTo>
                    <a:pt x="51" y="19"/>
                  </a:lnTo>
                  <a:lnTo>
                    <a:pt x="49" y="24"/>
                  </a:lnTo>
                  <a:lnTo>
                    <a:pt x="47" y="28"/>
                  </a:lnTo>
                  <a:lnTo>
                    <a:pt x="43" y="34"/>
                  </a:lnTo>
                  <a:lnTo>
                    <a:pt x="40" y="39"/>
                  </a:lnTo>
                  <a:lnTo>
                    <a:pt x="37" y="44"/>
                  </a:lnTo>
                  <a:lnTo>
                    <a:pt x="33" y="50"/>
                  </a:lnTo>
                  <a:lnTo>
                    <a:pt x="29" y="56"/>
                  </a:lnTo>
                  <a:lnTo>
                    <a:pt x="26" y="60"/>
                  </a:lnTo>
                  <a:lnTo>
                    <a:pt x="23" y="66"/>
                  </a:lnTo>
                  <a:lnTo>
                    <a:pt x="19" y="70"/>
                  </a:lnTo>
                  <a:lnTo>
                    <a:pt x="16" y="73"/>
                  </a:lnTo>
                  <a:lnTo>
                    <a:pt x="13" y="77"/>
                  </a:lnTo>
                  <a:lnTo>
                    <a:pt x="11" y="79"/>
                  </a:lnTo>
                  <a:lnTo>
                    <a:pt x="8" y="81"/>
                  </a:lnTo>
                  <a:lnTo>
                    <a:pt x="6" y="82"/>
                  </a:lnTo>
                  <a:lnTo>
                    <a:pt x="5" y="84"/>
                  </a:lnTo>
                  <a:lnTo>
                    <a:pt x="4" y="86"/>
                  </a:lnTo>
                  <a:lnTo>
                    <a:pt x="3" y="88"/>
                  </a:lnTo>
                  <a:lnTo>
                    <a:pt x="2" y="88"/>
                  </a:lnTo>
                  <a:lnTo>
                    <a:pt x="1" y="90"/>
                  </a:lnTo>
                  <a:lnTo>
                    <a:pt x="1" y="91"/>
                  </a:lnTo>
                  <a:lnTo>
                    <a:pt x="0" y="93"/>
                  </a:lnTo>
                  <a:lnTo>
                    <a:pt x="1" y="94"/>
                  </a:lnTo>
                  <a:lnTo>
                    <a:pt x="1" y="95"/>
                  </a:lnTo>
                  <a:lnTo>
                    <a:pt x="2" y="95"/>
                  </a:lnTo>
                  <a:lnTo>
                    <a:pt x="2" y="96"/>
                  </a:lnTo>
                  <a:lnTo>
                    <a:pt x="3" y="96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2"/>
                  </a:lnTo>
                  <a:lnTo>
                    <a:pt x="10" y="89"/>
                  </a:lnTo>
                  <a:lnTo>
                    <a:pt x="13" y="86"/>
                  </a:lnTo>
                  <a:lnTo>
                    <a:pt x="16" y="82"/>
                  </a:lnTo>
                  <a:lnTo>
                    <a:pt x="21" y="76"/>
                  </a:lnTo>
                  <a:lnTo>
                    <a:pt x="26" y="71"/>
                  </a:lnTo>
                  <a:lnTo>
                    <a:pt x="30" y="65"/>
                  </a:lnTo>
                  <a:lnTo>
                    <a:pt x="36" y="58"/>
                  </a:lnTo>
                  <a:lnTo>
                    <a:pt x="40" y="53"/>
                  </a:lnTo>
                  <a:lnTo>
                    <a:pt x="45" y="46"/>
                  </a:lnTo>
                  <a:lnTo>
                    <a:pt x="49" y="40"/>
                  </a:lnTo>
                  <a:lnTo>
                    <a:pt x="53" y="34"/>
                  </a:lnTo>
                  <a:lnTo>
                    <a:pt x="57" y="28"/>
                  </a:lnTo>
                  <a:lnTo>
                    <a:pt x="59" y="24"/>
                  </a:lnTo>
                  <a:lnTo>
                    <a:pt x="61" y="19"/>
                  </a:lnTo>
                  <a:lnTo>
                    <a:pt x="63" y="15"/>
                  </a:lnTo>
                  <a:lnTo>
                    <a:pt x="63" y="11"/>
                  </a:lnTo>
                  <a:lnTo>
                    <a:pt x="63" y="8"/>
                  </a:lnTo>
                  <a:lnTo>
                    <a:pt x="63" y="7"/>
                  </a:lnTo>
                  <a:lnTo>
                    <a:pt x="63" y="5"/>
                  </a:lnTo>
                  <a:lnTo>
                    <a:pt x="63" y="3"/>
                  </a:lnTo>
                  <a:lnTo>
                    <a:pt x="62" y="1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1"/>
                  </a:lnTo>
                  <a:lnTo>
                    <a:pt x="58" y="2"/>
                  </a:lnTo>
                  <a:lnTo>
                    <a:pt x="58" y="3"/>
                  </a:lnTo>
                  <a:lnTo>
                    <a:pt x="57" y="5"/>
                  </a:lnTo>
                  <a:lnTo>
                    <a:pt x="56" y="8"/>
                  </a:lnTo>
                  <a:lnTo>
                    <a:pt x="56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9" name="Freeform 74"/>
            <p:cNvSpPr>
              <a:spLocks/>
            </p:cNvSpPr>
            <p:nvPr/>
          </p:nvSpPr>
          <p:spPr bwMode="auto">
            <a:xfrm>
              <a:off x="3663" y="2044"/>
              <a:ext cx="60" cy="83"/>
            </a:xfrm>
            <a:custGeom>
              <a:avLst/>
              <a:gdLst>
                <a:gd name="T0" fmla="*/ 51 w 60"/>
                <a:gd name="T1" fmla="*/ 12 h 83"/>
                <a:gd name="T2" fmla="*/ 47 w 60"/>
                <a:gd name="T3" fmla="*/ 19 h 83"/>
                <a:gd name="T4" fmla="*/ 43 w 60"/>
                <a:gd name="T5" fmla="*/ 26 h 83"/>
                <a:gd name="T6" fmla="*/ 37 w 60"/>
                <a:gd name="T7" fmla="*/ 34 h 83"/>
                <a:gd name="T8" fmla="*/ 31 w 60"/>
                <a:gd name="T9" fmla="*/ 43 h 83"/>
                <a:gd name="T10" fmla="*/ 24 w 60"/>
                <a:gd name="T11" fmla="*/ 51 h 83"/>
                <a:gd name="T12" fmla="*/ 17 w 60"/>
                <a:gd name="T13" fmla="*/ 58 h 83"/>
                <a:gd name="T14" fmla="*/ 12 w 60"/>
                <a:gd name="T15" fmla="*/ 63 h 83"/>
                <a:gd name="T16" fmla="*/ 7 w 60"/>
                <a:gd name="T17" fmla="*/ 67 h 83"/>
                <a:gd name="T18" fmla="*/ 4 w 60"/>
                <a:gd name="T19" fmla="*/ 71 h 83"/>
                <a:gd name="T20" fmla="*/ 1 w 60"/>
                <a:gd name="T21" fmla="*/ 74 h 83"/>
                <a:gd name="T22" fmla="*/ 0 w 60"/>
                <a:gd name="T23" fmla="*/ 76 h 83"/>
                <a:gd name="T24" fmla="*/ 0 w 60"/>
                <a:gd name="T25" fmla="*/ 79 h 83"/>
                <a:gd name="T26" fmla="*/ 0 w 60"/>
                <a:gd name="T27" fmla="*/ 81 h 83"/>
                <a:gd name="T28" fmla="*/ 2 w 60"/>
                <a:gd name="T29" fmla="*/ 82 h 83"/>
                <a:gd name="T30" fmla="*/ 5 w 60"/>
                <a:gd name="T31" fmla="*/ 82 h 83"/>
                <a:gd name="T32" fmla="*/ 8 w 60"/>
                <a:gd name="T33" fmla="*/ 79 h 83"/>
                <a:gd name="T34" fmla="*/ 14 w 60"/>
                <a:gd name="T35" fmla="*/ 74 h 83"/>
                <a:gd name="T36" fmla="*/ 21 w 60"/>
                <a:gd name="T37" fmla="*/ 67 h 83"/>
                <a:gd name="T38" fmla="*/ 29 w 60"/>
                <a:gd name="T39" fmla="*/ 58 h 83"/>
                <a:gd name="T40" fmla="*/ 38 w 60"/>
                <a:gd name="T41" fmla="*/ 48 h 83"/>
                <a:gd name="T42" fmla="*/ 46 w 60"/>
                <a:gd name="T43" fmla="*/ 38 h 83"/>
                <a:gd name="T44" fmla="*/ 53 w 60"/>
                <a:gd name="T45" fmla="*/ 30 h 83"/>
                <a:gd name="T46" fmla="*/ 57 w 60"/>
                <a:gd name="T47" fmla="*/ 21 h 83"/>
                <a:gd name="T48" fmla="*/ 59 w 60"/>
                <a:gd name="T49" fmla="*/ 14 h 83"/>
                <a:gd name="T50" fmla="*/ 59 w 60"/>
                <a:gd name="T51" fmla="*/ 8 h 83"/>
                <a:gd name="T52" fmla="*/ 59 w 60"/>
                <a:gd name="T53" fmla="*/ 4 h 83"/>
                <a:gd name="T54" fmla="*/ 57 w 60"/>
                <a:gd name="T55" fmla="*/ 1 h 83"/>
                <a:gd name="T56" fmla="*/ 56 w 60"/>
                <a:gd name="T57" fmla="*/ 0 h 83"/>
                <a:gd name="T58" fmla="*/ 54 w 60"/>
                <a:gd name="T59" fmla="*/ 1 h 83"/>
                <a:gd name="T60" fmla="*/ 53 w 60"/>
                <a:gd name="T61" fmla="*/ 3 h 83"/>
                <a:gd name="T62" fmla="*/ 52 w 60"/>
                <a:gd name="T63" fmla="*/ 7 h 8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60"/>
                <a:gd name="T97" fmla="*/ 0 h 83"/>
                <a:gd name="T98" fmla="*/ 60 w 60"/>
                <a:gd name="T99" fmla="*/ 83 h 8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60" h="83">
                  <a:moveTo>
                    <a:pt x="52" y="10"/>
                  </a:moveTo>
                  <a:lnTo>
                    <a:pt x="51" y="12"/>
                  </a:lnTo>
                  <a:lnTo>
                    <a:pt x="49" y="16"/>
                  </a:lnTo>
                  <a:lnTo>
                    <a:pt x="47" y="19"/>
                  </a:lnTo>
                  <a:lnTo>
                    <a:pt x="45" y="22"/>
                  </a:lnTo>
                  <a:lnTo>
                    <a:pt x="43" y="26"/>
                  </a:lnTo>
                  <a:lnTo>
                    <a:pt x="40" y="31"/>
                  </a:lnTo>
                  <a:lnTo>
                    <a:pt x="37" y="34"/>
                  </a:lnTo>
                  <a:lnTo>
                    <a:pt x="34" y="39"/>
                  </a:lnTo>
                  <a:lnTo>
                    <a:pt x="31" y="43"/>
                  </a:lnTo>
                  <a:lnTo>
                    <a:pt x="27" y="48"/>
                  </a:lnTo>
                  <a:lnTo>
                    <a:pt x="24" y="51"/>
                  </a:lnTo>
                  <a:lnTo>
                    <a:pt x="21" y="55"/>
                  </a:lnTo>
                  <a:lnTo>
                    <a:pt x="17" y="58"/>
                  </a:lnTo>
                  <a:lnTo>
                    <a:pt x="15" y="62"/>
                  </a:lnTo>
                  <a:lnTo>
                    <a:pt x="12" y="63"/>
                  </a:lnTo>
                  <a:lnTo>
                    <a:pt x="9" y="66"/>
                  </a:lnTo>
                  <a:lnTo>
                    <a:pt x="7" y="67"/>
                  </a:lnTo>
                  <a:lnTo>
                    <a:pt x="5" y="69"/>
                  </a:lnTo>
                  <a:lnTo>
                    <a:pt x="4" y="71"/>
                  </a:lnTo>
                  <a:lnTo>
                    <a:pt x="2" y="72"/>
                  </a:lnTo>
                  <a:lnTo>
                    <a:pt x="1" y="74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79"/>
                  </a:lnTo>
                  <a:lnTo>
                    <a:pt x="0" y="80"/>
                  </a:lnTo>
                  <a:lnTo>
                    <a:pt x="0" y="81"/>
                  </a:lnTo>
                  <a:lnTo>
                    <a:pt x="1" y="82"/>
                  </a:lnTo>
                  <a:lnTo>
                    <a:pt x="2" y="82"/>
                  </a:lnTo>
                  <a:lnTo>
                    <a:pt x="4" y="82"/>
                  </a:lnTo>
                  <a:lnTo>
                    <a:pt x="5" y="82"/>
                  </a:lnTo>
                  <a:lnTo>
                    <a:pt x="6" y="81"/>
                  </a:lnTo>
                  <a:lnTo>
                    <a:pt x="8" y="79"/>
                  </a:lnTo>
                  <a:lnTo>
                    <a:pt x="11" y="77"/>
                  </a:lnTo>
                  <a:lnTo>
                    <a:pt x="14" y="74"/>
                  </a:lnTo>
                  <a:lnTo>
                    <a:pt x="17" y="71"/>
                  </a:lnTo>
                  <a:lnTo>
                    <a:pt x="21" y="67"/>
                  </a:lnTo>
                  <a:lnTo>
                    <a:pt x="25" y="62"/>
                  </a:lnTo>
                  <a:lnTo>
                    <a:pt x="29" y="58"/>
                  </a:lnTo>
                  <a:lnTo>
                    <a:pt x="34" y="53"/>
                  </a:lnTo>
                  <a:lnTo>
                    <a:pt x="38" y="48"/>
                  </a:lnTo>
                  <a:lnTo>
                    <a:pt x="42" y="44"/>
                  </a:lnTo>
                  <a:lnTo>
                    <a:pt x="46" y="38"/>
                  </a:lnTo>
                  <a:lnTo>
                    <a:pt x="50" y="34"/>
                  </a:lnTo>
                  <a:lnTo>
                    <a:pt x="53" y="30"/>
                  </a:lnTo>
                  <a:lnTo>
                    <a:pt x="55" y="25"/>
                  </a:lnTo>
                  <a:lnTo>
                    <a:pt x="57" y="21"/>
                  </a:lnTo>
                  <a:lnTo>
                    <a:pt x="59" y="18"/>
                  </a:lnTo>
                  <a:lnTo>
                    <a:pt x="59" y="14"/>
                  </a:lnTo>
                  <a:lnTo>
                    <a:pt x="59" y="11"/>
                  </a:lnTo>
                  <a:lnTo>
                    <a:pt x="59" y="8"/>
                  </a:lnTo>
                  <a:lnTo>
                    <a:pt x="59" y="6"/>
                  </a:lnTo>
                  <a:lnTo>
                    <a:pt x="59" y="4"/>
                  </a:lnTo>
                  <a:lnTo>
                    <a:pt x="58" y="2"/>
                  </a:lnTo>
                  <a:lnTo>
                    <a:pt x="57" y="1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4" y="1"/>
                  </a:lnTo>
                  <a:lnTo>
                    <a:pt x="54" y="2"/>
                  </a:lnTo>
                  <a:lnTo>
                    <a:pt x="53" y="3"/>
                  </a:lnTo>
                  <a:lnTo>
                    <a:pt x="53" y="5"/>
                  </a:lnTo>
                  <a:lnTo>
                    <a:pt x="52" y="7"/>
                  </a:lnTo>
                  <a:lnTo>
                    <a:pt x="52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0" name="Freeform 75"/>
            <p:cNvSpPr>
              <a:spLocks/>
            </p:cNvSpPr>
            <p:nvPr/>
          </p:nvSpPr>
          <p:spPr bwMode="auto">
            <a:xfrm>
              <a:off x="3687" y="2068"/>
              <a:ext cx="55" cy="80"/>
            </a:xfrm>
            <a:custGeom>
              <a:avLst/>
              <a:gdLst>
                <a:gd name="T0" fmla="*/ 47 w 55"/>
                <a:gd name="T1" fmla="*/ 7 h 80"/>
                <a:gd name="T2" fmla="*/ 46 w 55"/>
                <a:gd name="T3" fmla="*/ 10 h 80"/>
                <a:gd name="T4" fmla="*/ 45 w 55"/>
                <a:gd name="T5" fmla="*/ 14 h 80"/>
                <a:gd name="T6" fmla="*/ 43 w 55"/>
                <a:gd name="T7" fmla="*/ 17 h 80"/>
                <a:gd name="T8" fmla="*/ 41 w 55"/>
                <a:gd name="T9" fmla="*/ 20 h 80"/>
                <a:gd name="T10" fmla="*/ 40 w 55"/>
                <a:gd name="T11" fmla="*/ 24 h 80"/>
                <a:gd name="T12" fmla="*/ 37 w 55"/>
                <a:gd name="T13" fmla="*/ 28 h 80"/>
                <a:gd name="T14" fmla="*/ 34 w 55"/>
                <a:gd name="T15" fmla="*/ 33 h 80"/>
                <a:gd name="T16" fmla="*/ 32 w 55"/>
                <a:gd name="T17" fmla="*/ 36 h 80"/>
                <a:gd name="T18" fmla="*/ 29 w 55"/>
                <a:gd name="T19" fmla="*/ 40 h 80"/>
                <a:gd name="T20" fmla="*/ 26 w 55"/>
                <a:gd name="T21" fmla="*/ 45 h 80"/>
                <a:gd name="T22" fmla="*/ 23 w 55"/>
                <a:gd name="T23" fmla="*/ 48 h 80"/>
                <a:gd name="T24" fmla="*/ 20 w 55"/>
                <a:gd name="T25" fmla="*/ 51 h 80"/>
                <a:gd name="T26" fmla="*/ 17 w 55"/>
                <a:gd name="T27" fmla="*/ 55 h 80"/>
                <a:gd name="T28" fmla="*/ 14 w 55"/>
                <a:gd name="T29" fmla="*/ 57 h 80"/>
                <a:gd name="T30" fmla="*/ 12 w 55"/>
                <a:gd name="T31" fmla="*/ 59 h 80"/>
                <a:gd name="T32" fmla="*/ 10 w 55"/>
                <a:gd name="T33" fmla="*/ 61 h 80"/>
                <a:gd name="T34" fmla="*/ 7 w 55"/>
                <a:gd name="T35" fmla="*/ 63 h 80"/>
                <a:gd name="T36" fmla="*/ 5 w 55"/>
                <a:gd name="T37" fmla="*/ 65 h 80"/>
                <a:gd name="T38" fmla="*/ 4 w 55"/>
                <a:gd name="T39" fmla="*/ 67 h 80"/>
                <a:gd name="T40" fmla="*/ 3 w 55"/>
                <a:gd name="T41" fmla="*/ 69 h 80"/>
                <a:gd name="T42" fmla="*/ 2 w 55"/>
                <a:gd name="T43" fmla="*/ 71 h 80"/>
                <a:gd name="T44" fmla="*/ 1 w 55"/>
                <a:gd name="T45" fmla="*/ 72 h 80"/>
                <a:gd name="T46" fmla="*/ 0 w 55"/>
                <a:gd name="T47" fmla="*/ 74 h 80"/>
                <a:gd name="T48" fmla="*/ 0 w 55"/>
                <a:gd name="T49" fmla="*/ 75 h 80"/>
                <a:gd name="T50" fmla="*/ 0 w 55"/>
                <a:gd name="T51" fmla="*/ 76 h 80"/>
                <a:gd name="T52" fmla="*/ 0 w 55"/>
                <a:gd name="T53" fmla="*/ 78 h 80"/>
                <a:gd name="T54" fmla="*/ 1 w 55"/>
                <a:gd name="T55" fmla="*/ 79 h 80"/>
                <a:gd name="T56" fmla="*/ 3 w 55"/>
                <a:gd name="T57" fmla="*/ 78 h 80"/>
                <a:gd name="T58" fmla="*/ 4 w 55"/>
                <a:gd name="T59" fmla="*/ 78 h 80"/>
                <a:gd name="T60" fmla="*/ 5 w 55"/>
                <a:gd name="T61" fmla="*/ 76 h 80"/>
                <a:gd name="T62" fmla="*/ 6 w 55"/>
                <a:gd name="T63" fmla="*/ 74 h 80"/>
                <a:gd name="T64" fmla="*/ 9 w 55"/>
                <a:gd name="T65" fmla="*/ 72 h 80"/>
                <a:gd name="T66" fmla="*/ 13 w 55"/>
                <a:gd name="T67" fmla="*/ 70 h 80"/>
                <a:gd name="T68" fmla="*/ 16 w 55"/>
                <a:gd name="T69" fmla="*/ 66 h 80"/>
                <a:gd name="T70" fmla="*/ 23 w 55"/>
                <a:gd name="T71" fmla="*/ 59 h 80"/>
                <a:gd name="T72" fmla="*/ 27 w 55"/>
                <a:gd name="T73" fmla="*/ 54 h 80"/>
                <a:gd name="T74" fmla="*/ 32 w 55"/>
                <a:gd name="T75" fmla="*/ 49 h 80"/>
                <a:gd name="T76" fmla="*/ 35 w 55"/>
                <a:gd name="T77" fmla="*/ 46 h 80"/>
                <a:gd name="T78" fmla="*/ 39 w 55"/>
                <a:gd name="T79" fmla="*/ 41 h 80"/>
                <a:gd name="T80" fmla="*/ 42 w 55"/>
                <a:gd name="T81" fmla="*/ 36 h 80"/>
                <a:gd name="T82" fmla="*/ 46 w 55"/>
                <a:gd name="T83" fmla="*/ 32 h 80"/>
                <a:gd name="T84" fmla="*/ 49 w 55"/>
                <a:gd name="T85" fmla="*/ 27 h 80"/>
                <a:gd name="T86" fmla="*/ 50 w 55"/>
                <a:gd name="T87" fmla="*/ 23 h 80"/>
                <a:gd name="T88" fmla="*/ 52 w 55"/>
                <a:gd name="T89" fmla="*/ 19 h 80"/>
                <a:gd name="T90" fmla="*/ 54 w 55"/>
                <a:gd name="T91" fmla="*/ 16 h 80"/>
                <a:gd name="T92" fmla="*/ 54 w 55"/>
                <a:gd name="T93" fmla="*/ 12 h 80"/>
                <a:gd name="T94" fmla="*/ 54 w 55"/>
                <a:gd name="T95" fmla="*/ 9 h 80"/>
                <a:gd name="T96" fmla="*/ 54 w 55"/>
                <a:gd name="T97" fmla="*/ 7 h 80"/>
                <a:gd name="T98" fmla="*/ 54 w 55"/>
                <a:gd name="T99" fmla="*/ 5 h 80"/>
                <a:gd name="T100" fmla="*/ 54 w 55"/>
                <a:gd name="T101" fmla="*/ 4 h 80"/>
                <a:gd name="T102" fmla="*/ 53 w 55"/>
                <a:gd name="T103" fmla="*/ 2 h 80"/>
                <a:gd name="T104" fmla="*/ 52 w 55"/>
                <a:gd name="T105" fmla="*/ 1 h 80"/>
                <a:gd name="T106" fmla="*/ 52 w 55"/>
                <a:gd name="T107" fmla="*/ 0 h 80"/>
                <a:gd name="T108" fmla="*/ 51 w 55"/>
                <a:gd name="T109" fmla="*/ 0 h 80"/>
                <a:gd name="T110" fmla="*/ 50 w 55"/>
                <a:gd name="T111" fmla="*/ 0 h 80"/>
                <a:gd name="T112" fmla="*/ 50 w 55"/>
                <a:gd name="T113" fmla="*/ 1 h 80"/>
                <a:gd name="T114" fmla="*/ 49 w 55"/>
                <a:gd name="T115" fmla="*/ 1 h 80"/>
                <a:gd name="T116" fmla="*/ 49 w 55"/>
                <a:gd name="T117" fmla="*/ 3 h 80"/>
                <a:gd name="T118" fmla="*/ 48 w 55"/>
                <a:gd name="T119" fmla="*/ 4 h 80"/>
                <a:gd name="T120" fmla="*/ 47 w 55"/>
                <a:gd name="T121" fmla="*/ 6 h 80"/>
                <a:gd name="T122" fmla="*/ 47 w 55"/>
                <a:gd name="T123" fmla="*/ 7 h 8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5"/>
                <a:gd name="T187" fmla="*/ 0 h 80"/>
                <a:gd name="T188" fmla="*/ 55 w 55"/>
                <a:gd name="T189" fmla="*/ 80 h 8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5" h="80">
                  <a:moveTo>
                    <a:pt x="47" y="7"/>
                  </a:moveTo>
                  <a:lnTo>
                    <a:pt x="46" y="10"/>
                  </a:lnTo>
                  <a:lnTo>
                    <a:pt x="45" y="14"/>
                  </a:lnTo>
                  <a:lnTo>
                    <a:pt x="43" y="17"/>
                  </a:lnTo>
                  <a:lnTo>
                    <a:pt x="41" y="20"/>
                  </a:lnTo>
                  <a:lnTo>
                    <a:pt x="40" y="24"/>
                  </a:lnTo>
                  <a:lnTo>
                    <a:pt x="37" y="28"/>
                  </a:lnTo>
                  <a:lnTo>
                    <a:pt x="34" y="33"/>
                  </a:lnTo>
                  <a:lnTo>
                    <a:pt x="32" y="36"/>
                  </a:lnTo>
                  <a:lnTo>
                    <a:pt x="29" y="40"/>
                  </a:lnTo>
                  <a:lnTo>
                    <a:pt x="26" y="45"/>
                  </a:lnTo>
                  <a:lnTo>
                    <a:pt x="23" y="48"/>
                  </a:lnTo>
                  <a:lnTo>
                    <a:pt x="20" y="51"/>
                  </a:lnTo>
                  <a:lnTo>
                    <a:pt x="17" y="55"/>
                  </a:lnTo>
                  <a:lnTo>
                    <a:pt x="14" y="57"/>
                  </a:lnTo>
                  <a:lnTo>
                    <a:pt x="12" y="59"/>
                  </a:lnTo>
                  <a:lnTo>
                    <a:pt x="10" y="61"/>
                  </a:lnTo>
                  <a:lnTo>
                    <a:pt x="7" y="63"/>
                  </a:lnTo>
                  <a:lnTo>
                    <a:pt x="5" y="65"/>
                  </a:lnTo>
                  <a:lnTo>
                    <a:pt x="4" y="67"/>
                  </a:lnTo>
                  <a:lnTo>
                    <a:pt x="3" y="69"/>
                  </a:lnTo>
                  <a:lnTo>
                    <a:pt x="2" y="71"/>
                  </a:lnTo>
                  <a:lnTo>
                    <a:pt x="1" y="72"/>
                  </a:lnTo>
                  <a:lnTo>
                    <a:pt x="0" y="74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1" y="79"/>
                  </a:lnTo>
                  <a:lnTo>
                    <a:pt x="3" y="78"/>
                  </a:lnTo>
                  <a:lnTo>
                    <a:pt x="4" y="78"/>
                  </a:lnTo>
                  <a:lnTo>
                    <a:pt x="5" y="76"/>
                  </a:lnTo>
                  <a:lnTo>
                    <a:pt x="6" y="74"/>
                  </a:lnTo>
                  <a:lnTo>
                    <a:pt x="9" y="72"/>
                  </a:lnTo>
                  <a:lnTo>
                    <a:pt x="13" y="70"/>
                  </a:lnTo>
                  <a:lnTo>
                    <a:pt x="16" y="66"/>
                  </a:lnTo>
                  <a:lnTo>
                    <a:pt x="23" y="59"/>
                  </a:lnTo>
                  <a:lnTo>
                    <a:pt x="27" y="54"/>
                  </a:lnTo>
                  <a:lnTo>
                    <a:pt x="32" y="49"/>
                  </a:lnTo>
                  <a:lnTo>
                    <a:pt x="35" y="46"/>
                  </a:lnTo>
                  <a:lnTo>
                    <a:pt x="39" y="41"/>
                  </a:lnTo>
                  <a:lnTo>
                    <a:pt x="42" y="36"/>
                  </a:lnTo>
                  <a:lnTo>
                    <a:pt x="46" y="32"/>
                  </a:lnTo>
                  <a:lnTo>
                    <a:pt x="49" y="27"/>
                  </a:lnTo>
                  <a:lnTo>
                    <a:pt x="50" y="23"/>
                  </a:lnTo>
                  <a:lnTo>
                    <a:pt x="52" y="19"/>
                  </a:lnTo>
                  <a:lnTo>
                    <a:pt x="54" y="16"/>
                  </a:lnTo>
                  <a:lnTo>
                    <a:pt x="54" y="12"/>
                  </a:lnTo>
                  <a:lnTo>
                    <a:pt x="54" y="9"/>
                  </a:lnTo>
                  <a:lnTo>
                    <a:pt x="54" y="7"/>
                  </a:lnTo>
                  <a:lnTo>
                    <a:pt x="54" y="5"/>
                  </a:lnTo>
                  <a:lnTo>
                    <a:pt x="54" y="4"/>
                  </a:lnTo>
                  <a:lnTo>
                    <a:pt x="53" y="2"/>
                  </a:lnTo>
                  <a:lnTo>
                    <a:pt x="52" y="1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1"/>
                  </a:lnTo>
                  <a:lnTo>
                    <a:pt x="49" y="1"/>
                  </a:lnTo>
                  <a:lnTo>
                    <a:pt x="49" y="3"/>
                  </a:lnTo>
                  <a:lnTo>
                    <a:pt x="48" y="4"/>
                  </a:lnTo>
                  <a:lnTo>
                    <a:pt x="47" y="6"/>
                  </a:lnTo>
                  <a:lnTo>
                    <a:pt x="47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1" name="Freeform 76"/>
            <p:cNvSpPr>
              <a:spLocks/>
            </p:cNvSpPr>
            <p:nvPr/>
          </p:nvSpPr>
          <p:spPr bwMode="auto">
            <a:xfrm>
              <a:off x="3709" y="2097"/>
              <a:ext cx="52" cy="77"/>
            </a:xfrm>
            <a:custGeom>
              <a:avLst/>
              <a:gdLst>
                <a:gd name="T0" fmla="*/ 43 w 52"/>
                <a:gd name="T1" fmla="*/ 11 h 77"/>
                <a:gd name="T2" fmla="*/ 40 w 52"/>
                <a:gd name="T3" fmla="*/ 18 h 77"/>
                <a:gd name="T4" fmla="*/ 37 w 52"/>
                <a:gd name="T5" fmla="*/ 24 h 77"/>
                <a:gd name="T6" fmla="*/ 32 w 52"/>
                <a:gd name="T7" fmla="*/ 32 h 77"/>
                <a:gd name="T8" fmla="*/ 28 w 52"/>
                <a:gd name="T9" fmla="*/ 39 h 77"/>
                <a:gd name="T10" fmla="*/ 22 w 52"/>
                <a:gd name="T11" fmla="*/ 45 h 77"/>
                <a:gd name="T12" fmla="*/ 17 w 52"/>
                <a:gd name="T13" fmla="*/ 52 h 77"/>
                <a:gd name="T14" fmla="*/ 12 w 52"/>
                <a:gd name="T15" fmla="*/ 57 h 77"/>
                <a:gd name="T16" fmla="*/ 7 w 52"/>
                <a:gd name="T17" fmla="*/ 61 h 77"/>
                <a:gd name="T18" fmla="*/ 4 w 52"/>
                <a:gd name="T19" fmla="*/ 64 h 77"/>
                <a:gd name="T20" fmla="*/ 2 w 52"/>
                <a:gd name="T21" fmla="*/ 68 h 77"/>
                <a:gd name="T22" fmla="*/ 0 w 52"/>
                <a:gd name="T23" fmla="*/ 70 h 77"/>
                <a:gd name="T24" fmla="*/ 0 w 52"/>
                <a:gd name="T25" fmla="*/ 73 h 77"/>
                <a:gd name="T26" fmla="*/ 1 w 52"/>
                <a:gd name="T27" fmla="*/ 75 h 77"/>
                <a:gd name="T28" fmla="*/ 3 w 52"/>
                <a:gd name="T29" fmla="*/ 76 h 77"/>
                <a:gd name="T30" fmla="*/ 5 w 52"/>
                <a:gd name="T31" fmla="*/ 75 h 77"/>
                <a:gd name="T32" fmla="*/ 9 w 52"/>
                <a:gd name="T33" fmla="*/ 73 h 77"/>
                <a:gd name="T34" fmla="*/ 13 w 52"/>
                <a:gd name="T35" fmla="*/ 68 h 77"/>
                <a:gd name="T36" fmla="*/ 20 w 52"/>
                <a:gd name="T37" fmla="*/ 61 h 77"/>
                <a:gd name="T38" fmla="*/ 26 w 52"/>
                <a:gd name="T39" fmla="*/ 54 h 77"/>
                <a:gd name="T40" fmla="*/ 33 w 52"/>
                <a:gd name="T41" fmla="*/ 45 h 77"/>
                <a:gd name="T42" fmla="*/ 40 w 52"/>
                <a:gd name="T43" fmla="*/ 36 h 77"/>
                <a:gd name="T44" fmla="*/ 46 w 52"/>
                <a:gd name="T45" fmla="*/ 28 h 77"/>
                <a:gd name="T46" fmla="*/ 50 w 52"/>
                <a:gd name="T47" fmla="*/ 19 h 77"/>
                <a:gd name="T48" fmla="*/ 51 w 52"/>
                <a:gd name="T49" fmla="*/ 13 h 77"/>
                <a:gd name="T50" fmla="*/ 51 w 52"/>
                <a:gd name="T51" fmla="*/ 7 h 77"/>
                <a:gd name="T52" fmla="*/ 51 w 52"/>
                <a:gd name="T53" fmla="*/ 4 h 77"/>
                <a:gd name="T54" fmla="*/ 50 w 52"/>
                <a:gd name="T55" fmla="*/ 1 h 77"/>
                <a:gd name="T56" fmla="*/ 48 w 52"/>
                <a:gd name="T57" fmla="*/ 0 h 77"/>
                <a:gd name="T58" fmla="*/ 47 w 52"/>
                <a:gd name="T59" fmla="*/ 0 h 77"/>
                <a:gd name="T60" fmla="*/ 46 w 52"/>
                <a:gd name="T61" fmla="*/ 3 h 77"/>
                <a:gd name="T62" fmla="*/ 44 w 52"/>
                <a:gd name="T63" fmla="*/ 6 h 7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2"/>
                <a:gd name="T97" fmla="*/ 0 h 77"/>
                <a:gd name="T98" fmla="*/ 52 w 52"/>
                <a:gd name="T99" fmla="*/ 77 h 7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2" h="77">
                  <a:moveTo>
                    <a:pt x="44" y="8"/>
                  </a:moveTo>
                  <a:lnTo>
                    <a:pt x="43" y="11"/>
                  </a:lnTo>
                  <a:lnTo>
                    <a:pt x="42" y="14"/>
                  </a:lnTo>
                  <a:lnTo>
                    <a:pt x="40" y="18"/>
                  </a:lnTo>
                  <a:lnTo>
                    <a:pt x="38" y="20"/>
                  </a:lnTo>
                  <a:lnTo>
                    <a:pt x="37" y="24"/>
                  </a:lnTo>
                  <a:lnTo>
                    <a:pt x="35" y="28"/>
                  </a:lnTo>
                  <a:lnTo>
                    <a:pt x="32" y="32"/>
                  </a:lnTo>
                  <a:lnTo>
                    <a:pt x="30" y="35"/>
                  </a:lnTo>
                  <a:lnTo>
                    <a:pt x="28" y="39"/>
                  </a:lnTo>
                  <a:lnTo>
                    <a:pt x="25" y="43"/>
                  </a:lnTo>
                  <a:lnTo>
                    <a:pt x="22" y="45"/>
                  </a:lnTo>
                  <a:lnTo>
                    <a:pt x="20" y="49"/>
                  </a:lnTo>
                  <a:lnTo>
                    <a:pt x="17" y="52"/>
                  </a:lnTo>
                  <a:lnTo>
                    <a:pt x="14" y="55"/>
                  </a:lnTo>
                  <a:lnTo>
                    <a:pt x="12" y="57"/>
                  </a:lnTo>
                  <a:lnTo>
                    <a:pt x="10" y="59"/>
                  </a:lnTo>
                  <a:lnTo>
                    <a:pt x="7" y="61"/>
                  </a:lnTo>
                  <a:lnTo>
                    <a:pt x="5" y="62"/>
                  </a:lnTo>
                  <a:lnTo>
                    <a:pt x="4" y="64"/>
                  </a:lnTo>
                  <a:lnTo>
                    <a:pt x="3" y="66"/>
                  </a:lnTo>
                  <a:lnTo>
                    <a:pt x="2" y="68"/>
                  </a:lnTo>
                  <a:lnTo>
                    <a:pt x="1" y="69"/>
                  </a:lnTo>
                  <a:lnTo>
                    <a:pt x="0" y="70"/>
                  </a:lnTo>
                  <a:lnTo>
                    <a:pt x="0" y="71"/>
                  </a:lnTo>
                  <a:lnTo>
                    <a:pt x="0" y="73"/>
                  </a:lnTo>
                  <a:lnTo>
                    <a:pt x="0" y="74"/>
                  </a:lnTo>
                  <a:lnTo>
                    <a:pt x="1" y="75"/>
                  </a:lnTo>
                  <a:lnTo>
                    <a:pt x="2" y="75"/>
                  </a:lnTo>
                  <a:lnTo>
                    <a:pt x="3" y="76"/>
                  </a:lnTo>
                  <a:lnTo>
                    <a:pt x="4" y="76"/>
                  </a:lnTo>
                  <a:lnTo>
                    <a:pt x="5" y="75"/>
                  </a:lnTo>
                  <a:lnTo>
                    <a:pt x="7" y="74"/>
                  </a:lnTo>
                  <a:lnTo>
                    <a:pt x="9" y="73"/>
                  </a:lnTo>
                  <a:lnTo>
                    <a:pt x="11" y="70"/>
                  </a:lnTo>
                  <a:lnTo>
                    <a:pt x="13" y="68"/>
                  </a:lnTo>
                  <a:lnTo>
                    <a:pt x="16" y="65"/>
                  </a:lnTo>
                  <a:lnTo>
                    <a:pt x="20" y="61"/>
                  </a:lnTo>
                  <a:lnTo>
                    <a:pt x="22" y="57"/>
                  </a:lnTo>
                  <a:lnTo>
                    <a:pt x="26" y="54"/>
                  </a:lnTo>
                  <a:lnTo>
                    <a:pt x="30" y="49"/>
                  </a:lnTo>
                  <a:lnTo>
                    <a:pt x="33" y="45"/>
                  </a:lnTo>
                  <a:lnTo>
                    <a:pt x="37" y="41"/>
                  </a:lnTo>
                  <a:lnTo>
                    <a:pt x="40" y="36"/>
                  </a:lnTo>
                  <a:lnTo>
                    <a:pt x="43" y="32"/>
                  </a:lnTo>
                  <a:lnTo>
                    <a:pt x="46" y="28"/>
                  </a:lnTo>
                  <a:lnTo>
                    <a:pt x="48" y="24"/>
                  </a:lnTo>
                  <a:lnTo>
                    <a:pt x="50" y="19"/>
                  </a:lnTo>
                  <a:lnTo>
                    <a:pt x="51" y="17"/>
                  </a:lnTo>
                  <a:lnTo>
                    <a:pt x="51" y="13"/>
                  </a:lnTo>
                  <a:lnTo>
                    <a:pt x="51" y="10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0" y="2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6" y="1"/>
                  </a:lnTo>
                  <a:lnTo>
                    <a:pt x="46" y="3"/>
                  </a:lnTo>
                  <a:lnTo>
                    <a:pt x="45" y="4"/>
                  </a:lnTo>
                  <a:lnTo>
                    <a:pt x="44" y="6"/>
                  </a:lnTo>
                  <a:lnTo>
                    <a:pt x="44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2" name="Freeform 77"/>
            <p:cNvSpPr>
              <a:spLocks/>
            </p:cNvSpPr>
            <p:nvPr/>
          </p:nvSpPr>
          <p:spPr bwMode="auto">
            <a:xfrm>
              <a:off x="3731" y="2120"/>
              <a:ext cx="50" cy="74"/>
            </a:xfrm>
            <a:custGeom>
              <a:avLst/>
              <a:gdLst>
                <a:gd name="T0" fmla="*/ 40 w 50"/>
                <a:gd name="T1" fmla="*/ 12 h 74"/>
                <a:gd name="T2" fmla="*/ 38 w 50"/>
                <a:gd name="T3" fmla="*/ 18 h 74"/>
                <a:gd name="T4" fmla="*/ 35 w 50"/>
                <a:gd name="T5" fmla="*/ 24 h 74"/>
                <a:gd name="T6" fmla="*/ 31 w 50"/>
                <a:gd name="T7" fmla="*/ 30 h 74"/>
                <a:gd name="T8" fmla="*/ 26 w 50"/>
                <a:gd name="T9" fmla="*/ 37 h 74"/>
                <a:gd name="T10" fmla="*/ 21 w 50"/>
                <a:gd name="T11" fmla="*/ 43 h 74"/>
                <a:gd name="T12" fmla="*/ 16 w 50"/>
                <a:gd name="T13" fmla="*/ 50 h 74"/>
                <a:gd name="T14" fmla="*/ 12 w 50"/>
                <a:gd name="T15" fmla="*/ 55 h 74"/>
                <a:gd name="T16" fmla="*/ 7 w 50"/>
                <a:gd name="T17" fmla="*/ 57 h 74"/>
                <a:gd name="T18" fmla="*/ 4 w 50"/>
                <a:gd name="T19" fmla="*/ 61 h 74"/>
                <a:gd name="T20" fmla="*/ 1 w 50"/>
                <a:gd name="T21" fmla="*/ 66 h 74"/>
                <a:gd name="T22" fmla="*/ 0 w 50"/>
                <a:gd name="T23" fmla="*/ 68 h 74"/>
                <a:gd name="T24" fmla="*/ 0 w 50"/>
                <a:gd name="T25" fmla="*/ 71 h 74"/>
                <a:gd name="T26" fmla="*/ 1 w 50"/>
                <a:gd name="T27" fmla="*/ 73 h 74"/>
                <a:gd name="T28" fmla="*/ 3 w 50"/>
                <a:gd name="T29" fmla="*/ 73 h 74"/>
                <a:gd name="T30" fmla="*/ 5 w 50"/>
                <a:gd name="T31" fmla="*/ 72 h 74"/>
                <a:gd name="T32" fmla="*/ 8 w 50"/>
                <a:gd name="T33" fmla="*/ 69 h 74"/>
                <a:gd name="T34" fmla="*/ 13 w 50"/>
                <a:gd name="T35" fmla="*/ 65 h 74"/>
                <a:gd name="T36" fmla="*/ 22 w 50"/>
                <a:gd name="T37" fmla="*/ 55 h 74"/>
                <a:gd name="T38" fmla="*/ 29 w 50"/>
                <a:gd name="T39" fmla="*/ 47 h 74"/>
                <a:gd name="T40" fmla="*/ 36 w 50"/>
                <a:gd name="T41" fmla="*/ 39 h 74"/>
                <a:gd name="T42" fmla="*/ 42 w 50"/>
                <a:gd name="T43" fmla="*/ 30 h 74"/>
                <a:gd name="T44" fmla="*/ 46 w 50"/>
                <a:gd name="T45" fmla="*/ 22 h 74"/>
                <a:gd name="T46" fmla="*/ 48 w 50"/>
                <a:gd name="T47" fmla="*/ 16 h 74"/>
                <a:gd name="T48" fmla="*/ 49 w 50"/>
                <a:gd name="T49" fmla="*/ 9 h 74"/>
                <a:gd name="T50" fmla="*/ 49 w 50"/>
                <a:gd name="T51" fmla="*/ 5 h 74"/>
                <a:gd name="T52" fmla="*/ 48 w 50"/>
                <a:gd name="T53" fmla="*/ 2 h 74"/>
                <a:gd name="T54" fmla="*/ 47 w 50"/>
                <a:gd name="T55" fmla="*/ 0 h 74"/>
                <a:gd name="T56" fmla="*/ 46 w 50"/>
                <a:gd name="T57" fmla="*/ 1 h 74"/>
                <a:gd name="T58" fmla="*/ 45 w 50"/>
                <a:gd name="T59" fmla="*/ 2 h 74"/>
                <a:gd name="T60" fmla="*/ 43 w 50"/>
                <a:gd name="T61" fmla="*/ 6 h 74"/>
                <a:gd name="T62" fmla="*/ 41 w 50"/>
                <a:gd name="T63" fmla="*/ 10 h 7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0"/>
                <a:gd name="T97" fmla="*/ 0 h 74"/>
                <a:gd name="T98" fmla="*/ 50 w 50"/>
                <a:gd name="T99" fmla="*/ 74 h 7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0" h="74">
                  <a:moveTo>
                    <a:pt x="41" y="10"/>
                  </a:moveTo>
                  <a:lnTo>
                    <a:pt x="40" y="12"/>
                  </a:lnTo>
                  <a:lnTo>
                    <a:pt x="39" y="15"/>
                  </a:lnTo>
                  <a:lnTo>
                    <a:pt x="38" y="18"/>
                  </a:lnTo>
                  <a:lnTo>
                    <a:pt x="37" y="20"/>
                  </a:lnTo>
                  <a:lnTo>
                    <a:pt x="35" y="24"/>
                  </a:lnTo>
                  <a:lnTo>
                    <a:pt x="33" y="27"/>
                  </a:lnTo>
                  <a:lnTo>
                    <a:pt x="31" y="30"/>
                  </a:lnTo>
                  <a:lnTo>
                    <a:pt x="29" y="34"/>
                  </a:lnTo>
                  <a:lnTo>
                    <a:pt x="26" y="37"/>
                  </a:lnTo>
                  <a:lnTo>
                    <a:pt x="24" y="41"/>
                  </a:lnTo>
                  <a:lnTo>
                    <a:pt x="21" y="43"/>
                  </a:lnTo>
                  <a:lnTo>
                    <a:pt x="19" y="47"/>
                  </a:lnTo>
                  <a:lnTo>
                    <a:pt x="16" y="50"/>
                  </a:lnTo>
                  <a:lnTo>
                    <a:pt x="14" y="52"/>
                  </a:lnTo>
                  <a:lnTo>
                    <a:pt x="12" y="55"/>
                  </a:lnTo>
                  <a:lnTo>
                    <a:pt x="9" y="55"/>
                  </a:lnTo>
                  <a:lnTo>
                    <a:pt x="7" y="57"/>
                  </a:lnTo>
                  <a:lnTo>
                    <a:pt x="5" y="59"/>
                  </a:lnTo>
                  <a:lnTo>
                    <a:pt x="4" y="61"/>
                  </a:lnTo>
                  <a:lnTo>
                    <a:pt x="3" y="64"/>
                  </a:lnTo>
                  <a:lnTo>
                    <a:pt x="1" y="66"/>
                  </a:lnTo>
                  <a:lnTo>
                    <a:pt x="1" y="67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0" y="71"/>
                  </a:lnTo>
                  <a:lnTo>
                    <a:pt x="0" y="72"/>
                  </a:lnTo>
                  <a:lnTo>
                    <a:pt x="1" y="73"/>
                  </a:lnTo>
                  <a:lnTo>
                    <a:pt x="2" y="73"/>
                  </a:lnTo>
                  <a:lnTo>
                    <a:pt x="3" y="73"/>
                  </a:lnTo>
                  <a:lnTo>
                    <a:pt x="4" y="73"/>
                  </a:lnTo>
                  <a:lnTo>
                    <a:pt x="5" y="72"/>
                  </a:lnTo>
                  <a:lnTo>
                    <a:pt x="7" y="71"/>
                  </a:lnTo>
                  <a:lnTo>
                    <a:pt x="8" y="69"/>
                  </a:lnTo>
                  <a:lnTo>
                    <a:pt x="11" y="67"/>
                  </a:lnTo>
                  <a:lnTo>
                    <a:pt x="13" y="65"/>
                  </a:lnTo>
                  <a:lnTo>
                    <a:pt x="19" y="58"/>
                  </a:lnTo>
                  <a:lnTo>
                    <a:pt x="22" y="55"/>
                  </a:lnTo>
                  <a:lnTo>
                    <a:pt x="26" y="51"/>
                  </a:lnTo>
                  <a:lnTo>
                    <a:pt x="29" y="47"/>
                  </a:lnTo>
                  <a:lnTo>
                    <a:pt x="33" y="43"/>
                  </a:lnTo>
                  <a:lnTo>
                    <a:pt x="36" y="39"/>
                  </a:lnTo>
                  <a:lnTo>
                    <a:pt x="39" y="34"/>
                  </a:lnTo>
                  <a:lnTo>
                    <a:pt x="42" y="30"/>
                  </a:lnTo>
                  <a:lnTo>
                    <a:pt x="44" y="26"/>
                  </a:lnTo>
                  <a:lnTo>
                    <a:pt x="46" y="22"/>
                  </a:lnTo>
                  <a:lnTo>
                    <a:pt x="47" y="18"/>
                  </a:lnTo>
                  <a:lnTo>
                    <a:pt x="48" y="16"/>
                  </a:lnTo>
                  <a:lnTo>
                    <a:pt x="48" y="12"/>
                  </a:lnTo>
                  <a:lnTo>
                    <a:pt x="49" y="9"/>
                  </a:lnTo>
                  <a:lnTo>
                    <a:pt x="49" y="7"/>
                  </a:lnTo>
                  <a:lnTo>
                    <a:pt x="49" y="5"/>
                  </a:lnTo>
                  <a:lnTo>
                    <a:pt x="48" y="4"/>
                  </a:lnTo>
                  <a:lnTo>
                    <a:pt x="48" y="2"/>
                  </a:lnTo>
                  <a:lnTo>
                    <a:pt x="48" y="1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1"/>
                  </a:lnTo>
                  <a:lnTo>
                    <a:pt x="45" y="1"/>
                  </a:lnTo>
                  <a:lnTo>
                    <a:pt x="45" y="2"/>
                  </a:lnTo>
                  <a:lnTo>
                    <a:pt x="44" y="4"/>
                  </a:lnTo>
                  <a:lnTo>
                    <a:pt x="43" y="6"/>
                  </a:lnTo>
                  <a:lnTo>
                    <a:pt x="42" y="7"/>
                  </a:lnTo>
                  <a:lnTo>
                    <a:pt x="41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3" name="Freeform 78"/>
            <p:cNvSpPr>
              <a:spLocks/>
            </p:cNvSpPr>
            <p:nvPr/>
          </p:nvSpPr>
          <p:spPr bwMode="auto">
            <a:xfrm>
              <a:off x="3755" y="2150"/>
              <a:ext cx="45" cy="63"/>
            </a:xfrm>
            <a:custGeom>
              <a:avLst/>
              <a:gdLst>
                <a:gd name="T0" fmla="*/ 35 w 45"/>
                <a:gd name="T1" fmla="*/ 12 h 63"/>
                <a:gd name="T2" fmla="*/ 33 w 45"/>
                <a:gd name="T3" fmla="*/ 16 h 63"/>
                <a:gd name="T4" fmla="*/ 32 w 45"/>
                <a:gd name="T5" fmla="*/ 21 h 63"/>
                <a:gd name="T6" fmla="*/ 28 w 45"/>
                <a:gd name="T7" fmla="*/ 26 h 63"/>
                <a:gd name="T8" fmla="*/ 25 w 45"/>
                <a:gd name="T9" fmla="*/ 31 h 63"/>
                <a:gd name="T10" fmla="*/ 20 w 45"/>
                <a:gd name="T11" fmla="*/ 36 h 63"/>
                <a:gd name="T12" fmla="*/ 16 w 45"/>
                <a:gd name="T13" fmla="*/ 40 h 63"/>
                <a:gd name="T14" fmla="*/ 11 w 45"/>
                <a:gd name="T15" fmla="*/ 44 h 63"/>
                <a:gd name="T16" fmla="*/ 7 w 45"/>
                <a:gd name="T17" fmla="*/ 47 h 63"/>
                <a:gd name="T18" fmla="*/ 4 w 45"/>
                <a:gd name="T19" fmla="*/ 51 h 63"/>
                <a:gd name="T20" fmla="*/ 2 w 45"/>
                <a:gd name="T21" fmla="*/ 55 h 63"/>
                <a:gd name="T22" fmla="*/ 0 w 45"/>
                <a:gd name="T23" fmla="*/ 57 h 63"/>
                <a:gd name="T24" fmla="*/ 0 w 45"/>
                <a:gd name="T25" fmla="*/ 60 h 63"/>
                <a:gd name="T26" fmla="*/ 0 w 45"/>
                <a:gd name="T27" fmla="*/ 62 h 63"/>
                <a:gd name="T28" fmla="*/ 2 w 45"/>
                <a:gd name="T29" fmla="*/ 62 h 63"/>
                <a:gd name="T30" fmla="*/ 4 w 45"/>
                <a:gd name="T31" fmla="*/ 61 h 63"/>
                <a:gd name="T32" fmla="*/ 7 w 45"/>
                <a:gd name="T33" fmla="*/ 59 h 63"/>
                <a:gd name="T34" fmla="*/ 11 w 45"/>
                <a:gd name="T35" fmla="*/ 56 h 63"/>
                <a:gd name="T36" fmla="*/ 17 w 45"/>
                <a:gd name="T37" fmla="*/ 51 h 63"/>
                <a:gd name="T38" fmla="*/ 23 w 45"/>
                <a:gd name="T39" fmla="*/ 47 h 63"/>
                <a:gd name="T40" fmla="*/ 29 w 45"/>
                <a:gd name="T41" fmla="*/ 40 h 63"/>
                <a:gd name="T42" fmla="*/ 34 w 45"/>
                <a:gd name="T43" fmla="*/ 34 h 63"/>
                <a:gd name="T44" fmla="*/ 39 w 45"/>
                <a:gd name="T45" fmla="*/ 26 h 63"/>
                <a:gd name="T46" fmla="*/ 42 w 45"/>
                <a:gd name="T47" fmla="*/ 19 h 63"/>
                <a:gd name="T48" fmla="*/ 44 w 45"/>
                <a:gd name="T49" fmla="*/ 12 h 63"/>
                <a:gd name="T50" fmla="*/ 44 w 45"/>
                <a:gd name="T51" fmla="*/ 7 h 63"/>
                <a:gd name="T52" fmla="*/ 43 w 45"/>
                <a:gd name="T53" fmla="*/ 4 h 63"/>
                <a:gd name="T54" fmla="*/ 42 w 45"/>
                <a:gd name="T55" fmla="*/ 1 h 63"/>
                <a:gd name="T56" fmla="*/ 40 w 45"/>
                <a:gd name="T57" fmla="*/ 0 h 63"/>
                <a:gd name="T58" fmla="*/ 39 w 45"/>
                <a:gd name="T59" fmla="*/ 2 h 63"/>
                <a:gd name="T60" fmla="*/ 37 w 45"/>
                <a:gd name="T61" fmla="*/ 5 h 63"/>
                <a:gd name="T62" fmla="*/ 36 w 45"/>
                <a:gd name="T63" fmla="*/ 10 h 6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5"/>
                <a:gd name="T97" fmla="*/ 0 h 63"/>
                <a:gd name="T98" fmla="*/ 45 w 45"/>
                <a:gd name="T99" fmla="*/ 63 h 6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5" h="63">
                  <a:moveTo>
                    <a:pt x="36" y="10"/>
                  </a:moveTo>
                  <a:lnTo>
                    <a:pt x="35" y="12"/>
                  </a:lnTo>
                  <a:lnTo>
                    <a:pt x="34" y="15"/>
                  </a:lnTo>
                  <a:lnTo>
                    <a:pt x="33" y="16"/>
                  </a:lnTo>
                  <a:lnTo>
                    <a:pt x="33" y="19"/>
                  </a:lnTo>
                  <a:lnTo>
                    <a:pt x="32" y="21"/>
                  </a:lnTo>
                  <a:lnTo>
                    <a:pt x="30" y="24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5" y="31"/>
                  </a:lnTo>
                  <a:lnTo>
                    <a:pt x="23" y="33"/>
                  </a:lnTo>
                  <a:lnTo>
                    <a:pt x="20" y="36"/>
                  </a:lnTo>
                  <a:lnTo>
                    <a:pt x="18" y="38"/>
                  </a:lnTo>
                  <a:lnTo>
                    <a:pt x="16" y="40"/>
                  </a:lnTo>
                  <a:lnTo>
                    <a:pt x="14" y="42"/>
                  </a:lnTo>
                  <a:lnTo>
                    <a:pt x="11" y="44"/>
                  </a:lnTo>
                  <a:lnTo>
                    <a:pt x="10" y="45"/>
                  </a:lnTo>
                  <a:lnTo>
                    <a:pt x="7" y="47"/>
                  </a:lnTo>
                  <a:lnTo>
                    <a:pt x="5" y="49"/>
                  </a:lnTo>
                  <a:lnTo>
                    <a:pt x="4" y="51"/>
                  </a:lnTo>
                  <a:lnTo>
                    <a:pt x="3" y="53"/>
                  </a:lnTo>
                  <a:lnTo>
                    <a:pt x="2" y="55"/>
                  </a:lnTo>
                  <a:lnTo>
                    <a:pt x="1" y="57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2" y="62"/>
                  </a:lnTo>
                  <a:lnTo>
                    <a:pt x="3" y="62"/>
                  </a:lnTo>
                  <a:lnTo>
                    <a:pt x="4" y="61"/>
                  </a:lnTo>
                  <a:lnTo>
                    <a:pt x="4" y="60"/>
                  </a:lnTo>
                  <a:lnTo>
                    <a:pt x="7" y="59"/>
                  </a:lnTo>
                  <a:lnTo>
                    <a:pt x="9" y="57"/>
                  </a:lnTo>
                  <a:lnTo>
                    <a:pt x="11" y="56"/>
                  </a:lnTo>
                  <a:lnTo>
                    <a:pt x="14" y="54"/>
                  </a:lnTo>
                  <a:lnTo>
                    <a:pt x="17" y="51"/>
                  </a:lnTo>
                  <a:lnTo>
                    <a:pt x="20" y="49"/>
                  </a:lnTo>
                  <a:lnTo>
                    <a:pt x="23" y="47"/>
                  </a:lnTo>
                  <a:lnTo>
                    <a:pt x="26" y="43"/>
                  </a:lnTo>
                  <a:lnTo>
                    <a:pt x="29" y="40"/>
                  </a:lnTo>
                  <a:lnTo>
                    <a:pt x="32" y="36"/>
                  </a:lnTo>
                  <a:lnTo>
                    <a:pt x="34" y="34"/>
                  </a:lnTo>
                  <a:lnTo>
                    <a:pt x="37" y="30"/>
                  </a:lnTo>
                  <a:lnTo>
                    <a:pt x="39" y="26"/>
                  </a:lnTo>
                  <a:lnTo>
                    <a:pt x="40" y="23"/>
                  </a:lnTo>
                  <a:lnTo>
                    <a:pt x="42" y="19"/>
                  </a:lnTo>
                  <a:lnTo>
                    <a:pt x="43" y="16"/>
                  </a:lnTo>
                  <a:lnTo>
                    <a:pt x="44" y="12"/>
                  </a:lnTo>
                  <a:lnTo>
                    <a:pt x="44" y="9"/>
                  </a:lnTo>
                  <a:lnTo>
                    <a:pt x="44" y="7"/>
                  </a:lnTo>
                  <a:lnTo>
                    <a:pt x="43" y="5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42" y="1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40" y="1"/>
                  </a:lnTo>
                  <a:lnTo>
                    <a:pt x="39" y="2"/>
                  </a:lnTo>
                  <a:lnTo>
                    <a:pt x="38" y="4"/>
                  </a:lnTo>
                  <a:lnTo>
                    <a:pt x="37" y="5"/>
                  </a:lnTo>
                  <a:lnTo>
                    <a:pt x="37" y="7"/>
                  </a:lnTo>
                  <a:lnTo>
                    <a:pt x="36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4" name="Freeform 79"/>
            <p:cNvSpPr>
              <a:spLocks/>
            </p:cNvSpPr>
            <p:nvPr/>
          </p:nvSpPr>
          <p:spPr bwMode="auto">
            <a:xfrm>
              <a:off x="3777" y="2172"/>
              <a:ext cx="45" cy="63"/>
            </a:xfrm>
            <a:custGeom>
              <a:avLst/>
              <a:gdLst>
                <a:gd name="T0" fmla="*/ 35 w 45"/>
                <a:gd name="T1" fmla="*/ 10 h 63"/>
                <a:gd name="T2" fmla="*/ 33 w 45"/>
                <a:gd name="T3" fmla="*/ 15 h 63"/>
                <a:gd name="T4" fmla="*/ 31 w 45"/>
                <a:gd name="T5" fmla="*/ 20 h 63"/>
                <a:gd name="T6" fmla="*/ 28 w 45"/>
                <a:gd name="T7" fmla="*/ 25 h 63"/>
                <a:gd name="T8" fmla="*/ 25 w 45"/>
                <a:gd name="T9" fmla="*/ 29 h 63"/>
                <a:gd name="T10" fmla="*/ 20 w 45"/>
                <a:gd name="T11" fmla="*/ 35 h 63"/>
                <a:gd name="T12" fmla="*/ 16 w 45"/>
                <a:gd name="T13" fmla="*/ 39 h 63"/>
                <a:gd name="T14" fmla="*/ 11 w 45"/>
                <a:gd name="T15" fmla="*/ 43 h 63"/>
                <a:gd name="T16" fmla="*/ 7 w 45"/>
                <a:gd name="T17" fmla="*/ 47 h 63"/>
                <a:gd name="T18" fmla="*/ 4 w 45"/>
                <a:gd name="T19" fmla="*/ 50 h 63"/>
                <a:gd name="T20" fmla="*/ 2 w 45"/>
                <a:gd name="T21" fmla="*/ 54 h 63"/>
                <a:gd name="T22" fmla="*/ 0 w 45"/>
                <a:gd name="T23" fmla="*/ 57 h 63"/>
                <a:gd name="T24" fmla="*/ 0 w 45"/>
                <a:gd name="T25" fmla="*/ 60 h 63"/>
                <a:gd name="T26" fmla="*/ 1 w 45"/>
                <a:gd name="T27" fmla="*/ 62 h 63"/>
                <a:gd name="T28" fmla="*/ 3 w 45"/>
                <a:gd name="T29" fmla="*/ 62 h 63"/>
                <a:gd name="T30" fmla="*/ 5 w 45"/>
                <a:gd name="T31" fmla="*/ 61 h 63"/>
                <a:gd name="T32" fmla="*/ 9 w 45"/>
                <a:gd name="T33" fmla="*/ 58 h 63"/>
                <a:gd name="T34" fmla="*/ 13 w 45"/>
                <a:gd name="T35" fmla="*/ 55 h 63"/>
                <a:gd name="T36" fmla="*/ 18 w 45"/>
                <a:gd name="T37" fmla="*/ 49 h 63"/>
                <a:gd name="T38" fmla="*/ 24 w 45"/>
                <a:gd name="T39" fmla="*/ 44 h 63"/>
                <a:gd name="T40" fmla="*/ 30 w 45"/>
                <a:gd name="T41" fmla="*/ 38 h 63"/>
                <a:gd name="T42" fmla="*/ 35 w 45"/>
                <a:gd name="T43" fmla="*/ 32 h 63"/>
                <a:gd name="T44" fmla="*/ 40 w 45"/>
                <a:gd name="T45" fmla="*/ 25 h 63"/>
                <a:gd name="T46" fmla="*/ 42 w 45"/>
                <a:gd name="T47" fmla="*/ 18 h 63"/>
                <a:gd name="T48" fmla="*/ 43 w 45"/>
                <a:gd name="T49" fmla="*/ 12 h 63"/>
                <a:gd name="T50" fmla="*/ 44 w 45"/>
                <a:gd name="T51" fmla="*/ 6 h 63"/>
                <a:gd name="T52" fmla="*/ 43 w 45"/>
                <a:gd name="T53" fmla="*/ 3 h 63"/>
                <a:gd name="T54" fmla="*/ 43 w 45"/>
                <a:gd name="T55" fmla="*/ 1 h 63"/>
                <a:gd name="T56" fmla="*/ 41 w 45"/>
                <a:gd name="T57" fmla="*/ 0 h 63"/>
                <a:gd name="T58" fmla="*/ 40 w 45"/>
                <a:gd name="T59" fmla="*/ 1 h 63"/>
                <a:gd name="T60" fmla="*/ 38 w 45"/>
                <a:gd name="T61" fmla="*/ 4 h 63"/>
                <a:gd name="T62" fmla="*/ 36 w 45"/>
                <a:gd name="T63" fmla="*/ 7 h 6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5"/>
                <a:gd name="T97" fmla="*/ 0 h 63"/>
                <a:gd name="T98" fmla="*/ 45 w 45"/>
                <a:gd name="T99" fmla="*/ 63 h 6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5" h="63">
                  <a:moveTo>
                    <a:pt x="36" y="7"/>
                  </a:moveTo>
                  <a:lnTo>
                    <a:pt x="35" y="10"/>
                  </a:lnTo>
                  <a:lnTo>
                    <a:pt x="34" y="13"/>
                  </a:lnTo>
                  <a:lnTo>
                    <a:pt x="33" y="15"/>
                  </a:lnTo>
                  <a:lnTo>
                    <a:pt x="33" y="17"/>
                  </a:lnTo>
                  <a:lnTo>
                    <a:pt x="31" y="20"/>
                  </a:lnTo>
                  <a:lnTo>
                    <a:pt x="30" y="22"/>
                  </a:lnTo>
                  <a:lnTo>
                    <a:pt x="28" y="25"/>
                  </a:lnTo>
                  <a:lnTo>
                    <a:pt x="26" y="27"/>
                  </a:lnTo>
                  <a:lnTo>
                    <a:pt x="25" y="29"/>
                  </a:lnTo>
                  <a:lnTo>
                    <a:pt x="23" y="32"/>
                  </a:lnTo>
                  <a:lnTo>
                    <a:pt x="20" y="35"/>
                  </a:lnTo>
                  <a:lnTo>
                    <a:pt x="18" y="36"/>
                  </a:lnTo>
                  <a:lnTo>
                    <a:pt x="16" y="39"/>
                  </a:lnTo>
                  <a:lnTo>
                    <a:pt x="14" y="41"/>
                  </a:lnTo>
                  <a:lnTo>
                    <a:pt x="11" y="43"/>
                  </a:lnTo>
                  <a:lnTo>
                    <a:pt x="10" y="45"/>
                  </a:lnTo>
                  <a:lnTo>
                    <a:pt x="7" y="47"/>
                  </a:lnTo>
                  <a:lnTo>
                    <a:pt x="5" y="48"/>
                  </a:lnTo>
                  <a:lnTo>
                    <a:pt x="4" y="50"/>
                  </a:lnTo>
                  <a:lnTo>
                    <a:pt x="3" y="52"/>
                  </a:lnTo>
                  <a:lnTo>
                    <a:pt x="2" y="54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1"/>
                  </a:lnTo>
                  <a:lnTo>
                    <a:pt x="1" y="62"/>
                  </a:lnTo>
                  <a:lnTo>
                    <a:pt x="2" y="62"/>
                  </a:lnTo>
                  <a:lnTo>
                    <a:pt x="3" y="62"/>
                  </a:lnTo>
                  <a:lnTo>
                    <a:pt x="4" y="62"/>
                  </a:lnTo>
                  <a:lnTo>
                    <a:pt x="5" y="61"/>
                  </a:lnTo>
                  <a:lnTo>
                    <a:pt x="7" y="60"/>
                  </a:lnTo>
                  <a:lnTo>
                    <a:pt x="9" y="58"/>
                  </a:lnTo>
                  <a:lnTo>
                    <a:pt x="11" y="57"/>
                  </a:lnTo>
                  <a:lnTo>
                    <a:pt x="13" y="55"/>
                  </a:lnTo>
                  <a:lnTo>
                    <a:pt x="15" y="52"/>
                  </a:lnTo>
                  <a:lnTo>
                    <a:pt x="18" y="49"/>
                  </a:lnTo>
                  <a:lnTo>
                    <a:pt x="21" y="47"/>
                  </a:lnTo>
                  <a:lnTo>
                    <a:pt x="24" y="44"/>
                  </a:lnTo>
                  <a:lnTo>
                    <a:pt x="27" y="41"/>
                  </a:lnTo>
                  <a:lnTo>
                    <a:pt x="30" y="38"/>
                  </a:lnTo>
                  <a:lnTo>
                    <a:pt x="33" y="35"/>
                  </a:lnTo>
                  <a:lnTo>
                    <a:pt x="35" y="32"/>
                  </a:lnTo>
                  <a:lnTo>
                    <a:pt x="38" y="28"/>
                  </a:lnTo>
                  <a:lnTo>
                    <a:pt x="40" y="25"/>
                  </a:lnTo>
                  <a:lnTo>
                    <a:pt x="41" y="22"/>
                  </a:lnTo>
                  <a:lnTo>
                    <a:pt x="42" y="18"/>
                  </a:lnTo>
                  <a:lnTo>
                    <a:pt x="43" y="15"/>
                  </a:lnTo>
                  <a:lnTo>
                    <a:pt x="43" y="12"/>
                  </a:lnTo>
                  <a:lnTo>
                    <a:pt x="44" y="9"/>
                  </a:lnTo>
                  <a:lnTo>
                    <a:pt x="44" y="6"/>
                  </a:lnTo>
                  <a:lnTo>
                    <a:pt x="44" y="5"/>
                  </a:lnTo>
                  <a:lnTo>
                    <a:pt x="43" y="3"/>
                  </a:lnTo>
                  <a:lnTo>
                    <a:pt x="43" y="2"/>
                  </a:lnTo>
                  <a:lnTo>
                    <a:pt x="43" y="1"/>
                  </a:lnTo>
                  <a:lnTo>
                    <a:pt x="42" y="0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40" y="1"/>
                  </a:lnTo>
                  <a:lnTo>
                    <a:pt x="39" y="2"/>
                  </a:lnTo>
                  <a:lnTo>
                    <a:pt x="38" y="4"/>
                  </a:lnTo>
                  <a:lnTo>
                    <a:pt x="37" y="5"/>
                  </a:lnTo>
                  <a:lnTo>
                    <a:pt x="36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5" name="Freeform 80"/>
            <p:cNvSpPr>
              <a:spLocks/>
            </p:cNvSpPr>
            <p:nvPr/>
          </p:nvSpPr>
          <p:spPr bwMode="auto">
            <a:xfrm>
              <a:off x="3796" y="2186"/>
              <a:ext cx="49" cy="65"/>
            </a:xfrm>
            <a:custGeom>
              <a:avLst/>
              <a:gdLst>
                <a:gd name="T0" fmla="*/ 41 w 49"/>
                <a:gd name="T1" fmla="*/ 10 h 65"/>
                <a:gd name="T2" fmla="*/ 40 w 49"/>
                <a:gd name="T3" fmla="*/ 12 h 65"/>
                <a:gd name="T4" fmla="*/ 39 w 49"/>
                <a:gd name="T5" fmla="*/ 14 h 65"/>
                <a:gd name="T6" fmla="*/ 37 w 49"/>
                <a:gd name="T7" fmla="*/ 16 h 65"/>
                <a:gd name="T8" fmla="*/ 36 w 49"/>
                <a:gd name="T9" fmla="*/ 19 h 65"/>
                <a:gd name="T10" fmla="*/ 34 w 49"/>
                <a:gd name="T11" fmla="*/ 21 h 65"/>
                <a:gd name="T12" fmla="*/ 32 w 49"/>
                <a:gd name="T13" fmla="*/ 24 h 65"/>
                <a:gd name="T14" fmla="*/ 30 w 49"/>
                <a:gd name="T15" fmla="*/ 27 h 65"/>
                <a:gd name="T16" fmla="*/ 26 w 49"/>
                <a:gd name="T17" fmla="*/ 32 h 65"/>
                <a:gd name="T18" fmla="*/ 24 w 49"/>
                <a:gd name="T19" fmla="*/ 35 h 65"/>
                <a:gd name="T20" fmla="*/ 21 w 49"/>
                <a:gd name="T21" fmla="*/ 37 h 65"/>
                <a:gd name="T22" fmla="*/ 20 w 49"/>
                <a:gd name="T23" fmla="*/ 39 h 65"/>
                <a:gd name="T24" fmla="*/ 17 w 49"/>
                <a:gd name="T25" fmla="*/ 42 h 65"/>
                <a:gd name="T26" fmla="*/ 14 w 49"/>
                <a:gd name="T27" fmla="*/ 44 h 65"/>
                <a:gd name="T28" fmla="*/ 12 w 49"/>
                <a:gd name="T29" fmla="*/ 46 h 65"/>
                <a:gd name="T30" fmla="*/ 10 w 49"/>
                <a:gd name="T31" fmla="*/ 48 h 65"/>
                <a:gd name="T32" fmla="*/ 8 w 49"/>
                <a:gd name="T33" fmla="*/ 49 h 65"/>
                <a:gd name="T34" fmla="*/ 5 w 49"/>
                <a:gd name="T35" fmla="*/ 51 h 65"/>
                <a:gd name="T36" fmla="*/ 4 w 49"/>
                <a:gd name="T37" fmla="*/ 53 h 65"/>
                <a:gd name="T38" fmla="*/ 3 w 49"/>
                <a:gd name="T39" fmla="*/ 55 h 65"/>
                <a:gd name="T40" fmla="*/ 2 w 49"/>
                <a:gd name="T41" fmla="*/ 57 h 65"/>
                <a:gd name="T42" fmla="*/ 1 w 49"/>
                <a:gd name="T43" fmla="*/ 59 h 65"/>
                <a:gd name="T44" fmla="*/ 0 w 49"/>
                <a:gd name="T45" fmla="*/ 59 h 65"/>
                <a:gd name="T46" fmla="*/ 0 w 49"/>
                <a:gd name="T47" fmla="*/ 61 h 65"/>
                <a:gd name="T48" fmla="*/ 0 w 49"/>
                <a:gd name="T49" fmla="*/ 62 h 65"/>
                <a:gd name="T50" fmla="*/ 0 w 49"/>
                <a:gd name="T51" fmla="*/ 63 h 65"/>
                <a:gd name="T52" fmla="*/ 0 w 49"/>
                <a:gd name="T53" fmla="*/ 64 h 65"/>
                <a:gd name="T54" fmla="*/ 1 w 49"/>
                <a:gd name="T55" fmla="*/ 64 h 65"/>
                <a:gd name="T56" fmla="*/ 2 w 49"/>
                <a:gd name="T57" fmla="*/ 64 h 65"/>
                <a:gd name="T58" fmla="*/ 3 w 49"/>
                <a:gd name="T59" fmla="*/ 64 h 65"/>
                <a:gd name="T60" fmla="*/ 4 w 49"/>
                <a:gd name="T61" fmla="*/ 63 h 65"/>
                <a:gd name="T62" fmla="*/ 5 w 49"/>
                <a:gd name="T63" fmla="*/ 62 h 65"/>
                <a:gd name="T64" fmla="*/ 6 w 49"/>
                <a:gd name="T65" fmla="*/ 60 h 65"/>
                <a:gd name="T66" fmla="*/ 9 w 49"/>
                <a:gd name="T67" fmla="*/ 59 h 65"/>
                <a:gd name="T68" fmla="*/ 12 w 49"/>
                <a:gd name="T69" fmla="*/ 57 h 65"/>
                <a:gd name="T70" fmla="*/ 14 w 49"/>
                <a:gd name="T71" fmla="*/ 54 h 65"/>
                <a:gd name="T72" fmla="*/ 17 w 49"/>
                <a:gd name="T73" fmla="*/ 51 h 65"/>
                <a:gd name="T74" fmla="*/ 20 w 49"/>
                <a:gd name="T75" fmla="*/ 48 h 65"/>
                <a:gd name="T76" fmla="*/ 24 w 49"/>
                <a:gd name="T77" fmla="*/ 46 h 65"/>
                <a:gd name="T78" fmla="*/ 28 w 49"/>
                <a:gd name="T79" fmla="*/ 42 h 65"/>
                <a:gd name="T80" fmla="*/ 30 w 49"/>
                <a:gd name="T81" fmla="*/ 38 h 65"/>
                <a:gd name="T82" fmla="*/ 34 w 49"/>
                <a:gd name="T83" fmla="*/ 36 h 65"/>
                <a:gd name="T84" fmla="*/ 37 w 49"/>
                <a:gd name="T85" fmla="*/ 32 h 65"/>
                <a:gd name="T86" fmla="*/ 40 w 49"/>
                <a:gd name="T87" fmla="*/ 28 h 65"/>
                <a:gd name="T88" fmla="*/ 42 w 49"/>
                <a:gd name="T89" fmla="*/ 25 h 65"/>
                <a:gd name="T90" fmla="*/ 44 w 49"/>
                <a:gd name="T91" fmla="*/ 21 h 65"/>
                <a:gd name="T92" fmla="*/ 45 w 49"/>
                <a:gd name="T93" fmla="*/ 18 h 65"/>
                <a:gd name="T94" fmla="*/ 46 w 49"/>
                <a:gd name="T95" fmla="*/ 15 h 65"/>
                <a:gd name="T96" fmla="*/ 47 w 49"/>
                <a:gd name="T97" fmla="*/ 12 h 65"/>
                <a:gd name="T98" fmla="*/ 47 w 49"/>
                <a:gd name="T99" fmla="*/ 9 h 65"/>
                <a:gd name="T100" fmla="*/ 48 w 49"/>
                <a:gd name="T101" fmla="*/ 6 h 65"/>
                <a:gd name="T102" fmla="*/ 48 w 49"/>
                <a:gd name="T103" fmla="*/ 5 h 65"/>
                <a:gd name="T104" fmla="*/ 48 w 49"/>
                <a:gd name="T105" fmla="*/ 3 h 65"/>
                <a:gd name="T106" fmla="*/ 47 w 49"/>
                <a:gd name="T107" fmla="*/ 2 h 65"/>
                <a:gd name="T108" fmla="*/ 47 w 49"/>
                <a:gd name="T109" fmla="*/ 1 h 65"/>
                <a:gd name="T110" fmla="*/ 46 w 49"/>
                <a:gd name="T111" fmla="*/ 0 h 65"/>
                <a:gd name="T112" fmla="*/ 45 w 49"/>
                <a:gd name="T113" fmla="*/ 0 h 65"/>
                <a:gd name="T114" fmla="*/ 44 w 49"/>
                <a:gd name="T115" fmla="*/ 1 h 65"/>
                <a:gd name="T116" fmla="*/ 44 w 49"/>
                <a:gd name="T117" fmla="*/ 2 h 65"/>
                <a:gd name="T118" fmla="*/ 43 w 49"/>
                <a:gd name="T119" fmla="*/ 3 h 65"/>
                <a:gd name="T120" fmla="*/ 43 w 49"/>
                <a:gd name="T121" fmla="*/ 5 h 65"/>
                <a:gd name="T122" fmla="*/ 42 w 49"/>
                <a:gd name="T123" fmla="*/ 7 h 65"/>
                <a:gd name="T124" fmla="*/ 41 w 49"/>
                <a:gd name="T125" fmla="*/ 10 h 6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9"/>
                <a:gd name="T190" fmla="*/ 0 h 65"/>
                <a:gd name="T191" fmla="*/ 49 w 49"/>
                <a:gd name="T192" fmla="*/ 65 h 6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9" h="65">
                  <a:moveTo>
                    <a:pt x="41" y="10"/>
                  </a:moveTo>
                  <a:lnTo>
                    <a:pt x="40" y="12"/>
                  </a:lnTo>
                  <a:lnTo>
                    <a:pt x="39" y="14"/>
                  </a:lnTo>
                  <a:lnTo>
                    <a:pt x="37" y="16"/>
                  </a:lnTo>
                  <a:lnTo>
                    <a:pt x="36" y="19"/>
                  </a:lnTo>
                  <a:lnTo>
                    <a:pt x="34" y="21"/>
                  </a:lnTo>
                  <a:lnTo>
                    <a:pt x="32" y="24"/>
                  </a:lnTo>
                  <a:lnTo>
                    <a:pt x="30" y="27"/>
                  </a:lnTo>
                  <a:lnTo>
                    <a:pt x="26" y="32"/>
                  </a:lnTo>
                  <a:lnTo>
                    <a:pt x="24" y="35"/>
                  </a:lnTo>
                  <a:lnTo>
                    <a:pt x="21" y="37"/>
                  </a:lnTo>
                  <a:lnTo>
                    <a:pt x="20" y="39"/>
                  </a:lnTo>
                  <a:lnTo>
                    <a:pt x="17" y="42"/>
                  </a:lnTo>
                  <a:lnTo>
                    <a:pt x="14" y="44"/>
                  </a:lnTo>
                  <a:lnTo>
                    <a:pt x="12" y="46"/>
                  </a:lnTo>
                  <a:lnTo>
                    <a:pt x="10" y="48"/>
                  </a:lnTo>
                  <a:lnTo>
                    <a:pt x="8" y="49"/>
                  </a:lnTo>
                  <a:lnTo>
                    <a:pt x="5" y="51"/>
                  </a:lnTo>
                  <a:lnTo>
                    <a:pt x="4" y="53"/>
                  </a:lnTo>
                  <a:lnTo>
                    <a:pt x="3" y="55"/>
                  </a:lnTo>
                  <a:lnTo>
                    <a:pt x="2" y="57"/>
                  </a:lnTo>
                  <a:lnTo>
                    <a:pt x="1" y="59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4"/>
                  </a:lnTo>
                  <a:lnTo>
                    <a:pt x="2" y="64"/>
                  </a:lnTo>
                  <a:lnTo>
                    <a:pt x="3" y="64"/>
                  </a:lnTo>
                  <a:lnTo>
                    <a:pt x="4" y="63"/>
                  </a:lnTo>
                  <a:lnTo>
                    <a:pt x="5" y="62"/>
                  </a:lnTo>
                  <a:lnTo>
                    <a:pt x="6" y="60"/>
                  </a:lnTo>
                  <a:lnTo>
                    <a:pt x="9" y="59"/>
                  </a:lnTo>
                  <a:lnTo>
                    <a:pt x="12" y="57"/>
                  </a:lnTo>
                  <a:lnTo>
                    <a:pt x="14" y="54"/>
                  </a:lnTo>
                  <a:lnTo>
                    <a:pt x="17" y="51"/>
                  </a:lnTo>
                  <a:lnTo>
                    <a:pt x="20" y="48"/>
                  </a:lnTo>
                  <a:lnTo>
                    <a:pt x="24" y="46"/>
                  </a:lnTo>
                  <a:lnTo>
                    <a:pt x="28" y="42"/>
                  </a:lnTo>
                  <a:lnTo>
                    <a:pt x="30" y="38"/>
                  </a:lnTo>
                  <a:lnTo>
                    <a:pt x="34" y="36"/>
                  </a:lnTo>
                  <a:lnTo>
                    <a:pt x="37" y="32"/>
                  </a:lnTo>
                  <a:lnTo>
                    <a:pt x="40" y="28"/>
                  </a:lnTo>
                  <a:lnTo>
                    <a:pt x="42" y="25"/>
                  </a:lnTo>
                  <a:lnTo>
                    <a:pt x="44" y="21"/>
                  </a:lnTo>
                  <a:lnTo>
                    <a:pt x="45" y="18"/>
                  </a:lnTo>
                  <a:lnTo>
                    <a:pt x="46" y="15"/>
                  </a:lnTo>
                  <a:lnTo>
                    <a:pt x="47" y="12"/>
                  </a:lnTo>
                  <a:lnTo>
                    <a:pt x="47" y="9"/>
                  </a:lnTo>
                  <a:lnTo>
                    <a:pt x="48" y="6"/>
                  </a:lnTo>
                  <a:lnTo>
                    <a:pt x="48" y="5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7" y="1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4" y="1"/>
                  </a:lnTo>
                  <a:lnTo>
                    <a:pt x="44" y="2"/>
                  </a:lnTo>
                  <a:lnTo>
                    <a:pt x="43" y="3"/>
                  </a:lnTo>
                  <a:lnTo>
                    <a:pt x="43" y="5"/>
                  </a:lnTo>
                  <a:lnTo>
                    <a:pt x="42" y="7"/>
                  </a:lnTo>
                  <a:lnTo>
                    <a:pt x="41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6" name="Freeform 81"/>
            <p:cNvSpPr>
              <a:spLocks/>
            </p:cNvSpPr>
            <p:nvPr/>
          </p:nvSpPr>
          <p:spPr bwMode="auto">
            <a:xfrm>
              <a:off x="3826" y="2216"/>
              <a:ext cx="42" cy="56"/>
            </a:xfrm>
            <a:custGeom>
              <a:avLst/>
              <a:gdLst>
                <a:gd name="T0" fmla="*/ 33 w 42"/>
                <a:gd name="T1" fmla="*/ 10 h 56"/>
                <a:gd name="T2" fmla="*/ 33 w 42"/>
                <a:gd name="T3" fmla="*/ 12 h 56"/>
                <a:gd name="T4" fmla="*/ 32 w 42"/>
                <a:gd name="T5" fmla="*/ 14 h 56"/>
                <a:gd name="T6" fmla="*/ 31 w 42"/>
                <a:gd name="T7" fmla="*/ 16 h 56"/>
                <a:gd name="T8" fmla="*/ 31 w 42"/>
                <a:gd name="T9" fmla="*/ 18 h 56"/>
                <a:gd name="T10" fmla="*/ 30 w 42"/>
                <a:gd name="T11" fmla="*/ 20 h 56"/>
                <a:gd name="T12" fmla="*/ 28 w 42"/>
                <a:gd name="T13" fmla="*/ 22 h 56"/>
                <a:gd name="T14" fmla="*/ 25 w 42"/>
                <a:gd name="T15" fmla="*/ 25 h 56"/>
                <a:gd name="T16" fmla="*/ 24 w 42"/>
                <a:gd name="T17" fmla="*/ 27 h 56"/>
                <a:gd name="T18" fmla="*/ 22 w 42"/>
                <a:gd name="T19" fmla="*/ 29 h 56"/>
                <a:gd name="T20" fmla="*/ 20 w 42"/>
                <a:gd name="T21" fmla="*/ 31 h 56"/>
                <a:gd name="T22" fmla="*/ 18 w 42"/>
                <a:gd name="T23" fmla="*/ 32 h 56"/>
                <a:gd name="T24" fmla="*/ 16 w 42"/>
                <a:gd name="T25" fmla="*/ 34 h 56"/>
                <a:gd name="T26" fmla="*/ 14 w 42"/>
                <a:gd name="T27" fmla="*/ 35 h 56"/>
                <a:gd name="T28" fmla="*/ 11 w 42"/>
                <a:gd name="T29" fmla="*/ 38 h 56"/>
                <a:gd name="T30" fmla="*/ 10 w 42"/>
                <a:gd name="T31" fmla="*/ 39 h 56"/>
                <a:gd name="T32" fmla="*/ 8 w 42"/>
                <a:gd name="T33" fmla="*/ 41 h 56"/>
                <a:gd name="T34" fmla="*/ 5 w 42"/>
                <a:gd name="T35" fmla="*/ 42 h 56"/>
                <a:gd name="T36" fmla="*/ 4 w 42"/>
                <a:gd name="T37" fmla="*/ 43 h 56"/>
                <a:gd name="T38" fmla="*/ 3 w 42"/>
                <a:gd name="T39" fmla="*/ 45 h 56"/>
                <a:gd name="T40" fmla="*/ 2 w 42"/>
                <a:gd name="T41" fmla="*/ 47 h 56"/>
                <a:gd name="T42" fmla="*/ 1 w 42"/>
                <a:gd name="T43" fmla="*/ 49 h 56"/>
                <a:gd name="T44" fmla="*/ 0 w 42"/>
                <a:gd name="T45" fmla="*/ 50 h 56"/>
                <a:gd name="T46" fmla="*/ 0 w 42"/>
                <a:gd name="T47" fmla="*/ 51 h 56"/>
                <a:gd name="T48" fmla="*/ 0 w 42"/>
                <a:gd name="T49" fmla="*/ 52 h 56"/>
                <a:gd name="T50" fmla="*/ 0 w 42"/>
                <a:gd name="T51" fmla="*/ 53 h 56"/>
                <a:gd name="T52" fmla="*/ 0 w 42"/>
                <a:gd name="T53" fmla="*/ 54 h 56"/>
                <a:gd name="T54" fmla="*/ 1 w 42"/>
                <a:gd name="T55" fmla="*/ 55 h 56"/>
                <a:gd name="T56" fmla="*/ 2 w 42"/>
                <a:gd name="T57" fmla="*/ 55 h 56"/>
                <a:gd name="T58" fmla="*/ 3 w 42"/>
                <a:gd name="T59" fmla="*/ 55 h 56"/>
                <a:gd name="T60" fmla="*/ 3 w 42"/>
                <a:gd name="T61" fmla="*/ 55 h 56"/>
                <a:gd name="T62" fmla="*/ 5 w 42"/>
                <a:gd name="T63" fmla="*/ 54 h 56"/>
                <a:gd name="T64" fmla="*/ 7 w 42"/>
                <a:gd name="T65" fmla="*/ 52 h 56"/>
                <a:gd name="T66" fmla="*/ 9 w 42"/>
                <a:gd name="T67" fmla="*/ 51 h 56"/>
                <a:gd name="T68" fmla="*/ 11 w 42"/>
                <a:gd name="T69" fmla="*/ 50 h 56"/>
                <a:gd name="T70" fmla="*/ 14 w 42"/>
                <a:gd name="T71" fmla="*/ 48 h 56"/>
                <a:gd name="T72" fmla="*/ 17 w 42"/>
                <a:gd name="T73" fmla="*/ 46 h 56"/>
                <a:gd name="T74" fmla="*/ 20 w 42"/>
                <a:gd name="T75" fmla="*/ 43 h 56"/>
                <a:gd name="T76" fmla="*/ 23 w 42"/>
                <a:gd name="T77" fmla="*/ 41 h 56"/>
                <a:gd name="T78" fmla="*/ 25 w 42"/>
                <a:gd name="T79" fmla="*/ 39 h 56"/>
                <a:gd name="T80" fmla="*/ 28 w 42"/>
                <a:gd name="T81" fmla="*/ 37 h 56"/>
                <a:gd name="T82" fmla="*/ 31 w 42"/>
                <a:gd name="T83" fmla="*/ 34 h 56"/>
                <a:gd name="T84" fmla="*/ 33 w 42"/>
                <a:gd name="T85" fmla="*/ 32 h 56"/>
                <a:gd name="T86" fmla="*/ 35 w 42"/>
                <a:gd name="T87" fmla="*/ 29 h 56"/>
                <a:gd name="T88" fmla="*/ 38 w 42"/>
                <a:gd name="T89" fmla="*/ 26 h 56"/>
                <a:gd name="T90" fmla="*/ 38 w 42"/>
                <a:gd name="T91" fmla="*/ 23 h 56"/>
                <a:gd name="T92" fmla="*/ 40 w 42"/>
                <a:gd name="T93" fmla="*/ 20 h 56"/>
                <a:gd name="T94" fmla="*/ 40 w 42"/>
                <a:gd name="T95" fmla="*/ 17 h 56"/>
                <a:gd name="T96" fmla="*/ 41 w 42"/>
                <a:gd name="T97" fmla="*/ 14 h 56"/>
                <a:gd name="T98" fmla="*/ 41 w 42"/>
                <a:gd name="T99" fmla="*/ 11 h 56"/>
                <a:gd name="T100" fmla="*/ 41 w 42"/>
                <a:gd name="T101" fmla="*/ 8 h 56"/>
                <a:gd name="T102" fmla="*/ 41 w 42"/>
                <a:gd name="T103" fmla="*/ 5 h 56"/>
                <a:gd name="T104" fmla="*/ 41 w 42"/>
                <a:gd name="T105" fmla="*/ 4 h 56"/>
                <a:gd name="T106" fmla="*/ 40 w 42"/>
                <a:gd name="T107" fmla="*/ 2 h 56"/>
                <a:gd name="T108" fmla="*/ 40 w 42"/>
                <a:gd name="T109" fmla="*/ 1 h 56"/>
                <a:gd name="T110" fmla="*/ 39 w 42"/>
                <a:gd name="T111" fmla="*/ 0 h 56"/>
                <a:gd name="T112" fmla="*/ 38 w 42"/>
                <a:gd name="T113" fmla="*/ 0 h 56"/>
                <a:gd name="T114" fmla="*/ 38 w 42"/>
                <a:gd name="T115" fmla="*/ 1 h 56"/>
                <a:gd name="T116" fmla="*/ 37 w 42"/>
                <a:gd name="T117" fmla="*/ 2 h 56"/>
                <a:gd name="T118" fmla="*/ 36 w 42"/>
                <a:gd name="T119" fmla="*/ 3 h 56"/>
                <a:gd name="T120" fmla="*/ 35 w 42"/>
                <a:gd name="T121" fmla="*/ 5 h 56"/>
                <a:gd name="T122" fmla="*/ 34 w 42"/>
                <a:gd name="T123" fmla="*/ 7 h 56"/>
                <a:gd name="T124" fmla="*/ 33 w 42"/>
                <a:gd name="T125" fmla="*/ 10 h 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2"/>
                <a:gd name="T190" fmla="*/ 0 h 56"/>
                <a:gd name="T191" fmla="*/ 42 w 42"/>
                <a:gd name="T192" fmla="*/ 56 h 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2" h="56">
                  <a:moveTo>
                    <a:pt x="33" y="10"/>
                  </a:moveTo>
                  <a:lnTo>
                    <a:pt x="33" y="12"/>
                  </a:lnTo>
                  <a:lnTo>
                    <a:pt x="32" y="14"/>
                  </a:lnTo>
                  <a:lnTo>
                    <a:pt x="31" y="16"/>
                  </a:lnTo>
                  <a:lnTo>
                    <a:pt x="31" y="18"/>
                  </a:lnTo>
                  <a:lnTo>
                    <a:pt x="30" y="20"/>
                  </a:lnTo>
                  <a:lnTo>
                    <a:pt x="28" y="22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2" y="29"/>
                  </a:lnTo>
                  <a:lnTo>
                    <a:pt x="20" y="31"/>
                  </a:lnTo>
                  <a:lnTo>
                    <a:pt x="18" y="32"/>
                  </a:lnTo>
                  <a:lnTo>
                    <a:pt x="16" y="34"/>
                  </a:lnTo>
                  <a:lnTo>
                    <a:pt x="14" y="35"/>
                  </a:lnTo>
                  <a:lnTo>
                    <a:pt x="11" y="38"/>
                  </a:lnTo>
                  <a:lnTo>
                    <a:pt x="10" y="39"/>
                  </a:lnTo>
                  <a:lnTo>
                    <a:pt x="8" y="41"/>
                  </a:lnTo>
                  <a:lnTo>
                    <a:pt x="5" y="42"/>
                  </a:lnTo>
                  <a:lnTo>
                    <a:pt x="4" y="43"/>
                  </a:lnTo>
                  <a:lnTo>
                    <a:pt x="3" y="45"/>
                  </a:lnTo>
                  <a:lnTo>
                    <a:pt x="2" y="47"/>
                  </a:lnTo>
                  <a:lnTo>
                    <a:pt x="1" y="49"/>
                  </a:lnTo>
                  <a:lnTo>
                    <a:pt x="0" y="50"/>
                  </a:lnTo>
                  <a:lnTo>
                    <a:pt x="0" y="51"/>
                  </a:lnTo>
                  <a:lnTo>
                    <a:pt x="0" y="52"/>
                  </a:lnTo>
                  <a:lnTo>
                    <a:pt x="0" y="53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2" y="55"/>
                  </a:lnTo>
                  <a:lnTo>
                    <a:pt x="3" y="55"/>
                  </a:lnTo>
                  <a:lnTo>
                    <a:pt x="5" y="54"/>
                  </a:lnTo>
                  <a:lnTo>
                    <a:pt x="7" y="52"/>
                  </a:lnTo>
                  <a:lnTo>
                    <a:pt x="9" y="51"/>
                  </a:lnTo>
                  <a:lnTo>
                    <a:pt x="11" y="50"/>
                  </a:lnTo>
                  <a:lnTo>
                    <a:pt x="14" y="48"/>
                  </a:lnTo>
                  <a:lnTo>
                    <a:pt x="17" y="46"/>
                  </a:lnTo>
                  <a:lnTo>
                    <a:pt x="20" y="43"/>
                  </a:lnTo>
                  <a:lnTo>
                    <a:pt x="23" y="41"/>
                  </a:lnTo>
                  <a:lnTo>
                    <a:pt x="25" y="39"/>
                  </a:lnTo>
                  <a:lnTo>
                    <a:pt x="28" y="37"/>
                  </a:lnTo>
                  <a:lnTo>
                    <a:pt x="31" y="34"/>
                  </a:lnTo>
                  <a:lnTo>
                    <a:pt x="33" y="32"/>
                  </a:lnTo>
                  <a:lnTo>
                    <a:pt x="35" y="29"/>
                  </a:lnTo>
                  <a:lnTo>
                    <a:pt x="38" y="26"/>
                  </a:lnTo>
                  <a:lnTo>
                    <a:pt x="38" y="23"/>
                  </a:lnTo>
                  <a:lnTo>
                    <a:pt x="40" y="20"/>
                  </a:lnTo>
                  <a:lnTo>
                    <a:pt x="40" y="17"/>
                  </a:lnTo>
                  <a:lnTo>
                    <a:pt x="41" y="14"/>
                  </a:lnTo>
                  <a:lnTo>
                    <a:pt x="41" y="11"/>
                  </a:lnTo>
                  <a:lnTo>
                    <a:pt x="41" y="8"/>
                  </a:lnTo>
                  <a:lnTo>
                    <a:pt x="41" y="5"/>
                  </a:lnTo>
                  <a:lnTo>
                    <a:pt x="41" y="4"/>
                  </a:lnTo>
                  <a:lnTo>
                    <a:pt x="40" y="2"/>
                  </a:lnTo>
                  <a:lnTo>
                    <a:pt x="40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8" y="1"/>
                  </a:lnTo>
                  <a:lnTo>
                    <a:pt x="37" y="2"/>
                  </a:lnTo>
                  <a:lnTo>
                    <a:pt x="36" y="3"/>
                  </a:lnTo>
                  <a:lnTo>
                    <a:pt x="35" y="5"/>
                  </a:lnTo>
                  <a:lnTo>
                    <a:pt x="34" y="7"/>
                  </a:lnTo>
                  <a:lnTo>
                    <a:pt x="33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7" name="Freeform 82"/>
            <p:cNvSpPr>
              <a:spLocks/>
            </p:cNvSpPr>
            <p:nvPr/>
          </p:nvSpPr>
          <p:spPr bwMode="auto">
            <a:xfrm>
              <a:off x="3845" y="2237"/>
              <a:ext cx="41" cy="50"/>
            </a:xfrm>
            <a:custGeom>
              <a:avLst/>
              <a:gdLst>
                <a:gd name="T0" fmla="*/ 33 w 41"/>
                <a:gd name="T1" fmla="*/ 8 h 50"/>
                <a:gd name="T2" fmla="*/ 33 w 41"/>
                <a:gd name="T3" fmla="*/ 10 h 50"/>
                <a:gd name="T4" fmla="*/ 32 w 41"/>
                <a:gd name="T5" fmla="*/ 12 h 50"/>
                <a:gd name="T6" fmla="*/ 31 w 41"/>
                <a:gd name="T7" fmla="*/ 14 h 50"/>
                <a:gd name="T8" fmla="*/ 30 w 41"/>
                <a:gd name="T9" fmla="*/ 16 h 50"/>
                <a:gd name="T10" fmla="*/ 30 w 41"/>
                <a:gd name="T11" fmla="*/ 18 h 50"/>
                <a:gd name="T12" fmla="*/ 28 w 41"/>
                <a:gd name="T13" fmla="*/ 19 h 50"/>
                <a:gd name="T14" fmla="*/ 25 w 41"/>
                <a:gd name="T15" fmla="*/ 22 h 50"/>
                <a:gd name="T16" fmla="*/ 23 w 41"/>
                <a:gd name="T17" fmla="*/ 24 h 50"/>
                <a:gd name="T18" fmla="*/ 22 w 41"/>
                <a:gd name="T19" fmla="*/ 25 h 50"/>
                <a:gd name="T20" fmla="*/ 20 w 41"/>
                <a:gd name="T21" fmla="*/ 27 h 50"/>
                <a:gd name="T22" fmla="*/ 18 w 41"/>
                <a:gd name="T23" fmla="*/ 28 h 50"/>
                <a:gd name="T24" fmla="*/ 16 w 41"/>
                <a:gd name="T25" fmla="*/ 29 h 50"/>
                <a:gd name="T26" fmla="*/ 14 w 41"/>
                <a:gd name="T27" fmla="*/ 31 h 50"/>
                <a:gd name="T28" fmla="*/ 12 w 41"/>
                <a:gd name="T29" fmla="*/ 33 h 50"/>
                <a:gd name="T30" fmla="*/ 10 w 41"/>
                <a:gd name="T31" fmla="*/ 35 h 50"/>
                <a:gd name="T32" fmla="*/ 8 w 41"/>
                <a:gd name="T33" fmla="*/ 36 h 50"/>
                <a:gd name="T34" fmla="*/ 5 w 41"/>
                <a:gd name="T35" fmla="*/ 37 h 50"/>
                <a:gd name="T36" fmla="*/ 4 w 41"/>
                <a:gd name="T37" fmla="*/ 39 h 50"/>
                <a:gd name="T38" fmla="*/ 3 w 41"/>
                <a:gd name="T39" fmla="*/ 41 h 50"/>
                <a:gd name="T40" fmla="*/ 2 w 41"/>
                <a:gd name="T41" fmla="*/ 42 h 50"/>
                <a:gd name="T42" fmla="*/ 1 w 41"/>
                <a:gd name="T43" fmla="*/ 44 h 50"/>
                <a:gd name="T44" fmla="*/ 1 w 41"/>
                <a:gd name="T45" fmla="*/ 45 h 50"/>
                <a:gd name="T46" fmla="*/ 0 w 41"/>
                <a:gd name="T47" fmla="*/ 46 h 50"/>
                <a:gd name="T48" fmla="*/ 0 w 41"/>
                <a:gd name="T49" fmla="*/ 47 h 50"/>
                <a:gd name="T50" fmla="*/ 1 w 41"/>
                <a:gd name="T51" fmla="*/ 48 h 50"/>
                <a:gd name="T52" fmla="*/ 1 w 41"/>
                <a:gd name="T53" fmla="*/ 49 h 50"/>
                <a:gd name="T54" fmla="*/ 2 w 41"/>
                <a:gd name="T55" fmla="*/ 49 h 50"/>
                <a:gd name="T56" fmla="*/ 3 w 41"/>
                <a:gd name="T57" fmla="*/ 49 h 50"/>
                <a:gd name="T58" fmla="*/ 4 w 41"/>
                <a:gd name="T59" fmla="*/ 48 h 50"/>
                <a:gd name="T60" fmla="*/ 5 w 41"/>
                <a:gd name="T61" fmla="*/ 48 h 50"/>
                <a:gd name="T62" fmla="*/ 7 w 41"/>
                <a:gd name="T63" fmla="*/ 46 h 50"/>
                <a:gd name="T64" fmla="*/ 9 w 41"/>
                <a:gd name="T65" fmla="*/ 45 h 50"/>
                <a:gd name="T66" fmla="*/ 10 w 41"/>
                <a:gd name="T67" fmla="*/ 45 h 50"/>
                <a:gd name="T68" fmla="*/ 12 w 41"/>
                <a:gd name="T69" fmla="*/ 44 h 50"/>
                <a:gd name="T70" fmla="*/ 15 w 41"/>
                <a:gd name="T71" fmla="*/ 42 h 50"/>
                <a:gd name="T72" fmla="*/ 17 w 41"/>
                <a:gd name="T73" fmla="*/ 41 h 50"/>
                <a:gd name="T74" fmla="*/ 19 w 41"/>
                <a:gd name="T75" fmla="*/ 39 h 50"/>
                <a:gd name="T76" fmla="*/ 22 w 41"/>
                <a:gd name="T77" fmla="*/ 37 h 50"/>
                <a:gd name="T78" fmla="*/ 24 w 41"/>
                <a:gd name="T79" fmla="*/ 36 h 50"/>
                <a:gd name="T80" fmla="*/ 27 w 41"/>
                <a:gd name="T81" fmla="*/ 34 h 50"/>
                <a:gd name="T82" fmla="*/ 30 w 41"/>
                <a:gd name="T83" fmla="*/ 31 h 50"/>
                <a:gd name="T84" fmla="*/ 31 w 41"/>
                <a:gd name="T85" fmla="*/ 29 h 50"/>
                <a:gd name="T86" fmla="*/ 33 w 41"/>
                <a:gd name="T87" fmla="*/ 27 h 50"/>
                <a:gd name="T88" fmla="*/ 35 w 41"/>
                <a:gd name="T89" fmla="*/ 24 h 50"/>
                <a:gd name="T90" fmla="*/ 37 w 41"/>
                <a:gd name="T91" fmla="*/ 21 h 50"/>
                <a:gd name="T92" fmla="*/ 37 w 41"/>
                <a:gd name="T93" fmla="*/ 19 h 50"/>
                <a:gd name="T94" fmla="*/ 38 w 41"/>
                <a:gd name="T95" fmla="*/ 15 h 50"/>
                <a:gd name="T96" fmla="*/ 39 w 41"/>
                <a:gd name="T97" fmla="*/ 12 h 50"/>
                <a:gd name="T98" fmla="*/ 39 w 41"/>
                <a:gd name="T99" fmla="*/ 10 h 50"/>
                <a:gd name="T100" fmla="*/ 40 w 41"/>
                <a:gd name="T101" fmla="*/ 7 h 50"/>
                <a:gd name="T102" fmla="*/ 40 w 41"/>
                <a:gd name="T103" fmla="*/ 5 h 50"/>
                <a:gd name="T104" fmla="*/ 40 w 41"/>
                <a:gd name="T105" fmla="*/ 4 h 50"/>
                <a:gd name="T106" fmla="*/ 39 w 41"/>
                <a:gd name="T107" fmla="*/ 2 h 50"/>
                <a:gd name="T108" fmla="*/ 39 w 41"/>
                <a:gd name="T109" fmla="*/ 1 h 50"/>
                <a:gd name="T110" fmla="*/ 38 w 41"/>
                <a:gd name="T111" fmla="*/ 1 h 50"/>
                <a:gd name="T112" fmla="*/ 37 w 41"/>
                <a:gd name="T113" fmla="*/ 0 h 50"/>
                <a:gd name="T114" fmla="*/ 37 w 41"/>
                <a:gd name="T115" fmla="*/ 1 h 50"/>
                <a:gd name="T116" fmla="*/ 36 w 41"/>
                <a:gd name="T117" fmla="*/ 2 h 50"/>
                <a:gd name="T118" fmla="*/ 35 w 41"/>
                <a:gd name="T119" fmla="*/ 3 h 50"/>
                <a:gd name="T120" fmla="*/ 35 w 41"/>
                <a:gd name="T121" fmla="*/ 4 h 50"/>
                <a:gd name="T122" fmla="*/ 34 w 41"/>
                <a:gd name="T123" fmla="*/ 5 h 50"/>
                <a:gd name="T124" fmla="*/ 33 w 41"/>
                <a:gd name="T125" fmla="*/ 8 h 5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1"/>
                <a:gd name="T190" fmla="*/ 0 h 50"/>
                <a:gd name="T191" fmla="*/ 41 w 41"/>
                <a:gd name="T192" fmla="*/ 50 h 5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1" h="50">
                  <a:moveTo>
                    <a:pt x="33" y="8"/>
                  </a:moveTo>
                  <a:lnTo>
                    <a:pt x="33" y="10"/>
                  </a:lnTo>
                  <a:lnTo>
                    <a:pt x="32" y="12"/>
                  </a:lnTo>
                  <a:lnTo>
                    <a:pt x="31" y="14"/>
                  </a:lnTo>
                  <a:lnTo>
                    <a:pt x="30" y="16"/>
                  </a:lnTo>
                  <a:lnTo>
                    <a:pt x="30" y="18"/>
                  </a:lnTo>
                  <a:lnTo>
                    <a:pt x="28" y="19"/>
                  </a:lnTo>
                  <a:lnTo>
                    <a:pt x="25" y="22"/>
                  </a:lnTo>
                  <a:lnTo>
                    <a:pt x="23" y="24"/>
                  </a:lnTo>
                  <a:lnTo>
                    <a:pt x="22" y="25"/>
                  </a:lnTo>
                  <a:lnTo>
                    <a:pt x="20" y="27"/>
                  </a:lnTo>
                  <a:lnTo>
                    <a:pt x="18" y="28"/>
                  </a:lnTo>
                  <a:lnTo>
                    <a:pt x="16" y="29"/>
                  </a:lnTo>
                  <a:lnTo>
                    <a:pt x="14" y="31"/>
                  </a:lnTo>
                  <a:lnTo>
                    <a:pt x="12" y="33"/>
                  </a:lnTo>
                  <a:lnTo>
                    <a:pt x="10" y="35"/>
                  </a:lnTo>
                  <a:lnTo>
                    <a:pt x="8" y="36"/>
                  </a:lnTo>
                  <a:lnTo>
                    <a:pt x="5" y="37"/>
                  </a:lnTo>
                  <a:lnTo>
                    <a:pt x="4" y="39"/>
                  </a:lnTo>
                  <a:lnTo>
                    <a:pt x="3" y="41"/>
                  </a:lnTo>
                  <a:lnTo>
                    <a:pt x="2" y="42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6"/>
                  </a:lnTo>
                  <a:lnTo>
                    <a:pt x="0" y="47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2" y="49"/>
                  </a:lnTo>
                  <a:lnTo>
                    <a:pt x="3" y="49"/>
                  </a:lnTo>
                  <a:lnTo>
                    <a:pt x="4" y="48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9" y="45"/>
                  </a:lnTo>
                  <a:lnTo>
                    <a:pt x="10" y="45"/>
                  </a:lnTo>
                  <a:lnTo>
                    <a:pt x="12" y="44"/>
                  </a:lnTo>
                  <a:lnTo>
                    <a:pt x="15" y="42"/>
                  </a:lnTo>
                  <a:lnTo>
                    <a:pt x="17" y="41"/>
                  </a:lnTo>
                  <a:lnTo>
                    <a:pt x="19" y="39"/>
                  </a:lnTo>
                  <a:lnTo>
                    <a:pt x="22" y="37"/>
                  </a:lnTo>
                  <a:lnTo>
                    <a:pt x="24" y="36"/>
                  </a:lnTo>
                  <a:lnTo>
                    <a:pt x="27" y="34"/>
                  </a:lnTo>
                  <a:lnTo>
                    <a:pt x="30" y="31"/>
                  </a:lnTo>
                  <a:lnTo>
                    <a:pt x="31" y="29"/>
                  </a:lnTo>
                  <a:lnTo>
                    <a:pt x="33" y="27"/>
                  </a:lnTo>
                  <a:lnTo>
                    <a:pt x="35" y="24"/>
                  </a:lnTo>
                  <a:lnTo>
                    <a:pt x="37" y="21"/>
                  </a:lnTo>
                  <a:lnTo>
                    <a:pt x="37" y="19"/>
                  </a:lnTo>
                  <a:lnTo>
                    <a:pt x="38" y="15"/>
                  </a:lnTo>
                  <a:lnTo>
                    <a:pt x="39" y="12"/>
                  </a:lnTo>
                  <a:lnTo>
                    <a:pt x="39" y="10"/>
                  </a:lnTo>
                  <a:lnTo>
                    <a:pt x="40" y="7"/>
                  </a:lnTo>
                  <a:lnTo>
                    <a:pt x="40" y="5"/>
                  </a:lnTo>
                  <a:lnTo>
                    <a:pt x="40" y="4"/>
                  </a:lnTo>
                  <a:lnTo>
                    <a:pt x="39" y="2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7" y="1"/>
                  </a:lnTo>
                  <a:lnTo>
                    <a:pt x="36" y="2"/>
                  </a:lnTo>
                  <a:lnTo>
                    <a:pt x="35" y="3"/>
                  </a:lnTo>
                  <a:lnTo>
                    <a:pt x="35" y="4"/>
                  </a:lnTo>
                  <a:lnTo>
                    <a:pt x="34" y="5"/>
                  </a:lnTo>
                  <a:lnTo>
                    <a:pt x="33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8" name="Freeform 83"/>
            <p:cNvSpPr>
              <a:spLocks/>
            </p:cNvSpPr>
            <p:nvPr/>
          </p:nvSpPr>
          <p:spPr bwMode="auto">
            <a:xfrm>
              <a:off x="3867" y="2246"/>
              <a:ext cx="35" cy="52"/>
            </a:xfrm>
            <a:custGeom>
              <a:avLst/>
              <a:gdLst>
                <a:gd name="T0" fmla="*/ 25 w 35"/>
                <a:gd name="T1" fmla="*/ 12 h 52"/>
                <a:gd name="T2" fmla="*/ 24 w 35"/>
                <a:gd name="T3" fmla="*/ 15 h 52"/>
                <a:gd name="T4" fmla="*/ 22 w 35"/>
                <a:gd name="T5" fmla="*/ 18 h 52"/>
                <a:gd name="T6" fmla="*/ 20 w 35"/>
                <a:gd name="T7" fmla="*/ 21 h 52"/>
                <a:gd name="T8" fmla="*/ 19 w 35"/>
                <a:gd name="T9" fmla="*/ 24 h 52"/>
                <a:gd name="T10" fmla="*/ 16 w 35"/>
                <a:gd name="T11" fmla="*/ 27 h 52"/>
                <a:gd name="T12" fmla="*/ 13 w 35"/>
                <a:gd name="T13" fmla="*/ 30 h 52"/>
                <a:gd name="T14" fmla="*/ 9 w 35"/>
                <a:gd name="T15" fmla="*/ 32 h 52"/>
                <a:gd name="T16" fmla="*/ 5 w 35"/>
                <a:gd name="T17" fmla="*/ 36 h 52"/>
                <a:gd name="T18" fmla="*/ 3 w 35"/>
                <a:gd name="T19" fmla="*/ 39 h 52"/>
                <a:gd name="T20" fmla="*/ 1 w 35"/>
                <a:gd name="T21" fmla="*/ 43 h 52"/>
                <a:gd name="T22" fmla="*/ 0 w 35"/>
                <a:gd name="T23" fmla="*/ 47 h 52"/>
                <a:gd name="T24" fmla="*/ 0 w 35"/>
                <a:gd name="T25" fmla="*/ 49 h 52"/>
                <a:gd name="T26" fmla="*/ 1 w 35"/>
                <a:gd name="T27" fmla="*/ 51 h 52"/>
                <a:gd name="T28" fmla="*/ 3 w 35"/>
                <a:gd name="T29" fmla="*/ 50 h 52"/>
                <a:gd name="T30" fmla="*/ 4 w 35"/>
                <a:gd name="T31" fmla="*/ 48 h 52"/>
                <a:gd name="T32" fmla="*/ 8 w 35"/>
                <a:gd name="T33" fmla="*/ 46 h 52"/>
                <a:gd name="T34" fmla="*/ 12 w 35"/>
                <a:gd name="T35" fmla="*/ 43 h 52"/>
                <a:gd name="T36" fmla="*/ 16 w 35"/>
                <a:gd name="T37" fmla="*/ 39 h 52"/>
                <a:gd name="T38" fmla="*/ 20 w 35"/>
                <a:gd name="T39" fmla="*/ 35 h 52"/>
                <a:gd name="T40" fmla="*/ 25 w 35"/>
                <a:gd name="T41" fmla="*/ 31 h 52"/>
                <a:gd name="T42" fmla="*/ 28 w 35"/>
                <a:gd name="T43" fmla="*/ 26 h 52"/>
                <a:gd name="T44" fmla="*/ 31 w 35"/>
                <a:gd name="T45" fmla="*/ 21 h 52"/>
                <a:gd name="T46" fmla="*/ 32 w 35"/>
                <a:gd name="T47" fmla="*/ 14 h 52"/>
                <a:gd name="T48" fmla="*/ 34 w 35"/>
                <a:gd name="T49" fmla="*/ 9 h 52"/>
                <a:gd name="T50" fmla="*/ 34 w 35"/>
                <a:gd name="T51" fmla="*/ 4 h 52"/>
                <a:gd name="T52" fmla="*/ 34 w 35"/>
                <a:gd name="T53" fmla="*/ 2 h 52"/>
                <a:gd name="T54" fmla="*/ 32 w 35"/>
                <a:gd name="T55" fmla="*/ 0 h 52"/>
                <a:gd name="T56" fmla="*/ 31 w 35"/>
                <a:gd name="T57" fmla="*/ 0 h 52"/>
                <a:gd name="T58" fmla="*/ 29 w 35"/>
                <a:gd name="T59" fmla="*/ 2 h 52"/>
                <a:gd name="T60" fmla="*/ 27 w 35"/>
                <a:gd name="T61" fmla="*/ 4 h 52"/>
                <a:gd name="T62" fmla="*/ 26 w 35"/>
                <a:gd name="T63" fmla="*/ 10 h 5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5"/>
                <a:gd name="T97" fmla="*/ 0 h 52"/>
                <a:gd name="T98" fmla="*/ 35 w 35"/>
                <a:gd name="T99" fmla="*/ 52 h 5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5" h="52">
                  <a:moveTo>
                    <a:pt x="26" y="10"/>
                  </a:moveTo>
                  <a:lnTo>
                    <a:pt x="25" y="12"/>
                  </a:lnTo>
                  <a:lnTo>
                    <a:pt x="25" y="13"/>
                  </a:lnTo>
                  <a:lnTo>
                    <a:pt x="24" y="15"/>
                  </a:lnTo>
                  <a:lnTo>
                    <a:pt x="23" y="16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0" y="21"/>
                  </a:lnTo>
                  <a:lnTo>
                    <a:pt x="20" y="22"/>
                  </a:lnTo>
                  <a:lnTo>
                    <a:pt x="19" y="24"/>
                  </a:lnTo>
                  <a:lnTo>
                    <a:pt x="17" y="26"/>
                  </a:lnTo>
                  <a:lnTo>
                    <a:pt x="16" y="27"/>
                  </a:lnTo>
                  <a:lnTo>
                    <a:pt x="14" y="29"/>
                  </a:lnTo>
                  <a:lnTo>
                    <a:pt x="13" y="30"/>
                  </a:lnTo>
                  <a:lnTo>
                    <a:pt x="11" y="31"/>
                  </a:lnTo>
                  <a:lnTo>
                    <a:pt x="9" y="32"/>
                  </a:lnTo>
                  <a:lnTo>
                    <a:pt x="7" y="34"/>
                  </a:lnTo>
                  <a:lnTo>
                    <a:pt x="5" y="36"/>
                  </a:lnTo>
                  <a:lnTo>
                    <a:pt x="4" y="38"/>
                  </a:lnTo>
                  <a:lnTo>
                    <a:pt x="3" y="39"/>
                  </a:lnTo>
                  <a:lnTo>
                    <a:pt x="2" y="41"/>
                  </a:lnTo>
                  <a:lnTo>
                    <a:pt x="1" y="43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0" y="50"/>
                  </a:lnTo>
                  <a:lnTo>
                    <a:pt x="1" y="51"/>
                  </a:lnTo>
                  <a:lnTo>
                    <a:pt x="2" y="51"/>
                  </a:lnTo>
                  <a:lnTo>
                    <a:pt x="3" y="50"/>
                  </a:lnTo>
                  <a:lnTo>
                    <a:pt x="4" y="48"/>
                  </a:lnTo>
                  <a:lnTo>
                    <a:pt x="6" y="47"/>
                  </a:lnTo>
                  <a:lnTo>
                    <a:pt x="8" y="46"/>
                  </a:lnTo>
                  <a:lnTo>
                    <a:pt x="9" y="44"/>
                  </a:lnTo>
                  <a:lnTo>
                    <a:pt x="12" y="43"/>
                  </a:lnTo>
                  <a:lnTo>
                    <a:pt x="14" y="41"/>
                  </a:lnTo>
                  <a:lnTo>
                    <a:pt x="16" y="39"/>
                  </a:lnTo>
                  <a:lnTo>
                    <a:pt x="18" y="38"/>
                  </a:lnTo>
                  <a:lnTo>
                    <a:pt x="20" y="35"/>
                  </a:lnTo>
                  <a:lnTo>
                    <a:pt x="22" y="33"/>
                  </a:lnTo>
                  <a:lnTo>
                    <a:pt x="25" y="31"/>
                  </a:lnTo>
                  <a:lnTo>
                    <a:pt x="26" y="29"/>
                  </a:lnTo>
                  <a:lnTo>
                    <a:pt x="28" y="26"/>
                  </a:lnTo>
                  <a:lnTo>
                    <a:pt x="30" y="23"/>
                  </a:lnTo>
                  <a:lnTo>
                    <a:pt x="31" y="21"/>
                  </a:lnTo>
                  <a:lnTo>
                    <a:pt x="32" y="18"/>
                  </a:lnTo>
                  <a:lnTo>
                    <a:pt x="32" y="14"/>
                  </a:lnTo>
                  <a:lnTo>
                    <a:pt x="33" y="12"/>
                  </a:lnTo>
                  <a:lnTo>
                    <a:pt x="34" y="9"/>
                  </a:lnTo>
                  <a:lnTo>
                    <a:pt x="34" y="6"/>
                  </a:lnTo>
                  <a:lnTo>
                    <a:pt x="34" y="4"/>
                  </a:lnTo>
                  <a:lnTo>
                    <a:pt x="34" y="3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7" y="4"/>
                  </a:lnTo>
                  <a:lnTo>
                    <a:pt x="26" y="7"/>
                  </a:lnTo>
                  <a:lnTo>
                    <a:pt x="26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79" name="Freeform 84"/>
            <p:cNvSpPr>
              <a:spLocks/>
            </p:cNvSpPr>
            <p:nvPr/>
          </p:nvSpPr>
          <p:spPr bwMode="auto">
            <a:xfrm>
              <a:off x="3684" y="1907"/>
              <a:ext cx="50" cy="45"/>
            </a:xfrm>
            <a:custGeom>
              <a:avLst/>
              <a:gdLst>
                <a:gd name="T0" fmla="*/ 44 w 50"/>
                <a:gd name="T1" fmla="*/ 5 h 45"/>
                <a:gd name="T2" fmla="*/ 43 w 50"/>
                <a:gd name="T3" fmla="*/ 6 h 45"/>
                <a:gd name="T4" fmla="*/ 42 w 50"/>
                <a:gd name="T5" fmla="*/ 8 h 45"/>
                <a:gd name="T6" fmla="*/ 40 w 50"/>
                <a:gd name="T7" fmla="*/ 11 h 45"/>
                <a:gd name="T8" fmla="*/ 38 w 50"/>
                <a:gd name="T9" fmla="*/ 12 h 45"/>
                <a:gd name="T10" fmla="*/ 37 w 50"/>
                <a:gd name="T11" fmla="*/ 15 h 45"/>
                <a:gd name="T12" fmla="*/ 34 w 50"/>
                <a:gd name="T13" fmla="*/ 18 h 45"/>
                <a:gd name="T14" fmla="*/ 31 w 50"/>
                <a:gd name="T15" fmla="*/ 19 h 45"/>
                <a:gd name="T16" fmla="*/ 29 w 50"/>
                <a:gd name="T17" fmla="*/ 22 h 45"/>
                <a:gd name="T18" fmla="*/ 25 w 50"/>
                <a:gd name="T19" fmla="*/ 25 h 45"/>
                <a:gd name="T20" fmla="*/ 22 w 50"/>
                <a:gd name="T21" fmla="*/ 26 h 45"/>
                <a:gd name="T22" fmla="*/ 20 w 50"/>
                <a:gd name="T23" fmla="*/ 28 h 45"/>
                <a:gd name="T24" fmla="*/ 17 w 50"/>
                <a:gd name="T25" fmla="*/ 30 h 45"/>
                <a:gd name="T26" fmla="*/ 14 w 50"/>
                <a:gd name="T27" fmla="*/ 32 h 45"/>
                <a:gd name="T28" fmla="*/ 12 w 50"/>
                <a:gd name="T29" fmla="*/ 33 h 45"/>
                <a:gd name="T30" fmla="*/ 9 w 50"/>
                <a:gd name="T31" fmla="*/ 33 h 45"/>
                <a:gd name="T32" fmla="*/ 7 w 50"/>
                <a:gd name="T33" fmla="*/ 33 h 45"/>
                <a:gd name="T34" fmla="*/ 5 w 50"/>
                <a:gd name="T35" fmla="*/ 34 h 45"/>
                <a:gd name="T36" fmla="*/ 4 w 50"/>
                <a:gd name="T37" fmla="*/ 35 h 45"/>
                <a:gd name="T38" fmla="*/ 3 w 50"/>
                <a:gd name="T39" fmla="*/ 36 h 45"/>
                <a:gd name="T40" fmla="*/ 2 w 50"/>
                <a:gd name="T41" fmla="*/ 37 h 45"/>
                <a:gd name="T42" fmla="*/ 1 w 50"/>
                <a:gd name="T43" fmla="*/ 38 h 45"/>
                <a:gd name="T44" fmla="*/ 0 w 50"/>
                <a:gd name="T45" fmla="*/ 39 h 45"/>
                <a:gd name="T46" fmla="*/ 0 w 50"/>
                <a:gd name="T47" fmla="*/ 40 h 45"/>
                <a:gd name="T48" fmla="*/ 0 w 50"/>
                <a:gd name="T49" fmla="*/ 40 h 45"/>
                <a:gd name="T50" fmla="*/ 0 w 50"/>
                <a:gd name="T51" fmla="*/ 41 h 45"/>
                <a:gd name="T52" fmla="*/ 0 w 50"/>
                <a:gd name="T53" fmla="*/ 42 h 45"/>
                <a:gd name="T54" fmla="*/ 0 w 50"/>
                <a:gd name="T55" fmla="*/ 43 h 45"/>
                <a:gd name="T56" fmla="*/ 1 w 50"/>
                <a:gd name="T57" fmla="*/ 43 h 45"/>
                <a:gd name="T58" fmla="*/ 2 w 50"/>
                <a:gd name="T59" fmla="*/ 44 h 45"/>
                <a:gd name="T60" fmla="*/ 3 w 50"/>
                <a:gd name="T61" fmla="*/ 44 h 45"/>
                <a:gd name="T62" fmla="*/ 4 w 50"/>
                <a:gd name="T63" fmla="*/ 44 h 45"/>
                <a:gd name="T64" fmla="*/ 4 w 50"/>
                <a:gd name="T65" fmla="*/ 43 h 45"/>
                <a:gd name="T66" fmla="*/ 6 w 50"/>
                <a:gd name="T67" fmla="*/ 43 h 45"/>
                <a:gd name="T68" fmla="*/ 8 w 50"/>
                <a:gd name="T69" fmla="*/ 41 h 45"/>
                <a:gd name="T70" fmla="*/ 11 w 50"/>
                <a:gd name="T71" fmla="*/ 40 h 45"/>
                <a:gd name="T72" fmla="*/ 13 w 50"/>
                <a:gd name="T73" fmla="*/ 39 h 45"/>
                <a:gd name="T74" fmla="*/ 17 w 50"/>
                <a:gd name="T75" fmla="*/ 37 h 45"/>
                <a:gd name="T76" fmla="*/ 20 w 50"/>
                <a:gd name="T77" fmla="*/ 35 h 45"/>
                <a:gd name="T78" fmla="*/ 24 w 50"/>
                <a:gd name="T79" fmla="*/ 33 h 45"/>
                <a:gd name="T80" fmla="*/ 28 w 50"/>
                <a:gd name="T81" fmla="*/ 31 h 45"/>
                <a:gd name="T82" fmla="*/ 31 w 50"/>
                <a:gd name="T83" fmla="*/ 28 h 45"/>
                <a:gd name="T84" fmla="*/ 35 w 50"/>
                <a:gd name="T85" fmla="*/ 26 h 45"/>
                <a:gd name="T86" fmla="*/ 38 w 50"/>
                <a:gd name="T87" fmla="*/ 23 h 45"/>
                <a:gd name="T88" fmla="*/ 42 w 50"/>
                <a:gd name="T89" fmla="*/ 21 h 45"/>
                <a:gd name="T90" fmla="*/ 44 w 50"/>
                <a:gd name="T91" fmla="*/ 18 h 45"/>
                <a:gd name="T92" fmla="*/ 46 w 50"/>
                <a:gd name="T93" fmla="*/ 16 h 45"/>
                <a:gd name="T94" fmla="*/ 48 w 50"/>
                <a:gd name="T95" fmla="*/ 14 h 45"/>
                <a:gd name="T96" fmla="*/ 49 w 50"/>
                <a:gd name="T97" fmla="*/ 12 h 45"/>
                <a:gd name="T98" fmla="*/ 49 w 50"/>
                <a:gd name="T99" fmla="*/ 10 h 45"/>
                <a:gd name="T100" fmla="*/ 49 w 50"/>
                <a:gd name="T101" fmla="*/ 8 h 45"/>
                <a:gd name="T102" fmla="*/ 49 w 50"/>
                <a:gd name="T103" fmla="*/ 6 h 45"/>
                <a:gd name="T104" fmla="*/ 49 w 50"/>
                <a:gd name="T105" fmla="*/ 4 h 45"/>
                <a:gd name="T106" fmla="*/ 49 w 50"/>
                <a:gd name="T107" fmla="*/ 4 h 45"/>
                <a:gd name="T108" fmla="*/ 49 w 50"/>
                <a:gd name="T109" fmla="*/ 2 h 45"/>
                <a:gd name="T110" fmla="*/ 48 w 50"/>
                <a:gd name="T111" fmla="*/ 1 h 45"/>
                <a:gd name="T112" fmla="*/ 48 w 50"/>
                <a:gd name="T113" fmla="*/ 0 h 45"/>
                <a:gd name="T114" fmla="*/ 47 w 50"/>
                <a:gd name="T115" fmla="*/ 0 h 45"/>
                <a:gd name="T116" fmla="*/ 46 w 50"/>
                <a:gd name="T117" fmla="*/ 0 h 45"/>
                <a:gd name="T118" fmla="*/ 45 w 50"/>
                <a:gd name="T119" fmla="*/ 1 h 45"/>
                <a:gd name="T120" fmla="*/ 45 w 50"/>
                <a:gd name="T121" fmla="*/ 2 h 45"/>
                <a:gd name="T122" fmla="*/ 45 w 50"/>
                <a:gd name="T123" fmla="*/ 4 h 45"/>
                <a:gd name="T124" fmla="*/ 44 w 50"/>
                <a:gd name="T125" fmla="*/ 5 h 4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0"/>
                <a:gd name="T190" fmla="*/ 0 h 45"/>
                <a:gd name="T191" fmla="*/ 50 w 50"/>
                <a:gd name="T192" fmla="*/ 45 h 4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0" h="45">
                  <a:moveTo>
                    <a:pt x="44" y="5"/>
                  </a:moveTo>
                  <a:lnTo>
                    <a:pt x="43" y="6"/>
                  </a:lnTo>
                  <a:lnTo>
                    <a:pt x="42" y="8"/>
                  </a:lnTo>
                  <a:lnTo>
                    <a:pt x="40" y="11"/>
                  </a:lnTo>
                  <a:lnTo>
                    <a:pt x="38" y="12"/>
                  </a:lnTo>
                  <a:lnTo>
                    <a:pt x="37" y="15"/>
                  </a:lnTo>
                  <a:lnTo>
                    <a:pt x="34" y="18"/>
                  </a:lnTo>
                  <a:lnTo>
                    <a:pt x="31" y="19"/>
                  </a:lnTo>
                  <a:lnTo>
                    <a:pt x="29" y="22"/>
                  </a:lnTo>
                  <a:lnTo>
                    <a:pt x="25" y="25"/>
                  </a:lnTo>
                  <a:lnTo>
                    <a:pt x="22" y="26"/>
                  </a:lnTo>
                  <a:lnTo>
                    <a:pt x="20" y="28"/>
                  </a:lnTo>
                  <a:lnTo>
                    <a:pt x="17" y="30"/>
                  </a:lnTo>
                  <a:lnTo>
                    <a:pt x="14" y="32"/>
                  </a:lnTo>
                  <a:lnTo>
                    <a:pt x="12" y="33"/>
                  </a:lnTo>
                  <a:lnTo>
                    <a:pt x="9" y="33"/>
                  </a:lnTo>
                  <a:lnTo>
                    <a:pt x="7" y="33"/>
                  </a:lnTo>
                  <a:lnTo>
                    <a:pt x="5" y="34"/>
                  </a:lnTo>
                  <a:lnTo>
                    <a:pt x="4" y="35"/>
                  </a:lnTo>
                  <a:lnTo>
                    <a:pt x="3" y="36"/>
                  </a:lnTo>
                  <a:lnTo>
                    <a:pt x="2" y="37"/>
                  </a:lnTo>
                  <a:lnTo>
                    <a:pt x="1" y="38"/>
                  </a:lnTo>
                  <a:lnTo>
                    <a:pt x="0" y="39"/>
                  </a:lnTo>
                  <a:lnTo>
                    <a:pt x="0" y="40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0" y="43"/>
                  </a:lnTo>
                  <a:lnTo>
                    <a:pt x="1" y="43"/>
                  </a:lnTo>
                  <a:lnTo>
                    <a:pt x="2" y="44"/>
                  </a:lnTo>
                  <a:lnTo>
                    <a:pt x="3" y="44"/>
                  </a:lnTo>
                  <a:lnTo>
                    <a:pt x="4" y="44"/>
                  </a:lnTo>
                  <a:lnTo>
                    <a:pt x="4" y="43"/>
                  </a:lnTo>
                  <a:lnTo>
                    <a:pt x="6" y="43"/>
                  </a:lnTo>
                  <a:lnTo>
                    <a:pt x="8" y="41"/>
                  </a:lnTo>
                  <a:lnTo>
                    <a:pt x="11" y="40"/>
                  </a:lnTo>
                  <a:lnTo>
                    <a:pt x="13" y="39"/>
                  </a:lnTo>
                  <a:lnTo>
                    <a:pt x="17" y="37"/>
                  </a:lnTo>
                  <a:lnTo>
                    <a:pt x="20" y="35"/>
                  </a:lnTo>
                  <a:lnTo>
                    <a:pt x="24" y="33"/>
                  </a:lnTo>
                  <a:lnTo>
                    <a:pt x="28" y="31"/>
                  </a:lnTo>
                  <a:lnTo>
                    <a:pt x="31" y="28"/>
                  </a:lnTo>
                  <a:lnTo>
                    <a:pt x="35" y="26"/>
                  </a:lnTo>
                  <a:lnTo>
                    <a:pt x="38" y="23"/>
                  </a:lnTo>
                  <a:lnTo>
                    <a:pt x="42" y="21"/>
                  </a:lnTo>
                  <a:lnTo>
                    <a:pt x="44" y="18"/>
                  </a:lnTo>
                  <a:lnTo>
                    <a:pt x="46" y="16"/>
                  </a:lnTo>
                  <a:lnTo>
                    <a:pt x="48" y="14"/>
                  </a:lnTo>
                  <a:lnTo>
                    <a:pt x="49" y="12"/>
                  </a:lnTo>
                  <a:lnTo>
                    <a:pt x="49" y="10"/>
                  </a:lnTo>
                  <a:lnTo>
                    <a:pt x="49" y="8"/>
                  </a:lnTo>
                  <a:lnTo>
                    <a:pt x="49" y="6"/>
                  </a:lnTo>
                  <a:lnTo>
                    <a:pt x="49" y="4"/>
                  </a:lnTo>
                  <a:lnTo>
                    <a:pt x="49" y="2"/>
                  </a:lnTo>
                  <a:lnTo>
                    <a:pt x="48" y="1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5" y="1"/>
                  </a:lnTo>
                  <a:lnTo>
                    <a:pt x="45" y="2"/>
                  </a:lnTo>
                  <a:lnTo>
                    <a:pt x="45" y="4"/>
                  </a:lnTo>
                  <a:lnTo>
                    <a:pt x="44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0" name="Freeform 85"/>
            <p:cNvSpPr>
              <a:spLocks/>
            </p:cNvSpPr>
            <p:nvPr/>
          </p:nvSpPr>
          <p:spPr bwMode="auto">
            <a:xfrm>
              <a:off x="3695" y="1934"/>
              <a:ext cx="52" cy="45"/>
            </a:xfrm>
            <a:custGeom>
              <a:avLst/>
              <a:gdLst>
                <a:gd name="T0" fmla="*/ 43 w 52"/>
                <a:gd name="T1" fmla="*/ 7 h 45"/>
                <a:gd name="T2" fmla="*/ 40 w 52"/>
                <a:gd name="T3" fmla="*/ 11 h 45"/>
                <a:gd name="T4" fmla="*/ 37 w 52"/>
                <a:gd name="T5" fmla="*/ 15 h 45"/>
                <a:gd name="T6" fmla="*/ 31 w 52"/>
                <a:gd name="T7" fmla="*/ 20 h 45"/>
                <a:gd name="T8" fmla="*/ 26 w 52"/>
                <a:gd name="T9" fmla="*/ 25 h 45"/>
                <a:gd name="T10" fmla="*/ 20 w 52"/>
                <a:gd name="T11" fmla="*/ 29 h 45"/>
                <a:gd name="T12" fmla="*/ 14 w 52"/>
                <a:gd name="T13" fmla="*/ 32 h 45"/>
                <a:gd name="T14" fmla="*/ 9 w 52"/>
                <a:gd name="T15" fmla="*/ 34 h 45"/>
                <a:gd name="T16" fmla="*/ 5 w 52"/>
                <a:gd name="T17" fmla="*/ 34 h 45"/>
                <a:gd name="T18" fmla="*/ 3 w 52"/>
                <a:gd name="T19" fmla="*/ 36 h 45"/>
                <a:gd name="T20" fmla="*/ 1 w 52"/>
                <a:gd name="T21" fmla="*/ 38 h 45"/>
                <a:gd name="T22" fmla="*/ 0 w 52"/>
                <a:gd name="T23" fmla="*/ 40 h 45"/>
                <a:gd name="T24" fmla="*/ 0 w 52"/>
                <a:gd name="T25" fmla="*/ 41 h 45"/>
                <a:gd name="T26" fmla="*/ 0 w 52"/>
                <a:gd name="T27" fmla="*/ 43 h 45"/>
                <a:gd name="T28" fmla="*/ 2 w 52"/>
                <a:gd name="T29" fmla="*/ 44 h 45"/>
                <a:gd name="T30" fmla="*/ 4 w 52"/>
                <a:gd name="T31" fmla="*/ 44 h 45"/>
                <a:gd name="T32" fmla="*/ 6 w 52"/>
                <a:gd name="T33" fmla="*/ 43 h 45"/>
                <a:gd name="T34" fmla="*/ 11 w 52"/>
                <a:gd name="T35" fmla="*/ 40 h 45"/>
                <a:gd name="T36" fmla="*/ 17 w 52"/>
                <a:gd name="T37" fmla="*/ 37 h 45"/>
                <a:gd name="T38" fmla="*/ 24 w 52"/>
                <a:gd name="T39" fmla="*/ 33 h 45"/>
                <a:gd name="T40" fmla="*/ 31 w 52"/>
                <a:gd name="T41" fmla="*/ 28 h 45"/>
                <a:gd name="T42" fmla="*/ 38 w 52"/>
                <a:gd name="T43" fmla="*/ 24 h 45"/>
                <a:gd name="T44" fmla="*/ 45 w 52"/>
                <a:gd name="T45" fmla="*/ 18 h 45"/>
                <a:gd name="T46" fmla="*/ 48 w 52"/>
                <a:gd name="T47" fmla="*/ 14 h 45"/>
                <a:gd name="T48" fmla="*/ 49 w 52"/>
                <a:gd name="T49" fmla="*/ 11 h 45"/>
                <a:gd name="T50" fmla="*/ 51 w 52"/>
                <a:gd name="T51" fmla="*/ 6 h 45"/>
                <a:gd name="T52" fmla="*/ 51 w 52"/>
                <a:gd name="T53" fmla="*/ 4 h 45"/>
                <a:gd name="T54" fmla="*/ 50 w 52"/>
                <a:gd name="T55" fmla="*/ 2 h 45"/>
                <a:gd name="T56" fmla="*/ 49 w 52"/>
                <a:gd name="T57" fmla="*/ 0 h 45"/>
                <a:gd name="T58" fmla="*/ 47 w 52"/>
                <a:gd name="T59" fmla="*/ 1 h 45"/>
                <a:gd name="T60" fmla="*/ 46 w 52"/>
                <a:gd name="T61" fmla="*/ 3 h 45"/>
                <a:gd name="T62" fmla="*/ 44 w 52"/>
                <a:gd name="T63" fmla="*/ 5 h 4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2"/>
                <a:gd name="T97" fmla="*/ 0 h 45"/>
                <a:gd name="T98" fmla="*/ 52 w 52"/>
                <a:gd name="T99" fmla="*/ 45 h 4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2" h="45">
                  <a:moveTo>
                    <a:pt x="44" y="5"/>
                  </a:moveTo>
                  <a:lnTo>
                    <a:pt x="43" y="7"/>
                  </a:lnTo>
                  <a:lnTo>
                    <a:pt x="42" y="9"/>
                  </a:lnTo>
                  <a:lnTo>
                    <a:pt x="40" y="11"/>
                  </a:lnTo>
                  <a:lnTo>
                    <a:pt x="38" y="12"/>
                  </a:lnTo>
                  <a:lnTo>
                    <a:pt x="37" y="15"/>
                  </a:lnTo>
                  <a:lnTo>
                    <a:pt x="34" y="18"/>
                  </a:lnTo>
                  <a:lnTo>
                    <a:pt x="31" y="20"/>
                  </a:lnTo>
                  <a:lnTo>
                    <a:pt x="29" y="22"/>
                  </a:lnTo>
                  <a:lnTo>
                    <a:pt x="26" y="25"/>
                  </a:lnTo>
                  <a:lnTo>
                    <a:pt x="22" y="26"/>
                  </a:lnTo>
                  <a:lnTo>
                    <a:pt x="20" y="29"/>
                  </a:lnTo>
                  <a:lnTo>
                    <a:pt x="17" y="31"/>
                  </a:lnTo>
                  <a:lnTo>
                    <a:pt x="14" y="32"/>
                  </a:lnTo>
                  <a:lnTo>
                    <a:pt x="12" y="33"/>
                  </a:lnTo>
                  <a:lnTo>
                    <a:pt x="9" y="34"/>
                  </a:lnTo>
                  <a:lnTo>
                    <a:pt x="7" y="34"/>
                  </a:lnTo>
                  <a:lnTo>
                    <a:pt x="5" y="34"/>
                  </a:lnTo>
                  <a:lnTo>
                    <a:pt x="4" y="35"/>
                  </a:lnTo>
                  <a:lnTo>
                    <a:pt x="3" y="36"/>
                  </a:lnTo>
                  <a:lnTo>
                    <a:pt x="2" y="37"/>
                  </a:lnTo>
                  <a:lnTo>
                    <a:pt x="1" y="38"/>
                  </a:lnTo>
                  <a:lnTo>
                    <a:pt x="0" y="39"/>
                  </a:lnTo>
                  <a:lnTo>
                    <a:pt x="0" y="40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0" y="43"/>
                  </a:lnTo>
                  <a:lnTo>
                    <a:pt x="1" y="43"/>
                  </a:lnTo>
                  <a:lnTo>
                    <a:pt x="2" y="44"/>
                  </a:lnTo>
                  <a:lnTo>
                    <a:pt x="3" y="44"/>
                  </a:lnTo>
                  <a:lnTo>
                    <a:pt x="4" y="44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1" y="40"/>
                  </a:lnTo>
                  <a:lnTo>
                    <a:pt x="13" y="40"/>
                  </a:lnTo>
                  <a:lnTo>
                    <a:pt x="17" y="37"/>
                  </a:lnTo>
                  <a:lnTo>
                    <a:pt x="21" y="35"/>
                  </a:lnTo>
                  <a:lnTo>
                    <a:pt x="24" y="33"/>
                  </a:lnTo>
                  <a:lnTo>
                    <a:pt x="28" y="31"/>
                  </a:lnTo>
                  <a:lnTo>
                    <a:pt x="31" y="28"/>
                  </a:lnTo>
                  <a:lnTo>
                    <a:pt x="35" y="26"/>
                  </a:lnTo>
                  <a:lnTo>
                    <a:pt x="38" y="24"/>
                  </a:lnTo>
                  <a:lnTo>
                    <a:pt x="42" y="21"/>
                  </a:lnTo>
                  <a:lnTo>
                    <a:pt x="45" y="18"/>
                  </a:lnTo>
                  <a:lnTo>
                    <a:pt x="47" y="17"/>
                  </a:lnTo>
                  <a:lnTo>
                    <a:pt x="48" y="14"/>
                  </a:lnTo>
                  <a:lnTo>
                    <a:pt x="49" y="12"/>
                  </a:lnTo>
                  <a:lnTo>
                    <a:pt x="49" y="11"/>
                  </a:lnTo>
                  <a:lnTo>
                    <a:pt x="50" y="8"/>
                  </a:lnTo>
                  <a:lnTo>
                    <a:pt x="51" y="6"/>
                  </a:lnTo>
                  <a:lnTo>
                    <a:pt x="51" y="5"/>
                  </a:lnTo>
                  <a:lnTo>
                    <a:pt x="51" y="4"/>
                  </a:lnTo>
                  <a:lnTo>
                    <a:pt x="51" y="3"/>
                  </a:lnTo>
                  <a:lnTo>
                    <a:pt x="50" y="2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7" y="2"/>
                  </a:lnTo>
                  <a:lnTo>
                    <a:pt x="46" y="3"/>
                  </a:lnTo>
                  <a:lnTo>
                    <a:pt x="45" y="4"/>
                  </a:lnTo>
                  <a:lnTo>
                    <a:pt x="44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1" name="Freeform 86"/>
            <p:cNvSpPr>
              <a:spLocks/>
            </p:cNvSpPr>
            <p:nvPr/>
          </p:nvSpPr>
          <p:spPr bwMode="auto">
            <a:xfrm>
              <a:off x="3715" y="1970"/>
              <a:ext cx="48" cy="36"/>
            </a:xfrm>
            <a:custGeom>
              <a:avLst/>
              <a:gdLst>
                <a:gd name="T0" fmla="*/ 40 w 48"/>
                <a:gd name="T1" fmla="*/ 4 h 36"/>
                <a:gd name="T2" fmla="*/ 40 w 48"/>
                <a:gd name="T3" fmla="*/ 6 h 36"/>
                <a:gd name="T4" fmla="*/ 39 w 48"/>
                <a:gd name="T5" fmla="*/ 8 h 36"/>
                <a:gd name="T6" fmla="*/ 37 w 48"/>
                <a:gd name="T7" fmla="*/ 9 h 36"/>
                <a:gd name="T8" fmla="*/ 35 w 48"/>
                <a:gd name="T9" fmla="*/ 11 h 36"/>
                <a:gd name="T10" fmla="*/ 34 w 48"/>
                <a:gd name="T11" fmla="*/ 13 h 36"/>
                <a:gd name="T12" fmla="*/ 32 w 48"/>
                <a:gd name="T13" fmla="*/ 15 h 36"/>
                <a:gd name="T14" fmla="*/ 29 w 48"/>
                <a:gd name="T15" fmla="*/ 16 h 36"/>
                <a:gd name="T16" fmla="*/ 27 w 48"/>
                <a:gd name="T17" fmla="*/ 18 h 36"/>
                <a:gd name="T18" fmla="*/ 25 w 48"/>
                <a:gd name="T19" fmla="*/ 20 h 36"/>
                <a:gd name="T20" fmla="*/ 22 w 48"/>
                <a:gd name="T21" fmla="*/ 20 h 36"/>
                <a:gd name="T22" fmla="*/ 20 w 48"/>
                <a:gd name="T23" fmla="*/ 22 h 36"/>
                <a:gd name="T24" fmla="*/ 18 w 48"/>
                <a:gd name="T25" fmla="*/ 23 h 36"/>
                <a:gd name="T26" fmla="*/ 15 w 48"/>
                <a:gd name="T27" fmla="*/ 25 h 36"/>
                <a:gd name="T28" fmla="*/ 12 w 48"/>
                <a:gd name="T29" fmla="*/ 25 h 36"/>
                <a:gd name="T30" fmla="*/ 11 w 48"/>
                <a:gd name="T31" fmla="*/ 26 h 36"/>
                <a:gd name="T32" fmla="*/ 9 w 48"/>
                <a:gd name="T33" fmla="*/ 26 h 36"/>
                <a:gd name="T34" fmla="*/ 7 w 48"/>
                <a:gd name="T35" fmla="*/ 26 h 36"/>
                <a:gd name="T36" fmla="*/ 5 w 48"/>
                <a:gd name="T37" fmla="*/ 26 h 36"/>
                <a:gd name="T38" fmla="*/ 4 w 48"/>
                <a:gd name="T39" fmla="*/ 27 h 36"/>
                <a:gd name="T40" fmla="*/ 3 w 48"/>
                <a:gd name="T41" fmla="*/ 28 h 36"/>
                <a:gd name="T42" fmla="*/ 2 w 48"/>
                <a:gd name="T43" fmla="*/ 29 h 36"/>
                <a:gd name="T44" fmla="*/ 1 w 48"/>
                <a:gd name="T45" fmla="*/ 30 h 36"/>
                <a:gd name="T46" fmla="*/ 1 w 48"/>
                <a:gd name="T47" fmla="*/ 31 h 36"/>
                <a:gd name="T48" fmla="*/ 0 w 48"/>
                <a:gd name="T49" fmla="*/ 31 h 36"/>
                <a:gd name="T50" fmla="*/ 0 w 48"/>
                <a:gd name="T51" fmla="*/ 32 h 36"/>
                <a:gd name="T52" fmla="*/ 0 w 48"/>
                <a:gd name="T53" fmla="*/ 32 h 36"/>
                <a:gd name="T54" fmla="*/ 0 w 48"/>
                <a:gd name="T55" fmla="*/ 33 h 36"/>
                <a:gd name="T56" fmla="*/ 0 w 48"/>
                <a:gd name="T57" fmla="*/ 34 h 36"/>
                <a:gd name="T58" fmla="*/ 1 w 48"/>
                <a:gd name="T59" fmla="*/ 34 h 36"/>
                <a:gd name="T60" fmla="*/ 2 w 48"/>
                <a:gd name="T61" fmla="*/ 35 h 36"/>
                <a:gd name="T62" fmla="*/ 3 w 48"/>
                <a:gd name="T63" fmla="*/ 35 h 36"/>
                <a:gd name="T64" fmla="*/ 4 w 48"/>
                <a:gd name="T65" fmla="*/ 35 h 36"/>
                <a:gd name="T66" fmla="*/ 5 w 48"/>
                <a:gd name="T67" fmla="*/ 34 h 36"/>
                <a:gd name="T68" fmla="*/ 8 w 48"/>
                <a:gd name="T69" fmla="*/ 33 h 36"/>
                <a:gd name="T70" fmla="*/ 11 w 48"/>
                <a:gd name="T71" fmla="*/ 32 h 36"/>
                <a:gd name="T72" fmla="*/ 13 w 48"/>
                <a:gd name="T73" fmla="*/ 32 h 36"/>
                <a:gd name="T74" fmla="*/ 16 w 48"/>
                <a:gd name="T75" fmla="*/ 31 h 36"/>
                <a:gd name="T76" fmla="*/ 20 w 48"/>
                <a:gd name="T77" fmla="*/ 29 h 36"/>
                <a:gd name="T78" fmla="*/ 27 w 48"/>
                <a:gd name="T79" fmla="*/ 26 h 36"/>
                <a:gd name="T80" fmla="*/ 30 w 48"/>
                <a:gd name="T81" fmla="*/ 24 h 36"/>
                <a:gd name="T82" fmla="*/ 33 w 48"/>
                <a:gd name="T83" fmla="*/ 22 h 36"/>
                <a:gd name="T84" fmla="*/ 36 w 48"/>
                <a:gd name="T85" fmla="*/ 20 h 36"/>
                <a:gd name="T86" fmla="*/ 39 w 48"/>
                <a:gd name="T87" fmla="*/ 19 h 36"/>
                <a:gd name="T88" fmla="*/ 41 w 48"/>
                <a:gd name="T89" fmla="*/ 17 h 36"/>
                <a:gd name="T90" fmla="*/ 43 w 48"/>
                <a:gd name="T91" fmla="*/ 15 h 36"/>
                <a:gd name="T92" fmla="*/ 44 w 48"/>
                <a:gd name="T93" fmla="*/ 14 h 36"/>
                <a:gd name="T94" fmla="*/ 45 w 48"/>
                <a:gd name="T95" fmla="*/ 12 h 36"/>
                <a:gd name="T96" fmla="*/ 46 w 48"/>
                <a:gd name="T97" fmla="*/ 9 h 36"/>
                <a:gd name="T98" fmla="*/ 46 w 48"/>
                <a:gd name="T99" fmla="*/ 8 h 36"/>
                <a:gd name="T100" fmla="*/ 47 w 48"/>
                <a:gd name="T101" fmla="*/ 6 h 36"/>
                <a:gd name="T102" fmla="*/ 47 w 48"/>
                <a:gd name="T103" fmla="*/ 4 h 36"/>
                <a:gd name="T104" fmla="*/ 47 w 48"/>
                <a:gd name="T105" fmla="*/ 3 h 36"/>
                <a:gd name="T106" fmla="*/ 46 w 48"/>
                <a:gd name="T107" fmla="*/ 2 h 36"/>
                <a:gd name="T108" fmla="*/ 46 w 48"/>
                <a:gd name="T109" fmla="*/ 1 h 36"/>
                <a:gd name="T110" fmla="*/ 45 w 48"/>
                <a:gd name="T111" fmla="*/ 0 h 36"/>
                <a:gd name="T112" fmla="*/ 44 w 48"/>
                <a:gd name="T113" fmla="*/ 0 h 36"/>
                <a:gd name="T114" fmla="*/ 43 w 48"/>
                <a:gd name="T115" fmla="*/ 0 h 36"/>
                <a:gd name="T116" fmla="*/ 43 w 48"/>
                <a:gd name="T117" fmla="*/ 0 h 36"/>
                <a:gd name="T118" fmla="*/ 43 w 48"/>
                <a:gd name="T119" fmla="*/ 1 h 36"/>
                <a:gd name="T120" fmla="*/ 42 w 48"/>
                <a:gd name="T121" fmla="*/ 2 h 36"/>
                <a:gd name="T122" fmla="*/ 41 w 48"/>
                <a:gd name="T123" fmla="*/ 3 h 36"/>
                <a:gd name="T124" fmla="*/ 40 w 48"/>
                <a:gd name="T125" fmla="*/ 4 h 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8"/>
                <a:gd name="T190" fmla="*/ 0 h 36"/>
                <a:gd name="T191" fmla="*/ 48 w 48"/>
                <a:gd name="T192" fmla="*/ 36 h 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8" h="36">
                  <a:moveTo>
                    <a:pt x="40" y="4"/>
                  </a:moveTo>
                  <a:lnTo>
                    <a:pt x="40" y="6"/>
                  </a:lnTo>
                  <a:lnTo>
                    <a:pt x="39" y="8"/>
                  </a:lnTo>
                  <a:lnTo>
                    <a:pt x="37" y="9"/>
                  </a:lnTo>
                  <a:lnTo>
                    <a:pt x="35" y="11"/>
                  </a:lnTo>
                  <a:lnTo>
                    <a:pt x="34" y="13"/>
                  </a:lnTo>
                  <a:lnTo>
                    <a:pt x="32" y="15"/>
                  </a:lnTo>
                  <a:lnTo>
                    <a:pt x="29" y="16"/>
                  </a:lnTo>
                  <a:lnTo>
                    <a:pt x="27" y="18"/>
                  </a:lnTo>
                  <a:lnTo>
                    <a:pt x="25" y="20"/>
                  </a:lnTo>
                  <a:lnTo>
                    <a:pt x="22" y="20"/>
                  </a:lnTo>
                  <a:lnTo>
                    <a:pt x="20" y="22"/>
                  </a:lnTo>
                  <a:lnTo>
                    <a:pt x="18" y="23"/>
                  </a:lnTo>
                  <a:lnTo>
                    <a:pt x="15" y="25"/>
                  </a:lnTo>
                  <a:lnTo>
                    <a:pt x="12" y="25"/>
                  </a:lnTo>
                  <a:lnTo>
                    <a:pt x="11" y="26"/>
                  </a:lnTo>
                  <a:lnTo>
                    <a:pt x="9" y="26"/>
                  </a:lnTo>
                  <a:lnTo>
                    <a:pt x="7" y="26"/>
                  </a:lnTo>
                  <a:lnTo>
                    <a:pt x="5" y="26"/>
                  </a:lnTo>
                  <a:lnTo>
                    <a:pt x="4" y="27"/>
                  </a:lnTo>
                  <a:lnTo>
                    <a:pt x="3" y="28"/>
                  </a:lnTo>
                  <a:lnTo>
                    <a:pt x="2" y="29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0" y="33"/>
                  </a:lnTo>
                  <a:lnTo>
                    <a:pt x="0" y="34"/>
                  </a:lnTo>
                  <a:lnTo>
                    <a:pt x="1" y="34"/>
                  </a:lnTo>
                  <a:lnTo>
                    <a:pt x="2" y="35"/>
                  </a:lnTo>
                  <a:lnTo>
                    <a:pt x="3" y="35"/>
                  </a:lnTo>
                  <a:lnTo>
                    <a:pt x="4" y="35"/>
                  </a:lnTo>
                  <a:lnTo>
                    <a:pt x="5" y="34"/>
                  </a:lnTo>
                  <a:lnTo>
                    <a:pt x="8" y="33"/>
                  </a:lnTo>
                  <a:lnTo>
                    <a:pt x="11" y="32"/>
                  </a:lnTo>
                  <a:lnTo>
                    <a:pt x="13" y="32"/>
                  </a:lnTo>
                  <a:lnTo>
                    <a:pt x="16" y="31"/>
                  </a:lnTo>
                  <a:lnTo>
                    <a:pt x="20" y="29"/>
                  </a:lnTo>
                  <a:lnTo>
                    <a:pt x="27" y="26"/>
                  </a:lnTo>
                  <a:lnTo>
                    <a:pt x="30" y="24"/>
                  </a:lnTo>
                  <a:lnTo>
                    <a:pt x="33" y="22"/>
                  </a:lnTo>
                  <a:lnTo>
                    <a:pt x="36" y="20"/>
                  </a:lnTo>
                  <a:lnTo>
                    <a:pt x="39" y="19"/>
                  </a:lnTo>
                  <a:lnTo>
                    <a:pt x="41" y="17"/>
                  </a:lnTo>
                  <a:lnTo>
                    <a:pt x="43" y="15"/>
                  </a:lnTo>
                  <a:lnTo>
                    <a:pt x="44" y="14"/>
                  </a:lnTo>
                  <a:lnTo>
                    <a:pt x="45" y="12"/>
                  </a:lnTo>
                  <a:lnTo>
                    <a:pt x="46" y="9"/>
                  </a:lnTo>
                  <a:lnTo>
                    <a:pt x="46" y="8"/>
                  </a:lnTo>
                  <a:lnTo>
                    <a:pt x="47" y="6"/>
                  </a:lnTo>
                  <a:lnTo>
                    <a:pt x="47" y="4"/>
                  </a:lnTo>
                  <a:lnTo>
                    <a:pt x="47" y="3"/>
                  </a:lnTo>
                  <a:lnTo>
                    <a:pt x="46" y="2"/>
                  </a:lnTo>
                  <a:lnTo>
                    <a:pt x="46" y="1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2" y="2"/>
                  </a:lnTo>
                  <a:lnTo>
                    <a:pt x="41" y="3"/>
                  </a:lnTo>
                  <a:lnTo>
                    <a:pt x="40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2" name="Freeform 87"/>
            <p:cNvSpPr>
              <a:spLocks/>
            </p:cNvSpPr>
            <p:nvPr/>
          </p:nvSpPr>
          <p:spPr bwMode="auto">
            <a:xfrm>
              <a:off x="3733" y="1994"/>
              <a:ext cx="45" cy="34"/>
            </a:xfrm>
            <a:custGeom>
              <a:avLst/>
              <a:gdLst>
                <a:gd name="T0" fmla="*/ 39 w 45"/>
                <a:gd name="T1" fmla="*/ 5 h 34"/>
                <a:gd name="T2" fmla="*/ 38 w 45"/>
                <a:gd name="T3" fmla="*/ 6 h 34"/>
                <a:gd name="T4" fmla="*/ 37 w 45"/>
                <a:gd name="T5" fmla="*/ 8 h 34"/>
                <a:gd name="T6" fmla="*/ 35 w 45"/>
                <a:gd name="T7" fmla="*/ 8 h 34"/>
                <a:gd name="T8" fmla="*/ 34 w 45"/>
                <a:gd name="T9" fmla="*/ 10 h 34"/>
                <a:gd name="T10" fmla="*/ 33 w 45"/>
                <a:gd name="T11" fmla="*/ 12 h 34"/>
                <a:gd name="T12" fmla="*/ 30 w 45"/>
                <a:gd name="T13" fmla="*/ 13 h 34"/>
                <a:gd name="T14" fmla="*/ 28 w 45"/>
                <a:gd name="T15" fmla="*/ 14 h 34"/>
                <a:gd name="T16" fmla="*/ 26 w 45"/>
                <a:gd name="T17" fmla="*/ 16 h 34"/>
                <a:gd name="T18" fmla="*/ 23 w 45"/>
                <a:gd name="T19" fmla="*/ 18 h 34"/>
                <a:gd name="T20" fmla="*/ 21 w 45"/>
                <a:gd name="T21" fmla="*/ 19 h 34"/>
                <a:gd name="T22" fmla="*/ 18 w 45"/>
                <a:gd name="T23" fmla="*/ 21 h 34"/>
                <a:gd name="T24" fmla="*/ 16 w 45"/>
                <a:gd name="T25" fmla="*/ 22 h 34"/>
                <a:gd name="T26" fmla="*/ 13 w 45"/>
                <a:gd name="T27" fmla="*/ 24 h 34"/>
                <a:gd name="T28" fmla="*/ 11 w 45"/>
                <a:gd name="T29" fmla="*/ 25 h 34"/>
                <a:gd name="T30" fmla="*/ 10 w 45"/>
                <a:gd name="T31" fmla="*/ 25 h 34"/>
                <a:gd name="T32" fmla="*/ 7 w 45"/>
                <a:gd name="T33" fmla="*/ 25 h 34"/>
                <a:gd name="T34" fmla="*/ 5 w 45"/>
                <a:gd name="T35" fmla="*/ 26 h 34"/>
                <a:gd name="T36" fmla="*/ 4 w 45"/>
                <a:gd name="T37" fmla="*/ 27 h 34"/>
                <a:gd name="T38" fmla="*/ 3 w 45"/>
                <a:gd name="T39" fmla="*/ 28 h 34"/>
                <a:gd name="T40" fmla="*/ 2 w 45"/>
                <a:gd name="T41" fmla="*/ 28 h 34"/>
                <a:gd name="T42" fmla="*/ 1 w 45"/>
                <a:gd name="T43" fmla="*/ 29 h 34"/>
                <a:gd name="T44" fmla="*/ 0 w 45"/>
                <a:gd name="T45" fmla="*/ 30 h 34"/>
                <a:gd name="T46" fmla="*/ 0 w 45"/>
                <a:gd name="T47" fmla="*/ 30 h 34"/>
                <a:gd name="T48" fmla="*/ 0 w 45"/>
                <a:gd name="T49" fmla="*/ 31 h 34"/>
                <a:gd name="T50" fmla="*/ 0 w 45"/>
                <a:gd name="T51" fmla="*/ 32 h 34"/>
                <a:gd name="T52" fmla="*/ 0 w 45"/>
                <a:gd name="T53" fmla="*/ 33 h 34"/>
                <a:gd name="T54" fmla="*/ 1 w 45"/>
                <a:gd name="T55" fmla="*/ 33 h 34"/>
                <a:gd name="T56" fmla="*/ 2 w 45"/>
                <a:gd name="T57" fmla="*/ 33 h 34"/>
                <a:gd name="T58" fmla="*/ 3 w 45"/>
                <a:gd name="T59" fmla="*/ 33 h 34"/>
                <a:gd name="T60" fmla="*/ 4 w 45"/>
                <a:gd name="T61" fmla="*/ 33 h 34"/>
                <a:gd name="T62" fmla="*/ 5 w 45"/>
                <a:gd name="T63" fmla="*/ 33 h 34"/>
                <a:gd name="T64" fmla="*/ 6 w 45"/>
                <a:gd name="T65" fmla="*/ 33 h 34"/>
                <a:gd name="T66" fmla="*/ 8 w 45"/>
                <a:gd name="T67" fmla="*/ 32 h 34"/>
                <a:gd name="T68" fmla="*/ 12 w 45"/>
                <a:gd name="T69" fmla="*/ 30 h 34"/>
                <a:gd name="T70" fmla="*/ 15 w 45"/>
                <a:gd name="T71" fmla="*/ 30 h 34"/>
                <a:gd name="T72" fmla="*/ 18 w 45"/>
                <a:gd name="T73" fmla="*/ 29 h 34"/>
                <a:gd name="T74" fmla="*/ 21 w 45"/>
                <a:gd name="T75" fmla="*/ 27 h 34"/>
                <a:gd name="T76" fmla="*/ 24 w 45"/>
                <a:gd name="T77" fmla="*/ 25 h 34"/>
                <a:gd name="T78" fmla="*/ 27 w 45"/>
                <a:gd name="T79" fmla="*/ 24 h 34"/>
                <a:gd name="T80" fmla="*/ 31 w 45"/>
                <a:gd name="T81" fmla="*/ 22 h 34"/>
                <a:gd name="T82" fmla="*/ 33 w 45"/>
                <a:gd name="T83" fmla="*/ 20 h 34"/>
                <a:gd name="T84" fmla="*/ 36 w 45"/>
                <a:gd name="T85" fmla="*/ 18 h 34"/>
                <a:gd name="T86" fmla="*/ 39 w 45"/>
                <a:gd name="T87" fmla="*/ 16 h 34"/>
                <a:gd name="T88" fmla="*/ 40 w 45"/>
                <a:gd name="T89" fmla="*/ 14 h 34"/>
                <a:gd name="T90" fmla="*/ 42 w 45"/>
                <a:gd name="T91" fmla="*/ 12 h 34"/>
                <a:gd name="T92" fmla="*/ 43 w 45"/>
                <a:gd name="T93" fmla="*/ 9 h 34"/>
                <a:gd name="T94" fmla="*/ 44 w 45"/>
                <a:gd name="T95" fmla="*/ 8 h 34"/>
                <a:gd name="T96" fmla="*/ 44 w 45"/>
                <a:gd name="T97" fmla="*/ 7 h 34"/>
                <a:gd name="T98" fmla="*/ 44 w 45"/>
                <a:gd name="T99" fmla="*/ 5 h 34"/>
                <a:gd name="T100" fmla="*/ 44 w 45"/>
                <a:gd name="T101" fmla="*/ 4 h 34"/>
                <a:gd name="T102" fmla="*/ 44 w 45"/>
                <a:gd name="T103" fmla="*/ 3 h 34"/>
                <a:gd name="T104" fmla="*/ 44 w 45"/>
                <a:gd name="T105" fmla="*/ 2 h 34"/>
                <a:gd name="T106" fmla="*/ 43 w 45"/>
                <a:gd name="T107" fmla="*/ 1 h 34"/>
                <a:gd name="T108" fmla="*/ 42 w 45"/>
                <a:gd name="T109" fmla="*/ 0 h 34"/>
                <a:gd name="T110" fmla="*/ 41 w 45"/>
                <a:gd name="T111" fmla="*/ 0 h 34"/>
                <a:gd name="T112" fmla="*/ 40 w 45"/>
                <a:gd name="T113" fmla="*/ 1 h 34"/>
                <a:gd name="T114" fmla="*/ 40 w 45"/>
                <a:gd name="T115" fmla="*/ 2 h 34"/>
                <a:gd name="T116" fmla="*/ 40 w 45"/>
                <a:gd name="T117" fmla="*/ 3 h 34"/>
                <a:gd name="T118" fmla="*/ 39 w 45"/>
                <a:gd name="T119" fmla="*/ 3 h 34"/>
                <a:gd name="T120" fmla="*/ 39 w 45"/>
                <a:gd name="T121" fmla="*/ 5 h 3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5"/>
                <a:gd name="T184" fmla="*/ 0 h 34"/>
                <a:gd name="T185" fmla="*/ 45 w 45"/>
                <a:gd name="T186" fmla="*/ 34 h 3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5" h="34">
                  <a:moveTo>
                    <a:pt x="39" y="5"/>
                  </a:moveTo>
                  <a:lnTo>
                    <a:pt x="38" y="6"/>
                  </a:lnTo>
                  <a:lnTo>
                    <a:pt x="37" y="8"/>
                  </a:lnTo>
                  <a:lnTo>
                    <a:pt x="35" y="8"/>
                  </a:lnTo>
                  <a:lnTo>
                    <a:pt x="34" y="10"/>
                  </a:lnTo>
                  <a:lnTo>
                    <a:pt x="33" y="12"/>
                  </a:lnTo>
                  <a:lnTo>
                    <a:pt x="30" y="13"/>
                  </a:lnTo>
                  <a:lnTo>
                    <a:pt x="28" y="14"/>
                  </a:lnTo>
                  <a:lnTo>
                    <a:pt x="26" y="16"/>
                  </a:lnTo>
                  <a:lnTo>
                    <a:pt x="23" y="18"/>
                  </a:lnTo>
                  <a:lnTo>
                    <a:pt x="21" y="19"/>
                  </a:lnTo>
                  <a:lnTo>
                    <a:pt x="18" y="21"/>
                  </a:lnTo>
                  <a:lnTo>
                    <a:pt x="16" y="22"/>
                  </a:lnTo>
                  <a:lnTo>
                    <a:pt x="13" y="24"/>
                  </a:lnTo>
                  <a:lnTo>
                    <a:pt x="11" y="25"/>
                  </a:lnTo>
                  <a:lnTo>
                    <a:pt x="10" y="25"/>
                  </a:lnTo>
                  <a:lnTo>
                    <a:pt x="7" y="25"/>
                  </a:lnTo>
                  <a:lnTo>
                    <a:pt x="5" y="26"/>
                  </a:lnTo>
                  <a:lnTo>
                    <a:pt x="4" y="27"/>
                  </a:lnTo>
                  <a:lnTo>
                    <a:pt x="3" y="28"/>
                  </a:lnTo>
                  <a:lnTo>
                    <a:pt x="2" y="28"/>
                  </a:lnTo>
                  <a:lnTo>
                    <a:pt x="1" y="29"/>
                  </a:lnTo>
                  <a:lnTo>
                    <a:pt x="0" y="30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0" y="33"/>
                  </a:lnTo>
                  <a:lnTo>
                    <a:pt x="1" y="33"/>
                  </a:lnTo>
                  <a:lnTo>
                    <a:pt x="2" y="33"/>
                  </a:lnTo>
                  <a:lnTo>
                    <a:pt x="3" y="33"/>
                  </a:lnTo>
                  <a:lnTo>
                    <a:pt x="4" y="33"/>
                  </a:lnTo>
                  <a:lnTo>
                    <a:pt x="5" y="33"/>
                  </a:lnTo>
                  <a:lnTo>
                    <a:pt x="6" y="33"/>
                  </a:lnTo>
                  <a:lnTo>
                    <a:pt x="8" y="32"/>
                  </a:lnTo>
                  <a:lnTo>
                    <a:pt x="12" y="30"/>
                  </a:lnTo>
                  <a:lnTo>
                    <a:pt x="15" y="30"/>
                  </a:lnTo>
                  <a:lnTo>
                    <a:pt x="18" y="29"/>
                  </a:lnTo>
                  <a:lnTo>
                    <a:pt x="21" y="27"/>
                  </a:lnTo>
                  <a:lnTo>
                    <a:pt x="24" y="25"/>
                  </a:lnTo>
                  <a:lnTo>
                    <a:pt x="27" y="24"/>
                  </a:lnTo>
                  <a:lnTo>
                    <a:pt x="31" y="22"/>
                  </a:lnTo>
                  <a:lnTo>
                    <a:pt x="33" y="20"/>
                  </a:lnTo>
                  <a:lnTo>
                    <a:pt x="36" y="18"/>
                  </a:lnTo>
                  <a:lnTo>
                    <a:pt x="39" y="16"/>
                  </a:lnTo>
                  <a:lnTo>
                    <a:pt x="40" y="14"/>
                  </a:lnTo>
                  <a:lnTo>
                    <a:pt x="42" y="12"/>
                  </a:lnTo>
                  <a:lnTo>
                    <a:pt x="43" y="9"/>
                  </a:lnTo>
                  <a:lnTo>
                    <a:pt x="44" y="8"/>
                  </a:lnTo>
                  <a:lnTo>
                    <a:pt x="44" y="7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4" y="3"/>
                  </a:lnTo>
                  <a:lnTo>
                    <a:pt x="44" y="2"/>
                  </a:lnTo>
                  <a:lnTo>
                    <a:pt x="43" y="1"/>
                  </a:lnTo>
                  <a:lnTo>
                    <a:pt x="42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40" y="2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3" name="Freeform 88"/>
            <p:cNvSpPr>
              <a:spLocks/>
            </p:cNvSpPr>
            <p:nvPr/>
          </p:nvSpPr>
          <p:spPr bwMode="auto">
            <a:xfrm>
              <a:off x="3751" y="2012"/>
              <a:ext cx="42" cy="33"/>
            </a:xfrm>
            <a:custGeom>
              <a:avLst/>
              <a:gdLst>
                <a:gd name="T0" fmla="*/ 35 w 42"/>
                <a:gd name="T1" fmla="*/ 3 h 33"/>
                <a:gd name="T2" fmla="*/ 34 w 42"/>
                <a:gd name="T3" fmla="*/ 5 h 33"/>
                <a:gd name="T4" fmla="*/ 33 w 42"/>
                <a:gd name="T5" fmla="*/ 7 h 33"/>
                <a:gd name="T6" fmla="*/ 32 w 42"/>
                <a:gd name="T7" fmla="*/ 8 h 33"/>
                <a:gd name="T8" fmla="*/ 31 w 42"/>
                <a:gd name="T9" fmla="*/ 9 h 33"/>
                <a:gd name="T10" fmla="*/ 29 w 42"/>
                <a:gd name="T11" fmla="*/ 11 h 33"/>
                <a:gd name="T12" fmla="*/ 28 w 42"/>
                <a:gd name="T13" fmla="*/ 13 h 33"/>
                <a:gd name="T14" fmla="*/ 26 w 42"/>
                <a:gd name="T15" fmla="*/ 14 h 33"/>
                <a:gd name="T16" fmla="*/ 24 w 42"/>
                <a:gd name="T17" fmla="*/ 16 h 33"/>
                <a:gd name="T18" fmla="*/ 20 w 42"/>
                <a:gd name="T19" fmla="*/ 19 h 33"/>
                <a:gd name="T20" fmla="*/ 18 w 42"/>
                <a:gd name="T21" fmla="*/ 20 h 33"/>
                <a:gd name="T22" fmla="*/ 16 w 42"/>
                <a:gd name="T23" fmla="*/ 21 h 33"/>
                <a:gd name="T24" fmla="*/ 14 w 42"/>
                <a:gd name="T25" fmla="*/ 22 h 33"/>
                <a:gd name="T26" fmla="*/ 12 w 42"/>
                <a:gd name="T27" fmla="*/ 23 h 33"/>
                <a:gd name="T28" fmla="*/ 10 w 42"/>
                <a:gd name="T29" fmla="*/ 24 h 33"/>
                <a:gd name="T30" fmla="*/ 8 w 42"/>
                <a:gd name="T31" fmla="*/ 24 h 33"/>
                <a:gd name="T32" fmla="*/ 7 w 42"/>
                <a:gd name="T33" fmla="*/ 25 h 33"/>
                <a:gd name="T34" fmla="*/ 5 w 42"/>
                <a:gd name="T35" fmla="*/ 25 h 33"/>
                <a:gd name="T36" fmla="*/ 3 w 42"/>
                <a:gd name="T37" fmla="*/ 26 h 33"/>
                <a:gd name="T38" fmla="*/ 3 w 42"/>
                <a:gd name="T39" fmla="*/ 27 h 33"/>
                <a:gd name="T40" fmla="*/ 2 w 42"/>
                <a:gd name="T41" fmla="*/ 28 h 33"/>
                <a:gd name="T42" fmla="*/ 1 w 42"/>
                <a:gd name="T43" fmla="*/ 28 h 33"/>
                <a:gd name="T44" fmla="*/ 1 w 42"/>
                <a:gd name="T45" fmla="*/ 29 h 33"/>
                <a:gd name="T46" fmla="*/ 1 w 42"/>
                <a:gd name="T47" fmla="*/ 29 h 33"/>
                <a:gd name="T48" fmla="*/ 0 w 42"/>
                <a:gd name="T49" fmla="*/ 30 h 33"/>
                <a:gd name="T50" fmla="*/ 1 w 42"/>
                <a:gd name="T51" fmla="*/ 31 h 33"/>
                <a:gd name="T52" fmla="*/ 1 w 42"/>
                <a:gd name="T53" fmla="*/ 32 h 33"/>
                <a:gd name="T54" fmla="*/ 2 w 42"/>
                <a:gd name="T55" fmla="*/ 32 h 33"/>
                <a:gd name="T56" fmla="*/ 3 w 42"/>
                <a:gd name="T57" fmla="*/ 32 h 33"/>
                <a:gd name="T58" fmla="*/ 3 w 42"/>
                <a:gd name="T59" fmla="*/ 31 h 33"/>
                <a:gd name="T60" fmla="*/ 5 w 42"/>
                <a:gd name="T61" fmla="*/ 31 h 33"/>
                <a:gd name="T62" fmla="*/ 7 w 42"/>
                <a:gd name="T63" fmla="*/ 31 h 33"/>
                <a:gd name="T64" fmla="*/ 10 w 42"/>
                <a:gd name="T65" fmla="*/ 30 h 33"/>
                <a:gd name="T66" fmla="*/ 11 w 42"/>
                <a:gd name="T67" fmla="*/ 29 h 33"/>
                <a:gd name="T68" fmla="*/ 15 w 42"/>
                <a:gd name="T69" fmla="*/ 29 h 33"/>
                <a:gd name="T70" fmla="*/ 17 w 42"/>
                <a:gd name="T71" fmla="*/ 28 h 33"/>
                <a:gd name="T72" fmla="*/ 20 w 42"/>
                <a:gd name="T73" fmla="*/ 27 h 33"/>
                <a:gd name="T74" fmla="*/ 24 w 42"/>
                <a:gd name="T75" fmla="*/ 25 h 33"/>
                <a:gd name="T76" fmla="*/ 26 w 42"/>
                <a:gd name="T77" fmla="*/ 24 h 33"/>
                <a:gd name="T78" fmla="*/ 29 w 42"/>
                <a:gd name="T79" fmla="*/ 22 h 33"/>
                <a:gd name="T80" fmla="*/ 31 w 42"/>
                <a:gd name="T81" fmla="*/ 20 h 33"/>
                <a:gd name="T82" fmla="*/ 34 w 42"/>
                <a:gd name="T83" fmla="*/ 19 h 33"/>
                <a:gd name="T84" fmla="*/ 36 w 42"/>
                <a:gd name="T85" fmla="*/ 17 h 33"/>
                <a:gd name="T86" fmla="*/ 38 w 42"/>
                <a:gd name="T87" fmla="*/ 15 h 33"/>
                <a:gd name="T88" fmla="*/ 38 w 42"/>
                <a:gd name="T89" fmla="*/ 13 h 33"/>
                <a:gd name="T90" fmla="*/ 39 w 42"/>
                <a:gd name="T91" fmla="*/ 10 h 33"/>
                <a:gd name="T92" fmla="*/ 40 w 42"/>
                <a:gd name="T93" fmla="*/ 8 h 33"/>
                <a:gd name="T94" fmla="*/ 40 w 42"/>
                <a:gd name="T95" fmla="*/ 7 h 33"/>
                <a:gd name="T96" fmla="*/ 41 w 42"/>
                <a:gd name="T97" fmla="*/ 5 h 33"/>
                <a:gd name="T98" fmla="*/ 41 w 42"/>
                <a:gd name="T99" fmla="*/ 3 h 33"/>
                <a:gd name="T100" fmla="*/ 41 w 42"/>
                <a:gd name="T101" fmla="*/ 3 h 33"/>
                <a:gd name="T102" fmla="*/ 41 w 42"/>
                <a:gd name="T103" fmla="*/ 2 h 33"/>
                <a:gd name="T104" fmla="*/ 41 w 42"/>
                <a:gd name="T105" fmla="*/ 1 h 33"/>
                <a:gd name="T106" fmla="*/ 40 w 42"/>
                <a:gd name="T107" fmla="*/ 0 h 33"/>
                <a:gd name="T108" fmla="*/ 39 w 42"/>
                <a:gd name="T109" fmla="*/ 0 h 33"/>
                <a:gd name="T110" fmla="*/ 38 w 42"/>
                <a:gd name="T111" fmla="*/ 0 h 33"/>
                <a:gd name="T112" fmla="*/ 38 w 42"/>
                <a:gd name="T113" fmla="*/ 0 h 33"/>
                <a:gd name="T114" fmla="*/ 38 w 42"/>
                <a:gd name="T115" fmla="*/ 1 h 33"/>
                <a:gd name="T116" fmla="*/ 37 w 42"/>
                <a:gd name="T117" fmla="*/ 2 h 33"/>
                <a:gd name="T118" fmla="*/ 35 w 42"/>
                <a:gd name="T119" fmla="*/ 3 h 33"/>
                <a:gd name="T120" fmla="*/ 35 w 42"/>
                <a:gd name="T121" fmla="*/ 3 h 3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2"/>
                <a:gd name="T184" fmla="*/ 0 h 33"/>
                <a:gd name="T185" fmla="*/ 42 w 42"/>
                <a:gd name="T186" fmla="*/ 33 h 3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2" h="33">
                  <a:moveTo>
                    <a:pt x="35" y="3"/>
                  </a:moveTo>
                  <a:lnTo>
                    <a:pt x="34" y="5"/>
                  </a:lnTo>
                  <a:lnTo>
                    <a:pt x="33" y="7"/>
                  </a:lnTo>
                  <a:lnTo>
                    <a:pt x="32" y="8"/>
                  </a:lnTo>
                  <a:lnTo>
                    <a:pt x="31" y="9"/>
                  </a:lnTo>
                  <a:lnTo>
                    <a:pt x="29" y="11"/>
                  </a:lnTo>
                  <a:lnTo>
                    <a:pt x="28" y="13"/>
                  </a:lnTo>
                  <a:lnTo>
                    <a:pt x="26" y="14"/>
                  </a:lnTo>
                  <a:lnTo>
                    <a:pt x="24" y="16"/>
                  </a:lnTo>
                  <a:lnTo>
                    <a:pt x="20" y="19"/>
                  </a:lnTo>
                  <a:lnTo>
                    <a:pt x="18" y="20"/>
                  </a:lnTo>
                  <a:lnTo>
                    <a:pt x="16" y="21"/>
                  </a:lnTo>
                  <a:lnTo>
                    <a:pt x="14" y="22"/>
                  </a:lnTo>
                  <a:lnTo>
                    <a:pt x="12" y="23"/>
                  </a:lnTo>
                  <a:lnTo>
                    <a:pt x="10" y="24"/>
                  </a:lnTo>
                  <a:lnTo>
                    <a:pt x="8" y="24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2" y="28"/>
                  </a:lnTo>
                  <a:lnTo>
                    <a:pt x="1" y="28"/>
                  </a:lnTo>
                  <a:lnTo>
                    <a:pt x="1" y="29"/>
                  </a:lnTo>
                  <a:lnTo>
                    <a:pt x="0" y="30"/>
                  </a:lnTo>
                  <a:lnTo>
                    <a:pt x="1" y="31"/>
                  </a:lnTo>
                  <a:lnTo>
                    <a:pt x="1" y="32"/>
                  </a:lnTo>
                  <a:lnTo>
                    <a:pt x="2" y="32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5" y="31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1" y="29"/>
                  </a:lnTo>
                  <a:lnTo>
                    <a:pt x="15" y="29"/>
                  </a:lnTo>
                  <a:lnTo>
                    <a:pt x="17" y="28"/>
                  </a:lnTo>
                  <a:lnTo>
                    <a:pt x="20" y="27"/>
                  </a:lnTo>
                  <a:lnTo>
                    <a:pt x="24" y="25"/>
                  </a:lnTo>
                  <a:lnTo>
                    <a:pt x="26" y="24"/>
                  </a:lnTo>
                  <a:lnTo>
                    <a:pt x="29" y="22"/>
                  </a:lnTo>
                  <a:lnTo>
                    <a:pt x="31" y="20"/>
                  </a:lnTo>
                  <a:lnTo>
                    <a:pt x="34" y="19"/>
                  </a:lnTo>
                  <a:lnTo>
                    <a:pt x="36" y="17"/>
                  </a:lnTo>
                  <a:lnTo>
                    <a:pt x="38" y="15"/>
                  </a:lnTo>
                  <a:lnTo>
                    <a:pt x="38" y="13"/>
                  </a:lnTo>
                  <a:lnTo>
                    <a:pt x="39" y="10"/>
                  </a:lnTo>
                  <a:lnTo>
                    <a:pt x="40" y="8"/>
                  </a:lnTo>
                  <a:lnTo>
                    <a:pt x="40" y="7"/>
                  </a:lnTo>
                  <a:lnTo>
                    <a:pt x="41" y="5"/>
                  </a:lnTo>
                  <a:lnTo>
                    <a:pt x="41" y="3"/>
                  </a:lnTo>
                  <a:lnTo>
                    <a:pt x="41" y="2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8" y="1"/>
                  </a:lnTo>
                  <a:lnTo>
                    <a:pt x="37" y="2"/>
                  </a:lnTo>
                  <a:lnTo>
                    <a:pt x="35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4" name="Freeform 89"/>
            <p:cNvSpPr>
              <a:spLocks/>
            </p:cNvSpPr>
            <p:nvPr/>
          </p:nvSpPr>
          <p:spPr bwMode="auto">
            <a:xfrm>
              <a:off x="3768" y="2037"/>
              <a:ext cx="40" cy="32"/>
            </a:xfrm>
            <a:custGeom>
              <a:avLst/>
              <a:gdLst>
                <a:gd name="T0" fmla="*/ 34 w 40"/>
                <a:gd name="T1" fmla="*/ 3 h 32"/>
                <a:gd name="T2" fmla="*/ 33 w 40"/>
                <a:gd name="T3" fmla="*/ 5 h 32"/>
                <a:gd name="T4" fmla="*/ 32 w 40"/>
                <a:gd name="T5" fmla="*/ 6 h 32"/>
                <a:gd name="T6" fmla="*/ 31 w 40"/>
                <a:gd name="T7" fmla="*/ 8 h 32"/>
                <a:gd name="T8" fmla="*/ 30 w 40"/>
                <a:gd name="T9" fmla="*/ 9 h 32"/>
                <a:gd name="T10" fmla="*/ 29 w 40"/>
                <a:gd name="T11" fmla="*/ 11 h 32"/>
                <a:gd name="T12" fmla="*/ 27 w 40"/>
                <a:gd name="T13" fmla="*/ 13 h 32"/>
                <a:gd name="T14" fmla="*/ 25 w 40"/>
                <a:gd name="T15" fmla="*/ 14 h 32"/>
                <a:gd name="T16" fmla="*/ 23 w 40"/>
                <a:gd name="T17" fmla="*/ 15 h 32"/>
                <a:gd name="T18" fmla="*/ 22 w 40"/>
                <a:gd name="T19" fmla="*/ 17 h 32"/>
                <a:gd name="T20" fmla="*/ 19 w 40"/>
                <a:gd name="T21" fmla="*/ 18 h 32"/>
                <a:gd name="T22" fmla="*/ 17 w 40"/>
                <a:gd name="T23" fmla="*/ 19 h 32"/>
                <a:gd name="T24" fmla="*/ 16 w 40"/>
                <a:gd name="T25" fmla="*/ 21 h 32"/>
                <a:gd name="T26" fmla="*/ 13 w 40"/>
                <a:gd name="T27" fmla="*/ 22 h 32"/>
                <a:gd name="T28" fmla="*/ 11 w 40"/>
                <a:gd name="T29" fmla="*/ 23 h 32"/>
                <a:gd name="T30" fmla="*/ 10 w 40"/>
                <a:gd name="T31" fmla="*/ 23 h 32"/>
                <a:gd name="T32" fmla="*/ 8 w 40"/>
                <a:gd name="T33" fmla="*/ 24 h 32"/>
                <a:gd name="T34" fmla="*/ 6 w 40"/>
                <a:gd name="T35" fmla="*/ 24 h 32"/>
                <a:gd name="T36" fmla="*/ 4 w 40"/>
                <a:gd name="T37" fmla="*/ 24 h 32"/>
                <a:gd name="T38" fmla="*/ 3 w 40"/>
                <a:gd name="T39" fmla="*/ 24 h 32"/>
                <a:gd name="T40" fmla="*/ 3 w 40"/>
                <a:gd name="T41" fmla="*/ 25 h 32"/>
                <a:gd name="T42" fmla="*/ 2 w 40"/>
                <a:gd name="T43" fmla="*/ 26 h 32"/>
                <a:gd name="T44" fmla="*/ 1 w 40"/>
                <a:gd name="T45" fmla="*/ 27 h 32"/>
                <a:gd name="T46" fmla="*/ 1 w 40"/>
                <a:gd name="T47" fmla="*/ 28 h 32"/>
                <a:gd name="T48" fmla="*/ 0 w 40"/>
                <a:gd name="T49" fmla="*/ 28 h 32"/>
                <a:gd name="T50" fmla="*/ 0 w 40"/>
                <a:gd name="T51" fmla="*/ 29 h 32"/>
                <a:gd name="T52" fmla="*/ 1 w 40"/>
                <a:gd name="T53" fmla="*/ 30 h 32"/>
                <a:gd name="T54" fmla="*/ 2 w 40"/>
                <a:gd name="T55" fmla="*/ 31 h 32"/>
                <a:gd name="T56" fmla="*/ 3 w 40"/>
                <a:gd name="T57" fmla="*/ 31 h 32"/>
                <a:gd name="T58" fmla="*/ 4 w 40"/>
                <a:gd name="T59" fmla="*/ 31 h 32"/>
                <a:gd name="T60" fmla="*/ 5 w 40"/>
                <a:gd name="T61" fmla="*/ 31 h 32"/>
                <a:gd name="T62" fmla="*/ 6 w 40"/>
                <a:gd name="T63" fmla="*/ 30 h 32"/>
                <a:gd name="T64" fmla="*/ 8 w 40"/>
                <a:gd name="T65" fmla="*/ 29 h 32"/>
                <a:gd name="T66" fmla="*/ 10 w 40"/>
                <a:gd name="T67" fmla="*/ 29 h 32"/>
                <a:gd name="T68" fmla="*/ 12 w 40"/>
                <a:gd name="T69" fmla="*/ 28 h 32"/>
                <a:gd name="T70" fmla="*/ 15 w 40"/>
                <a:gd name="T71" fmla="*/ 28 h 32"/>
                <a:gd name="T72" fmla="*/ 17 w 40"/>
                <a:gd name="T73" fmla="*/ 26 h 32"/>
                <a:gd name="T74" fmla="*/ 20 w 40"/>
                <a:gd name="T75" fmla="*/ 25 h 32"/>
                <a:gd name="T76" fmla="*/ 23 w 40"/>
                <a:gd name="T77" fmla="*/ 24 h 32"/>
                <a:gd name="T78" fmla="*/ 25 w 40"/>
                <a:gd name="T79" fmla="*/ 23 h 32"/>
                <a:gd name="T80" fmla="*/ 28 w 40"/>
                <a:gd name="T81" fmla="*/ 21 h 32"/>
                <a:gd name="T82" fmla="*/ 30 w 40"/>
                <a:gd name="T83" fmla="*/ 19 h 32"/>
                <a:gd name="T84" fmla="*/ 33 w 40"/>
                <a:gd name="T85" fmla="*/ 18 h 32"/>
                <a:gd name="T86" fmla="*/ 35 w 40"/>
                <a:gd name="T87" fmla="*/ 16 h 32"/>
                <a:gd name="T88" fmla="*/ 36 w 40"/>
                <a:gd name="T89" fmla="*/ 14 h 32"/>
                <a:gd name="T90" fmla="*/ 38 w 40"/>
                <a:gd name="T91" fmla="*/ 13 h 32"/>
                <a:gd name="T92" fmla="*/ 38 w 40"/>
                <a:gd name="T93" fmla="*/ 10 h 32"/>
                <a:gd name="T94" fmla="*/ 39 w 40"/>
                <a:gd name="T95" fmla="*/ 8 h 32"/>
                <a:gd name="T96" fmla="*/ 39 w 40"/>
                <a:gd name="T97" fmla="*/ 7 h 32"/>
                <a:gd name="T98" fmla="*/ 39 w 40"/>
                <a:gd name="T99" fmla="*/ 6 h 32"/>
                <a:gd name="T100" fmla="*/ 39 w 40"/>
                <a:gd name="T101" fmla="*/ 4 h 32"/>
                <a:gd name="T102" fmla="*/ 39 w 40"/>
                <a:gd name="T103" fmla="*/ 3 h 32"/>
                <a:gd name="T104" fmla="*/ 39 w 40"/>
                <a:gd name="T105" fmla="*/ 3 h 32"/>
                <a:gd name="T106" fmla="*/ 38 w 40"/>
                <a:gd name="T107" fmla="*/ 2 h 32"/>
                <a:gd name="T108" fmla="*/ 38 w 40"/>
                <a:gd name="T109" fmla="*/ 1 h 32"/>
                <a:gd name="T110" fmla="*/ 37 w 40"/>
                <a:gd name="T111" fmla="*/ 0 h 32"/>
                <a:gd name="T112" fmla="*/ 36 w 40"/>
                <a:gd name="T113" fmla="*/ 0 h 32"/>
                <a:gd name="T114" fmla="*/ 36 w 40"/>
                <a:gd name="T115" fmla="*/ 0 h 32"/>
                <a:gd name="T116" fmla="*/ 36 w 40"/>
                <a:gd name="T117" fmla="*/ 1 h 32"/>
                <a:gd name="T118" fmla="*/ 35 w 40"/>
                <a:gd name="T119" fmla="*/ 2 h 32"/>
                <a:gd name="T120" fmla="*/ 34 w 40"/>
                <a:gd name="T121" fmla="*/ 3 h 32"/>
                <a:gd name="T122" fmla="*/ 34 w 40"/>
                <a:gd name="T123" fmla="*/ 3 h 3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40"/>
                <a:gd name="T187" fmla="*/ 0 h 32"/>
                <a:gd name="T188" fmla="*/ 40 w 40"/>
                <a:gd name="T189" fmla="*/ 32 h 3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40" h="32">
                  <a:moveTo>
                    <a:pt x="34" y="3"/>
                  </a:moveTo>
                  <a:lnTo>
                    <a:pt x="33" y="5"/>
                  </a:lnTo>
                  <a:lnTo>
                    <a:pt x="32" y="6"/>
                  </a:lnTo>
                  <a:lnTo>
                    <a:pt x="31" y="8"/>
                  </a:lnTo>
                  <a:lnTo>
                    <a:pt x="30" y="9"/>
                  </a:lnTo>
                  <a:lnTo>
                    <a:pt x="29" y="11"/>
                  </a:lnTo>
                  <a:lnTo>
                    <a:pt x="27" y="13"/>
                  </a:lnTo>
                  <a:lnTo>
                    <a:pt x="25" y="14"/>
                  </a:lnTo>
                  <a:lnTo>
                    <a:pt x="23" y="15"/>
                  </a:lnTo>
                  <a:lnTo>
                    <a:pt x="22" y="17"/>
                  </a:lnTo>
                  <a:lnTo>
                    <a:pt x="19" y="18"/>
                  </a:lnTo>
                  <a:lnTo>
                    <a:pt x="17" y="19"/>
                  </a:lnTo>
                  <a:lnTo>
                    <a:pt x="16" y="21"/>
                  </a:lnTo>
                  <a:lnTo>
                    <a:pt x="13" y="22"/>
                  </a:lnTo>
                  <a:lnTo>
                    <a:pt x="11" y="23"/>
                  </a:lnTo>
                  <a:lnTo>
                    <a:pt x="10" y="23"/>
                  </a:lnTo>
                  <a:lnTo>
                    <a:pt x="8" y="24"/>
                  </a:lnTo>
                  <a:lnTo>
                    <a:pt x="6" y="24"/>
                  </a:lnTo>
                  <a:lnTo>
                    <a:pt x="4" y="24"/>
                  </a:lnTo>
                  <a:lnTo>
                    <a:pt x="3" y="24"/>
                  </a:lnTo>
                  <a:lnTo>
                    <a:pt x="3" y="25"/>
                  </a:lnTo>
                  <a:lnTo>
                    <a:pt x="2" y="26"/>
                  </a:lnTo>
                  <a:lnTo>
                    <a:pt x="1" y="27"/>
                  </a:lnTo>
                  <a:lnTo>
                    <a:pt x="1" y="28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1" y="30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6" y="30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2" y="28"/>
                  </a:lnTo>
                  <a:lnTo>
                    <a:pt x="15" y="28"/>
                  </a:lnTo>
                  <a:lnTo>
                    <a:pt x="17" y="26"/>
                  </a:lnTo>
                  <a:lnTo>
                    <a:pt x="20" y="25"/>
                  </a:lnTo>
                  <a:lnTo>
                    <a:pt x="23" y="24"/>
                  </a:lnTo>
                  <a:lnTo>
                    <a:pt x="25" y="23"/>
                  </a:lnTo>
                  <a:lnTo>
                    <a:pt x="28" y="21"/>
                  </a:lnTo>
                  <a:lnTo>
                    <a:pt x="30" y="19"/>
                  </a:lnTo>
                  <a:lnTo>
                    <a:pt x="33" y="18"/>
                  </a:lnTo>
                  <a:lnTo>
                    <a:pt x="35" y="16"/>
                  </a:lnTo>
                  <a:lnTo>
                    <a:pt x="36" y="14"/>
                  </a:lnTo>
                  <a:lnTo>
                    <a:pt x="38" y="13"/>
                  </a:lnTo>
                  <a:lnTo>
                    <a:pt x="38" y="10"/>
                  </a:lnTo>
                  <a:lnTo>
                    <a:pt x="39" y="8"/>
                  </a:lnTo>
                  <a:lnTo>
                    <a:pt x="39" y="7"/>
                  </a:lnTo>
                  <a:lnTo>
                    <a:pt x="39" y="6"/>
                  </a:lnTo>
                  <a:lnTo>
                    <a:pt x="39" y="4"/>
                  </a:lnTo>
                  <a:lnTo>
                    <a:pt x="39" y="3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6" y="0"/>
                  </a:lnTo>
                  <a:lnTo>
                    <a:pt x="36" y="1"/>
                  </a:lnTo>
                  <a:lnTo>
                    <a:pt x="35" y="2"/>
                  </a:lnTo>
                  <a:lnTo>
                    <a:pt x="34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5" name="Freeform 90"/>
            <p:cNvSpPr>
              <a:spLocks/>
            </p:cNvSpPr>
            <p:nvPr/>
          </p:nvSpPr>
          <p:spPr bwMode="auto">
            <a:xfrm>
              <a:off x="3787" y="2060"/>
              <a:ext cx="35" cy="28"/>
            </a:xfrm>
            <a:custGeom>
              <a:avLst/>
              <a:gdLst>
                <a:gd name="T0" fmla="*/ 29 w 35"/>
                <a:gd name="T1" fmla="*/ 5 h 28"/>
                <a:gd name="T2" fmla="*/ 28 w 35"/>
                <a:gd name="T3" fmla="*/ 6 h 28"/>
                <a:gd name="T4" fmla="*/ 27 w 35"/>
                <a:gd name="T5" fmla="*/ 7 h 28"/>
                <a:gd name="T6" fmla="*/ 26 w 35"/>
                <a:gd name="T7" fmla="*/ 8 h 28"/>
                <a:gd name="T8" fmla="*/ 26 w 35"/>
                <a:gd name="T9" fmla="*/ 9 h 28"/>
                <a:gd name="T10" fmla="*/ 25 w 35"/>
                <a:gd name="T11" fmla="*/ 10 h 28"/>
                <a:gd name="T12" fmla="*/ 24 w 35"/>
                <a:gd name="T13" fmla="*/ 11 h 28"/>
                <a:gd name="T14" fmla="*/ 22 w 35"/>
                <a:gd name="T15" fmla="*/ 12 h 28"/>
                <a:gd name="T16" fmla="*/ 20 w 35"/>
                <a:gd name="T17" fmla="*/ 13 h 28"/>
                <a:gd name="T18" fmla="*/ 20 w 35"/>
                <a:gd name="T19" fmla="*/ 14 h 28"/>
                <a:gd name="T20" fmla="*/ 16 w 35"/>
                <a:gd name="T21" fmla="*/ 16 h 28"/>
                <a:gd name="T22" fmla="*/ 14 w 35"/>
                <a:gd name="T23" fmla="*/ 16 h 28"/>
                <a:gd name="T24" fmla="*/ 13 w 35"/>
                <a:gd name="T25" fmla="*/ 16 h 28"/>
                <a:gd name="T26" fmla="*/ 11 w 35"/>
                <a:gd name="T27" fmla="*/ 17 h 28"/>
                <a:gd name="T28" fmla="*/ 9 w 35"/>
                <a:gd name="T29" fmla="*/ 17 h 28"/>
                <a:gd name="T30" fmla="*/ 8 w 35"/>
                <a:gd name="T31" fmla="*/ 18 h 28"/>
                <a:gd name="T32" fmla="*/ 6 w 35"/>
                <a:gd name="T33" fmla="*/ 19 h 28"/>
                <a:gd name="T34" fmla="*/ 4 w 35"/>
                <a:gd name="T35" fmla="*/ 19 h 28"/>
                <a:gd name="T36" fmla="*/ 3 w 35"/>
                <a:gd name="T37" fmla="*/ 20 h 28"/>
                <a:gd name="T38" fmla="*/ 3 w 35"/>
                <a:gd name="T39" fmla="*/ 20 h 28"/>
                <a:gd name="T40" fmla="*/ 2 w 35"/>
                <a:gd name="T41" fmla="*/ 21 h 28"/>
                <a:gd name="T42" fmla="*/ 1 w 35"/>
                <a:gd name="T43" fmla="*/ 22 h 28"/>
                <a:gd name="T44" fmla="*/ 0 w 35"/>
                <a:gd name="T45" fmla="*/ 23 h 28"/>
                <a:gd name="T46" fmla="*/ 0 w 35"/>
                <a:gd name="T47" fmla="*/ 24 h 28"/>
                <a:gd name="T48" fmla="*/ 1 w 35"/>
                <a:gd name="T49" fmla="*/ 25 h 28"/>
                <a:gd name="T50" fmla="*/ 1 w 35"/>
                <a:gd name="T51" fmla="*/ 25 h 28"/>
                <a:gd name="T52" fmla="*/ 2 w 35"/>
                <a:gd name="T53" fmla="*/ 26 h 28"/>
                <a:gd name="T54" fmla="*/ 3 w 35"/>
                <a:gd name="T55" fmla="*/ 27 h 28"/>
                <a:gd name="T56" fmla="*/ 4 w 35"/>
                <a:gd name="T57" fmla="*/ 27 h 28"/>
                <a:gd name="T58" fmla="*/ 5 w 35"/>
                <a:gd name="T59" fmla="*/ 27 h 28"/>
                <a:gd name="T60" fmla="*/ 6 w 35"/>
                <a:gd name="T61" fmla="*/ 26 h 28"/>
                <a:gd name="T62" fmla="*/ 8 w 35"/>
                <a:gd name="T63" fmla="*/ 26 h 28"/>
                <a:gd name="T64" fmla="*/ 9 w 35"/>
                <a:gd name="T65" fmla="*/ 25 h 28"/>
                <a:gd name="T66" fmla="*/ 11 w 35"/>
                <a:gd name="T67" fmla="*/ 25 h 28"/>
                <a:gd name="T68" fmla="*/ 14 w 35"/>
                <a:gd name="T69" fmla="*/ 24 h 28"/>
                <a:gd name="T70" fmla="*/ 15 w 35"/>
                <a:gd name="T71" fmla="*/ 23 h 28"/>
                <a:gd name="T72" fmla="*/ 18 w 35"/>
                <a:gd name="T73" fmla="*/ 22 h 28"/>
                <a:gd name="T74" fmla="*/ 20 w 35"/>
                <a:gd name="T75" fmla="*/ 21 h 28"/>
                <a:gd name="T76" fmla="*/ 22 w 35"/>
                <a:gd name="T77" fmla="*/ 20 h 28"/>
                <a:gd name="T78" fmla="*/ 25 w 35"/>
                <a:gd name="T79" fmla="*/ 20 h 28"/>
                <a:gd name="T80" fmla="*/ 26 w 35"/>
                <a:gd name="T81" fmla="*/ 18 h 28"/>
                <a:gd name="T82" fmla="*/ 29 w 35"/>
                <a:gd name="T83" fmla="*/ 17 h 28"/>
                <a:gd name="T84" fmla="*/ 30 w 35"/>
                <a:gd name="T85" fmla="*/ 16 h 28"/>
                <a:gd name="T86" fmla="*/ 31 w 35"/>
                <a:gd name="T87" fmla="*/ 15 h 28"/>
                <a:gd name="T88" fmla="*/ 32 w 35"/>
                <a:gd name="T89" fmla="*/ 13 h 28"/>
                <a:gd name="T90" fmla="*/ 33 w 35"/>
                <a:gd name="T91" fmla="*/ 11 h 28"/>
                <a:gd name="T92" fmla="*/ 33 w 35"/>
                <a:gd name="T93" fmla="*/ 9 h 28"/>
                <a:gd name="T94" fmla="*/ 34 w 35"/>
                <a:gd name="T95" fmla="*/ 7 h 28"/>
                <a:gd name="T96" fmla="*/ 34 w 35"/>
                <a:gd name="T97" fmla="*/ 6 h 28"/>
                <a:gd name="T98" fmla="*/ 34 w 35"/>
                <a:gd name="T99" fmla="*/ 4 h 28"/>
                <a:gd name="T100" fmla="*/ 34 w 35"/>
                <a:gd name="T101" fmla="*/ 3 h 28"/>
                <a:gd name="T102" fmla="*/ 33 w 35"/>
                <a:gd name="T103" fmla="*/ 2 h 28"/>
                <a:gd name="T104" fmla="*/ 33 w 35"/>
                <a:gd name="T105" fmla="*/ 1 h 28"/>
                <a:gd name="T106" fmla="*/ 32 w 35"/>
                <a:gd name="T107" fmla="*/ 0 h 28"/>
                <a:gd name="T108" fmla="*/ 31 w 35"/>
                <a:gd name="T109" fmla="*/ 0 h 28"/>
                <a:gd name="T110" fmla="*/ 31 w 35"/>
                <a:gd name="T111" fmla="*/ 0 h 28"/>
                <a:gd name="T112" fmla="*/ 30 w 35"/>
                <a:gd name="T113" fmla="*/ 1 h 28"/>
                <a:gd name="T114" fmla="*/ 30 w 35"/>
                <a:gd name="T115" fmla="*/ 2 h 28"/>
                <a:gd name="T116" fmla="*/ 29 w 35"/>
                <a:gd name="T117" fmla="*/ 3 h 28"/>
                <a:gd name="T118" fmla="*/ 29 w 35"/>
                <a:gd name="T119" fmla="*/ 5 h 2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5"/>
                <a:gd name="T181" fmla="*/ 0 h 28"/>
                <a:gd name="T182" fmla="*/ 35 w 35"/>
                <a:gd name="T183" fmla="*/ 28 h 2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5" h="28">
                  <a:moveTo>
                    <a:pt x="29" y="5"/>
                  </a:moveTo>
                  <a:lnTo>
                    <a:pt x="28" y="6"/>
                  </a:lnTo>
                  <a:lnTo>
                    <a:pt x="27" y="7"/>
                  </a:lnTo>
                  <a:lnTo>
                    <a:pt x="26" y="8"/>
                  </a:lnTo>
                  <a:lnTo>
                    <a:pt x="26" y="9"/>
                  </a:lnTo>
                  <a:lnTo>
                    <a:pt x="25" y="10"/>
                  </a:lnTo>
                  <a:lnTo>
                    <a:pt x="24" y="11"/>
                  </a:lnTo>
                  <a:lnTo>
                    <a:pt x="22" y="12"/>
                  </a:lnTo>
                  <a:lnTo>
                    <a:pt x="20" y="13"/>
                  </a:lnTo>
                  <a:lnTo>
                    <a:pt x="20" y="14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3" y="16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8" y="18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3" y="20"/>
                  </a:lnTo>
                  <a:lnTo>
                    <a:pt x="2" y="21"/>
                  </a:lnTo>
                  <a:lnTo>
                    <a:pt x="1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1" y="25"/>
                  </a:lnTo>
                  <a:lnTo>
                    <a:pt x="2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5" y="27"/>
                  </a:lnTo>
                  <a:lnTo>
                    <a:pt x="6" y="26"/>
                  </a:lnTo>
                  <a:lnTo>
                    <a:pt x="8" y="26"/>
                  </a:lnTo>
                  <a:lnTo>
                    <a:pt x="9" y="25"/>
                  </a:lnTo>
                  <a:lnTo>
                    <a:pt x="11" y="25"/>
                  </a:lnTo>
                  <a:lnTo>
                    <a:pt x="14" y="24"/>
                  </a:lnTo>
                  <a:lnTo>
                    <a:pt x="15" y="23"/>
                  </a:lnTo>
                  <a:lnTo>
                    <a:pt x="18" y="22"/>
                  </a:lnTo>
                  <a:lnTo>
                    <a:pt x="20" y="21"/>
                  </a:lnTo>
                  <a:lnTo>
                    <a:pt x="22" y="20"/>
                  </a:lnTo>
                  <a:lnTo>
                    <a:pt x="25" y="20"/>
                  </a:lnTo>
                  <a:lnTo>
                    <a:pt x="26" y="18"/>
                  </a:lnTo>
                  <a:lnTo>
                    <a:pt x="29" y="17"/>
                  </a:lnTo>
                  <a:lnTo>
                    <a:pt x="30" y="16"/>
                  </a:lnTo>
                  <a:lnTo>
                    <a:pt x="31" y="15"/>
                  </a:lnTo>
                  <a:lnTo>
                    <a:pt x="32" y="13"/>
                  </a:lnTo>
                  <a:lnTo>
                    <a:pt x="33" y="11"/>
                  </a:lnTo>
                  <a:lnTo>
                    <a:pt x="33" y="9"/>
                  </a:lnTo>
                  <a:lnTo>
                    <a:pt x="34" y="7"/>
                  </a:lnTo>
                  <a:lnTo>
                    <a:pt x="34" y="6"/>
                  </a:lnTo>
                  <a:lnTo>
                    <a:pt x="34" y="4"/>
                  </a:lnTo>
                  <a:lnTo>
                    <a:pt x="34" y="3"/>
                  </a:lnTo>
                  <a:lnTo>
                    <a:pt x="33" y="2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30" y="2"/>
                  </a:lnTo>
                  <a:lnTo>
                    <a:pt x="29" y="3"/>
                  </a:lnTo>
                  <a:lnTo>
                    <a:pt x="29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6" name="Freeform 91"/>
            <p:cNvSpPr>
              <a:spLocks/>
            </p:cNvSpPr>
            <p:nvPr/>
          </p:nvSpPr>
          <p:spPr bwMode="auto">
            <a:xfrm>
              <a:off x="3804" y="2076"/>
              <a:ext cx="37" cy="28"/>
            </a:xfrm>
            <a:custGeom>
              <a:avLst/>
              <a:gdLst>
                <a:gd name="T0" fmla="*/ 30 w 37"/>
                <a:gd name="T1" fmla="*/ 7 h 28"/>
                <a:gd name="T2" fmla="*/ 28 w 37"/>
                <a:gd name="T3" fmla="*/ 9 h 28"/>
                <a:gd name="T4" fmla="*/ 26 w 37"/>
                <a:gd name="T5" fmla="*/ 11 h 28"/>
                <a:gd name="T6" fmla="*/ 23 w 37"/>
                <a:gd name="T7" fmla="*/ 13 h 28"/>
                <a:gd name="T8" fmla="*/ 20 w 37"/>
                <a:gd name="T9" fmla="*/ 15 h 28"/>
                <a:gd name="T10" fmla="*/ 16 w 37"/>
                <a:gd name="T11" fmla="*/ 16 h 28"/>
                <a:gd name="T12" fmla="*/ 13 w 37"/>
                <a:gd name="T13" fmla="*/ 18 h 28"/>
                <a:gd name="T14" fmla="*/ 9 w 37"/>
                <a:gd name="T15" fmla="*/ 18 h 28"/>
                <a:gd name="T16" fmla="*/ 5 w 37"/>
                <a:gd name="T17" fmla="*/ 19 h 28"/>
                <a:gd name="T18" fmla="*/ 3 w 37"/>
                <a:gd name="T19" fmla="*/ 20 h 28"/>
                <a:gd name="T20" fmla="*/ 1 w 37"/>
                <a:gd name="T21" fmla="*/ 21 h 28"/>
                <a:gd name="T22" fmla="*/ 0 w 37"/>
                <a:gd name="T23" fmla="*/ 23 h 28"/>
                <a:gd name="T24" fmla="*/ 0 w 37"/>
                <a:gd name="T25" fmla="*/ 25 h 28"/>
                <a:gd name="T26" fmla="*/ 1 w 37"/>
                <a:gd name="T27" fmla="*/ 25 h 28"/>
                <a:gd name="T28" fmla="*/ 2 w 37"/>
                <a:gd name="T29" fmla="*/ 26 h 28"/>
                <a:gd name="T30" fmla="*/ 3 w 37"/>
                <a:gd name="T31" fmla="*/ 27 h 28"/>
                <a:gd name="T32" fmla="*/ 6 w 37"/>
                <a:gd name="T33" fmla="*/ 27 h 28"/>
                <a:gd name="T34" fmla="*/ 9 w 37"/>
                <a:gd name="T35" fmla="*/ 25 h 28"/>
                <a:gd name="T36" fmla="*/ 13 w 37"/>
                <a:gd name="T37" fmla="*/ 25 h 28"/>
                <a:gd name="T38" fmla="*/ 18 w 37"/>
                <a:gd name="T39" fmla="*/ 23 h 28"/>
                <a:gd name="T40" fmla="*/ 22 w 37"/>
                <a:gd name="T41" fmla="*/ 21 h 28"/>
                <a:gd name="T42" fmla="*/ 27 w 37"/>
                <a:gd name="T43" fmla="*/ 19 h 28"/>
                <a:gd name="T44" fmla="*/ 31 w 37"/>
                <a:gd name="T45" fmla="*/ 16 h 28"/>
                <a:gd name="T46" fmla="*/ 34 w 37"/>
                <a:gd name="T47" fmla="*/ 13 h 28"/>
                <a:gd name="T48" fmla="*/ 36 w 37"/>
                <a:gd name="T49" fmla="*/ 10 h 28"/>
                <a:gd name="T50" fmla="*/ 36 w 37"/>
                <a:gd name="T51" fmla="*/ 6 h 28"/>
                <a:gd name="T52" fmla="*/ 36 w 37"/>
                <a:gd name="T53" fmla="*/ 3 h 28"/>
                <a:gd name="T54" fmla="*/ 35 w 37"/>
                <a:gd name="T55" fmla="*/ 2 h 28"/>
                <a:gd name="T56" fmla="*/ 34 w 37"/>
                <a:gd name="T57" fmla="*/ 0 h 28"/>
                <a:gd name="T58" fmla="*/ 33 w 37"/>
                <a:gd name="T59" fmla="*/ 1 h 28"/>
                <a:gd name="T60" fmla="*/ 32 w 37"/>
                <a:gd name="T61" fmla="*/ 2 h 28"/>
                <a:gd name="T62" fmla="*/ 31 w 37"/>
                <a:gd name="T63" fmla="*/ 5 h 2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7"/>
                <a:gd name="T97" fmla="*/ 0 h 28"/>
                <a:gd name="T98" fmla="*/ 37 w 37"/>
                <a:gd name="T99" fmla="*/ 28 h 2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7" h="28">
                  <a:moveTo>
                    <a:pt x="31" y="5"/>
                  </a:moveTo>
                  <a:lnTo>
                    <a:pt x="30" y="7"/>
                  </a:lnTo>
                  <a:lnTo>
                    <a:pt x="29" y="7"/>
                  </a:lnTo>
                  <a:lnTo>
                    <a:pt x="28" y="9"/>
                  </a:lnTo>
                  <a:lnTo>
                    <a:pt x="27" y="10"/>
                  </a:lnTo>
                  <a:lnTo>
                    <a:pt x="26" y="11"/>
                  </a:lnTo>
                  <a:lnTo>
                    <a:pt x="25" y="12"/>
                  </a:lnTo>
                  <a:lnTo>
                    <a:pt x="23" y="13"/>
                  </a:lnTo>
                  <a:lnTo>
                    <a:pt x="21" y="14"/>
                  </a:lnTo>
                  <a:lnTo>
                    <a:pt x="20" y="15"/>
                  </a:lnTo>
                  <a:lnTo>
                    <a:pt x="18" y="16"/>
                  </a:lnTo>
                  <a:lnTo>
                    <a:pt x="16" y="16"/>
                  </a:lnTo>
                  <a:lnTo>
                    <a:pt x="15" y="17"/>
                  </a:lnTo>
                  <a:lnTo>
                    <a:pt x="13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7" y="18"/>
                  </a:lnTo>
                  <a:lnTo>
                    <a:pt x="5" y="19"/>
                  </a:lnTo>
                  <a:lnTo>
                    <a:pt x="4" y="20"/>
                  </a:lnTo>
                  <a:lnTo>
                    <a:pt x="3" y="20"/>
                  </a:lnTo>
                  <a:lnTo>
                    <a:pt x="2" y="20"/>
                  </a:lnTo>
                  <a:lnTo>
                    <a:pt x="1" y="21"/>
                  </a:lnTo>
                  <a:lnTo>
                    <a:pt x="1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5"/>
                  </a:lnTo>
                  <a:lnTo>
                    <a:pt x="1" y="25"/>
                  </a:lnTo>
                  <a:lnTo>
                    <a:pt x="1" y="26"/>
                  </a:lnTo>
                  <a:lnTo>
                    <a:pt x="2" y="26"/>
                  </a:lnTo>
                  <a:lnTo>
                    <a:pt x="3" y="27"/>
                  </a:lnTo>
                  <a:lnTo>
                    <a:pt x="5" y="27"/>
                  </a:lnTo>
                  <a:lnTo>
                    <a:pt x="6" y="27"/>
                  </a:lnTo>
                  <a:lnTo>
                    <a:pt x="7" y="26"/>
                  </a:lnTo>
                  <a:lnTo>
                    <a:pt x="9" y="25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5" y="24"/>
                  </a:lnTo>
                  <a:lnTo>
                    <a:pt x="18" y="23"/>
                  </a:lnTo>
                  <a:lnTo>
                    <a:pt x="20" y="22"/>
                  </a:lnTo>
                  <a:lnTo>
                    <a:pt x="22" y="21"/>
                  </a:lnTo>
                  <a:lnTo>
                    <a:pt x="25" y="20"/>
                  </a:lnTo>
                  <a:lnTo>
                    <a:pt x="27" y="19"/>
                  </a:lnTo>
                  <a:lnTo>
                    <a:pt x="29" y="17"/>
                  </a:lnTo>
                  <a:lnTo>
                    <a:pt x="31" y="16"/>
                  </a:lnTo>
                  <a:lnTo>
                    <a:pt x="33" y="15"/>
                  </a:lnTo>
                  <a:lnTo>
                    <a:pt x="34" y="13"/>
                  </a:lnTo>
                  <a:lnTo>
                    <a:pt x="35" y="11"/>
                  </a:lnTo>
                  <a:lnTo>
                    <a:pt x="36" y="10"/>
                  </a:lnTo>
                  <a:lnTo>
                    <a:pt x="36" y="7"/>
                  </a:lnTo>
                  <a:lnTo>
                    <a:pt x="36" y="6"/>
                  </a:lnTo>
                  <a:lnTo>
                    <a:pt x="36" y="5"/>
                  </a:lnTo>
                  <a:lnTo>
                    <a:pt x="36" y="3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33" y="1"/>
                  </a:lnTo>
                  <a:lnTo>
                    <a:pt x="32" y="2"/>
                  </a:lnTo>
                  <a:lnTo>
                    <a:pt x="31" y="3"/>
                  </a:lnTo>
                  <a:lnTo>
                    <a:pt x="31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7" name="Freeform 92"/>
            <p:cNvSpPr>
              <a:spLocks/>
            </p:cNvSpPr>
            <p:nvPr/>
          </p:nvSpPr>
          <p:spPr bwMode="auto">
            <a:xfrm>
              <a:off x="3828" y="2092"/>
              <a:ext cx="39" cy="26"/>
            </a:xfrm>
            <a:custGeom>
              <a:avLst/>
              <a:gdLst>
                <a:gd name="T0" fmla="*/ 31 w 39"/>
                <a:gd name="T1" fmla="*/ 3 h 26"/>
                <a:gd name="T2" fmla="*/ 31 w 39"/>
                <a:gd name="T3" fmla="*/ 4 h 26"/>
                <a:gd name="T4" fmla="*/ 30 w 39"/>
                <a:gd name="T5" fmla="*/ 6 h 26"/>
                <a:gd name="T6" fmla="*/ 29 w 39"/>
                <a:gd name="T7" fmla="*/ 6 h 26"/>
                <a:gd name="T8" fmla="*/ 28 w 39"/>
                <a:gd name="T9" fmla="*/ 8 h 26"/>
                <a:gd name="T10" fmla="*/ 27 w 39"/>
                <a:gd name="T11" fmla="*/ 9 h 26"/>
                <a:gd name="T12" fmla="*/ 25 w 39"/>
                <a:gd name="T13" fmla="*/ 10 h 26"/>
                <a:gd name="T14" fmla="*/ 24 w 39"/>
                <a:gd name="T15" fmla="*/ 11 h 26"/>
                <a:gd name="T16" fmla="*/ 22 w 39"/>
                <a:gd name="T17" fmla="*/ 12 h 26"/>
                <a:gd name="T18" fmla="*/ 21 w 39"/>
                <a:gd name="T19" fmla="*/ 13 h 26"/>
                <a:gd name="T20" fmla="*/ 19 w 39"/>
                <a:gd name="T21" fmla="*/ 15 h 26"/>
                <a:gd name="T22" fmla="*/ 17 w 39"/>
                <a:gd name="T23" fmla="*/ 15 h 26"/>
                <a:gd name="T24" fmla="*/ 15 w 39"/>
                <a:gd name="T25" fmla="*/ 16 h 26"/>
                <a:gd name="T26" fmla="*/ 13 w 39"/>
                <a:gd name="T27" fmla="*/ 17 h 26"/>
                <a:gd name="T28" fmla="*/ 11 w 39"/>
                <a:gd name="T29" fmla="*/ 18 h 26"/>
                <a:gd name="T30" fmla="*/ 10 w 39"/>
                <a:gd name="T31" fmla="*/ 18 h 26"/>
                <a:gd name="T32" fmla="*/ 8 w 39"/>
                <a:gd name="T33" fmla="*/ 19 h 26"/>
                <a:gd name="T34" fmla="*/ 6 w 39"/>
                <a:gd name="T35" fmla="*/ 19 h 26"/>
                <a:gd name="T36" fmla="*/ 4 w 39"/>
                <a:gd name="T37" fmla="*/ 19 h 26"/>
                <a:gd name="T38" fmla="*/ 3 w 39"/>
                <a:gd name="T39" fmla="*/ 20 h 26"/>
                <a:gd name="T40" fmla="*/ 3 w 39"/>
                <a:gd name="T41" fmla="*/ 20 h 26"/>
                <a:gd name="T42" fmla="*/ 2 w 39"/>
                <a:gd name="T43" fmla="*/ 21 h 26"/>
                <a:gd name="T44" fmla="*/ 1 w 39"/>
                <a:gd name="T45" fmla="*/ 22 h 26"/>
                <a:gd name="T46" fmla="*/ 0 w 39"/>
                <a:gd name="T47" fmla="*/ 23 h 26"/>
                <a:gd name="T48" fmla="*/ 0 w 39"/>
                <a:gd name="T49" fmla="*/ 23 h 26"/>
                <a:gd name="T50" fmla="*/ 0 w 39"/>
                <a:gd name="T51" fmla="*/ 24 h 26"/>
                <a:gd name="T52" fmla="*/ 0 w 39"/>
                <a:gd name="T53" fmla="*/ 25 h 26"/>
                <a:gd name="T54" fmla="*/ 1 w 39"/>
                <a:gd name="T55" fmla="*/ 25 h 26"/>
                <a:gd name="T56" fmla="*/ 2 w 39"/>
                <a:gd name="T57" fmla="*/ 25 h 26"/>
                <a:gd name="T58" fmla="*/ 3 w 39"/>
                <a:gd name="T59" fmla="*/ 25 h 26"/>
                <a:gd name="T60" fmla="*/ 4 w 39"/>
                <a:gd name="T61" fmla="*/ 25 h 26"/>
                <a:gd name="T62" fmla="*/ 6 w 39"/>
                <a:gd name="T63" fmla="*/ 25 h 26"/>
                <a:gd name="T64" fmla="*/ 9 w 39"/>
                <a:gd name="T65" fmla="*/ 24 h 26"/>
                <a:gd name="T66" fmla="*/ 11 w 39"/>
                <a:gd name="T67" fmla="*/ 24 h 26"/>
                <a:gd name="T68" fmla="*/ 13 w 39"/>
                <a:gd name="T69" fmla="*/ 23 h 26"/>
                <a:gd name="T70" fmla="*/ 16 w 39"/>
                <a:gd name="T71" fmla="*/ 23 h 26"/>
                <a:gd name="T72" fmla="*/ 19 w 39"/>
                <a:gd name="T73" fmla="*/ 23 h 26"/>
                <a:gd name="T74" fmla="*/ 22 w 39"/>
                <a:gd name="T75" fmla="*/ 21 h 26"/>
                <a:gd name="T76" fmla="*/ 24 w 39"/>
                <a:gd name="T77" fmla="*/ 20 h 26"/>
                <a:gd name="T78" fmla="*/ 27 w 39"/>
                <a:gd name="T79" fmla="*/ 19 h 26"/>
                <a:gd name="T80" fmla="*/ 29 w 39"/>
                <a:gd name="T81" fmla="*/ 18 h 26"/>
                <a:gd name="T82" fmla="*/ 31 w 39"/>
                <a:gd name="T83" fmla="*/ 17 h 26"/>
                <a:gd name="T84" fmla="*/ 33 w 39"/>
                <a:gd name="T85" fmla="*/ 15 h 26"/>
                <a:gd name="T86" fmla="*/ 35 w 39"/>
                <a:gd name="T87" fmla="*/ 13 h 26"/>
                <a:gd name="T88" fmla="*/ 35 w 39"/>
                <a:gd name="T89" fmla="*/ 11 h 26"/>
                <a:gd name="T90" fmla="*/ 36 w 39"/>
                <a:gd name="T91" fmla="*/ 10 h 26"/>
                <a:gd name="T92" fmla="*/ 37 w 39"/>
                <a:gd name="T93" fmla="*/ 8 h 26"/>
                <a:gd name="T94" fmla="*/ 37 w 39"/>
                <a:gd name="T95" fmla="*/ 6 h 26"/>
                <a:gd name="T96" fmla="*/ 38 w 39"/>
                <a:gd name="T97" fmla="*/ 5 h 26"/>
                <a:gd name="T98" fmla="*/ 38 w 39"/>
                <a:gd name="T99" fmla="*/ 4 h 26"/>
                <a:gd name="T100" fmla="*/ 37 w 39"/>
                <a:gd name="T101" fmla="*/ 2 h 26"/>
                <a:gd name="T102" fmla="*/ 37 w 39"/>
                <a:gd name="T103" fmla="*/ 2 h 26"/>
                <a:gd name="T104" fmla="*/ 37 w 39"/>
                <a:gd name="T105" fmla="*/ 1 h 26"/>
                <a:gd name="T106" fmla="*/ 36 w 39"/>
                <a:gd name="T107" fmla="*/ 1 h 26"/>
                <a:gd name="T108" fmla="*/ 35 w 39"/>
                <a:gd name="T109" fmla="*/ 0 h 26"/>
                <a:gd name="T110" fmla="*/ 35 w 39"/>
                <a:gd name="T111" fmla="*/ 0 h 26"/>
                <a:gd name="T112" fmla="*/ 34 w 39"/>
                <a:gd name="T113" fmla="*/ 0 h 26"/>
                <a:gd name="T114" fmla="*/ 33 w 39"/>
                <a:gd name="T115" fmla="*/ 0 h 26"/>
                <a:gd name="T116" fmla="*/ 32 w 39"/>
                <a:gd name="T117" fmla="*/ 1 h 26"/>
                <a:gd name="T118" fmla="*/ 32 w 39"/>
                <a:gd name="T119" fmla="*/ 2 h 26"/>
                <a:gd name="T120" fmla="*/ 31 w 39"/>
                <a:gd name="T121" fmla="*/ 3 h 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9"/>
                <a:gd name="T184" fmla="*/ 0 h 26"/>
                <a:gd name="T185" fmla="*/ 39 w 39"/>
                <a:gd name="T186" fmla="*/ 26 h 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9" h="26">
                  <a:moveTo>
                    <a:pt x="31" y="3"/>
                  </a:moveTo>
                  <a:lnTo>
                    <a:pt x="31" y="4"/>
                  </a:lnTo>
                  <a:lnTo>
                    <a:pt x="30" y="6"/>
                  </a:lnTo>
                  <a:lnTo>
                    <a:pt x="29" y="6"/>
                  </a:lnTo>
                  <a:lnTo>
                    <a:pt x="28" y="8"/>
                  </a:lnTo>
                  <a:lnTo>
                    <a:pt x="27" y="9"/>
                  </a:lnTo>
                  <a:lnTo>
                    <a:pt x="25" y="10"/>
                  </a:lnTo>
                  <a:lnTo>
                    <a:pt x="24" y="11"/>
                  </a:lnTo>
                  <a:lnTo>
                    <a:pt x="22" y="12"/>
                  </a:lnTo>
                  <a:lnTo>
                    <a:pt x="21" y="13"/>
                  </a:lnTo>
                  <a:lnTo>
                    <a:pt x="19" y="15"/>
                  </a:lnTo>
                  <a:lnTo>
                    <a:pt x="17" y="15"/>
                  </a:lnTo>
                  <a:lnTo>
                    <a:pt x="15" y="16"/>
                  </a:lnTo>
                  <a:lnTo>
                    <a:pt x="13" y="17"/>
                  </a:lnTo>
                  <a:lnTo>
                    <a:pt x="11" y="18"/>
                  </a:lnTo>
                  <a:lnTo>
                    <a:pt x="10" y="18"/>
                  </a:lnTo>
                  <a:lnTo>
                    <a:pt x="8" y="19"/>
                  </a:lnTo>
                  <a:lnTo>
                    <a:pt x="6" y="19"/>
                  </a:lnTo>
                  <a:lnTo>
                    <a:pt x="4" y="19"/>
                  </a:lnTo>
                  <a:lnTo>
                    <a:pt x="3" y="20"/>
                  </a:lnTo>
                  <a:lnTo>
                    <a:pt x="2" y="21"/>
                  </a:lnTo>
                  <a:lnTo>
                    <a:pt x="1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5"/>
                  </a:lnTo>
                  <a:lnTo>
                    <a:pt x="1" y="25"/>
                  </a:lnTo>
                  <a:lnTo>
                    <a:pt x="2" y="25"/>
                  </a:lnTo>
                  <a:lnTo>
                    <a:pt x="3" y="25"/>
                  </a:lnTo>
                  <a:lnTo>
                    <a:pt x="4" y="25"/>
                  </a:lnTo>
                  <a:lnTo>
                    <a:pt x="6" y="25"/>
                  </a:lnTo>
                  <a:lnTo>
                    <a:pt x="9" y="24"/>
                  </a:lnTo>
                  <a:lnTo>
                    <a:pt x="11" y="24"/>
                  </a:lnTo>
                  <a:lnTo>
                    <a:pt x="13" y="23"/>
                  </a:lnTo>
                  <a:lnTo>
                    <a:pt x="16" y="23"/>
                  </a:lnTo>
                  <a:lnTo>
                    <a:pt x="19" y="23"/>
                  </a:lnTo>
                  <a:lnTo>
                    <a:pt x="22" y="21"/>
                  </a:lnTo>
                  <a:lnTo>
                    <a:pt x="24" y="20"/>
                  </a:lnTo>
                  <a:lnTo>
                    <a:pt x="27" y="19"/>
                  </a:lnTo>
                  <a:lnTo>
                    <a:pt x="29" y="18"/>
                  </a:lnTo>
                  <a:lnTo>
                    <a:pt x="31" y="17"/>
                  </a:lnTo>
                  <a:lnTo>
                    <a:pt x="33" y="15"/>
                  </a:lnTo>
                  <a:lnTo>
                    <a:pt x="35" y="13"/>
                  </a:lnTo>
                  <a:lnTo>
                    <a:pt x="35" y="11"/>
                  </a:lnTo>
                  <a:lnTo>
                    <a:pt x="36" y="10"/>
                  </a:lnTo>
                  <a:lnTo>
                    <a:pt x="37" y="8"/>
                  </a:lnTo>
                  <a:lnTo>
                    <a:pt x="37" y="6"/>
                  </a:lnTo>
                  <a:lnTo>
                    <a:pt x="38" y="5"/>
                  </a:lnTo>
                  <a:lnTo>
                    <a:pt x="38" y="4"/>
                  </a:lnTo>
                  <a:lnTo>
                    <a:pt x="37" y="2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5" y="0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8" name="Freeform 93"/>
            <p:cNvSpPr>
              <a:spLocks/>
            </p:cNvSpPr>
            <p:nvPr/>
          </p:nvSpPr>
          <p:spPr bwMode="auto">
            <a:xfrm>
              <a:off x="3850" y="2112"/>
              <a:ext cx="35" cy="23"/>
            </a:xfrm>
            <a:custGeom>
              <a:avLst/>
              <a:gdLst>
                <a:gd name="T0" fmla="*/ 26 w 35"/>
                <a:gd name="T1" fmla="*/ 4 h 23"/>
                <a:gd name="T2" fmla="*/ 26 w 35"/>
                <a:gd name="T3" fmla="*/ 6 h 23"/>
                <a:gd name="T4" fmla="*/ 26 w 35"/>
                <a:gd name="T5" fmla="*/ 6 h 23"/>
                <a:gd name="T6" fmla="*/ 26 w 35"/>
                <a:gd name="T7" fmla="*/ 7 h 23"/>
                <a:gd name="T8" fmla="*/ 25 w 35"/>
                <a:gd name="T9" fmla="*/ 9 h 23"/>
                <a:gd name="T10" fmla="*/ 24 w 35"/>
                <a:gd name="T11" fmla="*/ 9 h 23"/>
                <a:gd name="T12" fmla="*/ 23 w 35"/>
                <a:gd name="T13" fmla="*/ 10 h 23"/>
                <a:gd name="T14" fmla="*/ 21 w 35"/>
                <a:gd name="T15" fmla="*/ 11 h 23"/>
                <a:gd name="T16" fmla="*/ 20 w 35"/>
                <a:gd name="T17" fmla="*/ 11 h 23"/>
                <a:gd name="T18" fmla="*/ 19 w 35"/>
                <a:gd name="T19" fmla="*/ 12 h 23"/>
                <a:gd name="T20" fmla="*/ 18 w 35"/>
                <a:gd name="T21" fmla="*/ 13 h 23"/>
                <a:gd name="T22" fmla="*/ 16 w 35"/>
                <a:gd name="T23" fmla="*/ 13 h 23"/>
                <a:gd name="T24" fmla="*/ 14 w 35"/>
                <a:gd name="T25" fmla="*/ 13 h 23"/>
                <a:gd name="T26" fmla="*/ 13 w 35"/>
                <a:gd name="T27" fmla="*/ 13 h 23"/>
                <a:gd name="T28" fmla="*/ 11 w 35"/>
                <a:gd name="T29" fmla="*/ 14 h 23"/>
                <a:gd name="T30" fmla="*/ 9 w 35"/>
                <a:gd name="T31" fmla="*/ 15 h 23"/>
                <a:gd name="T32" fmla="*/ 8 w 35"/>
                <a:gd name="T33" fmla="*/ 15 h 23"/>
                <a:gd name="T34" fmla="*/ 6 w 35"/>
                <a:gd name="T35" fmla="*/ 15 h 23"/>
                <a:gd name="T36" fmla="*/ 4 w 35"/>
                <a:gd name="T37" fmla="*/ 16 h 23"/>
                <a:gd name="T38" fmla="*/ 3 w 35"/>
                <a:gd name="T39" fmla="*/ 16 h 23"/>
                <a:gd name="T40" fmla="*/ 3 w 35"/>
                <a:gd name="T41" fmla="*/ 17 h 23"/>
                <a:gd name="T42" fmla="*/ 2 w 35"/>
                <a:gd name="T43" fmla="*/ 17 h 23"/>
                <a:gd name="T44" fmla="*/ 1 w 35"/>
                <a:gd name="T45" fmla="*/ 17 h 23"/>
                <a:gd name="T46" fmla="*/ 0 w 35"/>
                <a:gd name="T47" fmla="*/ 18 h 23"/>
                <a:gd name="T48" fmla="*/ 0 w 35"/>
                <a:gd name="T49" fmla="*/ 19 h 23"/>
                <a:gd name="T50" fmla="*/ 0 w 35"/>
                <a:gd name="T51" fmla="*/ 20 h 23"/>
                <a:gd name="T52" fmla="*/ 0 w 35"/>
                <a:gd name="T53" fmla="*/ 20 h 23"/>
                <a:gd name="T54" fmla="*/ 0 w 35"/>
                <a:gd name="T55" fmla="*/ 21 h 23"/>
                <a:gd name="T56" fmla="*/ 1 w 35"/>
                <a:gd name="T57" fmla="*/ 22 h 23"/>
                <a:gd name="T58" fmla="*/ 2 w 35"/>
                <a:gd name="T59" fmla="*/ 22 h 23"/>
                <a:gd name="T60" fmla="*/ 3 w 35"/>
                <a:gd name="T61" fmla="*/ 21 h 23"/>
                <a:gd name="T62" fmla="*/ 4 w 35"/>
                <a:gd name="T63" fmla="*/ 21 h 23"/>
                <a:gd name="T64" fmla="*/ 6 w 35"/>
                <a:gd name="T65" fmla="*/ 20 h 23"/>
                <a:gd name="T66" fmla="*/ 8 w 35"/>
                <a:gd name="T67" fmla="*/ 20 h 23"/>
                <a:gd name="T68" fmla="*/ 10 w 35"/>
                <a:gd name="T69" fmla="*/ 20 h 23"/>
                <a:gd name="T70" fmla="*/ 12 w 35"/>
                <a:gd name="T71" fmla="*/ 20 h 23"/>
                <a:gd name="T72" fmla="*/ 14 w 35"/>
                <a:gd name="T73" fmla="*/ 20 h 23"/>
                <a:gd name="T74" fmla="*/ 16 w 35"/>
                <a:gd name="T75" fmla="*/ 19 h 23"/>
                <a:gd name="T76" fmla="*/ 19 w 35"/>
                <a:gd name="T77" fmla="*/ 18 h 23"/>
                <a:gd name="T78" fmla="*/ 21 w 35"/>
                <a:gd name="T79" fmla="*/ 18 h 23"/>
                <a:gd name="T80" fmla="*/ 23 w 35"/>
                <a:gd name="T81" fmla="*/ 17 h 23"/>
                <a:gd name="T82" fmla="*/ 26 w 35"/>
                <a:gd name="T83" fmla="*/ 17 h 23"/>
                <a:gd name="T84" fmla="*/ 27 w 35"/>
                <a:gd name="T85" fmla="*/ 16 h 23"/>
                <a:gd name="T86" fmla="*/ 29 w 35"/>
                <a:gd name="T87" fmla="*/ 15 h 23"/>
                <a:gd name="T88" fmla="*/ 31 w 35"/>
                <a:gd name="T89" fmla="*/ 13 h 23"/>
                <a:gd name="T90" fmla="*/ 32 w 35"/>
                <a:gd name="T91" fmla="*/ 13 h 23"/>
                <a:gd name="T92" fmla="*/ 33 w 35"/>
                <a:gd name="T93" fmla="*/ 11 h 23"/>
                <a:gd name="T94" fmla="*/ 33 w 35"/>
                <a:gd name="T95" fmla="*/ 9 h 23"/>
                <a:gd name="T96" fmla="*/ 34 w 35"/>
                <a:gd name="T97" fmla="*/ 7 h 23"/>
                <a:gd name="T98" fmla="*/ 34 w 35"/>
                <a:gd name="T99" fmla="*/ 6 h 23"/>
                <a:gd name="T100" fmla="*/ 33 w 35"/>
                <a:gd name="T101" fmla="*/ 4 h 23"/>
                <a:gd name="T102" fmla="*/ 33 w 35"/>
                <a:gd name="T103" fmla="*/ 3 h 23"/>
                <a:gd name="T104" fmla="*/ 33 w 35"/>
                <a:gd name="T105" fmla="*/ 2 h 23"/>
                <a:gd name="T106" fmla="*/ 32 w 35"/>
                <a:gd name="T107" fmla="*/ 1 h 23"/>
                <a:gd name="T108" fmla="*/ 32 w 35"/>
                <a:gd name="T109" fmla="*/ 0 h 23"/>
                <a:gd name="T110" fmla="*/ 31 w 35"/>
                <a:gd name="T111" fmla="*/ 0 h 23"/>
                <a:gd name="T112" fmla="*/ 31 w 35"/>
                <a:gd name="T113" fmla="*/ 0 h 23"/>
                <a:gd name="T114" fmla="*/ 30 w 35"/>
                <a:gd name="T115" fmla="*/ 0 h 23"/>
                <a:gd name="T116" fmla="*/ 29 w 35"/>
                <a:gd name="T117" fmla="*/ 1 h 23"/>
                <a:gd name="T118" fmla="*/ 28 w 35"/>
                <a:gd name="T119" fmla="*/ 2 h 23"/>
                <a:gd name="T120" fmla="*/ 27 w 35"/>
                <a:gd name="T121" fmla="*/ 3 h 23"/>
                <a:gd name="T122" fmla="*/ 26 w 35"/>
                <a:gd name="T123" fmla="*/ 4 h 2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5"/>
                <a:gd name="T187" fmla="*/ 0 h 23"/>
                <a:gd name="T188" fmla="*/ 35 w 35"/>
                <a:gd name="T189" fmla="*/ 23 h 2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5" h="23">
                  <a:moveTo>
                    <a:pt x="26" y="4"/>
                  </a:moveTo>
                  <a:lnTo>
                    <a:pt x="26" y="6"/>
                  </a:lnTo>
                  <a:lnTo>
                    <a:pt x="26" y="7"/>
                  </a:lnTo>
                  <a:lnTo>
                    <a:pt x="25" y="9"/>
                  </a:lnTo>
                  <a:lnTo>
                    <a:pt x="24" y="9"/>
                  </a:lnTo>
                  <a:lnTo>
                    <a:pt x="23" y="10"/>
                  </a:lnTo>
                  <a:lnTo>
                    <a:pt x="21" y="11"/>
                  </a:lnTo>
                  <a:lnTo>
                    <a:pt x="20" y="11"/>
                  </a:lnTo>
                  <a:lnTo>
                    <a:pt x="19" y="12"/>
                  </a:lnTo>
                  <a:lnTo>
                    <a:pt x="18" y="13"/>
                  </a:lnTo>
                  <a:lnTo>
                    <a:pt x="16" y="13"/>
                  </a:lnTo>
                  <a:lnTo>
                    <a:pt x="14" y="13"/>
                  </a:lnTo>
                  <a:lnTo>
                    <a:pt x="13" y="13"/>
                  </a:lnTo>
                  <a:lnTo>
                    <a:pt x="11" y="14"/>
                  </a:lnTo>
                  <a:lnTo>
                    <a:pt x="9" y="15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1" y="22"/>
                  </a:lnTo>
                  <a:lnTo>
                    <a:pt x="2" y="22"/>
                  </a:lnTo>
                  <a:lnTo>
                    <a:pt x="3" y="21"/>
                  </a:lnTo>
                  <a:lnTo>
                    <a:pt x="4" y="21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6" y="19"/>
                  </a:lnTo>
                  <a:lnTo>
                    <a:pt x="19" y="18"/>
                  </a:lnTo>
                  <a:lnTo>
                    <a:pt x="21" y="18"/>
                  </a:lnTo>
                  <a:lnTo>
                    <a:pt x="23" y="17"/>
                  </a:lnTo>
                  <a:lnTo>
                    <a:pt x="26" y="17"/>
                  </a:lnTo>
                  <a:lnTo>
                    <a:pt x="27" y="16"/>
                  </a:lnTo>
                  <a:lnTo>
                    <a:pt x="29" y="15"/>
                  </a:lnTo>
                  <a:lnTo>
                    <a:pt x="31" y="13"/>
                  </a:lnTo>
                  <a:lnTo>
                    <a:pt x="32" y="13"/>
                  </a:lnTo>
                  <a:lnTo>
                    <a:pt x="33" y="11"/>
                  </a:lnTo>
                  <a:lnTo>
                    <a:pt x="33" y="9"/>
                  </a:lnTo>
                  <a:lnTo>
                    <a:pt x="34" y="7"/>
                  </a:lnTo>
                  <a:lnTo>
                    <a:pt x="34" y="6"/>
                  </a:lnTo>
                  <a:lnTo>
                    <a:pt x="33" y="4"/>
                  </a:lnTo>
                  <a:lnTo>
                    <a:pt x="33" y="3"/>
                  </a:lnTo>
                  <a:lnTo>
                    <a:pt x="33" y="2"/>
                  </a:lnTo>
                  <a:lnTo>
                    <a:pt x="32" y="1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8" y="2"/>
                  </a:lnTo>
                  <a:lnTo>
                    <a:pt x="27" y="3"/>
                  </a:lnTo>
                  <a:lnTo>
                    <a:pt x="26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9" name="Freeform 94"/>
            <p:cNvSpPr>
              <a:spLocks/>
            </p:cNvSpPr>
            <p:nvPr/>
          </p:nvSpPr>
          <p:spPr bwMode="auto">
            <a:xfrm>
              <a:off x="3872" y="2125"/>
              <a:ext cx="30" cy="20"/>
            </a:xfrm>
            <a:custGeom>
              <a:avLst/>
              <a:gdLst>
                <a:gd name="T0" fmla="*/ 23 w 30"/>
                <a:gd name="T1" fmla="*/ 5 h 20"/>
                <a:gd name="T2" fmla="*/ 22 w 30"/>
                <a:gd name="T3" fmla="*/ 5 h 20"/>
                <a:gd name="T4" fmla="*/ 22 w 30"/>
                <a:gd name="T5" fmla="*/ 6 h 20"/>
                <a:gd name="T6" fmla="*/ 22 w 30"/>
                <a:gd name="T7" fmla="*/ 7 h 20"/>
                <a:gd name="T8" fmla="*/ 21 w 30"/>
                <a:gd name="T9" fmla="*/ 8 h 20"/>
                <a:gd name="T10" fmla="*/ 19 w 30"/>
                <a:gd name="T11" fmla="*/ 8 h 20"/>
                <a:gd name="T12" fmla="*/ 18 w 30"/>
                <a:gd name="T13" fmla="*/ 9 h 20"/>
                <a:gd name="T14" fmla="*/ 17 w 30"/>
                <a:gd name="T15" fmla="*/ 9 h 20"/>
                <a:gd name="T16" fmla="*/ 16 w 30"/>
                <a:gd name="T17" fmla="*/ 10 h 20"/>
                <a:gd name="T18" fmla="*/ 14 w 30"/>
                <a:gd name="T19" fmla="*/ 10 h 20"/>
                <a:gd name="T20" fmla="*/ 13 w 30"/>
                <a:gd name="T21" fmla="*/ 11 h 20"/>
                <a:gd name="T22" fmla="*/ 12 w 30"/>
                <a:gd name="T23" fmla="*/ 11 h 20"/>
                <a:gd name="T24" fmla="*/ 10 w 30"/>
                <a:gd name="T25" fmla="*/ 11 h 20"/>
                <a:gd name="T26" fmla="*/ 9 w 30"/>
                <a:gd name="T27" fmla="*/ 11 h 20"/>
                <a:gd name="T28" fmla="*/ 7 w 30"/>
                <a:gd name="T29" fmla="*/ 11 h 20"/>
                <a:gd name="T30" fmla="*/ 6 w 30"/>
                <a:gd name="T31" fmla="*/ 11 h 20"/>
                <a:gd name="T32" fmla="*/ 4 w 30"/>
                <a:gd name="T33" fmla="*/ 12 h 20"/>
                <a:gd name="T34" fmla="*/ 3 w 30"/>
                <a:gd name="T35" fmla="*/ 12 h 20"/>
                <a:gd name="T36" fmla="*/ 2 w 30"/>
                <a:gd name="T37" fmla="*/ 13 h 20"/>
                <a:gd name="T38" fmla="*/ 1 w 30"/>
                <a:gd name="T39" fmla="*/ 14 h 20"/>
                <a:gd name="T40" fmla="*/ 1 w 30"/>
                <a:gd name="T41" fmla="*/ 14 h 20"/>
                <a:gd name="T42" fmla="*/ 0 w 30"/>
                <a:gd name="T43" fmla="*/ 15 h 20"/>
                <a:gd name="T44" fmla="*/ 0 w 30"/>
                <a:gd name="T45" fmla="*/ 16 h 20"/>
                <a:gd name="T46" fmla="*/ 0 w 30"/>
                <a:gd name="T47" fmla="*/ 17 h 20"/>
                <a:gd name="T48" fmla="*/ 0 w 30"/>
                <a:gd name="T49" fmla="*/ 17 h 20"/>
                <a:gd name="T50" fmla="*/ 0 w 30"/>
                <a:gd name="T51" fmla="*/ 18 h 20"/>
                <a:gd name="T52" fmla="*/ 1 w 30"/>
                <a:gd name="T53" fmla="*/ 19 h 20"/>
                <a:gd name="T54" fmla="*/ 2 w 30"/>
                <a:gd name="T55" fmla="*/ 19 h 20"/>
                <a:gd name="T56" fmla="*/ 2 w 30"/>
                <a:gd name="T57" fmla="*/ 19 h 20"/>
                <a:gd name="T58" fmla="*/ 4 w 30"/>
                <a:gd name="T59" fmla="*/ 19 h 20"/>
                <a:gd name="T60" fmla="*/ 6 w 30"/>
                <a:gd name="T61" fmla="*/ 18 h 20"/>
                <a:gd name="T62" fmla="*/ 7 w 30"/>
                <a:gd name="T63" fmla="*/ 18 h 20"/>
                <a:gd name="T64" fmla="*/ 9 w 30"/>
                <a:gd name="T65" fmla="*/ 18 h 20"/>
                <a:gd name="T66" fmla="*/ 11 w 30"/>
                <a:gd name="T67" fmla="*/ 18 h 20"/>
                <a:gd name="T68" fmla="*/ 13 w 30"/>
                <a:gd name="T69" fmla="*/ 17 h 20"/>
                <a:gd name="T70" fmla="*/ 15 w 30"/>
                <a:gd name="T71" fmla="*/ 17 h 20"/>
                <a:gd name="T72" fmla="*/ 17 w 30"/>
                <a:gd name="T73" fmla="*/ 17 h 20"/>
                <a:gd name="T74" fmla="*/ 18 w 30"/>
                <a:gd name="T75" fmla="*/ 17 h 20"/>
                <a:gd name="T76" fmla="*/ 21 w 30"/>
                <a:gd name="T77" fmla="*/ 16 h 20"/>
                <a:gd name="T78" fmla="*/ 22 w 30"/>
                <a:gd name="T79" fmla="*/ 15 h 20"/>
                <a:gd name="T80" fmla="*/ 24 w 30"/>
                <a:gd name="T81" fmla="*/ 14 h 20"/>
                <a:gd name="T82" fmla="*/ 25 w 30"/>
                <a:gd name="T83" fmla="*/ 14 h 20"/>
                <a:gd name="T84" fmla="*/ 26 w 30"/>
                <a:gd name="T85" fmla="*/ 12 h 20"/>
                <a:gd name="T86" fmla="*/ 27 w 30"/>
                <a:gd name="T87" fmla="*/ 11 h 20"/>
                <a:gd name="T88" fmla="*/ 27 w 30"/>
                <a:gd name="T89" fmla="*/ 9 h 20"/>
                <a:gd name="T90" fmla="*/ 28 w 30"/>
                <a:gd name="T91" fmla="*/ 8 h 20"/>
                <a:gd name="T92" fmla="*/ 29 w 30"/>
                <a:gd name="T93" fmla="*/ 6 h 20"/>
                <a:gd name="T94" fmla="*/ 29 w 30"/>
                <a:gd name="T95" fmla="*/ 5 h 20"/>
                <a:gd name="T96" fmla="*/ 29 w 30"/>
                <a:gd name="T97" fmla="*/ 4 h 20"/>
                <a:gd name="T98" fmla="*/ 29 w 30"/>
                <a:gd name="T99" fmla="*/ 2 h 20"/>
                <a:gd name="T100" fmla="*/ 29 w 30"/>
                <a:gd name="T101" fmla="*/ 2 h 20"/>
                <a:gd name="T102" fmla="*/ 29 w 30"/>
                <a:gd name="T103" fmla="*/ 1 h 20"/>
                <a:gd name="T104" fmla="*/ 28 w 30"/>
                <a:gd name="T105" fmla="*/ 0 h 20"/>
                <a:gd name="T106" fmla="*/ 27 w 30"/>
                <a:gd name="T107" fmla="*/ 0 h 20"/>
                <a:gd name="T108" fmla="*/ 27 w 30"/>
                <a:gd name="T109" fmla="*/ 1 h 20"/>
                <a:gd name="T110" fmla="*/ 26 w 30"/>
                <a:gd name="T111" fmla="*/ 2 h 20"/>
                <a:gd name="T112" fmla="*/ 25 w 30"/>
                <a:gd name="T113" fmla="*/ 2 h 20"/>
                <a:gd name="T114" fmla="*/ 24 w 30"/>
                <a:gd name="T115" fmla="*/ 3 h 20"/>
                <a:gd name="T116" fmla="*/ 23 w 30"/>
                <a:gd name="T117" fmla="*/ 5 h 2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0"/>
                <a:gd name="T178" fmla="*/ 0 h 20"/>
                <a:gd name="T179" fmla="*/ 30 w 30"/>
                <a:gd name="T180" fmla="*/ 20 h 2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0" h="20">
                  <a:moveTo>
                    <a:pt x="23" y="5"/>
                  </a:moveTo>
                  <a:lnTo>
                    <a:pt x="22" y="5"/>
                  </a:lnTo>
                  <a:lnTo>
                    <a:pt x="22" y="6"/>
                  </a:lnTo>
                  <a:lnTo>
                    <a:pt x="22" y="7"/>
                  </a:lnTo>
                  <a:lnTo>
                    <a:pt x="21" y="8"/>
                  </a:lnTo>
                  <a:lnTo>
                    <a:pt x="19" y="8"/>
                  </a:lnTo>
                  <a:lnTo>
                    <a:pt x="18" y="9"/>
                  </a:lnTo>
                  <a:lnTo>
                    <a:pt x="17" y="9"/>
                  </a:lnTo>
                  <a:lnTo>
                    <a:pt x="16" y="10"/>
                  </a:lnTo>
                  <a:lnTo>
                    <a:pt x="14" y="10"/>
                  </a:lnTo>
                  <a:lnTo>
                    <a:pt x="13" y="11"/>
                  </a:lnTo>
                  <a:lnTo>
                    <a:pt x="12" y="11"/>
                  </a:lnTo>
                  <a:lnTo>
                    <a:pt x="10" y="11"/>
                  </a:lnTo>
                  <a:lnTo>
                    <a:pt x="9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2" y="13"/>
                  </a:lnTo>
                  <a:lnTo>
                    <a:pt x="1" y="14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1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6" y="18"/>
                  </a:lnTo>
                  <a:lnTo>
                    <a:pt x="7" y="18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3" y="17"/>
                  </a:lnTo>
                  <a:lnTo>
                    <a:pt x="15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21" y="16"/>
                  </a:lnTo>
                  <a:lnTo>
                    <a:pt x="22" y="15"/>
                  </a:lnTo>
                  <a:lnTo>
                    <a:pt x="24" y="14"/>
                  </a:lnTo>
                  <a:lnTo>
                    <a:pt x="25" y="14"/>
                  </a:lnTo>
                  <a:lnTo>
                    <a:pt x="26" y="12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8" y="8"/>
                  </a:lnTo>
                  <a:lnTo>
                    <a:pt x="29" y="6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9" y="2"/>
                  </a:lnTo>
                  <a:lnTo>
                    <a:pt x="29" y="1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7" y="1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3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0" name="Freeform 95"/>
            <p:cNvSpPr>
              <a:spLocks/>
            </p:cNvSpPr>
            <p:nvPr/>
          </p:nvSpPr>
          <p:spPr bwMode="auto">
            <a:xfrm>
              <a:off x="3886" y="2136"/>
              <a:ext cx="29" cy="23"/>
            </a:xfrm>
            <a:custGeom>
              <a:avLst/>
              <a:gdLst>
                <a:gd name="T0" fmla="*/ 22 w 29"/>
                <a:gd name="T1" fmla="*/ 6 h 23"/>
                <a:gd name="T2" fmla="*/ 21 w 29"/>
                <a:gd name="T3" fmla="*/ 9 h 23"/>
                <a:gd name="T4" fmla="*/ 19 w 29"/>
                <a:gd name="T5" fmla="*/ 10 h 23"/>
                <a:gd name="T6" fmla="*/ 17 w 29"/>
                <a:gd name="T7" fmla="*/ 11 h 23"/>
                <a:gd name="T8" fmla="*/ 16 w 29"/>
                <a:gd name="T9" fmla="*/ 13 h 23"/>
                <a:gd name="T10" fmla="*/ 13 w 29"/>
                <a:gd name="T11" fmla="*/ 13 h 23"/>
                <a:gd name="T12" fmla="*/ 10 w 29"/>
                <a:gd name="T13" fmla="*/ 13 h 23"/>
                <a:gd name="T14" fmla="*/ 7 w 29"/>
                <a:gd name="T15" fmla="*/ 13 h 23"/>
                <a:gd name="T16" fmla="*/ 4 w 29"/>
                <a:gd name="T17" fmla="*/ 14 h 23"/>
                <a:gd name="T18" fmla="*/ 2 w 29"/>
                <a:gd name="T19" fmla="*/ 16 h 23"/>
                <a:gd name="T20" fmla="*/ 0 w 29"/>
                <a:gd name="T21" fmla="*/ 17 h 23"/>
                <a:gd name="T22" fmla="*/ 0 w 29"/>
                <a:gd name="T23" fmla="*/ 19 h 23"/>
                <a:gd name="T24" fmla="*/ 0 w 29"/>
                <a:gd name="T25" fmla="*/ 20 h 23"/>
                <a:gd name="T26" fmla="*/ 1 w 29"/>
                <a:gd name="T27" fmla="*/ 22 h 23"/>
                <a:gd name="T28" fmla="*/ 2 w 29"/>
                <a:gd name="T29" fmla="*/ 22 h 23"/>
                <a:gd name="T30" fmla="*/ 5 w 29"/>
                <a:gd name="T31" fmla="*/ 22 h 23"/>
                <a:gd name="T32" fmla="*/ 7 w 29"/>
                <a:gd name="T33" fmla="*/ 21 h 23"/>
                <a:gd name="T34" fmla="*/ 10 w 29"/>
                <a:gd name="T35" fmla="*/ 20 h 23"/>
                <a:gd name="T36" fmla="*/ 13 w 29"/>
                <a:gd name="T37" fmla="*/ 20 h 23"/>
                <a:gd name="T38" fmla="*/ 16 w 29"/>
                <a:gd name="T39" fmla="*/ 19 h 23"/>
                <a:gd name="T40" fmla="*/ 20 w 29"/>
                <a:gd name="T41" fmla="*/ 18 h 23"/>
                <a:gd name="T42" fmla="*/ 23 w 29"/>
                <a:gd name="T43" fmla="*/ 17 h 23"/>
                <a:gd name="T44" fmla="*/ 26 w 29"/>
                <a:gd name="T45" fmla="*/ 14 h 23"/>
                <a:gd name="T46" fmla="*/ 27 w 29"/>
                <a:gd name="T47" fmla="*/ 11 h 23"/>
                <a:gd name="T48" fmla="*/ 28 w 29"/>
                <a:gd name="T49" fmla="*/ 7 h 23"/>
                <a:gd name="T50" fmla="*/ 28 w 29"/>
                <a:gd name="T51" fmla="*/ 5 h 23"/>
                <a:gd name="T52" fmla="*/ 27 w 29"/>
                <a:gd name="T53" fmla="*/ 2 h 23"/>
                <a:gd name="T54" fmla="*/ 26 w 29"/>
                <a:gd name="T55" fmla="*/ 1 h 23"/>
                <a:gd name="T56" fmla="*/ 26 w 29"/>
                <a:gd name="T57" fmla="*/ 0 h 23"/>
                <a:gd name="T58" fmla="*/ 25 w 29"/>
                <a:gd name="T59" fmla="*/ 1 h 23"/>
                <a:gd name="T60" fmla="*/ 23 w 29"/>
                <a:gd name="T61" fmla="*/ 2 h 23"/>
                <a:gd name="T62" fmla="*/ 22 w 29"/>
                <a:gd name="T63" fmla="*/ 5 h 2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9"/>
                <a:gd name="T97" fmla="*/ 0 h 23"/>
                <a:gd name="T98" fmla="*/ 29 w 29"/>
                <a:gd name="T99" fmla="*/ 23 h 2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9" h="23">
                  <a:moveTo>
                    <a:pt x="22" y="5"/>
                  </a:moveTo>
                  <a:lnTo>
                    <a:pt x="22" y="6"/>
                  </a:lnTo>
                  <a:lnTo>
                    <a:pt x="21" y="7"/>
                  </a:lnTo>
                  <a:lnTo>
                    <a:pt x="21" y="9"/>
                  </a:lnTo>
                  <a:lnTo>
                    <a:pt x="20" y="9"/>
                  </a:lnTo>
                  <a:lnTo>
                    <a:pt x="19" y="10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6" y="12"/>
                  </a:lnTo>
                  <a:lnTo>
                    <a:pt x="16" y="13"/>
                  </a:lnTo>
                  <a:lnTo>
                    <a:pt x="14" y="13"/>
                  </a:lnTo>
                  <a:lnTo>
                    <a:pt x="13" y="13"/>
                  </a:lnTo>
                  <a:lnTo>
                    <a:pt x="12" y="13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5" y="13"/>
                  </a:lnTo>
                  <a:lnTo>
                    <a:pt x="4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1" y="22"/>
                  </a:lnTo>
                  <a:lnTo>
                    <a:pt x="2" y="22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6" y="21"/>
                  </a:lnTo>
                  <a:lnTo>
                    <a:pt x="7" y="21"/>
                  </a:lnTo>
                  <a:lnTo>
                    <a:pt x="8" y="21"/>
                  </a:lnTo>
                  <a:lnTo>
                    <a:pt x="10" y="20"/>
                  </a:lnTo>
                  <a:lnTo>
                    <a:pt x="12" y="20"/>
                  </a:lnTo>
                  <a:lnTo>
                    <a:pt x="13" y="20"/>
                  </a:lnTo>
                  <a:lnTo>
                    <a:pt x="15" y="20"/>
                  </a:lnTo>
                  <a:lnTo>
                    <a:pt x="16" y="19"/>
                  </a:lnTo>
                  <a:lnTo>
                    <a:pt x="18" y="18"/>
                  </a:lnTo>
                  <a:lnTo>
                    <a:pt x="20" y="18"/>
                  </a:lnTo>
                  <a:lnTo>
                    <a:pt x="21" y="17"/>
                  </a:lnTo>
                  <a:lnTo>
                    <a:pt x="23" y="17"/>
                  </a:lnTo>
                  <a:lnTo>
                    <a:pt x="25" y="15"/>
                  </a:lnTo>
                  <a:lnTo>
                    <a:pt x="26" y="14"/>
                  </a:lnTo>
                  <a:lnTo>
                    <a:pt x="26" y="13"/>
                  </a:lnTo>
                  <a:lnTo>
                    <a:pt x="27" y="11"/>
                  </a:lnTo>
                  <a:lnTo>
                    <a:pt x="27" y="9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5"/>
                  </a:lnTo>
                  <a:lnTo>
                    <a:pt x="27" y="3"/>
                  </a:lnTo>
                  <a:lnTo>
                    <a:pt x="27" y="2"/>
                  </a:lnTo>
                  <a:lnTo>
                    <a:pt x="26" y="1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3" y="2"/>
                  </a:lnTo>
                  <a:lnTo>
                    <a:pt x="23" y="3"/>
                  </a:lnTo>
                  <a:lnTo>
                    <a:pt x="22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1" name="Freeform 96"/>
            <p:cNvSpPr>
              <a:spLocks/>
            </p:cNvSpPr>
            <p:nvPr/>
          </p:nvSpPr>
          <p:spPr bwMode="auto">
            <a:xfrm>
              <a:off x="3659" y="1890"/>
              <a:ext cx="51" cy="45"/>
            </a:xfrm>
            <a:custGeom>
              <a:avLst/>
              <a:gdLst>
                <a:gd name="T0" fmla="*/ 45 w 51"/>
                <a:gd name="T1" fmla="*/ 5 h 45"/>
                <a:gd name="T2" fmla="*/ 44 w 51"/>
                <a:gd name="T3" fmla="*/ 7 h 45"/>
                <a:gd name="T4" fmla="*/ 42 w 51"/>
                <a:gd name="T5" fmla="*/ 9 h 45"/>
                <a:gd name="T6" fmla="*/ 41 w 51"/>
                <a:gd name="T7" fmla="*/ 11 h 45"/>
                <a:gd name="T8" fmla="*/ 39 w 51"/>
                <a:gd name="T9" fmla="*/ 13 h 45"/>
                <a:gd name="T10" fmla="*/ 37 w 51"/>
                <a:gd name="T11" fmla="*/ 16 h 45"/>
                <a:gd name="T12" fmla="*/ 34 w 51"/>
                <a:gd name="T13" fmla="*/ 18 h 45"/>
                <a:gd name="T14" fmla="*/ 31 w 51"/>
                <a:gd name="T15" fmla="*/ 20 h 45"/>
                <a:gd name="T16" fmla="*/ 29 w 51"/>
                <a:gd name="T17" fmla="*/ 23 h 45"/>
                <a:gd name="T18" fmla="*/ 26 w 51"/>
                <a:gd name="T19" fmla="*/ 26 h 45"/>
                <a:gd name="T20" fmla="*/ 23 w 51"/>
                <a:gd name="T21" fmla="*/ 27 h 45"/>
                <a:gd name="T22" fmla="*/ 20 w 51"/>
                <a:gd name="T23" fmla="*/ 30 h 45"/>
                <a:gd name="T24" fmla="*/ 17 w 51"/>
                <a:gd name="T25" fmla="*/ 32 h 45"/>
                <a:gd name="T26" fmla="*/ 14 w 51"/>
                <a:gd name="T27" fmla="*/ 33 h 45"/>
                <a:gd name="T28" fmla="*/ 12 w 51"/>
                <a:gd name="T29" fmla="*/ 35 h 45"/>
                <a:gd name="T30" fmla="*/ 10 w 51"/>
                <a:gd name="T31" fmla="*/ 36 h 45"/>
                <a:gd name="T32" fmla="*/ 8 w 51"/>
                <a:gd name="T33" fmla="*/ 37 h 45"/>
                <a:gd name="T34" fmla="*/ 6 w 51"/>
                <a:gd name="T35" fmla="*/ 37 h 45"/>
                <a:gd name="T36" fmla="*/ 4 w 51"/>
                <a:gd name="T37" fmla="*/ 37 h 45"/>
                <a:gd name="T38" fmla="*/ 4 w 51"/>
                <a:gd name="T39" fmla="*/ 38 h 45"/>
                <a:gd name="T40" fmla="*/ 2 w 51"/>
                <a:gd name="T41" fmla="*/ 38 h 45"/>
                <a:gd name="T42" fmla="*/ 1 w 51"/>
                <a:gd name="T43" fmla="*/ 39 h 45"/>
                <a:gd name="T44" fmla="*/ 1 w 51"/>
                <a:gd name="T45" fmla="*/ 40 h 45"/>
                <a:gd name="T46" fmla="*/ 0 w 51"/>
                <a:gd name="T47" fmla="*/ 40 h 45"/>
                <a:gd name="T48" fmla="*/ 0 w 51"/>
                <a:gd name="T49" fmla="*/ 41 h 45"/>
                <a:gd name="T50" fmla="*/ 0 w 51"/>
                <a:gd name="T51" fmla="*/ 42 h 45"/>
                <a:gd name="T52" fmla="*/ 0 w 51"/>
                <a:gd name="T53" fmla="*/ 43 h 45"/>
                <a:gd name="T54" fmla="*/ 0 w 51"/>
                <a:gd name="T55" fmla="*/ 44 h 45"/>
                <a:gd name="T56" fmla="*/ 1 w 51"/>
                <a:gd name="T57" fmla="*/ 44 h 45"/>
                <a:gd name="T58" fmla="*/ 2 w 51"/>
                <a:gd name="T59" fmla="*/ 44 h 45"/>
                <a:gd name="T60" fmla="*/ 3 w 51"/>
                <a:gd name="T61" fmla="*/ 44 h 45"/>
                <a:gd name="T62" fmla="*/ 4 w 51"/>
                <a:gd name="T63" fmla="*/ 43 h 45"/>
                <a:gd name="T64" fmla="*/ 7 w 51"/>
                <a:gd name="T65" fmla="*/ 42 h 45"/>
                <a:gd name="T66" fmla="*/ 10 w 51"/>
                <a:gd name="T67" fmla="*/ 41 h 45"/>
                <a:gd name="T68" fmla="*/ 13 w 51"/>
                <a:gd name="T69" fmla="*/ 40 h 45"/>
                <a:gd name="T70" fmla="*/ 16 w 51"/>
                <a:gd name="T71" fmla="*/ 38 h 45"/>
                <a:gd name="T72" fmla="*/ 21 w 51"/>
                <a:gd name="T73" fmla="*/ 35 h 45"/>
                <a:gd name="T74" fmla="*/ 24 w 51"/>
                <a:gd name="T75" fmla="*/ 33 h 45"/>
                <a:gd name="T76" fmla="*/ 28 w 51"/>
                <a:gd name="T77" fmla="*/ 31 h 45"/>
                <a:gd name="T78" fmla="*/ 31 w 51"/>
                <a:gd name="T79" fmla="*/ 28 h 45"/>
                <a:gd name="T80" fmla="*/ 36 w 51"/>
                <a:gd name="T81" fmla="*/ 26 h 45"/>
                <a:gd name="T82" fmla="*/ 39 w 51"/>
                <a:gd name="T83" fmla="*/ 24 h 45"/>
                <a:gd name="T84" fmla="*/ 42 w 51"/>
                <a:gd name="T85" fmla="*/ 21 h 45"/>
                <a:gd name="T86" fmla="*/ 45 w 51"/>
                <a:gd name="T87" fmla="*/ 19 h 45"/>
                <a:gd name="T88" fmla="*/ 46 w 51"/>
                <a:gd name="T89" fmla="*/ 17 h 45"/>
                <a:gd name="T90" fmla="*/ 48 w 51"/>
                <a:gd name="T91" fmla="*/ 15 h 45"/>
                <a:gd name="T92" fmla="*/ 49 w 51"/>
                <a:gd name="T93" fmla="*/ 12 h 45"/>
                <a:gd name="T94" fmla="*/ 50 w 51"/>
                <a:gd name="T95" fmla="*/ 11 h 45"/>
                <a:gd name="T96" fmla="*/ 50 w 51"/>
                <a:gd name="T97" fmla="*/ 9 h 45"/>
                <a:gd name="T98" fmla="*/ 50 w 51"/>
                <a:gd name="T99" fmla="*/ 7 h 45"/>
                <a:gd name="T100" fmla="*/ 50 w 51"/>
                <a:gd name="T101" fmla="*/ 5 h 45"/>
                <a:gd name="T102" fmla="*/ 50 w 51"/>
                <a:gd name="T103" fmla="*/ 4 h 45"/>
                <a:gd name="T104" fmla="*/ 49 w 51"/>
                <a:gd name="T105" fmla="*/ 3 h 45"/>
                <a:gd name="T106" fmla="*/ 49 w 51"/>
                <a:gd name="T107" fmla="*/ 2 h 45"/>
                <a:gd name="T108" fmla="*/ 48 w 51"/>
                <a:gd name="T109" fmla="*/ 1 h 45"/>
                <a:gd name="T110" fmla="*/ 47 w 51"/>
                <a:gd name="T111" fmla="*/ 0 h 45"/>
                <a:gd name="T112" fmla="*/ 47 w 51"/>
                <a:gd name="T113" fmla="*/ 1 h 45"/>
                <a:gd name="T114" fmla="*/ 46 w 51"/>
                <a:gd name="T115" fmla="*/ 1 h 45"/>
                <a:gd name="T116" fmla="*/ 46 w 51"/>
                <a:gd name="T117" fmla="*/ 2 h 45"/>
                <a:gd name="T118" fmla="*/ 46 w 51"/>
                <a:gd name="T119" fmla="*/ 3 h 45"/>
                <a:gd name="T120" fmla="*/ 45 w 51"/>
                <a:gd name="T121" fmla="*/ 4 h 45"/>
                <a:gd name="T122" fmla="*/ 45 w 51"/>
                <a:gd name="T123" fmla="*/ 5 h 4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1"/>
                <a:gd name="T187" fmla="*/ 0 h 45"/>
                <a:gd name="T188" fmla="*/ 51 w 51"/>
                <a:gd name="T189" fmla="*/ 45 h 4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1" h="45">
                  <a:moveTo>
                    <a:pt x="45" y="5"/>
                  </a:moveTo>
                  <a:lnTo>
                    <a:pt x="44" y="7"/>
                  </a:lnTo>
                  <a:lnTo>
                    <a:pt x="42" y="9"/>
                  </a:lnTo>
                  <a:lnTo>
                    <a:pt x="41" y="11"/>
                  </a:lnTo>
                  <a:lnTo>
                    <a:pt x="39" y="13"/>
                  </a:lnTo>
                  <a:lnTo>
                    <a:pt x="37" y="16"/>
                  </a:lnTo>
                  <a:lnTo>
                    <a:pt x="34" y="18"/>
                  </a:lnTo>
                  <a:lnTo>
                    <a:pt x="31" y="20"/>
                  </a:lnTo>
                  <a:lnTo>
                    <a:pt x="29" y="23"/>
                  </a:lnTo>
                  <a:lnTo>
                    <a:pt x="26" y="26"/>
                  </a:lnTo>
                  <a:lnTo>
                    <a:pt x="23" y="27"/>
                  </a:lnTo>
                  <a:lnTo>
                    <a:pt x="20" y="30"/>
                  </a:lnTo>
                  <a:lnTo>
                    <a:pt x="17" y="32"/>
                  </a:lnTo>
                  <a:lnTo>
                    <a:pt x="14" y="33"/>
                  </a:lnTo>
                  <a:lnTo>
                    <a:pt x="12" y="35"/>
                  </a:lnTo>
                  <a:lnTo>
                    <a:pt x="10" y="36"/>
                  </a:lnTo>
                  <a:lnTo>
                    <a:pt x="8" y="37"/>
                  </a:lnTo>
                  <a:lnTo>
                    <a:pt x="6" y="37"/>
                  </a:lnTo>
                  <a:lnTo>
                    <a:pt x="4" y="37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1" y="39"/>
                  </a:lnTo>
                  <a:lnTo>
                    <a:pt x="1" y="40"/>
                  </a:lnTo>
                  <a:lnTo>
                    <a:pt x="0" y="40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2" y="44"/>
                  </a:lnTo>
                  <a:lnTo>
                    <a:pt x="3" y="44"/>
                  </a:lnTo>
                  <a:lnTo>
                    <a:pt x="4" y="43"/>
                  </a:lnTo>
                  <a:lnTo>
                    <a:pt x="7" y="42"/>
                  </a:lnTo>
                  <a:lnTo>
                    <a:pt x="10" y="41"/>
                  </a:lnTo>
                  <a:lnTo>
                    <a:pt x="13" y="40"/>
                  </a:lnTo>
                  <a:lnTo>
                    <a:pt x="16" y="38"/>
                  </a:lnTo>
                  <a:lnTo>
                    <a:pt x="21" y="35"/>
                  </a:lnTo>
                  <a:lnTo>
                    <a:pt x="24" y="33"/>
                  </a:lnTo>
                  <a:lnTo>
                    <a:pt x="28" y="31"/>
                  </a:lnTo>
                  <a:lnTo>
                    <a:pt x="31" y="28"/>
                  </a:lnTo>
                  <a:lnTo>
                    <a:pt x="36" y="26"/>
                  </a:lnTo>
                  <a:lnTo>
                    <a:pt x="39" y="24"/>
                  </a:lnTo>
                  <a:lnTo>
                    <a:pt x="42" y="21"/>
                  </a:lnTo>
                  <a:lnTo>
                    <a:pt x="45" y="19"/>
                  </a:lnTo>
                  <a:lnTo>
                    <a:pt x="46" y="17"/>
                  </a:lnTo>
                  <a:lnTo>
                    <a:pt x="48" y="15"/>
                  </a:lnTo>
                  <a:lnTo>
                    <a:pt x="49" y="12"/>
                  </a:lnTo>
                  <a:lnTo>
                    <a:pt x="50" y="11"/>
                  </a:lnTo>
                  <a:lnTo>
                    <a:pt x="50" y="9"/>
                  </a:lnTo>
                  <a:lnTo>
                    <a:pt x="50" y="7"/>
                  </a:lnTo>
                  <a:lnTo>
                    <a:pt x="50" y="5"/>
                  </a:lnTo>
                  <a:lnTo>
                    <a:pt x="50" y="4"/>
                  </a:lnTo>
                  <a:lnTo>
                    <a:pt x="49" y="3"/>
                  </a:lnTo>
                  <a:lnTo>
                    <a:pt x="49" y="2"/>
                  </a:lnTo>
                  <a:lnTo>
                    <a:pt x="48" y="1"/>
                  </a:lnTo>
                  <a:lnTo>
                    <a:pt x="47" y="0"/>
                  </a:lnTo>
                  <a:lnTo>
                    <a:pt x="47" y="1"/>
                  </a:lnTo>
                  <a:lnTo>
                    <a:pt x="46" y="1"/>
                  </a:lnTo>
                  <a:lnTo>
                    <a:pt x="46" y="2"/>
                  </a:lnTo>
                  <a:lnTo>
                    <a:pt x="46" y="3"/>
                  </a:lnTo>
                  <a:lnTo>
                    <a:pt x="45" y="4"/>
                  </a:lnTo>
                  <a:lnTo>
                    <a:pt x="45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2" name="Freeform 97"/>
            <p:cNvSpPr>
              <a:spLocks/>
            </p:cNvSpPr>
            <p:nvPr/>
          </p:nvSpPr>
          <p:spPr bwMode="auto">
            <a:xfrm>
              <a:off x="3624" y="1890"/>
              <a:ext cx="51" cy="45"/>
            </a:xfrm>
            <a:custGeom>
              <a:avLst/>
              <a:gdLst>
                <a:gd name="T0" fmla="*/ 43 w 51"/>
                <a:gd name="T1" fmla="*/ 7 h 45"/>
                <a:gd name="T2" fmla="*/ 40 w 51"/>
                <a:gd name="T3" fmla="*/ 11 h 45"/>
                <a:gd name="T4" fmla="*/ 37 w 51"/>
                <a:gd name="T5" fmla="*/ 16 h 45"/>
                <a:gd name="T6" fmla="*/ 31 w 51"/>
                <a:gd name="T7" fmla="*/ 20 h 45"/>
                <a:gd name="T8" fmla="*/ 25 w 51"/>
                <a:gd name="T9" fmla="*/ 26 h 45"/>
                <a:gd name="T10" fmla="*/ 20 w 51"/>
                <a:gd name="T11" fmla="*/ 30 h 45"/>
                <a:gd name="T12" fmla="*/ 14 w 51"/>
                <a:gd name="T13" fmla="*/ 33 h 45"/>
                <a:gd name="T14" fmla="*/ 9 w 51"/>
                <a:gd name="T15" fmla="*/ 36 h 45"/>
                <a:gd name="T16" fmla="*/ 5 w 51"/>
                <a:gd name="T17" fmla="*/ 37 h 45"/>
                <a:gd name="T18" fmla="*/ 3 w 51"/>
                <a:gd name="T19" fmla="*/ 38 h 45"/>
                <a:gd name="T20" fmla="*/ 1 w 51"/>
                <a:gd name="T21" fmla="*/ 39 h 45"/>
                <a:gd name="T22" fmla="*/ 0 w 51"/>
                <a:gd name="T23" fmla="*/ 40 h 45"/>
                <a:gd name="T24" fmla="*/ 0 w 51"/>
                <a:gd name="T25" fmla="*/ 42 h 45"/>
                <a:gd name="T26" fmla="*/ 1 w 51"/>
                <a:gd name="T27" fmla="*/ 44 h 45"/>
                <a:gd name="T28" fmla="*/ 3 w 51"/>
                <a:gd name="T29" fmla="*/ 44 h 45"/>
                <a:gd name="T30" fmla="*/ 4 w 51"/>
                <a:gd name="T31" fmla="*/ 44 h 45"/>
                <a:gd name="T32" fmla="*/ 8 w 51"/>
                <a:gd name="T33" fmla="*/ 42 h 45"/>
                <a:gd name="T34" fmla="*/ 13 w 51"/>
                <a:gd name="T35" fmla="*/ 40 h 45"/>
                <a:gd name="T36" fmla="*/ 21 w 51"/>
                <a:gd name="T37" fmla="*/ 35 h 45"/>
                <a:gd name="T38" fmla="*/ 28 w 51"/>
                <a:gd name="T39" fmla="*/ 31 h 45"/>
                <a:gd name="T40" fmla="*/ 35 w 51"/>
                <a:gd name="T41" fmla="*/ 26 h 45"/>
                <a:gd name="T42" fmla="*/ 41 w 51"/>
                <a:gd name="T43" fmla="*/ 21 h 45"/>
                <a:gd name="T44" fmla="*/ 46 w 51"/>
                <a:gd name="T45" fmla="*/ 17 h 45"/>
                <a:gd name="T46" fmla="*/ 49 w 51"/>
                <a:gd name="T47" fmla="*/ 12 h 45"/>
                <a:gd name="T48" fmla="*/ 50 w 51"/>
                <a:gd name="T49" fmla="*/ 9 h 45"/>
                <a:gd name="T50" fmla="*/ 50 w 51"/>
                <a:gd name="T51" fmla="*/ 5 h 45"/>
                <a:gd name="T52" fmla="*/ 50 w 51"/>
                <a:gd name="T53" fmla="*/ 3 h 45"/>
                <a:gd name="T54" fmla="*/ 49 w 51"/>
                <a:gd name="T55" fmla="*/ 1 h 45"/>
                <a:gd name="T56" fmla="*/ 47 w 51"/>
                <a:gd name="T57" fmla="*/ 0 h 45"/>
                <a:gd name="T58" fmla="*/ 46 w 51"/>
                <a:gd name="T59" fmla="*/ 1 h 45"/>
                <a:gd name="T60" fmla="*/ 45 w 51"/>
                <a:gd name="T61" fmla="*/ 3 h 45"/>
                <a:gd name="T62" fmla="*/ 44 w 51"/>
                <a:gd name="T63" fmla="*/ 5 h 4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1"/>
                <a:gd name="T97" fmla="*/ 0 h 45"/>
                <a:gd name="T98" fmla="*/ 51 w 51"/>
                <a:gd name="T99" fmla="*/ 45 h 4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1" h="45">
                  <a:moveTo>
                    <a:pt x="44" y="5"/>
                  </a:moveTo>
                  <a:lnTo>
                    <a:pt x="43" y="7"/>
                  </a:lnTo>
                  <a:lnTo>
                    <a:pt x="42" y="9"/>
                  </a:lnTo>
                  <a:lnTo>
                    <a:pt x="40" y="11"/>
                  </a:lnTo>
                  <a:lnTo>
                    <a:pt x="38" y="13"/>
                  </a:lnTo>
                  <a:lnTo>
                    <a:pt x="37" y="16"/>
                  </a:lnTo>
                  <a:lnTo>
                    <a:pt x="34" y="18"/>
                  </a:lnTo>
                  <a:lnTo>
                    <a:pt x="31" y="20"/>
                  </a:lnTo>
                  <a:lnTo>
                    <a:pt x="29" y="23"/>
                  </a:lnTo>
                  <a:lnTo>
                    <a:pt x="25" y="26"/>
                  </a:lnTo>
                  <a:lnTo>
                    <a:pt x="22" y="27"/>
                  </a:lnTo>
                  <a:lnTo>
                    <a:pt x="20" y="30"/>
                  </a:lnTo>
                  <a:lnTo>
                    <a:pt x="17" y="32"/>
                  </a:lnTo>
                  <a:lnTo>
                    <a:pt x="14" y="33"/>
                  </a:lnTo>
                  <a:lnTo>
                    <a:pt x="12" y="35"/>
                  </a:lnTo>
                  <a:lnTo>
                    <a:pt x="9" y="36"/>
                  </a:lnTo>
                  <a:lnTo>
                    <a:pt x="7" y="37"/>
                  </a:lnTo>
                  <a:lnTo>
                    <a:pt x="5" y="37"/>
                  </a:lnTo>
                  <a:lnTo>
                    <a:pt x="4" y="37"/>
                  </a:lnTo>
                  <a:lnTo>
                    <a:pt x="3" y="38"/>
                  </a:lnTo>
                  <a:lnTo>
                    <a:pt x="2" y="38"/>
                  </a:lnTo>
                  <a:lnTo>
                    <a:pt x="1" y="39"/>
                  </a:lnTo>
                  <a:lnTo>
                    <a:pt x="0" y="40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0" y="43"/>
                  </a:lnTo>
                  <a:lnTo>
                    <a:pt x="1" y="44"/>
                  </a:lnTo>
                  <a:lnTo>
                    <a:pt x="2" y="44"/>
                  </a:lnTo>
                  <a:lnTo>
                    <a:pt x="3" y="44"/>
                  </a:lnTo>
                  <a:lnTo>
                    <a:pt x="4" y="44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1" y="41"/>
                  </a:lnTo>
                  <a:lnTo>
                    <a:pt x="13" y="40"/>
                  </a:lnTo>
                  <a:lnTo>
                    <a:pt x="17" y="38"/>
                  </a:lnTo>
                  <a:lnTo>
                    <a:pt x="21" y="35"/>
                  </a:lnTo>
                  <a:lnTo>
                    <a:pt x="24" y="33"/>
                  </a:lnTo>
                  <a:lnTo>
                    <a:pt x="28" y="31"/>
                  </a:lnTo>
                  <a:lnTo>
                    <a:pt x="31" y="28"/>
                  </a:lnTo>
                  <a:lnTo>
                    <a:pt x="35" y="26"/>
                  </a:lnTo>
                  <a:lnTo>
                    <a:pt x="38" y="24"/>
                  </a:lnTo>
                  <a:lnTo>
                    <a:pt x="41" y="21"/>
                  </a:lnTo>
                  <a:lnTo>
                    <a:pt x="44" y="19"/>
                  </a:lnTo>
                  <a:lnTo>
                    <a:pt x="46" y="17"/>
                  </a:lnTo>
                  <a:lnTo>
                    <a:pt x="48" y="15"/>
                  </a:lnTo>
                  <a:lnTo>
                    <a:pt x="49" y="12"/>
                  </a:lnTo>
                  <a:lnTo>
                    <a:pt x="49" y="11"/>
                  </a:lnTo>
                  <a:lnTo>
                    <a:pt x="50" y="9"/>
                  </a:lnTo>
                  <a:lnTo>
                    <a:pt x="50" y="7"/>
                  </a:lnTo>
                  <a:lnTo>
                    <a:pt x="50" y="5"/>
                  </a:lnTo>
                  <a:lnTo>
                    <a:pt x="50" y="4"/>
                  </a:lnTo>
                  <a:lnTo>
                    <a:pt x="50" y="3"/>
                  </a:lnTo>
                  <a:lnTo>
                    <a:pt x="49" y="2"/>
                  </a:lnTo>
                  <a:lnTo>
                    <a:pt x="49" y="1"/>
                  </a:lnTo>
                  <a:lnTo>
                    <a:pt x="48" y="1"/>
                  </a:lnTo>
                  <a:lnTo>
                    <a:pt x="47" y="0"/>
                  </a:lnTo>
                  <a:lnTo>
                    <a:pt x="47" y="1"/>
                  </a:lnTo>
                  <a:lnTo>
                    <a:pt x="46" y="1"/>
                  </a:lnTo>
                  <a:lnTo>
                    <a:pt x="46" y="2"/>
                  </a:lnTo>
                  <a:lnTo>
                    <a:pt x="45" y="3"/>
                  </a:lnTo>
                  <a:lnTo>
                    <a:pt x="45" y="4"/>
                  </a:lnTo>
                  <a:lnTo>
                    <a:pt x="44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3" name="Freeform 98"/>
            <p:cNvSpPr>
              <a:spLocks/>
            </p:cNvSpPr>
            <p:nvPr/>
          </p:nvSpPr>
          <p:spPr bwMode="auto">
            <a:xfrm>
              <a:off x="3582" y="1899"/>
              <a:ext cx="51" cy="44"/>
            </a:xfrm>
            <a:custGeom>
              <a:avLst/>
              <a:gdLst>
                <a:gd name="T0" fmla="*/ 45 w 51"/>
                <a:gd name="T1" fmla="*/ 4 h 44"/>
                <a:gd name="T2" fmla="*/ 44 w 51"/>
                <a:gd name="T3" fmla="*/ 6 h 44"/>
                <a:gd name="T4" fmla="*/ 43 w 51"/>
                <a:gd name="T5" fmla="*/ 8 h 44"/>
                <a:gd name="T6" fmla="*/ 41 w 51"/>
                <a:gd name="T7" fmla="*/ 11 h 44"/>
                <a:gd name="T8" fmla="*/ 39 w 51"/>
                <a:gd name="T9" fmla="*/ 12 h 44"/>
                <a:gd name="T10" fmla="*/ 38 w 51"/>
                <a:gd name="T11" fmla="*/ 15 h 44"/>
                <a:gd name="T12" fmla="*/ 35 w 51"/>
                <a:gd name="T13" fmla="*/ 17 h 44"/>
                <a:gd name="T14" fmla="*/ 32 w 51"/>
                <a:gd name="T15" fmla="*/ 19 h 44"/>
                <a:gd name="T16" fmla="*/ 29 w 51"/>
                <a:gd name="T17" fmla="*/ 22 h 44"/>
                <a:gd name="T18" fmla="*/ 26 w 51"/>
                <a:gd name="T19" fmla="*/ 25 h 44"/>
                <a:gd name="T20" fmla="*/ 23 w 51"/>
                <a:gd name="T21" fmla="*/ 26 h 44"/>
                <a:gd name="T22" fmla="*/ 21 w 51"/>
                <a:gd name="T23" fmla="*/ 28 h 44"/>
                <a:gd name="T24" fmla="*/ 18 w 51"/>
                <a:gd name="T25" fmla="*/ 30 h 44"/>
                <a:gd name="T26" fmla="*/ 15 w 51"/>
                <a:gd name="T27" fmla="*/ 32 h 44"/>
                <a:gd name="T28" fmla="*/ 13 w 51"/>
                <a:gd name="T29" fmla="*/ 32 h 44"/>
                <a:gd name="T30" fmla="*/ 10 w 51"/>
                <a:gd name="T31" fmla="*/ 33 h 44"/>
                <a:gd name="T32" fmla="*/ 8 w 51"/>
                <a:gd name="T33" fmla="*/ 33 h 44"/>
                <a:gd name="T34" fmla="*/ 6 w 51"/>
                <a:gd name="T35" fmla="*/ 34 h 44"/>
                <a:gd name="T36" fmla="*/ 5 w 51"/>
                <a:gd name="T37" fmla="*/ 35 h 44"/>
                <a:gd name="T38" fmla="*/ 4 w 51"/>
                <a:gd name="T39" fmla="*/ 35 h 44"/>
                <a:gd name="T40" fmla="*/ 3 w 51"/>
                <a:gd name="T41" fmla="*/ 36 h 44"/>
                <a:gd name="T42" fmla="*/ 2 w 51"/>
                <a:gd name="T43" fmla="*/ 37 h 44"/>
                <a:gd name="T44" fmla="*/ 1 w 51"/>
                <a:gd name="T45" fmla="*/ 39 h 44"/>
                <a:gd name="T46" fmla="*/ 1 w 51"/>
                <a:gd name="T47" fmla="*/ 39 h 44"/>
                <a:gd name="T48" fmla="*/ 0 w 51"/>
                <a:gd name="T49" fmla="*/ 40 h 44"/>
                <a:gd name="T50" fmla="*/ 0 w 51"/>
                <a:gd name="T51" fmla="*/ 41 h 44"/>
                <a:gd name="T52" fmla="*/ 0 w 51"/>
                <a:gd name="T53" fmla="*/ 42 h 44"/>
                <a:gd name="T54" fmla="*/ 1 w 51"/>
                <a:gd name="T55" fmla="*/ 43 h 44"/>
                <a:gd name="T56" fmla="*/ 2 w 51"/>
                <a:gd name="T57" fmla="*/ 43 h 44"/>
                <a:gd name="T58" fmla="*/ 3 w 51"/>
                <a:gd name="T59" fmla="*/ 43 h 44"/>
                <a:gd name="T60" fmla="*/ 4 w 51"/>
                <a:gd name="T61" fmla="*/ 43 h 44"/>
                <a:gd name="T62" fmla="*/ 5 w 51"/>
                <a:gd name="T63" fmla="*/ 42 h 44"/>
                <a:gd name="T64" fmla="*/ 7 w 51"/>
                <a:gd name="T65" fmla="*/ 41 h 44"/>
                <a:gd name="T66" fmla="*/ 10 w 51"/>
                <a:gd name="T67" fmla="*/ 40 h 44"/>
                <a:gd name="T68" fmla="*/ 13 w 51"/>
                <a:gd name="T69" fmla="*/ 39 h 44"/>
                <a:gd name="T70" fmla="*/ 16 w 51"/>
                <a:gd name="T71" fmla="*/ 37 h 44"/>
                <a:gd name="T72" fmla="*/ 20 w 51"/>
                <a:gd name="T73" fmla="*/ 35 h 44"/>
                <a:gd name="T74" fmla="*/ 23 w 51"/>
                <a:gd name="T75" fmla="*/ 32 h 44"/>
                <a:gd name="T76" fmla="*/ 28 w 51"/>
                <a:gd name="T77" fmla="*/ 30 h 44"/>
                <a:gd name="T78" fmla="*/ 31 w 51"/>
                <a:gd name="T79" fmla="*/ 28 h 44"/>
                <a:gd name="T80" fmla="*/ 35 w 51"/>
                <a:gd name="T81" fmla="*/ 25 h 44"/>
                <a:gd name="T82" fmla="*/ 38 w 51"/>
                <a:gd name="T83" fmla="*/ 23 h 44"/>
                <a:gd name="T84" fmla="*/ 41 w 51"/>
                <a:gd name="T85" fmla="*/ 20 h 44"/>
                <a:gd name="T86" fmla="*/ 44 w 51"/>
                <a:gd name="T87" fmla="*/ 18 h 44"/>
                <a:gd name="T88" fmla="*/ 46 w 51"/>
                <a:gd name="T89" fmla="*/ 16 h 44"/>
                <a:gd name="T90" fmla="*/ 48 w 51"/>
                <a:gd name="T91" fmla="*/ 14 h 44"/>
                <a:gd name="T92" fmla="*/ 50 w 51"/>
                <a:gd name="T93" fmla="*/ 12 h 44"/>
                <a:gd name="T94" fmla="*/ 50 w 51"/>
                <a:gd name="T95" fmla="*/ 10 h 44"/>
                <a:gd name="T96" fmla="*/ 50 w 51"/>
                <a:gd name="T97" fmla="*/ 8 h 44"/>
                <a:gd name="T98" fmla="*/ 50 w 51"/>
                <a:gd name="T99" fmla="*/ 6 h 44"/>
                <a:gd name="T100" fmla="*/ 50 w 51"/>
                <a:gd name="T101" fmla="*/ 4 h 44"/>
                <a:gd name="T102" fmla="*/ 50 w 51"/>
                <a:gd name="T103" fmla="*/ 3 h 44"/>
                <a:gd name="T104" fmla="*/ 50 w 51"/>
                <a:gd name="T105" fmla="*/ 2 h 44"/>
                <a:gd name="T106" fmla="*/ 49 w 51"/>
                <a:gd name="T107" fmla="*/ 1 h 44"/>
                <a:gd name="T108" fmla="*/ 49 w 51"/>
                <a:gd name="T109" fmla="*/ 0 h 44"/>
                <a:gd name="T110" fmla="*/ 48 w 51"/>
                <a:gd name="T111" fmla="*/ 0 h 44"/>
                <a:gd name="T112" fmla="*/ 47 w 51"/>
                <a:gd name="T113" fmla="*/ 0 h 44"/>
                <a:gd name="T114" fmla="*/ 46 w 51"/>
                <a:gd name="T115" fmla="*/ 0 h 44"/>
                <a:gd name="T116" fmla="*/ 46 w 51"/>
                <a:gd name="T117" fmla="*/ 1 h 44"/>
                <a:gd name="T118" fmla="*/ 46 w 51"/>
                <a:gd name="T119" fmla="*/ 2 h 44"/>
                <a:gd name="T120" fmla="*/ 46 w 51"/>
                <a:gd name="T121" fmla="*/ 4 h 44"/>
                <a:gd name="T122" fmla="*/ 45 w 51"/>
                <a:gd name="T123" fmla="*/ 4 h 4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1"/>
                <a:gd name="T187" fmla="*/ 0 h 44"/>
                <a:gd name="T188" fmla="*/ 51 w 51"/>
                <a:gd name="T189" fmla="*/ 44 h 4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1" h="44">
                  <a:moveTo>
                    <a:pt x="45" y="4"/>
                  </a:moveTo>
                  <a:lnTo>
                    <a:pt x="44" y="6"/>
                  </a:lnTo>
                  <a:lnTo>
                    <a:pt x="43" y="8"/>
                  </a:lnTo>
                  <a:lnTo>
                    <a:pt x="41" y="11"/>
                  </a:lnTo>
                  <a:lnTo>
                    <a:pt x="39" y="12"/>
                  </a:lnTo>
                  <a:lnTo>
                    <a:pt x="38" y="15"/>
                  </a:lnTo>
                  <a:lnTo>
                    <a:pt x="35" y="17"/>
                  </a:lnTo>
                  <a:lnTo>
                    <a:pt x="32" y="19"/>
                  </a:lnTo>
                  <a:lnTo>
                    <a:pt x="29" y="22"/>
                  </a:lnTo>
                  <a:lnTo>
                    <a:pt x="26" y="25"/>
                  </a:lnTo>
                  <a:lnTo>
                    <a:pt x="23" y="26"/>
                  </a:lnTo>
                  <a:lnTo>
                    <a:pt x="21" y="28"/>
                  </a:lnTo>
                  <a:lnTo>
                    <a:pt x="18" y="30"/>
                  </a:lnTo>
                  <a:lnTo>
                    <a:pt x="15" y="32"/>
                  </a:lnTo>
                  <a:lnTo>
                    <a:pt x="13" y="32"/>
                  </a:lnTo>
                  <a:lnTo>
                    <a:pt x="10" y="33"/>
                  </a:lnTo>
                  <a:lnTo>
                    <a:pt x="8" y="33"/>
                  </a:lnTo>
                  <a:lnTo>
                    <a:pt x="6" y="34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3" y="36"/>
                  </a:lnTo>
                  <a:lnTo>
                    <a:pt x="2" y="37"/>
                  </a:lnTo>
                  <a:lnTo>
                    <a:pt x="1" y="39"/>
                  </a:lnTo>
                  <a:lnTo>
                    <a:pt x="0" y="40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1" y="43"/>
                  </a:lnTo>
                  <a:lnTo>
                    <a:pt x="2" y="43"/>
                  </a:lnTo>
                  <a:lnTo>
                    <a:pt x="3" y="43"/>
                  </a:lnTo>
                  <a:lnTo>
                    <a:pt x="4" y="43"/>
                  </a:lnTo>
                  <a:lnTo>
                    <a:pt x="5" y="42"/>
                  </a:lnTo>
                  <a:lnTo>
                    <a:pt x="7" y="41"/>
                  </a:lnTo>
                  <a:lnTo>
                    <a:pt x="10" y="40"/>
                  </a:lnTo>
                  <a:lnTo>
                    <a:pt x="13" y="39"/>
                  </a:lnTo>
                  <a:lnTo>
                    <a:pt x="16" y="37"/>
                  </a:lnTo>
                  <a:lnTo>
                    <a:pt x="20" y="35"/>
                  </a:lnTo>
                  <a:lnTo>
                    <a:pt x="23" y="32"/>
                  </a:lnTo>
                  <a:lnTo>
                    <a:pt x="28" y="30"/>
                  </a:lnTo>
                  <a:lnTo>
                    <a:pt x="31" y="28"/>
                  </a:lnTo>
                  <a:lnTo>
                    <a:pt x="35" y="25"/>
                  </a:lnTo>
                  <a:lnTo>
                    <a:pt x="38" y="23"/>
                  </a:lnTo>
                  <a:lnTo>
                    <a:pt x="41" y="20"/>
                  </a:lnTo>
                  <a:lnTo>
                    <a:pt x="44" y="18"/>
                  </a:lnTo>
                  <a:lnTo>
                    <a:pt x="46" y="16"/>
                  </a:lnTo>
                  <a:lnTo>
                    <a:pt x="48" y="14"/>
                  </a:lnTo>
                  <a:lnTo>
                    <a:pt x="50" y="12"/>
                  </a:lnTo>
                  <a:lnTo>
                    <a:pt x="50" y="10"/>
                  </a:lnTo>
                  <a:lnTo>
                    <a:pt x="50" y="8"/>
                  </a:lnTo>
                  <a:lnTo>
                    <a:pt x="50" y="6"/>
                  </a:lnTo>
                  <a:lnTo>
                    <a:pt x="50" y="4"/>
                  </a:lnTo>
                  <a:lnTo>
                    <a:pt x="50" y="3"/>
                  </a:lnTo>
                  <a:lnTo>
                    <a:pt x="50" y="2"/>
                  </a:lnTo>
                  <a:lnTo>
                    <a:pt x="49" y="1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1"/>
                  </a:lnTo>
                  <a:lnTo>
                    <a:pt x="46" y="2"/>
                  </a:lnTo>
                  <a:lnTo>
                    <a:pt x="46" y="4"/>
                  </a:lnTo>
                  <a:lnTo>
                    <a:pt x="45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4" name="Freeform 99"/>
            <p:cNvSpPr>
              <a:spLocks/>
            </p:cNvSpPr>
            <p:nvPr/>
          </p:nvSpPr>
          <p:spPr bwMode="auto">
            <a:xfrm>
              <a:off x="4044" y="1735"/>
              <a:ext cx="451" cy="775"/>
            </a:xfrm>
            <a:custGeom>
              <a:avLst/>
              <a:gdLst>
                <a:gd name="T0" fmla="*/ 0 w 451"/>
                <a:gd name="T1" fmla="*/ 228 h 775"/>
                <a:gd name="T2" fmla="*/ 2 w 451"/>
                <a:gd name="T3" fmla="*/ 231 h 775"/>
                <a:gd name="T4" fmla="*/ 7 w 451"/>
                <a:gd name="T5" fmla="*/ 233 h 775"/>
                <a:gd name="T6" fmla="*/ 14 w 451"/>
                <a:gd name="T7" fmla="*/ 235 h 775"/>
                <a:gd name="T8" fmla="*/ 24 w 451"/>
                <a:gd name="T9" fmla="*/ 236 h 775"/>
                <a:gd name="T10" fmla="*/ 39 w 451"/>
                <a:gd name="T11" fmla="*/ 236 h 775"/>
                <a:gd name="T12" fmla="*/ 74 w 451"/>
                <a:gd name="T13" fmla="*/ 227 h 775"/>
                <a:gd name="T14" fmla="*/ 113 w 451"/>
                <a:gd name="T15" fmla="*/ 202 h 775"/>
                <a:gd name="T16" fmla="*/ 149 w 451"/>
                <a:gd name="T17" fmla="*/ 164 h 775"/>
                <a:gd name="T18" fmla="*/ 177 w 451"/>
                <a:gd name="T19" fmla="*/ 114 h 775"/>
                <a:gd name="T20" fmla="*/ 191 w 451"/>
                <a:gd name="T21" fmla="*/ 55 h 775"/>
                <a:gd name="T22" fmla="*/ 192 w 451"/>
                <a:gd name="T23" fmla="*/ 43 h 775"/>
                <a:gd name="T24" fmla="*/ 192 w 451"/>
                <a:gd name="T25" fmla="*/ 36 h 775"/>
                <a:gd name="T26" fmla="*/ 194 w 451"/>
                <a:gd name="T27" fmla="*/ 30 h 775"/>
                <a:gd name="T28" fmla="*/ 197 w 451"/>
                <a:gd name="T29" fmla="*/ 27 h 775"/>
                <a:gd name="T30" fmla="*/ 219 w 451"/>
                <a:gd name="T31" fmla="*/ 36 h 775"/>
                <a:gd name="T32" fmla="*/ 276 w 451"/>
                <a:gd name="T33" fmla="*/ 74 h 775"/>
                <a:gd name="T34" fmla="*/ 330 w 451"/>
                <a:gd name="T35" fmla="*/ 132 h 775"/>
                <a:gd name="T36" fmla="*/ 376 w 451"/>
                <a:gd name="T37" fmla="*/ 201 h 775"/>
                <a:gd name="T38" fmla="*/ 412 w 451"/>
                <a:gd name="T39" fmla="*/ 279 h 775"/>
                <a:gd name="T40" fmla="*/ 431 w 451"/>
                <a:gd name="T41" fmla="*/ 358 h 775"/>
                <a:gd name="T42" fmla="*/ 434 w 451"/>
                <a:gd name="T43" fmla="*/ 421 h 775"/>
                <a:gd name="T44" fmla="*/ 429 w 451"/>
                <a:gd name="T45" fmla="*/ 503 h 775"/>
                <a:gd name="T46" fmla="*/ 422 w 451"/>
                <a:gd name="T47" fmla="*/ 590 h 775"/>
                <a:gd name="T48" fmla="*/ 417 w 451"/>
                <a:gd name="T49" fmla="*/ 671 h 775"/>
                <a:gd name="T50" fmla="*/ 420 w 451"/>
                <a:gd name="T51" fmla="*/ 733 h 775"/>
                <a:gd name="T52" fmla="*/ 427 w 451"/>
                <a:gd name="T53" fmla="*/ 756 h 775"/>
                <a:gd name="T54" fmla="*/ 432 w 451"/>
                <a:gd name="T55" fmla="*/ 766 h 775"/>
                <a:gd name="T56" fmla="*/ 438 w 451"/>
                <a:gd name="T57" fmla="*/ 772 h 775"/>
                <a:gd name="T58" fmla="*/ 441 w 451"/>
                <a:gd name="T59" fmla="*/ 773 h 775"/>
                <a:gd name="T60" fmla="*/ 442 w 451"/>
                <a:gd name="T61" fmla="*/ 766 h 775"/>
                <a:gd name="T62" fmla="*/ 436 w 451"/>
                <a:gd name="T63" fmla="*/ 738 h 775"/>
                <a:gd name="T64" fmla="*/ 432 w 451"/>
                <a:gd name="T65" fmla="*/ 672 h 775"/>
                <a:gd name="T66" fmla="*/ 437 w 451"/>
                <a:gd name="T67" fmla="*/ 590 h 775"/>
                <a:gd name="T68" fmla="*/ 445 w 451"/>
                <a:gd name="T69" fmla="*/ 504 h 775"/>
                <a:gd name="T70" fmla="*/ 450 w 451"/>
                <a:gd name="T71" fmla="*/ 422 h 775"/>
                <a:gd name="T72" fmla="*/ 448 w 451"/>
                <a:gd name="T73" fmla="*/ 352 h 775"/>
                <a:gd name="T74" fmla="*/ 429 w 451"/>
                <a:gd name="T75" fmla="*/ 277 h 775"/>
                <a:gd name="T76" fmla="*/ 393 w 451"/>
                <a:gd name="T77" fmla="*/ 194 h 775"/>
                <a:gd name="T78" fmla="*/ 342 w 451"/>
                <a:gd name="T79" fmla="*/ 115 h 775"/>
                <a:gd name="T80" fmla="*/ 281 w 451"/>
                <a:gd name="T81" fmla="*/ 50 h 775"/>
                <a:gd name="T82" fmla="*/ 211 w 451"/>
                <a:gd name="T83" fmla="*/ 7 h 775"/>
                <a:gd name="T84" fmla="*/ 179 w 451"/>
                <a:gd name="T85" fmla="*/ 0 h 775"/>
                <a:gd name="T86" fmla="*/ 172 w 451"/>
                <a:gd name="T87" fmla="*/ 5 h 775"/>
                <a:gd name="T88" fmla="*/ 168 w 451"/>
                <a:gd name="T89" fmla="*/ 14 h 775"/>
                <a:gd name="T90" fmla="*/ 167 w 451"/>
                <a:gd name="T91" fmla="*/ 26 h 775"/>
                <a:gd name="T92" fmla="*/ 168 w 451"/>
                <a:gd name="T93" fmla="*/ 39 h 775"/>
                <a:gd name="T94" fmla="*/ 165 w 451"/>
                <a:gd name="T95" fmla="*/ 65 h 775"/>
                <a:gd name="T96" fmla="*/ 149 w 451"/>
                <a:gd name="T97" fmla="*/ 117 h 775"/>
                <a:gd name="T98" fmla="*/ 121 w 451"/>
                <a:gd name="T99" fmla="*/ 158 h 775"/>
                <a:gd name="T100" fmla="*/ 89 w 451"/>
                <a:gd name="T101" fmla="*/ 188 h 775"/>
                <a:gd name="T102" fmla="*/ 55 w 451"/>
                <a:gd name="T103" fmla="*/ 207 h 775"/>
                <a:gd name="T104" fmla="*/ 25 w 451"/>
                <a:gd name="T105" fmla="*/ 217 h 775"/>
                <a:gd name="T106" fmla="*/ 16 w 451"/>
                <a:gd name="T107" fmla="*/ 218 h 775"/>
                <a:gd name="T108" fmla="*/ 9 w 451"/>
                <a:gd name="T109" fmla="*/ 219 h 775"/>
                <a:gd name="T110" fmla="*/ 4 w 451"/>
                <a:gd name="T111" fmla="*/ 220 h 775"/>
                <a:gd name="T112" fmla="*/ 2 w 451"/>
                <a:gd name="T113" fmla="*/ 222 h 775"/>
                <a:gd name="T114" fmla="*/ 1 w 451"/>
                <a:gd name="T115" fmla="*/ 224 h 77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451"/>
                <a:gd name="T175" fmla="*/ 0 h 775"/>
                <a:gd name="T176" fmla="*/ 451 w 451"/>
                <a:gd name="T177" fmla="*/ 775 h 77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451" h="775">
                  <a:moveTo>
                    <a:pt x="1" y="225"/>
                  </a:moveTo>
                  <a:lnTo>
                    <a:pt x="0" y="226"/>
                  </a:lnTo>
                  <a:lnTo>
                    <a:pt x="0" y="228"/>
                  </a:lnTo>
                  <a:lnTo>
                    <a:pt x="1" y="229"/>
                  </a:lnTo>
                  <a:lnTo>
                    <a:pt x="1" y="230"/>
                  </a:lnTo>
                  <a:lnTo>
                    <a:pt x="2" y="231"/>
                  </a:lnTo>
                  <a:lnTo>
                    <a:pt x="4" y="232"/>
                  </a:lnTo>
                  <a:lnTo>
                    <a:pt x="5" y="233"/>
                  </a:lnTo>
                  <a:lnTo>
                    <a:pt x="7" y="233"/>
                  </a:lnTo>
                  <a:lnTo>
                    <a:pt x="9" y="234"/>
                  </a:lnTo>
                  <a:lnTo>
                    <a:pt x="12" y="234"/>
                  </a:lnTo>
                  <a:lnTo>
                    <a:pt x="14" y="235"/>
                  </a:lnTo>
                  <a:lnTo>
                    <a:pt x="17" y="235"/>
                  </a:lnTo>
                  <a:lnTo>
                    <a:pt x="20" y="236"/>
                  </a:lnTo>
                  <a:lnTo>
                    <a:pt x="24" y="236"/>
                  </a:lnTo>
                  <a:lnTo>
                    <a:pt x="27" y="236"/>
                  </a:lnTo>
                  <a:lnTo>
                    <a:pt x="31" y="236"/>
                  </a:lnTo>
                  <a:lnTo>
                    <a:pt x="39" y="236"/>
                  </a:lnTo>
                  <a:lnTo>
                    <a:pt x="50" y="235"/>
                  </a:lnTo>
                  <a:lnTo>
                    <a:pt x="62" y="232"/>
                  </a:lnTo>
                  <a:lnTo>
                    <a:pt x="74" y="227"/>
                  </a:lnTo>
                  <a:lnTo>
                    <a:pt x="87" y="220"/>
                  </a:lnTo>
                  <a:lnTo>
                    <a:pt x="100" y="212"/>
                  </a:lnTo>
                  <a:lnTo>
                    <a:pt x="113" y="202"/>
                  </a:lnTo>
                  <a:lnTo>
                    <a:pt x="125" y="191"/>
                  </a:lnTo>
                  <a:lnTo>
                    <a:pt x="137" y="178"/>
                  </a:lnTo>
                  <a:lnTo>
                    <a:pt x="149" y="164"/>
                  </a:lnTo>
                  <a:lnTo>
                    <a:pt x="160" y="149"/>
                  </a:lnTo>
                  <a:lnTo>
                    <a:pt x="169" y="132"/>
                  </a:lnTo>
                  <a:lnTo>
                    <a:pt x="177" y="114"/>
                  </a:lnTo>
                  <a:lnTo>
                    <a:pt x="184" y="95"/>
                  </a:lnTo>
                  <a:lnTo>
                    <a:pt x="188" y="75"/>
                  </a:lnTo>
                  <a:lnTo>
                    <a:pt x="191" y="55"/>
                  </a:lnTo>
                  <a:lnTo>
                    <a:pt x="191" y="48"/>
                  </a:lnTo>
                  <a:lnTo>
                    <a:pt x="192" y="45"/>
                  </a:lnTo>
                  <a:lnTo>
                    <a:pt x="192" y="43"/>
                  </a:lnTo>
                  <a:lnTo>
                    <a:pt x="192" y="41"/>
                  </a:lnTo>
                  <a:lnTo>
                    <a:pt x="192" y="38"/>
                  </a:lnTo>
                  <a:lnTo>
                    <a:pt x="192" y="36"/>
                  </a:lnTo>
                  <a:lnTo>
                    <a:pt x="193" y="34"/>
                  </a:lnTo>
                  <a:lnTo>
                    <a:pt x="193" y="32"/>
                  </a:lnTo>
                  <a:lnTo>
                    <a:pt x="194" y="30"/>
                  </a:lnTo>
                  <a:lnTo>
                    <a:pt x="195" y="29"/>
                  </a:lnTo>
                  <a:lnTo>
                    <a:pt x="196" y="28"/>
                  </a:lnTo>
                  <a:lnTo>
                    <a:pt x="197" y="27"/>
                  </a:lnTo>
                  <a:lnTo>
                    <a:pt x="198" y="27"/>
                  </a:lnTo>
                  <a:lnTo>
                    <a:pt x="200" y="27"/>
                  </a:lnTo>
                  <a:lnTo>
                    <a:pt x="219" y="36"/>
                  </a:lnTo>
                  <a:lnTo>
                    <a:pt x="239" y="46"/>
                  </a:lnTo>
                  <a:lnTo>
                    <a:pt x="258" y="59"/>
                  </a:lnTo>
                  <a:lnTo>
                    <a:pt x="276" y="74"/>
                  </a:lnTo>
                  <a:lnTo>
                    <a:pt x="295" y="91"/>
                  </a:lnTo>
                  <a:lnTo>
                    <a:pt x="313" y="111"/>
                  </a:lnTo>
                  <a:lnTo>
                    <a:pt x="330" y="132"/>
                  </a:lnTo>
                  <a:lnTo>
                    <a:pt x="346" y="154"/>
                  </a:lnTo>
                  <a:lnTo>
                    <a:pt x="361" y="178"/>
                  </a:lnTo>
                  <a:lnTo>
                    <a:pt x="376" y="201"/>
                  </a:lnTo>
                  <a:lnTo>
                    <a:pt x="389" y="227"/>
                  </a:lnTo>
                  <a:lnTo>
                    <a:pt x="401" y="253"/>
                  </a:lnTo>
                  <a:lnTo>
                    <a:pt x="412" y="279"/>
                  </a:lnTo>
                  <a:lnTo>
                    <a:pt x="419" y="306"/>
                  </a:lnTo>
                  <a:lnTo>
                    <a:pt x="426" y="331"/>
                  </a:lnTo>
                  <a:lnTo>
                    <a:pt x="431" y="358"/>
                  </a:lnTo>
                  <a:lnTo>
                    <a:pt x="433" y="376"/>
                  </a:lnTo>
                  <a:lnTo>
                    <a:pt x="434" y="398"/>
                  </a:lnTo>
                  <a:lnTo>
                    <a:pt x="434" y="421"/>
                  </a:lnTo>
                  <a:lnTo>
                    <a:pt x="433" y="447"/>
                  </a:lnTo>
                  <a:lnTo>
                    <a:pt x="431" y="474"/>
                  </a:lnTo>
                  <a:lnTo>
                    <a:pt x="429" y="503"/>
                  </a:lnTo>
                  <a:lnTo>
                    <a:pt x="427" y="532"/>
                  </a:lnTo>
                  <a:lnTo>
                    <a:pt x="424" y="561"/>
                  </a:lnTo>
                  <a:lnTo>
                    <a:pt x="422" y="590"/>
                  </a:lnTo>
                  <a:lnTo>
                    <a:pt x="420" y="618"/>
                  </a:lnTo>
                  <a:lnTo>
                    <a:pt x="418" y="645"/>
                  </a:lnTo>
                  <a:lnTo>
                    <a:pt x="417" y="671"/>
                  </a:lnTo>
                  <a:lnTo>
                    <a:pt x="417" y="695"/>
                  </a:lnTo>
                  <a:lnTo>
                    <a:pt x="418" y="715"/>
                  </a:lnTo>
                  <a:lnTo>
                    <a:pt x="420" y="733"/>
                  </a:lnTo>
                  <a:lnTo>
                    <a:pt x="423" y="748"/>
                  </a:lnTo>
                  <a:lnTo>
                    <a:pt x="425" y="752"/>
                  </a:lnTo>
                  <a:lnTo>
                    <a:pt x="427" y="756"/>
                  </a:lnTo>
                  <a:lnTo>
                    <a:pt x="428" y="760"/>
                  </a:lnTo>
                  <a:lnTo>
                    <a:pt x="430" y="763"/>
                  </a:lnTo>
                  <a:lnTo>
                    <a:pt x="432" y="766"/>
                  </a:lnTo>
                  <a:lnTo>
                    <a:pt x="434" y="769"/>
                  </a:lnTo>
                  <a:lnTo>
                    <a:pt x="436" y="771"/>
                  </a:lnTo>
                  <a:lnTo>
                    <a:pt x="438" y="772"/>
                  </a:lnTo>
                  <a:lnTo>
                    <a:pt x="439" y="773"/>
                  </a:lnTo>
                  <a:lnTo>
                    <a:pt x="440" y="774"/>
                  </a:lnTo>
                  <a:lnTo>
                    <a:pt x="441" y="773"/>
                  </a:lnTo>
                  <a:lnTo>
                    <a:pt x="442" y="772"/>
                  </a:lnTo>
                  <a:lnTo>
                    <a:pt x="442" y="769"/>
                  </a:lnTo>
                  <a:lnTo>
                    <a:pt x="442" y="766"/>
                  </a:lnTo>
                  <a:lnTo>
                    <a:pt x="441" y="762"/>
                  </a:lnTo>
                  <a:lnTo>
                    <a:pt x="440" y="756"/>
                  </a:lnTo>
                  <a:lnTo>
                    <a:pt x="436" y="738"/>
                  </a:lnTo>
                  <a:lnTo>
                    <a:pt x="433" y="718"/>
                  </a:lnTo>
                  <a:lnTo>
                    <a:pt x="432" y="696"/>
                  </a:lnTo>
                  <a:lnTo>
                    <a:pt x="432" y="672"/>
                  </a:lnTo>
                  <a:lnTo>
                    <a:pt x="433" y="645"/>
                  </a:lnTo>
                  <a:lnTo>
                    <a:pt x="435" y="618"/>
                  </a:lnTo>
                  <a:lnTo>
                    <a:pt x="437" y="590"/>
                  </a:lnTo>
                  <a:lnTo>
                    <a:pt x="440" y="562"/>
                  </a:lnTo>
                  <a:lnTo>
                    <a:pt x="442" y="533"/>
                  </a:lnTo>
                  <a:lnTo>
                    <a:pt x="445" y="504"/>
                  </a:lnTo>
                  <a:lnTo>
                    <a:pt x="447" y="475"/>
                  </a:lnTo>
                  <a:lnTo>
                    <a:pt x="449" y="448"/>
                  </a:lnTo>
                  <a:lnTo>
                    <a:pt x="450" y="422"/>
                  </a:lnTo>
                  <a:lnTo>
                    <a:pt x="450" y="397"/>
                  </a:lnTo>
                  <a:lnTo>
                    <a:pt x="450" y="373"/>
                  </a:lnTo>
                  <a:lnTo>
                    <a:pt x="448" y="352"/>
                  </a:lnTo>
                  <a:lnTo>
                    <a:pt x="444" y="328"/>
                  </a:lnTo>
                  <a:lnTo>
                    <a:pt x="437" y="304"/>
                  </a:lnTo>
                  <a:lnTo>
                    <a:pt x="429" y="277"/>
                  </a:lnTo>
                  <a:lnTo>
                    <a:pt x="418" y="250"/>
                  </a:lnTo>
                  <a:lnTo>
                    <a:pt x="407" y="222"/>
                  </a:lnTo>
                  <a:lnTo>
                    <a:pt x="393" y="194"/>
                  </a:lnTo>
                  <a:lnTo>
                    <a:pt x="377" y="167"/>
                  </a:lnTo>
                  <a:lnTo>
                    <a:pt x="360" y="141"/>
                  </a:lnTo>
                  <a:lnTo>
                    <a:pt x="342" y="115"/>
                  </a:lnTo>
                  <a:lnTo>
                    <a:pt x="323" y="91"/>
                  </a:lnTo>
                  <a:lnTo>
                    <a:pt x="302" y="69"/>
                  </a:lnTo>
                  <a:lnTo>
                    <a:pt x="281" y="50"/>
                  </a:lnTo>
                  <a:lnTo>
                    <a:pt x="259" y="33"/>
                  </a:lnTo>
                  <a:lnTo>
                    <a:pt x="235" y="18"/>
                  </a:lnTo>
                  <a:lnTo>
                    <a:pt x="211" y="7"/>
                  </a:lnTo>
                  <a:lnTo>
                    <a:pt x="187" y="0"/>
                  </a:lnTo>
                  <a:lnTo>
                    <a:pt x="183" y="0"/>
                  </a:lnTo>
                  <a:lnTo>
                    <a:pt x="179" y="0"/>
                  </a:lnTo>
                  <a:lnTo>
                    <a:pt x="176" y="1"/>
                  </a:lnTo>
                  <a:lnTo>
                    <a:pt x="174" y="2"/>
                  </a:lnTo>
                  <a:lnTo>
                    <a:pt x="172" y="5"/>
                  </a:lnTo>
                  <a:lnTo>
                    <a:pt x="170" y="7"/>
                  </a:lnTo>
                  <a:lnTo>
                    <a:pt x="169" y="11"/>
                  </a:lnTo>
                  <a:lnTo>
                    <a:pt x="168" y="14"/>
                  </a:lnTo>
                  <a:lnTo>
                    <a:pt x="168" y="18"/>
                  </a:lnTo>
                  <a:lnTo>
                    <a:pt x="167" y="22"/>
                  </a:lnTo>
                  <a:lnTo>
                    <a:pt x="167" y="26"/>
                  </a:lnTo>
                  <a:lnTo>
                    <a:pt x="167" y="30"/>
                  </a:lnTo>
                  <a:lnTo>
                    <a:pt x="167" y="35"/>
                  </a:lnTo>
                  <a:lnTo>
                    <a:pt x="168" y="39"/>
                  </a:lnTo>
                  <a:lnTo>
                    <a:pt x="168" y="43"/>
                  </a:lnTo>
                  <a:lnTo>
                    <a:pt x="168" y="46"/>
                  </a:lnTo>
                  <a:lnTo>
                    <a:pt x="165" y="65"/>
                  </a:lnTo>
                  <a:lnTo>
                    <a:pt x="161" y="84"/>
                  </a:lnTo>
                  <a:lnTo>
                    <a:pt x="156" y="101"/>
                  </a:lnTo>
                  <a:lnTo>
                    <a:pt x="149" y="117"/>
                  </a:lnTo>
                  <a:lnTo>
                    <a:pt x="141" y="132"/>
                  </a:lnTo>
                  <a:lnTo>
                    <a:pt x="131" y="146"/>
                  </a:lnTo>
                  <a:lnTo>
                    <a:pt x="121" y="158"/>
                  </a:lnTo>
                  <a:lnTo>
                    <a:pt x="112" y="169"/>
                  </a:lnTo>
                  <a:lnTo>
                    <a:pt x="101" y="179"/>
                  </a:lnTo>
                  <a:lnTo>
                    <a:pt x="89" y="188"/>
                  </a:lnTo>
                  <a:lnTo>
                    <a:pt x="78" y="195"/>
                  </a:lnTo>
                  <a:lnTo>
                    <a:pt x="66" y="202"/>
                  </a:lnTo>
                  <a:lnTo>
                    <a:pt x="55" y="207"/>
                  </a:lnTo>
                  <a:lnTo>
                    <a:pt x="44" y="211"/>
                  </a:lnTo>
                  <a:lnTo>
                    <a:pt x="35" y="214"/>
                  </a:lnTo>
                  <a:lnTo>
                    <a:pt x="25" y="217"/>
                  </a:lnTo>
                  <a:lnTo>
                    <a:pt x="22" y="217"/>
                  </a:lnTo>
                  <a:lnTo>
                    <a:pt x="18" y="217"/>
                  </a:lnTo>
                  <a:lnTo>
                    <a:pt x="16" y="218"/>
                  </a:lnTo>
                  <a:lnTo>
                    <a:pt x="13" y="218"/>
                  </a:lnTo>
                  <a:lnTo>
                    <a:pt x="11" y="219"/>
                  </a:lnTo>
                  <a:lnTo>
                    <a:pt x="9" y="219"/>
                  </a:lnTo>
                  <a:lnTo>
                    <a:pt x="7" y="219"/>
                  </a:lnTo>
                  <a:lnTo>
                    <a:pt x="6" y="220"/>
                  </a:lnTo>
                  <a:lnTo>
                    <a:pt x="4" y="220"/>
                  </a:lnTo>
                  <a:lnTo>
                    <a:pt x="3" y="220"/>
                  </a:lnTo>
                  <a:lnTo>
                    <a:pt x="2" y="221"/>
                  </a:lnTo>
                  <a:lnTo>
                    <a:pt x="2" y="222"/>
                  </a:lnTo>
                  <a:lnTo>
                    <a:pt x="1" y="222"/>
                  </a:lnTo>
                  <a:lnTo>
                    <a:pt x="1" y="223"/>
                  </a:lnTo>
                  <a:lnTo>
                    <a:pt x="1" y="224"/>
                  </a:lnTo>
                  <a:lnTo>
                    <a:pt x="1" y="2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5" name="Freeform 100"/>
            <p:cNvSpPr>
              <a:spLocks/>
            </p:cNvSpPr>
            <p:nvPr/>
          </p:nvSpPr>
          <p:spPr bwMode="auto">
            <a:xfrm>
              <a:off x="4453" y="2102"/>
              <a:ext cx="15" cy="391"/>
            </a:xfrm>
            <a:custGeom>
              <a:avLst/>
              <a:gdLst>
                <a:gd name="T0" fmla="*/ 1 w 15"/>
                <a:gd name="T1" fmla="*/ 27 h 391"/>
                <a:gd name="T2" fmla="*/ 3 w 15"/>
                <a:gd name="T3" fmla="*/ 57 h 391"/>
                <a:gd name="T4" fmla="*/ 4 w 15"/>
                <a:gd name="T5" fmla="*/ 95 h 391"/>
                <a:gd name="T6" fmla="*/ 4 w 15"/>
                <a:gd name="T7" fmla="*/ 136 h 391"/>
                <a:gd name="T8" fmla="*/ 4 w 15"/>
                <a:gd name="T9" fmla="*/ 177 h 391"/>
                <a:gd name="T10" fmla="*/ 4 w 15"/>
                <a:gd name="T11" fmla="*/ 217 h 391"/>
                <a:gd name="T12" fmla="*/ 3 w 15"/>
                <a:gd name="T13" fmla="*/ 251 h 391"/>
                <a:gd name="T14" fmla="*/ 3 w 15"/>
                <a:gd name="T15" fmla="*/ 276 h 391"/>
                <a:gd name="T16" fmla="*/ 2 w 15"/>
                <a:gd name="T17" fmla="*/ 291 h 391"/>
                <a:gd name="T18" fmla="*/ 2 w 15"/>
                <a:gd name="T19" fmla="*/ 303 h 391"/>
                <a:gd name="T20" fmla="*/ 2 w 15"/>
                <a:gd name="T21" fmla="*/ 317 h 391"/>
                <a:gd name="T22" fmla="*/ 2 w 15"/>
                <a:gd name="T23" fmla="*/ 330 h 391"/>
                <a:gd name="T24" fmla="*/ 3 w 15"/>
                <a:gd name="T25" fmla="*/ 344 h 391"/>
                <a:gd name="T26" fmla="*/ 4 w 15"/>
                <a:gd name="T27" fmla="*/ 357 h 391"/>
                <a:gd name="T28" fmla="*/ 6 w 15"/>
                <a:gd name="T29" fmla="*/ 368 h 391"/>
                <a:gd name="T30" fmla="*/ 8 w 15"/>
                <a:gd name="T31" fmla="*/ 379 h 391"/>
                <a:gd name="T32" fmla="*/ 9 w 15"/>
                <a:gd name="T33" fmla="*/ 386 h 391"/>
                <a:gd name="T34" fmla="*/ 11 w 15"/>
                <a:gd name="T35" fmla="*/ 389 h 391"/>
                <a:gd name="T36" fmla="*/ 12 w 15"/>
                <a:gd name="T37" fmla="*/ 390 h 391"/>
                <a:gd name="T38" fmla="*/ 13 w 15"/>
                <a:gd name="T39" fmla="*/ 389 h 391"/>
                <a:gd name="T40" fmla="*/ 14 w 15"/>
                <a:gd name="T41" fmla="*/ 386 h 391"/>
                <a:gd name="T42" fmla="*/ 14 w 15"/>
                <a:gd name="T43" fmla="*/ 382 h 391"/>
                <a:gd name="T44" fmla="*/ 13 w 15"/>
                <a:gd name="T45" fmla="*/ 377 h 391"/>
                <a:gd name="T46" fmla="*/ 13 w 15"/>
                <a:gd name="T47" fmla="*/ 370 h 391"/>
                <a:gd name="T48" fmla="*/ 11 w 15"/>
                <a:gd name="T49" fmla="*/ 360 h 391"/>
                <a:gd name="T50" fmla="*/ 9 w 15"/>
                <a:gd name="T51" fmla="*/ 351 h 391"/>
                <a:gd name="T52" fmla="*/ 8 w 15"/>
                <a:gd name="T53" fmla="*/ 341 h 391"/>
                <a:gd name="T54" fmla="*/ 7 w 15"/>
                <a:gd name="T55" fmla="*/ 332 h 391"/>
                <a:gd name="T56" fmla="*/ 7 w 15"/>
                <a:gd name="T57" fmla="*/ 321 h 391"/>
                <a:gd name="T58" fmla="*/ 6 w 15"/>
                <a:gd name="T59" fmla="*/ 311 h 391"/>
                <a:gd name="T60" fmla="*/ 6 w 15"/>
                <a:gd name="T61" fmla="*/ 287 h 391"/>
                <a:gd name="T62" fmla="*/ 8 w 15"/>
                <a:gd name="T63" fmla="*/ 270 h 391"/>
                <a:gd name="T64" fmla="*/ 8 w 15"/>
                <a:gd name="T65" fmla="*/ 240 h 391"/>
                <a:gd name="T66" fmla="*/ 10 w 15"/>
                <a:gd name="T67" fmla="*/ 202 h 391"/>
                <a:gd name="T68" fmla="*/ 11 w 15"/>
                <a:gd name="T69" fmla="*/ 159 h 391"/>
                <a:gd name="T70" fmla="*/ 11 w 15"/>
                <a:gd name="T71" fmla="*/ 114 h 391"/>
                <a:gd name="T72" fmla="*/ 11 w 15"/>
                <a:gd name="T73" fmla="*/ 74 h 391"/>
                <a:gd name="T74" fmla="*/ 9 w 15"/>
                <a:gd name="T75" fmla="*/ 40 h 391"/>
                <a:gd name="T76" fmla="*/ 6 w 15"/>
                <a:gd name="T77" fmla="*/ 18 h 391"/>
                <a:gd name="T78" fmla="*/ 6 w 15"/>
                <a:gd name="T79" fmla="*/ 12 h 391"/>
                <a:gd name="T80" fmla="*/ 4 w 15"/>
                <a:gd name="T81" fmla="*/ 7 h 391"/>
                <a:gd name="T82" fmla="*/ 3 w 15"/>
                <a:gd name="T83" fmla="*/ 3 h 391"/>
                <a:gd name="T84" fmla="*/ 1 w 15"/>
                <a:gd name="T85" fmla="*/ 0 h 391"/>
                <a:gd name="T86" fmla="*/ 0 w 15"/>
                <a:gd name="T87" fmla="*/ 1 h 391"/>
                <a:gd name="T88" fmla="*/ 0 w 15"/>
                <a:gd name="T89" fmla="*/ 4 h 391"/>
                <a:gd name="T90" fmla="*/ 0 w 15"/>
                <a:gd name="T91" fmla="*/ 11 h 39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5"/>
                <a:gd name="T139" fmla="*/ 0 h 391"/>
                <a:gd name="T140" fmla="*/ 15 w 15"/>
                <a:gd name="T141" fmla="*/ 391 h 39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5" h="391">
                  <a:moveTo>
                    <a:pt x="1" y="15"/>
                  </a:moveTo>
                  <a:lnTo>
                    <a:pt x="1" y="27"/>
                  </a:lnTo>
                  <a:lnTo>
                    <a:pt x="3" y="40"/>
                  </a:lnTo>
                  <a:lnTo>
                    <a:pt x="3" y="57"/>
                  </a:lnTo>
                  <a:lnTo>
                    <a:pt x="4" y="75"/>
                  </a:lnTo>
                  <a:lnTo>
                    <a:pt x="4" y="95"/>
                  </a:lnTo>
                  <a:lnTo>
                    <a:pt x="4" y="115"/>
                  </a:lnTo>
                  <a:lnTo>
                    <a:pt x="4" y="136"/>
                  </a:lnTo>
                  <a:lnTo>
                    <a:pt x="4" y="157"/>
                  </a:lnTo>
                  <a:lnTo>
                    <a:pt x="4" y="177"/>
                  </a:lnTo>
                  <a:lnTo>
                    <a:pt x="4" y="198"/>
                  </a:lnTo>
                  <a:lnTo>
                    <a:pt x="4" y="217"/>
                  </a:lnTo>
                  <a:lnTo>
                    <a:pt x="4" y="235"/>
                  </a:lnTo>
                  <a:lnTo>
                    <a:pt x="3" y="251"/>
                  </a:lnTo>
                  <a:lnTo>
                    <a:pt x="3" y="265"/>
                  </a:lnTo>
                  <a:lnTo>
                    <a:pt x="3" y="276"/>
                  </a:lnTo>
                  <a:lnTo>
                    <a:pt x="3" y="285"/>
                  </a:lnTo>
                  <a:lnTo>
                    <a:pt x="2" y="291"/>
                  </a:lnTo>
                  <a:lnTo>
                    <a:pt x="2" y="296"/>
                  </a:lnTo>
                  <a:lnTo>
                    <a:pt x="2" y="303"/>
                  </a:lnTo>
                  <a:lnTo>
                    <a:pt x="2" y="310"/>
                  </a:lnTo>
                  <a:lnTo>
                    <a:pt x="2" y="317"/>
                  </a:lnTo>
                  <a:lnTo>
                    <a:pt x="2" y="323"/>
                  </a:lnTo>
                  <a:lnTo>
                    <a:pt x="2" y="330"/>
                  </a:lnTo>
                  <a:lnTo>
                    <a:pt x="3" y="337"/>
                  </a:lnTo>
                  <a:lnTo>
                    <a:pt x="3" y="344"/>
                  </a:lnTo>
                  <a:lnTo>
                    <a:pt x="4" y="350"/>
                  </a:lnTo>
                  <a:lnTo>
                    <a:pt x="4" y="357"/>
                  </a:lnTo>
                  <a:lnTo>
                    <a:pt x="5" y="362"/>
                  </a:lnTo>
                  <a:lnTo>
                    <a:pt x="6" y="368"/>
                  </a:lnTo>
                  <a:lnTo>
                    <a:pt x="6" y="374"/>
                  </a:lnTo>
                  <a:lnTo>
                    <a:pt x="8" y="379"/>
                  </a:lnTo>
                  <a:lnTo>
                    <a:pt x="8" y="384"/>
                  </a:lnTo>
                  <a:lnTo>
                    <a:pt x="9" y="386"/>
                  </a:lnTo>
                  <a:lnTo>
                    <a:pt x="10" y="388"/>
                  </a:lnTo>
                  <a:lnTo>
                    <a:pt x="11" y="389"/>
                  </a:lnTo>
                  <a:lnTo>
                    <a:pt x="11" y="390"/>
                  </a:lnTo>
                  <a:lnTo>
                    <a:pt x="12" y="390"/>
                  </a:lnTo>
                  <a:lnTo>
                    <a:pt x="13" y="390"/>
                  </a:lnTo>
                  <a:lnTo>
                    <a:pt x="13" y="389"/>
                  </a:lnTo>
                  <a:lnTo>
                    <a:pt x="13" y="388"/>
                  </a:lnTo>
                  <a:lnTo>
                    <a:pt x="14" y="386"/>
                  </a:lnTo>
                  <a:lnTo>
                    <a:pt x="14" y="384"/>
                  </a:lnTo>
                  <a:lnTo>
                    <a:pt x="14" y="382"/>
                  </a:lnTo>
                  <a:lnTo>
                    <a:pt x="14" y="379"/>
                  </a:lnTo>
                  <a:lnTo>
                    <a:pt x="13" y="377"/>
                  </a:lnTo>
                  <a:lnTo>
                    <a:pt x="13" y="373"/>
                  </a:lnTo>
                  <a:lnTo>
                    <a:pt x="13" y="370"/>
                  </a:lnTo>
                  <a:lnTo>
                    <a:pt x="11" y="365"/>
                  </a:lnTo>
                  <a:lnTo>
                    <a:pt x="11" y="360"/>
                  </a:lnTo>
                  <a:lnTo>
                    <a:pt x="10" y="356"/>
                  </a:lnTo>
                  <a:lnTo>
                    <a:pt x="9" y="351"/>
                  </a:lnTo>
                  <a:lnTo>
                    <a:pt x="8" y="346"/>
                  </a:lnTo>
                  <a:lnTo>
                    <a:pt x="8" y="341"/>
                  </a:lnTo>
                  <a:lnTo>
                    <a:pt x="8" y="337"/>
                  </a:lnTo>
                  <a:lnTo>
                    <a:pt x="7" y="332"/>
                  </a:lnTo>
                  <a:lnTo>
                    <a:pt x="7" y="327"/>
                  </a:lnTo>
                  <a:lnTo>
                    <a:pt x="7" y="321"/>
                  </a:lnTo>
                  <a:lnTo>
                    <a:pt x="7" y="316"/>
                  </a:lnTo>
                  <a:lnTo>
                    <a:pt x="6" y="311"/>
                  </a:lnTo>
                  <a:lnTo>
                    <a:pt x="6" y="305"/>
                  </a:lnTo>
                  <a:lnTo>
                    <a:pt x="6" y="287"/>
                  </a:lnTo>
                  <a:lnTo>
                    <a:pt x="7" y="281"/>
                  </a:lnTo>
                  <a:lnTo>
                    <a:pt x="8" y="270"/>
                  </a:lnTo>
                  <a:lnTo>
                    <a:pt x="8" y="256"/>
                  </a:lnTo>
                  <a:lnTo>
                    <a:pt x="8" y="240"/>
                  </a:lnTo>
                  <a:lnTo>
                    <a:pt x="9" y="222"/>
                  </a:lnTo>
                  <a:lnTo>
                    <a:pt x="10" y="202"/>
                  </a:lnTo>
                  <a:lnTo>
                    <a:pt x="11" y="180"/>
                  </a:lnTo>
                  <a:lnTo>
                    <a:pt x="11" y="159"/>
                  </a:lnTo>
                  <a:lnTo>
                    <a:pt x="11" y="136"/>
                  </a:lnTo>
                  <a:lnTo>
                    <a:pt x="11" y="114"/>
                  </a:lnTo>
                  <a:lnTo>
                    <a:pt x="11" y="94"/>
                  </a:lnTo>
                  <a:lnTo>
                    <a:pt x="11" y="74"/>
                  </a:lnTo>
                  <a:lnTo>
                    <a:pt x="11" y="56"/>
                  </a:lnTo>
                  <a:lnTo>
                    <a:pt x="9" y="40"/>
                  </a:lnTo>
                  <a:lnTo>
                    <a:pt x="8" y="28"/>
                  </a:lnTo>
                  <a:lnTo>
                    <a:pt x="6" y="18"/>
                  </a:lnTo>
                  <a:lnTo>
                    <a:pt x="6" y="15"/>
                  </a:lnTo>
                  <a:lnTo>
                    <a:pt x="6" y="12"/>
                  </a:lnTo>
                  <a:lnTo>
                    <a:pt x="5" y="9"/>
                  </a:lnTo>
                  <a:lnTo>
                    <a:pt x="4" y="7"/>
                  </a:lnTo>
                  <a:lnTo>
                    <a:pt x="4" y="5"/>
                  </a:lnTo>
                  <a:lnTo>
                    <a:pt x="3" y="3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11"/>
                  </a:lnTo>
                  <a:lnTo>
                    <a:pt x="1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6" name="Freeform 101"/>
            <p:cNvSpPr>
              <a:spLocks/>
            </p:cNvSpPr>
            <p:nvPr/>
          </p:nvSpPr>
          <p:spPr bwMode="auto">
            <a:xfrm>
              <a:off x="4431" y="2073"/>
              <a:ext cx="14" cy="392"/>
            </a:xfrm>
            <a:custGeom>
              <a:avLst/>
              <a:gdLst>
                <a:gd name="T0" fmla="*/ 2 w 14"/>
                <a:gd name="T1" fmla="*/ 28 h 392"/>
                <a:gd name="T2" fmla="*/ 3 w 14"/>
                <a:gd name="T3" fmla="*/ 58 h 392"/>
                <a:gd name="T4" fmla="*/ 3 w 14"/>
                <a:gd name="T5" fmla="*/ 95 h 392"/>
                <a:gd name="T6" fmla="*/ 4 w 14"/>
                <a:gd name="T7" fmla="*/ 136 h 392"/>
                <a:gd name="T8" fmla="*/ 3 w 14"/>
                <a:gd name="T9" fmla="*/ 178 h 392"/>
                <a:gd name="T10" fmla="*/ 3 w 14"/>
                <a:gd name="T11" fmla="*/ 218 h 392"/>
                <a:gd name="T12" fmla="*/ 2 w 14"/>
                <a:gd name="T13" fmla="*/ 251 h 392"/>
                <a:gd name="T14" fmla="*/ 1 w 14"/>
                <a:gd name="T15" fmla="*/ 276 h 392"/>
                <a:gd name="T16" fmla="*/ 1 w 14"/>
                <a:gd name="T17" fmla="*/ 290 h 392"/>
                <a:gd name="T18" fmla="*/ 1 w 14"/>
                <a:gd name="T19" fmla="*/ 303 h 392"/>
                <a:gd name="T20" fmla="*/ 2 w 14"/>
                <a:gd name="T21" fmla="*/ 324 h 392"/>
                <a:gd name="T22" fmla="*/ 3 w 14"/>
                <a:gd name="T23" fmla="*/ 337 h 392"/>
                <a:gd name="T24" fmla="*/ 3 w 14"/>
                <a:gd name="T25" fmla="*/ 350 h 392"/>
                <a:gd name="T26" fmla="*/ 5 w 14"/>
                <a:gd name="T27" fmla="*/ 361 h 392"/>
                <a:gd name="T28" fmla="*/ 6 w 14"/>
                <a:gd name="T29" fmla="*/ 373 h 392"/>
                <a:gd name="T30" fmla="*/ 8 w 14"/>
                <a:gd name="T31" fmla="*/ 383 h 392"/>
                <a:gd name="T32" fmla="*/ 10 w 14"/>
                <a:gd name="T33" fmla="*/ 387 h 392"/>
                <a:gd name="T34" fmla="*/ 11 w 14"/>
                <a:gd name="T35" fmla="*/ 390 h 392"/>
                <a:gd name="T36" fmla="*/ 12 w 14"/>
                <a:gd name="T37" fmla="*/ 390 h 392"/>
                <a:gd name="T38" fmla="*/ 12 w 14"/>
                <a:gd name="T39" fmla="*/ 388 h 392"/>
                <a:gd name="T40" fmla="*/ 13 w 14"/>
                <a:gd name="T41" fmla="*/ 385 h 392"/>
                <a:gd name="T42" fmla="*/ 13 w 14"/>
                <a:gd name="T43" fmla="*/ 380 h 392"/>
                <a:gd name="T44" fmla="*/ 12 w 14"/>
                <a:gd name="T45" fmla="*/ 375 h 392"/>
                <a:gd name="T46" fmla="*/ 11 w 14"/>
                <a:gd name="T47" fmla="*/ 366 h 392"/>
                <a:gd name="T48" fmla="*/ 10 w 14"/>
                <a:gd name="T49" fmla="*/ 356 h 392"/>
                <a:gd name="T50" fmla="*/ 8 w 14"/>
                <a:gd name="T51" fmla="*/ 346 h 392"/>
                <a:gd name="T52" fmla="*/ 8 w 14"/>
                <a:gd name="T53" fmla="*/ 336 h 392"/>
                <a:gd name="T54" fmla="*/ 7 w 14"/>
                <a:gd name="T55" fmla="*/ 326 h 392"/>
                <a:gd name="T56" fmla="*/ 7 w 14"/>
                <a:gd name="T57" fmla="*/ 315 h 392"/>
                <a:gd name="T58" fmla="*/ 6 w 14"/>
                <a:gd name="T59" fmla="*/ 304 h 392"/>
                <a:gd name="T60" fmla="*/ 7 w 14"/>
                <a:gd name="T61" fmla="*/ 280 h 392"/>
                <a:gd name="T62" fmla="*/ 7 w 14"/>
                <a:gd name="T63" fmla="*/ 256 h 392"/>
                <a:gd name="T64" fmla="*/ 8 w 14"/>
                <a:gd name="T65" fmla="*/ 222 h 392"/>
                <a:gd name="T66" fmla="*/ 9 w 14"/>
                <a:gd name="T67" fmla="*/ 180 h 392"/>
                <a:gd name="T68" fmla="*/ 10 w 14"/>
                <a:gd name="T69" fmla="*/ 136 h 392"/>
                <a:gd name="T70" fmla="*/ 10 w 14"/>
                <a:gd name="T71" fmla="*/ 93 h 392"/>
                <a:gd name="T72" fmla="*/ 10 w 14"/>
                <a:gd name="T73" fmla="*/ 55 h 392"/>
                <a:gd name="T74" fmla="*/ 8 w 14"/>
                <a:gd name="T75" fmla="*/ 27 h 392"/>
                <a:gd name="T76" fmla="*/ 6 w 14"/>
                <a:gd name="T77" fmla="*/ 15 h 392"/>
                <a:gd name="T78" fmla="*/ 5 w 14"/>
                <a:gd name="T79" fmla="*/ 9 h 392"/>
                <a:gd name="T80" fmla="*/ 3 w 14"/>
                <a:gd name="T81" fmla="*/ 5 h 392"/>
                <a:gd name="T82" fmla="*/ 2 w 14"/>
                <a:gd name="T83" fmla="*/ 2 h 392"/>
                <a:gd name="T84" fmla="*/ 1 w 14"/>
                <a:gd name="T85" fmla="*/ 0 h 392"/>
                <a:gd name="T86" fmla="*/ 0 w 14"/>
                <a:gd name="T87" fmla="*/ 3 h 392"/>
                <a:gd name="T88" fmla="*/ 0 w 14"/>
                <a:gd name="T89" fmla="*/ 8 h 392"/>
                <a:gd name="T90" fmla="*/ 1 w 14"/>
                <a:gd name="T91" fmla="*/ 17 h 39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4"/>
                <a:gd name="T139" fmla="*/ 0 h 392"/>
                <a:gd name="T140" fmla="*/ 14 w 14"/>
                <a:gd name="T141" fmla="*/ 392 h 39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4" h="392">
                  <a:moveTo>
                    <a:pt x="1" y="17"/>
                  </a:moveTo>
                  <a:lnTo>
                    <a:pt x="2" y="28"/>
                  </a:lnTo>
                  <a:lnTo>
                    <a:pt x="3" y="41"/>
                  </a:lnTo>
                  <a:lnTo>
                    <a:pt x="3" y="58"/>
                  </a:lnTo>
                  <a:lnTo>
                    <a:pt x="3" y="76"/>
                  </a:lnTo>
                  <a:lnTo>
                    <a:pt x="3" y="95"/>
                  </a:lnTo>
                  <a:lnTo>
                    <a:pt x="4" y="115"/>
                  </a:lnTo>
                  <a:lnTo>
                    <a:pt x="4" y="136"/>
                  </a:lnTo>
                  <a:lnTo>
                    <a:pt x="3" y="157"/>
                  </a:lnTo>
                  <a:lnTo>
                    <a:pt x="3" y="178"/>
                  </a:lnTo>
                  <a:lnTo>
                    <a:pt x="3" y="198"/>
                  </a:lnTo>
                  <a:lnTo>
                    <a:pt x="3" y="218"/>
                  </a:lnTo>
                  <a:lnTo>
                    <a:pt x="3" y="235"/>
                  </a:lnTo>
                  <a:lnTo>
                    <a:pt x="2" y="251"/>
                  </a:lnTo>
                  <a:lnTo>
                    <a:pt x="1" y="265"/>
                  </a:lnTo>
                  <a:lnTo>
                    <a:pt x="1" y="276"/>
                  </a:lnTo>
                  <a:lnTo>
                    <a:pt x="1" y="283"/>
                  </a:lnTo>
                  <a:lnTo>
                    <a:pt x="1" y="290"/>
                  </a:lnTo>
                  <a:lnTo>
                    <a:pt x="1" y="296"/>
                  </a:lnTo>
                  <a:lnTo>
                    <a:pt x="1" y="303"/>
                  </a:lnTo>
                  <a:lnTo>
                    <a:pt x="1" y="317"/>
                  </a:lnTo>
                  <a:lnTo>
                    <a:pt x="2" y="324"/>
                  </a:lnTo>
                  <a:lnTo>
                    <a:pt x="2" y="330"/>
                  </a:lnTo>
                  <a:lnTo>
                    <a:pt x="3" y="337"/>
                  </a:lnTo>
                  <a:lnTo>
                    <a:pt x="3" y="344"/>
                  </a:lnTo>
                  <a:lnTo>
                    <a:pt x="3" y="350"/>
                  </a:lnTo>
                  <a:lnTo>
                    <a:pt x="4" y="356"/>
                  </a:lnTo>
                  <a:lnTo>
                    <a:pt x="5" y="361"/>
                  </a:lnTo>
                  <a:lnTo>
                    <a:pt x="5" y="367"/>
                  </a:lnTo>
                  <a:lnTo>
                    <a:pt x="6" y="373"/>
                  </a:lnTo>
                  <a:lnTo>
                    <a:pt x="8" y="378"/>
                  </a:lnTo>
                  <a:lnTo>
                    <a:pt x="8" y="383"/>
                  </a:lnTo>
                  <a:lnTo>
                    <a:pt x="9" y="385"/>
                  </a:lnTo>
                  <a:lnTo>
                    <a:pt x="10" y="387"/>
                  </a:lnTo>
                  <a:lnTo>
                    <a:pt x="10" y="389"/>
                  </a:lnTo>
                  <a:lnTo>
                    <a:pt x="11" y="390"/>
                  </a:lnTo>
                  <a:lnTo>
                    <a:pt x="12" y="391"/>
                  </a:lnTo>
                  <a:lnTo>
                    <a:pt x="12" y="390"/>
                  </a:lnTo>
                  <a:lnTo>
                    <a:pt x="12" y="389"/>
                  </a:lnTo>
                  <a:lnTo>
                    <a:pt x="12" y="388"/>
                  </a:lnTo>
                  <a:lnTo>
                    <a:pt x="13" y="387"/>
                  </a:lnTo>
                  <a:lnTo>
                    <a:pt x="13" y="385"/>
                  </a:lnTo>
                  <a:lnTo>
                    <a:pt x="13" y="383"/>
                  </a:lnTo>
                  <a:lnTo>
                    <a:pt x="13" y="380"/>
                  </a:lnTo>
                  <a:lnTo>
                    <a:pt x="12" y="378"/>
                  </a:lnTo>
                  <a:lnTo>
                    <a:pt x="12" y="375"/>
                  </a:lnTo>
                  <a:lnTo>
                    <a:pt x="12" y="372"/>
                  </a:lnTo>
                  <a:lnTo>
                    <a:pt x="11" y="366"/>
                  </a:lnTo>
                  <a:lnTo>
                    <a:pt x="10" y="361"/>
                  </a:lnTo>
                  <a:lnTo>
                    <a:pt x="10" y="356"/>
                  </a:lnTo>
                  <a:lnTo>
                    <a:pt x="9" y="351"/>
                  </a:lnTo>
                  <a:lnTo>
                    <a:pt x="8" y="346"/>
                  </a:lnTo>
                  <a:lnTo>
                    <a:pt x="8" y="341"/>
                  </a:lnTo>
                  <a:lnTo>
                    <a:pt x="8" y="336"/>
                  </a:lnTo>
                  <a:lnTo>
                    <a:pt x="8" y="331"/>
                  </a:lnTo>
                  <a:lnTo>
                    <a:pt x="7" y="326"/>
                  </a:lnTo>
                  <a:lnTo>
                    <a:pt x="7" y="321"/>
                  </a:lnTo>
                  <a:lnTo>
                    <a:pt x="7" y="315"/>
                  </a:lnTo>
                  <a:lnTo>
                    <a:pt x="7" y="310"/>
                  </a:lnTo>
                  <a:lnTo>
                    <a:pt x="6" y="304"/>
                  </a:lnTo>
                  <a:lnTo>
                    <a:pt x="6" y="286"/>
                  </a:lnTo>
                  <a:lnTo>
                    <a:pt x="7" y="280"/>
                  </a:lnTo>
                  <a:lnTo>
                    <a:pt x="7" y="270"/>
                  </a:lnTo>
                  <a:lnTo>
                    <a:pt x="7" y="256"/>
                  </a:lnTo>
                  <a:lnTo>
                    <a:pt x="8" y="240"/>
                  </a:lnTo>
                  <a:lnTo>
                    <a:pt x="8" y="222"/>
                  </a:lnTo>
                  <a:lnTo>
                    <a:pt x="8" y="202"/>
                  </a:lnTo>
                  <a:lnTo>
                    <a:pt x="9" y="180"/>
                  </a:lnTo>
                  <a:lnTo>
                    <a:pt x="10" y="159"/>
                  </a:lnTo>
                  <a:lnTo>
                    <a:pt x="10" y="136"/>
                  </a:lnTo>
                  <a:lnTo>
                    <a:pt x="10" y="114"/>
                  </a:lnTo>
                  <a:lnTo>
                    <a:pt x="10" y="93"/>
                  </a:lnTo>
                  <a:lnTo>
                    <a:pt x="10" y="73"/>
                  </a:lnTo>
                  <a:lnTo>
                    <a:pt x="10" y="55"/>
                  </a:lnTo>
                  <a:lnTo>
                    <a:pt x="9" y="39"/>
                  </a:lnTo>
                  <a:lnTo>
                    <a:pt x="8" y="27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5" y="12"/>
                  </a:lnTo>
                  <a:lnTo>
                    <a:pt x="5" y="9"/>
                  </a:lnTo>
                  <a:lnTo>
                    <a:pt x="4" y="7"/>
                  </a:lnTo>
                  <a:lnTo>
                    <a:pt x="3" y="5"/>
                  </a:lnTo>
                  <a:lnTo>
                    <a:pt x="3" y="3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2"/>
                  </a:lnTo>
                  <a:lnTo>
                    <a:pt x="1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7" name="Freeform 102"/>
            <p:cNvSpPr>
              <a:spLocks/>
            </p:cNvSpPr>
            <p:nvPr/>
          </p:nvSpPr>
          <p:spPr bwMode="auto">
            <a:xfrm>
              <a:off x="4398" y="2071"/>
              <a:ext cx="12" cy="358"/>
            </a:xfrm>
            <a:custGeom>
              <a:avLst/>
              <a:gdLst>
                <a:gd name="T0" fmla="*/ 2 w 12"/>
                <a:gd name="T1" fmla="*/ 28 h 358"/>
                <a:gd name="T2" fmla="*/ 4 w 12"/>
                <a:gd name="T3" fmla="*/ 55 h 358"/>
                <a:gd name="T4" fmla="*/ 4 w 12"/>
                <a:gd name="T5" fmla="*/ 88 h 358"/>
                <a:gd name="T6" fmla="*/ 4 w 12"/>
                <a:gd name="T7" fmla="*/ 123 h 358"/>
                <a:gd name="T8" fmla="*/ 3 w 12"/>
                <a:gd name="T9" fmla="*/ 158 h 358"/>
                <a:gd name="T10" fmla="*/ 3 w 12"/>
                <a:gd name="T11" fmla="*/ 192 h 358"/>
                <a:gd name="T12" fmla="*/ 1 w 12"/>
                <a:gd name="T13" fmla="*/ 221 h 358"/>
                <a:gd name="T14" fmla="*/ 1 w 12"/>
                <a:gd name="T15" fmla="*/ 243 h 358"/>
                <a:gd name="T16" fmla="*/ 1 w 12"/>
                <a:gd name="T17" fmla="*/ 256 h 358"/>
                <a:gd name="T18" fmla="*/ 0 w 12"/>
                <a:gd name="T19" fmla="*/ 268 h 358"/>
                <a:gd name="T20" fmla="*/ 0 w 12"/>
                <a:gd name="T21" fmla="*/ 282 h 358"/>
                <a:gd name="T22" fmla="*/ 1 w 12"/>
                <a:gd name="T23" fmla="*/ 296 h 358"/>
                <a:gd name="T24" fmla="*/ 1 w 12"/>
                <a:gd name="T25" fmla="*/ 309 h 358"/>
                <a:gd name="T26" fmla="*/ 3 w 12"/>
                <a:gd name="T27" fmla="*/ 322 h 358"/>
                <a:gd name="T28" fmla="*/ 4 w 12"/>
                <a:gd name="T29" fmla="*/ 333 h 358"/>
                <a:gd name="T30" fmla="*/ 5 w 12"/>
                <a:gd name="T31" fmla="*/ 344 h 358"/>
                <a:gd name="T32" fmla="*/ 7 w 12"/>
                <a:gd name="T33" fmla="*/ 352 h 358"/>
                <a:gd name="T34" fmla="*/ 8 w 12"/>
                <a:gd name="T35" fmla="*/ 356 h 358"/>
                <a:gd name="T36" fmla="*/ 9 w 12"/>
                <a:gd name="T37" fmla="*/ 357 h 358"/>
                <a:gd name="T38" fmla="*/ 10 w 12"/>
                <a:gd name="T39" fmla="*/ 356 h 358"/>
                <a:gd name="T40" fmla="*/ 11 w 12"/>
                <a:gd name="T41" fmla="*/ 352 h 358"/>
                <a:gd name="T42" fmla="*/ 11 w 12"/>
                <a:gd name="T43" fmla="*/ 348 h 358"/>
                <a:gd name="T44" fmla="*/ 11 w 12"/>
                <a:gd name="T45" fmla="*/ 342 h 358"/>
                <a:gd name="T46" fmla="*/ 10 w 12"/>
                <a:gd name="T47" fmla="*/ 335 h 358"/>
                <a:gd name="T48" fmla="*/ 8 w 12"/>
                <a:gd name="T49" fmla="*/ 326 h 358"/>
                <a:gd name="T50" fmla="*/ 6 w 12"/>
                <a:gd name="T51" fmla="*/ 317 h 358"/>
                <a:gd name="T52" fmla="*/ 6 w 12"/>
                <a:gd name="T53" fmla="*/ 307 h 358"/>
                <a:gd name="T54" fmla="*/ 5 w 12"/>
                <a:gd name="T55" fmla="*/ 297 h 358"/>
                <a:gd name="T56" fmla="*/ 5 w 12"/>
                <a:gd name="T57" fmla="*/ 282 h 358"/>
                <a:gd name="T58" fmla="*/ 6 w 12"/>
                <a:gd name="T59" fmla="*/ 270 h 358"/>
                <a:gd name="T60" fmla="*/ 6 w 12"/>
                <a:gd name="T61" fmla="*/ 259 h 358"/>
                <a:gd name="T62" fmla="*/ 6 w 12"/>
                <a:gd name="T63" fmla="*/ 246 h 358"/>
                <a:gd name="T64" fmla="*/ 7 w 12"/>
                <a:gd name="T65" fmla="*/ 225 h 358"/>
                <a:gd name="T66" fmla="*/ 8 w 12"/>
                <a:gd name="T67" fmla="*/ 195 h 358"/>
                <a:gd name="T68" fmla="*/ 9 w 12"/>
                <a:gd name="T69" fmla="*/ 159 h 358"/>
                <a:gd name="T70" fmla="*/ 10 w 12"/>
                <a:gd name="T71" fmla="*/ 122 h 358"/>
                <a:gd name="T72" fmla="*/ 11 w 12"/>
                <a:gd name="T73" fmla="*/ 85 h 358"/>
                <a:gd name="T74" fmla="*/ 10 w 12"/>
                <a:gd name="T75" fmla="*/ 52 h 358"/>
                <a:gd name="T76" fmla="*/ 9 w 12"/>
                <a:gd name="T77" fmla="*/ 28 h 358"/>
                <a:gd name="T78" fmla="*/ 7 w 12"/>
                <a:gd name="T79" fmla="*/ 16 h 358"/>
                <a:gd name="T80" fmla="*/ 6 w 12"/>
                <a:gd name="T81" fmla="*/ 10 h 358"/>
                <a:gd name="T82" fmla="*/ 5 w 12"/>
                <a:gd name="T83" fmla="*/ 5 h 358"/>
                <a:gd name="T84" fmla="*/ 3 w 12"/>
                <a:gd name="T85" fmla="*/ 1 h 358"/>
                <a:gd name="T86" fmla="*/ 2 w 12"/>
                <a:gd name="T87" fmla="*/ 0 h 358"/>
                <a:gd name="T88" fmla="*/ 1 w 12"/>
                <a:gd name="T89" fmla="*/ 2 h 358"/>
                <a:gd name="T90" fmla="*/ 1 w 12"/>
                <a:gd name="T91" fmla="*/ 7 h 358"/>
                <a:gd name="T92" fmla="*/ 1 w 12"/>
                <a:gd name="T93" fmla="*/ 16 h 35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2"/>
                <a:gd name="T142" fmla="*/ 0 h 358"/>
                <a:gd name="T143" fmla="*/ 12 w 12"/>
                <a:gd name="T144" fmla="*/ 358 h 35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2" h="358">
                  <a:moveTo>
                    <a:pt x="1" y="16"/>
                  </a:moveTo>
                  <a:lnTo>
                    <a:pt x="2" y="28"/>
                  </a:lnTo>
                  <a:lnTo>
                    <a:pt x="3" y="40"/>
                  </a:lnTo>
                  <a:lnTo>
                    <a:pt x="4" y="55"/>
                  </a:lnTo>
                  <a:lnTo>
                    <a:pt x="4" y="71"/>
                  </a:lnTo>
                  <a:lnTo>
                    <a:pt x="4" y="88"/>
                  </a:lnTo>
                  <a:lnTo>
                    <a:pt x="4" y="105"/>
                  </a:lnTo>
                  <a:lnTo>
                    <a:pt x="4" y="123"/>
                  </a:lnTo>
                  <a:lnTo>
                    <a:pt x="4" y="141"/>
                  </a:lnTo>
                  <a:lnTo>
                    <a:pt x="3" y="158"/>
                  </a:lnTo>
                  <a:lnTo>
                    <a:pt x="3" y="176"/>
                  </a:lnTo>
                  <a:lnTo>
                    <a:pt x="3" y="192"/>
                  </a:lnTo>
                  <a:lnTo>
                    <a:pt x="2" y="208"/>
                  </a:lnTo>
                  <a:lnTo>
                    <a:pt x="1" y="221"/>
                  </a:lnTo>
                  <a:lnTo>
                    <a:pt x="1" y="233"/>
                  </a:lnTo>
                  <a:lnTo>
                    <a:pt x="1" y="243"/>
                  </a:lnTo>
                  <a:lnTo>
                    <a:pt x="1" y="250"/>
                  </a:lnTo>
                  <a:lnTo>
                    <a:pt x="1" y="256"/>
                  </a:lnTo>
                  <a:lnTo>
                    <a:pt x="1" y="263"/>
                  </a:lnTo>
                  <a:lnTo>
                    <a:pt x="0" y="268"/>
                  </a:lnTo>
                  <a:lnTo>
                    <a:pt x="0" y="275"/>
                  </a:lnTo>
                  <a:lnTo>
                    <a:pt x="0" y="282"/>
                  </a:lnTo>
                  <a:lnTo>
                    <a:pt x="1" y="289"/>
                  </a:lnTo>
                  <a:lnTo>
                    <a:pt x="1" y="296"/>
                  </a:lnTo>
                  <a:lnTo>
                    <a:pt x="1" y="303"/>
                  </a:lnTo>
                  <a:lnTo>
                    <a:pt x="1" y="309"/>
                  </a:lnTo>
                  <a:lnTo>
                    <a:pt x="2" y="316"/>
                  </a:lnTo>
                  <a:lnTo>
                    <a:pt x="3" y="322"/>
                  </a:lnTo>
                  <a:lnTo>
                    <a:pt x="3" y="327"/>
                  </a:lnTo>
                  <a:lnTo>
                    <a:pt x="4" y="333"/>
                  </a:lnTo>
                  <a:lnTo>
                    <a:pt x="5" y="339"/>
                  </a:lnTo>
                  <a:lnTo>
                    <a:pt x="5" y="344"/>
                  </a:lnTo>
                  <a:lnTo>
                    <a:pt x="6" y="349"/>
                  </a:lnTo>
                  <a:lnTo>
                    <a:pt x="7" y="352"/>
                  </a:lnTo>
                  <a:lnTo>
                    <a:pt x="8" y="354"/>
                  </a:lnTo>
                  <a:lnTo>
                    <a:pt x="8" y="356"/>
                  </a:lnTo>
                  <a:lnTo>
                    <a:pt x="9" y="356"/>
                  </a:lnTo>
                  <a:lnTo>
                    <a:pt x="9" y="357"/>
                  </a:lnTo>
                  <a:lnTo>
                    <a:pt x="10" y="357"/>
                  </a:lnTo>
                  <a:lnTo>
                    <a:pt x="10" y="356"/>
                  </a:lnTo>
                  <a:lnTo>
                    <a:pt x="11" y="354"/>
                  </a:lnTo>
                  <a:lnTo>
                    <a:pt x="11" y="352"/>
                  </a:lnTo>
                  <a:lnTo>
                    <a:pt x="11" y="350"/>
                  </a:lnTo>
                  <a:lnTo>
                    <a:pt x="11" y="348"/>
                  </a:lnTo>
                  <a:lnTo>
                    <a:pt x="11" y="345"/>
                  </a:lnTo>
                  <a:lnTo>
                    <a:pt x="11" y="342"/>
                  </a:lnTo>
                  <a:lnTo>
                    <a:pt x="10" y="339"/>
                  </a:lnTo>
                  <a:lnTo>
                    <a:pt x="10" y="335"/>
                  </a:lnTo>
                  <a:lnTo>
                    <a:pt x="9" y="330"/>
                  </a:lnTo>
                  <a:lnTo>
                    <a:pt x="8" y="326"/>
                  </a:lnTo>
                  <a:lnTo>
                    <a:pt x="7" y="321"/>
                  </a:lnTo>
                  <a:lnTo>
                    <a:pt x="6" y="317"/>
                  </a:lnTo>
                  <a:lnTo>
                    <a:pt x="6" y="312"/>
                  </a:lnTo>
                  <a:lnTo>
                    <a:pt x="6" y="307"/>
                  </a:lnTo>
                  <a:lnTo>
                    <a:pt x="6" y="302"/>
                  </a:lnTo>
                  <a:lnTo>
                    <a:pt x="5" y="297"/>
                  </a:lnTo>
                  <a:lnTo>
                    <a:pt x="5" y="292"/>
                  </a:lnTo>
                  <a:lnTo>
                    <a:pt x="5" y="282"/>
                  </a:lnTo>
                  <a:lnTo>
                    <a:pt x="5" y="276"/>
                  </a:lnTo>
                  <a:lnTo>
                    <a:pt x="6" y="270"/>
                  </a:lnTo>
                  <a:lnTo>
                    <a:pt x="6" y="265"/>
                  </a:lnTo>
                  <a:lnTo>
                    <a:pt x="6" y="259"/>
                  </a:lnTo>
                  <a:lnTo>
                    <a:pt x="6" y="253"/>
                  </a:lnTo>
                  <a:lnTo>
                    <a:pt x="6" y="246"/>
                  </a:lnTo>
                  <a:lnTo>
                    <a:pt x="6" y="237"/>
                  </a:lnTo>
                  <a:lnTo>
                    <a:pt x="7" y="225"/>
                  </a:lnTo>
                  <a:lnTo>
                    <a:pt x="8" y="211"/>
                  </a:lnTo>
                  <a:lnTo>
                    <a:pt x="8" y="195"/>
                  </a:lnTo>
                  <a:lnTo>
                    <a:pt x="8" y="178"/>
                  </a:lnTo>
                  <a:lnTo>
                    <a:pt x="9" y="159"/>
                  </a:lnTo>
                  <a:lnTo>
                    <a:pt x="10" y="141"/>
                  </a:lnTo>
                  <a:lnTo>
                    <a:pt x="10" y="122"/>
                  </a:lnTo>
                  <a:lnTo>
                    <a:pt x="10" y="103"/>
                  </a:lnTo>
                  <a:lnTo>
                    <a:pt x="11" y="85"/>
                  </a:lnTo>
                  <a:lnTo>
                    <a:pt x="11" y="68"/>
                  </a:lnTo>
                  <a:lnTo>
                    <a:pt x="10" y="52"/>
                  </a:lnTo>
                  <a:lnTo>
                    <a:pt x="10" y="38"/>
                  </a:lnTo>
                  <a:lnTo>
                    <a:pt x="9" y="28"/>
                  </a:lnTo>
                  <a:lnTo>
                    <a:pt x="8" y="19"/>
                  </a:lnTo>
                  <a:lnTo>
                    <a:pt x="7" y="16"/>
                  </a:lnTo>
                  <a:lnTo>
                    <a:pt x="6" y="13"/>
                  </a:lnTo>
                  <a:lnTo>
                    <a:pt x="6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4" y="3"/>
                  </a:lnTo>
                  <a:lnTo>
                    <a:pt x="3" y="1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7"/>
                  </a:lnTo>
                  <a:lnTo>
                    <a:pt x="1" y="11"/>
                  </a:lnTo>
                  <a:lnTo>
                    <a:pt x="1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8" name="Freeform 103"/>
            <p:cNvSpPr>
              <a:spLocks/>
            </p:cNvSpPr>
            <p:nvPr/>
          </p:nvSpPr>
          <p:spPr bwMode="auto">
            <a:xfrm>
              <a:off x="4368" y="2058"/>
              <a:ext cx="12" cy="342"/>
            </a:xfrm>
            <a:custGeom>
              <a:avLst/>
              <a:gdLst>
                <a:gd name="T0" fmla="*/ 2 w 12"/>
                <a:gd name="T1" fmla="*/ 27 h 342"/>
                <a:gd name="T2" fmla="*/ 3 w 12"/>
                <a:gd name="T3" fmla="*/ 53 h 342"/>
                <a:gd name="T4" fmla="*/ 3 w 12"/>
                <a:gd name="T5" fmla="*/ 84 h 342"/>
                <a:gd name="T6" fmla="*/ 3 w 12"/>
                <a:gd name="T7" fmla="*/ 116 h 342"/>
                <a:gd name="T8" fmla="*/ 3 w 12"/>
                <a:gd name="T9" fmla="*/ 149 h 342"/>
                <a:gd name="T10" fmla="*/ 2 w 12"/>
                <a:gd name="T11" fmla="*/ 180 h 342"/>
                <a:gd name="T12" fmla="*/ 1 w 12"/>
                <a:gd name="T13" fmla="*/ 206 h 342"/>
                <a:gd name="T14" fmla="*/ 1 w 12"/>
                <a:gd name="T15" fmla="*/ 228 h 342"/>
                <a:gd name="T16" fmla="*/ 1 w 12"/>
                <a:gd name="T17" fmla="*/ 242 h 342"/>
                <a:gd name="T18" fmla="*/ 0 w 12"/>
                <a:gd name="T19" fmla="*/ 255 h 342"/>
                <a:gd name="T20" fmla="*/ 0 w 12"/>
                <a:gd name="T21" fmla="*/ 268 h 342"/>
                <a:gd name="T22" fmla="*/ 1 w 12"/>
                <a:gd name="T23" fmla="*/ 281 h 342"/>
                <a:gd name="T24" fmla="*/ 1 w 12"/>
                <a:gd name="T25" fmla="*/ 295 h 342"/>
                <a:gd name="T26" fmla="*/ 3 w 12"/>
                <a:gd name="T27" fmla="*/ 308 h 342"/>
                <a:gd name="T28" fmla="*/ 4 w 12"/>
                <a:gd name="T29" fmla="*/ 319 h 342"/>
                <a:gd name="T30" fmla="*/ 5 w 12"/>
                <a:gd name="T31" fmla="*/ 330 h 342"/>
                <a:gd name="T32" fmla="*/ 7 w 12"/>
                <a:gd name="T33" fmla="*/ 337 h 342"/>
                <a:gd name="T34" fmla="*/ 8 w 12"/>
                <a:gd name="T35" fmla="*/ 340 h 342"/>
                <a:gd name="T36" fmla="*/ 10 w 12"/>
                <a:gd name="T37" fmla="*/ 341 h 342"/>
                <a:gd name="T38" fmla="*/ 10 w 12"/>
                <a:gd name="T39" fmla="*/ 339 h 342"/>
                <a:gd name="T40" fmla="*/ 11 w 12"/>
                <a:gd name="T41" fmla="*/ 336 h 342"/>
                <a:gd name="T42" fmla="*/ 11 w 12"/>
                <a:gd name="T43" fmla="*/ 332 h 342"/>
                <a:gd name="T44" fmla="*/ 11 w 12"/>
                <a:gd name="T45" fmla="*/ 327 h 342"/>
                <a:gd name="T46" fmla="*/ 10 w 12"/>
                <a:gd name="T47" fmla="*/ 321 h 342"/>
                <a:gd name="T48" fmla="*/ 8 w 12"/>
                <a:gd name="T49" fmla="*/ 311 h 342"/>
                <a:gd name="T50" fmla="*/ 6 w 12"/>
                <a:gd name="T51" fmla="*/ 301 h 342"/>
                <a:gd name="T52" fmla="*/ 6 w 12"/>
                <a:gd name="T53" fmla="*/ 291 h 342"/>
                <a:gd name="T54" fmla="*/ 5 w 12"/>
                <a:gd name="T55" fmla="*/ 281 h 342"/>
                <a:gd name="T56" fmla="*/ 5 w 12"/>
                <a:gd name="T57" fmla="*/ 271 h 342"/>
                <a:gd name="T58" fmla="*/ 5 w 12"/>
                <a:gd name="T59" fmla="*/ 260 h 342"/>
                <a:gd name="T60" fmla="*/ 5 w 12"/>
                <a:gd name="T61" fmla="*/ 238 h 342"/>
                <a:gd name="T62" fmla="*/ 5 w 12"/>
                <a:gd name="T63" fmla="*/ 223 h 342"/>
                <a:gd name="T64" fmla="*/ 6 w 12"/>
                <a:gd name="T65" fmla="*/ 199 h 342"/>
                <a:gd name="T66" fmla="*/ 8 w 12"/>
                <a:gd name="T67" fmla="*/ 168 h 342"/>
                <a:gd name="T68" fmla="*/ 10 w 12"/>
                <a:gd name="T69" fmla="*/ 134 h 342"/>
                <a:gd name="T70" fmla="*/ 10 w 12"/>
                <a:gd name="T71" fmla="*/ 98 h 342"/>
                <a:gd name="T72" fmla="*/ 11 w 12"/>
                <a:gd name="T73" fmla="*/ 65 h 342"/>
                <a:gd name="T74" fmla="*/ 10 w 12"/>
                <a:gd name="T75" fmla="*/ 37 h 342"/>
                <a:gd name="T76" fmla="*/ 8 w 12"/>
                <a:gd name="T77" fmla="*/ 18 h 342"/>
                <a:gd name="T78" fmla="*/ 6 w 12"/>
                <a:gd name="T79" fmla="*/ 13 h 342"/>
                <a:gd name="T80" fmla="*/ 5 w 12"/>
                <a:gd name="T81" fmla="*/ 7 h 342"/>
                <a:gd name="T82" fmla="*/ 4 w 12"/>
                <a:gd name="T83" fmla="*/ 3 h 342"/>
                <a:gd name="T84" fmla="*/ 3 w 12"/>
                <a:gd name="T85" fmla="*/ 1 h 342"/>
                <a:gd name="T86" fmla="*/ 1 w 12"/>
                <a:gd name="T87" fmla="*/ 0 h 342"/>
                <a:gd name="T88" fmla="*/ 1 w 12"/>
                <a:gd name="T89" fmla="*/ 2 h 342"/>
                <a:gd name="T90" fmla="*/ 1 w 12"/>
                <a:gd name="T91" fmla="*/ 7 h 342"/>
                <a:gd name="T92" fmla="*/ 1 w 12"/>
                <a:gd name="T93" fmla="*/ 16 h 34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2"/>
                <a:gd name="T142" fmla="*/ 0 h 342"/>
                <a:gd name="T143" fmla="*/ 12 w 12"/>
                <a:gd name="T144" fmla="*/ 342 h 34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2" h="342">
                  <a:moveTo>
                    <a:pt x="1" y="16"/>
                  </a:moveTo>
                  <a:lnTo>
                    <a:pt x="2" y="27"/>
                  </a:lnTo>
                  <a:lnTo>
                    <a:pt x="3" y="39"/>
                  </a:lnTo>
                  <a:lnTo>
                    <a:pt x="3" y="53"/>
                  </a:lnTo>
                  <a:lnTo>
                    <a:pt x="3" y="68"/>
                  </a:lnTo>
                  <a:lnTo>
                    <a:pt x="3" y="84"/>
                  </a:lnTo>
                  <a:lnTo>
                    <a:pt x="3" y="99"/>
                  </a:lnTo>
                  <a:lnTo>
                    <a:pt x="3" y="116"/>
                  </a:lnTo>
                  <a:lnTo>
                    <a:pt x="3" y="133"/>
                  </a:lnTo>
                  <a:lnTo>
                    <a:pt x="3" y="149"/>
                  </a:lnTo>
                  <a:lnTo>
                    <a:pt x="3" y="165"/>
                  </a:lnTo>
                  <a:lnTo>
                    <a:pt x="2" y="180"/>
                  </a:lnTo>
                  <a:lnTo>
                    <a:pt x="2" y="194"/>
                  </a:lnTo>
                  <a:lnTo>
                    <a:pt x="1" y="206"/>
                  </a:lnTo>
                  <a:lnTo>
                    <a:pt x="1" y="218"/>
                  </a:lnTo>
                  <a:lnTo>
                    <a:pt x="1" y="228"/>
                  </a:lnTo>
                  <a:lnTo>
                    <a:pt x="1" y="236"/>
                  </a:lnTo>
                  <a:lnTo>
                    <a:pt x="1" y="242"/>
                  </a:lnTo>
                  <a:lnTo>
                    <a:pt x="1" y="248"/>
                  </a:lnTo>
                  <a:lnTo>
                    <a:pt x="0" y="255"/>
                  </a:lnTo>
                  <a:lnTo>
                    <a:pt x="0" y="261"/>
                  </a:lnTo>
                  <a:lnTo>
                    <a:pt x="0" y="268"/>
                  </a:lnTo>
                  <a:lnTo>
                    <a:pt x="1" y="275"/>
                  </a:lnTo>
                  <a:lnTo>
                    <a:pt x="1" y="281"/>
                  </a:lnTo>
                  <a:lnTo>
                    <a:pt x="1" y="288"/>
                  </a:lnTo>
                  <a:lnTo>
                    <a:pt x="1" y="295"/>
                  </a:lnTo>
                  <a:lnTo>
                    <a:pt x="2" y="302"/>
                  </a:lnTo>
                  <a:lnTo>
                    <a:pt x="3" y="308"/>
                  </a:lnTo>
                  <a:lnTo>
                    <a:pt x="3" y="313"/>
                  </a:lnTo>
                  <a:lnTo>
                    <a:pt x="4" y="319"/>
                  </a:lnTo>
                  <a:lnTo>
                    <a:pt x="5" y="325"/>
                  </a:lnTo>
                  <a:lnTo>
                    <a:pt x="5" y="330"/>
                  </a:lnTo>
                  <a:lnTo>
                    <a:pt x="6" y="335"/>
                  </a:lnTo>
                  <a:lnTo>
                    <a:pt x="7" y="337"/>
                  </a:lnTo>
                  <a:lnTo>
                    <a:pt x="8" y="339"/>
                  </a:lnTo>
                  <a:lnTo>
                    <a:pt x="8" y="340"/>
                  </a:lnTo>
                  <a:lnTo>
                    <a:pt x="9" y="341"/>
                  </a:lnTo>
                  <a:lnTo>
                    <a:pt x="10" y="341"/>
                  </a:lnTo>
                  <a:lnTo>
                    <a:pt x="10" y="340"/>
                  </a:lnTo>
                  <a:lnTo>
                    <a:pt x="10" y="339"/>
                  </a:lnTo>
                  <a:lnTo>
                    <a:pt x="11" y="338"/>
                  </a:lnTo>
                  <a:lnTo>
                    <a:pt x="11" y="336"/>
                  </a:lnTo>
                  <a:lnTo>
                    <a:pt x="11" y="334"/>
                  </a:lnTo>
                  <a:lnTo>
                    <a:pt x="11" y="332"/>
                  </a:lnTo>
                  <a:lnTo>
                    <a:pt x="11" y="330"/>
                  </a:lnTo>
                  <a:lnTo>
                    <a:pt x="11" y="327"/>
                  </a:lnTo>
                  <a:lnTo>
                    <a:pt x="10" y="324"/>
                  </a:lnTo>
                  <a:lnTo>
                    <a:pt x="10" y="321"/>
                  </a:lnTo>
                  <a:lnTo>
                    <a:pt x="9" y="316"/>
                  </a:lnTo>
                  <a:lnTo>
                    <a:pt x="8" y="311"/>
                  </a:lnTo>
                  <a:lnTo>
                    <a:pt x="7" y="306"/>
                  </a:lnTo>
                  <a:lnTo>
                    <a:pt x="6" y="301"/>
                  </a:lnTo>
                  <a:lnTo>
                    <a:pt x="6" y="296"/>
                  </a:lnTo>
                  <a:lnTo>
                    <a:pt x="6" y="291"/>
                  </a:lnTo>
                  <a:lnTo>
                    <a:pt x="5" y="286"/>
                  </a:lnTo>
                  <a:lnTo>
                    <a:pt x="5" y="281"/>
                  </a:lnTo>
                  <a:lnTo>
                    <a:pt x="5" y="276"/>
                  </a:lnTo>
                  <a:lnTo>
                    <a:pt x="5" y="271"/>
                  </a:lnTo>
                  <a:lnTo>
                    <a:pt x="5" y="265"/>
                  </a:lnTo>
                  <a:lnTo>
                    <a:pt x="5" y="260"/>
                  </a:lnTo>
                  <a:lnTo>
                    <a:pt x="5" y="256"/>
                  </a:lnTo>
                  <a:lnTo>
                    <a:pt x="5" y="238"/>
                  </a:lnTo>
                  <a:lnTo>
                    <a:pt x="5" y="232"/>
                  </a:lnTo>
                  <a:lnTo>
                    <a:pt x="5" y="223"/>
                  </a:lnTo>
                  <a:lnTo>
                    <a:pt x="6" y="212"/>
                  </a:lnTo>
                  <a:lnTo>
                    <a:pt x="6" y="199"/>
                  </a:lnTo>
                  <a:lnTo>
                    <a:pt x="8" y="184"/>
                  </a:lnTo>
                  <a:lnTo>
                    <a:pt x="8" y="168"/>
                  </a:lnTo>
                  <a:lnTo>
                    <a:pt x="9" y="150"/>
                  </a:lnTo>
                  <a:lnTo>
                    <a:pt x="10" y="134"/>
                  </a:lnTo>
                  <a:lnTo>
                    <a:pt x="10" y="116"/>
                  </a:lnTo>
                  <a:lnTo>
                    <a:pt x="10" y="98"/>
                  </a:lnTo>
                  <a:lnTo>
                    <a:pt x="11" y="81"/>
                  </a:lnTo>
                  <a:lnTo>
                    <a:pt x="11" y="65"/>
                  </a:lnTo>
                  <a:lnTo>
                    <a:pt x="10" y="50"/>
                  </a:lnTo>
                  <a:lnTo>
                    <a:pt x="10" y="37"/>
                  </a:lnTo>
                  <a:lnTo>
                    <a:pt x="9" y="27"/>
                  </a:lnTo>
                  <a:lnTo>
                    <a:pt x="8" y="18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6" y="10"/>
                  </a:lnTo>
                  <a:lnTo>
                    <a:pt x="5" y="7"/>
                  </a:lnTo>
                  <a:lnTo>
                    <a:pt x="5" y="5"/>
                  </a:lnTo>
                  <a:lnTo>
                    <a:pt x="4" y="3"/>
                  </a:lnTo>
                  <a:lnTo>
                    <a:pt x="3" y="2"/>
                  </a:lnTo>
                  <a:lnTo>
                    <a:pt x="3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7"/>
                  </a:lnTo>
                  <a:lnTo>
                    <a:pt x="1" y="11"/>
                  </a:lnTo>
                  <a:lnTo>
                    <a:pt x="1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9" name="Freeform 104"/>
            <p:cNvSpPr>
              <a:spLocks/>
            </p:cNvSpPr>
            <p:nvPr/>
          </p:nvSpPr>
          <p:spPr bwMode="auto">
            <a:xfrm>
              <a:off x="4384" y="1913"/>
              <a:ext cx="73" cy="172"/>
            </a:xfrm>
            <a:custGeom>
              <a:avLst/>
              <a:gdLst>
                <a:gd name="T0" fmla="*/ 13 w 73"/>
                <a:gd name="T1" fmla="*/ 21 h 172"/>
                <a:gd name="T2" fmla="*/ 18 w 73"/>
                <a:gd name="T3" fmla="*/ 37 h 172"/>
                <a:gd name="T4" fmla="*/ 23 w 73"/>
                <a:gd name="T5" fmla="*/ 55 h 172"/>
                <a:gd name="T6" fmla="*/ 30 w 73"/>
                <a:gd name="T7" fmla="*/ 74 h 172"/>
                <a:gd name="T8" fmla="*/ 39 w 73"/>
                <a:gd name="T9" fmla="*/ 96 h 172"/>
                <a:gd name="T10" fmla="*/ 47 w 73"/>
                <a:gd name="T11" fmla="*/ 115 h 172"/>
                <a:gd name="T12" fmla="*/ 54 w 73"/>
                <a:gd name="T13" fmla="*/ 132 h 172"/>
                <a:gd name="T14" fmla="*/ 62 w 73"/>
                <a:gd name="T15" fmla="*/ 147 h 172"/>
                <a:gd name="T16" fmla="*/ 66 w 73"/>
                <a:gd name="T17" fmla="*/ 157 h 172"/>
                <a:gd name="T18" fmla="*/ 70 w 73"/>
                <a:gd name="T19" fmla="*/ 162 h 172"/>
                <a:gd name="T20" fmla="*/ 72 w 73"/>
                <a:gd name="T21" fmla="*/ 167 h 172"/>
                <a:gd name="T22" fmla="*/ 72 w 73"/>
                <a:gd name="T23" fmla="*/ 170 h 172"/>
                <a:gd name="T24" fmla="*/ 71 w 73"/>
                <a:gd name="T25" fmla="*/ 171 h 172"/>
                <a:gd name="T26" fmla="*/ 68 w 73"/>
                <a:gd name="T27" fmla="*/ 170 h 172"/>
                <a:gd name="T28" fmla="*/ 66 w 73"/>
                <a:gd name="T29" fmla="*/ 167 h 172"/>
                <a:gd name="T30" fmla="*/ 62 w 73"/>
                <a:gd name="T31" fmla="*/ 163 h 172"/>
                <a:gd name="T32" fmla="*/ 56 w 73"/>
                <a:gd name="T33" fmla="*/ 154 h 172"/>
                <a:gd name="T34" fmla="*/ 48 w 73"/>
                <a:gd name="T35" fmla="*/ 136 h 172"/>
                <a:gd name="T36" fmla="*/ 38 w 73"/>
                <a:gd name="T37" fmla="*/ 115 h 172"/>
                <a:gd name="T38" fmla="*/ 28 w 73"/>
                <a:gd name="T39" fmla="*/ 92 h 172"/>
                <a:gd name="T40" fmla="*/ 18 w 73"/>
                <a:gd name="T41" fmla="*/ 69 h 172"/>
                <a:gd name="T42" fmla="*/ 10 w 73"/>
                <a:gd name="T43" fmla="*/ 47 h 172"/>
                <a:gd name="T44" fmla="*/ 5 w 73"/>
                <a:gd name="T45" fmla="*/ 31 h 172"/>
                <a:gd name="T46" fmla="*/ 2 w 73"/>
                <a:gd name="T47" fmla="*/ 20 h 172"/>
                <a:gd name="T48" fmla="*/ 0 w 73"/>
                <a:gd name="T49" fmla="*/ 14 h 172"/>
                <a:gd name="T50" fmla="*/ 0 w 73"/>
                <a:gd name="T51" fmla="*/ 8 h 172"/>
                <a:gd name="T52" fmla="*/ 1 w 73"/>
                <a:gd name="T53" fmla="*/ 3 h 172"/>
                <a:gd name="T54" fmla="*/ 2 w 73"/>
                <a:gd name="T55" fmla="*/ 0 h 172"/>
                <a:gd name="T56" fmla="*/ 4 w 73"/>
                <a:gd name="T57" fmla="*/ 0 h 172"/>
                <a:gd name="T58" fmla="*/ 6 w 73"/>
                <a:gd name="T59" fmla="*/ 2 h 172"/>
                <a:gd name="T60" fmla="*/ 9 w 73"/>
                <a:gd name="T61" fmla="*/ 7 h 172"/>
                <a:gd name="T62" fmla="*/ 12 w 73"/>
                <a:gd name="T63" fmla="*/ 15 h 17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3"/>
                <a:gd name="T97" fmla="*/ 0 h 172"/>
                <a:gd name="T98" fmla="*/ 73 w 73"/>
                <a:gd name="T99" fmla="*/ 172 h 17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3" h="172">
                  <a:moveTo>
                    <a:pt x="12" y="15"/>
                  </a:moveTo>
                  <a:lnTo>
                    <a:pt x="13" y="21"/>
                  </a:lnTo>
                  <a:lnTo>
                    <a:pt x="15" y="29"/>
                  </a:lnTo>
                  <a:lnTo>
                    <a:pt x="18" y="37"/>
                  </a:lnTo>
                  <a:lnTo>
                    <a:pt x="20" y="45"/>
                  </a:lnTo>
                  <a:lnTo>
                    <a:pt x="23" y="55"/>
                  </a:lnTo>
                  <a:lnTo>
                    <a:pt x="27" y="65"/>
                  </a:lnTo>
                  <a:lnTo>
                    <a:pt x="30" y="74"/>
                  </a:lnTo>
                  <a:lnTo>
                    <a:pt x="34" y="85"/>
                  </a:lnTo>
                  <a:lnTo>
                    <a:pt x="39" y="96"/>
                  </a:lnTo>
                  <a:lnTo>
                    <a:pt x="42" y="105"/>
                  </a:lnTo>
                  <a:lnTo>
                    <a:pt x="47" y="115"/>
                  </a:lnTo>
                  <a:lnTo>
                    <a:pt x="51" y="125"/>
                  </a:lnTo>
                  <a:lnTo>
                    <a:pt x="54" y="132"/>
                  </a:lnTo>
                  <a:lnTo>
                    <a:pt x="58" y="140"/>
                  </a:lnTo>
                  <a:lnTo>
                    <a:pt x="62" y="147"/>
                  </a:lnTo>
                  <a:lnTo>
                    <a:pt x="65" y="153"/>
                  </a:lnTo>
                  <a:lnTo>
                    <a:pt x="66" y="157"/>
                  </a:lnTo>
                  <a:lnTo>
                    <a:pt x="68" y="159"/>
                  </a:lnTo>
                  <a:lnTo>
                    <a:pt x="70" y="162"/>
                  </a:lnTo>
                  <a:lnTo>
                    <a:pt x="71" y="165"/>
                  </a:lnTo>
                  <a:lnTo>
                    <a:pt x="72" y="167"/>
                  </a:lnTo>
                  <a:lnTo>
                    <a:pt x="72" y="169"/>
                  </a:lnTo>
                  <a:lnTo>
                    <a:pt x="72" y="170"/>
                  </a:lnTo>
                  <a:lnTo>
                    <a:pt x="72" y="171"/>
                  </a:lnTo>
                  <a:lnTo>
                    <a:pt x="71" y="171"/>
                  </a:lnTo>
                  <a:lnTo>
                    <a:pt x="70" y="171"/>
                  </a:lnTo>
                  <a:lnTo>
                    <a:pt x="68" y="170"/>
                  </a:lnTo>
                  <a:lnTo>
                    <a:pt x="67" y="169"/>
                  </a:lnTo>
                  <a:lnTo>
                    <a:pt x="66" y="167"/>
                  </a:lnTo>
                  <a:lnTo>
                    <a:pt x="64" y="165"/>
                  </a:lnTo>
                  <a:lnTo>
                    <a:pt x="62" y="163"/>
                  </a:lnTo>
                  <a:lnTo>
                    <a:pt x="60" y="159"/>
                  </a:lnTo>
                  <a:lnTo>
                    <a:pt x="56" y="154"/>
                  </a:lnTo>
                  <a:lnTo>
                    <a:pt x="52" y="146"/>
                  </a:lnTo>
                  <a:lnTo>
                    <a:pt x="48" y="136"/>
                  </a:lnTo>
                  <a:lnTo>
                    <a:pt x="43" y="127"/>
                  </a:lnTo>
                  <a:lnTo>
                    <a:pt x="38" y="115"/>
                  </a:lnTo>
                  <a:lnTo>
                    <a:pt x="33" y="103"/>
                  </a:lnTo>
                  <a:lnTo>
                    <a:pt x="28" y="92"/>
                  </a:lnTo>
                  <a:lnTo>
                    <a:pt x="23" y="80"/>
                  </a:lnTo>
                  <a:lnTo>
                    <a:pt x="18" y="69"/>
                  </a:lnTo>
                  <a:lnTo>
                    <a:pt x="14" y="58"/>
                  </a:lnTo>
                  <a:lnTo>
                    <a:pt x="10" y="47"/>
                  </a:lnTo>
                  <a:lnTo>
                    <a:pt x="7" y="39"/>
                  </a:lnTo>
                  <a:lnTo>
                    <a:pt x="5" y="31"/>
                  </a:lnTo>
                  <a:lnTo>
                    <a:pt x="3" y="25"/>
                  </a:lnTo>
                  <a:lnTo>
                    <a:pt x="2" y="20"/>
                  </a:lnTo>
                  <a:lnTo>
                    <a:pt x="1" y="16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5"/>
                  </a:lnTo>
                  <a:lnTo>
                    <a:pt x="1" y="3"/>
                  </a:lnTo>
                  <a:lnTo>
                    <a:pt x="1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1"/>
                  </a:lnTo>
                  <a:lnTo>
                    <a:pt x="6" y="2"/>
                  </a:lnTo>
                  <a:lnTo>
                    <a:pt x="7" y="5"/>
                  </a:lnTo>
                  <a:lnTo>
                    <a:pt x="9" y="7"/>
                  </a:lnTo>
                  <a:lnTo>
                    <a:pt x="10" y="11"/>
                  </a:lnTo>
                  <a:lnTo>
                    <a:pt x="12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0" name="Freeform 105"/>
            <p:cNvSpPr>
              <a:spLocks/>
            </p:cNvSpPr>
            <p:nvPr/>
          </p:nvSpPr>
          <p:spPr bwMode="auto">
            <a:xfrm>
              <a:off x="4353" y="1903"/>
              <a:ext cx="73" cy="173"/>
            </a:xfrm>
            <a:custGeom>
              <a:avLst/>
              <a:gdLst>
                <a:gd name="T0" fmla="*/ 10 w 73"/>
                <a:gd name="T1" fmla="*/ 14 h 173"/>
                <a:gd name="T2" fmla="*/ 12 w 73"/>
                <a:gd name="T3" fmla="*/ 20 h 173"/>
                <a:gd name="T4" fmla="*/ 14 w 73"/>
                <a:gd name="T5" fmla="*/ 28 h 173"/>
                <a:gd name="T6" fmla="*/ 17 w 73"/>
                <a:gd name="T7" fmla="*/ 36 h 173"/>
                <a:gd name="T8" fmla="*/ 19 w 73"/>
                <a:gd name="T9" fmla="*/ 44 h 173"/>
                <a:gd name="T10" fmla="*/ 23 w 73"/>
                <a:gd name="T11" fmla="*/ 54 h 173"/>
                <a:gd name="T12" fmla="*/ 27 w 73"/>
                <a:gd name="T13" fmla="*/ 65 h 173"/>
                <a:gd name="T14" fmla="*/ 30 w 73"/>
                <a:gd name="T15" fmla="*/ 74 h 173"/>
                <a:gd name="T16" fmla="*/ 39 w 73"/>
                <a:gd name="T17" fmla="*/ 96 h 173"/>
                <a:gd name="T18" fmla="*/ 42 w 73"/>
                <a:gd name="T19" fmla="*/ 105 h 173"/>
                <a:gd name="T20" fmla="*/ 47 w 73"/>
                <a:gd name="T21" fmla="*/ 115 h 173"/>
                <a:gd name="T22" fmla="*/ 51 w 73"/>
                <a:gd name="T23" fmla="*/ 125 h 173"/>
                <a:gd name="T24" fmla="*/ 57 w 73"/>
                <a:gd name="T25" fmla="*/ 140 h 173"/>
                <a:gd name="T26" fmla="*/ 61 w 73"/>
                <a:gd name="T27" fmla="*/ 147 h 173"/>
                <a:gd name="T28" fmla="*/ 63 w 73"/>
                <a:gd name="T29" fmla="*/ 152 h 173"/>
                <a:gd name="T30" fmla="*/ 66 w 73"/>
                <a:gd name="T31" fmla="*/ 156 h 173"/>
                <a:gd name="T32" fmla="*/ 68 w 73"/>
                <a:gd name="T33" fmla="*/ 159 h 173"/>
                <a:gd name="T34" fmla="*/ 69 w 73"/>
                <a:gd name="T35" fmla="*/ 162 h 173"/>
                <a:gd name="T36" fmla="*/ 71 w 73"/>
                <a:gd name="T37" fmla="*/ 164 h 173"/>
                <a:gd name="T38" fmla="*/ 72 w 73"/>
                <a:gd name="T39" fmla="*/ 167 h 173"/>
                <a:gd name="T40" fmla="*/ 72 w 73"/>
                <a:gd name="T41" fmla="*/ 168 h 173"/>
                <a:gd name="T42" fmla="*/ 72 w 73"/>
                <a:gd name="T43" fmla="*/ 170 h 173"/>
                <a:gd name="T44" fmla="*/ 72 w 73"/>
                <a:gd name="T45" fmla="*/ 171 h 173"/>
                <a:gd name="T46" fmla="*/ 71 w 73"/>
                <a:gd name="T47" fmla="*/ 172 h 173"/>
                <a:gd name="T48" fmla="*/ 70 w 73"/>
                <a:gd name="T49" fmla="*/ 171 h 173"/>
                <a:gd name="T50" fmla="*/ 68 w 73"/>
                <a:gd name="T51" fmla="*/ 170 h 173"/>
                <a:gd name="T52" fmla="*/ 66 w 73"/>
                <a:gd name="T53" fmla="*/ 169 h 173"/>
                <a:gd name="T54" fmla="*/ 65 w 73"/>
                <a:gd name="T55" fmla="*/ 167 h 173"/>
                <a:gd name="T56" fmla="*/ 63 w 73"/>
                <a:gd name="T57" fmla="*/ 165 h 173"/>
                <a:gd name="T58" fmla="*/ 61 w 73"/>
                <a:gd name="T59" fmla="*/ 162 h 173"/>
                <a:gd name="T60" fmla="*/ 58 w 73"/>
                <a:gd name="T61" fmla="*/ 158 h 173"/>
                <a:gd name="T62" fmla="*/ 55 w 73"/>
                <a:gd name="T63" fmla="*/ 153 h 173"/>
                <a:gd name="T64" fmla="*/ 52 w 73"/>
                <a:gd name="T65" fmla="*/ 145 h 173"/>
                <a:gd name="T66" fmla="*/ 48 w 73"/>
                <a:gd name="T67" fmla="*/ 135 h 173"/>
                <a:gd name="T68" fmla="*/ 43 w 73"/>
                <a:gd name="T69" fmla="*/ 126 h 173"/>
                <a:gd name="T70" fmla="*/ 39 w 73"/>
                <a:gd name="T71" fmla="*/ 115 h 173"/>
                <a:gd name="T72" fmla="*/ 33 w 73"/>
                <a:gd name="T73" fmla="*/ 103 h 173"/>
                <a:gd name="T74" fmla="*/ 29 w 73"/>
                <a:gd name="T75" fmla="*/ 92 h 173"/>
                <a:gd name="T76" fmla="*/ 24 w 73"/>
                <a:gd name="T77" fmla="*/ 79 h 173"/>
                <a:gd name="T78" fmla="*/ 19 w 73"/>
                <a:gd name="T79" fmla="*/ 69 h 173"/>
                <a:gd name="T80" fmla="*/ 15 w 73"/>
                <a:gd name="T81" fmla="*/ 58 h 173"/>
                <a:gd name="T82" fmla="*/ 8 w 73"/>
                <a:gd name="T83" fmla="*/ 39 h 173"/>
                <a:gd name="T84" fmla="*/ 6 w 73"/>
                <a:gd name="T85" fmla="*/ 32 h 173"/>
                <a:gd name="T86" fmla="*/ 4 w 73"/>
                <a:gd name="T87" fmla="*/ 26 h 173"/>
                <a:gd name="T88" fmla="*/ 3 w 73"/>
                <a:gd name="T89" fmla="*/ 22 h 173"/>
                <a:gd name="T90" fmla="*/ 1 w 73"/>
                <a:gd name="T91" fmla="*/ 18 h 173"/>
                <a:gd name="T92" fmla="*/ 1 w 73"/>
                <a:gd name="T93" fmla="*/ 14 h 173"/>
                <a:gd name="T94" fmla="*/ 0 w 73"/>
                <a:gd name="T95" fmla="*/ 11 h 173"/>
                <a:gd name="T96" fmla="*/ 0 w 73"/>
                <a:gd name="T97" fmla="*/ 8 h 173"/>
                <a:gd name="T98" fmla="*/ 0 w 73"/>
                <a:gd name="T99" fmla="*/ 6 h 173"/>
                <a:gd name="T100" fmla="*/ 0 w 73"/>
                <a:gd name="T101" fmla="*/ 3 h 173"/>
                <a:gd name="T102" fmla="*/ 1 w 73"/>
                <a:gd name="T103" fmla="*/ 2 h 173"/>
                <a:gd name="T104" fmla="*/ 2 w 73"/>
                <a:gd name="T105" fmla="*/ 1 h 173"/>
                <a:gd name="T106" fmla="*/ 3 w 73"/>
                <a:gd name="T107" fmla="*/ 0 h 173"/>
                <a:gd name="T108" fmla="*/ 4 w 73"/>
                <a:gd name="T109" fmla="*/ 0 h 173"/>
                <a:gd name="T110" fmla="*/ 5 w 73"/>
                <a:gd name="T111" fmla="*/ 1 h 173"/>
                <a:gd name="T112" fmla="*/ 6 w 73"/>
                <a:gd name="T113" fmla="*/ 3 h 173"/>
                <a:gd name="T114" fmla="*/ 6 w 73"/>
                <a:gd name="T115" fmla="*/ 5 h 173"/>
                <a:gd name="T116" fmla="*/ 8 w 73"/>
                <a:gd name="T117" fmla="*/ 7 h 173"/>
                <a:gd name="T118" fmla="*/ 9 w 73"/>
                <a:gd name="T119" fmla="*/ 11 h 173"/>
                <a:gd name="T120" fmla="*/ 10 w 73"/>
                <a:gd name="T121" fmla="*/ 14 h 17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3"/>
                <a:gd name="T184" fmla="*/ 0 h 173"/>
                <a:gd name="T185" fmla="*/ 73 w 73"/>
                <a:gd name="T186" fmla="*/ 173 h 17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3" h="173">
                  <a:moveTo>
                    <a:pt x="10" y="14"/>
                  </a:moveTo>
                  <a:lnTo>
                    <a:pt x="12" y="20"/>
                  </a:lnTo>
                  <a:lnTo>
                    <a:pt x="14" y="28"/>
                  </a:lnTo>
                  <a:lnTo>
                    <a:pt x="17" y="36"/>
                  </a:lnTo>
                  <a:lnTo>
                    <a:pt x="19" y="44"/>
                  </a:lnTo>
                  <a:lnTo>
                    <a:pt x="23" y="54"/>
                  </a:lnTo>
                  <a:lnTo>
                    <a:pt x="27" y="65"/>
                  </a:lnTo>
                  <a:lnTo>
                    <a:pt x="30" y="74"/>
                  </a:lnTo>
                  <a:lnTo>
                    <a:pt x="39" y="96"/>
                  </a:lnTo>
                  <a:lnTo>
                    <a:pt x="42" y="105"/>
                  </a:lnTo>
                  <a:lnTo>
                    <a:pt x="47" y="115"/>
                  </a:lnTo>
                  <a:lnTo>
                    <a:pt x="51" y="125"/>
                  </a:lnTo>
                  <a:lnTo>
                    <a:pt x="57" y="140"/>
                  </a:lnTo>
                  <a:lnTo>
                    <a:pt x="61" y="147"/>
                  </a:lnTo>
                  <a:lnTo>
                    <a:pt x="63" y="152"/>
                  </a:lnTo>
                  <a:lnTo>
                    <a:pt x="66" y="156"/>
                  </a:lnTo>
                  <a:lnTo>
                    <a:pt x="68" y="159"/>
                  </a:lnTo>
                  <a:lnTo>
                    <a:pt x="69" y="162"/>
                  </a:lnTo>
                  <a:lnTo>
                    <a:pt x="71" y="164"/>
                  </a:lnTo>
                  <a:lnTo>
                    <a:pt x="72" y="167"/>
                  </a:lnTo>
                  <a:lnTo>
                    <a:pt x="72" y="168"/>
                  </a:lnTo>
                  <a:lnTo>
                    <a:pt x="72" y="170"/>
                  </a:lnTo>
                  <a:lnTo>
                    <a:pt x="72" y="171"/>
                  </a:lnTo>
                  <a:lnTo>
                    <a:pt x="71" y="172"/>
                  </a:lnTo>
                  <a:lnTo>
                    <a:pt x="70" y="171"/>
                  </a:lnTo>
                  <a:lnTo>
                    <a:pt x="68" y="170"/>
                  </a:lnTo>
                  <a:lnTo>
                    <a:pt x="66" y="169"/>
                  </a:lnTo>
                  <a:lnTo>
                    <a:pt x="65" y="167"/>
                  </a:lnTo>
                  <a:lnTo>
                    <a:pt x="63" y="165"/>
                  </a:lnTo>
                  <a:lnTo>
                    <a:pt x="61" y="162"/>
                  </a:lnTo>
                  <a:lnTo>
                    <a:pt x="58" y="158"/>
                  </a:lnTo>
                  <a:lnTo>
                    <a:pt x="55" y="153"/>
                  </a:lnTo>
                  <a:lnTo>
                    <a:pt x="52" y="145"/>
                  </a:lnTo>
                  <a:lnTo>
                    <a:pt x="48" y="135"/>
                  </a:lnTo>
                  <a:lnTo>
                    <a:pt x="43" y="126"/>
                  </a:lnTo>
                  <a:lnTo>
                    <a:pt x="39" y="115"/>
                  </a:lnTo>
                  <a:lnTo>
                    <a:pt x="33" y="103"/>
                  </a:lnTo>
                  <a:lnTo>
                    <a:pt x="29" y="92"/>
                  </a:lnTo>
                  <a:lnTo>
                    <a:pt x="24" y="79"/>
                  </a:lnTo>
                  <a:lnTo>
                    <a:pt x="19" y="69"/>
                  </a:lnTo>
                  <a:lnTo>
                    <a:pt x="15" y="58"/>
                  </a:lnTo>
                  <a:lnTo>
                    <a:pt x="8" y="39"/>
                  </a:lnTo>
                  <a:lnTo>
                    <a:pt x="6" y="32"/>
                  </a:lnTo>
                  <a:lnTo>
                    <a:pt x="4" y="26"/>
                  </a:lnTo>
                  <a:lnTo>
                    <a:pt x="3" y="22"/>
                  </a:lnTo>
                  <a:lnTo>
                    <a:pt x="1" y="18"/>
                  </a:lnTo>
                  <a:lnTo>
                    <a:pt x="1" y="14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3"/>
                  </a:lnTo>
                  <a:lnTo>
                    <a:pt x="1" y="2"/>
                  </a:lnTo>
                  <a:lnTo>
                    <a:pt x="2" y="1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8" y="7"/>
                  </a:lnTo>
                  <a:lnTo>
                    <a:pt x="9" y="11"/>
                  </a:lnTo>
                  <a:lnTo>
                    <a:pt x="1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1" name="Freeform 106"/>
            <p:cNvSpPr>
              <a:spLocks/>
            </p:cNvSpPr>
            <p:nvPr/>
          </p:nvSpPr>
          <p:spPr bwMode="auto">
            <a:xfrm>
              <a:off x="4323" y="1901"/>
              <a:ext cx="73" cy="172"/>
            </a:xfrm>
            <a:custGeom>
              <a:avLst/>
              <a:gdLst>
                <a:gd name="T0" fmla="*/ 12 w 73"/>
                <a:gd name="T1" fmla="*/ 22 h 172"/>
                <a:gd name="T2" fmla="*/ 17 w 73"/>
                <a:gd name="T3" fmla="*/ 37 h 172"/>
                <a:gd name="T4" fmla="*/ 23 w 73"/>
                <a:gd name="T5" fmla="*/ 54 h 172"/>
                <a:gd name="T6" fmla="*/ 30 w 73"/>
                <a:gd name="T7" fmla="*/ 74 h 172"/>
                <a:gd name="T8" fmla="*/ 38 w 73"/>
                <a:gd name="T9" fmla="*/ 95 h 172"/>
                <a:gd name="T10" fmla="*/ 45 w 73"/>
                <a:gd name="T11" fmla="*/ 115 h 172"/>
                <a:gd name="T12" fmla="*/ 54 w 73"/>
                <a:gd name="T13" fmla="*/ 132 h 172"/>
                <a:gd name="T14" fmla="*/ 60 w 73"/>
                <a:gd name="T15" fmla="*/ 146 h 172"/>
                <a:gd name="T16" fmla="*/ 66 w 73"/>
                <a:gd name="T17" fmla="*/ 155 h 172"/>
                <a:gd name="T18" fmla="*/ 69 w 73"/>
                <a:gd name="T19" fmla="*/ 161 h 172"/>
                <a:gd name="T20" fmla="*/ 72 w 73"/>
                <a:gd name="T21" fmla="*/ 166 h 172"/>
                <a:gd name="T22" fmla="*/ 72 w 73"/>
                <a:gd name="T23" fmla="*/ 169 h 172"/>
                <a:gd name="T24" fmla="*/ 72 w 73"/>
                <a:gd name="T25" fmla="*/ 171 h 172"/>
                <a:gd name="T26" fmla="*/ 70 w 73"/>
                <a:gd name="T27" fmla="*/ 170 h 172"/>
                <a:gd name="T28" fmla="*/ 66 w 73"/>
                <a:gd name="T29" fmla="*/ 168 h 172"/>
                <a:gd name="T30" fmla="*/ 63 w 73"/>
                <a:gd name="T31" fmla="*/ 164 h 172"/>
                <a:gd name="T32" fmla="*/ 58 w 73"/>
                <a:gd name="T33" fmla="*/ 157 h 172"/>
                <a:gd name="T34" fmla="*/ 51 w 73"/>
                <a:gd name="T35" fmla="*/ 144 h 172"/>
                <a:gd name="T36" fmla="*/ 42 w 73"/>
                <a:gd name="T37" fmla="*/ 125 h 172"/>
                <a:gd name="T38" fmla="*/ 32 w 73"/>
                <a:gd name="T39" fmla="*/ 102 h 172"/>
                <a:gd name="T40" fmla="*/ 23 w 73"/>
                <a:gd name="T41" fmla="*/ 79 h 172"/>
                <a:gd name="T42" fmla="*/ 15 w 73"/>
                <a:gd name="T43" fmla="*/ 57 h 172"/>
                <a:gd name="T44" fmla="*/ 7 w 73"/>
                <a:gd name="T45" fmla="*/ 39 h 172"/>
                <a:gd name="T46" fmla="*/ 4 w 73"/>
                <a:gd name="T47" fmla="*/ 25 h 172"/>
                <a:gd name="T48" fmla="*/ 1 w 73"/>
                <a:gd name="T49" fmla="*/ 17 h 172"/>
                <a:gd name="T50" fmla="*/ 0 w 73"/>
                <a:gd name="T51" fmla="*/ 11 h 172"/>
                <a:gd name="T52" fmla="*/ 0 w 73"/>
                <a:gd name="T53" fmla="*/ 5 h 172"/>
                <a:gd name="T54" fmla="*/ 1 w 73"/>
                <a:gd name="T55" fmla="*/ 1 h 172"/>
                <a:gd name="T56" fmla="*/ 3 w 73"/>
                <a:gd name="T57" fmla="*/ 0 h 172"/>
                <a:gd name="T58" fmla="*/ 5 w 73"/>
                <a:gd name="T59" fmla="*/ 1 h 172"/>
                <a:gd name="T60" fmla="*/ 6 w 73"/>
                <a:gd name="T61" fmla="*/ 5 h 172"/>
                <a:gd name="T62" fmla="*/ 9 w 73"/>
                <a:gd name="T63" fmla="*/ 12 h 17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3"/>
                <a:gd name="T97" fmla="*/ 0 h 172"/>
                <a:gd name="T98" fmla="*/ 73 w 73"/>
                <a:gd name="T99" fmla="*/ 172 h 17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3" h="172">
                  <a:moveTo>
                    <a:pt x="10" y="16"/>
                  </a:moveTo>
                  <a:lnTo>
                    <a:pt x="12" y="22"/>
                  </a:lnTo>
                  <a:lnTo>
                    <a:pt x="14" y="29"/>
                  </a:lnTo>
                  <a:lnTo>
                    <a:pt x="17" y="37"/>
                  </a:lnTo>
                  <a:lnTo>
                    <a:pt x="19" y="45"/>
                  </a:lnTo>
                  <a:lnTo>
                    <a:pt x="23" y="54"/>
                  </a:lnTo>
                  <a:lnTo>
                    <a:pt x="26" y="65"/>
                  </a:lnTo>
                  <a:lnTo>
                    <a:pt x="30" y="74"/>
                  </a:lnTo>
                  <a:lnTo>
                    <a:pt x="34" y="85"/>
                  </a:lnTo>
                  <a:lnTo>
                    <a:pt x="38" y="95"/>
                  </a:lnTo>
                  <a:lnTo>
                    <a:pt x="42" y="105"/>
                  </a:lnTo>
                  <a:lnTo>
                    <a:pt x="45" y="115"/>
                  </a:lnTo>
                  <a:lnTo>
                    <a:pt x="50" y="124"/>
                  </a:lnTo>
                  <a:lnTo>
                    <a:pt x="54" y="132"/>
                  </a:lnTo>
                  <a:lnTo>
                    <a:pt x="56" y="139"/>
                  </a:lnTo>
                  <a:lnTo>
                    <a:pt x="60" y="146"/>
                  </a:lnTo>
                  <a:lnTo>
                    <a:pt x="63" y="151"/>
                  </a:lnTo>
                  <a:lnTo>
                    <a:pt x="66" y="155"/>
                  </a:lnTo>
                  <a:lnTo>
                    <a:pt x="67" y="158"/>
                  </a:lnTo>
                  <a:lnTo>
                    <a:pt x="69" y="161"/>
                  </a:lnTo>
                  <a:lnTo>
                    <a:pt x="71" y="164"/>
                  </a:lnTo>
                  <a:lnTo>
                    <a:pt x="72" y="166"/>
                  </a:lnTo>
                  <a:lnTo>
                    <a:pt x="72" y="168"/>
                  </a:lnTo>
                  <a:lnTo>
                    <a:pt x="72" y="169"/>
                  </a:lnTo>
                  <a:lnTo>
                    <a:pt x="72" y="170"/>
                  </a:lnTo>
                  <a:lnTo>
                    <a:pt x="72" y="171"/>
                  </a:lnTo>
                  <a:lnTo>
                    <a:pt x="71" y="171"/>
                  </a:lnTo>
                  <a:lnTo>
                    <a:pt x="70" y="170"/>
                  </a:lnTo>
                  <a:lnTo>
                    <a:pt x="68" y="170"/>
                  </a:lnTo>
                  <a:lnTo>
                    <a:pt x="66" y="168"/>
                  </a:lnTo>
                  <a:lnTo>
                    <a:pt x="65" y="166"/>
                  </a:lnTo>
                  <a:lnTo>
                    <a:pt x="63" y="164"/>
                  </a:lnTo>
                  <a:lnTo>
                    <a:pt x="61" y="161"/>
                  </a:lnTo>
                  <a:lnTo>
                    <a:pt x="58" y="157"/>
                  </a:lnTo>
                  <a:lnTo>
                    <a:pt x="54" y="152"/>
                  </a:lnTo>
                  <a:lnTo>
                    <a:pt x="51" y="144"/>
                  </a:lnTo>
                  <a:lnTo>
                    <a:pt x="46" y="135"/>
                  </a:lnTo>
                  <a:lnTo>
                    <a:pt x="42" y="125"/>
                  </a:lnTo>
                  <a:lnTo>
                    <a:pt x="37" y="114"/>
                  </a:lnTo>
                  <a:lnTo>
                    <a:pt x="32" y="102"/>
                  </a:lnTo>
                  <a:lnTo>
                    <a:pt x="28" y="91"/>
                  </a:lnTo>
                  <a:lnTo>
                    <a:pt x="23" y="79"/>
                  </a:lnTo>
                  <a:lnTo>
                    <a:pt x="18" y="68"/>
                  </a:lnTo>
                  <a:lnTo>
                    <a:pt x="15" y="57"/>
                  </a:lnTo>
                  <a:lnTo>
                    <a:pt x="11" y="47"/>
                  </a:lnTo>
                  <a:lnTo>
                    <a:pt x="7" y="39"/>
                  </a:lnTo>
                  <a:lnTo>
                    <a:pt x="6" y="31"/>
                  </a:lnTo>
                  <a:lnTo>
                    <a:pt x="4" y="25"/>
                  </a:lnTo>
                  <a:lnTo>
                    <a:pt x="3" y="22"/>
                  </a:lnTo>
                  <a:lnTo>
                    <a:pt x="1" y="17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8" y="8"/>
                  </a:lnTo>
                  <a:lnTo>
                    <a:pt x="9" y="12"/>
                  </a:lnTo>
                  <a:lnTo>
                    <a:pt x="10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2" name="Freeform 107"/>
            <p:cNvSpPr>
              <a:spLocks/>
            </p:cNvSpPr>
            <p:nvPr/>
          </p:nvSpPr>
          <p:spPr bwMode="auto">
            <a:xfrm>
              <a:off x="4311" y="1929"/>
              <a:ext cx="49" cy="104"/>
            </a:xfrm>
            <a:custGeom>
              <a:avLst/>
              <a:gdLst>
                <a:gd name="T0" fmla="*/ 8 w 49"/>
                <a:gd name="T1" fmla="*/ 10 h 104"/>
                <a:gd name="T2" fmla="*/ 9 w 49"/>
                <a:gd name="T3" fmla="*/ 13 h 104"/>
                <a:gd name="T4" fmla="*/ 10 w 49"/>
                <a:gd name="T5" fmla="*/ 17 h 104"/>
                <a:gd name="T6" fmla="*/ 11 w 49"/>
                <a:gd name="T7" fmla="*/ 21 h 104"/>
                <a:gd name="T8" fmla="*/ 12 w 49"/>
                <a:gd name="T9" fmla="*/ 26 h 104"/>
                <a:gd name="T10" fmla="*/ 14 w 49"/>
                <a:gd name="T11" fmla="*/ 31 h 104"/>
                <a:gd name="T12" fmla="*/ 16 w 49"/>
                <a:gd name="T13" fmla="*/ 37 h 104"/>
                <a:gd name="T14" fmla="*/ 19 w 49"/>
                <a:gd name="T15" fmla="*/ 43 h 104"/>
                <a:gd name="T16" fmla="*/ 21 w 49"/>
                <a:gd name="T17" fmla="*/ 49 h 104"/>
                <a:gd name="T18" fmla="*/ 24 w 49"/>
                <a:gd name="T19" fmla="*/ 55 h 104"/>
                <a:gd name="T20" fmla="*/ 27 w 49"/>
                <a:gd name="T21" fmla="*/ 60 h 104"/>
                <a:gd name="T22" fmla="*/ 29 w 49"/>
                <a:gd name="T23" fmla="*/ 66 h 104"/>
                <a:gd name="T24" fmla="*/ 32 w 49"/>
                <a:gd name="T25" fmla="*/ 71 h 104"/>
                <a:gd name="T26" fmla="*/ 34 w 49"/>
                <a:gd name="T27" fmla="*/ 76 h 104"/>
                <a:gd name="T28" fmla="*/ 36 w 49"/>
                <a:gd name="T29" fmla="*/ 79 h 104"/>
                <a:gd name="T30" fmla="*/ 38 w 49"/>
                <a:gd name="T31" fmla="*/ 83 h 104"/>
                <a:gd name="T32" fmla="*/ 40 w 49"/>
                <a:gd name="T33" fmla="*/ 85 h 104"/>
                <a:gd name="T34" fmla="*/ 42 w 49"/>
                <a:gd name="T35" fmla="*/ 87 h 104"/>
                <a:gd name="T36" fmla="*/ 43 w 49"/>
                <a:gd name="T37" fmla="*/ 89 h 104"/>
                <a:gd name="T38" fmla="*/ 44 w 49"/>
                <a:gd name="T39" fmla="*/ 91 h 104"/>
                <a:gd name="T40" fmla="*/ 45 w 49"/>
                <a:gd name="T41" fmla="*/ 93 h 104"/>
                <a:gd name="T42" fmla="*/ 46 w 49"/>
                <a:gd name="T43" fmla="*/ 94 h 104"/>
                <a:gd name="T44" fmla="*/ 47 w 49"/>
                <a:gd name="T45" fmla="*/ 96 h 104"/>
                <a:gd name="T46" fmla="*/ 47 w 49"/>
                <a:gd name="T47" fmla="*/ 98 h 104"/>
                <a:gd name="T48" fmla="*/ 48 w 49"/>
                <a:gd name="T49" fmla="*/ 100 h 104"/>
                <a:gd name="T50" fmla="*/ 48 w 49"/>
                <a:gd name="T51" fmla="*/ 101 h 104"/>
                <a:gd name="T52" fmla="*/ 48 w 49"/>
                <a:gd name="T53" fmla="*/ 102 h 104"/>
                <a:gd name="T54" fmla="*/ 48 w 49"/>
                <a:gd name="T55" fmla="*/ 103 h 104"/>
                <a:gd name="T56" fmla="*/ 47 w 49"/>
                <a:gd name="T57" fmla="*/ 103 h 104"/>
                <a:gd name="T58" fmla="*/ 46 w 49"/>
                <a:gd name="T59" fmla="*/ 103 h 104"/>
                <a:gd name="T60" fmla="*/ 45 w 49"/>
                <a:gd name="T61" fmla="*/ 102 h 104"/>
                <a:gd name="T62" fmla="*/ 44 w 49"/>
                <a:gd name="T63" fmla="*/ 101 h 104"/>
                <a:gd name="T64" fmla="*/ 43 w 49"/>
                <a:gd name="T65" fmla="*/ 98 h 104"/>
                <a:gd name="T66" fmla="*/ 41 w 49"/>
                <a:gd name="T67" fmla="*/ 95 h 104"/>
                <a:gd name="T68" fmla="*/ 38 w 49"/>
                <a:gd name="T69" fmla="*/ 92 h 104"/>
                <a:gd name="T70" fmla="*/ 36 w 49"/>
                <a:gd name="T71" fmla="*/ 87 h 104"/>
                <a:gd name="T72" fmla="*/ 32 w 49"/>
                <a:gd name="T73" fmla="*/ 81 h 104"/>
                <a:gd name="T74" fmla="*/ 28 w 49"/>
                <a:gd name="T75" fmla="*/ 76 h 104"/>
                <a:gd name="T76" fmla="*/ 25 w 49"/>
                <a:gd name="T77" fmla="*/ 70 h 104"/>
                <a:gd name="T78" fmla="*/ 21 w 49"/>
                <a:gd name="T79" fmla="*/ 63 h 104"/>
                <a:gd name="T80" fmla="*/ 18 w 49"/>
                <a:gd name="T81" fmla="*/ 57 h 104"/>
                <a:gd name="T82" fmla="*/ 14 w 49"/>
                <a:gd name="T83" fmla="*/ 50 h 104"/>
                <a:gd name="T84" fmla="*/ 11 w 49"/>
                <a:gd name="T85" fmla="*/ 43 h 104"/>
                <a:gd name="T86" fmla="*/ 8 w 49"/>
                <a:gd name="T87" fmla="*/ 38 h 104"/>
                <a:gd name="T88" fmla="*/ 5 w 49"/>
                <a:gd name="T89" fmla="*/ 32 h 104"/>
                <a:gd name="T90" fmla="*/ 4 w 49"/>
                <a:gd name="T91" fmla="*/ 26 h 104"/>
                <a:gd name="T92" fmla="*/ 2 w 49"/>
                <a:gd name="T93" fmla="*/ 22 h 104"/>
                <a:gd name="T94" fmla="*/ 1 w 49"/>
                <a:gd name="T95" fmla="*/ 18 h 104"/>
                <a:gd name="T96" fmla="*/ 1 w 49"/>
                <a:gd name="T97" fmla="*/ 14 h 104"/>
                <a:gd name="T98" fmla="*/ 0 w 49"/>
                <a:gd name="T99" fmla="*/ 11 h 104"/>
                <a:gd name="T100" fmla="*/ 0 w 49"/>
                <a:gd name="T101" fmla="*/ 9 h 104"/>
                <a:gd name="T102" fmla="*/ 0 w 49"/>
                <a:gd name="T103" fmla="*/ 6 h 104"/>
                <a:gd name="T104" fmla="*/ 1 w 49"/>
                <a:gd name="T105" fmla="*/ 4 h 104"/>
                <a:gd name="T106" fmla="*/ 1 w 49"/>
                <a:gd name="T107" fmla="*/ 3 h 104"/>
                <a:gd name="T108" fmla="*/ 2 w 49"/>
                <a:gd name="T109" fmla="*/ 1 h 104"/>
                <a:gd name="T110" fmla="*/ 3 w 49"/>
                <a:gd name="T111" fmla="*/ 0 h 104"/>
                <a:gd name="T112" fmla="*/ 4 w 49"/>
                <a:gd name="T113" fmla="*/ 1 h 104"/>
                <a:gd name="T114" fmla="*/ 4 w 49"/>
                <a:gd name="T115" fmla="*/ 2 h 104"/>
                <a:gd name="T116" fmla="*/ 5 w 49"/>
                <a:gd name="T117" fmla="*/ 4 h 104"/>
                <a:gd name="T118" fmla="*/ 6 w 49"/>
                <a:gd name="T119" fmla="*/ 6 h 104"/>
                <a:gd name="T120" fmla="*/ 7 w 49"/>
                <a:gd name="T121" fmla="*/ 8 h 104"/>
                <a:gd name="T122" fmla="*/ 8 w 49"/>
                <a:gd name="T123" fmla="*/ 10 h 10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49"/>
                <a:gd name="T187" fmla="*/ 0 h 104"/>
                <a:gd name="T188" fmla="*/ 49 w 49"/>
                <a:gd name="T189" fmla="*/ 104 h 10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49" h="104">
                  <a:moveTo>
                    <a:pt x="8" y="10"/>
                  </a:moveTo>
                  <a:lnTo>
                    <a:pt x="9" y="13"/>
                  </a:lnTo>
                  <a:lnTo>
                    <a:pt x="10" y="17"/>
                  </a:lnTo>
                  <a:lnTo>
                    <a:pt x="11" y="21"/>
                  </a:lnTo>
                  <a:lnTo>
                    <a:pt x="12" y="26"/>
                  </a:lnTo>
                  <a:lnTo>
                    <a:pt x="14" y="31"/>
                  </a:lnTo>
                  <a:lnTo>
                    <a:pt x="16" y="37"/>
                  </a:lnTo>
                  <a:lnTo>
                    <a:pt x="19" y="43"/>
                  </a:lnTo>
                  <a:lnTo>
                    <a:pt x="21" y="49"/>
                  </a:lnTo>
                  <a:lnTo>
                    <a:pt x="24" y="55"/>
                  </a:lnTo>
                  <a:lnTo>
                    <a:pt x="27" y="60"/>
                  </a:lnTo>
                  <a:lnTo>
                    <a:pt x="29" y="66"/>
                  </a:lnTo>
                  <a:lnTo>
                    <a:pt x="32" y="71"/>
                  </a:lnTo>
                  <a:lnTo>
                    <a:pt x="34" y="76"/>
                  </a:lnTo>
                  <a:lnTo>
                    <a:pt x="36" y="79"/>
                  </a:lnTo>
                  <a:lnTo>
                    <a:pt x="38" y="83"/>
                  </a:lnTo>
                  <a:lnTo>
                    <a:pt x="40" y="85"/>
                  </a:lnTo>
                  <a:lnTo>
                    <a:pt x="42" y="87"/>
                  </a:lnTo>
                  <a:lnTo>
                    <a:pt x="43" y="89"/>
                  </a:lnTo>
                  <a:lnTo>
                    <a:pt x="44" y="91"/>
                  </a:lnTo>
                  <a:lnTo>
                    <a:pt x="45" y="93"/>
                  </a:lnTo>
                  <a:lnTo>
                    <a:pt x="46" y="94"/>
                  </a:lnTo>
                  <a:lnTo>
                    <a:pt x="47" y="96"/>
                  </a:lnTo>
                  <a:lnTo>
                    <a:pt x="47" y="98"/>
                  </a:lnTo>
                  <a:lnTo>
                    <a:pt x="48" y="100"/>
                  </a:lnTo>
                  <a:lnTo>
                    <a:pt x="48" y="101"/>
                  </a:lnTo>
                  <a:lnTo>
                    <a:pt x="48" y="102"/>
                  </a:lnTo>
                  <a:lnTo>
                    <a:pt x="48" y="103"/>
                  </a:lnTo>
                  <a:lnTo>
                    <a:pt x="47" y="103"/>
                  </a:lnTo>
                  <a:lnTo>
                    <a:pt x="46" y="103"/>
                  </a:lnTo>
                  <a:lnTo>
                    <a:pt x="45" y="102"/>
                  </a:lnTo>
                  <a:lnTo>
                    <a:pt x="44" y="101"/>
                  </a:lnTo>
                  <a:lnTo>
                    <a:pt x="43" y="98"/>
                  </a:lnTo>
                  <a:lnTo>
                    <a:pt x="41" y="95"/>
                  </a:lnTo>
                  <a:lnTo>
                    <a:pt x="38" y="92"/>
                  </a:lnTo>
                  <a:lnTo>
                    <a:pt x="36" y="87"/>
                  </a:lnTo>
                  <a:lnTo>
                    <a:pt x="32" y="81"/>
                  </a:lnTo>
                  <a:lnTo>
                    <a:pt x="28" y="76"/>
                  </a:lnTo>
                  <a:lnTo>
                    <a:pt x="25" y="70"/>
                  </a:lnTo>
                  <a:lnTo>
                    <a:pt x="21" y="63"/>
                  </a:lnTo>
                  <a:lnTo>
                    <a:pt x="18" y="57"/>
                  </a:lnTo>
                  <a:lnTo>
                    <a:pt x="14" y="50"/>
                  </a:lnTo>
                  <a:lnTo>
                    <a:pt x="11" y="43"/>
                  </a:lnTo>
                  <a:lnTo>
                    <a:pt x="8" y="38"/>
                  </a:lnTo>
                  <a:lnTo>
                    <a:pt x="5" y="32"/>
                  </a:lnTo>
                  <a:lnTo>
                    <a:pt x="4" y="26"/>
                  </a:lnTo>
                  <a:lnTo>
                    <a:pt x="2" y="22"/>
                  </a:lnTo>
                  <a:lnTo>
                    <a:pt x="1" y="18"/>
                  </a:lnTo>
                  <a:lnTo>
                    <a:pt x="1" y="14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6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1"/>
                  </a:lnTo>
                  <a:lnTo>
                    <a:pt x="3" y="0"/>
                  </a:lnTo>
                  <a:lnTo>
                    <a:pt x="4" y="1"/>
                  </a:lnTo>
                  <a:lnTo>
                    <a:pt x="4" y="2"/>
                  </a:lnTo>
                  <a:lnTo>
                    <a:pt x="5" y="4"/>
                  </a:lnTo>
                  <a:lnTo>
                    <a:pt x="6" y="6"/>
                  </a:lnTo>
                  <a:lnTo>
                    <a:pt x="7" y="8"/>
                  </a:lnTo>
                  <a:lnTo>
                    <a:pt x="8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3" name="Freeform 108"/>
            <p:cNvSpPr>
              <a:spLocks/>
            </p:cNvSpPr>
            <p:nvPr/>
          </p:nvSpPr>
          <p:spPr bwMode="auto">
            <a:xfrm>
              <a:off x="4300" y="1962"/>
              <a:ext cx="48" cy="104"/>
            </a:xfrm>
            <a:custGeom>
              <a:avLst/>
              <a:gdLst>
                <a:gd name="T0" fmla="*/ 6 w 48"/>
                <a:gd name="T1" fmla="*/ 10 h 104"/>
                <a:gd name="T2" fmla="*/ 6 w 48"/>
                <a:gd name="T3" fmla="*/ 13 h 104"/>
                <a:gd name="T4" fmla="*/ 8 w 48"/>
                <a:gd name="T5" fmla="*/ 17 h 104"/>
                <a:gd name="T6" fmla="*/ 9 w 48"/>
                <a:gd name="T7" fmla="*/ 21 h 104"/>
                <a:gd name="T8" fmla="*/ 11 w 48"/>
                <a:gd name="T9" fmla="*/ 26 h 104"/>
                <a:gd name="T10" fmla="*/ 13 w 48"/>
                <a:gd name="T11" fmla="*/ 31 h 104"/>
                <a:gd name="T12" fmla="*/ 15 w 48"/>
                <a:gd name="T13" fmla="*/ 37 h 104"/>
                <a:gd name="T14" fmla="*/ 18 w 48"/>
                <a:gd name="T15" fmla="*/ 43 h 104"/>
                <a:gd name="T16" fmla="*/ 20 w 48"/>
                <a:gd name="T17" fmla="*/ 48 h 104"/>
                <a:gd name="T18" fmla="*/ 23 w 48"/>
                <a:gd name="T19" fmla="*/ 55 h 104"/>
                <a:gd name="T20" fmla="*/ 26 w 48"/>
                <a:gd name="T21" fmla="*/ 60 h 104"/>
                <a:gd name="T22" fmla="*/ 28 w 48"/>
                <a:gd name="T23" fmla="*/ 65 h 104"/>
                <a:gd name="T24" fmla="*/ 31 w 48"/>
                <a:gd name="T25" fmla="*/ 71 h 104"/>
                <a:gd name="T26" fmla="*/ 34 w 48"/>
                <a:gd name="T27" fmla="*/ 76 h 104"/>
                <a:gd name="T28" fmla="*/ 35 w 48"/>
                <a:gd name="T29" fmla="*/ 79 h 104"/>
                <a:gd name="T30" fmla="*/ 38 w 48"/>
                <a:gd name="T31" fmla="*/ 82 h 104"/>
                <a:gd name="T32" fmla="*/ 40 w 48"/>
                <a:gd name="T33" fmla="*/ 85 h 104"/>
                <a:gd name="T34" fmla="*/ 42 w 48"/>
                <a:gd name="T35" fmla="*/ 87 h 104"/>
                <a:gd name="T36" fmla="*/ 43 w 48"/>
                <a:gd name="T37" fmla="*/ 89 h 104"/>
                <a:gd name="T38" fmla="*/ 44 w 48"/>
                <a:gd name="T39" fmla="*/ 91 h 104"/>
                <a:gd name="T40" fmla="*/ 45 w 48"/>
                <a:gd name="T41" fmla="*/ 93 h 104"/>
                <a:gd name="T42" fmla="*/ 46 w 48"/>
                <a:gd name="T43" fmla="*/ 94 h 104"/>
                <a:gd name="T44" fmla="*/ 47 w 48"/>
                <a:gd name="T45" fmla="*/ 96 h 104"/>
                <a:gd name="T46" fmla="*/ 47 w 48"/>
                <a:gd name="T47" fmla="*/ 98 h 104"/>
                <a:gd name="T48" fmla="*/ 47 w 48"/>
                <a:gd name="T49" fmla="*/ 99 h 104"/>
                <a:gd name="T50" fmla="*/ 47 w 48"/>
                <a:gd name="T51" fmla="*/ 101 h 104"/>
                <a:gd name="T52" fmla="*/ 47 w 48"/>
                <a:gd name="T53" fmla="*/ 102 h 104"/>
                <a:gd name="T54" fmla="*/ 46 w 48"/>
                <a:gd name="T55" fmla="*/ 103 h 104"/>
                <a:gd name="T56" fmla="*/ 45 w 48"/>
                <a:gd name="T57" fmla="*/ 103 h 104"/>
                <a:gd name="T58" fmla="*/ 44 w 48"/>
                <a:gd name="T59" fmla="*/ 102 h 104"/>
                <a:gd name="T60" fmla="*/ 43 w 48"/>
                <a:gd name="T61" fmla="*/ 102 h 104"/>
                <a:gd name="T62" fmla="*/ 43 w 48"/>
                <a:gd name="T63" fmla="*/ 100 h 104"/>
                <a:gd name="T64" fmla="*/ 41 w 48"/>
                <a:gd name="T65" fmla="*/ 98 h 104"/>
                <a:gd name="T66" fmla="*/ 39 w 48"/>
                <a:gd name="T67" fmla="*/ 95 h 104"/>
                <a:gd name="T68" fmla="*/ 36 w 48"/>
                <a:gd name="T69" fmla="*/ 92 h 104"/>
                <a:gd name="T70" fmla="*/ 34 w 48"/>
                <a:gd name="T71" fmla="*/ 87 h 104"/>
                <a:gd name="T72" fmla="*/ 31 w 48"/>
                <a:gd name="T73" fmla="*/ 81 h 104"/>
                <a:gd name="T74" fmla="*/ 27 w 48"/>
                <a:gd name="T75" fmla="*/ 76 h 104"/>
                <a:gd name="T76" fmla="*/ 24 w 48"/>
                <a:gd name="T77" fmla="*/ 70 h 104"/>
                <a:gd name="T78" fmla="*/ 20 w 48"/>
                <a:gd name="T79" fmla="*/ 63 h 104"/>
                <a:gd name="T80" fmla="*/ 18 w 48"/>
                <a:gd name="T81" fmla="*/ 57 h 104"/>
                <a:gd name="T82" fmla="*/ 14 w 48"/>
                <a:gd name="T83" fmla="*/ 50 h 104"/>
                <a:gd name="T84" fmla="*/ 11 w 48"/>
                <a:gd name="T85" fmla="*/ 43 h 104"/>
                <a:gd name="T86" fmla="*/ 8 w 48"/>
                <a:gd name="T87" fmla="*/ 37 h 104"/>
                <a:gd name="T88" fmla="*/ 5 w 48"/>
                <a:gd name="T89" fmla="*/ 31 h 104"/>
                <a:gd name="T90" fmla="*/ 4 w 48"/>
                <a:gd name="T91" fmla="*/ 26 h 104"/>
                <a:gd name="T92" fmla="*/ 2 w 48"/>
                <a:gd name="T93" fmla="*/ 22 h 104"/>
                <a:gd name="T94" fmla="*/ 1 w 48"/>
                <a:gd name="T95" fmla="*/ 18 h 104"/>
                <a:gd name="T96" fmla="*/ 1 w 48"/>
                <a:gd name="T97" fmla="*/ 14 h 104"/>
                <a:gd name="T98" fmla="*/ 1 w 48"/>
                <a:gd name="T99" fmla="*/ 11 h 104"/>
                <a:gd name="T100" fmla="*/ 0 w 48"/>
                <a:gd name="T101" fmla="*/ 9 h 104"/>
                <a:gd name="T102" fmla="*/ 1 w 48"/>
                <a:gd name="T103" fmla="*/ 6 h 104"/>
                <a:gd name="T104" fmla="*/ 1 w 48"/>
                <a:gd name="T105" fmla="*/ 4 h 104"/>
                <a:gd name="T106" fmla="*/ 1 w 48"/>
                <a:gd name="T107" fmla="*/ 2 h 104"/>
                <a:gd name="T108" fmla="*/ 1 w 48"/>
                <a:gd name="T109" fmla="*/ 1 h 104"/>
                <a:gd name="T110" fmla="*/ 2 w 48"/>
                <a:gd name="T111" fmla="*/ 0 h 104"/>
                <a:gd name="T112" fmla="*/ 3 w 48"/>
                <a:gd name="T113" fmla="*/ 0 h 104"/>
                <a:gd name="T114" fmla="*/ 4 w 48"/>
                <a:gd name="T115" fmla="*/ 1 h 104"/>
                <a:gd name="T116" fmla="*/ 4 w 48"/>
                <a:gd name="T117" fmla="*/ 2 h 104"/>
                <a:gd name="T118" fmla="*/ 4 w 48"/>
                <a:gd name="T119" fmla="*/ 4 h 104"/>
                <a:gd name="T120" fmla="*/ 4 w 48"/>
                <a:gd name="T121" fmla="*/ 5 h 104"/>
                <a:gd name="T122" fmla="*/ 5 w 48"/>
                <a:gd name="T123" fmla="*/ 8 h 104"/>
                <a:gd name="T124" fmla="*/ 6 w 48"/>
                <a:gd name="T125" fmla="*/ 10 h 10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8"/>
                <a:gd name="T190" fmla="*/ 0 h 104"/>
                <a:gd name="T191" fmla="*/ 48 w 48"/>
                <a:gd name="T192" fmla="*/ 104 h 10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8" h="104">
                  <a:moveTo>
                    <a:pt x="6" y="10"/>
                  </a:moveTo>
                  <a:lnTo>
                    <a:pt x="6" y="13"/>
                  </a:lnTo>
                  <a:lnTo>
                    <a:pt x="8" y="17"/>
                  </a:lnTo>
                  <a:lnTo>
                    <a:pt x="9" y="21"/>
                  </a:lnTo>
                  <a:lnTo>
                    <a:pt x="11" y="26"/>
                  </a:lnTo>
                  <a:lnTo>
                    <a:pt x="13" y="31"/>
                  </a:lnTo>
                  <a:lnTo>
                    <a:pt x="15" y="37"/>
                  </a:lnTo>
                  <a:lnTo>
                    <a:pt x="18" y="43"/>
                  </a:lnTo>
                  <a:lnTo>
                    <a:pt x="20" y="48"/>
                  </a:lnTo>
                  <a:lnTo>
                    <a:pt x="23" y="55"/>
                  </a:lnTo>
                  <a:lnTo>
                    <a:pt x="26" y="60"/>
                  </a:lnTo>
                  <a:lnTo>
                    <a:pt x="28" y="65"/>
                  </a:lnTo>
                  <a:lnTo>
                    <a:pt x="31" y="71"/>
                  </a:lnTo>
                  <a:lnTo>
                    <a:pt x="34" y="76"/>
                  </a:lnTo>
                  <a:lnTo>
                    <a:pt x="35" y="79"/>
                  </a:lnTo>
                  <a:lnTo>
                    <a:pt x="38" y="82"/>
                  </a:lnTo>
                  <a:lnTo>
                    <a:pt x="40" y="85"/>
                  </a:lnTo>
                  <a:lnTo>
                    <a:pt x="42" y="87"/>
                  </a:lnTo>
                  <a:lnTo>
                    <a:pt x="43" y="89"/>
                  </a:lnTo>
                  <a:lnTo>
                    <a:pt x="44" y="91"/>
                  </a:lnTo>
                  <a:lnTo>
                    <a:pt x="45" y="93"/>
                  </a:lnTo>
                  <a:lnTo>
                    <a:pt x="46" y="94"/>
                  </a:lnTo>
                  <a:lnTo>
                    <a:pt x="47" y="96"/>
                  </a:lnTo>
                  <a:lnTo>
                    <a:pt x="47" y="98"/>
                  </a:lnTo>
                  <a:lnTo>
                    <a:pt x="47" y="99"/>
                  </a:lnTo>
                  <a:lnTo>
                    <a:pt x="47" y="101"/>
                  </a:lnTo>
                  <a:lnTo>
                    <a:pt x="47" y="102"/>
                  </a:lnTo>
                  <a:lnTo>
                    <a:pt x="46" y="103"/>
                  </a:lnTo>
                  <a:lnTo>
                    <a:pt x="45" y="103"/>
                  </a:lnTo>
                  <a:lnTo>
                    <a:pt x="44" y="102"/>
                  </a:lnTo>
                  <a:lnTo>
                    <a:pt x="43" y="102"/>
                  </a:lnTo>
                  <a:lnTo>
                    <a:pt x="43" y="100"/>
                  </a:lnTo>
                  <a:lnTo>
                    <a:pt x="41" y="98"/>
                  </a:lnTo>
                  <a:lnTo>
                    <a:pt x="39" y="95"/>
                  </a:lnTo>
                  <a:lnTo>
                    <a:pt x="36" y="92"/>
                  </a:lnTo>
                  <a:lnTo>
                    <a:pt x="34" y="87"/>
                  </a:lnTo>
                  <a:lnTo>
                    <a:pt x="31" y="81"/>
                  </a:lnTo>
                  <a:lnTo>
                    <a:pt x="27" y="76"/>
                  </a:lnTo>
                  <a:lnTo>
                    <a:pt x="24" y="70"/>
                  </a:lnTo>
                  <a:lnTo>
                    <a:pt x="20" y="63"/>
                  </a:lnTo>
                  <a:lnTo>
                    <a:pt x="18" y="57"/>
                  </a:lnTo>
                  <a:lnTo>
                    <a:pt x="14" y="50"/>
                  </a:lnTo>
                  <a:lnTo>
                    <a:pt x="11" y="43"/>
                  </a:lnTo>
                  <a:lnTo>
                    <a:pt x="8" y="37"/>
                  </a:lnTo>
                  <a:lnTo>
                    <a:pt x="5" y="31"/>
                  </a:lnTo>
                  <a:lnTo>
                    <a:pt x="4" y="26"/>
                  </a:lnTo>
                  <a:lnTo>
                    <a:pt x="2" y="22"/>
                  </a:lnTo>
                  <a:lnTo>
                    <a:pt x="1" y="18"/>
                  </a:lnTo>
                  <a:lnTo>
                    <a:pt x="1" y="14"/>
                  </a:lnTo>
                  <a:lnTo>
                    <a:pt x="1" y="11"/>
                  </a:lnTo>
                  <a:lnTo>
                    <a:pt x="0" y="9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5"/>
                  </a:lnTo>
                  <a:lnTo>
                    <a:pt x="5" y="8"/>
                  </a:lnTo>
                  <a:lnTo>
                    <a:pt x="6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4" name="Freeform 109"/>
            <p:cNvSpPr>
              <a:spLocks/>
            </p:cNvSpPr>
            <p:nvPr/>
          </p:nvSpPr>
          <p:spPr bwMode="auto">
            <a:xfrm>
              <a:off x="4284" y="2003"/>
              <a:ext cx="43" cy="87"/>
            </a:xfrm>
            <a:custGeom>
              <a:avLst/>
              <a:gdLst>
                <a:gd name="T0" fmla="*/ 5 w 43"/>
                <a:gd name="T1" fmla="*/ 10 h 87"/>
                <a:gd name="T2" fmla="*/ 6 w 43"/>
                <a:gd name="T3" fmla="*/ 13 h 87"/>
                <a:gd name="T4" fmla="*/ 7 w 43"/>
                <a:gd name="T5" fmla="*/ 16 h 87"/>
                <a:gd name="T6" fmla="*/ 9 w 43"/>
                <a:gd name="T7" fmla="*/ 20 h 87"/>
                <a:gd name="T8" fmla="*/ 10 w 43"/>
                <a:gd name="T9" fmla="*/ 23 h 87"/>
                <a:gd name="T10" fmla="*/ 12 w 43"/>
                <a:gd name="T11" fmla="*/ 27 h 87"/>
                <a:gd name="T12" fmla="*/ 14 w 43"/>
                <a:gd name="T13" fmla="*/ 32 h 87"/>
                <a:gd name="T14" fmla="*/ 16 w 43"/>
                <a:gd name="T15" fmla="*/ 36 h 87"/>
                <a:gd name="T16" fmla="*/ 18 w 43"/>
                <a:gd name="T17" fmla="*/ 40 h 87"/>
                <a:gd name="T18" fmla="*/ 21 w 43"/>
                <a:gd name="T19" fmla="*/ 45 h 87"/>
                <a:gd name="T20" fmla="*/ 23 w 43"/>
                <a:gd name="T21" fmla="*/ 49 h 87"/>
                <a:gd name="T22" fmla="*/ 25 w 43"/>
                <a:gd name="T23" fmla="*/ 53 h 87"/>
                <a:gd name="T24" fmla="*/ 28 w 43"/>
                <a:gd name="T25" fmla="*/ 57 h 87"/>
                <a:gd name="T26" fmla="*/ 31 w 43"/>
                <a:gd name="T27" fmla="*/ 61 h 87"/>
                <a:gd name="T28" fmla="*/ 32 w 43"/>
                <a:gd name="T29" fmla="*/ 64 h 87"/>
                <a:gd name="T30" fmla="*/ 35 w 43"/>
                <a:gd name="T31" fmla="*/ 66 h 87"/>
                <a:gd name="T32" fmla="*/ 37 w 43"/>
                <a:gd name="T33" fmla="*/ 68 h 87"/>
                <a:gd name="T34" fmla="*/ 38 w 43"/>
                <a:gd name="T35" fmla="*/ 71 h 87"/>
                <a:gd name="T36" fmla="*/ 39 w 43"/>
                <a:gd name="T37" fmla="*/ 73 h 87"/>
                <a:gd name="T38" fmla="*/ 39 w 43"/>
                <a:gd name="T39" fmla="*/ 75 h 87"/>
                <a:gd name="T40" fmla="*/ 40 w 43"/>
                <a:gd name="T41" fmla="*/ 77 h 87"/>
                <a:gd name="T42" fmla="*/ 41 w 43"/>
                <a:gd name="T43" fmla="*/ 79 h 87"/>
                <a:gd name="T44" fmla="*/ 42 w 43"/>
                <a:gd name="T45" fmla="*/ 80 h 87"/>
                <a:gd name="T46" fmla="*/ 42 w 43"/>
                <a:gd name="T47" fmla="*/ 81 h 87"/>
                <a:gd name="T48" fmla="*/ 42 w 43"/>
                <a:gd name="T49" fmla="*/ 83 h 87"/>
                <a:gd name="T50" fmla="*/ 42 w 43"/>
                <a:gd name="T51" fmla="*/ 84 h 87"/>
                <a:gd name="T52" fmla="*/ 42 w 43"/>
                <a:gd name="T53" fmla="*/ 85 h 87"/>
                <a:gd name="T54" fmla="*/ 42 w 43"/>
                <a:gd name="T55" fmla="*/ 86 h 87"/>
                <a:gd name="T56" fmla="*/ 41 w 43"/>
                <a:gd name="T57" fmla="*/ 86 h 87"/>
                <a:gd name="T58" fmla="*/ 40 w 43"/>
                <a:gd name="T59" fmla="*/ 86 h 87"/>
                <a:gd name="T60" fmla="*/ 39 w 43"/>
                <a:gd name="T61" fmla="*/ 85 h 87"/>
                <a:gd name="T62" fmla="*/ 39 w 43"/>
                <a:gd name="T63" fmla="*/ 84 h 87"/>
                <a:gd name="T64" fmla="*/ 38 w 43"/>
                <a:gd name="T65" fmla="*/ 82 h 87"/>
                <a:gd name="T66" fmla="*/ 36 w 43"/>
                <a:gd name="T67" fmla="*/ 80 h 87"/>
                <a:gd name="T68" fmla="*/ 34 w 43"/>
                <a:gd name="T69" fmla="*/ 78 h 87"/>
                <a:gd name="T70" fmla="*/ 32 w 43"/>
                <a:gd name="T71" fmla="*/ 74 h 87"/>
                <a:gd name="T72" fmla="*/ 29 w 43"/>
                <a:gd name="T73" fmla="*/ 70 h 87"/>
                <a:gd name="T74" fmla="*/ 25 w 43"/>
                <a:gd name="T75" fmla="*/ 65 h 87"/>
                <a:gd name="T76" fmla="*/ 22 w 43"/>
                <a:gd name="T77" fmla="*/ 61 h 87"/>
                <a:gd name="T78" fmla="*/ 19 w 43"/>
                <a:gd name="T79" fmla="*/ 56 h 87"/>
                <a:gd name="T80" fmla="*/ 16 w 43"/>
                <a:gd name="T81" fmla="*/ 50 h 87"/>
                <a:gd name="T82" fmla="*/ 12 w 43"/>
                <a:gd name="T83" fmla="*/ 45 h 87"/>
                <a:gd name="T84" fmla="*/ 10 w 43"/>
                <a:gd name="T85" fmla="*/ 40 h 87"/>
                <a:gd name="T86" fmla="*/ 7 w 43"/>
                <a:gd name="T87" fmla="*/ 35 h 87"/>
                <a:gd name="T88" fmla="*/ 4 w 43"/>
                <a:gd name="T89" fmla="*/ 30 h 87"/>
                <a:gd name="T90" fmla="*/ 3 w 43"/>
                <a:gd name="T91" fmla="*/ 25 h 87"/>
                <a:gd name="T92" fmla="*/ 2 w 43"/>
                <a:gd name="T93" fmla="*/ 22 h 87"/>
                <a:gd name="T94" fmla="*/ 1 w 43"/>
                <a:gd name="T95" fmla="*/ 18 h 87"/>
                <a:gd name="T96" fmla="*/ 0 w 43"/>
                <a:gd name="T97" fmla="*/ 14 h 87"/>
                <a:gd name="T98" fmla="*/ 0 w 43"/>
                <a:gd name="T99" fmla="*/ 11 h 87"/>
                <a:gd name="T100" fmla="*/ 0 w 43"/>
                <a:gd name="T101" fmla="*/ 8 h 87"/>
                <a:gd name="T102" fmla="*/ 0 w 43"/>
                <a:gd name="T103" fmla="*/ 6 h 87"/>
                <a:gd name="T104" fmla="*/ 0 w 43"/>
                <a:gd name="T105" fmla="*/ 4 h 87"/>
                <a:gd name="T106" fmla="*/ 1 w 43"/>
                <a:gd name="T107" fmla="*/ 2 h 87"/>
                <a:gd name="T108" fmla="*/ 1 w 43"/>
                <a:gd name="T109" fmla="*/ 1 h 87"/>
                <a:gd name="T110" fmla="*/ 2 w 43"/>
                <a:gd name="T111" fmla="*/ 0 h 87"/>
                <a:gd name="T112" fmla="*/ 3 w 43"/>
                <a:gd name="T113" fmla="*/ 0 h 87"/>
                <a:gd name="T114" fmla="*/ 3 w 43"/>
                <a:gd name="T115" fmla="*/ 1 h 87"/>
                <a:gd name="T116" fmla="*/ 4 w 43"/>
                <a:gd name="T117" fmla="*/ 2 h 87"/>
                <a:gd name="T118" fmla="*/ 4 w 43"/>
                <a:gd name="T119" fmla="*/ 3 h 87"/>
                <a:gd name="T120" fmla="*/ 4 w 43"/>
                <a:gd name="T121" fmla="*/ 6 h 87"/>
                <a:gd name="T122" fmla="*/ 5 w 43"/>
                <a:gd name="T123" fmla="*/ 7 h 87"/>
                <a:gd name="T124" fmla="*/ 5 w 43"/>
                <a:gd name="T125" fmla="*/ 10 h 8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3"/>
                <a:gd name="T190" fmla="*/ 0 h 87"/>
                <a:gd name="T191" fmla="*/ 43 w 43"/>
                <a:gd name="T192" fmla="*/ 87 h 8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3" h="87">
                  <a:moveTo>
                    <a:pt x="5" y="10"/>
                  </a:moveTo>
                  <a:lnTo>
                    <a:pt x="6" y="13"/>
                  </a:lnTo>
                  <a:lnTo>
                    <a:pt x="7" y="16"/>
                  </a:lnTo>
                  <a:lnTo>
                    <a:pt x="9" y="20"/>
                  </a:lnTo>
                  <a:lnTo>
                    <a:pt x="10" y="23"/>
                  </a:lnTo>
                  <a:lnTo>
                    <a:pt x="12" y="27"/>
                  </a:lnTo>
                  <a:lnTo>
                    <a:pt x="14" y="32"/>
                  </a:lnTo>
                  <a:lnTo>
                    <a:pt x="16" y="36"/>
                  </a:lnTo>
                  <a:lnTo>
                    <a:pt x="18" y="40"/>
                  </a:lnTo>
                  <a:lnTo>
                    <a:pt x="21" y="45"/>
                  </a:lnTo>
                  <a:lnTo>
                    <a:pt x="23" y="49"/>
                  </a:lnTo>
                  <a:lnTo>
                    <a:pt x="25" y="53"/>
                  </a:lnTo>
                  <a:lnTo>
                    <a:pt x="28" y="57"/>
                  </a:lnTo>
                  <a:lnTo>
                    <a:pt x="31" y="61"/>
                  </a:lnTo>
                  <a:lnTo>
                    <a:pt x="32" y="64"/>
                  </a:lnTo>
                  <a:lnTo>
                    <a:pt x="35" y="66"/>
                  </a:lnTo>
                  <a:lnTo>
                    <a:pt x="37" y="68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5"/>
                  </a:lnTo>
                  <a:lnTo>
                    <a:pt x="40" y="77"/>
                  </a:lnTo>
                  <a:lnTo>
                    <a:pt x="41" y="79"/>
                  </a:lnTo>
                  <a:lnTo>
                    <a:pt x="42" y="80"/>
                  </a:lnTo>
                  <a:lnTo>
                    <a:pt x="42" y="81"/>
                  </a:lnTo>
                  <a:lnTo>
                    <a:pt x="42" y="83"/>
                  </a:lnTo>
                  <a:lnTo>
                    <a:pt x="42" y="84"/>
                  </a:lnTo>
                  <a:lnTo>
                    <a:pt x="42" y="85"/>
                  </a:lnTo>
                  <a:lnTo>
                    <a:pt x="42" y="86"/>
                  </a:lnTo>
                  <a:lnTo>
                    <a:pt x="41" y="86"/>
                  </a:lnTo>
                  <a:lnTo>
                    <a:pt x="40" y="86"/>
                  </a:lnTo>
                  <a:lnTo>
                    <a:pt x="39" y="85"/>
                  </a:lnTo>
                  <a:lnTo>
                    <a:pt x="39" y="84"/>
                  </a:lnTo>
                  <a:lnTo>
                    <a:pt x="38" y="82"/>
                  </a:lnTo>
                  <a:lnTo>
                    <a:pt x="36" y="80"/>
                  </a:lnTo>
                  <a:lnTo>
                    <a:pt x="34" y="78"/>
                  </a:lnTo>
                  <a:lnTo>
                    <a:pt x="32" y="74"/>
                  </a:lnTo>
                  <a:lnTo>
                    <a:pt x="29" y="70"/>
                  </a:lnTo>
                  <a:lnTo>
                    <a:pt x="25" y="65"/>
                  </a:lnTo>
                  <a:lnTo>
                    <a:pt x="22" y="61"/>
                  </a:lnTo>
                  <a:lnTo>
                    <a:pt x="19" y="56"/>
                  </a:lnTo>
                  <a:lnTo>
                    <a:pt x="16" y="50"/>
                  </a:lnTo>
                  <a:lnTo>
                    <a:pt x="12" y="45"/>
                  </a:lnTo>
                  <a:lnTo>
                    <a:pt x="10" y="40"/>
                  </a:lnTo>
                  <a:lnTo>
                    <a:pt x="7" y="35"/>
                  </a:lnTo>
                  <a:lnTo>
                    <a:pt x="4" y="30"/>
                  </a:lnTo>
                  <a:lnTo>
                    <a:pt x="3" y="25"/>
                  </a:lnTo>
                  <a:lnTo>
                    <a:pt x="2" y="22"/>
                  </a:lnTo>
                  <a:lnTo>
                    <a:pt x="1" y="18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4" y="6"/>
                  </a:lnTo>
                  <a:lnTo>
                    <a:pt x="5" y="7"/>
                  </a:lnTo>
                  <a:lnTo>
                    <a:pt x="5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5" name="Freeform 110"/>
            <p:cNvSpPr>
              <a:spLocks/>
            </p:cNvSpPr>
            <p:nvPr/>
          </p:nvSpPr>
          <p:spPr bwMode="auto">
            <a:xfrm>
              <a:off x="4268" y="2028"/>
              <a:ext cx="40" cy="84"/>
            </a:xfrm>
            <a:custGeom>
              <a:avLst/>
              <a:gdLst>
                <a:gd name="T0" fmla="*/ 5 w 40"/>
                <a:gd name="T1" fmla="*/ 9 h 84"/>
                <a:gd name="T2" fmla="*/ 6 w 40"/>
                <a:gd name="T3" fmla="*/ 12 h 84"/>
                <a:gd name="T4" fmla="*/ 7 w 40"/>
                <a:gd name="T5" fmla="*/ 15 h 84"/>
                <a:gd name="T6" fmla="*/ 8 w 40"/>
                <a:gd name="T7" fmla="*/ 19 h 84"/>
                <a:gd name="T8" fmla="*/ 10 w 40"/>
                <a:gd name="T9" fmla="*/ 22 h 84"/>
                <a:gd name="T10" fmla="*/ 11 w 40"/>
                <a:gd name="T11" fmla="*/ 27 h 84"/>
                <a:gd name="T12" fmla="*/ 13 w 40"/>
                <a:gd name="T13" fmla="*/ 31 h 84"/>
                <a:gd name="T14" fmla="*/ 15 w 40"/>
                <a:gd name="T15" fmla="*/ 35 h 84"/>
                <a:gd name="T16" fmla="*/ 16 w 40"/>
                <a:gd name="T17" fmla="*/ 39 h 84"/>
                <a:gd name="T18" fmla="*/ 19 w 40"/>
                <a:gd name="T19" fmla="*/ 44 h 84"/>
                <a:gd name="T20" fmla="*/ 21 w 40"/>
                <a:gd name="T21" fmla="*/ 48 h 84"/>
                <a:gd name="T22" fmla="*/ 23 w 40"/>
                <a:gd name="T23" fmla="*/ 52 h 84"/>
                <a:gd name="T24" fmla="*/ 25 w 40"/>
                <a:gd name="T25" fmla="*/ 55 h 84"/>
                <a:gd name="T26" fmla="*/ 28 w 40"/>
                <a:gd name="T27" fmla="*/ 59 h 84"/>
                <a:gd name="T28" fmla="*/ 29 w 40"/>
                <a:gd name="T29" fmla="*/ 62 h 84"/>
                <a:gd name="T30" fmla="*/ 32 w 40"/>
                <a:gd name="T31" fmla="*/ 63 h 84"/>
                <a:gd name="T32" fmla="*/ 34 w 40"/>
                <a:gd name="T33" fmla="*/ 65 h 84"/>
                <a:gd name="T34" fmla="*/ 35 w 40"/>
                <a:gd name="T35" fmla="*/ 67 h 84"/>
                <a:gd name="T36" fmla="*/ 36 w 40"/>
                <a:gd name="T37" fmla="*/ 70 h 84"/>
                <a:gd name="T38" fmla="*/ 36 w 40"/>
                <a:gd name="T39" fmla="*/ 72 h 84"/>
                <a:gd name="T40" fmla="*/ 37 w 40"/>
                <a:gd name="T41" fmla="*/ 74 h 84"/>
                <a:gd name="T42" fmla="*/ 38 w 40"/>
                <a:gd name="T43" fmla="*/ 76 h 84"/>
                <a:gd name="T44" fmla="*/ 38 w 40"/>
                <a:gd name="T45" fmla="*/ 77 h 84"/>
                <a:gd name="T46" fmla="*/ 39 w 40"/>
                <a:gd name="T47" fmla="*/ 78 h 84"/>
                <a:gd name="T48" fmla="*/ 39 w 40"/>
                <a:gd name="T49" fmla="*/ 80 h 84"/>
                <a:gd name="T50" fmla="*/ 39 w 40"/>
                <a:gd name="T51" fmla="*/ 81 h 84"/>
                <a:gd name="T52" fmla="*/ 39 w 40"/>
                <a:gd name="T53" fmla="*/ 82 h 84"/>
                <a:gd name="T54" fmla="*/ 39 w 40"/>
                <a:gd name="T55" fmla="*/ 83 h 84"/>
                <a:gd name="T56" fmla="*/ 38 w 40"/>
                <a:gd name="T57" fmla="*/ 83 h 84"/>
                <a:gd name="T58" fmla="*/ 37 w 40"/>
                <a:gd name="T59" fmla="*/ 83 h 84"/>
                <a:gd name="T60" fmla="*/ 36 w 40"/>
                <a:gd name="T61" fmla="*/ 82 h 84"/>
                <a:gd name="T62" fmla="*/ 36 w 40"/>
                <a:gd name="T63" fmla="*/ 81 h 84"/>
                <a:gd name="T64" fmla="*/ 35 w 40"/>
                <a:gd name="T65" fmla="*/ 79 h 84"/>
                <a:gd name="T66" fmla="*/ 33 w 40"/>
                <a:gd name="T67" fmla="*/ 77 h 84"/>
                <a:gd name="T68" fmla="*/ 31 w 40"/>
                <a:gd name="T69" fmla="*/ 75 h 84"/>
                <a:gd name="T70" fmla="*/ 29 w 40"/>
                <a:gd name="T71" fmla="*/ 71 h 84"/>
                <a:gd name="T72" fmla="*/ 26 w 40"/>
                <a:gd name="T73" fmla="*/ 67 h 84"/>
                <a:gd name="T74" fmla="*/ 23 w 40"/>
                <a:gd name="T75" fmla="*/ 63 h 84"/>
                <a:gd name="T76" fmla="*/ 20 w 40"/>
                <a:gd name="T77" fmla="*/ 59 h 84"/>
                <a:gd name="T78" fmla="*/ 17 w 40"/>
                <a:gd name="T79" fmla="*/ 54 h 84"/>
                <a:gd name="T80" fmla="*/ 14 w 40"/>
                <a:gd name="T81" fmla="*/ 48 h 84"/>
                <a:gd name="T82" fmla="*/ 11 w 40"/>
                <a:gd name="T83" fmla="*/ 44 h 84"/>
                <a:gd name="T84" fmla="*/ 9 w 40"/>
                <a:gd name="T85" fmla="*/ 39 h 84"/>
                <a:gd name="T86" fmla="*/ 6 w 40"/>
                <a:gd name="T87" fmla="*/ 34 h 84"/>
                <a:gd name="T88" fmla="*/ 4 w 40"/>
                <a:gd name="T89" fmla="*/ 29 h 84"/>
                <a:gd name="T90" fmla="*/ 3 w 40"/>
                <a:gd name="T91" fmla="*/ 25 h 84"/>
                <a:gd name="T92" fmla="*/ 1 w 40"/>
                <a:gd name="T93" fmla="*/ 21 h 84"/>
                <a:gd name="T94" fmla="*/ 0 w 40"/>
                <a:gd name="T95" fmla="*/ 17 h 84"/>
                <a:gd name="T96" fmla="*/ 0 w 40"/>
                <a:gd name="T97" fmla="*/ 14 h 84"/>
                <a:gd name="T98" fmla="*/ 0 w 40"/>
                <a:gd name="T99" fmla="*/ 10 h 84"/>
                <a:gd name="T100" fmla="*/ 0 w 40"/>
                <a:gd name="T101" fmla="*/ 7 h 84"/>
                <a:gd name="T102" fmla="*/ 0 w 40"/>
                <a:gd name="T103" fmla="*/ 6 h 84"/>
                <a:gd name="T104" fmla="*/ 0 w 40"/>
                <a:gd name="T105" fmla="*/ 4 h 84"/>
                <a:gd name="T106" fmla="*/ 0 w 40"/>
                <a:gd name="T107" fmla="*/ 2 h 84"/>
                <a:gd name="T108" fmla="*/ 1 w 40"/>
                <a:gd name="T109" fmla="*/ 1 h 84"/>
                <a:gd name="T110" fmla="*/ 1 w 40"/>
                <a:gd name="T111" fmla="*/ 0 h 84"/>
                <a:gd name="T112" fmla="*/ 2 w 40"/>
                <a:gd name="T113" fmla="*/ 0 h 84"/>
                <a:gd name="T114" fmla="*/ 3 w 40"/>
                <a:gd name="T115" fmla="*/ 0 h 84"/>
                <a:gd name="T116" fmla="*/ 3 w 40"/>
                <a:gd name="T117" fmla="*/ 2 h 84"/>
                <a:gd name="T118" fmla="*/ 3 w 40"/>
                <a:gd name="T119" fmla="*/ 3 h 84"/>
                <a:gd name="T120" fmla="*/ 4 w 40"/>
                <a:gd name="T121" fmla="*/ 5 h 84"/>
                <a:gd name="T122" fmla="*/ 4 w 40"/>
                <a:gd name="T123" fmla="*/ 7 h 84"/>
                <a:gd name="T124" fmla="*/ 5 w 40"/>
                <a:gd name="T125" fmla="*/ 9 h 8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0"/>
                <a:gd name="T190" fmla="*/ 0 h 84"/>
                <a:gd name="T191" fmla="*/ 40 w 40"/>
                <a:gd name="T192" fmla="*/ 84 h 8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0" h="84">
                  <a:moveTo>
                    <a:pt x="5" y="9"/>
                  </a:moveTo>
                  <a:lnTo>
                    <a:pt x="6" y="12"/>
                  </a:lnTo>
                  <a:lnTo>
                    <a:pt x="7" y="15"/>
                  </a:lnTo>
                  <a:lnTo>
                    <a:pt x="8" y="19"/>
                  </a:lnTo>
                  <a:lnTo>
                    <a:pt x="10" y="22"/>
                  </a:lnTo>
                  <a:lnTo>
                    <a:pt x="11" y="27"/>
                  </a:lnTo>
                  <a:lnTo>
                    <a:pt x="13" y="31"/>
                  </a:lnTo>
                  <a:lnTo>
                    <a:pt x="15" y="35"/>
                  </a:lnTo>
                  <a:lnTo>
                    <a:pt x="16" y="39"/>
                  </a:lnTo>
                  <a:lnTo>
                    <a:pt x="19" y="44"/>
                  </a:lnTo>
                  <a:lnTo>
                    <a:pt x="21" y="48"/>
                  </a:lnTo>
                  <a:lnTo>
                    <a:pt x="23" y="52"/>
                  </a:lnTo>
                  <a:lnTo>
                    <a:pt x="25" y="55"/>
                  </a:lnTo>
                  <a:lnTo>
                    <a:pt x="28" y="59"/>
                  </a:lnTo>
                  <a:lnTo>
                    <a:pt x="29" y="62"/>
                  </a:lnTo>
                  <a:lnTo>
                    <a:pt x="32" y="63"/>
                  </a:lnTo>
                  <a:lnTo>
                    <a:pt x="34" y="65"/>
                  </a:lnTo>
                  <a:lnTo>
                    <a:pt x="35" y="67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7" y="74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9" y="78"/>
                  </a:lnTo>
                  <a:lnTo>
                    <a:pt x="39" y="80"/>
                  </a:lnTo>
                  <a:lnTo>
                    <a:pt x="39" y="81"/>
                  </a:lnTo>
                  <a:lnTo>
                    <a:pt x="39" y="82"/>
                  </a:lnTo>
                  <a:lnTo>
                    <a:pt x="39" y="83"/>
                  </a:lnTo>
                  <a:lnTo>
                    <a:pt x="38" y="83"/>
                  </a:lnTo>
                  <a:lnTo>
                    <a:pt x="37" y="83"/>
                  </a:lnTo>
                  <a:lnTo>
                    <a:pt x="36" y="82"/>
                  </a:lnTo>
                  <a:lnTo>
                    <a:pt x="36" y="81"/>
                  </a:lnTo>
                  <a:lnTo>
                    <a:pt x="35" y="79"/>
                  </a:lnTo>
                  <a:lnTo>
                    <a:pt x="33" y="77"/>
                  </a:lnTo>
                  <a:lnTo>
                    <a:pt x="31" y="75"/>
                  </a:lnTo>
                  <a:lnTo>
                    <a:pt x="29" y="71"/>
                  </a:lnTo>
                  <a:lnTo>
                    <a:pt x="26" y="67"/>
                  </a:lnTo>
                  <a:lnTo>
                    <a:pt x="23" y="63"/>
                  </a:lnTo>
                  <a:lnTo>
                    <a:pt x="20" y="59"/>
                  </a:lnTo>
                  <a:lnTo>
                    <a:pt x="17" y="54"/>
                  </a:lnTo>
                  <a:lnTo>
                    <a:pt x="14" y="48"/>
                  </a:lnTo>
                  <a:lnTo>
                    <a:pt x="11" y="44"/>
                  </a:lnTo>
                  <a:lnTo>
                    <a:pt x="9" y="39"/>
                  </a:lnTo>
                  <a:lnTo>
                    <a:pt x="6" y="34"/>
                  </a:lnTo>
                  <a:lnTo>
                    <a:pt x="4" y="29"/>
                  </a:lnTo>
                  <a:lnTo>
                    <a:pt x="3" y="25"/>
                  </a:lnTo>
                  <a:lnTo>
                    <a:pt x="1" y="21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3"/>
                  </a:lnTo>
                  <a:lnTo>
                    <a:pt x="4" y="5"/>
                  </a:lnTo>
                  <a:lnTo>
                    <a:pt x="4" y="7"/>
                  </a:lnTo>
                  <a:lnTo>
                    <a:pt x="5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6" name="Freeform 111"/>
            <p:cNvSpPr>
              <a:spLocks/>
            </p:cNvSpPr>
            <p:nvPr/>
          </p:nvSpPr>
          <p:spPr bwMode="auto">
            <a:xfrm>
              <a:off x="4251" y="2059"/>
              <a:ext cx="41" cy="80"/>
            </a:xfrm>
            <a:custGeom>
              <a:avLst/>
              <a:gdLst>
                <a:gd name="T0" fmla="*/ 8 w 41"/>
                <a:gd name="T1" fmla="*/ 8 h 80"/>
                <a:gd name="T2" fmla="*/ 8 w 41"/>
                <a:gd name="T3" fmla="*/ 11 h 80"/>
                <a:gd name="T4" fmla="*/ 9 w 41"/>
                <a:gd name="T5" fmla="*/ 14 h 80"/>
                <a:gd name="T6" fmla="*/ 10 w 41"/>
                <a:gd name="T7" fmla="*/ 18 h 80"/>
                <a:gd name="T8" fmla="*/ 10 w 41"/>
                <a:gd name="T9" fmla="*/ 20 h 80"/>
                <a:gd name="T10" fmla="*/ 12 w 41"/>
                <a:gd name="T11" fmla="*/ 24 h 80"/>
                <a:gd name="T12" fmla="*/ 14 w 41"/>
                <a:gd name="T13" fmla="*/ 29 h 80"/>
                <a:gd name="T14" fmla="*/ 16 w 41"/>
                <a:gd name="T15" fmla="*/ 33 h 80"/>
                <a:gd name="T16" fmla="*/ 17 w 41"/>
                <a:gd name="T17" fmla="*/ 36 h 80"/>
                <a:gd name="T18" fmla="*/ 19 w 41"/>
                <a:gd name="T19" fmla="*/ 40 h 80"/>
                <a:gd name="T20" fmla="*/ 21 w 41"/>
                <a:gd name="T21" fmla="*/ 44 h 80"/>
                <a:gd name="T22" fmla="*/ 23 w 41"/>
                <a:gd name="T23" fmla="*/ 47 h 80"/>
                <a:gd name="T24" fmla="*/ 25 w 41"/>
                <a:gd name="T25" fmla="*/ 51 h 80"/>
                <a:gd name="T26" fmla="*/ 27 w 41"/>
                <a:gd name="T27" fmla="*/ 54 h 80"/>
                <a:gd name="T28" fmla="*/ 29 w 41"/>
                <a:gd name="T29" fmla="*/ 58 h 80"/>
                <a:gd name="T30" fmla="*/ 30 w 41"/>
                <a:gd name="T31" fmla="*/ 59 h 80"/>
                <a:gd name="T32" fmla="*/ 32 w 41"/>
                <a:gd name="T33" fmla="*/ 62 h 80"/>
                <a:gd name="T34" fmla="*/ 33 w 41"/>
                <a:gd name="T35" fmla="*/ 64 h 80"/>
                <a:gd name="T36" fmla="*/ 35 w 41"/>
                <a:gd name="T37" fmla="*/ 66 h 80"/>
                <a:gd name="T38" fmla="*/ 37 w 41"/>
                <a:gd name="T39" fmla="*/ 68 h 80"/>
                <a:gd name="T40" fmla="*/ 37 w 41"/>
                <a:gd name="T41" fmla="*/ 70 h 80"/>
                <a:gd name="T42" fmla="*/ 38 w 41"/>
                <a:gd name="T43" fmla="*/ 72 h 80"/>
                <a:gd name="T44" fmla="*/ 39 w 41"/>
                <a:gd name="T45" fmla="*/ 73 h 80"/>
                <a:gd name="T46" fmla="*/ 39 w 41"/>
                <a:gd name="T47" fmla="*/ 75 h 80"/>
                <a:gd name="T48" fmla="*/ 39 w 41"/>
                <a:gd name="T49" fmla="*/ 76 h 80"/>
                <a:gd name="T50" fmla="*/ 40 w 41"/>
                <a:gd name="T51" fmla="*/ 77 h 80"/>
                <a:gd name="T52" fmla="*/ 39 w 41"/>
                <a:gd name="T53" fmla="*/ 78 h 80"/>
                <a:gd name="T54" fmla="*/ 39 w 41"/>
                <a:gd name="T55" fmla="*/ 79 h 80"/>
                <a:gd name="T56" fmla="*/ 38 w 41"/>
                <a:gd name="T57" fmla="*/ 79 h 80"/>
                <a:gd name="T58" fmla="*/ 37 w 41"/>
                <a:gd name="T59" fmla="*/ 78 h 80"/>
                <a:gd name="T60" fmla="*/ 37 w 41"/>
                <a:gd name="T61" fmla="*/ 77 h 80"/>
                <a:gd name="T62" fmla="*/ 35 w 41"/>
                <a:gd name="T63" fmla="*/ 76 h 80"/>
                <a:gd name="T64" fmla="*/ 33 w 41"/>
                <a:gd name="T65" fmla="*/ 73 h 80"/>
                <a:gd name="T66" fmla="*/ 31 w 41"/>
                <a:gd name="T67" fmla="*/ 72 h 80"/>
                <a:gd name="T68" fmla="*/ 29 w 41"/>
                <a:gd name="T69" fmla="*/ 68 h 80"/>
                <a:gd name="T70" fmla="*/ 26 w 41"/>
                <a:gd name="T71" fmla="*/ 65 h 80"/>
                <a:gd name="T72" fmla="*/ 23 w 41"/>
                <a:gd name="T73" fmla="*/ 61 h 80"/>
                <a:gd name="T74" fmla="*/ 21 w 41"/>
                <a:gd name="T75" fmla="*/ 57 h 80"/>
                <a:gd name="T76" fmla="*/ 18 w 41"/>
                <a:gd name="T77" fmla="*/ 52 h 80"/>
                <a:gd name="T78" fmla="*/ 15 w 41"/>
                <a:gd name="T79" fmla="*/ 47 h 80"/>
                <a:gd name="T80" fmla="*/ 12 w 41"/>
                <a:gd name="T81" fmla="*/ 43 h 80"/>
                <a:gd name="T82" fmla="*/ 10 w 41"/>
                <a:gd name="T83" fmla="*/ 38 h 80"/>
                <a:gd name="T84" fmla="*/ 8 w 41"/>
                <a:gd name="T85" fmla="*/ 33 h 80"/>
                <a:gd name="T86" fmla="*/ 5 w 41"/>
                <a:gd name="T87" fmla="*/ 29 h 80"/>
                <a:gd name="T88" fmla="*/ 3 w 41"/>
                <a:gd name="T89" fmla="*/ 24 h 80"/>
                <a:gd name="T90" fmla="*/ 2 w 41"/>
                <a:gd name="T91" fmla="*/ 20 h 80"/>
                <a:gd name="T92" fmla="*/ 1 w 41"/>
                <a:gd name="T93" fmla="*/ 16 h 80"/>
                <a:gd name="T94" fmla="*/ 1 w 41"/>
                <a:gd name="T95" fmla="*/ 13 h 80"/>
                <a:gd name="T96" fmla="*/ 0 w 41"/>
                <a:gd name="T97" fmla="*/ 10 h 80"/>
                <a:gd name="T98" fmla="*/ 1 w 41"/>
                <a:gd name="T99" fmla="*/ 7 h 80"/>
                <a:gd name="T100" fmla="*/ 1 w 41"/>
                <a:gd name="T101" fmla="*/ 6 h 80"/>
                <a:gd name="T102" fmla="*/ 1 w 41"/>
                <a:gd name="T103" fmla="*/ 4 h 80"/>
                <a:gd name="T104" fmla="*/ 2 w 41"/>
                <a:gd name="T105" fmla="*/ 2 h 80"/>
                <a:gd name="T106" fmla="*/ 2 w 41"/>
                <a:gd name="T107" fmla="*/ 1 h 80"/>
                <a:gd name="T108" fmla="*/ 3 w 41"/>
                <a:gd name="T109" fmla="*/ 0 h 80"/>
                <a:gd name="T110" fmla="*/ 3 w 41"/>
                <a:gd name="T111" fmla="*/ 0 h 80"/>
                <a:gd name="T112" fmla="*/ 4 w 41"/>
                <a:gd name="T113" fmla="*/ 0 h 80"/>
                <a:gd name="T114" fmla="*/ 5 w 41"/>
                <a:gd name="T115" fmla="*/ 0 h 80"/>
                <a:gd name="T116" fmla="*/ 5 w 41"/>
                <a:gd name="T117" fmla="*/ 1 h 80"/>
                <a:gd name="T118" fmla="*/ 6 w 41"/>
                <a:gd name="T119" fmla="*/ 2 h 80"/>
                <a:gd name="T120" fmla="*/ 7 w 41"/>
                <a:gd name="T121" fmla="*/ 4 h 80"/>
                <a:gd name="T122" fmla="*/ 8 w 41"/>
                <a:gd name="T123" fmla="*/ 7 h 80"/>
                <a:gd name="T124" fmla="*/ 8 w 41"/>
                <a:gd name="T125" fmla="*/ 8 h 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1"/>
                <a:gd name="T190" fmla="*/ 0 h 80"/>
                <a:gd name="T191" fmla="*/ 41 w 41"/>
                <a:gd name="T192" fmla="*/ 80 h 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1" h="80">
                  <a:moveTo>
                    <a:pt x="8" y="8"/>
                  </a:moveTo>
                  <a:lnTo>
                    <a:pt x="8" y="11"/>
                  </a:lnTo>
                  <a:lnTo>
                    <a:pt x="9" y="14"/>
                  </a:lnTo>
                  <a:lnTo>
                    <a:pt x="10" y="18"/>
                  </a:lnTo>
                  <a:lnTo>
                    <a:pt x="10" y="20"/>
                  </a:lnTo>
                  <a:lnTo>
                    <a:pt x="12" y="24"/>
                  </a:lnTo>
                  <a:lnTo>
                    <a:pt x="14" y="29"/>
                  </a:lnTo>
                  <a:lnTo>
                    <a:pt x="16" y="33"/>
                  </a:lnTo>
                  <a:lnTo>
                    <a:pt x="17" y="36"/>
                  </a:lnTo>
                  <a:lnTo>
                    <a:pt x="19" y="40"/>
                  </a:lnTo>
                  <a:lnTo>
                    <a:pt x="21" y="44"/>
                  </a:lnTo>
                  <a:lnTo>
                    <a:pt x="23" y="47"/>
                  </a:lnTo>
                  <a:lnTo>
                    <a:pt x="25" y="51"/>
                  </a:lnTo>
                  <a:lnTo>
                    <a:pt x="27" y="54"/>
                  </a:lnTo>
                  <a:lnTo>
                    <a:pt x="29" y="58"/>
                  </a:lnTo>
                  <a:lnTo>
                    <a:pt x="30" y="59"/>
                  </a:lnTo>
                  <a:lnTo>
                    <a:pt x="32" y="62"/>
                  </a:lnTo>
                  <a:lnTo>
                    <a:pt x="33" y="64"/>
                  </a:lnTo>
                  <a:lnTo>
                    <a:pt x="35" y="66"/>
                  </a:lnTo>
                  <a:lnTo>
                    <a:pt x="37" y="68"/>
                  </a:lnTo>
                  <a:lnTo>
                    <a:pt x="37" y="70"/>
                  </a:lnTo>
                  <a:lnTo>
                    <a:pt x="38" y="72"/>
                  </a:lnTo>
                  <a:lnTo>
                    <a:pt x="39" y="73"/>
                  </a:lnTo>
                  <a:lnTo>
                    <a:pt x="39" y="75"/>
                  </a:lnTo>
                  <a:lnTo>
                    <a:pt x="39" y="76"/>
                  </a:lnTo>
                  <a:lnTo>
                    <a:pt x="40" y="77"/>
                  </a:lnTo>
                  <a:lnTo>
                    <a:pt x="39" y="78"/>
                  </a:lnTo>
                  <a:lnTo>
                    <a:pt x="39" y="79"/>
                  </a:lnTo>
                  <a:lnTo>
                    <a:pt x="38" y="79"/>
                  </a:lnTo>
                  <a:lnTo>
                    <a:pt x="37" y="78"/>
                  </a:lnTo>
                  <a:lnTo>
                    <a:pt x="37" y="77"/>
                  </a:lnTo>
                  <a:lnTo>
                    <a:pt x="35" y="76"/>
                  </a:lnTo>
                  <a:lnTo>
                    <a:pt x="33" y="73"/>
                  </a:lnTo>
                  <a:lnTo>
                    <a:pt x="31" y="72"/>
                  </a:lnTo>
                  <a:lnTo>
                    <a:pt x="29" y="68"/>
                  </a:lnTo>
                  <a:lnTo>
                    <a:pt x="26" y="65"/>
                  </a:lnTo>
                  <a:lnTo>
                    <a:pt x="23" y="61"/>
                  </a:lnTo>
                  <a:lnTo>
                    <a:pt x="21" y="57"/>
                  </a:lnTo>
                  <a:lnTo>
                    <a:pt x="18" y="52"/>
                  </a:lnTo>
                  <a:lnTo>
                    <a:pt x="15" y="47"/>
                  </a:lnTo>
                  <a:lnTo>
                    <a:pt x="12" y="43"/>
                  </a:lnTo>
                  <a:lnTo>
                    <a:pt x="10" y="38"/>
                  </a:lnTo>
                  <a:lnTo>
                    <a:pt x="8" y="33"/>
                  </a:lnTo>
                  <a:lnTo>
                    <a:pt x="5" y="29"/>
                  </a:lnTo>
                  <a:lnTo>
                    <a:pt x="3" y="24"/>
                  </a:lnTo>
                  <a:lnTo>
                    <a:pt x="2" y="20"/>
                  </a:lnTo>
                  <a:lnTo>
                    <a:pt x="1" y="16"/>
                  </a:lnTo>
                  <a:lnTo>
                    <a:pt x="1" y="13"/>
                  </a:lnTo>
                  <a:lnTo>
                    <a:pt x="0" y="10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2" y="2"/>
                  </a:lnTo>
                  <a:lnTo>
                    <a:pt x="2" y="1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7"/>
                  </a:lnTo>
                  <a:lnTo>
                    <a:pt x="8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7" name="Freeform 112"/>
            <p:cNvSpPr>
              <a:spLocks/>
            </p:cNvSpPr>
            <p:nvPr/>
          </p:nvSpPr>
          <p:spPr bwMode="auto">
            <a:xfrm>
              <a:off x="4238" y="2083"/>
              <a:ext cx="37" cy="80"/>
            </a:xfrm>
            <a:custGeom>
              <a:avLst/>
              <a:gdLst>
                <a:gd name="T0" fmla="*/ 5 w 37"/>
                <a:gd name="T1" fmla="*/ 9 h 80"/>
                <a:gd name="T2" fmla="*/ 6 w 37"/>
                <a:gd name="T3" fmla="*/ 12 h 80"/>
                <a:gd name="T4" fmla="*/ 6 w 37"/>
                <a:gd name="T5" fmla="*/ 15 h 80"/>
                <a:gd name="T6" fmla="*/ 7 w 37"/>
                <a:gd name="T7" fmla="*/ 18 h 80"/>
                <a:gd name="T8" fmla="*/ 9 w 37"/>
                <a:gd name="T9" fmla="*/ 21 h 80"/>
                <a:gd name="T10" fmla="*/ 9 w 37"/>
                <a:gd name="T11" fmla="*/ 25 h 80"/>
                <a:gd name="T12" fmla="*/ 11 w 37"/>
                <a:gd name="T13" fmla="*/ 29 h 80"/>
                <a:gd name="T14" fmla="*/ 13 w 37"/>
                <a:gd name="T15" fmla="*/ 33 h 80"/>
                <a:gd name="T16" fmla="*/ 14 w 37"/>
                <a:gd name="T17" fmla="*/ 36 h 80"/>
                <a:gd name="T18" fmla="*/ 15 w 37"/>
                <a:gd name="T19" fmla="*/ 40 h 80"/>
                <a:gd name="T20" fmla="*/ 17 w 37"/>
                <a:gd name="T21" fmla="*/ 44 h 80"/>
                <a:gd name="T22" fmla="*/ 19 w 37"/>
                <a:gd name="T23" fmla="*/ 47 h 80"/>
                <a:gd name="T24" fmla="*/ 21 w 37"/>
                <a:gd name="T25" fmla="*/ 50 h 80"/>
                <a:gd name="T26" fmla="*/ 23 w 37"/>
                <a:gd name="T27" fmla="*/ 54 h 80"/>
                <a:gd name="T28" fmla="*/ 25 w 37"/>
                <a:gd name="T29" fmla="*/ 56 h 80"/>
                <a:gd name="T30" fmla="*/ 27 w 37"/>
                <a:gd name="T31" fmla="*/ 59 h 80"/>
                <a:gd name="T32" fmla="*/ 28 w 37"/>
                <a:gd name="T33" fmla="*/ 59 h 80"/>
                <a:gd name="T34" fmla="*/ 30 w 37"/>
                <a:gd name="T35" fmla="*/ 62 h 80"/>
                <a:gd name="T36" fmla="*/ 32 w 37"/>
                <a:gd name="T37" fmla="*/ 64 h 80"/>
                <a:gd name="T38" fmla="*/ 33 w 37"/>
                <a:gd name="T39" fmla="*/ 66 h 80"/>
                <a:gd name="T40" fmla="*/ 33 w 37"/>
                <a:gd name="T41" fmla="*/ 68 h 80"/>
                <a:gd name="T42" fmla="*/ 34 w 37"/>
                <a:gd name="T43" fmla="*/ 70 h 80"/>
                <a:gd name="T44" fmla="*/ 35 w 37"/>
                <a:gd name="T45" fmla="*/ 72 h 80"/>
                <a:gd name="T46" fmla="*/ 35 w 37"/>
                <a:gd name="T47" fmla="*/ 73 h 80"/>
                <a:gd name="T48" fmla="*/ 36 w 37"/>
                <a:gd name="T49" fmla="*/ 74 h 80"/>
                <a:gd name="T50" fmla="*/ 36 w 37"/>
                <a:gd name="T51" fmla="*/ 76 h 80"/>
                <a:gd name="T52" fmla="*/ 36 w 37"/>
                <a:gd name="T53" fmla="*/ 77 h 80"/>
                <a:gd name="T54" fmla="*/ 35 w 37"/>
                <a:gd name="T55" fmla="*/ 78 h 80"/>
                <a:gd name="T56" fmla="*/ 34 w 37"/>
                <a:gd name="T57" fmla="*/ 78 h 80"/>
                <a:gd name="T58" fmla="*/ 34 w 37"/>
                <a:gd name="T59" fmla="*/ 79 h 80"/>
                <a:gd name="T60" fmla="*/ 33 w 37"/>
                <a:gd name="T61" fmla="*/ 79 h 80"/>
                <a:gd name="T62" fmla="*/ 32 w 37"/>
                <a:gd name="T63" fmla="*/ 78 h 80"/>
                <a:gd name="T64" fmla="*/ 31 w 37"/>
                <a:gd name="T65" fmla="*/ 78 h 80"/>
                <a:gd name="T66" fmla="*/ 30 w 37"/>
                <a:gd name="T67" fmla="*/ 76 h 80"/>
                <a:gd name="T68" fmla="*/ 28 w 37"/>
                <a:gd name="T69" fmla="*/ 73 h 80"/>
                <a:gd name="T70" fmla="*/ 27 w 37"/>
                <a:gd name="T71" fmla="*/ 71 h 80"/>
                <a:gd name="T72" fmla="*/ 24 w 37"/>
                <a:gd name="T73" fmla="*/ 68 h 80"/>
                <a:gd name="T74" fmla="*/ 22 w 37"/>
                <a:gd name="T75" fmla="*/ 64 h 80"/>
                <a:gd name="T76" fmla="*/ 20 w 37"/>
                <a:gd name="T77" fmla="*/ 60 h 80"/>
                <a:gd name="T78" fmla="*/ 17 w 37"/>
                <a:gd name="T79" fmla="*/ 57 h 80"/>
                <a:gd name="T80" fmla="*/ 15 w 37"/>
                <a:gd name="T81" fmla="*/ 52 h 80"/>
                <a:gd name="T82" fmla="*/ 12 w 37"/>
                <a:gd name="T83" fmla="*/ 47 h 80"/>
                <a:gd name="T84" fmla="*/ 9 w 37"/>
                <a:gd name="T85" fmla="*/ 43 h 80"/>
                <a:gd name="T86" fmla="*/ 8 w 37"/>
                <a:gd name="T87" fmla="*/ 38 h 80"/>
                <a:gd name="T88" fmla="*/ 5 w 37"/>
                <a:gd name="T89" fmla="*/ 33 h 80"/>
                <a:gd name="T90" fmla="*/ 3 w 37"/>
                <a:gd name="T91" fmla="*/ 29 h 80"/>
                <a:gd name="T92" fmla="*/ 2 w 37"/>
                <a:gd name="T93" fmla="*/ 25 h 80"/>
                <a:gd name="T94" fmla="*/ 1 w 37"/>
                <a:gd name="T95" fmla="*/ 20 h 80"/>
                <a:gd name="T96" fmla="*/ 0 w 37"/>
                <a:gd name="T97" fmla="*/ 17 h 80"/>
                <a:gd name="T98" fmla="*/ 0 w 37"/>
                <a:gd name="T99" fmla="*/ 14 h 80"/>
                <a:gd name="T100" fmla="*/ 0 w 37"/>
                <a:gd name="T101" fmla="*/ 11 h 80"/>
                <a:gd name="T102" fmla="*/ 0 w 37"/>
                <a:gd name="T103" fmla="*/ 8 h 80"/>
                <a:gd name="T104" fmla="*/ 0 w 37"/>
                <a:gd name="T105" fmla="*/ 6 h 80"/>
                <a:gd name="T106" fmla="*/ 0 w 37"/>
                <a:gd name="T107" fmla="*/ 4 h 80"/>
                <a:gd name="T108" fmla="*/ 0 w 37"/>
                <a:gd name="T109" fmla="*/ 3 h 80"/>
                <a:gd name="T110" fmla="*/ 1 w 37"/>
                <a:gd name="T111" fmla="*/ 1 h 80"/>
                <a:gd name="T112" fmla="*/ 2 w 37"/>
                <a:gd name="T113" fmla="*/ 0 h 80"/>
                <a:gd name="T114" fmla="*/ 3 w 37"/>
                <a:gd name="T115" fmla="*/ 1 h 80"/>
                <a:gd name="T116" fmla="*/ 3 w 37"/>
                <a:gd name="T117" fmla="*/ 1 h 80"/>
                <a:gd name="T118" fmla="*/ 3 w 37"/>
                <a:gd name="T119" fmla="*/ 3 h 80"/>
                <a:gd name="T120" fmla="*/ 4 w 37"/>
                <a:gd name="T121" fmla="*/ 5 h 80"/>
                <a:gd name="T122" fmla="*/ 4 w 37"/>
                <a:gd name="T123" fmla="*/ 7 h 80"/>
                <a:gd name="T124" fmla="*/ 5 w 37"/>
                <a:gd name="T125" fmla="*/ 9 h 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7"/>
                <a:gd name="T190" fmla="*/ 0 h 80"/>
                <a:gd name="T191" fmla="*/ 37 w 37"/>
                <a:gd name="T192" fmla="*/ 80 h 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7" h="80">
                  <a:moveTo>
                    <a:pt x="5" y="9"/>
                  </a:moveTo>
                  <a:lnTo>
                    <a:pt x="6" y="12"/>
                  </a:lnTo>
                  <a:lnTo>
                    <a:pt x="6" y="15"/>
                  </a:lnTo>
                  <a:lnTo>
                    <a:pt x="7" y="18"/>
                  </a:lnTo>
                  <a:lnTo>
                    <a:pt x="9" y="21"/>
                  </a:lnTo>
                  <a:lnTo>
                    <a:pt x="9" y="25"/>
                  </a:lnTo>
                  <a:lnTo>
                    <a:pt x="11" y="29"/>
                  </a:lnTo>
                  <a:lnTo>
                    <a:pt x="13" y="33"/>
                  </a:lnTo>
                  <a:lnTo>
                    <a:pt x="14" y="36"/>
                  </a:lnTo>
                  <a:lnTo>
                    <a:pt x="15" y="40"/>
                  </a:lnTo>
                  <a:lnTo>
                    <a:pt x="17" y="44"/>
                  </a:lnTo>
                  <a:lnTo>
                    <a:pt x="19" y="47"/>
                  </a:lnTo>
                  <a:lnTo>
                    <a:pt x="21" y="50"/>
                  </a:lnTo>
                  <a:lnTo>
                    <a:pt x="23" y="54"/>
                  </a:lnTo>
                  <a:lnTo>
                    <a:pt x="25" y="56"/>
                  </a:lnTo>
                  <a:lnTo>
                    <a:pt x="27" y="59"/>
                  </a:lnTo>
                  <a:lnTo>
                    <a:pt x="28" y="59"/>
                  </a:lnTo>
                  <a:lnTo>
                    <a:pt x="30" y="62"/>
                  </a:lnTo>
                  <a:lnTo>
                    <a:pt x="32" y="64"/>
                  </a:lnTo>
                  <a:lnTo>
                    <a:pt x="33" y="66"/>
                  </a:lnTo>
                  <a:lnTo>
                    <a:pt x="33" y="68"/>
                  </a:lnTo>
                  <a:lnTo>
                    <a:pt x="34" y="70"/>
                  </a:lnTo>
                  <a:lnTo>
                    <a:pt x="35" y="72"/>
                  </a:lnTo>
                  <a:lnTo>
                    <a:pt x="35" y="73"/>
                  </a:lnTo>
                  <a:lnTo>
                    <a:pt x="36" y="74"/>
                  </a:lnTo>
                  <a:lnTo>
                    <a:pt x="36" y="76"/>
                  </a:lnTo>
                  <a:lnTo>
                    <a:pt x="36" y="77"/>
                  </a:lnTo>
                  <a:lnTo>
                    <a:pt x="35" y="78"/>
                  </a:lnTo>
                  <a:lnTo>
                    <a:pt x="34" y="78"/>
                  </a:lnTo>
                  <a:lnTo>
                    <a:pt x="34" y="79"/>
                  </a:lnTo>
                  <a:lnTo>
                    <a:pt x="33" y="79"/>
                  </a:lnTo>
                  <a:lnTo>
                    <a:pt x="32" y="78"/>
                  </a:lnTo>
                  <a:lnTo>
                    <a:pt x="31" y="78"/>
                  </a:lnTo>
                  <a:lnTo>
                    <a:pt x="30" y="76"/>
                  </a:lnTo>
                  <a:lnTo>
                    <a:pt x="28" y="73"/>
                  </a:lnTo>
                  <a:lnTo>
                    <a:pt x="27" y="71"/>
                  </a:lnTo>
                  <a:lnTo>
                    <a:pt x="24" y="68"/>
                  </a:lnTo>
                  <a:lnTo>
                    <a:pt x="22" y="64"/>
                  </a:lnTo>
                  <a:lnTo>
                    <a:pt x="20" y="60"/>
                  </a:lnTo>
                  <a:lnTo>
                    <a:pt x="17" y="57"/>
                  </a:lnTo>
                  <a:lnTo>
                    <a:pt x="15" y="52"/>
                  </a:lnTo>
                  <a:lnTo>
                    <a:pt x="12" y="47"/>
                  </a:lnTo>
                  <a:lnTo>
                    <a:pt x="9" y="43"/>
                  </a:lnTo>
                  <a:lnTo>
                    <a:pt x="8" y="38"/>
                  </a:lnTo>
                  <a:lnTo>
                    <a:pt x="5" y="33"/>
                  </a:lnTo>
                  <a:lnTo>
                    <a:pt x="3" y="29"/>
                  </a:lnTo>
                  <a:lnTo>
                    <a:pt x="2" y="25"/>
                  </a:lnTo>
                  <a:lnTo>
                    <a:pt x="1" y="20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2" y="0"/>
                  </a:lnTo>
                  <a:lnTo>
                    <a:pt x="3" y="1"/>
                  </a:lnTo>
                  <a:lnTo>
                    <a:pt x="3" y="3"/>
                  </a:lnTo>
                  <a:lnTo>
                    <a:pt x="4" y="5"/>
                  </a:lnTo>
                  <a:lnTo>
                    <a:pt x="4" y="7"/>
                  </a:lnTo>
                  <a:lnTo>
                    <a:pt x="5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8" name="Freeform 113"/>
            <p:cNvSpPr>
              <a:spLocks/>
            </p:cNvSpPr>
            <p:nvPr/>
          </p:nvSpPr>
          <p:spPr bwMode="auto">
            <a:xfrm>
              <a:off x="4224" y="2116"/>
              <a:ext cx="32" cy="67"/>
            </a:xfrm>
            <a:custGeom>
              <a:avLst/>
              <a:gdLst>
                <a:gd name="T0" fmla="*/ 5 w 32"/>
                <a:gd name="T1" fmla="*/ 9 h 67"/>
                <a:gd name="T2" fmla="*/ 6 w 32"/>
                <a:gd name="T3" fmla="*/ 11 h 67"/>
                <a:gd name="T4" fmla="*/ 6 w 32"/>
                <a:gd name="T5" fmla="*/ 14 h 67"/>
                <a:gd name="T6" fmla="*/ 7 w 32"/>
                <a:gd name="T7" fmla="*/ 17 h 67"/>
                <a:gd name="T8" fmla="*/ 8 w 32"/>
                <a:gd name="T9" fmla="*/ 19 h 67"/>
                <a:gd name="T10" fmla="*/ 8 w 32"/>
                <a:gd name="T11" fmla="*/ 22 h 67"/>
                <a:gd name="T12" fmla="*/ 9 w 32"/>
                <a:gd name="T13" fmla="*/ 25 h 67"/>
                <a:gd name="T14" fmla="*/ 11 w 32"/>
                <a:gd name="T15" fmla="*/ 28 h 67"/>
                <a:gd name="T16" fmla="*/ 12 w 32"/>
                <a:gd name="T17" fmla="*/ 30 h 67"/>
                <a:gd name="T18" fmla="*/ 13 w 32"/>
                <a:gd name="T19" fmla="*/ 32 h 67"/>
                <a:gd name="T20" fmla="*/ 16 w 32"/>
                <a:gd name="T21" fmla="*/ 38 h 67"/>
                <a:gd name="T22" fmla="*/ 17 w 32"/>
                <a:gd name="T23" fmla="*/ 40 h 67"/>
                <a:gd name="T24" fmla="*/ 18 w 32"/>
                <a:gd name="T25" fmla="*/ 42 h 67"/>
                <a:gd name="T26" fmla="*/ 20 w 32"/>
                <a:gd name="T27" fmla="*/ 45 h 67"/>
                <a:gd name="T28" fmla="*/ 22 w 32"/>
                <a:gd name="T29" fmla="*/ 47 h 67"/>
                <a:gd name="T30" fmla="*/ 23 w 32"/>
                <a:gd name="T31" fmla="*/ 49 h 67"/>
                <a:gd name="T32" fmla="*/ 25 w 32"/>
                <a:gd name="T33" fmla="*/ 50 h 67"/>
                <a:gd name="T34" fmla="*/ 27 w 32"/>
                <a:gd name="T35" fmla="*/ 53 h 67"/>
                <a:gd name="T36" fmla="*/ 28 w 32"/>
                <a:gd name="T37" fmla="*/ 55 h 67"/>
                <a:gd name="T38" fmla="*/ 28 w 32"/>
                <a:gd name="T39" fmla="*/ 57 h 67"/>
                <a:gd name="T40" fmla="*/ 29 w 32"/>
                <a:gd name="T41" fmla="*/ 59 h 67"/>
                <a:gd name="T42" fmla="*/ 30 w 32"/>
                <a:gd name="T43" fmla="*/ 61 h 67"/>
                <a:gd name="T44" fmla="*/ 31 w 32"/>
                <a:gd name="T45" fmla="*/ 61 h 67"/>
                <a:gd name="T46" fmla="*/ 31 w 32"/>
                <a:gd name="T47" fmla="*/ 63 h 67"/>
                <a:gd name="T48" fmla="*/ 31 w 32"/>
                <a:gd name="T49" fmla="*/ 64 h 67"/>
                <a:gd name="T50" fmla="*/ 31 w 32"/>
                <a:gd name="T51" fmla="*/ 65 h 67"/>
                <a:gd name="T52" fmla="*/ 31 w 32"/>
                <a:gd name="T53" fmla="*/ 66 h 67"/>
                <a:gd name="T54" fmla="*/ 30 w 32"/>
                <a:gd name="T55" fmla="*/ 66 h 67"/>
                <a:gd name="T56" fmla="*/ 29 w 32"/>
                <a:gd name="T57" fmla="*/ 66 h 67"/>
                <a:gd name="T58" fmla="*/ 28 w 32"/>
                <a:gd name="T59" fmla="*/ 65 h 67"/>
                <a:gd name="T60" fmla="*/ 28 w 32"/>
                <a:gd name="T61" fmla="*/ 64 h 67"/>
                <a:gd name="T62" fmla="*/ 27 w 32"/>
                <a:gd name="T63" fmla="*/ 62 h 67"/>
                <a:gd name="T64" fmla="*/ 25 w 32"/>
                <a:gd name="T65" fmla="*/ 61 h 67"/>
                <a:gd name="T66" fmla="*/ 23 w 32"/>
                <a:gd name="T67" fmla="*/ 59 h 67"/>
                <a:gd name="T68" fmla="*/ 21 w 32"/>
                <a:gd name="T69" fmla="*/ 56 h 67"/>
                <a:gd name="T70" fmla="*/ 19 w 32"/>
                <a:gd name="T71" fmla="*/ 53 h 67"/>
                <a:gd name="T72" fmla="*/ 17 w 32"/>
                <a:gd name="T73" fmla="*/ 50 h 67"/>
                <a:gd name="T74" fmla="*/ 15 w 32"/>
                <a:gd name="T75" fmla="*/ 48 h 67"/>
                <a:gd name="T76" fmla="*/ 13 w 32"/>
                <a:gd name="T77" fmla="*/ 45 h 67"/>
                <a:gd name="T78" fmla="*/ 10 w 32"/>
                <a:gd name="T79" fmla="*/ 41 h 67"/>
                <a:gd name="T80" fmla="*/ 8 w 32"/>
                <a:gd name="T81" fmla="*/ 39 h 67"/>
                <a:gd name="T82" fmla="*/ 7 w 32"/>
                <a:gd name="T83" fmla="*/ 35 h 67"/>
                <a:gd name="T84" fmla="*/ 5 w 32"/>
                <a:gd name="T85" fmla="*/ 31 h 67"/>
                <a:gd name="T86" fmla="*/ 3 w 32"/>
                <a:gd name="T87" fmla="*/ 28 h 67"/>
                <a:gd name="T88" fmla="*/ 3 w 32"/>
                <a:gd name="T89" fmla="*/ 24 h 67"/>
                <a:gd name="T90" fmla="*/ 2 w 32"/>
                <a:gd name="T91" fmla="*/ 20 h 67"/>
                <a:gd name="T92" fmla="*/ 1 w 32"/>
                <a:gd name="T93" fmla="*/ 17 h 67"/>
                <a:gd name="T94" fmla="*/ 0 w 32"/>
                <a:gd name="T95" fmla="*/ 13 h 67"/>
                <a:gd name="T96" fmla="*/ 0 w 32"/>
                <a:gd name="T97" fmla="*/ 10 h 67"/>
                <a:gd name="T98" fmla="*/ 0 w 32"/>
                <a:gd name="T99" fmla="*/ 8 h 67"/>
                <a:gd name="T100" fmla="*/ 0 w 32"/>
                <a:gd name="T101" fmla="*/ 6 h 67"/>
                <a:gd name="T102" fmla="*/ 0 w 32"/>
                <a:gd name="T103" fmla="*/ 4 h 67"/>
                <a:gd name="T104" fmla="*/ 1 w 32"/>
                <a:gd name="T105" fmla="*/ 3 h 67"/>
                <a:gd name="T106" fmla="*/ 1 w 32"/>
                <a:gd name="T107" fmla="*/ 1 h 67"/>
                <a:gd name="T108" fmla="*/ 1 w 32"/>
                <a:gd name="T109" fmla="*/ 0 h 67"/>
                <a:gd name="T110" fmla="*/ 2 w 32"/>
                <a:gd name="T111" fmla="*/ 0 h 67"/>
                <a:gd name="T112" fmla="*/ 3 w 32"/>
                <a:gd name="T113" fmla="*/ 0 h 67"/>
                <a:gd name="T114" fmla="*/ 3 w 32"/>
                <a:gd name="T115" fmla="*/ 1 h 67"/>
                <a:gd name="T116" fmla="*/ 3 w 32"/>
                <a:gd name="T117" fmla="*/ 1 h 67"/>
                <a:gd name="T118" fmla="*/ 3 w 32"/>
                <a:gd name="T119" fmla="*/ 3 h 67"/>
                <a:gd name="T120" fmla="*/ 4 w 32"/>
                <a:gd name="T121" fmla="*/ 4 h 67"/>
                <a:gd name="T122" fmla="*/ 5 w 32"/>
                <a:gd name="T123" fmla="*/ 6 h 67"/>
                <a:gd name="T124" fmla="*/ 5 w 32"/>
                <a:gd name="T125" fmla="*/ 9 h 6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"/>
                <a:gd name="T190" fmla="*/ 0 h 67"/>
                <a:gd name="T191" fmla="*/ 32 w 32"/>
                <a:gd name="T192" fmla="*/ 67 h 6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" h="67">
                  <a:moveTo>
                    <a:pt x="5" y="9"/>
                  </a:moveTo>
                  <a:lnTo>
                    <a:pt x="6" y="11"/>
                  </a:lnTo>
                  <a:lnTo>
                    <a:pt x="6" y="14"/>
                  </a:lnTo>
                  <a:lnTo>
                    <a:pt x="7" y="17"/>
                  </a:lnTo>
                  <a:lnTo>
                    <a:pt x="8" y="19"/>
                  </a:lnTo>
                  <a:lnTo>
                    <a:pt x="8" y="22"/>
                  </a:lnTo>
                  <a:lnTo>
                    <a:pt x="9" y="25"/>
                  </a:lnTo>
                  <a:lnTo>
                    <a:pt x="11" y="28"/>
                  </a:lnTo>
                  <a:lnTo>
                    <a:pt x="12" y="30"/>
                  </a:lnTo>
                  <a:lnTo>
                    <a:pt x="13" y="32"/>
                  </a:lnTo>
                  <a:lnTo>
                    <a:pt x="16" y="38"/>
                  </a:lnTo>
                  <a:lnTo>
                    <a:pt x="17" y="40"/>
                  </a:lnTo>
                  <a:lnTo>
                    <a:pt x="18" y="42"/>
                  </a:lnTo>
                  <a:lnTo>
                    <a:pt x="20" y="45"/>
                  </a:lnTo>
                  <a:lnTo>
                    <a:pt x="22" y="47"/>
                  </a:lnTo>
                  <a:lnTo>
                    <a:pt x="23" y="49"/>
                  </a:lnTo>
                  <a:lnTo>
                    <a:pt x="25" y="50"/>
                  </a:lnTo>
                  <a:lnTo>
                    <a:pt x="27" y="53"/>
                  </a:lnTo>
                  <a:lnTo>
                    <a:pt x="28" y="55"/>
                  </a:lnTo>
                  <a:lnTo>
                    <a:pt x="28" y="57"/>
                  </a:lnTo>
                  <a:lnTo>
                    <a:pt x="29" y="59"/>
                  </a:lnTo>
                  <a:lnTo>
                    <a:pt x="30" y="61"/>
                  </a:lnTo>
                  <a:lnTo>
                    <a:pt x="31" y="61"/>
                  </a:lnTo>
                  <a:lnTo>
                    <a:pt x="31" y="63"/>
                  </a:lnTo>
                  <a:lnTo>
                    <a:pt x="31" y="64"/>
                  </a:lnTo>
                  <a:lnTo>
                    <a:pt x="31" y="65"/>
                  </a:lnTo>
                  <a:lnTo>
                    <a:pt x="31" y="66"/>
                  </a:lnTo>
                  <a:lnTo>
                    <a:pt x="30" y="66"/>
                  </a:lnTo>
                  <a:lnTo>
                    <a:pt x="29" y="66"/>
                  </a:lnTo>
                  <a:lnTo>
                    <a:pt x="28" y="65"/>
                  </a:lnTo>
                  <a:lnTo>
                    <a:pt x="28" y="64"/>
                  </a:lnTo>
                  <a:lnTo>
                    <a:pt x="27" y="62"/>
                  </a:lnTo>
                  <a:lnTo>
                    <a:pt x="25" y="61"/>
                  </a:lnTo>
                  <a:lnTo>
                    <a:pt x="23" y="59"/>
                  </a:lnTo>
                  <a:lnTo>
                    <a:pt x="21" y="56"/>
                  </a:lnTo>
                  <a:lnTo>
                    <a:pt x="19" y="53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13" y="45"/>
                  </a:lnTo>
                  <a:lnTo>
                    <a:pt x="10" y="41"/>
                  </a:lnTo>
                  <a:lnTo>
                    <a:pt x="8" y="39"/>
                  </a:lnTo>
                  <a:lnTo>
                    <a:pt x="7" y="35"/>
                  </a:lnTo>
                  <a:lnTo>
                    <a:pt x="5" y="31"/>
                  </a:lnTo>
                  <a:lnTo>
                    <a:pt x="3" y="28"/>
                  </a:lnTo>
                  <a:lnTo>
                    <a:pt x="3" y="24"/>
                  </a:lnTo>
                  <a:lnTo>
                    <a:pt x="2" y="20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3"/>
                  </a:lnTo>
                  <a:lnTo>
                    <a:pt x="4" y="4"/>
                  </a:lnTo>
                  <a:lnTo>
                    <a:pt x="5" y="6"/>
                  </a:lnTo>
                  <a:lnTo>
                    <a:pt x="5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9" name="Freeform 114"/>
            <p:cNvSpPr>
              <a:spLocks/>
            </p:cNvSpPr>
            <p:nvPr/>
          </p:nvSpPr>
          <p:spPr bwMode="auto">
            <a:xfrm>
              <a:off x="4205" y="2138"/>
              <a:ext cx="34" cy="67"/>
            </a:xfrm>
            <a:custGeom>
              <a:avLst/>
              <a:gdLst>
                <a:gd name="T0" fmla="*/ 6 w 34"/>
                <a:gd name="T1" fmla="*/ 11 h 67"/>
                <a:gd name="T2" fmla="*/ 7 w 34"/>
                <a:gd name="T3" fmla="*/ 17 h 67"/>
                <a:gd name="T4" fmla="*/ 9 w 34"/>
                <a:gd name="T5" fmla="*/ 22 h 67"/>
                <a:gd name="T6" fmla="*/ 12 w 34"/>
                <a:gd name="T7" fmla="*/ 27 h 67"/>
                <a:gd name="T8" fmla="*/ 14 w 34"/>
                <a:gd name="T9" fmla="*/ 32 h 67"/>
                <a:gd name="T10" fmla="*/ 18 w 34"/>
                <a:gd name="T11" fmla="*/ 38 h 67"/>
                <a:gd name="T12" fmla="*/ 21 w 34"/>
                <a:gd name="T13" fmla="*/ 42 h 67"/>
                <a:gd name="T14" fmla="*/ 25 w 34"/>
                <a:gd name="T15" fmla="*/ 47 h 67"/>
                <a:gd name="T16" fmla="*/ 28 w 34"/>
                <a:gd name="T17" fmla="*/ 50 h 67"/>
                <a:gd name="T18" fmla="*/ 30 w 34"/>
                <a:gd name="T19" fmla="*/ 54 h 67"/>
                <a:gd name="T20" fmla="*/ 32 w 34"/>
                <a:gd name="T21" fmla="*/ 58 h 67"/>
                <a:gd name="T22" fmla="*/ 33 w 34"/>
                <a:gd name="T23" fmla="*/ 61 h 67"/>
                <a:gd name="T24" fmla="*/ 33 w 34"/>
                <a:gd name="T25" fmla="*/ 64 h 67"/>
                <a:gd name="T26" fmla="*/ 33 w 34"/>
                <a:gd name="T27" fmla="*/ 66 h 67"/>
                <a:gd name="T28" fmla="*/ 31 w 34"/>
                <a:gd name="T29" fmla="*/ 66 h 67"/>
                <a:gd name="T30" fmla="*/ 30 w 34"/>
                <a:gd name="T31" fmla="*/ 65 h 67"/>
                <a:gd name="T32" fmla="*/ 27 w 34"/>
                <a:gd name="T33" fmla="*/ 62 h 67"/>
                <a:gd name="T34" fmla="*/ 24 w 34"/>
                <a:gd name="T35" fmla="*/ 59 h 67"/>
                <a:gd name="T36" fmla="*/ 20 w 34"/>
                <a:gd name="T37" fmla="*/ 53 h 67"/>
                <a:gd name="T38" fmla="*/ 16 w 34"/>
                <a:gd name="T39" fmla="*/ 48 h 67"/>
                <a:gd name="T40" fmla="*/ 11 w 34"/>
                <a:gd name="T41" fmla="*/ 41 h 67"/>
                <a:gd name="T42" fmla="*/ 7 w 34"/>
                <a:gd name="T43" fmla="*/ 35 h 67"/>
                <a:gd name="T44" fmla="*/ 3 w 34"/>
                <a:gd name="T45" fmla="*/ 28 h 67"/>
                <a:gd name="T46" fmla="*/ 1 w 34"/>
                <a:gd name="T47" fmla="*/ 20 h 67"/>
                <a:gd name="T48" fmla="*/ 0 w 34"/>
                <a:gd name="T49" fmla="*/ 13 h 67"/>
                <a:gd name="T50" fmla="*/ 0 w 34"/>
                <a:gd name="T51" fmla="*/ 7 h 67"/>
                <a:gd name="T52" fmla="*/ 0 w 34"/>
                <a:gd name="T53" fmla="*/ 4 h 67"/>
                <a:gd name="T54" fmla="*/ 1 w 34"/>
                <a:gd name="T55" fmla="*/ 1 h 67"/>
                <a:gd name="T56" fmla="*/ 2 w 34"/>
                <a:gd name="T57" fmla="*/ 0 h 67"/>
                <a:gd name="T58" fmla="*/ 3 w 34"/>
                <a:gd name="T59" fmla="*/ 1 h 67"/>
                <a:gd name="T60" fmla="*/ 4 w 34"/>
                <a:gd name="T61" fmla="*/ 4 h 67"/>
                <a:gd name="T62" fmla="*/ 5 w 34"/>
                <a:gd name="T63" fmla="*/ 8 h 6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4"/>
                <a:gd name="T97" fmla="*/ 0 h 67"/>
                <a:gd name="T98" fmla="*/ 34 w 34"/>
                <a:gd name="T99" fmla="*/ 67 h 6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4" h="67">
                  <a:moveTo>
                    <a:pt x="5" y="8"/>
                  </a:moveTo>
                  <a:lnTo>
                    <a:pt x="6" y="11"/>
                  </a:lnTo>
                  <a:lnTo>
                    <a:pt x="6" y="14"/>
                  </a:lnTo>
                  <a:lnTo>
                    <a:pt x="7" y="17"/>
                  </a:lnTo>
                  <a:lnTo>
                    <a:pt x="8" y="19"/>
                  </a:lnTo>
                  <a:lnTo>
                    <a:pt x="9" y="22"/>
                  </a:lnTo>
                  <a:lnTo>
                    <a:pt x="10" y="24"/>
                  </a:lnTo>
                  <a:lnTo>
                    <a:pt x="12" y="27"/>
                  </a:lnTo>
                  <a:lnTo>
                    <a:pt x="13" y="29"/>
                  </a:lnTo>
                  <a:lnTo>
                    <a:pt x="14" y="32"/>
                  </a:lnTo>
                  <a:lnTo>
                    <a:pt x="16" y="35"/>
                  </a:lnTo>
                  <a:lnTo>
                    <a:pt x="18" y="38"/>
                  </a:lnTo>
                  <a:lnTo>
                    <a:pt x="19" y="40"/>
                  </a:lnTo>
                  <a:lnTo>
                    <a:pt x="21" y="42"/>
                  </a:lnTo>
                  <a:lnTo>
                    <a:pt x="23" y="45"/>
                  </a:lnTo>
                  <a:lnTo>
                    <a:pt x="25" y="47"/>
                  </a:lnTo>
                  <a:lnTo>
                    <a:pt x="26" y="49"/>
                  </a:lnTo>
                  <a:lnTo>
                    <a:pt x="28" y="50"/>
                  </a:lnTo>
                  <a:lnTo>
                    <a:pt x="29" y="52"/>
                  </a:lnTo>
                  <a:lnTo>
                    <a:pt x="30" y="54"/>
                  </a:lnTo>
                  <a:lnTo>
                    <a:pt x="31" y="56"/>
                  </a:lnTo>
                  <a:lnTo>
                    <a:pt x="32" y="58"/>
                  </a:lnTo>
                  <a:lnTo>
                    <a:pt x="32" y="60"/>
                  </a:lnTo>
                  <a:lnTo>
                    <a:pt x="33" y="61"/>
                  </a:lnTo>
                  <a:lnTo>
                    <a:pt x="33" y="63"/>
                  </a:lnTo>
                  <a:lnTo>
                    <a:pt x="33" y="64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2" y="66"/>
                  </a:lnTo>
                  <a:lnTo>
                    <a:pt x="31" y="66"/>
                  </a:lnTo>
                  <a:lnTo>
                    <a:pt x="30" y="66"/>
                  </a:lnTo>
                  <a:lnTo>
                    <a:pt x="30" y="65"/>
                  </a:lnTo>
                  <a:lnTo>
                    <a:pt x="28" y="63"/>
                  </a:lnTo>
                  <a:lnTo>
                    <a:pt x="27" y="62"/>
                  </a:lnTo>
                  <a:lnTo>
                    <a:pt x="26" y="61"/>
                  </a:lnTo>
                  <a:lnTo>
                    <a:pt x="24" y="59"/>
                  </a:lnTo>
                  <a:lnTo>
                    <a:pt x="22" y="56"/>
                  </a:lnTo>
                  <a:lnTo>
                    <a:pt x="20" y="53"/>
                  </a:lnTo>
                  <a:lnTo>
                    <a:pt x="18" y="50"/>
                  </a:lnTo>
                  <a:lnTo>
                    <a:pt x="16" y="48"/>
                  </a:lnTo>
                  <a:lnTo>
                    <a:pt x="14" y="45"/>
                  </a:lnTo>
                  <a:lnTo>
                    <a:pt x="11" y="41"/>
                  </a:lnTo>
                  <a:lnTo>
                    <a:pt x="9" y="39"/>
                  </a:lnTo>
                  <a:lnTo>
                    <a:pt x="7" y="35"/>
                  </a:lnTo>
                  <a:lnTo>
                    <a:pt x="5" y="31"/>
                  </a:lnTo>
                  <a:lnTo>
                    <a:pt x="3" y="28"/>
                  </a:lnTo>
                  <a:lnTo>
                    <a:pt x="3" y="24"/>
                  </a:lnTo>
                  <a:lnTo>
                    <a:pt x="1" y="20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3"/>
                  </a:lnTo>
                  <a:lnTo>
                    <a:pt x="4" y="4"/>
                  </a:lnTo>
                  <a:lnTo>
                    <a:pt x="5" y="6"/>
                  </a:lnTo>
                  <a:lnTo>
                    <a:pt x="5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0" name="Freeform 115"/>
            <p:cNvSpPr>
              <a:spLocks/>
            </p:cNvSpPr>
            <p:nvPr/>
          </p:nvSpPr>
          <p:spPr bwMode="auto">
            <a:xfrm>
              <a:off x="4188" y="2153"/>
              <a:ext cx="36" cy="71"/>
            </a:xfrm>
            <a:custGeom>
              <a:avLst/>
              <a:gdLst>
                <a:gd name="T0" fmla="*/ 6 w 36"/>
                <a:gd name="T1" fmla="*/ 10 h 71"/>
                <a:gd name="T2" fmla="*/ 6 w 36"/>
                <a:gd name="T3" fmla="*/ 12 h 71"/>
                <a:gd name="T4" fmla="*/ 7 w 36"/>
                <a:gd name="T5" fmla="*/ 15 h 71"/>
                <a:gd name="T6" fmla="*/ 8 w 36"/>
                <a:gd name="T7" fmla="*/ 18 h 71"/>
                <a:gd name="T8" fmla="*/ 9 w 36"/>
                <a:gd name="T9" fmla="*/ 20 h 71"/>
                <a:gd name="T10" fmla="*/ 10 w 36"/>
                <a:gd name="T11" fmla="*/ 24 h 71"/>
                <a:gd name="T12" fmla="*/ 12 w 36"/>
                <a:gd name="T13" fmla="*/ 27 h 71"/>
                <a:gd name="T14" fmla="*/ 13 w 36"/>
                <a:gd name="T15" fmla="*/ 29 h 71"/>
                <a:gd name="T16" fmla="*/ 15 w 36"/>
                <a:gd name="T17" fmla="*/ 32 h 71"/>
                <a:gd name="T18" fmla="*/ 16 w 36"/>
                <a:gd name="T19" fmla="*/ 35 h 71"/>
                <a:gd name="T20" fmla="*/ 20 w 36"/>
                <a:gd name="T21" fmla="*/ 41 h 71"/>
                <a:gd name="T22" fmla="*/ 21 w 36"/>
                <a:gd name="T23" fmla="*/ 43 h 71"/>
                <a:gd name="T24" fmla="*/ 24 w 36"/>
                <a:gd name="T25" fmla="*/ 46 h 71"/>
                <a:gd name="T26" fmla="*/ 26 w 36"/>
                <a:gd name="T27" fmla="*/ 49 h 71"/>
                <a:gd name="T28" fmla="*/ 27 w 36"/>
                <a:gd name="T29" fmla="*/ 51 h 71"/>
                <a:gd name="T30" fmla="*/ 29 w 36"/>
                <a:gd name="T31" fmla="*/ 53 h 71"/>
                <a:gd name="T32" fmla="*/ 31 w 36"/>
                <a:gd name="T33" fmla="*/ 54 h 71"/>
                <a:gd name="T34" fmla="*/ 32 w 36"/>
                <a:gd name="T35" fmla="*/ 56 h 71"/>
                <a:gd name="T36" fmla="*/ 32 w 36"/>
                <a:gd name="T37" fmla="*/ 59 h 71"/>
                <a:gd name="T38" fmla="*/ 33 w 36"/>
                <a:gd name="T39" fmla="*/ 61 h 71"/>
                <a:gd name="T40" fmla="*/ 33 w 36"/>
                <a:gd name="T41" fmla="*/ 63 h 71"/>
                <a:gd name="T42" fmla="*/ 34 w 36"/>
                <a:gd name="T43" fmla="*/ 64 h 71"/>
                <a:gd name="T44" fmla="*/ 34 w 36"/>
                <a:gd name="T45" fmla="*/ 65 h 71"/>
                <a:gd name="T46" fmla="*/ 35 w 36"/>
                <a:gd name="T47" fmla="*/ 67 h 71"/>
                <a:gd name="T48" fmla="*/ 35 w 36"/>
                <a:gd name="T49" fmla="*/ 68 h 71"/>
                <a:gd name="T50" fmla="*/ 34 w 36"/>
                <a:gd name="T51" fmla="*/ 69 h 71"/>
                <a:gd name="T52" fmla="*/ 34 w 36"/>
                <a:gd name="T53" fmla="*/ 70 h 71"/>
                <a:gd name="T54" fmla="*/ 33 w 36"/>
                <a:gd name="T55" fmla="*/ 70 h 71"/>
                <a:gd name="T56" fmla="*/ 32 w 36"/>
                <a:gd name="T57" fmla="*/ 69 h 71"/>
                <a:gd name="T58" fmla="*/ 32 w 36"/>
                <a:gd name="T59" fmla="*/ 68 h 71"/>
                <a:gd name="T60" fmla="*/ 31 w 36"/>
                <a:gd name="T61" fmla="*/ 66 h 71"/>
                <a:gd name="T62" fmla="*/ 29 w 36"/>
                <a:gd name="T63" fmla="*/ 64 h 71"/>
                <a:gd name="T64" fmla="*/ 27 w 36"/>
                <a:gd name="T65" fmla="*/ 63 h 71"/>
                <a:gd name="T66" fmla="*/ 25 w 36"/>
                <a:gd name="T67" fmla="*/ 60 h 71"/>
                <a:gd name="T68" fmla="*/ 23 w 36"/>
                <a:gd name="T69" fmla="*/ 57 h 71"/>
                <a:gd name="T70" fmla="*/ 20 w 36"/>
                <a:gd name="T71" fmla="*/ 54 h 71"/>
                <a:gd name="T72" fmla="*/ 18 w 36"/>
                <a:gd name="T73" fmla="*/ 51 h 71"/>
                <a:gd name="T74" fmla="*/ 15 w 36"/>
                <a:gd name="T75" fmla="*/ 47 h 71"/>
                <a:gd name="T76" fmla="*/ 13 w 36"/>
                <a:gd name="T77" fmla="*/ 44 h 71"/>
                <a:gd name="T78" fmla="*/ 10 w 36"/>
                <a:gd name="T79" fmla="*/ 41 h 71"/>
                <a:gd name="T80" fmla="*/ 9 w 36"/>
                <a:gd name="T81" fmla="*/ 37 h 71"/>
                <a:gd name="T82" fmla="*/ 6 w 36"/>
                <a:gd name="T83" fmla="*/ 33 h 71"/>
                <a:gd name="T84" fmla="*/ 4 w 36"/>
                <a:gd name="T85" fmla="*/ 29 h 71"/>
                <a:gd name="T86" fmla="*/ 3 w 36"/>
                <a:gd name="T87" fmla="*/ 25 h 71"/>
                <a:gd name="T88" fmla="*/ 2 w 36"/>
                <a:gd name="T89" fmla="*/ 21 h 71"/>
                <a:gd name="T90" fmla="*/ 1 w 36"/>
                <a:gd name="T91" fmla="*/ 18 h 71"/>
                <a:gd name="T92" fmla="*/ 1 w 36"/>
                <a:gd name="T93" fmla="*/ 14 h 71"/>
                <a:gd name="T94" fmla="*/ 1 w 36"/>
                <a:gd name="T95" fmla="*/ 11 h 71"/>
                <a:gd name="T96" fmla="*/ 0 w 36"/>
                <a:gd name="T97" fmla="*/ 8 h 71"/>
                <a:gd name="T98" fmla="*/ 1 w 36"/>
                <a:gd name="T99" fmla="*/ 6 h 71"/>
                <a:gd name="T100" fmla="*/ 1 w 36"/>
                <a:gd name="T101" fmla="*/ 4 h 71"/>
                <a:gd name="T102" fmla="*/ 1 w 36"/>
                <a:gd name="T103" fmla="*/ 3 h 71"/>
                <a:gd name="T104" fmla="*/ 1 w 36"/>
                <a:gd name="T105" fmla="*/ 1 h 71"/>
                <a:gd name="T106" fmla="*/ 2 w 36"/>
                <a:gd name="T107" fmla="*/ 1 h 71"/>
                <a:gd name="T108" fmla="*/ 2 w 36"/>
                <a:gd name="T109" fmla="*/ 0 h 71"/>
                <a:gd name="T110" fmla="*/ 3 w 36"/>
                <a:gd name="T111" fmla="*/ 0 h 71"/>
                <a:gd name="T112" fmla="*/ 3 w 36"/>
                <a:gd name="T113" fmla="*/ 1 h 71"/>
                <a:gd name="T114" fmla="*/ 3 w 36"/>
                <a:gd name="T115" fmla="*/ 2 h 71"/>
                <a:gd name="T116" fmla="*/ 4 w 36"/>
                <a:gd name="T117" fmla="*/ 4 h 71"/>
                <a:gd name="T118" fmla="*/ 5 w 36"/>
                <a:gd name="T119" fmla="*/ 6 h 71"/>
                <a:gd name="T120" fmla="*/ 5 w 36"/>
                <a:gd name="T121" fmla="*/ 7 h 71"/>
                <a:gd name="T122" fmla="*/ 6 w 36"/>
                <a:gd name="T123" fmla="*/ 10 h 7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"/>
                <a:gd name="T187" fmla="*/ 0 h 71"/>
                <a:gd name="T188" fmla="*/ 36 w 36"/>
                <a:gd name="T189" fmla="*/ 71 h 71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" h="71">
                  <a:moveTo>
                    <a:pt x="6" y="10"/>
                  </a:moveTo>
                  <a:lnTo>
                    <a:pt x="6" y="12"/>
                  </a:lnTo>
                  <a:lnTo>
                    <a:pt x="7" y="15"/>
                  </a:lnTo>
                  <a:lnTo>
                    <a:pt x="8" y="18"/>
                  </a:lnTo>
                  <a:lnTo>
                    <a:pt x="9" y="20"/>
                  </a:lnTo>
                  <a:lnTo>
                    <a:pt x="10" y="24"/>
                  </a:lnTo>
                  <a:lnTo>
                    <a:pt x="12" y="27"/>
                  </a:lnTo>
                  <a:lnTo>
                    <a:pt x="13" y="29"/>
                  </a:lnTo>
                  <a:lnTo>
                    <a:pt x="15" y="32"/>
                  </a:lnTo>
                  <a:lnTo>
                    <a:pt x="16" y="35"/>
                  </a:lnTo>
                  <a:lnTo>
                    <a:pt x="20" y="41"/>
                  </a:lnTo>
                  <a:lnTo>
                    <a:pt x="21" y="43"/>
                  </a:lnTo>
                  <a:lnTo>
                    <a:pt x="24" y="46"/>
                  </a:lnTo>
                  <a:lnTo>
                    <a:pt x="26" y="49"/>
                  </a:lnTo>
                  <a:lnTo>
                    <a:pt x="27" y="51"/>
                  </a:lnTo>
                  <a:lnTo>
                    <a:pt x="29" y="53"/>
                  </a:lnTo>
                  <a:lnTo>
                    <a:pt x="31" y="54"/>
                  </a:lnTo>
                  <a:lnTo>
                    <a:pt x="32" y="56"/>
                  </a:lnTo>
                  <a:lnTo>
                    <a:pt x="32" y="59"/>
                  </a:lnTo>
                  <a:lnTo>
                    <a:pt x="33" y="61"/>
                  </a:lnTo>
                  <a:lnTo>
                    <a:pt x="33" y="63"/>
                  </a:lnTo>
                  <a:lnTo>
                    <a:pt x="34" y="64"/>
                  </a:lnTo>
                  <a:lnTo>
                    <a:pt x="34" y="65"/>
                  </a:lnTo>
                  <a:lnTo>
                    <a:pt x="35" y="67"/>
                  </a:lnTo>
                  <a:lnTo>
                    <a:pt x="35" y="68"/>
                  </a:lnTo>
                  <a:lnTo>
                    <a:pt x="34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69"/>
                  </a:lnTo>
                  <a:lnTo>
                    <a:pt x="32" y="68"/>
                  </a:lnTo>
                  <a:lnTo>
                    <a:pt x="31" y="66"/>
                  </a:lnTo>
                  <a:lnTo>
                    <a:pt x="29" y="64"/>
                  </a:lnTo>
                  <a:lnTo>
                    <a:pt x="27" y="63"/>
                  </a:lnTo>
                  <a:lnTo>
                    <a:pt x="25" y="60"/>
                  </a:lnTo>
                  <a:lnTo>
                    <a:pt x="23" y="57"/>
                  </a:lnTo>
                  <a:lnTo>
                    <a:pt x="20" y="54"/>
                  </a:lnTo>
                  <a:lnTo>
                    <a:pt x="18" y="51"/>
                  </a:lnTo>
                  <a:lnTo>
                    <a:pt x="15" y="47"/>
                  </a:lnTo>
                  <a:lnTo>
                    <a:pt x="13" y="44"/>
                  </a:lnTo>
                  <a:lnTo>
                    <a:pt x="10" y="41"/>
                  </a:lnTo>
                  <a:lnTo>
                    <a:pt x="9" y="37"/>
                  </a:lnTo>
                  <a:lnTo>
                    <a:pt x="6" y="33"/>
                  </a:lnTo>
                  <a:lnTo>
                    <a:pt x="4" y="29"/>
                  </a:lnTo>
                  <a:lnTo>
                    <a:pt x="3" y="25"/>
                  </a:lnTo>
                  <a:lnTo>
                    <a:pt x="2" y="21"/>
                  </a:lnTo>
                  <a:lnTo>
                    <a:pt x="1" y="18"/>
                  </a:lnTo>
                  <a:lnTo>
                    <a:pt x="1" y="14"/>
                  </a:lnTo>
                  <a:lnTo>
                    <a:pt x="1" y="11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4" y="4"/>
                  </a:lnTo>
                  <a:lnTo>
                    <a:pt x="5" y="6"/>
                  </a:lnTo>
                  <a:lnTo>
                    <a:pt x="5" y="7"/>
                  </a:lnTo>
                  <a:lnTo>
                    <a:pt x="6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1" name="Freeform 116"/>
            <p:cNvSpPr>
              <a:spLocks/>
            </p:cNvSpPr>
            <p:nvPr/>
          </p:nvSpPr>
          <p:spPr bwMode="auto">
            <a:xfrm>
              <a:off x="4169" y="2186"/>
              <a:ext cx="32" cy="60"/>
            </a:xfrm>
            <a:custGeom>
              <a:avLst/>
              <a:gdLst>
                <a:gd name="T0" fmla="*/ 6 w 32"/>
                <a:gd name="T1" fmla="*/ 10 h 60"/>
                <a:gd name="T2" fmla="*/ 6 w 32"/>
                <a:gd name="T3" fmla="*/ 12 h 60"/>
                <a:gd name="T4" fmla="*/ 7 w 32"/>
                <a:gd name="T5" fmla="*/ 15 h 60"/>
                <a:gd name="T6" fmla="*/ 8 w 32"/>
                <a:gd name="T7" fmla="*/ 16 h 60"/>
                <a:gd name="T8" fmla="*/ 8 w 32"/>
                <a:gd name="T9" fmla="*/ 18 h 60"/>
                <a:gd name="T10" fmla="*/ 9 w 32"/>
                <a:gd name="T11" fmla="*/ 21 h 60"/>
                <a:gd name="T12" fmla="*/ 10 w 32"/>
                <a:gd name="T13" fmla="*/ 23 h 60"/>
                <a:gd name="T14" fmla="*/ 11 w 32"/>
                <a:gd name="T15" fmla="*/ 25 h 60"/>
                <a:gd name="T16" fmla="*/ 13 w 32"/>
                <a:gd name="T17" fmla="*/ 29 h 60"/>
                <a:gd name="T18" fmla="*/ 14 w 32"/>
                <a:gd name="T19" fmla="*/ 31 h 60"/>
                <a:gd name="T20" fmla="*/ 16 w 32"/>
                <a:gd name="T21" fmla="*/ 33 h 60"/>
                <a:gd name="T22" fmla="*/ 18 w 32"/>
                <a:gd name="T23" fmla="*/ 34 h 60"/>
                <a:gd name="T24" fmla="*/ 19 w 32"/>
                <a:gd name="T25" fmla="*/ 36 h 60"/>
                <a:gd name="T26" fmla="*/ 20 w 32"/>
                <a:gd name="T27" fmla="*/ 38 h 60"/>
                <a:gd name="T28" fmla="*/ 22 w 32"/>
                <a:gd name="T29" fmla="*/ 40 h 60"/>
                <a:gd name="T30" fmla="*/ 23 w 32"/>
                <a:gd name="T31" fmla="*/ 42 h 60"/>
                <a:gd name="T32" fmla="*/ 25 w 32"/>
                <a:gd name="T33" fmla="*/ 44 h 60"/>
                <a:gd name="T34" fmla="*/ 27 w 32"/>
                <a:gd name="T35" fmla="*/ 45 h 60"/>
                <a:gd name="T36" fmla="*/ 28 w 32"/>
                <a:gd name="T37" fmla="*/ 47 h 60"/>
                <a:gd name="T38" fmla="*/ 29 w 32"/>
                <a:gd name="T39" fmla="*/ 49 h 60"/>
                <a:gd name="T40" fmla="*/ 30 w 32"/>
                <a:gd name="T41" fmla="*/ 51 h 60"/>
                <a:gd name="T42" fmla="*/ 30 w 32"/>
                <a:gd name="T43" fmla="*/ 53 h 60"/>
                <a:gd name="T44" fmla="*/ 31 w 32"/>
                <a:gd name="T45" fmla="*/ 54 h 60"/>
                <a:gd name="T46" fmla="*/ 31 w 32"/>
                <a:gd name="T47" fmla="*/ 55 h 60"/>
                <a:gd name="T48" fmla="*/ 31 w 32"/>
                <a:gd name="T49" fmla="*/ 57 h 60"/>
                <a:gd name="T50" fmla="*/ 31 w 32"/>
                <a:gd name="T51" fmla="*/ 58 h 60"/>
                <a:gd name="T52" fmla="*/ 30 w 32"/>
                <a:gd name="T53" fmla="*/ 59 h 60"/>
                <a:gd name="T54" fmla="*/ 29 w 32"/>
                <a:gd name="T55" fmla="*/ 59 h 60"/>
                <a:gd name="T56" fmla="*/ 28 w 32"/>
                <a:gd name="T57" fmla="*/ 59 h 60"/>
                <a:gd name="T58" fmla="*/ 28 w 32"/>
                <a:gd name="T59" fmla="*/ 58 h 60"/>
                <a:gd name="T60" fmla="*/ 26 w 32"/>
                <a:gd name="T61" fmla="*/ 57 h 60"/>
                <a:gd name="T62" fmla="*/ 25 w 32"/>
                <a:gd name="T63" fmla="*/ 55 h 60"/>
                <a:gd name="T64" fmla="*/ 23 w 32"/>
                <a:gd name="T65" fmla="*/ 54 h 60"/>
                <a:gd name="T66" fmla="*/ 23 w 32"/>
                <a:gd name="T67" fmla="*/ 52 h 60"/>
                <a:gd name="T68" fmla="*/ 21 w 32"/>
                <a:gd name="T69" fmla="*/ 50 h 60"/>
                <a:gd name="T70" fmla="*/ 18 w 32"/>
                <a:gd name="T71" fmla="*/ 48 h 60"/>
                <a:gd name="T72" fmla="*/ 17 w 32"/>
                <a:gd name="T73" fmla="*/ 45 h 60"/>
                <a:gd name="T74" fmla="*/ 15 w 32"/>
                <a:gd name="T75" fmla="*/ 44 h 60"/>
                <a:gd name="T76" fmla="*/ 13 w 32"/>
                <a:gd name="T77" fmla="*/ 41 h 60"/>
                <a:gd name="T78" fmla="*/ 11 w 32"/>
                <a:gd name="T79" fmla="*/ 38 h 60"/>
                <a:gd name="T80" fmla="*/ 8 w 32"/>
                <a:gd name="T81" fmla="*/ 35 h 60"/>
                <a:gd name="T82" fmla="*/ 7 w 32"/>
                <a:gd name="T83" fmla="*/ 33 h 60"/>
                <a:gd name="T84" fmla="*/ 5 w 32"/>
                <a:gd name="T85" fmla="*/ 30 h 60"/>
                <a:gd name="T86" fmla="*/ 3 w 32"/>
                <a:gd name="T87" fmla="*/ 26 h 60"/>
                <a:gd name="T88" fmla="*/ 3 w 32"/>
                <a:gd name="T89" fmla="*/ 24 h 60"/>
                <a:gd name="T90" fmla="*/ 2 w 32"/>
                <a:gd name="T91" fmla="*/ 20 h 60"/>
                <a:gd name="T92" fmla="*/ 1 w 32"/>
                <a:gd name="T93" fmla="*/ 17 h 60"/>
                <a:gd name="T94" fmla="*/ 1 w 32"/>
                <a:gd name="T95" fmla="*/ 14 h 60"/>
                <a:gd name="T96" fmla="*/ 0 w 32"/>
                <a:gd name="T97" fmla="*/ 11 h 60"/>
                <a:gd name="T98" fmla="*/ 0 w 32"/>
                <a:gd name="T99" fmla="*/ 8 h 60"/>
                <a:gd name="T100" fmla="*/ 0 w 32"/>
                <a:gd name="T101" fmla="*/ 5 h 60"/>
                <a:gd name="T102" fmla="*/ 1 w 32"/>
                <a:gd name="T103" fmla="*/ 4 h 60"/>
                <a:gd name="T104" fmla="*/ 1 w 32"/>
                <a:gd name="T105" fmla="*/ 2 h 60"/>
                <a:gd name="T106" fmla="*/ 1 w 32"/>
                <a:gd name="T107" fmla="*/ 1 h 60"/>
                <a:gd name="T108" fmla="*/ 2 w 32"/>
                <a:gd name="T109" fmla="*/ 0 h 60"/>
                <a:gd name="T110" fmla="*/ 3 w 32"/>
                <a:gd name="T111" fmla="*/ 0 h 60"/>
                <a:gd name="T112" fmla="*/ 3 w 32"/>
                <a:gd name="T113" fmla="*/ 1 h 60"/>
                <a:gd name="T114" fmla="*/ 3 w 32"/>
                <a:gd name="T115" fmla="*/ 2 h 60"/>
                <a:gd name="T116" fmla="*/ 4 w 32"/>
                <a:gd name="T117" fmla="*/ 3 h 60"/>
                <a:gd name="T118" fmla="*/ 4 w 32"/>
                <a:gd name="T119" fmla="*/ 5 h 60"/>
                <a:gd name="T120" fmla="*/ 5 w 32"/>
                <a:gd name="T121" fmla="*/ 7 h 60"/>
                <a:gd name="T122" fmla="*/ 6 w 32"/>
                <a:gd name="T123" fmla="*/ 10 h 6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2"/>
                <a:gd name="T187" fmla="*/ 0 h 60"/>
                <a:gd name="T188" fmla="*/ 32 w 32"/>
                <a:gd name="T189" fmla="*/ 60 h 6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2" h="60">
                  <a:moveTo>
                    <a:pt x="6" y="10"/>
                  </a:moveTo>
                  <a:lnTo>
                    <a:pt x="6" y="12"/>
                  </a:lnTo>
                  <a:lnTo>
                    <a:pt x="7" y="15"/>
                  </a:lnTo>
                  <a:lnTo>
                    <a:pt x="8" y="16"/>
                  </a:lnTo>
                  <a:lnTo>
                    <a:pt x="8" y="18"/>
                  </a:lnTo>
                  <a:lnTo>
                    <a:pt x="9" y="21"/>
                  </a:lnTo>
                  <a:lnTo>
                    <a:pt x="10" y="23"/>
                  </a:lnTo>
                  <a:lnTo>
                    <a:pt x="11" y="25"/>
                  </a:lnTo>
                  <a:lnTo>
                    <a:pt x="13" y="29"/>
                  </a:lnTo>
                  <a:lnTo>
                    <a:pt x="14" y="31"/>
                  </a:lnTo>
                  <a:lnTo>
                    <a:pt x="16" y="33"/>
                  </a:lnTo>
                  <a:lnTo>
                    <a:pt x="18" y="34"/>
                  </a:lnTo>
                  <a:lnTo>
                    <a:pt x="19" y="36"/>
                  </a:lnTo>
                  <a:lnTo>
                    <a:pt x="20" y="38"/>
                  </a:lnTo>
                  <a:lnTo>
                    <a:pt x="22" y="40"/>
                  </a:lnTo>
                  <a:lnTo>
                    <a:pt x="23" y="42"/>
                  </a:lnTo>
                  <a:lnTo>
                    <a:pt x="25" y="44"/>
                  </a:lnTo>
                  <a:lnTo>
                    <a:pt x="27" y="45"/>
                  </a:lnTo>
                  <a:lnTo>
                    <a:pt x="28" y="47"/>
                  </a:lnTo>
                  <a:lnTo>
                    <a:pt x="29" y="49"/>
                  </a:lnTo>
                  <a:lnTo>
                    <a:pt x="30" y="51"/>
                  </a:lnTo>
                  <a:lnTo>
                    <a:pt x="30" y="53"/>
                  </a:lnTo>
                  <a:lnTo>
                    <a:pt x="31" y="54"/>
                  </a:lnTo>
                  <a:lnTo>
                    <a:pt x="31" y="55"/>
                  </a:lnTo>
                  <a:lnTo>
                    <a:pt x="31" y="57"/>
                  </a:lnTo>
                  <a:lnTo>
                    <a:pt x="31" y="58"/>
                  </a:lnTo>
                  <a:lnTo>
                    <a:pt x="30" y="59"/>
                  </a:lnTo>
                  <a:lnTo>
                    <a:pt x="29" y="59"/>
                  </a:lnTo>
                  <a:lnTo>
                    <a:pt x="28" y="59"/>
                  </a:lnTo>
                  <a:lnTo>
                    <a:pt x="28" y="58"/>
                  </a:lnTo>
                  <a:lnTo>
                    <a:pt x="26" y="57"/>
                  </a:lnTo>
                  <a:lnTo>
                    <a:pt x="25" y="55"/>
                  </a:lnTo>
                  <a:lnTo>
                    <a:pt x="23" y="54"/>
                  </a:lnTo>
                  <a:lnTo>
                    <a:pt x="23" y="52"/>
                  </a:lnTo>
                  <a:lnTo>
                    <a:pt x="21" y="50"/>
                  </a:lnTo>
                  <a:lnTo>
                    <a:pt x="18" y="48"/>
                  </a:lnTo>
                  <a:lnTo>
                    <a:pt x="17" y="45"/>
                  </a:lnTo>
                  <a:lnTo>
                    <a:pt x="15" y="44"/>
                  </a:lnTo>
                  <a:lnTo>
                    <a:pt x="13" y="41"/>
                  </a:lnTo>
                  <a:lnTo>
                    <a:pt x="11" y="38"/>
                  </a:lnTo>
                  <a:lnTo>
                    <a:pt x="8" y="35"/>
                  </a:lnTo>
                  <a:lnTo>
                    <a:pt x="7" y="33"/>
                  </a:lnTo>
                  <a:lnTo>
                    <a:pt x="5" y="30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2" y="20"/>
                  </a:lnTo>
                  <a:lnTo>
                    <a:pt x="1" y="17"/>
                  </a:lnTo>
                  <a:lnTo>
                    <a:pt x="1" y="14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4" y="3"/>
                  </a:lnTo>
                  <a:lnTo>
                    <a:pt x="4" y="5"/>
                  </a:lnTo>
                  <a:lnTo>
                    <a:pt x="5" y="7"/>
                  </a:lnTo>
                  <a:lnTo>
                    <a:pt x="6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2" name="Freeform 117"/>
            <p:cNvSpPr>
              <a:spLocks/>
            </p:cNvSpPr>
            <p:nvPr/>
          </p:nvSpPr>
          <p:spPr bwMode="auto">
            <a:xfrm>
              <a:off x="4156" y="2208"/>
              <a:ext cx="29" cy="54"/>
            </a:xfrm>
            <a:custGeom>
              <a:avLst/>
              <a:gdLst>
                <a:gd name="T0" fmla="*/ 5 w 29"/>
                <a:gd name="T1" fmla="*/ 10 h 54"/>
                <a:gd name="T2" fmla="*/ 5 w 29"/>
                <a:gd name="T3" fmla="*/ 12 h 54"/>
                <a:gd name="T4" fmla="*/ 6 w 29"/>
                <a:gd name="T5" fmla="*/ 13 h 54"/>
                <a:gd name="T6" fmla="*/ 7 w 29"/>
                <a:gd name="T7" fmla="*/ 15 h 54"/>
                <a:gd name="T8" fmla="*/ 7 w 29"/>
                <a:gd name="T9" fmla="*/ 17 h 54"/>
                <a:gd name="T10" fmla="*/ 7 w 29"/>
                <a:gd name="T11" fmla="*/ 19 h 54"/>
                <a:gd name="T12" fmla="*/ 8 w 29"/>
                <a:gd name="T13" fmla="*/ 21 h 54"/>
                <a:gd name="T14" fmla="*/ 9 w 29"/>
                <a:gd name="T15" fmla="*/ 22 h 54"/>
                <a:gd name="T16" fmla="*/ 10 w 29"/>
                <a:gd name="T17" fmla="*/ 23 h 54"/>
                <a:gd name="T18" fmla="*/ 12 w 29"/>
                <a:gd name="T19" fmla="*/ 25 h 54"/>
                <a:gd name="T20" fmla="*/ 12 w 29"/>
                <a:gd name="T21" fmla="*/ 27 h 54"/>
                <a:gd name="T22" fmla="*/ 13 w 29"/>
                <a:gd name="T23" fmla="*/ 29 h 54"/>
                <a:gd name="T24" fmla="*/ 15 w 29"/>
                <a:gd name="T25" fmla="*/ 30 h 54"/>
                <a:gd name="T26" fmla="*/ 16 w 29"/>
                <a:gd name="T27" fmla="*/ 31 h 54"/>
                <a:gd name="T28" fmla="*/ 17 w 29"/>
                <a:gd name="T29" fmla="*/ 33 h 54"/>
                <a:gd name="T30" fmla="*/ 19 w 29"/>
                <a:gd name="T31" fmla="*/ 34 h 54"/>
                <a:gd name="T32" fmla="*/ 21 w 29"/>
                <a:gd name="T33" fmla="*/ 37 h 54"/>
                <a:gd name="T34" fmla="*/ 22 w 29"/>
                <a:gd name="T35" fmla="*/ 39 h 54"/>
                <a:gd name="T36" fmla="*/ 24 w 29"/>
                <a:gd name="T37" fmla="*/ 40 h 54"/>
                <a:gd name="T38" fmla="*/ 25 w 29"/>
                <a:gd name="T39" fmla="*/ 42 h 54"/>
                <a:gd name="T40" fmla="*/ 26 w 29"/>
                <a:gd name="T41" fmla="*/ 44 h 54"/>
                <a:gd name="T42" fmla="*/ 26 w 29"/>
                <a:gd name="T43" fmla="*/ 46 h 54"/>
                <a:gd name="T44" fmla="*/ 27 w 29"/>
                <a:gd name="T45" fmla="*/ 48 h 54"/>
                <a:gd name="T46" fmla="*/ 28 w 29"/>
                <a:gd name="T47" fmla="*/ 49 h 54"/>
                <a:gd name="T48" fmla="*/ 28 w 29"/>
                <a:gd name="T49" fmla="*/ 50 h 54"/>
                <a:gd name="T50" fmla="*/ 28 w 29"/>
                <a:gd name="T51" fmla="*/ 51 h 54"/>
                <a:gd name="T52" fmla="*/ 28 w 29"/>
                <a:gd name="T53" fmla="*/ 52 h 54"/>
                <a:gd name="T54" fmla="*/ 28 w 29"/>
                <a:gd name="T55" fmla="*/ 53 h 54"/>
                <a:gd name="T56" fmla="*/ 27 w 29"/>
                <a:gd name="T57" fmla="*/ 53 h 54"/>
                <a:gd name="T58" fmla="*/ 26 w 29"/>
                <a:gd name="T59" fmla="*/ 53 h 54"/>
                <a:gd name="T60" fmla="*/ 26 w 29"/>
                <a:gd name="T61" fmla="*/ 52 h 54"/>
                <a:gd name="T62" fmla="*/ 26 w 29"/>
                <a:gd name="T63" fmla="*/ 51 h 54"/>
                <a:gd name="T64" fmla="*/ 24 w 29"/>
                <a:gd name="T65" fmla="*/ 49 h 54"/>
                <a:gd name="T66" fmla="*/ 22 w 29"/>
                <a:gd name="T67" fmla="*/ 49 h 54"/>
                <a:gd name="T68" fmla="*/ 21 w 29"/>
                <a:gd name="T69" fmla="*/ 47 h 54"/>
                <a:gd name="T70" fmla="*/ 19 w 29"/>
                <a:gd name="T71" fmla="*/ 45 h 54"/>
                <a:gd name="T72" fmla="*/ 16 w 29"/>
                <a:gd name="T73" fmla="*/ 43 h 54"/>
                <a:gd name="T74" fmla="*/ 15 w 29"/>
                <a:gd name="T75" fmla="*/ 41 h 54"/>
                <a:gd name="T76" fmla="*/ 13 w 29"/>
                <a:gd name="T77" fmla="*/ 40 h 54"/>
                <a:gd name="T78" fmla="*/ 11 w 29"/>
                <a:gd name="T79" fmla="*/ 38 h 54"/>
                <a:gd name="T80" fmla="*/ 9 w 29"/>
                <a:gd name="T81" fmla="*/ 35 h 54"/>
                <a:gd name="T82" fmla="*/ 7 w 29"/>
                <a:gd name="T83" fmla="*/ 33 h 54"/>
                <a:gd name="T84" fmla="*/ 6 w 29"/>
                <a:gd name="T85" fmla="*/ 31 h 54"/>
                <a:gd name="T86" fmla="*/ 4 w 29"/>
                <a:gd name="T87" fmla="*/ 29 h 54"/>
                <a:gd name="T88" fmla="*/ 3 w 29"/>
                <a:gd name="T89" fmla="*/ 26 h 54"/>
                <a:gd name="T90" fmla="*/ 2 w 29"/>
                <a:gd name="T91" fmla="*/ 23 h 54"/>
                <a:gd name="T92" fmla="*/ 1 w 29"/>
                <a:gd name="T93" fmla="*/ 20 h 54"/>
                <a:gd name="T94" fmla="*/ 1 w 29"/>
                <a:gd name="T95" fmla="*/ 17 h 54"/>
                <a:gd name="T96" fmla="*/ 0 w 29"/>
                <a:gd name="T97" fmla="*/ 13 h 54"/>
                <a:gd name="T98" fmla="*/ 0 w 29"/>
                <a:gd name="T99" fmla="*/ 10 h 54"/>
                <a:gd name="T100" fmla="*/ 0 w 29"/>
                <a:gd name="T101" fmla="*/ 7 h 54"/>
                <a:gd name="T102" fmla="*/ 0 w 29"/>
                <a:gd name="T103" fmla="*/ 5 h 54"/>
                <a:gd name="T104" fmla="*/ 0 w 29"/>
                <a:gd name="T105" fmla="*/ 4 h 54"/>
                <a:gd name="T106" fmla="*/ 0 w 29"/>
                <a:gd name="T107" fmla="*/ 2 h 54"/>
                <a:gd name="T108" fmla="*/ 1 w 29"/>
                <a:gd name="T109" fmla="*/ 1 h 54"/>
                <a:gd name="T110" fmla="*/ 1 w 29"/>
                <a:gd name="T111" fmla="*/ 0 h 54"/>
                <a:gd name="T112" fmla="*/ 2 w 29"/>
                <a:gd name="T113" fmla="*/ 0 h 54"/>
                <a:gd name="T114" fmla="*/ 2 w 29"/>
                <a:gd name="T115" fmla="*/ 1 h 54"/>
                <a:gd name="T116" fmla="*/ 3 w 29"/>
                <a:gd name="T117" fmla="*/ 2 h 54"/>
                <a:gd name="T118" fmla="*/ 3 w 29"/>
                <a:gd name="T119" fmla="*/ 3 h 54"/>
                <a:gd name="T120" fmla="*/ 4 w 29"/>
                <a:gd name="T121" fmla="*/ 4 h 54"/>
                <a:gd name="T122" fmla="*/ 4 w 29"/>
                <a:gd name="T123" fmla="*/ 7 h 54"/>
                <a:gd name="T124" fmla="*/ 5 w 29"/>
                <a:gd name="T125" fmla="*/ 10 h 5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9"/>
                <a:gd name="T190" fmla="*/ 0 h 54"/>
                <a:gd name="T191" fmla="*/ 29 w 29"/>
                <a:gd name="T192" fmla="*/ 54 h 5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9" h="54">
                  <a:moveTo>
                    <a:pt x="5" y="10"/>
                  </a:moveTo>
                  <a:lnTo>
                    <a:pt x="5" y="12"/>
                  </a:lnTo>
                  <a:lnTo>
                    <a:pt x="6" y="13"/>
                  </a:lnTo>
                  <a:lnTo>
                    <a:pt x="7" y="15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8" y="21"/>
                  </a:lnTo>
                  <a:lnTo>
                    <a:pt x="9" y="22"/>
                  </a:lnTo>
                  <a:lnTo>
                    <a:pt x="10" y="23"/>
                  </a:lnTo>
                  <a:lnTo>
                    <a:pt x="12" y="25"/>
                  </a:lnTo>
                  <a:lnTo>
                    <a:pt x="12" y="27"/>
                  </a:lnTo>
                  <a:lnTo>
                    <a:pt x="13" y="29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7" y="33"/>
                  </a:lnTo>
                  <a:lnTo>
                    <a:pt x="19" y="34"/>
                  </a:lnTo>
                  <a:lnTo>
                    <a:pt x="21" y="37"/>
                  </a:lnTo>
                  <a:lnTo>
                    <a:pt x="22" y="39"/>
                  </a:lnTo>
                  <a:lnTo>
                    <a:pt x="24" y="40"/>
                  </a:lnTo>
                  <a:lnTo>
                    <a:pt x="25" y="42"/>
                  </a:lnTo>
                  <a:lnTo>
                    <a:pt x="26" y="44"/>
                  </a:lnTo>
                  <a:lnTo>
                    <a:pt x="26" y="46"/>
                  </a:lnTo>
                  <a:lnTo>
                    <a:pt x="27" y="48"/>
                  </a:lnTo>
                  <a:lnTo>
                    <a:pt x="28" y="49"/>
                  </a:lnTo>
                  <a:lnTo>
                    <a:pt x="28" y="50"/>
                  </a:lnTo>
                  <a:lnTo>
                    <a:pt x="28" y="51"/>
                  </a:lnTo>
                  <a:lnTo>
                    <a:pt x="28" y="52"/>
                  </a:lnTo>
                  <a:lnTo>
                    <a:pt x="28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6" y="52"/>
                  </a:lnTo>
                  <a:lnTo>
                    <a:pt x="26" y="51"/>
                  </a:lnTo>
                  <a:lnTo>
                    <a:pt x="24" y="49"/>
                  </a:lnTo>
                  <a:lnTo>
                    <a:pt x="22" y="49"/>
                  </a:lnTo>
                  <a:lnTo>
                    <a:pt x="21" y="47"/>
                  </a:lnTo>
                  <a:lnTo>
                    <a:pt x="19" y="45"/>
                  </a:lnTo>
                  <a:lnTo>
                    <a:pt x="16" y="43"/>
                  </a:lnTo>
                  <a:lnTo>
                    <a:pt x="15" y="41"/>
                  </a:lnTo>
                  <a:lnTo>
                    <a:pt x="13" y="40"/>
                  </a:lnTo>
                  <a:lnTo>
                    <a:pt x="11" y="38"/>
                  </a:lnTo>
                  <a:lnTo>
                    <a:pt x="9" y="35"/>
                  </a:lnTo>
                  <a:lnTo>
                    <a:pt x="7" y="33"/>
                  </a:lnTo>
                  <a:lnTo>
                    <a:pt x="6" y="31"/>
                  </a:lnTo>
                  <a:lnTo>
                    <a:pt x="4" y="29"/>
                  </a:lnTo>
                  <a:lnTo>
                    <a:pt x="3" y="26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3" y="2"/>
                  </a:lnTo>
                  <a:lnTo>
                    <a:pt x="3" y="3"/>
                  </a:lnTo>
                  <a:lnTo>
                    <a:pt x="4" y="4"/>
                  </a:lnTo>
                  <a:lnTo>
                    <a:pt x="4" y="7"/>
                  </a:lnTo>
                  <a:lnTo>
                    <a:pt x="5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3" name="Freeform 118"/>
            <p:cNvSpPr>
              <a:spLocks/>
            </p:cNvSpPr>
            <p:nvPr/>
          </p:nvSpPr>
          <p:spPr bwMode="auto">
            <a:xfrm>
              <a:off x="4142" y="2217"/>
              <a:ext cx="29" cy="56"/>
            </a:xfrm>
            <a:custGeom>
              <a:avLst/>
              <a:gdLst>
                <a:gd name="T0" fmla="*/ 5 w 29"/>
                <a:gd name="T1" fmla="*/ 9 h 56"/>
                <a:gd name="T2" fmla="*/ 6 w 29"/>
                <a:gd name="T3" fmla="*/ 11 h 56"/>
                <a:gd name="T4" fmla="*/ 6 w 29"/>
                <a:gd name="T5" fmla="*/ 13 h 56"/>
                <a:gd name="T6" fmla="*/ 7 w 29"/>
                <a:gd name="T7" fmla="*/ 15 h 56"/>
                <a:gd name="T8" fmla="*/ 7 w 29"/>
                <a:gd name="T9" fmla="*/ 17 h 56"/>
                <a:gd name="T10" fmla="*/ 8 w 29"/>
                <a:gd name="T11" fmla="*/ 19 h 56"/>
                <a:gd name="T12" fmla="*/ 9 w 29"/>
                <a:gd name="T13" fmla="*/ 21 h 56"/>
                <a:gd name="T14" fmla="*/ 10 w 29"/>
                <a:gd name="T15" fmla="*/ 23 h 56"/>
                <a:gd name="T16" fmla="*/ 11 w 29"/>
                <a:gd name="T17" fmla="*/ 24 h 56"/>
                <a:gd name="T18" fmla="*/ 12 w 29"/>
                <a:gd name="T19" fmla="*/ 28 h 56"/>
                <a:gd name="T20" fmla="*/ 14 w 29"/>
                <a:gd name="T21" fmla="*/ 30 h 56"/>
                <a:gd name="T22" fmla="*/ 15 w 29"/>
                <a:gd name="T23" fmla="*/ 32 h 56"/>
                <a:gd name="T24" fmla="*/ 16 w 29"/>
                <a:gd name="T25" fmla="*/ 33 h 56"/>
                <a:gd name="T26" fmla="*/ 17 w 29"/>
                <a:gd name="T27" fmla="*/ 34 h 56"/>
                <a:gd name="T28" fmla="*/ 19 w 29"/>
                <a:gd name="T29" fmla="*/ 37 h 56"/>
                <a:gd name="T30" fmla="*/ 21 w 29"/>
                <a:gd name="T31" fmla="*/ 38 h 56"/>
                <a:gd name="T32" fmla="*/ 22 w 29"/>
                <a:gd name="T33" fmla="*/ 41 h 56"/>
                <a:gd name="T34" fmla="*/ 24 w 29"/>
                <a:gd name="T35" fmla="*/ 42 h 56"/>
                <a:gd name="T36" fmla="*/ 25 w 29"/>
                <a:gd name="T37" fmla="*/ 44 h 56"/>
                <a:gd name="T38" fmla="*/ 26 w 29"/>
                <a:gd name="T39" fmla="*/ 46 h 56"/>
                <a:gd name="T40" fmla="*/ 26 w 29"/>
                <a:gd name="T41" fmla="*/ 48 h 56"/>
                <a:gd name="T42" fmla="*/ 27 w 29"/>
                <a:gd name="T43" fmla="*/ 50 h 56"/>
                <a:gd name="T44" fmla="*/ 28 w 29"/>
                <a:gd name="T45" fmla="*/ 50 h 56"/>
                <a:gd name="T46" fmla="*/ 28 w 29"/>
                <a:gd name="T47" fmla="*/ 52 h 56"/>
                <a:gd name="T48" fmla="*/ 28 w 29"/>
                <a:gd name="T49" fmla="*/ 53 h 56"/>
                <a:gd name="T50" fmla="*/ 28 w 29"/>
                <a:gd name="T51" fmla="*/ 54 h 56"/>
                <a:gd name="T52" fmla="*/ 27 w 29"/>
                <a:gd name="T53" fmla="*/ 55 h 56"/>
                <a:gd name="T54" fmla="*/ 26 w 29"/>
                <a:gd name="T55" fmla="*/ 55 h 56"/>
                <a:gd name="T56" fmla="*/ 26 w 29"/>
                <a:gd name="T57" fmla="*/ 55 h 56"/>
                <a:gd name="T58" fmla="*/ 25 w 29"/>
                <a:gd name="T59" fmla="*/ 54 h 56"/>
                <a:gd name="T60" fmla="*/ 23 w 29"/>
                <a:gd name="T61" fmla="*/ 53 h 56"/>
                <a:gd name="T62" fmla="*/ 22 w 29"/>
                <a:gd name="T63" fmla="*/ 51 h 56"/>
                <a:gd name="T64" fmla="*/ 21 w 29"/>
                <a:gd name="T65" fmla="*/ 50 h 56"/>
                <a:gd name="T66" fmla="*/ 20 w 29"/>
                <a:gd name="T67" fmla="*/ 49 h 56"/>
                <a:gd name="T68" fmla="*/ 18 w 29"/>
                <a:gd name="T69" fmla="*/ 47 h 56"/>
                <a:gd name="T70" fmla="*/ 16 w 29"/>
                <a:gd name="T71" fmla="*/ 45 h 56"/>
                <a:gd name="T72" fmla="*/ 15 w 29"/>
                <a:gd name="T73" fmla="*/ 43 h 56"/>
                <a:gd name="T74" fmla="*/ 13 w 29"/>
                <a:gd name="T75" fmla="*/ 41 h 56"/>
                <a:gd name="T76" fmla="*/ 11 w 29"/>
                <a:gd name="T77" fmla="*/ 39 h 56"/>
                <a:gd name="T78" fmla="*/ 9 w 29"/>
                <a:gd name="T79" fmla="*/ 37 h 56"/>
                <a:gd name="T80" fmla="*/ 7 w 29"/>
                <a:gd name="T81" fmla="*/ 34 h 56"/>
                <a:gd name="T82" fmla="*/ 6 w 29"/>
                <a:gd name="T83" fmla="*/ 32 h 56"/>
                <a:gd name="T84" fmla="*/ 5 w 29"/>
                <a:gd name="T85" fmla="*/ 29 h 56"/>
                <a:gd name="T86" fmla="*/ 3 w 29"/>
                <a:gd name="T87" fmla="*/ 26 h 56"/>
                <a:gd name="T88" fmla="*/ 2 w 29"/>
                <a:gd name="T89" fmla="*/ 23 h 56"/>
                <a:gd name="T90" fmla="*/ 1 w 29"/>
                <a:gd name="T91" fmla="*/ 20 h 56"/>
                <a:gd name="T92" fmla="*/ 1 w 29"/>
                <a:gd name="T93" fmla="*/ 16 h 56"/>
                <a:gd name="T94" fmla="*/ 0 w 29"/>
                <a:gd name="T95" fmla="*/ 13 h 56"/>
                <a:gd name="T96" fmla="*/ 0 w 29"/>
                <a:gd name="T97" fmla="*/ 10 h 56"/>
                <a:gd name="T98" fmla="*/ 0 w 29"/>
                <a:gd name="T99" fmla="*/ 8 h 56"/>
                <a:gd name="T100" fmla="*/ 0 w 29"/>
                <a:gd name="T101" fmla="*/ 5 h 56"/>
                <a:gd name="T102" fmla="*/ 0 w 29"/>
                <a:gd name="T103" fmla="*/ 4 h 56"/>
                <a:gd name="T104" fmla="*/ 1 w 29"/>
                <a:gd name="T105" fmla="*/ 3 h 56"/>
                <a:gd name="T106" fmla="*/ 1 w 29"/>
                <a:gd name="T107" fmla="*/ 1 h 56"/>
                <a:gd name="T108" fmla="*/ 1 w 29"/>
                <a:gd name="T109" fmla="*/ 0 h 56"/>
                <a:gd name="T110" fmla="*/ 2 w 29"/>
                <a:gd name="T111" fmla="*/ 0 h 56"/>
                <a:gd name="T112" fmla="*/ 2 w 29"/>
                <a:gd name="T113" fmla="*/ 0 h 56"/>
                <a:gd name="T114" fmla="*/ 2 w 29"/>
                <a:gd name="T115" fmla="*/ 1 h 56"/>
                <a:gd name="T116" fmla="*/ 3 w 29"/>
                <a:gd name="T117" fmla="*/ 1 h 56"/>
                <a:gd name="T118" fmla="*/ 4 w 29"/>
                <a:gd name="T119" fmla="*/ 3 h 56"/>
                <a:gd name="T120" fmla="*/ 4 w 29"/>
                <a:gd name="T121" fmla="*/ 5 h 56"/>
                <a:gd name="T122" fmla="*/ 5 w 29"/>
                <a:gd name="T123" fmla="*/ 6 h 56"/>
                <a:gd name="T124" fmla="*/ 5 w 29"/>
                <a:gd name="T125" fmla="*/ 9 h 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9"/>
                <a:gd name="T190" fmla="*/ 0 h 56"/>
                <a:gd name="T191" fmla="*/ 29 w 29"/>
                <a:gd name="T192" fmla="*/ 56 h 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9" h="56">
                  <a:moveTo>
                    <a:pt x="5" y="9"/>
                  </a:moveTo>
                  <a:lnTo>
                    <a:pt x="6" y="11"/>
                  </a:lnTo>
                  <a:lnTo>
                    <a:pt x="6" y="13"/>
                  </a:lnTo>
                  <a:lnTo>
                    <a:pt x="7" y="15"/>
                  </a:lnTo>
                  <a:lnTo>
                    <a:pt x="7" y="17"/>
                  </a:lnTo>
                  <a:lnTo>
                    <a:pt x="8" y="19"/>
                  </a:lnTo>
                  <a:lnTo>
                    <a:pt x="9" y="21"/>
                  </a:lnTo>
                  <a:lnTo>
                    <a:pt x="10" y="23"/>
                  </a:lnTo>
                  <a:lnTo>
                    <a:pt x="11" y="24"/>
                  </a:lnTo>
                  <a:lnTo>
                    <a:pt x="12" y="28"/>
                  </a:lnTo>
                  <a:lnTo>
                    <a:pt x="14" y="30"/>
                  </a:lnTo>
                  <a:lnTo>
                    <a:pt x="15" y="32"/>
                  </a:lnTo>
                  <a:lnTo>
                    <a:pt x="16" y="33"/>
                  </a:lnTo>
                  <a:lnTo>
                    <a:pt x="17" y="34"/>
                  </a:lnTo>
                  <a:lnTo>
                    <a:pt x="19" y="37"/>
                  </a:lnTo>
                  <a:lnTo>
                    <a:pt x="21" y="38"/>
                  </a:lnTo>
                  <a:lnTo>
                    <a:pt x="22" y="41"/>
                  </a:lnTo>
                  <a:lnTo>
                    <a:pt x="24" y="42"/>
                  </a:lnTo>
                  <a:lnTo>
                    <a:pt x="25" y="44"/>
                  </a:lnTo>
                  <a:lnTo>
                    <a:pt x="26" y="46"/>
                  </a:lnTo>
                  <a:lnTo>
                    <a:pt x="26" y="48"/>
                  </a:lnTo>
                  <a:lnTo>
                    <a:pt x="27" y="50"/>
                  </a:lnTo>
                  <a:lnTo>
                    <a:pt x="28" y="50"/>
                  </a:lnTo>
                  <a:lnTo>
                    <a:pt x="28" y="52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27" y="55"/>
                  </a:lnTo>
                  <a:lnTo>
                    <a:pt x="26" y="55"/>
                  </a:lnTo>
                  <a:lnTo>
                    <a:pt x="25" y="54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18" y="47"/>
                  </a:lnTo>
                  <a:lnTo>
                    <a:pt x="16" y="45"/>
                  </a:lnTo>
                  <a:lnTo>
                    <a:pt x="15" y="43"/>
                  </a:lnTo>
                  <a:lnTo>
                    <a:pt x="13" y="41"/>
                  </a:lnTo>
                  <a:lnTo>
                    <a:pt x="11" y="39"/>
                  </a:lnTo>
                  <a:lnTo>
                    <a:pt x="9" y="37"/>
                  </a:lnTo>
                  <a:lnTo>
                    <a:pt x="7" y="34"/>
                  </a:lnTo>
                  <a:lnTo>
                    <a:pt x="6" y="32"/>
                  </a:lnTo>
                  <a:lnTo>
                    <a:pt x="5" y="29"/>
                  </a:lnTo>
                  <a:lnTo>
                    <a:pt x="3" y="26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1" y="16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3"/>
                  </a:lnTo>
                  <a:lnTo>
                    <a:pt x="4" y="5"/>
                  </a:lnTo>
                  <a:lnTo>
                    <a:pt x="5" y="6"/>
                  </a:lnTo>
                  <a:lnTo>
                    <a:pt x="5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4" name="Freeform 119"/>
            <p:cNvSpPr>
              <a:spLocks/>
            </p:cNvSpPr>
            <p:nvPr/>
          </p:nvSpPr>
          <p:spPr bwMode="auto">
            <a:xfrm>
              <a:off x="4273" y="1858"/>
              <a:ext cx="38" cy="47"/>
            </a:xfrm>
            <a:custGeom>
              <a:avLst/>
              <a:gdLst>
                <a:gd name="T0" fmla="*/ 5 w 38"/>
                <a:gd name="T1" fmla="*/ 4 h 47"/>
                <a:gd name="T2" fmla="*/ 6 w 38"/>
                <a:gd name="T3" fmla="*/ 6 h 47"/>
                <a:gd name="T4" fmla="*/ 6 w 38"/>
                <a:gd name="T5" fmla="*/ 8 h 47"/>
                <a:gd name="T6" fmla="*/ 7 w 38"/>
                <a:gd name="T7" fmla="*/ 11 h 47"/>
                <a:gd name="T8" fmla="*/ 9 w 38"/>
                <a:gd name="T9" fmla="*/ 12 h 47"/>
                <a:gd name="T10" fmla="*/ 10 w 38"/>
                <a:gd name="T11" fmla="*/ 15 h 47"/>
                <a:gd name="T12" fmla="*/ 12 w 38"/>
                <a:gd name="T13" fmla="*/ 18 h 47"/>
                <a:gd name="T14" fmla="*/ 14 w 38"/>
                <a:gd name="T15" fmla="*/ 19 h 47"/>
                <a:gd name="T16" fmla="*/ 15 w 38"/>
                <a:gd name="T17" fmla="*/ 22 h 47"/>
                <a:gd name="T18" fmla="*/ 18 w 38"/>
                <a:gd name="T19" fmla="*/ 25 h 47"/>
                <a:gd name="T20" fmla="*/ 20 w 38"/>
                <a:gd name="T21" fmla="*/ 27 h 47"/>
                <a:gd name="T22" fmla="*/ 22 w 38"/>
                <a:gd name="T23" fmla="*/ 29 h 47"/>
                <a:gd name="T24" fmla="*/ 24 w 38"/>
                <a:gd name="T25" fmla="*/ 31 h 47"/>
                <a:gd name="T26" fmla="*/ 27 w 38"/>
                <a:gd name="T27" fmla="*/ 33 h 47"/>
                <a:gd name="T28" fmla="*/ 28 w 38"/>
                <a:gd name="T29" fmla="*/ 35 h 47"/>
                <a:gd name="T30" fmla="*/ 30 w 38"/>
                <a:gd name="T31" fmla="*/ 35 h 47"/>
                <a:gd name="T32" fmla="*/ 31 w 38"/>
                <a:gd name="T33" fmla="*/ 36 h 47"/>
                <a:gd name="T34" fmla="*/ 33 w 38"/>
                <a:gd name="T35" fmla="*/ 37 h 47"/>
                <a:gd name="T36" fmla="*/ 34 w 38"/>
                <a:gd name="T37" fmla="*/ 37 h 47"/>
                <a:gd name="T38" fmla="*/ 34 w 38"/>
                <a:gd name="T39" fmla="*/ 38 h 47"/>
                <a:gd name="T40" fmla="*/ 35 w 38"/>
                <a:gd name="T41" fmla="*/ 39 h 47"/>
                <a:gd name="T42" fmla="*/ 36 w 38"/>
                <a:gd name="T43" fmla="*/ 40 h 47"/>
                <a:gd name="T44" fmla="*/ 36 w 38"/>
                <a:gd name="T45" fmla="*/ 41 h 47"/>
                <a:gd name="T46" fmla="*/ 37 w 38"/>
                <a:gd name="T47" fmla="*/ 42 h 47"/>
                <a:gd name="T48" fmla="*/ 37 w 38"/>
                <a:gd name="T49" fmla="*/ 42 h 47"/>
                <a:gd name="T50" fmla="*/ 37 w 38"/>
                <a:gd name="T51" fmla="*/ 43 h 47"/>
                <a:gd name="T52" fmla="*/ 37 w 38"/>
                <a:gd name="T53" fmla="*/ 44 h 47"/>
                <a:gd name="T54" fmla="*/ 36 w 38"/>
                <a:gd name="T55" fmla="*/ 45 h 47"/>
                <a:gd name="T56" fmla="*/ 35 w 38"/>
                <a:gd name="T57" fmla="*/ 45 h 47"/>
                <a:gd name="T58" fmla="*/ 34 w 38"/>
                <a:gd name="T59" fmla="*/ 46 h 47"/>
                <a:gd name="T60" fmla="*/ 34 w 38"/>
                <a:gd name="T61" fmla="*/ 46 h 47"/>
                <a:gd name="T62" fmla="*/ 33 w 38"/>
                <a:gd name="T63" fmla="*/ 45 h 47"/>
                <a:gd name="T64" fmla="*/ 31 w 38"/>
                <a:gd name="T65" fmla="*/ 44 h 47"/>
                <a:gd name="T66" fmla="*/ 29 w 38"/>
                <a:gd name="T67" fmla="*/ 42 h 47"/>
                <a:gd name="T68" fmla="*/ 27 w 38"/>
                <a:gd name="T69" fmla="*/ 41 h 47"/>
                <a:gd name="T70" fmla="*/ 24 w 38"/>
                <a:gd name="T71" fmla="*/ 39 h 47"/>
                <a:gd name="T72" fmla="*/ 22 w 38"/>
                <a:gd name="T73" fmla="*/ 36 h 47"/>
                <a:gd name="T74" fmla="*/ 19 w 38"/>
                <a:gd name="T75" fmla="*/ 35 h 47"/>
                <a:gd name="T76" fmla="*/ 16 w 38"/>
                <a:gd name="T77" fmla="*/ 32 h 47"/>
                <a:gd name="T78" fmla="*/ 14 w 38"/>
                <a:gd name="T79" fmla="*/ 29 h 47"/>
                <a:gd name="T80" fmla="*/ 11 w 38"/>
                <a:gd name="T81" fmla="*/ 27 h 47"/>
                <a:gd name="T82" fmla="*/ 9 w 38"/>
                <a:gd name="T83" fmla="*/ 24 h 47"/>
                <a:gd name="T84" fmla="*/ 6 w 38"/>
                <a:gd name="T85" fmla="*/ 21 h 47"/>
                <a:gd name="T86" fmla="*/ 4 w 38"/>
                <a:gd name="T87" fmla="*/ 19 h 47"/>
                <a:gd name="T88" fmla="*/ 3 w 38"/>
                <a:gd name="T89" fmla="*/ 16 h 47"/>
                <a:gd name="T90" fmla="*/ 2 w 38"/>
                <a:gd name="T91" fmla="*/ 14 h 47"/>
                <a:gd name="T92" fmla="*/ 1 w 38"/>
                <a:gd name="T93" fmla="*/ 12 h 47"/>
                <a:gd name="T94" fmla="*/ 0 w 38"/>
                <a:gd name="T95" fmla="*/ 10 h 47"/>
                <a:gd name="T96" fmla="*/ 0 w 38"/>
                <a:gd name="T97" fmla="*/ 8 h 47"/>
                <a:gd name="T98" fmla="*/ 0 w 38"/>
                <a:gd name="T99" fmla="*/ 6 h 47"/>
                <a:gd name="T100" fmla="*/ 0 w 38"/>
                <a:gd name="T101" fmla="*/ 4 h 47"/>
                <a:gd name="T102" fmla="*/ 0 w 38"/>
                <a:gd name="T103" fmla="*/ 3 h 47"/>
                <a:gd name="T104" fmla="*/ 1 w 38"/>
                <a:gd name="T105" fmla="*/ 2 h 47"/>
                <a:gd name="T106" fmla="*/ 1 w 38"/>
                <a:gd name="T107" fmla="*/ 1 h 47"/>
                <a:gd name="T108" fmla="*/ 2 w 38"/>
                <a:gd name="T109" fmla="*/ 0 h 47"/>
                <a:gd name="T110" fmla="*/ 3 w 38"/>
                <a:gd name="T111" fmla="*/ 0 h 47"/>
                <a:gd name="T112" fmla="*/ 3 w 38"/>
                <a:gd name="T113" fmla="*/ 0 h 47"/>
                <a:gd name="T114" fmla="*/ 4 w 38"/>
                <a:gd name="T115" fmla="*/ 1 h 47"/>
                <a:gd name="T116" fmla="*/ 4 w 38"/>
                <a:gd name="T117" fmla="*/ 2 h 47"/>
                <a:gd name="T118" fmla="*/ 5 w 38"/>
                <a:gd name="T119" fmla="*/ 4 h 47"/>
                <a:gd name="T120" fmla="*/ 5 w 38"/>
                <a:gd name="T121" fmla="*/ 4 h 4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8"/>
                <a:gd name="T184" fmla="*/ 0 h 47"/>
                <a:gd name="T185" fmla="*/ 38 w 38"/>
                <a:gd name="T186" fmla="*/ 47 h 4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8" h="47">
                  <a:moveTo>
                    <a:pt x="5" y="4"/>
                  </a:moveTo>
                  <a:lnTo>
                    <a:pt x="6" y="6"/>
                  </a:lnTo>
                  <a:lnTo>
                    <a:pt x="6" y="8"/>
                  </a:lnTo>
                  <a:lnTo>
                    <a:pt x="7" y="11"/>
                  </a:lnTo>
                  <a:lnTo>
                    <a:pt x="9" y="12"/>
                  </a:lnTo>
                  <a:lnTo>
                    <a:pt x="10" y="15"/>
                  </a:lnTo>
                  <a:lnTo>
                    <a:pt x="12" y="18"/>
                  </a:lnTo>
                  <a:lnTo>
                    <a:pt x="14" y="19"/>
                  </a:lnTo>
                  <a:lnTo>
                    <a:pt x="15" y="22"/>
                  </a:lnTo>
                  <a:lnTo>
                    <a:pt x="18" y="25"/>
                  </a:lnTo>
                  <a:lnTo>
                    <a:pt x="20" y="27"/>
                  </a:lnTo>
                  <a:lnTo>
                    <a:pt x="22" y="29"/>
                  </a:lnTo>
                  <a:lnTo>
                    <a:pt x="24" y="31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30" y="35"/>
                  </a:lnTo>
                  <a:lnTo>
                    <a:pt x="31" y="36"/>
                  </a:lnTo>
                  <a:lnTo>
                    <a:pt x="33" y="37"/>
                  </a:lnTo>
                  <a:lnTo>
                    <a:pt x="34" y="37"/>
                  </a:lnTo>
                  <a:lnTo>
                    <a:pt x="34" y="38"/>
                  </a:lnTo>
                  <a:lnTo>
                    <a:pt x="35" y="39"/>
                  </a:lnTo>
                  <a:lnTo>
                    <a:pt x="36" y="40"/>
                  </a:lnTo>
                  <a:lnTo>
                    <a:pt x="36" y="41"/>
                  </a:lnTo>
                  <a:lnTo>
                    <a:pt x="37" y="42"/>
                  </a:lnTo>
                  <a:lnTo>
                    <a:pt x="37" y="43"/>
                  </a:lnTo>
                  <a:lnTo>
                    <a:pt x="37" y="44"/>
                  </a:lnTo>
                  <a:lnTo>
                    <a:pt x="36" y="45"/>
                  </a:lnTo>
                  <a:lnTo>
                    <a:pt x="35" y="45"/>
                  </a:lnTo>
                  <a:lnTo>
                    <a:pt x="34" y="46"/>
                  </a:lnTo>
                  <a:lnTo>
                    <a:pt x="33" y="45"/>
                  </a:lnTo>
                  <a:lnTo>
                    <a:pt x="31" y="44"/>
                  </a:lnTo>
                  <a:lnTo>
                    <a:pt x="29" y="42"/>
                  </a:lnTo>
                  <a:lnTo>
                    <a:pt x="27" y="41"/>
                  </a:lnTo>
                  <a:lnTo>
                    <a:pt x="24" y="39"/>
                  </a:lnTo>
                  <a:lnTo>
                    <a:pt x="22" y="36"/>
                  </a:lnTo>
                  <a:lnTo>
                    <a:pt x="19" y="35"/>
                  </a:lnTo>
                  <a:lnTo>
                    <a:pt x="16" y="32"/>
                  </a:lnTo>
                  <a:lnTo>
                    <a:pt x="14" y="29"/>
                  </a:lnTo>
                  <a:lnTo>
                    <a:pt x="11" y="27"/>
                  </a:lnTo>
                  <a:lnTo>
                    <a:pt x="9" y="24"/>
                  </a:lnTo>
                  <a:lnTo>
                    <a:pt x="6" y="21"/>
                  </a:lnTo>
                  <a:lnTo>
                    <a:pt x="4" y="19"/>
                  </a:lnTo>
                  <a:lnTo>
                    <a:pt x="3" y="16"/>
                  </a:lnTo>
                  <a:lnTo>
                    <a:pt x="2" y="14"/>
                  </a:lnTo>
                  <a:lnTo>
                    <a:pt x="1" y="12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1"/>
                  </a:lnTo>
                  <a:lnTo>
                    <a:pt x="4" y="2"/>
                  </a:lnTo>
                  <a:lnTo>
                    <a:pt x="5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5" name="Freeform 120"/>
            <p:cNvSpPr>
              <a:spLocks/>
            </p:cNvSpPr>
            <p:nvPr/>
          </p:nvSpPr>
          <p:spPr bwMode="auto">
            <a:xfrm>
              <a:off x="4265" y="1885"/>
              <a:ext cx="38" cy="48"/>
            </a:xfrm>
            <a:custGeom>
              <a:avLst/>
              <a:gdLst>
                <a:gd name="T0" fmla="*/ 3 w 38"/>
                <a:gd name="T1" fmla="*/ 5 h 48"/>
                <a:gd name="T2" fmla="*/ 3 w 38"/>
                <a:gd name="T3" fmla="*/ 7 h 48"/>
                <a:gd name="T4" fmla="*/ 4 w 38"/>
                <a:gd name="T5" fmla="*/ 9 h 48"/>
                <a:gd name="T6" fmla="*/ 6 w 38"/>
                <a:gd name="T7" fmla="*/ 11 h 48"/>
                <a:gd name="T8" fmla="*/ 8 w 38"/>
                <a:gd name="T9" fmla="*/ 13 h 48"/>
                <a:gd name="T10" fmla="*/ 9 w 38"/>
                <a:gd name="T11" fmla="*/ 16 h 48"/>
                <a:gd name="T12" fmla="*/ 11 w 38"/>
                <a:gd name="T13" fmla="*/ 19 h 48"/>
                <a:gd name="T14" fmla="*/ 13 w 38"/>
                <a:gd name="T15" fmla="*/ 21 h 48"/>
                <a:gd name="T16" fmla="*/ 15 w 38"/>
                <a:gd name="T17" fmla="*/ 24 h 48"/>
                <a:gd name="T18" fmla="*/ 17 w 38"/>
                <a:gd name="T19" fmla="*/ 27 h 48"/>
                <a:gd name="T20" fmla="*/ 20 w 38"/>
                <a:gd name="T21" fmla="*/ 29 h 48"/>
                <a:gd name="T22" fmla="*/ 22 w 38"/>
                <a:gd name="T23" fmla="*/ 32 h 48"/>
                <a:gd name="T24" fmla="*/ 24 w 38"/>
                <a:gd name="T25" fmla="*/ 34 h 48"/>
                <a:gd name="T26" fmla="*/ 26 w 38"/>
                <a:gd name="T27" fmla="*/ 35 h 48"/>
                <a:gd name="T28" fmla="*/ 28 w 38"/>
                <a:gd name="T29" fmla="*/ 37 h 48"/>
                <a:gd name="T30" fmla="*/ 29 w 38"/>
                <a:gd name="T31" fmla="*/ 38 h 48"/>
                <a:gd name="T32" fmla="*/ 31 w 38"/>
                <a:gd name="T33" fmla="*/ 39 h 48"/>
                <a:gd name="T34" fmla="*/ 33 w 38"/>
                <a:gd name="T35" fmla="*/ 39 h 48"/>
                <a:gd name="T36" fmla="*/ 34 w 38"/>
                <a:gd name="T37" fmla="*/ 39 h 48"/>
                <a:gd name="T38" fmla="*/ 34 w 38"/>
                <a:gd name="T39" fmla="*/ 40 h 48"/>
                <a:gd name="T40" fmla="*/ 35 w 38"/>
                <a:gd name="T41" fmla="*/ 41 h 48"/>
                <a:gd name="T42" fmla="*/ 36 w 38"/>
                <a:gd name="T43" fmla="*/ 41 h 48"/>
                <a:gd name="T44" fmla="*/ 36 w 38"/>
                <a:gd name="T45" fmla="*/ 42 h 48"/>
                <a:gd name="T46" fmla="*/ 37 w 38"/>
                <a:gd name="T47" fmla="*/ 43 h 48"/>
                <a:gd name="T48" fmla="*/ 37 w 38"/>
                <a:gd name="T49" fmla="*/ 43 h 48"/>
                <a:gd name="T50" fmla="*/ 37 w 38"/>
                <a:gd name="T51" fmla="*/ 44 h 48"/>
                <a:gd name="T52" fmla="*/ 37 w 38"/>
                <a:gd name="T53" fmla="*/ 45 h 48"/>
                <a:gd name="T54" fmla="*/ 36 w 38"/>
                <a:gd name="T55" fmla="*/ 45 h 48"/>
                <a:gd name="T56" fmla="*/ 36 w 38"/>
                <a:gd name="T57" fmla="*/ 46 h 48"/>
                <a:gd name="T58" fmla="*/ 35 w 38"/>
                <a:gd name="T59" fmla="*/ 46 h 48"/>
                <a:gd name="T60" fmla="*/ 35 w 38"/>
                <a:gd name="T61" fmla="*/ 47 h 48"/>
                <a:gd name="T62" fmla="*/ 34 w 38"/>
                <a:gd name="T63" fmla="*/ 47 h 48"/>
                <a:gd name="T64" fmla="*/ 34 w 38"/>
                <a:gd name="T65" fmla="*/ 46 h 48"/>
                <a:gd name="T66" fmla="*/ 33 w 38"/>
                <a:gd name="T67" fmla="*/ 46 h 48"/>
                <a:gd name="T68" fmla="*/ 31 w 38"/>
                <a:gd name="T69" fmla="*/ 45 h 48"/>
                <a:gd name="T70" fmla="*/ 29 w 38"/>
                <a:gd name="T71" fmla="*/ 44 h 48"/>
                <a:gd name="T72" fmla="*/ 27 w 38"/>
                <a:gd name="T73" fmla="*/ 43 h 48"/>
                <a:gd name="T74" fmla="*/ 24 w 38"/>
                <a:gd name="T75" fmla="*/ 41 h 48"/>
                <a:gd name="T76" fmla="*/ 22 w 38"/>
                <a:gd name="T77" fmla="*/ 39 h 48"/>
                <a:gd name="T78" fmla="*/ 19 w 38"/>
                <a:gd name="T79" fmla="*/ 36 h 48"/>
                <a:gd name="T80" fmla="*/ 16 w 38"/>
                <a:gd name="T81" fmla="*/ 34 h 48"/>
                <a:gd name="T82" fmla="*/ 14 w 38"/>
                <a:gd name="T83" fmla="*/ 31 h 48"/>
                <a:gd name="T84" fmla="*/ 11 w 38"/>
                <a:gd name="T85" fmla="*/ 28 h 48"/>
                <a:gd name="T86" fmla="*/ 9 w 38"/>
                <a:gd name="T87" fmla="*/ 26 h 48"/>
                <a:gd name="T88" fmla="*/ 6 w 38"/>
                <a:gd name="T89" fmla="*/ 23 h 48"/>
                <a:gd name="T90" fmla="*/ 4 w 38"/>
                <a:gd name="T91" fmla="*/ 20 h 48"/>
                <a:gd name="T92" fmla="*/ 3 w 38"/>
                <a:gd name="T93" fmla="*/ 17 h 48"/>
                <a:gd name="T94" fmla="*/ 1 w 38"/>
                <a:gd name="T95" fmla="*/ 15 h 48"/>
                <a:gd name="T96" fmla="*/ 1 w 38"/>
                <a:gd name="T97" fmla="*/ 12 h 48"/>
                <a:gd name="T98" fmla="*/ 0 w 38"/>
                <a:gd name="T99" fmla="*/ 11 h 48"/>
                <a:gd name="T100" fmla="*/ 0 w 38"/>
                <a:gd name="T101" fmla="*/ 8 h 48"/>
                <a:gd name="T102" fmla="*/ 0 w 38"/>
                <a:gd name="T103" fmla="*/ 6 h 48"/>
                <a:gd name="T104" fmla="*/ 0 w 38"/>
                <a:gd name="T105" fmla="*/ 4 h 48"/>
                <a:gd name="T106" fmla="*/ 0 w 38"/>
                <a:gd name="T107" fmla="*/ 3 h 48"/>
                <a:gd name="T108" fmla="*/ 0 w 38"/>
                <a:gd name="T109" fmla="*/ 1 h 48"/>
                <a:gd name="T110" fmla="*/ 0 w 38"/>
                <a:gd name="T111" fmla="*/ 0 h 48"/>
                <a:gd name="T112" fmla="*/ 1 w 38"/>
                <a:gd name="T113" fmla="*/ 0 h 48"/>
                <a:gd name="T114" fmla="*/ 2 w 38"/>
                <a:gd name="T115" fmla="*/ 1 h 48"/>
                <a:gd name="T116" fmla="*/ 2 w 38"/>
                <a:gd name="T117" fmla="*/ 2 h 48"/>
                <a:gd name="T118" fmla="*/ 3 w 38"/>
                <a:gd name="T119" fmla="*/ 4 h 48"/>
                <a:gd name="T120" fmla="*/ 3 w 38"/>
                <a:gd name="T121" fmla="*/ 5 h 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8"/>
                <a:gd name="T184" fmla="*/ 0 h 48"/>
                <a:gd name="T185" fmla="*/ 38 w 38"/>
                <a:gd name="T186" fmla="*/ 48 h 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8" h="48">
                  <a:moveTo>
                    <a:pt x="3" y="5"/>
                  </a:moveTo>
                  <a:lnTo>
                    <a:pt x="3" y="7"/>
                  </a:lnTo>
                  <a:lnTo>
                    <a:pt x="4" y="9"/>
                  </a:lnTo>
                  <a:lnTo>
                    <a:pt x="6" y="11"/>
                  </a:lnTo>
                  <a:lnTo>
                    <a:pt x="8" y="13"/>
                  </a:lnTo>
                  <a:lnTo>
                    <a:pt x="9" y="16"/>
                  </a:lnTo>
                  <a:lnTo>
                    <a:pt x="11" y="19"/>
                  </a:lnTo>
                  <a:lnTo>
                    <a:pt x="13" y="21"/>
                  </a:lnTo>
                  <a:lnTo>
                    <a:pt x="15" y="24"/>
                  </a:lnTo>
                  <a:lnTo>
                    <a:pt x="17" y="27"/>
                  </a:lnTo>
                  <a:lnTo>
                    <a:pt x="20" y="29"/>
                  </a:lnTo>
                  <a:lnTo>
                    <a:pt x="22" y="32"/>
                  </a:lnTo>
                  <a:lnTo>
                    <a:pt x="24" y="34"/>
                  </a:lnTo>
                  <a:lnTo>
                    <a:pt x="26" y="35"/>
                  </a:lnTo>
                  <a:lnTo>
                    <a:pt x="28" y="37"/>
                  </a:lnTo>
                  <a:lnTo>
                    <a:pt x="29" y="38"/>
                  </a:lnTo>
                  <a:lnTo>
                    <a:pt x="31" y="39"/>
                  </a:lnTo>
                  <a:lnTo>
                    <a:pt x="33" y="39"/>
                  </a:lnTo>
                  <a:lnTo>
                    <a:pt x="34" y="39"/>
                  </a:lnTo>
                  <a:lnTo>
                    <a:pt x="34" y="40"/>
                  </a:lnTo>
                  <a:lnTo>
                    <a:pt x="35" y="41"/>
                  </a:lnTo>
                  <a:lnTo>
                    <a:pt x="36" y="41"/>
                  </a:lnTo>
                  <a:lnTo>
                    <a:pt x="36" y="42"/>
                  </a:lnTo>
                  <a:lnTo>
                    <a:pt x="37" y="43"/>
                  </a:lnTo>
                  <a:lnTo>
                    <a:pt x="37" y="44"/>
                  </a:lnTo>
                  <a:lnTo>
                    <a:pt x="37" y="45"/>
                  </a:lnTo>
                  <a:lnTo>
                    <a:pt x="36" y="45"/>
                  </a:lnTo>
                  <a:lnTo>
                    <a:pt x="36" y="46"/>
                  </a:lnTo>
                  <a:lnTo>
                    <a:pt x="35" y="46"/>
                  </a:lnTo>
                  <a:lnTo>
                    <a:pt x="35" y="47"/>
                  </a:lnTo>
                  <a:lnTo>
                    <a:pt x="34" y="47"/>
                  </a:lnTo>
                  <a:lnTo>
                    <a:pt x="34" y="46"/>
                  </a:lnTo>
                  <a:lnTo>
                    <a:pt x="33" y="46"/>
                  </a:lnTo>
                  <a:lnTo>
                    <a:pt x="31" y="45"/>
                  </a:lnTo>
                  <a:lnTo>
                    <a:pt x="29" y="44"/>
                  </a:lnTo>
                  <a:lnTo>
                    <a:pt x="27" y="43"/>
                  </a:lnTo>
                  <a:lnTo>
                    <a:pt x="24" y="41"/>
                  </a:lnTo>
                  <a:lnTo>
                    <a:pt x="22" y="39"/>
                  </a:lnTo>
                  <a:lnTo>
                    <a:pt x="19" y="36"/>
                  </a:lnTo>
                  <a:lnTo>
                    <a:pt x="16" y="34"/>
                  </a:lnTo>
                  <a:lnTo>
                    <a:pt x="14" y="31"/>
                  </a:lnTo>
                  <a:lnTo>
                    <a:pt x="11" y="28"/>
                  </a:lnTo>
                  <a:lnTo>
                    <a:pt x="9" y="26"/>
                  </a:lnTo>
                  <a:lnTo>
                    <a:pt x="6" y="23"/>
                  </a:lnTo>
                  <a:lnTo>
                    <a:pt x="4" y="20"/>
                  </a:lnTo>
                  <a:lnTo>
                    <a:pt x="3" y="17"/>
                  </a:lnTo>
                  <a:lnTo>
                    <a:pt x="1" y="15"/>
                  </a:lnTo>
                  <a:lnTo>
                    <a:pt x="1" y="12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4"/>
                  </a:lnTo>
                  <a:lnTo>
                    <a:pt x="3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6" name="Freeform 121"/>
            <p:cNvSpPr>
              <a:spLocks/>
            </p:cNvSpPr>
            <p:nvPr/>
          </p:nvSpPr>
          <p:spPr bwMode="auto">
            <a:xfrm>
              <a:off x="4251" y="1923"/>
              <a:ext cx="37" cy="39"/>
            </a:xfrm>
            <a:custGeom>
              <a:avLst/>
              <a:gdLst>
                <a:gd name="T0" fmla="*/ 5 w 37"/>
                <a:gd name="T1" fmla="*/ 5 h 39"/>
                <a:gd name="T2" fmla="*/ 6 w 37"/>
                <a:gd name="T3" fmla="*/ 7 h 39"/>
                <a:gd name="T4" fmla="*/ 6 w 37"/>
                <a:gd name="T5" fmla="*/ 8 h 39"/>
                <a:gd name="T6" fmla="*/ 7 w 37"/>
                <a:gd name="T7" fmla="*/ 10 h 39"/>
                <a:gd name="T8" fmla="*/ 9 w 37"/>
                <a:gd name="T9" fmla="*/ 11 h 39"/>
                <a:gd name="T10" fmla="*/ 9 w 37"/>
                <a:gd name="T11" fmla="*/ 13 h 39"/>
                <a:gd name="T12" fmla="*/ 11 w 37"/>
                <a:gd name="T13" fmla="*/ 16 h 39"/>
                <a:gd name="T14" fmla="*/ 13 w 37"/>
                <a:gd name="T15" fmla="*/ 17 h 39"/>
                <a:gd name="T16" fmla="*/ 15 w 37"/>
                <a:gd name="T17" fmla="*/ 19 h 39"/>
                <a:gd name="T18" fmla="*/ 16 w 37"/>
                <a:gd name="T19" fmla="*/ 21 h 39"/>
                <a:gd name="T20" fmla="*/ 19 w 37"/>
                <a:gd name="T21" fmla="*/ 22 h 39"/>
                <a:gd name="T22" fmla="*/ 21 w 37"/>
                <a:gd name="T23" fmla="*/ 23 h 39"/>
                <a:gd name="T24" fmla="*/ 22 w 37"/>
                <a:gd name="T25" fmla="*/ 25 h 39"/>
                <a:gd name="T26" fmla="*/ 24 w 37"/>
                <a:gd name="T27" fmla="*/ 27 h 39"/>
                <a:gd name="T28" fmla="*/ 26 w 37"/>
                <a:gd name="T29" fmla="*/ 28 h 39"/>
                <a:gd name="T30" fmla="*/ 27 w 37"/>
                <a:gd name="T31" fmla="*/ 29 h 39"/>
                <a:gd name="T32" fmla="*/ 29 w 37"/>
                <a:gd name="T33" fmla="*/ 29 h 39"/>
                <a:gd name="T34" fmla="*/ 30 w 37"/>
                <a:gd name="T35" fmla="*/ 29 h 39"/>
                <a:gd name="T36" fmla="*/ 32 w 37"/>
                <a:gd name="T37" fmla="*/ 30 h 39"/>
                <a:gd name="T38" fmla="*/ 33 w 37"/>
                <a:gd name="T39" fmla="*/ 30 h 39"/>
                <a:gd name="T40" fmla="*/ 33 w 37"/>
                <a:gd name="T41" fmla="*/ 31 h 39"/>
                <a:gd name="T42" fmla="*/ 34 w 37"/>
                <a:gd name="T43" fmla="*/ 32 h 39"/>
                <a:gd name="T44" fmla="*/ 35 w 37"/>
                <a:gd name="T45" fmla="*/ 33 h 39"/>
                <a:gd name="T46" fmla="*/ 35 w 37"/>
                <a:gd name="T47" fmla="*/ 34 h 39"/>
                <a:gd name="T48" fmla="*/ 36 w 37"/>
                <a:gd name="T49" fmla="*/ 35 h 39"/>
                <a:gd name="T50" fmla="*/ 36 w 37"/>
                <a:gd name="T51" fmla="*/ 35 h 39"/>
                <a:gd name="T52" fmla="*/ 36 w 37"/>
                <a:gd name="T53" fmla="*/ 36 h 39"/>
                <a:gd name="T54" fmla="*/ 36 w 37"/>
                <a:gd name="T55" fmla="*/ 37 h 39"/>
                <a:gd name="T56" fmla="*/ 35 w 37"/>
                <a:gd name="T57" fmla="*/ 38 h 39"/>
                <a:gd name="T58" fmla="*/ 34 w 37"/>
                <a:gd name="T59" fmla="*/ 38 h 39"/>
                <a:gd name="T60" fmla="*/ 33 w 37"/>
                <a:gd name="T61" fmla="*/ 38 h 39"/>
                <a:gd name="T62" fmla="*/ 33 w 37"/>
                <a:gd name="T63" fmla="*/ 38 h 39"/>
                <a:gd name="T64" fmla="*/ 31 w 37"/>
                <a:gd name="T65" fmla="*/ 37 h 39"/>
                <a:gd name="T66" fmla="*/ 29 w 37"/>
                <a:gd name="T67" fmla="*/ 36 h 39"/>
                <a:gd name="T68" fmla="*/ 27 w 37"/>
                <a:gd name="T69" fmla="*/ 35 h 39"/>
                <a:gd name="T70" fmla="*/ 25 w 37"/>
                <a:gd name="T71" fmla="*/ 34 h 39"/>
                <a:gd name="T72" fmla="*/ 21 w 37"/>
                <a:gd name="T73" fmla="*/ 32 h 39"/>
                <a:gd name="T74" fmla="*/ 19 w 37"/>
                <a:gd name="T75" fmla="*/ 30 h 39"/>
                <a:gd name="T76" fmla="*/ 16 w 37"/>
                <a:gd name="T77" fmla="*/ 29 h 39"/>
                <a:gd name="T78" fmla="*/ 14 w 37"/>
                <a:gd name="T79" fmla="*/ 27 h 39"/>
                <a:gd name="T80" fmla="*/ 11 w 37"/>
                <a:gd name="T81" fmla="*/ 25 h 39"/>
                <a:gd name="T82" fmla="*/ 9 w 37"/>
                <a:gd name="T83" fmla="*/ 23 h 39"/>
                <a:gd name="T84" fmla="*/ 6 w 37"/>
                <a:gd name="T85" fmla="*/ 21 h 39"/>
                <a:gd name="T86" fmla="*/ 4 w 37"/>
                <a:gd name="T87" fmla="*/ 19 h 39"/>
                <a:gd name="T88" fmla="*/ 3 w 37"/>
                <a:gd name="T89" fmla="*/ 16 h 39"/>
                <a:gd name="T90" fmla="*/ 2 w 37"/>
                <a:gd name="T91" fmla="*/ 15 h 39"/>
                <a:gd name="T92" fmla="*/ 1 w 37"/>
                <a:gd name="T93" fmla="*/ 12 h 39"/>
                <a:gd name="T94" fmla="*/ 1 w 37"/>
                <a:gd name="T95" fmla="*/ 10 h 39"/>
                <a:gd name="T96" fmla="*/ 0 w 37"/>
                <a:gd name="T97" fmla="*/ 9 h 39"/>
                <a:gd name="T98" fmla="*/ 0 w 37"/>
                <a:gd name="T99" fmla="*/ 6 h 39"/>
                <a:gd name="T100" fmla="*/ 0 w 37"/>
                <a:gd name="T101" fmla="*/ 5 h 39"/>
                <a:gd name="T102" fmla="*/ 1 w 37"/>
                <a:gd name="T103" fmla="*/ 3 h 39"/>
                <a:gd name="T104" fmla="*/ 1 w 37"/>
                <a:gd name="T105" fmla="*/ 3 h 39"/>
                <a:gd name="T106" fmla="*/ 1 w 37"/>
                <a:gd name="T107" fmla="*/ 2 h 39"/>
                <a:gd name="T108" fmla="*/ 2 w 37"/>
                <a:gd name="T109" fmla="*/ 1 h 39"/>
                <a:gd name="T110" fmla="*/ 2 w 37"/>
                <a:gd name="T111" fmla="*/ 0 h 39"/>
                <a:gd name="T112" fmla="*/ 3 w 37"/>
                <a:gd name="T113" fmla="*/ 0 h 39"/>
                <a:gd name="T114" fmla="*/ 3 w 37"/>
                <a:gd name="T115" fmla="*/ 1 h 39"/>
                <a:gd name="T116" fmla="*/ 4 w 37"/>
                <a:gd name="T117" fmla="*/ 1 h 39"/>
                <a:gd name="T118" fmla="*/ 4 w 37"/>
                <a:gd name="T119" fmla="*/ 3 h 39"/>
                <a:gd name="T120" fmla="*/ 5 w 37"/>
                <a:gd name="T121" fmla="*/ 3 h 39"/>
                <a:gd name="T122" fmla="*/ 5 w 37"/>
                <a:gd name="T123" fmla="*/ 5 h 3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7"/>
                <a:gd name="T187" fmla="*/ 0 h 39"/>
                <a:gd name="T188" fmla="*/ 37 w 37"/>
                <a:gd name="T189" fmla="*/ 39 h 3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7" h="39">
                  <a:moveTo>
                    <a:pt x="5" y="5"/>
                  </a:moveTo>
                  <a:lnTo>
                    <a:pt x="6" y="7"/>
                  </a:lnTo>
                  <a:lnTo>
                    <a:pt x="6" y="8"/>
                  </a:lnTo>
                  <a:lnTo>
                    <a:pt x="7" y="10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11" y="16"/>
                  </a:lnTo>
                  <a:lnTo>
                    <a:pt x="13" y="17"/>
                  </a:lnTo>
                  <a:lnTo>
                    <a:pt x="15" y="19"/>
                  </a:lnTo>
                  <a:lnTo>
                    <a:pt x="16" y="21"/>
                  </a:lnTo>
                  <a:lnTo>
                    <a:pt x="19" y="22"/>
                  </a:lnTo>
                  <a:lnTo>
                    <a:pt x="21" y="23"/>
                  </a:lnTo>
                  <a:lnTo>
                    <a:pt x="22" y="25"/>
                  </a:lnTo>
                  <a:lnTo>
                    <a:pt x="24" y="27"/>
                  </a:lnTo>
                  <a:lnTo>
                    <a:pt x="26" y="28"/>
                  </a:lnTo>
                  <a:lnTo>
                    <a:pt x="27" y="29"/>
                  </a:lnTo>
                  <a:lnTo>
                    <a:pt x="29" y="29"/>
                  </a:lnTo>
                  <a:lnTo>
                    <a:pt x="30" y="29"/>
                  </a:lnTo>
                  <a:lnTo>
                    <a:pt x="32" y="30"/>
                  </a:lnTo>
                  <a:lnTo>
                    <a:pt x="33" y="30"/>
                  </a:lnTo>
                  <a:lnTo>
                    <a:pt x="33" y="31"/>
                  </a:lnTo>
                  <a:lnTo>
                    <a:pt x="34" y="32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6" y="35"/>
                  </a:lnTo>
                  <a:lnTo>
                    <a:pt x="36" y="36"/>
                  </a:lnTo>
                  <a:lnTo>
                    <a:pt x="36" y="37"/>
                  </a:lnTo>
                  <a:lnTo>
                    <a:pt x="35" y="38"/>
                  </a:lnTo>
                  <a:lnTo>
                    <a:pt x="34" y="38"/>
                  </a:lnTo>
                  <a:lnTo>
                    <a:pt x="33" y="38"/>
                  </a:lnTo>
                  <a:lnTo>
                    <a:pt x="31" y="37"/>
                  </a:lnTo>
                  <a:lnTo>
                    <a:pt x="29" y="36"/>
                  </a:lnTo>
                  <a:lnTo>
                    <a:pt x="27" y="35"/>
                  </a:lnTo>
                  <a:lnTo>
                    <a:pt x="25" y="34"/>
                  </a:lnTo>
                  <a:lnTo>
                    <a:pt x="21" y="32"/>
                  </a:lnTo>
                  <a:lnTo>
                    <a:pt x="19" y="30"/>
                  </a:lnTo>
                  <a:lnTo>
                    <a:pt x="16" y="29"/>
                  </a:lnTo>
                  <a:lnTo>
                    <a:pt x="14" y="27"/>
                  </a:lnTo>
                  <a:lnTo>
                    <a:pt x="11" y="25"/>
                  </a:lnTo>
                  <a:lnTo>
                    <a:pt x="9" y="23"/>
                  </a:lnTo>
                  <a:lnTo>
                    <a:pt x="6" y="21"/>
                  </a:lnTo>
                  <a:lnTo>
                    <a:pt x="4" y="19"/>
                  </a:lnTo>
                  <a:lnTo>
                    <a:pt x="3" y="16"/>
                  </a:lnTo>
                  <a:lnTo>
                    <a:pt x="2" y="15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7" name="Freeform 122"/>
            <p:cNvSpPr>
              <a:spLocks/>
            </p:cNvSpPr>
            <p:nvPr/>
          </p:nvSpPr>
          <p:spPr bwMode="auto">
            <a:xfrm>
              <a:off x="4240" y="1948"/>
              <a:ext cx="33" cy="39"/>
            </a:xfrm>
            <a:custGeom>
              <a:avLst/>
              <a:gdLst>
                <a:gd name="T0" fmla="*/ 6 w 33"/>
                <a:gd name="T1" fmla="*/ 5 h 39"/>
                <a:gd name="T2" fmla="*/ 6 w 33"/>
                <a:gd name="T3" fmla="*/ 6 h 39"/>
                <a:gd name="T4" fmla="*/ 6 w 33"/>
                <a:gd name="T5" fmla="*/ 8 h 39"/>
                <a:gd name="T6" fmla="*/ 7 w 33"/>
                <a:gd name="T7" fmla="*/ 10 h 39"/>
                <a:gd name="T8" fmla="*/ 8 w 33"/>
                <a:gd name="T9" fmla="*/ 11 h 39"/>
                <a:gd name="T10" fmla="*/ 9 w 33"/>
                <a:gd name="T11" fmla="*/ 14 h 39"/>
                <a:gd name="T12" fmla="*/ 10 w 33"/>
                <a:gd name="T13" fmla="*/ 16 h 39"/>
                <a:gd name="T14" fmla="*/ 12 w 33"/>
                <a:gd name="T15" fmla="*/ 17 h 39"/>
                <a:gd name="T16" fmla="*/ 13 w 33"/>
                <a:gd name="T17" fmla="*/ 19 h 39"/>
                <a:gd name="T18" fmla="*/ 15 w 33"/>
                <a:gd name="T19" fmla="*/ 22 h 39"/>
                <a:gd name="T20" fmla="*/ 17 w 33"/>
                <a:gd name="T21" fmla="*/ 22 h 39"/>
                <a:gd name="T22" fmla="*/ 19 w 33"/>
                <a:gd name="T23" fmla="*/ 24 h 39"/>
                <a:gd name="T24" fmla="*/ 20 w 33"/>
                <a:gd name="T25" fmla="*/ 26 h 39"/>
                <a:gd name="T26" fmla="*/ 22 w 33"/>
                <a:gd name="T27" fmla="*/ 27 h 39"/>
                <a:gd name="T28" fmla="*/ 24 w 33"/>
                <a:gd name="T29" fmla="*/ 28 h 39"/>
                <a:gd name="T30" fmla="*/ 25 w 33"/>
                <a:gd name="T31" fmla="*/ 29 h 39"/>
                <a:gd name="T32" fmla="*/ 26 w 33"/>
                <a:gd name="T33" fmla="*/ 29 h 39"/>
                <a:gd name="T34" fmla="*/ 28 w 33"/>
                <a:gd name="T35" fmla="*/ 29 h 39"/>
                <a:gd name="T36" fmla="*/ 29 w 33"/>
                <a:gd name="T37" fmla="*/ 29 h 39"/>
                <a:gd name="T38" fmla="*/ 29 w 33"/>
                <a:gd name="T39" fmla="*/ 30 h 39"/>
                <a:gd name="T40" fmla="*/ 30 w 33"/>
                <a:gd name="T41" fmla="*/ 31 h 39"/>
                <a:gd name="T42" fmla="*/ 31 w 33"/>
                <a:gd name="T43" fmla="*/ 32 h 39"/>
                <a:gd name="T44" fmla="*/ 31 w 33"/>
                <a:gd name="T45" fmla="*/ 33 h 39"/>
                <a:gd name="T46" fmla="*/ 31 w 33"/>
                <a:gd name="T47" fmla="*/ 34 h 39"/>
                <a:gd name="T48" fmla="*/ 32 w 33"/>
                <a:gd name="T49" fmla="*/ 35 h 39"/>
                <a:gd name="T50" fmla="*/ 32 w 33"/>
                <a:gd name="T51" fmla="*/ 35 h 39"/>
                <a:gd name="T52" fmla="*/ 32 w 33"/>
                <a:gd name="T53" fmla="*/ 36 h 39"/>
                <a:gd name="T54" fmla="*/ 31 w 33"/>
                <a:gd name="T55" fmla="*/ 37 h 39"/>
                <a:gd name="T56" fmla="*/ 31 w 33"/>
                <a:gd name="T57" fmla="*/ 38 h 39"/>
                <a:gd name="T58" fmla="*/ 30 w 33"/>
                <a:gd name="T59" fmla="*/ 38 h 39"/>
                <a:gd name="T60" fmla="*/ 29 w 33"/>
                <a:gd name="T61" fmla="*/ 38 h 39"/>
                <a:gd name="T62" fmla="*/ 29 w 33"/>
                <a:gd name="T63" fmla="*/ 38 h 39"/>
                <a:gd name="T64" fmla="*/ 28 w 33"/>
                <a:gd name="T65" fmla="*/ 37 h 39"/>
                <a:gd name="T66" fmla="*/ 26 w 33"/>
                <a:gd name="T67" fmla="*/ 36 h 39"/>
                <a:gd name="T68" fmla="*/ 24 w 33"/>
                <a:gd name="T69" fmla="*/ 35 h 39"/>
                <a:gd name="T70" fmla="*/ 23 w 33"/>
                <a:gd name="T71" fmla="*/ 35 h 39"/>
                <a:gd name="T72" fmla="*/ 20 w 33"/>
                <a:gd name="T73" fmla="*/ 33 h 39"/>
                <a:gd name="T74" fmla="*/ 19 w 33"/>
                <a:gd name="T75" fmla="*/ 32 h 39"/>
                <a:gd name="T76" fmla="*/ 16 w 33"/>
                <a:gd name="T77" fmla="*/ 30 h 39"/>
                <a:gd name="T78" fmla="*/ 14 w 33"/>
                <a:gd name="T79" fmla="*/ 29 h 39"/>
                <a:gd name="T80" fmla="*/ 12 w 33"/>
                <a:gd name="T81" fmla="*/ 27 h 39"/>
                <a:gd name="T82" fmla="*/ 9 w 33"/>
                <a:gd name="T83" fmla="*/ 25 h 39"/>
                <a:gd name="T84" fmla="*/ 8 w 33"/>
                <a:gd name="T85" fmla="*/ 22 h 39"/>
                <a:gd name="T86" fmla="*/ 6 w 33"/>
                <a:gd name="T87" fmla="*/ 21 h 39"/>
                <a:gd name="T88" fmla="*/ 4 w 33"/>
                <a:gd name="T89" fmla="*/ 18 h 39"/>
                <a:gd name="T90" fmla="*/ 3 w 33"/>
                <a:gd name="T91" fmla="*/ 16 h 39"/>
                <a:gd name="T92" fmla="*/ 2 w 33"/>
                <a:gd name="T93" fmla="*/ 14 h 39"/>
                <a:gd name="T94" fmla="*/ 1 w 33"/>
                <a:gd name="T95" fmla="*/ 12 h 39"/>
                <a:gd name="T96" fmla="*/ 1 w 33"/>
                <a:gd name="T97" fmla="*/ 10 h 39"/>
                <a:gd name="T98" fmla="*/ 0 w 33"/>
                <a:gd name="T99" fmla="*/ 9 h 39"/>
                <a:gd name="T100" fmla="*/ 0 w 33"/>
                <a:gd name="T101" fmla="*/ 7 h 39"/>
                <a:gd name="T102" fmla="*/ 0 w 33"/>
                <a:gd name="T103" fmla="*/ 5 h 39"/>
                <a:gd name="T104" fmla="*/ 1 w 33"/>
                <a:gd name="T105" fmla="*/ 4 h 39"/>
                <a:gd name="T106" fmla="*/ 1 w 33"/>
                <a:gd name="T107" fmla="*/ 3 h 39"/>
                <a:gd name="T108" fmla="*/ 1 w 33"/>
                <a:gd name="T109" fmla="*/ 2 h 39"/>
                <a:gd name="T110" fmla="*/ 2 w 33"/>
                <a:gd name="T111" fmla="*/ 1 h 39"/>
                <a:gd name="T112" fmla="*/ 3 w 33"/>
                <a:gd name="T113" fmla="*/ 0 h 39"/>
                <a:gd name="T114" fmla="*/ 3 w 33"/>
                <a:gd name="T115" fmla="*/ 0 h 39"/>
                <a:gd name="T116" fmla="*/ 3 w 33"/>
                <a:gd name="T117" fmla="*/ 1 h 39"/>
                <a:gd name="T118" fmla="*/ 4 w 33"/>
                <a:gd name="T119" fmla="*/ 1 h 39"/>
                <a:gd name="T120" fmla="*/ 4 w 33"/>
                <a:gd name="T121" fmla="*/ 2 h 39"/>
                <a:gd name="T122" fmla="*/ 5 w 33"/>
                <a:gd name="T123" fmla="*/ 3 h 39"/>
                <a:gd name="T124" fmla="*/ 6 w 33"/>
                <a:gd name="T125" fmla="*/ 5 h 3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3"/>
                <a:gd name="T190" fmla="*/ 0 h 39"/>
                <a:gd name="T191" fmla="*/ 33 w 33"/>
                <a:gd name="T192" fmla="*/ 39 h 3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3" h="39">
                  <a:moveTo>
                    <a:pt x="6" y="5"/>
                  </a:moveTo>
                  <a:lnTo>
                    <a:pt x="6" y="6"/>
                  </a:lnTo>
                  <a:lnTo>
                    <a:pt x="6" y="8"/>
                  </a:lnTo>
                  <a:lnTo>
                    <a:pt x="7" y="10"/>
                  </a:lnTo>
                  <a:lnTo>
                    <a:pt x="8" y="11"/>
                  </a:lnTo>
                  <a:lnTo>
                    <a:pt x="9" y="14"/>
                  </a:lnTo>
                  <a:lnTo>
                    <a:pt x="10" y="16"/>
                  </a:lnTo>
                  <a:lnTo>
                    <a:pt x="12" y="17"/>
                  </a:lnTo>
                  <a:lnTo>
                    <a:pt x="13" y="19"/>
                  </a:lnTo>
                  <a:lnTo>
                    <a:pt x="15" y="22"/>
                  </a:lnTo>
                  <a:lnTo>
                    <a:pt x="17" y="22"/>
                  </a:lnTo>
                  <a:lnTo>
                    <a:pt x="19" y="24"/>
                  </a:lnTo>
                  <a:lnTo>
                    <a:pt x="20" y="26"/>
                  </a:lnTo>
                  <a:lnTo>
                    <a:pt x="22" y="27"/>
                  </a:lnTo>
                  <a:lnTo>
                    <a:pt x="24" y="28"/>
                  </a:lnTo>
                  <a:lnTo>
                    <a:pt x="25" y="29"/>
                  </a:lnTo>
                  <a:lnTo>
                    <a:pt x="26" y="29"/>
                  </a:lnTo>
                  <a:lnTo>
                    <a:pt x="28" y="29"/>
                  </a:lnTo>
                  <a:lnTo>
                    <a:pt x="29" y="29"/>
                  </a:lnTo>
                  <a:lnTo>
                    <a:pt x="29" y="30"/>
                  </a:lnTo>
                  <a:lnTo>
                    <a:pt x="30" y="31"/>
                  </a:lnTo>
                  <a:lnTo>
                    <a:pt x="31" y="32"/>
                  </a:lnTo>
                  <a:lnTo>
                    <a:pt x="31" y="33"/>
                  </a:lnTo>
                  <a:lnTo>
                    <a:pt x="31" y="34"/>
                  </a:lnTo>
                  <a:lnTo>
                    <a:pt x="32" y="35"/>
                  </a:lnTo>
                  <a:lnTo>
                    <a:pt x="32" y="36"/>
                  </a:lnTo>
                  <a:lnTo>
                    <a:pt x="31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8"/>
                  </a:lnTo>
                  <a:lnTo>
                    <a:pt x="28" y="37"/>
                  </a:lnTo>
                  <a:lnTo>
                    <a:pt x="26" y="36"/>
                  </a:lnTo>
                  <a:lnTo>
                    <a:pt x="24" y="35"/>
                  </a:lnTo>
                  <a:lnTo>
                    <a:pt x="23" y="35"/>
                  </a:lnTo>
                  <a:lnTo>
                    <a:pt x="20" y="33"/>
                  </a:lnTo>
                  <a:lnTo>
                    <a:pt x="19" y="32"/>
                  </a:lnTo>
                  <a:lnTo>
                    <a:pt x="16" y="30"/>
                  </a:lnTo>
                  <a:lnTo>
                    <a:pt x="14" y="29"/>
                  </a:lnTo>
                  <a:lnTo>
                    <a:pt x="12" y="27"/>
                  </a:lnTo>
                  <a:lnTo>
                    <a:pt x="9" y="25"/>
                  </a:lnTo>
                  <a:lnTo>
                    <a:pt x="8" y="22"/>
                  </a:lnTo>
                  <a:lnTo>
                    <a:pt x="6" y="21"/>
                  </a:lnTo>
                  <a:lnTo>
                    <a:pt x="4" y="18"/>
                  </a:lnTo>
                  <a:lnTo>
                    <a:pt x="3" y="16"/>
                  </a:lnTo>
                  <a:lnTo>
                    <a:pt x="2" y="14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1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5" y="3"/>
                  </a:lnTo>
                  <a:lnTo>
                    <a:pt x="6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8" name="Freeform 123"/>
            <p:cNvSpPr>
              <a:spLocks/>
            </p:cNvSpPr>
            <p:nvPr/>
          </p:nvSpPr>
          <p:spPr bwMode="auto">
            <a:xfrm>
              <a:off x="4227" y="1968"/>
              <a:ext cx="32" cy="36"/>
            </a:xfrm>
            <a:custGeom>
              <a:avLst/>
              <a:gdLst>
                <a:gd name="T0" fmla="*/ 5 w 32"/>
                <a:gd name="T1" fmla="*/ 4 h 36"/>
                <a:gd name="T2" fmla="*/ 5 w 32"/>
                <a:gd name="T3" fmla="*/ 5 h 36"/>
                <a:gd name="T4" fmla="*/ 6 w 32"/>
                <a:gd name="T5" fmla="*/ 7 h 36"/>
                <a:gd name="T6" fmla="*/ 8 w 32"/>
                <a:gd name="T7" fmla="*/ 9 h 36"/>
                <a:gd name="T8" fmla="*/ 8 w 32"/>
                <a:gd name="T9" fmla="*/ 10 h 36"/>
                <a:gd name="T10" fmla="*/ 9 w 32"/>
                <a:gd name="T11" fmla="*/ 12 h 36"/>
                <a:gd name="T12" fmla="*/ 11 w 32"/>
                <a:gd name="T13" fmla="*/ 14 h 36"/>
                <a:gd name="T14" fmla="*/ 12 w 32"/>
                <a:gd name="T15" fmla="*/ 15 h 36"/>
                <a:gd name="T16" fmla="*/ 13 w 32"/>
                <a:gd name="T17" fmla="*/ 17 h 36"/>
                <a:gd name="T18" fmla="*/ 15 w 32"/>
                <a:gd name="T19" fmla="*/ 19 h 36"/>
                <a:gd name="T20" fmla="*/ 17 w 32"/>
                <a:gd name="T21" fmla="*/ 20 h 36"/>
                <a:gd name="T22" fmla="*/ 18 w 32"/>
                <a:gd name="T23" fmla="*/ 22 h 36"/>
                <a:gd name="T24" fmla="*/ 20 w 32"/>
                <a:gd name="T25" fmla="*/ 24 h 36"/>
                <a:gd name="T26" fmla="*/ 21 w 32"/>
                <a:gd name="T27" fmla="*/ 25 h 36"/>
                <a:gd name="T28" fmla="*/ 23 w 32"/>
                <a:gd name="T29" fmla="*/ 26 h 36"/>
                <a:gd name="T30" fmla="*/ 24 w 32"/>
                <a:gd name="T31" fmla="*/ 26 h 36"/>
                <a:gd name="T32" fmla="*/ 25 w 32"/>
                <a:gd name="T33" fmla="*/ 27 h 36"/>
                <a:gd name="T34" fmla="*/ 27 w 32"/>
                <a:gd name="T35" fmla="*/ 27 h 36"/>
                <a:gd name="T36" fmla="*/ 28 w 32"/>
                <a:gd name="T37" fmla="*/ 27 h 36"/>
                <a:gd name="T38" fmla="*/ 28 w 32"/>
                <a:gd name="T39" fmla="*/ 28 h 36"/>
                <a:gd name="T40" fmla="*/ 29 w 32"/>
                <a:gd name="T41" fmla="*/ 29 h 36"/>
                <a:gd name="T42" fmla="*/ 30 w 32"/>
                <a:gd name="T43" fmla="*/ 30 h 36"/>
                <a:gd name="T44" fmla="*/ 31 w 32"/>
                <a:gd name="T45" fmla="*/ 31 h 36"/>
                <a:gd name="T46" fmla="*/ 31 w 32"/>
                <a:gd name="T47" fmla="*/ 32 h 36"/>
                <a:gd name="T48" fmla="*/ 31 w 32"/>
                <a:gd name="T49" fmla="*/ 32 h 36"/>
                <a:gd name="T50" fmla="*/ 31 w 32"/>
                <a:gd name="T51" fmla="*/ 33 h 36"/>
                <a:gd name="T52" fmla="*/ 31 w 32"/>
                <a:gd name="T53" fmla="*/ 34 h 36"/>
                <a:gd name="T54" fmla="*/ 30 w 32"/>
                <a:gd name="T55" fmla="*/ 34 h 36"/>
                <a:gd name="T56" fmla="*/ 30 w 32"/>
                <a:gd name="T57" fmla="*/ 35 h 36"/>
                <a:gd name="T58" fmla="*/ 29 w 32"/>
                <a:gd name="T59" fmla="*/ 35 h 36"/>
                <a:gd name="T60" fmla="*/ 28 w 32"/>
                <a:gd name="T61" fmla="*/ 35 h 36"/>
                <a:gd name="T62" fmla="*/ 28 w 32"/>
                <a:gd name="T63" fmla="*/ 34 h 36"/>
                <a:gd name="T64" fmla="*/ 27 w 32"/>
                <a:gd name="T65" fmla="*/ 34 h 36"/>
                <a:gd name="T66" fmla="*/ 25 w 32"/>
                <a:gd name="T67" fmla="*/ 34 h 36"/>
                <a:gd name="T68" fmla="*/ 23 w 32"/>
                <a:gd name="T69" fmla="*/ 33 h 36"/>
                <a:gd name="T70" fmla="*/ 22 w 32"/>
                <a:gd name="T71" fmla="*/ 32 h 36"/>
                <a:gd name="T72" fmla="*/ 20 w 32"/>
                <a:gd name="T73" fmla="*/ 32 h 36"/>
                <a:gd name="T74" fmla="*/ 18 w 32"/>
                <a:gd name="T75" fmla="*/ 30 h 36"/>
                <a:gd name="T76" fmla="*/ 16 w 32"/>
                <a:gd name="T77" fmla="*/ 28 h 36"/>
                <a:gd name="T78" fmla="*/ 13 w 32"/>
                <a:gd name="T79" fmla="*/ 27 h 36"/>
                <a:gd name="T80" fmla="*/ 11 w 32"/>
                <a:gd name="T81" fmla="*/ 26 h 36"/>
                <a:gd name="T82" fmla="*/ 9 w 32"/>
                <a:gd name="T83" fmla="*/ 24 h 36"/>
                <a:gd name="T84" fmla="*/ 7 w 32"/>
                <a:gd name="T85" fmla="*/ 21 h 36"/>
                <a:gd name="T86" fmla="*/ 5 w 32"/>
                <a:gd name="T87" fmla="*/ 20 h 36"/>
                <a:gd name="T88" fmla="*/ 3 w 32"/>
                <a:gd name="T89" fmla="*/ 17 h 36"/>
                <a:gd name="T90" fmla="*/ 2 w 32"/>
                <a:gd name="T91" fmla="*/ 15 h 36"/>
                <a:gd name="T92" fmla="*/ 1 w 32"/>
                <a:gd name="T93" fmla="*/ 13 h 36"/>
                <a:gd name="T94" fmla="*/ 0 w 32"/>
                <a:gd name="T95" fmla="*/ 11 h 36"/>
                <a:gd name="T96" fmla="*/ 0 w 32"/>
                <a:gd name="T97" fmla="*/ 9 h 36"/>
                <a:gd name="T98" fmla="*/ 0 w 32"/>
                <a:gd name="T99" fmla="*/ 8 h 36"/>
                <a:gd name="T100" fmla="*/ 0 w 32"/>
                <a:gd name="T101" fmla="*/ 6 h 36"/>
                <a:gd name="T102" fmla="*/ 0 w 32"/>
                <a:gd name="T103" fmla="*/ 4 h 36"/>
                <a:gd name="T104" fmla="*/ 0 w 32"/>
                <a:gd name="T105" fmla="*/ 3 h 36"/>
                <a:gd name="T106" fmla="*/ 0 w 32"/>
                <a:gd name="T107" fmla="*/ 3 h 36"/>
                <a:gd name="T108" fmla="*/ 1 w 32"/>
                <a:gd name="T109" fmla="*/ 1 h 36"/>
                <a:gd name="T110" fmla="*/ 2 w 32"/>
                <a:gd name="T111" fmla="*/ 0 h 36"/>
                <a:gd name="T112" fmla="*/ 3 w 32"/>
                <a:gd name="T113" fmla="*/ 0 h 36"/>
                <a:gd name="T114" fmla="*/ 3 w 32"/>
                <a:gd name="T115" fmla="*/ 0 h 36"/>
                <a:gd name="T116" fmla="*/ 3 w 32"/>
                <a:gd name="T117" fmla="*/ 1 h 36"/>
                <a:gd name="T118" fmla="*/ 4 w 32"/>
                <a:gd name="T119" fmla="*/ 1 h 36"/>
                <a:gd name="T120" fmla="*/ 4 w 32"/>
                <a:gd name="T121" fmla="*/ 3 h 36"/>
                <a:gd name="T122" fmla="*/ 5 w 32"/>
                <a:gd name="T123" fmla="*/ 4 h 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2"/>
                <a:gd name="T187" fmla="*/ 0 h 36"/>
                <a:gd name="T188" fmla="*/ 32 w 32"/>
                <a:gd name="T189" fmla="*/ 36 h 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2" h="36">
                  <a:moveTo>
                    <a:pt x="5" y="4"/>
                  </a:moveTo>
                  <a:lnTo>
                    <a:pt x="5" y="5"/>
                  </a:lnTo>
                  <a:lnTo>
                    <a:pt x="6" y="7"/>
                  </a:lnTo>
                  <a:lnTo>
                    <a:pt x="8" y="9"/>
                  </a:lnTo>
                  <a:lnTo>
                    <a:pt x="8" y="10"/>
                  </a:lnTo>
                  <a:lnTo>
                    <a:pt x="9" y="12"/>
                  </a:lnTo>
                  <a:lnTo>
                    <a:pt x="11" y="14"/>
                  </a:lnTo>
                  <a:lnTo>
                    <a:pt x="12" y="15"/>
                  </a:lnTo>
                  <a:lnTo>
                    <a:pt x="13" y="17"/>
                  </a:lnTo>
                  <a:lnTo>
                    <a:pt x="15" y="19"/>
                  </a:lnTo>
                  <a:lnTo>
                    <a:pt x="17" y="20"/>
                  </a:lnTo>
                  <a:lnTo>
                    <a:pt x="18" y="22"/>
                  </a:lnTo>
                  <a:lnTo>
                    <a:pt x="20" y="24"/>
                  </a:lnTo>
                  <a:lnTo>
                    <a:pt x="21" y="25"/>
                  </a:lnTo>
                  <a:lnTo>
                    <a:pt x="23" y="26"/>
                  </a:lnTo>
                  <a:lnTo>
                    <a:pt x="24" y="26"/>
                  </a:lnTo>
                  <a:lnTo>
                    <a:pt x="25" y="27"/>
                  </a:lnTo>
                  <a:lnTo>
                    <a:pt x="27" y="27"/>
                  </a:lnTo>
                  <a:lnTo>
                    <a:pt x="28" y="27"/>
                  </a:lnTo>
                  <a:lnTo>
                    <a:pt x="28" y="28"/>
                  </a:lnTo>
                  <a:lnTo>
                    <a:pt x="29" y="29"/>
                  </a:lnTo>
                  <a:lnTo>
                    <a:pt x="30" y="30"/>
                  </a:lnTo>
                  <a:lnTo>
                    <a:pt x="31" y="31"/>
                  </a:lnTo>
                  <a:lnTo>
                    <a:pt x="31" y="32"/>
                  </a:lnTo>
                  <a:lnTo>
                    <a:pt x="31" y="33"/>
                  </a:lnTo>
                  <a:lnTo>
                    <a:pt x="31" y="34"/>
                  </a:lnTo>
                  <a:lnTo>
                    <a:pt x="30" y="34"/>
                  </a:lnTo>
                  <a:lnTo>
                    <a:pt x="30" y="35"/>
                  </a:lnTo>
                  <a:lnTo>
                    <a:pt x="29" y="35"/>
                  </a:lnTo>
                  <a:lnTo>
                    <a:pt x="28" y="35"/>
                  </a:lnTo>
                  <a:lnTo>
                    <a:pt x="28" y="34"/>
                  </a:lnTo>
                  <a:lnTo>
                    <a:pt x="27" y="34"/>
                  </a:lnTo>
                  <a:lnTo>
                    <a:pt x="25" y="34"/>
                  </a:lnTo>
                  <a:lnTo>
                    <a:pt x="23" y="33"/>
                  </a:lnTo>
                  <a:lnTo>
                    <a:pt x="22" y="32"/>
                  </a:lnTo>
                  <a:lnTo>
                    <a:pt x="20" y="32"/>
                  </a:lnTo>
                  <a:lnTo>
                    <a:pt x="18" y="30"/>
                  </a:lnTo>
                  <a:lnTo>
                    <a:pt x="16" y="28"/>
                  </a:lnTo>
                  <a:lnTo>
                    <a:pt x="13" y="27"/>
                  </a:lnTo>
                  <a:lnTo>
                    <a:pt x="11" y="26"/>
                  </a:lnTo>
                  <a:lnTo>
                    <a:pt x="9" y="24"/>
                  </a:lnTo>
                  <a:lnTo>
                    <a:pt x="7" y="21"/>
                  </a:lnTo>
                  <a:lnTo>
                    <a:pt x="5" y="20"/>
                  </a:lnTo>
                  <a:lnTo>
                    <a:pt x="3" y="17"/>
                  </a:lnTo>
                  <a:lnTo>
                    <a:pt x="2" y="15"/>
                  </a:lnTo>
                  <a:lnTo>
                    <a:pt x="1" y="13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3"/>
                  </a:lnTo>
                  <a:lnTo>
                    <a:pt x="5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19" name="Freeform 124"/>
            <p:cNvSpPr>
              <a:spLocks/>
            </p:cNvSpPr>
            <p:nvPr/>
          </p:nvSpPr>
          <p:spPr bwMode="auto">
            <a:xfrm>
              <a:off x="4216" y="1994"/>
              <a:ext cx="29" cy="37"/>
            </a:xfrm>
            <a:custGeom>
              <a:avLst/>
              <a:gdLst>
                <a:gd name="T0" fmla="*/ 2 w 29"/>
                <a:gd name="T1" fmla="*/ 5 h 37"/>
                <a:gd name="T2" fmla="*/ 3 w 29"/>
                <a:gd name="T3" fmla="*/ 7 h 37"/>
                <a:gd name="T4" fmla="*/ 4 w 29"/>
                <a:gd name="T5" fmla="*/ 8 h 37"/>
                <a:gd name="T6" fmla="*/ 5 w 29"/>
                <a:gd name="T7" fmla="*/ 9 h 37"/>
                <a:gd name="T8" fmla="*/ 6 w 29"/>
                <a:gd name="T9" fmla="*/ 11 h 37"/>
                <a:gd name="T10" fmla="*/ 7 w 29"/>
                <a:gd name="T11" fmla="*/ 13 h 37"/>
                <a:gd name="T12" fmla="*/ 8 w 29"/>
                <a:gd name="T13" fmla="*/ 15 h 37"/>
                <a:gd name="T14" fmla="*/ 10 w 29"/>
                <a:gd name="T15" fmla="*/ 16 h 37"/>
                <a:gd name="T16" fmla="*/ 12 w 29"/>
                <a:gd name="T17" fmla="*/ 17 h 37"/>
                <a:gd name="T18" fmla="*/ 12 w 29"/>
                <a:gd name="T19" fmla="*/ 19 h 37"/>
                <a:gd name="T20" fmla="*/ 14 w 29"/>
                <a:gd name="T21" fmla="*/ 21 h 37"/>
                <a:gd name="T22" fmla="*/ 16 w 29"/>
                <a:gd name="T23" fmla="*/ 21 h 37"/>
                <a:gd name="T24" fmla="*/ 17 w 29"/>
                <a:gd name="T25" fmla="*/ 23 h 37"/>
                <a:gd name="T26" fmla="*/ 19 w 29"/>
                <a:gd name="T27" fmla="*/ 24 h 37"/>
                <a:gd name="T28" fmla="*/ 21 w 29"/>
                <a:gd name="T29" fmla="*/ 25 h 37"/>
                <a:gd name="T30" fmla="*/ 21 w 29"/>
                <a:gd name="T31" fmla="*/ 26 h 37"/>
                <a:gd name="T32" fmla="*/ 23 w 29"/>
                <a:gd name="T33" fmla="*/ 26 h 37"/>
                <a:gd name="T34" fmla="*/ 24 w 29"/>
                <a:gd name="T35" fmla="*/ 27 h 37"/>
                <a:gd name="T36" fmla="*/ 26 w 29"/>
                <a:gd name="T37" fmla="*/ 27 h 37"/>
                <a:gd name="T38" fmla="*/ 26 w 29"/>
                <a:gd name="T39" fmla="*/ 28 h 37"/>
                <a:gd name="T40" fmla="*/ 27 w 29"/>
                <a:gd name="T41" fmla="*/ 28 h 37"/>
                <a:gd name="T42" fmla="*/ 27 w 29"/>
                <a:gd name="T43" fmla="*/ 29 h 37"/>
                <a:gd name="T44" fmla="*/ 28 w 29"/>
                <a:gd name="T45" fmla="*/ 30 h 37"/>
                <a:gd name="T46" fmla="*/ 28 w 29"/>
                <a:gd name="T47" fmla="*/ 31 h 37"/>
                <a:gd name="T48" fmla="*/ 28 w 29"/>
                <a:gd name="T49" fmla="*/ 32 h 37"/>
                <a:gd name="T50" fmla="*/ 28 w 29"/>
                <a:gd name="T51" fmla="*/ 33 h 37"/>
                <a:gd name="T52" fmla="*/ 28 w 29"/>
                <a:gd name="T53" fmla="*/ 33 h 37"/>
                <a:gd name="T54" fmla="*/ 28 w 29"/>
                <a:gd name="T55" fmla="*/ 34 h 37"/>
                <a:gd name="T56" fmla="*/ 27 w 29"/>
                <a:gd name="T57" fmla="*/ 35 h 37"/>
                <a:gd name="T58" fmla="*/ 26 w 29"/>
                <a:gd name="T59" fmla="*/ 35 h 37"/>
                <a:gd name="T60" fmla="*/ 26 w 29"/>
                <a:gd name="T61" fmla="*/ 36 h 37"/>
                <a:gd name="T62" fmla="*/ 24 w 29"/>
                <a:gd name="T63" fmla="*/ 35 h 37"/>
                <a:gd name="T64" fmla="*/ 23 w 29"/>
                <a:gd name="T65" fmla="*/ 34 h 37"/>
                <a:gd name="T66" fmla="*/ 21 w 29"/>
                <a:gd name="T67" fmla="*/ 33 h 37"/>
                <a:gd name="T68" fmla="*/ 20 w 29"/>
                <a:gd name="T69" fmla="*/ 33 h 37"/>
                <a:gd name="T70" fmla="*/ 18 w 29"/>
                <a:gd name="T71" fmla="*/ 32 h 37"/>
                <a:gd name="T72" fmla="*/ 16 w 29"/>
                <a:gd name="T73" fmla="*/ 30 h 37"/>
                <a:gd name="T74" fmla="*/ 14 w 29"/>
                <a:gd name="T75" fmla="*/ 29 h 37"/>
                <a:gd name="T76" fmla="*/ 12 w 29"/>
                <a:gd name="T77" fmla="*/ 27 h 37"/>
                <a:gd name="T78" fmla="*/ 10 w 29"/>
                <a:gd name="T79" fmla="*/ 26 h 37"/>
                <a:gd name="T80" fmla="*/ 8 w 29"/>
                <a:gd name="T81" fmla="*/ 24 h 37"/>
                <a:gd name="T82" fmla="*/ 7 w 29"/>
                <a:gd name="T83" fmla="*/ 22 h 37"/>
                <a:gd name="T84" fmla="*/ 5 w 29"/>
                <a:gd name="T85" fmla="*/ 21 h 37"/>
                <a:gd name="T86" fmla="*/ 3 w 29"/>
                <a:gd name="T87" fmla="*/ 19 h 37"/>
                <a:gd name="T88" fmla="*/ 2 w 29"/>
                <a:gd name="T89" fmla="*/ 16 h 37"/>
                <a:gd name="T90" fmla="*/ 1 w 29"/>
                <a:gd name="T91" fmla="*/ 15 h 37"/>
                <a:gd name="T92" fmla="*/ 1 w 29"/>
                <a:gd name="T93" fmla="*/ 12 h 37"/>
                <a:gd name="T94" fmla="*/ 0 w 29"/>
                <a:gd name="T95" fmla="*/ 10 h 37"/>
                <a:gd name="T96" fmla="*/ 0 w 29"/>
                <a:gd name="T97" fmla="*/ 8 h 37"/>
                <a:gd name="T98" fmla="*/ 0 w 29"/>
                <a:gd name="T99" fmla="*/ 6 h 37"/>
                <a:gd name="T100" fmla="*/ 0 w 29"/>
                <a:gd name="T101" fmla="*/ 5 h 37"/>
                <a:gd name="T102" fmla="*/ 0 w 29"/>
                <a:gd name="T103" fmla="*/ 3 h 37"/>
                <a:gd name="T104" fmla="*/ 0 w 29"/>
                <a:gd name="T105" fmla="*/ 3 h 37"/>
                <a:gd name="T106" fmla="*/ 1 w 29"/>
                <a:gd name="T107" fmla="*/ 2 h 37"/>
                <a:gd name="T108" fmla="*/ 1 w 29"/>
                <a:gd name="T109" fmla="*/ 1 h 37"/>
                <a:gd name="T110" fmla="*/ 1 w 29"/>
                <a:gd name="T111" fmla="*/ 0 h 37"/>
                <a:gd name="T112" fmla="*/ 2 w 29"/>
                <a:gd name="T113" fmla="*/ 0 h 37"/>
                <a:gd name="T114" fmla="*/ 2 w 29"/>
                <a:gd name="T115" fmla="*/ 1 h 37"/>
                <a:gd name="T116" fmla="*/ 2 w 29"/>
                <a:gd name="T117" fmla="*/ 2 h 37"/>
                <a:gd name="T118" fmla="*/ 2 w 29"/>
                <a:gd name="T119" fmla="*/ 3 h 37"/>
                <a:gd name="T120" fmla="*/ 2 w 29"/>
                <a:gd name="T121" fmla="*/ 3 h 37"/>
                <a:gd name="T122" fmla="*/ 2 w 29"/>
                <a:gd name="T123" fmla="*/ 5 h 3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9"/>
                <a:gd name="T187" fmla="*/ 0 h 37"/>
                <a:gd name="T188" fmla="*/ 29 w 29"/>
                <a:gd name="T189" fmla="*/ 37 h 37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9" h="37">
                  <a:moveTo>
                    <a:pt x="2" y="5"/>
                  </a:moveTo>
                  <a:lnTo>
                    <a:pt x="3" y="7"/>
                  </a:lnTo>
                  <a:lnTo>
                    <a:pt x="4" y="8"/>
                  </a:lnTo>
                  <a:lnTo>
                    <a:pt x="5" y="9"/>
                  </a:lnTo>
                  <a:lnTo>
                    <a:pt x="6" y="11"/>
                  </a:lnTo>
                  <a:lnTo>
                    <a:pt x="7" y="13"/>
                  </a:lnTo>
                  <a:lnTo>
                    <a:pt x="8" y="15"/>
                  </a:lnTo>
                  <a:lnTo>
                    <a:pt x="10" y="16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4" y="21"/>
                  </a:lnTo>
                  <a:lnTo>
                    <a:pt x="16" y="21"/>
                  </a:lnTo>
                  <a:lnTo>
                    <a:pt x="17" y="23"/>
                  </a:lnTo>
                  <a:lnTo>
                    <a:pt x="19" y="24"/>
                  </a:lnTo>
                  <a:lnTo>
                    <a:pt x="21" y="25"/>
                  </a:lnTo>
                  <a:lnTo>
                    <a:pt x="21" y="26"/>
                  </a:lnTo>
                  <a:lnTo>
                    <a:pt x="23" y="26"/>
                  </a:lnTo>
                  <a:lnTo>
                    <a:pt x="24" y="27"/>
                  </a:lnTo>
                  <a:lnTo>
                    <a:pt x="26" y="27"/>
                  </a:lnTo>
                  <a:lnTo>
                    <a:pt x="26" y="28"/>
                  </a:lnTo>
                  <a:lnTo>
                    <a:pt x="27" y="28"/>
                  </a:lnTo>
                  <a:lnTo>
                    <a:pt x="27" y="29"/>
                  </a:lnTo>
                  <a:lnTo>
                    <a:pt x="28" y="30"/>
                  </a:lnTo>
                  <a:lnTo>
                    <a:pt x="28" y="31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4"/>
                  </a:lnTo>
                  <a:lnTo>
                    <a:pt x="27" y="35"/>
                  </a:lnTo>
                  <a:lnTo>
                    <a:pt x="26" y="35"/>
                  </a:lnTo>
                  <a:lnTo>
                    <a:pt x="26" y="36"/>
                  </a:lnTo>
                  <a:lnTo>
                    <a:pt x="24" y="35"/>
                  </a:lnTo>
                  <a:lnTo>
                    <a:pt x="23" y="34"/>
                  </a:lnTo>
                  <a:lnTo>
                    <a:pt x="21" y="33"/>
                  </a:lnTo>
                  <a:lnTo>
                    <a:pt x="20" y="33"/>
                  </a:lnTo>
                  <a:lnTo>
                    <a:pt x="18" y="32"/>
                  </a:lnTo>
                  <a:lnTo>
                    <a:pt x="16" y="30"/>
                  </a:lnTo>
                  <a:lnTo>
                    <a:pt x="14" y="29"/>
                  </a:lnTo>
                  <a:lnTo>
                    <a:pt x="12" y="27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7" y="22"/>
                  </a:lnTo>
                  <a:lnTo>
                    <a:pt x="5" y="21"/>
                  </a:lnTo>
                  <a:lnTo>
                    <a:pt x="3" y="19"/>
                  </a:lnTo>
                  <a:lnTo>
                    <a:pt x="2" y="16"/>
                  </a:lnTo>
                  <a:lnTo>
                    <a:pt x="1" y="15"/>
                  </a:lnTo>
                  <a:lnTo>
                    <a:pt x="1" y="12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0" name="Freeform 125"/>
            <p:cNvSpPr>
              <a:spLocks/>
            </p:cNvSpPr>
            <p:nvPr/>
          </p:nvSpPr>
          <p:spPr bwMode="auto">
            <a:xfrm>
              <a:off x="4205" y="2019"/>
              <a:ext cx="27" cy="31"/>
            </a:xfrm>
            <a:custGeom>
              <a:avLst/>
              <a:gdLst>
                <a:gd name="T0" fmla="*/ 5 w 27"/>
                <a:gd name="T1" fmla="*/ 4 h 31"/>
                <a:gd name="T2" fmla="*/ 5 w 27"/>
                <a:gd name="T3" fmla="*/ 6 h 31"/>
                <a:gd name="T4" fmla="*/ 5 w 27"/>
                <a:gd name="T5" fmla="*/ 8 h 31"/>
                <a:gd name="T6" fmla="*/ 6 w 27"/>
                <a:gd name="T7" fmla="*/ 8 h 31"/>
                <a:gd name="T8" fmla="*/ 7 w 27"/>
                <a:gd name="T9" fmla="*/ 10 h 31"/>
                <a:gd name="T10" fmla="*/ 7 w 27"/>
                <a:gd name="T11" fmla="*/ 11 h 31"/>
                <a:gd name="T12" fmla="*/ 7 w 27"/>
                <a:gd name="T13" fmla="*/ 13 h 31"/>
                <a:gd name="T14" fmla="*/ 8 w 27"/>
                <a:gd name="T15" fmla="*/ 13 h 31"/>
                <a:gd name="T16" fmla="*/ 10 w 27"/>
                <a:gd name="T17" fmla="*/ 14 h 31"/>
                <a:gd name="T18" fmla="*/ 11 w 27"/>
                <a:gd name="T19" fmla="*/ 15 h 31"/>
                <a:gd name="T20" fmla="*/ 11 w 27"/>
                <a:gd name="T21" fmla="*/ 17 h 31"/>
                <a:gd name="T22" fmla="*/ 13 w 27"/>
                <a:gd name="T23" fmla="*/ 18 h 31"/>
                <a:gd name="T24" fmla="*/ 15 w 27"/>
                <a:gd name="T25" fmla="*/ 18 h 31"/>
                <a:gd name="T26" fmla="*/ 15 w 27"/>
                <a:gd name="T27" fmla="*/ 19 h 31"/>
                <a:gd name="T28" fmla="*/ 17 w 27"/>
                <a:gd name="T29" fmla="*/ 19 h 31"/>
                <a:gd name="T30" fmla="*/ 19 w 27"/>
                <a:gd name="T31" fmla="*/ 20 h 31"/>
                <a:gd name="T32" fmla="*/ 20 w 27"/>
                <a:gd name="T33" fmla="*/ 21 h 31"/>
                <a:gd name="T34" fmla="*/ 22 w 27"/>
                <a:gd name="T35" fmla="*/ 21 h 31"/>
                <a:gd name="T36" fmla="*/ 23 w 27"/>
                <a:gd name="T37" fmla="*/ 22 h 31"/>
                <a:gd name="T38" fmla="*/ 24 w 27"/>
                <a:gd name="T39" fmla="*/ 23 h 31"/>
                <a:gd name="T40" fmla="*/ 24 w 27"/>
                <a:gd name="T41" fmla="*/ 23 h 31"/>
                <a:gd name="T42" fmla="*/ 25 w 27"/>
                <a:gd name="T43" fmla="*/ 23 h 31"/>
                <a:gd name="T44" fmla="*/ 25 w 27"/>
                <a:gd name="T45" fmla="*/ 24 h 31"/>
                <a:gd name="T46" fmla="*/ 25 w 27"/>
                <a:gd name="T47" fmla="*/ 25 h 31"/>
                <a:gd name="T48" fmla="*/ 26 w 27"/>
                <a:gd name="T49" fmla="*/ 26 h 31"/>
                <a:gd name="T50" fmla="*/ 26 w 27"/>
                <a:gd name="T51" fmla="*/ 27 h 31"/>
                <a:gd name="T52" fmla="*/ 26 w 27"/>
                <a:gd name="T53" fmla="*/ 28 h 31"/>
                <a:gd name="T54" fmla="*/ 25 w 27"/>
                <a:gd name="T55" fmla="*/ 28 h 31"/>
                <a:gd name="T56" fmla="*/ 24 w 27"/>
                <a:gd name="T57" fmla="*/ 29 h 31"/>
                <a:gd name="T58" fmla="*/ 24 w 27"/>
                <a:gd name="T59" fmla="*/ 29 h 31"/>
                <a:gd name="T60" fmla="*/ 23 w 27"/>
                <a:gd name="T61" fmla="*/ 30 h 31"/>
                <a:gd name="T62" fmla="*/ 22 w 27"/>
                <a:gd name="T63" fmla="*/ 29 h 31"/>
                <a:gd name="T64" fmla="*/ 20 w 27"/>
                <a:gd name="T65" fmla="*/ 29 h 31"/>
                <a:gd name="T66" fmla="*/ 20 w 27"/>
                <a:gd name="T67" fmla="*/ 28 h 31"/>
                <a:gd name="T68" fmla="*/ 18 w 27"/>
                <a:gd name="T69" fmla="*/ 28 h 31"/>
                <a:gd name="T70" fmla="*/ 16 w 27"/>
                <a:gd name="T71" fmla="*/ 27 h 31"/>
                <a:gd name="T72" fmla="*/ 15 w 27"/>
                <a:gd name="T73" fmla="*/ 26 h 31"/>
                <a:gd name="T74" fmla="*/ 12 w 27"/>
                <a:gd name="T75" fmla="*/ 25 h 31"/>
                <a:gd name="T76" fmla="*/ 11 w 27"/>
                <a:gd name="T77" fmla="*/ 24 h 31"/>
                <a:gd name="T78" fmla="*/ 9 w 27"/>
                <a:gd name="T79" fmla="*/ 23 h 31"/>
                <a:gd name="T80" fmla="*/ 7 w 27"/>
                <a:gd name="T81" fmla="*/ 22 h 31"/>
                <a:gd name="T82" fmla="*/ 6 w 27"/>
                <a:gd name="T83" fmla="*/ 20 h 31"/>
                <a:gd name="T84" fmla="*/ 4 w 27"/>
                <a:gd name="T85" fmla="*/ 19 h 31"/>
                <a:gd name="T86" fmla="*/ 3 w 27"/>
                <a:gd name="T87" fmla="*/ 18 h 31"/>
                <a:gd name="T88" fmla="*/ 2 w 27"/>
                <a:gd name="T89" fmla="*/ 16 h 31"/>
                <a:gd name="T90" fmla="*/ 1 w 27"/>
                <a:gd name="T91" fmla="*/ 13 h 31"/>
                <a:gd name="T92" fmla="*/ 1 w 27"/>
                <a:gd name="T93" fmla="*/ 12 h 31"/>
                <a:gd name="T94" fmla="*/ 0 w 27"/>
                <a:gd name="T95" fmla="*/ 9 h 31"/>
                <a:gd name="T96" fmla="*/ 0 w 27"/>
                <a:gd name="T97" fmla="*/ 8 h 31"/>
                <a:gd name="T98" fmla="*/ 0 w 27"/>
                <a:gd name="T99" fmla="*/ 6 h 31"/>
                <a:gd name="T100" fmla="*/ 0 w 27"/>
                <a:gd name="T101" fmla="*/ 4 h 31"/>
                <a:gd name="T102" fmla="*/ 0 w 27"/>
                <a:gd name="T103" fmla="*/ 3 h 31"/>
                <a:gd name="T104" fmla="*/ 1 w 27"/>
                <a:gd name="T105" fmla="*/ 2 h 31"/>
                <a:gd name="T106" fmla="*/ 1 w 27"/>
                <a:gd name="T107" fmla="*/ 1 h 31"/>
                <a:gd name="T108" fmla="*/ 1 w 27"/>
                <a:gd name="T109" fmla="*/ 0 h 31"/>
                <a:gd name="T110" fmla="*/ 2 w 27"/>
                <a:gd name="T111" fmla="*/ 0 h 31"/>
                <a:gd name="T112" fmla="*/ 2 w 27"/>
                <a:gd name="T113" fmla="*/ 0 h 31"/>
                <a:gd name="T114" fmla="*/ 3 w 27"/>
                <a:gd name="T115" fmla="*/ 0 h 31"/>
                <a:gd name="T116" fmla="*/ 3 w 27"/>
                <a:gd name="T117" fmla="*/ 1 h 31"/>
                <a:gd name="T118" fmla="*/ 4 w 27"/>
                <a:gd name="T119" fmla="*/ 2 h 31"/>
                <a:gd name="T120" fmla="*/ 5 w 27"/>
                <a:gd name="T121" fmla="*/ 3 h 31"/>
                <a:gd name="T122" fmla="*/ 5 w 27"/>
                <a:gd name="T123" fmla="*/ 4 h 3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7"/>
                <a:gd name="T187" fmla="*/ 0 h 31"/>
                <a:gd name="T188" fmla="*/ 27 w 27"/>
                <a:gd name="T189" fmla="*/ 31 h 31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7" h="31">
                  <a:moveTo>
                    <a:pt x="5" y="4"/>
                  </a:moveTo>
                  <a:lnTo>
                    <a:pt x="5" y="6"/>
                  </a:lnTo>
                  <a:lnTo>
                    <a:pt x="5" y="8"/>
                  </a:lnTo>
                  <a:lnTo>
                    <a:pt x="6" y="8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10" y="14"/>
                  </a:lnTo>
                  <a:lnTo>
                    <a:pt x="11" y="15"/>
                  </a:lnTo>
                  <a:lnTo>
                    <a:pt x="11" y="17"/>
                  </a:lnTo>
                  <a:lnTo>
                    <a:pt x="13" y="18"/>
                  </a:lnTo>
                  <a:lnTo>
                    <a:pt x="15" y="18"/>
                  </a:lnTo>
                  <a:lnTo>
                    <a:pt x="15" y="19"/>
                  </a:lnTo>
                  <a:lnTo>
                    <a:pt x="17" y="19"/>
                  </a:lnTo>
                  <a:lnTo>
                    <a:pt x="19" y="20"/>
                  </a:lnTo>
                  <a:lnTo>
                    <a:pt x="20" y="21"/>
                  </a:lnTo>
                  <a:lnTo>
                    <a:pt x="22" y="21"/>
                  </a:lnTo>
                  <a:lnTo>
                    <a:pt x="23" y="22"/>
                  </a:lnTo>
                  <a:lnTo>
                    <a:pt x="24" y="23"/>
                  </a:lnTo>
                  <a:lnTo>
                    <a:pt x="25" y="23"/>
                  </a:lnTo>
                  <a:lnTo>
                    <a:pt x="25" y="24"/>
                  </a:lnTo>
                  <a:lnTo>
                    <a:pt x="25" y="25"/>
                  </a:lnTo>
                  <a:lnTo>
                    <a:pt x="26" y="26"/>
                  </a:lnTo>
                  <a:lnTo>
                    <a:pt x="26" y="27"/>
                  </a:lnTo>
                  <a:lnTo>
                    <a:pt x="26" y="28"/>
                  </a:lnTo>
                  <a:lnTo>
                    <a:pt x="25" y="28"/>
                  </a:lnTo>
                  <a:lnTo>
                    <a:pt x="24" y="29"/>
                  </a:lnTo>
                  <a:lnTo>
                    <a:pt x="23" y="30"/>
                  </a:lnTo>
                  <a:lnTo>
                    <a:pt x="22" y="29"/>
                  </a:lnTo>
                  <a:lnTo>
                    <a:pt x="20" y="29"/>
                  </a:lnTo>
                  <a:lnTo>
                    <a:pt x="20" y="28"/>
                  </a:lnTo>
                  <a:lnTo>
                    <a:pt x="18" y="28"/>
                  </a:lnTo>
                  <a:lnTo>
                    <a:pt x="16" y="27"/>
                  </a:lnTo>
                  <a:lnTo>
                    <a:pt x="15" y="26"/>
                  </a:lnTo>
                  <a:lnTo>
                    <a:pt x="12" y="25"/>
                  </a:lnTo>
                  <a:lnTo>
                    <a:pt x="11" y="24"/>
                  </a:lnTo>
                  <a:lnTo>
                    <a:pt x="9" y="23"/>
                  </a:lnTo>
                  <a:lnTo>
                    <a:pt x="7" y="22"/>
                  </a:lnTo>
                  <a:lnTo>
                    <a:pt x="6" y="20"/>
                  </a:lnTo>
                  <a:lnTo>
                    <a:pt x="4" y="19"/>
                  </a:lnTo>
                  <a:lnTo>
                    <a:pt x="3" y="18"/>
                  </a:lnTo>
                  <a:lnTo>
                    <a:pt x="2" y="16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2"/>
                  </a:lnTo>
                  <a:lnTo>
                    <a:pt x="5" y="3"/>
                  </a:lnTo>
                  <a:lnTo>
                    <a:pt x="5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1" name="Freeform 126"/>
            <p:cNvSpPr>
              <a:spLocks/>
            </p:cNvSpPr>
            <p:nvPr/>
          </p:nvSpPr>
          <p:spPr bwMode="auto">
            <a:xfrm>
              <a:off x="4191" y="2038"/>
              <a:ext cx="27" cy="29"/>
            </a:xfrm>
            <a:custGeom>
              <a:avLst/>
              <a:gdLst>
                <a:gd name="T0" fmla="*/ 5 w 27"/>
                <a:gd name="T1" fmla="*/ 5 h 29"/>
                <a:gd name="T2" fmla="*/ 5 w 27"/>
                <a:gd name="T3" fmla="*/ 6 h 29"/>
                <a:gd name="T4" fmla="*/ 6 w 27"/>
                <a:gd name="T5" fmla="*/ 7 h 29"/>
                <a:gd name="T6" fmla="*/ 6 w 27"/>
                <a:gd name="T7" fmla="*/ 8 h 29"/>
                <a:gd name="T8" fmla="*/ 7 w 27"/>
                <a:gd name="T9" fmla="*/ 10 h 29"/>
                <a:gd name="T10" fmla="*/ 7 w 27"/>
                <a:gd name="T11" fmla="*/ 11 h 29"/>
                <a:gd name="T12" fmla="*/ 8 w 27"/>
                <a:gd name="T13" fmla="*/ 12 h 29"/>
                <a:gd name="T14" fmla="*/ 10 w 27"/>
                <a:gd name="T15" fmla="*/ 13 h 29"/>
                <a:gd name="T16" fmla="*/ 11 w 27"/>
                <a:gd name="T17" fmla="*/ 14 h 29"/>
                <a:gd name="T18" fmla="*/ 11 w 27"/>
                <a:gd name="T19" fmla="*/ 15 h 29"/>
                <a:gd name="T20" fmla="*/ 13 w 27"/>
                <a:gd name="T21" fmla="*/ 16 h 29"/>
                <a:gd name="T22" fmla="*/ 14 w 27"/>
                <a:gd name="T23" fmla="*/ 16 h 29"/>
                <a:gd name="T24" fmla="*/ 15 w 27"/>
                <a:gd name="T25" fmla="*/ 17 h 29"/>
                <a:gd name="T26" fmla="*/ 17 w 27"/>
                <a:gd name="T27" fmla="*/ 17 h 29"/>
                <a:gd name="T28" fmla="*/ 18 w 27"/>
                <a:gd name="T29" fmla="*/ 18 h 29"/>
                <a:gd name="T30" fmla="*/ 20 w 27"/>
                <a:gd name="T31" fmla="*/ 18 h 29"/>
                <a:gd name="T32" fmla="*/ 21 w 27"/>
                <a:gd name="T33" fmla="*/ 18 h 29"/>
                <a:gd name="T34" fmla="*/ 22 w 27"/>
                <a:gd name="T35" fmla="*/ 19 h 29"/>
                <a:gd name="T36" fmla="*/ 23 w 27"/>
                <a:gd name="T37" fmla="*/ 19 h 29"/>
                <a:gd name="T38" fmla="*/ 24 w 27"/>
                <a:gd name="T39" fmla="*/ 20 h 29"/>
                <a:gd name="T40" fmla="*/ 24 w 27"/>
                <a:gd name="T41" fmla="*/ 21 h 29"/>
                <a:gd name="T42" fmla="*/ 25 w 27"/>
                <a:gd name="T43" fmla="*/ 21 h 29"/>
                <a:gd name="T44" fmla="*/ 25 w 27"/>
                <a:gd name="T45" fmla="*/ 23 h 29"/>
                <a:gd name="T46" fmla="*/ 26 w 27"/>
                <a:gd name="T47" fmla="*/ 24 h 29"/>
                <a:gd name="T48" fmla="*/ 26 w 27"/>
                <a:gd name="T49" fmla="*/ 25 h 29"/>
                <a:gd name="T50" fmla="*/ 26 w 27"/>
                <a:gd name="T51" fmla="*/ 26 h 29"/>
                <a:gd name="T52" fmla="*/ 26 w 27"/>
                <a:gd name="T53" fmla="*/ 26 h 29"/>
                <a:gd name="T54" fmla="*/ 25 w 27"/>
                <a:gd name="T55" fmla="*/ 27 h 29"/>
                <a:gd name="T56" fmla="*/ 24 w 27"/>
                <a:gd name="T57" fmla="*/ 28 h 29"/>
                <a:gd name="T58" fmla="*/ 24 w 27"/>
                <a:gd name="T59" fmla="*/ 27 h 29"/>
                <a:gd name="T60" fmla="*/ 23 w 27"/>
                <a:gd name="T61" fmla="*/ 27 h 29"/>
                <a:gd name="T62" fmla="*/ 22 w 27"/>
                <a:gd name="T63" fmla="*/ 27 h 29"/>
                <a:gd name="T64" fmla="*/ 21 w 27"/>
                <a:gd name="T65" fmla="*/ 26 h 29"/>
                <a:gd name="T66" fmla="*/ 18 w 27"/>
                <a:gd name="T67" fmla="*/ 26 h 29"/>
                <a:gd name="T68" fmla="*/ 15 w 27"/>
                <a:gd name="T69" fmla="*/ 24 h 29"/>
                <a:gd name="T70" fmla="*/ 13 w 27"/>
                <a:gd name="T71" fmla="*/ 23 h 29"/>
                <a:gd name="T72" fmla="*/ 11 w 27"/>
                <a:gd name="T73" fmla="*/ 23 h 29"/>
                <a:gd name="T74" fmla="*/ 10 w 27"/>
                <a:gd name="T75" fmla="*/ 21 h 29"/>
                <a:gd name="T76" fmla="*/ 7 w 27"/>
                <a:gd name="T77" fmla="*/ 21 h 29"/>
                <a:gd name="T78" fmla="*/ 6 w 27"/>
                <a:gd name="T79" fmla="*/ 20 h 29"/>
                <a:gd name="T80" fmla="*/ 5 w 27"/>
                <a:gd name="T81" fmla="*/ 18 h 29"/>
                <a:gd name="T82" fmla="*/ 3 w 27"/>
                <a:gd name="T83" fmla="*/ 17 h 29"/>
                <a:gd name="T84" fmla="*/ 2 w 27"/>
                <a:gd name="T85" fmla="*/ 16 h 29"/>
                <a:gd name="T86" fmla="*/ 2 w 27"/>
                <a:gd name="T87" fmla="*/ 13 h 29"/>
                <a:gd name="T88" fmla="*/ 1 w 27"/>
                <a:gd name="T89" fmla="*/ 12 h 29"/>
                <a:gd name="T90" fmla="*/ 1 w 27"/>
                <a:gd name="T91" fmla="*/ 9 h 29"/>
                <a:gd name="T92" fmla="*/ 0 w 27"/>
                <a:gd name="T93" fmla="*/ 7 h 29"/>
                <a:gd name="T94" fmla="*/ 0 w 27"/>
                <a:gd name="T95" fmla="*/ 6 h 29"/>
                <a:gd name="T96" fmla="*/ 0 w 27"/>
                <a:gd name="T97" fmla="*/ 4 h 29"/>
                <a:gd name="T98" fmla="*/ 0 w 27"/>
                <a:gd name="T99" fmla="*/ 3 h 29"/>
                <a:gd name="T100" fmla="*/ 1 w 27"/>
                <a:gd name="T101" fmla="*/ 2 h 29"/>
                <a:gd name="T102" fmla="*/ 1 w 27"/>
                <a:gd name="T103" fmla="*/ 1 h 29"/>
                <a:gd name="T104" fmla="*/ 2 w 27"/>
                <a:gd name="T105" fmla="*/ 1 h 29"/>
                <a:gd name="T106" fmla="*/ 2 w 27"/>
                <a:gd name="T107" fmla="*/ 0 h 29"/>
                <a:gd name="T108" fmla="*/ 2 w 27"/>
                <a:gd name="T109" fmla="*/ 0 h 29"/>
                <a:gd name="T110" fmla="*/ 3 w 27"/>
                <a:gd name="T111" fmla="*/ 0 h 29"/>
                <a:gd name="T112" fmla="*/ 4 w 27"/>
                <a:gd name="T113" fmla="*/ 1 h 29"/>
                <a:gd name="T114" fmla="*/ 4 w 27"/>
                <a:gd name="T115" fmla="*/ 2 h 29"/>
                <a:gd name="T116" fmla="*/ 5 w 27"/>
                <a:gd name="T117" fmla="*/ 3 h 29"/>
                <a:gd name="T118" fmla="*/ 5 w 27"/>
                <a:gd name="T119" fmla="*/ 5 h 2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"/>
                <a:gd name="T181" fmla="*/ 0 h 29"/>
                <a:gd name="T182" fmla="*/ 27 w 27"/>
                <a:gd name="T183" fmla="*/ 29 h 2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" h="29">
                  <a:moveTo>
                    <a:pt x="5" y="5"/>
                  </a:moveTo>
                  <a:lnTo>
                    <a:pt x="5" y="6"/>
                  </a:lnTo>
                  <a:lnTo>
                    <a:pt x="6" y="7"/>
                  </a:lnTo>
                  <a:lnTo>
                    <a:pt x="6" y="8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8" y="12"/>
                  </a:lnTo>
                  <a:lnTo>
                    <a:pt x="10" y="13"/>
                  </a:lnTo>
                  <a:lnTo>
                    <a:pt x="11" y="14"/>
                  </a:lnTo>
                  <a:lnTo>
                    <a:pt x="11" y="15"/>
                  </a:lnTo>
                  <a:lnTo>
                    <a:pt x="13" y="16"/>
                  </a:lnTo>
                  <a:lnTo>
                    <a:pt x="14" y="16"/>
                  </a:lnTo>
                  <a:lnTo>
                    <a:pt x="15" y="17"/>
                  </a:lnTo>
                  <a:lnTo>
                    <a:pt x="17" y="17"/>
                  </a:lnTo>
                  <a:lnTo>
                    <a:pt x="18" y="18"/>
                  </a:lnTo>
                  <a:lnTo>
                    <a:pt x="20" y="18"/>
                  </a:lnTo>
                  <a:lnTo>
                    <a:pt x="21" y="18"/>
                  </a:lnTo>
                  <a:lnTo>
                    <a:pt x="22" y="19"/>
                  </a:lnTo>
                  <a:lnTo>
                    <a:pt x="23" y="19"/>
                  </a:lnTo>
                  <a:lnTo>
                    <a:pt x="24" y="20"/>
                  </a:lnTo>
                  <a:lnTo>
                    <a:pt x="24" y="21"/>
                  </a:lnTo>
                  <a:lnTo>
                    <a:pt x="25" y="21"/>
                  </a:lnTo>
                  <a:lnTo>
                    <a:pt x="25" y="23"/>
                  </a:lnTo>
                  <a:lnTo>
                    <a:pt x="26" y="24"/>
                  </a:lnTo>
                  <a:lnTo>
                    <a:pt x="26" y="25"/>
                  </a:lnTo>
                  <a:lnTo>
                    <a:pt x="26" y="26"/>
                  </a:lnTo>
                  <a:lnTo>
                    <a:pt x="25" y="27"/>
                  </a:lnTo>
                  <a:lnTo>
                    <a:pt x="24" y="28"/>
                  </a:lnTo>
                  <a:lnTo>
                    <a:pt x="24" y="27"/>
                  </a:lnTo>
                  <a:lnTo>
                    <a:pt x="23" y="27"/>
                  </a:lnTo>
                  <a:lnTo>
                    <a:pt x="22" y="27"/>
                  </a:lnTo>
                  <a:lnTo>
                    <a:pt x="21" y="26"/>
                  </a:lnTo>
                  <a:lnTo>
                    <a:pt x="18" y="26"/>
                  </a:lnTo>
                  <a:lnTo>
                    <a:pt x="15" y="24"/>
                  </a:lnTo>
                  <a:lnTo>
                    <a:pt x="13" y="23"/>
                  </a:lnTo>
                  <a:lnTo>
                    <a:pt x="11" y="23"/>
                  </a:lnTo>
                  <a:lnTo>
                    <a:pt x="10" y="21"/>
                  </a:lnTo>
                  <a:lnTo>
                    <a:pt x="7" y="21"/>
                  </a:lnTo>
                  <a:lnTo>
                    <a:pt x="6" y="20"/>
                  </a:lnTo>
                  <a:lnTo>
                    <a:pt x="5" y="18"/>
                  </a:lnTo>
                  <a:lnTo>
                    <a:pt x="3" y="17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1" y="12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1"/>
                  </a:lnTo>
                  <a:lnTo>
                    <a:pt x="4" y="2"/>
                  </a:lnTo>
                  <a:lnTo>
                    <a:pt x="5" y="3"/>
                  </a:lnTo>
                  <a:lnTo>
                    <a:pt x="5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2" name="Freeform 127"/>
            <p:cNvSpPr>
              <a:spLocks/>
            </p:cNvSpPr>
            <p:nvPr/>
          </p:nvSpPr>
          <p:spPr bwMode="auto">
            <a:xfrm>
              <a:off x="4169" y="2054"/>
              <a:ext cx="30" cy="29"/>
            </a:xfrm>
            <a:custGeom>
              <a:avLst/>
              <a:gdLst>
                <a:gd name="T0" fmla="*/ 6 w 30"/>
                <a:gd name="T1" fmla="*/ 4 h 29"/>
                <a:gd name="T2" fmla="*/ 7 w 30"/>
                <a:gd name="T3" fmla="*/ 7 h 29"/>
                <a:gd name="T4" fmla="*/ 9 w 30"/>
                <a:gd name="T5" fmla="*/ 11 h 29"/>
                <a:gd name="T6" fmla="*/ 12 w 30"/>
                <a:gd name="T7" fmla="*/ 13 h 29"/>
                <a:gd name="T8" fmla="*/ 14 w 30"/>
                <a:gd name="T9" fmla="*/ 15 h 29"/>
                <a:gd name="T10" fmla="*/ 17 w 30"/>
                <a:gd name="T11" fmla="*/ 16 h 29"/>
                <a:gd name="T12" fmla="*/ 20 w 30"/>
                <a:gd name="T13" fmla="*/ 18 h 29"/>
                <a:gd name="T14" fmla="*/ 22 w 30"/>
                <a:gd name="T15" fmla="*/ 18 h 29"/>
                <a:gd name="T16" fmla="*/ 25 w 30"/>
                <a:gd name="T17" fmla="*/ 19 h 29"/>
                <a:gd name="T18" fmla="*/ 27 w 30"/>
                <a:gd name="T19" fmla="*/ 21 h 29"/>
                <a:gd name="T20" fmla="*/ 28 w 30"/>
                <a:gd name="T21" fmla="*/ 22 h 29"/>
                <a:gd name="T22" fmla="*/ 29 w 30"/>
                <a:gd name="T23" fmla="*/ 24 h 29"/>
                <a:gd name="T24" fmla="*/ 29 w 30"/>
                <a:gd name="T25" fmla="*/ 26 h 29"/>
                <a:gd name="T26" fmla="*/ 29 w 30"/>
                <a:gd name="T27" fmla="*/ 27 h 29"/>
                <a:gd name="T28" fmla="*/ 28 w 30"/>
                <a:gd name="T29" fmla="*/ 28 h 29"/>
                <a:gd name="T30" fmla="*/ 27 w 30"/>
                <a:gd name="T31" fmla="*/ 28 h 29"/>
                <a:gd name="T32" fmla="*/ 25 w 30"/>
                <a:gd name="T33" fmla="*/ 27 h 29"/>
                <a:gd name="T34" fmla="*/ 22 w 30"/>
                <a:gd name="T35" fmla="*/ 26 h 29"/>
                <a:gd name="T36" fmla="*/ 18 w 30"/>
                <a:gd name="T37" fmla="*/ 25 h 29"/>
                <a:gd name="T38" fmla="*/ 15 w 30"/>
                <a:gd name="T39" fmla="*/ 23 h 29"/>
                <a:gd name="T40" fmla="*/ 11 w 30"/>
                <a:gd name="T41" fmla="*/ 21 h 29"/>
                <a:gd name="T42" fmla="*/ 7 w 30"/>
                <a:gd name="T43" fmla="*/ 19 h 29"/>
                <a:gd name="T44" fmla="*/ 3 w 30"/>
                <a:gd name="T45" fmla="*/ 16 h 29"/>
                <a:gd name="T46" fmla="*/ 2 w 30"/>
                <a:gd name="T47" fmla="*/ 13 h 29"/>
                <a:gd name="T48" fmla="*/ 1 w 30"/>
                <a:gd name="T49" fmla="*/ 10 h 29"/>
                <a:gd name="T50" fmla="*/ 0 w 30"/>
                <a:gd name="T51" fmla="*/ 6 h 29"/>
                <a:gd name="T52" fmla="*/ 1 w 30"/>
                <a:gd name="T53" fmla="*/ 3 h 29"/>
                <a:gd name="T54" fmla="*/ 1 w 30"/>
                <a:gd name="T55" fmla="*/ 2 h 29"/>
                <a:gd name="T56" fmla="*/ 2 w 30"/>
                <a:gd name="T57" fmla="*/ 0 h 29"/>
                <a:gd name="T58" fmla="*/ 3 w 30"/>
                <a:gd name="T59" fmla="*/ 0 h 29"/>
                <a:gd name="T60" fmla="*/ 4 w 30"/>
                <a:gd name="T61" fmla="*/ 1 h 29"/>
                <a:gd name="T62" fmla="*/ 6 w 30"/>
                <a:gd name="T63" fmla="*/ 2 h 2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0"/>
                <a:gd name="T97" fmla="*/ 0 h 29"/>
                <a:gd name="T98" fmla="*/ 30 w 30"/>
                <a:gd name="T99" fmla="*/ 29 h 2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0" h="29">
                  <a:moveTo>
                    <a:pt x="6" y="2"/>
                  </a:moveTo>
                  <a:lnTo>
                    <a:pt x="6" y="4"/>
                  </a:lnTo>
                  <a:lnTo>
                    <a:pt x="7" y="6"/>
                  </a:lnTo>
                  <a:lnTo>
                    <a:pt x="7" y="7"/>
                  </a:lnTo>
                  <a:lnTo>
                    <a:pt x="8" y="9"/>
                  </a:lnTo>
                  <a:lnTo>
                    <a:pt x="9" y="11"/>
                  </a:lnTo>
                  <a:lnTo>
                    <a:pt x="11" y="12"/>
                  </a:lnTo>
                  <a:lnTo>
                    <a:pt x="12" y="13"/>
                  </a:lnTo>
                  <a:lnTo>
                    <a:pt x="13" y="14"/>
                  </a:lnTo>
                  <a:lnTo>
                    <a:pt x="14" y="15"/>
                  </a:lnTo>
                  <a:lnTo>
                    <a:pt x="16" y="16"/>
                  </a:lnTo>
                  <a:lnTo>
                    <a:pt x="17" y="16"/>
                  </a:lnTo>
                  <a:lnTo>
                    <a:pt x="18" y="17"/>
                  </a:lnTo>
                  <a:lnTo>
                    <a:pt x="20" y="18"/>
                  </a:lnTo>
                  <a:lnTo>
                    <a:pt x="21" y="18"/>
                  </a:lnTo>
                  <a:lnTo>
                    <a:pt x="22" y="18"/>
                  </a:lnTo>
                  <a:lnTo>
                    <a:pt x="23" y="18"/>
                  </a:lnTo>
                  <a:lnTo>
                    <a:pt x="25" y="19"/>
                  </a:lnTo>
                  <a:lnTo>
                    <a:pt x="26" y="20"/>
                  </a:lnTo>
                  <a:lnTo>
                    <a:pt x="27" y="21"/>
                  </a:lnTo>
                  <a:lnTo>
                    <a:pt x="28" y="22"/>
                  </a:lnTo>
                  <a:lnTo>
                    <a:pt x="28" y="23"/>
                  </a:lnTo>
                  <a:lnTo>
                    <a:pt x="29" y="24"/>
                  </a:lnTo>
                  <a:lnTo>
                    <a:pt x="29" y="25"/>
                  </a:lnTo>
                  <a:lnTo>
                    <a:pt x="29" y="26"/>
                  </a:lnTo>
                  <a:lnTo>
                    <a:pt x="29" y="27"/>
                  </a:lnTo>
                  <a:lnTo>
                    <a:pt x="28" y="27"/>
                  </a:lnTo>
                  <a:lnTo>
                    <a:pt x="28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1" y="26"/>
                  </a:lnTo>
                  <a:lnTo>
                    <a:pt x="18" y="25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2"/>
                  </a:lnTo>
                  <a:lnTo>
                    <a:pt x="11" y="21"/>
                  </a:lnTo>
                  <a:lnTo>
                    <a:pt x="8" y="20"/>
                  </a:lnTo>
                  <a:lnTo>
                    <a:pt x="7" y="19"/>
                  </a:lnTo>
                  <a:lnTo>
                    <a:pt x="5" y="17"/>
                  </a:lnTo>
                  <a:lnTo>
                    <a:pt x="3" y="16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5" y="2"/>
                  </a:lnTo>
                  <a:lnTo>
                    <a:pt x="6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3" name="Freeform 128"/>
            <p:cNvSpPr>
              <a:spLocks/>
            </p:cNvSpPr>
            <p:nvPr/>
          </p:nvSpPr>
          <p:spPr bwMode="auto">
            <a:xfrm>
              <a:off x="4158" y="2076"/>
              <a:ext cx="25" cy="23"/>
            </a:xfrm>
            <a:custGeom>
              <a:avLst/>
              <a:gdLst>
                <a:gd name="T0" fmla="*/ 3 w 25"/>
                <a:gd name="T1" fmla="*/ 5 h 23"/>
                <a:gd name="T2" fmla="*/ 4 w 25"/>
                <a:gd name="T3" fmla="*/ 6 h 23"/>
                <a:gd name="T4" fmla="*/ 4 w 25"/>
                <a:gd name="T5" fmla="*/ 7 h 23"/>
                <a:gd name="T6" fmla="*/ 5 w 25"/>
                <a:gd name="T7" fmla="*/ 8 h 23"/>
                <a:gd name="T8" fmla="*/ 6 w 25"/>
                <a:gd name="T9" fmla="*/ 9 h 23"/>
                <a:gd name="T10" fmla="*/ 7 w 25"/>
                <a:gd name="T11" fmla="*/ 10 h 23"/>
                <a:gd name="T12" fmla="*/ 8 w 25"/>
                <a:gd name="T13" fmla="*/ 11 h 23"/>
                <a:gd name="T14" fmla="*/ 9 w 25"/>
                <a:gd name="T15" fmla="*/ 12 h 23"/>
                <a:gd name="T16" fmla="*/ 11 w 25"/>
                <a:gd name="T17" fmla="*/ 13 h 23"/>
                <a:gd name="T18" fmla="*/ 12 w 25"/>
                <a:gd name="T19" fmla="*/ 13 h 23"/>
                <a:gd name="T20" fmla="*/ 14 w 25"/>
                <a:gd name="T21" fmla="*/ 13 h 23"/>
                <a:gd name="T22" fmla="*/ 14 w 25"/>
                <a:gd name="T23" fmla="*/ 14 h 23"/>
                <a:gd name="T24" fmla="*/ 16 w 25"/>
                <a:gd name="T25" fmla="*/ 15 h 23"/>
                <a:gd name="T26" fmla="*/ 17 w 25"/>
                <a:gd name="T27" fmla="*/ 15 h 23"/>
                <a:gd name="T28" fmla="*/ 18 w 25"/>
                <a:gd name="T29" fmla="*/ 16 h 23"/>
                <a:gd name="T30" fmla="*/ 19 w 25"/>
                <a:gd name="T31" fmla="*/ 16 h 23"/>
                <a:gd name="T32" fmla="*/ 21 w 25"/>
                <a:gd name="T33" fmla="*/ 16 h 23"/>
                <a:gd name="T34" fmla="*/ 22 w 25"/>
                <a:gd name="T35" fmla="*/ 17 h 23"/>
                <a:gd name="T36" fmla="*/ 22 w 25"/>
                <a:gd name="T37" fmla="*/ 17 h 23"/>
                <a:gd name="T38" fmla="*/ 22 w 25"/>
                <a:gd name="T39" fmla="*/ 17 h 23"/>
                <a:gd name="T40" fmla="*/ 23 w 25"/>
                <a:gd name="T41" fmla="*/ 18 h 23"/>
                <a:gd name="T42" fmla="*/ 23 w 25"/>
                <a:gd name="T43" fmla="*/ 19 h 23"/>
                <a:gd name="T44" fmla="*/ 24 w 25"/>
                <a:gd name="T45" fmla="*/ 20 h 23"/>
                <a:gd name="T46" fmla="*/ 24 w 25"/>
                <a:gd name="T47" fmla="*/ 20 h 23"/>
                <a:gd name="T48" fmla="*/ 23 w 25"/>
                <a:gd name="T49" fmla="*/ 20 h 23"/>
                <a:gd name="T50" fmla="*/ 23 w 25"/>
                <a:gd name="T51" fmla="*/ 21 h 23"/>
                <a:gd name="T52" fmla="*/ 23 w 25"/>
                <a:gd name="T53" fmla="*/ 22 h 23"/>
                <a:gd name="T54" fmla="*/ 22 w 25"/>
                <a:gd name="T55" fmla="*/ 22 h 23"/>
                <a:gd name="T56" fmla="*/ 22 w 25"/>
                <a:gd name="T57" fmla="*/ 22 h 23"/>
                <a:gd name="T58" fmla="*/ 21 w 25"/>
                <a:gd name="T59" fmla="*/ 22 h 23"/>
                <a:gd name="T60" fmla="*/ 20 w 25"/>
                <a:gd name="T61" fmla="*/ 21 h 23"/>
                <a:gd name="T62" fmla="*/ 18 w 25"/>
                <a:gd name="T63" fmla="*/ 21 h 23"/>
                <a:gd name="T64" fmla="*/ 18 w 25"/>
                <a:gd name="T65" fmla="*/ 20 h 23"/>
                <a:gd name="T66" fmla="*/ 16 w 25"/>
                <a:gd name="T67" fmla="*/ 20 h 23"/>
                <a:gd name="T68" fmla="*/ 14 w 25"/>
                <a:gd name="T69" fmla="*/ 20 h 23"/>
                <a:gd name="T70" fmla="*/ 13 w 25"/>
                <a:gd name="T71" fmla="*/ 20 h 23"/>
                <a:gd name="T72" fmla="*/ 11 w 25"/>
                <a:gd name="T73" fmla="*/ 20 h 23"/>
                <a:gd name="T74" fmla="*/ 9 w 25"/>
                <a:gd name="T75" fmla="*/ 18 h 23"/>
                <a:gd name="T76" fmla="*/ 7 w 25"/>
                <a:gd name="T77" fmla="*/ 18 h 23"/>
                <a:gd name="T78" fmla="*/ 6 w 25"/>
                <a:gd name="T79" fmla="*/ 17 h 23"/>
                <a:gd name="T80" fmla="*/ 4 w 25"/>
                <a:gd name="T81" fmla="*/ 16 h 23"/>
                <a:gd name="T82" fmla="*/ 3 w 25"/>
                <a:gd name="T83" fmla="*/ 15 h 23"/>
                <a:gd name="T84" fmla="*/ 2 w 25"/>
                <a:gd name="T85" fmla="*/ 14 h 23"/>
                <a:gd name="T86" fmla="*/ 2 w 25"/>
                <a:gd name="T87" fmla="*/ 13 h 23"/>
                <a:gd name="T88" fmla="*/ 1 w 25"/>
                <a:gd name="T89" fmla="*/ 11 h 23"/>
                <a:gd name="T90" fmla="*/ 1 w 25"/>
                <a:gd name="T91" fmla="*/ 9 h 23"/>
                <a:gd name="T92" fmla="*/ 0 w 25"/>
                <a:gd name="T93" fmla="*/ 7 h 23"/>
                <a:gd name="T94" fmla="*/ 0 w 25"/>
                <a:gd name="T95" fmla="*/ 6 h 23"/>
                <a:gd name="T96" fmla="*/ 0 w 25"/>
                <a:gd name="T97" fmla="*/ 5 h 23"/>
                <a:gd name="T98" fmla="*/ 0 w 25"/>
                <a:gd name="T99" fmla="*/ 2 h 23"/>
                <a:gd name="T100" fmla="*/ 0 w 25"/>
                <a:gd name="T101" fmla="*/ 2 h 23"/>
                <a:gd name="T102" fmla="*/ 0 w 25"/>
                <a:gd name="T103" fmla="*/ 1 h 23"/>
                <a:gd name="T104" fmla="*/ 1 w 25"/>
                <a:gd name="T105" fmla="*/ 0 h 23"/>
                <a:gd name="T106" fmla="*/ 2 w 25"/>
                <a:gd name="T107" fmla="*/ 0 h 23"/>
                <a:gd name="T108" fmla="*/ 2 w 25"/>
                <a:gd name="T109" fmla="*/ 1 h 23"/>
                <a:gd name="T110" fmla="*/ 2 w 25"/>
                <a:gd name="T111" fmla="*/ 2 h 23"/>
                <a:gd name="T112" fmla="*/ 2 w 25"/>
                <a:gd name="T113" fmla="*/ 2 h 23"/>
                <a:gd name="T114" fmla="*/ 2 w 25"/>
                <a:gd name="T115" fmla="*/ 3 h 23"/>
                <a:gd name="T116" fmla="*/ 3 w 25"/>
                <a:gd name="T117" fmla="*/ 5 h 2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5"/>
                <a:gd name="T178" fmla="*/ 0 h 23"/>
                <a:gd name="T179" fmla="*/ 25 w 25"/>
                <a:gd name="T180" fmla="*/ 23 h 2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5" h="23">
                  <a:moveTo>
                    <a:pt x="3" y="5"/>
                  </a:moveTo>
                  <a:lnTo>
                    <a:pt x="4" y="6"/>
                  </a:lnTo>
                  <a:lnTo>
                    <a:pt x="4" y="7"/>
                  </a:lnTo>
                  <a:lnTo>
                    <a:pt x="5" y="8"/>
                  </a:lnTo>
                  <a:lnTo>
                    <a:pt x="6" y="9"/>
                  </a:lnTo>
                  <a:lnTo>
                    <a:pt x="7" y="10"/>
                  </a:lnTo>
                  <a:lnTo>
                    <a:pt x="8" y="11"/>
                  </a:lnTo>
                  <a:lnTo>
                    <a:pt x="9" y="12"/>
                  </a:lnTo>
                  <a:lnTo>
                    <a:pt x="11" y="13"/>
                  </a:lnTo>
                  <a:lnTo>
                    <a:pt x="12" y="13"/>
                  </a:lnTo>
                  <a:lnTo>
                    <a:pt x="14" y="13"/>
                  </a:lnTo>
                  <a:lnTo>
                    <a:pt x="14" y="14"/>
                  </a:lnTo>
                  <a:lnTo>
                    <a:pt x="16" y="15"/>
                  </a:lnTo>
                  <a:lnTo>
                    <a:pt x="17" y="15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21" y="16"/>
                  </a:lnTo>
                  <a:lnTo>
                    <a:pt x="22" y="17"/>
                  </a:lnTo>
                  <a:lnTo>
                    <a:pt x="23" y="18"/>
                  </a:lnTo>
                  <a:lnTo>
                    <a:pt x="23" y="19"/>
                  </a:lnTo>
                  <a:lnTo>
                    <a:pt x="24" y="20"/>
                  </a:lnTo>
                  <a:lnTo>
                    <a:pt x="23" y="20"/>
                  </a:lnTo>
                  <a:lnTo>
                    <a:pt x="23" y="21"/>
                  </a:lnTo>
                  <a:lnTo>
                    <a:pt x="23" y="22"/>
                  </a:lnTo>
                  <a:lnTo>
                    <a:pt x="22" y="22"/>
                  </a:lnTo>
                  <a:lnTo>
                    <a:pt x="21" y="22"/>
                  </a:lnTo>
                  <a:lnTo>
                    <a:pt x="20" y="21"/>
                  </a:lnTo>
                  <a:lnTo>
                    <a:pt x="18" y="21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9" y="18"/>
                  </a:lnTo>
                  <a:lnTo>
                    <a:pt x="7" y="18"/>
                  </a:lnTo>
                  <a:lnTo>
                    <a:pt x="6" y="17"/>
                  </a:lnTo>
                  <a:lnTo>
                    <a:pt x="4" y="16"/>
                  </a:lnTo>
                  <a:lnTo>
                    <a:pt x="3" y="15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1" y="11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3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4" name="Freeform 129"/>
            <p:cNvSpPr>
              <a:spLocks/>
            </p:cNvSpPr>
            <p:nvPr/>
          </p:nvSpPr>
          <p:spPr bwMode="auto">
            <a:xfrm>
              <a:off x="4142" y="2089"/>
              <a:ext cx="24" cy="21"/>
            </a:xfrm>
            <a:custGeom>
              <a:avLst/>
              <a:gdLst>
                <a:gd name="T0" fmla="*/ 5 w 24"/>
                <a:gd name="T1" fmla="*/ 3 h 21"/>
                <a:gd name="T2" fmla="*/ 6 w 24"/>
                <a:gd name="T3" fmla="*/ 4 h 21"/>
                <a:gd name="T4" fmla="*/ 6 w 24"/>
                <a:gd name="T5" fmla="*/ 5 h 21"/>
                <a:gd name="T6" fmla="*/ 7 w 24"/>
                <a:gd name="T7" fmla="*/ 7 h 21"/>
                <a:gd name="T8" fmla="*/ 8 w 24"/>
                <a:gd name="T9" fmla="*/ 8 h 21"/>
                <a:gd name="T10" fmla="*/ 9 w 24"/>
                <a:gd name="T11" fmla="*/ 9 h 21"/>
                <a:gd name="T12" fmla="*/ 10 w 24"/>
                <a:gd name="T13" fmla="*/ 9 h 21"/>
                <a:gd name="T14" fmla="*/ 10 w 24"/>
                <a:gd name="T15" fmla="*/ 10 h 21"/>
                <a:gd name="T16" fmla="*/ 12 w 24"/>
                <a:gd name="T17" fmla="*/ 10 h 21"/>
                <a:gd name="T18" fmla="*/ 13 w 24"/>
                <a:gd name="T19" fmla="*/ 11 h 21"/>
                <a:gd name="T20" fmla="*/ 13 w 24"/>
                <a:gd name="T21" fmla="*/ 11 h 21"/>
                <a:gd name="T22" fmla="*/ 14 w 24"/>
                <a:gd name="T23" fmla="*/ 11 h 21"/>
                <a:gd name="T24" fmla="*/ 16 w 24"/>
                <a:gd name="T25" fmla="*/ 12 h 21"/>
                <a:gd name="T26" fmla="*/ 17 w 24"/>
                <a:gd name="T27" fmla="*/ 12 h 21"/>
                <a:gd name="T28" fmla="*/ 18 w 24"/>
                <a:gd name="T29" fmla="*/ 12 h 21"/>
                <a:gd name="T30" fmla="*/ 19 w 24"/>
                <a:gd name="T31" fmla="*/ 12 h 21"/>
                <a:gd name="T32" fmla="*/ 20 w 24"/>
                <a:gd name="T33" fmla="*/ 12 h 21"/>
                <a:gd name="T34" fmla="*/ 21 w 24"/>
                <a:gd name="T35" fmla="*/ 13 h 21"/>
                <a:gd name="T36" fmla="*/ 21 w 24"/>
                <a:gd name="T37" fmla="*/ 14 h 21"/>
                <a:gd name="T38" fmla="*/ 22 w 24"/>
                <a:gd name="T39" fmla="*/ 15 h 21"/>
                <a:gd name="T40" fmla="*/ 23 w 24"/>
                <a:gd name="T41" fmla="*/ 15 h 21"/>
                <a:gd name="T42" fmla="*/ 23 w 24"/>
                <a:gd name="T43" fmla="*/ 16 h 21"/>
                <a:gd name="T44" fmla="*/ 23 w 24"/>
                <a:gd name="T45" fmla="*/ 17 h 21"/>
                <a:gd name="T46" fmla="*/ 23 w 24"/>
                <a:gd name="T47" fmla="*/ 18 h 21"/>
                <a:gd name="T48" fmla="*/ 23 w 24"/>
                <a:gd name="T49" fmla="*/ 18 h 21"/>
                <a:gd name="T50" fmla="*/ 23 w 24"/>
                <a:gd name="T51" fmla="*/ 19 h 21"/>
                <a:gd name="T52" fmla="*/ 22 w 24"/>
                <a:gd name="T53" fmla="*/ 19 h 21"/>
                <a:gd name="T54" fmla="*/ 22 w 24"/>
                <a:gd name="T55" fmla="*/ 20 h 21"/>
                <a:gd name="T56" fmla="*/ 21 w 24"/>
                <a:gd name="T57" fmla="*/ 20 h 21"/>
                <a:gd name="T58" fmla="*/ 21 w 24"/>
                <a:gd name="T59" fmla="*/ 20 h 21"/>
                <a:gd name="T60" fmla="*/ 20 w 24"/>
                <a:gd name="T61" fmla="*/ 20 h 21"/>
                <a:gd name="T62" fmla="*/ 19 w 24"/>
                <a:gd name="T63" fmla="*/ 19 h 21"/>
                <a:gd name="T64" fmla="*/ 18 w 24"/>
                <a:gd name="T65" fmla="*/ 19 h 21"/>
                <a:gd name="T66" fmla="*/ 17 w 24"/>
                <a:gd name="T67" fmla="*/ 19 h 21"/>
                <a:gd name="T68" fmla="*/ 16 w 24"/>
                <a:gd name="T69" fmla="*/ 18 h 21"/>
                <a:gd name="T70" fmla="*/ 14 w 24"/>
                <a:gd name="T71" fmla="*/ 18 h 21"/>
                <a:gd name="T72" fmla="*/ 13 w 24"/>
                <a:gd name="T73" fmla="*/ 18 h 21"/>
                <a:gd name="T74" fmla="*/ 11 w 24"/>
                <a:gd name="T75" fmla="*/ 18 h 21"/>
                <a:gd name="T76" fmla="*/ 10 w 24"/>
                <a:gd name="T77" fmla="*/ 18 h 21"/>
                <a:gd name="T78" fmla="*/ 8 w 24"/>
                <a:gd name="T79" fmla="*/ 17 h 21"/>
                <a:gd name="T80" fmla="*/ 6 w 24"/>
                <a:gd name="T81" fmla="*/ 17 h 21"/>
                <a:gd name="T82" fmla="*/ 6 w 24"/>
                <a:gd name="T83" fmla="*/ 16 h 21"/>
                <a:gd name="T84" fmla="*/ 4 w 24"/>
                <a:gd name="T85" fmla="*/ 15 h 21"/>
                <a:gd name="T86" fmla="*/ 3 w 24"/>
                <a:gd name="T87" fmla="*/ 14 h 21"/>
                <a:gd name="T88" fmla="*/ 2 w 24"/>
                <a:gd name="T89" fmla="*/ 12 h 21"/>
                <a:gd name="T90" fmla="*/ 1 w 24"/>
                <a:gd name="T91" fmla="*/ 11 h 21"/>
                <a:gd name="T92" fmla="*/ 1 w 24"/>
                <a:gd name="T93" fmla="*/ 9 h 21"/>
                <a:gd name="T94" fmla="*/ 0 w 24"/>
                <a:gd name="T95" fmla="*/ 8 h 21"/>
                <a:gd name="T96" fmla="*/ 0 w 24"/>
                <a:gd name="T97" fmla="*/ 6 h 21"/>
                <a:gd name="T98" fmla="*/ 0 w 24"/>
                <a:gd name="T99" fmla="*/ 5 h 21"/>
                <a:gd name="T100" fmla="*/ 0 w 24"/>
                <a:gd name="T101" fmla="*/ 4 h 21"/>
                <a:gd name="T102" fmla="*/ 0 w 24"/>
                <a:gd name="T103" fmla="*/ 3 h 21"/>
                <a:gd name="T104" fmla="*/ 1 w 24"/>
                <a:gd name="T105" fmla="*/ 2 h 21"/>
                <a:gd name="T106" fmla="*/ 1 w 24"/>
                <a:gd name="T107" fmla="*/ 1 h 21"/>
                <a:gd name="T108" fmla="*/ 2 w 24"/>
                <a:gd name="T109" fmla="*/ 0 h 21"/>
                <a:gd name="T110" fmla="*/ 2 w 24"/>
                <a:gd name="T111" fmla="*/ 0 h 21"/>
                <a:gd name="T112" fmla="*/ 3 w 24"/>
                <a:gd name="T113" fmla="*/ 0 h 21"/>
                <a:gd name="T114" fmla="*/ 4 w 24"/>
                <a:gd name="T115" fmla="*/ 1 h 21"/>
                <a:gd name="T116" fmla="*/ 5 w 24"/>
                <a:gd name="T117" fmla="*/ 2 h 21"/>
                <a:gd name="T118" fmla="*/ 5 w 24"/>
                <a:gd name="T119" fmla="*/ 3 h 2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4"/>
                <a:gd name="T181" fmla="*/ 0 h 21"/>
                <a:gd name="T182" fmla="*/ 24 w 24"/>
                <a:gd name="T183" fmla="*/ 21 h 2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4" h="21">
                  <a:moveTo>
                    <a:pt x="5" y="3"/>
                  </a:moveTo>
                  <a:lnTo>
                    <a:pt x="6" y="4"/>
                  </a:lnTo>
                  <a:lnTo>
                    <a:pt x="6" y="5"/>
                  </a:lnTo>
                  <a:lnTo>
                    <a:pt x="7" y="7"/>
                  </a:lnTo>
                  <a:lnTo>
                    <a:pt x="8" y="8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10"/>
                  </a:lnTo>
                  <a:lnTo>
                    <a:pt x="12" y="10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18" y="12"/>
                  </a:lnTo>
                  <a:lnTo>
                    <a:pt x="19" y="12"/>
                  </a:lnTo>
                  <a:lnTo>
                    <a:pt x="20" y="12"/>
                  </a:lnTo>
                  <a:lnTo>
                    <a:pt x="21" y="13"/>
                  </a:lnTo>
                  <a:lnTo>
                    <a:pt x="21" y="14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3" y="17"/>
                  </a:lnTo>
                  <a:lnTo>
                    <a:pt x="23" y="18"/>
                  </a:lnTo>
                  <a:lnTo>
                    <a:pt x="23" y="19"/>
                  </a:lnTo>
                  <a:lnTo>
                    <a:pt x="22" y="19"/>
                  </a:lnTo>
                  <a:lnTo>
                    <a:pt x="22" y="20"/>
                  </a:lnTo>
                  <a:lnTo>
                    <a:pt x="21" y="20"/>
                  </a:lnTo>
                  <a:lnTo>
                    <a:pt x="20" y="20"/>
                  </a:lnTo>
                  <a:lnTo>
                    <a:pt x="19" y="19"/>
                  </a:lnTo>
                  <a:lnTo>
                    <a:pt x="18" y="19"/>
                  </a:lnTo>
                  <a:lnTo>
                    <a:pt x="17" y="19"/>
                  </a:lnTo>
                  <a:lnTo>
                    <a:pt x="16" y="18"/>
                  </a:lnTo>
                  <a:lnTo>
                    <a:pt x="14" y="18"/>
                  </a:lnTo>
                  <a:lnTo>
                    <a:pt x="13" y="18"/>
                  </a:lnTo>
                  <a:lnTo>
                    <a:pt x="11" y="18"/>
                  </a:lnTo>
                  <a:lnTo>
                    <a:pt x="10" y="18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4" y="15"/>
                  </a:lnTo>
                  <a:lnTo>
                    <a:pt x="3" y="14"/>
                  </a:lnTo>
                  <a:lnTo>
                    <a:pt x="2" y="12"/>
                  </a:lnTo>
                  <a:lnTo>
                    <a:pt x="1" y="11"/>
                  </a:lnTo>
                  <a:lnTo>
                    <a:pt x="1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1"/>
                  </a:lnTo>
                  <a:lnTo>
                    <a:pt x="5" y="2"/>
                  </a:lnTo>
                  <a:lnTo>
                    <a:pt x="5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5" name="Freeform 130"/>
            <p:cNvSpPr>
              <a:spLocks/>
            </p:cNvSpPr>
            <p:nvPr/>
          </p:nvSpPr>
          <p:spPr bwMode="auto">
            <a:xfrm>
              <a:off x="4133" y="2101"/>
              <a:ext cx="22" cy="25"/>
            </a:xfrm>
            <a:custGeom>
              <a:avLst/>
              <a:gdLst>
                <a:gd name="T0" fmla="*/ 3 w 22"/>
                <a:gd name="T1" fmla="*/ 4 h 25"/>
                <a:gd name="T2" fmla="*/ 4 w 22"/>
                <a:gd name="T3" fmla="*/ 6 h 25"/>
                <a:gd name="T4" fmla="*/ 4 w 22"/>
                <a:gd name="T5" fmla="*/ 6 h 25"/>
                <a:gd name="T6" fmla="*/ 5 w 22"/>
                <a:gd name="T7" fmla="*/ 8 h 25"/>
                <a:gd name="T8" fmla="*/ 5 w 22"/>
                <a:gd name="T9" fmla="*/ 9 h 25"/>
                <a:gd name="T10" fmla="*/ 5 w 22"/>
                <a:gd name="T11" fmla="*/ 10 h 25"/>
                <a:gd name="T12" fmla="*/ 6 w 22"/>
                <a:gd name="T13" fmla="*/ 10 h 25"/>
                <a:gd name="T14" fmla="*/ 6 w 22"/>
                <a:gd name="T15" fmla="*/ 11 h 25"/>
                <a:gd name="T16" fmla="*/ 8 w 22"/>
                <a:gd name="T17" fmla="*/ 12 h 25"/>
                <a:gd name="T18" fmla="*/ 9 w 22"/>
                <a:gd name="T19" fmla="*/ 13 h 25"/>
                <a:gd name="T20" fmla="*/ 9 w 22"/>
                <a:gd name="T21" fmla="*/ 13 h 25"/>
                <a:gd name="T22" fmla="*/ 10 w 22"/>
                <a:gd name="T23" fmla="*/ 14 h 25"/>
                <a:gd name="T24" fmla="*/ 11 w 22"/>
                <a:gd name="T25" fmla="*/ 14 h 25"/>
                <a:gd name="T26" fmla="*/ 12 w 22"/>
                <a:gd name="T27" fmla="*/ 14 h 25"/>
                <a:gd name="T28" fmla="*/ 13 w 22"/>
                <a:gd name="T29" fmla="*/ 15 h 25"/>
                <a:gd name="T30" fmla="*/ 14 w 22"/>
                <a:gd name="T31" fmla="*/ 15 h 25"/>
                <a:gd name="T32" fmla="*/ 16 w 22"/>
                <a:gd name="T33" fmla="*/ 16 h 25"/>
                <a:gd name="T34" fmla="*/ 17 w 22"/>
                <a:gd name="T35" fmla="*/ 16 h 25"/>
                <a:gd name="T36" fmla="*/ 18 w 22"/>
                <a:gd name="T37" fmla="*/ 17 h 25"/>
                <a:gd name="T38" fmla="*/ 19 w 22"/>
                <a:gd name="T39" fmla="*/ 18 h 25"/>
                <a:gd name="T40" fmla="*/ 19 w 22"/>
                <a:gd name="T41" fmla="*/ 18 h 25"/>
                <a:gd name="T42" fmla="*/ 20 w 22"/>
                <a:gd name="T43" fmla="*/ 19 h 25"/>
                <a:gd name="T44" fmla="*/ 21 w 22"/>
                <a:gd name="T45" fmla="*/ 20 h 25"/>
                <a:gd name="T46" fmla="*/ 21 w 22"/>
                <a:gd name="T47" fmla="*/ 21 h 25"/>
                <a:gd name="T48" fmla="*/ 21 w 22"/>
                <a:gd name="T49" fmla="*/ 22 h 25"/>
                <a:gd name="T50" fmla="*/ 21 w 22"/>
                <a:gd name="T51" fmla="*/ 22 h 25"/>
                <a:gd name="T52" fmla="*/ 20 w 22"/>
                <a:gd name="T53" fmla="*/ 23 h 25"/>
                <a:gd name="T54" fmla="*/ 19 w 22"/>
                <a:gd name="T55" fmla="*/ 24 h 25"/>
                <a:gd name="T56" fmla="*/ 19 w 22"/>
                <a:gd name="T57" fmla="*/ 24 h 25"/>
                <a:gd name="T58" fmla="*/ 17 w 22"/>
                <a:gd name="T59" fmla="*/ 24 h 25"/>
                <a:gd name="T60" fmla="*/ 16 w 22"/>
                <a:gd name="T61" fmla="*/ 23 h 25"/>
                <a:gd name="T62" fmla="*/ 16 w 22"/>
                <a:gd name="T63" fmla="*/ 23 h 25"/>
                <a:gd name="T64" fmla="*/ 14 w 22"/>
                <a:gd name="T65" fmla="*/ 22 h 25"/>
                <a:gd name="T66" fmla="*/ 13 w 22"/>
                <a:gd name="T67" fmla="*/ 22 h 25"/>
                <a:gd name="T68" fmla="*/ 12 w 22"/>
                <a:gd name="T69" fmla="*/ 22 h 25"/>
                <a:gd name="T70" fmla="*/ 10 w 22"/>
                <a:gd name="T71" fmla="*/ 22 h 25"/>
                <a:gd name="T72" fmla="*/ 9 w 22"/>
                <a:gd name="T73" fmla="*/ 21 h 25"/>
                <a:gd name="T74" fmla="*/ 8 w 22"/>
                <a:gd name="T75" fmla="*/ 20 h 25"/>
                <a:gd name="T76" fmla="*/ 6 w 22"/>
                <a:gd name="T77" fmla="*/ 19 h 25"/>
                <a:gd name="T78" fmla="*/ 5 w 22"/>
                <a:gd name="T79" fmla="*/ 18 h 25"/>
                <a:gd name="T80" fmla="*/ 4 w 22"/>
                <a:gd name="T81" fmla="*/ 18 h 25"/>
                <a:gd name="T82" fmla="*/ 3 w 22"/>
                <a:gd name="T83" fmla="*/ 16 h 25"/>
                <a:gd name="T84" fmla="*/ 2 w 22"/>
                <a:gd name="T85" fmla="*/ 14 h 25"/>
                <a:gd name="T86" fmla="*/ 2 w 22"/>
                <a:gd name="T87" fmla="*/ 13 h 25"/>
                <a:gd name="T88" fmla="*/ 2 w 22"/>
                <a:gd name="T89" fmla="*/ 11 h 25"/>
                <a:gd name="T90" fmla="*/ 1 w 22"/>
                <a:gd name="T91" fmla="*/ 9 h 25"/>
                <a:gd name="T92" fmla="*/ 1 w 22"/>
                <a:gd name="T93" fmla="*/ 7 h 25"/>
                <a:gd name="T94" fmla="*/ 1 w 22"/>
                <a:gd name="T95" fmla="*/ 6 h 25"/>
                <a:gd name="T96" fmla="*/ 0 w 22"/>
                <a:gd name="T97" fmla="*/ 4 h 25"/>
                <a:gd name="T98" fmla="*/ 0 w 22"/>
                <a:gd name="T99" fmla="*/ 3 h 25"/>
                <a:gd name="T100" fmla="*/ 1 w 22"/>
                <a:gd name="T101" fmla="*/ 2 h 25"/>
                <a:gd name="T102" fmla="*/ 1 w 22"/>
                <a:gd name="T103" fmla="*/ 1 h 25"/>
                <a:gd name="T104" fmla="*/ 1 w 22"/>
                <a:gd name="T105" fmla="*/ 0 h 25"/>
                <a:gd name="T106" fmla="*/ 2 w 22"/>
                <a:gd name="T107" fmla="*/ 0 h 25"/>
                <a:gd name="T108" fmla="*/ 2 w 22"/>
                <a:gd name="T109" fmla="*/ 1 h 25"/>
                <a:gd name="T110" fmla="*/ 2 w 22"/>
                <a:gd name="T111" fmla="*/ 2 h 25"/>
                <a:gd name="T112" fmla="*/ 3 w 22"/>
                <a:gd name="T113" fmla="*/ 3 h 25"/>
                <a:gd name="T114" fmla="*/ 3 w 22"/>
                <a:gd name="T115" fmla="*/ 4 h 2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2"/>
                <a:gd name="T175" fmla="*/ 0 h 25"/>
                <a:gd name="T176" fmla="*/ 22 w 22"/>
                <a:gd name="T177" fmla="*/ 25 h 2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2" h="25">
                  <a:moveTo>
                    <a:pt x="3" y="4"/>
                  </a:moveTo>
                  <a:lnTo>
                    <a:pt x="4" y="6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10"/>
                  </a:lnTo>
                  <a:lnTo>
                    <a:pt x="6" y="10"/>
                  </a:lnTo>
                  <a:lnTo>
                    <a:pt x="6" y="11"/>
                  </a:lnTo>
                  <a:lnTo>
                    <a:pt x="8" y="12"/>
                  </a:lnTo>
                  <a:lnTo>
                    <a:pt x="9" y="13"/>
                  </a:lnTo>
                  <a:lnTo>
                    <a:pt x="10" y="14"/>
                  </a:lnTo>
                  <a:lnTo>
                    <a:pt x="11" y="14"/>
                  </a:lnTo>
                  <a:lnTo>
                    <a:pt x="12" y="14"/>
                  </a:lnTo>
                  <a:lnTo>
                    <a:pt x="13" y="15"/>
                  </a:lnTo>
                  <a:lnTo>
                    <a:pt x="14" y="15"/>
                  </a:lnTo>
                  <a:lnTo>
                    <a:pt x="16" y="16"/>
                  </a:lnTo>
                  <a:lnTo>
                    <a:pt x="17" y="16"/>
                  </a:lnTo>
                  <a:lnTo>
                    <a:pt x="18" y="17"/>
                  </a:lnTo>
                  <a:lnTo>
                    <a:pt x="19" y="18"/>
                  </a:lnTo>
                  <a:lnTo>
                    <a:pt x="20" y="19"/>
                  </a:lnTo>
                  <a:lnTo>
                    <a:pt x="21" y="20"/>
                  </a:lnTo>
                  <a:lnTo>
                    <a:pt x="21" y="21"/>
                  </a:lnTo>
                  <a:lnTo>
                    <a:pt x="21" y="22"/>
                  </a:lnTo>
                  <a:lnTo>
                    <a:pt x="20" y="23"/>
                  </a:lnTo>
                  <a:lnTo>
                    <a:pt x="19" y="24"/>
                  </a:lnTo>
                  <a:lnTo>
                    <a:pt x="17" y="24"/>
                  </a:lnTo>
                  <a:lnTo>
                    <a:pt x="16" y="23"/>
                  </a:lnTo>
                  <a:lnTo>
                    <a:pt x="14" y="22"/>
                  </a:lnTo>
                  <a:lnTo>
                    <a:pt x="13" y="22"/>
                  </a:lnTo>
                  <a:lnTo>
                    <a:pt x="12" y="22"/>
                  </a:lnTo>
                  <a:lnTo>
                    <a:pt x="10" y="22"/>
                  </a:lnTo>
                  <a:lnTo>
                    <a:pt x="9" y="21"/>
                  </a:lnTo>
                  <a:lnTo>
                    <a:pt x="8" y="20"/>
                  </a:lnTo>
                  <a:lnTo>
                    <a:pt x="6" y="19"/>
                  </a:lnTo>
                  <a:lnTo>
                    <a:pt x="5" y="18"/>
                  </a:lnTo>
                  <a:lnTo>
                    <a:pt x="4" y="18"/>
                  </a:lnTo>
                  <a:lnTo>
                    <a:pt x="3" y="16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3"/>
                  </a:lnTo>
                  <a:lnTo>
                    <a:pt x="3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6" name="Freeform 131"/>
            <p:cNvSpPr>
              <a:spLocks/>
            </p:cNvSpPr>
            <p:nvPr/>
          </p:nvSpPr>
          <p:spPr bwMode="auto">
            <a:xfrm>
              <a:off x="4292" y="1840"/>
              <a:ext cx="41" cy="49"/>
            </a:xfrm>
            <a:custGeom>
              <a:avLst/>
              <a:gdLst>
                <a:gd name="T0" fmla="*/ 6 w 41"/>
                <a:gd name="T1" fmla="*/ 4 h 49"/>
                <a:gd name="T2" fmla="*/ 6 w 41"/>
                <a:gd name="T3" fmla="*/ 5 h 49"/>
                <a:gd name="T4" fmla="*/ 7 w 41"/>
                <a:gd name="T5" fmla="*/ 7 h 49"/>
                <a:gd name="T6" fmla="*/ 9 w 41"/>
                <a:gd name="T7" fmla="*/ 10 h 49"/>
                <a:gd name="T8" fmla="*/ 10 w 41"/>
                <a:gd name="T9" fmla="*/ 12 h 49"/>
                <a:gd name="T10" fmla="*/ 11 w 41"/>
                <a:gd name="T11" fmla="*/ 14 h 49"/>
                <a:gd name="T12" fmla="*/ 13 w 41"/>
                <a:gd name="T13" fmla="*/ 17 h 49"/>
                <a:gd name="T14" fmla="*/ 15 w 41"/>
                <a:gd name="T15" fmla="*/ 20 h 49"/>
                <a:gd name="T16" fmla="*/ 17 w 41"/>
                <a:gd name="T17" fmla="*/ 22 h 49"/>
                <a:gd name="T18" fmla="*/ 19 w 41"/>
                <a:gd name="T19" fmla="*/ 26 h 49"/>
                <a:gd name="T20" fmla="*/ 22 w 41"/>
                <a:gd name="T21" fmla="*/ 28 h 49"/>
                <a:gd name="T22" fmla="*/ 23 w 41"/>
                <a:gd name="T23" fmla="*/ 30 h 49"/>
                <a:gd name="T24" fmla="*/ 26 w 41"/>
                <a:gd name="T25" fmla="*/ 33 h 49"/>
                <a:gd name="T26" fmla="*/ 28 w 41"/>
                <a:gd name="T27" fmla="*/ 35 h 49"/>
                <a:gd name="T28" fmla="*/ 30 w 41"/>
                <a:gd name="T29" fmla="*/ 36 h 49"/>
                <a:gd name="T30" fmla="*/ 32 w 41"/>
                <a:gd name="T31" fmla="*/ 37 h 49"/>
                <a:gd name="T32" fmla="*/ 34 w 41"/>
                <a:gd name="T33" fmla="*/ 38 h 49"/>
                <a:gd name="T34" fmla="*/ 36 w 41"/>
                <a:gd name="T35" fmla="*/ 38 h 49"/>
                <a:gd name="T36" fmla="*/ 37 w 41"/>
                <a:gd name="T37" fmla="*/ 39 h 49"/>
                <a:gd name="T38" fmla="*/ 37 w 41"/>
                <a:gd name="T39" fmla="*/ 40 h 49"/>
                <a:gd name="T40" fmla="*/ 38 w 41"/>
                <a:gd name="T41" fmla="*/ 40 h 49"/>
                <a:gd name="T42" fmla="*/ 39 w 41"/>
                <a:gd name="T43" fmla="*/ 41 h 49"/>
                <a:gd name="T44" fmla="*/ 39 w 41"/>
                <a:gd name="T45" fmla="*/ 42 h 49"/>
                <a:gd name="T46" fmla="*/ 40 w 41"/>
                <a:gd name="T47" fmla="*/ 43 h 49"/>
                <a:gd name="T48" fmla="*/ 40 w 41"/>
                <a:gd name="T49" fmla="*/ 44 h 49"/>
                <a:gd name="T50" fmla="*/ 40 w 41"/>
                <a:gd name="T51" fmla="*/ 44 h 49"/>
                <a:gd name="T52" fmla="*/ 40 w 41"/>
                <a:gd name="T53" fmla="*/ 45 h 49"/>
                <a:gd name="T54" fmla="*/ 39 w 41"/>
                <a:gd name="T55" fmla="*/ 45 h 49"/>
                <a:gd name="T56" fmla="*/ 39 w 41"/>
                <a:gd name="T57" fmla="*/ 46 h 49"/>
                <a:gd name="T58" fmla="*/ 38 w 41"/>
                <a:gd name="T59" fmla="*/ 47 h 49"/>
                <a:gd name="T60" fmla="*/ 37 w 41"/>
                <a:gd name="T61" fmla="*/ 47 h 49"/>
                <a:gd name="T62" fmla="*/ 37 w 41"/>
                <a:gd name="T63" fmla="*/ 48 h 49"/>
                <a:gd name="T64" fmla="*/ 36 w 41"/>
                <a:gd name="T65" fmla="*/ 47 h 49"/>
                <a:gd name="T66" fmla="*/ 34 w 41"/>
                <a:gd name="T67" fmla="*/ 45 h 49"/>
                <a:gd name="T68" fmla="*/ 31 w 41"/>
                <a:gd name="T69" fmla="*/ 44 h 49"/>
                <a:gd name="T70" fmla="*/ 30 w 41"/>
                <a:gd name="T71" fmla="*/ 43 h 49"/>
                <a:gd name="T72" fmla="*/ 27 w 41"/>
                <a:gd name="T73" fmla="*/ 40 h 49"/>
                <a:gd name="T74" fmla="*/ 23 w 41"/>
                <a:gd name="T75" fmla="*/ 38 h 49"/>
                <a:gd name="T76" fmla="*/ 21 w 41"/>
                <a:gd name="T77" fmla="*/ 36 h 49"/>
                <a:gd name="T78" fmla="*/ 17 w 41"/>
                <a:gd name="T79" fmla="*/ 33 h 49"/>
                <a:gd name="T80" fmla="*/ 15 w 41"/>
                <a:gd name="T81" fmla="*/ 30 h 49"/>
                <a:gd name="T82" fmla="*/ 12 w 41"/>
                <a:gd name="T83" fmla="*/ 28 h 49"/>
                <a:gd name="T84" fmla="*/ 10 w 41"/>
                <a:gd name="T85" fmla="*/ 24 h 49"/>
                <a:gd name="T86" fmla="*/ 7 w 41"/>
                <a:gd name="T87" fmla="*/ 21 h 49"/>
                <a:gd name="T88" fmla="*/ 4 w 41"/>
                <a:gd name="T89" fmla="*/ 19 h 49"/>
                <a:gd name="T90" fmla="*/ 3 w 41"/>
                <a:gd name="T91" fmla="*/ 16 h 49"/>
                <a:gd name="T92" fmla="*/ 2 w 41"/>
                <a:gd name="T93" fmla="*/ 13 h 49"/>
                <a:gd name="T94" fmla="*/ 1 w 41"/>
                <a:gd name="T95" fmla="*/ 11 h 49"/>
                <a:gd name="T96" fmla="*/ 1 w 41"/>
                <a:gd name="T97" fmla="*/ 10 h 49"/>
                <a:gd name="T98" fmla="*/ 0 w 41"/>
                <a:gd name="T99" fmla="*/ 8 h 49"/>
                <a:gd name="T100" fmla="*/ 0 w 41"/>
                <a:gd name="T101" fmla="*/ 6 h 49"/>
                <a:gd name="T102" fmla="*/ 0 w 41"/>
                <a:gd name="T103" fmla="*/ 5 h 49"/>
                <a:gd name="T104" fmla="*/ 1 w 41"/>
                <a:gd name="T105" fmla="*/ 4 h 49"/>
                <a:gd name="T106" fmla="*/ 1 w 41"/>
                <a:gd name="T107" fmla="*/ 3 h 49"/>
                <a:gd name="T108" fmla="*/ 1 w 41"/>
                <a:gd name="T109" fmla="*/ 2 h 49"/>
                <a:gd name="T110" fmla="*/ 2 w 41"/>
                <a:gd name="T111" fmla="*/ 1 h 49"/>
                <a:gd name="T112" fmla="*/ 3 w 41"/>
                <a:gd name="T113" fmla="*/ 0 h 49"/>
                <a:gd name="T114" fmla="*/ 3 w 41"/>
                <a:gd name="T115" fmla="*/ 1 h 49"/>
                <a:gd name="T116" fmla="*/ 4 w 41"/>
                <a:gd name="T117" fmla="*/ 1 h 49"/>
                <a:gd name="T118" fmla="*/ 4 w 41"/>
                <a:gd name="T119" fmla="*/ 2 h 49"/>
                <a:gd name="T120" fmla="*/ 5 w 41"/>
                <a:gd name="T121" fmla="*/ 3 h 49"/>
                <a:gd name="T122" fmla="*/ 6 w 41"/>
                <a:gd name="T123" fmla="*/ 4 h 4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41"/>
                <a:gd name="T187" fmla="*/ 0 h 49"/>
                <a:gd name="T188" fmla="*/ 41 w 41"/>
                <a:gd name="T189" fmla="*/ 49 h 4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41" h="49">
                  <a:moveTo>
                    <a:pt x="6" y="4"/>
                  </a:moveTo>
                  <a:lnTo>
                    <a:pt x="6" y="5"/>
                  </a:lnTo>
                  <a:lnTo>
                    <a:pt x="7" y="7"/>
                  </a:lnTo>
                  <a:lnTo>
                    <a:pt x="9" y="10"/>
                  </a:lnTo>
                  <a:lnTo>
                    <a:pt x="10" y="12"/>
                  </a:lnTo>
                  <a:lnTo>
                    <a:pt x="11" y="14"/>
                  </a:lnTo>
                  <a:lnTo>
                    <a:pt x="13" y="17"/>
                  </a:lnTo>
                  <a:lnTo>
                    <a:pt x="15" y="20"/>
                  </a:lnTo>
                  <a:lnTo>
                    <a:pt x="17" y="22"/>
                  </a:lnTo>
                  <a:lnTo>
                    <a:pt x="19" y="26"/>
                  </a:lnTo>
                  <a:lnTo>
                    <a:pt x="22" y="28"/>
                  </a:lnTo>
                  <a:lnTo>
                    <a:pt x="23" y="30"/>
                  </a:lnTo>
                  <a:lnTo>
                    <a:pt x="26" y="33"/>
                  </a:lnTo>
                  <a:lnTo>
                    <a:pt x="28" y="35"/>
                  </a:lnTo>
                  <a:lnTo>
                    <a:pt x="30" y="36"/>
                  </a:lnTo>
                  <a:lnTo>
                    <a:pt x="32" y="37"/>
                  </a:lnTo>
                  <a:lnTo>
                    <a:pt x="34" y="38"/>
                  </a:lnTo>
                  <a:lnTo>
                    <a:pt x="36" y="38"/>
                  </a:lnTo>
                  <a:lnTo>
                    <a:pt x="37" y="39"/>
                  </a:lnTo>
                  <a:lnTo>
                    <a:pt x="37" y="40"/>
                  </a:lnTo>
                  <a:lnTo>
                    <a:pt x="38" y="40"/>
                  </a:lnTo>
                  <a:lnTo>
                    <a:pt x="39" y="41"/>
                  </a:lnTo>
                  <a:lnTo>
                    <a:pt x="39" y="42"/>
                  </a:lnTo>
                  <a:lnTo>
                    <a:pt x="40" y="43"/>
                  </a:lnTo>
                  <a:lnTo>
                    <a:pt x="40" y="44"/>
                  </a:lnTo>
                  <a:lnTo>
                    <a:pt x="40" y="45"/>
                  </a:lnTo>
                  <a:lnTo>
                    <a:pt x="39" y="45"/>
                  </a:lnTo>
                  <a:lnTo>
                    <a:pt x="39" y="46"/>
                  </a:lnTo>
                  <a:lnTo>
                    <a:pt x="38" y="47"/>
                  </a:lnTo>
                  <a:lnTo>
                    <a:pt x="37" y="47"/>
                  </a:lnTo>
                  <a:lnTo>
                    <a:pt x="37" y="48"/>
                  </a:lnTo>
                  <a:lnTo>
                    <a:pt x="36" y="47"/>
                  </a:lnTo>
                  <a:lnTo>
                    <a:pt x="34" y="45"/>
                  </a:lnTo>
                  <a:lnTo>
                    <a:pt x="31" y="44"/>
                  </a:lnTo>
                  <a:lnTo>
                    <a:pt x="30" y="43"/>
                  </a:lnTo>
                  <a:lnTo>
                    <a:pt x="27" y="40"/>
                  </a:lnTo>
                  <a:lnTo>
                    <a:pt x="23" y="38"/>
                  </a:lnTo>
                  <a:lnTo>
                    <a:pt x="21" y="36"/>
                  </a:lnTo>
                  <a:lnTo>
                    <a:pt x="17" y="33"/>
                  </a:lnTo>
                  <a:lnTo>
                    <a:pt x="15" y="30"/>
                  </a:lnTo>
                  <a:lnTo>
                    <a:pt x="12" y="28"/>
                  </a:lnTo>
                  <a:lnTo>
                    <a:pt x="10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3" y="16"/>
                  </a:lnTo>
                  <a:lnTo>
                    <a:pt x="2" y="13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1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5" y="3"/>
                  </a:lnTo>
                  <a:lnTo>
                    <a:pt x="6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7" name="Freeform 132"/>
            <p:cNvSpPr>
              <a:spLocks/>
            </p:cNvSpPr>
            <p:nvPr/>
          </p:nvSpPr>
          <p:spPr bwMode="auto">
            <a:xfrm>
              <a:off x="4320" y="1840"/>
              <a:ext cx="39" cy="49"/>
            </a:xfrm>
            <a:custGeom>
              <a:avLst/>
              <a:gdLst>
                <a:gd name="T0" fmla="*/ 5 w 39"/>
                <a:gd name="T1" fmla="*/ 4 h 49"/>
                <a:gd name="T2" fmla="*/ 5 w 39"/>
                <a:gd name="T3" fmla="*/ 5 h 49"/>
                <a:gd name="T4" fmla="*/ 6 w 39"/>
                <a:gd name="T5" fmla="*/ 7 h 49"/>
                <a:gd name="T6" fmla="*/ 7 w 39"/>
                <a:gd name="T7" fmla="*/ 10 h 49"/>
                <a:gd name="T8" fmla="*/ 8 w 39"/>
                <a:gd name="T9" fmla="*/ 12 h 49"/>
                <a:gd name="T10" fmla="*/ 10 w 39"/>
                <a:gd name="T11" fmla="*/ 14 h 49"/>
                <a:gd name="T12" fmla="*/ 11 w 39"/>
                <a:gd name="T13" fmla="*/ 17 h 49"/>
                <a:gd name="T14" fmla="*/ 13 w 39"/>
                <a:gd name="T15" fmla="*/ 20 h 49"/>
                <a:gd name="T16" fmla="*/ 17 w 39"/>
                <a:gd name="T17" fmla="*/ 26 h 49"/>
                <a:gd name="T18" fmla="*/ 20 w 39"/>
                <a:gd name="T19" fmla="*/ 28 h 49"/>
                <a:gd name="T20" fmla="*/ 22 w 39"/>
                <a:gd name="T21" fmla="*/ 30 h 49"/>
                <a:gd name="T22" fmla="*/ 24 w 39"/>
                <a:gd name="T23" fmla="*/ 33 h 49"/>
                <a:gd name="T24" fmla="*/ 26 w 39"/>
                <a:gd name="T25" fmla="*/ 35 h 49"/>
                <a:gd name="T26" fmla="*/ 28 w 39"/>
                <a:gd name="T27" fmla="*/ 36 h 49"/>
                <a:gd name="T28" fmla="*/ 29 w 39"/>
                <a:gd name="T29" fmla="*/ 37 h 49"/>
                <a:gd name="T30" fmla="*/ 31 w 39"/>
                <a:gd name="T31" fmla="*/ 38 h 49"/>
                <a:gd name="T32" fmla="*/ 32 w 39"/>
                <a:gd name="T33" fmla="*/ 38 h 49"/>
                <a:gd name="T34" fmla="*/ 34 w 39"/>
                <a:gd name="T35" fmla="*/ 39 h 49"/>
                <a:gd name="T36" fmla="*/ 35 w 39"/>
                <a:gd name="T37" fmla="*/ 40 h 49"/>
                <a:gd name="T38" fmla="*/ 35 w 39"/>
                <a:gd name="T39" fmla="*/ 40 h 49"/>
                <a:gd name="T40" fmla="*/ 36 w 39"/>
                <a:gd name="T41" fmla="*/ 41 h 49"/>
                <a:gd name="T42" fmla="*/ 37 w 39"/>
                <a:gd name="T43" fmla="*/ 42 h 49"/>
                <a:gd name="T44" fmla="*/ 37 w 39"/>
                <a:gd name="T45" fmla="*/ 43 h 49"/>
                <a:gd name="T46" fmla="*/ 38 w 39"/>
                <a:gd name="T47" fmla="*/ 44 h 49"/>
                <a:gd name="T48" fmla="*/ 38 w 39"/>
                <a:gd name="T49" fmla="*/ 44 h 49"/>
                <a:gd name="T50" fmla="*/ 38 w 39"/>
                <a:gd name="T51" fmla="*/ 45 h 49"/>
                <a:gd name="T52" fmla="*/ 38 w 39"/>
                <a:gd name="T53" fmla="*/ 46 h 49"/>
                <a:gd name="T54" fmla="*/ 38 w 39"/>
                <a:gd name="T55" fmla="*/ 47 h 49"/>
                <a:gd name="T56" fmla="*/ 37 w 39"/>
                <a:gd name="T57" fmla="*/ 47 h 49"/>
                <a:gd name="T58" fmla="*/ 36 w 39"/>
                <a:gd name="T59" fmla="*/ 47 h 49"/>
                <a:gd name="T60" fmla="*/ 35 w 39"/>
                <a:gd name="T61" fmla="*/ 48 h 49"/>
                <a:gd name="T62" fmla="*/ 35 w 39"/>
                <a:gd name="T63" fmla="*/ 47 h 49"/>
                <a:gd name="T64" fmla="*/ 33 w 39"/>
                <a:gd name="T65" fmla="*/ 45 h 49"/>
                <a:gd name="T66" fmla="*/ 31 w 39"/>
                <a:gd name="T67" fmla="*/ 44 h 49"/>
                <a:gd name="T68" fmla="*/ 29 w 39"/>
                <a:gd name="T69" fmla="*/ 43 h 49"/>
                <a:gd name="T70" fmla="*/ 26 w 39"/>
                <a:gd name="T71" fmla="*/ 40 h 49"/>
                <a:gd name="T72" fmla="*/ 23 w 39"/>
                <a:gd name="T73" fmla="*/ 38 h 49"/>
                <a:gd name="T74" fmla="*/ 20 w 39"/>
                <a:gd name="T75" fmla="*/ 36 h 49"/>
                <a:gd name="T76" fmla="*/ 17 w 39"/>
                <a:gd name="T77" fmla="*/ 33 h 49"/>
                <a:gd name="T78" fmla="*/ 14 w 39"/>
                <a:gd name="T79" fmla="*/ 30 h 49"/>
                <a:gd name="T80" fmla="*/ 11 w 39"/>
                <a:gd name="T81" fmla="*/ 28 h 49"/>
                <a:gd name="T82" fmla="*/ 9 w 39"/>
                <a:gd name="T83" fmla="*/ 24 h 49"/>
                <a:gd name="T84" fmla="*/ 6 w 39"/>
                <a:gd name="T85" fmla="*/ 21 h 49"/>
                <a:gd name="T86" fmla="*/ 4 w 39"/>
                <a:gd name="T87" fmla="*/ 19 h 49"/>
                <a:gd name="T88" fmla="*/ 3 w 39"/>
                <a:gd name="T89" fmla="*/ 16 h 49"/>
                <a:gd name="T90" fmla="*/ 1 w 39"/>
                <a:gd name="T91" fmla="*/ 13 h 49"/>
                <a:gd name="T92" fmla="*/ 0 w 39"/>
                <a:gd name="T93" fmla="*/ 11 h 49"/>
                <a:gd name="T94" fmla="*/ 0 w 39"/>
                <a:gd name="T95" fmla="*/ 10 h 49"/>
                <a:gd name="T96" fmla="*/ 0 w 39"/>
                <a:gd name="T97" fmla="*/ 8 h 49"/>
                <a:gd name="T98" fmla="*/ 0 w 39"/>
                <a:gd name="T99" fmla="*/ 6 h 49"/>
                <a:gd name="T100" fmla="*/ 0 w 39"/>
                <a:gd name="T101" fmla="*/ 5 h 49"/>
                <a:gd name="T102" fmla="*/ 0 w 39"/>
                <a:gd name="T103" fmla="*/ 4 h 49"/>
                <a:gd name="T104" fmla="*/ 0 w 39"/>
                <a:gd name="T105" fmla="*/ 3 h 49"/>
                <a:gd name="T106" fmla="*/ 0 w 39"/>
                <a:gd name="T107" fmla="*/ 2 h 49"/>
                <a:gd name="T108" fmla="*/ 1 w 39"/>
                <a:gd name="T109" fmla="*/ 1 h 49"/>
                <a:gd name="T110" fmla="*/ 2 w 39"/>
                <a:gd name="T111" fmla="*/ 1 h 49"/>
                <a:gd name="T112" fmla="*/ 2 w 39"/>
                <a:gd name="T113" fmla="*/ 0 h 49"/>
                <a:gd name="T114" fmla="*/ 3 w 39"/>
                <a:gd name="T115" fmla="*/ 0 h 49"/>
                <a:gd name="T116" fmla="*/ 3 w 39"/>
                <a:gd name="T117" fmla="*/ 1 h 49"/>
                <a:gd name="T118" fmla="*/ 3 w 39"/>
                <a:gd name="T119" fmla="*/ 1 h 49"/>
                <a:gd name="T120" fmla="*/ 4 w 39"/>
                <a:gd name="T121" fmla="*/ 2 h 49"/>
                <a:gd name="T122" fmla="*/ 4 w 39"/>
                <a:gd name="T123" fmla="*/ 3 h 49"/>
                <a:gd name="T124" fmla="*/ 5 w 39"/>
                <a:gd name="T125" fmla="*/ 4 h 4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9"/>
                <a:gd name="T190" fmla="*/ 0 h 49"/>
                <a:gd name="T191" fmla="*/ 39 w 39"/>
                <a:gd name="T192" fmla="*/ 49 h 4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9" h="49">
                  <a:moveTo>
                    <a:pt x="5" y="4"/>
                  </a:moveTo>
                  <a:lnTo>
                    <a:pt x="5" y="5"/>
                  </a:lnTo>
                  <a:lnTo>
                    <a:pt x="6" y="7"/>
                  </a:lnTo>
                  <a:lnTo>
                    <a:pt x="7" y="10"/>
                  </a:lnTo>
                  <a:lnTo>
                    <a:pt x="8" y="12"/>
                  </a:lnTo>
                  <a:lnTo>
                    <a:pt x="10" y="14"/>
                  </a:lnTo>
                  <a:lnTo>
                    <a:pt x="11" y="17"/>
                  </a:lnTo>
                  <a:lnTo>
                    <a:pt x="13" y="20"/>
                  </a:lnTo>
                  <a:lnTo>
                    <a:pt x="17" y="26"/>
                  </a:lnTo>
                  <a:lnTo>
                    <a:pt x="20" y="28"/>
                  </a:lnTo>
                  <a:lnTo>
                    <a:pt x="22" y="30"/>
                  </a:lnTo>
                  <a:lnTo>
                    <a:pt x="24" y="33"/>
                  </a:lnTo>
                  <a:lnTo>
                    <a:pt x="26" y="35"/>
                  </a:lnTo>
                  <a:lnTo>
                    <a:pt x="28" y="36"/>
                  </a:lnTo>
                  <a:lnTo>
                    <a:pt x="29" y="37"/>
                  </a:lnTo>
                  <a:lnTo>
                    <a:pt x="31" y="38"/>
                  </a:lnTo>
                  <a:lnTo>
                    <a:pt x="32" y="38"/>
                  </a:lnTo>
                  <a:lnTo>
                    <a:pt x="34" y="39"/>
                  </a:lnTo>
                  <a:lnTo>
                    <a:pt x="35" y="40"/>
                  </a:lnTo>
                  <a:lnTo>
                    <a:pt x="36" y="41"/>
                  </a:lnTo>
                  <a:lnTo>
                    <a:pt x="37" y="42"/>
                  </a:lnTo>
                  <a:lnTo>
                    <a:pt x="37" y="43"/>
                  </a:lnTo>
                  <a:lnTo>
                    <a:pt x="38" y="44"/>
                  </a:lnTo>
                  <a:lnTo>
                    <a:pt x="38" y="45"/>
                  </a:lnTo>
                  <a:lnTo>
                    <a:pt x="38" y="46"/>
                  </a:lnTo>
                  <a:lnTo>
                    <a:pt x="38" y="47"/>
                  </a:lnTo>
                  <a:lnTo>
                    <a:pt x="37" y="47"/>
                  </a:lnTo>
                  <a:lnTo>
                    <a:pt x="36" y="47"/>
                  </a:lnTo>
                  <a:lnTo>
                    <a:pt x="35" y="48"/>
                  </a:lnTo>
                  <a:lnTo>
                    <a:pt x="35" y="47"/>
                  </a:lnTo>
                  <a:lnTo>
                    <a:pt x="33" y="45"/>
                  </a:lnTo>
                  <a:lnTo>
                    <a:pt x="31" y="44"/>
                  </a:lnTo>
                  <a:lnTo>
                    <a:pt x="29" y="43"/>
                  </a:lnTo>
                  <a:lnTo>
                    <a:pt x="26" y="40"/>
                  </a:lnTo>
                  <a:lnTo>
                    <a:pt x="23" y="38"/>
                  </a:lnTo>
                  <a:lnTo>
                    <a:pt x="20" y="36"/>
                  </a:lnTo>
                  <a:lnTo>
                    <a:pt x="17" y="33"/>
                  </a:lnTo>
                  <a:lnTo>
                    <a:pt x="14" y="30"/>
                  </a:lnTo>
                  <a:lnTo>
                    <a:pt x="11" y="28"/>
                  </a:lnTo>
                  <a:lnTo>
                    <a:pt x="9" y="24"/>
                  </a:lnTo>
                  <a:lnTo>
                    <a:pt x="6" y="21"/>
                  </a:lnTo>
                  <a:lnTo>
                    <a:pt x="4" y="19"/>
                  </a:lnTo>
                  <a:lnTo>
                    <a:pt x="3" y="16"/>
                  </a:lnTo>
                  <a:lnTo>
                    <a:pt x="1" y="13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5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8" name="Freeform 133"/>
            <p:cNvSpPr>
              <a:spLocks/>
            </p:cNvSpPr>
            <p:nvPr/>
          </p:nvSpPr>
          <p:spPr bwMode="auto">
            <a:xfrm>
              <a:off x="4352" y="1847"/>
              <a:ext cx="41" cy="47"/>
            </a:xfrm>
            <a:custGeom>
              <a:avLst/>
              <a:gdLst>
                <a:gd name="T0" fmla="*/ 6 w 41"/>
                <a:gd name="T1" fmla="*/ 4 h 47"/>
                <a:gd name="T2" fmla="*/ 6 w 41"/>
                <a:gd name="T3" fmla="*/ 6 h 47"/>
                <a:gd name="T4" fmla="*/ 7 w 41"/>
                <a:gd name="T5" fmla="*/ 8 h 47"/>
                <a:gd name="T6" fmla="*/ 9 w 41"/>
                <a:gd name="T7" fmla="*/ 11 h 47"/>
                <a:gd name="T8" fmla="*/ 10 w 41"/>
                <a:gd name="T9" fmla="*/ 13 h 47"/>
                <a:gd name="T10" fmla="*/ 11 w 41"/>
                <a:gd name="T11" fmla="*/ 15 h 47"/>
                <a:gd name="T12" fmla="*/ 13 w 41"/>
                <a:gd name="T13" fmla="*/ 18 h 47"/>
                <a:gd name="T14" fmla="*/ 15 w 41"/>
                <a:gd name="T15" fmla="*/ 21 h 47"/>
                <a:gd name="T16" fmla="*/ 19 w 41"/>
                <a:gd name="T17" fmla="*/ 27 h 47"/>
                <a:gd name="T18" fmla="*/ 21 w 41"/>
                <a:gd name="T19" fmla="*/ 29 h 47"/>
                <a:gd name="T20" fmla="*/ 23 w 41"/>
                <a:gd name="T21" fmla="*/ 31 h 47"/>
                <a:gd name="T22" fmla="*/ 25 w 41"/>
                <a:gd name="T23" fmla="*/ 34 h 47"/>
                <a:gd name="T24" fmla="*/ 27 w 41"/>
                <a:gd name="T25" fmla="*/ 35 h 47"/>
                <a:gd name="T26" fmla="*/ 29 w 41"/>
                <a:gd name="T27" fmla="*/ 37 h 47"/>
                <a:gd name="T28" fmla="*/ 30 w 41"/>
                <a:gd name="T29" fmla="*/ 38 h 47"/>
                <a:gd name="T30" fmla="*/ 32 w 41"/>
                <a:gd name="T31" fmla="*/ 39 h 47"/>
                <a:gd name="T32" fmla="*/ 34 w 41"/>
                <a:gd name="T33" fmla="*/ 39 h 47"/>
                <a:gd name="T34" fmla="*/ 35 w 41"/>
                <a:gd name="T35" fmla="*/ 39 h 47"/>
                <a:gd name="T36" fmla="*/ 37 w 41"/>
                <a:gd name="T37" fmla="*/ 40 h 47"/>
                <a:gd name="T38" fmla="*/ 37 w 41"/>
                <a:gd name="T39" fmla="*/ 40 h 47"/>
                <a:gd name="T40" fmla="*/ 38 w 41"/>
                <a:gd name="T41" fmla="*/ 41 h 47"/>
                <a:gd name="T42" fmla="*/ 39 w 41"/>
                <a:gd name="T43" fmla="*/ 42 h 47"/>
                <a:gd name="T44" fmla="*/ 39 w 41"/>
                <a:gd name="T45" fmla="*/ 42 h 47"/>
                <a:gd name="T46" fmla="*/ 39 w 41"/>
                <a:gd name="T47" fmla="*/ 43 h 47"/>
                <a:gd name="T48" fmla="*/ 40 w 41"/>
                <a:gd name="T49" fmla="*/ 44 h 47"/>
                <a:gd name="T50" fmla="*/ 40 w 41"/>
                <a:gd name="T51" fmla="*/ 45 h 47"/>
                <a:gd name="T52" fmla="*/ 39 w 41"/>
                <a:gd name="T53" fmla="*/ 45 h 47"/>
                <a:gd name="T54" fmla="*/ 39 w 41"/>
                <a:gd name="T55" fmla="*/ 46 h 47"/>
                <a:gd name="T56" fmla="*/ 38 w 41"/>
                <a:gd name="T57" fmla="*/ 46 h 47"/>
                <a:gd name="T58" fmla="*/ 37 w 41"/>
                <a:gd name="T59" fmla="*/ 46 h 47"/>
                <a:gd name="T60" fmla="*/ 37 w 41"/>
                <a:gd name="T61" fmla="*/ 46 h 47"/>
                <a:gd name="T62" fmla="*/ 36 w 41"/>
                <a:gd name="T63" fmla="*/ 46 h 47"/>
                <a:gd name="T64" fmla="*/ 34 w 41"/>
                <a:gd name="T65" fmla="*/ 45 h 47"/>
                <a:gd name="T66" fmla="*/ 32 w 41"/>
                <a:gd name="T67" fmla="*/ 44 h 47"/>
                <a:gd name="T68" fmla="*/ 30 w 41"/>
                <a:gd name="T69" fmla="*/ 42 h 47"/>
                <a:gd name="T70" fmla="*/ 27 w 41"/>
                <a:gd name="T71" fmla="*/ 41 h 47"/>
                <a:gd name="T72" fmla="*/ 23 w 41"/>
                <a:gd name="T73" fmla="*/ 39 h 47"/>
                <a:gd name="T74" fmla="*/ 21 w 41"/>
                <a:gd name="T75" fmla="*/ 36 h 47"/>
                <a:gd name="T76" fmla="*/ 17 w 41"/>
                <a:gd name="T77" fmla="*/ 34 h 47"/>
                <a:gd name="T78" fmla="*/ 15 w 41"/>
                <a:gd name="T79" fmla="*/ 31 h 47"/>
                <a:gd name="T80" fmla="*/ 12 w 41"/>
                <a:gd name="T81" fmla="*/ 28 h 47"/>
                <a:gd name="T82" fmla="*/ 10 w 41"/>
                <a:gd name="T83" fmla="*/ 26 h 47"/>
                <a:gd name="T84" fmla="*/ 7 w 41"/>
                <a:gd name="T85" fmla="*/ 23 h 47"/>
                <a:gd name="T86" fmla="*/ 4 w 41"/>
                <a:gd name="T87" fmla="*/ 19 h 47"/>
                <a:gd name="T88" fmla="*/ 3 w 41"/>
                <a:gd name="T89" fmla="*/ 17 h 47"/>
                <a:gd name="T90" fmla="*/ 2 w 41"/>
                <a:gd name="T91" fmla="*/ 14 h 47"/>
                <a:gd name="T92" fmla="*/ 1 w 41"/>
                <a:gd name="T93" fmla="*/ 12 h 47"/>
                <a:gd name="T94" fmla="*/ 1 w 41"/>
                <a:gd name="T95" fmla="*/ 10 h 47"/>
                <a:gd name="T96" fmla="*/ 0 w 41"/>
                <a:gd name="T97" fmla="*/ 8 h 47"/>
                <a:gd name="T98" fmla="*/ 0 w 41"/>
                <a:gd name="T99" fmla="*/ 6 h 47"/>
                <a:gd name="T100" fmla="*/ 0 w 41"/>
                <a:gd name="T101" fmla="*/ 4 h 47"/>
                <a:gd name="T102" fmla="*/ 1 w 41"/>
                <a:gd name="T103" fmla="*/ 4 h 47"/>
                <a:gd name="T104" fmla="*/ 1 w 41"/>
                <a:gd name="T105" fmla="*/ 2 h 47"/>
                <a:gd name="T106" fmla="*/ 1 w 41"/>
                <a:gd name="T107" fmla="*/ 1 h 47"/>
                <a:gd name="T108" fmla="*/ 2 w 41"/>
                <a:gd name="T109" fmla="*/ 0 h 47"/>
                <a:gd name="T110" fmla="*/ 3 w 41"/>
                <a:gd name="T111" fmla="*/ 0 h 47"/>
                <a:gd name="T112" fmla="*/ 3 w 41"/>
                <a:gd name="T113" fmla="*/ 0 h 47"/>
                <a:gd name="T114" fmla="*/ 4 w 41"/>
                <a:gd name="T115" fmla="*/ 1 h 47"/>
                <a:gd name="T116" fmla="*/ 4 w 41"/>
                <a:gd name="T117" fmla="*/ 2 h 47"/>
                <a:gd name="T118" fmla="*/ 5 w 41"/>
                <a:gd name="T119" fmla="*/ 4 h 47"/>
                <a:gd name="T120" fmla="*/ 6 w 41"/>
                <a:gd name="T121" fmla="*/ 4 h 4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1"/>
                <a:gd name="T184" fmla="*/ 0 h 47"/>
                <a:gd name="T185" fmla="*/ 41 w 41"/>
                <a:gd name="T186" fmla="*/ 47 h 4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1" h="47">
                  <a:moveTo>
                    <a:pt x="6" y="4"/>
                  </a:moveTo>
                  <a:lnTo>
                    <a:pt x="6" y="6"/>
                  </a:lnTo>
                  <a:lnTo>
                    <a:pt x="7" y="8"/>
                  </a:lnTo>
                  <a:lnTo>
                    <a:pt x="9" y="11"/>
                  </a:lnTo>
                  <a:lnTo>
                    <a:pt x="10" y="13"/>
                  </a:lnTo>
                  <a:lnTo>
                    <a:pt x="11" y="15"/>
                  </a:lnTo>
                  <a:lnTo>
                    <a:pt x="13" y="18"/>
                  </a:lnTo>
                  <a:lnTo>
                    <a:pt x="15" y="21"/>
                  </a:lnTo>
                  <a:lnTo>
                    <a:pt x="19" y="27"/>
                  </a:lnTo>
                  <a:lnTo>
                    <a:pt x="21" y="29"/>
                  </a:lnTo>
                  <a:lnTo>
                    <a:pt x="23" y="31"/>
                  </a:lnTo>
                  <a:lnTo>
                    <a:pt x="25" y="34"/>
                  </a:lnTo>
                  <a:lnTo>
                    <a:pt x="27" y="35"/>
                  </a:lnTo>
                  <a:lnTo>
                    <a:pt x="29" y="37"/>
                  </a:lnTo>
                  <a:lnTo>
                    <a:pt x="30" y="38"/>
                  </a:lnTo>
                  <a:lnTo>
                    <a:pt x="32" y="39"/>
                  </a:lnTo>
                  <a:lnTo>
                    <a:pt x="34" y="39"/>
                  </a:lnTo>
                  <a:lnTo>
                    <a:pt x="35" y="39"/>
                  </a:lnTo>
                  <a:lnTo>
                    <a:pt x="37" y="40"/>
                  </a:lnTo>
                  <a:lnTo>
                    <a:pt x="38" y="41"/>
                  </a:lnTo>
                  <a:lnTo>
                    <a:pt x="39" y="42"/>
                  </a:lnTo>
                  <a:lnTo>
                    <a:pt x="39" y="43"/>
                  </a:lnTo>
                  <a:lnTo>
                    <a:pt x="40" y="44"/>
                  </a:lnTo>
                  <a:lnTo>
                    <a:pt x="40" y="45"/>
                  </a:lnTo>
                  <a:lnTo>
                    <a:pt x="39" y="45"/>
                  </a:lnTo>
                  <a:lnTo>
                    <a:pt x="39" y="46"/>
                  </a:lnTo>
                  <a:lnTo>
                    <a:pt x="38" y="46"/>
                  </a:lnTo>
                  <a:lnTo>
                    <a:pt x="37" y="46"/>
                  </a:lnTo>
                  <a:lnTo>
                    <a:pt x="36" y="46"/>
                  </a:lnTo>
                  <a:lnTo>
                    <a:pt x="34" y="45"/>
                  </a:lnTo>
                  <a:lnTo>
                    <a:pt x="32" y="44"/>
                  </a:lnTo>
                  <a:lnTo>
                    <a:pt x="30" y="42"/>
                  </a:lnTo>
                  <a:lnTo>
                    <a:pt x="27" y="41"/>
                  </a:lnTo>
                  <a:lnTo>
                    <a:pt x="23" y="39"/>
                  </a:lnTo>
                  <a:lnTo>
                    <a:pt x="21" y="36"/>
                  </a:lnTo>
                  <a:lnTo>
                    <a:pt x="17" y="34"/>
                  </a:lnTo>
                  <a:lnTo>
                    <a:pt x="15" y="31"/>
                  </a:lnTo>
                  <a:lnTo>
                    <a:pt x="12" y="28"/>
                  </a:lnTo>
                  <a:lnTo>
                    <a:pt x="10" y="26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3" y="17"/>
                  </a:lnTo>
                  <a:lnTo>
                    <a:pt x="2" y="14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1"/>
                  </a:lnTo>
                  <a:lnTo>
                    <a:pt x="4" y="2"/>
                  </a:lnTo>
                  <a:lnTo>
                    <a:pt x="5" y="4"/>
                  </a:lnTo>
                  <a:lnTo>
                    <a:pt x="6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29" name="Freeform 134"/>
            <p:cNvSpPr>
              <a:spLocks/>
            </p:cNvSpPr>
            <p:nvPr/>
          </p:nvSpPr>
          <p:spPr bwMode="auto">
            <a:xfrm>
              <a:off x="4016" y="2132"/>
              <a:ext cx="88" cy="159"/>
            </a:xfrm>
            <a:custGeom>
              <a:avLst/>
              <a:gdLst>
                <a:gd name="T0" fmla="*/ 41 w 88"/>
                <a:gd name="T1" fmla="*/ 42 h 159"/>
                <a:gd name="T2" fmla="*/ 36 w 88"/>
                <a:gd name="T3" fmla="*/ 49 h 159"/>
                <a:gd name="T4" fmla="*/ 30 w 88"/>
                <a:gd name="T5" fmla="*/ 55 h 159"/>
                <a:gd name="T6" fmla="*/ 22 w 88"/>
                <a:gd name="T7" fmla="*/ 61 h 159"/>
                <a:gd name="T8" fmla="*/ 14 w 88"/>
                <a:gd name="T9" fmla="*/ 66 h 159"/>
                <a:gd name="T10" fmla="*/ 7 w 88"/>
                <a:gd name="T11" fmla="*/ 71 h 159"/>
                <a:gd name="T12" fmla="*/ 2 w 88"/>
                <a:gd name="T13" fmla="*/ 76 h 159"/>
                <a:gd name="T14" fmla="*/ 0 w 88"/>
                <a:gd name="T15" fmla="*/ 83 h 159"/>
                <a:gd name="T16" fmla="*/ 3 w 88"/>
                <a:gd name="T17" fmla="*/ 90 h 159"/>
                <a:gd name="T18" fmla="*/ 6 w 88"/>
                <a:gd name="T19" fmla="*/ 96 h 159"/>
                <a:gd name="T20" fmla="*/ 7 w 88"/>
                <a:gd name="T21" fmla="*/ 101 h 159"/>
                <a:gd name="T22" fmla="*/ 10 w 88"/>
                <a:gd name="T23" fmla="*/ 108 h 159"/>
                <a:gd name="T24" fmla="*/ 11 w 88"/>
                <a:gd name="T25" fmla="*/ 113 h 159"/>
                <a:gd name="T26" fmla="*/ 13 w 88"/>
                <a:gd name="T27" fmla="*/ 119 h 159"/>
                <a:gd name="T28" fmla="*/ 16 w 88"/>
                <a:gd name="T29" fmla="*/ 125 h 159"/>
                <a:gd name="T30" fmla="*/ 19 w 88"/>
                <a:gd name="T31" fmla="*/ 136 h 159"/>
                <a:gd name="T32" fmla="*/ 24 w 88"/>
                <a:gd name="T33" fmla="*/ 146 h 159"/>
                <a:gd name="T34" fmla="*/ 30 w 88"/>
                <a:gd name="T35" fmla="*/ 153 h 159"/>
                <a:gd name="T36" fmla="*/ 36 w 88"/>
                <a:gd name="T37" fmla="*/ 157 h 159"/>
                <a:gd name="T38" fmla="*/ 43 w 88"/>
                <a:gd name="T39" fmla="*/ 158 h 159"/>
                <a:gd name="T40" fmla="*/ 50 w 88"/>
                <a:gd name="T41" fmla="*/ 155 h 159"/>
                <a:gd name="T42" fmla="*/ 56 w 88"/>
                <a:gd name="T43" fmla="*/ 150 h 159"/>
                <a:gd name="T44" fmla="*/ 63 w 88"/>
                <a:gd name="T45" fmla="*/ 145 h 159"/>
                <a:gd name="T46" fmla="*/ 67 w 88"/>
                <a:gd name="T47" fmla="*/ 136 h 159"/>
                <a:gd name="T48" fmla="*/ 73 w 88"/>
                <a:gd name="T49" fmla="*/ 125 h 159"/>
                <a:gd name="T50" fmla="*/ 78 w 88"/>
                <a:gd name="T51" fmla="*/ 111 h 159"/>
                <a:gd name="T52" fmla="*/ 81 w 88"/>
                <a:gd name="T53" fmla="*/ 95 h 159"/>
                <a:gd name="T54" fmla="*/ 85 w 88"/>
                <a:gd name="T55" fmla="*/ 77 h 159"/>
                <a:gd name="T56" fmla="*/ 87 w 88"/>
                <a:gd name="T57" fmla="*/ 60 h 159"/>
                <a:gd name="T58" fmla="*/ 87 w 88"/>
                <a:gd name="T59" fmla="*/ 42 h 159"/>
                <a:gd name="T60" fmla="*/ 86 w 88"/>
                <a:gd name="T61" fmla="*/ 28 h 159"/>
                <a:gd name="T62" fmla="*/ 83 w 88"/>
                <a:gd name="T63" fmla="*/ 14 h 159"/>
                <a:gd name="T64" fmla="*/ 80 w 88"/>
                <a:gd name="T65" fmla="*/ 6 h 159"/>
                <a:gd name="T66" fmla="*/ 74 w 88"/>
                <a:gd name="T67" fmla="*/ 0 h 159"/>
                <a:gd name="T68" fmla="*/ 68 w 88"/>
                <a:gd name="T69" fmla="*/ 0 h 159"/>
                <a:gd name="T70" fmla="*/ 63 w 88"/>
                <a:gd name="T71" fmla="*/ 2 h 159"/>
                <a:gd name="T72" fmla="*/ 56 w 88"/>
                <a:gd name="T73" fmla="*/ 8 h 159"/>
                <a:gd name="T74" fmla="*/ 51 w 88"/>
                <a:gd name="T75" fmla="*/ 16 h 159"/>
                <a:gd name="T76" fmla="*/ 46 w 88"/>
                <a:gd name="T77" fmla="*/ 26 h 159"/>
                <a:gd name="T78" fmla="*/ 42 w 88"/>
                <a:gd name="T79" fmla="*/ 39 h 15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88"/>
                <a:gd name="T121" fmla="*/ 0 h 159"/>
                <a:gd name="T122" fmla="*/ 88 w 88"/>
                <a:gd name="T123" fmla="*/ 159 h 159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88" h="159">
                  <a:moveTo>
                    <a:pt x="42" y="39"/>
                  </a:moveTo>
                  <a:lnTo>
                    <a:pt x="41" y="42"/>
                  </a:lnTo>
                  <a:lnTo>
                    <a:pt x="39" y="46"/>
                  </a:lnTo>
                  <a:lnTo>
                    <a:pt x="36" y="49"/>
                  </a:lnTo>
                  <a:lnTo>
                    <a:pt x="34" y="52"/>
                  </a:lnTo>
                  <a:lnTo>
                    <a:pt x="30" y="55"/>
                  </a:lnTo>
                  <a:lnTo>
                    <a:pt x="26" y="58"/>
                  </a:lnTo>
                  <a:lnTo>
                    <a:pt x="22" y="61"/>
                  </a:lnTo>
                  <a:lnTo>
                    <a:pt x="18" y="64"/>
                  </a:lnTo>
                  <a:lnTo>
                    <a:pt x="14" y="66"/>
                  </a:lnTo>
                  <a:lnTo>
                    <a:pt x="10" y="68"/>
                  </a:lnTo>
                  <a:lnTo>
                    <a:pt x="7" y="71"/>
                  </a:lnTo>
                  <a:lnTo>
                    <a:pt x="4" y="73"/>
                  </a:lnTo>
                  <a:lnTo>
                    <a:pt x="2" y="76"/>
                  </a:lnTo>
                  <a:lnTo>
                    <a:pt x="1" y="79"/>
                  </a:lnTo>
                  <a:lnTo>
                    <a:pt x="0" y="83"/>
                  </a:lnTo>
                  <a:lnTo>
                    <a:pt x="1" y="86"/>
                  </a:lnTo>
                  <a:lnTo>
                    <a:pt x="3" y="90"/>
                  </a:lnTo>
                  <a:lnTo>
                    <a:pt x="5" y="93"/>
                  </a:lnTo>
                  <a:lnTo>
                    <a:pt x="6" y="96"/>
                  </a:lnTo>
                  <a:lnTo>
                    <a:pt x="7" y="99"/>
                  </a:lnTo>
                  <a:lnTo>
                    <a:pt x="7" y="101"/>
                  </a:lnTo>
                  <a:lnTo>
                    <a:pt x="8" y="104"/>
                  </a:lnTo>
                  <a:lnTo>
                    <a:pt x="10" y="108"/>
                  </a:lnTo>
                  <a:lnTo>
                    <a:pt x="11" y="110"/>
                  </a:lnTo>
                  <a:lnTo>
                    <a:pt x="11" y="113"/>
                  </a:lnTo>
                  <a:lnTo>
                    <a:pt x="12" y="116"/>
                  </a:lnTo>
                  <a:lnTo>
                    <a:pt x="13" y="119"/>
                  </a:lnTo>
                  <a:lnTo>
                    <a:pt x="14" y="121"/>
                  </a:lnTo>
                  <a:lnTo>
                    <a:pt x="16" y="125"/>
                  </a:lnTo>
                  <a:lnTo>
                    <a:pt x="17" y="130"/>
                  </a:lnTo>
                  <a:lnTo>
                    <a:pt x="19" y="136"/>
                  </a:lnTo>
                  <a:lnTo>
                    <a:pt x="22" y="142"/>
                  </a:lnTo>
                  <a:lnTo>
                    <a:pt x="24" y="146"/>
                  </a:lnTo>
                  <a:lnTo>
                    <a:pt x="27" y="150"/>
                  </a:lnTo>
                  <a:lnTo>
                    <a:pt x="30" y="153"/>
                  </a:lnTo>
                  <a:lnTo>
                    <a:pt x="34" y="156"/>
                  </a:lnTo>
                  <a:lnTo>
                    <a:pt x="36" y="157"/>
                  </a:lnTo>
                  <a:lnTo>
                    <a:pt x="40" y="158"/>
                  </a:lnTo>
                  <a:lnTo>
                    <a:pt x="43" y="158"/>
                  </a:lnTo>
                  <a:lnTo>
                    <a:pt x="47" y="157"/>
                  </a:lnTo>
                  <a:lnTo>
                    <a:pt x="50" y="155"/>
                  </a:lnTo>
                  <a:lnTo>
                    <a:pt x="53" y="153"/>
                  </a:lnTo>
                  <a:lnTo>
                    <a:pt x="56" y="150"/>
                  </a:lnTo>
                  <a:lnTo>
                    <a:pt x="59" y="147"/>
                  </a:lnTo>
                  <a:lnTo>
                    <a:pt x="63" y="145"/>
                  </a:lnTo>
                  <a:lnTo>
                    <a:pt x="65" y="141"/>
                  </a:lnTo>
                  <a:lnTo>
                    <a:pt x="67" y="136"/>
                  </a:lnTo>
                  <a:lnTo>
                    <a:pt x="70" y="131"/>
                  </a:lnTo>
                  <a:lnTo>
                    <a:pt x="73" y="125"/>
                  </a:lnTo>
                  <a:lnTo>
                    <a:pt x="76" y="119"/>
                  </a:lnTo>
                  <a:lnTo>
                    <a:pt x="78" y="111"/>
                  </a:lnTo>
                  <a:lnTo>
                    <a:pt x="80" y="103"/>
                  </a:lnTo>
                  <a:lnTo>
                    <a:pt x="81" y="95"/>
                  </a:lnTo>
                  <a:lnTo>
                    <a:pt x="83" y="87"/>
                  </a:lnTo>
                  <a:lnTo>
                    <a:pt x="85" y="77"/>
                  </a:lnTo>
                  <a:lnTo>
                    <a:pt x="86" y="68"/>
                  </a:lnTo>
                  <a:lnTo>
                    <a:pt x="87" y="60"/>
                  </a:lnTo>
                  <a:lnTo>
                    <a:pt x="87" y="51"/>
                  </a:lnTo>
                  <a:lnTo>
                    <a:pt x="87" y="42"/>
                  </a:lnTo>
                  <a:lnTo>
                    <a:pt x="87" y="35"/>
                  </a:lnTo>
                  <a:lnTo>
                    <a:pt x="86" y="28"/>
                  </a:lnTo>
                  <a:lnTo>
                    <a:pt x="84" y="21"/>
                  </a:lnTo>
                  <a:lnTo>
                    <a:pt x="83" y="14"/>
                  </a:lnTo>
                  <a:lnTo>
                    <a:pt x="81" y="10"/>
                  </a:lnTo>
                  <a:lnTo>
                    <a:pt x="80" y="6"/>
                  </a:lnTo>
                  <a:lnTo>
                    <a:pt x="77" y="3"/>
                  </a:lnTo>
                  <a:lnTo>
                    <a:pt x="74" y="0"/>
                  </a:lnTo>
                  <a:lnTo>
                    <a:pt x="71" y="0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3" y="2"/>
                  </a:lnTo>
                  <a:lnTo>
                    <a:pt x="59" y="5"/>
                  </a:lnTo>
                  <a:lnTo>
                    <a:pt x="56" y="8"/>
                  </a:lnTo>
                  <a:lnTo>
                    <a:pt x="53" y="12"/>
                  </a:lnTo>
                  <a:lnTo>
                    <a:pt x="51" y="16"/>
                  </a:lnTo>
                  <a:lnTo>
                    <a:pt x="48" y="21"/>
                  </a:lnTo>
                  <a:lnTo>
                    <a:pt x="46" y="26"/>
                  </a:lnTo>
                  <a:lnTo>
                    <a:pt x="44" y="32"/>
                  </a:lnTo>
                  <a:lnTo>
                    <a:pt x="42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0" name="Freeform 135"/>
            <p:cNvSpPr>
              <a:spLocks/>
            </p:cNvSpPr>
            <p:nvPr/>
          </p:nvSpPr>
          <p:spPr bwMode="auto">
            <a:xfrm>
              <a:off x="3850" y="2383"/>
              <a:ext cx="64" cy="64"/>
            </a:xfrm>
            <a:custGeom>
              <a:avLst/>
              <a:gdLst>
                <a:gd name="T0" fmla="*/ 62 w 64"/>
                <a:gd name="T1" fmla="*/ 8 h 64"/>
                <a:gd name="T2" fmla="*/ 61 w 64"/>
                <a:gd name="T3" fmla="*/ 13 h 64"/>
                <a:gd name="T4" fmla="*/ 60 w 64"/>
                <a:gd name="T5" fmla="*/ 18 h 64"/>
                <a:gd name="T6" fmla="*/ 58 w 64"/>
                <a:gd name="T7" fmla="*/ 26 h 64"/>
                <a:gd name="T8" fmla="*/ 58 w 64"/>
                <a:gd name="T9" fmla="*/ 33 h 64"/>
                <a:gd name="T10" fmla="*/ 57 w 64"/>
                <a:gd name="T11" fmla="*/ 40 h 64"/>
                <a:gd name="T12" fmla="*/ 56 w 64"/>
                <a:gd name="T13" fmla="*/ 47 h 64"/>
                <a:gd name="T14" fmla="*/ 56 w 64"/>
                <a:gd name="T15" fmla="*/ 50 h 64"/>
                <a:gd name="T16" fmla="*/ 54 w 64"/>
                <a:gd name="T17" fmla="*/ 55 h 64"/>
                <a:gd name="T18" fmla="*/ 47 w 64"/>
                <a:gd name="T19" fmla="*/ 60 h 64"/>
                <a:gd name="T20" fmla="*/ 39 w 64"/>
                <a:gd name="T21" fmla="*/ 63 h 64"/>
                <a:gd name="T22" fmla="*/ 28 w 64"/>
                <a:gd name="T23" fmla="*/ 63 h 64"/>
                <a:gd name="T24" fmla="*/ 18 w 64"/>
                <a:gd name="T25" fmla="*/ 62 h 64"/>
                <a:gd name="T26" fmla="*/ 9 w 64"/>
                <a:gd name="T27" fmla="*/ 59 h 64"/>
                <a:gd name="T28" fmla="*/ 3 w 64"/>
                <a:gd name="T29" fmla="*/ 54 h 64"/>
                <a:gd name="T30" fmla="*/ 0 w 64"/>
                <a:gd name="T31" fmla="*/ 48 h 64"/>
                <a:gd name="T32" fmla="*/ 0 w 64"/>
                <a:gd name="T33" fmla="*/ 46 h 64"/>
                <a:gd name="T34" fmla="*/ 2 w 64"/>
                <a:gd name="T35" fmla="*/ 44 h 64"/>
                <a:gd name="T36" fmla="*/ 4 w 64"/>
                <a:gd name="T37" fmla="*/ 40 h 64"/>
                <a:gd name="T38" fmla="*/ 8 w 64"/>
                <a:gd name="T39" fmla="*/ 35 h 64"/>
                <a:gd name="T40" fmla="*/ 12 w 64"/>
                <a:gd name="T41" fmla="*/ 27 h 64"/>
                <a:gd name="T42" fmla="*/ 16 w 64"/>
                <a:gd name="T43" fmla="*/ 20 h 64"/>
                <a:gd name="T44" fmla="*/ 20 w 64"/>
                <a:gd name="T45" fmla="*/ 14 h 64"/>
                <a:gd name="T46" fmla="*/ 22 w 64"/>
                <a:gd name="T47" fmla="*/ 8 h 64"/>
                <a:gd name="T48" fmla="*/ 24 w 64"/>
                <a:gd name="T49" fmla="*/ 5 h 64"/>
                <a:gd name="T50" fmla="*/ 25 w 64"/>
                <a:gd name="T51" fmla="*/ 4 h 64"/>
                <a:gd name="T52" fmla="*/ 26 w 64"/>
                <a:gd name="T53" fmla="*/ 2 h 64"/>
                <a:gd name="T54" fmla="*/ 27 w 64"/>
                <a:gd name="T55" fmla="*/ 0 h 64"/>
                <a:gd name="T56" fmla="*/ 28 w 64"/>
                <a:gd name="T57" fmla="*/ 1 h 64"/>
                <a:gd name="T58" fmla="*/ 28 w 64"/>
                <a:gd name="T59" fmla="*/ 4 h 64"/>
                <a:gd name="T60" fmla="*/ 26 w 64"/>
                <a:gd name="T61" fmla="*/ 8 h 64"/>
                <a:gd name="T62" fmla="*/ 25 w 64"/>
                <a:gd name="T63" fmla="*/ 13 h 64"/>
                <a:gd name="T64" fmla="*/ 24 w 64"/>
                <a:gd name="T65" fmla="*/ 15 h 64"/>
                <a:gd name="T66" fmla="*/ 22 w 64"/>
                <a:gd name="T67" fmla="*/ 18 h 64"/>
                <a:gd name="T68" fmla="*/ 19 w 64"/>
                <a:gd name="T69" fmla="*/ 24 h 64"/>
                <a:gd name="T70" fmla="*/ 17 w 64"/>
                <a:gd name="T71" fmla="*/ 28 h 64"/>
                <a:gd name="T72" fmla="*/ 16 w 64"/>
                <a:gd name="T73" fmla="*/ 33 h 64"/>
                <a:gd name="T74" fmla="*/ 14 w 64"/>
                <a:gd name="T75" fmla="*/ 37 h 64"/>
                <a:gd name="T76" fmla="*/ 13 w 64"/>
                <a:gd name="T77" fmla="*/ 41 h 64"/>
                <a:gd name="T78" fmla="*/ 15 w 64"/>
                <a:gd name="T79" fmla="*/ 45 h 64"/>
                <a:gd name="T80" fmla="*/ 19 w 64"/>
                <a:gd name="T81" fmla="*/ 47 h 64"/>
                <a:gd name="T82" fmla="*/ 25 w 64"/>
                <a:gd name="T83" fmla="*/ 49 h 64"/>
                <a:gd name="T84" fmla="*/ 30 w 64"/>
                <a:gd name="T85" fmla="*/ 50 h 64"/>
                <a:gd name="T86" fmla="*/ 37 w 64"/>
                <a:gd name="T87" fmla="*/ 50 h 64"/>
                <a:gd name="T88" fmla="*/ 41 w 64"/>
                <a:gd name="T89" fmla="*/ 49 h 64"/>
                <a:gd name="T90" fmla="*/ 45 w 64"/>
                <a:gd name="T91" fmla="*/ 47 h 64"/>
                <a:gd name="T92" fmla="*/ 47 w 64"/>
                <a:gd name="T93" fmla="*/ 46 h 64"/>
                <a:gd name="T94" fmla="*/ 48 w 64"/>
                <a:gd name="T95" fmla="*/ 41 h 64"/>
                <a:gd name="T96" fmla="*/ 50 w 64"/>
                <a:gd name="T97" fmla="*/ 36 h 64"/>
                <a:gd name="T98" fmla="*/ 52 w 64"/>
                <a:gd name="T99" fmla="*/ 29 h 64"/>
                <a:gd name="T100" fmla="*/ 53 w 64"/>
                <a:gd name="T101" fmla="*/ 23 h 64"/>
                <a:gd name="T102" fmla="*/ 54 w 64"/>
                <a:gd name="T103" fmla="*/ 17 h 64"/>
                <a:gd name="T104" fmla="*/ 55 w 64"/>
                <a:gd name="T105" fmla="*/ 12 h 64"/>
                <a:gd name="T106" fmla="*/ 56 w 64"/>
                <a:gd name="T107" fmla="*/ 8 h 64"/>
                <a:gd name="T108" fmla="*/ 56 w 64"/>
                <a:gd name="T109" fmla="*/ 6 h 64"/>
                <a:gd name="T110" fmla="*/ 58 w 64"/>
                <a:gd name="T111" fmla="*/ 5 h 64"/>
                <a:gd name="T112" fmla="*/ 60 w 64"/>
                <a:gd name="T113" fmla="*/ 4 h 64"/>
                <a:gd name="T114" fmla="*/ 61 w 64"/>
                <a:gd name="T115" fmla="*/ 5 h 64"/>
                <a:gd name="T116" fmla="*/ 63 w 64"/>
                <a:gd name="T117" fmla="*/ 5 h 64"/>
                <a:gd name="T118" fmla="*/ 63 w 64"/>
                <a:gd name="T119" fmla="*/ 7 h 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4"/>
                <a:gd name="T181" fmla="*/ 0 h 64"/>
                <a:gd name="T182" fmla="*/ 64 w 64"/>
                <a:gd name="T183" fmla="*/ 64 h 6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4" h="64">
                  <a:moveTo>
                    <a:pt x="63" y="7"/>
                  </a:moveTo>
                  <a:lnTo>
                    <a:pt x="62" y="8"/>
                  </a:lnTo>
                  <a:lnTo>
                    <a:pt x="62" y="10"/>
                  </a:lnTo>
                  <a:lnTo>
                    <a:pt x="61" y="13"/>
                  </a:lnTo>
                  <a:lnTo>
                    <a:pt x="60" y="16"/>
                  </a:lnTo>
                  <a:lnTo>
                    <a:pt x="60" y="18"/>
                  </a:lnTo>
                  <a:lnTo>
                    <a:pt x="59" y="22"/>
                  </a:lnTo>
                  <a:lnTo>
                    <a:pt x="58" y="26"/>
                  </a:lnTo>
                  <a:lnTo>
                    <a:pt x="58" y="29"/>
                  </a:lnTo>
                  <a:lnTo>
                    <a:pt x="58" y="33"/>
                  </a:lnTo>
                  <a:lnTo>
                    <a:pt x="58" y="37"/>
                  </a:lnTo>
                  <a:lnTo>
                    <a:pt x="57" y="40"/>
                  </a:lnTo>
                  <a:lnTo>
                    <a:pt x="57" y="43"/>
                  </a:lnTo>
                  <a:lnTo>
                    <a:pt x="56" y="47"/>
                  </a:lnTo>
                  <a:lnTo>
                    <a:pt x="56" y="48"/>
                  </a:lnTo>
                  <a:lnTo>
                    <a:pt x="56" y="50"/>
                  </a:lnTo>
                  <a:lnTo>
                    <a:pt x="56" y="52"/>
                  </a:lnTo>
                  <a:lnTo>
                    <a:pt x="54" y="55"/>
                  </a:lnTo>
                  <a:lnTo>
                    <a:pt x="51" y="58"/>
                  </a:lnTo>
                  <a:lnTo>
                    <a:pt x="47" y="60"/>
                  </a:lnTo>
                  <a:lnTo>
                    <a:pt x="44" y="62"/>
                  </a:lnTo>
                  <a:lnTo>
                    <a:pt x="39" y="63"/>
                  </a:lnTo>
                  <a:lnTo>
                    <a:pt x="34" y="63"/>
                  </a:lnTo>
                  <a:lnTo>
                    <a:pt x="28" y="63"/>
                  </a:lnTo>
                  <a:lnTo>
                    <a:pt x="23" y="63"/>
                  </a:lnTo>
                  <a:lnTo>
                    <a:pt x="18" y="62"/>
                  </a:lnTo>
                  <a:lnTo>
                    <a:pt x="14" y="60"/>
                  </a:lnTo>
                  <a:lnTo>
                    <a:pt x="9" y="59"/>
                  </a:lnTo>
                  <a:lnTo>
                    <a:pt x="5" y="57"/>
                  </a:lnTo>
                  <a:lnTo>
                    <a:pt x="3" y="54"/>
                  </a:lnTo>
                  <a:lnTo>
                    <a:pt x="1" y="51"/>
                  </a:lnTo>
                  <a:lnTo>
                    <a:pt x="0" y="48"/>
                  </a:lnTo>
                  <a:lnTo>
                    <a:pt x="1" y="44"/>
                  </a:lnTo>
                  <a:lnTo>
                    <a:pt x="0" y="46"/>
                  </a:lnTo>
                  <a:lnTo>
                    <a:pt x="1" y="45"/>
                  </a:lnTo>
                  <a:lnTo>
                    <a:pt x="2" y="44"/>
                  </a:lnTo>
                  <a:lnTo>
                    <a:pt x="3" y="43"/>
                  </a:lnTo>
                  <a:lnTo>
                    <a:pt x="4" y="40"/>
                  </a:lnTo>
                  <a:lnTo>
                    <a:pt x="6" y="37"/>
                  </a:lnTo>
                  <a:lnTo>
                    <a:pt x="8" y="35"/>
                  </a:lnTo>
                  <a:lnTo>
                    <a:pt x="10" y="31"/>
                  </a:lnTo>
                  <a:lnTo>
                    <a:pt x="12" y="27"/>
                  </a:lnTo>
                  <a:lnTo>
                    <a:pt x="14" y="24"/>
                  </a:lnTo>
                  <a:lnTo>
                    <a:pt x="16" y="20"/>
                  </a:lnTo>
                  <a:lnTo>
                    <a:pt x="18" y="17"/>
                  </a:lnTo>
                  <a:lnTo>
                    <a:pt x="20" y="14"/>
                  </a:lnTo>
                  <a:lnTo>
                    <a:pt x="21" y="11"/>
                  </a:lnTo>
                  <a:lnTo>
                    <a:pt x="22" y="8"/>
                  </a:lnTo>
                  <a:lnTo>
                    <a:pt x="23" y="7"/>
                  </a:lnTo>
                  <a:lnTo>
                    <a:pt x="24" y="5"/>
                  </a:lnTo>
                  <a:lnTo>
                    <a:pt x="25" y="4"/>
                  </a:lnTo>
                  <a:lnTo>
                    <a:pt x="26" y="3"/>
                  </a:lnTo>
                  <a:lnTo>
                    <a:pt x="26" y="2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28" y="1"/>
                  </a:lnTo>
                  <a:lnTo>
                    <a:pt x="28" y="2"/>
                  </a:lnTo>
                  <a:lnTo>
                    <a:pt x="28" y="4"/>
                  </a:lnTo>
                  <a:lnTo>
                    <a:pt x="27" y="5"/>
                  </a:lnTo>
                  <a:lnTo>
                    <a:pt x="26" y="8"/>
                  </a:lnTo>
                  <a:lnTo>
                    <a:pt x="26" y="12"/>
                  </a:lnTo>
                  <a:lnTo>
                    <a:pt x="25" y="13"/>
                  </a:lnTo>
                  <a:lnTo>
                    <a:pt x="25" y="14"/>
                  </a:lnTo>
                  <a:lnTo>
                    <a:pt x="24" y="15"/>
                  </a:lnTo>
                  <a:lnTo>
                    <a:pt x="23" y="16"/>
                  </a:lnTo>
                  <a:lnTo>
                    <a:pt x="22" y="18"/>
                  </a:lnTo>
                  <a:lnTo>
                    <a:pt x="21" y="20"/>
                  </a:lnTo>
                  <a:lnTo>
                    <a:pt x="19" y="24"/>
                  </a:lnTo>
                  <a:lnTo>
                    <a:pt x="18" y="26"/>
                  </a:lnTo>
                  <a:lnTo>
                    <a:pt x="17" y="28"/>
                  </a:lnTo>
                  <a:lnTo>
                    <a:pt x="16" y="31"/>
                  </a:lnTo>
                  <a:lnTo>
                    <a:pt x="16" y="33"/>
                  </a:lnTo>
                  <a:lnTo>
                    <a:pt x="15" y="36"/>
                  </a:lnTo>
                  <a:lnTo>
                    <a:pt x="14" y="37"/>
                  </a:lnTo>
                  <a:lnTo>
                    <a:pt x="13" y="39"/>
                  </a:lnTo>
                  <a:lnTo>
                    <a:pt x="13" y="41"/>
                  </a:lnTo>
                  <a:lnTo>
                    <a:pt x="14" y="43"/>
                  </a:lnTo>
                  <a:lnTo>
                    <a:pt x="15" y="45"/>
                  </a:lnTo>
                  <a:lnTo>
                    <a:pt x="16" y="47"/>
                  </a:lnTo>
                  <a:lnTo>
                    <a:pt x="19" y="47"/>
                  </a:lnTo>
                  <a:lnTo>
                    <a:pt x="22" y="48"/>
                  </a:lnTo>
                  <a:lnTo>
                    <a:pt x="25" y="49"/>
                  </a:lnTo>
                  <a:lnTo>
                    <a:pt x="27" y="49"/>
                  </a:lnTo>
                  <a:lnTo>
                    <a:pt x="30" y="50"/>
                  </a:lnTo>
                  <a:lnTo>
                    <a:pt x="34" y="50"/>
                  </a:lnTo>
                  <a:lnTo>
                    <a:pt x="37" y="50"/>
                  </a:lnTo>
                  <a:lnTo>
                    <a:pt x="39" y="49"/>
                  </a:lnTo>
                  <a:lnTo>
                    <a:pt x="41" y="49"/>
                  </a:lnTo>
                  <a:lnTo>
                    <a:pt x="43" y="48"/>
                  </a:lnTo>
                  <a:lnTo>
                    <a:pt x="45" y="47"/>
                  </a:lnTo>
                  <a:lnTo>
                    <a:pt x="46" y="47"/>
                  </a:lnTo>
                  <a:lnTo>
                    <a:pt x="47" y="46"/>
                  </a:lnTo>
                  <a:lnTo>
                    <a:pt x="47" y="43"/>
                  </a:lnTo>
                  <a:lnTo>
                    <a:pt x="48" y="41"/>
                  </a:lnTo>
                  <a:lnTo>
                    <a:pt x="49" y="38"/>
                  </a:lnTo>
                  <a:lnTo>
                    <a:pt x="50" y="36"/>
                  </a:lnTo>
                  <a:lnTo>
                    <a:pt x="51" y="32"/>
                  </a:lnTo>
                  <a:lnTo>
                    <a:pt x="52" y="29"/>
                  </a:lnTo>
                  <a:lnTo>
                    <a:pt x="52" y="26"/>
                  </a:lnTo>
                  <a:lnTo>
                    <a:pt x="53" y="23"/>
                  </a:lnTo>
                  <a:lnTo>
                    <a:pt x="54" y="20"/>
                  </a:lnTo>
                  <a:lnTo>
                    <a:pt x="54" y="17"/>
                  </a:lnTo>
                  <a:lnTo>
                    <a:pt x="55" y="15"/>
                  </a:lnTo>
                  <a:lnTo>
                    <a:pt x="55" y="12"/>
                  </a:lnTo>
                  <a:lnTo>
                    <a:pt x="55" y="10"/>
                  </a:lnTo>
                  <a:lnTo>
                    <a:pt x="56" y="8"/>
                  </a:lnTo>
                  <a:lnTo>
                    <a:pt x="56" y="7"/>
                  </a:lnTo>
                  <a:lnTo>
                    <a:pt x="56" y="6"/>
                  </a:lnTo>
                  <a:lnTo>
                    <a:pt x="58" y="5"/>
                  </a:lnTo>
                  <a:lnTo>
                    <a:pt x="59" y="5"/>
                  </a:lnTo>
                  <a:lnTo>
                    <a:pt x="60" y="4"/>
                  </a:lnTo>
                  <a:lnTo>
                    <a:pt x="61" y="4"/>
                  </a:lnTo>
                  <a:lnTo>
                    <a:pt x="61" y="5"/>
                  </a:lnTo>
                  <a:lnTo>
                    <a:pt x="62" y="5"/>
                  </a:lnTo>
                  <a:lnTo>
                    <a:pt x="63" y="5"/>
                  </a:lnTo>
                  <a:lnTo>
                    <a:pt x="63" y="6"/>
                  </a:lnTo>
                  <a:lnTo>
                    <a:pt x="63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1" name="Freeform 136"/>
            <p:cNvSpPr>
              <a:spLocks/>
            </p:cNvSpPr>
            <p:nvPr/>
          </p:nvSpPr>
          <p:spPr bwMode="auto">
            <a:xfrm>
              <a:off x="3905" y="2385"/>
              <a:ext cx="55" cy="65"/>
            </a:xfrm>
            <a:custGeom>
              <a:avLst/>
              <a:gdLst>
                <a:gd name="T0" fmla="*/ 54 w 55"/>
                <a:gd name="T1" fmla="*/ 52 h 65"/>
                <a:gd name="T2" fmla="*/ 51 w 55"/>
                <a:gd name="T3" fmla="*/ 59 h 65"/>
                <a:gd name="T4" fmla="*/ 45 w 55"/>
                <a:gd name="T5" fmla="*/ 63 h 65"/>
                <a:gd name="T6" fmla="*/ 36 w 55"/>
                <a:gd name="T7" fmla="*/ 64 h 65"/>
                <a:gd name="T8" fmla="*/ 25 w 55"/>
                <a:gd name="T9" fmla="*/ 64 h 65"/>
                <a:gd name="T10" fmla="*/ 15 w 55"/>
                <a:gd name="T11" fmla="*/ 61 h 65"/>
                <a:gd name="T12" fmla="*/ 6 w 55"/>
                <a:gd name="T13" fmla="*/ 58 h 65"/>
                <a:gd name="T14" fmla="*/ 1 w 55"/>
                <a:gd name="T15" fmla="*/ 52 h 65"/>
                <a:gd name="T16" fmla="*/ 0 w 55"/>
                <a:gd name="T17" fmla="*/ 45 h 65"/>
                <a:gd name="T18" fmla="*/ 1 w 55"/>
                <a:gd name="T19" fmla="*/ 41 h 65"/>
                <a:gd name="T20" fmla="*/ 3 w 55"/>
                <a:gd name="T21" fmla="*/ 37 h 65"/>
                <a:gd name="T22" fmla="*/ 4 w 55"/>
                <a:gd name="T23" fmla="*/ 31 h 65"/>
                <a:gd name="T24" fmla="*/ 5 w 55"/>
                <a:gd name="T25" fmla="*/ 22 h 65"/>
                <a:gd name="T26" fmla="*/ 7 w 55"/>
                <a:gd name="T27" fmla="*/ 16 h 65"/>
                <a:gd name="T28" fmla="*/ 8 w 55"/>
                <a:gd name="T29" fmla="*/ 9 h 65"/>
                <a:gd name="T30" fmla="*/ 10 w 55"/>
                <a:gd name="T31" fmla="*/ 5 h 65"/>
                <a:gd name="T32" fmla="*/ 11 w 55"/>
                <a:gd name="T33" fmla="*/ 2 h 65"/>
                <a:gd name="T34" fmla="*/ 13 w 55"/>
                <a:gd name="T35" fmla="*/ 0 h 65"/>
                <a:gd name="T36" fmla="*/ 14 w 55"/>
                <a:gd name="T37" fmla="*/ 0 h 65"/>
                <a:gd name="T38" fmla="*/ 15 w 55"/>
                <a:gd name="T39" fmla="*/ 2 h 65"/>
                <a:gd name="T40" fmla="*/ 14 w 55"/>
                <a:gd name="T41" fmla="*/ 4 h 65"/>
                <a:gd name="T42" fmla="*/ 14 w 55"/>
                <a:gd name="T43" fmla="*/ 8 h 65"/>
                <a:gd name="T44" fmla="*/ 14 w 55"/>
                <a:gd name="T45" fmla="*/ 14 h 65"/>
                <a:gd name="T46" fmla="*/ 13 w 55"/>
                <a:gd name="T47" fmla="*/ 20 h 65"/>
                <a:gd name="T48" fmla="*/ 13 w 55"/>
                <a:gd name="T49" fmla="*/ 31 h 65"/>
                <a:gd name="T50" fmla="*/ 13 w 55"/>
                <a:gd name="T51" fmla="*/ 37 h 65"/>
                <a:gd name="T52" fmla="*/ 14 w 55"/>
                <a:gd name="T53" fmla="*/ 47 h 65"/>
                <a:gd name="T54" fmla="*/ 16 w 55"/>
                <a:gd name="T55" fmla="*/ 48 h 65"/>
                <a:gd name="T56" fmla="*/ 20 w 55"/>
                <a:gd name="T57" fmla="*/ 49 h 65"/>
                <a:gd name="T58" fmla="*/ 24 w 55"/>
                <a:gd name="T59" fmla="*/ 50 h 65"/>
                <a:gd name="T60" fmla="*/ 30 w 55"/>
                <a:gd name="T61" fmla="*/ 50 h 65"/>
                <a:gd name="T62" fmla="*/ 34 w 55"/>
                <a:gd name="T63" fmla="*/ 49 h 65"/>
                <a:gd name="T64" fmla="*/ 39 w 55"/>
                <a:gd name="T65" fmla="*/ 48 h 65"/>
                <a:gd name="T66" fmla="*/ 41 w 55"/>
                <a:gd name="T67" fmla="*/ 48 h 65"/>
                <a:gd name="T68" fmla="*/ 43 w 55"/>
                <a:gd name="T69" fmla="*/ 47 h 65"/>
                <a:gd name="T70" fmla="*/ 44 w 55"/>
                <a:gd name="T71" fmla="*/ 42 h 65"/>
                <a:gd name="T72" fmla="*/ 46 w 55"/>
                <a:gd name="T73" fmla="*/ 36 h 65"/>
                <a:gd name="T74" fmla="*/ 47 w 55"/>
                <a:gd name="T75" fmla="*/ 28 h 65"/>
                <a:gd name="T76" fmla="*/ 48 w 55"/>
                <a:gd name="T77" fmla="*/ 20 h 65"/>
                <a:gd name="T78" fmla="*/ 49 w 55"/>
                <a:gd name="T79" fmla="*/ 13 h 65"/>
                <a:gd name="T80" fmla="*/ 50 w 55"/>
                <a:gd name="T81" fmla="*/ 6 h 65"/>
                <a:gd name="T82" fmla="*/ 50 w 55"/>
                <a:gd name="T83" fmla="*/ 3 h 6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5"/>
                <a:gd name="T127" fmla="*/ 0 h 65"/>
                <a:gd name="T128" fmla="*/ 55 w 55"/>
                <a:gd name="T129" fmla="*/ 65 h 6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5" h="65">
                  <a:moveTo>
                    <a:pt x="54" y="3"/>
                  </a:moveTo>
                  <a:lnTo>
                    <a:pt x="54" y="52"/>
                  </a:lnTo>
                  <a:lnTo>
                    <a:pt x="54" y="56"/>
                  </a:lnTo>
                  <a:lnTo>
                    <a:pt x="51" y="59"/>
                  </a:lnTo>
                  <a:lnTo>
                    <a:pt x="49" y="61"/>
                  </a:lnTo>
                  <a:lnTo>
                    <a:pt x="45" y="63"/>
                  </a:lnTo>
                  <a:lnTo>
                    <a:pt x="41" y="64"/>
                  </a:lnTo>
                  <a:lnTo>
                    <a:pt x="36" y="64"/>
                  </a:lnTo>
                  <a:lnTo>
                    <a:pt x="31" y="64"/>
                  </a:lnTo>
                  <a:lnTo>
                    <a:pt x="25" y="64"/>
                  </a:lnTo>
                  <a:lnTo>
                    <a:pt x="20" y="63"/>
                  </a:lnTo>
                  <a:lnTo>
                    <a:pt x="15" y="61"/>
                  </a:lnTo>
                  <a:lnTo>
                    <a:pt x="11" y="59"/>
                  </a:lnTo>
                  <a:lnTo>
                    <a:pt x="6" y="58"/>
                  </a:lnTo>
                  <a:lnTo>
                    <a:pt x="4" y="55"/>
                  </a:lnTo>
                  <a:lnTo>
                    <a:pt x="1" y="52"/>
                  </a:lnTo>
                  <a:lnTo>
                    <a:pt x="0" y="48"/>
                  </a:lnTo>
                  <a:lnTo>
                    <a:pt x="0" y="45"/>
                  </a:lnTo>
                  <a:lnTo>
                    <a:pt x="1" y="44"/>
                  </a:lnTo>
                  <a:lnTo>
                    <a:pt x="1" y="41"/>
                  </a:lnTo>
                  <a:lnTo>
                    <a:pt x="2" y="39"/>
                  </a:lnTo>
                  <a:lnTo>
                    <a:pt x="3" y="37"/>
                  </a:lnTo>
                  <a:lnTo>
                    <a:pt x="3" y="34"/>
                  </a:lnTo>
                  <a:lnTo>
                    <a:pt x="4" y="31"/>
                  </a:lnTo>
                  <a:lnTo>
                    <a:pt x="5" y="27"/>
                  </a:lnTo>
                  <a:lnTo>
                    <a:pt x="5" y="22"/>
                  </a:lnTo>
                  <a:lnTo>
                    <a:pt x="6" y="18"/>
                  </a:lnTo>
                  <a:lnTo>
                    <a:pt x="7" y="16"/>
                  </a:lnTo>
                  <a:lnTo>
                    <a:pt x="8" y="13"/>
                  </a:lnTo>
                  <a:lnTo>
                    <a:pt x="8" y="9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11" y="2"/>
                  </a:lnTo>
                  <a:lnTo>
                    <a:pt x="12" y="1"/>
                  </a:lnTo>
                  <a:lnTo>
                    <a:pt x="13" y="0"/>
                  </a:lnTo>
                  <a:lnTo>
                    <a:pt x="14" y="0"/>
                  </a:lnTo>
                  <a:lnTo>
                    <a:pt x="14" y="1"/>
                  </a:lnTo>
                  <a:lnTo>
                    <a:pt x="15" y="2"/>
                  </a:lnTo>
                  <a:lnTo>
                    <a:pt x="15" y="3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4" y="8"/>
                  </a:lnTo>
                  <a:lnTo>
                    <a:pt x="14" y="11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3" y="20"/>
                  </a:lnTo>
                  <a:lnTo>
                    <a:pt x="13" y="27"/>
                  </a:lnTo>
                  <a:lnTo>
                    <a:pt x="13" y="31"/>
                  </a:lnTo>
                  <a:lnTo>
                    <a:pt x="13" y="34"/>
                  </a:lnTo>
                  <a:lnTo>
                    <a:pt x="13" y="37"/>
                  </a:lnTo>
                  <a:lnTo>
                    <a:pt x="13" y="45"/>
                  </a:lnTo>
                  <a:lnTo>
                    <a:pt x="14" y="47"/>
                  </a:lnTo>
                  <a:lnTo>
                    <a:pt x="14" y="48"/>
                  </a:lnTo>
                  <a:lnTo>
                    <a:pt x="16" y="48"/>
                  </a:lnTo>
                  <a:lnTo>
                    <a:pt x="18" y="49"/>
                  </a:lnTo>
                  <a:lnTo>
                    <a:pt x="20" y="49"/>
                  </a:lnTo>
                  <a:lnTo>
                    <a:pt x="23" y="49"/>
                  </a:lnTo>
                  <a:lnTo>
                    <a:pt x="24" y="50"/>
                  </a:lnTo>
                  <a:lnTo>
                    <a:pt x="27" y="50"/>
                  </a:lnTo>
                  <a:lnTo>
                    <a:pt x="30" y="50"/>
                  </a:lnTo>
                  <a:lnTo>
                    <a:pt x="32" y="49"/>
                  </a:lnTo>
                  <a:lnTo>
                    <a:pt x="34" y="49"/>
                  </a:lnTo>
                  <a:lnTo>
                    <a:pt x="37" y="49"/>
                  </a:lnTo>
                  <a:lnTo>
                    <a:pt x="39" y="48"/>
                  </a:lnTo>
                  <a:lnTo>
                    <a:pt x="41" y="48"/>
                  </a:lnTo>
                  <a:lnTo>
                    <a:pt x="42" y="48"/>
                  </a:lnTo>
                  <a:lnTo>
                    <a:pt x="43" y="47"/>
                  </a:lnTo>
                  <a:lnTo>
                    <a:pt x="43" y="45"/>
                  </a:lnTo>
                  <a:lnTo>
                    <a:pt x="44" y="42"/>
                  </a:lnTo>
                  <a:lnTo>
                    <a:pt x="45" y="39"/>
                  </a:lnTo>
                  <a:lnTo>
                    <a:pt x="46" y="36"/>
                  </a:lnTo>
                  <a:lnTo>
                    <a:pt x="47" y="32"/>
                  </a:lnTo>
                  <a:lnTo>
                    <a:pt x="47" y="28"/>
                  </a:lnTo>
                  <a:lnTo>
                    <a:pt x="48" y="24"/>
                  </a:lnTo>
                  <a:lnTo>
                    <a:pt x="48" y="20"/>
                  </a:lnTo>
                  <a:lnTo>
                    <a:pt x="49" y="16"/>
                  </a:lnTo>
                  <a:lnTo>
                    <a:pt x="49" y="13"/>
                  </a:lnTo>
                  <a:lnTo>
                    <a:pt x="49" y="9"/>
                  </a:lnTo>
                  <a:lnTo>
                    <a:pt x="50" y="6"/>
                  </a:lnTo>
                  <a:lnTo>
                    <a:pt x="50" y="5"/>
                  </a:lnTo>
                  <a:lnTo>
                    <a:pt x="50" y="3"/>
                  </a:lnTo>
                  <a:lnTo>
                    <a:pt x="54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2" name="Freeform 137"/>
            <p:cNvSpPr>
              <a:spLocks/>
            </p:cNvSpPr>
            <p:nvPr/>
          </p:nvSpPr>
          <p:spPr bwMode="auto">
            <a:xfrm>
              <a:off x="3957" y="2387"/>
              <a:ext cx="58" cy="65"/>
            </a:xfrm>
            <a:custGeom>
              <a:avLst/>
              <a:gdLst>
                <a:gd name="T0" fmla="*/ 48 w 58"/>
                <a:gd name="T1" fmla="*/ 2 h 65"/>
                <a:gd name="T2" fmla="*/ 49 w 58"/>
                <a:gd name="T3" fmla="*/ 6 h 65"/>
                <a:gd name="T4" fmla="*/ 50 w 58"/>
                <a:gd name="T5" fmla="*/ 13 h 65"/>
                <a:gd name="T6" fmla="*/ 52 w 58"/>
                <a:gd name="T7" fmla="*/ 21 h 65"/>
                <a:gd name="T8" fmla="*/ 52 w 58"/>
                <a:gd name="T9" fmla="*/ 29 h 65"/>
                <a:gd name="T10" fmla="*/ 54 w 58"/>
                <a:gd name="T11" fmla="*/ 37 h 65"/>
                <a:gd name="T12" fmla="*/ 55 w 58"/>
                <a:gd name="T13" fmla="*/ 44 h 65"/>
                <a:gd name="T14" fmla="*/ 56 w 58"/>
                <a:gd name="T15" fmla="*/ 49 h 65"/>
                <a:gd name="T16" fmla="*/ 57 w 58"/>
                <a:gd name="T17" fmla="*/ 54 h 65"/>
                <a:gd name="T18" fmla="*/ 52 w 58"/>
                <a:gd name="T19" fmla="*/ 59 h 65"/>
                <a:gd name="T20" fmla="*/ 45 w 58"/>
                <a:gd name="T21" fmla="*/ 63 h 65"/>
                <a:gd name="T22" fmla="*/ 34 w 58"/>
                <a:gd name="T23" fmla="*/ 64 h 65"/>
                <a:gd name="T24" fmla="*/ 24 w 58"/>
                <a:gd name="T25" fmla="*/ 64 h 65"/>
                <a:gd name="T26" fmla="*/ 14 w 58"/>
                <a:gd name="T27" fmla="*/ 61 h 65"/>
                <a:gd name="T28" fmla="*/ 5 w 58"/>
                <a:gd name="T29" fmla="*/ 58 h 65"/>
                <a:gd name="T30" fmla="*/ 1 w 58"/>
                <a:gd name="T31" fmla="*/ 52 h 65"/>
                <a:gd name="T32" fmla="*/ 1 w 58"/>
                <a:gd name="T33" fmla="*/ 47 h 65"/>
                <a:gd name="T34" fmla="*/ 1 w 58"/>
                <a:gd name="T35" fmla="*/ 42 h 65"/>
                <a:gd name="T36" fmla="*/ 2 w 58"/>
                <a:gd name="T37" fmla="*/ 36 h 65"/>
                <a:gd name="T38" fmla="*/ 3 w 58"/>
                <a:gd name="T39" fmla="*/ 29 h 65"/>
                <a:gd name="T40" fmla="*/ 3 w 58"/>
                <a:gd name="T41" fmla="*/ 22 h 65"/>
                <a:gd name="T42" fmla="*/ 4 w 58"/>
                <a:gd name="T43" fmla="*/ 15 h 65"/>
                <a:gd name="T44" fmla="*/ 4 w 58"/>
                <a:gd name="T45" fmla="*/ 8 h 65"/>
                <a:gd name="T46" fmla="*/ 5 w 58"/>
                <a:gd name="T47" fmla="*/ 3 h 65"/>
                <a:gd name="T48" fmla="*/ 7 w 58"/>
                <a:gd name="T49" fmla="*/ 1 h 65"/>
                <a:gd name="T50" fmla="*/ 7 w 58"/>
                <a:gd name="T51" fmla="*/ 10 h 65"/>
                <a:gd name="T52" fmla="*/ 7 w 58"/>
                <a:gd name="T53" fmla="*/ 16 h 65"/>
                <a:gd name="T54" fmla="*/ 8 w 58"/>
                <a:gd name="T55" fmla="*/ 28 h 65"/>
                <a:gd name="T56" fmla="*/ 8 w 58"/>
                <a:gd name="T57" fmla="*/ 36 h 65"/>
                <a:gd name="T58" fmla="*/ 9 w 58"/>
                <a:gd name="T59" fmla="*/ 42 h 65"/>
                <a:gd name="T60" fmla="*/ 10 w 58"/>
                <a:gd name="T61" fmla="*/ 46 h 65"/>
                <a:gd name="T62" fmla="*/ 12 w 58"/>
                <a:gd name="T63" fmla="*/ 48 h 65"/>
                <a:gd name="T64" fmla="*/ 15 w 58"/>
                <a:gd name="T65" fmla="*/ 49 h 65"/>
                <a:gd name="T66" fmla="*/ 21 w 58"/>
                <a:gd name="T67" fmla="*/ 50 h 65"/>
                <a:gd name="T68" fmla="*/ 27 w 58"/>
                <a:gd name="T69" fmla="*/ 50 h 65"/>
                <a:gd name="T70" fmla="*/ 33 w 58"/>
                <a:gd name="T71" fmla="*/ 50 h 65"/>
                <a:gd name="T72" fmla="*/ 39 w 58"/>
                <a:gd name="T73" fmla="*/ 48 h 65"/>
                <a:gd name="T74" fmla="*/ 43 w 58"/>
                <a:gd name="T75" fmla="*/ 48 h 65"/>
                <a:gd name="T76" fmla="*/ 44 w 58"/>
                <a:gd name="T77" fmla="*/ 46 h 65"/>
                <a:gd name="T78" fmla="*/ 43 w 58"/>
                <a:gd name="T79" fmla="*/ 43 h 65"/>
                <a:gd name="T80" fmla="*/ 43 w 58"/>
                <a:gd name="T81" fmla="*/ 38 h 65"/>
                <a:gd name="T82" fmla="*/ 43 w 58"/>
                <a:gd name="T83" fmla="*/ 32 h 65"/>
                <a:gd name="T84" fmla="*/ 43 w 58"/>
                <a:gd name="T85" fmla="*/ 13 h 65"/>
                <a:gd name="T86" fmla="*/ 43 w 58"/>
                <a:gd name="T87" fmla="*/ 6 h 65"/>
                <a:gd name="T88" fmla="*/ 43 w 58"/>
                <a:gd name="T89" fmla="*/ 2 h 65"/>
                <a:gd name="T90" fmla="*/ 42 w 58"/>
                <a:gd name="T91" fmla="*/ 0 h 65"/>
                <a:gd name="T92" fmla="*/ 43 w 58"/>
                <a:gd name="T93" fmla="*/ 0 h 65"/>
                <a:gd name="T94" fmla="*/ 46 w 58"/>
                <a:gd name="T95" fmla="*/ 0 h 65"/>
                <a:gd name="T96" fmla="*/ 47 w 58"/>
                <a:gd name="T97" fmla="*/ 1 h 6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8"/>
                <a:gd name="T148" fmla="*/ 0 h 65"/>
                <a:gd name="T149" fmla="*/ 58 w 58"/>
                <a:gd name="T150" fmla="*/ 65 h 6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8" h="65">
                  <a:moveTo>
                    <a:pt x="47" y="1"/>
                  </a:moveTo>
                  <a:lnTo>
                    <a:pt x="48" y="2"/>
                  </a:lnTo>
                  <a:lnTo>
                    <a:pt x="48" y="4"/>
                  </a:lnTo>
                  <a:lnTo>
                    <a:pt x="49" y="6"/>
                  </a:lnTo>
                  <a:lnTo>
                    <a:pt x="49" y="9"/>
                  </a:lnTo>
                  <a:lnTo>
                    <a:pt x="50" y="13"/>
                  </a:lnTo>
                  <a:lnTo>
                    <a:pt x="51" y="16"/>
                  </a:lnTo>
                  <a:lnTo>
                    <a:pt x="52" y="21"/>
                  </a:lnTo>
                  <a:lnTo>
                    <a:pt x="52" y="25"/>
                  </a:lnTo>
                  <a:lnTo>
                    <a:pt x="52" y="29"/>
                  </a:lnTo>
                  <a:lnTo>
                    <a:pt x="53" y="33"/>
                  </a:lnTo>
                  <a:lnTo>
                    <a:pt x="54" y="37"/>
                  </a:lnTo>
                  <a:lnTo>
                    <a:pt x="54" y="40"/>
                  </a:lnTo>
                  <a:lnTo>
                    <a:pt x="55" y="44"/>
                  </a:lnTo>
                  <a:lnTo>
                    <a:pt x="56" y="47"/>
                  </a:lnTo>
                  <a:lnTo>
                    <a:pt x="56" y="49"/>
                  </a:lnTo>
                  <a:lnTo>
                    <a:pt x="57" y="50"/>
                  </a:lnTo>
                  <a:lnTo>
                    <a:pt x="57" y="54"/>
                  </a:lnTo>
                  <a:lnTo>
                    <a:pt x="55" y="57"/>
                  </a:lnTo>
                  <a:lnTo>
                    <a:pt x="52" y="59"/>
                  </a:lnTo>
                  <a:lnTo>
                    <a:pt x="49" y="61"/>
                  </a:lnTo>
                  <a:lnTo>
                    <a:pt x="45" y="63"/>
                  </a:lnTo>
                  <a:lnTo>
                    <a:pt x="40" y="64"/>
                  </a:lnTo>
                  <a:lnTo>
                    <a:pt x="34" y="64"/>
                  </a:lnTo>
                  <a:lnTo>
                    <a:pt x="30" y="64"/>
                  </a:lnTo>
                  <a:lnTo>
                    <a:pt x="24" y="64"/>
                  </a:lnTo>
                  <a:lnTo>
                    <a:pt x="19" y="63"/>
                  </a:lnTo>
                  <a:lnTo>
                    <a:pt x="14" y="61"/>
                  </a:lnTo>
                  <a:lnTo>
                    <a:pt x="9" y="59"/>
                  </a:lnTo>
                  <a:lnTo>
                    <a:pt x="5" y="58"/>
                  </a:lnTo>
                  <a:lnTo>
                    <a:pt x="3" y="55"/>
                  </a:lnTo>
                  <a:lnTo>
                    <a:pt x="1" y="52"/>
                  </a:lnTo>
                  <a:lnTo>
                    <a:pt x="0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1" y="42"/>
                  </a:lnTo>
                  <a:lnTo>
                    <a:pt x="2" y="39"/>
                  </a:lnTo>
                  <a:lnTo>
                    <a:pt x="2" y="36"/>
                  </a:lnTo>
                  <a:lnTo>
                    <a:pt x="2" y="33"/>
                  </a:lnTo>
                  <a:lnTo>
                    <a:pt x="3" y="29"/>
                  </a:lnTo>
                  <a:lnTo>
                    <a:pt x="3" y="26"/>
                  </a:lnTo>
                  <a:lnTo>
                    <a:pt x="3" y="22"/>
                  </a:lnTo>
                  <a:lnTo>
                    <a:pt x="3" y="18"/>
                  </a:lnTo>
                  <a:lnTo>
                    <a:pt x="4" y="15"/>
                  </a:lnTo>
                  <a:lnTo>
                    <a:pt x="4" y="11"/>
                  </a:lnTo>
                  <a:lnTo>
                    <a:pt x="4" y="8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6"/>
                  </a:lnTo>
                  <a:lnTo>
                    <a:pt x="7" y="10"/>
                  </a:lnTo>
                  <a:lnTo>
                    <a:pt x="7" y="13"/>
                  </a:lnTo>
                  <a:lnTo>
                    <a:pt x="7" y="16"/>
                  </a:lnTo>
                  <a:lnTo>
                    <a:pt x="8" y="20"/>
                  </a:lnTo>
                  <a:lnTo>
                    <a:pt x="8" y="28"/>
                  </a:lnTo>
                  <a:lnTo>
                    <a:pt x="8" y="32"/>
                  </a:lnTo>
                  <a:lnTo>
                    <a:pt x="8" y="36"/>
                  </a:lnTo>
                  <a:lnTo>
                    <a:pt x="9" y="38"/>
                  </a:lnTo>
                  <a:lnTo>
                    <a:pt x="9" y="42"/>
                  </a:lnTo>
                  <a:lnTo>
                    <a:pt x="10" y="44"/>
                  </a:lnTo>
                  <a:lnTo>
                    <a:pt x="10" y="46"/>
                  </a:lnTo>
                  <a:lnTo>
                    <a:pt x="10" y="47"/>
                  </a:lnTo>
                  <a:lnTo>
                    <a:pt x="12" y="48"/>
                  </a:lnTo>
                  <a:lnTo>
                    <a:pt x="14" y="48"/>
                  </a:lnTo>
                  <a:lnTo>
                    <a:pt x="15" y="49"/>
                  </a:lnTo>
                  <a:lnTo>
                    <a:pt x="18" y="50"/>
                  </a:lnTo>
                  <a:lnTo>
                    <a:pt x="21" y="50"/>
                  </a:lnTo>
                  <a:lnTo>
                    <a:pt x="24" y="50"/>
                  </a:lnTo>
                  <a:lnTo>
                    <a:pt x="27" y="50"/>
                  </a:lnTo>
                  <a:lnTo>
                    <a:pt x="31" y="50"/>
                  </a:lnTo>
                  <a:lnTo>
                    <a:pt x="33" y="50"/>
                  </a:lnTo>
                  <a:lnTo>
                    <a:pt x="36" y="49"/>
                  </a:lnTo>
                  <a:lnTo>
                    <a:pt x="39" y="48"/>
                  </a:lnTo>
                  <a:lnTo>
                    <a:pt x="42" y="48"/>
                  </a:lnTo>
                  <a:lnTo>
                    <a:pt x="43" y="48"/>
                  </a:lnTo>
                  <a:lnTo>
                    <a:pt x="44" y="47"/>
                  </a:lnTo>
                  <a:lnTo>
                    <a:pt x="44" y="46"/>
                  </a:lnTo>
                  <a:lnTo>
                    <a:pt x="44" y="45"/>
                  </a:lnTo>
                  <a:lnTo>
                    <a:pt x="43" y="43"/>
                  </a:lnTo>
                  <a:lnTo>
                    <a:pt x="43" y="41"/>
                  </a:lnTo>
                  <a:lnTo>
                    <a:pt x="43" y="38"/>
                  </a:lnTo>
                  <a:lnTo>
                    <a:pt x="43" y="35"/>
                  </a:lnTo>
                  <a:lnTo>
                    <a:pt x="43" y="32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3" y="9"/>
                  </a:lnTo>
                  <a:lnTo>
                    <a:pt x="43" y="6"/>
                  </a:lnTo>
                  <a:lnTo>
                    <a:pt x="43" y="4"/>
                  </a:lnTo>
                  <a:lnTo>
                    <a:pt x="43" y="2"/>
                  </a:lnTo>
                  <a:lnTo>
                    <a:pt x="43" y="1"/>
                  </a:lnTo>
                  <a:lnTo>
                    <a:pt x="42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6" y="1"/>
                  </a:lnTo>
                  <a:lnTo>
                    <a:pt x="47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3" name="Freeform 138"/>
            <p:cNvSpPr>
              <a:spLocks/>
            </p:cNvSpPr>
            <p:nvPr/>
          </p:nvSpPr>
          <p:spPr bwMode="auto">
            <a:xfrm>
              <a:off x="4060" y="2386"/>
              <a:ext cx="53" cy="65"/>
            </a:xfrm>
            <a:custGeom>
              <a:avLst/>
              <a:gdLst>
                <a:gd name="T0" fmla="*/ 0 w 53"/>
                <a:gd name="T1" fmla="*/ 3 h 65"/>
                <a:gd name="T2" fmla="*/ 0 w 53"/>
                <a:gd name="T3" fmla="*/ 7 h 65"/>
                <a:gd name="T4" fmla="*/ 0 w 53"/>
                <a:gd name="T5" fmla="*/ 15 h 65"/>
                <a:gd name="T6" fmla="*/ 0 w 53"/>
                <a:gd name="T7" fmla="*/ 23 h 65"/>
                <a:gd name="T8" fmla="*/ 0 w 53"/>
                <a:gd name="T9" fmla="*/ 35 h 65"/>
                <a:gd name="T10" fmla="*/ 1 w 53"/>
                <a:gd name="T11" fmla="*/ 42 h 65"/>
                <a:gd name="T12" fmla="*/ 1 w 53"/>
                <a:gd name="T13" fmla="*/ 48 h 65"/>
                <a:gd name="T14" fmla="*/ 1 w 53"/>
                <a:gd name="T15" fmla="*/ 51 h 65"/>
                <a:gd name="T16" fmla="*/ 4 w 53"/>
                <a:gd name="T17" fmla="*/ 58 h 65"/>
                <a:gd name="T18" fmla="*/ 10 w 53"/>
                <a:gd name="T19" fmla="*/ 62 h 65"/>
                <a:gd name="T20" fmla="*/ 18 w 53"/>
                <a:gd name="T21" fmla="*/ 64 h 65"/>
                <a:gd name="T22" fmla="*/ 29 w 53"/>
                <a:gd name="T23" fmla="*/ 64 h 65"/>
                <a:gd name="T24" fmla="*/ 39 w 53"/>
                <a:gd name="T25" fmla="*/ 61 h 65"/>
                <a:gd name="T26" fmla="*/ 47 w 53"/>
                <a:gd name="T27" fmla="*/ 58 h 65"/>
                <a:gd name="T28" fmla="*/ 51 w 53"/>
                <a:gd name="T29" fmla="*/ 52 h 65"/>
                <a:gd name="T30" fmla="*/ 52 w 53"/>
                <a:gd name="T31" fmla="*/ 44 h 65"/>
                <a:gd name="T32" fmla="*/ 51 w 53"/>
                <a:gd name="T33" fmla="*/ 41 h 65"/>
                <a:gd name="T34" fmla="*/ 50 w 53"/>
                <a:gd name="T35" fmla="*/ 37 h 65"/>
                <a:gd name="T36" fmla="*/ 48 w 53"/>
                <a:gd name="T37" fmla="*/ 32 h 65"/>
                <a:gd name="T38" fmla="*/ 48 w 53"/>
                <a:gd name="T39" fmla="*/ 26 h 65"/>
                <a:gd name="T40" fmla="*/ 46 w 53"/>
                <a:gd name="T41" fmla="*/ 20 h 65"/>
                <a:gd name="T42" fmla="*/ 45 w 53"/>
                <a:gd name="T43" fmla="*/ 14 h 65"/>
                <a:gd name="T44" fmla="*/ 43 w 53"/>
                <a:gd name="T45" fmla="*/ 8 h 65"/>
                <a:gd name="T46" fmla="*/ 42 w 53"/>
                <a:gd name="T47" fmla="*/ 5 h 65"/>
                <a:gd name="T48" fmla="*/ 42 w 53"/>
                <a:gd name="T49" fmla="*/ 3 h 65"/>
                <a:gd name="T50" fmla="*/ 42 w 53"/>
                <a:gd name="T51" fmla="*/ 1 h 65"/>
                <a:gd name="T52" fmla="*/ 41 w 53"/>
                <a:gd name="T53" fmla="*/ 0 h 65"/>
                <a:gd name="T54" fmla="*/ 40 w 53"/>
                <a:gd name="T55" fmla="*/ 1 h 65"/>
                <a:gd name="T56" fmla="*/ 40 w 53"/>
                <a:gd name="T57" fmla="*/ 3 h 65"/>
                <a:gd name="T58" fmla="*/ 40 w 53"/>
                <a:gd name="T59" fmla="*/ 5 h 65"/>
                <a:gd name="T60" fmla="*/ 40 w 53"/>
                <a:gd name="T61" fmla="*/ 10 h 65"/>
                <a:gd name="T62" fmla="*/ 40 w 53"/>
                <a:gd name="T63" fmla="*/ 16 h 65"/>
                <a:gd name="T64" fmla="*/ 41 w 53"/>
                <a:gd name="T65" fmla="*/ 27 h 65"/>
                <a:gd name="T66" fmla="*/ 41 w 53"/>
                <a:gd name="T67" fmla="*/ 34 h 65"/>
                <a:gd name="T68" fmla="*/ 41 w 53"/>
                <a:gd name="T69" fmla="*/ 39 h 65"/>
                <a:gd name="T70" fmla="*/ 40 w 53"/>
                <a:gd name="T71" fmla="*/ 44 h 65"/>
                <a:gd name="T72" fmla="*/ 40 w 53"/>
                <a:gd name="T73" fmla="*/ 47 h 65"/>
                <a:gd name="T74" fmla="*/ 39 w 53"/>
                <a:gd name="T75" fmla="*/ 48 h 65"/>
                <a:gd name="T76" fmla="*/ 35 w 53"/>
                <a:gd name="T77" fmla="*/ 49 h 65"/>
                <a:gd name="T78" fmla="*/ 30 w 53"/>
                <a:gd name="T79" fmla="*/ 50 h 65"/>
                <a:gd name="T80" fmla="*/ 26 w 53"/>
                <a:gd name="T81" fmla="*/ 50 h 65"/>
                <a:gd name="T82" fmla="*/ 22 w 53"/>
                <a:gd name="T83" fmla="*/ 50 h 65"/>
                <a:gd name="T84" fmla="*/ 17 w 53"/>
                <a:gd name="T85" fmla="*/ 50 h 65"/>
                <a:gd name="T86" fmla="*/ 13 w 53"/>
                <a:gd name="T87" fmla="*/ 50 h 65"/>
                <a:gd name="T88" fmla="*/ 11 w 53"/>
                <a:gd name="T89" fmla="*/ 49 h 65"/>
                <a:gd name="T90" fmla="*/ 10 w 53"/>
                <a:gd name="T91" fmla="*/ 46 h 65"/>
                <a:gd name="T92" fmla="*/ 8 w 53"/>
                <a:gd name="T93" fmla="*/ 39 h 65"/>
                <a:gd name="T94" fmla="*/ 7 w 53"/>
                <a:gd name="T95" fmla="*/ 32 h 65"/>
                <a:gd name="T96" fmla="*/ 6 w 53"/>
                <a:gd name="T97" fmla="*/ 24 h 65"/>
                <a:gd name="T98" fmla="*/ 4 w 53"/>
                <a:gd name="T99" fmla="*/ 16 h 65"/>
                <a:gd name="T100" fmla="*/ 4 w 53"/>
                <a:gd name="T101" fmla="*/ 8 h 65"/>
                <a:gd name="T102" fmla="*/ 4 w 53"/>
                <a:gd name="T103" fmla="*/ 4 h 65"/>
                <a:gd name="T104" fmla="*/ 1 w 53"/>
                <a:gd name="T105" fmla="*/ 2 h 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"/>
                <a:gd name="T160" fmla="*/ 0 h 65"/>
                <a:gd name="T161" fmla="*/ 53 w 53"/>
                <a:gd name="T162" fmla="*/ 65 h 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" h="65">
                  <a:moveTo>
                    <a:pt x="1" y="2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8"/>
                  </a:lnTo>
                  <a:lnTo>
                    <a:pt x="1" y="42"/>
                  </a:lnTo>
                  <a:lnTo>
                    <a:pt x="1" y="46"/>
                  </a:lnTo>
                  <a:lnTo>
                    <a:pt x="1" y="48"/>
                  </a:lnTo>
                  <a:lnTo>
                    <a:pt x="1" y="50"/>
                  </a:lnTo>
                  <a:lnTo>
                    <a:pt x="1" y="51"/>
                  </a:lnTo>
                  <a:lnTo>
                    <a:pt x="1" y="55"/>
                  </a:lnTo>
                  <a:lnTo>
                    <a:pt x="4" y="58"/>
                  </a:lnTo>
                  <a:lnTo>
                    <a:pt x="6" y="60"/>
                  </a:lnTo>
                  <a:lnTo>
                    <a:pt x="10" y="62"/>
                  </a:lnTo>
                  <a:lnTo>
                    <a:pt x="13" y="63"/>
                  </a:lnTo>
                  <a:lnTo>
                    <a:pt x="18" y="64"/>
                  </a:lnTo>
                  <a:lnTo>
                    <a:pt x="23" y="64"/>
                  </a:lnTo>
                  <a:lnTo>
                    <a:pt x="29" y="64"/>
                  </a:lnTo>
                  <a:lnTo>
                    <a:pt x="33" y="63"/>
                  </a:lnTo>
                  <a:lnTo>
                    <a:pt x="39" y="61"/>
                  </a:lnTo>
                  <a:lnTo>
                    <a:pt x="42" y="59"/>
                  </a:lnTo>
                  <a:lnTo>
                    <a:pt x="47" y="58"/>
                  </a:lnTo>
                  <a:lnTo>
                    <a:pt x="49" y="55"/>
                  </a:lnTo>
                  <a:lnTo>
                    <a:pt x="51" y="52"/>
                  </a:lnTo>
                  <a:lnTo>
                    <a:pt x="52" y="48"/>
                  </a:lnTo>
                  <a:lnTo>
                    <a:pt x="52" y="44"/>
                  </a:lnTo>
                  <a:lnTo>
                    <a:pt x="52" y="43"/>
                  </a:lnTo>
                  <a:lnTo>
                    <a:pt x="51" y="41"/>
                  </a:lnTo>
                  <a:lnTo>
                    <a:pt x="50" y="39"/>
                  </a:lnTo>
                  <a:lnTo>
                    <a:pt x="50" y="37"/>
                  </a:lnTo>
                  <a:lnTo>
                    <a:pt x="49" y="35"/>
                  </a:lnTo>
                  <a:lnTo>
                    <a:pt x="48" y="32"/>
                  </a:lnTo>
                  <a:lnTo>
                    <a:pt x="48" y="29"/>
                  </a:lnTo>
                  <a:lnTo>
                    <a:pt x="48" y="26"/>
                  </a:lnTo>
                  <a:lnTo>
                    <a:pt x="47" y="23"/>
                  </a:lnTo>
                  <a:lnTo>
                    <a:pt x="46" y="20"/>
                  </a:lnTo>
                  <a:lnTo>
                    <a:pt x="46" y="16"/>
                  </a:lnTo>
                  <a:lnTo>
                    <a:pt x="45" y="14"/>
                  </a:lnTo>
                  <a:lnTo>
                    <a:pt x="44" y="11"/>
                  </a:lnTo>
                  <a:lnTo>
                    <a:pt x="43" y="8"/>
                  </a:lnTo>
                  <a:lnTo>
                    <a:pt x="43" y="6"/>
                  </a:lnTo>
                  <a:lnTo>
                    <a:pt x="42" y="5"/>
                  </a:lnTo>
                  <a:lnTo>
                    <a:pt x="42" y="4"/>
                  </a:lnTo>
                  <a:lnTo>
                    <a:pt x="42" y="3"/>
                  </a:lnTo>
                  <a:lnTo>
                    <a:pt x="42" y="2"/>
                  </a:lnTo>
                  <a:lnTo>
                    <a:pt x="42" y="1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2"/>
                  </a:lnTo>
                  <a:lnTo>
                    <a:pt x="40" y="3"/>
                  </a:lnTo>
                  <a:lnTo>
                    <a:pt x="40" y="4"/>
                  </a:lnTo>
                  <a:lnTo>
                    <a:pt x="40" y="5"/>
                  </a:lnTo>
                  <a:lnTo>
                    <a:pt x="40" y="7"/>
                  </a:lnTo>
                  <a:lnTo>
                    <a:pt x="40" y="10"/>
                  </a:lnTo>
                  <a:lnTo>
                    <a:pt x="40" y="13"/>
                  </a:lnTo>
                  <a:lnTo>
                    <a:pt x="40" y="16"/>
                  </a:lnTo>
                  <a:lnTo>
                    <a:pt x="40" y="19"/>
                  </a:lnTo>
                  <a:lnTo>
                    <a:pt x="41" y="27"/>
                  </a:lnTo>
                  <a:lnTo>
                    <a:pt x="41" y="30"/>
                  </a:lnTo>
                  <a:lnTo>
                    <a:pt x="41" y="34"/>
                  </a:lnTo>
                  <a:lnTo>
                    <a:pt x="41" y="37"/>
                  </a:lnTo>
                  <a:lnTo>
                    <a:pt x="41" y="39"/>
                  </a:lnTo>
                  <a:lnTo>
                    <a:pt x="41" y="42"/>
                  </a:lnTo>
                  <a:lnTo>
                    <a:pt x="40" y="44"/>
                  </a:lnTo>
                  <a:lnTo>
                    <a:pt x="40" y="46"/>
                  </a:lnTo>
                  <a:lnTo>
                    <a:pt x="40" y="47"/>
                  </a:lnTo>
                  <a:lnTo>
                    <a:pt x="39" y="48"/>
                  </a:lnTo>
                  <a:lnTo>
                    <a:pt x="37" y="48"/>
                  </a:lnTo>
                  <a:lnTo>
                    <a:pt x="35" y="49"/>
                  </a:lnTo>
                  <a:lnTo>
                    <a:pt x="33" y="50"/>
                  </a:lnTo>
                  <a:lnTo>
                    <a:pt x="30" y="50"/>
                  </a:lnTo>
                  <a:lnTo>
                    <a:pt x="29" y="50"/>
                  </a:lnTo>
                  <a:lnTo>
                    <a:pt x="26" y="50"/>
                  </a:lnTo>
                  <a:lnTo>
                    <a:pt x="24" y="50"/>
                  </a:lnTo>
                  <a:lnTo>
                    <a:pt x="22" y="50"/>
                  </a:lnTo>
                  <a:lnTo>
                    <a:pt x="19" y="50"/>
                  </a:lnTo>
                  <a:lnTo>
                    <a:pt x="17" y="50"/>
                  </a:lnTo>
                  <a:lnTo>
                    <a:pt x="15" y="50"/>
                  </a:lnTo>
                  <a:lnTo>
                    <a:pt x="13" y="50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0" y="48"/>
                  </a:lnTo>
                  <a:lnTo>
                    <a:pt x="10" y="46"/>
                  </a:lnTo>
                  <a:lnTo>
                    <a:pt x="9" y="43"/>
                  </a:lnTo>
                  <a:lnTo>
                    <a:pt x="8" y="39"/>
                  </a:lnTo>
                  <a:lnTo>
                    <a:pt x="8" y="36"/>
                  </a:lnTo>
                  <a:lnTo>
                    <a:pt x="7" y="32"/>
                  </a:lnTo>
                  <a:lnTo>
                    <a:pt x="6" y="27"/>
                  </a:lnTo>
                  <a:lnTo>
                    <a:pt x="6" y="24"/>
                  </a:lnTo>
                  <a:lnTo>
                    <a:pt x="5" y="19"/>
                  </a:lnTo>
                  <a:lnTo>
                    <a:pt x="4" y="16"/>
                  </a:lnTo>
                  <a:lnTo>
                    <a:pt x="4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2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4" name="Freeform 139"/>
            <p:cNvSpPr>
              <a:spLocks/>
            </p:cNvSpPr>
            <p:nvPr/>
          </p:nvSpPr>
          <p:spPr bwMode="auto">
            <a:xfrm>
              <a:off x="4014" y="2388"/>
              <a:ext cx="47" cy="66"/>
            </a:xfrm>
            <a:custGeom>
              <a:avLst/>
              <a:gdLst>
                <a:gd name="T0" fmla="*/ 0 w 47"/>
                <a:gd name="T1" fmla="*/ 49 h 66"/>
                <a:gd name="T2" fmla="*/ 3 w 47"/>
                <a:gd name="T3" fmla="*/ 57 h 66"/>
                <a:gd name="T4" fmla="*/ 8 w 47"/>
                <a:gd name="T5" fmla="*/ 61 h 66"/>
                <a:gd name="T6" fmla="*/ 15 w 47"/>
                <a:gd name="T7" fmla="*/ 64 h 66"/>
                <a:gd name="T8" fmla="*/ 23 w 47"/>
                <a:gd name="T9" fmla="*/ 65 h 66"/>
                <a:gd name="T10" fmla="*/ 32 w 47"/>
                <a:gd name="T11" fmla="*/ 64 h 66"/>
                <a:gd name="T12" fmla="*/ 39 w 47"/>
                <a:gd name="T13" fmla="*/ 61 h 66"/>
                <a:gd name="T14" fmla="*/ 44 w 47"/>
                <a:gd name="T15" fmla="*/ 57 h 66"/>
                <a:gd name="T16" fmla="*/ 46 w 47"/>
                <a:gd name="T17" fmla="*/ 49 h 66"/>
                <a:gd name="T18" fmla="*/ 45 w 47"/>
                <a:gd name="T19" fmla="*/ 45 h 66"/>
                <a:gd name="T20" fmla="*/ 45 w 47"/>
                <a:gd name="T21" fmla="*/ 38 h 66"/>
                <a:gd name="T22" fmla="*/ 44 w 47"/>
                <a:gd name="T23" fmla="*/ 32 h 66"/>
                <a:gd name="T24" fmla="*/ 44 w 47"/>
                <a:gd name="T25" fmla="*/ 24 h 66"/>
                <a:gd name="T26" fmla="*/ 44 w 47"/>
                <a:gd name="T27" fmla="*/ 16 h 66"/>
                <a:gd name="T28" fmla="*/ 44 w 47"/>
                <a:gd name="T29" fmla="*/ 9 h 66"/>
                <a:gd name="T30" fmla="*/ 42 w 47"/>
                <a:gd name="T31" fmla="*/ 0 h 66"/>
                <a:gd name="T32" fmla="*/ 42 w 47"/>
                <a:gd name="T33" fmla="*/ 6 h 66"/>
                <a:gd name="T34" fmla="*/ 42 w 47"/>
                <a:gd name="T35" fmla="*/ 13 h 66"/>
                <a:gd name="T36" fmla="*/ 41 w 47"/>
                <a:gd name="T37" fmla="*/ 21 h 66"/>
                <a:gd name="T38" fmla="*/ 41 w 47"/>
                <a:gd name="T39" fmla="*/ 29 h 66"/>
                <a:gd name="T40" fmla="*/ 39 w 47"/>
                <a:gd name="T41" fmla="*/ 37 h 66"/>
                <a:gd name="T42" fmla="*/ 38 w 47"/>
                <a:gd name="T43" fmla="*/ 43 h 66"/>
                <a:gd name="T44" fmla="*/ 36 w 47"/>
                <a:gd name="T45" fmla="*/ 48 h 66"/>
                <a:gd name="T46" fmla="*/ 34 w 47"/>
                <a:gd name="T47" fmla="*/ 49 h 66"/>
                <a:gd name="T48" fmla="*/ 30 w 47"/>
                <a:gd name="T49" fmla="*/ 49 h 66"/>
                <a:gd name="T50" fmla="*/ 26 w 47"/>
                <a:gd name="T51" fmla="*/ 50 h 66"/>
                <a:gd name="T52" fmla="*/ 20 w 47"/>
                <a:gd name="T53" fmla="*/ 49 h 66"/>
                <a:gd name="T54" fmla="*/ 15 w 47"/>
                <a:gd name="T55" fmla="*/ 49 h 66"/>
                <a:gd name="T56" fmla="*/ 11 w 47"/>
                <a:gd name="T57" fmla="*/ 48 h 66"/>
                <a:gd name="T58" fmla="*/ 7 w 47"/>
                <a:gd name="T59" fmla="*/ 47 h 66"/>
                <a:gd name="T60" fmla="*/ 5 w 47"/>
                <a:gd name="T61" fmla="*/ 45 h 66"/>
                <a:gd name="T62" fmla="*/ 4 w 47"/>
                <a:gd name="T63" fmla="*/ 42 h 66"/>
                <a:gd name="T64" fmla="*/ 4 w 47"/>
                <a:gd name="T65" fmla="*/ 38 h 66"/>
                <a:gd name="T66" fmla="*/ 4 w 47"/>
                <a:gd name="T67" fmla="*/ 31 h 66"/>
                <a:gd name="T68" fmla="*/ 4 w 47"/>
                <a:gd name="T69" fmla="*/ 20 h 66"/>
                <a:gd name="T70" fmla="*/ 4 w 47"/>
                <a:gd name="T71" fmla="*/ 13 h 66"/>
                <a:gd name="T72" fmla="*/ 4 w 47"/>
                <a:gd name="T73" fmla="*/ 7 h 66"/>
                <a:gd name="T74" fmla="*/ 4 w 47"/>
                <a:gd name="T75" fmla="*/ 3 h 66"/>
                <a:gd name="T76" fmla="*/ 5 w 47"/>
                <a:gd name="T77" fmla="*/ 2 h 66"/>
                <a:gd name="T78" fmla="*/ 4 w 47"/>
                <a:gd name="T79" fmla="*/ 1 h 66"/>
                <a:gd name="T80" fmla="*/ 2 w 47"/>
                <a:gd name="T81" fmla="*/ 2 h 66"/>
                <a:gd name="T82" fmla="*/ 1 w 47"/>
                <a:gd name="T83" fmla="*/ 3 h 6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7"/>
                <a:gd name="T127" fmla="*/ 0 h 66"/>
                <a:gd name="T128" fmla="*/ 47 w 47"/>
                <a:gd name="T129" fmla="*/ 66 h 6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7" h="66">
                  <a:moveTo>
                    <a:pt x="0" y="3"/>
                  </a:moveTo>
                  <a:lnTo>
                    <a:pt x="0" y="49"/>
                  </a:lnTo>
                  <a:lnTo>
                    <a:pt x="1" y="53"/>
                  </a:lnTo>
                  <a:lnTo>
                    <a:pt x="3" y="57"/>
                  </a:lnTo>
                  <a:lnTo>
                    <a:pt x="4" y="59"/>
                  </a:lnTo>
                  <a:lnTo>
                    <a:pt x="8" y="61"/>
                  </a:lnTo>
                  <a:lnTo>
                    <a:pt x="12" y="63"/>
                  </a:lnTo>
                  <a:lnTo>
                    <a:pt x="15" y="64"/>
                  </a:lnTo>
                  <a:lnTo>
                    <a:pt x="19" y="65"/>
                  </a:lnTo>
                  <a:lnTo>
                    <a:pt x="23" y="65"/>
                  </a:lnTo>
                  <a:lnTo>
                    <a:pt x="27" y="65"/>
                  </a:lnTo>
                  <a:lnTo>
                    <a:pt x="32" y="64"/>
                  </a:lnTo>
                  <a:lnTo>
                    <a:pt x="35" y="63"/>
                  </a:lnTo>
                  <a:lnTo>
                    <a:pt x="39" y="61"/>
                  </a:lnTo>
                  <a:lnTo>
                    <a:pt x="42" y="59"/>
                  </a:lnTo>
                  <a:lnTo>
                    <a:pt x="44" y="57"/>
                  </a:lnTo>
                  <a:lnTo>
                    <a:pt x="46" y="53"/>
                  </a:lnTo>
                  <a:lnTo>
                    <a:pt x="46" y="49"/>
                  </a:lnTo>
                  <a:lnTo>
                    <a:pt x="46" y="48"/>
                  </a:lnTo>
                  <a:lnTo>
                    <a:pt x="45" y="45"/>
                  </a:lnTo>
                  <a:lnTo>
                    <a:pt x="45" y="42"/>
                  </a:lnTo>
                  <a:lnTo>
                    <a:pt x="45" y="38"/>
                  </a:lnTo>
                  <a:lnTo>
                    <a:pt x="44" y="36"/>
                  </a:lnTo>
                  <a:lnTo>
                    <a:pt x="44" y="32"/>
                  </a:lnTo>
                  <a:lnTo>
                    <a:pt x="44" y="27"/>
                  </a:lnTo>
                  <a:lnTo>
                    <a:pt x="44" y="24"/>
                  </a:lnTo>
                  <a:lnTo>
                    <a:pt x="44" y="20"/>
                  </a:lnTo>
                  <a:lnTo>
                    <a:pt x="44" y="16"/>
                  </a:lnTo>
                  <a:lnTo>
                    <a:pt x="44" y="13"/>
                  </a:lnTo>
                  <a:lnTo>
                    <a:pt x="44" y="9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2" y="9"/>
                  </a:lnTo>
                  <a:lnTo>
                    <a:pt x="42" y="13"/>
                  </a:lnTo>
                  <a:lnTo>
                    <a:pt x="41" y="16"/>
                  </a:lnTo>
                  <a:lnTo>
                    <a:pt x="41" y="21"/>
                  </a:lnTo>
                  <a:lnTo>
                    <a:pt x="41" y="25"/>
                  </a:lnTo>
                  <a:lnTo>
                    <a:pt x="41" y="29"/>
                  </a:lnTo>
                  <a:lnTo>
                    <a:pt x="40" y="33"/>
                  </a:lnTo>
                  <a:lnTo>
                    <a:pt x="39" y="37"/>
                  </a:lnTo>
                  <a:lnTo>
                    <a:pt x="39" y="40"/>
                  </a:lnTo>
                  <a:lnTo>
                    <a:pt x="38" y="43"/>
                  </a:lnTo>
                  <a:lnTo>
                    <a:pt x="37" y="46"/>
                  </a:lnTo>
                  <a:lnTo>
                    <a:pt x="36" y="48"/>
                  </a:lnTo>
                  <a:lnTo>
                    <a:pt x="35" y="49"/>
                  </a:lnTo>
                  <a:lnTo>
                    <a:pt x="34" y="49"/>
                  </a:lnTo>
                  <a:lnTo>
                    <a:pt x="32" y="49"/>
                  </a:lnTo>
                  <a:lnTo>
                    <a:pt x="30" y="49"/>
                  </a:lnTo>
                  <a:lnTo>
                    <a:pt x="27" y="50"/>
                  </a:lnTo>
                  <a:lnTo>
                    <a:pt x="26" y="50"/>
                  </a:lnTo>
                  <a:lnTo>
                    <a:pt x="23" y="50"/>
                  </a:lnTo>
                  <a:lnTo>
                    <a:pt x="20" y="49"/>
                  </a:lnTo>
                  <a:lnTo>
                    <a:pt x="18" y="49"/>
                  </a:lnTo>
                  <a:lnTo>
                    <a:pt x="15" y="49"/>
                  </a:lnTo>
                  <a:lnTo>
                    <a:pt x="12" y="49"/>
                  </a:lnTo>
                  <a:lnTo>
                    <a:pt x="11" y="48"/>
                  </a:lnTo>
                  <a:lnTo>
                    <a:pt x="9" y="48"/>
                  </a:lnTo>
                  <a:lnTo>
                    <a:pt x="7" y="47"/>
                  </a:lnTo>
                  <a:lnTo>
                    <a:pt x="6" y="46"/>
                  </a:lnTo>
                  <a:lnTo>
                    <a:pt x="5" y="45"/>
                  </a:lnTo>
                  <a:lnTo>
                    <a:pt x="4" y="44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4" y="35"/>
                  </a:lnTo>
                  <a:lnTo>
                    <a:pt x="4" y="31"/>
                  </a:lnTo>
                  <a:lnTo>
                    <a:pt x="4" y="27"/>
                  </a:lnTo>
                  <a:lnTo>
                    <a:pt x="4" y="20"/>
                  </a:lnTo>
                  <a:lnTo>
                    <a:pt x="4" y="16"/>
                  </a:lnTo>
                  <a:lnTo>
                    <a:pt x="4" y="13"/>
                  </a:lnTo>
                  <a:lnTo>
                    <a:pt x="4" y="10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1"/>
                  </a:lnTo>
                  <a:lnTo>
                    <a:pt x="4" y="1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5" name="Freeform 140"/>
            <p:cNvSpPr>
              <a:spLocks/>
            </p:cNvSpPr>
            <p:nvPr/>
          </p:nvSpPr>
          <p:spPr bwMode="auto">
            <a:xfrm>
              <a:off x="4105" y="2383"/>
              <a:ext cx="64" cy="64"/>
            </a:xfrm>
            <a:custGeom>
              <a:avLst/>
              <a:gdLst>
                <a:gd name="T0" fmla="*/ 0 w 64"/>
                <a:gd name="T1" fmla="*/ 8 h 64"/>
                <a:gd name="T2" fmla="*/ 1 w 64"/>
                <a:gd name="T3" fmla="*/ 13 h 64"/>
                <a:gd name="T4" fmla="*/ 3 w 64"/>
                <a:gd name="T5" fmla="*/ 18 h 64"/>
                <a:gd name="T6" fmla="*/ 4 w 64"/>
                <a:gd name="T7" fmla="*/ 26 h 64"/>
                <a:gd name="T8" fmla="*/ 5 w 64"/>
                <a:gd name="T9" fmla="*/ 33 h 64"/>
                <a:gd name="T10" fmla="*/ 5 w 64"/>
                <a:gd name="T11" fmla="*/ 40 h 64"/>
                <a:gd name="T12" fmla="*/ 6 w 64"/>
                <a:gd name="T13" fmla="*/ 47 h 64"/>
                <a:gd name="T14" fmla="*/ 7 w 64"/>
                <a:gd name="T15" fmla="*/ 50 h 64"/>
                <a:gd name="T16" fmla="*/ 8 w 64"/>
                <a:gd name="T17" fmla="*/ 55 h 64"/>
                <a:gd name="T18" fmla="*/ 15 w 64"/>
                <a:gd name="T19" fmla="*/ 60 h 64"/>
                <a:gd name="T20" fmla="*/ 24 w 64"/>
                <a:gd name="T21" fmla="*/ 63 h 64"/>
                <a:gd name="T22" fmla="*/ 34 w 64"/>
                <a:gd name="T23" fmla="*/ 63 h 64"/>
                <a:gd name="T24" fmla="*/ 45 w 64"/>
                <a:gd name="T25" fmla="*/ 62 h 64"/>
                <a:gd name="T26" fmla="*/ 54 w 64"/>
                <a:gd name="T27" fmla="*/ 59 h 64"/>
                <a:gd name="T28" fmla="*/ 60 w 64"/>
                <a:gd name="T29" fmla="*/ 54 h 64"/>
                <a:gd name="T30" fmla="*/ 63 w 64"/>
                <a:gd name="T31" fmla="*/ 48 h 64"/>
                <a:gd name="T32" fmla="*/ 62 w 64"/>
                <a:gd name="T33" fmla="*/ 46 h 64"/>
                <a:gd name="T34" fmla="*/ 61 w 64"/>
                <a:gd name="T35" fmla="*/ 44 h 64"/>
                <a:gd name="T36" fmla="*/ 58 w 64"/>
                <a:gd name="T37" fmla="*/ 40 h 64"/>
                <a:gd name="T38" fmla="*/ 55 w 64"/>
                <a:gd name="T39" fmla="*/ 35 h 64"/>
                <a:gd name="T40" fmla="*/ 50 w 64"/>
                <a:gd name="T41" fmla="*/ 27 h 64"/>
                <a:gd name="T42" fmla="*/ 47 w 64"/>
                <a:gd name="T43" fmla="*/ 20 h 64"/>
                <a:gd name="T44" fmla="*/ 43 w 64"/>
                <a:gd name="T45" fmla="*/ 14 h 64"/>
                <a:gd name="T46" fmla="*/ 40 w 64"/>
                <a:gd name="T47" fmla="*/ 8 h 64"/>
                <a:gd name="T48" fmla="*/ 39 w 64"/>
                <a:gd name="T49" fmla="*/ 5 h 64"/>
                <a:gd name="T50" fmla="*/ 37 w 64"/>
                <a:gd name="T51" fmla="*/ 4 h 64"/>
                <a:gd name="T52" fmla="*/ 37 w 64"/>
                <a:gd name="T53" fmla="*/ 2 h 64"/>
                <a:gd name="T54" fmla="*/ 35 w 64"/>
                <a:gd name="T55" fmla="*/ 0 h 64"/>
                <a:gd name="T56" fmla="*/ 34 w 64"/>
                <a:gd name="T57" fmla="*/ 1 h 64"/>
                <a:gd name="T58" fmla="*/ 34 w 64"/>
                <a:gd name="T59" fmla="*/ 4 h 64"/>
                <a:gd name="T60" fmla="*/ 36 w 64"/>
                <a:gd name="T61" fmla="*/ 8 h 64"/>
                <a:gd name="T62" fmla="*/ 37 w 64"/>
                <a:gd name="T63" fmla="*/ 13 h 64"/>
                <a:gd name="T64" fmla="*/ 39 w 64"/>
                <a:gd name="T65" fmla="*/ 14 h 64"/>
                <a:gd name="T66" fmla="*/ 41 w 64"/>
                <a:gd name="T67" fmla="*/ 16 h 64"/>
                <a:gd name="T68" fmla="*/ 43 w 64"/>
                <a:gd name="T69" fmla="*/ 19 h 64"/>
                <a:gd name="T70" fmla="*/ 46 w 64"/>
                <a:gd name="T71" fmla="*/ 23 h 64"/>
                <a:gd name="T72" fmla="*/ 47 w 64"/>
                <a:gd name="T73" fmla="*/ 26 h 64"/>
                <a:gd name="T74" fmla="*/ 49 w 64"/>
                <a:gd name="T75" fmla="*/ 30 h 64"/>
                <a:gd name="T76" fmla="*/ 49 w 64"/>
                <a:gd name="T77" fmla="*/ 35 h 64"/>
                <a:gd name="T78" fmla="*/ 47 w 64"/>
                <a:gd name="T79" fmla="*/ 38 h 64"/>
                <a:gd name="T80" fmla="*/ 44 w 64"/>
                <a:gd name="T81" fmla="*/ 42 h 64"/>
                <a:gd name="T82" fmla="*/ 39 w 64"/>
                <a:gd name="T83" fmla="*/ 45 h 64"/>
                <a:gd name="T84" fmla="*/ 33 w 64"/>
                <a:gd name="T85" fmla="*/ 47 h 64"/>
                <a:gd name="T86" fmla="*/ 27 w 64"/>
                <a:gd name="T87" fmla="*/ 48 h 64"/>
                <a:gd name="T88" fmla="*/ 23 w 64"/>
                <a:gd name="T89" fmla="*/ 48 h 64"/>
                <a:gd name="T90" fmla="*/ 19 w 64"/>
                <a:gd name="T91" fmla="*/ 48 h 64"/>
                <a:gd name="T92" fmla="*/ 17 w 64"/>
                <a:gd name="T93" fmla="*/ 47 h 64"/>
                <a:gd name="T94" fmla="*/ 16 w 64"/>
                <a:gd name="T95" fmla="*/ 43 h 64"/>
                <a:gd name="T96" fmla="*/ 15 w 64"/>
                <a:gd name="T97" fmla="*/ 38 h 64"/>
                <a:gd name="T98" fmla="*/ 14 w 64"/>
                <a:gd name="T99" fmla="*/ 32 h 64"/>
                <a:gd name="T100" fmla="*/ 11 w 64"/>
                <a:gd name="T101" fmla="*/ 23 h 64"/>
                <a:gd name="T102" fmla="*/ 10 w 64"/>
                <a:gd name="T103" fmla="*/ 17 h 64"/>
                <a:gd name="T104" fmla="*/ 9 w 64"/>
                <a:gd name="T105" fmla="*/ 12 h 64"/>
                <a:gd name="T106" fmla="*/ 7 w 64"/>
                <a:gd name="T107" fmla="*/ 8 h 64"/>
                <a:gd name="T108" fmla="*/ 6 w 64"/>
                <a:gd name="T109" fmla="*/ 6 h 64"/>
                <a:gd name="T110" fmla="*/ 5 w 64"/>
                <a:gd name="T111" fmla="*/ 5 h 64"/>
                <a:gd name="T112" fmla="*/ 4 w 64"/>
                <a:gd name="T113" fmla="*/ 5 h 64"/>
                <a:gd name="T114" fmla="*/ 3 w 64"/>
                <a:gd name="T115" fmla="*/ 4 h 64"/>
                <a:gd name="T116" fmla="*/ 1 w 64"/>
                <a:gd name="T117" fmla="*/ 5 h 64"/>
                <a:gd name="T118" fmla="*/ 0 w 64"/>
                <a:gd name="T119" fmla="*/ 5 h 64"/>
                <a:gd name="T120" fmla="*/ 0 w 64"/>
                <a:gd name="T121" fmla="*/ 7 h 6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4"/>
                <a:gd name="T184" fmla="*/ 0 h 64"/>
                <a:gd name="T185" fmla="*/ 64 w 64"/>
                <a:gd name="T186" fmla="*/ 64 h 6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4" h="64">
                  <a:moveTo>
                    <a:pt x="0" y="7"/>
                  </a:moveTo>
                  <a:lnTo>
                    <a:pt x="0" y="8"/>
                  </a:lnTo>
                  <a:lnTo>
                    <a:pt x="1" y="10"/>
                  </a:lnTo>
                  <a:lnTo>
                    <a:pt x="1" y="13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3" y="22"/>
                  </a:lnTo>
                  <a:lnTo>
                    <a:pt x="4" y="26"/>
                  </a:lnTo>
                  <a:lnTo>
                    <a:pt x="5" y="29"/>
                  </a:lnTo>
                  <a:lnTo>
                    <a:pt x="5" y="33"/>
                  </a:lnTo>
                  <a:lnTo>
                    <a:pt x="5" y="37"/>
                  </a:lnTo>
                  <a:lnTo>
                    <a:pt x="5" y="40"/>
                  </a:lnTo>
                  <a:lnTo>
                    <a:pt x="6" y="43"/>
                  </a:lnTo>
                  <a:lnTo>
                    <a:pt x="6" y="47"/>
                  </a:lnTo>
                  <a:lnTo>
                    <a:pt x="6" y="48"/>
                  </a:lnTo>
                  <a:lnTo>
                    <a:pt x="7" y="50"/>
                  </a:lnTo>
                  <a:lnTo>
                    <a:pt x="7" y="52"/>
                  </a:lnTo>
                  <a:lnTo>
                    <a:pt x="8" y="55"/>
                  </a:lnTo>
                  <a:lnTo>
                    <a:pt x="11" y="58"/>
                  </a:lnTo>
                  <a:lnTo>
                    <a:pt x="15" y="60"/>
                  </a:lnTo>
                  <a:lnTo>
                    <a:pt x="19" y="62"/>
                  </a:lnTo>
                  <a:lnTo>
                    <a:pt x="24" y="63"/>
                  </a:lnTo>
                  <a:lnTo>
                    <a:pt x="28" y="63"/>
                  </a:lnTo>
                  <a:lnTo>
                    <a:pt x="34" y="63"/>
                  </a:lnTo>
                  <a:lnTo>
                    <a:pt x="39" y="63"/>
                  </a:lnTo>
                  <a:lnTo>
                    <a:pt x="45" y="62"/>
                  </a:lnTo>
                  <a:lnTo>
                    <a:pt x="49" y="60"/>
                  </a:lnTo>
                  <a:lnTo>
                    <a:pt x="54" y="59"/>
                  </a:lnTo>
                  <a:lnTo>
                    <a:pt x="58" y="57"/>
                  </a:lnTo>
                  <a:lnTo>
                    <a:pt x="60" y="54"/>
                  </a:lnTo>
                  <a:lnTo>
                    <a:pt x="62" y="51"/>
                  </a:lnTo>
                  <a:lnTo>
                    <a:pt x="63" y="48"/>
                  </a:lnTo>
                  <a:lnTo>
                    <a:pt x="62" y="44"/>
                  </a:lnTo>
                  <a:lnTo>
                    <a:pt x="62" y="46"/>
                  </a:lnTo>
                  <a:lnTo>
                    <a:pt x="62" y="45"/>
                  </a:lnTo>
                  <a:lnTo>
                    <a:pt x="61" y="44"/>
                  </a:lnTo>
                  <a:lnTo>
                    <a:pt x="60" y="43"/>
                  </a:lnTo>
                  <a:lnTo>
                    <a:pt x="58" y="40"/>
                  </a:lnTo>
                  <a:lnTo>
                    <a:pt x="57" y="37"/>
                  </a:lnTo>
                  <a:lnTo>
                    <a:pt x="55" y="35"/>
                  </a:lnTo>
                  <a:lnTo>
                    <a:pt x="53" y="31"/>
                  </a:lnTo>
                  <a:lnTo>
                    <a:pt x="50" y="27"/>
                  </a:lnTo>
                  <a:lnTo>
                    <a:pt x="48" y="24"/>
                  </a:lnTo>
                  <a:lnTo>
                    <a:pt x="47" y="20"/>
                  </a:lnTo>
                  <a:lnTo>
                    <a:pt x="45" y="17"/>
                  </a:lnTo>
                  <a:lnTo>
                    <a:pt x="43" y="14"/>
                  </a:lnTo>
                  <a:lnTo>
                    <a:pt x="41" y="11"/>
                  </a:lnTo>
                  <a:lnTo>
                    <a:pt x="40" y="8"/>
                  </a:lnTo>
                  <a:lnTo>
                    <a:pt x="39" y="7"/>
                  </a:lnTo>
                  <a:lnTo>
                    <a:pt x="39" y="5"/>
                  </a:lnTo>
                  <a:lnTo>
                    <a:pt x="38" y="5"/>
                  </a:lnTo>
                  <a:lnTo>
                    <a:pt x="37" y="4"/>
                  </a:lnTo>
                  <a:lnTo>
                    <a:pt x="37" y="3"/>
                  </a:lnTo>
                  <a:lnTo>
                    <a:pt x="37" y="2"/>
                  </a:lnTo>
                  <a:lnTo>
                    <a:pt x="36" y="1"/>
                  </a:lnTo>
                  <a:lnTo>
                    <a:pt x="35" y="0"/>
                  </a:lnTo>
                  <a:lnTo>
                    <a:pt x="34" y="0"/>
                  </a:lnTo>
                  <a:lnTo>
                    <a:pt x="34" y="1"/>
                  </a:lnTo>
                  <a:lnTo>
                    <a:pt x="34" y="2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8"/>
                  </a:lnTo>
                  <a:lnTo>
                    <a:pt x="37" y="12"/>
                  </a:lnTo>
                  <a:lnTo>
                    <a:pt x="37" y="13"/>
                  </a:lnTo>
                  <a:lnTo>
                    <a:pt x="38" y="13"/>
                  </a:lnTo>
                  <a:lnTo>
                    <a:pt x="39" y="14"/>
                  </a:lnTo>
                  <a:lnTo>
                    <a:pt x="40" y="16"/>
                  </a:lnTo>
                  <a:lnTo>
                    <a:pt x="41" y="16"/>
                  </a:lnTo>
                  <a:lnTo>
                    <a:pt x="42" y="18"/>
                  </a:lnTo>
                  <a:lnTo>
                    <a:pt x="43" y="19"/>
                  </a:lnTo>
                  <a:lnTo>
                    <a:pt x="45" y="21"/>
                  </a:lnTo>
                  <a:lnTo>
                    <a:pt x="46" y="23"/>
                  </a:lnTo>
                  <a:lnTo>
                    <a:pt x="47" y="25"/>
                  </a:lnTo>
                  <a:lnTo>
                    <a:pt x="47" y="26"/>
                  </a:lnTo>
                  <a:lnTo>
                    <a:pt x="48" y="28"/>
                  </a:lnTo>
                  <a:lnTo>
                    <a:pt x="49" y="30"/>
                  </a:lnTo>
                  <a:lnTo>
                    <a:pt x="49" y="32"/>
                  </a:lnTo>
                  <a:lnTo>
                    <a:pt x="49" y="35"/>
                  </a:lnTo>
                  <a:lnTo>
                    <a:pt x="48" y="37"/>
                  </a:lnTo>
                  <a:lnTo>
                    <a:pt x="47" y="38"/>
                  </a:lnTo>
                  <a:lnTo>
                    <a:pt x="46" y="40"/>
                  </a:lnTo>
                  <a:lnTo>
                    <a:pt x="44" y="42"/>
                  </a:lnTo>
                  <a:lnTo>
                    <a:pt x="41" y="44"/>
                  </a:lnTo>
                  <a:lnTo>
                    <a:pt x="39" y="45"/>
                  </a:lnTo>
                  <a:lnTo>
                    <a:pt x="37" y="47"/>
                  </a:lnTo>
                  <a:lnTo>
                    <a:pt x="33" y="47"/>
                  </a:lnTo>
                  <a:lnTo>
                    <a:pt x="30" y="47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3" y="48"/>
                  </a:lnTo>
                  <a:lnTo>
                    <a:pt x="21" y="48"/>
                  </a:lnTo>
                  <a:lnTo>
                    <a:pt x="19" y="48"/>
                  </a:lnTo>
                  <a:lnTo>
                    <a:pt x="17" y="47"/>
                  </a:lnTo>
                  <a:lnTo>
                    <a:pt x="16" y="46"/>
                  </a:lnTo>
                  <a:lnTo>
                    <a:pt x="16" y="43"/>
                  </a:lnTo>
                  <a:lnTo>
                    <a:pt x="16" y="41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2"/>
                  </a:lnTo>
                  <a:lnTo>
                    <a:pt x="13" y="29"/>
                  </a:lnTo>
                  <a:lnTo>
                    <a:pt x="11" y="23"/>
                  </a:lnTo>
                  <a:lnTo>
                    <a:pt x="11" y="20"/>
                  </a:lnTo>
                  <a:lnTo>
                    <a:pt x="10" y="17"/>
                  </a:lnTo>
                  <a:lnTo>
                    <a:pt x="9" y="15"/>
                  </a:lnTo>
                  <a:lnTo>
                    <a:pt x="9" y="12"/>
                  </a:lnTo>
                  <a:lnTo>
                    <a:pt x="8" y="10"/>
                  </a:lnTo>
                  <a:lnTo>
                    <a:pt x="7" y="8"/>
                  </a:lnTo>
                  <a:lnTo>
                    <a:pt x="7" y="7"/>
                  </a:lnTo>
                  <a:lnTo>
                    <a:pt x="6" y="6"/>
                  </a:lnTo>
                  <a:lnTo>
                    <a:pt x="5" y="5"/>
                  </a:lnTo>
                  <a:lnTo>
                    <a:pt x="4" y="5"/>
                  </a:lnTo>
                  <a:lnTo>
                    <a:pt x="3" y="5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6" name="Freeform 141"/>
            <p:cNvSpPr>
              <a:spLocks/>
            </p:cNvSpPr>
            <p:nvPr/>
          </p:nvSpPr>
          <p:spPr bwMode="auto">
            <a:xfrm>
              <a:off x="3755" y="2341"/>
              <a:ext cx="33" cy="14"/>
            </a:xfrm>
            <a:custGeom>
              <a:avLst/>
              <a:gdLst>
                <a:gd name="T0" fmla="*/ 32 w 33"/>
                <a:gd name="T1" fmla="*/ 13 h 14"/>
                <a:gd name="T2" fmla="*/ 0 w 33"/>
                <a:gd name="T3" fmla="*/ 8 h 14"/>
                <a:gd name="T4" fmla="*/ 32 w 33"/>
                <a:gd name="T5" fmla="*/ 0 h 14"/>
                <a:gd name="T6" fmla="*/ 32 w 33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"/>
                <a:gd name="T13" fmla="*/ 0 h 14"/>
                <a:gd name="T14" fmla="*/ 33 w 33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" h="14">
                  <a:moveTo>
                    <a:pt x="32" y="13"/>
                  </a:moveTo>
                  <a:lnTo>
                    <a:pt x="0" y="8"/>
                  </a:lnTo>
                  <a:lnTo>
                    <a:pt x="32" y="0"/>
                  </a:lnTo>
                  <a:lnTo>
                    <a:pt x="32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37" name="Line 142"/>
            <p:cNvSpPr>
              <a:spLocks noChangeShapeType="1"/>
            </p:cNvSpPr>
            <p:nvPr/>
          </p:nvSpPr>
          <p:spPr bwMode="auto">
            <a:xfrm>
              <a:off x="3793" y="2349"/>
              <a:ext cx="385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538" name="Line 143"/>
            <p:cNvSpPr>
              <a:spLocks noChangeShapeType="1"/>
            </p:cNvSpPr>
            <p:nvPr/>
          </p:nvSpPr>
          <p:spPr bwMode="auto">
            <a:xfrm>
              <a:off x="3797" y="2349"/>
              <a:ext cx="377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539" name="Freeform 144"/>
            <p:cNvSpPr>
              <a:spLocks/>
            </p:cNvSpPr>
            <p:nvPr/>
          </p:nvSpPr>
          <p:spPr bwMode="auto">
            <a:xfrm>
              <a:off x="4176" y="2336"/>
              <a:ext cx="38" cy="19"/>
            </a:xfrm>
            <a:custGeom>
              <a:avLst/>
              <a:gdLst>
                <a:gd name="T0" fmla="*/ 33 w 38"/>
                <a:gd name="T1" fmla="*/ 2 h 19"/>
                <a:gd name="T2" fmla="*/ 23 w 38"/>
                <a:gd name="T3" fmla="*/ 10 h 19"/>
                <a:gd name="T4" fmla="*/ 28 w 38"/>
                <a:gd name="T5" fmla="*/ 0 h 19"/>
                <a:gd name="T6" fmla="*/ 18 w 38"/>
                <a:gd name="T7" fmla="*/ 10 h 19"/>
                <a:gd name="T8" fmla="*/ 21 w 38"/>
                <a:gd name="T9" fmla="*/ 2 h 19"/>
                <a:gd name="T10" fmla="*/ 11 w 38"/>
                <a:gd name="T11" fmla="*/ 10 h 19"/>
                <a:gd name="T12" fmla="*/ 14 w 38"/>
                <a:gd name="T13" fmla="*/ 2 h 19"/>
                <a:gd name="T14" fmla="*/ 7 w 38"/>
                <a:gd name="T15" fmla="*/ 10 h 19"/>
                <a:gd name="T16" fmla="*/ 7 w 38"/>
                <a:gd name="T17" fmla="*/ 2 h 19"/>
                <a:gd name="T18" fmla="*/ 0 w 38"/>
                <a:gd name="T19" fmla="*/ 10 h 19"/>
                <a:gd name="T20" fmla="*/ 9 w 38"/>
                <a:gd name="T21" fmla="*/ 18 h 19"/>
                <a:gd name="T22" fmla="*/ 4 w 38"/>
                <a:gd name="T23" fmla="*/ 12 h 19"/>
                <a:gd name="T24" fmla="*/ 16 w 38"/>
                <a:gd name="T25" fmla="*/ 17 h 19"/>
                <a:gd name="T26" fmla="*/ 9 w 38"/>
                <a:gd name="T27" fmla="*/ 12 h 19"/>
                <a:gd name="T28" fmla="*/ 21 w 38"/>
                <a:gd name="T29" fmla="*/ 17 h 19"/>
                <a:gd name="T30" fmla="*/ 16 w 38"/>
                <a:gd name="T31" fmla="*/ 10 h 19"/>
                <a:gd name="T32" fmla="*/ 26 w 38"/>
                <a:gd name="T33" fmla="*/ 17 h 19"/>
                <a:gd name="T34" fmla="*/ 21 w 38"/>
                <a:gd name="T35" fmla="*/ 12 h 19"/>
                <a:gd name="T36" fmla="*/ 30 w 38"/>
                <a:gd name="T37" fmla="*/ 18 h 19"/>
                <a:gd name="T38" fmla="*/ 26 w 38"/>
                <a:gd name="T39" fmla="*/ 12 h 19"/>
                <a:gd name="T40" fmla="*/ 37 w 38"/>
                <a:gd name="T41" fmla="*/ 18 h 19"/>
                <a:gd name="T42" fmla="*/ 30 w 38"/>
                <a:gd name="T43" fmla="*/ 10 h 19"/>
                <a:gd name="T44" fmla="*/ 33 w 38"/>
                <a:gd name="T45" fmla="*/ 2 h 1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8"/>
                <a:gd name="T70" fmla="*/ 0 h 19"/>
                <a:gd name="T71" fmla="*/ 38 w 38"/>
                <a:gd name="T72" fmla="*/ 19 h 1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8" h="19">
                  <a:moveTo>
                    <a:pt x="33" y="2"/>
                  </a:moveTo>
                  <a:lnTo>
                    <a:pt x="23" y="10"/>
                  </a:lnTo>
                  <a:lnTo>
                    <a:pt x="28" y="0"/>
                  </a:lnTo>
                  <a:lnTo>
                    <a:pt x="18" y="10"/>
                  </a:lnTo>
                  <a:lnTo>
                    <a:pt x="21" y="2"/>
                  </a:lnTo>
                  <a:lnTo>
                    <a:pt x="11" y="10"/>
                  </a:lnTo>
                  <a:lnTo>
                    <a:pt x="14" y="2"/>
                  </a:lnTo>
                  <a:lnTo>
                    <a:pt x="7" y="10"/>
                  </a:lnTo>
                  <a:lnTo>
                    <a:pt x="7" y="2"/>
                  </a:lnTo>
                  <a:lnTo>
                    <a:pt x="0" y="10"/>
                  </a:lnTo>
                  <a:lnTo>
                    <a:pt x="9" y="18"/>
                  </a:lnTo>
                  <a:lnTo>
                    <a:pt x="4" y="12"/>
                  </a:lnTo>
                  <a:lnTo>
                    <a:pt x="16" y="17"/>
                  </a:lnTo>
                  <a:lnTo>
                    <a:pt x="9" y="12"/>
                  </a:lnTo>
                  <a:lnTo>
                    <a:pt x="21" y="17"/>
                  </a:lnTo>
                  <a:lnTo>
                    <a:pt x="16" y="10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30" y="18"/>
                  </a:lnTo>
                  <a:lnTo>
                    <a:pt x="26" y="12"/>
                  </a:lnTo>
                  <a:lnTo>
                    <a:pt x="37" y="18"/>
                  </a:lnTo>
                  <a:lnTo>
                    <a:pt x="30" y="10"/>
                  </a:lnTo>
                  <a:lnTo>
                    <a:pt x="33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0" name="Freeform 145"/>
            <p:cNvSpPr>
              <a:spLocks/>
            </p:cNvSpPr>
            <p:nvPr/>
          </p:nvSpPr>
          <p:spPr bwMode="auto">
            <a:xfrm>
              <a:off x="3580" y="2431"/>
              <a:ext cx="812" cy="199"/>
            </a:xfrm>
            <a:custGeom>
              <a:avLst/>
              <a:gdLst>
                <a:gd name="T0" fmla="*/ 0 w 812"/>
                <a:gd name="T1" fmla="*/ 14 h 199"/>
                <a:gd name="T2" fmla="*/ 33 w 812"/>
                <a:gd name="T3" fmla="*/ 56 h 199"/>
                <a:gd name="T4" fmla="*/ 73 w 812"/>
                <a:gd name="T5" fmla="*/ 92 h 199"/>
                <a:gd name="T6" fmla="*/ 119 w 812"/>
                <a:gd name="T7" fmla="*/ 124 h 199"/>
                <a:gd name="T8" fmla="*/ 169 w 812"/>
                <a:gd name="T9" fmla="*/ 149 h 199"/>
                <a:gd name="T10" fmla="*/ 224 w 812"/>
                <a:gd name="T11" fmla="*/ 170 h 199"/>
                <a:gd name="T12" fmla="*/ 281 w 812"/>
                <a:gd name="T13" fmla="*/ 185 h 199"/>
                <a:gd name="T14" fmla="*/ 341 w 812"/>
                <a:gd name="T15" fmla="*/ 194 h 199"/>
                <a:gd name="T16" fmla="*/ 402 w 812"/>
                <a:gd name="T17" fmla="*/ 198 h 199"/>
                <a:gd name="T18" fmla="*/ 463 w 812"/>
                <a:gd name="T19" fmla="*/ 195 h 199"/>
                <a:gd name="T20" fmla="*/ 523 w 812"/>
                <a:gd name="T21" fmla="*/ 187 h 199"/>
                <a:gd name="T22" fmla="*/ 581 w 812"/>
                <a:gd name="T23" fmla="*/ 172 h 199"/>
                <a:gd name="T24" fmla="*/ 636 w 812"/>
                <a:gd name="T25" fmla="*/ 151 h 199"/>
                <a:gd name="T26" fmla="*/ 688 w 812"/>
                <a:gd name="T27" fmla="*/ 123 h 199"/>
                <a:gd name="T28" fmla="*/ 735 w 812"/>
                <a:gd name="T29" fmla="*/ 89 h 199"/>
                <a:gd name="T30" fmla="*/ 776 w 812"/>
                <a:gd name="T31" fmla="*/ 48 h 199"/>
                <a:gd name="T32" fmla="*/ 811 w 812"/>
                <a:gd name="T33" fmla="*/ 0 h 1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12"/>
                <a:gd name="T52" fmla="*/ 0 h 199"/>
                <a:gd name="T53" fmla="*/ 812 w 812"/>
                <a:gd name="T54" fmla="*/ 199 h 19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12" h="199">
                  <a:moveTo>
                    <a:pt x="0" y="14"/>
                  </a:moveTo>
                  <a:lnTo>
                    <a:pt x="33" y="56"/>
                  </a:lnTo>
                  <a:lnTo>
                    <a:pt x="73" y="92"/>
                  </a:lnTo>
                  <a:lnTo>
                    <a:pt x="119" y="124"/>
                  </a:lnTo>
                  <a:lnTo>
                    <a:pt x="169" y="149"/>
                  </a:lnTo>
                  <a:lnTo>
                    <a:pt x="224" y="170"/>
                  </a:lnTo>
                  <a:lnTo>
                    <a:pt x="281" y="185"/>
                  </a:lnTo>
                  <a:lnTo>
                    <a:pt x="341" y="194"/>
                  </a:lnTo>
                  <a:lnTo>
                    <a:pt x="402" y="198"/>
                  </a:lnTo>
                  <a:lnTo>
                    <a:pt x="463" y="195"/>
                  </a:lnTo>
                  <a:lnTo>
                    <a:pt x="523" y="187"/>
                  </a:lnTo>
                  <a:lnTo>
                    <a:pt x="581" y="172"/>
                  </a:lnTo>
                  <a:lnTo>
                    <a:pt x="636" y="151"/>
                  </a:lnTo>
                  <a:lnTo>
                    <a:pt x="688" y="123"/>
                  </a:lnTo>
                  <a:lnTo>
                    <a:pt x="735" y="89"/>
                  </a:lnTo>
                  <a:lnTo>
                    <a:pt x="776" y="48"/>
                  </a:lnTo>
                  <a:lnTo>
                    <a:pt x="811" y="0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1" name="Freeform 146"/>
            <p:cNvSpPr>
              <a:spLocks/>
            </p:cNvSpPr>
            <p:nvPr/>
          </p:nvSpPr>
          <p:spPr bwMode="auto">
            <a:xfrm>
              <a:off x="3545" y="2352"/>
              <a:ext cx="19" cy="72"/>
            </a:xfrm>
            <a:custGeom>
              <a:avLst/>
              <a:gdLst>
                <a:gd name="T0" fmla="*/ 14 w 19"/>
                <a:gd name="T1" fmla="*/ 39 h 72"/>
                <a:gd name="T2" fmla="*/ 14 w 19"/>
                <a:gd name="T3" fmla="*/ 48 h 72"/>
                <a:gd name="T4" fmla="*/ 14 w 19"/>
                <a:gd name="T5" fmla="*/ 53 h 72"/>
                <a:gd name="T6" fmla="*/ 14 w 19"/>
                <a:gd name="T7" fmla="*/ 58 h 72"/>
                <a:gd name="T8" fmla="*/ 12 w 19"/>
                <a:gd name="T9" fmla="*/ 62 h 72"/>
                <a:gd name="T10" fmla="*/ 10 w 19"/>
                <a:gd name="T11" fmla="*/ 64 h 72"/>
                <a:gd name="T12" fmla="*/ 7 w 19"/>
                <a:gd name="T13" fmla="*/ 62 h 72"/>
                <a:gd name="T14" fmla="*/ 2 w 19"/>
                <a:gd name="T15" fmla="*/ 58 h 72"/>
                <a:gd name="T16" fmla="*/ 2 w 19"/>
                <a:gd name="T17" fmla="*/ 60 h 72"/>
                <a:gd name="T18" fmla="*/ 4 w 19"/>
                <a:gd name="T19" fmla="*/ 62 h 72"/>
                <a:gd name="T20" fmla="*/ 4 w 19"/>
                <a:gd name="T21" fmla="*/ 64 h 72"/>
                <a:gd name="T22" fmla="*/ 5 w 19"/>
                <a:gd name="T23" fmla="*/ 66 h 72"/>
                <a:gd name="T24" fmla="*/ 7 w 19"/>
                <a:gd name="T25" fmla="*/ 68 h 72"/>
                <a:gd name="T26" fmla="*/ 8 w 19"/>
                <a:gd name="T27" fmla="*/ 70 h 72"/>
                <a:gd name="T28" fmla="*/ 11 w 19"/>
                <a:gd name="T29" fmla="*/ 67 h 72"/>
                <a:gd name="T30" fmla="*/ 14 w 19"/>
                <a:gd name="T31" fmla="*/ 60 h 72"/>
                <a:gd name="T32" fmla="*/ 17 w 19"/>
                <a:gd name="T33" fmla="*/ 50 h 72"/>
                <a:gd name="T34" fmla="*/ 18 w 19"/>
                <a:gd name="T35" fmla="*/ 40 h 72"/>
                <a:gd name="T36" fmla="*/ 17 w 19"/>
                <a:gd name="T37" fmla="*/ 30 h 72"/>
                <a:gd name="T38" fmla="*/ 16 w 19"/>
                <a:gd name="T39" fmla="*/ 19 h 72"/>
                <a:gd name="T40" fmla="*/ 13 w 19"/>
                <a:gd name="T41" fmla="*/ 10 h 72"/>
                <a:gd name="T42" fmla="*/ 8 w 19"/>
                <a:gd name="T43" fmla="*/ 3 h 72"/>
                <a:gd name="T44" fmla="*/ 5 w 19"/>
                <a:gd name="T45" fmla="*/ 1 h 72"/>
                <a:gd name="T46" fmla="*/ 5 w 19"/>
                <a:gd name="T47" fmla="*/ 2 h 72"/>
                <a:gd name="T48" fmla="*/ 4 w 19"/>
                <a:gd name="T49" fmla="*/ 4 h 72"/>
                <a:gd name="T50" fmla="*/ 2 w 19"/>
                <a:gd name="T51" fmla="*/ 6 h 72"/>
                <a:gd name="T52" fmla="*/ 2 w 19"/>
                <a:gd name="T53" fmla="*/ 8 h 72"/>
                <a:gd name="T54" fmla="*/ 1 w 19"/>
                <a:gd name="T55" fmla="*/ 11 h 72"/>
                <a:gd name="T56" fmla="*/ 0 w 19"/>
                <a:gd name="T57" fmla="*/ 15 h 72"/>
                <a:gd name="T58" fmla="*/ 2 w 19"/>
                <a:gd name="T59" fmla="*/ 12 h 72"/>
                <a:gd name="T60" fmla="*/ 5 w 19"/>
                <a:gd name="T61" fmla="*/ 8 h 72"/>
                <a:gd name="T62" fmla="*/ 7 w 19"/>
                <a:gd name="T63" fmla="*/ 7 h 72"/>
                <a:gd name="T64" fmla="*/ 9 w 19"/>
                <a:gd name="T65" fmla="*/ 8 h 72"/>
                <a:gd name="T66" fmla="*/ 11 w 19"/>
                <a:gd name="T67" fmla="*/ 11 h 72"/>
                <a:gd name="T68" fmla="*/ 13 w 19"/>
                <a:gd name="T69" fmla="*/ 17 h 72"/>
                <a:gd name="T70" fmla="*/ 14 w 19"/>
                <a:gd name="T71" fmla="*/ 23 h 72"/>
                <a:gd name="T72" fmla="*/ 14 w 19"/>
                <a:gd name="T73" fmla="*/ 31 h 7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"/>
                <a:gd name="T112" fmla="*/ 0 h 72"/>
                <a:gd name="T113" fmla="*/ 19 w 19"/>
                <a:gd name="T114" fmla="*/ 72 h 7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" h="72">
                  <a:moveTo>
                    <a:pt x="14" y="36"/>
                  </a:moveTo>
                  <a:lnTo>
                    <a:pt x="14" y="39"/>
                  </a:lnTo>
                  <a:lnTo>
                    <a:pt x="14" y="41"/>
                  </a:lnTo>
                  <a:lnTo>
                    <a:pt x="14" y="48"/>
                  </a:lnTo>
                  <a:lnTo>
                    <a:pt x="14" y="51"/>
                  </a:lnTo>
                  <a:lnTo>
                    <a:pt x="14" y="53"/>
                  </a:lnTo>
                  <a:lnTo>
                    <a:pt x="14" y="56"/>
                  </a:lnTo>
                  <a:lnTo>
                    <a:pt x="14" y="58"/>
                  </a:lnTo>
                  <a:lnTo>
                    <a:pt x="13" y="60"/>
                  </a:lnTo>
                  <a:lnTo>
                    <a:pt x="12" y="62"/>
                  </a:lnTo>
                  <a:lnTo>
                    <a:pt x="11" y="63"/>
                  </a:lnTo>
                  <a:lnTo>
                    <a:pt x="10" y="64"/>
                  </a:lnTo>
                  <a:lnTo>
                    <a:pt x="8" y="63"/>
                  </a:lnTo>
                  <a:lnTo>
                    <a:pt x="7" y="62"/>
                  </a:lnTo>
                  <a:lnTo>
                    <a:pt x="5" y="61"/>
                  </a:lnTo>
                  <a:lnTo>
                    <a:pt x="2" y="58"/>
                  </a:lnTo>
                  <a:lnTo>
                    <a:pt x="2" y="59"/>
                  </a:lnTo>
                  <a:lnTo>
                    <a:pt x="2" y="60"/>
                  </a:lnTo>
                  <a:lnTo>
                    <a:pt x="3" y="61"/>
                  </a:lnTo>
                  <a:lnTo>
                    <a:pt x="4" y="62"/>
                  </a:lnTo>
                  <a:lnTo>
                    <a:pt x="4" y="63"/>
                  </a:lnTo>
                  <a:lnTo>
                    <a:pt x="4" y="64"/>
                  </a:lnTo>
                  <a:lnTo>
                    <a:pt x="5" y="65"/>
                  </a:lnTo>
                  <a:lnTo>
                    <a:pt x="5" y="66"/>
                  </a:lnTo>
                  <a:lnTo>
                    <a:pt x="6" y="67"/>
                  </a:lnTo>
                  <a:lnTo>
                    <a:pt x="7" y="68"/>
                  </a:lnTo>
                  <a:lnTo>
                    <a:pt x="7" y="69"/>
                  </a:lnTo>
                  <a:lnTo>
                    <a:pt x="8" y="70"/>
                  </a:lnTo>
                  <a:lnTo>
                    <a:pt x="8" y="71"/>
                  </a:lnTo>
                  <a:lnTo>
                    <a:pt x="11" y="67"/>
                  </a:lnTo>
                  <a:lnTo>
                    <a:pt x="13" y="64"/>
                  </a:lnTo>
                  <a:lnTo>
                    <a:pt x="14" y="60"/>
                  </a:lnTo>
                  <a:lnTo>
                    <a:pt x="16" y="55"/>
                  </a:lnTo>
                  <a:lnTo>
                    <a:pt x="17" y="50"/>
                  </a:lnTo>
                  <a:lnTo>
                    <a:pt x="17" y="45"/>
                  </a:lnTo>
                  <a:lnTo>
                    <a:pt x="18" y="40"/>
                  </a:lnTo>
                  <a:lnTo>
                    <a:pt x="18" y="35"/>
                  </a:lnTo>
                  <a:lnTo>
                    <a:pt x="17" y="30"/>
                  </a:lnTo>
                  <a:lnTo>
                    <a:pt x="17" y="24"/>
                  </a:lnTo>
                  <a:lnTo>
                    <a:pt x="16" y="19"/>
                  </a:lnTo>
                  <a:lnTo>
                    <a:pt x="14" y="15"/>
                  </a:lnTo>
                  <a:lnTo>
                    <a:pt x="13" y="10"/>
                  </a:lnTo>
                  <a:lnTo>
                    <a:pt x="11" y="6"/>
                  </a:lnTo>
                  <a:lnTo>
                    <a:pt x="8" y="3"/>
                  </a:lnTo>
                  <a:lnTo>
                    <a:pt x="6" y="0"/>
                  </a:lnTo>
                  <a:lnTo>
                    <a:pt x="5" y="1"/>
                  </a:lnTo>
                  <a:lnTo>
                    <a:pt x="5" y="2"/>
                  </a:lnTo>
                  <a:lnTo>
                    <a:pt x="4" y="3"/>
                  </a:lnTo>
                  <a:lnTo>
                    <a:pt x="4" y="4"/>
                  </a:lnTo>
                  <a:lnTo>
                    <a:pt x="3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8"/>
                  </a:lnTo>
                  <a:lnTo>
                    <a:pt x="2" y="9"/>
                  </a:lnTo>
                  <a:lnTo>
                    <a:pt x="1" y="11"/>
                  </a:lnTo>
                  <a:lnTo>
                    <a:pt x="0" y="12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2" y="12"/>
                  </a:lnTo>
                  <a:lnTo>
                    <a:pt x="3" y="10"/>
                  </a:lnTo>
                  <a:lnTo>
                    <a:pt x="5" y="8"/>
                  </a:lnTo>
                  <a:lnTo>
                    <a:pt x="5" y="7"/>
                  </a:lnTo>
                  <a:lnTo>
                    <a:pt x="7" y="7"/>
                  </a:lnTo>
                  <a:lnTo>
                    <a:pt x="8" y="7"/>
                  </a:lnTo>
                  <a:lnTo>
                    <a:pt x="9" y="8"/>
                  </a:lnTo>
                  <a:lnTo>
                    <a:pt x="10" y="9"/>
                  </a:lnTo>
                  <a:lnTo>
                    <a:pt x="11" y="11"/>
                  </a:lnTo>
                  <a:lnTo>
                    <a:pt x="12" y="14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4" y="23"/>
                  </a:lnTo>
                  <a:lnTo>
                    <a:pt x="14" y="27"/>
                  </a:lnTo>
                  <a:lnTo>
                    <a:pt x="14" y="31"/>
                  </a:lnTo>
                  <a:lnTo>
                    <a:pt x="14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2" name="Freeform 147"/>
            <p:cNvSpPr>
              <a:spLocks/>
            </p:cNvSpPr>
            <p:nvPr/>
          </p:nvSpPr>
          <p:spPr bwMode="auto">
            <a:xfrm>
              <a:off x="3572" y="2382"/>
              <a:ext cx="21" cy="72"/>
            </a:xfrm>
            <a:custGeom>
              <a:avLst/>
              <a:gdLst>
                <a:gd name="T0" fmla="*/ 16 w 21"/>
                <a:gd name="T1" fmla="*/ 38 h 72"/>
                <a:gd name="T2" fmla="*/ 15 w 21"/>
                <a:gd name="T3" fmla="*/ 46 h 72"/>
                <a:gd name="T4" fmla="*/ 15 w 21"/>
                <a:gd name="T5" fmla="*/ 52 h 72"/>
                <a:gd name="T6" fmla="*/ 15 w 21"/>
                <a:gd name="T7" fmla="*/ 56 h 72"/>
                <a:gd name="T8" fmla="*/ 13 w 21"/>
                <a:gd name="T9" fmla="*/ 60 h 72"/>
                <a:gd name="T10" fmla="*/ 12 w 21"/>
                <a:gd name="T11" fmla="*/ 62 h 72"/>
                <a:gd name="T12" fmla="*/ 8 w 21"/>
                <a:gd name="T13" fmla="*/ 62 h 72"/>
                <a:gd name="T14" fmla="*/ 4 w 21"/>
                <a:gd name="T15" fmla="*/ 58 h 72"/>
                <a:gd name="T16" fmla="*/ 5 w 21"/>
                <a:gd name="T17" fmla="*/ 60 h 72"/>
                <a:gd name="T18" fmla="*/ 6 w 21"/>
                <a:gd name="T19" fmla="*/ 62 h 72"/>
                <a:gd name="T20" fmla="*/ 7 w 21"/>
                <a:gd name="T21" fmla="*/ 63 h 72"/>
                <a:gd name="T22" fmla="*/ 8 w 21"/>
                <a:gd name="T23" fmla="*/ 65 h 72"/>
                <a:gd name="T24" fmla="*/ 9 w 21"/>
                <a:gd name="T25" fmla="*/ 67 h 72"/>
                <a:gd name="T26" fmla="*/ 10 w 21"/>
                <a:gd name="T27" fmla="*/ 69 h 72"/>
                <a:gd name="T28" fmla="*/ 13 w 21"/>
                <a:gd name="T29" fmla="*/ 67 h 72"/>
                <a:gd name="T30" fmla="*/ 16 w 21"/>
                <a:gd name="T31" fmla="*/ 60 h 72"/>
                <a:gd name="T32" fmla="*/ 18 w 21"/>
                <a:gd name="T33" fmla="*/ 51 h 72"/>
                <a:gd name="T34" fmla="*/ 20 w 21"/>
                <a:gd name="T35" fmla="*/ 40 h 72"/>
                <a:gd name="T36" fmla="*/ 19 w 21"/>
                <a:gd name="T37" fmla="*/ 30 h 72"/>
                <a:gd name="T38" fmla="*/ 18 w 21"/>
                <a:gd name="T39" fmla="*/ 19 h 72"/>
                <a:gd name="T40" fmla="*/ 15 w 21"/>
                <a:gd name="T41" fmla="*/ 10 h 72"/>
                <a:gd name="T42" fmla="*/ 11 w 21"/>
                <a:gd name="T43" fmla="*/ 3 h 72"/>
                <a:gd name="T44" fmla="*/ 8 w 21"/>
                <a:gd name="T45" fmla="*/ 1 h 72"/>
                <a:gd name="T46" fmla="*/ 5 w 21"/>
                <a:gd name="T47" fmla="*/ 3 h 72"/>
                <a:gd name="T48" fmla="*/ 5 w 21"/>
                <a:gd name="T49" fmla="*/ 5 h 72"/>
                <a:gd name="T50" fmla="*/ 3 w 21"/>
                <a:gd name="T51" fmla="*/ 7 h 72"/>
                <a:gd name="T52" fmla="*/ 2 w 21"/>
                <a:gd name="T53" fmla="*/ 9 h 72"/>
                <a:gd name="T54" fmla="*/ 2 w 21"/>
                <a:gd name="T55" fmla="*/ 11 h 72"/>
                <a:gd name="T56" fmla="*/ 1 w 21"/>
                <a:gd name="T57" fmla="*/ 14 h 72"/>
                <a:gd name="T58" fmla="*/ 2 w 21"/>
                <a:gd name="T59" fmla="*/ 12 h 72"/>
                <a:gd name="T60" fmla="*/ 5 w 21"/>
                <a:gd name="T61" fmla="*/ 7 h 72"/>
                <a:gd name="T62" fmla="*/ 8 w 21"/>
                <a:gd name="T63" fmla="*/ 6 h 72"/>
                <a:gd name="T64" fmla="*/ 10 w 21"/>
                <a:gd name="T65" fmla="*/ 7 h 72"/>
                <a:gd name="T66" fmla="*/ 13 w 21"/>
                <a:gd name="T67" fmla="*/ 10 h 72"/>
                <a:gd name="T68" fmla="*/ 15 w 21"/>
                <a:gd name="T69" fmla="*/ 16 h 72"/>
                <a:gd name="T70" fmla="*/ 16 w 21"/>
                <a:gd name="T71" fmla="*/ 22 h 72"/>
                <a:gd name="T72" fmla="*/ 17 w 21"/>
                <a:gd name="T73" fmla="*/ 31 h 7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1"/>
                <a:gd name="T112" fmla="*/ 0 h 72"/>
                <a:gd name="T113" fmla="*/ 21 w 21"/>
                <a:gd name="T114" fmla="*/ 72 h 7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1" h="72">
                  <a:moveTo>
                    <a:pt x="17" y="36"/>
                  </a:moveTo>
                  <a:lnTo>
                    <a:pt x="16" y="38"/>
                  </a:lnTo>
                  <a:lnTo>
                    <a:pt x="16" y="41"/>
                  </a:lnTo>
                  <a:lnTo>
                    <a:pt x="15" y="46"/>
                  </a:lnTo>
                  <a:lnTo>
                    <a:pt x="15" y="49"/>
                  </a:lnTo>
                  <a:lnTo>
                    <a:pt x="15" y="52"/>
                  </a:lnTo>
                  <a:lnTo>
                    <a:pt x="15" y="54"/>
                  </a:lnTo>
                  <a:lnTo>
                    <a:pt x="15" y="56"/>
                  </a:lnTo>
                  <a:lnTo>
                    <a:pt x="14" y="58"/>
                  </a:lnTo>
                  <a:lnTo>
                    <a:pt x="13" y="60"/>
                  </a:lnTo>
                  <a:lnTo>
                    <a:pt x="12" y="61"/>
                  </a:lnTo>
                  <a:lnTo>
                    <a:pt x="12" y="62"/>
                  </a:lnTo>
                  <a:lnTo>
                    <a:pt x="10" y="62"/>
                  </a:lnTo>
                  <a:lnTo>
                    <a:pt x="8" y="62"/>
                  </a:lnTo>
                  <a:lnTo>
                    <a:pt x="6" y="60"/>
                  </a:lnTo>
                  <a:lnTo>
                    <a:pt x="4" y="58"/>
                  </a:lnTo>
                  <a:lnTo>
                    <a:pt x="5" y="59"/>
                  </a:lnTo>
                  <a:lnTo>
                    <a:pt x="5" y="60"/>
                  </a:lnTo>
                  <a:lnTo>
                    <a:pt x="5" y="61"/>
                  </a:lnTo>
                  <a:lnTo>
                    <a:pt x="6" y="62"/>
                  </a:lnTo>
                  <a:lnTo>
                    <a:pt x="6" y="63"/>
                  </a:lnTo>
                  <a:lnTo>
                    <a:pt x="7" y="63"/>
                  </a:lnTo>
                  <a:lnTo>
                    <a:pt x="7" y="64"/>
                  </a:lnTo>
                  <a:lnTo>
                    <a:pt x="8" y="65"/>
                  </a:lnTo>
                  <a:lnTo>
                    <a:pt x="8" y="66"/>
                  </a:lnTo>
                  <a:lnTo>
                    <a:pt x="9" y="67"/>
                  </a:lnTo>
                  <a:lnTo>
                    <a:pt x="9" y="68"/>
                  </a:lnTo>
                  <a:lnTo>
                    <a:pt x="10" y="69"/>
                  </a:lnTo>
                  <a:lnTo>
                    <a:pt x="11" y="71"/>
                  </a:lnTo>
                  <a:lnTo>
                    <a:pt x="13" y="67"/>
                  </a:lnTo>
                  <a:lnTo>
                    <a:pt x="15" y="64"/>
                  </a:lnTo>
                  <a:lnTo>
                    <a:pt x="16" y="60"/>
                  </a:lnTo>
                  <a:lnTo>
                    <a:pt x="18" y="55"/>
                  </a:lnTo>
                  <a:lnTo>
                    <a:pt x="18" y="51"/>
                  </a:lnTo>
                  <a:lnTo>
                    <a:pt x="19" y="45"/>
                  </a:lnTo>
                  <a:lnTo>
                    <a:pt x="20" y="40"/>
                  </a:lnTo>
                  <a:lnTo>
                    <a:pt x="20" y="35"/>
                  </a:lnTo>
                  <a:lnTo>
                    <a:pt x="19" y="30"/>
                  </a:lnTo>
                  <a:lnTo>
                    <a:pt x="19" y="24"/>
                  </a:lnTo>
                  <a:lnTo>
                    <a:pt x="18" y="19"/>
                  </a:lnTo>
                  <a:lnTo>
                    <a:pt x="17" y="15"/>
                  </a:lnTo>
                  <a:lnTo>
                    <a:pt x="15" y="10"/>
                  </a:lnTo>
                  <a:lnTo>
                    <a:pt x="13" y="6"/>
                  </a:lnTo>
                  <a:lnTo>
                    <a:pt x="11" y="3"/>
                  </a:lnTo>
                  <a:lnTo>
                    <a:pt x="8" y="0"/>
                  </a:lnTo>
                  <a:lnTo>
                    <a:pt x="8" y="1"/>
                  </a:lnTo>
                  <a:lnTo>
                    <a:pt x="7" y="1"/>
                  </a:lnTo>
                  <a:lnTo>
                    <a:pt x="5" y="3"/>
                  </a:lnTo>
                  <a:lnTo>
                    <a:pt x="5" y="4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10"/>
                  </a:lnTo>
                  <a:lnTo>
                    <a:pt x="2" y="11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2" y="12"/>
                  </a:lnTo>
                  <a:lnTo>
                    <a:pt x="3" y="9"/>
                  </a:lnTo>
                  <a:lnTo>
                    <a:pt x="5" y="7"/>
                  </a:lnTo>
                  <a:lnTo>
                    <a:pt x="6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10" y="7"/>
                  </a:lnTo>
                  <a:lnTo>
                    <a:pt x="12" y="8"/>
                  </a:lnTo>
                  <a:lnTo>
                    <a:pt x="13" y="10"/>
                  </a:lnTo>
                  <a:lnTo>
                    <a:pt x="14" y="13"/>
                  </a:lnTo>
                  <a:lnTo>
                    <a:pt x="15" y="16"/>
                  </a:lnTo>
                  <a:lnTo>
                    <a:pt x="15" y="19"/>
                  </a:lnTo>
                  <a:lnTo>
                    <a:pt x="16" y="22"/>
                  </a:lnTo>
                  <a:lnTo>
                    <a:pt x="16" y="27"/>
                  </a:lnTo>
                  <a:lnTo>
                    <a:pt x="17" y="31"/>
                  </a:lnTo>
                  <a:lnTo>
                    <a:pt x="17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3" name="Freeform 148"/>
            <p:cNvSpPr>
              <a:spLocks/>
            </p:cNvSpPr>
            <p:nvPr/>
          </p:nvSpPr>
          <p:spPr bwMode="auto">
            <a:xfrm>
              <a:off x="3588" y="2524"/>
              <a:ext cx="72" cy="20"/>
            </a:xfrm>
            <a:custGeom>
              <a:avLst/>
              <a:gdLst>
                <a:gd name="T0" fmla="*/ 38 w 72"/>
                <a:gd name="T1" fmla="*/ 5 h 20"/>
                <a:gd name="T2" fmla="*/ 43 w 72"/>
                <a:gd name="T3" fmla="*/ 5 h 20"/>
                <a:gd name="T4" fmla="*/ 49 w 72"/>
                <a:gd name="T5" fmla="*/ 5 h 20"/>
                <a:gd name="T6" fmla="*/ 54 w 72"/>
                <a:gd name="T7" fmla="*/ 5 h 20"/>
                <a:gd name="T8" fmla="*/ 58 w 72"/>
                <a:gd name="T9" fmla="*/ 5 h 20"/>
                <a:gd name="T10" fmla="*/ 61 w 72"/>
                <a:gd name="T11" fmla="*/ 7 h 20"/>
                <a:gd name="T12" fmla="*/ 62 w 72"/>
                <a:gd name="T13" fmla="*/ 9 h 20"/>
                <a:gd name="T14" fmla="*/ 60 w 72"/>
                <a:gd name="T15" fmla="*/ 13 h 20"/>
                <a:gd name="T16" fmla="*/ 59 w 72"/>
                <a:gd name="T17" fmla="*/ 14 h 20"/>
                <a:gd name="T18" fmla="*/ 61 w 72"/>
                <a:gd name="T19" fmla="*/ 14 h 20"/>
                <a:gd name="T20" fmla="*/ 63 w 72"/>
                <a:gd name="T21" fmla="*/ 13 h 20"/>
                <a:gd name="T22" fmla="*/ 64 w 72"/>
                <a:gd name="T23" fmla="*/ 12 h 20"/>
                <a:gd name="T24" fmla="*/ 66 w 72"/>
                <a:gd name="T25" fmla="*/ 11 h 20"/>
                <a:gd name="T26" fmla="*/ 68 w 72"/>
                <a:gd name="T27" fmla="*/ 10 h 20"/>
                <a:gd name="T28" fmla="*/ 70 w 72"/>
                <a:gd name="T29" fmla="*/ 9 h 20"/>
                <a:gd name="T30" fmla="*/ 67 w 72"/>
                <a:gd name="T31" fmla="*/ 6 h 20"/>
                <a:gd name="T32" fmla="*/ 60 w 72"/>
                <a:gd name="T33" fmla="*/ 3 h 20"/>
                <a:gd name="T34" fmla="*/ 50 w 72"/>
                <a:gd name="T35" fmla="*/ 1 h 20"/>
                <a:gd name="T36" fmla="*/ 40 w 72"/>
                <a:gd name="T37" fmla="*/ 0 h 20"/>
                <a:gd name="T38" fmla="*/ 29 w 72"/>
                <a:gd name="T39" fmla="*/ 1 h 20"/>
                <a:gd name="T40" fmla="*/ 18 w 72"/>
                <a:gd name="T41" fmla="*/ 3 h 20"/>
                <a:gd name="T42" fmla="*/ 9 w 72"/>
                <a:gd name="T43" fmla="*/ 6 h 20"/>
                <a:gd name="T44" fmla="*/ 3 w 72"/>
                <a:gd name="T45" fmla="*/ 10 h 20"/>
                <a:gd name="T46" fmla="*/ 1 w 72"/>
                <a:gd name="T47" fmla="*/ 13 h 20"/>
                <a:gd name="T48" fmla="*/ 2 w 72"/>
                <a:gd name="T49" fmla="*/ 14 h 20"/>
                <a:gd name="T50" fmla="*/ 4 w 72"/>
                <a:gd name="T51" fmla="*/ 15 h 20"/>
                <a:gd name="T52" fmla="*/ 6 w 72"/>
                <a:gd name="T53" fmla="*/ 16 h 20"/>
                <a:gd name="T54" fmla="*/ 7 w 72"/>
                <a:gd name="T55" fmla="*/ 17 h 20"/>
                <a:gd name="T56" fmla="*/ 9 w 72"/>
                <a:gd name="T57" fmla="*/ 18 h 20"/>
                <a:gd name="T58" fmla="*/ 12 w 72"/>
                <a:gd name="T59" fmla="*/ 18 h 20"/>
                <a:gd name="T60" fmla="*/ 16 w 72"/>
                <a:gd name="T61" fmla="*/ 19 h 20"/>
                <a:gd name="T62" fmla="*/ 9 w 72"/>
                <a:gd name="T63" fmla="*/ 17 h 20"/>
                <a:gd name="T64" fmla="*/ 6 w 72"/>
                <a:gd name="T65" fmla="*/ 14 h 20"/>
                <a:gd name="T66" fmla="*/ 6 w 72"/>
                <a:gd name="T67" fmla="*/ 11 h 20"/>
                <a:gd name="T68" fmla="*/ 8 w 72"/>
                <a:gd name="T69" fmla="*/ 9 h 20"/>
                <a:gd name="T70" fmla="*/ 13 w 72"/>
                <a:gd name="T71" fmla="*/ 8 h 20"/>
                <a:gd name="T72" fmla="*/ 19 w 72"/>
                <a:gd name="T73" fmla="*/ 6 h 20"/>
                <a:gd name="T74" fmla="*/ 27 w 72"/>
                <a:gd name="T75" fmla="*/ 5 h 20"/>
                <a:gd name="T76" fmla="*/ 36 w 72"/>
                <a:gd name="T77" fmla="*/ 5 h 2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72"/>
                <a:gd name="T118" fmla="*/ 0 h 20"/>
                <a:gd name="T119" fmla="*/ 72 w 72"/>
                <a:gd name="T120" fmla="*/ 20 h 2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72" h="20">
                  <a:moveTo>
                    <a:pt x="36" y="5"/>
                  </a:moveTo>
                  <a:lnTo>
                    <a:pt x="38" y="5"/>
                  </a:lnTo>
                  <a:lnTo>
                    <a:pt x="41" y="5"/>
                  </a:lnTo>
                  <a:lnTo>
                    <a:pt x="43" y="5"/>
                  </a:lnTo>
                  <a:lnTo>
                    <a:pt x="46" y="5"/>
                  </a:lnTo>
                  <a:lnTo>
                    <a:pt x="49" y="5"/>
                  </a:lnTo>
                  <a:lnTo>
                    <a:pt x="52" y="5"/>
                  </a:lnTo>
                  <a:lnTo>
                    <a:pt x="54" y="5"/>
                  </a:lnTo>
                  <a:lnTo>
                    <a:pt x="56" y="5"/>
                  </a:lnTo>
                  <a:lnTo>
                    <a:pt x="58" y="5"/>
                  </a:lnTo>
                  <a:lnTo>
                    <a:pt x="60" y="6"/>
                  </a:lnTo>
                  <a:lnTo>
                    <a:pt x="61" y="7"/>
                  </a:lnTo>
                  <a:lnTo>
                    <a:pt x="62" y="8"/>
                  </a:lnTo>
                  <a:lnTo>
                    <a:pt x="62" y="9"/>
                  </a:lnTo>
                  <a:lnTo>
                    <a:pt x="62" y="11"/>
                  </a:lnTo>
                  <a:lnTo>
                    <a:pt x="60" y="13"/>
                  </a:lnTo>
                  <a:lnTo>
                    <a:pt x="58" y="14"/>
                  </a:lnTo>
                  <a:lnTo>
                    <a:pt x="59" y="14"/>
                  </a:lnTo>
                  <a:lnTo>
                    <a:pt x="60" y="14"/>
                  </a:lnTo>
                  <a:lnTo>
                    <a:pt x="61" y="14"/>
                  </a:lnTo>
                  <a:lnTo>
                    <a:pt x="62" y="13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4" y="12"/>
                  </a:lnTo>
                  <a:lnTo>
                    <a:pt x="65" y="11"/>
                  </a:lnTo>
                  <a:lnTo>
                    <a:pt x="66" y="11"/>
                  </a:lnTo>
                  <a:lnTo>
                    <a:pt x="67" y="10"/>
                  </a:lnTo>
                  <a:lnTo>
                    <a:pt x="68" y="10"/>
                  </a:lnTo>
                  <a:lnTo>
                    <a:pt x="69" y="9"/>
                  </a:lnTo>
                  <a:lnTo>
                    <a:pt x="70" y="9"/>
                  </a:lnTo>
                  <a:lnTo>
                    <a:pt x="71" y="8"/>
                  </a:lnTo>
                  <a:lnTo>
                    <a:pt x="67" y="6"/>
                  </a:lnTo>
                  <a:lnTo>
                    <a:pt x="64" y="5"/>
                  </a:lnTo>
                  <a:lnTo>
                    <a:pt x="60" y="3"/>
                  </a:lnTo>
                  <a:lnTo>
                    <a:pt x="55" y="2"/>
                  </a:lnTo>
                  <a:lnTo>
                    <a:pt x="50" y="1"/>
                  </a:lnTo>
                  <a:lnTo>
                    <a:pt x="44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9" y="1"/>
                  </a:lnTo>
                  <a:lnTo>
                    <a:pt x="23" y="2"/>
                  </a:lnTo>
                  <a:lnTo>
                    <a:pt x="18" y="3"/>
                  </a:lnTo>
                  <a:lnTo>
                    <a:pt x="14" y="4"/>
                  </a:lnTo>
                  <a:lnTo>
                    <a:pt x="9" y="6"/>
                  </a:lnTo>
                  <a:lnTo>
                    <a:pt x="6" y="8"/>
                  </a:lnTo>
                  <a:lnTo>
                    <a:pt x="3" y="10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4" y="15"/>
                  </a:lnTo>
                  <a:lnTo>
                    <a:pt x="5" y="16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7" y="17"/>
                  </a:lnTo>
                  <a:lnTo>
                    <a:pt x="8" y="17"/>
                  </a:lnTo>
                  <a:lnTo>
                    <a:pt x="9" y="18"/>
                  </a:lnTo>
                  <a:lnTo>
                    <a:pt x="10" y="18"/>
                  </a:lnTo>
                  <a:lnTo>
                    <a:pt x="12" y="18"/>
                  </a:lnTo>
                  <a:lnTo>
                    <a:pt x="14" y="19"/>
                  </a:lnTo>
                  <a:lnTo>
                    <a:pt x="16" y="19"/>
                  </a:lnTo>
                  <a:lnTo>
                    <a:pt x="12" y="17"/>
                  </a:lnTo>
                  <a:lnTo>
                    <a:pt x="9" y="17"/>
                  </a:lnTo>
                  <a:lnTo>
                    <a:pt x="7" y="15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8" y="9"/>
                  </a:lnTo>
                  <a:lnTo>
                    <a:pt x="10" y="8"/>
                  </a:lnTo>
                  <a:lnTo>
                    <a:pt x="13" y="8"/>
                  </a:lnTo>
                  <a:lnTo>
                    <a:pt x="16" y="7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1" y="5"/>
                  </a:lnTo>
                  <a:lnTo>
                    <a:pt x="36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4" name="Freeform 149"/>
            <p:cNvSpPr>
              <a:spLocks/>
            </p:cNvSpPr>
            <p:nvPr/>
          </p:nvSpPr>
          <p:spPr bwMode="auto">
            <a:xfrm>
              <a:off x="3654" y="2456"/>
              <a:ext cx="20" cy="71"/>
            </a:xfrm>
            <a:custGeom>
              <a:avLst/>
              <a:gdLst>
                <a:gd name="T0" fmla="*/ 14 w 20"/>
                <a:gd name="T1" fmla="*/ 41 h 71"/>
                <a:gd name="T2" fmla="*/ 13 w 20"/>
                <a:gd name="T3" fmla="*/ 46 h 71"/>
                <a:gd name="T4" fmla="*/ 12 w 20"/>
                <a:gd name="T5" fmla="*/ 51 h 71"/>
                <a:gd name="T6" fmla="*/ 11 w 20"/>
                <a:gd name="T7" fmla="*/ 56 h 71"/>
                <a:gd name="T8" fmla="*/ 10 w 20"/>
                <a:gd name="T9" fmla="*/ 60 h 71"/>
                <a:gd name="T10" fmla="*/ 8 w 20"/>
                <a:gd name="T11" fmla="*/ 63 h 71"/>
                <a:gd name="T12" fmla="*/ 5 w 20"/>
                <a:gd name="T13" fmla="*/ 63 h 71"/>
                <a:gd name="T14" fmla="*/ 2 w 20"/>
                <a:gd name="T15" fmla="*/ 61 h 71"/>
                <a:gd name="T16" fmla="*/ 0 w 20"/>
                <a:gd name="T17" fmla="*/ 59 h 71"/>
                <a:gd name="T18" fmla="*/ 0 w 20"/>
                <a:gd name="T19" fmla="*/ 61 h 71"/>
                <a:gd name="T20" fmla="*/ 1 w 20"/>
                <a:gd name="T21" fmla="*/ 63 h 71"/>
                <a:gd name="T22" fmla="*/ 2 w 20"/>
                <a:gd name="T23" fmla="*/ 65 h 71"/>
                <a:gd name="T24" fmla="*/ 2 w 20"/>
                <a:gd name="T25" fmla="*/ 67 h 71"/>
                <a:gd name="T26" fmla="*/ 4 w 20"/>
                <a:gd name="T27" fmla="*/ 70 h 71"/>
                <a:gd name="T28" fmla="*/ 9 w 20"/>
                <a:gd name="T29" fmla="*/ 65 h 71"/>
                <a:gd name="T30" fmla="*/ 13 w 20"/>
                <a:gd name="T31" fmla="*/ 58 h 71"/>
                <a:gd name="T32" fmla="*/ 17 w 20"/>
                <a:gd name="T33" fmla="*/ 49 h 71"/>
                <a:gd name="T34" fmla="*/ 18 w 20"/>
                <a:gd name="T35" fmla="*/ 38 h 71"/>
                <a:gd name="T36" fmla="*/ 19 w 20"/>
                <a:gd name="T37" fmla="*/ 28 h 71"/>
                <a:gd name="T38" fmla="*/ 18 w 20"/>
                <a:gd name="T39" fmla="*/ 18 h 71"/>
                <a:gd name="T40" fmla="*/ 16 w 20"/>
                <a:gd name="T41" fmla="*/ 7 h 71"/>
                <a:gd name="T42" fmla="*/ 12 w 20"/>
                <a:gd name="T43" fmla="*/ 0 h 71"/>
                <a:gd name="T44" fmla="*/ 11 w 20"/>
                <a:gd name="T45" fmla="*/ 1 h 71"/>
                <a:gd name="T46" fmla="*/ 10 w 20"/>
                <a:gd name="T47" fmla="*/ 3 h 71"/>
                <a:gd name="T48" fmla="*/ 8 w 20"/>
                <a:gd name="T49" fmla="*/ 4 h 71"/>
                <a:gd name="T50" fmla="*/ 6 w 20"/>
                <a:gd name="T51" fmla="*/ 7 h 71"/>
                <a:gd name="T52" fmla="*/ 5 w 20"/>
                <a:gd name="T53" fmla="*/ 10 h 71"/>
                <a:gd name="T54" fmla="*/ 4 w 20"/>
                <a:gd name="T55" fmla="*/ 12 h 71"/>
                <a:gd name="T56" fmla="*/ 2 w 20"/>
                <a:gd name="T57" fmla="*/ 15 h 71"/>
                <a:gd name="T58" fmla="*/ 6 w 20"/>
                <a:gd name="T59" fmla="*/ 10 h 71"/>
                <a:gd name="T60" fmla="*/ 10 w 20"/>
                <a:gd name="T61" fmla="*/ 7 h 71"/>
                <a:gd name="T62" fmla="*/ 12 w 20"/>
                <a:gd name="T63" fmla="*/ 8 h 71"/>
                <a:gd name="T64" fmla="*/ 14 w 20"/>
                <a:gd name="T65" fmla="*/ 10 h 71"/>
                <a:gd name="T66" fmla="*/ 16 w 20"/>
                <a:gd name="T67" fmla="*/ 15 h 71"/>
                <a:gd name="T68" fmla="*/ 16 w 20"/>
                <a:gd name="T69" fmla="*/ 21 h 71"/>
                <a:gd name="T70" fmla="*/ 16 w 20"/>
                <a:gd name="T71" fmla="*/ 29 h 71"/>
                <a:gd name="T72" fmla="*/ 14 w 20"/>
                <a:gd name="T73" fmla="*/ 38 h 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"/>
                <a:gd name="T112" fmla="*/ 0 h 71"/>
                <a:gd name="T113" fmla="*/ 20 w 20"/>
                <a:gd name="T114" fmla="*/ 71 h 7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" h="71">
                  <a:moveTo>
                    <a:pt x="14" y="38"/>
                  </a:moveTo>
                  <a:lnTo>
                    <a:pt x="14" y="41"/>
                  </a:lnTo>
                  <a:lnTo>
                    <a:pt x="14" y="43"/>
                  </a:lnTo>
                  <a:lnTo>
                    <a:pt x="13" y="46"/>
                  </a:lnTo>
                  <a:lnTo>
                    <a:pt x="13" y="48"/>
                  </a:lnTo>
                  <a:lnTo>
                    <a:pt x="12" y="51"/>
                  </a:lnTo>
                  <a:lnTo>
                    <a:pt x="11" y="53"/>
                  </a:lnTo>
                  <a:lnTo>
                    <a:pt x="11" y="56"/>
                  </a:lnTo>
                  <a:lnTo>
                    <a:pt x="11" y="58"/>
                  </a:lnTo>
                  <a:lnTo>
                    <a:pt x="10" y="60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6" y="63"/>
                  </a:lnTo>
                  <a:lnTo>
                    <a:pt x="5" y="63"/>
                  </a:lnTo>
                  <a:lnTo>
                    <a:pt x="4" y="62"/>
                  </a:lnTo>
                  <a:lnTo>
                    <a:pt x="2" y="61"/>
                  </a:lnTo>
                  <a:lnTo>
                    <a:pt x="0" y="58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2" y="67"/>
                  </a:lnTo>
                  <a:lnTo>
                    <a:pt x="3" y="69"/>
                  </a:lnTo>
                  <a:lnTo>
                    <a:pt x="4" y="70"/>
                  </a:lnTo>
                  <a:lnTo>
                    <a:pt x="7" y="68"/>
                  </a:lnTo>
                  <a:lnTo>
                    <a:pt x="9" y="65"/>
                  </a:lnTo>
                  <a:lnTo>
                    <a:pt x="11" y="62"/>
                  </a:lnTo>
                  <a:lnTo>
                    <a:pt x="13" y="58"/>
                  </a:lnTo>
                  <a:lnTo>
                    <a:pt x="15" y="53"/>
                  </a:lnTo>
                  <a:lnTo>
                    <a:pt x="17" y="49"/>
                  </a:lnTo>
                  <a:lnTo>
                    <a:pt x="17" y="43"/>
                  </a:lnTo>
                  <a:lnTo>
                    <a:pt x="18" y="38"/>
                  </a:lnTo>
                  <a:lnTo>
                    <a:pt x="19" y="33"/>
                  </a:lnTo>
                  <a:lnTo>
                    <a:pt x="19" y="28"/>
                  </a:lnTo>
                  <a:lnTo>
                    <a:pt x="19" y="22"/>
                  </a:lnTo>
                  <a:lnTo>
                    <a:pt x="18" y="18"/>
                  </a:lnTo>
                  <a:lnTo>
                    <a:pt x="17" y="12"/>
                  </a:lnTo>
                  <a:lnTo>
                    <a:pt x="16" y="7"/>
                  </a:lnTo>
                  <a:lnTo>
                    <a:pt x="14" y="4"/>
                  </a:lnTo>
                  <a:lnTo>
                    <a:pt x="12" y="0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9" y="4"/>
                  </a:lnTo>
                  <a:lnTo>
                    <a:pt x="8" y="4"/>
                  </a:lnTo>
                  <a:lnTo>
                    <a:pt x="8" y="6"/>
                  </a:lnTo>
                  <a:lnTo>
                    <a:pt x="6" y="7"/>
                  </a:lnTo>
                  <a:lnTo>
                    <a:pt x="5" y="9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3" y="14"/>
                  </a:lnTo>
                  <a:lnTo>
                    <a:pt x="2" y="15"/>
                  </a:lnTo>
                  <a:lnTo>
                    <a:pt x="5" y="12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7"/>
                  </a:lnTo>
                  <a:lnTo>
                    <a:pt x="12" y="8"/>
                  </a:lnTo>
                  <a:lnTo>
                    <a:pt x="14" y="9"/>
                  </a:lnTo>
                  <a:lnTo>
                    <a:pt x="14" y="10"/>
                  </a:lnTo>
                  <a:lnTo>
                    <a:pt x="15" y="12"/>
                  </a:lnTo>
                  <a:lnTo>
                    <a:pt x="16" y="15"/>
                  </a:lnTo>
                  <a:lnTo>
                    <a:pt x="16" y="18"/>
                  </a:lnTo>
                  <a:lnTo>
                    <a:pt x="16" y="21"/>
                  </a:lnTo>
                  <a:lnTo>
                    <a:pt x="16" y="25"/>
                  </a:lnTo>
                  <a:lnTo>
                    <a:pt x="16" y="29"/>
                  </a:lnTo>
                  <a:lnTo>
                    <a:pt x="15" y="33"/>
                  </a:lnTo>
                  <a:lnTo>
                    <a:pt x="14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5" name="Freeform 150"/>
            <p:cNvSpPr>
              <a:spLocks/>
            </p:cNvSpPr>
            <p:nvPr/>
          </p:nvSpPr>
          <p:spPr bwMode="auto">
            <a:xfrm>
              <a:off x="3679" y="2475"/>
              <a:ext cx="33" cy="66"/>
            </a:xfrm>
            <a:custGeom>
              <a:avLst/>
              <a:gdLst>
                <a:gd name="T0" fmla="*/ 21 w 33"/>
                <a:gd name="T1" fmla="*/ 39 h 66"/>
                <a:gd name="T2" fmla="*/ 19 w 33"/>
                <a:gd name="T3" fmla="*/ 44 h 66"/>
                <a:gd name="T4" fmla="*/ 15 w 33"/>
                <a:gd name="T5" fmla="*/ 51 h 66"/>
                <a:gd name="T6" fmla="*/ 12 w 33"/>
                <a:gd name="T7" fmla="*/ 55 h 66"/>
                <a:gd name="T8" fmla="*/ 9 w 33"/>
                <a:gd name="T9" fmla="*/ 58 h 66"/>
                <a:gd name="T10" fmla="*/ 6 w 33"/>
                <a:gd name="T11" fmla="*/ 58 h 66"/>
                <a:gd name="T12" fmla="*/ 3 w 33"/>
                <a:gd name="T13" fmla="*/ 56 h 66"/>
                <a:gd name="T14" fmla="*/ 0 w 33"/>
                <a:gd name="T15" fmla="*/ 50 h 66"/>
                <a:gd name="T16" fmla="*/ 0 w 33"/>
                <a:gd name="T17" fmla="*/ 52 h 66"/>
                <a:gd name="T18" fmla="*/ 1 w 33"/>
                <a:gd name="T19" fmla="*/ 58 h 66"/>
                <a:gd name="T20" fmla="*/ 2 w 33"/>
                <a:gd name="T21" fmla="*/ 61 h 66"/>
                <a:gd name="T22" fmla="*/ 2 w 33"/>
                <a:gd name="T23" fmla="*/ 64 h 66"/>
                <a:gd name="T24" fmla="*/ 5 w 33"/>
                <a:gd name="T25" fmla="*/ 64 h 66"/>
                <a:gd name="T26" fmla="*/ 12 w 33"/>
                <a:gd name="T27" fmla="*/ 59 h 66"/>
                <a:gd name="T28" fmla="*/ 19 w 33"/>
                <a:gd name="T29" fmla="*/ 52 h 66"/>
                <a:gd name="T30" fmla="*/ 24 w 33"/>
                <a:gd name="T31" fmla="*/ 43 h 66"/>
                <a:gd name="T32" fmla="*/ 28 w 33"/>
                <a:gd name="T33" fmla="*/ 33 h 66"/>
                <a:gd name="T34" fmla="*/ 31 w 33"/>
                <a:gd name="T35" fmla="*/ 23 h 66"/>
                <a:gd name="T36" fmla="*/ 32 w 33"/>
                <a:gd name="T37" fmla="*/ 13 h 66"/>
                <a:gd name="T38" fmla="*/ 31 w 33"/>
                <a:gd name="T39" fmla="*/ 5 h 66"/>
                <a:gd name="T40" fmla="*/ 29 w 33"/>
                <a:gd name="T41" fmla="*/ 1 h 66"/>
                <a:gd name="T42" fmla="*/ 24 w 33"/>
                <a:gd name="T43" fmla="*/ 4 h 66"/>
                <a:gd name="T44" fmla="*/ 22 w 33"/>
                <a:gd name="T45" fmla="*/ 5 h 66"/>
                <a:gd name="T46" fmla="*/ 19 w 33"/>
                <a:gd name="T47" fmla="*/ 7 h 66"/>
                <a:gd name="T48" fmla="*/ 16 w 33"/>
                <a:gd name="T49" fmla="*/ 10 h 66"/>
                <a:gd name="T50" fmla="*/ 21 w 33"/>
                <a:gd name="T51" fmla="*/ 6 h 66"/>
                <a:gd name="T52" fmla="*/ 25 w 33"/>
                <a:gd name="T53" fmla="*/ 6 h 66"/>
                <a:gd name="T54" fmla="*/ 28 w 33"/>
                <a:gd name="T55" fmla="*/ 7 h 66"/>
                <a:gd name="T56" fmla="*/ 29 w 33"/>
                <a:gd name="T57" fmla="*/ 11 h 66"/>
                <a:gd name="T58" fmla="*/ 29 w 33"/>
                <a:gd name="T59" fmla="*/ 16 h 66"/>
                <a:gd name="T60" fmla="*/ 29 w 33"/>
                <a:gd name="T61" fmla="*/ 22 h 66"/>
                <a:gd name="T62" fmla="*/ 26 w 33"/>
                <a:gd name="T63" fmla="*/ 29 h 66"/>
                <a:gd name="T64" fmla="*/ 23 w 33"/>
                <a:gd name="T65" fmla="*/ 38 h 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3"/>
                <a:gd name="T100" fmla="*/ 0 h 66"/>
                <a:gd name="T101" fmla="*/ 33 w 33"/>
                <a:gd name="T102" fmla="*/ 66 h 6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3" h="66">
                  <a:moveTo>
                    <a:pt x="23" y="38"/>
                  </a:moveTo>
                  <a:lnTo>
                    <a:pt x="21" y="39"/>
                  </a:lnTo>
                  <a:lnTo>
                    <a:pt x="20" y="42"/>
                  </a:lnTo>
                  <a:lnTo>
                    <a:pt x="19" y="44"/>
                  </a:lnTo>
                  <a:lnTo>
                    <a:pt x="16" y="49"/>
                  </a:lnTo>
                  <a:lnTo>
                    <a:pt x="15" y="51"/>
                  </a:lnTo>
                  <a:lnTo>
                    <a:pt x="13" y="53"/>
                  </a:lnTo>
                  <a:lnTo>
                    <a:pt x="12" y="55"/>
                  </a:lnTo>
                  <a:lnTo>
                    <a:pt x="10" y="57"/>
                  </a:lnTo>
                  <a:lnTo>
                    <a:pt x="9" y="58"/>
                  </a:lnTo>
                  <a:lnTo>
                    <a:pt x="8" y="58"/>
                  </a:lnTo>
                  <a:lnTo>
                    <a:pt x="6" y="58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2" y="53"/>
                  </a:lnTo>
                  <a:lnTo>
                    <a:pt x="0" y="50"/>
                  </a:lnTo>
                  <a:lnTo>
                    <a:pt x="0" y="51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1" y="58"/>
                  </a:lnTo>
                  <a:lnTo>
                    <a:pt x="1" y="59"/>
                  </a:lnTo>
                  <a:lnTo>
                    <a:pt x="2" y="61"/>
                  </a:lnTo>
                  <a:lnTo>
                    <a:pt x="2" y="63"/>
                  </a:lnTo>
                  <a:lnTo>
                    <a:pt x="2" y="64"/>
                  </a:lnTo>
                  <a:lnTo>
                    <a:pt x="2" y="65"/>
                  </a:lnTo>
                  <a:lnTo>
                    <a:pt x="5" y="64"/>
                  </a:lnTo>
                  <a:lnTo>
                    <a:pt x="8" y="61"/>
                  </a:lnTo>
                  <a:lnTo>
                    <a:pt x="12" y="59"/>
                  </a:lnTo>
                  <a:lnTo>
                    <a:pt x="15" y="56"/>
                  </a:lnTo>
                  <a:lnTo>
                    <a:pt x="19" y="52"/>
                  </a:lnTo>
                  <a:lnTo>
                    <a:pt x="21" y="48"/>
                  </a:lnTo>
                  <a:lnTo>
                    <a:pt x="24" y="43"/>
                  </a:lnTo>
                  <a:lnTo>
                    <a:pt x="26" y="38"/>
                  </a:lnTo>
                  <a:lnTo>
                    <a:pt x="28" y="33"/>
                  </a:lnTo>
                  <a:lnTo>
                    <a:pt x="29" y="28"/>
                  </a:lnTo>
                  <a:lnTo>
                    <a:pt x="31" y="23"/>
                  </a:lnTo>
                  <a:lnTo>
                    <a:pt x="32" y="18"/>
                  </a:lnTo>
                  <a:lnTo>
                    <a:pt x="32" y="13"/>
                  </a:lnTo>
                  <a:lnTo>
                    <a:pt x="32" y="8"/>
                  </a:lnTo>
                  <a:lnTo>
                    <a:pt x="31" y="5"/>
                  </a:lnTo>
                  <a:lnTo>
                    <a:pt x="29" y="0"/>
                  </a:lnTo>
                  <a:lnTo>
                    <a:pt x="29" y="1"/>
                  </a:lnTo>
                  <a:lnTo>
                    <a:pt x="28" y="1"/>
                  </a:lnTo>
                  <a:lnTo>
                    <a:pt x="24" y="4"/>
                  </a:lnTo>
                  <a:lnTo>
                    <a:pt x="23" y="5"/>
                  </a:lnTo>
                  <a:lnTo>
                    <a:pt x="22" y="5"/>
                  </a:lnTo>
                  <a:lnTo>
                    <a:pt x="21" y="5"/>
                  </a:lnTo>
                  <a:lnTo>
                    <a:pt x="19" y="7"/>
                  </a:lnTo>
                  <a:lnTo>
                    <a:pt x="18" y="8"/>
                  </a:lnTo>
                  <a:lnTo>
                    <a:pt x="16" y="10"/>
                  </a:lnTo>
                  <a:lnTo>
                    <a:pt x="19" y="8"/>
                  </a:lnTo>
                  <a:lnTo>
                    <a:pt x="21" y="6"/>
                  </a:lnTo>
                  <a:lnTo>
                    <a:pt x="24" y="6"/>
                  </a:lnTo>
                  <a:lnTo>
                    <a:pt x="25" y="6"/>
                  </a:lnTo>
                  <a:lnTo>
                    <a:pt x="27" y="6"/>
                  </a:lnTo>
                  <a:lnTo>
                    <a:pt x="28" y="7"/>
                  </a:lnTo>
                  <a:lnTo>
                    <a:pt x="29" y="9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9" y="16"/>
                  </a:lnTo>
                  <a:lnTo>
                    <a:pt x="29" y="19"/>
                  </a:lnTo>
                  <a:lnTo>
                    <a:pt x="29" y="22"/>
                  </a:lnTo>
                  <a:lnTo>
                    <a:pt x="28" y="26"/>
                  </a:lnTo>
                  <a:lnTo>
                    <a:pt x="26" y="29"/>
                  </a:lnTo>
                  <a:lnTo>
                    <a:pt x="24" y="34"/>
                  </a:lnTo>
                  <a:lnTo>
                    <a:pt x="23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6" name="Freeform 151"/>
            <p:cNvSpPr>
              <a:spLocks/>
            </p:cNvSpPr>
            <p:nvPr/>
          </p:nvSpPr>
          <p:spPr bwMode="auto">
            <a:xfrm>
              <a:off x="3752" y="2513"/>
              <a:ext cx="21" cy="72"/>
            </a:xfrm>
            <a:custGeom>
              <a:avLst/>
              <a:gdLst>
                <a:gd name="T0" fmla="*/ 15 w 21"/>
                <a:gd name="T1" fmla="*/ 41 h 72"/>
                <a:gd name="T2" fmla="*/ 15 w 21"/>
                <a:gd name="T3" fmla="*/ 48 h 72"/>
                <a:gd name="T4" fmla="*/ 15 w 21"/>
                <a:gd name="T5" fmla="*/ 53 h 72"/>
                <a:gd name="T6" fmla="*/ 14 w 21"/>
                <a:gd name="T7" fmla="*/ 58 h 72"/>
                <a:gd name="T8" fmla="*/ 13 w 21"/>
                <a:gd name="T9" fmla="*/ 62 h 72"/>
                <a:gd name="T10" fmla="*/ 11 w 21"/>
                <a:gd name="T11" fmla="*/ 64 h 72"/>
                <a:gd name="T12" fmla="*/ 7 w 21"/>
                <a:gd name="T13" fmla="*/ 63 h 72"/>
                <a:gd name="T14" fmla="*/ 2 w 21"/>
                <a:gd name="T15" fmla="*/ 58 h 72"/>
                <a:gd name="T16" fmla="*/ 3 w 21"/>
                <a:gd name="T17" fmla="*/ 60 h 72"/>
                <a:gd name="T18" fmla="*/ 4 w 21"/>
                <a:gd name="T19" fmla="*/ 62 h 72"/>
                <a:gd name="T20" fmla="*/ 5 w 21"/>
                <a:gd name="T21" fmla="*/ 64 h 72"/>
                <a:gd name="T22" fmla="*/ 5 w 21"/>
                <a:gd name="T23" fmla="*/ 65 h 72"/>
                <a:gd name="T24" fmla="*/ 7 w 21"/>
                <a:gd name="T25" fmla="*/ 67 h 72"/>
                <a:gd name="T26" fmla="*/ 8 w 21"/>
                <a:gd name="T27" fmla="*/ 69 h 72"/>
                <a:gd name="T28" fmla="*/ 10 w 21"/>
                <a:gd name="T29" fmla="*/ 70 h 72"/>
                <a:gd name="T30" fmla="*/ 13 w 21"/>
                <a:gd name="T31" fmla="*/ 68 h 72"/>
                <a:gd name="T32" fmla="*/ 16 w 21"/>
                <a:gd name="T33" fmla="*/ 61 h 72"/>
                <a:gd name="T34" fmla="*/ 18 w 21"/>
                <a:gd name="T35" fmla="*/ 52 h 72"/>
                <a:gd name="T36" fmla="*/ 20 w 21"/>
                <a:gd name="T37" fmla="*/ 41 h 72"/>
                <a:gd name="T38" fmla="*/ 20 w 21"/>
                <a:gd name="T39" fmla="*/ 30 h 72"/>
                <a:gd name="T40" fmla="*/ 18 w 21"/>
                <a:gd name="T41" fmla="*/ 20 h 72"/>
                <a:gd name="T42" fmla="*/ 15 w 21"/>
                <a:gd name="T43" fmla="*/ 10 h 72"/>
                <a:gd name="T44" fmla="*/ 12 w 21"/>
                <a:gd name="T45" fmla="*/ 3 h 72"/>
                <a:gd name="T46" fmla="*/ 8 w 21"/>
                <a:gd name="T47" fmla="*/ 1 h 72"/>
                <a:gd name="T48" fmla="*/ 6 w 21"/>
                <a:gd name="T49" fmla="*/ 2 h 72"/>
                <a:gd name="T50" fmla="*/ 5 w 21"/>
                <a:gd name="T51" fmla="*/ 4 h 72"/>
                <a:gd name="T52" fmla="*/ 4 w 21"/>
                <a:gd name="T53" fmla="*/ 6 h 72"/>
                <a:gd name="T54" fmla="*/ 2 w 21"/>
                <a:gd name="T55" fmla="*/ 9 h 72"/>
                <a:gd name="T56" fmla="*/ 2 w 21"/>
                <a:gd name="T57" fmla="*/ 13 h 72"/>
                <a:gd name="T58" fmla="*/ 1 w 21"/>
                <a:gd name="T59" fmla="*/ 15 h 72"/>
                <a:gd name="T60" fmla="*/ 2 w 21"/>
                <a:gd name="T61" fmla="*/ 13 h 72"/>
                <a:gd name="T62" fmla="*/ 5 w 21"/>
                <a:gd name="T63" fmla="*/ 8 h 72"/>
                <a:gd name="T64" fmla="*/ 8 w 21"/>
                <a:gd name="T65" fmla="*/ 7 h 72"/>
                <a:gd name="T66" fmla="*/ 11 w 21"/>
                <a:gd name="T67" fmla="*/ 8 h 72"/>
                <a:gd name="T68" fmla="*/ 12 w 21"/>
                <a:gd name="T69" fmla="*/ 11 h 72"/>
                <a:gd name="T70" fmla="*/ 14 w 21"/>
                <a:gd name="T71" fmla="*/ 17 h 72"/>
                <a:gd name="T72" fmla="*/ 15 w 21"/>
                <a:gd name="T73" fmla="*/ 23 h 72"/>
                <a:gd name="T74" fmla="*/ 15 w 21"/>
                <a:gd name="T75" fmla="*/ 31 h 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1"/>
                <a:gd name="T115" fmla="*/ 0 h 72"/>
                <a:gd name="T116" fmla="*/ 21 w 21"/>
                <a:gd name="T117" fmla="*/ 72 h 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1" h="72">
                  <a:moveTo>
                    <a:pt x="15" y="36"/>
                  </a:moveTo>
                  <a:lnTo>
                    <a:pt x="15" y="41"/>
                  </a:lnTo>
                  <a:lnTo>
                    <a:pt x="15" y="44"/>
                  </a:lnTo>
                  <a:lnTo>
                    <a:pt x="15" y="48"/>
                  </a:lnTo>
                  <a:lnTo>
                    <a:pt x="15" y="51"/>
                  </a:lnTo>
                  <a:lnTo>
                    <a:pt x="15" y="53"/>
                  </a:lnTo>
                  <a:lnTo>
                    <a:pt x="15" y="56"/>
                  </a:lnTo>
                  <a:lnTo>
                    <a:pt x="14" y="58"/>
                  </a:lnTo>
                  <a:lnTo>
                    <a:pt x="14" y="60"/>
                  </a:lnTo>
                  <a:lnTo>
                    <a:pt x="13" y="62"/>
                  </a:lnTo>
                  <a:lnTo>
                    <a:pt x="12" y="63"/>
                  </a:lnTo>
                  <a:lnTo>
                    <a:pt x="11" y="64"/>
                  </a:lnTo>
                  <a:lnTo>
                    <a:pt x="9" y="63"/>
                  </a:lnTo>
                  <a:lnTo>
                    <a:pt x="7" y="63"/>
                  </a:lnTo>
                  <a:lnTo>
                    <a:pt x="5" y="61"/>
                  </a:lnTo>
                  <a:lnTo>
                    <a:pt x="2" y="58"/>
                  </a:lnTo>
                  <a:lnTo>
                    <a:pt x="2" y="59"/>
                  </a:lnTo>
                  <a:lnTo>
                    <a:pt x="3" y="60"/>
                  </a:lnTo>
                  <a:lnTo>
                    <a:pt x="4" y="61"/>
                  </a:lnTo>
                  <a:lnTo>
                    <a:pt x="4" y="62"/>
                  </a:lnTo>
                  <a:lnTo>
                    <a:pt x="5" y="63"/>
                  </a:lnTo>
                  <a:lnTo>
                    <a:pt x="5" y="64"/>
                  </a:lnTo>
                  <a:lnTo>
                    <a:pt x="5" y="65"/>
                  </a:lnTo>
                  <a:lnTo>
                    <a:pt x="6" y="66"/>
                  </a:lnTo>
                  <a:lnTo>
                    <a:pt x="7" y="67"/>
                  </a:lnTo>
                  <a:lnTo>
                    <a:pt x="8" y="68"/>
                  </a:lnTo>
                  <a:lnTo>
                    <a:pt x="8" y="69"/>
                  </a:lnTo>
                  <a:lnTo>
                    <a:pt x="9" y="70"/>
                  </a:lnTo>
                  <a:lnTo>
                    <a:pt x="10" y="70"/>
                  </a:lnTo>
                  <a:lnTo>
                    <a:pt x="11" y="71"/>
                  </a:lnTo>
                  <a:lnTo>
                    <a:pt x="13" y="68"/>
                  </a:lnTo>
                  <a:lnTo>
                    <a:pt x="15" y="65"/>
                  </a:lnTo>
                  <a:lnTo>
                    <a:pt x="16" y="61"/>
                  </a:lnTo>
                  <a:lnTo>
                    <a:pt x="18" y="56"/>
                  </a:lnTo>
                  <a:lnTo>
                    <a:pt x="18" y="52"/>
                  </a:lnTo>
                  <a:lnTo>
                    <a:pt x="19" y="46"/>
                  </a:lnTo>
                  <a:lnTo>
                    <a:pt x="20" y="41"/>
                  </a:lnTo>
                  <a:lnTo>
                    <a:pt x="20" y="36"/>
                  </a:lnTo>
                  <a:lnTo>
                    <a:pt x="20" y="30"/>
                  </a:lnTo>
                  <a:lnTo>
                    <a:pt x="19" y="25"/>
                  </a:lnTo>
                  <a:lnTo>
                    <a:pt x="18" y="20"/>
                  </a:lnTo>
                  <a:lnTo>
                    <a:pt x="17" y="15"/>
                  </a:lnTo>
                  <a:lnTo>
                    <a:pt x="15" y="10"/>
                  </a:lnTo>
                  <a:lnTo>
                    <a:pt x="13" y="6"/>
                  </a:lnTo>
                  <a:lnTo>
                    <a:pt x="12" y="3"/>
                  </a:lnTo>
                  <a:lnTo>
                    <a:pt x="8" y="0"/>
                  </a:lnTo>
                  <a:lnTo>
                    <a:pt x="8" y="1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3"/>
                  </a:lnTo>
                  <a:lnTo>
                    <a:pt x="5" y="4"/>
                  </a:lnTo>
                  <a:lnTo>
                    <a:pt x="5" y="5"/>
                  </a:lnTo>
                  <a:lnTo>
                    <a:pt x="4" y="6"/>
                  </a:lnTo>
                  <a:lnTo>
                    <a:pt x="4" y="7"/>
                  </a:lnTo>
                  <a:lnTo>
                    <a:pt x="2" y="9"/>
                  </a:lnTo>
                  <a:lnTo>
                    <a:pt x="2" y="10"/>
                  </a:lnTo>
                  <a:lnTo>
                    <a:pt x="2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3" y="10"/>
                  </a:lnTo>
                  <a:lnTo>
                    <a:pt x="5" y="8"/>
                  </a:lnTo>
                  <a:lnTo>
                    <a:pt x="6" y="7"/>
                  </a:lnTo>
                  <a:lnTo>
                    <a:pt x="8" y="7"/>
                  </a:lnTo>
                  <a:lnTo>
                    <a:pt x="9" y="7"/>
                  </a:lnTo>
                  <a:lnTo>
                    <a:pt x="11" y="8"/>
                  </a:lnTo>
                  <a:lnTo>
                    <a:pt x="12" y="9"/>
                  </a:lnTo>
                  <a:lnTo>
                    <a:pt x="12" y="11"/>
                  </a:lnTo>
                  <a:lnTo>
                    <a:pt x="13" y="14"/>
                  </a:lnTo>
                  <a:lnTo>
                    <a:pt x="14" y="17"/>
                  </a:lnTo>
                  <a:lnTo>
                    <a:pt x="15" y="19"/>
                  </a:lnTo>
                  <a:lnTo>
                    <a:pt x="15" y="23"/>
                  </a:lnTo>
                  <a:lnTo>
                    <a:pt x="15" y="27"/>
                  </a:lnTo>
                  <a:lnTo>
                    <a:pt x="15" y="31"/>
                  </a:lnTo>
                  <a:lnTo>
                    <a:pt x="15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7" name="Freeform 152"/>
            <p:cNvSpPr>
              <a:spLocks/>
            </p:cNvSpPr>
            <p:nvPr/>
          </p:nvSpPr>
          <p:spPr bwMode="auto">
            <a:xfrm>
              <a:off x="3785" y="2513"/>
              <a:ext cx="26" cy="72"/>
            </a:xfrm>
            <a:custGeom>
              <a:avLst/>
              <a:gdLst>
                <a:gd name="T0" fmla="*/ 19 w 26"/>
                <a:gd name="T1" fmla="*/ 41 h 72"/>
                <a:gd name="T2" fmla="*/ 16 w 26"/>
                <a:gd name="T3" fmla="*/ 49 h 72"/>
                <a:gd name="T4" fmla="*/ 15 w 26"/>
                <a:gd name="T5" fmla="*/ 53 h 72"/>
                <a:gd name="T6" fmla="*/ 12 w 26"/>
                <a:gd name="T7" fmla="*/ 58 h 72"/>
                <a:gd name="T8" fmla="*/ 10 w 26"/>
                <a:gd name="T9" fmla="*/ 62 h 72"/>
                <a:gd name="T10" fmla="*/ 7 w 26"/>
                <a:gd name="T11" fmla="*/ 62 h 72"/>
                <a:gd name="T12" fmla="*/ 4 w 26"/>
                <a:gd name="T13" fmla="*/ 61 h 72"/>
                <a:gd name="T14" fmla="*/ 0 w 26"/>
                <a:gd name="T15" fmla="*/ 56 h 72"/>
                <a:gd name="T16" fmla="*/ 1 w 26"/>
                <a:gd name="T17" fmla="*/ 59 h 72"/>
                <a:gd name="T18" fmla="*/ 2 w 26"/>
                <a:gd name="T19" fmla="*/ 63 h 72"/>
                <a:gd name="T20" fmla="*/ 2 w 26"/>
                <a:gd name="T21" fmla="*/ 65 h 72"/>
                <a:gd name="T22" fmla="*/ 4 w 26"/>
                <a:gd name="T23" fmla="*/ 70 h 72"/>
                <a:gd name="T24" fmla="*/ 7 w 26"/>
                <a:gd name="T25" fmla="*/ 68 h 72"/>
                <a:gd name="T26" fmla="*/ 14 w 26"/>
                <a:gd name="T27" fmla="*/ 62 h 72"/>
                <a:gd name="T28" fmla="*/ 18 w 26"/>
                <a:gd name="T29" fmla="*/ 53 h 72"/>
                <a:gd name="T30" fmla="*/ 22 w 26"/>
                <a:gd name="T31" fmla="*/ 43 h 72"/>
                <a:gd name="T32" fmla="*/ 24 w 26"/>
                <a:gd name="T33" fmla="*/ 33 h 72"/>
                <a:gd name="T34" fmla="*/ 25 w 26"/>
                <a:gd name="T35" fmla="*/ 23 h 72"/>
                <a:gd name="T36" fmla="*/ 24 w 26"/>
                <a:gd name="T37" fmla="*/ 13 h 72"/>
                <a:gd name="T38" fmla="*/ 22 w 26"/>
                <a:gd name="T39" fmla="*/ 4 h 72"/>
                <a:gd name="T40" fmla="*/ 19 w 26"/>
                <a:gd name="T41" fmla="*/ 1 h 72"/>
                <a:gd name="T42" fmla="*/ 17 w 26"/>
                <a:gd name="T43" fmla="*/ 3 h 72"/>
                <a:gd name="T44" fmla="*/ 15 w 26"/>
                <a:gd name="T45" fmla="*/ 4 h 72"/>
                <a:gd name="T46" fmla="*/ 15 w 26"/>
                <a:gd name="T47" fmla="*/ 6 h 72"/>
                <a:gd name="T48" fmla="*/ 13 w 26"/>
                <a:gd name="T49" fmla="*/ 7 h 72"/>
                <a:gd name="T50" fmla="*/ 12 w 26"/>
                <a:gd name="T51" fmla="*/ 9 h 72"/>
                <a:gd name="T52" fmla="*/ 10 w 26"/>
                <a:gd name="T53" fmla="*/ 12 h 72"/>
                <a:gd name="T54" fmla="*/ 11 w 26"/>
                <a:gd name="T55" fmla="*/ 10 h 72"/>
                <a:gd name="T56" fmla="*/ 15 w 26"/>
                <a:gd name="T57" fmla="*/ 7 h 72"/>
                <a:gd name="T58" fmla="*/ 19 w 26"/>
                <a:gd name="T59" fmla="*/ 7 h 72"/>
                <a:gd name="T60" fmla="*/ 21 w 26"/>
                <a:gd name="T61" fmla="*/ 9 h 72"/>
                <a:gd name="T62" fmla="*/ 23 w 26"/>
                <a:gd name="T63" fmla="*/ 13 h 72"/>
                <a:gd name="T64" fmla="*/ 23 w 26"/>
                <a:gd name="T65" fmla="*/ 18 h 72"/>
                <a:gd name="T66" fmla="*/ 23 w 26"/>
                <a:gd name="T67" fmla="*/ 25 h 72"/>
                <a:gd name="T68" fmla="*/ 21 w 26"/>
                <a:gd name="T69" fmla="*/ 33 h 7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6"/>
                <a:gd name="T106" fmla="*/ 0 h 72"/>
                <a:gd name="T107" fmla="*/ 26 w 26"/>
                <a:gd name="T108" fmla="*/ 72 h 7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6" h="72">
                  <a:moveTo>
                    <a:pt x="20" y="38"/>
                  </a:moveTo>
                  <a:lnTo>
                    <a:pt x="19" y="41"/>
                  </a:lnTo>
                  <a:lnTo>
                    <a:pt x="18" y="46"/>
                  </a:lnTo>
                  <a:lnTo>
                    <a:pt x="16" y="49"/>
                  </a:lnTo>
                  <a:lnTo>
                    <a:pt x="15" y="52"/>
                  </a:lnTo>
                  <a:lnTo>
                    <a:pt x="15" y="53"/>
                  </a:lnTo>
                  <a:lnTo>
                    <a:pt x="14" y="56"/>
                  </a:lnTo>
                  <a:lnTo>
                    <a:pt x="12" y="58"/>
                  </a:lnTo>
                  <a:lnTo>
                    <a:pt x="11" y="60"/>
                  </a:lnTo>
                  <a:lnTo>
                    <a:pt x="10" y="62"/>
                  </a:lnTo>
                  <a:lnTo>
                    <a:pt x="9" y="62"/>
                  </a:lnTo>
                  <a:lnTo>
                    <a:pt x="7" y="62"/>
                  </a:lnTo>
                  <a:lnTo>
                    <a:pt x="6" y="62"/>
                  </a:lnTo>
                  <a:lnTo>
                    <a:pt x="4" y="61"/>
                  </a:lnTo>
                  <a:lnTo>
                    <a:pt x="2" y="59"/>
                  </a:lnTo>
                  <a:lnTo>
                    <a:pt x="0" y="56"/>
                  </a:lnTo>
                  <a:lnTo>
                    <a:pt x="1" y="56"/>
                  </a:lnTo>
                  <a:lnTo>
                    <a:pt x="1" y="59"/>
                  </a:lnTo>
                  <a:lnTo>
                    <a:pt x="2" y="62"/>
                  </a:lnTo>
                  <a:lnTo>
                    <a:pt x="2" y="63"/>
                  </a:lnTo>
                  <a:lnTo>
                    <a:pt x="2" y="64"/>
                  </a:lnTo>
                  <a:lnTo>
                    <a:pt x="2" y="65"/>
                  </a:lnTo>
                  <a:lnTo>
                    <a:pt x="3" y="68"/>
                  </a:lnTo>
                  <a:lnTo>
                    <a:pt x="4" y="70"/>
                  </a:lnTo>
                  <a:lnTo>
                    <a:pt x="5" y="71"/>
                  </a:lnTo>
                  <a:lnTo>
                    <a:pt x="7" y="68"/>
                  </a:lnTo>
                  <a:lnTo>
                    <a:pt x="10" y="65"/>
                  </a:lnTo>
                  <a:lnTo>
                    <a:pt x="14" y="62"/>
                  </a:lnTo>
                  <a:lnTo>
                    <a:pt x="16" y="58"/>
                  </a:lnTo>
                  <a:lnTo>
                    <a:pt x="18" y="53"/>
                  </a:lnTo>
                  <a:lnTo>
                    <a:pt x="20" y="49"/>
                  </a:lnTo>
                  <a:lnTo>
                    <a:pt x="22" y="43"/>
                  </a:lnTo>
                  <a:lnTo>
                    <a:pt x="23" y="39"/>
                  </a:lnTo>
                  <a:lnTo>
                    <a:pt x="24" y="33"/>
                  </a:lnTo>
                  <a:lnTo>
                    <a:pt x="24" y="28"/>
                  </a:lnTo>
                  <a:lnTo>
                    <a:pt x="25" y="23"/>
                  </a:lnTo>
                  <a:lnTo>
                    <a:pt x="24" y="18"/>
                  </a:lnTo>
                  <a:lnTo>
                    <a:pt x="24" y="13"/>
                  </a:lnTo>
                  <a:lnTo>
                    <a:pt x="23" y="8"/>
                  </a:lnTo>
                  <a:lnTo>
                    <a:pt x="22" y="4"/>
                  </a:lnTo>
                  <a:lnTo>
                    <a:pt x="20" y="0"/>
                  </a:lnTo>
                  <a:lnTo>
                    <a:pt x="19" y="1"/>
                  </a:lnTo>
                  <a:lnTo>
                    <a:pt x="18" y="2"/>
                  </a:lnTo>
                  <a:lnTo>
                    <a:pt x="17" y="3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5"/>
                  </a:lnTo>
                  <a:lnTo>
                    <a:pt x="15" y="6"/>
                  </a:lnTo>
                  <a:lnTo>
                    <a:pt x="14" y="6"/>
                  </a:lnTo>
                  <a:lnTo>
                    <a:pt x="13" y="7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1" y="10"/>
                  </a:lnTo>
                  <a:lnTo>
                    <a:pt x="10" y="12"/>
                  </a:lnTo>
                  <a:lnTo>
                    <a:pt x="9" y="13"/>
                  </a:lnTo>
                  <a:lnTo>
                    <a:pt x="11" y="10"/>
                  </a:lnTo>
                  <a:lnTo>
                    <a:pt x="14" y="8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9" y="7"/>
                  </a:lnTo>
                  <a:lnTo>
                    <a:pt x="20" y="7"/>
                  </a:lnTo>
                  <a:lnTo>
                    <a:pt x="21" y="9"/>
                  </a:lnTo>
                  <a:lnTo>
                    <a:pt x="22" y="10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3" y="18"/>
                  </a:lnTo>
                  <a:lnTo>
                    <a:pt x="23" y="21"/>
                  </a:lnTo>
                  <a:lnTo>
                    <a:pt x="23" y="25"/>
                  </a:lnTo>
                  <a:lnTo>
                    <a:pt x="22" y="30"/>
                  </a:lnTo>
                  <a:lnTo>
                    <a:pt x="21" y="33"/>
                  </a:lnTo>
                  <a:lnTo>
                    <a:pt x="20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8" name="Freeform 153"/>
            <p:cNvSpPr>
              <a:spLocks/>
            </p:cNvSpPr>
            <p:nvPr/>
          </p:nvSpPr>
          <p:spPr bwMode="auto">
            <a:xfrm>
              <a:off x="3539" y="2454"/>
              <a:ext cx="66" cy="30"/>
            </a:xfrm>
            <a:custGeom>
              <a:avLst/>
              <a:gdLst>
                <a:gd name="T0" fmla="*/ 39 w 66"/>
                <a:gd name="T1" fmla="*/ 10 h 30"/>
                <a:gd name="T2" fmla="*/ 44 w 66"/>
                <a:gd name="T3" fmla="*/ 12 h 30"/>
                <a:gd name="T4" fmla="*/ 51 w 66"/>
                <a:gd name="T5" fmla="*/ 16 h 30"/>
                <a:gd name="T6" fmla="*/ 56 w 66"/>
                <a:gd name="T7" fmla="*/ 17 h 30"/>
                <a:gd name="T8" fmla="*/ 59 w 66"/>
                <a:gd name="T9" fmla="*/ 20 h 30"/>
                <a:gd name="T10" fmla="*/ 60 w 66"/>
                <a:gd name="T11" fmla="*/ 23 h 30"/>
                <a:gd name="T12" fmla="*/ 58 w 66"/>
                <a:gd name="T13" fmla="*/ 26 h 30"/>
                <a:gd name="T14" fmla="*/ 53 w 66"/>
                <a:gd name="T15" fmla="*/ 29 h 30"/>
                <a:gd name="T16" fmla="*/ 57 w 66"/>
                <a:gd name="T17" fmla="*/ 29 h 30"/>
                <a:gd name="T18" fmla="*/ 59 w 66"/>
                <a:gd name="T19" fmla="*/ 29 h 30"/>
                <a:gd name="T20" fmla="*/ 62 w 66"/>
                <a:gd name="T21" fmla="*/ 28 h 30"/>
                <a:gd name="T22" fmla="*/ 63 w 66"/>
                <a:gd name="T23" fmla="*/ 27 h 30"/>
                <a:gd name="T24" fmla="*/ 65 w 66"/>
                <a:gd name="T25" fmla="*/ 27 h 30"/>
                <a:gd name="T26" fmla="*/ 61 w 66"/>
                <a:gd name="T27" fmla="*/ 20 h 30"/>
                <a:gd name="T28" fmla="*/ 56 w 66"/>
                <a:gd name="T29" fmla="*/ 14 h 30"/>
                <a:gd name="T30" fmla="*/ 47 w 66"/>
                <a:gd name="T31" fmla="*/ 8 h 30"/>
                <a:gd name="T32" fmla="*/ 38 w 66"/>
                <a:gd name="T33" fmla="*/ 4 h 30"/>
                <a:gd name="T34" fmla="*/ 27 w 66"/>
                <a:gd name="T35" fmla="*/ 2 h 30"/>
                <a:gd name="T36" fmla="*/ 17 w 66"/>
                <a:gd name="T37" fmla="*/ 0 h 30"/>
                <a:gd name="T38" fmla="*/ 8 w 66"/>
                <a:gd name="T39" fmla="*/ 1 h 30"/>
                <a:gd name="T40" fmla="*/ 0 w 66"/>
                <a:gd name="T41" fmla="*/ 4 h 30"/>
                <a:gd name="T42" fmla="*/ 1 w 66"/>
                <a:gd name="T43" fmla="*/ 6 h 30"/>
                <a:gd name="T44" fmla="*/ 2 w 66"/>
                <a:gd name="T45" fmla="*/ 7 h 30"/>
                <a:gd name="T46" fmla="*/ 4 w 66"/>
                <a:gd name="T47" fmla="*/ 9 h 30"/>
                <a:gd name="T48" fmla="*/ 5 w 66"/>
                <a:gd name="T49" fmla="*/ 11 h 30"/>
                <a:gd name="T50" fmla="*/ 5 w 66"/>
                <a:gd name="T51" fmla="*/ 12 h 30"/>
                <a:gd name="T52" fmla="*/ 7 w 66"/>
                <a:gd name="T53" fmla="*/ 14 h 30"/>
                <a:gd name="T54" fmla="*/ 9 w 66"/>
                <a:gd name="T55" fmla="*/ 15 h 30"/>
                <a:gd name="T56" fmla="*/ 8 w 66"/>
                <a:gd name="T57" fmla="*/ 13 h 30"/>
                <a:gd name="T58" fmla="*/ 6 w 66"/>
                <a:gd name="T59" fmla="*/ 9 h 30"/>
                <a:gd name="T60" fmla="*/ 6 w 66"/>
                <a:gd name="T61" fmla="*/ 6 h 30"/>
                <a:gd name="T62" fmla="*/ 8 w 66"/>
                <a:gd name="T63" fmla="*/ 4 h 30"/>
                <a:gd name="T64" fmla="*/ 12 w 66"/>
                <a:gd name="T65" fmla="*/ 3 h 30"/>
                <a:gd name="T66" fmla="*/ 17 w 66"/>
                <a:gd name="T67" fmla="*/ 3 h 30"/>
                <a:gd name="T68" fmla="*/ 25 w 66"/>
                <a:gd name="T69" fmla="*/ 5 h 30"/>
                <a:gd name="T70" fmla="*/ 33 w 66"/>
                <a:gd name="T71" fmla="*/ 7 h 3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66"/>
                <a:gd name="T109" fmla="*/ 0 h 30"/>
                <a:gd name="T110" fmla="*/ 66 w 66"/>
                <a:gd name="T111" fmla="*/ 30 h 3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66" h="30">
                  <a:moveTo>
                    <a:pt x="38" y="8"/>
                  </a:moveTo>
                  <a:lnTo>
                    <a:pt x="39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7" y="13"/>
                  </a:lnTo>
                  <a:lnTo>
                    <a:pt x="51" y="16"/>
                  </a:lnTo>
                  <a:lnTo>
                    <a:pt x="54" y="17"/>
                  </a:lnTo>
                  <a:lnTo>
                    <a:pt x="56" y="17"/>
                  </a:lnTo>
                  <a:lnTo>
                    <a:pt x="57" y="19"/>
                  </a:lnTo>
                  <a:lnTo>
                    <a:pt x="59" y="20"/>
                  </a:lnTo>
                  <a:lnTo>
                    <a:pt x="59" y="22"/>
                  </a:lnTo>
                  <a:lnTo>
                    <a:pt x="60" y="23"/>
                  </a:lnTo>
                  <a:lnTo>
                    <a:pt x="59" y="24"/>
                  </a:lnTo>
                  <a:lnTo>
                    <a:pt x="58" y="26"/>
                  </a:lnTo>
                  <a:lnTo>
                    <a:pt x="56" y="27"/>
                  </a:lnTo>
                  <a:lnTo>
                    <a:pt x="53" y="29"/>
                  </a:lnTo>
                  <a:lnTo>
                    <a:pt x="56" y="29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29"/>
                  </a:lnTo>
                  <a:lnTo>
                    <a:pt x="60" y="28"/>
                  </a:lnTo>
                  <a:lnTo>
                    <a:pt x="62" y="28"/>
                  </a:lnTo>
                  <a:lnTo>
                    <a:pt x="62" y="27"/>
                  </a:lnTo>
                  <a:lnTo>
                    <a:pt x="63" y="27"/>
                  </a:lnTo>
                  <a:lnTo>
                    <a:pt x="64" y="27"/>
                  </a:lnTo>
                  <a:lnTo>
                    <a:pt x="65" y="27"/>
                  </a:lnTo>
                  <a:lnTo>
                    <a:pt x="64" y="23"/>
                  </a:lnTo>
                  <a:lnTo>
                    <a:pt x="61" y="20"/>
                  </a:lnTo>
                  <a:lnTo>
                    <a:pt x="59" y="17"/>
                  </a:lnTo>
                  <a:lnTo>
                    <a:pt x="56" y="14"/>
                  </a:lnTo>
                  <a:lnTo>
                    <a:pt x="51" y="11"/>
                  </a:lnTo>
                  <a:lnTo>
                    <a:pt x="47" y="8"/>
                  </a:lnTo>
                  <a:lnTo>
                    <a:pt x="42" y="7"/>
                  </a:lnTo>
                  <a:lnTo>
                    <a:pt x="38" y="4"/>
                  </a:lnTo>
                  <a:lnTo>
                    <a:pt x="32" y="2"/>
                  </a:lnTo>
                  <a:lnTo>
                    <a:pt x="27" y="2"/>
                  </a:lnTo>
                  <a:lnTo>
                    <a:pt x="22" y="1"/>
                  </a:lnTo>
                  <a:lnTo>
                    <a:pt x="17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4" y="2"/>
                  </a:lnTo>
                  <a:lnTo>
                    <a:pt x="0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2" y="7"/>
                  </a:lnTo>
                  <a:lnTo>
                    <a:pt x="3" y="8"/>
                  </a:lnTo>
                  <a:lnTo>
                    <a:pt x="4" y="9"/>
                  </a:lnTo>
                  <a:lnTo>
                    <a:pt x="4" y="10"/>
                  </a:lnTo>
                  <a:lnTo>
                    <a:pt x="5" y="11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4"/>
                  </a:lnTo>
                  <a:lnTo>
                    <a:pt x="8" y="14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8" y="13"/>
                  </a:lnTo>
                  <a:lnTo>
                    <a:pt x="6" y="11"/>
                  </a:lnTo>
                  <a:lnTo>
                    <a:pt x="6" y="9"/>
                  </a:lnTo>
                  <a:lnTo>
                    <a:pt x="5" y="7"/>
                  </a:lnTo>
                  <a:lnTo>
                    <a:pt x="6" y="6"/>
                  </a:lnTo>
                  <a:lnTo>
                    <a:pt x="7" y="5"/>
                  </a:lnTo>
                  <a:lnTo>
                    <a:pt x="8" y="4"/>
                  </a:lnTo>
                  <a:lnTo>
                    <a:pt x="10" y="3"/>
                  </a:lnTo>
                  <a:lnTo>
                    <a:pt x="12" y="3"/>
                  </a:lnTo>
                  <a:lnTo>
                    <a:pt x="15" y="3"/>
                  </a:lnTo>
                  <a:lnTo>
                    <a:pt x="17" y="3"/>
                  </a:lnTo>
                  <a:lnTo>
                    <a:pt x="21" y="4"/>
                  </a:lnTo>
                  <a:lnTo>
                    <a:pt x="25" y="5"/>
                  </a:lnTo>
                  <a:lnTo>
                    <a:pt x="29" y="6"/>
                  </a:lnTo>
                  <a:lnTo>
                    <a:pt x="33" y="7"/>
                  </a:lnTo>
                  <a:lnTo>
                    <a:pt x="38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49" name="Freeform 154"/>
            <p:cNvSpPr>
              <a:spLocks/>
            </p:cNvSpPr>
            <p:nvPr/>
          </p:nvSpPr>
          <p:spPr bwMode="auto">
            <a:xfrm>
              <a:off x="3872" y="2543"/>
              <a:ext cx="26" cy="69"/>
            </a:xfrm>
            <a:custGeom>
              <a:avLst/>
              <a:gdLst>
                <a:gd name="T0" fmla="*/ 21 w 26"/>
                <a:gd name="T1" fmla="*/ 36 h 69"/>
                <a:gd name="T2" fmla="*/ 22 w 26"/>
                <a:gd name="T3" fmla="*/ 40 h 69"/>
                <a:gd name="T4" fmla="*/ 23 w 26"/>
                <a:gd name="T5" fmla="*/ 47 h 69"/>
                <a:gd name="T6" fmla="*/ 23 w 26"/>
                <a:gd name="T7" fmla="*/ 51 h 69"/>
                <a:gd name="T8" fmla="*/ 23 w 26"/>
                <a:gd name="T9" fmla="*/ 56 h 69"/>
                <a:gd name="T10" fmla="*/ 22 w 26"/>
                <a:gd name="T11" fmla="*/ 60 h 69"/>
                <a:gd name="T12" fmla="*/ 19 w 26"/>
                <a:gd name="T13" fmla="*/ 61 h 69"/>
                <a:gd name="T14" fmla="*/ 15 w 26"/>
                <a:gd name="T15" fmla="*/ 60 h 69"/>
                <a:gd name="T16" fmla="*/ 12 w 26"/>
                <a:gd name="T17" fmla="*/ 59 h 69"/>
                <a:gd name="T18" fmla="*/ 13 w 26"/>
                <a:gd name="T19" fmla="*/ 61 h 69"/>
                <a:gd name="T20" fmla="*/ 14 w 26"/>
                <a:gd name="T21" fmla="*/ 62 h 69"/>
                <a:gd name="T22" fmla="*/ 15 w 26"/>
                <a:gd name="T23" fmla="*/ 63 h 69"/>
                <a:gd name="T24" fmla="*/ 17 w 26"/>
                <a:gd name="T25" fmla="*/ 65 h 69"/>
                <a:gd name="T26" fmla="*/ 19 w 26"/>
                <a:gd name="T27" fmla="*/ 67 h 69"/>
                <a:gd name="T28" fmla="*/ 19 w 26"/>
                <a:gd name="T29" fmla="*/ 68 h 69"/>
                <a:gd name="T30" fmla="*/ 22 w 26"/>
                <a:gd name="T31" fmla="*/ 64 h 69"/>
                <a:gd name="T32" fmla="*/ 24 w 26"/>
                <a:gd name="T33" fmla="*/ 56 h 69"/>
                <a:gd name="T34" fmla="*/ 25 w 26"/>
                <a:gd name="T35" fmla="*/ 46 h 69"/>
                <a:gd name="T36" fmla="*/ 24 w 26"/>
                <a:gd name="T37" fmla="*/ 36 h 69"/>
                <a:gd name="T38" fmla="*/ 23 w 26"/>
                <a:gd name="T39" fmla="*/ 26 h 69"/>
                <a:gd name="T40" fmla="*/ 19 w 26"/>
                <a:gd name="T41" fmla="*/ 16 h 69"/>
                <a:gd name="T42" fmla="*/ 15 w 26"/>
                <a:gd name="T43" fmla="*/ 8 h 69"/>
                <a:gd name="T44" fmla="*/ 10 w 26"/>
                <a:gd name="T45" fmla="*/ 2 h 69"/>
                <a:gd name="T46" fmla="*/ 6 w 26"/>
                <a:gd name="T47" fmla="*/ 1 h 69"/>
                <a:gd name="T48" fmla="*/ 5 w 26"/>
                <a:gd name="T49" fmla="*/ 2 h 69"/>
                <a:gd name="T50" fmla="*/ 4 w 26"/>
                <a:gd name="T51" fmla="*/ 4 h 69"/>
                <a:gd name="T52" fmla="*/ 3 w 26"/>
                <a:gd name="T53" fmla="*/ 6 h 69"/>
                <a:gd name="T54" fmla="*/ 2 w 26"/>
                <a:gd name="T55" fmla="*/ 8 h 69"/>
                <a:gd name="T56" fmla="*/ 2 w 26"/>
                <a:gd name="T57" fmla="*/ 10 h 69"/>
                <a:gd name="T58" fmla="*/ 2 w 26"/>
                <a:gd name="T59" fmla="*/ 13 h 69"/>
                <a:gd name="T60" fmla="*/ 0 w 26"/>
                <a:gd name="T61" fmla="*/ 16 h 69"/>
                <a:gd name="T62" fmla="*/ 3 w 26"/>
                <a:gd name="T63" fmla="*/ 9 h 69"/>
                <a:gd name="T64" fmla="*/ 6 w 26"/>
                <a:gd name="T65" fmla="*/ 6 h 69"/>
                <a:gd name="T66" fmla="*/ 8 w 26"/>
                <a:gd name="T67" fmla="*/ 6 h 69"/>
                <a:gd name="T68" fmla="*/ 11 w 26"/>
                <a:gd name="T69" fmla="*/ 7 h 69"/>
                <a:gd name="T70" fmla="*/ 14 w 26"/>
                <a:gd name="T71" fmla="*/ 11 h 69"/>
                <a:gd name="T72" fmla="*/ 16 w 26"/>
                <a:gd name="T73" fmla="*/ 17 h 69"/>
                <a:gd name="T74" fmla="*/ 19 w 26"/>
                <a:gd name="T75" fmla="*/ 24 h 69"/>
                <a:gd name="T76" fmla="*/ 20 w 26"/>
                <a:gd name="T77" fmla="*/ 33 h 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6"/>
                <a:gd name="T118" fmla="*/ 0 h 69"/>
                <a:gd name="T119" fmla="*/ 26 w 26"/>
                <a:gd name="T120" fmla="*/ 69 h 69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6" h="69">
                  <a:moveTo>
                    <a:pt x="20" y="33"/>
                  </a:moveTo>
                  <a:lnTo>
                    <a:pt x="21" y="36"/>
                  </a:lnTo>
                  <a:lnTo>
                    <a:pt x="21" y="39"/>
                  </a:lnTo>
                  <a:lnTo>
                    <a:pt x="22" y="40"/>
                  </a:lnTo>
                  <a:lnTo>
                    <a:pt x="23" y="44"/>
                  </a:lnTo>
                  <a:lnTo>
                    <a:pt x="23" y="47"/>
                  </a:lnTo>
                  <a:lnTo>
                    <a:pt x="23" y="49"/>
                  </a:lnTo>
                  <a:lnTo>
                    <a:pt x="23" y="51"/>
                  </a:lnTo>
                  <a:lnTo>
                    <a:pt x="23" y="54"/>
                  </a:lnTo>
                  <a:lnTo>
                    <a:pt x="23" y="56"/>
                  </a:lnTo>
                  <a:lnTo>
                    <a:pt x="23" y="58"/>
                  </a:lnTo>
                  <a:lnTo>
                    <a:pt x="22" y="60"/>
                  </a:lnTo>
                  <a:lnTo>
                    <a:pt x="20" y="60"/>
                  </a:lnTo>
                  <a:lnTo>
                    <a:pt x="19" y="61"/>
                  </a:lnTo>
                  <a:lnTo>
                    <a:pt x="17" y="61"/>
                  </a:lnTo>
                  <a:lnTo>
                    <a:pt x="15" y="60"/>
                  </a:lnTo>
                  <a:lnTo>
                    <a:pt x="11" y="58"/>
                  </a:lnTo>
                  <a:lnTo>
                    <a:pt x="12" y="59"/>
                  </a:lnTo>
                  <a:lnTo>
                    <a:pt x="12" y="60"/>
                  </a:lnTo>
                  <a:lnTo>
                    <a:pt x="13" y="61"/>
                  </a:lnTo>
                  <a:lnTo>
                    <a:pt x="14" y="62"/>
                  </a:lnTo>
                  <a:lnTo>
                    <a:pt x="15" y="62"/>
                  </a:lnTo>
                  <a:lnTo>
                    <a:pt x="15" y="63"/>
                  </a:lnTo>
                  <a:lnTo>
                    <a:pt x="16" y="64"/>
                  </a:lnTo>
                  <a:lnTo>
                    <a:pt x="17" y="65"/>
                  </a:lnTo>
                  <a:lnTo>
                    <a:pt x="18" y="66"/>
                  </a:lnTo>
                  <a:lnTo>
                    <a:pt x="19" y="67"/>
                  </a:lnTo>
                  <a:lnTo>
                    <a:pt x="19" y="68"/>
                  </a:lnTo>
                  <a:lnTo>
                    <a:pt x="20" y="68"/>
                  </a:lnTo>
                  <a:lnTo>
                    <a:pt x="22" y="64"/>
                  </a:lnTo>
                  <a:lnTo>
                    <a:pt x="23" y="61"/>
                  </a:lnTo>
                  <a:lnTo>
                    <a:pt x="24" y="56"/>
                  </a:lnTo>
                  <a:lnTo>
                    <a:pt x="25" y="51"/>
                  </a:lnTo>
                  <a:lnTo>
                    <a:pt x="25" y="46"/>
                  </a:lnTo>
                  <a:lnTo>
                    <a:pt x="25" y="41"/>
                  </a:lnTo>
                  <a:lnTo>
                    <a:pt x="24" y="36"/>
                  </a:lnTo>
                  <a:lnTo>
                    <a:pt x="23" y="30"/>
                  </a:lnTo>
                  <a:lnTo>
                    <a:pt x="23" y="26"/>
                  </a:lnTo>
                  <a:lnTo>
                    <a:pt x="21" y="20"/>
                  </a:lnTo>
                  <a:lnTo>
                    <a:pt x="19" y="16"/>
                  </a:lnTo>
                  <a:lnTo>
                    <a:pt x="17" y="12"/>
                  </a:lnTo>
                  <a:lnTo>
                    <a:pt x="15" y="8"/>
                  </a:lnTo>
                  <a:lnTo>
                    <a:pt x="12" y="5"/>
                  </a:lnTo>
                  <a:lnTo>
                    <a:pt x="10" y="2"/>
                  </a:lnTo>
                  <a:lnTo>
                    <a:pt x="7" y="0"/>
                  </a:lnTo>
                  <a:lnTo>
                    <a:pt x="6" y="1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3"/>
                  </a:lnTo>
                  <a:lnTo>
                    <a:pt x="4" y="4"/>
                  </a:lnTo>
                  <a:lnTo>
                    <a:pt x="3" y="5"/>
                  </a:lnTo>
                  <a:lnTo>
                    <a:pt x="3" y="6"/>
                  </a:lnTo>
                  <a:lnTo>
                    <a:pt x="2" y="7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10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1" y="15"/>
                  </a:lnTo>
                  <a:lnTo>
                    <a:pt x="0" y="16"/>
                  </a:lnTo>
                  <a:lnTo>
                    <a:pt x="2" y="12"/>
                  </a:lnTo>
                  <a:lnTo>
                    <a:pt x="3" y="9"/>
                  </a:lnTo>
                  <a:lnTo>
                    <a:pt x="4" y="7"/>
                  </a:lnTo>
                  <a:lnTo>
                    <a:pt x="6" y="6"/>
                  </a:lnTo>
                  <a:lnTo>
                    <a:pt x="7" y="6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1" y="7"/>
                  </a:lnTo>
                  <a:lnTo>
                    <a:pt x="12" y="9"/>
                  </a:lnTo>
                  <a:lnTo>
                    <a:pt x="14" y="11"/>
                  </a:lnTo>
                  <a:lnTo>
                    <a:pt x="15" y="14"/>
                  </a:lnTo>
                  <a:lnTo>
                    <a:pt x="16" y="17"/>
                  </a:lnTo>
                  <a:lnTo>
                    <a:pt x="17" y="20"/>
                  </a:lnTo>
                  <a:lnTo>
                    <a:pt x="19" y="24"/>
                  </a:lnTo>
                  <a:lnTo>
                    <a:pt x="19" y="28"/>
                  </a:lnTo>
                  <a:lnTo>
                    <a:pt x="2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0" name="Freeform 155"/>
            <p:cNvSpPr>
              <a:spLocks/>
            </p:cNvSpPr>
            <p:nvPr/>
          </p:nvSpPr>
          <p:spPr bwMode="auto">
            <a:xfrm>
              <a:off x="3911" y="2546"/>
              <a:ext cx="27" cy="69"/>
            </a:xfrm>
            <a:custGeom>
              <a:avLst/>
              <a:gdLst>
                <a:gd name="T0" fmla="*/ 19 w 27"/>
                <a:gd name="T1" fmla="*/ 40 h 69"/>
                <a:gd name="T2" fmla="*/ 14 w 27"/>
                <a:gd name="T3" fmla="*/ 51 h 69"/>
                <a:gd name="T4" fmla="*/ 11 w 27"/>
                <a:gd name="T5" fmla="*/ 55 h 69"/>
                <a:gd name="T6" fmla="*/ 10 w 27"/>
                <a:gd name="T7" fmla="*/ 58 h 69"/>
                <a:gd name="T8" fmla="*/ 7 w 27"/>
                <a:gd name="T9" fmla="*/ 60 h 69"/>
                <a:gd name="T10" fmla="*/ 4 w 27"/>
                <a:gd name="T11" fmla="*/ 59 h 69"/>
                <a:gd name="T12" fmla="*/ 2 w 27"/>
                <a:gd name="T13" fmla="*/ 56 h 69"/>
                <a:gd name="T14" fmla="*/ 0 w 27"/>
                <a:gd name="T15" fmla="*/ 54 h 69"/>
                <a:gd name="T16" fmla="*/ 0 w 27"/>
                <a:gd name="T17" fmla="*/ 57 h 69"/>
                <a:gd name="T18" fmla="*/ 1 w 27"/>
                <a:gd name="T19" fmla="*/ 60 h 69"/>
                <a:gd name="T20" fmla="*/ 3 w 27"/>
                <a:gd name="T21" fmla="*/ 66 h 69"/>
                <a:gd name="T22" fmla="*/ 7 w 27"/>
                <a:gd name="T23" fmla="*/ 66 h 69"/>
                <a:gd name="T24" fmla="*/ 12 w 27"/>
                <a:gd name="T25" fmla="*/ 61 h 69"/>
                <a:gd name="T26" fmla="*/ 17 w 27"/>
                <a:gd name="T27" fmla="*/ 52 h 69"/>
                <a:gd name="T28" fmla="*/ 21 w 27"/>
                <a:gd name="T29" fmla="*/ 43 h 69"/>
                <a:gd name="T30" fmla="*/ 24 w 27"/>
                <a:gd name="T31" fmla="*/ 32 h 69"/>
                <a:gd name="T32" fmla="*/ 26 w 27"/>
                <a:gd name="T33" fmla="*/ 22 h 69"/>
                <a:gd name="T34" fmla="*/ 26 w 27"/>
                <a:gd name="T35" fmla="*/ 12 h 69"/>
                <a:gd name="T36" fmla="*/ 24 w 27"/>
                <a:gd name="T37" fmla="*/ 4 h 69"/>
                <a:gd name="T38" fmla="*/ 21 w 27"/>
                <a:gd name="T39" fmla="*/ 1 h 69"/>
                <a:gd name="T40" fmla="*/ 17 w 27"/>
                <a:gd name="T41" fmla="*/ 4 h 69"/>
                <a:gd name="T42" fmla="*/ 15 w 27"/>
                <a:gd name="T43" fmla="*/ 6 h 69"/>
                <a:gd name="T44" fmla="*/ 13 w 27"/>
                <a:gd name="T45" fmla="*/ 7 h 69"/>
                <a:gd name="T46" fmla="*/ 11 w 27"/>
                <a:gd name="T47" fmla="*/ 9 h 69"/>
                <a:gd name="T48" fmla="*/ 10 w 27"/>
                <a:gd name="T49" fmla="*/ 11 h 69"/>
                <a:gd name="T50" fmla="*/ 11 w 27"/>
                <a:gd name="T51" fmla="*/ 10 h 69"/>
                <a:gd name="T52" fmla="*/ 16 w 27"/>
                <a:gd name="T53" fmla="*/ 7 h 69"/>
                <a:gd name="T54" fmla="*/ 20 w 27"/>
                <a:gd name="T55" fmla="*/ 6 h 69"/>
                <a:gd name="T56" fmla="*/ 22 w 27"/>
                <a:gd name="T57" fmla="*/ 8 h 69"/>
                <a:gd name="T58" fmla="*/ 23 w 27"/>
                <a:gd name="T59" fmla="*/ 12 h 69"/>
                <a:gd name="T60" fmla="*/ 24 w 27"/>
                <a:gd name="T61" fmla="*/ 17 h 69"/>
                <a:gd name="T62" fmla="*/ 23 w 27"/>
                <a:gd name="T63" fmla="*/ 25 h 69"/>
                <a:gd name="T64" fmla="*/ 21 w 27"/>
                <a:gd name="T65" fmla="*/ 33 h 6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7"/>
                <a:gd name="T100" fmla="*/ 0 h 69"/>
                <a:gd name="T101" fmla="*/ 27 w 27"/>
                <a:gd name="T102" fmla="*/ 69 h 6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7" h="69">
                  <a:moveTo>
                    <a:pt x="20" y="38"/>
                  </a:moveTo>
                  <a:lnTo>
                    <a:pt x="19" y="40"/>
                  </a:lnTo>
                  <a:lnTo>
                    <a:pt x="17" y="42"/>
                  </a:lnTo>
                  <a:lnTo>
                    <a:pt x="14" y="51"/>
                  </a:lnTo>
                  <a:lnTo>
                    <a:pt x="13" y="52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0" y="58"/>
                  </a:lnTo>
                  <a:lnTo>
                    <a:pt x="8" y="59"/>
                  </a:lnTo>
                  <a:lnTo>
                    <a:pt x="7" y="60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2" y="58"/>
                  </a:lnTo>
                  <a:lnTo>
                    <a:pt x="2" y="56"/>
                  </a:lnTo>
                  <a:lnTo>
                    <a:pt x="0" y="53"/>
                  </a:lnTo>
                  <a:lnTo>
                    <a:pt x="0" y="54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0" y="58"/>
                  </a:lnTo>
                  <a:lnTo>
                    <a:pt x="1" y="60"/>
                  </a:lnTo>
                  <a:lnTo>
                    <a:pt x="2" y="62"/>
                  </a:lnTo>
                  <a:lnTo>
                    <a:pt x="3" y="66"/>
                  </a:lnTo>
                  <a:lnTo>
                    <a:pt x="4" y="68"/>
                  </a:lnTo>
                  <a:lnTo>
                    <a:pt x="7" y="66"/>
                  </a:lnTo>
                  <a:lnTo>
                    <a:pt x="10" y="63"/>
                  </a:lnTo>
                  <a:lnTo>
                    <a:pt x="12" y="61"/>
                  </a:lnTo>
                  <a:lnTo>
                    <a:pt x="15" y="57"/>
                  </a:lnTo>
                  <a:lnTo>
                    <a:pt x="17" y="52"/>
                  </a:lnTo>
                  <a:lnTo>
                    <a:pt x="20" y="48"/>
                  </a:lnTo>
                  <a:lnTo>
                    <a:pt x="21" y="43"/>
                  </a:lnTo>
                  <a:lnTo>
                    <a:pt x="23" y="38"/>
                  </a:lnTo>
                  <a:lnTo>
                    <a:pt x="24" y="32"/>
                  </a:lnTo>
                  <a:lnTo>
                    <a:pt x="25" y="28"/>
                  </a:lnTo>
                  <a:lnTo>
                    <a:pt x="26" y="22"/>
                  </a:lnTo>
                  <a:lnTo>
                    <a:pt x="26" y="17"/>
                  </a:lnTo>
                  <a:lnTo>
                    <a:pt x="26" y="12"/>
                  </a:lnTo>
                  <a:lnTo>
                    <a:pt x="25" y="7"/>
                  </a:lnTo>
                  <a:lnTo>
                    <a:pt x="24" y="4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18" y="3"/>
                  </a:lnTo>
                  <a:lnTo>
                    <a:pt x="17" y="4"/>
                  </a:lnTo>
                  <a:lnTo>
                    <a:pt x="16" y="4"/>
                  </a:lnTo>
                  <a:lnTo>
                    <a:pt x="15" y="6"/>
                  </a:lnTo>
                  <a:lnTo>
                    <a:pt x="14" y="6"/>
                  </a:lnTo>
                  <a:lnTo>
                    <a:pt x="13" y="7"/>
                  </a:lnTo>
                  <a:lnTo>
                    <a:pt x="12" y="8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0" y="11"/>
                  </a:lnTo>
                  <a:lnTo>
                    <a:pt x="9" y="13"/>
                  </a:lnTo>
                  <a:lnTo>
                    <a:pt x="11" y="10"/>
                  </a:lnTo>
                  <a:lnTo>
                    <a:pt x="14" y="8"/>
                  </a:lnTo>
                  <a:lnTo>
                    <a:pt x="16" y="7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2" y="8"/>
                  </a:lnTo>
                  <a:lnTo>
                    <a:pt x="23" y="10"/>
                  </a:lnTo>
                  <a:lnTo>
                    <a:pt x="23" y="12"/>
                  </a:lnTo>
                  <a:lnTo>
                    <a:pt x="24" y="15"/>
                  </a:lnTo>
                  <a:lnTo>
                    <a:pt x="24" y="17"/>
                  </a:lnTo>
                  <a:lnTo>
                    <a:pt x="23" y="21"/>
                  </a:lnTo>
                  <a:lnTo>
                    <a:pt x="23" y="25"/>
                  </a:lnTo>
                  <a:lnTo>
                    <a:pt x="22" y="28"/>
                  </a:lnTo>
                  <a:lnTo>
                    <a:pt x="21" y="33"/>
                  </a:lnTo>
                  <a:lnTo>
                    <a:pt x="20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1" name="Freeform 156"/>
            <p:cNvSpPr>
              <a:spLocks/>
            </p:cNvSpPr>
            <p:nvPr/>
          </p:nvSpPr>
          <p:spPr bwMode="auto">
            <a:xfrm>
              <a:off x="3507" y="2415"/>
              <a:ext cx="65" cy="31"/>
            </a:xfrm>
            <a:custGeom>
              <a:avLst/>
              <a:gdLst>
                <a:gd name="T0" fmla="*/ 37 w 65"/>
                <a:gd name="T1" fmla="*/ 10 h 31"/>
                <a:gd name="T2" fmla="*/ 42 w 65"/>
                <a:gd name="T3" fmla="*/ 12 h 31"/>
                <a:gd name="T4" fmla="*/ 48 w 65"/>
                <a:gd name="T5" fmla="*/ 14 h 31"/>
                <a:gd name="T6" fmla="*/ 52 w 65"/>
                <a:gd name="T7" fmla="*/ 17 h 31"/>
                <a:gd name="T8" fmla="*/ 56 w 65"/>
                <a:gd name="T9" fmla="*/ 19 h 31"/>
                <a:gd name="T10" fmla="*/ 58 w 65"/>
                <a:gd name="T11" fmla="*/ 22 h 31"/>
                <a:gd name="T12" fmla="*/ 57 w 65"/>
                <a:gd name="T13" fmla="*/ 25 h 31"/>
                <a:gd name="T14" fmla="*/ 53 w 65"/>
                <a:gd name="T15" fmla="*/ 28 h 31"/>
                <a:gd name="T16" fmla="*/ 50 w 65"/>
                <a:gd name="T17" fmla="*/ 30 h 31"/>
                <a:gd name="T18" fmla="*/ 53 w 65"/>
                <a:gd name="T19" fmla="*/ 29 h 31"/>
                <a:gd name="T20" fmla="*/ 62 w 65"/>
                <a:gd name="T21" fmla="*/ 28 h 31"/>
                <a:gd name="T22" fmla="*/ 63 w 65"/>
                <a:gd name="T23" fmla="*/ 24 h 31"/>
                <a:gd name="T24" fmla="*/ 57 w 65"/>
                <a:gd name="T25" fmla="*/ 18 h 31"/>
                <a:gd name="T26" fmla="*/ 49 w 65"/>
                <a:gd name="T27" fmla="*/ 12 h 31"/>
                <a:gd name="T28" fmla="*/ 40 w 65"/>
                <a:gd name="T29" fmla="*/ 7 h 31"/>
                <a:gd name="T30" fmla="*/ 31 w 65"/>
                <a:gd name="T31" fmla="*/ 3 h 31"/>
                <a:gd name="T32" fmla="*/ 21 w 65"/>
                <a:gd name="T33" fmla="*/ 1 h 31"/>
                <a:gd name="T34" fmla="*/ 12 w 65"/>
                <a:gd name="T35" fmla="*/ 0 h 31"/>
                <a:gd name="T36" fmla="*/ 3 w 65"/>
                <a:gd name="T37" fmla="*/ 1 h 31"/>
                <a:gd name="T38" fmla="*/ 0 w 65"/>
                <a:gd name="T39" fmla="*/ 3 h 31"/>
                <a:gd name="T40" fmla="*/ 0 w 65"/>
                <a:gd name="T41" fmla="*/ 6 h 31"/>
                <a:gd name="T42" fmla="*/ 2 w 65"/>
                <a:gd name="T43" fmla="*/ 8 h 31"/>
                <a:gd name="T44" fmla="*/ 5 w 65"/>
                <a:gd name="T45" fmla="*/ 12 h 31"/>
                <a:gd name="T46" fmla="*/ 6 w 65"/>
                <a:gd name="T47" fmla="*/ 13 h 31"/>
                <a:gd name="T48" fmla="*/ 8 w 65"/>
                <a:gd name="T49" fmla="*/ 15 h 31"/>
                <a:gd name="T50" fmla="*/ 7 w 65"/>
                <a:gd name="T51" fmla="*/ 13 h 31"/>
                <a:gd name="T52" fmla="*/ 5 w 65"/>
                <a:gd name="T53" fmla="*/ 9 h 31"/>
                <a:gd name="T54" fmla="*/ 4 w 65"/>
                <a:gd name="T55" fmla="*/ 6 h 31"/>
                <a:gd name="T56" fmla="*/ 6 w 65"/>
                <a:gd name="T57" fmla="*/ 4 h 31"/>
                <a:gd name="T58" fmla="*/ 10 w 65"/>
                <a:gd name="T59" fmla="*/ 3 h 31"/>
                <a:gd name="T60" fmla="*/ 16 w 65"/>
                <a:gd name="T61" fmla="*/ 3 h 31"/>
                <a:gd name="T62" fmla="*/ 23 w 65"/>
                <a:gd name="T63" fmla="*/ 4 h 31"/>
                <a:gd name="T64" fmla="*/ 30 w 65"/>
                <a:gd name="T65" fmla="*/ 8 h 3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5"/>
                <a:gd name="T100" fmla="*/ 0 h 31"/>
                <a:gd name="T101" fmla="*/ 65 w 65"/>
                <a:gd name="T102" fmla="*/ 31 h 3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5" h="31">
                  <a:moveTo>
                    <a:pt x="35" y="9"/>
                  </a:moveTo>
                  <a:lnTo>
                    <a:pt x="37" y="10"/>
                  </a:lnTo>
                  <a:lnTo>
                    <a:pt x="39" y="11"/>
                  </a:lnTo>
                  <a:lnTo>
                    <a:pt x="42" y="12"/>
                  </a:lnTo>
                  <a:lnTo>
                    <a:pt x="45" y="13"/>
                  </a:lnTo>
                  <a:lnTo>
                    <a:pt x="48" y="14"/>
                  </a:lnTo>
                  <a:lnTo>
                    <a:pt x="50" y="15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6" y="19"/>
                  </a:lnTo>
                  <a:lnTo>
                    <a:pt x="57" y="20"/>
                  </a:lnTo>
                  <a:lnTo>
                    <a:pt x="58" y="22"/>
                  </a:lnTo>
                  <a:lnTo>
                    <a:pt x="58" y="23"/>
                  </a:lnTo>
                  <a:lnTo>
                    <a:pt x="57" y="25"/>
                  </a:lnTo>
                  <a:lnTo>
                    <a:pt x="55" y="27"/>
                  </a:lnTo>
                  <a:lnTo>
                    <a:pt x="53" y="28"/>
                  </a:lnTo>
                  <a:lnTo>
                    <a:pt x="49" y="30"/>
                  </a:lnTo>
                  <a:lnTo>
                    <a:pt x="50" y="30"/>
                  </a:lnTo>
                  <a:lnTo>
                    <a:pt x="51" y="30"/>
                  </a:lnTo>
                  <a:lnTo>
                    <a:pt x="53" y="29"/>
                  </a:lnTo>
                  <a:lnTo>
                    <a:pt x="60" y="28"/>
                  </a:lnTo>
                  <a:lnTo>
                    <a:pt x="62" y="28"/>
                  </a:lnTo>
                  <a:lnTo>
                    <a:pt x="64" y="28"/>
                  </a:lnTo>
                  <a:lnTo>
                    <a:pt x="63" y="24"/>
                  </a:lnTo>
                  <a:lnTo>
                    <a:pt x="60" y="21"/>
                  </a:lnTo>
                  <a:lnTo>
                    <a:pt x="57" y="18"/>
                  </a:lnTo>
                  <a:lnTo>
                    <a:pt x="54" y="15"/>
                  </a:lnTo>
                  <a:lnTo>
                    <a:pt x="49" y="12"/>
                  </a:lnTo>
                  <a:lnTo>
                    <a:pt x="45" y="9"/>
                  </a:lnTo>
                  <a:lnTo>
                    <a:pt x="40" y="7"/>
                  </a:lnTo>
                  <a:lnTo>
                    <a:pt x="36" y="5"/>
                  </a:lnTo>
                  <a:lnTo>
                    <a:pt x="31" y="3"/>
                  </a:lnTo>
                  <a:lnTo>
                    <a:pt x="26" y="2"/>
                  </a:lnTo>
                  <a:lnTo>
                    <a:pt x="21" y="1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7" y="0"/>
                  </a:lnTo>
                  <a:lnTo>
                    <a:pt x="3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8"/>
                  </a:lnTo>
                  <a:lnTo>
                    <a:pt x="2" y="8"/>
                  </a:lnTo>
                  <a:lnTo>
                    <a:pt x="4" y="10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7" y="14"/>
                  </a:lnTo>
                  <a:lnTo>
                    <a:pt x="8" y="15"/>
                  </a:lnTo>
                  <a:lnTo>
                    <a:pt x="9" y="16"/>
                  </a:lnTo>
                  <a:lnTo>
                    <a:pt x="7" y="13"/>
                  </a:lnTo>
                  <a:lnTo>
                    <a:pt x="5" y="12"/>
                  </a:lnTo>
                  <a:lnTo>
                    <a:pt x="5" y="9"/>
                  </a:lnTo>
                  <a:lnTo>
                    <a:pt x="4" y="8"/>
                  </a:lnTo>
                  <a:lnTo>
                    <a:pt x="4" y="6"/>
                  </a:lnTo>
                  <a:lnTo>
                    <a:pt x="5" y="5"/>
                  </a:lnTo>
                  <a:lnTo>
                    <a:pt x="6" y="4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3" y="3"/>
                  </a:lnTo>
                  <a:lnTo>
                    <a:pt x="16" y="3"/>
                  </a:lnTo>
                  <a:lnTo>
                    <a:pt x="19" y="3"/>
                  </a:lnTo>
                  <a:lnTo>
                    <a:pt x="23" y="4"/>
                  </a:lnTo>
                  <a:lnTo>
                    <a:pt x="27" y="6"/>
                  </a:lnTo>
                  <a:lnTo>
                    <a:pt x="30" y="8"/>
                  </a:lnTo>
                  <a:lnTo>
                    <a:pt x="35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2" name="Freeform 157"/>
            <p:cNvSpPr>
              <a:spLocks/>
            </p:cNvSpPr>
            <p:nvPr/>
          </p:nvSpPr>
          <p:spPr bwMode="auto">
            <a:xfrm>
              <a:off x="3670" y="2571"/>
              <a:ext cx="72" cy="20"/>
            </a:xfrm>
            <a:custGeom>
              <a:avLst/>
              <a:gdLst>
                <a:gd name="T0" fmla="*/ 30 w 72"/>
                <a:gd name="T1" fmla="*/ 14 h 20"/>
                <a:gd name="T2" fmla="*/ 20 w 72"/>
                <a:gd name="T3" fmla="*/ 14 h 20"/>
                <a:gd name="T4" fmla="*/ 16 w 72"/>
                <a:gd name="T5" fmla="*/ 14 h 20"/>
                <a:gd name="T6" fmla="*/ 11 w 72"/>
                <a:gd name="T7" fmla="*/ 13 h 20"/>
                <a:gd name="T8" fmla="*/ 8 w 72"/>
                <a:gd name="T9" fmla="*/ 11 h 20"/>
                <a:gd name="T10" fmla="*/ 8 w 72"/>
                <a:gd name="T11" fmla="*/ 8 h 20"/>
                <a:gd name="T12" fmla="*/ 10 w 72"/>
                <a:gd name="T13" fmla="*/ 5 h 20"/>
                <a:gd name="T14" fmla="*/ 12 w 72"/>
                <a:gd name="T15" fmla="*/ 2 h 20"/>
                <a:gd name="T16" fmla="*/ 10 w 72"/>
                <a:gd name="T17" fmla="*/ 3 h 20"/>
                <a:gd name="T18" fmla="*/ 8 w 72"/>
                <a:gd name="T19" fmla="*/ 4 h 20"/>
                <a:gd name="T20" fmla="*/ 6 w 72"/>
                <a:gd name="T21" fmla="*/ 5 h 20"/>
                <a:gd name="T22" fmla="*/ 4 w 72"/>
                <a:gd name="T23" fmla="*/ 6 h 20"/>
                <a:gd name="T24" fmla="*/ 2 w 72"/>
                <a:gd name="T25" fmla="*/ 8 h 20"/>
                <a:gd name="T26" fmla="*/ 1 w 72"/>
                <a:gd name="T27" fmla="*/ 9 h 20"/>
                <a:gd name="T28" fmla="*/ 3 w 72"/>
                <a:gd name="T29" fmla="*/ 12 h 20"/>
                <a:gd name="T30" fmla="*/ 10 w 72"/>
                <a:gd name="T31" fmla="*/ 16 h 20"/>
                <a:gd name="T32" fmla="*/ 19 w 72"/>
                <a:gd name="T33" fmla="*/ 18 h 20"/>
                <a:gd name="T34" fmla="*/ 30 w 72"/>
                <a:gd name="T35" fmla="*/ 19 h 20"/>
                <a:gd name="T36" fmla="*/ 41 w 72"/>
                <a:gd name="T37" fmla="*/ 19 h 20"/>
                <a:gd name="T38" fmla="*/ 52 w 72"/>
                <a:gd name="T39" fmla="*/ 17 h 20"/>
                <a:gd name="T40" fmla="*/ 61 w 72"/>
                <a:gd name="T41" fmla="*/ 14 h 20"/>
                <a:gd name="T42" fmla="*/ 68 w 72"/>
                <a:gd name="T43" fmla="*/ 11 h 20"/>
                <a:gd name="T44" fmla="*/ 70 w 72"/>
                <a:gd name="T45" fmla="*/ 8 h 20"/>
                <a:gd name="T46" fmla="*/ 69 w 72"/>
                <a:gd name="T47" fmla="*/ 6 h 20"/>
                <a:gd name="T48" fmla="*/ 67 w 72"/>
                <a:gd name="T49" fmla="*/ 5 h 20"/>
                <a:gd name="T50" fmla="*/ 65 w 72"/>
                <a:gd name="T51" fmla="*/ 4 h 20"/>
                <a:gd name="T52" fmla="*/ 59 w 72"/>
                <a:gd name="T53" fmla="*/ 1 h 20"/>
                <a:gd name="T54" fmla="*/ 56 w 72"/>
                <a:gd name="T55" fmla="*/ 0 h 20"/>
                <a:gd name="T56" fmla="*/ 59 w 72"/>
                <a:gd name="T57" fmla="*/ 2 h 20"/>
                <a:gd name="T58" fmla="*/ 63 w 72"/>
                <a:gd name="T59" fmla="*/ 5 h 20"/>
                <a:gd name="T60" fmla="*/ 64 w 72"/>
                <a:gd name="T61" fmla="*/ 8 h 20"/>
                <a:gd name="T62" fmla="*/ 63 w 72"/>
                <a:gd name="T63" fmla="*/ 10 h 20"/>
                <a:gd name="T64" fmla="*/ 60 w 72"/>
                <a:gd name="T65" fmla="*/ 12 h 20"/>
                <a:gd name="T66" fmla="*/ 55 w 72"/>
                <a:gd name="T67" fmla="*/ 14 h 20"/>
                <a:gd name="T68" fmla="*/ 48 w 72"/>
                <a:gd name="T69" fmla="*/ 14 h 20"/>
                <a:gd name="T70" fmla="*/ 40 w 72"/>
                <a:gd name="T71" fmla="*/ 14 h 2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72"/>
                <a:gd name="T109" fmla="*/ 0 h 20"/>
                <a:gd name="T110" fmla="*/ 72 w 72"/>
                <a:gd name="T111" fmla="*/ 20 h 2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72" h="20">
                  <a:moveTo>
                    <a:pt x="36" y="14"/>
                  </a:moveTo>
                  <a:lnTo>
                    <a:pt x="30" y="14"/>
                  </a:lnTo>
                  <a:lnTo>
                    <a:pt x="24" y="14"/>
                  </a:lnTo>
                  <a:lnTo>
                    <a:pt x="20" y="14"/>
                  </a:lnTo>
                  <a:lnTo>
                    <a:pt x="18" y="14"/>
                  </a:lnTo>
                  <a:lnTo>
                    <a:pt x="16" y="14"/>
                  </a:lnTo>
                  <a:lnTo>
                    <a:pt x="13" y="14"/>
                  </a:lnTo>
                  <a:lnTo>
                    <a:pt x="11" y="13"/>
                  </a:lnTo>
                  <a:lnTo>
                    <a:pt x="9" y="12"/>
                  </a:lnTo>
                  <a:lnTo>
                    <a:pt x="8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3" y="2"/>
                  </a:lnTo>
                  <a:lnTo>
                    <a:pt x="12" y="2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9" y="4"/>
                  </a:lnTo>
                  <a:lnTo>
                    <a:pt x="8" y="4"/>
                  </a:lnTo>
                  <a:lnTo>
                    <a:pt x="6" y="5"/>
                  </a:lnTo>
                  <a:lnTo>
                    <a:pt x="5" y="6"/>
                  </a:lnTo>
                  <a:lnTo>
                    <a:pt x="4" y="6"/>
                  </a:lnTo>
                  <a:lnTo>
                    <a:pt x="4" y="7"/>
                  </a:lnTo>
                  <a:lnTo>
                    <a:pt x="2" y="8"/>
                  </a:lnTo>
                  <a:lnTo>
                    <a:pt x="1" y="8"/>
                  </a:lnTo>
                  <a:lnTo>
                    <a:pt x="1" y="9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6" y="14"/>
                  </a:lnTo>
                  <a:lnTo>
                    <a:pt x="10" y="16"/>
                  </a:lnTo>
                  <a:lnTo>
                    <a:pt x="15" y="17"/>
                  </a:lnTo>
                  <a:lnTo>
                    <a:pt x="19" y="18"/>
                  </a:lnTo>
                  <a:lnTo>
                    <a:pt x="25" y="19"/>
                  </a:lnTo>
                  <a:lnTo>
                    <a:pt x="30" y="19"/>
                  </a:lnTo>
                  <a:lnTo>
                    <a:pt x="36" y="19"/>
                  </a:lnTo>
                  <a:lnTo>
                    <a:pt x="41" y="19"/>
                  </a:lnTo>
                  <a:lnTo>
                    <a:pt x="46" y="18"/>
                  </a:lnTo>
                  <a:lnTo>
                    <a:pt x="52" y="17"/>
                  </a:lnTo>
                  <a:lnTo>
                    <a:pt x="56" y="16"/>
                  </a:lnTo>
                  <a:lnTo>
                    <a:pt x="61" y="14"/>
                  </a:lnTo>
                  <a:lnTo>
                    <a:pt x="65" y="13"/>
                  </a:lnTo>
                  <a:lnTo>
                    <a:pt x="68" y="11"/>
                  </a:lnTo>
                  <a:lnTo>
                    <a:pt x="71" y="8"/>
                  </a:lnTo>
                  <a:lnTo>
                    <a:pt x="70" y="8"/>
                  </a:lnTo>
                  <a:lnTo>
                    <a:pt x="69" y="7"/>
                  </a:lnTo>
                  <a:lnTo>
                    <a:pt x="69" y="6"/>
                  </a:lnTo>
                  <a:lnTo>
                    <a:pt x="68" y="5"/>
                  </a:lnTo>
                  <a:lnTo>
                    <a:pt x="67" y="5"/>
                  </a:lnTo>
                  <a:lnTo>
                    <a:pt x="66" y="5"/>
                  </a:lnTo>
                  <a:lnTo>
                    <a:pt x="65" y="4"/>
                  </a:lnTo>
                  <a:lnTo>
                    <a:pt x="62" y="2"/>
                  </a:lnTo>
                  <a:lnTo>
                    <a:pt x="59" y="1"/>
                  </a:lnTo>
                  <a:lnTo>
                    <a:pt x="58" y="1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9" y="2"/>
                  </a:lnTo>
                  <a:lnTo>
                    <a:pt x="61" y="3"/>
                  </a:lnTo>
                  <a:lnTo>
                    <a:pt x="63" y="5"/>
                  </a:lnTo>
                  <a:lnTo>
                    <a:pt x="64" y="6"/>
                  </a:lnTo>
                  <a:lnTo>
                    <a:pt x="64" y="8"/>
                  </a:lnTo>
                  <a:lnTo>
                    <a:pt x="63" y="10"/>
                  </a:lnTo>
                  <a:lnTo>
                    <a:pt x="62" y="11"/>
                  </a:lnTo>
                  <a:lnTo>
                    <a:pt x="60" y="12"/>
                  </a:lnTo>
                  <a:lnTo>
                    <a:pt x="58" y="13"/>
                  </a:lnTo>
                  <a:lnTo>
                    <a:pt x="55" y="14"/>
                  </a:lnTo>
                  <a:lnTo>
                    <a:pt x="52" y="14"/>
                  </a:lnTo>
                  <a:lnTo>
                    <a:pt x="48" y="14"/>
                  </a:lnTo>
                  <a:lnTo>
                    <a:pt x="44" y="14"/>
                  </a:lnTo>
                  <a:lnTo>
                    <a:pt x="40" y="14"/>
                  </a:lnTo>
                  <a:lnTo>
                    <a:pt x="36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3" name="Freeform 158"/>
            <p:cNvSpPr>
              <a:spLocks/>
            </p:cNvSpPr>
            <p:nvPr/>
          </p:nvSpPr>
          <p:spPr bwMode="auto">
            <a:xfrm>
              <a:off x="3728" y="2591"/>
              <a:ext cx="60" cy="39"/>
            </a:xfrm>
            <a:custGeom>
              <a:avLst/>
              <a:gdLst>
                <a:gd name="T0" fmla="*/ 27 w 60"/>
                <a:gd name="T1" fmla="*/ 28 h 39"/>
                <a:gd name="T2" fmla="*/ 22 w 60"/>
                <a:gd name="T3" fmla="*/ 30 h 39"/>
                <a:gd name="T4" fmla="*/ 17 w 60"/>
                <a:gd name="T5" fmla="*/ 33 h 39"/>
                <a:gd name="T6" fmla="*/ 13 w 60"/>
                <a:gd name="T7" fmla="*/ 35 h 39"/>
                <a:gd name="T8" fmla="*/ 9 w 60"/>
                <a:gd name="T9" fmla="*/ 35 h 39"/>
                <a:gd name="T10" fmla="*/ 6 w 60"/>
                <a:gd name="T11" fmla="*/ 34 h 39"/>
                <a:gd name="T12" fmla="*/ 5 w 60"/>
                <a:gd name="T13" fmla="*/ 31 h 39"/>
                <a:gd name="T14" fmla="*/ 5 w 60"/>
                <a:gd name="T15" fmla="*/ 25 h 39"/>
                <a:gd name="T16" fmla="*/ 3 w 60"/>
                <a:gd name="T17" fmla="*/ 28 h 39"/>
                <a:gd name="T18" fmla="*/ 2 w 60"/>
                <a:gd name="T19" fmla="*/ 29 h 39"/>
                <a:gd name="T20" fmla="*/ 1 w 60"/>
                <a:gd name="T21" fmla="*/ 31 h 39"/>
                <a:gd name="T22" fmla="*/ 0 w 60"/>
                <a:gd name="T23" fmla="*/ 33 h 39"/>
                <a:gd name="T24" fmla="*/ 0 w 60"/>
                <a:gd name="T25" fmla="*/ 36 h 39"/>
                <a:gd name="T26" fmla="*/ 4 w 60"/>
                <a:gd name="T27" fmla="*/ 38 h 39"/>
                <a:gd name="T28" fmla="*/ 12 w 60"/>
                <a:gd name="T29" fmla="*/ 38 h 39"/>
                <a:gd name="T30" fmla="*/ 21 w 60"/>
                <a:gd name="T31" fmla="*/ 36 h 39"/>
                <a:gd name="T32" fmla="*/ 31 w 60"/>
                <a:gd name="T33" fmla="*/ 32 h 39"/>
                <a:gd name="T34" fmla="*/ 39 w 60"/>
                <a:gd name="T35" fmla="*/ 27 h 39"/>
                <a:gd name="T36" fmla="*/ 47 w 60"/>
                <a:gd name="T37" fmla="*/ 21 h 39"/>
                <a:gd name="T38" fmla="*/ 54 w 60"/>
                <a:gd name="T39" fmla="*/ 13 h 39"/>
                <a:gd name="T40" fmla="*/ 58 w 60"/>
                <a:gd name="T41" fmla="*/ 5 h 39"/>
                <a:gd name="T42" fmla="*/ 58 w 60"/>
                <a:gd name="T43" fmla="*/ 1 h 39"/>
                <a:gd name="T44" fmla="*/ 55 w 60"/>
                <a:gd name="T45" fmla="*/ 1 h 39"/>
                <a:gd name="T46" fmla="*/ 53 w 60"/>
                <a:gd name="T47" fmla="*/ 0 h 39"/>
                <a:gd name="T48" fmla="*/ 51 w 60"/>
                <a:gd name="T49" fmla="*/ 1 h 39"/>
                <a:gd name="T50" fmla="*/ 48 w 60"/>
                <a:gd name="T51" fmla="*/ 1 h 39"/>
                <a:gd name="T52" fmla="*/ 45 w 60"/>
                <a:gd name="T53" fmla="*/ 1 h 39"/>
                <a:gd name="T54" fmla="*/ 44 w 60"/>
                <a:gd name="T55" fmla="*/ 1 h 39"/>
                <a:gd name="T56" fmla="*/ 39 w 60"/>
                <a:gd name="T57" fmla="*/ 2 h 39"/>
                <a:gd name="T58" fmla="*/ 46 w 60"/>
                <a:gd name="T59" fmla="*/ 2 h 39"/>
                <a:gd name="T60" fmla="*/ 51 w 60"/>
                <a:gd name="T61" fmla="*/ 3 h 39"/>
                <a:gd name="T62" fmla="*/ 53 w 60"/>
                <a:gd name="T63" fmla="*/ 6 h 39"/>
                <a:gd name="T64" fmla="*/ 53 w 60"/>
                <a:gd name="T65" fmla="*/ 10 h 39"/>
                <a:gd name="T66" fmla="*/ 50 w 60"/>
                <a:gd name="T67" fmla="*/ 14 h 39"/>
                <a:gd name="T68" fmla="*/ 45 w 60"/>
                <a:gd name="T69" fmla="*/ 17 h 39"/>
                <a:gd name="T70" fmla="*/ 40 w 60"/>
                <a:gd name="T71" fmla="*/ 22 h 39"/>
                <a:gd name="T72" fmla="*/ 32 w 60"/>
                <a:gd name="T73" fmla="*/ 25 h 3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60"/>
                <a:gd name="T112" fmla="*/ 0 h 39"/>
                <a:gd name="T113" fmla="*/ 60 w 60"/>
                <a:gd name="T114" fmla="*/ 39 h 3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60" h="39">
                  <a:moveTo>
                    <a:pt x="32" y="25"/>
                  </a:moveTo>
                  <a:lnTo>
                    <a:pt x="27" y="28"/>
                  </a:lnTo>
                  <a:lnTo>
                    <a:pt x="25" y="29"/>
                  </a:lnTo>
                  <a:lnTo>
                    <a:pt x="22" y="30"/>
                  </a:lnTo>
                  <a:lnTo>
                    <a:pt x="20" y="32"/>
                  </a:lnTo>
                  <a:lnTo>
                    <a:pt x="17" y="33"/>
                  </a:lnTo>
                  <a:lnTo>
                    <a:pt x="15" y="34"/>
                  </a:lnTo>
                  <a:lnTo>
                    <a:pt x="13" y="35"/>
                  </a:lnTo>
                  <a:lnTo>
                    <a:pt x="11" y="35"/>
                  </a:lnTo>
                  <a:lnTo>
                    <a:pt x="9" y="35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1"/>
                  </a:lnTo>
                  <a:lnTo>
                    <a:pt x="5" y="29"/>
                  </a:lnTo>
                  <a:lnTo>
                    <a:pt x="5" y="25"/>
                  </a:lnTo>
                  <a:lnTo>
                    <a:pt x="4" y="26"/>
                  </a:lnTo>
                  <a:lnTo>
                    <a:pt x="3" y="28"/>
                  </a:lnTo>
                  <a:lnTo>
                    <a:pt x="2" y="29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1" y="32"/>
                  </a:lnTo>
                  <a:lnTo>
                    <a:pt x="0" y="33"/>
                  </a:lnTo>
                  <a:lnTo>
                    <a:pt x="0" y="35"/>
                  </a:lnTo>
                  <a:lnTo>
                    <a:pt x="0" y="36"/>
                  </a:lnTo>
                  <a:lnTo>
                    <a:pt x="0" y="37"/>
                  </a:lnTo>
                  <a:lnTo>
                    <a:pt x="4" y="38"/>
                  </a:lnTo>
                  <a:lnTo>
                    <a:pt x="7" y="38"/>
                  </a:lnTo>
                  <a:lnTo>
                    <a:pt x="12" y="38"/>
                  </a:lnTo>
                  <a:lnTo>
                    <a:pt x="16" y="37"/>
                  </a:lnTo>
                  <a:lnTo>
                    <a:pt x="21" y="36"/>
                  </a:lnTo>
                  <a:lnTo>
                    <a:pt x="26" y="35"/>
                  </a:lnTo>
                  <a:lnTo>
                    <a:pt x="31" y="32"/>
                  </a:lnTo>
                  <a:lnTo>
                    <a:pt x="35" y="29"/>
                  </a:lnTo>
                  <a:lnTo>
                    <a:pt x="39" y="27"/>
                  </a:lnTo>
                  <a:lnTo>
                    <a:pt x="44" y="24"/>
                  </a:lnTo>
                  <a:lnTo>
                    <a:pt x="47" y="21"/>
                  </a:lnTo>
                  <a:lnTo>
                    <a:pt x="51" y="16"/>
                  </a:lnTo>
                  <a:lnTo>
                    <a:pt x="54" y="13"/>
                  </a:lnTo>
                  <a:lnTo>
                    <a:pt x="56" y="10"/>
                  </a:lnTo>
                  <a:lnTo>
                    <a:pt x="58" y="5"/>
                  </a:lnTo>
                  <a:lnTo>
                    <a:pt x="59" y="2"/>
                  </a:lnTo>
                  <a:lnTo>
                    <a:pt x="58" y="1"/>
                  </a:lnTo>
                  <a:lnTo>
                    <a:pt x="56" y="1"/>
                  </a:lnTo>
                  <a:lnTo>
                    <a:pt x="55" y="1"/>
                  </a:lnTo>
                  <a:lnTo>
                    <a:pt x="54" y="1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1" y="1"/>
                  </a:lnTo>
                  <a:lnTo>
                    <a:pt x="49" y="1"/>
                  </a:lnTo>
                  <a:lnTo>
                    <a:pt x="48" y="1"/>
                  </a:lnTo>
                  <a:lnTo>
                    <a:pt x="47" y="1"/>
                  </a:lnTo>
                  <a:lnTo>
                    <a:pt x="45" y="1"/>
                  </a:lnTo>
                  <a:lnTo>
                    <a:pt x="44" y="1"/>
                  </a:lnTo>
                  <a:lnTo>
                    <a:pt x="41" y="2"/>
                  </a:lnTo>
                  <a:lnTo>
                    <a:pt x="39" y="2"/>
                  </a:lnTo>
                  <a:lnTo>
                    <a:pt x="44" y="2"/>
                  </a:lnTo>
                  <a:lnTo>
                    <a:pt x="46" y="2"/>
                  </a:lnTo>
                  <a:lnTo>
                    <a:pt x="49" y="3"/>
                  </a:lnTo>
                  <a:lnTo>
                    <a:pt x="51" y="3"/>
                  </a:lnTo>
                  <a:lnTo>
                    <a:pt x="52" y="5"/>
                  </a:lnTo>
                  <a:lnTo>
                    <a:pt x="53" y="6"/>
                  </a:lnTo>
                  <a:lnTo>
                    <a:pt x="53" y="8"/>
                  </a:lnTo>
                  <a:lnTo>
                    <a:pt x="53" y="10"/>
                  </a:lnTo>
                  <a:lnTo>
                    <a:pt x="52" y="11"/>
                  </a:lnTo>
                  <a:lnTo>
                    <a:pt x="50" y="14"/>
                  </a:lnTo>
                  <a:lnTo>
                    <a:pt x="48" y="16"/>
                  </a:lnTo>
                  <a:lnTo>
                    <a:pt x="45" y="17"/>
                  </a:lnTo>
                  <a:lnTo>
                    <a:pt x="43" y="19"/>
                  </a:lnTo>
                  <a:lnTo>
                    <a:pt x="40" y="22"/>
                  </a:lnTo>
                  <a:lnTo>
                    <a:pt x="36" y="23"/>
                  </a:lnTo>
                  <a:lnTo>
                    <a:pt x="32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4" name="Freeform 159"/>
            <p:cNvSpPr>
              <a:spLocks/>
            </p:cNvSpPr>
            <p:nvPr/>
          </p:nvSpPr>
          <p:spPr bwMode="auto">
            <a:xfrm>
              <a:off x="3810" y="2617"/>
              <a:ext cx="63" cy="34"/>
            </a:xfrm>
            <a:custGeom>
              <a:avLst/>
              <a:gdLst>
                <a:gd name="T0" fmla="*/ 29 w 63"/>
                <a:gd name="T1" fmla="*/ 25 h 34"/>
                <a:gd name="T2" fmla="*/ 25 w 63"/>
                <a:gd name="T3" fmla="*/ 26 h 34"/>
                <a:gd name="T4" fmla="*/ 19 w 63"/>
                <a:gd name="T5" fmla="*/ 28 h 34"/>
                <a:gd name="T6" fmla="*/ 15 w 63"/>
                <a:gd name="T7" fmla="*/ 30 h 34"/>
                <a:gd name="T8" fmla="*/ 10 w 63"/>
                <a:gd name="T9" fmla="*/ 30 h 34"/>
                <a:gd name="T10" fmla="*/ 7 w 63"/>
                <a:gd name="T11" fmla="*/ 29 h 34"/>
                <a:gd name="T12" fmla="*/ 5 w 63"/>
                <a:gd name="T13" fmla="*/ 26 h 34"/>
                <a:gd name="T14" fmla="*/ 6 w 63"/>
                <a:gd name="T15" fmla="*/ 22 h 34"/>
                <a:gd name="T16" fmla="*/ 6 w 63"/>
                <a:gd name="T17" fmla="*/ 19 h 34"/>
                <a:gd name="T18" fmla="*/ 5 w 63"/>
                <a:gd name="T19" fmla="*/ 20 h 34"/>
                <a:gd name="T20" fmla="*/ 3 w 63"/>
                <a:gd name="T21" fmla="*/ 22 h 34"/>
                <a:gd name="T22" fmla="*/ 1 w 63"/>
                <a:gd name="T23" fmla="*/ 25 h 34"/>
                <a:gd name="T24" fmla="*/ 0 w 63"/>
                <a:gd name="T25" fmla="*/ 27 h 34"/>
                <a:gd name="T26" fmla="*/ 0 w 63"/>
                <a:gd name="T27" fmla="*/ 29 h 34"/>
                <a:gd name="T28" fmla="*/ 0 w 63"/>
                <a:gd name="T29" fmla="*/ 30 h 34"/>
                <a:gd name="T30" fmla="*/ 7 w 63"/>
                <a:gd name="T31" fmla="*/ 32 h 34"/>
                <a:gd name="T32" fmla="*/ 16 w 63"/>
                <a:gd name="T33" fmla="*/ 33 h 34"/>
                <a:gd name="T34" fmla="*/ 26 w 63"/>
                <a:gd name="T35" fmla="*/ 31 h 34"/>
                <a:gd name="T36" fmla="*/ 36 w 63"/>
                <a:gd name="T37" fmla="*/ 28 h 34"/>
                <a:gd name="T38" fmla="*/ 45 w 63"/>
                <a:gd name="T39" fmla="*/ 23 h 34"/>
                <a:gd name="T40" fmla="*/ 53 w 63"/>
                <a:gd name="T41" fmla="*/ 17 h 34"/>
                <a:gd name="T42" fmla="*/ 58 w 63"/>
                <a:gd name="T43" fmla="*/ 10 h 34"/>
                <a:gd name="T44" fmla="*/ 62 w 63"/>
                <a:gd name="T45" fmla="*/ 3 h 34"/>
                <a:gd name="T46" fmla="*/ 59 w 63"/>
                <a:gd name="T47" fmla="*/ 2 h 34"/>
                <a:gd name="T48" fmla="*/ 57 w 63"/>
                <a:gd name="T49" fmla="*/ 1 h 34"/>
                <a:gd name="T50" fmla="*/ 53 w 63"/>
                <a:gd name="T51" fmla="*/ 0 h 34"/>
                <a:gd name="T52" fmla="*/ 51 w 63"/>
                <a:gd name="T53" fmla="*/ 0 h 34"/>
                <a:gd name="T54" fmla="*/ 46 w 63"/>
                <a:gd name="T55" fmla="*/ 0 h 34"/>
                <a:gd name="T56" fmla="*/ 48 w 63"/>
                <a:gd name="T57" fmla="*/ 1 h 34"/>
                <a:gd name="T58" fmla="*/ 53 w 63"/>
                <a:gd name="T59" fmla="*/ 3 h 34"/>
                <a:gd name="T60" fmla="*/ 56 w 63"/>
                <a:gd name="T61" fmla="*/ 5 h 34"/>
                <a:gd name="T62" fmla="*/ 56 w 63"/>
                <a:gd name="T63" fmla="*/ 8 h 34"/>
                <a:gd name="T64" fmla="*/ 54 w 63"/>
                <a:gd name="T65" fmla="*/ 12 h 34"/>
                <a:gd name="T66" fmla="*/ 50 w 63"/>
                <a:gd name="T67" fmla="*/ 15 h 34"/>
                <a:gd name="T68" fmla="*/ 44 w 63"/>
                <a:gd name="T69" fmla="*/ 19 h 34"/>
                <a:gd name="T70" fmla="*/ 36 w 63"/>
                <a:gd name="T71" fmla="*/ 22 h 3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63"/>
                <a:gd name="T109" fmla="*/ 0 h 34"/>
                <a:gd name="T110" fmla="*/ 63 w 63"/>
                <a:gd name="T111" fmla="*/ 34 h 3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63" h="34">
                  <a:moveTo>
                    <a:pt x="32" y="23"/>
                  </a:moveTo>
                  <a:lnTo>
                    <a:pt x="29" y="25"/>
                  </a:lnTo>
                  <a:lnTo>
                    <a:pt x="27" y="25"/>
                  </a:lnTo>
                  <a:lnTo>
                    <a:pt x="25" y="26"/>
                  </a:lnTo>
                  <a:lnTo>
                    <a:pt x="22" y="27"/>
                  </a:lnTo>
                  <a:lnTo>
                    <a:pt x="19" y="28"/>
                  </a:lnTo>
                  <a:lnTo>
                    <a:pt x="16" y="29"/>
                  </a:lnTo>
                  <a:lnTo>
                    <a:pt x="15" y="30"/>
                  </a:lnTo>
                  <a:lnTo>
                    <a:pt x="12" y="30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7" y="29"/>
                  </a:lnTo>
                  <a:lnTo>
                    <a:pt x="6" y="28"/>
                  </a:lnTo>
                  <a:lnTo>
                    <a:pt x="5" y="26"/>
                  </a:lnTo>
                  <a:lnTo>
                    <a:pt x="5" y="25"/>
                  </a:lnTo>
                  <a:lnTo>
                    <a:pt x="6" y="22"/>
                  </a:lnTo>
                  <a:lnTo>
                    <a:pt x="7" y="19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4" y="21"/>
                  </a:lnTo>
                  <a:lnTo>
                    <a:pt x="3" y="22"/>
                  </a:lnTo>
                  <a:lnTo>
                    <a:pt x="2" y="24"/>
                  </a:lnTo>
                  <a:lnTo>
                    <a:pt x="1" y="25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4" y="31"/>
                  </a:lnTo>
                  <a:lnTo>
                    <a:pt x="7" y="32"/>
                  </a:lnTo>
                  <a:lnTo>
                    <a:pt x="12" y="33"/>
                  </a:lnTo>
                  <a:lnTo>
                    <a:pt x="16" y="33"/>
                  </a:lnTo>
                  <a:lnTo>
                    <a:pt x="21" y="32"/>
                  </a:lnTo>
                  <a:lnTo>
                    <a:pt x="26" y="31"/>
                  </a:lnTo>
                  <a:lnTo>
                    <a:pt x="31" y="30"/>
                  </a:lnTo>
                  <a:lnTo>
                    <a:pt x="36" y="28"/>
                  </a:lnTo>
                  <a:lnTo>
                    <a:pt x="40" y="25"/>
                  </a:lnTo>
                  <a:lnTo>
                    <a:pt x="45" y="23"/>
                  </a:lnTo>
                  <a:lnTo>
                    <a:pt x="48" y="20"/>
                  </a:lnTo>
                  <a:lnTo>
                    <a:pt x="53" y="17"/>
                  </a:lnTo>
                  <a:lnTo>
                    <a:pt x="56" y="14"/>
                  </a:lnTo>
                  <a:lnTo>
                    <a:pt x="58" y="10"/>
                  </a:lnTo>
                  <a:lnTo>
                    <a:pt x="60" y="6"/>
                  </a:lnTo>
                  <a:lnTo>
                    <a:pt x="62" y="3"/>
                  </a:lnTo>
                  <a:lnTo>
                    <a:pt x="61" y="2"/>
                  </a:lnTo>
                  <a:lnTo>
                    <a:pt x="59" y="2"/>
                  </a:lnTo>
                  <a:lnTo>
                    <a:pt x="58" y="1"/>
                  </a:lnTo>
                  <a:lnTo>
                    <a:pt x="57" y="1"/>
                  </a:lnTo>
                  <a:lnTo>
                    <a:pt x="54" y="1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8" y="1"/>
                  </a:lnTo>
                  <a:lnTo>
                    <a:pt x="51" y="2"/>
                  </a:lnTo>
                  <a:lnTo>
                    <a:pt x="53" y="3"/>
                  </a:lnTo>
                  <a:lnTo>
                    <a:pt x="55" y="4"/>
                  </a:lnTo>
                  <a:lnTo>
                    <a:pt x="56" y="5"/>
                  </a:lnTo>
                  <a:lnTo>
                    <a:pt x="56" y="7"/>
                  </a:lnTo>
                  <a:lnTo>
                    <a:pt x="56" y="8"/>
                  </a:lnTo>
                  <a:lnTo>
                    <a:pt x="55" y="10"/>
                  </a:lnTo>
                  <a:lnTo>
                    <a:pt x="54" y="12"/>
                  </a:lnTo>
                  <a:lnTo>
                    <a:pt x="52" y="14"/>
                  </a:lnTo>
                  <a:lnTo>
                    <a:pt x="50" y="15"/>
                  </a:lnTo>
                  <a:lnTo>
                    <a:pt x="47" y="17"/>
                  </a:lnTo>
                  <a:lnTo>
                    <a:pt x="44" y="19"/>
                  </a:lnTo>
                  <a:lnTo>
                    <a:pt x="40" y="20"/>
                  </a:lnTo>
                  <a:lnTo>
                    <a:pt x="36" y="22"/>
                  </a:lnTo>
                  <a:lnTo>
                    <a:pt x="32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5" name="Freeform 160"/>
            <p:cNvSpPr>
              <a:spLocks/>
            </p:cNvSpPr>
            <p:nvPr/>
          </p:nvSpPr>
          <p:spPr bwMode="auto">
            <a:xfrm>
              <a:off x="3982" y="2628"/>
              <a:ext cx="35" cy="61"/>
            </a:xfrm>
            <a:custGeom>
              <a:avLst/>
              <a:gdLst>
                <a:gd name="T0" fmla="*/ 23 w 35"/>
                <a:gd name="T1" fmla="*/ 35 h 61"/>
                <a:gd name="T2" fmla="*/ 21 w 35"/>
                <a:gd name="T3" fmla="*/ 36 h 61"/>
                <a:gd name="T4" fmla="*/ 20 w 35"/>
                <a:gd name="T5" fmla="*/ 39 h 61"/>
                <a:gd name="T6" fmla="*/ 16 w 35"/>
                <a:gd name="T7" fmla="*/ 46 h 61"/>
                <a:gd name="T8" fmla="*/ 14 w 35"/>
                <a:gd name="T9" fmla="*/ 48 h 61"/>
                <a:gd name="T10" fmla="*/ 13 w 35"/>
                <a:gd name="T11" fmla="*/ 51 h 61"/>
                <a:gd name="T12" fmla="*/ 11 w 35"/>
                <a:gd name="T13" fmla="*/ 52 h 61"/>
                <a:gd name="T14" fmla="*/ 9 w 35"/>
                <a:gd name="T15" fmla="*/ 54 h 61"/>
                <a:gd name="T16" fmla="*/ 9 w 35"/>
                <a:gd name="T17" fmla="*/ 55 h 61"/>
                <a:gd name="T18" fmla="*/ 7 w 35"/>
                <a:gd name="T19" fmla="*/ 55 h 61"/>
                <a:gd name="T20" fmla="*/ 5 w 35"/>
                <a:gd name="T21" fmla="*/ 55 h 61"/>
                <a:gd name="T22" fmla="*/ 3 w 35"/>
                <a:gd name="T23" fmla="*/ 55 h 61"/>
                <a:gd name="T24" fmla="*/ 3 w 35"/>
                <a:gd name="T25" fmla="*/ 53 h 61"/>
                <a:gd name="T26" fmla="*/ 1 w 35"/>
                <a:gd name="T27" fmla="*/ 51 h 61"/>
                <a:gd name="T28" fmla="*/ 0 w 35"/>
                <a:gd name="T29" fmla="*/ 47 h 61"/>
                <a:gd name="T30" fmla="*/ 0 w 35"/>
                <a:gd name="T31" fmla="*/ 60 h 61"/>
                <a:gd name="T32" fmla="*/ 3 w 35"/>
                <a:gd name="T33" fmla="*/ 59 h 61"/>
                <a:gd name="T34" fmla="*/ 8 w 35"/>
                <a:gd name="T35" fmla="*/ 57 h 61"/>
                <a:gd name="T36" fmla="*/ 11 w 35"/>
                <a:gd name="T37" fmla="*/ 55 h 61"/>
                <a:gd name="T38" fmla="*/ 14 w 35"/>
                <a:gd name="T39" fmla="*/ 52 h 61"/>
                <a:gd name="T40" fmla="*/ 18 w 35"/>
                <a:gd name="T41" fmla="*/ 48 h 61"/>
                <a:gd name="T42" fmla="*/ 21 w 35"/>
                <a:gd name="T43" fmla="*/ 45 h 61"/>
                <a:gd name="T44" fmla="*/ 24 w 35"/>
                <a:gd name="T45" fmla="*/ 40 h 61"/>
                <a:gd name="T46" fmla="*/ 26 w 35"/>
                <a:gd name="T47" fmla="*/ 35 h 61"/>
                <a:gd name="T48" fmla="*/ 29 w 35"/>
                <a:gd name="T49" fmla="*/ 31 h 61"/>
                <a:gd name="T50" fmla="*/ 31 w 35"/>
                <a:gd name="T51" fmla="*/ 26 h 61"/>
                <a:gd name="T52" fmla="*/ 32 w 35"/>
                <a:gd name="T53" fmla="*/ 21 h 61"/>
                <a:gd name="T54" fmla="*/ 33 w 35"/>
                <a:gd name="T55" fmla="*/ 16 h 61"/>
                <a:gd name="T56" fmla="*/ 34 w 35"/>
                <a:gd name="T57" fmla="*/ 12 h 61"/>
                <a:gd name="T58" fmla="*/ 34 w 35"/>
                <a:gd name="T59" fmla="*/ 7 h 61"/>
                <a:gd name="T60" fmla="*/ 33 w 35"/>
                <a:gd name="T61" fmla="*/ 4 h 61"/>
                <a:gd name="T62" fmla="*/ 32 w 35"/>
                <a:gd name="T63" fmla="*/ 0 h 61"/>
                <a:gd name="T64" fmla="*/ 31 w 35"/>
                <a:gd name="T65" fmla="*/ 0 h 61"/>
                <a:gd name="T66" fmla="*/ 29 w 35"/>
                <a:gd name="T67" fmla="*/ 0 h 61"/>
                <a:gd name="T68" fmla="*/ 28 w 35"/>
                <a:gd name="T69" fmla="*/ 1 h 61"/>
                <a:gd name="T70" fmla="*/ 27 w 35"/>
                <a:gd name="T71" fmla="*/ 1 h 61"/>
                <a:gd name="T72" fmla="*/ 26 w 35"/>
                <a:gd name="T73" fmla="*/ 1 h 61"/>
                <a:gd name="T74" fmla="*/ 26 w 35"/>
                <a:gd name="T75" fmla="*/ 2 h 61"/>
                <a:gd name="T76" fmla="*/ 24 w 35"/>
                <a:gd name="T77" fmla="*/ 2 h 61"/>
                <a:gd name="T78" fmla="*/ 22 w 35"/>
                <a:gd name="T79" fmla="*/ 3 h 61"/>
                <a:gd name="T80" fmla="*/ 20 w 35"/>
                <a:gd name="T81" fmla="*/ 5 h 61"/>
                <a:gd name="T82" fmla="*/ 19 w 35"/>
                <a:gd name="T83" fmla="*/ 5 h 61"/>
                <a:gd name="T84" fmla="*/ 18 w 35"/>
                <a:gd name="T85" fmla="*/ 5 h 61"/>
                <a:gd name="T86" fmla="*/ 17 w 35"/>
                <a:gd name="T87" fmla="*/ 6 h 61"/>
                <a:gd name="T88" fmla="*/ 16 w 35"/>
                <a:gd name="T89" fmla="*/ 7 h 61"/>
                <a:gd name="T90" fmla="*/ 20 w 35"/>
                <a:gd name="T91" fmla="*/ 5 h 61"/>
                <a:gd name="T92" fmla="*/ 22 w 35"/>
                <a:gd name="T93" fmla="*/ 5 h 61"/>
                <a:gd name="T94" fmla="*/ 25 w 35"/>
                <a:gd name="T95" fmla="*/ 5 h 61"/>
                <a:gd name="T96" fmla="*/ 26 w 35"/>
                <a:gd name="T97" fmla="*/ 5 h 61"/>
                <a:gd name="T98" fmla="*/ 28 w 35"/>
                <a:gd name="T99" fmla="*/ 5 h 61"/>
                <a:gd name="T100" fmla="*/ 30 w 35"/>
                <a:gd name="T101" fmla="*/ 5 h 61"/>
                <a:gd name="T102" fmla="*/ 31 w 35"/>
                <a:gd name="T103" fmla="*/ 7 h 61"/>
                <a:gd name="T104" fmla="*/ 31 w 35"/>
                <a:gd name="T105" fmla="*/ 9 h 61"/>
                <a:gd name="T106" fmla="*/ 31 w 35"/>
                <a:gd name="T107" fmla="*/ 11 h 61"/>
                <a:gd name="T108" fmla="*/ 31 w 35"/>
                <a:gd name="T109" fmla="*/ 14 h 61"/>
                <a:gd name="T110" fmla="*/ 31 w 35"/>
                <a:gd name="T111" fmla="*/ 16 h 61"/>
                <a:gd name="T112" fmla="*/ 29 w 35"/>
                <a:gd name="T113" fmla="*/ 20 h 61"/>
                <a:gd name="T114" fmla="*/ 28 w 35"/>
                <a:gd name="T115" fmla="*/ 23 h 61"/>
                <a:gd name="T116" fmla="*/ 26 w 35"/>
                <a:gd name="T117" fmla="*/ 27 h 61"/>
                <a:gd name="T118" fmla="*/ 25 w 35"/>
                <a:gd name="T119" fmla="*/ 31 h 61"/>
                <a:gd name="T120" fmla="*/ 23 w 35"/>
                <a:gd name="T121" fmla="*/ 35 h 6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5"/>
                <a:gd name="T184" fmla="*/ 0 h 61"/>
                <a:gd name="T185" fmla="*/ 35 w 35"/>
                <a:gd name="T186" fmla="*/ 61 h 6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5" h="61">
                  <a:moveTo>
                    <a:pt x="23" y="35"/>
                  </a:moveTo>
                  <a:lnTo>
                    <a:pt x="21" y="36"/>
                  </a:lnTo>
                  <a:lnTo>
                    <a:pt x="20" y="39"/>
                  </a:lnTo>
                  <a:lnTo>
                    <a:pt x="16" y="46"/>
                  </a:lnTo>
                  <a:lnTo>
                    <a:pt x="14" y="48"/>
                  </a:lnTo>
                  <a:lnTo>
                    <a:pt x="13" y="51"/>
                  </a:lnTo>
                  <a:lnTo>
                    <a:pt x="11" y="52"/>
                  </a:lnTo>
                  <a:lnTo>
                    <a:pt x="9" y="54"/>
                  </a:lnTo>
                  <a:lnTo>
                    <a:pt x="9" y="55"/>
                  </a:lnTo>
                  <a:lnTo>
                    <a:pt x="7" y="55"/>
                  </a:lnTo>
                  <a:lnTo>
                    <a:pt x="5" y="55"/>
                  </a:lnTo>
                  <a:lnTo>
                    <a:pt x="3" y="55"/>
                  </a:lnTo>
                  <a:lnTo>
                    <a:pt x="3" y="53"/>
                  </a:lnTo>
                  <a:lnTo>
                    <a:pt x="1" y="51"/>
                  </a:lnTo>
                  <a:lnTo>
                    <a:pt x="0" y="47"/>
                  </a:lnTo>
                  <a:lnTo>
                    <a:pt x="0" y="60"/>
                  </a:lnTo>
                  <a:lnTo>
                    <a:pt x="3" y="59"/>
                  </a:lnTo>
                  <a:lnTo>
                    <a:pt x="8" y="57"/>
                  </a:lnTo>
                  <a:lnTo>
                    <a:pt x="11" y="55"/>
                  </a:lnTo>
                  <a:lnTo>
                    <a:pt x="14" y="52"/>
                  </a:lnTo>
                  <a:lnTo>
                    <a:pt x="18" y="48"/>
                  </a:lnTo>
                  <a:lnTo>
                    <a:pt x="21" y="45"/>
                  </a:lnTo>
                  <a:lnTo>
                    <a:pt x="24" y="40"/>
                  </a:lnTo>
                  <a:lnTo>
                    <a:pt x="26" y="35"/>
                  </a:lnTo>
                  <a:lnTo>
                    <a:pt x="29" y="31"/>
                  </a:lnTo>
                  <a:lnTo>
                    <a:pt x="31" y="26"/>
                  </a:lnTo>
                  <a:lnTo>
                    <a:pt x="32" y="21"/>
                  </a:lnTo>
                  <a:lnTo>
                    <a:pt x="33" y="16"/>
                  </a:lnTo>
                  <a:lnTo>
                    <a:pt x="34" y="12"/>
                  </a:lnTo>
                  <a:lnTo>
                    <a:pt x="34" y="7"/>
                  </a:lnTo>
                  <a:lnTo>
                    <a:pt x="33" y="4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1"/>
                  </a:lnTo>
                  <a:lnTo>
                    <a:pt x="27" y="1"/>
                  </a:lnTo>
                  <a:lnTo>
                    <a:pt x="26" y="1"/>
                  </a:lnTo>
                  <a:lnTo>
                    <a:pt x="26" y="2"/>
                  </a:lnTo>
                  <a:lnTo>
                    <a:pt x="24" y="2"/>
                  </a:lnTo>
                  <a:lnTo>
                    <a:pt x="22" y="3"/>
                  </a:lnTo>
                  <a:lnTo>
                    <a:pt x="20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7" y="6"/>
                  </a:lnTo>
                  <a:lnTo>
                    <a:pt x="16" y="7"/>
                  </a:lnTo>
                  <a:lnTo>
                    <a:pt x="20" y="5"/>
                  </a:lnTo>
                  <a:lnTo>
                    <a:pt x="22" y="5"/>
                  </a:lnTo>
                  <a:lnTo>
                    <a:pt x="25" y="5"/>
                  </a:lnTo>
                  <a:lnTo>
                    <a:pt x="26" y="5"/>
                  </a:lnTo>
                  <a:lnTo>
                    <a:pt x="28" y="5"/>
                  </a:lnTo>
                  <a:lnTo>
                    <a:pt x="30" y="5"/>
                  </a:lnTo>
                  <a:lnTo>
                    <a:pt x="31" y="7"/>
                  </a:lnTo>
                  <a:lnTo>
                    <a:pt x="31" y="9"/>
                  </a:lnTo>
                  <a:lnTo>
                    <a:pt x="31" y="11"/>
                  </a:lnTo>
                  <a:lnTo>
                    <a:pt x="31" y="14"/>
                  </a:lnTo>
                  <a:lnTo>
                    <a:pt x="31" y="16"/>
                  </a:lnTo>
                  <a:lnTo>
                    <a:pt x="29" y="20"/>
                  </a:lnTo>
                  <a:lnTo>
                    <a:pt x="28" y="23"/>
                  </a:lnTo>
                  <a:lnTo>
                    <a:pt x="26" y="27"/>
                  </a:lnTo>
                  <a:lnTo>
                    <a:pt x="25" y="31"/>
                  </a:lnTo>
                  <a:lnTo>
                    <a:pt x="2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6" name="Freeform 161"/>
            <p:cNvSpPr>
              <a:spLocks/>
            </p:cNvSpPr>
            <p:nvPr/>
          </p:nvSpPr>
          <p:spPr bwMode="auto">
            <a:xfrm>
              <a:off x="3881" y="2623"/>
              <a:ext cx="35" cy="63"/>
            </a:xfrm>
            <a:custGeom>
              <a:avLst/>
              <a:gdLst>
                <a:gd name="T0" fmla="*/ 21 w 35"/>
                <a:gd name="T1" fmla="*/ 37 h 63"/>
                <a:gd name="T2" fmla="*/ 19 w 35"/>
                <a:gd name="T3" fmla="*/ 42 h 63"/>
                <a:gd name="T4" fmla="*/ 16 w 35"/>
                <a:gd name="T5" fmla="*/ 47 h 63"/>
                <a:gd name="T6" fmla="*/ 13 w 35"/>
                <a:gd name="T7" fmla="*/ 51 h 63"/>
                <a:gd name="T8" fmla="*/ 10 w 35"/>
                <a:gd name="T9" fmla="*/ 54 h 63"/>
                <a:gd name="T10" fmla="*/ 7 w 35"/>
                <a:gd name="T11" fmla="*/ 56 h 63"/>
                <a:gd name="T12" fmla="*/ 4 w 35"/>
                <a:gd name="T13" fmla="*/ 55 h 63"/>
                <a:gd name="T14" fmla="*/ 1 w 35"/>
                <a:gd name="T15" fmla="*/ 50 h 63"/>
                <a:gd name="T16" fmla="*/ 0 w 35"/>
                <a:gd name="T17" fmla="*/ 51 h 63"/>
                <a:gd name="T18" fmla="*/ 0 w 35"/>
                <a:gd name="T19" fmla="*/ 53 h 63"/>
                <a:gd name="T20" fmla="*/ 0 w 35"/>
                <a:gd name="T21" fmla="*/ 57 h 63"/>
                <a:gd name="T22" fmla="*/ 1 w 35"/>
                <a:gd name="T23" fmla="*/ 60 h 63"/>
                <a:gd name="T24" fmla="*/ 5 w 35"/>
                <a:gd name="T25" fmla="*/ 60 h 63"/>
                <a:gd name="T26" fmla="*/ 12 w 35"/>
                <a:gd name="T27" fmla="*/ 56 h 63"/>
                <a:gd name="T28" fmla="*/ 19 w 35"/>
                <a:gd name="T29" fmla="*/ 49 h 63"/>
                <a:gd name="T30" fmla="*/ 24 w 35"/>
                <a:gd name="T31" fmla="*/ 41 h 63"/>
                <a:gd name="T32" fmla="*/ 29 w 35"/>
                <a:gd name="T33" fmla="*/ 32 h 63"/>
                <a:gd name="T34" fmla="*/ 32 w 35"/>
                <a:gd name="T35" fmla="*/ 22 h 63"/>
                <a:gd name="T36" fmla="*/ 33 w 35"/>
                <a:gd name="T37" fmla="*/ 13 h 63"/>
                <a:gd name="T38" fmla="*/ 33 w 35"/>
                <a:gd name="T39" fmla="*/ 4 h 63"/>
                <a:gd name="T40" fmla="*/ 31 w 35"/>
                <a:gd name="T41" fmla="*/ 0 h 63"/>
                <a:gd name="T42" fmla="*/ 29 w 35"/>
                <a:gd name="T43" fmla="*/ 1 h 63"/>
                <a:gd name="T44" fmla="*/ 26 w 35"/>
                <a:gd name="T45" fmla="*/ 2 h 63"/>
                <a:gd name="T46" fmla="*/ 25 w 35"/>
                <a:gd name="T47" fmla="*/ 3 h 63"/>
                <a:gd name="T48" fmla="*/ 23 w 35"/>
                <a:gd name="T49" fmla="*/ 5 h 63"/>
                <a:gd name="T50" fmla="*/ 21 w 35"/>
                <a:gd name="T51" fmla="*/ 5 h 63"/>
                <a:gd name="T52" fmla="*/ 18 w 35"/>
                <a:gd name="T53" fmla="*/ 7 h 63"/>
                <a:gd name="T54" fmla="*/ 24 w 35"/>
                <a:gd name="T55" fmla="*/ 5 h 63"/>
                <a:gd name="T56" fmla="*/ 28 w 35"/>
                <a:gd name="T57" fmla="*/ 5 h 63"/>
                <a:gd name="T58" fmla="*/ 31 w 35"/>
                <a:gd name="T59" fmla="*/ 5 h 63"/>
                <a:gd name="T60" fmla="*/ 32 w 35"/>
                <a:gd name="T61" fmla="*/ 9 h 63"/>
                <a:gd name="T62" fmla="*/ 31 w 35"/>
                <a:gd name="T63" fmla="*/ 14 h 63"/>
                <a:gd name="T64" fmla="*/ 31 w 35"/>
                <a:gd name="T65" fmla="*/ 19 h 63"/>
                <a:gd name="T66" fmla="*/ 27 w 35"/>
                <a:gd name="T67" fmla="*/ 26 h 63"/>
                <a:gd name="T68" fmla="*/ 23 w 35"/>
                <a:gd name="T69" fmla="*/ 35 h 6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"/>
                <a:gd name="T106" fmla="*/ 0 h 63"/>
                <a:gd name="T107" fmla="*/ 35 w 35"/>
                <a:gd name="T108" fmla="*/ 63 h 63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" h="63">
                  <a:moveTo>
                    <a:pt x="23" y="35"/>
                  </a:moveTo>
                  <a:lnTo>
                    <a:pt x="21" y="37"/>
                  </a:lnTo>
                  <a:lnTo>
                    <a:pt x="20" y="39"/>
                  </a:lnTo>
                  <a:lnTo>
                    <a:pt x="19" y="42"/>
                  </a:lnTo>
                  <a:lnTo>
                    <a:pt x="17" y="45"/>
                  </a:lnTo>
                  <a:lnTo>
                    <a:pt x="16" y="47"/>
                  </a:lnTo>
                  <a:lnTo>
                    <a:pt x="14" y="49"/>
                  </a:lnTo>
                  <a:lnTo>
                    <a:pt x="13" y="51"/>
                  </a:lnTo>
                  <a:lnTo>
                    <a:pt x="11" y="53"/>
                  </a:lnTo>
                  <a:lnTo>
                    <a:pt x="10" y="54"/>
                  </a:lnTo>
                  <a:lnTo>
                    <a:pt x="9" y="55"/>
                  </a:lnTo>
                  <a:lnTo>
                    <a:pt x="7" y="56"/>
                  </a:lnTo>
                  <a:lnTo>
                    <a:pt x="5" y="56"/>
                  </a:lnTo>
                  <a:lnTo>
                    <a:pt x="4" y="55"/>
                  </a:lnTo>
                  <a:lnTo>
                    <a:pt x="3" y="53"/>
                  </a:lnTo>
                  <a:lnTo>
                    <a:pt x="1" y="50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2"/>
                  </a:lnTo>
                  <a:lnTo>
                    <a:pt x="0" y="53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1" y="58"/>
                  </a:lnTo>
                  <a:lnTo>
                    <a:pt x="1" y="60"/>
                  </a:lnTo>
                  <a:lnTo>
                    <a:pt x="2" y="62"/>
                  </a:lnTo>
                  <a:lnTo>
                    <a:pt x="5" y="60"/>
                  </a:lnTo>
                  <a:lnTo>
                    <a:pt x="9" y="58"/>
                  </a:lnTo>
                  <a:lnTo>
                    <a:pt x="12" y="56"/>
                  </a:lnTo>
                  <a:lnTo>
                    <a:pt x="15" y="53"/>
                  </a:lnTo>
                  <a:lnTo>
                    <a:pt x="19" y="49"/>
                  </a:lnTo>
                  <a:lnTo>
                    <a:pt x="21" y="46"/>
                  </a:lnTo>
                  <a:lnTo>
                    <a:pt x="24" y="41"/>
                  </a:lnTo>
                  <a:lnTo>
                    <a:pt x="26" y="36"/>
                  </a:lnTo>
                  <a:lnTo>
                    <a:pt x="29" y="32"/>
                  </a:lnTo>
                  <a:lnTo>
                    <a:pt x="31" y="26"/>
                  </a:lnTo>
                  <a:lnTo>
                    <a:pt x="32" y="22"/>
                  </a:lnTo>
                  <a:lnTo>
                    <a:pt x="33" y="17"/>
                  </a:lnTo>
                  <a:lnTo>
                    <a:pt x="33" y="13"/>
                  </a:lnTo>
                  <a:lnTo>
                    <a:pt x="34" y="8"/>
                  </a:lnTo>
                  <a:lnTo>
                    <a:pt x="33" y="4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4" y="4"/>
                  </a:lnTo>
                  <a:lnTo>
                    <a:pt x="23" y="5"/>
                  </a:lnTo>
                  <a:lnTo>
                    <a:pt x="22" y="5"/>
                  </a:lnTo>
                  <a:lnTo>
                    <a:pt x="21" y="5"/>
                  </a:lnTo>
                  <a:lnTo>
                    <a:pt x="20" y="6"/>
                  </a:lnTo>
                  <a:lnTo>
                    <a:pt x="18" y="7"/>
                  </a:lnTo>
                  <a:lnTo>
                    <a:pt x="21" y="5"/>
                  </a:lnTo>
                  <a:lnTo>
                    <a:pt x="24" y="5"/>
                  </a:lnTo>
                  <a:lnTo>
                    <a:pt x="26" y="4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31" y="5"/>
                  </a:lnTo>
                  <a:lnTo>
                    <a:pt x="31" y="7"/>
                  </a:lnTo>
                  <a:lnTo>
                    <a:pt x="32" y="9"/>
                  </a:lnTo>
                  <a:lnTo>
                    <a:pt x="32" y="11"/>
                  </a:lnTo>
                  <a:lnTo>
                    <a:pt x="31" y="14"/>
                  </a:lnTo>
                  <a:lnTo>
                    <a:pt x="31" y="16"/>
                  </a:lnTo>
                  <a:lnTo>
                    <a:pt x="31" y="19"/>
                  </a:lnTo>
                  <a:lnTo>
                    <a:pt x="29" y="23"/>
                  </a:lnTo>
                  <a:lnTo>
                    <a:pt x="27" y="26"/>
                  </a:lnTo>
                  <a:lnTo>
                    <a:pt x="26" y="30"/>
                  </a:lnTo>
                  <a:lnTo>
                    <a:pt x="23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7" name="Freeform 162"/>
            <p:cNvSpPr>
              <a:spLocks/>
            </p:cNvSpPr>
            <p:nvPr/>
          </p:nvSpPr>
          <p:spPr bwMode="auto">
            <a:xfrm>
              <a:off x="4384" y="2358"/>
              <a:ext cx="21" cy="71"/>
            </a:xfrm>
            <a:custGeom>
              <a:avLst/>
              <a:gdLst>
                <a:gd name="T0" fmla="*/ 4 w 21"/>
                <a:gd name="T1" fmla="*/ 38 h 71"/>
                <a:gd name="T2" fmla="*/ 4 w 21"/>
                <a:gd name="T3" fmla="*/ 42 h 71"/>
                <a:gd name="T4" fmla="*/ 5 w 21"/>
                <a:gd name="T5" fmla="*/ 49 h 71"/>
                <a:gd name="T6" fmla="*/ 5 w 21"/>
                <a:gd name="T7" fmla="*/ 53 h 71"/>
                <a:gd name="T8" fmla="*/ 5 w 21"/>
                <a:gd name="T9" fmla="*/ 58 h 71"/>
                <a:gd name="T10" fmla="*/ 7 w 21"/>
                <a:gd name="T11" fmla="*/ 61 h 71"/>
                <a:gd name="T12" fmla="*/ 10 w 21"/>
                <a:gd name="T13" fmla="*/ 62 h 71"/>
                <a:gd name="T14" fmla="*/ 14 w 21"/>
                <a:gd name="T15" fmla="*/ 60 h 71"/>
                <a:gd name="T16" fmla="*/ 15 w 21"/>
                <a:gd name="T17" fmla="*/ 59 h 71"/>
                <a:gd name="T18" fmla="*/ 15 w 21"/>
                <a:gd name="T19" fmla="*/ 60 h 71"/>
                <a:gd name="T20" fmla="*/ 14 w 21"/>
                <a:gd name="T21" fmla="*/ 62 h 71"/>
                <a:gd name="T22" fmla="*/ 13 w 21"/>
                <a:gd name="T23" fmla="*/ 64 h 71"/>
                <a:gd name="T24" fmla="*/ 12 w 21"/>
                <a:gd name="T25" fmla="*/ 65 h 71"/>
                <a:gd name="T26" fmla="*/ 12 w 21"/>
                <a:gd name="T27" fmla="*/ 67 h 71"/>
                <a:gd name="T28" fmla="*/ 11 w 21"/>
                <a:gd name="T29" fmla="*/ 68 h 71"/>
                <a:gd name="T30" fmla="*/ 10 w 21"/>
                <a:gd name="T31" fmla="*/ 70 h 71"/>
                <a:gd name="T32" fmla="*/ 5 w 21"/>
                <a:gd name="T33" fmla="*/ 64 h 71"/>
                <a:gd name="T34" fmla="*/ 2 w 21"/>
                <a:gd name="T35" fmla="*/ 54 h 71"/>
                <a:gd name="T36" fmla="*/ 0 w 21"/>
                <a:gd name="T37" fmla="*/ 44 h 71"/>
                <a:gd name="T38" fmla="*/ 0 w 21"/>
                <a:gd name="T39" fmla="*/ 34 h 71"/>
                <a:gd name="T40" fmla="*/ 1 w 21"/>
                <a:gd name="T41" fmla="*/ 24 h 71"/>
                <a:gd name="T42" fmla="*/ 3 w 21"/>
                <a:gd name="T43" fmla="*/ 14 h 71"/>
                <a:gd name="T44" fmla="*/ 7 w 21"/>
                <a:gd name="T45" fmla="*/ 6 h 71"/>
                <a:gd name="T46" fmla="*/ 12 w 21"/>
                <a:gd name="T47" fmla="*/ 0 h 71"/>
                <a:gd name="T48" fmla="*/ 13 w 21"/>
                <a:gd name="T49" fmla="*/ 1 h 71"/>
                <a:gd name="T50" fmla="*/ 15 w 21"/>
                <a:gd name="T51" fmla="*/ 3 h 71"/>
                <a:gd name="T52" fmla="*/ 16 w 21"/>
                <a:gd name="T53" fmla="*/ 5 h 71"/>
                <a:gd name="T54" fmla="*/ 18 w 21"/>
                <a:gd name="T55" fmla="*/ 6 h 71"/>
                <a:gd name="T56" fmla="*/ 18 w 21"/>
                <a:gd name="T57" fmla="*/ 8 h 71"/>
                <a:gd name="T58" fmla="*/ 19 w 21"/>
                <a:gd name="T59" fmla="*/ 11 h 71"/>
                <a:gd name="T60" fmla="*/ 20 w 21"/>
                <a:gd name="T61" fmla="*/ 14 h 71"/>
                <a:gd name="T62" fmla="*/ 18 w 21"/>
                <a:gd name="T63" fmla="*/ 11 h 71"/>
                <a:gd name="T64" fmla="*/ 15 w 21"/>
                <a:gd name="T65" fmla="*/ 7 h 71"/>
                <a:gd name="T66" fmla="*/ 13 w 21"/>
                <a:gd name="T67" fmla="*/ 6 h 71"/>
                <a:gd name="T68" fmla="*/ 10 w 21"/>
                <a:gd name="T69" fmla="*/ 6 h 71"/>
                <a:gd name="T70" fmla="*/ 8 w 21"/>
                <a:gd name="T71" fmla="*/ 10 h 71"/>
                <a:gd name="T72" fmla="*/ 5 w 21"/>
                <a:gd name="T73" fmla="*/ 15 h 71"/>
                <a:gd name="T74" fmla="*/ 5 w 21"/>
                <a:gd name="T75" fmla="*/ 22 h 71"/>
                <a:gd name="T76" fmla="*/ 4 w 21"/>
                <a:gd name="T77" fmla="*/ 30 h 7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1"/>
                <a:gd name="T118" fmla="*/ 0 h 71"/>
                <a:gd name="T119" fmla="*/ 21 w 21"/>
                <a:gd name="T120" fmla="*/ 71 h 7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1" h="71">
                  <a:moveTo>
                    <a:pt x="4" y="35"/>
                  </a:moveTo>
                  <a:lnTo>
                    <a:pt x="4" y="38"/>
                  </a:lnTo>
                  <a:lnTo>
                    <a:pt x="4" y="41"/>
                  </a:lnTo>
                  <a:lnTo>
                    <a:pt x="4" y="42"/>
                  </a:lnTo>
                  <a:lnTo>
                    <a:pt x="5" y="46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53"/>
                  </a:lnTo>
                  <a:lnTo>
                    <a:pt x="5" y="56"/>
                  </a:lnTo>
                  <a:lnTo>
                    <a:pt x="5" y="58"/>
                  </a:lnTo>
                  <a:lnTo>
                    <a:pt x="6" y="59"/>
                  </a:lnTo>
                  <a:lnTo>
                    <a:pt x="7" y="61"/>
                  </a:lnTo>
                  <a:lnTo>
                    <a:pt x="8" y="61"/>
                  </a:lnTo>
                  <a:lnTo>
                    <a:pt x="10" y="62"/>
                  </a:lnTo>
                  <a:lnTo>
                    <a:pt x="12" y="61"/>
                  </a:lnTo>
                  <a:lnTo>
                    <a:pt x="14" y="60"/>
                  </a:lnTo>
                  <a:lnTo>
                    <a:pt x="16" y="58"/>
                  </a:lnTo>
                  <a:lnTo>
                    <a:pt x="15" y="59"/>
                  </a:lnTo>
                  <a:lnTo>
                    <a:pt x="15" y="60"/>
                  </a:lnTo>
                  <a:lnTo>
                    <a:pt x="15" y="61"/>
                  </a:lnTo>
                  <a:lnTo>
                    <a:pt x="14" y="62"/>
                  </a:lnTo>
                  <a:lnTo>
                    <a:pt x="14" y="63"/>
                  </a:lnTo>
                  <a:lnTo>
                    <a:pt x="13" y="64"/>
                  </a:lnTo>
                  <a:lnTo>
                    <a:pt x="12" y="64"/>
                  </a:lnTo>
                  <a:lnTo>
                    <a:pt x="12" y="65"/>
                  </a:lnTo>
                  <a:lnTo>
                    <a:pt x="12" y="66"/>
                  </a:lnTo>
                  <a:lnTo>
                    <a:pt x="12" y="67"/>
                  </a:lnTo>
                  <a:lnTo>
                    <a:pt x="11" y="67"/>
                  </a:lnTo>
                  <a:lnTo>
                    <a:pt x="11" y="68"/>
                  </a:lnTo>
                  <a:lnTo>
                    <a:pt x="10" y="69"/>
                  </a:lnTo>
                  <a:lnTo>
                    <a:pt x="10" y="70"/>
                  </a:lnTo>
                  <a:lnTo>
                    <a:pt x="7" y="67"/>
                  </a:lnTo>
                  <a:lnTo>
                    <a:pt x="5" y="64"/>
                  </a:lnTo>
                  <a:lnTo>
                    <a:pt x="3" y="59"/>
                  </a:lnTo>
                  <a:lnTo>
                    <a:pt x="2" y="54"/>
                  </a:lnTo>
                  <a:lnTo>
                    <a:pt x="1" y="50"/>
                  </a:lnTo>
                  <a:lnTo>
                    <a:pt x="0" y="44"/>
                  </a:lnTo>
                  <a:lnTo>
                    <a:pt x="0" y="40"/>
                  </a:lnTo>
                  <a:lnTo>
                    <a:pt x="0" y="34"/>
                  </a:lnTo>
                  <a:lnTo>
                    <a:pt x="0" y="29"/>
                  </a:lnTo>
                  <a:lnTo>
                    <a:pt x="1" y="24"/>
                  </a:lnTo>
                  <a:lnTo>
                    <a:pt x="2" y="18"/>
                  </a:lnTo>
                  <a:lnTo>
                    <a:pt x="3" y="14"/>
                  </a:lnTo>
                  <a:lnTo>
                    <a:pt x="5" y="10"/>
                  </a:lnTo>
                  <a:lnTo>
                    <a:pt x="7" y="6"/>
                  </a:lnTo>
                  <a:lnTo>
                    <a:pt x="9" y="3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4" y="2"/>
                  </a:lnTo>
                  <a:lnTo>
                    <a:pt x="15" y="3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7" y="6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9" y="11"/>
                  </a:lnTo>
                  <a:lnTo>
                    <a:pt x="19" y="12"/>
                  </a:lnTo>
                  <a:lnTo>
                    <a:pt x="20" y="14"/>
                  </a:lnTo>
                  <a:lnTo>
                    <a:pt x="20" y="15"/>
                  </a:lnTo>
                  <a:lnTo>
                    <a:pt x="18" y="11"/>
                  </a:lnTo>
                  <a:lnTo>
                    <a:pt x="17" y="9"/>
                  </a:lnTo>
                  <a:lnTo>
                    <a:pt x="15" y="7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8" y="8"/>
                  </a:lnTo>
                  <a:lnTo>
                    <a:pt x="8" y="10"/>
                  </a:lnTo>
                  <a:lnTo>
                    <a:pt x="7" y="12"/>
                  </a:lnTo>
                  <a:lnTo>
                    <a:pt x="5" y="15"/>
                  </a:lnTo>
                  <a:lnTo>
                    <a:pt x="5" y="18"/>
                  </a:lnTo>
                  <a:lnTo>
                    <a:pt x="5" y="22"/>
                  </a:lnTo>
                  <a:lnTo>
                    <a:pt x="4" y="26"/>
                  </a:lnTo>
                  <a:lnTo>
                    <a:pt x="4" y="30"/>
                  </a:lnTo>
                  <a:lnTo>
                    <a:pt x="4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8" name="Freeform 163"/>
            <p:cNvSpPr>
              <a:spLocks/>
            </p:cNvSpPr>
            <p:nvPr/>
          </p:nvSpPr>
          <p:spPr bwMode="auto">
            <a:xfrm>
              <a:off x="4355" y="2385"/>
              <a:ext cx="20" cy="72"/>
            </a:xfrm>
            <a:custGeom>
              <a:avLst/>
              <a:gdLst>
                <a:gd name="T0" fmla="*/ 5 w 20"/>
                <a:gd name="T1" fmla="*/ 41 h 72"/>
                <a:gd name="T2" fmla="*/ 5 w 20"/>
                <a:gd name="T3" fmla="*/ 46 h 72"/>
                <a:gd name="T4" fmla="*/ 5 w 20"/>
                <a:gd name="T5" fmla="*/ 52 h 72"/>
                <a:gd name="T6" fmla="*/ 5 w 20"/>
                <a:gd name="T7" fmla="*/ 56 h 72"/>
                <a:gd name="T8" fmla="*/ 6 w 20"/>
                <a:gd name="T9" fmla="*/ 61 h 72"/>
                <a:gd name="T10" fmla="*/ 8 w 20"/>
                <a:gd name="T11" fmla="*/ 64 h 72"/>
                <a:gd name="T12" fmla="*/ 10 w 20"/>
                <a:gd name="T13" fmla="*/ 65 h 72"/>
                <a:gd name="T14" fmla="*/ 13 w 20"/>
                <a:gd name="T15" fmla="*/ 63 h 72"/>
                <a:gd name="T16" fmla="*/ 15 w 20"/>
                <a:gd name="T17" fmla="*/ 62 h 72"/>
                <a:gd name="T18" fmla="*/ 14 w 20"/>
                <a:gd name="T19" fmla="*/ 63 h 72"/>
                <a:gd name="T20" fmla="*/ 14 w 20"/>
                <a:gd name="T21" fmla="*/ 65 h 72"/>
                <a:gd name="T22" fmla="*/ 13 w 20"/>
                <a:gd name="T23" fmla="*/ 66 h 72"/>
                <a:gd name="T24" fmla="*/ 11 w 20"/>
                <a:gd name="T25" fmla="*/ 68 h 72"/>
                <a:gd name="T26" fmla="*/ 10 w 20"/>
                <a:gd name="T27" fmla="*/ 69 h 72"/>
                <a:gd name="T28" fmla="*/ 9 w 20"/>
                <a:gd name="T29" fmla="*/ 71 h 72"/>
                <a:gd name="T30" fmla="*/ 5 w 20"/>
                <a:gd name="T31" fmla="*/ 65 h 72"/>
                <a:gd name="T32" fmla="*/ 2 w 20"/>
                <a:gd name="T33" fmla="*/ 56 h 72"/>
                <a:gd name="T34" fmla="*/ 0 w 20"/>
                <a:gd name="T35" fmla="*/ 46 h 72"/>
                <a:gd name="T36" fmla="*/ 0 w 20"/>
                <a:gd name="T37" fmla="*/ 35 h 72"/>
                <a:gd name="T38" fmla="*/ 1 w 20"/>
                <a:gd name="T39" fmla="*/ 25 h 72"/>
                <a:gd name="T40" fmla="*/ 3 w 20"/>
                <a:gd name="T41" fmla="*/ 15 h 72"/>
                <a:gd name="T42" fmla="*/ 6 w 20"/>
                <a:gd name="T43" fmla="*/ 6 h 72"/>
                <a:gd name="T44" fmla="*/ 11 w 20"/>
                <a:gd name="T45" fmla="*/ 0 h 72"/>
                <a:gd name="T46" fmla="*/ 13 w 20"/>
                <a:gd name="T47" fmla="*/ 3 h 72"/>
                <a:gd name="T48" fmla="*/ 15 w 20"/>
                <a:gd name="T49" fmla="*/ 6 h 72"/>
                <a:gd name="T50" fmla="*/ 16 w 20"/>
                <a:gd name="T51" fmla="*/ 8 h 72"/>
                <a:gd name="T52" fmla="*/ 17 w 20"/>
                <a:gd name="T53" fmla="*/ 10 h 72"/>
                <a:gd name="T54" fmla="*/ 17 w 20"/>
                <a:gd name="T55" fmla="*/ 13 h 72"/>
                <a:gd name="T56" fmla="*/ 18 w 20"/>
                <a:gd name="T57" fmla="*/ 15 h 72"/>
                <a:gd name="T58" fmla="*/ 19 w 20"/>
                <a:gd name="T59" fmla="*/ 18 h 72"/>
                <a:gd name="T60" fmla="*/ 16 w 20"/>
                <a:gd name="T61" fmla="*/ 12 h 72"/>
                <a:gd name="T62" fmla="*/ 13 w 20"/>
                <a:gd name="T63" fmla="*/ 8 h 72"/>
                <a:gd name="T64" fmla="*/ 11 w 20"/>
                <a:gd name="T65" fmla="*/ 8 h 72"/>
                <a:gd name="T66" fmla="*/ 8 w 20"/>
                <a:gd name="T67" fmla="*/ 10 h 72"/>
                <a:gd name="T68" fmla="*/ 6 w 20"/>
                <a:gd name="T69" fmla="*/ 14 h 72"/>
                <a:gd name="T70" fmla="*/ 5 w 20"/>
                <a:gd name="T71" fmla="*/ 20 h 72"/>
                <a:gd name="T72" fmla="*/ 5 w 20"/>
                <a:gd name="T73" fmla="*/ 29 h 72"/>
                <a:gd name="T74" fmla="*/ 5 w 20"/>
                <a:gd name="T75" fmla="*/ 38 h 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0"/>
                <a:gd name="T115" fmla="*/ 0 h 72"/>
                <a:gd name="T116" fmla="*/ 20 w 20"/>
                <a:gd name="T117" fmla="*/ 72 h 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0" h="72">
                  <a:moveTo>
                    <a:pt x="5" y="38"/>
                  </a:moveTo>
                  <a:lnTo>
                    <a:pt x="5" y="41"/>
                  </a:lnTo>
                  <a:lnTo>
                    <a:pt x="5" y="43"/>
                  </a:lnTo>
                  <a:lnTo>
                    <a:pt x="5" y="46"/>
                  </a:lnTo>
                  <a:lnTo>
                    <a:pt x="5" y="49"/>
                  </a:lnTo>
                  <a:lnTo>
                    <a:pt x="5" y="52"/>
                  </a:lnTo>
                  <a:lnTo>
                    <a:pt x="5" y="53"/>
                  </a:lnTo>
                  <a:lnTo>
                    <a:pt x="5" y="56"/>
                  </a:lnTo>
                  <a:lnTo>
                    <a:pt x="5" y="59"/>
                  </a:lnTo>
                  <a:lnTo>
                    <a:pt x="6" y="61"/>
                  </a:lnTo>
                  <a:lnTo>
                    <a:pt x="6" y="62"/>
                  </a:lnTo>
                  <a:lnTo>
                    <a:pt x="8" y="64"/>
                  </a:lnTo>
                  <a:lnTo>
                    <a:pt x="10" y="65"/>
                  </a:lnTo>
                  <a:lnTo>
                    <a:pt x="11" y="64"/>
                  </a:lnTo>
                  <a:lnTo>
                    <a:pt x="13" y="63"/>
                  </a:lnTo>
                  <a:lnTo>
                    <a:pt x="15" y="61"/>
                  </a:lnTo>
                  <a:lnTo>
                    <a:pt x="15" y="62"/>
                  </a:lnTo>
                  <a:lnTo>
                    <a:pt x="15" y="63"/>
                  </a:lnTo>
                  <a:lnTo>
                    <a:pt x="14" y="63"/>
                  </a:lnTo>
                  <a:lnTo>
                    <a:pt x="14" y="64"/>
                  </a:lnTo>
                  <a:lnTo>
                    <a:pt x="14" y="65"/>
                  </a:lnTo>
                  <a:lnTo>
                    <a:pt x="13" y="66"/>
                  </a:lnTo>
                  <a:lnTo>
                    <a:pt x="12" y="67"/>
                  </a:lnTo>
                  <a:lnTo>
                    <a:pt x="11" y="68"/>
                  </a:lnTo>
                  <a:lnTo>
                    <a:pt x="11" y="69"/>
                  </a:lnTo>
                  <a:lnTo>
                    <a:pt x="10" y="69"/>
                  </a:lnTo>
                  <a:lnTo>
                    <a:pt x="9" y="70"/>
                  </a:lnTo>
                  <a:lnTo>
                    <a:pt x="9" y="71"/>
                  </a:lnTo>
                  <a:lnTo>
                    <a:pt x="7" y="68"/>
                  </a:lnTo>
                  <a:lnTo>
                    <a:pt x="5" y="65"/>
                  </a:lnTo>
                  <a:lnTo>
                    <a:pt x="3" y="61"/>
                  </a:lnTo>
                  <a:lnTo>
                    <a:pt x="2" y="56"/>
                  </a:lnTo>
                  <a:lnTo>
                    <a:pt x="1" y="52"/>
                  </a:lnTo>
                  <a:lnTo>
                    <a:pt x="0" y="46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0" y="30"/>
                  </a:lnTo>
                  <a:lnTo>
                    <a:pt x="1" y="25"/>
                  </a:lnTo>
                  <a:lnTo>
                    <a:pt x="2" y="19"/>
                  </a:lnTo>
                  <a:lnTo>
                    <a:pt x="3" y="15"/>
                  </a:lnTo>
                  <a:lnTo>
                    <a:pt x="5" y="10"/>
                  </a:lnTo>
                  <a:lnTo>
                    <a:pt x="6" y="6"/>
                  </a:lnTo>
                  <a:lnTo>
                    <a:pt x="8" y="3"/>
                  </a:lnTo>
                  <a:lnTo>
                    <a:pt x="11" y="0"/>
                  </a:lnTo>
                  <a:lnTo>
                    <a:pt x="12" y="2"/>
                  </a:lnTo>
                  <a:lnTo>
                    <a:pt x="13" y="3"/>
                  </a:lnTo>
                  <a:lnTo>
                    <a:pt x="14" y="5"/>
                  </a:lnTo>
                  <a:lnTo>
                    <a:pt x="15" y="6"/>
                  </a:lnTo>
                  <a:lnTo>
                    <a:pt x="16" y="8"/>
                  </a:lnTo>
                  <a:lnTo>
                    <a:pt x="17" y="9"/>
                  </a:lnTo>
                  <a:lnTo>
                    <a:pt x="17" y="10"/>
                  </a:lnTo>
                  <a:lnTo>
                    <a:pt x="17" y="11"/>
                  </a:lnTo>
                  <a:lnTo>
                    <a:pt x="17" y="13"/>
                  </a:lnTo>
                  <a:lnTo>
                    <a:pt x="18" y="14"/>
                  </a:lnTo>
                  <a:lnTo>
                    <a:pt x="18" y="15"/>
                  </a:lnTo>
                  <a:lnTo>
                    <a:pt x="19" y="17"/>
                  </a:lnTo>
                  <a:lnTo>
                    <a:pt x="19" y="18"/>
                  </a:lnTo>
                  <a:lnTo>
                    <a:pt x="17" y="15"/>
                  </a:lnTo>
                  <a:lnTo>
                    <a:pt x="16" y="12"/>
                  </a:lnTo>
                  <a:lnTo>
                    <a:pt x="14" y="10"/>
                  </a:lnTo>
                  <a:lnTo>
                    <a:pt x="13" y="8"/>
                  </a:lnTo>
                  <a:lnTo>
                    <a:pt x="12" y="8"/>
                  </a:lnTo>
                  <a:lnTo>
                    <a:pt x="11" y="8"/>
                  </a:lnTo>
                  <a:lnTo>
                    <a:pt x="9" y="8"/>
                  </a:lnTo>
                  <a:lnTo>
                    <a:pt x="8" y="10"/>
                  </a:lnTo>
                  <a:lnTo>
                    <a:pt x="7" y="12"/>
                  </a:lnTo>
                  <a:lnTo>
                    <a:pt x="6" y="14"/>
                  </a:lnTo>
                  <a:lnTo>
                    <a:pt x="5" y="17"/>
                  </a:lnTo>
                  <a:lnTo>
                    <a:pt x="5" y="20"/>
                  </a:lnTo>
                  <a:lnTo>
                    <a:pt x="5" y="24"/>
                  </a:lnTo>
                  <a:lnTo>
                    <a:pt x="5" y="29"/>
                  </a:lnTo>
                  <a:lnTo>
                    <a:pt x="5" y="33"/>
                  </a:lnTo>
                  <a:lnTo>
                    <a:pt x="5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9" name="Freeform 164"/>
            <p:cNvSpPr>
              <a:spLocks/>
            </p:cNvSpPr>
            <p:nvPr/>
          </p:nvSpPr>
          <p:spPr bwMode="auto">
            <a:xfrm>
              <a:off x="4290" y="2530"/>
              <a:ext cx="72" cy="19"/>
            </a:xfrm>
            <a:custGeom>
              <a:avLst/>
              <a:gdLst>
                <a:gd name="T0" fmla="*/ 30 w 72"/>
                <a:gd name="T1" fmla="*/ 4 h 19"/>
                <a:gd name="T2" fmla="*/ 22 w 72"/>
                <a:gd name="T3" fmla="*/ 4 h 19"/>
                <a:gd name="T4" fmla="*/ 17 w 72"/>
                <a:gd name="T5" fmla="*/ 4 h 19"/>
                <a:gd name="T6" fmla="*/ 12 w 72"/>
                <a:gd name="T7" fmla="*/ 4 h 19"/>
                <a:gd name="T8" fmla="*/ 8 w 72"/>
                <a:gd name="T9" fmla="*/ 5 h 19"/>
                <a:gd name="T10" fmla="*/ 6 w 72"/>
                <a:gd name="T11" fmla="*/ 7 h 19"/>
                <a:gd name="T12" fmla="*/ 7 w 72"/>
                <a:gd name="T13" fmla="*/ 10 h 19"/>
                <a:gd name="T14" fmla="*/ 10 w 72"/>
                <a:gd name="T15" fmla="*/ 14 h 19"/>
                <a:gd name="T16" fmla="*/ 8 w 72"/>
                <a:gd name="T17" fmla="*/ 14 h 19"/>
                <a:gd name="T18" fmla="*/ 6 w 72"/>
                <a:gd name="T19" fmla="*/ 12 h 19"/>
                <a:gd name="T20" fmla="*/ 5 w 72"/>
                <a:gd name="T21" fmla="*/ 11 h 19"/>
                <a:gd name="T22" fmla="*/ 3 w 72"/>
                <a:gd name="T23" fmla="*/ 10 h 19"/>
                <a:gd name="T24" fmla="*/ 1 w 72"/>
                <a:gd name="T25" fmla="*/ 8 h 19"/>
                <a:gd name="T26" fmla="*/ 3 w 72"/>
                <a:gd name="T27" fmla="*/ 6 h 19"/>
                <a:gd name="T28" fmla="*/ 10 w 72"/>
                <a:gd name="T29" fmla="*/ 3 h 19"/>
                <a:gd name="T30" fmla="*/ 19 w 72"/>
                <a:gd name="T31" fmla="*/ 1 h 19"/>
                <a:gd name="T32" fmla="*/ 30 w 72"/>
                <a:gd name="T33" fmla="*/ 0 h 19"/>
                <a:gd name="T34" fmla="*/ 41 w 72"/>
                <a:gd name="T35" fmla="*/ 1 h 19"/>
                <a:gd name="T36" fmla="*/ 52 w 72"/>
                <a:gd name="T37" fmla="*/ 2 h 19"/>
                <a:gd name="T38" fmla="*/ 61 w 72"/>
                <a:gd name="T39" fmla="*/ 5 h 19"/>
                <a:gd name="T40" fmla="*/ 68 w 72"/>
                <a:gd name="T41" fmla="*/ 10 h 19"/>
                <a:gd name="T42" fmla="*/ 69 w 72"/>
                <a:gd name="T43" fmla="*/ 13 h 19"/>
                <a:gd name="T44" fmla="*/ 67 w 72"/>
                <a:gd name="T45" fmla="*/ 14 h 19"/>
                <a:gd name="T46" fmla="*/ 65 w 72"/>
                <a:gd name="T47" fmla="*/ 14 h 19"/>
                <a:gd name="T48" fmla="*/ 62 w 72"/>
                <a:gd name="T49" fmla="*/ 16 h 19"/>
                <a:gd name="T50" fmla="*/ 60 w 72"/>
                <a:gd name="T51" fmla="*/ 17 h 19"/>
                <a:gd name="T52" fmla="*/ 57 w 72"/>
                <a:gd name="T53" fmla="*/ 17 h 19"/>
                <a:gd name="T54" fmla="*/ 54 w 72"/>
                <a:gd name="T55" fmla="*/ 18 h 19"/>
                <a:gd name="T56" fmla="*/ 56 w 72"/>
                <a:gd name="T57" fmla="*/ 17 h 19"/>
                <a:gd name="T58" fmla="*/ 61 w 72"/>
                <a:gd name="T59" fmla="*/ 14 h 19"/>
                <a:gd name="T60" fmla="*/ 63 w 72"/>
                <a:gd name="T61" fmla="*/ 11 h 19"/>
                <a:gd name="T62" fmla="*/ 62 w 72"/>
                <a:gd name="T63" fmla="*/ 8 h 19"/>
                <a:gd name="T64" fmla="*/ 59 w 72"/>
                <a:gd name="T65" fmla="*/ 6 h 19"/>
                <a:gd name="T66" fmla="*/ 54 w 72"/>
                <a:gd name="T67" fmla="*/ 5 h 19"/>
                <a:gd name="T68" fmla="*/ 47 w 72"/>
                <a:gd name="T69" fmla="*/ 4 h 19"/>
                <a:gd name="T70" fmla="*/ 38 w 72"/>
                <a:gd name="T71" fmla="*/ 4 h 1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72"/>
                <a:gd name="T109" fmla="*/ 0 h 19"/>
                <a:gd name="T110" fmla="*/ 72 w 72"/>
                <a:gd name="T111" fmla="*/ 19 h 1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72" h="19">
                  <a:moveTo>
                    <a:pt x="33" y="4"/>
                  </a:moveTo>
                  <a:lnTo>
                    <a:pt x="30" y="4"/>
                  </a:lnTo>
                  <a:lnTo>
                    <a:pt x="25" y="4"/>
                  </a:lnTo>
                  <a:lnTo>
                    <a:pt x="22" y="4"/>
                  </a:lnTo>
                  <a:lnTo>
                    <a:pt x="19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2" y="4"/>
                  </a:lnTo>
                  <a:lnTo>
                    <a:pt x="10" y="4"/>
                  </a:lnTo>
                  <a:lnTo>
                    <a:pt x="8" y="5"/>
                  </a:lnTo>
                  <a:lnTo>
                    <a:pt x="7" y="5"/>
                  </a:lnTo>
                  <a:lnTo>
                    <a:pt x="6" y="7"/>
                  </a:lnTo>
                  <a:lnTo>
                    <a:pt x="6" y="8"/>
                  </a:lnTo>
                  <a:lnTo>
                    <a:pt x="7" y="10"/>
                  </a:lnTo>
                  <a:lnTo>
                    <a:pt x="8" y="12"/>
                  </a:lnTo>
                  <a:lnTo>
                    <a:pt x="10" y="14"/>
                  </a:lnTo>
                  <a:lnTo>
                    <a:pt x="9" y="14"/>
                  </a:lnTo>
                  <a:lnTo>
                    <a:pt x="8" y="14"/>
                  </a:lnTo>
                  <a:lnTo>
                    <a:pt x="7" y="13"/>
                  </a:lnTo>
                  <a:lnTo>
                    <a:pt x="6" y="12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1" y="8"/>
                  </a:lnTo>
                  <a:lnTo>
                    <a:pt x="0" y="8"/>
                  </a:lnTo>
                  <a:lnTo>
                    <a:pt x="3" y="6"/>
                  </a:lnTo>
                  <a:lnTo>
                    <a:pt x="6" y="4"/>
                  </a:lnTo>
                  <a:lnTo>
                    <a:pt x="10" y="3"/>
                  </a:lnTo>
                  <a:lnTo>
                    <a:pt x="15" y="2"/>
                  </a:lnTo>
                  <a:lnTo>
                    <a:pt x="19" y="1"/>
                  </a:lnTo>
                  <a:lnTo>
                    <a:pt x="25" y="0"/>
                  </a:lnTo>
                  <a:lnTo>
                    <a:pt x="30" y="0"/>
                  </a:lnTo>
                  <a:lnTo>
                    <a:pt x="36" y="0"/>
                  </a:lnTo>
                  <a:lnTo>
                    <a:pt x="41" y="1"/>
                  </a:lnTo>
                  <a:lnTo>
                    <a:pt x="46" y="2"/>
                  </a:lnTo>
                  <a:lnTo>
                    <a:pt x="52" y="2"/>
                  </a:lnTo>
                  <a:lnTo>
                    <a:pt x="56" y="4"/>
                  </a:lnTo>
                  <a:lnTo>
                    <a:pt x="61" y="5"/>
                  </a:lnTo>
                  <a:lnTo>
                    <a:pt x="65" y="8"/>
                  </a:lnTo>
                  <a:lnTo>
                    <a:pt x="68" y="10"/>
                  </a:lnTo>
                  <a:lnTo>
                    <a:pt x="71" y="12"/>
                  </a:lnTo>
                  <a:lnTo>
                    <a:pt x="69" y="13"/>
                  </a:lnTo>
                  <a:lnTo>
                    <a:pt x="68" y="14"/>
                  </a:lnTo>
                  <a:lnTo>
                    <a:pt x="67" y="14"/>
                  </a:lnTo>
                  <a:lnTo>
                    <a:pt x="66" y="14"/>
                  </a:lnTo>
                  <a:lnTo>
                    <a:pt x="65" y="14"/>
                  </a:lnTo>
                  <a:lnTo>
                    <a:pt x="64" y="15"/>
                  </a:lnTo>
                  <a:lnTo>
                    <a:pt x="62" y="16"/>
                  </a:lnTo>
                  <a:lnTo>
                    <a:pt x="61" y="16"/>
                  </a:lnTo>
                  <a:lnTo>
                    <a:pt x="60" y="17"/>
                  </a:lnTo>
                  <a:lnTo>
                    <a:pt x="58" y="17"/>
                  </a:lnTo>
                  <a:lnTo>
                    <a:pt x="57" y="17"/>
                  </a:lnTo>
                  <a:lnTo>
                    <a:pt x="56" y="17"/>
                  </a:lnTo>
                  <a:lnTo>
                    <a:pt x="54" y="18"/>
                  </a:lnTo>
                  <a:lnTo>
                    <a:pt x="53" y="18"/>
                  </a:lnTo>
                  <a:lnTo>
                    <a:pt x="56" y="17"/>
                  </a:lnTo>
                  <a:lnTo>
                    <a:pt x="59" y="15"/>
                  </a:lnTo>
                  <a:lnTo>
                    <a:pt x="61" y="14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3" y="10"/>
                  </a:lnTo>
                  <a:lnTo>
                    <a:pt x="62" y="8"/>
                  </a:lnTo>
                  <a:lnTo>
                    <a:pt x="61" y="8"/>
                  </a:lnTo>
                  <a:lnTo>
                    <a:pt x="59" y="6"/>
                  </a:lnTo>
                  <a:lnTo>
                    <a:pt x="57" y="5"/>
                  </a:lnTo>
                  <a:lnTo>
                    <a:pt x="54" y="5"/>
                  </a:lnTo>
                  <a:lnTo>
                    <a:pt x="51" y="5"/>
                  </a:lnTo>
                  <a:lnTo>
                    <a:pt x="47" y="4"/>
                  </a:lnTo>
                  <a:lnTo>
                    <a:pt x="42" y="4"/>
                  </a:lnTo>
                  <a:lnTo>
                    <a:pt x="38" y="4"/>
                  </a:lnTo>
                  <a:lnTo>
                    <a:pt x="33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0" name="Freeform 165"/>
            <p:cNvSpPr>
              <a:spLocks/>
            </p:cNvSpPr>
            <p:nvPr/>
          </p:nvSpPr>
          <p:spPr bwMode="auto">
            <a:xfrm>
              <a:off x="4273" y="2462"/>
              <a:ext cx="23" cy="71"/>
            </a:xfrm>
            <a:custGeom>
              <a:avLst/>
              <a:gdLst>
                <a:gd name="T0" fmla="*/ 6 w 23"/>
                <a:gd name="T1" fmla="*/ 40 h 71"/>
                <a:gd name="T2" fmla="*/ 7 w 23"/>
                <a:gd name="T3" fmla="*/ 48 h 71"/>
                <a:gd name="T4" fmla="*/ 8 w 23"/>
                <a:gd name="T5" fmla="*/ 53 h 71"/>
                <a:gd name="T6" fmla="*/ 9 w 23"/>
                <a:gd name="T7" fmla="*/ 58 h 71"/>
                <a:gd name="T8" fmla="*/ 12 w 23"/>
                <a:gd name="T9" fmla="*/ 61 h 71"/>
                <a:gd name="T10" fmla="*/ 14 w 23"/>
                <a:gd name="T11" fmla="*/ 63 h 71"/>
                <a:gd name="T12" fmla="*/ 18 w 23"/>
                <a:gd name="T13" fmla="*/ 62 h 71"/>
                <a:gd name="T14" fmla="*/ 22 w 23"/>
                <a:gd name="T15" fmla="*/ 57 h 71"/>
                <a:gd name="T16" fmla="*/ 21 w 23"/>
                <a:gd name="T17" fmla="*/ 59 h 71"/>
                <a:gd name="T18" fmla="*/ 20 w 23"/>
                <a:gd name="T19" fmla="*/ 61 h 71"/>
                <a:gd name="T20" fmla="*/ 20 w 23"/>
                <a:gd name="T21" fmla="*/ 63 h 71"/>
                <a:gd name="T22" fmla="*/ 19 w 23"/>
                <a:gd name="T23" fmla="*/ 64 h 71"/>
                <a:gd name="T24" fmla="*/ 18 w 23"/>
                <a:gd name="T25" fmla="*/ 66 h 71"/>
                <a:gd name="T26" fmla="*/ 17 w 23"/>
                <a:gd name="T27" fmla="*/ 67 h 71"/>
                <a:gd name="T28" fmla="*/ 16 w 23"/>
                <a:gd name="T29" fmla="*/ 70 h 71"/>
                <a:gd name="T30" fmla="*/ 10 w 23"/>
                <a:gd name="T31" fmla="*/ 64 h 71"/>
                <a:gd name="T32" fmla="*/ 6 w 23"/>
                <a:gd name="T33" fmla="*/ 57 h 71"/>
                <a:gd name="T34" fmla="*/ 3 w 23"/>
                <a:gd name="T35" fmla="*/ 47 h 71"/>
                <a:gd name="T36" fmla="*/ 1 w 23"/>
                <a:gd name="T37" fmla="*/ 37 h 71"/>
                <a:gd name="T38" fmla="*/ 0 w 23"/>
                <a:gd name="T39" fmla="*/ 26 h 71"/>
                <a:gd name="T40" fmla="*/ 1 w 23"/>
                <a:gd name="T41" fmla="*/ 16 h 71"/>
                <a:gd name="T42" fmla="*/ 3 w 23"/>
                <a:gd name="T43" fmla="*/ 6 h 71"/>
                <a:gd name="T44" fmla="*/ 7 w 23"/>
                <a:gd name="T45" fmla="*/ 0 h 71"/>
                <a:gd name="T46" fmla="*/ 9 w 23"/>
                <a:gd name="T47" fmla="*/ 1 h 71"/>
                <a:gd name="T48" fmla="*/ 11 w 23"/>
                <a:gd name="T49" fmla="*/ 3 h 71"/>
                <a:gd name="T50" fmla="*/ 13 w 23"/>
                <a:gd name="T51" fmla="*/ 5 h 71"/>
                <a:gd name="T52" fmla="*/ 15 w 23"/>
                <a:gd name="T53" fmla="*/ 7 h 71"/>
                <a:gd name="T54" fmla="*/ 16 w 23"/>
                <a:gd name="T55" fmla="*/ 9 h 71"/>
                <a:gd name="T56" fmla="*/ 17 w 23"/>
                <a:gd name="T57" fmla="*/ 12 h 71"/>
                <a:gd name="T58" fmla="*/ 18 w 23"/>
                <a:gd name="T59" fmla="*/ 15 h 71"/>
                <a:gd name="T60" fmla="*/ 14 w 23"/>
                <a:gd name="T61" fmla="*/ 9 h 71"/>
                <a:gd name="T62" fmla="*/ 11 w 23"/>
                <a:gd name="T63" fmla="*/ 7 h 71"/>
                <a:gd name="T64" fmla="*/ 8 w 23"/>
                <a:gd name="T65" fmla="*/ 7 h 71"/>
                <a:gd name="T66" fmla="*/ 6 w 23"/>
                <a:gd name="T67" fmla="*/ 10 h 71"/>
                <a:gd name="T68" fmla="*/ 4 w 23"/>
                <a:gd name="T69" fmla="*/ 15 h 71"/>
                <a:gd name="T70" fmla="*/ 4 w 23"/>
                <a:gd name="T71" fmla="*/ 20 h 71"/>
                <a:gd name="T72" fmla="*/ 4 w 23"/>
                <a:gd name="T73" fmla="*/ 29 h 71"/>
                <a:gd name="T74" fmla="*/ 5 w 23"/>
                <a:gd name="T75" fmla="*/ 37 h 7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3"/>
                <a:gd name="T115" fmla="*/ 0 h 71"/>
                <a:gd name="T116" fmla="*/ 23 w 23"/>
                <a:gd name="T117" fmla="*/ 71 h 7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3" h="71">
                  <a:moveTo>
                    <a:pt x="5" y="37"/>
                  </a:moveTo>
                  <a:lnTo>
                    <a:pt x="6" y="40"/>
                  </a:lnTo>
                  <a:lnTo>
                    <a:pt x="6" y="45"/>
                  </a:lnTo>
                  <a:lnTo>
                    <a:pt x="7" y="48"/>
                  </a:lnTo>
                  <a:lnTo>
                    <a:pt x="7" y="51"/>
                  </a:lnTo>
                  <a:lnTo>
                    <a:pt x="8" y="53"/>
                  </a:lnTo>
                  <a:lnTo>
                    <a:pt x="9" y="55"/>
                  </a:lnTo>
                  <a:lnTo>
                    <a:pt x="9" y="58"/>
                  </a:lnTo>
                  <a:lnTo>
                    <a:pt x="10" y="60"/>
                  </a:lnTo>
                  <a:lnTo>
                    <a:pt x="12" y="61"/>
                  </a:lnTo>
                  <a:lnTo>
                    <a:pt x="13" y="62"/>
                  </a:lnTo>
                  <a:lnTo>
                    <a:pt x="14" y="63"/>
                  </a:lnTo>
                  <a:lnTo>
                    <a:pt x="16" y="63"/>
                  </a:lnTo>
                  <a:lnTo>
                    <a:pt x="18" y="62"/>
                  </a:lnTo>
                  <a:lnTo>
                    <a:pt x="20" y="60"/>
                  </a:lnTo>
                  <a:lnTo>
                    <a:pt x="22" y="57"/>
                  </a:lnTo>
                  <a:lnTo>
                    <a:pt x="22" y="58"/>
                  </a:lnTo>
                  <a:lnTo>
                    <a:pt x="21" y="59"/>
                  </a:lnTo>
                  <a:lnTo>
                    <a:pt x="21" y="60"/>
                  </a:lnTo>
                  <a:lnTo>
                    <a:pt x="20" y="61"/>
                  </a:lnTo>
                  <a:lnTo>
                    <a:pt x="20" y="62"/>
                  </a:lnTo>
                  <a:lnTo>
                    <a:pt x="20" y="63"/>
                  </a:lnTo>
                  <a:lnTo>
                    <a:pt x="19" y="64"/>
                  </a:lnTo>
                  <a:lnTo>
                    <a:pt x="18" y="65"/>
                  </a:lnTo>
                  <a:lnTo>
                    <a:pt x="18" y="66"/>
                  </a:lnTo>
                  <a:lnTo>
                    <a:pt x="17" y="66"/>
                  </a:lnTo>
                  <a:lnTo>
                    <a:pt x="17" y="67"/>
                  </a:lnTo>
                  <a:lnTo>
                    <a:pt x="17" y="68"/>
                  </a:lnTo>
                  <a:lnTo>
                    <a:pt x="16" y="70"/>
                  </a:lnTo>
                  <a:lnTo>
                    <a:pt x="13" y="67"/>
                  </a:lnTo>
                  <a:lnTo>
                    <a:pt x="10" y="64"/>
                  </a:lnTo>
                  <a:lnTo>
                    <a:pt x="9" y="61"/>
                  </a:lnTo>
                  <a:lnTo>
                    <a:pt x="6" y="57"/>
                  </a:lnTo>
                  <a:lnTo>
                    <a:pt x="5" y="53"/>
                  </a:lnTo>
                  <a:lnTo>
                    <a:pt x="3" y="47"/>
                  </a:lnTo>
                  <a:lnTo>
                    <a:pt x="2" y="42"/>
                  </a:lnTo>
                  <a:lnTo>
                    <a:pt x="1" y="37"/>
                  </a:lnTo>
                  <a:lnTo>
                    <a:pt x="1" y="31"/>
                  </a:lnTo>
                  <a:lnTo>
                    <a:pt x="0" y="26"/>
                  </a:lnTo>
                  <a:lnTo>
                    <a:pt x="0" y="20"/>
                  </a:lnTo>
                  <a:lnTo>
                    <a:pt x="1" y="16"/>
                  </a:lnTo>
                  <a:lnTo>
                    <a:pt x="2" y="11"/>
                  </a:lnTo>
                  <a:lnTo>
                    <a:pt x="3" y="6"/>
                  </a:lnTo>
                  <a:lnTo>
                    <a:pt x="5" y="3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0" y="2"/>
                  </a:lnTo>
                  <a:lnTo>
                    <a:pt x="11" y="3"/>
                  </a:lnTo>
                  <a:lnTo>
                    <a:pt x="12" y="4"/>
                  </a:lnTo>
                  <a:lnTo>
                    <a:pt x="13" y="5"/>
                  </a:lnTo>
                  <a:lnTo>
                    <a:pt x="14" y="6"/>
                  </a:lnTo>
                  <a:lnTo>
                    <a:pt x="15" y="7"/>
                  </a:lnTo>
                  <a:lnTo>
                    <a:pt x="15" y="8"/>
                  </a:lnTo>
                  <a:lnTo>
                    <a:pt x="16" y="9"/>
                  </a:lnTo>
                  <a:lnTo>
                    <a:pt x="17" y="11"/>
                  </a:lnTo>
                  <a:lnTo>
                    <a:pt x="17" y="12"/>
                  </a:lnTo>
                  <a:lnTo>
                    <a:pt x="17" y="13"/>
                  </a:lnTo>
                  <a:lnTo>
                    <a:pt x="18" y="15"/>
                  </a:lnTo>
                  <a:lnTo>
                    <a:pt x="16" y="12"/>
                  </a:lnTo>
                  <a:lnTo>
                    <a:pt x="14" y="9"/>
                  </a:lnTo>
                  <a:lnTo>
                    <a:pt x="13" y="8"/>
                  </a:lnTo>
                  <a:lnTo>
                    <a:pt x="11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7" y="8"/>
                  </a:lnTo>
                  <a:lnTo>
                    <a:pt x="6" y="10"/>
                  </a:lnTo>
                  <a:lnTo>
                    <a:pt x="5" y="12"/>
                  </a:lnTo>
                  <a:lnTo>
                    <a:pt x="4" y="15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24"/>
                  </a:lnTo>
                  <a:lnTo>
                    <a:pt x="4" y="29"/>
                  </a:lnTo>
                  <a:lnTo>
                    <a:pt x="4" y="33"/>
                  </a:lnTo>
                  <a:lnTo>
                    <a:pt x="5" y="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1" name="Freeform 166"/>
            <p:cNvSpPr>
              <a:spLocks/>
            </p:cNvSpPr>
            <p:nvPr/>
          </p:nvSpPr>
          <p:spPr bwMode="auto">
            <a:xfrm>
              <a:off x="4236" y="2481"/>
              <a:ext cx="33" cy="66"/>
            </a:xfrm>
            <a:custGeom>
              <a:avLst/>
              <a:gdLst>
                <a:gd name="T0" fmla="*/ 10 w 33"/>
                <a:gd name="T1" fmla="*/ 38 h 66"/>
                <a:gd name="T2" fmla="*/ 15 w 33"/>
                <a:gd name="T3" fmla="*/ 48 h 66"/>
                <a:gd name="T4" fmla="*/ 19 w 33"/>
                <a:gd name="T5" fmla="*/ 52 h 66"/>
                <a:gd name="T6" fmla="*/ 21 w 33"/>
                <a:gd name="T7" fmla="*/ 56 h 66"/>
                <a:gd name="T8" fmla="*/ 24 w 33"/>
                <a:gd name="T9" fmla="*/ 58 h 66"/>
                <a:gd name="T10" fmla="*/ 27 w 33"/>
                <a:gd name="T11" fmla="*/ 57 h 66"/>
                <a:gd name="T12" fmla="*/ 30 w 33"/>
                <a:gd name="T13" fmla="*/ 53 h 66"/>
                <a:gd name="T14" fmla="*/ 32 w 33"/>
                <a:gd name="T15" fmla="*/ 50 h 66"/>
                <a:gd name="T16" fmla="*/ 32 w 33"/>
                <a:gd name="T17" fmla="*/ 54 h 66"/>
                <a:gd name="T18" fmla="*/ 32 w 33"/>
                <a:gd name="T19" fmla="*/ 56 h 66"/>
                <a:gd name="T20" fmla="*/ 31 w 33"/>
                <a:gd name="T21" fmla="*/ 61 h 66"/>
                <a:gd name="T22" fmla="*/ 30 w 33"/>
                <a:gd name="T23" fmla="*/ 64 h 66"/>
                <a:gd name="T24" fmla="*/ 26 w 33"/>
                <a:gd name="T25" fmla="*/ 63 h 66"/>
                <a:gd name="T26" fmla="*/ 19 w 33"/>
                <a:gd name="T27" fmla="*/ 59 h 66"/>
                <a:gd name="T28" fmla="*/ 13 w 33"/>
                <a:gd name="T29" fmla="*/ 51 h 66"/>
                <a:gd name="T30" fmla="*/ 8 w 33"/>
                <a:gd name="T31" fmla="*/ 43 h 66"/>
                <a:gd name="T32" fmla="*/ 3 w 33"/>
                <a:gd name="T33" fmla="*/ 33 h 66"/>
                <a:gd name="T34" fmla="*/ 1 w 33"/>
                <a:gd name="T35" fmla="*/ 23 h 66"/>
                <a:gd name="T36" fmla="*/ 0 w 33"/>
                <a:gd name="T37" fmla="*/ 13 h 66"/>
                <a:gd name="T38" fmla="*/ 1 w 33"/>
                <a:gd name="T39" fmla="*/ 4 h 66"/>
                <a:gd name="T40" fmla="*/ 3 w 33"/>
                <a:gd name="T41" fmla="*/ 1 h 66"/>
                <a:gd name="T42" fmla="*/ 8 w 33"/>
                <a:gd name="T43" fmla="*/ 3 h 66"/>
                <a:gd name="T44" fmla="*/ 12 w 33"/>
                <a:gd name="T45" fmla="*/ 5 h 66"/>
                <a:gd name="T46" fmla="*/ 14 w 33"/>
                <a:gd name="T47" fmla="*/ 8 h 66"/>
                <a:gd name="T48" fmla="*/ 16 w 33"/>
                <a:gd name="T49" fmla="*/ 10 h 66"/>
                <a:gd name="T50" fmla="*/ 10 w 33"/>
                <a:gd name="T51" fmla="*/ 6 h 66"/>
                <a:gd name="T52" fmla="*/ 7 w 33"/>
                <a:gd name="T53" fmla="*/ 5 h 66"/>
                <a:gd name="T54" fmla="*/ 3 w 33"/>
                <a:gd name="T55" fmla="*/ 6 h 66"/>
                <a:gd name="T56" fmla="*/ 2 w 33"/>
                <a:gd name="T57" fmla="*/ 10 h 66"/>
                <a:gd name="T58" fmla="*/ 2 w 33"/>
                <a:gd name="T59" fmla="*/ 15 h 66"/>
                <a:gd name="T60" fmla="*/ 3 w 33"/>
                <a:gd name="T61" fmla="*/ 21 h 66"/>
                <a:gd name="T62" fmla="*/ 5 w 33"/>
                <a:gd name="T63" fmla="*/ 27 h 66"/>
                <a:gd name="T64" fmla="*/ 9 w 33"/>
                <a:gd name="T65" fmla="*/ 35 h 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3"/>
                <a:gd name="T100" fmla="*/ 0 h 66"/>
                <a:gd name="T101" fmla="*/ 33 w 33"/>
                <a:gd name="T102" fmla="*/ 66 h 6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3" h="66">
                  <a:moveTo>
                    <a:pt x="9" y="35"/>
                  </a:moveTo>
                  <a:lnTo>
                    <a:pt x="10" y="38"/>
                  </a:lnTo>
                  <a:lnTo>
                    <a:pt x="12" y="39"/>
                  </a:lnTo>
                  <a:lnTo>
                    <a:pt x="15" y="48"/>
                  </a:lnTo>
                  <a:lnTo>
                    <a:pt x="17" y="50"/>
                  </a:lnTo>
                  <a:lnTo>
                    <a:pt x="19" y="52"/>
                  </a:lnTo>
                  <a:lnTo>
                    <a:pt x="19" y="54"/>
                  </a:lnTo>
                  <a:lnTo>
                    <a:pt x="21" y="56"/>
                  </a:lnTo>
                  <a:lnTo>
                    <a:pt x="23" y="57"/>
                  </a:lnTo>
                  <a:lnTo>
                    <a:pt x="24" y="58"/>
                  </a:lnTo>
                  <a:lnTo>
                    <a:pt x="25" y="58"/>
                  </a:lnTo>
                  <a:lnTo>
                    <a:pt x="27" y="57"/>
                  </a:lnTo>
                  <a:lnTo>
                    <a:pt x="29" y="55"/>
                  </a:lnTo>
                  <a:lnTo>
                    <a:pt x="30" y="53"/>
                  </a:lnTo>
                  <a:lnTo>
                    <a:pt x="32" y="49"/>
                  </a:lnTo>
                  <a:lnTo>
                    <a:pt x="32" y="50"/>
                  </a:lnTo>
                  <a:lnTo>
                    <a:pt x="32" y="53"/>
                  </a:lnTo>
                  <a:lnTo>
                    <a:pt x="32" y="54"/>
                  </a:lnTo>
                  <a:lnTo>
                    <a:pt x="32" y="55"/>
                  </a:lnTo>
                  <a:lnTo>
                    <a:pt x="32" y="56"/>
                  </a:lnTo>
                  <a:lnTo>
                    <a:pt x="31" y="59"/>
                  </a:lnTo>
                  <a:lnTo>
                    <a:pt x="31" y="61"/>
                  </a:lnTo>
                  <a:lnTo>
                    <a:pt x="30" y="62"/>
                  </a:lnTo>
                  <a:lnTo>
                    <a:pt x="30" y="64"/>
                  </a:lnTo>
                  <a:lnTo>
                    <a:pt x="29" y="65"/>
                  </a:lnTo>
                  <a:lnTo>
                    <a:pt x="26" y="63"/>
                  </a:lnTo>
                  <a:lnTo>
                    <a:pt x="23" y="61"/>
                  </a:lnTo>
                  <a:lnTo>
                    <a:pt x="19" y="59"/>
                  </a:lnTo>
                  <a:lnTo>
                    <a:pt x="16" y="55"/>
                  </a:lnTo>
                  <a:lnTo>
                    <a:pt x="13" y="51"/>
                  </a:lnTo>
                  <a:lnTo>
                    <a:pt x="10" y="47"/>
                  </a:lnTo>
                  <a:lnTo>
                    <a:pt x="8" y="43"/>
                  </a:lnTo>
                  <a:lnTo>
                    <a:pt x="5" y="38"/>
                  </a:lnTo>
                  <a:lnTo>
                    <a:pt x="3" y="33"/>
                  </a:lnTo>
                  <a:lnTo>
                    <a:pt x="2" y="27"/>
                  </a:lnTo>
                  <a:lnTo>
                    <a:pt x="1" y="23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8"/>
                  </a:lnTo>
                  <a:lnTo>
                    <a:pt x="1" y="4"/>
                  </a:lnTo>
                  <a:lnTo>
                    <a:pt x="2" y="0"/>
                  </a:lnTo>
                  <a:lnTo>
                    <a:pt x="3" y="1"/>
                  </a:lnTo>
                  <a:lnTo>
                    <a:pt x="5" y="1"/>
                  </a:lnTo>
                  <a:lnTo>
                    <a:pt x="8" y="3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3" y="6"/>
                  </a:lnTo>
                  <a:lnTo>
                    <a:pt x="14" y="8"/>
                  </a:lnTo>
                  <a:lnTo>
                    <a:pt x="15" y="9"/>
                  </a:lnTo>
                  <a:lnTo>
                    <a:pt x="16" y="10"/>
                  </a:lnTo>
                  <a:lnTo>
                    <a:pt x="13" y="7"/>
                  </a:lnTo>
                  <a:lnTo>
                    <a:pt x="10" y="6"/>
                  </a:lnTo>
                  <a:lnTo>
                    <a:pt x="8" y="5"/>
                  </a:lnTo>
                  <a:lnTo>
                    <a:pt x="7" y="5"/>
                  </a:lnTo>
                  <a:lnTo>
                    <a:pt x="5" y="5"/>
                  </a:lnTo>
                  <a:lnTo>
                    <a:pt x="3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5"/>
                  </a:lnTo>
                  <a:lnTo>
                    <a:pt x="3" y="17"/>
                  </a:lnTo>
                  <a:lnTo>
                    <a:pt x="3" y="21"/>
                  </a:lnTo>
                  <a:lnTo>
                    <a:pt x="4" y="24"/>
                  </a:lnTo>
                  <a:lnTo>
                    <a:pt x="5" y="27"/>
                  </a:lnTo>
                  <a:lnTo>
                    <a:pt x="7" y="31"/>
                  </a:lnTo>
                  <a:lnTo>
                    <a:pt x="9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2" name="Freeform 167"/>
            <p:cNvSpPr>
              <a:spLocks/>
            </p:cNvSpPr>
            <p:nvPr/>
          </p:nvSpPr>
          <p:spPr bwMode="auto">
            <a:xfrm>
              <a:off x="4175" y="2519"/>
              <a:ext cx="20" cy="71"/>
            </a:xfrm>
            <a:custGeom>
              <a:avLst/>
              <a:gdLst>
                <a:gd name="T0" fmla="*/ 5 w 20"/>
                <a:gd name="T1" fmla="*/ 38 h 71"/>
                <a:gd name="T2" fmla="*/ 5 w 20"/>
                <a:gd name="T3" fmla="*/ 47 h 71"/>
                <a:gd name="T4" fmla="*/ 5 w 20"/>
                <a:gd name="T5" fmla="*/ 53 h 71"/>
                <a:gd name="T6" fmla="*/ 5 w 20"/>
                <a:gd name="T7" fmla="*/ 57 h 71"/>
                <a:gd name="T8" fmla="*/ 7 w 20"/>
                <a:gd name="T9" fmla="*/ 60 h 71"/>
                <a:gd name="T10" fmla="*/ 9 w 20"/>
                <a:gd name="T11" fmla="*/ 62 h 71"/>
                <a:gd name="T12" fmla="*/ 12 w 20"/>
                <a:gd name="T13" fmla="*/ 61 h 71"/>
                <a:gd name="T14" fmla="*/ 17 w 20"/>
                <a:gd name="T15" fmla="*/ 58 h 71"/>
                <a:gd name="T16" fmla="*/ 16 w 20"/>
                <a:gd name="T17" fmla="*/ 60 h 71"/>
                <a:gd name="T18" fmla="*/ 15 w 20"/>
                <a:gd name="T19" fmla="*/ 63 h 71"/>
                <a:gd name="T20" fmla="*/ 14 w 20"/>
                <a:gd name="T21" fmla="*/ 64 h 71"/>
                <a:gd name="T22" fmla="*/ 13 w 20"/>
                <a:gd name="T23" fmla="*/ 66 h 71"/>
                <a:gd name="T24" fmla="*/ 11 w 20"/>
                <a:gd name="T25" fmla="*/ 68 h 71"/>
                <a:gd name="T26" fmla="*/ 10 w 20"/>
                <a:gd name="T27" fmla="*/ 69 h 71"/>
                <a:gd name="T28" fmla="*/ 7 w 20"/>
                <a:gd name="T29" fmla="*/ 67 h 71"/>
                <a:gd name="T30" fmla="*/ 3 w 20"/>
                <a:gd name="T31" fmla="*/ 59 h 71"/>
                <a:gd name="T32" fmla="*/ 1 w 20"/>
                <a:gd name="T33" fmla="*/ 50 h 71"/>
                <a:gd name="T34" fmla="*/ 0 w 20"/>
                <a:gd name="T35" fmla="*/ 40 h 71"/>
                <a:gd name="T36" fmla="*/ 0 w 20"/>
                <a:gd name="T37" fmla="*/ 29 h 71"/>
                <a:gd name="T38" fmla="*/ 2 w 20"/>
                <a:gd name="T39" fmla="*/ 18 h 71"/>
                <a:gd name="T40" fmla="*/ 4 w 20"/>
                <a:gd name="T41" fmla="*/ 10 h 71"/>
                <a:gd name="T42" fmla="*/ 8 w 20"/>
                <a:gd name="T43" fmla="*/ 3 h 71"/>
                <a:gd name="T44" fmla="*/ 11 w 20"/>
                <a:gd name="T45" fmla="*/ 0 h 71"/>
                <a:gd name="T46" fmla="*/ 14 w 20"/>
                <a:gd name="T47" fmla="*/ 2 h 71"/>
                <a:gd name="T48" fmla="*/ 14 w 20"/>
                <a:gd name="T49" fmla="*/ 4 h 71"/>
                <a:gd name="T50" fmla="*/ 16 w 20"/>
                <a:gd name="T51" fmla="*/ 6 h 71"/>
                <a:gd name="T52" fmla="*/ 17 w 20"/>
                <a:gd name="T53" fmla="*/ 8 h 71"/>
                <a:gd name="T54" fmla="*/ 18 w 20"/>
                <a:gd name="T55" fmla="*/ 11 h 71"/>
                <a:gd name="T56" fmla="*/ 19 w 20"/>
                <a:gd name="T57" fmla="*/ 14 h 71"/>
                <a:gd name="T58" fmla="*/ 17 w 20"/>
                <a:gd name="T59" fmla="*/ 12 h 71"/>
                <a:gd name="T60" fmla="*/ 14 w 20"/>
                <a:gd name="T61" fmla="*/ 7 h 71"/>
                <a:gd name="T62" fmla="*/ 11 w 20"/>
                <a:gd name="T63" fmla="*/ 6 h 71"/>
                <a:gd name="T64" fmla="*/ 9 w 20"/>
                <a:gd name="T65" fmla="*/ 6 h 71"/>
                <a:gd name="T66" fmla="*/ 7 w 20"/>
                <a:gd name="T67" fmla="*/ 10 h 71"/>
                <a:gd name="T68" fmla="*/ 5 w 20"/>
                <a:gd name="T69" fmla="*/ 15 h 71"/>
                <a:gd name="T70" fmla="*/ 5 w 20"/>
                <a:gd name="T71" fmla="*/ 22 h 71"/>
                <a:gd name="T72" fmla="*/ 5 w 20"/>
                <a:gd name="T73" fmla="*/ 30 h 7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"/>
                <a:gd name="T112" fmla="*/ 0 h 71"/>
                <a:gd name="T113" fmla="*/ 20 w 20"/>
                <a:gd name="T114" fmla="*/ 71 h 7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" h="71">
                  <a:moveTo>
                    <a:pt x="5" y="35"/>
                  </a:moveTo>
                  <a:lnTo>
                    <a:pt x="5" y="38"/>
                  </a:lnTo>
                  <a:lnTo>
                    <a:pt x="5" y="41"/>
                  </a:lnTo>
                  <a:lnTo>
                    <a:pt x="5" y="47"/>
                  </a:lnTo>
                  <a:lnTo>
                    <a:pt x="5" y="50"/>
                  </a:lnTo>
                  <a:lnTo>
                    <a:pt x="5" y="53"/>
                  </a:lnTo>
                  <a:lnTo>
                    <a:pt x="5" y="54"/>
                  </a:lnTo>
                  <a:lnTo>
                    <a:pt x="5" y="57"/>
                  </a:lnTo>
                  <a:lnTo>
                    <a:pt x="6" y="59"/>
                  </a:lnTo>
                  <a:lnTo>
                    <a:pt x="7" y="60"/>
                  </a:lnTo>
                  <a:lnTo>
                    <a:pt x="8" y="61"/>
                  </a:lnTo>
                  <a:lnTo>
                    <a:pt x="9" y="62"/>
                  </a:lnTo>
                  <a:lnTo>
                    <a:pt x="11" y="62"/>
                  </a:lnTo>
                  <a:lnTo>
                    <a:pt x="12" y="61"/>
                  </a:lnTo>
                  <a:lnTo>
                    <a:pt x="14" y="60"/>
                  </a:lnTo>
                  <a:lnTo>
                    <a:pt x="17" y="58"/>
                  </a:lnTo>
                  <a:lnTo>
                    <a:pt x="17" y="59"/>
                  </a:lnTo>
                  <a:lnTo>
                    <a:pt x="16" y="60"/>
                  </a:lnTo>
                  <a:lnTo>
                    <a:pt x="15" y="62"/>
                  </a:lnTo>
                  <a:lnTo>
                    <a:pt x="15" y="63"/>
                  </a:lnTo>
                  <a:lnTo>
                    <a:pt x="14" y="64"/>
                  </a:lnTo>
                  <a:lnTo>
                    <a:pt x="13" y="66"/>
                  </a:lnTo>
                  <a:lnTo>
                    <a:pt x="12" y="67"/>
                  </a:lnTo>
                  <a:lnTo>
                    <a:pt x="11" y="68"/>
                  </a:lnTo>
                  <a:lnTo>
                    <a:pt x="11" y="69"/>
                  </a:lnTo>
                  <a:lnTo>
                    <a:pt x="10" y="69"/>
                  </a:lnTo>
                  <a:lnTo>
                    <a:pt x="9" y="70"/>
                  </a:lnTo>
                  <a:lnTo>
                    <a:pt x="7" y="67"/>
                  </a:lnTo>
                  <a:lnTo>
                    <a:pt x="5" y="64"/>
                  </a:lnTo>
                  <a:lnTo>
                    <a:pt x="3" y="59"/>
                  </a:lnTo>
                  <a:lnTo>
                    <a:pt x="2" y="54"/>
                  </a:lnTo>
                  <a:lnTo>
                    <a:pt x="1" y="50"/>
                  </a:lnTo>
                  <a:lnTo>
                    <a:pt x="0" y="45"/>
                  </a:lnTo>
                  <a:lnTo>
                    <a:pt x="0" y="40"/>
                  </a:lnTo>
                  <a:lnTo>
                    <a:pt x="0" y="34"/>
                  </a:lnTo>
                  <a:lnTo>
                    <a:pt x="0" y="29"/>
                  </a:lnTo>
                  <a:lnTo>
                    <a:pt x="1" y="24"/>
                  </a:lnTo>
                  <a:lnTo>
                    <a:pt x="2" y="18"/>
                  </a:lnTo>
                  <a:lnTo>
                    <a:pt x="2" y="14"/>
                  </a:lnTo>
                  <a:lnTo>
                    <a:pt x="4" y="10"/>
                  </a:lnTo>
                  <a:lnTo>
                    <a:pt x="6" y="6"/>
                  </a:lnTo>
                  <a:lnTo>
                    <a:pt x="8" y="3"/>
                  </a:lnTo>
                  <a:lnTo>
                    <a:pt x="11" y="0"/>
                  </a:lnTo>
                  <a:lnTo>
                    <a:pt x="12" y="1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4" y="4"/>
                  </a:lnTo>
                  <a:lnTo>
                    <a:pt x="15" y="5"/>
                  </a:lnTo>
                  <a:lnTo>
                    <a:pt x="16" y="6"/>
                  </a:lnTo>
                  <a:lnTo>
                    <a:pt x="17" y="7"/>
                  </a:lnTo>
                  <a:lnTo>
                    <a:pt x="17" y="8"/>
                  </a:lnTo>
                  <a:lnTo>
                    <a:pt x="17" y="10"/>
                  </a:lnTo>
                  <a:lnTo>
                    <a:pt x="18" y="11"/>
                  </a:lnTo>
                  <a:lnTo>
                    <a:pt x="18" y="12"/>
                  </a:lnTo>
                  <a:lnTo>
                    <a:pt x="19" y="14"/>
                  </a:lnTo>
                  <a:lnTo>
                    <a:pt x="19" y="15"/>
                  </a:lnTo>
                  <a:lnTo>
                    <a:pt x="17" y="12"/>
                  </a:lnTo>
                  <a:lnTo>
                    <a:pt x="16" y="9"/>
                  </a:lnTo>
                  <a:lnTo>
                    <a:pt x="14" y="7"/>
                  </a:lnTo>
                  <a:lnTo>
                    <a:pt x="13" y="6"/>
                  </a:lnTo>
                  <a:lnTo>
                    <a:pt x="11" y="6"/>
                  </a:lnTo>
                  <a:lnTo>
                    <a:pt x="9" y="6"/>
                  </a:lnTo>
                  <a:lnTo>
                    <a:pt x="8" y="8"/>
                  </a:lnTo>
                  <a:lnTo>
                    <a:pt x="7" y="10"/>
                  </a:lnTo>
                  <a:lnTo>
                    <a:pt x="6" y="12"/>
                  </a:lnTo>
                  <a:lnTo>
                    <a:pt x="5" y="15"/>
                  </a:lnTo>
                  <a:lnTo>
                    <a:pt x="5" y="18"/>
                  </a:lnTo>
                  <a:lnTo>
                    <a:pt x="5" y="22"/>
                  </a:lnTo>
                  <a:lnTo>
                    <a:pt x="5" y="26"/>
                  </a:lnTo>
                  <a:lnTo>
                    <a:pt x="5" y="30"/>
                  </a:lnTo>
                  <a:lnTo>
                    <a:pt x="5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3" name="Freeform 168"/>
            <p:cNvSpPr>
              <a:spLocks/>
            </p:cNvSpPr>
            <p:nvPr/>
          </p:nvSpPr>
          <p:spPr bwMode="auto">
            <a:xfrm>
              <a:off x="4137" y="2519"/>
              <a:ext cx="25" cy="69"/>
            </a:xfrm>
            <a:custGeom>
              <a:avLst/>
              <a:gdLst>
                <a:gd name="T0" fmla="*/ 7 w 25"/>
                <a:gd name="T1" fmla="*/ 40 h 69"/>
                <a:gd name="T2" fmla="*/ 8 w 25"/>
                <a:gd name="T3" fmla="*/ 45 h 69"/>
                <a:gd name="T4" fmla="*/ 10 w 25"/>
                <a:gd name="T5" fmla="*/ 51 h 69"/>
                <a:gd name="T6" fmla="*/ 11 w 25"/>
                <a:gd name="T7" fmla="*/ 56 h 69"/>
                <a:gd name="T8" fmla="*/ 14 w 25"/>
                <a:gd name="T9" fmla="*/ 60 h 69"/>
                <a:gd name="T10" fmla="*/ 16 w 25"/>
                <a:gd name="T11" fmla="*/ 62 h 69"/>
                <a:gd name="T12" fmla="*/ 18 w 25"/>
                <a:gd name="T13" fmla="*/ 61 h 69"/>
                <a:gd name="T14" fmla="*/ 22 w 25"/>
                <a:gd name="T15" fmla="*/ 58 h 69"/>
                <a:gd name="T16" fmla="*/ 23 w 25"/>
                <a:gd name="T17" fmla="*/ 57 h 69"/>
                <a:gd name="T18" fmla="*/ 23 w 25"/>
                <a:gd name="T19" fmla="*/ 59 h 69"/>
                <a:gd name="T20" fmla="*/ 22 w 25"/>
                <a:gd name="T21" fmla="*/ 61 h 69"/>
                <a:gd name="T22" fmla="*/ 22 w 25"/>
                <a:gd name="T23" fmla="*/ 62 h 69"/>
                <a:gd name="T24" fmla="*/ 21 w 25"/>
                <a:gd name="T25" fmla="*/ 66 h 69"/>
                <a:gd name="T26" fmla="*/ 20 w 25"/>
                <a:gd name="T27" fmla="*/ 67 h 69"/>
                <a:gd name="T28" fmla="*/ 17 w 25"/>
                <a:gd name="T29" fmla="*/ 66 h 69"/>
                <a:gd name="T30" fmla="*/ 11 w 25"/>
                <a:gd name="T31" fmla="*/ 60 h 69"/>
                <a:gd name="T32" fmla="*/ 6 w 25"/>
                <a:gd name="T33" fmla="*/ 52 h 69"/>
                <a:gd name="T34" fmla="*/ 3 w 25"/>
                <a:gd name="T35" fmla="*/ 42 h 69"/>
                <a:gd name="T36" fmla="*/ 1 w 25"/>
                <a:gd name="T37" fmla="*/ 32 h 69"/>
                <a:gd name="T38" fmla="*/ 0 w 25"/>
                <a:gd name="T39" fmla="*/ 22 h 69"/>
                <a:gd name="T40" fmla="*/ 1 w 25"/>
                <a:gd name="T41" fmla="*/ 12 h 69"/>
                <a:gd name="T42" fmla="*/ 3 w 25"/>
                <a:gd name="T43" fmla="*/ 4 h 69"/>
                <a:gd name="T44" fmla="*/ 6 w 25"/>
                <a:gd name="T45" fmla="*/ 0 h 69"/>
                <a:gd name="T46" fmla="*/ 8 w 25"/>
                <a:gd name="T47" fmla="*/ 2 h 69"/>
                <a:gd name="T48" fmla="*/ 10 w 25"/>
                <a:gd name="T49" fmla="*/ 4 h 69"/>
                <a:gd name="T50" fmla="*/ 11 w 25"/>
                <a:gd name="T51" fmla="*/ 6 h 69"/>
                <a:gd name="T52" fmla="*/ 14 w 25"/>
                <a:gd name="T53" fmla="*/ 9 h 69"/>
                <a:gd name="T54" fmla="*/ 14 w 25"/>
                <a:gd name="T55" fmla="*/ 10 h 69"/>
                <a:gd name="T56" fmla="*/ 16 w 25"/>
                <a:gd name="T57" fmla="*/ 12 h 69"/>
                <a:gd name="T58" fmla="*/ 11 w 25"/>
                <a:gd name="T59" fmla="*/ 8 h 69"/>
                <a:gd name="T60" fmla="*/ 7 w 25"/>
                <a:gd name="T61" fmla="*/ 6 h 69"/>
                <a:gd name="T62" fmla="*/ 5 w 25"/>
                <a:gd name="T63" fmla="*/ 7 h 69"/>
                <a:gd name="T64" fmla="*/ 3 w 25"/>
                <a:gd name="T65" fmla="*/ 10 h 69"/>
                <a:gd name="T66" fmla="*/ 2 w 25"/>
                <a:gd name="T67" fmla="*/ 15 h 69"/>
                <a:gd name="T68" fmla="*/ 2 w 25"/>
                <a:gd name="T69" fmla="*/ 21 h 69"/>
                <a:gd name="T70" fmla="*/ 4 w 25"/>
                <a:gd name="T71" fmla="*/ 28 h 69"/>
                <a:gd name="T72" fmla="*/ 7 w 25"/>
                <a:gd name="T73" fmla="*/ 38 h 6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5"/>
                <a:gd name="T112" fmla="*/ 0 h 69"/>
                <a:gd name="T113" fmla="*/ 25 w 25"/>
                <a:gd name="T114" fmla="*/ 69 h 6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5" h="69">
                  <a:moveTo>
                    <a:pt x="7" y="38"/>
                  </a:moveTo>
                  <a:lnTo>
                    <a:pt x="7" y="40"/>
                  </a:lnTo>
                  <a:lnTo>
                    <a:pt x="8" y="42"/>
                  </a:lnTo>
                  <a:lnTo>
                    <a:pt x="8" y="45"/>
                  </a:lnTo>
                  <a:lnTo>
                    <a:pt x="9" y="48"/>
                  </a:lnTo>
                  <a:lnTo>
                    <a:pt x="10" y="51"/>
                  </a:lnTo>
                  <a:lnTo>
                    <a:pt x="10" y="53"/>
                  </a:lnTo>
                  <a:lnTo>
                    <a:pt x="11" y="56"/>
                  </a:lnTo>
                  <a:lnTo>
                    <a:pt x="12" y="58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18" y="61"/>
                  </a:lnTo>
                  <a:lnTo>
                    <a:pt x="21" y="60"/>
                  </a:lnTo>
                  <a:lnTo>
                    <a:pt x="22" y="58"/>
                  </a:lnTo>
                  <a:lnTo>
                    <a:pt x="24" y="55"/>
                  </a:lnTo>
                  <a:lnTo>
                    <a:pt x="23" y="57"/>
                  </a:lnTo>
                  <a:lnTo>
                    <a:pt x="23" y="58"/>
                  </a:lnTo>
                  <a:lnTo>
                    <a:pt x="23" y="59"/>
                  </a:lnTo>
                  <a:lnTo>
                    <a:pt x="22" y="60"/>
                  </a:lnTo>
                  <a:lnTo>
                    <a:pt x="22" y="61"/>
                  </a:lnTo>
                  <a:lnTo>
                    <a:pt x="22" y="62"/>
                  </a:lnTo>
                  <a:lnTo>
                    <a:pt x="22" y="64"/>
                  </a:lnTo>
                  <a:lnTo>
                    <a:pt x="21" y="66"/>
                  </a:lnTo>
                  <a:lnTo>
                    <a:pt x="21" y="67"/>
                  </a:lnTo>
                  <a:lnTo>
                    <a:pt x="20" y="67"/>
                  </a:lnTo>
                  <a:lnTo>
                    <a:pt x="20" y="68"/>
                  </a:lnTo>
                  <a:lnTo>
                    <a:pt x="17" y="66"/>
                  </a:lnTo>
                  <a:lnTo>
                    <a:pt x="14" y="63"/>
                  </a:lnTo>
                  <a:lnTo>
                    <a:pt x="11" y="60"/>
                  </a:lnTo>
                  <a:lnTo>
                    <a:pt x="9" y="56"/>
                  </a:lnTo>
                  <a:lnTo>
                    <a:pt x="6" y="52"/>
                  </a:lnTo>
                  <a:lnTo>
                    <a:pt x="5" y="48"/>
                  </a:lnTo>
                  <a:lnTo>
                    <a:pt x="3" y="42"/>
                  </a:lnTo>
                  <a:lnTo>
                    <a:pt x="2" y="38"/>
                  </a:lnTo>
                  <a:lnTo>
                    <a:pt x="1" y="32"/>
                  </a:lnTo>
                  <a:lnTo>
                    <a:pt x="0" y="27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2"/>
                  </a:lnTo>
                  <a:lnTo>
                    <a:pt x="2" y="7"/>
                  </a:lnTo>
                  <a:lnTo>
                    <a:pt x="3" y="4"/>
                  </a:lnTo>
                  <a:lnTo>
                    <a:pt x="5" y="0"/>
                  </a:lnTo>
                  <a:lnTo>
                    <a:pt x="6" y="0"/>
                  </a:lnTo>
                  <a:lnTo>
                    <a:pt x="6" y="1"/>
                  </a:lnTo>
                  <a:lnTo>
                    <a:pt x="8" y="2"/>
                  </a:lnTo>
                  <a:lnTo>
                    <a:pt x="9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1" y="6"/>
                  </a:lnTo>
                  <a:lnTo>
                    <a:pt x="13" y="7"/>
                  </a:lnTo>
                  <a:lnTo>
                    <a:pt x="14" y="9"/>
                  </a:lnTo>
                  <a:lnTo>
                    <a:pt x="14" y="10"/>
                  </a:lnTo>
                  <a:lnTo>
                    <a:pt x="15" y="12"/>
                  </a:lnTo>
                  <a:lnTo>
                    <a:pt x="16" y="12"/>
                  </a:lnTo>
                  <a:lnTo>
                    <a:pt x="14" y="10"/>
                  </a:lnTo>
                  <a:lnTo>
                    <a:pt x="11" y="8"/>
                  </a:lnTo>
                  <a:lnTo>
                    <a:pt x="9" y="7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7"/>
                  </a:lnTo>
                  <a:lnTo>
                    <a:pt x="4" y="8"/>
                  </a:lnTo>
                  <a:lnTo>
                    <a:pt x="3" y="10"/>
                  </a:lnTo>
                  <a:lnTo>
                    <a:pt x="2" y="12"/>
                  </a:lnTo>
                  <a:lnTo>
                    <a:pt x="2" y="15"/>
                  </a:lnTo>
                  <a:lnTo>
                    <a:pt x="2" y="17"/>
                  </a:lnTo>
                  <a:lnTo>
                    <a:pt x="2" y="21"/>
                  </a:lnTo>
                  <a:lnTo>
                    <a:pt x="3" y="25"/>
                  </a:lnTo>
                  <a:lnTo>
                    <a:pt x="4" y="28"/>
                  </a:lnTo>
                  <a:lnTo>
                    <a:pt x="6" y="33"/>
                  </a:lnTo>
                  <a:lnTo>
                    <a:pt x="7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4" name="Freeform 169"/>
            <p:cNvSpPr>
              <a:spLocks/>
            </p:cNvSpPr>
            <p:nvPr/>
          </p:nvSpPr>
          <p:spPr bwMode="auto">
            <a:xfrm>
              <a:off x="4342" y="2458"/>
              <a:ext cx="66" cy="31"/>
            </a:xfrm>
            <a:custGeom>
              <a:avLst/>
              <a:gdLst>
                <a:gd name="T0" fmla="*/ 27 w 66"/>
                <a:gd name="T1" fmla="*/ 11 h 31"/>
                <a:gd name="T2" fmla="*/ 22 w 66"/>
                <a:gd name="T3" fmla="*/ 13 h 31"/>
                <a:gd name="T4" fmla="*/ 17 w 66"/>
                <a:gd name="T5" fmla="*/ 15 h 31"/>
                <a:gd name="T6" fmla="*/ 13 w 66"/>
                <a:gd name="T7" fmla="*/ 17 h 31"/>
                <a:gd name="T8" fmla="*/ 9 w 66"/>
                <a:gd name="T9" fmla="*/ 20 h 31"/>
                <a:gd name="T10" fmla="*/ 7 w 66"/>
                <a:gd name="T11" fmla="*/ 23 h 31"/>
                <a:gd name="T12" fmla="*/ 8 w 66"/>
                <a:gd name="T13" fmla="*/ 25 h 31"/>
                <a:gd name="T14" fmla="*/ 12 w 66"/>
                <a:gd name="T15" fmla="*/ 28 h 31"/>
                <a:gd name="T16" fmla="*/ 15 w 66"/>
                <a:gd name="T17" fmla="*/ 30 h 31"/>
                <a:gd name="T18" fmla="*/ 11 w 66"/>
                <a:gd name="T19" fmla="*/ 30 h 31"/>
                <a:gd name="T20" fmla="*/ 6 w 66"/>
                <a:gd name="T21" fmla="*/ 29 h 31"/>
                <a:gd name="T22" fmla="*/ 2 w 66"/>
                <a:gd name="T23" fmla="*/ 28 h 31"/>
                <a:gd name="T24" fmla="*/ 0 w 66"/>
                <a:gd name="T25" fmla="*/ 28 h 31"/>
                <a:gd name="T26" fmla="*/ 5 w 66"/>
                <a:gd name="T27" fmla="*/ 22 h 31"/>
                <a:gd name="T28" fmla="*/ 11 w 66"/>
                <a:gd name="T29" fmla="*/ 15 h 31"/>
                <a:gd name="T30" fmla="*/ 19 w 66"/>
                <a:gd name="T31" fmla="*/ 10 h 31"/>
                <a:gd name="T32" fmla="*/ 29 w 66"/>
                <a:gd name="T33" fmla="*/ 5 h 31"/>
                <a:gd name="T34" fmla="*/ 38 w 66"/>
                <a:gd name="T35" fmla="*/ 2 h 31"/>
                <a:gd name="T36" fmla="*/ 49 w 66"/>
                <a:gd name="T37" fmla="*/ 1 h 31"/>
                <a:gd name="T38" fmla="*/ 58 w 66"/>
                <a:gd name="T39" fmla="*/ 1 h 31"/>
                <a:gd name="T40" fmla="*/ 65 w 66"/>
                <a:gd name="T41" fmla="*/ 3 h 31"/>
                <a:gd name="T42" fmla="*/ 64 w 66"/>
                <a:gd name="T43" fmla="*/ 5 h 31"/>
                <a:gd name="T44" fmla="*/ 62 w 66"/>
                <a:gd name="T45" fmla="*/ 8 h 31"/>
                <a:gd name="T46" fmla="*/ 61 w 66"/>
                <a:gd name="T47" fmla="*/ 11 h 31"/>
                <a:gd name="T48" fmla="*/ 60 w 66"/>
                <a:gd name="T49" fmla="*/ 13 h 31"/>
                <a:gd name="T50" fmla="*/ 60 w 66"/>
                <a:gd name="T51" fmla="*/ 14 h 31"/>
                <a:gd name="T52" fmla="*/ 57 w 66"/>
                <a:gd name="T53" fmla="*/ 16 h 31"/>
                <a:gd name="T54" fmla="*/ 55 w 66"/>
                <a:gd name="T55" fmla="*/ 17 h 31"/>
                <a:gd name="T56" fmla="*/ 59 w 66"/>
                <a:gd name="T57" fmla="*/ 12 h 31"/>
                <a:gd name="T58" fmla="*/ 60 w 66"/>
                <a:gd name="T59" fmla="*/ 8 h 31"/>
                <a:gd name="T60" fmla="*/ 59 w 66"/>
                <a:gd name="T61" fmla="*/ 6 h 31"/>
                <a:gd name="T62" fmla="*/ 56 w 66"/>
                <a:gd name="T63" fmla="*/ 4 h 31"/>
                <a:gd name="T64" fmla="*/ 51 w 66"/>
                <a:gd name="T65" fmla="*/ 3 h 31"/>
                <a:gd name="T66" fmla="*/ 45 w 66"/>
                <a:gd name="T67" fmla="*/ 4 h 31"/>
                <a:gd name="T68" fmla="*/ 38 w 66"/>
                <a:gd name="T69" fmla="*/ 7 h 31"/>
                <a:gd name="T70" fmla="*/ 30 w 66"/>
                <a:gd name="T71" fmla="*/ 10 h 3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66"/>
                <a:gd name="T109" fmla="*/ 0 h 31"/>
                <a:gd name="T110" fmla="*/ 66 w 66"/>
                <a:gd name="T111" fmla="*/ 31 h 3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66" h="31">
                  <a:moveTo>
                    <a:pt x="30" y="10"/>
                  </a:moveTo>
                  <a:lnTo>
                    <a:pt x="27" y="11"/>
                  </a:lnTo>
                  <a:lnTo>
                    <a:pt x="25" y="12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17" y="15"/>
                  </a:lnTo>
                  <a:lnTo>
                    <a:pt x="15" y="16"/>
                  </a:lnTo>
                  <a:lnTo>
                    <a:pt x="13" y="17"/>
                  </a:lnTo>
                  <a:lnTo>
                    <a:pt x="10" y="18"/>
                  </a:lnTo>
                  <a:lnTo>
                    <a:pt x="9" y="20"/>
                  </a:lnTo>
                  <a:lnTo>
                    <a:pt x="8" y="21"/>
                  </a:lnTo>
                  <a:lnTo>
                    <a:pt x="7" y="23"/>
                  </a:lnTo>
                  <a:lnTo>
                    <a:pt x="7" y="24"/>
                  </a:lnTo>
                  <a:lnTo>
                    <a:pt x="8" y="25"/>
                  </a:lnTo>
                  <a:lnTo>
                    <a:pt x="9" y="27"/>
                  </a:lnTo>
                  <a:lnTo>
                    <a:pt x="12" y="28"/>
                  </a:lnTo>
                  <a:lnTo>
                    <a:pt x="16" y="30"/>
                  </a:lnTo>
                  <a:lnTo>
                    <a:pt x="15" y="30"/>
                  </a:lnTo>
                  <a:lnTo>
                    <a:pt x="13" y="30"/>
                  </a:lnTo>
                  <a:lnTo>
                    <a:pt x="11" y="30"/>
                  </a:lnTo>
                  <a:lnTo>
                    <a:pt x="7" y="29"/>
                  </a:lnTo>
                  <a:lnTo>
                    <a:pt x="6" y="29"/>
                  </a:lnTo>
                  <a:lnTo>
                    <a:pt x="4" y="28"/>
                  </a:lnTo>
                  <a:lnTo>
                    <a:pt x="2" y="28"/>
                  </a:lnTo>
                  <a:lnTo>
                    <a:pt x="1" y="28"/>
                  </a:lnTo>
                  <a:lnTo>
                    <a:pt x="0" y="28"/>
                  </a:lnTo>
                  <a:lnTo>
                    <a:pt x="2" y="24"/>
                  </a:lnTo>
                  <a:lnTo>
                    <a:pt x="5" y="22"/>
                  </a:lnTo>
                  <a:lnTo>
                    <a:pt x="7" y="18"/>
                  </a:lnTo>
                  <a:lnTo>
                    <a:pt x="11" y="15"/>
                  </a:lnTo>
                  <a:lnTo>
                    <a:pt x="15" y="13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29" y="5"/>
                  </a:lnTo>
                  <a:lnTo>
                    <a:pt x="34" y="3"/>
                  </a:lnTo>
                  <a:lnTo>
                    <a:pt x="38" y="2"/>
                  </a:lnTo>
                  <a:lnTo>
                    <a:pt x="44" y="1"/>
                  </a:lnTo>
                  <a:lnTo>
                    <a:pt x="49" y="1"/>
                  </a:lnTo>
                  <a:lnTo>
                    <a:pt x="53" y="0"/>
                  </a:lnTo>
                  <a:lnTo>
                    <a:pt x="58" y="1"/>
                  </a:lnTo>
                  <a:lnTo>
                    <a:pt x="61" y="2"/>
                  </a:lnTo>
                  <a:lnTo>
                    <a:pt x="65" y="3"/>
                  </a:lnTo>
                  <a:lnTo>
                    <a:pt x="65" y="4"/>
                  </a:lnTo>
                  <a:lnTo>
                    <a:pt x="64" y="5"/>
                  </a:lnTo>
                  <a:lnTo>
                    <a:pt x="63" y="8"/>
                  </a:lnTo>
                  <a:lnTo>
                    <a:pt x="62" y="8"/>
                  </a:lnTo>
                  <a:lnTo>
                    <a:pt x="62" y="10"/>
                  </a:lnTo>
                  <a:lnTo>
                    <a:pt x="61" y="11"/>
                  </a:lnTo>
                  <a:lnTo>
                    <a:pt x="61" y="12"/>
                  </a:lnTo>
                  <a:lnTo>
                    <a:pt x="60" y="13"/>
                  </a:lnTo>
                  <a:lnTo>
                    <a:pt x="60" y="14"/>
                  </a:lnTo>
                  <a:lnTo>
                    <a:pt x="58" y="15"/>
                  </a:lnTo>
                  <a:lnTo>
                    <a:pt x="57" y="16"/>
                  </a:lnTo>
                  <a:lnTo>
                    <a:pt x="56" y="16"/>
                  </a:lnTo>
                  <a:lnTo>
                    <a:pt x="55" y="17"/>
                  </a:lnTo>
                  <a:lnTo>
                    <a:pt x="57" y="14"/>
                  </a:lnTo>
                  <a:lnTo>
                    <a:pt x="59" y="12"/>
                  </a:lnTo>
                  <a:lnTo>
                    <a:pt x="60" y="10"/>
                  </a:lnTo>
                  <a:lnTo>
                    <a:pt x="60" y="8"/>
                  </a:lnTo>
                  <a:lnTo>
                    <a:pt x="60" y="7"/>
                  </a:lnTo>
                  <a:lnTo>
                    <a:pt x="59" y="6"/>
                  </a:lnTo>
                  <a:lnTo>
                    <a:pt x="58" y="4"/>
                  </a:lnTo>
                  <a:lnTo>
                    <a:pt x="56" y="4"/>
                  </a:lnTo>
                  <a:lnTo>
                    <a:pt x="54" y="3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5" y="4"/>
                  </a:lnTo>
                  <a:lnTo>
                    <a:pt x="42" y="5"/>
                  </a:lnTo>
                  <a:lnTo>
                    <a:pt x="38" y="7"/>
                  </a:lnTo>
                  <a:lnTo>
                    <a:pt x="34" y="8"/>
                  </a:lnTo>
                  <a:lnTo>
                    <a:pt x="3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5" name="Freeform 170"/>
            <p:cNvSpPr>
              <a:spLocks/>
            </p:cNvSpPr>
            <p:nvPr/>
          </p:nvSpPr>
          <p:spPr bwMode="auto">
            <a:xfrm>
              <a:off x="4049" y="2546"/>
              <a:ext cx="26" cy="72"/>
            </a:xfrm>
            <a:custGeom>
              <a:avLst/>
              <a:gdLst>
                <a:gd name="T0" fmla="*/ 5 w 26"/>
                <a:gd name="T1" fmla="*/ 38 h 72"/>
                <a:gd name="T2" fmla="*/ 4 w 26"/>
                <a:gd name="T3" fmla="*/ 43 h 72"/>
                <a:gd name="T4" fmla="*/ 2 w 26"/>
                <a:gd name="T5" fmla="*/ 49 h 72"/>
                <a:gd name="T6" fmla="*/ 2 w 26"/>
                <a:gd name="T7" fmla="*/ 54 h 72"/>
                <a:gd name="T8" fmla="*/ 2 w 26"/>
                <a:gd name="T9" fmla="*/ 59 h 72"/>
                <a:gd name="T10" fmla="*/ 4 w 26"/>
                <a:gd name="T11" fmla="*/ 62 h 72"/>
                <a:gd name="T12" fmla="*/ 6 w 26"/>
                <a:gd name="T13" fmla="*/ 63 h 72"/>
                <a:gd name="T14" fmla="*/ 11 w 26"/>
                <a:gd name="T15" fmla="*/ 62 h 72"/>
                <a:gd name="T16" fmla="*/ 11 w 26"/>
                <a:gd name="T17" fmla="*/ 64 h 72"/>
                <a:gd name="T18" fmla="*/ 10 w 26"/>
                <a:gd name="T19" fmla="*/ 65 h 72"/>
                <a:gd name="T20" fmla="*/ 8 w 26"/>
                <a:gd name="T21" fmla="*/ 67 h 72"/>
                <a:gd name="T22" fmla="*/ 3 w 26"/>
                <a:gd name="T23" fmla="*/ 67 h 72"/>
                <a:gd name="T24" fmla="*/ 1 w 26"/>
                <a:gd name="T25" fmla="*/ 58 h 72"/>
                <a:gd name="T26" fmla="*/ 0 w 26"/>
                <a:gd name="T27" fmla="*/ 49 h 72"/>
                <a:gd name="T28" fmla="*/ 1 w 26"/>
                <a:gd name="T29" fmla="*/ 38 h 72"/>
                <a:gd name="T30" fmla="*/ 3 w 26"/>
                <a:gd name="T31" fmla="*/ 28 h 72"/>
                <a:gd name="T32" fmla="*/ 7 w 26"/>
                <a:gd name="T33" fmla="*/ 18 h 72"/>
                <a:gd name="T34" fmla="*/ 12 w 26"/>
                <a:gd name="T35" fmla="*/ 9 h 72"/>
                <a:gd name="T36" fmla="*/ 18 w 26"/>
                <a:gd name="T37" fmla="*/ 3 h 72"/>
                <a:gd name="T38" fmla="*/ 21 w 26"/>
                <a:gd name="T39" fmla="*/ 1 h 72"/>
                <a:gd name="T40" fmla="*/ 22 w 26"/>
                <a:gd name="T41" fmla="*/ 5 h 72"/>
                <a:gd name="T42" fmla="*/ 23 w 26"/>
                <a:gd name="T43" fmla="*/ 9 h 72"/>
                <a:gd name="T44" fmla="*/ 24 w 26"/>
                <a:gd name="T45" fmla="*/ 13 h 72"/>
                <a:gd name="T46" fmla="*/ 25 w 26"/>
                <a:gd name="T47" fmla="*/ 16 h 72"/>
                <a:gd name="T48" fmla="*/ 25 w 26"/>
                <a:gd name="T49" fmla="*/ 18 h 72"/>
                <a:gd name="T50" fmla="*/ 23 w 26"/>
                <a:gd name="T51" fmla="*/ 12 h 72"/>
                <a:gd name="T52" fmla="*/ 19 w 26"/>
                <a:gd name="T53" fmla="*/ 8 h 72"/>
                <a:gd name="T54" fmla="*/ 17 w 26"/>
                <a:gd name="T55" fmla="*/ 8 h 72"/>
                <a:gd name="T56" fmla="*/ 15 w 26"/>
                <a:gd name="T57" fmla="*/ 9 h 72"/>
                <a:gd name="T58" fmla="*/ 11 w 26"/>
                <a:gd name="T59" fmla="*/ 14 h 72"/>
                <a:gd name="T60" fmla="*/ 9 w 26"/>
                <a:gd name="T61" fmla="*/ 19 h 72"/>
                <a:gd name="T62" fmla="*/ 7 w 26"/>
                <a:gd name="T63" fmla="*/ 27 h 72"/>
                <a:gd name="T64" fmla="*/ 5 w 26"/>
                <a:gd name="T65" fmla="*/ 35 h 7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6"/>
                <a:gd name="T100" fmla="*/ 0 h 72"/>
                <a:gd name="T101" fmla="*/ 26 w 26"/>
                <a:gd name="T102" fmla="*/ 72 h 7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6" h="72">
                  <a:moveTo>
                    <a:pt x="5" y="35"/>
                  </a:moveTo>
                  <a:lnTo>
                    <a:pt x="5" y="38"/>
                  </a:lnTo>
                  <a:lnTo>
                    <a:pt x="4" y="41"/>
                  </a:lnTo>
                  <a:lnTo>
                    <a:pt x="4" y="43"/>
                  </a:lnTo>
                  <a:lnTo>
                    <a:pt x="3" y="46"/>
                  </a:lnTo>
                  <a:lnTo>
                    <a:pt x="2" y="49"/>
                  </a:lnTo>
                  <a:lnTo>
                    <a:pt x="2" y="52"/>
                  </a:lnTo>
                  <a:lnTo>
                    <a:pt x="2" y="54"/>
                  </a:lnTo>
                  <a:lnTo>
                    <a:pt x="2" y="56"/>
                  </a:lnTo>
                  <a:lnTo>
                    <a:pt x="2" y="59"/>
                  </a:lnTo>
                  <a:lnTo>
                    <a:pt x="3" y="60"/>
                  </a:lnTo>
                  <a:lnTo>
                    <a:pt x="4" y="62"/>
                  </a:lnTo>
                  <a:lnTo>
                    <a:pt x="5" y="63"/>
                  </a:lnTo>
                  <a:lnTo>
                    <a:pt x="6" y="63"/>
                  </a:lnTo>
                  <a:lnTo>
                    <a:pt x="8" y="63"/>
                  </a:lnTo>
                  <a:lnTo>
                    <a:pt x="11" y="62"/>
                  </a:lnTo>
                  <a:lnTo>
                    <a:pt x="14" y="61"/>
                  </a:lnTo>
                  <a:lnTo>
                    <a:pt x="11" y="64"/>
                  </a:lnTo>
                  <a:lnTo>
                    <a:pt x="10" y="65"/>
                  </a:lnTo>
                  <a:lnTo>
                    <a:pt x="9" y="66"/>
                  </a:lnTo>
                  <a:lnTo>
                    <a:pt x="8" y="67"/>
                  </a:lnTo>
                  <a:lnTo>
                    <a:pt x="5" y="71"/>
                  </a:lnTo>
                  <a:lnTo>
                    <a:pt x="3" y="67"/>
                  </a:lnTo>
                  <a:lnTo>
                    <a:pt x="2" y="63"/>
                  </a:lnTo>
                  <a:lnTo>
                    <a:pt x="1" y="58"/>
                  </a:lnTo>
                  <a:lnTo>
                    <a:pt x="1" y="53"/>
                  </a:lnTo>
                  <a:lnTo>
                    <a:pt x="0" y="49"/>
                  </a:lnTo>
                  <a:lnTo>
                    <a:pt x="1" y="43"/>
                  </a:lnTo>
                  <a:lnTo>
                    <a:pt x="1" y="38"/>
                  </a:lnTo>
                  <a:lnTo>
                    <a:pt x="2" y="32"/>
                  </a:lnTo>
                  <a:lnTo>
                    <a:pt x="3" y="28"/>
                  </a:lnTo>
                  <a:lnTo>
                    <a:pt x="5" y="22"/>
                  </a:lnTo>
                  <a:lnTo>
                    <a:pt x="7" y="18"/>
                  </a:lnTo>
                  <a:lnTo>
                    <a:pt x="9" y="13"/>
                  </a:lnTo>
                  <a:lnTo>
                    <a:pt x="12" y="9"/>
                  </a:lnTo>
                  <a:lnTo>
                    <a:pt x="15" y="6"/>
                  </a:lnTo>
                  <a:lnTo>
                    <a:pt x="18" y="3"/>
                  </a:lnTo>
                  <a:lnTo>
                    <a:pt x="21" y="0"/>
                  </a:lnTo>
                  <a:lnTo>
                    <a:pt x="21" y="1"/>
                  </a:lnTo>
                  <a:lnTo>
                    <a:pt x="22" y="2"/>
                  </a:lnTo>
                  <a:lnTo>
                    <a:pt x="22" y="5"/>
                  </a:lnTo>
                  <a:lnTo>
                    <a:pt x="23" y="6"/>
                  </a:lnTo>
                  <a:lnTo>
                    <a:pt x="23" y="9"/>
                  </a:lnTo>
                  <a:lnTo>
                    <a:pt x="24" y="10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5" y="16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3" y="15"/>
                  </a:lnTo>
                  <a:lnTo>
                    <a:pt x="23" y="12"/>
                  </a:lnTo>
                  <a:lnTo>
                    <a:pt x="21" y="10"/>
                  </a:lnTo>
                  <a:lnTo>
                    <a:pt x="19" y="8"/>
                  </a:lnTo>
                  <a:lnTo>
                    <a:pt x="17" y="8"/>
                  </a:lnTo>
                  <a:lnTo>
                    <a:pt x="15" y="8"/>
                  </a:lnTo>
                  <a:lnTo>
                    <a:pt x="15" y="9"/>
                  </a:lnTo>
                  <a:lnTo>
                    <a:pt x="13" y="11"/>
                  </a:lnTo>
                  <a:lnTo>
                    <a:pt x="11" y="14"/>
                  </a:lnTo>
                  <a:lnTo>
                    <a:pt x="10" y="17"/>
                  </a:lnTo>
                  <a:lnTo>
                    <a:pt x="9" y="19"/>
                  </a:lnTo>
                  <a:lnTo>
                    <a:pt x="8" y="23"/>
                  </a:lnTo>
                  <a:lnTo>
                    <a:pt x="7" y="27"/>
                  </a:lnTo>
                  <a:lnTo>
                    <a:pt x="6" y="31"/>
                  </a:lnTo>
                  <a:lnTo>
                    <a:pt x="5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6" name="Freeform 171"/>
            <p:cNvSpPr>
              <a:spLocks/>
            </p:cNvSpPr>
            <p:nvPr/>
          </p:nvSpPr>
          <p:spPr bwMode="auto">
            <a:xfrm>
              <a:off x="4009" y="2552"/>
              <a:ext cx="28" cy="68"/>
            </a:xfrm>
            <a:custGeom>
              <a:avLst/>
              <a:gdLst>
                <a:gd name="T0" fmla="*/ 10 w 28"/>
                <a:gd name="T1" fmla="*/ 38 h 68"/>
                <a:gd name="T2" fmla="*/ 11 w 28"/>
                <a:gd name="T3" fmla="*/ 42 h 68"/>
                <a:gd name="T4" fmla="*/ 13 w 28"/>
                <a:gd name="T5" fmla="*/ 48 h 68"/>
                <a:gd name="T6" fmla="*/ 16 w 28"/>
                <a:gd name="T7" fmla="*/ 53 h 68"/>
                <a:gd name="T8" fmla="*/ 17 w 28"/>
                <a:gd name="T9" fmla="*/ 57 h 68"/>
                <a:gd name="T10" fmla="*/ 20 w 28"/>
                <a:gd name="T11" fmla="*/ 59 h 68"/>
                <a:gd name="T12" fmla="*/ 22 w 28"/>
                <a:gd name="T13" fmla="*/ 59 h 68"/>
                <a:gd name="T14" fmla="*/ 25 w 28"/>
                <a:gd name="T15" fmla="*/ 55 h 68"/>
                <a:gd name="T16" fmla="*/ 27 w 28"/>
                <a:gd name="T17" fmla="*/ 53 h 68"/>
                <a:gd name="T18" fmla="*/ 27 w 28"/>
                <a:gd name="T19" fmla="*/ 57 h 68"/>
                <a:gd name="T20" fmla="*/ 27 w 28"/>
                <a:gd name="T21" fmla="*/ 59 h 68"/>
                <a:gd name="T22" fmla="*/ 26 w 28"/>
                <a:gd name="T23" fmla="*/ 61 h 68"/>
                <a:gd name="T24" fmla="*/ 26 w 28"/>
                <a:gd name="T25" fmla="*/ 63 h 68"/>
                <a:gd name="T26" fmla="*/ 25 w 28"/>
                <a:gd name="T27" fmla="*/ 66 h 68"/>
                <a:gd name="T28" fmla="*/ 21 w 28"/>
                <a:gd name="T29" fmla="*/ 65 h 68"/>
                <a:gd name="T30" fmla="*/ 15 w 28"/>
                <a:gd name="T31" fmla="*/ 59 h 68"/>
                <a:gd name="T32" fmla="*/ 10 w 28"/>
                <a:gd name="T33" fmla="*/ 50 h 68"/>
                <a:gd name="T34" fmla="*/ 6 w 28"/>
                <a:gd name="T35" fmla="*/ 41 h 68"/>
                <a:gd name="T36" fmla="*/ 2 w 28"/>
                <a:gd name="T37" fmla="*/ 31 h 68"/>
                <a:gd name="T38" fmla="*/ 1 w 28"/>
                <a:gd name="T39" fmla="*/ 21 h 68"/>
                <a:gd name="T40" fmla="*/ 1 w 28"/>
                <a:gd name="T41" fmla="*/ 12 h 68"/>
                <a:gd name="T42" fmla="*/ 2 w 28"/>
                <a:gd name="T43" fmla="*/ 4 h 68"/>
                <a:gd name="T44" fmla="*/ 5 w 28"/>
                <a:gd name="T45" fmla="*/ 0 h 68"/>
                <a:gd name="T46" fmla="*/ 7 w 28"/>
                <a:gd name="T47" fmla="*/ 1 h 68"/>
                <a:gd name="T48" fmla="*/ 11 w 28"/>
                <a:gd name="T49" fmla="*/ 4 h 68"/>
                <a:gd name="T50" fmla="*/ 12 w 28"/>
                <a:gd name="T51" fmla="*/ 5 h 68"/>
                <a:gd name="T52" fmla="*/ 15 w 28"/>
                <a:gd name="T53" fmla="*/ 6 h 68"/>
                <a:gd name="T54" fmla="*/ 18 w 28"/>
                <a:gd name="T55" fmla="*/ 10 h 68"/>
                <a:gd name="T56" fmla="*/ 12 w 28"/>
                <a:gd name="T57" fmla="*/ 6 h 68"/>
                <a:gd name="T58" fmla="*/ 8 w 28"/>
                <a:gd name="T59" fmla="*/ 6 h 68"/>
                <a:gd name="T60" fmla="*/ 6 w 28"/>
                <a:gd name="T61" fmla="*/ 6 h 68"/>
                <a:gd name="T62" fmla="*/ 4 w 28"/>
                <a:gd name="T63" fmla="*/ 9 h 68"/>
                <a:gd name="T64" fmla="*/ 3 w 28"/>
                <a:gd name="T65" fmla="*/ 14 h 68"/>
                <a:gd name="T66" fmla="*/ 4 w 28"/>
                <a:gd name="T67" fmla="*/ 19 h 68"/>
                <a:gd name="T68" fmla="*/ 6 w 28"/>
                <a:gd name="T69" fmla="*/ 27 h 68"/>
                <a:gd name="T70" fmla="*/ 9 w 28"/>
                <a:gd name="T71" fmla="*/ 35 h 6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8"/>
                <a:gd name="T109" fmla="*/ 0 h 68"/>
                <a:gd name="T110" fmla="*/ 28 w 28"/>
                <a:gd name="T111" fmla="*/ 68 h 6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8" h="68">
                  <a:moveTo>
                    <a:pt x="9" y="35"/>
                  </a:moveTo>
                  <a:lnTo>
                    <a:pt x="10" y="38"/>
                  </a:lnTo>
                  <a:lnTo>
                    <a:pt x="11" y="39"/>
                  </a:lnTo>
                  <a:lnTo>
                    <a:pt x="11" y="42"/>
                  </a:lnTo>
                  <a:lnTo>
                    <a:pt x="12" y="45"/>
                  </a:lnTo>
                  <a:lnTo>
                    <a:pt x="13" y="48"/>
                  </a:lnTo>
                  <a:lnTo>
                    <a:pt x="14" y="50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7" y="57"/>
                  </a:lnTo>
                  <a:lnTo>
                    <a:pt x="18" y="58"/>
                  </a:lnTo>
                  <a:lnTo>
                    <a:pt x="20" y="59"/>
                  </a:lnTo>
                  <a:lnTo>
                    <a:pt x="22" y="59"/>
                  </a:lnTo>
                  <a:lnTo>
                    <a:pt x="24" y="57"/>
                  </a:lnTo>
                  <a:lnTo>
                    <a:pt x="25" y="55"/>
                  </a:lnTo>
                  <a:lnTo>
                    <a:pt x="27" y="52"/>
                  </a:lnTo>
                  <a:lnTo>
                    <a:pt x="27" y="53"/>
                  </a:lnTo>
                  <a:lnTo>
                    <a:pt x="27" y="56"/>
                  </a:lnTo>
                  <a:lnTo>
                    <a:pt x="27" y="57"/>
                  </a:lnTo>
                  <a:lnTo>
                    <a:pt x="27" y="58"/>
                  </a:lnTo>
                  <a:lnTo>
                    <a:pt x="27" y="59"/>
                  </a:lnTo>
                  <a:lnTo>
                    <a:pt x="26" y="60"/>
                  </a:lnTo>
                  <a:lnTo>
                    <a:pt x="26" y="61"/>
                  </a:lnTo>
                  <a:lnTo>
                    <a:pt x="26" y="63"/>
                  </a:lnTo>
                  <a:lnTo>
                    <a:pt x="25" y="64"/>
                  </a:lnTo>
                  <a:lnTo>
                    <a:pt x="25" y="66"/>
                  </a:lnTo>
                  <a:lnTo>
                    <a:pt x="25" y="67"/>
                  </a:lnTo>
                  <a:lnTo>
                    <a:pt x="21" y="65"/>
                  </a:lnTo>
                  <a:lnTo>
                    <a:pt x="18" y="62"/>
                  </a:lnTo>
                  <a:lnTo>
                    <a:pt x="15" y="59"/>
                  </a:lnTo>
                  <a:lnTo>
                    <a:pt x="12" y="55"/>
                  </a:lnTo>
                  <a:lnTo>
                    <a:pt x="10" y="50"/>
                  </a:lnTo>
                  <a:lnTo>
                    <a:pt x="7" y="46"/>
                  </a:lnTo>
                  <a:lnTo>
                    <a:pt x="6" y="41"/>
                  </a:lnTo>
                  <a:lnTo>
                    <a:pt x="3" y="37"/>
                  </a:lnTo>
                  <a:lnTo>
                    <a:pt x="2" y="31"/>
                  </a:lnTo>
                  <a:lnTo>
                    <a:pt x="1" y="26"/>
                  </a:lnTo>
                  <a:lnTo>
                    <a:pt x="1" y="21"/>
                  </a:lnTo>
                  <a:lnTo>
                    <a:pt x="0" y="17"/>
                  </a:lnTo>
                  <a:lnTo>
                    <a:pt x="1" y="12"/>
                  </a:lnTo>
                  <a:lnTo>
                    <a:pt x="2" y="7"/>
                  </a:lnTo>
                  <a:lnTo>
                    <a:pt x="2" y="4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10" y="3"/>
                  </a:lnTo>
                  <a:lnTo>
                    <a:pt x="11" y="4"/>
                  </a:lnTo>
                  <a:lnTo>
                    <a:pt x="12" y="5"/>
                  </a:lnTo>
                  <a:lnTo>
                    <a:pt x="14" y="6"/>
                  </a:lnTo>
                  <a:lnTo>
                    <a:pt x="15" y="6"/>
                  </a:lnTo>
                  <a:lnTo>
                    <a:pt x="16" y="8"/>
                  </a:lnTo>
                  <a:lnTo>
                    <a:pt x="18" y="10"/>
                  </a:lnTo>
                  <a:lnTo>
                    <a:pt x="15" y="7"/>
                  </a:lnTo>
                  <a:lnTo>
                    <a:pt x="12" y="6"/>
                  </a:lnTo>
                  <a:lnTo>
                    <a:pt x="11" y="6"/>
                  </a:lnTo>
                  <a:lnTo>
                    <a:pt x="8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7"/>
                  </a:lnTo>
                  <a:lnTo>
                    <a:pt x="4" y="9"/>
                  </a:lnTo>
                  <a:lnTo>
                    <a:pt x="4" y="11"/>
                  </a:lnTo>
                  <a:lnTo>
                    <a:pt x="3" y="14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5" y="23"/>
                  </a:lnTo>
                  <a:lnTo>
                    <a:pt x="6" y="27"/>
                  </a:lnTo>
                  <a:lnTo>
                    <a:pt x="7" y="30"/>
                  </a:lnTo>
                  <a:lnTo>
                    <a:pt x="9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7" name="Freeform 172"/>
            <p:cNvSpPr>
              <a:spLocks/>
            </p:cNvSpPr>
            <p:nvPr/>
          </p:nvSpPr>
          <p:spPr bwMode="auto">
            <a:xfrm>
              <a:off x="4375" y="2420"/>
              <a:ext cx="69" cy="31"/>
            </a:xfrm>
            <a:custGeom>
              <a:avLst/>
              <a:gdLst>
                <a:gd name="T0" fmla="*/ 28 w 69"/>
                <a:gd name="T1" fmla="*/ 11 h 31"/>
                <a:gd name="T2" fmla="*/ 22 w 69"/>
                <a:gd name="T3" fmla="*/ 13 h 31"/>
                <a:gd name="T4" fmla="*/ 17 w 69"/>
                <a:gd name="T5" fmla="*/ 14 h 31"/>
                <a:gd name="T6" fmla="*/ 13 w 69"/>
                <a:gd name="T7" fmla="*/ 17 h 31"/>
                <a:gd name="T8" fmla="*/ 10 w 69"/>
                <a:gd name="T9" fmla="*/ 19 h 31"/>
                <a:gd name="T10" fmla="*/ 8 w 69"/>
                <a:gd name="T11" fmla="*/ 23 h 31"/>
                <a:gd name="T12" fmla="*/ 9 w 69"/>
                <a:gd name="T13" fmla="*/ 25 h 31"/>
                <a:gd name="T14" fmla="*/ 12 w 69"/>
                <a:gd name="T15" fmla="*/ 28 h 31"/>
                <a:gd name="T16" fmla="*/ 14 w 69"/>
                <a:gd name="T17" fmla="*/ 30 h 31"/>
                <a:gd name="T18" fmla="*/ 12 w 69"/>
                <a:gd name="T19" fmla="*/ 30 h 31"/>
                <a:gd name="T20" fmla="*/ 8 w 69"/>
                <a:gd name="T21" fmla="*/ 29 h 31"/>
                <a:gd name="T22" fmla="*/ 6 w 69"/>
                <a:gd name="T23" fmla="*/ 28 h 31"/>
                <a:gd name="T24" fmla="*/ 0 w 69"/>
                <a:gd name="T25" fmla="*/ 26 h 31"/>
                <a:gd name="T26" fmla="*/ 5 w 69"/>
                <a:gd name="T27" fmla="*/ 19 h 31"/>
                <a:gd name="T28" fmla="*/ 11 w 69"/>
                <a:gd name="T29" fmla="*/ 13 h 31"/>
                <a:gd name="T30" fmla="*/ 19 w 69"/>
                <a:gd name="T31" fmla="*/ 8 h 31"/>
                <a:gd name="T32" fmla="*/ 29 w 69"/>
                <a:gd name="T33" fmla="*/ 4 h 31"/>
                <a:gd name="T34" fmla="*/ 40 w 69"/>
                <a:gd name="T35" fmla="*/ 1 h 31"/>
                <a:gd name="T36" fmla="*/ 50 w 69"/>
                <a:gd name="T37" fmla="*/ 0 h 31"/>
                <a:gd name="T38" fmla="*/ 60 w 69"/>
                <a:gd name="T39" fmla="*/ 0 h 31"/>
                <a:gd name="T40" fmla="*/ 68 w 69"/>
                <a:gd name="T41" fmla="*/ 3 h 31"/>
                <a:gd name="T42" fmla="*/ 67 w 69"/>
                <a:gd name="T43" fmla="*/ 4 h 31"/>
                <a:gd name="T44" fmla="*/ 64 w 69"/>
                <a:gd name="T45" fmla="*/ 8 h 31"/>
                <a:gd name="T46" fmla="*/ 62 w 69"/>
                <a:gd name="T47" fmla="*/ 11 h 31"/>
                <a:gd name="T48" fmla="*/ 59 w 69"/>
                <a:gd name="T49" fmla="*/ 13 h 31"/>
                <a:gd name="T50" fmla="*/ 56 w 69"/>
                <a:gd name="T51" fmla="*/ 16 h 31"/>
                <a:gd name="T52" fmla="*/ 58 w 69"/>
                <a:gd name="T53" fmla="*/ 13 h 31"/>
                <a:gd name="T54" fmla="*/ 61 w 69"/>
                <a:gd name="T55" fmla="*/ 9 h 31"/>
                <a:gd name="T56" fmla="*/ 61 w 69"/>
                <a:gd name="T57" fmla="*/ 6 h 31"/>
                <a:gd name="T58" fmla="*/ 59 w 69"/>
                <a:gd name="T59" fmla="*/ 3 h 31"/>
                <a:gd name="T60" fmla="*/ 54 w 69"/>
                <a:gd name="T61" fmla="*/ 3 h 31"/>
                <a:gd name="T62" fmla="*/ 49 w 69"/>
                <a:gd name="T63" fmla="*/ 3 h 31"/>
                <a:gd name="T64" fmla="*/ 42 w 69"/>
                <a:gd name="T65" fmla="*/ 5 h 31"/>
                <a:gd name="T66" fmla="*/ 34 w 69"/>
                <a:gd name="T67" fmla="*/ 8 h 3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9"/>
                <a:gd name="T103" fmla="*/ 0 h 31"/>
                <a:gd name="T104" fmla="*/ 69 w 69"/>
                <a:gd name="T105" fmla="*/ 31 h 3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9" h="31">
                  <a:moveTo>
                    <a:pt x="30" y="9"/>
                  </a:moveTo>
                  <a:lnTo>
                    <a:pt x="28" y="11"/>
                  </a:lnTo>
                  <a:lnTo>
                    <a:pt x="25" y="12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17" y="14"/>
                  </a:lnTo>
                  <a:lnTo>
                    <a:pt x="15" y="16"/>
                  </a:lnTo>
                  <a:lnTo>
                    <a:pt x="13" y="17"/>
                  </a:lnTo>
                  <a:lnTo>
                    <a:pt x="11" y="18"/>
                  </a:lnTo>
                  <a:lnTo>
                    <a:pt x="10" y="19"/>
                  </a:lnTo>
                  <a:lnTo>
                    <a:pt x="9" y="21"/>
                  </a:lnTo>
                  <a:lnTo>
                    <a:pt x="8" y="23"/>
                  </a:lnTo>
                  <a:lnTo>
                    <a:pt x="9" y="25"/>
                  </a:lnTo>
                  <a:lnTo>
                    <a:pt x="10" y="27"/>
                  </a:lnTo>
                  <a:lnTo>
                    <a:pt x="12" y="28"/>
                  </a:lnTo>
                  <a:lnTo>
                    <a:pt x="15" y="30"/>
                  </a:lnTo>
                  <a:lnTo>
                    <a:pt x="14" y="30"/>
                  </a:lnTo>
                  <a:lnTo>
                    <a:pt x="13" y="30"/>
                  </a:lnTo>
                  <a:lnTo>
                    <a:pt x="12" y="30"/>
                  </a:lnTo>
                  <a:lnTo>
                    <a:pt x="9" y="29"/>
                  </a:lnTo>
                  <a:lnTo>
                    <a:pt x="8" y="29"/>
                  </a:lnTo>
                  <a:lnTo>
                    <a:pt x="7" y="28"/>
                  </a:lnTo>
                  <a:lnTo>
                    <a:pt x="6" y="28"/>
                  </a:lnTo>
                  <a:lnTo>
                    <a:pt x="2" y="27"/>
                  </a:lnTo>
                  <a:lnTo>
                    <a:pt x="0" y="26"/>
                  </a:lnTo>
                  <a:lnTo>
                    <a:pt x="2" y="23"/>
                  </a:lnTo>
                  <a:lnTo>
                    <a:pt x="5" y="19"/>
                  </a:lnTo>
                  <a:lnTo>
                    <a:pt x="7" y="16"/>
                  </a:lnTo>
                  <a:lnTo>
                    <a:pt x="11" y="13"/>
                  </a:lnTo>
                  <a:lnTo>
                    <a:pt x="15" y="10"/>
                  </a:lnTo>
                  <a:lnTo>
                    <a:pt x="19" y="8"/>
                  </a:lnTo>
                  <a:lnTo>
                    <a:pt x="24" y="6"/>
                  </a:lnTo>
                  <a:lnTo>
                    <a:pt x="29" y="4"/>
                  </a:lnTo>
                  <a:lnTo>
                    <a:pt x="34" y="3"/>
                  </a:lnTo>
                  <a:lnTo>
                    <a:pt x="40" y="1"/>
                  </a:lnTo>
                  <a:lnTo>
                    <a:pt x="45" y="0"/>
                  </a:lnTo>
                  <a:lnTo>
                    <a:pt x="50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3" y="2"/>
                  </a:lnTo>
                  <a:lnTo>
                    <a:pt x="68" y="3"/>
                  </a:lnTo>
                  <a:lnTo>
                    <a:pt x="67" y="3"/>
                  </a:lnTo>
                  <a:lnTo>
                    <a:pt x="67" y="4"/>
                  </a:lnTo>
                  <a:lnTo>
                    <a:pt x="64" y="7"/>
                  </a:lnTo>
                  <a:lnTo>
                    <a:pt x="64" y="8"/>
                  </a:lnTo>
                  <a:lnTo>
                    <a:pt x="62" y="9"/>
                  </a:lnTo>
                  <a:lnTo>
                    <a:pt x="62" y="11"/>
                  </a:lnTo>
                  <a:lnTo>
                    <a:pt x="60" y="13"/>
                  </a:lnTo>
                  <a:lnTo>
                    <a:pt x="59" y="13"/>
                  </a:lnTo>
                  <a:lnTo>
                    <a:pt x="58" y="14"/>
                  </a:lnTo>
                  <a:lnTo>
                    <a:pt x="56" y="16"/>
                  </a:lnTo>
                  <a:lnTo>
                    <a:pt x="55" y="17"/>
                  </a:lnTo>
                  <a:lnTo>
                    <a:pt x="58" y="13"/>
                  </a:lnTo>
                  <a:lnTo>
                    <a:pt x="60" y="11"/>
                  </a:lnTo>
                  <a:lnTo>
                    <a:pt x="61" y="9"/>
                  </a:lnTo>
                  <a:lnTo>
                    <a:pt x="61" y="7"/>
                  </a:lnTo>
                  <a:lnTo>
                    <a:pt x="61" y="6"/>
                  </a:lnTo>
                  <a:lnTo>
                    <a:pt x="60" y="4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4" y="3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6" y="3"/>
                  </a:lnTo>
                  <a:lnTo>
                    <a:pt x="42" y="5"/>
                  </a:lnTo>
                  <a:lnTo>
                    <a:pt x="39" y="6"/>
                  </a:lnTo>
                  <a:lnTo>
                    <a:pt x="34" y="8"/>
                  </a:lnTo>
                  <a:lnTo>
                    <a:pt x="30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8" name="Freeform 173"/>
            <p:cNvSpPr>
              <a:spLocks/>
            </p:cNvSpPr>
            <p:nvPr/>
          </p:nvSpPr>
          <p:spPr bwMode="auto">
            <a:xfrm>
              <a:off x="4206" y="2576"/>
              <a:ext cx="71" cy="20"/>
            </a:xfrm>
            <a:custGeom>
              <a:avLst/>
              <a:gdLst>
                <a:gd name="T0" fmla="*/ 38 w 71"/>
                <a:gd name="T1" fmla="*/ 14 h 20"/>
                <a:gd name="T2" fmla="*/ 47 w 71"/>
                <a:gd name="T3" fmla="*/ 14 h 20"/>
                <a:gd name="T4" fmla="*/ 53 w 71"/>
                <a:gd name="T5" fmla="*/ 14 h 20"/>
                <a:gd name="T6" fmla="*/ 57 w 71"/>
                <a:gd name="T7" fmla="*/ 14 h 20"/>
                <a:gd name="T8" fmla="*/ 61 w 71"/>
                <a:gd name="T9" fmla="*/ 12 h 20"/>
                <a:gd name="T10" fmla="*/ 63 w 71"/>
                <a:gd name="T11" fmla="*/ 11 h 20"/>
                <a:gd name="T12" fmla="*/ 62 w 71"/>
                <a:gd name="T13" fmla="*/ 7 h 20"/>
                <a:gd name="T14" fmla="*/ 57 w 71"/>
                <a:gd name="T15" fmla="*/ 2 h 20"/>
                <a:gd name="T16" fmla="*/ 61 w 71"/>
                <a:gd name="T17" fmla="*/ 3 h 20"/>
                <a:gd name="T18" fmla="*/ 62 w 71"/>
                <a:gd name="T19" fmla="*/ 5 h 20"/>
                <a:gd name="T20" fmla="*/ 64 w 71"/>
                <a:gd name="T21" fmla="*/ 5 h 20"/>
                <a:gd name="T22" fmla="*/ 66 w 71"/>
                <a:gd name="T23" fmla="*/ 6 h 20"/>
                <a:gd name="T24" fmla="*/ 68 w 71"/>
                <a:gd name="T25" fmla="*/ 7 h 20"/>
                <a:gd name="T26" fmla="*/ 69 w 71"/>
                <a:gd name="T27" fmla="*/ 8 h 20"/>
                <a:gd name="T28" fmla="*/ 67 w 71"/>
                <a:gd name="T29" fmla="*/ 11 h 20"/>
                <a:gd name="T30" fmla="*/ 60 w 71"/>
                <a:gd name="T31" fmla="*/ 15 h 20"/>
                <a:gd name="T32" fmla="*/ 51 w 71"/>
                <a:gd name="T33" fmla="*/ 17 h 20"/>
                <a:gd name="T34" fmla="*/ 41 w 71"/>
                <a:gd name="T35" fmla="*/ 19 h 20"/>
                <a:gd name="T36" fmla="*/ 29 w 71"/>
                <a:gd name="T37" fmla="*/ 19 h 20"/>
                <a:gd name="T38" fmla="*/ 19 w 71"/>
                <a:gd name="T39" fmla="*/ 17 h 20"/>
                <a:gd name="T40" fmla="*/ 10 w 71"/>
                <a:gd name="T41" fmla="*/ 15 h 20"/>
                <a:gd name="T42" fmla="*/ 3 w 71"/>
                <a:gd name="T43" fmla="*/ 11 h 20"/>
                <a:gd name="T44" fmla="*/ 1 w 71"/>
                <a:gd name="T45" fmla="*/ 8 h 20"/>
                <a:gd name="T46" fmla="*/ 3 w 71"/>
                <a:gd name="T47" fmla="*/ 6 h 20"/>
                <a:gd name="T48" fmla="*/ 6 w 71"/>
                <a:gd name="T49" fmla="*/ 4 h 20"/>
                <a:gd name="T50" fmla="*/ 8 w 71"/>
                <a:gd name="T51" fmla="*/ 3 h 20"/>
                <a:gd name="T52" fmla="*/ 10 w 71"/>
                <a:gd name="T53" fmla="*/ 2 h 20"/>
                <a:gd name="T54" fmla="*/ 13 w 71"/>
                <a:gd name="T55" fmla="*/ 1 h 20"/>
                <a:gd name="T56" fmla="*/ 15 w 71"/>
                <a:gd name="T57" fmla="*/ 0 h 20"/>
                <a:gd name="T58" fmla="*/ 9 w 71"/>
                <a:gd name="T59" fmla="*/ 3 h 20"/>
                <a:gd name="T60" fmla="*/ 6 w 71"/>
                <a:gd name="T61" fmla="*/ 6 h 20"/>
                <a:gd name="T62" fmla="*/ 6 w 71"/>
                <a:gd name="T63" fmla="*/ 9 h 20"/>
                <a:gd name="T64" fmla="*/ 8 w 71"/>
                <a:gd name="T65" fmla="*/ 11 h 20"/>
                <a:gd name="T66" fmla="*/ 13 w 71"/>
                <a:gd name="T67" fmla="*/ 13 h 20"/>
                <a:gd name="T68" fmla="*/ 18 w 71"/>
                <a:gd name="T69" fmla="*/ 14 h 20"/>
                <a:gd name="T70" fmla="*/ 26 w 71"/>
                <a:gd name="T71" fmla="*/ 15 h 20"/>
                <a:gd name="T72" fmla="*/ 35 w 71"/>
                <a:gd name="T73" fmla="*/ 14 h 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71"/>
                <a:gd name="T112" fmla="*/ 0 h 20"/>
                <a:gd name="T113" fmla="*/ 71 w 71"/>
                <a:gd name="T114" fmla="*/ 20 h 2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71" h="20">
                  <a:moveTo>
                    <a:pt x="35" y="14"/>
                  </a:moveTo>
                  <a:lnTo>
                    <a:pt x="38" y="14"/>
                  </a:lnTo>
                  <a:lnTo>
                    <a:pt x="41" y="14"/>
                  </a:lnTo>
                  <a:lnTo>
                    <a:pt x="47" y="14"/>
                  </a:lnTo>
                  <a:lnTo>
                    <a:pt x="50" y="14"/>
                  </a:lnTo>
                  <a:lnTo>
                    <a:pt x="53" y="14"/>
                  </a:lnTo>
                  <a:lnTo>
                    <a:pt x="55" y="14"/>
                  </a:lnTo>
                  <a:lnTo>
                    <a:pt x="57" y="14"/>
                  </a:lnTo>
                  <a:lnTo>
                    <a:pt x="60" y="14"/>
                  </a:lnTo>
                  <a:lnTo>
                    <a:pt x="61" y="12"/>
                  </a:lnTo>
                  <a:lnTo>
                    <a:pt x="62" y="11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2" y="7"/>
                  </a:lnTo>
                  <a:lnTo>
                    <a:pt x="60" y="5"/>
                  </a:lnTo>
                  <a:lnTo>
                    <a:pt x="57" y="2"/>
                  </a:lnTo>
                  <a:lnTo>
                    <a:pt x="60" y="3"/>
                  </a:lnTo>
                  <a:lnTo>
                    <a:pt x="61" y="3"/>
                  </a:lnTo>
                  <a:lnTo>
                    <a:pt x="61" y="4"/>
                  </a:lnTo>
                  <a:lnTo>
                    <a:pt x="62" y="5"/>
                  </a:lnTo>
                  <a:lnTo>
                    <a:pt x="63" y="5"/>
                  </a:lnTo>
                  <a:lnTo>
                    <a:pt x="64" y="5"/>
                  </a:lnTo>
                  <a:lnTo>
                    <a:pt x="65" y="6"/>
                  </a:lnTo>
                  <a:lnTo>
                    <a:pt x="66" y="6"/>
                  </a:lnTo>
                  <a:lnTo>
                    <a:pt x="67" y="7"/>
                  </a:lnTo>
                  <a:lnTo>
                    <a:pt x="68" y="7"/>
                  </a:lnTo>
                  <a:lnTo>
                    <a:pt x="68" y="8"/>
                  </a:lnTo>
                  <a:lnTo>
                    <a:pt x="69" y="8"/>
                  </a:lnTo>
                  <a:lnTo>
                    <a:pt x="70" y="8"/>
                  </a:lnTo>
                  <a:lnTo>
                    <a:pt x="67" y="11"/>
                  </a:lnTo>
                  <a:lnTo>
                    <a:pt x="64" y="13"/>
                  </a:lnTo>
                  <a:lnTo>
                    <a:pt x="60" y="15"/>
                  </a:lnTo>
                  <a:lnTo>
                    <a:pt x="55" y="17"/>
                  </a:lnTo>
                  <a:lnTo>
                    <a:pt x="51" y="17"/>
                  </a:lnTo>
                  <a:lnTo>
                    <a:pt x="45" y="19"/>
                  </a:lnTo>
                  <a:lnTo>
                    <a:pt x="41" y="19"/>
                  </a:lnTo>
                  <a:lnTo>
                    <a:pt x="35" y="19"/>
                  </a:lnTo>
                  <a:lnTo>
                    <a:pt x="29" y="19"/>
                  </a:lnTo>
                  <a:lnTo>
                    <a:pt x="24" y="19"/>
                  </a:lnTo>
                  <a:lnTo>
                    <a:pt x="19" y="17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6" y="13"/>
                  </a:lnTo>
                  <a:lnTo>
                    <a:pt x="3" y="11"/>
                  </a:lnTo>
                  <a:lnTo>
                    <a:pt x="0" y="8"/>
                  </a:lnTo>
                  <a:lnTo>
                    <a:pt x="1" y="8"/>
                  </a:lnTo>
                  <a:lnTo>
                    <a:pt x="2" y="7"/>
                  </a:lnTo>
                  <a:lnTo>
                    <a:pt x="3" y="6"/>
                  </a:lnTo>
                  <a:lnTo>
                    <a:pt x="6" y="5"/>
                  </a:lnTo>
                  <a:lnTo>
                    <a:pt x="6" y="4"/>
                  </a:lnTo>
                  <a:lnTo>
                    <a:pt x="7" y="4"/>
                  </a:lnTo>
                  <a:lnTo>
                    <a:pt x="8" y="3"/>
                  </a:lnTo>
                  <a:lnTo>
                    <a:pt x="9" y="3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0"/>
                  </a:lnTo>
                  <a:lnTo>
                    <a:pt x="12" y="2"/>
                  </a:lnTo>
                  <a:lnTo>
                    <a:pt x="9" y="3"/>
                  </a:lnTo>
                  <a:lnTo>
                    <a:pt x="8" y="5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9"/>
                  </a:lnTo>
                  <a:lnTo>
                    <a:pt x="7" y="10"/>
                  </a:lnTo>
                  <a:lnTo>
                    <a:pt x="8" y="11"/>
                  </a:lnTo>
                  <a:lnTo>
                    <a:pt x="10" y="12"/>
                  </a:lnTo>
                  <a:lnTo>
                    <a:pt x="13" y="13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2" y="14"/>
                  </a:lnTo>
                  <a:lnTo>
                    <a:pt x="26" y="15"/>
                  </a:lnTo>
                  <a:lnTo>
                    <a:pt x="30" y="15"/>
                  </a:lnTo>
                  <a:lnTo>
                    <a:pt x="35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9" name="Freeform 174"/>
            <p:cNvSpPr>
              <a:spLocks/>
            </p:cNvSpPr>
            <p:nvPr/>
          </p:nvSpPr>
          <p:spPr bwMode="auto">
            <a:xfrm>
              <a:off x="4162" y="2596"/>
              <a:ext cx="60" cy="39"/>
            </a:xfrm>
            <a:custGeom>
              <a:avLst/>
              <a:gdLst>
                <a:gd name="T0" fmla="*/ 27 w 60"/>
                <a:gd name="T1" fmla="*/ 27 h 39"/>
                <a:gd name="T2" fmla="*/ 32 w 60"/>
                <a:gd name="T3" fmla="*/ 29 h 39"/>
                <a:gd name="T4" fmla="*/ 37 w 60"/>
                <a:gd name="T5" fmla="*/ 32 h 39"/>
                <a:gd name="T6" fmla="*/ 42 w 60"/>
                <a:gd name="T7" fmla="*/ 35 h 39"/>
                <a:gd name="T8" fmla="*/ 46 w 60"/>
                <a:gd name="T9" fmla="*/ 35 h 39"/>
                <a:gd name="T10" fmla="*/ 49 w 60"/>
                <a:gd name="T11" fmla="*/ 35 h 39"/>
                <a:gd name="T12" fmla="*/ 52 w 60"/>
                <a:gd name="T13" fmla="*/ 32 h 39"/>
                <a:gd name="T14" fmla="*/ 53 w 60"/>
                <a:gd name="T15" fmla="*/ 27 h 39"/>
                <a:gd name="T16" fmla="*/ 53 w 60"/>
                <a:gd name="T17" fmla="*/ 24 h 39"/>
                <a:gd name="T18" fmla="*/ 54 w 60"/>
                <a:gd name="T19" fmla="*/ 26 h 39"/>
                <a:gd name="T20" fmla="*/ 54 w 60"/>
                <a:gd name="T21" fmla="*/ 28 h 39"/>
                <a:gd name="T22" fmla="*/ 55 w 60"/>
                <a:gd name="T23" fmla="*/ 29 h 39"/>
                <a:gd name="T24" fmla="*/ 56 w 60"/>
                <a:gd name="T25" fmla="*/ 31 h 39"/>
                <a:gd name="T26" fmla="*/ 57 w 60"/>
                <a:gd name="T27" fmla="*/ 33 h 39"/>
                <a:gd name="T28" fmla="*/ 58 w 60"/>
                <a:gd name="T29" fmla="*/ 35 h 39"/>
                <a:gd name="T30" fmla="*/ 59 w 60"/>
                <a:gd name="T31" fmla="*/ 36 h 39"/>
                <a:gd name="T32" fmla="*/ 55 w 60"/>
                <a:gd name="T33" fmla="*/ 38 h 39"/>
                <a:gd name="T34" fmla="*/ 47 w 60"/>
                <a:gd name="T35" fmla="*/ 37 h 39"/>
                <a:gd name="T36" fmla="*/ 37 w 60"/>
                <a:gd name="T37" fmla="*/ 35 h 39"/>
                <a:gd name="T38" fmla="*/ 28 w 60"/>
                <a:gd name="T39" fmla="*/ 31 h 39"/>
                <a:gd name="T40" fmla="*/ 19 w 60"/>
                <a:gd name="T41" fmla="*/ 26 h 39"/>
                <a:gd name="T42" fmla="*/ 11 w 60"/>
                <a:gd name="T43" fmla="*/ 19 h 39"/>
                <a:gd name="T44" fmla="*/ 5 w 60"/>
                <a:gd name="T45" fmla="*/ 12 h 39"/>
                <a:gd name="T46" fmla="*/ 1 w 60"/>
                <a:gd name="T47" fmla="*/ 5 h 39"/>
                <a:gd name="T48" fmla="*/ 1 w 60"/>
                <a:gd name="T49" fmla="*/ 2 h 39"/>
                <a:gd name="T50" fmla="*/ 3 w 60"/>
                <a:gd name="T51" fmla="*/ 1 h 39"/>
                <a:gd name="T52" fmla="*/ 5 w 60"/>
                <a:gd name="T53" fmla="*/ 0 h 39"/>
                <a:gd name="T54" fmla="*/ 6 w 60"/>
                <a:gd name="T55" fmla="*/ 0 h 39"/>
                <a:gd name="T56" fmla="*/ 10 w 60"/>
                <a:gd name="T57" fmla="*/ 0 h 39"/>
                <a:gd name="T58" fmla="*/ 12 w 60"/>
                <a:gd name="T59" fmla="*/ 1 h 39"/>
                <a:gd name="T60" fmla="*/ 15 w 60"/>
                <a:gd name="T61" fmla="*/ 1 h 39"/>
                <a:gd name="T62" fmla="*/ 17 w 60"/>
                <a:gd name="T63" fmla="*/ 2 h 39"/>
                <a:gd name="T64" fmla="*/ 10 w 60"/>
                <a:gd name="T65" fmla="*/ 3 h 39"/>
                <a:gd name="T66" fmla="*/ 6 w 60"/>
                <a:gd name="T67" fmla="*/ 4 h 39"/>
                <a:gd name="T68" fmla="*/ 4 w 60"/>
                <a:gd name="T69" fmla="*/ 7 h 39"/>
                <a:gd name="T70" fmla="*/ 5 w 60"/>
                <a:gd name="T71" fmla="*/ 10 h 39"/>
                <a:gd name="T72" fmla="*/ 6 w 60"/>
                <a:gd name="T73" fmla="*/ 14 h 39"/>
                <a:gd name="T74" fmla="*/ 11 w 60"/>
                <a:gd name="T75" fmla="*/ 17 h 39"/>
                <a:gd name="T76" fmla="*/ 17 w 60"/>
                <a:gd name="T77" fmla="*/ 22 h 39"/>
                <a:gd name="T78" fmla="*/ 25 w 60"/>
                <a:gd name="T79" fmla="*/ 25 h 3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0"/>
                <a:gd name="T121" fmla="*/ 0 h 39"/>
                <a:gd name="T122" fmla="*/ 60 w 60"/>
                <a:gd name="T123" fmla="*/ 39 h 39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0" h="39">
                  <a:moveTo>
                    <a:pt x="25" y="25"/>
                  </a:moveTo>
                  <a:lnTo>
                    <a:pt x="27" y="27"/>
                  </a:lnTo>
                  <a:lnTo>
                    <a:pt x="29" y="29"/>
                  </a:lnTo>
                  <a:lnTo>
                    <a:pt x="32" y="29"/>
                  </a:lnTo>
                  <a:lnTo>
                    <a:pt x="34" y="31"/>
                  </a:lnTo>
                  <a:lnTo>
                    <a:pt x="37" y="32"/>
                  </a:lnTo>
                  <a:lnTo>
                    <a:pt x="40" y="34"/>
                  </a:lnTo>
                  <a:lnTo>
                    <a:pt x="42" y="35"/>
                  </a:lnTo>
                  <a:lnTo>
                    <a:pt x="44" y="35"/>
                  </a:lnTo>
                  <a:lnTo>
                    <a:pt x="46" y="35"/>
                  </a:lnTo>
                  <a:lnTo>
                    <a:pt x="48" y="35"/>
                  </a:lnTo>
                  <a:lnTo>
                    <a:pt x="49" y="35"/>
                  </a:lnTo>
                  <a:lnTo>
                    <a:pt x="51" y="34"/>
                  </a:lnTo>
                  <a:lnTo>
                    <a:pt x="52" y="32"/>
                  </a:lnTo>
                  <a:lnTo>
                    <a:pt x="52" y="29"/>
                  </a:lnTo>
                  <a:lnTo>
                    <a:pt x="53" y="27"/>
                  </a:lnTo>
                  <a:lnTo>
                    <a:pt x="52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4" y="26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5" y="29"/>
                  </a:lnTo>
                  <a:lnTo>
                    <a:pt x="55" y="30"/>
                  </a:lnTo>
                  <a:lnTo>
                    <a:pt x="56" y="31"/>
                  </a:lnTo>
                  <a:lnTo>
                    <a:pt x="56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8" y="35"/>
                  </a:lnTo>
                  <a:lnTo>
                    <a:pt x="59" y="35"/>
                  </a:lnTo>
                  <a:lnTo>
                    <a:pt x="59" y="36"/>
                  </a:lnTo>
                  <a:lnTo>
                    <a:pt x="59" y="37"/>
                  </a:lnTo>
                  <a:lnTo>
                    <a:pt x="55" y="38"/>
                  </a:lnTo>
                  <a:lnTo>
                    <a:pt x="51" y="38"/>
                  </a:lnTo>
                  <a:lnTo>
                    <a:pt x="47" y="37"/>
                  </a:lnTo>
                  <a:lnTo>
                    <a:pt x="42" y="36"/>
                  </a:lnTo>
                  <a:lnTo>
                    <a:pt x="37" y="35"/>
                  </a:lnTo>
                  <a:lnTo>
                    <a:pt x="33" y="33"/>
                  </a:lnTo>
                  <a:lnTo>
                    <a:pt x="28" y="31"/>
                  </a:lnTo>
                  <a:lnTo>
                    <a:pt x="24" y="29"/>
                  </a:lnTo>
                  <a:lnTo>
                    <a:pt x="19" y="26"/>
                  </a:lnTo>
                  <a:lnTo>
                    <a:pt x="15" y="22"/>
                  </a:lnTo>
                  <a:lnTo>
                    <a:pt x="11" y="19"/>
                  </a:lnTo>
                  <a:lnTo>
                    <a:pt x="7" y="16"/>
                  </a:lnTo>
                  <a:lnTo>
                    <a:pt x="5" y="12"/>
                  </a:lnTo>
                  <a:lnTo>
                    <a:pt x="3" y="9"/>
                  </a:lnTo>
                  <a:lnTo>
                    <a:pt x="1" y="5"/>
                  </a:lnTo>
                  <a:lnTo>
                    <a:pt x="0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2" y="1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0" y="3"/>
                  </a:lnTo>
                  <a:lnTo>
                    <a:pt x="8" y="3"/>
                  </a:lnTo>
                  <a:lnTo>
                    <a:pt x="6" y="4"/>
                  </a:lnTo>
                  <a:lnTo>
                    <a:pt x="5" y="5"/>
                  </a:lnTo>
                  <a:lnTo>
                    <a:pt x="4" y="7"/>
                  </a:lnTo>
                  <a:lnTo>
                    <a:pt x="4" y="9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6" y="14"/>
                  </a:lnTo>
                  <a:lnTo>
                    <a:pt x="8" y="16"/>
                  </a:lnTo>
                  <a:lnTo>
                    <a:pt x="11" y="17"/>
                  </a:lnTo>
                  <a:lnTo>
                    <a:pt x="14" y="20"/>
                  </a:lnTo>
                  <a:lnTo>
                    <a:pt x="17" y="22"/>
                  </a:lnTo>
                  <a:lnTo>
                    <a:pt x="21" y="23"/>
                  </a:lnTo>
                  <a:lnTo>
                    <a:pt x="25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0" name="Freeform 175"/>
            <p:cNvSpPr>
              <a:spLocks/>
            </p:cNvSpPr>
            <p:nvPr/>
          </p:nvSpPr>
          <p:spPr bwMode="auto">
            <a:xfrm>
              <a:off x="4075" y="2623"/>
              <a:ext cx="66" cy="32"/>
            </a:xfrm>
            <a:custGeom>
              <a:avLst/>
              <a:gdLst>
                <a:gd name="T0" fmla="*/ 32 w 66"/>
                <a:gd name="T1" fmla="*/ 23 h 32"/>
                <a:gd name="T2" fmla="*/ 38 w 66"/>
                <a:gd name="T3" fmla="*/ 25 h 32"/>
                <a:gd name="T4" fmla="*/ 42 w 66"/>
                <a:gd name="T5" fmla="*/ 27 h 32"/>
                <a:gd name="T6" fmla="*/ 48 w 66"/>
                <a:gd name="T7" fmla="*/ 28 h 32"/>
                <a:gd name="T8" fmla="*/ 52 w 66"/>
                <a:gd name="T9" fmla="*/ 29 h 32"/>
                <a:gd name="T10" fmla="*/ 56 w 66"/>
                <a:gd name="T11" fmla="*/ 28 h 32"/>
                <a:gd name="T12" fmla="*/ 58 w 66"/>
                <a:gd name="T13" fmla="*/ 26 h 32"/>
                <a:gd name="T14" fmla="*/ 58 w 66"/>
                <a:gd name="T15" fmla="*/ 21 h 32"/>
                <a:gd name="T16" fmla="*/ 58 w 66"/>
                <a:gd name="T17" fmla="*/ 18 h 32"/>
                <a:gd name="T18" fmla="*/ 59 w 66"/>
                <a:gd name="T19" fmla="*/ 19 h 32"/>
                <a:gd name="T20" fmla="*/ 60 w 66"/>
                <a:gd name="T21" fmla="*/ 21 h 32"/>
                <a:gd name="T22" fmla="*/ 60 w 66"/>
                <a:gd name="T23" fmla="*/ 22 h 32"/>
                <a:gd name="T24" fmla="*/ 61 w 66"/>
                <a:gd name="T25" fmla="*/ 24 h 32"/>
                <a:gd name="T26" fmla="*/ 62 w 66"/>
                <a:gd name="T27" fmla="*/ 26 h 32"/>
                <a:gd name="T28" fmla="*/ 64 w 66"/>
                <a:gd name="T29" fmla="*/ 28 h 32"/>
                <a:gd name="T30" fmla="*/ 65 w 66"/>
                <a:gd name="T31" fmla="*/ 29 h 32"/>
                <a:gd name="T32" fmla="*/ 56 w 66"/>
                <a:gd name="T33" fmla="*/ 31 h 32"/>
                <a:gd name="T34" fmla="*/ 47 w 66"/>
                <a:gd name="T35" fmla="*/ 31 h 32"/>
                <a:gd name="T36" fmla="*/ 37 w 66"/>
                <a:gd name="T37" fmla="*/ 28 h 32"/>
                <a:gd name="T38" fmla="*/ 27 w 66"/>
                <a:gd name="T39" fmla="*/ 25 h 32"/>
                <a:gd name="T40" fmla="*/ 17 w 66"/>
                <a:gd name="T41" fmla="*/ 20 h 32"/>
                <a:gd name="T42" fmla="*/ 9 w 66"/>
                <a:gd name="T43" fmla="*/ 15 h 32"/>
                <a:gd name="T44" fmla="*/ 3 w 66"/>
                <a:gd name="T45" fmla="*/ 8 h 32"/>
                <a:gd name="T46" fmla="*/ 0 w 66"/>
                <a:gd name="T47" fmla="*/ 2 h 32"/>
                <a:gd name="T48" fmla="*/ 2 w 66"/>
                <a:gd name="T49" fmla="*/ 1 h 32"/>
                <a:gd name="T50" fmla="*/ 5 w 66"/>
                <a:gd name="T51" fmla="*/ 1 h 32"/>
                <a:gd name="T52" fmla="*/ 7 w 66"/>
                <a:gd name="T53" fmla="*/ 0 h 32"/>
                <a:gd name="T54" fmla="*/ 9 w 66"/>
                <a:gd name="T55" fmla="*/ 0 h 32"/>
                <a:gd name="T56" fmla="*/ 12 w 66"/>
                <a:gd name="T57" fmla="*/ 0 h 32"/>
                <a:gd name="T58" fmla="*/ 16 w 66"/>
                <a:gd name="T59" fmla="*/ 0 h 32"/>
                <a:gd name="T60" fmla="*/ 14 w 66"/>
                <a:gd name="T61" fmla="*/ 0 h 32"/>
                <a:gd name="T62" fmla="*/ 9 w 66"/>
                <a:gd name="T63" fmla="*/ 2 h 32"/>
                <a:gd name="T64" fmla="*/ 6 w 66"/>
                <a:gd name="T65" fmla="*/ 4 h 32"/>
                <a:gd name="T66" fmla="*/ 5 w 66"/>
                <a:gd name="T67" fmla="*/ 7 h 32"/>
                <a:gd name="T68" fmla="*/ 7 w 66"/>
                <a:gd name="T69" fmla="*/ 10 h 32"/>
                <a:gd name="T70" fmla="*/ 12 w 66"/>
                <a:gd name="T71" fmla="*/ 13 h 32"/>
                <a:gd name="T72" fmla="*/ 17 w 66"/>
                <a:gd name="T73" fmla="*/ 18 h 32"/>
                <a:gd name="T74" fmla="*/ 25 w 66"/>
                <a:gd name="T75" fmla="*/ 21 h 3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6"/>
                <a:gd name="T115" fmla="*/ 0 h 32"/>
                <a:gd name="T116" fmla="*/ 66 w 66"/>
                <a:gd name="T117" fmla="*/ 32 h 3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6" h="32">
                  <a:moveTo>
                    <a:pt x="29" y="23"/>
                  </a:moveTo>
                  <a:lnTo>
                    <a:pt x="32" y="23"/>
                  </a:lnTo>
                  <a:lnTo>
                    <a:pt x="35" y="24"/>
                  </a:lnTo>
                  <a:lnTo>
                    <a:pt x="38" y="25"/>
                  </a:lnTo>
                  <a:lnTo>
                    <a:pt x="39" y="27"/>
                  </a:lnTo>
                  <a:lnTo>
                    <a:pt x="42" y="27"/>
                  </a:lnTo>
                  <a:lnTo>
                    <a:pt x="45" y="28"/>
                  </a:lnTo>
                  <a:lnTo>
                    <a:pt x="48" y="28"/>
                  </a:lnTo>
                  <a:lnTo>
                    <a:pt x="49" y="29"/>
                  </a:lnTo>
                  <a:lnTo>
                    <a:pt x="52" y="29"/>
                  </a:lnTo>
                  <a:lnTo>
                    <a:pt x="54" y="28"/>
                  </a:lnTo>
                  <a:lnTo>
                    <a:pt x="56" y="28"/>
                  </a:lnTo>
                  <a:lnTo>
                    <a:pt x="57" y="27"/>
                  </a:lnTo>
                  <a:lnTo>
                    <a:pt x="58" y="26"/>
                  </a:lnTo>
                  <a:lnTo>
                    <a:pt x="58" y="23"/>
                  </a:lnTo>
                  <a:lnTo>
                    <a:pt x="58" y="21"/>
                  </a:lnTo>
                  <a:lnTo>
                    <a:pt x="57" y="18"/>
                  </a:lnTo>
                  <a:lnTo>
                    <a:pt x="58" y="18"/>
                  </a:lnTo>
                  <a:lnTo>
                    <a:pt x="58" y="19"/>
                  </a:lnTo>
                  <a:lnTo>
                    <a:pt x="59" y="19"/>
                  </a:lnTo>
                  <a:lnTo>
                    <a:pt x="59" y="20"/>
                  </a:lnTo>
                  <a:lnTo>
                    <a:pt x="60" y="21"/>
                  </a:lnTo>
                  <a:lnTo>
                    <a:pt x="60" y="22"/>
                  </a:lnTo>
                  <a:lnTo>
                    <a:pt x="61" y="23"/>
                  </a:lnTo>
                  <a:lnTo>
                    <a:pt x="61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3" y="27"/>
                  </a:lnTo>
                  <a:lnTo>
                    <a:pt x="64" y="28"/>
                  </a:lnTo>
                  <a:lnTo>
                    <a:pt x="65" y="29"/>
                  </a:lnTo>
                  <a:lnTo>
                    <a:pt x="60" y="30"/>
                  </a:lnTo>
                  <a:lnTo>
                    <a:pt x="56" y="31"/>
                  </a:lnTo>
                  <a:lnTo>
                    <a:pt x="51" y="31"/>
                  </a:lnTo>
                  <a:lnTo>
                    <a:pt x="47" y="31"/>
                  </a:lnTo>
                  <a:lnTo>
                    <a:pt x="42" y="30"/>
                  </a:lnTo>
                  <a:lnTo>
                    <a:pt x="37" y="28"/>
                  </a:lnTo>
                  <a:lnTo>
                    <a:pt x="31" y="27"/>
                  </a:lnTo>
                  <a:lnTo>
                    <a:pt x="27" y="25"/>
                  </a:lnTo>
                  <a:lnTo>
                    <a:pt x="22" y="23"/>
                  </a:lnTo>
                  <a:lnTo>
                    <a:pt x="17" y="20"/>
                  </a:lnTo>
                  <a:lnTo>
                    <a:pt x="13" y="18"/>
                  </a:lnTo>
                  <a:lnTo>
                    <a:pt x="9" y="15"/>
                  </a:lnTo>
                  <a:lnTo>
                    <a:pt x="5" y="12"/>
                  </a:lnTo>
                  <a:lnTo>
                    <a:pt x="3" y="8"/>
                  </a:lnTo>
                  <a:lnTo>
                    <a:pt x="1" y="5"/>
                  </a:lnTo>
                  <a:lnTo>
                    <a:pt x="0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9" y="2"/>
                  </a:lnTo>
                  <a:lnTo>
                    <a:pt x="7" y="3"/>
                  </a:lnTo>
                  <a:lnTo>
                    <a:pt x="6" y="4"/>
                  </a:lnTo>
                  <a:lnTo>
                    <a:pt x="5" y="6"/>
                  </a:lnTo>
                  <a:lnTo>
                    <a:pt x="5" y="7"/>
                  </a:lnTo>
                  <a:lnTo>
                    <a:pt x="6" y="8"/>
                  </a:lnTo>
                  <a:lnTo>
                    <a:pt x="7" y="10"/>
                  </a:lnTo>
                  <a:lnTo>
                    <a:pt x="9" y="12"/>
                  </a:lnTo>
                  <a:lnTo>
                    <a:pt x="12" y="13"/>
                  </a:lnTo>
                  <a:lnTo>
                    <a:pt x="15" y="15"/>
                  </a:lnTo>
                  <a:lnTo>
                    <a:pt x="17" y="18"/>
                  </a:lnTo>
                  <a:lnTo>
                    <a:pt x="21" y="19"/>
                  </a:lnTo>
                  <a:lnTo>
                    <a:pt x="25" y="21"/>
                  </a:lnTo>
                  <a:lnTo>
                    <a:pt x="29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1" name="Freeform 176"/>
            <p:cNvSpPr>
              <a:spLocks/>
            </p:cNvSpPr>
            <p:nvPr/>
          </p:nvSpPr>
          <p:spPr bwMode="auto">
            <a:xfrm>
              <a:off x="4032" y="2628"/>
              <a:ext cx="35" cy="61"/>
            </a:xfrm>
            <a:custGeom>
              <a:avLst/>
              <a:gdLst>
                <a:gd name="T0" fmla="*/ 12 w 35"/>
                <a:gd name="T1" fmla="*/ 36 h 61"/>
                <a:gd name="T2" fmla="*/ 14 w 35"/>
                <a:gd name="T3" fmla="*/ 41 h 61"/>
                <a:gd name="T4" fmla="*/ 20 w 35"/>
                <a:gd name="T5" fmla="*/ 48 h 61"/>
                <a:gd name="T6" fmla="*/ 22 w 35"/>
                <a:gd name="T7" fmla="*/ 52 h 61"/>
                <a:gd name="T8" fmla="*/ 26 w 35"/>
                <a:gd name="T9" fmla="*/ 55 h 61"/>
                <a:gd name="T10" fmla="*/ 28 w 35"/>
                <a:gd name="T11" fmla="*/ 55 h 61"/>
                <a:gd name="T12" fmla="*/ 31 w 35"/>
                <a:gd name="T13" fmla="*/ 53 h 61"/>
                <a:gd name="T14" fmla="*/ 34 w 35"/>
                <a:gd name="T15" fmla="*/ 47 h 61"/>
                <a:gd name="T16" fmla="*/ 34 w 35"/>
                <a:gd name="T17" fmla="*/ 51 h 61"/>
                <a:gd name="T18" fmla="*/ 34 w 35"/>
                <a:gd name="T19" fmla="*/ 53 h 61"/>
                <a:gd name="T20" fmla="*/ 33 w 35"/>
                <a:gd name="T21" fmla="*/ 56 h 61"/>
                <a:gd name="T22" fmla="*/ 32 w 35"/>
                <a:gd name="T23" fmla="*/ 58 h 61"/>
                <a:gd name="T24" fmla="*/ 31 w 35"/>
                <a:gd name="T25" fmla="*/ 60 h 61"/>
                <a:gd name="T26" fmla="*/ 25 w 35"/>
                <a:gd name="T27" fmla="*/ 57 h 61"/>
                <a:gd name="T28" fmla="*/ 18 w 35"/>
                <a:gd name="T29" fmla="*/ 52 h 61"/>
                <a:gd name="T30" fmla="*/ 12 w 35"/>
                <a:gd name="T31" fmla="*/ 45 h 61"/>
                <a:gd name="T32" fmla="*/ 7 w 35"/>
                <a:gd name="T33" fmla="*/ 35 h 61"/>
                <a:gd name="T34" fmla="*/ 3 w 35"/>
                <a:gd name="T35" fmla="*/ 26 h 61"/>
                <a:gd name="T36" fmla="*/ 1 w 35"/>
                <a:gd name="T37" fmla="*/ 16 h 61"/>
                <a:gd name="T38" fmla="*/ 0 w 35"/>
                <a:gd name="T39" fmla="*/ 7 h 61"/>
                <a:gd name="T40" fmla="*/ 2 w 35"/>
                <a:gd name="T41" fmla="*/ 0 h 61"/>
                <a:gd name="T42" fmla="*/ 4 w 35"/>
                <a:gd name="T43" fmla="*/ 0 h 61"/>
                <a:gd name="T44" fmla="*/ 7 w 35"/>
                <a:gd name="T45" fmla="*/ 1 h 61"/>
                <a:gd name="T46" fmla="*/ 9 w 35"/>
                <a:gd name="T47" fmla="*/ 2 h 61"/>
                <a:gd name="T48" fmla="*/ 12 w 35"/>
                <a:gd name="T49" fmla="*/ 5 h 61"/>
                <a:gd name="T50" fmla="*/ 14 w 35"/>
                <a:gd name="T51" fmla="*/ 5 h 61"/>
                <a:gd name="T52" fmla="*/ 13 w 35"/>
                <a:gd name="T53" fmla="*/ 5 h 61"/>
                <a:gd name="T54" fmla="*/ 8 w 35"/>
                <a:gd name="T55" fmla="*/ 5 h 61"/>
                <a:gd name="T56" fmla="*/ 4 w 35"/>
                <a:gd name="T57" fmla="*/ 5 h 61"/>
                <a:gd name="T58" fmla="*/ 3 w 35"/>
                <a:gd name="T59" fmla="*/ 7 h 61"/>
                <a:gd name="T60" fmla="*/ 3 w 35"/>
                <a:gd name="T61" fmla="*/ 11 h 61"/>
                <a:gd name="T62" fmla="*/ 3 w 35"/>
                <a:gd name="T63" fmla="*/ 16 h 61"/>
                <a:gd name="T64" fmla="*/ 5 w 35"/>
                <a:gd name="T65" fmla="*/ 23 h 61"/>
                <a:gd name="T66" fmla="*/ 9 w 35"/>
                <a:gd name="T67" fmla="*/ 31 h 6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5"/>
                <a:gd name="T103" fmla="*/ 0 h 61"/>
                <a:gd name="T104" fmla="*/ 35 w 35"/>
                <a:gd name="T105" fmla="*/ 61 h 6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5" h="61">
                  <a:moveTo>
                    <a:pt x="11" y="35"/>
                  </a:moveTo>
                  <a:lnTo>
                    <a:pt x="12" y="36"/>
                  </a:lnTo>
                  <a:lnTo>
                    <a:pt x="14" y="39"/>
                  </a:lnTo>
                  <a:lnTo>
                    <a:pt x="14" y="41"/>
                  </a:lnTo>
                  <a:lnTo>
                    <a:pt x="18" y="46"/>
                  </a:lnTo>
                  <a:lnTo>
                    <a:pt x="20" y="48"/>
                  </a:lnTo>
                  <a:lnTo>
                    <a:pt x="20" y="51"/>
                  </a:lnTo>
                  <a:lnTo>
                    <a:pt x="22" y="52"/>
                  </a:lnTo>
                  <a:lnTo>
                    <a:pt x="24" y="54"/>
                  </a:lnTo>
                  <a:lnTo>
                    <a:pt x="26" y="55"/>
                  </a:lnTo>
                  <a:lnTo>
                    <a:pt x="27" y="55"/>
                  </a:lnTo>
                  <a:lnTo>
                    <a:pt x="28" y="55"/>
                  </a:lnTo>
                  <a:lnTo>
                    <a:pt x="30" y="55"/>
                  </a:lnTo>
                  <a:lnTo>
                    <a:pt x="31" y="53"/>
                  </a:lnTo>
                  <a:lnTo>
                    <a:pt x="32" y="51"/>
                  </a:lnTo>
                  <a:lnTo>
                    <a:pt x="34" y="47"/>
                  </a:lnTo>
                  <a:lnTo>
                    <a:pt x="34" y="48"/>
                  </a:lnTo>
                  <a:lnTo>
                    <a:pt x="34" y="51"/>
                  </a:lnTo>
                  <a:lnTo>
                    <a:pt x="34" y="52"/>
                  </a:lnTo>
                  <a:lnTo>
                    <a:pt x="34" y="53"/>
                  </a:lnTo>
                  <a:lnTo>
                    <a:pt x="34" y="54"/>
                  </a:lnTo>
                  <a:lnTo>
                    <a:pt x="33" y="56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2" y="59"/>
                  </a:lnTo>
                  <a:lnTo>
                    <a:pt x="31" y="60"/>
                  </a:lnTo>
                  <a:lnTo>
                    <a:pt x="28" y="59"/>
                  </a:lnTo>
                  <a:lnTo>
                    <a:pt x="25" y="57"/>
                  </a:lnTo>
                  <a:lnTo>
                    <a:pt x="21" y="55"/>
                  </a:lnTo>
                  <a:lnTo>
                    <a:pt x="18" y="52"/>
                  </a:lnTo>
                  <a:lnTo>
                    <a:pt x="14" y="48"/>
                  </a:lnTo>
                  <a:lnTo>
                    <a:pt x="12" y="45"/>
                  </a:lnTo>
                  <a:lnTo>
                    <a:pt x="9" y="40"/>
                  </a:lnTo>
                  <a:lnTo>
                    <a:pt x="7" y="35"/>
                  </a:lnTo>
                  <a:lnTo>
                    <a:pt x="4" y="31"/>
                  </a:lnTo>
                  <a:lnTo>
                    <a:pt x="3" y="26"/>
                  </a:lnTo>
                  <a:lnTo>
                    <a:pt x="2" y="21"/>
                  </a:lnTo>
                  <a:lnTo>
                    <a:pt x="1" y="16"/>
                  </a:lnTo>
                  <a:lnTo>
                    <a:pt x="0" y="12"/>
                  </a:lnTo>
                  <a:lnTo>
                    <a:pt x="0" y="7"/>
                  </a:lnTo>
                  <a:lnTo>
                    <a:pt x="0" y="4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1"/>
                  </a:lnTo>
                  <a:lnTo>
                    <a:pt x="7" y="1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3"/>
                  </a:lnTo>
                  <a:lnTo>
                    <a:pt x="12" y="5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5" y="7"/>
                  </a:lnTo>
                  <a:lnTo>
                    <a:pt x="13" y="5"/>
                  </a:lnTo>
                  <a:lnTo>
                    <a:pt x="10" y="5"/>
                  </a:lnTo>
                  <a:lnTo>
                    <a:pt x="8" y="5"/>
                  </a:lnTo>
                  <a:lnTo>
                    <a:pt x="6" y="5"/>
                  </a:lnTo>
                  <a:lnTo>
                    <a:pt x="4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4" y="20"/>
                  </a:lnTo>
                  <a:lnTo>
                    <a:pt x="5" y="23"/>
                  </a:lnTo>
                  <a:lnTo>
                    <a:pt x="7" y="27"/>
                  </a:lnTo>
                  <a:lnTo>
                    <a:pt x="9" y="31"/>
                  </a:lnTo>
                  <a:lnTo>
                    <a:pt x="11" y="3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2" name="Freeform 177"/>
            <p:cNvSpPr>
              <a:spLocks/>
            </p:cNvSpPr>
            <p:nvPr/>
          </p:nvSpPr>
          <p:spPr bwMode="auto">
            <a:xfrm>
              <a:off x="3897" y="2628"/>
              <a:ext cx="222" cy="80"/>
            </a:xfrm>
            <a:custGeom>
              <a:avLst/>
              <a:gdLst>
                <a:gd name="T0" fmla="*/ 0 w 222"/>
                <a:gd name="T1" fmla="*/ 79 h 80"/>
                <a:gd name="T2" fmla="*/ 13 w 222"/>
                <a:gd name="T3" fmla="*/ 78 h 80"/>
                <a:gd name="T4" fmla="*/ 23 w 222"/>
                <a:gd name="T5" fmla="*/ 76 h 80"/>
                <a:gd name="T6" fmla="*/ 32 w 222"/>
                <a:gd name="T7" fmla="*/ 72 h 80"/>
                <a:gd name="T8" fmla="*/ 39 w 222"/>
                <a:gd name="T9" fmla="*/ 67 h 80"/>
                <a:gd name="T10" fmla="*/ 45 w 222"/>
                <a:gd name="T11" fmla="*/ 61 h 80"/>
                <a:gd name="T12" fmla="*/ 50 w 222"/>
                <a:gd name="T13" fmla="*/ 54 h 80"/>
                <a:gd name="T14" fmla="*/ 54 w 222"/>
                <a:gd name="T15" fmla="*/ 47 h 80"/>
                <a:gd name="T16" fmla="*/ 58 w 222"/>
                <a:gd name="T17" fmla="*/ 40 h 80"/>
                <a:gd name="T18" fmla="*/ 62 w 222"/>
                <a:gd name="T19" fmla="*/ 32 h 80"/>
                <a:gd name="T20" fmla="*/ 65 w 222"/>
                <a:gd name="T21" fmla="*/ 25 h 80"/>
                <a:gd name="T22" fmla="*/ 69 w 222"/>
                <a:gd name="T23" fmla="*/ 18 h 80"/>
                <a:gd name="T24" fmla="*/ 74 w 222"/>
                <a:gd name="T25" fmla="*/ 12 h 80"/>
                <a:gd name="T26" fmla="*/ 79 w 222"/>
                <a:gd name="T27" fmla="*/ 7 h 80"/>
                <a:gd name="T28" fmla="*/ 86 w 222"/>
                <a:gd name="T29" fmla="*/ 3 h 80"/>
                <a:gd name="T30" fmla="*/ 94 w 222"/>
                <a:gd name="T31" fmla="*/ 1 h 80"/>
                <a:gd name="T32" fmla="*/ 104 w 222"/>
                <a:gd name="T33" fmla="*/ 0 h 80"/>
                <a:gd name="T34" fmla="*/ 114 w 222"/>
                <a:gd name="T35" fmla="*/ 1 h 80"/>
                <a:gd name="T36" fmla="*/ 123 w 222"/>
                <a:gd name="T37" fmla="*/ 3 h 80"/>
                <a:gd name="T38" fmla="*/ 131 w 222"/>
                <a:gd name="T39" fmla="*/ 7 h 80"/>
                <a:gd name="T40" fmla="*/ 137 w 222"/>
                <a:gd name="T41" fmla="*/ 12 h 80"/>
                <a:gd name="T42" fmla="*/ 143 w 222"/>
                <a:gd name="T43" fmla="*/ 18 h 80"/>
                <a:gd name="T44" fmla="*/ 148 w 222"/>
                <a:gd name="T45" fmla="*/ 24 h 80"/>
                <a:gd name="T46" fmla="*/ 153 w 222"/>
                <a:gd name="T47" fmla="*/ 31 h 80"/>
                <a:gd name="T48" fmla="*/ 157 w 222"/>
                <a:gd name="T49" fmla="*/ 38 h 80"/>
                <a:gd name="T50" fmla="*/ 162 w 222"/>
                <a:gd name="T51" fmla="*/ 45 h 80"/>
                <a:gd name="T52" fmla="*/ 167 w 222"/>
                <a:gd name="T53" fmla="*/ 52 h 80"/>
                <a:gd name="T54" fmla="*/ 173 w 222"/>
                <a:gd name="T55" fmla="*/ 59 h 80"/>
                <a:gd name="T56" fmla="*/ 180 w 222"/>
                <a:gd name="T57" fmla="*/ 65 h 80"/>
                <a:gd name="T58" fmla="*/ 188 w 222"/>
                <a:gd name="T59" fmla="*/ 69 h 80"/>
                <a:gd name="T60" fmla="*/ 197 w 222"/>
                <a:gd name="T61" fmla="*/ 73 h 80"/>
                <a:gd name="T62" fmla="*/ 208 w 222"/>
                <a:gd name="T63" fmla="*/ 76 h 80"/>
                <a:gd name="T64" fmla="*/ 221 w 222"/>
                <a:gd name="T65" fmla="*/ 77 h 8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22"/>
                <a:gd name="T100" fmla="*/ 0 h 80"/>
                <a:gd name="T101" fmla="*/ 222 w 222"/>
                <a:gd name="T102" fmla="*/ 80 h 8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22" h="80">
                  <a:moveTo>
                    <a:pt x="0" y="79"/>
                  </a:moveTo>
                  <a:lnTo>
                    <a:pt x="13" y="78"/>
                  </a:lnTo>
                  <a:lnTo>
                    <a:pt x="23" y="76"/>
                  </a:lnTo>
                  <a:lnTo>
                    <a:pt x="32" y="72"/>
                  </a:lnTo>
                  <a:lnTo>
                    <a:pt x="39" y="67"/>
                  </a:lnTo>
                  <a:lnTo>
                    <a:pt x="45" y="61"/>
                  </a:lnTo>
                  <a:lnTo>
                    <a:pt x="50" y="54"/>
                  </a:lnTo>
                  <a:lnTo>
                    <a:pt x="54" y="47"/>
                  </a:lnTo>
                  <a:lnTo>
                    <a:pt x="58" y="40"/>
                  </a:lnTo>
                  <a:lnTo>
                    <a:pt x="62" y="32"/>
                  </a:lnTo>
                  <a:lnTo>
                    <a:pt x="65" y="25"/>
                  </a:lnTo>
                  <a:lnTo>
                    <a:pt x="69" y="18"/>
                  </a:lnTo>
                  <a:lnTo>
                    <a:pt x="74" y="12"/>
                  </a:lnTo>
                  <a:lnTo>
                    <a:pt x="79" y="7"/>
                  </a:lnTo>
                  <a:lnTo>
                    <a:pt x="86" y="3"/>
                  </a:lnTo>
                  <a:lnTo>
                    <a:pt x="94" y="1"/>
                  </a:lnTo>
                  <a:lnTo>
                    <a:pt x="104" y="0"/>
                  </a:lnTo>
                  <a:lnTo>
                    <a:pt x="114" y="1"/>
                  </a:lnTo>
                  <a:lnTo>
                    <a:pt x="123" y="3"/>
                  </a:lnTo>
                  <a:lnTo>
                    <a:pt x="131" y="7"/>
                  </a:lnTo>
                  <a:lnTo>
                    <a:pt x="137" y="12"/>
                  </a:lnTo>
                  <a:lnTo>
                    <a:pt x="143" y="18"/>
                  </a:lnTo>
                  <a:lnTo>
                    <a:pt x="148" y="24"/>
                  </a:lnTo>
                  <a:lnTo>
                    <a:pt x="153" y="31"/>
                  </a:lnTo>
                  <a:lnTo>
                    <a:pt x="157" y="38"/>
                  </a:lnTo>
                  <a:lnTo>
                    <a:pt x="162" y="45"/>
                  </a:lnTo>
                  <a:lnTo>
                    <a:pt x="167" y="52"/>
                  </a:lnTo>
                  <a:lnTo>
                    <a:pt x="173" y="59"/>
                  </a:lnTo>
                  <a:lnTo>
                    <a:pt x="180" y="65"/>
                  </a:lnTo>
                  <a:lnTo>
                    <a:pt x="188" y="69"/>
                  </a:lnTo>
                  <a:lnTo>
                    <a:pt x="197" y="73"/>
                  </a:lnTo>
                  <a:lnTo>
                    <a:pt x="208" y="76"/>
                  </a:lnTo>
                  <a:lnTo>
                    <a:pt x="221" y="77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3" name="Freeform 178"/>
            <p:cNvSpPr>
              <a:spLocks/>
            </p:cNvSpPr>
            <p:nvPr/>
          </p:nvSpPr>
          <p:spPr bwMode="auto">
            <a:xfrm>
              <a:off x="3974" y="2620"/>
              <a:ext cx="44" cy="9"/>
            </a:xfrm>
            <a:custGeom>
              <a:avLst/>
              <a:gdLst>
                <a:gd name="T0" fmla="*/ 21 w 44"/>
                <a:gd name="T1" fmla="*/ 8 h 9"/>
                <a:gd name="T2" fmla="*/ 24 w 44"/>
                <a:gd name="T3" fmla="*/ 8 h 9"/>
                <a:gd name="T4" fmla="*/ 25 w 44"/>
                <a:gd name="T5" fmla="*/ 7 h 9"/>
                <a:gd name="T6" fmla="*/ 27 w 44"/>
                <a:gd name="T7" fmla="*/ 7 h 9"/>
                <a:gd name="T8" fmla="*/ 30 w 44"/>
                <a:gd name="T9" fmla="*/ 7 h 9"/>
                <a:gd name="T10" fmla="*/ 32 w 44"/>
                <a:gd name="T11" fmla="*/ 7 h 9"/>
                <a:gd name="T12" fmla="*/ 33 w 44"/>
                <a:gd name="T13" fmla="*/ 7 h 9"/>
                <a:gd name="T14" fmla="*/ 35 w 44"/>
                <a:gd name="T15" fmla="*/ 7 h 9"/>
                <a:gd name="T16" fmla="*/ 36 w 44"/>
                <a:gd name="T17" fmla="*/ 7 h 9"/>
                <a:gd name="T18" fmla="*/ 38 w 44"/>
                <a:gd name="T19" fmla="*/ 6 h 9"/>
                <a:gd name="T20" fmla="*/ 39 w 44"/>
                <a:gd name="T21" fmla="*/ 6 h 9"/>
                <a:gd name="T22" fmla="*/ 40 w 44"/>
                <a:gd name="T23" fmla="*/ 6 h 9"/>
                <a:gd name="T24" fmla="*/ 41 w 44"/>
                <a:gd name="T25" fmla="*/ 6 h 9"/>
                <a:gd name="T26" fmla="*/ 42 w 44"/>
                <a:gd name="T27" fmla="*/ 6 h 9"/>
                <a:gd name="T28" fmla="*/ 42 w 44"/>
                <a:gd name="T29" fmla="*/ 5 h 9"/>
                <a:gd name="T30" fmla="*/ 43 w 44"/>
                <a:gd name="T31" fmla="*/ 5 h 9"/>
                <a:gd name="T32" fmla="*/ 42 w 44"/>
                <a:gd name="T33" fmla="*/ 4 h 9"/>
                <a:gd name="T34" fmla="*/ 42 w 44"/>
                <a:gd name="T35" fmla="*/ 3 h 9"/>
                <a:gd name="T36" fmla="*/ 42 w 44"/>
                <a:gd name="T37" fmla="*/ 3 h 9"/>
                <a:gd name="T38" fmla="*/ 41 w 44"/>
                <a:gd name="T39" fmla="*/ 3 h 9"/>
                <a:gd name="T40" fmla="*/ 40 w 44"/>
                <a:gd name="T41" fmla="*/ 2 h 9"/>
                <a:gd name="T42" fmla="*/ 39 w 44"/>
                <a:gd name="T43" fmla="*/ 2 h 9"/>
                <a:gd name="T44" fmla="*/ 38 w 44"/>
                <a:gd name="T45" fmla="*/ 2 h 9"/>
                <a:gd name="T46" fmla="*/ 36 w 44"/>
                <a:gd name="T47" fmla="*/ 1 h 9"/>
                <a:gd name="T48" fmla="*/ 35 w 44"/>
                <a:gd name="T49" fmla="*/ 1 h 9"/>
                <a:gd name="T50" fmla="*/ 33 w 44"/>
                <a:gd name="T51" fmla="*/ 1 h 9"/>
                <a:gd name="T52" fmla="*/ 32 w 44"/>
                <a:gd name="T53" fmla="*/ 1 h 9"/>
                <a:gd name="T54" fmla="*/ 30 w 44"/>
                <a:gd name="T55" fmla="*/ 0 h 9"/>
                <a:gd name="T56" fmla="*/ 27 w 44"/>
                <a:gd name="T57" fmla="*/ 0 h 9"/>
                <a:gd name="T58" fmla="*/ 25 w 44"/>
                <a:gd name="T59" fmla="*/ 0 h 9"/>
                <a:gd name="T60" fmla="*/ 24 w 44"/>
                <a:gd name="T61" fmla="*/ 0 h 9"/>
                <a:gd name="T62" fmla="*/ 21 w 44"/>
                <a:gd name="T63" fmla="*/ 0 h 9"/>
                <a:gd name="T64" fmla="*/ 18 w 44"/>
                <a:gd name="T65" fmla="*/ 0 h 9"/>
                <a:gd name="T66" fmla="*/ 17 w 44"/>
                <a:gd name="T67" fmla="*/ 0 h 9"/>
                <a:gd name="T68" fmla="*/ 15 w 44"/>
                <a:gd name="T69" fmla="*/ 0 h 9"/>
                <a:gd name="T70" fmla="*/ 12 w 44"/>
                <a:gd name="T71" fmla="*/ 0 h 9"/>
                <a:gd name="T72" fmla="*/ 11 w 44"/>
                <a:gd name="T73" fmla="*/ 1 h 9"/>
                <a:gd name="T74" fmla="*/ 9 w 44"/>
                <a:gd name="T75" fmla="*/ 1 h 9"/>
                <a:gd name="T76" fmla="*/ 7 w 44"/>
                <a:gd name="T77" fmla="*/ 1 h 9"/>
                <a:gd name="T78" fmla="*/ 6 w 44"/>
                <a:gd name="T79" fmla="*/ 1 h 9"/>
                <a:gd name="T80" fmla="*/ 4 w 44"/>
                <a:gd name="T81" fmla="*/ 2 h 9"/>
                <a:gd name="T82" fmla="*/ 4 w 44"/>
                <a:gd name="T83" fmla="*/ 2 h 9"/>
                <a:gd name="T84" fmla="*/ 2 w 44"/>
                <a:gd name="T85" fmla="*/ 2 h 9"/>
                <a:gd name="T86" fmla="*/ 1 w 44"/>
                <a:gd name="T87" fmla="*/ 3 h 9"/>
                <a:gd name="T88" fmla="*/ 0 w 44"/>
                <a:gd name="T89" fmla="*/ 3 h 9"/>
                <a:gd name="T90" fmla="*/ 0 w 44"/>
                <a:gd name="T91" fmla="*/ 3 h 9"/>
                <a:gd name="T92" fmla="*/ 0 w 44"/>
                <a:gd name="T93" fmla="*/ 4 h 9"/>
                <a:gd name="T94" fmla="*/ 0 w 44"/>
                <a:gd name="T95" fmla="*/ 5 h 9"/>
                <a:gd name="T96" fmla="*/ 0 w 44"/>
                <a:gd name="T97" fmla="*/ 5 h 9"/>
                <a:gd name="T98" fmla="*/ 0 w 44"/>
                <a:gd name="T99" fmla="*/ 6 h 9"/>
                <a:gd name="T100" fmla="*/ 1 w 44"/>
                <a:gd name="T101" fmla="*/ 6 h 9"/>
                <a:gd name="T102" fmla="*/ 2 w 44"/>
                <a:gd name="T103" fmla="*/ 6 h 9"/>
                <a:gd name="T104" fmla="*/ 4 w 44"/>
                <a:gd name="T105" fmla="*/ 6 h 9"/>
                <a:gd name="T106" fmla="*/ 4 w 44"/>
                <a:gd name="T107" fmla="*/ 6 h 9"/>
                <a:gd name="T108" fmla="*/ 6 w 44"/>
                <a:gd name="T109" fmla="*/ 7 h 9"/>
                <a:gd name="T110" fmla="*/ 7 w 44"/>
                <a:gd name="T111" fmla="*/ 7 h 9"/>
                <a:gd name="T112" fmla="*/ 9 w 44"/>
                <a:gd name="T113" fmla="*/ 7 h 9"/>
                <a:gd name="T114" fmla="*/ 11 w 44"/>
                <a:gd name="T115" fmla="*/ 7 h 9"/>
                <a:gd name="T116" fmla="*/ 12 w 44"/>
                <a:gd name="T117" fmla="*/ 7 h 9"/>
                <a:gd name="T118" fmla="*/ 15 w 44"/>
                <a:gd name="T119" fmla="*/ 7 h 9"/>
                <a:gd name="T120" fmla="*/ 17 w 44"/>
                <a:gd name="T121" fmla="*/ 7 h 9"/>
                <a:gd name="T122" fmla="*/ 18 w 44"/>
                <a:gd name="T123" fmla="*/ 8 h 9"/>
                <a:gd name="T124" fmla="*/ 21 w 44"/>
                <a:gd name="T125" fmla="*/ 8 h 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4"/>
                <a:gd name="T190" fmla="*/ 0 h 9"/>
                <a:gd name="T191" fmla="*/ 44 w 44"/>
                <a:gd name="T192" fmla="*/ 9 h 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4" h="9">
                  <a:moveTo>
                    <a:pt x="21" y="8"/>
                  </a:moveTo>
                  <a:lnTo>
                    <a:pt x="24" y="8"/>
                  </a:lnTo>
                  <a:lnTo>
                    <a:pt x="25" y="7"/>
                  </a:lnTo>
                  <a:lnTo>
                    <a:pt x="27" y="7"/>
                  </a:lnTo>
                  <a:lnTo>
                    <a:pt x="30" y="7"/>
                  </a:lnTo>
                  <a:lnTo>
                    <a:pt x="32" y="7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6" y="7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40" y="6"/>
                  </a:lnTo>
                  <a:lnTo>
                    <a:pt x="41" y="6"/>
                  </a:lnTo>
                  <a:lnTo>
                    <a:pt x="42" y="6"/>
                  </a:lnTo>
                  <a:lnTo>
                    <a:pt x="42" y="5"/>
                  </a:lnTo>
                  <a:lnTo>
                    <a:pt x="43" y="5"/>
                  </a:lnTo>
                  <a:lnTo>
                    <a:pt x="42" y="4"/>
                  </a:lnTo>
                  <a:lnTo>
                    <a:pt x="42" y="3"/>
                  </a:lnTo>
                  <a:lnTo>
                    <a:pt x="41" y="3"/>
                  </a:lnTo>
                  <a:lnTo>
                    <a:pt x="40" y="2"/>
                  </a:lnTo>
                  <a:lnTo>
                    <a:pt x="39" y="2"/>
                  </a:lnTo>
                  <a:lnTo>
                    <a:pt x="38" y="2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2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6" y="7"/>
                  </a:lnTo>
                  <a:lnTo>
                    <a:pt x="7" y="7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2" y="7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8" y="8"/>
                  </a:lnTo>
                  <a:lnTo>
                    <a:pt x="21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4" name="Freeform 179"/>
            <p:cNvSpPr>
              <a:spLocks/>
            </p:cNvSpPr>
            <p:nvPr/>
          </p:nvSpPr>
          <p:spPr bwMode="auto">
            <a:xfrm>
              <a:off x="3709" y="2721"/>
              <a:ext cx="29" cy="31"/>
            </a:xfrm>
            <a:custGeom>
              <a:avLst/>
              <a:gdLst>
                <a:gd name="T0" fmla="*/ 7 w 29"/>
                <a:gd name="T1" fmla="*/ 7 h 31"/>
                <a:gd name="T2" fmla="*/ 7 w 29"/>
                <a:gd name="T3" fmla="*/ 6 h 31"/>
                <a:gd name="T4" fmla="*/ 7 w 29"/>
                <a:gd name="T5" fmla="*/ 4 h 31"/>
                <a:gd name="T6" fmla="*/ 7 w 29"/>
                <a:gd name="T7" fmla="*/ 3 h 31"/>
                <a:gd name="T8" fmla="*/ 8 w 29"/>
                <a:gd name="T9" fmla="*/ 3 h 31"/>
                <a:gd name="T10" fmla="*/ 8 w 29"/>
                <a:gd name="T11" fmla="*/ 2 h 31"/>
                <a:gd name="T12" fmla="*/ 9 w 29"/>
                <a:gd name="T13" fmla="*/ 1 h 31"/>
                <a:gd name="T14" fmla="*/ 10 w 29"/>
                <a:gd name="T15" fmla="*/ 1 h 31"/>
                <a:gd name="T16" fmla="*/ 11 w 29"/>
                <a:gd name="T17" fmla="*/ 0 h 31"/>
                <a:gd name="T18" fmla="*/ 12 w 29"/>
                <a:gd name="T19" fmla="*/ 0 h 31"/>
                <a:gd name="T20" fmla="*/ 12 w 29"/>
                <a:gd name="T21" fmla="*/ 0 h 31"/>
                <a:gd name="T22" fmla="*/ 13 w 29"/>
                <a:gd name="T23" fmla="*/ 0 h 31"/>
                <a:gd name="T24" fmla="*/ 14 w 29"/>
                <a:gd name="T25" fmla="*/ 0 h 31"/>
                <a:gd name="T26" fmla="*/ 16 w 29"/>
                <a:gd name="T27" fmla="*/ 1 h 31"/>
                <a:gd name="T28" fmla="*/ 16 w 29"/>
                <a:gd name="T29" fmla="*/ 2 h 31"/>
                <a:gd name="T30" fmla="*/ 17 w 29"/>
                <a:gd name="T31" fmla="*/ 3 h 31"/>
                <a:gd name="T32" fmla="*/ 19 w 29"/>
                <a:gd name="T33" fmla="*/ 3 h 31"/>
                <a:gd name="T34" fmla="*/ 21 w 29"/>
                <a:gd name="T35" fmla="*/ 3 h 31"/>
                <a:gd name="T36" fmla="*/ 22 w 29"/>
                <a:gd name="T37" fmla="*/ 4 h 31"/>
                <a:gd name="T38" fmla="*/ 24 w 29"/>
                <a:gd name="T39" fmla="*/ 5 h 31"/>
                <a:gd name="T40" fmla="*/ 25 w 29"/>
                <a:gd name="T41" fmla="*/ 6 h 31"/>
                <a:gd name="T42" fmla="*/ 26 w 29"/>
                <a:gd name="T43" fmla="*/ 8 h 31"/>
                <a:gd name="T44" fmla="*/ 26 w 29"/>
                <a:gd name="T45" fmla="*/ 8 h 31"/>
                <a:gd name="T46" fmla="*/ 27 w 29"/>
                <a:gd name="T47" fmla="*/ 10 h 31"/>
                <a:gd name="T48" fmla="*/ 28 w 29"/>
                <a:gd name="T49" fmla="*/ 11 h 31"/>
                <a:gd name="T50" fmla="*/ 28 w 29"/>
                <a:gd name="T51" fmla="*/ 13 h 31"/>
                <a:gd name="T52" fmla="*/ 28 w 29"/>
                <a:gd name="T53" fmla="*/ 13 h 31"/>
                <a:gd name="T54" fmla="*/ 28 w 29"/>
                <a:gd name="T55" fmla="*/ 15 h 31"/>
                <a:gd name="T56" fmla="*/ 28 w 29"/>
                <a:gd name="T57" fmla="*/ 17 h 31"/>
                <a:gd name="T58" fmla="*/ 28 w 29"/>
                <a:gd name="T59" fmla="*/ 18 h 31"/>
                <a:gd name="T60" fmla="*/ 27 w 29"/>
                <a:gd name="T61" fmla="*/ 19 h 31"/>
                <a:gd name="T62" fmla="*/ 26 w 29"/>
                <a:gd name="T63" fmla="*/ 20 h 31"/>
                <a:gd name="T64" fmla="*/ 26 w 29"/>
                <a:gd name="T65" fmla="*/ 23 h 31"/>
                <a:gd name="T66" fmla="*/ 26 w 29"/>
                <a:gd name="T67" fmla="*/ 24 h 31"/>
                <a:gd name="T68" fmla="*/ 25 w 29"/>
                <a:gd name="T69" fmla="*/ 26 h 31"/>
                <a:gd name="T70" fmla="*/ 23 w 29"/>
                <a:gd name="T71" fmla="*/ 27 h 31"/>
                <a:gd name="T72" fmla="*/ 21 w 29"/>
                <a:gd name="T73" fmla="*/ 28 h 31"/>
                <a:gd name="T74" fmla="*/ 21 w 29"/>
                <a:gd name="T75" fmla="*/ 29 h 31"/>
                <a:gd name="T76" fmla="*/ 19 w 29"/>
                <a:gd name="T77" fmla="*/ 29 h 31"/>
                <a:gd name="T78" fmla="*/ 17 w 29"/>
                <a:gd name="T79" fmla="*/ 30 h 31"/>
                <a:gd name="T80" fmla="*/ 16 w 29"/>
                <a:gd name="T81" fmla="*/ 30 h 31"/>
                <a:gd name="T82" fmla="*/ 14 w 29"/>
                <a:gd name="T83" fmla="*/ 30 h 31"/>
                <a:gd name="T84" fmla="*/ 12 w 29"/>
                <a:gd name="T85" fmla="*/ 30 h 31"/>
                <a:gd name="T86" fmla="*/ 10 w 29"/>
                <a:gd name="T87" fmla="*/ 30 h 31"/>
                <a:gd name="T88" fmla="*/ 8 w 29"/>
                <a:gd name="T89" fmla="*/ 29 h 31"/>
                <a:gd name="T90" fmla="*/ 7 w 29"/>
                <a:gd name="T91" fmla="*/ 28 h 31"/>
                <a:gd name="T92" fmla="*/ 6 w 29"/>
                <a:gd name="T93" fmla="*/ 28 h 31"/>
                <a:gd name="T94" fmla="*/ 4 w 29"/>
                <a:gd name="T95" fmla="*/ 28 h 31"/>
                <a:gd name="T96" fmla="*/ 0 w 29"/>
                <a:gd name="T97" fmla="*/ 25 h 31"/>
                <a:gd name="T98" fmla="*/ 7 w 29"/>
                <a:gd name="T99" fmla="*/ 7 h 3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9"/>
                <a:gd name="T151" fmla="*/ 0 h 31"/>
                <a:gd name="T152" fmla="*/ 29 w 29"/>
                <a:gd name="T153" fmla="*/ 31 h 3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9" h="31">
                  <a:moveTo>
                    <a:pt x="7" y="7"/>
                  </a:moveTo>
                  <a:lnTo>
                    <a:pt x="7" y="6"/>
                  </a:lnTo>
                  <a:lnTo>
                    <a:pt x="7" y="4"/>
                  </a:lnTo>
                  <a:lnTo>
                    <a:pt x="7" y="3"/>
                  </a:lnTo>
                  <a:lnTo>
                    <a:pt x="8" y="3"/>
                  </a:lnTo>
                  <a:lnTo>
                    <a:pt x="8" y="2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4" y="0"/>
                  </a:lnTo>
                  <a:lnTo>
                    <a:pt x="16" y="1"/>
                  </a:lnTo>
                  <a:lnTo>
                    <a:pt x="16" y="2"/>
                  </a:lnTo>
                  <a:lnTo>
                    <a:pt x="17" y="3"/>
                  </a:lnTo>
                  <a:lnTo>
                    <a:pt x="19" y="3"/>
                  </a:lnTo>
                  <a:lnTo>
                    <a:pt x="21" y="3"/>
                  </a:lnTo>
                  <a:lnTo>
                    <a:pt x="22" y="4"/>
                  </a:lnTo>
                  <a:lnTo>
                    <a:pt x="24" y="5"/>
                  </a:lnTo>
                  <a:lnTo>
                    <a:pt x="25" y="6"/>
                  </a:lnTo>
                  <a:lnTo>
                    <a:pt x="26" y="8"/>
                  </a:lnTo>
                  <a:lnTo>
                    <a:pt x="27" y="10"/>
                  </a:lnTo>
                  <a:lnTo>
                    <a:pt x="28" y="11"/>
                  </a:lnTo>
                  <a:lnTo>
                    <a:pt x="28" y="13"/>
                  </a:lnTo>
                  <a:lnTo>
                    <a:pt x="28" y="15"/>
                  </a:lnTo>
                  <a:lnTo>
                    <a:pt x="28" y="17"/>
                  </a:lnTo>
                  <a:lnTo>
                    <a:pt x="28" y="18"/>
                  </a:lnTo>
                  <a:lnTo>
                    <a:pt x="27" y="19"/>
                  </a:lnTo>
                  <a:lnTo>
                    <a:pt x="26" y="20"/>
                  </a:lnTo>
                  <a:lnTo>
                    <a:pt x="26" y="23"/>
                  </a:lnTo>
                  <a:lnTo>
                    <a:pt x="26" y="24"/>
                  </a:lnTo>
                  <a:lnTo>
                    <a:pt x="25" y="26"/>
                  </a:lnTo>
                  <a:lnTo>
                    <a:pt x="23" y="27"/>
                  </a:lnTo>
                  <a:lnTo>
                    <a:pt x="21" y="28"/>
                  </a:lnTo>
                  <a:lnTo>
                    <a:pt x="21" y="29"/>
                  </a:lnTo>
                  <a:lnTo>
                    <a:pt x="19" y="29"/>
                  </a:lnTo>
                  <a:lnTo>
                    <a:pt x="17" y="30"/>
                  </a:lnTo>
                  <a:lnTo>
                    <a:pt x="16" y="30"/>
                  </a:lnTo>
                  <a:lnTo>
                    <a:pt x="14" y="30"/>
                  </a:lnTo>
                  <a:lnTo>
                    <a:pt x="12" y="30"/>
                  </a:lnTo>
                  <a:lnTo>
                    <a:pt x="10" y="30"/>
                  </a:lnTo>
                  <a:lnTo>
                    <a:pt x="8" y="29"/>
                  </a:lnTo>
                  <a:lnTo>
                    <a:pt x="7" y="28"/>
                  </a:lnTo>
                  <a:lnTo>
                    <a:pt x="6" y="28"/>
                  </a:lnTo>
                  <a:lnTo>
                    <a:pt x="4" y="28"/>
                  </a:lnTo>
                  <a:lnTo>
                    <a:pt x="0" y="25"/>
                  </a:lnTo>
                  <a:lnTo>
                    <a:pt x="7" y="7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5" name="Freeform 180"/>
            <p:cNvSpPr>
              <a:spLocks/>
            </p:cNvSpPr>
            <p:nvPr/>
          </p:nvSpPr>
          <p:spPr bwMode="auto">
            <a:xfrm>
              <a:off x="3932" y="2776"/>
              <a:ext cx="26" cy="30"/>
            </a:xfrm>
            <a:custGeom>
              <a:avLst/>
              <a:gdLst>
                <a:gd name="T0" fmla="*/ 2 w 26"/>
                <a:gd name="T1" fmla="*/ 8 h 30"/>
                <a:gd name="T2" fmla="*/ 2 w 26"/>
                <a:gd name="T3" fmla="*/ 5 h 30"/>
                <a:gd name="T4" fmla="*/ 2 w 26"/>
                <a:gd name="T5" fmla="*/ 4 h 30"/>
                <a:gd name="T6" fmla="*/ 2 w 26"/>
                <a:gd name="T7" fmla="*/ 3 h 30"/>
                <a:gd name="T8" fmla="*/ 3 w 26"/>
                <a:gd name="T9" fmla="*/ 2 h 30"/>
                <a:gd name="T10" fmla="*/ 3 w 26"/>
                <a:gd name="T11" fmla="*/ 2 h 30"/>
                <a:gd name="T12" fmla="*/ 4 w 26"/>
                <a:gd name="T13" fmla="*/ 1 h 30"/>
                <a:gd name="T14" fmla="*/ 5 w 26"/>
                <a:gd name="T15" fmla="*/ 0 h 30"/>
                <a:gd name="T16" fmla="*/ 6 w 26"/>
                <a:gd name="T17" fmla="*/ 0 h 30"/>
                <a:gd name="T18" fmla="*/ 6 w 26"/>
                <a:gd name="T19" fmla="*/ 0 h 30"/>
                <a:gd name="T20" fmla="*/ 7 w 26"/>
                <a:gd name="T21" fmla="*/ 0 h 30"/>
                <a:gd name="T22" fmla="*/ 8 w 26"/>
                <a:gd name="T23" fmla="*/ 0 h 30"/>
                <a:gd name="T24" fmla="*/ 10 w 26"/>
                <a:gd name="T25" fmla="*/ 0 h 30"/>
                <a:gd name="T26" fmla="*/ 11 w 26"/>
                <a:gd name="T27" fmla="*/ 0 h 30"/>
                <a:gd name="T28" fmla="*/ 12 w 26"/>
                <a:gd name="T29" fmla="*/ 0 h 30"/>
                <a:gd name="T30" fmla="*/ 15 w 26"/>
                <a:gd name="T31" fmla="*/ 0 h 30"/>
                <a:gd name="T32" fmla="*/ 15 w 26"/>
                <a:gd name="T33" fmla="*/ 1 h 30"/>
                <a:gd name="T34" fmla="*/ 17 w 26"/>
                <a:gd name="T35" fmla="*/ 1 h 30"/>
                <a:gd name="T36" fmla="*/ 19 w 26"/>
                <a:gd name="T37" fmla="*/ 2 h 30"/>
                <a:gd name="T38" fmla="*/ 20 w 26"/>
                <a:gd name="T39" fmla="*/ 2 h 30"/>
                <a:gd name="T40" fmla="*/ 21 w 26"/>
                <a:gd name="T41" fmla="*/ 3 h 30"/>
                <a:gd name="T42" fmla="*/ 22 w 26"/>
                <a:gd name="T43" fmla="*/ 4 h 30"/>
                <a:gd name="T44" fmla="*/ 23 w 26"/>
                <a:gd name="T45" fmla="*/ 6 h 30"/>
                <a:gd name="T46" fmla="*/ 24 w 26"/>
                <a:gd name="T47" fmla="*/ 7 h 30"/>
                <a:gd name="T48" fmla="*/ 24 w 26"/>
                <a:gd name="T49" fmla="*/ 8 h 30"/>
                <a:gd name="T50" fmla="*/ 25 w 26"/>
                <a:gd name="T51" fmla="*/ 10 h 30"/>
                <a:gd name="T52" fmla="*/ 25 w 26"/>
                <a:gd name="T53" fmla="*/ 12 h 30"/>
                <a:gd name="T54" fmla="*/ 25 w 26"/>
                <a:gd name="T55" fmla="*/ 13 h 30"/>
                <a:gd name="T56" fmla="*/ 25 w 26"/>
                <a:gd name="T57" fmla="*/ 16 h 30"/>
                <a:gd name="T58" fmla="*/ 24 w 26"/>
                <a:gd name="T59" fmla="*/ 17 h 30"/>
                <a:gd name="T60" fmla="*/ 24 w 26"/>
                <a:gd name="T61" fmla="*/ 19 h 30"/>
                <a:gd name="T62" fmla="*/ 23 w 26"/>
                <a:gd name="T63" fmla="*/ 20 h 30"/>
                <a:gd name="T64" fmla="*/ 23 w 26"/>
                <a:gd name="T65" fmla="*/ 22 h 30"/>
                <a:gd name="T66" fmla="*/ 22 w 26"/>
                <a:gd name="T67" fmla="*/ 22 h 30"/>
                <a:gd name="T68" fmla="*/ 21 w 26"/>
                <a:gd name="T69" fmla="*/ 24 h 30"/>
                <a:gd name="T70" fmla="*/ 19 w 26"/>
                <a:gd name="T71" fmla="*/ 25 h 30"/>
                <a:gd name="T72" fmla="*/ 18 w 26"/>
                <a:gd name="T73" fmla="*/ 26 h 30"/>
                <a:gd name="T74" fmla="*/ 17 w 26"/>
                <a:gd name="T75" fmla="*/ 27 h 30"/>
                <a:gd name="T76" fmla="*/ 15 w 26"/>
                <a:gd name="T77" fmla="*/ 27 h 30"/>
                <a:gd name="T78" fmla="*/ 14 w 26"/>
                <a:gd name="T79" fmla="*/ 27 h 30"/>
                <a:gd name="T80" fmla="*/ 11 w 26"/>
                <a:gd name="T81" fmla="*/ 28 h 30"/>
                <a:gd name="T82" fmla="*/ 10 w 26"/>
                <a:gd name="T83" fmla="*/ 28 h 30"/>
                <a:gd name="T84" fmla="*/ 8 w 26"/>
                <a:gd name="T85" fmla="*/ 29 h 30"/>
                <a:gd name="T86" fmla="*/ 6 w 26"/>
                <a:gd name="T87" fmla="*/ 29 h 30"/>
                <a:gd name="T88" fmla="*/ 0 w 26"/>
                <a:gd name="T89" fmla="*/ 29 h 30"/>
                <a:gd name="T90" fmla="*/ 2 w 26"/>
                <a:gd name="T91" fmla="*/ 8 h 3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6"/>
                <a:gd name="T139" fmla="*/ 0 h 30"/>
                <a:gd name="T140" fmla="*/ 26 w 26"/>
                <a:gd name="T141" fmla="*/ 30 h 3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6" h="30">
                  <a:moveTo>
                    <a:pt x="2" y="8"/>
                  </a:moveTo>
                  <a:lnTo>
                    <a:pt x="2" y="5"/>
                  </a:lnTo>
                  <a:lnTo>
                    <a:pt x="2" y="4"/>
                  </a:lnTo>
                  <a:lnTo>
                    <a:pt x="2" y="3"/>
                  </a:lnTo>
                  <a:lnTo>
                    <a:pt x="3" y="2"/>
                  </a:lnTo>
                  <a:lnTo>
                    <a:pt x="4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1" y="3"/>
                  </a:lnTo>
                  <a:lnTo>
                    <a:pt x="22" y="4"/>
                  </a:lnTo>
                  <a:lnTo>
                    <a:pt x="23" y="6"/>
                  </a:lnTo>
                  <a:lnTo>
                    <a:pt x="24" y="7"/>
                  </a:lnTo>
                  <a:lnTo>
                    <a:pt x="24" y="8"/>
                  </a:lnTo>
                  <a:lnTo>
                    <a:pt x="25" y="10"/>
                  </a:lnTo>
                  <a:lnTo>
                    <a:pt x="25" y="12"/>
                  </a:lnTo>
                  <a:lnTo>
                    <a:pt x="25" y="13"/>
                  </a:lnTo>
                  <a:lnTo>
                    <a:pt x="25" y="16"/>
                  </a:lnTo>
                  <a:lnTo>
                    <a:pt x="24" y="17"/>
                  </a:lnTo>
                  <a:lnTo>
                    <a:pt x="24" y="19"/>
                  </a:lnTo>
                  <a:lnTo>
                    <a:pt x="23" y="20"/>
                  </a:lnTo>
                  <a:lnTo>
                    <a:pt x="23" y="22"/>
                  </a:lnTo>
                  <a:lnTo>
                    <a:pt x="22" y="22"/>
                  </a:lnTo>
                  <a:lnTo>
                    <a:pt x="21" y="24"/>
                  </a:lnTo>
                  <a:lnTo>
                    <a:pt x="19" y="25"/>
                  </a:lnTo>
                  <a:lnTo>
                    <a:pt x="18" y="26"/>
                  </a:lnTo>
                  <a:lnTo>
                    <a:pt x="17" y="27"/>
                  </a:lnTo>
                  <a:lnTo>
                    <a:pt x="15" y="27"/>
                  </a:lnTo>
                  <a:lnTo>
                    <a:pt x="14" y="27"/>
                  </a:lnTo>
                  <a:lnTo>
                    <a:pt x="11" y="28"/>
                  </a:lnTo>
                  <a:lnTo>
                    <a:pt x="10" y="28"/>
                  </a:lnTo>
                  <a:lnTo>
                    <a:pt x="8" y="29"/>
                  </a:lnTo>
                  <a:lnTo>
                    <a:pt x="6" y="29"/>
                  </a:lnTo>
                  <a:lnTo>
                    <a:pt x="0" y="29"/>
                  </a:lnTo>
                  <a:lnTo>
                    <a:pt x="2" y="8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6" name="Freeform 181"/>
            <p:cNvSpPr>
              <a:spLocks/>
            </p:cNvSpPr>
            <p:nvPr/>
          </p:nvSpPr>
          <p:spPr bwMode="auto">
            <a:xfrm>
              <a:off x="4047" y="2770"/>
              <a:ext cx="42" cy="72"/>
            </a:xfrm>
            <a:custGeom>
              <a:avLst/>
              <a:gdLst>
                <a:gd name="T0" fmla="*/ 7 w 42"/>
                <a:gd name="T1" fmla="*/ 60 h 72"/>
                <a:gd name="T2" fmla="*/ 8 w 42"/>
                <a:gd name="T3" fmla="*/ 63 h 72"/>
                <a:gd name="T4" fmla="*/ 8 w 42"/>
                <a:gd name="T5" fmla="*/ 65 h 72"/>
                <a:gd name="T6" fmla="*/ 9 w 42"/>
                <a:gd name="T7" fmla="*/ 67 h 72"/>
                <a:gd name="T8" fmla="*/ 10 w 42"/>
                <a:gd name="T9" fmla="*/ 69 h 72"/>
                <a:gd name="T10" fmla="*/ 11 w 42"/>
                <a:gd name="T11" fmla="*/ 70 h 72"/>
                <a:gd name="T12" fmla="*/ 13 w 42"/>
                <a:gd name="T13" fmla="*/ 70 h 72"/>
                <a:gd name="T14" fmla="*/ 16 w 42"/>
                <a:gd name="T15" fmla="*/ 71 h 72"/>
                <a:gd name="T16" fmla="*/ 21 w 42"/>
                <a:gd name="T17" fmla="*/ 70 h 72"/>
                <a:gd name="T18" fmla="*/ 27 w 42"/>
                <a:gd name="T19" fmla="*/ 67 h 72"/>
                <a:gd name="T20" fmla="*/ 32 w 42"/>
                <a:gd name="T21" fmla="*/ 65 h 72"/>
                <a:gd name="T22" fmla="*/ 37 w 42"/>
                <a:gd name="T23" fmla="*/ 60 h 72"/>
                <a:gd name="T24" fmla="*/ 39 w 42"/>
                <a:gd name="T25" fmla="*/ 54 h 72"/>
                <a:gd name="T26" fmla="*/ 40 w 42"/>
                <a:gd name="T27" fmla="*/ 48 h 72"/>
                <a:gd name="T28" fmla="*/ 41 w 42"/>
                <a:gd name="T29" fmla="*/ 41 h 72"/>
                <a:gd name="T30" fmla="*/ 41 w 42"/>
                <a:gd name="T31" fmla="*/ 34 h 72"/>
                <a:gd name="T32" fmla="*/ 40 w 42"/>
                <a:gd name="T33" fmla="*/ 27 h 72"/>
                <a:gd name="T34" fmla="*/ 38 w 42"/>
                <a:gd name="T35" fmla="*/ 21 h 72"/>
                <a:gd name="T36" fmla="*/ 37 w 42"/>
                <a:gd name="T37" fmla="*/ 15 h 72"/>
                <a:gd name="T38" fmla="*/ 33 w 42"/>
                <a:gd name="T39" fmla="*/ 10 h 72"/>
                <a:gd name="T40" fmla="*/ 30 w 42"/>
                <a:gd name="T41" fmla="*/ 6 h 72"/>
                <a:gd name="T42" fmla="*/ 25 w 42"/>
                <a:gd name="T43" fmla="*/ 3 h 72"/>
                <a:gd name="T44" fmla="*/ 19 w 42"/>
                <a:gd name="T45" fmla="*/ 0 h 72"/>
                <a:gd name="T46" fmla="*/ 13 w 42"/>
                <a:gd name="T47" fmla="*/ 0 h 72"/>
                <a:gd name="T48" fmla="*/ 8 w 42"/>
                <a:gd name="T49" fmla="*/ 1 h 72"/>
                <a:gd name="T50" fmla="*/ 5 w 42"/>
                <a:gd name="T51" fmla="*/ 2 h 72"/>
                <a:gd name="T52" fmla="*/ 3 w 42"/>
                <a:gd name="T53" fmla="*/ 3 h 72"/>
                <a:gd name="T54" fmla="*/ 2 w 42"/>
                <a:gd name="T55" fmla="*/ 4 h 72"/>
                <a:gd name="T56" fmla="*/ 1 w 42"/>
                <a:gd name="T57" fmla="*/ 6 h 72"/>
                <a:gd name="T58" fmla="*/ 1 w 42"/>
                <a:gd name="T59" fmla="*/ 8 h 72"/>
                <a:gd name="T60" fmla="*/ 0 w 42"/>
                <a:gd name="T61" fmla="*/ 10 h 72"/>
                <a:gd name="T62" fmla="*/ 7 w 42"/>
                <a:gd name="T63" fmla="*/ 58 h 7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"/>
                <a:gd name="T97" fmla="*/ 0 h 72"/>
                <a:gd name="T98" fmla="*/ 42 w 42"/>
                <a:gd name="T99" fmla="*/ 72 h 7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" h="72">
                  <a:moveTo>
                    <a:pt x="7" y="58"/>
                  </a:moveTo>
                  <a:lnTo>
                    <a:pt x="7" y="60"/>
                  </a:lnTo>
                  <a:lnTo>
                    <a:pt x="7" y="62"/>
                  </a:lnTo>
                  <a:lnTo>
                    <a:pt x="8" y="63"/>
                  </a:lnTo>
                  <a:lnTo>
                    <a:pt x="8" y="65"/>
                  </a:lnTo>
                  <a:lnTo>
                    <a:pt x="9" y="66"/>
                  </a:lnTo>
                  <a:lnTo>
                    <a:pt x="9" y="67"/>
                  </a:lnTo>
                  <a:lnTo>
                    <a:pt x="10" y="68"/>
                  </a:lnTo>
                  <a:lnTo>
                    <a:pt x="10" y="69"/>
                  </a:lnTo>
                  <a:lnTo>
                    <a:pt x="11" y="70"/>
                  </a:lnTo>
                  <a:lnTo>
                    <a:pt x="12" y="70"/>
                  </a:lnTo>
                  <a:lnTo>
                    <a:pt x="13" y="70"/>
                  </a:lnTo>
                  <a:lnTo>
                    <a:pt x="15" y="71"/>
                  </a:lnTo>
                  <a:lnTo>
                    <a:pt x="16" y="71"/>
                  </a:lnTo>
                  <a:lnTo>
                    <a:pt x="17" y="71"/>
                  </a:lnTo>
                  <a:lnTo>
                    <a:pt x="21" y="70"/>
                  </a:lnTo>
                  <a:lnTo>
                    <a:pt x="24" y="69"/>
                  </a:lnTo>
                  <a:lnTo>
                    <a:pt x="27" y="67"/>
                  </a:lnTo>
                  <a:lnTo>
                    <a:pt x="30" y="66"/>
                  </a:lnTo>
                  <a:lnTo>
                    <a:pt x="32" y="65"/>
                  </a:lnTo>
                  <a:lnTo>
                    <a:pt x="35" y="62"/>
                  </a:lnTo>
                  <a:lnTo>
                    <a:pt x="37" y="60"/>
                  </a:lnTo>
                  <a:lnTo>
                    <a:pt x="38" y="57"/>
                  </a:lnTo>
                  <a:lnTo>
                    <a:pt x="39" y="54"/>
                  </a:lnTo>
                  <a:lnTo>
                    <a:pt x="40" y="52"/>
                  </a:lnTo>
                  <a:lnTo>
                    <a:pt x="40" y="48"/>
                  </a:lnTo>
                  <a:lnTo>
                    <a:pt x="41" y="45"/>
                  </a:lnTo>
                  <a:lnTo>
                    <a:pt x="41" y="41"/>
                  </a:lnTo>
                  <a:lnTo>
                    <a:pt x="41" y="38"/>
                  </a:lnTo>
                  <a:lnTo>
                    <a:pt x="41" y="34"/>
                  </a:lnTo>
                  <a:lnTo>
                    <a:pt x="41" y="30"/>
                  </a:lnTo>
                  <a:lnTo>
                    <a:pt x="40" y="27"/>
                  </a:lnTo>
                  <a:lnTo>
                    <a:pt x="39" y="24"/>
                  </a:lnTo>
                  <a:lnTo>
                    <a:pt x="38" y="21"/>
                  </a:lnTo>
                  <a:lnTo>
                    <a:pt x="38" y="18"/>
                  </a:lnTo>
                  <a:lnTo>
                    <a:pt x="37" y="15"/>
                  </a:lnTo>
                  <a:lnTo>
                    <a:pt x="35" y="12"/>
                  </a:lnTo>
                  <a:lnTo>
                    <a:pt x="33" y="10"/>
                  </a:lnTo>
                  <a:lnTo>
                    <a:pt x="31" y="7"/>
                  </a:lnTo>
                  <a:lnTo>
                    <a:pt x="30" y="6"/>
                  </a:lnTo>
                  <a:lnTo>
                    <a:pt x="27" y="4"/>
                  </a:lnTo>
                  <a:lnTo>
                    <a:pt x="25" y="3"/>
                  </a:lnTo>
                  <a:lnTo>
                    <a:pt x="23" y="1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7" y="1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3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5"/>
                  </a:lnTo>
                  <a:lnTo>
                    <a:pt x="1" y="6"/>
                  </a:lnTo>
                  <a:lnTo>
                    <a:pt x="1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5"/>
                  </a:lnTo>
                  <a:lnTo>
                    <a:pt x="7" y="58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7" name="Freeform 182"/>
            <p:cNvSpPr>
              <a:spLocks/>
            </p:cNvSpPr>
            <p:nvPr/>
          </p:nvSpPr>
          <p:spPr bwMode="auto">
            <a:xfrm>
              <a:off x="3760" y="2349"/>
              <a:ext cx="34" cy="15"/>
            </a:xfrm>
            <a:custGeom>
              <a:avLst/>
              <a:gdLst>
                <a:gd name="T0" fmla="*/ 33 w 34"/>
                <a:gd name="T1" fmla="*/ 14 h 15"/>
                <a:gd name="T2" fmla="*/ 0 w 34"/>
                <a:gd name="T3" fmla="*/ 6 h 15"/>
                <a:gd name="T4" fmla="*/ 33 w 34"/>
                <a:gd name="T5" fmla="*/ 0 h 15"/>
                <a:gd name="T6" fmla="*/ 33 w 34"/>
                <a:gd name="T7" fmla="*/ 14 h 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"/>
                <a:gd name="T13" fmla="*/ 0 h 15"/>
                <a:gd name="T14" fmla="*/ 34 w 34"/>
                <a:gd name="T15" fmla="*/ 15 h 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" h="15">
                  <a:moveTo>
                    <a:pt x="33" y="14"/>
                  </a:moveTo>
                  <a:lnTo>
                    <a:pt x="0" y="6"/>
                  </a:lnTo>
                  <a:lnTo>
                    <a:pt x="33" y="0"/>
                  </a:lnTo>
                  <a:lnTo>
                    <a:pt x="33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8" name="Line 183"/>
            <p:cNvSpPr>
              <a:spLocks noChangeShapeType="1"/>
            </p:cNvSpPr>
            <p:nvPr/>
          </p:nvSpPr>
          <p:spPr bwMode="auto">
            <a:xfrm>
              <a:off x="3799" y="2358"/>
              <a:ext cx="385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579" name="Line 184"/>
            <p:cNvSpPr>
              <a:spLocks noChangeShapeType="1"/>
            </p:cNvSpPr>
            <p:nvPr/>
          </p:nvSpPr>
          <p:spPr bwMode="auto">
            <a:xfrm>
              <a:off x="3803" y="2358"/>
              <a:ext cx="377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580" name="Freeform 185"/>
            <p:cNvSpPr>
              <a:spLocks/>
            </p:cNvSpPr>
            <p:nvPr/>
          </p:nvSpPr>
          <p:spPr bwMode="auto">
            <a:xfrm>
              <a:off x="4181" y="2344"/>
              <a:ext cx="36" cy="20"/>
            </a:xfrm>
            <a:custGeom>
              <a:avLst/>
              <a:gdLst>
                <a:gd name="T0" fmla="*/ 32 w 36"/>
                <a:gd name="T1" fmla="*/ 2 h 20"/>
                <a:gd name="T2" fmla="*/ 23 w 36"/>
                <a:gd name="T3" fmla="*/ 11 h 20"/>
                <a:gd name="T4" fmla="*/ 26 w 36"/>
                <a:gd name="T5" fmla="*/ 0 h 20"/>
                <a:gd name="T6" fmla="*/ 16 w 36"/>
                <a:gd name="T7" fmla="*/ 11 h 20"/>
                <a:gd name="T8" fmla="*/ 21 w 36"/>
                <a:gd name="T9" fmla="*/ 2 h 20"/>
                <a:gd name="T10" fmla="*/ 12 w 36"/>
                <a:gd name="T11" fmla="*/ 11 h 20"/>
                <a:gd name="T12" fmla="*/ 14 w 36"/>
                <a:gd name="T13" fmla="*/ 2 h 20"/>
                <a:gd name="T14" fmla="*/ 7 w 36"/>
                <a:gd name="T15" fmla="*/ 11 h 20"/>
                <a:gd name="T16" fmla="*/ 5 w 36"/>
                <a:gd name="T17" fmla="*/ 2 h 20"/>
                <a:gd name="T18" fmla="*/ 0 w 36"/>
                <a:gd name="T19" fmla="*/ 11 h 20"/>
                <a:gd name="T20" fmla="*/ 9 w 36"/>
                <a:gd name="T21" fmla="*/ 19 h 20"/>
                <a:gd name="T22" fmla="*/ 5 w 36"/>
                <a:gd name="T23" fmla="*/ 12 h 20"/>
                <a:gd name="T24" fmla="*/ 16 w 36"/>
                <a:gd name="T25" fmla="*/ 17 h 20"/>
                <a:gd name="T26" fmla="*/ 9 w 36"/>
                <a:gd name="T27" fmla="*/ 12 h 20"/>
                <a:gd name="T28" fmla="*/ 21 w 36"/>
                <a:gd name="T29" fmla="*/ 17 h 20"/>
                <a:gd name="T30" fmla="*/ 16 w 36"/>
                <a:gd name="T31" fmla="*/ 11 h 20"/>
                <a:gd name="T32" fmla="*/ 26 w 36"/>
                <a:gd name="T33" fmla="*/ 17 h 20"/>
                <a:gd name="T34" fmla="*/ 21 w 36"/>
                <a:gd name="T35" fmla="*/ 12 h 20"/>
                <a:gd name="T36" fmla="*/ 31 w 36"/>
                <a:gd name="T37" fmla="*/ 19 h 20"/>
                <a:gd name="T38" fmla="*/ 26 w 36"/>
                <a:gd name="T39" fmla="*/ 12 h 20"/>
                <a:gd name="T40" fmla="*/ 35 w 36"/>
                <a:gd name="T41" fmla="*/ 19 h 20"/>
                <a:gd name="T42" fmla="*/ 31 w 36"/>
                <a:gd name="T43" fmla="*/ 11 h 20"/>
                <a:gd name="T44" fmla="*/ 32 w 36"/>
                <a:gd name="T45" fmla="*/ 2 h 2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6"/>
                <a:gd name="T70" fmla="*/ 0 h 20"/>
                <a:gd name="T71" fmla="*/ 36 w 36"/>
                <a:gd name="T72" fmla="*/ 20 h 20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6" h="20">
                  <a:moveTo>
                    <a:pt x="32" y="2"/>
                  </a:moveTo>
                  <a:lnTo>
                    <a:pt x="23" y="11"/>
                  </a:lnTo>
                  <a:lnTo>
                    <a:pt x="26" y="0"/>
                  </a:lnTo>
                  <a:lnTo>
                    <a:pt x="16" y="11"/>
                  </a:lnTo>
                  <a:lnTo>
                    <a:pt x="21" y="2"/>
                  </a:lnTo>
                  <a:lnTo>
                    <a:pt x="12" y="11"/>
                  </a:lnTo>
                  <a:lnTo>
                    <a:pt x="14" y="2"/>
                  </a:lnTo>
                  <a:lnTo>
                    <a:pt x="7" y="11"/>
                  </a:lnTo>
                  <a:lnTo>
                    <a:pt x="5" y="2"/>
                  </a:lnTo>
                  <a:lnTo>
                    <a:pt x="0" y="11"/>
                  </a:lnTo>
                  <a:lnTo>
                    <a:pt x="9" y="19"/>
                  </a:lnTo>
                  <a:lnTo>
                    <a:pt x="5" y="12"/>
                  </a:lnTo>
                  <a:lnTo>
                    <a:pt x="16" y="17"/>
                  </a:lnTo>
                  <a:lnTo>
                    <a:pt x="9" y="12"/>
                  </a:lnTo>
                  <a:lnTo>
                    <a:pt x="21" y="17"/>
                  </a:lnTo>
                  <a:lnTo>
                    <a:pt x="16" y="11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31" y="19"/>
                  </a:lnTo>
                  <a:lnTo>
                    <a:pt x="26" y="12"/>
                  </a:lnTo>
                  <a:lnTo>
                    <a:pt x="35" y="19"/>
                  </a:lnTo>
                  <a:lnTo>
                    <a:pt x="31" y="11"/>
                  </a:lnTo>
                  <a:lnTo>
                    <a:pt x="32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1" name="Freeform 186"/>
            <p:cNvSpPr>
              <a:spLocks/>
            </p:cNvSpPr>
            <p:nvPr/>
          </p:nvSpPr>
          <p:spPr bwMode="auto">
            <a:xfrm>
              <a:off x="3750" y="2355"/>
              <a:ext cx="36" cy="14"/>
            </a:xfrm>
            <a:custGeom>
              <a:avLst/>
              <a:gdLst>
                <a:gd name="T0" fmla="*/ 35 w 36"/>
                <a:gd name="T1" fmla="*/ 13 h 14"/>
                <a:gd name="T2" fmla="*/ 0 w 36"/>
                <a:gd name="T3" fmla="*/ 8 h 14"/>
                <a:gd name="T4" fmla="*/ 35 w 36"/>
                <a:gd name="T5" fmla="*/ 0 h 14"/>
                <a:gd name="T6" fmla="*/ 35 w 36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6"/>
                <a:gd name="T13" fmla="*/ 0 h 14"/>
                <a:gd name="T14" fmla="*/ 36 w 36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6" h="14">
                  <a:moveTo>
                    <a:pt x="35" y="13"/>
                  </a:moveTo>
                  <a:lnTo>
                    <a:pt x="0" y="8"/>
                  </a:lnTo>
                  <a:lnTo>
                    <a:pt x="35" y="0"/>
                  </a:lnTo>
                  <a:lnTo>
                    <a:pt x="35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2" name="Line 187"/>
            <p:cNvSpPr>
              <a:spLocks noChangeShapeType="1"/>
            </p:cNvSpPr>
            <p:nvPr/>
          </p:nvSpPr>
          <p:spPr bwMode="auto">
            <a:xfrm>
              <a:off x="3791" y="2363"/>
              <a:ext cx="382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583" name="Line 188"/>
            <p:cNvSpPr>
              <a:spLocks noChangeShapeType="1"/>
            </p:cNvSpPr>
            <p:nvPr/>
          </p:nvSpPr>
          <p:spPr bwMode="auto">
            <a:xfrm>
              <a:off x="3795" y="2363"/>
              <a:ext cx="374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584" name="Freeform 189"/>
            <p:cNvSpPr>
              <a:spLocks/>
            </p:cNvSpPr>
            <p:nvPr/>
          </p:nvSpPr>
          <p:spPr bwMode="auto">
            <a:xfrm>
              <a:off x="4173" y="2349"/>
              <a:ext cx="36" cy="20"/>
            </a:xfrm>
            <a:custGeom>
              <a:avLst/>
              <a:gdLst>
                <a:gd name="T0" fmla="*/ 30 w 36"/>
                <a:gd name="T1" fmla="*/ 2 h 20"/>
                <a:gd name="T2" fmla="*/ 20 w 36"/>
                <a:gd name="T3" fmla="*/ 11 h 20"/>
                <a:gd name="T4" fmla="*/ 26 w 36"/>
                <a:gd name="T5" fmla="*/ 0 h 20"/>
                <a:gd name="T6" fmla="*/ 16 w 36"/>
                <a:gd name="T7" fmla="*/ 11 h 20"/>
                <a:gd name="T8" fmla="*/ 19 w 36"/>
                <a:gd name="T9" fmla="*/ 2 h 20"/>
                <a:gd name="T10" fmla="*/ 9 w 36"/>
                <a:gd name="T11" fmla="*/ 11 h 20"/>
                <a:gd name="T12" fmla="*/ 12 w 36"/>
                <a:gd name="T13" fmla="*/ 2 h 20"/>
                <a:gd name="T14" fmla="*/ 4 w 36"/>
                <a:gd name="T15" fmla="*/ 11 h 20"/>
                <a:gd name="T16" fmla="*/ 4 w 36"/>
                <a:gd name="T17" fmla="*/ 2 h 20"/>
                <a:gd name="T18" fmla="*/ 0 w 36"/>
                <a:gd name="T19" fmla="*/ 11 h 20"/>
                <a:gd name="T20" fmla="*/ 9 w 36"/>
                <a:gd name="T21" fmla="*/ 19 h 20"/>
                <a:gd name="T22" fmla="*/ 3 w 36"/>
                <a:gd name="T23" fmla="*/ 13 h 20"/>
                <a:gd name="T24" fmla="*/ 14 w 36"/>
                <a:gd name="T25" fmla="*/ 17 h 20"/>
                <a:gd name="T26" fmla="*/ 9 w 36"/>
                <a:gd name="T27" fmla="*/ 13 h 20"/>
                <a:gd name="T28" fmla="*/ 19 w 36"/>
                <a:gd name="T29" fmla="*/ 17 h 20"/>
                <a:gd name="T30" fmla="*/ 14 w 36"/>
                <a:gd name="T31" fmla="*/ 11 h 20"/>
                <a:gd name="T32" fmla="*/ 23 w 36"/>
                <a:gd name="T33" fmla="*/ 17 h 20"/>
                <a:gd name="T34" fmla="*/ 20 w 36"/>
                <a:gd name="T35" fmla="*/ 13 h 20"/>
                <a:gd name="T36" fmla="*/ 30 w 36"/>
                <a:gd name="T37" fmla="*/ 19 h 20"/>
                <a:gd name="T38" fmla="*/ 26 w 36"/>
                <a:gd name="T39" fmla="*/ 13 h 20"/>
                <a:gd name="T40" fmla="*/ 35 w 36"/>
                <a:gd name="T41" fmla="*/ 19 h 20"/>
                <a:gd name="T42" fmla="*/ 28 w 36"/>
                <a:gd name="T43" fmla="*/ 11 h 20"/>
                <a:gd name="T44" fmla="*/ 30 w 36"/>
                <a:gd name="T45" fmla="*/ 2 h 2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6"/>
                <a:gd name="T70" fmla="*/ 0 h 20"/>
                <a:gd name="T71" fmla="*/ 36 w 36"/>
                <a:gd name="T72" fmla="*/ 20 h 20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6" h="20">
                  <a:moveTo>
                    <a:pt x="30" y="2"/>
                  </a:moveTo>
                  <a:lnTo>
                    <a:pt x="20" y="11"/>
                  </a:lnTo>
                  <a:lnTo>
                    <a:pt x="26" y="0"/>
                  </a:lnTo>
                  <a:lnTo>
                    <a:pt x="16" y="11"/>
                  </a:lnTo>
                  <a:lnTo>
                    <a:pt x="19" y="2"/>
                  </a:lnTo>
                  <a:lnTo>
                    <a:pt x="9" y="11"/>
                  </a:lnTo>
                  <a:lnTo>
                    <a:pt x="12" y="2"/>
                  </a:lnTo>
                  <a:lnTo>
                    <a:pt x="4" y="11"/>
                  </a:lnTo>
                  <a:lnTo>
                    <a:pt x="4" y="2"/>
                  </a:lnTo>
                  <a:lnTo>
                    <a:pt x="0" y="11"/>
                  </a:lnTo>
                  <a:lnTo>
                    <a:pt x="9" y="19"/>
                  </a:lnTo>
                  <a:lnTo>
                    <a:pt x="3" y="13"/>
                  </a:lnTo>
                  <a:lnTo>
                    <a:pt x="14" y="17"/>
                  </a:lnTo>
                  <a:lnTo>
                    <a:pt x="9" y="13"/>
                  </a:lnTo>
                  <a:lnTo>
                    <a:pt x="19" y="17"/>
                  </a:lnTo>
                  <a:lnTo>
                    <a:pt x="14" y="11"/>
                  </a:lnTo>
                  <a:lnTo>
                    <a:pt x="23" y="17"/>
                  </a:lnTo>
                  <a:lnTo>
                    <a:pt x="20" y="13"/>
                  </a:lnTo>
                  <a:lnTo>
                    <a:pt x="30" y="19"/>
                  </a:lnTo>
                  <a:lnTo>
                    <a:pt x="26" y="13"/>
                  </a:lnTo>
                  <a:lnTo>
                    <a:pt x="35" y="19"/>
                  </a:lnTo>
                  <a:lnTo>
                    <a:pt x="28" y="11"/>
                  </a:lnTo>
                  <a:lnTo>
                    <a:pt x="3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5" name="Freeform 190"/>
            <p:cNvSpPr>
              <a:spLocks/>
            </p:cNvSpPr>
            <p:nvPr/>
          </p:nvSpPr>
          <p:spPr bwMode="auto">
            <a:xfrm>
              <a:off x="3758" y="2363"/>
              <a:ext cx="33" cy="14"/>
            </a:xfrm>
            <a:custGeom>
              <a:avLst/>
              <a:gdLst>
                <a:gd name="T0" fmla="*/ 32 w 33"/>
                <a:gd name="T1" fmla="*/ 13 h 14"/>
                <a:gd name="T2" fmla="*/ 0 w 33"/>
                <a:gd name="T3" fmla="*/ 8 h 14"/>
                <a:gd name="T4" fmla="*/ 32 w 33"/>
                <a:gd name="T5" fmla="*/ 0 h 14"/>
                <a:gd name="T6" fmla="*/ 32 w 33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"/>
                <a:gd name="T13" fmla="*/ 0 h 14"/>
                <a:gd name="T14" fmla="*/ 33 w 33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" h="14">
                  <a:moveTo>
                    <a:pt x="32" y="13"/>
                  </a:moveTo>
                  <a:lnTo>
                    <a:pt x="0" y="8"/>
                  </a:lnTo>
                  <a:lnTo>
                    <a:pt x="32" y="0"/>
                  </a:lnTo>
                  <a:lnTo>
                    <a:pt x="32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6" name="Line 191"/>
            <p:cNvSpPr>
              <a:spLocks noChangeShapeType="1"/>
            </p:cNvSpPr>
            <p:nvPr/>
          </p:nvSpPr>
          <p:spPr bwMode="auto">
            <a:xfrm>
              <a:off x="3796" y="2371"/>
              <a:ext cx="382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587" name="Line 192"/>
            <p:cNvSpPr>
              <a:spLocks noChangeShapeType="1"/>
            </p:cNvSpPr>
            <p:nvPr/>
          </p:nvSpPr>
          <p:spPr bwMode="auto">
            <a:xfrm>
              <a:off x="3800" y="2371"/>
              <a:ext cx="374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588" name="Freeform 193"/>
            <p:cNvSpPr>
              <a:spLocks/>
            </p:cNvSpPr>
            <p:nvPr/>
          </p:nvSpPr>
          <p:spPr bwMode="auto">
            <a:xfrm>
              <a:off x="4178" y="2358"/>
              <a:ext cx="36" cy="19"/>
            </a:xfrm>
            <a:custGeom>
              <a:avLst/>
              <a:gdLst>
                <a:gd name="T0" fmla="*/ 33 w 36"/>
                <a:gd name="T1" fmla="*/ 2 h 19"/>
                <a:gd name="T2" fmla="*/ 21 w 36"/>
                <a:gd name="T3" fmla="*/ 10 h 19"/>
                <a:gd name="T4" fmla="*/ 26 w 36"/>
                <a:gd name="T5" fmla="*/ 0 h 19"/>
                <a:gd name="T6" fmla="*/ 16 w 36"/>
                <a:gd name="T7" fmla="*/ 10 h 19"/>
                <a:gd name="T8" fmla="*/ 21 w 36"/>
                <a:gd name="T9" fmla="*/ 2 h 19"/>
                <a:gd name="T10" fmla="*/ 12 w 36"/>
                <a:gd name="T11" fmla="*/ 10 h 19"/>
                <a:gd name="T12" fmla="*/ 12 w 36"/>
                <a:gd name="T13" fmla="*/ 2 h 19"/>
                <a:gd name="T14" fmla="*/ 8 w 36"/>
                <a:gd name="T15" fmla="*/ 10 h 19"/>
                <a:gd name="T16" fmla="*/ 5 w 36"/>
                <a:gd name="T17" fmla="*/ 2 h 19"/>
                <a:gd name="T18" fmla="*/ 0 w 36"/>
                <a:gd name="T19" fmla="*/ 10 h 19"/>
                <a:gd name="T20" fmla="*/ 9 w 36"/>
                <a:gd name="T21" fmla="*/ 18 h 19"/>
                <a:gd name="T22" fmla="*/ 5 w 36"/>
                <a:gd name="T23" fmla="*/ 12 h 19"/>
                <a:gd name="T24" fmla="*/ 15 w 36"/>
                <a:gd name="T25" fmla="*/ 17 h 19"/>
                <a:gd name="T26" fmla="*/ 9 w 36"/>
                <a:gd name="T27" fmla="*/ 12 h 19"/>
                <a:gd name="T28" fmla="*/ 21 w 36"/>
                <a:gd name="T29" fmla="*/ 17 h 19"/>
                <a:gd name="T30" fmla="*/ 15 w 36"/>
                <a:gd name="T31" fmla="*/ 10 h 19"/>
                <a:gd name="T32" fmla="*/ 26 w 36"/>
                <a:gd name="T33" fmla="*/ 17 h 19"/>
                <a:gd name="T34" fmla="*/ 21 w 36"/>
                <a:gd name="T35" fmla="*/ 12 h 19"/>
                <a:gd name="T36" fmla="*/ 31 w 36"/>
                <a:gd name="T37" fmla="*/ 18 h 19"/>
                <a:gd name="T38" fmla="*/ 26 w 36"/>
                <a:gd name="T39" fmla="*/ 12 h 19"/>
                <a:gd name="T40" fmla="*/ 35 w 36"/>
                <a:gd name="T41" fmla="*/ 18 h 19"/>
                <a:gd name="T42" fmla="*/ 31 w 36"/>
                <a:gd name="T43" fmla="*/ 10 h 19"/>
                <a:gd name="T44" fmla="*/ 33 w 36"/>
                <a:gd name="T45" fmla="*/ 2 h 1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6"/>
                <a:gd name="T70" fmla="*/ 0 h 19"/>
                <a:gd name="T71" fmla="*/ 36 w 36"/>
                <a:gd name="T72" fmla="*/ 19 h 1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6" h="19">
                  <a:moveTo>
                    <a:pt x="33" y="2"/>
                  </a:moveTo>
                  <a:lnTo>
                    <a:pt x="21" y="10"/>
                  </a:lnTo>
                  <a:lnTo>
                    <a:pt x="26" y="0"/>
                  </a:lnTo>
                  <a:lnTo>
                    <a:pt x="16" y="10"/>
                  </a:lnTo>
                  <a:lnTo>
                    <a:pt x="21" y="2"/>
                  </a:lnTo>
                  <a:lnTo>
                    <a:pt x="12" y="10"/>
                  </a:lnTo>
                  <a:lnTo>
                    <a:pt x="12" y="2"/>
                  </a:lnTo>
                  <a:lnTo>
                    <a:pt x="8" y="10"/>
                  </a:lnTo>
                  <a:lnTo>
                    <a:pt x="5" y="2"/>
                  </a:lnTo>
                  <a:lnTo>
                    <a:pt x="0" y="10"/>
                  </a:lnTo>
                  <a:lnTo>
                    <a:pt x="9" y="18"/>
                  </a:lnTo>
                  <a:lnTo>
                    <a:pt x="5" y="12"/>
                  </a:lnTo>
                  <a:lnTo>
                    <a:pt x="15" y="17"/>
                  </a:lnTo>
                  <a:lnTo>
                    <a:pt x="9" y="12"/>
                  </a:lnTo>
                  <a:lnTo>
                    <a:pt x="21" y="17"/>
                  </a:lnTo>
                  <a:lnTo>
                    <a:pt x="15" y="10"/>
                  </a:lnTo>
                  <a:lnTo>
                    <a:pt x="26" y="17"/>
                  </a:lnTo>
                  <a:lnTo>
                    <a:pt x="21" y="12"/>
                  </a:lnTo>
                  <a:lnTo>
                    <a:pt x="31" y="18"/>
                  </a:lnTo>
                  <a:lnTo>
                    <a:pt x="26" y="12"/>
                  </a:lnTo>
                  <a:lnTo>
                    <a:pt x="35" y="18"/>
                  </a:lnTo>
                  <a:lnTo>
                    <a:pt x="31" y="10"/>
                  </a:lnTo>
                  <a:lnTo>
                    <a:pt x="33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9" name="Freeform 194"/>
            <p:cNvSpPr>
              <a:spLocks/>
            </p:cNvSpPr>
            <p:nvPr/>
          </p:nvSpPr>
          <p:spPr bwMode="auto">
            <a:xfrm>
              <a:off x="3763" y="2369"/>
              <a:ext cx="34" cy="14"/>
            </a:xfrm>
            <a:custGeom>
              <a:avLst/>
              <a:gdLst>
                <a:gd name="T0" fmla="*/ 33 w 34"/>
                <a:gd name="T1" fmla="*/ 13 h 14"/>
                <a:gd name="T2" fmla="*/ 0 w 34"/>
                <a:gd name="T3" fmla="*/ 8 h 14"/>
                <a:gd name="T4" fmla="*/ 33 w 34"/>
                <a:gd name="T5" fmla="*/ 0 h 14"/>
                <a:gd name="T6" fmla="*/ 33 w 34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"/>
                <a:gd name="T13" fmla="*/ 0 h 14"/>
                <a:gd name="T14" fmla="*/ 34 w 34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" h="14">
                  <a:moveTo>
                    <a:pt x="33" y="13"/>
                  </a:moveTo>
                  <a:lnTo>
                    <a:pt x="0" y="8"/>
                  </a:lnTo>
                  <a:lnTo>
                    <a:pt x="33" y="0"/>
                  </a:lnTo>
                  <a:lnTo>
                    <a:pt x="33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0" name="Line 195"/>
            <p:cNvSpPr>
              <a:spLocks noChangeShapeType="1"/>
            </p:cNvSpPr>
            <p:nvPr/>
          </p:nvSpPr>
          <p:spPr bwMode="auto">
            <a:xfrm>
              <a:off x="3802" y="2377"/>
              <a:ext cx="385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591" name="Line 196"/>
            <p:cNvSpPr>
              <a:spLocks noChangeShapeType="1"/>
            </p:cNvSpPr>
            <p:nvPr/>
          </p:nvSpPr>
          <p:spPr bwMode="auto">
            <a:xfrm>
              <a:off x="3806" y="2377"/>
              <a:ext cx="377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592" name="Freeform 197"/>
            <p:cNvSpPr>
              <a:spLocks/>
            </p:cNvSpPr>
            <p:nvPr/>
          </p:nvSpPr>
          <p:spPr bwMode="auto">
            <a:xfrm>
              <a:off x="4184" y="2366"/>
              <a:ext cx="38" cy="17"/>
            </a:xfrm>
            <a:custGeom>
              <a:avLst/>
              <a:gdLst>
                <a:gd name="T0" fmla="*/ 33 w 38"/>
                <a:gd name="T1" fmla="*/ 0 h 17"/>
                <a:gd name="T2" fmla="*/ 23 w 38"/>
                <a:gd name="T3" fmla="*/ 8 h 17"/>
                <a:gd name="T4" fmla="*/ 28 w 38"/>
                <a:gd name="T5" fmla="*/ 0 h 17"/>
                <a:gd name="T6" fmla="*/ 19 w 38"/>
                <a:gd name="T7" fmla="*/ 8 h 17"/>
                <a:gd name="T8" fmla="*/ 21 w 38"/>
                <a:gd name="T9" fmla="*/ 0 h 17"/>
                <a:gd name="T10" fmla="*/ 11 w 38"/>
                <a:gd name="T11" fmla="*/ 8 h 17"/>
                <a:gd name="T12" fmla="*/ 14 w 38"/>
                <a:gd name="T13" fmla="*/ 0 h 17"/>
                <a:gd name="T14" fmla="*/ 7 w 38"/>
                <a:gd name="T15" fmla="*/ 8 h 17"/>
                <a:gd name="T16" fmla="*/ 7 w 38"/>
                <a:gd name="T17" fmla="*/ 0 h 17"/>
                <a:gd name="T18" fmla="*/ 0 w 38"/>
                <a:gd name="T19" fmla="*/ 8 h 17"/>
                <a:gd name="T20" fmla="*/ 9 w 38"/>
                <a:gd name="T21" fmla="*/ 16 h 17"/>
                <a:gd name="T22" fmla="*/ 4 w 38"/>
                <a:gd name="T23" fmla="*/ 10 h 17"/>
                <a:gd name="T24" fmla="*/ 16 w 38"/>
                <a:gd name="T25" fmla="*/ 16 h 17"/>
                <a:gd name="T26" fmla="*/ 9 w 38"/>
                <a:gd name="T27" fmla="*/ 10 h 17"/>
                <a:gd name="T28" fmla="*/ 21 w 38"/>
                <a:gd name="T29" fmla="*/ 14 h 17"/>
                <a:gd name="T30" fmla="*/ 16 w 38"/>
                <a:gd name="T31" fmla="*/ 8 h 17"/>
                <a:gd name="T32" fmla="*/ 26 w 38"/>
                <a:gd name="T33" fmla="*/ 16 h 17"/>
                <a:gd name="T34" fmla="*/ 21 w 38"/>
                <a:gd name="T35" fmla="*/ 10 h 17"/>
                <a:gd name="T36" fmla="*/ 30 w 38"/>
                <a:gd name="T37" fmla="*/ 16 h 17"/>
                <a:gd name="T38" fmla="*/ 26 w 38"/>
                <a:gd name="T39" fmla="*/ 10 h 17"/>
                <a:gd name="T40" fmla="*/ 37 w 38"/>
                <a:gd name="T41" fmla="*/ 16 h 17"/>
                <a:gd name="T42" fmla="*/ 30 w 38"/>
                <a:gd name="T43" fmla="*/ 8 h 17"/>
                <a:gd name="T44" fmla="*/ 33 w 38"/>
                <a:gd name="T45" fmla="*/ 0 h 1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8"/>
                <a:gd name="T70" fmla="*/ 0 h 17"/>
                <a:gd name="T71" fmla="*/ 38 w 38"/>
                <a:gd name="T72" fmla="*/ 17 h 1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8" h="17">
                  <a:moveTo>
                    <a:pt x="33" y="0"/>
                  </a:moveTo>
                  <a:lnTo>
                    <a:pt x="23" y="8"/>
                  </a:lnTo>
                  <a:lnTo>
                    <a:pt x="28" y="0"/>
                  </a:lnTo>
                  <a:lnTo>
                    <a:pt x="19" y="8"/>
                  </a:lnTo>
                  <a:lnTo>
                    <a:pt x="21" y="0"/>
                  </a:lnTo>
                  <a:lnTo>
                    <a:pt x="11" y="8"/>
                  </a:lnTo>
                  <a:lnTo>
                    <a:pt x="14" y="0"/>
                  </a:lnTo>
                  <a:lnTo>
                    <a:pt x="7" y="8"/>
                  </a:lnTo>
                  <a:lnTo>
                    <a:pt x="7" y="0"/>
                  </a:lnTo>
                  <a:lnTo>
                    <a:pt x="0" y="8"/>
                  </a:lnTo>
                  <a:lnTo>
                    <a:pt x="9" y="16"/>
                  </a:lnTo>
                  <a:lnTo>
                    <a:pt x="4" y="10"/>
                  </a:lnTo>
                  <a:lnTo>
                    <a:pt x="16" y="16"/>
                  </a:lnTo>
                  <a:lnTo>
                    <a:pt x="9" y="10"/>
                  </a:lnTo>
                  <a:lnTo>
                    <a:pt x="21" y="14"/>
                  </a:lnTo>
                  <a:lnTo>
                    <a:pt x="16" y="8"/>
                  </a:lnTo>
                  <a:lnTo>
                    <a:pt x="26" y="16"/>
                  </a:lnTo>
                  <a:lnTo>
                    <a:pt x="21" y="10"/>
                  </a:lnTo>
                  <a:lnTo>
                    <a:pt x="30" y="16"/>
                  </a:lnTo>
                  <a:lnTo>
                    <a:pt x="26" y="10"/>
                  </a:lnTo>
                  <a:lnTo>
                    <a:pt x="37" y="16"/>
                  </a:lnTo>
                  <a:lnTo>
                    <a:pt x="30" y="8"/>
                  </a:lnTo>
                  <a:lnTo>
                    <a:pt x="3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3" name="Freeform 198"/>
            <p:cNvSpPr>
              <a:spLocks/>
            </p:cNvSpPr>
            <p:nvPr/>
          </p:nvSpPr>
          <p:spPr bwMode="auto">
            <a:xfrm>
              <a:off x="3755" y="2377"/>
              <a:ext cx="33" cy="14"/>
            </a:xfrm>
            <a:custGeom>
              <a:avLst/>
              <a:gdLst>
                <a:gd name="T0" fmla="*/ 32 w 33"/>
                <a:gd name="T1" fmla="*/ 13 h 14"/>
                <a:gd name="T2" fmla="*/ 0 w 33"/>
                <a:gd name="T3" fmla="*/ 5 h 14"/>
                <a:gd name="T4" fmla="*/ 32 w 33"/>
                <a:gd name="T5" fmla="*/ 0 h 14"/>
                <a:gd name="T6" fmla="*/ 32 w 33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"/>
                <a:gd name="T13" fmla="*/ 0 h 14"/>
                <a:gd name="T14" fmla="*/ 33 w 33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" h="14">
                  <a:moveTo>
                    <a:pt x="32" y="13"/>
                  </a:moveTo>
                  <a:lnTo>
                    <a:pt x="0" y="5"/>
                  </a:lnTo>
                  <a:lnTo>
                    <a:pt x="32" y="0"/>
                  </a:lnTo>
                  <a:lnTo>
                    <a:pt x="32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4" name="Line 199"/>
            <p:cNvSpPr>
              <a:spLocks noChangeShapeType="1"/>
            </p:cNvSpPr>
            <p:nvPr/>
          </p:nvSpPr>
          <p:spPr bwMode="auto">
            <a:xfrm>
              <a:off x="3793" y="2385"/>
              <a:ext cx="383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595" name="Line 200"/>
            <p:cNvSpPr>
              <a:spLocks noChangeShapeType="1"/>
            </p:cNvSpPr>
            <p:nvPr/>
          </p:nvSpPr>
          <p:spPr bwMode="auto">
            <a:xfrm>
              <a:off x="3797" y="2385"/>
              <a:ext cx="375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596" name="Freeform 201"/>
            <p:cNvSpPr>
              <a:spLocks/>
            </p:cNvSpPr>
            <p:nvPr/>
          </p:nvSpPr>
          <p:spPr bwMode="auto">
            <a:xfrm>
              <a:off x="4176" y="2371"/>
              <a:ext cx="36" cy="20"/>
            </a:xfrm>
            <a:custGeom>
              <a:avLst/>
              <a:gdLst>
                <a:gd name="T0" fmla="*/ 32 w 36"/>
                <a:gd name="T1" fmla="*/ 2 h 20"/>
                <a:gd name="T2" fmla="*/ 20 w 36"/>
                <a:gd name="T3" fmla="*/ 11 h 20"/>
                <a:gd name="T4" fmla="*/ 26 w 36"/>
                <a:gd name="T5" fmla="*/ 0 h 20"/>
                <a:gd name="T6" fmla="*/ 16 w 36"/>
                <a:gd name="T7" fmla="*/ 11 h 20"/>
                <a:gd name="T8" fmla="*/ 20 w 36"/>
                <a:gd name="T9" fmla="*/ 2 h 20"/>
                <a:gd name="T10" fmla="*/ 11 w 36"/>
                <a:gd name="T11" fmla="*/ 11 h 20"/>
                <a:gd name="T12" fmla="*/ 11 w 36"/>
                <a:gd name="T13" fmla="*/ 2 h 20"/>
                <a:gd name="T14" fmla="*/ 7 w 36"/>
                <a:gd name="T15" fmla="*/ 11 h 20"/>
                <a:gd name="T16" fmla="*/ 4 w 36"/>
                <a:gd name="T17" fmla="*/ 2 h 20"/>
                <a:gd name="T18" fmla="*/ 0 w 36"/>
                <a:gd name="T19" fmla="*/ 11 h 20"/>
                <a:gd name="T20" fmla="*/ 9 w 36"/>
                <a:gd name="T21" fmla="*/ 19 h 20"/>
                <a:gd name="T22" fmla="*/ 4 w 36"/>
                <a:gd name="T23" fmla="*/ 13 h 20"/>
                <a:gd name="T24" fmla="*/ 14 w 36"/>
                <a:gd name="T25" fmla="*/ 17 h 20"/>
                <a:gd name="T26" fmla="*/ 9 w 36"/>
                <a:gd name="T27" fmla="*/ 13 h 20"/>
                <a:gd name="T28" fmla="*/ 20 w 36"/>
                <a:gd name="T29" fmla="*/ 17 h 20"/>
                <a:gd name="T30" fmla="*/ 14 w 36"/>
                <a:gd name="T31" fmla="*/ 11 h 20"/>
                <a:gd name="T32" fmla="*/ 26 w 36"/>
                <a:gd name="T33" fmla="*/ 17 h 20"/>
                <a:gd name="T34" fmla="*/ 20 w 36"/>
                <a:gd name="T35" fmla="*/ 13 h 20"/>
                <a:gd name="T36" fmla="*/ 30 w 36"/>
                <a:gd name="T37" fmla="*/ 19 h 20"/>
                <a:gd name="T38" fmla="*/ 26 w 36"/>
                <a:gd name="T39" fmla="*/ 13 h 20"/>
                <a:gd name="T40" fmla="*/ 35 w 36"/>
                <a:gd name="T41" fmla="*/ 19 h 20"/>
                <a:gd name="T42" fmla="*/ 30 w 36"/>
                <a:gd name="T43" fmla="*/ 11 h 20"/>
                <a:gd name="T44" fmla="*/ 32 w 36"/>
                <a:gd name="T45" fmla="*/ 2 h 2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6"/>
                <a:gd name="T70" fmla="*/ 0 h 20"/>
                <a:gd name="T71" fmla="*/ 36 w 36"/>
                <a:gd name="T72" fmla="*/ 20 h 20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6" h="20">
                  <a:moveTo>
                    <a:pt x="32" y="2"/>
                  </a:moveTo>
                  <a:lnTo>
                    <a:pt x="20" y="11"/>
                  </a:lnTo>
                  <a:lnTo>
                    <a:pt x="26" y="0"/>
                  </a:lnTo>
                  <a:lnTo>
                    <a:pt x="16" y="11"/>
                  </a:lnTo>
                  <a:lnTo>
                    <a:pt x="20" y="2"/>
                  </a:lnTo>
                  <a:lnTo>
                    <a:pt x="11" y="11"/>
                  </a:lnTo>
                  <a:lnTo>
                    <a:pt x="11" y="2"/>
                  </a:lnTo>
                  <a:lnTo>
                    <a:pt x="7" y="11"/>
                  </a:lnTo>
                  <a:lnTo>
                    <a:pt x="4" y="2"/>
                  </a:lnTo>
                  <a:lnTo>
                    <a:pt x="0" y="11"/>
                  </a:lnTo>
                  <a:lnTo>
                    <a:pt x="9" y="19"/>
                  </a:lnTo>
                  <a:lnTo>
                    <a:pt x="4" y="13"/>
                  </a:lnTo>
                  <a:lnTo>
                    <a:pt x="14" y="17"/>
                  </a:lnTo>
                  <a:lnTo>
                    <a:pt x="9" y="13"/>
                  </a:lnTo>
                  <a:lnTo>
                    <a:pt x="20" y="17"/>
                  </a:lnTo>
                  <a:lnTo>
                    <a:pt x="14" y="11"/>
                  </a:lnTo>
                  <a:lnTo>
                    <a:pt x="26" y="17"/>
                  </a:lnTo>
                  <a:lnTo>
                    <a:pt x="20" y="13"/>
                  </a:lnTo>
                  <a:lnTo>
                    <a:pt x="30" y="19"/>
                  </a:lnTo>
                  <a:lnTo>
                    <a:pt x="26" y="13"/>
                  </a:lnTo>
                  <a:lnTo>
                    <a:pt x="35" y="19"/>
                  </a:lnTo>
                  <a:lnTo>
                    <a:pt x="30" y="11"/>
                  </a:lnTo>
                  <a:lnTo>
                    <a:pt x="32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7" name="Freeform 202"/>
            <p:cNvSpPr>
              <a:spLocks/>
            </p:cNvSpPr>
            <p:nvPr/>
          </p:nvSpPr>
          <p:spPr bwMode="auto">
            <a:xfrm>
              <a:off x="3879" y="2301"/>
              <a:ext cx="85" cy="81"/>
            </a:xfrm>
            <a:custGeom>
              <a:avLst/>
              <a:gdLst>
                <a:gd name="T0" fmla="*/ 41 w 85"/>
                <a:gd name="T1" fmla="*/ 10 h 81"/>
                <a:gd name="T2" fmla="*/ 38 w 85"/>
                <a:gd name="T3" fmla="*/ 18 h 81"/>
                <a:gd name="T4" fmla="*/ 37 w 85"/>
                <a:gd name="T5" fmla="*/ 24 h 81"/>
                <a:gd name="T6" fmla="*/ 35 w 85"/>
                <a:gd name="T7" fmla="*/ 31 h 81"/>
                <a:gd name="T8" fmla="*/ 35 w 85"/>
                <a:gd name="T9" fmla="*/ 36 h 81"/>
                <a:gd name="T10" fmla="*/ 34 w 85"/>
                <a:gd name="T11" fmla="*/ 40 h 81"/>
                <a:gd name="T12" fmla="*/ 29 w 85"/>
                <a:gd name="T13" fmla="*/ 41 h 81"/>
                <a:gd name="T14" fmla="*/ 21 w 85"/>
                <a:gd name="T15" fmla="*/ 40 h 81"/>
                <a:gd name="T16" fmla="*/ 13 w 85"/>
                <a:gd name="T17" fmla="*/ 40 h 81"/>
                <a:gd name="T18" fmla="*/ 7 w 85"/>
                <a:gd name="T19" fmla="*/ 42 h 81"/>
                <a:gd name="T20" fmla="*/ 3 w 85"/>
                <a:gd name="T21" fmla="*/ 47 h 81"/>
                <a:gd name="T22" fmla="*/ 1 w 85"/>
                <a:gd name="T23" fmla="*/ 52 h 81"/>
                <a:gd name="T24" fmla="*/ 1 w 85"/>
                <a:gd name="T25" fmla="*/ 52 h 81"/>
                <a:gd name="T26" fmla="*/ 5 w 85"/>
                <a:gd name="T27" fmla="*/ 50 h 81"/>
                <a:gd name="T28" fmla="*/ 12 w 85"/>
                <a:gd name="T29" fmla="*/ 47 h 81"/>
                <a:gd name="T30" fmla="*/ 20 w 85"/>
                <a:gd name="T31" fmla="*/ 47 h 81"/>
                <a:gd name="T32" fmla="*/ 25 w 85"/>
                <a:gd name="T33" fmla="*/ 47 h 81"/>
                <a:gd name="T34" fmla="*/ 30 w 85"/>
                <a:gd name="T35" fmla="*/ 47 h 81"/>
                <a:gd name="T36" fmla="*/ 34 w 85"/>
                <a:gd name="T37" fmla="*/ 47 h 81"/>
                <a:gd name="T38" fmla="*/ 35 w 85"/>
                <a:gd name="T39" fmla="*/ 50 h 81"/>
                <a:gd name="T40" fmla="*/ 35 w 85"/>
                <a:gd name="T41" fmla="*/ 55 h 81"/>
                <a:gd name="T42" fmla="*/ 34 w 85"/>
                <a:gd name="T43" fmla="*/ 59 h 81"/>
                <a:gd name="T44" fmla="*/ 33 w 85"/>
                <a:gd name="T45" fmla="*/ 63 h 81"/>
                <a:gd name="T46" fmla="*/ 33 w 85"/>
                <a:gd name="T47" fmla="*/ 67 h 81"/>
                <a:gd name="T48" fmla="*/ 32 w 85"/>
                <a:gd name="T49" fmla="*/ 72 h 81"/>
                <a:gd name="T50" fmla="*/ 33 w 85"/>
                <a:gd name="T51" fmla="*/ 75 h 81"/>
                <a:gd name="T52" fmla="*/ 35 w 85"/>
                <a:gd name="T53" fmla="*/ 79 h 81"/>
                <a:gd name="T54" fmla="*/ 37 w 85"/>
                <a:gd name="T55" fmla="*/ 80 h 81"/>
                <a:gd name="T56" fmla="*/ 39 w 85"/>
                <a:gd name="T57" fmla="*/ 77 h 81"/>
                <a:gd name="T58" fmla="*/ 40 w 85"/>
                <a:gd name="T59" fmla="*/ 73 h 81"/>
                <a:gd name="T60" fmla="*/ 41 w 85"/>
                <a:gd name="T61" fmla="*/ 49 h 81"/>
                <a:gd name="T62" fmla="*/ 46 w 85"/>
                <a:gd name="T63" fmla="*/ 47 h 81"/>
                <a:gd name="T64" fmla="*/ 54 w 85"/>
                <a:gd name="T65" fmla="*/ 47 h 81"/>
                <a:gd name="T66" fmla="*/ 63 w 85"/>
                <a:gd name="T67" fmla="*/ 46 h 81"/>
                <a:gd name="T68" fmla="*/ 71 w 85"/>
                <a:gd name="T69" fmla="*/ 47 h 81"/>
                <a:gd name="T70" fmla="*/ 77 w 85"/>
                <a:gd name="T71" fmla="*/ 49 h 81"/>
                <a:gd name="T72" fmla="*/ 81 w 85"/>
                <a:gd name="T73" fmla="*/ 52 h 81"/>
                <a:gd name="T74" fmla="*/ 84 w 85"/>
                <a:gd name="T75" fmla="*/ 53 h 81"/>
                <a:gd name="T76" fmla="*/ 82 w 85"/>
                <a:gd name="T77" fmla="*/ 51 h 81"/>
                <a:gd name="T78" fmla="*/ 77 w 85"/>
                <a:gd name="T79" fmla="*/ 47 h 81"/>
                <a:gd name="T80" fmla="*/ 71 w 85"/>
                <a:gd name="T81" fmla="*/ 42 h 81"/>
                <a:gd name="T82" fmla="*/ 63 w 85"/>
                <a:gd name="T83" fmla="*/ 40 h 81"/>
                <a:gd name="T84" fmla="*/ 56 w 85"/>
                <a:gd name="T85" fmla="*/ 39 h 81"/>
                <a:gd name="T86" fmla="*/ 49 w 85"/>
                <a:gd name="T87" fmla="*/ 39 h 81"/>
                <a:gd name="T88" fmla="*/ 44 w 85"/>
                <a:gd name="T89" fmla="*/ 37 h 81"/>
                <a:gd name="T90" fmla="*/ 42 w 85"/>
                <a:gd name="T91" fmla="*/ 33 h 81"/>
                <a:gd name="T92" fmla="*/ 43 w 85"/>
                <a:gd name="T93" fmla="*/ 30 h 81"/>
                <a:gd name="T94" fmla="*/ 45 w 85"/>
                <a:gd name="T95" fmla="*/ 24 h 81"/>
                <a:gd name="T96" fmla="*/ 46 w 85"/>
                <a:gd name="T97" fmla="*/ 18 h 81"/>
                <a:gd name="T98" fmla="*/ 47 w 85"/>
                <a:gd name="T99" fmla="*/ 12 h 81"/>
                <a:gd name="T100" fmla="*/ 48 w 85"/>
                <a:gd name="T101" fmla="*/ 7 h 81"/>
                <a:gd name="T102" fmla="*/ 47 w 85"/>
                <a:gd name="T103" fmla="*/ 5 h 81"/>
                <a:gd name="T104" fmla="*/ 45 w 85"/>
                <a:gd name="T105" fmla="*/ 1 h 81"/>
                <a:gd name="T106" fmla="*/ 43 w 85"/>
                <a:gd name="T107" fmla="*/ 1 h 81"/>
                <a:gd name="T108" fmla="*/ 42 w 85"/>
                <a:gd name="T109" fmla="*/ 5 h 8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5"/>
                <a:gd name="T166" fmla="*/ 0 h 81"/>
                <a:gd name="T167" fmla="*/ 85 w 85"/>
                <a:gd name="T168" fmla="*/ 81 h 81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5" h="81">
                  <a:moveTo>
                    <a:pt x="42" y="5"/>
                  </a:moveTo>
                  <a:lnTo>
                    <a:pt x="42" y="7"/>
                  </a:lnTo>
                  <a:lnTo>
                    <a:pt x="41" y="10"/>
                  </a:lnTo>
                  <a:lnTo>
                    <a:pt x="40" y="13"/>
                  </a:lnTo>
                  <a:lnTo>
                    <a:pt x="39" y="15"/>
                  </a:lnTo>
                  <a:lnTo>
                    <a:pt x="38" y="18"/>
                  </a:lnTo>
                  <a:lnTo>
                    <a:pt x="38" y="20"/>
                  </a:lnTo>
                  <a:lnTo>
                    <a:pt x="37" y="22"/>
                  </a:lnTo>
                  <a:lnTo>
                    <a:pt x="37" y="24"/>
                  </a:lnTo>
                  <a:lnTo>
                    <a:pt x="36" y="26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6"/>
                  </a:lnTo>
                  <a:lnTo>
                    <a:pt x="35" y="37"/>
                  </a:lnTo>
                  <a:lnTo>
                    <a:pt x="35" y="39"/>
                  </a:lnTo>
                  <a:lnTo>
                    <a:pt x="34" y="40"/>
                  </a:lnTo>
                  <a:lnTo>
                    <a:pt x="33" y="40"/>
                  </a:lnTo>
                  <a:lnTo>
                    <a:pt x="31" y="41"/>
                  </a:lnTo>
                  <a:lnTo>
                    <a:pt x="29" y="41"/>
                  </a:lnTo>
                  <a:lnTo>
                    <a:pt x="26" y="41"/>
                  </a:lnTo>
                  <a:lnTo>
                    <a:pt x="24" y="41"/>
                  </a:lnTo>
                  <a:lnTo>
                    <a:pt x="21" y="40"/>
                  </a:lnTo>
                  <a:lnTo>
                    <a:pt x="19" y="40"/>
                  </a:lnTo>
                  <a:lnTo>
                    <a:pt x="16" y="40"/>
                  </a:lnTo>
                  <a:lnTo>
                    <a:pt x="13" y="40"/>
                  </a:lnTo>
                  <a:lnTo>
                    <a:pt x="11" y="41"/>
                  </a:lnTo>
                  <a:lnTo>
                    <a:pt x="8" y="41"/>
                  </a:lnTo>
                  <a:lnTo>
                    <a:pt x="7" y="42"/>
                  </a:lnTo>
                  <a:lnTo>
                    <a:pt x="6" y="44"/>
                  </a:lnTo>
                  <a:lnTo>
                    <a:pt x="4" y="45"/>
                  </a:lnTo>
                  <a:lnTo>
                    <a:pt x="3" y="47"/>
                  </a:lnTo>
                  <a:lnTo>
                    <a:pt x="2" y="49"/>
                  </a:lnTo>
                  <a:lnTo>
                    <a:pt x="2" y="50"/>
                  </a:lnTo>
                  <a:lnTo>
                    <a:pt x="1" y="52"/>
                  </a:lnTo>
                  <a:lnTo>
                    <a:pt x="0" y="53"/>
                  </a:lnTo>
                  <a:lnTo>
                    <a:pt x="1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4" y="51"/>
                  </a:lnTo>
                  <a:lnTo>
                    <a:pt x="5" y="50"/>
                  </a:lnTo>
                  <a:lnTo>
                    <a:pt x="7" y="49"/>
                  </a:lnTo>
                  <a:lnTo>
                    <a:pt x="9" y="48"/>
                  </a:lnTo>
                  <a:lnTo>
                    <a:pt x="12" y="47"/>
                  </a:lnTo>
                  <a:lnTo>
                    <a:pt x="14" y="47"/>
                  </a:lnTo>
                  <a:lnTo>
                    <a:pt x="16" y="47"/>
                  </a:lnTo>
                  <a:lnTo>
                    <a:pt x="20" y="47"/>
                  </a:lnTo>
                  <a:lnTo>
                    <a:pt x="21" y="47"/>
                  </a:lnTo>
                  <a:lnTo>
                    <a:pt x="23" y="47"/>
                  </a:lnTo>
                  <a:lnTo>
                    <a:pt x="25" y="47"/>
                  </a:lnTo>
                  <a:lnTo>
                    <a:pt x="27" y="47"/>
                  </a:lnTo>
                  <a:lnTo>
                    <a:pt x="29" y="47"/>
                  </a:lnTo>
                  <a:lnTo>
                    <a:pt x="30" y="47"/>
                  </a:lnTo>
                  <a:lnTo>
                    <a:pt x="32" y="47"/>
                  </a:lnTo>
                  <a:lnTo>
                    <a:pt x="33" y="47"/>
                  </a:lnTo>
                  <a:lnTo>
                    <a:pt x="34" y="47"/>
                  </a:lnTo>
                  <a:lnTo>
                    <a:pt x="35" y="48"/>
                  </a:lnTo>
                  <a:lnTo>
                    <a:pt x="35" y="49"/>
                  </a:lnTo>
                  <a:lnTo>
                    <a:pt x="35" y="50"/>
                  </a:lnTo>
                  <a:lnTo>
                    <a:pt x="35" y="52"/>
                  </a:lnTo>
                  <a:lnTo>
                    <a:pt x="35" y="53"/>
                  </a:lnTo>
                  <a:lnTo>
                    <a:pt x="35" y="55"/>
                  </a:lnTo>
                  <a:lnTo>
                    <a:pt x="35" y="56"/>
                  </a:lnTo>
                  <a:lnTo>
                    <a:pt x="34" y="58"/>
                  </a:lnTo>
                  <a:lnTo>
                    <a:pt x="34" y="59"/>
                  </a:lnTo>
                  <a:lnTo>
                    <a:pt x="34" y="60"/>
                  </a:lnTo>
                  <a:lnTo>
                    <a:pt x="34" y="61"/>
                  </a:lnTo>
                  <a:lnTo>
                    <a:pt x="33" y="63"/>
                  </a:lnTo>
                  <a:lnTo>
                    <a:pt x="33" y="64"/>
                  </a:lnTo>
                  <a:lnTo>
                    <a:pt x="33" y="66"/>
                  </a:lnTo>
                  <a:lnTo>
                    <a:pt x="33" y="67"/>
                  </a:lnTo>
                  <a:lnTo>
                    <a:pt x="33" y="69"/>
                  </a:lnTo>
                  <a:lnTo>
                    <a:pt x="33" y="70"/>
                  </a:lnTo>
                  <a:lnTo>
                    <a:pt x="32" y="72"/>
                  </a:lnTo>
                  <a:lnTo>
                    <a:pt x="32" y="73"/>
                  </a:lnTo>
                  <a:lnTo>
                    <a:pt x="33" y="74"/>
                  </a:lnTo>
                  <a:lnTo>
                    <a:pt x="33" y="75"/>
                  </a:lnTo>
                  <a:lnTo>
                    <a:pt x="33" y="77"/>
                  </a:lnTo>
                  <a:lnTo>
                    <a:pt x="34" y="78"/>
                  </a:lnTo>
                  <a:lnTo>
                    <a:pt x="35" y="79"/>
                  </a:lnTo>
                  <a:lnTo>
                    <a:pt x="35" y="80"/>
                  </a:lnTo>
                  <a:lnTo>
                    <a:pt x="36" y="80"/>
                  </a:lnTo>
                  <a:lnTo>
                    <a:pt x="37" y="80"/>
                  </a:lnTo>
                  <a:lnTo>
                    <a:pt x="38" y="79"/>
                  </a:lnTo>
                  <a:lnTo>
                    <a:pt x="38" y="78"/>
                  </a:lnTo>
                  <a:lnTo>
                    <a:pt x="39" y="77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40" y="73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2" y="48"/>
                  </a:lnTo>
                  <a:lnTo>
                    <a:pt x="44" y="48"/>
                  </a:lnTo>
                  <a:lnTo>
                    <a:pt x="46" y="47"/>
                  </a:lnTo>
                  <a:lnTo>
                    <a:pt x="49" y="47"/>
                  </a:lnTo>
                  <a:lnTo>
                    <a:pt x="51" y="47"/>
                  </a:lnTo>
                  <a:lnTo>
                    <a:pt x="54" y="47"/>
                  </a:lnTo>
                  <a:lnTo>
                    <a:pt x="57" y="46"/>
                  </a:lnTo>
                  <a:lnTo>
                    <a:pt x="60" y="46"/>
                  </a:lnTo>
                  <a:lnTo>
                    <a:pt x="63" y="46"/>
                  </a:lnTo>
                  <a:lnTo>
                    <a:pt x="65" y="46"/>
                  </a:lnTo>
                  <a:lnTo>
                    <a:pt x="68" y="46"/>
                  </a:lnTo>
                  <a:lnTo>
                    <a:pt x="71" y="47"/>
                  </a:lnTo>
                  <a:lnTo>
                    <a:pt x="74" y="47"/>
                  </a:lnTo>
                  <a:lnTo>
                    <a:pt x="76" y="47"/>
                  </a:lnTo>
                  <a:lnTo>
                    <a:pt x="77" y="49"/>
                  </a:lnTo>
                  <a:lnTo>
                    <a:pt x="79" y="50"/>
                  </a:lnTo>
                  <a:lnTo>
                    <a:pt x="80" y="51"/>
                  </a:lnTo>
                  <a:lnTo>
                    <a:pt x="81" y="52"/>
                  </a:lnTo>
                  <a:lnTo>
                    <a:pt x="82" y="52"/>
                  </a:lnTo>
                  <a:lnTo>
                    <a:pt x="83" y="53"/>
                  </a:lnTo>
                  <a:lnTo>
                    <a:pt x="84" y="53"/>
                  </a:lnTo>
                  <a:lnTo>
                    <a:pt x="84" y="52"/>
                  </a:lnTo>
                  <a:lnTo>
                    <a:pt x="83" y="52"/>
                  </a:lnTo>
                  <a:lnTo>
                    <a:pt x="82" y="51"/>
                  </a:lnTo>
                  <a:lnTo>
                    <a:pt x="81" y="49"/>
                  </a:lnTo>
                  <a:lnTo>
                    <a:pt x="79" y="48"/>
                  </a:lnTo>
                  <a:lnTo>
                    <a:pt x="77" y="47"/>
                  </a:lnTo>
                  <a:lnTo>
                    <a:pt x="76" y="45"/>
                  </a:lnTo>
                  <a:lnTo>
                    <a:pt x="74" y="44"/>
                  </a:lnTo>
                  <a:lnTo>
                    <a:pt x="71" y="42"/>
                  </a:lnTo>
                  <a:lnTo>
                    <a:pt x="69" y="41"/>
                  </a:lnTo>
                  <a:lnTo>
                    <a:pt x="66" y="40"/>
                  </a:lnTo>
                  <a:lnTo>
                    <a:pt x="63" y="40"/>
                  </a:lnTo>
                  <a:lnTo>
                    <a:pt x="62" y="39"/>
                  </a:lnTo>
                  <a:lnTo>
                    <a:pt x="59" y="39"/>
                  </a:lnTo>
                  <a:lnTo>
                    <a:pt x="56" y="39"/>
                  </a:lnTo>
                  <a:lnTo>
                    <a:pt x="53" y="39"/>
                  </a:lnTo>
                  <a:lnTo>
                    <a:pt x="51" y="39"/>
                  </a:lnTo>
                  <a:lnTo>
                    <a:pt x="49" y="39"/>
                  </a:lnTo>
                  <a:lnTo>
                    <a:pt x="47" y="38"/>
                  </a:lnTo>
                  <a:lnTo>
                    <a:pt x="46" y="38"/>
                  </a:lnTo>
                  <a:lnTo>
                    <a:pt x="44" y="37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42" y="33"/>
                  </a:lnTo>
                  <a:lnTo>
                    <a:pt x="43" y="33"/>
                  </a:lnTo>
                  <a:lnTo>
                    <a:pt x="43" y="32"/>
                  </a:lnTo>
                  <a:lnTo>
                    <a:pt x="43" y="30"/>
                  </a:lnTo>
                  <a:lnTo>
                    <a:pt x="44" y="28"/>
                  </a:lnTo>
                  <a:lnTo>
                    <a:pt x="44" y="26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6" y="20"/>
                  </a:lnTo>
                  <a:lnTo>
                    <a:pt x="46" y="18"/>
                  </a:lnTo>
                  <a:lnTo>
                    <a:pt x="47" y="16"/>
                  </a:lnTo>
                  <a:lnTo>
                    <a:pt x="47" y="14"/>
                  </a:lnTo>
                  <a:lnTo>
                    <a:pt x="47" y="12"/>
                  </a:lnTo>
                  <a:lnTo>
                    <a:pt x="48" y="10"/>
                  </a:lnTo>
                  <a:lnTo>
                    <a:pt x="48" y="8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7" y="5"/>
                  </a:lnTo>
                  <a:lnTo>
                    <a:pt x="46" y="3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2"/>
                  </a:lnTo>
                  <a:lnTo>
                    <a:pt x="42" y="3"/>
                  </a:lnTo>
                  <a:lnTo>
                    <a:pt x="42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8" name="Freeform 203"/>
            <p:cNvSpPr>
              <a:spLocks/>
            </p:cNvSpPr>
            <p:nvPr/>
          </p:nvSpPr>
          <p:spPr bwMode="auto">
            <a:xfrm>
              <a:off x="4013" y="2298"/>
              <a:ext cx="85" cy="81"/>
            </a:xfrm>
            <a:custGeom>
              <a:avLst/>
              <a:gdLst>
                <a:gd name="T0" fmla="*/ 40 w 85"/>
                <a:gd name="T1" fmla="*/ 11 h 81"/>
                <a:gd name="T2" fmla="*/ 38 w 85"/>
                <a:gd name="T3" fmla="*/ 20 h 81"/>
                <a:gd name="T4" fmla="*/ 35 w 85"/>
                <a:gd name="T5" fmla="*/ 29 h 81"/>
                <a:gd name="T6" fmla="*/ 35 w 85"/>
                <a:gd name="T7" fmla="*/ 34 h 81"/>
                <a:gd name="T8" fmla="*/ 35 w 85"/>
                <a:gd name="T9" fmla="*/ 39 h 81"/>
                <a:gd name="T10" fmla="*/ 31 w 85"/>
                <a:gd name="T11" fmla="*/ 41 h 81"/>
                <a:gd name="T12" fmla="*/ 23 w 85"/>
                <a:gd name="T13" fmla="*/ 41 h 81"/>
                <a:gd name="T14" fmla="*/ 16 w 85"/>
                <a:gd name="T15" fmla="*/ 41 h 81"/>
                <a:gd name="T16" fmla="*/ 8 w 85"/>
                <a:gd name="T17" fmla="*/ 42 h 81"/>
                <a:gd name="T18" fmla="*/ 4 w 85"/>
                <a:gd name="T19" fmla="*/ 46 h 81"/>
                <a:gd name="T20" fmla="*/ 1 w 85"/>
                <a:gd name="T21" fmla="*/ 51 h 81"/>
                <a:gd name="T22" fmla="*/ 2 w 85"/>
                <a:gd name="T23" fmla="*/ 52 h 81"/>
                <a:gd name="T24" fmla="*/ 7 w 85"/>
                <a:gd name="T25" fmla="*/ 49 h 81"/>
                <a:gd name="T26" fmla="*/ 13 w 85"/>
                <a:gd name="T27" fmla="*/ 47 h 81"/>
                <a:gd name="T28" fmla="*/ 20 w 85"/>
                <a:gd name="T29" fmla="*/ 47 h 81"/>
                <a:gd name="T30" fmla="*/ 27 w 85"/>
                <a:gd name="T31" fmla="*/ 47 h 81"/>
                <a:gd name="T32" fmla="*/ 31 w 85"/>
                <a:gd name="T33" fmla="*/ 47 h 81"/>
                <a:gd name="T34" fmla="*/ 34 w 85"/>
                <a:gd name="T35" fmla="*/ 49 h 81"/>
                <a:gd name="T36" fmla="*/ 35 w 85"/>
                <a:gd name="T37" fmla="*/ 53 h 81"/>
                <a:gd name="T38" fmla="*/ 34 w 85"/>
                <a:gd name="T39" fmla="*/ 58 h 81"/>
                <a:gd name="T40" fmla="*/ 34 w 85"/>
                <a:gd name="T41" fmla="*/ 62 h 81"/>
                <a:gd name="T42" fmla="*/ 33 w 85"/>
                <a:gd name="T43" fmla="*/ 66 h 81"/>
                <a:gd name="T44" fmla="*/ 32 w 85"/>
                <a:gd name="T45" fmla="*/ 72 h 81"/>
                <a:gd name="T46" fmla="*/ 33 w 85"/>
                <a:gd name="T47" fmla="*/ 76 h 81"/>
                <a:gd name="T48" fmla="*/ 34 w 85"/>
                <a:gd name="T49" fmla="*/ 79 h 81"/>
                <a:gd name="T50" fmla="*/ 36 w 85"/>
                <a:gd name="T51" fmla="*/ 80 h 81"/>
                <a:gd name="T52" fmla="*/ 38 w 85"/>
                <a:gd name="T53" fmla="*/ 79 h 81"/>
                <a:gd name="T54" fmla="*/ 39 w 85"/>
                <a:gd name="T55" fmla="*/ 75 h 81"/>
                <a:gd name="T56" fmla="*/ 40 w 85"/>
                <a:gd name="T57" fmla="*/ 50 h 81"/>
                <a:gd name="T58" fmla="*/ 44 w 85"/>
                <a:gd name="T59" fmla="*/ 48 h 81"/>
                <a:gd name="T60" fmla="*/ 50 w 85"/>
                <a:gd name="T61" fmla="*/ 47 h 81"/>
                <a:gd name="T62" fmla="*/ 60 w 85"/>
                <a:gd name="T63" fmla="*/ 46 h 81"/>
                <a:gd name="T64" fmla="*/ 68 w 85"/>
                <a:gd name="T65" fmla="*/ 47 h 81"/>
                <a:gd name="T66" fmla="*/ 76 w 85"/>
                <a:gd name="T67" fmla="*/ 47 h 81"/>
                <a:gd name="T68" fmla="*/ 80 w 85"/>
                <a:gd name="T69" fmla="*/ 51 h 81"/>
                <a:gd name="T70" fmla="*/ 83 w 85"/>
                <a:gd name="T71" fmla="*/ 53 h 81"/>
                <a:gd name="T72" fmla="*/ 82 w 85"/>
                <a:gd name="T73" fmla="*/ 51 h 81"/>
                <a:gd name="T74" fmla="*/ 77 w 85"/>
                <a:gd name="T75" fmla="*/ 47 h 81"/>
                <a:gd name="T76" fmla="*/ 71 w 85"/>
                <a:gd name="T77" fmla="*/ 43 h 81"/>
                <a:gd name="T78" fmla="*/ 63 w 85"/>
                <a:gd name="T79" fmla="*/ 40 h 81"/>
                <a:gd name="T80" fmla="*/ 53 w 85"/>
                <a:gd name="T81" fmla="*/ 39 h 81"/>
                <a:gd name="T82" fmla="*/ 47 w 85"/>
                <a:gd name="T83" fmla="*/ 39 h 81"/>
                <a:gd name="T84" fmla="*/ 43 w 85"/>
                <a:gd name="T85" fmla="*/ 36 h 81"/>
                <a:gd name="T86" fmla="*/ 42 w 85"/>
                <a:gd name="T87" fmla="*/ 33 h 81"/>
                <a:gd name="T88" fmla="*/ 43 w 85"/>
                <a:gd name="T89" fmla="*/ 28 h 81"/>
                <a:gd name="T90" fmla="*/ 45 w 85"/>
                <a:gd name="T91" fmla="*/ 20 h 81"/>
                <a:gd name="T92" fmla="*/ 47 w 85"/>
                <a:gd name="T93" fmla="*/ 15 h 81"/>
                <a:gd name="T94" fmla="*/ 48 w 85"/>
                <a:gd name="T95" fmla="*/ 11 h 81"/>
                <a:gd name="T96" fmla="*/ 47 w 85"/>
                <a:gd name="T97" fmla="*/ 7 h 81"/>
                <a:gd name="T98" fmla="*/ 46 w 85"/>
                <a:gd name="T99" fmla="*/ 4 h 81"/>
                <a:gd name="T100" fmla="*/ 44 w 85"/>
                <a:gd name="T101" fmla="*/ 1 h 81"/>
                <a:gd name="T102" fmla="*/ 42 w 85"/>
                <a:gd name="T103" fmla="*/ 2 h 8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5"/>
                <a:gd name="T157" fmla="*/ 0 h 81"/>
                <a:gd name="T158" fmla="*/ 85 w 85"/>
                <a:gd name="T159" fmla="*/ 81 h 8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5" h="81">
                  <a:moveTo>
                    <a:pt x="42" y="5"/>
                  </a:moveTo>
                  <a:lnTo>
                    <a:pt x="42" y="7"/>
                  </a:lnTo>
                  <a:lnTo>
                    <a:pt x="40" y="11"/>
                  </a:lnTo>
                  <a:lnTo>
                    <a:pt x="40" y="13"/>
                  </a:lnTo>
                  <a:lnTo>
                    <a:pt x="39" y="16"/>
                  </a:lnTo>
                  <a:lnTo>
                    <a:pt x="38" y="20"/>
                  </a:lnTo>
                  <a:lnTo>
                    <a:pt x="36" y="24"/>
                  </a:lnTo>
                  <a:lnTo>
                    <a:pt x="36" y="27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6"/>
                  </a:lnTo>
                  <a:lnTo>
                    <a:pt x="35" y="38"/>
                  </a:lnTo>
                  <a:lnTo>
                    <a:pt x="35" y="39"/>
                  </a:lnTo>
                  <a:lnTo>
                    <a:pt x="34" y="40"/>
                  </a:lnTo>
                  <a:lnTo>
                    <a:pt x="32" y="40"/>
                  </a:lnTo>
                  <a:lnTo>
                    <a:pt x="31" y="41"/>
                  </a:lnTo>
                  <a:lnTo>
                    <a:pt x="28" y="41"/>
                  </a:lnTo>
                  <a:lnTo>
                    <a:pt x="26" y="41"/>
                  </a:lnTo>
                  <a:lnTo>
                    <a:pt x="23" y="41"/>
                  </a:lnTo>
                  <a:lnTo>
                    <a:pt x="21" y="41"/>
                  </a:lnTo>
                  <a:lnTo>
                    <a:pt x="19" y="41"/>
                  </a:lnTo>
                  <a:lnTo>
                    <a:pt x="16" y="41"/>
                  </a:lnTo>
                  <a:lnTo>
                    <a:pt x="13" y="41"/>
                  </a:lnTo>
                  <a:lnTo>
                    <a:pt x="11" y="41"/>
                  </a:lnTo>
                  <a:lnTo>
                    <a:pt x="8" y="42"/>
                  </a:lnTo>
                  <a:lnTo>
                    <a:pt x="7" y="43"/>
                  </a:lnTo>
                  <a:lnTo>
                    <a:pt x="6" y="44"/>
                  </a:lnTo>
                  <a:lnTo>
                    <a:pt x="4" y="46"/>
                  </a:lnTo>
                  <a:lnTo>
                    <a:pt x="3" y="47"/>
                  </a:lnTo>
                  <a:lnTo>
                    <a:pt x="2" y="49"/>
                  </a:lnTo>
                  <a:lnTo>
                    <a:pt x="1" y="51"/>
                  </a:lnTo>
                  <a:lnTo>
                    <a:pt x="1" y="52"/>
                  </a:lnTo>
                  <a:lnTo>
                    <a:pt x="0" y="53"/>
                  </a:lnTo>
                  <a:lnTo>
                    <a:pt x="2" y="52"/>
                  </a:lnTo>
                  <a:lnTo>
                    <a:pt x="3" y="51"/>
                  </a:lnTo>
                  <a:lnTo>
                    <a:pt x="5" y="50"/>
                  </a:lnTo>
                  <a:lnTo>
                    <a:pt x="7" y="49"/>
                  </a:lnTo>
                  <a:lnTo>
                    <a:pt x="8" y="49"/>
                  </a:lnTo>
                  <a:lnTo>
                    <a:pt x="11" y="47"/>
                  </a:lnTo>
                  <a:lnTo>
                    <a:pt x="13" y="47"/>
                  </a:lnTo>
                  <a:lnTo>
                    <a:pt x="16" y="47"/>
                  </a:lnTo>
                  <a:lnTo>
                    <a:pt x="18" y="47"/>
                  </a:lnTo>
                  <a:lnTo>
                    <a:pt x="20" y="47"/>
                  </a:lnTo>
                  <a:lnTo>
                    <a:pt x="23" y="47"/>
                  </a:lnTo>
                  <a:lnTo>
                    <a:pt x="25" y="47"/>
                  </a:lnTo>
                  <a:lnTo>
                    <a:pt x="27" y="47"/>
                  </a:lnTo>
                  <a:lnTo>
                    <a:pt x="28" y="47"/>
                  </a:lnTo>
                  <a:lnTo>
                    <a:pt x="30" y="47"/>
                  </a:lnTo>
                  <a:lnTo>
                    <a:pt x="31" y="47"/>
                  </a:lnTo>
                  <a:lnTo>
                    <a:pt x="33" y="47"/>
                  </a:lnTo>
                  <a:lnTo>
                    <a:pt x="34" y="48"/>
                  </a:lnTo>
                  <a:lnTo>
                    <a:pt x="34" y="49"/>
                  </a:lnTo>
                  <a:lnTo>
                    <a:pt x="35" y="49"/>
                  </a:lnTo>
                  <a:lnTo>
                    <a:pt x="35" y="50"/>
                  </a:lnTo>
                  <a:lnTo>
                    <a:pt x="35" y="53"/>
                  </a:lnTo>
                  <a:lnTo>
                    <a:pt x="35" y="55"/>
                  </a:lnTo>
                  <a:lnTo>
                    <a:pt x="34" y="56"/>
                  </a:lnTo>
                  <a:lnTo>
                    <a:pt x="34" y="58"/>
                  </a:lnTo>
                  <a:lnTo>
                    <a:pt x="34" y="60"/>
                  </a:lnTo>
                  <a:lnTo>
                    <a:pt x="34" y="62"/>
                  </a:lnTo>
                  <a:lnTo>
                    <a:pt x="33" y="63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3" y="69"/>
                  </a:lnTo>
                  <a:lnTo>
                    <a:pt x="32" y="71"/>
                  </a:lnTo>
                  <a:lnTo>
                    <a:pt x="32" y="72"/>
                  </a:lnTo>
                  <a:lnTo>
                    <a:pt x="32" y="73"/>
                  </a:lnTo>
                  <a:lnTo>
                    <a:pt x="32" y="74"/>
                  </a:lnTo>
                  <a:lnTo>
                    <a:pt x="33" y="76"/>
                  </a:lnTo>
                  <a:lnTo>
                    <a:pt x="33" y="77"/>
                  </a:lnTo>
                  <a:lnTo>
                    <a:pt x="34" y="78"/>
                  </a:lnTo>
                  <a:lnTo>
                    <a:pt x="34" y="79"/>
                  </a:lnTo>
                  <a:lnTo>
                    <a:pt x="35" y="79"/>
                  </a:lnTo>
                  <a:lnTo>
                    <a:pt x="35" y="80"/>
                  </a:lnTo>
                  <a:lnTo>
                    <a:pt x="36" y="80"/>
                  </a:lnTo>
                  <a:lnTo>
                    <a:pt x="37" y="80"/>
                  </a:lnTo>
                  <a:lnTo>
                    <a:pt x="37" y="79"/>
                  </a:lnTo>
                  <a:lnTo>
                    <a:pt x="38" y="79"/>
                  </a:lnTo>
                  <a:lnTo>
                    <a:pt x="39" y="78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3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1" y="49"/>
                  </a:lnTo>
                  <a:lnTo>
                    <a:pt x="42" y="49"/>
                  </a:lnTo>
                  <a:lnTo>
                    <a:pt x="44" y="48"/>
                  </a:lnTo>
                  <a:lnTo>
                    <a:pt x="46" y="47"/>
                  </a:lnTo>
                  <a:lnTo>
                    <a:pt x="49" y="47"/>
                  </a:lnTo>
                  <a:lnTo>
                    <a:pt x="50" y="47"/>
                  </a:lnTo>
                  <a:lnTo>
                    <a:pt x="53" y="47"/>
                  </a:lnTo>
                  <a:lnTo>
                    <a:pt x="57" y="47"/>
                  </a:lnTo>
                  <a:lnTo>
                    <a:pt x="60" y="46"/>
                  </a:lnTo>
                  <a:lnTo>
                    <a:pt x="63" y="46"/>
                  </a:lnTo>
                  <a:lnTo>
                    <a:pt x="65" y="46"/>
                  </a:lnTo>
                  <a:lnTo>
                    <a:pt x="68" y="47"/>
                  </a:lnTo>
                  <a:lnTo>
                    <a:pt x="71" y="47"/>
                  </a:lnTo>
                  <a:lnTo>
                    <a:pt x="73" y="47"/>
                  </a:lnTo>
                  <a:lnTo>
                    <a:pt x="76" y="47"/>
                  </a:lnTo>
                  <a:lnTo>
                    <a:pt x="77" y="49"/>
                  </a:lnTo>
                  <a:lnTo>
                    <a:pt x="78" y="50"/>
                  </a:lnTo>
                  <a:lnTo>
                    <a:pt x="80" y="51"/>
                  </a:lnTo>
                  <a:lnTo>
                    <a:pt x="81" y="52"/>
                  </a:lnTo>
                  <a:lnTo>
                    <a:pt x="82" y="53"/>
                  </a:lnTo>
                  <a:lnTo>
                    <a:pt x="83" y="53"/>
                  </a:lnTo>
                  <a:lnTo>
                    <a:pt x="84" y="53"/>
                  </a:lnTo>
                  <a:lnTo>
                    <a:pt x="83" y="52"/>
                  </a:lnTo>
                  <a:lnTo>
                    <a:pt x="82" y="51"/>
                  </a:lnTo>
                  <a:lnTo>
                    <a:pt x="81" y="50"/>
                  </a:lnTo>
                  <a:lnTo>
                    <a:pt x="79" y="48"/>
                  </a:lnTo>
                  <a:lnTo>
                    <a:pt x="77" y="47"/>
                  </a:lnTo>
                  <a:lnTo>
                    <a:pt x="76" y="46"/>
                  </a:lnTo>
                  <a:lnTo>
                    <a:pt x="73" y="44"/>
                  </a:lnTo>
                  <a:lnTo>
                    <a:pt x="71" y="43"/>
                  </a:lnTo>
                  <a:lnTo>
                    <a:pt x="69" y="41"/>
                  </a:lnTo>
                  <a:lnTo>
                    <a:pt x="66" y="41"/>
                  </a:lnTo>
                  <a:lnTo>
                    <a:pt x="63" y="40"/>
                  </a:lnTo>
                  <a:lnTo>
                    <a:pt x="61" y="40"/>
                  </a:lnTo>
                  <a:lnTo>
                    <a:pt x="59" y="40"/>
                  </a:lnTo>
                  <a:lnTo>
                    <a:pt x="53" y="39"/>
                  </a:lnTo>
                  <a:lnTo>
                    <a:pt x="51" y="39"/>
                  </a:lnTo>
                  <a:lnTo>
                    <a:pt x="49" y="39"/>
                  </a:lnTo>
                  <a:lnTo>
                    <a:pt x="47" y="39"/>
                  </a:lnTo>
                  <a:lnTo>
                    <a:pt x="45" y="38"/>
                  </a:lnTo>
                  <a:lnTo>
                    <a:pt x="44" y="37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42" y="34"/>
                  </a:lnTo>
                  <a:lnTo>
                    <a:pt x="42" y="33"/>
                  </a:lnTo>
                  <a:lnTo>
                    <a:pt x="43" y="32"/>
                  </a:lnTo>
                  <a:lnTo>
                    <a:pt x="43" y="30"/>
                  </a:lnTo>
                  <a:lnTo>
                    <a:pt x="43" y="28"/>
                  </a:lnTo>
                  <a:lnTo>
                    <a:pt x="44" y="26"/>
                  </a:lnTo>
                  <a:lnTo>
                    <a:pt x="44" y="24"/>
                  </a:lnTo>
                  <a:lnTo>
                    <a:pt x="45" y="20"/>
                  </a:lnTo>
                  <a:lnTo>
                    <a:pt x="46" y="19"/>
                  </a:lnTo>
                  <a:lnTo>
                    <a:pt x="46" y="17"/>
                  </a:lnTo>
                  <a:lnTo>
                    <a:pt x="47" y="15"/>
                  </a:lnTo>
                  <a:lnTo>
                    <a:pt x="47" y="14"/>
                  </a:lnTo>
                  <a:lnTo>
                    <a:pt x="47" y="12"/>
                  </a:lnTo>
                  <a:lnTo>
                    <a:pt x="48" y="11"/>
                  </a:lnTo>
                  <a:lnTo>
                    <a:pt x="48" y="10"/>
                  </a:lnTo>
                  <a:lnTo>
                    <a:pt x="48" y="9"/>
                  </a:lnTo>
                  <a:lnTo>
                    <a:pt x="47" y="7"/>
                  </a:lnTo>
                  <a:lnTo>
                    <a:pt x="47" y="6"/>
                  </a:lnTo>
                  <a:lnTo>
                    <a:pt x="46" y="5"/>
                  </a:lnTo>
                  <a:lnTo>
                    <a:pt x="46" y="4"/>
                  </a:lnTo>
                  <a:lnTo>
                    <a:pt x="45" y="3"/>
                  </a:lnTo>
                  <a:lnTo>
                    <a:pt x="45" y="2"/>
                  </a:lnTo>
                  <a:lnTo>
                    <a:pt x="44" y="1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2" y="2"/>
                  </a:lnTo>
                  <a:lnTo>
                    <a:pt x="42" y="3"/>
                  </a:lnTo>
                  <a:lnTo>
                    <a:pt x="42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9" name="Freeform 204"/>
            <p:cNvSpPr>
              <a:spLocks/>
            </p:cNvSpPr>
            <p:nvPr/>
          </p:nvSpPr>
          <p:spPr bwMode="auto">
            <a:xfrm>
              <a:off x="3883" y="1650"/>
              <a:ext cx="9" cy="12"/>
            </a:xfrm>
            <a:custGeom>
              <a:avLst/>
              <a:gdLst>
                <a:gd name="T0" fmla="*/ 2 w 9"/>
                <a:gd name="T1" fmla="*/ 11 h 12"/>
                <a:gd name="T2" fmla="*/ 3 w 9"/>
                <a:gd name="T3" fmla="*/ 10 h 12"/>
                <a:gd name="T4" fmla="*/ 3 w 9"/>
                <a:gd name="T5" fmla="*/ 10 h 12"/>
                <a:gd name="T6" fmla="*/ 4 w 9"/>
                <a:gd name="T7" fmla="*/ 10 h 12"/>
                <a:gd name="T8" fmla="*/ 5 w 9"/>
                <a:gd name="T9" fmla="*/ 10 h 12"/>
                <a:gd name="T10" fmla="*/ 5 w 9"/>
                <a:gd name="T11" fmla="*/ 9 h 12"/>
                <a:gd name="T12" fmla="*/ 6 w 9"/>
                <a:gd name="T13" fmla="*/ 9 h 12"/>
                <a:gd name="T14" fmla="*/ 6 w 9"/>
                <a:gd name="T15" fmla="*/ 8 h 12"/>
                <a:gd name="T16" fmla="*/ 7 w 9"/>
                <a:gd name="T17" fmla="*/ 8 h 12"/>
                <a:gd name="T18" fmla="*/ 7 w 9"/>
                <a:gd name="T19" fmla="*/ 7 h 12"/>
                <a:gd name="T20" fmla="*/ 7 w 9"/>
                <a:gd name="T21" fmla="*/ 6 h 12"/>
                <a:gd name="T22" fmla="*/ 8 w 9"/>
                <a:gd name="T23" fmla="*/ 6 h 12"/>
                <a:gd name="T24" fmla="*/ 8 w 9"/>
                <a:gd name="T25" fmla="*/ 5 h 12"/>
                <a:gd name="T26" fmla="*/ 8 w 9"/>
                <a:gd name="T27" fmla="*/ 5 h 12"/>
                <a:gd name="T28" fmla="*/ 8 w 9"/>
                <a:gd name="T29" fmla="*/ 4 h 12"/>
                <a:gd name="T30" fmla="*/ 7 w 9"/>
                <a:gd name="T31" fmla="*/ 3 h 12"/>
                <a:gd name="T32" fmla="*/ 7 w 9"/>
                <a:gd name="T33" fmla="*/ 3 h 12"/>
                <a:gd name="T34" fmla="*/ 7 w 9"/>
                <a:gd name="T35" fmla="*/ 2 h 12"/>
                <a:gd name="T36" fmla="*/ 7 w 9"/>
                <a:gd name="T37" fmla="*/ 2 h 12"/>
                <a:gd name="T38" fmla="*/ 6 w 9"/>
                <a:gd name="T39" fmla="*/ 1 h 12"/>
                <a:gd name="T40" fmla="*/ 6 w 9"/>
                <a:gd name="T41" fmla="*/ 1 h 12"/>
                <a:gd name="T42" fmla="*/ 5 w 9"/>
                <a:gd name="T43" fmla="*/ 1 h 12"/>
                <a:gd name="T44" fmla="*/ 5 w 9"/>
                <a:gd name="T45" fmla="*/ 1 h 12"/>
                <a:gd name="T46" fmla="*/ 3 w 9"/>
                <a:gd name="T47" fmla="*/ 1 h 12"/>
                <a:gd name="T48" fmla="*/ 2 w 9"/>
                <a:gd name="T49" fmla="*/ 1 h 12"/>
                <a:gd name="T50" fmla="*/ 2 w 9"/>
                <a:gd name="T51" fmla="*/ 0 h 12"/>
                <a:gd name="T52" fmla="*/ 2 w 9"/>
                <a:gd name="T53" fmla="*/ 1 h 12"/>
                <a:gd name="T54" fmla="*/ 1 w 9"/>
                <a:gd name="T55" fmla="*/ 1 h 12"/>
                <a:gd name="T56" fmla="*/ 1 w 9"/>
                <a:gd name="T57" fmla="*/ 1 h 12"/>
                <a:gd name="T58" fmla="*/ 1 w 9"/>
                <a:gd name="T59" fmla="*/ 1 h 12"/>
                <a:gd name="T60" fmla="*/ 1 w 9"/>
                <a:gd name="T61" fmla="*/ 2 h 12"/>
                <a:gd name="T62" fmla="*/ 0 w 9"/>
                <a:gd name="T63" fmla="*/ 3 h 12"/>
                <a:gd name="T64" fmla="*/ 0 w 9"/>
                <a:gd name="T65" fmla="*/ 4 h 12"/>
                <a:gd name="T66" fmla="*/ 2 w 9"/>
                <a:gd name="T67" fmla="*/ 11 h 1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"/>
                <a:gd name="T103" fmla="*/ 0 h 12"/>
                <a:gd name="T104" fmla="*/ 9 w 9"/>
                <a:gd name="T105" fmla="*/ 12 h 1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" h="12">
                  <a:moveTo>
                    <a:pt x="2" y="11"/>
                  </a:moveTo>
                  <a:lnTo>
                    <a:pt x="3" y="10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7"/>
                  </a:lnTo>
                  <a:lnTo>
                    <a:pt x="7" y="6"/>
                  </a:lnTo>
                  <a:lnTo>
                    <a:pt x="8" y="6"/>
                  </a:lnTo>
                  <a:lnTo>
                    <a:pt x="8" y="5"/>
                  </a:lnTo>
                  <a:lnTo>
                    <a:pt x="8" y="4"/>
                  </a:lnTo>
                  <a:lnTo>
                    <a:pt x="7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5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2" y="11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0" name="Freeform 205"/>
            <p:cNvSpPr>
              <a:spLocks/>
            </p:cNvSpPr>
            <p:nvPr/>
          </p:nvSpPr>
          <p:spPr bwMode="auto">
            <a:xfrm>
              <a:off x="4028" y="1659"/>
              <a:ext cx="10" cy="11"/>
            </a:xfrm>
            <a:custGeom>
              <a:avLst/>
              <a:gdLst>
                <a:gd name="T0" fmla="*/ 2 w 10"/>
                <a:gd name="T1" fmla="*/ 0 h 11"/>
                <a:gd name="T2" fmla="*/ 4 w 10"/>
                <a:gd name="T3" fmla="*/ 1 h 11"/>
                <a:gd name="T4" fmla="*/ 5 w 10"/>
                <a:gd name="T5" fmla="*/ 1 h 11"/>
                <a:gd name="T6" fmla="*/ 7 w 10"/>
                <a:gd name="T7" fmla="*/ 2 h 11"/>
                <a:gd name="T8" fmla="*/ 7 w 10"/>
                <a:gd name="T9" fmla="*/ 2 h 11"/>
                <a:gd name="T10" fmla="*/ 8 w 10"/>
                <a:gd name="T11" fmla="*/ 2 h 11"/>
                <a:gd name="T12" fmla="*/ 8 w 10"/>
                <a:gd name="T13" fmla="*/ 3 h 11"/>
                <a:gd name="T14" fmla="*/ 8 w 10"/>
                <a:gd name="T15" fmla="*/ 3 h 11"/>
                <a:gd name="T16" fmla="*/ 8 w 10"/>
                <a:gd name="T17" fmla="*/ 3 h 11"/>
                <a:gd name="T18" fmla="*/ 8 w 10"/>
                <a:gd name="T19" fmla="*/ 4 h 11"/>
                <a:gd name="T20" fmla="*/ 9 w 10"/>
                <a:gd name="T21" fmla="*/ 4 h 11"/>
                <a:gd name="T22" fmla="*/ 8 w 10"/>
                <a:gd name="T23" fmla="*/ 5 h 11"/>
                <a:gd name="T24" fmla="*/ 8 w 10"/>
                <a:gd name="T25" fmla="*/ 6 h 11"/>
                <a:gd name="T26" fmla="*/ 8 w 10"/>
                <a:gd name="T27" fmla="*/ 7 h 11"/>
                <a:gd name="T28" fmla="*/ 8 w 10"/>
                <a:gd name="T29" fmla="*/ 8 h 11"/>
                <a:gd name="T30" fmla="*/ 8 w 10"/>
                <a:gd name="T31" fmla="*/ 8 h 11"/>
                <a:gd name="T32" fmla="*/ 8 w 10"/>
                <a:gd name="T33" fmla="*/ 9 h 11"/>
                <a:gd name="T34" fmla="*/ 8 w 10"/>
                <a:gd name="T35" fmla="*/ 9 h 11"/>
                <a:gd name="T36" fmla="*/ 7 w 10"/>
                <a:gd name="T37" fmla="*/ 9 h 11"/>
                <a:gd name="T38" fmla="*/ 7 w 10"/>
                <a:gd name="T39" fmla="*/ 10 h 11"/>
                <a:gd name="T40" fmla="*/ 5 w 10"/>
                <a:gd name="T41" fmla="*/ 10 h 11"/>
                <a:gd name="T42" fmla="*/ 5 w 10"/>
                <a:gd name="T43" fmla="*/ 10 h 11"/>
                <a:gd name="T44" fmla="*/ 2 w 10"/>
                <a:gd name="T45" fmla="*/ 10 h 11"/>
                <a:gd name="T46" fmla="*/ 1 w 10"/>
                <a:gd name="T47" fmla="*/ 10 h 11"/>
                <a:gd name="T48" fmla="*/ 1 w 10"/>
                <a:gd name="T49" fmla="*/ 10 h 11"/>
                <a:gd name="T50" fmla="*/ 1 w 10"/>
                <a:gd name="T51" fmla="*/ 9 h 11"/>
                <a:gd name="T52" fmla="*/ 0 w 10"/>
                <a:gd name="T53" fmla="*/ 9 h 11"/>
                <a:gd name="T54" fmla="*/ 0 w 10"/>
                <a:gd name="T55" fmla="*/ 9 h 11"/>
                <a:gd name="T56" fmla="*/ 0 w 10"/>
                <a:gd name="T57" fmla="*/ 8 h 11"/>
                <a:gd name="T58" fmla="*/ 0 w 10"/>
                <a:gd name="T59" fmla="*/ 7 h 11"/>
                <a:gd name="T60" fmla="*/ 2 w 10"/>
                <a:gd name="T61" fmla="*/ 3 h 11"/>
                <a:gd name="T62" fmla="*/ 2 w 10"/>
                <a:gd name="T63" fmla="*/ 0 h 1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0"/>
                <a:gd name="T97" fmla="*/ 0 h 11"/>
                <a:gd name="T98" fmla="*/ 10 w 10"/>
                <a:gd name="T99" fmla="*/ 11 h 1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0" h="11">
                  <a:moveTo>
                    <a:pt x="2" y="0"/>
                  </a:moveTo>
                  <a:lnTo>
                    <a:pt x="4" y="1"/>
                  </a:lnTo>
                  <a:lnTo>
                    <a:pt x="5" y="1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9" y="4"/>
                  </a:lnTo>
                  <a:lnTo>
                    <a:pt x="8" y="5"/>
                  </a:lnTo>
                  <a:lnTo>
                    <a:pt x="8" y="6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9"/>
                  </a:lnTo>
                  <a:lnTo>
                    <a:pt x="7" y="9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2" y="10"/>
                  </a:lnTo>
                  <a:lnTo>
                    <a:pt x="1" y="10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7"/>
                  </a:lnTo>
                  <a:lnTo>
                    <a:pt x="2" y="3"/>
                  </a:lnTo>
                  <a:lnTo>
                    <a:pt x="2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1" name="Freeform 206"/>
            <p:cNvSpPr>
              <a:spLocks/>
            </p:cNvSpPr>
            <p:nvPr/>
          </p:nvSpPr>
          <p:spPr bwMode="auto">
            <a:xfrm>
              <a:off x="4103" y="1568"/>
              <a:ext cx="44" cy="70"/>
            </a:xfrm>
            <a:custGeom>
              <a:avLst/>
              <a:gdLst>
                <a:gd name="T0" fmla="*/ 35 w 44"/>
                <a:gd name="T1" fmla="*/ 54 h 70"/>
                <a:gd name="T2" fmla="*/ 33 w 44"/>
                <a:gd name="T3" fmla="*/ 59 h 70"/>
                <a:gd name="T4" fmla="*/ 31 w 44"/>
                <a:gd name="T5" fmla="*/ 62 h 70"/>
                <a:gd name="T6" fmla="*/ 28 w 44"/>
                <a:gd name="T7" fmla="*/ 65 h 70"/>
                <a:gd name="T8" fmla="*/ 25 w 44"/>
                <a:gd name="T9" fmla="*/ 68 h 70"/>
                <a:gd name="T10" fmla="*/ 21 w 44"/>
                <a:gd name="T11" fmla="*/ 69 h 70"/>
                <a:gd name="T12" fmla="*/ 18 w 44"/>
                <a:gd name="T13" fmla="*/ 69 h 70"/>
                <a:gd name="T14" fmla="*/ 13 w 44"/>
                <a:gd name="T15" fmla="*/ 68 h 70"/>
                <a:gd name="T16" fmla="*/ 8 w 44"/>
                <a:gd name="T17" fmla="*/ 66 h 70"/>
                <a:gd name="T18" fmla="*/ 4 w 44"/>
                <a:gd name="T19" fmla="*/ 63 h 70"/>
                <a:gd name="T20" fmla="*/ 2 w 44"/>
                <a:gd name="T21" fmla="*/ 58 h 70"/>
                <a:gd name="T22" fmla="*/ 0 w 44"/>
                <a:gd name="T23" fmla="*/ 52 h 70"/>
                <a:gd name="T24" fmla="*/ 0 w 44"/>
                <a:gd name="T25" fmla="*/ 46 h 70"/>
                <a:gd name="T26" fmla="*/ 0 w 44"/>
                <a:gd name="T27" fmla="*/ 40 h 70"/>
                <a:gd name="T28" fmla="*/ 1 w 44"/>
                <a:gd name="T29" fmla="*/ 33 h 70"/>
                <a:gd name="T30" fmla="*/ 2 w 44"/>
                <a:gd name="T31" fmla="*/ 29 h 70"/>
                <a:gd name="T32" fmla="*/ 3 w 44"/>
                <a:gd name="T33" fmla="*/ 23 h 70"/>
                <a:gd name="T34" fmla="*/ 4 w 44"/>
                <a:gd name="T35" fmla="*/ 17 h 70"/>
                <a:gd name="T36" fmla="*/ 7 w 44"/>
                <a:gd name="T37" fmla="*/ 13 h 70"/>
                <a:gd name="T38" fmla="*/ 11 w 44"/>
                <a:gd name="T39" fmla="*/ 7 h 70"/>
                <a:gd name="T40" fmla="*/ 14 w 44"/>
                <a:gd name="T41" fmla="*/ 4 h 70"/>
                <a:gd name="T42" fmla="*/ 18 w 44"/>
                <a:gd name="T43" fmla="*/ 1 h 70"/>
                <a:gd name="T44" fmla="*/ 24 w 44"/>
                <a:gd name="T45" fmla="*/ 0 h 70"/>
                <a:gd name="T46" fmla="*/ 30 w 44"/>
                <a:gd name="T47" fmla="*/ 1 h 70"/>
                <a:gd name="T48" fmla="*/ 35 w 44"/>
                <a:gd name="T49" fmla="*/ 3 h 70"/>
                <a:gd name="T50" fmla="*/ 39 w 44"/>
                <a:gd name="T51" fmla="*/ 6 h 70"/>
                <a:gd name="T52" fmla="*/ 41 w 44"/>
                <a:gd name="T53" fmla="*/ 11 h 70"/>
                <a:gd name="T54" fmla="*/ 42 w 44"/>
                <a:gd name="T55" fmla="*/ 17 h 70"/>
                <a:gd name="T56" fmla="*/ 43 w 44"/>
                <a:gd name="T57" fmla="*/ 23 h 70"/>
                <a:gd name="T58" fmla="*/ 43 w 44"/>
                <a:gd name="T59" fmla="*/ 29 h 70"/>
                <a:gd name="T60" fmla="*/ 43 w 44"/>
                <a:gd name="T61" fmla="*/ 35 h 70"/>
                <a:gd name="T62" fmla="*/ 42 w 44"/>
                <a:gd name="T63" fmla="*/ 40 h 70"/>
                <a:gd name="T64" fmla="*/ 41 w 44"/>
                <a:gd name="T65" fmla="*/ 42 h 70"/>
                <a:gd name="T66" fmla="*/ 39 w 44"/>
                <a:gd name="T67" fmla="*/ 44 h 70"/>
                <a:gd name="T68" fmla="*/ 39 w 44"/>
                <a:gd name="T69" fmla="*/ 46 h 70"/>
                <a:gd name="T70" fmla="*/ 39 w 44"/>
                <a:gd name="T71" fmla="*/ 48 h 70"/>
                <a:gd name="T72" fmla="*/ 38 w 44"/>
                <a:gd name="T73" fmla="*/ 50 h 7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44"/>
                <a:gd name="T112" fmla="*/ 0 h 70"/>
                <a:gd name="T113" fmla="*/ 44 w 44"/>
                <a:gd name="T114" fmla="*/ 70 h 7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44" h="70">
                  <a:moveTo>
                    <a:pt x="38" y="51"/>
                  </a:moveTo>
                  <a:lnTo>
                    <a:pt x="35" y="54"/>
                  </a:lnTo>
                  <a:lnTo>
                    <a:pt x="34" y="57"/>
                  </a:lnTo>
                  <a:lnTo>
                    <a:pt x="33" y="59"/>
                  </a:lnTo>
                  <a:lnTo>
                    <a:pt x="32" y="61"/>
                  </a:lnTo>
                  <a:lnTo>
                    <a:pt x="31" y="62"/>
                  </a:lnTo>
                  <a:lnTo>
                    <a:pt x="29" y="63"/>
                  </a:lnTo>
                  <a:lnTo>
                    <a:pt x="28" y="65"/>
                  </a:lnTo>
                  <a:lnTo>
                    <a:pt x="26" y="66"/>
                  </a:lnTo>
                  <a:lnTo>
                    <a:pt x="25" y="68"/>
                  </a:lnTo>
                  <a:lnTo>
                    <a:pt x="23" y="68"/>
                  </a:lnTo>
                  <a:lnTo>
                    <a:pt x="21" y="69"/>
                  </a:lnTo>
                  <a:lnTo>
                    <a:pt x="19" y="69"/>
                  </a:lnTo>
                  <a:lnTo>
                    <a:pt x="18" y="69"/>
                  </a:lnTo>
                  <a:lnTo>
                    <a:pt x="16" y="69"/>
                  </a:lnTo>
                  <a:lnTo>
                    <a:pt x="13" y="68"/>
                  </a:lnTo>
                  <a:lnTo>
                    <a:pt x="11" y="68"/>
                  </a:lnTo>
                  <a:lnTo>
                    <a:pt x="8" y="66"/>
                  </a:lnTo>
                  <a:lnTo>
                    <a:pt x="6" y="64"/>
                  </a:lnTo>
                  <a:lnTo>
                    <a:pt x="4" y="63"/>
                  </a:lnTo>
                  <a:lnTo>
                    <a:pt x="3" y="61"/>
                  </a:lnTo>
                  <a:lnTo>
                    <a:pt x="2" y="58"/>
                  </a:lnTo>
                  <a:lnTo>
                    <a:pt x="1" y="55"/>
                  </a:lnTo>
                  <a:lnTo>
                    <a:pt x="0" y="52"/>
                  </a:lnTo>
                  <a:lnTo>
                    <a:pt x="0" y="49"/>
                  </a:lnTo>
                  <a:lnTo>
                    <a:pt x="0" y="46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1" y="33"/>
                  </a:lnTo>
                  <a:lnTo>
                    <a:pt x="1" y="30"/>
                  </a:lnTo>
                  <a:lnTo>
                    <a:pt x="2" y="29"/>
                  </a:lnTo>
                  <a:lnTo>
                    <a:pt x="2" y="26"/>
                  </a:lnTo>
                  <a:lnTo>
                    <a:pt x="3" y="23"/>
                  </a:lnTo>
                  <a:lnTo>
                    <a:pt x="4" y="20"/>
                  </a:lnTo>
                  <a:lnTo>
                    <a:pt x="4" y="17"/>
                  </a:lnTo>
                  <a:lnTo>
                    <a:pt x="6" y="16"/>
                  </a:lnTo>
                  <a:lnTo>
                    <a:pt x="7" y="13"/>
                  </a:lnTo>
                  <a:lnTo>
                    <a:pt x="9" y="10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7" y="2"/>
                  </a:lnTo>
                  <a:lnTo>
                    <a:pt x="18" y="1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7" y="0"/>
                  </a:lnTo>
                  <a:lnTo>
                    <a:pt x="30" y="1"/>
                  </a:lnTo>
                  <a:lnTo>
                    <a:pt x="32" y="2"/>
                  </a:lnTo>
                  <a:lnTo>
                    <a:pt x="35" y="3"/>
                  </a:lnTo>
                  <a:lnTo>
                    <a:pt x="37" y="5"/>
                  </a:lnTo>
                  <a:lnTo>
                    <a:pt x="39" y="6"/>
                  </a:lnTo>
                  <a:lnTo>
                    <a:pt x="39" y="9"/>
                  </a:lnTo>
                  <a:lnTo>
                    <a:pt x="41" y="11"/>
                  </a:lnTo>
                  <a:lnTo>
                    <a:pt x="42" y="14"/>
                  </a:lnTo>
                  <a:lnTo>
                    <a:pt x="42" y="17"/>
                  </a:lnTo>
                  <a:lnTo>
                    <a:pt x="43" y="19"/>
                  </a:lnTo>
                  <a:lnTo>
                    <a:pt x="43" y="23"/>
                  </a:lnTo>
                  <a:lnTo>
                    <a:pt x="43" y="26"/>
                  </a:lnTo>
                  <a:lnTo>
                    <a:pt x="43" y="29"/>
                  </a:lnTo>
                  <a:lnTo>
                    <a:pt x="43" y="32"/>
                  </a:lnTo>
                  <a:lnTo>
                    <a:pt x="43" y="35"/>
                  </a:lnTo>
                  <a:lnTo>
                    <a:pt x="42" y="38"/>
                  </a:lnTo>
                  <a:lnTo>
                    <a:pt x="42" y="40"/>
                  </a:lnTo>
                  <a:lnTo>
                    <a:pt x="41" y="41"/>
                  </a:lnTo>
                  <a:lnTo>
                    <a:pt x="41" y="42"/>
                  </a:lnTo>
                  <a:lnTo>
                    <a:pt x="40" y="43"/>
                  </a:lnTo>
                  <a:lnTo>
                    <a:pt x="39" y="44"/>
                  </a:lnTo>
                  <a:lnTo>
                    <a:pt x="39" y="45"/>
                  </a:lnTo>
                  <a:lnTo>
                    <a:pt x="39" y="46"/>
                  </a:lnTo>
                  <a:lnTo>
                    <a:pt x="39" y="47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8" y="50"/>
                  </a:lnTo>
                  <a:lnTo>
                    <a:pt x="38" y="51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2" name="Rectangle 209"/>
            <p:cNvSpPr>
              <a:spLocks noChangeArrowheads="1"/>
            </p:cNvSpPr>
            <p:nvPr/>
          </p:nvSpPr>
          <p:spPr bwMode="auto">
            <a:xfrm>
              <a:off x="4071" y="3428"/>
              <a:ext cx="975" cy="1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1000">
                  <a:solidFill>
                    <a:srgbClr val="B0D460"/>
                  </a:solidFill>
                </a:rPr>
                <a:t>© 1984-1994 T/Maker Co.</a:t>
              </a:r>
            </a:p>
          </p:txBody>
        </p:sp>
        <p:sp>
          <p:nvSpPr>
            <p:cNvPr id="59603" name="Freeform 210"/>
            <p:cNvSpPr>
              <a:spLocks/>
            </p:cNvSpPr>
            <p:nvPr/>
          </p:nvSpPr>
          <p:spPr bwMode="auto">
            <a:xfrm>
              <a:off x="4081" y="2390"/>
              <a:ext cx="977" cy="978"/>
            </a:xfrm>
            <a:custGeom>
              <a:avLst/>
              <a:gdLst>
                <a:gd name="T0" fmla="*/ 538 w 977"/>
                <a:gd name="T1" fmla="*/ 974 h 978"/>
                <a:gd name="T2" fmla="*/ 633 w 977"/>
                <a:gd name="T3" fmla="*/ 955 h 978"/>
                <a:gd name="T4" fmla="*/ 721 w 977"/>
                <a:gd name="T5" fmla="*/ 918 h 978"/>
                <a:gd name="T6" fmla="*/ 799 w 977"/>
                <a:gd name="T7" fmla="*/ 866 h 978"/>
                <a:gd name="T8" fmla="*/ 865 w 977"/>
                <a:gd name="T9" fmla="*/ 799 h 978"/>
                <a:gd name="T10" fmla="*/ 917 w 977"/>
                <a:gd name="T11" fmla="*/ 722 h 978"/>
                <a:gd name="T12" fmla="*/ 954 w 977"/>
                <a:gd name="T13" fmla="*/ 634 h 978"/>
                <a:gd name="T14" fmla="*/ 974 w 977"/>
                <a:gd name="T15" fmla="*/ 539 h 978"/>
                <a:gd name="T16" fmla="*/ 974 w 977"/>
                <a:gd name="T17" fmla="*/ 438 h 978"/>
                <a:gd name="T18" fmla="*/ 954 w 977"/>
                <a:gd name="T19" fmla="*/ 344 h 978"/>
                <a:gd name="T20" fmla="*/ 917 w 977"/>
                <a:gd name="T21" fmla="*/ 255 h 978"/>
                <a:gd name="T22" fmla="*/ 865 w 977"/>
                <a:gd name="T23" fmla="*/ 178 h 978"/>
                <a:gd name="T24" fmla="*/ 799 w 977"/>
                <a:gd name="T25" fmla="*/ 112 h 978"/>
                <a:gd name="T26" fmla="*/ 721 w 977"/>
                <a:gd name="T27" fmla="*/ 60 h 978"/>
                <a:gd name="T28" fmla="*/ 633 w 977"/>
                <a:gd name="T29" fmla="*/ 22 h 978"/>
                <a:gd name="T30" fmla="*/ 538 w 977"/>
                <a:gd name="T31" fmla="*/ 3 h 978"/>
                <a:gd name="T32" fmla="*/ 438 w 977"/>
                <a:gd name="T33" fmla="*/ 3 h 978"/>
                <a:gd name="T34" fmla="*/ 343 w 977"/>
                <a:gd name="T35" fmla="*/ 22 h 978"/>
                <a:gd name="T36" fmla="*/ 255 w 977"/>
                <a:gd name="T37" fmla="*/ 60 h 978"/>
                <a:gd name="T38" fmla="*/ 178 w 977"/>
                <a:gd name="T39" fmla="*/ 112 h 978"/>
                <a:gd name="T40" fmla="*/ 111 w 977"/>
                <a:gd name="T41" fmla="*/ 178 h 978"/>
                <a:gd name="T42" fmla="*/ 59 w 977"/>
                <a:gd name="T43" fmla="*/ 255 h 978"/>
                <a:gd name="T44" fmla="*/ 22 w 977"/>
                <a:gd name="T45" fmla="*/ 344 h 978"/>
                <a:gd name="T46" fmla="*/ 2 w 977"/>
                <a:gd name="T47" fmla="*/ 438 h 978"/>
                <a:gd name="T48" fmla="*/ 2 w 977"/>
                <a:gd name="T49" fmla="*/ 539 h 978"/>
                <a:gd name="T50" fmla="*/ 22 w 977"/>
                <a:gd name="T51" fmla="*/ 634 h 978"/>
                <a:gd name="T52" fmla="*/ 59 w 977"/>
                <a:gd name="T53" fmla="*/ 722 h 978"/>
                <a:gd name="T54" fmla="*/ 111 w 977"/>
                <a:gd name="T55" fmla="*/ 799 h 978"/>
                <a:gd name="T56" fmla="*/ 178 w 977"/>
                <a:gd name="T57" fmla="*/ 866 h 978"/>
                <a:gd name="T58" fmla="*/ 255 w 977"/>
                <a:gd name="T59" fmla="*/ 918 h 978"/>
                <a:gd name="T60" fmla="*/ 343 w 977"/>
                <a:gd name="T61" fmla="*/ 955 h 978"/>
                <a:gd name="T62" fmla="*/ 438 w 977"/>
                <a:gd name="T63" fmla="*/ 974 h 9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7"/>
                <a:gd name="T97" fmla="*/ 0 h 978"/>
                <a:gd name="T98" fmla="*/ 977 w 977"/>
                <a:gd name="T99" fmla="*/ 978 h 9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7" h="978">
                  <a:moveTo>
                    <a:pt x="488" y="977"/>
                  </a:moveTo>
                  <a:lnTo>
                    <a:pt x="538" y="974"/>
                  </a:lnTo>
                  <a:lnTo>
                    <a:pt x="586" y="967"/>
                  </a:lnTo>
                  <a:lnTo>
                    <a:pt x="633" y="955"/>
                  </a:lnTo>
                  <a:lnTo>
                    <a:pt x="678" y="938"/>
                  </a:lnTo>
                  <a:lnTo>
                    <a:pt x="721" y="918"/>
                  </a:lnTo>
                  <a:lnTo>
                    <a:pt x="761" y="894"/>
                  </a:lnTo>
                  <a:lnTo>
                    <a:pt x="799" y="866"/>
                  </a:lnTo>
                  <a:lnTo>
                    <a:pt x="833" y="834"/>
                  </a:lnTo>
                  <a:lnTo>
                    <a:pt x="865" y="799"/>
                  </a:lnTo>
                  <a:lnTo>
                    <a:pt x="893" y="761"/>
                  </a:lnTo>
                  <a:lnTo>
                    <a:pt x="917" y="722"/>
                  </a:lnTo>
                  <a:lnTo>
                    <a:pt x="938" y="679"/>
                  </a:lnTo>
                  <a:lnTo>
                    <a:pt x="954" y="634"/>
                  </a:lnTo>
                  <a:lnTo>
                    <a:pt x="966" y="587"/>
                  </a:lnTo>
                  <a:lnTo>
                    <a:pt x="974" y="539"/>
                  </a:lnTo>
                  <a:lnTo>
                    <a:pt x="976" y="489"/>
                  </a:lnTo>
                  <a:lnTo>
                    <a:pt x="974" y="438"/>
                  </a:lnTo>
                  <a:lnTo>
                    <a:pt x="966" y="391"/>
                  </a:lnTo>
                  <a:lnTo>
                    <a:pt x="954" y="344"/>
                  </a:lnTo>
                  <a:lnTo>
                    <a:pt x="938" y="299"/>
                  </a:lnTo>
                  <a:lnTo>
                    <a:pt x="917" y="255"/>
                  </a:lnTo>
                  <a:lnTo>
                    <a:pt x="893" y="216"/>
                  </a:lnTo>
                  <a:lnTo>
                    <a:pt x="865" y="178"/>
                  </a:lnTo>
                  <a:lnTo>
                    <a:pt x="833" y="143"/>
                  </a:lnTo>
                  <a:lnTo>
                    <a:pt x="799" y="112"/>
                  </a:lnTo>
                  <a:lnTo>
                    <a:pt x="761" y="83"/>
                  </a:lnTo>
                  <a:lnTo>
                    <a:pt x="721" y="60"/>
                  </a:lnTo>
                  <a:lnTo>
                    <a:pt x="678" y="39"/>
                  </a:lnTo>
                  <a:lnTo>
                    <a:pt x="633" y="22"/>
                  </a:lnTo>
                  <a:lnTo>
                    <a:pt x="586" y="10"/>
                  </a:lnTo>
                  <a:lnTo>
                    <a:pt x="538" y="3"/>
                  </a:lnTo>
                  <a:lnTo>
                    <a:pt x="488" y="0"/>
                  </a:lnTo>
                  <a:lnTo>
                    <a:pt x="438" y="3"/>
                  </a:lnTo>
                  <a:lnTo>
                    <a:pt x="390" y="10"/>
                  </a:lnTo>
                  <a:lnTo>
                    <a:pt x="343" y="22"/>
                  </a:lnTo>
                  <a:lnTo>
                    <a:pt x="298" y="39"/>
                  </a:lnTo>
                  <a:lnTo>
                    <a:pt x="255" y="60"/>
                  </a:lnTo>
                  <a:lnTo>
                    <a:pt x="216" y="83"/>
                  </a:lnTo>
                  <a:lnTo>
                    <a:pt x="178" y="112"/>
                  </a:lnTo>
                  <a:lnTo>
                    <a:pt x="143" y="143"/>
                  </a:lnTo>
                  <a:lnTo>
                    <a:pt x="111" y="178"/>
                  </a:lnTo>
                  <a:lnTo>
                    <a:pt x="83" y="216"/>
                  </a:lnTo>
                  <a:lnTo>
                    <a:pt x="59" y="255"/>
                  </a:lnTo>
                  <a:lnTo>
                    <a:pt x="38" y="299"/>
                  </a:lnTo>
                  <a:lnTo>
                    <a:pt x="22" y="344"/>
                  </a:lnTo>
                  <a:lnTo>
                    <a:pt x="10" y="391"/>
                  </a:lnTo>
                  <a:lnTo>
                    <a:pt x="2" y="438"/>
                  </a:lnTo>
                  <a:lnTo>
                    <a:pt x="0" y="489"/>
                  </a:lnTo>
                  <a:lnTo>
                    <a:pt x="2" y="539"/>
                  </a:lnTo>
                  <a:lnTo>
                    <a:pt x="10" y="587"/>
                  </a:lnTo>
                  <a:lnTo>
                    <a:pt x="22" y="634"/>
                  </a:lnTo>
                  <a:lnTo>
                    <a:pt x="38" y="679"/>
                  </a:lnTo>
                  <a:lnTo>
                    <a:pt x="59" y="722"/>
                  </a:lnTo>
                  <a:lnTo>
                    <a:pt x="83" y="761"/>
                  </a:lnTo>
                  <a:lnTo>
                    <a:pt x="111" y="799"/>
                  </a:lnTo>
                  <a:lnTo>
                    <a:pt x="143" y="834"/>
                  </a:lnTo>
                  <a:lnTo>
                    <a:pt x="178" y="866"/>
                  </a:lnTo>
                  <a:lnTo>
                    <a:pt x="216" y="894"/>
                  </a:lnTo>
                  <a:lnTo>
                    <a:pt x="255" y="918"/>
                  </a:lnTo>
                  <a:lnTo>
                    <a:pt x="298" y="938"/>
                  </a:lnTo>
                  <a:lnTo>
                    <a:pt x="343" y="955"/>
                  </a:lnTo>
                  <a:lnTo>
                    <a:pt x="390" y="967"/>
                  </a:lnTo>
                  <a:lnTo>
                    <a:pt x="438" y="974"/>
                  </a:lnTo>
                  <a:lnTo>
                    <a:pt x="488" y="977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4" name="Freeform 211"/>
            <p:cNvSpPr>
              <a:spLocks/>
            </p:cNvSpPr>
            <p:nvPr/>
          </p:nvSpPr>
          <p:spPr bwMode="auto">
            <a:xfrm>
              <a:off x="4081" y="2390"/>
              <a:ext cx="983" cy="984"/>
            </a:xfrm>
            <a:custGeom>
              <a:avLst/>
              <a:gdLst>
                <a:gd name="T0" fmla="*/ 541 w 983"/>
                <a:gd name="T1" fmla="*/ 980 h 984"/>
                <a:gd name="T2" fmla="*/ 637 w 983"/>
                <a:gd name="T3" fmla="*/ 961 h 984"/>
                <a:gd name="T4" fmla="*/ 725 w 983"/>
                <a:gd name="T5" fmla="*/ 924 h 984"/>
                <a:gd name="T6" fmla="*/ 804 w 983"/>
                <a:gd name="T7" fmla="*/ 871 h 984"/>
                <a:gd name="T8" fmla="*/ 870 w 983"/>
                <a:gd name="T9" fmla="*/ 804 h 984"/>
                <a:gd name="T10" fmla="*/ 923 w 983"/>
                <a:gd name="T11" fmla="*/ 726 h 984"/>
                <a:gd name="T12" fmla="*/ 960 w 983"/>
                <a:gd name="T13" fmla="*/ 638 h 984"/>
                <a:gd name="T14" fmla="*/ 980 w 983"/>
                <a:gd name="T15" fmla="*/ 542 h 984"/>
                <a:gd name="T16" fmla="*/ 980 w 983"/>
                <a:gd name="T17" fmla="*/ 441 h 984"/>
                <a:gd name="T18" fmla="*/ 960 w 983"/>
                <a:gd name="T19" fmla="*/ 346 h 984"/>
                <a:gd name="T20" fmla="*/ 923 w 983"/>
                <a:gd name="T21" fmla="*/ 257 h 984"/>
                <a:gd name="T22" fmla="*/ 870 w 983"/>
                <a:gd name="T23" fmla="*/ 179 h 984"/>
                <a:gd name="T24" fmla="*/ 804 w 983"/>
                <a:gd name="T25" fmla="*/ 113 h 984"/>
                <a:gd name="T26" fmla="*/ 725 w 983"/>
                <a:gd name="T27" fmla="*/ 60 h 984"/>
                <a:gd name="T28" fmla="*/ 637 w 983"/>
                <a:gd name="T29" fmla="*/ 22 h 984"/>
                <a:gd name="T30" fmla="*/ 541 w 983"/>
                <a:gd name="T31" fmla="*/ 3 h 984"/>
                <a:gd name="T32" fmla="*/ 441 w 983"/>
                <a:gd name="T33" fmla="*/ 3 h 984"/>
                <a:gd name="T34" fmla="*/ 345 w 983"/>
                <a:gd name="T35" fmla="*/ 22 h 984"/>
                <a:gd name="T36" fmla="*/ 257 w 983"/>
                <a:gd name="T37" fmla="*/ 60 h 984"/>
                <a:gd name="T38" fmla="*/ 179 w 983"/>
                <a:gd name="T39" fmla="*/ 113 h 984"/>
                <a:gd name="T40" fmla="*/ 112 w 983"/>
                <a:gd name="T41" fmla="*/ 179 h 984"/>
                <a:gd name="T42" fmla="*/ 59 w 983"/>
                <a:gd name="T43" fmla="*/ 257 h 984"/>
                <a:gd name="T44" fmla="*/ 22 w 983"/>
                <a:gd name="T45" fmla="*/ 346 h 984"/>
                <a:gd name="T46" fmla="*/ 2 w 983"/>
                <a:gd name="T47" fmla="*/ 441 h 984"/>
                <a:gd name="T48" fmla="*/ 2 w 983"/>
                <a:gd name="T49" fmla="*/ 542 h 984"/>
                <a:gd name="T50" fmla="*/ 22 w 983"/>
                <a:gd name="T51" fmla="*/ 638 h 984"/>
                <a:gd name="T52" fmla="*/ 59 w 983"/>
                <a:gd name="T53" fmla="*/ 726 h 984"/>
                <a:gd name="T54" fmla="*/ 112 w 983"/>
                <a:gd name="T55" fmla="*/ 804 h 984"/>
                <a:gd name="T56" fmla="*/ 179 w 983"/>
                <a:gd name="T57" fmla="*/ 871 h 984"/>
                <a:gd name="T58" fmla="*/ 257 w 983"/>
                <a:gd name="T59" fmla="*/ 924 h 984"/>
                <a:gd name="T60" fmla="*/ 345 w 983"/>
                <a:gd name="T61" fmla="*/ 961 h 984"/>
                <a:gd name="T62" fmla="*/ 441 w 983"/>
                <a:gd name="T63" fmla="*/ 980 h 98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83"/>
                <a:gd name="T97" fmla="*/ 0 h 984"/>
                <a:gd name="T98" fmla="*/ 983 w 983"/>
                <a:gd name="T99" fmla="*/ 984 h 98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83" h="984">
                  <a:moveTo>
                    <a:pt x="491" y="983"/>
                  </a:moveTo>
                  <a:lnTo>
                    <a:pt x="541" y="980"/>
                  </a:lnTo>
                  <a:lnTo>
                    <a:pt x="590" y="973"/>
                  </a:lnTo>
                  <a:lnTo>
                    <a:pt x="637" y="961"/>
                  </a:lnTo>
                  <a:lnTo>
                    <a:pt x="682" y="944"/>
                  </a:lnTo>
                  <a:lnTo>
                    <a:pt x="725" y="924"/>
                  </a:lnTo>
                  <a:lnTo>
                    <a:pt x="766" y="899"/>
                  </a:lnTo>
                  <a:lnTo>
                    <a:pt x="804" y="871"/>
                  </a:lnTo>
                  <a:lnTo>
                    <a:pt x="838" y="839"/>
                  </a:lnTo>
                  <a:lnTo>
                    <a:pt x="870" y="804"/>
                  </a:lnTo>
                  <a:lnTo>
                    <a:pt x="898" y="766"/>
                  </a:lnTo>
                  <a:lnTo>
                    <a:pt x="923" y="726"/>
                  </a:lnTo>
                  <a:lnTo>
                    <a:pt x="944" y="683"/>
                  </a:lnTo>
                  <a:lnTo>
                    <a:pt x="960" y="638"/>
                  </a:lnTo>
                  <a:lnTo>
                    <a:pt x="972" y="591"/>
                  </a:lnTo>
                  <a:lnTo>
                    <a:pt x="980" y="542"/>
                  </a:lnTo>
                  <a:lnTo>
                    <a:pt x="982" y="492"/>
                  </a:lnTo>
                  <a:lnTo>
                    <a:pt x="980" y="441"/>
                  </a:lnTo>
                  <a:lnTo>
                    <a:pt x="972" y="393"/>
                  </a:lnTo>
                  <a:lnTo>
                    <a:pt x="960" y="346"/>
                  </a:lnTo>
                  <a:lnTo>
                    <a:pt x="944" y="301"/>
                  </a:lnTo>
                  <a:lnTo>
                    <a:pt x="923" y="257"/>
                  </a:lnTo>
                  <a:lnTo>
                    <a:pt x="898" y="217"/>
                  </a:lnTo>
                  <a:lnTo>
                    <a:pt x="870" y="179"/>
                  </a:lnTo>
                  <a:lnTo>
                    <a:pt x="838" y="144"/>
                  </a:lnTo>
                  <a:lnTo>
                    <a:pt x="804" y="113"/>
                  </a:lnTo>
                  <a:lnTo>
                    <a:pt x="766" y="84"/>
                  </a:lnTo>
                  <a:lnTo>
                    <a:pt x="725" y="60"/>
                  </a:lnTo>
                  <a:lnTo>
                    <a:pt x="682" y="39"/>
                  </a:lnTo>
                  <a:lnTo>
                    <a:pt x="637" y="22"/>
                  </a:lnTo>
                  <a:lnTo>
                    <a:pt x="590" y="10"/>
                  </a:lnTo>
                  <a:lnTo>
                    <a:pt x="541" y="3"/>
                  </a:lnTo>
                  <a:lnTo>
                    <a:pt x="491" y="0"/>
                  </a:lnTo>
                  <a:lnTo>
                    <a:pt x="441" y="3"/>
                  </a:lnTo>
                  <a:lnTo>
                    <a:pt x="392" y="10"/>
                  </a:lnTo>
                  <a:lnTo>
                    <a:pt x="345" y="22"/>
                  </a:lnTo>
                  <a:lnTo>
                    <a:pt x="300" y="39"/>
                  </a:lnTo>
                  <a:lnTo>
                    <a:pt x="257" y="60"/>
                  </a:lnTo>
                  <a:lnTo>
                    <a:pt x="217" y="84"/>
                  </a:lnTo>
                  <a:lnTo>
                    <a:pt x="179" y="113"/>
                  </a:lnTo>
                  <a:lnTo>
                    <a:pt x="144" y="144"/>
                  </a:lnTo>
                  <a:lnTo>
                    <a:pt x="112" y="179"/>
                  </a:lnTo>
                  <a:lnTo>
                    <a:pt x="84" y="217"/>
                  </a:lnTo>
                  <a:lnTo>
                    <a:pt x="59" y="257"/>
                  </a:lnTo>
                  <a:lnTo>
                    <a:pt x="38" y="301"/>
                  </a:lnTo>
                  <a:lnTo>
                    <a:pt x="22" y="346"/>
                  </a:lnTo>
                  <a:lnTo>
                    <a:pt x="10" y="393"/>
                  </a:lnTo>
                  <a:lnTo>
                    <a:pt x="2" y="441"/>
                  </a:lnTo>
                  <a:lnTo>
                    <a:pt x="0" y="492"/>
                  </a:lnTo>
                  <a:lnTo>
                    <a:pt x="2" y="542"/>
                  </a:lnTo>
                  <a:lnTo>
                    <a:pt x="10" y="591"/>
                  </a:lnTo>
                  <a:lnTo>
                    <a:pt x="22" y="638"/>
                  </a:lnTo>
                  <a:lnTo>
                    <a:pt x="38" y="683"/>
                  </a:lnTo>
                  <a:lnTo>
                    <a:pt x="59" y="726"/>
                  </a:lnTo>
                  <a:lnTo>
                    <a:pt x="84" y="766"/>
                  </a:lnTo>
                  <a:lnTo>
                    <a:pt x="112" y="804"/>
                  </a:lnTo>
                  <a:lnTo>
                    <a:pt x="144" y="839"/>
                  </a:lnTo>
                  <a:lnTo>
                    <a:pt x="179" y="871"/>
                  </a:lnTo>
                  <a:lnTo>
                    <a:pt x="217" y="899"/>
                  </a:lnTo>
                  <a:lnTo>
                    <a:pt x="257" y="924"/>
                  </a:lnTo>
                  <a:lnTo>
                    <a:pt x="300" y="944"/>
                  </a:lnTo>
                  <a:lnTo>
                    <a:pt x="345" y="961"/>
                  </a:lnTo>
                  <a:lnTo>
                    <a:pt x="392" y="973"/>
                  </a:lnTo>
                  <a:lnTo>
                    <a:pt x="441" y="980"/>
                  </a:lnTo>
                  <a:lnTo>
                    <a:pt x="491" y="983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5" name="Freeform 212"/>
            <p:cNvSpPr>
              <a:spLocks/>
            </p:cNvSpPr>
            <p:nvPr/>
          </p:nvSpPr>
          <p:spPr bwMode="auto">
            <a:xfrm>
              <a:off x="4092" y="2401"/>
              <a:ext cx="956" cy="956"/>
            </a:xfrm>
            <a:custGeom>
              <a:avLst/>
              <a:gdLst>
                <a:gd name="T0" fmla="*/ 526 w 956"/>
                <a:gd name="T1" fmla="*/ 952 h 956"/>
                <a:gd name="T2" fmla="*/ 619 w 956"/>
                <a:gd name="T3" fmla="*/ 933 h 956"/>
                <a:gd name="T4" fmla="*/ 705 w 956"/>
                <a:gd name="T5" fmla="*/ 897 h 956"/>
                <a:gd name="T6" fmla="*/ 781 w 956"/>
                <a:gd name="T7" fmla="*/ 846 h 956"/>
                <a:gd name="T8" fmla="*/ 846 w 956"/>
                <a:gd name="T9" fmla="*/ 781 h 956"/>
                <a:gd name="T10" fmla="*/ 897 w 956"/>
                <a:gd name="T11" fmla="*/ 706 h 956"/>
                <a:gd name="T12" fmla="*/ 933 w 956"/>
                <a:gd name="T13" fmla="*/ 620 h 956"/>
                <a:gd name="T14" fmla="*/ 952 w 956"/>
                <a:gd name="T15" fmla="*/ 527 h 956"/>
                <a:gd name="T16" fmla="*/ 952 w 956"/>
                <a:gd name="T17" fmla="*/ 428 h 956"/>
                <a:gd name="T18" fmla="*/ 933 w 956"/>
                <a:gd name="T19" fmla="*/ 336 h 956"/>
                <a:gd name="T20" fmla="*/ 897 w 956"/>
                <a:gd name="T21" fmla="*/ 250 h 956"/>
                <a:gd name="T22" fmla="*/ 846 w 956"/>
                <a:gd name="T23" fmla="*/ 174 h 956"/>
                <a:gd name="T24" fmla="*/ 781 w 956"/>
                <a:gd name="T25" fmla="*/ 109 h 956"/>
                <a:gd name="T26" fmla="*/ 705 w 956"/>
                <a:gd name="T27" fmla="*/ 58 h 956"/>
                <a:gd name="T28" fmla="*/ 619 w 956"/>
                <a:gd name="T29" fmla="*/ 22 h 956"/>
                <a:gd name="T30" fmla="*/ 526 w 956"/>
                <a:gd name="T31" fmla="*/ 3 h 956"/>
                <a:gd name="T32" fmla="*/ 428 w 956"/>
                <a:gd name="T33" fmla="*/ 3 h 956"/>
                <a:gd name="T34" fmla="*/ 335 w 956"/>
                <a:gd name="T35" fmla="*/ 22 h 956"/>
                <a:gd name="T36" fmla="*/ 249 w 956"/>
                <a:gd name="T37" fmla="*/ 58 h 956"/>
                <a:gd name="T38" fmla="*/ 173 w 956"/>
                <a:gd name="T39" fmla="*/ 109 h 956"/>
                <a:gd name="T40" fmla="*/ 108 w 956"/>
                <a:gd name="T41" fmla="*/ 174 h 956"/>
                <a:gd name="T42" fmla="*/ 58 w 956"/>
                <a:gd name="T43" fmla="*/ 250 h 956"/>
                <a:gd name="T44" fmla="*/ 21 w 956"/>
                <a:gd name="T45" fmla="*/ 336 h 956"/>
                <a:gd name="T46" fmla="*/ 2 w 956"/>
                <a:gd name="T47" fmla="*/ 428 h 956"/>
                <a:gd name="T48" fmla="*/ 2 w 956"/>
                <a:gd name="T49" fmla="*/ 527 h 956"/>
                <a:gd name="T50" fmla="*/ 21 w 956"/>
                <a:gd name="T51" fmla="*/ 620 h 956"/>
                <a:gd name="T52" fmla="*/ 58 w 956"/>
                <a:gd name="T53" fmla="*/ 706 h 956"/>
                <a:gd name="T54" fmla="*/ 108 w 956"/>
                <a:gd name="T55" fmla="*/ 781 h 956"/>
                <a:gd name="T56" fmla="*/ 173 w 956"/>
                <a:gd name="T57" fmla="*/ 846 h 956"/>
                <a:gd name="T58" fmla="*/ 249 w 956"/>
                <a:gd name="T59" fmla="*/ 897 h 956"/>
                <a:gd name="T60" fmla="*/ 335 w 956"/>
                <a:gd name="T61" fmla="*/ 933 h 956"/>
                <a:gd name="T62" fmla="*/ 428 w 956"/>
                <a:gd name="T63" fmla="*/ 952 h 95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56"/>
                <a:gd name="T97" fmla="*/ 0 h 956"/>
                <a:gd name="T98" fmla="*/ 956 w 956"/>
                <a:gd name="T99" fmla="*/ 956 h 95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56" h="956">
                  <a:moveTo>
                    <a:pt x="477" y="955"/>
                  </a:moveTo>
                  <a:lnTo>
                    <a:pt x="526" y="952"/>
                  </a:lnTo>
                  <a:lnTo>
                    <a:pt x="573" y="945"/>
                  </a:lnTo>
                  <a:lnTo>
                    <a:pt x="619" y="933"/>
                  </a:lnTo>
                  <a:lnTo>
                    <a:pt x="663" y="917"/>
                  </a:lnTo>
                  <a:lnTo>
                    <a:pt x="705" y="897"/>
                  </a:lnTo>
                  <a:lnTo>
                    <a:pt x="744" y="874"/>
                  </a:lnTo>
                  <a:lnTo>
                    <a:pt x="781" y="846"/>
                  </a:lnTo>
                  <a:lnTo>
                    <a:pt x="815" y="815"/>
                  </a:lnTo>
                  <a:lnTo>
                    <a:pt x="846" y="781"/>
                  </a:lnTo>
                  <a:lnTo>
                    <a:pt x="874" y="744"/>
                  </a:lnTo>
                  <a:lnTo>
                    <a:pt x="897" y="706"/>
                  </a:lnTo>
                  <a:lnTo>
                    <a:pt x="917" y="664"/>
                  </a:lnTo>
                  <a:lnTo>
                    <a:pt x="933" y="620"/>
                  </a:lnTo>
                  <a:lnTo>
                    <a:pt x="945" y="574"/>
                  </a:lnTo>
                  <a:lnTo>
                    <a:pt x="952" y="527"/>
                  </a:lnTo>
                  <a:lnTo>
                    <a:pt x="955" y="478"/>
                  </a:lnTo>
                  <a:lnTo>
                    <a:pt x="952" y="428"/>
                  </a:lnTo>
                  <a:lnTo>
                    <a:pt x="945" y="382"/>
                  </a:lnTo>
                  <a:lnTo>
                    <a:pt x="933" y="336"/>
                  </a:lnTo>
                  <a:lnTo>
                    <a:pt x="917" y="292"/>
                  </a:lnTo>
                  <a:lnTo>
                    <a:pt x="897" y="250"/>
                  </a:lnTo>
                  <a:lnTo>
                    <a:pt x="874" y="211"/>
                  </a:lnTo>
                  <a:lnTo>
                    <a:pt x="846" y="174"/>
                  </a:lnTo>
                  <a:lnTo>
                    <a:pt x="815" y="140"/>
                  </a:lnTo>
                  <a:lnTo>
                    <a:pt x="781" y="109"/>
                  </a:lnTo>
                  <a:lnTo>
                    <a:pt x="744" y="81"/>
                  </a:lnTo>
                  <a:lnTo>
                    <a:pt x="705" y="58"/>
                  </a:lnTo>
                  <a:lnTo>
                    <a:pt x="663" y="38"/>
                  </a:lnTo>
                  <a:lnTo>
                    <a:pt x="619" y="22"/>
                  </a:lnTo>
                  <a:lnTo>
                    <a:pt x="573" y="10"/>
                  </a:lnTo>
                  <a:lnTo>
                    <a:pt x="526" y="3"/>
                  </a:lnTo>
                  <a:lnTo>
                    <a:pt x="477" y="0"/>
                  </a:lnTo>
                  <a:lnTo>
                    <a:pt x="428" y="3"/>
                  </a:lnTo>
                  <a:lnTo>
                    <a:pt x="381" y="10"/>
                  </a:lnTo>
                  <a:lnTo>
                    <a:pt x="335" y="22"/>
                  </a:lnTo>
                  <a:lnTo>
                    <a:pt x="291" y="38"/>
                  </a:lnTo>
                  <a:lnTo>
                    <a:pt x="249" y="58"/>
                  </a:lnTo>
                  <a:lnTo>
                    <a:pt x="210" y="81"/>
                  </a:lnTo>
                  <a:lnTo>
                    <a:pt x="173" y="109"/>
                  </a:lnTo>
                  <a:lnTo>
                    <a:pt x="139" y="140"/>
                  </a:lnTo>
                  <a:lnTo>
                    <a:pt x="108" y="174"/>
                  </a:lnTo>
                  <a:lnTo>
                    <a:pt x="81" y="211"/>
                  </a:lnTo>
                  <a:lnTo>
                    <a:pt x="58" y="250"/>
                  </a:lnTo>
                  <a:lnTo>
                    <a:pt x="37" y="292"/>
                  </a:lnTo>
                  <a:lnTo>
                    <a:pt x="21" y="336"/>
                  </a:lnTo>
                  <a:lnTo>
                    <a:pt x="9" y="382"/>
                  </a:lnTo>
                  <a:lnTo>
                    <a:pt x="2" y="428"/>
                  </a:lnTo>
                  <a:lnTo>
                    <a:pt x="0" y="478"/>
                  </a:lnTo>
                  <a:lnTo>
                    <a:pt x="2" y="527"/>
                  </a:lnTo>
                  <a:lnTo>
                    <a:pt x="9" y="574"/>
                  </a:lnTo>
                  <a:lnTo>
                    <a:pt x="21" y="620"/>
                  </a:lnTo>
                  <a:lnTo>
                    <a:pt x="37" y="664"/>
                  </a:lnTo>
                  <a:lnTo>
                    <a:pt x="58" y="706"/>
                  </a:lnTo>
                  <a:lnTo>
                    <a:pt x="81" y="744"/>
                  </a:lnTo>
                  <a:lnTo>
                    <a:pt x="108" y="781"/>
                  </a:lnTo>
                  <a:lnTo>
                    <a:pt x="139" y="815"/>
                  </a:lnTo>
                  <a:lnTo>
                    <a:pt x="173" y="846"/>
                  </a:lnTo>
                  <a:lnTo>
                    <a:pt x="210" y="874"/>
                  </a:lnTo>
                  <a:lnTo>
                    <a:pt x="249" y="897"/>
                  </a:lnTo>
                  <a:lnTo>
                    <a:pt x="291" y="917"/>
                  </a:lnTo>
                  <a:lnTo>
                    <a:pt x="335" y="933"/>
                  </a:lnTo>
                  <a:lnTo>
                    <a:pt x="381" y="945"/>
                  </a:lnTo>
                  <a:lnTo>
                    <a:pt x="428" y="952"/>
                  </a:lnTo>
                  <a:lnTo>
                    <a:pt x="477" y="95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6" name="Freeform 213"/>
            <p:cNvSpPr>
              <a:spLocks/>
            </p:cNvSpPr>
            <p:nvPr/>
          </p:nvSpPr>
          <p:spPr bwMode="auto">
            <a:xfrm>
              <a:off x="4092" y="2401"/>
              <a:ext cx="962" cy="962"/>
            </a:xfrm>
            <a:custGeom>
              <a:avLst/>
              <a:gdLst>
                <a:gd name="T0" fmla="*/ 529 w 962"/>
                <a:gd name="T1" fmla="*/ 958 h 962"/>
                <a:gd name="T2" fmla="*/ 623 w 962"/>
                <a:gd name="T3" fmla="*/ 939 h 962"/>
                <a:gd name="T4" fmla="*/ 709 w 962"/>
                <a:gd name="T5" fmla="*/ 903 h 962"/>
                <a:gd name="T6" fmla="*/ 786 w 962"/>
                <a:gd name="T7" fmla="*/ 851 h 962"/>
                <a:gd name="T8" fmla="*/ 851 w 962"/>
                <a:gd name="T9" fmla="*/ 786 h 962"/>
                <a:gd name="T10" fmla="*/ 903 w 962"/>
                <a:gd name="T11" fmla="*/ 710 h 962"/>
                <a:gd name="T12" fmla="*/ 939 w 962"/>
                <a:gd name="T13" fmla="*/ 624 h 962"/>
                <a:gd name="T14" fmla="*/ 958 w 962"/>
                <a:gd name="T15" fmla="*/ 530 h 962"/>
                <a:gd name="T16" fmla="*/ 958 w 962"/>
                <a:gd name="T17" fmla="*/ 431 h 962"/>
                <a:gd name="T18" fmla="*/ 939 w 962"/>
                <a:gd name="T19" fmla="*/ 338 h 962"/>
                <a:gd name="T20" fmla="*/ 903 w 962"/>
                <a:gd name="T21" fmla="*/ 252 h 962"/>
                <a:gd name="T22" fmla="*/ 851 w 962"/>
                <a:gd name="T23" fmla="*/ 175 h 962"/>
                <a:gd name="T24" fmla="*/ 786 w 962"/>
                <a:gd name="T25" fmla="*/ 110 h 962"/>
                <a:gd name="T26" fmla="*/ 709 w 962"/>
                <a:gd name="T27" fmla="*/ 58 h 962"/>
                <a:gd name="T28" fmla="*/ 623 w 962"/>
                <a:gd name="T29" fmla="*/ 22 h 962"/>
                <a:gd name="T30" fmla="*/ 529 w 962"/>
                <a:gd name="T31" fmla="*/ 3 h 962"/>
                <a:gd name="T32" fmla="*/ 431 w 962"/>
                <a:gd name="T33" fmla="*/ 3 h 962"/>
                <a:gd name="T34" fmla="*/ 337 w 962"/>
                <a:gd name="T35" fmla="*/ 22 h 962"/>
                <a:gd name="T36" fmla="*/ 251 w 962"/>
                <a:gd name="T37" fmla="*/ 58 h 962"/>
                <a:gd name="T38" fmla="*/ 174 w 962"/>
                <a:gd name="T39" fmla="*/ 110 h 962"/>
                <a:gd name="T40" fmla="*/ 109 w 962"/>
                <a:gd name="T41" fmla="*/ 175 h 962"/>
                <a:gd name="T42" fmla="*/ 58 w 962"/>
                <a:gd name="T43" fmla="*/ 252 h 962"/>
                <a:gd name="T44" fmla="*/ 21 w 962"/>
                <a:gd name="T45" fmla="*/ 338 h 962"/>
                <a:gd name="T46" fmla="*/ 2 w 962"/>
                <a:gd name="T47" fmla="*/ 431 h 962"/>
                <a:gd name="T48" fmla="*/ 2 w 962"/>
                <a:gd name="T49" fmla="*/ 530 h 962"/>
                <a:gd name="T50" fmla="*/ 21 w 962"/>
                <a:gd name="T51" fmla="*/ 624 h 962"/>
                <a:gd name="T52" fmla="*/ 58 w 962"/>
                <a:gd name="T53" fmla="*/ 710 h 962"/>
                <a:gd name="T54" fmla="*/ 109 w 962"/>
                <a:gd name="T55" fmla="*/ 786 h 962"/>
                <a:gd name="T56" fmla="*/ 174 w 962"/>
                <a:gd name="T57" fmla="*/ 851 h 962"/>
                <a:gd name="T58" fmla="*/ 251 w 962"/>
                <a:gd name="T59" fmla="*/ 903 h 962"/>
                <a:gd name="T60" fmla="*/ 337 w 962"/>
                <a:gd name="T61" fmla="*/ 939 h 962"/>
                <a:gd name="T62" fmla="*/ 431 w 962"/>
                <a:gd name="T63" fmla="*/ 958 h 96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62"/>
                <a:gd name="T97" fmla="*/ 0 h 962"/>
                <a:gd name="T98" fmla="*/ 962 w 962"/>
                <a:gd name="T99" fmla="*/ 962 h 96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62" h="962">
                  <a:moveTo>
                    <a:pt x="480" y="961"/>
                  </a:moveTo>
                  <a:lnTo>
                    <a:pt x="529" y="958"/>
                  </a:lnTo>
                  <a:lnTo>
                    <a:pt x="577" y="951"/>
                  </a:lnTo>
                  <a:lnTo>
                    <a:pt x="623" y="939"/>
                  </a:lnTo>
                  <a:lnTo>
                    <a:pt x="667" y="923"/>
                  </a:lnTo>
                  <a:lnTo>
                    <a:pt x="709" y="903"/>
                  </a:lnTo>
                  <a:lnTo>
                    <a:pt x="749" y="879"/>
                  </a:lnTo>
                  <a:lnTo>
                    <a:pt x="786" y="851"/>
                  </a:lnTo>
                  <a:lnTo>
                    <a:pt x="820" y="820"/>
                  </a:lnTo>
                  <a:lnTo>
                    <a:pt x="851" y="786"/>
                  </a:lnTo>
                  <a:lnTo>
                    <a:pt x="879" y="749"/>
                  </a:lnTo>
                  <a:lnTo>
                    <a:pt x="903" y="710"/>
                  </a:lnTo>
                  <a:lnTo>
                    <a:pt x="923" y="668"/>
                  </a:lnTo>
                  <a:lnTo>
                    <a:pt x="939" y="624"/>
                  </a:lnTo>
                  <a:lnTo>
                    <a:pt x="951" y="578"/>
                  </a:lnTo>
                  <a:lnTo>
                    <a:pt x="958" y="530"/>
                  </a:lnTo>
                  <a:lnTo>
                    <a:pt x="961" y="481"/>
                  </a:lnTo>
                  <a:lnTo>
                    <a:pt x="958" y="431"/>
                  </a:lnTo>
                  <a:lnTo>
                    <a:pt x="951" y="384"/>
                  </a:lnTo>
                  <a:lnTo>
                    <a:pt x="939" y="338"/>
                  </a:lnTo>
                  <a:lnTo>
                    <a:pt x="923" y="294"/>
                  </a:lnTo>
                  <a:lnTo>
                    <a:pt x="903" y="252"/>
                  </a:lnTo>
                  <a:lnTo>
                    <a:pt x="879" y="212"/>
                  </a:lnTo>
                  <a:lnTo>
                    <a:pt x="851" y="175"/>
                  </a:lnTo>
                  <a:lnTo>
                    <a:pt x="820" y="141"/>
                  </a:lnTo>
                  <a:lnTo>
                    <a:pt x="786" y="110"/>
                  </a:lnTo>
                  <a:lnTo>
                    <a:pt x="749" y="82"/>
                  </a:lnTo>
                  <a:lnTo>
                    <a:pt x="709" y="58"/>
                  </a:lnTo>
                  <a:lnTo>
                    <a:pt x="667" y="38"/>
                  </a:lnTo>
                  <a:lnTo>
                    <a:pt x="623" y="22"/>
                  </a:lnTo>
                  <a:lnTo>
                    <a:pt x="577" y="10"/>
                  </a:lnTo>
                  <a:lnTo>
                    <a:pt x="529" y="3"/>
                  </a:lnTo>
                  <a:lnTo>
                    <a:pt x="480" y="0"/>
                  </a:lnTo>
                  <a:lnTo>
                    <a:pt x="431" y="3"/>
                  </a:lnTo>
                  <a:lnTo>
                    <a:pt x="383" y="10"/>
                  </a:lnTo>
                  <a:lnTo>
                    <a:pt x="337" y="22"/>
                  </a:lnTo>
                  <a:lnTo>
                    <a:pt x="293" y="38"/>
                  </a:lnTo>
                  <a:lnTo>
                    <a:pt x="251" y="58"/>
                  </a:lnTo>
                  <a:lnTo>
                    <a:pt x="211" y="82"/>
                  </a:lnTo>
                  <a:lnTo>
                    <a:pt x="174" y="110"/>
                  </a:lnTo>
                  <a:lnTo>
                    <a:pt x="140" y="141"/>
                  </a:lnTo>
                  <a:lnTo>
                    <a:pt x="109" y="175"/>
                  </a:lnTo>
                  <a:lnTo>
                    <a:pt x="82" y="212"/>
                  </a:lnTo>
                  <a:lnTo>
                    <a:pt x="58" y="252"/>
                  </a:lnTo>
                  <a:lnTo>
                    <a:pt x="37" y="294"/>
                  </a:lnTo>
                  <a:lnTo>
                    <a:pt x="21" y="338"/>
                  </a:lnTo>
                  <a:lnTo>
                    <a:pt x="9" y="384"/>
                  </a:lnTo>
                  <a:lnTo>
                    <a:pt x="2" y="431"/>
                  </a:lnTo>
                  <a:lnTo>
                    <a:pt x="0" y="481"/>
                  </a:lnTo>
                  <a:lnTo>
                    <a:pt x="2" y="530"/>
                  </a:lnTo>
                  <a:lnTo>
                    <a:pt x="9" y="578"/>
                  </a:lnTo>
                  <a:lnTo>
                    <a:pt x="21" y="624"/>
                  </a:lnTo>
                  <a:lnTo>
                    <a:pt x="37" y="668"/>
                  </a:lnTo>
                  <a:lnTo>
                    <a:pt x="58" y="710"/>
                  </a:lnTo>
                  <a:lnTo>
                    <a:pt x="82" y="749"/>
                  </a:lnTo>
                  <a:lnTo>
                    <a:pt x="109" y="786"/>
                  </a:lnTo>
                  <a:lnTo>
                    <a:pt x="140" y="820"/>
                  </a:lnTo>
                  <a:lnTo>
                    <a:pt x="174" y="851"/>
                  </a:lnTo>
                  <a:lnTo>
                    <a:pt x="211" y="879"/>
                  </a:lnTo>
                  <a:lnTo>
                    <a:pt x="251" y="903"/>
                  </a:lnTo>
                  <a:lnTo>
                    <a:pt x="293" y="923"/>
                  </a:lnTo>
                  <a:lnTo>
                    <a:pt x="337" y="939"/>
                  </a:lnTo>
                  <a:lnTo>
                    <a:pt x="383" y="951"/>
                  </a:lnTo>
                  <a:lnTo>
                    <a:pt x="431" y="958"/>
                  </a:lnTo>
                </a:path>
              </a:pathLst>
            </a:custGeom>
            <a:noFill/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7" name="Freeform 214"/>
            <p:cNvSpPr>
              <a:spLocks/>
            </p:cNvSpPr>
            <p:nvPr/>
          </p:nvSpPr>
          <p:spPr bwMode="auto">
            <a:xfrm>
              <a:off x="4417" y="3262"/>
              <a:ext cx="43" cy="53"/>
            </a:xfrm>
            <a:custGeom>
              <a:avLst/>
              <a:gdLst>
                <a:gd name="T0" fmla="*/ 25 w 43"/>
                <a:gd name="T1" fmla="*/ 15 h 53"/>
                <a:gd name="T2" fmla="*/ 25 w 43"/>
                <a:gd name="T3" fmla="*/ 13 h 53"/>
                <a:gd name="T4" fmla="*/ 26 w 43"/>
                <a:gd name="T5" fmla="*/ 12 h 53"/>
                <a:gd name="T6" fmla="*/ 26 w 43"/>
                <a:gd name="T7" fmla="*/ 10 h 53"/>
                <a:gd name="T8" fmla="*/ 28 w 43"/>
                <a:gd name="T9" fmla="*/ 9 h 53"/>
                <a:gd name="T10" fmla="*/ 31 w 43"/>
                <a:gd name="T11" fmla="*/ 10 h 53"/>
                <a:gd name="T12" fmla="*/ 32 w 43"/>
                <a:gd name="T13" fmla="*/ 11 h 53"/>
                <a:gd name="T14" fmla="*/ 34 w 43"/>
                <a:gd name="T15" fmla="*/ 13 h 53"/>
                <a:gd name="T16" fmla="*/ 36 w 43"/>
                <a:gd name="T17" fmla="*/ 14 h 53"/>
                <a:gd name="T18" fmla="*/ 37 w 43"/>
                <a:gd name="T19" fmla="*/ 16 h 53"/>
                <a:gd name="T20" fmla="*/ 39 w 43"/>
                <a:gd name="T21" fmla="*/ 19 h 53"/>
                <a:gd name="T22" fmla="*/ 39 w 43"/>
                <a:gd name="T23" fmla="*/ 22 h 53"/>
                <a:gd name="T24" fmla="*/ 40 w 43"/>
                <a:gd name="T25" fmla="*/ 24 h 53"/>
                <a:gd name="T26" fmla="*/ 40 w 43"/>
                <a:gd name="T27" fmla="*/ 12 h 53"/>
                <a:gd name="T28" fmla="*/ 0 w 43"/>
                <a:gd name="T29" fmla="*/ 10 h 53"/>
                <a:gd name="T30" fmla="*/ 3 w 43"/>
                <a:gd name="T31" fmla="*/ 11 h 53"/>
                <a:gd name="T32" fmla="*/ 4 w 43"/>
                <a:gd name="T33" fmla="*/ 9 h 53"/>
                <a:gd name="T34" fmla="*/ 6 w 43"/>
                <a:gd name="T35" fmla="*/ 8 h 53"/>
                <a:gd name="T36" fmla="*/ 8 w 43"/>
                <a:gd name="T37" fmla="*/ 7 h 53"/>
                <a:gd name="T38" fmla="*/ 10 w 43"/>
                <a:gd name="T39" fmla="*/ 6 h 53"/>
                <a:gd name="T40" fmla="*/ 12 w 43"/>
                <a:gd name="T41" fmla="*/ 6 h 53"/>
                <a:gd name="T42" fmla="*/ 14 w 43"/>
                <a:gd name="T43" fmla="*/ 6 h 53"/>
                <a:gd name="T44" fmla="*/ 17 w 43"/>
                <a:gd name="T45" fmla="*/ 6 h 53"/>
                <a:gd name="T46" fmla="*/ 18 w 43"/>
                <a:gd name="T47" fmla="*/ 6 h 53"/>
                <a:gd name="T48" fmla="*/ 19 w 43"/>
                <a:gd name="T49" fmla="*/ 8 h 53"/>
                <a:gd name="T50" fmla="*/ 20 w 43"/>
                <a:gd name="T51" fmla="*/ 10 h 53"/>
                <a:gd name="T52" fmla="*/ 19 w 43"/>
                <a:gd name="T53" fmla="*/ 11 h 53"/>
                <a:gd name="T54" fmla="*/ 18 w 43"/>
                <a:gd name="T55" fmla="*/ 12 h 53"/>
                <a:gd name="T56" fmla="*/ 18 w 43"/>
                <a:gd name="T57" fmla="*/ 13 h 53"/>
                <a:gd name="T58" fmla="*/ 11 w 43"/>
                <a:gd name="T59" fmla="*/ 40 h 53"/>
                <a:gd name="T60" fmla="*/ 10 w 43"/>
                <a:gd name="T61" fmla="*/ 42 h 53"/>
                <a:gd name="T62" fmla="*/ 9 w 43"/>
                <a:gd name="T63" fmla="*/ 44 h 53"/>
                <a:gd name="T64" fmla="*/ 7 w 43"/>
                <a:gd name="T65" fmla="*/ 45 h 53"/>
                <a:gd name="T66" fmla="*/ 6 w 43"/>
                <a:gd name="T67" fmla="*/ 46 h 53"/>
                <a:gd name="T68" fmla="*/ 4 w 43"/>
                <a:gd name="T69" fmla="*/ 45 h 53"/>
                <a:gd name="T70" fmla="*/ 3 w 43"/>
                <a:gd name="T71" fmla="*/ 45 h 53"/>
                <a:gd name="T72" fmla="*/ 2 w 43"/>
                <a:gd name="T73" fmla="*/ 48 h 53"/>
                <a:gd name="T74" fmla="*/ 19 w 43"/>
                <a:gd name="T75" fmla="*/ 50 h 53"/>
                <a:gd name="T76" fmla="*/ 18 w 43"/>
                <a:gd name="T77" fmla="*/ 50 h 53"/>
                <a:gd name="T78" fmla="*/ 17 w 43"/>
                <a:gd name="T79" fmla="*/ 49 h 53"/>
                <a:gd name="T80" fmla="*/ 16 w 43"/>
                <a:gd name="T81" fmla="*/ 48 h 53"/>
                <a:gd name="T82" fmla="*/ 16 w 43"/>
                <a:gd name="T83" fmla="*/ 47 h 53"/>
                <a:gd name="T84" fmla="*/ 16 w 43"/>
                <a:gd name="T85" fmla="*/ 45 h 53"/>
                <a:gd name="T86" fmla="*/ 16 w 43"/>
                <a:gd name="T87" fmla="*/ 43 h 53"/>
                <a:gd name="T88" fmla="*/ 17 w 43"/>
                <a:gd name="T89" fmla="*/ 40 h 5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"/>
                <a:gd name="T136" fmla="*/ 0 h 53"/>
                <a:gd name="T137" fmla="*/ 43 w 43"/>
                <a:gd name="T138" fmla="*/ 53 h 5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" h="53">
                  <a:moveTo>
                    <a:pt x="25" y="16"/>
                  </a:moveTo>
                  <a:lnTo>
                    <a:pt x="25" y="15"/>
                  </a:lnTo>
                  <a:lnTo>
                    <a:pt x="25" y="14"/>
                  </a:lnTo>
                  <a:lnTo>
                    <a:pt x="25" y="13"/>
                  </a:lnTo>
                  <a:lnTo>
                    <a:pt x="26" y="12"/>
                  </a:lnTo>
                  <a:lnTo>
                    <a:pt x="26" y="11"/>
                  </a:lnTo>
                  <a:lnTo>
                    <a:pt x="26" y="10"/>
                  </a:lnTo>
                  <a:lnTo>
                    <a:pt x="27" y="10"/>
                  </a:lnTo>
                  <a:lnTo>
                    <a:pt x="28" y="9"/>
                  </a:lnTo>
                  <a:lnTo>
                    <a:pt x="29" y="10"/>
                  </a:lnTo>
                  <a:lnTo>
                    <a:pt x="31" y="10"/>
                  </a:lnTo>
                  <a:lnTo>
                    <a:pt x="32" y="11"/>
                  </a:lnTo>
                  <a:lnTo>
                    <a:pt x="33" y="12"/>
                  </a:lnTo>
                  <a:lnTo>
                    <a:pt x="34" y="13"/>
                  </a:lnTo>
                  <a:lnTo>
                    <a:pt x="35" y="13"/>
                  </a:lnTo>
                  <a:lnTo>
                    <a:pt x="36" y="14"/>
                  </a:lnTo>
                  <a:lnTo>
                    <a:pt x="37" y="15"/>
                  </a:lnTo>
                  <a:lnTo>
                    <a:pt x="37" y="16"/>
                  </a:lnTo>
                  <a:lnTo>
                    <a:pt x="38" y="17"/>
                  </a:lnTo>
                  <a:lnTo>
                    <a:pt x="39" y="19"/>
                  </a:lnTo>
                  <a:lnTo>
                    <a:pt x="39" y="21"/>
                  </a:lnTo>
                  <a:lnTo>
                    <a:pt x="39" y="22"/>
                  </a:lnTo>
                  <a:lnTo>
                    <a:pt x="40" y="23"/>
                  </a:lnTo>
                  <a:lnTo>
                    <a:pt x="40" y="24"/>
                  </a:lnTo>
                  <a:lnTo>
                    <a:pt x="42" y="24"/>
                  </a:lnTo>
                  <a:lnTo>
                    <a:pt x="40" y="12"/>
                  </a:lnTo>
                  <a:lnTo>
                    <a:pt x="7" y="0"/>
                  </a:lnTo>
                  <a:lnTo>
                    <a:pt x="0" y="10"/>
                  </a:lnTo>
                  <a:lnTo>
                    <a:pt x="2" y="12"/>
                  </a:lnTo>
                  <a:lnTo>
                    <a:pt x="3" y="11"/>
                  </a:lnTo>
                  <a:lnTo>
                    <a:pt x="4" y="10"/>
                  </a:lnTo>
                  <a:lnTo>
                    <a:pt x="4" y="9"/>
                  </a:lnTo>
                  <a:lnTo>
                    <a:pt x="5" y="8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7" y="6"/>
                  </a:lnTo>
                  <a:lnTo>
                    <a:pt x="18" y="6"/>
                  </a:lnTo>
                  <a:lnTo>
                    <a:pt x="19" y="7"/>
                  </a:lnTo>
                  <a:lnTo>
                    <a:pt x="19" y="8"/>
                  </a:lnTo>
                  <a:lnTo>
                    <a:pt x="20" y="9"/>
                  </a:lnTo>
                  <a:lnTo>
                    <a:pt x="20" y="10"/>
                  </a:lnTo>
                  <a:lnTo>
                    <a:pt x="19" y="10"/>
                  </a:lnTo>
                  <a:lnTo>
                    <a:pt x="19" y="11"/>
                  </a:lnTo>
                  <a:lnTo>
                    <a:pt x="19" y="12"/>
                  </a:lnTo>
                  <a:lnTo>
                    <a:pt x="18" y="12"/>
                  </a:lnTo>
                  <a:lnTo>
                    <a:pt x="18" y="13"/>
                  </a:lnTo>
                  <a:lnTo>
                    <a:pt x="11" y="39"/>
                  </a:lnTo>
                  <a:lnTo>
                    <a:pt x="11" y="40"/>
                  </a:lnTo>
                  <a:lnTo>
                    <a:pt x="11" y="41"/>
                  </a:lnTo>
                  <a:lnTo>
                    <a:pt x="10" y="42"/>
                  </a:lnTo>
                  <a:lnTo>
                    <a:pt x="10" y="43"/>
                  </a:lnTo>
                  <a:lnTo>
                    <a:pt x="9" y="44"/>
                  </a:lnTo>
                  <a:lnTo>
                    <a:pt x="8" y="45"/>
                  </a:lnTo>
                  <a:lnTo>
                    <a:pt x="7" y="45"/>
                  </a:lnTo>
                  <a:lnTo>
                    <a:pt x="7" y="46"/>
                  </a:lnTo>
                  <a:lnTo>
                    <a:pt x="6" y="46"/>
                  </a:lnTo>
                  <a:lnTo>
                    <a:pt x="5" y="46"/>
                  </a:lnTo>
                  <a:lnTo>
                    <a:pt x="4" y="45"/>
                  </a:lnTo>
                  <a:lnTo>
                    <a:pt x="3" y="45"/>
                  </a:lnTo>
                  <a:lnTo>
                    <a:pt x="2" y="44"/>
                  </a:lnTo>
                  <a:lnTo>
                    <a:pt x="2" y="48"/>
                  </a:lnTo>
                  <a:lnTo>
                    <a:pt x="19" y="52"/>
                  </a:lnTo>
                  <a:lnTo>
                    <a:pt x="19" y="50"/>
                  </a:lnTo>
                  <a:lnTo>
                    <a:pt x="18" y="50"/>
                  </a:lnTo>
                  <a:lnTo>
                    <a:pt x="18" y="49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5"/>
                  </a:lnTo>
                  <a:lnTo>
                    <a:pt x="16" y="44"/>
                  </a:lnTo>
                  <a:lnTo>
                    <a:pt x="16" y="43"/>
                  </a:lnTo>
                  <a:lnTo>
                    <a:pt x="16" y="42"/>
                  </a:lnTo>
                  <a:lnTo>
                    <a:pt x="17" y="40"/>
                  </a:lnTo>
                  <a:lnTo>
                    <a:pt x="25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8" name="Freeform 215"/>
            <p:cNvSpPr>
              <a:spLocks/>
            </p:cNvSpPr>
            <p:nvPr/>
          </p:nvSpPr>
          <p:spPr bwMode="auto">
            <a:xfrm>
              <a:off x="4450" y="3278"/>
              <a:ext cx="44" cy="52"/>
            </a:xfrm>
            <a:custGeom>
              <a:avLst/>
              <a:gdLst>
                <a:gd name="T0" fmla="*/ 15 w 44"/>
                <a:gd name="T1" fmla="*/ 30 h 52"/>
                <a:gd name="T2" fmla="*/ 14 w 44"/>
                <a:gd name="T3" fmla="*/ 30 h 52"/>
                <a:gd name="T4" fmla="*/ 13 w 44"/>
                <a:gd name="T5" fmla="*/ 32 h 52"/>
                <a:gd name="T6" fmla="*/ 12 w 44"/>
                <a:gd name="T7" fmla="*/ 34 h 52"/>
                <a:gd name="T8" fmla="*/ 11 w 44"/>
                <a:gd name="T9" fmla="*/ 36 h 52"/>
                <a:gd name="T10" fmla="*/ 11 w 44"/>
                <a:gd name="T11" fmla="*/ 37 h 52"/>
                <a:gd name="T12" fmla="*/ 10 w 44"/>
                <a:gd name="T13" fmla="*/ 38 h 52"/>
                <a:gd name="T14" fmla="*/ 11 w 44"/>
                <a:gd name="T15" fmla="*/ 39 h 52"/>
                <a:gd name="T16" fmla="*/ 11 w 44"/>
                <a:gd name="T17" fmla="*/ 41 h 52"/>
                <a:gd name="T18" fmla="*/ 12 w 44"/>
                <a:gd name="T19" fmla="*/ 42 h 52"/>
                <a:gd name="T20" fmla="*/ 14 w 44"/>
                <a:gd name="T21" fmla="*/ 42 h 52"/>
                <a:gd name="T22" fmla="*/ 15 w 44"/>
                <a:gd name="T23" fmla="*/ 43 h 52"/>
                <a:gd name="T24" fmla="*/ 0 w 44"/>
                <a:gd name="T25" fmla="*/ 41 h 52"/>
                <a:gd name="T26" fmla="*/ 1 w 44"/>
                <a:gd name="T27" fmla="*/ 39 h 52"/>
                <a:gd name="T28" fmla="*/ 3 w 44"/>
                <a:gd name="T29" fmla="*/ 39 h 52"/>
                <a:gd name="T30" fmla="*/ 4 w 44"/>
                <a:gd name="T31" fmla="*/ 39 h 52"/>
                <a:gd name="T32" fmla="*/ 6 w 44"/>
                <a:gd name="T33" fmla="*/ 38 h 52"/>
                <a:gd name="T34" fmla="*/ 8 w 44"/>
                <a:gd name="T35" fmla="*/ 36 h 52"/>
                <a:gd name="T36" fmla="*/ 10 w 44"/>
                <a:gd name="T37" fmla="*/ 32 h 52"/>
                <a:gd name="T38" fmla="*/ 27 w 44"/>
                <a:gd name="T39" fmla="*/ 0 h 52"/>
                <a:gd name="T40" fmla="*/ 37 w 44"/>
                <a:gd name="T41" fmla="*/ 36 h 52"/>
                <a:gd name="T42" fmla="*/ 38 w 44"/>
                <a:gd name="T43" fmla="*/ 38 h 52"/>
                <a:gd name="T44" fmla="*/ 38 w 44"/>
                <a:gd name="T45" fmla="*/ 39 h 52"/>
                <a:gd name="T46" fmla="*/ 39 w 44"/>
                <a:gd name="T47" fmla="*/ 43 h 52"/>
                <a:gd name="T48" fmla="*/ 39 w 44"/>
                <a:gd name="T49" fmla="*/ 45 h 52"/>
                <a:gd name="T50" fmla="*/ 40 w 44"/>
                <a:gd name="T51" fmla="*/ 46 h 52"/>
                <a:gd name="T52" fmla="*/ 40 w 44"/>
                <a:gd name="T53" fmla="*/ 47 h 52"/>
                <a:gd name="T54" fmla="*/ 41 w 44"/>
                <a:gd name="T55" fmla="*/ 48 h 52"/>
                <a:gd name="T56" fmla="*/ 42 w 44"/>
                <a:gd name="T57" fmla="*/ 49 h 52"/>
                <a:gd name="T58" fmla="*/ 43 w 44"/>
                <a:gd name="T59" fmla="*/ 51 h 52"/>
                <a:gd name="T60" fmla="*/ 25 w 44"/>
                <a:gd name="T61" fmla="*/ 46 h 52"/>
                <a:gd name="T62" fmla="*/ 27 w 44"/>
                <a:gd name="T63" fmla="*/ 46 h 52"/>
                <a:gd name="T64" fmla="*/ 29 w 44"/>
                <a:gd name="T65" fmla="*/ 47 h 52"/>
                <a:gd name="T66" fmla="*/ 31 w 44"/>
                <a:gd name="T67" fmla="*/ 47 h 52"/>
                <a:gd name="T68" fmla="*/ 32 w 44"/>
                <a:gd name="T69" fmla="*/ 46 h 52"/>
                <a:gd name="T70" fmla="*/ 32 w 44"/>
                <a:gd name="T71" fmla="*/ 44 h 52"/>
                <a:gd name="T72" fmla="*/ 31 w 44"/>
                <a:gd name="T73" fmla="*/ 31 h 5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44"/>
                <a:gd name="T112" fmla="*/ 0 h 52"/>
                <a:gd name="T113" fmla="*/ 44 w 44"/>
                <a:gd name="T114" fmla="*/ 52 h 5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44" h="52">
                  <a:moveTo>
                    <a:pt x="16" y="28"/>
                  </a:moveTo>
                  <a:lnTo>
                    <a:pt x="15" y="30"/>
                  </a:lnTo>
                  <a:lnTo>
                    <a:pt x="14" y="30"/>
                  </a:lnTo>
                  <a:lnTo>
                    <a:pt x="13" y="31"/>
                  </a:lnTo>
                  <a:lnTo>
                    <a:pt x="13" y="32"/>
                  </a:lnTo>
                  <a:lnTo>
                    <a:pt x="12" y="33"/>
                  </a:lnTo>
                  <a:lnTo>
                    <a:pt x="12" y="34"/>
                  </a:lnTo>
                  <a:lnTo>
                    <a:pt x="11" y="35"/>
                  </a:lnTo>
                  <a:lnTo>
                    <a:pt x="11" y="36"/>
                  </a:lnTo>
                  <a:lnTo>
                    <a:pt x="11" y="37"/>
                  </a:lnTo>
                  <a:lnTo>
                    <a:pt x="10" y="38"/>
                  </a:lnTo>
                  <a:lnTo>
                    <a:pt x="10" y="39"/>
                  </a:lnTo>
                  <a:lnTo>
                    <a:pt x="11" y="39"/>
                  </a:lnTo>
                  <a:lnTo>
                    <a:pt x="11" y="40"/>
                  </a:lnTo>
                  <a:lnTo>
                    <a:pt x="11" y="41"/>
                  </a:lnTo>
                  <a:lnTo>
                    <a:pt x="12" y="41"/>
                  </a:lnTo>
                  <a:lnTo>
                    <a:pt x="12" y="42"/>
                  </a:lnTo>
                  <a:lnTo>
                    <a:pt x="13" y="42"/>
                  </a:lnTo>
                  <a:lnTo>
                    <a:pt x="14" y="42"/>
                  </a:lnTo>
                  <a:lnTo>
                    <a:pt x="14" y="43"/>
                  </a:lnTo>
                  <a:lnTo>
                    <a:pt x="15" y="43"/>
                  </a:lnTo>
                  <a:lnTo>
                    <a:pt x="15" y="44"/>
                  </a:lnTo>
                  <a:lnTo>
                    <a:pt x="0" y="41"/>
                  </a:lnTo>
                  <a:lnTo>
                    <a:pt x="0" y="39"/>
                  </a:lnTo>
                  <a:lnTo>
                    <a:pt x="1" y="39"/>
                  </a:lnTo>
                  <a:lnTo>
                    <a:pt x="2" y="39"/>
                  </a:lnTo>
                  <a:lnTo>
                    <a:pt x="3" y="39"/>
                  </a:lnTo>
                  <a:lnTo>
                    <a:pt x="4" y="39"/>
                  </a:lnTo>
                  <a:lnTo>
                    <a:pt x="5" y="38"/>
                  </a:lnTo>
                  <a:lnTo>
                    <a:pt x="6" y="38"/>
                  </a:lnTo>
                  <a:lnTo>
                    <a:pt x="7" y="37"/>
                  </a:lnTo>
                  <a:lnTo>
                    <a:pt x="8" y="36"/>
                  </a:lnTo>
                  <a:lnTo>
                    <a:pt x="9" y="34"/>
                  </a:lnTo>
                  <a:lnTo>
                    <a:pt x="10" y="32"/>
                  </a:lnTo>
                  <a:lnTo>
                    <a:pt x="10" y="31"/>
                  </a:lnTo>
                  <a:lnTo>
                    <a:pt x="27" y="0"/>
                  </a:lnTo>
                  <a:lnTo>
                    <a:pt x="33" y="0"/>
                  </a:lnTo>
                  <a:lnTo>
                    <a:pt x="37" y="36"/>
                  </a:lnTo>
                  <a:lnTo>
                    <a:pt x="37" y="37"/>
                  </a:lnTo>
                  <a:lnTo>
                    <a:pt x="38" y="38"/>
                  </a:lnTo>
                  <a:lnTo>
                    <a:pt x="38" y="39"/>
                  </a:lnTo>
                  <a:lnTo>
                    <a:pt x="39" y="41"/>
                  </a:lnTo>
                  <a:lnTo>
                    <a:pt x="39" y="43"/>
                  </a:lnTo>
                  <a:lnTo>
                    <a:pt x="39" y="44"/>
                  </a:lnTo>
                  <a:lnTo>
                    <a:pt x="39" y="45"/>
                  </a:lnTo>
                  <a:lnTo>
                    <a:pt x="39" y="46"/>
                  </a:lnTo>
                  <a:lnTo>
                    <a:pt x="40" y="46"/>
                  </a:lnTo>
                  <a:lnTo>
                    <a:pt x="40" y="47"/>
                  </a:lnTo>
                  <a:lnTo>
                    <a:pt x="41" y="47"/>
                  </a:lnTo>
                  <a:lnTo>
                    <a:pt x="41" y="48"/>
                  </a:lnTo>
                  <a:lnTo>
                    <a:pt x="42" y="48"/>
                  </a:lnTo>
                  <a:lnTo>
                    <a:pt x="42" y="49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25" y="47"/>
                  </a:lnTo>
                  <a:lnTo>
                    <a:pt x="25" y="46"/>
                  </a:lnTo>
                  <a:lnTo>
                    <a:pt x="26" y="46"/>
                  </a:lnTo>
                  <a:lnTo>
                    <a:pt x="27" y="46"/>
                  </a:lnTo>
                  <a:lnTo>
                    <a:pt x="28" y="47"/>
                  </a:lnTo>
                  <a:lnTo>
                    <a:pt x="29" y="47"/>
                  </a:lnTo>
                  <a:lnTo>
                    <a:pt x="30" y="47"/>
                  </a:lnTo>
                  <a:lnTo>
                    <a:pt x="31" y="47"/>
                  </a:lnTo>
                  <a:lnTo>
                    <a:pt x="31" y="46"/>
                  </a:lnTo>
                  <a:lnTo>
                    <a:pt x="32" y="46"/>
                  </a:lnTo>
                  <a:lnTo>
                    <a:pt x="32" y="45"/>
                  </a:lnTo>
                  <a:lnTo>
                    <a:pt x="32" y="44"/>
                  </a:lnTo>
                  <a:lnTo>
                    <a:pt x="32" y="39"/>
                  </a:lnTo>
                  <a:lnTo>
                    <a:pt x="31" y="31"/>
                  </a:lnTo>
                  <a:lnTo>
                    <a:pt x="16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9" name="Freeform 216"/>
            <p:cNvSpPr>
              <a:spLocks/>
            </p:cNvSpPr>
            <p:nvPr/>
          </p:nvSpPr>
          <p:spPr bwMode="auto">
            <a:xfrm>
              <a:off x="4470" y="3285"/>
              <a:ext cx="10" cy="19"/>
            </a:xfrm>
            <a:custGeom>
              <a:avLst/>
              <a:gdLst>
                <a:gd name="T0" fmla="*/ 9 w 10"/>
                <a:gd name="T1" fmla="*/ 18 h 19"/>
                <a:gd name="T2" fmla="*/ 8 w 10"/>
                <a:gd name="T3" fmla="*/ 0 h 19"/>
                <a:gd name="T4" fmla="*/ 0 w 10"/>
                <a:gd name="T5" fmla="*/ 17 h 19"/>
                <a:gd name="T6" fmla="*/ 9 w 10"/>
                <a:gd name="T7" fmla="*/ 18 h 1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19"/>
                <a:gd name="T14" fmla="*/ 10 w 10"/>
                <a:gd name="T15" fmla="*/ 19 h 1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19">
                  <a:moveTo>
                    <a:pt x="9" y="18"/>
                  </a:moveTo>
                  <a:lnTo>
                    <a:pt x="8" y="0"/>
                  </a:lnTo>
                  <a:lnTo>
                    <a:pt x="0" y="17"/>
                  </a:lnTo>
                  <a:lnTo>
                    <a:pt x="9" y="18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10" name="Freeform 217"/>
            <p:cNvSpPr>
              <a:spLocks/>
            </p:cNvSpPr>
            <p:nvPr/>
          </p:nvSpPr>
          <p:spPr bwMode="auto">
            <a:xfrm>
              <a:off x="4501" y="3285"/>
              <a:ext cx="44" cy="48"/>
            </a:xfrm>
            <a:custGeom>
              <a:avLst/>
              <a:gdLst>
                <a:gd name="T0" fmla="*/ 25 w 44"/>
                <a:gd name="T1" fmla="*/ 10 h 48"/>
                <a:gd name="T2" fmla="*/ 25 w 44"/>
                <a:gd name="T3" fmla="*/ 8 h 48"/>
                <a:gd name="T4" fmla="*/ 25 w 44"/>
                <a:gd name="T5" fmla="*/ 7 h 48"/>
                <a:gd name="T6" fmla="*/ 25 w 44"/>
                <a:gd name="T7" fmla="*/ 5 h 48"/>
                <a:gd name="T8" fmla="*/ 27 w 44"/>
                <a:gd name="T9" fmla="*/ 4 h 48"/>
                <a:gd name="T10" fmla="*/ 28 w 44"/>
                <a:gd name="T11" fmla="*/ 4 h 48"/>
                <a:gd name="T12" fmla="*/ 32 w 44"/>
                <a:gd name="T13" fmla="*/ 4 h 48"/>
                <a:gd name="T14" fmla="*/ 33 w 44"/>
                <a:gd name="T15" fmla="*/ 5 h 48"/>
                <a:gd name="T16" fmla="*/ 35 w 44"/>
                <a:gd name="T17" fmla="*/ 7 h 48"/>
                <a:gd name="T18" fmla="*/ 37 w 44"/>
                <a:gd name="T19" fmla="*/ 8 h 48"/>
                <a:gd name="T20" fmla="*/ 39 w 44"/>
                <a:gd name="T21" fmla="*/ 10 h 48"/>
                <a:gd name="T22" fmla="*/ 39 w 44"/>
                <a:gd name="T23" fmla="*/ 12 h 48"/>
                <a:gd name="T24" fmla="*/ 41 w 44"/>
                <a:gd name="T25" fmla="*/ 13 h 48"/>
                <a:gd name="T26" fmla="*/ 41 w 44"/>
                <a:gd name="T27" fmla="*/ 15 h 48"/>
                <a:gd name="T28" fmla="*/ 40 w 44"/>
                <a:gd name="T29" fmla="*/ 4 h 48"/>
                <a:gd name="T30" fmla="*/ 0 w 44"/>
                <a:gd name="T31" fmla="*/ 10 h 48"/>
                <a:gd name="T32" fmla="*/ 3 w 44"/>
                <a:gd name="T33" fmla="*/ 11 h 48"/>
                <a:gd name="T34" fmla="*/ 4 w 44"/>
                <a:gd name="T35" fmla="*/ 9 h 48"/>
                <a:gd name="T36" fmla="*/ 6 w 44"/>
                <a:gd name="T37" fmla="*/ 7 h 48"/>
                <a:gd name="T38" fmla="*/ 8 w 44"/>
                <a:gd name="T39" fmla="*/ 5 h 48"/>
                <a:gd name="T40" fmla="*/ 10 w 44"/>
                <a:gd name="T41" fmla="*/ 4 h 48"/>
                <a:gd name="T42" fmla="*/ 11 w 44"/>
                <a:gd name="T43" fmla="*/ 4 h 48"/>
                <a:gd name="T44" fmla="*/ 14 w 44"/>
                <a:gd name="T45" fmla="*/ 4 h 48"/>
                <a:gd name="T46" fmla="*/ 16 w 44"/>
                <a:gd name="T47" fmla="*/ 4 h 48"/>
                <a:gd name="T48" fmla="*/ 18 w 44"/>
                <a:gd name="T49" fmla="*/ 4 h 48"/>
                <a:gd name="T50" fmla="*/ 19 w 44"/>
                <a:gd name="T51" fmla="*/ 4 h 48"/>
                <a:gd name="T52" fmla="*/ 19 w 44"/>
                <a:gd name="T53" fmla="*/ 6 h 48"/>
                <a:gd name="T54" fmla="*/ 19 w 44"/>
                <a:gd name="T55" fmla="*/ 8 h 48"/>
                <a:gd name="T56" fmla="*/ 16 w 44"/>
                <a:gd name="T57" fmla="*/ 36 h 48"/>
                <a:gd name="T58" fmla="*/ 16 w 44"/>
                <a:gd name="T59" fmla="*/ 38 h 48"/>
                <a:gd name="T60" fmla="*/ 16 w 44"/>
                <a:gd name="T61" fmla="*/ 40 h 48"/>
                <a:gd name="T62" fmla="*/ 15 w 44"/>
                <a:gd name="T63" fmla="*/ 42 h 48"/>
                <a:gd name="T64" fmla="*/ 14 w 44"/>
                <a:gd name="T65" fmla="*/ 43 h 48"/>
                <a:gd name="T66" fmla="*/ 13 w 44"/>
                <a:gd name="T67" fmla="*/ 43 h 48"/>
                <a:gd name="T68" fmla="*/ 11 w 44"/>
                <a:gd name="T69" fmla="*/ 44 h 48"/>
                <a:gd name="T70" fmla="*/ 8 w 44"/>
                <a:gd name="T71" fmla="*/ 45 h 48"/>
                <a:gd name="T72" fmla="*/ 27 w 44"/>
                <a:gd name="T73" fmla="*/ 45 h 48"/>
                <a:gd name="T74" fmla="*/ 25 w 44"/>
                <a:gd name="T75" fmla="*/ 45 h 48"/>
                <a:gd name="T76" fmla="*/ 24 w 44"/>
                <a:gd name="T77" fmla="*/ 45 h 48"/>
                <a:gd name="T78" fmla="*/ 23 w 44"/>
                <a:gd name="T79" fmla="*/ 44 h 48"/>
                <a:gd name="T80" fmla="*/ 22 w 44"/>
                <a:gd name="T81" fmla="*/ 43 h 48"/>
                <a:gd name="T82" fmla="*/ 22 w 44"/>
                <a:gd name="T83" fmla="*/ 42 h 48"/>
                <a:gd name="T84" fmla="*/ 22 w 44"/>
                <a:gd name="T85" fmla="*/ 40 h 48"/>
                <a:gd name="T86" fmla="*/ 22 w 44"/>
                <a:gd name="T87" fmla="*/ 37 h 48"/>
                <a:gd name="T88" fmla="*/ 24 w 44"/>
                <a:gd name="T89" fmla="*/ 10 h 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4"/>
                <a:gd name="T136" fmla="*/ 0 h 48"/>
                <a:gd name="T137" fmla="*/ 44 w 44"/>
                <a:gd name="T138" fmla="*/ 48 h 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4" h="48">
                  <a:moveTo>
                    <a:pt x="24" y="10"/>
                  </a:moveTo>
                  <a:lnTo>
                    <a:pt x="25" y="10"/>
                  </a:lnTo>
                  <a:lnTo>
                    <a:pt x="25" y="9"/>
                  </a:lnTo>
                  <a:lnTo>
                    <a:pt x="25" y="8"/>
                  </a:lnTo>
                  <a:lnTo>
                    <a:pt x="25" y="7"/>
                  </a:lnTo>
                  <a:lnTo>
                    <a:pt x="25" y="6"/>
                  </a:lnTo>
                  <a:lnTo>
                    <a:pt x="25" y="5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8" y="4"/>
                  </a:lnTo>
                  <a:lnTo>
                    <a:pt x="29" y="4"/>
                  </a:lnTo>
                  <a:lnTo>
                    <a:pt x="32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8" y="9"/>
                  </a:lnTo>
                  <a:lnTo>
                    <a:pt x="39" y="10"/>
                  </a:lnTo>
                  <a:lnTo>
                    <a:pt x="39" y="11"/>
                  </a:lnTo>
                  <a:lnTo>
                    <a:pt x="39" y="12"/>
                  </a:lnTo>
                  <a:lnTo>
                    <a:pt x="40" y="12"/>
                  </a:lnTo>
                  <a:lnTo>
                    <a:pt x="41" y="13"/>
                  </a:lnTo>
                  <a:lnTo>
                    <a:pt x="41" y="14"/>
                  </a:lnTo>
                  <a:lnTo>
                    <a:pt x="41" y="15"/>
                  </a:lnTo>
                  <a:lnTo>
                    <a:pt x="43" y="15"/>
                  </a:lnTo>
                  <a:lnTo>
                    <a:pt x="40" y="4"/>
                  </a:lnTo>
                  <a:lnTo>
                    <a:pt x="5" y="0"/>
                  </a:lnTo>
                  <a:lnTo>
                    <a:pt x="0" y="10"/>
                  </a:lnTo>
                  <a:lnTo>
                    <a:pt x="2" y="12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4" y="9"/>
                  </a:lnTo>
                  <a:lnTo>
                    <a:pt x="5" y="7"/>
                  </a:lnTo>
                  <a:lnTo>
                    <a:pt x="6" y="7"/>
                  </a:lnTo>
                  <a:lnTo>
                    <a:pt x="7" y="6"/>
                  </a:lnTo>
                  <a:lnTo>
                    <a:pt x="8" y="5"/>
                  </a:lnTo>
                  <a:lnTo>
                    <a:pt x="9" y="4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6"/>
                  </a:lnTo>
                  <a:lnTo>
                    <a:pt x="19" y="7"/>
                  </a:lnTo>
                  <a:lnTo>
                    <a:pt x="19" y="8"/>
                  </a:lnTo>
                  <a:lnTo>
                    <a:pt x="19" y="10"/>
                  </a:lnTo>
                  <a:lnTo>
                    <a:pt x="16" y="36"/>
                  </a:lnTo>
                  <a:lnTo>
                    <a:pt x="16" y="37"/>
                  </a:lnTo>
                  <a:lnTo>
                    <a:pt x="16" y="38"/>
                  </a:lnTo>
                  <a:lnTo>
                    <a:pt x="16" y="39"/>
                  </a:lnTo>
                  <a:lnTo>
                    <a:pt x="16" y="40"/>
                  </a:lnTo>
                  <a:lnTo>
                    <a:pt x="16" y="41"/>
                  </a:lnTo>
                  <a:lnTo>
                    <a:pt x="15" y="42"/>
                  </a:lnTo>
                  <a:lnTo>
                    <a:pt x="15" y="43"/>
                  </a:lnTo>
                  <a:lnTo>
                    <a:pt x="14" y="43"/>
                  </a:lnTo>
                  <a:lnTo>
                    <a:pt x="13" y="43"/>
                  </a:lnTo>
                  <a:lnTo>
                    <a:pt x="11" y="44"/>
                  </a:lnTo>
                  <a:lnTo>
                    <a:pt x="10" y="44"/>
                  </a:lnTo>
                  <a:lnTo>
                    <a:pt x="8" y="45"/>
                  </a:lnTo>
                  <a:lnTo>
                    <a:pt x="27" y="47"/>
                  </a:lnTo>
                  <a:lnTo>
                    <a:pt x="27" y="45"/>
                  </a:lnTo>
                  <a:lnTo>
                    <a:pt x="26" y="45"/>
                  </a:lnTo>
                  <a:lnTo>
                    <a:pt x="25" y="45"/>
                  </a:lnTo>
                  <a:lnTo>
                    <a:pt x="24" y="45"/>
                  </a:lnTo>
                  <a:lnTo>
                    <a:pt x="24" y="44"/>
                  </a:lnTo>
                  <a:lnTo>
                    <a:pt x="23" y="44"/>
                  </a:lnTo>
                  <a:lnTo>
                    <a:pt x="23" y="43"/>
                  </a:lnTo>
                  <a:lnTo>
                    <a:pt x="22" y="43"/>
                  </a:lnTo>
                  <a:lnTo>
                    <a:pt x="22" y="42"/>
                  </a:lnTo>
                  <a:lnTo>
                    <a:pt x="22" y="41"/>
                  </a:lnTo>
                  <a:lnTo>
                    <a:pt x="22" y="40"/>
                  </a:lnTo>
                  <a:lnTo>
                    <a:pt x="22" y="39"/>
                  </a:lnTo>
                  <a:lnTo>
                    <a:pt x="22" y="37"/>
                  </a:lnTo>
                  <a:lnTo>
                    <a:pt x="23" y="36"/>
                  </a:lnTo>
                  <a:lnTo>
                    <a:pt x="24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11" name="Freeform 218"/>
            <p:cNvSpPr>
              <a:spLocks/>
            </p:cNvSpPr>
            <p:nvPr/>
          </p:nvSpPr>
          <p:spPr bwMode="auto">
            <a:xfrm>
              <a:off x="4885" y="3117"/>
              <a:ext cx="62" cy="51"/>
            </a:xfrm>
            <a:custGeom>
              <a:avLst/>
              <a:gdLst>
                <a:gd name="T0" fmla="*/ 13 w 62"/>
                <a:gd name="T1" fmla="*/ 25 h 51"/>
                <a:gd name="T2" fmla="*/ 11 w 62"/>
                <a:gd name="T3" fmla="*/ 23 h 51"/>
                <a:gd name="T4" fmla="*/ 9 w 62"/>
                <a:gd name="T5" fmla="*/ 22 h 51"/>
                <a:gd name="T6" fmla="*/ 7 w 62"/>
                <a:gd name="T7" fmla="*/ 21 h 51"/>
                <a:gd name="T8" fmla="*/ 5 w 62"/>
                <a:gd name="T9" fmla="*/ 21 h 51"/>
                <a:gd name="T10" fmla="*/ 4 w 62"/>
                <a:gd name="T11" fmla="*/ 22 h 51"/>
                <a:gd name="T12" fmla="*/ 2 w 62"/>
                <a:gd name="T13" fmla="*/ 24 h 51"/>
                <a:gd name="T14" fmla="*/ 12 w 62"/>
                <a:gd name="T15" fmla="*/ 9 h 51"/>
                <a:gd name="T16" fmla="*/ 14 w 62"/>
                <a:gd name="T17" fmla="*/ 7 h 51"/>
                <a:gd name="T18" fmla="*/ 15 w 62"/>
                <a:gd name="T19" fmla="*/ 4 h 51"/>
                <a:gd name="T20" fmla="*/ 18 w 62"/>
                <a:gd name="T21" fmla="*/ 3 h 51"/>
                <a:gd name="T22" fmla="*/ 20 w 62"/>
                <a:gd name="T23" fmla="*/ 1 h 51"/>
                <a:gd name="T24" fmla="*/ 23 w 62"/>
                <a:gd name="T25" fmla="*/ 0 h 51"/>
                <a:gd name="T26" fmla="*/ 25 w 62"/>
                <a:gd name="T27" fmla="*/ 0 h 51"/>
                <a:gd name="T28" fmla="*/ 28 w 62"/>
                <a:gd name="T29" fmla="*/ 1 h 51"/>
                <a:gd name="T30" fmla="*/ 32 w 62"/>
                <a:gd name="T31" fmla="*/ 3 h 51"/>
                <a:gd name="T32" fmla="*/ 34 w 62"/>
                <a:gd name="T33" fmla="*/ 4 h 51"/>
                <a:gd name="T34" fmla="*/ 35 w 62"/>
                <a:gd name="T35" fmla="*/ 6 h 51"/>
                <a:gd name="T36" fmla="*/ 36 w 62"/>
                <a:gd name="T37" fmla="*/ 9 h 51"/>
                <a:gd name="T38" fmla="*/ 36 w 62"/>
                <a:gd name="T39" fmla="*/ 11 h 51"/>
                <a:gd name="T40" fmla="*/ 36 w 62"/>
                <a:gd name="T41" fmla="*/ 13 h 51"/>
                <a:gd name="T42" fmla="*/ 35 w 62"/>
                <a:gd name="T43" fmla="*/ 15 h 51"/>
                <a:gd name="T44" fmla="*/ 34 w 62"/>
                <a:gd name="T45" fmla="*/ 18 h 51"/>
                <a:gd name="T46" fmla="*/ 50 w 62"/>
                <a:gd name="T47" fmla="*/ 21 h 51"/>
                <a:gd name="T48" fmla="*/ 52 w 62"/>
                <a:gd name="T49" fmla="*/ 21 h 51"/>
                <a:gd name="T50" fmla="*/ 54 w 62"/>
                <a:gd name="T51" fmla="*/ 21 h 51"/>
                <a:gd name="T52" fmla="*/ 56 w 62"/>
                <a:gd name="T53" fmla="*/ 21 h 51"/>
                <a:gd name="T54" fmla="*/ 57 w 62"/>
                <a:gd name="T55" fmla="*/ 21 h 51"/>
                <a:gd name="T56" fmla="*/ 59 w 62"/>
                <a:gd name="T57" fmla="*/ 19 h 51"/>
                <a:gd name="T58" fmla="*/ 60 w 62"/>
                <a:gd name="T59" fmla="*/ 17 h 51"/>
                <a:gd name="T60" fmla="*/ 55 w 62"/>
                <a:gd name="T61" fmla="*/ 27 h 51"/>
                <a:gd name="T62" fmla="*/ 26 w 62"/>
                <a:gd name="T63" fmla="*/ 27 h 51"/>
                <a:gd name="T64" fmla="*/ 37 w 62"/>
                <a:gd name="T65" fmla="*/ 36 h 51"/>
                <a:gd name="T66" fmla="*/ 39 w 62"/>
                <a:gd name="T67" fmla="*/ 37 h 51"/>
                <a:gd name="T68" fmla="*/ 41 w 62"/>
                <a:gd name="T69" fmla="*/ 38 h 51"/>
                <a:gd name="T70" fmla="*/ 43 w 62"/>
                <a:gd name="T71" fmla="*/ 38 h 51"/>
                <a:gd name="T72" fmla="*/ 45 w 62"/>
                <a:gd name="T73" fmla="*/ 38 h 51"/>
                <a:gd name="T74" fmla="*/ 46 w 62"/>
                <a:gd name="T75" fmla="*/ 37 h 51"/>
                <a:gd name="T76" fmla="*/ 46 w 62"/>
                <a:gd name="T77" fmla="*/ 35 h 51"/>
                <a:gd name="T78" fmla="*/ 38 w 62"/>
                <a:gd name="T79" fmla="*/ 50 h 51"/>
                <a:gd name="T80" fmla="*/ 37 w 62"/>
                <a:gd name="T81" fmla="*/ 49 h 51"/>
                <a:gd name="T82" fmla="*/ 38 w 62"/>
                <a:gd name="T83" fmla="*/ 47 h 51"/>
                <a:gd name="T84" fmla="*/ 38 w 62"/>
                <a:gd name="T85" fmla="*/ 46 h 51"/>
                <a:gd name="T86" fmla="*/ 37 w 62"/>
                <a:gd name="T87" fmla="*/ 44 h 51"/>
                <a:gd name="T88" fmla="*/ 36 w 62"/>
                <a:gd name="T89" fmla="*/ 43 h 51"/>
                <a:gd name="T90" fmla="*/ 36 w 62"/>
                <a:gd name="T91" fmla="*/ 42 h 51"/>
                <a:gd name="T92" fmla="*/ 34 w 62"/>
                <a:gd name="T93" fmla="*/ 40 h 51"/>
                <a:gd name="T94" fmla="*/ 14 w 62"/>
                <a:gd name="T95" fmla="*/ 25 h 5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2"/>
                <a:gd name="T145" fmla="*/ 0 h 51"/>
                <a:gd name="T146" fmla="*/ 62 w 62"/>
                <a:gd name="T147" fmla="*/ 51 h 5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2" h="51">
                  <a:moveTo>
                    <a:pt x="14" y="25"/>
                  </a:moveTo>
                  <a:lnTo>
                    <a:pt x="13" y="25"/>
                  </a:lnTo>
                  <a:lnTo>
                    <a:pt x="12" y="24"/>
                  </a:lnTo>
                  <a:lnTo>
                    <a:pt x="11" y="23"/>
                  </a:lnTo>
                  <a:lnTo>
                    <a:pt x="10" y="23"/>
                  </a:lnTo>
                  <a:lnTo>
                    <a:pt x="9" y="22"/>
                  </a:lnTo>
                  <a:lnTo>
                    <a:pt x="8" y="21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5" y="21"/>
                  </a:lnTo>
                  <a:lnTo>
                    <a:pt x="4" y="22"/>
                  </a:lnTo>
                  <a:lnTo>
                    <a:pt x="3" y="23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12" y="9"/>
                  </a:lnTo>
                  <a:lnTo>
                    <a:pt x="13" y="8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8" y="3"/>
                  </a:lnTo>
                  <a:lnTo>
                    <a:pt x="19" y="2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8" y="1"/>
                  </a:lnTo>
                  <a:lnTo>
                    <a:pt x="30" y="2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6" y="11"/>
                  </a:lnTo>
                  <a:lnTo>
                    <a:pt x="36" y="12"/>
                  </a:lnTo>
                  <a:lnTo>
                    <a:pt x="36" y="13"/>
                  </a:lnTo>
                  <a:lnTo>
                    <a:pt x="35" y="14"/>
                  </a:lnTo>
                  <a:lnTo>
                    <a:pt x="35" y="15"/>
                  </a:lnTo>
                  <a:lnTo>
                    <a:pt x="35" y="16"/>
                  </a:lnTo>
                  <a:lnTo>
                    <a:pt x="34" y="18"/>
                  </a:lnTo>
                  <a:lnTo>
                    <a:pt x="33" y="19"/>
                  </a:lnTo>
                  <a:lnTo>
                    <a:pt x="50" y="21"/>
                  </a:lnTo>
                  <a:lnTo>
                    <a:pt x="51" y="21"/>
                  </a:lnTo>
                  <a:lnTo>
                    <a:pt x="52" y="21"/>
                  </a:lnTo>
                  <a:lnTo>
                    <a:pt x="53" y="21"/>
                  </a:lnTo>
                  <a:lnTo>
                    <a:pt x="54" y="21"/>
                  </a:lnTo>
                  <a:lnTo>
                    <a:pt x="55" y="21"/>
                  </a:lnTo>
                  <a:lnTo>
                    <a:pt x="56" y="21"/>
                  </a:lnTo>
                  <a:lnTo>
                    <a:pt x="57" y="21"/>
                  </a:lnTo>
                  <a:lnTo>
                    <a:pt x="58" y="20"/>
                  </a:lnTo>
                  <a:lnTo>
                    <a:pt x="59" y="19"/>
                  </a:lnTo>
                  <a:lnTo>
                    <a:pt x="59" y="18"/>
                  </a:lnTo>
                  <a:lnTo>
                    <a:pt x="60" y="17"/>
                  </a:lnTo>
                  <a:lnTo>
                    <a:pt x="61" y="19"/>
                  </a:lnTo>
                  <a:lnTo>
                    <a:pt x="55" y="27"/>
                  </a:lnTo>
                  <a:lnTo>
                    <a:pt x="30" y="24"/>
                  </a:lnTo>
                  <a:lnTo>
                    <a:pt x="26" y="27"/>
                  </a:lnTo>
                  <a:lnTo>
                    <a:pt x="36" y="35"/>
                  </a:lnTo>
                  <a:lnTo>
                    <a:pt x="37" y="36"/>
                  </a:lnTo>
                  <a:lnTo>
                    <a:pt x="38" y="37"/>
                  </a:lnTo>
                  <a:lnTo>
                    <a:pt x="39" y="37"/>
                  </a:lnTo>
                  <a:lnTo>
                    <a:pt x="40" y="37"/>
                  </a:lnTo>
                  <a:lnTo>
                    <a:pt x="41" y="38"/>
                  </a:lnTo>
                  <a:lnTo>
                    <a:pt x="42" y="38"/>
                  </a:lnTo>
                  <a:lnTo>
                    <a:pt x="43" y="38"/>
                  </a:lnTo>
                  <a:lnTo>
                    <a:pt x="44" y="38"/>
                  </a:lnTo>
                  <a:lnTo>
                    <a:pt x="45" y="38"/>
                  </a:lnTo>
                  <a:lnTo>
                    <a:pt x="45" y="37"/>
                  </a:lnTo>
                  <a:lnTo>
                    <a:pt x="46" y="37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8" y="37"/>
                  </a:lnTo>
                  <a:lnTo>
                    <a:pt x="38" y="50"/>
                  </a:lnTo>
                  <a:lnTo>
                    <a:pt x="36" y="50"/>
                  </a:lnTo>
                  <a:lnTo>
                    <a:pt x="37" y="49"/>
                  </a:lnTo>
                  <a:lnTo>
                    <a:pt x="37" y="48"/>
                  </a:lnTo>
                  <a:lnTo>
                    <a:pt x="38" y="47"/>
                  </a:lnTo>
                  <a:lnTo>
                    <a:pt x="38" y="46"/>
                  </a:lnTo>
                  <a:lnTo>
                    <a:pt x="38" y="45"/>
                  </a:lnTo>
                  <a:lnTo>
                    <a:pt x="37" y="44"/>
                  </a:lnTo>
                  <a:lnTo>
                    <a:pt x="37" y="43"/>
                  </a:lnTo>
                  <a:lnTo>
                    <a:pt x="36" y="43"/>
                  </a:lnTo>
                  <a:lnTo>
                    <a:pt x="36" y="42"/>
                  </a:lnTo>
                  <a:lnTo>
                    <a:pt x="35" y="41"/>
                  </a:lnTo>
                  <a:lnTo>
                    <a:pt x="34" y="40"/>
                  </a:lnTo>
                  <a:lnTo>
                    <a:pt x="33" y="40"/>
                  </a:lnTo>
                  <a:lnTo>
                    <a:pt x="14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12" name="Freeform 219"/>
            <p:cNvSpPr>
              <a:spLocks/>
            </p:cNvSpPr>
            <p:nvPr/>
          </p:nvSpPr>
          <p:spPr bwMode="auto">
            <a:xfrm>
              <a:off x="4898" y="3124"/>
              <a:ext cx="16" cy="18"/>
            </a:xfrm>
            <a:custGeom>
              <a:avLst/>
              <a:gdLst>
                <a:gd name="T0" fmla="*/ 10 w 16"/>
                <a:gd name="T1" fmla="*/ 17 h 18"/>
                <a:gd name="T2" fmla="*/ 11 w 16"/>
                <a:gd name="T3" fmla="*/ 15 h 18"/>
                <a:gd name="T4" fmla="*/ 12 w 16"/>
                <a:gd name="T5" fmla="*/ 14 h 18"/>
                <a:gd name="T6" fmla="*/ 13 w 16"/>
                <a:gd name="T7" fmla="*/ 13 h 18"/>
                <a:gd name="T8" fmla="*/ 14 w 16"/>
                <a:gd name="T9" fmla="*/ 12 h 18"/>
                <a:gd name="T10" fmla="*/ 14 w 16"/>
                <a:gd name="T11" fmla="*/ 11 h 18"/>
                <a:gd name="T12" fmla="*/ 14 w 16"/>
                <a:gd name="T13" fmla="*/ 10 h 18"/>
                <a:gd name="T14" fmla="*/ 14 w 16"/>
                <a:gd name="T15" fmla="*/ 9 h 18"/>
                <a:gd name="T16" fmla="*/ 15 w 16"/>
                <a:gd name="T17" fmla="*/ 8 h 18"/>
                <a:gd name="T18" fmla="*/ 15 w 16"/>
                <a:gd name="T19" fmla="*/ 7 h 18"/>
                <a:gd name="T20" fmla="*/ 15 w 16"/>
                <a:gd name="T21" fmla="*/ 7 h 18"/>
                <a:gd name="T22" fmla="*/ 15 w 16"/>
                <a:gd name="T23" fmla="*/ 5 h 18"/>
                <a:gd name="T24" fmla="*/ 14 w 16"/>
                <a:gd name="T25" fmla="*/ 4 h 18"/>
                <a:gd name="T26" fmla="*/ 14 w 16"/>
                <a:gd name="T27" fmla="*/ 4 h 18"/>
                <a:gd name="T28" fmla="*/ 14 w 16"/>
                <a:gd name="T29" fmla="*/ 3 h 18"/>
                <a:gd name="T30" fmla="*/ 13 w 16"/>
                <a:gd name="T31" fmla="*/ 2 h 18"/>
                <a:gd name="T32" fmla="*/ 12 w 16"/>
                <a:gd name="T33" fmla="*/ 1 h 18"/>
                <a:gd name="T34" fmla="*/ 11 w 16"/>
                <a:gd name="T35" fmla="*/ 1 h 18"/>
                <a:gd name="T36" fmla="*/ 11 w 16"/>
                <a:gd name="T37" fmla="*/ 1 h 18"/>
                <a:gd name="T38" fmla="*/ 10 w 16"/>
                <a:gd name="T39" fmla="*/ 0 h 18"/>
                <a:gd name="T40" fmla="*/ 9 w 16"/>
                <a:gd name="T41" fmla="*/ 0 h 18"/>
                <a:gd name="T42" fmla="*/ 9 w 16"/>
                <a:gd name="T43" fmla="*/ 0 h 18"/>
                <a:gd name="T44" fmla="*/ 8 w 16"/>
                <a:gd name="T45" fmla="*/ 0 h 18"/>
                <a:gd name="T46" fmla="*/ 7 w 16"/>
                <a:gd name="T47" fmla="*/ 0 h 18"/>
                <a:gd name="T48" fmla="*/ 6 w 16"/>
                <a:gd name="T49" fmla="*/ 0 h 18"/>
                <a:gd name="T50" fmla="*/ 6 w 16"/>
                <a:gd name="T51" fmla="*/ 0 h 18"/>
                <a:gd name="T52" fmla="*/ 5 w 16"/>
                <a:gd name="T53" fmla="*/ 0 h 18"/>
                <a:gd name="T54" fmla="*/ 4 w 16"/>
                <a:gd name="T55" fmla="*/ 1 h 18"/>
                <a:gd name="T56" fmla="*/ 4 w 16"/>
                <a:gd name="T57" fmla="*/ 1 h 18"/>
                <a:gd name="T58" fmla="*/ 4 w 16"/>
                <a:gd name="T59" fmla="*/ 1 h 18"/>
                <a:gd name="T60" fmla="*/ 3 w 16"/>
                <a:gd name="T61" fmla="*/ 1 h 18"/>
                <a:gd name="T62" fmla="*/ 2 w 16"/>
                <a:gd name="T63" fmla="*/ 2 h 18"/>
                <a:gd name="T64" fmla="*/ 1 w 16"/>
                <a:gd name="T65" fmla="*/ 3 h 18"/>
                <a:gd name="T66" fmla="*/ 1 w 16"/>
                <a:gd name="T67" fmla="*/ 4 h 18"/>
                <a:gd name="T68" fmla="*/ 1 w 16"/>
                <a:gd name="T69" fmla="*/ 4 h 18"/>
                <a:gd name="T70" fmla="*/ 0 w 16"/>
                <a:gd name="T71" fmla="*/ 5 h 18"/>
                <a:gd name="T72" fmla="*/ 0 w 16"/>
                <a:gd name="T73" fmla="*/ 6 h 18"/>
                <a:gd name="T74" fmla="*/ 0 w 16"/>
                <a:gd name="T75" fmla="*/ 7 h 18"/>
                <a:gd name="T76" fmla="*/ 0 w 16"/>
                <a:gd name="T77" fmla="*/ 7 h 18"/>
                <a:gd name="T78" fmla="*/ 0 w 16"/>
                <a:gd name="T79" fmla="*/ 8 h 18"/>
                <a:gd name="T80" fmla="*/ 1 w 16"/>
                <a:gd name="T81" fmla="*/ 8 h 18"/>
                <a:gd name="T82" fmla="*/ 1 w 16"/>
                <a:gd name="T83" fmla="*/ 9 h 18"/>
                <a:gd name="T84" fmla="*/ 1 w 16"/>
                <a:gd name="T85" fmla="*/ 9 h 18"/>
                <a:gd name="T86" fmla="*/ 1 w 16"/>
                <a:gd name="T87" fmla="*/ 10 h 18"/>
                <a:gd name="T88" fmla="*/ 2 w 16"/>
                <a:gd name="T89" fmla="*/ 10 h 18"/>
                <a:gd name="T90" fmla="*/ 10 w 16"/>
                <a:gd name="T91" fmla="*/ 17 h 1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6"/>
                <a:gd name="T139" fmla="*/ 0 h 18"/>
                <a:gd name="T140" fmla="*/ 16 w 16"/>
                <a:gd name="T141" fmla="*/ 18 h 1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6" h="18">
                  <a:moveTo>
                    <a:pt x="10" y="17"/>
                  </a:moveTo>
                  <a:lnTo>
                    <a:pt x="11" y="15"/>
                  </a:lnTo>
                  <a:lnTo>
                    <a:pt x="12" y="14"/>
                  </a:lnTo>
                  <a:lnTo>
                    <a:pt x="13" y="13"/>
                  </a:lnTo>
                  <a:lnTo>
                    <a:pt x="14" y="12"/>
                  </a:lnTo>
                  <a:lnTo>
                    <a:pt x="14" y="11"/>
                  </a:lnTo>
                  <a:lnTo>
                    <a:pt x="14" y="10"/>
                  </a:lnTo>
                  <a:lnTo>
                    <a:pt x="14" y="9"/>
                  </a:lnTo>
                  <a:lnTo>
                    <a:pt x="15" y="8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4" y="4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10" y="17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13" name="Freeform 220"/>
            <p:cNvSpPr>
              <a:spLocks/>
            </p:cNvSpPr>
            <p:nvPr/>
          </p:nvSpPr>
          <p:spPr bwMode="auto">
            <a:xfrm>
              <a:off x="4805" y="3178"/>
              <a:ext cx="73" cy="73"/>
            </a:xfrm>
            <a:custGeom>
              <a:avLst/>
              <a:gdLst>
                <a:gd name="T0" fmla="*/ 44 w 73"/>
                <a:gd name="T1" fmla="*/ 12 h 73"/>
                <a:gd name="T2" fmla="*/ 43 w 73"/>
                <a:gd name="T3" fmla="*/ 10 h 73"/>
                <a:gd name="T4" fmla="*/ 42 w 73"/>
                <a:gd name="T5" fmla="*/ 8 h 73"/>
                <a:gd name="T6" fmla="*/ 42 w 73"/>
                <a:gd name="T7" fmla="*/ 6 h 73"/>
                <a:gd name="T8" fmla="*/ 42 w 73"/>
                <a:gd name="T9" fmla="*/ 5 h 73"/>
                <a:gd name="T10" fmla="*/ 43 w 73"/>
                <a:gd name="T11" fmla="*/ 4 h 73"/>
                <a:gd name="T12" fmla="*/ 44 w 73"/>
                <a:gd name="T13" fmla="*/ 3 h 73"/>
                <a:gd name="T14" fmla="*/ 43 w 73"/>
                <a:gd name="T15" fmla="*/ 0 h 73"/>
                <a:gd name="T16" fmla="*/ 45 w 73"/>
                <a:gd name="T17" fmla="*/ 47 h 73"/>
                <a:gd name="T18" fmla="*/ 0 w 73"/>
                <a:gd name="T19" fmla="*/ 35 h 73"/>
                <a:gd name="T20" fmla="*/ 3 w 73"/>
                <a:gd name="T21" fmla="*/ 36 h 73"/>
                <a:gd name="T22" fmla="*/ 4 w 73"/>
                <a:gd name="T23" fmla="*/ 35 h 73"/>
                <a:gd name="T24" fmla="*/ 6 w 73"/>
                <a:gd name="T25" fmla="*/ 35 h 73"/>
                <a:gd name="T26" fmla="*/ 7 w 73"/>
                <a:gd name="T27" fmla="*/ 36 h 73"/>
                <a:gd name="T28" fmla="*/ 9 w 73"/>
                <a:gd name="T29" fmla="*/ 38 h 73"/>
                <a:gd name="T30" fmla="*/ 11 w 73"/>
                <a:gd name="T31" fmla="*/ 40 h 73"/>
                <a:gd name="T32" fmla="*/ 27 w 73"/>
                <a:gd name="T33" fmla="*/ 61 h 73"/>
                <a:gd name="T34" fmla="*/ 29 w 73"/>
                <a:gd name="T35" fmla="*/ 63 h 73"/>
                <a:gd name="T36" fmla="*/ 30 w 73"/>
                <a:gd name="T37" fmla="*/ 64 h 73"/>
                <a:gd name="T38" fmla="*/ 30 w 73"/>
                <a:gd name="T39" fmla="*/ 66 h 73"/>
                <a:gd name="T40" fmla="*/ 30 w 73"/>
                <a:gd name="T41" fmla="*/ 67 h 73"/>
                <a:gd name="T42" fmla="*/ 30 w 73"/>
                <a:gd name="T43" fmla="*/ 69 h 73"/>
                <a:gd name="T44" fmla="*/ 30 w 73"/>
                <a:gd name="T45" fmla="*/ 70 h 73"/>
                <a:gd name="T46" fmla="*/ 29 w 73"/>
                <a:gd name="T47" fmla="*/ 72 h 73"/>
                <a:gd name="T48" fmla="*/ 39 w 73"/>
                <a:gd name="T49" fmla="*/ 62 h 73"/>
                <a:gd name="T50" fmla="*/ 37 w 73"/>
                <a:gd name="T51" fmla="*/ 63 h 73"/>
                <a:gd name="T52" fmla="*/ 36 w 73"/>
                <a:gd name="T53" fmla="*/ 64 h 73"/>
                <a:gd name="T54" fmla="*/ 34 w 73"/>
                <a:gd name="T55" fmla="*/ 63 h 73"/>
                <a:gd name="T56" fmla="*/ 32 w 73"/>
                <a:gd name="T57" fmla="*/ 62 h 73"/>
                <a:gd name="T58" fmla="*/ 31 w 73"/>
                <a:gd name="T59" fmla="*/ 61 h 73"/>
                <a:gd name="T60" fmla="*/ 30 w 73"/>
                <a:gd name="T61" fmla="*/ 60 h 73"/>
                <a:gd name="T62" fmla="*/ 10 w 73"/>
                <a:gd name="T63" fmla="*/ 34 h 73"/>
                <a:gd name="T64" fmla="*/ 51 w 73"/>
                <a:gd name="T65" fmla="*/ 55 h 73"/>
                <a:gd name="T66" fmla="*/ 55 w 73"/>
                <a:gd name="T67" fmla="*/ 37 h 73"/>
                <a:gd name="T68" fmla="*/ 57 w 73"/>
                <a:gd name="T69" fmla="*/ 39 h 73"/>
                <a:gd name="T70" fmla="*/ 58 w 73"/>
                <a:gd name="T71" fmla="*/ 41 h 73"/>
                <a:gd name="T72" fmla="*/ 59 w 73"/>
                <a:gd name="T73" fmla="*/ 42 h 73"/>
                <a:gd name="T74" fmla="*/ 59 w 73"/>
                <a:gd name="T75" fmla="*/ 43 h 73"/>
                <a:gd name="T76" fmla="*/ 59 w 73"/>
                <a:gd name="T77" fmla="*/ 45 h 73"/>
                <a:gd name="T78" fmla="*/ 57 w 73"/>
                <a:gd name="T79" fmla="*/ 46 h 73"/>
                <a:gd name="T80" fmla="*/ 59 w 73"/>
                <a:gd name="T81" fmla="*/ 49 h 73"/>
                <a:gd name="T82" fmla="*/ 72 w 73"/>
                <a:gd name="T83" fmla="*/ 35 h 73"/>
                <a:gd name="T84" fmla="*/ 70 w 73"/>
                <a:gd name="T85" fmla="*/ 37 h 73"/>
                <a:gd name="T86" fmla="*/ 68 w 73"/>
                <a:gd name="T87" fmla="*/ 38 h 73"/>
                <a:gd name="T88" fmla="*/ 66 w 73"/>
                <a:gd name="T89" fmla="*/ 38 h 73"/>
                <a:gd name="T90" fmla="*/ 65 w 73"/>
                <a:gd name="T91" fmla="*/ 37 h 73"/>
                <a:gd name="T92" fmla="*/ 63 w 73"/>
                <a:gd name="T93" fmla="*/ 35 h 73"/>
                <a:gd name="T94" fmla="*/ 61 w 73"/>
                <a:gd name="T95" fmla="*/ 33 h 73"/>
                <a:gd name="T96" fmla="*/ 45 w 73"/>
                <a:gd name="T97" fmla="*/ 14 h 7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3"/>
                <a:gd name="T148" fmla="*/ 0 h 73"/>
                <a:gd name="T149" fmla="*/ 73 w 73"/>
                <a:gd name="T150" fmla="*/ 73 h 7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3" h="73">
                  <a:moveTo>
                    <a:pt x="45" y="14"/>
                  </a:moveTo>
                  <a:lnTo>
                    <a:pt x="44" y="12"/>
                  </a:lnTo>
                  <a:lnTo>
                    <a:pt x="43" y="11"/>
                  </a:lnTo>
                  <a:lnTo>
                    <a:pt x="43" y="10"/>
                  </a:lnTo>
                  <a:lnTo>
                    <a:pt x="42" y="9"/>
                  </a:lnTo>
                  <a:lnTo>
                    <a:pt x="42" y="8"/>
                  </a:lnTo>
                  <a:lnTo>
                    <a:pt x="42" y="7"/>
                  </a:lnTo>
                  <a:lnTo>
                    <a:pt x="42" y="6"/>
                  </a:lnTo>
                  <a:lnTo>
                    <a:pt x="42" y="5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3"/>
                  </a:lnTo>
                  <a:lnTo>
                    <a:pt x="44" y="3"/>
                  </a:lnTo>
                  <a:lnTo>
                    <a:pt x="45" y="2"/>
                  </a:lnTo>
                  <a:lnTo>
                    <a:pt x="43" y="0"/>
                  </a:lnTo>
                  <a:lnTo>
                    <a:pt x="32" y="10"/>
                  </a:lnTo>
                  <a:lnTo>
                    <a:pt x="45" y="47"/>
                  </a:lnTo>
                  <a:lnTo>
                    <a:pt x="10" y="27"/>
                  </a:lnTo>
                  <a:lnTo>
                    <a:pt x="0" y="35"/>
                  </a:lnTo>
                  <a:lnTo>
                    <a:pt x="2" y="37"/>
                  </a:lnTo>
                  <a:lnTo>
                    <a:pt x="3" y="36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5" y="35"/>
                  </a:lnTo>
                  <a:lnTo>
                    <a:pt x="6" y="35"/>
                  </a:lnTo>
                  <a:lnTo>
                    <a:pt x="6" y="36"/>
                  </a:lnTo>
                  <a:lnTo>
                    <a:pt x="7" y="36"/>
                  </a:lnTo>
                  <a:lnTo>
                    <a:pt x="8" y="37"/>
                  </a:lnTo>
                  <a:lnTo>
                    <a:pt x="9" y="38"/>
                  </a:lnTo>
                  <a:lnTo>
                    <a:pt x="10" y="39"/>
                  </a:lnTo>
                  <a:lnTo>
                    <a:pt x="11" y="40"/>
                  </a:lnTo>
                  <a:lnTo>
                    <a:pt x="12" y="41"/>
                  </a:lnTo>
                  <a:lnTo>
                    <a:pt x="27" y="61"/>
                  </a:lnTo>
                  <a:lnTo>
                    <a:pt x="28" y="62"/>
                  </a:lnTo>
                  <a:lnTo>
                    <a:pt x="29" y="63"/>
                  </a:lnTo>
                  <a:lnTo>
                    <a:pt x="30" y="63"/>
                  </a:lnTo>
                  <a:lnTo>
                    <a:pt x="30" y="64"/>
                  </a:lnTo>
                  <a:lnTo>
                    <a:pt x="30" y="65"/>
                  </a:lnTo>
                  <a:lnTo>
                    <a:pt x="30" y="66"/>
                  </a:lnTo>
                  <a:lnTo>
                    <a:pt x="30" y="67"/>
                  </a:lnTo>
                  <a:lnTo>
                    <a:pt x="30" y="68"/>
                  </a:lnTo>
                  <a:lnTo>
                    <a:pt x="30" y="69"/>
                  </a:lnTo>
                  <a:lnTo>
                    <a:pt x="30" y="70"/>
                  </a:lnTo>
                  <a:lnTo>
                    <a:pt x="29" y="71"/>
                  </a:lnTo>
                  <a:lnTo>
                    <a:pt x="29" y="72"/>
                  </a:lnTo>
                  <a:lnTo>
                    <a:pt x="41" y="64"/>
                  </a:lnTo>
                  <a:lnTo>
                    <a:pt x="39" y="62"/>
                  </a:lnTo>
                  <a:lnTo>
                    <a:pt x="38" y="63"/>
                  </a:lnTo>
                  <a:lnTo>
                    <a:pt x="37" y="63"/>
                  </a:lnTo>
                  <a:lnTo>
                    <a:pt x="36" y="63"/>
                  </a:lnTo>
                  <a:lnTo>
                    <a:pt x="36" y="64"/>
                  </a:lnTo>
                  <a:lnTo>
                    <a:pt x="35" y="64"/>
                  </a:lnTo>
                  <a:lnTo>
                    <a:pt x="34" y="63"/>
                  </a:lnTo>
                  <a:lnTo>
                    <a:pt x="33" y="63"/>
                  </a:lnTo>
                  <a:lnTo>
                    <a:pt x="32" y="62"/>
                  </a:lnTo>
                  <a:lnTo>
                    <a:pt x="31" y="62"/>
                  </a:lnTo>
                  <a:lnTo>
                    <a:pt x="31" y="61"/>
                  </a:lnTo>
                  <a:lnTo>
                    <a:pt x="30" y="61"/>
                  </a:lnTo>
                  <a:lnTo>
                    <a:pt x="30" y="60"/>
                  </a:lnTo>
                  <a:lnTo>
                    <a:pt x="29" y="59"/>
                  </a:lnTo>
                  <a:lnTo>
                    <a:pt x="10" y="34"/>
                  </a:lnTo>
                  <a:lnTo>
                    <a:pt x="49" y="57"/>
                  </a:lnTo>
                  <a:lnTo>
                    <a:pt x="51" y="55"/>
                  </a:lnTo>
                  <a:lnTo>
                    <a:pt x="37" y="12"/>
                  </a:lnTo>
                  <a:lnTo>
                    <a:pt x="55" y="37"/>
                  </a:lnTo>
                  <a:lnTo>
                    <a:pt x="56" y="38"/>
                  </a:lnTo>
                  <a:lnTo>
                    <a:pt x="57" y="39"/>
                  </a:lnTo>
                  <a:lnTo>
                    <a:pt x="58" y="40"/>
                  </a:lnTo>
                  <a:lnTo>
                    <a:pt x="58" y="41"/>
                  </a:lnTo>
                  <a:lnTo>
                    <a:pt x="59" y="41"/>
                  </a:lnTo>
                  <a:lnTo>
                    <a:pt x="59" y="42"/>
                  </a:lnTo>
                  <a:lnTo>
                    <a:pt x="59" y="43"/>
                  </a:lnTo>
                  <a:lnTo>
                    <a:pt x="59" y="44"/>
                  </a:lnTo>
                  <a:lnTo>
                    <a:pt x="59" y="45"/>
                  </a:lnTo>
                  <a:lnTo>
                    <a:pt x="58" y="46"/>
                  </a:lnTo>
                  <a:lnTo>
                    <a:pt x="57" y="46"/>
                  </a:lnTo>
                  <a:lnTo>
                    <a:pt x="57" y="47"/>
                  </a:lnTo>
                  <a:lnTo>
                    <a:pt x="59" y="49"/>
                  </a:lnTo>
                  <a:lnTo>
                    <a:pt x="72" y="37"/>
                  </a:lnTo>
                  <a:lnTo>
                    <a:pt x="72" y="35"/>
                  </a:lnTo>
                  <a:lnTo>
                    <a:pt x="71" y="36"/>
                  </a:lnTo>
                  <a:lnTo>
                    <a:pt x="70" y="37"/>
                  </a:lnTo>
                  <a:lnTo>
                    <a:pt x="69" y="37"/>
                  </a:lnTo>
                  <a:lnTo>
                    <a:pt x="68" y="38"/>
                  </a:lnTo>
                  <a:lnTo>
                    <a:pt x="67" y="38"/>
                  </a:lnTo>
                  <a:lnTo>
                    <a:pt x="66" y="38"/>
                  </a:lnTo>
                  <a:lnTo>
                    <a:pt x="66" y="37"/>
                  </a:lnTo>
                  <a:lnTo>
                    <a:pt x="65" y="37"/>
                  </a:lnTo>
                  <a:lnTo>
                    <a:pt x="64" y="36"/>
                  </a:lnTo>
                  <a:lnTo>
                    <a:pt x="63" y="35"/>
                  </a:lnTo>
                  <a:lnTo>
                    <a:pt x="62" y="34"/>
                  </a:lnTo>
                  <a:lnTo>
                    <a:pt x="61" y="33"/>
                  </a:lnTo>
                  <a:lnTo>
                    <a:pt x="61" y="32"/>
                  </a:lnTo>
                  <a:lnTo>
                    <a:pt x="45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14" name="Freeform 221"/>
            <p:cNvSpPr>
              <a:spLocks/>
            </p:cNvSpPr>
            <p:nvPr/>
          </p:nvSpPr>
          <p:spPr bwMode="auto">
            <a:xfrm>
              <a:off x="4932" y="3054"/>
              <a:ext cx="46" cy="44"/>
            </a:xfrm>
            <a:custGeom>
              <a:avLst/>
              <a:gdLst>
                <a:gd name="T0" fmla="*/ 8 w 46"/>
                <a:gd name="T1" fmla="*/ 2 h 44"/>
                <a:gd name="T2" fmla="*/ 7 w 46"/>
                <a:gd name="T3" fmla="*/ 4 h 44"/>
                <a:gd name="T4" fmla="*/ 6 w 46"/>
                <a:gd name="T5" fmla="*/ 6 h 44"/>
                <a:gd name="T6" fmla="*/ 4 w 46"/>
                <a:gd name="T7" fmla="*/ 7 h 44"/>
                <a:gd name="T8" fmla="*/ 3 w 46"/>
                <a:gd name="T9" fmla="*/ 9 h 44"/>
                <a:gd name="T10" fmla="*/ 2 w 46"/>
                <a:gd name="T11" fmla="*/ 11 h 44"/>
                <a:gd name="T12" fmla="*/ 1 w 46"/>
                <a:gd name="T13" fmla="*/ 14 h 44"/>
                <a:gd name="T14" fmla="*/ 0 w 46"/>
                <a:gd name="T15" fmla="*/ 18 h 44"/>
                <a:gd name="T16" fmla="*/ 1 w 46"/>
                <a:gd name="T17" fmla="*/ 20 h 44"/>
                <a:gd name="T18" fmla="*/ 2 w 46"/>
                <a:gd name="T19" fmla="*/ 25 h 44"/>
                <a:gd name="T20" fmla="*/ 4 w 46"/>
                <a:gd name="T21" fmla="*/ 27 h 44"/>
                <a:gd name="T22" fmla="*/ 4 w 46"/>
                <a:gd name="T23" fmla="*/ 31 h 44"/>
                <a:gd name="T24" fmla="*/ 6 w 46"/>
                <a:gd name="T25" fmla="*/ 33 h 44"/>
                <a:gd name="T26" fmla="*/ 11 w 46"/>
                <a:gd name="T27" fmla="*/ 37 h 44"/>
                <a:gd name="T28" fmla="*/ 13 w 46"/>
                <a:gd name="T29" fmla="*/ 39 h 44"/>
                <a:gd name="T30" fmla="*/ 17 w 46"/>
                <a:gd name="T31" fmla="*/ 41 h 44"/>
                <a:gd name="T32" fmla="*/ 22 w 46"/>
                <a:gd name="T33" fmla="*/ 43 h 44"/>
                <a:gd name="T34" fmla="*/ 28 w 46"/>
                <a:gd name="T35" fmla="*/ 43 h 44"/>
                <a:gd name="T36" fmla="*/ 34 w 46"/>
                <a:gd name="T37" fmla="*/ 41 h 44"/>
                <a:gd name="T38" fmla="*/ 40 w 46"/>
                <a:gd name="T39" fmla="*/ 38 h 44"/>
                <a:gd name="T40" fmla="*/ 44 w 46"/>
                <a:gd name="T41" fmla="*/ 32 h 44"/>
                <a:gd name="T42" fmla="*/ 45 w 46"/>
                <a:gd name="T43" fmla="*/ 28 h 44"/>
                <a:gd name="T44" fmla="*/ 45 w 46"/>
                <a:gd name="T45" fmla="*/ 24 h 44"/>
                <a:gd name="T46" fmla="*/ 45 w 46"/>
                <a:gd name="T47" fmla="*/ 19 h 44"/>
                <a:gd name="T48" fmla="*/ 43 w 46"/>
                <a:gd name="T49" fmla="*/ 15 h 44"/>
                <a:gd name="T50" fmla="*/ 41 w 46"/>
                <a:gd name="T51" fmla="*/ 11 h 44"/>
                <a:gd name="T52" fmla="*/ 40 w 46"/>
                <a:gd name="T53" fmla="*/ 12 h 44"/>
                <a:gd name="T54" fmla="*/ 41 w 46"/>
                <a:gd name="T55" fmla="*/ 17 h 44"/>
                <a:gd name="T56" fmla="*/ 42 w 46"/>
                <a:gd name="T57" fmla="*/ 20 h 44"/>
                <a:gd name="T58" fmla="*/ 42 w 46"/>
                <a:gd name="T59" fmla="*/ 23 h 44"/>
                <a:gd name="T60" fmla="*/ 41 w 46"/>
                <a:gd name="T61" fmla="*/ 26 h 44"/>
                <a:gd name="T62" fmla="*/ 40 w 46"/>
                <a:gd name="T63" fmla="*/ 31 h 44"/>
                <a:gd name="T64" fmla="*/ 35 w 46"/>
                <a:gd name="T65" fmla="*/ 33 h 44"/>
                <a:gd name="T66" fmla="*/ 31 w 46"/>
                <a:gd name="T67" fmla="*/ 35 h 44"/>
                <a:gd name="T68" fmla="*/ 26 w 46"/>
                <a:gd name="T69" fmla="*/ 35 h 44"/>
                <a:gd name="T70" fmla="*/ 19 w 46"/>
                <a:gd name="T71" fmla="*/ 34 h 44"/>
                <a:gd name="T72" fmla="*/ 15 w 46"/>
                <a:gd name="T73" fmla="*/ 32 h 44"/>
                <a:gd name="T74" fmla="*/ 11 w 46"/>
                <a:gd name="T75" fmla="*/ 30 h 44"/>
                <a:gd name="T76" fmla="*/ 8 w 46"/>
                <a:gd name="T77" fmla="*/ 27 h 44"/>
                <a:gd name="T78" fmla="*/ 4 w 46"/>
                <a:gd name="T79" fmla="*/ 23 h 44"/>
                <a:gd name="T80" fmla="*/ 3 w 46"/>
                <a:gd name="T81" fmla="*/ 18 h 44"/>
                <a:gd name="T82" fmla="*/ 3 w 46"/>
                <a:gd name="T83" fmla="*/ 13 h 44"/>
                <a:gd name="T84" fmla="*/ 5 w 46"/>
                <a:gd name="T85" fmla="*/ 10 h 44"/>
                <a:gd name="T86" fmla="*/ 8 w 46"/>
                <a:gd name="T87" fmla="*/ 8 h 44"/>
                <a:gd name="T88" fmla="*/ 11 w 46"/>
                <a:gd name="T89" fmla="*/ 6 h 44"/>
                <a:gd name="T90" fmla="*/ 14 w 46"/>
                <a:gd name="T91" fmla="*/ 4 h 44"/>
                <a:gd name="T92" fmla="*/ 18 w 46"/>
                <a:gd name="T93" fmla="*/ 4 h 44"/>
                <a:gd name="T94" fmla="*/ 19 w 46"/>
                <a:gd name="T95" fmla="*/ 2 h 4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6"/>
                <a:gd name="T145" fmla="*/ 0 h 44"/>
                <a:gd name="T146" fmla="*/ 46 w 46"/>
                <a:gd name="T147" fmla="*/ 44 h 4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6" h="44">
                  <a:moveTo>
                    <a:pt x="9" y="0"/>
                  </a:moveTo>
                  <a:lnTo>
                    <a:pt x="8" y="1"/>
                  </a:lnTo>
                  <a:lnTo>
                    <a:pt x="8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7" y="4"/>
                  </a:lnTo>
                  <a:lnTo>
                    <a:pt x="7" y="5"/>
                  </a:lnTo>
                  <a:lnTo>
                    <a:pt x="6" y="6"/>
                  </a:lnTo>
                  <a:lnTo>
                    <a:pt x="6" y="7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8"/>
                  </a:lnTo>
                  <a:lnTo>
                    <a:pt x="4" y="9"/>
                  </a:lnTo>
                  <a:lnTo>
                    <a:pt x="3" y="9"/>
                  </a:lnTo>
                  <a:lnTo>
                    <a:pt x="3" y="10"/>
                  </a:lnTo>
                  <a:lnTo>
                    <a:pt x="2" y="11"/>
                  </a:lnTo>
                  <a:lnTo>
                    <a:pt x="2" y="12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1" y="20"/>
                  </a:lnTo>
                  <a:lnTo>
                    <a:pt x="1" y="22"/>
                  </a:lnTo>
                  <a:lnTo>
                    <a:pt x="1" y="23"/>
                  </a:lnTo>
                  <a:lnTo>
                    <a:pt x="2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4" y="27"/>
                  </a:lnTo>
                  <a:lnTo>
                    <a:pt x="4" y="29"/>
                  </a:lnTo>
                  <a:lnTo>
                    <a:pt x="4" y="30"/>
                  </a:lnTo>
                  <a:lnTo>
                    <a:pt x="4" y="31"/>
                  </a:lnTo>
                  <a:lnTo>
                    <a:pt x="5" y="32"/>
                  </a:lnTo>
                  <a:lnTo>
                    <a:pt x="6" y="32"/>
                  </a:lnTo>
                  <a:lnTo>
                    <a:pt x="6" y="33"/>
                  </a:lnTo>
                  <a:lnTo>
                    <a:pt x="7" y="34"/>
                  </a:lnTo>
                  <a:lnTo>
                    <a:pt x="9" y="36"/>
                  </a:lnTo>
                  <a:lnTo>
                    <a:pt x="11" y="37"/>
                  </a:lnTo>
                  <a:lnTo>
                    <a:pt x="11" y="38"/>
                  </a:lnTo>
                  <a:lnTo>
                    <a:pt x="12" y="39"/>
                  </a:lnTo>
                  <a:lnTo>
                    <a:pt x="13" y="39"/>
                  </a:lnTo>
                  <a:lnTo>
                    <a:pt x="14" y="39"/>
                  </a:lnTo>
                  <a:lnTo>
                    <a:pt x="15" y="40"/>
                  </a:lnTo>
                  <a:lnTo>
                    <a:pt x="17" y="41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2" y="43"/>
                  </a:lnTo>
                  <a:lnTo>
                    <a:pt x="25" y="43"/>
                  </a:lnTo>
                  <a:lnTo>
                    <a:pt x="26" y="43"/>
                  </a:lnTo>
                  <a:lnTo>
                    <a:pt x="28" y="43"/>
                  </a:lnTo>
                  <a:lnTo>
                    <a:pt x="30" y="42"/>
                  </a:lnTo>
                  <a:lnTo>
                    <a:pt x="33" y="42"/>
                  </a:lnTo>
                  <a:lnTo>
                    <a:pt x="34" y="41"/>
                  </a:lnTo>
                  <a:lnTo>
                    <a:pt x="36" y="40"/>
                  </a:lnTo>
                  <a:lnTo>
                    <a:pt x="38" y="39"/>
                  </a:lnTo>
                  <a:lnTo>
                    <a:pt x="40" y="38"/>
                  </a:lnTo>
                  <a:lnTo>
                    <a:pt x="41" y="36"/>
                  </a:lnTo>
                  <a:lnTo>
                    <a:pt x="42" y="34"/>
                  </a:lnTo>
                  <a:lnTo>
                    <a:pt x="44" y="32"/>
                  </a:lnTo>
                  <a:lnTo>
                    <a:pt x="44" y="31"/>
                  </a:lnTo>
                  <a:lnTo>
                    <a:pt x="45" y="29"/>
                  </a:lnTo>
                  <a:lnTo>
                    <a:pt x="45" y="28"/>
                  </a:lnTo>
                  <a:lnTo>
                    <a:pt x="45" y="26"/>
                  </a:lnTo>
                  <a:lnTo>
                    <a:pt x="45" y="25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0"/>
                  </a:lnTo>
                  <a:lnTo>
                    <a:pt x="45" y="19"/>
                  </a:lnTo>
                  <a:lnTo>
                    <a:pt x="44" y="18"/>
                  </a:lnTo>
                  <a:lnTo>
                    <a:pt x="44" y="17"/>
                  </a:lnTo>
                  <a:lnTo>
                    <a:pt x="43" y="15"/>
                  </a:lnTo>
                  <a:lnTo>
                    <a:pt x="43" y="14"/>
                  </a:lnTo>
                  <a:lnTo>
                    <a:pt x="42" y="12"/>
                  </a:lnTo>
                  <a:lnTo>
                    <a:pt x="41" y="11"/>
                  </a:lnTo>
                  <a:lnTo>
                    <a:pt x="41" y="10"/>
                  </a:lnTo>
                  <a:lnTo>
                    <a:pt x="39" y="11"/>
                  </a:lnTo>
                  <a:lnTo>
                    <a:pt x="40" y="12"/>
                  </a:lnTo>
                  <a:lnTo>
                    <a:pt x="40" y="13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1" y="18"/>
                  </a:lnTo>
                  <a:lnTo>
                    <a:pt x="42" y="18"/>
                  </a:lnTo>
                  <a:lnTo>
                    <a:pt x="42" y="20"/>
                  </a:lnTo>
                  <a:lnTo>
                    <a:pt x="42" y="21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5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1" y="29"/>
                  </a:lnTo>
                  <a:lnTo>
                    <a:pt x="40" y="31"/>
                  </a:lnTo>
                  <a:lnTo>
                    <a:pt x="38" y="32"/>
                  </a:lnTo>
                  <a:lnTo>
                    <a:pt x="37" y="32"/>
                  </a:lnTo>
                  <a:lnTo>
                    <a:pt x="35" y="33"/>
                  </a:lnTo>
                  <a:lnTo>
                    <a:pt x="34" y="34"/>
                  </a:lnTo>
                  <a:lnTo>
                    <a:pt x="33" y="34"/>
                  </a:lnTo>
                  <a:lnTo>
                    <a:pt x="31" y="35"/>
                  </a:lnTo>
                  <a:lnTo>
                    <a:pt x="29" y="35"/>
                  </a:lnTo>
                  <a:lnTo>
                    <a:pt x="27" y="35"/>
                  </a:lnTo>
                  <a:lnTo>
                    <a:pt x="26" y="35"/>
                  </a:lnTo>
                  <a:lnTo>
                    <a:pt x="23" y="34"/>
                  </a:lnTo>
                  <a:lnTo>
                    <a:pt x="21" y="34"/>
                  </a:lnTo>
                  <a:lnTo>
                    <a:pt x="19" y="34"/>
                  </a:lnTo>
                  <a:lnTo>
                    <a:pt x="18" y="33"/>
                  </a:lnTo>
                  <a:lnTo>
                    <a:pt x="16" y="32"/>
                  </a:lnTo>
                  <a:lnTo>
                    <a:pt x="15" y="32"/>
                  </a:lnTo>
                  <a:lnTo>
                    <a:pt x="13" y="32"/>
                  </a:lnTo>
                  <a:lnTo>
                    <a:pt x="12" y="31"/>
                  </a:lnTo>
                  <a:lnTo>
                    <a:pt x="11" y="30"/>
                  </a:lnTo>
                  <a:lnTo>
                    <a:pt x="10" y="29"/>
                  </a:lnTo>
                  <a:lnTo>
                    <a:pt x="9" y="28"/>
                  </a:lnTo>
                  <a:lnTo>
                    <a:pt x="8" y="27"/>
                  </a:lnTo>
                  <a:lnTo>
                    <a:pt x="6" y="25"/>
                  </a:lnTo>
                  <a:lnTo>
                    <a:pt x="5" y="25"/>
                  </a:lnTo>
                  <a:lnTo>
                    <a:pt x="4" y="23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2" y="5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4"/>
                  </a:lnTo>
                  <a:lnTo>
                    <a:pt x="19" y="4"/>
                  </a:lnTo>
                  <a:lnTo>
                    <a:pt x="19" y="2"/>
                  </a:lnTo>
                  <a:lnTo>
                    <a:pt x="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15" name="Freeform 222"/>
            <p:cNvSpPr>
              <a:spLocks/>
            </p:cNvSpPr>
            <p:nvPr/>
          </p:nvSpPr>
          <p:spPr bwMode="auto">
            <a:xfrm>
              <a:off x="4705" y="3255"/>
              <a:ext cx="37" cy="55"/>
            </a:xfrm>
            <a:custGeom>
              <a:avLst/>
              <a:gdLst>
                <a:gd name="T0" fmla="*/ 21 w 37"/>
                <a:gd name="T1" fmla="*/ 27 h 55"/>
                <a:gd name="T2" fmla="*/ 22 w 37"/>
                <a:gd name="T3" fmla="*/ 27 h 55"/>
                <a:gd name="T4" fmla="*/ 24 w 37"/>
                <a:gd name="T5" fmla="*/ 26 h 55"/>
                <a:gd name="T6" fmla="*/ 26 w 37"/>
                <a:gd name="T7" fmla="*/ 26 h 55"/>
                <a:gd name="T8" fmla="*/ 27 w 37"/>
                <a:gd name="T9" fmla="*/ 26 h 55"/>
                <a:gd name="T10" fmla="*/ 29 w 37"/>
                <a:gd name="T11" fmla="*/ 27 h 55"/>
                <a:gd name="T12" fmla="*/ 31 w 37"/>
                <a:gd name="T13" fmla="*/ 28 h 55"/>
                <a:gd name="T14" fmla="*/ 32 w 37"/>
                <a:gd name="T15" fmla="*/ 30 h 55"/>
                <a:gd name="T16" fmla="*/ 34 w 37"/>
                <a:gd name="T17" fmla="*/ 31 h 55"/>
                <a:gd name="T18" fmla="*/ 27 w 37"/>
                <a:gd name="T19" fmla="*/ 14 h 55"/>
                <a:gd name="T20" fmla="*/ 27 w 37"/>
                <a:gd name="T21" fmla="*/ 16 h 55"/>
                <a:gd name="T22" fmla="*/ 27 w 37"/>
                <a:gd name="T23" fmla="*/ 19 h 55"/>
                <a:gd name="T24" fmla="*/ 27 w 37"/>
                <a:gd name="T25" fmla="*/ 21 h 55"/>
                <a:gd name="T26" fmla="*/ 25 w 37"/>
                <a:gd name="T27" fmla="*/ 23 h 55"/>
                <a:gd name="T28" fmla="*/ 24 w 37"/>
                <a:gd name="T29" fmla="*/ 23 h 55"/>
                <a:gd name="T30" fmla="*/ 22 w 37"/>
                <a:gd name="T31" fmla="*/ 24 h 55"/>
                <a:gd name="T32" fmla="*/ 21 w 37"/>
                <a:gd name="T33" fmla="*/ 25 h 55"/>
                <a:gd name="T34" fmla="*/ 17 w 37"/>
                <a:gd name="T35" fmla="*/ 27 h 55"/>
                <a:gd name="T36" fmla="*/ 14 w 37"/>
                <a:gd name="T37" fmla="*/ 16 h 55"/>
                <a:gd name="T38" fmla="*/ 13 w 37"/>
                <a:gd name="T39" fmla="*/ 14 h 55"/>
                <a:gd name="T40" fmla="*/ 13 w 37"/>
                <a:gd name="T41" fmla="*/ 13 h 55"/>
                <a:gd name="T42" fmla="*/ 12 w 37"/>
                <a:gd name="T43" fmla="*/ 11 h 55"/>
                <a:gd name="T44" fmla="*/ 13 w 37"/>
                <a:gd name="T45" fmla="*/ 9 h 55"/>
                <a:gd name="T46" fmla="*/ 14 w 37"/>
                <a:gd name="T47" fmla="*/ 8 h 55"/>
                <a:gd name="T48" fmla="*/ 15 w 37"/>
                <a:gd name="T49" fmla="*/ 7 h 55"/>
                <a:gd name="T50" fmla="*/ 17 w 37"/>
                <a:gd name="T51" fmla="*/ 5 h 55"/>
                <a:gd name="T52" fmla="*/ 21 w 37"/>
                <a:gd name="T53" fmla="*/ 5 h 55"/>
                <a:gd name="T54" fmla="*/ 23 w 37"/>
                <a:gd name="T55" fmla="*/ 5 h 55"/>
                <a:gd name="T56" fmla="*/ 25 w 37"/>
                <a:gd name="T57" fmla="*/ 5 h 55"/>
                <a:gd name="T58" fmla="*/ 27 w 37"/>
                <a:gd name="T59" fmla="*/ 5 h 55"/>
                <a:gd name="T60" fmla="*/ 29 w 37"/>
                <a:gd name="T61" fmla="*/ 5 h 55"/>
                <a:gd name="T62" fmla="*/ 32 w 37"/>
                <a:gd name="T63" fmla="*/ 7 h 55"/>
                <a:gd name="T64" fmla="*/ 34 w 37"/>
                <a:gd name="T65" fmla="*/ 9 h 55"/>
                <a:gd name="T66" fmla="*/ 36 w 37"/>
                <a:gd name="T67" fmla="*/ 8 h 55"/>
                <a:gd name="T68" fmla="*/ 0 w 37"/>
                <a:gd name="T69" fmla="*/ 11 h 55"/>
                <a:gd name="T70" fmla="*/ 1 w 37"/>
                <a:gd name="T71" fmla="*/ 13 h 55"/>
                <a:gd name="T72" fmla="*/ 3 w 37"/>
                <a:gd name="T73" fmla="*/ 13 h 55"/>
                <a:gd name="T74" fmla="*/ 4 w 37"/>
                <a:gd name="T75" fmla="*/ 13 h 55"/>
                <a:gd name="T76" fmla="*/ 5 w 37"/>
                <a:gd name="T77" fmla="*/ 14 h 55"/>
                <a:gd name="T78" fmla="*/ 6 w 37"/>
                <a:gd name="T79" fmla="*/ 14 h 55"/>
                <a:gd name="T80" fmla="*/ 7 w 37"/>
                <a:gd name="T81" fmla="*/ 16 h 55"/>
                <a:gd name="T82" fmla="*/ 8 w 37"/>
                <a:gd name="T83" fmla="*/ 18 h 55"/>
                <a:gd name="T84" fmla="*/ 17 w 37"/>
                <a:gd name="T85" fmla="*/ 42 h 55"/>
                <a:gd name="T86" fmla="*/ 18 w 37"/>
                <a:gd name="T87" fmla="*/ 44 h 55"/>
                <a:gd name="T88" fmla="*/ 19 w 37"/>
                <a:gd name="T89" fmla="*/ 46 h 55"/>
                <a:gd name="T90" fmla="*/ 19 w 37"/>
                <a:gd name="T91" fmla="*/ 48 h 55"/>
                <a:gd name="T92" fmla="*/ 19 w 37"/>
                <a:gd name="T93" fmla="*/ 50 h 55"/>
                <a:gd name="T94" fmla="*/ 18 w 37"/>
                <a:gd name="T95" fmla="*/ 50 h 55"/>
                <a:gd name="T96" fmla="*/ 17 w 37"/>
                <a:gd name="T97" fmla="*/ 51 h 55"/>
                <a:gd name="T98" fmla="*/ 15 w 37"/>
                <a:gd name="T99" fmla="*/ 52 h 55"/>
                <a:gd name="T100" fmla="*/ 33 w 37"/>
                <a:gd name="T101" fmla="*/ 47 h 55"/>
                <a:gd name="T102" fmla="*/ 30 w 37"/>
                <a:gd name="T103" fmla="*/ 46 h 55"/>
                <a:gd name="T104" fmla="*/ 28 w 37"/>
                <a:gd name="T105" fmla="*/ 46 h 55"/>
                <a:gd name="T106" fmla="*/ 27 w 37"/>
                <a:gd name="T107" fmla="*/ 46 h 55"/>
                <a:gd name="T108" fmla="*/ 26 w 37"/>
                <a:gd name="T109" fmla="*/ 45 h 55"/>
                <a:gd name="T110" fmla="*/ 25 w 37"/>
                <a:gd name="T111" fmla="*/ 44 h 55"/>
                <a:gd name="T112" fmla="*/ 24 w 37"/>
                <a:gd name="T113" fmla="*/ 42 h 55"/>
                <a:gd name="T114" fmla="*/ 23 w 37"/>
                <a:gd name="T115" fmla="*/ 41 h 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"/>
                <a:gd name="T175" fmla="*/ 0 h 55"/>
                <a:gd name="T176" fmla="*/ 37 w 37"/>
                <a:gd name="T177" fmla="*/ 55 h 5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" h="55">
                  <a:moveTo>
                    <a:pt x="19" y="29"/>
                  </a:moveTo>
                  <a:lnTo>
                    <a:pt x="21" y="27"/>
                  </a:lnTo>
                  <a:lnTo>
                    <a:pt x="22" y="27"/>
                  </a:lnTo>
                  <a:lnTo>
                    <a:pt x="23" y="27"/>
                  </a:lnTo>
                  <a:lnTo>
                    <a:pt x="24" y="26"/>
                  </a:lnTo>
                  <a:lnTo>
                    <a:pt x="25" y="26"/>
                  </a:lnTo>
                  <a:lnTo>
                    <a:pt x="26" y="26"/>
                  </a:lnTo>
                  <a:lnTo>
                    <a:pt x="27" y="26"/>
                  </a:lnTo>
                  <a:lnTo>
                    <a:pt x="28" y="26"/>
                  </a:lnTo>
                  <a:lnTo>
                    <a:pt x="29" y="27"/>
                  </a:lnTo>
                  <a:lnTo>
                    <a:pt x="30" y="27"/>
                  </a:lnTo>
                  <a:lnTo>
                    <a:pt x="31" y="28"/>
                  </a:lnTo>
                  <a:lnTo>
                    <a:pt x="32" y="29"/>
                  </a:lnTo>
                  <a:lnTo>
                    <a:pt x="32" y="30"/>
                  </a:lnTo>
                  <a:lnTo>
                    <a:pt x="33" y="31"/>
                  </a:lnTo>
                  <a:lnTo>
                    <a:pt x="34" y="31"/>
                  </a:lnTo>
                  <a:lnTo>
                    <a:pt x="28" y="14"/>
                  </a:lnTo>
                  <a:lnTo>
                    <a:pt x="27" y="14"/>
                  </a:lnTo>
                  <a:lnTo>
                    <a:pt x="27" y="15"/>
                  </a:lnTo>
                  <a:lnTo>
                    <a:pt x="27" y="16"/>
                  </a:lnTo>
                  <a:lnTo>
                    <a:pt x="27" y="18"/>
                  </a:lnTo>
                  <a:lnTo>
                    <a:pt x="27" y="19"/>
                  </a:lnTo>
                  <a:lnTo>
                    <a:pt x="27" y="20"/>
                  </a:lnTo>
                  <a:lnTo>
                    <a:pt x="27" y="21"/>
                  </a:lnTo>
                  <a:lnTo>
                    <a:pt x="26" y="22"/>
                  </a:lnTo>
                  <a:lnTo>
                    <a:pt x="25" y="23"/>
                  </a:lnTo>
                  <a:lnTo>
                    <a:pt x="24" y="23"/>
                  </a:lnTo>
                  <a:lnTo>
                    <a:pt x="23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6"/>
                  </a:lnTo>
                  <a:lnTo>
                    <a:pt x="17" y="27"/>
                  </a:lnTo>
                  <a:lnTo>
                    <a:pt x="14" y="18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3" y="12"/>
                  </a:lnTo>
                  <a:lnTo>
                    <a:pt x="12" y="11"/>
                  </a:lnTo>
                  <a:lnTo>
                    <a:pt x="13" y="10"/>
                  </a:lnTo>
                  <a:lnTo>
                    <a:pt x="13" y="9"/>
                  </a:lnTo>
                  <a:lnTo>
                    <a:pt x="13" y="8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5" y="7"/>
                  </a:lnTo>
                  <a:lnTo>
                    <a:pt x="15" y="6"/>
                  </a:lnTo>
                  <a:lnTo>
                    <a:pt x="17" y="5"/>
                  </a:lnTo>
                  <a:lnTo>
                    <a:pt x="19" y="5"/>
                  </a:lnTo>
                  <a:lnTo>
                    <a:pt x="21" y="5"/>
                  </a:lnTo>
                  <a:lnTo>
                    <a:pt x="23" y="5"/>
                  </a:lnTo>
                  <a:lnTo>
                    <a:pt x="24" y="5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31" y="6"/>
                  </a:lnTo>
                  <a:lnTo>
                    <a:pt x="32" y="7"/>
                  </a:lnTo>
                  <a:lnTo>
                    <a:pt x="33" y="8"/>
                  </a:lnTo>
                  <a:lnTo>
                    <a:pt x="34" y="9"/>
                  </a:lnTo>
                  <a:lnTo>
                    <a:pt x="36" y="9"/>
                  </a:lnTo>
                  <a:lnTo>
                    <a:pt x="36" y="8"/>
                  </a:lnTo>
                  <a:lnTo>
                    <a:pt x="28" y="0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7" y="15"/>
                  </a:lnTo>
                  <a:lnTo>
                    <a:pt x="7" y="16"/>
                  </a:lnTo>
                  <a:lnTo>
                    <a:pt x="7" y="17"/>
                  </a:lnTo>
                  <a:lnTo>
                    <a:pt x="8" y="18"/>
                  </a:lnTo>
                  <a:lnTo>
                    <a:pt x="8" y="19"/>
                  </a:lnTo>
                  <a:lnTo>
                    <a:pt x="17" y="42"/>
                  </a:lnTo>
                  <a:lnTo>
                    <a:pt x="18" y="43"/>
                  </a:lnTo>
                  <a:lnTo>
                    <a:pt x="18" y="44"/>
                  </a:lnTo>
                  <a:lnTo>
                    <a:pt x="19" y="45"/>
                  </a:lnTo>
                  <a:lnTo>
                    <a:pt x="19" y="46"/>
                  </a:lnTo>
                  <a:lnTo>
                    <a:pt x="19" y="47"/>
                  </a:lnTo>
                  <a:lnTo>
                    <a:pt x="19" y="48"/>
                  </a:lnTo>
                  <a:lnTo>
                    <a:pt x="19" y="49"/>
                  </a:lnTo>
                  <a:lnTo>
                    <a:pt x="19" y="50"/>
                  </a:lnTo>
                  <a:lnTo>
                    <a:pt x="18" y="50"/>
                  </a:lnTo>
                  <a:lnTo>
                    <a:pt x="18" y="51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52"/>
                  </a:lnTo>
                  <a:lnTo>
                    <a:pt x="15" y="54"/>
                  </a:lnTo>
                  <a:lnTo>
                    <a:pt x="33" y="47"/>
                  </a:lnTo>
                  <a:lnTo>
                    <a:pt x="31" y="46"/>
                  </a:lnTo>
                  <a:lnTo>
                    <a:pt x="30" y="46"/>
                  </a:lnTo>
                  <a:lnTo>
                    <a:pt x="29" y="46"/>
                  </a:lnTo>
                  <a:lnTo>
                    <a:pt x="28" y="46"/>
                  </a:lnTo>
                  <a:lnTo>
                    <a:pt x="27" y="46"/>
                  </a:lnTo>
                  <a:lnTo>
                    <a:pt x="26" y="46"/>
                  </a:lnTo>
                  <a:lnTo>
                    <a:pt x="26" y="45"/>
                  </a:lnTo>
                  <a:lnTo>
                    <a:pt x="25" y="45"/>
                  </a:lnTo>
                  <a:lnTo>
                    <a:pt x="25" y="44"/>
                  </a:lnTo>
                  <a:lnTo>
                    <a:pt x="24" y="43"/>
                  </a:lnTo>
                  <a:lnTo>
                    <a:pt x="24" y="42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19" y="2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16" name="Freeform 223"/>
            <p:cNvSpPr>
              <a:spLocks/>
            </p:cNvSpPr>
            <p:nvPr/>
          </p:nvSpPr>
          <p:spPr bwMode="auto">
            <a:xfrm>
              <a:off x="4296" y="3205"/>
              <a:ext cx="52" cy="54"/>
            </a:xfrm>
            <a:custGeom>
              <a:avLst/>
              <a:gdLst>
                <a:gd name="T0" fmla="*/ 24 w 52"/>
                <a:gd name="T1" fmla="*/ 11 h 54"/>
                <a:gd name="T2" fmla="*/ 25 w 52"/>
                <a:gd name="T3" fmla="*/ 9 h 54"/>
                <a:gd name="T4" fmla="*/ 26 w 52"/>
                <a:gd name="T5" fmla="*/ 7 h 54"/>
                <a:gd name="T6" fmla="*/ 27 w 52"/>
                <a:gd name="T7" fmla="*/ 5 h 54"/>
                <a:gd name="T8" fmla="*/ 26 w 52"/>
                <a:gd name="T9" fmla="*/ 4 h 54"/>
                <a:gd name="T10" fmla="*/ 25 w 52"/>
                <a:gd name="T11" fmla="*/ 3 h 54"/>
                <a:gd name="T12" fmla="*/ 24 w 52"/>
                <a:gd name="T13" fmla="*/ 2 h 54"/>
                <a:gd name="T14" fmla="*/ 38 w 52"/>
                <a:gd name="T15" fmla="*/ 9 h 54"/>
                <a:gd name="T16" fmla="*/ 40 w 52"/>
                <a:gd name="T17" fmla="*/ 10 h 54"/>
                <a:gd name="T18" fmla="*/ 42 w 52"/>
                <a:gd name="T19" fmla="*/ 11 h 54"/>
                <a:gd name="T20" fmla="*/ 44 w 52"/>
                <a:gd name="T21" fmla="*/ 13 h 54"/>
                <a:gd name="T22" fmla="*/ 46 w 52"/>
                <a:gd name="T23" fmla="*/ 14 h 54"/>
                <a:gd name="T24" fmla="*/ 47 w 52"/>
                <a:gd name="T25" fmla="*/ 17 h 54"/>
                <a:gd name="T26" fmla="*/ 49 w 52"/>
                <a:gd name="T27" fmla="*/ 20 h 54"/>
                <a:gd name="T28" fmla="*/ 50 w 52"/>
                <a:gd name="T29" fmla="*/ 22 h 54"/>
                <a:gd name="T30" fmla="*/ 50 w 52"/>
                <a:gd name="T31" fmla="*/ 24 h 54"/>
                <a:gd name="T32" fmla="*/ 51 w 52"/>
                <a:gd name="T33" fmla="*/ 28 h 54"/>
                <a:gd name="T34" fmla="*/ 51 w 52"/>
                <a:gd name="T35" fmla="*/ 31 h 54"/>
                <a:gd name="T36" fmla="*/ 50 w 52"/>
                <a:gd name="T37" fmla="*/ 32 h 54"/>
                <a:gd name="T38" fmla="*/ 50 w 52"/>
                <a:gd name="T39" fmla="*/ 35 h 54"/>
                <a:gd name="T40" fmla="*/ 49 w 52"/>
                <a:gd name="T41" fmla="*/ 38 h 54"/>
                <a:gd name="T42" fmla="*/ 48 w 52"/>
                <a:gd name="T43" fmla="*/ 40 h 54"/>
                <a:gd name="T44" fmla="*/ 47 w 52"/>
                <a:gd name="T45" fmla="*/ 41 h 54"/>
                <a:gd name="T46" fmla="*/ 44 w 52"/>
                <a:gd name="T47" fmla="*/ 46 h 54"/>
                <a:gd name="T48" fmla="*/ 40 w 52"/>
                <a:gd name="T49" fmla="*/ 49 h 54"/>
                <a:gd name="T50" fmla="*/ 36 w 52"/>
                <a:gd name="T51" fmla="*/ 51 h 54"/>
                <a:gd name="T52" fmla="*/ 31 w 52"/>
                <a:gd name="T53" fmla="*/ 52 h 54"/>
                <a:gd name="T54" fmla="*/ 27 w 52"/>
                <a:gd name="T55" fmla="*/ 53 h 54"/>
                <a:gd name="T56" fmla="*/ 22 w 52"/>
                <a:gd name="T57" fmla="*/ 52 h 54"/>
                <a:gd name="T58" fmla="*/ 18 w 52"/>
                <a:gd name="T59" fmla="*/ 50 h 54"/>
                <a:gd name="T60" fmla="*/ 13 w 52"/>
                <a:gd name="T61" fmla="*/ 48 h 54"/>
                <a:gd name="T62" fmla="*/ 0 w 52"/>
                <a:gd name="T63" fmla="*/ 36 h 54"/>
                <a:gd name="T64" fmla="*/ 2 w 52"/>
                <a:gd name="T65" fmla="*/ 37 h 54"/>
                <a:gd name="T66" fmla="*/ 4 w 52"/>
                <a:gd name="T67" fmla="*/ 38 h 54"/>
                <a:gd name="T68" fmla="*/ 4 w 52"/>
                <a:gd name="T69" fmla="*/ 37 h 54"/>
                <a:gd name="T70" fmla="*/ 6 w 52"/>
                <a:gd name="T71" fmla="*/ 36 h 54"/>
                <a:gd name="T72" fmla="*/ 8 w 52"/>
                <a:gd name="T73" fmla="*/ 34 h 54"/>
                <a:gd name="T74" fmla="*/ 9 w 52"/>
                <a:gd name="T75" fmla="*/ 32 h 54"/>
                <a:gd name="T76" fmla="*/ 24 w 52"/>
                <a:gd name="T77" fmla="*/ 12 h 5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"/>
                <a:gd name="T118" fmla="*/ 0 h 54"/>
                <a:gd name="T119" fmla="*/ 52 w 52"/>
                <a:gd name="T120" fmla="*/ 54 h 5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" h="54">
                  <a:moveTo>
                    <a:pt x="24" y="12"/>
                  </a:moveTo>
                  <a:lnTo>
                    <a:pt x="24" y="11"/>
                  </a:lnTo>
                  <a:lnTo>
                    <a:pt x="25" y="10"/>
                  </a:lnTo>
                  <a:lnTo>
                    <a:pt x="25" y="9"/>
                  </a:lnTo>
                  <a:lnTo>
                    <a:pt x="26" y="8"/>
                  </a:lnTo>
                  <a:lnTo>
                    <a:pt x="26" y="7"/>
                  </a:lnTo>
                  <a:lnTo>
                    <a:pt x="26" y="6"/>
                  </a:lnTo>
                  <a:lnTo>
                    <a:pt x="27" y="5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38" y="9"/>
                  </a:lnTo>
                  <a:lnTo>
                    <a:pt x="39" y="9"/>
                  </a:lnTo>
                  <a:lnTo>
                    <a:pt x="40" y="10"/>
                  </a:lnTo>
                  <a:lnTo>
                    <a:pt x="41" y="11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4" y="13"/>
                  </a:lnTo>
                  <a:lnTo>
                    <a:pt x="45" y="13"/>
                  </a:lnTo>
                  <a:lnTo>
                    <a:pt x="46" y="14"/>
                  </a:lnTo>
                  <a:lnTo>
                    <a:pt x="47" y="16"/>
                  </a:lnTo>
                  <a:lnTo>
                    <a:pt x="47" y="17"/>
                  </a:lnTo>
                  <a:lnTo>
                    <a:pt x="48" y="18"/>
                  </a:lnTo>
                  <a:lnTo>
                    <a:pt x="49" y="20"/>
                  </a:lnTo>
                  <a:lnTo>
                    <a:pt x="49" y="21"/>
                  </a:lnTo>
                  <a:lnTo>
                    <a:pt x="50" y="22"/>
                  </a:lnTo>
                  <a:lnTo>
                    <a:pt x="50" y="23"/>
                  </a:lnTo>
                  <a:lnTo>
                    <a:pt x="50" y="24"/>
                  </a:lnTo>
                  <a:lnTo>
                    <a:pt x="51" y="26"/>
                  </a:lnTo>
                  <a:lnTo>
                    <a:pt x="51" y="28"/>
                  </a:lnTo>
                  <a:lnTo>
                    <a:pt x="51" y="29"/>
                  </a:lnTo>
                  <a:lnTo>
                    <a:pt x="51" y="31"/>
                  </a:lnTo>
                  <a:lnTo>
                    <a:pt x="50" y="31"/>
                  </a:lnTo>
                  <a:lnTo>
                    <a:pt x="50" y="32"/>
                  </a:lnTo>
                  <a:lnTo>
                    <a:pt x="50" y="34"/>
                  </a:lnTo>
                  <a:lnTo>
                    <a:pt x="50" y="35"/>
                  </a:lnTo>
                  <a:lnTo>
                    <a:pt x="49" y="36"/>
                  </a:lnTo>
                  <a:lnTo>
                    <a:pt x="49" y="38"/>
                  </a:lnTo>
                  <a:lnTo>
                    <a:pt x="48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7" y="41"/>
                  </a:lnTo>
                  <a:lnTo>
                    <a:pt x="46" y="44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4" y="52"/>
                  </a:lnTo>
                  <a:lnTo>
                    <a:pt x="31" y="52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5" y="52"/>
                  </a:lnTo>
                  <a:lnTo>
                    <a:pt x="22" y="52"/>
                  </a:lnTo>
                  <a:lnTo>
                    <a:pt x="20" y="51"/>
                  </a:lnTo>
                  <a:lnTo>
                    <a:pt x="18" y="50"/>
                  </a:lnTo>
                  <a:lnTo>
                    <a:pt x="15" y="49"/>
                  </a:lnTo>
                  <a:lnTo>
                    <a:pt x="13" y="4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1" y="37"/>
                  </a:lnTo>
                  <a:lnTo>
                    <a:pt x="2" y="37"/>
                  </a:lnTo>
                  <a:lnTo>
                    <a:pt x="3" y="37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5" y="37"/>
                  </a:lnTo>
                  <a:lnTo>
                    <a:pt x="6" y="36"/>
                  </a:lnTo>
                  <a:lnTo>
                    <a:pt x="7" y="35"/>
                  </a:lnTo>
                  <a:lnTo>
                    <a:pt x="8" y="34"/>
                  </a:lnTo>
                  <a:lnTo>
                    <a:pt x="8" y="33"/>
                  </a:lnTo>
                  <a:lnTo>
                    <a:pt x="9" y="32"/>
                  </a:lnTo>
                  <a:lnTo>
                    <a:pt x="10" y="31"/>
                  </a:lnTo>
                  <a:lnTo>
                    <a:pt x="24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17" name="Freeform 224"/>
            <p:cNvSpPr>
              <a:spLocks/>
            </p:cNvSpPr>
            <p:nvPr/>
          </p:nvSpPr>
          <p:spPr bwMode="auto">
            <a:xfrm>
              <a:off x="4309" y="3216"/>
              <a:ext cx="33" cy="39"/>
            </a:xfrm>
            <a:custGeom>
              <a:avLst/>
              <a:gdLst>
                <a:gd name="T0" fmla="*/ 3 w 33"/>
                <a:gd name="T1" fmla="*/ 25 h 39"/>
                <a:gd name="T2" fmla="*/ 2 w 33"/>
                <a:gd name="T3" fmla="*/ 26 h 39"/>
                <a:gd name="T4" fmla="*/ 2 w 33"/>
                <a:gd name="T5" fmla="*/ 27 h 39"/>
                <a:gd name="T6" fmla="*/ 1 w 33"/>
                <a:gd name="T7" fmla="*/ 28 h 39"/>
                <a:gd name="T8" fmla="*/ 1 w 33"/>
                <a:gd name="T9" fmla="*/ 29 h 39"/>
                <a:gd name="T10" fmla="*/ 1 w 33"/>
                <a:gd name="T11" fmla="*/ 29 h 39"/>
                <a:gd name="T12" fmla="*/ 0 w 33"/>
                <a:gd name="T13" fmla="*/ 29 h 39"/>
                <a:gd name="T14" fmla="*/ 0 w 33"/>
                <a:gd name="T15" fmla="*/ 30 h 39"/>
                <a:gd name="T16" fmla="*/ 0 w 33"/>
                <a:gd name="T17" fmla="*/ 31 h 39"/>
                <a:gd name="T18" fmla="*/ 0 w 33"/>
                <a:gd name="T19" fmla="*/ 32 h 39"/>
                <a:gd name="T20" fmla="*/ 1 w 33"/>
                <a:gd name="T21" fmla="*/ 32 h 39"/>
                <a:gd name="T22" fmla="*/ 1 w 33"/>
                <a:gd name="T23" fmla="*/ 33 h 39"/>
                <a:gd name="T24" fmla="*/ 1 w 33"/>
                <a:gd name="T25" fmla="*/ 34 h 39"/>
                <a:gd name="T26" fmla="*/ 2 w 33"/>
                <a:gd name="T27" fmla="*/ 34 h 39"/>
                <a:gd name="T28" fmla="*/ 2 w 33"/>
                <a:gd name="T29" fmla="*/ 35 h 39"/>
                <a:gd name="T30" fmla="*/ 3 w 33"/>
                <a:gd name="T31" fmla="*/ 35 h 39"/>
                <a:gd name="T32" fmla="*/ 4 w 33"/>
                <a:gd name="T33" fmla="*/ 36 h 39"/>
                <a:gd name="T34" fmla="*/ 6 w 33"/>
                <a:gd name="T35" fmla="*/ 37 h 39"/>
                <a:gd name="T36" fmla="*/ 8 w 33"/>
                <a:gd name="T37" fmla="*/ 37 h 39"/>
                <a:gd name="T38" fmla="*/ 10 w 33"/>
                <a:gd name="T39" fmla="*/ 38 h 39"/>
                <a:gd name="T40" fmla="*/ 12 w 33"/>
                <a:gd name="T41" fmla="*/ 38 h 39"/>
                <a:gd name="T42" fmla="*/ 13 w 33"/>
                <a:gd name="T43" fmla="*/ 38 h 39"/>
                <a:gd name="T44" fmla="*/ 15 w 33"/>
                <a:gd name="T45" fmla="*/ 37 h 39"/>
                <a:gd name="T46" fmla="*/ 17 w 33"/>
                <a:gd name="T47" fmla="*/ 37 h 39"/>
                <a:gd name="T48" fmla="*/ 18 w 33"/>
                <a:gd name="T49" fmla="*/ 36 h 39"/>
                <a:gd name="T50" fmla="*/ 19 w 33"/>
                <a:gd name="T51" fmla="*/ 35 h 39"/>
                <a:gd name="T52" fmla="*/ 21 w 33"/>
                <a:gd name="T53" fmla="*/ 35 h 39"/>
                <a:gd name="T54" fmla="*/ 22 w 33"/>
                <a:gd name="T55" fmla="*/ 33 h 39"/>
                <a:gd name="T56" fmla="*/ 24 w 33"/>
                <a:gd name="T57" fmla="*/ 32 h 39"/>
                <a:gd name="T58" fmla="*/ 24 w 33"/>
                <a:gd name="T59" fmla="*/ 30 h 39"/>
                <a:gd name="T60" fmla="*/ 26 w 33"/>
                <a:gd name="T61" fmla="*/ 29 h 39"/>
                <a:gd name="T62" fmla="*/ 27 w 33"/>
                <a:gd name="T63" fmla="*/ 27 h 39"/>
                <a:gd name="T64" fmla="*/ 28 w 33"/>
                <a:gd name="T65" fmla="*/ 25 h 39"/>
                <a:gd name="T66" fmla="*/ 29 w 33"/>
                <a:gd name="T67" fmla="*/ 23 h 39"/>
                <a:gd name="T68" fmla="*/ 29 w 33"/>
                <a:gd name="T69" fmla="*/ 22 h 39"/>
                <a:gd name="T70" fmla="*/ 30 w 33"/>
                <a:gd name="T71" fmla="*/ 20 h 39"/>
                <a:gd name="T72" fmla="*/ 31 w 33"/>
                <a:gd name="T73" fmla="*/ 18 h 39"/>
                <a:gd name="T74" fmla="*/ 32 w 33"/>
                <a:gd name="T75" fmla="*/ 16 h 39"/>
                <a:gd name="T76" fmla="*/ 32 w 33"/>
                <a:gd name="T77" fmla="*/ 15 h 39"/>
                <a:gd name="T78" fmla="*/ 32 w 33"/>
                <a:gd name="T79" fmla="*/ 13 h 39"/>
                <a:gd name="T80" fmla="*/ 32 w 33"/>
                <a:gd name="T81" fmla="*/ 11 h 39"/>
                <a:gd name="T82" fmla="*/ 31 w 33"/>
                <a:gd name="T83" fmla="*/ 10 h 39"/>
                <a:gd name="T84" fmla="*/ 31 w 33"/>
                <a:gd name="T85" fmla="*/ 9 h 39"/>
                <a:gd name="T86" fmla="*/ 30 w 33"/>
                <a:gd name="T87" fmla="*/ 7 h 39"/>
                <a:gd name="T88" fmla="*/ 29 w 33"/>
                <a:gd name="T89" fmla="*/ 6 h 39"/>
                <a:gd name="T90" fmla="*/ 29 w 33"/>
                <a:gd name="T91" fmla="*/ 4 h 39"/>
                <a:gd name="T92" fmla="*/ 27 w 33"/>
                <a:gd name="T93" fmla="*/ 3 h 39"/>
                <a:gd name="T94" fmla="*/ 25 w 33"/>
                <a:gd name="T95" fmla="*/ 2 h 39"/>
                <a:gd name="T96" fmla="*/ 24 w 33"/>
                <a:gd name="T97" fmla="*/ 2 h 39"/>
                <a:gd name="T98" fmla="*/ 24 w 33"/>
                <a:gd name="T99" fmla="*/ 1 h 39"/>
                <a:gd name="T100" fmla="*/ 23 w 33"/>
                <a:gd name="T101" fmla="*/ 0 h 39"/>
                <a:gd name="T102" fmla="*/ 22 w 33"/>
                <a:gd name="T103" fmla="*/ 0 h 39"/>
                <a:gd name="T104" fmla="*/ 21 w 33"/>
                <a:gd name="T105" fmla="*/ 0 h 39"/>
                <a:gd name="T106" fmla="*/ 20 w 33"/>
                <a:gd name="T107" fmla="*/ 0 h 39"/>
                <a:gd name="T108" fmla="*/ 19 w 33"/>
                <a:gd name="T109" fmla="*/ 0 h 39"/>
                <a:gd name="T110" fmla="*/ 19 w 33"/>
                <a:gd name="T111" fmla="*/ 1 h 39"/>
                <a:gd name="T112" fmla="*/ 19 w 33"/>
                <a:gd name="T113" fmla="*/ 1 h 39"/>
                <a:gd name="T114" fmla="*/ 19 w 33"/>
                <a:gd name="T115" fmla="*/ 2 h 39"/>
                <a:gd name="T116" fmla="*/ 18 w 33"/>
                <a:gd name="T117" fmla="*/ 3 h 39"/>
                <a:gd name="T118" fmla="*/ 18 w 33"/>
                <a:gd name="T119" fmla="*/ 3 h 39"/>
                <a:gd name="T120" fmla="*/ 17 w 33"/>
                <a:gd name="T121" fmla="*/ 4 h 39"/>
                <a:gd name="T122" fmla="*/ 16 w 33"/>
                <a:gd name="T123" fmla="*/ 5 h 39"/>
                <a:gd name="T124" fmla="*/ 3 w 33"/>
                <a:gd name="T125" fmla="*/ 25 h 3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3"/>
                <a:gd name="T190" fmla="*/ 0 h 39"/>
                <a:gd name="T191" fmla="*/ 33 w 33"/>
                <a:gd name="T192" fmla="*/ 39 h 3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3" h="39">
                  <a:moveTo>
                    <a:pt x="3" y="25"/>
                  </a:moveTo>
                  <a:lnTo>
                    <a:pt x="2" y="26"/>
                  </a:lnTo>
                  <a:lnTo>
                    <a:pt x="2" y="27"/>
                  </a:lnTo>
                  <a:lnTo>
                    <a:pt x="1" y="28"/>
                  </a:lnTo>
                  <a:lnTo>
                    <a:pt x="1" y="29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1" y="32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3" y="35"/>
                  </a:lnTo>
                  <a:lnTo>
                    <a:pt x="4" y="36"/>
                  </a:lnTo>
                  <a:lnTo>
                    <a:pt x="6" y="37"/>
                  </a:lnTo>
                  <a:lnTo>
                    <a:pt x="8" y="37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3" y="38"/>
                  </a:lnTo>
                  <a:lnTo>
                    <a:pt x="15" y="37"/>
                  </a:lnTo>
                  <a:lnTo>
                    <a:pt x="17" y="37"/>
                  </a:lnTo>
                  <a:lnTo>
                    <a:pt x="18" y="36"/>
                  </a:lnTo>
                  <a:lnTo>
                    <a:pt x="19" y="35"/>
                  </a:lnTo>
                  <a:lnTo>
                    <a:pt x="21" y="35"/>
                  </a:lnTo>
                  <a:lnTo>
                    <a:pt x="22" y="33"/>
                  </a:lnTo>
                  <a:lnTo>
                    <a:pt x="24" y="32"/>
                  </a:lnTo>
                  <a:lnTo>
                    <a:pt x="24" y="30"/>
                  </a:lnTo>
                  <a:lnTo>
                    <a:pt x="26" y="29"/>
                  </a:lnTo>
                  <a:lnTo>
                    <a:pt x="27" y="27"/>
                  </a:lnTo>
                  <a:lnTo>
                    <a:pt x="28" y="25"/>
                  </a:lnTo>
                  <a:lnTo>
                    <a:pt x="29" y="23"/>
                  </a:lnTo>
                  <a:lnTo>
                    <a:pt x="29" y="22"/>
                  </a:lnTo>
                  <a:lnTo>
                    <a:pt x="30" y="20"/>
                  </a:lnTo>
                  <a:lnTo>
                    <a:pt x="31" y="18"/>
                  </a:lnTo>
                  <a:lnTo>
                    <a:pt x="32" y="16"/>
                  </a:lnTo>
                  <a:lnTo>
                    <a:pt x="32" y="15"/>
                  </a:lnTo>
                  <a:lnTo>
                    <a:pt x="32" y="13"/>
                  </a:lnTo>
                  <a:lnTo>
                    <a:pt x="32" y="11"/>
                  </a:lnTo>
                  <a:lnTo>
                    <a:pt x="31" y="10"/>
                  </a:lnTo>
                  <a:lnTo>
                    <a:pt x="31" y="9"/>
                  </a:lnTo>
                  <a:lnTo>
                    <a:pt x="30" y="7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7" y="3"/>
                  </a:lnTo>
                  <a:lnTo>
                    <a:pt x="25" y="2"/>
                  </a:lnTo>
                  <a:lnTo>
                    <a:pt x="24" y="2"/>
                  </a:lnTo>
                  <a:lnTo>
                    <a:pt x="24" y="1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9" y="1"/>
                  </a:lnTo>
                  <a:lnTo>
                    <a:pt x="19" y="2"/>
                  </a:lnTo>
                  <a:lnTo>
                    <a:pt x="18" y="3"/>
                  </a:lnTo>
                  <a:lnTo>
                    <a:pt x="17" y="4"/>
                  </a:lnTo>
                  <a:lnTo>
                    <a:pt x="16" y="5"/>
                  </a:lnTo>
                  <a:lnTo>
                    <a:pt x="3" y="25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18" name="Freeform 225"/>
            <p:cNvSpPr>
              <a:spLocks/>
            </p:cNvSpPr>
            <p:nvPr/>
          </p:nvSpPr>
          <p:spPr bwMode="auto">
            <a:xfrm>
              <a:off x="4172" y="3078"/>
              <a:ext cx="64" cy="57"/>
            </a:xfrm>
            <a:custGeom>
              <a:avLst/>
              <a:gdLst>
                <a:gd name="T0" fmla="*/ 38 w 64"/>
                <a:gd name="T1" fmla="*/ 0 h 57"/>
                <a:gd name="T2" fmla="*/ 37 w 64"/>
                <a:gd name="T3" fmla="*/ 1 h 57"/>
                <a:gd name="T4" fmla="*/ 37 w 64"/>
                <a:gd name="T5" fmla="*/ 3 h 57"/>
                <a:gd name="T6" fmla="*/ 38 w 64"/>
                <a:gd name="T7" fmla="*/ 5 h 57"/>
                <a:gd name="T8" fmla="*/ 37 w 64"/>
                <a:gd name="T9" fmla="*/ 5 h 57"/>
                <a:gd name="T10" fmla="*/ 37 w 64"/>
                <a:gd name="T11" fmla="*/ 7 h 57"/>
                <a:gd name="T12" fmla="*/ 36 w 64"/>
                <a:gd name="T13" fmla="*/ 8 h 57"/>
                <a:gd name="T14" fmla="*/ 34 w 64"/>
                <a:gd name="T15" fmla="*/ 9 h 57"/>
                <a:gd name="T16" fmla="*/ 12 w 64"/>
                <a:gd name="T17" fmla="*/ 23 h 57"/>
                <a:gd name="T18" fmla="*/ 10 w 64"/>
                <a:gd name="T19" fmla="*/ 24 h 57"/>
                <a:gd name="T20" fmla="*/ 8 w 64"/>
                <a:gd name="T21" fmla="*/ 26 h 57"/>
                <a:gd name="T22" fmla="*/ 6 w 64"/>
                <a:gd name="T23" fmla="*/ 26 h 57"/>
                <a:gd name="T24" fmla="*/ 5 w 64"/>
                <a:gd name="T25" fmla="*/ 27 h 57"/>
                <a:gd name="T26" fmla="*/ 3 w 64"/>
                <a:gd name="T27" fmla="*/ 26 h 57"/>
                <a:gd name="T28" fmla="*/ 2 w 64"/>
                <a:gd name="T29" fmla="*/ 24 h 57"/>
                <a:gd name="T30" fmla="*/ 0 w 64"/>
                <a:gd name="T31" fmla="*/ 24 h 57"/>
                <a:gd name="T32" fmla="*/ 10 w 64"/>
                <a:gd name="T33" fmla="*/ 36 h 57"/>
                <a:gd name="T34" fmla="*/ 9 w 64"/>
                <a:gd name="T35" fmla="*/ 34 h 57"/>
                <a:gd name="T36" fmla="*/ 7 w 64"/>
                <a:gd name="T37" fmla="*/ 33 h 57"/>
                <a:gd name="T38" fmla="*/ 7 w 64"/>
                <a:gd name="T39" fmla="*/ 31 h 57"/>
                <a:gd name="T40" fmla="*/ 9 w 64"/>
                <a:gd name="T41" fmla="*/ 29 h 57"/>
                <a:gd name="T42" fmla="*/ 11 w 64"/>
                <a:gd name="T43" fmla="*/ 28 h 57"/>
                <a:gd name="T44" fmla="*/ 13 w 64"/>
                <a:gd name="T45" fmla="*/ 26 h 57"/>
                <a:gd name="T46" fmla="*/ 18 w 64"/>
                <a:gd name="T47" fmla="*/ 54 h 57"/>
                <a:gd name="T48" fmla="*/ 49 w 64"/>
                <a:gd name="T49" fmla="*/ 38 h 57"/>
                <a:gd name="T50" fmla="*/ 52 w 64"/>
                <a:gd name="T51" fmla="*/ 37 h 57"/>
                <a:gd name="T52" fmla="*/ 54 w 64"/>
                <a:gd name="T53" fmla="*/ 36 h 57"/>
                <a:gd name="T54" fmla="*/ 56 w 64"/>
                <a:gd name="T55" fmla="*/ 35 h 57"/>
                <a:gd name="T56" fmla="*/ 58 w 64"/>
                <a:gd name="T57" fmla="*/ 35 h 57"/>
                <a:gd name="T58" fmla="*/ 59 w 64"/>
                <a:gd name="T59" fmla="*/ 35 h 57"/>
                <a:gd name="T60" fmla="*/ 60 w 64"/>
                <a:gd name="T61" fmla="*/ 36 h 57"/>
                <a:gd name="T62" fmla="*/ 61 w 64"/>
                <a:gd name="T63" fmla="*/ 38 h 57"/>
                <a:gd name="T64" fmla="*/ 55 w 64"/>
                <a:gd name="T65" fmla="*/ 24 h 57"/>
                <a:gd name="T66" fmla="*/ 53 w 64"/>
                <a:gd name="T67" fmla="*/ 27 h 57"/>
                <a:gd name="T68" fmla="*/ 54 w 64"/>
                <a:gd name="T69" fmla="*/ 29 h 57"/>
                <a:gd name="T70" fmla="*/ 54 w 64"/>
                <a:gd name="T71" fmla="*/ 31 h 57"/>
                <a:gd name="T72" fmla="*/ 53 w 64"/>
                <a:gd name="T73" fmla="*/ 32 h 57"/>
                <a:gd name="T74" fmla="*/ 52 w 64"/>
                <a:gd name="T75" fmla="*/ 33 h 57"/>
                <a:gd name="T76" fmla="*/ 50 w 64"/>
                <a:gd name="T77" fmla="*/ 33 h 57"/>
                <a:gd name="T78" fmla="*/ 48 w 64"/>
                <a:gd name="T79" fmla="*/ 34 h 57"/>
                <a:gd name="T80" fmla="*/ 45 w 64"/>
                <a:gd name="T81" fmla="*/ 8 h 5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64"/>
                <a:gd name="T124" fmla="*/ 0 h 57"/>
                <a:gd name="T125" fmla="*/ 64 w 64"/>
                <a:gd name="T126" fmla="*/ 57 h 5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64" h="57">
                  <a:moveTo>
                    <a:pt x="45" y="8"/>
                  </a:moveTo>
                  <a:lnTo>
                    <a:pt x="38" y="0"/>
                  </a:lnTo>
                  <a:lnTo>
                    <a:pt x="37" y="0"/>
                  </a:lnTo>
                  <a:lnTo>
                    <a:pt x="37" y="1"/>
                  </a:lnTo>
                  <a:lnTo>
                    <a:pt x="37" y="2"/>
                  </a:lnTo>
                  <a:lnTo>
                    <a:pt x="37" y="3"/>
                  </a:lnTo>
                  <a:lnTo>
                    <a:pt x="38" y="4"/>
                  </a:lnTo>
                  <a:lnTo>
                    <a:pt x="38" y="5"/>
                  </a:lnTo>
                  <a:lnTo>
                    <a:pt x="37" y="5"/>
                  </a:lnTo>
                  <a:lnTo>
                    <a:pt x="37" y="6"/>
                  </a:lnTo>
                  <a:lnTo>
                    <a:pt x="37" y="7"/>
                  </a:lnTo>
                  <a:lnTo>
                    <a:pt x="37" y="8"/>
                  </a:lnTo>
                  <a:lnTo>
                    <a:pt x="36" y="8"/>
                  </a:lnTo>
                  <a:lnTo>
                    <a:pt x="35" y="9"/>
                  </a:lnTo>
                  <a:lnTo>
                    <a:pt x="34" y="9"/>
                  </a:lnTo>
                  <a:lnTo>
                    <a:pt x="33" y="10"/>
                  </a:lnTo>
                  <a:lnTo>
                    <a:pt x="12" y="23"/>
                  </a:lnTo>
                  <a:lnTo>
                    <a:pt x="11" y="24"/>
                  </a:lnTo>
                  <a:lnTo>
                    <a:pt x="10" y="24"/>
                  </a:lnTo>
                  <a:lnTo>
                    <a:pt x="9" y="25"/>
                  </a:lnTo>
                  <a:lnTo>
                    <a:pt x="8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5" y="27"/>
                  </a:lnTo>
                  <a:lnTo>
                    <a:pt x="4" y="26"/>
                  </a:lnTo>
                  <a:lnTo>
                    <a:pt x="3" y="26"/>
                  </a:lnTo>
                  <a:lnTo>
                    <a:pt x="3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4"/>
                  </a:lnTo>
                  <a:lnTo>
                    <a:pt x="6" y="36"/>
                  </a:lnTo>
                  <a:lnTo>
                    <a:pt x="10" y="36"/>
                  </a:lnTo>
                  <a:lnTo>
                    <a:pt x="9" y="35"/>
                  </a:lnTo>
                  <a:lnTo>
                    <a:pt x="9" y="34"/>
                  </a:lnTo>
                  <a:lnTo>
                    <a:pt x="8" y="33"/>
                  </a:lnTo>
                  <a:lnTo>
                    <a:pt x="7" y="33"/>
                  </a:lnTo>
                  <a:lnTo>
                    <a:pt x="7" y="32"/>
                  </a:lnTo>
                  <a:lnTo>
                    <a:pt x="7" y="31"/>
                  </a:lnTo>
                  <a:lnTo>
                    <a:pt x="8" y="30"/>
                  </a:lnTo>
                  <a:lnTo>
                    <a:pt x="9" y="29"/>
                  </a:lnTo>
                  <a:lnTo>
                    <a:pt x="10" y="28"/>
                  </a:lnTo>
                  <a:lnTo>
                    <a:pt x="11" y="28"/>
                  </a:lnTo>
                  <a:lnTo>
                    <a:pt x="12" y="27"/>
                  </a:lnTo>
                  <a:lnTo>
                    <a:pt x="13" y="26"/>
                  </a:lnTo>
                  <a:lnTo>
                    <a:pt x="37" y="12"/>
                  </a:lnTo>
                  <a:lnTo>
                    <a:pt x="18" y="54"/>
                  </a:lnTo>
                  <a:lnTo>
                    <a:pt x="20" y="56"/>
                  </a:lnTo>
                  <a:lnTo>
                    <a:pt x="49" y="38"/>
                  </a:lnTo>
                  <a:lnTo>
                    <a:pt x="51" y="37"/>
                  </a:lnTo>
                  <a:lnTo>
                    <a:pt x="52" y="37"/>
                  </a:lnTo>
                  <a:lnTo>
                    <a:pt x="53" y="36"/>
                  </a:lnTo>
                  <a:lnTo>
                    <a:pt x="54" y="36"/>
                  </a:lnTo>
                  <a:lnTo>
                    <a:pt x="55" y="35"/>
                  </a:lnTo>
                  <a:lnTo>
                    <a:pt x="56" y="35"/>
                  </a:lnTo>
                  <a:lnTo>
                    <a:pt x="57" y="35"/>
                  </a:lnTo>
                  <a:lnTo>
                    <a:pt x="58" y="35"/>
                  </a:lnTo>
                  <a:lnTo>
                    <a:pt x="59" y="35"/>
                  </a:lnTo>
                  <a:lnTo>
                    <a:pt x="59" y="36"/>
                  </a:lnTo>
                  <a:lnTo>
                    <a:pt x="60" y="36"/>
                  </a:lnTo>
                  <a:lnTo>
                    <a:pt x="60" y="37"/>
                  </a:lnTo>
                  <a:lnTo>
                    <a:pt x="61" y="38"/>
                  </a:lnTo>
                  <a:lnTo>
                    <a:pt x="63" y="36"/>
                  </a:lnTo>
                  <a:lnTo>
                    <a:pt x="55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3"/>
                  </a:lnTo>
                  <a:lnTo>
                    <a:pt x="50" y="33"/>
                  </a:lnTo>
                  <a:lnTo>
                    <a:pt x="49" y="34"/>
                  </a:lnTo>
                  <a:lnTo>
                    <a:pt x="48" y="34"/>
                  </a:lnTo>
                  <a:lnTo>
                    <a:pt x="28" y="48"/>
                  </a:lnTo>
                  <a:lnTo>
                    <a:pt x="45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19" name="Freeform 226"/>
            <p:cNvSpPr>
              <a:spLocks/>
            </p:cNvSpPr>
            <p:nvPr/>
          </p:nvSpPr>
          <p:spPr bwMode="auto">
            <a:xfrm>
              <a:off x="4230" y="3145"/>
              <a:ext cx="53" cy="52"/>
            </a:xfrm>
            <a:custGeom>
              <a:avLst/>
              <a:gdLst>
                <a:gd name="T0" fmla="*/ 37 w 53"/>
                <a:gd name="T1" fmla="*/ 21 h 52"/>
                <a:gd name="T2" fmla="*/ 39 w 53"/>
                <a:gd name="T3" fmla="*/ 20 h 52"/>
                <a:gd name="T4" fmla="*/ 39 w 53"/>
                <a:gd name="T5" fmla="*/ 19 h 52"/>
                <a:gd name="T6" fmla="*/ 41 w 53"/>
                <a:gd name="T7" fmla="*/ 18 h 52"/>
                <a:gd name="T8" fmla="*/ 43 w 53"/>
                <a:gd name="T9" fmla="*/ 19 h 52"/>
                <a:gd name="T10" fmla="*/ 45 w 53"/>
                <a:gd name="T11" fmla="*/ 21 h 52"/>
                <a:gd name="T12" fmla="*/ 46 w 53"/>
                <a:gd name="T13" fmla="*/ 23 h 52"/>
                <a:gd name="T14" fmla="*/ 47 w 53"/>
                <a:gd name="T15" fmla="*/ 26 h 52"/>
                <a:gd name="T16" fmla="*/ 47 w 53"/>
                <a:gd name="T17" fmla="*/ 29 h 52"/>
                <a:gd name="T18" fmla="*/ 47 w 53"/>
                <a:gd name="T19" fmla="*/ 32 h 52"/>
                <a:gd name="T20" fmla="*/ 47 w 53"/>
                <a:gd name="T21" fmla="*/ 34 h 52"/>
                <a:gd name="T22" fmla="*/ 46 w 53"/>
                <a:gd name="T23" fmla="*/ 36 h 52"/>
                <a:gd name="T24" fmla="*/ 52 w 53"/>
                <a:gd name="T25" fmla="*/ 26 h 52"/>
                <a:gd name="T26" fmla="*/ 16 w 53"/>
                <a:gd name="T27" fmla="*/ 5 h 52"/>
                <a:gd name="T28" fmla="*/ 18 w 53"/>
                <a:gd name="T29" fmla="*/ 6 h 52"/>
                <a:gd name="T30" fmla="*/ 20 w 53"/>
                <a:gd name="T31" fmla="*/ 6 h 52"/>
                <a:gd name="T32" fmla="*/ 22 w 53"/>
                <a:gd name="T33" fmla="*/ 6 h 52"/>
                <a:gd name="T34" fmla="*/ 25 w 53"/>
                <a:gd name="T35" fmla="*/ 6 h 52"/>
                <a:gd name="T36" fmla="*/ 27 w 53"/>
                <a:gd name="T37" fmla="*/ 6 h 52"/>
                <a:gd name="T38" fmla="*/ 30 w 53"/>
                <a:gd name="T39" fmla="*/ 7 h 52"/>
                <a:gd name="T40" fmla="*/ 31 w 53"/>
                <a:gd name="T41" fmla="*/ 8 h 52"/>
                <a:gd name="T42" fmla="*/ 33 w 53"/>
                <a:gd name="T43" fmla="*/ 9 h 52"/>
                <a:gd name="T44" fmla="*/ 35 w 53"/>
                <a:gd name="T45" fmla="*/ 11 h 52"/>
                <a:gd name="T46" fmla="*/ 36 w 53"/>
                <a:gd name="T47" fmla="*/ 12 h 52"/>
                <a:gd name="T48" fmla="*/ 36 w 53"/>
                <a:gd name="T49" fmla="*/ 13 h 52"/>
                <a:gd name="T50" fmla="*/ 35 w 53"/>
                <a:gd name="T51" fmla="*/ 14 h 52"/>
                <a:gd name="T52" fmla="*/ 34 w 53"/>
                <a:gd name="T53" fmla="*/ 15 h 52"/>
                <a:gd name="T54" fmla="*/ 33 w 53"/>
                <a:gd name="T55" fmla="*/ 16 h 52"/>
                <a:gd name="T56" fmla="*/ 31 w 53"/>
                <a:gd name="T57" fmla="*/ 16 h 52"/>
                <a:gd name="T58" fmla="*/ 13 w 53"/>
                <a:gd name="T59" fmla="*/ 35 h 52"/>
                <a:gd name="T60" fmla="*/ 12 w 53"/>
                <a:gd name="T61" fmla="*/ 37 h 52"/>
                <a:gd name="T62" fmla="*/ 10 w 53"/>
                <a:gd name="T63" fmla="*/ 38 h 52"/>
                <a:gd name="T64" fmla="*/ 8 w 53"/>
                <a:gd name="T65" fmla="*/ 38 h 52"/>
                <a:gd name="T66" fmla="*/ 7 w 53"/>
                <a:gd name="T67" fmla="*/ 39 h 52"/>
                <a:gd name="T68" fmla="*/ 5 w 53"/>
                <a:gd name="T69" fmla="*/ 39 h 52"/>
                <a:gd name="T70" fmla="*/ 4 w 53"/>
                <a:gd name="T71" fmla="*/ 38 h 52"/>
                <a:gd name="T72" fmla="*/ 3 w 53"/>
                <a:gd name="T73" fmla="*/ 38 h 52"/>
                <a:gd name="T74" fmla="*/ 2 w 53"/>
                <a:gd name="T75" fmla="*/ 36 h 52"/>
                <a:gd name="T76" fmla="*/ 13 w 53"/>
                <a:gd name="T77" fmla="*/ 51 h 52"/>
                <a:gd name="T78" fmla="*/ 14 w 53"/>
                <a:gd name="T79" fmla="*/ 50 h 52"/>
                <a:gd name="T80" fmla="*/ 13 w 53"/>
                <a:gd name="T81" fmla="*/ 48 h 52"/>
                <a:gd name="T82" fmla="*/ 13 w 53"/>
                <a:gd name="T83" fmla="*/ 47 h 52"/>
                <a:gd name="T84" fmla="*/ 13 w 53"/>
                <a:gd name="T85" fmla="*/ 45 h 52"/>
                <a:gd name="T86" fmla="*/ 13 w 53"/>
                <a:gd name="T87" fmla="*/ 43 h 52"/>
                <a:gd name="T88" fmla="*/ 14 w 53"/>
                <a:gd name="T89" fmla="*/ 41 h 52"/>
                <a:gd name="T90" fmla="*/ 16 w 53"/>
                <a:gd name="T91" fmla="*/ 39 h 5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3"/>
                <a:gd name="T139" fmla="*/ 0 h 52"/>
                <a:gd name="T140" fmla="*/ 53 w 53"/>
                <a:gd name="T141" fmla="*/ 52 h 5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3" h="52">
                  <a:moveTo>
                    <a:pt x="36" y="21"/>
                  </a:moveTo>
                  <a:lnTo>
                    <a:pt x="37" y="21"/>
                  </a:lnTo>
                  <a:lnTo>
                    <a:pt x="38" y="20"/>
                  </a:lnTo>
                  <a:lnTo>
                    <a:pt x="39" y="20"/>
                  </a:lnTo>
                  <a:lnTo>
                    <a:pt x="39" y="19"/>
                  </a:lnTo>
                  <a:lnTo>
                    <a:pt x="40" y="18"/>
                  </a:lnTo>
                  <a:lnTo>
                    <a:pt x="41" y="18"/>
                  </a:lnTo>
                  <a:lnTo>
                    <a:pt x="42" y="18"/>
                  </a:lnTo>
                  <a:lnTo>
                    <a:pt x="43" y="19"/>
                  </a:lnTo>
                  <a:lnTo>
                    <a:pt x="44" y="21"/>
                  </a:lnTo>
                  <a:lnTo>
                    <a:pt x="45" y="21"/>
                  </a:lnTo>
                  <a:lnTo>
                    <a:pt x="45" y="22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7" y="26"/>
                  </a:lnTo>
                  <a:lnTo>
                    <a:pt x="47" y="27"/>
                  </a:lnTo>
                  <a:lnTo>
                    <a:pt x="47" y="29"/>
                  </a:lnTo>
                  <a:lnTo>
                    <a:pt x="47" y="30"/>
                  </a:lnTo>
                  <a:lnTo>
                    <a:pt x="47" y="32"/>
                  </a:lnTo>
                  <a:lnTo>
                    <a:pt x="47" y="33"/>
                  </a:lnTo>
                  <a:lnTo>
                    <a:pt x="47" y="34"/>
                  </a:lnTo>
                  <a:lnTo>
                    <a:pt x="46" y="35"/>
                  </a:lnTo>
                  <a:lnTo>
                    <a:pt x="46" y="36"/>
                  </a:lnTo>
                  <a:lnTo>
                    <a:pt x="48" y="38"/>
                  </a:lnTo>
                  <a:lnTo>
                    <a:pt x="52" y="26"/>
                  </a:lnTo>
                  <a:lnTo>
                    <a:pt x="28" y="0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8" y="6"/>
                  </a:lnTo>
                  <a:lnTo>
                    <a:pt x="19" y="6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3" y="6"/>
                  </a:lnTo>
                  <a:lnTo>
                    <a:pt x="25" y="6"/>
                  </a:lnTo>
                  <a:lnTo>
                    <a:pt x="26" y="6"/>
                  </a:lnTo>
                  <a:lnTo>
                    <a:pt x="27" y="6"/>
                  </a:lnTo>
                  <a:lnTo>
                    <a:pt x="28" y="6"/>
                  </a:lnTo>
                  <a:lnTo>
                    <a:pt x="30" y="7"/>
                  </a:lnTo>
                  <a:lnTo>
                    <a:pt x="31" y="8"/>
                  </a:lnTo>
                  <a:lnTo>
                    <a:pt x="32" y="9"/>
                  </a:lnTo>
                  <a:lnTo>
                    <a:pt x="33" y="9"/>
                  </a:lnTo>
                  <a:lnTo>
                    <a:pt x="34" y="10"/>
                  </a:lnTo>
                  <a:lnTo>
                    <a:pt x="35" y="11"/>
                  </a:lnTo>
                  <a:lnTo>
                    <a:pt x="35" y="12"/>
                  </a:lnTo>
                  <a:lnTo>
                    <a:pt x="36" y="12"/>
                  </a:lnTo>
                  <a:lnTo>
                    <a:pt x="36" y="13"/>
                  </a:lnTo>
                  <a:lnTo>
                    <a:pt x="35" y="13"/>
                  </a:lnTo>
                  <a:lnTo>
                    <a:pt x="35" y="14"/>
                  </a:lnTo>
                  <a:lnTo>
                    <a:pt x="34" y="14"/>
                  </a:lnTo>
                  <a:lnTo>
                    <a:pt x="34" y="15"/>
                  </a:lnTo>
                  <a:lnTo>
                    <a:pt x="33" y="15"/>
                  </a:lnTo>
                  <a:lnTo>
                    <a:pt x="33" y="16"/>
                  </a:lnTo>
                  <a:lnTo>
                    <a:pt x="32" y="16"/>
                  </a:lnTo>
                  <a:lnTo>
                    <a:pt x="31" y="16"/>
                  </a:lnTo>
                  <a:lnTo>
                    <a:pt x="31" y="17"/>
                  </a:lnTo>
                  <a:lnTo>
                    <a:pt x="13" y="35"/>
                  </a:lnTo>
                  <a:lnTo>
                    <a:pt x="13" y="36"/>
                  </a:lnTo>
                  <a:lnTo>
                    <a:pt x="12" y="37"/>
                  </a:lnTo>
                  <a:lnTo>
                    <a:pt x="11" y="37"/>
                  </a:lnTo>
                  <a:lnTo>
                    <a:pt x="10" y="38"/>
                  </a:lnTo>
                  <a:lnTo>
                    <a:pt x="9" y="38"/>
                  </a:lnTo>
                  <a:lnTo>
                    <a:pt x="8" y="38"/>
                  </a:lnTo>
                  <a:lnTo>
                    <a:pt x="7" y="38"/>
                  </a:lnTo>
                  <a:lnTo>
                    <a:pt x="7" y="39"/>
                  </a:lnTo>
                  <a:lnTo>
                    <a:pt x="6" y="39"/>
                  </a:lnTo>
                  <a:lnTo>
                    <a:pt x="5" y="39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2" y="36"/>
                  </a:lnTo>
                  <a:lnTo>
                    <a:pt x="0" y="38"/>
                  </a:lnTo>
                  <a:lnTo>
                    <a:pt x="13" y="51"/>
                  </a:lnTo>
                  <a:lnTo>
                    <a:pt x="14" y="51"/>
                  </a:lnTo>
                  <a:lnTo>
                    <a:pt x="14" y="50"/>
                  </a:lnTo>
                  <a:lnTo>
                    <a:pt x="13" y="49"/>
                  </a:lnTo>
                  <a:lnTo>
                    <a:pt x="13" y="48"/>
                  </a:lnTo>
                  <a:lnTo>
                    <a:pt x="13" y="47"/>
                  </a:lnTo>
                  <a:lnTo>
                    <a:pt x="13" y="46"/>
                  </a:lnTo>
                  <a:lnTo>
                    <a:pt x="13" y="45"/>
                  </a:lnTo>
                  <a:lnTo>
                    <a:pt x="13" y="44"/>
                  </a:lnTo>
                  <a:lnTo>
                    <a:pt x="13" y="43"/>
                  </a:lnTo>
                  <a:lnTo>
                    <a:pt x="14" y="42"/>
                  </a:lnTo>
                  <a:lnTo>
                    <a:pt x="14" y="41"/>
                  </a:lnTo>
                  <a:lnTo>
                    <a:pt x="15" y="40"/>
                  </a:lnTo>
                  <a:lnTo>
                    <a:pt x="16" y="39"/>
                  </a:lnTo>
                  <a:lnTo>
                    <a:pt x="36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20" name="Freeform 227"/>
            <p:cNvSpPr>
              <a:spLocks/>
            </p:cNvSpPr>
            <p:nvPr/>
          </p:nvSpPr>
          <p:spPr bwMode="auto">
            <a:xfrm>
              <a:off x="4154" y="3031"/>
              <a:ext cx="53" cy="49"/>
            </a:xfrm>
            <a:custGeom>
              <a:avLst/>
              <a:gdLst>
                <a:gd name="T0" fmla="*/ 22 w 53"/>
                <a:gd name="T1" fmla="*/ 43 h 49"/>
                <a:gd name="T2" fmla="*/ 20 w 53"/>
                <a:gd name="T3" fmla="*/ 44 h 49"/>
                <a:gd name="T4" fmla="*/ 17 w 53"/>
                <a:gd name="T5" fmla="*/ 45 h 49"/>
                <a:gd name="T6" fmla="*/ 13 w 53"/>
                <a:gd name="T7" fmla="*/ 45 h 49"/>
                <a:gd name="T8" fmla="*/ 12 w 53"/>
                <a:gd name="T9" fmla="*/ 45 h 49"/>
                <a:gd name="T10" fmla="*/ 9 w 53"/>
                <a:gd name="T11" fmla="*/ 44 h 49"/>
                <a:gd name="T12" fmla="*/ 7 w 53"/>
                <a:gd name="T13" fmla="*/ 43 h 49"/>
                <a:gd name="T14" fmla="*/ 5 w 53"/>
                <a:gd name="T15" fmla="*/ 40 h 49"/>
                <a:gd name="T16" fmla="*/ 4 w 53"/>
                <a:gd name="T17" fmla="*/ 37 h 49"/>
                <a:gd name="T18" fmla="*/ 3 w 53"/>
                <a:gd name="T19" fmla="*/ 35 h 49"/>
                <a:gd name="T20" fmla="*/ 3 w 53"/>
                <a:gd name="T21" fmla="*/ 32 h 49"/>
                <a:gd name="T22" fmla="*/ 4 w 53"/>
                <a:gd name="T23" fmla="*/ 29 h 49"/>
                <a:gd name="T24" fmla="*/ 5 w 53"/>
                <a:gd name="T25" fmla="*/ 28 h 49"/>
                <a:gd name="T26" fmla="*/ 7 w 53"/>
                <a:gd name="T27" fmla="*/ 26 h 49"/>
                <a:gd name="T28" fmla="*/ 10 w 53"/>
                <a:gd name="T29" fmla="*/ 25 h 49"/>
                <a:gd name="T30" fmla="*/ 13 w 53"/>
                <a:gd name="T31" fmla="*/ 23 h 49"/>
                <a:gd name="T32" fmla="*/ 29 w 53"/>
                <a:gd name="T33" fmla="*/ 14 h 49"/>
                <a:gd name="T34" fmla="*/ 31 w 53"/>
                <a:gd name="T35" fmla="*/ 14 h 49"/>
                <a:gd name="T36" fmla="*/ 33 w 53"/>
                <a:gd name="T37" fmla="*/ 13 h 49"/>
                <a:gd name="T38" fmla="*/ 35 w 53"/>
                <a:gd name="T39" fmla="*/ 13 h 49"/>
                <a:gd name="T40" fmla="*/ 37 w 53"/>
                <a:gd name="T41" fmla="*/ 13 h 49"/>
                <a:gd name="T42" fmla="*/ 39 w 53"/>
                <a:gd name="T43" fmla="*/ 14 h 49"/>
                <a:gd name="T44" fmla="*/ 40 w 53"/>
                <a:gd name="T45" fmla="*/ 16 h 49"/>
                <a:gd name="T46" fmla="*/ 34 w 53"/>
                <a:gd name="T47" fmla="*/ 0 h 49"/>
                <a:gd name="T48" fmla="*/ 33 w 53"/>
                <a:gd name="T49" fmla="*/ 3 h 49"/>
                <a:gd name="T50" fmla="*/ 33 w 53"/>
                <a:gd name="T51" fmla="*/ 4 h 49"/>
                <a:gd name="T52" fmla="*/ 32 w 53"/>
                <a:gd name="T53" fmla="*/ 6 h 49"/>
                <a:gd name="T54" fmla="*/ 30 w 53"/>
                <a:gd name="T55" fmla="*/ 8 h 49"/>
                <a:gd name="T56" fmla="*/ 29 w 53"/>
                <a:gd name="T57" fmla="*/ 9 h 49"/>
                <a:gd name="T58" fmla="*/ 8 w 53"/>
                <a:gd name="T59" fmla="*/ 18 h 49"/>
                <a:gd name="T60" fmla="*/ 5 w 53"/>
                <a:gd name="T61" fmla="*/ 20 h 49"/>
                <a:gd name="T62" fmla="*/ 3 w 53"/>
                <a:gd name="T63" fmla="*/ 21 h 49"/>
                <a:gd name="T64" fmla="*/ 1 w 53"/>
                <a:gd name="T65" fmla="*/ 24 h 49"/>
                <a:gd name="T66" fmla="*/ 0 w 53"/>
                <a:gd name="T67" fmla="*/ 27 h 49"/>
                <a:gd name="T68" fmla="*/ 0 w 53"/>
                <a:gd name="T69" fmla="*/ 29 h 49"/>
                <a:gd name="T70" fmla="*/ 0 w 53"/>
                <a:gd name="T71" fmla="*/ 32 h 49"/>
                <a:gd name="T72" fmla="*/ 0 w 53"/>
                <a:gd name="T73" fmla="*/ 36 h 49"/>
                <a:gd name="T74" fmla="*/ 1 w 53"/>
                <a:gd name="T75" fmla="*/ 38 h 49"/>
                <a:gd name="T76" fmla="*/ 4 w 53"/>
                <a:gd name="T77" fmla="*/ 42 h 49"/>
                <a:gd name="T78" fmla="*/ 5 w 53"/>
                <a:gd name="T79" fmla="*/ 44 h 49"/>
                <a:gd name="T80" fmla="*/ 7 w 53"/>
                <a:gd name="T81" fmla="*/ 46 h 49"/>
                <a:gd name="T82" fmla="*/ 10 w 53"/>
                <a:gd name="T83" fmla="*/ 47 h 49"/>
                <a:gd name="T84" fmla="*/ 13 w 53"/>
                <a:gd name="T85" fmla="*/ 48 h 49"/>
                <a:gd name="T86" fmla="*/ 16 w 53"/>
                <a:gd name="T87" fmla="*/ 48 h 49"/>
                <a:gd name="T88" fmla="*/ 19 w 53"/>
                <a:gd name="T89" fmla="*/ 48 h 49"/>
                <a:gd name="T90" fmla="*/ 22 w 53"/>
                <a:gd name="T91" fmla="*/ 47 h 49"/>
                <a:gd name="T92" fmla="*/ 41 w 53"/>
                <a:gd name="T93" fmla="*/ 38 h 49"/>
                <a:gd name="T94" fmla="*/ 44 w 53"/>
                <a:gd name="T95" fmla="*/ 37 h 49"/>
                <a:gd name="T96" fmla="*/ 46 w 53"/>
                <a:gd name="T97" fmla="*/ 36 h 49"/>
                <a:gd name="T98" fmla="*/ 48 w 53"/>
                <a:gd name="T99" fmla="*/ 36 h 49"/>
                <a:gd name="T100" fmla="*/ 48 w 53"/>
                <a:gd name="T101" fmla="*/ 37 h 49"/>
                <a:gd name="T102" fmla="*/ 49 w 53"/>
                <a:gd name="T103" fmla="*/ 38 h 49"/>
                <a:gd name="T104" fmla="*/ 50 w 53"/>
                <a:gd name="T105" fmla="*/ 40 h 49"/>
                <a:gd name="T106" fmla="*/ 47 w 53"/>
                <a:gd name="T107" fmla="*/ 26 h 49"/>
                <a:gd name="T108" fmla="*/ 46 w 53"/>
                <a:gd name="T109" fmla="*/ 28 h 49"/>
                <a:gd name="T110" fmla="*/ 46 w 53"/>
                <a:gd name="T111" fmla="*/ 30 h 49"/>
                <a:gd name="T112" fmla="*/ 45 w 53"/>
                <a:gd name="T113" fmla="*/ 31 h 49"/>
                <a:gd name="T114" fmla="*/ 44 w 53"/>
                <a:gd name="T115" fmla="*/ 32 h 49"/>
                <a:gd name="T116" fmla="*/ 43 w 53"/>
                <a:gd name="T117" fmla="*/ 33 h 49"/>
                <a:gd name="T118" fmla="*/ 41 w 53"/>
                <a:gd name="T119" fmla="*/ 35 h 49"/>
                <a:gd name="T120" fmla="*/ 39 w 53"/>
                <a:gd name="T121" fmla="*/ 36 h 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3"/>
                <a:gd name="T184" fmla="*/ 0 h 49"/>
                <a:gd name="T185" fmla="*/ 53 w 53"/>
                <a:gd name="T186" fmla="*/ 49 h 4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3" h="49">
                  <a:moveTo>
                    <a:pt x="24" y="42"/>
                  </a:moveTo>
                  <a:lnTo>
                    <a:pt x="22" y="43"/>
                  </a:lnTo>
                  <a:lnTo>
                    <a:pt x="22" y="44"/>
                  </a:lnTo>
                  <a:lnTo>
                    <a:pt x="20" y="44"/>
                  </a:lnTo>
                  <a:lnTo>
                    <a:pt x="18" y="44"/>
                  </a:lnTo>
                  <a:lnTo>
                    <a:pt x="17" y="45"/>
                  </a:lnTo>
                  <a:lnTo>
                    <a:pt x="15" y="45"/>
                  </a:lnTo>
                  <a:lnTo>
                    <a:pt x="13" y="45"/>
                  </a:lnTo>
                  <a:lnTo>
                    <a:pt x="12" y="45"/>
                  </a:lnTo>
                  <a:lnTo>
                    <a:pt x="10" y="45"/>
                  </a:lnTo>
                  <a:lnTo>
                    <a:pt x="9" y="44"/>
                  </a:lnTo>
                  <a:lnTo>
                    <a:pt x="8" y="44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5" y="40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4" y="36"/>
                  </a:lnTo>
                  <a:lnTo>
                    <a:pt x="3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4" y="31"/>
                  </a:lnTo>
                  <a:lnTo>
                    <a:pt x="4" y="29"/>
                  </a:lnTo>
                  <a:lnTo>
                    <a:pt x="4" y="28"/>
                  </a:lnTo>
                  <a:lnTo>
                    <a:pt x="5" y="28"/>
                  </a:lnTo>
                  <a:lnTo>
                    <a:pt x="6" y="27"/>
                  </a:lnTo>
                  <a:lnTo>
                    <a:pt x="7" y="26"/>
                  </a:lnTo>
                  <a:lnTo>
                    <a:pt x="9" y="25"/>
                  </a:lnTo>
                  <a:lnTo>
                    <a:pt x="10" y="25"/>
                  </a:lnTo>
                  <a:lnTo>
                    <a:pt x="12" y="24"/>
                  </a:lnTo>
                  <a:lnTo>
                    <a:pt x="13" y="23"/>
                  </a:lnTo>
                  <a:lnTo>
                    <a:pt x="14" y="22"/>
                  </a:lnTo>
                  <a:lnTo>
                    <a:pt x="29" y="14"/>
                  </a:lnTo>
                  <a:lnTo>
                    <a:pt x="30" y="14"/>
                  </a:lnTo>
                  <a:lnTo>
                    <a:pt x="31" y="14"/>
                  </a:lnTo>
                  <a:lnTo>
                    <a:pt x="32" y="13"/>
                  </a:lnTo>
                  <a:lnTo>
                    <a:pt x="33" y="13"/>
                  </a:lnTo>
                  <a:lnTo>
                    <a:pt x="34" y="13"/>
                  </a:lnTo>
                  <a:lnTo>
                    <a:pt x="35" y="13"/>
                  </a:lnTo>
                  <a:lnTo>
                    <a:pt x="36" y="13"/>
                  </a:lnTo>
                  <a:lnTo>
                    <a:pt x="37" y="13"/>
                  </a:lnTo>
                  <a:lnTo>
                    <a:pt x="38" y="14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2" y="16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3" y="4"/>
                  </a:lnTo>
                  <a:lnTo>
                    <a:pt x="33" y="5"/>
                  </a:lnTo>
                  <a:lnTo>
                    <a:pt x="32" y="6"/>
                  </a:lnTo>
                  <a:lnTo>
                    <a:pt x="31" y="7"/>
                  </a:lnTo>
                  <a:lnTo>
                    <a:pt x="30" y="8"/>
                  </a:lnTo>
                  <a:lnTo>
                    <a:pt x="29" y="9"/>
                  </a:lnTo>
                  <a:lnTo>
                    <a:pt x="28" y="10"/>
                  </a:lnTo>
                  <a:lnTo>
                    <a:pt x="8" y="18"/>
                  </a:lnTo>
                  <a:lnTo>
                    <a:pt x="6" y="19"/>
                  </a:lnTo>
                  <a:lnTo>
                    <a:pt x="5" y="20"/>
                  </a:lnTo>
                  <a:lnTo>
                    <a:pt x="4" y="20"/>
                  </a:lnTo>
                  <a:lnTo>
                    <a:pt x="3" y="21"/>
                  </a:lnTo>
                  <a:lnTo>
                    <a:pt x="2" y="22"/>
                  </a:lnTo>
                  <a:lnTo>
                    <a:pt x="1" y="24"/>
                  </a:lnTo>
                  <a:lnTo>
                    <a:pt x="1" y="25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1" y="36"/>
                  </a:lnTo>
                  <a:lnTo>
                    <a:pt x="1" y="38"/>
                  </a:lnTo>
                  <a:lnTo>
                    <a:pt x="3" y="40"/>
                  </a:lnTo>
                  <a:lnTo>
                    <a:pt x="4" y="42"/>
                  </a:lnTo>
                  <a:lnTo>
                    <a:pt x="4" y="44"/>
                  </a:lnTo>
                  <a:lnTo>
                    <a:pt x="5" y="44"/>
                  </a:lnTo>
                  <a:lnTo>
                    <a:pt x="6" y="45"/>
                  </a:lnTo>
                  <a:lnTo>
                    <a:pt x="7" y="46"/>
                  </a:lnTo>
                  <a:lnTo>
                    <a:pt x="9" y="47"/>
                  </a:lnTo>
                  <a:lnTo>
                    <a:pt x="10" y="47"/>
                  </a:lnTo>
                  <a:lnTo>
                    <a:pt x="12" y="48"/>
                  </a:lnTo>
                  <a:lnTo>
                    <a:pt x="13" y="48"/>
                  </a:lnTo>
                  <a:lnTo>
                    <a:pt x="14" y="48"/>
                  </a:lnTo>
                  <a:lnTo>
                    <a:pt x="16" y="48"/>
                  </a:lnTo>
                  <a:lnTo>
                    <a:pt x="17" y="48"/>
                  </a:lnTo>
                  <a:lnTo>
                    <a:pt x="19" y="48"/>
                  </a:lnTo>
                  <a:lnTo>
                    <a:pt x="21" y="47"/>
                  </a:lnTo>
                  <a:lnTo>
                    <a:pt x="22" y="47"/>
                  </a:lnTo>
                  <a:lnTo>
                    <a:pt x="40" y="38"/>
                  </a:lnTo>
                  <a:lnTo>
                    <a:pt x="41" y="38"/>
                  </a:lnTo>
                  <a:lnTo>
                    <a:pt x="43" y="37"/>
                  </a:lnTo>
                  <a:lnTo>
                    <a:pt x="44" y="37"/>
                  </a:lnTo>
                  <a:lnTo>
                    <a:pt x="45" y="36"/>
                  </a:lnTo>
                  <a:lnTo>
                    <a:pt x="46" y="36"/>
                  </a:lnTo>
                  <a:lnTo>
                    <a:pt x="47" y="36"/>
                  </a:lnTo>
                  <a:lnTo>
                    <a:pt x="48" y="36"/>
                  </a:lnTo>
                  <a:lnTo>
                    <a:pt x="48" y="37"/>
                  </a:lnTo>
                  <a:lnTo>
                    <a:pt x="49" y="37"/>
                  </a:lnTo>
                  <a:lnTo>
                    <a:pt x="49" y="38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47" y="26"/>
                  </a:lnTo>
                  <a:lnTo>
                    <a:pt x="46" y="28"/>
                  </a:lnTo>
                  <a:lnTo>
                    <a:pt x="46" y="29"/>
                  </a:lnTo>
                  <a:lnTo>
                    <a:pt x="46" y="30"/>
                  </a:lnTo>
                  <a:lnTo>
                    <a:pt x="46" y="31"/>
                  </a:lnTo>
                  <a:lnTo>
                    <a:pt x="45" y="31"/>
                  </a:lnTo>
                  <a:lnTo>
                    <a:pt x="45" y="32"/>
                  </a:lnTo>
                  <a:lnTo>
                    <a:pt x="44" y="32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2" y="34"/>
                  </a:lnTo>
                  <a:lnTo>
                    <a:pt x="41" y="35"/>
                  </a:lnTo>
                  <a:lnTo>
                    <a:pt x="40" y="35"/>
                  </a:lnTo>
                  <a:lnTo>
                    <a:pt x="39" y="36"/>
                  </a:lnTo>
                  <a:lnTo>
                    <a:pt x="24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21" name="Freeform 228"/>
            <p:cNvSpPr>
              <a:spLocks/>
            </p:cNvSpPr>
            <p:nvPr/>
          </p:nvSpPr>
          <p:spPr bwMode="auto">
            <a:xfrm>
              <a:off x="4259" y="3178"/>
              <a:ext cx="55" cy="59"/>
            </a:xfrm>
            <a:custGeom>
              <a:avLst/>
              <a:gdLst>
                <a:gd name="T0" fmla="*/ 39 w 55"/>
                <a:gd name="T1" fmla="*/ 27 h 59"/>
                <a:gd name="T2" fmla="*/ 36 w 55"/>
                <a:gd name="T3" fmla="*/ 29 h 59"/>
                <a:gd name="T4" fmla="*/ 33 w 55"/>
                <a:gd name="T5" fmla="*/ 30 h 59"/>
                <a:gd name="T6" fmla="*/ 32 w 55"/>
                <a:gd name="T7" fmla="*/ 29 h 59"/>
                <a:gd name="T8" fmla="*/ 29 w 55"/>
                <a:gd name="T9" fmla="*/ 27 h 59"/>
                <a:gd name="T10" fmla="*/ 26 w 55"/>
                <a:gd name="T11" fmla="*/ 24 h 59"/>
                <a:gd name="T12" fmla="*/ 33 w 55"/>
                <a:gd name="T13" fmla="*/ 15 h 59"/>
                <a:gd name="T14" fmla="*/ 35 w 55"/>
                <a:gd name="T15" fmla="*/ 12 h 59"/>
                <a:gd name="T16" fmla="*/ 38 w 55"/>
                <a:gd name="T17" fmla="*/ 11 h 59"/>
                <a:gd name="T18" fmla="*/ 41 w 55"/>
                <a:gd name="T19" fmla="*/ 12 h 59"/>
                <a:gd name="T20" fmla="*/ 43 w 55"/>
                <a:gd name="T21" fmla="*/ 14 h 59"/>
                <a:gd name="T22" fmla="*/ 46 w 55"/>
                <a:gd name="T23" fmla="*/ 16 h 59"/>
                <a:gd name="T24" fmla="*/ 48 w 55"/>
                <a:gd name="T25" fmla="*/ 20 h 59"/>
                <a:gd name="T26" fmla="*/ 49 w 55"/>
                <a:gd name="T27" fmla="*/ 23 h 59"/>
                <a:gd name="T28" fmla="*/ 50 w 55"/>
                <a:gd name="T29" fmla="*/ 26 h 59"/>
                <a:gd name="T30" fmla="*/ 50 w 55"/>
                <a:gd name="T31" fmla="*/ 32 h 59"/>
                <a:gd name="T32" fmla="*/ 30 w 55"/>
                <a:gd name="T33" fmla="*/ 0 h 59"/>
                <a:gd name="T34" fmla="*/ 30 w 55"/>
                <a:gd name="T35" fmla="*/ 4 h 59"/>
                <a:gd name="T36" fmla="*/ 31 w 55"/>
                <a:gd name="T37" fmla="*/ 6 h 59"/>
                <a:gd name="T38" fmla="*/ 30 w 55"/>
                <a:gd name="T39" fmla="*/ 8 h 59"/>
                <a:gd name="T40" fmla="*/ 28 w 55"/>
                <a:gd name="T41" fmla="*/ 10 h 59"/>
                <a:gd name="T42" fmla="*/ 10 w 55"/>
                <a:gd name="T43" fmla="*/ 32 h 59"/>
                <a:gd name="T44" fmla="*/ 8 w 55"/>
                <a:gd name="T45" fmla="*/ 34 h 59"/>
                <a:gd name="T46" fmla="*/ 6 w 55"/>
                <a:gd name="T47" fmla="*/ 35 h 59"/>
                <a:gd name="T48" fmla="*/ 4 w 55"/>
                <a:gd name="T49" fmla="*/ 35 h 59"/>
                <a:gd name="T50" fmla="*/ 1 w 55"/>
                <a:gd name="T51" fmla="*/ 34 h 59"/>
                <a:gd name="T52" fmla="*/ 25 w 55"/>
                <a:gd name="T53" fmla="*/ 58 h 59"/>
                <a:gd name="T54" fmla="*/ 34 w 55"/>
                <a:gd name="T55" fmla="*/ 50 h 59"/>
                <a:gd name="T56" fmla="*/ 30 w 55"/>
                <a:gd name="T57" fmla="*/ 51 h 59"/>
                <a:gd name="T58" fmla="*/ 26 w 55"/>
                <a:gd name="T59" fmla="*/ 51 h 59"/>
                <a:gd name="T60" fmla="*/ 23 w 55"/>
                <a:gd name="T61" fmla="*/ 51 h 59"/>
                <a:gd name="T62" fmla="*/ 19 w 55"/>
                <a:gd name="T63" fmla="*/ 49 h 59"/>
                <a:gd name="T64" fmla="*/ 15 w 55"/>
                <a:gd name="T65" fmla="*/ 46 h 59"/>
                <a:gd name="T66" fmla="*/ 13 w 55"/>
                <a:gd name="T67" fmla="*/ 44 h 59"/>
                <a:gd name="T68" fmla="*/ 12 w 55"/>
                <a:gd name="T69" fmla="*/ 42 h 59"/>
                <a:gd name="T70" fmla="*/ 11 w 55"/>
                <a:gd name="T71" fmla="*/ 40 h 59"/>
                <a:gd name="T72" fmla="*/ 12 w 55"/>
                <a:gd name="T73" fmla="*/ 38 h 59"/>
                <a:gd name="T74" fmla="*/ 14 w 55"/>
                <a:gd name="T75" fmla="*/ 36 h 59"/>
                <a:gd name="T76" fmla="*/ 25 w 55"/>
                <a:gd name="T77" fmla="*/ 27 h 59"/>
                <a:gd name="T78" fmla="*/ 28 w 55"/>
                <a:gd name="T79" fmla="*/ 29 h 59"/>
                <a:gd name="T80" fmla="*/ 30 w 55"/>
                <a:gd name="T81" fmla="*/ 31 h 59"/>
                <a:gd name="T82" fmla="*/ 31 w 55"/>
                <a:gd name="T83" fmla="*/ 34 h 59"/>
                <a:gd name="T84" fmla="*/ 30 w 55"/>
                <a:gd name="T85" fmla="*/ 36 h 59"/>
                <a:gd name="T86" fmla="*/ 28 w 55"/>
                <a:gd name="T87" fmla="*/ 40 h 5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5"/>
                <a:gd name="T133" fmla="*/ 0 h 59"/>
                <a:gd name="T134" fmla="*/ 55 w 55"/>
                <a:gd name="T135" fmla="*/ 59 h 5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5" h="59">
                  <a:moveTo>
                    <a:pt x="41" y="28"/>
                  </a:moveTo>
                  <a:lnTo>
                    <a:pt x="40" y="26"/>
                  </a:lnTo>
                  <a:lnTo>
                    <a:pt x="39" y="27"/>
                  </a:lnTo>
                  <a:lnTo>
                    <a:pt x="38" y="28"/>
                  </a:lnTo>
                  <a:lnTo>
                    <a:pt x="37" y="29"/>
                  </a:lnTo>
                  <a:lnTo>
                    <a:pt x="36" y="29"/>
                  </a:lnTo>
                  <a:lnTo>
                    <a:pt x="35" y="29"/>
                  </a:lnTo>
                  <a:lnTo>
                    <a:pt x="34" y="30"/>
                  </a:lnTo>
                  <a:lnTo>
                    <a:pt x="33" y="30"/>
                  </a:lnTo>
                  <a:lnTo>
                    <a:pt x="33" y="29"/>
                  </a:lnTo>
                  <a:lnTo>
                    <a:pt x="32" y="29"/>
                  </a:lnTo>
                  <a:lnTo>
                    <a:pt x="31" y="28"/>
                  </a:lnTo>
                  <a:lnTo>
                    <a:pt x="30" y="28"/>
                  </a:lnTo>
                  <a:lnTo>
                    <a:pt x="29" y="27"/>
                  </a:lnTo>
                  <a:lnTo>
                    <a:pt x="28" y="26"/>
                  </a:lnTo>
                  <a:lnTo>
                    <a:pt x="27" y="25"/>
                  </a:lnTo>
                  <a:lnTo>
                    <a:pt x="26" y="24"/>
                  </a:lnTo>
                  <a:lnTo>
                    <a:pt x="25" y="24"/>
                  </a:lnTo>
                  <a:lnTo>
                    <a:pt x="33" y="15"/>
                  </a:lnTo>
                  <a:lnTo>
                    <a:pt x="34" y="14"/>
                  </a:lnTo>
                  <a:lnTo>
                    <a:pt x="34" y="13"/>
                  </a:lnTo>
                  <a:lnTo>
                    <a:pt x="35" y="12"/>
                  </a:lnTo>
                  <a:lnTo>
                    <a:pt x="36" y="12"/>
                  </a:lnTo>
                  <a:lnTo>
                    <a:pt x="37" y="11"/>
                  </a:lnTo>
                  <a:lnTo>
                    <a:pt x="38" y="11"/>
                  </a:lnTo>
                  <a:lnTo>
                    <a:pt x="39" y="11"/>
                  </a:lnTo>
                  <a:lnTo>
                    <a:pt x="40" y="12"/>
                  </a:lnTo>
                  <a:lnTo>
                    <a:pt x="41" y="12"/>
                  </a:lnTo>
                  <a:lnTo>
                    <a:pt x="41" y="13"/>
                  </a:lnTo>
                  <a:lnTo>
                    <a:pt x="42" y="13"/>
                  </a:lnTo>
                  <a:lnTo>
                    <a:pt x="43" y="14"/>
                  </a:lnTo>
                  <a:lnTo>
                    <a:pt x="44" y="15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49" y="22"/>
                  </a:lnTo>
                  <a:lnTo>
                    <a:pt x="49" y="23"/>
                  </a:lnTo>
                  <a:lnTo>
                    <a:pt x="49" y="24"/>
                  </a:lnTo>
                  <a:lnTo>
                    <a:pt x="50" y="25"/>
                  </a:lnTo>
                  <a:lnTo>
                    <a:pt x="50" y="26"/>
                  </a:lnTo>
                  <a:lnTo>
                    <a:pt x="50" y="27"/>
                  </a:lnTo>
                  <a:lnTo>
                    <a:pt x="50" y="30"/>
                  </a:lnTo>
                  <a:lnTo>
                    <a:pt x="50" y="32"/>
                  </a:lnTo>
                  <a:lnTo>
                    <a:pt x="51" y="34"/>
                  </a:lnTo>
                  <a:lnTo>
                    <a:pt x="54" y="22"/>
                  </a:lnTo>
                  <a:lnTo>
                    <a:pt x="30" y="0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4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1" y="6"/>
                  </a:lnTo>
                  <a:lnTo>
                    <a:pt x="30" y="6"/>
                  </a:lnTo>
                  <a:lnTo>
                    <a:pt x="30" y="7"/>
                  </a:lnTo>
                  <a:lnTo>
                    <a:pt x="30" y="8"/>
                  </a:lnTo>
                  <a:lnTo>
                    <a:pt x="29" y="8"/>
                  </a:lnTo>
                  <a:lnTo>
                    <a:pt x="29" y="9"/>
                  </a:lnTo>
                  <a:lnTo>
                    <a:pt x="28" y="10"/>
                  </a:lnTo>
                  <a:lnTo>
                    <a:pt x="27" y="11"/>
                  </a:lnTo>
                  <a:lnTo>
                    <a:pt x="26" y="12"/>
                  </a:lnTo>
                  <a:lnTo>
                    <a:pt x="10" y="32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8" y="34"/>
                  </a:lnTo>
                  <a:lnTo>
                    <a:pt x="7" y="34"/>
                  </a:lnTo>
                  <a:lnTo>
                    <a:pt x="6" y="35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3" y="34"/>
                  </a:lnTo>
                  <a:lnTo>
                    <a:pt x="2" y="34"/>
                  </a:lnTo>
                  <a:lnTo>
                    <a:pt x="1" y="34"/>
                  </a:lnTo>
                  <a:lnTo>
                    <a:pt x="0" y="34"/>
                  </a:lnTo>
                  <a:lnTo>
                    <a:pt x="25" y="58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4" y="50"/>
                  </a:lnTo>
                  <a:lnTo>
                    <a:pt x="32" y="50"/>
                  </a:lnTo>
                  <a:lnTo>
                    <a:pt x="32" y="51"/>
                  </a:lnTo>
                  <a:lnTo>
                    <a:pt x="30" y="51"/>
                  </a:lnTo>
                  <a:lnTo>
                    <a:pt x="29" y="51"/>
                  </a:lnTo>
                  <a:lnTo>
                    <a:pt x="27" y="51"/>
                  </a:lnTo>
                  <a:lnTo>
                    <a:pt x="26" y="51"/>
                  </a:lnTo>
                  <a:lnTo>
                    <a:pt x="25" y="51"/>
                  </a:lnTo>
                  <a:lnTo>
                    <a:pt x="23" y="51"/>
                  </a:lnTo>
                  <a:lnTo>
                    <a:pt x="22" y="51"/>
                  </a:lnTo>
                  <a:lnTo>
                    <a:pt x="21" y="50"/>
                  </a:lnTo>
                  <a:lnTo>
                    <a:pt x="19" y="49"/>
                  </a:lnTo>
                  <a:lnTo>
                    <a:pt x="18" y="48"/>
                  </a:lnTo>
                  <a:lnTo>
                    <a:pt x="16" y="47"/>
                  </a:lnTo>
                  <a:lnTo>
                    <a:pt x="15" y="46"/>
                  </a:lnTo>
                  <a:lnTo>
                    <a:pt x="14" y="45"/>
                  </a:lnTo>
                  <a:lnTo>
                    <a:pt x="14" y="44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2" y="43"/>
                  </a:lnTo>
                  <a:lnTo>
                    <a:pt x="12" y="42"/>
                  </a:lnTo>
                  <a:lnTo>
                    <a:pt x="11" y="42"/>
                  </a:lnTo>
                  <a:lnTo>
                    <a:pt x="11" y="41"/>
                  </a:lnTo>
                  <a:lnTo>
                    <a:pt x="11" y="40"/>
                  </a:lnTo>
                  <a:lnTo>
                    <a:pt x="11" y="39"/>
                  </a:lnTo>
                  <a:lnTo>
                    <a:pt x="12" y="39"/>
                  </a:lnTo>
                  <a:lnTo>
                    <a:pt x="12" y="38"/>
                  </a:lnTo>
                  <a:lnTo>
                    <a:pt x="13" y="38"/>
                  </a:lnTo>
                  <a:lnTo>
                    <a:pt x="13" y="37"/>
                  </a:lnTo>
                  <a:lnTo>
                    <a:pt x="14" y="36"/>
                  </a:lnTo>
                  <a:lnTo>
                    <a:pt x="23" y="24"/>
                  </a:lnTo>
                  <a:lnTo>
                    <a:pt x="25" y="26"/>
                  </a:lnTo>
                  <a:lnTo>
                    <a:pt x="25" y="27"/>
                  </a:lnTo>
                  <a:lnTo>
                    <a:pt x="26" y="28"/>
                  </a:lnTo>
                  <a:lnTo>
                    <a:pt x="27" y="28"/>
                  </a:lnTo>
                  <a:lnTo>
                    <a:pt x="28" y="29"/>
                  </a:lnTo>
                  <a:lnTo>
                    <a:pt x="29" y="30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0" y="32"/>
                  </a:lnTo>
                  <a:lnTo>
                    <a:pt x="31" y="33"/>
                  </a:lnTo>
                  <a:lnTo>
                    <a:pt x="31" y="34"/>
                  </a:lnTo>
                  <a:lnTo>
                    <a:pt x="31" y="35"/>
                  </a:lnTo>
                  <a:lnTo>
                    <a:pt x="30" y="36"/>
                  </a:lnTo>
                  <a:lnTo>
                    <a:pt x="30" y="37"/>
                  </a:lnTo>
                  <a:lnTo>
                    <a:pt x="29" y="39"/>
                  </a:lnTo>
                  <a:lnTo>
                    <a:pt x="28" y="40"/>
                  </a:lnTo>
                  <a:lnTo>
                    <a:pt x="30" y="42"/>
                  </a:lnTo>
                  <a:lnTo>
                    <a:pt x="41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22" name="Freeform 229"/>
            <p:cNvSpPr>
              <a:spLocks/>
            </p:cNvSpPr>
            <p:nvPr/>
          </p:nvSpPr>
          <p:spPr bwMode="auto">
            <a:xfrm>
              <a:off x="4201" y="3122"/>
              <a:ext cx="48" cy="42"/>
            </a:xfrm>
            <a:custGeom>
              <a:avLst/>
              <a:gdLst>
                <a:gd name="T0" fmla="*/ 36 w 48"/>
                <a:gd name="T1" fmla="*/ 14 h 42"/>
                <a:gd name="T2" fmla="*/ 38 w 48"/>
                <a:gd name="T3" fmla="*/ 13 h 42"/>
                <a:gd name="T4" fmla="*/ 39 w 48"/>
                <a:gd name="T5" fmla="*/ 12 h 42"/>
                <a:gd name="T6" fmla="*/ 41 w 48"/>
                <a:gd name="T7" fmla="*/ 11 h 42"/>
                <a:gd name="T8" fmla="*/ 42 w 48"/>
                <a:gd name="T9" fmla="*/ 12 h 42"/>
                <a:gd name="T10" fmla="*/ 43 w 48"/>
                <a:gd name="T11" fmla="*/ 13 h 42"/>
                <a:gd name="T12" fmla="*/ 44 w 48"/>
                <a:gd name="T13" fmla="*/ 14 h 42"/>
                <a:gd name="T14" fmla="*/ 47 w 48"/>
                <a:gd name="T15" fmla="*/ 12 h 42"/>
                <a:gd name="T16" fmla="*/ 35 w 48"/>
                <a:gd name="T17" fmla="*/ 0 h 42"/>
                <a:gd name="T18" fmla="*/ 36 w 48"/>
                <a:gd name="T19" fmla="*/ 2 h 42"/>
                <a:gd name="T20" fmla="*/ 36 w 48"/>
                <a:gd name="T21" fmla="*/ 3 h 42"/>
                <a:gd name="T22" fmla="*/ 36 w 48"/>
                <a:gd name="T23" fmla="*/ 5 h 42"/>
                <a:gd name="T24" fmla="*/ 35 w 48"/>
                <a:gd name="T25" fmla="*/ 6 h 42"/>
                <a:gd name="T26" fmla="*/ 35 w 48"/>
                <a:gd name="T27" fmla="*/ 7 h 42"/>
                <a:gd name="T28" fmla="*/ 34 w 48"/>
                <a:gd name="T29" fmla="*/ 8 h 42"/>
                <a:gd name="T30" fmla="*/ 32 w 48"/>
                <a:gd name="T31" fmla="*/ 10 h 42"/>
                <a:gd name="T32" fmla="*/ 12 w 48"/>
                <a:gd name="T33" fmla="*/ 26 h 42"/>
                <a:gd name="T34" fmla="*/ 10 w 48"/>
                <a:gd name="T35" fmla="*/ 27 h 42"/>
                <a:gd name="T36" fmla="*/ 8 w 48"/>
                <a:gd name="T37" fmla="*/ 27 h 42"/>
                <a:gd name="T38" fmla="*/ 6 w 48"/>
                <a:gd name="T39" fmla="*/ 28 h 42"/>
                <a:gd name="T40" fmla="*/ 4 w 48"/>
                <a:gd name="T41" fmla="*/ 27 h 42"/>
                <a:gd name="T42" fmla="*/ 3 w 48"/>
                <a:gd name="T43" fmla="*/ 26 h 42"/>
                <a:gd name="T44" fmla="*/ 2 w 48"/>
                <a:gd name="T45" fmla="*/ 25 h 42"/>
                <a:gd name="T46" fmla="*/ 12 w 48"/>
                <a:gd name="T47" fmla="*/ 41 h 42"/>
                <a:gd name="T48" fmla="*/ 12 w 48"/>
                <a:gd name="T49" fmla="*/ 38 h 42"/>
                <a:gd name="T50" fmla="*/ 12 w 48"/>
                <a:gd name="T51" fmla="*/ 37 h 42"/>
                <a:gd name="T52" fmla="*/ 12 w 48"/>
                <a:gd name="T53" fmla="*/ 35 h 42"/>
                <a:gd name="T54" fmla="*/ 12 w 48"/>
                <a:gd name="T55" fmla="*/ 33 h 42"/>
                <a:gd name="T56" fmla="*/ 12 w 48"/>
                <a:gd name="T57" fmla="*/ 32 h 42"/>
                <a:gd name="T58" fmla="*/ 13 w 48"/>
                <a:gd name="T59" fmla="*/ 31 h 42"/>
                <a:gd name="T60" fmla="*/ 15 w 48"/>
                <a:gd name="T61" fmla="*/ 31 h 42"/>
                <a:gd name="T62" fmla="*/ 35 w 48"/>
                <a:gd name="T63" fmla="*/ 14 h 4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8"/>
                <a:gd name="T97" fmla="*/ 0 h 42"/>
                <a:gd name="T98" fmla="*/ 48 w 48"/>
                <a:gd name="T99" fmla="*/ 42 h 4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8" h="42">
                  <a:moveTo>
                    <a:pt x="35" y="14"/>
                  </a:moveTo>
                  <a:lnTo>
                    <a:pt x="36" y="14"/>
                  </a:lnTo>
                  <a:lnTo>
                    <a:pt x="37" y="13"/>
                  </a:lnTo>
                  <a:lnTo>
                    <a:pt x="38" y="13"/>
                  </a:lnTo>
                  <a:lnTo>
                    <a:pt x="38" y="12"/>
                  </a:lnTo>
                  <a:lnTo>
                    <a:pt x="39" y="12"/>
                  </a:lnTo>
                  <a:lnTo>
                    <a:pt x="40" y="12"/>
                  </a:lnTo>
                  <a:lnTo>
                    <a:pt x="41" y="11"/>
                  </a:lnTo>
                  <a:lnTo>
                    <a:pt x="42" y="11"/>
                  </a:lnTo>
                  <a:lnTo>
                    <a:pt x="42" y="12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3"/>
                  </a:lnTo>
                  <a:lnTo>
                    <a:pt x="44" y="14"/>
                  </a:lnTo>
                  <a:lnTo>
                    <a:pt x="45" y="14"/>
                  </a:lnTo>
                  <a:lnTo>
                    <a:pt x="47" y="12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5" y="1"/>
                  </a:lnTo>
                  <a:lnTo>
                    <a:pt x="36" y="2"/>
                  </a:lnTo>
                  <a:lnTo>
                    <a:pt x="36" y="3"/>
                  </a:lnTo>
                  <a:lnTo>
                    <a:pt x="36" y="4"/>
                  </a:lnTo>
                  <a:lnTo>
                    <a:pt x="36" y="5"/>
                  </a:lnTo>
                  <a:lnTo>
                    <a:pt x="36" y="6"/>
                  </a:lnTo>
                  <a:lnTo>
                    <a:pt x="35" y="6"/>
                  </a:lnTo>
                  <a:lnTo>
                    <a:pt x="35" y="7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3" y="9"/>
                  </a:lnTo>
                  <a:lnTo>
                    <a:pt x="32" y="10"/>
                  </a:lnTo>
                  <a:lnTo>
                    <a:pt x="13" y="25"/>
                  </a:lnTo>
                  <a:lnTo>
                    <a:pt x="12" y="26"/>
                  </a:lnTo>
                  <a:lnTo>
                    <a:pt x="11" y="26"/>
                  </a:lnTo>
                  <a:lnTo>
                    <a:pt x="10" y="27"/>
                  </a:lnTo>
                  <a:lnTo>
                    <a:pt x="9" y="27"/>
                  </a:lnTo>
                  <a:lnTo>
                    <a:pt x="8" y="27"/>
                  </a:lnTo>
                  <a:lnTo>
                    <a:pt x="7" y="27"/>
                  </a:lnTo>
                  <a:lnTo>
                    <a:pt x="6" y="28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6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0" y="27"/>
                  </a:lnTo>
                  <a:lnTo>
                    <a:pt x="12" y="41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2" y="37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2"/>
                  </a:lnTo>
                  <a:lnTo>
                    <a:pt x="13" y="32"/>
                  </a:lnTo>
                  <a:lnTo>
                    <a:pt x="13" y="31"/>
                  </a:lnTo>
                  <a:lnTo>
                    <a:pt x="14" y="31"/>
                  </a:lnTo>
                  <a:lnTo>
                    <a:pt x="15" y="31"/>
                  </a:lnTo>
                  <a:lnTo>
                    <a:pt x="16" y="30"/>
                  </a:lnTo>
                  <a:lnTo>
                    <a:pt x="35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23" name="Freeform 230"/>
            <p:cNvSpPr>
              <a:spLocks/>
            </p:cNvSpPr>
            <p:nvPr/>
          </p:nvSpPr>
          <p:spPr bwMode="auto">
            <a:xfrm>
              <a:off x="4783" y="3225"/>
              <a:ext cx="46" cy="55"/>
            </a:xfrm>
            <a:custGeom>
              <a:avLst/>
              <a:gdLst>
                <a:gd name="T0" fmla="*/ 11 w 46"/>
                <a:gd name="T1" fmla="*/ 35 h 55"/>
                <a:gd name="T2" fmla="*/ 11 w 46"/>
                <a:gd name="T3" fmla="*/ 38 h 55"/>
                <a:gd name="T4" fmla="*/ 11 w 46"/>
                <a:gd name="T5" fmla="*/ 41 h 55"/>
                <a:gd name="T6" fmla="*/ 12 w 46"/>
                <a:gd name="T7" fmla="*/ 42 h 55"/>
                <a:gd name="T8" fmla="*/ 13 w 46"/>
                <a:gd name="T9" fmla="*/ 44 h 55"/>
                <a:gd name="T10" fmla="*/ 14 w 46"/>
                <a:gd name="T11" fmla="*/ 45 h 55"/>
                <a:gd name="T12" fmla="*/ 16 w 46"/>
                <a:gd name="T13" fmla="*/ 45 h 55"/>
                <a:gd name="T14" fmla="*/ 18 w 46"/>
                <a:gd name="T15" fmla="*/ 44 h 55"/>
                <a:gd name="T16" fmla="*/ 19 w 46"/>
                <a:gd name="T17" fmla="*/ 43 h 55"/>
                <a:gd name="T18" fmla="*/ 8 w 46"/>
                <a:gd name="T19" fmla="*/ 54 h 55"/>
                <a:gd name="T20" fmla="*/ 7 w 46"/>
                <a:gd name="T21" fmla="*/ 52 h 55"/>
                <a:gd name="T22" fmla="*/ 9 w 46"/>
                <a:gd name="T23" fmla="*/ 50 h 55"/>
                <a:gd name="T24" fmla="*/ 10 w 46"/>
                <a:gd name="T25" fmla="*/ 49 h 55"/>
                <a:gd name="T26" fmla="*/ 10 w 46"/>
                <a:gd name="T27" fmla="*/ 47 h 55"/>
                <a:gd name="T28" fmla="*/ 10 w 46"/>
                <a:gd name="T29" fmla="*/ 45 h 55"/>
                <a:gd name="T30" fmla="*/ 9 w 46"/>
                <a:gd name="T31" fmla="*/ 42 h 55"/>
                <a:gd name="T32" fmla="*/ 9 w 46"/>
                <a:gd name="T33" fmla="*/ 41 h 55"/>
                <a:gd name="T34" fmla="*/ 0 w 46"/>
                <a:gd name="T35" fmla="*/ 4 h 55"/>
                <a:gd name="T36" fmla="*/ 33 w 46"/>
                <a:gd name="T37" fmla="*/ 23 h 55"/>
                <a:gd name="T38" fmla="*/ 34 w 46"/>
                <a:gd name="T39" fmla="*/ 25 h 55"/>
                <a:gd name="T40" fmla="*/ 36 w 46"/>
                <a:gd name="T41" fmla="*/ 27 h 55"/>
                <a:gd name="T42" fmla="*/ 38 w 46"/>
                <a:gd name="T43" fmla="*/ 28 h 55"/>
                <a:gd name="T44" fmla="*/ 40 w 46"/>
                <a:gd name="T45" fmla="*/ 28 h 55"/>
                <a:gd name="T46" fmla="*/ 41 w 46"/>
                <a:gd name="T47" fmla="*/ 29 h 55"/>
                <a:gd name="T48" fmla="*/ 42 w 46"/>
                <a:gd name="T49" fmla="*/ 29 h 55"/>
                <a:gd name="T50" fmla="*/ 43 w 46"/>
                <a:gd name="T51" fmla="*/ 28 h 55"/>
                <a:gd name="T52" fmla="*/ 31 w 46"/>
                <a:gd name="T53" fmla="*/ 40 h 55"/>
                <a:gd name="T54" fmla="*/ 30 w 46"/>
                <a:gd name="T55" fmla="*/ 38 h 55"/>
                <a:gd name="T56" fmla="*/ 31 w 46"/>
                <a:gd name="T57" fmla="*/ 37 h 55"/>
                <a:gd name="T58" fmla="*/ 32 w 46"/>
                <a:gd name="T59" fmla="*/ 35 h 55"/>
                <a:gd name="T60" fmla="*/ 33 w 46"/>
                <a:gd name="T61" fmla="*/ 33 h 55"/>
                <a:gd name="T62" fmla="*/ 33 w 46"/>
                <a:gd name="T63" fmla="*/ 32 h 55"/>
                <a:gd name="T64" fmla="*/ 32 w 46"/>
                <a:gd name="T65" fmla="*/ 31 h 55"/>
                <a:gd name="T66" fmla="*/ 30 w 46"/>
                <a:gd name="T67" fmla="*/ 31 h 55"/>
                <a:gd name="T68" fmla="*/ 29 w 46"/>
                <a:gd name="T69" fmla="*/ 30 h 55"/>
                <a:gd name="T70" fmla="*/ 10 w 46"/>
                <a:gd name="T71" fmla="*/ 33 h 5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6"/>
                <a:gd name="T109" fmla="*/ 0 h 55"/>
                <a:gd name="T110" fmla="*/ 46 w 46"/>
                <a:gd name="T111" fmla="*/ 55 h 55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6" h="55">
                  <a:moveTo>
                    <a:pt x="10" y="33"/>
                  </a:moveTo>
                  <a:lnTo>
                    <a:pt x="11" y="35"/>
                  </a:lnTo>
                  <a:lnTo>
                    <a:pt x="11" y="37"/>
                  </a:lnTo>
                  <a:lnTo>
                    <a:pt x="11" y="38"/>
                  </a:lnTo>
                  <a:lnTo>
                    <a:pt x="11" y="39"/>
                  </a:lnTo>
                  <a:lnTo>
                    <a:pt x="11" y="41"/>
                  </a:lnTo>
                  <a:lnTo>
                    <a:pt x="12" y="41"/>
                  </a:lnTo>
                  <a:lnTo>
                    <a:pt x="12" y="42"/>
                  </a:lnTo>
                  <a:lnTo>
                    <a:pt x="13" y="43"/>
                  </a:lnTo>
                  <a:lnTo>
                    <a:pt x="13" y="44"/>
                  </a:lnTo>
                  <a:lnTo>
                    <a:pt x="14" y="44"/>
                  </a:lnTo>
                  <a:lnTo>
                    <a:pt x="14" y="45"/>
                  </a:lnTo>
                  <a:lnTo>
                    <a:pt x="15" y="45"/>
                  </a:lnTo>
                  <a:lnTo>
                    <a:pt x="16" y="45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19" y="44"/>
                  </a:lnTo>
                  <a:lnTo>
                    <a:pt x="19" y="43"/>
                  </a:lnTo>
                  <a:lnTo>
                    <a:pt x="21" y="45"/>
                  </a:lnTo>
                  <a:lnTo>
                    <a:pt x="8" y="54"/>
                  </a:lnTo>
                  <a:lnTo>
                    <a:pt x="6" y="53"/>
                  </a:lnTo>
                  <a:lnTo>
                    <a:pt x="7" y="52"/>
                  </a:lnTo>
                  <a:lnTo>
                    <a:pt x="8" y="51"/>
                  </a:lnTo>
                  <a:lnTo>
                    <a:pt x="9" y="50"/>
                  </a:lnTo>
                  <a:lnTo>
                    <a:pt x="10" y="50"/>
                  </a:lnTo>
                  <a:lnTo>
                    <a:pt x="10" y="49"/>
                  </a:lnTo>
                  <a:lnTo>
                    <a:pt x="10" y="48"/>
                  </a:lnTo>
                  <a:lnTo>
                    <a:pt x="10" y="47"/>
                  </a:lnTo>
                  <a:lnTo>
                    <a:pt x="10" y="46"/>
                  </a:lnTo>
                  <a:lnTo>
                    <a:pt x="10" y="45"/>
                  </a:lnTo>
                  <a:lnTo>
                    <a:pt x="10" y="43"/>
                  </a:lnTo>
                  <a:lnTo>
                    <a:pt x="9" y="42"/>
                  </a:lnTo>
                  <a:lnTo>
                    <a:pt x="9" y="41"/>
                  </a:lnTo>
                  <a:lnTo>
                    <a:pt x="8" y="40"/>
                  </a:lnTo>
                  <a:lnTo>
                    <a:pt x="0" y="4"/>
                  </a:lnTo>
                  <a:lnTo>
                    <a:pt x="5" y="0"/>
                  </a:lnTo>
                  <a:lnTo>
                    <a:pt x="33" y="23"/>
                  </a:lnTo>
                  <a:lnTo>
                    <a:pt x="34" y="25"/>
                  </a:lnTo>
                  <a:lnTo>
                    <a:pt x="35" y="26"/>
                  </a:lnTo>
                  <a:lnTo>
                    <a:pt x="36" y="27"/>
                  </a:lnTo>
                  <a:lnTo>
                    <a:pt x="37" y="27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40" y="28"/>
                  </a:lnTo>
                  <a:lnTo>
                    <a:pt x="41" y="28"/>
                  </a:lnTo>
                  <a:lnTo>
                    <a:pt x="41" y="29"/>
                  </a:lnTo>
                  <a:lnTo>
                    <a:pt x="42" y="29"/>
                  </a:lnTo>
                  <a:lnTo>
                    <a:pt x="43" y="29"/>
                  </a:lnTo>
                  <a:lnTo>
                    <a:pt x="43" y="28"/>
                  </a:lnTo>
                  <a:lnTo>
                    <a:pt x="45" y="30"/>
                  </a:lnTo>
                  <a:lnTo>
                    <a:pt x="31" y="40"/>
                  </a:lnTo>
                  <a:lnTo>
                    <a:pt x="29" y="38"/>
                  </a:lnTo>
                  <a:lnTo>
                    <a:pt x="30" y="38"/>
                  </a:lnTo>
                  <a:lnTo>
                    <a:pt x="30" y="37"/>
                  </a:lnTo>
                  <a:lnTo>
                    <a:pt x="31" y="37"/>
                  </a:lnTo>
                  <a:lnTo>
                    <a:pt x="32" y="36"/>
                  </a:lnTo>
                  <a:lnTo>
                    <a:pt x="32" y="35"/>
                  </a:lnTo>
                  <a:lnTo>
                    <a:pt x="33" y="34"/>
                  </a:lnTo>
                  <a:lnTo>
                    <a:pt x="33" y="33"/>
                  </a:lnTo>
                  <a:lnTo>
                    <a:pt x="33" y="32"/>
                  </a:lnTo>
                  <a:lnTo>
                    <a:pt x="32" y="32"/>
                  </a:lnTo>
                  <a:lnTo>
                    <a:pt x="32" y="31"/>
                  </a:lnTo>
                  <a:lnTo>
                    <a:pt x="31" y="31"/>
                  </a:lnTo>
                  <a:lnTo>
                    <a:pt x="30" y="31"/>
                  </a:lnTo>
                  <a:lnTo>
                    <a:pt x="30" y="30"/>
                  </a:lnTo>
                  <a:lnTo>
                    <a:pt x="29" y="30"/>
                  </a:lnTo>
                  <a:lnTo>
                    <a:pt x="24" y="25"/>
                  </a:lnTo>
                  <a:lnTo>
                    <a:pt x="10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24" name="Freeform 231"/>
            <p:cNvSpPr>
              <a:spLocks/>
            </p:cNvSpPr>
            <p:nvPr/>
          </p:nvSpPr>
          <p:spPr bwMode="auto">
            <a:xfrm>
              <a:off x="4789" y="3235"/>
              <a:ext cx="13" cy="18"/>
            </a:xfrm>
            <a:custGeom>
              <a:avLst/>
              <a:gdLst>
                <a:gd name="T0" fmla="*/ 12 w 13"/>
                <a:gd name="T1" fmla="*/ 10 h 18"/>
                <a:gd name="T2" fmla="*/ 0 w 13"/>
                <a:gd name="T3" fmla="*/ 0 h 18"/>
                <a:gd name="T4" fmla="*/ 3 w 13"/>
                <a:gd name="T5" fmla="*/ 17 h 18"/>
                <a:gd name="T6" fmla="*/ 12 w 13"/>
                <a:gd name="T7" fmla="*/ 10 h 1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18"/>
                <a:gd name="T14" fmla="*/ 13 w 13"/>
                <a:gd name="T15" fmla="*/ 18 h 1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18">
                  <a:moveTo>
                    <a:pt x="12" y="10"/>
                  </a:moveTo>
                  <a:lnTo>
                    <a:pt x="0" y="0"/>
                  </a:lnTo>
                  <a:lnTo>
                    <a:pt x="3" y="17"/>
                  </a:lnTo>
                  <a:lnTo>
                    <a:pt x="12" y="1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25" name="Freeform 232"/>
            <p:cNvSpPr>
              <a:spLocks/>
            </p:cNvSpPr>
            <p:nvPr/>
          </p:nvSpPr>
          <p:spPr bwMode="auto">
            <a:xfrm>
              <a:off x="4854" y="3149"/>
              <a:ext cx="59" cy="57"/>
            </a:xfrm>
            <a:custGeom>
              <a:avLst/>
              <a:gdLst>
                <a:gd name="T0" fmla="*/ 27 w 59"/>
                <a:gd name="T1" fmla="*/ 15 h 57"/>
                <a:gd name="T2" fmla="*/ 29 w 59"/>
                <a:gd name="T3" fmla="*/ 18 h 57"/>
                <a:gd name="T4" fmla="*/ 30 w 59"/>
                <a:gd name="T5" fmla="*/ 21 h 57"/>
                <a:gd name="T6" fmla="*/ 29 w 59"/>
                <a:gd name="T7" fmla="*/ 23 h 57"/>
                <a:gd name="T8" fmla="*/ 28 w 59"/>
                <a:gd name="T9" fmla="*/ 25 h 57"/>
                <a:gd name="T10" fmla="*/ 26 w 59"/>
                <a:gd name="T11" fmla="*/ 28 h 57"/>
                <a:gd name="T12" fmla="*/ 15 w 59"/>
                <a:gd name="T13" fmla="*/ 21 h 57"/>
                <a:gd name="T14" fmla="*/ 12 w 59"/>
                <a:gd name="T15" fmla="*/ 18 h 57"/>
                <a:gd name="T16" fmla="*/ 12 w 59"/>
                <a:gd name="T17" fmla="*/ 15 h 57"/>
                <a:gd name="T18" fmla="*/ 14 w 59"/>
                <a:gd name="T19" fmla="*/ 14 h 57"/>
                <a:gd name="T20" fmla="*/ 16 w 59"/>
                <a:gd name="T21" fmla="*/ 10 h 57"/>
                <a:gd name="T22" fmla="*/ 19 w 59"/>
                <a:gd name="T23" fmla="*/ 8 h 57"/>
                <a:gd name="T24" fmla="*/ 23 w 59"/>
                <a:gd name="T25" fmla="*/ 6 h 57"/>
                <a:gd name="T26" fmla="*/ 25 w 59"/>
                <a:gd name="T27" fmla="*/ 5 h 57"/>
                <a:gd name="T28" fmla="*/ 29 w 59"/>
                <a:gd name="T29" fmla="*/ 6 h 57"/>
                <a:gd name="T30" fmla="*/ 34 w 59"/>
                <a:gd name="T31" fmla="*/ 6 h 57"/>
                <a:gd name="T32" fmla="*/ 0 w 59"/>
                <a:gd name="T33" fmla="*/ 24 h 57"/>
                <a:gd name="T34" fmla="*/ 3 w 59"/>
                <a:gd name="T35" fmla="*/ 24 h 57"/>
                <a:gd name="T36" fmla="*/ 5 w 59"/>
                <a:gd name="T37" fmla="*/ 23 h 57"/>
                <a:gd name="T38" fmla="*/ 7 w 59"/>
                <a:gd name="T39" fmla="*/ 24 h 57"/>
                <a:gd name="T40" fmla="*/ 9 w 59"/>
                <a:gd name="T41" fmla="*/ 25 h 57"/>
                <a:gd name="T42" fmla="*/ 12 w 59"/>
                <a:gd name="T43" fmla="*/ 28 h 57"/>
                <a:gd name="T44" fmla="*/ 32 w 59"/>
                <a:gd name="T45" fmla="*/ 46 h 57"/>
                <a:gd name="T46" fmla="*/ 34 w 59"/>
                <a:gd name="T47" fmla="*/ 48 h 57"/>
                <a:gd name="T48" fmla="*/ 34 w 59"/>
                <a:gd name="T49" fmla="*/ 51 h 57"/>
                <a:gd name="T50" fmla="*/ 34 w 59"/>
                <a:gd name="T51" fmla="*/ 53 h 57"/>
                <a:gd name="T52" fmla="*/ 34 w 59"/>
                <a:gd name="T53" fmla="*/ 56 h 57"/>
                <a:gd name="T54" fmla="*/ 50 w 59"/>
                <a:gd name="T55" fmla="*/ 20 h 57"/>
                <a:gd name="T56" fmla="*/ 51 w 59"/>
                <a:gd name="T57" fmla="*/ 24 h 57"/>
                <a:gd name="T58" fmla="*/ 51 w 59"/>
                <a:gd name="T59" fmla="*/ 29 h 57"/>
                <a:gd name="T60" fmla="*/ 51 w 59"/>
                <a:gd name="T61" fmla="*/ 33 h 57"/>
                <a:gd name="T62" fmla="*/ 49 w 59"/>
                <a:gd name="T63" fmla="*/ 36 h 57"/>
                <a:gd name="T64" fmla="*/ 46 w 59"/>
                <a:gd name="T65" fmla="*/ 40 h 57"/>
                <a:gd name="T66" fmla="*/ 43 w 59"/>
                <a:gd name="T67" fmla="*/ 42 h 57"/>
                <a:gd name="T68" fmla="*/ 41 w 59"/>
                <a:gd name="T69" fmla="*/ 43 h 57"/>
                <a:gd name="T70" fmla="*/ 38 w 59"/>
                <a:gd name="T71" fmla="*/ 42 h 57"/>
                <a:gd name="T72" fmla="*/ 36 w 59"/>
                <a:gd name="T73" fmla="*/ 42 h 57"/>
                <a:gd name="T74" fmla="*/ 28 w 59"/>
                <a:gd name="T75" fmla="*/ 29 h 57"/>
                <a:gd name="T76" fmla="*/ 30 w 59"/>
                <a:gd name="T77" fmla="*/ 27 h 57"/>
                <a:gd name="T78" fmla="*/ 33 w 59"/>
                <a:gd name="T79" fmla="*/ 25 h 57"/>
                <a:gd name="T80" fmla="*/ 35 w 59"/>
                <a:gd name="T81" fmla="*/ 24 h 57"/>
                <a:gd name="T82" fmla="*/ 38 w 59"/>
                <a:gd name="T83" fmla="*/ 26 h 57"/>
                <a:gd name="T84" fmla="*/ 42 w 59"/>
                <a:gd name="T85" fmla="*/ 26 h 5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9"/>
                <a:gd name="T130" fmla="*/ 0 h 57"/>
                <a:gd name="T131" fmla="*/ 59 w 59"/>
                <a:gd name="T132" fmla="*/ 57 h 5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9" h="57">
                  <a:moveTo>
                    <a:pt x="28" y="14"/>
                  </a:moveTo>
                  <a:lnTo>
                    <a:pt x="26" y="14"/>
                  </a:lnTo>
                  <a:lnTo>
                    <a:pt x="27" y="15"/>
                  </a:lnTo>
                  <a:lnTo>
                    <a:pt x="28" y="16"/>
                  </a:lnTo>
                  <a:lnTo>
                    <a:pt x="29" y="17"/>
                  </a:lnTo>
                  <a:lnTo>
                    <a:pt x="29" y="18"/>
                  </a:lnTo>
                  <a:lnTo>
                    <a:pt x="29" y="19"/>
                  </a:lnTo>
                  <a:lnTo>
                    <a:pt x="30" y="20"/>
                  </a:lnTo>
                  <a:lnTo>
                    <a:pt x="30" y="21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29" y="23"/>
                  </a:lnTo>
                  <a:lnTo>
                    <a:pt x="29" y="24"/>
                  </a:lnTo>
                  <a:lnTo>
                    <a:pt x="28" y="25"/>
                  </a:lnTo>
                  <a:lnTo>
                    <a:pt x="28" y="26"/>
                  </a:lnTo>
                  <a:lnTo>
                    <a:pt x="27" y="27"/>
                  </a:lnTo>
                  <a:lnTo>
                    <a:pt x="26" y="28"/>
                  </a:lnTo>
                  <a:lnTo>
                    <a:pt x="24" y="30"/>
                  </a:lnTo>
                  <a:lnTo>
                    <a:pt x="15" y="22"/>
                  </a:lnTo>
                  <a:lnTo>
                    <a:pt x="15" y="21"/>
                  </a:lnTo>
                  <a:lnTo>
                    <a:pt x="14" y="20"/>
                  </a:lnTo>
                  <a:lnTo>
                    <a:pt x="13" y="19"/>
                  </a:lnTo>
                  <a:lnTo>
                    <a:pt x="12" y="18"/>
                  </a:lnTo>
                  <a:lnTo>
                    <a:pt x="12" y="17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5" y="13"/>
                  </a:lnTo>
                  <a:lnTo>
                    <a:pt x="15" y="12"/>
                  </a:lnTo>
                  <a:lnTo>
                    <a:pt x="16" y="10"/>
                  </a:lnTo>
                  <a:lnTo>
                    <a:pt x="17" y="9"/>
                  </a:lnTo>
                  <a:lnTo>
                    <a:pt x="18" y="8"/>
                  </a:lnTo>
                  <a:lnTo>
                    <a:pt x="19" y="8"/>
                  </a:lnTo>
                  <a:lnTo>
                    <a:pt x="21" y="7"/>
                  </a:lnTo>
                  <a:lnTo>
                    <a:pt x="22" y="6"/>
                  </a:lnTo>
                  <a:lnTo>
                    <a:pt x="23" y="6"/>
                  </a:lnTo>
                  <a:lnTo>
                    <a:pt x="24" y="6"/>
                  </a:lnTo>
                  <a:lnTo>
                    <a:pt x="24" y="5"/>
                  </a:lnTo>
                  <a:lnTo>
                    <a:pt x="25" y="5"/>
                  </a:lnTo>
                  <a:lnTo>
                    <a:pt x="26" y="5"/>
                  </a:lnTo>
                  <a:lnTo>
                    <a:pt x="28" y="5"/>
                  </a:lnTo>
                  <a:lnTo>
                    <a:pt x="29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4" y="6"/>
                  </a:lnTo>
                  <a:lnTo>
                    <a:pt x="34" y="5"/>
                  </a:lnTo>
                  <a:lnTo>
                    <a:pt x="24" y="0"/>
                  </a:lnTo>
                  <a:lnTo>
                    <a:pt x="0" y="24"/>
                  </a:lnTo>
                  <a:lnTo>
                    <a:pt x="2" y="26"/>
                  </a:lnTo>
                  <a:lnTo>
                    <a:pt x="3" y="25"/>
                  </a:lnTo>
                  <a:lnTo>
                    <a:pt x="3" y="24"/>
                  </a:lnTo>
                  <a:lnTo>
                    <a:pt x="4" y="24"/>
                  </a:lnTo>
                  <a:lnTo>
                    <a:pt x="4" y="23"/>
                  </a:lnTo>
                  <a:lnTo>
                    <a:pt x="5" y="23"/>
                  </a:lnTo>
                  <a:lnTo>
                    <a:pt x="6" y="23"/>
                  </a:lnTo>
                  <a:lnTo>
                    <a:pt x="7" y="24"/>
                  </a:lnTo>
                  <a:lnTo>
                    <a:pt x="8" y="24"/>
                  </a:lnTo>
                  <a:lnTo>
                    <a:pt x="8" y="25"/>
                  </a:lnTo>
                  <a:lnTo>
                    <a:pt x="9" y="25"/>
                  </a:lnTo>
                  <a:lnTo>
                    <a:pt x="10" y="26"/>
                  </a:lnTo>
                  <a:lnTo>
                    <a:pt x="11" y="27"/>
                  </a:lnTo>
                  <a:lnTo>
                    <a:pt x="12" y="28"/>
                  </a:lnTo>
                  <a:lnTo>
                    <a:pt x="30" y="44"/>
                  </a:lnTo>
                  <a:lnTo>
                    <a:pt x="31" y="45"/>
                  </a:lnTo>
                  <a:lnTo>
                    <a:pt x="32" y="46"/>
                  </a:lnTo>
                  <a:lnTo>
                    <a:pt x="33" y="47"/>
                  </a:lnTo>
                  <a:lnTo>
                    <a:pt x="33" y="48"/>
                  </a:lnTo>
                  <a:lnTo>
                    <a:pt x="34" y="48"/>
                  </a:lnTo>
                  <a:lnTo>
                    <a:pt x="34" y="49"/>
                  </a:lnTo>
                  <a:lnTo>
                    <a:pt x="34" y="50"/>
                  </a:lnTo>
                  <a:lnTo>
                    <a:pt x="34" y="51"/>
                  </a:lnTo>
                  <a:lnTo>
                    <a:pt x="34" y="52"/>
                  </a:lnTo>
                  <a:lnTo>
                    <a:pt x="34" y="53"/>
                  </a:lnTo>
                  <a:lnTo>
                    <a:pt x="34" y="54"/>
                  </a:lnTo>
                  <a:lnTo>
                    <a:pt x="34" y="56"/>
                  </a:lnTo>
                  <a:lnTo>
                    <a:pt x="58" y="32"/>
                  </a:lnTo>
                  <a:lnTo>
                    <a:pt x="52" y="20"/>
                  </a:lnTo>
                  <a:lnTo>
                    <a:pt x="50" y="20"/>
                  </a:lnTo>
                  <a:lnTo>
                    <a:pt x="50" y="22"/>
                  </a:lnTo>
                  <a:lnTo>
                    <a:pt x="50" y="23"/>
                  </a:lnTo>
                  <a:lnTo>
                    <a:pt x="51" y="24"/>
                  </a:lnTo>
                  <a:lnTo>
                    <a:pt x="51" y="26"/>
                  </a:lnTo>
                  <a:lnTo>
                    <a:pt x="51" y="27"/>
                  </a:lnTo>
                  <a:lnTo>
                    <a:pt x="51" y="29"/>
                  </a:lnTo>
                  <a:lnTo>
                    <a:pt x="51" y="30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0" y="33"/>
                  </a:lnTo>
                  <a:lnTo>
                    <a:pt x="50" y="34"/>
                  </a:lnTo>
                  <a:lnTo>
                    <a:pt x="49" y="36"/>
                  </a:lnTo>
                  <a:lnTo>
                    <a:pt x="48" y="37"/>
                  </a:lnTo>
                  <a:lnTo>
                    <a:pt x="47" y="38"/>
                  </a:lnTo>
                  <a:lnTo>
                    <a:pt x="46" y="40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3" y="43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2"/>
                  </a:lnTo>
                  <a:lnTo>
                    <a:pt x="37" y="42"/>
                  </a:lnTo>
                  <a:lnTo>
                    <a:pt x="36" y="42"/>
                  </a:lnTo>
                  <a:lnTo>
                    <a:pt x="24" y="32"/>
                  </a:lnTo>
                  <a:lnTo>
                    <a:pt x="28" y="30"/>
                  </a:lnTo>
                  <a:lnTo>
                    <a:pt x="28" y="29"/>
                  </a:lnTo>
                  <a:lnTo>
                    <a:pt x="29" y="28"/>
                  </a:lnTo>
                  <a:lnTo>
                    <a:pt x="30" y="28"/>
                  </a:lnTo>
                  <a:lnTo>
                    <a:pt x="30" y="27"/>
                  </a:lnTo>
                  <a:lnTo>
                    <a:pt x="31" y="26"/>
                  </a:lnTo>
                  <a:lnTo>
                    <a:pt x="32" y="25"/>
                  </a:lnTo>
                  <a:lnTo>
                    <a:pt x="33" y="25"/>
                  </a:lnTo>
                  <a:lnTo>
                    <a:pt x="34" y="25"/>
                  </a:lnTo>
                  <a:lnTo>
                    <a:pt x="34" y="24"/>
                  </a:lnTo>
                  <a:lnTo>
                    <a:pt x="35" y="24"/>
                  </a:lnTo>
                  <a:lnTo>
                    <a:pt x="36" y="25"/>
                  </a:lnTo>
                  <a:lnTo>
                    <a:pt x="37" y="25"/>
                  </a:lnTo>
                  <a:lnTo>
                    <a:pt x="38" y="26"/>
                  </a:lnTo>
                  <a:lnTo>
                    <a:pt x="39" y="27"/>
                  </a:lnTo>
                  <a:lnTo>
                    <a:pt x="40" y="28"/>
                  </a:lnTo>
                  <a:lnTo>
                    <a:pt x="42" y="26"/>
                  </a:lnTo>
                  <a:lnTo>
                    <a:pt x="28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26" name="Freeform 233"/>
            <p:cNvSpPr>
              <a:spLocks/>
            </p:cNvSpPr>
            <p:nvPr/>
          </p:nvSpPr>
          <p:spPr bwMode="auto">
            <a:xfrm>
              <a:off x="4912" y="3089"/>
              <a:ext cx="50" cy="39"/>
            </a:xfrm>
            <a:custGeom>
              <a:avLst/>
              <a:gdLst>
                <a:gd name="T0" fmla="*/ 17 w 50"/>
                <a:gd name="T1" fmla="*/ 10 h 39"/>
                <a:gd name="T2" fmla="*/ 15 w 50"/>
                <a:gd name="T3" fmla="*/ 9 h 39"/>
                <a:gd name="T4" fmla="*/ 14 w 50"/>
                <a:gd name="T5" fmla="*/ 9 h 39"/>
                <a:gd name="T6" fmla="*/ 13 w 50"/>
                <a:gd name="T7" fmla="*/ 8 h 39"/>
                <a:gd name="T8" fmla="*/ 12 w 50"/>
                <a:gd name="T9" fmla="*/ 7 h 39"/>
                <a:gd name="T10" fmla="*/ 12 w 50"/>
                <a:gd name="T11" fmla="*/ 6 h 39"/>
                <a:gd name="T12" fmla="*/ 11 w 50"/>
                <a:gd name="T13" fmla="*/ 5 h 39"/>
                <a:gd name="T14" fmla="*/ 11 w 50"/>
                <a:gd name="T15" fmla="*/ 4 h 39"/>
                <a:gd name="T16" fmla="*/ 11 w 50"/>
                <a:gd name="T17" fmla="*/ 3 h 39"/>
                <a:gd name="T18" fmla="*/ 11 w 50"/>
                <a:gd name="T19" fmla="*/ 3 h 39"/>
                <a:gd name="T20" fmla="*/ 11 w 50"/>
                <a:gd name="T21" fmla="*/ 2 h 39"/>
                <a:gd name="T22" fmla="*/ 12 w 50"/>
                <a:gd name="T23" fmla="*/ 1 h 39"/>
                <a:gd name="T24" fmla="*/ 12 w 50"/>
                <a:gd name="T25" fmla="*/ 0 h 39"/>
                <a:gd name="T26" fmla="*/ 10 w 50"/>
                <a:gd name="T27" fmla="*/ 0 h 39"/>
                <a:gd name="T28" fmla="*/ 0 w 50"/>
                <a:gd name="T29" fmla="*/ 14 h 39"/>
                <a:gd name="T30" fmla="*/ 4 w 50"/>
                <a:gd name="T31" fmla="*/ 16 h 39"/>
                <a:gd name="T32" fmla="*/ 4 w 50"/>
                <a:gd name="T33" fmla="*/ 15 h 39"/>
                <a:gd name="T34" fmla="*/ 4 w 50"/>
                <a:gd name="T35" fmla="*/ 14 h 39"/>
                <a:gd name="T36" fmla="*/ 4 w 50"/>
                <a:gd name="T37" fmla="*/ 13 h 39"/>
                <a:gd name="T38" fmla="*/ 5 w 50"/>
                <a:gd name="T39" fmla="*/ 13 h 39"/>
                <a:gd name="T40" fmla="*/ 5 w 50"/>
                <a:gd name="T41" fmla="*/ 12 h 39"/>
                <a:gd name="T42" fmla="*/ 6 w 50"/>
                <a:gd name="T43" fmla="*/ 12 h 39"/>
                <a:gd name="T44" fmla="*/ 7 w 50"/>
                <a:gd name="T45" fmla="*/ 12 h 39"/>
                <a:gd name="T46" fmla="*/ 8 w 50"/>
                <a:gd name="T47" fmla="*/ 12 h 39"/>
                <a:gd name="T48" fmla="*/ 9 w 50"/>
                <a:gd name="T49" fmla="*/ 12 h 39"/>
                <a:gd name="T50" fmla="*/ 10 w 50"/>
                <a:gd name="T51" fmla="*/ 13 h 39"/>
                <a:gd name="T52" fmla="*/ 11 w 50"/>
                <a:gd name="T53" fmla="*/ 13 h 39"/>
                <a:gd name="T54" fmla="*/ 12 w 50"/>
                <a:gd name="T55" fmla="*/ 14 h 39"/>
                <a:gd name="T56" fmla="*/ 13 w 50"/>
                <a:gd name="T57" fmla="*/ 14 h 39"/>
                <a:gd name="T58" fmla="*/ 35 w 50"/>
                <a:gd name="T59" fmla="*/ 27 h 39"/>
                <a:gd name="T60" fmla="*/ 36 w 50"/>
                <a:gd name="T61" fmla="*/ 28 h 39"/>
                <a:gd name="T62" fmla="*/ 36 w 50"/>
                <a:gd name="T63" fmla="*/ 29 h 39"/>
                <a:gd name="T64" fmla="*/ 37 w 50"/>
                <a:gd name="T65" fmla="*/ 29 h 39"/>
                <a:gd name="T66" fmla="*/ 37 w 50"/>
                <a:gd name="T67" fmla="*/ 29 h 39"/>
                <a:gd name="T68" fmla="*/ 38 w 50"/>
                <a:gd name="T69" fmla="*/ 30 h 39"/>
                <a:gd name="T70" fmla="*/ 38 w 50"/>
                <a:gd name="T71" fmla="*/ 31 h 39"/>
                <a:gd name="T72" fmla="*/ 39 w 50"/>
                <a:gd name="T73" fmla="*/ 31 h 39"/>
                <a:gd name="T74" fmla="*/ 39 w 50"/>
                <a:gd name="T75" fmla="*/ 32 h 39"/>
                <a:gd name="T76" fmla="*/ 39 w 50"/>
                <a:gd name="T77" fmla="*/ 33 h 39"/>
                <a:gd name="T78" fmla="*/ 39 w 50"/>
                <a:gd name="T79" fmla="*/ 34 h 39"/>
                <a:gd name="T80" fmla="*/ 39 w 50"/>
                <a:gd name="T81" fmla="*/ 35 h 39"/>
                <a:gd name="T82" fmla="*/ 38 w 50"/>
                <a:gd name="T83" fmla="*/ 35 h 39"/>
                <a:gd name="T84" fmla="*/ 37 w 50"/>
                <a:gd name="T85" fmla="*/ 36 h 39"/>
                <a:gd name="T86" fmla="*/ 39 w 50"/>
                <a:gd name="T87" fmla="*/ 38 h 39"/>
                <a:gd name="T88" fmla="*/ 49 w 50"/>
                <a:gd name="T89" fmla="*/ 23 h 39"/>
                <a:gd name="T90" fmla="*/ 47 w 50"/>
                <a:gd name="T91" fmla="*/ 22 h 39"/>
                <a:gd name="T92" fmla="*/ 46 w 50"/>
                <a:gd name="T93" fmla="*/ 22 h 39"/>
                <a:gd name="T94" fmla="*/ 46 w 50"/>
                <a:gd name="T95" fmla="*/ 23 h 39"/>
                <a:gd name="T96" fmla="*/ 45 w 50"/>
                <a:gd name="T97" fmla="*/ 24 h 39"/>
                <a:gd name="T98" fmla="*/ 45 w 50"/>
                <a:gd name="T99" fmla="*/ 25 h 39"/>
                <a:gd name="T100" fmla="*/ 45 w 50"/>
                <a:gd name="T101" fmla="*/ 25 h 39"/>
                <a:gd name="T102" fmla="*/ 44 w 50"/>
                <a:gd name="T103" fmla="*/ 26 h 39"/>
                <a:gd name="T104" fmla="*/ 43 w 50"/>
                <a:gd name="T105" fmla="*/ 26 h 39"/>
                <a:gd name="T106" fmla="*/ 42 w 50"/>
                <a:gd name="T107" fmla="*/ 25 h 39"/>
                <a:gd name="T108" fmla="*/ 41 w 50"/>
                <a:gd name="T109" fmla="*/ 25 h 39"/>
                <a:gd name="T110" fmla="*/ 40 w 50"/>
                <a:gd name="T111" fmla="*/ 24 h 39"/>
                <a:gd name="T112" fmla="*/ 39 w 50"/>
                <a:gd name="T113" fmla="*/ 23 h 39"/>
                <a:gd name="T114" fmla="*/ 38 w 50"/>
                <a:gd name="T115" fmla="*/ 22 h 39"/>
                <a:gd name="T116" fmla="*/ 37 w 50"/>
                <a:gd name="T117" fmla="*/ 22 h 39"/>
                <a:gd name="T118" fmla="*/ 17 w 50"/>
                <a:gd name="T119" fmla="*/ 10 h 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0"/>
                <a:gd name="T181" fmla="*/ 0 h 39"/>
                <a:gd name="T182" fmla="*/ 50 w 50"/>
                <a:gd name="T183" fmla="*/ 39 h 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0" h="39">
                  <a:moveTo>
                    <a:pt x="17" y="10"/>
                  </a:moveTo>
                  <a:lnTo>
                    <a:pt x="15" y="9"/>
                  </a:lnTo>
                  <a:lnTo>
                    <a:pt x="14" y="9"/>
                  </a:lnTo>
                  <a:lnTo>
                    <a:pt x="13" y="8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0" y="14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2"/>
                  </a:lnTo>
                  <a:lnTo>
                    <a:pt x="8" y="12"/>
                  </a:lnTo>
                  <a:lnTo>
                    <a:pt x="9" y="12"/>
                  </a:lnTo>
                  <a:lnTo>
                    <a:pt x="10" y="13"/>
                  </a:lnTo>
                  <a:lnTo>
                    <a:pt x="11" y="13"/>
                  </a:lnTo>
                  <a:lnTo>
                    <a:pt x="12" y="14"/>
                  </a:lnTo>
                  <a:lnTo>
                    <a:pt x="13" y="14"/>
                  </a:lnTo>
                  <a:lnTo>
                    <a:pt x="35" y="27"/>
                  </a:lnTo>
                  <a:lnTo>
                    <a:pt x="36" y="28"/>
                  </a:lnTo>
                  <a:lnTo>
                    <a:pt x="36" y="29"/>
                  </a:lnTo>
                  <a:lnTo>
                    <a:pt x="37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9" y="31"/>
                  </a:lnTo>
                  <a:lnTo>
                    <a:pt x="39" y="32"/>
                  </a:lnTo>
                  <a:lnTo>
                    <a:pt x="39" y="33"/>
                  </a:lnTo>
                  <a:lnTo>
                    <a:pt x="39" y="34"/>
                  </a:lnTo>
                  <a:lnTo>
                    <a:pt x="39" y="35"/>
                  </a:lnTo>
                  <a:lnTo>
                    <a:pt x="38" y="35"/>
                  </a:lnTo>
                  <a:lnTo>
                    <a:pt x="37" y="36"/>
                  </a:lnTo>
                  <a:lnTo>
                    <a:pt x="39" y="38"/>
                  </a:lnTo>
                  <a:lnTo>
                    <a:pt x="49" y="23"/>
                  </a:lnTo>
                  <a:lnTo>
                    <a:pt x="47" y="22"/>
                  </a:lnTo>
                  <a:lnTo>
                    <a:pt x="46" y="22"/>
                  </a:lnTo>
                  <a:lnTo>
                    <a:pt x="46" y="23"/>
                  </a:lnTo>
                  <a:lnTo>
                    <a:pt x="45" y="24"/>
                  </a:lnTo>
                  <a:lnTo>
                    <a:pt x="45" y="25"/>
                  </a:lnTo>
                  <a:lnTo>
                    <a:pt x="44" y="26"/>
                  </a:lnTo>
                  <a:lnTo>
                    <a:pt x="43" y="26"/>
                  </a:lnTo>
                  <a:lnTo>
                    <a:pt x="42" y="25"/>
                  </a:lnTo>
                  <a:lnTo>
                    <a:pt x="41" y="25"/>
                  </a:lnTo>
                  <a:lnTo>
                    <a:pt x="40" y="24"/>
                  </a:lnTo>
                  <a:lnTo>
                    <a:pt x="39" y="23"/>
                  </a:lnTo>
                  <a:lnTo>
                    <a:pt x="38" y="22"/>
                  </a:lnTo>
                  <a:lnTo>
                    <a:pt x="37" y="22"/>
                  </a:lnTo>
                  <a:lnTo>
                    <a:pt x="17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27" name="Freeform 234"/>
            <p:cNvSpPr>
              <a:spLocks/>
            </p:cNvSpPr>
            <p:nvPr/>
          </p:nvSpPr>
          <p:spPr bwMode="auto">
            <a:xfrm>
              <a:off x="4370" y="3250"/>
              <a:ext cx="39" cy="47"/>
            </a:xfrm>
            <a:custGeom>
              <a:avLst/>
              <a:gdLst>
                <a:gd name="T0" fmla="*/ 36 w 39"/>
                <a:gd name="T1" fmla="*/ 6 h 47"/>
                <a:gd name="T2" fmla="*/ 35 w 39"/>
                <a:gd name="T3" fmla="*/ 6 h 47"/>
                <a:gd name="T4" fmla="*/ 34 w 39"/>
                <a:gd name="T5" fmla="*/ 5 h 47"/>
                <a:gd name="T6" fmla="*/ 31 w 39"/>
                <a:gd name="T7" fmla="*/ 4 h 47"/>
                <a:gd name="T8" fmla="*/ 27 w 39"/>
                <a:gd name="T9" fmla="*/ 0 h 47"/>
                <a:gd name="T10" fmla="*/ 22 w 39"/>
                <a:gd name="T11" fmla="*/ 0 h 47"/>
                <a:gd name="T12" fmla="*/ 19 w 39"/>
                <a:gd name="T13" fmla="*/ 0 h 47"/>
                <a:gd name="T14" fmla="*/ 16 w 39"/>
                <a:gd name="T15" fmla="*/ 2 h 47"/>
                <a:gd name="T16" fmla="*/ 13 w 39"/>
                <a:gd name="T17" fmla="*/ 4 h 47"/>
                <a:gd name="T18" fmla="*/ 11 w 39"/>
                <a:gd name="T19" fmla="*/ 7 h 47"/>
                <a:gd name="T20" fmla="*/ 10 w 39"/>
                <a:gd name="T21" fmla="*/ 14 h 47"/>
                <a:gd name="T22" fmla="*/ 14 w 39"/>
                <a:gd name="T23" fmla="*/ 20 h 47"/>
                <a:gd name="T24" fmla="*/ 19 w 39"/>
                <a:gd name="T25" fmla="*/ 26 h 47"/>
                <a:gd name="T26" fmla="*/ 23 w 39"/>
                <a:gd name="T27" fmla="*/ 31 h 47"/>
                <a:gd name="T28" fmla="*/ 24 w 39"/>
                <a:gd name="T29" fmla="*/ 37 h 47"/>
                <a:gd name="T30" fmla="*/ 22 w 39"/>
                <a:gd name="T31" fmla="*/ 42 h 47"/>
                <a:gd name="T32" fmla="*/ 20 w 39"/>
                <a:gd name="T33" fmla="*/ 43 h 47"/>
                <a:gd name="T34" fmla="*/ 16 w 39"/>
                <a:gd name="T35" fmla="*/ 43 h 47"/>
                <a:gd name="T36" fmla="*/ 14 w 39"/>
                <a:gd name="T37" fmla="*/ 43 h 47"/>
                <a:gd name="T38" fmla="*/ 10 w 39"/>
                <a:gd name="T39" fmla="*/ 42 h 47"/>
                <a:gd name="T40" fmla="*/ 8 w 39"/>
                <a:gd name="T41" fmla="*/ 40 h 47"/>
                <a:gd name="T42" fmla="*/ 6 w 39"/>
                <a:gd name="T43" fmla="*/ 36 h 47"/>
                <a:gd name="T44" fmla="*/ 4 w 39"/>
                <a:gd name="T45" fmla="*/ 32 h 47"/>
                <a:gd name="T46" fmla="*/ 3 w 39"/>
                <a:gd name="T47" fmla="*/ 27 h 47"/>
                <a:gd name="T48" fmla="*/ 5 w 39"/>
                <a:gd name="T49" fmla="*/ 40 h 47"/>
                <a:gd name="T50" fmla="*/ 8 w 39"/>
                <a:gd name="T51" fmla="*/ 42 h 47"/>
                <a:gd name="T52" fmla="*/ 10 w 39"/>
                <a:gd name="T53" fmla="*/ 42 h 47"/>
                <a:gd name="T54" fmla="*/ 11 w 39"/>
                <a:gd name="T55" fmla="*/ 43 h 47"/>
                <a:gd name="T56" fmla="*/ 14 w 39"/>
                <a:gd name="T57" fmla="*/ 45 h 47"/>
                <a:gd name="T58" fmla="*/ 17 w 39"/>
                <a:gd name="T59" fmla="*/ 46 h 47"/>
                <a:gd name="T60" fmla="*/ 22 w 39"/>
                <a:gd name="T61" fmla="*/ 46 h 47"/>
                <a:gd name="T62" fmla="*/ 25 w 39"/>
                <a:gd name="T63" fmla="*/ 44 h 47"/>
                <a:gd name="T64" fmla="*/ 28 w 39"/>
                <a:gd name="T65" fmla="*/ 42 h 47"/>
                <a:gd name="T66" fmla="*/ 30 w 39"/>
                <a:gd name="T67" fmla="*/ 40 h 47"/>
                <a:gd name="T68" fmla="*/ 31 w 39"/>
                <a:gd name="T69" fmla="*/ 35 h 47"/>
                <a:gd name="T70" fmla="*/ 30 w 39"/>
                <a:gd name="T71" fmla="*/ 30 h 47"/>
                <a:gd name="T72" fmla="*/ 29 w 39"/>
                <a:gd name="T73" fmla="*/ 27 h 47"/>
                <a:gd name="T74" fmla="*/ 26 w 39"/>
                <a:gd name="T75" fmla="*/ 23 h 47"/>
                <a:gd name="T76" fmla="*/ 23 w 39"/>
                <a:gd name="T77" fmla="*/ 19 h 47"/>
                <a:gd name="T78" fmla="*/ 21 w 39"/>
                <a:gd name="T79" fmla="*/ 18 h 47"/>
                <a:gd name="T80" fmla="*/ 18 w 39"/>
                <a:gd name="T81" fmla="*/ 16 h 47"/>
                <a:gd name="T82" fmla="*/ 16 w 39"/>
                <a:gd name="T83" fmla="*/ 14 h 47"/>
                <a:gd name="T84" fmla="*/ 16 w 39"/>
                <a:gd name="T85" fmla="*/ 12 h 47"/>
                <a:gd name="T86" fmla="*/ 16 w 39"/>
                <a:gd name="T87" fmla="*/ 9 h 47"/>
                <a:gd name="T88" fmla="*/ 16 w 39"/>
                <a:gd name="T89" fmla="*/ 6 h 47"/>
                <a:gd name="T90" fmla="*/ 18 w 39"/>
                <a:gd name="T91" fmla="*/ 4 h 47"/>
                <a:gd name="T92" fmla="*/ 21 w 39"/>
                <a:gd name="T93" fmla="*/ 2 h 47"/>
                <a:gd name="T94" fmla="*/ 23 w 39"/>
                <a:gd name="T95" fmla="*/ 2 h 47"/>
                <a:gd name="T96" fmla="*/ 26 w 39"/>
                <a:gd name="T97" fmla="*/ 2 h 47"/>
                <a:gd name="T98" fmla="*/ 29 w 39"/>
                <a:gd name="T99" fmla="*/ 4 h 47"/>
                <a:gd name="T100" fmla="*/ 31 w 39"/>
                <a:gd name="T101" fmla="*/ 6 h 47"/>
                <a:gd name="T102" fmla="*/ 33 w 39"/>
                <a:gd name="T103" fmla="*/ 10 h 47"/>
                <a:gd name="T104" fmla="*/ 34 w 39"/>
                <a:gd name="T105" fmla="*/ 12 h 47"/>
                <a:gd name="T106" fmla="*/ 35 w 39"/>
                <a:gd name="T107" fmla="*/ 16 h 47"/>
                <a:gd name="T108" fmla="*/ 36 w 39"/>
                <a:gd name="T109" fmla="*/ 19 h 4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39"/>
                <a:gd name="T166" fmla="*/ 0 h 47"/>
                <a:gd name="T167" fmla="*/ 39 w 39"/>
                <a:gd name="T168" fmla="*/ 47 h 4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39" h="47">
                  <a:moveTo>
                    <a:pt x="38" y="5"/>
                  </a:moveTo>
                  <a:lnTo>
                    <a:pt x="37" y="6"/>
                  </a:lnTo>
                  <a:lnTo>
                    <a:pt x="36" y="6"/>
                  </a:lnTo>
                  <a:lnTo>
                    <a:pt x="36" y="7"/>
                  </a:lnTo>
                  <a:lnTo>
                    <a:pt x="35" y="7"/>
                  </a:lnTo>
                  <a:lnTo>
                    <a:pt x="35" y="6"/>
                  </a:lnTo>
                  <a:lnTo>
                    <a:pt x="35" y="5"/>
                  </a:lnTo>
                  <a:lnTo>
                    <a:pt x="34" y="5"/>
                  </a:lnTo>
                  <a:lnTo>
                    <a:pt x="33" y="5"/>
                  </a:lnTo>
                  <a:lnTo>
                    <a:pt x="32" y="4"/>
                  </a:lnTo>
                  <a:lnTo>
                    <a:pt x="31" y="4"/>
                  </a:lnTo>
                  <a:lnTo>
                    <a:pt x="30" y="3"/>
                  </a:lnTo>
                  <a:lnTo>
                    <a:pt x="29" y="1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6" y="2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3" y="4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1" y="7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1" y="17"/>
                  </a:lnTo>
                  <a:lnTo>
                    <a:pt x="12" y="19"/>
                  </a:lnTo>
                  <a:lnTo>
                    <a:pt x="14" y="20"/>
                  </a:lnTo>
                  <a:lnTo>
                    <a:pt x="16" y="22"/>
                  </a:lnTo>
                  <a:lnTo>
                    <a:pt x="17" y="24"/>
                  </a:lnTo>
                  <a:lnTo>
                    <a:pt x="19" y="26"/>
                  </a:lnTo>
                  <a:lnTo>
                    <a:pt x="21" y="27"/>
                  </a:lnTo>
                  <a:lnTo>
                    <a:pt x="22" y="29"/>
                  </a:lnTo>
                  <a:lnTo>
                    <a:pt x="23" y="31"/>
                  </a:lnTo>
                  <a:lnTo>
                    <a:pt x="24" y="33"/>
                  </a:lnTo>
                  <a:lnTo>
                    <a:pt x="25" y="35"/>
                  </a:lnTo>
                  <a:lnTo>
                    <a:pt x="24" y="37"/>
                  </a:lnTo>
                  <a:lnTo>
                    <a:pt x="23" y="40"/>
                  </a:lnTo>
                  <a:lnTo>
                    <a:pt x="23" y="41"/>
                  </a:lnTo>
                  <a:lnTo>
                    <a:pt x="22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7" y="43"/>
                  </a:lnTo>
                  <a:lnTo>
                    <a:pt x="16" y="43"/>
                  </a:lnTo>
                  <a:lnTo>
                    <a:pt x="15" y="43"/>
                  </a:lnTo>
                  <a:lnTo>
                    <a:pt x="14" y="43"/>
                  </a:lnTo>
                  <a:lnTo>
                    <a:pt x="13" y="42"/>
                  </a:lnTo>
                  <a:lnTo>
                    <a:pt x="11" y="42"/>
                  </a:lnTo>
                  <a:lnTo>
                    <a:pt x="10" y="42"/>
                  </a:lnTo>
                  <a:lnTo>
                    <a:pt x="9" y="41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7" y="37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5" y="33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3" y="29"/>
                  </a:lnTo>
                  <a:lnTo>
                    <a:pt x="3" y="27"/>
                  </a:lnTo>
                  <a:lnTo>
                    <a:pt x="2" y="27"/>
                  </a:lnTo>
                  <a:lnTo>
                    <a:pt x="0" y="40"/>
                  </a:lnTo>
                  <a:lnTo>
                    <a:pt x="5" y="40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10" y="42"/>
                  </a:lnTo>
                  <a:lnTo>
                    <a:pt x="10" y="43"/>
                  </a:lnTo>
                  <a:lnTo>
                    <a:pt x="11" y="43"/>
                  </a:lnTo>
                  <a:lnTo>
                    <a:pt x="12" y="44"/>
                  </a:lnTo>
                  <a:lnTo>
                    <a:pt x="13" y="44"/>
                  </a:lnTo>
                  <a:lnTo>
                    <a:pt x="14" y="45"/>
                  </a:lnTo>
                  <a:lnTo>
                    <a:pt x="15" y="45"/>
                  </a:lnTo>
                  <a:lnTo>
                    <a:pt x="16" y="46"/>
                  </a:lnTo>
                  <a:lnTo>
                    <a:pt x="17" y="46"/>
                  </a:lnTo>
                  <a:lnTo>
                    <a:pt x="19" y="46"/>
                  </a:lnTo>
                  <a:lnTo>
                    <a:pt x="20" y="46"/>
                  </a:lnTo>
                  <a:lnTo>
                    <a:pt x="22" y="46"/>
                  </a:lnTo>
                  <a:lnTo>
                    <a:pt x="22" y="45"/>
                  </a:lnTo>
                  <a:lnTo>
                    <a:pt x="23" y="45"/>
                  </a:lnTo>
                  <a:lnTo>
                    <a:pt x="25" y="44"/>
                  </a:lnTo>
                  <a:lnTo>
                    <a:pt x="26" y="44"/>
                  </a:lnTo>
                  <a:lnTo>
                    <a:pt x="27" y="43"/>
                  </a:lnTo>
                  <a:lnTo>
                    <a:pt x="28" y="42"/>
                  </a:lnTo>
                  <a:lnTo>
                    <a:pt x="29" y="42"/>
                  </a:lnTo>
                  <a:lnTo>
                    <a:pt x="29" y="41"/>
                  </a:lnTo>
                  <a:lnTo>
                    <a:pt x="30" y="40"/>
                  </a:lnTo>
                  <a:lnTo>
                    <a:pt x="30" y="38"/>
                  </a:lnTo>
                  <a:lnTo>
                    <a:pt x="31" y="36"/>
                  </a:lnTo>
                  <a:lnTo>
                    <a:pt x="31" y="35"/>
                  </a:lnTo>
                  <a:lnTo>
                    <a:pt x="31" y="33"/>
                  </a:lnTo>
                  <a:lnTo>
                    <a:pt x="30" y="32"/>
                  </a:lnTo>
                  <a:lnTo>
                    <a:pt x="30" y="30"/>
                  </a:lnTo>
                  <a:lnTo>
                    <a:pt x="29" y="29"/>
                  </a:lnTo>
                  <a:lnTo>
                    <a:pt x="29" y="27"/>
                  </a:lnTo>
                  <a:lnTo>
                    <a:pt x="28" y="26"/>
                  </a:lnTo>
                  <a:lnTo>
                    <a:pt x="27" y="24"/>
                  </a:lnTo>
                  <a:lnTo>
                    <a:pt x="26" y="23"/>
                  </a:lnTo>
                  <a:lnTo>
                    <a:pt x="25" y="22"/>
                  </a:lnTo>
                  <a:lnTo>
                    <a:pt x="24" y="21"/>
                  </a:lnTo>
                  <a:lnTo>
                    <a:pt x="23" y="19"/>
                  </a:lnTo>
                  <a:lnTo>
                    <a:pt x="22" y="19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9" y="17"/>
                  </a:lnTo>
                  <a:lnTo>
                    <a:pt x="18" y="16"/>
                  </a:lnTo>
                  <a:lnTo>
                    <a:pt x="17" y="16"/>
                  </a:lnTo>
                  <a:lnTo>
                    <a:pt x="17" y="15"/>
                  </a:lnTo>
                  <a:lnTo>
                    <a:pt x="16" y="14"/>
                  </a:lnTo>
                  <a:lnTo>
                    <a:pt x="16" y="13"/>
                  </a:lnTo>
                  <a:lnTo>
                    <a:pt x="16" y="12"/>
                  </a:lnTo>
                  <a:lnTo>
                    <a:pt x="16" y="11"/>
                  </a:lnTo>
                  <a:lnTo>
                    <a:pt x="16" y="10"/>
                  </a:lnTo>
                  <a:lnTo>
                    <a:pt x="16" y="9"/>
                  </a:lnTo>
                  <a:lnTo>
                    <a:pt x="16" y="8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6" y="5"/>
                  </a:lnTo>
                  <a:lnTo>
                    <a:pt x="17" y="4"/>
                  </a:lnTo>
                  <a:lnTo>
                    <a:pt x="18" y="4"/>
                  </a:lnTo>
                  <a:lnTo>
                    <a:pt x="19" y="4"/>
                  </a:lnTo>
                  <a:lnTo>
                    <a:pt x="20" y="3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5" y="2"/>
                  </a:lnTo>
                  <a:lnTo>
                    <a:pt x="26" y="2"/>
                  </a:lnTo>
                  <a:lnTo>
                    <a:pt x="27" y="3"/>
                  </a:lnTo>
                  <a:lnTo>
                    <a:pt x="28" y="3"/>
                  </a:lnTo>
                  <a:lnTo>
                    <a:pt x="29" y="4"/>
                  </a:lnTo>
                  <a:lnTo>
                    <a:pt x="30" y="5"/>
                  </a:lnTo>
                  <a:lnTo>
                    <a:pt x="31" y="6"/>
                  </a:lnTo>
                  <a:lnTo>
                    <a:pt x="31" y="7"/>
                  </a:lnTo>
                  <a:lnTo>
                    <a:pt x="32" y="8"/>
                  </a:lnTo>
                  <a:lnTo>
                    <a:pt x="33" y="10"/>
                  </a:lnTo>
                  <a:lnTo>
                    <a:pt x="33" y="11"/>
                  </a:lnTo>
                  <a:lnTo>
                    <a:pt x="34" y="12"/>
                  </a:lnTo>
                  <a:lnTo>
                    <a:pt x="35" y="14"/>
                  </a:lnTo>
                  <a:lnTo>
                    <a:pt x="35" y="15"/>
                  </a:lnTo>
                  <a:lnTo>
                    <a:pt x="35" y="16"/>
                  </a:lnTo>
                  <a:lnTo>
                    <a:pt x="35" y="18"/>
                  </a:lnTo>
                  <a:lnTo>
                    <a:pt x="35" y="19"/>
                  </a:lnTo>
                  <a:lnTo>
                    <a:pt x="36" y="19"/>
                  </a:lnTo>
                  <a:lnTo>
                    <a:pt x="38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28" name="Freeform 235"/>
            <p:cNvSpPr>
              <a:spLocks/>
            </p:cNvSpPr>
            <p:nvPr/>
          </p:nvSpPr>
          <p:spPr bwMode="auto">
            <a:xfrm>
              <a:off x="4554" y="3289"/>
              <a:ext cx="39" cy="46"/>
            </a:xfrm>
            <a:custGeom>
              <a:avLst/>
              <a:gdLst>
                <a:gd name="T0" fmla="*/ 25 w 39"/>
                <a:gd name="T1" fmla="*/ 13 h 46"/>
                <a:gd name="T2" fmla="*/ 24 w 39"/>
                <a:gd name="T3" fmla="*/ 15 h 46"/>
                <a:gd name="T4" fmla="*/ 23 w 39"/>
                <a:gd name="T5" fmla="*/ 17 h 46"/>
                <a:gd name="T6" fmla="*/ 22 w 39"/>
                <a:gd name="T7" fmla="*/ 19 h 46"/>
                <a:gd name="T8" fmla="*/ 22 w 39"/>
                <a:gd name="T9" fmla="*/ 19 h 46"/>
                <a:gd name="T10" fmla="*/ 20 w 39"/>
                <a:gd name="T11" fmla="*/ 20 h 46"/>
                <a:gd name="T12" fmla="*/ 18 w 39"/>
                <a:gd name="T13" fmla="*/ 20 h 46"/>
                <a:gd name="T14" fmla="*/ 16 w 39"/>
                <a:gd name="T15" fmla="*/ 21 h 46"/>
                <a:gd name="T16" fmla="*/ 13 w 39"/>
                <a:gd name="T17" fmla="*/ 21 h 46"/>
                <a:gd name="T18" fmla="*/ 13 w 39"/>
                <a:gd name="T19" fmla="*/ 6 h 46"/>
                <a:gd name="T20" fmla="*/ 13 w 39"/>
                <a:gd name="T21" fmla="*/ 4 h 46"/>
                <a:gd name="T22" fmla="*/ 14 w 39"/>
                <a:gd name="T23" fmla="*/ 3 h 46"/>
                <a:gd name="T24" fmla="*/ 16 w 39"/>
                <a:gd name="T25" fmla="*/ 2 h 46"/>
                <a:gd name="T26" fmla="*/ 18 w 39"/>
                <a:gd name="T27" fmla="*/ 2 h 46"/>
                <a:gd name="T28" fmla="*/ 21 w 39"/>
                <a:gd name="T29" fmla="*/ 2 h 46"/>
                <a:gd name="T30" fmla="*/ 23 w 39"/>
                <a:gd name="T31" fmla="*/ 2 h 46"/>
                <a:gd name="T32" fmla="*/ 26 w 39"/>
                <a:gd name="T33" fmla="*/ 3 h 46"/>
                <a:gd name="T34" fmla="*/ 28 w 39"/>
                <a:gd name="T35" fmla="*/ 4 h 46"/>
                <a:gd name="T36" fmla="*/ 29 w 39"/>
                <a:gd name="T37" fmla="*/ 4 h 46"/>
                <a:gd name="T38" fmla="*/ 31 w 39"/>
                <a:gd name="T39" fmla="*/ 6 h 46"/>
                <a:gd name="T40" fmla="*/ 32 w 39"/>
                <a:gd name="T41" fmla="*/ 8 h 46"/>
                <a:gd name="T42" fmla="*/ 34 w 39"/>
                <a:gd name="T43" fmla="*/ 11 h 46"/>
                <a:gd name="T44" fmla="*/ 36 w 39"/>
                <a:gd name="T45" fmla="*/ 10 h 46"/>
                <a:gd name="T46" fmla="*/ 0 w 39"/>
                <a:gd name="T47" fmla="*/ 0 h 46"/>
                <a:gd name="T48" fmla="*/ 1 w 39"/>
                <a:gd name="T49" fmla="*/ 2 h 46"/>
                <a:gd name="T50" fmla="*/ 3 w 39"/>
                <a:gd name="T51" fmla="*/ 2 h 46"/>
                <a:gd name="T52" fmla="*/ 4 w 39"/>
                <a:gd name="T53" fmla="*/ 3 h 46"/>
                <a:gd name="T54" fmla="*/ 5 w 39"/>
                <a:gd name="T55" fmla="*/ 4 h 46"/>
                <a:gd name="T56" fmla="*/ 6 w 39"/>
                <a:gd name="T57" fmla="*/ 6 h 46"/>
                <a:gd name="T58" fmla="*/ 6 w 39"/>
                <a:gd name="T59" fmla="*/ 8 h 46"/>
                <a:gd name="T60" fmla="*/ 6 w 39"/>
                <a:gd name="T61" fmla="*/ 10 h 46"/>
                <a:gd name="T62" fmla="*/ 6 w 39"/>
                <a:gd name="T63" fmla="*/ 35 h 46"/>
                <a:gd name="T64" fmla="*/ 6 w 39"/>
                <a:gd name="T65" fmla="*/ 39 h 46"/>
                <a:gd name="T66" fmla="*/ 6 w 39"/>
                <a:gd name="T67" fmla="*/ 41 h 46"/>
                <a:gd name="T68" fmla="*/ 5 w 39"/>
                <a:gd name="T69" fmla="*/ 41 h 46"/>
                <a:gd name="T70" fmla="*/ 4 w 39"/>
                <a:gd name="T71" fmla="*/ 42 h 46"/>
                <a:gd name="T72" fmla="*/ 3 w 39"/>
                <a:gd name="T73" fmla="*/ 43 h 46"/>
                <a:gd name="T74" fmla="*/ 2 w 39"/>
                <a:gd name="T75" fmla="*/ 43 h 46"/>
                <a:gd name="T76" fmla="*/ 0 w 39"/>
                <a:gd name="T77" fmla="*/ 43 h 46"/>
                <a:gd name="T78" fmla="*/ 33 w 39"/>
                <a:gd name="T79" fmla="*/ 45 h 46"/>
                <a:gd name="T80" fmla="*/ 36 w 39"/>
                <a:gd name="T81" fmla="*/ 33 h 46"/>
                <a:gd name="T82" fmla="*/ 34 w 39"/>
                <a:gd name="T83" fmla="*/ 35 h 46"/>
                <a:gd name="T84" fmla="*/ 32 w 39"/>
                <a:gd name="T85" fmla="*/ 37 h 46"/>
                <a:gd name="T86" fmla="*/ 30 w 39"/>
                <a:gd name="T87" fmla="*/ 40 h 46"/>
                <a:gd name="T88" fmla="*/ 29 w 39"/>
                <a:gd name="T89" fmla="*/ 41 h 46"/>
                <a:gd name="T90" fmla="*/ 27 w 39"/>
                <a:gd name="T91" fmla="*/ 42 h 46"/>
                <a:gd name="T92" fmla="*/ 24 w 39"/>
                <a:gd name="T93" fmla="*/ 43 h 46"/>
                <a:gd name="T94" fmla="*/ 22 w 39"/>
                <a:gd name="T95" fmla="*/ 43 h 46"/>
                <a:gd name="T96" fmla="*/ 18 w 39"/>
                <a:gd name="T97" fmla="*/ 43 h 46"/>
                <a:gd name="T98" fmla="*/ 16 w 39"/>
                <a:gd name="T99" fmla="*/ 43 h 46"/>
                <a:gd name="T100" fmla="*/ 14 w 39"/>
                <a:gd name="T101" fmla="*/ 42 h 46"/>
                <a:gd name="T102" fmla="*/ 13 w 39"/>
                <a:gd name="T103" fmla="*/ 41 h 46"/>
                <a:gd name="T104" fmla="*/ 13 w 39"/>
                <a:gd name="T105" fmla="*/ 40 h 46"/>
                <a:gd name="T106" fmla="*/ 14 w 39"/>
                <a:gd name="T107" fmla="*/ 23 h 46"/>
                <a:gd name="T108" fmla="*/ 16 w 39"/>
                <a:gd name="T109" fmla="*/ 23 h 46"/>
                <a:gd name="T110" fmla="*/ 18 w 39"/>
                <a:gd name="T111" fmla="*/ 23 h 46"/>
                <a:gd name="T112" fmla="*/ 20 w 39"/>
                <a:gd name="T113" fmla="*/ 23 h 46"/>
                <a:gd name="T114" fmla="*/ 22 w 39"/>
                <a:gd name="T115" fmla="*/ 24 h 46"/>
                <a:gd name="T116" fmla="*/ 22 w 39"/>
                <a:gd name="T117" fmla="*/ 25 h 46"/>
                <a:gd name="T118" fmla="*/ 24 w 39"/>
                <a:gd name="T119" fmla="*/ 26 h 46"/>
                <a:gd name="T120" fmla="*/ 25 w 39"/>
                <a:gd name="T121" fmla="*/ 28 h 46"/>
                <a:gd name="T122" fmla="*/ 25 w 39"/>
                <a:gd name="T123" fmla="*/ 31 h 46"/>
                <a:gd name="T124" fmla="*/ 27 w 39"/>
                <a:gd name="T125" fmla="*/ 13 h 4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9"/>
                <a:gd name="T190" fmla="*/ 0 h 46"/>
                <a:gd name="T191" fmla="*/ 39 w 39"/>
                <a:gd name="T192" fmla="*/ 46 h 4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9" h="46">
                  <a:moveTo>
                    <a:pt x="27" y="13"/>
                  </a:moveTo>
                  <a:lnTo>
                    <a:pt x="25" y="13"/>
                  </a:lnTo>
                  <a:lnTo>
                    <a:pt x="25" y="14"/>
                  </a:lnTo>
                  <a:lnTo>
                    <a:pt x="24" y="15"/>
                  </a:lnTo>
                  <a:lnTo>
                    <a:pt x="24" y="16"/>
                  </a:lnTo>
                  <a:lnTo>
                    <a:pt x="23" y="17"/>
                  </a:lnTo>
                  <a:lnTo>
                    <a:pt x="23" y="18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8" y="20"/>
                  </a:lnTo>
                  <a:lnTo>
                    <a:pt x="17" y="21"/>
                  </a:lnTo>
                  <a:lnTo>
                    <a:pt x="16" y="21"/>
                  </a:lnTo>
                  <a:lnTo>
                    <a:pt x="13" y="21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4" y="3"/>
                  </a:lnTo>
                  <a:lnTo>
                    <a:pt x="26" y="3"/>
                  </a:lnTo>
                  <a:lnTo>
                    <a:pt x="27" y="4"/>
                  </a:lnTo>
                  <a:lnTo>
                    <a:pt x="28" y="4"/>
                  </a:lnTo>
                  <a:lnTo>
                    <a:pt x="29" y="4"/>
                  </a:lnTo>
                  <a:lnTo>
                    <a:pt x="30" y="5"/>
                  </a:lnTo>
                  <a:lnTo>
                    <a:pt x="31" y="6"/>
                  </a:lnTo>
                  <a:lnTo>
                    <a:pt x="31" y="7"/>
                  </a:lnTo>
                  <a:lnTo>
                    <a:pt x="32" y="8"/>
                  </a:lnTo>
                  <a:lnTo>
                    <a:pt x="33" y="9"/>
                  </a:lnTo>
                  <a:lnTo>
                    <a:pt x="34" y="11"/>
                  </a:lnTo>
                  <a:lnTo>
                    <a:pt x="35" y="11"/>
                  </a:lnTo>
                  <a:lnTo>
                    <a:pt x="36" y="10"/>
                  </a:lnTo>
                  <a:lnTo>
                    <a:pt x="3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4" y="3"/>
                  </a:lnTo>
                  <a:lnTo>
                    <a:pt x="5" y="4"/>
                  </a:lnTo>
                  <a:lnTo>
                    <a:pt x="6" y="5"/>
                  </a:lnTo>
                  <a:lnTo>
                    <a:pt x="6" y="6"/>
                  </a:lnTo>
                  <a:lnTo>
                    <a:pt x="6" y="7"/>
                  </a:lnTo>
                  <a:lnTo>
                    <a:pt x="6" y="8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34"/>
                  </a:lnTo>
                  <a:lnTo>
                    <a:pt x="6" y="35"/>
                  </a:lnTo>
                  <a:lnTo>
                    <a:pt x="6" y="38"/>
                  </a:lnTo>
                  <a:lnTo>
                    <a:pt x="6" y="39"/>
                  </a:lnTo>
                  <a:lnTo>
                    <a:pt x="6" y="40"/>
                  </a:lnTo>
                  <a:lnTo>
                    <a:pt x="6" y="41"/>
                  </a:lnTo>
                  <a:lnTo>
                    <a:pt x="5" y="41"/>
                  </a:lnTo>
                  <a:lnTo>
                    <a:pt x="5" y="42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3" y="43"/>
                  </a:lnTo>
                  <a:lnTo>
                    <a:pt x="2" y="43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33" y="45"/>
                  </a:lnTo>
                  <a:lnTo>
                    <a:pt x="38" y="34"/>
                  </a:lnTo>
                  <a:lnTo>
                    <a:pt x="36" y="33"/>
                  </a:lnTo>
                  <a:lnTo>
                    <a:pt x="35" y="34"/>
                  </a:lnTo>
                  <a:lnTo>
                    <a:pt x="34" y="35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9"/>
                  </a:lnTo>
                  <a:lnTo>
                    <a:pt x="30" y="40"/>
                  </a:lnTo>
                  <a:lnTo>
                    <a:pt x="29" y="41"/>
                  </a:lnTo>
                  <a:lnTo>
                    <a:pt x="28" y="41"/>
                  </a:lnTo>
                  <a:lnTo>
                    <a:pt x="27" y="42"/>
                  </a:lnTo>
                  <a:lnTo>
                    <a:pt x="26" y="42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2" y="43"/>
                  </a:lnTo>
                  <a:lnTo>
                    <a:pt x="21" y="43"/>
                  </a:lnTo>
                  <a:lnTo>
                    <a:pt x="18" y="43"/>
                  </a:lnTo>
                  <a:lnTo>
                    <a:pt x="16" y="43"/>
                  </a:lnTo>
                  <a:lnTo>
                    <a:pt x="15" y="43"/>
                  </a:lnTo>
                  <a:lnTo>
                    <a:pt x="14" y="42"/>
                  </a:lnTo>
                  <a:lnTo>
                    <a:pt x="13" y="42"/>
                  </a:lnTo>
                  <a:lnTo>
                    <a:pt x="13" y="41"/>
                  </a:lnTo>
                  <a:lnTo>
                    <a:pt x="13" y="40"/>
                  </a:lnTo>
                  <a:lnTo>
                    <a:pt x="13" y="23"/>
                  </a:lnTo>
                  <a:lnTo>
                    <a:pt x="14" y="23"/>
                  </a:lnTo>
                  <a:lnTo>
                    <a:pt x="15" y="23"/>
                  </a:lnTo>
                  <a:lnTo>
                    <a:pt x="16" y="23"/>
                  </a:lnTo>
                  <a:lnTo>
                    <a:pt x="17" y="23"/>
                  </a:lnTo>
                  <a:lnTo>
                    <a:pt x="18" y="23"/>
                  </a:lnTo>
                  <a:lnTo>
                    <a:pt x="19" y="23"/>
                  </a:lnTo>
                  <a:lnTo>
                    <a:pt x="20" y="23"/>
                  </a:lnTo>
                  <a:lnTo>
                    <a:pt x="21" y="23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3" y="26"/>
                  </a:lnTo>
                  <a:lnTo>
                    <a:pt x="24" y="26"/>
                  </a:lnTo>
                  <a:lnTo>
                    <a:pt x="24" y="27"/>
                  </a:lnTo>
                  <a:lnTo>
                    <a:pt x="25" y="28"/>
                  </a:lnTo>
                  <a:lnTo>
                    <a:pt x="25" y="29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7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29" name="Freeform 236"/>
            <p:cNvSpPr>
              <a:spLocks/>
            </p:cNvSpPr>
            <p:nvPr/>
          </p:nvSpPr>
          <p:spPr bwMode="auto">
            <a:xfrm>
              <a:off x="4601" y="3285"/>
              <a:ext cx="32" cy="50"/>
            </a:xfrm>
            <a:custGeom>
              <a:avLst/>
              <a:gdLst>
                <a:gd name="T0" fmla="*/ 21 w 32"/>
                <a:gd name="T1" fmla="*/ 1 h 50"/>
                <a:gd name="T2" fmla="*/ 19 w 32"/>
                <a:gd name="T3" fmla="*/ 2 h 50"/>
                <a:gd name="T4" fmla="*/ 13 w 32"/>
                <a:gd name="T5" fmla="*/ 2 h 50"/>
                <a:gd name="T6" fmla="*/ 11 w 32"/>
                <a:gd name="T7" fmla="*/ 2 h 50"/>
                <a:gd name="T8" fmla="*/ 7 w 32"/>
                <a:gd name="T9" fmla="*/ 3 h 50"/>
                <a:gd name="T10" fmla="*/ 3 w 32"/>
                <a:gd name="T11" fmla="*/ 4 h 50"/>
                <a:gd name="T12" fmla="*/ 2 w 32"/>
                <a:gd name="T13" fmla="*/ 6 h 50"/>
                <a:gd name="T14" fmla="*/ 0 w 32"/>
                <a:gd name="T15" fmla="*/ 10 h 50"/>
                <a:gd name="T16" fmla="*/ 0 w 32"/>
                <a:gd name="T17" fmla="*/ 13 h 50"/>
                <a:gd name="T18" fmla="*/ 2 w 32"/>
                <a:gd name="T19" fmla="*/ 20 h 50"/>
                <a:gd name="T20" fmla="*/ 7 w 32"/>
                <a:gd name="T21" fmla="*/ 24 h 50"/>
                <a:gd name="T22" fmla="*/ 13 w 32"/>
                <a:gd name="T23" fmla="*/ 26 h 50"/>
                <a:gd name="T24" fmla="*/ 22 w 32"/>
                <a:gd name="T25" fmla="*/ 29 h 50"/>
                <a:gd name="T26" fmla="*/ 26 w 32"/>
                <a:gd name="T27" fmla="*/ 34 h 50"/>
                <a:gd name="T28" fmla="*/ 26 w 32"/>
                <a:gd name="T29" fmla="*/ 38 h 50"/>
                <a:gd name="T30" fmla="*/ 24 w 32"/>
                <a:gd name="T31" fmla="*/ 41 h 50"/>
                <a:gd name="T32" fmla="*/ 23 w 32"/>
                <a:gd name="T33" fmla="*/ 44 h 50"/>
                <a:gd name="T34" fmla="*/ 20 w 32"/>
                <a:gd name="T35" fmla="*/ 45 h 50"/>
                <a:gd name="T36" fmla="*/ 18 w 32"/>
                <a:gd name="T37" fmla="*/ 45 h 50"/>
                <a:gd name="T38" fmla="*/ 15 w 32"/>
                <a:gd name="T39" fmla="*/ 45 h 50"/>
                <a:gd name="T40" fmla="*/ 13 w 32"/>
                <a:gd name="T41" fmla="*/ 45 h 50"/>
                <a:gd name="T42" fmla="*/ 9 w 32"/>
                <a:gd name="T43" fmla="*/ 43 h 50"/>
                <a:gd name="T44" fmla="*/ 7 w 32"/>
                <a:gd name="T45" fmla="*/ 40 h 50"/>
                <a:gd name="T46" fmla="*/ 3 w 32"/>
                <a:gd name="T47" fmla="*/ 37 h 50"/>
                <a:gd name="T48" fmla="*/ 7 w 32"/>
                <a:gd name="T49" fmla="*/ 49 h 50"/>
                <a:gd name="T50" fmla="*/ 8 w 32"/>
                <a:gd name="T51" fmla="*/ 47 h 50"/>
                <a:gd name="T52" fmla="*/ 11 w 32"/>
                <a:gd name="T53" fmla="*/ 47 h 50"/>
                <a:gd name="T54" fmla="*/ 13 w 32"/>
                <a:gd name="T55" fmla="*/ 47 h 50"/>
                <a:gd name="T56" fmla="*/ 15 w 32"/>
                <a:gd name="T57" fmla="*/ 47 h 50"/>
                <a:gd name="T58" fmla="*/ 18 w 32"/>
                <a:gd name="T59" fmla="*/ 47 h 50"/>
                <a:gd name="T60" fmla="*/ 23 w 32"/>
                <a:gd name="T61" fmla="*/ 47 h 50"/>
                <a:gd name="T62" fmla="*/ 26 w 32"/>
                <a:gd name="T63" fmla="*/ 45 h 50"/>
                <a:gd name="T64" fmla="*/ 28 w 32"/>
                <a:gd name="T65" fmla="*/ 42 h 50"/>
                <a:gd name="T66" fmla="*/ 30 w 32"/>
                <a:gd name="T67" fmla="*/ 38 h 50"/>
                <a:gd name="T68" fmla="*/ 31 w 32"/>
                <a:gd name="T69" fmla="*/ 35 h 50"/>
                <a:gd name="T70" fmla="*/ 30 w 32"/>
                <a:gd name="T71" fmla="*/ 29 h 50"/>
                <a:gd name="T72" fmla="*/ 28 w 32"/>
                <a:gd name="T73" fmla="*/ 26 h 50"/>
                <a:gd name="T74" fmla="*/ 24 w 32"/>
                <a:gd name="T75" fmla="*/ 23 h 50"/>
                <a:gd name="T76" fmla="*/ 21 w 32"/>
                <a:gd name="T77" fmla="*/ 21 h 50"/>
                <a:gd name="T78" fmla="*/ 14 w 32"/>
                <a:gd name="T79" fmla="*/ 20 h 50"/>
                <a:gd name="T80" fmla="*/ 11 w 32"/>
                <a:gd name="T81" fmla="*/ 20 h 50"/>
                <a:gd name="T82" fmla="*/ 8 w 32"/>
                <a:gd name="T83" fmla="*/ 19 h 50"/>
                <a:gd name="T84" fmla="*/ 6 w 32"/>
                <a:gd name="T85" fmla="*/ 17 h 50"/>
                <a:gd name="T86" fmla="*/ 4 w 32"/>
                <a:gd name="T87" fmla="*/ 15 h 50"/>
                <a:gd name="T88" fmla="*/ 3 w 32"/>
                <a:gd name="T89" fmla="*/ 12 h 50"/>
                <a:gd name="T90" fmla="*/ 4 w 32"/>
                <a:gd name="T91" fmla="*/ 9 h 50"/>
                <a:gd name="T92" fmla="*/ 5 w 32"/>
                <a:gd name="T93" fmla="*/ 6 h 50"/>
                <a:gd name="T94" fmla="*/ 8 w 32"/>
                <a:gd name="T95" fmla="*/ 4 h 50"/>
                <a:gd name="T96" fmla="*/ 10 w 32"/>
                <a:gd name="T97" fmla="*/ 4 h 50"/>
                <a:gd name="T98" fmla="*/ 13 w 32"/>
                <a:gd name="T99" fmla="*/ 4 h 50"/>
                <a:gd name="T100" fmla="*/ 16 w 32"/>
                <a:gd name="T101" fmla="*/ 4 h 50"/>
                <a:gd name="T102" fmla="*/ 19 w 32"/>
                <a:gd name="T103" fmla="*/ 6 h 50"/>
                <a:gd name="T104" fmla="*/ 22 w 32"/>
                <a:gd name="T105" fmla="*/ 9 h 50"/>
                <a:gd name="T106" fmla="*/ 24 w 32"/>
                <a:gd name="T107" fmla="*/ 12 h 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2"/>
                <a:gd name="T163" fmla="*/ 0 h 50"/>
                <a:gd name="T164" fmla="*/ 32 w 32"/>
                <a:gd name="T165" fmla="*/ 50 h 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2" h="50">
                  <a:moveTo>
                    <a:pt x="22" y="0"/>
                  </a:moveTo>
                  <a:lnTo>
                    <a:pt x="22" y="1"/>
                  </a:lnTo>
                  <a:lnTo>
                    <a:pt x="21" y="1"/>
                  </a:lnTo>
                  <a:lnTo>
                    <a:pt x="21" y="2"/>
                  </a:lnTo>
                  <a:lnTo>
                    <a:pt x="20" y="2"/>
                  </a:lnTo>
                  <a:lnTo>
                    <a:pt x="19" y="2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2" y="2"/>
                  </a:lnTo>
                  <a:lnTo>
                    <a:pt x="11" y="2"/>
                  </a:lnTo>
                  <a:lnTo>
                    <a:pt x="9" y="2"/>
                  </a:lnTo>
                  <a:lnTo>
                    <a:pt x="8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2" y="6"/>
                  </a:lnTo>
                  <a:lnTo>
                    <a:pt x="1" y="7"/>
                  </a:lnTo>
                  <a:lnTo>
                    <a:pt x="1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1" y="18"/>
                  </a:lnTo>
                  <a:lnTo>
                    <a:pt x="2" y="20"/>
                  </a:lnTo>
                  <a:lnTo>
                    <a:pt x="3" y="21"/>
                  </a:lnTo>
                  <a:lnTo>
                    <a:pt x="5" y="23"/>
                  </a:lnTo>
                  <a:lnTo>
                    <a:pt x="7" y="24"/>
                  </a:lnTo>
                  <a:lnTo>
                    <a:pt x="8" y="25"/>
                  </a:lnTo>
                  <a:lnTo>
                    <a:pt x="11" y="26"/>
                  </a:lnTo>
                  <a:lnTo>
                    <a:pt x="13" y="26"/>
                  </a:lnTo>
                  <a:lnTo>
                    <a:pt x="18" y="28"/>
                  </a:lnTo>
                  <a:lnTo>
                    <a:pt x="19" y="28"/>
                  </a:lnTo>
                  <a:lnTo>
                    <a:pt x="22" y="29"/>
                  </a:lnTo>
                  <a:lnTo>
                    <a:pt x="23" y="30"/>
                  </a:lnTo>
                  <a:lnTo>
                    <a:pt x="24" y="32"/>
                  </a:lnTo>
                  <a:lnTo>
                    <a:pt x="26" y="34"/>
                  </a:lnTo>
                  <a:lnTo>
                    <a:pt x="26" y="37"/>
                  </a:lnTo>
                  <a:lnTo>
                    <a:pt x="26" y="38"/>
                  </a:lnTo>
                  <a:lnTo>
                    <a:pt x="26" y="39"/>
                  </a:lnTo>
                  <a:lnTo>
                    <a:pt x="25" y="40"/>
                  </a:lnTo>
                  <a:lnTo>
                    <a:pt x="24" y="41"/>
                  </a:lnTo>
                  <a:lnTo>
                    <a:pt x="23" y="42"/>
                  </a:lnTo>
                  <a:lnTo>
                    <a:pt x="23" y="43"/>
                  </a:lnTo>
                  <a:lnTo>
                    <a:pt x="23" y="44"/>
                  </a:lnTo>
                  <a:lnTo>
                    <a:pt x="22" y="44"/>
                  </a:lnTo>
                  <a:lnTo>
                    <a:pt x="21" y="45"/>
                  </a:lnTo>
                  <a:lnTo>
                    <a:pt x="20" y="45"/>
                  </a:lnTo>
                  <a:lnTo>
                    <a:pt x="19" y="45"/>
                  </a:lnTo>
                  <a:lnTo>
                    <a:pt x="18" y="45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5" y="45"/>
                  </a:lnTo>
                  <a:lnTo>
                    <a:pt x="14" y="45"/>
                  </a:lnTo>
                  <a:lnTo>
                    <a:pt x="13" y="45"/>
                  </a:lnTo>
                  <a:lnTo>
                    <a:pt x="11" y="44"/>
                  </a:lnTo>
                  <a:lnTo>
                    <a:pt x="10" y="44"/>
                  </a:lnTo>
                  <a:lnTo>
                    <a:pt x="9" y="43"/>
                  </a:lnTo>
                  <a:lnTo>
                    <a:pt x="8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5" y="40"/>
                  </a:lnTo>
                  <a:lnTo>
                    <a:pt x="4" y="39"/>
                  </a:lnTo>
                  <a:lnTo>
                    <a:pt x="3" y="37"/>
                  </a:lnTo>
                  <a:lnTo>
                    <a:pt x="2" y="37"/>
                  </a:lnTo>
                  <a:lnTo>
                    <a:pt x="0" y="37"/>
                  </a:lnTo>
                  <a:lnTo>
                    <a:pt x="7" y="49"/>
                  </a:lnTo>
                  <a:lnTo>
                    <a:pt x="7" y="48"/>
                  </a:lnTo>
                  <a:lnTo>
                    <a:pt x="8" y="47"/>
                  </a:lnTo>
                  <a:lnTo>
                    <a:pt x="9" y="47"/>
                  </a:lnTo>
                  <a:lnTo>
                    <a:pt x="10" y="47"/>
                  </a:lnTo>
                  <a:lnTo>
                    <a:pt x="11" y="47"/>
                  </a:lnTo>
                  <a:lnTo>
                    <a:pt x="11" y="46"/>
                  </a:lnTo>
                  <a:lnTo>
                    <a:pt x="12" y="46"/>
                  </a:lnTo>
                  <a:lnTo>
                    <a:pt x="13" y="47"/>
                  </a:lnTo>
                  <a:lnTo>
                    <a:pt x="14" y="47"/>
                  </a:lnTo>
                  <a:lnTo>
                    <a:pt x="15" y="47"/>
                  </a:lnTo>
                  <a:lnTo>
                    <a:pt x="16" y="47"/>
                  </a:lnTo>
                  <a:lnTo>
                    <a:pt x="18" y="47"/>
                  </a:lnTo>
                  <a:lnTo>
                    <a:pt x="20" y="47"/>
                  </a:lnTo>
                  <a:lnTo>
                    <a:pt x="21" y="47"/>
                  </a:lnTo>
                  <a:lnTo>
                    <a:pt x="23" y="47"/>
                  </a:lnTo>
                  <a:lnTo>
                    <a:pt x="23" y="46"/>
                  </a:lnTo>
                  <a:lnTo>
                    <a:pt x="24" y="45"/>
                  </a:lnTo>
                  <a:lnTo>
                    <a:pt x="26" y="45"/>
                  </a:lnTo>
                  <a:lnTo>
                    <a:pt x="27" y="45"/>
                  </a:lnTo>
                  <a:lnTo>
                    <a:pt x="28" y="44"/>
                  </a:lnTo>
                  <a:lnTo>
                    <a:pt x="28" y="42"/>
                  </a:lnTo>
                  <a:lnTo>
                    <a:pt x="28" y="41"/>
                  </a:lnTo>
                  <a:lnTo>
                    <a:pt x="29" y="40"/>
                  </a:lnTo>
                  <a:lnTo>
                    <a:pt x="30" y="38"/>
                  </a:lnTo>
                  <a:lnTo>
                    <a:pt x="30" y="37"/>
                  </a:lnTo>
                  <a:lnTo>
                    <a:pt x="30" y="36"/>
                  </a:lnTo>
                  <a:lnTo>
                    <a:pt x="31" y="35"/>
                  </a:lnTo>
                  <a:lnTo>
                    <a:pt x="31" y="33"/>
                  </a:lnTo>
                  <a:lnTo>
                    <a:pt x="30" y="31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8" y="27"/>
                  </a:lnTo>
                  <a:lnTo>
                    <a:pt x="28" y="26"/>
                  </a:lnTo>
                  <a:lnTo>
                    <a:pt x="27" y="25"/>
                  </a:lnTo>
                  <a:lnTo>
                    <a:pt x="26" y="24"/>
                  </a:lnTo>
                  <a:lnTo>
                    <a:pt x="24" y="23"/>
                  </a:lnTo>
                  <a:lnTo>
                    <a:pt x="23" y="23"/>
                  </a:lnTo>
                  <a:lnTo>
                    <a:pt x="22" y="22"/>
                  </a:lnTo>
                  <a:lnTo>
                    <a:pt x="21" y="21"/>
                  </a:lnTo>
                  <a:lnTo>
                    <a:pt x="19" y="21"/>
                  </a:lnTo>
                  <a:lnTo>
                    <a:pt x="18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0" y="20"/>
                  </a:lnTo>
                  <a:lnTo>
                    <a:pt x="9" y="19"/>
                  </a:lnTo>
                  <a:lnTo>
                    <a:pt x="8" y="19"/>
                  </a:lnTo>
                  <a:lnTo>
                    <a:pt x="7" y="18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4" y="9"/>
                  </a:lnTo>
                  <a:lnTo>
                    <a:pt x="4" y="8"/>
                  </a:lnTo>
                  <a:lnTo>
                    <a:pt x="5" y="7"/>
                  </a:lnTo>
                  <a:lnTo>
                    <a:pt x="5" y="6"/>
                  </a:lnTo>
                  <a:lnTo>
                    <a:pt x="6" y="6"/>
                  </a:lnTo>
                  <a:lnTo>
                    <a:pt x="7" y="5"/>
                  </a:lnTo>
                  <a:lnTo>
                    <a:pt x="8" y="4"/>
                  </a:lnTo>
                  <a:lnTo>
                    <a:pt x="9" y="4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5"/>
                  </a:lnTo>
                  <a:lnTo>
                    <a:pt x="19" y="6"/>
                  </a:lnTo>
                  <a:lnTo>
                    <a:pt x="20" y="7"/>
                  </a:lnTo>
                  <a:lnTo>
                    <a:pt x="21" y="8"/>
                  </a:lnTo>
                  <a:lnTo>
                    <a:pt x="22" y="9"/>
                  </a:lnTo>
                  <a:lnTo>
                    <a:pt x="23" y="10"/>
                  </a:lnTo>
                  <a:lnTo>
                    <a:pt x="23" y="11"/>
                  </a:lnTo>
                  <a:lnTo>
                    <a:pt x="24" y="12"/>
                  </a:lnTo>
                  <a:lnTo>
                    <a:pt x="26" y="12"/>
                  </a:lnTo>
                  <a:lnTo>
                    <a:pt x="2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0" name="Freeform 237"/>
            <p:cNvSpPr>
              <a:spLocks/>
            </p:cNvSpPr>
            <p:nvPr/>
          </p:nvSpPr>
          <p:spPr bwMode="auto">
            <a:xfrm>
              <a:off x="4665" y="3272"/>
              <a:ext cx="42" cy="48"/>
            </a:xfrm>
            <a:custGeom>
              <a:avLst/>
              <a:gdLst>
                <a:gd name="T0" fmla="*/ 41 w 42"/>
                <a:gd name="T1" fmla="*/ 24 h 48"/>
                <a:gd name="T2" fmla="*/ 40 w 42"/>
                <a:gd name="T3" fmla="*/ 22 h 48"/>
                <a:gd name="T4" fmla="*/ 39 w 42"/>
                <a:gd name="T5" fmla="*/ 21 h 48"/>
                <a:gd name="T6" fmla="*/ 39 w 42"/>
                <a:gd name="T7" fmla="*/ 19 h 48"/>
                <a:gd name="T8" fmla="*/ 38 w 42"/>
                <a:gd name="T9" fmla="*/ 14 h 48"/>
                <a:gd name="T10" fmla="*/ 36 w 42"/>
                <a:gd name="T11" fmla="*/ 11 h 48"/>
                <a:gd name="T12" fmla="*/ 33 w 42"/>
                <a:gd name="T13" fmla="*/ 7 h 48"/>
                <a:gd name="T14" fmla="*/ 31 w 42"/>
                <a:gd name="T15" fmla="*/ 4 h 48"/>
                <a:gd name="T16" fmla="*/ 27 w 42"/>
                <a:gd name="T17" fmla="*/ 2 h 48"/>
                <a:gd name="T18" fmla="*/ 23 w 42"/>
                <a:gd name="T19" fmla="*/ 1 h 48"/>
                <a:gd name="T20" fmla="*/ 19 w 42"/>
                <a:gd name="T21" fmla="*/ 0 h 48"/>
                <a:gd name="T22" fmla="*/ 14 w 42"/>
                <a:gd name="T23" fmla="*/ 1 h 48"/>
                <a:gd name="T24" fmla="*/ 10 w 42"/>
                <a:gd name="T25" fmla="*/ 3 h 48"/>
                <a:gd name="T26" fmla="*/ 6 w 42"/>
                <a:gd name="T27" fmla="*/ 5 h 48"/>
                <a:gd name="T28" fmla="*/ 3 w 42"/>
                <a:gd name="T29" fmla="*/ 9 h 48"/>
                <a:gd name="T30" fmla="*/ 2 w 42"/>
                <a:gd name="T31" fmla="*/ 12 h 48"/>
                <a:gd name="T32" fmla="*/ 1 w 42"/>
                <a:gd name="T33" fmla="*/ 17 h 48"/>
                <a:gd name="T34" fmla="*/ 0 w 42"/>
                <a:gd name="T35" fmla="*/ 21 h 48"/>
                <a:gd name="T36" fmla="*/ 1 w 42"/>
                <a:gd name="T37" fmla="*/ 26 h 48"/>
                <a:gd name="T38" fmla="*/ 2 w 42"/>
                <a:gd name="T39" fmla="*/ 30 h 48"/>
                <a:gd name="T40" fmla="*/ 3 w 42"/>
                <a:gd name="T41" fmla="*/ 34 h 48"/>
                <a:gd name="T42" fmla="*/ 5 w 42"/>
                <a:gd name="T43" fmla="*/ 37 h 48"/>
                <a:gd name="T44" fmla="*/ 8 w 42"/>
                <a:gd name="T45" fmla="*/ 41 h 48"/>
                <a:gd name="T46" fmla="*/ 10 w 42"/>
                <a:gd name="T47" fmla="*/ 43 h 48"/>
                <a:gd name="T48" fmla="*/ 14 w 42"/>
                <a:gd name="T49" fmla="*/ 45 h 48"/>
                <a:gd name="T50" fmla="*/ 18 w 42"/>
                <a:gd name="T51" fmla="*/ 46 h 48"/>
                <a:gd name="T52" fmla="*/ 23 w 42"/>
                <a:gd name="T53" fmla="*/ 47 h 48"/>
                <a:gd name="T54" fmla="*/ 27 w 42"/>
                <a:gd name="T55" fmla="*/ 46 h 48"/>
                <a:gd name="T56" fmla="*/ 31 w 42"/>
                <a:gd name="T57" fmla="*/ 44 h 48"/>
                <a:gd name="T58" fmla="*/ 33 w 42"/>
                <a:gd name="T59" fmla="*/ 43 h 48"/>
                <a:gd name="T60" fmla="*/ 36 w 42"/>
                <a:gd name="T61" fmla="*/ 41 h 48"/>
                <a:gd name="T62" fmla="*/ 38 w 42"/>
                <a:gd name="T63" fmla="*/ 38 h 48"/>
                <a:gd name="T64" fmla="*/ 39 w 42"/>
                <a:gd name="T65" fmla="*/ 35 h 48"/>
                <a:gd name="T66" fmla="*/ 40 w 42"/>
                <a:gd name="T67" fmla="*/ 32 h 48"/>
                <a:gd name="T68" fmla="*/ 41 w 42"/>
                <a:gd name="T69" fmla="*/ 28 h 48"/>
                <a:gd name="T70" fmla="*/ 41 w 42"/>
                <a:gd name="T71" fmla="*/ 25 h 4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"/>
                <a:gd name="T109" fmla="*/ 0 h 48"/>
                <a:gd name="T110" fmla="*/ 42 w 42"/>
                <a:gd name="T111" fmla="*/ 48 h 4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" h="48">
                  <a:moveTo>
                    <a:pt x="41" y="25"/>
                  </a:moveTo>
                  <a:lnTo>
                    <a:pt x="41" y="24"/>
                  </a:lnTo>
                  <a:lnTo>
                    <a:pt x="40" y="23"/>
                  </a:lnTo>
                  <a:lnTo>
                    <a:pt x="40" y="22"/>
                  </a:lnTo>
                  <a:lnTo>
                    <a:pt x="40" y="21"/>
                  </a:lnTo>
                  <a:lnTo>
                    <a:pt x="39" y="21"/>
                  </a:lnTo>
                  <a:lnTo>
                    <a:pt x="39" y="20"/>
                  </a:lnTo>
                  <a:lnTo>
                    <a:pt x="39" y="19"/>
                  </a:lnTo>
                  <a:lnTo>
                    <a:pt x="39" y="16"/>
                  </a:lnTo>
                  <a:lnTo>
                    <a:pt x="38" y="14"/>
                  </a:lnTo>
                  <a:lnTo>
                    <a:pt x="38" y="12"/>
                  </a:lnTo>
                  <a:lnTo>
                    <a:pt x="36" y="11"/>
                  </a:lnTo>
                  <a:lnTo>
                    <a:pt x="35" y="9"/>
                  </a:lnTo>
                  <a:lnTo>
                    <a:pt x="33" y="7"/>
                  </a:lnTo>
                  <a:lnTo>
                    <a:pt x="32" y="5"/>
                  </a:lnTo>
                  <a:lnTo>
                    <a:pt x="31" y="4"/>
                  </a:lnTo>
                  <a:lnTo>
                    <a:pt x="29" y="3"/>
                  </a:lnTo>
                  <a:lnTo>
                    <a:pt x="27" y="2"/>
                  </a:lnTo>
                  <a:lnTo>
                    <a:pt x="25" y="1"/>
                  </a:lnTo>
                  <a:lnTo>
                    <a:pt x="23" y="1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4" y="1"/>
                  </a:lnTo>
                  <a:lnTo>
                    <a:pt x="12" y="2"/>
                  </a:lnTo>
                  <a:lnTo>
                    <a:pt x="10" y="3"/>
                  </a:lnTo>
                  <a:lnTo>
                    <a:pt x="8" y="4"/>
                  </a:lnTo>
                  <a:lnTo>
                    <a:pt x="6" y="5"/>
                  </a:lnTo>
                  <a:lnTo>
                    <a:pt x="5" y="7"/>
                  </a:lnTo>
                  <a:lnTo>
                    <a:pt x="3" y="9"/>
                  </a:lnTo>
                  <a:lnTo>
                    <a:pt x="3" y="11"/>
                  </a:lnTo>
                  <a:lnTo>
                    <a:pt x="2" y="12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1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2" y="30"/>
                  </a:lnTo>
                  <a:lnTo>
                    <a:pt x="3" y="32"/>
                  </a:lnTo>
                  <a:lnTo>
                    <a:pt x="3" y="34"/>
                  </a:lnTo>
                  <a:lnTo>
                    <a:pt x="4" y="35"/>
                  </a:lnTo>
                  <a:lnTo>
                    <a:pt x="5" y="37"/>
                  </a:lnTo>
                  <a:lnTo>
                    <a:pt x="6" y="39"/>
                  </a:lnTo>
                  <a:lnTo>
                    <a:pt x="8" y="41"/>
                  </a:lnTo>
                  <a:lnTo>
                    <a:pt x="9" y="42"/>
                  </a:lnTo>
                  <a:lnTo>
                    <a:pt x="10" y="43"/>
                  </a:lnTo>
                  <a:lnTo>
                    <a:pt x="12" y="44"/>
                  </a:lnTo>
                  <a:lnTo>
                    <a:pt x="14" y="45"/>
                  </a:lnTo>
                  <a:lnTo>
                    <a:pt x="16" y="46"/>
                  </a:lnTo>
                  <a:lnTo>
                    <a:pt x="18" y="46"/>
                  </a:lnTo>
                  <a:lnTo>
                    <a:pt x="20" y="46"/>
                  </a:lnTo>
                  <a:lnTo>
                    <a:pt x="23" y="47"/>
                  </a:lnTo>
                  <a:lnTo>
                    <a:pt x="24" y="46"/>
                  </a:lnTo>
                  <a:lnTo>
                    <a:pt x="27" y="46"/>
                  </a:lnTo>
                  <a:lnTo>
                    <a:pt x="29" y="45"/>
                  </a:lnTo>
                  <a:lnTo>
                    <a:pt x="31" y="44"/>
                  </a:lnTo>
                  <a:lnTo>
                    <a:pt x="31" y="43"/>
                  </a:lnTo>
                  <a:lnTo>
                    <a:pt x="33" y="43"/>
                  </a:lnTo>
                  <a:lnTo>
                    <a:pt x="34" y="42"/>
                  </a:lnTo>
                  <a:lnTo>
                    <a:pt x="36" y="41"/>
                  </a:lnTo>
                  <a:lnTo>
                    <a:pt x="37" y="39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9" y="35"/>
                  </a:lnTo>
                  <a:lnTo>
                    <a:pt x="40" y="34"/>
                  </a:lnTo>
                  <a:lnTo>
                    <a:pt x="40" y="32"/>
                  </a:lnTo>
                  <a:lnTo>
                    <a:pt x="41" y="30"/>
                  </a:lnTo>
                  <a:lnTo>
                    <a:pt x="41" y="28"/>
                  </a:lnTo>
                  <a:lnTo>
                    <a:pt x="41" y="27"/>
                  </a:lnTo>
                  <a:lnTo>
                    <a:pt x="41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1" name="Freeform 238"/>
            <p:cNvSpPr>
              <a:spLocks/>
            </p:cNvSpPr>
            <p:nvPr/>
          </p:nvSpPr>
          <p:spPr bwMode="auto">
            <a:xfrm>
              <a:off x="4951" y="3024"/>
              <a:ext cx="53" cy="44"/>
            </a:xfrm>
            <a:custGeom>
              <a:avLst/>
              <a:gdLst>
                <a:gd name="T0" fmla="*/ 26 w 53"/>
                <a:gd name="T1" fmla="*/ 25 h 44"/>
                <a:gd name="T2" fmla="*/ 28 w 53"/>
                <a:gd name="T3" fmla="*/ 27 h 44"/>
                <a:gd name="T4" fmla="*/ 30 w 53"/>
                <a:gd name="T5" fmla="*/ 29 h 44"/>
                <a:gd name="T6" fmla="*/ 31 w 53"/>
                <a:gd name="T7" fmla="*/ 30 h 44"/>
                <a:gd name="T8" fmla="*/ 33 w 53"/>
                <a:gd name="T9" fmla="*/ 32 h 44"/>
                <a:gd name="T10" fmla="*/ 35 w 53"/>
                <a:gd name="T11" fmla="*/ 32 h 44"/>
                <a:gd name="T12" fmla="*/ 36 w 53"/>
                <a:gd name="T13" fmla="*/ 31 h 44"/>
                <a:gd name="T14" fmla="*/ 38 w 53"/>
                <a:gd name="T15" fmla="*/ 29 h 44"/>
                <a:gd name="T16" fmla="*/ 39 w 53"/>
                <a:gd name="T17" fmla="*/ 27 h 44"/>
                <a:gd name="T18" fmla="*/ 40 w 53"/>
                <a:gd name="T19" fmla="*/ 28 h 44"/>
                <a:gd name="T20" fmla="*/ 32 w 53"/>
                <a:gd name="T21" fmla="*/ 41 h 44"/>
                <a:gd name="T22" fmla="*/ 32 w 53"/>
                <a:gd name="T23" fmla="*/ 39 h 44"/>
                <a:gd name="T24" fmla="*/ 32 w 53"/>
                <a:gd name="T25" fmla="*/ 38 h 44"/>
                <a:gd name="T26" fmla="*/ 32 w 53"/>
                <a:gd name="T27" fmla="*/ 36 h 44"/>
                <a:gd name="T28" fmla="*/ 31 w 53"/>
                <a:gd name="T29" fmla="*/ 34 h 44"/>
                <a:gd name="T30" fmla="*/ 30 w 53"/>
                <a:gd name="T31" fmla="*/ 32 h 44"/>
                <a:gd name="T32" fmla="*/ 29 w 53"/>
                <a:gd name="T33" fmla="*/ 31 h 44"/>
                <a:gd name="T34" fmla="*/ 28 w 53"/>
                <a:gd name="T35" fmla="*/ 30 h 44"/>
                <a:gd name="T36" fmla="*/ 0 w 53"/>
                <a:gd name="T37" fmla="*/ 1 h 44"/>
                <a:gd name="T38" fmla="*/ 39 w 53"/>
                <a:gd name="T39" fmla="*/ 4 h 44"/>
                <a:gd name="T40" fmla="*/ 40 w 53"/>
                <a:gd name="T41" fmla="*/ 4 h 44"/>
                <a:gd name="T42" fmla="*/ 42 w 53"/>
                <a:gd name="T43" fmla="*/ 4 h 44"/>
                <a:gd name="T44" fmla="*/ 44 w 53"/>
                <a:gd name="T45" fmla="*/ 4 h 44"/>
                <a:gd name="T46" fmla="*/ 47 w 53"/>
                <a:gd name="T47" fmla="*/ 3 h 44"/>
                <a:gd name="T48" fmla="*/ 48 w 53"/>
                <a:gd name="T49" fmla="*/ 3 h 44"/>
                <a:gd name="T50" fmla="*/ 48 w 53"/>
                <a:gd name="T51" fmla="*/ 1 h 44"/>
                <a:gd name="T52" fmla="*/ 49 w 53"/>
                <a:gd name="T53" fmla="*/ 0 h 44"/>
                <a:gd name="T54" fmla="*/ 52 w 53"/>
                <a:gd name="T55" fmla="*/ 1 h 44"/>
                <a:gd name="T56" fmla="*/ 42 w 53"/>
                <a:gd name="T57" fmla="*/ 18 h 44"/>
                <a:gd name="T58" fmla="*/ 43 w 53"/>
                <a:gd name="T59" fmla="*/ 16 h 44"/>
                <a:gd name="T60" fmla="*/ 44 w 53"/>
                <a:gd name="T61" fmla="*/ 15 h 44"/>
                <a:gd name="T62" fmla="*/ 44 w 53"/>
                <a:gd name="T63" fmla="*/ 13 h 44"/>
                <a:gd name="T64" fmla="*/ 43 w 53"/>
                <a:gd name="T65" fmla="*/ 11 h 44"/>
                <a:gd name="T66" fmla="*/ 42 w 53"/>
                <a:gd name="T67" fmla="*/ 11 h 44"/>
                <a:gd name="T68" fmla="*/ 40 w 53"/>
                <a:gd name="T69" fmla="*/ 11 h 44"/>
                <a:gd name="T70" fmla="*/ 39 w 53"/>
                <a:gd name="T71" fmla="*/ 10 h 44"/>
                <a:gd name="T72" fmla="*/ 30 w 53"/>
                <a:gd name="T73" fmla="*/ 9 h 4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3"/>
                <a:gd name="T112" fmla="*/ 0 h 44"/>
                <a:gd name="T113" fmla="*/ 53 w 53"/>
                <a:gd name="T114" fmla="*/ 44 h 4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3" h="44">
                  <a:moveTo>
                    <a:pt x="24" y="24"/>
                  </a:moveTo>
                  <a:lnTo>
                    <a:pt x="26" y="25"/>
                  </a:lnTo>
                  <a:lnTo>
                    <a:pt x="27" y="26"/>
                  </a:lnTo>
                  <a:lnTo>
                    <a:pt x="28" y="27"/>
                  </a:lnTo>
                  <a:lnTo>
                    <a:pt x="30" y="28"/>
                  </a:lnTo>
                  <a:lnTo>
                    <a:pt x="30" y="29"/>
                  </a:lnTo>
                  <a:lnTo>
                    <a:pt x="30" y="30"/>
                  </a:lnTo>
                  <a:lnTo>
                    <a:pt x="31" y="30"/>
                  </a:lnTo>
                  <a:lnTo>
                    <a:pt x="32" y="31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5" y="32"/>
                  </a:lnTo>
                  <a:lnTo>
                    <a:pt x="35" y="31"/>
                  </a:lnTo>
                  <a:lnTo>
                    <a:pt x="36" y="31"/>
                  </a:lnTo>
                  <a:lnTo>
                    <a:pt x="37" y="30"/>
                  </a:lnTo>
                  <a:lnTo>
                    <a:pt x="38" y="29"/>
                  </a:lnTo>
                  <a:lnTo>
                    <a:pt x="38" y="28"/>
                  </a:lnTo>
                  <a:lnTo>
                    <a:pt x="39" y="27"/>
                  </a:lnTo>
                  <a:lnTo>
                    <a:pt x="39" y="26"/>
                  </a:lnTo>
                  <a:lnTo>
                    <a:pt x="40" y="28"/>
                  </a:lnTo>
                  <a:lnTo>
                    <a:pt x="34" y="43"/>
                  </a:lnTo>
                  <a:lnTo>
                    <a:pt x="32" y="41"/>
                  </a:lnTo>
                  <a:lnTo>
                    <a:pt x="32" y="40"/>
                  </a:lnTo>
                  <a:lnTo>
                    <a:pt x="32" y="39"/>
                  </a:lnTo>
                  <a:lnTo>
                    <a:pt x="32" y="38"/>
                  </a:lnTo>
                  <a:lnTo>
                    <a:pt x="32" y="37"/>
                  </a:lnTo>
                  <a:lnTo>
                    <a:pt x="32" y="36"/>
                  </a:lnTo>
                  <a:lnTo>
                    <a:pt x="31" y="35"/>
                  </a:lnTo>
                  <a:lnTo>
                    <a:pt x="31" y="34"/>
                  </a:lnTo>
                  <a:lnTo>
                    <a:pt x="30" y="33"/>
                  </a:lnTo>
                  <a:lnTo>
                    <a:pt x="30" y="32"/>
                  </a:lnTo>
                  <a:lnTo>
                    <a:pt x="29" y="31"/>
                  </a:lnTo>
                  <a:lnTo>
                    <a:pt x="28" y="31"/>
                  </a:lnTo>
                  <a:lnTo>
                    <a:pt x="28" y="30"/>
                  </a:lnTo>
                  <a:lnTo>
                    <a:pt x="0" y="8"/>
                  </a:lnTo>
                  <a:lnTo>
                    <a:pt x="0" y="1"/>
                  </a:lnTo>
                  <a:lnTo>
                    <a:pt x="36" y="4"/>
                  </a:lnTo>
                  <a:lnTo>
                    <a:pt x="39" y="4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4" y="4"/>
                  </a:lnTo>
                  <a:lnTo>
                    <a:pt x="46" y="4"/>
                  </a:lnTo>
                  <a:lnTo>
                    <a:pt x="47" y="3"/>
                  </a:lnTo>
                  <a:lnTo>
                    <a:pt x="48" y="3"/>
                  </a:lnTo>
                  <a:lnTo>
                    <a:pt x="48" y="2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2" y="1"/>
                  </a:lnTo>
                  <a:lnTo>
                    <a:pt x="46" y="18"/>
                  </a:lnTo>
                  <a:lnTo>
                    <a:pt x="42" y="18"/>
                  </a:lnTo>
                  <a:lnTo>
                    <a:pt x="42" y="17"/>
                  </a:lnTo>
                  <a:lnTo>
                    <a:pt x="43" y="16"/>
                  </a:lnTo>
                  <a:lnTo>
                    <a:pt x="43" y="15"/>
                  </a:lnTo>
                  <a:lnTo>
                    <a:pt x="44" y="15"/>
                  </a:lnTo>
                  <a:lnTo>
                    <a:pt x="44" y="14"/>
                  </a:lnTo>
                  <a:lnTo>
                    <a:pt x="44" y="13"/>
                  </a:lnTo>
                  <a:lnTo>
                    <a:pt x="44" y="12"/>
                  </a:lnTo>
                  <a:lnTo>
                    <a:pt x="43" y="11"/>
                  </a:lnTo>
                  <a:lnTo>
                    <a:pt x="42" y="11"/>
                  </a:lnTo>
                  <a:lnTo>
                    <a:pt x="41" y="11"/>
                  </a:lnTo>
                  <a:lnTo>
                    <a:pt x="40" y="11"/>
                  </a:lnTo>
                  <a:lnTo>
                    <a:pt x="40" y="10"/>
                  </a:lnTo>
                  <a:lnTo>
                    <a:pt x="39" y="10"/>
                  </a:lnTo>
                  <a:lnTo>
                    <a:pt x="39" y="9"/>
                  </a:lnTo>
                  <a:lnTo>
                    <a:pt x="30" y="9"/>
                  </a:lnTo>
                  <a:lnTo>
                    <a:pt x="24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2" name="Freeform 239"/>
            <p:cNvSpPr>
              <a:spLocks/>
            </p:cNvSpPr>
            <p:nvPr/>
          </p:nvSpPr>
          <p:spPr bwMode="auto">
            <a:xfrm>
              <a:off x="4956" y="3033"/>
              <a:ext cx="21" cy="11"/>
            </a:xfrm>
            <a:custGeom>
              <a:avLst/>
              <a:gdLst>
                <a:gd name="T0" fmla="*/ 20 w 21"/>
                <a:gd name="T1" fmla="*/ 1 h 11"/>
                <a:gd name="T2" fmla="*/ 0 w 21"/>
                <a:gd name="T3" fmla="*/ 0 h 11"/>
                <a:gd name="T4" fmla="*/ 15 w 21"/>
                <a:gd name="T5" fmla="*/ 10 h 11"/>
                <a:gd name="T6" fmla="*/ 20 w 21"/>
                <a:gd name="T7" fmla="*/ 1 h 1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"/>
                <a:gd name="T13" fmla="*/ 0 h 11"/>
                <a:gd name="T14" fmla="*/ 21 w 21"/>
                <a:gd name="T15" fmla="*/ 11 h 1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" h="11">
                  <a:moveTo>
                    <a:pt x="20" y="1"/>
                  </a:moveTo>
                  <a:lnTo>
                    <a:pt x="0" y="0"/>
                  </a:lnTo>
                  <a:lnTo>
                    <a:pt x="15" y="10"/>
                  </a:lnTo>
                  <a:lnTo>
                    <a:pt x="20" y="1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3" name="Freeform 240"/>
            <p:cNvSpPr>
              <a:spLocks/>
            </p:cNvSpPr>
            <p:nvPr/>
          </p:nvSpPr>
          <p:spPr bwMode="auto">
            <a:xfrm>
              <a:off x="4294" y="2501"/>
              <a:ext cx="44" cy="48"/>
            </a:xfrm>
            <a:custGeom>
              <a:avLst/>
              <a:gdLst>
                <a:gd name="T0" fmla="*/ 22 w 44"/>
                <a:gd name="T1" fmla="*/ 13 h 48"/>
                <a:gd name="T2" fmla="*/ 23 w 44"/>
                <a:gd name="T3" fmla="*/ 15 h 48"/>
                <a:gd name="T4" fmla="*/ 24 w 44"/>
                <a:gd name="T5" fmla="*/ 17 h 48"/>
                <a:gd name="T6" fmla="*/ 23 w 44"/>
                <a:gd name="T7" fmla="*/ 19 h 48"/>
                <a:gd name="T8" fmla="*/ 22 w 44"/>
                <a:gd name="T9" fmla="*/ 20 h 48"/>
                <a:gd name="T10" fmla="*/ 21 w 44"/>
                <a:gd name="T11" fmla="*/ 21 h 48"/>
                <a:gd name="T12" fmla="*/ 20 w 44"/>
                <a:gd name="T13" fmla="*/ 22 h 48"/>
                <a:gd name="T14" fmla="*/ 18 w 44"/>
                <a:gd name="T15" fmla="*/ 25 h 48"/>
                <a:gd name="T16" fmla="*/ 11 w 44"/>
                <a:gd name="T17" fmla="*/ 16 h 48"/>
                <a:gd name="T18" fmla="*/ 10 w 44"/>
                <a:gd name="T19" fmla="*/ 14 h 48"/>
                <a:gd name="T20" fmla="*/ 10 w 44"/>
                <a:gd name="T21" fmla="*/ 12 h 48"/>
                <a:gd name="T22" fmla="*/ 11 w 44"/>
                <a:gd name="T23" fmla="*/ 10 h 48"/>
                <a:gd name="T24" fmla="*/ 11 w 44"/>
                <a:gd name="T25" fmla="*/ 9 h 48"/>
                <a:gd name="T26" fmla="*/ 14 w 44"/>
                <a:gd name="T27" fmla="*/ 8 h 48"/>
                <a:gd name="T28" fmla="*/ 16 w 44"/>
                <a:gd name="T29" fmla="*/ 7 h 48"/>
                <a:gd name="T30" fmla="*/ 18 w 44"/>
                <a:gd name="T31" fmla="*/ 6 h 48"/>
                <a:gd name="T32" fmla="*/ 20 w 44"/>
                <a:gd name="T33" fmla="*/ 5 h 48"/>
                <a:gd name="T34" fmla="*/ 23 w 44"/>
                <a:gd name="T35" fmla="*/ 5 h 48"/>
                <a:gd name="T36" fmla="*/ 25 w 44"/>
                <a:gd name="T37" fmla="*/ 6 h 48"/>
                <a:gd name="T38" fmla="*/ 27 w 44"/>
                <a:gd name="T39" fmla="*/ 6 h 48"/>
                <a:gd name="T40" fmla="*/ 20 w 44"/>
                <a:gd name="T41" fmla="*/ 0 h 48"/>
                <a:gd name="T42" fmla="*/ 0 w 44"/>
                <a:gd name="T43" fmla="*/ 18 h 48"/>
                <a:gd name="T44" fmla="*/ 2 w 44"/>
                <a:gd name="T45" fmla="*/ 17 h 48"/>
                <a:gd name="T46" fmla="*/ 4 w 44"/>
                <a:gd name="T47" fmla="*/ 17 h 48"/>
                <a:gd name="T48" fmla="*/ 4 w 44"/>
                <a:gd name="T49" fmla="*/ 18 h 48"/>
                <a:gd name="T50" fmla="*/ 5 w 44"/>
                <a:gd name="T51" fmla="*/ 19 h 48"/>
                <a:gd name="T52" fmla="*/ 7 w 44"/>
                <a:gd name="T53" fmla="*/ 20 h 48"/>
                <a:gd name="T54" fmla="*/ 8 w 44"/>
                <a:gd name="T55" fmla="*/ 21 h 48"/>
                <a:gd name="T56" fmla="*/ 19 w 44"/>
                <a:gd name="T57" fmla="*/ 38 h 48"/>
                <a:gd name="T58" fmla="*/ 21 w 44"/>
                <a:gd name="T59" fmla="*/ 40 h 48"/>
                <a:gd name="T60" fmla="*/ 23 w 44"/>
                <a:gd name="T61" fmla="*/ 42 h 48"/>
                <a:gd name="T62" fmla="*/ 23 w 44"/>
                <a:gd name="T63" fmla="*/ 43 h 48"/>
                <a:gd name="T64" fmla="*/ 22 w 44"/>
                <a:gd name="T65" fmla="*/ 45 h 48"/>
                <a:gd name="T66" fmla="*/ 20 w 44"/>
                <a:gd name="T67" fmla="*/ 45 h 48"/>
                <a:gd name="T68" fmla="*/ 43 w 44"/>
                <a:gd name="T69" fmla="*/ 31 h 48"/>
                <a:gd name="T70" fmla="*/ 39 w 44"/>
                <a:gd name="T71" fmla="*/ 23 h 48"/>
                <a:gd name="T72" fmla="*/ 39 w 44"/>
                <a:gd name="T73" fmla="*/ 26 h 48"/>
                <a:gd name="T74" fmla="*/ 39 w 44"/>
                <a:gd name="T75" fmla="*/ 27 h 48"/>
                <a:gd name="T76" fmla="*/ 38 w 44"/>
                <a:gd name="T77" fmla="*/ 29 h 48"/>
                <a:gd name="T78" fmla="*/ 37 w 44"/>
                <a:gd name="T79" fmla="*/ 31 h 48"/>
                <a:gd name="T80" fmla="*/ 36 w 44"/>
                <a:gd name="T81" fmla="*/ 33 h 48"/>
                <a:gd name="T82" fmla="*/ 35 w 44"/>
                <a:gd name="T83" fmla="*/ 35 h 48"/>
                <a:gd name="T84" fmla="*/ 32 w 44"/>
                <a:gd name="T85" fmla="*/ 36 h 48"/>
                <a:gd name="T86" fmla="*/ 31 w 44"/>
                <a:gd name="T87" fmla="*/ 38 h 48"/>
                <a:gd name="T88" fmla="*/ 29 w 44"/>
                <a:gd name="T89" fmla="*/ 38 h 48"/>
                <a:gd name="T90" fmla="*/ 27 w 44"/>
                <a:gd name="T91" fmla="*/ 38 h 48"/>
                <a:gd name="T92" fmla="*/ 25 w 44"/>
                <a:gd name="T93" fmla="*/ 36 h 48"/>
                <a:gd name="T94" fmla="*/ 18 w 44"/>
                <a:gd name="T95" fmla="*/ 26 h 48"/>
                <a:gd name="T96" fmla="*/ 21 w 44"/>
                <a:gd name="T97" fmla="*/ 24 h 48"/>
                <a:gd name="T98" fmla="*/ 22 w 44"/>
                <a:gd name="T99" fmla="*/ 23 h 48"/>
                <a:gd name="T100" fmla="*/ 24 w 44"/>
                <a:gd name="T101" fmla="*/ 23 h 48"/>
                <a:gd name="T102" fmla="*/ 25 w 44"/>
                <a:gd name="T103" fmla="*/ 22 h 48"/>
                <a:gd name="T104" fmla="*/ 26 w 44"/>
                <a:gd name="T105" fmla="*/ 22 h 48"/>
                <a:gd name="T106" fmla="*/ 27 w 44"/>
                <a:gd name="T107" fmla="*/ 23 h 48"/>
                <a:gd name="T108" fmla="*/ 29 w 44"/>
                <a:gd name="T109" fmla="*/ 24 h 48"/>
                <a:gd name="T110" fmla="*/ 30 w 44"/>
                <a:gd name="T111" fmla="*/ 26 h 48"/>
                <a:gd name="T112" fmla="*/ 24 w 44"/>
                <a:gd name="T113" fmla="*/ 13 h 4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4"/>
                <a:gd name="T172" fmla="*/ 0 h 48"/>
                <a:gd name="T173" fmla="*/ 44 w 44"/>
                <a:gd name="T174" fmla="*/ 48 h 4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4" h="48">
                  <a:moveTo>
                    <a:pt x="24" y="13"/>
                  </a:moveTo>
                  <a:lnTo>
                    <a:pt x="22" y="13"/>
                  </a:lnTo>
                  <a:lnTo>
                    <a:pt x="23" y="14"/>
                  </a:lnTo>
                  <a:lnTo>
                    <a:pt x="23" y="15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4" y="18"/>
                  </a:lnTo>
                  <a:lnTo>
                    <a:pt x="23" y="19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2" y="21"/>
                  </a:lnTo>
                  <a:lnTo>
                    <a:pt x="21" y="21"/>
                  </a:lnTo>
                  <a:lnTo>
                    <a:pt x="21" y="22"/>
                  </a:lnTo>
                  <a:lnTo>
                    <a:pt x="20" y="22"/>
                  </a:lnTo>
                  <a:lnTo>
                    <a:pt x="19" y="23"/>
                  </a:lnTo>
                  <a:lnTo>
                    <a:pt x="18" y="25"/>
                  </a:lnTo>
                  <a:lnTo>
                    <a:pt x="11" y="16"/>
                  </a:lnTo>
                  <a:lnTo>
                    <a:pt x="11" y="15"/>
                  </a:lnTo>
                  <a:lnTo>
                    <a:pt x="10" y="14"/>
                  </a:lnTo>
                  <a:lnTo>
                    <a:pt x="10" y="13"/>
                  </a:lnTo>
                  <a:lnTo>
                    <a:pt x="10" y="12"/>
                  </a:lnTo>
                  <a:lnTo>
                    <a:pt x="10" y="11"/>
                  </a:lnTo>
                  <a:lnTo>
                    <a:pt x="11" y="10"/>
                  </a:lnTo>
                  <a:lnTo>
                    <a:pt x="11" y="9"/>
                  </a:lnTo>
                  <a:lnTo>
                    <a:pt x="12" y="8"/>
                  </a:lnTo>
                  <a:lnTo>
                    <a:pt x="14" y="8"/>
                  </a:lnTo>
                  <a:lnTo>
                    <a:pt x="15" y="7"/>
                  </a:lnTo>
                  <a:lnTo>
                    <a:pt x="16" y="7"/>
                  </a:lnTo>
                  <a:lnTo>
                    <a:pt x="17" y="6"/>
                  </a:lnTo>
                  <a:lnTo>
                    <a:pt x="18" y="6"/>
                  </a:lnTo>
                  <a:lnTo>
                    <a:pt x="20" y="5"/>
                  </a:lnTo>
                  <a:lnTo>
                    <a:pt x="22" y="5"/>
                  </a:lnTo>
                  <a:lnTo>
                    <a:pt x="23" y="5"/>
                  </a:lnTo>
                  <a:lnTo>
                    <a:pt x="24" y="6"/>
                  </a:lnTo>
                  <a:lnTo>
                    <a:pt x="25" y="6"/>
                  </a:lnTo>
                  <a:lnTo>
                    <a:pt x="27" y="6"/>
                  </a:lnTo>
                  <a:lnTo>
                    <a:pt x="28" y="7"/>
                  </a:lnTo>
                  <a:lnTo>
                    <a:pt x="20" y="0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4" y="17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6" y="19"/>
                  </a:lnTo>
                  <a:lnTo>
                    <a:pt x="7" y="20"/>
                  </a:lnTo>
                  <a:lnTo>
                    <a:pt x="8" y="21"/>
                  </a:lnTo>
                  <a:lnTo>
                    <a:pt x="19" y="37"/>
                  </a:lnTo>
                  <a:lnTo>
                    <a:pt x="19" y="38"/>
                  </a:lnTo>
                  <a:lnTo>
                    <a:pt x="20" y="39"/>
                  </a:lnTo>
                  <a:lnTo>
                    <a:pt x="21" y="40"/>
                  </a:lnTo>
                  <a:lnTo>
                    <a:pt x="22" y="41"/>
                  </a:lnTo>
                  <a:lnTo>
                    <a:pt x="23" y="42"/>
                  </a:lnTo>
                  <a:lnTo>
                    <a:pt x="23" y="43"/>
                  </a:lnTo>
                  <a:lnTo>
                    <a:pt x="22" y="44"/>
                  </a:lnTo>
                  <a:lnTo>
                    <a:pt x="22" y="45"/>
                  </a:lnTo>
                  <a:lnTo>
                    <a:pt x="21" y="45"/>
                  </a:lnTo>
                  <a:lnTo>
                    <a:pt x="20" y="45"/>
                  </a:lnTo>
                  <a:lnTo>
                    <a:pt x="20" y="47"/>
                  </a:lnTo>
                  <a:lnTo>
                    <a:pt x="43" y="31"/>
                  </a:lnTo>
                  <a:lnTo>
                    <a:pt x="39" y="21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9" y="26"/>
                  </a:lnTo>
                  <a:lnTo>
                    <a:pt x="39" y="27"/>
                  </a:lnTo>
                  <a:lnTo>
                    <a:pt x="38" y="28"/>
                  </a:lnTo>
                  <a:lnTo>
                    <a:pt x="38" y="29"/>
                  </a:lnTo>
                  <a:lnTo>
                    <a:pt x="38" y="30"/>
                  </a:lnTo>
                  <a:lnTo>
                    <a:pt x="37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5" y="34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2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8"/>
                  </a:lnTo>
                  <a:lnTo>
                    <a:pt x="28" y="38"/>
                  </a:lnTo>
                  <a:lnTo>
                    <a:pt x="27" y="38"/>
                  </a:lnTo>
                  <a:lnTo>
                    <a:pt x="26" y="37"/>
                  </a:lnTo>
                  <a:lnTo>
                    <a:pt x="25" y="36"/>
                  </a:lnTo>
                  <a:lnTo>
                    <a:pt x="25" y="35"/>
                  </a:lnTo>
                  <a:lnTo>
                    <a:pt x="18" y="26"/>
                  </a:lnTo>
                  <a:lnTo>
                    <a:pt x="20" y="25"/>
                  </a:lnTo>
                  <a:lnTo>
                    <a:pt x="21" y="24"/>
                  </a:lnTo>
                  <a:lnTo>
                    <a:pt x="22" y="24"/>
                  </a:lnTo>
                  <a:lnTo>
                    <a:pt x="22" y="23"/>
                  </a:lnTo>
                  <a:lnTo>
                    <a:pt x="23" y="23"/>
                  </a:lnTo>
                  <a:lnTo>
                    <a:pt x="24" y="23"/>
                  </a:lnTo>
                  <a:lnTo>
                    <a:pt x="24" y="22"/>
                  </a:lnTo>
                  <a:lnTo>
                    <a:pt x="25" y="22"/>
                  </a:lnTo>
                  <a:lnTo>
                    <a:pt x="26" y="22"/>
                  </a:lnTo>
                  <a:lnTo>
                    <a:pt x="27" y="22"/>
                  </a:lnTo>
                  <a:lnTo>
                    <a:pt x="27" y="23"/>
                  </a:lnTo>
                  <a:lnTo>
                    <a:pt x="28" y="23"/>
                  </a:lnTo>
                  <a:lnTo>
                    <a:pt x="29" y="24"/>
                  </a:lnTo>
                  <a:lnTo>
                    <a:pt x="30" y="25"/>
                  </a:lnTo>
                  <a:lnTo>
                    <a:pt x="30" y="26"/>
                  </a:lnTo>
                  <a:lnTo>
                    <a:pt x="32" y="25"/>
                  </a:lnTo>
                  <a:lnTo>
                    <a:pt x="24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4" name="Freeform 241"/>
            <p:cNvSpPr>
              <a:spLocks/>
            </p:cNvSpPr>
            <p:nvPr/>
          </p:nvSpPr>
          <p:spPr bwMode="auto">
            <a:xfrm>
              <a:off x="4350" y="2471"/>
              <a:ext cx="31" cy="43"/>
            </a:xfrm>
            <a:custGeom>
              <a:avLst/>
              <a:gdLst>
                <a:gd name="T0" fmla="*/ 22 w 31"/>
                <a:gd name="T1" fmla="*/ 20 h 43"/>
                <a:gd name="T2" fmla="*/ 23 w 31"/>
                <a:gd name="T3" fmla="*/ 19 h 43"/>
                <a:gd name="T4" fmla="*/ 26 w 31"/>
                <a:gd name="T5" fmla="*/ 18 h 43"/>
                <a:gd name="T6" fmla="*/ 28 w 31"/>
                <a:gd name="T7" fmla="*/ 16 h 43"/>
                <a:gd name="T8" fmla="*/ 28 w 31"/>
                <a:gd name="T9" fmla="*/ 14 h 43"/>
                <a:gd name="T10" fmla="*/ 29 w 31"/>
                <a:gd name="T11" fmla="*/ 12 h 43"/>
                <a:gd name="T12" fmla="*/ 30 w 31"/>
                <a:gd name="T13" fmla="*/ 10 h 43"/>
                <a:gd name="T14" fmla="*/ 30 w 31"/>
                <a:gd name="T15" fmla="*/ 7 h 43"/>
                <a:gd name="T16" fmla="*/ 29 w 31"/>
                <a:gd name="T17" fmla="*/ 4 h 43"/>
                <a:gd name="T18" fmla="*/ 28 w 31"/>
                <a:gd name="T19" fmla="*/ 3 h 43"/>
                <a:gd name="T20" fmla="*/ 26 w 31"/>
                <a:gd name="T21" fmla="*/ 2 h 43"/>
                <a:gd name="T22" fmla="*/ 24 w 31"/>
                <a:gd name="T23" fmla="*/ 1 h 43"/>
                <a:gd name="T24" fmla="*/ 23 w 31"/>
                <a:gd name="T25" fmla="*/ 0 h 43"/>
                <a:gd name="T26" fmla="*/ 21 w 31"/>
                <a:gd name="T27" fmla="*/ 0 h 43"/>
                <a:gd name="T28" fmla="*/ 19 w 31"/>
                <a:gd name="T29" fmla="*/ 0 h 43"/>
                <a:gd name="T30" fmla="*/ 17 w 31"/>
                <a:gd name="T31" fmla="*/ 1 h 43"/>
                <a:gd name="T32" fmla="*/ 15 w 31"/>
                <a:gd name="T33" fmla="*/ 1 h 43"/>
                <a:gd name="T34" fmla="*/ 2 w 31"/>
                <a:gd name="T35" fmla="*/ 11 h 43"/>
                <a:gd name="T36" fmla="*/ 3 w 31"/>
                <a:gd name="T37" fmla="*/ 11 h 43"/>
                <a:gd name="T38" fmla="*/ 4 w 31"/>
                <a:gd name="T39" fmla="*/ 11 h 43"/>
                <a:gd name="T40" fmla="*/ 6 w 31"/>
                <a:gd name="T41" fmla="*/ 11 h 43"/>
                <a:gd name="T42" fmla="*/ 7 w 31"/>
                <a:gd name="T43" fmla="*/ 13 h 43"/>
                <a:gd name="T44" fmla="*/ 8 w 31"/>
                <a:gd name="T45" fmla="*/ 15 h 43"/>
                <a:gd name="T46" fmla="*/ 17 w 31"/>
                <a:gd name="T47" fmla="*/ 33 h 43"/>
                <a:gd name="T48" fmla="*/ 18 w 31"/>
                <a:gd name="T49" fmla="*/ 35 h 43"/>
                <a:gd name="T50" fmla="*/ 18 w 31"/>
                <a:gd name="T51" fmla="*/ 37 h 43"/>
                <a:gd name="T52" fmla="*/ 18 w 31"/>
                <a:gd name="T53" fmla="*/ 39 h 43"/>
                <a:gd name="T54" fmla="*/ 17 w 31"/>
                <a:gd name="T55" fmla="*/ 39 h 43"/>
                <a:gd name="T56" fmla="*/ 16 w 31"/>
                <a:gd name="T57" fmla="*/ 40 h 43"/>
                <a:gd name="T58" fmla="*/ 17 w 31"/>
                <a:gd name="T59" fmla="*/ 42 h 43"/>
                <a:gd name="T60" fmla="*/ 28 w 31"/>
                <a:gd name="T61" fmla="*/ 34 h 43"/>
                <a:gd name="T62" fmla="*/ 26 w 31"/>
                <a:gd name="T63" fmla="*/ 35 h 43"/>
                <a:gd name="T64" fmla="*/ 24 w 31"/>
                <a:gd name="T65" fmla="*/ 35 h 43"/>
                <a:gd name="T66" fmla="*/ 23 w 31"/>
                <a:gd name="T67" fmla="*/ 34 h 43"/>
                <a:gd name="T68" fmla="*/ 23 w 31"/>
                <a:gd name="T69" fmla="*/ 33 h 43"/>
                <a:gd name="T70" fmla="*/ 22 w 31"/>
                <a:gd name="T71" fmla="*/ 32 h 43"/>
                <a:gd name="T72" fmla="*/ 22 w 31"/>
                <a:gd name="T73" fmla="*/ 30 h 4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1"/>
                <a:gd name="T112" fmla="*/ 0 h 43"/>
                <a:gd name="T113" fmla="*/ 31 w 31"/>
                <a:gd name="T114" fmla="*/ 43 h 4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1" h="43">
                  <a:moveTo>
                    <a:pt x="17" y="24"/>
                  </a:moveTo>
                  <a:lnTo>
                    <a:pt x="22" y="20"/>
                  </a:lnTo>
                  <a:lnTo>
                    <a:pt x="23" y="19"/>
                  </a:lnTo>
                  <a:lnTo>
                    <a:pt x="24" y="18"/>
                  </a:lnTo>
                  <a:lnTo>
                    <a:pt x="26" y="18"/>
                  </a:lnTo>
                  <a:lnTo>
                    <a:pt x="27" y="17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28" y="14"/>
                  </a:lnTo>
                  <a:lnTo>
                    <a:pt x="29" y="13"/>
                  </a:lnTo>
                  <a:lnTo>
                    <a:pt x="29" y="12"/>
                  </a:lnTo>
                  <a:lnTo>
                    <a:pt x="30" y="11"/>
                  </a:lnTo>
                  <a:lnTo>
                    <a:pt x="30" y="10"/>
                  </a:lnTo>
                  <a:lnTo>
                    <a:pt x="30" y="9"/>
                  </a:lnTo>
                  <a:lnTo>
                    <a:pt x="30" y="7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8" y="3"/>
                  </a:lnTo>
                  <a:lnTo>
                    <a:pt x="27" y="2"/>
                  </a:lnTo>
                  <a:lnTo>
                    <a:pt x="26" y="2"/>
                  </a:lnTo>
                  <a:lnTo>
                    <a:pt x="25" y="1"/>
                  </a:lnTo>
                  <a:lnTo>
                    <a:pt x="24" y="1"/>
                  </a:lnTo>
                  <a:lnTo>
                    <a:pt x="23" y="1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0" y="9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7" y="12"/>
                  </a:lnTo>
                  <a:lnTo>
                    <a:pt x="7" y="13"/>
                  </a:lnTo>
                  <a:lnTo>
                    <a:pt x="8" y="14"/>
                  </a:lnTo>
                  <a:lnTo>
                    <a:pt x="8" y="15"/>
                  </a:lnTo>
                  <a:lnTo>
                    <a:pt x="8" y="16"/>
                  </a:lnTo>
                  <a:lnTo>
                    <a:pt x="17" y="33"/>
                  </a:lnTo>
                  <a:lnTo>
                    <a:pt x="17" y="34"/>
                  </a:lnTo>
                  <a:lnTo>
                    <a:pt x="18" y="35"/>
                  </a:lnTo>
                  <a:lnTo>
                    <a:pt x="18" y="36"/>
                  </a:lnTo>
                  <a:lnTo>
                    <a:pt x="18" y="37"/>
                  </a:lnTo>
                  <a:lnTo>
                    <a:pt x="18" y="38"/>
                  </a:lnTo>
                  <a:lnTo>
                    <a:pt x="18" y="39"/>
                  </a:lnTo>
                  <a:lnTo>
                    <a:pt x="17" y="39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41"/>
                  </a:lnTo>
                  <a:lnTo>
                    <a:pt x="17" y="42"/>
                  </a:lnTo>
                  <a:lnTo>
                    <a:pt x="29" y="36"/>
                  </a:lnTo>
                  <a:lnTo>
                    <a:pt x="28" y="34"/>
                  </a:lnTo>
                  <a:lnTo>
                    <a:pt x="27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4" y="35"/>
                  </a:lnTo>
                  <a:lnTo>
                    <a:pt x="23" y="35"/>
                  </a:lnTo>
                  <a:lnTo>
                    <a:pt x="23" y="34"/>
                  </a:lnTo>
                  <a:lnTo>
                    <a:pt x="23" y="33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1"/>
                  </a:lnTo>
                  <a:lnTo>
                    <a:pt x="22" y="30"/>
                  </a:lnTo>
                  <a:lnTo>
                    <a:pt x="17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5" name="Freeform 242"/>
            <p:cNvSpPr>
              <a:spLocks/>
            </p:cNvSpPr>
            <p:nvPr/>
          </p:nvSpPr>
          <p:spPr bwMode="auto">
            <a:xfrm>
              <a:off x="4363" y="2475"/>
              <a:ext cx="12" cy="16"/>
            </a:xfrm>
            <a:custGeom>
              <a:avLst/>
              <a:gdLst>
                <a:gd name="T0" fmla="*/ 1 w 12"/>
                <a:gd name="T1" fmla="*/ 7 h 16"/>
                <a:gd name="T2" fmla="*/ 1 w 12"/>
                <a:gd name="T3" fmla="*/ 6 h 16"/>
                <a:gd name="T4" fmla="*/ 1 w 12"/>
                <a:gd name="T5" fmla="*/ 6 h 16"/>
                <a:gd name="T6" fmla="*/ 0 w 12"/>
                <a:gd name="T7" fmla="*/ 5 h 16"/>
                <a:gd name="T8" fmla="*/ 0 w 12"/>
                <a:gd name="T9" fmla="*/ 4 h 16"/>
                <a:gd name="T10" fmla="*/ 0 w 12"/>
                <a:gd name="T11" fmla="*/ 4 h 16"/>
                <a:gd name="T12" fmla="*/ 0 w 12"/>
                <a:gd name="T13" fmla="*/ 3 h 16"/>
                <a:gd name="T14" fmla="*/ 0 w 12"/>
                <a:gd name="T15" fmla="*/ 2 h 16"/>
                <a:gd name="T16" fmla="*/ 1 w 12"/>
                <a:gd name="T17" fmla="*/ 1 h 16"/>
                <a:gd name="T18" fmla="*/ 1 w 12"/>
                <a:gd name="T19" fmla="*/ 1 h 16"/>
                <a:gd name="T20" fmla="*/ 2 w 12"/>
                <a:gd name="T21" fmla="*/ 1 h 16"/>
                <a:gd name="T22" fmla="*/ 3 w 12"/>
                <a:gd name="T23" fmla="*/ 1 h 16"/>
                <a:gd name="T24" fmla="*/ 3 w 12"/>
                <a:gd name="T25" fmla="*/ 1 h 16"/>
                <a:gd name="T26" fmla="*/ 3 w 12"/>
                <a:gd name="T27" fmla="*/ 0 h 16"/>
                <a:gd name="T28" fmla="*/ 4 w 12"/>
                <a:gd name="T29" fmla="*/ 0 h 16"/>
                <a:gd name="T30" fmla="*/ 5 w 12"/>
                <a:gd name="T31" fmla="*/ 0 h 16"/>
                <a:gd name="T32" fmla="*/ 5 w 12"/>
                <a:gd name="T33" fmla="*/ 0 h 16"/>
                <a:gd name="T34" fmla="*/ 6 w 12"/>
                <a:gd name="T35" fmla="*/ 0 h 16"/>
                <a:gd name="T36" fmla="*/ 7 w 12"/>
                <a:gd name="T37" fmla="*/ 0 h 16"/>
                <a:gd name="T38" fmla="*/ 8 w 12"/>
                <a:gd name="T39" fmla="*/ 0 h 16"/>
                <a:gd name="T40" fmla="*/ 8 w 12"/>
                <a:gd name="T41" fmla="*/ 1 h 16"/>
                <a:gd name="T42" fmla="*/ 9 w 12"/>
                <a:gd name="T43" fmla="*/ 1 h 16"/>
                <a:gd name="T44" fmla="*/ 9 w 12"/>
                <a:gd name="T45" fmla="*/ 1 h 16"/>
                <a:gd name="T46" fmla="*/ 10 w 12"/>
                <a:gd name="T47" fmla="*/ 2 h 16"/>
                <a:gd name="T48" fmla="*/ 10 w 12"/>
                <a:gd name="T49" fmla="*/ 3 h 16"/>
                <a:gd name="T50" fmla="*/ 11 w 12"/>
                <a:gd name="T51" fmla="*/ 4 h 16"/>
                <a:gd name="T52" fmla="*/ 11 w 12"/>
                <a:gd name="T53" fmla="*/ 5 h 16"/>
                <a:gd name="T54" fmla="*/ 11 w 12"/>
                <a:gd name="T55" fmla="*/ 6 h 16"/>
                <a:gd name="T56" fmla="*/ 11 w 12"/>
                <a:gd name="T57" fmla="*/ 6 h 16"/>
                <a:gd name="T58" fmla="*/ 11 w 12"/>
                <a:gd name="T59" fmla="*/ 7 h 16"/>
                <a:gd name="T60" fmla="*/ 11 w 12"/>
                <a:gd name="T61" fmla="*/ 8 h 16"/>
                <a:gd name="T62" fmla="*/ 11 w 12"/>
                <a:gd name="T63" fmla="*/ 9 h 16"/>
                <a:gd name="T64" fmla="*/ 10 w 12"/>
                <a:gd name="T65" fmla="*/ 9 h 16"/>
                <a:gd name="T66" fmla="*/ 10 w 12"/>
                <a:gd name="T67" fmla="*/ 10 h 16"/>
                <a:gd name="T68" fmla="*/ 10 w 12"/>
                <a:gd name="T69" fmla="*/ 11 h 16"/>
                <a:gd name="T70" fmla="*/ 9 w 12"/>
                <a:gd name="T71" fmla="*/ 11 h 16"/>
                <a:gd name="T72" fmla="*/ 8 w 12"/>
                <a:gd name="T73" fmla="*/ 11 h 16"/>
                <a:gd name="T74" fmla="*/ 8 w 12"/>
                <a:gd name="T75" fmla="*/ 12 h 16"/>
                <a:gd name="T76" fmla="*/ 7 w 12"/>
                <a:gd name="T77" fmla="*/ 13 h 16"/>
                <a:gd name="T78" fmla="*/ 6 w 12"/>
                <a:gd name="T79" fmla="*/ 13 h 16"/>
                <a:gd name="T80" fmla="*/ 6 w 12"/>
                <a:gd name="T81" fmla="*/ 14 h 16"/>
                <a:gd name="T82" fmla="*/ 5 w 12"/>
                <a:gd name="T83" fmla="*/ 15 h 16"/>
                <a:gd name="T84" fmla="*/ 1 w 12"/>
                <a:gd name="T85" fmla="*/ 7 h 1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2"/>
                <a:gd name="T130" fmla="*/ 0 h 16"/>
                <a:gd name="T131" fmla="*/ 12 w 12"/>
                <a:gd name="T132" fmla="*/ 16 h 1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2" h="16">
                  <a:moveTo>
                    <a:pt x="1" y="7"/>
                  </a:moveTo>
                  <a:lnTo>
                    <a:pt x="1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8" y="1"/>
                  </a:lnTo>
                  <a:lnTo>
                    <a:pt x="9" y="1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1" y="9"/>
                  </a:lnTo>
                  <a:lnTo>
                    <a:pt x="10" y="9"/>
                  </a:lnTo>
                  <a:lnTo>
                    <a:pt x="10" y="10"/>
                  </a:lnTo>
                  <a:lnTo>
                    <a:pt x="10" y="11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8" y="12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5" y="15"/>
                  </a:lnTo>
                  <a:lnTo>
                    <a:pt x="1" y="7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6" name="Freeform 243"/>
            <p:cNvSpPr>
              <a:spLocks/>
            </p:cNvSpPr>
            <p:nvPr/>
          </p:nvSpPr>
          <p:spPr bwMode="auto">
            <a:xfrm>
              <a:off x="4387" y="2458"/>
              <a:ext cx="38" cy="40"/>
            </a:xfrm>
            <a:custGeom>
              <a:avLst/>
              <a:gdLst>
                <a:gd name="T0" fmla="*/ 35 w 38"/>
                <a:gd name="T1" fmla="*/ 20 h 40"/>
                <a:gd name="T2" fmla="*/ 34 w 38"/>
                <a:gd name="T3" fmla="*/ 22 h 40"/>
                <a:gd name="T4" fmla="*/ 34 w 38"/>
                <a:gd name="T5" fmla="*/ 24 h 40"/>
                <a:gd name="T6" fmla="*/ 33 w 38"/>
                <a:gd name="T7" fmla="*/ 27 h 40"/>
                <a:gd name="T8" fmla="*/ 32 w 38"/>
                <a:gd name="T9" fmla="*/ 29 h 40"/>
                <a:gd name="T10" fmla="*/ 30 w 38"/>
                <a:gd name="T11" fmla="*/ 29 h 40"/>
                <a:gd name="T12" fmla="*/ 28 w 38"/>
                <a:gd name="T13" fmla="*/ 30 h 40"/>
                <a:gd name="T14" fmla="*/ 26 w 38"/>
                <a:gd name="T15" fmla="*/ 31 h 40"/>
                <a:gd name="T16" fmla="*/ 24 w 38"/>
                <a:gd name="T17" fmla="*/ 32 h 40"/>
                <a:gd name="T18" fmla="*/ 22 w 38"/>
                <a:gd name="T19" fmla="*/ 32 h 40"/>
                <a:gd name="T20" fmla="*/ 22 w 38"/>
                <a:gd name="T21" fmla="*/ 31 h 40"/>
                <a:gd name="T22" fmla="*/ 21 w 38"/>
                <a:gd name="T23" fmla="*/ 30 h 40"/>
                <a:gd name="T24" fmla="*/ 21 w 38"/>
                <a:gd name="T25" fmla="*/ 29 h 40"/>
                <a:gd name="T26" fmla="*/ 12 w 38"/>
                <a:gd name="T27" fmla="*/ 10 h 40"/>
                <a:gd name="T28" fmla="*/ 11 w 38"/>
                <a:gd name="T29" fmla="*/ 8 h 40"/>
                <a:gd name="T30" fmla="*/ 10 w 38"/>
                <a:gd name="T31" fmla="*/ 6 h 40"/>
                <a:gd name="T32" fmla="*/ 10 w 38"/>
                <a:gd name="T33" fmla="*/ 4 h 40"/>
                <a:gd name="T34" fmla="*/ 10 w 38"/>
                <a:gd name="T35" fmla="*/ 3 h 40"/>
                <a:gd name="T36" fmla="*/ 12 w 38"/>
                <a:gd name="T37" fmla="*/ 2 h 40"/>
                <a:gd name="T38" fmla="*/ 14 w 38"/>
                <a:gd name="T39" fmla="*/ 1 h 40"/>
                <a:gd name="T40" fmla="*/ 0 w 38"/>
                <a:gd name="T41" fmla="*/ 4 h 40"/>
                <a:gd name="T42" fmla="*/ 1 w 38"/>
                <a:gd name="T43" fmla="*/ 5 h 40"/>
                <a:gd name="T44" fmla="*/ 3 w 38"/>
                <a:gd name="T45" fmla="*/ 5 h 40"/>
                <a:gd name="T46" fmla="*/ 3 w 38"/>
                <a:gd name="T47" fmla="*/ 6 h 40"/>
                <a:gd name="T48" fmla="*/ 5 w 38"/>
                <a:gd name="T49" fmla="*/ 7 h 40"/>
                <a:gd name="T50" fmla="*/ 6 w 38"/>
                <a:gd name="T51" fmla="*/ 9 h 40"/>
                <a:gd name="T52" fmla="*/ 7 w 38"/>
                <a:gd name="T53" fmla="*/ 10 h 40"/>
                <a:gd name="T54" fmla="*/ 15 w 38"/>
                <a:gd name="T55" fmla="*/ 29 h 40"/>
                <a:gd name="T56" fmla="*/ 15 w 38"/>
                <a:gd name="T57" fmla="*/ 31 h 40"/>
                <a:gd name="T58" fmla="*/ 16 w 38"/>
                <a:gd name="T59" fmla="*/ 33 h 40"/>
                <a:gd name="T60" fmla="*/ 16 w 38"/>
                <a:gd name="T61" fmla="*/ 35 h 40"/>
                <a:gd name="T62" fmla="*/ 15 w 38"/>
                <a:gd name="T63" fmla="*/ 36 h 40"/>
                <a:gd name="T64" fmla="*/ 14 w 38"/>
                <a:gd name="T65" fmla="*/ 37 h 40"/>
                <a:gd name="T66" fmla="*/ 37 w 38"/>
                <a:gd name="T67" fmla="*/ 28 h 40"/>
                <a:gd name="T68" fmla="*/ 35 w 38"/>
                <a:gd name="T69" fmla="*/ 18 h 4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8"/>
                <a:gd name="T106" fmla="*/ 0 h 40"/>
                <a:gd name="T107" fmla="*/ 38 w 38"/>
                <a:gd name="T108" fmla="*/ 40 h 4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8" h="40">
                  <a:moveTo>
                    <a:pt x="35" y="18"/>
                  </a:moveTo>
                  <a:lnTo>
                    <a:pt x="35" y="20"/>
                  </a:lnTo>
                  <a:lnTo>
                    <a:pt x="35" y="21"/>
                  </a:lnTo>
                  <a:lnTo>
                    <a:pt x="34" y="22"/>
                  </a:lnTo>
                  <a:lnTo>
                    <a:pt x="34" y="23"/>
                  </a:lnTo>
                  <a:lnTo>
                    <a:pt x="34" y="24"/>
                  </a:lnTo>
                  <a:lnTo>
                    <a:pt x="34" y="26"/>
                  </a:lnTo>
                  <a:lnTo>
                    <a:pt x="33" y="27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0" y="29"/>
                  </a:lnTo>
                  <a:lnTo>
                    <a:pt x="29" y="30"/>
                  </a:lnTo>
                  <a:lnTo>
                    <a:pt x="28" y="30"/>
                  </a:lnTo>
                  <a:lnTo>
                    <a:pt x="28" y="31"/>
                  </a:lnTo>
                  <a:lnTo>
                    <a:pt x="26" y="31"/>
                  </a:lnTo>
                  <a:lnTo>
                    <a:pt x="25" y="32"/>
                  </a:lnTo>
                  <a:lnTo>
                    <a:pt x="24" y="32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1"/>
                  </a:lnTo>
                  <a:lnTo>
                    <a:pt x="21" y="31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20" y="28"/>
                  </a:lnTo>
                  <a:lnTo>
                    <a:pt x="12" y="10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0" y="4"/>
                  </a:lnTo>
                  <a:lnTo>
                    <a:pt x="0" y="6"/>
                  </a:lnTo>
                  <a:lnTo>
                    <a:pt x="1" y="5"/>
                  </a:lnTo>
                  <a:lnTo>
                    <a:pt x="2" y="5"/>
                  </a:lnTo>
                  <a:lnTo>
                    <a:pt x="3" y="5"/>
                  </a:lnTo>
                  <a:lnTo>
                    <a:pt x="3" y="6"/>
                  </a:lnTo>
                  <a:lnTo>
                    <a:pt x="4" y="6"/>
                  </a:lnTo>
                  <a:lnTo>
                    <a:pt x="5" y="7"/>
                  </a:lnTo>
                  <a:lnTo>
                    <a:pt x="5" y="8"/>
                  </a:lnTo>
                  <a:lnTo>
                    <a:pt x="6" y="9"/>
                  </a:lnTo>
                  <a:lnTo>
                    <a:pt x="6" y="10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15" y="29"/>
                  </a:lnTo>
                  <a:lnTo>
                    <a:pt x="15" y="30"/>
                  </a:lnTo>
                  <a:lnTo>
                    <a:pt x="15" y="31"/>
                  </a:lnTo>
                  <a:lnTo>
                    <a:pt x="16" y="32"/>
                  </a:lnTo>
                  <a:lnTo>
                    <a:pt x="16" y="33"/>
                  </a:lnTo>
                  <a:lnTo>
                    <a:pt x="16" y="34"/>
                  </a:lnTo>
                  <a:lnTo>
                    <a:pt x="16" y="35"/>
                  </a:lnTo>
                  <a:lnTo>
                    <a:pt x="16" y="36"/>
                  </a:lnTo>
                  <a:lnTo>
                    <a:pt x="15" y="36"/>
                  </a:lnTo>
                  <a:lnTo>
                    <a:pt x="15" y="37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37" y="28"/>
                  </a:lnTo>
                  <a:lnTo>
                    <a:pt x="37" y="18"/>
                  </a:lnTo>
                  <a:lnTo>
                    <a:pt x="35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7" name="Freeform 244"/>
            <p:cNvSpPr>
              <a:spLocks/>
            </p:cNvSpPr>
            <p:nvPr/>
          </p:nvSpPr>
          <p:spPr bwMode="auto">
            <a:xfrm>
              <a:off x="4421" y="2438"/>
              <a:ext cx="38" cy="43"/>
            </a:xfrm>
            <a:custGeom>
              <a:avLst/>
              <a:gdLst>
                <a:gd name="T0" fmla="*/ 34 w 38"/>
                <a:gd name="T1" fmla="*/ 25 h 43"/>
                <a:gd name="T2" fmla="*/ 34 w 38"/>
                <a:gd name="T3" fmla="*/ 28 h 43"/>
                <a:gd name="T4" fmla="*/ 34 w 38"/>
                <a:gd name="T5" fmla="*/ 31 h 43"/>
                <a:gd name="T6" fmla="*/ 34 w 38"/>
                <a:gd name="T7" fmla="*/ 32 h 43"/>
                <a:gd name="T8" fmla="*/ 34 w 38"/>
                <a:gd name="T9" fmla="*/ 35 h 43"/>
                <a:gd name="T10" fmla="*/ 33 w 38"/>
                <a:gd name="T11" fmla="*/ 37 h 43"/>
                <a:gd name="T12" fmla="*/ 31 w 38"/>
                <a:gd name="T13" fmla="*/ 39 h 43"/>
                <a:gd name="T14" fmla="*/ 28 w 38"/>
                <a:gd name="T15" fmla="*/ 39 h 43"/>
                <a:gd name="T16" fmla="*/ 26 w 38"/>
                <a:gd name="T17" fmla="*/ 39 h 43"/>
                <a:gd name="T18" fmla="*/ 23 w 38"/>
                <a:gd name="T19" fmla="*/ 39 h 43"/>
                <a:gd name="T20" fmla="*/ 22 w 38"/>
                <a:gd name="T21" fmla="*/ 39 h 43"/>
                <a:gd name="T22" fmla="*/ 20 w 38"/>
                <a:gd name="T23" fmla="*/ 38 h 43"/>
                <a:gd name="T24" fmla="*/ 18 w 38"/>
                <a:gd name="T25" fmla="*/ 36 h 43"/>
                <a:gd name="T26" fmla="*/ 17 w 38"/>
                <a:gd name="T27" fmla="*/ 34 h 43"/>
                <a:gd name="T28" fmla="*/ 16 w 38"/>
                <a:gd name="T29" fmla="*/ 32 h 43"/>
                <a:gd name="T30" fmla="*/ 15 w 38"/>
                <a:gd name="T31" fmla="*/ 30 h 43"/>
                <a:gd name="T32" fmla="*/ 12 w 38"/>
                <a:gd name="T33" fmla="*/ 15 h 43"/>
                <a:gd name="T34" fmla="*/ 12 w 38"/>
                <a:gd name="T35" fmla="*/ 13 h 43"/>
                <a:gd name="T36" fmla="*/ 11 w 38"/>
                <a:gd name="T37" fmla="*/ 11 h 43"/>
                <a:gd name="T38" fmla="*/ 12 w 38"/>
                <a:gd name="T39" fmla="*/ 11 h 43"/>
                <a:gd name="T40" fmla="*/ 13 w 38"/>
                <a:gd name="T41" fmla="*/ 9 h 43"/>
                <a:gd name="T42" fmla="*/ 14 w 38"/>
                <a:gd name="T43" fmla="*/ 8 h 43"/>
                <a:gd name="T44" fmla="*/ 0 w 38"/>
                <a:gd name="T45" fmla="*/ 11 h 43"/>
                <a:gd name="T46" fmla="*/ 3 w 38"/>
                <a:gd name="T47" fmla="*/ 12 h 43"/>
                <a:gd name="T48" fmla="*/ 4 w 38"/>
                <a:gd name="T49" fmla="*/ 12 h 43"/>
                <a:gd name="T50" fmla="*/ 6 w 38"/>
                <a:gd name="T51" fmla="*/ 13 h 43"/>
                <a:gd name="T52" fmla="*/ 7 w 38"/>
                <a:gd name="T53" fmla="*/ 14 h 43"/>
                <a:gd name="T54" fmla="*/ 7 w 38"/>
                <a:gd name="T55" fmla="*/ 16 h 43"/>
                <a:gd name="T56" fmla="*/ 13 w 38"/>
                <a:gd name="T57" fmla="*/ 33 h 43"/>
                <a:gd name="T58" fmla="*/ 14 w 38"/>
                <a:gd name="T59" fmla="*/ 36 h 43"/>
                <a:gd name="T60" fmla="*/ 15 w 38"/>
                <a:gd name="T61" fmla="*/ 39 h 43"/>
                <a:gd name="T62" fmla="*/ 16 w 38"/>
                <a:gd name="T63" fmla="*/ 40 h 43"/>
                <a:gd name="T64" fmla="*/ 18 w 38"/>
                <a:gd name="T65" fmla="*/ 41 h 43"/>
                <a:gd name="T66" fmla="*/ 20 w 38"/>
                <a:gd name="T67" fmla="*/ 42 h 43"/>
                <a:gd name="T68" fmla="*/ 22 w 38"/>
                <a:gd name="T69" fmla="*/ 42 h 43"/>
                <a:gd name="T70" fmla="*/ 24 w 38"/>
                <a:gd name="T71" fmla="*/ 42 h 43"/>
                <a:gd name="T72" fmla="*/ 27 w 38"/>
                <a:gd name="T73" fmla="*/ 41 h 43"/>
                <a:gd name="T74" fmla="*/ 30 w 38"/>
                <a:gd name="T75" fmla="*/ 40 h 43"/>
                <a:gd name="T76" fmla="*/ 33 w 38"/>
                <a:gd name="T77" fmla="*/ 39 h 43"/>
                <a:gd name="T78" fmla="*/ 34 w 38"/>
                <a:gd name="T79" fmla="*/ 38 h 43"/>
                <a:gd name="T80" fmla="*/ 36 w 38"/>
                <a:gd name="T81" fmla="*/ 36 h 43"/>
                <a:gd name="T82" fmla="*/ 37 w 38"/>
                <a:gd name="T83" fmla="*/ 33 h 43"/>
                <a:gd name="T84" fmla="*/ 37 w 38"/>
                <a:gd name="T85" fmla="*/ 31 h 43"/>
                <a:gd name="T86" fmla="*/ 37 w 38"/>
                <a:gd name="T87" fmla="*/ 28 h 43"/>
                <a:gd name="T88" fmla="*/ 36 w 38"/>
                <a:gd name="T89" fmla="*/ 25 h 43"/>
                <a:gd name="T90" fmla="*/ 31 w 38"/>
                <a:gd name="T91" fmla="*/ 9 h 43"/>
                <a:gd name="T92" fmla="*/ 31 w 38"/>
                <a:gd name="T93" fmla="*/ 7 h 43"/>
                <a:gd name="T94" fmla="*/ 30 w 38"/>
                <a:gd name="T95" fmla="*/ 5 h 43"/>
                <a:gd name="T96" fmla="*/ 31 w 38"/>
                <a:gd name="T97" fmla="*/ 4 h 43"/>
                <a:gd name="T98" fmla="*/ 31 w 38"/>
                <a:gd name="T99" fmla="*/ 3 h 43"/>
                <a:gd name="T100" fmla="*/ 33 w 38"/>
                <a:gd name="T101" fmla="*/ 3 h 43"/>
                <a:gd name="T102" fmla="*/ 34 w 38"/>
                <a:gd name="T103" fmla="*/ 2 h 43"/>
                <a:gd name="T104" fmla="*/ 33 w 38"/>
                <a:gd name="T105" fmla="*/ 0 h 43"/>
                <a:gd name="T106" fmla="*/ 23 w 38"/>
                <a:gd name="T107" fmla="*/ 6 h 43"/>
                <a:gd name="T108" fmla="*/ 25 w 38"/>
                <a:gd name="T109" fmla="*/ 5 h 43"/>
                <a:gd name="T110" fmla="*/ 27 w 38"/>
                <a:gd name="T111" fmla="*/ 5 h 43"/>
                <a:gd name="T112" fmla="*/ 28 w 38"/>
                <a:gd name="T113" fmla="*/ 6 h 43"/>
                <a:gd name="T114" fmla="*/ 28 w 38"/>
                <a:gd name="T115" fmla="*/ 8 h 43"/>
                <a:gd name="T116" fmla="*/ 30 w 38"/>
                <a:gd name="T117" fmla="*/ 11 h 4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8"/>
                <a:gd name="T178" fmla="*/ 0 h 43"/>
                <a:gd name="T179" fmla="*/ 38 w 38"/>
                <a:gd name="T180" fmla="*/ 43 h 4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8" h="43">
                  <a:moveTo>
                    <a:pt x="33" y="24"/>
                  </a:moveTo>
                  <a:lnTo>
                    <a:pt x="34" y="25"/>
                  </a:lnTo>
                  <a:lnTo>
                    <a:pt x="34" y="26"/>
                  </a:lnTo>
                  <a:lnTo>
                    <a:pt x="34" y="28"/>
                  </a:lnTo>
                  <a:lnTo>
                    <a:pt x="34" y="30"/>
                  </a:lnTo>
                  <a:lnTo>
                    <a:pt x="34" y="31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5"/>
                  </a:lnTo>
                  <a:lnTo>
                    <a:pt x="34" y="36"/>
                  </a:lnTo>
                  <a:lnTo>
                    <a:pt x="33" y="37"/>
                  </a:lnTo>
                  <a:lnTo>
                    <a:pt x="32" y="38"/>
                  </a:lnTo>
                  <a:lnTo>
                    <a:pt x="31" y="39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39"/>
                  </a:lnTo>
                  <a:lnTo>
                    <a:pt x="24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1" y="39"/>
                  </a:lnTo>
                  <a:lnTo>
                    <a:pt x="20" y="38"/>
                  </a:lnTo>
                  <a:lnTo>
                    <a:pt x="19" y="37"/>
                  </a:lnTo>
                  <a:lnTo>
                    <a:pt x="18" y="36"/>
                  </a:lnTo>
                  <a:lnTo>
                    <a:pt x="18" y="35"/>
                  </a:lnTo>
                  <a:lnTo>
                    <a:pt x="17" y="34"/>
                  </a:lnTo>
                  <a:lnTo>
                    <a:pt x="17" y="33"/>
                  </a:lnTo>
                  <a:lnTo>
                    <a:pt x="16" y="32"/>
                  </a:lnTo>
                  <a:lnTo>
                    <a:pt x="15" y="30"/>
                  </a:lnTo>
                  <a:lnTo>
                    <a:pt x="13" y="16"/>
                  </a:lnTo>
                  <a:lnTo>
                    <a:pt x="12" y="15"/>
                  </a:lnTo>
                  <a:lnTo>
                    <a:pt x="12" y="14"/>
                  </a:lnTo>
                  <a:lnTo>
                    <a:pt x="12" y="13"/>
                  </a:lnTo>
                  <a:lnTo>
                    <a:pt x="12" y="12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0"/>
                  </a:lnTo>
                  <a:lnTo>
                    <a:pt x="13" y="9"/>
                  </a:lnTo>
                  <a:lnTo>
                    <a:pt x="13" y="8"/>
                  </a:lnTo>
                  <a:lnTo>
                    <a:pt x="14" y="8"/>
                  </a:lnTo>
                  <a:lnTo>
                    <a:pt x="14" y="6"/>
                  </a:lnTo>
                  <a:lnTo>
                    <a:pt x="0" y="11"/>
                  </a:lnTo>
                  <a:lnTo>
                    <a:pt x="2" y="12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7" y="14"/>
                  </a:lnTo>
                  <a:lnTo>
                    <a:pt x="7" y="15"/>
                  </a:lnTo>
                  <a:lnTo>
                    <a:pt x="7" y="16"/>
                  </a:lnTo>
                  <a:lnTo>
                    <a:pt x="8" y="18"/>
                  </a:lnTo>
                  <a:lnTo>
                    <a:pt x="13" y="33"/>
                  </a:lnTo>
                  <a:lnTo>
                    <a:pt x="13" y="34"/>
                  </a:lnTo>
                  <a:lnTo>
                    <a:pt x="14" y="36"/>
                  </a:lnTo>
                  <a:lnTo>
                    <a:pt x="14" y="37"/>
                  </a:lnTo>
                  <a:lnTo>
                    <a:pt x="15" y="39"/>
                  </a:lnTo>
                  <a:lnTo>
                    <a:pt x="16" y="40"/>
                  </a:lnTo>
                  <a:lnTo>
                    <a:pt x="17" y="41"/>
                  </a:lnTo>
                  <a:lnTo>
                    <a:pt x="18" y="41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1" y="42"/>
                  </a:lnTo>
                  <a:lnTo>
                    <a:pt x="22" y="42"/>
                  </a:lnTo>
                  <a:lnTo>
                    <a:pt x="23" y="42"/>
                  </a:lnTo>
                  <a:lnTo>
                    <a:pt x="24" y="42"/>
                  </a:lnTo>
                  <a:lnTo>
                    <a:pt x="26" y="42"/>
                  </a:lnTo>
                  <a:lnTo>
                    <a:pt x="27" y="41"/>
                  </a:lnTo>
                  <a:lnTo>
                    <a:pt x="28" y="41"/>
                  </a:lnTo>
                  <a:lnTo>
                    <a:pt x="30" y="40"/>
                  </a:lnTo>
                  <a:lnTo>
                    <a:pt x="31" y="39"/>
                  </a:lnTo>
                  <a:lnTo>
                    <a:pt x="33" y="39"/>
                  </a:lnTo>
                  <a:lnTo>
                    <a:pt x="34" y="39"/>
                  </a:lnTo>
                  <a:lnTo>
                    <a:pt x="34" y="38"/>
                  </a:lnTo>
                  <a:lnTo>
                    <a:pt x="35" y="37"/>
                  </a:lnTo>
                  <a:lnTo>
                    <a:pt x="36" y="36"/>
                  </a:lnTo>
                  <a:lnTo>
                    <a:pt x="37" y="34"/>
                  </a:lnTo>
                  <a:lnTo>
                    <a:pt x="37" y="33"/>
                  </a:lnTo>
                  <a:lnTo>
                    <a:pt x="37" y="32"/>
                  </a:lnTo>
                  <a:lnTo>
                    <a:pt x="37" y="31"/>
                  </a:lnTo>
                  <a:lnTo>
                    <a:pt x="37" y="30"/>
                  </a:lnTo>
                  <a:lnTo>
                    <a:pt x="37" y="28"/>
                  </a:lnTo>
                  <a:lnTo>
                    <a:pt x="37" y="26"/>
                  </a:lnTo>
                  <a:lnTo>
                    <a:pt x="36" y="25"/>
                  </a:lnTo>
                  <a:lnTo>
                    <a:pt x="32" y="10"/>
                  </a:lnTo>
                  <a:lnTo>
                    <a:pt x="31" y="9"/>
                  </a:lnTo>
                  <a:lnTo>
                    <a:pt x="31" y="8"/>
                  </a:lnTo>
                  <a:lnTo>
                    <a:pt x="31" y="7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3"/>
                  </a:lnTo>
                  <a:lnTo>
                    <a:pt x="32" y="3"/>
                  </a:lnTo>
                  <a:lnTo>
                    <a:pt x="33" y="3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4" y="1"/>
                  </a:lnTo>
                  <a:lnTo>
                    <a:pt x="33" y="0"/>
                  </a:lnTo>
                  <a:lnTo>
                    <a:pt x="23" y="3"/>
                  </a:lnTo>
                  <a:lnTo>
                    <a:pt x="23" y="6"/>
                  </a:lnTo>
                  <a:lnTo>
                    <a:pt x="24" y="6"/>
                  </a:lnTo>
                  <a:lnTo>
                    <a:pt x="25" y="5"/>
                  </a:lnTo>
                  <a:lnTo>
                    <a:pt x="26" y="5"/>
                  </a:lnTo>
                  <a:lnTo>
                    <a:pt x="27" y="5"/>
                  </a:lnTo>
                  <a:lnTo>
                    <a:pt x="27" y="6"/>
                  </a:lnTo>
                  <a:lnTo>
                    <a:pt x="28" y="6"/>
                  </a:lnTo>
                  <a:lnTo>
                    <a:pt x="28" y="7"/>
                  </a:lnTo>
                  <a:lnTo>
                    <a:pt x="28" y="8"/>
                  </a:lnTo>
                  <a:lnTo>
                    <a:pt x="29" y="9"/>
                  </a:lnTo>
                  <a:lnTo>
                    <a:pt x="30" y="11"/>
                  </a:lnTo>
                  <a:lnTo>
                    <a:pt x="33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8" name="Freeform 245"/>
            <p:cNvSpPr>
              <a:spLocks/>
            </p:cNvSpPr>
            <p:nvPr/>
          </p:nvSpPr>
          <p:spPr bwMode="auto">
            <a:xfrm>
              <a:off x="4468" y="2433"/>
              <a:ext cx="39" cy="40"/>
            </a:xfrm>
            <a:custGeom>
              <a:avLst/>
              <a:gdLst>
                <a:gd name="T0" fmla="*/ 30 w 39"/>
                <a:gd name="T1" fmla="*/ 34 h 40"/>
                <a:gd name="T2" fmla="*/ 38 w 39"/>
                <a:gd name="T3" fmla="*/ 31 h 40"/>
                <a:gd name="T4" fmla="*/ 36 w 39"/>
                <a:gd name="T5" fmla="*/ 31 h 40"/>
                <a:gd name="T6" fmla="*/ 35 w 39"/>
                <a:gd name="T7" fmla="*/ 31 h 40"/>
                <a:gd name="T8" fmla="*/ 33 w 39"/>
                <a:gd name="T9" fmla="*/ 30 h 40"/>
                <a:gd name="T10" fmla="*/ 31 w 39"/>
                <a:gd name="T11" fmla="*/ 29 h 40"/>
                <a:gd name="T12" fmla="*/ 21 w 39"/>
                <a:gd name="T13" fmla="*/ 18 h 40"/>
                <a:gd name="T14" fmla="*/ 22 w 39"/>
                <a:gd name="T15" fmla="*/ 17 h 40"/>
                <a:gd name="T16" fmla="*/ 25 w 39"/>
                <a:gd name="T17" fmla="*/ 16 h 40"/>
                <a:gd name="T18" fmla="*/ 27 w 39"/>
                <a:gd name="T19" fmla="*/ 15 h 40"/>
                <a:gd name="T20" fmla="*/ 28 w 39"/>
                <a:gd name="T21" fmla="*/ 13 h 40"/>
                <a:gd name="T22" fmla="*/ 29 w 39"/>
                <a:gd name="T23" fmla="*/ 11 h 40"/>
                <a:gd name="T24" fmla="*/ 29 w 39"/>
                <a:gd name="T25" fmla="*/ 10 h 40"/>
                <a:gd name="T26" fmla="*/ 29 w 39"/>
                <a:gd name="T27" fmla="*/ 8 h 40"/>
                <a:gd name="T28" fmla="*/ 29 w 39"/>
                <a:gd name="T29" fmla="*/ 6 h 40"/>
                <a:gd name="T30" fmla="*/ 27 w 39"/>
                <a:gd name="T31" fmla="*/ 3 h 40"/>
                <a:gd name="T32" fmla="*/ 26 w 39"/>
                <a:gd name="T33" fmla="*/ 2 h 40"/>
                <a:gd name="T34" fmla="*/ 24 w 39"/>
                <a:gd name="T35" fmla="*/ 1 h 40"/>
                <a:gd name="T36" fmla="*/ 22 w 39"/>
                <a:gd name="T37" fmla="*/ 0 h 40"/>
                <a:gd name="T38" fmla="*/ 20 w 39"/>
                <a:gd name="T39" fmla="*/ 0 h 40"/>
                <a:gd name="T40" fmla="*/ 17 w 39"/>
                <a:gd name="T41" fmla="*/ 0 h 40"/>
                <a:gd name="T42" fmla="*/ 16 w 39"/>
                <a:gd name="T43" fmla="*/ 1 h 40"/>
                <a:gd name="T44" fmla="*/ 0 w 39"/>
                <a:gd name="T45" fmla="*/ 3 h 40"/>
                <a:gd name="T46" fmla="*/ 1 w 39"/>
                <a:gd name="T47" fmla="*/ 5 h 40"/>
                <a:gd name="T48" fmla="*/ 3 w 39"/>
                <a:gd name="T49" fmla="*/ 5 h 40"/>
                <a:gd name="T50" fmla="*/ 4 w 39"/>
                <a:gd name="T51" fmla="*/ 5 h 40"/>
                <a:gd name="T52" fmla="*/ 5 w 39"/>
                <a:gd name="T53" fmla="*/ 7 h 40"/>
                <a:gd name="T54" fmla="*/ 6 w 39"/>
                <a:gd name="T55" fmla="*/ 9 h 40"/>
                <a:gd name="T56" fmla="*/ 7 w 39"/>
                <a:gd name="T57" fmla="*/ 10 h 40"/>
                <a:gd name="T58" fmla="*/ 10 w 39"/>
                <a:gd name="T59" fmla="*/ 30 h 40"/>
                <a:gd name="T60" fmla="*/ 10 w 39"/>
                <a:gd name="T61" fmla="*/ 32 h 40"/>
                <a:gd name="T62" fmla="*/ 10 w 39"/>
                <a:gd name="T63" fmla="*/ 34 h 40"/>
                <a:gd name="T64" fmla="*/ 10 w 39"/>
                <a:gd name="T65" fmla="*/ 36 h 40"/>
                <a:gd name="T66" fmla="*/ 9 w 39"/>
                <a:gd name="T67" fmla="*/ 36 h 40"/>
                <a:gd name="T68" fmla="*/ 7 w 39"/>
                <a:gd name="T69" fmla="*/ 37 h 40"/>
                <a:gd name="T70" fmla="*/ 21 w 39"/>
                <a:gd name="T71" fmla="*/ 37 h 40"/>
                <a:gd name="T72" fmla="*/ 20 w 39"/>
                <a:gd name="T73" fmla="*/ 36 h 40"/>
                <a:gd name="T74" fmla="*/ 18 w 39"/>
                <a:gd name="T75" fmla="*/ 36 h 40"/>
                <a:gd name="T76" fmla="*/ 16 w 39"/>
                <a:gd name="T77" fmla="*/ 35 h 40"/>
                <a:gd name="T78" fmla="*/ 16 w 39"/>
                <a:gd name="T79" fmla="*/ 33 h 40"/>
                <a:gd name="T80" fmla="*/ 15 w 39"/>
                <a:gd name="T81" fmla="*/ 31 h 40"/>
                <a:gd name="T82" fmla="*/ 15 w 39"/>
                <a:gd name="T83" fmla="*/ 29 h 40"/>
                <a:gd name="T84" fmla="*/ 16 w 39"/>
                <a:gd name="T85" fmla="*/ 20 h 4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9"/>
                <a:gd name="T130" fmla="*/ 0 h 40"/>
                <a:gd name="T131" fmla="*/ 39 w 39"/>
                <a:gd name="T132" fmla="*/ 40 h 4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9" h="40">
                  <a:moveTo>
                    <a:pt x="16" y="20"/>
                  </a:moveTo>
                  <a:lnTo>
                    <a:pt x="30" y="34"/>
                  </a:lnTo>
                  <a:lnTo>
                    <a:pt x="38" y="32"/>
                  </a:lnTo>
                  <a:lnTo>
                    <a:pt x="38" y="31"/>
                  </a:lnTo>
                  <a:lnTo>
                    <a:pt x="37" y="31"/>
                  </a:lnTo>
                  <a:lnTo>
                    <a:pt x="36" y="31"/>
                  </a:lnTo>
                  <a:lnTo>
                    <a:pt x="35" y="31"/>
                  </a:lnTo>
                  <a:lnTo>
                    <a:pt x="34" y="31"/>
                  </a:lnTo>
                  <a:lnTo>
                    <a:pt x="33" y="30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0" y="28"/>
                  </a:lnTo>
                  <a:lnTo>
                    <a:pt x="21" y="18"/>
                  </a:lnTo>
                  <a:lnTo>
                    <a:pt x="22" y="18"/>
                  </a:lnTo>
                  <a:lnTo>
                    <a:pt x="22" y="17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6" y="16"/>
                  </a:lnTo>
                  <a:lnTo>
                    <a:pt x="27" y="15"/>
                  </a:lnTo>
                  <a:lnTo>
                    <a:pt x="27" y="14"/>
                  </a:lnTo>
                  <a:lnTo>
                    <a:pt x="28" y="13"/>
                  </a:lnTo>
                  <a:lnTo>
                    <a:pt x="29" y="12"/>
                  </a:lnTo>
                  <a:lnTo>
                    <a:pt x="29" y="11"/>
                  </a:lnTo>
                  <a:lnTo>
                    <a:pt x="29" y="10"/>
                  </a:lnTo>
                  <a:lnTo>
                    <a:pt x="29" y="9"/>
                  </a:lnTo>
                  <a:lnTo>
                    <a:pt x="29" y="8"/>
                  </a:lnTo>
                  <a:lnTo>
                    <a:pt x="29" y="7"/>
                  </a:lnTo>
                  <a:lnTo>
                    <a:pt x="29" y="6"/>
                  </a:lnTo>
                  <a:lnTo>
                    <a:pt x="28" y="4"/>
                  </a:lnTo>
                  <a:lnTo>
                    <a:pt x="27" y="3"/>
                  </a:lnTo>
                  <a:lnTo>
                    <a:pt x="26" y="2"/>
                  </a:lnTo>
                  <a:lnTo>
                    <a:pt x="25" y="1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2" y="5"/>
                  </a:lnTo>
                  <a:lnTo>
                    <a:pt x="3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5" y="7"/>
                  </a:lnTo>
                  <a:lnTo>
                    <a:pt x="6" y="8"/>
                  </a:lnTo>
                  <a:lnTo>
                    <a:pt x="6" y="9"/>
                  </a:lnTo>
                  <a:lnTo>
                    <a:pt x="6" y="10"/>
                  </a:lnTo>
                  <a:lnTo>
                    <a:pt x="7" y="10"/>
                  </a:lnTo>
                  <a:lnTo>
                    <a:pt x="10" y="29"/>
                  </a:lnTo>
                  <a:lnTo>
                    <a:pt x="10" y="30"/>
                  </a:lnTo>
                  <a:lnTo>
                    <a:pt x="10" y="31"/>
                  </a:lnTo>
                  <a:lnTo>
                    <a:pt x="10" y="32"/>
                  </a:lnTo>
                  <a:lnTo>
                    <a:pt x="10" y="33"/>
                  </a:lnTo>
                  <a:lnTo>
                    <a:pt x="10" y="34"/>
                  </a:lnTo>
                  <a:lnTo>
                    <a:pt x="10" y="35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7"/>
                  </a:lnTo>
                  <a:lnTo>
                    <a:pt x="7" y="37"/>
                  </a:lnTo>
                  <a:lnTo>
                    <a:pt x="7" y="39"/>
                  </a:lnTo>
                  <a:lnTo>
                    <a:pt x="21" y="37"/>
                  </a:lnTo>
                  <a:lnTo>
                    <a:pt x="21" y="36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6"/>
                  </a:lnTo>
                  <a:lnTo>
                    <a:pt x="17" y="35"/>
                  </a:lnTo>
                  <a:lnTo>
                    <a:pt x="16" y="35"/>
                  </a:lnTo>
                  <a:lnTo>
                    <a:pt x="16" y="34"/>
                  </a:lnTo>
                  <a:lnTo>
                    <a:pt x="16" y="33"/>
                  </a:lnTo>
                  <a:lnTo>
                    <a:pt x="16" y="32"/>
                  </a:lnTo>
                  <a:lnTo>
                    <a:pt x="15" y="31"/>
                  </a:lnTo>
                  <a:lnTo>
                    <a:pt x="15" y="30"/>
                  </a:lnTo>
                  <a:lnTo>
                    <a:pt x="15" y="29"/>
                  </a:lnTo>
                  <a:lnTo>
                    <a:pt x="13" y="20"/>
                  </a:lnTo>
                  <a:lnTo>
                    <a:pt x="16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39" name="Freeform 246"/>
            <p:cNvSpPr>
              <a:spLocks/>
            </p:cNvSpPr>
            <p:nvPr/>
          </p:nvSpPr>
          <p:spPr bwMode="auto">
            <a:xfrm>
              <a:off x="4479" y="2435"/>
              <a:ext cx="12" cy="14"/>
            </a:xfrm>
            <a:custGeom>
              <a:avLst/>
              <a:gdLst>
                <a:gd name="T0" fmla="*/ 0 w 12"/>
                <a:gd name="T1" fmla="*/ 5 h 14"/>
                <a:gd name="T2" fmla="*/ 0 w 12"/>
                <a:gd name="T3" fmla="*/ 3 h 14"/>
                <a:gd name="T4" fmla="*/ 0 w 12"/>
                <a:gd name="T5" fmla="*/ 3 h 14"/>
                <a:gd name="T6" fmla="*/ 0 w 12"/>
                <a:gd name="T7" fmla="*/ 2 h 14"/>
                <a:gd name="T8" fmla="*/ 1 w 12"/>
                <a:gd name="T9" fmla="*/ 2 h 14"/>
                <a:gd name="T10" fmla="*/ 1 w 12"/>
                <a:gd name="T11" fmla="*/ 1 h 14"/>
                <a:gd name="T12" fmla="*/ 1 w 12"/>
                <a:gd name="T13" fmla="*/ 1 h 14"/>
                <a:gd name="T14" fmla="*/ 1 w 12"/>
                <a:gd name="T15" fmla="*/ 1 h 14"/>
                <a:gd name="T16" fmla="*/ 2 w 12"/>
                <a:gd name="T17" fmla="*/ 1 h 14"/>
                <a:gd name="T18" fmla="*/ 3 w 12"/>
                <a:gd name="T19" fmla="*/ 1 h 14"/>
                <a:gd name="T20" fmla="*/ 3 w 12"/>
                <a:gd name="T21" fmla="*/ 1 h 14"/>
                <a:gd name="T22" fmla="*/ 4 w 12"/>
                <a:gd name="T23" fmla="*/ 0 h 14"/>
                <a:gd name="T24" fmla="*/ 5 w 12"/>
                <a:gd name="T25" fmla="*/ 0 h 14"/>
                <a:gd name="T26" fmla="*/ 5 w 12"/>
                <a:gd name="T27" fmla="*/ 0 h 14"/>
                <a:gd name="T28" fmla="*/ 6 w 12"/>
                <a:gd name="T29" fmla="*/ 0 h 14"/>
                <a:gd name="T30" fmla="*/ 6 w 12"/>
                <a:gd name="T31" fmla="*/ 0 h 14"/>
                <a:gd name="T32" fmla="*/ 7 w 12"/>
                <a:gd name="T33" fmla="*/ 1 h 14"/>
                <a:gd name="T34" fmla="*/ 8 w 12"/>
                <a:gd name="T35" fmla="*/ 1 h 14"/>
                <a:gd name="T36" fmla="*/ 8 w 12"/>
                <a:gd name="T37" fmla="*/ 1 h 14"/>
                <a:gd name="T38" fmla="*/ 8 w 12"/>
                <a:gd name="T39" fmla="*/ 1 h 14"/>
                <a:gd name="T40" fmla="*/ 9 w 12"/>
                <a:gd name="T41" fmla="*/ 1 h 14"/>
                <a:gd name="T42" fmla="*/ 10 w 12"/>
                <a:gd name="T43" fmla="*/ 2 h 14"/>
                <a:gd name="T44" fmla="*/ 10 w 12"/>
                <a:gd name="T45" fmla="*/ 3 h 14"/>
                <a:gd name="T46" fmla="*/ 10 w 12"/>
                <a:gd name="T47" fmla="*/ 3 h 14"/>
                <a:gd name="T48" fmla="*/ 10 w 12"/>
                <a:gd name="T49" fmla="*/ 3 h 14"/>
                <a:gd name="T50" fmla="*/ 11 w 12"/>
                <a:gd name="T51" fmla="*/ 4 h 14"/>
                <a:gd name="T52" fmla="*/ 11 w 12"/>
                <a:gd name="T53" fmla="*/ 5 h 14"/>
                <a:gd name="T54" fmla="*/ 11 w 12"/>
                <a:gd name="T55" fmla="*/ 6 h 14"/>
                <a:gd name="T56" fmla="*/ 11 w 12"/>
                <a:gd name="T57" fmla="*/ 7 h 14"/>
                <a:gd name="T58" fmla="*/ 11 w 12"/>
                <a:gd name="T59" fmla="*/ 8 h 14"/>
                <a:gd name="T60" fmla="*/ 10 w 12"/>
                <a:gd name="T61" fmla="*/ 8 h 14"/>
                <a:gd name="T62" fmla="*/ 10 w 12"/>
                <a:gd name="T63" fmla="*/ 9 h 14"/>
                <a:gd name="T64" fmla="*/ 10 w 12"/>
                <a:gd name="T65" fmla="*/ 10 h 14"/>
                <a:gd name="T66" fmla="*/ 9 w 12"/>
                <a:gd name="T67" fmla="*/ 10 h 14"/>
                <a:gd name="T68" fmla="*/ 8 w 12"/>
                <a:gd name="T69" fmla="*/ 10 h 14"/>
                <a:gd name="T70" fmla="*/ 8 w 12"/>
                <a:gd name="T71" fmla="*/ 11 h 14"/>
                <a:gd name="T72" fmla="*/ 7 w 12"/>
                <a:gd name="T73" fmla="*/ 12 h 14"/>
                <a:gd name="T74" fmla="*/ 6 w 12"/>
                <a:gd name="T75" fmla="*/ 12 h 14"/>
                <a:gd name="T76" fmla="*/ 6 w 12"/>
                <a:gd name="T77" fmla="*/ 12 h 14"/>
                <a:gd name="T78" fmla="*/ 5 w 12"/>
                <a:gd name="T79" fmla="*/ 12 h 14"/>
                <a:gd name="T80" fmla="*/ 5 w 12"/>
                <a:gd name="T81" fmla="*/ 13 h 14"/>
                <a:gd name="T82" fmla="*/ 4 w 12"/>
                <a:gd name="T83" fmla="*/ 13 h 14"/>
                <a:gd name="T84" fmla="*/ 3 w 12"/>
                <a:gd name="T85" fmla="*/ 13 h 14"/>
                <a:gd name="T86" fmla="*/ 0 w 12"/>
                <a:gd name="T87" fmla="*/ 5 h 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2"/>
                <a:gd name="T133" fmla="*/ 0 h 14"/>
                <a:gd name="T134" fmla="*/ 12 w 12"/>
                <a:gd name="T135" fmla="*/ 14 h 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2" h="14">
                  <a:moveTo>
                    <a:pt x="0" y="5"/>
                  </a:move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9" y="1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0" y="8"/>
                  </a:lnTo>
                  <a:lnTo>
                    <a:pt x="10" y="9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7" y="12"/>
                  </a:lnTo>
                  <a:lnTo>
                    <a:pt x="6" y="12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0" y="5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0" name="Freeform 247"/>
            <p:cNvSpPr>
              <a:spLocks/>
            </p:cNvSpPr>
            <p:nvPr/>
          </p:nvSpPr>
          <p:spPr bwMode="auto">
            <a:xfrm>
              <a:off x="4510" y="2427"/>
              <a:ext cx="17" cy="38"/>
            </a:xfrm>
            <a:custGeom>
              <a:avLst/>
              <a:gdLst>
                <a:gd name="T0" fmla="*/ 9 w 17"/>
                <a:gd name="T1" fmla="*/ 9 h 38"/>
                <a:gd name="T2" fmla="*/ 9 w 17"/>
                <a:gd name="T3" fmla="*/ 8 h 38"/>
                <a:gd name="T4" fmla="*/ 9 w 17"/>
                <a:gd name="T5" fmla="*/ 7 h 38"/>
                <a:gd name="T6" fmla="*/ 9 w 17"/>
                <a:gd name="T7" fmla="*/ 6 h 38"/>
                <a:gd name="T8" fmla="*/ 9 w 17"/>
                <a:gd name="T9" fmla="*/ 5 h 38"/>
                <a:gd name="T10" fmla="*/ 9 w 17"/>
                <a:gd name="T11" fmla="*/ 4 h 38"/>
                <a:gd name="T12" fmla="*/ 9 w 17"/>
                <a:gd name="T13" fmla="*/ 3 h 38"/>
                <a:gd name="T14" fmla="*/ 9 w 17"/>
                <a:gd name="T15" fmla="*/ 3 h 38"/>
                <a:gd name="T16" fmla="*/ 10 w 17"/>
                <a:gd name="T17" fmla="*/ 2 h 38"/>
                <a:gd name="T18" fmla="*/ 11 w 17"/>
                <a:gd name="T19" fmla="*/ 2 h 38"/>
                <a:gd name="T20" fmla="*/ 12 w 17"/>
                <a:gd name="T21" fmla="*/ 2 h 38"/>
                <a:gd name="T22" fmla="*/ 12 w 17"/>
                <a:gd name="T23" fmla="*/ 2 h 38"/>
                <a:gd name="T24" fmla="*/ 12 w 17"/>
                <a:gd name="T25" fmla="*/ 0 h 38"/>
                <a:gd name="T26" fmla="*/ 0 w 17"/>
                <a:gd name="T27" fmla="*/ 2 h 38"/>
                <a:gd name="T28" fmla="*/ 0 w 17"/>
                <a:gd name="T29" fmla="*/ 3 h 38"/>
                <a:gd name="T30" fmla="*/ 1 w 17"/>
                <a:gd name="T31" fmla="*/ 3 h 38"/>
                <a:gd name="T32" fmla="*/ 1 w 17"/>
                <a:gd name="T33" fmla="*/ 3 h 38"/>
                <a:gd name="T34" fmla="*/ 2 w 17"/>
                <a:gd name="T35" fmla="*/ 3 h 38"/>
                <a:gd name="T36" fmla="*/ 3 w 17"/>
                <a:gd name="T37" fmla="*/ 3 h 38"/>
                <a:gd name="T38" fmla="*/ 4 w 17"/>
                <a:gd name="T39" fmla="*/ 4 h 38"/>
                <a:gd name="T40" fmla="*/ 4 w 17"/>
                <a:gd name="T41" fmla="*/ 4 h 38"/>
                <a:gd name="T42" fmla="*/ 4 w 17"/>
                <a:gd name="T43" fmla="*/ 5 h 38"/>
                <a:gd name="T44" fmla="*/ 4 w 17"/>
                <a:gd name="T45" fmla="*/ 6 h 38"/>
                <a:gd name="T46" fmla="*/ 5 w 17"/>
                <a:gd name="T47" fmla="*/ 8 h 38"/>
                <a:gd name="T48" fmla="*/ 5 w 17"/>
                <a:gd name="T49" fmla="*/ 9 h 38"/>
                <a:gd name="T50" fmla="*/ 6 w 17"/>
                <a:gd name="T51" fmla="*/ 9 h 38"/>
                <a:gd name="T52" fmla="*/ 7 w 17"/>
                <a:gd name="T53" fmla="*/ 28 h 38"/>
                <a:gd name="T54" fmla="*/ 7 w 17"/>
                <a:gd name="T55" fmla="*/ 29 h 38"/>
                <a:gd name="T56" fmla="*/ 7 w 17"/>
                <a:gd name="T57" fmla="*/ 31 h 38"/>
                <a:gd name="T58" fmla="*/ 7 w 17"/>
                <a:gd name="T59" fmla="*/ 32 h 38"/>
                <a:gd name="T60" fmla="*/ 7 w 17"/>
                <a:gd name="T61" fmla="*/ 33 h 38"/>
                <a:gd name="T62" fmla="*/ 7 w 17"/>
                <a:gd name="T63" fmla="*/ 34 h 38"/>
                <a:gd name="T64" fmla="*/ 7 w 17"/>
                <a:gd name="T65" fmla="*/ 34 h 38"/>
                <a:gd name="T66" fmla="*/ 6 w 17"/>
                <a:gd name="T67" fmla="*/ 34 h 38"/>
                <a:gd name="T68" fmla="*/ 6 w 17"/>
                <a:gd name="T69" fmla="*/ 35 h 38"/>
                <a:gd name="T70" fmla="*/ 5 w 17"/>
                <a:gd name="T71" fmla="*/ 35 h 38"/>
                <a:gd name="T72" fmla="*/ 4 w 17"/>
                <a:gd name="T73" fmla="*/ 35 h 38"/>
                <a:gd name="T74" fmla="*/ 4 w 17"/>
                <a:gd name="T75" fmla="*/ 36 h 38"/>
                <a:gd name="T76" fmla="*/ 4 w 17"/>
                <a:gd name="T77" fmla="*/ 36 h 38"/>
                <a:gd name="T78" fmla="*/ 3 w 17"/>
                <a:gd name="T79" fmla="*/ 36 h 38"/>
                <a:gd name="T80" fmla="*/ 4 w 17"/>
                <a:gd name="T81" fmla="*/ 37 h 38"/>
                <a:gd name="T82" fmla="*/ 16 w 17"/>
                <a:gd name="T83" fmla="*/ 36 h 38"/>
                <a:gd name="T84" fmla="*/ 16 w 17"/>
                <a:gd name="T85" fmla="*/ 34 h 38"/>
                <a:gd name="T86" fmla="*/ 14 w 17"/>
                <a:gd name="T87" fmla="*/ 34 h 38"/>
                <a:gd name="T88" fmla="*/ 13 w 17"/>
                <a:gd name="T89" fmla="*/ 34 h 38"/>
                <a:gd name="T90" fmla="*/ 12 w 17"/>
                <a:gd name="T91" fmla="*/ 34 h 38"/>
                <a:gd name="T92" fmla="*/ 12 w 17"/>
                <a:gd name="T93" fmla="*/ 34 h 38"/>
                <a:gd name="T94" fmla="*/ 12 w 17"/>
                <a:gd name="T95" fmla="*/ 33 h 38"/>
                <a:gd name="T96" fmla="*/ 11 w 17"/>
                <a:gd name="T97" fmla="*/ 32 h 38"/>
                <a:gd name="T98" fmla="*/ 11 w 17"/>
                <a:gd name="T99" fmla="*/ 31 h 38"/>
                <a:gd name="T100" fmla="*/ 11 w 17"/>
                <a:gd name="T101" fmla="*/ 30 h 38"/>
                <a:gd name="T102" fmla="*/ 11 w 17"/>
                <a:gd name="T103" fmla="*/ 29 h 38"/>
                <a:gd name="T104" fmla="*/ 11 w 17"/>
                <a:gd name="T105" fmla="*/ 28 h 38"/>
                <a:gd name="T106" fmla="*/ 9 w 17"/>
                <a:gd name="T107" fmla="*/ 9 h 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7"/>
                <a:gd name="T163" fmla="*/ 0 h 38"/>
                <a:gd name="T164" fmla="*/ 17 w 17"/>
                <a:gd name="T165" fmla="*/ 38 h 3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7" h="38">
                  <a:moveTo>
                    <a:pt x="9" y="9"/>
                  </a:moveTo>
                  <a:lnTo>
                    <a:pt x="9" y="8"/>
                  </a:lnTo>
                  <a:lnTo>
                    <a:pt x="9" y="7"/>
                  </a:lnTo>
                  <a:lnTo>
                    <a:pt x="9" y="6"/>
                  </a:lnTo>
                  <a:lnTo>
                    <a:pt x="9" y="5"/>
                  </a:lnTo>
                  <a:lnTo>
                    <a:pt x="9" y="4"/>
                  </a:lnTo>
                  <a:lnTo>
                    <a:pt x="9" y="3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6"/>
                  </a:lnTo>
                  <a:lnTo>
                    <a:pt x="5" y="8"/>
                  </a:lnTo>
                  <a:lnTo>
                    <a:pt x="5" y="9"/>
                  </a:lnTo>
                  <a:lnTo>
                    <a:pt x="6" y="9"/>
                  </a:lnTo>
                  <a:lnTo>
                    <a:pt x="7" y="28"/>
                  </a:lnTo>
                  <a:lnTo>
                    <a:pt x="7" y="29"/>
                  </a:lnTo>
                  <a:lnTo>
                    <a:pt x="7" y="31"/>
                  </a:lnTo>
                  <a:lnTo>
                    <a:pt x="7" y="32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6" y="34"/>
                  </a:lnTo>
                  <a:lnTo>
                    <a:pt x="6" y="35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3" y="36"/>
                  </a:lnTo>
                  <a:lnTo>
                    <a:pt x="4" y="37"/>
                  </a:lnTo>
                  <a:lnTo>
                    <a:pt x="16" y="36"/>
                  </a:lnTo>
                  <a:lnTo>
                    <a:pt x="16" y="34"/>
                  </a:lnTo>
                  <a:lnTo>
                    <a:pt x="14" y="34"/>
                  </a:lnTo>
                  <a:lnTo>
                    <a:pt x="13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1" y="32"/>
                  </a:lnTo>
                  <a:lnTo>
                    <a:pt x="11" y="31"/>
                  </a:lnTo>
                  <a:lnTo>
                    <a:pt x="11" y="30"/>
                  </a:lnTo>
                  <a:lnTo>
                    <a:pt x="11" y="29"/>
                  </a:lnTo>
                  <a:lnTo>
                    <a:pt x="11" y="28"/>
                  </a:lnTo>
                  <a:lnTo>
                    <a:pt x="9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1" name="Freeform 248"/>
            <p:cNvSpPr>
              <a:spLocks/>
            </p:cNvSpPr>
            <p:nvPr/>
          </p:nvSpPr>
          <p:spPr bwMode="auto">
            <a:xfrm>
              <a:off x="4532" y="2425"/>
              <a:ext cx="32" cy="39"/>
            </a:xfrm>
            <a:custGeom>
              <a:avLst/>
              <a:gdLst>
                <a:gd name="T0" fmla="*/ 18 w 32"/>
                <a:gd name="T1" fmla="*/ 36 h 39"/>
                <a:gd name="T2" fmla="*/ 20 w 32"/>
                <a:gd name="T3" fmla="*/ 36 h 39"/>
                <a:gd name="T4" fmla="*/ 23 w 32"/>
                <a:gd name="T5" fmla="*/ 35 h 39"/>
                <a:gd name="T6" fmla="*/ 25 w 32"/>
                <a:gd name="T7" fmla="*/ 35 h 39"/>
                <a:gd name="T8" fmla="*/ 27 w 32"/>
                <a:gd name="T9" fmla="*/ 34 h 39"/>
                <a:gd name="T10" fmla="*/ 28 w 32"/>
                <a:gd name="T11" fmla="*/ 32 h 39"/>
                <a:gd name="T12" fmla="*/ 30 w 32"/>
                <a:gd name="T13" fmla="*/ 30 h 39"/>
                <a:gd name="T14" fmla="*/ 30 w 32"/>
                <a:gd name="T15" fmla="*/ 28 h 39"/>
                <a:gd name="T16" fmla="*/ 30 w 32"/>
                <a:gd name="T17" fmla="*/ 25 h 39"/>
                <a:gd name="T18" fmla="*/ 30 w 32"/>
                <a:gd name="T19" fmla="*/ 23 h 39"/>
                <a:gd name="T20" fmla="*/ 28 w 32"/>
                <a:gd name="T21" fmla="*/ 21 h 39"/>
                <a:gd name="T22" fmla="*/ 27 w 32"/>
                <a:gd name="T23" fmla="*/ 20 h 39"/>
                <a:gd name="T24" fmla="*/ 25 w 32"/>
                <a:gd name="T25" fmla="*/ 18 h 39"/>
                <a:gd name="T26" fmla="*/ 23 w 32"/>
                <a:gd name="T27" fmla="*/ 18 h 39"/>
                <a:gd name="T28" fmla="*/ 21 w 32"/>
                <a:gd name="T29" fmla="*/ 17 h 39"/>
                <a:gd name="T30" fmla="*/ 19 w 32"/>
                <a:gd name="T31" fmla="*/ 17 h 39"/>
                <a:gd name="T32" fmla="*/ 20 w 32"/>
                <a:gd name="T33" fmla="*/ 16 h 39"/>
                <a:gd name="T34" fmla="*/ 22 w 32"/>
                <a:gd name="T35" fmla="*/ 16 h 39"/>
                <a:gd name="T36" fmla="*/ 23 w 32"/>
                <a:gd name="T37" fmla="*/ 16 h 39"/>
                <a:gd name="T38" fmla="*/ 25 w 32"/>
                <a:gd name="T39" fmla="*/ 14 h 39"/>
                <a:gd name="T40" fmla="*/ 26 w 32"/>
                <a:gd name="T41" fmla="*/ 12 h 39"/>
                <a:gd name="T42" fmla="*/ 27 w 32"/>
                <a:gd name="T43" fmla="*/ 11 h 39"/>
                <a:gd name="T44" fmla="*/ 28 w 32"/>
                <a:gd name="T45" fmla="*/ 9 h 39"/>
                <a:gd name="T46" fmla="*/ 28 w 32"/>
                <a:gd name="T47" fmla="*/ 6 h 39"/>
                <a:gd name="T48" fmla="*/ 27 w 32"/>
                <a:gd name="T49" fmla="*/ 4 h 39"/>
                <a:gd name="T50" fmla="*/ 25 w 32"/>
                <a:gd name="T51" fmla="*/ 3 h 39"/>
                <a:gd name="T52" fmla="*/ 23 w 32"/>
                <a:gd name="T53" fmla="*/ 2 h 39"/>
                <a:gd name="T54" fmla="*/ 20 w 32"/>
                <a:gd name="T55" fmla="*/ 1 h 39"/>
                <a:gd name="T56" fmla="*/ 18 w 32"/>
                <a:gd name="T57" fmla="*/ 0 h 39"/>
                <a:gd name="T58" fmla="*/ 14 w 32"/>
                <a:gd name="T59" fmla="*/ 0 h 39"/>
                <a:gd name="T60" fmla="*/ 12 w 32"/>
                <a:gd name="T61" fmla="*/ 0 h 39"/>
                <a:gd name="T62" fmla="*/ 0 w 32"/>
                <a:gd name="T63" fmla="*/ 2 h 39"/>
                <a:gd name="T64" fmla="*/ 1 w 32"/>
                <a:gd name="T65" fmla="*/ 3 h 39"/>
                <a:gd name="T66" fmla="*/ 3 w 32"/>
                <a:gd name="T67" fmla="*/ 3 h 39"/>
                <a:gd name="T68" fmla="*/ 3 w 32"/>
                <a:gd name="T69" fmla="*/ 4 h 39"/>
                <a:gd name="T70" fmla="*/ 4 w 32"/>
                <a:gd name="T71" fmla="*/ 5 h 39"/>
                <a:gd name="T72" fmla="*/ 4 w 32"/>
                <a:gd name="T73" fmla="*/ 7 h 39"/>
                <a:gd name="T74" fmla="*/ 5 w 32"/>
                <a:gd name="T75" fmla="*/ 10 h 39"/>
                <a:gd name="T76" fmla="*/ 6 w 32"/>
                <a:gd name="T77" fmla="*/ 29 h 39"/>
                <a:gd name="T78" fmla="*/ 6 w 32"/>
                <a:gd name="T79" fmla="*/ 31 h 39"/>
                <a:gd name="T80" fmla="*/ 6 w 32"/>
                <a:gd name="T81" fmla="*/ 33 h 39"/>
                <a:gd name="T82" fmla="*/ 5 w 32"/>
                <a:gd name="T83" fmla="*/ 34 h 39"/>
                <a:gd name="T84" fmla="*/ 4 w 32"/>
                <a:gd name="T85" fmla="*/ 35 h 39"/>
                <a:gd name="T86" fmla="*/ 3 w 32"/>
                <a:gd name="T87" fmla="*/ 36 h 39"/>
                <a:gd name="T88" fmla="*/ 2 w 32"/>
                <a:gd name="T89" fmla="*/ 36 h 39"/>
                <a:gd name="T90" fmla="*/ 17 w 32"/>
                <a:gd name="T91" fmla="*/ 36 h 3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2"/>
                <a:gd name="T139" fmla="*/ 0 h 39"/>
                <a:gd name="T140" fmla="*/ 32 w 32"/>
                <a:gd name="T141" fmla="*/ 39 h 39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2" h="39">
                  <a:moveTo>
                    <a:pt x="17" y="36"/>
                  </a:moveTo>
                  <a:lnTo>
                    <a:pt x="18" y="36"/>
                  </a:lnTo>
                  <a:lnTo>
                    <a:pt x="19" y="36"/>
                  </a:lnTo>
                  <a:lnTo>
                    <a:pt x="20" y="36"/>
                  </a:lnTo>
                  <a:lnTo>
                    <a:pt x="22" y="35"/>
                  </a:lnTo>
                  <a:lnTo>
                    <a:pt x="23" y="35"/>
                  </a:lnTo>
                  <a:lnTo>
                    <a:pt x="24" y="35"/>
                  </a:lnTo>
                  <a:lnTo>
                    <a:pt x="25" y="35"/>
                  </a:lnTo>
                  <a:lnTo>
                    <a:pt x="26" y="35"/>
                  </a:lnTo>
                  <a:lnTo>
                    <a:pt x="27" y="34"/>
                  </a:lnTo>
                  <a:lnTo>
                    <a:pt x="28" y="33"/>
                  </a:lnTo>
                  <a:lnTo>
                    <a:pt x="28" y="32"/>
                  </a:lnTo>
                  <a:lnTo>
                    <a:pt x="29" y="31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30" y="28"/>
                  </a:lnTo>
                  <a:lnTo>
                    <a:pt x="31" y="27"/>
                  </a:lnTo>
                  <a:lnTo>
                    <a:pt x="30" y="25"/>
                  </a:lnTo>
                  <a:lnTo>
                    <a:pt x="30" y="24"/>
                  </a:lnTo>
                  <a:lnTo>
                    <a:pt x="30" y="23"/>
                  </a:lnTo>
                  <a:lnTo>
                    <a:pt x="29" y="22"/>
                  </a:lnTo>
                  <a:lnTo>
                    <a:pt x="28" y="21"/>
                  </a:lnTo>
                  <a:lnTo>
                    <a:pt x="28" y="20"/>
                  </a:lnTo>
                  <a:lnTo>
                    <a:pt x="27" y="20"/>
                  </a:lnTo>
                  <a:lnTo>
                    <a:pt x="26" y="19"/>
                  </a:lnTo>
                  <a:lnTo>
                    <a:pt x="25" y="18"/>
                  </a:lnTo>
                  <a:lnTo>
                    <a:pt x="24" y="18"/>
                  </a:lnTo>
                  <a:lnTo>
                    <a:pt x="23" y="18"/>
                  </a:lnTo>
                  <a:lnTo>
                    <a:pt x="23" y="17"/>
                  </a:lnTo>
                  <a:lnTo>
                    <a:pt x="21" y="17"/>
                  </a:lnTo>
                  <a:lnTo>
                    <a:pt x="20" y="17"/>
                  </a:lnTo>
                  <a:lnTo>
                    <a:pt x="19" y="17"/>
                  </a:lnTo>
                  <a:lnTo>
                    <a:pt x="18" y="17"/>
                  </a:lnTo>
                  <a:lnTo>
                    <a:pt x="20" y="16"/>
                  </a:lnTo>
                  <a:lnTo>
                    <a:pt x="21" y="16"/>
                  </a:lnTo>
                  <a:lnTo>
                    <a:pt x="22" y="16"/>
                  </a:lnTo>
                  <a:lnTo>
                    <a:pt x="23" y="16"/>
                  </a:lnTo>
                  <a:lnTo>
                    <a:pt x="24" y="15"/>
                  </a:lnTo>
                  <a:lnTo>
                    <a:pt x="25" y="14"/>
                  </a:lnTo>
                  <a:lnTo>
                    <a:pt x="26" y="13"/>
                  </a:lnTo>
                  <a:lnTo>
                    <a:pt x="26" y="12"/>
                  </a:lnTo>
                  <a:lnTo>
                    <a:pt x="27" y="12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9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7" y="5"/>
                  </a:lnTo>
                  <a:lnTo>
                    <a:pt x="27" y="4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3" y="2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6"/>
                  </a:lnTo>
                  <a:lnTo>
                    <a:pt x="4" y="7"/>
                  </a:lnTo>
                  <a:lnTo>
                    <a:pt x="5" y="9"/>
                  </a:lnTo>
                  <a:lnTo>
                    <a:pt x="5" y="10"/>
                  </a:lnTo>
                  <a:lnTo>
                    <a:pt x="6" y="29"/>
                  </a:lnTo>
                  <a:lnTo>
                    <a:pt x="6" y="30"/>
                  </a:lnTo>
                  <a:lnTo>
                    <a:pt x="6" y="31"/>
                  </a:lnTo>
                  <a:lnTo>
                    <a:pt x="6" y="32"/>
                  </a:lnTo>
                  <a:lnTo>
                    <a:pt x="6" y="33"/>
                  </a:lnTo>
                  <a:lnTo>
                    <a:pt x="6" y="34"/>
                  </a:lnTo>
                  <a:lnTo>
                    <a:pt x="5" y="34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3" y="35"/>
                  </a:lnTo>
                  <a:lnTo>
                    <a:pt x="3" y="36"/>
                  </a:lnTo>
                  <a:lnTo>
                    <a:pt x="2" y="36"/>
                  </a:lnTo>
                  <a:lnTo>
                    <a:pt x="2" y="38"/>
                  </a:lnTo>
                  <a:lnTo>
                    <a:pt x="17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2" name="Freeform 249"/>
            <p:cNvSpPr>
              <a:spLocks/>
            </p:cNvSpPr>
            <p:nvPr/>
          </p:nvSpPr>
          <p:spPr bwMode="auto">
            <a:xfrm>
              <a:off x="4545" y="2447"/>
              <a:ext cx="11" cy="13"/>
            </a:xfrm>
            <a:custGeom>
              <a:avLst/>
              <a:gdLst>
                <a:gd name="T0" fmla="*/ 0 w 11"/>
                <a:gd name="T1" fmla="*/ 0 h 13"/>
                <a:gd name="T2" fmla="*/ 1 w 11"/>
                <a:gd name="T3" fmla="*/ 0 h 13"/>
                <a:gd name="T4" fmla="*/ 2 w 11"/>
                <a:gd name="T5" fmla="*/ 0 h 13"/>
                <a:gd name="T6" fmla="*/ 3 w 11"/>
                <a:gd name="T7" fmla="*/ 0 h 13"/>
                <a:gd name="T8" fmla="*/ 4 w 11"/>
                <a:gd name="T9" fmla="*/ 0 h 13"/>
                <a:gd name="T10" fmla="*/ 4 w 11"/>
                <a:gd name="T11" fmla="*/ 0 h 13"/>
                <a:gd name="T12" fmla="*/ 5 w 11"/>
                <a:gd name="T13" fmla="*/ 0 h 13"/>
                <a:gd name="T14" fmla="*/ 6 w 11"/>
                <a:gd name="T15" fmla="*/ 0 h 13"/>
                <a:gd name="T16" fmla="*/ 7 w 11"/>
                <a:gd name="T17" fmla="*/ 1 h 13"/>
                <a:gd name="T18" fmla="*/ 8 w 11"/>
                <a:gd name="T19" fmla="*/ 1 h 13"/>
                <a:gd name="T20" fmla="*/ 8 w 11"/>
                <a:gd name="T21" fmla="*/ 1 h 13"/>
                <a:gd name="T22" fmla="*/ 9 w 11"/>
                <a:gd name="T23" fmla="*/ 1 h 13"/>
                <a:gd name="T24" fmla="*/ 9 w 11"/>
                <a:gd name="T25" fmla="*/ 2 h 13"/>
                <a:gd name="T26" fmla="*/ 9 w 11"/>
                <a:gd name="T27" fmla="*/ 3 h 13"/>
                <a:gd name="T28" fmla="*/ 10 w 11"/>
                <a:gd name="T29" fmla="*/ 3 h 13"/>
                <a:gd name="T30" fmla="*/ 10 w 11"/>
                <a:gd name="T31" fmla="*/ 4 h 13"/>
                <a:gd name="T32" fmla="*/ 10 w 11"/>
                <a:gd name="T33" fmla="*/ 5 h 13"/>
                <a:gd name="T34" fmla="*/ 10 w 11"/>
                <a:gd name="T35" fmla="*/ 6 h 13"/>
                <a:gd name="T36" fmla="*/ 10 w 11"/>
                <a:gd name="T37" fmla="*/ 7 h 13"/>
                <a:gd name="T38" fmla="*/ 10 w 11"/>
                <a:gd name="T39" fmla="*/ 7 h 13"/>
                <a:gd name="T40" fmla="*/ 10 w 11"/>
                <a:gd name="T41" fmla="*/ 8 h 13"/>
                <a:gd name="T42" fmla="*/ 10 w 11"/>
                <a:gd name="T43" fmla="*/ 9 h 13"/>
                <a:gd name="T44" fmla="*/ 10 w 11"/>
                <a:gd name="T45" fmla="*/ 9 h 13"/>
                <a:gd name="T46" fmla="*/ 9 w 11"/>
                <a:gd name="T47" fmla="*/ 10 h 13"/>
                <a:gd name="T48" fmla="*/ 9 w 11"/>
                <a:gd name="T49" fmla="*/ 11 h 13"/>
                <a:gd name="T50" fmla="*/ 8 w 11"/>
                <a:gd name="T51" fmla="*/ 11 h 13"/>
                <a:gd name="T52" fmla="*/ 8 w 11"/>
                <a:gd name="T53" fmla="*/ 11 h 13"/>
                <a:gd name="T54" fmla="*/ 7 w 11"/>
                <a:gd name="T55" fmla="*/ 11 h 13"/>
                <a:gd name="T56" fmla="*/ 6 w 11"/>
                <a:gd name="T57" fmla="*/ 12 h 13"/>
                <a:gd name="T58" fmla="*/ 5 w 11"/>
                <a:gd name="T59" fmla="*/ 12 h 13"/>
                <a:gd name="T60" fmla="*/ 4 w 11"/>
                <a:gd name="T61" fmla="*/ 12 h 13"/>
                <a:gd name="T62" fmla="*/ 4 w 11"/>
                <a:gd name="T63" fmla="*/ 12 h 13"/>
                <a:gd name="T64" fmla="*/ 2 w 11"/>
                <a:gd name="T65" fmla="*/ 12 h 13"/>
                <a:gd name="T66" fmla="*/ 1 w 11"/>
                <a:gd name="T67" fmla="*/ 12 h 13"/>
                <a:gd name="T68" fmla="*/ 1 w 11"/>
                <a:gd name="T69" fmla="*/ 11 h 13"/>
                <a:gd name="T70" fmla="*/ 1 w 11"/>
                <a:gd name="T71" fmla="*/ 11 h 13"/>
                <a:gd name="T72" fmla="*/ 0 w 11"/>
                <a:gd name="T73" fmla="*/ 11 h 13"/>
                <a:gd name="T74" fmla="*/ 0 w 11"/>
                <a:gd name="T75" fmla="*/ 10 h 13"/>
                <a:gd name="T76" fmla="*/ 0 w 11"/>
                <a:gd name="T77" fmla="*/ 9 h 13"/>
                <a:gd name="T78" fmla="*/ 0 w 11"/>
                <a:gd name="T79" fmla="*/ 9 h 13"/>
                <a:gd name="T80" fmla="*/ 0 w 11"/>
                <a:gd name="T81" fmla="*/ 0 h 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1"/>
                <a:gd name="T124" fmla="*/ 0 h 13"/>
                <a:gd name="T125" fmla="*/ 11 w 11"/>
                <a:gd name="T126" fmla="*/ 13 h 13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1" h="13">
                  <a:moveTo>
                    <a:pt x="0" y="0"/>
                  </a:move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9" y="1"/>
                  </a:lnTo>
                  <a:lnTo>
                    <a:pt x="9" y="2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10" y="8"/>
                  </a:lnTo>
                  <a:lnTo>
                    <a:pt x="10" y="9"/>
                  </a:lnTo>
                  <a:lnTo>
                    <a:pt x="9" y="10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7" y="11"/>
                  </a:lnTo>
                  <a:lnTo>
                    <a:pt x="6" y="12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9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3" name="Freeform 250"/>
            <p:cNvSpPr>
              <a:spLocks/>
            </p:cNvSpPr>
            <p:nvPr/>
          </p:nvSpPr>
          <p:spPr bwMode="auto">
            <a:xfrm>
              <a:off x="4543" y="2427"/>
              <a:ext cx="11" cy="13"/>
            </a:xfrm>
            <a:custGeom>
              <a:avLst/>
              <a:gdLst>
                <a:gd name="T0" fmla="*/ 0 w 11"/>
                <a:gd name="T1" fmla="*/ 12 h 13"/>
                <a:gd name="T2" fmla="*/ 0 w 11"/>
                <a:gd name="T3" fmla="*/ 3 h 13"/>
                <a:gd name="T4" fmla="*/ 0 w 11"/>
                <a:gd name="T5" fmla="*/ 2 h 13"/>
                <a:gd name="T6" fmla="*/ 0 w 11"/>
                <a:gd name="T7" fmla="*/ 1 h 13"/>
                <a:gd name="T8" fmla="*/ 1 w 11"/>
                <a:gd name="T9" fmla="*/ 1 h 13"/>
                <a:gd name="T10" fmla="*/ 1 w 11"/>
                <a:gd name="T11" fmla="*/ 0 h 13"/>
                <a:gd name="T12" fmla="*/ 2 w 11"/>
                <a:gd name="T13" fmla="*/ 0 h 13"/>
                <a:gd name="T14" fmla="*/ 3 w 11"/>
                <a:gd name="T15" fmla="*/ 0 h 13"/>
                <a:gd name="T16" fmla="*/ 3 w 11"/>
                <a:gd name="T17" fmla="*/ 0 h 13"/>
                <a:gd name="T18" fmla="*/ 4 w 11"/>
                <a:gd name="T19" fmla="*/ 0 h 13"/>
                <a:gd name="T20" fmla="*/ 5 w 11"/>
                <a:gd name="T21" fmla="*/ 0 h 13"/>
                <a:gd name="T22" fmla="*/ 6 w 11"/>
                <a:gd name="T23" fmla="*/ 0 h 13"/>
                <a:gd name="T24" fmla="*/ 6 w 11"/>
                <a:gd name="T25" fmla="*/ 0 h 13"/>
                <a:gd name="T26" fmla="*/ 7 w 11"/>
                <a:gd name="T27" fmla="*/ 1 h 13"/>
                <a:gd name="T28" fmla="*/ 8 w 11"/>
                <a:gd name="T29" fmla="*/ 1 h 13"/>
                <a:gd name="T30" fmla="*/ 8 w 11"/>
                <a:gd name="T31" fmla="*/ 1 h 13"/>
                <a:gd name="T32" fmla="*/ 9 w 11"/>
                <a:gd name="T33" fmla="*/ 1 h 13"/>
                <a:gd name="T34" fmla="*/ 9 w 11"/>
                <a:gd name="T35" fmla="*/ 2 h 13"/>
                <a:gd name="T36" fmla="*/ 9 w 11"/>
                <a:gd name="T37" fmla="*/ 3 h 13"/>
                <a:gd name="T38" fmla="*/ 10 w 11"/>
                <a:gd name="T39" fmla="*/ 3 h 13"/>
                <a:gd name="T40" fmla="*/ 10 w 11"/>
                <a:gd name="T41" fmla="*/ 3 h 13"/>
                <a:gd name="T42" fmla="*/ 10 w 11"/>
                <a:gd name="T43" fmla="*/ 4 h 13"/>
                <a:gd name="T44" fmla="*/ 10 w 11"/>
                <a:gd name="T45" fmla="*/ 5 h 13"/>
                <a:gd name="T46" fmla="*/ 10 w 11"/>
                <a:gd name="T47" fmla="*/ 6 h 13"/>
                <a:gd name="T48" fmla="*/ 10 w 11"/>
                <a:gd name="T49" fmla="*/ 7 h 13"/>
                <a:gd name="T50" fmla="*/ 10 w 11"/>
                <a:gd name="T51" fmla="*/ 7 h 13"/>
                <a:gd name="T52" fmla="*/ 9 w 11"/>
                <a:gd name="T53" fmla="*/ 8 h 13"/>
                <a:gd name="T54" fmla="*/ 9 w 11"/>
                <a:gd name="T55" fmla="*/ 9 h 13"/>
                <a:gd name="T56" fmla="*/ 9 w 11"/>
                <a:gd name="T57" fmla="*/ 9 h 13"/>
                <a:gd name="T58" fmla="*/ 9 w 11"/>
                <a:gd name="T59" fmla="*/ 10 h 13"/>
                <a:gd name="T60" fmla="*/ 8 w 11"/>
                <a:gd name="T61" fmla="*/ 10 h 13"/>
                <a:gd name="T62" fmla="*/ 8 w 11"/>
                <a:gd name="T63" fmla="*/ 11 h 13"/>
                <a:gd name="T64" fmla="*/ 7 w 11"/>
                <a:gd name="T65" fmla="*/ 11 h 13"/>
                <a:gd name="T66" fmla="*/ 6 w 11"/>
                <a:gd name="T67" fmla="*/ 11 h 13"/>
                <a:gd name="T68" fmla="*/ 6 w 11"/>
                <a:gd name="T69" fmla="*/ 11 h 13"/>
                <a:gd name="T70" fmla="*/ 5 w 11"/>
                <a:gd name="T71" fmla="*/ 11 h 13"/>
                <a:gd name="T72" fmla="*/ 4 w 11"/>
                <a:gd name="T73" fmla="*/ 11 h 13"/>
                <a:gd name="T74" fmla="*/ 3 w 11"/>
                <a:gd name="T75" fmla="*/ 12 h 13"/>
                <a:gd name="T76" fmla="*/ 3 w 11"/>
                <a:gd name="T77" fmla="*/ 12 h 13"/>
                <a:gd name="T78" fmla="*/ 0 w 11"/>
                <a:gd name="T79" fmla="*/ 12 h 1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1"/>
                <a:gd name="T121" fmla="*/ 0 h 13"/>
                <a:gd name="T122" fmla="*/ 11 w 11"/>
                <a:gd name="T123" fmla="*/ 13 h 13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1" h="13">
                  <a:moveTo>
                    <a:pt x="0" y="12"/>
                  </a:move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9" y="1"/>
                  </a:lnTo>
                  <a:lnTo>
                    <a:pt x="9" y="2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10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3" y="12"/>
                  </a:lnTo>
                  <a:lnTo>
                    <a:pt x="0" y="12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4" name="Freeform 251"/>
            <p:cNvSpPr>
              <a:spLocks/>
            </p:cNvSpPr>
            <p:nvPr/>
          </p:nvSpPr>
          <p:spPr bwMode="auto">
            <a:xfrm>
              <a:off x="4570" y="2425"/>
              <a:ext cx="35" cy="39"/>
            </a:xfrm>
            <a:custGeom>
              <a:avLst/>
              <a:gdLst>
                <a:gd name="T0" fmla="*/ 26 w 35"/>
                <a:gd name="T1" fmla="*/ 23 h 39"/>
                <a:gd name="T2" fmla="*/ 26 w 35"/>
                <a:gd name="T3" fmla="*/ 26 h 39"/>
                <a:gd name="T4" fmla="*/ 26 w 35"/>
                <a:gd name="T5" fmla="*/ 29 h 39"/>
                <a:gd name="T6" fmla="*/ 26 w 35"/>
                <a:gd name="T7" fmla="*/ 31 h 39"/>
                <a:gd name="T8" fmla="*/ 25 w 35"/>
                <a:gd name="T9" fmla="*/ 33 h 39"/>
                <a:gd name="T10" fmla="*/ 24 w 35"/>
                <a:gd name="T11" fmla="*/ 35 h 39"/>
                <a:gd name="T12" fmla="*/ 21 w 35"/>
                <a:gd name="T13" fmla="*/ 35 h 39"/>
                <a:gd name="T14" fmla="*/ 19 w 35"/>
                <a:gd name="T15" fmla="*/ 36 h 39"/>
                <a:gd name="T16" fmla="*/ 16 w 35"/>
                <a:gd name="T17" fmla="*/ 35 h 39"/>
                <a:gd name="T18" fmla="*/ 14 w 35"/>
                <a:gd name="T19" fmla="*/ 35 h 39"/>
                <a:gd name="T20" fmla="*/ 12 w 35"/>
                <a:gd name="T21" fmla="*/ 34 h 39"/>
                <a:gd name="T22" fmla="*/ 11 w 35"/>
                <a:gd name="T23" fmla="*/ 32 h 39"/>
                <a:gd name="T24" fmla="*/ 10 w 35"/>
                <a:gd name="T25" fmla="*/ 30 h 39"/>
                <a:gd name="T26" fmla="*/ 9 w 35"/>
                <a:gd name="T27" fmla="*/ 29 h 39"/>
                <a:gd name="T28" fmla="*/ 9 w 35"/>
                <a:gd name="T29" fmla="*/ 26 h 39"/>
                <a:gd name="T30" fmla="*/ 9 w 35"/>
                <a:gd name="T31" fmla="*/ 7 h 39"/>
                <a:gd name="T32" fmla="*/ 9 w 35"/>
                <a:gd name="T33" fmla="*/ 5 h 39"/>
                <a:gd name="T34" fmla="*/ 10 w 35"/>
                <a:gd name="T35" fmla="*/ 4 h 39"/>
                <a:gd name="T36" fmla="*/ 11 w 35"/>
                <a:gd name="T37" fmla="*/ 3 h 39"/>
                <a:gd name="T38" fmla="*/ 13 w 35"/>
                <a:gd name="T39" fmla="*/ 2 h 39"/>
                <a:gd name="T40" fmla="*/ 14 w 35"/>
                <a:gd name="T41" fmla="*/ 2 h 39"/>
                <a:gd name="T42" fmla="*/ 0 w 35"/>
                <a:gd name="T43" fmla="*/ 0 h 39"/>
                <a:gd name="T44" fmla="*/ 1 w 35"/>
                <a:gd name="T45" fmla="*/ 2 h 39"/>
                <a:gd name="T46" fmla="*/ 3 w 35"/>
                <a:gd name="T47" fmla="*/ 2 h 39"/>
                <a:gd name="T48" fmla="*/ 3 w 35"/>
                <a:gd name="T49" fmla="*/ 3 h 39"/>
                <a:gd name="T50" fmla="*/ 4 w 35"/>
                <a:gd name="T51" fmla="*/ 3 h 39"/>
                <a:gd name="T52" fmla="*/ 5 w 35"/>
                <a:gd name="T53" fmla="*/ 5 h 39"/>
                <a:gd name="T54" fmla="*/ 5 w 35"/>
                <a:gd name="T55" fmla="*/ 8 h 39"/>
                <a:gd name="T56" fmla="*/ 5 w 35"/>
                <a:gd name="T57" fmla="*/ 27 h 39"/>
                <a:gd name="T58" fmla="*/ 5 w 35"/>
                <a:gd name="T59" fmla="*/ 29 h 39"/>
                <a:gd name="T60" fmla="*/ 5 w 35"/>
                <a:gd name="T61" fmla="*/ 31 h 39"/>
                <a:gd name="T62" fmla="*/ 7 w 35"/>
                <a:gd name="T63" fmla="*/ 34 h 39"/>
                <a:gd name="T64" fmla="*/ 9 w 35"/>
                <a:gd name="T65" fmla="*/ 35 h 39"/>
                <a:gd name="T66" fmla="*/ 10 w 35"/>
                <a:gd name="T67" fmla="*/ 36 h 39"/>
                <a:gd name="T68" fmla="*/ 12 w 35"/>
                <a:gd name="T69" fmla="*/ 37 h 39"/>
                <a:gd name="T70" fmla="*/ 14 w 35"/>
                <a:gd name="T71" fmla="*/ 38 h 39"/>
                <a:gd name="T72" fmla="*/ 17 w 35"/>
                <a:gd name="T73" fmla="*/ 38 h 39"/>
                <a:gd name="T74" fmla="*/ 20 w 35"/>
                <a:gd name="T75" fmla="*/ 37 h 39"/>
                <a:gd name="T76" fmla="*/ 23 w 35"/>
                <a:gd name="T77" fmla="*/ 36 h 39"/>
                <a:gd name="T78" fmla="*/ 26 w 35"/>
                <a:gd name="T79" fmla="*/ 35 h 39"/>
                <a:gd name="T80" fmla="*/ 27 w 35"/>
                <a:gd name="T81" fmla="*/ 34 h 39"/>
                <a:gd name="T82" fmla="*/ 28 w 35"/>
                <a:gd name="T83" fmla="*/ 31 h 39"/>
                <a:gd name="T84" fmla="*/ 29 w 35"/>
                <a:gd name="T85" fmla="*/ 29 h 39"/>
                <a:gd name="T86" fmla="*/ 30 w 35"/>
                <a:gd name="T87" fmla="*/ 27 h 39"/>
                <a:gd name="T88" fmla="*/ 30 w 35"/>
                <a:gd name="T89" fmla="*/ 9 h 39"/>
                <a:gd name="T90" fmla="*/ 30 w 35"/>
                <a:gd name="T91" fmla="*/ 6 h 39"/>
                <a:gd name="T92" fmla="*/ 31 w 35"/>
                <a:gd name="T93" fmla="*/ 4 h 39"/>
                <a:gd name="T94" fmla="*/ 31 w 35"/>
                <a:gd name="T95" fmla="*/ 3 h 39"/>
                <a:gd name="T96" fmla="*/ 34 w 35"/>
                <a:gd name="T97" fmla="*/ 3 h 39"/>
                <a:gd name="T98" fmla="*/ 24 w 35"/>
                <a:gd name="T99" fmla="*/ 0 h 39"/>
                <a:gd name="T100" fmla="*/ 25 w 35"/>
                <a:gd name="T101" fmla="*/ 2 h 39"/>
                <a:gd name="T102" fmla="*/ 26 w 35"/>
                <a:gd name="T103" fmla="*/ 2 h 39"/>
                <a:gd name="T104" fmla="*/ 27 w 35"/>
                <a:gd name="T105" fmla="*/ 3 h 39"/>
                <a:gd name="T106" fmla="*/ 28 w 35"/>
                <a:gd name="T107" fmla="*/ 5 h 39"/>
                <a:gd name="T108" fmla="*/ 28 w 35"/>
                <a:gd name="T109" fmla="*/ 7 h 39"/>
                <a:gd name="T110" fmla="*/ 28 w 35"/>
                <a:gd name="T111" fmla="*/ 10 h 3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35"/>
                <a:gd name="T169" fmla="*/ 0 h 39"/>
                <a:gd name="T170" fmla="*/ 35 w 35"/>
                <a:gd name="T171" fmla="*/ 39 h 3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35" h="39">
                  <a:moveTo>
                    <a:pt x="26" y="22"/>
                  </a:moveTo>
                  <a:lnTo>
                    <a:pt x="26" y="23"/>
                  </a:lnTo>
                  <a:lnTo>
                    <a:pt x="26" y="25"/>
                  </a:lnTo>
                  <a:lnTo>
                    <a:pt x="26" y="26"/>
                  </a:lnTo>
                  <a:lnTo>
                    <a:pt x="26" y="28"/>
                  </a:lnTo>
                  <a:lnTo>
                    <a:pt x="26" y="29"/>
                  </a:lnTo>
                  <a:lnTo>
                    <a:pt x="26" y="30"/>
                  </a:lnTo>
                  <a:lnTo>
                    <a:pt x="26" y="31"/>
                  </a:lnTo>
                  <a:lnTo>
                    <a:pt x="26" y="32"/>
                  </a:lnTo>
                  <a:lnTo>
                    <a:pt x="25" y="33"/>
                  </a:lnTo>
                  <a:lnTo>
                    <a:pt x="25" y="34"/>
                  </a:lnTo>
                  <a:lnTo>
                    <a:pt x="24" y="35"/>
                  </a:lnTo>
                  <a:lnTo>
                    <a:pt x="23" y="35"/>
                  </a:lnTo>
                  <a:lnTo>
                    <a:pt x="21" y="35"/>
                  </a:lnTo>
                  <a:lnTo>
                    <a:pt x="20" y="35"/>
                  </a:lnTo>
                  <a:lnTo>
                    <a:pt x="19" y="36"/>
                  </a:lnTo>
                  <a:lnTo>
                    <a:pt x="17" y="36"/>
                  </a:lnTo>
                  <a:lnTo>
                    <a:pt x="16" y="35"/>
                  </a:lnTo>
                  <a:lnTo>
                    <a:pt x="14" y="35"/>
                  </a:lnTo>
                  <a:lnTo>
                    <a:pt x="13" y="35"/>
                  </a:lnTo>
                  <a:lnTo>
                    <a:pt x="12" y="34"/>
                  </a:lnTo>
                  <a:lnTo>
                    <a:pt x="11" y="33"/>
                  </a:lnTo>
                  <a:lnTo>
                    <a:pt x="11" y="32"/>
                  </a:lnTo>
                  <a:lnTo>
                    <a:pt x="10" y="31"/>
                  </a:lnTo>
                  <a:lnTo>
                    <a:pt x="10" y="30"/>
                  </a:lnTo>
                  <a:lnTo>
                    <a:pt x="10" y="29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9" y="26"/>
                  </a:lnTo>
                  <a:lnTo>
                    <a:pt x="9" y="25"/>
                  </a:lnTo>
                  <a:lnTo>
                    <a:pt x="9" y="7"/>
                  </a:lnTo>
                  <a:lnTo>
                    <a:pt x="9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4" y="3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8"/>
                  </a:lnTo>
                  <a:lnTo>
                    <a:pt x="5" y="25"/>
                  </a:lnTo>
                  <a:lnTo>
                    <a:pt x="5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5" y="30"/>
                  </a:lnTo>
                  <a:lnTo>
                    <a:pt x="5" y="31"/>
                  </a:lnTo>
                  <a:lnTo>
                    <a:pt x="6" y="33"/>
                  </a:lnTo>
                  <a:lnTo>
                    <a:pt x="7" y="34"/>
                  </a:lnTo>
                  <a:lnTo>
                    <a:pt x="8" y="35"/>
                  </a:lnTo>
                  <a:lnTo>
                    <a:pt x="9" y="35"/>
                  </a:lnTo>
                  <a:lnTo>
                    <a:pt x="10" y="36"/>
                  </a:lnTo>
                  <a:lnTo>
                    <a:pt x="11" y="37"/>
                  </a:lnTo>
                  <a:lnTo>
                    <a:pt x="12" y="37"/>
                  </a:lnTo>
                  <a:lnTo>
                    <a:pt x="14" y="37"/>
                  </a:lnTo>
                  <a:lnTo>
                    <a:pt x="14" y="38"/>
                  </a:lnTo>
                  <a:lnTo>
                    <a:pt x="16" y="38"/>
                  </a:lnTo>
                  <a:lnTo>
                    <a:pt x="17" y="38"/>
                  </a:lnTo>
                  <a:lnTo>
                    <a:pt x="19" y="37"/>
                  </a:lnTo>
                  <a:lnTo>
                    <a:pt x="20" y="37"/>
                  </a:lnTo>
                  <a:lnTo>
                    <a:pt x="22" y="37"/>
                  </a:lnTo>
                  <a:lnTo>
                    <a:pt x="23" y="36"/>
                  </a:lnTo>
                  <a:lnTo>
                    <a:pt x="25" y="35"/>
                  </a:lnTo>
                  <a:lnTo>
                    <a:pt x="26" y="35"/>
                  </a:lnTo>
                  <a:lnTo>
                    <a:pt x="27" y="34"/>
                  </a:lnTo>
                  <a:lnTo>
                    <a:pt x="28" y="33"/>
                  </a:lnTo>
                  <a:lnTo>
                    <a:pt x="28" y="31"/>
                  </a:lnTo>
                  <a:lnTo>
                    <a:pt x="29" y="30"/>
                  </a:lnTo>
                  <a:lnTo>
                    <a:pt x="29" y="29"/>
                  </a:lnTo>
                  <a:lnTo>
                    <a:pt x="30" y="28"/>
                  </a:lnTo>
                  <a:lnTo>
                    <a:pt x="30" y="27"/>
                  </a:lnTo>
                  <a:lnTo>
                    <a:pt x="30" y="25"/>
                  </a:lnTo>
                  <a:lnTo>
                    <a:pt x="30" y="9"/>
                  </a:lnTo>
                  <a:lnTo>
                    <a:pt x="30" y="7"/>
                  </a:lnTo>
                  <a:lnTo>
                    <a:pt x="30" y="6"/>
                  </a:lnTo>
                  <a:lnTo>
                    <a:pt x="30" y="5"/>
                  </a:lnTo>
                  <a:lnTo>
                    <a:pt x="31" y="4"/>
                  </a:lnTo>
                  <a:lnTo>
                    <a:pt x="31" y="3"/>
                  </a:lnTo>
                  <a:lnTo>
                    <a:pt x="32" y="3"/>
                  </a:lnTo>
                  <a:lnTo>
                    <a:pt x="34" y="3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5" y="2"/>
                  </a:lnTo>
                  <a:lnTo>
                    <a:pt x="26" y="2"/>
                  </a:lnTo>
                  <a:lnTo>
                    <a:pt x="26" y="3"/>
                  </a:lnTo>
                  <a:lnTo>
                    <a:pt x="27" y="3"/>
                  </a:lnTo>
                  <a:lnTo>
                    <a:pt x="27" y="4"/>
                  </a:lnTo>
                  <a:lnTo>
                    <a:pt x="28" y="5"/>
                  </a:lnTo>
                  <a:lnTo>
                    <a:pt x="28" y="6"/>
                  </a:lnTo>
                  <a:lnTo>
                    <a:pt x="28" y="7"/>
                  </a:lnTo>
                  <a:lnTo>
                    <a:pt x="28" y="9"/>
                  </a:lnTo>
                  <a:lnTo>
                    <a:pt x="28" y="10"/>
                  </a:lnTo>
                  <a:lnTo>
                    <a:pt x="26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5" name="Freeform 252"/>
            <p:cNvSpPr>
              <a:spLocks/>
            </p:cNvSpPr>
            <p:nvPr/>
          </p:nvSpPr>
          <p:spPr bwMode="auto">
            <a:xfrm>
              <a:off x="4612" y="2428"/>
              <a:ext cx="26" cy="39"/>
            </a:xfrm>
            <a:custGeom>
              <a:avLst/>
              <a:gdLst>
                <a:gd name="T0" fmla="*/ 19 w 26"/>
                <a:gd name="T1" fmla="*/ 2 h 39"/>
                <a:gd name="T2" fmla="*/ 14 w 26"/>
                <a:gd name="T3" fmla="*/ 0 h 39"/>
                <a:gd name="T4" fmla="*/ 10 w 26"/>
                <a:gd name="T5" fmla="*/ 0 h 39"/>
                <a:gd name="T6" fmla="*/ 8 w 26"/>
                <a:gd name="T7" fmla="*/ 1 h 39"/>
                <a:gd name="T8" fmla="*/ 6 w 26"/>
                <a:gd name="T9" fmla="*/ 3 h 39"/>
                <a:gd name="T10" fmla="*/ 4 w 26"/>
                <a:gd name="T11" fmla="*/ 5 h 39"/>
                <a:gd name="T12" fmla="*/ 3 w 26"/>
                <a:gd name="T13" fmla="*/ 9 h 39"/>
                <a:gd name="T14" fmla="*/ 4 w 26"/>
                <a:gd name="T15" fmla="*/ 14 h 39"/>
                <a:gd name="T16" fmla="*/ 8 w 26"/>
                <a:gd name="T17" fmla="*/ 18 h 39"/>
                <a:gd name="T18" fmla="*/ 15 w 26"/>
                <a:gd name="T19" fmla="*/ 22 h 39"/>
                <a:gd name="T20" fmla="*/ 18 w 26"/>
                <a:gd name="T21" fmla="*/ 25 h 39"/>
                <a:gd name="T22" fmla="*/ 19 w 26"/>
                <a:gd name="T23" fmla="*/ 30 h 39"/>
                <a:gd name="T24" fmla="*/ 19 w 26"/>
                <a:gd name="T25" fmla="*/ 33 h 39"/>
                <a:gd name="T26" fmla="*/ 17 w 26"/>
                <a:gd name="T27" fmla="*/ 35 h 39"/>
                <a:gd name="T28" fmla="*/ 15 w 26"/>
                <a:gd name="T29" fmla="*/ 35 h 39"/>
                <a:gd name="T30" fmla="*/ 12 w 26"/>
                <a:gd name="T31" fmla="*/ 35 h 39"/>
                <a:gd name="T32" fmla="*/ 10 w 26"/>
                <a:gd name="T33" fmla="*/ 35 h 39"/>
                <a:gd name="T34" fmla="*/ 7 w 26"/>
                <a:gd name="T35" fmla="*/ 34 h 39"/>
                <a:gd name="T36" fmla="*/ 5 w 26"/>
                <a:gd name="T37" fmla="*/ 31 h 39"/>
                <a:gd name="T38" fmla="*/ 3 w 26"/>
                <a:gd name="T39" fmla="*/ 29 h 39"/>
                <a:gd name="T40" fmla="*/ 2 w 26"/>
                <a:gd name="T41" fmla="*/ 27 h 39"/>
                <a:gd name="T42" fmla="*/ 2 w 26"/>
                <a:gd name="T43" fmla="*/ 36 h 39"/>
                <a:gd name="T44" fmla="*/ 3 w 26"/>
                <a:gd name="T45" fmla="*/ 35 h 39"/>
                <a:gd name="T46" fmla="*/ 6 w 26"/>
                <a:gd name="T47" fmla="*/ 35 h 39"/>
                <a:gd name="T48" fmla="*/ 8 w 26"/>
                <a:gd name="T49" fmla="*/ 36 h 39"/>
                <a:gd name="T50" fmla="*/ 10 w 26"/>
                <a:gd name="T51" fmla="*/ 37 h 39"/>
                <a:gd name="T52" fmla="*/ 13 w 26"/>
                <a:gd name="T53" fmla="*/ 38 h 39"/>
                <a:gd name="T54" fmla="*/ 16 w 26"/>
                <a:gd name="T55" fmla="*/ 38 h 39"/>
                <a:gd name="T56" fmla="*/ 19 w 26"/>
                <a:gd name="T57" fmla="*/ 36 h 39"/>
                <a:gd name="T58" fmla="*/ 21 w 26"/>
                <a:gd name="T59" fmla="*/ 35 h 39"/>
                <a:gd name="T60" fmla="*/ 23 w 26"/>
                <a:gd name="T61" fmla="*/ 32 h 39"/>
                <a:gd name="T62" fmla="*/ 23 w 26"/>
                <a:gd name="T63" fmla="*/ 29 h 39"/>
                <a:gd name="T64" fmla="*/ 23 w 26"/>
                <a:gd name="T65" fmla="*/ 25 h 39"/>
                <a:gd name="T66" fmla="*/ 23 w 26"/>
                <a:gd name="T67" fmla="*/ 22 h 39"/>
                <a:gd name="T68" fmla="*/ 20 w 26"/>
                <a:gd name="T69" fmla="*/ 19 h 39"/>
                <a:gd name="T70" fmla="*/ 18 w 26"/>
                <a:gd name="T71" fmla="*/ 17 h 39"/>
                <a:gd name="T72" fmla="*/ 14 w 26"/>
                <a:gd name="T73" fmla="*/ 15 h 39"/>
                <a:gd name="T74" fmla="*/ 10 w 26"/>
                <a:gd name="T75" fmla="*/ 13 h 39"/>
                <a:gd name="T76" fmla="*/ 7 w 26"/>
                <a:gd name="T77" fmla="*/ 10 h 39"/>
                <a:gd name="T78" fmla="*/ 7 w 26"/>
                <a:gd name="T79" fmla="*/ 8 h 39"/>
                <a:gd name="T80" fmla="*/ 7 w 26"/>
                <a:gd name="T81" fmla="*/ 5 h 39"/>
                <a:gd name="T82" fmla="*/ 9 w 26"/>
                <a:gd name="T83" fmla="*/ 3 h 39"/>
                <a:gd name="T84" fmla="*/ 11 w 26"/>
                <a:gd name="T85" fmla="*/ 2 h 39"/>
                <a:gd name="T86" fmla="*/ 14 w 26"/>
                <a:gd name="T87" fmla="*/ 2 h 39"/>
                <a:gd name="T88" fmla="*/ 15 w 26"/>
                <a:gd name="T89" fmla="*/ 3 h 39"/>
                <a:gd name="T90" fmla="*/ 18 w 26"/>
                <a:gd name="T91" fmla="*/ 3 h 39"/>
                <a:gd name="T92" fmla="*/ 21 w 26"/>
                <a:gd name="T93" fmla="*/ 7 h 39"/>
                <a:gd name="T94" fmla="*/ 23 w 26"/>
                <a:gd name="T95" fmla="*/ 11 h 3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6"/>
                <a:gd name="T145" fmla="*/ 0 h 39"/>
                <a:gd name="T146" fmla="*/ 26 w 26"/>
                <a:gd name="T147" fmla="*/ 39 h 3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6" h="39">
                  <a:moveTo>
                    <a:pt x="22" y="2"/>
                  </a:moveTo>
                  <a:lnTo>
                    <a:pt x="19" y="2"/>
                  </a:lnTo>
                  <a:lnTo>
                    <a:pt x="18" y="1"/>
                  </a:lnTo>
                  <a:lnTo>
                    <a:pt x="15" y="1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3"/>
                  </a:lnTo>
                  <a:lnTo>
                    <a:pt x="5" y="3"/>
                  </a:lnTo>
                  <a:lnTo>
                    <a:pt x="5" y="4"/>
                  </a:lnTo>
                  <a:lnTo>
                    <a:pt x="4" y="5"/>
                  </a:lnTo>
                  <a:lnTo>
                    <a:pt x="4" y="6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4" y="14"/>
                  </a:lnTo>
                  <a:lnTo>
                    <a:pt x="5" y="16"/>
                  </a:lnTo>
                  <a:lnTo>
                    <a:pt x="6" y="16"/>
                  </a:lnTo>
                  <a:lnTo>
                    <a:pt x="8" y="18"/>
                  </a:lnTo>
                  <a:lnTo>
                    <a:pt x="10" y="19"/>
                  </a:lnTo>
                  <a:lnTo>
                    <a:pt x="13" y="21"/>
                  </a:lnTo>
                  <a:lnTo>
                    <a:pt x="15" y="22"/>
                  </a:lnTo>
                  <a:lnTo>
                    <a:pt x="16" y="23"/>
                  </a:lnTo>
                  <a:lnTo>
                    <a:pt x="17" y="24"/>
                  </a:lnTo>
                  <a:lnTo>
                    <a:pt x="18" y="25"/>
                  </a:lnTo>
                  <a:lnTo>
                    <a:pt x="19" y="27"/>
                  </a:lnTo>
                  <a:lnTo>
                    <a:pt x="19" y="29"/>
                  </a:lnTo>
                  <a:lnTo>
                    <a:pt x="19" y="30"/>
                  </a:lnTo>
                  <a:lnTo>
                    <a:pt x="19" y="31"/>
                  </a:lnTo>
                  <a:lnTo>
                    <a:pt x="19" y="32"/>
                  </a:lnTo>
                  <a:lnTo>
                    <a:pt x="19" y="33"/>
                  </a:lnTo>
                  <a:lnTo>
                    <a:pt x="18" y="33"/>
                  </a:lnTo>
                  <a:lnTo>
                    <a:pt x="18" y="34"/>
                  </a:lnTo>
                  <a:lnTo>
                    <a:pt x="17" y="35"/>
                  </a:lnTo>
                  <a:lnTo>
                    <a:pt x="16" y="35"/>
                  </a:lnTo>
                  <a:lnTo>
                    <a:pt x="15" y="35"/>
                  </a:lnTo>
                  <a:lnTo>
                    <a:pt x="14" y="35"/>
                  </a:lnTo>
                  <a:lnTo>
                    <a:pt x="13" y="35"/>
                  </a:lnTo>
                  <a:lnTo>
                    <a:pt x="12" y="35"/>
                  </a:lnTo>
                  <a:lnTo>
                    <a:pt x="11" y="35"/>
                  </a:lnTo>
                  <a:lnTo>
                    <a:pt x="10" y="35"/>
                  </a:lnTo>
                  <a:lnTo>
                    <a:pt x="9" y="35"/>
                  </a:lnTo>
                  <a:lnTo>
                    <a:pt x="8" y="34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1"/>
                  </a:lnTo>
                  <a:lnTo>
                    <a:pt x="4" y="30"/>
                  </a:lnTo>
                  <a:lnTo>
                    <a:pt x="3" y="29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0" y="26"/>
                  </a:lnTo>
                  <a:lnTo>
                    <a:pt x="2" y="36"/>
                  </a:lnTo>
                  <a:lnTo>
                    <a:pt x="2" y="35"/>
                  </a:lnTo>
                  <a:lnTo>
                    <a:pt x="3" y="35"/>
                  </a:lnTo>
                  <a:lnTo>
                    <a:pt x="4" y="35"/>
                  </a:lnTo>
                  <a:lnTo>
                    <a:pt x="5" y="35"/>
                  </a:lnTo>
                  <a:lnTo>
                    <a:pt x="6" y="35"/>
                  </a:lnTo>
                  <a:lnTo>
                    <a:pt x="7" y="36"/>
                  </a:lnTo>
                  <a:lnTo>
                    <a:pt x="8" y="36"/>
                  </a:lnTo>
                  <a:lnTo>
                    <a:pt x="9" y="36"/>
                  </a:lnTo>
                  <a:lnTo>
                    <a:pt x="9" y="37"/>
                  </a:lnTo>
                  <a:lnTo>
                    <a:pt x="10" y="37"/>
                  </a:lnTo>
                  <a:lnTo>
                    <a:pt x="12" y="38"/>
                  </a:lnTo>
                  <a:lnTo>
                    <a:pt x="13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6" y="38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9" y="36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2" y="33"/>
                  </a:lnTo>
                  <a:lnTo>
                    <a:pt x="23" y="32"/>
                  </a:lnTo>
                  <a:lnTo>
                    <a:pt x="23" y="31"/>
                  </a:lnTo>
                  <a:lnTo>
                    <a:pt x="23" y="30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3" y="25"/>
                  </a:lnTo>
                  <a:lnTo>
                    <a:pt x="23" y="23"/>
                  </a:lnTo>
                  <a:lnTo>
                    <a:pt x="23" y="22"/>
                  </a:lnTo>
                  <a:lnTo>
                    <a:pt x="22" y="21"/>
                  </a:lnTo>
                  <a:lnTo>
                    <a:pt x="21" y="20"/>
                  </a:lnTo>
                  <a:lnTo>
                    <a:pt x="20" y="19"/>
                  </a:lnTo>
                  <a:lnTo>
                    <a:pt x="19" y="18"/>
                  </a:lnTo>
                  <a:lnTo>
                    <a:pt x="19" y="17"/>
                  </a:lnTo>
                  <a:lnTo>
                    <a:pt x="18" y="17"/>
                  </a:lnTo>
                  <a:lnTo>
                    <a:pt x="17" y="16"/>
                  </a:lnTo>
                  <a:lnTo>
                    <a:pt x="15" y="16"/>
                  </a:lnTo>
                  <a:lnTo>
                    <a:pt x="14" y="15"/>
                  </a:lnTo>
                  <a:lnTo>
                    <a:pt x="12" y="14"/>
                  </a:lnTo>
                  <a:lnTo>
                    <a:pt x="11" y="14"/>
                  </a:lnTo>
                  <a:lnTo>
                    <a:pt x="10" y="13"/>
                  </a:lnTo>
                  <a:lnTo>
                    <a:pt x="9" y="12"/>
                  </a:lnTo>
                  <a:lnTo>
                    <a:pt x="8" y="11"/>
                  </a:lnTo>
                  <a:lnTo>
                    <a:pt x="7" y="10"/>
                  </a:lnTo>
                  <a:lnTo>
                    <a:pt x="7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5"/>
                  </a:lnTo>
                  <a:lnTo>
                    <a:pt x="8" y="5"/>
                  </a:lnTo>
                  <a:lnTo>
                    <a:pt x="8" y="4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9" y="5"/>
                  </a:lnTo>
                  <a:lnTo>
                    <a:pt x="20" y="6"/>
                  </a:lnTo>
                  <a:lnTo>
                    <a:pt x="21" y="7"/>
                  </a:lnTo>
                  <a:lnTo>
                    <a:pt x="21" y="8"/>
                  </a:lnTo>
                  <a:lnTo>
                    <a:pt x="23" y="10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2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6" name="Freeform 253"/>
            <p:cNvSpPr>
              <a:spLocks/>
            </p:cNvSpPr>
            <p:nvPr/>
          </p:nvSpPr>
          <p:spPr bwMode="auto">
            <a:xfrm>
              <a:off x="4677" y="2438"/>
              <a:ext cx="38" cy="42"/>
            </a:xfrm>
            <a:custGeom>
              <a:avLst/>
              <a:gdLst>
                <a:gd name="T0" fmla="*/ 23 w 38"/>
                <a:gd name="T1" fmla="*/ 30 h 42"/>
                <a:gd name="T2" fmla="*/ 22 w 38"/>
                <a:gd name="T3" fmla="*/ 32 h 42"/>
                <a:gd name="T4" fmla="*/ 22 w 38"/>
                <a:gd name="T5" fmla="*/ 35 h 42"/>
                <a:gd name="T6" fmla="*/ 20 w 38"/>
                <a:gd name="T7" fmla="*/ 37 h 42"/>
                <a:gd name="T8" fmla="*/ 19 w 38"/>
                <a:gd name="T9" fmla="*/ 38 h 42"/>
                <a:gd name="T10" fmla="*/ 17 w 38"/>
                <a:gd name="T11" fmla="*/ 39 h 42"/>
                <a:gd name="T12" fmla="*/ 15 w 38"/>
                <a:gd name="T13" fmla="*/ 39 h 42"/>
                <a:gd name="T14" fmla="*/ 13 w 38"/>
                <a:gd name="T15" fmla="*/ 39 h 42"/>
                <a:gd name="T16" fmla="*/ 10 w 38"/>
                <a:gd name="T17" fmla="*/ 38 h 42"/>
                <a:gd name="T18" fmla="*/ 8 w 38"/>
                <a:gd name="T19" fmla="*/ 38 h 42"/>
                <a:gd name="T20" fmla="*/ 6 w 38"/>
                <a:gd name="T21" fmla="*/ 36 h 42"/>
                <a:gd name="T22" fmla="*/ 5 w 38"/>
                <a:gd name="T23" fmla="*/ 34 h 42"/>
                <a:gd name="T24" fmla="*/ 4 w 38"/>
                <a:gd name="T25" fmla="*/ 31 h 42"/>
                <a:gd name="T26" fmla="*/ 4 w 38"/>
                <a:gd name="T27" fmla="*/ 30 h 42"/>
                <a:gd name="T28" fmla="*/ 4 w 38"/>
                <a:gd name="T29" fmla="*/ 27 h 42"/>
                <a:gd name="T30" fmla="*/ 5 w 38"/>
                <a:gd name="T31" fmla="*/ 24 h 42"/>
                <a:gd name="T32" fmla="*/ 10 w 38"/>
                <a:gd name="T33" fmla="*/ 10 h 42"/>
                <a:gd name="T34" fmla="*/ 10 w 38"/>
                <a:gd name="T35" fmla="*/ 9 h 42"/>
                <a:gd name="T36" fmla="*/ 11 w 38"/>
                <a:gd name="T37" fmla="*/ 7 h 42"/>
                <a:gd name="T38" fmla="*/ 12 w 38"/>
                <a:gd name="T39" fmla="*/ 5 h 42"/>
                <a:gd name="T40" fmla="*/ 14 w 38"/>
                <a:gd name="T41" fmla="*/ 5 h 42"/>
                <a:gd name="T42" fmla="*/ 15 w 38"/>
                <a:gd name="T43" fmla="*/ 5 h 42"/>
                <a:gd name="T44" fmla="*/ 16 w 38"/>
                <a:gd name="T45" fmla="*/ 6 h 42"/>
                <a:gd name="T46" fmla="*/ 3 w 38"/>
                <a:gd name="T47" fmla="*/ 0 h 42"/>
                <a:gd name="T48" fmla="*/ 4 w 38"/>
                <a:gd name="T49" fmla="*/ 2 h 42"/>
                <a:gd name="T50" fmla="*/ 6 w 38"/>
                <a:gd name="T51" fmla="*/ 3 h 42"/>
                <a:gd name="T52" fmla="*/ 6 w 38"/>
                <a:gd name="T53" fmla="*/ 4 h 42"/>
                <a:gd name="T54" fmla="*/ 6 w 38"/>
                <a:gd name="T55" fmla="*/ 6 h 42"/>
                <a:gd name="T56" fmla="*/ 6 w 38"/>
                <a:gd name="T57" fmla="*/ 8 h 42"/>
                <a:gd name="T58" fmla="*/ 5 w 38"/>
                <a:gd name="T59" fmla="*/ 10 h 42"/>
                <a:gd name="T60" fmla="*/ 0 w 38"/>
                <a:gd name="T61" fmla="*/ 26 h 42"/>
                <a:gd name="T62" fmla="*/ 0 w 38"/>
                <a:gd name="T63" fmla="*/ 30 h 42"/>
                <a:gd name="T64" fmla="*/ 1 w 38"/>
                <a:gd name="T65" fmla="*/ 31 h 42"/>
                <a:gd name="T66" fmla="*/ 1 w 38"/>
                <a:gd name="T67" fmla="*/ 34 h 42"/>
                <a:gd name="T68" fmla="*/ 3 w 38"/>
                <a:gd name="T69" fmla="*/ 36 h 42"/>
                <a:gd name="T70" fmla="*/ 4 w 38"/>
                <a:gd name="T71" fmla="*/ 38 h 42"/>
                <a:gd name="T72" fmla="*/ 6 w 38"/>
                <a:gd name="T73" fmla="*/ 39 h 42"/>
                <a:gd name="T74" fmla="*/ 9 w 38"/>
                <a:gd name="T75" fmla="*/ 40 h 42"/>
                <a:gd name="T76" fmla="*/ 11 w 38"/>
                <a:gd name="T77" fmla="*/ 41 h 42"/>
                <a:gd name="T78" fmla="*/ 14 w 38"/>
                <a:gd name="T79" fmla="*/ 41 h 42"/>
                <a:gd name="T80" fmla="*/ 16 w 38"/>
                <a:gd name="T81" fmla="*/ 41 h 42"/>
                <a:gd name="T82" fmla="*/ 19 w 38"/>
                <a:gd name="T83" fmla="*/ 40 h 42"/>
                <a:gd name="T84" fmla="*/ 21 w 38"/>
                <a:gd name="T85" fmla="*/ 39 h 42"/>
                <a:gd name="T86" fmla="*/ 22 w 38"/>
                <a:gd name="T87" fmla="*/ 38 h 42"/>
                <a:gd name="T88" fmla="*/ 23 w 38"/>
                <a:gd name="T89" fmla="*/ 36 h 42"/>
                <a:gd name="T90" fmla="*/ 25 w 38"/>
                <a:gd name="T91" fmla="*/ 33 h 42"/>
                <a:gd name="T92" fmla="*/ 30 w 38"/>
                <a:gd name="T93" fmla="*/ 17 h 42"/>
                <a:gd name="T94" fmla="*/ 31 w 38"/>
                <a:gd name="T95" fmla="*/ 15 h 42"/>
                <a:gd name="T96" fmla="*/ 32 w 38"/>
                <a:gd name="T97" fmla="*/ 13 h 42"/>
                <a:gd name="T98" fmla="*/ 33 w 38"/>
                <a:gd name="T99" fmla="*/ 11 h 42"/>
                <a:gd name="T100" fmla="*/ 34 w 38"/>
                <a:gd name="T101" fmla="*/ 10 h 42"/>
                <a:gd name="T102" fmla="*/ 37 w 38"/>
                <a:gd name="T103" fmla="*/ 10 h 42"/>
                <a:gd name="T104" fmla="*/ 26 w 38"/>
                <a:gd name="T105" fmla="*/ 6 h 42"/>
                <a:gd name="T106" fmla="*/ 27 w 38"/>
                <a:gd name="T107" fmla="*/ 8 h 42"/>
                <a:gd name="T108" fmla="*/ 28 w 38"/>
                <a:gd name="T109" fmla="*/ 9 h 42"/>
                <a:gd name="T110" fmla="*/ 28 w 38"/>
                <a:gd name="T111" fmla="*/ 10 h 42"/>
                <a:gd name="T112" fmla="*/ 28 w 38"/>
                <a:gd name="T113" fmla="*/ 11 h 42"/>
                <a:gd name="T114" fmla="*/ 28 w 38"/>
                <a:gd name="T115" fmla="*/ 13 h 42"/>
                <a:gd name="T116" fmla="*/ 28 w 38"/>
                <a:gd name="T117" fmla="*/ 15 h 42"/>
                <a:gd name="T118" fmla="*/ 24 w 38"/>
                <a:gd name="T119" fmla="*/ 28 h 4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8"/>
                <a:gd name="T181" fmla="*/ 0 h 42"/>
                <a:gd name="T182" fmla="*/ 38 w 38"/>
                <a:gd name="T183" fmla="*/ 42 h 4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8" h="42">
                  <a:moveTo>
                    <a:pt x="24" y="28"/>
                  </a:moveTo>
                  <a:lnTo>
                    <a:pt x="23" y="30"/>
                  </a:lnTo>
                  <a:lnTo>
                    <a:pt x="23" y="31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2" y="35"/>
                  </a:lnTo>
                  <a:lnTo>
                    <a:pt x="21" y="36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19" y="38"/>
                  </a:lnTo>
                  <a:lnTo>
                    <a:pt x="18" y="38"/>
                  </a:lnTo>
                  <a:lnTo>
                    <a:pt x="17" y="39"/>
                  </a:lnTo>
                  <a:lnTo>
                    <a:pt x="16" y="39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9"/>
                  </a:lnTo>
                  <a:lnTo>
                    <a:pt x="11" y="39"/>
                  </a:lnTo>
                  <a:lnTo>
                    <a:pt x="10" y="38"/>
                  </a:lnTo>
                  <a:lnTo>
                    <a:pt x="9" y="38"/>
                  </a:lnTo>
                  <a:lnTo>
                    <a:pt x="8" y="38"/>
                  </a:lnTo>
                  <a:lnTo>
                    <a:pt x="7" y="37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5" y="34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4" y="27"/>
                  </a:lnTo>
                  <a:lnTo>
                    <a:pt x="5" y="26"/>
                  </a:lnTo>
                  <a:lnTo>
                    <a:pt x="5" y="24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2"/>
                  </a:lnTo>
                  <a:lnTo>
                    <a:pt x="5" y="3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5"/>
                  </a:lnTo>
                  <a:lnTo>
                    <a:pt x="6" y="6"/>
                  </a:lnTo>
                  <a:lnTo>
                    <a:pt x="6" y="7"/>
                  </a:lnTo>
                  <a:lnTo>
                    <a:pt x="6" y="8"/>
                  </a:lnTo>
                  <a:lnTo>
                    <a:pt x="5" y="9"/>
                  </a:lnTo>
                  <a:lnTo>
                    <a:pt x="5" y="10"/>
                  </a:lnTo>
                  <a:lnTo>
                    <a:pt x="1" y="25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1"/>
                  </a:lnTo>
                  <a:lnTo>
                    <a:pt x="1" y="31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2" y="35"/>
                  </a:lnTo>
                  <a:lnTo>
                    <a:pt x="3" y="36"/>
                  </a:lnTo>
                  <a:lnTo>
                    <a:pt x="3" y="37"/>
                  </a:lnTo>
                  <a:lnTo>
                    <a:pt x="4" y="38"/>
                  </a:lnTo>
                  <a:lnTo>
                    <a:pt x="5" y="38"/>
                  </a:lnTo>
                  <a:lnTo>
                    <a:pt x="6" y="39"/>
                  </a:lnTo>
                  <a:lnTo>
                    <a:pt x="7" y="39"/>
                  </a:lnTo>
                  <a:lnTo>
                    <a:pt x="9" y="40"/>
                  </a:lnTo>
                  <a:lnTo>
                    <a:pt x="10" y="41"/>
                  </a:lnTo>
                  <a:lnTo>
                    <a:pt x="11" y="41"/>
                  </a:lnTo>
                  <a:lnTo>
                    <a:pt x="13" y="41"/>
                  </a:lnTo>
                  <a:lnTo>
                    <a:pt x="14" y="41"/>
                  </a:lnTo>
                  <a:lnTo>
                    <a:pt x="15" y="41"/>
                  </a:lnTo>
                  <a:lnTo>
                    <a:pt x="16" y="41"/>
                  </a:lnTo>
                  <a:lnTo>
                    <a:pt x="17" y="41"/>
                  </a:lnTo>
                  <a:lnTo>
                    <a:pt x="19" y="40"/>
                  </a:lnTo>
                  <a:lnTo>
                    <a:pt x="20" y="40"/>
                  </a:lnTo>
                  <a:lnTo>
                    <a:pt x="21" y="39"/>
                  </a:lnTo>
                  <a:lnTo>
                    <a:pt x="22" y="38"/>
                  </a:lnTo>
                  <a:lnTo>
                    <a:pt x="23" y="37"/>
                  </a:lnTo>
                  <a:lnTo>
                    <a:pt x="23" y="36"/>
                  </a:lnTo>
                  <a:lnTo>
                    <a:pt x="24" y="34"/>
                  </a:lnTo>
                  <a:lnTo>
                    <a:pt x="25" y="33"/>
                  </a:lnTo>
                  <a:lnTo>
                    <a:pt x="26" y="31"/>
                  </a:lnTo>
                  <a:lnTo>
                    <a:pt x="30" y="17"/>
                  </a:lnTo>
                  <a:lnTo>
                    <a:pt x="31" y="16"/>
                  </a:lnTo>
                  <a:lnTo>
                    <a:pt x="31" y="15"/>
                  </a:lnTo>
                  <a:lnTo>
                    <a:pt x="31" y="14"/>
                  </a:lnTo>
                  <a:lnTo>
                    <a:pt x="32" y="13"/>
                  </a:lnTo>
                  <a:lnTo>
                    <a:pt x="32" y="12"/>
                  </a:lnTo>
                  <a:lnTo>
                    <a:pt x="33" y="11"/>
                  </a:lnTo>
                  <a:lnTo>
                    <a:pt x="34" y="11"/>
                  </a:lnTo>
                  <a:lnTo>
                    <a:pt x="34" y="10"/>
                  </a:lnTo>
                  <a:lnTo>
                    <a:pt x="36" y="10"/>
                  </a:lnTo>
                  <a:lnTo>
                    <a:pt x="37" y="10"/>
                  </a:lnTo>
                  <a:lnTo>
                    <a:pt x="26" y="6"/>
                  </a:lnTo>
                  <a:lnTo>
                    <a:pt x="26" y="8"/>
                  </a:lnTo>
                  <a:lnTo>
                    <a:pt x="27" y="8"/>
                  </a:lnTo>
                  <a:lnTo>
                    <a:pt x="27" y="9"/>
                  </a:lnTo>
                  <a:lnTo>
                    <a:pt x="28" y="9"/>
                  </a:lnTo>
                  <a:lnTo>
                    <a:pt x="28" y="10"/>
                  </a:lnTo>
                  <a:lnTo>
                    <a:pt x="28" y="11"/>
                  </a:lnTo>
                  <a:lnTo>
                    <a:pt x="28" y="12"/>
                  </a:lnTo>
                  <a:lnTo>
                    <a:pt x="28" y="13"/>
                  </a:lnTo>
                  <a:lnTo>
                    <a:pt x="28" y="14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4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7" name="Freeform 254"/>
            <p:cNvSpPr>
              <a:spLocks/>
            </p:cNvSpPr>
            <p:nvPr/>
          </p:nvSpPr>
          <p:spPr bwMode="auto">
            <a:xfrm>
              <a:off x="4710" y="2450"/>
              <a:ext cx="48" cy="48"/>
            </a:xfrm>
            <a:custGeom>
              <a:avLst/>
              <a:gdLst>
                <a:gd name="T0" fmla="*/ 15 w 48"/>
                <a:gd name="T1" fmla="*/ 0 h 48"/>
                <a:gd name="T2" fmla="*/ 15 w 48"/>
                <a:gd name="T3" fmla="*/ 3 h 48"/>
                <a:gd name="T4" fmla="*/ 17 w 48"/>
                <a:gd name="T5" fmla="*/ 4 h 48"/>
                <a:gd name="T6" fmla="*/ 18 w 48"/>
                <a:gd name="T7" fmla="*/ 4 h 48"/>
                <a:gd name="T8" fmla="*/ 18 w 48"/>
                <a:gd name="T9" fmla="*/ 6 h 48"/>
                <a:gd name="T10" fmla="*/ 18 w 48"/>
                <a:gd name="T11" fmla="*/ 8 h 48"/>
                <a:gd name="T12" fmla="*/ 17 w 48"/>
                <a:gd name="T13" fmla="*/ 10 h 48"/>
                <a:gd name="T14" fmla="*/ 17 w 48"/>
                <a:gd name="T15" fmla="*/ 12 h 48"/>
                <a:gd name="T16" fmla="*/ 8 w 48"/>
                <a:gd name="T17" fmla="*/ 30 h 48"/>
                <a:gd name="T18" fmla="*/ 7 w 48"/>
                <a:gd name="T19" fmla="*/ 32 h 48"/>
                <a:gd name="T20" fmla="*/ 5 w 48"/>
                <a:gd name="T21" fmla="*/ 34 h 48"/>
                <a:gd name="T22" fmla="*/ 4 w 48"/>
                <a:gd name="T23" fmla="*/ 35 h 48"/>
                <a:gd name="T24" fmla="*/ 3 w 48"/>
                <a:gd name="T25" fmla="*/ 35 h 48"/>
                <a:gd name="T26" fmla="*/ 1 w 48"/>
                <a:gd name="T27" fmla="*/ 35 h 48"/>
                <a:gd name="T28" fmla="*/ 0 w 48"/>
                <a:gd name="T29" fmla="*/ 35 h 48"/>
                <a:gd name="T30" fmla="*/ 12 w 48"/>
                <a:gd name="T31" fmla="*/ 39 h 48"/>
                <a:gd name="T32" fmla="*/ 11 w 48"/>
                <a:gd name="T33" fmla="*/ 38 h 48"/>
                <a:gd name="T34" fmla="*/ 10 w 48"/>
                <a:gd name="T35" fmla="*/ 37 h 48"/>
                <a:gd name="T36" fmla="*/ 9 w 48"/>
                <a:gd name="T37" fmla="*/ 36 h 48"/>
                <a:gd name="T38" fmla="*/ 9 w 48"/>
                <a:gd name="T39" fmla="*/ 35 h 48"/>
                <a:gd name="T40" fmla="*/ 10 w 48"/>
                <a:gd name="T41" fmla="*/ 34 h 48"/>
                <a:gd name="T42" fmla="*/ 10 w 48"/>
                <a:gd name="T43" fmla="*/ 32 h 48"/>
                <a:gd name="T44" fmla="*/ 20 w 48"/>
                <a:gd name="T45" fmla="*/ 10 h 48"/>
                <a:gd name="T46" fmla="*/ 29 w 48"/>
                <a:gd name="T47" fmla="*/ 47 h 48"/>
                <a:gd name="T48" fmla="*/ 41 w 48"/>
                <a:gd name="T49" fmla="*/ 20 h 48"/>
                <a:gd name="T50" fmla="*/ 42 w 48"/>
                <a:gd name="T51" fmla="*/ 19 h 48"/>
                <a:gd name="T52" fmla="*/ 43 w 48"/>
                <a:gd name="T53" fmla="*/ 17 h 48"/>
                <a:gd name="T54" fmla="*/ 43 w 48"/>
                <a:gd name="T55" fmla="*/ 16 h 48"/>
                <a:gd name="T56" fmla="*/ 45 w 48"/>
                <a:gd name="T57" fmla="*/ 16 h 48"/>
                <a:gd name="T58" fmla="*/ 47 w 48"/>
                <a:gd name="T59" fmla="*/ 17 h 48"/>
                <a:gd name="T60" fmla="*/ 37 w 48"/>
                <a:gd name="T61" fmla="*/ 10 h 48"/>
                <a:gd name="T62" fmla="*/ 36 w 48"/>
                <a:gd name="T63" fmla="*/ 12 h 48"/>
                <a:gd name="T64" fmla="*/ 38 w 48"/>
                <a:gd name="T65" fmla="*/ 12 h 48"/>
                <a:gd name="T66" fmla="*/ 40 w 48"/>
                <a:gd name="T67" fmla="*/ 14 h 48"/>
                <a:gd name="T68" fmla="*/ 40 w 48"/>
                <a:gd name="T69" fmla="*/ 16 h 48"/>
                <a:gd name="T70" fmla="*/ 39 w 48"/>
                <a:gd name="T71" fmla="*/ 18 h 48"/>
                <a:gd name="T72" fmla="*/ 38 w 48"/>
                <a:gd name="T73" fmla="*/ 19 h 48"/>
                <a:gd name="T74" fmla="*/ 31 w 48"/>
                <a:gd name="T75" fmla="*/ 37 h 4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8"/>
                <a:gd name="T115" fmla="*/ 0 h 48"/>
                <a:gd name="T116" fmla="*/ 48 w 48"/>
                <a:gd name="T117" fmla="*/ 48 h 4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8" h="48">
                  <a:moveTo>
                    <a:pt x="23" y="5"/>
                  </a:moveTo>
                  <a:lnTo>
                    <a:pt x="15" y="0"/>
                  </a:lnTo>
                  <a:lnTo>
                    <a:pt x="15" y="2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4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8" y="8"/>
                  </a:lnTo>
                  <a:lnTo>
                    <a:pt x="17" y="9"/>
                  </a:lnTo>
                  <a:lnTo>
                    <a:pt x="17" y="10"/>
                  </a:lnTo>
                  <a:lnTo>
                    <a:pt x="17" y="11"/>
                  </a:lnTo>
                  <a:lnTo>
                    <a:pt x="17" y="12"/>
                  </a:lnTo>
                  <a:lnTo>
                    <a:pt x="9" y="29"/>
                  </a:lnTo>
                  <a:lnTo>
                    <a:pt x="8" y="30"/>
                  </a:lnTo>
                  <a:lnTo>
                    <a:pt x="7" y="31"/>
                  </a:lnTo>
                  <a:lnTo>
                    <a:pt x="7" y="32"/>
                  </a:lnTo>
                  <a:lnTo>
                    <a:pt x="6" y="33"/>
                  </a:lnTo>
                  <a:lnTo>
                    <a:pt x="5" y="34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3" y="35"/>
                  </a:lnTo>
                  <a:lnTo>
                    <a:pt x="2" y="35"/>
                  </a:lnTo>
                  <a:lnTo>
                    <a:pt x="1" y="35"/>
                  </a:lnTo>
                  <a:lnTo>
                    <a:pt x="0" y="35"/>
                  </a:lnTo>
                  <a:lnTo>
                    <a:pt x="12" y="41"/>
                  </a:lnTo>
                  <a:lnTo>
                    <a:pt x="12" y="39"/>
                  </a:lnTo>
                  <a:lnTo>
                    <a:pt x="11" y="39"/>
                  </a:lnTo>
                  <a:lnTo>
                    <a:pt x="11" y="38"/>
                  </a:lnTo>
                  <a:lnTo>
                    <a:pt x="10" y="38"/>
                  </a:lnTo>
                  <a:lnTo>
                    <a:pt x="10" y="37"/>
                  </a:lnTo>
                  <a:lnTo>
                    <a:pt x="9" y="37"/>
                  </a:lnTo>
                  <a:lnTo>
                    <a:pt x="9" y="36"/>
                  </a:lnTo>
                  <a:lnTo>
                    <a:pt x="9" y="35"/>
                  </a:lnTo>
                  <a:lnTo>
                    <a:pt x="9" y="34"/>
                  </a:lnTo>
                  <a:lnTo>
                    <a:pt x="10" y="34"/>
                  </a:lnTo>
                  <a:lnTo>
                    <a:pt x="10" y="33"/>
                  </a:lnTo>
                  <a:lnTo>
                    <a:pt x="10" y="32"/>
                  </a:lnTo>
                  <a:lnTo>
                    <a:pt x="10" y="31"/>
                  </a:lnTo>
                  <a:lnTo>
                    <a:pt x="20" y="10"/>
                  </a:lnTo>
                  <a:lnTo>
                    <a:pt x="27" y="47"/>
                  </a:lnTo>
                  <a:lnTo>
                    <a:pt x="29" y="47"/>
                  </a:lnTo>
                  <a:lnTo>
                    <a:pt x="41" y="21"/>
                  </a:lnTo>
                  <a:lnTo>
                    <a:pt x="41" y="20"/>
                  </a:lnTo>
                  <a:lnTo>
                    <a:pt x="42" y="20"/>
                  </a:lnTo>
                  <a:lnTo>
                    <a:pt x="42" y="19"/>
                  </a:lnTo>
                  <a:lnTo>
                    <a:pt x="43" y="18"/>
                  </a:lnTo>
                  <a:lnTo>
                    <a:pt x="43" y="17"/>
                  </a:lnTo>
                  <a:lnTo>
                    <a:pt x="43" y="16"/>
                  </a:lnTo>
                  <a:lnTo>
                    <a:pt x="44" y="16"/>
                  </a:lnTo>
                  <a:lnTo>
                    <a:pt x="45" y="16"/>
                  </a:lnTo>
                  <a:lnTo>
                    <a:pt x="46" y="16"/>
                  </a:lnTo>
                  <a:lnTo>
                    <a:pt x="47" y="17"/>
                  </a:lnTo>
                  <a:lnTo>
                    <a:pt x="47" y="15"/>
                  </a:lnTo>
                  <a:lnTo>
                    <a:pt x="37" y="10"/>
                  </a:lnTo>
                  <a:lnTo>
                    <a:pt x="35" y="12"/>
                  </a:lnTo>
                  <a:lnTo>
                    <a:pt x="36" y="12"/>
                  </a:lnTo>
                  <a:lnTo>
                    <a:pt x="37" y="12"/>
                  </a:lnTo>
                  <a:lnTo>
                    <a:pt x="38" y="12"/>
                  </a:lnTo>
                  <a:lnTo>
                    <a:pt x="39" y="13"/>
                  </a:lnTo>
                  <a:lnTo>
                    <a:pt x="40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39" y="17"/>
                  </a:lnTo>
                  <a:lnTo>
                    <a:pt x="39" y="18"/>
                  </a:lnTo>
                  <a:lnTo>
                    <a:pt x="38" y="18"/>
                  </a:lnTo>
                  <a:lnTo>
                    <a:pt x="38" y="19"/>
                  </a:lnTo>
                  <a:lnTo>
                    <a:pt x="37" y="20"/>
                  </a:lnTo>
                  <a:lnTo>
                    <a:pt x="31" y="37"/>
                  </a:lnTo>
                  <a:lnTo>
                    <a:pt x="23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8" name="Freeform 255"/>
            <p:cNvSpPr>
              <a:spLocks/>
            </p:cNvSpPr>
            <p:nvPr/>
          </p:nvSpPr>
          <p:spPr bwMode="auto">
            <a:xfrm>
              <a:off x="4760" y="2470"/>
              <a:ext cx="42" cy="44"/>
            </a:xfrm>
            <a:custGeom>
              <a:avLst/>
              <a:gdLst>
                <a:gd name="T0" fmla="*/ 23 w 42"/>
                <a:gd name="T1" fmla="*/ 33 h 44"/>
                <a:gd name="T2" fmla="*/ 22 w 42"/>
                <a:gd name="T3" fmla="*/ 36 h 44"/>
                <a:gd name="T4" fmla="*/ 20 w 42"/>
                <a:gd name="T5" fmla="*/ 38 h 44"/>
                <a:gd name="T6" fmla="*/ 19 w 42"/>
                <a:gd name="T7" fmla="*/ 39 h 44"/>
                <a:gd name="T8" fmla="*/ 17 w 42"/>
                <a:gd name="T9" fmla="*/ 40 h 44"/>
                <a:gd name="T10" fmla="*/ 16 w 42"/>
                <a:gd name="T11" fmla="*/ 41 h 44"/>
                <a:gd name="T12" fmla="*/ 13 w 42"/>
                <a:gd name="T13" fmla="*/ 41 h 44"/>
                <a:gd name="T14" fmla="*/ 10 w 42"/>
                <a:gd name="T15" fmla="*/ 40 h 44"/>
                <a:gd name="T16" fmla="*/ 8 w 42"/>
                <a:gd name="T17" fmla="*/ 39 h 44"/>
                <a:gd name="T18" fmla="*/ 6 w 42"/>
                <a:gd name="T19" fmla="*/ 38 h 44"/>
                <a:gd name="T20" fmla="*/ 5 w 42"/>
                <a:gd name="T21" fmla="*/ 35 h 44"/>
                <a:gd name="T22" fmla="*/ 4 w 42"/>
                <a:gd name="T23" fmla="*/ 33 h 44"/>
                <a:gd name="T24" fmla="*/ 5 w 42"/>
                <a:gd name="T25" fmla="*/ 32 h 44"/>
                <a:gd name="T26" fmla="*/ 5 w 42"/>
                <a:gd name="T27" fmla="*/ 29 h 44"/>
                <a:gd name="T28" fmla="*/ 6 w 42"/>
                <a:gd name="T29" fmla="*/ 26 h 44"/>
                <a:gd name="T30" fmla="*/ 8 w 42"/>
                <a:gd name="T31" fmla="*/ 25 h 44"/>
                <a:gd name="T32" fmla="*/ 14 w 42"/>
                <a:gd name="T33" fmla="*/ 11 h 44"/>
                <a:gd name="T34" fmla="*/ 15 w 42"/>
                <a:gd name="T35" fmla="*/ 9 h 44"/>
                <a:gd name="T36" fmla="*/ 17 w 42"/>
                <a:gd name="T37" fmla="*/ 8 h 44"/>
                <a:gd name="T38" fmla="*/ 17 w 42"/>
                <a:gd name="T39" fmla="*/ 7 h 44"/>
                <a:gd name="T40" fmla="*/ 19 w 42"/>
                <a:gd name="T41" fmla="*/ 8 h 44"/>
                <a:gd name="T42" fmla="*/ 22 w 42"/>
                <a:gd name="T43" fmla="*/ 7 h 44"/>
                <a:gd name="T44" fmla="*/ 9 w 42"/>
                <a:gd name="T45" fmla="*/ 2 h 44"/>
                <a:gd name="T46" fmla="*/ 10 w 42"/>
                <a:gd name="T47" fmla="*/ 3 h 44"/>
                <a:gd name="T48" fmla="*/ 11 w 42"/>
                <a:gd name="T49" fmla="*/ 4 h 44"/>
                <a:gd name="T50" fmla="*/ 11 w 42"/>
                <a:gd name="T51" fmla="*/ 5 h 44"/>
                <a:gd name="T52" fmla="*/ 10 w 42"/>
                <a:gd name="T53" fmla="*/ 7 h 44"/>
                <a:gd name="T54" fmla="*/ 10 w 42"/>
                <a:gd name="T55" fmla="*/ 9 h 44"/>
                <a:gd name="T56" fmla="*/ 1 w 42"/>
                <a:gd name="T57" fmla="*/ 25 h 44"/>
                <a:gd name="T58" fmla="*/ 0 w 42"/>
                <a:gd name="T59" fmla="*/ 27 h 44"/>
                <a:gd name="T60" fmla="*/ 0 w 42"/>
                <a:gd name="T61" fmla="*/ 30 h 44"/>
                <a:gd name="T62" fmla="*/ 0 w 42"/>
                <a:gd name="T63" fmla="*/ 32 h 44"/>
                <a:gd name="T64" fmla="*/ 0 w 42"/>
                <a:gd name="T65" fmla="*/ 34 h 44"/>
                <a:gd name="T66" fmla="*/ 1 w 42"/>
                <a:gd name="T67" fmla="*/ 36 h 44"/>
                <a:gd name="T68" fmla="*/ 3 w 42"/>
                <a:gd name="T69" fmla="*/ 39 h 44"/>
                <a:gd name="T70" fmla="*/ 5 w 42"/>
                <a:gd name="T71" fmla="*/ 40 h 44"/>
                <a:gd name="T72" fmla="*/ 8 w 42"/>
                <a:gd name="T73" fmla="*/ 42 h 44"/>
                <a:gd name="T74" fmla="*/ 10 w 42"/>
                <a:gd name="T75" fmla="*/ 43 h 44"/>
                <a:gd name="T76" fmla="*/ 13 w 42"/>
                <a:gd name="T77" fmla="*/ 43 h 44"/>
                <a:gd name="T78" fmla="*/ 15 w 42"/>
                <a:gd name="T79" fmla="*/ 43 h 44"/>
                <a:gd name="T80" fmla="*/ 17 w 42"/>
                <a:gd name="T81" fmla="*/ 43 h 44"/>
                <a:gd name="T82" fmla="*/ 19 w 42"/>
                <a:gd name="T83" fmla="*/ 42 h 44"/>
                <a:gd name="T84" fmla="*/ 21 w 42"/>
                <a:gd name="T85" fmla="*/ 40 h 44"/>
                <a:gd name="T86" fmla="*/ 24 w 42"/>
                <a:gd name="T87" fmla="*/ 38 h 44"/>
                <a:gd name="T88" fmla="*/ 25 w 42"/>
                <a:gd name="T89" fmla="*/ 35 h 44"/>
                <a:gd name="T90" fmla="*/ 32 w 42"/>
                <a:gd name="T91" fmla="*/ 20 h 44"/>
                <a:gd name="T92" fmla="*/ 33 w 42"/>
                <a:gd name="T93" fmla="*/ 19 h 44"/>
                <a:gd name="T94" fmla="*/ 34 w 42"/>
                <a:gd name="T95" fmla="*/ 18 h 44"/>
                <a:gd name="T96" fmla="*/ 36 w 42"/>
                <a:gd name="T97" fmla="*/ 17 h 44"/>
                <a:gd name="T98" fmla="*/ 38 w 42"/>
                <a:gd name="T99" fmla="*/ 17 h 44"/>
                <a:gd name="T100" fmla="*/ 38 w 42"/>
                <a:gd name="T101" fmla="*/ 18 h 44"/>
                <a:gd name="T102" fmla="*/ 41 w 42"/>
                <a:gd name="T103" fmla="*/ 17 h 44"/>
                <a:gd name="T104" fmla="*/ 30 w 42"/>
                <a:gd name="T105" fmla="*/ 11 h 44"/>
                <a:gd name="T106" fmla="*/ 31 w 42"/>
                <a:gd name="T107" fmla="*/ 12 h 44"/>
                <a:gd name="T108" fmla="*/ 31 w 42"/>
                <a:gd name="T109" fmla="*/ 13 h 44"/>
                <a:gd name="T110" fmla="*/ 32 w 42"/>
                <a:gd name="T111" fmla="*/ 14 h 44"/>
                <a:gd name="T112" fmla="*/ 32 w 42"/>
                <a:gd name="T113" fmla="*/ 16 h 44"/>
                <a:gd name="T114" fmla="*/ 31 w 42"/>
                <a:gd name="T115" fmla="*/ 18 h 44"/>
                <a:gd name="T116" fmla="*/ 31 w 42"/>
                <a:gd name="T117" fmla="*/ 19 h 44"/>
                <a:gd name="T118" fmla="*/ 30 w 42"/>
                <a:gd name="T119" fmla="*/ 21 h 4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2"/>
                <a:gd name="T181" fmla="*/ 0 h 44"/>
                <a:gd name="T182" fmla="*/ 42 w 42"/>
                <a:gd name="T183" fmla="*/ 44 h 4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2" h="44">
                  <a:moveTo>
                    <a:pt x="24" y="32"/>
                  </a:moveTo>
                  <a:lnTo>
                    <a:pt x="23" y="33"/>
                  </a:lnTo>
                  <a:lnTo>
                    <a:pt x="22" y="34"/>
                  </a:lnTo>
                  <a:lnTo>
                    <a:pt x="22" y="36"/>
                  </a:lnTo>
                  <a:lnTo>
                    <a:pt x="21" y="37"/>
                  </a:lnTo>
                  <a:lnTo>
                    <a:pt x="20" y="38"/>
                  </a:lnTo>
                  <a:lnTo>
                    <a:pt x="19" y="39"/>
                  </a:lnTo>
                  <a:lnTo>
                    <a:pt x="18" y="39"/>
                  </a:lnTo>
                  <a:lnTo>
                    <a:pt x="17" y="40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4" y="41"/>
                  </a:lnTo>
                  <a:lnTo>
                    <a:pt x="13" y="41"/>
                  </a:lnTo>
                  <a:lnTo>
                    <a:pt x="12" y="41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8" y="39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5" y="32"/>
                  </a:lnTo>
                  <a:lnTo>
                    <a:pt x="5" y="30"/>
                  </a:lnTo>
                  <a:lnTo>
                    <a:pt x="5" y="29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7" y="25"/>
                  </a:lnTo>
                  <a:lnTo>
                    <a:pt x="8" y="25"/>
                  </a:lnTo>
                  <a:lnTo>
                    <a:pt x="14" y="11"/>
                  </a:lnTo>
                  <a:lnTo>
                    <a:pt x="15" y="10"/>
                  </a:lnTo>
                  <a:lnTo>
                    <a:pt x="15" y="9"/>
                  </a:lnTo>
                  <a:lnTo>
                    <a:pt x="16" y="8"/>
                  </a:lnTo>
                  <a:lnTo>
                    <a:pt x="17" y="8"/>
                  </a:lnTo>
                  <a:lnTo>
                    <a:pt x="17" y="7"/>
                  </a:lnTo>
                  <a:lnTo>
                    <a:pt x="18" y="8"/>
                  </a:lnTo>
                  <a:lnTo>
                    <a:pt x="19" y="8"/>
                  </a:lnTo>
                  <a:lnTo>
                    <a:pt x="20" y="8"/>
                  </a:lnTo>
                  <a:lnTo>
                    <a:pt x="22" y="7"/>
                  </a:lnTo>
                  <a:lnTo>
                    <a:pt x="9" y="0"/>
                  </a:lnTo>
                  <a:lnTo>
                    <a:pt x="9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0" y="7"/>
                  </a:lnTo>
                  <a:lnTo>
                    <a:pt x="10" y="8"/>
                  </a:lnTo>
                  <a:lnTo>
                    <a:pt x="10" y="9"/>
                  </a:lnTo>
                  <a:lnTo>
                    <a:pt x="9" y="10"/>
                  </a:lnTo>
                  <a:lnTo>
                    <a:pt x="1" y="25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0" y="33"/>
                  </a:lnTo>
                  <a:lnTo>
                    <a:pt x="0" y="34"/>
                  </a:lnTo>
                  <a:lnTo>
                    <a:pt x="1" y="35"/>
                  </a:lnTo>
                  <a:lnTo>
                    <a:pt x="1" y="36"/>
                  </a:lnTo>
                  <a:lnTo>
                    <a:pt x="2" y="38"/>
                  </a:lnTo>
                  <a:lnTo>
                    <a:pt x="3" y="39"/>
                  </a:lnTo>
                  <a:lnTo>
                    <a:pt x="5" y="40"/>
                  </a:lnTo>
                  <a:lnTo>
                    <a:pt x="6" y="41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10" y="43"/>
                  </a:lnTo>
                  <a:lnTo>
                    <a:pt x="11" y="43"/>
                  </a:lnTo>
                  <a:lnTo>
                    <a:pt x="13" y="43"/>
                  </a:lnTo>
                  <a:lnTo>
                    <a:pt x="14" y="43"/>
                  </a:lnTo>
                  <a:lnTo>
                    <a:pt x="15" y="43"/>
                  </a:lnTo>
                  <a:lnTo>
                    <a:pt x="17" y="43"/>
                  </a:lnTo>
                  <a:lnTo>
                    <a:pt x="18" y="42"/>
                  </a:lnTo>
                  <a:lnTo>
                    <a:pt x="19" y="42"/>
                  </a:lnTo>
                  <a:lnTo>
                    <a:pt x="20" y="41"/>
                  </a:lnTo>
                  <a:lnTo>
                    <a:pt x="21" y="40"/>
                  </a:lnTo>
                  <a:lnTo>
                    <a:pt x="23" y="39"/>
                  </a:lnTo>
                  <a:lnTo>
                    <a:pt x="24" y="38"/>
                  </a:lnTo>
                  <a:lnTo>
                    <a:pt x="24" y="37"/>
                  </a:lnTo>
                  <a:lnTo>
                    <a:pt x="25" y="35"/>
                  </a:lnTo>
                  <a:lnTo>
                    <a:pt x="31" y="21"/>
                  </a:lnTo>
                  <a:lnTo>
                    <a:pt x="32" y="20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3" y="18"/>
                  </a:lnTo>
                  <a:lnTo>
                    <a:pt x="34" y="18"/>
                  </a:lnTo>
                  <a:lnTo>
                    <a:pt x="35" y="18"/>
                  </a:lnTo>
                  <a:lnTo>
                    <a:pt x="36" y="17"/>
                  </a:lnTo>
                  <a:lnTo>
                    <a:pt x="37" y="17"/>
                  </a:lnTo>
                  <a:lnTo>
                    <a:pt x="38" y="17"/>
                  </a:lnTo>
                  <a:lnTo>
                    <a:pt x="38" y="18"/>
                  </a:lnTo>
                  <a:lnTo>
                    <a:pt x="39" y="18"/>
                  </a:lnTo>
                  <a:lnTo>
                    <a:pt x="41" y="17"/>
                  </a:lnTo>
                  <a:lnTo>
                    <a:pt x="30" y="10"/>
                  </a:lnTo>
                  <a:lnTo>
                    <a:pt x="30" y="11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31" y="13"/>
                  </a:lnTo>
                  <a:lnTo>
                    <a:pt x="32" y="13"/>
                  </a:lnTo>
                  <a:lnTo>
                    <a:pt x="32" y="14"/>
                  </a:lnTo>
                  <a:lnTo>
                    <a:pt x="32" y="15"/>
                  </a:lnTo>
                  <a:lnTo>
                    <a:pt x="32" y="16"/>
                  </a:lnTo>
                  <a:lnTo>
                    <a:pt x="31" y="17"/>
                  </a:lnTo>
                  <a:lnTo>
                    <a:pt x="31" y="18"/>
                  </a:lnTo>
                  <a:lnTo>
                    <a:pt x="31" y="19"/>
                  </a:lnTo>
                  <a:lnTo>
                    <a:pt x="31" y="20"/>
                  </a:lnTo>
                  <a:lnTo>
                    <a:pt x="30" y="21"/>
                  </a:lnTo>
                  <a:lnTo>
                    <a:pt x="24" y="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49" name="Freeform 256"/>
            <p:cNvSpPr>
              <a:spLocks/>
            </p:cNvSpPr>
            <p:nvPr/>
          </p:nvSpPr>
          <p:spPr bwMode="auto">
            <a:xfrm>
              <a:off x="4789" y="2494"/>
              <a:ext cx="60" cy="59"/>
            </a:xfrm>
            <a:custGeom>
              <a:avLst/>
              <a:gdLst>
                <a:gd name="T0" fmla="*/ 52 w 60"/>
                <a:gd name="T1" fmla="*/ 29 h 59"/>
                <a:gd name="T2" fmla="*/ 53 w 60"/>
                <a:gd name="T3" fmla="*/ 27 h 59"/>
                <a:gd name="T4" fmla="*/ 54 w 60"/>
                <a:gd name="T5" fmla="*/ 25 h 59"/>
                <a:gd name="T6" fmla="*/ 56 w 60"/>
                <a:gd name="T7" fmla="*/ 25 h 59"/>
                <a:gd name="T8" fmla="*/ 57 w 60"/>
                <a:gd name="T9" fmla="*/ 26 h 59"/>
                <a:gd name="T10" fmla="*/ 59 w 60"/>
                <a:gd name="T11" fmla="*/ 26 h 59"/>
                <a:gd name="T12" fmla="*/ 23 w 60"/>
                <a:gd name="T13" fmla="*/ 38 h 59"/>
                <a:gd name="T14" fmla="*/ 23 w 60"/>
                <a:gd name="T15" fmla="*/ 0 h 59"/>
                <a:gd name="T16" fmla="*/ 22 w 60"/>
                <a:gd name="T17" fmla="*/ 1 h 59"/>
                <a:gd name="T18" fmla="*/ 23 w 60"/>
                <a:gd name="T19" fmla="*/ 2 h 59"/>
                <a:gd name="T20" fmla="*/ 24 w 60"/>
                <a:gd name="T21" fmla="*/ 3 h 59"/>
                <a:gd name="T22" fmla="*/ 24 w 60"/>
                <a:gd name="T23" fmla="*/ 5 h 59"/>
                <a:gd name="T24" fmla="*/ 24 w 60"/>
                <a:gd name="T25" fmla="*/ 6 h 59"/>
                <a:gd name="T26" fmla="*/ 23 w 60"/>
                <a:gd name="T27" fmla="*/ 7 h 59"/>
                <a:gd name="T28" fmla="*/ 22 w 60"/>
                <a:gd name="T29" fmla="*/ 9 h 59"/>
                <a:gd name="T30" fmla="*/ 10 w 60"/>
                <a:gd name="T31" fmla="*/ 26 h 59"/>
                <a:gd name="T32" fmla="*/ 8 w 60"/>
                <a:gd name="T33" fmla="*/ 28 h 59"/>
                <a:gd name="T34" fmla="*/ 7 w 60"/>
                <a:gd name="T35" fmla="*/ 29 h 59"/>
                <a:gd name="T36" fmla="*/ 6 w 60"/>
                <a:gd name="T37" fmla="*/ 30 h 59"/>
                <a:gd name="T38" fmla="*/ 5 w 60"/>
                <a:gd name="T39" fmla="*/ 31 h 59"/>
                <a:gd name="T40" fmla="*/ 4 w 60"/>
                <a:gd name="T41" fmla="*/ 31 h 59"/>
                <a:gd name="T42" fmla="*/ 3 w 60"/>
                <a:gd name="T43" fmla="*/ 30 h 59"/>
                <a:gd name="T44" fmla="*/ 1 w 60"/>
                <a:gd name="T45" fmla="*/ 30 h 59"/>
                <a:gd name="T46" fmla="*/ 10 w 60"/>
                <a:gd name="T47" fmla="*/ 38 h 59"/>
                <a:gd name="T48" fmla="*/ 10 w 60"/>
                <a:gd name="T49" fmla="*/ 35 h 59"/>
                <a:gd name="T50" fmla="*/ 9 w 60"/>
                <a:gd name="T51" fmla="*/ 34 h 59"/>
                <a:gd name="T52" fmla="*/ 9 w 60"/>
                <a:gd name="T53" fmla="*/ 33 h 59"/>
                <a:gd name="T54" fmla="*/ 9 w 60"/>
                <a:gd name="T55" fmla="*/ 31 h 59"/>
                <a:gd name="T56" fmla="*/ 10 w 60"/>
                <a:gd name="T57" fmla="*/ 30 h 59"/>
                <a:gd name="T58" fmla="*/ 11 w 60"/>
                <a:gd name="T59" fmla="*/ 28 h 59"/>
                <a:gd name="T60" fmla="*/ 16 w 60"/>
                <a:gd name="T61" fmla="*/ 43 h 59"/>
                <a:gd name="T62" fmla="*/ 49 w 60"/>
                <a:gd name="T63" fmla="*/ 23 h 59"/>
                <a:gd name="T64" fmla="*/ 33 w 60"/>
                <a:gd name="T65" fmla="*/ 46 h 59"/>
                <a:gd name="T66" fmla="*/ 32 w 60"/>
                <a:gd name="T67" fmla="*/ 47 h 59"/>
                <a:gd name="T68" fmla="*/ 31 w 60"/>
                <a:gd name="T69" fmla="*/ 48 h 59"/>
                <a:gd name="T70" fmla="*/ 29 w 60"/>
                <a:gd name="T71" fmla="*/ 48 h 59"/>
                <a:gd name="T72" fmla="*/ 27 w 60"/>
                <a:gd name="T73" fmla="*/ 47 h 59"/>
                <a:gd name="T74" fmla="*/ 26 w 60"/>
                <a:gd name="T75" fmla="*/ 46 h 59"/>
                <a:gd name="T76" fmla="*/ 38 w 60"/>
                <a:gd name="T77" fmla="*/ 58 h 59"/>
                <a:gd name="T78" fmla="*/ 37 w 60"/>
                <a:gd name="T79" fmla="*/ 55 h 59"/>
                <a:gd name="T80" fmla="*/ 36 w 60"/>
                <a:gd name="T81" fmla="*/ 54 h 59"/>
                <a:gd name="T82" fmla="*/ 35 w 60"/>
                <a:gd name="T83" fmla="*/ 53 h 59"/>
                <a:gd name="T84" fmla="*/ 35 w 60"/>
                <a:gd name="T85" fmla="*/ 51 h 59"/>
                <a:gd name="T86" fmla="*/ 36 w 60"/>
                <a:gd name="T87" fmla="*/ 49 h 59"/>
                <a:gd name="T88" fmla="*/ 37 w 60"/>
                <a:gd name="T89" fmla="*/ 47 h 59"/>
                <a:gd name="T90" fmla="*/ 51 w 60"/>
                <a:gd name="T91" fmla="*/ 30 h 5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0"/>
                <a:gd name="T139" fmla="*/ 0 h 59"/>
                <a:gd name="T140" fmla="*/ 60 w 60"/>
                <a:gd name="T141" fmla="*/ 59 h 59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0" h="59">
                  <a:moveTo>
                    <a:pt x="51" y="30"/>
                  </a:moveTo>
                  <a:lnTo>
                    <a:pt x="52" y="29"/>
                  </a:lnTo>
                  <a:lnTo>
                    <a:pt x="52" y="28"/>
                  </a:lnTo>
                  <a:lnTo>
                    <a:pt x="53" y="27"/>
                  </a:lnTo>
                  <a:lnTo>
                    <a:pt x="54" y="26"/>
                  </a:lnTo>
                  <a:lnTo>
                    <a:pt x="54" y="25"/>
                  </a:lnTo>
                  <a:lnTo>
                    <a:pt x="55" y="25"/>
                  </a:lnTo>
                  <a:lnTo>
                    <a:pt x="56" y="25"/>
                  </a:lnTo>
                  <a:lnTo>
                    <a:pt x="57" y="25"/>
                  </a:lnTo>
                  <a:lnTo>
                    <a:pt x="57" y="26"/>
                  </a:lnTo>
                  <a:lnTo>
                    <a:pt x="58" y="26"/>
                  </a:lnTo>
                  <a:lnTo>
                    <a:pt x="59" y="26"/>
                  </a:lnTo>
                  <a:lnTo>
                    <a:pt x="49" y="20"/>
                  </a:lnTo>
                  <a:lnTo>
                    <a:pt x="23" y="38"/>
                  </a:lnTo>
                  <a:lnTo>
                    <a:pt x="31" y="6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3" y="2"/>
                  </a:lnTo>
                  <a:lnTo>
                    <a:pt x="23" y="3"/>
                  </a:lnTo>
                  <a:lnTo>
                    <a:pt x="24" y="3"/>
                  </a:lnTo>
                  <a:lnTo>
                    <a:pt x="24" y="4"/>
                  </a:lnTo>
                  <a:lnTo>
                    <a:pt x="24" y="5"/>
                  </a:lnTo>
                  <a:lnTo>
                    <a:pt x="24" y="6"/>
                  </a:lnTo>
                  <a:lnTo>
                    <a:pt x="23" y="6"/>
                  </a:lnTo>
                  <a:lnTo>
                    <a:pt x="23" y="7"/>
                  </a:lnTo>
                  <a:lnTo>
                    <a:pt x="23" y="8"/>
                  </a:lnTo>
                  <a:lnTo>
                    <a:pt x="22" y="9"/>
                  </a:lnTo>
                  <a:lnTo>
                    <a:pt x="21" y="10"/>
                  </a:lnTo>
                  <a:lnTo>
                    <a:pt x="10" y="26"/>
                  </a:lnTo>
                  <a:lnTo>
                    <a:pt x="9" y="27"/>
                  </a:lnTo>
                  <a:lnTo>
                    <a:pt x="8" y="28"/>
                  </a:lnTo>
                  <a:lnTo>
                    <a:pt x="8" y="29"/>
                  </a:lnTo>
                  <a:lnTo>
                    <a:pt x="7" y="29"/>
                  </a:lnTo>
                  <a:lnTo>
                    <a:pt x="7" y="30"/>
                  </a:lnTo>
                  <a:lnTo>
                    <a:pt x="6" y="30"/>
                  </a:lnTo>
                  <a:lnTo>
                    <a:pt x="6" y="31"/>
                  </a:lnTo>
                  <a:lnTo>
                    <a:pt x="5" y="31"/>
                  </a:lnTo>
                  <a:lnTo>
                    <a:pt x="4" y="31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2" y="30"/>
                  </a:lnTo>
                  <a:lnTo>
                    <a:pt x="1" y="30"/>
                  </a:lnTo>
                  <a:lnTo>
                    <a:pt x="0" y="32"/>
                  </a:lnTo>
                  <a:lnTo>
                    <a:pt x="10" y="38"/>
                  </a:lnTo>
                  <a:lnTo>
                    <a:pt x="11" y="36"/>
                  </a:lnTo>
                  <a:lnTo>
                    <a:pt x="10" y="35"/>
                  </a:lnTo>
                  <a:lnTo>
                    <a:pt x="9" y="35"/>
                  </a:lnTo>
                  <a:lnTo>
                    <a:pt x="9" y="34"/>
                  </a:lnTo>
                  <a:lnTo>
                    <a:pt x="9" y="33"/>
                  </a:lnTo>
                  <a:lnTo>
                    <a:pt x="9" y="32"/>
                  </a:lnTo>
                  <a:lnTo>
                    <a:pt x="9" y="31"/>
                  </a:lnTo>
                  <a:lnTo>
                    <a:pt x="10" y="31"/>
                  </a:lnTo>
                  <a:lnTo>
                    <a:pt x="10" y="30"/>
                  </a:lnTo>
                  <a:lnTo>
                    <a:pt x="11" y="29"/>
                  </a:lnTo>
                  <a:lnTo>
                    <a:pt x="11" y="28"/>
                  </a:lnTo>
                  <a:lnTo>
                    <a:pt x="26" y="6"/>
                  </a:lnTo>
                  <a:lnTo>
                    <a:pt x="16" y="43"/>
                  </a:lnTo>
                  <a:lnTo>
                    <a:pt x="18" y="43"/>
                  </a:lnTo>
                  <a:lnTo>
                    <a:pt x="49" y="23"/>
                  </a:lnTo>
                  <a:lnTo>
                    <a:pt x="34" y="44"/>
                  </a:lnTo>
                  <a:lnTo>
                    <a:pt x="33" y="46"/>
                  </a:lnTo>
                  <a:lnTo>
                    <a:pt x="32" y="46"/>
                  </a:lnTo>
                  <a:lnTo>
                    <a:pt x="32" y="47"/>
                  </a:lnTo>
                  <a:lnTo>
                    <a:pt x="31" y="47"/>
                  </a:lnTo>
                  <a:lnTo>
                    <a:pt x="31" y="48"/>
                  </a:lnTo>
                  <a:lnTo>
                    <a:pt x="30" y="48"/>
                  </a:lnTo>
                  <a:lnTo>
                    <a:pt x="29" y="48"/>
                  </a:lnTo>
                  <a:lnTo>
                    <a:pt x="28" y="48"/>
                  </a:lnTo>
                  <a:lnTo>
                    <a:pt x="27" y="47"/>
                  </a:lnTo>
                  <a:lnTo>
                    <a:pt x="26" y="47"/>
                  </a:lnTo>
                  <a:lnTo>
                    <a:pt x="26" y="46"/>
                  </a:lnTo>
                  <a:lnTo>
                    <a:pt x="25" y="4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37" y="55"/>
                  </a:lnTo>
                  <a:lnTo>
                    <a:pt x="36" y="55"/>
                  </a:lnTo>
                  <a:lnTo>
                    <a:pt x="36" y="54"/>
                  </a:lnTo>
                  <a:lnTo>
                    <a:pt x="35" y="53"/>
                  </a:lnTo>
                  <a:lnTo>
                    <a:pt x="35" y="52"/>
                  </a:lnTo>
                  <a:lnTo>
                    <a:pt x="35" y="51"/>
                  </a:lnTo>
                  <a:lnTo>
                    <a:pt x="35" y="50"/>
                  </a:lnTo>
                  <a:lnTo>
                    <a:pt x="36" y="49"/>
                  </a:lnTo>
                  <a:lnTo>
                    <a:pt x="36" y="48"/>
                  </a:lnTo>
                  <a:lnTo>
                    <a:pt x="37" y="47"/>
                  </a:lnTo>
                  <a:lnTo>
                    <a:pt x="38" y="46"/>
                  </a:lnTo>
                  <a:lnTo>
                    <a:pt x="51" y="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0" name="Freeform 257"/>
            <p:cNvSpPr>
              <a:spLocks/>
            </p:cNvSpPr>
            <p:nvPr/>
          </p:nvSpPr>
          <p:spPr bwMode="auto">
            <a:xfrm>
              <a:off x="4150" y="2798"/>
              <a:ext cx="849" cy="163"/>
            </a:xfrm>
            <a:custGeom>
              <a:avLst/>
              <a:gdLst>
                <a:gd name="T0" fmla="*/ 0 w 849"/>
                <a:gd name="T1" fmla="*/ 162 h 163"/>
                <a:gd name="T2" fmla="*/ 0 w 849"/>
                <a:gd name="T3" fmla="*/ 0 h 163"/>
                <a:gd name="T4" fmla="*/ 848 w 849"/>
                <a:gd name="T5" fmla="*/ 0 h 163"/>
                <a:gd name="T6" fmla="*/ 848 w 849"/>
                <a:gd name="T7" fmla="*/ 162 h 163"/>
                <a:gd name="T8" fmla="*/ 0 w 849"/>
                <a:gd name="T9" fmla="*/ 162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49"/>
                <a:gd name="T16" fmla="*/ 0 h 163"/>
                <a:gd name="T17" fmla="*/ 849 w 849"/>
                <a:gd name="T18" fmla="*/ 163 h 1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49" h="163">
                  <a:moveTo>
                    <a:pt x="0" y="162"/>
                  </a:moveTo>
                  <a:lnTo>
                    <a:pt x="0" y="0"/>
                  </a:lnTo>
                  <a:lnTo>
                    <a:pt x="848" y="0"/>
                  </a:lnTo>
                  <a:lnTo>
                    <a:pt x="848" y="162"/>
                  </a:lnTo>
                  <a:lnTo>
                    <a:pt x="0" y="162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51" name="Freeform 258"/>
            <p:cNvSpPr>
              <a:spLocks/>
            </p:cNvSpPr>
            <p:nvPr/>
          </p:nvSpPr>
          <p:spPr bwMode="auto">
            <a:xfrm>
              <a:off x="4205" y="2778"/>
              <a:ext cx="738" cy="192"/>
            </a:xfrm>
            <a:custGeom>
              <a:avLst/>
              <a:gdLst>
                <a:gd name="T0" fmla="*/ 0 w 738"/>
                <a:gd name="T1" fmla="*/ 191 h 192"/>
                <a:gd name="T2" fmla="*/ 0 w 738"/>
                <a:gd name="T3" fmla="*/ 0 h 192"/>
                <a:gd name="T4" fmla="*/ 737 w 738"/>
                <a:gd name="T5" fmla="*/ 0 h 192"/>
                <a:gd name="T6" fmla="*/ 737 w 738"/>
                <a:gd name="T7" fmla="*/ 191 h 192"/>
                <a:gd name="T8" fmla="*/ 0 w 738"/>
                <a:gd name="T9" fmla="*/ 191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8"/>
                <a:gd name="T16" fmla="*/ 0 h 192"/>
                <a:gd name="T17" fmla="*/ 738 w 738"/>
                <a:gd name="T18" fmla="*/ 192 h 1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8" h="192">
                  <a:moveTo>
                    <a:pt x="0" y="191"/>
                  </a:moveTo>
                  <a:lnTo>
                    <a:pt x="0" y="0"/>
                  </a:lnTo>
                  <a:lnTo>
                    <a:pt x="737" y="0"/>
                  </a:lnTo>
                  <a:lnTo>
                    <a:pt x="737" y="191"/>
                  </a:lnTo>
                  <a:lnTo>
                    <a:pt x="0" y="191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52" name="Freeform 259"/>
            <p:cNvSpPr>
              <a:spLocks/>
            </p:cNvSpPr>
            <p:nvPr/>
          </p:nvSpPr>
          <p:spPr bwMode="auto">
            <a:xfrm>
              <a:off x="4277" y="2756"/>
              <a:ext cx="591" cy="214"/>
            </a:xfrm>
            <a:custGeom>
              <a:avLst/>
              <a:gdLst>
                <a:gd name="T0" fmla="*/ 0 w 591"/>
                <a:gd name="T1" fmla="*/ 213 h 214"/>
                <a:gd name="T2" fmla="*/ 0 w 591"/>
                <a:gd name="T3" fmla="*/ 0 h 214"/>
                <a:gd name="T4" fmla="*/ 590 w 591"/>
                <a:gd name="T5" fmla="*/ 0 h 214"/>
                <a:gd name="T6" fmla="*/ 590 w 591"/>
                <a:gd name="T7" fmla="*/ 213 h 214"/>
                <a:gd name="T8" fmla="*/ 0 w 591"/>
                <a:gd name="T9" fmla="*/ 213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91"/>
                <a:gd name="T16" fmla="*/ 0 h 214"/>
                <a:gd name="T17" fmla="*/ 591 w 591"/>
                <a:gd name="T18" fmla="*/ 214 h 2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91" h="214">
                  <a:moveTo>
                    <a:pt x="0" y="213"/>
                  </a:moveTo>
                  <a:lnTo>
                    <a:pt x="0" y="0"/>
                  </a:lnTo>
                  <a:lnTo>
                    <a:pt x="590" y="0"/>
                  </a:lnTo>
                  <a:lnTo>
                    <a:pt x="590" y="213"/>
                  </a:lnTo>
                  <a:lnTo>
                    <a:pt x="0" y="213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53" name="Freeform 260"/>
            <p:cNvSpPr>
              <a:spLocks/>
            </p:cNvSpPr>
            <p:nvPr/>
          </p:nvSpPr>
          <p:spPr bwMode="auto">
            <a:xfrm>
              <a:off x="4419" y="2756"/>
              <a:ext cx="309" cy="223"/>
            </a:xfrm>
            <a:custGeom>
              <a:avLst/>
              <a:gdLst>
                <a:gd name="T0" fmla="*/ 0 w 309"/>
                <a:gd name="T1" fmla="*/ 222 h 223"/>
                <a:gd name="T2" fmla="*/ 0 w 309"/>
                <a:gd name="T3" fmla="*/ 0 h 223"/>
                <a:gd name="T4" fmla="*/ 308 w 309"/>
                <a:gd name="T5" fmla="*/ 0 h 223"/>
                <a:gd name="T6" fmla="*/ 308 w 309"/>
                <a:gd name="T7" fmla="*/ 222 h 223"/>
                <a:gd name="T8" fmla="*/ 0 w 309"/>
                <a:gd name="T9" fmla="*/ 222 h 2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9"/>
                <a:gd name="T16" fmla="*/ 0 h 223"/>
                <a:gd name="T17" fmla="*/ 309 w 309"/>
                <a:gd name="T18" fmla="*/ 223 h 2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9" h="223">
                  <a:moveTo>
                    <a:pt x="0" y="222"/>
                  </a:moveTo>
                  <a:lnTo>
                    <a:pt x="0" y="0"/>
                  </a:lnTo>
                  <a:lnTo>
                    <a:pt x="308" y="0"/>
                  </a:lnTo>
                  <a:lnTo>
                    <a:pt x="308" y="222"/>
                  </a:lnTo>
                  <a:lnTo>
                    <a:pt x="0" y="222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54" name="Freeform 261"/>
            <p:cNvSpPr>
              <a:spLocks/>
            </p:cNvSpPr>
            <p:nvPr/>
          </p:nvSpPr>
          <p:spPr bwMode="auto">
            <a:xfrm>
              <a:off x="4297" y="2734"/>
              <a:ext cx="553" cy="23"/>
            </a:xfrm>
            <a:custGeom>
              <a:avLst/>
              <a:gdLst>
                <a:gd name="T0" fmla="*/ 0 w 553"/>
                <a:gd name="T1" fmla="*/ 22 h 23"/>
                <a:gd name="T2" fmla="*/ 0 w 553"/>
                <a:gd name="T3" fmla="*/ 0 h 23"/>
                <a:gd name="T4" fmla="*/ 552 w 553"/>
                <a:gd name="T5" fmla="*/ 0 h 23"/>
                <a:gd name="T6" fmla="*/ 552 w 553"/>
                <a:gd name="T7" fmla="*/ 22 h 23"/>
                <a:gd name="T8" fmla="*/ 0 w 553"/>
                <a:gd name="T9" fmla="*/ 2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3"/>
                <a:gd name="T16" fmla="*/ 0 h 23"/>
                <a:gd name="T17" fmla="*/ 553 w 553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3" h="23">
                  <a:moveTo>
                    <a:pt x="0" y="22"/>
                  </a:moveTo>
                  <a:lnTo>
                    <a:pt x="0" y="0"/>
                  </a:lnTo>
                  <a:lnTo>
                    <a:pt x="552" y="0"/>
                  </a:lnTo>
                  <a:lnTo>
                    <a:pt x="552" y="22"/>
                  </a:lnTo>
                  <a:lnTo>
                    <a:pt x="0" y="22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55" name="Freeform 262"/>
            <p:cNvSpPr>
              <a:spLocks/>
            </p:cNvSpPr>
            <p:nvPr/>
          </p:nvSpPr>
          <p:spPr bwMode="auto">
            <a:xfrm>
              <a:off x="4514" y="2756"/>
              <a:ext cx="119" cy="214"/>
            </a:xfrm>
            <a:custGeom>
              <a:avLst/>
              <a:gdLst>
                <a:gd name="T0" fmla="*/ 0 w 119"/>
                <a:gd name="T1" fmla="*/ 213 h 214"/>
                <a:gd name="T2" fmla="*/ 0 w 119"/>
                <a:gd name="T3" fmla="*/ 0 h 214"/>
                <a:gd name="T4" fmla="*/ 118 w 119"/>
                <a:gd name="T5" fmla="*/ 0 h 214"/>
                <a:gd name="T6" fmla="*/ 118 w 119"/>
                <a:gd name="T7" fmla="*/ 213 h 214"/>
                <a:gd name="T8" fmla="*/ 0 w 119"/>
                <a:gd name="T9" fmla="*/ 213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9"/>
                <a:gd name="T16" fmla="*/ 0 h 214"/>
                <a:gd name="T17" fmla="*/ 119 w 119"/>
                <a:gd name="T18" fmla="*/ 214 h 2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9" h="214">
                  <a:moveTo>
                    <a:pt x="0" y="213"/>
                  </a:moveTo>
                  <a:lnTo>
                    <a:pt x="0" y="0"/>
                  </a:lnTo>
                  <a:lnTo>
                    <a:pt x="118" y="0"/>
                  </a:lnTo>
                  <a:lnTo>
                    <a:pt x="118" y="213"/>
                  </a:lnTo>
                  <a:lnTo>
                    <a:pt x="0" y="213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56" name="Freeform 263"/>
            <p:cNvSpPr>
              <a:spLocks/>
            </p:cNvSpPr>
            <p:nvPr/>
          </p:nvSpPr>
          <p:spPr bwMode="auto">
            <a:xfrm>
              <a:off x="4419" y="2960"/>
              <a:ext cx="309" cy="19"/>
            </a:xfrm>
            <a:custGeom>
              <a:avLst/>
              <a:gdLst>
                <a:gd name="T0" fmla="*/ 0 w 309"/>
                <a:gd name="T1" fmla="*/ 18 h 19"/>
                <a:gd name="T2" fmla="*/ 0 w 309"/>
                <a:gd name="T3" fmla="*/ 0 h 19"/>
                <a:gd name="T4" fmla="*/ 308 w 309"/>
                <a:gd name="T5" fmla="*/ 0 h 19"/>
                <a:gd name="T6" fmla="*/ 308 w 309"/>
                <a:gd name="T7" fmla="*/ 18 h 19"/>
                <a:gd name="T8" fmla="*/ 0 w 309"/>
                <a:gd name="T9" fmla="*/ 1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9"/>
                <a:gd name="T16" fmla="*/ 0 h 19"/>
                <a:gd name="T17" fmla="*/ 309 w 309"/>
                <a:gd name="T18" fmla="*/ 19 h 1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9" h="19">
                  <a:moveTo>
                    <a:pt x="0" y="18"/>
                  </a:moveTo>
                  <a:lnTo>
                    <a:pt x="0" y="0"/>
                  </a:lnTo>
                  <a:lnTo>
                    <a:pt x="308" y="0"/>
                  </a:lnTo>
                  <a:lnTo>
                    <a:pt x="308" y="18"/>
                  </a:lnTo>
                  <a:lnTo>
                    <a:pt x="0" y="18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57" name="Freeform 264"/>
            <p:cNvSpPr>
              <a:spLocks/>
            </p:cNvSpPr>
            <p:nvPr/>
          </p:nvSpPr>
          <p:spPr bwMode="auto">
            <a:xfrm>
              <a:off x="4425" y="2687"/>
              <a:ext cx="297" cy="70"/>
            </a:xfrm>
            <a:custGeom>
              <a:avLst/>
              <a:gdLst>
                <a:gd name="T0" fmla="*/ 0 w 297"/>
                <a:gd name="T1" fmla="*/ 69 h 70"/>
                <a:gd name="T2" fmla="*/ 0 w 297"/>
                <a:gd name="T3" fmla="*/ 0 h 70"/>
                <a:gd name="T4" fmla="*/ 296 w 297"/>
                <a:gd name="T5" fmla="*/ 0 h 70"/>
                <a:gd name="T6" fmla="*/ 296 w 297"/>
                <a:gd name="T7" fmla="*/ 69 h 70"/>
                <a:gd name="T8" fmla="*/ 0 w 297"/>
                <a:gd name="T9" fmla="*/ 69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7"/>
                <a:gd name="T16" fmla="*/ 0 h 70"/>
                <a:gd name="T17" fmla="*/ 297 w 297"/>
                <a:gd name="T18" fmla="*/ 70 h 7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7" h="70">
                  <a:moveTo>
                    <a:pt x="0" y="69"/>
                  </a:moveTo>
                  <a:lnTo>
                    <a:pt x="0" y="0"/>
                  </a:lnTo>
                  <a:lnTo>
                    <a:pt x="296" y="0"/>
                  </a:lnTo>
                  <a:lnTo>
                    <a:pt x="296" y="69"/>
                  </a:lnTo>
                  <a:lnTo>
                    <a:pt x="0" y="69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58" name="Freeform 265"/>
            <p:cNvSpPr>
              <a:spLocks/>
            </p:cNvSpPr>
            <p:nvPr/>
          </p:nvSpPr>
          <p:spPr bwMode="auto">
            <a:xfrm>
              <a:off x="4407" y="2694"/>
              <a:ext cx="328" cy="57"/>
            </a:xfrm>
            <a:custGeom>
              <a:avLst/>
              <a:gdLst>
                <a:gd name="T0" fmla="*/ 162 w 328"/>
                <a:gd name="T1" fmla="*/ 0 h 57"/>
                <a:gd name="T2" fmla="*/ 0 w 328"/>
                <a:gd name="T3" fmla="*/ 56 h 57"/>
                <a:gd name="T4" fmla="*/ 327 w 328"/>
                <a:gd name="T5" fmla="*/ 56 h 57"/>
                <a:gd name="T6" fmla="*/ 162 w 328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8"/>
                <a:gd name="T13" fmla="*/ 0 h 57"/>
                <a:gd name="T14" fmla="*/ 328 w 328"/>
                <a:gd name="T15" fmla="*/ 57 h 5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8" h="57">
                  <a:moveTo>
                    <a:pt x="162" y="0"/>
                  </a:moveTo>
                  <a:lnTo>
                    <a:pt x="0" y="56"/>
                  </a:lnTo>
                  <a:lnTo>
                    <a:pt x="327" y="56"/>
                  </a:lnTo>
                  <a:lnTo>
                    <a:pt x="16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59" name="Freeform 266"/>
            <p:cNvSpPr>
              <a:spLocks/>
            </p:cNvSpPr>
            <p:nvPr/>
          </p:nvSpPr>
          <p:spPr bwMode="auto">
            <a:xfrm>
              <a:off x="4407" y="2694"/>
              <a:ext cx="334" cy="63"/>
            </a:xfrm>
            <a:custGeom>
              <a:avLst/>
              <a:gdLst>
                <a:gd name="T0" fmla="*/ 165 w 334"/>
                <a:gd name="T1" fmla="*/ 0 h 63"/>
                <a:gd name="T2" fmla="*/ 0 w 334"/>
                <a:gd name="T3" fmla="*/ 62 h 63"/>
                <a:gd name="T4" fmla="*/ 333 w 334"/>
                <a:gd name="T5" fmla="*/ 62 h 63"/>
                <a:gd name="T6" fmla="*/ 165 w 334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4"/>
                <a:gd name="T13" fmla="*/ 0 h 63"/>
                <a:gd name="T14" fmla="*/ 334 w 334"/>
                <a:gd name="T15" fmla="*/ 63 h 6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4" h="63">
                  <a:moveTo>
                    <a:pt x="165" y="0"/>
                  </a:moveTo>
                  <a:lnTo>
                    <a:pt x="0" y="62"/>
                  </a:lnTo>
                  <a:lnTo>
                    <a:pt x="333" y="62"/>
                  </a:lnTo>
                  <a:lnTo>
                    <a:pt x="165" y="0"/>
                  </a:lnTo>
                </a:path>
              </a:pathLst>
            </a:custGeom>
            <a:noFill/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0" name="Freeform 267"/>
            <p:cNvSpPr>
              <a:spLocks/>
            </p:cNvSpPr>
            <p:nvPr/>
          </p:nvSpPr>
          <p:spPr bwMode="auto">
            <a:xfrm>
              <a:off x="4434" y="2630"/>
              <a:ext cx="275" cy="52"/>
            </a:xfrm>
            <a:custGeom>
              <a:avLst/>
              <a:gdLst>
                <a:gd name="T0" fmla="*/ 0 w 275"/>
                <a:gd name="T1" fmla="*/ 51 h 52"/>
                <a:gd name="T2" fmla="*/ 4 w 275"/>
                <a:gd name="T3" fmla="*/ 46 h 52"/>
                <a:gd name="T4" fmla="*/ 9 w 275"/>
                <a:gd name="T5" fmla="*/ 40 h 52"/>
                <a:gd name="T6" fmla="*/ 15 w 275"/>
                <a:gd name="T7" fmla="*/ 35 h 52"/>
                <a:gd name="T8" fmla="*/ 22 w 275"/>
                <a:gd name="T9" fmla="*/ 30 h 52"/>
                <a:gd name="T10" fmla="*/ 28 w 275"/>
                <a:gd name="T11" fmla="*/ 26 h 52"/>
                <a:gd name="T12" fmla="*/ 36 w 275"/>
                <a:gd name="T13" fmla="*/ 21 h 52"/>
                <a:gd name="T14" fmla="*/ 44 w 275"/>
                <a:gd name="T15" fmla="*/ 18 h 52"/>
                <a:gd name="T16" fmla="*/ 53 w 275"/>
                <a:gd name="T17" fmla="*/ 14 h 52"/>
                <a:gd name="T18" fmla="*/ 63 w 275"/>
                <a:gd name="T19" fmla="*/ 11 h 52"/>
                <a:gd name="T20" fmla="*/ 71 w 275"/>
                <a:gd name="T21" fmla="*/ 8 h 52"/>
                <a:gd name="T22" fmla="*/ 82 w 275"/>
                <a:gd name="T23" fmla="*/ 6 h 52"/>
                <a:gd name="T24" fmla="*/ 92 w 275"/>
                <a:gd name="T25" fmla="*/ 4 h 52"/>
                <a:gd name="T26" fmla="*/ 103 w 275"/>
                <a:gd name="T27" fmla="*/ 3 h 52"/>
                <a:gd name="T28" fmla="*/ 114 w 275"/>
                <a:gd name="T29" fmla="*/ 2 h 52"/>
                <a:gd name="T30" fmla="*/ 125 w 275"/>
                <a:gd name="T31" fmla="*/ 1 h 52"/>
                <a:gd name="T32" fmla="*/ 137 w 275"/>
                <a:gd name="T33" fmla="*/ 0 h 52"/>
                <a:gd name="T34" fmla="*/ 148 w 275"/>
                <a:gd name="T35" fmla="*/ 1 h 52"/>
                <a:gd name="T36" fmla="*/ 160 w 275"/>
                <a:gd name="T37" fmla="*/ 2 h 52"/>
                <a:gd name="T38" fmla="*/ 170 w 275"/>
                <a:gd name="T39" fmla="*/ 3 h 52"/>
                <a:gd name="T40" fmla="*/ 181 w 275"/>
                <a:gd name="T41" fmla="*/ 4 h 52"/>
                <a:gd name="T42" fmla="*/ 191 w 275"/>
                <a:gd name="T43" fmla="*/ 6 h 52"/>
                <a:gd name="T44" fmla="*/ 201 w 275"/>
                <a:gd name="T45" fmla="*/ 8 h 52"/>
                <a:gd name="T46" fmla="*/ 210 w 275"/>
                <a:gd name="T47" fmla="*/ 11 h 52"/>
                <a:gd name="T48" fmla="*/ 219 w 275"/>
                <a:gd name="T49" fmla="*/ 14 h 52"/>
                <a:gd name="T50" fmla="*/ 228 w 275"/>
                <a:gd name="T51" fmla="*/ 18 h 52"/>
                <a:gd name="T52" fmla="*/ 237 w 275"/>
                <a:gd name="T53" fmla="*/ 21 h 52"/>
                <a:gd name="T54" fmla="*/ 245 w 275"/>
                <a:gd name="T55" fmla="*/ 26 h 52"/>
                <a:gd name="T56" fmla="*/ 251 w 275"/>
                <a:gd name="T57" fmla="*/ 30 h 52"/>
                <a:gd name="T58" fmla="*/ 258 w 275"/>
                <a:gd name="T59" fmla="*/ 35 h 52"/>
                <a:gd name="T60" fmla="*/ 264 w 275"/>
                <a:gd name="T61" fmla="*/ 40 h 52"/>
                <a:gd name="T62" fmla="*/ 269 w 275"/>
                <a:gd name="T63" fmla="*/ 46 h 52"/>
                <a:gd name="T64" fmla="*/ 274 w 275"/>
                <a:gd name="T65" fmla="*/ 51 h 52"/>
                <a:gd name="T66" fmla="*/ 0 w 275"/>
                <a:gd name="T67" fmla="*/ 51 h 5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75"/>
                <a:gd name="T103" fmla="*/ 0 h 52"/>
                <a:gd name="T104" fmla="*/ 275 w 275"/>
                <a:gd name="T105" fmla="*/ 52 h 5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75" h="52">
                  <a:moveTo>
                    <a:pt x="0" y="51"/>
                  </a:moveTo>
                  <a:lnTo>
                    <a:pt x="4" y="46"/>
                  </a:lnTo>
                  <a:lnTo>
                    <a:pt x="9" y="40"/>
                  </a:lnTo>
                  <a:lnTo>
                    <a:pt x="15" y="35"/>
                  </a:lnTo>
                  <a:lnTo>
                    <a:pt x="22" y="30"/>
                  </a:lnTo>
                  <a:lnTo>
                    <a:pt x="28" y="26"/>
                  </a:lnTo>
                  <a:lnTo>
                    <a:pt x="36" y="21"/>
                  </a:lnTo>
                  <a:lnTo>
                    <a:pt x="44" y="18"/>
                  </a:lnTo>
                  <a:lnTo>
                    <a:pt x="53" y="14"/>
                  </a:lnTo>
                  <a:lnTo>
                    <a:pt x="63" y="11"/>
                  </a:lnTo>
                  <a:lnTo>
                    <a:pt x="71" y="8"/>
                  </a:lnTo>
                  <a:lnTo>
                    <a:pt x="82" y="6"/>
                  </a:lnTo>
                  <a:lnTo>
                    <a:pt x="92" y="4"/>
                  </a:lnTo>
                  <a:lnTo>
                    <a:pt x="103" y="3"/>
                  </a:lnTo>
                  <a:lnTo>
                    <a:pt x="114" y="2"/>
                  </a:lnTo>
                  <a:lnTo>
                    <a:pt x="125" y="1"/>
                  </a:lnTo>
                  <a:lnTo>
                    <a:pt x="137" y="0"/>
                  </a:lnTo>
                  <a:lnTo>
                    <a:pt x="148" y="1"/>
                  </a:lnTo>
                  <a:lnTo>
                    <a:pt x="160" y="2"/>
                  </a:lnTo>
                  <a:lnTo>
                    <a:pt x="170" y="3"/>
                  </a:lnTo>
                  <a:lnTo>
                    <a:pt x="181" y="4"/>
                  </a:lnTo>
                  <a:lnTo>
                    <a:pt x="191" y="6"/>
                  </a:lnTo>
                  <a:lnTo>
                    <a:pt x="201" y="8"/>
                  </a:lnTo>
                  <a:lnTo>
                    <a:pt x="210" y="11"/>
                  </a:lnTo>
                  <a:lnTo>
                    <a:pt x="219" y="14"/>
                  </a:lnTo>
                  <a:lnTo>
                    <a:pt x="228" y="18"/>
                  </a:lnTo>
                  <a:lnTo>
                    <a:pt x="237" y="21"/>
                  </a:lnTo>
                  <a:lnTo>
                    <a:pt x="245" y="26"/>
                  </a:lnTo>
                  <a:lnTo>
                    <a:pt x="251" y="30"/>
                  </a:lnTo>
                  <a:lnTo>
                    <a:pt x="258" y="35"/>
                  </a:lnTo>
                  <a:lnTo>
                    <a:pt x="264" y="40"/>
                  </a:lnTo>
                  <a:lnTo>
                    <a:pt x="269" y="46"/>
                  </a:lnTo>
                  <a:lnTo>
                    <a:pt x="274" y="51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1" name="Freeform 268"/>
            <p:cNvSpPr>
              <a:spLocks/>
            </p:cNvSpPr>
            <p:nvPr/>
          </p:nvSpPr>
          <p:spPr bwMode="auto">
            <a:xfrm>
              <a:off x="4434" y="2630"/>
              <a:ext cx="281" cy="58"/>
            </a:xfrm>
            <a:custGeom>
              <a:avLst/>
              <a:gdLst>
                <a:gd name="T0" fmla="*/ 0 w 281"/>
                <a:gd name="T1" fmla="*/ 57 h 58"/>
                <a:gd name="T2" fmla="*/ 4 w 281"/>
                <a:gd name="T3" fmla="*/ 51 h 58"/>
                <a:gd name="T4" fmla="*/ 9 w 281"/>
                <a:gd name="T5" fmla="*/ 45 h 58"/>
                <a:gd name="T6" fmla="*/ 15 w 281"/>
                <a:gd name="T7" fmla="*/ 39 h 58"/>
                <a:gd name="T8" fmla="*/ 22 w 281"/>
                <a:gd name="T9" fmla="*/ 34 h 58"/>
                <a:gd name="T10" fmla="*/ 29 w 281"/>
                <a:gd name="T11" fmla="*/ 29 h 58"/>
                <a:gd name="T12" fmla="*/ 37 w 281"/>
                <a:gd name="T13" fmla="*/ 24 h 58"/>
                <a:gd name="T14" fmla="*/ 45 w 281"/>
                <a:gd name="T15" fmla="*/ 20 h 58"/>
                <a:gd name="T16" fmla="*/ 54 w 281"/>
                <a:gd name="T17" fmla="*/ 16 h 58"/>
                <a:gd name="T18" fmla="*/ 64 w 281"/>
                <a:gd name="T19" fmla="*/ 12 h 58"/>
                <a:gd name="T20" fmla="*/ 73 w 281"/>
                <a:gd name="T21" fmla="*/ 9 h 58"/>
                <a:gd name="T22" fmla="*/ 84 w 281"/>
                <a:gd name="T23" fmla="*/ 7 h 58"/>
                <a:gd name="T24" fmla="*/ 94 w 281"/>
                <a:gd name="T25" fmla="*/ 4 h 58"/>
                <a:gd name="T26" fmla="*/ 105 w 281"/>
                <a:gd name="T27" fmla="*/ 3 h 58"/>
                <a:gd name="T28" fmla="*/ 117 w 281"/>
                <a:gd name="T29" fmla="*/ 2 h 58"/>
                <a:gd name="T30" fmla="*/ 128 w 281"/>
                <a:gd name="T31" fmla="*/ 1 h 58"/>
                <a:gd name="T32" fmla="*/ 140 w 281"/>
                <a:gd name="T33" fmla="*/ 0 h 58"/>
                <a:gd name="T34" fmla="*/ 151 w 281"/>
                <a:gd name="T35" fmla="*/ 1 h 58"/>
                <a:gd name="T36" fmla="*/ 163 w 281"/>
                <a:gd name="T37" fmla="*/ 2 h 58"/>
                <a:gd name="T38" fmla="*/ 174 w 281"/>
                <a:gd name="T39" fmla="*/ 3 h 58"/>
                <a:gd name="T40" fmla="*/ 185 w 281"/>
                <a:gd name="T41" fmla="*/ 4 h 58"/>
                <a:gd name="T42" fmla="*/ 195 w 281"/>
                <a:gd name="T43" fmla="*/ 7 h 58"/>
                <a:gd name="T44" fmla="*/ 205 w 281"/>
                <a:gd name="T45" fmla="*/ 9 h 58"/>
                <a:gd name="T46" fmla="*/ 215 w 281"/>
                <a:gd name="T47" fmla="*/ 12 h 58"/>
                <a:gd name="T48" fmla="*/ 224 w 281"/>
                <a:gd name="T49" fmla="*/ 16 h 58"/>
                <a:gd name="T50" fmla="*/ 233 w 281"/>
                <a:gd name="T51" fmla="*/ 20 h 58"/>
                <a:gd name="T52" fmla="*/ 242 w 281"/>
                <a:gd name="T53" fmla="*/ 24 h 58"/>
                <a:gd name="T54" fmla="*/ 250 w 281"/>
                <a:gd name="T55" fmla="*/ 29 h 58"/>
                <a:gd name="T56" fmla="*/ 257 w 281"/>
                <a:gd name="T57" fmla="*/ 34 h 58"/>
                <a:gd name="T58" fmla="*/ 264 w 281"/>
                <a:gd name="T59" fmla="*/ 39 h 58"/>
                <a:gd name="T60" fmla="*/ 270 w 281"/>
                <a:gd name="T61" fmla="*/ 45 h 58"/>
                <a:gd name="T62" fmla="*/ 275 w 281"/>
                <a:gd name="T63" fmla="*/ 51 h 58"/>
                <a:gd name="T64" fmla="*/ 280 w 281"/>
                <a:gd name="T65" fmla="*/ 57 h 58"/>
                <a:gd name="T66" fmla="*/ 0 w 281"/>
                <a:gd name="T67" fmla="*/ 57 h 5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81"/>
                <a:gd name="T103" fmla="*/ 0 h 58"/>
                <a:gd name="T104" fmla="*/ 281 w 281"/>
                <a:gd name="T105" fmla="*/ 58 h 5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81" h="58">
                  <a:moveTo>
                    <a:pt x="0" y="57"/>
                  </a:moveTo>
                  <a:lnTo>
                    <a:pt x="4" y="51"/>
                  </a:lnTo>
                  <a:lnTo>
                    <a:pt x="9" y="45"/>
                  </a:lnTo>
                  <a:lnTo>
                    <a:pt x="15" y="39"/>
                  </a:lnTo>
                  <a:lnTo>
                    <a:pt x="22" y="34"/>
                  </a:lnTo>
                  <a:lnTo>
                    <a:pt x="29" y="29"/>
                  </a:lnTo>
                  <a:lnTo>
                    <a:pt x="37" y="24"/>
                  </a:lnTo>
                  <a:lnTo>
                    <a:pt x="45" y="20"/>
                  </a:lnTo>
                  <a:lnTo>
                    <a:pt x="54" y="16"/>
                  </a:lnTo>
                  <a:lnTo>
                    <a:pt x="64" y="12"/>
                  </a:lnTo>
                  <a:lnTo>
                    <a:pt x="73" y="9"/>
                  </a:lnTo>
                  <a:lnTo>
                    <a:pt x="84" y="7"/>
                  </a:lnTo>
                  <a:lnTo>
                    <a:pt x="94" y="4"/>
                  </a:lnTo>
                  <a:lnTo>
                    <a:pt x="105" y="3"/>
                  </a:lnTo>
                  <a:lnTo>
                    <a:pt x="117" y="2"/>
                  </a:lnTo>
                  <a:lnTo>
                    <a:pt x="128" y="1"/>
                  </a:lnTo>
                  <a:lnTo>
                    <a:pt x="140" y="0"/>
                  </a:lnTo>
                  <a:lnTo>
                    <a:pt x="151" y="1"/>
                  </a:lnTo>
                  <a:lnTo>
                    <a:pt x="163" y="2"/>
                  </a:lnTo>
                  <a:lnTo>
                    <a:pt x="174" y="3"/>
                  </a:lnTo>
                  <a:lnTo>
                    <a:pt x="185" y="4"/>
                  </a:lnTo>
                  <a:lnTo>
                    <a:pt x="195" y="7"/>
                  </a:lnTo>
                  <a:lnTo>
                    <a:pt x="205" y="9"/>
                  </a:lnTo>
                  <a:lnTo>
                    <a:pt x="215" y="12"/>
                  </a:lnTo>
                  <a:lnTo>
                    <a:pt x="224" y="16"/>
                  </a:lnTo>
                  <a:lnTo>
                    <a:pt x="233" y="20"/>
                  </a:lnTo>
                  <a:lnTo>
                    <a:pt x="242" y="24"/>
                  </a:lnTo>
                  <a:lnTo>
                    <a:pt x="250" y="29"/>
                  </a:lnTo>
                  <a:lnTo>
                    <a:pt x="257" y="34"/>
                  </a:lnTo>
                  <a:lnTo>
                    <a:pt x="264" y="39"/>
                  </a:lnTo>
                  <a:lnTo>
                    <a:pt x="270" y="45"/>
                  </a:lnTo>
                  <a:lnTo>
                    <a:pt x="275" y="51"/>
                  </a:lnTo>
                  <a:lnTo>
                    <a:pt x="280" y="57"/>
                  </a:lnTo>
                  <a:lnTo>
                    <a:pt x="0" y="57"/>
                  </a:lnTo>
                </a:path>
              </a:pathLst>
            </a:custGeom>
            <a:noFill/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62" name="Freeform 269"/>
            <p:cNvSpPr>
              <a:spLocks/>
            </p:cNvSpPr>
            <p:nvPr/>
          </p:nvSpPr>
          <p:spPr bwMode="auto">
            <a:xfrm>
              <a:off x="4439" y="2832"/>
              <a:ext cx="56" cy="129"/>
            </a:xfrm>
            <a:custGeom>
              <a:avLst/>
              <a:gdLst>
                <a:gd name="T0" fmla="*/ 0 w 56"/>
                <a:gd name="T1" fmla="*/ 128 h 129"/>
                <a:gd name="T2" fmla="*/ 0 w 56"/>
                <a:gd name="T3" fmla="*/ 0 h 129"/>
                <a:gd name="T4" fmla="*/ 55 w 56"/>
                <a:gd name="T5" fmla="*/ 0 h 129"/>
                <a:gd name="T6" fmla="*/ 55 w 56"/>
                <a:gd name="T7" fmla="*/ 128 h 129"/>
                <a:gd name="T8" fmla="*/ 0 w 56"/>
                <a:gd name="T9" fmla="*/ 128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129"/>
                <a:gd name="T17" fmla="*/ 56 w 56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129">
                  <a:moveTo>
                    <a:pt x="0" y="128"/>
                  </a:moveTo>
                  <a:lnTo>
                    <a:pt x="0" y="0"/>
                  </a:lnTo>
                  <a:lnTo>
                    <a:pt x="55" y="0"/>
                  </a:lnTo>
                  <a:lnTo>
                    <a:pt x="55" y="128"/>
                  </a:lnTo>
                  <a:lnTo>
                    <a:pt x="0" y="128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63" name="Freeform 270"/>
            <p:cNvSpPr>
              <a:spLocks/>
            </p:cNvSpPr>
            <p:nvPr/>
          </p:nvSpPr>
          <p:spPr bwMode="auto">
            <a:xfrm>
              <a:off x="4547" y="2832"/>
              <a:ext cx="55" cy="129"/>
            </a:xfrm>
            <a:custGeom>
              <a:avLst/>
              <a:gdLst>
                <a:gd name="T0" fmla="*/ 0 w 55"/>
                <a:gd name="T1" fmla="*/ 128 h 129"/>
                <a:gd name="T2" fmla="*/ 0 w 55"/>
                <a:gd name="T3" fmla="*/ 0 h 129"/>
                <a:gd name="T4" fmla="*/ 54 w 55"/>
                <a:gd name="T5" fmla="*/ 0 h 129"/>
                <a:gd name="T6" fmla="*/ 54 w 55"/>
                <a:gd name="T7" fmla="*/ 128 h 129"/>
                <a:gd name="T8" fmla="*/ 0 w 55"/>
                <a:gd name="T9" fmla="*/ 128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"/>
                <a:gd name="T16" fmla="*/ 0 h 129"/>
                <a:gd name="T17" fmla="*/ 55 w 55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" h="129">
                  <a:moveTo>
                    <a:pt x="0" y="128"/>
                  </a:moveTo>
                  <a:lnTo>
                    <a:pt x="0" y="0"/>
                  </a:lnTo>
                  <a:lnTo>
                    <a:pt x="54" y="0"/>
                  </a:lnTo>
                  <a:lnTo>
                    <a:pt x="54" y="128"/>
                  </a:lnTo>
                  <a:lnTo>
                    <a:pt x="0" y="128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64" name="Freeform 271"/>
            <p:cNvSpPr>
              <a:spLocks/>
            </p:cNvSpPr>
            <p:nvPr/>
          </p:nvSpPr>
          <p:spPr bwMode="auto">
            <a:xfrm>
              <a:off x="4652" y="2832"/>
              <a:ext cx="56" cy="129"/>
            </a:xfrm>
            <a:custGeom>
              <a:avLst/>
              <a:gdLst>
                <a:gd name="T0" fmla="*/ 0 w 56"/>
                <a:gd name="T1" fmla="*/ 128 h 129"/>
                <a:gd name="T2" fmla="*/ 0 w 56"/>
                <a:gd name="T3" fmla="*/ 0 h 129"/>
                <a:gd name="T4" fmla="*/ 55 w 56"/>
                <a:gd name="T5" fmla="*/ 0 h 129"/>
                <a:gd name="T6" fmla="*/ 55 w 56"/>
                <a:gd name="T7" fmla="*/ 128 h 129"/>
                <a:gd name="T8" fmla="*/ 0 w 56"/>
                <a:gd name="T9" fmla="*/ 128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129"/>
                <a:gd name="T17" fmla="*/ 56 w 56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129">
                  <a:moveTo>
                    <a:pt x="0" y="128"/>
                  </a:moveTo>
                  <a:lnTo>
                    <a:pt x="0" y="0"/>
                  </a:lnTo>
                  <a:lnTo>
                    <a:pt x="55" y="0"/>
                  </a:lnTo>
                  <a:lnTo>
                    <a:pt x="55" y="128"/>
                  </a:lnTo>
                  <a:lnTo>
                    <a:pt x="0" y="128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65" name="Freeform 272"/>
            <p:cNvSpPr>
              <a:spLocks/>
            </p:cNvSpPr>
            <p:nvPr/>
          </p:nvSpPr>
          <p:spPr bwMode="auto">
            <a:xfrm>
              <a:off x="4145" y="2960"/>
              <a:ext cx="59" cy="10"/>
            </a:xfrm>
            <a:custGeom>
              <a:avLst/>
              <a:gdLst>
                <a:gd name="T0" fmla="*/ 0 w 59"/>
                <a:gd name="T1" fmla="*/ 9 h 10"/>
                <a:gd name="T2" fmla="*/ 0 w 59"/>
                <a:gd name="T3" fmla="*/ 0 h 10"/>
                <a:gd name="T4" fmla="*/ 58 w 59"/>
                <a:gd name="T5" fmla="*/ 0 h 10"/>
                <a:gd name="T6" fmla="*/ 58 w 59"/>
                <a:gd name="T7" fmla="*/ 9 h 10"/>
                <a:gd name="T8" fmla="*/ 0 w 59"/>
                <a:gd name="T9" fmla="*/ 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9"/>
                <a:gd name="T16" fmla="*/ 0 h 10"/>
                <a:gd name="T17" fmla="*/ 59 w 59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9" h="10">
                  <a:moveTo>
                    <a:pt x="0" y="9"/>
                  </a:moveTo>
                  <a:lnTo>
                    <a:pt x="0" y="0"/>
                  </a:lnTo>
                  <a:lnTo>
                    <a:pt x="58" y="0"/>
                  </a:lnTo>
                  <a:lnTo>
                    <a:pt x="58" y="9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66" name="Freeform 273"/>
            <p:cNvSpPr>
              <a:spLocks/>
            </p:cNvSpPr>
            <p:nvPr/>
          </p:nvSpPr>
          <p:spPr bwMode="auto">
            <a:xfrm>
              <a:off x="4201" y="2960"/>
              <a:ext cx="72" cy="10"/>
            </a:xfrm>
            <a:custGeom>
              <a:avLst/>
              <a:gdLst>
                <a:gd name="T0" fmla="*/ 0 w 72"/>
                <a:gd name="T1" fmla="*/ 9 h 10"/>
                <a:gd name="T2" fmla="*/ 0 w 72"/>
                <a:gd name="T3" fmla="*/ 0 h 10"/>
                <a:gd name="T4" fmla="*/ 71 w 72"/>
                <a:gd name="T5" fmla="*/ 0 h 10"/>
                <a:gd name="T6" fmla="*/ 71 w 72"/>
                <a:gd name="T7" fmla="*/ 9 h 10"/>
                <a:gd name="T8" fmla="*/ 0 w 72"/>
                <a:gd name="T9" fmla="*/ 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"/>
                <a:gd name="T16" fmla="*/ 0 h 10"/>
                <a:gd name="T17" fmla="*/ 72 w 72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" h="10">
                  <a:moveTo>
                    <a:pt x="0" y="9"/>
                  </a:moveTo>
                  <a:lnTo>
                    <a:pt x="0" y="0"/>
                  </a:lnTo>
                  <a:lnTo>
                    <a:pt x="71" y="0"/>
                  </a:lnTo>
                  <a:lnTo>
                    <a:pt x="71" y="9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67" name="Freeform 274"/>
            <p:cNvSpPr>
              <a:spLocks/>
            </p:cNvSpPr>
            <p:nvPr/>
          </p:nvSpPr>
          <p:spPr bwMode="auto">
            <a:xfrm>
              <a:off x="4272" y="2960"/>
              <a:ext cx="146" cy="10"/>
            </a:xfrm>
            <a:custGeom>
              <a:avLst/>
              <a:gdLst>
                <a:gd name="T0" fmla="*/ 0 w 146"/>
                <a:gd name="T1" fmla="*/ 9 h 10"/>
                <a:gd name="T2" fmla="*/ 0 w 146"/>
                <a:gd name="T3" fmla="*/ 0 h 10"/>
                <a:gd name="T4" fmla="*/ 145 w 146"/>
                <a:gd name="T5" fmla="*/ 0 h 10"/>
                <a:gd name="T6" fmla="*/ 145 w 146"/>
                <a:gd name="T7" fmla="*/ 9 h 10"/>
                <a:gd name="T8" fmla="*/ 0 w 146"/>
                <a:gd name="T9" fmla="*/ 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6"/>
                <a:gd name="T16" fmla="*/ 0 h 10"/>
                <a:gd name="T17" fmla="*/ 146 w 146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6" h="10">
                  <a:moveTo>
                    <a:pt x="0" y="9"/>
                  </a:moveTo>
                  <a:lnTo>
                    <a:pt x="0" y="0"/>
                  </a:lnTo>
                  <a:lnTo>
                    <a:pt x="145" y="0"/>
                  </a:lnTo>
                  <a:lnTo>
                    <a:pt x="145" y="9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68" name="Freeform 275"/>
            <p:cNvSpPr>
              <a:spLocks/>
            </p:cNvSpPr>
            <p:nvPr/>
          </p:nvSpPr>
          <p:spPr bwMode="auto">
            <a:xfrm>
              <a:off x="4942" y="2960"/>
              <a:ext cx="61" cy="10"/>
            </a:xfrm>
            <a:custGeom>
              <a:avLst/>
              <a:gdLst>
                <a:gd name="T0" fmla="*/ 0 w 61"/>
                <a:gd name="T1" fmla="*/ 9 h 10"/>
                <a:gd name="T2" fmla="*/ 0 w 61"/>
                <a:gd name="T3" fmla="*/ 0 h 10"/>
                <a:gd name="T4" fmla="*/ 60 w 61"/>
                <a:gd name="T5" fmla="*/ 0 h 10"/>
                <a:gd name="T6" fmla="*/ 60 w 61"/>
                <a:gd name="T7" fmla="*/ 9 h 10"/>
                <a:gd name="T8" fmla="*/ 0 w 61"/>
                <a:gd name="T9" fmla="*/ 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1"/>
                <a:gd name="T16" fmla="*/ 0 h 10"/>
                <a:gd name="T17" fmla="*/ 61 w 61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1" h="10">
                  <a:moveTo>
                    <a:pt x="0" y="9"/>
                  </a:moveTo>
                  <a:lnTo>
                    <a:pt x="0" y="0"/>
                  </a:lnTo>
                  <a:lnTo>
                    <a:pt x="60" y="0"/>
                  </a:lnTo>
                  <a:lnTo>
                    <a:pt x="60" y="9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69" name="Freeform 276"/>
            <p:cNvSpPr>
              <a:spLocks/>
            </p:cNvSpPr>
            <p:nvPr/>
          </p:nvSpPr>
          <p:spPr bwMode="auto">
            <a:xfrm>
              <a:off x="4872" y="2960"/>
              <a:ext cx="74" cy="10"/>
            </a:xfrm>
            <a:custGeom>
              <a:avLst/>
              <a:gdLst>
                <a:gd name="T0" fmla="*/ 0 w 74"/>
                <a:gd name="T1" fmla="*/ 9 h 10"/>
                <a:gd name="T2" fmla="*/ 0 w 74"/>
                <a:gd name="T3" fmla="*/ 0 h 10"/>
                <a:gd name="T4" fmla="*/ 73 w 74"/>
                <a:gd name="T5" fmla="*/ 0 h 10"/>
                <a:gd name="T6" fmla="*/ 73 w 74"/>
                <a:gd name="T7" fmla="*/ 9 h 10"/>
                <a:gd name="T8" fmla="*/ 0 w 74"/>
                <a:gd name="T9" fmla="*/ 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4"/>
                <a:gd name="T16" fmla="*/ 0 h 10"/>
                <a:gd name="T17" fmla="*/ 74 w 74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4" h="10">
                  <a:moveTo>
                    <a:pt x="0" y="9"/>
                  </a:moveTo>
                  <a:lnTo>
                    <a:pt x="0" y="0"/>
                  </a:lnTo>
                  <a:lnTo>
                    <a:pt x="73" y="0"/>
                  </a:lnTo>
                  <a:lnTo>
                    <a:pt x="73" y="9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70" name="Freeform 277"/>
            <p:cNvSpPr>
              <a:spLocks/>
            </p:cNvSpPr>
            <p:nvPr/>
          </p:nvSpPr>
          <p:spPr bwMode="auto">
            <a:xfrm>
              <a:off x="4727" y="2960"/>
              <a:ext cx="146" cy="10"/>
            </a:xfrm>
            <a:custGeom>
              <a:avLst/>
              <a:gdLst>
                <a:gd name="T0" fmla="*/ 0 w 146"/>
                <a:gd name="T1" fmla="*/ 9 h 10"/>
                <a:gd name="T2" fmla="*/ 0 w 146"/>
                <a:gd name="T3" fmla="*/ 0 h 10"/>
                <a:gd name="T4" fmla="*/ 145 w 146"/>
                <a:gd name="T5" fmla="*/ 0 h 10"/>
                <a:gd name="T6" fmla="*/ 145 w 146"/>
                <a:gd name="T7" fmla="*/ 9 h 10"/>
                <a:gd name="T8" fmla="*/ 0 w 146"/>
                <a:gd name="T9" fmla="*/ 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6"/>
                <a:gd name="T16" fmla="*/ 0 h 10"/>
                <a:gd name="T17" fmla="*/ 146 w 146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6" h="10">
                  <a:moveTo>
                    <a:pt x="0" y="9"/>
                  </a:moveTo>
                  <a:lnTo>
                    <a:pt x="0" y="0"/>
                  </a:lnTo>
                  <a:lnTo>
                    <a:pt x="145" y="0"/>
                  </a:lnTo>
                  <a:lnTo>
                    <a:pt x="145" y="9"/>
                  </a:lnTo>
                  <a:lnTo>
                    <a:pt x="0" y="9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71" name="Freeform 278"/>
            <p:cNvSpPr>
              <a:spLocks/>
            </p:cNvSpPr>
            <p:nvPr/>
          </p:nvSpPr>
          <p:spPr bwMode="auto">
            <a:xfrm>
              <a:off x="4343" y="2852"/>
              <a:ext cx="32" cy="87"/>
            </a:xfrm>
            <a:custGeom>
              <a:avLst/>
              <a:gdLst>
                <a:gd name="T0" fmla="*/ 0 w 32"/>
                <a:gd name="T1" fmla="*/ 86 h 87"/>
                <a:gd name="T2" fmla="*/ 0 w 32"/>
                <a:gd name="T3" fmla="*/ 0 h 87"/>
                <a:gd name="T4" fmla="*/ 31 w 32"/>
                <a:gd name="T5" fmla="*/ 0 h 87"/>
                <a:gd name="T6" fmla="*/ 31 w 32"/>
                <a:gd name="T7" fmla="*/ 86 h 87"/>
                <a:gd name="T8" fmla="*/ 0 w 32"/>
                <a:gd name="T9" fmla="*/ 86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87"/>
                <a:gd name="T17" fmla="*/ 32 w 32"/>
                <a:gd name="T18" fmla="*/ 87 h 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87">
                  <a:moveTo>
                    <a:pt x="0" y="86"/>
                  </a:moveTo>
                  <a:lnTo>
                    <a:pt x="0" y="0"/>
                  </a:lnTo>
                  <a:lnTo>
                    <a:pt x="31" y="0"/>
                  </a:lnTo>
                  <a:lnTo>
                    <a:pt x="31" y="86"/>
                  </a:lnTo>
                  <a:lnTo>
                    <a:pt x="0" y="86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72" name="Freeform 279"/>
            <p:cNvSpPr>
              <a:spLocks/>
            </p:cNvSpPr>
            <p:nvPr/>
          </p:nvSpPr>
          <p:spPr bwMode="auto">
            <a:xfrm>
              <a:off x="4769" y="2852"/>
              <a:ext cx="30" cy="87"/>
            </a:xfrm>
            <a:custGeom>
              <a:avLst/>
              <a:gdLst>
                <a:gd name="T0" fmla="*/ 0 w 30"/>
                <a:gd name="T1" fmla="*/ 86 h 87"/>
                <a:gd name="T2" fmla="*/ 0 w 30"/>
                <a:gd name="T3" fmla="*/ 0 h 87"/>
                <a:gd name="T4" fmla="*/ 29 w 30"/>
                <a:gd name="T5" fmla="*/ 0 h 87"/>
                <a:gd name="T6" fmla="*/ 29 w 30"/>
                <a:gd name="T7" fmla="*/ 86 h 87"/>
                <a:gd name="T8" fmla="*/ 0 w 30"/>
                <a:gd name="T9" fmla="*/ 86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87"/>
                <a:gd name="T17" fmla="*/ 30 w 30"/>
                <a:gd name="T18" fmla="*/ 87 h 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87">
                  <a:moveTo>
                    <a:pt x="0" y="86"/>
                  </a:moveTo>
                  <a:lnTo>
                    <a:pt x="0" y="0"/>
                  </a:lnTo>
                  <a:lnTo>
                    <a:pt x="29" y="0"/>
                  </a:lnTo>
                  <a:lnTo>
                    <a:pt x="29" y="86"/>
                  </a:lnTo>
                  <a:lnTo>
                    <a:pt x="0" y="86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73" name="Freeform 280"/>
            <p:cNvSpPr>
              <a:spLocks/>
            </p:cNvSpPr>
            <p:nvPr/>
          </p:nvSpPr>
          <p:spPr bwMode="auto">
            <a:xfrm>
              <a:off x="4237" y="2856"/>
              <a:ext cx="32" cy="48"/>
            </a:xfrm>
            <a:custGeom>
              <a:avLst/>
              <a:gdLst>
                <a:gd name="T0" fmla="*/ 0 w 32"/>
                <a:gd name="T1" fmla="*/ 47 h 48"/>
                <a:gd name="T2" fmla="*/ 0 w 32"/>
                <a:gd name="T3" fmla="*/ 0 h 48"/>
                <a:gd name="T4" fmla="*/ 31 w 32"/>
                <a:gd name="T5" fmla="*/ 0 h 48"/>
                <a:gd name="T6" fmla="*/ 31 w 32"/>
                <a:gd name="T7" fmla="*/ 47 h 48"/>
                <a:gd name="T8" fmla="*/ 0 w 32"/>
                <a:gd name="T9" fmla="*/ 4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48"/>
                <a:gd name="T17" fmla="*/ 32 w 32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48">
                  <a:moveTo>
                    <a:pt x="0" y="47"/>
                  </a:moveTo>
                  <a:lnTo>
                    <a:pt x="0" y="0"/>
                  </a:lnTo>
                  <a:lnTo>
                    <a:pt x="31" y="0"/>
                  </a:lnTo>
                  <a:lnTo>
                    <a:pt x="31" y="47"/>
                  </a:lnTo>
                  <a:lnTo>
                    <a:pt x="0" y="47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74" name="Freeform 281"/>
            <p:cNvSpPr>
              <a:spLocks/>
            </p:cNvSpPr>
            <p:nvPr/>
          </p:nvSpPr>
          <p:spPr bwMode="auto">
            <a:xfrm>
              <a:off x="4878" y="2856"/>
              <a:ext cx="32" cy="48"/>
            </a:xfrm>
            <a:custGeom>
              <a:avLst/>
              <a:gdLst>
                <a:gd name="T0" fmla="*/ 0 w 32"/>
                <a:gd name="T1" fmla="*/ 47 h 48"/>
                <a:gd name="T2" fmla="*/ 0 w 32"/>
                <a:gd name="T3" fmla="*/ 0 h 48"/>
                <a:gd name="T4" fmla="*/ 31 w 32"/>
                <a:gd name="T5" fmla="*/ 0 h 48"/>
                <a:gd name="T6" fmla="*/ 31 w 32"/>
                <a:gd name="T7" fmla="*/ 47 h 48"/>
                <a:gd name="T8" fmla="*/ 0 w 32"/>
                <a:gd name="T9" fmla="*/ 4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48"/>
                <a:gd name="T17" fmla="*/ 32 w 32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48">
                  <a:moveTo>
                    <a:pt x="0" y="47"/>
                  </a:moveTo>
                  <a:lnTo>
                    <a:pt x="0" y="0"/>
                  </a:lnTo>
                  <a:lnTo>
                    <a:pt x="31" y="0"/>
                  </a:lnTo>
                  <a:lnTo>
                    <a:pt x="31" y="47"/>
                  </a:lnTo>
                  <a:lnTo>
                    <a:pt x="0" y="47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75" name="Freeform 282"/>
            <p:cNvSpPr>
              <a:spLocks/>
            </p:cNvSpPr>
            <p:nvPr/>
          </p:nvSpPr>
          <p:spPr bwMode="auto">
            <a:xfrm>
              <a:off x="4183" y="2889"/>
              <a:ext cx="23" cy="72"/>
            </a:xfrm>
            <a:custGeom>
              <a:avLst/>
              <a:gdLst>
                <a:gd name="T0" fmla="*/ 0 w 23"/>
                <a:gd name="T1" fmla="*/ 71 h 72"/>
                <a:gd name="T2" fmla="*/ 0 w 23"/>
                <a:gd name="T3" fmla="*/ 0 h 72"/>
                <a:gd name="T4" fmla="*/ 22 w 23"/>
                <a:gd name="T5" fmla="*/ 0 h 72"/>
                <a:gd name="T6" fmla="*/ 22 w 23"/>
                <a:gd name="T7" fmla="*/ 71 h 72"/>
                <a:gd name="T8" fmla="*/ 0 w 23"/>
                <a:gd name="T9" fmla="*/ 71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72"/>
                <a:gd name="T17" fmla="*/ 23 w 23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72">
                  <a:moveTo>
                    <a:pt x="0" y="71"/>
                  </a:moveTo>
                  <a:lnTo>
                    <a:pt x="0" y="0"/>
                  </a:lnTo>
                  <a:lnTo>
                    <a:pt x="22" y="0"/>
                  </a:lnTo>
                  <a:lnTo>
                    <a:pt x="22" y="71"/>
                  </a:lnTo>
                  <a:lnTo>
                    <a:pt x="0" y="71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76" name="Freeform 283"/>
            <p:cNvSpPr>
              <a:spLocks/>
            </p:cNvSpPr>
            <p:nvPr/>
          </p:nvSpPr>
          <p:spPr bwMode="auto">
            <a:xfrm>
              <a:off x="4942" y="2889"/>
              <a:ext cx="22" cy="72"/>
            </a:xfrm>
            <a:custGeom>
              <a:avLst/>
              <a:gdLst>
                <a:gd name="T0" fmla="*/ 0 w 22"/>
                <a:gd name="T1" fmla="*/ 71 h 72"/>
                <a:gd name="T2" fmla="*/ 0 w 22"/>
                <a:gd name="T3" fmla="*/ 0 h 72"/>
                <a:gd name="T4" fmla="*/ 21 w 22"/>
                <a:gd name="T5" fmla="*/ 0 h 72"/>
                <a:gd name="T6" fmla="*/ 21 w 22"/>
                <a:gd name="T7" fmla="*/ 71 h 72"/>
                <a:gd name="T8" fmla="*/ 0 w 22"/>
                <a:gd name="T9" fmla="*/ 71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72"/>
                <a:gd name="T17" fmla="*/ 22 w 22"/>
                <a:gd name="T18" fmla="*/ 72 h 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72">
                  <a:moveTo>
                    <a:pt x="0" y="71"/>
                  </a:moveTo>
                  <a:lnTo>
                    <a:pt x="0" y="0"/>
                  </a:lnTo>
                  <a:lnTo>
                    <a:pt x="21" y="0"/>
                  </a:lnTo>
                  <a:lnTo>
                    <a:pt x="21" y="71"/>
                  </a:lnTo>
                  <a:lnTo>
                    <a:pt x="0" y="71"/>
                  </a:lnTo>
                </a:path>
              </a:pathLst>
            </a:custGeom>
            <a:solidFill>
              <a:srgbClr val="000000"/>
            </a:solidFill>
            <a:ln w="12700" cap="rnd" cmpd="sng">
              <a:solidFill>
                <a:srgbClr val="CECECE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77" name="Freeform 284"/>
            <p:cNvSpPr>
              <a:spLocks/>
            </p:cNvSpPr>
            <p:nvPr/>
          </p:nvSpPr>
          <p:spPr bwMode="auto">
            <a:xfrm>
              <a:off x="4720" y="2996"/>
              <a:ext cx="18" cy="24"/>
            </a:xfrm>
            <a:custGeom>
              <a:avLst/>
              <a:gdLst>
                <a:gd name="T0" fmla="*/ 16 w 18"/>
                <a:gd name="T1" fmla="*/ 17 h 24"/>
                <a:gd name="T2" fmla="*/ 16 w 18"/>
                <a:gd name="T3" fmla="*/ 18 h 24"/>
                <a:gd name="T4" fmla="*/ 16 w 18"/>
                <a:gd name="T5" fmla="*/ 19 h 24"/>
                <a:gd name="T6" fmla="*/ 15 w 18"/>
                <a:gd name="T7" fmla="*/ 20 h 24"/>
                <a:gd name="T8" fmla="*/ 15 w 18"/>
                <a:gd name="T9" fmla="*/ 21 h 24"/>
                <a:gd name="T10" fmla="*/ 14 w 18"/>
                <a:gd name="T11" fmla="*/ 21 h 24"/>
                <a:gd name="T12" fmla="*/ 14 w 18"/>
                <a:gd name="T13" fmla="*/ 21 h 24"/>
                <a:gd name="T14" fmla="*/ 13 w 18"/>
                <a:gd name="T15" fmla="*/ 21 h 24"/>
                <a:gd name="T16" fmla="*/ 13 w 18"/>
                <a:gd name="T17" fmla="*/ 22 h 24"/>
                <a:gd name="T18" fmla="*/ 12 w 18"/>
                <a:gd name="T19" fmla="*/ 22 h 24"/>
                <a:gd name="T20" fmla="*/ 11 w 18"/>
                <a:gd name="T21" fmla="*/ 23 h 24"/>
                <a:gd name="T22" fmla="*/ 10 w 18"/>
                <a:gd name="T23" fmla="*/ 23 h 24"/>
                <a:gd name="T24" fmla="*/ 10 w 18"/>
                <a:gd name="T25" fmla="*/ 23 h 24"/>
                <a:gd name="T26" fmla="*/ 9 w 18"/>
                <a:gd name="T27" fmla="*/ 23 h 24"/>
                <a:gd name="T28" fmla="*/ 8 w 18"/>
                <a:gd name="T29" fmla="*/ 23 h 24"/>
                <a:gd name="T30" fmla="*/ 7 w 18"/>
                <a:gd name="T31" fmla="*/ 23 h 24"/>
                <a:gd name="T32" fmla="*/ 7 w 18"/>
                <a:gd name="T33" fmla="*/ 23 h 24"/>
                <a:gd name="T34" fmla="*/ 6 w 18"/>
                <a:gd name="T35" fmla="*/ 23 h 24"/>
                <a:gd name="T36" fmla="*/ 5 w 18"/>
                <a:gd name="T37" fmla="*/ 22 h 24"/>
                <a:gd name="T38" fmla="*/ 5 w 18"/>
                <a:gd name="T39" fmla="*/ 21 h 24"/>
                <a:gd name="T40" fmla="*/ 5 w 18"/>
                <a:gd name="T41" fmla="*/ 21 h 24"/>
                <a:gd name="T42" fmla="*/ 5 w 18"/>
                <a:gd name="T43" fmla="*/ 5 h 24"/>
                <a:gd name="T44" fmla="*/ 5 w 18"/>
                <a:gd name="T45" fmla="*/ 4 h 24"/>
                <a:gd name="T46" fmla="*/ 5 w 18"/>
                <a:gd name="T47" fmla="*/ 3 h 24"/>
                <a:gd name="T48" fmla="*/ 5 w 18"/>
                <a:gd name="T49" fmla="*/ 2 h 24"/>
                <a:gd name="T50" fmla="*/ 6 w 18"/>
                <a:gd name="T51" fmla="*/ 2 h 24"/>
                <a:gd name="T52" fmla="*/ 6 w 18"/>
                <a:gd name="T53" fmla="*/ 2 h 24"/>
                <a:gd name="T54" fmla="*/ 7 w 18"/>
                <a:gd name="T55" fmla="*/ 2 h 24"/>
                <a:gd name="T56" fmla="*/ 7 w 18"/>
                <a:gd name="T57" fmla="*/ 2 h 24"/>
                <a:gd name="T58" fmla="*/ 7 w 18"/>
                <a:gd name="T59" fmla="*/ 0 h 24"/>
                <a:gd name="T60" fmla="*/ 0 w 18"/>
                <a:gd name="T61" fmla="*/ 0 h 24"/>
                <a:gd name="T62" fmla="*/ 0 w 18"/>
                <a:gd name="T63" fmla="*/ 2 h 24"/>
                <a:gd name="T64" fmla="*/ 1 w 18"/>
                <a:gd name="T65" fmla="*/ 2 h 24"/>
                <a:gd name="T66" fmla="*/ 1 w 18"/>
                <a:gd name="T67" fmla="*/ 2 h 24"/>
                <a:gd name="T68" fmla="*/ 1 w 18"/>
                <a:gd name="T69" fmla="*/ 2 h 24"/>
                <a:gd name="T70" fmla="*/ 2 w 18"/>
                <a:gd name="T71" fmla="*/ 2 h 24"/>
                <a:gd name="T72" fmla="*/ 2 w 18"/>
                <a:gd name="T73" fmla="*/ 3 h 24"/>
                <a:gd name="T74" fmla="*/ 2 w 18"/>
                <a:gd name="T75" fmla="*/ 4 h 24"/>
                <a:gd name="T76" fmla="*/ 2 w 18"/>
                <a:gd name="T77" fmla="*/ 5 h 24"/>
                <a:gd name="T78" fmla="*/ 2 w 18"/>
                <a:gd name="T79" fmla="*/ 6 h 24"/>
                <a:gd name="T80" fmla="*/ 2 w 18"/>
                <a:gd name="T81" fmla="*/ 19 h 24"/>
                <a:gd name="T82" fmla="*/ 2 w 18"/>
                <a:gd name="T83" fmla="*/ 20 h 24"/>
                <a:gd name="T84" fmla="*/ 2 w 18"/>
                <a:gd name="T85" fmla="*/ 21 h 24"/>
                <a:gd name="T86" fmla="*/ 2 w 18"/>
                <a:gd name="T87" fmla="*/ 21 h 24"/>
                <a:gd name="T88" fmla="*/ 2 w 18"/>
                <a:gd name="T89" fmla="*/ 22 h 24"/>
                <a:gd name="T90" fmla="*/ 1 w 18"/>
                <a:gd name="T91" fmla="*/ 23 h 24"/>
                <a:gd name="T92" fmla="*/ 1 w 18"/>
                <a:gd name="T93" fmla="*/ 23 h 24"/>
                <a:gd name="T94" fmla="*/ 0 w 18"/>
                <a:gd name="T95" fmla="*/ 23 h 24"/>
                <a:gd name="T96" fmla="*/ 15 w 18"/>
                <a:gd name="T97" fmla="*/ 23 h 24"/>
                <a:gd name="T98" fmla="*/ 17 w 18"/>
                <a:gd name="T99" fmla="*/ 17 h 24"/>
                <a:gd name="T100" fmla="*/ 16 w 18"/>
                <a:gd name="T101" fmla="*/ 17 h 2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8"/>
                <a:gd name="T154" fmla="*/ 0 h 24"/>
                <a:gd name="T155" fmla="*/ 18 w 18"/>
                <a:gd name="T156" fmla="*/ 24 h 2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8" h="24">
                  <a:moveTo>
                    <a:pt x="16" y="17"/>
                  </a:moveTo>
                  <a:lnTo>
                    <a:pt x="16" y="18"/>
                  </a:lnTo>
                  <a:lnTo>
                    <a:pt x="16" y="19"/>
                  </a:lnTo>
                  <a:lnTo>
                    <a:pt x="15" y="20"/>
                  </a:lnTo>
                  <a:lnTo>
                    <a:pt x="15" y="21"/>
                  </a:lnTo>
                  <a:lnTo>
                    <a:pt x="14" y="21"/>
                  </a:lnTo>
                  <a:lnTo>
                    <a:pt x="13" y="21"/>
                  </a:lnTo>
                  <a:lnTo>
                    <a:pt x="13" y="22"/>
                  </a:lnTo>
                  <a:lnTo>
                    <a:pt x="12" y="22"/>
                  </a:lnTo>
                  <a:lnTo>
                    <a:pt x="11" y="23"/>
                  </a:lnTo>
                  <a:lnTo>
                    <a:pt x="10" y="23"/>
                  </a:lnTo>
                  <a:lnTo>
                    <a:pt x="9" y="23"/>
                  </a:lnTo>
                  <a:lnTo>
                    <a:pt x="8" y="23"/>
                  </a:lnTo>
                  <a:lnTo>
                    <a:pt x="7" y="23"/>
                  </a:lnTo>
                  <a:lnTo>
                    <a:pt x="6" y="23"/>
                  </a:lnTo>
                  <a:lnTo>
                    <a:pt x="5" y="22"/>
                  </a:lnTo>
                  <a:lnTo>
                    <a:pt x="5" y="21"/>
                  </a:lnTo>
                  <a:lnTo>
                    <a:pt x="5" y="5"/>
                  </a:lnTo>
                  <a:lnTo>
                    <a:pt x="5" y="4"/>
                  </a:lnTo>
                  <a:lnTo>
                    <a:pt x="5" y="3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1" y="23"/>
                  </a:lnTo>
                  <a:lnTo>
                    <a:pt x="0" y="23"/>
                  </a:lnTo>
                  <a:lnTo>
                    <a:pt x="15" y="23"/>
                  </a:lnTo>
                  <a:lnTo>
                    <a:pt x="17" y="17"/>
                  </a:lnTo>
                  <a:lnTo>
                    <a:pt x="16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8" name="Freeform 285"/>
            <p:cNvSpPr>
              <a:spLocks/>
            </p:cNvSpPr>
            <p:nvPr/>
          </p:nvSpPr>
          <p:spPr bwMode="auto">
            <a:xfrm>
              <a:off x="4268" y="2996"/>
              <a:ext cx="30" cy="26"/>
            </a:xfrm>
            <a:custGeom>
              <a:avLst/>
              <a:gdLst>
                <a:gd name="T0" fmla="*/ 26 w 30"/>
                <a:gd name="T1" fmla="*/ 5 h 26"/>
                <a:gd name="T2" fmla="*/ 26 w 30"/>
                <a:gd name="T3" fmla="*/ 3 h 26"/>
                <a:gd name="T4" fmla="*/ 27 w 30"/>
                <a:gd name="T5" fmla="*/ 2 h 26"/>
                <a:gd name="T6" fmla="*/ 29 w 30"/>
                <a:gd name="T7" fmla="*/ 2 h 26"/>
                <a:gd name="T8" fmla="*/ 22 w 30"/>
                <a:gd name="T9" fmla="*/ 0 h 26"/>
                <a:gd name="T10" fmla="*/ 7 w 30"/>
                <a:gd name="T11" fmla="*/ 0 h 26"/>
                <a:gd name="T12" fmla="*/ 0 w 30"/>
                <a:gd name="T13" fmla="*/ 2 h 26"/>
                <a:gd name="T14" fmla="*/ 2 w 30"/>
                <a:gd name="T15" fmla="*/ 2 h 26"/>
                <a:gd name="T16" fmla="*/ 3 w 30"/>
                <a:gd name="T17" fmla="*/ 3 h 26"/>
                <a:gd name="T18" fmla="*/ 3 w 30"/>
                <a:gd name="T19" fmla="*/ 5 h 26"/>
                <a:gd name="T20" fmla="*/ 3 w 30"/>
                <a:gd name="T21" fmla="*/ 19 h 26"/>
                <a:gd name="T22" fmla="*/ 3 w 30"/>
                <a:gd name="T23" fmla="*/ 21 h 26"/>
                <a:gd name="T24" fmla="*/ 3 w 30"/>
                <a:gd name="T25" fmla="*/ 23 h 26"/>
                <a:gd name="T26" fmla="*/ 2 w 30"/>
                <a:gd name="T27" fmla="*/ 23 h 26"/>
                <a:gd name="T28" fmla="*/ 1 w 30"/>
                <a:gd name="T29" fmla="*/ 23 h 26"/>
                <a:gd name="T30" fmla="*/ 0 w 30"/>
                <a:gd name="T31" fmla="*/ 25 h 26"/>
                <a:gd name="T32" fmla="*/ 7 w 30"/>
                <a:gd name="T33" fmla="*/ 23 h 26"/>
                <a:gd name="T34" fmla="*/ 6 w 30"/>
                <a:gd name="T35" fmla="*/ 23 h 26"/>
                <a:gd name="T36" fmla="*/ 5 w 30"/>
                <a:gd name="T37" fmla="*/ 22 h 26"/>
                <a:gd name="T38" fmla="*/ 5 w 30"/>
                <a:gd name="T39" fmla="*/ 3 h 26"/>
                <a:gd name="T40" fmla="*/ 14 w 30"/>
                <a:gd name="T41" fmla="*/ 25 h 26"/>
                <a:gd name="T42" fmla="*/ 23 w 30"/>
                <a:gd name="T43" fmla="*/ 19 h 26"/>
                <a:gd name="T44" fmla="*/ 22 w 30"/>
                <a:gd name="T45" fmla="*/ 20 h 26"/>
                <a:gd name="T46" fmla="*/ 22 w 30"/>
                <a:gd name="T47" fmla="*/ 22 h 26"/>
                <a:gd name="T48" fmla="*/ 22 w 30"/>
                <a:gd name="T49" fmla="*/ 23 h 26"/>
                <a:gd name="T50" fmla="*/ 21 w 30"/>
                <a:gd name="T51" fmla="*/ 23 h 26"/>
                <a:gd name="T52" fmla="*/ 20 w 30"/>
                <a:gd name="T53" fmla="*/ 25 h 26"/>
                <a:gd name="T54" fmla="*/ 29 w 30"/>
                <a:gd name="T55" fmla="*/ 23 h 26"/>
                <a:gd name="T56" fmla="*/ 27 w 30"/>
                <a:gd name="T57" fmla="*/ 23 h 26"/>
                <a:gd name="T58" fmla="*/ 27 w 30"/>
                <a:gd name="T59" fmla="*/ 23 h 26"/>
                <a:gd name="T60" fmla="*/ 26 w 30"/>
                <a:gd name="T61" fmla="*/ 22 h 26"/>
                <a:gd name="T62" fmla="*/ 26 w 30"/>
                <a:gd name="T63" fmla="*/ 6 h 2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0"/>
                <a:gd name="T97" fmla="*/ 0 h 26"/>
                <a:gd name="T98" fmla="*/ 30 w 30"/>
                <a:gd name="T99" fmla="*/ 26 h 2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0" h="26">
                  <a:moveTo>
                    <a:pt x="26" y="6"/>
                  </a:moveTo>
                  <a:lnTo>
                    <a:pt x="26" y="5"/>
                  </a:lnTo>
                  <a:lnTo>
                    <a:pt x="26" y="4"/>
                  </a:lnTo>
                  <a:lnTo>
                    <a:pt x="26" y="3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0"/>
                  </a:lnTo>
                  <a:lnTo>
                    <a:pt x="22" y="0"/>
                  </a:lnTo>
                  <a:lnTo>
                    <a:pt x="14" y="19"/>
                  </a:lnTo>
                  <a:lnTo>
                    <a:pt x="7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6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3" y="21"/>
                  </a:lnTo>
                  <a:lnTo>
                    <a:pt x="3" y="22"/>
                  </a:lnTo>
                  <a:lnTo>
                    <a:pt x="3" y="23"/>
                  </a:lnTo>
                  <a:lnTo>
                    <a:pt x="2" y="23"/>
                  </a:lnTo>
                  <a:lnTo>
                    <a:pt x="1" y="23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6" y="23"/>
                  </a:lnTo>
                  <a:lnTo>
                    <a:pt x="5" y="23"/>
                  </a:lnTo>
                  <a:lnTo>
                    <a:pt x="5" y="22"/>
                  </a:lnTo>
                  <a:lnTo>
                    <a:pt x="5" y="21"/>
                  </a:lnTo>
                  <a:lnTo>
                    <a:pt x="5" y="3"/>
                  </a:lnTo>
                  <a:lnTo>
                    <a:pt x="12" y="25"/>
                  </a:lnTo>
                  <a:lnTo>
                    <a:pt x="14" y="25"/>
                  </a:lnTo>
                  <a:lnTo>
                    <a:pt x="23" y="3"/>
                  </a:lnTo>
                  <a:lnTo>
                    <a:pt x="23" y="19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2" y="21"/>
                  </a:lnTo>
                  <a:lnTo>
                    <a:pt x="22" y="22"/>
                  </a:lnTo>
                  <a:lnTo>
                    <a:pt x="22" y="23"/>
                  </a:lnTo>
                  <a:lnTo>
                    <a:pt x="21" y="23"/>
                  </a:lnTo>
                  <a:lnTo>
                    <a:pt x="20" y="23"/>
                  </a:lnTo>
                  <a:lnTo>
                    <a:pt x="20" y="25"/>
                  </a:lnTo>
                  <a:lnTo>
                    <a:pt x="29" y="25"/>
                  </a:lnTo>
                  <a:lnTo>
                    <a:pt x="29" y="23"/>
                  </a:lnTo>
                  <a:lnTo>
                    <a:pt x="28" y="23"/>
                  </a:lnTo>
                  <a:lnTo>
                    <a:pt x="27" y="23"/>
                  </a:lnTo>
                  <a:lnTo>
                    <a:pt x="26" y="23"/>
                  </a:lnTo>
                  <a:lnTo>
                    <a:pt x="26" y="22"/>
                  </a:lnTo>
                  <a:lnTo>
                    <a:pt x="26" y="21"/>
                  </a:lnTo>
                  <a:lnTo>
                    <a:pt x="26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79" name="Freeform 286"/>
            <p:cNvSpPr>
              <a:spLocks/>
            </p:cNvSpPr>
            <p:nvPr/>
          </p:nvSpPr>
          <p:spPr bwMode="auto">
            <a:xfrm>
              <a:off x="4397" y="2996"/>
              <a:ext cx="25" cy="26"/>
            </a:xfrm>
            <a:custGeom>
              <a:avLst/>
              <a:gdLst>
                <a:gd name="T0" fmla="*/ 6 w 25"/>
                <a:gd name="T1" fmla="*/ 0 h 26"/>
                <a:gd name="T2" fmla="*/ 0 w 25"/>
                <a:gd name="T3" fmla="*/ 0 h 26"/>
                <a:gd name="T4" fmla="*/ 0 w 25"/>
                <a:gd name="T5" fmla="*/ 2 h 26"/>
                <a:gd name="T6" fmla="*/ 1 w 25"/>
                <a:gd name="T7" fmla="*/ 2 h 26"/>
                <a:gd name="T8" fmla="*/ 2 w 25"/>
                <a:gd name="T9" fmla="*/ 2 h 26"/>
                <a:gd name="T10" fmla="*/ 2 w 25"/>
                <a:gd name="T11" fmla="*/ 2 h 26"/>
                <a:gd name="T12" fmla="*/ 3 w 25"/>
                <a:gd name="T13" fmla="*/ 2 h 26"/>
                <a:gd name="T14" fmla="*/ 3 w 25"/>
                <a:gd name="T15" fmla="*/ 3 h 26"/>
                <a:gd name="T16" fmla="*/ 3 w 25"/>
                <a:gd name="T17" fmla="*/ 4 h 26"/>
                <a:gd name="T18" fmla="*/ 3 w 25"/>
                <a:gd name="T19" fmla="*/ 5 h 26"/>
                <a:gd name="T20" fmla="*/ 3 w 25"/>
                <a:gd name="T21" fmla="*/ 6 h 26"/>
                <a:gd name="T22" fmla="*/ 3 w 25"/>
                <a:gd name="T23" fmla="*/ 19 h 26"/>
                <a:gd name="T24" fmla="*/ 3 w 25"/>
                <a:gd name="T25" fmla="*/ 20 h 26"/>
                <a:gd name="T26" fmla="*/ 3 w 25"/>
                <a:gd name="T27" fmla="*/ 21 h 26"/>
                <a:gd name="T28" fmla="*/ 3 w 25"/>
                <a:gd name="T29" fmla="*/ 22 h 26"/>
                <a:gd name="T30" fmla="*/ 3 w 25"/>
                <a:gd name="T31" fmla="*/ 23 h 26"/>
                <a:gd name="T32" fmla="*/ 2 w 25"/>
                <a:gd name="T33" fmla="*/ 23 h 26"/>
                <a:gd name="T34" fmla="*/ 2 w 25"/>
                <a:gd name="T35" fmla="*/ 23 h 26"/>
                <a:gd name="T36" fmla="*/ 1 w 25"/>
                <a:gd name="T37" fmla="*/ 23 h 26"/>
                <a:gd name="T38" fmla="*/ 0 w 25"/>
                <a:gd name="T39" fmla="*/ 23 h 26"/>
                <a:gd name="T40" fmla="*/ 0 w 25"/>
                <a:gd name="T41" fmla="*/ 25 h 26"/>
                <a:gd name="T42" fmla="*/ 8 w 25"/>
                <a:gd name="T43" fmla="*/ 25 h 26"/>
                <a:gd name="T44" fmla="*/ 8 w 25"/>
                <a:gd name="T45" fmla="*/ 23 h 26"/>
                <a:gd name="T46" fmla="*/ 9 w 25"/>
                <a:gd name="T47" fmla="*/ 23 h 26"/>
                <a:gd name="T48" fmla="*/ 8 w 25"/>
                <a:gd name="T49" fmla="*/ 23 h 26"/>
                <a:gd name="T50" fmla="*/ 7 w 25"/>
                <a:gd name="T51" fmla="*/ 23 h 26"/>
                <a:gd name="T52" fmla="*/ 6 w 25"/>
                <a:gd name="T53" fmla="*/ 23 h 26"/>
                <a:gd name="T54" fmla="*/ 6 w 25"/>
                <a:gd name="T55" fmla="*/ 23 h 26"/>
                <a:gd name="T56" fmla="*/ 6 w 25"/>
                <a:gd name="T57" fmla="*/ 22 h 26"/>
                <a:gd name="T58" fmla="*/ 5 w 25"/>
                <a:gd name="T59" fmla="*/ 21 h 26"/>
                <a:gd name="T60" fmla="*/ 5 w 25"/>
                <a:gd name="T61" fmla="*/ 20 h 26"/>
                <a:gd name="T62" fmla="*/ 5 w 25"/>
                <a:gd name="T63" fmla="*/ 5 h 26"/>
                <a:gd name="T64" fmla="*/ 19 w 25"/>
                <a:gd name="T65" fmla="*/ 25 h 26"/>
                <a:gd name="T66" fmla="*/ 21 w 25"/>
                <a:gd name="T67" fmla="*/ 25 h 26"/>
                <a:gd name="T68" fmla="*/ 21 w 25"/>
                <a:gd name="T69" fmla="*/ 5 h 26"/>
                <a:gd name="T70" fmla="*/ 21 w 25"/>
                <a:gd name="T71" fmla="*/ 4 h 26"/>
                <a:gd name="T72" fmla="*/ 21 w 25"/>
                <a:gd name="T73" fmla="*/ 3 h 26"/>
                <a:gd name="T74" fmla="*/ 21 w 25"/>
                <a:gd name="T75" fmla="*/ 2 h 26"/>
                <a:gd name="T76" fmla="*/ 22 w 25"/>
                <a:gd name="T77" fmla="*/ 2 h 26"/>
                <a:gd name="T78" fmla="*/ 22 w 25"/>
                <a:gd name="T79" fmla="*/ 2 h 26"/>
                <a:gd name="T80" fmla="*/ 22 w 25"/>
                <a:gd name="T81" fmla="*/ 2 h 26"/>
                <a:gd name="T82" fmla="*/ 23 w 25"/>
                <a:gd name="T83" fmla="*/ 2 h 26"/>
                <a:gd name="T84" fmla="*/ 24 w 25"/>
                <a:gd name="T85" fmla="*/ 2 h 26"/>
                <a:gd name="T86" fmla="*/ 24 w 25"/>
                <a:gd name="T87" fmla="*/ 0 h 26"/>
                <a:gd name="T88" fmla="*/ 16 w 25"/>
                <a:gd name="T89" fmla="*/ 0 h 26"/>
                <a:gd name="T90" fmla="*/ 16 w 25"/>
                <a:gd name="T91" fmla="*/ 2 h 26"/>
                <a:gd name="T92" fmla="*/ 17 w 25"/>
                <a:gd name="T93" fmla="*/ 2 h 26"/>
                <a:gd name="T94" fmla="*/ 18 w 25"/>
                <a:gd name="T95" fmla="*/ 2 h 26"/>
                <a:gd name="T96" fmla="*/ 18 w 25"/>
                <a:gd name="T97" fmla="*/ 2 h 26"/>
                <a:gd name="T98" fmla="*/ 18 w 25"/>
                <a:gd name="T99" fmla="*/ 2 h 26"/>
                <a:gd name="T100" fmla="*/ 18 w 25"/>
                <a:gd name="T101" fmla="*/ 3 h 26"/>
                <a:gd name="T102" fmla="*/ 19 w 25"/>
                <a:gd name="T103" fmla="*/ 4 h 26"/>
                <a:gd name="T104" fmla="*/ 19 w 25"/>
                <a:gd name="T105" fmla="*/ 5 h 26"/>
                <a:gd name="T106" fmla="*/ 19 w 25"/>
                <a:gd name="T107" fmla="*/ 6 h 26"/>
                <a:gd name="T108" fmla="*/ 19 w 25"/>
                <a:gd name="T109" fmla="*/ 18 h 26"/>
                <a:gd name="T110" fmla="*/ 6 w 25"/>
                <a:gd name="T111" fmla="*/ 0 h 2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5"/>
                <a:gd name="T169" fmla="*/ 0 h 26"/>
                <a:gd name="T170" fmla="*/ 25 w 25"/>
                <a:gd name="T171" fmla="*/ 26 h 2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5" h="26">
                  <a:moveTo>
                    <a:pt x="6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6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3" y="21"/>
                  </a:lnTo>
                  <a:lnTo>
                    <a:pt x="3" y="22"/>
                  </a:lnTo>
                  <a:lnTo>
                    <a:pt x="3" y="23"/>
                  </a:lnTo>
                  <a:lnTo>
                    <a:pt x="2" y="23"/>
                  </a:lnTo>
                  <a:lnTo>
                    <a:pt x="1" y="23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8" y="25"/>
                  </a:lnTo>
                  <a:lnTo>
                    <a:pt x="8" y="23"/>
                  </a:lnTo>
                  <a:lnTo>
                    <a:pt x="9" y="23"/>
                  </a:lnTo>
                  <a:lnTo>
                    <a:pt x="8" y="23"/>
                  </a:lnTo>
                  <a:lnTo>
                    <a:pt x="7" y="23"/>
                  </a:lnTo>
                  <a:lnTo>
                    <a:pt x="6" y="23"/>
                  </a:lnTo>
                  <a:lnTo>
                    <a:pt x="6" y="22"/>
                  </a:lnTo>
                  <a:lnTo>
                    <a:pt x="5" y="21"/>
                  </a:lnTo>
                  <a:lnTo>
                    <a:pt x="5" y="20"/>
                  </a:lnTo>
                  <a:lnTo>
                    <a:pt x="5" y="5"/>
                  </a:lnTo>
                  <a:lnTo>
                    <a:pt x="19" y="25"/>
                  </a:lnTo>
                  <a:lnTo>
                    <a:pt x="21" y="25"/>
                  </a:lnTo>
                  <a:lnTo>
                    <a:pt x="21" y="5"/>
                  </a:lnTo>
                  <a:lnTo>
                    <a:pt x="21" y="4"/>
                  </a:lnTo>
                  <a:lnTo>
                    <a:pt x="21" y="3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8" y="3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6"/>
                  </a:lnTo>
                  <a:lnTo>
                    <a:pt x="19" y="18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0" name="Freeform 287"/>
            <p:cNvSpPr>
              <a:spLocks/>
            </p:cNvSpPr>
            <p:nvPr/>
          </p:nvSpPr>
          <p:spPr bwMode="auto">
            <a:xfrm>
              <a:off x="4752" y="3105"/>
              <a:ext cx="38" cy="44"/>
            </a:xfrm>
            <a:custGeom>
              <a:avLst/>
              <a:gdLst>
                <a:gd name="T0" fmla="*/ 12 w 38"/>
                <a:gd name="T1" fmla="*/ 1 h 44"/>
                <a:gd name="T2" fmla="*/ 10 w 38"/>
                <a:gd name="T3" fmla="*/ 3 h 44"/>
                <a:gd name="T4" fmla="*/ 8 w 38"/>
                <a:gd name="T5" fmla="*/ 4 h 44"/>
                <a:gd name="T6" fmla="*/ 7 w 38"/>
                <a:gd name="T7" fmla="*/ 5 h 44"/>
                <a:gd name="T8" fmla="*/ 3 w 38"/>
                <a:gd name="T9" fmla="*/ 7 h 44"/>
                <a:gd name="T10" fmla="*/ 2 w 38"/>
                <a:gd name="T11" fmla="*/ 10 h 44"/>
                <a:gd name="T12" fmla="*/ 0 w 38"/>
                <a:gd name="T13" fmla="*/ 12 h 44"/>
                <a:gd name="T14" fmla="*/ 0 w 38"/>
                <a:gd name="T15" fmla="*/ 16 h 44"/>
                <a:gd name="T16" fmla="*/ 1 w 38"/>
                <a:gd name="T17" fmla="*/ 19 h 44"/>
                <a:gd name="T18" fmla="*/ 3 w 38"/>
                <a:gd name="T19" fmla="*/ 23 h 44"/>
                <a:gd name="T20" fmla="*/ 9 w 38"/>
                <a:gd name="T21" fmla="*/ 26 h 44"/>
                <a:gd name="T22" fmla="*/ 14 w 38"/>
                <a:gd name="T23" fmla="*/ 25 h 44"/>
                <a:gd name="T24" fmla="*/ 21 w 38"/>
                <a:gd name="T25" fmla="*/ 24 h 44"/>
                <a:gd name="T26" fmla="*/ 26 w 38"/>
                <a:gd name="T27" fmla="*/ 22 h 44"/>
                <a:gd name="T28" fmla="*/ 32 w 38"/>
                <a:gd name="T29" fmla="*/ 23 h 44"/>
                <a:gd name="T30" fmla="*/ 34 w 38"/>
                <a:gd name="T31" fmla="*/ 25 h 44"/>
                <a:gd name="T32" fmla="*/ 34 w 38"/>
                <a:gd name="T33" fmla="*/ 28 h 44"/>
                <a:gd name="T34" fmla="*/ 34 w 38"/>
                <a:gd name="T35" fmla="*/ 31 h 44"/>
                <a:gd name="T36" fmla="*/ 33 w 38"/>
                <a:gd name="T37" fmla="*/ 32 h 44"/>
                <a:gd name="T38" fmla="*/ 32 w 38"/>
                <a:gd name="T39" fmla="*/ 34 h 44"/>
                <a:gd name="T40" fmla="*/ 28 w 38"/>
                <a:gd name="T41" fmla="*/ 36 h 44"/>
                <a:gd name="T42" fmla="*/ 25 w 38"/>
                <a:gd name="T43" fmla="*/ 37 h 44"/>
                <a:gd name="T44" fmla="*/ 22 w 38"/>
                <a:gd name="T45" fmla="*/ 37 h 44"/>
                <a:gd name="T46" fmla="*/ 18 w 38"/>
                <a:gd name="T47" fmla="*/ 37 h 44"/>
                <a:gd name="T48" fmla="*/ 15 w 38"/>
                <a:gd name="T49" fmla="*/ 35 h 44"/>
                <a:gd name="T50" fmla="*/ 24 w 38"/>
                <a:gd name="T51" fmla="*/ 42 h 44"/>
                <a:gd name="T52" fmla="*/ 25 w 38"/>
                <a:gd name="T53" fmla="*/ 40 h 44"/>
                <a:gd name="T54" fmla="*/ 27 w 38"/>
                <a:gd name="T55" fmla="*/ 39 h 44"/>
                <a:gd name="T56" fmla="*/ 29 w 38"/>
                <a:gd name="T57" fmla="*/ 39 h 44"/>
                <a:gd name="T58" fmla="*/ 30 w 38"/>
                <a:gd name="T59" fmla="*/ 37 h 44"/>
                <a:gd name="T60" fmla="*/ 33 w 38"/>
                <a:gd name="T61" fmla="*/ 34 h 44"/>
                <a:gd name="T62" fmla="*/ 35 w 38"/>
                <a:gd name="T63" fmla="*/ 32 h 44"/>
                <a:gd name="T64" fmla="*/ 36 w 38"/>
                <a:gd name="T65" fmla="*/ 29 h 44"/>
                <a:gd name="T66" fmla="*/ 37 w 38"/>
                <a:gd name="T67" fmla="*/ 25 h 44"/>
                <a:gd name="T68" fmla="*/ 36 w 38"/>
                <a:gd name="T69" fmla="*/ 22 h 44"/>
                <a:gd name="T70" fmla="*/ 34 w 38"/>
                <a:gd name="T71" fmla="*/ 19 h 44"/>
                <a:gd name="T72" fmla="*/ 31 w 38"/>
                <a:gd name="T73" fmla="*/ 17 h 44"/>
                <a:gd name="T74" fmla="*/ 28 w 38"/>
                <a:gd name="T75" fmla="*/ 15 h 44"/>
                <a:gd name="T76" fmla="*/ 24 w 38"/>
                <a:gd name="T77" fmla="*/ 15 h 44"/>
                <a:gd name="T78" fmla="*/ 21 w 38"/>
                <a:gd name="T79" fmla="*/ 16 h 44"/>
                <a:gd name="T80" fmla="*/ 15 w 38"/>
                <a:gd name="T81" fmla="*/ 18 h 44"/>
                <a:gd name="T82" fmla="*/ 13 w 38"/>
                <a:gd name="T83" fmla="*/ 19 h 44"/>
                <a:gd name="T84" fmla="*/ 10 w 38"/>
                <a:gd name="T85" fmla="*/ 19 h 44"/>
                <a:gd name="T86" fmla="*/ 8 w 38"/>
                <a:gd name="T87" fmla="*/ 19 h 44"/>
                <a:gd name="T88" fmla="*/ 5 w 38"/>
                <a:gd name="T89" fmla="*/ 18 h 44"/>
                <a:gd name="T90" fmla="*/ 4 w 38"/>
                <a:gd name="T91" fmla="*/ 17 h 44"/>
                <a:gd name="T92" fmla="*/ 3 w 38"/>
                <a:gd name="T93" fmla="*/ 15 h 44"/>
                <a:gd name="T94" fmla="*/ 3 w 38"/>
                <a:gd name="T95" fmla="*/ 12 h 44"/>
                <a:gd name="T96" fmla="*/ 3 w 38"/>
                <a:gd name="T97" fmla="*/ 10 h 44"/>
                <a:gd name="T98" fmla="*/ 6 w 38"/>
                <a:gd name="T99" fmla="*/ 8 h 44"/>
                <a:gd name="T100" fmla="*/ 9 w 38"/>
                <a:gd name="T101" fmla="*/ 6 h 44"/>
                <a:gd name="T102" fmla="*/ 12 w 38"/>
                <a:gd name="T103" fmla="*/ 5 h 44"/>
                <a:gd name="T104" fmla="*/ 15 w 38"/>
                <a:gd name="T105" fmla="*/ 5 h 44"/>
                <a:gd name="T106" fmla="*/ 18 w 38"/>
                <a:gd name="T107" fmla="*/ 6 h 44"/>
                <a:gd name="T108" fmla="*/ 21 w 38"/>
                <a:gd name="T109" fmla="*/ 5 h 4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38"/>
                <a:gd name="T166" fmla="*/ 0 h 44"/>
                <a:gd name="T167" fmla="*/ 38 w 38"/>
                <a:gd name="T168" fmla="*/ 44 h 44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38" h="44">
                  <a:moveTo>
                    <a:pt x="13" y="0"/>
                  </a:moveTo>
                  <a:lnTo>
                    <a:pt x="13" y="1"/>
                  </a:lnTo>
                  <a:lnTo>
                    <a:pt x="12" y="1"/>
                  </a:lnTo>
                  <a:lnTo>
                    <a:pt x="12" y="2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9" y="4"/>
                  </a:lnTo>
                  <a:lnTo>
                    <a:pt x="8" y="4"/>
                  </a:lnTo>
                  <a:lnTo>
                    <a:pt x="7" y="4"/>
                  </a:lnTo>
                  <a:lnTo>
                    <a:pt x="7" y="5"/>
                  </a:lnTo>
                  <a:lnTo>
                    <a:pt x="6" y="5"/>
                  </a:lnTo>
                  <a:lnTo>
                    <a:pt x="5" y="7"/>
                  </a:lnTo>
                  <a:lnTo>
                    <a:pt x="3" y="7"/>
                  </a:lnTo>
                  <a:lnTo>
                    <a:pt x="3" y="8"/>
                  </a:lnTo>
                  <a:lnTo>
                    <a:pt x="2" y="9"/>
                  </a:lnTo>
                  <a:lnTo>
                    <a:pt x="2" y="10"/>
                  </a:lnTo>
                  <a:lnTo>
                    <a:pt x="1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2" y="20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5" y="25"/>
                  </a:lnTo>
                  <a:lnTo>
                    <a:pt x="7" y="25"/>
                  </a:lnTo>
                  <a:lnTo>
                    <a:pt x="9" y="26"/>
                  </a:lnTo>
                  <a:lnTo>
                    <a:pt x="10" y="26"/>
                  </a:lnTo>
                  <a:lnTo>
                    <a:pt x="12" y="26"/>
                  </a:lnTo>
                  <a:lnTo>
                    <a:pt x="14" y="25"/>
                  </a:lnTo>
                  <a:lnTo>
                    <a:pt x="16" y="25"/>
                  </a:lnTo>
                  <a:lnTo>
                    <a:pt x="18" y="25"/>
                  </a:lnTo>
                  <a:lnTo>
                    <a:pt x="21" y="24"/>
                  </a:lnTo>
                  <a:lnTo>
                    <a:pt x="22" y="23"/>
                  </a:lnTo>
                  <a:lnTo>
                    <a:pt x="24" y="22"/>
                  </a:lnTo>
                  <a:lnTo>
                    <a:pt x="26" y="22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2" y="23"/>
                  </a:lnTo>
                  <a:lnTo>
                    <a:pt x="33" y="25"/>
                  </a:lnTo>
                  <a:lnTo>
                    <a:pt x="34" y="25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4" y="29"/>
                  </a:lnTo>
                  <a:lnTo>
                    <a:pt x="34" y="30"/>
                  </a:lnTo>
                  <a:lnTo>
                    <a:pt x="34" y="31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3" y="33"/>
                  </a:lnTo>
                  <a:lnTo>
                    <a:pt x="32" y="33"/>
                  </a:lnTo>
                  <a:lnTo>
                    <a:pt x="32" y="34"/>
                  </a:lnTo>
                  <a:lnTo>
                    <a:pt x="31" y="35"/>
                  </a:lnTo>
                  <a:lnTo>
                    <a:pt x="29" y="35"/>
                  </a:lnTo>
                  <a:lnTo>
                    <a:pt x="28" y="36"/>
                  </a:lnTo>
                  <a:lnTo>
                    <a:pt x="28" y="37"/>
                  </a:lnTo>
                  <a:lnTo>
                    <a:pt x="27" y="37"/>
                  </a:lnTo>
                  <a:lnTo>
                    <a:pt x="25" y="37"/>
                  </a:lnTo>
                  <a:lnTo>
                    <a:pt x="24" y="37"/>
                  </a:lnTo>
                  <a:lnTo>
                    <a:pt x="23" y="37"/>
                  </a:lnTo>
                  <a:lnTo>
                    <a:pt x="22" y="37"/>
                  </a:lnTo>
                  <a:lnTo>
                    <a:pt x="21" y="37"/>
                  </a:lnTo>
                  <a:lnTo>
                    <a:pt x="20" y="37"/>
                  </a:lnTo>
                  <a:lnTo>
                    <a:pt x="18" y="37"/>
                  </a:lnTo>
                  <a:lnTo>
                    <a:pt x="17" y="36"/>
                  </a:lnTo>
                  <a:lnTo>
                    <a:pt x="15" y="36"/>
                  </a:lnTo>
                  <a:lnTo>
                    <a:pt x="15" y="35"/>
                  </a:lnTo>
                  <a:lnTo>
                    <a:pt x="15" y="37"/>
                  </a:lnTo>
                  <a:lnTo>
                    <a:pt x="24" y="43"/>
                  </a:lnTo>
                  <a:lnTo>
                    <a:pt x="24" y="42"/>
                  </a:lnTo>
                  <a:lnTo>
                    <a:pt x="24" y="41"/>
                  </a:lnTo>
                  <a:lnTo>
                    <a:pt x="24" y="40"/>
                  </a:lnTo>
                  <a:lnTo>
                    <a:pt x="25" y="40"/>
                  </a:lnTo>
                  <a:lnTo>
                    <a:pt x="26" y="40"/>
                  </a:lnTo>
                  <a:lnTo>
                    <a:pt x="26" y="39"/>
                  </a:lnTo>
                  <a:lnTo>
                    <a:pt x="27" y="39"/>
                  </a:lnTo>
                  <a:lnTo>
                    <a:pt x="28" y="39"/>
                  </a:lnTo>
                  <a:lnTo>
                    <a:pt x="29" y="39"/>
                  </a:lnTo>
                  <a:lnTo>
                    <a:pt x="29" y="38"/>
                  </a:lnTo>
                  <a:lnTo>
                    <a:pt x="30" y="38"/>
                  </a:lnTo>
                  <a:lnTo>
                    <a:pt x="30" y="37"/>
                  </a:lnTo>
                  <a:lnTo>
                    <a:pt x="31" y="36"/>
                  </a:lnTo>
                  <a:lnTo>
                    <a:pt x="32" y="35"/>
                  </a:lnTo>
                  <a:lnTo>
                    <a:pt x="33" y="34"/>
                  </a:lnTo>
                  <a:lnTo>
                    <a:pt x="34" y="33"/>
                  </a:lnTo>
                  <a:lnTo>
                    <a:pt x="34" y="32"/>
                  </a:lnTo>
                  <a:lnTo>
                    <a:pt x="35" y="32"/>
                  </a:lnTo>
                  <a:lnTo>
                    <a:pt x="35" y="31"/>
                  </a:lnTo>
                  <a:lnTo>
                    <a:pt x="36" y="30"/>
                  </a:lnTo>
                  <a:lnTo>
                    <a:pt x="36" y="29"/>
                  </a:lnTo>
                  <a:lnTo>
                    <a:pt x="37" y="27"/>
                  </a:lnTo>
                  <a:lnTo>
                    <a:pt x="37" y="26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4"/>
                  </a:lnTo>
                  <a:lnTo>
                    <a:pt x="36" y="22"/>
                  </a:lnTo>
                  <a:lnTo>
                    <a:pt x="35" y="21"/>
                  </a:lnTo>
                  <a:lnTo>
                    <a:pt x="35" y="20"/>
                  </a:lnTo>
                  <a:lnTo>
                    <a:pt x="34" y="19"/>
                  </a:lnTo>
                  <a:lnTo>
                    <a:pt x="34" y="18"/>
                  </a:lnTo>
                  <a:lnTo>
                    <a:pt x="33" y="18"/>
                  </a:lnTo>
                  <a:lnTo>
                    <a:pt x="31" y="17"/>
                  </a:lnTo>
                  <a:lnTo>
                    <a:pt x="30" y="16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27" y="15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3" y="15"/>
                  </a:lnTo>
                  <a:lnTo>
                    <a:pt x="22" y="16"/>
                  </a:lnTo>
                  <a:lnTo>
                    <a:pt x="21" y="16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15" y="18"/>
                  </a:lnTo>
                  <a:lnTo>
                    <a:pt x="13" y="19"/>
                  </a:lnTo>
                  <a:lnTo>
                    <a:pt x="12" y="19"/>
                  </a:lnTo>
                  <a:lnTo>
                    <a:pt x="11" y="19"/>
                  </a:lnTo>
                  <a:lnTo>
                    <a:pt x="10" y="19"/>
                  </a:lnTo>
                  <a:lnTo>
                    <a:pt x="9" y="19"/>
                  </a:lnTo>
                  <a:lnTo>
                    <a:pt x="8" y="19"/>
                  </a:lnTo>
                  <a:lnTo>
                    <a:pt x="7" y="19"/>
                  </a:lnTo>
                  <a:lnTo>
                    <a:pt x="6" y="19"/>
                  </a:lnTo>
                  <a:lnTo>
                    <a:pt x="5" y="18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4" y="9"/>
                  </a:lnTo>
                  <a:lnTo>
                    <a:pt x="5" y="8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7" y="5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1" y="7"/>
                  </a:lnTo>
                  <a:lnTo>
                    <a:pt x="21" y="5"/>
                  </a:lnTo>
                  <a:lnTo>
                    <a:pt x="1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1" name="Freeform 288"/>
            <p:cNvSpPr>
              <a:spLocks/>
            </p:cNvSpPr>
            <p:nvPr/>
          </p:nvSpPr>
          <p:spPr bwMode="auto">
            <a:xfrm>
              <a:off x="4463" y="2996"/>
              <a:ext cx="22" cy="26"/>
            </a:xfrm>
            <a:custGeom>
              <a:avLst/>
              <a:gdLst>
                <a:gd name="T0" fmla="*/ 12 w 22"/>
                <a:gd name="T1" fmla="*/ 6 h 26"/>
                <a:gd name="T2" fmla="*/ 12 w 22"/>
                <a:gd name="T3" fmla="*/ 6 h 26"/>
                <a:gd name="T4" fmla="*/ 12 w 22"/>
                <a:gd name="T5" fmla="*/ 5 h 26"/>
                <a:gd name="T6" fmla="*/ 12 w 22"/>
                <a:gd name="T7" fmla="*/ 4 h 26"/>
                <a:gd name="T8" fmla="*/ 12 w 22"/>
                <a:gd name="T9" fmla="*/ 3 h 26"/>
                <a:gd name="T10" fmla="*/ 12 w 22"/>
                <a:gd name="T11" fmla="*/ 2 h 26"/>
                <a:gd name="T12" fmla="*/ 13 w 22"/>
                <a:gd name="T13" fmla="*/ 2 h 26"/>
                <a:gd name="T14" fmla="*/ 14 w 22"/>
                <a:gd name="T15" fmla="*/ 2 h 26"/>
                <a:gd name="T16" fmla="*/ 15 w 22"/>
                <a:gd name="T17" fmla="*/ 2 h 26"/>
                <a:gd name="T18" fmla="*/ 16 w 22"/>
                <a:gd name="T19" fmla="*/ 2 h 26"/>
                <a:gd name="T20" fmla="*/ 16 w 22"/>
                <a:gd name="T21" fmla="*/ 2 h 26"/>
                <a:gd name="T22" fmla="*/ 17 w 22"/>
                <a:gd name="T23" fmla="*/ 2 h 26"/>
                <a:gd name="T24" fmla="*/ 18 w 22"/>
                <a:gd name="T25" fmla="*/ 3 h 26"/>
                <a:gd name="T26" fmla="*/ 19 w 22"/>
                <a:gd name="T27" fmla="*/ 4 h 26"/>
                <a:gd name="T28" fmla="*/ 19 w 22"/>
                <a:gd name="T29" fmla="*/ 4 h 26"/>
                <a:gd name="T30" fmla="*/ 19 w 22"/>
                <a:gd name="T31" fmla="*/ 5 h 26"/>
                <a:gd name="T32" fmla="*/ 20 w 22"/>
                <a:gd name="T33" fmla="*/ 6 h 26"/>
                <a:gd name="T34" fmla="*/ 21 w 22"/>
                <a:gd name="T35" fmla="*/ 6 h 26"/>
                <a:gd name="T36" fmla="*/ 21 w 22"/>
                <a:gd name="T37" fmla="*/ 7 h 26"/>
                <a:gd name="T38" fmla="*/ 19 w 22"/>
                <a:gd name="T39" fmla="*/ 0 h 26"/>
                <a:gd name="T40" fmla="*/ 2 w 22"/>
                <a:gd name="T41" fmla="*/ 0 h 26"/>
                <a:gd name="T42" fmla="*/ 0 w 22"/>
                <a:gd name="T43" fmla="*/ 7 h 26"/>
                <a:gd name="T44" fmla="*/ 1 w 22"/>
                <a:gd name="T45" fmla="*/ 6 h 26"/>
                <a:gd name="T46" fmla="*/ 1 w 22"/>
                <a:gd name="T47" fmla="*/ 6 h 26"/>
                <a:gd name="T48" fmla="*/ 2 w 22"/>
                <a:gd name="T49" fmla="*/ 6 h 26"/>
                <a:gd name="T50" fmla="*/ 2 w 22"/>
                <a:gd name="T51" fmla="*/ 5 h 26"/>
                <a:gd name="T52" fmla="*/ 2 w 22"/>
                <a:gd name="T53" fmla="*/ 4 h 26"/>
                <a:gd name="T54" fmla="*/ 3 w 22"/>
                <a:gd name="T55" fmla="*/ 3 h 26"/>
                <a:gd name="T56" fmla="*/ 4 w 22"/>
                <a:gd name="T57" fmla="*/ 2 h 26"/>
                <a:gd name="T58" fmla="*/ 5 w 22"/>
                <a:gd name="T59" fmla="*/ 2 h 26"/>
                <a:gd name="T60" fmla="*/ 5 w 22"/>
                <a:gd name="T61" fmla="*/ 2 h 26"/>
                <a:gd name="T62" fmla="*/ 6 w 22"/>
                <a:gd name="T63" fmla="*/ 2 h 26"/>
                <a:gd name="T64" fmla="*/ 7 w 22"/>
                <a:gd name="T65" fmla="*/ 2 h 26"/>
                <a:gd name="T66" fmla="*/ 8 w 22"/>
                <a:gd name="T67" fmla="*/ 2 h 26"/>
                <a:gd name="T68" fmla="*/ 9 w 22"/>
                <a:gd name="T69" fmla="*/ 2 h 26"/>
                <a:gd name="T70" fmla="*/ 9 w 22"/>
                <a:gd name="T71" fmla="*/ 2 h 26"/>
                <a:gd name="T72" fmla="*/ 9 w 22"/>
                <a:gd name="T73" fmla="*/ 3 h 26"/>
                <a:gd name="T74" fmla="*/ 9 w 22"/>
                <a:gd name="T75" fmla="*/ 4 h 26"/>
                <a:gd name="T76" fmla="*/ 9 w 22"/>
                <a:gd name="T77" fmla="*/ 5 h 26"/>
                <a:gd name="T78" fmla="*/ 9 w 22"/>
                <a:gd name="T79" fmla="*/ 6 h 26"/>
                <a:gd name="T80" fmla="*/ 9 w 22"/>
                <a:gd name="T81" fmla="*/ 19 h 26"/>
                <a:gd name="T82" fmla="*/ 9 w 22"/>
                <a:gd name="T83" fmla="*/ 20 h 26"/>
                <a:gd name="T84" fmla="*/ 9 w 22"/>
                <a:gd name="T85" fmla="*/ 21 h 26"/>
                <a:gd name="T86" fmla="*/ 9 w 22"/>
                <a:gd name="T87" fmla="*/ 22 h 26"/>
                <a:gd name="T88" fmla="*/ 9 w 22"/>
                <a:gd name="T89" fmla="*/ 23 h 26"/>
                <a:gd name="T90" fmla="*/ 8 w 22"/>
                <a:gd name="T91" fmla="*/ 23 h 26"/>
                <a:gd name="T92" fmla="*/ 8 w 22"/>
                <a:gd name="T93" fmla="*/ 23 h 26"/>
                <a:gd name="T94" fmla="*/ 7 w 22"/>
                <a:gd name="T95" fmla="*/ 23 h 26"/>
                <a:gd name="T96" fmla="*/ 6 w 22"/>
                <a:gd name="T97" fmla="*/ 23 h 26"/>
                <a:gd name="T98" fmla="*/ 5 w 22"/>
                <a:gd name="T99" fmla="*/ 23 h 26"/>
                <a:gd name="T100" fmla="*/ 5 w 22"/>
                <a:gd name="T101" fmla="*/ 25 h 26"/>
                <a:gd name="T102" fmla="*/ 16 w 22"/>
                <a:gd name="T103" fmla="*/ 25 h 26"/>
                <a:gd name="T104" fmla="*/ 16 w 22"/>
                <a:gd name="T105" fmla="*/ 23 h 26"/>
                <a:gd name="T106" fmla="*/ 15 w 22"/>
                <a:gd name="T107" fmla="*/ 23 h 26"/>
                <a:gd name="T108" fmla="*/ 14 w 22"/>
                <a:gd name="T109" fmla="*/ 23 h 26"/>
                <a:gd name="T110" fmla="*/ 13 w 22"/>
                <a:gd name="T111" fmla="*/ 23 h 26"/>
                <a:gd name="T112" fmla="*/ 13 w 22"/>
                <a:gd name="T113" fmla="*/ 23 h 26"/>
                <a:gd name="T114" fmla="*/ 12 w 22"/>
                <a:gd name="T115" fmla="*/ 22 h 26"/>
                <a:gd name="T116" fmla="*/ 12 w 22"/>
                <a:gd name="T117" fmla="*/ 21 h 26"/>
                <a:gd name="T118" fmla="*/ 12 w 22"/>
                <a:gd name="T119" fmla="*/ 6 h 2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2"/>
                <a:gd name="T181" fmla="*/ 0 h 26"/>
                <a:gd name="T182" fmla="*/ 22 w 22"/>
                <a:gd name="T183" fmla="*/ 26 h 2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2" h="26">
                  <a:moveTo>
                    <a:pt x="12" y="6"/>
                  </a:moveTo>
                  <a:lnTo>
                    <a:pt x="12" y="6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8" y="3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20" y="6"/>
                  </a:lnTo>
                  <a:lnTo>
                    <a:pt x="21" y="6"/>
                  </a:lnTo>
                  <a:lnTo>
                    <a:pt x="21" y="7"/>
                  </a:lnTo>
                  <a:lnTo>
                    <a:pt x="19" y="0"/>
                  </a:lnTo>
                  <a:lnTo>
                    <a:pt x="2" y="0"/>
                  </a:lnTo>
                  <a:lnTo>
                    <a:pt x="0" y="7"/>
                  </a:lnTo>
                  <a:lnTo>
                    <a:pt x="1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3"/>
                  </a:lnTo>
                  <a:lnTo>
                    <a:pt x="4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2"/>
                  </a:lnTo>
                  <a:lnTo>
                    <a:pt x="9" y="3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6"/>
                  </a:lnTo>
                  <a:lnTo>
                    <a:pt x="9" y="19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8" y="23"/>
                  </a:lnTo>
                  <a:lnTo>
                    <a:pt x="7" y="23"/>
                  </a:lnTo>
                  <a:lnTo>
                    <a:pt x="6" y="23"/>
                  </a:lnTo>
                  <a:lnTo>
                    <a:pt x="5" y="23"/>
                  </a:lnTo>
                  <a:lnTo>
                    <a:pt x="5" y="25"/>
                  </a:lnTo>
                  <a:lnTo>
                    <a:pt x="16" y="25"/>
                  </a:lnTo>
                  <a:lnTo>
                    <a:pt x="16" y="23"/>
                  </a:lnTo>
                  <a:lnTo>
                    <a:pt x="15" y="23"/>
                  </a:lnTo>
                  <a:lnTo>
                    <a:pt x="14" y="23"/>
                  </a:lnTo>
                  <a:lnTo>
                    <a:pt x="13" y="23"/>
                  </a:lnTo>
                  <a:lnTo>
                    <a:pt x="12" y="22"/>
                  </a:lnTo>
                  <a:lnTo>
                    <a:pt x="12" y="21"/>
                  </a:lnTo>
                  <a:lnTo>
                    <a:pt x="12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2" name="Freeform 289"/>
            <p:cNvSpPr>
              <a:spLocks/>
            </p:cNvSpPr>
            <p:nvPr/>
          </p:nvSpPr>
          <p:spPr bwMode="auto">
            <a:xfrm>
              <a:off x="4443" y="3151"/>
              <a:ext cx="37" cy="44"/>
            </a:xfrm>
            <a:custGeom>
              <a:avLst/>
              <a:gdLst>
                <a:gd name="T0" fmla="*/ 6 w 37"/>
                <a:gd name="T1" fmla="*/ 43 h 44"/>
                <a:gd name="T2" fmla="*/ 25 w 37"/>
                <a:gd name="T3" fmla="*/ 20 h 44"/>
                <a:gd name="T4" fmla="*/ 26 w 37"/>
                <a:gd name="T5" fmla="*/ 18 h 44"/>
                <a:gd name="T6" fmla="*/ 27 w 37"/>
                <a:gd name="T7" fmla="*/ 18 h 44"/>
                <a:gd name="T8" fmla="*/ 27 w 37"/>
                <a:gd name="T9" fmla="*/ 17 h 44"/>
                <a:gd name="T10" fmla="*/ 28 w 37"/>
                <a:gd name="T11" fmla="*/ 16 h 44"/>
                <a:gd name="T12" fmla="*/ 29 w 37"/>
                <a:gd name="T13" fmla="*/ 16 h 44"/>
                <a:gd name="T14" fmla="*/ 29 w 37"/>
                <a:gd name="T15" fmla="*/ 15 h 44"/>
                <a:gd name="T16" fmla="*/ 30 w 37"/>
                <a:gd name="T17" fmla="*/ 15 h 44"/>
                <a:gd name="T18" fmla="*/ 31 w 37"/>
                <a:gd name="T19" fmla="*/ 14 h 44"/>
                <a:gd name="T20" fmla="*/ 32 w 37"/>
                <a:gd name="T21" fmla="*/ 14 h 44"/>
                <a:gd name="T22" fmla="*/ 33 w 37"/>
                <a:gd name="T23" fmla="*/ 13 h 44"/>
                <a:gd name="T24" fmla="*/ 33 w 37"/>
                <a:gd name="T25" fmla="*/ 13 h 44"/>
                <a:gd name="T26" fmla="*/ 33 w 37"/>
                <a:gd name="T27" fmla="*/ 14 h 44"/>
                <a:gd name="T28" fmla="*/ 34 w 37"/>
                <a:gd name="T29" fmla="*/ 14 h 44"/>
                <a:gd name="T30" fmla="*/ 35 w 37"/>
                <a:gd name="T31" fmla="*/ 14 h 44"/>
                <a:gd name="T32" fmla="*/ 36 w 37"/>
                <a:gd name="T33" fmla="*/ 14 h 44"/>
                <a:gd name="T34" fmla="*/ 36 w 37"/>
                <a:gd name="T35" fmla="*/ 12 h 44"/>
                <a:gd name="T36" fmla="*/ 23 w 37"/>
                <a:gd name="T37" fmla="*/ 8 h 44"/>
                <a:gd name="T38" fmla="*/ 23 w 37"/>
                <a:gd name="T39" fmla="*/ 10 h 44"/>
                <a:gd name="T40" fmla="*/ 24 w 37"/>
                <a:gd name="T41" fmla="*/ 10 h 44"/>
                <a:gd name="T42" fmla="*/ 25 w 37"/>
                <a:gd name="T43" fmla="*/ 11 h 44"/>
                <a:gd name="T44" fmla="*/ 25 w 37"/>
                <a:gd name="T45" fmla="*/ 11 h 44"/>
                <a:gd name="T46" fmla="*/ 26 w 37"/>
                <a:gd name="T47" fmla="*/ 11 h 44"/>
                <a:gd name="T48" fmla="*/ 26 w 37"/>
                <a:gd name="T49" fmla="*/ 12 h 44"/>
                <a:gd name="T50" fmla="*/ 27 w 37"/>
                <a:gd name="T51" fmla="*/ 12 h 44"/>
                <a:gd name="T52" fmla="*/ 27 w 37"/>
                <a:gd name="T53" fmla="*/ 13 h 44"/>
                <a:gd name="T54" fmla="*/ 27 w 37"/>
                <a:gd name="T55" fmla="*/ 14 h 44"/>
                <a:gd name="T56" fmla="*/ 27 w 37"/>
                <a:gd name="T57" fmla="*/ 15 h 44"/>
                <a:gd name="T58" fmla="*/ 26 w 37"/>
                <a:gd name="T59" fmla="*/ 15 h 44"/>
                <a:gd name="T60" fmla="*/ 25 w 37"/>
                <a:gd name="T61" fmla="*/ 16 h 44"/>
                <a:gd name="T62" fmla="*/ 24 w 37"/>
                <a:gd name="T63" fmla="*/ 17 h 44"/>
                <a:gd name="T64" fmla="*/ 23 w 37"/>
                <a:gd name="T65" fmla="*/ 18 h 44"/>
                <a:gd name="T66" fmla="*/ 22 w 37"/>
                <a:gd name="T67" fmla="*/ 18 h 44"/>
                <a:gd name="T68" fmla="*/ 21 w 37"/>
                <a:gd name="T69" fmla="*/ 19 h 44"/>
                <a:gd name="T70" fmla="*/ 9 w 37"/>
                <a:gd name="T71" fmla="*/ 35 h 44"/>
                <a:gd name="T72" fmla="*/ 9 w 37"/>
                <a:gd name="T73" fmla="*/ 11 h 44"/>
                <a:gd name="T74" fmla="*/ 9 w 37"/>
                <a:gd name="T75" fmla="*/ 11 h 44"/>
                <a:gd name="T76" fmla="*/ 9 w 37"/>
                <a:gd name="T77" fmla="*/ 10 h 44"/>
                <a:gd name="T78" fmla="*/ 9 w 37"/>
                <a:gd name="T79" fmla="*/ 9 h 44"/>
                <a:gd name="T80" fmla="*/ 10 w 37"/>
                <a:gd name="T81" fmla="*/ 9 h 44"/>
                <a:gd name="T82" fmla="*/ 10 w 37"/>
                <a:gd name="T83" fmla="*/ 8 h 44"/>
                <a:gd name="T84" fmla="*/ 11 w 37"/>
                <a:gd name="T85" fmla="*/ 8 h 44"/>
                <a:gd name="T86" fmla="*/ 11 w 37"/>
                <a:gd name="T87" fmla="*/ 7 h 44"/>
                <a:gd name="T88" fmla="*/ 11 w 37"/>
                <a:gd name="T89" fmla="*/ 6 h 44"/>
                <a:gd name="T90" fmla="*/ 12 w 37"/>
                <a:gd name="T91" fmla="*/ 6 h 44"/>
                <a:gd name="T92" fmla="*/ 13 w 37"/>
                <a:gd name="T93" fmla="*/ 6 h 44"/>
                <a:gd name="T94" fmla="*/ 14 w 37"/>
                <a:gd name="T95" fmla="*/ 6 h 44"/>
                <a:gd name="T96" fmla="*/ 15 w 37"/>
                <a:gd name="T97" fmla="*/ 6 h 44"/>
                <a:gd name="T98" fmla="*/ 15 w 37"/>
                <a:gd name="T99" fmla="*/ 6 h 44"/>
                <a:gd name="T100" fmla="*/ 15 w 37"/>
                <a:gd name="T101" fmla="*/ 4 h 44"/>
                <a:gd name="T102" fmla="*/ 0 w 37"/>
                <a:gd name="T103" fmla="*/ 0 h 44"/>
                <a:gd name="T104" fmla="*/ 0 w 37"/>
                <a:gd name="T105" fmla="*/ 2 h 44"/>
                <a:gd name="T106" fmla="*/ 1 w 37"/>
                <a:gd name="T107" fmla="*/ 2 h 44"/>
                <a:gd name="T108" fmla="*/ 2 w 37"/>
                <a:gd name="T109" fmla="*/ 2 h 44"/>
                <a:gd name="T110" fmla="*/ 3 w 37"/>
                <a:gd name="T111" fmla="*/ 2 h 44"/>
                <a:gd name="T112" fmla="*/ 3 w 37"/>
                <a:gd name="T113" fmla="*/ 2 h 44"/>
                <a:gd name="T114" fmla="*/ 3 w 37"/>
                <a:gd name="T115" fmla="*/ 3 h 44"/>
                <a:gd name="T116" fmla="*/ 4 w 37"/>
                <a:gd name="T117" fmla="*/ 3 h 44"/>
                <a:gd name="T118" fmla="*/ 4 w 37"/>
                <a:gd name="T119" fmla="*/ 43 h 44"/>
                <a:gd name="T120" fmla="*/ 6 w 37"/>
                <a:gd name="T121" fmla="*/ 43 h 4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7"/>
                <a:gd name="T184" fmla="*/ 0 h 44"/>
                <a:gd name="T185" fmla="*/ 37 w 37"/>
                <a:gd name="T186" fmla="*/ 44 h 4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7" h="44">
                  <a:moveTo>
                    <a:pt x="6" y="43"/>
                  </a:moveTo>
                  <a:lnTo>
                    <a:pt x="25" y="20"/>
                  </a:lnTo>
                  <a:lnTo>
                    <a:pt x="26" y="18"/>
                  </a:lnTo>
                  <a:lnTo>
                    <a:pt x="27" y="18"/>
                  </a:lnTo>
                  <a:lnTo>
                    <a:pt x="27" y="17"/>
                  </a:lnTo>
                  <a:lnTo>
                    <a:pt x="28" y="16"/>
                  </a:lnTo>
                  <a:lnTo>
                    <a:pt x="29" y="16"/>
                  </a:lnTo>
                  <a:lnTo>
                    <a:pt x="29" y="15"/>
                  </a:lnTo>
                  <a:lnTo>
                    <a:pt x="30" y="15"/>
                  </a:lnTo>
                  <a:lnTo>
                    <a:pt x="31" y="14"/>
                  </a:lnTo>
                  <a:lnTo>
                    <a:pt x="32" y="14"/>
                  </a:lnTo>
                  <a:lnTo>
                    <a:pt x="33" y="13"/>
                  </a:lnTo>
                  <a:lnTo>
                    <a:pt x="33" y="14"/>
                  </a:lnTo>
                  <a:lnTo>
                    <a:pt x="34" y="14"/>
                  </a:lnTo>
                  <a:lnTo>
                    <a:pt x="35" y="14"/>
                  </a:lnTo>
                  <a:lnTo>
                    <a:pt x="36" y="14"/>
                  </a:lnTo>
                  <a:lnTo>
                    <a:pt x="36" y="12"/>
                  </a:lnTo>
                  <a:lnTo>
                    <a:pt x="23" y="8"/>
                  </a:lnTo>
                  <a:lnTo>
                    <a:pt x="23" y="10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6" y="11"/>
                  </a:lnTo>
                  <a:lnTo>
                    <a:pt x="26" y="12"/>
                  </a:lnTo>
                  <a:lnTo>
                    <a:pt x="27" y="12"/>
                  </a:lnTo>
                  <a:lnTo>
                    <a:pt x="27" y="13"/>
                  </a:lnTo>
                  <a:lnTo>
                    <a:pt x="27" y="14"/>
                  </a:lnTo>
                  <a:lnTo>
                    <a:pt x="27" y="15"/>
                  </a:lnTo>
                  <a:lnTo>
                    <a:pt x="26" y="15"/>
                  </a:lnTo>
                  <a:lnTo>
                    <a:pt x="25" y="16"/>
                  </a:lnTo>
                  <a:lnTo>
                    <a:pt x="24" y="17"/>
                  </a:lnTo>
                  <a:lnTo>
                    <a:pt x="23" y="18"/>
                  </a:lnTo>
                  <a:lnTo>
                    <a:pt x="22" y="18"/>
                  </a:lnTo>
                  <a:lnTo>
                    <a:pt x="21" y="19"/>
                  </a:lnTo>
                  <a:lnTo>
                    <a:pt x="9" y="35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0" y="0"/>
                  </a:lnTo>
                  <a:lnTo>
                    <a:pt x="0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4" y="3"/>
                  </a:lnTo>
                  <a:lnTo>
                    <a:pt x="4" y="43"/>
                  </a:lnTo>
                  <a:lnTo>
                    <a:pt x="6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3" name="Freeform 290"/>
            <p:cNvSpPr>
              <a:spLocks/>
            </p:cNvSpPr>
            <p:nvPr/>
          </p:nvSpPr>
          <p:spPr bwMode="auto">
            <a:xfrm>
              <a:off x="4336" y="2996"/>
              <a:ext cx="20" cy="26"/>
            </a:xfrm>
            <a:custGeom>
              <a:avLst/>
              <a:gdLst>
                <a:gd name="T0" fmla="*/ 19 w 20"/>
                <a:gd name="T1" fmla="*/ 12 h 26"/>
                <a:gd name="T2" fmla="*/ 19 w 20"/>
                <a:gd name="T3" fmla="*/ 10 h 26"/>
                <a:gd name="T4" fmla="*/ 18 w 20"/>
                <a:gd name="T5" fmla="*/ 7 h 26"/>
                <a:gd name="T6" fmla="*/ 17 w 20"/>
                <a:gd name="T7" fmla="*/ 5 h 26"/>
                <a:gd name="T8" fmla="*/ 16 w 20"/>
                <a:gd name="T9" fmla="*/ 3 h 26"/>
                <a:gd name="T10" fmla="*/ 14 w 20"/>
                <a:gd name="T11" fmla="*/ 2 h 26"/>
                <a:gd name="T12" fmla="*/ 13 w 20"/>
                <a:gd name="T13" fmla="*/ 1 h 26"/>
                <a:gd name="T14" fmla="*/ 11 w 20"/>
                <a:gd name="T15" fmla="*/ 0 h 26"/>
                <a:gd name="T16" fmla="*/ 8 w 20"/>
                <a:gd name="T17" fmla="*/ 0 h 26"/>
                <a:gd name="T18" fmla="*/ 6 w 20"/>
                <a:gd name="T19" fmla="*/ 1 h 26"/>
                <a:gd name="T20" fmla="*/ 5 w 20"/>
                <a:gd name="T21" fmla="*/ 2 h 26"/>
                <a:gd name="T22" fmla="*/ 3 w 20"/>
                <a:gd name="T23" fmla="*/ 3 h 26"/>
                <a:gd name="T24" fmla="*/ 2 w 20"/>
                <a:gd name="T25" fmla="*/ 5 h 26"/>
                <a:gd name="T26" fmla="*/ 1 w 20"/>
                <a:gd name="T27" fmla="*/ 6 h 26"/>
                <a:gd name="T28" fmla="*/ 0 w 20"/>
                <a:gd name="T29" fmla="*/ 9 h 26"/>
                <a:gd name="T30" fmla="*/ 0 w 20"/>
                <a:gd name="T31" fmla="*/ 10 h 26"/>
                <a:gd name="T32" fmla="*/ 0 w 20"/>
                <a:gd name="T33" fmla="*/ 13 h 26"/>
                <a:gd name="T34" fmla="*/ 0 w 20"/>
                <a:gd name="T35" fmla="*/ 16 h 26"/>
                <a:gd name="T36" fmla="*/ 1 w 20"/>
                <a:gd name="T37" fmla="*/ 19 h 26"/>
                <a:gd name="T38" fmla="*/ 2 w 20"/>
                <a:gd name="T39" fmla="*/ 20 h 26"/>
                <a:gd name="T40" fmla="*/ 2 w 20"/>
                <a:gd name="T41" fmla="*/ 22 h 26"/>
                <a:gd name="T42" fmla="*/ 4 w 20"/>
                <a:gd name="T43" fmla="*/ 23 h 26"/>
                <a:gd name="T44" fmla="*/ 6 w 20"/>
                <a:gd name="T45" fmla="*/ 24 h 26"/>
                <a:gd name="T46" fmla="*/ 8 w 20"/>
                <a:gd name="T47" fmla="*/ 25 h 26"/>
                <a:gd name="T48" fmla="*/ 11 w 20"/>
                <a:gd name="T49" fmla="*/ 25 h 26"/>
                <a:gd name="T50" fmla="*/ 13 w 20"/>
                <a:gd name="T51" fmla="*/ 24 h 26"/>
                <a:gd name="T52" fmla="*/ 14 w 20"/>
                <a:gd name="T53" fmla="*/ 23 h 26"/>
                <a:gd name="T54" fmla="*/ 16 w 20"/>
                <a:gd name="T55" fmla="*/ 23 h 26"/>
                <a:gd name="T56" fmla="*/ 17 w 20"/>
                <a:gd name="T57" fmla="*/ 21 h 26"/>
                <a:gd name="T58" fmla="*/ 18 w 20"/>
                <a:gd name="T59" fmla="*/ 19 h 26"/>
                <a:gd name="T60" fmla="*/ 19 w 20"/>
                <a:gd name="T61" fmla="*/ 17 h 26"/>
                <a:gd name="T62" fmla="*/ 19 w 20"/>
                <a:gd name="T63" fmla="*/ 15 h 2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"/>
                <a:gd name="T97" fmla="*/ 0 h 26"/>
                <a:gd name="T98" fmla="*/ 20 w 20"/>
                <a:gd name="T99" fmla="*/ 26 h 2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" h="26">
                  <a:moveTo>
                    <a:pt x="19" y="14"/>
                  </a:moveTo>
                  <a:lnTo>
                    <a:pt x="19" y="12"/>
                  </a:lnTo>
                  <a:lnTo>
                    <a:pt x="19" y="10"/>
                  </a:lnTo>
                  <a:lnTo>
                    <a:pt x="18" y="8"/>
                  </a:lnTo>
                  <a:lnTo>
                    <a:pt x="18" y="7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6" y="3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1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1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3" y="23"/>
                  </a:lnTo>
                  <a:lnTo>
                    <a:pt x="4" y="23"/>
                  </a:lnTo>
                  <a:lnTo>
                    <a:pt x="5" y="24"/>
                  </a:lnTo>
                  <a:lnTo>
                    <a:pt x="6" y="24"/>
                  </a:lnTo>
                  <a:lnTo>
                    <a:pt x="7" y="25"/>
                  </a:lnTo>
                  <a:lnTo>
                    <a:pt x="8" y="25"/>
                  </a:lnTo>
                  <a:lnTo>
                    <a:pt x="9" y="25"/>
                  </a:lnTo>
                  <a:lnTo>
                    <a:pt x="11" y="25"/>
                  </a:lnTo>
                  <a:lnTo>
                    <a:pt x="13" y="24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5" y="23"/>
                  </a:lnTo>
                  <a:lnTo>
                    <a:pt x="16" y="23"/>
                  </a:lnTo>
                  <a:lnTo>
                    <a:pt x="17" y="22"/>
                  </a:lnTo>
                  <a:lnTo>
                    <a:pt x="17" y="21"/>
                  </a:lnTo>
                  <a:lnTo>
                    <a:pt x="17" y="19"/>
                  </a:lnTo>
                  <a:lnTo>
                    <a:pt x="18" y="19"/>
                  </a:lnTo>
                  <a:lnTo>
                    <a:pt x="18" y="18"/>
                  </a:lnTo>
                  <a:lnTo>
                    <a:pt x="19" y="17"/>
                  </a:lnTo>
                  <a:lnTo>
                    <a:pt x="19" y="15"/>
                  </a:lnTo>
                  <a:lnTo>
                    <a:pt x="19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4" name="Freeform 291"/>
            <p:cNvSpPr>
              <a:spLocks/>
            </p:cNvSpPr>
            <p:nvPr/>
          </p:nvSpPr>
          <p:spPr bwMode="auto">
            <a:xfrm>
              <a:off x="4339" y="2998"/>
              <a:ext cx="13" cy="22"/>
            </a:xfrm>
            <a:custGeom>
              <a:avLst/>
              <a:gdLst>
                <a:gd name="T0" fmla="*/ 6 w 13"/>
                <a:gd name="T1" fmla="*/ 0 h 22"/>
                <a:gd name="T2" fmla="*/ 7 w 13"/>
                <a:gd name="T3" fmla="*/ 0 h 22"/>
                <a:gd name="T4" fmla="*/ 8 w 13"/>
                <a:gd name="T5" fmla="*/ 0 h 22"/>
                <a:gd name="T6" fmla="*/ 9 w 13"/>
                <a:gd name="T7" fmla="*/ 1 h 22"/>
                <a:gd name="T8" fmla="*/ 9 w 13"/>
                <a:gd name="T9" fmla="*/ 2 h 22"/>
                <a:gd name="T10" fmla="*/ 10 w 13"/>
                <a:gd name="T11" fmla="*/ 2 h 22"/>
                <a:gd name="T12" fmla="*/ 10 w 13"/>
                <a:gd name="T13" fmla="*/ 2 h 22"/>
                <a:gd name="T14" fmla="*/ 11 w 13"/>
                <a:gd name="T15" fmla="*/ 3 h 22"/>
                <a:gd name="T16" fmla="*/ 11 w 13"/>
                <a:gd name="T17" fmla="*/ 4 h 22"/>
                <a:gd name="T18" fmla="*/ 11 w 13"/>
                <a:gd name="T19" fmla="*/ 5 h 22"/>
                <a:gd name="T20" fmla="*/ 11 w 13"/>
                <a:gd name="T21" fmla="*/ 5 h 22"/>
                <a:gd name="T22" fmla="*/ 12 w 13"/>
                <a:gd name="T23" fmla="*/ 6 h 22"/>
                <a:gd name="T24" fmla="*/ 12 w 13"/>
                <a:gd name="T25" fmla="*/ 7 h 22"/>
                <a:gd name="T26" fmla="*/ 12 w 13"/>
                <a:gd name="T27" fmla="*/ 8 h 22"/>
                <a:gd name="T28" fmla="*/ 12 w 13"/>
                <a:gd name="T29" fmla="*/ 9 h 22"/>
                <a:gd name="T30" fmla="*/ 12 w 13"/>
                <a:gd name="T31" fmla="*/ 9 h 22"/>
                <a:gd name="T32" fmla="*/ 12 w 13"/>
                <a:gd name="T33" fmla="*/ 10 h 22"/>
                <a:gd name="T34" fmla="*/ 12 w 13"/>
                <a:gd name="T35" fmla="*/ 12 h 22"/>
                <a:gd name="T36" fmla="*/ 12 w 13"/>
                <a:gd name="T37" fmla="*/ 13 h 22"/>
                <a:gd name="T38" fmla="*/ 12 w 13"/>
                <a:gd name="T39" fmla="*/ 15 h 22"/>
                <a:gd name="T40" fmla="*/ 11 w 13"/>
                <a:gd name="T41" fmla="*/ 16 h 22"/>
                <a:gd name="T42" fmla="*/ 11 w 13"/>
                <a:gd name="T43" fmla="*/ 16 h 22"/>
                <a:gd name="T44" fmla="*/ 11 w 13"/>
                <a:gd name="T45" fmla="*/ 17 h 22"/>
                <a:gd name="T46" fmla="*/ 11 w 13"/>
                <a:gd name="T47" fmla="*/ 18 h 22"/>
                <a:gd name="T48" fmla="*/ 10 w 13"/>
                <a:gd name="T49" fmla="*/ 19 h 22"/>
                <a:gd name="T50" fmla="*/ 10 w 13"/>
                <a:gd name="T51" fmla="*/ 19 h 22"/>
                <a:gd name="T52" fmla="*/ 9 w 13"/>
                <a:gd name="T53" fmla="*/ 20 h 22"/>
                <a:gd name="T54" fmla="*/ 9 w 13"/>
                <a:gd name="T55" fmla="*/ 20 h 22"/>
                <a:gd name="T56" fmla="*/ 8 w 13"/>
                <a:gd name="T57" fmla="*/ 21 h 22"/>
                <a:gd name="T58" fmla="*/ 7 w 13"/>
                <a:gd name="T59" fmla="*/ 21 h 22"/>
                <a:gd name="T60" fmla="*/ 6 w 13"/>
                <a:gd name="T61" fmla="*/ 21 h 22"/>
                <a:gd name="T62" fmla="*/ 5 w 13"/>
                <a:gd name="T63" fmla="*/ 21 h 22"/>
                <a:gd name="T64" fmla="*/ 5 w 13"/>
                <a:gd name="T65" fmla="*/ 21 h 22"/>
                <a:gd name="T66" fmla="*/ 4 w 13"/>
                <a:gd name="T67" fmla="*/ 20 h 22"/>
                <a:gd name="T68" fmla="*/ 3 w 13"/>
                <a:gd name="T69" fmla="*/ 20 h 22"/>
                <a:gd name="T70" fmla="*/ 3 w 13"/>
                <a:gd name="T71" fmla="*/ 19 h 22"/>
                <a:gd name="T72" fmla="*/ 2 w 13"/>
                <a:gd name="T73" fmla="*/ 19 h 22"/>
                <a:gd name="T74" fmla="*/ 2 w 13"/>
                <a:gd name="T75" fmla="*/ 18 h 22"/>
                <a:gd name="T76" fmla="*/ 1 w 13"/>
                <a:gd name="T77" fmla="*/ 17 h 22"/>
                <a:gd name="T78" fmla="*/ 1 w 13"/>
                <a:gd name="T79" fmla="*/ 16 h 22"/>
                <a:gd name="T80" fmla="*/ 1 w 13"/>
                <a:gd name="T81" fmla="*/ 16 h 22"/>
                <a:gd name="T82" fmla="*/ 1 w 13"/>
                <a:gd name="T83" fmla="*/ 15 h 22"/>
                <a:gd name="T84" fmla="*/ 1 w 13"/>
                <a:gd name="T85" fmla="*/ 13 h 22"/>
                <a:gd name="T86" fmla="*/ 0 w 13"/>
                <a:gd name="T87" fmla="*/ 12 h 22"/>
                <a:gd name="T88" fmla="*/ 0 w 13"/>
                <a:gd name="T89" fmla="*/ 11 h 22"/>
                <a:gd name="T90" fmla="*/ 0 w 13"/>
                <a:gd name="T91" fmla="*/ 9 h 22"/>
                <a:gd name="T92" fmla="*/ 0 w 13"/>
                <a:gd name="T93" fmla="*/ 9 h 22"/>
                <a:gd name="T94" fmla="*/ 0 w 13"/>
                <a:gd name="T95" fmla="*/ 8 h 22"/>
                <a:gd name="T96" fmla="*/ 1 w 13"/>
                <a:gd name="T97" fmla="*/ 6 h 22"/>
                <a:gd name="T98" fmla="*/ 1 w 13"/>
                <a:gd name="T99" fmla="*/ 5 h 22"/>
                <a:gd name="T100" fmla="*/ 1 w 13"/>
                <a:gd name="T101" fmla="*/ 5 h 22"/>
                <a:gd name="T102" fmla="*/ 1 w 13"/>
                <a:gd name="T103" fmla="*/ 4 h 22"/>
                <a:gd name="T104" fmla="*/ 1 w 13"/>
                <a:gd name="T105" fmla="*/ 3 h 22"/>
                <a:gd name="T106" fmla="*/ 2 w 13"/>
                <a:gd name="T107" fmla="*/ 2 h 22"/>
                <a:gd name="T108" fmla="*/ 3 w 13"/>
                <a:gd name="T109" fmla="*/ 2 h 22"/>
                <a:gd name="T110" fmla="*/ 3 w 13"/>
                <a:gd name="T111" fmla="*/ 1 h 22"/>
                <a:gd name="T112" fmla="*/ 4 w 13"/>
                <a:gd name="T113" fmla="*/ 1 h 22"/>
                <a:gd name="T114" fmla="*/ 5 w 13"/>
                <a:gd name="T115" fmla="*/ 0 h 22"/>
                <a:gd name="T116" fmla="*/ 5 w 13"/>
                <a:gd name="T117" fmla="*/ 0 h 22"/>
                <a:gd name="T118" fmla="*/ 6 w 13"/>
                <a:gd name="T119" fmla="*/ 0 h 2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"/>
                <a:gd name="T181" fmla="*/ 0 h 22"/>
                <a:gd name="T182" fmla="*/ 13 w 13"/>
                <a:gd name="T183" fmla="*/ 22 h 2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" h="22">
                  <a:moveTo>
                    <a:pt x="6" y="0"/>
                  </a:moveTo>
                  <a:lnTo>
                    <a:pt x="7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1" y="16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0" y="19"/>
                  </a:lnTo>
                  <a:lnTo>
                    <a:pt x="9" y="20"/>
                  </a:lnTo>
                  <a:lnTo>
                    <a:pt x="8" y="21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5" y="21"/>
                  </a:lnTo>
                  <a:lnTo>
                    <a:pt x="4" y="20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0"/>
                  </a:lnTo>
                  <a:lnTo>
                    <a:pt x="6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5" name="Freeform 292"/>
            <p:cNvSpPr>
              <a:spLocks/>
            </p:cNvSpPr>
            <p:nvPr/>
          </p:nvSpPr>
          <p:spPr bwMode="auto">
            <a:xfrm>
              <a:off x="4592" y="2996"/>
              <a:ext cx="19" cy="26"/>
            </a:xfrm>
            <a:custGeom>
              <a:avLst/>
              <a:gdLst>
                <a:gd name="T0" fmla="*/ 16 w 19"/>
                <a:gd name="T1" fmla="*/ 1 h 26"/>
                <a:gd name="T2" fmla="*/ 14 w 19"/>
                <a:gd name="T3" fmla="*/ 2 h 26"/>
                <a:gd name="T4" fmla="*/ 13 w 19"/>
                <a:gd name="T5" fmla="*/ 2 h 26"/>
                <a:gd name="T6" fmla="*/ 13 w 19"/>
                <a:gd name="T7" fmla="*/ 0 h 26"/>
                <a:gd name="T8" fmla="*/ 9 w 19"/>
                <a:gd name="T9" fmla="*/ 0 h 26"/>
                <a:gd name="T10" fmla="*/ 8 w 19"/>
                <a:gd name="T11" fmla="*/ 1 h 26"/>
                <a:gd name="T12" fmla="*/ 6 w 19"/>
                <a:gd name="T13" fmla="*/ 2 h 26"/>
                <a:gd name="T14" fmla="*/ 5 w 19"/>
                <a:gd name="T15" fmla="*/ 3 h 26"/>
                <a:gd name="T16" fmla="*/ 3 w 19"/>
                <a:gd name="T17" fmla="*/ 5 h 26"/>
                <a:gd name="T18" fmla="*/ 2 w 19"/>
                <a:gd name="T19" fmla="*/ 6 h 26"/>
                <a:gd name="T20" fmla="*/ 1 w 19"/>
                <a:gd name="T21" fmla="*/ 9 h 26"/>
                <a:gd name="T22" fmla="*/ 0 w 19"/>
                <a:gd name="T23" fmla="*/ 12 h 26"/>
                <a:gd name="T24" fmla="*/ 0 w 19"/>
                <a:gd name="T25" fmla="*/ 14 h 26"/>
                <a:gd name="T26" fmla="*/ 0 w 19"/>
                <a:gd name="T27" fmla="*/ 15 h 26"/>
                <a:gd name="T28" fmla="*/ 1 w 19"/>
                <a:gd name="T29" fmla="*/ 18 h 26"/>
                <a:gd name="T30" fmla="*/ 2 w 19"/>
                <a:gd name="T31" fmla="*/ 19 h 26"/>
                <a:gd name="T32" fmla="*/ 3 w 19"/>
                <a:gd name="T33" fmla="*/ 22 h 26"/>
                <a:gd name="T34" fmla="*/ 5 w 19"/>
                <a:gd name="T35" fmla="*/ 23 h 26"/>
                <a:gd name="T36" fmla="*/ 6 w 19"/>
                <a:gd name="T37" fmla="*/ 24 h 26"/>
                <a:gd name="T38" fmla="*/ 8 w 19"/>
                <a:gd name="T39" fmla="*/ 25 h 26"/>
                <a:gd name="T40" fmla="*/ 10 w 19"/>
                <a:gd name="T41" fmla="*/ 25 h 26"/>
                <a:gd name="T42" fmla="*/ 11 w 19"/>
                <a:gd name="T43" fmla="*/ 25 h 26"/>
                <a:gd name="T44" fmla="*/ 13 w 19"/>
                <a:gd name="T45" fmla="*/ 25 h 26"/>
                <a:gd name="T46" fmla="*/ 14 w 19"/>
                <a:gd name="T47" fmla="*/ 24 h 26"/>
                <a:gd name="T48" fmla="*/ 15 w 19"/>
                <a:gd name="T49" fmla="*/ 23 h 26"/>
                <a:gd name="T50" fmla="*/ 16 w 19"/>
                <a:gd name="T51" fmla="*/ 22 h 26"/>
                <a:gd name="T52" fmla="*/ 17 w 19"/>
                <a:gd name="T53" fmla="*/ 21 h 26"/>
                <a:gd name="T54" fmla="*/ 17 w 19"/>
                <a:gd name="T55" fmla="*/ 19 h 26"/>
                <a:gd name="T56" fmla="*/ 17 w 19"/>
                <a:gd name="T57" fmla="*/ 19 h 26"/>
                <a:gd name="T58" fmla="*/ 17 w 19"/>
                <a:gd name="T59" fmla="*/ 19 h 26"/>
                <a:gd name="T60" fmla="*/ 16 w 19"/>
                <a:gd name="T61" fmla="*/ 20 h 26"/>
                <a:gd name="T62" fmla="*/ 14 w 19"/>
                <a:gd name="T63" fmla="*/ 21 h 26"/>
                <a:gd name="T64" fmla="*/ 14 w 19"/>
                <a:gd name="T65" fmla="*/ 22 h 26"/>
                <a:gd name="T66" fmla="*/ 12 w 19"/>
                <a:gd name="T67" fmla="*/ 22 h 26"/>
                <a:gd name="T68" fmla="*/ 10 w 19"/>
                <a:gd name="T69" fmla="*/ 22 h 26"/>
                <a:gd name="T70" fmla="*/ 8 w 19"/>
                <a:gd name="T71" fmla="*/ 22 h 26"/>
                <a:gd name="T72" fmla="*/ 7 w 19"/>
                <a:gd name="T73" fmla="*/ 21 h 26"/>
                <a:gd name="T74" fmla="*/ 5 w 19"/>
                <a:gd name="T75" fmla="*/ 19 h 26"/>
                <a:gd name="T76" fmla="*/ 5 w 19"/>
                <a:gd name="T77" fmla="*/ 18 h 26"/>
                <a:gd name="T78" fmla="*/ 4 w 19"/>
                <a:gd name="T79" fmla="*/ 16 h 26"/>
                <a:gd name="T80" fmla="*/ 3 w 19"/>
                <a:gd name="T81" fmla="*/ 15 h 26"/>
                <a:gd name="T82" fmla="*/ 3 w 19"/>
                <a:gd name="T83" fmla="*/ 13 h 26"/>
                <a:gd name="T84" fmla="*/ 3 w 19"/>
                <a:gd name="T85" fmla="*/ 10 h 26"/>
                <a:gd name="T86" fmla="*/ 3 w 19"/>
                <a:gd name="T87" fmla="*/ 8 h 26"/>
                <a:gd name="T88" fmla="*/ 4 w 19"/>
                <a:gd name="T89" fmla="*/ 6 h 26"/>
                <a:gd name="T90" fmla="*/ 5 w 19"/>
                <a:gd name="T91" fmla="*/ 5 h 26"/>
                <a:gd name="T92" fmla="*/ 5 w 19"/>
                <a:gd name="T93" fmla="*/ 4 h 26"/>
                <a:gd name="T94" fmla="*/ 6 w 19"/>
                <a:gd name="T95" fmla="*/ 2 h 26"/>
                <a:gd name="T96" fmla="*/ 8 w 19"/>
                <a:gd name="T97" fmla="*/ 2 h 26"/>
                <a:gd name="T98" fmla="*/ 10 w 19"/>
                <a:gd name="T99" fmla="*/ 2 h 26"/>
                <a:gd name="T100" fmla="*/ 11 w 19"/>
                <a:gd name="T101" fmla="*/ 2 h 26"/>
                <a:gd name="T102" fmla="*/ 13 w 19"/>
                <a:gd name="T103" fmla="*/ 2 h 26"/>
                <a:gd name="T104" fmla="*/ 14 w 19"/>
                <a:gd name="T105" fmla="*/ 3 h 26"/>
                <a:gd name="T106" fmla="*/ 15 w 19"/>
                <a:gd name="T107" fmla="*/ 5 h 26"/>
                <a:gd name="T108" fmla="*/ 16 w 19"/>
                <a:gd name="T109" fmla="*/ 6 h 26"/>
                <a:gd name="T110" fmla="*/ 17 w 19"/>
                <a:gd name="T111" fmla="*/ 7 h 26"/>
                <a:gd name="T112" fmla="*/ 17 w 19"/>
                <a:gd name="T113" fmla="*/ 0 h 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"/>
                <a:gd name="T172" fmla="*/ 0 h 26"/>
                <a:gd name="T173" fmla="*/ 19 w 19"/>
                <a:gd name="T174" fmla="*/ 26 h 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" h="26">
                  <a:moveTo>
                    <a:pt x="17" y="0"/>
                  </a:moveTo>
                  <a:lnTo>
                    <a:pt x="16" y="1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7" y="1"/>
                  </a:lnTo>
                  <a:lnTo>
                    <a:pt x="6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4" y="3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6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2" y="19"/>
                  </a:lnTo>
                  <a:lnTo>
                    <a:pt x="2" y="21"/>
                  </a:lnTo>
                  <a:lnTo>
                    <a:pt x="3" y="22"/>
                  </a:lnTo>
                  <a:lnTo>
                    <a:pt x="4" y="23"/>
                  </a:lnTo>
                  <a:lnTo>
                    <a:pt x="5" y="23"/>
                  </a:lnTo>
                  <a:lnTo>
                    <a:pt x="6" y="24"/>
                  </a:lnTo>
                  <a:lnTo>
                    <a:pt x="7" y="24"/>
                  </a:lnTo>
                  <a:lnTo>
                    <a:pt x="8" y="25"/>
                  </a:lnTo>
                  <a:lnTo>
                    <a:pt x="9" y="25"/>
                  </a:lnTo>
                  <a:lnTo>
                    <a:pt x="10" y="25"/>
                  </a:lnTo>
                  <a:lnTo>
                    <a:pt x="11" y="25"/>
                  </a:lnTo>
                  <a:lnTo>
                    <a:pt x="12" y="25"/>
                  </a:lnTo>
                  <a:lnTo>
                    <a:pt x="13" y="25"/>
                  </a:lnTo>
                  <a:lnTo>
                    <a:pt x="13" y="24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5" y="23"/>
                  </a:lnTo>
                  <a:lnTo>
                    <a:pt x="16" y="22"/>
                  </a:lnTo>
                  <a:lnTo>
                    <a:pt x="17" y="22"/>
                  </a:lnTo>
                  <a:lnTo>
                    <a:pt x="17" y="21"/>
                  </a:lnTo>
                  <a:lnTo>
                    <a:pt x="17" y="19"/>
                  </a:lnTo>
                  <a:lnTo>
                    <a:pt x="18" y="18"/>
                  </a:lnTo>
                  <a:lnTo>
                    <a:pt x="17" y="19"/>
                  </a:lnTo>
                  <a:lnTo>
                    <a:pt x="17" y="20"/>
                  </a:lnTo>
                  <a:lnTo>
                    <a:pt x="16" y="20"/>
                  </a:lnTo>
                  <a:lnTo>
                    <a:pt x="15" y="21"/>
                  </a:lnTo>
                  <a:lnTo>
                    <a:pt x="14" y="21"/>
                  </a:lnTo>
                  <a:lnTo>
                    <a:pt x="14" y="22"/>
                  </a:lnTo>
                  <a:lnTo>
                    <a:pt x="13" y="22"/>
                  </a:lnTo>
                  <a:lnTo>
                    <a:pt x="12" y="22"/>
                  </a:lnTo>
                  <a:lnTo>
                    <a:pt x="11" y="23"/>
                  </a:lnTo>
                  <a:lnTo>
                    <a:pt x="10" y="22"/>
                  </a:lnTo>
                  <a:lnTo>
                    <a:pt x="9" y="22"/>
                  </a:lnTo>
                  <a:lnTo>
                    <a:pt x="8" y="22"/>
                  </a:lnTo>
                  <a:lnTo>
                    <a:pt x="8" y="21"/>
                  </a:lnTo>
                  <a:lnTo>
                    <a:pt x="7" y="21"/>
                  </a:lnTo>
                  <a:lnTo>
                    <a:pt x="6" y="20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7"/>
                  </a:lnTo>
                  <a:lnTo>
                    <a:pt x="4" y="6"/>
                  </a:lnTo>
                  <a:lnTo>
                    <a:pt x="5" y="5"/>
                  </a:lnTo>
                  <a:lnTo>
                    <a:pt x="5" y="4"/>
                  </a:lnTo>
                  <a:lnTo>
                    <a:pt x="6" y="3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4" y="4"/>
                  </a:lnTo>
                  <a:lnTo>
                    <a:pt x="15" y="5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7" y="7"/>
                  </a:lnTo>
                  <a:lnTo>
                    <a:pt x="18" y="6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6" name="Freeform 293"/>
            <p:cNvSpPr>
              <a:spLocks/>
            </p:cNvSpPr>
            <p:nvPr/>
          </p:nvSpPr>
          <p:spPr bwMode="auto">
            <a:xfrm>
              <a:off x="4656" y="2996"/>
              <a:ext cx="20" cy="24"/>
            </a:xfrm>
            <a:custGeom>
              <a:avLst/>
              <a:gdLst>
                <a:gd name="T0" fmla="*/ 12 w 20"/>
                <a:gd name="T1" fmla="*/ 7 h 24"/>
                <a:gd name="T2" fmla="*/ 12 w 20"/>
                <a:gd name="T3" fmla="*/ 9 h 24"/>
                <a:gd name="T4" fmla="*/ 11 w 20"/>
                <a:gd name="T5" fmla="*/ 10 h 24"/>
                <a:gd name="T6" fmla="*/ 10 w 20"/>
                <a:gd name="T7" fmla="*/ 11 h 24"/>
                <a:gd name="T8" fmla="*/ 9 w 20"/>
                <a:gd name="T9" fmla="*/ 12 h 24"/>
                <a:gd name="T10" fmla="*/ 7 w 20"/>
                <a:gd name="T11" fmla="*/ 12 h 24"/>
                <a:gd name="T12" fmla="*/ 7 w 20"/>
                <a:gd name="T13" fmla="*/ 3 h 24"/>
                <a:gd name="T14" fmla="*/ 8 w 20"/>
                <a:gd name="T15" fmla="*/ 2 h 24"/>
                <a:gd name="T16" fmla="*/ 8 w 20"/>
                <a:gd name="T17" fmla="*/ 2 h 24"/>
                <a:gd name="T18" fmla="*/ 10 w 20"/>
                <a:gd name="T19" fmla="*/ 2 h 24"/>
                <a:gd name="T20" fmla="*/ 11 w 20"/>
                <a:gd name="T21" fmla="*/ 2 h 24"/>
                <a:gd name="T22" fmla="*/ 13 w 20"/>
                <a:gd name="T23" fmla="*/ 2 h 24"/>
                <a:gd name="T24" fmla="*/ 14 w 20"/>
                <a:gd name="T25" fmla="*/ 2 h 24"/>
                <a:gd name="T26" fmla="*/ 16 w 20"/>
                <a:gd name="T27" fmla="*/ 4 h 24"/>
                <a:gd name="T28" fmla="*/ 17 w 20"/>
                <a:gd name="T29" fmla="*/ 6 h 24"/>
                <a:gd name="T30" fmla="*/ 19 w 20"/>
                <a:gd name="T31" fmla="*/ 6 h 24"/>
                <a:gd name="T32" fmla="*/ 0 w 20"/>
                <a:gd name="T33" fmla="*/ 0 h 24"/>
                <a:gd name="T34" fmla="*/ 1 w 20"/>
                <a:gd name="T35" fmla="*/ 2 h 24"/>
                <a:gd name="T36" fmla="*/ 2 w 20"/>
                <a:gd name="T37" fmla="*/ 2 h 24"/>
                <a:gd name="T38" fmla="*/ 4 w 20"/>
                <a:gd name="T39" fmla="*/ 3 h 24"/>
                <a:gd name="T40" fmla="*/ 4 w 20"/>
                <a:gd name="T41" fmla="*/ 5 h 24"/>
                <a:gd name="T42" fmla="*/ 4 w 20"/>
                <a:gd name="T43" fmla="*/ 19 h 24"/>
                <a:gd name="T44" fmla="*/ 4 w 20"/>
                <a:gd name="T45" fmla="*/ 21 h 24"/>
                <a:gd name="T46" fmla="*/ 3 w 20"/>
                <a:gd name="T47" fmla="*/ 22 h 24"/>
                <a:gd name="T48" fmla="*/ 2 w 20"/>
                <a:gd name="T49" fmla="*/ 23 h 24"/>
                <a:gd name="T50" fmla="*/ 0 w 20"/>
                <a:gd name="T51" fmla="*/ 23 h 24"/>
                <a:gd name="T52" fmla="*/ 19 w 20"/>
                <a:gd name="T53" fmla="*/ 17 h 24"/>
                <a:gd name="T54" fmla="*/ 17 w 20"/>
                <a:gd name="T55" fmla="*/ 18 h 24"/>
                <a:gd name="T56" fmla="*/ 17 w 20"/>
                <a:gd name="T57" fmla="*/ 20 h 24"/>
                <a:gd name="T58" fmla="*/ 15 w 20"/>
                <a:gd name="T59" fmla="*/ 21 h 24"/>
                <a:gd name="T60" fmla="*/ 14 w 20"/>
                <a:gd name="T61" fmla="*/ 22 h 24"/>
                <a:gd name="T62" fmla="*/ 13 w 20"/>
                <a:gd name="T63" fmla="*/ 23 h 24"/>
                <a:gd name="T64" fmla="*/ 11 w 20"/>
                <a:gd name="T65" fmla="*/ 23 h 24"/>
                <a:gd name="T66" fmla="*/ 9 w 20"/>
                <a:gd name="T67" fmla="*/ 23 h 24"/>
                <a:gd name="T68" fmla="*/ 8 w 20"/>
                <a:gd name="T69" fmla="*/ 23 h 24"/>
                <a:gd name="T70" fmla="*/ 7 w 20"/>
                <a:gd name="T71" fmla="*/ 22 h 24"/>
                <a:gd name="T72" fmla="*/ 7 w 20"/>
                <a:gd name="T73" fmla="*/ 21 h 24"/>
                <a:gd name="T74" fmla="*/ 8 w 20"/>
                <a:gd name="T75" fmla="*/ 12 h 24"/>
                <a:gd name="T76" fmla="*/ 10 w 20"/>
                <a:gd name="T77" fmla="*/ 12 h 24"/>
                <a:gd name="T78" fmla="*/ 11 w 20"/>
                <a:gd name="T79" fmla="*/ 13 h 24"/>
                <a:gd name="T80" fmla="*/ 12 w 20"/>
                <a:gd name="T81" fmla="*/ 13 h 24"/>
                <a:gd name="T82" fmla="*/ 12 w 20"/>
                <a:gd name="T83" fmla="*/ 15 h 24"/>
                <a:gd name="T84" fmla="*/ 14 w 20"/>
                <a:gd name="T85" fmla="*/ 16 h 2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0"/>
                <a:gd name="T130" fmla="*/ 0 h 24"/>
                <a:gd name="T131" fmla="*/ 20 w 20"/>
                <a:gd name="T132" fmla="*/ 24 h 24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0" h="24">
                  <a:moveTo>
                    <a:pt x="14" y="7"/>
                  </a:moveTo>
                  <a:lnTo>
                    <a:pt x="12" y="7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1" y="10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10" y="12"/>
                  </a:lnTo>
                  <a:lnTo>
                    <a:pt x="9" y="12"/>
                  </a:lnTo>
                  <a:lnTo>
                    <a:pt x="8" y="12"/>
                  </a:lnTo>
                  <a:lnTo>
                    <a:pt x="7" y="12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3"/>
                  </a:lnTo>
                  <a:lnTo>
                    <a:pt x="16" y="4"/>
                  </a:lnTo>
                  <a:lnTo>
                    <a:pt x="17" y="5"/>
                  </a:lnTo>
                  <a:lnTo>
                    <a:pt x="17" y="6"/>
                  </a:lnTo>
                  <a:lnTo>
                    <a:pt x="18" y="6"/>
                  </a:lnTo>
                  <a:lnTo>
                    <a:pt x="19" y="6"/>
                  </a:lnTo>
                  <a:lnTo>
                    <a:pt x="17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3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6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4" y="21"/>
                  </a:lnTo>
                  <a:lnTo>
                    <a:pt x="3" y="22"/>
                  </a:lnTo>
                  <a:lnTo>
                    <a:pt x="2" y="23"/>
                  </a:lnTo>
                  <a:lnTo>
                    <a:pt x="1" y="23"/>
                  </a:lnTo>
                  <a:lnTo>
                    <a:pt x="0" y="23"/>
                  </a:lnTo>
                  <a:lnTo>
                    <a:pt x="17" y="23"/>
                  </a:lnTo>
                  <a:lnTo>
                    <a:pt x="19" y="17"/>
                  </a:lnTo>
                  <a:lnTo>
                    <a:pt x="18" y="17"/>
                  </a:lnTo>
                  <a:lnTo>
                    <a:pt x="17" y="18"/>
                  </a:lnTo>
                  <a:lnTo>
                    <a:pt x="17" y="19"/>
                  </a:lnTo>
                  <a:lnTo>
                    <a:pt x="17" y="20"/>
                  </a:lnTo>
                  <a:lnTo>
                    <a:pt x="16" y="21"/>
                  </a:lnTo>
                  <a:lnTo>
                    <a:pt x="15" y="21"/>
                  </a:lnTo>
                  <a:lnTo>
                    <a:pt x="14" y="22"/>
                  </a:lnTo>
                  <a:lnTo>
                    <a:pt x="14" y="23"/>
                  </a:lnTo>
                  <a:lnTo>
                    <a:pt x="13" y="23"/>
                  </a:lnTo>
                  <a:lnTo>
                    <a:pt x="12" y="23"/>
                  </a:lnTo>
                  <a:lnTo>
                    <a:pt x="11" y="23"/>
                  </a:lnTo>
                  <a:lnTo>
                    <a:pt x="9" y="23"/>
                  </a:lnTo>
                  <a:lnTo>
                    <a:pt x="8" y="23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12"/>
                  </a:lnTo>
                  <a:lnTo>
                    <a:pt x="8" y="12"/>
                  </a:lnTo>
                  <a:lnTo>
                    <a:pt x="9" y="12"/>
                  </a:lnTo>
                  <a:lnTo>
                    <a:pt x="10" y="12"/>
                  </a:lnTo>
                  <a:lnTo>
                    <a:pt x="11" y="12"/>
                  </a:lnTo>
                  <a:lnTo>
                    <a:pt x="11" y="13"/>
                  </a:lnTo>
                  <a:lnTo>
                    <a:pt x="12" y="13"/>
                  </a:lnTo>
                  <a:lnTo>
                    <a:pt x="12" y="14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7" name="Freeform 294"/>
            <p:cNvSpPr>
              <a:spLocks/>
            </p:cNvSpPr>
            <p:nvPr/>
          </p:nvSpPr>
          <p:spPr bwMode="auto">
            <a:xfrm>
              <a:off x="4363" y="3116"/>
              <a:ext cx="48" cy="43"/>
            </a:xfrm>
            <a:custGeom>
              <a:avLst/>
              <a:gdLst>
                <a:gd name="T0" fmla="*/ 22 w 48"/>
                <a:gd name="T1" fmla="*/ 25 h 43"/>
                <a:gd name="T2" fmla="*/ 24 w 48"/>
                <a:gd name="T3" fmla="*/ 25 h 43"/>
                <a:gd name="T4" fmla="*/ 25 w 48"/>
                <a:gd name="T5" fmla="*/ 25 h 43"/>
                <a:gd name="T6" fmla="*/ 27 w 48"/>
                <a:gd name="T7" fmla="*/ 27 h 43"/>
                <a:gd name="T8" fmla="*/ 27 w 48"/>
                <a:gd name="T9" fmla="*/ 29 h 43"/>
                <a:gd name="T10" fmla="*/ 27 w 48"/>
                <a:gd name="T11" fmla="*/ 31 h 43"/>
                <a:gd name="T12" fmla="*/ 27 w 48"/>
                <a:gd name="T13" fmla="*/ 32 h 43"/>
                <a:gd name="T14" fmla="*/ 27 w 48"/>
                <a:gd name="T15" fmla="*/ 35 h 43"/>
                <a:gd name="T16" fmla="*/ 34 w 48"/>
                <a:gd name="T17" fmla="*/ 21 h 43"/>
                <a:gd name="T18" fmla="*/ 33 w 48"/>
                <a:gd name="T19" fmla="*/ 23 h 43"/>
                <a:gd name="T20" fmla="*/ 31 w 48"/>
                <a:gd name="T21" fmla="*/ 24 h 43"/>
                <a:gd name="T22" fmla="*/ 29 w 48"/>
                <a:gd name="T23" fmla="*/ 25 h 43"/>
                <a:gd name="T24" fmla="*/ 27 w 48"/>
                <a:gd name="T25" fmla="*/ 24 h 43"/>
                <a:gd name="T26" fmla="*/ 25 w 48"/>
                <a:gd name="T27" fmla="*/ 24 h 43"/>
                <a:gd name="T28" fmla="*/ 22 w 48"/>
                <a:gd name="T29" fmla="*/ 23 h 43"/>
                <a:gd name="T30" fmla="*/ 27 w 48"/>
                <a:gd name="T31" fmla="*/ 13 h 43"/>
                <a:gd name="T32" fmla="*/ 27 w 48"/>
                <a:gd name="T33" fmla="*/ 11 h 43"/>
                <a:gd name="T34" fmla="*/ 28 w 48"/>
                <a:gd name="T35" fmla="*/ 10 h 43"/>
                <a:gd name="T36" fmla="*/ 29 w 48"/>
                <a:gd name="T37" fmla="*/ 9 h 43"/>
                <a:gd name="T38" fmla="*/ 30 w 48"/>
                <a:gd name="T39" fmla="*/ 8 h 43"/>
                <a:gd name="T40" fmla="*/ 32 w 48"/>
                <a:gd name="T41" fmla="*/ 8 h 43"/>
                <a:gd name="T42" fmla="*/ 34 w 48"/>
                <a:gd name="T43" fmla="*/ 9 h 43"/>
                <a:gd name="T44" fmla="*/ 35 w 48"/>
                <a:gd name="T45" fmla="*/ 10 h 43"/>
                <a:gd name="T46" fmla="*/ 37 w 48"/>
                <a:gd name="T47" fmla="*/ 11 h 43"/>
                <a:gd name="T48" fmla="*/ 39 w 48"/>
                <a:gd name="T49" fmla="*/ 13 h 43"/>
                <a:gd name="T50" fmla="*/ 40 w 48"/>
                <a:gd name="T51" fmla="*/ 15 h 43"/>
                <a:gd name="T52" fmla="*/ 42 w 48"/>
                <a:gd name="T53" fmla="*/ 17 h 43"/>
                <a:gd name="T54" fmla="*/ 42 w 48"/>
                <a:gd name="T55" fmla="*/ 18 h 43"/>
                <a:gd name="T56" fmla="*/ 43 w 48"/>
                <a:gd name="T57" fmla="*/ 20 h 43"/>
                <a:gd name="T58" fmla="*/ 43 w 48"/>
                <a:gd name="T59" fmla="*/ 23 h 43"/>
                <a:gd name="T60" fmla="*/ 43 w 48"/>
                <a:gd name="T61" fmla="*/ 25 h 43"/>
                <a:gd name="T62" fmla="*/ 47 w 48"/>
                <a:gd name="T63" fmla="*/ 17 h 43"/>
                <a:gd name="T64" fmla="*/ 22 w 48"/>
                <a:gd name="T65" fmla="*/ 2 h 43"/>
                <a:gd name="T66" fmla="*/ 24 w 48"/>
                <a:gd name="T67" fmla="*/ 3 h 43"/>
                <a:gd name="T68" fmla="*/ 25 w 48"/>
                <a:gd name="T69" fmla="*/ 4 h 43"/>
                <a:gd name="T70" fmla="*/ 25 w 48"/>
                <a:gd name="T71" fmla="*/ 5 h 43"/>
                <a:gd name="T72" fmla="*/ 24 w 48"/>
                <a:gd name="T73" fmla="*/ 7 h 43"/>
                <a:gd name="T74" fmla="*/ 23 w 48"/>
                <a:gd name="T75" fmla="*/ 8 h 43"/>
                <a:gd name="T76" fmla="*/ 22 w 48"/>
                <a:gd name="T77" fmla="*/ 10 h 43"/>
                <a:gd name="T78" fmla="*/ 9 w 48"/>
                <a:gd name="T79" fmla="*/ 28 h 43"/>
                <a:gd name="T80" fmla="*/ 8 w 48"/>
                <a:gd name="T81" fmla="*/ 30 h 43"/>
                <a:gd name="T82" fmla="*/ 6 w 48"/>
                <a:gd name="T83" fmla="*/ 32 h 43"/>
                <a:gd name="T84" fmla="*/ 5 w 48"/>
                <a:gd name="T85" fmla="*/ 32 h 43"/>
                <a:gd name="T86" fmla="*/ 4 w 48"/>
                <a:gd name="T87" fmla="*/ 32 h 43"/>
                <a:gd name="T88" fmla="*/ 3 w 48"/>
                <a:gd name="T89" fmla="*/ 32 h 43"/>
                <a:gd name="T90" fmla="*/ 2 w 48"/>
                <a:gd name="T91" fmla="*/ 31 h 43"/>
                <a:gd name="T92" fmla="*/ 14 w 48"/>
                <a:gd name="T93" fmla="*/ 42 h 43"/>
                <a:gd name="T94" fmla="*/ 14 w 48"/>
                <a:gd name="T95" fmla="*/ 39 h 43"/>
                <a:gd name="T96" fmla="*/ 12 w 48"/>
                <a:gd name="T97" fmla="*/ 38 h 43"/>
                <a:gd name="T98" fmla="*/ 12 w 48"/>
                <a:gd name="T99" fmla="*/ 36 h 43"/>
                <a:gd name="T100" fmla="*/ 12 w 48"/>
                <a:gd name="T101" fmla="*/ 34 h 43"/>
                <a:gd name="T102" fmla="*/ 13 w 48"/>
                <a:gd name="T103" fmla="*/ 33 h 43"/>
                <a:gd name="T104" fmla="*/ 14 w 48"/>
                <a:gd name="T105" fmla="*/ 32 h 43"/>
                <a:gd name="T106" fmla="*/ 21 w 48"/>
                <a:gd name="T107" fmla="*/ 23 h 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48"/>
                <a:gd name="T163" fmla="*/ 0 h 43"/>
                <a:gd name="T164" fmla="*/ 48 w 48"/>
                <a:gd name="T165" fmla="*/ 43 h 4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48" h="43">
                  <a:moveTo>
                    <a:pt x="21" y="23"/>
                  </a:moveTo>
                  <a:lnTo>
                    <a:pt x="22" y="25"/>
                  </a:lnTo>
                  <a:lnTo>
                    <a:pt x="23" y="25"/>
                  </a:lnTo>
                  <a:lnTo>
                    <a:pt x="24" y="25"/>
                  </a:lnTo>
                  <a:lnTo>
                    <a:pt x="25" y="25"/>
                  </a:lnTo>
                  <a:lnTo>
                    <a:pt x="26" y="26"/>
                  </a:lnTo>
                  <a:lnTo>
                    <a:pt x="27" y="27"/>
                  </a:lnTo>
                  <a:lnTo>
                    <a:pt x="27" y="28"/>
                  </a:lnTo>
                  <a:lnTo>
                    <a:pt x="27" y="29"/>
                  </a:lnTo>
                  <a:lnTo>
                    <a:pt x="27" y="30"/>
                  </a:lnTo>
                  <a:lnTo>
                    <a:pt x="27" y="31"/>
                  </a:lnTo>
                  <a:lnTo>
                    <a:pt x="27" y="32"/>
                  </a:lnTo>
                  <a:lnTo>
                    <a:pt x="26" y="33"/>
                  </a:lnTo>
                  <a:lnTo>
                    <a:pt x="27" y="35"/>
                  </a:lnTo>
                  <a:lnTo>
                    <a:pt x="35" y="23"/>
                  </a:lnTo>
                  <a:lnTo>
                    <a:pt x="34" y="21"/>
                  </a:lnTo>
                  <a:lnTo>
                    <a:pt x="33" y="22"/>
                  </a:lnTo>
                  <a:lnTo>
                    <a:pt x="33" y="23"/>
                  </a:lnTo>
                  <a:lnTo>
                    <a:pt x="32" y="23"/>
                  </a:lnTo>
                  <a:lnTo>
                    <a:pt x="31" y="24"/>
                  </a:lnTo>
                  <a:lnTo>
                    <a:pt x="30" y="24"/>
                  </a:lnTo>
                  <a:lnTo>
                    <a:pt x="29" y="25"/>
                  </a:lnTo>
                  <a:lnTo>
                    <a:pt x="28" y="25"/>
                  </a:lnTo>
                  <a:lnTo>
                    <a:pt x="27" y="24"/>
                  </a:lnTo>
                  <a:lnTo>
                    <a:pt x="26" y="24"/>
                  </a:lnTo>
                  <a:lnTo>
                    <a:pt x="25" y="24"/>
                  </a:lnTo>
                  <a:lnTo>
                    <a:pt x="23" y="23"/>
                  </a:lnTo>
                  <a:lnTo>
                    <a:pt x="22" y="23"/>
                  </a:lnTo>
                  <a:lnTo>
                    <a:pt x="21" y="21"/>
                  </a:lnTo>
                  <a:lnTo>
                    <a:pt x="27" y="13"/>
                  </a:lnTo>
                  <a:lnTo>
                    <a:pt x="27" y="12"/>
                  </a:lnTo>
                  <a:lnTo>
                    <a:pt x="27" y="11"/>
                  </a:lnTo>
                  <a:lnTo>
                    <a:pt x="28" y="11"/>
                  </a:lnTo>
                  <a:lnTo>
                    <a:pt x="28" y="10"/>
                  </a:lnTo>
                  <a:lnTo>
                    <a:pt x="29" y="10"/>
                  </a:lnTo>
                  <a:lnTo>
                    <a:pt x="29" y="9"/>
                  </a:lnTo>
                  <a:lnTo>
                    <a:pt x="30" y="9"/>
                  </a:lnTo>
                  <a:lnTo>
                    <a:pt x="30" y="8"/>
                  </a:lnTo>
                  <a:lnTo>
                    <a:pt x="31" y="8"/>
                  </a:lnTo>
                  <a:lnTo>
                    <a:pt x="32" y="8"/>
                  </a:lnTo>
                  <a:lnTo>
                    <a:pt x="33" y="9"/>
                  </a:lnTo>
                  <a:lnTo>
                    <a:pt x="34" y="9"/>
                  </a:lnTo>
                  <a:lnTo>
                    <a:pt x="35" y="10"/>
                  </a:lnTo>
                  <a:lnTo>
                    <a:pt x="36" y="11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3"/>
                  </a:lnTo>
                  <a:lnTo>
                    <a:pt x="40" y="14"/>
                  </a:lnTo>
                  <a:lnTo>
                    <a:pt x="40" y="15"/>
                  </a:lnTo>
                  <a:lnTo>
                    <a:pt x="41" y="1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3" y="22"/>
                  </a:lnTo>
                  <a:lnTo>
                    <a:pt x="43" y="23"/>
                  </a:lnTo>
                  <a:lnTo>
                    <a:pt x="43" y="25"/>
                  </a:lnTo>
                  <a:lnTo>
                    <a:pt x="45" y="25"/>
                  </a:lnTo>
                  <a:lnTo>
                    <a:pt x="47" y="17"/>
                  </a:lnTo>
                  <a:lnTo>
                    <a:pt x="22" y="0"/>
                  </a:lnTo>
                  <a:lnTo>
                    <a:pt x="22" y="2"/>
                  </a:lnTo>
                  <a:lnTo>
                    <a:pt x="23" y="3"/>
                  </a:lnTo>
                  <a:lnTo>
                    <a:pt x="24" y="3"/>
                  </a:lnTo>
                  <a:lnTo>
                    <a:pt x="24" y="4"/>
                  </a:lnTo>
                  <a:lnTo>
                    <a:pt x="25" y="4"/>
                  </a:lnTo>
                  <a:lnTo>
                    <a:pt x="25" y="5"/>
                  </a:lnTo>
                  <a:lnTo>
                    <a:pt x="25" y="6"/>
                  </a:lnTo>
                  <a:lnTo>
                    <a:pt x="24" y="7"/>
                  </a:lnTo>
                  <a:lnTo>
                    <a:pt x="24" y="8"/>
                  </a:lnTo>
                  <a:lnTo>
                    <a:pt x="23" y="8"/>
                  </a:lnTo>
                  <a:lnTo>
                    <a:pt x="23" y="9"/>
                  </a:lnTo>
                  <a:lnTo>
                    <a:pt x="22" y="10"/>
                  </a:lnTo>
                  <a:lnTo>
                    <a:pt x="10" y="27"/>
                  </a:lnTo>
                  <a:lnTo>
                    <a:pt x="9" y="28"/>
                  </a:lnTo>
                  <a:lnTo>
                    <a:pt x="9" y="29"/>
                  </a:lnTo>
                  <a:lnTo>
                    <a:pt x="8" y="30"/>
                  </a:lnTo>
                  <a:lnTo>
                    <a:pt x="7" y="31"/>
                  </a:lnTo>
                  <a:lnTo>
                    <a:pt x="6" y="32"/>
                  </a:lnTo>
                  <a:lnTo>
                    <a:pt x="5" y="32"/>
                  </a:lnTo>
                  <a:lnTo>
                    <a:pt x="4" y="32"/>
                  </a:lnTo>
                  <a:lnTo>
                    <a:pt x="3" y="32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0" y="32"/>
                  </a:lnTo>
                  <a:lnTo>
                    <a:pt x="14" y="42"/>
                  </a:lnTo>
                  <a:lnTo>
                    <a:pt x="14" y="40"/>
                  </a:lnTo>
                  <a:lnTo>
                    <a:pt x="14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2" y="37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3" y="33"/>
                  </a:lnTo>
                  <a:lnTo>
                    <a:pt x="13" y="32"/>
                  </a:lnTo>
                  <a:lnTo>
                    <a:pt x="14" y="32"/>
                  </a:lnTo>
                  <a:lnTo>
                    <a:pt x="14" y="31"/>
                  </a:lnTo>
                  <a:lnTo>
                    <a:pt x="21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8" name="Freeform 295"/>
            <p:cNvSpPr>
              <a:spLocks/>
            </p:cNvSpPr>
            <p:nvPr/>
          </p:nvSpPr>
          <p:spPr bwMode="auto">
            <a:xfrm>
              <a:off x="4536" y="2996"/>
              <a:ext cx="6" cy="24"/>
            </a:xfrm>
            <a:custGeom>
              <a:avLst/>
              <a:gdLst>
                <a:gd name="T0" fmla="*/ 3 w 6"/>
                <a:gd name="T1" fmla="*/ 6 h 24"/>
                <a:gd name="T2" fmla="*/ 3 w 6"/>
                <a:gd name="T3" fmla="*/ 5 h 24"/>
                <a:gd name="T4" fmla="*/ 3 w 6"/>
                <a:gd name="T5" fmla="*/ 4 h 24"/>
                <a:gd name="T6" fmla="*/ 3 w 6"/>
                <a:gd name="T7" fmla="*/ 3 h 24"/>
                <a:gd name="T8" fmla="*/ 3 w 6"/>
                <a:gd name="T9" fmla="*/ 2 h 24"/>
                <a:gd name="T10" fmla="*/ 4 w 6"/>
                <a:gd name="T11" fmla="*/ 2 h 24"/>
                <a:gd name="T12" fmla="*/ 4 w 6"/>
                <a:gd name="T13" fmla="*/ 2 h 24"/>
                <a:gd name="T14" fmla="*/ 5 w 6"/>
                <a:gd name="T15" fmla="*/ 2 h 24"/>
                <a:gd name="T16" fmla="*/ 5 w 6"/>
                <a:gd name="T17" fmla="*/ 2 h 24"/>
                <a:gd name="T18" fmla="*/ 5 w 6"/>
                <a:gd name="T19" fmla="*/ 0 h 24"/>
                <a:gd name="T20" fmla="*/ 0 w 6"/>
                <a:gd name="T21" fmla="*/ 0 h 24"/>
                <a:gd name="T22" fmla="*/ 0 w 6"/>
                <a:gd name="T23" fmla="*/ 2 h 24"/>
                <a:gd name="T24" fmla="*/ 0 w 6"/>
                <a:gd name="T25" fmla="*/ 2 h 24"/>
                <a:gd name="T26" fmla="*/ 1 w 6"/>
                <a:gd name="T27" fmla="*/ 2 h 24"/>
                <a:gd name="T28" fmla="*/ 1 w 6"/>
                <a:gd name="T29" fmla="*/ 3 h 24"/>
                <a:gd name="T30" fmla="*/ 1 w 6"/>
                <a:gd name="T31" fmla="*/ 3 h 24"/>
                <a:gd name="T32" fmla="*/ 1 w 6"/>
                <a:gd name="T33" fmla="*/ 4 h 24"/>
                <a:gd name="T34" fmla="*/ 1 w 6"/>
                <a:gd name="T35" fmla="*/ 5 h 24"/>
                <a:gd name="T36" fmla="*/ 1 w 6"/>
                <a:gd name="T37" fmla="*/ 6 h 24"/>
                <a:gd name="T38" fmla="*/ 1 w 6"/>
                <a:gd name="T39" fmla="*/ 19 h 24"/>
                <a:gd name="T40" fmla="*/ 1 w 6"/>
                <a:gd name="T41" fmla="*/ 20 h 24"/>
                <a:gd name="T42" fmla="*/ 1 w 6"/>
                <a:gd name="T43" fmla="*/ 21 h 24"/>
                <a:gd name="T44" fmla="*/ 1 w 6"/>
                <a:gd name="T45" fmla="*/ 21 h 24"/>
                <a:gd name="T46" fmla="*/ 1 w 6"/>
                <a:gd name="T47" fmla="*/ 22 h 24"/>
                <a:gd name="T48" fmla="*/ 1 w 6"/>
                <a:gd name="T49" fmla="*/ 23 h 24"/>
                <a:gd name="T50" fmla="*/ 0 w 6"/>
                <a:gd name="T51" fmla="*/ 23 h 24"/>
                <a:gd name="T52" fmla="*/ 0 w 6"/>
                <a:gd name="T53" fmla="*/ 23 h 24"/>
                <a:gd name="T54" fmla="*/ 5 w 6"/>
                <a:gd name="T55" fmla="*/ 23 h 24"/>
                <a:gd name="T56" fmla="*/ 4 w 6"/>
                <a:gd name="T57" fmla="*/ 23 h 24"/>
                <a:gd name="T58" fmla="*/ 4 w 6"/>
                <a:gd name="T59" fmla="*/ 23 h 24"/>
                <a:gd name="T60" fmla="*/ 3 w 6"/>
                <a:gd name="T61" fmla="*/ 22 h 24"/>
                <a:gd name="T62" fmla="*/ 3 w 6"/>
                <a:gd name="T63" fmla="*/ 21 h 24"/>
                <a:gd name="T64" fmla="*/ 3 w 6"/>
                <a:gd name="T65" fmla="*/ 21 h 24"/>
                <a:gd name="T66" fmla="*/ 3 w 6"/>
                <a:gd name="T67" fmla="*/ 6 h 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"/>
                <a:gd name="T103" fmla="*/ 0 h 24"/>
                <a:gd name="T104" fmla="*/ 6 w 6"/>
                <a:gd name="T105" fmla="*/ 24 h 2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" h="24">
                  <a:moveTo>
                    <a:pt x="3" y="6"/>
                  </a:moveTo>
                  <a:lnTo>
                    <a:pt x="3" y="5"/>
                  </a:lnTo>
                  <a:lnTo>
                    <a:pt x="3" y="4"/>
                  </a:lnTo>
                  <a:lnTo>
                    <a:pt x="3" y="3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1" y="22"/>
                  </a:lnTo>
                  <a:lnTo>
                    <a:pt x="1" y="23"/>
                  </a:lnTo>
                  <a:lnTo>
                    <a:pt x="0" y="23"/>
                  </a:lnTo>
                  <a:lnTo>
                    <a:pt x="5" y="23"/>
                  </a:lnTo>
                  <a:lnTo>
                    <a:pt x="4" y="23"/>
                  </a:lnTo>
                  <a:lnTo>
                    <a:pt x="3" y="22"/>
                  </a:lnTo>
                  <a:lnTo>
                    <a:pt x="3" y="21"/>
                  </a:lnTo>
                  <a:lnTo>
                    <a:pt x="3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89" name="Freeform 296"/>
            <p:cNvSpPr>
              <a:spLocks/>
            </p:cNvSpPr>
            <p:nvPr/>
          </p:nvSpPr>
          <p:spPr bwMode="auto">
            <a:xfrm>
              <a:off x="4783" y="2996"/>
              <a:ext cx="19" cy="26"/>
            </a:xfrm>
            <a:custGeom>
              <a:avLst/>
              <a:gdLst>
                <a:gd name="T0" fmla="*/ 17 w 19"/>
                <a:gd name="T1" fmla="*/ 18 h 26"/>
                <a:gd name="T2" fmla="*/ 17 w 19"/>
                <a:gd name="T3" fmla="*/ 19 h 26"/>
                <a:gd name="T4" fmla="*/ 16 w 19"/>
                <a:gd name="T5" fmla="*/ 19 h 26"/>
                <a:gd name="T6" fmla="*/ 16 w 19"/>
                <a:gd name="T7" fmla="*/ 20 h 26"/>
                <a:gd name="T8" fmla="*/ 15 w 19"/>
                <a:gd name="T9" fmla="*/ 21 h 26"/>
                <a:gd name="T10" fmla="*/ 14 w 19"/>
                <a:gd name="T11" fmla="*/ 22 h 26"/>
                <a:gd name="T12" fmla="*/ 14 w 19"/>
                <a:gd name="T13" fmla="*/ 23 h 26"/>
                <a:gd name="T14" fmla="*/ 13 w 19"/>
                <a:gd name="T15" fmla="*/ 23 h 26"/>
                <a:gd name="T16" fmla="*/ 12 w 19"/>
                <a:gd name="T17" fmla="*/ 23 h 26"/>
                <a:gd name="T18" fmla="*/ 11 w 19"/>
                <a:gd name="T19" fmla="*/ 23 h 26"/>
                <a:gd name="T20" fmla="*/ 11 w 19"/>
                <a:gd name="T21" fmla="*/ 23 h 26"/>
                <a:gd name="T22" fmla="*/ 10 w 19"/>
                <a:gd name="T23" fmla="*/ 23 h 26"/>
                <a:gd name="T24" fmla="*/ 9 w 19"/>
                <a:gd name="T25" fmla="*/ 23 h 26"/>
                <a:gd name="T26" fmla="*/ 8 w 19"/>
                <a:gd name="T27" fmla="*/ 23 h 26"/>
                <a:gd name="T28" fmla="*/ 7 w 19"/>
                <a:gd name="T29" fmla="*/ 23 h 26"/>
                <a:gd name="T30" fmla="*/ 6 w 19"/>
                <a:gd name="T31" fmla="*/ 23 h 26"/>
                <a:gd name="T32" fmla="*/ 6 w 19"/>
                <a:gd name="T33" fmla="*/ 23 h 26"/>
                <a:gd name="T34" fmla="*/ 6 w 19"/>
                <a:gd name="T35" fmla="*/ 22 h 26"/>
                <a:gd name="T36" fmla="*/ 6 w 19"/>
                <a:gd name="T37" fmla="*/ 21 h 26"/>
                <a:gd name="T38" fmla="*/ 5 w 19"/>
                <a:gd name="T39" fmla="*/ 21 h 26"/>
                <a:gd name="T40" fmla="*/ 5 w 19"/>
                <a:gd name="T41" fmla="*/ 5 h 26"/>
                <a:gd name="T42" fmla="*/ 6 w 19"/>
                <a:gd name="T43" fmla="*/ 4 h 26"/>
                <a:gd name="T44" fmla="*/ 6 w 19"/>
                <a:gd name="T45" fmla="*/ 3 h 26"/>
                <a:gd name="T46" fmla="*/ 6 w 19"/>
                <a:gd name="T47" fmla="*/ 2 h 26"/>
                <a:gd name="T48" fmla="*/ 7 w 19"/>
                <a:gd name="T49" fmla="*/ 2 h 26"/>
                <a:gd name="T50" fmla="*/ 7 w 19"/>
                <a:gd name="T51" fmla="*/ 2 h 26"/>
                <a:gd name="T52" fmla="*/ 8 w 19"/>
                <a:gd name="T53" fmla="*/ 2 h 26"/>
                <a:gd name="T54" fmla="*/ 8 w 19"/>
                <a:gd name="T55" fmla="*/ 2 h 26"/>
                <a:gd name="T56" fmla="*/ 8 w 19"/>
                <a:gd name="T57" fmla="*/ 0 h 26"/>
                <a:gd name="T58" fmla="*/ 0 w 19"/>
                <a:gd name="T59" fmla="*/ 0 h 26"/>
                <a:gd name="T60" fmla="*/ 0 w 19"/>
                <a:gd name="T61" fmla="*/ 2 h 26"/>
                <a:gd name="T62" fmla="*/ 1 w 19"/>
                <a:gd name="T63" fmla="*/ 2 h 26"/>
                <a:gd name="T64" fmla="*/ 2 w 19"/>
                <a:gd name="T65" fmla="*/ 2 h 26"/>
                <a:gd name="T66" fmla="*/ 2 w 19"/>
                <a:gd name="T67" fmla="*/ 2 h 26"/>
                <a:gd name="T68" fmla="*/ 3 w 19"/>
                <a:gd name="T69" fmla="*/ 3 h 26"/>
                <a:gd name="T70" fmla="*/ 3 w 19"/>
                <a:gd name="T71" fmla="*/ 4 h 26"/>
                <a:gd name="T72" fmla="*/ 3 w 19"/>
                <a:gd name="T73" fmla="*/ 5 h 26"/>
                <a:gd name="T74" fmla="*/ 3 w 19"/>
                <a:gd name="T75" fmla="*/ 6 h 26"/>
                <a:gd name="T76" fmla="*/ 3 w 19"/>
                <a:gd name="T77" fmla="*/ 19 h 26"/>
                <a:gd name="T78" fmla="*/ 3 w 19"/>
                <a:gd name="T79" fmla="*/ 20 h 26"/>
                <a:gd name="T80" fmla="*/ 3 w 19"/>
                <a:gd name="T81" fmla="*/ 21 h 26"/>
                <a:gd name="T82" fmla="*/ 3 w 19"/>
                <a:gd name="T83" fmla="*/ 22 h 26"/>
                <a:gd name="T84" fmla="*/ 3 w 19"/>
                <a:gd name="T85" fmla="*/ 23 h 26"/>
                <a:gd name="T86" fmla="*/ 2 w 19"/>
                <a:gd name="T87" fmla="*/ 23 h 26"/>
                <a:gd name="T88" fmla="*/ 2 w 19"/>
                <a:gd name="T89" fmla="*/ 23 h 26"/>
                <a:gd name="T90" fmla="*/ 2 w 19"/>
                <a:gd name="T91" fmla="*/ 23 h 26"/>
                <a:gd name="T92" fmla="*/ 1 w 19"/>
                <a:gd name="T93" fmla="*/ 23 h 26"/>
                <a:gd name="T94" fmla="*/ 0 w 19"/>
                <a:gd name="T95" fmla="*/ 23 h 26"/>
                <a:gd name="T96" fmla="*/ 0 w 19"/>
                <a:gd name="T97" fmla="*/ 25 h 26"/>
                <a:gd name="T98" fmla="*/ 15 w 19"/>
                <a:gd name="T99" fmla="*/ 25 h 26"/>
                <a:gd name="T100" fmla="*/ 18 w 19"/>
                <a:gd name="T101" fmla="*/ 19 h 26"/>
                <a:gd name="T102" fmla="*/ 17 w 19"/>
                <a:gd name="T103" fmla="*/ 18 h 2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9"/>
                <a:gd name="T157" fmla="*/ 0 h 26"/>
                <a:gd name="T158" fmla="*/ 19 w 19"/>
                <a:gd name="T159" fmla="*/ 26 h 2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9" h="26">
                  <a:moveTo>
                    <a:pt x="17" y="18"/>
                  </a:moveTo>
                  <a:lnTo>
                    <a:pt x="17" y="19"/>
                  </a:lnTo>
                  <a:lnTo>
                    <a:pt x="16" y="19"/>
                  </a:lnTo>
                  <a:lnTo>
                    <a:pt x="16" y="20"/>
                  </a:lnTo>
                  <a:lnTo>
                    <a:pt x="15" y="21"/>
                  </a:lnTo>
                  <a:lnTo>
                    <a:pt x="14" y="22"/>
                  </a:lnTo>
                  <a:lnTo>
                    <a:pt x="14" y="23"/>
                  </a:lnTo>
                  <a:lnTo>
                    <a:pt x="13" y="23"/>
                  </a:lnTo>
                  <a:lnTo>
                    <a:pt x="12" y="23"/>
                  </a:lnTo>
                  <a:lnTo>
                    <a:pt x="11" y="23"/>
                  </a:lnTo>
                  <a:lnTo>
                    <a:pt x="10" y="23"/>
                  </a:lnTo>
                  <a:lnTo>
                    <a:pt x="9" y="23"/>
                  </a:lnTo>
                  <a:lnTo>
                    <a:pt x="8" y="23"/>
                  </a:lnTo>
                  <a:lnTo>
                    <a:pt x="7" y="23"/>
                  </a:lnTo>
                  <a:lnTo>
                    <a:pt x="6" y="23"/>
                  </a:lnTo>
                  <a:lnTo>
                    <a:pt x="6" y="22"/>
                  </a:lnTo>
                  <a:lnTo>
                    <a:pt x="6" y="21"/>
                  </a:lnTo>
                  <a:lnTo>
                    <a:pt x="5" y="21"/>
                  </a:lnTo>
                  <a:lnTo>
                    <a:pt x="5" y="5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6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3" y="21"/>
                  </a:lnTo>
                  <a:lnTo>
                    <a:pt x="3" y="22"/>
                  </a:lnTo>
                  <a:lnTo>
                    <a:pt x="3" y="23"/>
                  </a:lnTo>
                  <a:lnTo>
                    <a:pt x="2" y="23"/>
                  </a:lnTo>
                  <a:lnTo>
                    <a:pt x="1" y="23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15" y="25"/>
                  </a:lnTo>
                  <a:lnTo>
                    <a:pt x="18" y="19"/>
                  </a:lnTo>
                  <a:lnTo>
                    <a:pt x="17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90" name="Freeform 297"/>
            <p:cNvSpPr>
              <a:spLocks/>
            </p:cNvSpPr>
            <p:nvPr/>
          </p:nvSpPr>
          <p:spPr bwMode="auto">
            <a:xfrm>
              <a:off x="4847" y="2996"/>
              <a:ext cx="22" cy="26"/>
            </a:xfrm>
            <a:custGeom>
              <a:avLst/>
              <a:gdLst>
                <a:gd name="T0" fmla="*/ 21 w 22"/>
                <a:gd name="T1" fmla="*/ 10 h 26"/>
                <a:gd name="T2" fmla="*/ 21 w 22"/>
                <a:gd name="T3" fmla="*/ 9 h 26"/>
                <a:gd name="T4" fmla="*/ 20 w 22"/>
                <a:gd name="T5" fmla="*/ 6 h 26"/>
                <a:gd name="T6" fmla="*/ 19 w 22"/>
                <a:gd name="T7" fmla="*/ 5 h 26"/>
                <a:gd name="T8" fmla="*/ 18 w 22"/>
                <a:gd name="T9" fmla="*/ 3 h 26"/>
                <a:gd name="T10" fmla="*/ 16 w 22"/>
                <a:gd name="T11" fmla="*/ 2 h 26"/>
                <a:gd name="T12" fmla="*/ 14 w 22"/>
                <a:gd name="T13" fmla="*/ 1 h 26"/>
                <a:gd name="T14" fmla="*/ 12 w 22"/>
                <a:gd name="T15" fmla="*/ 0 h 26"/>
                <a:gd name="T16" fmla="*/ 10 w 22"/>
                <a:gd name="T17" fmla="*/ 0 h 26"/>
                <a:gd name="T18" fmla="*/ 8 w 22"/>
                <a:gd name="T19" fmla="*/ 1 h 26"/>
                <a:gd name="T20" fmla="*/ 5 w 22"/>
                <a:gd name="T21" fmla="*/ 2 h 26"/>
                <a:gd name="T22" fmla="*/ 4 w 22"/>
                <a:gd name="T23" fmla="*/ 3 h 26"/>
                <a:gd name="T24" fmla="*/ 2 w 22"/>
                <a:gd name="T25" fmla="*/ 5 h 26"/>
                <a:gd name="T26" fmla="*/ 1 w 22"/>
                <a:gd name="T27" fmla="*/ 6 h 26"/>
                <a:gd name="T28" fmla="*/ 0 w 22"/>
                <a:gd name="T29" fmla="*/ 9 h 26"/>
                <a:gd name="T30" fmla="*/ 0 w 22"/>
                <a:gd name="T31" fmla="*/ 10 h 26"/>
                <a:gd name="T32" fmla="*/ 0 w 22"/>
                <a:gd name="T33" fmla="*/ 13 h 26"/>
                <a:gd name="T34" fmla="*/ 0 w 22"/>
                <a:gd name="T35" fmla="*/ 16 h 26"/>
                <a:gd name="T36" fmla="*/ 1 w 22"/>
                <a:gd name="T37" fmla="*/ 19 h 26"/>
                <a:gd name="T38" fmla="*/ 2 w 22"/>
                <a:gd name="T39" fmla="*/ 20 h 26"/>
                <a:gd name="T40" fmla="*/ 4 w 22"/>
                <a:gd name="T41" fmla="*/ 22 h 26"/>
                <a:gd name="T42" fmla="*/ 5 w 22"/>
                <a:gd name="T43" fmla="*/ 23 h 26"/>
                <a:gd name="T44" fmla="*/ 8 w 22"/>
                <a:gd name="T45" fmla="*/ 24 h 26"/>
                <a:gd name="T46" fmla="*/ 10 w 22"/>
                <a:gd name="T47" fmla="*/ 25 h 26"/>
                <a:gd name="T48" fmla="*/ 12 w 22"/>
                <a:gd name="T49" fmla="*/ 25 h 26"/>
                <a:gd name="T50" fmla="*/ 14 w 22"/>
                <a:gd name="T51" fmla="*/ 24 h 26"/>
                <a:gd name="T52" fmla="*/ 16 w 22"/>
                <a:gd name="T53" fmla="*/ 23 h 26"/>
                <a:gd name="T54" fmla="*/ 18 w 22"/>
                <a:gd name="T55" fmla="*/ 22 h 26"/>
                <a:gd name="T56" fmla="*/ 19 w 22"/>
                <a:gd name="T57" fmla="*/ 20 h 26"/>
                <a:gd name="T58" fmla="*/ 20 w 22"/>
                <a:gd name="T59" fmla="*/ 19 h 26"/>
                <a:gd name="T60" fmla="*/ 21 w 22"/>
                <a:gd name="T61" fmla="*/ 16 h 26"/>
                <a:gd name="T62" fmla="*/ 21 w 22"/>
                <a:gd name="T63" fmla="*/ 13 h 2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2"/>
                <a:gd name="T97" fmla="*/ 0 h 26"/>
                <a:gd name="T98" fmla="*/ 22 w 22"/>
                <a:gd name="T99" fmla="*/ 26 h 2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2" h="26">
                  <a:moveTo>
                    <a:pt x="21" y="12"/>
                  </a:moveTo>
                  <a:lnTo>
                    <a:pt x="21" y="10"/>
                  </a:lnTo>
                  <a:lnTo>
                    <a:pt x="21" y="9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19" y="6"/>
                  </a:lnTo>
                  <a:lnTo>
                    <a:pt x="19" y="5"/>
                  </a:lnTo>
                  <a:lnTo>
                    <a:pt x="19" y="4"/>
                  </a:lnTo>
                  <a:lnTo>
                    <a:pt x="18" y="3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1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2"/>
                  </a:lnTo>
                  <a:lnTo>
                    <a:pt x="4" y="3"/>
                  </a:lnTo>
                  <a:lnTo>
                    <a:pt x="3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1" y="17"/>
                  </a:lnTo>
                  <a:lnTo>
                    <a:pt x="1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3" y="21"/>
                  </a:lnTo>
                  <a:lnTo>
                    <a:pt x="4" y="22"/>
                  </a:lnTo>
                  <a:lnTo>
                    <a:pt x="5" y="23"/>
                  </a:lnTo>
                  <a:lnTo>
                    <a:pt x="6" y="24"/>
                  </a:lnTo>
                  <a:lnTo>
                    <a:pt x="8" y="24"/>
                  </a:lnTo>
                  <a:lnTo>
                    <a:pt x="9" y="25"/>
                  </a:lnTo>
                  <a:lnTo>
                    <a:pt x="10" y="25"/>
                  </a:lnTo>
                  <a:lnTo>
                    <a:pt x="11" y="25"/>
                  </a:lnTo>
                  <a:lnTo>
                    <a:pt x="12" y="25"/>
                  </a:lnTo>
                  <a:lnTo>
                    <a:pt x="13" y="25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6" y="23"/>
                  </a:lnTo>
                  <a:lnTo>
                    <a:pt x="17" y="23"/>
                  </a:lnTo>
                  <a:lnTo>
                    <a:pt x="18" y="22"/>
                  </a:lnTo>
                  <a:lnTo>
                    <a:pt x="19" y="21"/>
                  </a:lnTo>
                  <a:lnTo>
                    <a:pt x="19" y="20"/>
                  </a:lnTo>
                  <a:lnTo>
                    <a:pt x="19" y="19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1" y="16"/>
                  </a:lnTo>
                  <a:lnTo>
                    <a:pt x="21" y="15"/>
                  </a:lnTo>
                  <a:lnTo>
                    <a:pt x="21" y="13"/>
                  </a:lnTo>
                  <a:lnTo>
                    <a:pt x="21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91" name="Freeform 298"/>
            <p:cNvSpPr>
              <a:spLocks/>
            </p:cNvSpPr>
            <p:nvPr/>
          </p:nvSpPr>
          <p:spPr bwMode="auto">
            <a:xfrm>
              <a:off x="4852" y="2998"/>
              <a:ext cx="12" cy="22"/>
            </a:xfrm>
            <a:custGeom>
              <a:avLst/>
              <a:gdLst>
                <a:gd name="T0" fmla="*/ 6 w 12"/>
                <a:gd name="T1" fmla="*/ 0 h 22"/>
                <a:gd name="T2" fmla="*/ 6 w 12"/>
                <a:gd name="T3" fmla="*/ 0 h 22"/>
                <a:gd name="T4" fmla="*/ 7 w 12"/>
                <a:gd name="T5" fmla="*/ 0 h 22"/>
                <a:gd name="T6" fmla="*/ 8 w 12"/>
                <a:gd name="T7" fmla="*/ 1 h 22"/>
                <a:gd name="T8" fmla="*/ 8 w 12"/>
                <a:gd name="T9" fmla="*/ 1 h 22"/>
                <a:gd name="T10" fmla="*/ 8 w 12"/>
                <a:gd name="T11" fmla="*/ 2 h 22"/>
                <a:gd name="T12" fmla="*/ 9 w 12"/>
                <a:gd name="T13" fmla="*/ 2 h 22"/>
                <a:gd name="T14" fmla="*/ 10 w 12"/>
                <a:gd name="T15" fmla="*/ 2 h 22"/>
                <a:gd name="T16" fmla="*/ 10 w 12"/>
                <a:gd name="T17" fmla="*/ 3 h 22"/>
                <a:gd name="T18" fmla="*/ 10 w 12"/>
                <a:gd name="T19" fmla="*/ 4 h 22"/>
                <a:gd name="T20" fmla="*/ 10 w 12"/>
                <a:gd name="T21" fmla="*/ 5 h 22"/>
                <a:gd name="T22" fmla="*/ 10 w 12"/>
                <a:gd name="T23" fmla="*/ 5 h 22"/>
                <a:gd name="T24" fmla="*/ 10 w 12"/>
                <a:gd name="T25" fmla="*/ 6 h 22"/>
                <a:gd name="T26" fmla="*/ 11 w 12"/>
                <a:gd name="T27" fmla="*/ 8 h 22"/>
                <a:gd name="T28" fmla="*/ 11 w 12"/>
                <a:gd name="T29" fmla="*/ 9 h 22"/>
                <a:gd name="T30" fmla="*/ 11 w 12"/>
                <a:gd name="T31" fmla="*/ 9 h 22"/>
                <a:gd name="T32" fmla="*/ 11 w 12"/>
                <a:gd name="T33" fmla="*/ 10 h 22"/>
                <a:gd name="T34" fmla="*/ 11 w 12"/>
                <a:gd name="T35" fmla="*/ 12 h 22"/>
                <a:gd name="T36" fmla="*/ 11 w 12"/>
                <a:gd name="T37" fmla="*/ 12 h 22"/>
                <a:gd name="T38" fmla="*/ 10 w 12"/>
                <a:gd name="T39" fmla="*/ 15 h 22"/>
                <a:gd name="T40" fmla="*/ 10 w 12"/>
                <a:gd name="T41" fmla="*/ 16 h 22"/>
                <a:gd name="T42" fmla="*/ 10 w 12"/>
                <a:gd name="T43" fmla="*/ 16 h 22"/>
                <a:gd name="T44" fmla="*/ 10 w 12"/>
                <a:gd name="T45" fmla="*/ 17 h 22"/>
                <a:gd name="T46" fmla="*/ 10 w 12"/>
                <a:gd name="T47" fmla="*/ 18 h 22"/>
                <a:gd name="T48" fmla="*/ 9 w 12"/>
                <a:gd name="T49" fmla="*/ 19 h 22"/>
                <a:gd name="T50" fmla="*/ 8 w 12"/>
                <a:gd name="T51" fmla="*/ 19 h 22"/>
                <a:gd name="T52" fmla="*/ 8 w 12"/>
                <a:gd name="T53" fmla="*/ 20 h 22"/>
                <a:gd name="T54" fmla="*/ 8 w 12"/>
                <a:gd name="T55" fmla="*/ 20 h 22"/>
                <a:gd name="T56" fmla="*/ 7 w 12"/>
                <a:gd name="T57" fmla="*/ 21 h 22"/>
                <a:gd name="T58" fmla="*/ 6 w 12"/>
                <a:gd name="T59" fmla="*/ 21 h 22"/>
                <a:gd name="T60" fmla="*/ 6 w 12"/>
                <a:gd name="T61" fmla="*/ 21 h 22"/>
                <a:gd name="T62" fmla="*/ 5 w 12"/>
                <a:gd name="T63" fmla="*/ 21 h 22"/>
                <a:gd name="T64" fmla="*/ 5 w 12"/>
                <a:gd name="T65" fmla="*/ 21 h 22"/>
                <a:gd name="T66" fmla="*/ 4 w 12"/>
                <a:gd name="T67" fmla="*/ 20 h 22"/>
                <a:gd name="T68" fmla="*/ 3 w 12"/>
                <a:gd name="T69" fmla="*/ 20 h 22"/>
                <a:gd name="T70" fmla="*/ 3 w 12"/>
                <a:gd name="T71" fmla="*/ 19 h 22"/>
                <a:gd name="T72" fmla="*/ 2 w 12"/>
                <a:gd name="T73" fmla="*/ 19 h 22"/>
                <a:gd name="T74" fmla="*/ 2 w 12"/>
                <a:gd name="T75" fmla="*/ 18 h 22"/>
                <a:gd name="T76" fmla="*/ 1 w 12"/>
                <a:gd name="T77" fmla="*/ 17 h 22"/>
                <a:gd name="T78" fmla="*/ 1 w 12"/>
                <a:gd name="T79" fmla="*/ 16 h 22"/>
                <a:gd name="T80" fmla="*/ 1 w 12"/>
                <a:gd name="T81" fmla="*/ 16 h 22"/>
                <a:gd name="T82" fmla="*/ 1 w 12"/>
                <a:gd name="T83" fmla="*/ 15 h 22"/>
                <a:gd name="T84" fmla="*/ 1 w 12"/>
                <a:gd name="T85" fmla="*/ 13 h 22"/>
                <a:gd name="T86" fmla="*/ 0 w 12"/>
                <a:gd name="T87" fmla="*/ 12 h 22"/>
                <a:gd name="T88" fmla="*/ 0 w 12"/>
                <a:gd name="T89" fmla="*/ 11 h 22"/>
                <a:gd name="T90" fmla="*/ 0 w 12"/>
                <a:gd name="T91" fmla="*/ 9 h 22"/>
                <a:gd name="T92" fmla="*/ 0 w 12"/>
                <a:gd name="T93" fmla="*/ 9 h 22"/>
                <a:gd name="T94" fmla="*/ 1 w 12"/>
                <a:gd name="T95" fmla="*/ 8 h 22"/>
                <a:gd name="T96" fmla="*/ 1 w 12"/>
                <a:gd name="T97" fmla="*/ 6 h 22"/>
                <a:gd name="T98" fmla="*/ 1 w 12"/>
                <a:gd name="T99" fmla="*/ 5 h 22"/>
                <a:gd name="T100" fmla="*/ 1 w 12"/>
                <a:gd name="T101" fmla="*/ 5 h 22"/>
                <a:gd name="T102" fmla="*/ 1 w 12"/>
                <a:gd name="T103" fmla="*/ 4 h 22"/>
                <a:gd name="T104" fmla="*/ 1 w 12"/>
                <a:gd name="T105" fmla="*/ 3 h 22"/>
                <a:gd name="T106" fmla="*/ 2 w 12"/>
                <a:gd name="T107" fmla="*/ 2 h 22"/>
                <a:gd name="T108" fmla="*/ 3 w 12"/>
                <a:gd name="T109" fmla="*/ 2 h 22"/>
                <a:gd name="T110" fmla="*/ 3 w 12"/>
                <a:gd name="T111" fmla="*/ 1 h 22"/>
                <a:gd name="T112" fmla="*/ 4 w 12"/>
                <a:gd name="T113" fmla="*/ 1 h 22"/>
                <a:gd name="T114" fmla="*/ 5 w 12"/>
                <a:gd name="T115" fmla="*/ 0 h 22"/>
                <a:gd name="T116" fmla="*/ 5 w 12"/>
                <a:gd name="T117" fmla="*/ 0 h 22"/>
                <a:gd name="T118" fmla="*/ 6 w 12"/>
                <a:gd name="T119" fmla="*/ 0 h 2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2"/>
                <a:gd name="T181" fmla="*/ 0 h 22"/>
                <a:gd name="T182" fmla="*/ 12 w 12"/>
                <a:gd name="T183" fmla="*/ 22 h 2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2" h="22">
                  <a:moveTo>
                    <a:pt x="6" y="0"/>
                  </a:moveTo>
                  <a:lnTo>
                    <a:pt x="6" y="0"/>
                  </a:lnTo>
                  <a:lnTo>
                    <a:pt x="7" y="0"/>
                  </a:lnTo>
                  <a:lnTo>
                    <a:pt x="8" y="1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11" y="8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0" y="15"/>
                  </a:lnTo>
                  <a:lnTo>
                    <a:pt x="10" y="16"/>
                  </a:lnTo>
                  <a:lnTo>
                    <a:pt x="10" y="17"/>
                  </a:lnTo>
                  <a:lnTo>
                    <a:pt x="10" y="18"/>
                  </a:lnTo>
                  <a:lnTo>
                    <a:pt x="9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5" y="21"/>
                  </a:lnTo>
                  <a:lnTo>
                    <a:pt x="4" y="20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9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0"/>
                  </a:lnTo>
                  <a:lnTo>
                    <a:pt x="6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92" name="Freeform 299"/>
            <p:cNvSpPr>
              <a:spLocks/>
            </p:cNvSpPr>
            <p:nvPr/>
          </p:nvSpPr>
          <p:spPr bwMode="auto">
            <a:xfrm>
              <a:off x="4403" y="3140"/>
              <a:ext cx="31" cy="42"/>
            </a:xfrm>
            <a:custGeom>
              <a:avLst/>
              <a:gdLst>
                <a:gd name="T0" fmla="*/ 21 w 31"/>
                <a:gd name="T1" fmla="*/ 12 h 42"/>
                <a:gd name="T2" fmla="*/ 22 w 31"/>
                <a:gd name="T3" fmla="*/ 12 h 42"/>
                <a:gd name="T4" fmla="*/ 23 w 31"/>
                <a:gd name="T5" fmla="*/ 11 h 42"/>
                <a:gd name="T6" fmla="*/ 23 w 31"/>
                <a:gd name="T7" fmla="*/ 10 h 42"/>
                <a:gd name="T8" fmla="*/ 23 w 31"/>
                <a:gd name="T9" fmla="*/ 10 h 42"/>
                <a:gd name="T10" fmla="*/ 23 w 31"/>
                <a:gd name="T11" fmla="*/ 9 h 42"/>
                <a:gd name="T12" fmla="*/ 24 w 31"/>
                <a:gd name="T13" fmla="*/ 9 h 42"/>
                <a:gd name="T14" fmla="*/ 25 w 31"/>
                <a:gd name="T15" fmla="*/ 8 h 42"/>
                <a:gd name="T16" fmla="*/ 26 w 31"/>
                <a:gd name="T17" fmla="*/ 8 h 42"/>
                <a:gd name="T18" fmla="*/ 27 w 31"/>
                <a:gd name="T19" fmla="*/ 7 h 42"/>
                <a:gd name="T20" fmla="*/ 28 w 31"/>
                <a:gd name="T21" fmla="*/ 7 h 42"/>
                <a:gd name="T22" fmla="*/ 28 w 31"/>
                <a:gd name="T23" fmla="*/ 7 h 42"/>
                <a:gd name="T24" fmla="*/ 28 w 31"/>
                <a:gd name="T25" fmla="*/ 8 h 42"/>
                <a:gd name="T26" fmla="*/ 29 w 31"/>
                <a:gd name="T27" fmla="*/ 8 h 42"/>
                <a:gd name="T28" fmla="*/ 30 w 31"/>
                <a:gd name="T29" fmla="*/ 8 h 42"/>
                <a:gd name="T30" fmla="*/ 30 w 31"/>
                <a:gd name="T31" fmla="*/ 6 h 42"/>
                <a:gd name="T32" fmla="*/ 17 w 31"/>
                <a:gd name="T33" fmla="*/ 0 h 42"/>
                <a:gd name="T34" fmla="*/ 17 w 31"/>
                <a:gd name="T35" fmla="*/ 2 h 42"/>
                <a:gd name="T36" fmla="*/ 18 w 31"/>
                <a:gd name="T37" fmla="*/ 2 h 42"/>
                <a:gd name="T38" fmla="*/ 18 w 31"/>
                <a:gd name="T39" fmla="*/ 3 h 42"/>
                <a:gd name="T40" fmla="*/ 18 w 31"/>
                <a:gd name="T41" fmla="*/ 3 h 42"/>
                <a:gd name="T42" fmla="*/ 18 w 31"/>
                <a:gd name="T43" fmla="*/ 3 h 42"/>
                <a:gd name="T44" fmla="*/ 19 w 31"/>
                <a:gd name="T45" fmla="*/ 3 h 42"/>
                <a:gd name="T46" fmla="*/ 19 w 31"/>
                <a:gd name="T47" fmla="*/ 4 h 42"/>
                <a:gd name="T48" fmla="*/ 19 w 31"/>
                <a:gd name="T49" fmla="*/ 5 h 42"/>
                <a:gd name="T50" fmla="*/ 19 w 31"/>
                <a:gd name="T51" fmla="*/ 6 h 42"/>
                <a:gd name="T52" fmla="*/ 19 w 31"/>
                <a:gd name="T53" fmla="*/ 7 h 42"/>
                <a:gd name="T54" fmla="*/ 18 w 31"/>
                <a:gd name="T55" fmla="*/ 8 h 42"/>
                <a:gd name="T56" fmla="*/ 18 w 31"/>
                <a:gd name="T57" fmla="*/ 9 h 42"/>
                <a:gd name="T58" fmla="*/ 18 w 31"/>
                <a:gd name="T59" fmla="*/ 10 h 42"/>
                <a:gd name="T60" fmla="*/ 8 w 31"/>
                <a:gd name="T61" fmla="*/ 29 h 42"/>
                <a:gd name="T62" fmla="*/ 7 w 31"/>
                <a:gd name="T63" fmla="*/ 30 h 42"/>
                <a:gd name="T64" fmla="*/ 7 w 31"/>
                <a:gd name="T65" fmla="*/ 31 h 42"/>
                <a:gd name="T66" fmla="*/ 6 w 31"/>
                <a:gd name="T67" fmla="*/ 31 h 42"/>
                <a:gd name="T68" fmla="*/ 6 w 31"/>
                <a:gd name="T69" fmla="*/ 31 h 42"/>
                <a:gd name="T70" fmla="*/ 5 w 31"/>
                <a:gd name="T71" fmla="*/ 32 h 42"/>
                <a:gd name="T72" fmla="*/ 5 w 31"/>
                <a:gd name="T73" fmla="*/ 33 h 42"/>
                <a:gd name="T74" fmla="*/ 4 w 31"/>
                <a:gd name="T75" fmla="*/ 33 h 42"/>
                <a:gd name="T76" fmla="*/ 3 w 31"/>
                <a:gd name="T77" fmla="*/ 34 h 42"/>
                <a:gd name="T78" fmla="*/ 3 w 31"/>
                <a:gd name="T79" fmla="*/ 34 h 42"/>
                <a:gd name="T80" fmla="*/ 2 w 31"/>
                <a:gd name="T81" fmla="*/ 34 h 42"/>
                <a:gd name="T82" fmla="*/ 1 w 31"/>
                <a:gd name="T83" fmla="*/ 33 h 42"/>
                <a:gd name="T84" fmla="*/ 0 w 31"/>
                <a:gd name="T85" fmla="*/ 33 h 42"/>
                <a:gd name="T86" fmla="*/ 0 w 31"/>
                <a:gd name="T87" fmla="*/ 35 h 42"/>
                <a:gd name="T88" fmla="*/ 12 w 31"/>
                <a:gd name="T89" fmla="*/ 41 h 42"/>
                <a:gd name="T90" fmla="*/ 13 w 31"/>
                <a:gd name="T91" fmla="*/ 39 h 42"/>
                <a:gd name="T92" fmla="*/ 13 w 31"/>
                <a:gd name="T93" fmla="*/ 39 h 42"/>
                <a:gd name="T94" fmla="*/ 12 w 31"/>
                <a:gd name="T95" fmla="*/ 39 h 42"/>
                <a:gd name="T96" fmla="*/ 12 w 31"/>
                <a:gd name="T97" fmla="*/ 38 h 42"/>
                <a:gd name="T98" fmla="*/ 11 w 31"/>
                <a:gd name="T99" fmla="*/ 38 h 42"/>
                <a:gd name="T100" fmla="*/ 10 w 31"/>
                <a:gd name="T101" fmla="*/ 38 h 42"/>
                <a:gd name="T102" fmla="*/ 10 w 31"/>
                <a:gd name="T103" fmla="*/ 37 h 42"/>
                <a:gd name="T104" fmla="*/ 10 w 31"/>
                <a:gd name="T105" fmla="*/ 36 h 42"/>
                <a:gd name="T106" fmla="*/ 10 w 31"/>
                <a:gd name="T107" fmla="*/ 35 h 42"/>
                <a:gd name="T108" fmla="*/ 11 w 31"/>
                <a:gd name="T109" fmla="*/ 34 h 42"/>
                <a:gd name="T110" fmla="*/ 11 w 31"/>
                <a:gd name="T111" fmla="*/ 33 h 42"/>
                <a:gd name="T112" fmla="*/ 12 w 31"/>
                <a:gd name="T113" fmla="*/ 32 h 42"/>
                <a:gd name="T114" fmla="*/ 12 w 31"/>
                <a:gd name="T115" fmla="*/ 31 h 42"/>
                <a:gd name="T116" fmla="*/ 21 w 31"/>
                <a:gd name="T117" fmla="*/ 12 h 4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1"/>
                <a:gd name="T178" fmla="*/ 0 h 42"/>
                <a:gd name="T179" fmla="*/ 31 w 31"/>
                <a:gd name="T180" fmla="*/ 42 h 4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1" h="42">
                  <a:moveTo>
                    <a:pt x="21" y="12"/>
                  </a:moveTo>
                  <a:lnTo>
                    <a:pt x="22" y="12"/>
                  </a:lnTo>
                  <a:lnTo>
                    <a:pt x="23" y="11"/>
                  </a:lnTo>
                  <a:lnTo>
                    <a:pt x="23" y="10"/>
                  </a:lnTo>
                  <a:lnTo>
                    <a:pt x="23" y="9"/>
                  </a:lnTo>
                  <a:lnTo>
                    <a:pt x="24" y="9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8"/>
                  </a:lnTo>
                  <a:lnTo>
                    <a:pt x="29" y="8"/>
                  </a:lnTo>
                  <a:lnTo>
                    <a:pt x="30" y="8"/>
                  </a:lnTo>
                  <a:lnTo>
                    <a:pt x="30" y="6"/>
                  </a:lnTo>
                  <a:lnTo>
                    <a:pt x="17" y="0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6"/>
                  </a:lnTo>
                  <a:lnTo>
                    <a:pt x="19" y="7"/>
                  </a:lnTo>
                  <a:lnTo>
                    <a:pt x="18" y="8"/>
                  </a:lnTo>
                  <a:lnTo>
                    <a:pt x="18" y="9"/>
                  </a:lnTo>
                  <a:lnTo>
                    <a:pt x="18" y="10"/>
                  </a:lnTo>
                  <a:lnTo>
                    <a:pt x="8" y="29"/>
                  </a:lnTo>
                  <a:lnTo>
                    <a:pt x="7" y="30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5" y="32"/>
                  </a:lnTo>
                  <a:lnTo>
                    <a:pt x="5" y="33"/>
                  </a:lnTo>
                  <a:lnTo>
                    <a:pt x="4" y="33"/>
                  </a:lnTo>
                  <a:lnTo>
                    <a:pt x="3" y="34"/>
                  </a:lnTo>
                  <a:lnTo>
                    <a:pt x="2" y="34"/>
                  </a:lnTo>
                  <a:lnTo>
                    <a:pt x="1" y="33"/>
                  </a:lnTo>
                  <a:lnTo>
                    <a:pt x="0" y="33"/>
                  </a:lnTo>
                  <a:lnTo>
                    <a:pt x="0" y="35"/>
                  </a:lnTo>
                  <a:lnTo>
                    <a:pt x="12" y="41"/>
                  </a:lnTo>
                  <a:lnTo>
                    <a:pt x="13" y="39"/>
                  </a:lnTo>
                  <a:lnTo>
                    <a:pt x="12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8"/>
                  </a:lnTo>
                  <a:lnTo>
                    <a:pt x="10" y="37"/>
                  </a:lnTo>
                  <a:lnTo>
                    <a:pt x="10" y="36"/>
                  </a:lnTo>
                  <a:lnTo>
                    <a:pt x="10" y="35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2" y="32"/>
                  </a:lnTo>
                  <a:lnTo>
                    <a:pt x="12" y="31"/>
                  </a:lnTo>
                  <a:lnTo>
                    <a:pt x="21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93" name="Freeform 300"/>
            <p:cNvSpPr>
              <a:spLocks/>
            </p:cNvSpPr>
            <p:nvPr/>
          </p:nvSpPr>
          <p:spPr bwMode="auto">
            <a:xfrm>
              <a:off x="4478" y="3167"/>
              <a:ext cx="36" cy="46"/>
            </a:xfrm>
            <a:custGeom>
              <a:avLst/>
              <a:gdLst>
                <a:gd name="T0" fmla="*/ 26 w 36"/>
                <a:gd name="T1" fmla="*/ 15 h 46"/>
                <a:gd name="T2" fmla="*/ 26 w 36"/>
                <a:gd name="T3" fmla="*/ 17 h 46"/>
                <a:gd name="T4" fmla="*/ 24 w 36"/>
                <a:gd name="T5" fmla="*/ 19 h 46"/>
                <a:gd name="T6" fmla="*/ 22 w 36"/>
                <a:gd name="T7" fmla="*/ 20 h 46"/>
                <a:gd name="T8" fmla="*/ 20 w 36"/>
                <a:gd name="T9" fmla="*/ 20 h 46"/>
                <a:gd name="T10" fmla="*/ 19 w 36"/>
                <a:gd name="T11" fmla="*/ 20 h 46"/>
                <a:gd name="T12" fmla="*/ 17 w 36"/>
                <a:gd name="T13" fmla="*/ 20 h 46"/>
                <a:gd name="T14" fmla="*/ 15 w 36"/>
                <a:gd name="T15" fmla="*/ 19 h 46"/>
                <a:gd name="T16" fmla="*/ 15 w 36"/>
                <a:gd name="T17" fmla="*/ 10 h 46"/>
                <a:gd name="T18" fmla="*/ 15 w 36"/>
                <a:gd name="T19" fmla="*/ 8 h 46"/>
                <a:gd name="T20" fmla="*/ 16 w 36"/>
                <a:gd name="T21" fmla="*/ 7 h 46"/>
                <a:gd name="T22" fmla="*/ 17 w 36"/>
                <a:gd name="T23" fmla="*/ 5 h 46"/>
                <a:gd name="T24" fmla="*/ 19 w 36"/>
                <a:gd name="T25" fmla="*/ 4 h 46"/>
                <a:gd name="T26" fmla="*/ 20 w 36"/>
                <a:gd name="T27" fmla="*/ 4 h 46"/>
                <a:gd name="T28" fmla="*/ 23 w 36"/>
                <a:gd name="T29" fmla="*/ 5 h 46"/>
                <a:gd name="T30" fmla="*/ 26 w 36"/>
                <a:gd name="T31" fmla="*/ 5 h 46"/>
                <a:gd name="T32" fmla="*/ 27 w 36"/>
                <a:gd name="T33" fmla="*/ 6 h 46"/>
                <a:gd name="T34" fmla="*/ 29 w 36"/>
                <a:gd name="T35" fmla="*/ 7 h 46"/>
                <a:gd name="T36" fmla="*/ 31 w 36"/>
                <a:gd name="T37" fmla="*/ 9 h 46"/>
                <a:gd name="T38" fmla="*/ 32 w 36"/>
                <a:gd name="T39" fmla="*/ 11 h 46"/>
                <a:gd name="T40" fmla="*/ 33 w 36"/>
                <a:gd name="T41" fmla="*/ 12 h 46"/>
                <a:gd name="T42" fmla="*/ 34 w 36"/>
                <a:gd name="T43" fmla="*/ 15 h 46"/>
                <a:gd name="T44" fmla="*/ 34 w 36"/>
                <a:gd name="T45" fmla="*/ 5 h 46"/>
                <a:gd name="T46" fmla="*/ 8 w 36"/>
                <a:gd name="T47" fmla="*/ 2 h 46"/>
                <a:gd name="T48" fmla="*/ 9 w 36"/>
                <a:gd name="T49" fmla="*/ 2 h 46"/>
                <a:gd name="T50" fmla="*/ 10 w 36"/>
                <a:gd name="T51" fmla="*/ 3 h 46"/>
                <a:gd name="T52" fmla="*/ 11 w 36"/>
                <a:gd name="T53" fmla="*/ 4 h 46"/>
                <a:gd name="T54" fmla="*/ 11 w 36"/>
                <a:gd name="T55" fmla="*/ 5 h 46"/>
                <a:gd name="T56" fmla="*/ 11 w 36"/>
                <a:gd name="T57" fmla="*/ 7 h 46"/>
                <a:gd name="T58" fmla="*/ 11 w 36"/>
                <a:gd name="T59" fmla="*/ 9 h 46"/>
                <a:gd name="T60" fmla="*/ 6 w 36"/>
                <a:gd name="T61" fmla="*/ 31 h 46"/>
                <a:gd name="T62" fmla="*/ 5 w 36"/>
                <a:gd name="T63" fmla="*/ 33 h 46"/>
                <a:gd name="T64" fmla="*/ 5 w 36"/>
                <a:gd name="T65" fmla="*/ 34 h 46"/>
                <a:gd name="T66" fmla="*/ 4 w 36"/>
                <a:gd name="T67" fmla="*/ 36 h 46"/>
                <a:gd name="T68" fmla="*/ 3 w 36"/>
                <a:gd name="T69" fmla="*/ 37 h 46"/>
                <a:gd name="T70" fmla="*/ 2 w 36"/>
                <a:gd name="T71" fmla="*/ 37 h 46"/>
                <a:gd name="T72" fmla="*/ 0 w 36"/>
                <a:gd name="T73" fmla="*/ 39 h 46"/>
                <a:gd name="T74" fmla="*/ 32 w 36"/>
                <a:gd name="T75" fmla="*/ 35 h 46"/>
                <a:gd name="T76" fmla="*/ 30 w 36"/>
                <a:gd name="T77" fmla="*/ 37 h 46"/>
                <a:gd name="T78" fmla="*/ 27 w 36"/>
                <a:gd name="T79" fmla="*/ 39 h 46"/>
                <a:gd name="T80" fmla="*/ 26 w 36"/>
                <a:gd name="T81" fmla="*/ 40 h 46"/>
                <a:gd name="T82" fmla="*/ 24 w 36"/>
                <a:gd name="T83" fmla="*/ 41 h 46"/>
                <a:gd name="T84" fmla="*/ 22 w 36"/>
                <a:gd name="T85" fmla="*/ 41 h 46"/>
                <a:gd name="T86" fmla="*/ 20 w 36"/>
                <a:gd name="T87" fmla="*/ 41 h 46"/>
                <a:gd name="T88" fmla="*/ 18 w 36"/>
                <a:gd name="T89" fmla="*/ 41 h 46"/>
                <a:gd name="T90" fmla="*/ 15 w 36"/>
                <a:gd name="T91" fmla="*/ 41 h 46"/>
                <a:gd name="T92" fmla="*/ 14 w 36"/>
                <a:gd name="T93" fmla="*/ 40 h 46"/>
                <a:gd name="T94" fmla="*/ 12 w 36"/>
                <a:gd name="T95" fmla="*/ 40 h 46"/>
                <a:gd name="T96" fmla="*/ 11 w 36"/>
                <a:gd name="T97" fmla="*/ 39 h 46"/>
                <a:gd name="T98" fmla="*/ 10 w 36"/>
                <a:gd name="T99" fmla="*/ 37 h 46"/>
                <a:gd name="T100" fmla="*/ 10 w 36"/>
                <a:gd name="T101" fmla="*/ 35 h 46"/>
                <a:gd name="T102" fmla="*/ 10 w 36"/>
                <a:gd name="T103" fmla="*/ 34 h 46"/>
                <a:gd name="T104" fmla="*/ 15 w 36"/>
                <a:gd name="T105" fmla="*/ 21 h 46"/>
                <a:gd name="T106" fmla="*/ 17 w 36"/>
                <a:gd name="T107" fmla="*/ 22 h 46"/>
                <a:gd name="T108" fmla="*/ 20 w 36"/>
                <a:gd name="T109" fmla="*/ 23 h 46"/>
                <a:gd name="T110" fmla="*/ 21 w 36"/>
                <a:gd name="T111" fmla="*/ 24 h 46"/>
                <a:gd name="T112" fmla="*/ 22 w 36"/>
                <a:gd name="T113" fmla="*/ 26 h 46"/>
                <a:gd name="T114" fmla="*/ 23 w 36"/>
                <a:gd name="T115" fmla="*/ 26 h 46"/>
                <a:gd name="T116" fmla="*/ 23 w 36"/>
                <a:gd name="T117" fmla="*/ 28 h 46"/>
                <a:gd name="T118" fmla="*/ 23 w 36"/>
                <a:gd name="T119" fmla="*/ 31 h 46"/>
                <a:gd name="T120" fmla="*/ 27 w 36"/>
                <a:gd name="T121" fmla="*/ 16 h 4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"/>
                <a:gd name="T184" fmla="*/ 0 h 46"/>
                <a:gd name="T185" fmla="*/ 36 w 36"/>
                <a:gd name="T186" fmla="*/ 46 h 4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" h="46">
                  <a:moveTo>
                    <a:pt x="27" y="16"/>
                  </a:moveTo>
                  <a:lnTo>
                    <a:pt x="26" y="15"/>
                  </a:lnTo>
                  <a:lnTo>
                    <a:pt x="26" y="16"/>
                  </a:lnTo>
                  <a:lnTo>
                    <a:pt x="26" y="17"/>
                  </a:lnTo>
                  <a:lnTo>
                    <a:pt x="25" y="18"/>
                  </a:lnTo>
                  <a:lnTo>
                    <a:pt x="24" y="19"/>
                  </a:lnTo>
                  <a:lnTo>
                    <a:pt x="23" y="19"/>
                  </a:lnTo>
                  <a:lnTo>
                    <a:pt x="22" y="20"/>
                  </a:lnTo>
                  <a:lnTo>
                    <a:pt x="21" y="20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8" y="20"/>
                  </a:lnTo>
                  <a:lnTo>
                    <a:pt x="17" y="20"/>
                  </a:lnTo>
                  <a:lnTo>
                    <a:pt x="16" y="19"/>
                  </a:lnTo>
                  <a:lnTo>
                    <a:pt x="15" y="19"/>
                  </a:lnTo>
                  <a:lnTo>
                    <a:pt x="14" y="19"/>
                  </a:lnTo>
                  <a:lnTo>
                    <a:pt x="15" y="10"/>
                  </a:lnTo>
                  <a:lnTo>
                    <a:pt x="15" y="9"/>
                  </a:lnTo>
                  <a:lnTo>
                    <a:pt x="15" y="8"/>
                  </a:lnTo>
                  <a:lnTo>
                    <a:pt x="16" y="8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7" y="5"/>
                  </a:lnTo>
                  <a:lnTo>
                    <a:pt x="18" y="4"/>
                  </a:lnTo>
                  <a:lnTo>
                    <a:pt x="19" y="4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3" y="5"/>
                  </a:lnTo>
                  <a:lnTo>
                    <a:pt x="24" y="5"/>
                  </a:lnTo>
                  <a:lnTo>
                    <a:pt x="26" y="5"/>
                  </a:lnTo>
                  <a:lnTo>
                    <a:pt x="26" y="6"/>
                  </a:lnTo>
                  <a:lnTo>
                    <a:pt x="27" y="6"/>
                  </a:lnTo>
                  <a:lnTo>
                    <a:pt x="28" y="7"/>
                  </a:lnTo>
                  <a:lnTo>
                    <a:pt x="29" y="7"/>
                  </a:lnTo>
                  <a:lnTo>
                    <a:pt x="30" y="8"/>
                  </a:lnTo>
                  <a:lnTo>
                    <a:pt x="31" y="9"/>
                  </a:lnTo>
                  <a:lnTo>
                    <a:pt x="32" y="10"/>
                  </a:lnTo>
                  <a:lnTo>
                    <a:pt x="32" y="11"/>
                  </a:lnTo>
                  <a:lnTo>
                    <a:pt x="33" y="12"/>
                  </a:lnTo>
                  <a:lnTo>
                    <a:pt x="34" y="13"/>
                  </a:lnTo>
                  <a:lnTo>
                    <a:pt x="34" y="15"/>
                  </a:lnTo>
                  <a:lnTo>
                    <a:pt x="35" y="16"/>
                  </a:lnTo>
                  <a:lnTo>
                    <a:pt x="34" y="5"/>
                  </a:lnTo>
                  <a:lnTo>
                    <a:pt x="8" y="0"/>
                  </a:lnTo>
                  <a:lnTo>
                    <a:pt x="8" y="2"/>
                  </a:lnTo>
                  <a:lnTo>
                    <a:pt x="9" y="2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1" y="9"/>
                  </a:lnTo>
                  <a:lnTo>
                    <a:pt x="10" y="10"/>
                  </a:lnTo>
                  <a:lnTo>
                    <a:pt x="6" y="31"/>
                  </a:lnTo>
                  <a:lnTo>
                    <a:pt x="5" y="32"/>
                  </a:lnTo>
                  <a:lnTo>
                    <a:pt x="5" y="33"/>
                  </a:lnTo>
                  <a:lnTo>
                    <a:pt x="5" y="34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3" y="36"/>
                  </a:lnTo>
                  <a:lnTo>
                    <a:pt x="3" y="37"/>
                  </a:lnTo>
                  <a:lnTo>
                    <a:pt x="2" y="37"/>
                  </a:lnTo>
                  <a:lnTo>
                    <a:pt x="0" y="37"/>
                  </a:lnTo>
                  <a:lnTo>
                    <a:pt x="0" y="39"/>
                  </a:lnTo>
                  <a:lnTo>
                    <a:pt x="26" y="45"/>
                  </a:lnTo>
                  <a:lnTo>
                    <a:pt x="32" y="35"/>
                  </a:lnTo>
                  <a:lnTo>
                    <a:pt x="31" y="36"/>
                  </a:lnTo>
                  <a:lnTo>
                    <a:pt x="30" y="37"/>
                  </a:lnTo>
                  <a:lnTo>
                    <a:pt x="28" y="38"/>
                  </a:lnTo>
                  <a:lnTo>
                    <a:pt x="27" y="39"/>
                  </a:lnTo>
                  <a:lnTo>
                    <a:pt x="26" y="39"/>
                  </a:lnTo>
                  <a:lnTo>
                    <a:pt x="26" y="40"/>
                  </a:lnTo>
                  <a:lnTo>
                    <a:pt x="25" y="40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2" y="41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6" y="41"/>
                  </a:lnTo>
                  <a:lnTo>
                    <a:pt x="15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40"/>
                  </a:lnTo>
                  <a:lnTo>
                    <a:pt x="12" y="40"/>
                  </a:lnTo>
                  <a:lnTo>
                    <a:pt x="12" y="39"/>
                  </a:lnTo>
                  <a:lnTo>
                    <a:pt x="11" y="39"/>
                  </a:lnTo>
                  <a:lnTo>
                    <a:pt x="10" y="38"/>
                  </a:lnTo>
                  <a:lnTo>
                    <a:pt x="10" y="37"/>
                  </a:lnTo>
                  <a:lnTo>
                    <a:pt x="10" y="36"/>
                  </a:lnTo>
                  <a:lnTo>
                    <a:pt x="10" y="35"/>
                  </a:lnTo>
                  <a:lnTo>
                    <a:pt x="10" y="34"/>
                  </a:lnTo>
                  <a:lnTo>
                    <a:pt x="14" y="21"/>
                  </a:lnTo>
                  <a:lnTo>
                    <a:pt x="15" y="21"/>
                  </a:lnTo>
                  <a:lnTo>
                    <a:pt x="16" y="21"/>
                  </a:lnTo>
                  <a:lnTo>
                    <a:pt x="17" y="22"/>
                  </a:lnTo>
                  <a:lnTo>
                    <a:pt x="18" y="22"/>
                  </a:lnTo>
                  <a:lnTo>
                    <a:pt x="20" y="23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2" y="25"/>
                  </a:lnTo>
                  <a:lnTo>
                    <a:pt x="22" y="26"/>
                  </a:lnTo>
                  <a:lnTo>
                    <a:pt x="23" y="26"/>
                  </a:lnTo>
                  <a:lnTo>
                    <a:pt x="23" y="27"/>
                  </a:lnTo>
                  <a:lnTo>
                    <a:pt x="23" y="28"/>
                  </a:lnTo>
                  <a:lnTo>
                    <a:pt x="23" y="30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7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94" name="Freeform 301"/>
            <p:cNvSpPr>
              <a:spLocks/>
            </p:cNvSpPr>
            <p:nvPr/>
          </p:nvSpPr>
          <p:spPr bwMode="auto">
            <a:xfrm>
              <a:off x="4587" y="3174"/>
              <a:ext cx="33" cy="43"/>
            </a:xfrm>
            <a:custGeom>
              <a:avLst/>
              <a:gdLst>
                <a:gd name="T0" fmla="*/ 24 w 33"/>
                <a:gd name="T1" fmla="*/ 2 h 43"/>
                <a:gd name="T2" fmla="*/ 19 w 33"/>
                <a:gd name="T3" fmla="*/ 2 h 43"/>
                <a:gd name="T4" fmla="*/ 17 w 33"/>
                <a:gd name="T5" fmla="*/ 1 h 43"/>
                <a:gd name="T6" fmla="*/ 15 w 33"/>
                <a:gd name="T7" fmla="*/ 0 h 43"/>
                <a:gd name="T8" fmla="*/ 12 w 33"/>
                <a:gd name="T9" fmla="*/ 2 h 43"/>
                <a:gd name="T10" fmla="*/ 9 w 33"/>
                <a:gd name="T11" fmla="*/ 3 h 43"/>
                <a:gd name="T12" fmla="*/ 7 w 33"/>
                <a:gd name="T13" fmla="*/ 5 h 43"/>
                <a:gd name="T14" fmla="*/ 4 w 33"/>
                <a:gd name="T15" fmla="*/ 8 h 43"/>
                <a:gd name="T16" fmla="*/ 3 w 33"/>
                <a:gd name="T17" fmla="*/ 12 h 43"/>
                <a:gd name="T18" fmla="*/ 1 w 33"/>
                <a:gd name="T19" fmla="*/ 16 h 43"/>
                <a:gd name="T20" fmla="*/ 1 w 33"/>
                <a:gd name="T21" fmla="*/ 18 h 43"/>
                <a:gd name="T22" fmla="*/ 0 w 33"/>
                <a:gd name="T23" fmla="*/ 21 h 43"/>
                <a:gd name="T24" fmla="*/ 0 w 33"/>
                <a:gd name="T25" fmla="*/ 24 h 43"/>
                <a:gd name="T26" fmla="*/ 1 w 33"/>
                <a:gd name="T27" fmla="*/ 28 h 43"/>
                <a:gd name="T28" fmla="*/ 3 w 33"/>
                <a:gd name="T29" fmla="*/ 32 h 43"/>
                <a:gd name="T30" fmla="*/ 5 w 33"/>
                <a:gd name="T31" fmla="*/ 37 h 43"/>
                <a:gd name="T32" fmla="*/ 9 w 33"/>
                <a:gd name="T33" fmla="*/ 39 h 43"/>
                <a:gd name="T34" fmla="*/ 14 w 33"/>
                <a:gd name="T35" fmla="*/ 41 h 43"/>
                <a:gd name="T36" fmla="*/ 19 w 33"/>
                <a:gd name="T37" fmla="*/ 41 h 43"/>
                <a:gd name="T38" fmla="*/ 23 w 33"/>
                <a:gd name="T39" fmla="*/ 40 h 43"/>
                <a:gd name="T40" fmla="*/ 26 w 33"/>
                <a:gd name="T41" fmla="*/ 39 h 43"/>
                <a:gd name="T42" fmla="*/ 29 w 33"/>
                <a:gd name="T43" fmla="*/ 36 h 43"/>
                <a:gd name="T44" fmla="*/ 30 w 33"/>
                <a:gd name="T45" fmla="*/ 32 h 43"/>
                <a:gd name="T46" fmla="*/ 32 w 33"/>
                <a:gd name="T47" fmla="*/ 29 h 43"/>
                <a:gd name="T48" fmla="*/ 29 w 33"/>
                <a:gd name="T49" fmla="*/ 31 h 43"/>
                <a:gd name="T50" fmla="*/ 29 w 33"/>
                <a:gd name="T51" fmla="*/ 33 h 43"/>
                <a:gd name="T52" fmla="*/ 27 w 33"/>
                <a:gd name="T53" fmla="*/ 35 h 43"/>
                <a:gd name="T54" fmla="*/ 23 w 33"/>
                <a:gd name="T55" fmla="*/ 38 h 43"/>
                <a:gd name="T56" fmla="*/ 18 w 33"/>
                <a:gd name="T57" fmla="*/ 39 h 43"/>
                <a:gd name="T58" fmla="*/ 13 w 33"/>
                <a:gd name="T59" fmla="*/ 37 h 43"/>
                <a:gd name="T60" fmla="*/ 10 w 33"/>
                <a:gd name="T61" fmla="*/ 34 h 43"/>
                <a:gd name="T62" fmla="*/ 8 w 33"/>
                <a:gd name="T63" fmla="*/ 31 h 43"/>
                <a:gd name="T64" fmla="*/ 7 w 33"/>
                <a:gd name="T65" fmla="*/ 25 h 43"/>
                <a:gd name="T66" fmla="*/ 6 w 33"/>
                <a:gd name="T67" fmla="*/ 21 h 43"/>
                <a:gd name="T68" fmla="*/ 5 w 33"/>
                <a:gd name="T69" fmla="*/ 17 h 43"/>
                <a:gd name="T70" fmla="*/ 6 w 33"/>
                <a:gd name="T71" fmla="*/ 12 h 43"/>
                <a:gd name="T72" fmla="*/ 8 w 33"/>
                <a:gd name="T73" fmla="*/ 8 h 43"/>
                <a:gd name="T74" fmla="*/ 10 w 33"/>
                <a:gd name="T75" fmla="*/ 5 h 43"/>
                <a:gd name="T76" fmla="*/ 13 w 33"/>
                <a:gd name="T77" fmla="*/ 4 h 43"/>
                <a:gd name="T78" fmla="*/ 17 w 33"/>
                <a:gd name="T79" fmla="*/ 4 h 43"/>
                <a:gd name="T80" fmla="*/ 19 w 33"/>
                <a:gd name="T81" fmla="*/ 4 h 43"/>
                <a:gd name="T82" fmla="*/ 23 w 33"/>
                <a:gd name="T83" fmla="*/ 5 h 43"/>
                <a:gd name="T84" fmla="*/ 25 w 33"/>
                <a:gd name="T85" fmla="*/ 7 h 43"/>
                <a:gd name="T86" fmla="*/ 29 w 33"/>
                <a:gd name="T87" fmla="*/ 11 h 43"/>
                <a:gd name="T88" fmla="*/ 26 w 33"/>
                <a:gd name="T89" fmla="*/ 0 h 4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3"/>
                <a:gd name="T136" fmla="*/ 0 h 43"/>
                <a:gd name="T137" fmla="*/ 33 w 33"/>
                <a:gd name="T138" fmla="*/ 43 h 4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3" h="43">
                  <a:moveTo>
                    <a:pt x="26" y="0"/>
                  </a:moveTo>
                  <a:lnTo>
                    <a:pt x="25" y="1"/>
                  </a:lnTo>
                  <a:lnTo>
                    <a:pt x="24" y="2"/>
                  </a:lnTo>
                  <a:lnTo>
                    <a:pt x="19" y="2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0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2" y="2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9" y="3"/>
                  </a:lnTo>
                  <a:lnTo>
                    <a:pt x="8" y="4"/>
                  </a:lnTo>
                  <a:lnTo>
                    <a:pt x="7" y="4"/>
                  </a:lnTo>
                  <a:lnTo>
                    <a:pt x="7" y="5"/>
                  </a:lnTo>
                  <a:lnTo>
                    <a:pt x="6" y="6"/>
                  </a:lnTo>
                  <a:lnTo>
                    <a:pt x="5" y="7"/>
                  </a:lnTo>
                  <a:lnTo>
                    <a:pt x="4" y="8"/>
                  </a:lnTo>
                  <a:lnTo>
                    <a:pt x="3" y="9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5"/>
                  </a:lnTo>
                  <a:lnTo>
                    <a:pt x="0" y="26"/>
                  </a:lnTo>
                  <a:lnTo>
                    <a:pt x="1" y="28"/>
                  </a:lnTo>
                  <a:lnTo>
                    <a:pt x="1" y="30"/>
                  </a:lnTo>
                  <a:lnTo>
                    <a:pt x="2" y="32"/>
                  </a:lnTo>
                  <a:lnTo>
                    <a:pt x="3" y="32"/>
                  </a:lnTo>
                  <a:lnTo>
                    <a:pt x="3" y="34"/>
                  </a:lnTo>
                  <a:lnTo>
                    <a:pt x="4" y="35"/>
                  </a:lnTo>
                  <a:lnTo>
                    <a:pt x="5" y="37"/>
                  </a:lnTo>
                  <a:lnTo>
                    <a:pt x="7" y="38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11" y="40"/>
                  </a:lnTo>
                  <a:lnTo>
                    <a:pt x="13" y="41"/>
                  </a:lnTo>
                  <a:lnTo>
                    <a:pt x="14" y="41"/>
                  </a:lnTo>
                  <a:lnTo>
                    <a:pt x="16" y="42"/>
                  </a:lnTo>
                  <a:lnTo>
                    <a:pt x="19" y="42"/>
                  </a:lnTo>
                  <a:lnTo>
                    <a:pt x="19" y="41"/>
                  </a:lnTo>
                  <a:lnTo>
                    <a:pt x="20" y="41"/>
                  </a:lnTo>
                  <a:lnTo>
                    <a:pt x="22" y="40"/>
                  </a:lnTo>
                  <a:lnTo>
                    <a:pt x="23" y="40"/>
                  </a:lnTo>
                  <a:lnTo>
                    <a:pt x="24" y="39"/>
                  </a:lnTo>
                  <a:lnTo>
                    <a:pt x="26" y="39"/>
                  </a:lnTo>
                  <a:lnTo>
                    <a:pt x="27" y="38"/>
                  </a:lnTo>
                  <a:lnTo>
                    <a:pt x="28" y="37"/>
                  </a:lnTo>
                  <a:lnTo>
                    <a:pt x="29" y="36"/>
                  </a:lnTo>
                  <a:lnTo>
                    <a:pt x="29" y="35"/>
                  </a:lnTo>
                  <a:lnTo>
                    <a:pt x="30" y="33"/>
                  </a:lnTo>
                  <a:lnTo>
                    <a:pt x="30" y="32"/>
                  </a:lnTo>
                  <a:lnTo>
                    <a:pt x="31" y="32"/>
                  </a:lnTo>
                  <a:lnTo>
                    <a:pt x="31" y="31"/>
                  </a:lnTo>
                  <a:lnTo>
                    <a:pt x="32" y="29"/>
                  </a:lnTo>
                  <a:lnTo>
                    <a:pt x="30" y="29"/>
                  </a:lnTo>
                  <a:lnTo>
                    <a:pt x="30" y="30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3"/>
                  </a:lnTo>
                  <a:lnTo>
                    <a:pt x="28" y="34"/>
                  </a:lnTo>
                  <a:lnTo>
                    <a:pt x="27" y="34"/>
                  </a:lnTo>
                  <a:lnTo>
                    <a:pt x="27" y="35"/>
                  </a:lnTo>
                  <a:lnTo>
                    <a:pt x="25" y="36"/>
                  </a:lnTo>
                  <a:lnTo>
                    <a:pt x="24" y="37"/>
                  </a:lnTo>
                  <a:lnTo>
                    <a:pt x="23" y="38"/>
                  </a:lnTo>
                  <a:lnTo>
                    <a:pt x="21" y="39"/>
                  </a:lnTo>
                  <a:lnTo>
                    <a:pt x="19" y="39"/>
                  </a:lnTo>
                  <a:lnTo>
                    <a:pt x="18" y="39"/>
                  </a:lnTo>
                  <a:lnTo>
                    <a:pt x="16" y="39"/>
                  </a:lnTo>
                  <a:lnTo>
                    <a:pt x="15" y="38"/>
                  </a:lnTo>
                  <a:lnTo>
                    <a:pt x="13" y="37"/>
                  </a:lnTo>
                  <a:lnTo>
                    <a:pt x="13" y="36"/>
                  </a:lnTo>
                  <a:lnTo>
                    <a:pt x="11" y="35"/>
                  </a:lnTo>
                  <a:lnTo>
                    <a:pt x="10" y="34"/>
                  </a:lnTo>
                  <a:lnTo>
                    <a:pt x="9" y="33"/>
                  </a:lnTo>
                  <a:lnTo>
                    <a:pt x="8" y="32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5"/>
                  </a:lnTo>
                  <a:lnTo>
                    <a:pt x="6" y="25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6" y="19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6" y="15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4"/>
                  </a:lnTo>
                  <a:lnTo>
                    <a:pt x="19" y="4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3" y="5"/>
                  </a:lnTo>
                  <a:lnTo>
                    <a:pt x="24" y="6"/>
                  </a:lnTo>
                  <a:lnTo>
                    <a:pt x="24" y="7"/>
                  </a:lnTo>
                  <a:lnTo>
                    <a:pt x="25" y="7"/>
                  </a:lnTo>
                  <a:lnTo>
                    <a:pt x="26" y="8"/>
                  </a:lnTo>
                  <a:lnTo>
                    <a:pt x="27" y="9"/>
                  </a:lnTo>
                  <a:lnTo>
                    <a:pt x="29" y="11"/>
                  </a:lnTo>
                  <a:lnTo>
                    <a:pt x="30" y="10"/>
                  </a:lnTo>
                  <a:lnTo>
                    <a:pt x="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95" name="Freeform 302"/>
            <p:cNvSpPr>
              <a:spLocks/>
            </p:cNvSpPr>
            <p:nvPr/>
          </p:nvSpPr>
          <p:spPr bwMode="auto">
            <a:xfrm>
              <a:off x="4623" y="3165"/>
              <a:ext cx="39" cy="48"/>
            </a:xfrm>
            <a:custGeom>
              <a:avLst/>
              <a:gdLst>
                <a:gd name="T0" fmla="*/ 23 w 39"/>
                <a:gd name="T1" fmla="*/ 13 h 48"/>
                <a:gd name="T2" fmla="*/ 23 w 39"/>
                <a:gd name="T3" fmla="*/ 15 h 48"/>
                <a:gd name="T4" fmla="*/ 22 w 39"/>
                <a:gd name="T5" fmla="*/ 18 h 48"/>
                <a:gd name="T6" fmla="*/ 22 w 39"/>
                <a:gd name="T7" fmla="*/ 20 h 48"/>
                <a:gd name="T8" fmla="*/ 21 w 39"/>
                <a:gd name="T9" fmla="*/ 20 h 48"/>
                <a:gd name="T10" fmla="*/ 20 w 39"/>
                <a:gd name="T11" fmla="*/ 21 h 48"/>
                <a:gd name="T12" fmla="*/ 18 w 39"/>
                <a:gd name="T13" fmla="*/ 22 h 48"/>
                <a:gd name="T14" fmla="*/ 16 w 39"/>
                <a:gd name="T15" fmla="*/ 23 h 48"/>
                <a:gd name="T16" fmla="*/ 14 w 39"/>
                <a:gd name="T17" fmla="*/ 23 h 48"/>
                <a:gd name="T18" fmla="*/ 11 w 39"/>
                <a:gd name="T19" fmla="*/ 11 h 48"/>
                <a:gd name="T20" fmla="*/ 11 w 39"/>
                <a:gd name="T21" fmla="*/ 9 h 48"/>
                <a:gd name="T22" fmla="*/ 12 w 39"/>
                <a:gd name="T23" fmla="*/ 7 h 48"/>
                <a:gd name="T24" fmla="*/ 13 w 39"/>
                <a:gd name="T25" fmla="*/ 6 h 48"/>
                <a:gd name="T26" fmla="*/ 15 w 39"/>
                <a:gd name="T27" fmla="*/ 5 h 48"/>
                <a:gd name="T28" fmla="*/ 17 w 39"/>
                <a:gd name="T29" fmla="*/ 5 h 48"/>
                <a:gd name="T30" fmla="*/ 20 w 39"/>
                <a:gd name="T31" fmla="*/ 4 h 48"/>
                <a:gd name="T32" fmla="*/ 22 w 39"/>
                <a:gd name="T33" fmla="*/ 4 h 48"/>
                <a:gd name="T34" fmla="*/ 23 w 39"/>
                <a:gd name="T35" fmla="*/ 5 h 48"/>
                <a:gd name="T36" fmla="*/ 25 w 39"/>
                <a:gd name="T37" fmla="*/ 5 h 48"/>
                <a:gd name="T38" fmla="*/ 27 w 39"/>
                <a:gd name="T39" fmla="*/ 6 h 48"/>
                <a:gd name="T40" fmla="*/ 29 w 39"/>
                <a:gd name="T41" fmla="*/ 8 h 48"/>
                <a:gd name="T42" fmla="*/ 30 w 39"/>
                <a:gd name="T43" fmla="*/ 9 h 48"/>
                <a:gd name="T44" fmla="*/ 33 w 39"/>
                <a:gd name="T45" fmla="*/ 8 h 48"/>
                <a:gd name="T46" fmla="*/ 0 w 39"/>
                <a:gd name="T47" fmla="*/ 8 h 48"/>
                <a:gd name="T48" fmla="*/ 1 w 39"/>
                <a:gd name="T49" fmla="*/ 10 h 48"/>
                <a:gd name="T50" fmla="*/ 3 w 39"/>
                <a:gd name="T51" fmla="*/ 10 h 48"/>
                <a:gd name="T52" fmla="*/ 4 w 39"/>
                <a:gd name="T53" fmla="*/ 10 h 48"/>
                <a:gd name="T54" fmla="*/ 5 w 39"/>
                <a:gd name="T55" fmla="*/ 12 h 48"/>
                <a:gd name="T56" fmla="*/ 5 w 39"/>
                <a:gd name="T57" fmla="*/ 13 h 48"/>
                <a:gd name="T58" fmla="*/ 6 w 39"/>
                <a:gd name="T59" fmla="*/ 15 h 48"/>
                <a:gd name="T60" fmla="*/ 11 w 39"/>
                <a:gd name="T61" fmla="*/ 35 h 48"/>
                <a:gd name="T62" fmla="*/ 11 w 39"/>
                <a:gd name="T63" fmla="*/ 38 h 48"/>
                <a:gd name="T64" fmla="*/ 12 w 39"/>
                <a:gd name="T65" fmla="*/ 40 h 48"/>
                <a:gd name="T66" fmla="*/ 12 w 39"/>
                <a:gd name="T67" fmla="*/ 42 h 48"/>
                <a:gd name="T68" fmla="*/ 12 w 39"/>
                <a:gd name="T69" fmla="*/ 43 h 48"/>
                <a:gd name="T70" fmla="*/ 10 w 39"/>
                <a:gd name="T71" fmla="*/ 45 h 48"/>
                <a:gd name="T72" fmla="*/ 10 w 39"/>
                <a:gd name="T73" fmla="*/ 47 h 48"/>
                <a:gd name="T74" fmla="*/ 38 w 39"/>
                <a:gd name="T75" fmla="*/ 29 h 48"/>
                <a:gd name="T76" fmla="*/ 35 w 39"/>
                <a:gd name="T77" fmla="*/ 29 h 48"/>
                <a:gd name="T78" fmla="*/ 35 w 39"/>
                <a:gd name="T79" fmla="*/ 32 h 48"/>
                <a:gd name="T80" fmla="*/ 34 w 39"/>
                <a:gd name="T81" fmla="*/ 34 h 48"/>
                <a:gd name="T82" fmla="*/ 33 w 39"/>
                <a:gd name="T83" fmla="*/ 36 h 48"/>
                <a:gd name="T84" fmla="*/ 32 w 39"/>
                <a:gd name="T85" fmla="*/ 37 h 48"/>
                <a:gd name="T86" fmla="*/ 30 w 39"/>
                <a:gd name="T87" fmla="*/ 39 h 48"/>
                <a:gd name="T88" fmla="*/ 28 w 39"/>
                <a:gd name="T89" fmla="*/ 40 h 48"/>
                <a:gd name="T90" fmla="*/ 25 w 39"/>
                <a:gd name="T91" fmla="*/ 41 h 48"/>
                <a:gd name="T92" fmla="*/ 22 w 39"/>
                <a:gd name="T93" fmla="*/ 41 h 48"/>
                <a:gd name="T94" fmla="*/ 22 w 39"/>
                <a:gd name="T95" fmla="*/ 42 h 48"/>
                <a:gd name="T96" fmla="*/ 20 w 39"/>
                <a:gd name="T97" fmla="*/ 42 h 48"/>
                <a:gd name="T98" fmla="*/ 19 w 39"/>
                <a:gd name="T99" fmla="*/ 41 h 48"/>
                <a:gd name="T100" fmla="*/ 18 w 39"/>
                <a:gd name="T101" fmla="*/ 40 h 48"/>
                <a:gd name="T102" fmla="*/ 17 w 39"/>
                <a:gd name="T103" fmla="*/ 38 h 48"/>
                <a:gd name="T104" fmla="*/ 14 w 39"/>
                <a:gd name="T105" fmla="*/ 25 h 48"/>
                <a:gd name="T106" fmla="*/ 17 w 39"/>
                <a:gd name="T107" fmla="*/ 24 h 48"/>
                <a:gd name="T108" fmla="*/ 19 w 39"/>
                <a:gd name="T109" fmla="*/ 24 h 48"/>
                <a:gd name="T110" fmla="*/ 21 w 39"/>
                <a:gd name="T111" fmla="*/ 24 h 48"/>
                <a:gd name="T112" fmla="*/ 22 w 39"/>
                <a:gd name="T113" fmla="*/ 24 h 48"/>
                <a:gd name="T114" fmla="*/ 24 w 39"/>
                <a:gd name="T115" fmla="*/ 25 h 48"/>
                <a:gd name="T116" fmla="*/ 26 w 39"/>
                <a:gd name="T117" fmla="*/ 27 h 48"/>
                <a:gd name="T118" fmla="*/ 27 w 39"/>
                <a:gd name="T119" fmla="*/ 28 h 48"/>
                <a:gd name="T120" fmla="*/ 29 w 39"/>
                <a:gd name="T121" fmla="*/ 29 h 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9"/>
                <a:gd name="T184" fmla="*/ 0 h 48"/>
                <a:gd name="T185" fmla="*/ 39 w 39"/>
                <a:gd name="T186" fmla="*/ 48 h 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9" h="48">
                  <a:moveTo>
                    <a:pt x="25" y="13"/>
                  </a:moveTo>
                  <a:lnTo>
                    <a:pt x="23" y="13"/>
                  </a:lnTo>
                  <a:lnTo>
                    <a:pt x="23" y="14"/>
                  </a:lnTo>
                  <a:lnTo>
                    <a:pt x="23" y="15"/>
                  </a:lnTo>
                  <a:lnTo>
                    <a:pt x="23" y="17"/>
                  </a:lnTo>
                  <a:lnTo>
                    <a:pt x="22" y="18"/>
                  </a:lnTo>
                  <a:lnTo>
                    <a:pt x="22" y="19"/>
                  </a:lnTo>
                  <a:lnTo>
                    <a:pt x="22" y="20"/>
                  </a:lnTo>
                  <a:lnTo>
                    <a:pt x="21" y="20"/>
                  </a:lnTo>
                  <a:lnTo>
                    <a:pt x="21" y="21"/>
                  </a:lnTo>
                  <a:lnTo>
                    <a:pt x="20" y="21"/>
                  </a:lnTo>
                  <a:lnTo>
                    <a:pt x="19" y="22"/>
                  </a:lnTo>
                  <a:lnTo>
                    <a:pt x="18" y="22"/>
                  </a:lnTo>
                  <a:lnTo>
                    <a:pt x="17" y="22"/>
                  </a:lnTo>
                  <a:lnTo>
                    <a:pt x="16" y="23"/>
                  </a:lnTo>
                  <a:lnTo>
                    <a:pt x="14" y="2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1" y="9"/>
                  </a:lnTo>
                  <a:lnTo>
                    <a:pt x="12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7" y="5"/>
                  </a:lnTo>
                  <a:lnTo>
                    <a:pt x="18" y="4"/>
                  </a:lnTo>
                  <a:lnTo>
                    <a:pt x="20" y="4"/>
                  </a:lnTo>
                  <a:lnTo>
                    <a:pt x="21" y="4"/>
                  </a:lnTo>
                  <a:lnTo>
                    <a:pt x="22" y="4"/>
                  </a:lnTo>
                  <a:lnTo>
                    <a:pt x="23" y="5"/>
                  </a:lnTo>
                  <a:lnTo>
                    <a:pt x="24" y="5"/>
                  </a:lnTo>
                  <a:lnTo>
                    <a:pt x="25" y="5"/>
                  </a:lnTo>
                  <a:lnTo>
                    <a:pt x="26" y="6"/>
                  </a:lnTo>
                  <a:lnTo>
                    <a:pt x="27" y="6"/>
                  </a:lnTo>
                  <a:lnTo>
                    <a:pt x="28" y="7"/>
                  </a:lnTo>
                  <a:lnTo>
                    <a:pt x="29" y="8"/>
                  </a:lnTo>
                  <a:lnTo>
                    <a:pt x="30" y="9"/>
                  </a:lnTo>
                  <a:lnTo>
                    <a:pt x="32" y="10"/>
                  </a:lnTo>
                  <a:lnTo>
                    <a:pt x="33" y="8"/>
                  </a:lnTo>
                  <a:lnTo>
                    <a:pt x="27" y="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6" y="14"/>
                  </a:lnTo>
                  <a:lnTo>
                    <a:pt x="6" y="15"/>
                  </a:lnTo>
                  <a:lnTo>
                    <a:pt x="6" y="17"/>
                  </a:lnTo>
                  <a:lnTo>
                    <a:pt x="11" y="35"/>
                  </a:lnTo>
                  <a:lnTo>
                    <a:pt x="11" y="37"/>
                  </a:lnTo>
                  <a:lnTo>
                    <a:pt x="11" y="38"/>
                  </a:lnTo>
                  <a:lnTo>
                    <a:pt x="12" y="39"/>
                  </a:lnTo>
                  <a:lnTo>
                    <a:pt x="12" y="40"/>
                  </a:lnTo>
                  <a:lnTo>
                    <a:pt x="12" y="41"/>
                  </a:lnTo>
                  <a:lnTo>
                    <a:pt x="12" y="42"/>
                  </a:lnTo>
                  <a:lnTo>
                    <a:pt x="12" y="43"/>
                  </a:lnTo>
                  <a:lnTo>
                    <a:pt x="11" y="44"/>
                  </a:lnTo>
                  <a:lnTo>
                    <a:pt x="10" y="45"/>
                  </a:lnTo>
                  <a:lnTo>
                    <a:pt x="10" y="47"/>
                  </a:lnTo>
                  <a:lnTo>
                    <a:pt x="36" y="39"/>
                  </a:lnTo>
                  <a:lnTo>
                    <a:pt x="38" y="29"/>
                  </a:lnTo>
                  <a:lnTo>
                    <a:pt x="36" y="27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5" y="32"/>
                  </a:lnTo>
                  <a:lnTo>
                    <a:pt x="35" y="33"/>
                  </a:lnTo>
                  <a:lnTo>
                    <a:pt x="34" y="34"/>
                  </a:lnTo>
                  <a:lnTo>
                    <a:pt x="34" y="35"/>
                  </a:lnTo>
                  <a:lnTo>
                    <a:pt x="33" y="36"/>
                  </a:lnTo>
                  <a:lnTo>
                    <a:pt x="32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9"/>
                  </a:lnTo>
                  <a:lnTo>
                    <a:pt x="29" y="39"/>
                  </a:lnTo>
                  <a:lnTo>
                    <a:pt x="28" y="40"/>
                  </a:lnTo>
                  <a:lnTo>
                    <a:pt x="27" y="40"/>
                  </a:lnTo>
                  <a:lnTo>
                    <a:pt x="25" y="41"/>
                  </a:lnTo>
                  <a:lnTo>
                    <a:pt x="23" y="41"/>
                  </a:lnTo>
                  <a:lnTo>
                    <a:pt x="22" y="41"/>
                  </a:lnTo>
                  <a:lnTo>
                    <a:pt x="22" y="42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8" y="40"/>
                  </a:lnTo>
                  <a:lnTo>
                    <a:pt x="18" y="39"/>
                  </a:lnTo>
                  <a:lnTo>
                    <a:pt x="17" y="38"/>
                  </a:lnTo>
                  <a:lnTo>
                    <a:pt x="17" y="37"/>
                  </a:lnTo>
                  <a:lnTo>
                    <a:pt x="14" y="25"/>
                  </a:lnTo>
                  <a:lnTo>
                    <a:pt x="16" y="25"/>
                  </a:lnTo>
                  <a:lnTo>
                    <a:pt x="17" y="24"/>
                  </a:lnTo>
                  <a:lnTo>
                    <a:pt x="18" y="24"/>
                  </a:lnTo>
                  <a:lnTo>
                    <a:pt x="19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2" y="24"/>
                  </a:lnTo>
                  <a:lnTo>
                    <a:pt x="23" y="24"/>
                  </a:lnTo>
                  <a:lnTo>
                    <a:pt x="24" y="25"/>
                  </a:lnTo>
                  <a:lnTo>
                    <a:pt x="25" y="26"/>
                  </a:lnTo>
                  <a:lnTo>
                    <a:pt x="26" y="27"/>
                  </a:lnTo>
                  <a:lnTo>
                    <a:pt x="27" y="28"/>
                  </a:lnTo>
                  <a:lnTo>
                    <a:pt x="27" y="29"/>
                  </a:lnTo>
                  <a:lnTo>
                    <a:pt x="29" y="29"/>
                  </a:lnTo>
                  <a:lnTo>
                    <a:pt x="25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96" name="Freeform 303"/>
            <p:cNvSpPr>
              <a:spLocks/>
            </p:cNvSpPr>
            <p:nvPr/>
          </p:nvSpPr>
          <p:spPr bwMode="auto">
            <a:xfrm>
              <a:off x="4663" y="3147"/>
              <a:ext cx="46" cy="53"/>
            </a:xfrm>
            <a:custGeom>
              <a:avLst/>
              <a:gdLst>
                <a:gd name="T0" fmla="*/ 0 w 46"/>
                <a:gd name="T1" fmla="*/ 15 h 53"/>
                <a:gd name="T2" fmla="*/ 1 w 46"/>
                <a:gd name="T3" fmla="*/ 16 h 53"/>
                <a:gd name="T4" fmla="*/ 3 w 46"/>
                <a:gd name="T5" fmla="*/ 16 h 53"/>
                <a:gd name="T6" fmla="*/ 4 w 46"/>
                <a:gd name="T7" fmla="*/ 16 h 53"/>
                <a:gd name="T8" fmla="*/ 6 w 46"/>
                <a:gd name="T9" fmla="*/ 17 h 53"/>
                <a:gd name="T10" fmla="*/ 7 w 46"/>
                <a:gd name="T11" fmla="*/ 18 h 53"/>
                <a:gd name="T12" fmla="*/ 8 w 46"/>
                <a:gd name="T13" fmla="*/ 20 h 53"/>
                <a:gd name="T14" fmla="*/ 16 w 46"/>
                <a:gd name="T15" fmla="*/ 41 h 53"/>
                <a:gd name="T16" fmla="*/ 17 w 46"/>
                <a:gd name="T17" fmla="*/ 43 h 53"/>
                <a:gd name="T18" fmla="*/ 17 w 46"/>
                <a:gd name="T19" fmla="*/ 45 h 53"/>
                <a:gd name="T20" fmla="*/ 17 w 46"/>
                <a:gd name="T21" fmla="*/ 47 h 53"/>
                <a:gd name="T22" fmla="*/ 17 w 46"/>
                <a:gd name="T23" fmla="*/ 48 h 53"/>
                <a:gd name="T24" fmla="*/ 16 w 46"/>
                <a:gd name="T25" fmla="*/ 50 h 53"/>
                <a:gd name="T26" fmla="*/ 15 w 46"/>
                <a:gd name="T27" fmla="*/ 51 h 53"/>
                <a:gd name="T28" fmla="*/ 26 w 46"/>
                <a:gd name="T29" fmla="*/ 48 h 53"/>
                <a:gd name="T30" fmla="*/ 25 w 46"/>
                <a:gd name="T31" fmla="*/ 47 h 53"/>
                <a:gd name="T32" fmla="*/ 23 w 46"/>
                <a:gd name="T33" fmla="*/ 47 h 53"/>
                <a:gd name="T34" fmla="*/ 21 w 46"/>
                <a:gd name="T35" fmla="*/ 46 h 53"/>
                <a:gd name="T36" fmla="*/ 20 w 46"/>
                <a:gd name="T37" fmla="*/ 45 h 53"/>
                <a:gd name="T38" fmla="*/ 19 w 46"/>
                <a:gd name="T39" fmla="*/ 43 h 53"/>
                <a:gd name="T40" fmla="*/ 19 w 46"/>
                <a:gd name="T41" fmla="*/ 42 h 53"/>
                <a:gd name="T42" fmla="*/ 10 w 46"/>
                <a:gd name="T43" fmla="*/ 18 h 53"/>
                <a:gd name="T44" fmla="*/ 45 w 46"/>
                <a:gd name="T45" fmla="*/ 41 h 53"/>
                <a:gd name="T46" fmla="*/ 34 w 46"/>
                <a:gd name="T47" fmla="*/ 11 h 53"/>
                <a:gd name="T48" fmla="*/ 34 w 46"/>
                <a:gd name="T49" fmla="*/ 8 h 53"/>
                <a:gd name="T50" fmla="*/ 33 w 46"/>
                <a:gd name="T51" fmla="*/ 5 h 53"/>
                <a:gd name="T52" fmla="*/ 34 w 46"/>
                <a:gd name="T53" fmla="*/ 4 h 53"/>
                <a:gd name="T54" fmla="*/ 34 w 46"/>
                <a:gd name="T55" fmla="*/ 3 h 53"/>
                <a:gd name="T56" fmla="*/ 36 w 46"/>
                <a:gd name="T57" fmla="*/ 2 h 53"/>
                <a:gd name="T58" fmla="*/ 35 w 46"/>
                <a:gd name="T59" fmla="*/ 0 h 53"/>
                <a:gd name="T60" fmla="*/ 24 w 46"/>
                <a:gd name="T61" fmla="*/ 6 h 53"/>
                <a:gd name="T62" fmla="*/ 26 w 46"/>
                <a:gd name="T63" fmla="*/ 6 h 53"/>
                <a:gd name="T64" fmla="*/ 27 w 46"/>
                <a:gd name="T65" fmla="*/ 6 h 53"/>
                <a:gd name="T66" fmla="*/ 29 w 46"/>
                <a:gd name="T67" fmla="*/ 6 h 53"/>
                <a:gd name="T68" fmla="*/ 31 w 46"/>
                <a:gd name="T69" fmla="*/ 8 h 53"/>
                <a:gd name="T70" fmla="*/ 32 w 46"/>
                <a:gd name="T71" fmla="*/ 10 h 53"/>
                <a:gd name="T72" fmla="*/ 32 w 46"/>
                <a:gd name="T73" fmla="*/ 12 h 53"/>
                <a:gd name="T74" fmla="*/ 10 w 46"/>
                <a:gd name="T75" fmla="*/ 12 h 5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6"/>
                <a:gd name="T115" fmla="*/ 0 h 53"/>
                <a:gd name="T116" fmla="*/ 46 w 46"/>
                <a:gd name="T117" fmla="*/ 53 h 5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6" h="53">
                  <a:moveTo>
                    <a:pt x="10" y="12"/>
                  </a:moveTo>
                  <a:lnTo>
                    <a:pt x="0" y="15"/>
                  </a:lnTo>
                  <a:lnTo>
                    <a:pt x="0" y="16"/>
                  </a:lnTo>
                  <a:lnTo>
                    <a:pt x="1" y="16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4" y="16"/>
                  </a:lnTo>
                  <a:lnTo>
                    <a:pt x="5" y="16"/>
                  </a:lnTo>
                  <a:lnTo>
                    <a:pt x="6" y="17"/>
                  </a:lnTo>
                  <a:lnTo>
                    <a:pt x="6" y="18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8" y="20"/>
                  </a:lnTo>
                  <a:lnTo>
                    <a:pt x="8" y="22"/>
                  </a:lnTo>
                  <a:lnTo>
                    <a:pt x="16" y="41"/>
                  </a:lnTo>
                  <a:lnTo>
                    <a:pt x="17" y="42"/>
                  </a:lnTo>
                  <a:lnTo>
                    <a:pt x="17" y="43"/>
                  </a:lnTo>
                  <a:lnTo>
                    <a:pt x="17" y="44"/>
                  </a:lnTo>
                  <a:lnTo>
                    <a:pt x="17" y="45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8"/>
                  </a:lnTo>
                  <a:lnTo>
                    <a:pt x="17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5" y="51"/>
                  </a:lnTo>
                  <a:lnTo>
                    <a:pt x="15" y="52"/>
                  </a:lnTo>
                  <a:lnTo>
                    <a:pt x="26" y="48"/>
                  </a:lnTo>
                  <a:lnTo>
                    <a:pt x="26" y="46"/>
                  </a:lnTo>
                  <a:lnTo>
                    <a:pt x="25" y="47"/>
                  </a:lnTo>
                  <a:lnTo>
                    <a:pt x="24" y="47"/>
                  </a:lnTo>
                  <a:lnTo>
                    <a:pt x="23" y="47"/>
                  </a:lnTo>
                  <a:lnTo>
                    <a:pt x="22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0" y="45"/>
                  </a:lnTo>
                  <a:lnTo>
                    <a:pt x="20" y="44"/>
                  </a:lnTo>
                  <a:lnTo>
                    <a:pt x="19" y="43"/>
                  </a:lnTo>
                  <a:lnTo>
                    <a:pt x="19" y="42"/>
                  </a:lnTo>
                  <a:lnTo>
                    <a:pt x="18" y="41"/>
                  </a:lnTo>
                  <a:lnTo>
                    <a:pt x="10" y="18"/>
                  </a:lnTo>
                  <a:lnTo>
                    <a:pt x="43" y="41"/>
                  </a:lnTo>
                  <a:lnTo>
                    <a:pt x="45" y="41"/>
                  </a:lnTo>
                  <a:lnTo>
                    <a:pt x="34" y="12"/>
                  </a:lnTo>
                  <a:lnTo>
                    <a:pt x="34" y="11"/>
                  </a:lnTo>
                  <a:lnTo>
                    <a:pt x="34" y="9"/>
                  </a:lnTo>
                  <a:lnTo>
                    <a:pt x="34" y="8"/>
                  </a:lnTo>
                  <a:lnTo>
                    <a:pt x="33" y="7"/>
                  </a:lnTo>
                  <a:lnTo>
                    <a:pt x="33" y="5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4" y="3"/>
                  </a:lnTo>
                  <a:lnTo>
                    <a:pt x="35" y="3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5" y="0"/>
                  </a:lnTo>
                  <a:lnTo>
                    <a:pt x="24" y="5"/>
                  </a:lnTo>
                  <a:lnTo>
                    <a:pt x="24" y="6"/>
                  </a:lnTo>
                  <a:lnTo>
                    <a:pt x="25" y="6"/>
                  </a:lnTo>
                  <a:lnTo>
                    <a:pt x="26" y="6"/>
                  </a:lnTo>
                  <a:lnTo>
                    <a:pt x="27" y="6"/>
                  </a:lnTo>
                  <a:lnTo>
                    <a:pt x="28" y="6"/>
                  </a:lnTo>
                  <a:lnTo>
                    <a:pt x="29" y="6"/>
                  </a:lnTo>
                  <a:lnTo>
                    <a:pt x="30" y="7"/>
                  </a:lnTo>
                  <a:lnTo>
                    <a:pt x="31" y="8"/>
                  </a:lnTo>
                  <a:lnTo>
                    <a:pt x="31" y="9"/>
                  </a:lnTo>
                  <a:lnTo>
                    <a:pt x="32" y="10"/>
                  </a:lnTo>
                  <a:lnTo>
                    <a:pt x="32" y="11"/>
                  </a:lnTo>
                  <a:lnTo>
                    <a:pt x="32" y="12"/>
                  </a:lnTo>
                  <a:lnTo>
                    <a:pt x="41" y="31"/>
                  </a:lnTo>
                  <a:lnTo>
                    <a:pt x="10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97" name="Freeform 304"/>
            <p:cNvSpPr>
              <a:spLocks/>
            </p:cNvSpPr>
            <p:nvPr/>
          </p:nvSpPr>
          <p:spPr bwMode="auto">
            <a:xfrm>
              <a:off x="4710" y="3125"/>
              <a:ext cx="41" cy="48"/>
            </a:xfrm>
            <a:custGeom>
              <a:avLst/>
              <a:gdLst>
                <a:gd name="T0" fmla="*/ 19 w 41"/>
                <a:gd name="T1" fmla="*/ 14 h 48"/>
                <a:gd name="T2" fmla="*/ 17 w 41"/>
                <a:gd name="T3" fmla="*/ 12 h 48"/>
                <a:gd name="T4" fmla="*/ 17 w 41"/>
                <a:gd name="T5" fmla="*/ 10 h 48"/>
                <a:gd name="T6" fmla="*/ 18 w 41"/>
                <a:gd name="T7" fmla="*/ 9 h 48"/>
                <a:gd name="T8" fmla="*/ 19 w 41"/>
                <a:gd name="T9" fmla="*/ 7 h 48"/>
                <a:gd name="T10" fmla="*/ 21 w 41"/>
                <a:gd name="T11" fmla="*/ 6 h 48"/>
                <a:gd name="T12" fmla="*/ 23 w 41"/>
                <a:gd name="T13" fmla="*/ 6 h 48"/>
                <a:gd name="T14" fmla="*/ 26 w 41"/>
                <a:gd name="T15" fmla="*/ 6 h 48"/>
                <a:gd name="T16" fmla="*/ 28 w 41"/>
                <a:gd name="T17" fmla="*/ 6 h 48"/>
                <a:gd name="T18" fmla="*/ 30 w 41"/>
                <a:gd name="T19" fmla="*/ 7 h 48"/>
                <a:gd name="T20" fmla="*/ 31 w 41"/>
                <a:gd name="T21" fmla="*/ 7 h 48"/>
                <a:gd name="T22" fmla="*/ 33 w 41"/>
                <a:gd name="T23" fmla="*/ 8 h 48"/>
                <a:gd name="T24" fmla="*/ 35 w 41"/>
                <a:gd name="T25" fmla="*/ 9 h 48"/>
                <a:gd name="T26" fmla="*/ 0 w 41"/>
                <a:gd name="T27" fmla="*/ 17 h 48"/>
                <a:gd name="T28" fmla="*/ 3 w 41"/>
                <a:gd name="T29" fmla="*/ 27 h 48"/>
                <a:gd name="T30" fmla="*/ 3 w 41"/>
                <a:gd name="T31" fmla="*/ 26 h 48"/>
                <a:gd name="T32" fmla="*/ 3 w 41"/>
                <a:gd name="T33" fmla="*/ 23 h 48"/>
                <a:gd name="T34" fmla="*/ 4 w 41"/>
                <a:gd name="T35" fmla="*/ 21 h 48"/>
                <a:gd name="T36" fmla="*/ 5 w 41"/>
                <a:gd name="T37" fmla="*/ 20 h 48"/>
                <a:gd name="T38" fmla="*/ 6 w 41"/>
                <a:gd name="T39" fmla="*/ 18 h 48"/>
                <a:gd name="T40" fmla="*/ 7 w 41"/>
                <a:gd name="T41" fmla="*/ 16 h 48"/>
                <a:gd name="T42" fmla="*/ 8 w 41"/>
                <a:gd name="T43" fmla="*/ 14 h 48"/>
                <a:gd name="T44" fmla="*/ 10 w 41"/>
                <a:gd name="T45" fmla="*/ 13 h 48"/>
                <a:gd name="T46" fmla="*/ 11 w 41"/>
                <a:gd name="T47" fmla="*/ 12 h 48"/>
                <a:gd name="T48" fmla="*/ 13 w 41"/>
                <a:gd name="T49" fmla="*/ 13 h 48"/>
                <a:gd name="T50" fmla="*/ 13 w 41"/>
                <a:gd name="T51" fmla="*/ 15 h 48"/>
                <a:gd name="T52" fmla="*/ 14 w 41"/>
                <a:gd name="T53" fmla="*/ 16 h 48"/>
                <a:gd name="T54" fmla="*/ 26 w 41"/>
                <a:gd name="T55" fmla="*/ 37 h 48"/>
                <a:gd name="T56" fmla="*/ 27 w 41"/>
                <a:gd name="T57" fmla="*/ 39 h 48"/>
                <a:gd name="T58" fmla="*/ 28 w 41"/>
                <a:gd name="T59" fmla="*/ 41 h 48"/>
                <a:gd name="T60" fmla="*/ 28 w 41"/>
                <a:gd name="T61" fmla="*/ 43 h 48"/>
                <a:gd name="T62" fmla="*/ 28 w 41"/>
                <a:gd name="T63" fmla="*/ 44 h 48"/>
                <a:gd name="T64" fmla="*/ 27 w 41"/>
                <a:gd name="T65" fmla="*/ 45 h 48"/>
                <a:gd name="T66" fmla="*/ 26 w 41"/>
                <a:gd name="T67" fmla="*/ 47 h 48"/>
                <a:gd name="T68" fmla="*/ 40 w 41"/>
                <a:gd name="T69" fmla="*/ 37 h 48"/>
                <a:gd name="T70" fmla="*/ 38 w 41"/>
                <a:gd name="T71" fmla="*/ 38 h 48"/>
                <a:gd name="T72" fmla="*/ 37 w 41"/>
                <a:gd name="T73" fmla="*/ 39 h 48"/>
                <a:gd name="T74" fmla="*/ 35 w 41"/>
                <a:gd name="T75" fmla="*/ 39 h 48"/>
                <a:gd name="T76" fmla="*/ 34 w 41"/>
                <a:gd name="T77" fmla="*/ 38 h 48"/>
                <a:gd name="T78" fmla="*/ 32 w 41"/>
                <a:gd name="T79" fmla="*/ 37 h 48"/>
                <a:gd name="T80" fmla="*/ 31 w 41"/>
                <a:gd name="T81" fmla="*/ 36 h 48"/>
                <a:gd name="T82" fmla="*/ 30 w 41"/>
                <a:gd name="T83" fmla="*/ 35 h 4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1"/>
                <a:gd name="T127" fmla="*/ 0 h 48"/>
                <a:gd name="T128" fmla="*/ 41 w 41"/>
                <a:gd name="T129" fmla="*/ 48 h 4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1" h="48">
                  <a:moveTo>
                    <a:pt x="19" y="15"/>
                  </a:moveTo>
                  <a:lnTo>
                    <a:pt x="19" y="14"/>
                  </a:lnTo>
                  <a:lnTo>
                    <a:pt x="18" y="12"/>
                  </a:lnTo>
                  <a:lnTo>
                    <a:pt x="17" y="12"/>
                  </a:lnTo>
                  <a:lnTo>
                    <a:pt x="17" y="11"/>
                  </a:lnTo>
                  <a:lnTo>
                    <a:pt x="17" y="10"/>
                  </a:lnTo>
                  <a:lnTo>
                    <a:pt x="17" y="9"/>
                  </a:lnTo>
                  <a:lnTo>
                    <a:pt x="18" y="9"/>
                  </a:lnTo>
                  <a:lnTo>
                    <a:pt x="18" y="8"/>
                  </a:lnTo>
                  <a:lnTo>
                    <a:pt x="19" y="7"/>
                  </a:lnTo>
                  <a:lnTo>
                    <a:pt x="20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3" y="6"/>
                  </a:lnTo>
                  <a:lnTo>
                    <a:pt x="25" y="6"/>
                  </a:lnTo>
                  <a:lnTo>
                    <a:pt x="26" y="6"/>
                  </a:lnTo>
                  <a:lnTo>
                    <a:pt x="27" y="6"/>
                  </a:lnTo>
                  <a:lnTo>
                    <a:pt x="28" y="6"/>
                  </a:lnTo>
                  <a:lnTo>
                    <a:pt x="29" y="7"/>
                  </a:lnTo>
                  <a:lnTo>
                    <a:pt x="30" y="7"/>
                  </a:lnTo>
                  <a:lnTo>
                    <a:pt x="31" y="7"/>
                  </a:lnTo>
                  <a:lnTo>
                    <a:pt x="32" y="8"/>
                  </a:lnTo>
                  <a:lnTo>
                    <a:pt x="33" y="8"/>
                  </a:lnTo>
                  <a:lnTo>
                    <a:pt x="34" y="9"/>
                  </a:lnTo>
                  <a:lnTo>
                    <a:pt x="35" y="9"/>
                  </a:lnTo>
                  <a:lnTo>
                    <a:pt x="27" y="0"/>
                  </a:lnTo>
                  <a:lnTo>
                    <a:pt x="0" y="17"/>
                  </a:lnTo>
                  <a:lnTo>
                    <a:pt x="2" y="27"/>
                  </a:lnTo>
                  <a:lnTo>
                    <a:pt x="3" y="27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3" y="23"/>
                  </a:lnTo>
                  <a:lnTo>
                    <a:pt x="4" y="22"/>
                  </a:lnTo>
                  <a:lnTo>
                    <a:pt x="4" y="21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9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7" y="16"/>
                  </a:lnTo>
                  <a:lnTo>
                    <a:pt x="8" y="15"/>
                  </a:lnTo>
                  <a:lnTo>
                    <a:pt x="8" y="14"/>
                  </a:lnTo>
                  <a:lnTo>
                    <a:pt x="9" y="14"/>
                  </a:lnTo>
                  <a:lnTo>
                    <a:pt x="10" y="13"/>
                  </a:lnTo>
                  <a:lnTo>
                    <a:pt x="11" y="12"/>
                  </a:lnTo>
                  <a:lnTo>
                    <a:pt x="12" y="13"/>
                  </a:lnTo>
                  <a:lnTo>
                    <a:pt x="13" y="13"/>
                  </a:lnTo>
                  <a:lnTo>
                    <a:pt x="13" y="14"/>
                  </a:lnTo>
                  <a:lnTo>
                    <a:pt x="13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5" y="17"/>
                  </a:lnTo>
                  <a:lnTo>
                    <a:pt x="26" y="37"/>
                  </a:lnTo>
                  <a:lnTo>
                    <a:pt x="26" y="38"/>
                  </a:lnTo>
                  <a:lnTo>
                    <a:pt x="27" y="39"/>
                  </a:lnTo>
                  <a:lnTo>
                    <a:pt x="27" y="40"/>
                  </a:lnTo>
                  <a:lnTo>
                    <a:pt x="28" y="41"/>
                  </a:lnTo>
                  <a:lnTo>
                    <a:pt x="28" y="42"/>
                  </a:lnTo>
                  <a:lnTo>
                    <a:pt x="28" y="43"/>
                  </a:lnTo>
                  <a:lnTo>
                    <a:pt x="28" y="44"/>
                  </a:lnTo>
                  <a:lnTo>
                    <a:pt x="27" y="44"/>
                  </a:lnTo>
                  <a:lnTo>
                    <a:pt x="27" y="45"/>
                  </a:lnTo>
                  <a:lnTo>
                    <a:pt x="26" y="45"/>
                  </a:lnTo>
                  <a:lnTo>
                    <a:pt x="26" y="47"/>
                  </a:lnTo>
                  <a:lnTo>
                    <a:pt x="40" y="39"/>
                  </a:lnTo>
                  <a:lnTo>
                    <a:pt x="40" y="37"/>
                  </a:lnTo>
                  <a:lnTo>
                    <a:pt x="39" y="38"/>
                  </a:lnTo>
                  <a:lnTo>
                    <a:pt x="38" y="38"/>
                  </a:lnTo>
                  <a:lnTo>
                    <a:pt x="37" y="39"/>
                  </a:lnTo>
                  <a:lnTo>
                    <a:pt x="36" y="39"/>
                  </a:lnTo>
                  <a:lnTo>
                    <a:pt x="35" y="39"/>
                  </a:lnTo>
                  <a:lnTo>
                    <a:pt x="34" y="39"/>
                  </a:lnTo>
                  <a:lnTo>
                    <a:pt x="34" y="38"/>
                  </a:lnTo>
                  <a:lnTo>
                    <a:pt x="33" y="38"/>
                  </a:lnTo>
                  <a:lnTo>
                    <a:pt x="32" y="37"/>
                  </a:lnTo>
                  <a:lnTo>
                    <a:pt x="32" y="36"/>
                  </a:lnTo>
                  <a:lnTo>
                    <a:pt x="31" y="36"/>
                  </a:lnTo>
                  <a:lnTo>
                    <a:pt x="31" y="35"/>
                  </a:lnTo>
                  <a:lnTo>
                    <a:pt x="30" y="35"/>
                  </a:lnTo>
                  <a:lnTo>
                    <a:pt x="19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98" name="Freeform 305"/>
            <p:cNvSpPr>
              <a:spLocks/>
            </p:cNvSpPr>
            <p:nvPr/>
          </p:nvSpPr>
          <p:spPr bwMode="auto">
            <a:xfrm>
              <a:off x="4673" y="3276"/>
              <a:ext cx="26" cy="41"/>
            </a:xfrm>
            <a:custGeom>
              <a:avLst/>
              <a:gdLst>
                <a:gd name="T0" fmla="*/ 24 w 26"/>
                <a:gd name="T1" fmla="*/ 23 h 41"/>
                <a:gd name="T2" fmla="*/ 25 w 26"/>
                <a:gd name="T3" fmla="*/ 26 h 41"/>
                <a:gd name="T4" fmla="*/ 25 w 26"/>
                <a:gd name="T5" fmla="*/ 29 h 41"/>
                <a:gd name="T6" fmla="*/ 24 w 26"/>
                <a:gd name="T7" fmla="*/ 31 h 41"/>
                <a:gd name="T8" fmla="*/ 23 w 26"/>
                <a:gd name="T9" fmla="*/ 34 h 41"/>
                <a:gd name="T10" fmla="*/ 23 w 26"/>
                <a:gd name="T11" fmla="*/ 37 h 41"/>
                <a:gd name="T12" fmla="*/ 20 w 26"/>
                <a:gd name="T13" fmla="*/ 38 h 41"/>
                <a:gd name="T14" fmla="*/ 19 w 26"/>
                <a:gd name="T15" fmla="*/ 40 h 41"/>
                <a:gd name="T16" fmla="*/ 15 w 26"/>
                <a:gd name="T17" fmla="*/ 40 h 41"/>
                <a:gd name="T18" fmla="*/ 12 w 26"/>
                <a:gd name="T19" fmla="*/ 40 h 41"/>
                <a:gd name="T20" fmla="*/ 10 w 26"/>
                <a:gd name="T21" fmla="*/ 39 h 41"/>
                <a:gd name="T22" fmla="*/ 7 w 26"/>
                <a:gd name="T23" fmla="*/ 37 h 41"/>
                <a:gd name="T24" fmla="*/ 5 w 26"/>
                <a:gd name="T25" fmla="*/ 34 h 41"/>
                <a:gd name="T26" fmla="*/ 3 w 26"/>
                <a:gd name="T27" fmla="*/ 30 h 41"/>
                <a:gd name="T28" fmla="*/ 2 w 26"/>
                <a:gd name="T29" fmla="*/ 27 h 41"/>
                <a:gd name="T30" fmla="*/ 1 w 26"/>
                <a:gd name="T31" fmla="*/ 24 h 41"/>
                <a:gd name="T32" fmla="*/ 1 w 26"/>
                <a:gd name="T33" fmla="*/ 21 h 41"/>
                <a:gd name="T34" fmla="*/ 0 w 26"/>
                <a:gd name="T35" fmla="*/ 18 h 41"/>
                <a:gd name="T36" fmla="*/ 0 w 26"/>
                <a:gd name="T37" fmla="*/ 15 h 41"/>
                <a:gd name="T38" fmla="*/ 0 w 26"/>
                <a:gd name="T39" fmla="*/ 11 h 41"/>
                <a:gd name="T40" fmla="*/ 0 w 26"/>
                <a:gd name="T41" fmla="*/ 8 h 41"/>
                <a:gd name="T42" fmla="*/ 1 w 26"/>
                <a:gd name="T43" fmla="*/ 5 h 41"/>
                <a:gd name="T44" fmla="*/ 2 w 26"/>
                <a:gd name="T45" fmla="*/ 3 h 41"/>
                <a:gd name="T46" fmla="*/ 5 w 26"/>
                <a:gd name="T47" fmla="*/ 1 h 41"/>
                <a:gd name="T48" fmla="*/ 8 w 26"/>
                <a:gd name="T49" fmla="*/ 0 h 41"/>
                <a:gd name="T50" fmla="*/ 11 w 26"/>
                <a:gd name="T51" fmla="*/ 0 h 41"/>
                <a:gd name="T52" fmla="*/ 14 w 26"/>
                <a:gd name="T53" fmla="*/ 1 h 41"/>
                <a:gd name="T54" fmla="*/ 17 w 26"/>
                <a:gd name="T55" fmla="*/ 3 h 41"/>
                <a:gd name="T56" fmla="*/ 19 w 26"/>
                <a:gd name="T57" fmla="*/ 5 h 41"/>
                <a:gd name="T58" fmla="*/ 21 w 26"/>
                <a:gd name="T59" fmla="*/ 9 h 41"/>
                <a:gd name="T60" fmla="*/ 23 w 26"/>
                <a:gd name="T61" fmla="*/ 11 h 41"/>
                <a:gd name="T62" fmla="*/ 23 w 26"/>
                <a:gd name="T63" fmla="*/ 15 h 41"/>
                <a:gd name="T64" fmla="*/ 24 w 26"/>
                <a:gd name="T65" fmla="*/ 23 h 4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6"/>
                <a:gd name="T100" fmla="*/ 0 h 41"/>
                <a:gd name="T101" fmla="*/ 26 w 26"/>
                <a:gd name="T102" fmla="*/ 41 h 4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6" h="41">
                  <a:moveTo>
                    <a:pt x="24" y="23"/>
                  </a:moveTo>
                  <a:lnTo>
                    <a:pt x="24" y="23"/>
                  </a:lnTo>
                  <a:lnTo>
                    <a:pt x="25" y="25"/>
                  </a:lnTo>
                  <a:lnTo>
                    <a:pt x="25" y="26"/>
                  </a:lnTo>
                  <a:lnTo>
                    <a:pt x="25" y="28"/>
                  </a:lnTo>
                  <a:lnTo>
                    <a:pt x="25" y="29"/>
                  </a:lnTo>
                  <a:lnTo>
                    <a:pt x="24" y="30"/>
                  </a:lnTo>
                  <a:lnTo>
                    <a:pt x="24" y="31"/>
                  </a:lnTo>
                  <a:lnTo>
                    <a:pt x="24" y="33"/>
                  </a:lnTo>
                  <a:lnTo>
                    <a:pt x="23" y="34"/>
                  </a:lnTo>
                  <a:lnTo>
                    <a:pt x="23" y="36"/>
                  </a:lnTo>
                  <a:lnTo>
                    <a:pt x="23" y="37"/>
                  </a:lnTo>
                  <a:lnTo>
                    <a:pt x="21" y="37"/>
                  </a:lnTo>
                  <a:lnTo>
                    <a:pt x="20" y="38"/>
                  </a:lnTo>
                  <a:lnTo>
                    <a:pt x="19" y="39"/>
                  </a:lnTo>
                  <a:lnTo>
                    <a:pt x="19" y="40"/>
                  </a:lnTo>
                  <a:lnTo>
                    <a:pt x="17" y="40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2" y="40"/>
                  </a:lnTo>
                  <a:lnTo>
                    <a:pt x="11" y="40"/>
                  </a:lnTo>
                  <a:lnTo>
                    <a:pt x="10" y="39"/>
                  </a:lnTo>
                  <a:lnTo>
                    <a:pt x="8" y="38"/>
                  </a:lnTo>
                  <a:lnTo>
                    <a:pt x="7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4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5"/>
                  </a:lnTo>
                  <a:lnTo>
                    <a:pt x="2" y="3"/>
                  </a:lnTo>
                  <a:lnTo>
                    <a:pt x="4" y="2"/>
                  </a:lnTo>
                  <a:lnTo>
                    <a:pt x="5" y="1"/>
                  </a:lnTo>
                  <a:lnTo>
                    <a:pt x="6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2"/>
                  </a:lnTo>
                  <a:lnTo>
                    <a:pt x="17" y="3"/>
                  </a:lnTo>
                  <a:lnTo>
                    <a:pt x="18" y="4"/>
                  </a:lnTo>
                  <a:lnTo>
                    <a:pt x="19" y="5"/>
                  </a:lnTo>
                  <a:lnTo>
                    <a:pt x="19" y="7"/>
                  </a:lnTo>
                  <a:lnTo>
                    <a:pt x="21" y="9"/>
                  </a:lnTo>
                  <a:lnTo>
                    <a:pt x="22" y="10"/>
                  </a:lnTo>
                  <a:lnTo>
                    <a:pt x="23" y="11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4" y="17"/>
                  </a:lnTo>
                  <a:lnTo>
                    <a:pt x="24" y="23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48113373"/>
      </p:ext>
    </p:extLst>
  </p:cSld>
  <p:clrMapOvr>
    <a:masterClrMapping/>
  </p:clrMapOvr>
  <p:transition>
    <p:wipe dir="r"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Expected Value &amp; Variance Solution*</a:t>
            </a:r>
          </a:p>
        </p:txBody>
      </p:sp>
      <p:sp>
        <p:nvSpPr>
          <p:cNvPr id="60419" name="Rectangle 19"/>
          <p:cNvSpPr>
            <a:spLocks noChangeArrowheads="1"/>
          </p:cNvSpPr>
          <p:nvPr/>
        </p:nvSpPr>
        <p:spPr bwMode="auto">
          <a:xfrm>
            <a:off x="747713" y="3068638"/>
            <a:ext cx="362280" cy="5206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/>
              <a:t>0</a:t>
            </a:r>
          </a:p>
        </p:txBody>
      </p:sp>
      <p:sp>
        <p:nvSpPr>
          <p:cNvPr id="60420" name="Rectangle 20"/>
          <p:cNvSpPr>
            <a:spLocks noChangeArrowheads="1"/>
          </p:cNvSpPr>
          <p:nvPr/>
        </p:nvSpPr>
        <p:spPr bwMode="auto">
          <a:xfrm>
            <a:off x="1446213" y="3068638"/>
            <a:ext cx="631584" cy="5206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/>
              <a:t>.25</a:t>
            </a:r>
          </a:p>
        </p:txBody>
      </p:sp>
      <p:sp>
        <p:nvSpPr>
          <p:cNvPr id="29718" name="Rectangle 22"/>
          <p:cNvSpPr>
            <a:spLocks noChangeArrowheads="1"/>
          </p:cNvSpPr>
          <p:nvPr/>
        </p:nvSpPr>
        <p:spPr bwMode="auto">
          <a:xfrm>
            <a:off x="3973513" y="3068638"/>
            <a:ext cx="990657" cy="5206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/>
              <a:t>–1.00</a:t>
            </a:r>
          </a:p>
        </p:txBody>
      </p:sp>
      <p:sp>
        <p:nvSpPr>
          <p:cNvPr id="29719" name="Rectangle 23"/>
          <p:cNvSpPr>
            <a:spLocks noChangeArrowheads="1"/>
          </p:cNvSpPr>
          <p:nvPr/>
        </p:nvSpPr>
        <p:spPr bwMode="auto">
          <a:xfrm>
            <a:off x="5270500" y="3068638"/>
            <a:ext cx="811120" cy="5206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/>
              <a:t>1.00</a:t>
            </a:r>
          </a:p>
        </p:txBody>
      </p:sp>
      <p:sp>
        <p:nvSpPr>
          <p:cNvPr id="60423" name="Rectangle 41"/>
          <p:cNvSpPr>
            <a:spLocks noChangeArrowheads="1"/>
          </p:cNvSpPr>
          <p:nvPr/>
        </p:nvSpPr>
        <p:spPr bwMode="auto">
          <a:xfrm>
            <a:off x="747713" y="3689350"/>
            <a:ext cx="362280" cy="5206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/>
              <a:t>1</a:t>
            </a:r>
          </a:p>
        </p:txBody>
      </p:sp>
      <p:sp>
        <p:nvSpPr>
          <p:cNvPr id="60424" name="Rectangle 42"/>
          <p:cNvSpPr>
            <a:spLocks noChangeArrowheads="1"/>
          </p:cNvSpPr>
          <p:nvPr/>
        </p:nvSpPr>
        <p:spPr bwMode="auto">
          <a:xfrm>
            <a:off x="1446213" y="3689350"/>
            <a:ext cx="631584" cy="5206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/>
              <a:t>.50</a:t>
            </a:r>
          </a:p>
        </p:txBody>
      </p:sp>
      <p:sp>
        <p:nvSpPr>
          <p:cNvPr id="29740" name="Rectangle 44"/>
          <p:cNvSpPr>
            <a:spLocks noChangeArrowheads="1"/>
          </p:cNvSpPr>
          <p:nvPr/>
        </p:nvSpPr>
        <p:spPr bwMode="auto">
          <a:xfrm>
            <a:off x="4284663" y="3689350"/>
            <a:ext cx="362280" cy="5206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/>
              <a:t>0</a:t>
            </a:r>
          </a:p>
        </p:txBody>
      </p:sp>
      <p:sp>
        <p:nvSpPr>
          <p:cNvPr id="29741" name="Rectangle 45"/>
          <p:cNvSpPr>
            <a:spLocks noChangeArrowheads="1"/>
          </p:cNvSpPr>
          <p:nvPr/>
        </p:nvSpPr>
        <p:spPr bwMode="auto">
          <a:xfrm>
            <a:off x="5522913" y="3689350"/>
            <a:ext cx="362280" cy="5206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 dirty="0"/>
              <a:t>0</a:t>
            </a:r>
          </a:p>
        </p:txBody>
      </p:sp>
      <p:sp>
        <p:nvSpPr>
          <p:cNvPr id="60427" name="Rectangle 63"/>
          <p:cNvSpPr>
            <a:spLocks noChangeArrowheads="1"/>
          </p:cNvSpPr>
          <p:nvPr/>
        </p:nvSpPr>
        <p:spPr bwMode="auto">
          <a:xfrm>
            <a:off x="747713" y="4308475"/>
            <a:ext cx="362280" cy="5206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/>
              <a:t>2</a:t>
            </a:r>
          </a:p>
        </p:txBody>
      </p:sp>
      <p:sp>
        <p:nvSpPr>
          <p:cNvPr id="60428" name="Rectangle 64"/>
          <p:cNvSpPr>
            <a:spLocks noChangeArrowheads="1"/>
          </p:cNvSpPr>
          <p:nvPr/>
        </p:nvSpPr>
        <p:spPr bwMode="auto">
          <a:xfrm>
            <a:off x="1446213" y="4308475"/>
            <a:ext cx="631584" cy="5206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/>
              <a:t>.25</a:t>
            </a:r>
          </a:p>
        </p:txBody>
      </p:sp>
      <p:sp>
        <p:nvSpPr>
          <p:cNvPr id="29762" name="Rectangle 66"/>
          <p:cNvSpPr>
            <a:spLocks noChangeArrowheads="1"/>
          </p:cNvSpPr>
          <p:nvPr/>
        </p:nvSpPr>
        <p:spPr bwMode="auto">
          <a:xfrm>
            <a:off x="4032250" y="4308475"/>
            <a:ext cx="811120" cy="5206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/>
              <a:t>1.00</a:t>
            </a:r>
          </a:p>
        </p:txBody>
      </p:sp>
      <p:sp>
        <p:nvSpPr>
          <p:cNvPr id="29763" name="Rectangle 67"/>
          <p:cNvSpPr>
            <a:spLocks noChangeArrowheads="1"/>
          </p:cNvSpPr>
          <p:nvPr/>
        </p:nvSpPr>
        <p:spPr bwMode="auto">
          <a:xfrm>
            <a:off x="5270500" y="4308475"/>
            <a:ext cx="811120" cy="5206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/>
              <a:t>1.00</a:t>
            </a:r>
          </a:p>
        </p:txBody>
      </p:sp>
      <p:grpSp>
        <p:nvGrpSpPr>
          <p:cNvPr id="2" name="Group 174"/>
          <p:cNvGrpSpPr>
            <a:grpSpLocks/>
          </p:cNvGrpSpPr>
          <p:nvPr/>
        </p:nvGrpSpPr>
        <p:grpSpPr bwMode="auto">
          <a:xfrm>
            <a:off x="2344738" y="3068638"/>
            <a:ext cx="1436687" cy="2435225"/>
            <a:chOff x="1477" y="1933"/>
            <a:chExt cx="905" cy="1534"/>
          </a:xfrm>
        </p:grpSpPr>
        <p:sp>
          <p:nvSpPr>
            <p:cNvPr id="60457" name="Rectangle 21"/>
            <p:cNvSpPr>
              <a:spLocks noChangeArrowheads="1"/>
            </p:cNvSpPr>
            <p:nvPr/>
          </p:nvSpPr>
          <p:spPr bwMode="auto">
            <a:xfrm>
              <a:off x="1845" y="1933"/>
              <a:ext cx="228" cy="3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800"/>
                <a:t>0</a:t>
              </a:r>
            </a:p>
          </p:txBody>
        </p:sp>
        <p:sp>
          <p:nvSpPr>
            <p:cNvPr id="60458" name="Rectangle 43"/>
            <p:cNvSpPr>
              <a:spLocks noChangeArrowheads="1"/>
            </p:cNvSpPr>
            <p:nvPr/>
          </p:nvSpPr>
          <p:spPr bwMode="auto">
            <a:xfrm>
              <a:off x="1750" y="2324"/>
              <a:ext cx="398" cy="3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800"/>
                <a:t>.50</a:t>
              </a:r>
            </a:p>
          </p:txBody>
        </p:sp>
        <p:sp>
          <p:nvSpPr>
            <p:cNvPr id="60459" name="Rectangle 65"/>
            <p:cNvSpPr>
              <a:spLocks noChangeArrowheads="1"/>
            </p:cNvSpPr>
            <p:nvPr/>
          </p:nvSpPr>
          <p:spPr bwMode="auto">
            <a:xfrm>
              <a:off x="1750" y="2714"/>
              <a:ext cx="398" cy="3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800"/>
                <a:t>.50</a:t>
              </a:r>
            </a:p>
          </p:txBody>
        </p:sp>
        <p:sp>
          <p:nvSpPr>
            <p:cNvPr id="60460" name="Rectangle 96"/>
            <p:cNvSpPr>
              <a:spLocks noChangeArrowheads="1"/>
            </p:cNvSpPr>
            <p:nvPr/>
          </p:nvSpPr>
          <p:spPr bwMode="auto">
            <a:xfrm>
              <a:off x="1477" y="3100"/>
              <a:ext cx="903" cy="356"/>
            </a:xfrm>
            <a:prstGeom prst="rect">
              <a:avLst/>
            </a:prstGeom>
            <a:solidFill>
              <a:srgbClr val="EAEC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461" name="Rectangle 97"/>
            <p:cNvSpPr>
              <a:spLocks noChangeArrowheads="1"/>
            </p:cNvSpPr>
            <p:nvPr/>
          </p:nvSpPr>
          <p:spPr bwMode="auto">
            <a:xfrm>
              <a:off x="1564" y="3098"/>
              <a:ext cx="245" cy="3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800" i="1">
                  <a:latin typeface="Symbol" panose="05050102010706020507" pitchFamily="18" charset="2"/>
                </a:rPr>
                <a:t></a:t>
              </a:r>
              <a:endParaRPr lang="en-US" altLang="en-US" sz="2800">
                <a:latin typeface="Symbol" panose="05050102010706020507" pitchFamily="18" charset="2"/>
              </a:endParaRPr>
            </a:p>
          </p:txBody>
        </p:sp>
        <p:sp>
          <p:nvSpPr>
            <p:cNvPr id="60462" name="Rectangle 98"/>
            <p:cNvSpPr>
              <a:spLocks noChangeArrowheads="1"/>
            </p:cNvSpPr>
            <p:nvPr/>
          </p:nvSpPr>
          <p:spPr bwMode="auto">
            <a:xfrm>
              <a:off x="1695" y="3099"/>
              <a:ext cx="634" cy="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800"/>
                <a:t> = 1.0</a:t>
              </a:r>
            </a:p>
          </p:txBody>
        </p:sp>
        <p:sp>
          <p:nvSpPr>
            <p:cNvPr id="60463" name="Rectangle 99"/>
            <p:cNvSpPr>
              <a:spLocks noChangeArrowheads="1"/>
            </p:cNvSpPr>
            <p:nvPr/>
          </p:nvSpPr>
          <p:spPr bwMode="auto">
            <a:xfrm>
              <a:off x="1477" y="3380"/>
              <a:ext cx="905" cy="87"/>
            </a:xfrm>
            <a:prstGeom prst="rect">
              <a:avLst/>
            </a:prstGeom>
            <a:solidFill>
              <a:srgbClr val="EAEC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60432" name="Line 155"/>
          <p:cNvSpPr>
            <a:spLocks noChangeShapeType="1"/>
          </p:cNvSpPr>
          <p:nvPr/>
        </p:nvSpPr>
        <p:spPr bwMode="auto">
          <a:xfrm>
            <a:off x="6378575" y="2376488"/>
            <a:ext cx="0" cy="3124200"/>
          </a:xfrm>
          <a:prstGeom prst="line">
            <a:avLst/>
          </a:prstGeom>
          <a:noFill/>
          <a:ln w="3810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0433" name="Line 156"/>
          <p:cNvSpPr>
            <a:spLocks noChangeShapeType="1"/>
          </p:cNvSpPr>
          <p:nvPr/>
        </p:nvSpPr>
        <p:spPr bwMode="auto">
          <a:xfrm>
            <a:off x="5032375" y="2365375"/>
            <a:ext cx="0" cy="3124200"/>
          </a:xfrm>
          <a:prstGeom prst="line">
            <a:avLst/>
          </a:prstGeom>
          <a:noFill/>
          <a:ln w="3810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0434" name="Line 157"/>
          <p:cNvSpPr>
            <a:spLocks noChangeShapeType="1"/>
          </p:cNvSpPr>
          <p:nvPr/>
        </p:nvSpPr>
        <p:spPr bwMode="auto">
          <a:xfrm>
            <a:off x="3733800" y="2362200"/>
            <a:ext cx="0" cy="3124200"/>
          </a:xfrm>
          <a:prstGeom prst="line">
            <a:avLst/>
          </a:prstGeom>
          <a:noFill/>
          <a:ln w="3810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0435" name="Line 158"/>
          <p:cNvSpPr>
            <a:spLocks noChangeShapeType="1"/>
          </p:cNvSpPr>
          <p:nvPr/>
        </p:nvSpPr>
        <p:spPr bwMode="auto">
          <a:xfrm>
            <a:off x="2347913" y="2362200"/>
            <a:ext cx="0" cy="3124200"/>
          </a:xfrm>
          <a:prstGeom prst="line">
            <a:avLst/>
          </a:prstGeom>
          <a:noFill/>
          <a:ln w="3810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0436" name="Line 159"/>
          <p:cNvSpPr>
            <a:spLocks noChangeShapeType="1"/>
          </p:cNvSpPr>
          <p:nvPr/>
        </p:nvSpPr>
        <p:spPr bwMode="auto">
          <a:xfrm>
            <a:off x="1223963" y="2365375"/>
            <a:ext cx="0" cy="2587625"/>
          </a:xfrm>
          <a:prstGeom prst="line">
            <a:avLst/>
          </a:prstGeom>
          <a:noFill/>
          <a:ln w="3810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0437" name="Line 160"/>
          <p:cNvSpPr>
            <a:spLocks noChangeShapeType="1"/>
          </p:cNvSpPr>
          <p:nvPr/>
        </p:nvSpPr>
        <p:spPr bwMode="auto">
          <a:xfrm>
            <a:off x="581025" y="4938713"/>
            <a:ext cx="7924800" cy="0"/>
          </a:xfrm>
          <a:prstGeom prst="line">
            <a:avLst/>
          </a:prstGeom>
          <a:noFill/>
          <a:ln w="3810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0438" name="Line 161"/>
          <p:cNvSpPr>
            <a:spLocks noChangeShapeType="1"/>
          </p:cNvSpPr>
          <p:nvPr/>
        </p:nvSpPr>
        <p:spPr bwMode="auto">
          <a:xfrm>
            <a:off x="581025" y="4281488"/>
            <a:ext cx="7924800" cy="0"/>
          </a:xfrm>
          <a:prstGeom prst="line">
            <a:avLst/>
          </a:prstGeom>
          <a:noFill/>
          <a:ln w="3810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0439" name="Line 162"/>
          <p:cNvSpPr>
            <a:spLocks noChangeShapeType="1"/>
          </p:cNvSpPr>
          <p:nvPr/>
        </p:nvSpPr>
        <p:spPr bwMode="auto">
          <a:xfrm>
            <a:off x="581025" y="3606800"/>
            <a:ext cx="7924800" cy="0"/>
          </a:xfrm>
          <a:prstGeom prst="line">
            <a:avLst/>
          </a:prstGeom>
          <a:noFill/>
          <a:ln w="3810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0440" name="Line 163"/>
          <p:cNvSpPr>
            <a:spLocks noChangeShapeType="1"/>
          </p:cNvSpPr>
          <p:nvPr/>
        </p:nvSpPr>
        <p:spPr bwMode="auto">
          <a:xfrm>
            <a:off x="581025" y="2895600"/>
            <a:ext cx="7953375" cy="0"/>
          </a:xfrm>
          <a:prstGeom prst="line">
            <a:avLst/>
          </a:prstGeom>
          <a:noFill/>
          <a:ln w="76200">
            <a:solidFill>
              <a:srgbClr val="E9F05A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0441" name="Rectangle 164"/>
          <p:cNvSpPr>
            <a:spLocks noChangeArrowheads="1"/>
          </p:cNvSpPr>
          <p:nvPr/>
        </p:nvSpPr>
        <p:spPr bwMode="auto">
          <a:xfrm>
            <a:off x="695325" y="2303463"/>
            <a:ext cx="338138" cy="515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 i="1"/>
              <a:t>x</a:t>
            </a:r>
          </a:p>
        </p:txBody>
      </p:sp>
      <p:sp>
        <p:nvSpPr>
          <p:cNvPr id="60442" name="Rectangle 165"/>
          <p:cNvSpPr>
            <a:spLocks noChangeArrowheads="1"/>
          </p:cNvSpPr>
          <p:nvPr/>
        </p:nvSpPr>
        <p:spPr bwMode="auto">
          <a:xfrm>
            <a:off x="1330325" y="2303463"/>
            <a:ext cx="762000" cy="52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 i="1"/>
              <a:t>p</a:t>
            </a:r>
            <a:r>
              <a:rPr lang="en-US" altLang="en-US" sz="2800"/>
              <a:t>(</a:t>
            </a:r>
            <a:r>
              <a:rPr lang="en-US" altLang="en-US" sz="2800" i="1"/>
              <a:t>x</a:t>
            </a:r>
            <a:r>
              <a:rPr lang="en-US" altLang="en-US" sz="2800"/>
              <a:t>)</a:t>
            </a:r>
          </a:p>
        </p:txBody>
      </p:sp>
      <p:sp>
        <p:nvSpPr>
          <p:cNvPr id="60443" name="Rectangle 166"/>
          <p:cNvSpPr>
            <a:spLocks noChangeArrowheads="1"/>
          </p:cNvSpPr>
          <p:nvPr/>
        </p:nvSpPr>
        <p:spPr bwMode="auto">
          <a:xfrm>
            <a:off x="2509838" y="2303463"/>
            <a:ext cx="1009650" cy="52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 i="1"/>
              <a:t>x p</a:t>
            </a:r>
            <a:r>
              <a:rPr lang="en-US" altLang="en-US" sz="2800"/>
              <a:t>(</a:t>
            </a:r>
            <a:r>
              <a:rPr lang="en-US" altLang="en-US" sz="2800" i="1"/>
              <a:t>x</a:t>
            </a:r>
            <a:r>
              <a:rPr lang="en-US" altLang="en-US" sz="2800"/>
              <a:t>)</a:t>
            </a:r>
          </a:p>
        </p:txBody>
      </p:sp>
      <p:sp>
        <p:nvSpPr>
          <p:cNvPr id="60444" name="Rectangle 167"/>
          <p:cNvSpPr>
            <a:spLocks noChangeArrowheads="1"/>
          </p:cNvSpPr>
          <p:nvPr/>
        </p:nvSpPr>
        <p:spPr bwMode="auto">
          <a:xfrm>
            <a:off x="4010025" y="2303463"/>
            <a:ext cx="1019175" cy="515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 i="1"/>
              <a:t>x –</a:t>
            </a:r>
            <a:r>
              <a:rPr lang="en-US" altLang="en-US" sz="2800" b="1" i="1"/>
              <a:t> </a:t>
            </a:r>
            <a:r>
              <a:rPr lang="en-US" altLang="en-US" i="1">
                <a:latin typeface="Symbol" panose="05050102010706020507" pitchFamily="18" charset="2"/>
              </a:rPr>
              <a:t></a:t>
            </a:r>
            <a:r>
              <a:rPr lang="en-US" altLang="en-US" sz="2800" b="1" i="1"/>
              <a:t> </a:t>
            </a:r>
          </a:p>
        </p:txBody>
      </p:sp>
      <p:sp>
        <p:nvSpPr>
          <p:cNvPr id="60445" name="Rectangle 168"/>
          <p:cNvSpPr>
            <a:spLocks noChangeArrowheads="1"/>
          </p:cNvSpPr>
          <p:nvPr/>
        </p:nvSpPr>
        <p:spPr bwMode="auto">
          <a:xfrm>
            <a:off x="5089525" y="2303463"/>
            <a:ext cx="1344613" cy="515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/>
              <a:t>(</a:t>
            </a:r>
            <a:r>
              <a:rPr lang="en-US" altLang="en-US" sz="2800" i="1"/>
              <a:t>x –</a:t>
            </a:r>
            <a:r>
              <a:rPr lang="en-US" altLang="en-US" sz="2800" b="1" i="1"/>
              <a:t> </a:t>
            </a:r>
            <a:r>
              <a:rPr lang="en-US" altLang="en-US" i="1">
                <a:latin typeface="Symbol" panose="05050102010706020507" pitchFamily="18" charset="2"/>
              </a:rPr>
              <a:t></a:t>
            </a:r>
            <a:r>
              <a:rPr lang="en-US" altLang="en-US">
                <a:latin typeface="Symbol" panose="05050102010706020507" pitchFamily="18" charset="2"/>
              </a:rPr>
              <a:t>)</a:t>
            </a:r>
            <a:r>
              <a:rPr lang="en-US" altLang="en-US" i="1" baseline="30000">
                <a:latin typeface="Symbol" panose="05050102010706020507" pitchFamily="18" charset="2"/>
              </a:rPr>
              <a:t> 2</a:t>
            </a:r>
            <a:r>
              <a:rPr lang="en-US" altLang="en-US" sz="2800" b="1" i="1"/>
              <a:t> </a:t>
            </a:r>
          </a:p>
        </p:txBody>
      </p:sp>
      <p:sp>
        <p:nvSpPr>
          <p:cNvPr id="60446" name="Rectangle 169"/>
          <p:cNvSpPr>
            <a:spLocks noChangeArrowheads="1"/>
          </p:cNvSpPr>
          <p:nvPr/>
        </p:nvSpPr>
        <p:spPr bwMode="auto">
          <a:xfrm>
            <a:off x="6477000" y="2303463"/>
            <a:ext cx="2057400" cy="515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/>
              <a:t>(</a:t>
            </a:r>
            <a:r>
              <a:rPr lang="en-US" altLang="en-US" sz="2800" i="1"/>
              <a:t>x –</a:t>
            </a:r>
            <a:r>
              <a:rPr lang="en-US" altLang="en-US" sz="2800" b="1" i="1"/>
              <a:t> </a:t>
            </a:r>
            <a:r>
              <a:rPr lang="en-US" altLang="en-US" i="1">
                <a:latin typeface="Symbol" panose="05050102010706020507" pitchFamily="18" charset="2"/>
              </a:rPr>
              <a:t></a:t>
            </a:r>
            <a:r>
              <a:rPr lang="en-US" altLang="en-US">
                <a:latin typeface="Symbol" panose="05050102010706020507" pitchFamily="18" charset="2"/>
              </a:rPr>
              <a:t>)</a:t>
            </a:r>
            <a:r>
              <a:rPr lang="en-US" altLang="en-US" baseline="30000">
                <a:latin typeface="Symbol" panose="05050102010706020507" pitchFamily="18" charset="2"/>
              </a:rPr>
              <a:t> </a:t>
            </a:r>
            <a:r>
              <a:rPr lang="en-US" altLang="en-US" i="1" baseline="30000">
                <a:latin typeface="Symbol" panose="05050102010706020507" pitchFamily="18" charset="2"/>
              </a:rPr>
              <a:t>2</a:t>
            </a:r>
            <a:r>
              <a:rPr lang="en-US" altLang="en-US" sz="2800" i="1"/>
              <a:t>p</a:t>
            </a:r>
            <a:r>
              <a:rPr lang="en-US" altLang="en-US" sz="2800"/>
              <a:t>(</a:t>
            </a:r>
            <a:r>
              <a:rPr lang="en-US" altLang="en-US" sz="2800" i="1"/>
              <a:t>x</a:t>
            </a:r>
            <a:r>
              <a:rPr lang="en-US" altLang="en-US" sz="2800"/>
              <a:t>)</a:t>
            </a:r>
          </a:p>
        </p:txBody>
      </p:sp>
      <p:grpSp>
        <p:nvGrpSpPr>
          <p:cNvPr id="3" name="Group 175"/>
          <p:cNvGrpSpPr>
            <a:grpSpLocks/>
          </p:cNvGrpSpPr>
          <p:nvPr/>
        </p:nvGrpSpPr>
        <p:grpSpPr bwMode="auto">
          <a:xfrm>
            <a:off x="6399213" y="3068638"/>
            <a:ext cx="2125662" cy="3167062"/>
            <a:chOff x="4031" y="1933"/>
            <a:chExt cx="1339" cy="1995"/>
          </a:xfrm>
        </p:grpSpPr>
        <p:sp>
          <p:nvSpPr>
            <p:cNvPr id="60448" name="Rectangle 172"/>
            <p:cNvSpPr>
              <a:spLocks noChangeArrowheads="1"/>
            </p:cNvSpPr>
            <p:nvPr/>
          </p:nvSpPr>
          <p:spPr bwMode="auto">
            <a:xfrm>
              <a:off x="4031" y="3561"/>
              <a:ext cx="1339" cy="356"/>
            </a:xfrm>
            <a:prstGeom prst="rect">
              <a:avLst/>
            </a:prstGeom>
            <a:solidFill>
              <a:srgbClr val="EAEC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449" name="Rectangle 173"/>
            <p:cNvSpPr>
              <a:spLocks noChangeArrowheads="1"/>
            </p:cNvSpPr>
            <p:nvPr/>
          </p:nvSpPr>
          <p:spPr bwMode="auto">
            <a:xfrm>
              <a:off x="4031" y="3841"/>
              <a:ext cx="1339" cy="87"/>
            </a:xfrm>
            <a:prstGeom prst="rect">
              <a:avLst/>
            </a:prstGeom>
            <a:solidFill>
              <a:srgbClr val="EAEC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450" name="Rectangle 24"/>
            <p:cNvSpPr>
              <a:spLocks noChangeArrowheads="1"/>
            </p:cNvSpPr>
            <p:nvPr/>
          </p:nvSpPr>
          <p:spPr bwMode="auto">
            <a:xfrm>
              <a:off x="4487" y="1933"/>
              <a:ext cx="398" cy="3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800"/>
                <a:t>.25</a:t>
              </a:r>
            </a:p>
          </p:txBody>
        </p:sp>
        <p:sp>
          <p:nvSpPr>
            <p:cNvPr id="60451" name="Rectangle 46"/>
            <p:cNvSpPr>
              <a:spLocks noChangeArrowheads="1"/>
            </p:cNvSpPr>
            <p:nvPr/>
          </p:nvSpPr>
          <p:spPr bwMode="auto">
            <a:xfrm>
              <a:off x="4582" y="2324"/>
              <a:ext cx="228" cy="3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800"/>
                <a:t>0</a:t>
              </a:r>
            </a:p>
          </p:txBody>
        </p:sp>
        <p:sp>
          <p:nvSpPr>
            <p:cNvPr id="60452" name="Rectangle 68"/>
            <p:cNvSpPr>
              <a:spLocks noChangeArrowheads="1"/>
            </p:cNvSpPr>
            <p:nvPr/>
          </p:nvSpPr>
          <p:spPr bwMode="auto">
            <a:xfrm>
              <a:off x="4487" y="2714"/>
              <a:ext cx="398" cy="3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800"/>
                <a:t>.25</a:t>
              </a:r>
            </a:p>
          </p:txBody>
        </p:sp>
        <p:sp>
          <p:nvSpPr>
            <p:cNvPr id="60453" name="Rectangle 100"/>
            <p:cNvSpPr>
              <a:spLocks noChangeArrowheads="1"/>
            </p:cNvSpPr>
            <p:nvPr/>
          </p:nvSpPr>
          <p:spPr bwMode="auto">
            <a:xfrm>
              <a:off x="4031" y="3100"/>
              <a:ext cx="1339" cy="356"/>
            </a:xfrm>
            <a:prstGeom prst="rect">
              <a:avLst/>
            </a:prstGeom>
            <a:solidFill>
              <a:srgbClr val="EAEC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454" name="Rectangle 101"/>
            <p:cNvSpPr>
              <a:spLocks noChangeArrowheads="1"/>
            </p:cNvSpPr>
            <p:nvPr/>
          </p:nvSpPr>
          <p:spPr bwMode="auto">
            <a:xfrm>
              <a:off x="4261" y="3098"/>
              <a:ext cx="1019" cy="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800" i="1">
                  <a:latin typeface="Symbol" panose="05050102010706020507" pitchFamily="18" charset="2"/>
                </a:rPr>
                <a:t></a:t>
              </a:r>
              <a:r>
                <a:rPr lang="en-US" altLang="en-US" sz="2800" baseline="30000">
                  <a:latin typeface="Symbol" panose="05050102010706020507" pitchFamily="18" charset="2"/>
                </a:rPr>
                <a:t>2</a:t>
              </a:r>
              <a:r>
                <a:rPr lang="en-US" altLang="en-US" sz="2800">
                  <a:latin typeface="Symbol" panose="05050102010706020507" pitchFamily="18" charset="2"/>
                </a:rPr>
                <a:t> = .50</a:t>
              </a:r>
              <a:endParaRPr lang="en-US" altLang="en-US" sz="2800" baseline="30000">
                <a:latin typeface="Symbol" panose="05050102010706020507" pitchFamily="18" charset="2"/>
              </a:endParaRPr>
            </a:p>
          </p:txBody>
        </p:sp>
        <p:sp>
          <p:nvSpPr>
            <p:cNvPr id="60455" name="Rectangle 104"/>
            <p:cNvSpPr>
              <a:spLocks noChangeArrowheads="1"/>
            </p:cNvSpPr>
            <p:nvPr/>
          </p:nvSpPr>
          <p:spPr bwMode="auto">
            <a:xfrm>
              <a:off x="4031" y="3380"/>
              <a:ext cx="1339" cy="87"/>
            </a:xfrm>
            <a:prstGeom prst="rect">
              <a:avLst/>
            </a:prstGeom>
            <a:solidFill>
              <a:srgbClr val="EAEC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0456" name="Rectangle 171"/>
            <p:cNvSpPr>
              <a:spLocks noChangeArrowheads="1"/>
            </p:cNvSpPr>
            <p:nvPr/>
          </p:nvSpPr>
          <p:spPr bwMode="auto">
            <a:xfrm>
              <a:off x="4272" y="3567"/>
              <a:ext cx="77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2800" i="1">
                  <a:latin typeface="Symbol" panose="05050102010706020507" pitchFamily="18" charset="2"/>
                </a:rPr>
                <a:t></a:t>
              </a:r>
              <a:r>
                <a:rPr lang="en-US" altLang="en-US" sz="2800">
                  <a:latin typeface="Symbol" panose="05050102010706020507" pitchFamily="18" charset="2"/>
                </a:rPr>
                <a:t> = .71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29938083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97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297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297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297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297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9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718" grpId="0"/>
      <p:bldP spid="29719" grpId="0"/>
      <p:bldP spid="29740" grpId="0"/>
      <p:bldP spid="29741" grpId="0"/>
      <p:bldP spid="29762" grpId="0"/>
      <p:bldP spid="29763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152400"/>
            <a:ext cx="8229600" cy="1676400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Probability Rules for Discrete Random Variables</a:t>
            </a:r>
          </a:p>
        </p:txBody>
      </p:sp>
      <p:sp>
        <p:nvSpPr>
          <p:cNvPr id="2052" name="Rectangle 3"/>
          <p:cNvSpPr>
            <a:spLocks noGrp="1" noChangeArrowheads="1"/>
          </p:cNvSpPr>
          <p:nvPr>
            <p:ph idx="1"/>
          </p:nvPr>
        </p:nvSpPr>
        <p:spPr>
          <a:xfrm>
            <a:off x="457200" y="1905000"/>
            <a:ext cx="8229600" cy="1828800"/>
          </a:xfrm>
        </p:spPr>
        <p:txBody>
          <a:bodyPr lIns="90488" tIns="44450" rIns="90488" bIns="44450"/>
          <a:lstStyle/>
          <a:p>
            <a:pPr marL="0" indent="0">
              <a:buClr>
                <a:srgbClr val="8E0D30"/>
              </a:buClr>
              <a:buFontTx/>
              <a:buNone/>
            </a:pPr>
            <a:r>
              <a:rPr lang="en-US" altLang="en-US" sz="2800">
                <a:solidFill>
                  <a:srgbClr val="141413"/>
                </a:solidFill>
              </a:rPr>
              <a:t>Let </a:t>
            </a:r>
            <a:r>
              <a:rPr lang="en-US" altLang="en-US" sz="2800" i="1">
                <a:solidFill>
                  <a:srgbClr val="141413"/>
                </a:solidFill>
              </a:rPr>
              <a:t>x</a:t>
            </a:r>
            <a:r>
              <a:rPr lang="en-US" altLang="en-US" sz="2800">
                <a:solidFill>
                  <a:srgbClr val="141413"/>
                </a:solidFill>
              </a:rPr>
              <a:t> be a discrete random variable with probability distribution </a:t>
            </a:r>
            <a:r>
              <a:rPr lang="en-US" altLang="en-US" sz="2800" i="1">
                <a:solidFill>
                  <a:srgbClr val="141413"/>
                </a:solidFill>
              </a:rPr>
              <a:t>p</a:t>
            </a:r>
            <a:r>
              <a:rPr lang="en-US" altLang="en-US" sz="2800">
                <a:solidFill>
                  <a:srgbClr val="141413"/>
                </a:solidFill>
              </a:rPr>
              <a:t>(</a:t>
            </a:r>
            <a:r>
              <a:rPr lang="en-US" altLang="en-US" sz="2800" i="1">
                <a:solidFill>
                  <a:srgbClr val="141413"/>
                </a:solidFill>
              </a:rPr>
              <a:t>x</a:t>
            </a:r>
            <a:r>
              <a:rPr lang="en-US" altLang="en-US" sz="2800">
                <a:solidFill>
                  <a:srgbClr val="141413"/>
                </a:solidFill>
              </a:rPr>
              <a:t>), mean </a:t>
            </a:r>
            <a:r>
              <a:rPr lang="en-US" altLang="en-US" sz="2800" i="1">
                <a:solidFill>
                  <a:srgbClr val="141413"/>
                </a:solidFill>
              </a:rPr>
              <a:t>µ</a:t>
            </a:r>
            <a:r>
              <a:rPr lang="en-US" altLang="en-US" sz="2800">
                <a:solidFill>
                  <a:srgbClr val="141413"/>
                </a:solidFill>
              </a:rPr>
              <a:t>, and standard deviation </a:t>
            </a:r>
            <a:r>
              <a:rPr lang="en-US" altLang="en-US" sz="2800" i="1">
                <a:solidFill>
                  <a:srgbClr val="141413"/>
                </a:solidFill>
                <a:latin typeface="Symbol" panose="05050102010706020507" pitchFamily="18" charset="2"/>
                <a:sym typeface="Symbol" panose="05050102010706020507" pitchFamily="18" charset="2"/>
              </a:rPr>
              <a:t></a:t>
            </a:r>
            <a:r>
              <a:rPr lang="en-US" altLang="en-US" sz="2800">
                <a:solidFill>
                  <a:srgbClr val="141413"/>
                </a:solidFill>
              </a:rPr>
              <a:t>. Then, depending on the shape of </a:t>
            </a:r>
            <a:r>
              <a:rPr lang="en-US" altLang="en-US" sz="2800" i="1">
                <a:solidFill>
                  <a:srgbClr val="141413"/>
                </a:solidFill>
              </a:rPr>
              <a:t>p</a:t>
            </a:r>
            <a:r>
              <a:rPr lang="en-US" altLang="en-US" sz="2800">
                <a:solidFill>
                  <a:srgbClr val="141413"/>
                </a:solidFill>
              </a:rPr>
              <a:t>(</a:t>
            </a:r>
            <a:r>
              <a:rPr lang="en-US" altLang="en-US" sz="2800" i="1">
                <a:solidFill>
                  <a:srgbClr val="141413"/>
                </a:solidFill>
              </a:rPr>
              <a:t>x</a:t>
            </a:r>
            <a:r>
              <a:rPr lang="en-US" altLang="en-US" sz="2800">
                <a:solidFill>
                  <a:srgbClr val="141413"/>
                </a:solidFill>
              </a:rPr>
              <a:t>), the following probability statements can be made:</a:t>
            </a:r>
          </a:p>
        </p:txBody>
      </p:sp>
      <p:sp>
        <p:nvSpPr>
          <p:cNvPr id="2053" name="Rectangle 8"/>
          <p:cNvSpPr>
            <a:spLocks noChangeArrowheads="1"/>
          </p:cNvSpPr>
          <p:nvPr/>
        </p:nvSpPr>
        <p:spPr bwMode="auto">
          <a:xfrm>
            <a:off x="3505200" y="3733800"/>
            <a:ext cx="54102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Clr>
                <a:srgbClr val="8E0D30"/>
              </a:buClr>
            </a:pPr>
            <a:r>
              <a:rPr lang="en-US" altLang="en-US" sz="2800" u="sng">
                <a:solidFill>
                  <a:srgbClr val="141413"/>
                </a:solidFill>
              </a:rPr>
              <a:t>Chebyshev’s Rule     Empirical Rule</a:t>
            </a:r>
            <a:endParaRPr lang="en-US" altLang="en-US" sz="2800">
              <a:solidFill>
                <a:srgbClr val="141413"/>
              </a:solidFill>
            </a:endParaRPr>
          </a:p>
          <a:p>
            <a:pPr eaLnBrk="1" hangingPunct="1">
              <a:spcBef>
                <a:spcPct val="20000"/>
              </a:spcBef>
              <a:buClr>
                <a:srgbClr val="8E0D30"/>
              </a:buClr>
            </a:pPr>
            <a:endParaRPr lang="en-US" altLang="en-US" sz="2800">
              <a:solidFill>
                <a:srgbClr val="141413"/>
              </a:solidFill>
            </a:endParaRPr>
          </a:p>
        </p:txBody>
      </p:sp>
      <p:graphicFrame>
        <p:nvGraphicFramePr>
          <p:cNvPr id="2050" name="Object 11"/>
          <p:cNvGraphicFramePr>
            <a:graphicFrameLocks noChangeAspect="1"/>
          </p:cNvGraphicFramePr>
          <p:nvPr/>
        </p:nvGraphicFramePr>
        <p:xfrm>
          <a:off x="533400" y="4368800"/>
          <a:ext cx="7342188" cy="1879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7591" name="Equation" r:id="rId4" imgW="7340600" imgH="1879600" progId="Equation.DSMT4">
                  <p:embed/>
                </p:oleObj>
              </mc:Choice>
              <mc:Fallback>
                <p:oleObj name="Equation" r:id="rId4" imgW="7340600" imgH="1879600" progId="Equation.DSMT4">
                  <p:embed/>
                  <p:pic>
                    <p:nvPicPr>
                      <p:cNvPr id="2050" name="Object 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33400" y="4368800"/>
                        <a:ext cx="7342188" cy="1879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258831540"/>
      </p:ext>
    </p:extLst>
  </p:cSld>
  <p:clrMapOvr>
    <a:masterClrMapping/>
  </p:clrMapOvr>
  <p:transition>
    <p:wipe dir="r"/>
  </p:transition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914400"/>
            <a:ext cx="8229600" cy="1143000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>
                <a:solidFill>
                  <a:srgbClr val="8E0D30"/>
                </a:solidFill>
              </a:rPr>
              <a:t>4.3</a:t>
            </a:r>
          </a:p>
        </p:txBody>
      </p:sp>
      <p:sp>
        <p:nvSpPr>
          <p:cNvPr id="61443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20700" y="3048000"/>
            <a:ext cx="8242300" cy="3017838"/>
          </a:xfrm>
        </p:spPr>
        <p:txBody>
          <a:bodyPr lIns="90488" tIns="44450" rIns="90488" bIns="44450"/>
          <a:lstStyle/>
          <a:p>
            <a:pPr marL="0" indent="0" algn="ctr">
              <a:buFontTx/>
              <a:buNone/>
            </a:pPr>
            <a:r>
              <a:rPr lang="en-US" altLang="en-US" sz="4200" b="1">
                <a:solidFill>
                  <a:srgbClr val="141413"/>
                </a:solidFill>
              </a:rPr>
              <a:t>The Binomial Distribution</a:t>
            </a:r>
            <a:endParaRPr lang="en-US" altLang="en-US" sz="4200">
              <a:solidFill>
                <a:srgbClr val="14141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45634707"/>
      </p:ext>
    </p:extLst>
  </p:cSld>
  <p:clrMapOvr>
    <a:masterClrMapping/>
  </p:clrMapOvr>
  <p:transition>
    <p:wipe dir="r"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Binomial Distribution</a:t>
            </a:r>
          </a:p>
        </p:txBody>
      </p:sp>
      <p:sp>
        <p:nvSpPr>
          <p:cNvPr id="41987" name="Rectangle 3"/>
          <p:cNvSpPr>
            <a:spLocks noGrp="1" noChangeArrowheads="1"/>
          </p:cNvSpPr>
          <p:nvPr>
            <p:ph idx="1"/>
          </p:nvPr>
        </p:nvSpPr>
        <p:spPr>
          <a:xfrm>
            <a:off x="457200" y="1219200"/>
            <a:ext cx="8229600" cy="4525963"/>
          </a:xfrm>
        </p:spPr>
        <p:txBody>
          <a:bodyPr lIns="90488" tIns="44450" rIns="90488" bIns="44450"/>
          <a:lstStyle/>
          <a:p>
            <a:pPr marL="0" indent="0">
              <a:buFontTx/>
              <a:buNone/>
            </a:pPr>
            <a:r>
              <a:rPr lang="en-US" altLang="en-US" dirty="0"/>
              <a:t>Number of ‘successes’ in a </a:t>
            </a:r>
            <a:r>
              <a:rPr lang="en-US" altLang="en-US" i="1" dirty="0"/>
              <a:t>sample</a:t>
            </a:r>
            <a:r>
              <a:rPr lang="en-US" altLang="en-US" dirty="0"/>
              <a:t> of </a:t>
            </a:r>
            <a:r>
              <a:rPr lang="en-US" altLang="en-US" i="1" dirty="0"/>
              <a:t>n</a:t>
            </a:r>
            <a:r>
              <a:rPr lang="en-US" altLang="en-US" dirty="0"/>
              <a:t> observations (trials)</a:t>
            </a:r>
          </a:p>
          <a:p>
            <a:pPr marL="862013" lvl="2" indent="-344488">
              <a:lnSpc>
                <a:spcPct val="110000"/>
              </a:lnSpc>
              <a:buClr>
                <a:srgbClr val="8E0D30"/>
              </a:buClr>
            </a:pPr>
            <a:r>
              <a:rPr lang="en-US" altLang="en-US" sz="2800" dirty="0"/>
              <a:t>Number of reds in 15 spins of roulette wheel</a:t>
            </a:r>
          </a:p>
          <a:p>
            <a:pPr marL="862013" lvl="2" indent="-344488">
              <a:lnSpc>
                <a:spcPct val="110000"/>
              </a:lnSpc>
              <a:buClr>
                <a:srgbClr val="8E0D30"/>
              </a:buClr>
            </a:pPr>
            <a:r>
              <a:rPr lang="en-US" altLang="en-US" sz="2800" dirty="0"/>
              <a:t>Number of defective items in a batch of 5 items</a:t>
            </a:r>
          </a:p>
          <a:p>
            <a:pPr marL="862013" lvl="2" indent="-344488">
              <a:lnSpc>
                <a:spcPct val="110000"/>
              </a:lnSpc>
              <a:buClr>
                <a:srgbClr val="8E0D30"/>
              </a:buClr>
            </a:pPr>
            <a:r>
              <a:rPr lang="en-US" altLang="en-US" sz="2800" dirty="0"/>
              <a:t>Number correct on a 33 question exam</a:t>
            </a:r>
          </a:p>
          <a:p>
            <a:pPr marL="862013" lvl="2" indent="-344488">
              <a:lnSpc>
                <a:spcPct val="110000"/>
              </a:lnSpc>
              <a:buClr>
                <a:srgbClr val="8E0D30"/>
              </a:buClr>
            </a:pPr>
            <a:r>
              <a:rPr lang="en-US" altLang="en-US" sz="2800" dirty="0"/>
              <a:t>Number of customers who purchase out of 100 customers who enter store (each customer is equally likely to purchase)</a:t>
            </a:r>
          </a:p>
        </p:txBody>
      </p:sp>
    </p:spTree>
    <p:extLst>
      <p:ext uri="{BB962C8B-B14F-4D97-AF65-F5344CB8AC3E}">
        <p14:creationId xmlns:p14="http://schemas.microsoft.com/office/powerpoint/2010/main" val="2095735662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19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19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19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19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19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19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8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198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198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8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198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987" grpId="0" build="p" bldLvl="3" autoUpdateAnimBg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792162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Binomial Probability</a:t>
            </a:r>
          </a:p>
        </p:txBody>
      </p:sp>
      <p:sp>
        <p:nvSpPr>
          <p:cNvPr id="77827" name="Rectangle 4"/>
          <p:cNvSpPr>
            <a:spLocks noChangeArrowheads="1"/>
          </p:cNvSpPr>
          <p:nvPr/>
        </p:nvSpPr>
        <p:spPr bwMode="auto">
          <a:xfrm>
            <a:off x="306388" y="1219200"/>
            <a:ext cx="8759825" cy="4891088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90488" tIns="44450" rIns="90488" bIns="44450">
            <a:spAutoFit/>
          </a:bodyPr>
          <a:lstStyle/>
          <a:p>
            <a:pPr marL="511175" indent="-511175" eaLnBrk="0" hangingPunct="0">
              <a:spcBef>
                <a:spcPct val="20000"/>
              </a:spcBef>
              <a:tabLst>
                <a:tab pos="3832225" algn="l"/>
              </a:tabLst>
              <a:defRPr/>
            </a:pPr>
            <a:r>
              <a:rPr lang="en-US" sz="2600" b="1" dirty="0">
                <a:latin typeface="+mj-lt"/>
                <a:cs typeface="Times New Roman" charset="0"/>
              </a:rPr>
              <a:t>Characteristics of a Binomial Experiment</a:t>
            </a:r>
          </a:p>
          <a:p>
            <a:pPr marL="511175" indent="-511175" eaLnBrk="0" hangingPunct="0">
              <a:spcBef>
                <a:spcPct val="20000"/>
              </a:spcBef>
              <a:tabLst>
                <a:tab pos="3832225" algn="l"/>
              </a:tabLst>
              <a:defRPr/>
            </a:pPr>
            <a:r>
              <a:rPr lang="en-US" sz="2600" b="1" dirty="0">
                <a:latin typeface="+mj-lt"/>
                <a:cs typeface="Times New Roman" charset="0"/>
              </a:rPr>
              <a:t>1.</a:t>
            </a:r>
            <a:r>
              <a:rPr lang="en-US" sz="2600" dirty="0">
                <a:latin typeface="+mj-lt"/>
                <a:cs typeface="Times New Roman" charset="0"/>
              </a:rPr>
              <a:t>	The experiment consists of </a:t>
            </a:r>
            <a:r>
              <a:rPr lang="en-US" sz="2600" i="1" dirty="0">
                <a:latin typeface="+mj-lt"/>
                <a:cs typeface="Times New Roman" charset="0"/>
              </a:rPr>
              <a:t>n</a:t>
            </a:r>
            <a:r>
              <a:rPr lang="en-US" sz="2600" dirty="0">
                <a:latin typeface="+mj-lt"/>
                <a:cs typeface="Times New Roman" charset="0"/>
              </a:rPr>
              <a:t> identical trials.</a:t>
            </a:r>
          </a:p>
          <a:p>
            <a:pPr marL="511175" indent="-511175" eaLnBrk="0" hangingPunct="0">
              <a:spcBef>
                <a:spcPct val="20000"/>
              </a:spcBef>
              <a:tabLst>
                <a:tab pos="3832225" algn="l"/>
              </a:tabLst>
              <a:defRPr/>
            </a:pPr>
            <a:r>
              <a:rPr lang="en-US" sz="2600" b="1" dirty="0">
                <a:latin typeface="+mj-lt"/>
                <a:cs typeface="Times New Roman" charset="0"/>
              </a:rPr>
              <a:t>2.</a:t>
            </a:r>
            <a:r>
              <a:rPr lang="en-US" sz="2600" dirty="0">
                <a:latin typeface="+mj-lt"/>
                <a:cs typeface="Times New Roman" charset="0"/>
              </a:rPr>
              <a:t>	There are only two possible outcomes on each trial. We will denote one outcome by </a:t>
            </a:r>
            <a:r>
              <a:rPr lang="en-US" sz="2600" i="1" dirty="0">
                <a:latin typeface="+mj-lt"/>
                <a:cs typeface="Times New Roman" charset="0"/>
              </a:rPr>
              <a:t>S</a:t>
            </a:r>
            <a:r>
              <a:rPr lang="en-US" sz="2600" dirty="0">
                <a:latin typeface="+mj-lt"/>
                <a:cs typeface="Times New Roman" charset="0"/>
              </a:rPr>
              <a:t> (for success) and the other by </a:t>
            </a:r>
            <a:r>
              <a:rPr lang="en-US" sz="2600" i="1" dirty="0">
                <a:latin typeface="+mj-lt"/>
                <a:cs typeface="Times New Roman" charset="0"/>
              </a:rPr>
              <a:t>F</a:t>
            </a:r>
            <a:r>
              <a:rPr lang="en-US" sz="2600" dirty="0">
                <a:latin typeface="+mj-lt"/>
                <a:cs typeface="Times New Roman" charset="0"/>
              </a:rPr>
              <a:t> (for failure).</a:t>
            </a:r>
          </a:p>
          <a:p>
            <a:pPr marL="511175" indent="-511175" eaLnBrk="0" hangingPunct="0">
              <a:spcBef>
                <a:spcPct val="20000"/>
              </a:spcBef>
              <a:tabLst>
                <a:tab pos="3832225" algn="l"/>
              </a:tabLst>
              <a:defRPr/>
            </a:pPr>
            <a:r>
              <a:rPr lang="en-US" sz="2600" b="1" dirty="0">
                <a:latin typeface="+mj-lt"/>
                <a:cs typeface="Times New Roman" charset="0"/>
              </a:rPr>
              <a:t>3.	</a:t>
            </a:r>
            <a:r>
              <a:rPr lang="en-US" sz="2600" dirty="0">
                <a:solidFill>
                  <a:srgbClr val="141413"/>
                </a:solidFill>
                <a:latin typeface="+mj-lt"/>
                <a:cs typeface="Times New Roman" charset="0"/>
              </a:rPr>
              <a:t>The probability of </a:t>
            </a:r>
            <a:r>
              <a:rPr lang="en-US" sz="2600" i="1" dirty="0">
                <a:solidFill>
                  <a:srgbClr val="141413"/>
                </a:solidFill>
                <a:latin typeface="+mj-lt"/>
                <a:cs typeface="Times New Roman" charset="0"/>
              </a:rPr>
              <a:t>S</a:t>
            </a:r>
            <a:r>
              <a:rPr lang="en-US" sz="2600" dirty="0">
                <a:solidFill>
                  <a:srgbClr val="141413"/>
                </a:solidFill>
                <a:latin typeface="+mj-lt"/>
                <a:cs typeface="Times New Roman" charset="0"/>
              </a:rPr>
              <a:t> remains the same from trial to trial. This probability is denoted by </a:t>
            </a:r>
            <a:r>
              <a:rPr lang="en-US" sz="2600" i="1" dirty="0">
                <a:solidFill>
                  <a:srgbClr val="141413"/>
                </a:solidFill>
                <a:latin typeface="+mj-lt"/>
                <a:cs typeface="Times New Roman" charset="0"/>
              </a:rPr>
              <a:t>p</a:t>
            </a:r>
            <a:r>
              <a:rPr lang="en-US" sz="2600" dirty="0">
                <a:solidFill>
                  <a:srgbClr val="141413"/>
                </a:solidFill>
                <a:latin typeface="+mj-lt"/>
                <a:cs typeface="Times New Roman" charset="0"/>
              </a:rPr>
              <a:t>, and the probability of </a:t>
            </a:r>
            <a:r>
              <a:rPr lang="en-US" sz="2600" i="1" dirty="0">
                <a:solidFill>
                  <a:srgbClr val="141413"/>
                </a:solidFill>
                <a:latin typeface="+mj-lt"/>
                <a:cs typeface="Times New Roman" charset="0"/>
              </a:rPr>
              <a:t>F</a:t>
            </a:r>
            <a:r>
              <a:rPr lang="en-US" sz="2600" dirty="0">
                <a:solidFill>
                  <a:srgbClr val="141413"/>
                </a:solidFill>
                <a:latin typeface="+mj-lt"/>
                <a:cs typeface="Times New Roman" charset="0"/>
              </a:rPr>
              <a:t> is denoted by </a:t>
            </a:r>
            <a:r>
              <a:rPr lang="en-US" sz="2600" i="1" dirty="0">
                <a:solidFill>
                  <a:srgbClr val="141413"/>
                </a:solidFill>
                <a:latin typeface="+mj-lt"/>
                <a:cs typeface="Times New Roman" charset="0"/>
              </a:rPr>
              <a:t>q</a:t>
            </a:r>
            <a:r>
              <a:rPr lang="en-US" sz="2600" dirty="0">
                <a:solidFill>
                  <a:srgbClr val="141413"/>
                </a:solidFill>
                <a:latin typeface="+mj-lt"/>
                <a:cs typeface="Times New Roman" charset="0"/>
              </a:rPr>
              <a:t>. Note that </a:t>
            </a:r>
            <a:r>
              <a:rPr lang="en-US" sz="2600" i="1" dirty="0">
                <a:solidFill>
                  <a:srgbClr val="141413"/>
                </a:solidFill>
                <a:latin typeface="+mj-lt"/>
                <a:cs typeface="Times New Roman" charset="0"/>
              </a:rPr>
              <a:t>q</a:t>
            </a:r>
            <a:r>
              <a:rPr lang="en-US" sz="2600" dirty="0">
                <a:solidFill>
                  <a:srgbClr val="141413"/>
                </a:solidFill>
                <a:latin typeface="+mj-lt"/>
                <a:cs typeface="Times New Roman" charset="0"/>
              </a:rPr>
              <a:t> = 1 – </a:t>
            </a:r>
            <a:r>
              <a:rPr lang="en-US" sz="2600" i="1" dirty="0">
                <a:solidFill>
                  <a:srgbClr val="141413"/>
                </a:solidFill>
                <a:latin typeface="+mj-lt"/>
                <a:cs typeface="Times New Roman" charset="0"/>
              </a:rPr>
              <a:t>p</a:t>
            </a:r>
            <a:r>
              <a:rPr lang="en-US" sz="2600" dirty="0">
                <a:solidFill>
                  <a:srgbClr val="141413"/>
                </a:solidFill>
                <a:latin typeface="+mj-lt"/>
                <a:cs typeface="Times New Roman" charset="0"/>
              </a:rPr>
              <a:t>.</a:t>
            </a:r>
          </a:p>
          <a:p>
            <a:pPr marL="511175" indent="-511175" eaLnBrk="0" hangingPunct="0">
              <a:spcBef>
                <a:spcPct val="20000"/>
              </a:spcBef>
              <a:tabLst>
                <a:tab pos="3832225" algn="l"/>
              </a:tabLst>
              <a:defRPr/>
            </a:pPr>
            <a:r>
              <a:rPr lang="en-US" sz="2600" b="1" dirty="0">
                <a:solidFill>
                  <a:srgbClr val="141413"/>
                </a:solidFill>
                <a:latin typeface="+mj-lt"/>
                <a:cs typeface="Times New Roman" charset="0"/>
              </a:rPr>
              <a:t>4.</a:t>
            </a:r>
            <a:r>
              <a:rPr lang="en-US" sz="2600" dirty="0">
                <a:solidFill>
                  <a:srgbClr val="141413"/>
                </a:solidFill>
                <a:latin typeface="+mj-lt"/>
                <a:cs typeface="Times New Roman" charset="0"/>
              </a:rPr>
              <a:t>	The trials are independent.</a:t>
            </a:r>
          </a:p>
          <a:p>
            <a:pPr marL="511175" indent="-511175" eaLnBrk="0" hangingPunct="0">
              <a:spcBef>
                <a:spcPct val="20000"/>
              </a:spcBef>
              <a:tabLst>
                <a:tab pos="3832225" algn="l"/>
              </a:tabLst>
              <a:defRPr/>
            </a:pPr>
            <a:r>
              <a:rPr lang="en-US" sz="2600" b="1" dirty="0">
                <a:solidFill>
                  <a:srgbClr val="141413"/>
                </a:solidFill>
                <a:latin typeface="+mj-lt"/>
                <a:cs typeface="Times New Roman" charset="0"/>
              </a:rPr>
              <a:t>5.</a:t>
            </a:r>
            <a:r>
              <a:rPr lang="en-US" sz="2600" dirty="0">
                <a:solidFill>
                  <a:srgbClr val="141413"/>
                </a:solidFill>
                <a:latin typeface="+mj-lt"/>
                <a:cs typeface="Times New Roman" charset="0"/>
              </a:rPr>
              <a:t>	The binomial random variable </a:t>
            </a:r>
            <a:r>
              <a:rPr lang="en-US" sz="2600" i="1" dirty="0">
                <a:solidFill>
                  <a:srgbClr val="141413"/>
                </a:solidFill>
                <a:latin typeface="+mj-lt"/>
                <a:cs typeface="Times New Roman" charset="0"/>
              </a:rPr>
              <a:t>x</a:t>
            </a:r>
            <a:r>
              <a:rPr lang="en-US" sz="2600" dirty="0">
                <a:solidFill>
                  <a:srgbClr val="141413"/>
                </a:solidFill>
                <a:latin typeface="+mj-lt"/>
                <a:cs typeface="Times New Roman" charset="0"/>
              </a:rPr>
              <a:t> is the number of </a:t>
            </a:r>
            <a:r>
              <a:rPr lang="en-US" sz="2600" i="1" dirty="0">
                <a:solidFill>
                  <a:srgbClr val="141413"/>
                </a:solidFill>
                <a:latin typeface="+mj-lt"/>
                <a:cs typeface="Times New Roman" charset="0"/>
              </a:rPr>
              <a:t>S</a:t>
            </a:r>
            <a:r>
              <a:rPr lang="en-US" sz="2600" dirty="0">
                <a:solidFill>
                  <a:srgbClr val="141413"/>
                </a:solidFill>
                <a:latin typeface="+mj-lt"/>
                <a:cs typeface="Times New Roman" charset="0"/>
              </a:rPr>
              <a:t>’s in </a:t>
            </a:r>
            <a:r>
              <a:rPr lang="en-US" sz="2600" i="1" dirty="0">
                <a:solidFill>
                  <a:srgbClr val="141413"/>
                </a:solidFill>
                <a:latin typeface="+mj-lt"/>
                <a:cs typeface="Times New Roman" charset="0"/>
              </a:rPr>
              <a:t>n</a:t>
            </a:r>
            <a:r>
              <a:rPr lang="en-US" sz="2600" dirty="0">
                <a:solidFill>
                  <a:srgbClr val="141413"/>
                </a:solidFill>
                <a:latin typeface="+mj-lt"/>
                <a:cs typeface="Times New Roman" charset="0"/>
              </a:rPr>
              <a:t> trials.</a:t>
            </a:r>
          </a:p>
        </p:txBody>
      </p:sp>
    </p:spTree>
    <p:extLst>
      <p:ext uri="{BB962C8B-B14F-4D97-AF65-F5344CB8AC3E}">
        <p14:creationId xmlns:p14="http://schemas.microsoft.com/office/powerpoint/2010/main" val="1010661888"/>
      </p:ext>
    </p:extLst>
  </p:cSld>
  <p:clrMapOvr>
    <a:masterClrMapping/>
  </p:clrMapOvr>
  <p:transition>
    <p:wipe dir="r"/>
  </p:transition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5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Binomial Probability Distribution</a:t>
            </a:r>
          </a:p>
        </p:txBody>
      </p:sp>
      <p:graphicFrame>
        <p:nvGraphicFramePr>
          <p:cNvPr id="3074" name="Object 3">
            <a:hlinkClick r:id="" action="ppaction://ole?verb=0"/>
          </p:cNvPr>
          <p:cNvGraphicFramePr>
            <a:graphicFrameLocks noGrp="1"/>
          </p:cNvGraphicFramePr>
          <p:nvPr>
            <p:ph idx="1"/>
          </p:nvPr>
        </p:nvGraphicFramePr>
        <p:xfrm>
          <a:off x="1081088" y="1524000"/>
          <a:ext cx="6950075" cy="12033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8615" name="Equation" r:id="rId4" imgW="2628934" imgH="447660" progId="Equation.DSMT4">
                  <p:embed/>
                </p:oleObj>
              </mc:Choice>
              <mc:Fallback>
                <p:oleObj name="Equation" r:id="rId4" imgW="2628934" imgH="447660" progId="Equation.DSMT4">
                  <p:embed/>
                  <p:pic>
                    <p:nvPicPr>
                      <p:cNvPr id="3074" name="Object 3">
                        <a:hlinkClick r:id="" action="ppaction://ole?verb=0"/>
                      </p:cNvPr>
                      <p:cNvPicPr>
                        <a:picLocks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81088" y="1524000"/>
                        <a:ext cx="6950075" cy="12033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2700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1796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100" name="Rectangle 4"/>
          <p:cNvSpPr>
            <a:spLocks noChangeArrowheads="1"/>
          </p:cNvSpPr>
          <p:nvPr/>
        </p:nvSpPr>
        <p:spPr bwMode="auto">
          <a:xfrm>
            <a:off x="838200" y="2833688"/>
            <a:ext cx="7772400" cy="34290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90488" tIns="44450" rIns="90488" bIns="44450"/>
          <a:lstStyle/>
          <a:p>
            <a:pPr defTabSz="514350" eaLnBrk="0" hangingPunct="0">
              <a:spcBef>
                <a:spcPct val="20000"/>
              </a:spcBef>
              <a:defRPr/>
            </a:pPr>
            <a:r>
              <a:rPr lang="en-US" sz="2800" i="1" dirty="0">
                <a:latin typeface="+mj-lt"/>
                <a:cs typeface="Times New Roman" charset="0"/>
              </a:rPr>
              <a:t>p</a:t>
            </a:r>
            <a:r>
              <a:rPr lang="en-US" sz="2800" dirty="0">
                <a:latin typeface="+mj-lt"/>
                <a:cs typeface="Times New Roman" charset="0"/>
              </a:rPr>
              <a:t>(</a:t>
            </a:r>
            <a:r>
              <a:rPr lang="en-US" sz="2800" i="1" dirty="0">
                <a:latin typeface="+mj-lt"/>
                <a:cs typeface="Times New Roman" charset="0"/>
              </a:rPr>
              <a:t>x</a:t>
            </a:r>
            <a:r>
              <a:rPr lang="en-US" sz="2800" dirty="0">
                <a:latin typeface="+mj-lt"/>
                <a:cs typeface="Times New Roman" charset="0"/>
              </a:rPr>
              <a:t>) = Probability of </a:t>
            </a:r>
            <a:r>
              <a:rPr lang="en-US" sz="2800" i="1" dirty="0">
                <a:latin typeface="+mj-lt"/>
                <a:cs typeface="Times New Roman" charset="0"/>
              </a:rPr>
              <a:t>x </a:t>
            </a:r>
            <a:r>
              <a:rPr lang="en-US" sz="2800" dirty="0">
                <a:latin typeface="+mj-lt"/>
                <a:cs typeface="Times New Roman" charset="0"/>
              </a:rPr>
              <a:t>‘Successes’</a:t>
            </a:r>
            <a:r>
              <a:rPr lang="en-US" sz="2800" i="1" dirty="0">
                <a:latin typeface="+mj-lt"/>
                <a:cs typeface="Times New Roman" charset="0"/>
              </a:rPr>
              <a:t> </a:t>
            </a:r>
          </a:p>
          <a:p>
            <a:pPr defTabSz="514350" eaLnBrk="0" hangingPunct="0">
              <a:spcBef>
                <a:spcPct val="20000"/>
              </a:spcBef>
              <a:defRPr/>
            </a:pPr>
            <a:r>
              <a:rPr lang="en-US" sz="2800" i="1" dirty="0">
                <a:latin typeface="+mj-lt"/>
                <a:cs typeface="Times New Roman" charset="0"/>
              </a:rPr>
              <a:t>p</a:t>
            </a:r>
            <a:r>
              <a:rPr lang="en-US" sz="2800" dirty="0">
                <a:latin typeface="+mj-lt"/>
                <a:cs typeface="Times New Roman" charset="0"/>
              </a:rPr>
              <a:t>	=	Probability of a ‘Success’ on a single trial</a:t>
            </a:r>
          </a:p>
          <a:p>
            <a:pPr defTabSz="514350" eaLnBrk="0" hangingPunct="0">
              <a:spcBef>
                <a:spcPct val="20000"/>
              </a:spcBef>
              <a:defRPr/>
            </a:pPr>
            <a:r>
              <a:rPr lang="en-US" sz="2800" i="1" dirty="0">
                <a:latin typeface="+mj-lt"/>
                <a:cs typeface="Times New Roman" charset="0"/>
              </a:rPr>
              <a:t>q</a:t>
            </a:r>
            <a:r>
              <a:rPr lang="en-US" sz="2800" dirty="0">
                <a:latin typeface="+mj-lt"/>
                <a:cs typeface="Times New Roman" charset="0"/>
              </a:rPr>
              <a:t>	=	1 – </a:t>
            </a:r>
            <a:r>
              <a:rPr lang="en-US" sz="2800" i="1" dirty="0">
                <a:latin typeface="+mj-lt"/>
                <a:cs typeface="Times New Roman" charset="0"/>
              </a:rPr>
              <a:t>p</a:t>
            </a:r>
          </a:p>
          <a:p>
            <a:pPr defTabSz="514350" eaLnBrk="0" hangingPunct="0">
              <a:spcBef>
                <a:spcPct val="20000"/>
              </a:spcBef>
              <a:defRPr/>
            </a:pPr>
            <a:r>
              <a:rPr lang="en-US" sz="2800" i="1" dirty="0">
                <a:latin typeface="+mj-lt"/>
                <a:cs typeface="Times New Roman" charset="0"/>
              </a:rPr>
              <a:t>n</a:t>
            </a:r>
            <a:r>
              <a:rPr lang="en-US" sz="2800" dirty="0">
                <a:latin typeface="+mj-lt"/>
                <a:cs typeface="Times New Roman" charset="0"/>
              </a:rPr>
              <a:t>	=	Number of trials</a:t>
            </a:r>
            <a:endParaRPr lang="en-US" sz="2800" i="1" dirty="0">
              <a:latin typeface="+mj-lt"/>
              <a:cs typeface="Times New Roman" charset="0"/>
            </a:endParaRPr>
          </a:p>
          <a:p>
            <a:pPr defTabSz="514350" eaLnBrk="0" hangingPunct="0">
              <a:spcBef>
                <a:spcPct val="20000"/>
              </a:spcBef>
              <a:defRPr/>
            </a:pPr>
            <a:r>
              <a:rPr lang="en-US" sz="2800" i="1" dirty="0">
                <a:latin typeface="+mj-lt"/>
                <a:cs typeface="Times New Roman" charset="0"/>
              </a:rPr>
              <a:t>x</a:t>
            </a:r>
            <a:r>
              <a:rPr lang="en-US" sz="2800" dirty="0">
                <a:latin typeface="+mj-lt"/>
                <a:cs typeface="Times New Roman" charset="0"/>
              </a:rPr>
              <a:t>	=	Number of ‘Successes’ in </a:t>
            </a:r>
            <a:r>
              <a:rPr lang="en-US" sz="2800" i="1" dirty="0">
                <a:latin typeface="+mj-lt"/>
                <a:cs typeface="Times New Roman" charset="0"/>
              </a:rPr>
              <a:t>n</a:t>
            </a:r>
            <a:r>
              <a:rPr lang="en-US" sz="2800" dirty="0">
                <a:latin typeface="+mj-lt"/>
                <a:cs typeface="Times New Roman" charset="0"/>
              </a:rPr>
              <a:t> trials</a:t>
            </a:r>
            <a:br>
              <a:rPr lang="en-US" sz="2800" i="1" dirty="0">
                <a:solidFill>
                  <a:schemeClr val="accent2"/>
                </a:solidFill>
                <a:latin typeface="+mj-lt"/>
                <a:cs typeface="Times New Roman" charset="0"/>
              </a:rPr>
            </a:br>
            <a:r>
              <a:rPr lang="en-US" sz="2800" dirty="0">
                <a:latin typeface="+mj-lt"/>
                <a:cs typeface="Times New Roman" charset="0"/>
              </a:rPr>
              <a:t>           (</a:t>
            </a:r>
            <a:r>
              <a:rPr lang="en-US" sz="2800" i="1" dirty="0">
                <a:latin typeface="+mj-lt"/>
                <a:cs typeface="Times New Roman" charset="0"/>
              </a:rPr>
              <a:t>x</a:t>
            </a:r>
            <a:r>
              <a:rPr lang="en-US" sz="2800" dirty="0">
                <a:latin typeface="+mj-lt"/>
                <a:cs typeface="Times New Roman" charset="0"/>
              </a:rPr>
              <a:t> = 0, 1, 2, ...,</a:t>
            </a:r>
            <a:r>
              <a:rPr lang="en-US" sz="2800" i="1" dirty="0">
                <a:latin typeface="+mj-lt"/>
                <a:cs typeface="Times New Roman" charset="0"/>
              </a:rPr>
              <a:t> n</a:t>
            </a:r>
            <a:r>
              <a:rPr lang="en-US" sz="2800" dirty="0">
                <a:latin typeface="+mj-lt"/>
                <a:cs typeface="Times New Roman" charset="0"/>
              </a:rPr>
              <a:t>)</a:t>
            </a:r>
          </a:p>
          <a:p>
            <a:pPr defTabSz="514350" eaLnBrk="0" hangingPunct="0">
              <a:spcBef>
                <a:spcPct val="20000"/>
              </a:spcBef>
              <a:defRPr/>
            </a:pPr>
            <a:r>
              <a:rPr lang="en-US" sz="2800" i="1" dirty="0">
                <a:latin typeface="+mj-lt"/>
                <a:cs typeface="Times New Roman" charset="0"/>
              </a:rPr>
              <a:t>n – x</a:t>
            </a:r>
            <a:r>
              <a:rPr lang="en-US" sz="2800" dirty="0">
                <a:latin typeface="+mj-lt"/>
                <a:cs typeface="Times New Roman" charset="0"/>
              </a:rPr>
              <a:t>	=	Number of failures in </a:t>
            </a:r>
            <a:r>
              <a:rPr lang="en-US" sz="2800" i="1" dirty="0">
                <a:latin typeface="+mj-lt"/>
                <a:cs typeface="Times New Roman" charset="0"/>
              </a:rPr>
              <a:t>n </a:t>
            </a:r>
            <a:r>
              <a:rPr lang="en-US" sz="2800" dirty="0">
                <a:latin typeface="+mj-lt"/>
                <a:cs typeface="Times New Roman" charset="0"/>
              </a:rPr>
              <a:t>trials</a:t>
            </a:r>
          </a:p>
        </p:txBody>
      </p:sp>
    </p:spTree>
    <p:extLst>
      <p:ext uri="{BB962C8B-B14F-4D97-AF65-F5344CB8AC3E}">
        <p14:creationId xmlns:p14="http://schemas.microsoft.com/office/powerpoint/2010/main" val="1914655311"/>
      </p:ext>
    </p:extLst>
  </p:cSld>
  <p:clrMapOvr>
    <a:masterClrMapping/>
  </p:clrMapOvr>
  <p:transition>
    <p:wipe dir="r"/>
  </p:transition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9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Binomial Probability Distribution Example</a:t>
            </a:r>
          </a:p>
        </p:txBody>
      </p:sp>
      <p:graphicFrame>
        <p:nvGraphicFramePr>
          <p:cNvPr id="335875" name="Object 3">
            <a:hlinkClick r:id="" action="ppaction://ole?verb=0"/>
          </p:cNvPr>
          <p:cNvGraphicFramePr>
            <a:graphicFrameLocks noGrp="1"/>
          </p:cNvGraphicFramePr>
          <p:nvPr>
            <p:ph idx="1"/>
          </p:nvPr>
        </p:nvGraphicFramePr>
        <p:xfrm>
          <a:off x="2286000" y="2957513"/>
          <a:ext cx="4057650" cy="3290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9639" name="Equation" r:id="rId4" imgW="1809621" imgH="1466910" progId="Equation.DSMT4">
                  <p:embed/>
                </p:oleObj>
              </mc:Choice>
              <mc:Fallback>
                <p:oleObj name="Equation" r:id="rId4" imgW="1809621" imgH="1466910" progId="Equation.DSMT4">
                  <p:embed/>
                  <p:pic>
                    <p:nvPicPr>
                      <p:cNvPr id="335875" name="Object 3">
                        <a:hlinkClick r:id="" action="ppaction://ole?verb=0"/>
                      </p:cNvPr>
                      <p:cNvPicPr>
                        <a:picLocks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286000" y="2957513"/>
                        <a:ext cx="4057650" cy="3290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2700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124" name="Rectangle 4"/>
          <p:cNvSpPr>
            <a:spLocks noChangeArrowheads="1"/>
          </p:cNvSpPr>
          <p:nvPr/>
        </p:nvSpPr>
        <p:spPr bwMode="auto">
          <a:xfrm>
            <a:off x="306388" y="1903413"/>
            <a:ext cx="8759825" cy="1566862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90488" tIns="44450" rIns="90488" bIns="44450">
            <a:spAutoFit/>
          </a:bodyPr>
          <a:lstStyle/>
          <a:p>
            <a:pPr eaLnBrk="0" hangingPunct="0">
              <a:spcBef>
                <a:spcPct val="20000"/>
              </a:spcBef>
              <a:tabLst>
                <a:tab pos="3832225" algn="l"/>
              </a:tabLst>
              <a:defRPr/>
            </a:pPr>
            <a:r>
              <a:rPr lang="en-US" sz="3200" dirty="0">
                <a:solidFill>
                  <a:srgbClr val="8E0D30"/>
                </a:solidFill>
                <a:latin typeface="+mj-lt"/>
                <a:cs typeface="Times New Roman" charset="0"/>
              </a:rPr>
              <a:t>Experiment:</a:t>
            </a:r>
            <a:r>
              <a:rPr lang="en-US" sz="3200" dirty="0">
                <a:latin typeface="+mj-lt"/>
                <a:cs typeface="Times New Roman" charset="0"/>
              </a:rPr>
              <a:t>  Toss 1 coin 5 times in a row.  Note number of tails.  What’s the probability of 3 tails?</a:t>
            </a:r>
          </a:p>
        </p:txBody>
      </p:sp>
      <p:grpSp>
        <p:nvGrpSpPr>
          <p:cNvPr id="4101" name="Group 5"/>
          <p:cNvGrpSpPr>
            <a:grpSpLocks/>
          </p:cNvGrpSpPr>
          <p:nvPr/>
        </p:nvGrpSpPr>
        <p:grpSpPr bwMode="auto">
          <a:xfrm>
            <a:off x="7620000" y="2971800"/>
            <a:ext cx="768350" cy="768350"/>
            <a:chOff x="577" y="2798"/>
            <a:chExt cx="484" cy="484"/>
          </a:xfrm>
        </p:grpSpPr>
        <p:sp>
          <p:nvSpPr>
            <p:cNvPr id="4103" name="Freeform 6"/>
            <p:cNvSpPr>
              <a:spLocks/>
            </p:cNvSpPr>
            <p:nvPr/>
          </p:nvSpPr>
          <p:spPr bwMode="auto">
            <a:xfrm>
              <a:off x="577" y="2798"/>
              <a:ext cx="478" cy="478"/>
            </a:xfrm>
            <a:custGeom>
              <a:avLst/>
              <a:gdLst>
                <a:gd name="T0" fmla="*/ 246 w 478"/>
                <a:gd name="T1" fmla="*/ 477 h 478"/>
                <a:gd name="T2" fmla="*/ 293 w 478"/>
                <a:gd name="T3" fmla="*/ 470 h 478"/>
                <a:gd name="T4" fmla="*/ 337 w 478"/>
                <a:gd name="T5" fmla="*/ 455 h 478"/>
                <a:gd name="T6" fmla="*/ 377 w 478"/>
                <a:gd name="T7" fmla="*/ 433 h 478"/>
                <a:gd name="T8" fmla="*/ 412 w 478"/>
                <a:gd name="T9" fmla="*/ 402 h 478"/>
                <a:gd name="T10" fmla="*/ 439 w 478"/>
                <a:gd name="T11" fmla="*/ 366 h 478"/>
                <a:gd name="T12" fmla="*/ 460 w 478"/>
                <a:gd name="T13" fmla="*/ 325 h 478"/>
                <a:gd name="T14" fmla="*/ 473 w 478"/>
                <a:gd name="T15" fmla="*/ 278 h 478"/>
                <a:gd name="T16" fmla="*/ 477 w 478"/>
                <a:gd name="T17" fmla="*/ 230 h 478"/>
                <a:gd name="T18" fmla="*/ 470 w 478"/>
                <a:gd name="T19" fmla="*/ 183 h 478"/>
                <a:gd name="T20" fmla="*/ 455 w 478"/>
                <a:gd name="T21" fmla="*/ 139 h 478"/>
                <a:gd name="T22" fmla="*/ 432 w 478"/>
                <a:gd name="T23" fmla="*/ 100 h 478"/>
                <a:gd name="T24" fmla="*/ 402 w 478"/>
                <a:gd name="T25" fmla="*/ 65 h 478"/>
                <a:gd name="T26" fmla="*/ 365 w 478"/>
                <a:gd name="T27" fmla="*/ 37 h 478"/>
                <a:gd name="T28" fmla="*/ 324 w 478"/>
                <a:gd name="T29" fmla="*/ 16 h 478"/>
                <a:gd name="T30" fmla="*/ 278 w 478"/>
                <a:gd name="T31" fmla="*/ 3 h 478"/>
                <a:gd name="T32" fmla="*/ 230 w 478"/>
                <a:gd name="T33" fmla="*/ 0 h 478"/>
                <a:gd name="T34" fmla="*/ 183 w 478"/>
                <a:gd name="T35" fmla="*/ 6 h 478"/>
                <a:gd name="T36" fmla="*/ 139 w 478"/>
                <a:gd name="T37" fmla="*/ 21 h 478"/>
                <a:gd name="T38" fmla="*/ 99 w 478"/>
                <a:gd name="T39" fmla="*/ 44 h 478"/>
                <a:gd name="T40" fmla="*/ 65 w 478"/>
                <a:gd name="T41" fmla="*/ 74 h 478"/>
                <a:gd name="T42" fmla="*/ 37 w 478"/>
                <a:gd name="T43" fmla="*/ 111 h 478"/>
                <a:gd name="T44" fmla="*/ 16 w 478"/>
                <a:gd name="T45" fmla="*/ 152 h 478"/>
                <a:gd name="T46" fmla="*/ 3 w 478"/>
                <a:gd name="T47" fmla="*/ 198 h 478"/>
                <a:gd name="T48" fmla="*/ 0 w 478"/>
                <a:gd name="T49" fmla="*/ 247 h 478"/>
                <a:gd name="T50" fmla="*/ 6 w 478"/>
                <a:gd name="T51" fmla="*/ 293 h 478"/>
                <a:gd name="T52" fmla="*/ 21 w 478"/>
                <a:gd name="T53" fmla="*/ 338 h 478"/>
                <a:gd name="T54" fmla="*/ 43 w 478"/>
                <a:gd name="T55" fmla="*/ 377 h 478"/>
                <a:gd name="T56" fmla="*/ 74 w 478"/>
                <a:gd name="T57" fmla="*/ 412 h 478"/>
                <a:gd name="T58" fmla="*/ 110 w 478"/>
                <a:gd name="T59" fmla="*/ 439 h 478"/>
                <a:gd name="T60" fmla="*/ 152 w 478"/>
                <a:gd name="T61" fmla="*/ 461 h 478"/>
                <a:gd name="T62" fmla="*/ 198 w 478"/>
                <a:gd name="T63" fmla="*/ 474 h 4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78"/>
                <a:gd name="T97" fmla="*/ 0 h 478"/>
                <a:gd name="T98" fmla="*/ 478 w 478"/>
                <a:gd name="T99" fmla="*/ 478 h 4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78" h="478">
                  <a:moveTo>
                    <a:pt x="222" y="476"/>
                  </a:moveTo>
                  <a:lnTo>
                    <a:pt x="246" y="477"/>
                  </a:lnTo>
                  <a:lnTo>
                    <a:pt x="270" y="475"/>
                  </a:lnTo>
                  <a:lnTo>
                    <a:pt x="293" y="470"/>
                  </a:lnTo>
                  <a:lnTo>
                    <a:pt x="316" y="464"/>
                  </a:lnTo>
                  <a:lnTo>
                    <a:pt x="337" y="455"/>
                  </a:lnTo>
                  <a:lnTo>
                    <a:pt x="358" y="444"/>
                  </a:lnTo>
                  <a:lnTo>
                    <a:pt x="377" y="433"/>
                  </a:lnTo>
                  <a:lnTo>
                    <a:pt x="395" y="418"/>
                  </a:lnTo>
                  <a:lnTo>
                    <a:pt x="412" y="402"/>
                  </a:lnTo>
                  <a:lnTo>
                    <a:pt x="427" y="385"/>
                  </a:lnTo>
                  <a:lnTo>
                    <a:pt x="439" y="366"/>
                  </a:lnTo>
                  <a:lnTo>
                    <a:pt x="451" y="346"/>
                  </a:lnTo>
                  <a:lnTo>
                    <a:pt x="460" y="325"/>
                  </a:lnTo>
                  <a:lnTo>
                    <a:pt x="468" y="302"/>
                  </a:lnTo>
                  <a:lnTo>
                    <a:pt x="473" y="278"/>
                  </a:lnTo>
                  <a:lnTo>
                    <a:pt x="476" y="255"/>
                  </a:lnTo>
                  <a:lnTo>
                    <a:pt x="477" y="230"/>
                  </a:lnTo>
                  <a:lnTo>
                    <a:pt x="475" y="206"/>
                  </a:lnTo>
                  <a:lnTo>
                    <a:pt x="470" y="183"/>
                  </a:lnTo>
                  <a:lnTo>
                    <a:pt x="464" y="161"/>
                  </a:lnTo>
                  <a:lnTo>
                    <a:pt x="455" y="139"/>
                  </a:lnTo>
                  <a:lnTo>
                    <a:pt x="444" y="119"/>
                  </a:lnTo>
                  <a:lnTo>
                    <a:pt x="432" y="100"/>
                  </a:lnTo>
                  <a:lnTo>
                    <a:pt x="418" y="82"/>
                  </a:lnTo>
                  <a:lnTo>
                    <a:pt x="402" y="65"/>
                  </a:lnTo>
                  <a:lnTo>
                    <a:pt x="384" y="50"/>
                  </a:lnTo>
                  <a:lnTo>
                    <a:pt x="365" y="37"/>
                  </a:lnTo>
                  <a:lnTo>
                    <a:pt x="346" y="26"/>
                  </a:lnTo>
                  <a:lnTo>
                    <a:pt x="324" y="16"/>
                  </a:lnTo>
                  <a:lnTo>
                    <a:pt x="302" y="9"/>
                  </a:lnTo>
                  <a:lnTo>
                    <a:pt x="278" y="3"/>
                  </a:lnTo>
                  <a:lnTo>
                    <a:pt x="254" y="0"/>
                  </a:lnTo>
                  <a:lnTo>
                    <a:pt x="230" y="0"/>
                  </a:lnTo>
                  <a:lnTo>
                    <a:pt x="206" y="2"/>
                  </a:lnTo>
                  <a:lnTo>
                    <a:pt x="183" y="6"/>
                  </a:lnTo>
                  <a:lnTo>
                    <a:pt x="160" y="13"/>
                  </a:lnTo>
                  <a:lnTo>
                    <a:pt x="139" y="21"/>
                  </a:lnTo>
                  <a:lnTo>
                    <a:pt x="119" y="32"/>
                  </a:lnTo>
                  <a:lnTo>
                    <a:pt x="99" y="44"/>
                  </a:lnTo>
                  <a:lnTo>
                    <a:pt x="81" y="58"/>
                  </a:lnTo>
                  <a:lnTo>
                    <a:pt x="65" y="74"/>
                  </a:lnTo>
                  <a:lnTo>
                    <a:pt x="49" y="92"/>
                  </a:lnTo>
                  <a:lnTo>
                    <a:pt x="37" y="111"/>
                  </a:lnTo>
                  <a:lnTo>
                    <a:pt x="25" y="130"/>
                  </a:lnTo>
                  <a:lnTo>
                    <a:pt x="16" y="152"/>
                  </a:lnTo>
                  <a:lnTo>
                    <a:pt x="8" y="175"/>
                  </a:lnTo>
                  <a:lnTo>
                    <a:pt x="3" y="198"/>
                  </a:lnTo>
                  <a:lnTo>
                    <a:pt x="0" y="222"/>
                  </a:lnTo>
                  <a:lnTo>
                    <a:pt x="0" y="247"/>
                  </a:lnTo>
                  <a:lnTo>
                    <a:pt x="2" y="271"/>
                  </a:lnTo>
                  <a:lnTo>
                    <a:pt x="6" y="293"/>
                  </a:lnTo>
                  <a:lnTo>
                    <a:pt x="12" y="316"/>
                  </a:lnTo>
                  <a:lnTo>
                    <a:pt x="21" y="338"/>
                  </a:lnTo>
                  <a:lnTo>
                    <a:pt x="32" y="358"/>
                  </a:lnTo>
                  <a:lnTo>
                    <a:pt x="43" y="377"/>
                  </a:lnTo>
                  <a:lnTo>
                    <a:pt x="58" y="395"/>
                  </a:lnTo>
                  <a:lnTo>
                    <a:pt x="74" y="412"/>
                  </a:lnTo>
                  <a:lnTo>
                    <a:pt x="91" y="427"/>
                  </a:lnTo>
                  <a:lnTo>
                    <a:pt x="110" y="439"/>
                  </a:lnTo>
                  <a:lnTo>
                    <a:pt x="130" y="451"/>
                  </a:lnTo>
                  <a:lnTo>
                    <a:pt x="152" y="461"/>
                  </a:lnTo>
                  <a:lnTo>
                    <a:pt x="174" y="468"/>
                  </a:lnTo>
                  <a:lnTo>
                    <a:pt x="198" y="474"/>
                  </a:lnTo>
                  <a:lnTo>
                    <a:pt x="222" y="476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4" name="Freeform 7"/>
            <p:cNvSpPr>
              <a:spLocks/>
            </p:cNvSpPr>
            <p:nvPr/>
          </p:nvSpPr>
          <p:spPr bwMode="auto">
            <a:xfrm>
              <a:off x="577" y="2798"/>
              <a:ext cx="484" cy="484"/>
            </a:xfrm>
            <a:custGeom>
              <a:avLst/>
              <a:gdLst>
                <a:gd name="T0" fmla="*/ 249 w 484"/>
                <a:gd name="T1" fmla="*/ 483 h 484"/>
                <a:gd name="T2" fmla="*/ 297 w 484"/>
                <a:gd name="T3" fmla="*/ 476 h 484"/>
                <a:gd name="T4" fmla="*/ 341 w 484"/>
                <a:gd name="T5" fmla="*/ 461 h 484"/>
                <a:gd name="T6" fmla="*/ 382 w 484"/>
                <a:gd name="T7" fmla="*/ 438 h 484"/>
                <a:gd name="T8" fmla="*/ 417 w 484"/>
                <a:gd name="T9" fmla="*/ 407 h 484"/>
                <a:gd name="T10" fmla="*/ 445 w 484"/>
                <a:gd name="T11" fmla="*/ 371 h 484"/>
                <a:gd name="T12" fmla="*/ 466 w 484"/>
                <a:gd name="T13" fmla="*/ 329 h 484"/>
                <a:gd name="T14" fmla="*/ 479 w 484"/>
                <a:gd name="T15" fmla="*/ 282 h 484"/>
                <a:gd name="T16" fmla="*/ 483 w 484"/>
                <a:gd name="T17" fmla="*/ 233 h 484"/>
                <a:gd name="T18" fmla="*/ 476 w 484"/>
                <a:gd name="T19" fmla="*/ 185 h 484"/>
                <a:gd name="T20" fmla="*/ 461 w 484"/>
                <a:gd name="T21" fmla="*/ 141 h 484"/>
                <a:gd name="T22" fmla="*/ 437 w 484"/>
                <a:gd name="T23" fmla="*/ 101 h 484"/>
                <a:gd name="T24" fmla="*/ 407 w 484"/>
                <a:gd name="T25" fmla="*/ 66 h 484"/>
                <a:gd name="T26" fmla="*/ 370 w 484"/>
                <a:gd name="T27" fmla="*/ 37 h 484"/>
                <a:gd name="T28" fmla="*/ 328 w 484"/>
                <a:gd name="T29" fmla="*/ 16 h 484"/>
                <a:gd name="T30" fmla="*/ 282 w 484"/>
                <a:gd name="T31" fmla="*/ 3 h 484"/>
                <a:gd name="T32" fmla="*/ 233 w 484"/>
                <a:gd name="T33" fmla="*/ 0 h 484"/>
                <a:gd name="T34" fmla="*/ 185 w 484"/>
                <a:gd name="T35" fmla="*/ 6 h 484"/>
                <a:gd name="T36" fmla="*/ 141 w 484"/>
                <a:gd name="T37" fmla="*/ 21 h 484"/>
                <a:gd name="T38" fmla="*/ 100 w 484"/>
                <a:gd name="T39" fmla="*/ 45 h 484"/>
                <a:gd name="T40" fmla="*/ 66 w 484"/>
                <a:gd name="T41" fmla="*/ 75 h 484"/>
                <a:gd name="T42" fmla="*/ 37 w 484"/>
                <a:gd name="T43" fmla="*/ 112 h 484"/>
                <a:gd name="T44" fmla="*/ 16 w 484"/>
                <a:gd name="T45" fmla="*/ 154 h 484"/>
                <a:gd name="T46" fmla="*/ 3 w 484"/>
                <a:gd name="T47" fmla="*/ 200 h 484"/>
                <a:gd name="T48" fmla="*/ 0 w 484"/>
                <a:gd name="T49" fmla="*/ 250 h 484"/>
                <a:gd name="T50" fmla="*/ 6 w 484"/>
                <a:gd name="T51" fmla="*/ 297 h 484"/>
                <a:gd name="T52" fmla="*/ 21 w 484"/>
                <a:gd name="T53" fmla="*/ 342 h 484"/>
                <a:gd name="T54" fmla="*/ 44 w 484"/>
                <a:gd name="T55" fmla="*/ 382 h 484"/>
                <a:gd name="T56" fmla="*/ 75 w 484"/>
                <a:gd name="T57" fmla="*/ 417 h 484"/>
                <a:gd name="T58" fmla="*/ 111 w 484"/>
                <a:gd name="T59" fmla="*/ 445 h 484"/>
                <a:gd name="T60" fmla="*/ 154 w 484"/>
                <a:gd name="T61" fmla="*/ 467 h 484"/>
                <a:gd name="T62" fmla="*/ 200 w 484"/>
                <a:gd name="T63" fmla="*/ 480 h 48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84"/>
                <a:gd name="T97" fmla="*/ 0 h 484"/>
                <a:gd name="T98" fmla="*/ 484 w 484"/>
                <a:gd name="T99" fmla="*/ 484 h 48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84" h="484">
                  <a:moveTo>
                    <a:pt x="225" y="482"/>
                  </a:moveTo>
                  <a:lnTo>
                    <a:pt x="249" y="483"/>
                  </a:lnTo>
                  <a:lnTo>
                    <a:pt x="273" y="481"/>
                  </a:lnTo>
                  <a:lnTo>
                    <a:pt x="297" y="476"/>
                  </a:lnTo>
                  <a:lnTo>
                    <a:pt x="320" y="470"/>
                  </a:lnTo>
                  <a:lnTo>
                    <a:pt x="341" y="461"/>
                  </a:lnTo>
                  <a:lnTo>
                    <a:pt x="362" y="450"/>
                  </a:lnTo>
                  <a:lnTo>
                    <a:pt x="382" y="438"/>
                  </a:lnTo>
                  <a:lnTo>
                    <a:pt x="400" y="423"/>
                  </a:lnTo>
                  <a:lnTo>
                    <a:pt x="417" y="407"/>
                  </a:lnTo>
                  <a:lnTo>
                    <a:pt x="432" y="390"/>
                  </a:lnTo>
                  <a:lnTo>
                    <a:pt x="445" y="371"/>
                  </a:lnTo>
                  <a:lnTo>
                    <a:pt x="457" y="350"/>
                  </a:lnTo>
                  <a:lnTo>
                    <a:pt x="466" y="329"/>
                  </a:lnTo>
                  <a:lnTo>
                    <a:pt x="474" y="306"/>
                  </a:lnTo>
                  <a:lnTo>
                    <a:pt x="479" y="282"/>
                  </a:lnTo>
                  <a:lnTo>
                    <a:pt x="482" y="258"/>
                  </a:lnTo>
                  <a:lnTo>
                    <a:pt x="483" y="233"/>
                  </a:lnTo>
                  <a:lnTo>
                    <a:pt x="481" y="209"/>
                  </a:lnTo>
                  <a:lnTo>
                    <a:pt x="476" y="185"/>
                  </a:lnTo>
                  <a:lnTo>
                    <a:pt x="470" y="163"/>
                  </a:lnTo>
                  <a:lnTo>
                    <a:pt x="461" y="141"/>
                  </a:lnTo>
                  <a:lnTo>
                    <a:pt x="450" y="120"/>
                  </a:lnTo>
                  <a:lnTo>
                    <a:pt x="437" y="101"/>
                  </a:lnTo>
                  <a:lnTo>
                    <a:pt x="423" y="83"/>
                  </a:lnTo>
                  <a:lnTo>
                    <a:pt x="407" y="66"/>
                  </a:lnTo>
                  <a:lnTo>
                    <a:pt x="389" y="51"/>
                  </a:lnTo>
                  <a:lnTo>
                    <a:pt x="370" y="37"/>
                  </a:lnTo>
                  <a:lnTo>
                    <a:pt x="350" y="26"/>
                  </a:lnTo>
                  <a:lnTo>
                    <a:pt x="328" y="16"/>
                  </a:lnTo>
                  <a:lnTo>
                    <a:pt x="306" y="9"/>
                  </a:lnTo>
                  <a:lnTo>
                    <a:pt x="282" y="3"/>
                  </a:lnTo>
                  <a:lnTo>
                    <a:pt x="257" y="0"/>
                  </a:lnTo>
                  <a:lnTo>
                    <a:pt x="233" y="0"/>
                  </a:lnTo>
                  <a:lnTo>
                    <a:pt x="209" y="2"/>
                  </a:lnTo>
                  <a:lnTo>
                    <a:pt x="185" y="6"/>
                  </a:lnTo>
                  <a:lnTo>
                    <a:pt x="162" y="13"/>
                  </a:lnTo>
                  <a:lnTo>
                    <a:pt x="141" y="21"/>
                  </a:lnTo>
                  <a:lnTo>
                    <a:pt x="120" y="32"/>
                  </a:lnTo>
                  <a:lnTo>
                    <a:pt x="100" y="45"/>
                  </a:lnTo>
                  <a:lnTo>
                    <a:pt x="82" y="59"/>
                  </a:lnTo>
                  <a:lnTo>
                    <a:pt x="66" y="75"/>
                  </a:lnTo>
                  <a:lnTo>
                    <a:pt x="50" y="93"/>
                  </a:lnTo>
                  <a:lnTo>
                    <a:pt x="37" y="112"/>
                  </a:lnTo>
                  <a:lnTo>
                    <a:pt x="25" y="132"/>
                  </a:lnTo>
                  <a:lnTo>
                    <a:pt x="16" y="154"/>
                  </a:lnTo>
                  <a:lnTo>
                    <a:pt x="8" y="177"/>
                  </a:lnTo>
                  <a:lnTo>
                    <a:pt x="3" y="200"/>
                  </a:lnTo>
                  <a:lnTo>
                    <a:pt x="0" y="225"/>
                  </a:lnTo>
                  <a:lnTo>
                    <a:pt x="0" y="250"/>
                  </a:lnTo>
                  <a:lnTo>
                    <a:pt x="2" y="274"/>
                  </a:lnTo>
                  <a:lnTo>
                    <a:pt x="6" y="297"/>
                  </a:lnTo>
                  <a:lnTo>
                    <a:pt x="12" y="320"/>
                  </a:lnTo>
                  <a:lnTo>
                    <a:pt x="21" y="342"/>
                  </a:lnTo>
                  <a:lnTo>
                    <a:pt x="32" y="362"/>
                  </a:lnTo>
                  <a:lnTo>
                    <a:pt x="44" y="382"/>
                  </a:lnTo>
                  <a:lnTo>
                    <a:pt x="59" y="400"/>
                  </a:lnTo>
                  <a:lnTo>
                    <a:pt x="75" y="417"/>
                  </a:lnTo>
                  <a:lnTo>
                    <a:pt x="92" y="432"/>
                  </a:lnTo>
                  <a:lnTo>
                    <a:pt x="111" y="445"/>
                  </a:lnTo>
                  <a:lnTo>
                    <a:pt x="132" y="457"/>
                  </a:lnTo>
                  <a:lnTo>
                    <a:pt x="154" y="467"/>
                  </a:lnTo>
                  <a:lnTo>
                    <a:pt x="176" y="474"/>
                  </a:lnTo>
                  <a:lnTo>
                    <a:pt x="200" y="480"/>
                  </a:lnTo>
                  <a:lnTo>
                    <a:pt x="225" y="482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5" name="Freeform 8"/>
            <p:cNvSpPr>
              <a:spLocks/>
            </p:cNvSpPr>
            <p:nvPr/>
          </p:nvSpPr>
          <p:spPr bwMode="auto">
            <a:xfrm>
              <a:off x="583" y="2805"/>
              <a:ext cx="465" cy="464"/>
            </a:xfrm>
            <a:custGeom>
              <a:avLst/>
              <a:gdLst>
                <a:gd name="T0" fmla="*/ 256 w 465"/>
                <a:gd name="T1" fmla="*/ 462 h 464"/>
                <a:gd name="T2" fmla="*/ 301 w 465"/>
                <a:gd name="T3" fmla="*/ 452 h 464"/>
                <a:gd name="T4" fmla="*/ 343 w 465"/>
                <a:gd name="T5" fmla="*/ 435 h 464"/>
                <a:gd name="T6" fmla="*/ 379 w 465"/>
                <a:gd name="T7" fmla="*/ 410 h 464"/>
                <a:gd name="T8" fmla="*/ 411 w 465"/>
                <a:gd name="T9" fmla="*/ 379 h 464"/>
                <a:gd name="T10" fmla="*/ 435 w 465"/>
                <a:gd name="T11" fmla="*/ 342 h 464"/>
                <a:gd name="T12" fmla="*/ 453 w 465"/>
                <a:gd name="T13" fmla="*/ 300 h 464"/>
                <a:gd name="T14" fmla="*/ 463 w 465"/>
                <a:gd name="T15" fmla="*/ 255 h 464"/>
                <a:gd name="T16" fmla="*/ 463 w 465"/>
                <a:gd name="T17" fmla="*/ 207 h 464"/>
                <a:gd name="T18" fmla="*/ 453 w 465"/>
                <a:gd name="T19" fmla="*/ 162 h 464"/>
                <a:gd name="T20" fmla="*/ 435 w 465"/>
                <a:gd name="T21" fmla="*/ 120 h 464"/>
                <a:gd name="T22" fmla="*/ 411 w 465"/>
                <a:gd name="T23" fmla="*/ 84 h 464"/>
                <a:gd name="T24" fmla="*/ 379 w 465"/>
                <a:gd name="T25" fmla="*/ 52 h 464"/>
                <a:gd name="T26" fmla="*/ 343 w 465"/>
                <a:gd name="T27" fmla="*/ 28 h 464"/>
                <a:gd name="T28" fmla="*/ 301 w 465"/>
                <a:gd name="T29" fmla="*/ 10 h 464"/>
                <a:gd name="T30" fmla="*/ 256 w 465"/>
                <a:gd name="T31" fmla="*/ 1 h 464"/>
                <a:gd name="T32" fmla="*/ 208 w 465"/>
                <a:gd name="T33" fmla="*/ 1 h 464"/>
                <a:gd name="T34" fmla="*/ 163 w 465"/>
                <a:gd name="T35" fmla="*/ 10 h 464"/>
                <a:gd name="T36" fmla="*/ 121 w 465"/>
                <a:gd name="T37" fmla="*/ 28 h 464"/>
                <a:gd name="T38" fmla="*/ 85 w 465"/>
                <a:gd name="T39" fmla="*/ 52 h 464"/>
                <a:gd name="T40" fmla="*/ 53 w 465"/>
                <a:gd name="T41" fmla="*/ 84 h 464"/>
                <a:gd name="T42" fmla="*/ 29 w 465"/>
                <a:gd name="T43" fmla="*/ 120 h 464"/>
                <a:gd name="T44" fmla="*/ 11 w 465"/>
                <a:gd name="T45" fmla="*/ 162 h 464"/>
                <a:gd name="T46" fmla="*/ 2 w 465"/>
                <a:gd name="T47" fmla="*/ 207 h 464"/>
                <a:gd name="T48" fmla="*/ 2 w 465"/>
                <a:gd name="T49" fmla="*/ 255 h 464"/>
                <a:gd name="T50" fmla="*/ 11 w 465"/>
                <a:gd name="T51" fmla="*/ 300 h 464"/>
                <a:gd name="T52" fmla="*/ 29 w 465"/>
                <a:gd name="T53" fmla="*/ 342 h 464"/>
                <a:gd name="T54" fmla="*/ 53 w 465"/>
                <a:gd name="T55" fmla="*/ 379 h 464"/>
                <a:gd name="T56" fmla="*/ 85 w 465"/>
                <a:gd name="T57" fmla="*/ 410 h 464"/>
                <a:gd name="T58" fmla="*/ 121 w 465"/>
                <a:gd name="T59" fmla="*/ 435 h 464"/>
                <a:gd name="T60" fmla="*/ 163 w 465"/>
                <a:gd name="T61" fmla="*/ 452 h 464"/>
                <a:gd name="T62" fmla="*/ 208 w 465"/>
                <a:gd name="T63" fmla="*/ 462 h 46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65"/>
                <a:gd name="T97" fmla="*/ 0 h 464"/>
                <a:gd name="T98" fmla="*/ 465 w 465"/>
                <a:gd name="T99" fmla="*/ 464 h 46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65" h="464">
                  <a:moveTo>
                    <a:pt x="232" y="463"/>
                  </a:moveTo>
                  <a:lnTo>
                    <a:pt x="256" y="462"/>
                  </a:lnTo>
                  <a:lnTo>
                    <a:pt x="278" y="458"/>
                  </a:lnTo>
                  <a:lnTo>
                    <a:pt x="301" y="452"/>
                  </a:lnTo>
                  <a:lnTo>
                    <a:pt x="322" y="445"/>
                  </a:lnTo>
                  <a:lnTo>
                    <a:pt x="343" y="435"/>
                  </a:lnTo>
                  <a:lnTo>
                    <a:pt x="361" y="424"/>
                  </a:lnTo>
                  <a:lnTo>
                    <a:pt x="379" y="410"/>
                  </a:lnTo>
                  <a:lnTo>
                    <a:pt x="396" y="395"/>
                  </a:lnTo>
                  <a:lnTo>
                    <a:pt x="411" y="379"/>
                  </a:lnTo>
                  <a:lnTo>
                    <a:pt x="425" y="360"/>
                  </a:lnTo>
                  <a:lnTo>
                    <a:pt x="435" y="342"/>
                  </a:lnTo>
                  <a:lnTo>
                    <a:pt x="445" y="322"/>
                  </a:lnTo>
                  <a:lnTo>
                    <a:pt x="453" y="300"/>
                  </a:lnTo>
                  <a:lnTo>
                    <a:pt x="459" y="278"/>
                  </a:lnTo>
                  <a:lnTo>
                    <a:pt x="463" y="255"/>
                  </a:lnTo>
                  <a:lnTo>
                    <a:pt x="464" y="231"/>
                  </a:lnTo>
                  <a:lnTo>
                    <a:pt x="463" y="207"/>
                  </a:lnTo>
                  <a:lnTo>
                    <a:pt x="459" y="185"/>
                  </a:lnTo>
                  <a:lnTo>
                    <a:pt x="453" y="162"/>
                  </a:lnTo>
                  <a:lnTo>
                    <a:pt x="445" y="141"/>
                  </a:lnTo>
                  <a:lnTo>
                    <a:pt x="435" y="120"/>
                  </a:lnTo>
                  <a:lnTo>
                    <a:pt x="425" y="102"/>
                  </a:lnTo>
                  <a:lnTo>
                    <a:pt x="411" y="84"/>
                  </a:lnTo>
                  <a:lnTo>
                    <a:pt x="396" y="67"/>
                  </a:lnTo>
                  <a:lnTo>
                    <a:pt x="379" y="52"/>
                  </a:lnTo>
                  <a:lnTo>
                    <a:pt x="361" y="39"/>
                  </a:lnTo>
                  <a:lnTo>
                    <a:pt x="343" y="28"/>
                  </a:lnTo>
                  <a:lnTo>
                    <a:pt x="322" y="18"/>
                  </a:lnTo>
                  <a:lnTo>
                    <a:pt x="301" y="10"/>
                  </a:lnTo>
                  <a:lnTo>
                    <a:pt x="278" y="4"/>
                  </a:lnTo>
                  <a:lnTo>
                    <a:pt x="256" y="1"/>
                  </a:lnTo>
                  <a:lnTo>
                    <a:pt x="232" y="0"/>
                  </a:lnTo>
                  <a:lnTo>
                    <a:pt x="208" y="1"/>
                  </a:lnTo>
                  <a:lnTo>
                    <a:pt x="186" y="4"/>
                  </a:lnTo>
                  <a:lnTo>
                    <a:pt x="163" y="10"/>
                  </a:lnTo>
                  <a:lnTo>
                    <a:pt x="142" y="18"/>
                  </a:lnTo>
                  <a:lnTo>
                    <a:pt x="121" y="28"/>
                  </a:lnTo>
                  <a:lnTo>
                    <a:pt x="103" y="39"/>
                  </a:lnTo>
                  <a:lnTo>
                    <a:pt x="85" y="52"/>
                  </a:lnTo>
                  <a:lnTo>
                    <a:pt x="68" y="67"/>
                  </a:lnTo>
                  <a:lnTo>
                    <a:pt x="53" y="84"/>
                  </a:lnTo>
                  <a:lnTo>
                    <a:pt x="39" y="102"/>
                  </a:lnTo>
                  <a:lnTo>
                    <a:pt x="29" y="120"/>
                  </a:lnTo>
                  <a:lnTo>
                    <a:pt x="19" y="141"/>
                  </a:lnTo>
                  <a:lnTo>
                    <a:pt x="11" y="162"/>
                  </a:lnTo>
                  <a:lnTo>
                    <a:pt x="5" y="185"/>
                  </a:lnTo>
                  <a:lnTo>
                    <a:pt x="2" y="207"/>
                  </a:lnTo>
                  <a:lnTo>
                    <a:pt x="0" y="231"/>
                  </a:lnTo>
                  <a:lnTo>
                    <a:pt x="2" y="255"/>
                  </a:lnTo>
                  <a:lnTo>
                    <a:pt x="5" y="278"/>
                  </a:lnTo>
                  <a:lnTo>
                    <a:pt x="11" y="300"/>
                  </a:lnTo>
                  <a:lnTo>
                    <a:pt x="19" y="322"/>
                  </a:lnTo>
                  <a:lnTo>
                    <a:pt x="29" y="342"/>
                  </a:lnTo>
                  <a:lnTo>
                    <a:pt x="39" y="360"/>
                  </a:lnTo>
                  <a:lnTo>
                    <a:pt x="53" y="379"/>
                  </a:lnTo>
                  <a:lnTo>
                    <a:pt x="68" y="395"/>
                  </a:lnTo>
                  <a:lnTo>
                    <a:pt x="85" y="410"/>
                  </a:lnTo>
                  <a:lnTo>
                    <a:pt x="103" y="424"/>
                  </a:lnTo>
                  <a:lnTo>
                    <a:pt x="121" y="435"/>
                  </a:lnTo>
                  <a:lnTo>
                    <a:pt x="142" y="445"/>
                  </a:lnTo>
                  <a:lnTo>
                    <a:pt x="163" y="452"/>
                  </a:lnTo>
                  <a:lnTo>
                    <a:pt x="186" y="458"/>
                  </a:lnTo>
                  <a:lnTo>
                    <a:pt x="208" y="462"/>
                  </a:lnTo>
                  <a:lnTo>
                    <a:pt x="232" y="46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" name="Freeform 9"/>
            <p:cNvSpPr>
              <a:spLocks/>
            </p:cNvSpPr>
            <p:nvPr/>
          </p:nvSpPr>
          <p:spPr bwMode="auto">
            <a:xfrm>
              <a:off x="583" y="2805"/>
              <a:ext cx="471" cy="470"/>
            </a:xfrm>
            <a:custGeom>
              <a:avLst/>
              <a:gdLst>
                <a:gd name="T0" fmla="*/ 259 w 471"/>
                <a:gd name="T1" fmla="*/ 468 h 470"/>
                <a:gd name="T2" fmla="*/ 305 w 471"/>
                <a:gd name="T3" fmla="*/ 458 h 470"/>
                <a:gd name="T4" fmla="*/ 347 w 471"/>
                <a:gd name="T5" fmla="*/ 441 h 470"/>
                <a:gd name="T6" fmla="*/ 384 w 471"/>
                <a:gd name="T7" fmla="*/ 415 h 470"/>
                <a:gd name="T8" fmla="*/ 416 w 471"/>
                <a:gd name="T9" fmla="*/ 384 h 470"/>
                <a:gd name="T10" fmla="*/ 441 w 471"/>
                <a:gd name="T11" fmla="*/ 346 h 470"/>
                <a:gd name="T12" fmla="*/ 459 w 471"/>
                <a:gd name="T13" fmla="*/ 304 h 470"/>
                <a:gd name="T14" fmla="*/ 469 w 471"/>
                <a:gd name="T15" fmla="*/ 258 h 470"/>
                <a:gd name="T16" fmla="*/ 469 w 471"/>
                <a:gd name="T17" fmla="*/ 210 h 470"/>
                <a:gd name="T18" fmla="*/ 459 w 471"/>
                <a:gd name="T19" fmla="*/ 164 h 470"/>
                <a:gd name="T20" fmla="*/ 441 w 471"/>
                <a:gd name="T21" fmla="*/ 122 h 470"/>
                <a:gd name="T22" fmla="*/ 416 w 471"/>
                <a:gd name="T23" fmla="*/ 85 h 470"/>
                <a:gd name="T24" fmla="*/ 384 w 471"/>
                <a:gd name="T25" fmla="*/ 53 h 470"/>
                <a:gd name="T26" fmla="*/ 347 w 471"/>
                <a:gd name="T27" fmla="*/ 28 h 470"/>
                <a:gd name="T28" fmla="*/ 305 w 471"/>
                <a:gd name="T29" fmla="*/ 10 h 470"/>
                <a:gd name="T30" fmla="*/ 259 w 471"/>
                <a:gd name="T31" fmla="*/ 1 h 470"/>
                <a:gd name="T32" fmla="*/ 211 w 471"/>
                <a:gd name="T33" fmla="*/ 1 h 470"/>
                <a:gd name="T34" fmla="*/ 165 w 471"/>
                <a:gd name="T35" fmla="*/ 10 h 470"/>
                <a:gd name="T36" fmla="*/ 123 w 471"/>
                <a:gd name="T37" fmla="*/ 28 h 470"/>
                <a:gd name="T38" fmla="*/ 86 w 471"/>
                <a:gd name="T39" fmla="*/ 53 h 470"/>
                <a:gd name="T40" fmla="*/ 54 w 471"/>
                <a:gd name="T41" fmla="*/ 85 h 470"/>
                <a:gd name="T42" fmla="*/ 29 w 471"/>
                <a:gd name="T43" fmla="*/ 122 h 470"/>
                <a:gd name="T44" fmla="*/ 11 w 471"/>
                <a:gd name="T45" fmla="*/ 164 h 470"/>
                <a:gd name="T46" fmla="*/ 2 w 471"/>
                <a:gd name="T47" fmla="*/ 210 h 470"/>
                <a:gd name="T48" fmla="*/ 2 w 471"/>
                <a:gd name="T49" fmla="*/ 258 h 470"/>
                <a:gd name="T50" fmla="*/ 11 w 471"/>
                <a:gd name="T51" fmla="*/ 304 h 470"/>
                <a:gd name="T52" fmla="*/ 29 w 471"/>
                <a:gd name="T53" fmla="*/ 346 h 470"/>
                <a:gd name="T54" fmla="*/ 54 w 471"/>
                <a:gd name="T55" fmla="*/ 384 h 470"/>
                <a:gd name="T56" fmla="*/ 86 w 471"/>
                <a:gd name="T57" fmla="*/ 415 h 470"/>
                <a:gd name="T58" fmla="*/ 123 w 471"/>
                <a:gd name="T59" fmla="*/ 441 h 470"/>
                <a:gd name="T60" fmla="*/ 165 w 471"/>
                <a:gd name="T61" fmla="*/ 458 h 470"/>
                <a:gd name="T62" fmla="*/ 211 w 471"/>
                <a:gd name="T63" fmla="*/ 468 h 4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71"/>
                <a:gd name="T97" fmla="*/ 0 h 470"/>
                <a:gd name="T98" fmla="*/ 471 w 471"/>
                <a:gd name="T99" fmla="*/ 470 h 4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71" h="470">
                  <a:moveTo>
                    <a:pt x="235" y="469"/>
                  </a:moveTo>
                  <a:lnTo>
                    <a:pt x="259" y="468"/>
                  </a:lnTo>
                  <a:lnTo>
                    <a:pt x="282" y="464"/>
                  </a:lnTo>
                  <a:lnTo>
                    <a:pt x="305" y="458"/>
                  </a:lnTo>
                  <a:lnTo>
                    <a:pt x="326" y="451"/>
                  </a:lnTo>
                  <a:lnTo>
                    <a:pt x="347" y="441"/>
                  </a:lnTo>
                  <a:lnTo>
                    <a:pt x="366" y="429"/>
                  </a:lnTo>
                  <a:lnTo>
                    <a:pt x="384" y="415"/>
                  </a:lnTo>
                  <a:lnTo>
                    <a:pt x="401" y="400"/>
                  </a:lnTo>
                  <a:lnTo>
                    <a:pt x="416" y="384"/>
                  </a:lnTo>
                  <a:lnTo>
                    <a:pt x="430" y="365"/>
                  </a:lnTo>
                  <a:lnTo>
                    <a:pt x="441" y="346"/>
                  </a:lnTo>
                  <a:lnTo>
                    <a:pt x="451" y="326"/>
                  </a:lnTo>
                  <a:lnTo>
                    <a:pt x="459" y="304"/>
                  </a:lnTo>
                  <a:lnTo>
                    <a:pt x="465" y="282"/>
                  </a:lnTo>
                  <a:lnTo>
                    <a:pt x="469" y="258"/>
                  </a:lnTo>
                  <a:lnTo>
                    <a:pt x="470" y="234"/>
                  </a:lnTo>
                  <a:lnTo>
                    <a:pt x="469" y="210"/>
                  </a:lnTo>
                  <a:lnTo>
                    <a:pt x="465" y="187"/>
                  </a:lnTo>
                  <a:lnTo>
                    <a:pt x="459" y="164"/>
                  </a:lnTo>
                  <a:lnTo>
                    <a:pt x="451" y="143"/>
                  </a:lnTo>
                  <a:lnTo>
                    <a:pt x="441" y="122"/>
                  </a:lnTo>
                  <a:lnTo>
                    <a:pt x="430" y="103"/>
                  </a:lnTo>
                  <a:lnTo>
                    <a:pt x="416" y="85"/>
                  </a:lnTo>
                  <a:lnTo>
                    <a:pt x="401" y="68"/>
                  </a:lnTo>
                  <a:lnTo>
                    <a:pt x="384" y="53"/>
                  </a:lnTo>
                  <a:lnTo>
                    <a:pt x="366" y="40"/>
                  </a:lnTo>
                  <a:lnTo>
                    <a:pt x="347" y="28"/>
                  </a:lnTo>
                  <a:lnTo>
                    <a:pt x="326" y="18"/>
                  </a:lnTo>
                  <a:lnTo>
                    <a:pt x="305" y="10"/>
                  </a:lnTo>
                  <a:lnTo>
                    <a:pt x="282" y="4"/>
                  </a:lnTo>
                  <a:lnTo>
                    <a:pt x="259" y="1"/>
                  </a:lnTo>
                  <a:lnTo>
                    <a:pt x="235" y="0"/>
                  </a:lnTo>
                  <a:lnTo>
                    <a:pt x="211" y="1"/>
                  </a:lnTo>
                  <a:lnTo>
                    <a:pt x="188" y="4"/>
                  </a:lnTo>
                  <a:lnTo>
                    <a:pt x="165" y="10"/>
                  </a:lnTo>
                  <a:lnTo>
                    <a:pt x="144" y="18"/>
                  </a:lnTo>
                  <a:lnTo>
                    <a:pt x="123" y="28"/>
                  </a:lnTo>
                  <a:lnTo>
                    <a:pt x="104" y="40"/>
                  </a:lnTo>
                  <a:lnTo>
                    <a:pt x="86" y="53"/>
                  </a:lnTo>
                  <a:lnTo>
                    <a:pt x="69" y="68"/>
                  </a:lnTo>
                  <a:lnTo>
                    <a:pt x="54" y="85"/>
                  </a:lnTo>
                  <a:lnTo>
                    <a:pt x="40" y="103"/>
                  </a:lnTo>
                  <a:lnTo>
                    <a:pt x="29" y="122"/>
                  </a:lnTo>
                  <a:lnTo>
                    <a:pt x="19" y="143"/>
                  </a:lnTo>
                  <a:lnTo>
                    <a:pt x="11" y="164"/>
                  </a:lnTo>
                  <a:lnTo>
                    <a:pt x="5" y="187"/>
                  </a:lnTo>
                  <a:lnTo>
                    <a:pt x="2" y="210"/>
                  </a:lnTo>
                  <a:lnTo>
                    <a:pt x="0" y="234"/>
                  </a:lnTo>
                  <a:lnTo>
                    <a:pt x="2" y="258"/>
                  </a:lnTo>
                  <a:lnTo>
                    <a:pt x="5" y="282"/>
                  </a:lnTo>
                  <a:lnTo>
                    <a:pt x="11" y="304"/>
                  </a:lnTo>
                  <a:lnTo>
                    <a:pt x="19" y="326"/>
                  </a:lnTo>
                  <a:lnTo>
                    <a:pt x="29" y="346"/>
                  </a:lnTo>
                  <a:lnTo>
                    <a:pt x="40" y="365"/>
                  </a:lnTo>
                  <a:lnTo>
                    <a:pt x="54" y="384"/>
                  </a:lnTo>
                  <a:lnTo>
                    <a:pt x="69" y="400"/>
                  </a:lnTo>
                  <a:lnTo>
                    <a:pt x="86" y="415"/>
                  </a:lnTo>
                  <a:lnTo>
                    <a:pt x="104" y="429"/>
                  </a:lnTo>
                  <a:lnTo>
                    <a:pt x="123" y="441"/>
                  </a:lnTo>
                  <a:lnTo>
                    <a:pt x="144" y="451"/>
                  </a:lnTo>
                  <a:lnTo>
                    <a:pt x="165" y="458"/>
                  </a:lnTo>
                  <a:lnTo>
                    <a:pt x="188" y="464"/>
                  </a:lnTo>
                  <a:lnTo>
                    <a:pt x="211" y="468"/>
                  </a:lnTo>
                </a:path>
              </a:pathLst>
            </a:custGeom>
            <a:noFill/>
            <a:ln w="12700" cap="rnd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" name="Freeform 10"/>
            <p:cNvSpPr>
              <a:spLocks/>
            </p:cNvSpPr>
            <p:nvPr/>
          </p:nvSpPr>
          <p:spPr bwMode="auto">
            <a:xfrm>
              <a:off x="823" y="2858"/>
              <a:ext cx="3" cy="6"/>
            </a:xfrm>
            <a:custGeom>
              <a:avLst/>
              <a:gdLst>
                <a:gd name="T0" fmla="*/ 0 w 3"/>
                <a:gd name="T1" fmla="*/ 1 h 6"/>
                <a:gd name="T2" fmla="*/ 0 w 3"/>
                <a:gd name="T3" fmla="*/ 1 h 6"/>
                <a:gd name="T4" fmla="*/ 0 w 3"/>
                <a:gd name="T5" fmla="*/ 0 h 6"/>
                <a:gd name="T6" fmla="*/ 0 w 3"/>
                <a:gd name="T7" fmla="*/ 0 h 6"/>
                <a:gd name="T8" fmla="*/ 2 w 3"/>
                <a:gd name="T9" fmla="*/ 0 h 6"/>
                <a:gd name="T10" fmla="*/ 1 w 3"/>
                <a:gd name="T11" fmla="*/ 0 h 6"/>
                <a:gd name="T12" fmla="*/ 1 w 3"/>
                <a:gd name="T13" fmla="*/ 0 h 6"/>
                <a:gd name="T14" fmla="*/ 1 w 3"/>
                <a:gd name="T15" fmla="*/ 1 h 6"/>
                <a:gd name="T16" fmla="*/ 1 w 3"/>
                <a:gd name="T17" fmla="*/ 4 h 6"/>
                <a:gd name="T18" fmla="*/ 1 w 3"/>
                <a:gd name="T19" fmla="*/ 5 h 6"/>
                <a:gd name="T20" fmla="*/ 2 w 3"/>
                <a:gd name="T21" fmla="*/ 5 h 6"/>
                <a:gd name="T22" fmla="*/ 2 w 3"/>
                <a:gd name="T23" fmla="*/ 5 h 6"/>
                <a:gd name="T24" fmla="*/ 0 w 3"/>
                <a:gd name="T25" fmla="*/ 5 h 6"/>
                <a:gd name="T26" fmla="*/ 0 w 3"/>
                <a:gd name="T27" fmla="*/ 5 h 6"/>
                <a:gd name="T28" fmla="*/ 0 w 3"/>
                <a:gd name="T29" fmla="*/ 5 h 6"/>
                <a:gd name="T30" fmla="*/ 0 w 3"/>
                <a:gd name="T31" fmla="*/ 1 h 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"/>
                <a:gd name="T49" fmla="*/ 0 h 6"/>
                <a:gd name="T50" fmla="*/ 3 w 3"/>
                <a:gd name="T51" fmla="*/ 6 h 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" h="6">
                  <a:moveTo>
                    <a:pt x="0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4"/>
                  </a:lnTo>
                  <a:lnTo>
                    <a:pt x="1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" name="Freeform 11"/>
            <p:cNvSpPr>
              <a:spLocks/>
            </p:cNvSpPr>
            <p:nvPr/>
          </p:nvSpPr>
          <p:spPr bwMode="auto">
            <a:xfrm>
              <a:off x="843" y="2859"/>
              <a:ext cx="6" cy="8"/>
            </a:xfrm>
            <a:custGeom>
              <a:avLst/>
              <a:gdLst>
                <a:gd name="T0" fmla="*/ 3 w 6"/>
                <a:gd name="T1" fmla="*/ 4 h 8"/>
                <a:gd name="T2" fmla="*/ 3 w 6"/>
                <a:gd name="T3" fmla="*/ 5 h 8"/>
                <a:gd name="T4" fmla="*/ 3 w 6"/>
                <a:gd name="T5" fmla="*/ 5 h 8"/>
                <a:gd name="T6" fmla="*/ 3 w 6"/>
                <a:gd name="T7" fmla="*/ 6 h 8"/>
                <a:gd name="T8" fmla="*/ 3 w 6"/>
                <a:gd name="T9" fmla="*/ 6 h 8"/>
                <a:gd name="T10" fmla="*/ 3 w 6"/>
                <a:gd name="T11" fmla="*/ 6 h 8"/>
                <a:gd name="T12" fmla="*/ 2 w 6"/>
                <a:gd name="T13" fmla="*/ 6 h 8"/>
                <a:gd name="T14" fmla="*/ 2 w 6"/>
                <a:gd name="T15" fmla="*/ 6 h 8"/>
                <a:gd name="T16" fmla="*/ 1 w 6"/>
                <a:gd name="T17" fmla="*/ 6 h 8"/>
                <a:gd name="T18" fmla="*/ 1 w 6"/>
                <a:gd name="T19" fmla="*/ 6 h 8"/>
                <a:gd name="T20" fmla="*/ 1 w 6"/>
                <a:gd name="T21" fmla="*/ 6 h 8"/>
                <a:gd name="T22" fmla="*/ 1 w 6"/>
                <a:gd name="T23" fmla="*/ 5 h 8"/>
                <a:gd name="T24" fmla="*/ 0 w 6"/>
                <a:gd name="T25" fmla="*/ 5 h 8"/>
                <a:gd name="T26" fmla="*/ 0 w 6"/>
                <a:gd name="T27" fmla="*/ 4 h 8"/>
                <a:gd name="T28" fmla="*/ 1 w 6"/>
                <a:gd name="T29" fmla="*/ 2 h 8"/>
                <a:gd name="T30" fmla="*/ 1 w 6"/>
                <a:gd name="T31" fmla="*/ 2 h 8"/>
                <a:gd name="T32" fmla="*/ 1 w 6"/>
                <a:gd name="T33" fmla="*/ 2 h 8"/>
                <a:gd name="T34" fmla="*/ 1 w 6"/>
                <a:gd name="T35" fmla="*/ 1 h 8"/>
                <a:gd name="T36" fmla="*/ 2 w 6"/>
                <a:gd name="T37" fmla="*/ 1 h 8"/>
                <a:gd name="T38" fmla="*/ 2 w 6"/>
                <a:gd name="T39" fmla="*/ 1 h 8"/>
                <a:gd name="T40" fmla="*/ 0 w 6"/>
                <a:gd name="T41" fmla="*/ 0 h 8"/>
                <a:gd name="T42" fmla="*/ 0 w 6"/>
                <a:gd name="T43" fmla="*/ 1 h 8"/>
                <a:gd name="T44" fmla="*/ 0 w 6"/>
                <a:gd name="T45" fmla="*/ 1 h 8"/>
                <a:gd name="T46" fmla="*/ 0 w 6"/>
                <a:gd name="T47" fmla="*/ 2 h 8"/>
                <a:gd name="T48" fmla="*/ 0 w 6"/>
                <a:gd name="T49" fmla="*/ 4 h 8"/>
                <a:gd name="T50" fmla="*/ 0 w 6"/>
                <a:gd name="T51" fmla="*/ 5 h 8"/>
                <a:gd name="T52" fmla="*/ 0 w 6"/>
                <a:gd name="T53" fmla="*/ 5 h 8"/>
                <a:gd name="T54" fmla="*/ 0 w 6"/>
                <a:gd name="T55" fmla="*/ 6 h 8"/>
                <a:gd name="T56" fmla="*/ 0 w 6"/>
                <a:gd name="T57" fmla="*/ 6 h 8"/>
                <a:gd name="T58" fmla="*/ 0 w 6"/>
                <a:gd name="T59" fmla="*/ 6 h 8"/>
                <a:gd name="T60" fmla="*/ 1 w 6"/>
                <a:gd name="T61" fmla="*/ 6 h 8"/>
                <a:gd name="T62" fmla="*/ 1 w 6"/>
                <a:gd name="T63" fmla="*/ 7 h 8"/>
                <a:gd name="T64" fmla="*/ 2 w 6"/>
                <a:gd name="T65" fmla="*/ 7 h 8"/>
                <a:gd name="T66" fmla="*/ 2 w 6"/>
                <a:gd name="T67" fmla="*/ 7 h 8"/>
                <a:gd name="T68" fmla="*/ 3 w 6"/>
                <a:gd name="T69" fmla="*/ 7 h 8"/>
                <a:gd name="T70" fmla="*/ 3 w 6"/>
                <a:gd name="T71" fmla="*/ 6 h 8"/>
                <a:gd name="T72" fmla="*/ 3 w 6"/>
                <a:gd name="T73" fmla="*/ 6 h 8"/>
                <a:gd name="T74" fmla="*/ 3 w 6"/>
                <a:gd name="T75" fmla="*/ 6 h 8"/>
                <a:gd name="T76" fmla="*/ 4 w 6"/>
                <a:gd name="T77" fmla="*/ 6 h 8"/>
                <a:gd name="T78" fmla="*/ 4 w 6"/>
                <a:gd name="T79" fmla="*/ 5 h 8"/>
                <a:gd name="T80" fmla="*/ 4 w 6"/>
                <a:gd name="T81" fmla="*/ 5 h 8"/>
                <a:gd name="T82" fmla="*/ 4 w 6"/>
                <a:gd name="T83" fmla="*/ 3 h 8"/>
                <a:gd name="T84" fmla="*/ 4 w 6"/>
                <a:gd name="T85" fmla="*/ 2 h 8"/>
                <a:gd name="T86" fmla="*/ 4 w 6"/>
                <a:gd name="T87" fmla="*/ 2 h 8"/>
                <a:gd name="T88" fmla="*/ 5 w 6"/>
                <a:gd name="T89" fmla="*/ 2 h 8"/>
                <a:gd name="T90" fmla="*/ 5 w 6"/>
                <a:gd name="T91" fmla="*/ 2 h 8"/>
                <a:gd name="T92" fmla="*/ 5 w 6"/>
                <a:gd name="T93" fmla="*/ 1 h 8"/>
                <a:gd name="T94" fmla="*/ 3 w 6"/>
                <a:gd name="T95" fmla="*/ 1 h 8"/>
                <a:gd name="T96" fmla="*/ 4 w 6"/>
                <a:gd name="T97" fmla="*/ 1 h 8"/>
                <a:gd name="T98" fmla="*/ 4 w 6"/>
                <a:gd name="T99" fmla="*/ 2 h 8"/>
                <a:gd name="T100" fmla="*/ 4 w 6"/>
                <a:gd name="T101" fmla="*/ 2 h 8"/>
                <a:gd name="T102" fmla="*/ 4 w 6"/>
                <a:gd name="T103" fmla="*/ 3 h 8"/>
                <a:gd name="T104" fmla="*/ 3 w 6"/>
                <a:gd name="T105" fmla="*/ 4 h 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"/>
                <a:gd name="T160" fmla="*/ 0 h 8"/>
                <a:gd name="T161" fmla="*/ 6 w 6"/>
                <a:gd name="T162" fmla="*/ 8 h 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" h="8">
                  <a:moveTo>
                    <a:pt x="3" y="4"/>
                  </a:moveTo>
                  <a:lnTo>
                    <a:pt x="3" y="5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4" y="6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3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" name="Freeform 12"/>
            <p:cNvSpPr>
              <a:spLocks/>
            </p:cNvSpPr>
            <p:nvPr/>
          </p:nvSpPr>
          <p:spPr bwMode="auto">
            <a:xfrm>
              <a:off x="715" y="2843"/>
              <a:ext cx="23" cy="27"/>
            </a:xfrm>
            <a:custGeom>
              <a:avLst/>
              <a:gdLst>
                <a:gd name="T0" fmla="*/ 11 w 23"/>
                <a:gd name="T1" fmla="*/ 7 h 27"/>
                <a:gd name="T2" fmla="*/ 11 w 23"/>
                <a:gd name="T3" fmla="*/ 7 h 27"/>
                <a:gd name="T4" fmla="*/ 10 w 23"/>
                <a:gd name="T5" fmla="*/ 6 h 27"/>
                <a:gd name="T6" fmla="*/ 10 w 23"/>
                <a:gd name="T7" fmla="*/ 5 h 27"/>
                <a:gd name="T8" fmla="*/ 10 w 23"/>
                <a:gd name="T9" fmla="*/ 4 h 27"/>
                <a:gd name="T10" fmla="*/ 10 w 23"/>
                <a:gd name="T11" fmla="*/ 3 h 27"/>
                <a:gd name="T12" fmla="*/ 11 w 23"/>
                <a:gd name="T13" fmla="*/ 3 h 27"/>
                <a:gd name="T14" fmla="*/ 12 w 23"/>
                <a:gd name="T15" fmla="*/ 2 h 27"/>
                <a:gd name="T16" fmla="*/ 13 w 23"/>
                <a:gd name="T17" fmla="*/ 2 h 27"/>
                <a:gd name="T18" fmla="*/ 13 w 23"/>
                <a:gd name="T19" fmla="*/ 2 h 27"/>
                <a:gd name="T20" fmla="*/ 14 w 23"/>
                <a:gd name="T21" fmla="*/ 2 h 27"/>
                <a:gd name="T22" fmla="*/ 15 w 23"/>
                <a:gd name="T23" fmla="*/ 2 h 27"/>
                <a:gd name="T24" fmla="*/ 16 w 23"/>
                <a:gd name="T25" fmla="*/ 2 h 27"/>
                <a:gd name="T26" fmla="*/ 16 w 23"/>
                <a:gd name="T27" fmla="*/ 3 h 27"/>
                <a:gd name="T28" fmla="*/ 17 w 23"/>
                <a:gd name="T29" fmla="*/ 3 h 27"/>
                <a:gd name="T30" fmla="*/ 17 w 23"/>
                <a:gd name="T31" fmla="*/ 3 h 27"/>
                <a:gd name="T32" fmla="*/ 18 w 23"/>
                <a:gd name="T33" fmla="*/ 3 h 27"/>
                <a:gd name="T34" fmla="*/ 19 w 23"/>
                <a:gd name="T35" fmla="*/ 4 h 27"/>
                <a:gd name="T36" fmla="*/ 20 w 23"/>
                <a:gd name="T37" fmla="*/ 4 h 27"/>
                <a:gd name="T38" fmla="*/ 20 w 23"/>
                <a:gd name="T39" fmla="*/ 3 h 27"/>
                <a:gd name="T40" fmla="*/ 16 w 23"/>
                <a:gd name="T41" fmla="*/ 0 h 27"/>
                <a:gd name="T42" fmla="*/ 0 w 23"/>
                <a:gd name="T43" fmla="*/ 7 h 27"/>
                <a:gd name="T44" fmla="*/ 1 w 23"/>
                <a:gd name="T45" fmla="*/ 13 h 27"/>
                <a:gd name="T46" fmla="*/ 2 w 23"/>
                <a:gd name="T47" fmla="*/ 13 h 27"/>
                <a:gd name="T48" fmla="*/ 2 w 23"/>
                <a:gd name="T49" fmla="*/ 12 h 27"/>
                <a:gd name="T50" fmla="*/ 2 w 23"/>
                <a:gd name="T51" fmla="*/ 11 h 27"/>
                <a:gd name="T52" fmla="*/ 2 w 23"/>
                <a:gd name="T53" fmla="*/ 11 h 27"/>
                <a:gd name="T54" fmla="*/ 2 w 23"/>
                <a:gd name="T55" fmla="*/ 10 h 27"/>
                <a:gd name="T56" fmla="*/ 2 w 23"/>
                <a:gd name="T57" fmla="*/ 9 h 27"/>
                <a:gd name="T58" fmla="*/ 3 w 23"/>
                <a:gd name="T59" fmla="*/ 8 h 27"/>
                <a:gd name="T60" fmla="*/ 3 w 23"/>
                <a:gd name="T61" fmla="*/ 7 h 27"/>
                <a:gd name="T62" fmla="*/ 4 w 23"/>
                <a:gd name="T63" fmla="*/ 7 h 27"/>
                <a:gd name="T64" fmla="*/ 4 w 23"/>
                <a:gd name="T65" fmla="*/ 7 h 27"/>
                <a:gd name="T66" fmla="*/ 5 w 23"/>
                <a:gd name="T67" fmla="*/ 7 h 27"/>
                <a:gd name="T68" fmla="*/ 6 w 23"/>
                <a:gd name="T69" fmla="*/ 6 h 27"/>
                <a:gd name="T70" fmla="*/ 6 w 23"/>
                <a:gd name="T71" fmla="*/ 6 h 27"/>
                <a:gd name="T72" fmla="*/ 7 w 23"/>
                <a:gd name="T73" fmla="*/ 6 h 27"/>
                <a:gd name="T74" fmla="*/ 8 w 23"/>
                <a:gd name="T75" fmla="*/ 7 h 27"/>
                <a:gd name="T76" fmla="*/ 8 w 23"/>
                <a:gd name="T77" fmla="*/ 7 h 27"/>
                <a:gd name="T78" fmla="*/ 9 w 23"/>
                <a:gd name="T79" fmla="*/ 7 h 27"/>
                <a:gd name="T80" fmla="*/ 9 w 23"/>
                <a:gd name="T81" fmla="*/ 8 h 27"/>
                <a:gd name="T82" fmla="*/ 14 w 23"/>
                <a:gd name="T83" fmla="*/ 20 h 27"/>
                <a:gd name="T84" fmla="*/ 14 w 23"/>
                <a:gd name="T85" fmla="*/ 20 h 27"/>
                <a:gd name="T86" fmla="*/ 14 w 23"/>
                <a:gd name="T87" fmla="*/ 21 h 27"/>
                <a:gd name="T88" fmla="*/ 15 w 23"/>
                <a:gd name="T89" fmla="*/ 22 h 27"/>
                <a:gd name="T90" fmla="*/ 15 w 23"/>
                <a:gd name="T91" fmla="*/ 23 h 27"/>
                <a:gd name="T92" fmla="*/ 15 w 23"/>
                <a:gd name="T93" fmla="*/ 24 h 27"/>
                <a:gd name="T94" fmla="*/ 14 w 23"/>
                <a:gd name="T95" fmla="*/ 24 h 27"/>
                <a:gd name="T96" fmla="*/ 14 w 23"/>
                <a:gd name="T97" fmla="*/ 24 h 27"/>
                <a:gd name="T98" fmla="*/ 13 w 23"/>
                <a:gd name="T99" fmla="*/ 25 h 27"/>
                <a:gd name="T100" fmla="*/ 13 w 23"/>
                <a:gd name="T101" fmla="*/ 26 h 27"/>
                <a:gd name="T102" fmla="*/ 22 w 23"/>
                <a:gd name="T103" fmla="*/ 22 h 27"/>
                <a:gd name="T104" fmla="*/ 21 w 23"/>
                <a:gd name="T105" fmla="*/ 20 h 27"/>
                <a:gd name="T106" fmla="*/ 20 w 23"/>
                <a:gd name="T107" fmla="*/ 21 h 27"/>
                <a:gd name="T108" fmla="*/ 20 w 23"/>
                <a:gd name="T109" fmla="*/ 21 h 27"/>
                <a:gd name="T110" fmla="*/ 19 w 23"/>
                <a:gd name="T111" fmla="*/ 21 h 27"/>
                <a:gd name="T112" fmla="*/ 18 w 23"/>
                <a:gd name="T113" fmla="*/ 21 h 27"/>
                <a:gd name="T114" fmla="*/ 18 w 23"/>
                <a:gd name="T115" fmla="*/ 20 h 27"/>
                <a:gd name="T116" fmla="*/ 17 w 23"/>
                <a:gd name="T117" fmla="*/ 20 h 27"/>
                <a:gd name="T118" fmla="*/ 17 w 23"/>
                <a:gd name="T119" fmla="*/ 20 h 27"/>
                <a:gd name="T120" fmla="*/ 17 w 23"/>
                <a:gd name="T121" fmla="*/ 19 h 27"/>
                <a:gd name="T122" fmla="*/ 17 w 23"/>
                <a:gd name="T123" fmla="*/ 19 h 27"/>
                <a:gd name="T124" fmla="*/ 11 w 23"/>
                <a:gd name="T125" fmla="*/ 7 h 2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3"/>
                <a:gd name="T190" fmla="*/ 0 h 27"/>
                <a:gd name="T191" fmla="*/ 23 w 23"/>
                <a:gd name="T192" fmla="*/ 27 h 2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3" h="27">
                  <a:moveTo>
                    <a:pt x="11" y="7"/>
                  </a:moveTo>
                  <a:lnTo>
                    <a:pt x="11" y="7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9" y="4"/>
                  </a:lnTo>
                  <a:lnTo>
                    <a:pt x="20" y="4"/>
                  </a:lnTo>
                  <a:lnTo>
                    <a:pt x="20" y="3"/>
                  </a:lnTo>
                  <a:lnTo>
                    <a:pt x="16" y="0"/>
                  </a:lnTo>
                  <a:lnTo>
                    <a:pt x="0" y="7"/>
                  </a:lnTo>
                  <a:lnTo>
                    <a:pt x="1" y="13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9"/>
                  </a:lnTo>
                  <a:lnTo>
                    <a:pt x="3" y="8"/>
                  </a:lnTo>
                  <a:lnTo>
                    <a:pt x="3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6" y="6"/>
                  </a:lnTo>
                  <a:lnTo>
                    <a:pt x="7" y="6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14" y="20"/>
                  </a:lnTo>
                  <a:lnTo>
                    <a:pt x="14" y="21"/>
                  </a:lnTo>
                  <a:lnTo>
                    <a:pt x="15" y="22"/>
                  </a:lnTo>
                  <a:lnTo>
                    <a:pt x="15" y="23"/>
                  </a:lnTo>
                  <a:lnTo>
                    <a:pt x="15" y="24"/>
                  </a:lnTo>
                  <a:lnTo>
                    <a:pt x="14" y="24"/>
                  </a:lnTo>
                  <a:lnTo>
                    <a:pt x="13" y="25"/>
                  </a:lnTo>
                  <a:lnTo>
                    <a:pt x="13" y="26"/>
                  </a:lnTo>
                  <a:lnTo>
                    <a:pt x="22" y="22"/>
                  </a:lnTo>
                  <a:lnTo>
                    <a:pt x="21" y="20"/>
                  </a:lnTo>
                  <a:lnTo>
                    <a:pt x="20" y="21"/>
                  </a:lnTo>
                  <a:lnTo>
                    <a:pt x="19" y="21"/>
                  </a:lnTo>
                  <a:lnTo>
                    <a:pt x="18" y="21"/>
                  </a:lnTo>
                  <a:lnTo>
                    <a:pt x="18" y="20"/>
                  </a:lnTo>
                  <a:lnTo>
                    <a:pt x="17" y="20"/>
                  </a:lnTo>
                  <a:lnTo>
                    <a:pt x="17" y="19"/>
                  </a:lnTo>
                  <a:lnTo>
                    <a:pt x="11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" name="Freeform 13"/>
            <p:cNvSpPr>
              <a:spLocks/>
            </p:cNvSpPr>
            <p:nvPr/>
          </p:nvSpPr>
          <p:spPr bwMode="auto">
            <a:xfrm>
              <a:off x="746" y="2836"/>
              <a:ext cx="22" cy="26"/>
            </a:xfrm>
            <a:custGeom>
              <a:avLst/>
              <a:gdLst>
                <a:gd name="T0" fmla="*/ 4 w 22"/>
                <a:gd name="T1" fmla="*/ 16 h 26"/>
                <a:gd name="T2" fmla="*/ 4 w 22"/>
                <a:gd name="T3" fmla="*/ 18 h 26"/>
                <a:gd name="T4" fmla="*/ 4 w 22"/>
                <a:gd name="T5" fmla="*/ 19 h 26"/>
                <a:gd name="T6" fmla="*/ 4 w 22"/>
                <a:gd name="T7" fmla="*/ 19 h 26"/>
                <a:gd name="T8" fmla="*/ 4 w 22"/>
                <a:gd name="T9" fmla="*/ 20 h 26"/>
                <a:gd name="T10" fmla="*/ 4 w 22"/>
                <a:gd name="T11" fmla="*/ 21 h 26"/>
                <a:gd name="T12" fmla="*/ 4 w 22"/>
                <a:gd name="T13" fmla="*/ 22 h 26"/>
                <a:gd name="T14" fmla="*/ 5 w 22"/>
                <a:gd name="T15" fmla="*/ 22 h 26"/>
                <a:gd name="T16" fmla="*/ 5 w 22"/>
                <a:gd name="T17" fmla="*/ 23 h 26"/>
                <a:gd name="T18" fmla="*/ 5 w 22"/>
                <a:gd name="T19" fmla="*/ 23 h 26"/>
                <a:gd name="T20" fmla="*/ 6 w 22"/>
                <a:gd name="T21" fmla="*/ 23 h 26"/>
                <a:gd name="T22" fmla="*/ 7 w 22"/>
                <a:gd name="T23" fmla="*/ 23 h 26"/>
                <a:gd name="T24" fmla="*/ 7 w 22"/>
                <a:gd name="T25" fmla="*/ 23 h 26"/>
                <a:gd name="T26" fmla="*/ 0 w 22"/>
                <a:gd name="T27" fmla="*/ 25 h 26"/>
                <a:gd name="T28" fmla="*/ 1 w 22"/>
                <a:gd name="T29" fmla="*/ 24 h 26"/>
                <a:gd name="T30" fmla="*/ 2 w 22"/>
                <a:gd name="T31" fmla="*/ 23 h 26"/>
                <a:gd name="T32" fmla="*/ 2 w 22"/>
                <a:gd name="T33" fmla="*/ 23 h 26"/>
                <a:gd name="T34" fmla="*/ 2 w 22"/>
                <a:gd name="T35" fmla="*/ 23 h 26"/>
                <a:gd name="T36" fmla="*/ 2 w 22"/>
                <a:gd name="T37" fmla="*/ 22 h 26"/>
                <a:gd name="T38" fmla="*/ 2 w 22"/>
                <a:gd name="T39" fmla="*/ 20 h 26"/>
                <a:gd name="T40" fmla="*/ 2 w 22"/>
                <a:gd name="T41" fmla="*/ 19 h 26"/>
                <a:gd name="T42" fmla="*/ 2 w 22"/>
                <a:gd name="T43" fmla="*/ 19 h 26"/>
                <a:gd name="T44" fmla="*/ 2 w 22"/>
                <a:gd name="T45" fmla="*/ 1 h 26"/>
                <a:gd name="T46" fmla="*/ 5 w 22"/>
                <a:gd name="T47" fmla="*/ 0 h 26"/>
                <a:gd name="T48" fmla="*/ 15 w 22"/>
                <a:gd name="T49" fmla="*/ 14 h 26"/>
                <a:gd name="T50" fmla="*/ 16 w 22"/>
                <a:gd name="T51" fmla="*/ 14 h 26"/>
                <a:gd name="T52" fmla="*/ 16 w 22"/>
                <a:gd name="T53" fmla="*/ 15 h 26"/>
                <a:gd name="T54" fmla="*/ 16 w 22"/>
                <a:gd name="T55" fmla="*/ 15 h 26"/>
                <a:gd name="T56" fmla="*/ 17 w 22"/>
                <a:gd name="T57" fmla="*/ 16 h 26"/>
                <a:gd name="T58" fmla="*/ 17 w 22"/>
                <a:gd name="T59" fmla="*/ 17 h 26"/>
                <a:gd name="T60" fmla="*/ 18 w 22"/>
                <a:gd name="T61" fmla="*/ 17 h 26"/>
                <a:gd name="T62" fmla="*/ 20 w 22"/>
                <a:gd name="T63" fmla="*/ 17 h 26"/>
                <a:gd name="T64" fmla="*/ 21 w 22"/>
                <a:gd name="T65" fmla="*/ 19 h 26"/>
                <a:gd name="T66" fmla="*/ 12 w 22"/>
                <a:gd name="T67" fmla="*/ 21 h 26"/>
                <a:gd name="T68" fmla="*/ 12 w 22"/>
                <a:gd name="T69" fmla="*/ 20 h 26"/>
                <a:gd name="T70" fmla="*/ 13 w 22"/>
                <a:gd name="T71" fmla="*/ 20 h 26"/>
                <a:gd name="T72" fmla="*/ 14 w 22"/>
                <a:gd name="T73" fmla="*/ 19 h 26"/>
                <a:gd name="T74" fmla="*/ 15 w 22"/>
                <a:gd name="T75" fmla="*/ 19 h 26"/>
                <a:gd name="T76" fmla="*/ 14 w 22"/>
                <a:gd name="T77" fmla="*/ 18 h 26"/>
                <a:gd name="T78" fmla="*/ 14 w 22"/>
                <a:gd name="T79" fmla="*/ 17 h 26"/>
                <a:gd name="T80" fmla="*/ 13 w 22"/>
                <a:gd name="T81" fmla="*/ 17 h 26"/>
                <a:gd name="T82" fmla="*/ 11 w 22"/>
                <a:gd name="T83" fmla="*/ 14 h 26"/>
                <a:gd name="T84" fmla="*/ 4 w 22"/>
                <a:gd name="T85" fmla="*/ 16 h 2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2"/>
                <a:gd name="T130" fmla="*/ 0 h 26"/>
                <a:gd name="T131" fmla="*/ 22 w 22"/>
                <a:gd name="T132" fmla="*/ 26 h 2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2" h="26">
                  <a:moveTo>
                    <a:pt x="4" y="16"/>
                  </a:moveTo>
                  <a:lnTo>
                    <a:pt x="4" y="18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4" y="21"/>
                  </a:lnTo>
                  <a:lnTo>
                    <a:pt x="4" y="22"/>
                  </a:lnTo>
                  <a:lnTo>
                    <a:pt x="5" y="22"/>
                  </a:lnTo>
                  <a:lnTo>
                    <a:pt x="5" y="23"/>
                  </a:lnTo>
                  <a:lnTo>
                    <a:pt x="6" y="23"/>
                  </a:lnTo>
                  <a:lnTo>
                    <a:pt x="7" y="23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"/>
                  </a:lnTo>
                  <a:lnTo>
                    <a:pt x="5" y="0"/>
                  </a:lnTo>
                  <a:lnTo>
                    <a:pt x="15" y="14"/>
                  </a:lnTo>
                  <a:lnTo>
                    <a:pt x="16" y="14"/>
                  </a:lnTo>
                  <a:lnTo>
                    <a:pt x="16" y="15"/>
                  </a:lnTo>
                  <a:lnTo>
                    <a:pt x="17" y="16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1" y="19"/>
                  </a:lnTo>
                  <a:lnTo>
                    <a:pt x="12" y="21"/>
                  </a:lnTo>
                  <a:lnTo>
                    <a:pt x="12" y="20"/>
                  </a:lnTo>
                  <a:lnTo>
                    <a:pt x="13" y="20"/>
                  </a:lnTo>
                  <a:lnTo>
                    <a:pt x="14" y="19"/>
                  </a:lnTo>
                  <a:lnTo>
                    <a:pt x="15" y="19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3" y="17"/>
                  </a:lnTo>
                  <a:lnTo>
                    <a:pt x="11" y="14"/>
                  </a:lnTo>
                  <a:lnTo>
                    <a:pt x="4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" name="Freeform 14"/>
            <p:cNvSpPr>
              <a:spLocks/>
            </p:cNvSpPr>
            <p:nvPr/>
          </p:nvSpPr>
          <p:spPr bwMode="auto">
            <a:xfrm>
              <a:off x="751" y="2840"/>
              <a:ext cx="3" cy="9"/>
            </a:xfrm>
            <a:custGeom>
              <a:avLst/>
              <a:gdLst>
                <a:gd name="T0" fmla="*/ 2 w 3"/>
                <a:gd name="T1" fmla="*/ 6 h 9"/>
                <a:gd name="T2" fmla="*/ 0 w 3"/>
                <a:gd name="T3" fmla="*/ 0 h 9"/>
                <a:gd name="T4" fmla="*/ 0 w 3"/>
                <a:gd name="T5" fmla="*/ 8 h 9"/>
                <a:gd name="T6" fmla="*/ 2 w 3"/>
                <a:gd name="T7" fmla="*/ 6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"/>
                <a:gd name="T13" fmla="*/ 0 h 9"/>
                <a:gd name="T14" fmla="*/ 3 w 3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" h="9">
                  <a:moveTo>
                    <a:pt x="2" y="6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2" y="6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" name="Freeform 15"/>
            <p:cNvSpPr>
              <a:spLocks/>
            </p:cNvSpPr>
            <p:nvPr/>
          </p:nvSpPr>
          <p:spPr bwMode="auto">
            <a:xfrm>
              <a:off x="765" y="2827"/>
              <a:ext cx="22" cy="26"/>
            </a:xfrm>
            <a:custGeom>
              <a:avLst/>
              <a:gdLst>
                <a:gd name="T0" fmla="*/ 12 w 22"/>
                <a:gd name="T1" fmla="*/ 6 h 26"/>
                <a:gd name="T2" fmla="*/ 12 w 22"/>
                <a:gd name="T3" fmla="*/ 4 h 26"/>
                <a:gd name="T4" fmla="*/ 12 w 22"/>
                <a:gd name="T5" fmla="*/ 3 h 26"/>
                <a:gd name="T6" fmla="*/ 13 w 22"/>
                <a:gd name="T7" fmla="*/ 2 h 26"/>
                <a:gd name="T8" fmla="*/ 15 w 22"/>
                <a:gd name="T9" fmla="*/ 2 h 26"/>
                <a:gd name="T10" fmla="*/ 16 w 22"/>
                <a:gd name="T11" fmla="*/ 2 h 26"/>
                <a:gd name="T12" fmla="*/ 17 w 22"/>
                <a:gd name="T13" fmla="*/ 3 h 26"/>
                <a:gd name="T14" fmla="*/ 18 w 22"/>
                <a:gd name="T15" fmla="*/ 4 h 26"/>
                <a:gd name="T16" fmla="*/ 19 w 22"/>
                <a:gd name="T17" fmla="*/ 5 h 26"/>
                <a:gd name="T18" fmla="*/ 20 w 22"/>
                <a:gd name="T19" fmla="*/ 6 h 26"/>
                <a:gd name="T20" fmla="*/ 21 w 22"/>
                <a:gd name="T21" fmla="*/ 6 h 26"/>
                <a:gd name="T22" fmla="*/ 2 w 22"/>
                <a:gd name="T23" fmla="*/ 4 h 26"/>
                <a:gd name="T24" fmla="*/ 1 w 22"/>
                <a:gd name="T25" fmla="*/ 10 h 26"/>
                <a:gd name="T26" fmla="*/ 2 w 22"/>
                <a:gd name="T27" fmla="*/ 8 h 26"/>
                <a:gd name="T28" fmla="*/ 2 w 22"/>
                <a:gd name="T29" fmla="*/ 7 h 26"/>
                <a:gd name="T30" fmla="*/ 3 w 22"/>
                <a:gd name="T31" fmla="*/ 6 h 26"/>
                <a:gd name="T32" fmla="*/ 4 w 22"/>
                <a:gd name="T33" fmla="*/ 6 h 26"/>
                <a:gd name="T34" fmla="*/ 5 w 22"/>
                <a:gd name="T35" fmla="*/ 5 h 26"/>
                <a:gd name="T36" fmla="*/ 6 w 22"/>
                <a:gd name="T37" fmla="*/ 4 h 26"/>
                <a:gd name="T38" fmla="*/ 8 w 22"/>
                <a:gd name="T39" fmla="*/ 4 h 26"/>
                <a:gd name="T40" fmla="*/ 9 w 22"/>
                <a:gd name="T41" fmla="*/ 5 h 26"/>
                <a:gd name="T42" fmla="*/ 9 w 22"/>
                <a:gd name="T43" fmla="*/ 6 h 26"/>
                <a:gd name="T44" fmla="*/ 12 w 22"/>
                <a:gd name="T45" fmla="*/ 19 h 26"/>
                <a:gd name="T46" fmla="*/ 12 w 22"/>
                <a:gd name="T47" fmla="*/ 21 h 26"/>
                <a:gd name="T48" fmla="*/ 12 w 22"/>
                <a:gd name="T49" fmla="*/ 23 h 26"/>
                <a:gd name="T50" fmla="*/ 11 w 22"/>
                <a:gd name="T51" fmla="*/ 23 h 26"/>
                <a:gd name="T52" fmla="*/ 9 w 22"/>
                <a:gd name="T53" fmla="*/ 24 h 26"/>
                <a:gd name="T54" fmla="*/ 19 w 22"/>
                <a:gd name="T55" fmla="*/ 23 h 26"/>
                <a:gd name="T56" fmla="*/ 17 w 22"/>
                <a:gd name="T57" fmla="*/ 23 h 26"/>
                <a:gd name="T58" fmla="*/ 16 w 22"/>
                <a:gd name="T59" fmla="*/ 23 h 26"/>
                <a:gd name="T60" fmla="*/ 15 w 22"/>
                <a:gd name="T61" fmla="*/ 21 h 26"/>
                <a:gd name="T62" fmla="*/ 15 w 22"/>
                <a:gd name="T63" fmla="*/ 19 h 26"/>
                <a:gd name="T64" fmla="*/ 12 w 22"/>
                <a:gd name="T65" fmla="*/ 6 h 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2"/>
                <a:gd name="T100" fmla="*/ 0 h 26"/>
                <a:gd name="T101" fmla="*/ 22 w 22"/>
                <a:gd name="T102" fmla="*/ 26 h 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2" h="26">
                  <a:moveTo>
                    <a:pt x="12" y="6"/>
                  </a:moveTo>
                  <a:lnTo>
                    <a:pt x="12" y="6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8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20" y="6"/>
                  </a:lnTo>
                  <a:lnTo>
                    <a:pt x="21" y="6"/>
                  </a:lnTo>
                  <a:lnTo>
                    <a:pt x="18" y="0"/>
                  </a:lnTo>
                  <a:lnTo>
                    <a:pt x="2" y="4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5" y="5"/>
                  </a:lnTo>
                  <a:lnTo>
                    <a:pt x="5" y="4"/>
                  </a:lnTo>
                  <a:lnTo>
                    <a:pt x="6" y="4"/>
                  </a:lnTo>
                  <a:lnTo>
                    <a:pt x="7" y="4"/>
                  </a:lnTo>
                  <a:lnTo>
                    <a:pt x="8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6"/>
                  </a:lnTo>
                  <a:lnTo>
                    <a:pt x="9" y="7"/>
                  </a:lnTo>
                  <a:lnTo>
                    <a:pt x="12" y="19"/>
                  </a:lnTo>
                  <a:lnTo>
                    <a:pt x="12" y="20"/>
                  </a:lnTo>
                  <a:lnTo>
                    <a:pt x="12" y="21"/>
                  </a:lnTo>
                  <a:lnTo>
                    <a:pt x="12" y="22"/>
                  </a:lnTo>
                  <a:lnTo>
                    <a:pt x="12" y="23"/>
                  </a:lnTo>
                  <a:lnTo>
                    <a:pt x="11" y="23"/>
                  </a:lnTo>
                  <a:lnTo>
                    <a:pt x="10" y="24"/>
                  </a:lnTo>
                  <a:lnTo>
                    <a:pt x="9" y="24"/>
                  </a:lnTo>
                  <a:lnTo>
                    <a:pt x="9" y="25"/>
                  </a:lnTo>
                  <a:lnTo>
                    <a:pt x="19" y="23"/>
                  </a:lnTo>
                  <a:lnTo>
                    <a:pt x="18" y="23"/>
                  </a:lnTo>
                  <a:lnTo>
                    <a:pt x="17" y="23"/>
                  </a:lnTo>
                  <a:lnTo>
                    <a:pt x="16" y="23"/>
                  </a:lnTo>
                  <a:lnTo>
                    <a:pt x="16" y="22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19"/>
                  </a:lnTo>
                  <a:lnTo>
                    <a:pt x="12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" name="Freeform 16"/>
            <p:cNvSpPr>
              <a:spLocks/>
            </p:cNvSpPr>
            <p:nvPr/>
          </p:nvSpPr>
          <p:spPr bwMode="auto">
            <a:xfrm>
              <a:off x="970" y="2918"/>
              <a:ext cx="27" cy="30"/>
            </a:xfrm>
            <a:custGeom>
              <a:avLst/>
              <a:gdLst>
                <a:gd name="T0" fmla="*/ 17 w 27"/>
                <a:gd name="T1" fmla="*/ 5 h 30"/>
                <a:gd name="T2" fmla="*/ 19 w 27"/>
                <a:gd name="T3" fmla="*/ 4 h 30"/>
                <a:gd name="T4" fmla="*/ 19 w 27"/>
                <a:gd name="T5" fmla="*/ 2 h 30"/>
                <a:gd name="T6" fmla="*/ 19 w 27"/>
                <a:gd name="T7" fmla="*/ 1 h 30"/>
                <a:gd name="T8" fmla="*/ 20 w 27"/>
                <a:gd name="T9" fmla="*/ 0 h 30"/>
                <a:gd name="T10" fmla="*/ 24 w 27"/>
                <a:gd name="T11" fmla="*/ 8 h 30"/>
                <a:gd name="T12" fmla="*/ 25 w 27"/>
                <a:gd name="T13" fmla="*/ 11 h 30"/>
                <a:gd name="T14" fmla="*/ 26 w 27"/>
                <a:gd name="T15" fmla="*/ 12 h 30"/>
                <a:gd name="T16" fmla="*/ 26 w 27"/>
                <a:gd name="T17" fmla="*/ 14 h 30"/>
                <a:gd name="T18" fmla="*/ 25 w 27"/>
                <a:gd name="T19" fmla="*/ 16 h 30"/>
                <a:gd name="T20" fmla="*/ 24 w 27"/>
                <a:gd name="T21" fmla="*/ 17 h 30"/>
                <a:gd name="T22" fmla="*/ 23 w 27"/>
                <a:gd name="T23" fmla="*/ 18 h 30"/>
                <a:gd name="T24" fmla="*/ 21 w 27"/>
                <a:gd name="T25" fmla="*/ 19 h 30"/>
                <a:gd name="T26" fmla="*/ 20 w 27"/>
                <a:gd name="T27" fmla="*/ 19 h 30"/>
                <a:gd name="T28" fmla="*/ 19 w 27"/>
                <a:gd name="T29" fmla="*/ 18 h 30"/>
                <a:gd name="T30" fmla="*/ 17 w 27"/>
                <a:gd name="T31" fmla="*/ 17 h 30"/>
                <a:gd name="T32" fmla="*/ 15 w 27"/>
                <a:gd name="T33" fmla="*/ 17 h 30"/>
                <a:gd name="T34" fmla="*/ 11 w 27"/>
                <a:gd name="T35" fmla="*/ 24 h 30"/>
                <a:gd name="T36" fmla="*/ 11 w 27"/>
                <a:gd name="T37" fmla="*/ 25 h 30"/>
                <a:gd name="T38" fmla="*/ 11 w 27"/>
                <a:gd name="T39" fmla="*/ 27 h 30"/>
                <a:gd name="T40" fmla="*/ 11 w 27"/>
                <a:gd name="T41" fmla="*/ 28 h 30"/>
                <a:gd name="T42" fmla="*/ 11 w 27"/>
                <a:gd name="T43" fmla="*/ 29 h 30"/>
                <a:gd name="T44" fmla="*/ 13 w 27"/>
                <a:gd name="T45" fmla="*/ 13 h 30"/>
                <a:gd name="T46" fmla="*/ 7 w 27"/>
                <a:gd name="T47" fmla="*/ 15 h 30"/>
                <a:gd name="T48" fmla="*/ 6 w 27"/>
                <a:gd name="T49" fmla="*/ 16 h 30"/>
                <a:gd name="T50" fmla="*/ 5 w 27"/>
                <a:gd name="T51" fmla="*/ 17 h 30"/>
                <a:gd name="T52" fmla="*/ 5 w 27"/>
                <a:gd name="T53" fmla="*/ 19 h 30"/>
                <a:gd name="T54" fmla="*/ 0 w 27"/>
                <a:gd name="T55" fmla="*/ 12 h 30"/>
                <a:gd name="T56" fmla="*/ 1 w 27"/>
                <a:gd name="T57" fmla="*/ 12 h 30"/>
                <a:gd name="T58" fmla="*/ 2 w 27"/>
                <a:gd name="T59" fmla="*/ 13 h 30"/>
                <a:gd name="T60" fmla="*/ 3 w 27"/>
                <a:gd name="T61" fmla="*/ 13 h 30"/>
                <a:gd name="T62" fmla="*/ 4 w 27"/>
                <a:gd name="T63" fmla="*/ 12 h 30"/>
                <a:gd name="T64" fmla="*/ 6 w 27"/>
                <a:gd name="T65" fmla="*/ 12 h 30"/>
                <a:gd name="T66" fmla="*/ 16 w 27"/>
                <a:gd name="T67" fmla="*/ 6 h 3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7"/>
                <a:gd name="T103" fmla="*/ 0 h 30"/>
                <a:gd name="T104" fmla="*/ 27 w 27"/>
                <a:gd name="T105" fmla="*/ 30 h 3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7" h="30">
                  <a:moveTo>
                    <a:pt x="16" y="6"/>
                  </a:moveTo>
                  <a:lnTo>
                    <a:pt x="17" y="5"/>
                  </a:lnTo>
                  <a:lnTo>
                    <a:pt x="18" y="4"/>
                  </a:lnTo>
                  <a:lnTo>
                    <a:pt x="19" y="4"/>
                  </a:lnTo>
                  <a:lnTo>
                    <a:pt x="19" y="3"/>
                  </a:lnTo>
                  <a:lnTo>
                    <a:pt x="19" y="2"/>
                  </a:lnTo>
                  <a:lnTo>
                    <a:pt x="19" y="1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4" y="7"/>
                  </a:lnTo>
                  <a:lnTo>
                    <a:pt x="24" y="8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5" y="12"/>
                  </a:lnTo>
                  <a:lnTo>
                    <a:pt x="26" y="12"/>
                  </a:lnTo>
                  <a:lnTo>
                    <a:pt x="26" y="13"/>
                  </a:lnTo>
                  <a:lnTo>
                    <a:pt x="26" y="14"/>
                  </a:lnTo>
                  <a:lnTo>
                    <a:pt x="26" y="15"/>
                  </a:lnTo>
                  <a:lnTo>
                    <a:pt x="25" y="16"/>
                  </a:lnTo>
                  <a:lnTo>
                    <a:pt x="25" y="17"/>
                  </a:lnTo>
                  <a:lnTo>
                    <a:pt x="24" y="17"/>
                  </a:lnTo>
                  <a:lnTo>
                    <a:pt x="23" y="18"/>
                  </a:lnTo>
                  <a:lnTo>
                    <a:pt x="22" y="18"/>
                  </a:lnTo>
                  <a:lnTo>
                    <a:pt x="21" y="19"/>
                  </a:lnTo>
                  <a:lnTo>
                    <a:pt x="20" y="19"/>
                  </a:lnTo>
                  <a:lnTo>
                    <a:pt x="20" y="18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7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2" y="24"/>
                  </a:lnTo>
                  <a:lnTo>
                    <a:pt x="11" y="24"/>
                  </a:lnTo>
                  <a:lnTo>
                    <a:pt x="11" y="25"/>
                  </a:lnTo>
                  <a:lnTo>
                    <a:pt x="11" y="26"/>
                  </a:lnTo>
                  <a:lnTo>
                    <a:pt x="11" y="27"/>
                  </a:lnTo>
                  <a:lnTo>
                    <a:pt x="11" y="28"/>
                  </a:lnTo>
                  <a:lnTo>
                    <a:pt x="11" y="29"/>
                  </a:lnTo>
                  <a:lnTo>
                    <a:pt x="7" y="25"/>
                  </a:lnTo>
                  <a:lnTo>
                    <a:pt x="13" y="13"/>
                  </a:lnTo>
                  <a:lnTo>
                    <a:pt x="12" y="12"/>
                  </a:lnTo>
                  <a:lnTo>
                    <a:pt x="7" y="15"/>
                  </a:lnTo>
                  <a:lnTo>
                    <a:pt x="6" y="16"/>
                  </a:lnTo>
                  <a:lnTo>
                    <a:pt x="5" y="17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4" y="20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16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" name="Freeform 17"/>
            <p:cNvSpPr>
              <a:spLocks/>
            </p:cNvSpPr>
            <p:nvPr/>
          </p:nvSpPr>
          <p:spPr bwMode="auto">
            <a:xfrm>
              <a:off x="986" y="2926"/>
              <a:ext cx="8" cy="6"/>
            </a:xfrm>
            <a:custGeom>
              <a:avLst/>
              <a:gdLst>
                <a:gd name="T0" fmla="*/ 0 w 8"/>
                <a:gd name="T1" fmla="*/ 2 h 6"/>
                <a:gd name="T2" fmla="*/ 1 w 8"/>
                <a:gd name="T3" fmla="*/ 3 h 6"/>
                <a:gd name="T4" fmla="*/ 1 w 8"/>
                <a:gd name="T5" fmla="*/ 3 h 6"/>
                <a:gd name="T6" fmla="*/ 1 w 8"/>
                <a:gd name="T7" fmla="*/ 4 h 6"/>
                <a:gd name="T8" fmla="*/ 2 w 8"/>
                <a:gd name="T9" fmla="*/ 4 h 6"/>
                <a:gd name="T10" fmla="*/ 2 w 8"/>
                <a:gd name="T11" fmla="*/ 5 h 6"/>
                <a:gd name="T12" fmla="*/ 3 w 8"/>
                <a:gd name="T13" fmla="*/ 5 h 6"/>
                <a:gd name="T14" fmla="*/ 3 w 8"/>
                <a:gd name="T15" fmla="*/ 5 h 6"/>
                <a:gd name="T16" fmla="*/ 3 w 8"/>
                <a:gd name="T17" fmla="*/ 5 h 6"/>
                <a:gd name="T18" fmla="*/ 4 w 8"/>
                <a:gd name="T19" fmla="*/ 5 h 6"/>
                <a:gd name="T20" fmla="*/ 4 w 8"/>
                <a:gd name="T21" fmla="*/ 5 h 6"/>
                <a:gd name="T22" fmla="*/ 5 w 8"/>
                <a:gd name="T23" fmla="*/ 5 h 6"/>
                <a:gd name="T24" fmla="*/ 5 w 8"/>
                <a:gd name="T25" fmla="*/ 5 h 6"/>
                <a:gd name="T26" fmla="*/ 6 w 8"/>
                <a:gd name="T27" fmla="*/ 5 h 6"/>
                <a:gd name="T28" fmla="*/ 6 w 8"/>
                <a:gd name="T29" fmla="*/ 5 h 6"/>
                <a:gd name="T30" fmla="*/ 6 w 8"/>
                <a:gd name="T31" fmla="*/ 4 h 6"/>
                <a:gd name="T32" fmla="*/ 6 w 8"/>
                <a:gd name="T33" fmla="*/ 4 h 6"/>
                <a:gd name="T34" fmla="*/ 7 w 8"/>
                <a:gd name="T35" fmla="*/ 4 h 6"/>
                <a:gd name="T36" fmla="*/ 7 w 8"/>
                <a:gd name="T37" fmla="*/ 3 h 6"/>
                <a:gd name="T38" fmla="*/ 7 w 8"/>
                <a:gd name="T39" fmla="*/ 3 h 6"/>
                <a:gd name="T40" fmla="*/ 7 w 8"/>
                <a:gd name="T41" fmla="*/ 2 h 6"/>
                <a:gd name="T42" fmla="*/ 7 w 8"/>
                <a:gd name="T43" fmla="*/ 2 h 6"/>
                <a:gd name="T44" fmla="*/ 7 w 8"/>
                <a:gd name="T45" fmla="*/ 1 h 6"/>
                <a:gd name="T46" fmla="*/ 6 w 8"/>
                <a:gd name="T47" fmla="*/ 1 h 6"/>
                <a:gd name="T48" fmla="*/ 6 w 8"/>
                <a:gd name="T49" fmla="*/ 0 h 6"/>
                <a:gd name="T50" fmla="*/ 6 w 8"/>
                <a:gd name="T51" fmla="*/ 0 h 6"/>
                <a:gd name="T52" fmla="*/ 5 w 8"/>
                <a:gd name="T53" fmla="*/ 0 h 6"/>
                <a:gd name="T54" fmla="*/ 5 w 8"/>
                <a:gd name="T55" fmla="*/ 0 h 6"/>
                <a:gd name="T56" fmla="*/ 4 w 8"/>
                <a:gd name="T57" fmla="*/ 0 h 6"/>
                <a:gd name="T58" fmla="*/ 4 w 8"/>
                <a:gd name="T59" fmla="*/ 0 h 6"/>
                <a:gd name="T60" fmla="*/ 4 w 8"/>
                <a:gd name="T61" fmla="*/ 0 h 6"/>
                <a:gd name="T62" fmla="*/ 0 w 8"/>
                <a:gd name="T63" fmla="*/ 2 h 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8"/>
                <a:gd name="T97" fmla="*/ 0 h 6"/>
                <a:gd name="T98" fmla="*/ 8 w 8"/>
                <a:gd name="T99" fmla="*/ 6 h 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8" h="6">
                  <a:moveTo>
                    <a:pt x="0" y="2"/>
                  </a:moveTo>
                  <a:lnTo>
                    <a:pt x="1" y="3"/>
                  </a:lnTo>
                  <a:lnTo>
                    <a:pt x="1" y="4"/>
                  </a:lnTo>
                  <a:lnTo>
                    <a:pt x="2" y="4"/>
                  </a:lnTo>
                  <a:lnTo>
                    <a:pt x="2" y="5"/>
                  </a:lnTo>
                  <a:lnTo>
                    <a:pt x="3" y="5"/>
                  </a:lnTo>
                  <a:lnTo>
                    <a:pt x="4" y="5"/>
                  </a:lnTo>
                  <a:lnTo>
                    <a:pt x="5" y="5"/>
                  </a:lnTo>
                  <a:lnTo>
                    <a:pt x="6" y="5"/>
                  </a:lnTo>
                  <a:lnTo>
                    <a:pt x="6" y="4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1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0" y="2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5" name="Freeform 18"/>
            <p:cNvSpPr>
              <a:spLocks/>
            </p:cNvSpPr>
            <p:nvPr/>
          </p:nvSpPr>
          <p:spPr bwMode="auto">
            <a:xfrm>
              <a:off x="661" y="2883"/>
              <a:ext cx="26" cy="28"/>
            </a:xfrm>
            <a:custGeom>
              <a:avLst/>
              <a:gdLst>
                <a:gd name="T0" fmla="*/ 5 w 26"/>
                <a:gd name="T1" fmla="*/ 11 h 28"/>
                <a:gd name="T2" fmla="*/ 5 w 26"/>
                <a:gd name="T3" fmla="*/ 11 h 28"/>
                <a:gd name="T4" fmla="*/ 4 w 26"/>
                <a:gd name="T5" fmla="*/ 11 h 28"/>
                <a:gd name="T6" fmla="*/ 4 w 26"/>
                <a:gd name="T7" fmla="*/ 11 h 28"/>
                <a:gd name="T8" fmla="*/ 3 w 26"/>
                <a:gd name="T9" fmla="*/ 11 h 28"/>
                <a:gd name="T10" fmla="*/ 3 w 26"/>
                <a:gd name="T11" fmla="*/ 10 h 28"/>
                <a:gd name="T12" fmla="*/ 2 w 26"/>
                <a:gd name="T13" fmla="*/ 10 h 28"/>
                <a:gd name="T14" fmla="*/ 2 w 26"/>
                <a:gd name="T15" fmla="*/ 10 h 28"/>
                <a:gd name="T16" fmla="*/ 1 w 26"/>
                <a:gd name="T17" fmla="*/ 11 h 28"/>
                <a:gd name="T18" fmla="*/ 1 w 26"/>
                <a:gd name="T19" fmla="*/ 11 h 28"/>
                <a:gd name="T20" fmla="*/ 0 w 26"/>
                <a:gd name="T21" fmla="*/ 11 h 28"/>
                <a:gd name="T22" fmla="*/ 6 w 26"/>
                <a:gd name="T23" fmla="*/ 4 h 28"/>
                <a:gd name="T24" fmla="*/ 6 w 26"/>
                <a:gd name="T25" fmla="*/ 3 h 28"/>
                <a:gd name="T26" fmla="*/ 6 w 26"/>
                <a:gd name="T27" fmla="*/ 2 h 28"/>
                <a:gd name="T28" fmla="*/ 7 w 26"/>
                <a:gd name="T29" fmla="*/ 2 h 28"/>
                <a:gd name="T30" fmla="*/ 8 w 26"/>
                <a:gd name="T31" fmla="*/ 2 h 28"/>
                <a:gd name="T32" fmla="*/ 9 w 26"/>
                <a:gd name="T33" fmla="*/ 2 h 28"/>
                <a:gd name="T34" fmla="*/ 10 w 26"/>
                <a:gd name="T35" fmla="*/ 1 h 28"/>
                <a:gd name="T36" fmla="*/ 10 w 26"/>
                <a:gd name="T37" fmla="*/ 1 h 28"/>
                <a:gd name="T38" fmla="*/ 11 w 26"/>
                <a:gd name="T39" fmla="*/ 1 h 28"/>
                <a:gd name="T40" fmla="*/ 11 w 26"/>
                <a:gd name="T41" fmla="*/ 0 h 28"/>
                <a:gd name="T42" fmla="*/ 12 w 26"/>
                <a:gd name="T43" fmla="*/ 0 h 28"/>
                <a:gd name="T44" fmla="*/ 13 w 26"/>
                <a:gd name="T45" fmla="*/ 0 h 28"/>
                <a:gd name="T46" fmla="*/ 14 w 26"/>
                <a:gd name="T47" fmla="*/ 0 h 28"/>
                <a:gd name="T48" fmla="*/ 15 w 26"/>
                <a:gd name="T49" fmla="*/ 0 h 28"/>
                <a:gd name="T50" fmla="*/ 15 w 26"/>
                <a:gd name="T51" fmla="*/ 0 h 28"/>
                <a:gd name="T52" fmla="*/ 16 w 26"/>
                <a:gd name="T53" fmla="*/ 0 h 28"/>
                <a:gd name="T54" fmla="*/ 17 w 26"/>
                <a:gd name="T55" fmla="*/ 1 h 28"/>
                <a:gd name="T56" fmla="*/ 18 w 26"/>
                <a:gd name="T57" fmla="*/ 1 h 28"/>
                <a:gd name="T58" fmla="*/ 19 w 26"/>
                <a:gd name="T59" fmla="*/ 1 h 28"/>
                <a:gd name="T60" fmla="*/ 19 w 26"/>
                <a:gd name="T61" fmla="*/ 2 h 28"/>
                <a:gd name="T62" fmla="*/ 20 w 26"/>
                <a:gd name="T63" fmla="*/ 2 h 28"/>
                <a:gd name="T64" fmla="*/ 21 w 26"/>
                <a:gd name="T65" fmla="*/ 2 h 28"/>
                <a:gd name="T66" fmla="*/ 21 w 26"/>
                <a:gd name="T67" fmla="*/ 3 h 28"/>
                <a:gd name="T68" fmla="*/ 22 w 26"/>
                <a:gd name="T69" fmla="*/ 3 h 28"/>
                <a:gd name="T70" fmla="*/ 23 w 26"/>
                <a:gd name="T71" fmla="*/ 5 h 28"/>
                <a:gd name="T72" fmla="*/ 23 w 26"/>
                <a:gd name="T73" fmla="*/ 6 h 28"/>
                <a:gd name="T74" fmla="*/ 24 w 26"/>
                <a:gd name="T75" fmla="*/ 7 h 28"/>
                <a:gd name="T76" fmla="*/ 24 w 26"/>
                <a:gd name="T77" fmla="*/ 8 h 28"/>
                <a:gd name="T78" fmla="*/ 25 w 26"/>
                <a:gd name="T79" fmla="*/ 9 h 28"/>
                <a:gd name="T80" fmla="*/ 25 w 26"/>
                <a:gd name="T81" fmla="*/ 10 h 28"/>
                <a:gd name="T82" fmla="*/ 25 w 26"/>
                <a:gd name="T83" fmla="*/ 11 h 28"/>
                <a:gd name="T84" fmla="*/ 25 w 26"/>
                <a:gd name="T85" fmla="*/ 12 h 28"/>
                <a:gd name="T86" fmla="*/ 25 w 26"/>
                <a:gd name="T87" fmla="*/ 13 h 28"/>
                <a:gd name="T88" fmla="*/ 25 w 26"/>
                <a:gd name="T89" fmla="*/ 15 h 28"/>
                <a:gd name="T90" fmla="*/ 24 w 26"/>
                <a:gd name="T91" fmla="*/ 16 h 28"/>
                <a:gd name="T92" fmla="*/ 24 w 26"/>
                <a:gd name="T93" fmla="*/ 16 h 28"/>
                <a:gd name="T94" fmla="*/ 23 w 26"/>
                <a:gd name="T95" fmla="*/ 18 h 28"/>
                <a:gd name="T96" fmla="*/ 23 w 26"/>
                <a:gd name="T97" fmla="*/ 19 h 28"/>
                <a:gd name="T98" fmla="*/ 22 w 26"/>
                <a:gd name="T99" fmla="*/ 20 h 28"/>
                <a:gd name="T100" fmla="*/ 21 w 26"/>
                <a:gd name="T101" fmla="*/ 20 h 28"/>
                <a:gd name="T102" fmla="*/ 15 w 26"/>
                <a:gd name="T103" fmla="*/ 27 h 28"/>
                <a:gd name="T104" fmla="*/ 15 w 26"/>
                <a:gd name="T105" fmla="*/ 26 h 28"/>
                <a:gd name="T106" fmla="*/ 15 w 26"/>
                <a:gd name="T107" fmla="*/ 25 h 28"/>
                <a:gd name="T108" fmla="*/ 15 w 26"/>
                <a:gd name="T109" fmla="*/ 25 h 28"/>
                <a:gd name="T110" fmla="*/ 15 w 26"/>
                <a:gd name="T111" fmla="*/ 24 h 28"/>
                <a:gd name="T112" fmla="*/ 15 w 26"/>
                <a:gd name="T113" fmla="*/ 23 h 28"/>
                <a:gd name="T114" fmla="*/ 15 w 26"/>
                <a:gd name="T115" fmla="*/ 22 h 28"/>
                <a:gd name="T116" fmla="*/ 15 w 26"/>
                <a:gd name="T117" fmla="*/ 22 h 28"/>
                <a:gd name="T118" fmla="*/ 15 w 26"/>
                <a:gd name="T119" fmla="*/ 21 h 28"/>
                <a:gd name="T120" fmla="*/ 14 w 26"/>
                <a:gd name="T121" fmla="*/ 21 h 28"/>
                <a:gd name="T122" fmla="*/ 14 w 26"/>
                <a:gd name="T123" fmla="*/ 20 h 28"/>
                <a:gd name="T124" fmla="*/ 5 w 26"/>
                <a:gd name="T125" fmla="*/ 11 h 2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"/>
                <a:gd name="T190" fmla="*/ 0 h 28"/>
                <a:gd name="T191" fmla="*/ 26 w 26"/>
                <a:gd name="T192" fmla="*/ 28 h 2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" h="28">
                  <a:moveTo>
                    <a:pt x="5" y="11"/>
                  </a:moveTo>
                  <a:lnTo>
                    <a:pt x="5" y="11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4" y="0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1" y="3"/>
                  </a:lnTo>
                  <a:lnTo>
                    <a:pt x="22" y="3"/>
                  </a:lnTo>
                  <a:lnTo>
                    <a:pt x="23" y="5"/>
                  </a:lnTo>
                  <a:lnTo>
                    <a:pt x="23" y="6"/>
                  </a:lnTo>
                  <a:lnTo>
                    <a:pt x="24" y="7"/>
                  </a:lnTo>
                  <a:lnTo>
                    <a:pt x="24" y="8"/>
                  </a:lnTo>
                  <a:lnTo>
                    <a:pt x="25" y="9"/>
                  </a:lnTo>
                  <a:lnTo>
                    <a:pt x="25" y="10"/>
                  </a:lnTo>
                  <a:lnTo>
                    <a:pt x="25" y="11"/>
                  </a:lnTo>
                  <a:lnTo>
                    <a:pt x="25" y="12"/>
                  </a:lnTo>
                  <a:lnTo>
                    <a:pt x="25" y="13"/>
                  </a:lnTo>
                  <a:lnTo>
                    <a:pt x="25" y="15"/>
                  </a:lnTo>
                  <a:lnTo>
                    <a:pt x="24" y="16"/>
                  </a:lnTo>
                  <a:lnTo>
                    <a:pt x="23" y="18"/>
                  </a:lnTo>
                  <a:lnTo>
                    <a:pt x="23" y="19"/>
                  </a:lnTo>
                  <a:lnTo>
                    <a:pt x="22" y="20"/>
                  </a:lnTo>
                  <a:lnTo>
                    <a:pt x="21" y="20"/>
                  </a:lnTo>
                  <a:lnTo>
                    <a:pt x="15" y="27"/>
                  </a:lnTo>
                  <a:lnTo>
                    <a:pt x="15" y="26"/>
                  </a:lnTo>
                  <a:lnTo>
                    <a:pt x="15" y="25"/>
                  </a:lnTo>
                  <a:lnTo>
                    <a:pt x="15" y="24"/>
                  </a:lnTo>
                  <a:lnTo>
                    <a:pt x="15" y="23"/>
                  </a:lnTo>
                  <a:lnTo>
                    <a:pt x="15" y="22"/>
                  </a:lnTo>
                  <a:lnTo>
                    <a:pt x="15" y="21"/>
                  </a:lnTo>
                  <a:lnTo>
                    <a:pt x="14" y="21"/>
                  </a:lnTo>
                  <a:lnTo>
                    <a:pt x="14" y="20"/>
                  </a:lnTo>
                  <a:lnTo>
                    <a:pt x="5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" name="Freeform 19"/>
            <p:cNvSpPr>
              <a:spLocks/>
            </p:cNvSpPr>
            <p:nvPr/>
          </p:nvSpPr>
          <p:spPr bwMode="auto">
            <a:xfrm>
              <a:off x="668" y="2885"/>
              <a:ext cx="17" cy="18"/>
            </a:xfrm>
            <a:custGeom>
              <a:avLst/>
              <a:gdLst>
                <a:gd name="T0" fmla="*/ 9 w 17"/>
                <a:gd name="T1" fmla="*/ 16 h 18"/>
                <a:gd name="T2" fmla="*/ 9 w 17"/>
                <a:gd name="T3" fmla="*/ 16 h 18"/>
                <a:gd name="T4" fmla="*/ 10 w 17"/>
                <a:gd name="T5" fmla="*/ 16 h 18"/>
                <a:gd name="T6" fmla="*/ 11 w 17"/>
                <a:gd name="T7" fmla="*/ 17 h 18"/>
                <a:gd name="T8" fmla="*/ 12 w 17"/>
                <a:gd name="T9" fmla="*/ 17 h 18"/>
                <a:gd name="T10" fmla="*/ 12 w 17"/>
                <a:gd name="T11" fmla="*/ 17 h 18"/>
                <a:gd name="T12" fmla="*/ 13 w 17"/>
                <a:gd name="T13" fmla="*/ 17 h 18"/>
                <a:gd name="T14" fmla="*/ 13 w 17"/>
                <a:gd name="T15" fmla="*/ 16 h 18"/>
                <a:gd name="T16" fmla="*/ 14 w 17"/>
                <a:gd name="T17" fmla="*/ 16 h 18"/>
                <a:gd name="T18" fmla="*/ 15 w 17"/>
                <a:gd name="T19" fmla="*/ 16 h 18"/>
                <a:gd name="T20" fmla="*/ 15 w 17"/>
                <a:gd name="T21" fmla="*/ 15 h 18"/>
                <a:gd name="T22" fmla="*/ 15 w 17"/>
                <a:gd name="T23" fmla="*/ 14 h 18"/>
                <a:gd name="T24" fmla="*/ 16 w 17"/>
                <a:gd name="T25" fmla="*/ 13 h 18"/>
                <a:gd name="T26" fmla="*/ 16 w 17"/>
                <a:gd name="T27" fmla="*/ 12 h 18"/>
                <a:gd name="T28" fmla="*/ 16 w 17"/>
                <a:gd name="T29" fmla="*/ 11 h 18"/>
                <a:gd name="T30" fmla="*/ 16 w 17"/>
                <a:gd name="T31" fmla="*/ 10 h 18"/>
                <a:gd name="T32" fmla="*/ 16 w 17"/>
                <a:gd name="T33" fmla="*/ 10 h 18"/>
                <a:gd name="T34" fmla="*/ 16 w 17"/>
                <a:gd name="T35" fmla="*/ 9 h 18"/>
                <a:gd name="T36" fmla="*/ 15 w 17"/>
                <a:gd name="T37" fmla="*/ 8 h 18"/>
                <a:gd name="T38" fmla="*/ 15 w 17"/>
                <a:gd name="T39" fmla="*/ 7 h 18"/>
                <a:gd name="T40" fmla="*/ 15 w 17"/>
                <a:gd name="T41" fmla="*/ 7 h 18"/>
                <a:gd name="T42" fmla="*/ 15 w 17"/>
                <a:gd name="T43" fmla="*/ 6 h 18"/>
                <a:gd name="T44" fmla="*/ 14 w 17"/>
                <a:gd name="T45" fmla="*/ 5 h 18"/>
                <a:gd name="T46" fmla="*/ 13 w 17"/>
                <a:gd name="T47" fmla="*/ 4 h 18"/>
                <a:gd name="T48" fmla="*/ 12 w 17"/>
                <a:gd name="T49" fmla="*/ 4 h 18"/>
                <a:gd name="T50" fmla="*/ 12 w 17"/>
                <a:gd name="T51" fmla="*/ 3 h 18"/>
                <a:gd name="T52" fmla="*/ 11 w 17"/>
                <a:gd name="T53" fmla="*/ 3 h 18"/>
                <a:gd name="T54" fmla="*/ 11 w 17"/>
                <a:gd name="T55" fmla="*/ 2 h 18"/>
                <a:gd name="T56" fmla="*/ 10 w 17"/>
                <a:gd name="T57" fmla="*/ 1 h 18"/>
                <a:gd name="T58" fmla="*/ 9 w 17"/>
                <a:gd name="T59" fmla="*/ 1 h 18"/>
                <a:gd name="T60" fmla="*/ 9 w 17"/>
                <a:gd name="T61" fmla="*/ 1 h 18"/>
                <a:gd name="T62" fmla="*/ 8 w 17"/>
                <a:gd name="T63" fmla="*/ 1 h 18"/>
                <a:gd name="T64" fmla="*/ 7 w 17"/>
                <a:gd name="T65" fmla="*/ 1 h 18"/>
                <a:gd name="T66" fmla="*/ 7 w 17"/>
                <a:gd name="T67" fmla="*/ 0 h 18"/>
                <a:gd name="T68" fmla="*/ 6 w 17"/>
                <a:gd name="T69" fmla="*/ 0 h 18"/>
                <a:gd name="T70" fmla="*/ 5 w 17"/>
                <a:gd name="T71" fmla="*/ 0 h 18"/>
                <a:gd name="T72" fmla="*/ 4 w 17"/>
                <a:gd name="T73" fmla="*/ 1 h 18"/>
                <a:gd name="T74" fmla="*/ 3 w 17"/>
                <a:gd name="T75" fmla="*/ 1 h 18"/>
                <a:gd name="T76" fmla="*/ 2 w 17"/>
                <a:gd name="T77" fmla="*/ 1 h 18"/>
                <a:gd name="T78" fmla="*/ 1 w 17"/>
                <a:gd name="T79" fmla="*/ 1 h 18"/>
                <a:gd name="T80" fmla="*/ 1 w 17"/>
                <a:gd name="T81" fmla="*/ 2 h 18"/>
                <a:gd name="T82" fmla="*/ 1 w 17"/>
                <a:gd name="T83" fmla="*/ 3 h 18"/>
                <a:gd name="T84" fmla="*/ 0 w 17"/>
                <a:gd name="T85" fmla="*/ 3 h 18"/>
                <a:gd name="T86" fmla="*/ 0 w 17"/>
                <a:gd name="T87" fmla="*/ 4 h 18"/>
                <a:gd name="T88" fmla="*/ 0 w 17"/>
                <a:gd name="T89" fmla="*/ 4 h 18"/>
                <a:gd name="T90" fmla="*/ 0 w 17"/>
                <a:gd name="T91" fmla="*/ 5 h 18"/>
                <a:gd name="T92" fmla="*/ 0 w 17"/>
                <a:gd name="T93" fmla="*/ 6 h 18"/>
                <a:gd name="T94" fmla="*/ 1 w 17"/>
                <a:gd name="T95" fmla="*/ 6 h 18"/>
                <a:gd name="T96" fmla="*/ 1 w 17"/>
                <a:gd name="T97" fmla="*/ 7 h 18"/>
                <a:gd name="T98" fmla="*/ 1 w 17"/>
                <a:gd name="T99" fmla="*/ 7 h 18"/>
                <a:gd name="T100" fmla="*/ 9 w 17"/>
                <a:gd name="T101" fmla="*/ 16 h 1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7"/>
                <a:gd name="T154" fmla="*/ 0 h 18"/>
                <a:gd name="T155" fmla="*/ 17 w 17"/>
                <a:gd name="T156" fmla="*/ 18 h 1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7" h="18">
                  <a:moveTo>
                    <a:pt x="9" y="16"/>
                  </a:moveTo>
                  <a:lnTo>
                    <a:pt x="9" y="16"/>
                  </a:lnTo>
                  <a:lnTo>
                    <a:pt x="10" y="16"/>
                  </a:lnTo>
                  <a:lnTo>
                    <a:pt x="11" y="17"/>
                  </a:lnTo>
                  <a:lnTo>
                    <a:pt x="12" y="17"/>
                  </a:lnTo>
                  <a:lnTo>
                    <a:pt x="13" y="17"/>
                  </a:lnTo>
                  <a:lnTo>
                    <a:pt x="13" y="16"/>
                  </a:lnTo>
                  <a:lnTo>
                    <a:pt x="14" y="16"/>
                  </a:lnTo>
                  <a:lnTo>
                    <a:pt x="15" y="16"/>
                  </a:lnTo>
                  <a:lnTo>
                    <a:pt x="15" y="15"/>
                  </a:lnTo>
                  <a:lnTo>
                    <a:pt x="15" y="14"/>
                  </a:lnTo>
                  <a:lnTo>
                    <a:pt x="16" y="13"/>
                  </a:lnTo>
                  <a:lnTo>
                    <a:pt x="16" y="12"/>
                  </a:lnTo>
                  <a:lnTo>
                    <a:pt x="16" y="11"/>
                  </a:lnTo>
                  <a:lnTo>
                    <a:pt x="16" y="10"/>
                  </a:lnTo>
                  <a:lnTo>
                    <a:pt x="16" y="9"/>
                  </a:lnTo>
                  <a:lnTo>
                    <a:pt x="15" y="8"/>
                  </a:lnTo>
                  <a:lnTo>
                    <a:pt x="15" y="7"/>
                  </a:lnTo>
                  <a:lnTo>
                    <a:pt x="15" y="6"/>
                  </a:lnTo>
                  <a:lnTo>
                    <a:pt x="14" y="5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0" y="1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7"/>
                  </a:lnTo>
                  <a:lnTo>
                    <a:pt x="9" y="16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" name="Freeform 20"/>
            <p:cNvSpPr>
              <a:spLocks/>
            </p:cNvSpPr>
            <p:nvPr/>
          </p:nvSpPr>
          <p:spPr bwMode="auto">
            <a:xfrm>
              <a:off x="792" y="2859"/>
              <a:ext cx="6" cy="7"/>
            </a:xfrm>
            <a:custGeom>
              <a:avLst/>
              <a:gdLst>
                <a:gd name="T0" fmla="*/ 5 w 6"/>
                <a:gd name="T1" fmla="*/ 4 h 7"/>
                <a:gd name="T2" fmla="*/ 5 w 6"/>
                <a:gd name="T3" fmla="*/ 4 h 7"/>
                <a:gd name="T4" fmla="*/ 4 w 6"/>
                <a:gd name="T5" fmla="*/ 4 h 7"/>
                <a:gd name="T6" fmla="*/ 4 w 6"/>
                <a:gd name="T7" fmla="*/ 5 h 7"/>
                <a:gd name="T8" fmla="*/ 4 w 6"/>
                <a:gd name="T9" fmla="*/ 5 h 7"/>
                <a:gd name="T10" fmla="*/ 4 w 6"/>
                <a:gd name="T11" fmla="*/ 5 h 7"/>
                <a:gd name="T12" fmla="*/ 3 w 6"/>
                <a:gd name="T13" fmla="*/ 6 h 7"/>
                <a:gd name="T14" fmla="*/ 3 w 6"/>
                <a:gd name="T15" fmla="*/ 6 h 7"/>
                <a:gd name="T16" fmla="*/ 2 w 6"/>
                <a:gd name="T17" fmla="*/ 6 h 7"/>
                <a:gd name="T18" fmla="*/ 2 w 6"/>
                <a:gd name="T19" fmla="*/ 6 h 7"/>
                <a:gd name="T20" fmla="*/ 2 w 6"/>
                <a:gd name="T21" fmla="*/ 5 h 7"/>
                <a:gd name="T22" fmla="*/ 2 w 6"/>
                <a:gd name="T23" fmla="*/ 5 h 7"/>
                <a:gd name="T24" fmla="*/ 1 w 6"/>
                <a:gd name="T25" fmla="*/ 2 h 7"/>
                <a:gd name="T26" fmla="*/ 1 w 6"/>
                <a:gd name="T27" fmla="*/ 1 h 7"/>
                <a:gd name="T28" fmla="*/ 1 w 6"/>
                <a:gd name="T29" fmla="*/ 1 h 7"/>
                <a:gd name="T30" fmla="*/ 2 w 6"/>
                <a:gd name="T31" fmla="*/ 1 h 7"/>
                <a:gd name="T32" fmla="*/ 2 w 6"/>
                <a:gd name="T33" fmla="*/ 0 h 7"/>
                <a:gd name="T34" fmla="*/ 0 w 6"/>
                <a:gd name="T35" fmla="*/ 1 h 7"/>
                <a:gd name="T36" fmla="*/ 0 w 6"/>
                <a:gd name="T37" fmla="*/ 1 h 7"/>
                <a:gd name="T38" fmla="*/ 0 w 6"/>
                <a:gd name="T39" fmla="*/ 1 h 7"/>
                <a:gd name="T40" fmla="*/ 0 w 6"/>
                <a:gd name="T41" fmla="*/ 2 h 7"/>
                <a:gd name="T42" fmla="*/ 1 w 6"/>
                <a:gd name="T43" fmla="*/ 2 h 7"/>
                <a:gd name="T44" fmla="*/ 1 w 6"/>
                <a:gd name="T45" fmla="*/ 5 h 7"/>
                <a:gd name="T46" fmla="*/ 1 w 6"/>
                <a:gd name="T47" fmla="*/ 5 h 7"/>
                <a:gd name="T48" fmla="*/ 1 w 6"/>
                <a:gd name="T49" fmla="*/ 6 h 7"/>
                <a:gd name="T50" fmla="*/ 1 w 6"/>
                <a:gd name="T51" fmla="*/ 6 h 7"/>
                <a:gd name="T52" fmla="*/ 5 w 6"/>
                <a:gd name="T53" fmla="*/ 6 h 7"/>
                <a:gd name="T54" fmla="*/ 5 w 6"/>
                <a:gd name="T55" fmla="*/ 4 h 7"/>
                <a:gd name="T56" fmla="*/ 5 w 6"/>
                <a:gd name="T57" fmla="*/ 4 h 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"/>
                <a:gd name="T88" fmla="*/ 0 h 7"/>
                <a:gd name="T89" fmla="*/ 6 w 6"/>
                <a:gd name="T90" fmla="*/ 7 h 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" h="7">
                  <a:moveTo>
                    <a:pt x="5" y="4"/>
                  </a:moveTo>
                  <a:lnTo>
                    <a:pt x="5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5"/>
                  </a:lnTo>
                  <a:lnTo>
                    <a:pt x="1" y="6"/>
                  </a:lnTo>
                  <a:lnTo>
                    <a:pt x="5" y="6"/>
                  </a:lnTo>
                  <a:lnTo>
                    <a:pt x="5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8" name="Freeform 21"/>
            <p:cNvSpPr>
              <a:spLocks/>
            </p:cNvSpPr>
            <p:nvPr/>
          </p:nvSpPr>
          <p:spPr bwMode="auto">
            <a:xfrm>
              <a:off x="928" y="2869"/>
              <a:ext cx="38" cy="37"/>
            </a:xfrm>
            <a:custGeom>
              <a:avLst/>
              <a:gdLst>
                <a:gd name="T0" fmla="*/ 31 w 38"/>
                <a:gd name="T1" fmla="*/ 20 h 37"/>
                <a:gd name="T2" fmla="*/ 32 w 38"/>
                <a:gd name="T3" fmla="*/ 19 h 37"/>
                <a:gd name="T4" fmla="*/ 34 w 38"/>
                <a:gd name="T5" fmla="*/ 18 h 37"/>
                <a:gd name="T6" fmla="*/ 34 w 38"/>
                <a:gd name="T7" fmla="*/ 19 h 37"/>
                <a:gd name="T8" fmla="*/ 35 w 38"/>
                <a:gd name="T9" fmla="*/ 20 h 37"/>
                <a:gd name="T10" fmla="*/ 37 w 38"/>
                <a:gd name="T11" fmla="*/ 19 h 37"/>
                <a:gd name="T12" fmla="*/ 14 w 38"/>
                <a:gd name="T13" fmla="*/ 24 h 37"/>
                <a:gd name="T14" fmla="*/ 15 w 38"/>
                <a:gd name="T15" fmla="*/ 0 h 37"/>
                <a:gd name="T16" fmla="*/ 15 w 38"/>
                <a:gd name="T17" fmla="*/ 2 h 37"/>
                <a:gd name="T18" fmla="*/ 16 w 38"/>
                <a:gd name="T19" fmla="*/ 3 h 37"/>
                <a:gd name="T20" fmla="*/ 15 w 38"/>
                <a:gd name="T21" fmla="*/ 4 h 37"/>
                <a:gd name="T22" fmla="*/ 15 w 38"/>
                <a:gd name="T23" fmla="*/ 6 h 37"/>
                <a:gd name="T24" fmla="*/ 5 w 38"/>
                <a:gd name="T25" fmla="*/ 16 h 37"/>
                <a:gd name="T26" fmla="*/ 3 w 38"/>
                <a:gd name="T27" fmla="*/ 17 h 37"/>
                <a:gd name="T28" fmla="*/ 3 w 38"/>
                <a:gd name="T29" fmla="*/ 18 h 37"/>
                <a:gd name="T30" fmla="*/ 1 w 38"/>
                <a:gd name="T31" fmla="*/ 17 h 37"/>
                <a:gd name="T32" fmla="*/ 0 w 38"/>
                <a:gd name="T33" fmla="*/ 17 h 37"/>
                <a:gd name="T34" fmla="*/ 6 w 38"/>
                <a:gd name="T35" fmla="*/ 22 h 37"/>
                <a:gd name="T36" fmla="*/ 5 w 38"/>
                <a:gd name="T37" fmla="*/ 21 h 37"/>
                <a:gd name="T38" fmla="*/ 5 w 38"/>
                <a:gd name="T39" fmla="*/ 19 h 37"/>
                <a:gd name="T40" fmla="*/ 6 w 38"/>
                <a:gd name="T41" fmla="*/ 17 h 37"/>
                <a:gd name="T42" fmla="*/ 7 w 38"/>
                <a:gd name="T43" fmla="*/ 16 h 37"/>
                <a:gd name="T44" fmla="*/ 9 w 38"/>
                <a:gd name="T45" fmla="*/ 26 h 37"/>
                <a:gd name="T46" fmla="*/ 31 w 38"/>
                <a:gd name="T47" fmla="*/ 16 h 37"/>
                <a:gd name="T48" fmla="*/ 19 w 38"/>
                <a:gd name="T49" fmla="*/ 29 h 37"/>
                <a:gd name="T50" fmla="*/ 17 w 38"/>
                <a:gd name="T51" fmla="*/ 30 h 37"/>
                <a:gd name="T52" fmla="*/ 16 w 38"/>
                <a:gd name="T53" fmla="*/ 31 h 37"/>
                <a:gd name="T54" fmla="*/ 15 w 38"/>
                <a:gd name="T55" fmla="*/ 30 h 37"/>
                <a:gd name="T56" fmla="*/ 15 w 38"/>
                <a:gd name="T57" fmla="*/ 29 h 37"/>
                <a:gd name="T58" fmla="*/ 22 w 38"/>
                <a:gd name="T59" fmla="*/ 36 h 37"/>
                <a:gd name="T60" fmla="*/ 22 w 38"/>
                <a:gd name="T61" fmla="*/ 35 h 37"/>
                <a:gd name="T62" fmla="*/ 21 w 38"/>
                <a:gd name="T63" fmla="*/ 33 h 37"/>
                <a:gd name="T64" fmla="*/ 21 w 38"/>
                <a:gd name="T65" fmla="*/ 32 h 37"/>
                <a:gd name="T66" fmla="*/ 22 w 38"/>
                <a:gd name="T67" fmla="*/ 30 h 37"/>
                <a:gd name="T68" fmla="*/ 31 w 38"/>
                <a:gd name="T69" fmla="*/ 21 h 3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8"/>
                <a:gd name="T106" fmla="*/ 0 h 37"/>
                <a:gd name="T107" fmla="*/ 38 w 38"/>
                <a:gd name="T108" fmla="*/ 37 h 3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8" h="37">
                  <a:moveTo>
                    <a:pt x="31" y="21"/>
                  </a:moveTo>
                  <a:lnTo>
                    <a:pt x="31" y="20"/>
                  </a:lnTo>
                  <a:lnTo>
                    <a:pt x="32" y="20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18"/>
                  </a:lnTo>
                  <a:lnTo>
                    <a:pt x="34" y="19"/>
                  </a:lnTo>
                  <a:lnTo>
                    <a:pt x="35" y="19"/>
                  </a:lnTo>
                  <a:lnTo>
                    <a:pt x="35" y="20"/>
                  </a:lnTo>
                  <a:lnTo>
                    <a:pt x="36" y="20"/>
                  </a:lnTo>
                  <a:lnTo>
                    <a:pt x="37" y="19"/>
                  </a:lnTo>
                  <a:lnTo>
                    <a:pt x="32" y="15"/>
                  </a:lnTo>
                  <a:lnTo>
                    <a:pt x="14" y="24"/>
                  </a:lnTo>
                  <a:lnTo>
                    <a:pt x="21" y="4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6" y="3"/>
                  </a:lnTo>
                  <a:lnTo>
                    <a:pt x="15" y="3"/>
                  </a:lnTo>
                  <a:lnTo>
                    <a:pt x="15" y="4"/>
                  </a:lnTo>
                  <a:lnTo>
                    <a:pt x="15" y="5"/>
                  </a:lnTo>
                  <a:lnTo>
                    <a:pt x="15" y="6"/>
                  </a:lnTo>
                  <a:lnTo>
                    <a:pt x="6" y="15"/>
                  </a:lnTo>
                  <a:lnTo>
                    <a:pt x="5" y="16"/>
                  </a:lnTo>
                  <a:lnTo>
                    <a:pt x="4" y="17"/>
                  </a:lnTo>
                  <a:lnTo>
                    <a:pt x="3" y="17"/>
                  </a:lnTo>
                  <a:lnTo>
                    <a:pt x="3" y="18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0" y="17"/>
                  </a:lnTo>
                  <a:lnTo>
                    <a:pt x="6" y="23"/>
                  </a:lnTo>
                  <a:lnTo>
                    <a:pt x="6" y="22"/>
                  </a:lnTo>
                  <a:lnTo>
                    <a:pt x="6" y="21"/>
                  </a:lnTo>
                  <a:lnTo>
                    <a:pt x="5" y="21"/>
                  </a:lnTo>
                  <a:lnTo>
                    <a:pt x="5" y="20"/>
                  </a:lnTo>
                  <a:lnTo>
                    <a:pt x="5" y="19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17" y="5"/>
                  </a:lnTo>
                  <a:lnTo>
                    <a:pt x="9" y="26"/>
                  </a:lnTo>
                  <a:lnTo>
                    <a:pt x="10" y="27"/>
                  </a:lnTo>
                  <a:lnTo>
                    <a:pt x="31" y="16"/>
                  </a:lnTo>
                  <a:lnTo>
                    <a:pt x="20" y="28"/>
                  </a:lnTo>
                  <a:lnTo>
                    <a:pt x="19" y="29"/>
                  </a:lnTo>
                  <a:lnTo>
                    <a:pt x="18" y="30"/>
                  </a:lnTo>
                  <a:lnTo>
                    <a:pt x="17" y="30"/>
                  </a:lnTo>
                  <a:lnTo>
                    <a:pt x="17" y="31"/>
                  </a:lnTo>
                  <a:lnTo>
                    <a:pt x="16" y="31"/>
                  </a:lnTo>
                  <a:lnTo>
                    <a:pt x="16" y="30"/>
                  </a:lnTo>
                  <a:lnTo>
                    <a:pt x="15" y="30"/>
                  </a:lnTo>
                  <a:lnTo>
                    <a:pt x="15" y="29"/>
                  </a:lnTo>
                  <a:lnTo>
                    <a:pt x="15" y="30"/>
                  </a:lnTo>
                  <a:lnTo>
                    <a:pt x="22" y="36"/>
                  </a:lnTo>
                  <a:lnTo>
                    <a:pt x="22" y="35"/>
                  </a:lnTo>
                  <a:lnTo>
                    <a:pt x="21" y="34"/>
                  </a:lnTo>
                  <a:lnTo>
                    <a:pt x="21" y="33"/>
                  </a:lnTo>
                  <a:lnTo>
                    <a:pt x="21" y="32"/>
                  </a:lnTo>
                  <a:lnTo>
                    <a:pt x="22" y="31"/>
                  </a:lnTo>
                  <a:lnTo>
                    <a:pt x="22" y="30"/>
                  </a:lnTo>
                  <a:lnTo>
                    <a:pt x="31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9" name="Freeform 22"/>
            <p:cNvSpPr>
              <a:spLocks/>
            </p:cNvSpPr>
            <p:nvPr/>
          </p:nvSpPr>
          <p:spPr bwMode="auto">
            <a:xfrm>
              <a:off x="612" y="2960"/>
              <a:ext cx="28" cy="29"/>
            </a:xfrm>
            <a:custGeom>
              <a:avLst/>
              <a:gdLst>
                <a:gd name="T0" fmla="*/ 1 w 28"/>
                <a:gd name="T1" fmla="*/ 16 h 29"/>
                <a:gd name="T2" fmla="*/ 0 w 28"/>
                <a:gd name="T3" fmla="*/ 21 h 29"/>
                <a:gd name="T4" fmla="*/ 1 w 28"/>
                <a:gd name="T5" fmla="*/ 21 h 29"/>
                <a:gd name="T6" fmla="*/ 1 w 28"/>
                <a:gd name="T7" fmla="*/ 20 h 29"/>
                <a:gd name="T8" fmla="*/ 2 w 28"/>
                <a:gd name="T9" fmla="*/ 20 h 29"/>
                <a:gd name="T10" fmla="*/ 2 w 28"/>
                <a:gd name="T11" fmla="*/ 19 h 29"/>
                <a:gd name="T12" fmla="*/ 2 w 28"/>
                <a:gd name="T13" fmla="*/ 19 h 29"/>
                <a:gd name="T14" fmla="*/ 3 w 28"/>
                <a:gd name="T15" fmla="*/ 19 h 29"/>
                <a:gd name="T16" fmla="*/ 4 w 28"/>
                <a:gd name="T17" fmla="*/ 19 h 29"/>
                <a:gd name="T18" fmla="*/ 4 w 28"/>
                <a:gd name="T19" fmla="*/ 20 h 29"/>
                <a:gd name="T20" fmla="*/ 5 w 28"/>
                <a:gd name="T21" fmla="*/ 20 h 29"/>
                <a:gd name="T22" fmla="*/ 6 w 28"/>
                <a:gd name="T23" fmla="*/ 20 h 29"/>
                <a:gd name="T24" fmla="*/ 16 w 28"/>
                <a:gd name="T25" fmla="*/ 23 h 29"/>
                <a:gd name="T26" fmla="*/ 17 w 28"/>
                <a:gd name="T27" fmla="*/ 24 h 29"/>
                <a:gd name="T28" fmla="*/ 18 w 28"/>
                <a:gd name="T29" fmla="*/ 24 h 29"/>
                <a:gd name="T30" fmla="*/ 19 w 28"/>
                <a:gd name="T31" fmla="*/ 24 h 29"/>
                <a:gd name="T32" fmla="*/ 19 w 28"/>
                <a:gd name="T33" fmla="*/ 25 h 29"/>
                <a:gd name="T34" fmla="*/ 20 w 28"/>
                <a:gd name="T35" fmla="*/ 25 h 29"/>
                <a:gd name="T36" fmla="*/ 20 w 28"/>
                <a:gd name="T37" fmla="*/ 26 h 29"/>
                <a:gd name="T38" fmla="*/ 20 w 28"/>
                <a:gd name="T39" fmla="*/ 26 h 29"/>
                <a:gd name="T40" fmla="*/ 20 w 28"/>
                <a:gd name="T41" fmla="*/ 26 h 29"/>
                <a:gd name="T42" fmla="*/ 20 w 28"/>
                <a:gd name="T43" fmla="*/ 27 h 29"/>
                <a:gd name="T44" fmla="*/ 20 w 28"/>
                <a:gd name="T45" fmla="*/ 27 h 29"/>
                <a:gd name="T46" fmla="*/ 20 w 28"/>
                <a:gd name="T47" fmla="*/ 28 h 29"/>
                <a:gd name="T48" fmla="*/ 21 w 28"/>
                <a:gd name="T49" fmla="*/ 28 h 29"/>
                <a:gd name="T50" fmla="*/ 24 w 28"/>
                <a:gd name="T51" fmla="*/ 21 h 29"/>
                <a:gd name="T52" fmla="*/ 22 w 28"/>
                <a:gd name="T53" fmla="*/ 21 h 29"/>
                <a:gd name="T54" fmla="*/ 21 w 28"/>
                <a:gd name="T55" fmla="*/ 22 h 29"/>
                <a:gd name="T56" fmla="*/ 21 w 28"/>
                <a:gd name="T57" fmla="*/ 23 h 29"/>
                <a:gd name="T58" fmla="*/ 20 w 28"/>
                <a:gd name="T59" fmla="*/ 23 h 29"/>
                <a:gd name="T60" fmla="*/ 20 w 28"/>
                <a:gd name="T61" fmla="*/ 23 h 29"/>
                <a:gd name="T62" fmla="*/ 19 w 28"/>
                <a:gd name="T63" fmla="*/ 23 h 29"/>
                <a:gd name="T64" fmla="*/ 18 w 28"/>
                <a:gd name="T65" fmla="*/ 23 h 29"/>
                <a:gd name="T66" fmla="*/ 17 w 28"/>
                <a:gd name="T67" fmla="*/ 23 h 29"/>
                <a:gd name="T68" fmla="*/ 4 w 28"/>
                <a:gd name="T69" fmla="*/ 18 h 29"/>
                <a:gd name="T70" fmla="*/ 26 w 28"/>
                <a:gd name="T71" fmla="*/ 12 h 29"/>
                <a:gd name="T72" fmla="*/ 27 w 28"/>
                <a:gd name="T73" fmla="*/ 10 h 29"/>
                <a:gd name="T74" fmla="*/ 10 w 28"/>
                <a:gd name="T75" fmla="*/ 5 h 29"/>
                <a:gd name="T76" fmla="*/ 9 w 28"/>
                <a:gd name="T77" fmla="*/ 4 h 29"/>
                <a:gd name="T78" fmla="*/ 8 w 28"/>
                <a:gd name="T79" fmla="*/ 4 h 29"/>
                <a:gd name="T80" fmla="*/ 7 w 28"/>
                <a:gd name="T81" fmla="*/ 4 h 29"/>
                <a:gd name="T82" fmla="*/ 7 w 28"/>
                <a:gd name="T83" fmla="*/ 3 h 29"/>
                <a:gd name="T84" fmla="*/ 7 w 28"/>
                <a:gd name="T85" fmla="*/ 3 h 29"/>
                <a:gd name="T86" fmla="*/ 7 w 28"/>
                <a:gd name="T87" fmla="*/ 2 h 29"/>
                <a:gd name="T88" fmla="*/ 7 w 28"/>
                <a:gd name="T89" fmla="*/ 2 h 29"/>
                <a:gd name="T90" fmla="*/ 7 w 28"/>
                <a:gd name="T91" fmla="*/ 2 h 29"/>
                <a:gd name="T92" fmla="*/ 7 w 28"/>
                <a:gd name="T93" fmla="*/ 1 h 29"/>
                <a:gd name="T94" fmla="*/ 7 w 28"/>
                <a:gd name="T95" fmla="*/ 0 h 29"/>
                <a:gd name="T96" fmla="*/ 4 w 28"/>
                <a:gd name="T97" fmla="*/ 7 h 29"/>
                <a:gd name="T98" fmla="*/ 5 w 28"/>
                <a:gd name="T99" fmla="*/ 7 h 29"/>
                <a:gd name="T100" fmla="*/ 5 w 28"/>
                <a:gd name="T101" fmla="*/ 7 h 29"/>
                <a:gd name="T102" fmla="*/ 6 w 28"/>
                <a:gd name="T103" fmla="*/ 7 h 29"/>
                <a:gd name="T104" fmla="*/ 6 w 28"/>
                <a:gd name="T105" fmla="*/ 6 h 29"/>
                <a:gd name="T106" fmla="*/ 7 w 28"/>
                <a:gd name="T107" fmla="*/ 6 h 29"/>
                <a:gd name="T108" fmla="*/ 7 w 28"/>
                <a:gd name="T109" fmla="*/ 6 h 29"/>
                <a:gd name="T110" fmla="*/ 8 w 28"/>
                <a:gd name="T111" fmla="*/ 6 h 29"/>
                <a:gd name="T112" fmla="*/ 9 w 28"/>
                <a:gd name="T113" fmla="*/ 6 h 29"/>
                <a:gd name="T114" fmla="*/ 10 w 28"/>
                <a:gd name="T115" fmla="*/ 7 h 29"/>
                <a:gd name="T116" fmla="*/ 21 w 28"/>
                <a:gd name="T117" fmla="*/ 10 h 29"/>
                <a:gd name="T118" fmla="*/ 1 w 28"/>
                <a:gd name="T119" fmla="*/ 16 h 2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8"/>
                <a:gd name="T181" fmla="*/ 0 h 29"/>
                <a:gd name="T182" fmla="*/ 28 w 28"/>
                <a:gd name="T183" fmla="*/ 29 h 2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8" h="29">
                  <a:moveTo>
                    <a:pt x="1" y="16"/>
                  </a:moveTo>
                  <a:lnTo>
                    <a:pt x="0" y="21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9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16" y="23"/>
                  </a:lnTo>
                  <a:lnTo>
                    <a:pt x="17" y="24"/>
                  </a:lnTo>
                  <a:lnTo>
                    <a:pt x="18" y="24"/>
                  </a:lnTo>
                  <a:lnTo>
                    <a:pt x="19" y="24"/>
                  </a:lnTo>
                  <a:lnTo>
                    <a:pt x="19" y="25"/>
                  </a:lnTo>
                  <a:lnTo>
                    <a:pt x="20" y="25"/>
                  </a:lnTo>
                  <a:lnTo>
                    <a:pt x="20" y="26"/>
                  </a:lnTo>
                  <a:lnTo>
                    <a:pt x="20" y="27"/>
                  </a:lnTo>
                  <a:lnTo>
                    <a:pt x="20" y="28"/>
                  </a:lnTo>
                  <a:lnTo>
                    <a:pt x="21" y="28"/>
                  </a:lnTo>
                  <a:lnTo>
                    <a:pt x="24" y="21"/>
                  </a:lnTo>
                  <a:lnTo>
                    <a:pt x="22" y="21"/>
                  </a:lnTo>
                  <a:lnTo>
                    <a:pt x="21" y="22"/>
                  </a:lnTo>
                  <a:lnTo>
                    <a:pt x="21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8" y="23"/>
                  </a:lnTo>
                  <a:lnTo>
                    <a:pt x="17" y="23"/>
                  </a:lnTo>
                  <a:lnTo>
                    <a:pt x="4" y="18"/>
                  </a:lnTo>
                  <a:lnTo>
                    <a:pt x="26" y="12"/>
                  </a:lnTo>
                  <a:lnTo>
                    <a:pt x="27" y="10"/>
                  </a:lnTo>
                  <a:lnTo>
                    <a:pt x="10" y="5"/>
                  </a:lnTo>
                  <a:lnTo>
                    <a:pt x="9" y="4"/>
                  </a:lnTo>
                  <a:lnTo>
                    <a:pt x="8" y="4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1"/>
                  </a:lnTo>
                  <a:lnTo>
                    <a:pt x="7" y="0"/>
                  </a:lnTo>
                  <a:lnTo>
                    <a:pt x="4" y="7"/>
                  </a:lnTo>
                  <a:lnTo>
                    <a:pt x="5" y="7"/>
                  </a:lnTo>
                  <a:lnTo>
                    <a:pt x="6" y="7"/>
                  </a:lnTo>
                  <a:lnTo>
                    <a:pt x="6" y="6"/>
                  </a:lnTo>
                  <a:lnTo>
                    <a:pt x="7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10" y="7"/>
                  </a:lnTo>
                  <a:lnTo>
                    <a:pt x="21" y="10"/>
                  </a:lnTo>
                  <a:lnTo>
                    <a:pt x="1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" name="Freeform 23"/>
            <p:cNvSpPr>
              <a:spLocks/>
            </p:cNvSpPr>
            <p:nvPr/>
          </p:nvSpPr>
          <p:spPr bwMode="auto">
            <a:xfrm>
              <a:off x="629" y="2922"/>
              <a:ext cx="27" cy="23"/>
            </a:xfrm>
            <a:custGeom>
              <a:avLst/>
              <a:gdLst>
                <a:gd name="T0" fmla="*/ 9 w 27"/>
                <a:gd name="T1" fmla="*/ 9 h 23"/>
                <a:gd name="T2" fmla="*/ 8 w 27"/>
                <a:gd name="T3" fmla="*/ 9 h 23"/>
                <a:gd name="T4" fmla="*/ 7 w 27"/>
                <a:gd name="T5" fmla="*/ 8 h 23"/>
                <a:gd name="T6" fmla="*/ 7 w 27"/>
                <a:gd name="T7" fmla="*/ 7 h 23"/>
                <a:gd name="T8" fmla="*/ 7 w 27"/>
                <a:gd name="T9" fmla="*/ 6 h 23"/>
                <a:gd name="T10" fmla="*/ 7 w 27"/>
                <a:gd name="T11" fmla="*/ 6 h 23"/>
                <a:gd name="T12" fmla="*/ 7 w 27"/>
                <a:gd name="T13" fmla="*/ 5 h 23"/>
                <a:gd name="T14" fmla="*/ 7 w 27"/>
                <a:gd name="T15" fmla="*/ 4 h 23"/>
                <a:gd name="T16" fmla="*/ 8 w 27"/>
                <a:gd name="T17" fmla="*/ 4 h 23"/>
                <a:gd name="T18" fmla="*/ 8 w 27"/>
                <a:gd name="T19" fmla="*/ 3 h 23"/>
                <a:gd name="T20" fmla="*/ 9 w 27"/>
                <a:gd name="T21" fmla="*/ 3 h 23"/>
                <a:gd name="T22" fmla="*/ 10 w 27"/>
                <a:gd name="T23" fmla="*/ 2 h 23"/>
                <a:gd name="T24" fmla="*/ 11 w 27"/>
                <a:gd name="T25" fmla="*/ 2 h 23"/>
                <a:gd name="T26" fmla="*/ 11 w 27"/>
                <a:gd name="T27" fmla="*/ 2 h 23"/>
                <a:gd name="T28" fmla="*/ 12 w 27"/>
                <a:gd name="T29" fmla="*/ 2 h 23"/>
                <a:gd name="T30" fmla="*/ 13 w 27"/>
                <a:gd name="T31" fmla="*/ 2 h 23"/>
                <a:gd name="T32" fmla="*/ 14 w 27"/>
                <a:gd name="T33" fmla="*/ 2 h 23"/>
                <a:gd name="T34" fmla="*/ 15 w 27"/>
                <a:gd name="T35" fmla="*/ 2 h 23"/>
                <a:gd name="T36" fmla="*/ 15 w 27"/>
                <a:gd name="T37" fmla="*/ 2 h 23"/>
                <a:gd name="T38" fmla="*/ 9 w 27"/>
                <a:gd name="T39" fmla="*/ 0 h 23"/>
                <a:gd name="T40" fmla="*/ 0 w 27"/>
                <a:gd name="T41" fmla="*/ 15 h 23"/>
                <a:gd name="T42" fmla="*/ 3 w 27"/>
                <a:gd name="T43" fmla="*/ 20 h 23"/>
                <a:gd name="T44" fmla="*/ 4 w 27"/>
                <a:gd name="T45" fmla="*/ 19 h 23"/>
                <a:gd name="T46" fmla="*/ 4 w 27"/>
                <a:gd name="T47" fmla="*/ 18 h 23"/>
                <a:gd name="T48" fmla="*/ 3 w 27"/>
                <a:gd name="T49" fmla="*/ 18 h 23"/>
                <a:gd name="T50" fmla="*/ 3 w 27"/>
                <a:gd name="T51" fmla="*/ 17 h 23"/>
                <a:gd name="T52" fmla="*/ 2 w 27"/>
                <a:gd name="T53" fmla="*/ 17 h 23"/>
                <a:gd name="T54" fmla="*/ 2 w 27"/>
                <a:gd name="T55" fmla="*/ 16 h 23"/>
                <a:gd name="T56" fmla="*/ 2 w 27"/>
                <a:gd name="T57" fmla="*/ 15 h 23"/>
                <a:gd name="T58" fmla="*/ 2 w 27"/>
                <a:gd name="T59" fmla="*/ 14 h 23"/>
                <a:gd name="T60" fmla="*/ 2 w 27"/>
                <a:gd name="T61" fmla="*/ 13 h 23"/>
                <a:gd name="T62" fmla="*/ 2 w 27"/>
                <a:gd name="T63" fmla="*/ 13 h 23"/>
                <a:gd name="T64" fmla="*/ 3 w 27"/>
                <a:gd name="T65" fmla="*/ 12 h 23"/>
                <a:gd name="T66" fmla="*/ 3 w 27"/>
                <a:gd name="T67" fmla="*/ 11 h 23"/>
                <a:gd name="T68" fmla="*/ 4 w 27"/>
                <a:gd name="T69" fmla="*/ 10 h 23"/>
                <a:gd name="T70" fmla="*/ 4 w 27"/>
                <a:gd name="T71" fmla="*/ 9 h 23"/>
                <a:gd name="T72" fmla="*/ 5 w 27"/>
                <a:gd name="T73" fmla="*/ 9 h 23"/>
                <a:gd name="T74" fmla="*/ 6 w 27"/>
                <a:gd name="T75" fmla="*/ 9 h 23"/>
                <a:gd name="T76" fmla="*/ 6 w 27"/>
                <a:gd name="T77" fmla="*/ 10 h 23"/>
                <a:gd name="T78" fmla="*/ 7 w 27"/>
                <a:gd name="T79" fmla="*/ 10 h 23"/>
                <a:gd name="T80" fmla="*/ 7 w 27"/>
                <a:gd name="T81" fmla="*/ 11 h 23"/>
                <a:gd name="T82" fmla="*/ 19 w 27"/>
                <a:gd name="T83" fmla="*/ 17 h 23"/>
                <a:gd name="T84" fmla="*/ 20 w 27"/>
                <a:gd name="T85" fmla="*/ 18 h 23"/>
                <a:gd name="T86" fmla="*/ 20 w 27"/>
                <a:gd name="T87" fmla="*/ 18 h 23"/>
                <a:gd name="T88" fmla="*/ 20 w 27"/>
                <a:gd name="T89" fmla="*/ 19 h 23"/>
                <a:gd name="T90" fmla="*/ 21 w 27"/>
                <a:gd name="T91" fmla="*/ 20 h 23"/>
                <a:gd name="T92" fmla="*/ 21 w 27"/>
                <a:gd name="T93" fmla="*/ 20 h 23"/>
                <a:gd name="T94" fmla="*/ 20 w 27"/>
                <a:gd name="T95" fmla="*/ 20 h 23"/>
                <a:gd name="T96" fmla="*/ 20 w 27"/>
                <a:gd name="T97" fmla="*/ 21 h 23"/>
                <a:gd name="T98" fmla="*/ 20 w 27"/>
                <a:gd name="T99" fmla="*/ 22 h 23"/>
                <a:gd name="T100" fmla="*/ 20 w 27"/>
                <a:gd name="T101" fmla="*/ 22 h 23"/>
                <a:gd name="T102" fmla="*/ 20 w 27"/>
                <a:gd name="T103" fmla="*/ 22 h 23"/>
                <a:gd name="T104" fmla="*/ 26 w 27"/>
                <a:gd name="T105" fmla="*/ 14 h 23"/>
                <a:gd name="T106" fmla="*/ 25 w 27"/>
                <a:gd name="T107" fmla="*/ 14 h 23"/>
                <a:gd name="T108" fmla="*/ 24 w 27"/>
                <a:gd name="T109" fmla="*/ 15 h 23"/>
                <a:gd name="T110" fmla="*/ 24 w 27"/>
                <a:gd name="T111" fmla="*/ 16 h 23"/>
                <a:gd name="T112" fmla="*/ 24 w 27"/>
                <a:gd name="T113" fmla="*/ 16 h 23"/>
                <a:gd name="T114" fmla="*/ 23 w 27"/>
                <a:gd name="T115" fmla="*/ 16 h 23"/>
                <a:gd name="T116" fmla="*/ 22 w 27"/>
                <a:gd name="T117" fmla="*/ 16 h 23"/>
                <a:gd name="T118" fmla="*/ 21 w 27"/>
                <a:gd name="T119" fmla="*/ 16 h 23"/>
                <a:gd name="T120" fmla="*/ 20 w 27"/>
                <a:gd name="T121" fmla="*/ 15 h 23"/>
                <a:gd name="T122" fmla="*/ 20 w 27"/>
                <a:gd name="T123" fmla="*/ 15 h 23"/>
                <a:gd name="T124" fmla="*/ 9 w 27"/>
                <a:gd name="T125" fmla="*/ 9 h 2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7"/>
                <a:gd name="T190" fmla="*/ 0 h 23"/>
                <a:gd name="T191" fmla="*/ 27 w 27"/>
                <a:gd name="T192" fmla="*/ 23 h 2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7" h="23">
                  <a:moveTo>
                    <a:pt x="9" y="9"/>
                  </a:moveTo>
                  <a:lnTo>
                    <a:pt x="8" y="9"/>
                  </a:lnTo>
                  <a:lnTo>
                    <a:pt x="7" y="8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4"/>
                  </a:lnTo>
                  <a:lnTo>
                    <a:pt x="8" y="4"/>
                  </a:lnTo>
                  <a:lnTo>
                    <a:pt x="8" y="3"/>
                  </a:lnTo>
                  <a:lnTo>
                    <a:pt x="9" y="3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9" y="0"/>
                  </a:lnTo>
                  <a:lnTo>
                    <a:pt x="0" y="15"/>
                  </a:lnTo>
                  <a:lnTo>
                    <a:pt x="3" y="20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4" y="10"/>
                  </a:lnTo>
                  <a:lnTo>
                    <a:pt x="4" y="9"/>
                  </a:lnTo>
                  <a:lnTo>
                    <a:pt x="5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19" y="17"/>
                  </a:lnTo>
                  <a:lnTo>
                    <a:pt x="20" y="18"/>
                  </a:lnTo>
                  <a:lnTo>
                    <a:pt x="20" y="19"/>
                  </a:lnTo>
                  <a:lnTo>
                    <a:pt x="21" y="20"/>
                  </a:lnTo>
                  <a:lnTo>
                    <a:pt x="20" y="20"/>
                  </a:lnTo>
                  <a:lnTo>
                    <a:pt x="20" y="21"/>
                  </a:lnTo>
                  <a:lnTo>
                    <a:pt x="20" y="22"/>
                  </a:lnTo>
                  <a:lnTo>
                    <a:pt x="26" y="14"/>
                  </a:lnTo>
                  <a:lnTo>
                    <a:pt x="25" y="14"/>
                  </a:lnTo>
                  <a:lnTo>
                    <a:pt x="24" y="15"/>
                  </a:lnTo>
                  <a:lnTo>
                    <a:pt x="24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1" y="16"/>
                  </a:lnTo>
                  <a:lnTo>
                    <a:pt x="20" y="15"/>
                  </a:lnTo>
                  <a:lnTo>
                    <a:pt x="9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1" name="Freeform 24"/>
            <p:cNvSpPr>
              <a:spLocks/>
            </p:cNvSpPr>
            <p:nvPr/>
          </p:nvSpPr>
          <p:spPr bwMode="auto">
            <a:xfrm>
              <a:off x="605" y="2991"/>
              <a:ext cx="25" cy="22"/>
            </a:xfrm>
            <a:custGeom>
              <a:avLst/>
              <a:gdLst>
                <a:gd name="T0" fmla="*/ 17 w 25"/>
                <a:gd name="T1" fmla="*/ 7 h 22"/>
                <a:gd name="T2" fmla="*/ 18 w 25"/>
                <a:gd name="T3" fmla="*/ 7 h 22"/>
                <a:gd name="T4" fmla="*/ 20 w 25"/>
                <a:gd name="T5" fmla="*/ 8 h 22"/>
                <a:gd name="T6" fmla="*/ 22 w 25"/>
                <a:gd name="T7" fmla="*/ 9 h 22"/>
                <a:gd name="T8" fmla="*/ 22 w 25"/>
                <a:gd name="T9" fmla="*/ 9 h 22"/>
                <a:gd name="T10" fmla="*/ 23 w 25"/>
                <a:gd name="T11" fmla="*/ 10 h 22"/>
                <a:gd name="T12" fmla="*/ 23 w 25"/>
                <a:gd name="T13" fmla="*/ 12 h 22"/>
                <a:gd name="T14" fmla="*/ 23 w 25"/>
                <a:gd name="T15" fmla="*/ 13 h 22"/>
                <a:gd name="T16" fmla="*/ 23 w 25"/>
                <a:gd name="T17" fmla="*/ 15 h 22"/>
                <a:gd name="T18" fmla="*/ 22 w 25"/>
                <a:gd name="T19" fmla="*/ 16 h 22"/>
                <a:gd name="T20" fmla="*/ 20 w 25"/>
                <a:gd name="T21" fmla="*/ 17 h 22"/>
                <a:gd name="T22" fmla="*/ 18 w 25"/>
                <a:gd name="T23" fmla="*/ 17 h 22"/>
                <a:gd name="T24" fmla="*/ 17 w 25"/>
                <a:gd name="T25" fmla="*/ 17 h 22"/>
                <a:gd name="T26" fmla="*/ 15 w 25"/>
                <a:gd name="T27" fmla="*/ 17 h 22"/>
                <a:gd name="T28" fmla="*/ 6 w 25"/>
                <a:gd name="T29" fmla="*/ 16 h 22"/>
                <a:gd name="T30" fmla="*/ 5 w 25"/>
                <a:gd name="T31" fmla="*/ 16 h 22"/>
                <a:gd name="T32" fmla="*/ 3 w 25"/>
                <a:gd name="T33" fmla="*/ 16 h 22"/>
                <a:gd name="T34" fmla="*/ 3 w 25"/>
                <a:gd name="T35" fmla="*/ 14 h 22"/>
                <a:gd name="T36" fmla="*/ 3 w 25"/>
                <a:gd name="T37" fmla="*/ 13 h 22"/>
                <a:gd name="T38" fmla="*/ 2 w 25"/>
                <a:gd name="T39" fmla="*/ 12 h 22"/>
                <a:gd name="T40" fmla="*/ 2 w 25"/>
                <a:gd name="T41" fmla="*/ 21 h 22"/>
                <a:gd name="T42" fmla="*/ 2 w 25"/>
                <a:gd name="T43" fmla="*/ 19 h 22"/>
                <a:gd name="T44" fmla="*/ 2 w 25"/>
                <a:gd name="T45" fmla="*/ 19 h 22"/>
                <a:gd name="T46" fmla="*/ 4 w 25"/>
                <a:gd name="T47" fmla="*/ 19 h 22"/>
                <a:gd name="T48" fmla="*/ 16 w 25"/>
                <a:gd name="T49" fmla="*/ 21 h 22"/>
                <a:gd name="T50" fmla="*/ 18 w 25"/>
                <a:gd name="T51" fmla="*/ 21 h 22"/>
                <a:gd name="T52" fmla="*/ 19 w 25"/>
                <a:gd name="T53" fmla="*/ 20 h 22"/>
                <a:gd name="T54" fmla="*/ 21 w 25"/>
                <a:gd name="T55" fmla="*/ 20 h 22"/>
                <a:gd name="T56" fmla="*/ 22 w 25"/>
                <a:gd name="T57" fmla="*/ 19 h 22"/>
                <a:gd name="T58" fmla="*/ 23 w 25"/>
                <a:gd name="T59" fmla="*/ 18 h 22"/>
                <a:gd name="T60" fmla="*/ 23 w 25"/>
                <a:gd name="T61" fmla="*/ 16 h 22"/>
                <a:gd name="T62" fmla="*/ 24 w 25"/>
                <a:gd name="T63" fmla="*/ 15 h 22"/>
                <a:gd name="T64" fmla="*/ 24 w 25"/>
                <a:gd name="T65" fmla="*/ 13 h 22"/>
                <a:gd name="T66" fmla="*/ 24 w 25"/>
                <a:gd name="T67" fmla="*/ 12 h 22"/>
                <a:gd name="T68" fmla="*/ 24 w 25"/>
                <a:gd name="T69" fmla="*/ 10 h 22"/>
                <a:gd name="T70" fmla="*/ 23 w 25"/>
                <a:gd name="T71" fmla="*/ 9 h 22"/>
                <a:gd name="T72" fmla="*/ 22 w 25"/>
                <a:gd name="T73" fmla="*/ 8 h 22"/>
                <a:gd name="T74" fmla="*/ 22 w 25"/>
                <a:gd name="T75" fmla="*/ 7 h 22"/>
                <a:gd name="T76" fmla="*/ 20 w 25"/>
                <a:gd name="T77" fmla="*/ 6 h 22"/>
                <a:gd name="T78" fmla="*/ 18 w 25"/>
                <a:gd name="T79" fmla="*/ 5 h 22"/>
                <a:gd name="T80" fmla="*/ 8 w 25"/>
                <a:gd name="T81" fmla="*/ 4 h 22"/>
                <a:gd name="T82" fmla="*/ 6 w 25"/>
                <a:gd name="T83" fmla="*/ 4 h 22"/>
                <a:gd name="T84" fmla="*/ 6 w 25"/>
                <a:gd name="T85" fmla="*/ 3 h 22"/>
                <a:gd name="T86" fmla="*/ 5 w 25"/>
                <a:gd name="T87" fmla="*/ 2 h 22"/>
                <a:gd name="T88" fmla="*/ 5 w 25"/>
                <a:gd name="T89" fmla="*/ 1 h 22"/>
                <a:gd name="T90" fmla="*/ 2 w 25"/>
                <a:gd name="T91" fmla="*/ 7 h 22"/>
                <a:gd name="T92" fmla="*/ 4 w 25"/>
                <a:gd name="T93" fmla="*/ 6 h 22"/>
                <a:gd name="T94" fmla="*/ 5 w 25"/>
                <a:gd name="T95" fmla="*/ 5 h 22"/>
                <a:gd name="T96" fmla="*/ 6 w 25"/>
                <a:gd name="T97" fmla="*/ 5 h 22"/>
                <a:gd name="T98" fmla="*/ 16 w 25"/>
                <a:gd name="T99" fmla="*/ 6 h 2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5"/>
                <a:gd name="T151" fmla="*/ 0 h 22"/>
                <a:gd name="T152" fmla="*/ 25 w 25"/>
                <a:gd name="T153" fmla="*/ 22 h 2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5" h="22">
                  <a:moveTo>
                    <a:pt x="16" y="6"/>
                  </a:moveTo>
                  <a:lnTo>
                    <a:pt x="17" y="7"/>
                  </a:lnTo>
                  <a:lnTo>
                    <a:pt x="18" y="7"/>
                  </a:lnTo>
                  <a:lnTo>
                    <a:pt x="19" y="7"/>
                  </a:lnTo>
                  <a:lnTo>
                    <a:pt x="20" y="8"/>
                  </a:lnTo>
                  <a:lnTo>
                    <a:pt x="21" y="8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10"/>
                  </a:lnTo>
                  <a:lnTo>
                    <a:pt x="23" y="11"/>
                  </a:lnTo>
                  <a:lnTo>
                    <a:pt x="23" y="12"/>
                  </a:lnTo>
                  <a:lnTo>
                    <a:pt x="23" y="13"/>
                  </a:lnTo>
                  <a:lnTo>
                    <a:pt x="23" y="14"/>
                  </a:lnTo>
                  <a:lnTo>
                    <a:pt x="23" y="15"/>
                  </a:lnTo>
                  <a:lnTo>
                    <a:pt x="22" y="16"/>
                  </a:lnTo>
                  <a:lnTo>
                    <a:pt x="21" y="17"/>
                  </a:lnTo>
                  <a:lnTo>
                    <a:pt x="20" y="17"/>
                  </a:lnTo>
                  <a:lnTo>
                    <a:pt x="19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4" y="17"/>
                  </a:lnTo>
                  <a:lnTo>
                    <a:pt x="6" y="16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0" y="21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9"/>
                  </a:lnTo>
                  <a:lnTo>
                    <a:pt x="4" y="19"/>
                  </a:lnTo>
                  <a:lnTo>
                    <a:pt x="6" y="19"/>
                  </a:lnTo>
                  <a:lnTo>
                    <a:pt x="16" y="21"/>
                  </a:lnTo>
                  <a:lnTo>
                    <a:pt x="17" y="21"/>
                  </a:lnTo>
                  <a:lnTo>
                    <a:pt x="18" y="21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1" y="20"/>
                  </a:lnTo>
                  <a:lnTo>
                    <a:pt x="21" y="19"/>
                  </a:lnTo>
                  <a:lnTo>
                    <a:pt x="22" y="19"/>
                  </a:lnTo>
                  <a:lnTo>
                    <a:pt x="23" y="18"/>
                  </a:lnTo>
                  <a:lnTo>
                    <a:pt x="23" y="17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5"/>
                  </a:lnTo>
                  <a:lnTo>
                    <a:pt x="24" y="14"/>
                  </a:lnTo>
                  <a:lnTo>
                    <a:pt x="24" y="13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4" y="10"/>
                  </a:lnTo>
                  <a:lnTo>
                    <a:pt x="24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2" y="8"/>
                  </a:lnTo>
                  <a:lnTo>
                    <a:pt x="22" y="7"/>
                  </a:lnTo>
                  <a:lnTo>
                    <a:pt x="21" y="6"/>
                  </a:lnTo>
                  <a:lnTo>
                    <a:pt x="20" y="6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8" y="4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1"/>
                  </a:lnTo>
                  <a:lnTo>
                    <a:pt x="4" y="0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6"/>
                  </a:lnTo>
                  <a:lnTo>
                    <a:pt x="4" y="5"/>
                  </a:lnTo>
                  <a:lnTo>
                    <a:pt x="5" y="5"/>
                  </a:lnTo>
                  <a:lnTo>
                    <a:pt x="6" y="5"/>
                  </a:lnTo>
                  <a:lnTo>
                    <a:pt x="8" y="5"/>
                  </a:lnTo>
                  <a:lnTo>
                    <a:pt x="16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2" name="Freeform 25"/>
            <p:cNvSpPr>
              <a:spLocks/>
            </p:cNvSpPr>
            <p:nvPr/>
          </p:nvSpPr>
          <p:spPr bwMode="auto">
            <a:xfrm>
              <a:off x="814" y="2858"/>
              <a:ext cx="5" cy="6"/>
            </a:xfrm>
            <a:custGeom>
              <a:avLst/>
              <a:gdLst>
                <a:gd name="T0" fmla="*/ 2 w 5"/>
                <a:gd name="T1" fmla="*/ 3 h 6"/>
                <a:gd name="T2" fmla="*/ 3 w 5"/>
                <a:gd name="T3" fmla="*/ 5 h 6"/>
                <a:gd name="T4" fmla="*/ 4 w 5"/>
                <a:gd name="T5" fmla="*/ 5 h 6"/>
                <a:gd name="T6" fmla="*/ 4 w 5"/>
                <a:gd name="T7" fmla="*/ 5 h 6"/>
                <a:gd name="T8" fmla="*/ 4 w 5"/>
                <a:gd name="T9" fmla="*/ 5 h 6"/>
                <a:gd name="T10" fmla="*/ 3 w 5"/>
                <a:gd name="T11" fmla="*/ 5 h 6"/>
                <a:gd name="T12" fmla="*/ 3 w 5"/>
                <a:gd name="T13" fmla="*/ 5 h 6"/>
                <a:gd name="T14" fmla="*/ 3 w 5"/>
                <a:gd name="T15" fmla="*/ 4 h 6"/>
                <a:gd name="T16" fmla="*/ 2 w 5"/>
                <a:gd name="T17" fmla="*/ 3 h 6"/>
                <a:gd name="T18" fmla="*/ 3 w 5"/>
                <a:gd name="T19" fmla="*/ 3 h 6"/>
                <a:gd name="T20" fmla="*/ 3 w 5"/>
                <a:gd name="T21" fmla="*/ 2 h 6"/>
                <a:gd name="T22" fmla="*/ 3 w 5"/>
                <a:gd name="T23" fmla="*/ 2 h 6"/>
                <a:gd name="T24" fmla="*/ 3 w 5"/>
                <a:gd name="T25" fmla="*/ 2 h 6"/>
                <a:gd name="T26" fmla="*/ 4 w 5"/>
                <a:gd name="T27" fmla="*/ 1 h 6"/>
                <a:gd name="T28" fmla="*/ 3 w 5"/>
                <a:gd name="T29" fmla="*/ 1 h 6"/>
                <a:gd name="T30" fmla="*/ 3 w 5"/>
                <a:gd name="T31" fmla="*/ 0 h 6"/>
                <a:gd name="T32" fmla="*/ 3 w 5"/>
                <a:gd name="T33" fmla="*/ 0 h 6"/>
                <a:gd name="T34" fmla="*/ 2 w 5"/>
                <a:gd name="T35" fmla="*/ 0 h 6"/>
                <a:gd name="T36" fmla="*/ 2 w 5"/>
                <a:gd name="T37" fmla="*/ 0 h 6"/>
                <a:gd name="T38" fmla="*/ 2 w 5"/>
                <a:gd name="T39" fmla="*/ 0 h 6"/>
                <a:gd name="T40" fmla="*/ 2 w 5"/>
                <a:gd name="T41" fmla="*/ 0 h 6"/>
                <a:gd name="T42" fmla="*/ 0 w 5"/>
                <a:gd name="T43" fmla="*/ 0 h 6"/>
                <a:gd name="T44" fmla="*/ 0 w 5"/>
                <a:gd name="T45" fmla="*/ 0 h 6"/>
                <a:gd name="T46" fmla="*/ 0 w 5"/>
                <a:gd name="T47" fmla="*/ 1 h 6"/>
                <a:gd name="T48" fmla="*/ 0 w 5"/>
                <a:gd name="T49" fmla="*/ 1 h 6"/>
                <a:gd name="T50" fmla="*/ 0 w 5"/>
                <a:gd name="T51" fmla="*/ 4 h 6"/>
                <a:gd name="T52" fmla="*/ 0 w 5"/>
                <a:gd name="T53" fmla="*/ 5 h 6"/>
                <a:gd name="T54" fmla="*/ 0 w 5"/>
                <a:gd name="T55" fmla="*/ 5 h 6"/>
                <a:gd name="T56" fmla="*/ 0 w 5"/>
                <a:gd name="T57" fmla="*/ 5 h 6"/>
                <a:gd name="T58" fmla="*/ 2 w 5"/>
                <a:gd name="T59" fmla="*/ 5 h 6"/>
                <a:gd name="T60" fmla="*/ 2 w 5"/>
                <a:gd name="T61" fmla="*/ 5 h 6"/>
                <a:gd name="T62" fmla="*/ 1 w 5"/>
                <a:gd name="T63" fmla="*/ 5 h 6"/>
                <a:gd name="T64" fmla="*/ 1 w 5"/>
                <a:gd name="T65" fmla="*/ 3 h 6"/>
                <a:gd name="T66" fmla="*/ 2 w 5"/>
                <a:gd name="T67" fmla="*/ 3 h 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"/>
                <a:gd name="T103" fmla="*/ 0 h 6"/>
                <a:gd name="T104" fmla="*/ 5 w 5"/>
                <a:gd name="T105" fmla="*/ 6 h 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" h="6">
                  <a:moveTo>
                    <a:pt x="2" y="3"/>
                  </a:moveTo>
                  <a:lnTo>
                    <a:pt x="3" y="5"/>
                  </a:lnTo>
                  <a:lnTo>
                    <a:pt x="4" y="5"/>
                  </a:lnTo>
                  <a:lnTo>
                    <a:pt x="3" y="5"/>
                  </a:lnTo>
                  <a:lnTo>
                    <a:pt x="3" y="4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4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4"/>
                  </a:lnTo>
                  <a:lnTo>
                    <a:pt x="0" y="5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2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3" name="Freeform 26"/>
            <p:cNvSpPr>
              <a:spLocks/>
            </p:cNvSpPr>
            <p:nvPr/>
          </p:nvSpPr>
          <p:spPr bwMode="auto">
            <a:xfrm>
              <a:off x="815" y="2857"/>
              <a:ext cx="3" cy="2"/>
            </a:xfrm>
            <a:custGeom>
              <a:avLst/>
              <a:gdLst>
                <a:gd name="T0" fmla="*/ 2 w 3"/>
                <a:gd name="T1" fmla="*/ 1 h 2"/>
                <a:gd name="T2" fmla="*/ 2 w 3"/>
                <a:gd name="T3" fmla="*/ 1 h 2"/>
                <a:gd name="T4" fmla="*/ 2 w 3"/>
                <a:gd name="T5" fmla="*/ 1 h 2"/>
                <a:gd name="T6" fmla="*/ 1 w 3"/>
                <a:gd name="T7" fmla="*/ 1 h 2"/>
                <a:gd name="T8" fmla="*/ 1 w 3"/>
                <a:gd name="T9" fmla="*/ 1 h 2"/>
                <a:gd name="T10" fmla="*/ 1 w 3"/>
                <a:gd name="T11" fmla="*/ 1 h 2"/>
                <a:gd name="T12" fmla="*/ 1 w 3"/>
                <a:gd name="T13" fmla="*/ 1 h 2"/>
                <a:gd name="T14" fmla="*/ 0 w 3"/>
                <a:gd name="T15" fmla="*/ 1 h 2"/>
                <a:gd name="T16" fmla="*/ 0 w 3"/>
                <a:gd name="T17" fmla="*/ 1 h 2"/>
                <a:gd name="T18" fmla="*/ 0 w 3"/>
                <a:gd name="T19" fmla="*/ 0 h 2"/>
                <a:gd name="T20" fmla="*/ 0 w 3"/>
                <a:gd name="T21" fmla="*/ 0 h 2"/>
                <a:gd name="T22" fmla="*/ 0 w 3"/>
                <a:gd name="T23" fmla="*/ 0 h 2"/>
                <a:gd name="T24" fmla="*/ 0 w 3"/>
                <a:gd name="T25" fmla="*/ 0 h 2"/>
                <a:gd name="T26" fmla="*/ 1 w 3"/>
                <a:gd name="T27" fmla="*/ 0 h 2"/>
                <a:gd name="T28" fmla="*/ 1 w 3"/>
                <a:gd name="T29" fmla="*/ 0 h 2"/>
                <a:gd name="T30" fmla="*/ 2 w 3"/>
                <a:gd name="T31" fmla="*/ 0 h 2"/>
                <a:gd name="T32" fmla="*/ 2 w 3"/>
                <a:gd name="T33" fmla="*/ 1 h 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2"/>
                <a:gd name="T53" fmla="*/ 3 w 3"/>
                <a:gd name="T54" fmla="*/ 2 h 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2">
                  <a:moveTo>
                    <a:pt x="2" y="1"/>
                  </a:move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4" name="Freeform 27"/>
            <p:cNvSpPr>
              <a:spLocks/>
            </p:cNvSpPr>
            <p:nvPr/>
          </p:nvSpPr>
          <p:spPr bwMode="auto">
            <a:xfrm>
              <a:off x="991" y="2959"/>
              <a:ext cx="25" cy="20"/>
            </a:xfrm>
            <a:custGeom>
              <a:avLst/>
              <a:gdLst>
                <a:gd name="T0" fmla="*/ 24 w 25"/>
                <a:gd name="T1" fmla="*/ 11 h 20"/>
                <a:gd name="T2" fmla="*/ 23 w 25"/>
                <a:gd name="T3" fmla="*/ 11 h 20"/>
                <a:gd name="T4" fmla="*/ 22 w 25"/>
                <a:gd name="T5" fmla="*/ 10 h 20"/>
                <a:gd name="T6" fmla="*/ 22 w 25"/>
                <a:gd name="T7" fmla="*/ 5 h 20"/>
                <a:gd name="T8" fmla="*/ 21 w 25"/>
                <a:gd name="T9" fmla="*/ 4 h 20"/>
                <a:gd name="T10" fmla="*/ 20 w 25"/>
                <a:gd name="T11" fmla="*/ 2 h 20"/>
                <a:gd name="T12" fmla="*/ 19 w 25"/>
                <a:gd name="T13" fmla="*/ 2 h 20"/>
                <a:gd name="T14" fmla="*/ 18 w 25"/>
                <a:gd name="T15" fmla="*/ 1 h 20"/>
                <a:gd name="T16" fmla="*/ 16 w 25"/>
                <a:gd name="T17" fmla="*/ 1 h 20"/>
                <a:gd name="T18" fmla="*/ 15 w 25"/>
                <a:gd name="T19" fmla="*/ 0 h 20"/>
                <a:gd name="T20" fmla="*/ 13 w 25"/>
                <a:gd name="T21" fmla="*/ 0 h 20"/>
                <a:gd name="T22" fmla="*/ 10 w 25"/>
                <a:gd name="T23" fmla="*/ 1 h 20"/>
                <a:gd name="T24" fmla="*/ 9 w 25"/>
                <a:gd name="T25" fmla="*/ 1 h 20"/>
                <a:gd name="T26" fmla="*/ 7 w 25"/>
                <a:gd name="T27" fmla="*/ 1 h 20"/>
                <a:gd name="T28" fmla="*/ 6 w 25"/>
                <a:gd name="T29" fmla="*/ 2 h 20"/>
                <a:gd name="T30" fmla="*/ 4 w 25"/>
                <a:gd name="T31" fmla="*/ 3 h 20"/>
                <a:gd name="T32" fmla="*/ 2 w 25"/>
                <a:gd name="T33" fmla="*/ 5 h 20"/>
                <a:gd name="T34" fmla="*/ 1 w 25"/>
                <a:gd name="T35" fmla="*/ 6 h 20"/>
                <a:gd name="T36" fmla="*/ 1 w 25"/>
                <a:gd name="T37" fmla="*/ 8 h 20"/>
                <a:gd name="T38" fmla="*/ 0 w 25"/>
                <a:gd name="T39" fmla="*/ 9 h 20"/>
                <a:gd name="T40" fmla="*/ 0 w 25"/>
                <a:gd name="T41" fmla="*/ 11 h 20"/>
                <a:gd name="T42" fmla="*/ 1 w 25"/>
                <a:gd name="T43" fmla="*/ 14 h 20"/>
                <a:gd name="T44" fmla="*/ 2 w 25"/>
                <a:gd name="T45" fmla="*/ 15 h 20"/>
                <a:gd name="T46" fmla="*/ 3 w 25"/>
                <a:gd name="T47" fmla="*/ 17 h 20"/>
                <a:gd name="T48" fmla="*/ 4 w 25"/>
                <a:gd name="T49" fmla="*/ 17 h 20"/>
                <a:gd name="T50" fmla="*/ 6 w 25"/>
                <a:gd name="T51" fmla="*/ 17 h 20"/>
                <a:gd name="T52" fmla="*/ 7 w 25"/>
                <a:gd name="T53" fmla="*/ 18 h 20"/>
                <a:gd name="T54" fmla="*/ 9 w 25"/>
                <a:gd name="T55" fmla="*/ 19 h 20"/>
                <a:gd name="T56" fmla="*/ 10 w 25"/>
                <a:gd name="T57" fmla="*/ 19 h 20"/>
                <a:gd name="T58" fmla="*/ 10 w 25"/>
                <a:gd name="T59" fmla="*/ 18 h 20"/>
                <a:gd name="T60" fmla="*/ 8 w 25"/>
                <a:gd name="T61" fmla="*/ 17 h 20"/>
                <a:gd name="T62" fmla="*/ 6 w 25"/>
                <a:gd name="T63" fmla="*/ 17 h 20"/>
                <a:gd name="T64" fmla="*/ 6 w 25"/>
                <a:gd name="T65" fmla="*/ 16 h 20"/>
                <a:gd name="T66" fmla="*/ 4 w 25"/>
                <a:gd name="T67" fmla="*/ 15 h 20"/>
                <a:gd name="T68" fmla="*/ 3 w 25"/>
                <a:gd name="T69" fmla="*/ 14 h 20"/>
                <a:gd name="T70" fmla="*/ 2 w 25"/>
                <a:gd name="T71" fmla="*/ 13 h 20"/>
                <a:gd name="T72" fmla="*/ 2 w 25"/>
                <a:gd name="T73" fmla="*/ 11 h 20"/>
                <a:gd name="T74" fmla="*/ 3 w 25"/>
                <a:gd name="T75" fmla="*/ 10 h 20"/>
                <a:gd name="T76" fmla="*/ 4 w 25"/>
                <a:gd name="T77" fmla="*/ 8 h 20"/>
                <a:gd name="T78" fmla="*/ 5 w 25"/>
                <a:gd name="T79" fmla="*/ 7 h 20"/>
                <a:gd name="T80" fmla="*/ 6 w 25"/>
                <a:gd name="T81" fmla="*/ 6 h 20"/>
                <a:gd name="T82" fmla="*/ 8 w 25"/>
                <a:gd name="T83" fmla="*/ 5 h 20"/>
                <a:gd name="T84" fmla="*/ 10 w 25"/>
                <a:gd name="T85" fmla="*/ 4 h 20"/>
                <a:gd name="T86" fmla="*/ 11 w 25"/>
                <a:gd name="T87" fmla="*/ 4 h 20"/>
                <a:gd name="T88" fmla="*/ 12 w 25"/>
                <a:gd name="T89" fmla="*/ 3 h 20"/>
                <a:gd name="T90" fmla="*/ 14 w 25"/>
                <a:gd name="T91" fmla="*/ 3 h 20"/>
                <a:gd name="T92" fmla="*/ 16 w 25"/>
                <a:gd name="T93" fmla="*/ 3 h 20"/>
                <a:gd name="T94" fmla="*/ 18 w 25"/>
                <a:gd name="T95" fmla="*/ 3 h 20"/>
                <a:gd name="T96" fmla="*/ 19 w 25"/>
                <a:gd name="T97" fmla="*/ 4 h 20"/>
                <a:gd name="T98" fmla="*/ 21 w 25"/>
                <a:gd name="T99" fmla="*/ 5 h 20"/>
                <a:gd name="T100" fmla="*/ 22 w 25"/>
                <a:gd name="T101" fmla="*/ 7 h 20"/>
                <a:gd name="T102" fmla="*/ 22 w 25"/>
                <a:gd name="T103" fmla="*/ 8 h 20"/>
                <a:gd name="T104" fmla="*/ 22 w 25"/>
                <a:gd name="T105" fmla="*/ 10 h 20"/>
                <a:gd name="T106" fmla="*/ 21 w 25"/>
                <a:gd name="T107" fmla="*/ 11 h 20"/>
                <a:gd name="T108" fmla="*/ 20 w 25"/>
                <a:gd name="T109" fmla="*/ 13 h 20"/>
                <a:gd name="T110" fmla="*/ 19 w 25"/>
                <a:gd name="T111" fmla="*/ 14 h 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5"/>
                <a:gd name="T169" fmla="*/ 0 h 20"/>
                <a:gd name="T170" fmla="*/ 25 w 25"/>
                <a:gd name="T171" fmla="*/ 20 h 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5" h="20">
                  <a:moveTo>
                    <a:pt x="24" y="11"/>
                  </a:moveTo>
                  <a:lnTo>
                    <a:pt x="24" y="11"/>
                  </a:lnTo>
                  <a:lnTo>
                    <a:pt x="23" y="11"/>
                  </a:lnTo>
                  <a:lnTo>
                    <a:pt x="23" y="10"/>
                  </a:lnTo>
                  <a:lnTo>
                    <a:pt x="22" y="10"/>
                  </a:lnTo>
                  <a:lnTo>
                    <a:pt x="22" y="6"/>
                  </a:lnTo>
                  <a:lnTo>
                    <a:pt x="22" y="5"/>
                  </a:lnTo>
                  <a:lnTo>
                    <a:pt x="21" y="4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2"/>
                  </a:lnTo>
                  <a:lnTo>
                    <a:pt x="18" y="2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3"/>
                  </a:lnTo>
                  <a:lnTo>
                    <a:pt x="3" y="4"/>
                  </a:lnTo>
                  <a:lnTo>
                    <a:pt x="2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1" y="14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3" y="17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6" y="18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9" y="19"/>
                  </a:lnTo>
                  <a:lnTo>
                    <a:pt x="10" y="19"/>
                  </a:lnTo>
                  <a:lnTo>
                    <a:pt x="10" y="18"/>
                  </a:lnTo>
                  <a:lnTo>
                    <a:pt x="9" y="18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5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3" y="9"/>
                  </a:lnTo>
                  <a:lnTo>
                    <a:pt x="4" y="8"/>
                  </a:lnTo>
                  <a:lnTo>
                    <a:pt x="5" y="7"/>
                  </a:lnTo>
                  <a:lnTo>
                    <a:pt x="6" y="6"/>
                  </a:lnTo>
                  <a:lnTo>
                    <a:pt x="7" y="5"/>
                  </a:lnTo>
                  <a:lnTo>
                    <a:pt x="8" y="5"/>
                  </a:lnTo>
                  <a:lnTo>
                    <a:pt x="9" y="5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9" y="4"/>
                  </a:lnTo>
                  <a:lnTo>
                    <a:pt x="20" y="5"/>
                  </a:lnTo>
                  <a:lnTo>
                    <a:pt x="21" y="5"/>
                  </a:lnTo>
                  <a:lnTo>
                    <a:pt x="21" y="7"/>
                  </a:lnTo>
                  <a:lnTo>
                    <a:pt x="22" y="7"/>
                  </a:lnTo>
                  <a:lnTo>
                    <a:pt x="22" y="8"/>
                  </a:lnTo>
                  <a:lnTo>
                    <a:pt x="22" y="9"/>
                  </a:lnTo>
                  <a:lnTo>
                    <a:pt x="22" y="10"/>
                  </a:lnTo>
                  <a:lnTo>
                    <a:pt x="21" y="11"/>
                  </a:lnTo>
                  <a:lnTo>
                    <a:pt x="20" y="12"/>
                  </a:lnTo>
                  <a:lnTo>
                    <a:pt x="20" y="13"/>
                  </a:lnTo>
                  <a:lnTo>
                    <a:pt x="19" y="14"/>
                  </a:lnTo>
                  <a:lnTo>
                    <a:pt x="24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5" name="Freeform 28"/>
            <p:cNvSpPr>
              <a:spLocks/>
            </p:cNvSpPr>
            <p:nvPr/>
          </p:nvSpPr>
          <p:spPr bwMode="auto">
            <a:xfrm>
              <a:off x="643" y="2902"/>
              <a:ext cx="28" cy="28"/>
            </a:xfrm>
            <a:custGeom>
              <a:avLst/>
              <a:gdLst>
                <a:gd name="T0" fmla="*/ 12 w 28"/>
                <a:gd name="T1" fmla="*/ 7 h 28"/>
                <a:gd name="T2" fmla="*/ 13 w 28"/>
                <a:gd name="T3" fmla="*/ 8 h 28"/>
                <a:gd name="T4" fmla="*/ 14 w 28"/>
                <a:gd name="T5" fmla="*/ 9 h 28"/>
                <a:gd name="T6" fmla="*/ 14 w 28"/>
                <a:gd name="T7" fmla="*/ 11 h 28"/>
                <a:gd name="T8" fmla="*/ 13 w 28"/>
                <a:gd name="T9" fmla="*/ 12 h 28"/>
                <a:gd name="T10" fmla="*/ 11 w 28"/>
                <a:gd name="T11" fmla="*/ 15 h 28"/>
                <a:gd name="T12" fmla="*/ 7 w 28"/>
                <a:gd name="T13" fmla="*/ 11 h 28"/>
                <a:gd name="T14" fmla="*/ 6 w 28"/>
                <a:gd name="T15" fmla="*/ 10 h 28"/>
                <a:gd name="T16" fmla="*/ 5 w 28"/>
                <a:gd name="T17" fmla="*/ 9 h 28"/>
                <a:gd name="T18" fmla="*/ 5 w 28"/>
                <a:gd name="T19" fmla="*/ 7 h 28"/>
                <a:gd name="T20" fmla="*/ 6 w 28"/>
                <a:gd name="T21" fmla="*/ 6 h 28"/>
                <a:gd name="T22" fmla="*/ 7 w 28"/>
                <a:gd name="T23" fmla="*/ 5 h 28"/>
                <a:gd name="T24" fmla="*/ 8 w 28"/>
                <a:gd name="T25" fmla="*/ 4 h 28"/>
                <a:gd name="T26" fmla="*/ 9 w 28"/>
                <a:gd name="T27" fmla="*/ 3 h 28"/>
                <a:gd name="T28" fmla="*/ 10 w 28"/>
                <a:gd name="T29" fmla="*/ 2 h 28"/>
                <a:gd name="T30" fmla="*/ 11 w 28"/>
                <a:gd name="T31" fmla="*/ 2 h 28"/>
                <a:gd name="T32" fmla="*/ 13 w 28"/>
                <a:gd name="T33" fmla="*/ 2 h 28"/>
                <a:gd name="T34" fmla="*/ 15 w 28"/>
                <a:gd name="T35" fmla="*/ 2 h 28"/>
                <a:gd name="T36" fmla="*/ 9 w 28"/>
                <a:gd name="T37" fmla="*/ 0 h 28"/>
                <a:gd name="T38" fmla="*/ 0 w 28"/>
                <a:gd name="T39" fmla="*/ 13 h 28"/>
                <a:gd name="T40" fmla="*/ 2 w 28"/>
                <a:gd name="T41" fmla="*/ 12 h 28"/>
                <a:gd name="T42" fmla="*/ 3 w 28"/>
                <a:gd name="T43" fmla="*/ 12 h 28"/>
                <a:gd name="T44" fmla="*/ 4 w 28"/>
                <a:gd name="T45" fmla="*/ 13 h 28"/>
                <a:gd name="T46" fmla="*/ 5 w 28"/>
                <a:gd name="T47" fmla="*/ 14 h 28"/>
                <a:gd name="T48" fmla="*/ 16 w 28"/>
                <a:gd name="T49" fmla="*/ 21 h 28"/>
                <a:gd name="T50" fmla="*/ 16 w 28"/>
                <a:gd name="T51" fmla="*/ 22 h 28"/>
                <a:gd name="T52" fmla="*/ 17 w 28"/>
                <a:gd name="T53" fmla="*/ 23 h 28"/>
                <a:gd name="T54" fmla="*/ 17 w 28"/>
                <a:gd name="T55" fmla="*/ 25 h 28"/>
                <a:gd name="T56" fmla="*/ 16 w 28"/>
                <a:gd name="T57" fmla="*/ 26 h 28"/>
                <a:gd name="T58" fmla="*/ 27 w 28"/>
                <a:gd name="T59" fmla="*/ 13 h 28"/>
                <a:gd name="T60" fmla="*/ 24 w 28"/>
                <a:gd name="T61" fmla="*/ 9 h 28"/>
                <a:gd name="T62" fmla="*/ 24 w 28"/>
                <a:gd name="T63" fmla="*/ 11 h 28"/>
                <a:gd name="T64" fmla="*/ 25 w 28"/>
                <a:gd name="T65" fmla="*/ 11 h 28"/>
                <a:gd name="T66" fmla="*/ 25 w 28"/>
                <a:gd name="T67" fmla="*/ 13 h 28"/>
                <a:gd name="T68" fmla="*/ 25 w 28"/>
                <a:gd name="T69" fmla="*/ 15 h 28"/>
                <a:gd name="T70" fmla="*/ 24 w 28"/>
                <a:gd name="T71" fmla="*/ 16 h 28"/>
                <a:gd name="T72" fmla="*/ 23 w 28"/>
                <a:gd name="T73" fmla="*/ 16 h 28"/>
                <a:gd name="T74" fmla="*/ 22 w 28"/>
                <a:gd name="T75" fmla="*/ 18 h 28"/>
                <a:gd name="T76" fmla="*/ 21 w 28"/>
                <a:gd name="T77" fmla="*/ 19 h 28"/>
                <a:gd name="T78" fmla="*/ 20 w 28"/>
                <a:gd name="T79" fmla="*/ 20 h 28"/>
                <a:gd name="T80" fmla="*/ 19 w 28"/>
                <a:gd name="T81" fmla="*/ 20 h 28"/>
                <a:gd name="T82" fmla="*/ 17 w 28"/>
                <a:gd name="T83" fmla="*/ 20 h 28"/>
                <a:gd name="T84" fmla="*/ 13 w 28"/>
                <a:gd name="T85" fmla="*/ 14 h 28"/>
                <a:gd name="T86" fmla="*/ 15 w 28"/>
                <a:gd name="T87" fmla="*/ 12 h 28"/>
                <a:gd name="T88" fmla="*/ 16 w 28"/>
                <a:gd name="T89" fmla="*/ 11 h 28"/>
                <a:gd name="T90" fmla="*/ 18 w 28"/>
                <a:gd name="T91" fmla="*/ 12 h 28"/>
                <a:gd name="T92" fmla="*/ 20 w 28"/>
                <a:gd name="T93" fmla="*/ 12 h 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8"/>
                <a:gd name="T142" fmla="*/ 0 h 28"/>
                <a:gd name="T143" fmla="*/ 28 w 28"/>
                <a:gd name="T144" fmla="*/ 28 h 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8" h="28">
                  <a:moveTo>
                    <a:pt x="12" y="7"/>
                  </a:moveTo>
                  <a:lnTo>
                    <a:pt x="12" y="7"/>
                  </a:lnTo>
                  <a:lnTo>
                    <a:pt x="12" y="8"/>
                  </a:lnTo>
                  <a:lnTo>
                    <a:pt x="13" y="8"/>
                  </a:lnTo>
                  <a:lnTo>
                    <a:pt x="13" y="9"/>
                  </a:lnTo>
                  <a:lnTo>
                    <a:pt x="14" y="9"/>
                  </a:lnTo>
                  <a:lnTo>
                    <a:pt x="14" y="10"/>
                  </a:lnTo>
                  <a:lnTo>
                    <a:pt x="14" y="11"/>
                  </a:lnTo>
                  <a:lnTo>
                    <a:pt x="13" y="11"/>
                  </a:lnTo>
                  <a:lnTo>
                    <a:pt x="13" y="12"/>
                  </a:lnTo>
                  <a:lnTo>
                    <a:pt x="12" y="13"/>
                  </a:lnTo>
                  <a:lnTo>
                    <a:pt x="11" y="15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7"/>
                  </a:lnTo>
                  <a:lnTo>
                    <a:pt x="6" y="6"/>
                  </a:lnTo>
                  <a:lnTo>
                    <a:pt x="7" y="5"/>
                  </a:lnTo>
                  <a:lnTo>
                    <a:pt x="7" y="4"/>
                  </a:lnTo>
                  <a:lnTo>
                    <a:pt x="8" y="4"/>
                  </a:lnTo>
                  <a:lnTo>
                    <a:pt x="8" y="3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9" y="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2" y="12"/>
                  </a:lnTo>
                  <a:lnTo>
                    <a:pt x="3" y="12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6" y="23"/>
                  </a:lnTo>
                  <a:lnTo>
                    <a:pt x="17" y="23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6" y="26"/>
                  </a:lnTo>
                  <a:lnTo>
                    <a:pt x="17" y="27"/>
                  </a:lnTo>
                  <a:lnTo>
                    <a:pt x="27" y="13"/>
                  </a:lnTo>
                  <a:lnTo>
                    <a:pt x="25" y="8"/>
                  </a:lnTo>
                  <a:lnTo>
                    <a:pt x="24" y="9"/>
                  </a:lnTo>
                  <a:lnTo>
                    <a:pt x="24" y="10"/>
                  </a:lnTo>
                  <a:lnTo>
                    <a:pt x="24" y="11"/>
                  </a:lnTo>
                  <a:lnTo>
                    <a:pt x="25" y="11"/>
                  </a:lnTo>
                  <a:lnTo>
                    <a:pt x="25" y="12"/>
                  </a:lnTo>
                  <a:lnTo>
                    <a:pt x="25" y="13"/>
                  </a:lnTo>
                  <a:lnTo>
                    <a:pt x="25" y="14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6"/>
                  </a:lnTo>
                  <a:lnTo>
                    <a:pt x="23" y="16"/>
                  </a:lnTo>
                  <a:lnTo>
                    <a:pt x="23" y="17"/>
                  </a:lnTo>
                  <a:lnTo>
                    <a:pt x="22" y="18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21" y="20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8" y="20"/>
                  </a:lnTo>
                  <a:lnTo>
                    <a:pt x="17" y="20"/>
                  </a:lnTo>
                  <a:lnTo>
                    <a:pt x="12" y="15"/>
                  </a:lnTo>
                  <a:lnTo>
                    <a:pt x="13" y="14"/>
                  </a:lnTo>
                  <a:lnTo>
                    <a:pt x="14" y="13"/>
                  </a:lnTo>
                  <a:lnTo>
                    <a:pt x="15" y="12"/>
                  </a:lnTo>
                  <a:lnTo>
                    <a:pt x="16" y="11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19" y="12"/>
                  </a:lnTo>
                  <a:lnTo>
                    <a:pt x="20" y="12"/>
                  </a:lnTo>
                  <a:lnTo>
                    <a:pt x="12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6" name="Freeform 29"/>
            <p:cNvSpPr>
              <a:spLocks/>
            </p:cNvSpPr>
            <p:nvPr/>
          </p:nvSpPr>
          <p:spPr bwMode="auto">
            <a:xfrm>
              <a:off x="878" y="2838"/>
              <a:ext cx="24" cy="25"/>
            </a:xfrm>
            <a:custGeom>
              <a:avLst/>
              <a:gdLst>
                <a:gd name="T0" fmla="*/ 11 w 24"/>
                <a:gd name="T1" fmla="*/ 14 h 25"/>
                <a:gd name="T2" fmla="*/ 13 w 24"/>
                <a:gd name="T3" fmla="*/ 14 h 25"/>
                <a:gd name="T4" fmla="*/ 13 w 24"/>
                <a:gd name="T5" fmla="*/ 14 h 25"/>
                <a:gd name="T6" fmla="*/ 14 w 24"/>
                <a:gd name="T7" fmla="*/ 15 h 25"/>
                <a:gd name="T8" fmla="*/ 14 w 24"/>
                <a:gd name="T9" fmla="*/ 17 h 25"/>
                <a:gd name="T10" fmla="*/ 13 w 24"/>
                <a:gd name="T11" fmla="*/ 18 h 25"/>
                <a:gd name="T12" fmla="*/ 18 w 24"/>
                <a:gd name="T13" fmla="*/ 11 h 25"/>
                <a:gd name="T14" fmla="*/ 17 w 24"/>
                <a:gd name="T15" fmla="*/ 11 h 25"/>
                <a:gd name="T16" fmla="*/ 17 w 24"/>
                <a:gd name="T17" fmla="*/ 12 h 25"/>
                <a:gd name="T18" fmla="*/ 16 w 24"/>
                <a:gd name="T19" fmla="*/ 13 h 25"/>
                <a:gd name="T20" fmla="*/ 14 w 24"/>
                <a:gd name="T21" fmla="*/ 13 h 25"/>
                <a:gd name="T22" fmla="*/ 13 w 24"/>
                <a:gd name="T23" fmla="*/ 13 h 25"/>
                <a:gd name="T24" fmla="*/ 11 w 24"/>
                <a:gd name="T25" fmla="*/ 12 h 25"/>
                <a:gd name="T26" fmla="*/ 13 w 24"/>
                <a:gd name="T27" fmla="*/ 7 h 25"/>
                <a:gd name="T28" fmla="*/ 13 w 24"/>
                <a:gd name="T29" fmla="*/ 6 h 25"/>
                <a:gd name="T30" fmla="*/ 13 w 24"/>
                <a:gd name="T31" fmla="*/ 5 h 25"/>
                <a:gd name="T32" fmla="*/ 14 w 24"/>
                <a:gd name="T33" fmla="*/ 4 h 25"/>
                <a:gd name="T34" fmla="*/ 16 w 24"/>
                <a:gd name="T35" fmla="*/ 4 h 25"/>
                <a:gd name="T36" fmla="*/ 17 w 24"/>
                <a:gd name="T37" fmla="*/ 5 h 25"/>
                <a:gd name="T38" fmla="*/ 18 w 24"/>
                <a:gd name="T39" fmla="*/ 6 h 25"/>
                <a:gd name="T40" fmla="*/ 20 w 24"/>
                <a:gd name="T41" fmla="*/ 6 h 25"/>
                <a:gd name="T42" fmla="*/ 21 w 24"/>
                <a:gd name="T43" fmla="*/ 8 h 25"/>
                <a:gd name="T44" fmla="*/ 21 w 24"/>
                <a:gd name="T45" fmla="*/ 10 h 25"/>
                <a:gd name="T46" fmla="*/ 22 w 24"/>
                <a:gd name="T47" fmla="*/ 11 h 25"/>
                <a:gd name="T48" fmla="*/ 23 w 24"/>
                <a:gd name="T49" fmla="*/ 12 h 25"/>
                <a:gd name="T50" fmla="*/ 9 w 24"/>
                <a:gd name="T51" fmla="*/ 0 h 25"/>
                <a:gd name="T52" fmla="*/ 9 w 24"/>
                <a:gd name="T53" fmla="*/ 1 h 25"/>
                <a:gd name="T54" fmla="*/ 10 w 24"/>
                <a:gd name="T55" fmla="*/ 2 h 25"/>
                <a:gd name="T56" fmla="*/ 10 w 24"/>
                <a:gd name="T57" fmla="*/ 3 h 25"/>
                <a:gd name="T58" fmla="*/ 10 w 24"/>
                <a:gd name="T59" fmla="*/ 5 h 25"/>
                <a:gd name="T60" fmla="*/ 10 w 24"/>
                <a:gd name="T61" fmla="*/ 6 h 25"/>
                <a:gd name="T62" fmla="*/ 5 w 24"/>
                <a:gd name="T63" fmla="*/ 18 h 25"/>
                <a:gd name="T64" fmla="*/ 4 w 24"/>
                <a:gd name="T65" fmla="*/ 19 h 25"/>
                <a:gd name="T66" fmla="*/ 2 w 24"/>
                <a:gd name="T67" fmla="*/ 20 h 25"/>
                <a:gd name="T68" fmla="*/ 1 w 24"/>
                <a:gd name="T69" fmla="*/ 20 h 25"/>
                <a:gd name="T70" fmla="*/ 9 w 24"/>
                <a:gd name="T71" fmla="*/ 24 h 25"/>
                <a:gd name="T72" fmla="*/ 9 w 24"/>
                <a:gd name="T73" fmla="*/ 22 h 25"/>
                <a:gd name="T74" fmla="*/ 7 w 24"/>
                <a:gd name="T75" fmla="*/ 22 h 25"/>
                <a:gd name="T76" fmla="*/ 7 w 24"/>
                <a:gd name="T77" fmla="*/ 20 h 25"/>
                <a:gd name="T78" fmla="*/ 7 w 24"/>
                <a:gd name="T79" fmla="*/ 18 h 25"/>
                <a:gd name="T80" fmla="*/ 10 w 24"/>
                <a:gd name="T81" fmla="*/ 13 h 2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4"/>
                <a:gd name="T124" fmla="*/ 0 h 25"/>
                <a:gd name="T125" fmla="*/ 24 w 24"/>
                <a:gd name="T126" fmla="*/ 25 h 2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4" h="25">
                  <a:moveTo>
                    <a:pt x="10" y="13"/>
                  </a:moveTo>
                  <a:lnTo>
                    <a:pt x="11" y="14"/>
                  </a:lnTo>
                  <a:lnTo>
                    <a:pt x="12" y="14"/>
                  </a:lnTo>
                  <a:lnTo>
                    <a:pt x="13" y="14"/>
                  </a:lnTo>
                  <a:lnTo>
                    <a:pt x="13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4" y="17"/>
                  </a:lnTo>
                  <a:lnTo>
                    <a:pt x="14" y="18"/>
                  </a:lnTo>
                  <a:lnTo>
                    <a:pt x="13" y="18"/>
                  </a:lnTo>
                  <a:lnTo>
                    <a:pt x="14" y="19"/>
                  </a:lnTo>
                  <a:lnTo>
                    <a:pt x="18" y="11"/>
                  </a:lnTo>
                  <a:lnTo>
                    <a:pt x="17" y="10"/>
                  </a:lnTo>
                  <a:lnTo>
                    <a:pt x="17" y="11"/>
                  </a:lnTo>
                  <a:lnTo>
                    <a:pt x="17" y="12"/>
                  </a:lnTo>
                  <a:lnTo>
                    <a:pt x="16" y="12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4" y="13"/>
                  </a:lnTo>
                  <a:lnTo>
                    <a:pt x="13" y="13"/>
                  </a:lnTo>
                  <a:lnTo>
                    <a:pt x="12" y="13"/>
                  </a:lnTo>
                  <a:lnTo>
                    <a:pt x="11" y="12"/>
                  </a:lnTo>
                  <a:lnTo>
                    <a:pt x="10" y="12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18" y="5"/>
                  </a:lnTo>
                  <a:lnTo>
                    <a:pt x="18" y="6"/>
                  </a:lnTo>
                  <a:lnTo>
                    <a:pt x="19" y="6"/>
                  </a:lnTo>
                  <a:lnTo>
                    <a:pt x="20" y="6"/>
                  </a:lnTo>
                  <a:lnTo>
                    <a:pt x="21" y="7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10"/>
                  </a:lnTo>
                  <a:lnTo>
                    <a:pt x="22" y="10"/>
                  </a:lnTo>
                  <a:lnTo>
                    <a:pt x="22" y="11"/>
                  </a:lnTo>
                  <a:lnTo>
                    <a:pt x="22" y="12"/>
                  </a:lnTo>
                  <a:lnTo>
                    <a:pt x="23" y="12"/>
                  </a:lnTo>
                  <a:lnTo>
                    <a:pt x="23" y="6"/>
                  </a:lnTo>
                  <a:lnTo>
                    <a:pt x="9" y="0"/>
                  </a:lnTo>
                  <a:lnTo>
                    <a:pt x="8" y="1"/>
                  </a:lnTo>
                  <a:lnTo>
                    <a:pt x="9" y="1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5" y="17"/>
                  </a:lnTo>
                  <a:lnTo>
                    <a:pt x="5" y="18"/>
                  </a:lnTo>
                  <a:lnTo>
                    <a:pt x="4" y="19"/>
                  </a:lnTo>
                  <a:lnTo>
                    <a:pt x="3" y="20"/>
                  </a:lnTo>
                  <a:lnTo>
                    <a:pt x="2" y="20"/>
                  </a:lnTo>
                  <a:lnTo>
                    <a:pt x="1" y="20"/>
                  </a:lnTo>
                  <a:lnTo>
                    <a:pt x="0" y="21"/>
                  </a:lnTo>
                  <a:lnTo>
                    <a:pt x="9" y="24"/>
                  </a:lnTo>
                  <a:lnTo>
                    <a:pt x="10" y="23"/>
                  </a:lnTo>
                  <a:lnTo>
                    <a:pt x="9" y="22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7" y="19"/>
                  </a:lnTo>
                  <a:lnTo>
                    <a:pt x="7" y="18"/>
                  </a:lnTo>
                  <a:lnTo>
                    <a:pt x="10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7" name="Freeform 30"/>
            <p:cNvSpPr>
              <a:spLocks/>
            </p:cNvSpPr>
            <p:nvPr/>
          </p:nvSpPr>
          <p:spPr bwMode="auto">
            <a:xfrm>
              <a:off x="622" y="2946"/>
              <a:ext cx="25" cy="16"/>
            </a:xfrm>
            <a:custGeom>
              <a:avLst/>
              <a:gdLst>
                <a:gd name="T0" fmla="*/ 7 w 25"/>
                <a:gd name="T1" fmla="*/ 4 h 16"/>
                <a:gd name="T2" fmla="*/ 6 w 25"/>
                <a:gd name="T3" fmla="*/ 4 h 16"/>
                <a:gd name="T4" fmla="*/ 6 w 25"/>
                <a:gd name="T5" fmla="*/ 4 h 16"/>
                <a:gd name="T6" fmla="*/ 6 w 25"/>
                <a:gd name="T7" fmla="*/ 3 h 16"/>
                <a:gd name="T8" fmla="*/ 5 w 25"/>
                <a:gd name="T9" fmla="*/ 3 h 16"/>
                <a:gd name="T10" fmla="*/ 5 w 25"/>
                <a:gd name="T11" fmla="*/ 2 h 16"/>
                <a:gd name="T12" fmla="*/ 4 w 25"/>
                <a:gd name="T13" fmla="*/ 2 h 16"/>
                <a:gd name="T14" fmla="*/ 4 w 25"/>
                <a:gd name="T15" fmla="*/ 1 h 16"/>
                <a:gd name="T16" fmla="*/ 4 w 25"/>
                <a:gd name="T17" fmla="*/ 1 h 16"/>
                <a:gd name="T18" fmla="*/ 4 w 25"/>
                <a:gd name="T19" fmla="*/ 0 h 16"/>
                <a:gd name="T20" fmla="*/ 3 w 25"/>
                <a:gd name="T21" fmla="*/ 0 h 16"/>
                <a:gd name="T22" fmla="*/ 0 w 25"/>
                <a:gd name="T23" fmla="*/ 7 h 16"/>
                <a:gd name="T24" fmla="*/ 1 w 25"/>
                <a:gd name="T25" fmla="*/ 6 h 16"/>
                <a:gd name="T26" fmla="*/ 1 w 25"/>
                <a:gd name="T27" fmla="*/ 6 h 16"/>
                <a:gd name="T28" fmla="*/ 2 w 25"/>
                <a:gd name="T29" fmla="*/ 6 h 16"/>
                <a:gd name="T30" fmla="*/ 2 w 25"/>
                <a:gd name="T31" fmla="*/ 6 h 16"/>
                <a:gd name="T32" fmla="*/ 3 w 25"/>
                <a:gd name="T33" fmla="*/ 6 h 16"/>
                <a:gd name="T34" fmla="*/ 4 w 25"/>
                <a:gd name="T35" fmla="*/ 6 h 16"/>
                <a:gd name="T36" fmla="*/ 5 w 25"/>
                <a:gd name="T37" fmla="*/ 6 h 16"/>
                <a:gd name="T38" fmla="*/ 6 w 25"/>
                <a:gd name="T39" fmla="*/ 6 h 16"/>
                <a:gd name="T40" fmla="*/ 17 w 25"/>
                <a:gd name="T41" fmla="*/ 11 h 16"/>
                <a:gd name="T42" fmla="*/ 18 w 25"/>
                <a:gd name="T43" fmla="*/ 11 h 16"/>
                <a:gd name="T44" fmla="*/ 18 w 25"/>
                <a:gd name="T45" fmla="*/ 11 h 16"/>
                <a:gd name="T46" fmla="*/ 18 w 25"/>
                <a:gd name="T47" fmla="*/ 12 h 16"/>
                <a:gd name="T48" fmla="*/ 19 w 25"/>
                <a:gd name="T49" fmla="*/ 12 h 16"/>
                <a:gd name="T50" fmla="*/ 19 w 25"/>
                <a:gd name="T51" fmla="*/ 13 h 16"/>
                <a:gd name="T52" fmla="*/ 19 w 25"/>
                <a:gd name="T53" fmla="*/ 14 h 16"/>
                <a:gd name="T54" fmla="*/ 19 w 25"/>
                <a:gd name="T55" fmla="*/ 14 h 16"/>
                <a:gd name="T56" fmla="*/ 18 w 25"/>
                <a:gd name="T57" fmla="*/ 15 h 16"/>
                <a:gd name="T58" fmla="*/ 20 w 25"/>
                <a:gd name="T59" fmla="*/ 15 h 16"/>
                <a:gd name="T60" fmla="*/ 24 w 25"/>
                <a:gd name="T61" fmla="*/ 8 h 16"/>
                <a:gd name="T62" fmla="*/ 22 w 25"/>
                <a:gd name="T63" fmla="*/ 8 h 16"/>
                <a:gd name="T64" fmla="*/ 22 w 25"/>
                <a:gd name="T65" fmla="*/ 9 h 16"/>
                <a:gd name="T66" fmla="*/ 22 w 25"/>
                <a:gd name="T67" fmla="*/ 9 h 16"/>
                <a:gd name="T68" fmla="*/ 21 w 25"/>
                <a:gd name="T69" fmla="*/ 9 h 16"/>
                <a:gd name="T70" fmla="*/ 20 w 25"/>
                <a:gd name="T71" fmla="*/ 9 h 16"/>
                <a:gd name="T72" fmla="*/ 19 w 25"/>
                <a:gd name="T73" fmla="*/ 9 h 16"/>
                <a:gd name="T74" fmla="*/ 18 w 25"/>
                <a:gd name="T75" fmla="*/ 9 h 16"/>
                <a:gd name="T76" fmla="*/ 18 w 25"/>
                <a:gd name="T77" fmla="*/ 9 h 16"/>
                <a:gd name="T78" fmla="*/ 7 w 25"/>
                <a:gd name="T79" fmla="*/ 4 h 1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5"/>
                <a:gd name="T121" fmla="*/ 0 h 16"/>
                <a:gd name="T122" fmla="*/ 25 w 25"/>
                <a:gd name="T123" fmla="*/ 16 h 1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5" h="16">
                  <a:moveTo>
                    <a:pt x="7" y="4"/>
                  </a:moveTo>
                  <a:lnTo>
                    <a:pt x="6" y="4"/>
                  </a:lnTo>
                  <a:lnTo>
                    <a:pt x="6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0" y="7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17" y="11"/>
                  </a:lnTo>
                  <a:lnTo>
                    <a:pt x="18" y="11"/>
                  </a:lnTo>
                  <a:lnTo>
                    <a:pt x="18" y="12"/>
                  </a:lnTo>
                  <a:lnTo>
                    <a:pt x="19" y="12"/>
                  </a:lnTo>
                  <a:lnTo>
                    <a:pt x="19" y="13"/>
                  </a:lnTo>
                  <a:lnTo>
                    <a:pt x="19" y="14"/>
                  </a:lnTo>
                  <a:lnTo>
                    <a:pt x="18" y="15"/>
                  </a:lnTo>
                  <a:lnTo>
                    <a:pt x="20" y="15"/>
                  </a:lnTo>
                  <a:lnTo>
                    <a:pt x="24" y="8"/>
                  </a:lnTo>
                  <a:lnTo>
                    <a:pt x="22" y="8"/>
                  </a:lnTo>
                  <a:lnTo>
                    <a:pt x="22" y="9"/>
                  </a:lnTo>
                  <a:lnTo>
                    <a:pt x="21" y="9"/>
                  </a:lnTo>
                  <a:lnTo>
                    <a:pt x="20" y="9"/>
                  </a:lnTo>
                  <a:lnTo>
                    <a:pt x="19" y="9"/>
                  </a:lnTo>
                  <a:lnTo>
                    <a:pt x="18" y="9"/>
                  </a:lnTo>
                  <a:lnTo>
                    <a:pt x="7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8" name="Freeform 31"/>
            <p:cNvSpPr>
              <a:spLocks/>
            </p:cNvSpPr>
            <p:nvPr/>
          </p:nvSpPr>
          <p:spPr bwMode="auto">
            <a:xfrm>
              <a:off x="782" y="2860"/>
              <a:ext cx="5" cy="8"/>
            </a:xfrm>
            <a:custGeom>
              <a:avLst/>
              <a:gdLst>
                <a:gd name="T0" fmla="*/ 1 w 5"/>
                <a:gd name="T1" fmla="*/ 2 h 8"/>
                <a:gd name="T2" fmla="*/ 1 w 5"/>
                <a:gd name="T3" fmla="*/ 2 h 8"/>
                <a:gd name="T4" fmla="*/ 1 w 5"/>
                <a:gd name="T5" fmla="*/ 2 h 8"/>
                <a:gd name="T6" fmla="*/ 1 w 5"/>
                <a:gd name="T7" fmla="*/ 1 h 8"/>
                <a:gd name="T8" fmla="*/ 0 w 5"/>
                <a:gd name="T9" fmla="*/ 1 h 8"/>
                <a:gd name="T10" fmla="*/ 0 w 5"/>
                <a:gd name="T11" fmla="*/ 1 h 8"/>
                <a:gd name="T12" fmla="*/ 2 w 5"/>
                <a:gd name="T13" fmla="*/ 0 h 8"/>
                <a:gd name="T14" fmla="*/ 2 w 5"/>
                <a:gd name="T15" fmla="*/ 0 h 8"/>
                <a:gd name="T16" fmla="*/ 3 w 5"/>
                <a:gd name="T17" fmla="*/ 0 h 8"/>
                <a:gd name="T18" fmla="*/ 3 w 5"/>
                <a:gd name="T19" fmla="*/ 1 h 8"/>
                <a:gd name="T20" fmla="*/ 3 w 5"/>
                <a:gd name="T21" fmla="*/ 1 h 8"/>
                <a:gd name="T22" fmla="*/ 4 w 5"/>
                <a:gd name="T23" fmla="*/ 1 h 8"/>
                <a:gd name="T24" fmla="*/ 4 w 5"/>
                <a:gd name="T25" fmla="*/ 1 h 8"/>
                <a:gd name="T26" fmla="*/ 4 w 5"/>
                <a:gd name="T27" fmla="*/ 2 h 8"/>
                <a:gd name="T28" fmla="*/ 4 w 5"/>
                <a:gd name="T29" fmla="*/ 2 h 8"/>
                <a:gd name="T30" fmla="*/ 4 w 5"/>
                <a:gd name="T31" fmla="*/ 2 h 8"/>
                <a:gd name="T32" fmla="*/ 4 w 5"/>
                <a:gd name="T33" fmla="*/ 3 h 8"/>
                <a:gd name="T34" fmla="*/ 3 w 5"/>
                <a:gd name="T35" fmla="*/ 3 h 8"/>
                <a:gd name="T36" fmla="*/ 3 w 5"/>
                <a:gd name="T37" fmla="*/ 3 h 8"/>
                <a:gd name="T38" fmla="*/ 3 w 5"/>
                <a:gd name="T39" fmla="*/ 3 h 8"/>
                <a:gd name="T40" fmla="*/ 2 w 5"/>
                <a:gd name="T41" fmla="*/ 3 h 8"/>
                <a:gd name="T42" fmla="*/ 2 w 5"/>
                <a:gd name="T43" fmla="*/ 4 h 8"/>
                <a:gd name="T44" fmla="*/ 2 w 5"/>
                <a:gd name="T45" fmla="*/ 4 h 8"/>
                <a:gd name="T46" fmla="*/ 2 w 5"/>
                <a:gd name="T47" fmla="*/ 5 h 8"/>
                <a:gd name="T48" fmla="*/ 2 w 5"/>
                <a:gd name="T49" fmla="*/ 5 h 8"/>
                <a:gd name="T50" fmla="*/ 2 w 5"/>
                <a:gd name="T51" fmla="*/ 5 h 8"/>
                <a:gd name="T52" fmla="*/ 2 w 5"/>
                <a:gd name="T53" fmla="*/ 6 h 8"/>
                <a:gd name="T54" fmla="*/ 2 w 5"/>
                <a:gd name="T55" fmla="*/ 6 h 8"/>
                <a:gd name="T56" fmla="*/ 3 w 5"/>
                <a:gd name="T57" fmla="*/ 6 h 8"/>
                <a:gd name="T58" fmla="*/ 1 w 5"/>
                <a:gd name="T59" fmla="*/ 7 h 8"/>
                <a:gd name="T60" fmla="*/ 1 w 5"/>
                <a:gd name="T61" fmla="*/ 6 h 8"/>
                <a:gd name="T62" fmla="*/ 1 w 5"/>
                <a:gd name="T63" fmla="*/ 6 h 8"/>
                <a:gd name="T64" fmla="*/ 1 w 5"/>
                <a:gd name="T65" fmla="*/ 6 h 8"/>
                <a:gd name="T66" fmla="*/ 1 w 5"/>
                <a:gd name="T67" fmla="*/ 5 h 8"/>
                <a:gd name="T68" fmla="*/ 1 w 5"/>
                <a:gd name="T69" fmla="*/ 2 h 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5"/>
                <a:gd name="T106" fmla="*/ 0 h 8"/>
                <a:gd name="T107" fmla="*/ 5 w 5"/>
                <a:gd name="T108" fmla="*/ 8 h 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5" h="8">
                  <a:moveTo>
                    <a:pt x="1" y="2"/>
                  </a:move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9" name="Freeform 32"/>
            <p:cNvSpPr>
              <a:spLocks/>
            </p:cNvSpPr>
            <p:nvPr/>
          </p:nvSpPr>
          <p:spPr bwMode="auto">
            <a:xfrm>
              <a:off x="831" y="2858"/>
              <a:ext cx="4" cy="7"/>
            </a:xfrm>
            <a:custGeom>
              <a:avLst/>
              <a:gdLst>
                <a:gd name="T0" fmla="*/ 1 w 4"/>
                <a:gd name="T1" fmla="*/ 5 h 7"/>
                <a:gd name="T2" fmla="*/ 0 w 4"/>
                <a:gd name="T3" fmla="*/ 5 h 7"/>
                <a:gd name="T4" fmla="*/ 0 w 4"/>
                <a:gd name="T5" fmla="*/ 6 h 7"/>
                <a:gd name="T6" fmla="*/ 0 w 4"/>
                <a:gd name="T7" fmla="*/ 6 h 7"/>
                <a:gd name="T8" fmla="*/ 1 w 4"/>
                <a:gd name="T9" fmla="*/ 6 h 7"/>
                <a:gd name="T10" fmla="*/ 2 w 4"/>
                <a:gd name="T11" fmla="*/ 6 h 7"/>
                <a:gd name="T12" fmla="*/ 2 w 4"/>
                <a:gd name="T13" fmla="*/ 6 h 7"/>
                <a:gd name="T14" fmla="*/ 2 w 4"/>
                <a:gd name="T15" fmla="*/ 6 h 7"/>
                <a:gd name="T16" fmla="*/ 3 w 4"/>
                <a:gd name="T17" fmla="*/ 6 h 7"/>
                <a:gd name="T18" fmla="*/ 3 w 4"/>
                <a:gd name="T19" fmla="*/ 6 h 7"/>
                <a:gd name="T20" fmla="*/ 3 w 4"/>
                <a:gd name="T21" fmla="*/ 6 h 7"/>
                <a:gd name="T22" fmla="*/ 3 w 4"/>
                <a:gd name="T23" fmla="*/ 5 h 7"/>
                <a:gd name="T24" fmla="*/ 3 w 4"/>
                <a:gd name="T25" fmla="*/ 5 h 7"/>
                <a:gd name="T26" fmla="*/ 3 w 4"/>
                <a:gd name="T27" fmla="*/ 4 h 7"/>
                <a:gd name="T28" fmla="*/ 3 w 4"/>
                <a:gd name="T29" fmla="*/ 4 h 7"/>
                <a:gd name="T30" fmla="*/ 2 w 4"/>
                <a:gd name="T31" fmla="*/ 4 h 7"/>
                <a:gd name="T32" fmla="*/ 2 w 4"/>
                <a:gd name="T33" fmla="*/ 3 h 7"/>
                <a:gd name="T34" fmla="*/ 2 w 4"/>
                <a:gd name="T35" fmla="*/ 3 h 7"/>
                <a:gd name="T36" fmla="*/ 2 w 4"/>
                <a:gd name="T37" fmla="*/ 3 h 7"/>
                <a:gd name="T38" fmla="*/ 2 w 4"/>
                <a:gd name="T39" fmla="*/ 3 h 7"/>
                <a:gd name="T40" fmla="*/ 3 w 4"/>
                <a:gd name="T41" fmla="*/ 3 h 7"/>
                <a:gd name="T42" fmla="*/ 3 w 4"/>
                <a:gd name="T43" fmla="*/ 3 h 7"/>
                <a:gd name="T44" fmla="*/ 3 w 4"/>
                <a:gd name="T45" fmla="*/ 3 h 7"/>
                <a:gd name="T46" fmla="*/ 3 w 4"/>
                <a:gd name="T47" fmla="*/ 2 h 7"/>
                <a:gd name="T48" fmla="*/ 3 w 4"/>
                <a:gd name="T49" fmla="*/ 2 h 7"/>
                <a:gd name="T50" fmla="*/ 3 w 4"/>
                <a:gd name="T51" fmla="*/ 1 h 7"/>
                <a:gd name="T52" fmla="*/ 3 w 4"/>
                <a:gd name="T53" fmla="*/ 1 h 7"/>
                <a:gd name="T54" fmla="*/ 2 w 4"/>
                <a:gd name="T55" fmla="*/ 1 h 7"/>
                <a:gd name="T56" fmla="*/ 2 w 4"/>
                <a:gd name="T57" fmla="*/ 1 h 7"/>
                <a:gd name="T58" fmla="*/ 2 w 4"/>
                <a:gd name="T59" fmla="*/ 1 h 7"/>
                <a:gd name="T60" fmla="*/ 1 w 4"/>
                <a:gd name="T61" fmla="*/ 0 h 7"/>
                <a:gd name="T62" fmla="*/ 0 w 4"/>
                <a:gd name="T63" fmla="*/ 0 h 7"/>
                <a:gd name="T64" fmla="*/ 0 w 4"/>
                <a:gd name="T65" fmla="*/ 1 h 7"/>
                <a:gd name="T66" fmla="*/ 1 w 4"/>
                <a:gd name="T67" fmla="*/ 1 h 7"/>
                <a:gd name="T68" fmla="*/ 1 w 4"/>
                <a:gd name="T69" fmla="*/ 1 h 7"/>
                <a:gd name="T70" fmla="*/ 1 w 4"/>
                <a:gd name="T71" fmla="*/ 2 h 7"/>
                <a:gd name="T72" fmla="*/ 1 w 4"/>
                <a:gd name="T73" fmla="*/ 5 h 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4"/>
                <a:gd name="T112" fmla="*/ 0 h 7"/>
                <a:gd name="T113" fmla="*/ 4 w 4"/>
                <a:gd name="T114" fmla="*/ 7 h 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4" h="7">
                  <a:moveTo>
                    <a:pt x="1" y="5"/>
                  </a:move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" name="Freeform 33"/>
            <p:cNvSpPr>
              <a:spLocks/>
            </p:cNvSpPr>
            <p:nvPr/>
          </p:nvSpPr>
          <p:spPr bwMode="auto">
            <a:xfrm>
              <a:off x="833" y="2858"/>
              <a:ext cx="2" cy="2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1 w 2"/>
                <a:gd name="T5" fmla="*/ 1 h 2"/>
                <a:gd name="T6" fmla="*/ 1 w 2"/>
                <a:gd name="T7" fmla="*/ 1 h 2"/>
                <a:gd name="T8" fmla="*/ 1 w 2"/>
                <a:gd name="T9" fmla="*/ 1 h 2"/>
                <a:gd name="T10" fmla="*/ 0 w 2"/>
                <a:gd name="T11" fmla="*/ 1 h 2"/>
                <a:gd name="T12" fmla="*/ 0 w 2"/>
                <a:gd name="T13" fmla="*/ 1 h 2"/>
                <a:gd name="T14" fmla="*/ 0 w 2"/>
                <a:gd name="T15" fmla="*/ 1 h 2"/>
                <a:gd name="T16" fmla="*/ 0 w 2"/>
                <a:gd name="T17" fmla="*/ 1 h 2"/>
                <a:gd name="T18" fmla="*/ 0 w 2"/>
                <a:gd name="T19" fmla="*/ 0 h 2"/>
                <a:gd name="T20" fmla="*/ 0 w 2"/>
                <a:gd name="T21" fmla="*/ 0 h 2"/>
                <a:gd name="T22" fmla="*/ 0 w 2"/>
                <a:gd name="T23" fmla="*/ 0 h 2"/>
                <a:gd name="T24" fmla="*/ 0 w 2"/>
                <a:gd name="T25" fmla="*/ 0 h 2"/>
                <a:gd name="T26" fmla="*/ 0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1 w 2"/>
                <a:gd name="T33" fmla="*/ 1 h 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"/>
                <a:gd name="T52" fmla="*/ 0 h 2"/>
                <a:gd name="T53" fmla="*/ 2 w 2"/>
                <a:gd name="T54" fmla="*/ 2 h 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" h="2">
                  <a:moveTo>
                    <a:pt x="1" y="1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1" name="Freeform 34"/>
            <p:cNvSpPr>
              <a:spLocks/>
            </p:cNvSpPr>
            <p:nvPr/>
          </p:nvSpPr>
          <p:spPr bwMode="auto">
            <a:xfrm>
              <a:off x="905" y="2858"/>
              <a:ext cx="24" cy="26"/>
            </a:xfrm>
            <a:custGeom>
              <a:avLst/>
              <a:gdLst>
                <a:gd name="T0" fmla="*/ 10 w 24"/>
                <a:gd name="T1" fmla="*/ 10 h 26"/>
                <a:gd name="T2" fmla="*/ 9 w 24"/>
                <a:gd name="T3" fmla="*/ 11 h 26"/>
                <a:gd name="T4" fmla="*/ 8 w 24"/>
                <a:gd name="T5" fmla="*/ 11 h 26"/>
                <a:gd name="T6" fmla="*/ 8 w 24"/>
                <a:gd name="T7" fmla="*/ 12 h 26"/>
                <a:gd name="T8" fmla="*/ 7 w 24"/>
                <a:gd name="T9" fmla="*/ 13 h 26"/>
                <a:gd name="T10" fmla="*/ 6 w 24"/>
                <a:gd name="T11" fmla="*/ 13 h 26"/>
                <a:gd name="T12" fmla="*/ 6 w 24"/>
                <a:gd name="T13" fmla="*/ 14 h 26"/>
                <a:gd name="T14" fmla="*/ 6 w 24"/>
                <a:gd name="T15" fmla="*/ 14 h 26"/>
                <a:gd name="T16" fmla="*/ 6 w 24"/>
                <a:gd name="T17" fmla="*/ 15 h 26"/>
                <a:gd name="T18" fmla="*/ 6 w 24"/>
                <a:gd name="T19" fmla="*/ 15 h 26"/>
                <a:gd name="T20" fmla="*/ 6 w 24"/>
                <a:gd name="T21" fmla="*/ 16 h 26"/>
                <a:gd name="T22" fmla="*/ 6 w 24"/>
                <a:gd name="T23" fmla="*/ 16 h 26"/>
                <a:gd name="T24" fmla="*/ 6 w 24"/>
                <a:gd name="T25" fmla="*/ 17 h 26"/>
                <a:gd name="T26" fmla="*/ 7 w 24"/>
                <a:gd name="T27" fmla="*/ 17 h 26"/>
                <a:gd name="T28" fmla="*/ 7 w 24"/>
                <a:gd name="T29" fmla="*/ 18 h 26"/>
                <a:gd name="T30" fmla="*/ 0 w 24"/>
                <a:gd name="T31" fmla="*/ 14 h 26"/>
                <a:gd name="T32" fmla="*/ 0 w 24"/>
                <a:gd name="T33" fmla="*/ 13 h 26"/>
                <a:gd name="T34" fmla="*/ 1 w 24"/>
                <a:gd name="T35" fmla="*/ 13 h 26"/>
                <a:gd name="T36" fmla="*/ 2 w 24"/>
                <a:gd name="T37" fmla="*/ 14 h 26"/>
                <a:gd name="T38" fmla="*/ 2 w 24"/>
                <a:gd name="T39" fmla="*/ 14 h 26"/>
                <a:gd name="T40" fmla="*/ 3 w 24"/>
                <a:gd name="T41" fmla="*/ 13 h 26"/>
                <a:gd name="T42" fmla="*/ 4 w 24"/>
                <a:gd name="T43" fmla="*/ 13 h 26"/>
                <a:gd name="T44" fmla="*/ 5 w 24"/>
                <a:gd name="T45" fmla="*/ 13 h 26"/>
                <a:gd name="T46" fmla="*/ 6 w 24"/>
                <a:gd name="T47" fmla="*/ 12 h 26"/>
                <a:gd name="T48" fmla="*/ 6 w 24"/>
                <a:gd name="T49" fmla="*/ 12 h 26"/>
                <a:gd name="T50" fmla="*/ 6 w 24"/>
                <a:gd name="T51" fmla="*/ 11 h 26"/>
                <a:gd name="T52" fmla="*/ 7 w 24"/>
                <a:gd name="T53" fmla="*/ 11 h 26"/>
                <a:gd name="T54" fmla="*/ 20 w 24"/>
                <a:gd name="T55" fmla="*/ 0 h 26"/>
                <a:gd name="T56" fmla="*/ 23 w 24"/>
                <a:gd name="T57" fmla="*/ 1 h 26"/>
                <a:gd name="T58" fmla="*/ 18 w 24"/>
                <a:gd name="T59" fmla="*/ 18 h 26"/>
                <a:gd name="T60" fmla="*/ 18 w 24"/>
                <a:gd name="T61" fmla="*/ 19 h 26"/>
                <a:gd name="T62" fmla="*/ 18 w 24"/>
                <a:gd name="T63" fmla="*/ 19 h 26"/>
                <a:gd name="T64" fmla="*/ 18 w 24"/>
                <a:gd name="T65" fmla="*/ 20 h 26"/>
                <a:gd name="T66" fmla="*/ 18 w 24"/>
                <a:gd name="T67" fmla="*/ 21 h 26"/>
                <a:gd name="T68" fmla="*/ 17 w 24"/>
                <a:gd name="T69" fmla="*/ 22 h 26"/>
                <a:gd name="T70" fmla="*/ 17 w 24"/>
                <a:gd name="T71" fmla="*/ 23 h 26"/>
                <a:gd name="T72" fmla="*/ 17 w 24"/>
                <a:gd name="T73" fmla="*/ 23 h 26"/>
                <a:gd name="T74" fmla="*/ 18 w 24"/>
                <a:gd name="T75" fmla="*/ 23 h 26"/>
                <a:gd name="T76" fmla="*/ 18 w 24"/>
                <a:gd name="T77" fmla="*/ 24 h 26"/>
                <a:gd name="T78" fmla="*/ 19 w 24"/>
                <a:gd name="T79" fmla="*/ 24 h 26"/>
                <a:gd name="T80" fmla="*/ 18 w 24"/>
                <a:gd name="T81" fmla="*/ 25 h 26"/>
                <a:gd name="T82" fmla="*/ 11 w 24"/>
                <a:gd name="T83" fmla="*/ 21 h 26"/>
                <a:gd name="T84" fmla="*/ 12 w 24"/>
                <a:gd name="T85" fmla="*/ 20 h 26"/>
                <a:gd name="T86" fmla="*/ 13 w 24"/>
                <a:gd name="T87" fmla="*/ 20 h 26"/>
                <a:gd name="T88" fmla="*/ 13 w 24"/>
                <a:gd name="T89" fmla="*/ 21 h 26"/>
                <a:gd name="T90" fmla="*/ 13 w 24"/>
                <a:gd name="T91" fmla="*/ 21 h 26"/>
                <a:gd name="T92" fmla="*/ 14 w 24"/>
                <a:gd name="T93" fmla="*/ 21 h 26"/>
                <a:gd name="T94" fmla="*/ 14 w 24"/>
                <a:gd name="T95" fmla="*/ 20 h 26"/>
                <a:gd name="T96" fmla="*/ 15 w 24"/>
                <a:gd name="T97" fmla="*/ 20 h 26"/>
                <a:gd name="T98" fmla="*/ 15 w 24"/>
                <a:gd name="T99" fmla="*/ 19 h 26"/>
                <a:gd name="T100" fmla="*/ 15 w 24"/>
                <a:gd name="T101" fmla="*/ 19 h 26"/>
                <a:gd name="T102" fmla="*/ 15 w 24"/>
                <a:gd name="T103" fmla="*/ 18 h 26"/>
                <a:gd name="T104" fmla="*/ 16 w 24"/>
                <a:gd name="T105" fmla="*/ 18 h 26"/>
                <a:gd name="T106" fmla="*/ 16 w 24"/>
                <a:gd name="T107" fmla="*/ 15 h 26"/>
                <a:gd name="T108" fmla="*/ 10 w 24"/>
                <a:gd name="T109" fmla="*/ 10 h 2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4"/>
                <a:gd name="T166" fmla="*/ 0 h 26"/>
                <a:gd name="T167" fmla="*/ 24 w 24"/>
                <a:gd name="T168" fmla="*/ 26 h 2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4" h="26">
                  <a:moveTo>
                    <a:pt x="10" y="10"/>
                  </a:moveTo>
                  <a:lnTo>
                    <a:pt x="9" y="11"/>
                  </a:lnTo>
                  <a:lnTo>
                    <a:pt x="8" y="11"/>
                  </a:lnTo>
                  <a:lnTo>
                    <a:pt x="8" y="12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7" y="17"/>
                  </a:lnTo>
                  <a:lnTo>
                    <a:pt x="7" y="18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20" y="0"/>
                  </a:lnTo>
                  <a:lnTo>
                    <a:pt x="23" y="1"/>
                  </a:lnTo>
                  <a:lnTo>
                    <a:pt x="18" y="18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8" y="21"/>
                  </a:lnTo>
                  <a:lnTo>
                    <a:pt x="17" y="22"/>
                  </a:lnTo>
                  <a:lnTo>
                    <a:pt x="17" y="23"/>
                  </a:lnTo>
                  <a:lnTo>
                    <a:pt x="18" y="23"/>
                  </a:lnTo>
                  <a:lnTo>
                    <a:pt x="18" y="24"/>
                  </a:lnTo>
                  <a:lnTo>
                    <a:pt x="19" y="24"/>
                  </a:lnTo>
                  <a:lnTo>
                    <a:pt x="18" y="25"/>
                  </a:lnTo>
                  <a:lnTo>
                    <a:pt x="11" y="21"/>
                  </a:lnTo>
                  <a:lnTo>
                    <a:pt x="12" y="20"/>
                  </a:lnTo>
                  <a:lnTo>
                    <a:pt x="13" y="20"/>
                  </a:lnTo>
                  <a:lnTo>
                    <a:pt x="13" y="21"/>
                  </a:lnTo>
                  <a:lnTo>
                    <a:pt x="14" y="21"/>
                  </a:lnTo>
                  <a:lnTo>
                    <a:pt x="14" y="20"/>
                  </a:lnTo>
                  <a:lnTo>
                    <a:pt x="15" y="20"/>
                  </a:lnTo>
                  <a:lnTo>
                    <a:pt x="15" y="19"/>
                  </a:lnTo>
                  <a:lnTo>
                    <a:pt x="15" y="18"/>
                  </a:lnTo>
                  <a:lnTo>
                    <a:pt x="16" y="18"/>
                  </a:lnTo>
                  <a:lnTo>
                    <a:pt x="16" y="15"/>
                  </a:lnTo>
                  <a:lnTo>
                    <a:pt x="10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" name="Freeform 35"/>
            <p:cNvSpPr>
              <a:spLocks/>
            </p:cNvSpPr>
            <p:nvPr/>
          </p:nvSpPr>
          <p:spPr bwMode="auto">
            <a:xfrm>
              <a:off x="919" y="2861"/>
              <a:ext cx="5" cy="8"/>
            </a:xfrm>
            <a:custGeom>
              <a:avLst/>
              <a:gdLst>
                <a:gd name="T0" fmla="*/ 3 w 5"/>
                <a:gd name="T1" fmla="*/ 7 h 8"/>
                <a:gd name="T2" fmla="*/ 4 w 5"/>
                <a:gd name="T3" fmla="*/ 0 h 8"/>
                <a:gd name="T4" fmla="*/ 0 w 5"/>
                <a:gd name="T5" fmla="*/ 4 h 8"/>
                <a:gd name="T6" fmla="*/ 3 w 5"/>
                <a:gd name="T7" fmla="*/ 7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"/>
                <a:gd name="T13" fmla="*/ 0 h 8"/>
                <a:gd name="T14" fmla="*/ 5 w 5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" h="8">
                  <a:moveTo>
                    <a:pt x="3" y="7"/>
                  </a:moveTo>
                  <a:lnTo>
                    <a:pt x="4" y="0"/>
                  </a:lnTo>
                  <a:lnTo>
                    <a:pt x="0" y="4"/>
                  </a:lnTo>
                  <a:lnTo>
                    <a:pt x="3" y="7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3" name="Freeform 36"/>
            <p:cNvSpPr>
              <a:spLocks/>
            </p:cNvSpPr>
            <p:nvPr/>
          </p:nvSpPr>
          <p:spPr bwMode="auto">
            <a:xfrm>
              <a:off x="955" y="2896"/>
              <a:ext cx="28" cy="28"/>
            </a:xfrm>
            <a:custGeom>
              <a:avLst/>
              <a:gdLst>
                <a:gd name="T0" fmla="*/ 20 w 28"/>
                <a:gd name="T1" fmla="*/ 13 h 28"/>
                <a:gd name="T2" fmla="*/ 19 w 28"/>
                <a:gd name="T3" fmla="*/ 14 h 28"/>
                <a:gd name="T4" fmla="*/ 17 w 28"/>
                <a:gd name="T5" fmla="*/ 14 h 28"/>
                <a:gd name="T6" fmla="*/ 16 w 28"/>
                <a:gd name="T7" fmla="*/ 14 h 28"/>
                <a:gd name="T8" fmla="*/ 15 w 28"/>
                <a:gd name="T9" fmla="*/ 13 h 28"/>
                <a:gd name="T10" fmla="*/ 14 w 28"/>
                <a:gd name="T11" fmla="*/ 11 h 28"/>
                <a:gd name="T12" fmla="*/ 17 w 28"/>
                <a:gd name="T13" fmla="*/ 7 h 28"/>
                <a:gd name="T14" fmla="*/ 19 w 28"/>
                <a:gd name="T15" fmla="*/ 7 h 28"/>
                <a:gd name="T16" fmla="*/ 20 w 28"/>
                <a:gd name="T17" fmla="*/ 6 h 28"/>
                <a:gd name="T18" fmla="*/ 20 w 28"/>
                <a:gd name="T19" fmla="*/ 7 h 28"/>
                <a:gd name="T20" fmla="*/ 21 w 28"/>
                <a:gd name="T21" fmla="*/ 7 h 28"/>
                <a:gd name="T22" fmla="*/ 23 w 28"/>
                <a:gd name="T23" fmla="*/ 9 h 28"/>
                <a:gd name="T24" fmla="*/ 24 w 28"/>
                <a:gd name="T25" fmla="*/ 10 h 28"/>
                <a:gd name="T26" fmla="*/ 25 w 28"/>
                <a:gd name="T27" fmla="*/ 11 h 28"/>
                <a:gd name="T28" fmla="*/ 25 w 28"/>
                <a:gd name="T29" fmla="*/ 13 h 28"/>
                <a:gd name="T30" fmla="*/ 24 w 28"/>
                <a:gd name="T31" fmla="*/ 15 h 28"/>
                <a:gd name="T32" fmla="*/ 24 w 28"/>
                <a:gd name="T33" fmla="*/ 16 h 28"/>
                <a:gd name="T34" fmla="*/ 25 w 28"/>
                <a:gd name="T35" fmla="*/ 17 h 28"/>
                <a:gd name="T36" fmla="*/ 16 w 28"/>
                <a:gd name="T37" fmla="*/ 0 h 28"/>
                <a:gd name="T38" fmla="*/ 16 w 28"/>
                <a:gd name="T39" fmla="*/ 2 h 28"/>
                <a:gd name="T40" fmla="*/ 17 w 28"/>
                <a:gd name="T41" fmla="*/ 2 h 28"/>
                <a:gd name="T42" fmla="*/ 16 w 28"/>
                <a:gd name="T43" fmla="*/ 3 h 28"/>
                <a:gd name="T44" fmla="*/ 16 w 28"/>
                <a:gd name="T45" fmla="*/ 4 h 28"/>
                <a:gd name="T46" fmla="*/ 15 w 28"/>
                <a:gd name="T47" fmla="*/ 5 h 28"/>
                <a:gd name="T48" fmla="*/ 6 w 28"/>
                <a:gd name="T49" fmla="*/ 13 h 28"/>
                <a:gd name="T50" fmla="*/ 4 w 28"/>
                <a:gd name="T51" fmla="*/ 14 h 28"/>
                <a:gd name="T52" fmla="*/ 3 w 28"/>
                <a:gd name="T53" fmla="*/ 15 h 28"/>
                <a:gd name="T54" fmla="*/ 2 w 28"/>
                <a:gd name="T55" fmla="*/ 15 h 28"/>
                <a:gd name="T56" fmla="*/ 1 w 28"/>
                <a:gd name="T57" fmla="*/ 14 h 28"/>
                <a:gd name="T58" fmla="*/ 10 w 28"/>
                <a:gd name="T59" fmla="*/ 27 h 28"/>
                <a:gd name="T60" fmla="*/ 16 w 28"/>
                <a:gd name="T61" fmla="*/ 25 h 28"/>
                <a:gd name="T62" fmla="*/ 13 w 28"/>
                <a:gd name="T63" fmla="*/ 25 h 28"/>
                <a:gd name="T64" fmla="*/ 11 w 28"/>
                <a:gd name="T65" fmla="*/ 24 h 28"/>
                <a:gd name="T66" fmla="*/ 10 w 28"/>
                <a:gd name="T67" fmla="*/ 24 h 28"/>
                <a:gd name="T68" fmla="*/ 9 w 28"/>
                <a:gd name="T69" fmla="*/ 23 h 28"/>
                <a:gd name="T70" fmla="*/ 8 w 28"/>
                <a:gd name="T71" fmla="*/ 22 h 28"/>
                <a:gd name="T72" fmla="*/ 7 w 28"/>
                <a:gd name="T73" fmla="*/ 21 h 28"/>
                <a:gd name="T74" fmla="*/ 6 w 28"/>
                <a:gd name="T75" fmla="*/ 20 h 28"/>
                <a:gd name="T76" fmla="*/ 5 w 28"/>
                <a:gd name="T77" fmla="*/ 19 h 28"/>
                <a:gd name="T78" fmla="*/ 5 w 28"/>
                <a:gd name="T79" fmla="*/ 17 h 28"/>
                <a:gd name="T80" fmla="*/ 6 w 28"/>
                <a:gd name="T81" fmla="*/ 16 h 28"/>
                <a:gd name="T82" fmla="*/ 12 w 28"/>
                <a:gd name="T83" fmla="*/ 11 h 28"/>
                <a:gd name="T84" fmla="*/ 13 w 28"/>
                <a:gd name="T85" fmla="*/ 13 h 28"/>
                <a:gd name="T86" fmla="*/ 14 w 28"/>
                <a:gd name="T87" fmla="*/ 14 h 28"/>
                <a:gd name="T88" fmla="*/ 15 w 28"/>
                <a:gd name="T89" fmla="*/ 15 h 28"/>
                <a:gd name="T90" fmla="*/ 15 w 28"/>
                <a:gd name="T91" fmla="*/ 16 h 28"/>
                <a:gd name="T92" fmla="*/ 14 w 28"/>
                <a:gd name="T93" fmla="*/ 18 h 28"/>
                <a:gd name="T94" fmla="*/ 14 w 28"/>
                <a:gd name="T95" fmla="*/ 20 h 2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8"/>
                <a:gd name="T145" fmla="*/ 0 h 28"/>
                <a:gd name="T146" fmla="*/ 28 w 28"/>
                <a:gd name="T147" fmla="*/ 28 h 2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8" h="28">
                  <a:moveTo>
                    <a:pt x="20" y="14"/>
                  </a:moveTo>
                  <a:lnTo>
                    <a:pt x="20" y="13"/>
                  </a:lnTo>
                  <a:lnTo>
                    <a:pt x="19" y="13"/>
                  </a:lnTo>
                  <a:lnTo>
                    <a:pt x="19" y="14"/>
                  </a:lnTo>
                  <a:lnTo>
                    <a:pt x="18" y="14"/>
                  </a:lnTo>
                  <a:lnTo>
                    <a:pt x="17" y="14"/>
                  </a:lnTo>
                  <a:lnTo>
                    <a:pt x="16" y="14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4" y="12"/>
                  </a:lnTo>
                  <a:lnTo>
                    <a:pt x="14" y="11"/>
                  </a:lnTo>
                  <a:lnTo>
                    <a:pt x="13" y="11"/>
                  </a:lnTo>
                  <a:lnTo>
                    <a:pt x="17" y="7"/>
                  </a:lnTo>
                  <a:lnTo>
                    <a:pt x="18" y="7"/>
                  </a:lnTo>
                  <a:lnTo>
                    <a:pt x="19" y="7"/>
                  </a:lnTo>
                  <a:lnTo>
                    <a:pt x="19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1" y="7"/>
                  </a:lnTo>
                  <a:lnTo>
                    <a:pt x="22" y="8"/>
                  </a:lnTo>
                  <a:lnTo>
                    <a:pt x="23" y="9"/>
                  </a:lnTo>
                  <a:lnTo>
                    <a:pt x="23" y="10"/>
                  </a:lnTo>
                  <a:lnTo>
                    <a:pt x="24" y="10"/>
                  </a:lnTo>
                  <a:lnTo>
                    <a:pt x="24" y="11"/>
                  </a:lnTo>
                  <a:lnTo>
                    <a:pt x="25" y="11"/>
                  </a:lnTo>
                  <a:lnTo>
                    <a:pt x="25" y="12"/>
                  </a:lnTo>
                  <a:lnTo>
                    <a:pt x="25" y="13"/>
                  </a:lnTo>
                  <a:lnTo>
                    <a:pt x="25" y="14"/>
                  </a:lnTo>
                  <a:lnTo>
                    <a:pt x="24" y="15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7" y="12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6"/>
                  </a:lnTo>
                  <a:lnTo>
                    <a:pt x="6" y="13"/>
                  </a:lnTo>
                  <a:lnTo>
                    <a:pt x="5" y="14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0" y="14"/>
                  </a:lnTo>
                  <a:lnTo>
                    <a:pt x="10" y="27"/>
                  </a:lnTo>
                  <a:lnTo>
                    <a:pt x="16" y="25"/>
                  </a:lnTo>
                  <a:lnTo>
                    <a:pt x="14" y="25"/>
                  </a:lnTo>
                  <a:lnTo>
                    <a:pt x="13" y="25"/>
                  </a:lnTo>
                  <a:lnTo>
                    <a:pt x="12" y="25"/>
                  </a:lnTo>
                  <a:lnTo>
                    <a:pt x="11" y="24"/>
                  </a:lnTo>
                  <a:lnTo>
                    <a:pt x="10" y="24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8" y="23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6" y="20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12" y="11"/>
                  </a:lnTo>
                  <a:lnTo>
                    <a:pt x="13" y="12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4" y="14"/>
                  </a:lnTo>
                  <a:lnTo>
                    <a:pt x="14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7"/>
                  </a:lnTo>
                  <a:lnTo>
                    <a:pt x="14" y="18"/>
                  </a:lnTo>
                  <a:lnTo>
                    <a:pt x="13" y="19"/>
                  </a:lnTo>
                  <a:lnTo>
                    <a:pt x="14" y="20"/>
                  </a:lnTo>
                  <a:lnTo>
                    <a:pt x="20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4" name="Freeform 37"/>
            <p:cNvSpPr>
              <a:spLocks/>
            </p:cNvSpPr>
            <p:nvPr/>
          </p:nvSpPr>
          <p:spPr bwMode="auto">
            <a:xfrm>
              <a:off x="983" y="2940"/>
              <a:ext cx="24" cy="17"/>
            </a:xfrm>
            <a:custGeom>
              <a:avLst/>
              <a:gdLst>
                <a:gd name="T0" fmla="*/ 17 w 24"/>
                <a:gd name="T1" fmla="*/ 7 h 17"/>
                <a:gd name="T2" fmla="*/ 17 w 24"/>
                <a:gd name="T3" fmla="*/ 7 h 17"/>
                <a:gd name="T4" fmla="*/ 18 w 24"/>
                <a:gd name="T5" fmla="*/ 7 h 17"/>
                <a:gd name="T6" fmla="*/ 18 w 24"/>
                <a:gd name="T7" fmla="*/ 7 h 17"/>
                <a:gd name="T8" fmla="*/ 19 w 24"/>
                <a:gd name="T9" fmla="*/ 7 h 17"/>
                <a:gd name="T10" fmla="*/ 20 w 24"/>
                <a:gd name="T11" fmla="*/ 7 h 17"/>
                <a:gd name="T12" fmla="*/ 21 w 24"/>
                <a:gd name="T13" fmla="*/ 7 h 17"/>
                <a:gd name="T14" fmla="*/ 21 w 24"/>
                <a:gd name="T15" fmla="*/ 7 h 17"/>
                <a:gd name="T16" fmla="*/ 21 w 24"/>
                <a:gd name="T17" fmla="*/ 7 h 17"/>
                <a:gd name="T18" fmla="*/ 22 w 24"/>
                <a:gd name="T19" fmla="*/ 7 h 17"/>
                <a:gd name="T20" fmla="*/ 22 w 24"/>
                <a:gd name="T21" fmla="*/ 8 h 17"/>
                <a:gd name="T22" fmla="*/ 23 w 24"/>
                <a:gd name="T23" fmla="*/ 7 h 17"/>
                <a:gd name="T24" fmla="*/ 19 w 24"/>
                <a:gd name="T25" fmla="*/ 0 h 17"/>
                <a:gd name="T26" fmla="*/ 18 w 24"/>
                <a:gd name="T27" fmla="*/ 1 h 17"/>
                <a:gd name="T28" fmla="*/ 19 w 24"/>
                <a:gd name="T29" fmla="*/ 1 h 17"/>
                <a:gd name="T30" fmla="*/ 19 w 24"/>
                <a:gd name="T31" fmla="*/ 2 h 17"/>
                <a:gd name="T32" fmla="*/ 19 w 24"/>
                <a:gd name="T33" fmla="*/ 3 h 17"/>
                <a:gd name="T34" fmla="*/ 19 w 24"/>
                <a:gd name="T35" fmla="*/ 4 h 17"/>
                <a:gd name="T36" fmla="*/ 18 w 24"/>
                <a:gd name="T37" fmla="*/ 4 h 17"/>
                <a:gd name="T38" fmla="*/ 17 w 24"/>
                <a:gd name="T39" fmla="*/ 4 h 17"/>
                <a:gd name="T40" fmla="*/ 17 w 24"/>
                <a:gd name="T41" fmla="*/ 4 h 17"/>
                <a:gd name="T42" fmla="*/ 17 w 24"/>
                <a:gd name="T43" fmla="*/ 5 h 17"/>
                <a:gd name="T44" fmla="*/ 6 w 24"/>
                <a:gd name="T45" fmla="*/ 9 h 17"/>
                <a:gd name="T46" fmla="*/ 5 w 24"/>
                <a:gd name="T47" fmla="*/ 9 h 17"/>
                <a:gd name="T48" fmla="*/ 5 w 24"/>
                <a:gd name="T49" fmla="*/ 10 h 17"/>
                <a:gd name="T50" fmla="*/ 4 w 24"/>
                <a:gd name="T51" fmla="*/ 10 h 17"/>
                <a:gd name="T52" fmla="*/ 3 w 24"/>
                <a:gd name="T53" fmla="*/ 10 h 17"/>
                <a:gd name="T54" fmla="*/ 2 w 24"/>
                <a:gd name="T55" fmla="*/ 10 h 17"/>
                <a:gd name="T56" fmla="*/ 2 w 24"/>
                <a:gd name="T57" fmla="*/ 10 h 17"/>
                <a:gd name="T58" fmla="*/ 2 w 24"/>
                <a:gd name="T59" fmla="*/ 9 h 17"/>
                <a:gd name="T60" fmla="*/ 1 w 24"/>
                <a:gd name="T61" fmla="*/ 9 h 17"/>
                <a:gd name="T62" fmla="*/ 1 w 24"/>
                <a:gd name="T63" fmla="*/ 9 h 17"/>
                <a:gd name="T64" fmla="*/ 0 w 24"/>
                <a:gd name="T65" fmla="*/ 9 h 17"/>
                <a:gd name="T66" fmla="*/ 3 w 24"/>
                <a:gd name="T67" fmla="*/ 16 h 17"/>
                <a:gd name="T68" fmla="*/ 4 w 24"/>
                <a:gd name="T69" fmla="*/ 16 h 17"/>
                <a:gd name="T70" fmla="*/ 4 w 24"/>
                <a:gd name="T71" fmla="*/ 15 h 17"/>
                <a:gd name="T72" fmla="*/ 4 w 24"/>
                <a:gd name="T73" fmla="*/ 15 h 17"/>
                <a:gd name="T74" fmla="*/ 4 w 24"/>
                <a:gd name="T75" fmla="*/ 14 h 17"/>
                <a:gd name="T76" fmla="*/ 5 w 24"/>
                <a:gd name="T77" fmla="*/ 14 h 17"/>
                <a:gd name="T78" fmla="*/ 5 w 24"/>
                <a:gd name="T79" fmla="*/ 13 h 17"/>
                <a:gd name="T80" fmla="*/ 6 w 24"/>
                <a:gd name="T81" fmla="*/ 13 h 17"/>
                <a:gd name="T82" fmla="*/ 6 w 24"/>
                <a:gd name="T83" fmla="*/ 12 h 17"/>
                <a:gd name="T84" fmla="*/ 7 w 24"/>
                <a:gd name="T85" fmla="*/ 12 h 17"/>
                <a:gd name="T86" fmla="*/ 17 w 24"/>
                <a:gd name="T87" fmla="*/ 7 h 1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4"/>
                <a:gd name="T133" fmla="*/ 0 h 17"/>
                <a:gd name="T134" fmla="*/ 24 w 24"/>
                <a:gd name="T135" fmla="*/ 17 h 1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4" h="17">
                  <a:moveTo>
                    <a:pt x="17" y="7"/>
                  </a:moveTo>
                  <a:lnTo>
                    <a:pt x="17" y="7"/>
                  </a:lnTo>
                  <a:lnTo>
                    <a:pt x="18" y="7"/>
                  </a:lnTo>
                  <a:lnTo>
                    <a:pt x="19" y="7"/>
                  </a:lnTo>
                  <a:lnTo>
                    <a:pt x="20" y="7"/>
                  </a:lnTo>
                  <a:lnTo>
                    <a:pt x="21" y="7"/>
                  </a:lnTo>
                  <a:lnTo>
                    <a:pt x="22" y="7"/>
                  </a:lnTo>
                  <a:lnTo>
                    <a:pt x="22" y="8"/>
                  </a:lnTo>
                  <a:lnTo>
                    <a:pt x="23" y="7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19" y="2"/>
                  </a:lnTo>
                  <a:lnTo>
                    <a:pt x="19" y="3"/>
                  </a:lnTo>
                  <a:lnTo>
                    <a:pt x="19" y="4"/>
                  </a:lnTo>
                  <a:lnTo>
                    <a:pt x="18" y="4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6" y="9"/>
                  </a:lnTo>
                  <a:lnTo>
                    <a:pt x="5" y="9"/>
                  </a:lnTo>
                  <a:lnTo>
                    <a:pt x="5" y="10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1" y="9"/>
                  </a:lnTo>
                  <a:lnTo>
                    <a:pt x="0" y="9"/>
                  </a:lnTo>
                  <a:lnTo>
                    <a:pt x="3" y="16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2"/>
                  </a:lnTo>
                  <a:lnTo>
                    <a:pt x="17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5" name="Freeform 38"/>
            <p:cNvSpPr>
              <a:spLocks/>
            </p:cNvSpPr>
            <p:nvPr/>
          </p:nvSpPr>
          <p:spPr bwMode="auto">
            <a:xfrm>
              <a:off x="763" y="2864"/>
              <a:ext cx="5" cy="8"/>
            </a:xfrm>
            <a:custGeom>
              <a:avLst/>
              <a:gdLst>
                <a:gd name="T0" fmla="*/ 3 w 5"/>
                <a:gd name="T1" fmla="*/ 2 h 8"/>
                <a:gd name="T2" fmla="*/ 2 w 5"/>
                <a:gd name="T3" fmla="*/ 2 h 8"/>
                <a:gd name="T4" fmla="*/ 2 w 5"/>
                <a:gd name="T5" fmla="*/ 2 h 8"/>
                <a:gd name="T6" fmla="*/ 2 w 5"/>
                <a:gd name="T7" fmla="*/ 3 h 8"/>
                <a:gd name="T8" fmla="*/ 2 w 5"/>
                <a:gd name="T9" fmla="*/ 3 h 8"/>
                <a:gd name="T10" fmla="*/ 2 w 5"/>
                <a:gd name="T11" fmla="*/ 3 h 8"/>
                <a:gd name="T12" fmla="*/ 2 w 5"/>
                <a:gd name="T13" fmla="*/ 3 h 8"/>
                <a:gd name="T14" fmla="*/ 2 w 5"/>
                <a:gd name="T15" fmla="*/ 4 h 8"/>
                <a:gd name="T16" fmla="*/ 1 w 5"/>
                <a:gd name="T17" fmla="*/ 2 h 8"/>
                <a:gd name="T18" fmla="*/ 1 w 5"/>
                <a:gd name="T19" fmla="*/ 2 h 8"/>
                <a:gd name="T20" fmla="*/ 1 w 5"/>
                <a:gd name="T21" fmla="*/ 1 h 8"/>
                <a:gd name="T22" fmla="*/ 2 w 5"/>
                <a:gd name="T23" fmla="*/ 1 h 8"/>
                <a:gd name="T24" fmla="*/ 2 w 5"/>
                <a:gd name="T25" fmla="*/ 1 h 8"/>
                <a:gd name="T26" fmla="*/ 2 w 5"/>
                <a:gd name="T27" fmla="*/ 1 h 8"/>
                <a:gd name="T28" fmla="*/ 3 w 5"/>
                <a:gd name="T29" fmla="*/ 1 h 8"/>
                <a:gd name="T30" fmla="*/ 3 w 5"/>
                <a:gd name="T31" fmla="*/ 1 h 8"/>
                <a:gd name="T32" fmla="*/ 4 w 5"/>
                <a:gd name="T33" fmla="*/ 2 h 8"/>
                <a:gd name="T34" fmla="*/ 3 w 5"/>
                <a:gd name="T35" fmla="*/ 0 h 8"/>
                <a:gd name="T36" fmla="*/ 0 w 5"/>
                <a:gd name="T37" fmla="*/ 2 h 8"/>
                <a:gd name="T38" fmla="*/ 0 w 5"/>
                <a:gd name="T39" fmla="*/ 2 h 8"/>
                <a:gd name="T40" fmla="*/ 0 w 5"/>
                <a:gd name="T41" fmla="*/ 2 h 8"/>
                <a:gd name="T42" fmla="*/ 0 w 5"/>
                <a:gd name="T43" fmla="*/ 3 h 8"/>
                <a:gd name="T44" fmla="*/ 1 w 5"/>
                <a:gd name="T45" fmla="*/ 6 h 8"/>
                <a:gd name="T46" fmla="*/ 2 w 5"/>
                <a:gd name="T47" fmla="*/ 6 h 8"/>
                <a:gd name="T48" fmla="*/ 2 w 5"/>
                <a:gd name="T49" fmla="*/ 7 h 8"/>
                <a:gd name="T50" fmla="*/ 1 w 5"/>
                <a:gd name="T51" fmla="*/ 7 h 8"/>
                <a:gd name="T52" fmla="*/ 1 w 5"/>
                <a:gd name="T53" fmla="*/ 7 h 8"/>
                <a:gd name="T54" fmla="*/ 1 w 5"/>
                <a:gd name="T55" fmla="*/ 7 h 8"/>
                <a:gd name="T56" fmla="*/ 4 w 5"/>
                <a:gd name="T57" fmla="*/ 6 h 8"/>
                <a:gd name="T58" fmla="*/ 4 w 5"/>
                <a:gd name="T59" fmla="*/ 4 h 8"/>
                <a:gd name="T60" fmla="*/ 4 w 5"/>
                <a:gd name="T61" fmla="*/ 5 h 8"/>
                <a:gd name="T62" fmla="*/ 4 w 5"/>
                <a:gd name="T63" fmla="*/ 5 h 8"/>
                <a:gd name="T64" fmla="*/ 4 w 5"/>
                <a:gd name="T65" fmla="*/ 5 h 8"/>
                <a:gd name="T66" fmla="*/ 4 w 5"/>
                <a:gd name="T67" fmla="*/ 6 h 8"/>
                <a:gd name="T68" fmla="*/ 3 w 5"/>
                <a:gd name="T69" fmla="*/ 6 h 8"/>
                <a:gd name="T70" fmla="*/ 3 w 5"/>
                <a:gd name="T71" fmla="*/ 6 h 8"/>
                <a:gd name="T72" fmla="*/ 3 w 5"/>
                <a:gd name="T73" fmla="*/ 6 h 8"/>
                <a:gd name="T74" fmla="*/ 2 w 5"/>
                <a:gd name="T75" fmla="*/ 6 h 8"/>
                <a:gd name="T76" fmla="*/ 2 w 5"/>
                <a:gd name="T77" fmla="*/ 6 h 8"/>
                <a:gd name="T78" fmla="*/ 2 w 5"/>
                <a:gd name="T79" fmla="*/ 4 h 8"/>
                <a:gd name="T80" fmla="*/ 2 w 5"/>
                <a:gd name="T81" fmla="*/ 4 h 8"/>
                <a:gd name="T82" fmla="*/ 2 w 5"/>
                <a:gd name="T83" fmla="*/ 4 h 8"/>
                <a:gd name="T84" fmla="*/ 3 w 5"/>
                <a:gd name="T85" fmla="*/ 4 h 8"/>
                <a:gd name="T86" fmla="*/ 3 w 5"/>
                <a:gd name="T87" fmla="*/ 4 h 8"/>
                <a:gd name="T88" fmla="*/ 3 w 5"/>
                <a:gd name="T89" fmla="*/ 2 h 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"/>
                <a:gd name="T136" fmla="*/ 0 h 8"/>
                <a:gd name="T137" fmla="*/ 5 w 5"/>
                <a:gd name="T138" fmla="*/ 8 h 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" h="8">
                  <a:moveTo>
                    <a:pt x="3" y="2"/>
                  </a:move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2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6"/>
                  </a:lnTo>
                  <a:lnTo>
                    <a:pt x="2" y="6"/>
                  </a:lnTo>
                  <a:lnTo>
                    <a:pt x="2" y="7"/>
                  </a:lnTo>
                  <a:lnTo>
                    <a:pt x="1" y="7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6" name="Freeform 39"/>
            <p:cNvSpPr>
              <a:spLocks/>
            </p:cNvSpPr>
            <p:nvPr/>
          </p:nvSpPr>
          <p:spPr bwMode="auto">
            <a:xfrm>
              <a:off x="802" y="2858"/>
              <a:ext cx="6" cy="7"/>
            </a:xfrm>
            <a:custGeom>
              <a:avLst/>
              <a:gdLst>
                <a:gd name="T0" fmla="*/ 4 w 6"/>
                <a:gd name="T1" fmla="*/ 4 h 7"/>
                <a:gd name="T2" fmla="*/ 4 w 6"/>
                <a:gd name="T3" fmla="*/ 4 h 7"/>
                <a:gd name="T4" fmla="*/ 4 w 6"/>
                <a:gd name="T5" fmla="*/ 4 h 7"/>
                <a:gd name="T6" fmla="*/ 4 w 6"/>
                <a:gd name="T7" fmla="*/ 5 h 7"/>
                <a:gd name="T8" fmla="*/ 4 w 6"/>
                <a:gd name="T9" fmla="*/ 5 h 7"/>
                <a:gd name="T10" fmla="*/ 4 w 6"/>
                <a:gd name="T11" fmla="*/ 5 h 7"/>
                <a:gd name="T12" fmla="*/ 4 w 6"/>
                <a:gd name="T13" fmla="*/ 6 h 7"/>
                <a:gd name="T14" fmla="*/ 3 w 6"/>
                <a:gd name="T15" fmla="*/ 6 h 7"/>
                <a:gd name="T16" fmla="*/ 3 w 6"/>
                <a:gd name="T17" fmla="*/ 6 h 7"/>
                <a:gd name="T18" fmla="*/ 2 w 6"/>
                <a:gd name="T19" fmla="*/ 6 h 7"/>
                <a:gd name="T20" fmla="*/ 2 w 6"/>
                <a:gd name="T21" fmla="*/ 6 h 7"/>
                <a:gd name="T22" fmla="*/ 2 w 6"/>
                <a:gd name="T23" fmla="*/ 5 h 7"/>
                <a:gd name="T24" fmla="*/ 1 w 6"/>
                <a:gd name="T25" fmla="*/ 5 h 7"/>
                <a:gd name="T26" fmla="*/ 1 w 6"/>
                <a:gd name="T27" fmla="*/ 5 h 7"/>
                <a:gd name="T28" fmla="*/ 1 w 6"/>
                <a:gd name="T29" fmla="*/ 4 h 7"/>
                <a:gd name="T30" fmla="*/ 1 w 6"/>
                <a:gd name="T31" fmla="*/ 2 h 7"/>
                <a:gd name="T32" fmla="*/ 1 w 6"/>
                <a:gd name="T33" fmla="*/ 1 h 7"/>
                <a:gd name="T34" fmla="*/ 1 w 6"/>
                <a:gd name="T35" fmla="*/ 1 h 7"/>
                <a:gd name="T36" fmla="*/ 1 w 6"/>
                <a:gd name="T37" fmla="*/ 1 h 7"/>
                <a:gd name="T38" fmla="*/ 2 w 6"/>
                <a:gd name="T39" fmla="*/ 1 h 7"/>
                <a:gd name="T40" fmla="*/ 2 w 6"/>
                <a:gd name="T41" fmla="*/ 0 h 7"/>
                <a:gd name="T42" fmla="*/ 0 w 6"/>
                <a:gd name="T43" fmla="*/ 0 h 7"/>
                <a:gd name="T44" fmla="*/ 0 w 6"/>
                <a:gd name="T45" fmla="*/ 1 h 7"/>
                <a:gd name="T46" fmla="*/ 0 w 6"/>
                <a:gd name="T47" fmla="*/ 1 h 7"/>
                <a:gd name="T48" fmla="*/ 0 w 6"/>
                <a:gd name="T49" fmla="*/ 1 h 7"/>
                <a:gd name="T50" fmla="*/ 0 w 6"/>
                <a:gd name="T51" fmla="*/ 2 h 7"/>
                <a:gd name="T52" fmla="*/ 1 w 6"/>
                <a:gd name="T53" fmla="*/ 2 h 7"/>
                <a:gd name="T54" fmla="*/ 1 w 6"/>
                <a:gd name="T55" fmla="*/ 5 h 7"/>
                <a:gd name="T56" fmla="*/ 1 w 6"/>
                <a:gd name="T57" fmla="*/ 5 h 7"/>
                <a:gd name="T58" fmla="*/ 1 w 6"/>
                <a:gd name="T59" fmla="*/ 6 h 7"/>
                <a:gd name="T60" fmla="*/ 1 w 6"/>
                <a:gd name="T61" fmla="*/ 6 h 7"/>
                <a:gd name="T62" fmla="*/ 1 w 6"/>
                <a:gd name="T63" fmla="*/ 6 h 7"/>
                <a:gd name="T64" fmla="*/ 2 w 6"/>
                <a:gd name="T65" fmla="*/ 6 h 7"/>
                <a:gd name="T66" fmla="*/ 2 w 6"/>
                <a:gd name="T67" fmla="*/ 6 h 7"/>
                <a:gd name="T68" fmla="*/ 3 w 6"/>
                <a:gd name="T69" fmla="*/ 6 h 7"/>
                <a:gd name="T70" fmla="*/ 3 w 6"/>
                <a:gd name="T71" fmla="*/ 6 h 7"/>
                <a:gd name="T72" fmla="*/ 3 w 6"/>
                <a:gd name="T73" fmla="*/ 6 h 7"/>
                <a:gd name="T74" fmla="*/ 4 w 6"/>
                <a:gd name="T75" fmla="*/ 6 h 7"/>
                <a:gd name="T76" fmla="*/ 4 w 6"/>
                <a:gd name="T77" fmla="*/ 5 h 7"/>
                <a:gd name="T78" fmla="*/ 4 w 6"/>
                <a:gd name="T79" fmla="*/ 5 h 7"/>
                <a:gd name="T80" fmla="*/ 5 w 6"/>
                <a:gd name="T81" fmla="*/ 5 h 7"/>
                <a:gd name="T82" fmla="*/ 5 w 6"/>
                <a:gd name="T83" fmla="*/ 4 h 7"/>
                <a:gd name="T84" fmla="*/ 4 w 6"/>
                <a:gd name="T85" fmla="*/ 2 h 7"/>
                <a:gd name="T86" fmla="*/ 4 w 6"/>
                <a:gd name="T87" fmla="*/ 1 h 7"/>
                <a:gd name="T88" fmla="*/ 4 w 6"/>
                <a:gd name="T89" fmla="*/ 1 h 7"/>
                <a:gd name="T90" fmla="*/ 5 w 6"/>
                <a:gd name="T91" fmla="*/ 1 h 7"/>
                <a:gd name="T92" fmla="*/ 5 w 6"/>
                <a:gd name="T93" fmla="*/ 0 h 7"/>
                <a:gd name="T94" fmla="*/ 5 w 6"/>
                <a:gd name="T95" fmla="*/ 0 h 7"/>
                <a:gd name="T96" fmla="*/ 3 w 6"/>
                <a:gd name="T97" fmla="*/ 0 h 7"/>
                <a:gd name="T98" fmla="*/ 4 w 6"/>
                <a:gd name="T99" fmla="*/ 1 h 7"/>
                <a:gd name="T100" fmla="*/ 4 w 6"/>
                <a:gd name="T101" fmla="*/ 1 h 7"/>
                <a:gd name="T102" fmla="*/ 4 w 6"/>
                <a:gd name="T103" fmla="*/ 1 h 7"/>
                <a:gd name="T104" fmla="*/ 4 w 6"/>
                <a:gd name="T105" fmla="*/ 2 h 7"/>
                <a:gd name="T106" fmla="*/ 4 w 6"/>
                <a:gd name="T107" fmla="*/ 4 h 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"/>
                <a:gd name="T163" fmla="*/ 0 h 7"/>
                <a:gd name="T164" fmla="*/ 6 w 6"/>
                <a:gd name="T165" fmla="*/ 7 h 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" h="7">
                  <a:moveTo>
                    <a:pt x="4" y="4"/>
                  </a:moveTo>
                  <a:lnTo>
                    <a:pt x="4" y="4"/>
                  </a:lnTo>
                  <a:lnTo>
                    <a:pt x="4" y="5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5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4" y="5"/>
                  </a:lnTo>
                  <a:lnTo>
                    <a:pt x="5" y="5"/>
                  </a:lnTo>
                  <a:lnTo>
                    <a:pt x="5" y="4"/>
                  </a:lnTo>
                  <a:lnTo>
                    <a:pt x="4" y="2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7" name="Freeform 40"/>
            <p:cNvSpPr>
              <a:spLocks/>
            </p:cNvSpPr>
            <p:nvPr/>
          </p:nvSpPr>
          <p:spPr bwMode="auto">
            <a:xfrm>
              <a:off x="853" y="2862"/>
              <a:ext cx="4" cy="7"/>
            </a:xfrm>
            <a:custGeom>
              <a:avLst/>
              <a:gdLst>
                <a:gd name="T0" fmla="*/ 3 w 4"/>
                <a:gd name="T1" fmla="*/ 1 h 7"/>
                <a:gd name="T2" fmla="*/ 2 w 4"/>
                <a:gd name="T3" fmla="*/ 1 h 7"/>
                <a:gd name="T4" fmla="*/ 2 w 4"/>
                <a:gd name="T5" fmla="*/ 0 h 7"/>
                <a:gd name="T6" fmla="*/ 2 w 4"/>
                <a:gd name="T7" fmla="*/ 0 h 7"/>
                <a:gd name="T8" fmla="*/ 1 w 4"/>
                <a:gd name="T9" fmla="*/ 0 h 7"/>
                <a:gd name="T10" fmla="*/ 1 w 4"/>
                <a:gd name="T11" fmla="*/ 0 h 7"/>
                <a:gd name="T12" fmla="*/ 1 w 4"/>
                <a:gd name="T13" fmla="*/ 1 h 7"/>
                <a:gd name="T14" fmla="*/ 1 w 4"/>
                <a:gd name="T15" fmla="*/ 1 h 7"/>
                <a:gd name="T16" fmla="*/ 1 w 4"/>
                <a:gd name="T17" fmla="*/ 1 h 7"/>
                <a:gd name="T18" fmla="*/ 0 w 4"/>
                <a:gd name="T19" fmla="*/ 2 h 7"/>
                <a:gd name="T20" fmla="*/ 0 w 4"/>
                <a:gd name="T21" fmla="*/ 2 h 7"/>
                <a:gd name="T22" fmla="*/ 1 w 4"/>
                <a:gd name="T23" fmla="*/ 2 h 7"/>
                <a:gd name="T24" fmla="*/ 1 w 4"/>
                <a:gd name="T25" fmla="*/ 3 h 7"/>
                <a:gd name="T26" fmla="*/ 1 w 4"/>
                <a:gd name="T27" fmla="*/ 3 h 7"/>
                <a:gd name="T28" fmla="*/ 1 w 4"/>
                <a:gd name="T29" fmla="*/ 3 h 7"/>
                <a:gd name="T30" fmla="*/ 1 w 4"/>
                <a:gd name="T31" fmla="*/ 4 h 7"/>
                <a:gd name="T32" fmla="*/ 2 w 4"/>
                <a:gd name="T33" fmla="*/ 4 h 7"/>
                <a:gd name="T34" fmla="*/ 2 w 4"/>
                <a:gd name="T35" fmla="*/ 4 h 7"/>
                <a:gd name="T36" fmla="*/ 2 w 4"/>
                <a:gd name="T37" fmla="*/ 5 h 7"/>
                <a:gd name="T38" fmla="*/ 2 w 4"/>
                <a:gd name="T39" fmla="*/ 5 h 7"/>
                <a:gd name="T40" fmla="*/ 2 w 4"/>
                <a:gd name="T41" fmla="*/ 6 h 7"/>
                <a:gd name="T42" fmla="*/ 2 w 4"/>
                <a:gd name="T43" fmla="*/ 6 h 7"/>
                <a:gd name="T44" fmla="*/ 1 w 4"/>
                <a:gd name="T45" fmla="*/ 6 h 7"/>
                <a:gd name="T46" fmla="*/ 1 w 4"/>
                <a:gd name="T47" fmla="*/ 6 h 7"/>
                <a:gd name="T48" fmla="*/ 1 w 4"/>
                <a:gd name="T49" fmla="*/ 5 h 7"/>
                <a:gd name="T50" fmla="*/ 1 w 4"/>
                <a:gd name="T51" fmla="*/ 5 h 7"/>
                <a:gd name="T52" fmla="*/ 0 w 4"/>
                <a:gd name="T53" fmla="*/ 5 h 7"/>
                <a:gd name="T54" fmla="*/ 0 w 4"/>
                <a:gd name="T55" fmla="*/ 4 h 7"/>
                <a:gd name="T56" fmla="*/ 0 w 4"/>
                <a:gd name="T57" fmla="*/ 4 h 7"/>
                <a:gd name="T58" fmla="*/ 0 w 4"/>
                <a:gd name="T59" fmla="*/ 6 h 7"/>
                <a:gd name="T60" fmla="*/ 1 w 4"/>
                <a:gd name="T61" fmla="*/ 6 h 7"/>
                <a:gd name="T62" fmla="*/ 1 w 4"/>
                <a:gd name="T63" fmla="*/ 6 h 7"/>
                <a:gd name="T64" fmla="*/ 1 w 4"/>
                <a:gd name="T65" fmla="*/ 6 h 7"/>
                <a:gd name="T66" fmla="*/ 1 w 4"/>
                <a:gd name="T67" fmla="*/ 6 h 7"/>
                <a:gd name="T68" fmla="*/ 2 w 4"/>
                <a:gd name="T69" fmla="*/ 6 h 7"/>
                <a:gd name="T70" fmla="*/ 2 w 4"/>
                <a:gd name="T71" fmla="*/ 6 h 7"/>
                <a:gd name="T72" fmla="*/ 2 w 4"/>
                <a:gd name="T73" fmla="*/ 6 h 7"/>
                <a:gd name="T74" fmla="*/ 2 w 4"/>
                <a:gd name="T75" fmla="*/ 6 h 7"/>
                <a:gd name="T76" fmla="*/ 3 w 4"/>
                <a:gd name="T77" fmla="*/ 5 h 7"/>
                <a:gd name="T78" fmla="*/ 3 w 4"/>
                <a:gd name="T79" fmla="*/ 5 h 7"/>
                <a:gd name="T80" fmla="*/ 3 w 4"/>
                <a:gd name="T81" fmla="*/ 4 h 7"/>
                <a:gd name="T82" fmla="*/ 3 w 4"/>
                <a:gd name="T83" fmla="*/ 4 h 7"/>
                <a:gd name="T84" fmla="*/ 2 w 4"/>
                <a:gd name="T85" fmla="*/ 4 h 7"/>
                <a:gd name="T86" fmla="*/ 2 w 4"/>
                <a:gd name="T87" fmla="*/ 3 h 7"/>
                <a:gd name="T88" fmla="*/ 2 w 4"/>
                <a:gd name="T89" fmla="*/ 3 h 7"/>
                <a:gd name="T90" fmla="*/ 2 w 4"/>
                <a:gd name="T91" fmla="*/ 3 h 7"/>
                <a:gd name="T92" fmla="*/ 2 w 4"/>
                <a:gd name="T93" fmla="*/ 3 h 7"/>
                <a:gd name="T94" fmla="*/ 1 w 4"/>
                <a:gd name="T95" fmla="*/ 2 h 7"/>
                <a:gd name="T96" fmla="*/ 1 w 4"/>
                <a:gd name="T97" fmla="*/ 2 h 7"/>
                <a:gd name="T98" fmla="*/ 1 w 4"/>
                <a:gd name="T99" fmla="*/ 2 h 7"/>
                <a:gd name="T100" fmla="*/ 1 w 4"/>
                <a:gd name="T101" fmla="*/ 1 h 7"/>
                <a:gd name="T102" fmla="*/ 1 w 4"/>
                <a:gd name="T103" fmla="*/ 1 h 7"/>
                <a:gd name="T104" fmla="*/ 1 w 4"/>
                <a:gd name="T105" fmla="*/ 1 h 7"/>
                <a:gd name="T106" fmla="*/ 1 w 4"/>
                <a:gd name="T107" fmla="*/ 1 h 7"/>
                <a:gd name="T108" fmla="*/ 2 w 4"/>
                <a:gd name="T109" fmla="*/ 1 h 7"/>
                <a:gd name="T110" fmla="*/ 2 w 4"/>
                <a:gd name="T111" fmla="*/ 1 h 7"/>
                <a:gd name="T112" fmla="*/ 2 w 4"/>
                <a:gd name="T113" fmla="*/ 1 h 7"/>
                <a:gd name="T114" fmla="*/ 2 w 4"/>
                <a:gd name="T115" fmla="*/ 1 h 7"/>
                <a:gd name="T116" fmla="*/ 3 w 4"/>
                <a:gd name="T117" fmla="*/ 2 h 7"/>
                <a:gd name="T118" fmla="*/ 3 w 4"/>
                <a:gd name="T119" fmla="*/ 2 h 7"/>
                <a:gd name="T120" fmla="*/ 3 w 4"/>
                <a:gd name="T121" fmla="*/ 2 h 7"/>
                <a:gd name="T122" fmla="*/ 3 w 4"/>
                <a:gd name="T123" fmla="*/ 1 h 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4"/>
                <a:gd name="T187" fmla="*/ 0 h 7"/>
                <a:gd name="T188" fmla="*/ 4 w 4"/>
                <a:gd name="T189" fmla="*/ 7 h 7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4" h="7">
                  <a:moveTo>
                    <a:pt x="3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6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5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2"/>
                  </a:lnTo>
                  <a:lnTo>
                    <a:pt x="3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8" name="Freeform 41"/>
            <p:cNvSpPr>
              <a:spLocks/>
            </p:cNvSpPr>
            <p:nvPr/>
          </p:nvSpPr>
          <p:spPr bwMode="auto">
            <a:xfrm>
              <a:off x="789" y="2876"/>
              <a:ext cx="6" cy="7"/>
            </a:xfrm>
            <a:custGeom>
              <a:avLst/>
              <a:gdLst>
                <a:gd name="T0" fmla="*/ 4 w 6"/>
                <a:gd name="T1" fmla="*/ 4 h 7"/>
                <a:gd name="T2" fmla="*/ 4 w 6"/>
                <a:gd name="T3" fmla="*/ 4 h 7"/>
                <a:gd name="T4" fmla="*/ 4 w 6"/>
                <a:gd name="T5" fmla="*/ 4 h 7"/>
                <a:gd name="T6" fmla="*/ 5 w 6"/>
                <a:gd name="T7" fmla="*/ 5 h 7"/>
                <a:gd name="T8" fmla="*/ 5 w 6"/>
                <a:gd name="T9" fmla="*/ 5 h 7"/>
                <a:gd name="T10" fmla="*/ 4 w 6"/>
                <a:gd name="T11" fmla="*/ 5 h 7"/>
                <a:gd name="T12" fmla="*/ 4 w 6"/>
                <a:gd name="T13" fmla="*/ 6 h 7"/>
                <a:gd name="T14" fmla="*/ 4 w 6"/>
                <a:gd name="T15" fmla="*/ 6 h 7"/>
                <a:gd name="T16" fmla="*/ 3 w 6"/>
                <a:gd name="T17" fmla="*/ 6 h 7"/>
                <a:gd name="T18" fmla="*/ 3 w 6"/>
                <a:gd name="T19" fmla="*/ 6 h 7"/>
                <a:gd name="T20" fmla="*/ 3 w 6"/>
                <a:gd name="T21" fmla="*/ 6 h 7"/>
                <a:gd name="T22" fmla="*/ 2 w 6"/>
                <a:gd name="T23" fmla="*/ 6 h 7"/>
                <a:gd name="T24" fmla="*/ 2 w 6"/>
                <a:gd name="T25" fmla="*/ 6 h 7"/>
                <a:gd name="T26" fmla="*/ 2 w 6"/>
                <a:gd name="T27" fmla="*/ 5 h 7"/>
                <a:gd name="T28" fmla="*/ 2 w 6"/>
                <a:gd name="T29" fmla="*/ 5 h 7"/>
                <a:gd name="T30" fmla="*/ 2 w 6"/>
                <a:gd name="T31" fmla="*/ 4 h 7"/>
                <a:gd name="T32" fmla="*/ 2 w 6"/>
                <a:gd name="T33" fmla="*/ 2 h 7"/>
                <a:gd name="T34" fmla="*/ 1 w 6"/>
                <a:gd name="T35" fmla="*/ 2 h 7"/>
                <a:gd name="T36" fmla="*/ 1 w 6"/>
                <a:gd name="T37" fmla="*/ 2 h 7"/>
                <a:gd name="T38" fmla="*/ 1 w 6"/>
                <a:gd name="T39" fmla="*/ 1 h 7"/>
                <a:gd name="T40" fmla="*/ 2 w 6"/>
                <a:gd name="T41" fmla="*/ 1 h 7"/>
                <a:gd name="T42" fmla="*/ 2 w 6"/>
                <a:gd name="T43" fmla="*/ 1 h 7"/>
                <a:gd name="T44" fmla="*/ 2 w 6"/>
                <a:gd name="T45" fmla="*/ 1 h 7"/>
                <a:gd name="T46" fmla="*/ 0 w 6"/>
                <a:gd name="T47" fmla="*/ 1 h 7"/>
                <a:gd name="T48" fmla="*/ 0 w 6"/>
                <a:gd name="T49" fmla="*/ 1 h 7"/>
                <a:gd name="T50" fmla="*/ 0 w 6"/>
                <a:gd name="T51" fmla="*/ 1 h 7"/>
                <a:gd name="T52" fmla="*/ 0 w 6"/>
                <a:gd name="T53" fmla="*/ 2 h 7"/>
                <a:gd name="T54" fmla="*/ 1 w 6"/>
                <a:gd name="T55" fmla="*/ 2 h 7"/>
                <a:gd name="T56" fmla="*/ 1 w 6"/>
                <a:gd name="T57" fmla="*/ 2 h 7"/>
                <a:gd name="T58" fmla="*/ 1 w 6"/>
                <a:gd name="T59" fmla="*/ 5 h 7"/>
                <a:gd name="T60" fmla="*/ 1 w 6"/>
                <a:gd name="T61" fmla="*/ 6 h 7"/>
                <a:gd name="T62" fmla="*/ 2 w 6"/>
                <a:gd name="T63" fmla="*/ 6 h 7"/>
                <a:gd name="T64" fmla="*/ 2 w 6"/>
                <a:gd name="T65" fmla="*/ 6 h 7"/>
                <a:gd name="T66" fmla="*/ 2 w 6"/>
                <a:gd name="T67" fmla="*/ 6 h 7"/>
                <a:gd name="T68" fmla="*/ 3 w 6"/>
                <a:gd name="T69" fmla="*/ 6 h 7"/>
                <a:gd name="T70" fmla="*/ 3 w 6"/>
                <a:gd name="T71" fmla="*/ 6 h 7"/>
                <a:gd name="T72" fmla="*/ 4 w 6"/>
                <a:gd name="T73" fmla="*/ 6 h 7"/>
                <a:gd name="T74" fmla="*/ 4 w 6"/>
                <a:gd name="T75" fmla="*/ 6 h 7"/>
                <a:gd name="T76" fmla="*/ 4 w 6"/>
                <a:gd name="T77" fmla="*/ 6 h 7"/>
                <a:gd name="T78" fmla="*/ 5 w 6"/>
                <a:gd name="T79" fmla="*/ 6 h 7"/>
                <a:gd name="T80" fmla="*/ 5 w 6"/>
                <a:gd name="T81" fmla="*/ 5 h 7"/>
                <a:gd name="T82" fmla="*/ 5 w 6"/>
                <a:gd name="T83" fmla="*/ 5 h 7"/>
                <a:gd name="T84" fmla="*/ 5 w 6"/>
                <a:gd name="T85" fmla="*/ 4 h 7"/>
                <a:gd name="T86" fmla="*/ 5 w 6"/>
                <a:gd name="T87" fmla="*/ 2 h 7"/>
                <a:gd name="T88" fmla="*/ 5 w 6"/>
                <a:gd name="T89" fmla="*/ 1 h 7"/>
                <a:gd name="T90" fmla="*/ 4 w 6"/>
                <a:gd name="T91" fmla="*/ 1 h 7"/>
                <a:gd name="T92" fmla="*/ 4 w 6"/>
                <a:gd name="T93" fmla="*/ 1 h 7"/>
                <a:gd name="T94" fmla="*/ 5 w 6"/>
                <a:gd name="T95" fmla="*/ 1 h 7"/>
                <a:gd name="T96" fmla="*/ 5 w 6"/>
                <a:gd name="T97" fmla="*/ 1 h 7"/>
                <a:gd name="T98" fmla="*/ 5 w 6"/>
                <a:gd name="T99" fmla="*/ 0 h 7"/>
                <a:gd name="T100" fmla="*/ 3 w 6"/>
                <a:gd name="T101" fmla="*/ 1 h 7"/>
                <a:gd name="T102" fmla="*/ 4 w 6"/>
                <a:gd name="T103" fmla="*/ 1 h 7"/>
                <a:gd name="T104" fmla="*/ 4 w 6"/>
                <a:gd name="T105" fmla="*/ 1 h 7"/>
                <a:gd name="T106" fmla="*/ 4 w 6"/>
                <a:gd name="T107" fmla="*/ 1 h 7"/>
                <a:gd name="T108" fmla="*/ 4 w 6"/>
                <a:gd name="T109" fmla="*/ 2 h 7"/>
                <a:gd name="T110" fmla="*/ 4 w 6"/>
                <a:gd name="T111" fmla="*/ 4 h 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"/>
                <a:gd name="T169" fmla="*/ 0 h 7"/>
                <a:gd name="T170" fmla="*/ 6 w 6"/>
                <a:gd name="T171" fmla="*/ 7 h 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" h="7">
                  <a:moveTo>
                    <a:pt x="4" y="4"/>
                  </a:moveTo>
                  <a:lnTo>
                    <a:pt x="4" y="4"/>
                  </a:lnTo>
                  <a:lnTo>
                    <a:pt x="5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5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5" y="5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9" name="Freeform 42"/>
            <p:cNvSpPr>
              <a:spLocks/>
            </p:cNvSpPr>
            <p:nvPr/>
          </p:nvSpPr>
          <p:spPr bwMode="auto">
            <a:xfrm>
              <a:off x="801" y="2875"/>
              <a:ext cx="6" cy="7"/>
            </a:xfrm>
            <a:custGeom>
              <a:avLst/>
              <a:gdLst>
                <a:gd name="T0" fmla="*/ 1 w 6"/>
                <a:gd name="T1" fmla="*/ 1 h 7"/>
                <a:gd name="T2" fmla="*/ 0 w 6"/>
                <a:gd name="T3" fmla="*/ 1 h 7"/>
                <a:gd name="T4" fmla="*/ 0 w 6"/>
                <a:gd name="T5" fmla="*/ 1 h 7"/>
                <a:gd name="T6" fmla="*/ 0 w 6"/>
                <a:gd name="T7" fmla="*/ 1 h 7"/>
                <a:gd name="T8" fmla="*/ 1 w 6"/>
                <a:gd name="T9" fmla="*/ 1 h 7"/>
                <a:gd name="T10" fmla="*/ 1 w 6"/>
                <a:gd name="T11" fmla="*/ 2 h 7"/>
                <a:gd name="T12" fmla="*/ 1 w 6"/>
                <a:gd name="T13" fmla="*/ 5 h 7"/>
                <a:gd name="T14" fmla="*/ 1 w 6"/>
                <a:gd name="T15" fmla="*/ 6 h 7"/>
                <a:gd name="T16" fmla="*/ 1 w 6"/>
                <a:gd name="T17" fmla="*/ 6 h 7"/>
                <a:gd name="T18" fmla="*/ 1 w 6"/>
                <a:gd name="T19" fmla="*/ 6 h 7"/>
                <a:gd name="T20" fmla="*/ 0 w 6"/>
                <a:gd name="T21" fmla="*/ 6 h 7"/>
                <a:gd name="T22" fmla="*/ 2 w 6"/>
                <a:gd name="T23" fmla="*/ 6 h 7"/>
                <a:gd name="T24" fmla="*/ 2 w 6"/>
                <a:gd name="T25" fmla="*/ 6 h 7"/>
                <a:gd name="T26" fmla="*/ 1 w 6"/>
                <a:gd name="T27" fmla="*/ 6 h 7"/>
                <a:gd name="T28" fmla="*/ 1 w 6"/>
                <a:gd name="T29" fmla="*/ 5 h 7"/>
                <a:gd name="T30" fmla="*/ 1 w 6"/>
                <a:gd name="T31" fmla="*/ 1 h 7"/>
                <a:gd name="T32" fmla="*/ 5 w 6"/>
                <a:gd name="T33" fmla="*/ 6 h 7"/>
                <a:gd name="T34" fmla="*/ 5 w 6"/>
                <a:gd name="T35" fmla="*/ 6 h 7"/>
                <a:gd name="T36" fmla="*/ 5 w 6"/>
                <a:gd name="T37" fmla="*/ 1 h 7"/>
                <a:gd name="T38" fmla="*/ 5 w 6"/>
                <a:gd name="T39" fmla="*/ 1 h 7"/>
                <a:gd name="T40" fmla="*/ 5 w 6"/>
                <a:gd name="T41" fmla="*/ 1 h 7"/>
                <a:gd name="T42" fmla="*/ 5 w 6"/>
                <a:gd name="T43" fmla="*/ 0 h 7"/>
                <a:gd name="T44" fmla="*/ 3 w 6"/>
                <a:gd name="T45" fmla="*/ 1 h 7"/>
                <a:gd name="T46" fmla="*/ 4 w 6"/>
                <a:gd name="T47" fmla="*/ 1 h 7"/>
                <a:gd name="T48" fmla="*/ 4 w 6"/>
                <a:gd name="T49" fmla="*/ 1 h 7"/>
                <a:gd name="T50" fmla="*/ 4 w 6"/>
                <a:gd name="T51" fmla="*/ 1 h 7"/>
                <a:gd name="T52" fmla="*/ 5 w 6"/>
                <a:gd name="T53" fmla="*/ 5 h 7"/>
                <a:gd name="T54" fmla="*/ 1 w 6"/>
                <a:gd name="T55" fmla="*/ 1 h 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"/>
                <a:gd name="T85" fmla="*/ 0 h 7"/>
                <a:gd name="T86" fmla="*/ 6 w 6"/>
                <a:gd name="T87" fmla="*/ 7 h 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" h="7">
                  <a:moveTo>
                    <a:pt x="1" y="1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1"/>
                  </a:lnTo>
                  <a:lnTo>
                    <a:pt x="5" y="6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5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0" name="Freeform 43"/>
            <p:cNvSpPr>
              <a:spLocks/>
            </p:cNvSpPr>
            <p:nvPr/>
          </p:nvSpPr>
          <p:spPr bwMode="auto">
            <a:xfrm>
              <a:off x="814" y="2875"/>
              <a:ext cx="5" cy="7"/>
            </a:xfrm>
            <a:custGeom>
              <a:avLst/>
              <a:gdLst>
                <a:gd name="T0" fmla="*/ 4 w 5"/>
                <a:gd name="T1" fmla="*/ 4 h 7"/>
                <a:gd name="T2" fmla="*/ 4 w 5"/>
                <a:gd name="T3" fmla="*/ 4 h 7"/>
                <a:gd name="T4" fmla="*/ 4 w 5"/>
                <a:gd name="T5" fmla="*/ 4 h 7"/>
                <a:gd name="T6" fmla="*/ 3 w 5"/>
                <a:gd name="T7" fmla="*/ 4 h 7"/>
                <a:gd name="T8" fmla="*/ 3 w 5"/>
                <a:gd name="T9" fmla="*/ 5 h 7"/>
                <a:gd name="T10" fmla="*/ 3 w 5"/>
                <a:gd name="T11" fmla="*/ 5 h 7"/>
                <a:gd name="T12" fmla="*/ 3 w 5"/>
                <a:gd name="T13" fmla="*/ 5 h 7"/>
                <a:gd name="T14" fmla="*/ 2 w 5"/>
                <a:gd name="T15" fmla="*/ 5 h 7"/>
                <a:gd name="T16" fmla="*/ 2 w 5"/>
                <a:gd name="T17" fmla="*/ 6 h 7"/>
                <a:gd name="T18" fmla="*/ 2 w 5"/>
                <a:gd name="T19" fmla="*/ 6 h 7"/>
                <a:gd name="T20" fmla="*/ 2 w 5"/>
                <a:gd name="T21" fmla="*/ 6 h 7"/>
                <a:gd name="T22" fmla="*/ 2 w 5"/>
                <a:gd name="T23" fmla="*/ 5 h 7"/>
                <a:gd name="T24" fmla="*/ 1 w 5"/>
                <a:gd name="T25" fmla="*/ 5 h 7"/>
                <a:gd name="T26" fmla="*/ 1 w 5"/>
                <a:gd name="T27" fmla="*/ 5 h 7"/>
                <a:gd name="T28" fmla="*/ 1 w 5"/>
                <a:gd name="T29" fmla="*/ 4 h 7"/>
                <a:gd name="T30" fmla="*/ 1 w 5"/>
                <a:gd name="T31" fmla="*/ 4 h 7"/>
                <a:gd name="T32" fmla="*/ 1 w 5"/>
                <a:gd name="T33" fmla="*/ 1 h 7"/>
                <a:gd name="T34" fmla="*/ 1 w 5"/>
                <a:gd name="T35" fmla="*/ 1 h 7"/>
                <a:gd name="T36" fmla="*/ 1 w 5"/>
                <a:gd name="T37" fmla="*/ 1 h 7"/>
                <a:gd name="T38" fmla="*/ 2 w 5"/>
                <a:gd name="T39" fmla="*/ 1 h 7"/>
                <a:gd name="T40" fmla="*/ 2 w 5"/>
                <a:gd name="T41" fmla="*/ 0 h 7"/>
                <a:gd name="T42" fmla="*/ 0 w 5"/>
                <a:gd name="T43" fmla="*/ 0 h 7"/>
                <a:gd name="T44" fmla="*/ 0 w 5"/>
                <a:gd name="T45" fmla="*/ 1 h 7"/>
                <a:gd name="T46" fmla="*/ 0 w 5"/>
                <a:gd name="T47" fmla="*/ 1 h 7"/>
                <a:gd name="T48" fmla="*/ 0 w 5"/>
                <a:gd name="T49" fmla="*/ 1 h 7"/>
                <a:gd name="T50" fmla="*/ 0 w 5"/>
                <a:gd name="T51" fmla="*/ 4 h 7"/>
                <a:gd name="T52" fmla="*/ 0 w 5"/>
                <a:gd name="T53" fmla="*/ 5 h 7"/>
                <a:gd name="T54" fmla="*/ 1 w 5"/>
                <a:gd name="T55" fmla="*/ 5 h 7"/>
                <a:gd name="T56" fmla="*/ 1 w 5"/>
                <a:gd name="T57" fmla="*/ 6 h 7"/>
                <a:gd name="T58" fmla="*/ 1 w 5"/>
                <a:gd name="T59" fmla="*/ 6 h 7"/>
                <a:gd name="T60" fmla="*/ 2 w 5"/>
                <a:gd name="T61" fmla="*/ 6 h 7"/>
                <a:gd name="T62" fmla="*/ 2 w 5"/>
                <a:gd name="T63" fmla="*/ 6 h 7"/>
                <a:gd name="T64" fmla="*/ 2 w 5"/>
                <a:gd name="T65" fmla="*/ 6 h 7"/>
                <a:gd name="T66" fmla="*/ 2 w 5"/>
                <a:gd name="T67" fmla="*/ 6 h 7"/>
                <a:gd name="T68" fmla="*/ 3 w 5"/>
                <a:gd name="T69" fmla="*/ 6 h 7"/>
                <a:gd name="T70" fmla="*/ 3 w 5"/>
                <a:gd name="T71" fmla="*/ 6 h 7"/>
                <a:gd name="T72" fmla="*/ 3 w 5"/>
                <a:gd name="T73" fmla="*/ 5 h 7"/>
                <a:gd name="T74" fmla="*/ 3 w 5"/>
                <a:gd name="T75" fmla="*/ 5 h 7"/>
                <a:gd name="T76" fmla="*/ 3 w 5"/>
                <a:gd name="T77" fmla="*/ 4 h 7"/>
                <a:gd name="T78" fmla="*/ 4 w 5"/>
                <a:gd name="T79" fmla="*/ 4 h 7"/>
                <a:gd name="T80" fmla="*/ 4 w 5"/>
                <a:gd name="T81" fmla="*/ 4 h 7"/>
                <a:gd name="T82" fmla="*/ 4 w 5"/>
                <a:gd name="T83" fmla="*/ 1 h 7"/>
                <a:gd name="T84" fmla="*/ 4 w 5"/>
                <a:gd name="T85" fmla="*/ 1 h 7"/>
                <a:gd name="T86" fmla="*/ 4 w 5"/>
                <a:gd name="T87" fmla="*/ 1 h 7"/>
                <a:gd name="T88" fmla="*/ 4 w 5"/>
                <a:gd name="T89" fmla="*/ 0 h 7"/>
                <a:gd name="T90" fmla="*/ 3 w 5"/>
                <a:gd name="T91" fmla="*/ 0 h 7"/>
                <a:gd name="T92" fmla="*/ 3 w 5"/>
                <a:gd name="T93" fmla="*/ 1 h 7"/>
                <a:gd name="T94" fmla="*/ 3 w 5"/>
                <a:gd name="T95" fmla="*/ 1 h 7"/>
                <a:gd name="T96" fmla="*/ 3 w 5"/>
                <a:gd name="T97" fmla="*/ 1 h 7"/>
                <a:gd name="T98" fmla="*/ 4 w 5"/>
                <a:gd name="T99" fmla="*/ 1 h 7"/>
                <a:gd name="T100" fmla="*/ 4 w 5"/>
                <a:gd name="T101" fmla="*/ 4 h 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"/>
                <a:gd name="T154" fmla="*/ 0 h 7"/>
                <a:gd name="T155" fmla="*/ 5 w 5"/>
                <a:gd name="T156" fmla="*/ 7 h 7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" h="7">
                  <a:moveTo>
                    <a:pt x="4" y="4"/>
                  </a:moveTo>
                  <a:lnTo>
                    <a:pt x="4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3" y="4"/>
                  </a:lnTo>
                  <a:lnTo>
                    <a:pt x="4" y="4"/>
                  </a:lnTo>
                  <a:lnTo>
                    <a:pt x="4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1" name="Freeform 44"/>
            <p:cNvSpPr>
              <a:spLocks/>
            </p:cNvSpPr>
            <p:nvPr/>
          </p:nvSpPr>
          <p:spPr bwMode="auto">
            <a:xfrm>
              <a:off x="825" y="2875"/>
              <a:ext cx="10" cy="7"/>
            </a:xfrm>
            <a:custGeom>
              <a:avLst/>
              <a:gdLst>
                <a:gd name="T0" fmla="*/ 8 w 10"/>
                <a:gd name="T1" fmla="*/ 2 h 7"/>
                <a:gd name="T2" fmla="*/ 8 w 10"/>
                <a:gd name="T3" fmla="*/ 2 h 7"/>
                <a:gd name="T4" fmla="*/ 8 w 10"/>
                <a:gd name="T5" fmla="*/ 1 h 7"/>
                <a:gd name="T6" fmla="*/ 8 w 10"/>
                <a:gd name="T7" fmla="*/ 1 h 7"/>
                <a:gd name="T8" fmla="*/ 9 w 10"/>
                <a:gd name="T9" fmla="*/ 1 h 7"/>
                <a:gd name="T10" fmla="*/ 7 w 10"/>
                <a:gd name="T11" fmla="*/ 1 h 7"/>
                <a:gd name="T12" fmla="*/ 4 w 10"/>
                <a:gd name="T13" fmla="*/ 5 h 7"/>
                <a:gd name="T14" fmla="*/ 3 w 10"/>
                <a:gd name="T15" fmla="*/ 1 h 7"/>
                <a:gd name="T16" fmla="*/ 1 w 10"/>
                <a:gd name="T17" fmla="*/ 0 h 7"/>
                <a:gd name="T18" fmla="*/ 1 w 10"/>
                <a:gd name="T19" fmla="*/ 1 h 7"/>
                <a:gd name="T20" fmla="*/ 1 w 10"/>
                <a:gd name="T21" fmla="*/ 1 h 7"/>
                <a:gd name="T22" fmla="*/ 2 w 10"/>
                <a:gd name="T23" fmla="*/ 1 h 7"/>
                <a:gd name="T24" fmla="*/ 1 w 10"/>
                <a:gd name="T25" fmla="*/ 1 h 7"/>
                <a:gd name="T26" fmla="*/ 1 w 10"/>
                <a:gd name="T27" fmla="*/ 5 h 7"/>
                <a:gd name="T28" fmla="*/ 1 w 10"/>
                <a:gd name="T29" fmla="*/ 5 h 7"/>
                <a:gd name="T30" fmla="*/ 1 w 10"/>
                <a:gd name="T31" fmla="*/ 5 h 7"/>
                <a:gd name="T32" fmla="*/ 1 w 10"/>
                <a:gd name="T33" fmla="*/ 6 h 7"/>
                <a:gd name="T34" fmla="*/ 0 w 10"/>
                <a:gd name="T35" fmla="*/ 6 h 7"/>
                <a:gd name="T36" fmla="*/ 0 w 10"/>
                <a:gd name="T37" fmla="*/ 6 h 7"/>
                <a:gd name="T38" fmla="*/ 2 w 10"/>
                <a:gd name="T39" fmla="*/ 6 h 7"/>
                <a:gd name="T40" fmla="*/ 2 w 10"/>
                <a:gd name="T41" fmla="*/ 6 h 7"/>
                <a:gd name="T42" fmla="*/ 2 w 10"/>
                <a:gd name="T43" fmla="*/ 6 h 7"/>
                <a:gd name="T44" fmla="*/ 1 w 10"/>
                <a:gd name="T45" fmla="*/ 6 h 7"/>
                <a:gd name="T46" fmla="*/ 1 w 10"/>
                <a:gd name="T47" fmla="*/ 5 h 7"/>
                <a:gd name="T48" fmla="*/ 1 w 10"/>
                <a:gd name="T49" fmla="*/ 5 h 7"/>
                <a:gd name="T50" fmla="*/ 2 w 10"/>
                <a:gd name="T51" fmla="*/ 1 h 7"/>
                <a:gd name="T52" fmla="*/ 4 w 10"/>
                <a:gd name="T53" fmla="*/ 6 h 7"/>
                <a:gd name="T54" fmla="*/ 4 w 10"/>
                <a:gd name="T55" fmla="*/ 6 h 7"/>
                <a:gd name="T56" fmla="*/ 7 w 10"/>
                <a:gd name="T57" fmla="*/ 1 h 7"/>
                <a:gd name="T58" fmla="*/ 7 w 10"/>
                <a:gd name="T59" fmla="*/ 5 h 7"/>
                <a:gd name="T60" fmla="*/ 7 w 10"/>
                <a:gd name="T61" fmla="*/ 6 h 7"/>
                <a:gd name="T62" fmla="*/ 6 w 10"/>
                <a:gd name="T63" fmla="*/ 6 h 7"/>
                <a:gd name="T64" fmla="*/ 6 w 10"/>
                <a:gd name="T65" fmla="*/ 6 h 7"/>
                <a:gd name="T66" fmla="*/ 5 w 10"/>
                <a:gd name="T67" fmla="*/ 6 h 7"/>
                <a:gd name="T68" fmla="*/ 8 w 10"/>
                <a:gd name="T69" fmla="*/ 6 h 7"/>
                <a:gd name="T70" fmla="*/ 8 w 10"/>
                <a:gd name="T71" fmla="*/ 6 h 7"/>
                <a:gd name="T72" fmla="*/ 7 w 10"/>
                <a:gd name="T73" fmla="*/ 6 h 7"/>
                <a:gd name="T74" fmla="*/ 7 w 10"/>
                <a:gd name="T75" fmla="*/ 6 h 7"/>
                <a:gd name="T76" fmla="*/ 7 w 10"/>
                <a:gd name="T77" fmla="*/ 5 h 7"/>
                <a:gd name="T78" fmla="*/ 8 w 10"/>
                <a:gd name="T79" fmla="*/ 2 h 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"/>
                <a:gd name="T121" fmla="*/ 0 h 7"/>
                <a:gd name="T122" fmla="*/ 10 w 10"/>
                <a:gd name="T123" fmla="*/ 7 h 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" h="7">
                  <a:moveTo>
                    <a:pt x="8" y="2"/>
                  </a:moveTo>
                  <a:lnTo>
                    <a:pt x="8" y="2"/>
                  </a:lnTo>
                  <a:lnTo>
                    <a:pt x="8" y="1"/>
                  </a:lnTo>
                  <a:lnTo>
                    <a:pt x="9" y="1"/>
                  </a:lnTo>
                  <a:lnTo>
                    <a:pt x="7" y="1"/>
                  </a:lnTo>
                  <a:lnTo>
                    <a:pt x="4" y="5"/>
                  </a:lnTo>
                  <a:lnTo>
                    <a:pt x="3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2" y="1"/>
                  </a:lnTo>
                  <a:lnTo>
                    <a:pt x="4" y="6"/>
                  </a:lnTo>
                  <a:lnTo>
                    <a:pt x="7" y="1"/>
                  </a:lnTo>
                  <a:lnTo>
                    <a:pt x="7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6"/>
                  </a:lnTo>
                  <a:lnTo>
                    <a:pt x="8" y="6"/>
                  </a:lnTo>
                  <a:lnTo>
                    <a:pt x="7" y="6"/>
                  </a:lnTo>
                  <a:lnTo>
                    <a:pt x="7" y="5"/>
                  </a:lnTo>
                  <a:lnTo>
                    <a:pt x="8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2" name="Freeform 45"/>
            <p:cNvSpPr>
              <a:spLocks/>
            </p:cNvSpPr>
            <p:nvPr/>
          </p:nvSpPr>
          <p:spPr bwMode="auto">
            <a:xfrm>
              <a:off x="698" y="2857"/>
              <a:ext cx="20" cy="25"/>
            </a:xfrm>
            <a:custGeom>
              <a:avLst/>
              <a:gdLst>
                <a:gd name="T0" fmla="*/ 7 w 20"/>
                <a:gd name="T1" fmla="*/ 1 h 25"/>
                <a:gd name="T2" fmla="*/ 5 w 20"/>
                <a:gd name="T3" fmla="*/ 2 h 25"/>
                <a:gd name="T4" fmla="*/ 3 w 20"/>
                <a:gd name="T5" fmla="*/ 2 h 25"/>
                <a:gd name="T6" fmla="*/ 2 w 20"/>
                <a:gd name="T7" fmla="*/ 4 h 25"/>
                <a:gd name="T8" fmla="*/ 0 w 20"/>
                <a:gd name="T9" fmla="*/ 6 h 25"/>
                <a:gd name="T10" fmla="*/ 0 w 20"/>
                <a:gd name="T11" fmla="*/ 9 h 25"/>
                <a:gd name="T12" fmla="*/ 1 w 20"/>
                <a:gd name="T13" fmla="*/ 11 h 25"/>
                <a:gd name="T14" fmla="*/ 3 w 20"/>
                <a:gd name="T15" fmla="*/ 14 h 25"/>
                <a:gd name="T16" fmla="*/ 7 w 20"/>
                <a:gd name="T17" fmla="*/ 14 h 25"/>
                <a:gd name="T18" fmla="*/ 10 w 20"/>
                <a:gd name="T19" fmla="*/ 13 h 25"/>
                <a:gd name="T20" fmla="*/ 13 w 20"/>
                <a:gd name="T21" fmla="*/ 12 h 25"/>
                <a:gd name="T22" fmla="*/ 16 w 20"/>
                <a:gd name="T23" fmla="*/ 14 h 25"/>
                <a:gd name="T24" fmla="*/ 17 w 20"/>
                <a:gd name="T25" fmla="*/ 15 h 25"/>
                <a:gd name="T26" fmla="*/ 17 w 20"/>
                <a:gd name="T27" fmla="*/ 18 h 25"/>
                <a:gd name="T28" fmla="*/ 17 w 20"/>
                <a:gd name="T29" fmla="*/ 19 h 25"/>
                <a:gd name="T30" fmla="*/ 14 w 20"/>
                <a:gd name="T31" fmla="*/ 20 h 25"/>
                <a:gd name="T32" fmla="*/ 13 w 20"/>
                <a:gd name="T33" fmla="*/ 21 h 25"/>
                <a:gd name="T34" fmla="*/ 9 w 20"/>
                <a:gd name="T35" fmla="*/ 21 h 25"/>
                <a:gd name="T36" fmla="*/ 7 w 20"/>
                <a:gd name="T37" fmla="*/ 20 h 25"/>
                <a:gd name="T38" fmla="*/ 11 w 20"/>
                <a:gd name="T39" fmla="*/ 24 h 25"/>
                <a:gd name="T40" fmla="*/ 12 w 20"/>
                <a:gd name="T41" fmla="*/ 22 h 25"/>
                <a:gd name="T42" fmla="*/ 15 w 20"/>
                <a:gd name="T43" fmla="*/ 21 h 25"/>
                <a:gd name="T44" fmla="*/ 17 w 20"/>
                <a:gd name="T45" fmla="*/ 19 h 25"/>
                <a:gd name="T46" fmla="*/ 18 w 20"/>
                <a:gd name="T47" fmla="*/ 17 h 25"/>
                <a:gd name="T48" fmla="*/ 19 w 20"/>
                <a:gd name="T49" fmla="*/ 15 h 25"/>
                <a:gd name="T50" fmla="*/ 18 w 20"/>
                <a:gd name="T51" fmla="*/ 13 h 25"/>
                <a:gd name="T52" fmla="*/ 17 w 20"/>
                <a:gd name="T53" fmla="*/ 10 h 25"/>
                <a:gd name="T54" fmla="*/ 16 w 20"/>
                <a:gd name="T55" fmla="*/ 10 h 25"/>
                <a:gd name="T56" fmla="*/ 14 w 20"/>
                <a:gd name="T57" fmla="*/ 9 h 25"/>
                <a:gd name="T58" fmla="*/ 11 w 20"/>
                <a:gd name="T59" fmla="*/ 9 h 25"/>
                <a:gd name="T60" fmla="*/ 9 w 20"/>
                <a:gd name="T61" fmla="*/ 10 h 25"/>
                <a:gd name="T62" fmla="*/ 8 w 20"/>
                <a:gd name="T63" fmla="*/ 10 h 25"/>
                <a:gd name="T64" fmla="*/ 5 w 20"/>
                <a:gd name="T65" fmla="*/ 10 h 25"/>
                <a:gd name="T66" fmla="*/ 3 w 20"/>
                <a:gd name="T67" fmla="*/ 10 h 25"/>
                <a:gd name="T68" fmla="*/ 2 w 20"/>
                <a:gd name="T69" fmla="*/ 9 h 25"/>
                <a:gd name="T70" fmla="*/ 2 w 20"/>
                <a:gd name="T71" fmla="*/ 6 h 25"/>
                <a:gd name="T72" fmla="*/ 2 w 20"/>
                <a:gd name="T73" fmla="*/ 5 h 25"/>
                <a:gd name="T74" fmla="*/ 3 w 20"/>
                <a:gd name="T75" fmla="*/ 3 h 25"/>
                <a:gd name="T76" fmla="*/ 5 w 20"/>
                <a:gd name="T77" fmla="*/ 2 h 25"/>
                <a:gd name="T78" fmla="*/ 7 w 20"/>
                <a:gd name="T79" fmla="*/ 2 h 25"/>
                <a:gd name="T80" fmla="*/ 9 w 20"/>
                <a:gd name="T81" fmla="*/ 3 h 25"/>
                <a:gd name="T82" fmla="*/ 11 w 20"/>
                <a:gd name="T83" fmla="*/ 4 h 2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0"/>
                <a:gd name="T127" fmla="*/ 0 h 25"/>
                <a:gd name="T128" fmla="*/ 20 w 20"/>
                <a:gd name="T129" fmla="*/ 25 h 2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0" h="25">
                  <a:moveTo>
                    <a:pt x="8" y="0"/>
                  </a:moveTo>
                  <a:lnTo>
                    <a:pt x="8" y="0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1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1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3" y="14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8" y="14"/>
                  </a:lnTo>
                  <a:lnTo>
                    <a:pt x="9" y="13"/>
                  </a:lnTo>
                  <a:lnTo>
                    <a:pt x="10" y="13"/>
                  </a:lnTo>
                  <a:lnTo>
                    <a:pt x="11" y="13"/>
                  </a:lnTo>
                  <a:lnTo>
                    <a:pt x="12" y="12"/>
                  </a:lnTo>
                  <a:lnTo>
                    <a:pt x="13" y="12"/>
                  </a:lnTo>
                  <a:lnTo>
                    <a:pt x="14" y="12"/>
                  </a:lnTo>
                  <a:lnTo>
                    <a:pt x="15" y="13"/>
                  </a:lnTo>
                  <a:lnTo>
                    <a:pt x="16" y="14"/>
                  </a:lnTo>
                  <a:lnTo>
                    <a:pt x="17" y="14"/>
                  </a:lnTo>
                  <a:lnTo>
                    <a:pt x="17" y="15"/>
                  </a:lnTo>
                  <a:lnTo>
                    <a:pt x="17" y="16"/>
                  </a:lnTo>
                  <a:lnTo>
                    <a:pt x="17" y="17"/>
                  </a:lnTo>
                  <a:lnTo>
                    <a:pt x="17" y="18"/>
                  </a:lnTo>
                  <a:lnTo>
                    <a:pt x="17" y="19"/>
                  </a:lnTo>
                  <a:lnTo>
                    <a:pt x="16" y="19"/>
                  </a:lnTo>
                  <a:lnTo>
                    <a:pt x="15" y="20"/>
                  </a:lnTo>
                  <a:lnTo>
                    <a:pt x="14" y="20"/>
                  </a:lnTo>
                  <a:lnTo>
                    <a:pt x="14" y="21"/>
                  </a:lnTo>
                  <a:lnTo>
                    <a:pt x="13" y="21"/>
                  </a:lnTo>
                  <a:lnTo>
                    <a:pt x="11" y="21"/>
                  </a:lnTo>
                  <a:lnTo>
                    <a:pt x="9" y="21"/>
                  </a:lnTo>
                  <a:lnTo>
                    <a:pt x="8" y="21"/>
                  </a:lnTo>
                  <a:lnTo>
                    <a:pt x="7" y="20"/>
                  </a:lnTo>
                  <a:lnTo>
                    <a:pt x="6" y="20"/>
                  </a:lnTo>
                  <a:lnTo>
                    <a:pt x="6" y="21"/>
                  </a:lnTo>
                  <a:lnTo>
                    <a:pt x="11" y="24"/>
                  </a:lnTo>
                  <a:lnTo>
                    <a:pt x="11" y="23"/>
                  </a:lnTo>
                  <a:lnTo>
                    <a:pt x="11" y="22"/>
                  </a:lnTo>
                  <a:lnTo>
                    <a:pt x="12" y="22"/>
                  </a:lnTo>
                  <a:lnTo>
                    <a:pt x="13" y="22"/>
                  </a:lnTo>
                  <a:lnTo>
                    <a:pt x="14" y="22"/>
                  </a:lnTo>
                  <a:lnTo>
                    <a:pt x="15" y="21"/>
                  </a:lnTo>
                  <a:lnTo>
                    <a:pt x="16" y="21"/>
                  </a:lnTo>
                  <a:lnTo>
                    <a:pt x="17" y="20"/>
                  </a:lnTo>
                  <a:lnTo>
                    <a:pt x="17" y="19"/>
                  </a:lnTo>
                  <a:lnTo>
                    <a:pt x="18" y="18"/>
                  </a:lnTo>
                  <a:lnTo>
                    <a:pt x="18" y="17"/>
                  </a:lnTo>
                  <a:lnTo>
                    <a:pt x="19" y="17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4"/>
                  </a:lnTo>
                  <a:lnTo>
                    <a:pt x="18" y="13"/>
                  </a:lnTo>
                  <a:lnTo>
                    <a:pt x="18" y="12"/>
                  </a:lnTo>
                  <a:lnTo>
                    <a:pt x="18" y="11"/>
                  </a:lnTo>
                  <a:lnTo>
                    <a:pt x="17" y="10"/>
                  </a:lnTo>
                  <a:lnTo>
                    <a:pt x="16" y="10"/>
                  </a:lnTo>
                  <a:lnTo>
                    <a:pt x="15" y="9"/>
                  </a:lnTo>
                  <a:lnTo>
                    <a:pt x="14" y="9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3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3" name="Freeform 46"/>
            <p:cNvSpPr>
              <a:spLocks/>
            </p:cNvSpPr>
            <p:nvPr/>
          </p:nvSpPr>
          <p:spPr bwMode="auto">
            <a:xfrm>
              <a:off x="794" y="2826"/>
              <a:ext cx="19" cy="24"/>
            </a:xfrm>
            <a:custGeom>
              <a:avLst/>
              <a:gdLst>
                <a:gd name="T0" fmla="*/ 12 w 19"/>
                <a:gd name="T1" fmla="*/ 6 h 24"/>
                <a:gd name="T2" fmla="*/ 12 w 19"/>
                <a:gd name="T3" fmla="*/ 8 h 24"/>
                <a:gd name="T4" fmla="*/ 11 w 19"/>
                <a:gd name="T5" fmla="*/ 10 h 24"/>
                <a:gd name="T6" fmla="*/ 11 w 19"/>
                <a:gd name="T7" fmla="*/ 10 h 24"/>
                <a:gd name="T8" fmla="*/ 9 w 19"/>
                <a:gd name="T9" fmla="*/ 10 h 24"/>
                <a:gd name="T10" fmla="*/ 8 w 19"/>
                <a:gd name="T11" fmla="*/ 10 h 24"/>
                <a:gd name="T12" fmla="*/ 6 w 19"/>
                <a:gd name="T13" fmla="*/ 5 h 24"/>
                <a:gd name="T14" fmla="*/ 6 w 19"/>
                <a:gd name="T15" fmla="*/ 3 h 24"/>
                <a:gd name="T16" fmla="*/ 6 w 19"/>
                <a:gd name="T17" fmla="*/ 2 h 24"/>
                <a:gd name="T18" fmla="*/ 8 w 19"/>
                <a:gd name="T19" fmla="*/ 2 h 24"/>
                <a:gd name="T20" fmla="*/ 9 w 19"/>
                <a:gd name="T21" fmla="*/ 1 h 24"/>
                <a:gd name="T22" fmla="*/ 11 w 19"/>
                <a:gd name="T23" fmla="*/ 1 h 24"/>
                <a:gd name="T24" fmla="*/ 12 w 19"/>
                <a:gd name="T25" fmla="*/ 2 h 24"/>
                <a:gd name="T26" fmla="*/ 14 w 19"/>
                <a:gd name="T27" fmla="*/ 2 h 24"/>
                <a:gd name="T28" fmla="*/ 14 w 19"/>
                <a:gd name="T29" fmla="*/ 2 h 24"/>
                <a:gd name="T30" fmla="*/ 15 w 19"/>
                <a:gd name="T31" fmla="*/ 3 h 24"/>
                <a:gd name="T32" fmla="*/ 16 w 19"/>
                <a:gd name="T33" fmla="*/ 4 h 24"/>
                <a:gd name="T34" fmla="*/ 17 w 19"/>
                <a:gd name="T35" fmla="*/ 6 h 24"/>
                <a:gd name="T36" fmla="*/ 15 w 19"/>
                <a:gd name="T37" fmla="*/ 0 h 24"/>
                <a:gd name="T38" fmla="*/ 0 w 19"/>
                <a:gd name="T39" fmla="*/ 2 h 24"/>
                <a:gd name="T40" fmla="*/ 2 w 19"/>
                <a:gd name="T41" fmla="*/ 2 h 24"/>
                <a:gd name="T42" fmla="*/ 2 w 19"/>
                <a:gd name="T43" fmla="*/ 2 h 24"/>
                <a:gd name="T44" fmla="*/ 3 w 19"/>
                <a:gd name="T45" fmla="*/ 3 h 24"/>
                <a:gd name="T46" fmla="*/ 3 w 19"/>
                <a:gd name="T47" fmla="*/ 5 h 24"/>
                <a:gd name="T48" fmla="*/ 4 w 19"/>
                <a:gd name="T49" fmla="*/ 17 h 24"/>
                <a:gd name="T50" fmla="*/ 4 w 19"/>
                <a:gd name="T51" fmla="*/ 19 h 24"/>
                <a:gd name="T52" fmla="*/ 4 w 19"/>
                <a:gd name="T53" fmla="*/ 21 h 24"/>
                <a:gd name="T54" fmla="*/ 3 w 19"/>
                <a:gd name="T55" fmla="*/ 21 h 24"/>
                <a:gd name="T56" fmla="*/ 2 w 19"/>
                <a:gd name="T57" fmla="*/ 21 h 24"/>
                <a:gd name="T58" fmla="*/ 2 w 19"/>
                <a:gd name="T59" fmla="*/ 23 h 24"/>
                <a:gd name="T60" fmla="*/ 18 w 19"/>
                <a:gd name="T61" fmla="*/ 17 h 24"/>
                <a:gd name="T62" fmla="*/ 17 w 19"/>
                <a:gd name="T63" fmla="*/ 17 h 24"/>
                <a:gd name="T64" fmla="*/ 17 w 19"/>
                <a:gd name="T65" fmla="*/ 17 h 24"/>
                <a:gd name="T66" fmla="*/ 16 w 19"/>
                <a:gd name="T67" fmla="*/ 19 h 24"/>
                <a:gd name="T68" fmla="*/ 15 w 19"/>
                <a:gd name="T69" fmla="*/ 20 h 24"/>
                <a:gd name="T70" fmla="*/ 14 w 19"/>
                <a:gd name="T71" fmla="*/ 21 h 24"/>
                <a:gd name="T72" fmla="*/ 13 w 19"/>
                <a:gd name="T73" fmla="*/ 21 h 24"/>
                <a:gd name="T74" fmla="*/ 12 w 19"/>
                <a:gd name="T75" fmla="*/ 21 h 24"/>
                <a:gd name="T76" fmla="*/ 11 w 19"/>
                <a:gd name="T77" fmla="*/ 21 h 24"/>
                <a:gd name="T78" fmla="*/ 9 w 19"/>
                <a:gd name="T79" fmla="*/ 21 h 24"/>
                <a:gd name="T80" fmla="*/ 8 w 19"/>
                <a:gd name="T81" fmla="*/ 21 h 24"/>
                <a:gd name="T82" fmla="*/ 7 w 19"/>
                <a:gd name="T83" fmla="*/ 20 h 24"/>
                <a:gd name="T84" fmla="*/ 7 w 19"/>
                <a:gd name="T85" fmla="*/ 11 h 24"/>
                <a:gd name="T86" fmla="*/ 8 w 19"/>
                <a:gd name="T87" fmla="*/ 11 h 24"/>
                <a:gd name="T88" fmla="*/ 10 w 19"/>
                <a:gd name="T89" fmla="*/ 11 h 24"/>
                <a:gd name="T90" fmla="*/ 11 w 19"/>
                <a:gd name="T91" fmla="*/ 12 h 24"/>
                <a:gd name="T92" fmla="*/ 12 w 19"/>
                <a:gd name="T93" fmla="*/ 13 h 24"/>
                <a:gd name="T94" fmla="*/ 13 w 19"/>
                <a:gd name="T95" fmla="*/ 14 h 24"/>
                <a:gd name="T96" fmla="*/ 14 w 19"/>
                <a:gd name="T97" fmla="*/ 15 h 2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9"/>
                <a:gd name="T148" fmla="*/ 0 h 24"/>
                <a:gd name="T149" fmla="*/ 19 w 19"/>
                <a:gd name="T150" fmla="*/ 24 h 2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9" h="24">
                  <a:moveTo>
                    <a:pt x="13" y="6"/>
                  </a:moveTo>
                  <a:lnTo>
                    <a:pt x="12" y="6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1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7" y="5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15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6"/>
                  </a:lnTo>
                  <a:lnTo>
                    <a:pt x="4" y="17"/>
                  </a:lnTo>
                  <a:lnTo>
                    <a:pt x="4" y="18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4" y="21"/>
                  </a:lnTo>
                  <a:lnTo>
                    <a:pt x="3" y="21"/>
                  </a:lnTo>
                  <a:lnTo>
                    <a:pt x="2" y="21"/>
                  </a:lnTo>
                  <a:lnTo>
                    <a:pt x="1" y="21"/>
                  </a:lnTo>
                  <a:lnTo>
                    <a:pt x="2" y="23"/>
                  </a:lnTo>
                  <a:lnTo>
                    <a:pt x="17" y="22"/>
                  </a:lnTo>
                  <a:lnTo>
                    <a:pt x="18" y="17"/>
                  </a:lnTo>
                  <a:lnTo>
                    <a:pt x="17" y="16"/>
                  </a:lnTo>
                  <a:lnTo>
                    <a:pt x="17" y="17"/>
                  </a:lnTo>
                  <a:lnTo>
                    <a:pt x="16" y="18"/>
                  </a:lnTo>
                  <a:lnTo>
                    <a:pt x="16" y="19"/>
                  </a:lnTo>
                  <a:lnTo>
                    <a:pt x="15" y="19"/>
                  </a:lnTo>
                  <a:lnTo>
                    <a:pt x="15" y="20"/>
                  </a:lnTo>
                  <a:lnTo>
                    <a:pt x="14" y="20"/>
                  </a:lnTo>
                  <a:lnTo>
                    <a:pt x="14" y="21"/>
                  </a:lnTo>
                  <a:lnTo>
                    <a:pt x="13" y="21"/>
                  </a:lnTo>
                  <a:lnTo>
                    <a:pt x="12" y="21"/>
                  </a:lnTo>
                  <a:lnTo>
                    <a:pt x="11" y="21"/>
                  </a:lnTo>
                  <a:lnTo>
                    <a:pt x="10" y="21"/>
                  </a:lnTo>
                  <a:lnTo>
                    <a:pt x="9" y="21"/>
                  </a:lnTo>
                  <a:lnTo>
                    <a:pt x="8" y="21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7" y="19"/>
                  </a:lnTo>
                  <a:lnTo>
                    <a:pt x="7" y="11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10" y="11"/>
                  </a:lnTo>
                  <a:lnTo>
                    <a:pt x="11" y="12"/>
                  </a:lnTo>
                  <a:lnTo>
                    <a:pt x="11" y="13"/>
                  </a:lnTo>
                  <a:lnTo>
                    <a:pt x="12" y="13"/>
                  </a:lnTo>
                  <a:lnTo>
                    <a:pt x="13" y="14"/>
                  </a:lnTo>
                  <a:lnTo>
                    <a:pt x="13" y="15"/>
                  </a:lnTo>
                  <a:lnTo>
                    <a:pt x="14" y="15"/>
                  </a:lnTo>
                  <a:lnTo>
                    <a:pt x="13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4" name="Freeform 47"/>
            <p:cNvSpPr>
              <a:spLocks/>
            </p:cNvSpPr>
            <p:nvPr/>
          </p:nvSpPr>
          <p:spPr bwMode="auto">
            <a:xfrm>
              <a:off x="821" y="2826"/>
              <a:ext cx="14" cy="24"/>
            </a:xfrm>
            <a:custGeom>
              <a:avLst/>
              <a:gdLst>
                <a:gd name="T0" fmla="*/ 11 w 14"/>
                <a:gd name="T1" fmla="*/ 1 h 24"/>
                <a:gd name="T2" fmla="*/ 9 w 14"/>
                <a:gd name="T3" fmla="*/ 1 h 24"/>
                <a:gd name="T4" fmla="*/ 8 w 14"/>
                <a:gd name="T5" fmla="*/ 0 h 24"/>
                <a:gd name="T6" fmla="*/ 5 w 14"/>
                <a:gd name="T7" fmla="*/ 0 h 24"/>
                <a:gd name="T8" fmla="*/ 3 w 14"/>
                <a:gd name="T9" fmla="*/ 1 h 24"/>
                <a:gd name="T10" fmla="*/ 2 w 14"/>
                <a:gd name="T11" fmla="*/ 2 h 24"/>
                <a:gd name="T12" fmla="*/ 1 w 14"/>
                <a:gd name="T13" fmla="*/ 5 h 24"/>
                <a:gd name="T14" fmla="*/ 1 w 14"/>
                <a:gd name="T15" fmla="*/ 8 h 24"/>
                <a:gd name="T16" fmla="*/ 3 w 14"/>
                <a:gd name="T17" fmla="*/ 10 h 24"/>
                <a:gd name="T18" fmla="*/ 6 w 14"/>
                <a:gd name="T19" fmla="*/ 12 h 24"/>
                <a:gd name="T20" fmla="*/ 9 w 14"/>
                <a:gd name="T21" fmla="*/ 13 h 24"/>
                <a:gd name="T22" fmla="*/ 10 w 14"/>
                <a:gd name="T23" fmla="*/ 16 h 24"/>
                <a:gd name="T24" fmla="*/ 11 w 14"/>
                <a:gd name="T25" fmla="*/ 18 h 24"/>
                <a:gd name="T26" fmla="*/ 10 w 14"/>
                <a:gd name="T27" fmla="*/ 20 h 24"/>
                <a:gd name="T28" fmla="*/ 10 w 14"/>
                <a:gd name="T29" fmla="*/ 21 h 24"/>
                <a:gd name="T30" fmla="*/ 8 w 14"/>
                <a:gd name="T31" fmla="*/ 21 h 24"/>
                <a:gd name="T32" fmla="*/ 5 w 14"/>
                <a:gd name="T33" fmla="*/ 21 h 24"/>
                <a:gd name="T34" fmla="*/ 3 w 14"/>
                <a:gd name="T35" fmla="*/ 20 h 24"/>
                <a:gd name="T36" fmla="*/ 2 w 14"/>
                <a:gd name="T37" fmla="*/ 17 h 24"/>
                <a:gd name="T38" fmla="*/ 1 w 14"/>
                <a:gd name="T39" fmla="*/ 16 h 24"/>
                <a:gd name="T40" fmla="*/ 2 w 14"/>
                <a:gd name="T41" fmla="*/ 22 h 24"/>
                <a:gd name="T42" fmla="*/ 3 w 14"/>
                <a:gd name="T43" fmla="*/ 21 h 24"/>
                <a:gd name="T44" fmla="*/ 5 w 14"/>
                <a:gd name="T45" fmla="*/ 22 h 24"/>
                <a:gd name="T46" fmla="*/ 7 w 14"/>
                <a:gd name="T47" fmla="*/ 23 h 24"/>
                <a:gd name="T48" fmla="*/ 9 w 14"/>
                <a:gd name="T49" fmla="*/ 22 h 24"/>
                <a:gd name="T50" fmla="*/ 11 w 14"/>
                <a:gd name="T51" fmla="*/ 21 h 24"/>
                <a:gd name="T52" fmla="*/ 12 w 14"/>
                <a:gd name="T53" fmla="*/ 19 h 24"/>
                <a:gd name="T54" fmla="*/ 13 w 14"/>
                <a:gd name="T55" fmla="*/ 17 h 24"/>
                <a:gd name="T56" fmla="*/ 13 w 14"/>
                <a:gd name="T57" fmla="*/ 14 h 24"/>
                <a:gd name="T58" fmla="*/ 12 w 14"/>
                <a:gd name="T59" fmla="*/ 12 h 24"/>
                <a:gd name="T60" fmla="*/ 10 w 14"/>
                <a:gd name="T61" fmla="*/ 11 h 24"/>
                <a:gd name="T62" fmla="*/ 8 w 14"/>
                <a:gd name="T63" fmla="*/ 10 h 24"/>
                <a:gd name="T64" fmla="*/ 6 w 14"/>
                <a:gd name="T65" fmla="*/ 9 h 24"/>
                <a:gd name="T66" fmla="*/ 5 w 14"/>
                <a:gd name="T67" fmla="*/ 8 h 24"/>
                <a:gd name="T68" fmla="*/ 3 w 14"/>
                <a:gd name="T69" fmla="*/ 7 h 24"/>
                <a:gd name="T70" fmla="*/ 3 w 14"/>
                <a:gd name="T71" fmla="*/ 5 h 24"/>
                <a:gd name="T72" fmla="*/ 3 w 14"/>
                <a:gd name="T73" fmla="*/ 3 h 24"/>
                <a:gd name="T74" fmla="*/ 4 w 14"/>
                <a:gd name="T75" fmla="*/ 2 h 24"/>
                <a:gd name="T76" fmla="*/ 6 w 14"/>
                <a:gd name="T77" fmla="*/ 2 h 24"/>
                <a:gd name="T78" fmla="*/ 8 w 14"/>
                <a:gd name="T79" fmla="*/ 2 h 24"/>
                <a:gd name="T80" fmla="*/ 9 w 14"/>
                <a:gd name="T81" fmla="*/ 2 h 24"/>
                <a:gd name="T82" fmla="*/ 11 w 14"/>
                <a:gd name="T83" fmla="*/ 4 h 24"/>
                <a:gd name="T84" fmla="*/ 12 w 14"/>
                <a:gd name="T85" fmla="*/ 6 h 24"/>
                <a:gd name="T86" fmla="*/ 13 w 14"/>
                <a:gd name="T87" fmla="*/ 6 h 2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4"/>
                <a:gd name="T133" fmla="*/ 0 h 24"/>
                <a:gd name="T134" fmla="*/ 14 w 14"/>
                <a:gd name="T135" fmla="*/ 24 h 2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4" h="24">
                  <a:moveTo>
                    <a:pt x="12" y="1"/>
                  </a:moveTo>
                  <a:lnTo>
                    <a:pt x="12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9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2" y="9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4" y="11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0" y="14"/>
                  </a:lnTo>
                  <a:lnTo>
                    <a:pt x="10" y="15"/>
                  </a:lnTo>
                  <a:lnTo>
                    <a:pt x="10" y="16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1" y="19"/>
                  </a:lnTo>
                  <a:lnTo>
                    <a:pt x="11" y="20"/>
                  </a:lnTo>
                  <a:lnTo>
                    <a:pt x="10" y="20"/>
                  </a:lnTo>
                  <a:lnTo>
                    <a:pt x="10" y="21"/>
                  </a:lnTo>
                  <a:lnTo>
                    <a:pt x="9" y="21"/>
                  </a:lnTo>
                  <a:lnTo>
                    <a:pt x="8" y="21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5" y="21"/>
                  </a:lnTo>
                  <a:lnTo>
                    <a:pt x="4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0" y="17"/>
                  </a:lnTo>
                  <a:lnTo>
                    <a:pt x="1" y="22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3" y="21"/>
                  </a:lnTo>
                  <a:lnTo>
                    <a:pt x="4" y="21"/>
                  </a:lnTo>
                  <a:lnTo>
                    <a:pt x="5" y="22"/>
                  </a:lnTo>
                  <a:lnTo>
                    <a:pt x="6" y="22"/>
                  </a:lnTo>
                  <a:lnTo>
                    <a:pt x="6" y="23"/>
                  </a:lnTo>
                  <a:lnTo>
                    <a:pt x="7" y="23"/>
                  </a:lnTo>
                  <a:lnTo>
                    <a:pt x="8" y="23"/>
                  </a:lnTo>
                  <a:lnTo>
                    <a:pt x="9" y="22"/>
                  </a:lnTo>
                  <a:lnTo>
                    <a:pt x="10" y="22"/>
                  </a:lnTo>
                  <a:lnTo>
                    <a:pt x="11" y="21"/>
                  </a:lnTo>
                  <a:lnTo>
                    <a:pt x="12" y="21"/>
                  </a:lnTo>
                  <a:lnTo>
                    <a:pt x="12" y="20"/>
                  </a:lnTo>
                  <a:lnTo>
                    <a:pt x="12" y="19"/>
                  </a:lnTo>
                  <a:lnTo>
                    <a:pt x="13" y="18"/>
                  </a:lnTo>
                  <a:lnTo>
                    <a:pt x="13" y="17"/>
                  </a:lnTo>
                  <a:lnTo>
                    <a:pt x="13" y="16"/>
                  </a:lnTo>
                  <a:lnTo>
                    <a:pt x="13" y="15"/>
                  </a:lnTo>
                  <a:lnTo>
                    <a:pt x="13" y="14"/>
                  </a:lnTo>
                  <a:lnTo>
                    <a:pt x="12" y="13"/>
                  </a:lnTo>
                  <a:lnTo>
                    <a:pt x="12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8" y="10"/>
                  </a:lnTo>
                  <a:lnTo>
                    <a:pt x="7" y="9"/>
                  </a:lnTo>
                  <a:lnTo>
                    <a:pt x="6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3" y="5"/>
                  </a:lnTo>
                  <a:lnTo>
                    <a:pt x="3" y="4"/>
                  </a:lnTo>
                  <a:lnTo>
                    <a:pt x="3" y="3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2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5" name="Freeform 48"/>
            <p:cNvSpPr>
              <a:spLocks/>
            </p:cNvSpPr>
            <p:nvPr/>
          </p:nvSpPr>
          <p:spPr bwMode="auto">
            <a:xfrm>
              <a:off x="854" y="2832"/>
              <a:ext cx="20" cy="24"/>
            </a:xfrm>
            <a:custGeom>
              <a:avLst/>
              <a:gdLst>
                <a:gd name="T0" fmla="*/ 18 w 20"/>
                <a:gd name="T1" fmla="*/ 16 h 24"/>
                <a:gd name="T2" fmla="*/ 18 w 20"/>
                <a:gd name="T3" fmla="*/ 14 h 24"/>
                <a:gd name="T4" fmla="*/ 18 w 20"/>
                <a:gd name="T5" fmla="*/ 13 h 24"/>
                <a:gd name="T6" fmla="*/ 19 w 20"/>
                <a:gd name="T7" fmla="*/ 11 h 24"/>
                <a:gd name="T8" fmla="*/ 19 w 20"/>
                <a:gd name="T9" fmla="*/ 9 h 24"/>
                <a:gd name="T10" fmla="*/ 18 w 20"/>
                <a:gd name="T11" fmla="*/ 7 h 24"/>
                <a:gd name="T12" fmla="*/ 17 w 20"/>
                <a:gd name="T13" fmla="*/ 5 h 24"/>
                <a:gd name="T14" fmla="*/ 17 w 20"/>
                <a:gd name="T15" fmla="*/ 3 h 24"/>
                <a:gd name="T16" fmla="*/ 15 w 20"/>
                <a:gd name="T17" fmla="*/ 2 h 24"/>
                <a:gd name="T18" fmla="*/ 13 w 20"/>
                <a:gd name="T19" fmla="*/ 1 h 24"/>
                <a:gd name="T20" fmla="*/ 11 w 20"/>
                <a:gd name="T21" fmla="*/ 0 h 24"/>
                <a:gd name="T22" fmla="*/ 9 w 20"/>
                <a:gd name="T23" fmla="*/ 0 h 24"/>
                <a:gd name="T24" fmla="*/ 7 w 20"/>
                <a:gd name="T25" fmla="*/ 1 h 24"/>
                <a:gd name="T26" fmla="*/ 5 w 20"/>
                <a:gd name="T27" fmla="*/ 2 h 24"/>
                <a:gd name="T28" fmla="*/ 4 w 20"/>
                <a:gd name="T29" fmla="*/ 2 h 24"/>
                <a:gd name="T30" fmla="*/ 2 w 20"/>
                <a:gd name="T31" fmla="*/ 4 h 24"/>
                <a:gd name="T32" fmla="*/ 2 w 20"/>
                <a:gd name="T33" fmla="*/ 6 h 24"/>
                <a:gd name="T34" fmla="*/ 1 w 20"/>
                <a:gd name="T35" fmla="*/ 8 h 24"/>
                <a:gd name="T36" fmla="*/ 0 w 20"/>
                <a:gd name="T37" fmla="*/ 10 h 24"/>
                <a:gd name="T38" fmla="*/ 0 w 20"/>
                <a:gd name="T39" fmla="*/ 12 h 24"/>
                <a:gd name="T40" fmla="*/ 0 w 20"/>
                <a:gd name="T41" fmla="*/ 14 h 24"/>
                <a:gd name="T42" fmla="*/ 1 w 20"/>
                <a:gd name="T43" fmla="*/ 16 h 24"/>
                <a:gd name="T44" fmla="*/ 2 w 20"/>
                <a:gd name="T45" fmla="*/ 18 h 24"/>
                <a:gd name="T46" fmla="*/ 2 w 20"/>
                <a:gd name="T47" fmla="*/ 20 h 24"/>
                <a:gd name="T48" fmla="*/ 4 w 20"/>
                <a:gd name="T49" fmla="*/ 21 h 24"/>
                <a:gd name="T50" fmla="*/ 5 w 20"/>
                <a:gd name="T51" fmla="*/ 22 h 24"/>
                <a:gd name="T52" fmla="*/ 8 w 20"/>
                <a:gd name="T53" fmla="*/ 22 h 24"/>
                <a:gd name="T54" fmla="*/ 9 w 20"/>
                <a:gd name="T55" fmla="*/ 23 h 24"/>
                <a:gd name="T56" fmla="*/ 11 w 20"/>
                <a:gd name="T57" fmla="*/ 22 h 24"/>
                <a:gd name="T58" fmla="*/ 12 w 20"/>
                <a:gd name="T59" fmla="*/ 22 h 24"/>
                <a:gd name="T60" fmla="*/ 14 w 20"/>
                <a:gd name="T61" fmla="*/ 21 h 24"/>
                <a:gd name="T62" fmla="*/ 15 w 20"/>
                <a:gd name="T63" fmla="*/ 20 h 24"/>
                <a:gd name="T64" fmla="*/ 16 w 20"/>
                <a:gd name="T65" fmla="*/ 19 h 24"/>
                <a:gd name="T66" fmla="*/ 17 w 20"/>
                <a:gd name="T67" fmla="*/ 17 h 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0"/>
                <a:gd name="T103" fmla="*/ 0 h 24"/>
                <a:gd name="T104" fmla="*/ 20 w 20"/>
                <a:gd name="T105" fmla="*/ 24 h 2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0" h="24">
                  <a:moveTo>
                    <a:pt x="17" y="17"/>
                  </a:moveTo>
                  <a:lnTo>
                    <a:pt x="18" y="16"/>
                  </a:lnTo>
                  <a:lnTo>
                    <a:pt x="18" y="15"/>
                  </a:lnTo>
                  <a:lnTo>
                    <a:pt x="18" y="14"/>
                  </a:lnTo>
                  <a:lnTo>
                    <a:pt x="18" y="13"/>
                  </a:lnTo>
                  <a:lnTo>
                    <a:pt x="19" y="12"/>
                  </a:lnTo>
                  <a:lnTo>
                    <a:pt x="19" y="11"/>
                  </a:lnTo>
                  <a:lnTo>
                    <a:pt x="19" y="10"/>
                  </a:lnTo>
                  <a:lnTo>
                    <a:pt x="19" y="9"/>
                  </a:lnTo>
                  <a:lnTo>
                    <a:pt x="18" y="8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7" y="3"/>
                  </a:lnTo>
                  <a:lnTo>
                    <a:pt x="16" y="2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1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3" y="21"/>
                  </a:lnTo>
                  <a:lnTo>
                    <a:pt x="4" y="21"/>
                  </a:lnTo>
                  <a:lnTo>
                    <a:pt x="5" y="21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8" y="22"/>
                  </a:lnTo>
                  <a:lnTo>
                    <a:pt x="8" y="23"/>
                  </a:lnTo>
                  <a:lnTo>
                    <a:pt x="9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2" y="22"/>
                  </a:lnTo>
                  <a:lnTo>
                    <a:pt x="13" y="21"/>
                  </a:lnTo>
                  <a:lnTo>
                    <a:pt x="14" y="21"/>
                  </a:lnTo>
                  <a:lnTo>
                    <a:pt x="15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7" y="18"/>
                  </a:lnTo>
                  <a:lnTo>
                    <a:pt x="17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6" name="Freeform 49"/>
            <p:cNvSpPr>
              <a:spLocks/>
            </p:cNvSpPr>
            <p:nvPr/>
          </p:nvSpPr>
          <p:spPr bwMode="auto">
            <a:xfrm>
              <a:off x="996" y="2986"/>
              <a:ext cx="27" cy="22"/>
            </a:xfrm>
            <a:custGeom>
              <a:avLst/>
              <a:gdLst>
                <a:gd name="T0" fmla="*/ 10 w 27"/>
                <a:gd name="T1" fmla="*/ 5 h 22"/>
                <a:gd name="T2" fmla="*/ 8 w 27"/>
                <a:gd name="T3" fmla="*/ 5 h 22"/>
                <a:gd name="T4" fmla="*/ 7 w 27"/>
                <a:gd name="T5" fmla="*/ 5 h 22"/>
                <a:gd name="T6" fmla="*/ 6 w 27"/>
                <a:gd name="T7" fmla="*/ 5 h 22"/>
                <a:gd name="T8" fmla="*/ 5 w 27"/>
                <a:gd name="T9" fmla="*/ 5 h 22"/>
                <a:gd name="T10" fmla="*/ 4 w 27"/>
                <a:gd name="T11" fmla="*/ 5 h 22"/>
                <a:gd name="T12" fmla="*/ 3 w 27"/>
                <a:gd name="T13" fmla="*/ 5 h 22"/>
                <a:gd name="T14" fmla="*/ 3 w 27"/>
                <a:gd name="T15" fmla="*/ 5 h 22"/>
                <a:gd name="T16" fmla="*/ 2 w 27"/>
                <a:gd name="T17" fmla="*/ 5 h 22"/>
                <a:gd name="T18" fmla="*/ 2 w 27"/>
                <a:gd name="T19" fmla="*/ 6 h 22"/>
                <a:gd name="T20" fmla="*/ 3 w 27"/>
                <a:gd name="T21" fmla="*/ 7 h 22"/>
                <a:gd name="T22" fmla="*/ 3 w 27"/>
                <a:gd name="T23" fmla="*/ 8 h 22"/>
                <a:gd name="T24" fmla="*/ 2 w 27"/>
                <a:gd name="T25" fmla="*/ 8 h 22"/>
                <a:gd name="T26" fmla="*/ 0 w 27"/>
                <a:gd name="T27" fmla="*/ 1 h 22"/>
                <a:gd name="T28" fmla="*/ 1 w 27"/>
                <a:gd name="T29" fmla="*/ 0 h 22"/>
                <a:gd name="T30" fmla="*/ 2 w 27"/>
                <a:gd name="T31" fmla="*/ 1 h 22"/>
                <a:gd name="T32" fmla="*/ 2 w 27"/>
                <a:gd name="T33" fmla="*/ 2 h 22"/>
                <a:gd name="T34" fmla="*/ 2 w 27"/>
                <a:gd name="T35" fmla="*/ 2 h 22"/>
                <a:gd name="T36" fmla="*/ 2 w 27"/>
                <a:gd name="T37" fmla="*/ 2 h 22"/>
                <a:gd name="T38" fmla="*/ 3 w 27"/>
                <a:gd name="T39" fmla="*/ 2 h 22"/>
                <a:gd name="T40" fmla="*/ 4 w 27"/>
                <a:gd name="T41" fmla="*/ 2 h 22"/>
                <a:gd name="T42" fmla="*/ 5 w 27"/>
                <a:gd name="T43" fmla="*/ 3 h 22"/>
                <a:gd name="T44" fmla="*/ 6 w 27"/>
                <a:gd name="T45" fmla="*/ 3 h 22"/>
                <a:gd name="T46" fmla="*/ 7 w 27"/>
                <a:gd name="T47" fmla="*/ 3 h 22"/>
                <a:gd name="T48" fmla="*/ 7 w 27"/>
                <a:gd name="T49" fmla="*/ 3 h 22"/>
                <a:gd name="T50" fmla="*/ 24 w 27"/>
                <a:gd name="T51" fmla="*/ 5 h 22"/>
                <a:gd name="T52" fmla="*/ 26 w 27"/>
                <a:gd name="T53" fmla="*/ 7 h 22"/>
                <a:gd name="T54" fmla="*/ 11 w 27"/>
                <a:gd name="T55" fmla="*/ 16 h 22"/>
                <a:gd name="T56" fmla="*/ 10 w 27"/>
                <a:gd name="T57" fmla="*/ 16 h 22"/>
                <a:gd name="T58" fmla="*/ 10 w 27"/>
                <a:gd name="T59" fmla="*/ 17 h 22"/>
                <a:gd name="T60" fmla="*/ 9 w 27"/>
                <a:gd name="T61" fmla="*/ 17 h 22"/>
                <a:gd name="T62" fmla="*/ 8 w 27"/>
                <a:gd name="T63" fmla="*/ 18 h 22"/>
                <a:gd name="T64" fmla="*/ 7 w 27"/>
                <a:gd name="T65" fmla="*/ 19 h 22"/>
                <a:gd name="T66" fmla="*/ 7 w 27"/>
                <a:gd name="T67" fmla="*/ 19 h 22"/>
                <a:gd name="T68" fmla="*/ 7 w 27"/>
                <a:gd name="T69" fmla="*/ 20 h 22"/>
                <a:gd name="T70" fmla="*/ 7 w 27"/>
                <a:gd name="T71" fmla="*/ 21 h 22"/>
                <a:gd name="T72" fmla="*/ 6 w 27"/>
                <a:gd name="T73" fmla="*/ 21 h 22"/>
                <a:gd name="T74" fmla="*/ 3 w 27"/>
                <a:gd name="T75" fmla="*/ 12 h 22"/>
                <a:gd name="T76" fmla="*/ 4 w 27"/>
                <a:gd name="T77" fmla="*/ 12 h 22"/>
                <a:gd name="T78" fmla="*/ 4 w 27"/>
                <a:gd name="T79" fmla="*/ 13 h 22"/>
                <a:gd name="T80" fmla="*/ 5 w 27"/>
                <a:gd name="T81" fmla="*/ 13 h 22"/>
                <a:gd name="T82" fmla="*/ 5 w 27"/>
                <a:gd name="T83" fmla="*/ 14 h 22"/>
                <a:gd name="T84" fmla="*/ 5 w 27"/>
                <a:gd name="T85" fmla="*/ 15 h 22"/>
                <a:gd name="T86" fmla="*/ 6 w 27"/>
                <a:gd name="T87" fmla="*/ 15 h 22"/>
                <a:gd name="T88" fmla="*/ 7 w 27"/>
                <a:gd name="T89" fmla="*/ 15 h 22"/>
                <a:gd name="T90" fmla="*/ 7 w 27"/>
                <a:gd name="T91" fmla="*/ 15 h 22"/>
                <a:gd name="T92" fmla="*/ 8 w 27"/>
                <a:gd name="T93" fmla="*/ 15 h 22"/>
                <a:gd name="T94" fmla="*/ 8 w 27"/>
                <a:gd name="T95" fmla="*/ 14 h 22"/>
                <a:gd name="T96" fmla="*/ 11 w 27"/>
                <a:gd name="T97" fmla="*/ 12 h 22"/>
                <a:gd name="T98" fmla="*/ 10 w 27"/>
                <a:gd name="T99" fmla="*/ 5 h 2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7"/>
                <a:gd name="T151" fmla="*/ 0 h 22"/>
                <a:gd name="T152" fmla="*/ 27 w 27"/>
                <a:gd name="T153" fmla="*/ 22 h 2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7" h="22">
                  <a:moveTo>
                    <a:pt x="10" y="5"/>
                  </a:moveTo>
                  <a:lnTo>
                    <a:pt x="8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5" y="5"/>
                  </a:lnTo>
                  <a:lnTo>
                    <a:pt x="4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7"/>
                  </a:lnTo>
                  <a:lnTo>
                    <a:pt x="3" y="8"/>
                  </a:lnTo>
                  <a:lnTo>
                    <a:pt x="2" y="8"/>
                  </a:lnTo>
                  <a:lnTo>
                    <a:pt x="0" y="1"/>
                  </a:lnTo>
                  <a:lnTo>
                    <a:pt x="1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24" y="5"/>
                  </a:lnTo>
                  <a:lnTo>
                    <a:pt x="26" y="7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7"/>
                  </a:lnTo>
                  <a:lnTo>
                    <a:pt x="9" y="17"/>
                  </a:lnTo>
                  <a:lnTo>
                    <a:pt x="8" y="18"/>
                  </a:lnTo>
                  <a:lnTo>
                    <a:pt x="7" y="19"/>
                  </a:lnTo>
                  <a:lnTo>
                    <a:pt x="7" y="20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4"/>
                  </a:lnTo>
                  <a:lnTo>
                    <a:pt x="11" y="12"/>
                  </a:lnTo>
                  <a:lnTo>
                    <a:pt x="1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7" name="Freeform 50"/>
            <p:cNvSpPr>
              <a:spLocks/>
            </p:cNvSpPr>
            <p:nvPr/>
          </p:nvSpPr>
          <p:spPr bwMode="auto">
            <a:xfrm>
              <a:off x="1010" y="2992"/>
              <a:ext cx="8" cy="3"/>
            </a:xfrm>
            <a:custGeom>
              <a:avLst/>
              <a:gdLst>
                <a:gd name="T0" fmla="*/ 1 w 8"/>
                <a:gd name="T1" fmla="*/ 2 h 3"/>
                <a:gd name="T2" fmla="*/ 7 w 8"/>
                <a:gd name="T3" fmla="*/ 1 h 3"/>
                <a:gd name="T4" fmla="*/ 0 w 8"/>
                <a:gd name="T5" fmla="*/ 0 h 3"/>
                <a:gd name="T6" fmla="*/ 1 w 8"/>
                <a:gd name="T7" fmla="*/ 2 h 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3"/>
                <a:gd name="T14" fmla="*/ 8 w 8"/>
                <a:gd name="T15" fmla="*/ 3 h 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3">
                  <a:moveTo>
                    <a:pt x="1" y="2"/>
                  </a:moveTo>
                  <a:lnTo>
                    <a:pt x="7" y="1"/>
                  </a:lnTo>
                  <a:lnTo>
                    <a:pt x="0" y="0"/>
                  </a:lnTo>
                  <a:lnTo>
                    <a:pt x="1" y="2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8" name="Freeform 51"/>
            <p:cNvSpPr>
              <a:spLocks/>
            </p:cNvSpPr>
            <p:nvPr/>
          </p:nvSpPr>
          <p:spPr bwMode="auto">
            <a:xfrm>
              <a:off x="657" y="3175"/>
              <a:ext cx="22" cy="29"/>
            </a:xfrm>
            <a:custGeom>
              <a:avLst/>
              <a:gdLst>
                <a:gd name="T0" fmla="*/ 2 w 22"/>
                <a:gd name="T1" fmla="*/ 16 h 29"/>
                <a:gd name="T2" fmla="*/ 2 w 22"/>
                <a:gd name="T3" fmla="*/ 14 h 29"/>
                <a:gd name="T4" fmla="*/ 5 w 22"/>
                <a:gd name="T5" fmla="*/ 14 h 29"/>
                <a:gd name="T6" fmla="*/ 6 w 22"/>
                <a:gd name="T7" fmla="*/ 16 h 29"/>
                <a:gd name="T8" fmla="*/ 7 w 22"/>
                <a:gd name="T9" fmla="*/ 16 h 29"/>
                <a:gd name="T10" fmla="*/ 6 w 22"/>
                <a:gd name="T11" fmla="*/ 14 h 29"/>
                <a:gd name="T12" fmla="*/ 5 w 22"/>
                <a:gd name="T13" fmla="*/ 12 h 29"/>
                <a:gd name="T14" fmla="*/ 2 w 22"/>
                <a:gd name="T15" fmla="*/ 12 h 29"/>
                <a:gd name="T16" fmla="*/ 3 w 22"/>
                <a:gd name="T17" fmla="*/ 10 h 29"/>
                <a:gd name="T18" fmla="*/ 5 w 22"/>
                <a:gd name="T19" fmla="*/ 7 h 29"/>
                <a:gd name="T20" fmla="*/ 6 w 22"/>
                <a:gd name="T21" fmla="*/ 6 h 29"/>
                <a:gd name="T22" fmla="*/ 9 w 22"/>
                <a:gd name="T23" fmla="*/ 4 h 29"/>
                <a:gd name="T24" fmla="*/ 11 w 22"/>
                <a:gd name="T25" fmla="*/ 2 h 29"/>
                <a:gd name="T26" fmla="*/ 13 w 22"/>
                <a:gd name="T27" fmla="*/ 2 h 29"/>
                <a:gd name="T28" fmla="*/ 16 w 22"/>
                <a:gd name="T29" fmla="*/ 2 h 29"/>
                <a:gd name="T30" fmla="*/ 18 w 22"/>
                <a:gd name="T31" fmla="*/ 4 h 29"/>
                <a:gd name="T32" fmla="*/ 19 w 22"/>
                <a:gd name="T33" fmla="*/ 7 h 29"/>
                <a:gd name="T34" fmla="*/ 19 w 22"/>
                <a:gd name="T35" fmla="*/ 9 h 29"/>
                <a:gd name="T36" fmla="*/ 18 w 22"/>
                <a:gd name="T37" fmla="*/ 12 h 29"/>
                <a:gd name="T38" fmla="*/ 16 w 22"/>
                <a:gd name="T39" fmla="*/ 14 h 29"/>
                <a:gd name="T40" fmla="*/ 15 w 22"/>
                <a:gd name="T41" fmla="*/ 16 h 29"/>
                <a:gd name="T42" fmla="*/ 12 w 22"/>
                <a:gd name="T43" fmla="*/ 18 h 29"/>
                <a:gd name="T44" fmla="*/ 10 w 22"/>
                <a:gd name="T45" fmla="*/ 19 h 29"/>
                <a:gd name="T46" fmla="*/ 9 w 22"/>
                <a:gd name="T47" fmla="*/ 20 h 29"/>
                <a:gd name="T48" fmla="*/ 8 w 22"/>
                <a:gd name="T49" fmla="*/ 19 h 29"/>
                <a:gd name="T50" fmla="*/ 7 w 22"/>
                <a:gd name="T51" fmla="*/ 17 h 29"/>
                <a:gd name="T52" fmla="*/ 6 w 22"/>
                <a:gd name="T53" fmla="*/ 17 h 29"/>
                <a:gd name="T54" fmla="*/ 5 w 22"/>
                <a:gd name="T55" fmla="*/ 20 h 29"/>
                <a:gd name="T56" fmla="*/ 4 w 22"/>
                <a:gd name="T57" fmla="*/ 19 h 29"/>
                <a:gd name="T58" fmla="*/ 2 w 22"/>
                <a:gd name="T59" fmla="*/ 18 h 29"/>
                <a:gd name="T60" fmla="*/ 1 w 22"/>
                <a:gd name="T61" fmla="*/ 16 h 29"/>
                <a:gd name="T62" fmla="*/ 2 w 22"/>
                <a:gd name="T63" fmla="*/ 18 h 29"/>
                <a:gd name="T64" fmla="*/ 2 w 22"/>
                <a:gd name="T65" fmla="*/ 20 h 29"/>
                <a:gd name="T66" fmla="*/ 4 w 22"/>
                <a:gd name="T67" fmla="*/ 21 h 29"/>
                <a:gd name="T68" fmla="*/ 4 w 22"/>
                <a:gd name="T69" fmla="*/ 22 h 29"/>
                <a:gd name="T70" fmla="*/ 4 w 22"/>
                <a:gd name="T71" fmla="*/ 25 h 29"/>
                <a:gd name="T72" fmla="*/ 5 w 22"/>
                <a:gd name="T73" fmla="*/ 27 h 29"/>
                <a:gd name="T74" fmla="*/ 7 w 22"/>
                <a:gd name="T75" fmla="*/ 28 h 29"/>
                <a:gd name="T76" fmla="*/ 9 w 22"/>
                <a:gd name="T77" fmla="*/ 27 h 29"/>
                <a:gd name="T78" fmla="*/ 7 w 22"/>
                <a:gd name="T79" fmla="*/ 26 h 29"/>
                <a:gd name="T80" fmla="*/ 6 w 22"/>
                <a:gd name="T81" fmla="*/ 25 h 29"/>
                <a:gd name="T82" fmla="*/ 7 w 22"/>
                <a:gd name="T83" fmla="*/ 23 h 29"/>
                <a:gd name="T84" fmla="*/ 9 w 22"/>
                <a:gd name="T85" fmla="*/ 22 h 29"/>
                <a:gd name="T86" fmla="*/ 11 w 22"/>
                <a:gd name="T87" fmla="*/ 22 h 29"/>
                <a:gd name="T88" fmla="*/ 13 w 22"/>
                <a:gd name="T89" fmla="*/ 21 h 29"/>
                <a:gd name="T90" fmla="*/ 16 w 22"/>
                <a:gd name="T91" fmla="*/ 20 h 29"/>
                <a:gd name="T92" fmla="*/ 17 w 22"/>
                <a:gd name="T93" fmla="*/ 18 h 29"/>
                <a:gd name="T94" fmla="*/ 19 w 22"/>
                <a:gd name="T95" fmla="*/ 16 h 29"/>
                <a:gd name="T96" fmla="*/ 20 w 22"/>
                <a:gd name="T97" fmla="*/ 12 h 29"/>
                <a:gd name="T98" fmla="*/ 21 w 22"/>
                <a:gd name="T99" fmla="*/ 10 h 29"/>
                <a:gd name="T100" fmla="*/ 20 w 22"/>
                <a:gd name="T101" fmla="*/ 7 h 29"/>
                <a:gd name="T102" fmla="*/ 19 w 22"/>
                <a:gd name="T103" fmla="*/ 4 h 29"/>
                <a:gd name="T104" fmla="*/ 16 w 22"/>
                <a:gd name="T105" fmla="*/ 2 h 29"/>
                <a:gd name="T106" fmla="*/ 13 w 22"/>
                <a:gd name="T107" fmla="*/ 1 h 29"/>
                <a:gd name="T108" fmla="*/ 10 w 22"/>
                <a:gd name="T109" fmla="*/ 0 h 29"/>
                <a:gd name="T110" fmla="*/ 8 w 22"/>
                <a:gd name="T111" fmla="*/ 1 h 29"/>
                <a:gd name="T112" fmla="*/ 5 w 22"/>
                <a:gd name="T113" fmla="*/ 3 h 29"/>
                <a:gd name="T114" fmla="*/ 2 w 22"/>
                <a:gd name="T115" fmla="*/ 6 h 29"/>
                <a:gd name="T116" fmla="*/ 1 w 22"/>
                <a:gd name="T117" fmla="*/ 7 h 29"/>
                <a:gd name="T118" fmla="*/ 0 w 22"/>
                <a:gd name="T119" fmla="*/ 10 h 29"/>
                <a:gd name="T120" fmla="*/ 0 w 22"/>
                <a:gd name="T121" fmla="*/ 12 h 29"/>
                <a:gd name="T122" fmla="*/ 0 w 22"/>
                <a:gd name="T123" fmla="*/ 15 h 29"/>
                <a:gd name="T124" fmla="*/ 2 w 22"/>
                <a:gd name="T125" fmla="*/ 16 h 2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"/>
                <a:gd name="T190" fmla="*/ 0 h 29"/>
                <a:gd name="T191" fmla="*/ 22 w 22"/>
                <a:gd name="T192" fmla="*/ 29 h 2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" h="29">
                  <a:moveTo>
                    <a:pt x="2" y="16"/>
                  </a:moveTo>
                  <a:lnTo>
                    <a:pt x="2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6" y="15"/>
                  </a:lnTo>
                  <a:lnTo>
                    <a:pt x="6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4" y="9"/>
                  </a:lnTo>
                  <a:lnTo>
                    <a:pt x="5" y="8"/>
                  </a:lnTo>
                  <a:lnTo>
                    <a:pt x="5" y="7"/>
                  </a:lnTo>
                  <a:lnTo>
                    <a:pt x="6" y="6"/>
                  </a:lnTo>
                  <a:lnTo>
                    <a:pt x="7" y="6"/>
                  </a:lnTo>
                  <a:lnTo>
                    <a:pt x="8" y="5"/>
                  </a:lnTo>
                  <a:lnTo>
                    <a:pt x="9" y="4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9" y="6"/>
                  </a:lnTo>
                  <a:lnTo>
                    <a:pt x="19" y="7"/>
                  </a:lnTo>
                  <a:lnTo>
                    <a:pt x="19" y="8"/>
                  </a:lnTo>
                  <a:lnTo>
                    <a:pt x="19" y="9"/>
                  </a:lnTo>
                  <a:lnTo>
                    <a:pt x="19" y="10"/>
                  </a:lnTo>
                  <a:lnTo>
                    <a:pt x="18" y="11"/>
                  </a:lnTo>
                  <a:lnTo>
                    <a:pt x="18" y="12"/>
                  </a:lnTo>
                  <a:lnTo>
                    <a:pt x="17" y="12"/>
                  </a:lnTo>
                  <a:lnTo>
                    <a:pt x="16" y="13"/>
                  </a:lnTo>
                  <a:lnTo>
                    <a:pt x="16" y="14"/>
                  </a:lnTo>
                  <a:lnTo>
                    <a:pt x="16" y="15"/>
                  </a:lnTo>
                  <a:lnTo>
                    <a:pt x="15" y="16"/>
                  </a:lnTo>
                  <a:lnTo>
                    <a:pt x="14" y="16"/>
                  </a:lnTo>
                  <a:lnTo>
                    <a:pt x="13" y="17"/>
                  </a:lnTo>
                  <a:lnTo>
                    <a:pt x="12" y="18"/>
                  </a:lnTo>
                  <a:lnTo>
                    <a:pt x="11" y="19"/>
                  </a:lnTo>
                  <a:lnTo>
                    <a:pt x="10" y="19"/>
                  </a:lnTo>
                  <a:lnTo>
                    <a:pt x="10" y="20"/>
                  </a:lnTo>
                  <a:lnTo>
                    <a:pt x="9" y="20"/>
                  </a:lnTo>
                  <a:lnTo>
                    <a:pt x="8" y="20"/>
                  </a:lnTo>
                  <a:lnTo>
                    <a:pt x="7" y="20"/>
                  </a:lnTo>
                  <a:lnTo>
                    <a:pt x="8" y="19"/>
                  </a:lnTo>
                  <a:lnTo>
                    <a:pt x="8" y="18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6" y="18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4" y="20"/>
                  </a:lnTo>
                  <a:lnTo>
                    <a:pt x="4" y="19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3" y="20"/>
                  </a:lnTo>
                  <a:lnTo>
                    <a:pt x="3" y="21"/>
                  </a:lnTo>
                  <a:lnTo>
                    <a:pt x="4" y="21"/>
                  </a:lnTo>
                  <a:lnTo>
                    <a:pt x="5" y="21"/>
                  </a:lnTo>
                  <a:lnTo>
                    <a:pt x="4" y="21"/>
                  </a:lnTo>
                  <a:lnTo>
                    <a:pt x="4" y="22"/>
                  </a:lnTo>
                  <a:lnTo>
                    <a:pt x="4" y="23"/>
                  </a:lnTo>
                  <a:lnTo>
                    <a:pt x="4" y="24"/>
                  </a:lnTo>
                  <a:lnTo>
                    <a:pt x="4" y="25"/>
                  </a:lnTo>
                  <a:lnTo>
                    <a:pt x="4" y="26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6" y="28"/>
                  </a:lnTo>
                  <a:lnTo>
                    <a:pt x="7" y="28"/>
                  </a:lnTo>
                  <a:lnTo>
                    <a:pt x="8" y="28"/>
                  </a:lnTo>
                  <a:lnTo>
                    <a:pt x="9" y="28"/>
                  </a:lnTo>
                  <a:lnTo>
                    <a:pt x="9" y="27"/>
                  </a:lnTo>
                  <a:lnTo>
                    <a:pt x="8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7" y="24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8" y="22"/>
                  </a:lnTo>
                  <a:lnTo>
                    <a:pt x="9" y="22"/>
                  </a:lnTo>
                  <a:lnTo>
                    <a:pt x="10" y="22"/>
                  </a:lnTo>
                  <a:lnTo>
                    <a:pt x="11" y="22"/>
                  </a:lnTo>
                  <a:lnTo>
                    <a:pt x="12" y="21"/>
                  </a:lnTo>
                  <a:lnTo>
                    <a:pt x="13" y="21"/>
                  </a:lnTo>
                  <a:lnTo>
                    <a:pt x="14" y="21"/>
                  </a:lnTo>
                  <a:lnTo>
                    <a:pt x="15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8" y="17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20" y="14"/>
                  </a:lnTo>
                  <a:lnTo>
                    <a:pt x="20" y="12"/>
                  </a:lnTo>
                  <a:lnTo>
                    <a:pt x="21" y="12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21" y="9"/>
                  </a:lnTo>
                  <a:lnTo>
                    <a:pt x="20" y="7"/>
                  </a:lnTo>
                  <a:lnTo>
                    <a:pt x="20" y="6"/>
                  </a:lnTo>
                  <a:lnTo>
                    <a:pt x="19" y="5"/>
                  </a:lnTo>
                  <a:lnTo>
                    <a:pt x="19" y="4"/>
                  </a:lnTo>
                  <a:lnTo>
                    <a:pt x="18" y="3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4" y="4"/>
                  </a:lnTo>
                  <a:lnTo>
                    <a:pt x="3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1" y="7"/>
                  </a:lnTo>
                  <a:lnTo>
                    <a:pt x="1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1" y="16"/>
                  </a:lnTo>
                  <a:lnTo>
                    <a:pt x="2" y="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49" name="Freeform 52"/>
            <p:cNvSpPr>
              <a:spLocks/>
            </p:cNvSpPr>
            <p:nvPr/>
          </p:nvSpPr>
          <p:spPr bwMode="auto">
            <a:xfrm>
              <a:off x="677" y="3187"/>
              <a:ext cx="26" cy="27"/>
            </a:xfrm>
            <a:custGeom>
              <a:avLst/>
              <a:gdLst>
                <a:gd name="T0" fmla="*/ 14 w 26"/>
                <a:gd name="T1" fmla="*/ 21 h 27"/>
                <a:gd name="T2" fmla="*/ 12 w 26"/>
                <a:gd name="T3" fmla="*/ 23 h 27"/>
                <a:gd name="T4" fmla="*/ 10 w 26"/>
                <a:gd name="T5" fmla="*/ 24 h 27"/>
                <a:gd name="T6" fmla="*/ 9 w 26"/>
                <a:gd name="T7" fmla="*/ 24 h 27"/>
                <a:gd name="T8" fmla="*/ 7 w 26"/>
                <a:gd name="T9" fmla="*/ 24 h 27"/>
                <a:gd name="T10" fmla="*/ 6 w 26"/>
                <a:gd name="T11" fmla="*/ 24 h 27"/>
                <a:gd name="T12" fmla="*/ 4 w 26"/>
                <a:gd name="T13" fmla="*/ 23 h 27"/>
                <a:gd name="T14" fmla="*/ 2 w 26"/>
                <a:gd name="T15" fmla="*/ 21 h 27"/>
                <a:gd name="T16" fmla="*/ 2 w 26"/>
                <a:gd name="T17" fmla="*/ 20 h 27"/>
                <a:gd name="T18" fmla="*/ 2 w 26"/>
                <a:gd name="T19" fmla="*/ 18 h 27"/>
                <a:gd name="T20" fmla="*/ 3 w 26"/>
                <a:gd name="T21" fmla="*/ 16 h 27"/>
                <a:gd name="T22" fmla="*/ 4 w 26"/>
                <a:gd name="T23" fmla="*/ 15 h 27"/>
                <a:gd name="T24" fmla="*/ 10 w 26"/>
                <a:gd name="T25" fmla="*/ 7 h 27"/>
                <a:gd name="T26" fmla="*/ 10 w 26"/>
                <a:gd name="T27" fmla="*/ 7 h 27"/>
                <a:gd name="T28" fmla="*/ 11 w 26"/>
                <a:gd name="T29" fmla="*/ 6 h 27"/>
                <a:gd name="T30" fmla="*/ 12 w 26"/>
                <a:gd name="T31" fmla="*/ 5 h 27"/>
                <a:gd name="T32" fmla="*/ 14 w 26"/>
                <a:gd name="T33" fmla="*/ 5 h 27"/>
                <a:gd name="T34" fmla="*/ 15 w 26"/>
                <a:gd name="T35" fmla="*/ 5 h 27"/>
                <a:gd name="T36" fmla="*/ 8 w 26"/>
                <a:gd name="T37" fmla="*/ 1 h 27"/>
                <a:gd name="T38" fmla="*/ 9 w 26"/>
                <a:gd name="T39" fmla="*/ 2 h 27"/>
                <a:gd name="T40" fmla="*/ 9 w 26"/>
                <a:gd name="T41" fmla="*/ 3 h 27"/>
                <a:gd name="T42" fmla="*/ 8 w 26"/>
                <a:gd name="T43" fmla="*/ 5 h 27"/>
                <a:gd name="T44" fmla="*/ 2 w 26"/>
                <a:gd name="T45" fmla="*/ 14 h 27"/>
                <a:gd name="T46" fmla="*/ 1 w 26"/>
                <a:gd name="T47" fmla="*/ 15 h 27"/>
                <a:gd name="T48" fmla="*/ 0 w 26"/>
                <a:gd name="T49" fmla="*/ 17 h 27"/>
                <a:gd name="T50" fmla="*/ 0 w 26"/>
                <a:gd name="T51" fmla="*/ 19 h 27"/>
                <a:gd name="T52" fmla="*/ 0 w 26"/>
                <a:gd name="T53" fmla="*/ 20 h 27"/>
                <a:gd name="T54" fmla="*/ 1 w 26"/>
                <a:gd name="T55" fmla="*/ 22 h 27"/>
                <a:gd name="T56" fmla="*/ 2 w 26"/>
                <a:gd name="T57" fmla="*/ 24 h 27"/>
                <a:gd name="T58" fmla="*/ 4 w 26"/>
                <a:gd name="T59" fmla="*/ 24 h 27"/>
                <a:gd name="T60" fmla="*/ 6 w 26"/>
                <a:gd name="T61" fmla="*/ 25 h 27"/>
                <a:gd name="T62" fmla="*/ 7 w 26"/>
                <a:gd name="T63" fmla="*/ 26 h 27"/>
                <a:gd name="T64" fmla="*/ 9 w 26"/>
                <a:gd name="T65" fmla="*/ 26 h 27"/>
                <a:gd name="T66" fmla="*/ 10 w 26"/>
                <a:gd name="T67" fmla="*/ 26 h 27"/>
                <a:gd name="T68" fmla="*/ 12 w 26"/>
                <a:gd name="T69" fmla="*/ 24 h 27"/>
                <a:gd name="T70" fmla="*/ 14 w 26"/>
                <a:gd name="T71" fmla="*/ 24 h 27"/>
                <a:gd name="T72" fmla="*/ 20 w 26"/>
                <a:gd name="T73" fmla="*/ 15 h 27"/>
                <a:gd name="T74" fmla="*/ 21 w 26"/>
                <a:gd name="T75" fmla="*/ 13 h 27"/>
                <a:gd name="T76" fmla="*/ 22 w 26"/>
                <a:gd name="T77" fmla="*/ 12 h 27"/>
                <a:gd name="T78" fmla="*/ 23 w 26"/>
                <a:gd name="T79" fmla="*/ 12 h 27"/>
                <a:gd name="T80" fmla="*/ 24 w 26"/>
                <a:gd name="T81" fmla="*/ 13 h 27"/>
                <a:gd name="T82" fmla="*/ 20 w 26"/>
                <a:gd name="T83" fmla="*/ 8 h 27"/>
                <a:gd name="T84" fmla="*/ 20 w 26"/>
                <a:gd name="T85" fmla="*/ 10 h 27"/>
                <a:gd name="T86" fmla="*/ 20 w 26"/>
                <a:gd name="T87" fmla="*/ 11 h 27"/>
                <a:gd name="T88" fmla="*/ 19 w 26"/>
                <a:gd name="T89" fmla="*/ 12 h 27"/>
                <a:gd name="T90" fmla="*/ 19 w 26"/>
                <a:gd name="T91" fmla="*/ 14 h 2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6"/>
                <a:gd name="T139" fmla="*/ 0 h 27"/>
                <a:gd name="T140" fmla="*/ 26 w 26"/>
                <a:gd name="T141" fmla="*/ 27 h 2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6" h="27">
                  <a:moveTo>
                    <a:pt x="14" y="20"/>
                  </a:moveTo>
                  <a:lnTo>
                    <a:pt x="14" y="21"/>
                  </a:lnTo>
                  <a:lnTo>
                    <a:pt x="13" y="22"/>
                  </a:lnTo>
                  <a:lnTo>
                    <a:pt x="12" y="23"/>
                  </a:lnTo>
                  <a:lnTo>
                    <a:pt x="11" y="24"/>
                  </a:lnTo>
                  <a:lnTo>
                    <a:pt x="10" y="24"/>
                  </a:lnTo>
                  <a:lnTo>
                    <a:pt x="9" y="24"/>
                  </a:lnTo>
                  <a:lnTo>
                    <a:pt x="8" y="25"/>
                  </a:lnTo>
                  <a:lnTo>
                    <a:pt x="7" y="24"/>
                  </a:lnTo>
                  <a:lnTo>
                    <a:pt x="6" y="24"/>
                  </a:lnTo>
                  <a:lnTo>
                    <a:pt x="5" y="24"/>
                  </a:lnTo>
                  <a:lnTo>
                    <a:pt x="4" y="23"/>
                  </a:lnTo>
                  <a:lnTo>
                    <a:pt x="3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5" y="6"/>
                  </a:lnTo>
                  <a:lnTo>
                    <a:pt x="15" y="5"/>
                  </a:lnTo>
                  <a:lnTo>
                    <a:pt x="8" y="0"/>
                  </a:lnTo>
                  <a:lnTo>
                    <a:pt x="8" y="1"/>
                  </a:lnTo>
                  <a:lnTo>
                    <a:pt x="9" y="1"/>
                  </a:lnTo>
                  <a:lnTo>
                    <a:pt x="9" y="2"/>
                  </a:lnTo>
                  <a:lnTo>
                    <a:pt x="9" y="3"/>
                  </a:lnTo>
                  <a:lnTo>
                    <a:pt x="8" y="4"/>
                  </a:lnTo>
                  <a:lnTo>
                    <a:pt x="8" y="5"/>
                  </a:lnTo>
                  <a:lnTo>
                    <a:pt x="7" y="5"/>
                  </a:lnTo>
                  <a:lnTo>
                    <a:pt x="2" y="14"/>
                  </a:lnTo>
                  <a:lnTo>
                    <a:pt x="1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1" y="21"/>
                  </a:lnTo>
                  <a:lnTo>
                    <a:pt x="1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4"/>
                  </a:lnTo>
                  <a:lnTo>
                    <a:pt x="4" y="24"/>
                  </a:lnTo>
                  <a:lnTo>
                    <a:pt x="5" y="25"/>
                  </a:lnTo>
                  <a:lnTo>
                    <a:pt x="6" y="25"/>
                  </a:lnTo>
                  <a:lnTo>
                    <a:pt x="6" y="26"/>
                  </a:lnTo>
                  <a:lnTo>
                    <a:pt x="7" y="26"/>
                  </a:lnTo>
                  <a:lnTo>
                    <a:pt x="8" y="26"/>
                  </a:lnTo>
                  <a:lnTo>
                    <a:pt x="9" y="26"/>
                  </a:lnTo>
                  <a:lnTo>
                    <a:pt x="10" y="26"/>
                  </a:lnTo>
                  <a:lnTo>
                    <a:pt x="11" y="25"/>
                  </a:lnTo>
                  <a:lnTo>
                    <a:pt x="12" y="24"/>
                  </a:lnTo>
                  <a:lnTo>
                    <a:pt x="13" y="24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20" y="15"/>
                  </a:lnTo>
                  <a:lnTo>
                    <a:pt x="21" y="14"/>
                  </a:lnTo>
                  <a:lnTo>
                    <a:pt x="21" y="13"/>
                  </a:lnTo>
                  <a:lnTo>
                    <a:pt x="22" y="13"/>
                  </a:lnTo>
                  <a:lnTo>
                    <a:pt x="22" y="12"/>
                  </a:lnTo>
                  <a:lnTo>
                    <a:pt x="23" y="12"/>
                  </a:lnTo>
                  <a:lnTo>
                    <a:pt x="23" y="13"/>
                  </a:lnTo>
                  <a:lnTo>
                    <a:pt x="24" y="13"/>
                  </a:lnTo>
                  <a:lnTo>
                    <a:pt x="25" y="12"/>
                  </a:lnTo>
                  <a:lnTo>
                    <a:pt x="20" y="8"/>
                  </a:lnTo>
                  <a:lnTo>
                    <a:pt x="19" y="9"/>
                  </a:lnTo>
                  <a:lnTo>
                    <a:pt x="20" y="10"/>
                  </a:lnTo>
                  <a:lnTo>
                    <a:pt x="20" y="11"/>
                  </a:lnTo>
                  <a:lnTo>
                    <a:pt x="20" y="12"/>
                  </a:lnTo>
                  <a:lnTo>
                    <a:pt x="19" y="12"/>
                  </a:lnTo>
                  <a:lnTo>
                    <a:pt x="19" y="13"/>
                  </a:lnTo>
                  <a:lnTo>
                    <a:pt x="19" y="14"/>
                  </a:lnTo>
                  <a:lnTo>
                    <a:pt x="14" y="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0" name="Freeform 53"/>
            <p:cNvSpPr>
              <a:spLocks/>
            </p:cNvSpPr>
            <p:nvPr/>
          </p:nvSpPr>
          <p:spPr bwMode="auto">
            <a:xfrm>
              <a:off x="690" y="3206"/>
              <a:ext cx="23" cy="26"/>
            </a:xfrm>
            <a:custGeom>
              <a:avLst/>
              <a:gdLst>
                <a:gd name="T0" fmla="*/ 13 w 23"/>
                <a:gd name="T1" fmla="*/ 12 h 26"/>
                <a:gd name="T2" fmla="*/ 9 w 23"/>
                <a:gd name="T3" fmla="*/ 10 h 26"/>
                <a:gd name="T4" fmla="*/ 9 w 23"/>
                <a:gd name="T5" fmla="*/ 11 h 26"/>
                <a:gd name="T6" fmla="*/ 8 w 23"/>
                <a:gd name="T7" fmla="*/ 11 h 26"/>
                <a:gd name="T8" fmla="*/ 7 w 23"/>
                <a:gd name="T9" fmla="*/ 12 h 26"/>
                <a:gd name="T10" fmla="*/ 6 w 23"/>
                <a:gd name="T11" fmla="*/ 13 h 26"/>
                <a:gd name="T12" fmla="*/ 6 w 23"/>
                <a:gd name="T13" fmla="*/ 13 h 26"/>
                <a:gd name="T14" fmla="*/ 6 w 23"/>
                <a:gd name="T15" fmla="*/ 14 h 26"/>
                <a:gd name="T16" fmla="*/ 5 w 23"/>
                <a:gd name="T17" fmla="*/ 14 h 26"/>
                <a:gd name="T18" fmla="*/ 5 w 23"/>
                <a:gd name="T19" fmla="*/ 15 h 26"/>
                <a:gd name="T20" fmla="*/ 5 w 23"/>
                <a:gd name="T21" fmla="*/ 15 h 26"/>
                <a:gd name="T22" fmla="*/ 6 w 23"/>
                <a:gd name="T23" fmla="*/ 16 h 26"/>
                <a:gd name="T24" fmla="*/ 6 w 23"/>
                <a:gd name="T25" fmla="*/ 16 h 26"/>
                <a:gd name="T26" fmla="*/ 6 w 23"/>
                <a:gd name="T27" fmla="*/ 17 h 26"/>
                <a:gd name="T28" fmla="*/ 6 w 23"/>
                <a:gd name="T29" fmla="*/ 18 h 26"/>
                <a:gd name="T30" fmla="*/ 0 w 23"/>
                <a:gd name="T31" fmla="*/ 14 h 26"/>
                <a:gd name="T32" fmla="*/ 0 w 23"/>
                <a:gd name="T33" fmla="*/ 13 h 26"/>
                <a:gd name="T34" fmla="*/ 1 w 23"/>
                <a:gd name="T35" fmla="*/ 13 h 26"/>
                <a:gd name="T36" fmla="*/ 2 w 23"/>
                <a:gd name="T37" fmla="*/ 13 h 26"/>
                <a:gd name="T38" fmla="*/ 2 w 23"/>
                <a:gd name="T39" fmla="*/ 13 h 26"/>
                <a:gd name="T40" fmla="*/ 3 w 23"/>
                <a:gd name="T41" fmla="*/ 13 h 26"/>
                <a:gd name="T42" fmla="*/ 4 w 23"/>
                <a:gd name="T43" fmla="*/ 12 h 26"/>
                <a:gd name="T44" fmla="*/ 5 w 23"/>
                <a:gd name="T45" fmla="*/ 12 h 26"/>
                <a:gd name="T46" fmla="*/ 6 w 23"/>
                <a:gd name="T47" fmla="*/ 11 h 26"/>
                <a:gd name="T48" fmla="*/ 6 w 23"/>
                <a:gd name="T49" fmla="*/ 11 h 26"/>
                <a:gd name="T50" fmla="*/ 19 w 23"/>
                <a:gd name="T51" fmla="*/ 0 h 26"/>
                <a:gd name="T52" fmla="*/ 22 w 23"/>
                <a:gd name="T53" fmla="*/ 1 h 26"/>
                <a:gd name="T54" fmla="*/ 18 w 23"/>
                <a:gd name="T55" fmla="*/ 18 h 26"/>
                <a:gd name="T56" fmla="*/ 17 w 23"/>
                <a:gd name="T57" fmla="*/ 19 h 26"/>
                <a:gd name="T58" fmla="*/ 17 w 23"/>
                <a:gd name="T59" fmla="*/ 19 h 26"/>
                <a:gd name="T60" fmla="*/ 17 w 23"/>
                <a:gd name="T61" fmla="*/ 20 h 26"/>
                <a:gd name="T62" fmla="*/ 17 w 23"/>
                <a:gd name="T63" fmla="*/ 22 h 26"/>
                <a:gd name="T64" fmla="*/ 17 w 23"/>
                <a:gd name="T65" fmla="*/ 23 h 26"/>
                <a:gd name="T66" fmla="*/ 17 w 23"/>
                <a:gd name="T67" fmla="*/ 23 h 26"/>
                <a:gd name="T68" fmla="*/ 18 w 23"/>
                <a:gd name="T69" fmla="*/ 23 h 26"/>
                <a:gd name="T70" fmla="*/ 18 w 23"/>
                <a:gd name="T71" fmla="*/ 24 h 26"/>
                <a:gd name="T72" fmla="*/ 18 w 23"/>
                <a:gd name="T73" fmla="*/ 25 h 26"/>
                <a:gd name="T74" fmla="*/ 10 w 23"/>
                <a:gd name="T75" fmla="*/ 20 h 26"/>
                <a:gd name="T76" fmla="*/ 11 w 23"/>
                <a:gd name="T77" fmla="*/ 19 h 26"/>
                <a:gd name="T78" fmla="*/ 12 w 23"/>
                <a:gd name="T79" fmla="*/ 19 h 26"/>
                <a:gd name="T80" fmla="*/ 12 w 23"/>
                <a:gd name="T81" fmla="*/ 20 h 26"/>
                <a:gd name="T82" fmla="*/ 13 w 23"/>
                <a:gd name="T83" fmla="*/ 20 h 26"/>
                <a:gd name="T84" fmla="*/ 13 w 23"/>
                <a:gd name="T85" fmla="*/ 20 h 26"/>
                <a:gd name="T86" fmla="*/ 14 w 23"/>
                <a:gd name="T87" fmla="*/ 20 h 26"/>
                <a:gd name="T88" fmla="*/ 14 w 23"/>
                <a:gd name="T89" fmla="*/ 19 h 26"/>
                <a:gd name="T90" fmla="*/ 15 w 23"/>
                <a:gd name="T91" fmla="*/ 19 h 26"/>
                <a:gd name="T92" fmla="*/ 16 w 23"/>
                <a:gd name="T93" fmla="*/ 14 h 26"/>
                <a:gd name="T94" fmla="*/ 13 w 23"/>
                <a:gd name="T95" fmla="*/ 12 h 26"/>
                <a:gd name="T96" fmla="*/ 13 w 23"/>
                <a:gd name="T97" fmla="*/ 11 h 26"/>
                <a:gd name="T98" fmla="*/ 17 w 23"/>
                <a:gd name="T99" fmla="*/ 13 h 26"/>
                <a:gd name="T100" fmla="*/ 18 w 23"/>
                <a:gd name="T101" fmla="*/ 2 h 26"/>
                <a:gd name="T102" fmla="*/ 10 w 23"/>
                <a:gd name="T103" fmla="*/ 10 h 26"/>
                <a:gd name="T104" fmla="*/ 13 w 23"/>
                <a:gd name="T105" fmla="*/ 11 h 26"/>
                <a:gd name="T106" fmla="*/ 13 w 23"/>
                <a:gd name="T107" fmla="*/ 12 h 2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3"/>
                <a:gd name="T163" fmla="*/ 0 h 26"/>
                <a:gd name="T164" fmla="*/ 23 w 23"/>
                <a:gd name="T165" fmla="*/ 26 h 2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3" h="26">
                  <a:moveTo>
                    <a:pt x="13" y="12"/>
                  </a:moveTo>
                  <a:lnTo>
                    <a:pt x="9" y="10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7" y="12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6" y="18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18" y="18"/>
                  </a:lnTo>
                  <a:lnTo>
                    <a:pt x="17" y="19"/>
                  </a:lnTo>
                  <a:lnTo>
                    <a:pt x="17" y="20"/>
                  </a:lnTo>
                  <a:lnTo>
                    <a:pt x="17" y="22"/>
                  </a:lnTo>
                  <a:lnTo>
                    <a:pt x="17" y="23"/>
                  </a:lnTo>
                  <a:lnTo>
                    <a:pt x="18" y="23"/>
                  </a:lnTo>
                  <a:lnTo>
                    <a:pt x="18" y="24"/>
                  </a:lnTo>
                  <a:lnTo>
                    <a:pt x="18" y="25"/>
                  </a:lnTo>
                  <a:lnTo>
                    <a:pt x="10" y="20"/>
                  </a:lnTo>
                  <a:lnTo>
                    <a:pt x="11" y="19"/>
                  </a:lnTo>
                  <a:lnTo>
                    <a:pt x="12" y="19"/>
                  </a:lnTo>
                  <a:lnTo>
                    <a:pt x="12" y="20"/>
                  </a:lnTo>
                  <a:lnTo>
                    <a:pt x="13" y="20"/>
                  </a:lnTo>
                  <a:lnTo>
                    <a:pt x="14" y="20"/>
                  </a:lnTo>
                  <a:lnTo>
                    <a:pt x="14" y="19"/>
                  </a:lnTo>
                  <a:lnTo>
                    <a:pt x="15" y="19"/>
                  </a:lnTo>
                  <a:lnTo>
                    <a:pt x="16" y="14"/>
                  </a:lnTo>
                  <a:lnTo>
                    <a:pt x="13" y="12"/>
                  </a:lnTo>
                  <a:lnTo>
                    <a:pt x="13" y="11"/>
                  </a:lnTo>
                  <a:lnTo>
                    <a:pt x="17" y="13"/>
                  </a:lnTo>
                  <a:lnTo>
                    <a:pt x="18" y="2"/>
                  </a:lnTo>
                  <a:lnTo>
                    <a:pt x="10" y="10"/>
                  </a:lnTo>
                  <a:lnTo>
                    <a:pt x="13" y="11"/>
                  </a:lnTo>
                  <a:lnTo>
                    <a:pt x="13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" name="Freeform 54"/>
            <p:cNvSpPr>
              <a:spLocks/>
            </p:cNvSpPr>
            <p:nvPr/>
          </p:nvSpPr>
          <p:spPr bwMode="auto">
            <a:xfrm>
              <a:off x="714" y="3213"/>
              <a:ext cx="24" cy="30"/>
            </a:xfrm>
            <a:custGeom>
              <a:avLst/>
              <a:gdLst>
                <a:gd name="T0" fmla="*/ 13 w 24"/>
                <a:gd name="T1" fmla="*/ 27 h 30"/>
                <a:gd name="T2" fmla="*/ 18 w 24"/>
                <a:gd name="T3" fmla="*/ 28 h 30"/>
                <a:gd name="T4" fmla="*/ 17 w 24"/>
                <a:gd name="T5" fmla="*/ 27 h 30"/>
                <a:gd name="T6" fmla="*/ 17 w 24"/>
                <a:gd name="T7" fmla="*/ 27 h 30"/>
                <a:gd name="T8" fmla="*/ 16 w 24"/>
                <a:gd name="T9" fmla="*/ 26 h 30"/>
                <a:gd name="T10" fmla="*/ 16 w 24"/>
                <a:gd name="T11" fmla="*/ 24 h 30"/>
                <a:gd name="T12" fmla="*/ 15 w 24"/>
                <a:gd name="T13" fmla="*/ 15 h 30"/>
                <a:gd name="T14" fmla="*/ 17 w 24"/>
                <a:gd name="T15" fmla="*/ 16 h 30"/>
                <a:gd name="T16" fmla="*/ 18 w 24"/>
                <a:gd name="T17" fmla="*/ 16 h 30"/>
                <a:gd name="T18" fmla="*/ 20 w 24"/>
                <a:gd name="T19" fmla="*/ 15 h 30"/>
                <a:gd name="T20" fmla="*/ 21 w 24"/>
                <a:gd name="T21" fmla="*/ 14 h 30"/>
                <a:gd name="T22" fmla="*/ 21 w 24"/>
                <a:gd name="T23" fmla="*/ 13 h 30"/>
                <a:gd name="T24" fmla="*/ 22 w 24"/>
                <a:gd name="T25" fmla="*/ 12 h 30"/>
                <a:gd name="T26" fmla="*/ 23 w 24"/>
                <a:gd name="T27" fmla="*/ 12 h 30"/>
                <a:gd name="T28" fmla="*/ 23 w 24"/>
                <a:gd name="T29" fmla="*/ 10 h 30"/>
                <a:gd name="T30" fmla="*/ 22 w 24"/>
                <a:gd name="T31" fmla="*/ 8 h 30"/>
                <a:gd name="T32" fmla="*/ 21 w 24"/>
                <a:gd name="T33" fmla="*/ 7 h 30"/>
                <a:gd name="T34" fmla="*/ 21 w 24"/>
                <a:gd name="T35" fmla="*/ 6 h 30"/>
                <a:gd name="T36" fmla="*/ 19 w 24"/>
                <a:gd name="T37" fmla="*/ 5 h 30"/>
                <a:gd name="T38" fmla="*/ 17 w 24"/>
                <a:gd name="T39" fmla="*/ 4 h 30"/>
                <a:gd name="T40" fmla="*/ 9 w 24"/>
                <a:gd name="T41" fmla="*/ 1 h 30"/>
                <a:gd name="T42" fmla="*/ 10 w 24"/>
                <a:gd name="T43" fmla="*/ 2 h 30"/>
                <a:gd name="T44" fmla="*/ 10 w 24"/>
                <a:gd name="T45" fmla="*/ 3 h 30"/>
                <a:gd name="T46" fmla="*/ 10 w 24"/>
                <a:gd name="T47" fmla="*/ 5 h 30"/>
                <a:gd name="T48" fmla="*/ 5 w 24"/>
                <a:gd name="T49" fmla="*/ 17 h 30"/>
                <a:gd name="T50" fmla="*/ 4 w 24"/>
                <a:gd name="T51" fmla="*/ 18 h 30"/>
                <a:gd name="T52" fmla="*/ 4 w 24"/>
                <a:gd name="T53" fmla="*/ 20 h 30"/>
                <a:gd name="T54" fmla="*/ 2 w 24"/>
                <a:gd name="T55" fmla="*/ 20 h 30"/>
                <a:gd name="T56" fmla="*/ 1 w 24"/>
                <a:gd name="T57" fmla="*/ 20 h 30"/>
                <a:gd name="T58" fmla="*/ 8 w 24"/>
                <a:gd name="T59" fmla="*/ 24 h 30"/>
                <a:gd name="T60" fmla="*/ 7 w 24"/>
                <a:gd name="T61" fmla="*/ 23 h 30"/>
                <a:gd name="T62" fmla="*/ 6 w 24"/>
                <a:gd name="T63" fmla="*/ 22 h 30"/>
                <a:gd name="T64" fmla="*/ 6 w 24"/>
                <a:gd name="T65" fmla="*/ 21 h 30"/>
                <a:gd name="T66" fmla="*/ 7 w 24"/>
                <a:gd name="T67" fmla="*/ 20 h 30"/>
                <a:gd name="T68" fmla="*/ 7 w 24"/>
                <a:gd name="T69" fmla="*/ 18 h 30"/>
                <a:gd name="T70" fmla="*/ 12 w 24"/>
                <a:gd name="T71" fmla="*/ 14 h 3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4"/>
                <a:gd name="T109" fmla="*/ 0 h 30"/>
                <a:gd name="T110" fmla="*/ 24 w 24"/>
                <a:gd name="T111" fmla="*/ 30 h 3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4" h="30">
                  <a:moveTo>
                    <a:pt x="12" y="14"/>
                  </a:moveTo>
                  <a:lnTo>
                    <a:pt x="13" y="27"/>
                  </a:lnTo>
                  <a:lnTo>
                    <a:pt x="17" y="29"/>
                  </a:lnTo>
                  <a:lnTo>
                    <a:pt x="18" y="28"/>
                  </a:lnTo>
                  <a:lnTo>
                    <a:pt x="17" y="28"/>
                  </a:lnTo>
                  <a:lnTo>
                    <a:pt x="17" y="27"/>
                  </a:lnTo>
                  <a:lnTo>
                    <a:pt x="16" y="27"/>
                  </a:lnTo>
                  <a:lnTo>
                    <a:pt x="16" y="26"/>
                  </a:lnTo>
                  <a:lnTo>
                    <a:pt x="16" y="25"/>
                  </a:lnTo>
                  <a:lnTo>
                    <a:pt x="16" y="24"/>
                  </a:lnTo>
                  <a:lnTo>
                    <a:pt x="15" y="23"/>
                  </a:lnTo>
                  <a:lnTo>
                    <a:pt x="15" y="15"/>
                  </a:lnTo>
                  <a:lnTo>
                    <a:pt x="16" y="16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4"/>
                  </a:lnTo>
                  <a:lnTo>
                    <a:pt x="21" y="13"/>
                  </a:lnTo>
                  <a:lnTo>
                    <a:pt x="22" y="13"/>
                  </a:lnTo>
                  <a:lnTo>
                    <a:pt x="22" y="12"/>
                  </a:lnTo>
                  <a:lnTo>
                    <a:pt x="23" y="12"/>
                  </a:lnTo>
                  <a:lnTo>
                    <a:pt x="23" y="11"/>
                  </a:lnTo>
                  <a:lnTo>
                    <a:pt x="23" y="10"/>
                  </a:lnTo>
                  <a:lnTo>
                    <a:pt x="23" y="9"/>
                  </a:lnTo>
                  <a:lnTo>
                    <a:pt x="22" y="8"/>
                  </a:lnTo>
                  <a:lnTo>
                    <a:pt x="22" y="7"/>
                  </a:lnTo>
                  <a:lnTo>
                    <a:pt x="21" y="7"/>
                  </a:lnTo>
                  <a:lnTo>
                    <a:pt x="21" y="6"/>
                  </a:lnTo>
                  <a:lnTo>
                    <a:pt x="20" y="5"/>
                  </a:lnTo>
                  <a:lnTo>
                    <a:pt x="19" y="5"/>
                  </a:lnTo>
                  <a:lnTo>
                    <a:pt x="18" y="4"/>
                  </a:lnTo>
                  <a:lnTo>
                    <a:pt x="17" y="4"/>
                  </a:lnTo>
                  <a:lnTo>
                    <a:pt x="10" y="0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5" y="17"/>
                  </a:lnTo>
                  <a:lnTo>
                    <a:pt x="4" y="18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3" y="20"/>
                  </a:lnTo>
                  <a:lnTo>
                    <a:pt x="2" y="20"/>
                  </a:lnTo>
                  <a:lnTo>
                    <a:pt x="1" y="20"/>
                  </a:lnTo>
                  <a:lnTo>
                    <a:pt x="0" y="21"/>
                  </a:lnTo>
                  <a:lnTo>
                    <a:pt x="8" y="24"/>
                  </a:lnTo>
                  <a:lnTo>
                    <a:pt x="8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1"/>
                  </a:lnTo>
                  <a:lnTo>
                    <a:pt x="6" y="20"/>
                  </a:lnTo>
                  <a:lnTo>
                    <a:pt x="7" y="20"/>
                  </a:lnTo>
                  <a:lnTo>
                    <a:pt x="7" y="19"/>
                  </a:lnTo>
                  <a:lnTo>
                    <a:pt x="7" y="18"/>
                  </a:lnTo>
                  <a:lnTo>
                    <a:pt x="10" y="13"/>
                  </a:lnTo>
                  <a:lnTo>
                    <a:pt x="12" y="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2" name="Freeform 55"/>
            <p:cNvSpPr>
              <a:spLocks/>
            </p:cNvSpPr>
            <p:nvPr/>
          </p:nvSpPr>
          <p:spPr bwMode="auto">
            <a:xfrm>
              <a:off x="744" y="3223"/>
              <a:ext cx="22" cy="26"/>
            </a:xfrm>
            <a:custGeom>
              <a:avLst/>
              <a:gdLst>
                <a:gd name="T0" fmla="*/ 12 w 22"/>
                <a:gd name="T1" fmla="*/ 7 h 26"/>
                <a:gd name="T2" fmla="*/ 12 w 22"/>
                <a:gd name="T3" fmla="*/ 7 h 26"/>
                <a:gd name="T4" fmla="*/ 13 w 22"/>
                <a:gd name="T5" fmla="*/ 6 h 26"/>
                <a:gd name="T6" fmla="*/ 13 w 22"/>
                <a:gd name="T7" fmla="*/ 5 h 26"/>
                <a:gd name="T8" fmla="*/ 14 w 22"/>
                <a:gd name="T9" fmla="*/ 5 h 26"/>
                <a:gd name="T10" fmla="*/ 14 w 22"/>
                <a:gd name="T11" fmla="*/ 4 h 26"/>
                <a:gd name="T12" fmla="*/ 15 w 22"/>
                <a:gd name="T13" fmla="*/ 4 h 26"/>
                <a:gd name="T14" fmla="*/ 15 w 22"/>
                <a:gd name="T15" fmla="*/ 5 h 26"/>
                <a:gd name="T16" fmla="*/ 16 w 22"/>
                <a:gd name="T17" fmla="*/ 5 h 26"/>
                <a:gd name="T18" fmla="*/ 16 w 22"/>
                <a:gd name="T19" fmla="*/ 5 h 26"/>
                <a:gd name="T20" fmla="*/ 17 w 22"/>
                <a:gd name="T21" fmla="*/ 6 h 26"/>
                <a:gd name="T22" fmla="*/ 18 w 22"/>
                <a:gd name="T23" fmla="*/ 6 h 26"/>
                <a:gd name="T24" fmla="*/ 19 w 22"/>
                <a:gd name="T25" fmla="*/ 7 h 26"/>
                <a:gd name="T26" fmla="*/ 19 w 22"/>
                <a:gd name="T27" fmla="*/ 8 h 26"/>
                <a:gd name="T28" fmla="*/ 19 w 22"/>
                <a:gd name="T29" fmla="*/ 8 h 26"/>
                <a:gd name="T30" fmla="*/ 19 w 22"/>
                <a:gd name="T31" fmla="*/ 10 h 26"/>
                <a:gd name="T32" fmla="*/ 20 w 22"/>
                <a:gd name="T33" fmla="*/ 10 h 26"/>
                <a:gd name="T34" fmla="*/ 20 w 22"/>
                <a:gd name="T35" fmla="*/ 11 h 26"/>
                <a:gd name="T36" fmla="*/ 21 w 22"/>
                <a:gd name="T37" fmla="*/ 11 h 26"/>
                <a:gd name="T38" fmla="*/ 20 w 22"/>
                <a:gd name="T39" fmla="*/ 6 h 26"/>
                <a:gd name="T40" fmla="*/ 4 w 22"/>
                <a:gd name="T41" fmla="*/ 0 h 26"/>
                <a:gd name="T42" fmla="*/ 0 w 22"/>
                <a:gd name="T43" fmla="*/ 5 h 26"/>
                <a:gd name="T44" fmla="*/ 1 w 22"/>
                <a:gd name="T45" fmla="*/ 6 h 26"/>
                <a:gd name="T46" fmla="*/ 2 w 22"/>
                <a:gd name="T47" fmla="*/ 5 h 26"/>
                <a:gd name="T48" fmla="*/ 2 w 22"/>
                <a:gd name="T49" fmla="*/ 4 h 26"/>
                <a:gd name="T50" fmla="*/ 3 w 22"/>
                <a:gd name="T51" fmla="*/ 3 h 26"/>
                <a:gd name="T52" fmla="*/ 4 w 22"/>
                <a:gd name="T53" fmla="*/ 3 h 26"/>
                <a:gd name="T54" fmla="*/ 5 w 22"/>
                <a:gd name="T55" fmla="*/ 2 h 26"/>
                <a:gd name="T56" fmla="*/ 5 w 22"/>
                <a:gd name="T57" fmla="*/ 2 h 26"/>
                <a:gd name="T58" fmla="*/ 6 w 22"/>
                <a:gd name="T59" fmla="*/ 2 h 26"/>
                <a:gd name="T60" fmla="*/ 7 w 22"/>
                <a:gd name="T61" fmla="*/ 2 h 26"/>
                <a:gd name="T62" fmla="*/ 8 w 22"/>
                <a:gd name="T63" fmla="*/ 2 h 26"/>
                <a:gd name="T64" fmla="*/ 9 w 22"/>
                <a:gd name="T65" fmla="*/ 2 h 26"/>
                <a:gd name="T66" fmla="*/ 9 w 22"/>
                <a:gd name="T67" fmla="*/ 2 h 26"/>
                <a:gd name="T68" fmla="*/ 9 w 22"/>
                <a:gd name="T69" fmla="*/ 3 h 26"/>
                <a:gd name="T70" fmla="*/ 10 w 22"/>
                <a:gd name="T71" fmla="*/ 3 h 26"/>
                <a:gd name="T72" fmla="*/ 10 w 22"/>
                <a:gd name="T73" fmla="*/ 4 h 26"/>
                <a:gd name="T74" fmla="*/ 10 w 22"/>
                <a:gd name="T75" fmla="*/ 5 h 26"/>
                <a:gd name="T76" fmla="*/ 9 w 22"/>
                <a:gd name="T77" fmla="*/ 6 h 26"/>
                <a:gd name="T78" fmla="*/ 6 w 22"/>
                <a:gd name="T79" fmla="*/ 19 h 26"/>
                <a:gd name="T80" fmla="*/ 5 w 22"/>
                <a:gd name="T81" fmla="*/ 19 h 26"/>
                <a:gd name="T82" fmla="*/ 5 w 22"/>
                <a:gd name="T83" fmla="*/ 20 h 26"/>
                <a:gd name="T84" fmla="*/ 5 w 22"/>
                <a:gd name="T85" fmla="*/ 21 h 26"/>
                <a:gd name="T86" fmla="*/ 5 w 22"/>
                <a:gd name="T87" fmla="*/ 21 h 26"/>
                <a:gd name="T88" fmla="*/ 5 w 22"/>
                <a:gd name="T89" fmla="*/ 22 h 26"/>
                <a:gd name="T90" fmla="*/ 4 w 22"/>
                <a:gd name="T91" fmla="*/ 22 h 26"/>
                <a:gd name="T92" fmla="*/ 3 w 22"/>
                <a:gd name="T93" fmla="*/ 22 h 26"/>
                <a:gd name="T94" fmla="*/ 2 w 22"/>
                <a:gd name="T95" fmla="*/ 22 h 26"/>
                <a:gd name="T96" fmla="*/ 2 w 22"/>
                <a:gd name="T97" fmla="*/ 22 h 26"/>
                <a:gd name="T98" fmla="*/ 10 w 22"/>
                <a:gd name="T99" fmla="*/ 25 h 26"/>
                <a:gd name="T100" fmla="*/ 10 w 22"/>
                <a:gd name="T101" fmla="*/ 24 h 26"/>
                <a:gd name="T102" fmla="*/ 9 w 22"/>
                <a:gd name="T103" fmla="*/ 24 h 26"/>
                <a:gd name="T104" fmla="*/ 9 w 22"/>
                <a:gd name="T105" fmla="*/ 23 h 26"/>
                <a:gd name="T106" fmla="*/ 9 w 22"/>
                <a:gd name="T107" fmla="*/ 23 h 26"/>
                <a:gd name="T108" fmla="*/ 9 w 22"/>
                <a:gd name="T109" fmla="*/ 23 h 26"/>
                <a:gd name="T110" fmla="*/ 9 w 22"/>
                <a:gd name="T111" fmla="*/ 22 h 26"/>
                <a:gd name="T112" fmla="*/ 9 w 22"/>
                <a:gd name="T113" fmla="*/ 21 h 26"/>
                <a:gd name="T114" fmla="*/ 9 w 22"/>
                <a:gd name="T115" fmla="*/ 20 h 26"/>
                <a:gd name="T116" fmla="*/ 9 w 22"/>
                <a:gd name="T117" fmla="*/ 19 h 26"/>
                <a:gd name="T118" fmla="*/ 12 w 22"/>
                <a:gd name="T119" fmla="*/ 7 h 2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2"/>
                <a:gd name="T181" fmla="*/ 0 h 26"/>
                <a:gd name="T182" fmla="*/ 22 w 22"/>
                <a:gd name="T183" fmla="*/ 26 h 2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2" h="26">
                  <a:moveTo>
                    <a:pt x="12" y="7"/>
                  </a:moveTo>
                  <a:lnTo>
                    <a:pt x="12" y="7"/>
                  </a:lnTo>
                  <a:lnTo>
                    <a:pt x="13" y="6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7" y="6"/>
                  </a:lnTo>
                  <a:lnTo>
                    <a:pt x="18" y="6"/>
                  </a:lnTo>
                  <a:lnTo>
                    <a:pt x="19" y="7"/>
                  </a:lnTo>
                  <a:lnTo>
                    <a:pt x="19" y="8"/>
                  </a:lnTo>
                  <a:lnTo>
                    <a:pt x="19" y="10"/>
                  </a:lnTo>
                  <a:lnTo>
                    <a:pt x="20" y="10"/>
                  </a:lnTo>
                  <a:lnTo>
                    <a:pt x="20" y="11"/>
                  </a:lnTo>
                  <a:lnTo>
                    <a:pt x="21" y="11"/>
                  </a:lnTo>
                  <a:lnTo>
                    <a:pt x="20" y="6"/>
                  </a:lnTo>
                  <a:lnTo>
                    <a:pt x="4" y="0"/>
                  </a:lnTo>
                  <a:lnTo>
                    <a:pt x="0" y="5"/>
                  </a:lnTo>
                  <a:lnTo>
                    <a:pt x="1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3"/>
                  </a:lnTo>
                  <a:lnTo>
                    <a:pt x="4" y="3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2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9" y="6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5" y="21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3" y="22"/>
                  </a:lnTo>
                  <a:lnTo>
                    <a:pt x="2" y="22"/>
                  </a:lnTo>
                  <a:lnTo>
                    <a:pt x="10" y="25"/>
                  </a:lnTo>
                  <a:lnTo>
                    <a:pt x="10" y="24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12" y="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" name="Freeform 56"/>
            <p:cNvSpPr>
              <a:spLocks/>
            </p:cNvSpPr>
            <p:nvPr/>
          </p:nvSpPr>
          <p:spPr bwMode="auto">
            <a:xfrm>
              <a:off x="768" y="3230"/>
              <a:ext cx="21" cy="25"/>
            </a:xfrm>
            <a:custGeom>
              <a:avLst/>
              <a:gdLst>
                <a:gd name="T0" fmla="*/ 14 w 21"/>
                <a:gd name="T1" fmla="*/ 8 h 25"/>
                <a:gd name="T2" fmla="*/ 14 w 21"/>
                <a:gd name="T3" fmla="*/ 10 h 25"/>
                <a:gd name="T4" fmla="*/ 12 w 21"/>
                <a:gd name="T5" fmla="*/ 11 h 25"/>
                <a:gd name="T6" fmla="*/ 11 w 21"/>
                <a:gd name="T7" fmla="*/ 11 h 25"/>
                <a:gd name="T8" fmla="*/ 9 w 21"/>
                <a:gd name="T9" fmla="*/ 11 h 25"/>
                <a:gd name="T10" fmla="*/ 8 w 21"/>
                <a:gd name="T11" fmla="*/ 6 h 25"/>
                <a:gd name="T12" fmla="*/ 8 w 21"/>
                <a:gd name="T13" fmla="*/ 4 h 25"/>
                <a:gd name="T14" fmla="*/ 9 w 21"/>
                <a:gd name="T15" fmla="*/ 3 h 25"/>
                <a:gd name="T16" fmla="*/ 10 w 21"/>
                <a:gd name="T17" fmla="*/ 2 h 25"/>
                <a:gd name="T18" fmla="*/ 12 w 21"/>
                <a:gd name="T19" fmla="*/ 2 h 25"/>
                <a:gd name="T20" fmla="*/ 13 w 21"/>
                <a:gd name="T21" fmla="*/ 2 h 25"/>
                <a:gd name="T22" fmla="*/ 15 w 21"/>
                <a:gd name="T23" fmla="*/ 3 h 25"/>
                <a:gd name="T24" fmla="*/ 16 w 21"/>
                <a:gd name="T25" fmla="*/ 4 h 25"/>
                <a:gd name="T26" fmla="*/ 17 w 21"/>
                <a:gd name="T27" fmla="*/ 5 h 25"/>
                <a:gd name="T28" fmla="*/ 18 w 21"/>
                <a:gd name="T29" fmla="*/ 6 h 25"/>
                <a:gd name="T30" fmla="*/ 18 w 21"/>
                <a:gd name="T31" fmla="*/ 6 h 25"/>
                <a:gd name="T32" fmla="*/ 18 w 21"/>
                <a:gd name="T33" fmla="*/ 8 h 25"/>
                <a:gd name="T34" fmla="*/ 20 w 21"/>
                <a:gd name="T35" fmla="*/ 8 h 25"/>
                <a:gd name="T36" fmla="*/ 4 w 21"/>
                <a:gd name="T37" fmla="*/ 0 h 25"/>
                <a:gd name="T38" fmla="*/ 4 w 21"/>
                <a:gd name="T39" fmla="*/ 2 h 25"/>
                <a:gd name="T40" fmla="*/ 5 w 21"/>
                <a:gd name="T41" fmla="*/ 2 h 25"/>
                <a:gd name="T42" fmla="*/ 6 w 21"/>
                <a:gd name="T43" fmla="*/ 3 h 25"/>
                <a:gd name="T44" fmla="*/ 6 w 21"/>
                <a:gd name="T45" fmla="*/ 5 h 25"/>
                <a:gd name="T46" fmla="*/ 5 w 21"/>
                <a:gd name="T47" fmla="*/ 6 h 25"/>
                <a:gd name="T48" fmla="*/ 3 w 21"/>
                <a:gd name="T49" fmla="*/ 18 h 25"/>
                <a:gd name="T50" fmla="*/ 3 w 21"/>
                <a:gd name="T51" fmla="*/ 19 h 25"/>
                <a:gd name="T52" fmla="*/ 2 w 21"/>
                <a:gd name="T53" fmla="*/ 21 h 25"/>
                <a:gd name="T54" fmla="*/ 1 w 21"/>
                <a:gd name="T55" fmla="*/ 21 h 25"/>
                <a:gd name="T56" fmla="*/ 0 w 21"/>
                <a:gd name="T57" fmla="*/ 22 h 25"/>
                <a:gd name="T58" fmla="*/ 19 w 21"/>
                <a:gd name="T59" fmla="*/ 19 h 25"/>
                <a:gd name="T60" fmla="*/ 18 w 21"/>
                <a:gd name="T61" fmla="*/ 20 h 25"/>
                <a:gd name="T62" fmla="*/ 16 w 21"/>
                <a:gd name="T63" fmla="*/ 21 h 25"/>
                <a:gd name="T64" fmla="*/ 15 w 21"/>
                <a:gd name="T65" fmla="*/ 22 h 25"/>
                <a:gd name="T66" fmla="*/ 14 w 21"/>
                <a:gd name="T67" fmla="*/ 22 h 25"/>
                <a:gd name="T68" fmla="*/ 12 w 21"/>
                <a:gd name="T69" fmla="*/ 22 h 25"/>
                <a:gd name="T70" fmla="*/ 11 w 21"/>
                <a:gd name="T71" fmla="*/ 22 h 25"/>
                <a:gd name="T72" fmla="*/ 9 w 21"/>
                <a:gd name="T73" fmla="*/ 22 h 25"/>
                <a:gd name="T74" fmla="*/ 8 w 21"/>
                <a:gd name="T75" fmla="*/ 22 h 25"/>
                <a:gd name="T76" fmla="*/ 7 w 21"/>
                <a:gd name="T77" fmla="*/ 22 h 25"/>
                <a:gd name="T78" fmla="*/ 6 w 21"/>
                <a:gd name="T79" fmla="*/ 21 h 25"/>
                <a:gd name="T80" fmla="*/ 6 w 21"/>
                <a:gd name="T81" fmla="*/ 19 h 25"/>
                <a:gd name="T82" fmla="*/ 8 w 21"/>
                <a:gd name="T83" fmla="*/ 12 h 25"/>
                <a:gd name="T84" fmla="*/ 9 w 21"/>
                <a:gd name="T85" fmla="*/ 12 h 25"/>
                <a:gd name="T86" fmla="*/ 12 w 21"/>
                <a:gd name="T87" fmla="*/ 13 h 25"/>
                <a:gd name="T88" fmla="*/ 12 w 21"/>
                <a:gd name="T89" fmla="*/ 14 h 25"/>
                <a:gd name="T90" fmla="*/ 12 w 21"/>
                <a:gd name="T91" fmla="*/ 15 h 25"/>
                <a:gd name="T92" fmla="*/ 13 w 21"/>
                <a:gd name="T93" fmla="*/ 16 h 25"/>
                <a:gd name="T94" fmla="*/ 12 w 21"/>
                <a:gd name="T95" fmla="*/ 17 h 25"/>
                <a:gd name="T96" fmla="*/ 15 w 21"/>
                <a:gd name="T97" fmla="*/ 8 h 2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"/>
                <a:gd name="T148" fmla="*/ 0 h 25"/>
                <a:gd name="T149" fmla="*/ 21 w 21"/>
                <a:gd name="T150" fmla="*/ 25 h 2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" h="25">
                  <a:moveTo>
                    <a:pt x="15" y="8"/>
                  </a:moveTo>
                  <a:lnTo>
                    <a:pt x="14" y="8"/>
                  </a:lnTo>
                  <a:lnTo>
                    <a:pt x="14" y="9"/>
                  </a:lnTo>
                  <a:lnTo>
                    <a:pt x="14" y="10"/>
                  </a:lnTo>
                  <a:lnTo>
                    <a:pt x="13" y="10"/>
                  </a:lnTo>
                  <a:lnTo>
                    <a:pt x="12" y="11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8" y="6"/>
                  </a:lnTo>
                  <a:lnTo>
                    <a:pt x="8" y="5"/>
                  </a:lnTo>
                  <a:lnTo>
                    <a:pt x="8" y="4"/>
                  </a:lnTo>
                  <a:lnTo>
                    <a:pt x="9" y="4"/>
                  </a:lnTo>
                  <a:lnTo>
                    <a:pt x="9" y="3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18" y="5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8" y="8"/>
                  </a:lnTo>
                  <a:lnTo>
                    <a:pt x="19" y="8"/>
                  </a:lnTo>
                  <a:lnTo>
                    <a:pt x="20" y="8"/>
                  </a:lnTo>
                  <a:lnTo>
                    <a:pt x="19" y="2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2"/>
                  </a:lnTo>
                  <a:lnTo>
                    <a:pt x="5" y="2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17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2" y="21"/>
                  </a:lnTo>
                  <a:lnTo>
                    <a:pt x="1" y="21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15" y="24"/>
                  </a:lnTo>
                  <a:lnTo>
                    <a:pt x="19" y="19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7" y="20"/>
                  </a:lnTo>
                  <a:lnTo>
                    <a:pt x="16" y="21"/>
                  </a:lnTo>
                  <a:lnTo>
                    <a:pt x="15" y="22"/>
                  </a:lnTo>
                  <a:lnTo>
                    <a:pt x="14" y="22"/>
                  </a:lnTo>
                  <a:lnTo>
                    <a:pt x="13" y="22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10" y="22"/>
                  </a:lnTo>
                  <a:lnTo>
                    <a:pt x="9" y="22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1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8"/>
                  </a:lnTo>
                  <a:lnTo>
                    <a:pt x="8" y="12"/>
                  </a:lnTo>
                  <a:lnTo>
                    <a:pt x="9" y="12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4"/>
                  </a:lnTo>
                  <a:lnTo>
                    <a:pt x="12" y="15"/>
                  </a:lnTo>
                  <a:lnTo>
                    <a:pt x="13" y="15"/>
                  </a:lnTo>
                  <a:lnTo>
                    <a:pt x="13" y="16"/>
                  </a:lnTo>
                  <a:lnTo>
                    <a:pt x="13" y="17"/>
                  </a:lnTo>
                  <a:lnTo>
                    <a:pt x="12" y="17"/>
                  </a:lnTo>
                  <a:lnTo>
                    <a:pt x="13" y="17"/>
                  </a:lnTo>
                  <a:lnTo>
                    <a:pt x="15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4" name="Freeform 57"/>
            <p:cNvSpPr>
              <a:spLocks/>
            </p:cNvSpPr>
            <p:nvPr/>
          </p:nvSpPr>
          <p:spPr bwMode="auto">
            <a:xfrm>
              <a:off x="794" y="3234"/>
              <a:ext cx="19" cy="24"/>
            </a:xfrm>
            <a:custGeom>
              <a:avLst/>
              <a:gdLst>
                <a:gd name="T0" fmla="*/ 14 w 19"/>
                <a:gd name="T1" fmla="*/ 22 h 24"/>
                <a:gd name="T2" fmla="*/ 18 w 19"/>
                <a:gd name="T3" fmla="*/ 21 h 24"/>
                <a:gd name="T4" fmla="*/ 17 w 19"/>
                <a:gd name="T5" fmla="*/ 21 h 24"/>
                <a:gd name="T6" fmla="*/ 16 w 19"/>
                <a:gd name="T7" fmla="*/ 21 h 24"/>
                <a:gd name="T8" fmla="*/ 15 w 19"/>
                <a:gd name="T9" fmla="*/ 20 h 24"/>
                <a:gd name="T10" fmla="*/ 11 w 19"/>
                <a:gd name="T11" fmla="*/ 12 h 24"/>
                <a:gd name="T12" fmla="*/ 13 w 19"/>
                <a:gd name="T13" fmla="*/ 11 h 24"/>
                <a:gd name="T14" fmla="*/ 14 w 19"/>
                <a:gd name="T15" fmla="*/ 11 h 24"/>
                <a:gd name="T16" fmla="*/ 15 w 19"/>
                <a:gd name="T17" fmla="*/ 10 h 24"/>
                <a:gd name="T18" fmla="*/ 16 w 19"/>
                <a:gd name="T19" fmla="*/ 10 h 24"/>
                <a:gd name="T20" fmla="*/ 17 w 19"/>
                <a:gd name="T21" fmla="*/ 9 h 24"/>
                <a:gd name="T22" fmla="*/ 17 w 19"/>
                <a:gd name="T23" fmla="*/ 7 h 24"/>
                <a:gd name="T24" fmla="*/ 17 w 19"/>
                <a:gd name="T25" fmla="*/ 6 h 24"/>
                <a:gd name="T26" fmla="*/ 16 w 19"/>
                <a:gd name="T27" fmla="*/ 4 h 24"/>
                <a:gd name="T28" fmla="*/ 15 w 19"/>
                <a:gd name="T29" fmla="*/ 3 h 24"/>
                <a:gd name="T30" fmla="*/ 14 w 19"/>
                <a:gd name="T31" fmla="*/ 2 h 24"/>
                <a:gd name="T32" fmla="*/ 13 w 19"/>
                <a:gd name="T33" fmla="*/ 2 h 24"/>
                <a:gd name="T34" fmla="*/ 11 w 19"/>
                <a:gd name="T35" fmla="*/ 1 h 24"/>
                <a:gd name="T36" fmla="*/ 10 w 19"/>
                <a:gd name="T37" fmla="*/ 1 h 24"/>
                <a:gd name="T38" fmla="*/ 1 w 19"/>
                <a:gd name="T39" fmla="*/ 0 h 24"/>
                <a:gd name="T40" fmla="*/ 2 w 19"/>
                <a:gd name="T41" fmla="*/ 1 h 24"/>
                <a:gd name="T42" fmla="*/ 2 w 19"/>
                <a:gd name="T43" fmla="*/ 2 h 24"/>
                <a:gd name="T44" fmla="*/ 3 w 19"/>
                <a:gd name="T45" fmla="*/ 2 h 24"/>
                <a:gd name="T46" fmla="*/ 4 w 19"/>
                <a:gd name="T47" fmla="*/ 3 h 24"/>
                <a:gd name="T48" fmla="*/ 3 w 19"/>
                <a:gd name="T49" fmla="*/ 4 h 24"/>
                <a:gd name="T50" fmla="*/ 3 w 19"/>
                <a:gd name="T51" fmla="*/ 17 h 24"/>
                <a:gd name="T52" fmla="*/ 3 w 19"/>
                <a:gd name="T53" fmla="*/ 18 h 24"/>
                <a:gd name="T54" fmla="*/ 2 w 19"/>
                <a:gd name="T55" fmla="*/ 20 h 24"/>
                <a:gd name="T56" fmla="*/ 2 w 19"/>
                <a:gd name="T57" fmla="*/ 21 h 24"/>
                <a:gd name="T58" fmla="*/ 0 w 19"/>
                <a:gd name="T59" fmla="*/ 21 h 24"/>
                <a:gd name="T60" fmla="*/ 8 w 19"/>
                <a:gd name="T61" fmla="*/ 22 h 24"/>
                <a:gd name="T62" fmla="*/ 7 w 19"/>
                <a:gd name="T63" fmla="*/ 21 h 24"/>
                <a:gd name="T64" fmla="*/ 6 w 19"/>
                <a:gd name="T65" fmla="*/ 20 h 24"/>
                <a:gd name="T66" fmla="*/ 5 w 19"/>
                <a:gd name="T67" fmla="*/ 19 h 24"/>
                <a:gd name="T68" fmla="*/ 6 w 19"/>
                <a:gd name="T69" fmla="*/ 18 h 24"/>
                <a:gd name="T70" fmla="*/ 6 w 19"/>
                <a:gd name="T71" fmla="*/ 12 h 2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9"/>
                <a:gd name="T109" fmla="*/ 0 h 24"/>
                <a:gd name="T110" fmla="*/ 19 w 19"/>
                <a:gd name="T111" fmla="*/ 24 h 2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9" h="24">
                  <a:moveTo>
                    <a:pt x="8" y="12"/>
                  </a:moveTo>
                  <a:lnTo>
                    <a:pt x="14" y="22"/>
                  </a:lnTo>
                  <a:lnTo>
                    <a:pt x="18" y="23"/>
                  </a:lnTo>
                  <a:lnTo>
                    <a:pt x="18" y="21"/>
                  </a:lnTo>
                  <a:lnTo>
                    <a:pt x="17" y="21"/>
                  </a:lnTo>
                  <a:lnTo>
                    <a:pt x="16" y="21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5" y="19"/>
                  </a:lnTo>
                  <a:lnTo>
                    <a:pt x="11" y="12"/>
                  </a:lnTo>
                  <a:lnTo>
                    <a:pt x="12" y="12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0"/>
                  </a:lnTo>
                  <a:lnTo>
                    <a:pt x="15" y="10"/>
                  </a:lnTo>
                  <a:lnTo>
                    <a:pt x="16" y="10"/>
                  </a:lnTo>
                  <a:lnTo>
                    <a:pt x="16" y="9"/>
                  </a:lnTo>
                  <a:lnTo>
                    <a:pt x="17" y="9"/>
                  </a:lnTo>
                  <a:lnTo>
                    <a:pt x="17" y="8"/>
                  </a:lnTo>
                  <a:lnTo>
                    <a:pt x="17" y="7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16" y="4"/>
                  </a:lnTo>
                  <a:lnTo>
                    <a:pt x="16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9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4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17"/>
                  </a:lnTo>
                  <a:lnTo>
                    <a:pt x="3" y="18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1" y="21"/>
                  </a:lnTo>
                  <a:lnTo>
                    <a:pt x="0" y="21"/>
                  </a:lnTo>
                  <a:lnTo>
                    <a:pt x="8" y="22"/>
                  </a:lnTo>
                  <a:lnTo>
                    <a:pt x="8" y="21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6" y="20"/>
                  </a:lnTo>
                  <a:lnTo>
                    <a:pt x="5" y="20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2"/>
                  </a:lnTo>
                  <a:lnTo>
                    <a:pt x="8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5" name="Freeform 58"/>
            <p:cNvSpPr>
              <a:spLocks/>
            </p:cNvSpPr>
            <p:nvPr/>
          </p:nvSpPr>
          <p:spPr bwMode="auto">
            <a:xfrm>
              <a:off x="833" y="3233"/>
              <a:ext cx="21" cy="24"/>
            </a:xfrm>
            <a:custGeom>
              <a:avLst/>
              <a:gdLst>
                <a:gd name="T0" fmla="*/ 2 w 21"/>
                <a:gd name="T1" fmla="*/ 6 h 24"/>
                <a:gd name="T2" fmla="*/ 2 w 21"/>
                <a:gd name="T3" fmla="*/ 6 h 24"/>
                <a:gd name="T4" fmla="*/ 2 w 21"/>
                <a:gd name="T5" fmla="*/ 5 h 24"/>
                <a:gd name="T6" fmla="*/ 2 w 21"/>
                <a:gd name="T7" fmla="*/ 4 h 24"/>
                <a:gd name="T8" fmla="*/ 2 w 21"/>
                <a:gd name="T9" fmla="*/ 3 h 24"/>
                <a:gd name="T10" fmla="*/ 2 w 21"/>
                <a:gd name="T11" fmla="*/ 3 h 24"/>
                <a:gd name="T12" fmla="*/ 2 w 21"/>
                <a:gd name="T13" fmla="*/ 2 h 24"/>
                <a:gd name="T14" fmla="*/ 1 w 21"/>
                <a:gd name="T15" fmla="*/ 2 h 24"/>
                <a:gd name="T16" fmla="*/ 0 w 21"/>
                <a:gd name="T17" fmla="*/ 2 h 24"/>
                <a:gd name="T18" fmla="*/ 0 w 21"/>
                <a:gd name="T19" fmla="*/ 2 h 24"/>
                <a:gd name="T20" fmla="*/ 8 w 21"/>
                <a:gd name="T21" fmla="*/ 0 h 24"/>
                <a:gd name="T22" fmla="*/ 8 w 21"/>
                <a:gd name="T23" fmla="*/ 0 h 24"/>
                <a:gd name="T24" fmla="*/ 9 w 21"/>
                <a:gd name="T25" fmla="*/ 0 h 24"/>
                <a:gd name="T26" fmla="*/ 10 w 21"/>
                <a:gd name="T27" fmla="*/ 0 h 24"/>
                <a:gd name="T28" fmla="*/ 11 w 21"/>
                <a:gd name="T29" fmla="*/ 0 h 24"/>
                <a:gd name="T30" fmla="*/ 12 w 21"/>
                <a:gd name="T31" fmla="*/ 0 h 24"/>
                <a:gd name="T32" fmla="*/ 12 w 21"/>
                <a:gd name="T33" fmla="*/ 0 h 24"/>
                <a:gd name="T34" fmla="*/ 13 w 21"/>
                <a:gd name="T35" fmla="*/ 1 h 24"/>
                <a:gd name="T36" fmla="*/ 14 w 21"/>
                <a:gd name="T37" fmla="*/ 1 h 24"/>
                <a:gd name="T38" fmla="*/ 15 w 21"/>
                <a:gd name="T39" fmla="*/ 2 h 24"/>
                <a:gd name="T40" fmla="*/ 15 w 21"/>
                <a:gd name="T41" fmla="*/ 2 h 24"/>
                <a:gd name="T42" fmla="*/ 16 w 21"/>
                <a:gd name="T43" fmla="*/ 2 h 24"/>
                <a:gd name="T44" fmla="*/ 17 w 21"/>
                <a:gd name="T45" fmla="*/ 2 h 24"/>
                <a:gd name="T46" fmla="*/ 17 w 21"/>
                <a:gd name="T47" fmla="*/ 3 h 24"/>
                <a:gd name="T48" fmla="*/ 18 w 21"/>
                <a:gd name="T49" fmla="*/ 3 h 24"/>
                <a:gd name="T50" fmla="*/ 18 w 21"/>
                <a:gd name="T51" fmla="*/ 4 h 24"/>
                <a:gd name="T52" fmla="*/ 18 w 21"/>
                <a:gd name="T53" fmla="*/ 4 h 24"/>
                <a:gd name="T54" fmla="*/ 18 w 21"/>
                <a:gd name="T55" fmla="*/ 5 h 24"/>
                <a:gd name="T56" fmla="*/ 19 w 21"/>
                <a:gd name="T57" fmla="*/ 6 h 24"/>
                <a:gd name="T58" fmla="*/ 19 w 21"/>
                <a:gd name="T59" fmla="*/ 6 h 24"/>
                <a:gd name="T60" fmla="*/ 20 w 21"/>
                <a:gd name="T61" fmla="*/ 7 h 24"/>
                <a:gd name="T62" fmla="*/ 20 w 21"/>
                <a:gd name="T63" fmla="*/ 8 h 24"/>
                <a:gd name="T64" fmla="*/ 20 w 21"/>
                <a:gd name="T65" fmla="*/ 9 h 24"/>
                <a:gd name="T66" fmla="*/ 20 w 21"/>
                <a:gd name="T67" fmla="*/ 10 h 24"/>
                <a:gd name="T68" fmla="*/ 20 w 21"/>
                <a:gd name="T69" fmla="*/ 11 h 24"/>
                <a:gd name="T70" fmla="*/ 20 w 21"/>
                <a:gd name="T71" fmla="*/ 12 h 24"/>
                <a:gd name="T72" fmla="*/ 20 w 21"/>
                <a:gd name="T73" fmla="*/ 13 h 24"/>
                <a:gd name="T74" fmla="*/ 20 w 21"/>
                <a:gd name="T75" fmla="*/ 14 h 24"/>
                <a:gd name="T76" fmla="*/ 20 w 21"/>
                <a:gd name="T77" fmla="*/ 15 h 24"/>
                <a:gd name="T78" fmla="*/ 19 w 21"/>
                <a:gd name="T79" fmla="*/ 17 h 24"/>
                <a:gd name="T80" fmla="*/ 19 w 21"/>
                <a:gd name="T81" fmla="*/ 17 h 24"/>
                <a:gd name="T82" fmla="*/ 18 w 21"/>
                <a:gd name="T83" fmla="*/ 18 h 24"/>
                <a:gd name="T84" fmla="*/ 18 w 21"/>
                <a:gd name="T85" fmla="*/ 19 h 24"/>
                <a:gd name="T86" fmla="*/ 17 w 21"/>
                <a:gd name="T87" fmla="*/ 20 h 24"/>
                <a:gd name="T88" fmla="*/ 16 w 21"/>
                <a:gd name="T89" fmla="*/ 20 h 24"/>
                <a:gd name="T90" fmla="*/ 15 w 21"/>
                <a:gd name="T91" fmla="*/ 21 h 24"/>
                <a:gd name="T92" fmla="*/ 14 w 21"/>
                <a:gd name="T93" fmla="*/ 21 h 24"/>
                <a:gd name="T94" fmla="*/ 12 w 21"/>
                <a:gd name="T95" fmla="*/ 21 h 24"/>
                <a:gd name="T96" fmla="*/ 12 w 21"/>
                <a:gd name="T97" fmla="*/ 21 h 24"/>
                <a:gd name="T98" fmla="*/ 10 w 21"/>
                <a:gd name="T99" fmla="*/ 21 h 24"/>
                <a:gd name="T100" fmla="*/ 2 w 21"/>
                <a:gd name="T101" fmla="*/ 23 h 24"/>
                <a:gd name="T102" fmla="*/ 2 w 21"/>
                <a:gd name="T103" fmla="*/ 21 h 24"/>
                <a:gd name="T104" fmla="*/ 3 w 21"/>
                <a:gd name="T105" fmla="*/ 21 h 24"/>
                <a:gd name="T106" fmla="*/ 4 w 21"/>
                <a:gd name="T107" fmla="*/ 21 h 24"/>
                <a:gd name="T108" fmla="*/ 5 w 21"/>
                <a:gd name="T109" fmla="*/ 21 h 24"/>
                <a:gd name="T110" fmla="*/ 5 w 21"/>
                <a:gd name="T111" fmla="*/ 20 h 24"/>
                <a:gd name="T112" fmla="*/ 5 w 21"/>
                <a:gd name="T113" fmla="*/ 19 h 24"/>
                <a:gd name="T114" fmla="*/ 5 w 21"/>
                <a:gd name="T115" fmla="*/ 18 h 24"/>
                <a:gd name="T116" fmla="*/ 5 w 21"/>
                <a:gd name="T117" fmla="*/ 17 h 24"/>
                <a:gd name="T118" fmla="*/ 2 w 21"/>
                <a:gd name="T119" fmla="*/ 6 h 2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1"/>
                <a:gd name="T181" fmla="*/ 0 h 24"/>
                <a:gd name="T182" fmla="*/ 21 w 21"/>
                <a:gd name="T183" fmla="*/ 24 h 2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1" h="24">
                  <a:moveTo>
                    <a:pt x="2" y="6"/>
                  </a:move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9" y="6"/>
                  </a:lnTo>
                  <a:lnTo>
                    <a:pt x="20" y="7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20" y="10"/>
                  </a:lnTo>
                  <a:lnTo>
                    <a:pt x="20" y="11"/>
                  </a:lnTo>
                  <a:lnTo>
                    <a:pt x="20" y="12"/>
                  </a:lnTo>
                  <a:lnTo>
                    <a:pt x="20" y="13"/>
                  </a:lnTo>
                  <a:lnTo>
                    <a:pt x="20" y="14"/>
                  </a:lnTo>
                  <a:lnTo>
                    <a:pt x="20" y="15"/>
                  </a:lnTo>
                  <a:lnTo>
                    <a:pt x="19" y="17"/>
                  </a:lnTo>
                  <a:lnTo>
                    <a:pt x="18" y="18"/>
                  </a:lnTo>
                  <a:lnTo>
                    <a:pt x="18" y="19"/>
                  </a:lnTo>
                  <a:lnTo>
                    <a:pt x="17" y="20"/>
                  </a:lnTo>
                  <a:lnTo>
                    <a:pt x="16" y="20"/>
                  </a:lnTo>
                  <a:lnTo>
                    <a:pt x="15" y="21"/>
                  </a:lnTo>
                  <a:lnTo>
                    <a:pt x="14" y="21"/>
                  </a:lnTo>
                  <a:lnTo>
                    <a:pt x="12" y="21"/>
                  </a:lnTo>
                  <a:lnTo>
                    <a:pt x="10" y="21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3" y="21"/>
                  </a:lnTo>
                  <a:lnTo>
                    <a:pt x="4" y="21"/>
                  </a:lnTo>
                  <a:lnTo>
                    <a:pt x="5" y="21"/>
                  </a:lnTo>
                  <a:lnTo>
                    <a:pt x="5" y="20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2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6" name="Freeform 59"/>
            <p:cNvSpPr>
              <a:spLocks/>
            </p:cNvSpPr>
            <p:nvPr/>
          </p:nvSpPr>
          <p:spPr bwMode="auto">
            <a:xfrm>
              <a:off x="862" y="3226"/>
              <a:ext cx="20" cy="24"/>
            </a:xfrm>
            <a:custGeom>
              <a:avLst/>
              <a:gdLst>
                <a:gd name="T0" fmla="*/ 16 w 20"/>
                <a:gd name="T1" fmla="*/ 14 h 24"/>
                <a:gd name="T2" fmla="*/ 16 w 20"/>
                <a:gd name="T3" fmla="*/ 17 h 24"/>
                <a:gd name="T4" fmla="*/ 15 w 20"/>
                <a:gd name="T5" fmla="*/ 19 h 24"/>
                <a:gd name="T6" fmla="*/ 13 w 20"/>
                <a:gd name="T7" fmla="*/ 21 h 24"/>
                <a:gd name="T8" fmla="*/ 11 w 20"/>
                <a:gd name="T9" fmla="*/ 21 h 24"/>
                <a:gd name="T10" fmla="*/ 8 w 20"/>
                <a:gd name="T11" fmla="*/ 21 h 24"/>
                <a:gd name="T12" fmla="*/ 7 w 20"/>
                <a:gd name="T13" fmla="*/ 19 h 24"/>
                <a:gd name="T14" fmla="*/ 5 w 20"/>
                <a:gd name="T15" fmla="*/ 17 h 24"/>
                <a:gd name="T16" fmla="*/ 5 w 20"/>
                <a:gd name="T17" fmla="*/ 14 h 24"/>
                <a:gd name="T18" fmla="*/ 4 w 20"/>
                <a:gd name="T19" fmla="*/ 12 h 24"/>
                <a:gd name="T20" fmla="*/ 3 w 20"/>
                <a:gd name="T21" fmla="*/ 10 h 24"/>
                <a:gd name="T22" fmla="*/ 3 w 20"/>
                <a:gd name="T23" fmla="*/ 7 h 24"/>
                <a:gd name="T24" fmla="*/ 4 w 20"/>
                <a:gd name="T25" fmla="*/ 5 h 24"/>
                <a:gd name="T26" fmla="*/ 5 w 20"/>
                <a:gd name="T27" fmla="*/ 2 h 24"/>
                <a:gd name="T28" fmla="*/ 7 w 20"/>
                <a:gd name="T29" fmla="*/ 2 h 24"/>
                <a:gd name="T30" fmla="*/ 9 w 20"/>
                <a:gd name="T31" fmla="*/ 2 h 24"/>
                <a:gd name="T32" fmla="*/ 11 w 20"/>
                <a:gd name="T33" fmla="*/ 2 h 24"/>
                <a:gd name="T34" fmla="*/ 14 w 20"/>
                <a:gd name="T35" fmla="*/ 5 h 24"/>
                <a:gd name="T36" fmla="*/ 14 w 20"/>
                <a:gd name="T37" fmla="*/ 7 h 24"/>
                <a:gd name="T38" fmla="*/ 16 w 20"/>
                <a:gd name="T39" fmla="*/ 10 h 24"/>
                <a:gd name="T40" fmla="*/ 19 w 20"/>
                <a:gd name="T41" fmla="*/ 10 h 24"/>
                <a:gd name="T42" fmla="*/ 18 w 20"/>
                <a:gd name="T43" fmla="*/ 8 h 24"/>
                <a:gd name="T44" fmla="*/ 17 w 20"/>
                <a:gd name="T45" fmla="*/ 6 h 24"/>
                <a:gd name="T46" fmla="*/ 15 w 20"/>
                <a:gd name="T47" fmla="*/ 3 h 24"/>
                <a:gd name="T48" fmla="*/ 12 w 20"/>
                <a:gd name="T49" fmla="*/ 2 h 24"/>
                <a:gd name="T50" fmla="*/ 10 w 20"/>
                <a:gd name="T51" fmla="*/ 1 h 24"/>
                <a:gd name="T52" fmla="*/ 7 w 20"/>
                <a:gd name="T53" fmla="*/ 1 h 24"/>
                <a:gd name="T54" fmla="*/ 4 w 20"/>
                <a:gd name="T55" fmla="*/ 2 h 24"/>
                <a:gd name="T56" fmla="*/ 2 w 20"/>
                <a:gd name="T57" fmla="*/ 4 h 24"/>
                <a:gd name="T58" fmla="*/ 1 w 20"/>
                <a:gd name="T59" fmla="*/ 7 h 24"/>
                <a:gd name="T60" fmla="*/ 0 w 20"/>
                <a:gd name="T61" fmla="*/ 10 h 24"/>
                <a:gd name="T62" fmla="*/ 0 w 20"/>
                <a:gd name="T63" fmla="*/ 13 h 24"/>
                <a:gd name="T64" fmla="*/ 2 w 20"/>
                <a:gd name="T65" fmla="*/ 16 h 24"/>
                <a:gd name="T66" fmla="*/ 3 w 20"/>
                <a:gd name="T67" fmla="*/ 19 h 24"/>
                <a:gd name="T68" fmla="*/ 5 w 20"/>
                <a:gd name="T69" fmla="*/ 21 h 24"/>
                <a:gd name="T70" fmla="*/ 8 w 20"/>
                <a:gd name="T71" fmla="*/ 22 h 24"/>
                <a:gd name="T72" fmla="*/ 10 w 20"/>
                <a:gd name="T73" fmla="*/ 23 h 24"/>
                <a:gd name="T74" fmla="*/ 13 w 20"/>
                <a:gd name="T75" fmla="*/ 22 h 24"/>
                <a:gd name="T76" fmla="*/ 15 w 20"/>
                <a:gd name="T77" fmla="*/ 21 h 24"/>
                <a:gd name="T78" fmla="*/ 17 w 20"/>
                <a:gd name="T79" fmla="*/ 19 h 24"/>
                <a:gd name="T80" fmla="*/ 18 w 20"/>
                <a:gd name="T81" fmla="*/ 17 h 24"/>
                <a:gd name="T82" fmla="*/ 19 w 20"/>
                <a:gd name="T83" fmla="*/ 14 h 24"/>
                <a:gd name="T84" fmla="*/ 19 w 20"/>
                <a:gd name="T85" fmla="*/ 11 h 2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0"/>
                <a:gd name="T130" fmla="*/ 0 h 24"/>
                <a:gd name="T131" fmla="*/ 20 w 20"/>
                <a:gd name="T132" fmla="*/ 24 h 24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0" h="24">
                  <a:moveTo>
                    <a:pt x="16" y="13"/>
                  </a:moveTo>
                  <a:lnTo>
                    <a:pt x="16" y="13"/>
                  </a:lnTo>
                  <a:lnTo>
                    <a:pt x="16" y="14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6" y="17"/>
                  </a:lnTo>
                  <a:lnTo>
                    <a:pt x="15" y="18"/>
                  </a:lnTo>
                  <a:lnTo>
                    <a:pt x="15" y="19"/>
                  </a:lnTo>
                  <a:lnTo>
                    <a:pt x="14" y="20"/>
                  </a:lnTo>
                  <a:lnTo>
                    <a:pt x="14" y="21"/>
                  </a:lnTo>
                  <a:lnTo>
                    <a:pt x="13" y="21"/>
                  </a:lnTo>
                  <a:lnTo>
                    <a:pt x="12" y="21"/>
                  </a:lnTo>
                  <a:lnTo>
                    <a:pt x="11" y="21"/>
                  </a:lnTo>
                  <a:lnTo>
                    <a:pt x="10" y="21"/>
                  </a:lnTo>
                  <a:lnTo>
                    <a:pt x="9" y="21"/>
                  </a:lnTo>
                  <a:lnTo>
                    <a:pt x="8" y="21"/>
                  </a:lnTo>
                  <a:lnTo>
                    <a:pt x="7" y="20"/>
                  </a:lnTo>
                  <a:lnTo>
                    <a:pt x="7" y="19"/>
                  </a:lnTo>
                  <a:lnTo>
                    <a:pt x="6" y="18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3" y="9"/>
                  </a:lnTo>
                  <a:lnTo>
                    <a:pt x="3" y="8"/>
                  </a:lnTo>
                  <a:lnTo>
                    <a:pt x="3" y="7"/>
                  </a:lnTo>
                  <a:lnTo>
                    <a:pt x="3" y="6"/>
                  </a:lnTo>
                  <a:lnTo>
                    <a:pt x="4" y="5"/>
                  </a:lnTo>
                  <a:lnTo>
                    <a:pt x="4" y="4"/>
                  </a:lnTo>
                  <a:lnTo>
                    <a:pt x="5" y="3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1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3"/>
                  </a:lnTo>
                  <a:lnTo>
                    <a:pt x="13" y="4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4" y="7"/>
                  </a:lnTo>
                  <a:lnTo>
                    <a:pt x="15" y="9"/>
                  </a:lnTo>
                  <a:lnTo>
                    <a:pt x="15" y="10"/>
                  </a:lnTo>
                  <a:lnTo>
                    <a:pt x="16" y="10"/>
                  </a:lnTo>
                  <a:lnTo>
                    <a:pt x="16" y="13"/>
                  </a:lnTo>
                  <a:lnTo>
                    <a:pt x="19" y="11"/>
                  </a:lnTo>
                  <a:lnTo>
                    <a:pt x="19" y="10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7" y="7"/>
                  </a:lnTo>
                  <a:lnTo>
                    <a:pt x="17" y="6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9" y="0"/>
                  </a:lnTo>
                  <a:lnTo>
                    <a:pt x="8" y="1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4" y="21"/>
                  </a:lnTo>
                  <a:lnTo>
                    <a:pt x="5" y="21"/>
                  </a:lnTo>
                  <a:lnTo>
                    <a:pt x="6" y="22"/>
                  </a:lnTo>
                  <a:lnTo>
                    <a:pt x="8" y="22"/>
                  </a:lnTo>
                  <a:lnTo>
                    <a:pt x="8" y="23"/>
                  </a:lnTo>
                  <a:lnTo>
                    <a:pt x="9" y="23"/>
                  </a:lnTo>
                  <a:lnTo>
                    <a:pt x="10" y="23"/>
                  </a:lnTo>
                  <a:lnTo>
                    <a:pt x="11" y="23"/>
                  </a:lnTo>
                  <a:lnTo>
                    <a:pt x="12" y="22"/>
                  </a:lnTo>
                  <a:lnTo>
                    <a:pt x="13" y="22"/>
                  </a:lnTo>
                  <a:lnTo>
                    <a:pt x="14" y="21"/>
                  </a:lnTo>
                  <a:lnTo>
                    <a:pt x="15" y="21"/>
                  </a:lnTo>
                  <a:lnTo>
                    <a:pt x="16" y="20"/>
                  </a:lnTo>
                  <a:lnTo>
                    <a:pt x="17" y="20"/>
                  </a:lnTo>
                  <a:lnTo>
                    <a:pt x="17" y="19"/>
                  </a:lnTo>
                  <a:lnTo>
                    <a:pt x="17" y="18"/>
                  </a:lnTo>
                  <a:lnTo>
                    <a:pt x="18" y="17"/>
                  </a:lnTo>
                  <a:lnTo>
                    <a:pt x="18" y="16"/>
                  </a:lnTo>
                  <a:lnTo>
                    <a:pt x="19" y="15"/>
                  </a:lnTo>
                  <a:lnTo>
                    <a:pt x="19" y="14"/>
                  </a:lnTo>
                  <a:lnTo>
                    <a:pt x="19" y="13"/>
                  </a:lnTo>
                  <a:lnTo>
                    <a:pt x="19" y="11"/>
                  </a:lnTo>
                  <a:lnTo>
                    <a:pt x="16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7" name="Freeform 60"/>
            <p:cNvSpPr>
              <a:spLocks/>
            </p:cNvSpPr>
            <p:nvPr/>
          </p:nvSpPr>
          <p:spPr bwMode="auto">
            <a:xfrm>
              <a:off x="885" y="3219"/>
              <a:ext cx="24" cy="25"/>
            </a:xfrm>
            <a:custGeom>
              <a:avLst/>
              <a:gdLst>
                <a:gd name="T0" fmla="*/ 22 w 24"/>
                <a:gd name="T1" fmla="*/ 11 h 25"/>
                <a:gd name="T2" fmla="*/ 21 w 24"/>
                <a:gd name="T3" fmla="*/ 12 h 25"/>
                <a:gd name="T4" fmla="*/ 21 w 24"/>
                <a:gd name="T5" fmla="*/ 13 h 25"/>
                <a:gd name="T6" fmla="*/ 21 w 24"/>
                <a:gd name="T7" fmla="*/ 14 h 25"/>
                <a:gd name="T8" fmla="*/ 21 w 24"/>
                <a:gd name="T9" fmla="*/ 14 h 25"/>
                <a:gd name="T10" fmla="*/ 21 w 24"/>
                <a:gd name="T11" fmla="*/ 15 h 25"/>
                <a:gd name="T12" fmla="*/ 21 w 24"/>
                <a:gd name="T13" fmla="*/ 16 h 25"/>
                <a:gd name="T14" fmla="*/ 20 w 24"/>
                <a:gd name="T15" fmla="*/ 16 h 25"/>
                <a:gd name="T16" fmla="*/ 20 w 24"/>
                <a:gd name="T17" fmla="*/ 17 h 25"/>
                <a:gd name="T18" fmla="*/ 19 w 24"/>
                <a:gd name="T19" fmla="*/ 18 h 25"/>
                <a:gd name="T20" fmla="*/ 18 w 24"/>
                <a:gd name="T21" fmla="*/ 18 h 25"/>
                <a:gd name="T22" fmla="*/ 18 w 24"/>
                <a:gd name="T23" fmla="*/ 18 h 25"/>
                <a:gd name="T24" fmla="*/ 17 w 24"/>
                <a:gd name="T25" fmla="*/ 18 h 25"/>
                <a:gd name="T26" fmla="*/ 17 w 24"/>
                <a:gd name="T27" fmla="*/ 18 h 25"/>
                <a:gd name="T28" fmla="*/ 17 w 24"/>
                <a:gd name="T29" fmla="*/ 19 h 25"/>
                <a:gd name="T30" fmla="*/ 16 w 24"/>
                <a:gd name="T31" fmla="*/ 19 h 25"/>
                <a:gd name="T32" fmla="*/ 15 w 24"/>
                <a:gd name="T33" fmla="*/ 19 h 25"/>
                <a:gd name="T34" fmla="*/ 14 w 24"/>
                <a:gd name="T35" fmla="*/ 19 h 25"/>
                <a:gd name="T36" fmla="*/ 13 w 24"/>
                <a:gd name="T37" fmla="*/ 19 h 25"/>
                <a:gd name="T38" fmla="*/ 13 w 24"/>
                <a:gd name="T39" fmla="*/ 18 h 25"/>
                <a:gd name="T40" fmla="*/ 13 w 24"/>
                <a:gd name="T41" fmla="*/ 18 h 25"/>
                <a:gd name="T42" fmla="*/ 13 w 24"/>
                <a:gd name="T43" fmla="*/ 18 h 25"/>
                <a:gd name="T44" fmla="*/ 13 w 24"/>
                <a:gd name="T45" fmla="*/ 17 h 25"/>
                <a:gd name="T46" fmla="*/ 7 w 24"/>
                <a:gd name="T47" fmla="*/ 6 h 25"/>
                <a:gd name="T48" fmla="*/ 7 w 24"/>
                <a:gd name="T49" fmla="*/ 5 h 25"/>
                <a:gd name="T50" fmla="*/ 7 w 24"/>
                <a:gd name="T51" fmla="*/ 4 h 25"/>
                <a:gd name="T52" fmla="*/ 6 w 24"/>
                <a:gd name="T53" fmla="*/ 4 h 25"/>
                <a:gd name="T54" fmla="*/ 6 w 24"/>
                <a:gd name="T55" fmla="*/ 3 h 25"/>
                <a:gd name="T56" fmla="*/ 6 w 24"/>
                <a:gd name="T57" fmla="*/ 2 h 25"/>
                <a:gd name="T58" fmla="*/ 6 w 24"/>
                <a:gd name="T59" fmla="*/ 2 h 25"/>
                <a:gd name="T60" fmla="*/ 7 w 24"/>
                <a:gd name="T61" fmla="*/ 2 h 25"/>
                <a:gd name="T62" fmla="*/ 7 w 24"/>
                <a:gd name="T63" fmla="*/ 1 h 25"/>
                <a:gd name="T64" fmla="*/ 8 w 24"/>
                <a:gd name="T65" fmla="*/ 1 h 25"/>
                <a:gd name="T66" fmla="*/ 8 w 24"/>
                <a:gd name="T67" fmla="*/ 0 h 25"/>
                <a:gd name="T68" fmla="*/ 0 w 24"/>
                <a:gd name="T69" fmla="*/ 3 h 25"/>
                <a:gd name="T70" fmla="*/ 0 w 24"/>
                <a:gd name="T71" fmla="*/ 4 h 25"/>
                <a:gd name="T72" fmla="*/ 1 w 24"/>
                <a:gd name="T73" fmla="*/ 4 h 25"/>
                <a:gd name="T74" fmla="*/ 2 w 24"/>
                <a:gd name="T75" fmla="*/ 4 h 25"/>
                <a:gd name="T76" fmla="*/ 2 w 24"/>
                <a:gd name="T77" fmla="*/ 4 h 25"/>
                <a:gd name="T78" fmla="*/ 3 w 24"/>
                <a:gd name="T79" fmla="*/ 4 h 25"/>
                <a:gd name="T80" fmla="*/ 3 w 24"/>
                <a:gd name="T81" fmla="*/ 5 h 25"/>
                <a:gd name="T82" fmla="*/ 4 w 24"/>
                <a:gd name="T83" fmla="*/ 5 h 25"/>
                <a:gd name="T84" fmla="*/ 4 w 24"/>
                <a:gd name="T85" fmla="*/ 6 h 25"/>
                <a:gd name="T86" fmla="*/ 5 w 24"/>
                <a:gd name="T87" fmla="*/ 6 h 25"/>
                <a:gd name="T88" fmla="*/ 5 w 24"/>
                <a:gd name="T89" fmla="*/ 7 h 25"/>
                <a:gd name="T90" fmla="*/ 10 w 24"/>
                <a:gd name="T91" fmla="*/ 18 h 25"/>
                <a:gd name="T92" fmla="*/ 10 w 24"/>
                <a:gd name="T93" fmla="*/ 18 h 25"/>
                <a:gd name="T94" fmla="*/ 10 w 24"/>
                <a:gd name="T95" fmla="*/ 19 h 25"/>
                <a:gd name="T96" fmla="*/ 10 w 24"/>
                <a:gd name="T97" fmla="*/ 19 h 25"/>
                <a:gd name="T98" fmla="*/ 10 w 24"/>
                <a:gd name="T99" fmla="*/ 20 h 25"/>
                <a:gd name="T100" fmla="*/ 10 w 24"/>
                <a:gd name="T101" fmla="*/ 21 h 25"/>
                <a:gd name="T102" fmla="*/ 10 w 24"/>
                <a:gd name="T103" fmla="*/ 22 h 25"/>
                <a:gd name="T104" fmla="*/ 9 w 24"/>
                <a:gd name="T105" fmla="*/ 22 h 25"/>
                <a:gd name="T106" fmla="*/ 9 w 24"/>
                <a:gd name="T107" fmla="*/ 22 h 25"/>
                <a:gd name="T108" fmla="*/ 8 w 24"/>
                <a:gd name="T109" fmla="*/ 22 h 25"/>
                <a:gd name="T110" fmla="*/ 9 w 24"/>
                <a:gd name="T111" fmla="*/ 24 h 25"/>
                <a:gd name="T112" fmla="*/ 23 w 24"/>
                <a:gd name="T113" fmla="*/ 17 h 25"/>
                <a:gd name="T114" fmla="*/ 23 w 24"/>
                <a:gd name="T115" fmla="*/ 11 h 25"/>
                <a:gd name="T116" fmla="*/ 22 w 24"/>
                <a:gd name="T117" fmla="*/ 11 h 2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4"/>
                <a:gd name="T178" fmla="*/ 0 h 25"/>
                <a:gd name="T179" fmla="*/ 24 w 24"/>
                <a:gd name="T180" fmla="*/ 25 h 2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4" h="25">
                  <a:moveTo>
                    <a:pt x="22" y="11"/>
                  </a:moveTo>
                  <a:lnTo>
                    <a:pt x="21" y="12"/>
                  </a:lnTo>
                  <a:lnTo>
                    <a:pt x="21" y="13"/>
                  </a:lnTo>
                  <a:lnTo>
                    <a:pt x="21" y="14"/>
                  </a:lnTo>
                  <a:lnTo>
                    <a:pt x="21" y="15"/>
                  </a:lnTo>
                  <a:lnTo>
                    <a:pt x="21" y="16"/>
                  </a:lnTo>
                  <a:lnTo>
                    <a:pt x="20" y="16"/>
                  </a:lnTo>
                  <a:lnTo>
                    <a:pt x="20" y="17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7" y="18"/>
                  </a:lnTo>
                  <a:lnTo>
                    <a:pt x="17" y="19"/>
                  </a:lnTo>
                  <a:lnTo>
                    <a:pt x="16" y="19"/>
                  </a:lnTo>
                  <a:lnTo>
                    <a:pt x="15" y="19"/>
                  </a:lnTo>
                  <a:lnTo>
                    <a:pt x="14" y="19"/>
                  </a:lnTo>
                  <a:lnTo>
                    <a:pt x="13" y="19"/>
                  </a:lnTo>
                  <a:lnTo>
                    <a:pt x="13" y="18"/>
                  </a:lnTo>
                  <a:lnTo>
                    <a:pt x="13" y="17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4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10" y="18"/>
                  </a:lnTo>
                  <a:lnTo>
                    <a:pt x="10" y="19"/>
                  </a:lnTo>
                  <a:lnTo>
                    <a:pt x="10" y="20"/>
                  </a:lnTo>
                  <a:lnTo>
                    <a:pt x="10" y="21"/>
                  </a:lnTo>
                  <a:lnTo>
                    <a:pt x="10" y="22"/>
                  </a:lnTo>
                  <a:lnTo>
                    <a:pt x="9" y="22"/>
                  </a:lnTo>
                  <a:lnTo>
                    <a:pt x="8" y="22"/>
                  </a:lnTo>
                  <a:lnTo>
                    <a:pt x="9" y="24"/>
                  </a:lnTo>
                  <a:lnTo>
                    <a:pt x="23" y="17"/>
                  </a:lnTo>
                  <a:lnTo>
                    <a:pt x="23" y="11"/>
                  </a:lnTo>
                  <a:lnTo>
                    <a:pt x="22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8" name="Freeform 61"/>
            <p:cNvSpPr>
              <a:spLocks/>
            </p:cNvSpPr>
            <p:nvPr/>
          </p:nvSpPr>
          <p:spPr bwMode="auto">
            <a:xfrm>
              <a:off x="907" y="3208"/>
              <a:ext cx="26" cy="24"/>
            </a:xfrm>
            <a:custGeom>
              <a:avLst/>
              <a:gdLst>
                <a:gd name="T0" fmla="*/ 23 w 26"/>
                <a:gd name="T1" fmla="*/ 10 h 24"/>
                <a:gd name="T2" fmla="*/ 23 w 26"/>
                <a:gd name="T3" fmla="*/ 10 h 24"/>
                <a:gd name="T4" fmla="*/ 23 w 26"/>
                <a:gd name="T5" fmla="*/ 11 h 24"/>
                <a:gd name="T6" fmla="*/ 23 w 26"/>
                <a:gd name="T7" fmla="*/ 12 h 24"/>
                <a:gd name="T8" fmla="*/ 23 w 26"/>
                <a:gd name="T9" fmla="*/ 13 h 24"/>
                <a:gd name="T10" fmla="*/ 23 w 26"/>
                <a:gd name="T11" fmla="*/ 13 h 24"/>
                <a:gd name="T12" fmla="*/ 23 w 26"/>
                <a:gd name="T13" fmla="*/ 14 h 24"/>
                <a:gd name="T14" fmla="*/ 22 w 26"/>
                <a:gd name="T15" fmla="*/ 14 h 24"/>
                <a:gd name="T16" fmla="*/ 22 w 26"/>
                <a:gd name="T17" fmla="*/ 15 h 24"/>
                <a:gd name="T18" fmla="*/ 21 w 26"/>
                <a:gd name="T19" fmla="*/ 16 h 24"/>
                <a:gd name="T20" fmla="*/ 20 w 26"/>
                <a:gd name="T21" fmla="*/ 17 h 24"/>
                <a:gd name="T22" fmla="*/ 19 w 26"/>
                <a:gd name="T23" fmla="*/ 17 h 24"/>
                <a:gd name="T24" fmla="*/ 19 w 26"/>
                <a:gd name="T25" fmla="*/ 17 h 24"/>
                <a:gd name="T26" fmla="*/ 19 w 26"/>
                <a:gd name="T27" fmla="*/ 17 h 24"/>
                <a:gd name="T28" fmla="*/ 18 w 26"/>
                <a:gd name="T29" fmla="*/ 18 h 24"/>
                <a:gd name="T30" fmla="*/ 17 w 26"/>
                <a:gd name="T31" fmla="*/ 18 h 24"/>
                <a:gd name="T32" fmla="*/ 16 w 26"/>
                <a:gd name="T33" fmla="*/ 18 h 24"/>
                <a:gd name="T34" fmla="*/ 15 w 26"/>
                <a:gd name="T35" fmla="*/ 18 h 24"/>
                <a:gd name="T36" fmla="*/ 15 w 26"/>
                <a:gd name="T37" fmla="*/ 17 h 24"/>
                <a:gd name="T38" fmla="*/ 15 w 26"/>
                <a:gd name="T39" fmla="*/ 17 h 24"/>
                <a:gd name="T40" fmla="*/ 15 w 26"/>
                <a:gd name="T41" fmla="*/ 17 h 24"/>
                <a:gd name="T42" fmla="*/ 7 w 26"/>
                <a:gd name="T43" fmla="*/ 6 h 24"/>
                <a:gd name="T44" fmla="*/ 7 w 26"/>
                <a:gd name="T45" fmla="*/ 5 h 24"/>
                <a:gd name="T46" fmla="*/ 6 w 26"/>
                <a:gd name="T47" fmla="*/ 4 h 24"/>
                <a:gd name="T48" fmla="*/ 6 w 26"/>
                <a:gd name="T49" fmla="*/ 3 h 24"/>
                <a:gd name="T50" fmla="*/ 6 w 26"/>
                <a:gd name="T51" fmla="*/ 2 h 24"/>
                <a:gd name="T52" fmla="*/ 6 w 26"/>
                <a:gd name="T53" fmla="*/ 2 h 24"/>
                <a:gd name="T54" fmla="*/ 7 w 26"/>
                <a:gd name="T55" fmla="*/ 2 h 24"/>
                <a:gd name="T56" fmla="*/ 7 w 26"/>
                <a:gd name="T57" fmla="*/ 1 h 24"/>
                <a:gd name="T58" fmla="*/ 8 w 26"/>
                <a:gd name="T59" fmla="*/ 1 h 24"/>
                <a:gd name="T60" fmla="*/ 7 w 26"/>
                <a:gd name="T61" fmla="*/ 0 h 24"/>
                <a:gd name="T62" fmla="*/ 0 w 26"/>
                <a:gd name="T63" fmla="*/ 4 h 24"/>
                <a:gd name="T64" fmla="*/ 1 w 26"/>
                <a:gd name="T65" fmla="*/ 5 h 24"/>
                <a:gd name="T66" fmla="*/ 2 w 26"/>
                <a:gd name="T67" fmla="*/ 5 h 24"/>
                <a:gd name="T68" fmla="*/ 2 w 26"/>
                <a:gd name="T69" fmla="*/ 4 h 24"/>
                <a:gd name="T70" fmla="*/ 2 w 26"/>
                <a:gd name="T71" fmla="*/ 4 h 24"/>
                <a:gd name="T72" fmla="*/ 3 w 26"/>
                <a:gd name="T73" fmla="*/ 4 h 24"/>
                <a:gd name="T74" fmla="*/ 3 w 26"/>
                <a:gd name="T75" fmla="*/ 5 h 24"/>
                <a:gd name="T76" fmla="*/ 4 w 26"/>
                <a:gd name="T77" fmla="*/ 5 h 24"/>
                <a:gd name="T78" fmla="*/ 4 w 26"/>
                <a:gd name="T79" fmla="*/ 6 h 24"/>
                <a:gd name="T80" fmla="*/ 5 w 26"/>
                <a:gd name="T81" fmla="*/ 6 h 24"/>
                <a:gd name="T82" fmla="*/ 5 w 26"/>
                <a:gd name="T83" fmla="*/ 6 h 24"/>
                <a:gd name="T84" fmla="*/ 6 w 26"/>
                <a:gd name="T85" fmla="*/ 7 h 24"/>
                <a:gd name="T86" fmla="*/ 11 w 26"/>
                <a:gd name="T87" fmla="*/ 17 h 24"/>
                <a:gd name="T88" fmla="*/ 11 w 26"/>
                <a:gd name="T89" fmla="*/ 18 h 24"/>
                <a:gd name="T90" fmla="*/ 12 w 26"/>
                <a:gd name="T91" fmla="*/ 18 h 24"/>
                <a:gd name="T92" fmla="*/ 12 w 26"/>
                <a:gd name="T93" fmla="*/ 19 h 24"/>
                <a:gd name="T94" fmla="*/ 12 w 26"/>
                <a:gd name="T95" fmla="*/ 20 h 24"/>
                <a:gd name="T96" fmla="*/ 12 w 26"/>
                <a:gd name="T97" fmla="*/ 21 h 24"/>
                <a:gd name="T98" fmla="*/ 12 w 26"/>
                <a:gd name="T99" fmla="*/ 21 h 24"/>
                <a:gd name="T100" fmla="*/ 11 w 26"/>
                <a:gd name="T101" fmla="*/ 21 h 24"/>
                <a:gd name="T102" fmla="*/ 11 w 26"/>
                <a:gd name="T103" fmla="*/ 22 h 24"/>
                <a:gd name="T104" fmla="*/ 10 w 26"/>
                <a:gd name="T105" fmla="*/ 22 h 24"/>
                <a:gd name="T106" fmla="*/ 11 w 26"/>
                <a:gd name="T107" fmla="*/ 23 h 24"/>
                <a:gd name="T108" fmla="*/ 25 w 26"/>
                <a:gd name="T109" fmla="*/ 16 h 24"/>
                <a:gd name="T110" fmla="*/ 23 w 26"/>
                <a:gd name="T111" fmla="*/ 10 h 24"/>
                <a:gd name="T112" fmla="*/ 23 w 26"/>
                <a:gd name="T113" fmla="*/ 10 h 2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6"/>
                <a:gd name="T172" fmla="*/ 0 h 24"/>
                <a:gd name="T173" fmla="*/ 26 w 26"/>
                <a:gd name="T174" fmla="*/ 24 h 2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6" h="24">
                  <a:moveTo>
                    <a:pt x="23" y="10"/>
                  </a:moveTo>
                  <a:lnTo>
                    <a:pt x="23" y="10"/>
                  </a:lnTo>
                  <a:lnTo>
                    <a:pt x="23" y="11"/>
                  </a:lnTo>
                  <a:lnTo>
                    <a:pt x="23" y="12"/>
                  </a:lnTo>
                  <a:lnTo>
                    <a:pt x="23" y="13"/>
                  </a:lnTo>
                  <a:lnTo>
                    <a:pt x="23" y="14"/>
                  </a:lnTo>
                  <a:lnTo>
                    <a:pt x="22" y="14"/>
                  </a:lnTo>
                  <a:lnTo>
                    <a:pt x="22" y="15"/>
                  </a:lnTo>
                  <a:lnTo>
                    <a:pt x="21" y="16"/>
                  </a:lnTo>
                  <a:lnTo>
                    <a:pt x="20" y="17"/>
                  </a:lnTo>
                  <a:lnTo>
                    <a:pt x="19" y="17"/>
                  </a:lnTo>
                  <a:lnTo>
                    <a:pt x="18" y="18"/>
                  </a:lnTo>
                  <a:lnTo>
                    <a:pt x="17" y="18"/>
                  </a:lnTo>
                  <a:lnTo>
                    <a:pt x="16" y="18"/>
                  </a:lnTo>
                  <a:lnTo>
                    <a:pt x="15" y="18"/>
                  </a:lnTo>
                  <a:lnTo>
                    <a:pt x="15" y="17"/>
                  </a:lnTo>
                  <a:lnTo>
                    <a:pt x="7" y="6"/>
                  </a:lnTo>
                  <a:lnTo>
                    <a:pt x="7" y="5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1"/>
                  </a:lnTo>
                  <a:lnTo>
                    <a:pt x="8" y="1"/>
                  </a:lnTo>
                  <a:lnTo>
                    <a:pt x="7" y="0"/>
                  </a:lnTo>
                  <a:lnTo>
                    <a:pt x="0" y="4"/>
                  </a:lnTo>
                  <a:lnTo>
                    <a:pt x="1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5" y="6"/>
                  </a:lnTo>
                  <a:lnTo>
                    <a:pt x="6" y="7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2" y="18"/>
                  </a:lnTo>
                  <a:lnTo>
                    <a:pt x="12" y="19"/>
                  </a:lnTo>
                  <a:lnTo>
                    <a:pt x="12" y="20"/>
                  </a:lnTo>
                  <a:lnTo>
                    <a:pt x="12" y="21"/>
                  </a:lnTo>
                  <a:lnTo>
                    <a:pt x="11" y="21"/>
                  </a:lnTo>
                  <a:lnTo>
                    <a:pt x="11" y="22"/>
                  </a:lnTo>
                  <a:lnTo>
                    <a:pt x="10" y="22"/>
                  </a:lnTo>
                  <a:lnTo>
                    <a:pt x="11" y="23"/>
                  </a:lnTo>
                  <a:lnTo>
                    <a:pt x="25" y="16"/>
                  </a:lnTo>
                  <a:lnTo>
                    <a:pt x="23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9" name="Freeform 62"/>
            <p:cNvSpPr>
              <a:spLocks/>
            </p:cNvSpPr>
            <p:nvPr/>
          </p:nvSpPr>
          <p:spPr bwMode="auto">
            <a:xfrm>
              <a:off x="947" y="3173"/>
              <a:ext cx="33" cy="27"/>
            </a:xfrm>
            <a:custGeom>
              <a:avLst/>
              <a:gdLst>
                <a:gd name="T0" fmla="*/ 28 w 33"/>
                <a:gd name="T1" fmla="*/ 15 h 27"/>
                <a:gd name="T2" fmla="*/ 31 w 33"/>
                <a:gd name="T3" fmla="*/ 11 h 27"/>
                <a:gd name="T4" fmla="*/ 30 w 33"/>
                <a:gd name="T5" fmla="*/ 12 h 27"/>
                <a:gd name="T6" fmla="*/ 29 w 33"/>
                <a:gd name="T7" fmla="*/ 12 h 27"/>
                <a:gd name="T8" fmla="*/ 28 w 33"/>
                <a:gd name="T9" fmla="*/ 13 h 27"/>
                <a:gd name="T10" fmla="*/ 26 w 33"/>
                <a:gd name="T11" fmla="*/ 12 h 27"/>
                <a:gd name="T12" fmla="*/ 17 w 33"/>
                <a:gd name="T13" fmla="*/ 10 h 27"/>
                <a:gd name="T14" fmla="*/ 19 w 33"/>
                <a:gd name="T15" fmla="*/ 8 h 27"/>
                <a:gd name="T16" fmla="*/ 19 w 33"/>
                <a:gd name="T17" fmla="*/ 7 h 27"/>
                <a:gd name="T18" fmla="*/ 19 w 33"/>
                <a:gd name="T19" fmla="*/ 5 h 27"/>
                <a:gd name="T20" fmla="*/ 19 w 33"/>
                <a:gd name="T21" fmla="*/ 3 h 27"/>
                <a:gd name="T22" fmla="*/ 17 w 33"/>
                <a:gd name="T23" fmla="*/ 2 h 27"/>
                <a:gd name="T24" fmla="*/ 16 w 33"/>
                <a:gd name="T25" fmla="*/ 1 h 27"/>
                <a:gd name="T26" fmla="*/ 14 w 33"/>
                <a:gd name="T27" fmla="*/ 0 h 27"/>
                <a:gd name="T28" fmla="*/ 13 w 33"/>
                <a:gd name="T29" fmla="*/ 0 h 27"/>
                <a:gd name="T30" fmla="*/ 11 w 33"/>
                <a:gd name="T31" fmla="*/ 1 h 27"/>
                <a:gd name="T32" fmla="*/ 9 w 33"/>
                <a:gd name="T33" fmla="*/ 2 h 27"/>
                <a:gd name="T34" fmla="*/ 8 w 33"/>
                <a:gd name="T35" fmla="*/ 2 h 27"/>
                <a:gd name="T36" fmla="*/ 7 w 33"/>
                <a:gd name="T37" fmla="*/ 4 h 27"/>
                <a:gd name="T38" fmla="*/ 1 w 33"/>
                <a:gd name="T39" fmla="*/ 11 h 27"/>
                <a:gd name="T40" fmla="*/ 3 w 33"/>
                <a:gd name="T41" fmla="*/ 10 h 27"/>
                <a:gd name="T42" fmla="*/ 4 w 33"/>
                <a:gd name="T43" fmla="*/ 10 h 27"/>
                <a:gd name="T44" fmla="*/ 5 w 33"/>
                <a:gd name="T45" fmla="*/ 11 h 27"/>
                <a:gd name="T46" fmla="*/ 7 w 33"/>
                <a:gd name="T47" fmla="*/ 12 h 27"/>
                <a:gd name="T48" fmla="*/ 16 w 33"/>
                <a:gd name="T49" fmla="*/ 20 h 27"/>
                <a:gd name="T50" fmla="*/ 17 w 33"/>
                <a:gd name="T51" fmla="*/ 21 h 27"/>
                <a:gd name="T52" fmla="*/ 18 w 33"/>
                <a:gd name="T53" fmla="*/ 23 h 27"/>
                <a:gd name="T54" fmla="*/ 17 w 33"/>
                <a:gd name="T55" fmla="*/ 24 h 27"/>
                <a:gd name="T56" fmla="*/ 16 w 33"/>
                <a:gd name="T57" fmla="*/ 25 h 27"/>
                <a:gd name="T58" fmla="*/ 24 w 33"/>
                <a:gd name="T59" fmla="*/ 20 h 27"/>
                <a:gd name="T60" fmla="*/ 22 w 33"/>
                <a:gd name="T61" fmla="*/ 20 h 27"/>
                <a:gd name="T62" fmla="*/ 21 w 33"/>
                <a:gd name="T63" fmla="*/ 20 h 27"/>
                <a:gd name="T64" fmla="*/ 20 w 33"/>
                <a:gd name="T65" fmla="*/ 20 h 27"/>
                <a:gd name="T66" fmla="*/ 19 w 33"/>
                <a:gd name="T67" fmla="*/ 19 h 27"/>
                <a:gd name="T68" fmla="*/ 19 w 33"/>
                <a:gd name="T69" fmla="*/ 18 h 27"/>
                <a:gd name="T70" fmla="*/ 13 w 33"/>
                <a:gd name="T71" fmla="*/ 14 h 2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"/>
                <a:gd name="T109" fmla="*/ 0 h 27"/>
                <a:gd name="T110" fmla="*/ 33 w 33"/>
                <a:gd name="T111" fmla="*/ 27 h 2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" h="27">
                  <a:moveTo>
                    <a:pt x="15" y="13"/>
                  </a:moveTo>
                  <a:lnTo>
                    <a:pt x="28" y="15"/>
                  </a:lnTo>
                  <a:lnTo>
                    <a:pt x="32" y="12"/>
                  </a:lnTo>
                  <a:lnTo>
                    <a:pt x="31" y="11"/>
                  </a:lnTo>
                  <a:lnTo>
                    <a:pt x="30" y="11"/>
                  </a:lnTo>
                  <a:lnTo>
                    <a:pt x="30" y="12"/>
                  </a:lnTo>
                  <a:lnTo>
                    <a:pt x="29" y="12"/>
                  </a:lnTo>
                  <a:lnTo>
                    <a:pt x="29" y="13"/>
                  </a:lnTo>
                  <a:lnTo>
                    <a:pt x="28" y="13"/>
                  </a:lnTo>
                  <a:lnTo>
                    <a:pt x="27" y="12"/>
                  </a:lnTo>
                  <a:lnTo>
                    <a:pt x="26" y="12"/>
                  </a:lnTo>
                  <a:lnTo>
                    <a:pt x="25" y="12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9" y="8"/>
                  </a:lnTo>
                  <a:lnTo>
                    <a:pt x="19" y="7"/>
                  </a:lnTo>
                  <a:lnTo>
                    <a:pt x="19" y="6"/>
                  </a:lnTo>
                  <a:lnTo>
                    <a:pt x="19" y="5"/>
                  </a:lnTo>
                  <a:lnTo>
                    <a:pt x="19" y="4"/>
                  </a:lnTo>
                  <a:lnTo>
                    <a:pt x="19" y="3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9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7" y="4"/>
                  </a:lnTo>
                  <a:lnTo>
                    <a:pt x="0" y="10"/>
                  </a:lnTo>
                  <a:lnTo>
                    <a:pt x="1" y="11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7" y="12"/>
                  </a:lnTo>
                  <a:lnTo>
                    <a:pt x="15" y="20"/>
                  </a:lnTo>
                  <a:lnTo>
                    <a:pt x="16" y="20"/>
                  </a:lnTo>
                  <a:lnTo>
                    <a:pt x="16" y="21"/>
                  </a:lnTo>
                  <a:lnTo>
                    <a:pt x="17" y="21"/>
                  </a:lnTo>
                  <a:lnTo>
                    <a:pt x="17" y="22"/>
                  </a:lnTo>
                  <a:lnTo>
                    <a:pt x="18" y="23"/>
                  </a:lnTo>
                  <a:lnTo>
                    <a:pt x="18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6" y="25"/>
                  </a:lnTo>
                  <a:lnTo>
                    <a:pt x="17" y="26"/>
                  </a:lnTo>
                  <a:lnTo>
                    <a:pt x="24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1" y="20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19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3" y="14"/>
                  </a:lnTo>
                  <a:lnTo>
                    <a:pt x="15" y="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0" name="Freeform 63"/>
            <p:cNvSpPr>
              <a:spLocks/>
            </p:cNvSpPr>
            <p:nvPr/>
          </p:nvSpPr>
          <p:spPr bwMode="auto">
            <a:xfrm>
              <a:off x="955" y="3176"/>
              <a:ext cx="7" cy="8"/>
            </a:xfrm>
            <a:custGeom>
              <a:avLst/>
              <a:gdLst>
                <a:gd name="T0" fmla="*/ 1 w 7"/>
                <a:gd name="T1" fmla="*/ 4 h 8"/>
                <a:gd name="T2" fmla="*/ 1 w 7"/>
                <a:gd name="T3" fmla="*/ 4 h 8"/>
                <a:gd name="T4" fmla="*/ 1 w 7"/>
                <a:gd name="T5" fmla="*/ 4 h 8"/>
                <a:gd name="T6" fmla="*/ 0 w 7"/>
                <a:gd name="T7" fmla="*/ 4 h 8"/>
                <a:gd name="T8" fmla="*/ 0 w 7"/>
                <a:gd name="T9" fmla="*/ 3 h 8"/>
                <a:gd name="T10" fmla="*/ 0 w 7"/>
                <a:gd name="T11" fmla="*/ 3 h 8"/>
                <a:gd name="T12" fmla="*/ 0 w 7"/>
                <a:gd name="T13" fmla="*/ 2 h 8"/>
                <a:gd name="T14" fmla="*/ 1 w 7"/>
                <a:gd name="T15" fmla="*/ 2 h 8"/>
                <a:gd name="T16" fmla="*/ 1 w 7"/>
                <a:gd name="T17" fmla="*/ 1 h 8"/>
                <a:gd name="T18" fmla="*/ 2 w 7"/>
                <a:gd name="T19" fmla="*/ 1 h 8"/>
                <a:gd name="T20" fmla="*/ 2 w 7"/>
                <a:gd name="T21" fmla="*/ 1 h 8"/>
                <a:gd name="T22" fmla="*/ 2 w 7"/>
                <a:gd name="T23" fmla="*/ 0 h 8"/>
                <a:gd name="T24" fmla="*/ 3 w 7"/>
                <a:gd name="T25" fmla="*/ 0 h 8"/>
                <a:gd name="T26" fmla="*/ 3 w 7"/>
                <a:gd name="T27" fmla="*/ 0 h 8"/>
                <a:gd name="T28" fmla="*/ 4 w 7"/>
                <a:gd name="T29" fmla="*/ 0 h 8"/>
                <a:gd name="T30" fmla="*/ 4 w 7"/>
                <a:gd name="T31" fmla="*/ 1 h 8"/>
                <a:gd name="T32" fmla="*/ 5 w 7"/>
                <a:gd name="T33" fmla="*/ 1 h 8"/>
                <a:gd name="T34" fmla="*/ 5 w 7"/>
                <a:gd name="T35" fmla="*/ 1 h 8"/>
                <a:gd name="T36" fmla="*/ 6 w 7"/>
                <a:gd name="T37" fmla="*/ 2 h 8"/>
                <a:gd name="T38" fmla="*/ 6 w 7"/>
                <a:gd name="T39" fmla="*/ 2 h 8"/>
                <a:gd name="T40" fmla="*/ 6 w 7"/>
                <a:gd name="T41" fmla="*/ 3 h 8"/>
                <a:gd name="T42" fmla="*/ 6 w 7"/>
                <a:gd name="T43" fmla="*/ 3 h 8"/>
                <a:gd name="T44" fmla="*/ 6 w 7"/>
                <a:gd name="T45" fmla="*/ 4 h 8"/>
                <a:gd name="T46" fmla="*/ 6 w 7"/>
                <a:gd name="T47" fmla="*/ 4 h 8"/>
                <a:gd name="T48" fmla="*/ 6 w 7"/>
                <a:gd name="T49" fmla="*/ 5 h 8"/>
                <a:gd name="T50" fmla="*/ 5 w 7"/>
                <a:gd name="T51" fmla="*/ 5 h 8"/>
                <a:gd name="T52" fmla="*/ 5 w 7"/>
                <a:gd name="T53" fmla="*/ 5 h 8"/>
                <a:gd name="T54" fmla="*/ 5 w 7"/>
                <a:gd name="T55" fmla="*/ 6 h 8"/>
                <a:gd name="T56" fmla="*/ 5 w 7"/>
                <a:gd name="T57" fmla="*/ 6 h 8"/>
                <a:gd name="T58" fmla="*/ 5 w 7"/>
                <a:gd name="T59" fmla="*/ 6 h 8"/>
                <a:gd name="T60" fmla="*/ 4 w 7"/>
                <a:gd name="T61" fmla="*/ 7 h 8"/>
                <a:gd name="T62" fmla="*/ 1 w 7"/>
                <a:gd name="T63" fmla="*/ 4 h 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"/>
                <a:gd name="T97" fmla="*/ 0 h 8"/>
                <a:gd name="T98" fmla="*/ 7 w 7"/>
                <a:gd name="T99" fmla="*/ 8 h 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" h="8">
                  <a:moveTo>
                    <a:pt x="1" y="4"/>
                  </a:moveTo>
                  <a:lnTo>
                    <a:pt x="1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2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7"/>
                  </a:lnTo>
                  <a:lnTo>
                    <a:pt x="1" y="4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1" name="Freeform 64"/>
            <p:cNvSpPr>
              <a:spLocks/>
            </p:cNvSpPr>
            <p:nvPr/>
          </p:nvSpPr>
          <p:spPr bwMode="auto">
            <a:xfrm>
              <a:off x="935" y="3192"/>
              <a:ext cx="24" cy="27"/>
            </a:xfrm>
            <a:custGeom>
              <a:avLst/>
              <a:gdLst>
                <a:gd name="T0" fmla="*/ 6 w 24"/>
                <a:gd name="T1" fmla="*/ 15 h 27"/>
                <a:gd name="T2" fmla="*/ 7 w 24"/>
                <a:gd name="T3" fmla="*/ 17 h 27"/>
                <a:gd name="T4" fmla="*/ 7 w 24"/>
                <a:gd name="T5" fmla="*/ 18 h 27"/>
                <a:gd name="T6" fmla="*/ 7 w 24"/>
                <a:gd name="T7" fmla="*/ 19 h 27"/>
                <a:gd name="T8" fmla="*/ 7 w 24"/>
                <a:gd name="T9" fmla="*/ 20 h 27"/>
                <a:gd name="T10" fmla="*/ 8 w 24"/>
                <a:gd name="T11" fmla="*/ 20 h 27"/>
                <a:gd name="T12" fmla="*/ 8 w 24"/>
                <a:gd name="T13" fmla="*/ 20 h 27"/>
                <a:gd name="T14" fmla="*/ 8 w 24"/>
                <a:gd name="T15" fmla="*/ 21 h 27"/>
                <a:gd name="T16" fmla="*/ 9 w 24"/>
                <a:gd name="T17" fmla="*/ 21 h 27"/>
                <a:gd name="T18" fmla="*/ 9 w 24"/>
                <a:gd name="T19" fmla="*/ 22 h 27"/>
                <a:gd name="T20" fmla="*/ 10 w 24"/>
                <a:gd name="T21" fmla="*/ 22 h 27"/>
                <a:gd name="T22" fmla="*/ 10 w 24"/>
                <a:gd name="T23" fmla="*/ 22 h 27"/>
                <a:gd name="T24" fmla="*/ 10 w 24"/>
                <a:gd name="T25" fmla="*/ 21 h 27"/>
                <a:gd name="T26" fmla="*/ 11 w 24"/>
                <a:gd name="T27" fmla="*/ 21 h 27"/>
                <a:gd name="T28" fmla="*/ 12 w 24"/>
                <a:gd name="T29" fmla="*/ 22 h 27"/>
                <a:gd name="T30" fmla="*/ 6 w 24"/>
                <a:gd name="T31" fmla="*/ 26 h 27"/>
                <a:gd name="T32" fmla="*/ 6 w 24"/>
                <a:gd name="T33" fmla="*/ 25 h 27"/>
                <a:gd name="T34" fmla="*/ 6 w 24"/>
                <a:gd name="T35" fmla="*/ 24 h 27"/>
                <a:gd name="T36" fmla="*/ 6 w 24"/>
                <a:gd name="T37" fmla="*/ 24 h 27"/>
                <a:gd name="T38" fmla="*/ 6 w 24"/>
                <a:gd name="T39" fmla="*/ 23 h 27"/>
                <a:gd name="T40" fmla="*/ 6 w 24"/>
                <a:gd name="T41" fmla="*/ 22 h 27"/>
                <a:gd name="T42" fmla="*/ 6 w 24"/>
                <a:gd name="T43" fmla="*/ 21 h 27"/>
                <a:gd name="T44" fmla="*/ 6 w 24"/>
                <a:gd name="T45" fmla="*/ 20 h 27"/>
                <a:gd name="T46" fmla="*/ 6 w 24"/>
                <a:gd name="T47" fmla="*/ 20 h 27"/>
                <a:gd name="T48" fmla="*/ 0 w 24"/>
                <a:gd name="T49" fmla="*/ 2 h 27"/>
                <a:gd name="T50" fmla="*/ 2 w 24"/>
                <a:gd name="T51" fmla="*/ 0 h 27"/>
                <a:gd name="T52" fmla="*/ 16 w 24"/>
                <a:gd name="T53" fmla="*/ 10 h 27"/>
                <a:gd name="T54" fmla="*/ 17 w 24"/>
                <a:gd name="T55" fmla="*/ 10 h 27"/>
                <a:gd name="T56" fmla="*/ 17 w 24"/>
                <a:gd name="T57" fmla="*/ 11 h 27"/>
                <a:gd name="T58" fmla="*/ 17 w 24"/>
                <a:gd name="T59" fmla="*/ 11 h 27"/>
                <a:gd name="T60" fmla="*/ 17 w 24"/>
                <a:gd name="T61" fmla="*/ 11 h 27"/>
                <a:gd name="T62" fmla="*/ 19 w 24"/>
                <a:gd name="T63" fmla="*/ 11 h 27"/>
                <a:gd name="T64" fmla="*/ 20 w 24"/>
                <a:gd name="T65" fmla="*/ 12 h 27"/>
                <a:gd name="T66" fmla="*/ 21 w 24"/>
                <a:gd name="T67" fmla="*/ 12 h 27"/>
                <a:gd name="T68" fmla="*/ 21 w 24"/>
                <a:gd name="T69" fmla="*/ 12 h 27"/>
                <a:gd name="T70" fmla="*/ 22 w 24"/>
                <a:gd name="T71" fmla="*/ 12 h 27"/>
                <a:gd name="T72" fmla="*/ 23 w 24"/>
                <a:gd name="T73" fmla="*/ 12 h 27"/>
                <a:gd name="T74" fmla="*/ 23 w 24"/>
                <a:gd name="T75" fmla="*/ 13 h 27"/>
                <a:gd name="T76" fmla="*/ 16 w 24"/>
                <a:gd name="T77" fmla="*/ 18 h 27"/>
                <a:gd name="T78" fmla="*/ 16 w 24"/>
                <a:gd name="T79" fmla="*/ 17 h 27"/>
                <a:gd name="T80" fmla="*/ 16 w 24"/>
                <a:gd name="T81" fmla="*/ 16 h 27"/>
                <a:gd name="T82" fmla="*/ 17 w 24"/>
                <a:gd name="T83" fmla="*/ 16 h 27"/>
                <a:gd name="T84" fmla="*/ 17 w 24"/>
                <a:gd name="T85" fmla="*/ 15 h 27"/>
                <a:gd name="T86" fmla="*/ 17 w 24"/>
                <a:gd name="T87" fmla="*/ 15 h 27"/>
                <a:gd name="T88" fmla="*/ 17 w 24"/>
                <a:gd name="T89" fmla="*/ 15 h 27"/>
                <a:gd name="T90" fmla="*/ 17 w 24"/>
                <a:gd name="T91" fmla="*/ 15 h 27"/>
                <a:gd name="T92" fmla="*/ 17 w 24"/>
                <a:gd name="T93" fmla="*/ 14 h 27"/>
                <a:gd name="T94" fmla="*/ 16 w 24"/>
                <a:gd name="T95" fmla="*/ 14 h 27"/>
                <a:gd name="T96" fmla="*/ 12 w 24"/>
                <a:gd name="T97" fmla="*/ 11 h 27"/>
                <a:gd name="T98" fmla="*/ 6 w 24"/>
                <a:gd name="T99" fmla="*/ 15 h 2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4"/>
                <a:gd name="T151" fmla="*/ 0 h 27"/>
                <a:gd name="T152" fmla="*/ 24 w 24"/>
                <a:gd name="T153" fmla="*/ 27 h 2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4" h="27">
                  <a:moveTo>
                    <a:pt x="6" y="15"/>
                  </a:moveTo>
                  <a:lnTo>
                    <a:pt x="7" y="17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7" y="20"/>
                  </a:lnTo>
                  <a:lnTo>
                    <a:pt x="8" y="20"/>
                  </a:lnTo>
                  <a:lnTo>
                    <a:pt x="8" y="21"/>
                  </a:lnTo>
                  <a:lnTo>
                    <a:pt x="9" y="21"/>
                  </a:lnTo>
                  <a:lnTo>
                    <a:pt x="9" y="22"/>
                  </a:lnTo>
                  <a:lnTo>
                    <a:pt x="10" y="22"/>
                  </a:lnTo>
                  <a:lnTo>
                    <a:pt x="10" y="21"/>
                  </a:lnTo>
                  <a:lnTo>
                    <a:pt x="11" y="21"/>
                  </a:lnTo>
                  <a:lnTo>
                    <a:pt x="12" y="22"/>
                  </a:lnTo>
                  <a:lnTo>
                    <a:pt x="6" y="26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3"/>
                  </a:lnTo>
                  <a:lnTo>
                    <a:pt x="6" y="22"/>
                  </a:lnTo>
                  <a:lnTo>
                    <a:pt x="6" y="21"/>
                  </a:lnTo>
                  <a:lnTo>
                    <a:pt x="6" y="20"/>
                  </a:lnTo>
                  <a:lnTo>
                    <a:pt x="0" y="2"/>
                  </a:lnTo>
                  <a:lnTo>
                    <a:pt x="2" y="0"/>
                  </a:lnTo>
                  <a:lnTo>
                    <a:pt x="16" y="10"/>
                  </a:lnTo>
                  <a:lnTo>
                    <a:pt x="17" y="10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20" y="12"/>
                  </a:lnTo>
                  <a:lnTo>
                    <a:pt x="21" y="12"/>
                  </a:lnTo>
                  <a:lnTo>
                    <a:pt x="22" y="12"/>
                  </a:lnTo>
                  <a:lnTo>
                    <a:pt x="23" y="12"/>
                  </a:lnTo>
                  <a:lnTo>
                    <a:pt x="23" y="13"/>
                  </a:lnTo>
                  <a:lnTo>
                    <a:pt x="16" y="18"/>
                  </a:lnTo>
                  <a:lnTo>
                    <a:pt x="16" y="17"/>
                  </a:lnTo>
                  <a:lnTo>
                    <a:pt x="16" y="16"/>
                  </a:lnTo>
                  <a:lnTo>
                    <a:pt x="17" y="16"/>
                  </a:lnTo>
                  <a:lnTo>
                    <a:pt x="17" y="15"/>
                  </a:lnTo>
                  <a:lnTo>
                    <a:pt x="17" y="14"/>
                  </a:lnTo>
                  <a:lnTo>
                    <a:pt x="16" y="14"/>
                  </a:lnTo>
                  <a:lnTo>
                    <a:pt x="12" y="11"/>
                  </a:lnTo>
                  <a:lnTo>
                    <a:pt x="6" y="1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2" name="Freeform 65"/>
            <p:cNvSpPr>
              <a:spLocks/>
            </p:cNvSpPr>
            <p:nvPr/>
          </p:nvSpPr>
          <p:spPr bwMode="auto">
            <a:xfrm>
              <a:off x="937" y="3197"/>
              <a:ext cx="7" cy="7"/>
            </a:xfrm>
            <a:custGeom>
              <a:avLst/>
              <a:gdLst>
                <a:gd name="T0" fmla="*/ 6 w 7"/>
                <a:gd name="T1" fmla="*/ 4 h 7"/>
                <a:gd name="T2" fmla="*/ 0 w 7"/>
                <a:gd name="T3" fmla="*/ 0 h 7"/>
                <a:gd name="T4" fmla="*/ 3 w 7"/>
                <a:gd name="T5" fmla="*/ 6 h 7"/>
                <a:gd name="T6" fmla="*/ 6 w 7"/>
                <a:gd name="T7" fmla="*/ 4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7"/>
                <a:gd name="T14" fmla="*/ 7 w 7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7">
                  <a:moveTo>
                    <a:pt x="6" y="4"/>
                  </a:moveTo>
                  <a:lnTo>
                    <a:pt x="0" y="0"/>
                  </a:lnTo>
                  <a:lnTo>
                    <a:pt x="3" y="6"/>
                  </a:lnTo>
                  <a:lnTo>
                    <a:pt x="6" y="4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3" name="Freeform 66"/>
            <p:cNvSpPr>
              <a:spLocks/>
            </p:cNvSpPr>
            <p:nvPr/>
          </p:nvSpPr>
          <p:spPr bwMode="auto">
            <a:xfrm>
              <a:off x="810" y="2912"/>
              <a:ext cx="3" cy="4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2 h 4"/>
                <a:gd name="T4" fmla="*/ 2 w 3"/>
                <a:gd name="T5" fmla="*/ 3 h 4"/>
                <a:gd name="T6" fmla="*/ 2 w 3"/>
                <a:gd name="T7" fmla="*/ 3 h 4"/>
                <a:gd name="T8" fmla="*/ 1 w 3"/>
                <a:gd name="T9" fmla="*/ 3 h 4"/>
                <a:gd name="T10" fmla="*/ 1 w 3"/>
                <a:gd name="T11" fmla="*/ 2 h 4"/>
                <a:gd name="T12" fmla="*/ 1 w 3"/>
                <a:gd name="T13" fmla="*/ 2 h 4"/>
                <a:gd name="T14" fmla="*/ 1 w 3"/>
                <a:gd name="T15" fmla="*/ 2 h 4"/>
                <a:gd name="T16" fmla="*/ 0 w 3"/>
                <a:gd name="T17" fmla="*/ 2 h 4"/>
                <a:gd name="T18" fmla="*/ 0 w 3"/>
                <a:gd name="T19" fmla="*/ 1 h 4"/>
                <a:gd name="T20" fmla="*/ 0 w 3"/>
                <a:gd name="T21" fmla="*/ 1 h 4"/>
                <a:gd name="T22" fmla="*/ 0 w 3"/>
                <a:gd name="T23" fmla="*/ 0 h 4"/>
                <a:gd name="T24" fmla="*/ 1 w 3"/>
                <a:gd name="T25" fmla="*/ 0 h 4"/>
                <a:gd name="T26" fmla="*/ 1 w 3"/>
                <a:gd name="T27" fmla="*/ 0 h 4"/>
                <a:gd name="T28" fmla="*/ 1 w 3"/>
                <a:gd name="T29" fmla="*/ 1 h 4"/>
                <a:gd name="T30" fmla="*/ 1 w 3"/>
                <a:gd name="T31" fmla="*/ 2 h 4"/>
                <a:gd name="T32" fmla="*/ 1 w 3"/>
                <a:gd name="T33" fmla="*/ 2 h 4"/>
                <a:gd name="T34" fmla="*/ 2 w 3"/>
                <a:gd name="T35" fmla="*/ 2 h 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"/>
                <a:gd name="T55" fmla="*/ 0 h 4"/>
                <a:gd name="T56" fmla="*/ 3 w 3"/>
                <a:gd name="T57" fmla="*/ 4 h 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" h="4">
                  <a:moveTo>
                    <a:pt x="2" y="2"/>
                  </a:moveTo>
                  <a:lnTo>
                    <a:pt x="2" y="2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4" name="Freeform 67"/>
            <p:cNvSpPr>
              <a:spLocks/>
            </p:cNvSpPr>
            <p:nvPr/>
          </p:nvSpPr>
          <p:spPr bwMode="auto">
            <a:xfrm>
              <a:off x="810" y="2915"/>
              <a:ext cx="9" cy="4"/>
            </a:xfrm>
            <a:custGeom>
              <a:avLst/>
              <a:gdLst>
                <a:gd name="T0" fmla="*/ 8 w 9"/>
                <a:gd name="T1" fmla="*/ 1 h 4"/>
                <a:gd name="T2" fmla="*/ 8 w 9"/>
                <a:gd name="T3" fmla="*/ 1 h 4"/>
                <a:gd name="T4" fmla="*/ 7 w 9"/>
                <a:gd name="T5" fmla="*/ 0 h 4"/>
                <a:gd name="T6" fmla="*/ 6 w 9"/>
                <a:gd name="T7" fmla="*/ 0 h 4"/>
                <a:gd name="T8" fmla="*/ 5 w 9"/>
                <a:gd name="T9" fmla="*/ 0 h 4"/>
                <a:gd name="T10" fmla="*/ 4 w 9"/>
                <a:gd name="T11" fmla="*/ 1 h 4"/>
                <a:gd name="T12" fmla="*/ 3 w 9"/>
                <a:gd name="T13" fmla="*/ 1 h 4"/>
                <a:gd name="T14" fmla="*/ 2 w 9"/>
                <a:gd name="T15" fmla="*/ 1 h 4"/>
                <a:gd name="T16" fmla="*/ 1 w 9"/>
                <a:gd name="T17" fmla="*/ 1 h 4"/>
                <a:gd name="T18" fmla="*/ 1 w 9"/>
                <a:gd name="T19" fmla="*/ 2 h 4"/>
                <a:gd name="T20" fmla="*/ 0 w 9"/>
                <a:gd name="T21" fmla="*/ 2 h 4"/>
                <a:gd name="T22" fmla="*/ 1 w 9"/>
                <a:gd name="T23" fmla="*/ 3 h 4"/>
                <a:gd name="T24" fmla="*/ 2 w 9"/>
                <a:gd name="T25" fmla="*/ 3 h 4"/>
                <a:gd name="T26" fmla="*/ 3 w 9"/>
                <a:gd name="T27" fmla="*/ 3 h 4"/>
                <a:gd name="T28" fmla="*/ 3 w 9"/>
                <a:gd name="T29" fmla="*/ 2 h 4"/>
                <a:gd name="T30" fmla="*/ 3 w 9"/>
                <a:gd name="T31" fmla="*/ 1 h 4"/>
                <a:gd name="T32" fmla="*/ 4 w 9"/>
                <a:gd name="T33" fmla="*/ 1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"/>
                <a:gd name="T52" fmla="*/ 0 h 4"/>
                <a:gd name="T53" fmla="*/ 9 w 9"/>
                <a:gd name="T54" fmla="*/ 4 h 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" h="4">
                  <a:moveTo>
                    <a:pt x="8" y="1"/>
                  </a:moveTo>
                  <a:lnTo>
                    <a:pt x="8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1"/>
                  </a:lnTo>
                  <a:lnTo>
                    <a:pt x="4" y="1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5" name="Freeform 68"/>
            <p:cNvSpPr>
              <a:spLocks/>
            </p:cNvSpPr>
            <p:nvPr/>
          </p:nvSpPr>
          <p:spPr bwMode="auto">
            <a:xfrm>
              <a:off x="638" y="2895"/>
              <a:ext cx="199" cy="255"/>
            </a:xfrm>
            <a:custGeom>
              <a:avLst/>
              <a:gdLst>
                <a:gd name="T0" fmla="*/ 169 w 199"/>
                <a:gd name="T1" fmla="*/ 17 h 255"/>
                <a:gd name="T2" fmla="*/ 163 w 199"/>
                <a:gd name="T3" fmla="*/ 20 h 255"/>
                <a:gd name="T4" fmla="*/ 157 w 199"/>
                <a:gd name="T5" fmla="*/ 21 h 255"/>
                <a:gd name="T6" fmla="*/ 151 w 199"/>
                <a:gd name="T7" fmla="*/ 21 h 255"/>
                <a:gd name="T8" fmla="*/ 156 w 199"/>
                <a:gd name="T9" fmla="*/ 24 h 255"/>
                <a:gd name="T10" fmla="*/ 156 w 199"/>
                <a:gd name="T11" fmla="*/ 25 h 255"/>
                <a:gd name="T12" fmla="*/ 154 w 199"/>
                <a:gd name="T13" fmla="*/ 28 h 255"/>
                <a:gd name="T14" fmla="*/ 161 w 199"/>
                <a:gd name="T15" fmla="*/ 30 h 255"/>
                <a:gd name="T16" fmla="*/ 165 w 199"/>
                <a:gd name="T17" fmla="*/ 31 h 255"/>
                <a:gd name="T18" fmla="*/ 162 w 199"/>
                <a:gd name="T19" fmla="*/ 42 h 255"/>
                <a:gd name="T20" fmla="*/ 157 w 199"/>
                <a:gd name="T21" fmla="*/ 60 h 255"/>
                <a:gd name="T22" fmla="*/ 150 w 199"/>
                <a:gd name="T23" fmla="*/ 67 h 255"/>
                <a:gd name="T24" fmla="*/ 146 w 199"/>
                <a:gd name="T25" fmla="*/ 71 h 255"/>
                <a:gd name="T26" fmla="*/ 130 w 199"/>
                <a:gd name="T27" fmla="*/ 68 h 255"/>
                <a:gd name="T28" fmla="*/ 105 w 199"/>
                <a:gd name="T29" fmla="*/ 48 h 255"/>
                <a:gd name="T30" fmla="*/ 93 w 199"/>
                <a:gd name="T31" fmla="*/ 14 h 255"/>
                <a:gd name="T32" fmla="*/ 93 w 199"/>
                <a:gd name="T33" fmla="*/ 4 h 255"/>
                <a:gd name="T34" fmla="*/ 87 w 199"/>
                <a:gd name="T35" fmla="*/ 0 h 255"/>
                <a:gd name="T36" fmla="*/ 36 w 199"/>
                <a:gd name="T37" fmla="*/ 37 h 255"/>
                <a:gd name="T38" fmla="*/ 4 w 199"/>
                <a:gd name="T39" fmla="*/ 100 h 255"/>
                <a:gd name="T40" fmla="*/ 1 w 199"/>
                <a:gd name="T41" fmla="*/ 156 h 255"/>
                <a:gd name="T42" fmla="*/ 6 w 199"/>
                <a:gd name="T43" fmla="*/ 220 h 255"/>
                <a:gd name="T44" fmla="*/ 4 w 199"/>
                <a:gd name="T45" fmla="*/ 253 h 255"/>
                <a:gd name="T46" fmla="*/ 8 w 199"/>
                <a:gd name="T47" fmla="*/ 248 h 255"/>
                <a:gd name="T48" fmla="*/ 11 w 199"/>
                <a:gd name="T49" fmla="*/ 212 h 255"/>
                <a:gd name="T50" fmla="*/ 7 w 199"/>
                <a:gd name="T51" fmla="*/ 147 h 255"/>
                <a:gd name="T52" fmla="*/ 14 w 199"/>
                <a:gd name="T53" fmla="*/ 91 h 255"/>
                <a:gd name="T54" fmla="*/ 46 w 199"/>
                <a:gd name="T55" fmla="*/ 36 h 255"/>
                <a:gd name="T56" fmla="*/ 83 w 199"/>
                <a:gd name="T57" fmla="*/ 9 h 255"/>
                <a:gd name="T58" fmla="*/ 85 w 199"/>
                <a:gd name="T59" fmla="*/ 15 h 255"/>
                <a:gd name="T60" fmla="*/ 92 w 199"/>
                <a:gd name="T61" fmla="*/ 43 h 255"/>
                <a:gd name="T62" fmla="*/ 119 w 199"/>
                <a:gd name="T63" fmla="*/ 72 h 255"/>
                <a:gd name="T64" fmla="*/ 142 w 199"/>
                <a:gd name="T65" fmla="*/ 77 h 255"/>
                <a:gd name="T66" fmla="*/ 149 w 199"/>
                <a:gd name="T67" fmla="*/ 76 h 255"/>
                <a:gd name="T68" fmla="*/ 148 w 199"/>
                <a:gd name="T69" fmla="*/ 84 h 255"/>
                <a:gd name="T70" fmla="*/ 145 w 199"/>
                <a:gd name="T71" fmla="*/ 97 h 255"/>
                <a:gd name="T72" fmla="*/ 149 w 199"/>
                <a:gd name="T73" fmla="*/ 106 h 255"/>
                <a:gd name="T74" fmla="*/ 153 w 199"/>
                <a:gd name="T75" fmla="*/ 114 h 255"/>
                <a:gd name="T76" fmla="*/ 154 w 199"/>
                <a:gd name="T77" fmla="*/ 124 h 255"/>
                <a:gd name="T78" fmla="*/ 156 w 199"/>
                <a:gd name="T79" fmla="*/ 131 h 255"/>
                <a:gd name="T80" fmla="*/ 150 w 199"/>
                <a:gd name="T81" fmla="*/ 139 h 255"/>
                <a:gd name="T82" fmla="*/ 149 w 199"/>
                <a:gd name="T83" fmla="*/ 161 h 255"/>
                <a:gd name="T84" fmla="*/ 151 w 199"/>
                <a:gd name="T85" fmla="*/ 175 h 255"/>
                <a:gd name="T86" fmla="*/ 159 w 199"/>
                <a:gd name="T87" fmla="*/ 178 h 255"/>
                <a:gd name="T88" fmla="*/ 163 w 199"/>
                <a:gd name="T89" fmla="*/ 172 h 255"/>
                <a:gd name="T90" fmla="*/ 166 w 199"/>
                <a:gd name="T91" fmla="*/ 161 h 255"/>
                <a:gd name="T92" fmla="*/ 171 w 199"/>
                <a:gd name="T93" fmla="*/ 148 h 255"/>
                <a:gd name="T94" fmla="*/ 172 w 199"/>
                <a:gd name="T95" fmla="*/ 140 h 255"/>
                <a:gd name="T96" fmla="*/ 171 w 199"/>
                <a:gd name="T97" fmla="*/ 126 h 255"/>
                <a:gd name="T98" fmla="*/ 169 w 199"/>
                <a:gd name="T99" fmla="*/ 115 h 255"/>
                <a:gd name="T100" fmla="*/ 169 w 199"/>
                <a:gd name="T101" fmla="*/ 100 h 255"/>
                <a:gd name="T102" fmla="*/ 169 w 199"/>
                <a:gd name="T103" fmla="*/ 87 h 255"/>
                <a:gd name="T104" fmla="*/ 178 w 199"/>
                <a:gd name="T105" fmla="*/ 75 h 255"/>
                <a:gd name="T106" fmla="*/ 186 w 199"/>
                <a:gd name="T107" fmla="*/ 68 h 255"/>
                <a:gd name="T108" fmla="*/ 195 w 199"/>
                <a:gd name="T109" fmla="*/ 63 h 255"/>
                <a:gd name="T110" fmla="*/ 197 w 199"/>
                <a:gd name="T111" fmla="*/ 53 h 255"/>
                <a:gd name="T112" fmla="*/ 190 w 199"/>
                <a:gd name="T113" fmla="*/ 37 h 255"/>
                <a:gd name="T114" fmla="*/ 184 w 199"/>
                <a:gd name="T115" fmla="*/ 21 h 255"/>
                <a:gd name="T116" fmla="*/ 185 w 199"/>
                <a:gd name="T117" fmla="*/ 17 h 25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99"/>
                <a:gd name="T178" fmla="*/ 0 h 255"/>
                <a:gd name="T179" fmla="*/ 199 w 199"/>
                <a:gd name="T180" fmla="*/ 255 h 25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99" h="255">
                  <a:moveTo>
                    <a:pt x="176" y="17"/>
                  </a:moveTo>
                  <a:lnTo>
                    <a:pt x="175" y="17"/>
                  </a:lnTo>
                  <a:lnTo>
                    <a:pt x="173" y="17"/>
                  </a:lnTo>
                  <a:lnTo>
                    <a:pt x="172" y="17"/>
                  </a:lnTo>
                  <a:lnTo>
                    <a:pt x="171" y="17"/>
                  </a:lnTo>
                  <a:lnTo>
                    <a:pt x="170" y="17"/>
                  </a:lnTo>
                  <a:lnTo>
                    <a:pt x="169" y="17"/>
                  </a:lnTo>
                  <a:lnTo>
                    <a:pt x="168" y="17"/>
                  </a:lnTo>
                  <a:lnTo>
                    <a:pt x="167" y="18"/>
                  </a:lnTo>
                  <a:lnTo>
                    <a:pt x="166" y="18"/>
                  </a:lnTo>
                  <a:lnTo>
                    <a:pt x="165" y="19"/>
                  </a:lnTo>
                  <a:lnTo>
                    <a:pt x="164" y="19"/>
                  </a:lnTo>
                  <a:lnTo>
                    <a:pt x="164" y="20"/>
                  </a:lnTo>
                  <a:lnTo>
                    <a:pt x="163" y="20"/>
                  </a:lnTo>
                  <a:lnTo>
                    <a:pt x="162" y="20"/>
                  </a:lnTo>
                  <a:lnTo>
                    <a:pt x="162" y="21"/>
                  </a:lnTo>
                  <a:lnTo>
                    <a:pt x="161" y="21"/>
                  </a:lnTo>
                  <a:lnTo>
                    <a:pt x="160" y="21"/>
                  </a:lnTo>
                  <a:lnTo>
                    <a:pt x="159" y="21"/>
                  </a:lnTo>
                  <a:lnTo>
                    <a:pt x="158" y="21"/>
                  </a:lnTo>
                  <a:lnTo>
                    <a:pt x="157" y="21"/>
                  </a:lnTo>
                  <a:lnTo>
                    <a:pt x="156" y="21"/>
                  </a:lnTo>
                  <a:lnTo>
                    <a:pt x="155" y="21"/>
                  </a:lnTo>
                  <a:lnTo>
                    <a:pt x="154" y="21"/>
                  </a:lnTo>
                  <a:lnTo>
                    <a:pt x="153" y="21"/>
                  </a:lnTo>
                  <a:lnTo>
                    <a:pt x="152" y="21"/>
                  </a:lnTo>
                  <a:lnTo>
                    <a:pt x="151" y="21"/>
                  </a:lnTo>
                  <a:lnTo>
                    <a:pt x="150" y="22"/>
                  </a:lnTo>
                  <a:lnTo>
                    <a:pt x="150" y="23"/>
                  </a:lnTo>
                  <a:lnTo>
                    <a:pt x="150" y="24"/>
                  </a:lnTo>
                  <a:lnTo>
                    <a:pt x="151" y="24"/>
                  </a:lnTo>
                  <a:lnTo>
                    <a:pt x="153" y="24"/>
                  </a:lnTo>
                  <a:lnTo>
                    <a:pt x="155" y="24"/>
                  </a:lnTo>
                  <a:lnTo>
                    <a:pt x="156" y="24"/>
                  </a:lnTo>
                  <a:lnTo>
                    <a:pt x="157" y="24"/>
                  </a:lnTo>
                  <a:lnTo>
                    <a:pt x="157" y="25"/>
                  </a:lnTo>
                  <a:lnTo>
                    <a:pt x="158" y="25"/>
                  </a:lnTo>
                  <a:lnTo>
                    <a:pt x="160" y="25"/>
                  </a:lnTo>
                  <a:lnTo>
                    <a:pt x="159" y="25"/>
                  </a:lnTo>
                  <a:lnTo>
                    <a:pt x="158" y="25"/>
                  </a:lnTo>
                  <a:lnTo>
                    <a:pt x="156" y="25"/>
                  </a:lnTo>
                  <a:lnTo>
                    <a:pt x="155" y="25"/>
                  </a:lnTo>
                  <a:lnTo>
                    <a:pt x="154" y="25"/>
                  </a:lnTo>
                  <a:lnTo>
                    <a:pt x="153" y="25"/>
                  </a:lnTo>
                  <a:lnTo>
                    <a:pt x="153" y="26"/>
                  </a:lnTo>
                  <a:lnTo>
                    <a:pt x="153" y="27"/>
                  </a:lnTo>
                  <a:lnTo>
                    <a:pt x="154" y="27"/>
                  </a:lnTo>
                  <a:lnTo>
                    <a:pt x="154" y="28"/>
                  </a:lnTo>
                  <a:lnTo>
                    <a:pt x="155" y="28"/>
                  </a:lnTo>
                  <a:lnTo>
                    <a:pt x="156" y="29"/>
                  </a:lnTo>
                  <a:lnTo>
                    <a:pt x="157" y="29"/>
                  </a:lnTo>
                  <a:lnTo>
                    <a:pt x="158" y="29"/>
                  </a:lnTo>
                  <a:lnTo>
                    <a:pt x="159" y="29"/>
                  </a:lnTo>
                  <a:lnTo>
                    <a:pt x="160" y="30"/>
                  </a:lnTo>
                  <a:lnTo>
                    <a:pt x="161" y="30"/>
                  </a:lnTo>
                  <a:lnTo>
                    <a:pt x="162" y="30"/>
                  </a:lnTo>
                  <a:lnTo>
                    <a:pt x="164" y="30"/>
                  </a:lnTo>
                  <a:lnTo>
                    <a:pt x="165" y="30"/>
                  </a:lnTo>
                  <a:lnTo>
                    <a:pt x="166" y="30"/>
                  </a:lnTo>
                  <a:lnTo>
                    <a:pt x="167" y="30"/>
                  </a:lnTo>
                  <a:lnTo>
                    <a:pt x="166" y="30"/>
                  </a:lnTo>
                  <a:lnTo>
                    <a:pt x="165" y="31"/>
                  </a:lnTo>
                  <a:lnTo>
                    <a:pt x="165" y="32"/>
                  </a:lnTo>
                  <a:lnTo>
                    <a:pt x="164" y="33"/>
                  </a:lnTo>
                  <a:lnTo>
                    <a:pt x="164" y="34"/>
                  </a:lnTo>
                  <a:lnTo>
                    <a:pt x="164" y="36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2" y="42"/>
                  </a:lnTo>
                  <a:lnTo>
                    <a:pt x="162" y="44"/>
                  </a:lnTo>
                  <a:lnTo>
                    <a:pt x="161" y="47"/>
                  </a:lnTo>
                  <a:lnTo>
                    <a:pt x="161" y="50"/>
                  </a:lnTo>
                  <a:lnTo>
                    <a:pt x="160" y="52"/>
                  </a:lnTo>
                  <a:lnTo>
                    <a:pt x="159" y="55"/>
                  </a:lnTo>
                  <a:lnTo>
                    <a:pt x="158" y="58"/>
                  </a:lnTo>
                  <a:lnTo>
                    <a:pt x="157" y="60"/>
                  </a:lnTo>
                  <a:lnTo>
                    <a:pt x="157" y="62"/>
                  </a:lnTo>
                  <a:lnTo>
                    <a:pt x="156" y="64"/>
                  </a:lnTo>
                  <a:lnTo>
                    <a:pt x="154" y="64"/>
                  </a:lnTo>
                  <a:lnTo>
                    <a:pt x="153" y="65"/>
                  </a:lnTo>
                  <a:lnTo>
                    <a:pt x="152" y="66"/>
                  </a:lnTo>
                  <a:lnTo>
                    <a:pt x="151" y="67"/>
                  </a:lnTo>
                  <a:lnTo>
                    <a:pt x="150" y="67"/>
                  </a:lnTo>
                  <a:lnTo>
                    <a:pt x="150" y="68"/>
                  </a:lnTo>
                  <a:lnTo>
                    <a:pt x="149" y="69"/>
                  </a:lnTo>
                  <a:lnTo>
                    <a:pt x="149" y="70"/>
                  </a:lnTo>
                  <a:lnTo>
                    <a:pt x="148" y="70"/>
                  </a:lnTo>
                  <a:lnTo>
                    <a:pt x="148" y="71"/>
                  </a:lnTo>
                  <a:lnTo>
                    <a:pt x="147" y="71"/>
                  </a:lnTo>
                  <a:lnTo>
                    <a:pt x="146" y="71"/>
                  </a:lnTo>
                  <a:lnTo>
                    <a:pt x="145" y="72"/>
                  </a:lnTo>
                  <a:lnTo>
                    <a:pt x="144" y="72"/>
                  </a:lnTo>
                  <a:lnTo>
                    <a:pt x="142" y="72"/>
                  </a:lnTo>
                  <a:lnTo>
                    <a:pt x="141" y="71"/>
                  </a:lnTo>
                  <a:lnTo>
                    <a:pt x="137" y="71"/>
                  </a:lnTo>
                  <a:lnTo>
                    <a:pt x="134" y="69"/>
                  </a:lnTo>
                  <a:lnTo>
                    <a:pt x="130" y="68"/>
                  </a:lnTo>
                  <a:lnTo>
                    <a:pt x="126" y="66"/>
                  </a:lnTo>
                  <a:lnTo>
                    <a:pt x="122" y="64"/>
                  </a:lnTo>
                  <a:lnTo>
                    <a:pt x="118" y="62"/>
                  </a:lnTo>
                  <a:lnTo>
                    <a:pt x="115" y="59"/>
                  </a:lnTo>
                  <a:lnTo>
                    <a:pt x="112" y="56"/>
                  </a:lnTo>
                  <a:lnTo>
                    <a:pt x="108" y="52"/>
                  </a:lnTo>
                  <a:lnTo>
                    <a:pt x="105" y="48"/>
                  </a:lnTo>
                  <a:lnTo>
                    <a:pt x="102" y="43"/>
                  </a:lnTo>
                  <a:lnTo>
                    <a:pt x="99" y="38"/>
                  </a:lnTo>
                  <a:lnTo>
                    <a:pt x="97" y="33"/>
                  </a:lnTo>
                  <a:lnTo>
                    <a:pt x="95" y="27"/>
                  </a:lnTo>
                  <a:lnTo>
                    <a:pt x="94" y="21"/>
                  </a:lnTo>
                  <a:lnTo>
                    <a:pt x="93" y="15"/>
                  </a:lnTo>
                  <a:lnTo>
                    <a:pt x="93" y="14"/>
                  </a:lnTo>
                  <a:lnTo>
                    <a:pt x="93" y="13"/>
                  </a:lnTo>
                  <a:lnTo>
                    <a:pt x="93" y="11"/>
                  </a:lnTo>
                  <a:lnTo>
                    <a:pt x="93" y="10"/>
                  </a:lnTo>
                  <a:lnTo>
                    <a:pt x="93" y="8"/>
                  </a:lnTo>
                  <a:lnTo>
                    <a:pt x="93" y="7"/>
                  </a:lnTo>
                  <a:lnTo>
                    <a:pt x="93" y="6"/>
                  </a:lnTo>
                  <a:lnTo>
                    <a:pt x="93" y="4"/>
                  </a:lnTo>
                  <a:lnTo>
                    <a:pt x="93" y="3"/>
                  </a:lnTo>
                  <a:lnTo>
                    <a:pt x="92" y="2"/>
                  </a:lnTo>
                  <a:lnTo>
                    <a:pt x="92" y="1"/>
                  </a:lnTo>
                  <a:lnTo>
                    <a:pt x="91" y="0"/>
                  </a:lnTo>
                  <a:lnTo>
                    <a:pt x="90" y="0"/>
                  </a:lnTo>
                  <a:lnTo>
                    <a:pt x="88" y="0"/>
                  </a:lnTo>
                  <a:lnTo>
                    <a:pt x="87" y="0"/>
                  </a:lnTo>
                  <a:lnTo>
                    <a:pt x="80" y="2"/>
                  </a:lnTo>
                  <a:lnTo>
                    <a:pt x="72" y="6"/>
                  </a:lnTo>
                  <a:lnTo>
                    <a:pt x="64" y="11"/>
                  </a:lnTo>
                  <a:lnTo>
                    <a:pt x="56" y="16"/>
                  </a:lnTo>
                  <a:lnTo>
                    <a:pt x="50" y="22"/>
                  </a:lnTo>
                  <a:lnTo>
                    <a:pt x="43" y="29"/>
                  </a:lnTo>
                  <a:lnTo>
                    <a:pt x="36" y="37"/>
                  </a:lnTo>
                  <a:lnTo>
                    <a:pt x="30" y="46"/>
                  </a:lnTo>
                  <a:lnTo>
                    <a:pt x="24" y="55"/>
                  </a:lnTo>
                  <a:lnTo>
                    <a:pt x="19" y="64"/>
                  </a:lnTo>
                  <a:lnTo>
                    <a:pt x="15" y="73"/>
                  </a:lnTo>
                  <a:lnTo>
                    <a:pt x="11" y="82"/>
                  </a:lnTo>
                  <a:lnTo>
                    <a:pt x="7" y="91"/>
                  </a:lnTo>
                  <a:lnTo>
                    <a:pt x="4" y="100"/>
                  </a:lnTo>
                  <a:lnTo>
                    <a:pt x="2" y="108"/>
                  </a:lnTo>
                  <a:lnTo>
                    <a:pt x="1" y="116"/>
                  </a:lnTo>
                  <a:lnTo>
                    <a:pt x="0" y="123"/>
                  </a:lnTo>
                  <a:lnTo>
                    <a:pt x="0" y="130"/>
                  </a:lnTo>
                  <a:lnTo>
                    <a:pt x="0" y="139"/>
                  </a:lnTo>
                  <a:lnTo>
                    <a:pt x="1" y="147"/>
                  </a:lnTo>
                  <a:lnTo>
                    <a:pt x="1" y="156"/>
                  </a:lnTo>
                  <a:lnTo>
                    <a:pt x="2" y="165"/>
                  </a:lnTo>
                  <a:lnTo>
                    <a:pt x="3" y="175"/>
                  </a:lnTo>
                  <a:lnTo>
                    <a:pt x="4" y="184"/>
                  </a:lnTo>
                  <a:lnTo>
                    <a:pt x="5" y="193"/>
                  </a:lnTo>
                  <a:lnTo>
                    <a:pt x="5" y="203"/>
                  </a:lnTo>
                  <a:lnTo>
                    <a:pt x="6" y="212"/>
                  </a:lnTo>
                  <a:lnTo>
                    <a:pt x="6" y="220"/>
                  </a:lnTo>
                  <a:lnTo>
                    <a:pt x="6" y="229"/>
                  </a:lnTo>
                  <a:lnTo>
                    <a:pt x="6" y="235"/>
                  </a:lnTo>
                  <a:lnTo>
                    <a:pt x="6" y="242"/>
                  </a:lnTo>
                  <a:lnTo>
                    <a:pt x="5" y="248"/>
                  </a:lnTo>
                  <a:lnTo>
                    <a:pt x="4" y="250"/>
                  </a:lnTo>
                  <a:lnTo>
                    <a:pt x="4" y="252"/>
                  </a:lnTo>
                  <a:lnTo>
                    <a:pt x="4" y="253"/>
                  </a:lnTo>
                  <a:lnTo>
                    <a:pt x="4" y="254"/>
                  </a:lnTo>
                  <a:lnTo>
                    <a:pt x="5" y="253"/>
                  </a:lnTo>
                  <a:lnTo>
                    <a:pt x="6" y="252"/>
                  </a:lnTo>
                  <a:lnTo>
                    <a:pt x="6" y="251"/>
                  </a:lnTo>
                  <a:lnTo>
                    <a:pt x="7" y="250"/>
                  </a:lnTo>
                  <a:lnTo>
                    <a:pt x="7" y="249"/>
                  </a:lnTo>
                  <a:lnTo>
                    <a:pt x="8" y="248"/>
                  </a:lnTo>
                  <a:lnTo>
                    <a:pt x="9" y="246"/>
                  </a:lnTo>
                  <a:lnTo>
                    <a:pt x="9" y="245"/>
                  </a:lnTo>
                  <a:lnTo>
                    <a:pt x="10" y="240"/>
                  </a:lnTo>
                  <a:lnTo>
                    <a:pt x="11" y="234"/>
                  </a:lnTo>
                  <a:lnTo>
                    <a:pt x="12" y="228"/>
                  </a:lnTo>
                  <a:lnTo>
                    <a:pt x="12" y="220"/>
                  </a:lnTo>
                  <a:lnTo>
                    <a:pt x="11" y="212"/>
                  </a:lnTo>
                  <a:lnTo>
                    <a:pt x="11" y="203"/>
                  </a:lnTo>
                  <a:lnTo>
                    <a:pt x="10" y="193"/>
                  </a:lnTo>
                  <a:lnTo>
                    <a:pt x="9" y="184"/>
                  </a:lnTo>
                  <a:lnTo>
                    <a:pt x="9" y="175"/>
                  </a:lnTo>
                  <a:lnTo>
                    <a:pt x="8" y="165"/>
                  </a:lnTo>
                  <a:lnTo>
                    <a:pt x="7" y="155"/>
                  </a:lnTo>
                  <a:lnTo>
                    <a:pt x="7" y="147"/>
                  </a:lnTo>
                  <a:lnTo>
                    <a:pt x="6" y="138"/>
                  </a:lnTo>
                  <a:lnTo>
                    <a:pt x="6" y="130"/>
                  </a:lnTo>
                  <a:lnTo>
                    <a:pt x="7" y="123"/>
                  </a:lnTo>
                  <a:lnTo>
                    <a:pt x="7" y="117"/>
                  </a:lnTo>
                  <a:lnTo>
                    <a:pt x="9" y="108"/>
                  </a:lnTo>
                  <a:lnTo>
                    <a:pt x="11" y="100"/>
                  </a:lnTo>
                  <a:lnTo>
                    <a:pt x="14" y="91"/>
                  </a:lnTo>
                  <a:lnTo>
                    <a:pt x="17" y="83"/>
                  </a:lnTo>
                  <a:lnTo>
                    <a:pt x="20" y="74"/>
                  </a:lnTo>
                  <a:lnTo>
                    <a:pt x="24" y="65"/>
                  </a:lnTo>
                  <a:lnTo>
                    <a:pt x="29" y="58"/>
                  </a:lnTo>
                  <a:lnTo>
                    <a:pt x="34" y="50"/>
                  </a:lnTo>
                  <a:lnTo>
                    <a:pt x="40" y="43"/>
                  </a:lnTo>
                  <a:lnTo>
                    <a:pt x="46" y="36"/>
                  </a:lnTo>
                  <a:lnTo>
                    <a:pt x="51" y="29"/>
                  </a:lnTo>
                  <a:lnTo>
                    <a:pt x="57" y="24"/>
                  </a:lnTo>
                  <a:lnTo>
                    <a:pt x="64" y="20"/>
                  </a:lnTo>
                  <a:lnTo>
                    <a:pt x="70" y="15"/>
                  </a:lnTo>
                  <a:lnTo>
                    <a:pt x="77" y="12"/>
                  </a:lnTo>
                  <a:lnTo>
                    <a:pt x="83" y="9"/>
                  </a:lnTo>
                  <a:lnTo>
                    <a:pt x="84" y="9"/>
                  </a:lnTo>
                  <a:lnTo>
                    <a:pt x="84" y="10"/>
                  </a:lnTo>
                  <a:lnTo>
                    <a:pt x="84" y="11"/>
                  </a:lnTo>
                  <a:lnTo>
                    <a:pt x="84" y="12"/>
                  </a:lnTo>
                  <a:lnTo>
                    <a:pt x="84" y="13"/>
                  </a:lnTo>
                  <a:lnTo>
                    <a:pt x="85" y="14"/>
                  </a:lnTo>
                  <a:lnTo>
                    <a:pt x="85" y="15"/>
                  </a:lnTo>
                  <a:lnTo>
                    <a:pt x="85" y="16"/>
                  </a:lnTo>
                  <a:lnTo>
                    <a:pt x="85" y="17"/>
                  </a:lnTo>
                  <a:lnTo>
                    <a:pt x="85" y="18"/>
                  </a:lnTo>
                  <a:lnTo>
                    <a:pt x="86" y="24"/>
                  </a:lnTo>
                  <a:lnTo>
                    <a:pt x="88" y="31"/>
                  </a:lnTo>
                  <a:lnTo>
                    <a:pt x="90" y="37"/>
                  </a:lnTo>
                  <a:lnTo>
                    <a:pt x="92" y="43"/>
                  </a:lnTo>
                  <a:lnTo>
                    <a:pt x="96" y="49"/>
                  </a:lnTo>
                  <a:lnTo>
                    <a:pt x="99" y="54"/>
                  </a:lnTo>
                  <a:lnTo>
                    <a:pt x="103" y="59"/>
                  </a:lnTo>
                  <a:lnTo>
                    <a:pt x="107" y="63"/>
                  </a:lnTo>
                  <a:lnTo>
                    <a:pt x="111" y="66"/>
                  </a:lnTo>
                  <a:lnTo>
                    <a:pt x="116" y="69"/>
                  </a:lnTo>
                  <a:lnTo>
                    <a:pt x="119" y="72"/>
                  </a:lnTo>
                  <a:lnTo>
                    <a:pt x="123" y="74"/>
                  </a:lnTo>
                  <a:lnTo>
                    <a:pt x="128" y="76"/>
                  </a:lnTo>
                  <a:lnTo>
                    <a:pt x="132" y="77"/>
                  </a:lnTo>
                  <a:lnTo>
                    <a:pt x="135" y="78"/>
                  </a:lnTo>
                  <a:lnTo>
                    <a:pt x="139" y="78"/>
                  </a:lnTo>
                  <a:lnTo>
                    <a:pt x="140" y="78"/>
                  </a:lnTo>
                  <a:lnTo>
                    <a:pt x="142" y="77"/>
                  </a:lnTo>
                  <a:lnTo>
                    <a:pt x="144" y="77"/>
                  </a:lnTo>
                  <a:lnTo>
                    <a:pt x="145" y="77"/>
                  </a:lnTo>
                  <a:lnTo>
                    <a:pt x="146" y="76"/>
                  </a:lnTo>
                  <a:lnTo>
                    <a:pt x="147" y="76"/>
                  </a:lnTo>
                  <a:lnTo>
                    <a:pt x="148" y="76"/>
                  </a:lnTo>
                  <a:lnTo>
                    <a:pt x="149" y="76"/>
                  </a:lnTo>
                  <a:lnTo>
                    <a:pt x="149" y="77"/>
                  </a:lnTo>
                  <a:lnTo>
                    <a:pt x="149" y="78"/>
                  </a:lnTo>
                  <a:lnTo>
                    <a:pt x="149" y="79"/>
                  </a:lnTo>
                  <a:lnTo>
                    <a:pt x="149" y="80"/>
                  </a:lnTo>
                  <a:lnTo>
                    <a:pt x="149" y="81"/>
                  </a:lnTo>
                  <a:lnTo>
                    <a:pt x="148" y="82"/>
                  </a:lnTo>
                  <a:lnTo>
                    <a:pt x="148" y="84"/>
                  </a:lnTo>
                  <a:lnTo>
                    <a:pt x="147" y="86"/>
                  </a:lnTo>
                  <a:lnTo>
                    <a:pt x="147" y="87"/>
                  </a:lnTo>
                  <a:lnTo>
                    <a:pt x="146" y="89"/>
                  </a:lnTo>
                  <a:lnTo>
                    <a:pt x="146" y="91"/>
                  </a:lnTo>
                  <a:lnTo>
                    <a:pt x="146" y="93"/>
                  </a:lnTo>
                  <a:lnTo>
                    <a:pt x="146" y="95"/>
                  </a:lnTo>
                  <a:lnTo>
                    <a:pt x="145" y="97"/>
                  </a:lnTo>
                  <a:lnTo>
                    <a:pt x="146" y="99"/>
                  </a:lnTo>
                  <a:lnTo>
                    <a:pt x="146" y="100"/>
                  </a:lnTo>
                  <a:lnTo>
                    <a:pt x="146" y="102"/>
                  </a:lnTo>
                  <a:lnTo>
                    <a:pt x="147" y="103"/>
                  </a:lnTo>
                  <a:lnTo>
                    <a:pt x="148" y="104"/>
                  </a:lnTo>
                  <a:lnTo>
                    <a:pt x="149" y="105"/>
                  </a:lnTo>
                  <a:lnTo>
                    <a:pt x="149" y="106"/>
                  </a:lnTo>
                  <a:lnTo>
                    <a:pt x="150" y="107"/>
                  </a:lnTo>
                  <a:lnTo>
                    <a:pt x="151" y="108"/>
                  </a:lnTo>
                  <a:lnTo>
                    <a:pt x="151" y="109"/>
                  </a:lnTo>
                  <a:lnTo>
                    <a:pt x="152" y="110"/>
                  </a:lnTo>
                  <a:lnTo>
                    <a:pt x="152" y="112"/>
                  </a:lnTo>
                  <a:lnTo>
                    <a:pt x="153" y="113"/>
                  </a:lnTo>
                  <a:lnTo>
                    <a:pt x="153" y="114"/>
                  </a:lnTo>
                  <a:lnTo>
                    <a:pt x="153" y="116"/>
                  </a:lnTo>
                  <a:lnTo>
                    <a:pt x="153" y="117"/>
                  </a:lnTo>
                  <a:lnTo>
                    <a:pt x="154" y="119"/>
                  </a:lnTo>
                  <a:lnTo>
                    <a:pt x="154" y="121"/>
                  </a:lnTo>
                  <a:lnTo>
                    <a:pt x="154" y="122"/>
                  </a:lnTo>
                  <a:lnTo>
                    <a:pt x="154" y="123"/>
                  </a:lnTo>
                  <a:lnTo>
                    <a:pt x="154" y="124"/>
                  </a:lnTo>
                  <a:lnTo>
                    <a:pt x="155" y="125"/>
                  </a:lnTo>
                  <a:lnTo>
                    <a:pt x="155" y="126"/>
                  </a:lnTo>
                  <a:lnTo>
                    <a:pt x="155" y="127"/>
                  </a:lnTo>
                  <a:lnTo>
                    <a:pt x="156" y="128"/>
                  </a:lnTo>
                  <a:lnTo>
                    <a:pt x="156" y="129"/>
                  </a:lnTo>
                  <a:lnTo>
                    <a:pt x="156" y="130"/>
                  </a:lnTo>
                  <a:lnTo>
                    <a:pt x="156" y="131"/>
                  </a:lnTo>
                  <a:lnTo>
                    <a:pt x="155" y="131"/>
                  </a:lnTo>
                  <a:lnTo>
                    <a:pt x="154" y="132"/>
                  </a:lnTo>
                  <a:lnTo>
                    <a:pt x="153" y="132"/>
                  </a:lnTo>
                  <a:lnTo>
                    <a:pt x="152" y="133"/>
                  </a:lnTo>
                  <a:lnTo>
                    <a:pt x="151" y="135"/>
                  </a:lnTo>
                  <a:lnTo>
                    <a:pt x="151" y="137"/>
                  </a:lnTo>
                  <a:lnTo>
                    <a:pt x="150" y="139"/>
                  </a:lnTo>
                  <a:lnTo>
                    <a:pt x="150" y="142"/>
                  </a:lnTo>
                  <a:lnTo>
                    <a:pt x="149" y="145"/>
                  </a:lnTo>
                  <a:lnTo>
                    <a:pt x="149" y="148"/>
                  </a:lnTo>
                  <a:lnTo>
                    <a:pt x="149" y="151"/>
                  </a:lnTo>
                  <a:lnTo>
                    <a:pt x="149" y="154"/>
                  </a:lnTo>
                  <a:lnTo>
                    <a:pt x="149" y="157"/>
                  </a:lnTo>
                  <a:lnTo>
                    <a:pt x="149" y="161"/>
                  </a:lnTo>
                  <a:lnTo>
                    <a:pt x="150" y="164"/>
                  </a:lnTo>
                  <a:lnTo>
                    <a:pt x="150" y="166"/>
                  </a:lnTo>
                  <a:lnTo>
                    <a:pt x="150" y="169"/>
                  </a:lnTo>
                  <a:lnTo>
                    <a:pt x="150" y="171"/>
                  </a:lnTo>
                  <a:lnTo>
                    <a:pt x="151" y="172"/>
                  </a:lnTo>
                  <a:lnTo>
                    <a:pt x="151" y="174"/>
                  </a:lnTo>
                  <a:lnTo>
                    <a:pt x="151" y="175"/>
                  </a:lnTo>
                  <a:lnTo>
                    <a:pt x="152" y="176"/>
                  </a:lnTo>
                  <a:lnTo>
                    <a:pt x="153" y="177"/>
                  </a:lnTo>
                  <a:lnTo>
                    <a:pt x="154" y="177"/>
                  </a:lnTo>
                  <a:lnTo>
                    <a:pt x="155" y="178"/>
                  </a:lnTo>
                  <a:lnTo>
                    <a:pt x="156" y="178"/>
                  </a:lnTo>
                  <a:lnTo>
                    <a:pt x="158" y="178"/>
                  </a:lnTo>
                  <a:lnTo>
                    <a:pt x="159" y="178"/>
                  </a:lnTo>
                  <a:lnTo>
                    <a:pt x="160" y="178"/>
                  </a:lnTo>
                  <a:lnTo>
                    <a:pt x="161" y="178"/>
                  </a:lnTo>
                  <a:lnTo>
                    <a:pt x="162" y="177"/>
                  </a:lnTo>
                  <a:lnTo>
                    <a:pt x="162" y="176"/>
                  </a:lnTo>
                  <a:lnTo>
                    <a:pt x="163" y="175"/>
                  </a:lnTo>
                  <a:lnTo>
                    <a:pt x="163" y="174"/>
                  </a:lnTo>
                  <a:lnTo>
                    <a:pt x="163" y="172"/>
                  </a:lnTo>
                  <a:lnTo>
                    <a:pt x="163" y="171"/>
                  </a:lnTo>
                  <a:lnTo>
                    <a:pt x="163" y="169"/>
                  </a:lnTo>
                  <a:lnTo>
                    <a:pt x="164" y="168"/>
                  </a:lnTo>
                  <a:lnTo>
                    <a:pt x="164" y="166"/>
                  </a:lnTo>
                  <a:lnTo>
                    <a:pt x="165" y="164"/>
                  </a:lnTo>
                  <a:lnTo>
                    <a:pt x="165" y="162"/>
                  </a:lnTo>
                  <a:lnTo>
                    <a:pt x="166" y="161"/>
                  </a:lnTo>
                  <a:lnTo>
                    <a:pt x="167" y="159"/>
                  </a:lnTo>
                  <a:lnTo>
                    <a:pt x="167" y="157"/>
                  </a:lnTo>
                  <a:lnTo>
                    <a:pt x="168" y="155"/>
                  </a:lnTo>
                  <a:lnTo>
                    <a:pt x="169" y="153"/>
                  </a:lnTo>
                  <a:lnTo>
                    <a:pt x="170" y="152"/>
                  </a:lnTo>
                  <a:lnTo>
                    <a:pt x="170" y="150"/>
                  </a:lnTo>
                  <a:lnTo>
                    <a:pt x="171" y="148"/>
                  </a:lnTo>
                  <a:lnTo>
                    <a:pt x="171" y="147"/>
                  </a:lnTo>
                  <a:lnTo>
                    <a:pt x="172" y="146"/>
                  </a:lnTo>
                  <a:lnTo>
                    <a:pt x="172" y="144"/>
                  </a:lnTo>
                  <a:lnTo>
                    <a:pt x="172" y="143"/>
                  </a:lnTo>
                  <a:lnTo>
                    <a:pt x="172" y="142"/>
                  </a:lnTo>
                  <a:lnTo>
                    <a:pt x="172" y="140"/>
                  </a:lnTo>
                  <a:lnTo>
                    <a:pt x="172" y="137"/>
                  </a:lnTo>
                  <a:lnTo>
                    <a:pt x="172" y="135"/>
                  </a:lnTo>
                  <a:lnTo>
                    <a:pt x="172" y="133"/>
                  </a:lnTo>
                  <a:lnTo>
                    <a:pt x="172" y="131"/>
                  </a:lnTo>
                  <a:lnTo>
                    <a:pt x="171" y="129"/>
                  </a:lnTo>
                  <a:lnTo>
                    <a:pt x="171" y="128"/>
                  </a:lnTo>
                  <a:lnTo>
                    <a:pt x="171" y="126"/>
                  </a:lnTo>
                  <a:lnTo>
                    <a:pt x="171" y="124"/>
                  </a:lnTo>
                  <a:lnTo>
                    <a:pt x="170" y="123"/>
                  </a:lnTo>
                  <a:lnTo>
                    <a:pt x="170" y="121"/>
                  </a:lnTo>
                  <a:lnTo>
                    <a:pt x="169" y="120"/>
                  </a:lnTo>
                  <a:lnTo>
                    <a:pt x="169" y="118"/>
                  </a:lnTo>
                  <a:lnTo>
                    <a:pt x="169" y="117"/>
                  </a:lnTo>
                  <a:lnTo>
                    <a:pt x="169" y="115"/>
                  </a:lnTo>
                  <a:lnTo>
                    <a:pt x="169" y="113"/>
                  </a:lnTo>
                  <a:lnTo>
                    <a:pt x="169" y="112"/>
                  </a:lnTo>
                  <a:lnTo>
                    <a:pt x="169" y="110"/>
                  </a:lnTo>
                  <a:lnTo>
                    <a:pt x="169" y="106"/>
                  </a:lnTo>
                  <a:lnTo>
                    <a:pt x="169" y="103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8" y="98"/>
                  </a:lnTo>
                  <a:lnTo>
                    <a:pt x="168" y="96"/>
                  </a:lnTo>
                  <a:lnTo>
                    <a:pt x="168" y="94"/>
                  </a:lnTo>
                  <a:lnTo>
                    <a:pt x="167" y="93"/>
                  </a:lnTo>
                  <a:lnTo>
                    <a:pt x="168" y="91"/>
                  </a:lnTo>
                  <a:lnTo>
                    <a:pt x="168" y="89"/>
                  </a:lnTo>
                  <a:lnTo>
                    <a:pt x="169" y="87"/>
                  </a:lnTo>
                  <a:lnTo>
                    <a:pt x="169" y="86"/>
                  </a:lnTo>
                  <a:lnTo>
                    <a:pt x="171" y="84"/>
                  </a:lnTo>
                  <a:lnTo>
                    <a:pt x="172" y="82"/>
                  </a:lnTo>
                  <a:lnTo>
                    <a:pt x="173" y="80"/>
                  </a:lnTo>
                  <a:lnTo>
                    <a:pt x="175" y="78"/>
                  </a:lnTo>
                  <a:lnTo>
                    <a:pt x="176" y="77"/>
                  </a:lnTo>
                  <a:lnTo>
                    <a:pt x="178" y="75"/>
                  </a:lnTo>
                  <a:lnTo>
                    <a:pt x="180" y="74"/>
                  </a:lnTo>
                  <a:lnTo>
                    <a:pt x="181" y="73"/>
                  </a:lnTo>
                  <a:lnTo>
                    <a:pt x="182" y="71"/>
                  </a:lnTo>
                  <a:lnTo>
                    <a:pt x="183" y="70"/>
                  </a:lnTo>
                  <a:lnTo>
                    <a:pt x="184" y="70"/>
                  </a:lnTo>
                  <a:lnTo>
                    <a:pt x="185" y="69"/>
                  </a:lnTo>
                  <a:lnTo>
                    <a:pt x="186" y="68"/>
                  </a:lnTo>
                  <a:lnTo>
                    <a:pt x="187" y="67"/>
                  </a:lnTo>
                  <a:lnTo>
                    <a:pt x="189" y="66"/>
                  </a:lnTo>
                  <a:lnTo>
                    <a:pt x="190" y="66"/>
                  </a:lnTo>
                  <a:lnTo>
                    <a:pt x="191" y="65"/>
                  </a:lnTo>
                  <a:lnTo>
                    <a:pt x="193" y="64"/>
                  </a:lnTo>
                  <a:lnTo>
                    <a:pt x="194" y="64"/>
                  </a:lnTo>
                  <a:lnTo>
                    <a:pt x="195" y="63"/>
                  </a:lnTo>
                  <a:lnTo>
                    <a:pt x="196" y="62"/>
                  </a:lnTo>
                  <a:lnTo>
                    <a:pt x="197" y="61"/>
                  </a:lnTo>
                  <a:lnTo>
                    <a:pt x="197" y="60"/>
                  </a:lnTo>
                  <a:lnTo>
                    <a:pt x="198" y="58"/>
                  </a:lnTo>
                  <a:lnTo>
                    <a:pt x="198" y="57"/>
                  </a:lnTo>
                  <a:lnTo>
                    <a:pt x="197" y="55"/>
                  </a:lnTo>
                  <a:lnTo>
                    <a:pt x="197" y="53"/>
                  </a:lnTo>
                  <a:lnTo>
                    <a:pt x="196" y="51"/>
                  </a:lnTo>
                  <a:lnTo>
                    <a:pt x="195" y="49"/>
                  </a:lnTo>
                  <a:lnTo>
                    <a:pt x="194" y="47"/>
                  </a:lnTo>
                  <a:lnTo>
                    <a:pt x="193" y="44"/>
                  </a:lnTo>
                  <a:lnTo>
                    <a:pt x="192" y="42"/>
                  </a:lnTo>
                  <a:lnTo>
                    <a:pt x="191" y="39"/>
                  </a:lnTo>
                  <a:lnTo>
                    <a:pt x="190" y="37"/>
                  </a:lnTo>
                  <a:lnTo>
                    <a:pt x="188" y="31"/>
                  </a:lnTo>
                  <a:lnTo>
                    <a:pt x="187" y="29"/>
                  </a:lnTo>
                  <a:lnTo>
                    <a:pt x="187" y="27"/>
                  </a:lnTo>
                  <a:lnTo>
                    <a:pt x="186" y="25"/>
                  </a:lnTo>
                  <a:lnTo>
                    <a:pt x="185" y="23"/>
                  </a:lnTo>
                  <a:lnTo>
                    <a:pt x="185" y="21"/>
                  </a:lnTo>
                  <a:lnTo>
                    <a:pt x="184" y="21"/>
                  </a:lnTo>
                  <a:lnTo>
                    <a:pt x="184" y="20"/>
                  </a:lnTo>
                  <a:lnTo>
                    <a:pt x="184" y="19"/>
                  </a:lnTo>
                  <a:lnTo>
                    <a:pt x="184" y="18"/>
                  </a:lnTo>
                  <a:lnTo>
                    <a:pt x="185" y="18"/>
                  </a:lnTo>
                  <a:lnTo>
                    <a:pt x="186" y="17"/>
                  </a:lnTo>
                  <a:lnTo>
                    <a:pt x="187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0" y="17"/>
                  </a:lnTo>
                  <a:lnTo>
                    <a:pt x="176" y="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6" name="Freeform 69"/>
            <p:cNvSpPr>
              <a:spLocks/>
            </p:cNvSpPr>
            <p:nvPr/>
          </p:nvSpPr>
          <p:spPr bwMode="auto">
            <a:xfrm>
              <a:off x="653" y="3023"/>
              <a:ext cx="3" cy="119"/>
            </a:xfrm>
            <a:custGeom>
              <a:avLst/>
              <a:gdLst>
                <a:gd name="T0" fmla="*/ 2 w 3"/>
                <a:gd name="T1" fmla="*/ 9 h 119"/>
                <a:gd name="T2" fmla="*/ 2 w 3"/>
                <a:gd name="T3" fmla="*/ 17 h 119"/>
                <a:gd name="T4" fmla="*/ 2 w 3"/>
                <a:gd name="T5" fmla="*/ 29 h 119"/>
                <a:gd name="T6" fmla="*/ 2 w 3"/>
                <a:gd name="T7" fmla="*/ 41 h 119"/>
                <a:gd name="T8" fmla="*/ 2 w 3"/>
                <a:gd name="T9" fmla="*/ 54 h 119"/>
                <a:gd name="T10" fmla="*/ 2 w 3"/>
                <a:gd name="T11" fmla="*/ 66 h 119"/>
                <a:gd name="T12" fmla="*/ 2 w 3"/>
                <a:gd name="T13" fmla="*/ 76 h 119"/>
                <a:gd name="T14" fmla="*/ 2 w 3"/>
                <a:gd name="T15" fmla="*/ 84 h 119"/>
                <a:gd name="T16" fmla="*/ 2 w 3"/>
                <a:gd name="T17" fmla="*/ 88 h 119"/>
                <a:gd name="T18" fmla="*/ 2 w 3"/>
                <a:gd name="T19" fmla="*/ 91 h 119"/>
                <a:gd name="T20" fmla="*/ 2 w 3"/>
                <a:gd name="T21" fmla="*/ 96 h 119"/>
                <a:gd name="T22" fmla="*/ 2 w 3"/>
                <a:gd name="T23" fmla="*/ 100 h 119"/>
                <a:gd name="T24" fmla="*/ 2 w 3"/>
                <a:gd name="T25" fmla="*/ 104 h 119"/>
                <a:gd name="T26" fmla="*/ 1 w 3"/>
                <a:gd name="T27" fmla="*/ 108 h 119"/>
                <a:gd name="T28" fmla="*/ 1 w 3"/>
                <a:gd name="T29" fmla="*/ 111 h 119"/>
                <a:gd name="T30" fmla="*/ 1 w 3"/>
                <a:gd name="T31" fmla="*/ 115 h 119"/>
                <a:gd name="T32" fmla="*/ 1 w 3"/>
                <a:gd name="T33" fmla="*/ 117 h 119"/>
                <a:gd name="T34" fmla="*/ 0 w 3"/>
                <a:gd name="T35" fmla="*/ 118 h 119"/>
                <a:gd name="T36" fmla="*/ 0 w 3"/>
                <a:gd name="T37" fmla="*/ 116 h 119"/>
                <a:gd name="T38" fmla="*/ 0 w 3"/>
                <a:gd name="T39" fmla="*/ 114 h 119"/>
                <a:gd name="T40" fmla="*/ 0 w 3"/>
                <a:gd name="T41" fmla="*/ 112 h 119"/>
                <a:gd name="T42" fmla="*/ 1 w 3"/>
                <a:gd name="T43" fmla="*/ 109 h 119"/>
                <a:gd name="T44" fmla="*/ 1 w 3"/>
                <a:gd name="T45" fmla="*/ 107 h 119"/>
                <a:gd name="T46" fmla="*/ 1 w 3"/>
                <a:gd name="T47" fmla="*/ 104 h 119"/>
                <a:gd name="T48" fmla="*/ 1 w 3"/>
                <a:gd name="T49" fmla="*/ 100 h 119"/>
                <a:gd name="T50" fmla="*/ 1 w 3"/>
                <a:gd name="T51" fmla="*/ 97 h 119"/>
                <a:gd name="T52" fmla="*/ 1 w 3"/>
                <a:gd name="T53" fmla="*/ 94 h 119"/>
                <a:gd name="T54" fmla="*/ 1 w 3"/>
                <a:gd name="T55" fmla="*/ 90 h 119"/>
                <a:gd name="T56" fmla="*/ 1 w 3"/>
                <a:gd name="T57" fmla="*/ 87 h 119"/>
                <a:gd name="T58" fmla="*/ 1 w 3"/>
                <a:gd name="T59" fmla="*/ 82 h 119"/>
                <a:gd name="T60" fmla="*/ 1 w 3"/>
                <a:gd name="T61" fmla="*/ 72 h 119"/>
                <a:gd name="T62" fmla="*/ 1 w 3"/>
                <a:gd name="T63" fmla="*/ 61 h 119"/>
                <a:gd name="T64" fmla="*/ 0 w 3"/>
                <a:gd name="T65" fmla="*/ 48 h 119"/>
                <a:gd name="T66" fmla="*/ 0 w 3"/>
                <a:gd name="T67" fmla="*/ 34 h 119"/>
                <a:gd name="T68" fmla="*/ 0 w 3"/>
                <a:gd name="T69" fmla="*/ 22 h 119"/>
                <a:gd name="T70" fmla="*/ 1 w 3"/>
                <a:gd name="T71" fmla="*/ 11 h 119"/>
                <a:gd name="T72" fmla="*/ 1 w 3"/>
                <a:gd name="T73" fmla="*/ 5 h 119"/>
                <a:gd name="T74" fmla="*/ 1 w 3"/>
                <a:gd name="T75" fmla="*/ 4 h 119"/>
                <a:gd name="T76" fmla="*/ 1 w 3"/>
                <a:gd name="T77" fmla="*/ 2 h 119"/>
                <a:gd name="T78" fmla="*/ 2 w 3"/>
                <a:gd name="T79" fmla="*/ 0 h 119"/>
                <a:gd name="T80" fmla="*/ 2 w 3"/>
                <a:gd name="T81" fmla="*/ 1 h 119"/>
                <a:gd name="T82" fmla="*/ 2 w 3"/>
                <a:gd name="T83" fmla="*/ 3 h 119"/>
                <a:gd name="T84" fmla="*/ 2 w 3"/>
                <a:gd name="T85" fmla="*/ 5 h 11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"/>
                <a:gd name="T130" fmla="*/ 0 h 119"/>
                <a:gd name="T131" fmla="*/ 3 w 3"/>
                <a:gd name="T132" fmla="*/ 119 h 11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" h="119">
                  <a:moveTo>
                    <a:pt x="2" y="5"/>
                  </a:moveTo>
                  <a:lnTo>
                    <a:pt x="2" y="9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23"/>
                  </a:lnTo>
                  <a:lnTo>
                    <a:pt x="2" y="29"/>
                  </a:lnTo>
                  <a:lnTo>
                    <a:pt x="2" y="35"/>
                  </a:lnTo>
                  <a:lnTo>
                    <a:pt x="2" y="41"/>
                  </a:lnTo>
                  <a:lnTo>
                    <a:pt x="2" y="48"/>
                  </a:lnTo>
                  <a:lnTo>
                    <a:pt x="2" y="54"/>
                  </a:lnTo>
                  <a:lnTo>
                    <a:pt x="2" y="60"/>
                  </a:lnTo>
                  <a:lnTo>
                    <a:pt x="2" y="66"/>
                  </a:lnTo>
                  <a:lnTo>
                    <a:pt x="2" y="71"/>
                  </a:lnTo>
                  <a:lnTo>
                    <a:pt x="2" y="76"/>
                  </a:lnTo>
                  <a:lnTo>
                    <a:pt x="2" y="80"/>
                  </a:lnTo>
                  <a:lnTo>
                    <a:pt x="2" y="84"/>
                  </a:lnTo>
                  <a:lnTo>
                    <a:pt x="2" y="86"/>
                  </a:lnTo>
                  <a:lnTo>
                    <a:pt x="2" y="88"/>
                  </a:lnTo>
                  <a:lnTo>
                    <a:pt x="2" y="89"/>
                  </a:lnTo>
                  <a:lnTo>
                    <a:pt x="2" y="91"/>
                  </a:lnTo>
                  <a:lnTo>
                    <a:pt x="2" y="94"/>
                  </a:lnTo>
                  <a:lnTo>
                    <a:pt x="2" y="96"/>
                  </a:lnTo>
                  <a:lnTo>
                    <a:pt x="2" y="98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04"/>
                  </a:lnTo>
                  <a:lnTo>
                    <a:pt x="2" y="107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11"/>
                  </a:lnTo>
                  <a:lnTo>
                    <a:pt x="1" y="113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0" y="118"/>
                  </a:lnTo>
                  <a:lnTo>
                    <a:pt x="0" y="117"/>
                  </a:lnTo>
                  <a:lnTo>
                    <a:pt x="0" y="116"/>
                  </a:lnTo>
                  <a:lnTo>
                    <a:pt x="0" y="115"/>
                  </a:lnTo>
                  <a:lnTo>
                    <a:pt x="0" y="114"/>
                  </a:lnTo>
                  <a:lnTo>
                    <a:pt x="0" y="113"/>
                  </a:lnTo>
                  <a:lnTo>
                    <a:pt x="0" y="112"/>
                  </a:lnTo>
                  <a:lnTo>
                    <a:pt x="0" y="111"/>
                  </a:lnTo>
                  <a:lnTo>
                    <a:pt x="1" y="109"/>
                  </a:lnTo>
                  <a:lnTo>
                    <a:pt x="1" y="108"/>
                  </a:lnTo>
                  <a:lnTo>
                    <a:pt x="1" y="107"/>
                  </a:lnTo>
                  <a:lnTo>
                    <a:pt x="1" y="105"/>
                  </a:lnTo>
                  <a:lnTo>
                    <a:pt x="1" y="104"/>
                  </a:lnTo>
                  <a:lnTo>
                    <a:pt x="1" y="102"/>
                  </a:lnTo>
                  <a:lnTo>
                    <a:pt x="1" y="100"/>
                  </a:lnTo>
                  <a:lnTo>
                    <a:pt x="1" y="99"/>
                  </a:lnTo>
                  <a:lnTo>
                    <a:pt x="1" y="97"/>
                  </a:lnTo>
                  <a:lnTo>
                    <a:pt x="1" y="95"/>
                  </a:lnTo>
                  <a:lnTo>
                    <a:pt x="1" y="94"/>
                  </a:lnTo>
                  <a:lnTo>
                    <a:pt x="1" y="92"/>
                  </a:lnTo>
                  <a:lnTo>
                    <a:pt x="1" y="90"/>
                  </a:lnTo>
                  <a:lnTo>
                    <a:pt x="1" y="89"/>
                  </a:lnTo>
                  <a:lnTo>
                    <a:pt x="1" y="87"/>
                  </a:lnTo>
                  <a:lnTo>
                    <a:pt x="1" y="85"/>
                  </a:lnTo>
                  <a:lnTo>
                    <a:pt x="1" y="82"/>
                  </a:lnTo>
                  <a:lnTo>
                    <a:pt x="1" y="78"/>
                  </a:lnTo>
                  <a:lnTo>
                    <a:pt x="1" y="72"/>
                  </a:lnTo>
                  <a:lnTo>
                    <a:pt x="1" y="68"/>
                  </a:lnTo>
                  <a:lnTo>
                    <a:pt x="1" y="61"/>
                  </a:lnTo>
                  <a:lnTo>
                    <a:pt x="1" y="54"/>
                  </a:lnTo>
                  <a:lnTo>
                    <a:pt x="0" y="48"/>
                  </a:lnTo>
                  <a:lnTo>
                    <a:pt x="0" y="41"/>
                  </a:lnTo>
                  <a:lnTo>
                    <a:pt x="0" y="34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1" y="11"/>
                  </a:lnTo>
                  <a:lnTo>
                    <a:pt x="1" y="8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7" name="Freeform 70"/>
            <p:cNvSpPr>
              <a:spLocks/>
            </p:cNvSpPr>
            <p:nvPr/>
          </p:nvSpPr>
          <p:spPr bwMode="auto">
            <a:xfrm>
              <a:off x="663" y="3014"/>
              <a:ext cx="2" cy="120"/>
            </a:xfrm>
            <a:custGeom>
              <a:avLst/>
              <a:gdLst>
                <a:gd name="T0" fmla="*/ 1 w 2"/>
                <a:gd name="T1" fmla="*/ 9 h 120"/>
                <a:gd name="T2" fmla="*/ 1 w 2"/>
                <a:gd name="T3" fmla="*/ 18 h 120"/>
                <a:gd name="T4" fmla="*/ 1 w 2"/>
                <a:gd name="T5" fmla="*/ 30 h 120"/>
                <a:gd name="T6" fmla="*/ 1 w 2"/>
                <a:gd name="T7" fmla="*/ 42 h 120"/>
                <a:gd name="T8" fmla="*/ 1 w 2"/>
                <a:gd name="T9" fmla="*/ 54 h 120"/>
                <a:gd name="T10" fmla="*/ 1 w 2"/>
                <a:gd name="T11" fmla="*/ 67 h 120"/>
                <a:gd name="T12" fmla="*/ 1 w 2"/>
                <a:gd name="T13" fmla="*/ 76 h 120"/>
                <a:gd name="T14" fmla="*/ 1 w 2"/>
                <a:gd name="T15" fmla="*/ 84 h 120"/>
                <a:gd name="T16" fmla="*/ 1 w 2"/>
                <a:gd name="T17" fmla="*/ 89 h 120"/>
                <a:gd name="T18" fmla="*/ 1 w 2"/>
                <a:gd name="T19" fmla="*/ 92 h 120"/>
                <a:gd name="T20" fmla="*/ 1 w 2"/>
                <a:gd name="T21" fmla="*/ 96 h 120"/>
                <a:gd name="T22" fmla="*/ 1 w 2"/>
                <a:gd name="T23" fmla="*/ 100 h 120"/>
                <a:gd name="T24" fmla="*/ 1 w 2"/>
                <a:gd name="T25" fmla="*/ 104 h 120"/>
                <a:gd name="T26" fmla="*/ 1 w 2"/>
                <a:gd name="T27" fmla="*/ 108 h 120"/>
                <a:gd name="T28" fmla="*/ 1 w 2"/>
                <a:gd name="T29" fmla="*/ 111 h 120"/>
                <a:gd name="T30" fmla="*/ 0 w 2"/>
                <a:gd name="T31" fmla="*/ 114 h 120"/>
                <a:gd name="T32" fmla="*/ 0 w 2"/>
                <a:gd name="T33" fmla="*/ 117 h 120"/>
                <a:gd name="T34" fmla="*/ 0 w 2"/>
                <a:gd name="T35" fmla="*/ 119 h 120"/>
                <a:gd name="T36" fmla="*/ 0 w 2"/>
                <a:gd name="T37" fmla="*/ 117 h 120"/>
                <a:gd name="T38" fmla="*/ 0 w 2"/>
                <a:gd name="T39" fmla="*/ 115 h 120"/>
                <a:gd name="T40" fmla="*/ 0 w 2"/>
                <a:gd name="T41" fmla="*/ 113 h 120"/>
                <a:gd name="T42" fmla="*/ 0 w 2"/>
                <a:gd name="T43" fmla="*/ 111 h 120"/>
                <a:gd name="T44" fmla="*/ 0 w 2"/>
                <a:gd name="T45" fmla="*/ 108 h 120"/>
                <a:gd name="T46" fmla="*/ 0 w 2"/>
                <a:gd name="T47" fmla="*/ 103 h 120"/>
                <a:gd name="T48" fmla="*/ 0 w 2"/>
                <a:gd name="T49" fmla="*/ 100 h 120"/>
                <a:gd name="T50" fmla="*/ 0 w 2"/>
                <a:gd name="T51" fmla="*/ 97 h 120"/>
                <a:gd name="T52" fmla="*/ 0 w 2"/>
                <a:gd name="T53" fmla="*/ 93 h 120"/>
                <a:gd name="T54" fmla="*/ 0 w 2"/>
                <a:gd name="T55" fmla="*/ 90 h 120"/>
                <a:gd name="T56" fmla="*/ 0 w 2"/>
                <a:gd name="T57" fmla="*/ 87 h 120"/>
                <a:gd name="T58" fmla="*/ 0 w 2"/>
                <a:gd name="T59" fmla="*/ 82 h 120"/>
                <a:gd name="T60" fmla="*/ 0 w 2"/>
                <a:gd name="T61" fmla="*/ 72 h 120"/>
                <a:gd name="T62" fmla="*/ 0 w 2"/>
                <a:gd name="T63" fmla="*/ 61 h 120"/>
                <a:gd name="T64" fmla="*/ 0 w 2"/>
                <a:gd name="T65" fmla="*/ 49 h 120"/>
                <a:gd name="T66" fmla="*/ 0 w 2"/>
                <a:gd name="T67" fmla="*/ 35 h 120"/>
                <a:gd name="T68" fmla="*/ 0 w 2"/>
                <a:gd name="T69" fmla="*/ 23 h 120"/>
                <a:gd name="T70" fmla="*/ 0 w 2"/>
                <a:gd name="T71" fmla="*/ 12 h 120"/>
                <a:gd name="T72" fmla="*/ 0 w 2"/>
                <a:gd name="T73" fmla="*/ 6 h 120"/>
                <a:gd name="T74" fmla="*/ 1 w 2"/>
                <a:gd name="T75" fmla="*/ 4 h 120"/>
                <a:gd name="T76" fmla="*/ 1 w 2"/>
                <a:gd name="T77" fmla="*/ 3 h 120"/>
                <a:gd name="T78" fmla="*/ 1 w 2"/>
                <a:gd name="T79" fmla="*/ 1 h 120"/>
                <a:gd name="T80" fmla="*/ 1 w 2"/>
                <a:gd name="T81" fmla="*/ 0 h 120"/>
                <a:gd name="T82" fmla="*/ 1 w 2"/>
                <a:gd name="T83" fmla="*/ 2 h 120"/>
                <a:gd name="T84" fmla="*/ 1 w 2"/>
                <a:gd name="T85" fmla="*/ 4 h 12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"/>
                <a:gd name="T130" fmla="*/ 0 h 120"/>
                <a:gd name="T131" fmla="*/ 2 w 2"/>
                <a:gd name="T132" fmla="*/ 120 h 12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" h="120">
                  <a:moveTo>
                    <a:pt x="1" y="5"/>
                  </a:moveTo>
                  <a:lnTo>
                    <a:pt x="1" y="9"/>
                  </a:lnTo>
                  <a:lnTo>
                    <a:pt x="1" y="13"/>
                  </a:lnTo>
                  <a:lnTo>
                    <a:pt x="1" y="18"/>
                  </a:lnTo>
                  <a:lnTo>
                    <a:pt x="1" y="23"/>
                  </a:lnTo>
                  <a:lnTo>
                    <a:pt x="1" y="30"/>
                  </a:lnTo>
                  <a:lnTo>
                    <a:pt x="1" y="35"/>
                  </a:lnTo>
                  <a:lnTo>
                    <a:pt x="1" y="42"/>
                  </a:lnTo>
                  <a:lnTo>
                    <a:pt x="1" y="49"/>
                  </a:lnTo>
                  <a:lnTo>
                    <a:pt x="1" y="54"/>
                  </a:lnTo>
                  <a:lnTo>
                    <a:pt x="1" y="61"/>
                  </a:lnTo>
                  <a:lnTo>
                    <a:pt x="1" y="67"/>
                  </a:lnTo>
                  <a:lnTo>
                    <a:pt x="1" y="71"/>
                  </a:lnTo>
                  <a:lnTo>
                    <a:pt x="1" y="76"/>
                  </a:lnTo>
                  <a:lnTo>
                    <a:pt x="1" y="81"/>
                  </a:lnTo>
                  <a:lnTo>
                    <a:pt x="1" y="84"/>
                  </a:lnTo>
                  <a:lnTo>
                    <a:pt x="1" y="87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4"/>
                  </a:lnTo>
                  <a:lnTo>
                    <a:pt x="1" y="96"/>
                  </a:lnTo>
                  <a:lnTo>
                    <a:pt x="1" y="98"/>
                  </a:lnTo>
                  <a:lnTo>
                    <a:pt x="1" y="100"/>
                  </a:lnTo>
                  <a:lnTo>
                    <a:pt x="1" y="102"/>
                  </a:lnTo>
                  <a:lnTo>
                    <a:pt x="1" y="104"/>
                  </a:lnTo>
                  <a:lnTo>
                    <a:pt x="1" y="106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11"/>
                  </a:lnTo>
                  <a:lnTo>
                    <a:pt x="0" y="113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0" y="117"/>
                  </a:lnTo>
                  <a:lnTo>
                    <a:pt x="0" y="118"/>
                  </a:lnTo>
                  <a:lnTo>
                    <a:pt x="0" y="119"/>
                  </a:lnTo>
                  <a:lnTo>
                    <a:pt x="0" y="118"/>
                  </a:lnTo>
                  <a:lnTo>
                    <a:pt x="0" y="117"/>
                  </a:lnTo>
                  <a:lnTo>
                    <a:pt x="0" y="116"/>
                  </a:lnTo>
                  <a:lnTo>
                    <a:pt x="0" y="115"/>
                  </a:lnTo>
                  <a:lnTo>
                    <a:pt x="0" y="114"/>
                  </a:lnTo>
                  <a:lnTo>
                    <a:pt x="0" y="113"/>
                  </a:lnTo>
                  <a:lnTo>
                    <a:pt x="0" y="112"/>
                  </a:lnTo>
                  <a:lnTo>
                    <a:pt x="0" y="111"/>
                  </a:lnTo>
                  <a:lnTo>
                    <a:pt x="0" y="109"/>
                  </a:lnTo>
                  <a:lnTo>
                    <a:pt x="0" y="108"/>
                  </a:lnTo>
                  <a:lnTo>
                    <a:pt x="0" y="105"/>
                  </a:lnTo>
                  <a:lnTo>
                    <a:pt x="0" y="103"/>
                  </a:lnTo>
                  <a:lnTo>
                    <a:pt x="0" y="102"/>
                  </a:lnTo>
                  <a:lnTo>
                    <a:pt x="0" y="100"/>
                  </a:lnTo>
                  <a:lnTo>
                    <a:pt x="0" y="99"/>
                  </a:lnTo>
                  <a:lnTo>
                    <a:pt x="0" y="97"/>
                  </a:lnTo>
                  <a:lnTo>
                    <a:pt x="0" y="95"/>
                  </a:lnTo>
                  <a:lnTo>
                    <a:pt x="0" y="93"/>
                  </a:lnTo>
                  <a:lnTo>
                    <a:pt x="0" y="92"/>
                  </a:lnTo>
                  <a:lnTo>
                    <a:pt x="0" y="90"/>
                  </a:lnTo>
                  <a:lnTo>
                    <a:pt x="0" y="89"/>
                  </a:lnTo>
                  <a:lnTo>
                    <a:pt x="0" y="87"/>
                  </a:lnTo>
                  <a:lnTo>
                    <a:pt x="0" y="85"/>
                  </a:lnTo>
                  <a:lnTo>
                    <a:pt x="0" y="82"/>
                  </a:lnTo>
                  <a:lnTo>
                    <a:pt x="0" y="77"/>
                  </a:lnTo>
                  <a:lnTo>
                    <a:pt x="0" y="72"/>
                  </a:lnTo>
                  <a:lnTo>
                    <a:pt x="0" y="68"/>
                  </a:lnTo>
                  <a:lnTo>
                    <a:pt x="0" y="61"/>
                  </a:lnTo>
                  <a:lnTo>
                    <a:pt x="0" y="55"/>
                  </a:lnTo>
                  <a:lnTo>
                    <a:pt x="0" y="49"/>
                  </a:lnTo>
                  <a:lnTo>
                    <a:pt x="0" y="42"/>
                  </a:lnTo>
                  <a:lnTo>
                    <a:pt x="0" y="35"/>
                  </a:lnTo>
                  <a:lnTo>
                    <a:pt x="0" y="29"/>
                  </a:lnTo>
                  <a:lnTo>
                    <a:pt x="0" y="23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8" name="Freeform 71"/>
            <p:cNvSpPr>
              <a:spLocks/>
            </p:cNvSpPr>
            <p:nvPr/>
          </p:nvSpPr>
          <p:spPr bwMode="auto">
            <a:xfrm>
              <a:off x="677" y="3014"/>
              <a:ext cx="2" cy="108"/>
            </a:xfrm>
            <a:custGeom>
              <a:avLst/>
              <a:gdLst>
                <a:gd name="T0" fmla="*/ 1 w 2"/>
                <a:gd name="T1" fmla="*/ 8 h 108"/>
                <a:gd name="T2" fmla="*/ 1 w 2"/>
                <a:gd name="T3" fmla="*/ 16 h 108"/>
                <a:gd name="T4" fmla="*/ 1 w 2"/>
                <a:gd name="T5" fmla="*/ 26 h 108"/>
                <a:gd name="T6" fmla="*/ 1 w 2"/>
                <a:gd name="T7" fmla="*/ 36 h 108"/>
                <a:gd name="T8" fmla="*/ 1 w 2"/>
                <a:gd name="T9" fmla="*/ 47 h 108"/>
                <a:gd name="T10" fmla="*/ 1 w 2"/>
                <a:gd name="T11" fmla="*/ 57 h 108"/>
                <a:gd name="T12" fmla="*/ 1 w 2"/>
                <a:gd name="T13" fmla="*/ 66 h 108"/>
                <a:gd name="T14" fmla="*/ 1 w 2"/>
                <a:gd name="T15" fmla="*/ 73 h 108"/>
                <a:gd name="T16" fmla="*/ 1 w 2"/>
                <a:gd name="T17" fmla="*/ 77 h 108"/>
                <a:gd name="T18" fmla="*/ 1 w 2"/>
                <a:gd name="T19" fmla="*/ 80 h 108"/>
                <a:gd name="T20" fmla="*/ 1 w 2"/>
                <a:gd name="T21" fmla="*/ 85 h 108"/>
                <a:gd name="T22" fmla="*/ 1 w 2"/>
                <a:gd name="T23" fmla="*/ 89 h 108"/>
                <a:gd name="T24" fmla="*/ 1 w 2"/>
                <a:gd name="T25" fmla="*/ 93 h 108"/>
                <a:gd name="T26" fmla="*/ 1 w 2"/>
                <a:gd name="T27" fmla="*/ 97 h 108"/>
                <a:gd name="T28" fmla="*/ 1 w 2"/>
                <a:gd name="T29" fmla="*/ 100 h 108"/>
                <a:gd name="T30" fmla="*/ 0 w 2"/>
                <a:gd name="T31" fmla="*/ 103 h 108"/>
                <a:gd name="T32" fmla="*/ 0 w 2"/>
                <a:gd name="T33" fmla="*/ 106 h 108"/>
                <a:gd name="T34" fmla="*/ 0 w 2"/>
                <a:gd name="T35" fmla="*/ 107 h 108"/>
                <a:gd name="T36" fmla="*/ 0 w 2"/>
                <a:gd name="T37" fmla="*/ 106 h 108"/>
                <a:gd name="T38" fmla="*/ 0 w 2"/>
                <a:gd name="T39" fmla="*/ 104 h 108"/>
                <a:gd name="T40" fmla="*/ 0 w 2"/>
                <a:gd name="T41" fmla="*/ 101 h 108"/>
                <a:gd name="T42" fmla="*/ 0 w 2"/>
                <a:gd name="T43" fmla="*/ 99 h 108"/>
                <a:gd name="T44" fmla="*/ 0 w 2"/>
                <a:gd name="T45" fmla="*/ 97 h 108"/>
                <a:gd name="T46" fmla="*/ 0 w 2"/>
                <a:gd name="T47" fmla="*/ 94 h 108"/>
                <a:gd name="T48" fmla="*/ 0 w 2"/>
                <a:gd name="T49" fmla="*/ 91 h 108"/>
                <a:gd name="T50" fmla="*/ 1 w 2"/>
                <a:gd name="T51" fmla="*/ 88 h 108"/>
                <a:gd name="T52" fmla="*/ 1 w 2"/>
                <a:gd name="T53" fmla="*/ 84 h 108"/>
                <a:gd name="T54" fmla="*/ 1 w 2"/>
                <a:gd name="T55" fmla="*/ 81 h 108"/>
                <a:gd name="T56" fmla="*/ 1 w 2"/>
                <a:gd name="T57" fmla="*/ 78 h 108"/>
                <a:gd name="T58" fmla="*/ 0 w 2"/>
                <a:gd name="T59" fmla="*/ 74 h 108"/>
                <a:gd name="T60" fmla="*/ 0 w 2"/>
                <a:gd name="T61" fmla="*/ 68 h 108"/>
                <a:gd name="T62" fmla="*/ 0 w 2"/>
                <a:gd name="T63" fmla="*/ 59 h 108"/>
                <a:gd name="T64" fmla="*/ 0 w 2"/>
                <a:gd name="T65" fmla="*/ 48 h 108"/>
                <a:gd name="T66" fmla="*/ 0 w 2"/>
                <a:gd name="T67" fmla="*/ 37 h 108"/>
                <a:gd name="T68" fmla="*/ 0 w 2"/>
                <a:gd name="T69" fmla="*/ 26 h 108"/>
                <a:gd name="T70" fmla="*/ 0 w 2"/>
                <a:gd name="T71" fmla="*/ 15 h 108"/>
                <a:gd name="T72" fmla="*/ 0 w 2"/>
                <a:gd name="T73" fmla="*/ 8 h 108"/>
                <a:gd name="T74" fmla="*/ 0 w 2"/>
                <a:gd name="T75" fmla="*/ 4 h 108"/>
                <a:gd name="T76" fmla="*/ 1 w 2"/>
                <a:gd name="T77" fmla="*/ 2 h 108"/>
                <a:gd name="T78" fmla="*/ 1 w 2"/>
                <a:gd name="T79" fmla="*/ 1 h 108"/>
                <a:gd name="T80" fmla="*/ 1 w 2"/>
                <a:gd name="T81" fmla="*/ 0 h 108"/>
                <a:gd name="T82" fmla="*/ 1 w 2"/>
                <a:gd name="T83" fmla="*/ 1 h 108"/>
                <a:gd name="T84" fmla="*/ 1 w 2"/>
                <a:gd name="T85" fmla="*/ 3 h 10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"/>
                <a:gd name="T130" fmla="*/ 0 h 108"/>
                <a:gd name="T131" fmla="*/ 2 w 2"/>
                <a:gd name="T132" fmla="*/ 108 h 10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" h="108">
                  <a:moveTo>
                    <a:pt x="1" y="4"/>
                  </a:moveTo>
                  <a:lnTo>
                    <a:pt x="1" y="8"/>
                  </a:lnTo>
                  <a:lnTo>
                    <a:pt x="1" y="11"/>
                  </a:lnTo>
                  <a:lnTo>
                    <a:pt x="1" y="16"/>
                  </a:lnTo>
                  <a:lnTo>
                    <a:pt x="1" y="21"/>
                  </a:lnTo>
                  <a:lnTo>
                    <a:pt x="1" y="26"/>
                  </a:lnTo>
                  <a:lnTo>
                    <a:pt x="1" y="31"/>
                  </a:lnTo>
                  <a:lnTo>
                    <a:pt x="1" y="36"/>
                  </a:lnTo>
                  <a:lnTo>
                    <a:pt x="1" y="42"/>
                  </a:lnTo>
                  <a:lnTo>
                    <a:pt x="1" y="47"/>
                  </a:lnTo>
                  <a:lnTo>
                    <a:pt x="1" y="52"/>
                  </a:lnTo>
                  <a:lnTo>
                    <a:pt x="1" y="57"/>
                  </a:lnTo>
                  <a:lnTo>
                    <a:pt x="1" y="62"/>
                  </a:lnTo>
                  <a:lnTo>
                    <a:pt x="1" y="66"/>
                  </a:lnTo>
                  <a:lnTo>
                    <a:pt x="1" y="69"/>
                  </a:lnTo>
                  <a:lnTo>
                    <a:pt x="1" y="73"/>
                  </a:lnTo>
                  <a:lnTo>
                    <a:pt x="1" y="75"/>
                  </a:lnTo>
                  <a:lnTo>
                    <a:pt x="1" y="77"/>
                  </a:lnTo>
                  <a:lnTo>
                    <a:pt x="1" y="79"/>
                  </a:lnTo>
                  <a:lnTo>
                    <a:pt x="1" y="80"/>
                  </a:lnTo>
                  <a:lnTo>
                    <a:pt x="1" y="83"/>
                  </a:lnTo>
                  <a:lnTo>
                    <a:pt x="1" y="85"/>
                  </a:lnTo>
                  <a:lnTo>
                    <a:pt x="1" y="87"/>
                  </a:lnTo>
                  <a:lnTo>
                    <a:pt x="1" y="89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1" y="95"/>
                  </a:lnTo>
                  <a:lnTo>
                    <a:pt x="1" y="97"/>
                  </a:lnTo>
                  <a:lnTo>
                    <a:pt x="1" y="98"/>
                  </a:lnTo>
                  <a:lnTo>
                    <a:pt x="1" y="100"/>
                  </a:lnTo>
                  <a:lnTo>
                    <a:pt x="1" y="102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0" y="106"/>
                  </a:lnTo>
                  <a:lnTo>
                    <a:pt x="0" y="107"/>
                  </a:lnTo>
                  <a:lnTo>
                    <a:pt x="0" y="106"/>
                  </a:lnTo>
                  <a:lnTo>
                    <a:pt x="0" y="105"/>
                  </a:lnTo>
                  <a:lnTo>
                    <a:pt x="0" y="104"/>
                  </a:lnTo>
                  <a:lnTo>
                    <a:pt x="0" y="103"/>
                  </a:lnTo>
                  <a:lnTo>
                    <a:pt x="0" y="101"/>
                  </a:lnTo>
                  <a:lnTo>
                    <a:pt x="0" y="100"/>
                  </a:lnTo>
                  <a:lnTo>
                    <a:pt x="0" y="99"/>
                  </a:lnTo>
                  <a:lnTo>
                    <a:pt x="0" y="98"/>
                  </a:lnTo>
                  <a:lnTo>
                    <a:pt x="0" y="97"/>
                  </a:lnTo>
                  <a:lnTo>
                    <a:pt x="0" y="95"/>
                  </a:lnTo>
                  <a:lnTo>
                    <a:pt x="0" y="94"/>
                  </a:lnTo>
                  <a:lnTo>
                    <a:pt x="0" y="92"/>
                  </a:lnTo>
                  <a:lnTo>
                    <a:pt x="0" y="91"/>
                  </a:lnTo>
                  <a:lnTo>
                    <a:pt x="1" y="89"/>
                  </a:lnTo>
                  <a:lnTo>
                    <a:pt x="1" y="88"/>
                  </a:lnTo>
                  <a:lnTo>
                    <a:pt x="1" y="86"/>
                  </a:lnTo>
                  <a:lnTo>
                    <a:pt x="1" y="84"/>
                  </a:lnTo>
                  <a:lnTo>
                    <a:pt x="1" y="83"/>
                  </a:lnTo>
                  <a:lnTo>
                    <a:pt x="1" y="81"/>
                  </a:lnTo>
                  <a:lnTo>
                    <a:pt x="1" y="80"/>
                  </a:lnTo>
                  <a:lnTo>
                    <a:pt x="1" y="78"/>
                  </a:lnTo>
                  <a:lnTo>
                    <a:pt x="1" y="76"/>
                  </a:lnTo>
                  <a:lnTo>
                    <a:pt x="0" y="74"/>
                  </a:lnTo>
                  <a:lnTo>
                    <a:pt x="0" y="71"/>
                  </a:lnTo>
                  <a:lnTo>
                    <a:pt x="0" y="68"/>
                  </a:lnTo>
                  <a:lnTo>
                    <a:pt x="0" y="63"/>
                  </a:lnTo>
                  <a:lnTo>
                    <a:pt x="0" y="59"/>
                  </a:lnTo>
                  <a:lnTo>
                    <a:pt x="0" y="54"/>
                  </a:lnTo>
                  <a:lnTo>
                    <a:pt x="0" y="48"/>
                  </a:lnTo>
                  <a:lnTo>
                    <a:pt x="0" y="43"/>
                  </a:lnTo>
                  <a:lnTo>
                    <a:pt x="0" y="37"/>
                  </a:lnTo>
                  <a:lnTo>
                    <a:pt x="0" y="31"/>
                  </a:lnTo>
                  <a:lnTo>
                    <a:pt x="0" y="26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69" name="Freeform 72"/>
            <p:cNvSpPr>
              <a:spLocks/>
            </p:cNvSpPr>
            <p:nvPr/>
          </p:nvSpPr>
          <p:spPr bwMode="auto">
            <a:xfrm>
              <a:off x="690" y="3009"/>
              <a:ext cx="2" cy="104"/>
            </a:xfrm>
            <a:custGeom>
              <a:avLst/>
              <a:gdLst>
                <a:gd name="T0" fmla="*/ 1 w 2"/>
                <a:gd name="T1" fmla="*/ 8 h 104"/>
                <a:gd name="T2" fmla="*/ 1 w 2"/>
                <a:gd name="T3" fmla="*/ 16 h 104"/>
                <a:gd name="T4" fmla="*/ 1 w 2"/>
                <a:gd name="T5" fmla="*/ 26 h 104"/>
                <a:gd name="T6" fmla="*/ 1 w 2"/>
                <a:gd name="T7" fmla="*/ 35 h 104"/>
                <a:gd name="T8" fmla="*/ 1 w 2"/>
                <a:gd name="T9" fmla="*/ 45 h 104"/>
                <a:gd name="T10" fmla="*/ 1 w 2"/>
                <a:gd name="T11" fmla="*/ 55 h 104"/>
                <a:gd name="T12" fmla="*/ 1 w 2"/>
                <a:gd name="T13" fmla="*/ 62 h 104"/>
                <a:gd name="T14" fmla="*/ 1 w 2"/>
                <a:gd name="T15" fmla="*/ 69 h 104"/>
                <a:gd name="T16" fmla="*/ 1 w 2"/>
                <a:gd name="T17" fmla="*/ 73 h 104"/>
                <a:gd name="T18" fmla="*/ 1 w 2"/>
                <a:gd name="T19" fmla="*/ 77 h 104"/>
                <a:gd name="T20" fmla="*/ 1 w 2"/>
                <a:gd name="T21" fmla="*/ 81 h 104"/>
                <a:gd name="T22" fmla="*/ 1 w 2"/>
                <a:gd name="T23" fmla="*/ 85 h 104"/>
                <a:gd name="T24" fmla="*/ 1 w 2"/>
                <a:gd name="T25" fmla="*/ 89 h 104"/>
                <a:gd name="T26" fmla="*/ 1 w 2"/>
                <a:gd name="T27" fmla="*/ 93 h 104"/>
                <a:gd name="T28" fmla="*/ 1 w 2"/>
                <a:gd name="T29" fmla="*/ 96 h 104"/>
                <a:gd name="T30" fmla="*/ 0 w 2"/>
                <a:gd name="T31" fmla="*/ 99 h 104"/>
                <a:gd name="T32" fmla="*/ 0 w 2"/>
                <a:gd name="T33" fmla="*/ 102 h 104"/>
                <a:gd name="T34" fmla="*/ 0 w 2"/>
                <a:gd name="T35" fmla="*/ 103 h 104"/>
                <a:gd name="T36" fmla="*/ 0 w 2"/>
                <a:gd name="T37" fmla="*/ 102 h 104"/>
                <a:gd name="T38" fmla="*/ 0 w 2"/>
                <a:gd name="T39" fmla="*/ 100 h 104"/>
                <a:gd name="T40" fmla="*/ 0 w 2"/>
                <a:gd name="T41" fmla="*/ 98 h 104"/>
                <a:gd name="T42" fmla="*/ 0 w 2"/>
                <a:gd name="T43" fmla="*/ 95 h 104"/>
                <a:gd name="T44" fmla="*/ 0 w 2"/>
                <a:gd name="T45" fmla="*/ 93 h 104"/>
                <a:gd name="T46" fmla="*/ 0 w 2"/>
                <a:gd name="T47" fmla="*/ 90 h 104"/>
                <a:gd name="T48" fmla="*/ 1 w 2"/>
                <a:gd name="T49" fmla="*/ 87 h 104"/>
                <a:gd name="T50" fmla="*/ 1 w 2"/>
                <a:gd name="T51" fmla="*/ 84 h 104"/>
                <a:gd name="T52" fmla="*/ 1 w 2"/>
                <a:gd name="T53" fmla="*/ 80 h 104"/>
                <a:gd name="T54" fmla="*/ 1 w 2"/>
                <a:gd name="T55" fmla="*/ 77 h 104"/>
                <a:gd name="T56" fmla="*/ 1 w 2"/>
                <a:gd name="T57" fmla="*/ 74 h 104"/>
                <a:gd name="T58" fmla="*/ 0 w 2"/>
                <a:gd name="T59" fmla="*/ 70 h 104"/>
                <a:gd name="T60" fmla="*/ 0 w 2"/>
                <a:gd name="T61" fmla="*/ 64 h 104"/>
                <a:gd name="T62" fmla="*/ 0 w 2"/>
                <a:gd name="T63" fmla="*/ 56 h 104"/>
                <a:gd name="T64" fmla="*/ 0 w 2"/>
                <a:gd name="T65" fmla="*/ 45 h 104"/>
                <a:gd name="T66" fmla="*/ 0 w 2"/>
                <a:gd name="T67" fmla="*/ 35 h 104"/>
                <a:gd name="T68" fmla="*/ 0 w 2"/>
                <a:gd name="T69" fmla="*/ 25 h 104"/>
                <a:gd name="T70" fmla="*/ 0 w 2"/>
                <a:gd name="T71" fmla="*/ 15 h 104"/>
                <a:gd name="T72" fmla="*/ 0 w 2"/>
                <a:gd name="T73" fmla="*/ 9 h 104"/>
                <a:gd name="T74" fmla="*/ 0 w 2"/>
                <a:gd name="T75" fmla="*/ 5 h 104"/>
                <a:gd name="T76" fmla="*/ 0 w 2"/>
                <a:gd name="T77" fmla="*/ 3 h 104"/>
                <a:gd name="T78" fmla="*/ 1 w 2"/>
                <a:gd name="T79" fmla="*/ 1 h 104"/>
                <a:gd name="T80" fmla="*/ 1 w 2"/>
                <a:gd name="T81" fmla="*/ 0 h 104"/>
                <a:gd name="T82" fmla="*/ 1 w 2"/>
                <a:gd name="T83" fmla="*/ 2 h 104"/>
                <a:gd name="T84" fmla="*/ 1 w 2"/>
                <a:gd name="T85" fmla="*/ 5 h 10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"/>
                <a:gd name="T130" fmla="*/ 0 h 104"/>
                <a:gd name="T131" fmla="*/ 2 w 2"/>
                <a:gd name="T132" fmla="*/ 104 h 104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" h="104">
                  <a:moveTo>
                    <a:pt x="1" y="5"/>
                  </a:moveTo>
                  <a:lnTo>
                    <a:pt x="1" y="8"/>
                  </a:lnTo>
                  <a:lnTo>
                    <a:pt x="1" y="12"/>
                  </a:lnTo>
                  <a:lnTo>
                    <a:pt x="1" y="16"/>
                  </a:lnTo>
                  <a:lnTo>
                    <a:pt x="1" y="21"/>
                  </a:lnTo>
                  <a:lnTo>
                    <a:pt x="1" y="26"/>
                  </a:lnTo>
                  <a:lnTo>
                    <a:pt x="1" y="30"/>
                  </a:lnTo>
                  <a:lnTo>
                    <a:pt x="1" y="35"/>
                  </a:lnTo>
                  <a:lnTo>
                    <a:pt x="1" y="41"/>
                  </a:lnTo>
                  <a:lnTo>
                    <a:pt x="1" y="45"/>
                  </a:lnTo>
                  <a:lnTo>
                    <a:pt x="1" y="50"/>
                  </a:lnTo>
                  <a:lnTo>
                    <a:pt x="1" y="55"/>
                  </a:lnTo>
                  <a:lnTo>
                    <a:pt x="1" y="59"/>
                  </a:lnTo>
                  <a:lnTo>
                    <a:pt x="1" y="62"/>
                  </a:lnTo>
                  <a:lnTo>
                    <a:pt x="1" y="66"/>
                  </a:lnTo>
                  <a:lnTo>
                    <a:pt x="1" y="69"/>
                  </a:lnTo>
                  <a:lnTo>
                    <a:pt x="1" y="71"/>
                  </a:lnTo>
                  <a:lnTo>
                    <a:pt x="1" y="73"/>
                  </a:lnTo>
                  <a:lnTo>
                    <a:pt x="1" y="75"/>
                  </a:lnTo>
                  <a:lnTo>
                    <a:pt x="1" y="77"/>
                  </a:lnTo>
                  <a:lnTo>
                    <a:pt x="1" y="79"/>
                  </a:lnTo>
                  <a:lnTo>
                    <a:pt x="1" y="81"/>
                  </a:lnTo>
                  <a:lnTo>
                    <a:pt x="1" y="83"/>
                  </a:lnTo>
                  <a:lnTo>
                    <a:pt x="1" y="85"/>
                  </a:lnTo>
                  <a:lnTo>
                    <a:pt x="1" y="87"/>
                  </a:lnTo>
                  <a:lnTo>
                    <a:pt x="1" y="89"/>
                  </a:lnTo>
                  <a:lnTo>
                    <a:pt x="1" y="91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1" y="96"/>
                  </a:lnTo>
                  <a:lnTo>
                    <a:pt x="1" y="98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0" y="102"/>
                  </a:lnTo>
                  <a:lnTo>
                    <a:pt x="0" y="101"/>
                  </a:lnTo>
                  <a:lnTo>
                    <a:pt x="0" y="100"/>
                  </a:lnTo>
                  <a:lnTo>
                    <a:pt x="0" y="99"/>
                  </a:lnTo>
                  <a:lnTo>
                    <a:pt x="0" y="98"/>
                  </a:lnTo>
                  <a:lnTo>
                    <a:pt x="0" y="97"/>
                  </a:lnTo>
                  <a:lnTo>
                    <a:pt x="0" y="95"/>
                  </a:lnTo>
                  <a:lnTo>
                    <a:pt x="0" y="94"/>
                  </a:lnTo>
                  <a:lnTo>
                    <a:pt x="0" y="93"/>
                  </a:lnTo>
                  <a:lnTo>
                    <a:pt x="0" y="92"/>
                  </a:lnTo>
                  <a:lnTo>
                    <a:pt x="0" y="90"/>
                  </a:lnTo>
                  <a:lnTo>
                    <a:pt x="0" y="88"/>
                  </a:lnTo>
                  <a:lnTo>
                    <a:pt x="1" y="87"/>
                  </a:lnTo>
                  <a:lnTo>
                    <a:pt x="1" y="85"/>
                  </a:lnTo>
                  <a:lnTo>
                    <a:pt x="1" y="84"/>
                  </a:lnTo>
                  <a:lnTo>
                    <a:pt x="1" y="82"/>
                  </a:lnTo>
                  <a:lnTo>
                    <a:pt x="1" y="80"/>
                  </a:lnTo>
                  <a:lnTo>
                    <a:pt x="1" y="78"/>
                  </a:lnTo>
                  <a:lnTo>
                    <a:pt x="1" y="77"/>
                  </a:lnTo>
                  <a:lnTo>
                    <a:pt x="1" y="76"/>
                  </a:lnTo>
                  <a:lnTo>
                    <a:pt x="1" y="74"/>
                  </a:lnTo>
                  <a:lnTo>
                    <a:pt x="0" y="72"/>
                  </a:lnTo>
                  <a:lnTo>
                    <a:pt x="0" y="70"/>
                  </a:lnTo>
                  <a:lnTo>
                    <a:pt x="0" y="67"/>
                  </a:lnTo>
                  <a:lnTo>
                    <a:pt x="0" y="64"/>
                  </a:lnTo>
                  <a:lnTo>
                    <a:pt x="0" y="60"/>
                  </a:lnTo>
                  <a:lnTo>
                    <a:pt x="0" y="56"/>
                  </a:lnTo>
                  <a:lnTo>
                    <a:pt x="0" y="51"/>
                  </a:lnTo>
                  <a:lnTo>
                    <a:pt x="0" y="45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0" y="30"/>
                  </a:lnTo>
                  <a:lnTo>
                    <a:pt x="0" y="25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0" name="Freeform 73"/>
            <p:cNvSpPr>
              <a:spLocks/>
            </p:cNvSpPr>
            <p:nvPr/>
          </p:nvSpPr>
          <p:spPr bwMode="auto">
            <a:xfrm>
              <a:off x="657" y="2964"/>
              <a:ext cx="29" cy="50"/>
            </a:xfrm>
            <a:custGeom>
              <a:avLst/>
              <a:gdLst>
                <a:gd name="T0" fmla="*/ 23 w 29"/>
                <a:gd name="T1" fmla="*/ 4 h 50"/>
                <a:gd name="T2" fmla="*/ 23 w 29"/>
                <a:gd name="T3" fmla="*/ 6 h 50"/>
                <a:gd name="T4" fmla="*/ 22 w 29"/>
                <a:gd name="T5" fmla="*/ 9 h 50"/>
                <a:gd name="T6" fmla="*/ 21 w 29"/>
                <a:gd name="T7" fmla="*/ 11 h 50"/>
                <a:gd name="T8" fmla="*/ 20 w 29"/>
                <a:gd name="T9" fmla="*/ 13 h 50"/>
                <a:gd name="T10" fmla="*/ 19 w 29"/>
                <a:gd name="T11" fmla="*/ 16 h 50"/>
                <a:gd name="T12" fmla="*/ 17 w 29"/>
                <a:gd name="T13" fmla="*/ 19 h 50"/>
                <a:gd name="T14" fmla="*/ 16 w 29"/>
                <a:gd name="T15" fmla="*/ 22 h 50"/>
                <a:gd name="T16" fmla="*/ 15 w 29"/>
                <a:gd name="T17" fmla="*/ 25 h 50"/>
                <a:gd name="T18" fmla="*/ 13 w 29"/>
                <a:gd name="T19" fmla="*/ 28 h 50"/>
                <a:gd name="T20" fmla="*/ 12 w 29"/>
                <a:gd name="T21" fmla="*/ 30 h 50"/>
                <a:gd name="T22" fmla="*/ 10 w 29"/>
                <a:gd name="T23" fmla="*/ 34 h 50"/>
                <a:gd name="T24" fmla="*/ 8 w 29"/>
                <a:gd name="T25" fmla="*/ 36 h 50"/>
                <a:gd name="T26" fmla="*/ 7 w 29"/>
                <a:gd name="T27" fmla="*/ 38 h 50"/>
                <a:gd name="T28" fmla="*/ 6 w 29"/>
                <a:gd name="T29" fmla="*/ 40 h 50"/>
                <a:gd name="T30" fmla="*/ 4 w 29"/>
                <a:gd name="T31" fmla="*/ 42 h 50"/>
                <a:gd name="T32" fmla="*/ 3 w 29"/>
                <a:gd name="T33" fmla="*/ 44 h 50"/>
                <a:gd name="T34" fmla="*/ 2 w 29"/>
                <a:gd name="T35" fmla="*/ 45 h 50"/>
                <a:gd name="T36" fmla="*/ 2 w 29"/>
                <a:gd name="T37" fmla="*/ 45 h 50"/>
                <a:gd name="T38" fmla="*/ 1 w 29"/>
                <a:gd name="T39" fmla="*/ 46 h 50"/>
                <a:gd name="T40" fmla="*/ 0 w 29"/>
                <a:gd name="T41" fmla="*/ 47 h 50"/>
                <a:gd name="T42" fmla="*/ 0 w 29"/>
                <a:gd name="T43" fmla="*/ 48 h 50"/>
                <a:gd name="T44" fmla="*/ 0 w 29"/>
                <a:gd name="T45" fmla="*/ 49 h 50"/>
                <a:gd name="T46" fmla="*/ 1 w 29"/>
                <a:gd name="T47" fmla="*/ 49 h 50"/>
                <a:gd name="T48" fmla="*/ 2 w 29"/>
                <a:gd name="T49" fmla="*/ 49 h 50"/>
                <a:gd name="T50" fmla="*/ 2 w 29"/>
                <a:gd name="T51" fmla="*/ 48 h 50"/>
                <a:gd name="T52" fmla="*/ 3 w 29"/>
                <a:gd name="T53" fmla="*/ 47 h 50"/>
                <a:gd name="T54" fmla="*/ 4 w 29"/>
                <a:gd name="T55" fmla="*/ 47 h 50"/>
                <a:gd name="T56" fmla="*/ 5 w 29"/>
                <a:gd name="T57" fmla="*/ 45 h 50"/>
                <a:gd name="T58" fmla="*/ 7 w 29"/>
                <a:gd name="T59" fmla="*/ 45 h 50"/>
                <a:gd name="T60" fmla="*/ 7 w 29"/>
                <a:gd name="T61" fmla="*/ 42 h 50"/>
                <a:gd name="T62" fmla="*/ 9 w 29"/>
                <a:gd name="T63" fmla="*/ 39 h 50"/>
                <a:gd name="T64" fmla="*/ 12 w 29"/>
                <a:gd name="T65" fmla="*/ 37 h 50"/>
                <a:gd name="T66" fmla="*/ 13 w 29"/>
                <a:gd name="T67" fmla="*/ 33 h 50"/>
                <a:gd name="T68" fmla="*/ 15 w 29"/>
                <a:gd name="T69" fmla="*/ 30 h 50"/>
                <a:gd name="T70" fmla="*/ 16 w 29"/>
                <a:gd name="T71" fmla="*/ 27 h 50"/>
                <a:gd name="T72" fmla="*/ 19 w 29"/>
                <a:gd name="T73" fmla="*/ 23 h 50"/>
                <a:gd name="T74" fmla="*/ 21 w 29"/>
                <a:gd name="T75" fmla="*/ 20 h 50"/>
                <a:gd name="T76" fmla="*/ 22 w 29"/>
                <a:gd name="T77" fmla="*/ 17 h 50"/>
                <a:gd name="T78" fmla="*/ 23 w 29"/>
                <a:gd name="T79" fmla="*/ 14 h 50"/>
                <a:gd name="T80" fmla="*/ 25 w 29"/>
                <a:gd name="T81" fmla="*/ 12 h 50"/>
                <a:gd name="T82" fmla="*/ 26 w 29"/>
                <a:gd name="T83" fmla="*/ 9 h 50"/>
                <a:gd name="T84" fmla="*/ 26 w 29"/>
                <a:gd name="T85" fmla="*/ 7 h 50"/>
                <a:gd name="T86" fmla="*/ 27 w 29"/>
                <a:gd name="T87" fmla="*/ 6 h 50"/>
                <a:gd name="T88" fmla="*/ 27 w 29"/>
                <a:gd name="T89" fmla="*/ 5 h 50"/>
                <a:gd name="T90" fmla="*/ 27 w 29"/>
                <a:gd name="T91" fmla="*/ 4 h 50"/>
                <a:gd name="T92" fmla="*/ 28 w 29"/>
                <a:gd name="T93" fmla="*/ 4 h 50"/>
                <a:gd name="T94" fmla="*/ 28 w 29"/>
                <a:gd name="T95" fmla="*/ 3 h 50"/>
                <a:gd name="T96" fmla="*/ 27 w 29"/>
                <a:gd name="T97" fmla="*/ 2 h 50"/>
                <a:gd name="T98" fmla="*/ 27 w 29"/>
                <a:gd name="T99" fmla="*/ 1 h 50"/>
                <a:gd name="T100" fmla="*/ 27 w 29"/>
                <a:gd name="T101" fmla="*/ 0 h 50"/>
                <a:gd name="T102" fmla="*/ 26 w 29"/>
                <a:gd name="T103" fmla="*/ 0 h 50"/>
                <a:gd name="T104" fmla="*/ 26 w 29"/>
                <a:gd name="T105" fmla="*/ 1 h 50"/>
                <a:gd name="T106" fmla="*/ 25 w 29"/>
                <a:gd name="T107" fmla="*/ 1 h 50"/>
                <a:gd name="T108" fmla="*/ 25 w 29"/>
                <a:gd name="T109" fmla="*/ 2 h 50"/>
                <a:gd name="T110" fmla="*/ 24 w 29"/>
                <a:gd name="T111" fmla="*/ 3 h 50"/>
                <a:gd name="T112" fmla="*/ 24 w 29"/>
                <a:gd name="T113" fmla="*/ 4 h 50"/>
                <a:gd name="T114" fmla="*/ 23 w 29"/>
                <a:gd name="T115" fmla="*/ 4 h 5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9"/>
                <a:gd name="T175" fmla="*/ 0 h 50"/>
                <a:gd name="T176" fmla="*/ 29 w 29"/>
                <a:gd name="T177" fmla="*/ 50 h 5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9" h="50">
                  <a:moveTo>
                    <a:pt x="23" y="4"/>
                  </a:moveTo>
                  <a:lnTo>
                    <a:pt x="23" y="6"/>
                  </a:lnTo>
                  <a:lnTo>
                    <a:pt x="22" y="9"/>
                  </a:lnTo>
                  <a:lnTo>
                    <a:pt x="21" y="11"/>
                  </a:lnTo>
                  <a:lnTo>
                    <a:pt x="20" y="13"/>
                  </a:lnTo>
                  <a:lnTo>
                    <a:pt x="19" y="16"/>
                  </a:lnTo>
                  <a:lnTo>
                    <a:pt x="17" y="19"/>
                  </a:lnTo>
                  <a:lnTo>
                    <a:pt x="16" y="22"/>
                  </a:lnTo>
                  <a:lnTo>
                    <a:pt x="15" y="25"/>
                  </a:lnTo>
                  <a:lnTo>
                    <a:pt x="13" y="28"/>
                  </a:lnTo>
                  <a:lnTo>
                    <a:pt x="12" y="30"/>
                  </a:lnTo>
                  <a:lnTo>
                    <a:pt x="10" y="34"/>
                  </a:lnTo>
                  <a:lnTo>
                    <a:pt x="8" y="36"/>
                  </a:lnTo>
                  <a:lnTo>
                    <a:pt x="7" y="38"/>
                  </a:lnTo>
                  <a:lnTo>
                    <a:pt x="6" y="40"/>
                  </a:lnTo>
                  <a:lnTo>
                    <a:pt x="4" y="42"/>
                  </a:lnTo>
                  <a:lnTo>
                    <a:pt x="3" y="44"/>
                  </a:lnTo>
                  <a:lnTo>
                    <a:pt x="2" y="45"/>
                  </a:lnTo>
                  <a:lnTo>
                    <a:pt x="1" y="46"/>
                  </a:lnTo>
                  <a:lnTo>
                    <a:pt x="0" y="47"/>
                  </a:lnTo>
                  <a:lnTo>
                    <a:pt x="0" y="48"/>
                  </a:lnTo>
                  <a:lnTo>
                    <a:pt x="0" y="49"/>
                  </a:lnTo>
                  <a:lnTo>
                    <a:pt x="1" y="49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3" y="47"/>
                  </a:lnTo>
                  <a:lnTo>
                    <a:pt x="4" y="47"/>
                  </a:lnTo>
                  <a:lnTo>
                    <a:pt x="5" y="45"/>
                  </a:lnTo>
                  <a:lnTo>
                    <a:pt x="7" y="45"/>
                  </a:lnTo>
                  <a:lnTo>
                    <a:pt x="7" y="42"/>
                  </a:lnTo>
                  <a:lnTo>
                    <a:pt x="9" y="39"/>
                  </a:lnTo>
                  <a:lnTo>
                    <a:pt x="12" y="37"/>
                  </a:lnTo>
                  <a:lnTo>
                    <a:pt x="13" y="33"/>
                  </a:lnTo>
                  <a:lnTo>
                    <a:pt x="15" y="30"/>
                  </a:lnTo>
                  <a:lnTo>
                    <a:pt x="16" y="27"/>
                  </a:lnTo>
                  <a:lnTo>
                    <a:pt x="19" y="23"/>
                  </a:lnTo>
                  <a:lnTo>
                    <a:pt x="21" y="20"/>
                  </a:lnTo>
                  <a:lnTo>
                    <a:pt x="22" y="17"/>
                  </a:lnTo>
                  <a:lnTo>
                    <a:pt x="23" y="14"/>
                  </a:lnTo>
                  <a:lnTo>
                    <a:pt x="25" y="12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7" y="6"/>
                  </a:lnTo>
                  <a:lnTo>
                    <a:pt x="27" y="5"/>
                  </a:lnTo>
                  <a:lnTo>
                    <a:pt x="27" y="4"/>
                  </a:lnTo>
                  <a:lnTo>
                    <a:pt x="28" y="4"/>
                  </a:lnTo>
                  <a:lnTo>
                    <a:pt x="28" y="3"/>
                  </a:lnTo>
                  <a:lnTo>
                    <a:pt x="27" y="2"/>
                  </a:lnTo>
                  <a:lnTo>
                    <a:pt x="27" y="1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6" y="1"/>
                  </a:lnTo>
                  <a:lnTo>
                    <a:pt x="25" y="1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4" y="4"/>
                  </a:lnTo>
                  <a:lnTo>
                    <a:pt x="23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1" name="Freeform 74"/>
            <p:cNvSpPr>
              <a:spLocks/>
            </p:cNvSpPr>
            <p:nvPr/>
          </p:nvSpPr>
          <p:spPr bwMode="auto">
            <a:xfrm>
              <a:off x="669" y="2961"/>
              <a:ext cx="29" cy="51"/>
            </a:xfrm>
            <a:custGeom>
              <a:avLst/>
              <a:gdLst>
                <a:gd name="T0" fmla="*/ 24 w 29"/>
                <a:gd name="T1" fmla="*/ 5 h 51"/>
                <a:gd name="T2" fmla="*/ 23 w 29"/>
                <a:gd name="T3" fmla="*/ 6 h 51"/>
                <a:gd name="T4" fmla="*/ 22 w 29"/>
                <a:gd name="T5" fmla="*/ 8 h 51"/>
                <a:gd name="T6" fmla="*/ 21 w 29"/>
                <a:gd name="T7" fmla="*/ 11 h 51"/>
                <a:gd name="T8" fmla="*/ 21 w 29"/>
                <a:gd name="T9" fmla="*/ 13 h 51"/>
                <a:gd name="T10" fmla="*/ 20 w 29"/>
                <a:gd name="T11" fmla="*/ 16 h 51"/>
                <a:gd name="T12" fmla="*/ 18 w 29"/>
                <a:gd name="T13" fmla="*/ 19 h 51"/>
                <a:gd name="T14" fmla="*/ 16 w 29"/>
                <a:gd name="T15" fmla="*/ 21 h 51"/>
                <a:gd name="T16" fmla="*/ 15 w 29"/>
                <a:gd name="T17" fmla="*/ 24 h 51"/>
                <a:gd name="T18" fmla="*/ 14 w 29"/>
                <a:gd name="T19" fmla="*/ 28 h 51"/>
                <a:gd name="T20" fmla="*/ 12 w 29"/>
                <a:gd name="T21" fmla="*/ 30 h 51"/>
                <a:gd name="T22" fmla="*/ 11 w 29"/>
                <a:gd name="T23" fmla="*/ 33 h 51"/>
                <a:gd name="T24" fmla="*/ 9 w 29"/>
                <a:gd name="T25" fmla="*/ 36 h 51"/>
                <a:gd name="T26" fmla="*/ 7 w 29"/>
                <a:gd name="T27" fmla="*/ 38 h 51"/>
                <a:gd name="T28" fmla="*/ 6 w 29"/>
                <a:gd name="T29" fmla="*/ 40 h 51"/>
                <a:gd name="T30" fmla="*/ 5 w 29"/>
                <a:gd name="T31" fmla="*/ 43 h 51"/>
                <a:gd name="T32" fmla="*/ 3 w 29"/>
                <a:gd name="T33" fmla="*/ 44 h 51"/>
                <a:gd name="T34" fmla="*/ 2 w 29"/>
                <a:gd name="T35" fmla="*/ 46 h 51"/>
                <a:gd name="T36" fmla="*/ 2 w 29"/>
                <a:gd name="T37" fmla="*/ 46 h 51"/>
                <a:gd name="T38" fmla="*/ 2 w 29"/>
                <a:gd name="T39" fmla="*/ 47 h 51"/>
                <a:gd name="T40" fmla="*/ 1 w 29"/>
                <a:gd name="T41" fmla="*/ 48 h 51"/>
                <a:gd name="T42" fmla="*/ 0 w 29"/>
                <a:gd name="T43" fmla="*/ 49 h 51"/>
                <a:gd name="T44" fmla="*/ 1 w 29"/>
                <a:gd name="T45" fmla="*/ 50 h 51"/>
                <a:gd name="T46" fmla="*/ 2 w 29"/>
                <a:gd name="T47" fmla="*/ 50 h 51"/>
                <a:gd name="T48" fmla="*/ 2 w 29"/>
                <a:gd name="T49" fmla="*/ 49 h 51"/>
                <a:gd name="T50" fmla="*/ 2 w 29"/>
                <a:gd name="T51" fmla="*/ 49 h 51"/>
                <a:gd name="T52" fmla="*/ 3 w 29"/>
                <a:gd name="T53" fmla="*/ 48 h 51"/>
                <a:gd name="T54" fmla="*/ 4 w 29"/>
                <a:gd name="T55" fmla="*/ 48 h 51"/>
                <a:gd name="T56" fmla="*/ 5 w 29"/>
                <a:gd name="T57" fmla="*/ 47 h 51"/>
                <a:gd name="T58" fmla="*/ 6 w 29"/>
                <a:gd name="T59" fmla="*/ 46 h 51"/>
                <a:gd name="T60" fmla="*/ 7 w 29"/>
                <a:gd name="T61" fmla="*/ 45 h 51"/>
                <a:gd name="T62" fmla="*/ 9 w 29"/>
                <a:gd name="T63" fmla="*/ 42 h 51"/>
                <a:gd name="T64" fmla="*/ 11 w 29"/>
                <a:gd name="T65" fmla="*/ 39 h 51"/>
                <a:gd name="T66" fmla="*/ 12 w 29"/>
                <a:gd name="T67" fmla="*/ 37 h 51"/>
                <a:gd name="T68" fmla="*/ 14 w 29"/>
                <a:gd name="T69" fmla="*/ 33 h 51"/>
                <a:gd name="T70" fmla="*/ 16 w 29"/>
                <a:gd name="T71" fmla="*/ 29 h 51"/>
                <a:gd name="T72" fmla="*/ 17 w 29"/>
                <a:gd name="T73" fmla="*/ 26 h 51"/>
                <a:gd name="T74" fmla="*/ 19 w 29"/>
                <a:gd name="T75" fmla="*/ 23 h 51"/>
                <a:gd name="T76" fmla="*/ 21 w 29"/>
                <a:gd name="T77" fmla="*/ 20 h 51"/>
                <a:gd name="T78" fmla="*/ 22 w 29"/>
                <a:gd name="T79" fmla="*/ 17 h 51"/>
                <a:gd name="T80" fmla="*/ 24 w 29"/>
                <a:gd name="T81" fmla="*/ 13 h 51"/>
                <a:gd name="T82" fmla="*/ 26 w 29"/>
                <a:gd name="T83" fmla="*/ 12 h 51"/>
                <a:gd name="T84" fmla="*/ 26 w 29"/>
                <a:gd name="T85" fmla="*/ 9 h 51"/>
                <a:gd name="T86" fmla="*/ 27 w 29"/>
                <a:gd name="T87" fmla="*/ 7 h 51"/>
                <a:gd name="T88" fmla="*/ 28 w 29"/>
                <a:gd name="T89" fmla="*/ 6 h 51"/>
                <a:gd name="T90" fmla="*/ 28 w 29"/>
                <a:gd name="T91" fmla="*/ 5 h 51"/>
                <a:gd name="T92" fmla="*/ 28 w 29"/>
                <a:gd name="T93" fmla="*/ 4 h 51"/>
                <a:gd name="T94" fmla="*/ 28 w 29"/>
                <a:gd name="T95" fmla="*/ 4 h 51"/>
                <a:gd name="T96" fmla="*/ 28 w 29"/>
                <a:gd name="T97" fmla="*/ 3 h 51"/>
                <a:gd name="T98" fmla="*/ 28 w 29"/>
                <a:gd name="T99" fmla="*/ 2 h 51"/>
                <a:gd name="T100" fmla="*/ 28 w 29"/>
                <a:gd name="T101" fmla="*/ 1 h 51"/>
                <a:gd name="T102" fmla="*/ 28 w 29"/>
                <a:gd name="T103" fmla="*/ 0 h 51"/>
                <a:gd name="T104" fmla="*/ 27 w 29"/>
                <a:gd name="T105" fmla="*/ 0 h 51"/>
                <a:gd name="T106" fmla="*/ 26 w 29"/>
                <a:gd name="T107" fmla="*/ 1 h 51"/>
                <a:gd name="T108" fmla="*/ 26 w 29"/>
                <a:gd name="T109" fmla="*/ 2 h 51"/>
                <a:gd name="T110" fmla="*/ 25 w 29"/>
                <a:gd name="T111" fmla="*/ 3 h 51"/>
                <a:gd name="T112" fmla="*/ 25 w 29"/>
                <a:gd name="T113" fmla="*/ 4 h 51"/>
                <a:gd name="T114" fmla="*/ 24 w 29"/>
                <a:gd name="T115" fmla="*/ 5 h 5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9"/>
                <a:gd name="T175" fmla="*/ 0 h 51"/>
                <a:gd name="T176" fmla="*/ 29 w 29"/>
                <a:gd name="T177" fmla="*/ 51 h 5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9" h="51">
                  <a:moveTo>
                    <a:pt x="24" y="5"/>
                  </a:moveTo>
                  <a:lnTo>
                    <a:pt x="23" y="6"/>
                  </a:lnTo>
                  <a:lnTo>
                    <a:pt x="22" y="8"/>
                  </a:lnTo>
                  <a:lnTo>
                    <a:pt x="21" y="11"/>
                  </a:lnTo>
                  <a:lnTo>
                    <a:pt x="21" y="13"/>
                  </a:lnTo>
                  <a:lnTo>
                    <a:pt x="20" y="16"/>
                  </a:lnTo>
                  <a:lnTo>
                    <a:pt x="18" y="19"/>
                  </a:lnTo>
                  <a:lnTo>
                    <a:pt x="16" y="21"/>
                  </a:lnTo>
                  <a:lnTo>
                    <a:pt x="15" y="24"/>
                  </a:lnTo>
                  <a:lnTo>
                    <a:pt x="14" y="28"/>
                  </a:lnTo>
                  <a:lnTo>
                    <a:pt x="12" y="30"/>
                  </a:lnTo>
                  <a:lnTo>
                    <a:pt x="11" y="33"/>
                  </a:lnTo>
                  <a:lnTo>
                    <a:pt x="9" y="36"/>
                  </a:lnTo>
                  <a:lnTo>
                    <a:pt x="7" y="38"/>
                  </a:lnTo>
                  <a:lnTo>
                    <a:pt x="6" y="40"/>
                  </a:lnTo>
                  <a:lnTo>
                    <a:pt x="5" y="43"/>
                  </a:lnTo>
                  <a:lnTo>
                    <a:pt x="3" y="44"/>
                  </a:lnTo>
                  <a:lnTo>
                    <a:pt x="2" y="46"/>
                  </a:lnTo>
                  <a:lnTo>
                    <a:pt x="2" y="47"/>
                  </a:lnTo>
                  <a:lnTo>
                    <a:pt x="1" y="48"/>
                  </a:lnTo>
                  <a:lnTo>
                    <a:pt x="0" y="49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49"/>
                  </a:lnTo>
                  <a:lnTo>
                    <a:pt x="3" y="48"/>
                  </a:lnTo>
                  <a:lnTo>
                    <a:pt x="4" y="48"/>
                  </a:lnTo>
                  <a:lnTo>
                    <a:pt x="5" y="47"/>
                  </a:lnTo>
                  <a:lnTo>
                    <a:pt x="6" y="46"/>
                  </a:lnTo>
                  <a:lnTo>
                    <a:pt x="7" y="45"/>
                  </a:lnTo>
                  <a:lnTo>
                    <a:pt x="9" y="42"/>
                  </a:lnTo>
                  <a:lnTo>
                    <a:pt x="11" y="39"/>
                  </a:lnTo>
                  <a:lnTo>
                    <a:pt x="12" y="37"/>
                  </a:lnTo>
                  <a:lnTo>
                    <a:pt x="14" y="33"/>
                  </a:lnTo>
                  <a:lnTo>
                    <a:pt x="16" y="29"/>
                  </a:lnTo>
                  <a:lnTo>
                    <a:pt x="17" y="26"/>
                  </a:lnTo>
                  <a:lnTo>
                    <a:pt x="19" y="23"/>
                  </a:lnTo>
                  <a:lnTo>
                    <a:pt x="21" y="20"/>
                  </a:lnTo>
                  <a:lnTo>
                    <a:pt x="22" y="17"/>
                  </a:lnTo>
                  <a:lnTo>
                    <a:pt x="24" y="13"/>
                  </a:lnTo>
                  <a:lnTo>
                    <a:pt x="26" y="12"/>
                  </a:lnTo>
                  <a:lnTo>
                    <a:pt x="26" y="9"/>
                  </a:lnTo>
                  <a:lnTo>
                    <a:pt x="27" y="7"/>
                  </a:lnTo>
                  <a:lnTo>
                    <a:pt x="28" y="6"/>
                  </a:lnTo>
                  <a:lnTo>
                    <a:pt x="28" y="5"/>
                  </a:lnTo>
                  <a:lnTo>
                    <a:pt x="28" y="4"/>
                  </a:lnTo>
                  <a:lnTo>
                    <a:pt x="28" y="3"/>
                  </a:lnTo>
                  <a:lnTo>
                    <a:pt x="28" y="2"/>
                  </a:lnTo>
                  <a:lnTo>
                    <a:pt x="28" y="1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6" y="1"/>
                  </a:lnTo>
                  <a:lnTo>
                    <a:pt x="26" y="2"/>
                  </a:lnTo>
                  <a:lnTo>
                    <a:pt x="25" y="3"/>
                  </a:lnTo>
                  <a:lnTo>
                    <a:pt x="25" y="4"/>
                  </a:lnTo>
                  <a:lnTo>
                    <a:pt x="24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" name="Freeform 75"/>
            <p:cNvSpPr>
              <a:spLocks/>
            </p:cNvSpPr>
            <p:nvPr/>
          </p:nvSpPr>
          <p:spPr bwMode="auto">
            <a:xfrm>
              <a:off x="683" y="2960"/>
              <a:ext cx="28" cy="51"/>
            </a:xfrm>
            <a:custGeom>
              <a:avLst/>
              <a:gdLst>
                <a:gd name="T0" fmla="*/ 24 w 28"/>
                <a:gd name="T1" fmla="*/ 5 h 51"/>
                <a:gd name="T2" fmla="*/ 23 w 28"/>
                <a:gd name="T3" fmla="*/ 6 h 51"/>
                <a:gd name="T4" fmla="*/ 22 w 28"/>
                <a:gd name="T5" fmla="*/ 9 h 51"/>
                <a:gd name="T6" fmla="*/ 21 w 28"/>
                <a:gd name="T7" fmla="*/ 11 h 51"/>
                <a:gd name="T8" fmla="*/ 20 w 28"/>
                <a:gd name="T9" fmla="*/ 13 h 51"/>
                <a:gd name="T10" fmla="*/ 19 w 28"/>
                <a:gd name="T11" fmla="*/ 16 h 51"/>
                <a:gd name="T12" fmla="*/ 17 w 28"/>
                <a:gd name="T13" fmla="*/ 19 h 51"/>
                <a:gd name="T14" fmla="*/ 16 w 28"/>
                <a:gd name="T15" fmla="*/ 21 h 51"/>
                <a:gd name="T16" fmla="*/ 14 w 28"/>
                <a:gd name="T17" fmla="*/ 25 h 51"/>
                <a:gd name="T18" fmla="*/ 13 w 28"/>
                <a:gd name="T19" fmla="*/ 28 h 51"/>
                <a:gd name="T20" fmla="*/ 11 w 28"/>
                <a:gd name="T21" fmla="*/ 30 h 51"/>
                <a:gd name="T22" fmla="*/ 10 w 28"/>
                <a:gd name="T23" fmla="*/ 33 h 51"/>
                <a:gd name="T24" fmla="*/ 8 w 28"/>
                <a:gd name="T25" fmla="*/ 36 h 51"/>
                <a:gd name="T26" fmla="*/ 7 w 28"/>
                <a:gd name="T27" fmla="*/ 38 h 51"/>
                <a:gd name="T28" fmla="*/ 6 w 28"/>
                <a:gd name="T29" fmla="*/ 40 h 51"/>
                <a:gd name="T30" fmla="*/ 4 w 28"/>
                <a:gd name="T31" fmla="*/ 43 h 51"/>
                <a:gd name="T32" fmla="*/ 3 w 28"/>
                <a:gd name="T33" fmla="*/ 44 h 51"/>
                <a:gd name="T34" fmla="*/ 2 w 28"/>
                <a:gd name="T35" fmla="*/ 46 h 51"/>
                <a:gd name="T36" fmla="*/ 2 w 28"/>
                <a:gd name="T37" fmla="*/ 46 h 51"/>
                <a:gd name="T38" fmla="*/ 1 w 28"/>
                <a:gd name="T39" fmla="*/ 47 h 51"/>
                <a:gd name="T40" fmla="*/ 1 w 28"/>
                <a:gd name="T41" fmla="*/ 48 h 51"/>
                <a:gd name="T42" fmla="*/ 0 w 28"/>
                <a:gd name="T43" fmla="*/ 48 h 51"/>
                <a:gd name="T44" fmla="*/ 0 w 28"/>
                <a:gd name="T45" fmla="*/ 49 h 51"/>
                <a:gd name="T46" fmla="*/ 0 w 28"/>
                <a:gd name="T47" fmla="*/ 50 h 51"/>
                <a:gd name="T48" fmla="*/ 1 w 28"/>
                <a:gd name="T49" fmla="*/ 50 h 51"/>
                <a:gd name="T50" fmla="*/ 2 w 28"/>
                <a:gd name="T51" fmla="*/ 49 h 51"/>
                <a:gd name="T52" fmla="*/ 2 w 28"/>
                <a:gd name="T53" fmla="*/ 48 h 51"/>
                <a:gd name="T54" fmla="*/ 3 w 28"/>
                <a:gd name="T55" fmla="*/ 48 h 51"/>
                <a:gd name="T56" fmla="*/ 4 w 28"/>
                <a:gd name="T57" fmla="*/ 47 h 51"/>
                <a:gd name="T58" fmla="*/ 5 w 28"/>
                <a:gd name="T59" fmla="*/ 46 h 51"/>
                <a:gd name="T60" fmla="*/ 7 w 28"/>
                <a:gd name="T61" fmla="*/ 45 h 51"/>
                <a:gd name="T62" fmla="*/ 7 w 28"/>
                <a:gd name="T63" fmla="*/ 42 h 51"/>
                <a:gd name="T64" fmla="*/ 9 w 28"/>
                <a:gd name="T65" fmla="*/ 39 h 51"/>
                <a:gd name="T66" fmla="*/ 11 w 28"/>
                <a:gd name="T67" fmla="*/ 37 h 51"/>
                <a:gd name="T68" fmla="*/ 13 w 28"/>
                <a:gd name="T69" fmla="*/ 33 h 51"/>
                <a:gd name="T70" fmla="*/ 15 w 28"/>
                <a:gd name="T71" fmla="*/ 30 h 51"/>
                <a:gd name="T72" fmla="*/ 16 w 28"/>
                <a:gd name="T73" fmla="*/ 27 h 51"/>
                <a:gd name="T74" fmla="*/ 19 w 28"/>
                <a:gd name="T75" fmla="*/ 23 h 51"/>
                <a:gd name="T76" fmla="*/ 20 w 28"/>
                <a:gd name="T77" fmla="*/ 20 h 51"/>
                <a:gd name="T78" fmla="*/ 22 w 28"/>
                <a:gd name="T79" fmla="*/ 17 h 51"/>
                <a:gd name="T80" fmla="*/ 23 w 28"/>
                <a:gd name="T81" fmla="*/ 14 h 51"/>
                <a:gd name="T82" fmla="*/ 25 w 28"/>
                <a:gd name="T83" fmla="*/ 12 h 51"/>
                <a:gd name="T84" fmla="*/ 25 w 28"/>
                <a:gd name="T85" fmla="*/ 10 h 51"/>
                <a:gd name="T86" fmla="*/ 26 w 28"/>
                <a:gd name="T87" fmla="*/ 8 h 51"/>
                <a:gd name="T88" fmla="*/ 26 w 28"/>
                <a:gd name="T89" fmla="*/ 7 h 51"/>
                <a:gd name="T90" fmla="*/ 27 w 28"/>
                <a:gd name="T91" fmla="*/ 5 h 51"/>
                <a:gd name="T92" fmla="*/ 27 w 28"/>
                <a:gd name="T93" fmla="*/ 4 h 51"/>
                <a:gd name="T94" fmla="*/ 27 w 28"/>
                <a:gd name="T95" fmla="*/ 4 h 51"/>
                <a:gd name="T96" fmla="*/ 27 w 28"/>
                <a:gd name="T97" fmla="*/ 3 h 51"/>
                <a:gd name="T98" fmla="*/ 27 w 28"/>
                <a:gd name="T99" fmla="*/ 2 h 51"/>
                <a:gd name="T100" fmla="*/ 27 w 28"/>
                <a:gd name="T101" fmla="*/ 1 h 51"/>
                <a:gd name="T102" fmla="*/ 26 w 28"/>
                <a:gd name="T103" fmla="*/ 0 h 51"/>
                <a:gd name="T104" fmla="*/ 25 w 28"/>
                <a:gd name="T105" fmla="*/ 1 h 51"/>
                <a:gd name="T106" fmla="*/ 25 w 28"/>
                <a:gd name="T107" fmla="*/ 2 h 51"/>
                <a:gd name="T108" fmla="*/ 25 w 28"/>
                <a:gd name="T109" fmla="*/ 3 h 51"/>
                <a:gd name="T110" fmla="*/ 24 w 28"/>
                <a:gd name="T111" fmla="*/ 4 h 51"/>
                <a:gd name="T112" fmla="*/ 24 w 28"/>
                <a:gd name="T113" fmla="*/ 5 h 5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"/>
                <a:gd name="T172" fmla="*/ 0 h 51"/>
                <a:gd name="T173" fmla="*/ 28 w 28"/>
                <a:gd name="T174" fmla="*/ 51 h 5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" h="51">
                  <a:moveTo>
                    <a:pt x="24" y="5"/>
                  </a:moveTo>
                  <a:lnTo>
                    <a:pt x="23" y="6"/>
                  </a:lnTo>
                  <a:lnTo>
                    <a:pt x="22" y="9"/>
                  </a:lnTo>
                  <a:lnTo>
                    <a:pt x="21" y="11"/>
                  </a:lnTo>
                  <a:lnTo>
                    <a:pt x="20" y="13"/>
                  </a:lnTo>
                  <a:lnTo>
                    <a:pt x="19" y="16"/>
                  </a:lnTo>
                  <a:lnTo>
                    <a:pt x="17" y="19"/>
                  </a:lnTo>
                  <a:lnTo>
                    <a:pt x="16" y="21"/>
                  </a:lnTo>
                  <a:lnTo>
                    <a:pt x="14" y="25"/>
                  </a:lnTo>
                  <a:lnTo>
                    <a:pt x="13" y="28"/>
                  </a:lnTo>
                  <a:lnTo>
                    <a:pt x="11" y="30"/>
                  </a:lnTo>
                  <a:lnTo>
                    <a:pt x="10" y="33"/>
                  </a:lnTo>
                  <a:lnTo>
                    <a:pt x="8" y="36"/>
                  </a:lnTo>
                  <a:lnTo>
                    <a:pt x="7" y="38"/>
                  </a:lnTo>
                  <a:lnTo>
                    <a:pt x="6" y="40"/>
                  </a:lnTo>
                  <a:lnTo>
                    <a:pt x="4" y="43"/>
                  </a:lnTo>
                  <a:lnTo>
                    <a:pt x="3" y="44"/>
                  </a:lnTo>
                  <a:lnTo>
                    <a:pt x="2" y="46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0" y="48"/>
                  </a:lnTo>
                  <a:lnTo>
                    <a:pt x="0" y="49"/>
                  </a:lnTo>
                  <a:lnTo>
                    <a:pt x="0" y="50"/>
                  </a:lnTo>
                  <a:lnTo>
                    <a:pt x="1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3" y="48"/>
                  </a:lnTo>
                  <a:lnTo>
                    <a:pt x="4" y="47"/>
                  </a:lnTo>
                  <a:lnTo>
                    <a:pt x="5" y="46"/>
                  </a:lnTo>
                  <a:lnTo>
                    <a:pt x="7" y="45"/>
                  </a:lnTo>
                  <a:lnTo>
                    <a:pt x="7" y="42"/>
                  </a:lnTo>
                  <a:lnTo>
                    <a:pt x="9" y="39"/>
                  </a:lnTo>
                  <a:lnTo>
                    <a:pt x="11" y="37"/>
                  </a:lnTo>
                  <a:lnTo>
                    <a:pt x="13" y="33"/>
                  </a:lnTo>
                  <a:lnTo>
                    <a:pt x="15" y="30"/>
                  </a:lnTo>
                  <a:lnTo>
                    <a:pt x="16" y="27"/>
                  </a:lnTo>
                  <a:lnTo>
                    <a:pt x="19" y="23"/>
                  </a:lnTo>
                  <a:lnTo>
                    <a:pt x="20" y="20"/>
                  </a:lnTo>
                  <a:lnTo>
                    <a:pt x="22" y="17"/>
                  </a:lnTo>
                  <a:lnTo>
                    <a:pt x="23" y="14"/>
                  </a:lnTo>
                  <a:lnTo>
                    <a:pt x="25" y="12"/>
                  </a:lnTo>
                  <a:lnTo>
                    <a:pt x="25" y="10"/>
                  </a:lnTo>
                  <a:lnTo>
                    <a:pt x="26" y="8"/>
                  </a:lnTo>
                  <a:lnTo>
                    <a:pt x="26" y="7"/>
                  </a:lnTo>
                  <a:lnTo>
                    <a:pt x="27" y="5"/>
                  </a:lnTo>
                  <a:lnTo>
                    <a:pt x="27" y="4"/>
                  </a:lnTo>
                  <a:lnTo>
                    <a:pt x="27" y="3"/>
                  </a:lnTo>
                  <a:lnTo>
                    <a:pt x="27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5" y="1"/>
                  </a:lnTo>
                  <a:lnTo>
                    <a:pt x="25" y="2"/>
                  </a:lnTo>
                  <a:lnTo>
                    <a:pt x="25" y="3"/>
                  </a:lnTo>
                  <a:lnTo>
                    <a:pt x="24" y="4"/>
                  </a:lnTo>
                  <a:lnTo>
                    <a:pt x="24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3" name="Freeform 76"/>
            <p:cNvSpPr>
              <a:spLocks/>
            </p:cNvSpPr>
            <p:nvPr/>
          </p:nvSpPr>
          <p:spPr bwMode="auto">
            <a:xfrm>
              <a:off x="698" y="2969"/>
              <a:ext cx="18" cy="29"/>
            </a:xfrm>
            <a:custGeom>
              <a:avLst/>
              <a:gdLst>
                <a:gd name="T0" fmla="*/ 15 w 18"/>
                <a:gd name="T1" fmla="*/ 2 h 29"/>
                <a:gd name="T2" fmla="*/ 15 w 18"/>
                <a:gd name="T3" fmla="*/ 3 h 29"/>
                <a:gd name="T4" fmla="*/ 14 w 18"/>
                <a:gd name="T5" fmla="*/ 4 h 29"/>
                <a:gd name="T6" fmla="*/ 14 w 18"/>
                <a:gd name="T7" fmla="*/ 6 h 29"/>
                <a:gd name="T8" fmla="*/ 13 w 18"/>
                <a:gd name="T9" fmla="*/ 7 h 29"/>
                <a:gd name="T10" fmla="*/ 13 w 18"/>
                <a:gd name="T11" fmla="*/ 8 h 29"/>
                <a:gd name="T12" fmla="*/ 12 w 18"/>
                <a:gd name="T13" fmla="*/ 10 h 29"/>
                <a:gd name="T14" fmla="*/ 10 w 18"/>
                <a:gd name="T15" fmla="*/ 12 h 29"/>
                <a:gd name="T16" fmla="*/ 10 w 18"/>
                <a:gd name="T17" fmla="*/ 13 h 29"/>
                <a:gd name="T18" fmla="*/ 9 w 18"/>
                <a:gd name="T19" fmla="*/ 15 h 29"/>
                <a:gd name="T20" fmla="*/ 8 w 18"/>
                <a:gd name="T21" fmla="*/ 16 h 29"/>
                <a:gd name="T22" fmla="*/ 7 w 18"/>
                <a:gd name="T23" fmla="*/ 18 h 29"/>
                <a:gd name="T24" fmla="*/ 6 w 18"/>
                <a:gd name="T25" fmla="*/ 20 h 29"/>
                <a:gd name="T26" fmla="*/ 5 w 18"/>
                <a:gd name="T27" fmla="*/ 21 h 29"/>
                <a:gd name="T28" fmla="*/ 4 w 18"/>
                <a:gd name="T29" fmla="*/ 22 h 29"/>
                <a:gd name="T30" fmla="*/ 4 w 18"/>
                <a:gd name="T31" fmla="*/ 23 h 29"/>
                <a:gd name="T32" fmla="*/ 3 w 18"/>
                <a:gd name="T33" fmla="*/ 24 h 29"/>
                <a:gd name="T34" fmla="*/ 2 w 18"/>
                <a:gd name="T35" fmla="*/ 24 h 29"/>
                <a:gd name="T36" fmla="*/ 1 w 18"/>
                <a:gd name="T37" fmla="*/ 25 h 29"/>
                <a:gd name="T38" fmla="*/ 1 w 18"/>
                <a:gd name="T39" fmla="*/ 26 h 29"/>
                <a:gd name="T40" fmla="*/ 0 w 18"/>
                <a:gd name="T41" fmla="*/ 26 h 29"/>
                <a:gd name="T42" fmla="*/ 0 w 18"/>
                <a:gd name="T43" fmla="*/ 27 h 29"/>
                <a:gd name="T44" fmla="*/ 0 w 18"/>
                <a:gd name="T45" fmla="*/ 28 h 29"/>
                <a:gd name="T46" fmla="*/ 1 w 18"/>
                <a:gd name="T47" fmla="*/ 28 h 29"/>
                <a:gd name="T48" fmla="*/ 1 w 18"/>
                <a:gd name="T49" fmla="*/ 27 h 29"/>
                <a:gd name="T50" fmla="*/ 2 w 18"/>
                <a:gd name="T51" fmla="*/ 26 h 29"/>
                <a:gd name="T52" fmla="*/ 4 w 18"/>
                <a:gd name="T53" fmla="*/ 25 h 29"/>
                <a:gd name="T54" fmla="*/ 4 w 18"/>
                <a:gd name="T55" fmla="*/ 24 h 29"/>
                <a:gd name="T56" fmla="*/ 5 w 18"/>
                <a:gd name="T57" fmla="*/ 22 h 29"/>
                <a:gd name="T58" fmla="*/ 7 w 18"/>
                <a:gd name="T59" fmla="*/ 21 h 29"/>
                <a:gd name="T60" fmla="*/ 8 w 18"/>
                <a:gd name="T61" fmla="*/ 19 h 29"/>
                <a:gd name="T62" fmla="*/ 10 w 18"/>
                <a:gd name="T63" fmla="*/ 17 h 29"/>
                <a:gd name="T64" fmla="*/ 10 w 18"/>
                <a:gd name="T65" fmla="*/ 16 h 29"/>
                <a:gd name="T66" fmla="*/ 12 w 18"/>
                <a:gd name="T67" fmla="*/ 14 h 29"/>
                <a:gd name="T68" fmla="*/ 13 w 18"/>
                <a:gd name="T69" fmla="*/ 12 h 29"/>
                <a:gd name="T70" fmla="*/ 14 w 18"/>
                <a:gd name="T71" fmla="*/ 11 h 29"/>
                <a:gd name="T72" fmla="*/ 15 w 18"/>
                <a:gd name="T73" fmla="*/ 9 h 29"/>
                <a:gd name="T74" fmla="*/ 16 w 18"/>
                <a:gd name="T75" fmla="*/ 7 h 29"/>
                <a:gd name="T76" fmla="*/ 16 w 18"/>
                <a:gd name="T77" fmla="*/ 6 h 29"/>
                <a:gd name="T78" fmla="*/ 17 w 18"/>
                <a:gd name="T79" fmla="*/ 5 h 29"/>
                <a:gd name="T80" fmla="*/ 17 w 18"/>
                <a:gd name="T81" fmla="*/ 4 h 29"/>
                <a:gd name="T82" fmla="*/ 17 w 18"/>
                <a:gd name="T83" fmla="*/ 3 h 29"/>
                <a:gd name="T84" fmla="*/ 17 w 18"/>
                <a:gd name="T85" fmla="*/ 2 h 29"/>
                <a:gd name="T86" fmla="*/ 17 w 18"/>
                <a:gd name="T87" fmla="*/ 2 h 29"/>
                <a:gd name="T88" fmla="*/ 17 w 18"/>
                <a:gd name="T89" fmla="*/ 1 h 29"/>
                <a:gd name="T90" fmla="*/ 16 w 18"/>
                <a:gd name="T91" fmla="*/ 1 h 29"/>
                <a:gd name="T92" fmla="*/ 16 w 18"/>
                <a:gd name="T93" fmla="*/ 0 h 29"/>
                <a:gd name="T94" fmla="*/ 16 w 18"/>
                <a:gd name="T95" fmla="*/ 0 h 29"/>
                <a:gd name="T96" fmla="*/ 16 w 18"/>
                <a:gd name="T97" fmla="*/ 1 h 29"/>
                <a:gd name="T98" fmla="*/ 15 w 18"/>
                <a:gd name="T99" fmla="*/ 2 h 29"/>
                <a:gd name="T100" fmla="*/ 15 w 18"/>
                <a:gd name="T101" fmla="*/ 2 h 2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8"/>
                <a:gd name="T154" fmla="*/ 0 h 29"/>
                <a:gd name="T155" fmla="*/ 18 w 18"/>
                <a:gd name="T156" fmla="*/ 29 h 29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8" h="29">
                  <a:moveTo>
                    <a:pt x="15" y="2"/>
                  </a:moveTo>
                  <a:lnTo>
                    <a:pt x="15" y="3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3" y="7"/>
                  </a:lnTo>
                  <a:lnTo>
                    <a:pt x="13" y="8"/>
                  </a:lnTo>
                  <a:lnTo>
                    <a:pt x="12" y="10"/>
                  </a:lnTo>
                  <a:lnTo>
                    <a:pt x="10" y="12"/>
                  </a:lnTo>
                  <a:lnTo>
                    <a:pt x="10" y="13"/>
                  </a:lnTo>
                  <a:lnTo>
                    <a:pt x="9" y="15"/>
                  </a:lnTo>
                  <a:lnTo>
                    <a:pt x="8" y="16"/>
                  </a:lnTo>
                  <a:lnTo>
                    <a:pt x="7" y="18"/>
                  </a:lnTo>
                  <a:lnTo>
                    <a:pt x="6" y="20"/>
                  </a:lnTo>
                  <a:lnTo>
                    <a:pt x="5" y="21"/>
                  </a:lnTo>
                  <a:lnTo>
                    <a:pt x="4" y="22"/>
                  </a:lnTo>
                  <a:lnTo>
                    <a:pt x="4" y="23"/>
                  </a:lnTo>
                  <a:lnTo>
                    <a:pt x="3" y="24"/>
                  </a:lnTo>
                  <a:lnTo>
                    <a:pt x="2" y="24"/>
                  </a:lnTo>
                  <a:lnTo>
                    <a:pt x="1" y="25"/>
                  </a:lnTo>
                  <a:lnTo>
                    <a:pt x="1" y="26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2" y="26"/>
                  </a:lnTo>
                  <a:lnTo>
                    <a:pt x="4" y="25"/>
                  </a:lnTo>
                  <a:lnTo>
                    <a:pt x="4" y="24"/>
                  </a:lnTo>
                  <a:lnTo>
                    <a:pt x="5" y="22"/>
                  </a:lnTo>
                  <a:lnTo>
                    <a:pt x="7" y="21"/>
                  </a:lnTo>
                  <a:lnTo>
                    <a:pt x="8" y="19"/>
                  </a:lnTo>
                  <a:lnTo>
                    <a:pt x="10" y="17"/>
                  </a:lnTo>
                  <a:lnTo>
                    <a:pt x="10" y="16"/>
                  </a:lnTo>
                  <a:lnTo>
                    <a:pt x="12" y="14"/>
                  </a:lnTo>
                  <a:lnTo>
                    <a:pt x="13" y="12"/>
                  </a:lnTo>
                  <a:lnTo>
                    <a:pt x="14" y="11"/>
                  </a:lnTo>
                  <a:lnTo>
                    <a:pt x="15" y="9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7" y="3"/>
                  </a:lnTo>
                  <a:lnTo>
                    <a:pt x="17" y="2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5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" name="Freeform 77"/>
            <p:cNvSpPr>
              <a:spLocks/>
            </p:cNvSpPr>
            <p:nvPr/>
          </p:nvSpPr>
          <p:spPr bwMode="auto">
            <a:xfrm>
              <a:off x="703" y="2979"/>
              <a:ext cx="18" cy="29"/>
            </a:xfrm>
            <a:custGeom>
              <a:avLst/>
              <a:gdLst>
                <a:gd name="T0" fmla="*/ 15 w 18"/>
                <a:gd name="T1" fmla="*/ 3 h 29"/>
                <a:gd name="T2" fmla="*/ 15 w 18"/>
                <a:gd name="T3" fmla="*/ 4 h 29"/>
                <a:gd name="T4" fmla="*/ 15 w 18"/>
                <a:gd name="T5" fmla="*/ 5 h 29"/>
                <a:gd name="T6" fmla="*/ 14 w 18"/>
                <a:gd name="T7" fmla="*/ 6 h 29"/>
                <a:gd name="T8" fmla="*/ 13 w 18"/>
                <a:gd name="T9" fmla="*/ 7 h 29"/>
                <a:gd name="T10" fmla="*/ 13 w 18"/>
                <a:gd name="T11" fmla="*/ 9 h 29"/>
                <a:gd name="T12" fmla="*/ 12 w 18"/>
                <a:gd name="T13" fmla="*/ 10 h 29"/>
                <a:gd name="T14" fmla="*/ 11 w 18"/>
                <a:gd name="T15" fmla="*/ 12 h 29"/>
                <a:gd name="T16" fmla="*/ 10 w 18"/>
                <a:gd name="T17" fmla="*/ 13 h 29"/>
                <a:gd name="T18" fmla="*/ 9 w 18"/>
                <a:gd name="T19" fmla="*/ 15 h 29"/>
                <a:gd name="T20" fmla="*/ 8 w 18"/>
                <a:gd name="T21" fmla="*/ 16 h 29"/>
                <a:gd name="T22" fmla="*/ 7 w 18"/>
                <a:gd name="T23" fmla="*/ 18 h 29"/>
                <a:gd name="T24" fmla="*/ 6 w 18"/>
                <a:gd name="T25" fmla="*/ 20 h 29"/>
                <a:gd name="T26" fmla="*/ 5 w 18"/>
                <a:gd name="T27" fmla="*/ 21 h 29"/>
                <a:gd name="T28" fmla="*/ 4 w 18"/>
                <a:gd name="T29" fmla="*/ 22 h 29"/>
                <a:gd name="T30" fmla="*/ 4 w 18"/>
                <a:gd name="T31" fmla="*/ 23 h 29"/>
                <a:gd name="T32" fmla="*/ 3 w 18"/>
                <a:gd name="T33" fmla="*/ 24 h 29"/>
                <a:gd name="T34" fmla="*/ 2 w 18"/>
                <a:gd name="T35" fmla="*/ 24 h 29"/>
                <a:gd name="T36" fmla="*/ 2 w 18"/>
                <a:gd name="T37" fmla="*/ 25 h 29"/>
                <a:gd name="T38" fmla="*/ 1 w 18"/>
                <a:gd name="T39" fmla="*/ 25 h 29"/>
                <a:gd name="T40" fmla="*/ 1 w 18"/>
                <a:gd name="T41" fmla="*/ 26 h 29"/>
                <a:gd name="T42" fmla="*/ 1 w 18"/>
                <a:gd name="T43" fmla="*/ 26 h 29"/>
                <a:gd name="T44" fmla="*/ 1 w 18"/>
                <a:gd name="T45" fmla="*/ 27 h 29"/>
                <a:gd name="T46" fmla="*/ 0 w 18"/>
                <a:gd name="T47" fmla="*/ 27 h 29"/>
                <a:gd name="T48" fmla="*/ 0 w 18"/>
                <a:gd name="T49" fmla="*/ 28 h 29"/>
                <a:gd name="T50" fmla="*/ 1 w 18"/>
                <a:gd name="T51" fmla="*/ 28 h 29"/>
                <a:gd name="T52" fmla="*/ 1 w 18"/>
                <a:gd name="T53" fmla="*/ 28 h 29"/>
                <a:gd name="T54" fmla="*/ 2 w 18"/>
                <a:gd name="T55" fmla="*/ 27 h 29"/>
                <a:gd name="T56" fmla="*/ 3 w 18"/>
                <a:gd name="T57" fmla="*/ 26 h 29"/>
                <a:gd name="T58" fmla="*/ 4 w 18"/>
                <a:gd name="T59" fmla="*/ 26 h 29"/>
                <a:gd name="T60" fmla="*/ 4 w 18"/>
                <a:gd name="T61" fmla="*/ 24 h 29"/>
                <a:gd name="T62" fmla="*/ 6 w 18"/>
                <a:gd name="T63" fmla="*/ 23 h 29"/>
                <a:gd name="T64" fmla="*/ 7 w 18"/>
                <a:gd name="T65" fmla="*/ 21 h 29"/>
                <a:gd name="T66" fmla="*/ 8 w 18"/>
                <a:gd name="T67" fmla="*/ 19 h 29"/>
                <a:gd name="T68" fmla="*/ 10 w 18"/>
                <a:gd name="T69" fmla="*/ 17 h 29"/>
                <a:gd name="T70" fmla="*/ 11 w 18"/>
                <a:gd name="T71" fmla="*/ 16 h 29"/>
                <a:gd name="T72" fmla="*/ 12 w 18"/>
                <a:gd name="T73" fmla="*/ 14 h 29"/>
                <a:gd name="T74" fmla="*/ 13 w 18"/>
                <a:gd name="T75" fmla="*/ 12 h 29"/>
                <a:gd name="T76" fmla="*/ 15 w 18"/>
                <a:gd name="T77" fmla="*/ 11 h 29"/>
                <a:gd name="T78" fmla="*/ 16 w 18"/>
                <a:gd name="T79" fmla="*/ 9 h 29"/>
                <a:gd name="T80" fmla="*/ 16 w 18"/>
                <a:gd name="T81" fmla="*/ 7 h 29"/>
                <a:gd name="T82" fmla="*/ 17 w 18"/>
                <a:gd name="T83" fmla="*/ 6 h 29"/>
                <a:gd name="T84" fmla="*/ 17 w 18"/>
                <a:gd name="T85" fmla="*/ 5 h 29"/>
                <a:gd name="T86" fmla="*/ 17 w 18"/>
                <a:gd name="T87" fmla="*/ 4 h 29"/>
                <a:gd name="T88" fmla="*/ 17 w 18"/>
                <a:gd name="T89" fmla="*/ 3 h 29"/>
                <a:gd name="T90" fmla="*/ 17 w 18"/>
                <a:gd name="T91" fmla="*/ 2 h 29"/>
                <a:gd name="T92" fmla="*/ 17 w 18"/>
                <a:gd name="T93" fmla="*/ 2 h 29"/>
                <a:gd name="T94" fmla="*/ 17 w 18"/>
                <a:gd name="T95" fmla="*/ 1 h 29"/>
                <a:gd name="T96" fmla="*/ 17 w 18"/>
                <a:gd name="T97" fmla="*/ 0 h 29"/>
                <a:gd name="T98" fmla="*/ 16 w 18"/>
                <a:gd name="T99" fmla="*/ 0 h 29"/>
                <a:gd name="T100" fmla="*/ 16 w 18"/>
                <a:gd name="T101" fmla="*/ 1 h 29"/>
                <a:gd name="T102" fmla="*/ 16 w 18"/>
                <a:gd name="T103" fmla="*/ 1 h 29"/>
                <a:gd name="T104" fmla="*/ 16 w 18"/>
                <a:gd name="T105" fmla="*/ 2 h 29"/>
                <a:gd name="T106" fmla="*/ 16 w 18"/>
                <a:gd name="T107" fmla="*/ 2 h 29"/>
                <a:gd name="T108" fmla="*/ 15 w 18"/>
                <a:gd name="T109" fmla="*/ 3 h 2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8"/>
                <a:gd name="T166" fmla="*/ 0 h 29"/>
                <a:gd name="T167" fmla="*/ 18 w 18"/>
                <a:gd name="T168" fmla="*/ 29 h 29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8" h="29">
                  <a:moveTo>
                    <a:pt x="15" y="3"/>
                  </a:moveTo>
                  <a:lnTo>
                    <a:pt x="15" y="4"/>
                  </a:lnTo>
                  <a:lnTo>
                    <a:pt x="15" y="5"/>
                  </a:lnTo>
                  <a:lnTo>
                    <a:pt x="14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2" y="10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9" y="15"/>
                  </a:lnTo>
                  <a:lnTo>
                    <a:pt x="8" y="16"/>
                  </a:lnTo>
                  <a:lnTo>
                    <a:pt x="7" y="18"/>
                  </a:lnTo>
                  <a:lnTo>
                    <a:pt x="6" y="20"/>
                  </a:lnTo>
                  <a:lnTo>
                    <a:pt x="5" y="21"/>
                  </a:lnTo>
                  <a:lnTo>
                    <a:pt x="4" y="22"/>
                  </a:lnTo>
                  <a:lnTo>
                    <a:pt x="4" y="23"/>
                  </a:lnTo>
                  <a:lnTo>
                    <a:pt x="3" y="24"/>
                  </a:lnTo>
                  <a:lnTo>
                    <a:pt x="2" y="24"/>
                  </a:lnTo>
                  <a:lnTo>
                    <a:pt x="2" y="25"/>
                  </a:lnTo>
                  <a:lnTo>
                    <a:pt x="1" y="25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2" y="27"/>
                  </a:lnTo>
                  <a:lnTo>
                    <a:pt x="3" y="26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6" y="23"/>
                  </a:lnTo>
                  <a:lnTo>
                    <a:pt x="7" y="21"/>
                  </a:lnTo>
                  <a:lnTo>
                    <a:pt x="8" y="19"/>
                  </a:lnTo>
                  <a:lnTo>
                    <a:pt x="10" y="17"/>
                  </a:lnTo>
                  <a:lnTo>
                    <a:pt x="11" y="16"/>
                  </a:lnTo>
                  <a:lnTo>
                    <a:pt x="12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7" y="3"/>
                  </a:lnTo>
                  <a:lnTo>
                    <a:pt x="17" y="2"/>
                  </a:lnTo>
                  <a:lnTo>
                    <a:pt x="17" y="1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6" y="2"/>
                  </a:lnTo>
                  <a:lnTo>
                    <a:pt x="15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5" name="Freeform 78"/>
            <p:cNvSpPr>
              <a:spLocks/>
            </p:cNvSpPr>
            <p:nvPr/>
          </p:nvSpPr>
          <p:spPr bwMode="auto">
            <a:xfrm>
              <a:off x="712" y="2992"/>
              <a:ext cx="17" cy="25"/>
            </a:xfrm>
            <a:custGeom>
              <a:avLst/>
              <a:gdLst>
                <a:gd name="T0" fmla="*/ 14 w 17"/>
                <a:gd name="T1" fmla="*/ 3 h 25"/>
                <a:gd name="T2" fmla="*/ 13 w 17"/>
                <a:gd name="T3" fmla="*/ 4 h 25"/>
                <a:gd name="T4" fmla="*/ 13 w 17"/>
                <a:gd name="T5" fmla="*/ 5 h 25"/>
                <a:gd name="T6" fmla="*/ 12 w 17"/>
                <a:gd name="T7" fmla="*/ 6 h 25"/>
                <a:gd name="T8" fmla="*/ 12 w 17"/>
                <a:gd name="T9" fmla="*/ 6 h 25"/>
                <a:gd name="T10" fmla="*/ 12 w 17"/>
                <a:gd name="T11" fmla="*/ 8 h 25"/>
                <a:gd name="T12" fmla="*/ 11 w 17"/>
                <a:gd name="T13" fmla="*/ 9 h 25"/>
                <a:gd name="T14" fmla="*/ 10 w 17"/>
                <a:gd name="T15" fmla="*/ 10 h 25"/>
                <a:gd name="T16" fmla="*/ 9 w 17"/>
                <a:gd name="T17" fmla="*/ 11 h 25"/>
                <a:gd name="T18" fmla="*/ 8 w 17"/>
                <a:gd name="T19" fmla="*/ 13 h 25"/>
                <a:gd name="T20" fmla="*/ 7 w 17"/>
                <a:gd name="T21" fmla="*/ 14 h 25"/>
                <a:gd name="T22" fmla="*/ 7 w 17"/>
                <a:gd name="T23" fmla="*/ 14 h 25"/>
                <a:gd name="T24" fmla="*/ 5 w 17"/>
                <a:gd name="T25" fmla="*/ 16 h 25"/>
                <a:gd name="T26" fmla="*/ 4 w 17"/>
                <a:gd name="T27" fmla="*/ 17 h 25"/>
                <a:gd name="T28" fmla="*/ 4 w 17"/>
                <a:gd name="T29" fmla="*/ 18 h 25"/>
                <a:gd name="T30" fmla="*/ 3 w 17"/>
                <a:gd name="T31" fmla="*/ 18 h 25"/>
                <a:gd name="T32" fmla="*/ 2 w 17"/>
                <a:gd name="T33" fmla="*/ 19 h 25"/>
                <a:gd name="T34" fmla="*/ 1 w 17"/>
                <a:gd name="T35" fmla="*/ 19 h 25"/>
                <a:gd name="T36" fmla="*/ 1 w 17"/>
                <a:gd name="T37" fmla="*/ 20 h 25"/>
                <a:gd name="T38" fmla="*/ 1 w 17"/>
                <a:gd name="T39" fmla="*/ 20 h 25"/>
                <a:gd name="T40" fmla="*/ 1 w 17"/>
                <a:gd name="T41" fmla="*/ 21 h 25"/>
                <a:gd name="T42" fmla="*/ 0 w 17"/>
                <a:gd name="T43" fmla="*/ 22 h 25"/>
                <a:gd name="T44" fmla="*/ 0 w 17"/>
                <a:gd name="T45" fmla="*/ 22 h 25"/>
                <a:gd name="T46" fmla="*/ 0 w 17"/>
                <a:gd name="T47" fmla="*/ 23 h 25"/>
                <a:gd name="T48" fmla="*/ 0 w 17"/>
                <a:gd name="T49" fmla="*/ 24 h 25"/>
                <a:gd name="T50" fmla="*/ 1 w 17"/>
                <a:gd name="T51" fmla="*/ 24 h 25"/>
                <a:gd name="T52" fmla="*/ 1 w 17"/>
                <a:gd name="T53" fmla="*/ 24 h 25"/>
                <a:gd name="T54" fmla="*/ 1 w 17"/>
                <a:gd name="T55" fmla="*/ 23 h 25"/>
                <a:gd name="T56" fmla="*/ 2 w 17"/>
                <a:gd name="T57" fmla="*/ 23 h 25"/>
                <a:gd name="T58" fmla="*/ 3 w 17"/>
                <a:gd name="T59" fmla="*/ 22 h 25"/>
                <a:gd name="T60" fmla="*/ 4 w 17"/>
                <a:gd name="T61" fmla="*/ 22 h 25"/>
                <a:gd name="T62" fmla="*/ 4 w 17"/>
                <a:gd name="T63" fmla="*/ 20 h 25"/>
                <a:gd name="T64" fmla="*/ 6 w 17"/>
                <a:gd name="T65" fmla="*/ 19 h 25"/>
                <a:gd name="T66" fmla="*/ 7 w 17"/>
                <a:gd name="T67" fmla="*/ 18 h 25"/>
                <a:gd name="T68" fmla="*/ 8 w 17"/>
                <a:gd name="T69" fmla="*/ 17 h 25"/>
                <a:gd name="T70" fmla="*/ 9 w 17"/>
                <a:gd name="T71" fmla="*/ 15 h 25"/>
                <a:gd name="T72" fmla="*/ 10 w 17"/>
                <a:gd name="T73" fmla="*/ 14 h 25"/>
                <a:gd name="T74" fmla="*/ 11 w 17"/>
                <a:gd name="T75" fmla="*/ 13 h 25"/>
                <a:gd name="T76" fmla="*/ 12 w 17"/>
                <a:gd name="T77" fmla="*/ 11 h 25"/>
                <a:gd name="T78" fmla="*/ 13 w 17"/>
                <a:gd name="T79" fmla="*/ 10 h 25"/>
                <a:gd name="T80" fmla="*/ 14 w 17"/>
                <a:gd name="T81" fmla="*/ 9 h 25"/>
                <a:gd name="T82" fmla="*/ 15 w 17"/>
                <a:gd name="T83" fmla="*/ 7 h 25"/>
                <a:gd name="T84" fmla="*/ 15 w 17"/>
                <a:gd name="T85" fmla="*/ 6 h 25"/>
                <a:gd name="T86" fmla="*/ 15 w 17"/>
                <a:gd name="T87" fmla="*/ 5 h 25"/>
                <a:gd name="T88" fmla="*/ 16 w 17"/>
                <a:gd name="T89" fmla="*/ 4 h 25"/>
                <a:gd name="T90" fmla="*/ 16 w 17"/>
                <a:gd name="T91" fmla="*/ 3 h 25"/>
                <a:gd name="T92" fmla="*/ 16 w 17"/>
                <a:gd name="T93" fmla="*/ 2 h 25"/>
                <a:gd name="T94" fmla="*/ 16 w 17"/>
                <a:gd name="T95" fmla="*/ 2 h 25"/>
                <a:gd name="T96" fmla="*/ 15 w 17"/>
                <a:gd name="T97" fmla="*/ 2 h 25"/>
                <a:gd name="T98" fmla="*/ 15 w 17"/>
                <a:gd name="T99" fmla="*/ 1 h 25"/>
                <a:gd name="T100" fmla="*/ 15 w 17"/>
                <a:gd name="T101" fmla="*/ 0 h 25"/>
                <a:gd name="T102" fmla="*/ 15 w 17"/>
                <a:gd name="T103" fmla="*/ 0 h 25"/>
                <a:gd name="T104" fmla="*/ 15 w 17"/>
                <a:gd name="T105" fmla="*/ 1 h 25"/>
                <a:gd name="T106" fmla="*/ 14 w 17"/>
                <a:gd name="T107" fmla="*/ 1 h 25"/>
                <a:gd name="T108" fmla="*/ 14 w 17"/>
                <a:gd name="T109" fmla="*/ 2 h 25"/>
                <a:gd name="T110" fmla="*/ 14 w 17"/>
                <a:gd name="T111" fmla="*/ 2 h 25"/>
                <a:gd name="T112" fmla="*/ 14 w 17"/>
                <a:gd name="T113" fmla="*/ 3 h 2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"/>
                <a:gd name="T172" fmla="*/ 0 h 25"/>
                <a:gd name="T173" fmla="*/ 17 w 17"/>
                <a:gd name="T174" fmla="*/ 25 h 2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" h="25">
                  <a:moveTo>
                    <a:pt x="14" y="3"/>
                  </a:moveTo>
                  <a:lnTo>
                    <a:pt x="13" y="4"/>
                  </a:lnTo>
                  <a:lnTo>
                    <a:pt x="13" y="5"/>
                  </a:lnTo>
                  <a:lnTo>
                    <a:pt x="12" y="6"/>
                  </a:lnTo>
                  <a:lnTo>
                    <a:pt x="12" y="8"/>
                  </a:lnTo>
                  <a:lnTo>
                    <a:pt x="11" y="9"/>
                  </a:lnTo>
                  <a:lnTo>
                    <a:pt x="10" y="10"/>
                  </a:lnTo>
                  <a:lnTo>
                    <a:pt x="9" y="11"/>
                  </a:lnTo>
                  <a:lnTo>
                    <a:pt x="8" y="13"/>
                  </a:lnTo>
                  <a:lnTo>
                    <a:pt x="7" y="14"/>
                  </a:lnTo>
                  <a:lnTo>
                    <a:pt x="5" y="16"/>
                  </a:lnTo>
                  <a:lnTo>
                    <a:pt x="4" y="17"/>
                  </a:lnTo>
                  <a:lnTo>
                    <a:pt x="4" y="18"/>
                  </a:lnTo>
                  <a:lnTo>
                    <a:pt x="3" y="18"/>
                  </a:lnTo>
                  <a:lnTo>
                    <a:pt x="2" y="19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6" y="19"/>
                  </a:lnTo>
                  <a:lnTo>
                    <a:pt x="7" y="18"/>
                  </a:lnTo>
                  <a:lnTo>
                    <a:pt x="8" y="17"/>
                  </a:lnTo>
                  <a:lnTo>
                    <a:pt x="9" y="15"/>
                  </a:lnTo>
                  <a:lnTo>
                    <a:pt x="10" y="14"/>
                  </a:lnTo>
                  <a:lnTo>
                    <a:pt x="11" y="13"/>
                  </a:lnTo>
                  <a:lnTo>
                    <a:pt x="12" y="11"/>
                  </a:lnTo>
                  <a:lnTo>
                    <a:pt x="13" y="10"/>
                  </a:lnTo>
                  <a:lnTo>
                    <a:pt x="14" y="9"/>
                  </a:lnTo>
                  <a:lnTo>
                    <a:pt x="15" y="7"/>
                  </a:lnTo>
                  <a:lnTo>
                    <a:pt x="15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6" y="3"/>
                  </a:lnTo>
                  <a:lnTo>
                    <a:pt x="16" y="2"/>
                  </a:lnTo>
                  <a:lnTo>
                    <a:pt x="15" y="2"/>
                  </a:lnTo>
                  <a:lnTo>
                    <a:pt x="15" y="1"/>
                  </a:lnTo>
                  <a:lnTo>
                    <a:pt x="15" y="0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4" y="2"/>
                  </a:lnTo>
                  <a:lnTo>
                    <a:pt x="14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6" name="Freeform 79"/>
            <p:cNvSpPr>
              <a:spLocks/>
            </p:cNvSpPr>
            <p:nvPr/>
          </p:nvSpPr>
          <p:spPr bwMode="auto">
            <a:xfrm>
              <a:off x="720" y="3000"/>
              <a:ext cx="15" cy="23"/>
            </a:xfrm>
            <a:custGeom>
              <a:avLst/>
              <a:gdLst>
                <a:gd name="T0" fmla="*/ 12 w 15"/>
                <a:gd name="T1" fmla="*/ 2 h 23"/>
                <a:gd name="T2" fmla="*/ 12 w 15"/>
                <a:gd name="T3" fmla="*/ 3 h 23"/>
                <a:gd name="T4" fmla="*/ 11 w 15"/>
                <a:gd name="T5" fmla="*/ 4 h 23"/>
                <a:gd name="T6" fmla="*/ 11 w 15"/>
                <a:gd name="T7" fmla="*/ 5 h 23"/>
                <a:gd name="T8" fmla="*/ 11 w 15"/>
                <a:gd name="T9" fmla="*/ 6 h 23"/>
                <a:gd name="T10" fmla="*/ 10 w 15"/>
                <a:gd name="T11" fmla="*/ 7 h 23"/>
                <a:gd name="T12" fmla="*/ 10 w 15"/>
                <a:gd name="T13" fmla="*/ 8 h 23"/>
                <a:gd name="T14" fmla="*/ 9 w 15"/>
                <a:gd name="T15" fmla="*/ 9 h 23"/>
                <a:gd name="T16" fmla="*/ 8 w 15"/>
                <a:gd name="T17" fmla="*/ 10 h 23"/>
                <a:gd name="T18" fmla="*/ 8 w 15"/>
                <a:gd name="T19" fmla="*/ 12 h 23"/>
                <a:gd name="T20" fmla="*/ 7 w 15"/>
                <a:gd name="T21" fmla="*/ 13 h 23"/>
                <a:gd name="T22" fmla="*/ 6 w 15"/>
                <a:gd name="T23" fmla="*/ 13 h 23"/>
                <a:gd name="T24" fmla="*/ 5 w 15"/>
                <a:gd name="T25" fmla="*/ 15 h 23"/>
                <a:gd name="T26" fmla="*/ 4 w 15"/>
                <a:gd name="T27" fmla="*/ 16 h 23"/>
                <a:gd name="T28" fmla="*/ 4 w 15"/>
                <a:gd name="T29" fmla="*/ 17 h 23"/>
                <a:gd name="T30" fmla="*/ 3 w 15"/>
                <a:gd name="T31" fmla="*/ 17 h 23"/>
                <a:gd name="T32" fmla="*/ 2 w 15"/>
                <a:gd name="T33" fmla="*/ 17 h 23"/>
                <a:gd name="T34" fmla="*/ 2 w 15"/>
                <a:gd name="T35" fmla="*/ 18 h 23"/>
                <a:gd name="T36" fmla="*/ 1 w 15"/>
                <a:gd name="T37" fmla="*/ 19 h 23"/>
                <a:gd name="T38" fmla="*/ 1 w 15"/>
                <a:gd name="T39" fmla="*/ 19 h 23"/>
                <a:gd name="T40" fmla="*/ 1 w 15"/>
                <a:gd name="T41" fmla="*/ 20 h 23"/>
                <a:gd name="T42" fmla="*/ 0 w 15"/>
                <a:gd name="T43" fmla="*/ 20 h 23"/>
                <a:gd name="T44" fmla="*/ 0 w 15"/>
                <a:gd name="T45" fmla="*/ 21 h 23"/>
                <a:gd name="T46" fmla="*/ 0 w 15"/>
                <a:gd name="T47" fmla="*/ 22 h 23"/>
                <a:gd name="T48" fmla="*/ 1 w 15"/>
                <a:gd name="T49" fmla="*/ 22 h 23"/>
                <a:gd name="T50" fmla="*/ 1 w 15"/>
                <a:gd name="T51" fmla="*/ 22 h 23"/>
                <a:gd name="T52" fmla="*/ 1 w 15"/>
                <a:gd name="T53" fmla="*/ 21 h 23"/>
                <a:gd name="T54" fmla="*/ 2 w 15"/>
                <a:gd name="T55" fmla="*/ 20 h 23"/>
                <a:gd name="T56" fmla="*/ 4 w 15"/>
                <a:gd name="T57" fmla="*/ 20 h 23"/>
                <a:gd name="T58" fmla="*/ 4 w 15"/>
                <a:gd name="T59" fmla="*/ 19 h 23"/>
                <a:gd name="T60" fmla="*/ 6 w 15"/>
                <a:gd name="T61" fmla="*/ 17 h 23"/>
                <a:gd name="T62" fmla="*/ 7 w 15"/>
                <a:gd name="T63" fmla="*/ 16 h 23"/>
                <a:gd name="T64" fmla="*/ 8 w 15"/>
                <a:gd name="T65" fmla="*/ 14 h 23"/>
                <a:gd name="T66" fmla="*/ 9 w 15"/>
                <a:gd name="T67" fmla="*/ 13 h 23"/>
                <a:gd name="T68" fmla="*/ 10 w 15"/>
                <a:gd name="T69" fmla="*/ 12 h 23"/>
                <a:gd name="T70" fmla="*/ 11 w 15"/>
                <a:gd name="T71" fmla="*/ 10 h 23"/>
                <a:gd name="T72" fmla="*/ 12 w 15"/>
                <a:gd name="T73" fmla="*/ 9 h 23"/>
                <a:gd name="T74" fmla="*/ 13 w 15"/>
                <a:gd name="T75" fmla="*/ 8 h 23"/>
                <a:gd name="T76" fmla="*/ 13 w 15"/>
                <a:gd name="T77" fmla="*/ 6 h 23"/>
                <a:gd name="T78" fmla="*/ 13 w 15"/>
                <a:gd name="T79" fmla="*/ 6 h 23"/>
                <a:gd name="T80" fmla="*/ 14 w 15"/>
                <a:gd name="T81" fmla="*/ 5 h 23"/>
                <a:gd name="T82" fmla="*/ 14 w 15"/>
                <a:gd name="T83" fmla="*/ 4 h 23"/>
                <a:gd name="T84" fmla="*/ 14 w 15"/>
                <a:gd name="T85" fmla="*/ 3 h 23"/>
                <a:gd name="T86" fmla="*/ 14 w 15"/>
                <a:gd name="T87" fmla="*/ 2 h 23"/>
                <a:gd name="T88" fmla="*/ 14 w 15"/>
                <a:gd name="T89" fmla="*/ 2 h 23"/>
                <a:gd name="T90" fmla="*/ 14 w 15"/>
                <a:gd name="T91" fmla="*/ 1 h 23"/>
                <a:gd name="T92" fmla="*/ 13 w 15"/>
                <a:gd name="T93" fmla="*/ 1 h 23"/>
                <a:gd name="T94" fmla="*/ 13 w 15"/>
                <a:gd name="T95" fmla="*/ 0 h 23"/>
                <a:gd name="T96" fmla="*/ 13 w 15"/>
                <a:gd name="T97" fmla="*/ 0 h 23"/>
                <a:gd name="T98" fmla="*/ 13 w 15"/>
                <a:gd name="T99" fmla="*/ 1 h 23"/>
                <a:gd name="T100" fmla="*/ 13 w 15"/>
                <a:gd name="T101" fmla="*/ 2 h 23"/>
                <a:gd name="T102" fmla="*/ 12 w 15"/>
                <a:gd name="T103" fmla="*/ 2 h 23"/>
                <a:gd name="T104" fmla="*/ 12 w 15"/>
                <a:gd name="T105" fmla="*/ 2 h 2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"/>
                <a:gd name="T160" fmla="*/ 0 h 23"/>
                <a:gd name="T161" fmla="*/ 15 w 15"/>
                <a:gd name="T162" fmla="*/ 23 h 2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" h="23">
                  <a:moveTo>
                    <a:pt x="12" y="2"/>
                  </a:moveTo>
                  <a:lnTo>
                    <a:pt x="12" y="3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0" y="7"/>
                  </a:lnTo>
                  <a:lnTo>
                    <a:pt x="10" y="8"/>
                  </a:lnTo>
                  <a:lnTo>
                    <a:pt x="9" y="9"/>
                  </a:lnTo>
                  <a:lnTo>
                    <a:pt x="8" y="10"/>
                  </a:lnTo>
                  <a:lnTo>
                    <a:pt x="8" y="12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5" y="15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9"/>
                  </a:lnTo>
                  <a:lnTo>
                    <a:pt x="6" y="17"/>
                  </a:lnTo>
                  <a:lnTo>
                    <a:pt x="7" y="16"/>
                  </a:lnTo>
                  <a:lnTo>
                    <a:pt x="8" y="14"/>
                  </a:lnTo>
                  <a:lnTo>
                    <a:pt x="9" y="13"/>
                  </a:lnTo>
                  <a:lnTo>
                    <a:pt x="10" y="12"/>
                  </a:lnTo>
                  <a:lnTo>
                    <a:pt x="11" y="10"/>
                  </a:lnTo>
                  <a:lnTo>
                    <a:pt x="12" y="9"/>
                  </a:lnTo>
                  <a:lnTo>
                    <a:pt x="13" y="8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4" y="4"/>
                  </a:lnTo>
                  <a:lnTo>
                    <a:pt x="14" y="3"/>
                  </a:lnTo>
                  <a:lnTo>
                    <a:pt x="14" y="2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3" y="2"/>
                  </a:lnTo>
                  <a:lnTo>
                    <a:pt x="12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7" name="Freeform 80"/>
            <p:cNvSpPr>
              <a:spLocks/>
            </p:cNvSpPr>
            <p:nvPr/>
          </p:nvSpPr>
          <p:spPr bwMode="auto">
            <a:xfrm>
              <a:off x="727" y="3010"/>
              <a:ext cx="14" cy="22"/>
            </a:xfrm>
            <a:custGeom>
              <a:avLst/>
              <a:gdLst>
                <a:gd name="T0" fmla="*/ 11 w 14"/>
                <a:gd name="T1" fmla="*/ 2 h 22"/>
                <a:gd name="T2" fmla="*/ 11 w 14"/>
                <a:gd name="T3" fmla="*/ 3 h 22"/>
                <a:gd name="T4" fmla="*/ 11 w 14"/>
                <a:gd name="T5" fmla="*/ 4 h 22"/>
                <a:gd name="T6" fmla="*/ 10 w 14"/>
                <a:gd name="T7" fmla="*/ 5 h 22"/>
                <a:gd name="T8" fmla="*/ 10 w 14"/>
                <a:gd name="T9" fmla="*/ 5 h 22"/>
                <a:gd name="T10" fmla="*/ 10 w 14"/>
                <a:gd name="T11" fmla="*/ 7 h 22"/>
                <a:gd name="T12" fmla="*/ 9 w 14"/>
                <a:gd name="T13" fmla="*/ 8 h 22"/>
                <a:gd name="T14" fmla="*/ 8 w 14"/>
                <a:gd name="T15" fmla="*/ 9 h 22"/>
                <a:gd name="T16" fmla="*/ 8 w 14"/>
                <a:gd name="T17" fmla="*/ 9 h 22"/>
                <a:gd name="T18" fmla="*/ 8 w 14"/>
                <a:gd name="T19" fmla="*/ 11 h 22"/>
                <a:gd name="T20" fmla="*/ 7 w 14"/>
                <a:gd name="T21" fmla="*/ 12 h 22"/>
                <a:gd name="T22" fmla="*/ 6 w 14"/>
                <a:gd name="T23" fmla="*/ 12 h 22"/>
                <a:gd name="T24" fmla="*/ 5 w 14"/>
                <a:gd name="T25" fmla="*/ 14 h 22"/>
                <a:gd name="T26" fmla="*/ 5 w 14"/>
                <a:gd name="T27" fmla="*/ 15 h 22"/>
                <a:gd name="T28" fmla="*/ 4 w 14"/>
                <a:gd name="T29" fmla="*/ 16 h 22"/>
                <a:gd name="T30" fmla="*/ 3 w 14"/>
                <a:gd name="T31" fmla="*/ 16 h 22"/>
                <a:gd name="T32" fmla="*/ 3 w 14"/>
                <a:gd name="T33" fmla="*/ 16 h 22"/>
                <a:gd name="T34" fmla="*/ 2 w 14"/>
                <a:gd name="T35" fmla="*/ 17 h 22"/>
                <a:gd name="T36" fmla="*/ 1 w 14"/>
                <a:gd name="T37" fmla="*/ 17 h 22"/>
                <a:gd name="T38" fmla="*/ 1 w 14"/>
                <a:gd name="T39" fmla="*/ 18 h 22"/>
                <a:gd name="T40" fmla="*/ 1 w 14"/>
                <a:gd name="T41" fmla="*/ 18 h 22"/>
                <a:gd name="T42" fmla="*/ 1 w 14"/>
                <a:gd name="T43" fmla="*/ 19 h 22"/>
                <a:gd name="T44" fmla="*/ 0 w 14"/>
                <a:gd name="T45" fmla="*/ 19 h 22"/>
                <a:gd name="T46" fmla="*/ 0 w 14"/>
                <a:gd name="T47" fmla="*/ 20 h 22"/>
                <a:gd name="T48" fmla="*/ 1 w 14"/>
                <a:gd name="T49" fmla="*/ 21 h 22"/>
                <a:gd name="T50" fmla="*/ 1 w 14"/>
                <a:gd name="T51" fmla="*/ 21 h 22"/>
                <a:gd name="T52" fmla="*/ 2 w 14"/>
                <a:gd name="T53" fmla="*/ 21 h 22"/>
                <a:gd name="T54" fmla="*/ 2 w 14"/>
                <a:gd name="T55" fmla="*/ 20 h 22"/>
                <a:gd name="T56" fmla="*/ 3 w 14"/>
                <a:gd name="T57" fmla="*/ 19 h 22"/>
                <a:gd name="T58" fmla="*/ 3 w 14"/>
                <a:gd name="T59" fmla="*/ 19 h 22"/>
                <a:gd name="T60" fmla="*/ 4 w 14"/>
                <a:gd name="T61" fmla="*/ 18 h 22"/>
                <a:gd name="T62" fmla="*/ 5 w 14"/>
                <a:gd name="T63" fmla="*/ 17 h 22"/>
                <a:gd name="T64" fmla="*/ 6 w 14"/>
                <a:gd name="T65" fmla="*/ 16 h 22"/>
                <a:gd name="T66" fmla="*/ 7 w 14"/>
                <a:gd name="T67" fmla="*/ 15 h 22"/>
                <a:gd name="T68" fmla="*/ 8 w 14"/>
                <a:gd name="T69" fmla="*/ 14 h 22"/>
                <a:gd name="T70" fmla="*/ 9 w 14"/>
                <a:gd name="T71" fmla="*/ 12 h 22"/>
                <a:gd name="T72" fmla="*/ 10 w 14"/>
                <a:gd name="T73" fmla="*/ 11 h 22"/>
                <a:gd name="T74" fmla="*/ 10 w 14"/>
                <a:gd name="T75" fmla="*/ 10 h 22"/>
                <a:gd name="T76" fmla="*/ 11 w 14"/>
                <a:gd name="T77" fmla="*/ 9 h 22"/>
                <a:gd name="T78" fmla="*/ 12 w 14"/>
                <a:gd name="T79" fmla="*/ 8 h 22"/>
                <a:gd name="T80" fmla="*/ 12 w 14"/>
                <a:gd name="T81" fmla="*/ 6 h 22"/>
                <a:gd name="T82" fmla="*/ 13 w 14"/>
                <a:gd name="T83" fmla="*/ 5 h 22"/>
                <a:gd name="T84" fmla="*/ 13 w 14"/>
                <a:gd name="T85" fmla="*/ 5 h 22"/>
                <a:gd name="T86" fmla="*/ 13 w 14"/>
                <a:gd name="T87" fmla="*/ 4 h 22"/>
                <a:gd name="T88" fmla="*/ 13 w 14"/>
                <a:gd name="T89" fmla="*/ 3 h 22"/>
                <a:gd name="T90" fmla="*/ 13 w 14"/>
                <a:gd name="T91" fmla="*/ 2 h 22"/>
                <a:gd name="T92" fmla="*/ 13 w 14"/>
                <a:gd name="T93" fmla="*/ 2 h 22"/>
                <a:gd name="T94" fmla="*/ 13 w 14"/>
                <a:gd name="T95" fmla="*/ 1 h 22"/>
                <a:gd name="T96" fmla="*/ 13 w 14"/>
                <a:gd name="T97" fmla="*/ 0 h 22"/>
                <a:gd name="T98" fmla="*/ 12 w 14"/>
                <a:gd name="T99" fmla="*/ 0 h 22"/>
                <a:gd name="T100" fmla="*/ 12 w 14"/>
                <a:gd name="T101" fmla="*/ 0 h 22"/>
                <a:gd name="T102" fmla="*/ 12 w 14"/>
                <a:gd name="T103" fmla="*/ 1 h 22"/>
                <a:gd name="T104" fmla="*/ 12 w 14"/>
                <a:gd name="T105" fmla="*/ 2 h 22"/>
                <a:gd name="T106" fmla="*/ 11 w 14"/>
                <a:gd name="T107" fmla="*/ 2 h 2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4"/>
                <a:gd name="T163" fmla="*/ 0 h 22"/>
                <a:gd name="T164" fmla="*/ 14 w 14"/>
                <a:gd name="T165" fmla="*/ 22 h 2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4" h="22">
                  <a:moveTo>
                    <a:pt x="11" y="2"/>
                  </a:moveTo>
                  <a:lnTo>
                    <a:pt x="11" y="3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9" y="8"/>
                  </a:lnTo>
                  <a:lnTo>
                    <a:pt x="8" y="9"/>
                  </a:lnTo>
                  <a:lnTo>
                    <a:pt x="8" y="11"/>
                  </a:lnTo>
                  <a:lnTo>
                    <a:pt x="7" y="12"/>
                  </a:lnTo>
                  <a:lnTo>
                    <a:pt x="6" y="12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1" y="21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3" y="19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7" y="15"/>
                  </a:lnTo>
                  <a:lnTo>
                    <a:pt x="8" y="14"/>
                  </a:lnTo>
                  <a:lnTo>
                    <a:pt x="9" y="12"/>
                  </a:lnTo>
                  <a:lnTo>
                    <a:pt x="10" y="11"/>
                  </a:lnTo>
                  <a:lnTo>
                    <a:pt x="10" y="10"/>
                  </a:lnTo>
                  <a:lnTo>
                    <a:pt x="11" y="9"/>
                  </a:lnTo>
                  <a:lnTo>
                    <a:pt x="12" y="8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2" y="2"/>
                  </a:lnTo>
                  <a:lnTo>
                    <a:pt x="1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8" name="Freeform 81"/>
            <p:cNvSpPr>
              <a:spLocks/>
            </p:cNvSpPr>
            <p:nvPr/>
          </p:nvSpPr>
          <p:spPr bwMode="auto">
            <a:xfrm>
              <a:off x="734" y="3018"/>
              <a:ext cx="14" cy="21"/>
            </a:xfrm>
            <a:custGeom>
              <a:avLst/>
              <a:gdLst>
                <a:gd name="T0" fmla="*/ 11 w 14"/>
                <a:gd name="T1" fmla="*/ 2 h 21"/>
                <a:gd name="T2" fmla="*/ 11 w 14"/>
                <a:gd name="T3" fmla="*/ 3 h 21"/>
                <a:gd name="T4" fmla="*/ 10 w 14"/>
                <a:gd name="T5" fmla="*/ 4 h 21"/>
                <a:gd name="T6" fmla="*/ 10 w 14"/>
                <a:gd name="T7" fmla="*/ 5 h 21"/>
                <a:gd name="T8" fmla="*/ 10 w 14"/>
                <a:gd name="T9" fmla="*/ 5 h 21"/>
                <a:gd name="T10" fmla="*/ 10 w 14"/>
                <a:gd name="T11" fmla="*/ 6 h 21"/>
                <a:gd name="T12" fmla="*/ 9 w 14"/>
                <a:gd name="T13" fmla="*/ 7 h 21"/>
                <a:gd name="T14" fmla="*/ 8 w 14"/>
                <a:gd name="T15" fmla="*/ 8 h 21"/>
                <a:gd name="T16" fmla="*/ 8 w 14"/>
                <a:gd name="T17" fmla="*/ 9 h 21"/>
                <a:gd name="T18" fmla="*/ 7 w 14"/>
                <a:gd name="T19" fmla="*/ 10 h 21"/>
                <a:gd name="T20" fmla="*/ 7 w 14"/>
                <a:gd name="T21" fmla="*/ 11 h 21"/>
                <a:gd name="T22" fmla="*/ 6 w 14"/>
                <a:gd name="T23" fmla="*/ 12 h 21"/>
                <a:gd name="T24" fmla="*/ 5 w 14"/>
                <a:gd name="T25" fmla="*/ 12 h 21"/>
                <a:gd name="T26" fmla="*/ 5 w 14"/>
                <a:gd name="T27" fmla="*/ 13 h 21"/>
                <a:gd name="T28" fmla="*/ 4 w 14"/>
                <a:gd name="T29" fmla="*/ 14 h 21"/>
                <a:gd name="T30" fmla="*/ 3 w 14"/>
                <a:gd name="T31" fmla="*/ 15 h 21"/>
                <a:gd name="T32" fmla="*/ 3 w 14"/>
                <a:gd name="T33" fmla="*/ 15 h 21"/>
                <a:gd name="T34" fmla="*/ 2 w 14"/>
                <a:gd name="T35" fmla="*/ 15 h 21"/>
                <a:gd name="T36" fmla="*/ 2 w 14"/>
                <a:gd name="T37" fmla="*/ 16 h 21"/>
                <a:gd name="T38" fmla="*/ 1 w 14"/>
                <a:gd name="T39" fmla="*/ 17 h 21"/>
                <a:gd name="T40" fmla="*/ 1 w 14"/>
                <a:gd name="T41" fmla="*/ 17 h 21"/>
                <a:gd name="T42" fmla="*/ 1 w 14"/>
                <a:gd name="T43" fmla="*/ 18 h 21"/>
                <a:gd name="T44" fmla="*/ 1 w 14"/>
                <a:gd name="T45" fmla="*/ 18 h 21"/>
                <a:gd name="T46" fmla="*/ 0 w 14"/>
                <a:gd name="T47" fmla="*/ 19 h 21"/>
                <a:gd name="T48" fmla="*/ 1 w 14"/>
                <a:gd name="T49" fmla="*/ 19 h 21"/>
                <a:gd name="T50" fmla="*/ 1 w 14"/>
                <a:gd name="T51" fmla="*/ 20 h 21"/>
                <a:gd name="T52" fmla="*/ 1 w 14"/>
                <a:gd name="T53" fmla="*/ 20 h 21"/>
                <a:gd name="T54" fmla="*/ 1 w 14"/>
                <a:gd name="T55" fmla="*/ 19 h 21"/>
                <a:gd name="T56" fmla="*/ 2 w 14"/>
                <a:gd name="T57" fmla="*/ 19 h 21"/>
                <a:gd name="T58" fmla="*/ 3 w 14"/>
                <a:gd name="T59" fmla="*/ 18 h 21"/>
                <a:gd name="T60" fmla="*/ 3 w 14"/>
                <a:gd name="T61" fmla="*/ 18 h 21"/>
                <a:gd name="T62" fmla="*/ 3 w 14"/>
                <a:gd name="T63" fmla="*/ 18 h 21"/>
                <a:gd name="T64" fmla="*/ 5 w 14"/>
                <a:gd name="T65" fmla="*/ 15 h 21"/>
                <a:gd name="T66" fmla="*/ 6 w 14"/>
                <a:gd name="T67" fmla="*/ 15 h 21"/>
                <a:gd name="T68" fmla="*/ 7 w 14"/>
                <a:gd name="T69" fmla="*/ 14 h 21"/>
                <a:gd name="T70" fmla="*/ 8 w 14"/>
                <a:gd name="T71" fmla="*/ 12 h 21"/>
                <a:gd name="T72" fmla="*/ 9 w 14"/>
                <a:gd name="T73" fmla="*/ 12 h 21"/>
                <a:gd name="T74" fmla="*/ 10 w 14"/>
                <a:gd name="T75" fmla="*/ 10 h 21"/>
                <a:gd name="T76" fmla="*/ 10 w 14"/>
                <a:gd name="T77" fmla="*/ 9 h 21"/>
                <a:gd name="T78" fmla="*/ 11 w 14"/>
                <a:gd name="T79" fmla="*/ 8 h 21"/>
                <a:gd name="T80" fmla="*/ 12 w 14"/>
                <a:gd name="T81" fmla="*/ 7 h 21"/>
                <a:gd name="T82" fmla="*/ 12 w 14"/>
                <a:gd name="T83" fmla="*/ 6 h 21"/>
                <a:gd name="T84" fmla="*/ 12 w 14"/>
                <a:gd name="T85" fmla="*/ 5 h 21"/>
                <a:gd name="T86" fmla="*/ 13 w 14"/>
                <a:gd name="T87" fmla="*/ 4 h 21"/>
                <a:gd name="T88" fmla="*/ 13 w 14"/>
                <a:gd name="T89" fmla="*/ 3 h 21"/>
                <a:gd name="T90" fmla="*/ 13 w 14"/>
                <a:gd name="T91" fmla="*/ 2 h 21"/>
                <a:gd name="T92" fmla="*/ 13 w 14"/>
                <a:gd name="T93" fmla="*/ 2 h 21"/>
                <a:gd name="T94" fmla="*/ 13 w 14"/>
                <a:gd name="T95" fmla="*/ 1 h 21"/>
                <a:gd name="T96" fmla="*/ 13 w 14"/>
                <a:gd name="T97" fmla="*/ 0 h 21"/>
                <a:gd name="T98" fmla="*/ 12 w 14"/>
                <a:gd name="T99" fmla="*/ 0 h 21"/>
                <a:gd name="T100" fmla="*/ 12 w 14"/>
                <a:gd name="T101" fmla="*/ 0 h 21"/>
                <a:gd name="T102" fmla="*/ 12 w 14"/>
                <a:gd name="T103" fmla="*/ 1 h 21"/>
                <a:gd name="T104" fmla="*/ 11 w 14"/>
                <a:gd name="T105" fmla="*/ 2 h 21"/>
                <a:gd name="T106" fmla="*/ 11 w 14"/>
                <a:gd name="T107" fmla="*/ 2 h 2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4"/>
                <a:gd name="T163" fmla="*/ 0 h 21"/>
                <a:gd name="T164" fmla="*/ 14 w 14"/>
                <a:gd name="T165" fmla="*/ 21 h 2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4" h="21">
                  <a:moveTo>
                    <a:pt x="11" y="2"/>
                  </a:moveTo>
                  <a:lnTo>
                    <a:pt x="11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9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6" y="12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4" y="14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0" y="19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9"/>
                  </a:lnTo>
                  <a:lnTo>
                    <a:pt x="3" y="18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7" y="14"/>
                  </a:lnTo>
                  <a:lnTo>
                    <a:pt x="8" y="12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3" y="4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9" name="Freeform 82"/>
            <p:cNvSpPr>
              <a:spLocks/>
            </p:cNvSpPr>
            <p:nvPr/>
          </p:nvSpPr>
          <p:spPr bwMode="auto">
            <a:xfrm>
              <a:off x="743" y="3028"/>
              <a:ext cx="11" cy="17"/>
            </a:xfrm>
            <a:custGeom>
              <a:avLst/>
              <a:gdLst>
                <a:gd name="T0" fmla="*/ 8 w 11"/>
                <a:gd name="T1" fmla="*/ 2 h 17"/>
                <a:gd name="T2" fmla="*/ 8 w 11"/>
                <a:gd name="T3" fmla="*/ 3 h 17"/>
                <a:gd name="T4" fmla="*/ 8 w 11"/>
                <a:gd name="T5" fmla="*/ 4 h 17"/>
                <a:gd name="T6" fmla="*/ 8 w 11"/>
                <a:gd name="T7" fmla="*/ 4 h 17"/>
                <a:gd name="T8" fmla="*/ 8 w 11"/>
                <a:gd name="T9" fmla="*/ 4 h 17"/>
                <a:gd name="T10" fmla="*/ 7 w 11"/>
                <a:gd name="T11" fmla="*/ 5 h 17"/>
                <a:gd name="T12" fmla="*/ 7 w 11"/>
                <a:gd name="T13" fmla="*/ 6 h 17"/>
                <a:gd name="T14" fmla="*/ 6 w 11"/>
                <a:gd name="T15" fmla="*/ 7 h 17"/>
                <a:gd name="T16" fmla="*/ 6 w 11"/>
                <a:gd name="T17" fmla="*/ 7 h 17"/>
                <a:gd name="T18" fmla="*/ 6 w 11"/>
                <a:gd name="T19" fmla="*/ 8 h 17"/>
                <a:gd name="T20" fmla="*/ 5 w 11"/>
                <a:gd name="T21" fmla="*/ 9 h 17"/>
                <a:gd name="T22" fmla="*/ 4 w 11"/>
                <a:gd name="T23" fmla="*/ 9 h 17"/>
                <a:gd name="T24" fmla="*/ 4 w 11"/>
                <a:gd name="T25" fmla="*/ 9 h 17"/>
                <a:gd name="T26" fmla="*/ 4 w 11"/>
                <a:gd name="T27" fmla="*/ 10 h 17"/>
                <a:gd name="T28" fmla="*/ 3 w 11"/>
                <a:gd name="T29" fmla="*/ 11 h 17"/>
                <a:gd name="T30" fmla="*/ 3 w 11"/>
                <a:gd name="T31" fmla="*/ 11 h 17"/>
                <a:gd name="T32" fmla="*/ 2 w 11"/>
                <a:gd name="T33" fmla="*/ 12 h 17"/>
                <a:gd name="T34" fmla="*/ 1 w 11"/>
                <a:gd name="T35" fmla="*/ 12 h 17"/>
                <a:gd name="T36" fmla="*/ 1 w 11"/>
                <a:gd name="T37" fmla="*/ 13 h 17"/>
                <a:gd name="T38" fmla="*/ 1 w 11"/>
                <a:gd name="T39" fmla="*/ 14 h 17"/>
                <a:gd name="T40" fmla="*/ 0 w 11"/>
                <a:gd name="T41" fmla="*/ 14 h 17"/>
                <a:gd name="T42" fmla="*/ 0 w 11"/>
                <a:gd name="T43" fmla="*/ 15 h 17"/>
                <a:gd name="T44" fmla="*/ 0 w 11"/>
                <a:gd name="T45" fmla="*/ 15 h 17"/>
                <a:gd name="T46" fmla="*/ 0 w 11"/>
                <a:gd name="T47" fmla="*/ 16 h 17"/>
                <a:gd name="T48" fmla="*/ 1 w 11"/>
                <a:gd name="T49" fmla="*/ 16 h 17"/>
                <a:gd name="T50" fmla="*/ 1 w 11"/>
                <a:gd name="T51" fmla="*/ 15 h 17"/>
                <a:gd name="T52" fmla="*/ 1 w 11"/>
                <a:gd name="T53" fmla="*/ 15 h 17"/>
                <a:gd name="T54" fmla="*/ 2 w 11"/>
                <a:gd name="T55" fmla="*/ 15 h 17"/>
                <a:gd name="T56" fmla="*/ 3 w 11"/>
                <a:gd name="T57" fmla="*/ 15 h 17"/>
                <a:gd name="T58" fmla="*/ 3 w 11"/>
                <a:gd name="T59" fmla="*/ 14 h 17"/>
                <a:gd name="T60" fmla="*/ 4 w 11"/>
                <a:gd name="T61" fmla="*/ 13 h 17"/>
                <a:gd name="T62" fmla="*/ 4 w 11"/>
                <a:gd name="T63" fmla="*/ 12 h 17"/>
                <a:gd name="T64" fmla="*/ 5 w 11"/>
                <a:gd name="T65" fmla="*/ 12 h 17"/>
                <a:gd name="T66" fmla="*/ 6 w 11"/>
                <a:gd name="T67" fmla="*/ 11 h 17"/>
                <a:gd name="T68" fmla="*/ 6 w 11"/>
                <a:gd name="T69" fmla="*/ 10 h 17"/>
                <a:gd name="T70" fmla="*/ 7 w 11"/>
                <a:gd name="T71" fmla="*/ 9 h 17"/>
                <a:gd name="T72" fmla="*/ 8 w 11"/>
                <a:gd name="T73" fmla="*/ 9 h 17"/>
                <a:gd name="T74" fmla="*/ 8 w 11"/>
                <a:gd name="T75" fmla="*/ 7 h 17"/>
                <a:gd name="T76" fmla="*/ 9 w 11"/>
                <a:gd name="T77" fmla="*/ 7 h 17"/>
                <a:gd name="T78" fmla="*/ 9 w 11"/>
                <a:gd name="T79" fmla="*/ 6 h 17"/>
                <a:gd name="T80" fmla="*/ 9 w 11"/>
                <a:gd name="T81" fmla="*/ 4 h 17"/>
                <a:gd name="T82" fmla="*/ 10 w 11"/>
                <a:gd name="T83" fmla="*/ 4 h 17"/>
                <a:gd name="T84" fmla="*/ 10 w 11"/>
                <a:gd name="T85" fmla="*/ 3 h 17"/>
                <a:gd name="T86" fmla="*/ 10 w 11"/>
                <a:gd name="T87" fmla="*/ 2 h 17"/>
                <a:gd name="T88" fmla="*/ 10 w 11"/>
                <a:gd name="T89" fmla="*/ 1 h 17"/>
                <a:gd name="T90" fmla="*/ 10 w 11"/>
                <a:gd name="T91" fmla="*/ 1 h 17"/>
                <a:gd name="T92" fmla="*/ 10 w 11"/>
                <a:gd name="T93" fmla="*/ 0 h 17"/>
                <a:gd name="T94" fmla="*/ 9 w 11"/>
                <a:gd name="T95" fmla="*/ 0 h 17"/>
                <a:gd name="T96" fmla="*/ 9 w 11"/>
                <a:gd name="T97" fmla="*/ 0 h 17"/>
                <a:gd name="T98" fmla="*/ 9 w 11"/>
                <a:gd name="T99" fmla="*/ 1 h 17"/>
                <a:gd name="T100" fmla="*/ 8 w 11"/>
                <a:gd name="T101" fmla="*/ 1 h 17"/>
                <a:gd name="T102" fmla="*/ 8 w 11"/>
                <a:gd name="T103" fmla="*/ 2 h 1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"/>
                <a:gd name="T157" fmla="*/ 0 h 17"/>
                <a:gd name="T158" fmla="*/ 11 w 11"/>
                <a:gd name="T159" fmla="*/ 17 h 1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" h="17">
                  <a:moveTo>
                    <a:pt x="8" y="2"/>
                  </a:moveTo>
                  <a:lnTo>
                    <a:pt x="8" y="3"/>
                  </a:lnTo>
                  <a:lnTo>
                    <a:pt x="8" y="4"/>
                  </a:lnTo>
                  <a:lnTo>
                    <a:pt x="7" y="5"/>
                  </a:lnTo>
                  <a:lnTo>
                    <a:pt x="7" y="6"/>
                  </a:lnTo>
                  <a:lnTo>
                    <a:pt x="6" y="7"/>
                  </a:lnTo>
                  <a:lnTo>
                    <a:pt x="6" y="8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10"/>
                  </a:lnTo>
                  <a:lnTo>
                    <a:pt x="3" y="11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9" y="4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8" y="1"/>
                  </a:lnTo>
                  <a:lnTo>
                    <a:pt x="8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0" name="Freeform 83"/>
            <p:cNvSpPr>
              <a:spLocks/>
            </p:cNvSpPr>
            <p:nvPr/>
          </p:nvSpPr>
          <p:spPr bwMode="auto">
            <a:xfrm>
              <a:off x="750" y="3035"/>
              <a:ext cx="11" cy="18"/>
            </a:xfrm>
            <a:custGeom>
              <a:avLst/>
              <a:gdLst>
                <a:gd name="T0" fmla="*/ 8 w 11"/>
                <a:gd name="T1" fmla="*/ 2 h 18"/>
                <a:gd name="T2" fmla="*/ 8 w 11"/>
                <a:gd name="T3" fmla="*/ 2 h 18"/>
                <a:gd name="T4" fmla="*/ 8 w 11"/>
                <a:gd name="T5" fmla="*/ 3 h 18"/>
                <a:gd name="T6" fmla="*/ 8 w 11"/>
                <a:gd name="T7" fmla="*/ 4 h 18"/>
                <a:gd name="T8" fmla="*/ 8 w 11"/>
                <a:gd name="T9" fmla="*/ 4 h 18"/>
                <a:gd name="T10" fmla="*/ 8 w 11"/>
                <a:gd name="T11" fmla="*/ 5 h 18"/>
                <a:gd name="T12" fmla="*/ 7 w 11"/>
                <a:gd name="T13" fmla="*/ 6 h 18"/>
                <a:gd name="T14" fmla="*/ 6 w 11"/>
                <a:gd name="T15" fmla="*/ 7 h 18"/>
                <a:gd name="T16" fmla="*/ 6 w 11"/>
                <a:gd name="T17" fmla="*/ 7 h 18"/>
                <a:gd name="T18" fmla="*/ 6 w 11"/>
                <a:gd name="T19" fmla="*/ 8 h 18"/>
                <a:gd name="T20" fmla="*/ 5 w 11"/>
                <a:gd name="T21" fmla="*/ 9 h 18"/>
                <a:gd name="T22" fmla="*/ 4 w 11"/>
                <a:gd name="T23" fmla="*/ 10 h 18"/>
                <a:gd name="T24" fmla="*/ 4 w 11"/>
                <a:gd name="T25" fmla="*/ 10 h 18"/>
                <a:gd name="T26" fmla="*/ 3 w 11"/>
                <a:gd name="T27" fmla="*/ 11 h 18"/>
                <a:gd name="T28" fmla="*/ 3 w 11"/>
                <a:gd name="T29" fmla="*/ 12 h 18"/>
                <a:gd name="T30" fmla="*/ 2 w 11"/>
                <a:gd name="T31" fmla="*/ 12 h 18"/>
                <a:gd name="T32" fmla="*/ 2 w 11"/>
                <a:gd name="T33" fmla="*/ 13 h 18"/>
                <a:gd name="T34" fmla="*/ 1 w 11"/>
                <a:gd name="T35" fmla="*/ 13 h 18"/>
                <a:gd name="T36" fmla="*/ 1 w 11"/>
                <a:gd name="T37" fmla="*/ 13 h 18"/>
                <a:gd name="T38" fmla="*/ 1 w 11"/>
                <a:gd name="T39" fmla="*/ 14 h 18"/>
                <a:gd name="T40" fmla="*/ 0 w 11"/>
                <a:gd name="T41" fmla="*/ 15 h 18"/>
                <a:gd name="T42" fmla="*/ 0 w 11"/>
                <a:gd name="T43" fmla="*/ 16 h 18"/>
                <a:gd name="T44" fmla="*/ 0 w 11"/>
                <a:gd name="T45" fmla="*/ 16 h 18"/>
                <a:gd name="T46" fmla="*/ 1 w 11"/>
                <a:gd name="T47" fmla="*/ 16 h 18"/>
                <a:gd name="T48" fmla="*/ 1 w 11"/>
                <a:gd name="T49" fmla="*/ 17 h 18"/>
                <a:gd name="T50" fmla="*/ 1 w 11"/>
                <a:gd name="T51" fmla="*/ 16 h 18"/>
                <a:gd name="T52" fmla="*/ 1 w 11"/>
                <a:gd name="T53" fmla="*/ 16 h 18"/>
                <a:gd name="T54" fmla="*/ 2 w 11"/>
                <a:gd name="T55" fmla="*/ 16 h 18"/>
                <a:gd name="T56" fmla="*/ 2 w 11"/>
                <a:gd name="T57" fmla="*/ 16 h 18"/>
                <a:gd name="T58" fmla="*/ 3 w 11"/>
                <a:gd name="T59" fmla="*/ 15 h 18"/>
                <a:gd name="T60" fmla="*/ 3 w 11"/>
                <a:gd name="T61" fmla="*/ 15 h 18"/>
                <a:gd name="T62" fmla="*/ 4 w 11"/>
                <a:gd name="T63" fmla="*/ 14 h 18"/>
                <a:gd name="T64" fmla="*/ 4 w 11"/>
                <a:gd name="T65" fmla="*/ 13 h 18"/>
                <a:gd name="T66" fmla="*/ 5 w 11"/>
                <a:gd name="T67" fmla="*/ 13 h 18"/>
                <a:gd name="T68" fmla="*/ 6 w 11"/>
                <a:gd name="T69" fmla="*/ 12 h 18"/>
                <a:gd name="T70" fmla="*/ 6 w 11"/>
                <a:gd name="T71" fmla="*/ 11 h 18"/>
                <a:gd name="T72" fmla="*/ 7 w 11"/>
                <a:gd name="T73" fmla="*/ 10 h 18"/>
                <a:gd name="T74" fmla="*/ 8 w 11"/>
                <a:gd name="T75" fmla="*/ 10 h 18"/>
                <a:gd name="T76" fmla="*/ 8 w 11"/>
                <a:gd name="T77" fmla="*/ 8 h 18"/>
                <a:gd name="T78" fmla="*/ 9 w 11"/>
                <a:gd name="T79" fmla="*/ 7 h 18"/>
                <a:gd name="T80" fmla="*/ 9 w 11"/>
                <a:gd name="T81" fmla="*/ 7 h 18"/>
                <a:gd name="T82" fmla="*/ 9 w 11"/>
                <a:gd name="T83" fmla="*/ 6 h 18"/>
                <a:gd name="T84" fmla="*/ 10 w 11"/>
                <a:gd name="T85" fmla="*/ 4 h 18"/>
                <a:gd name="T86" fmla="*/ 10 w 11"/>
                <a:gd name="T87" fmla="*/ 4 h 18"/>
                <a:gd name="T88" fmla="*/ 10 w 11"/>
                <a:gd name="T89" fmla="*/ 3 h 18"/>
                <a:gd name="T90" fmla="*/ 10 w 11"/>
                <a:gd name="T91" fmla="*/ 2 h 18"/>
                <a:gd name="T92" fmla="*/ 10 w 11"/>
                <a:gd name="T93" fmla="*/ 1 h 18"/>
                <a:gd name="T94" fmla="*/ 10 w 11"/>
                <a:gd name="T95" fmla="*/ 1 h 18"/>
                <a:gd name="T96" fmla="*/ 10 w 11"/>
                <a:gd name="T97" fmla="*/ 0 h 18"/>
                <a:gd name="T98" fmla="*/ 9 w 11"/>
                <a:gd name="T99" fmla="*/ 0 h 18"/>
                <a:gd name="T100" fmla="*/ 9 w 11"/>
                <a:gd name="T101" fmla="*/ 1 h 18"/>
                <a:gd name="T102" fmla="*/ 9 w 11"/>
                <a:gd name="T103" fmla="*/ 1 h 18"/>
                <a:gd name="T104" fmla="*/ 8 w 11"/>
                <a:gd name="T105" fmla="*/ 2 h 1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"/>
                <a:gd name="T160" fmla="*/ 0 h 18"/>
                <a:gd name="T161" fmla="*/ 11 w 11"/>
                <a:gd name="T162" fmla="*/ 18 h 1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" h="18">
                  <a:moveTo>
                    <a:pt x="8" y="2"/>
                  </a:moveTo>
                  <a:lnTo>
                    <a:pt x="8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8" y="5"/>
                  </a:lnTo>
                  <a:lnTo>
                    <a:pt x="7" y="6"/>
                  </a:lnTo>
                  <a:lnTo>
                    <a:pt x="6" y="7"/>
                  </a:lnTo>
                  <a:lnTo>
                    <a:pt x="6" y="8"/>
                  </a:lnTo>
                  <a:lnTo>
                    <a:pt x="5" y="9"/>
                  </a:lnTo>
                  <a:lnTo>
                    <a:pt x="4" y="10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2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9" y="6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8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1" name="Freeform 84"/>
            <p:cNvSpPr>
              <a:spLocks/>
            </p:cNvSpPr>
            <p:nvPr/>
          </p:nvSpPr>
          <p:spPr bwMode="auto">
            <a:xfrm>
              <a:off x="756" y="3039"/>
              <a:ext cx="13" cy="19"/>
            </a:xfrm>
            <a:custGeom>
              <a:avLst/>
              <a:gdLst>
                <a:gd name="T0" fmla="*/ 11 w 13"/>
                <a:gd name="T1" fmla="*/ 3 h 19"/>
                <a:gd name="T2" fmla="*/ 10 w 13"/>
                <a:gd name="T3" fmla="*/ 4 h 19"/>
                <a:gd name="T4" fmla="*/ 10 w 13"/>
                <a:gd name="T5" fmla="*/ 5 h 19"/>
                <a:gd name="T6" fmla="*/ 9 w 13"/>
                <a:gd name="T7" fmla="*/ 5 h 19"/>
                <a:gd name="T8" fmla="*/ 9 w 13"/>
                <a:gd name="T9" fmla="*/ 5 h 19"/>
                <a:gd name="T10" fmla="*/ 9 w 13"/>
                <a:gd name="T11" fmla="*/ 6 h 19"/>
                <a:gd name="T12" fmla="*/ 8 w 13"/>
                <a:gd name="T13" fmla="*/ 7 h 19"/>
                <a:gd name="T14" fmla="*/ 8 w 13"/>
                <a:gd name="T15" fmla="*/ 8 h 19"/>
                <a:gd name="T16" fmla="*/ 7 w 13"/>
                <a:gd name="T17" fmla="*/ 9 h 19"/>
                <a:gd name="T18" fmla="*/ 6 w 13"/>
                <a:gd name="T19" fmla="*/ 10 h 19"/>
                <a:gd name="T20" fmla="*/ 5 w 13"/>
                <a:gd name="T21" fmla="*/ 11 h 19"/>
                <a:gd name="T22" fmla="*/ 5 w 13"/>
                <a:gd name="T23" fmla="*/ 11 h 19"/>
                <a:gd name="T24" fmla="*/ 4 w 13"/>
                <a:gd name="T25" fmla="*/ 12 h 19"/>
                <a:gd name="T26" fmla="*/ 3 w 13"/>
                <a:gd name="T27" fmla="*/ 13 h 19"/>
                <a:gd name="T28" fmla="*/ 3 w 13"/>
                <a:gd name="T29" fmla="*/ 14 h 19"/>
                <a:gd name="T30" fmla="*/ 2 w 13"/>
                <a:gd name="T31" fmla="*/ 14 h 19"/>
                <a:gd name="T32" fmla="*/ 1 w 13"/>
                <a:gd name="T33" fmla="*/ 14 h 19"/>
                <a:gd name="T34" fmla="*/ 1 w 13"/>
                <a:gd name="T35" fmla="*/ 15 h 19"/>
                <a:gd name="T36" fmla="*/ 1 w 13"/>
                <a:gd name="T37" fmla="*/ 15 h 19"/>
                <a:gd name="T38" fmla="*/ 1 w 13"/>
                <a:gd name="T39" fmla="*/ 16 h 19"/>
                <a:gd name="T40" fmla="*/ 1 w 13"/>
                <a:gd name="T41" fmla="*/ 17 h 19"/>
                <a:gd name="T42" fmla="*/ 0 w 13"/>
                <a:gd name="T43" fmla="*/ 17 h 19"/>
                <a:gd name="T44" fmla="*/ 0 w 13"/>
                <a:gd name="T45" fmla="*/ 17 h 19"/>
                <a:gd name="T46" fmla="*/ 0 w 13"/>
                <a:gd name="T47" fmla="*/ 18 h 19"/>
                <a:gd name="T48" fmla="*/ 1 w 13"/>
                <a:gd name="T49" fmla="*/ 18 h 19"/>
                <a:gd name="T50" fmla="*/ 1 w 13"/>
                <a:gd name="T51" fmla="*/ 18 h 19"/>
                <a:gd name="T52" fmla="*/ 1 w 13"/>
                <a:gd name="T53" fmla="*/ 17 h 19"/>
                <a:gd name="T54" fmla="*/ 2 w 13"/>
                <a:gd name="T55" fmla="*/ 17 h 19"/>
                <a:gd name="T56" fmla="*/ 2 w 13"/>
                <a:gd name="T57" fmla="*/ 17 h 19"/>
                <a:gd name="T58" fmla="*/ 3 w 13"/>
                <a:gd name="T59" fmla="*/ 16 h 19"/>
                <a:gd name="T60" fmla="*/ 3 w 13"/>
                <a:gd name="T61" fmla="*/ 15 h 19"/>
                <a:gd name="T62" fmla="*/ 5 w 13"/>
                <a:gd name="T63" fmla="*/ 14 h 19"/>
                <a:gd name="T64" fmla="*/ 5 w 13"/>
                <a:gd name="T65" fmla="*/ 14 h 19"/>
                <a:gd name="T66" fmla="*/ 6 w 13"/>
                <a:gd name="T67" fmla="*/ 13 h 19"/>
                <a:gd name="T68" fmla="*/ 7 w 13"/>
                <a:gd name="T69" fmla="*/ 12 h 19"/>
                <a:gd name="T70" fmla="*/ 8 w 13"/>
                <a:gd name="T71" fmla="*/ 11 h 19"/>
                <a:gd name="T72" fmla="*/ 9 w 13"/>
                <a:gd name="T73" fmla="*/ 10 h 19"/>
                <a:gd name="T74" fmla="*/ 9 w 13"/>
                <a:gd name="T75" fmla="*/ 9 h 19"/>
                <a:gd name="T76" fmla="*/ 10 w 13"/>
                <a:gd name="T77" fmla="*/ 8 h 19"/>
                <a:gd name="T78" fmla="*/ 11 w 13"/>
                <a:gd name="T79" fmla="*/ 8 h 19"/>
                <a:gd name="T80" fmla="*/ 11 w 13"/>
                <a:gd name="T81" fmla="*/ 6 h 19"/>
                <a:gd name="T82" fmla="*/ 11 w 13"/>
                <a:gd name="T83" fmla="*/ 5 h 19"/>
                <a:gd name="T84" fmla="*/ 11 w 13"/>
                <a:gd name="T85" fmla="*/ 5 h 19"/>
                <a:gd name="T86" fmla="*/ 12 w 13"/>
                <a:gd name="T87" fmla="*/ 4 h 19"/>
                <a:gd name="T88" fmla="*/ 12 w 13"/>
                <a:gd name="T89" fmla="*/ 3 h 19"/>
                <a:gd name="T90" fmla="*/ 12 w 13"/>
                <a:gd name="T91" fmla="*/ 2 h 19"/>
                <a:gd name="T92" fmla="*/ 12 w 13"/>
                <a:gd name="T93" fmla="*/ 2 h 19"/>
                <a:gd name="T94" fmla="*/ 12 w 13"/>
                <a:gd name="T95" fmla="*/ 1 h 19"/>
                <a:gd name="T96" fmla="*/ 11 w 13"/>
                <a:gd name="T97" fmla="*/ 0 h 19"/>
                <a:gd name="T98" fmla="*/ 11 w 13"/>
                <a:gd name="T99" fmla="*/ 1 h 19"/>
                <a:gd name="T100" fmla="*/ 11 w 13"/>
                <a:gd name="T101" fmla="*/ 2 h 19"/>
                <a:gd name="T102" fmla="*/ 11 w 13"/>
                <a:gd name="T103" fmla="*/ 2 h 19"/>
                <a:gd name="T104" fmla="*/ 11 w 13"/>
                <a:gd name="T105" fmla="*/ 3 h 1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3"/>
                <a:gd name="T160" fmla="*/ 0 h 19"/>
                <a:gd name="T161" fmla="*/ 13 w 13"/>
                <a:gd name="T162" fmla="*/ 19 h 1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3" h="19">
                  <a:moveTo>
                    <a:pt x="11" y="3"/>
                  </a:moveTo>
                  <a:lnTo>
                    <a:pt x="10" y="4"/>
                  </a:lnTo>
                  <a:lnTo>
                    <a:pt x="10" y="5"/>
                  </a:lnTo>
                  <a:lnTo>
                    <a:pt x="9" y="5"/>
                  </a:lnTo>
                  <a:lnTo>
                    <a:pt x="9" y="6"/>
                  </a:lnTo>
                  <a:lnTo>
                    <a:pt x="8" y="7"/>
                  </a:lnTo>
                  <a:lnTo>
                    <a:pt x="8" y="8"/>
                  </a:lnTo>
                  <a:lnTo>
                    <a:pt x="7" y="9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1" y="8"/>
                  </a:lnTo>
                  <a:lnTo>
                    <a:pt x="11" y="6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2" y="2"/>
                  </a:lnTo>
                  <a:lnTo>
                    <a:pt x="12" y="1"/>
                  </a:lnTo>
                  <a:lnTo>
                    <a:pt x="11" y="0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1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2" name="Freeform 85"/>
            <p:cNvSpPr>
              <a:spLocks/>
            </p:cNvSpPr>
            <p:nvPr/>
          </p:nvSpPr>
          <p:spPr bwMode="auto">
            <a:xfrm>
              <a:off x="766" y="3050"/>
              <a:ext cx="11" cy="15"/>
            </a:xfrm>
            <a:custGeom>
              <a:avLst/>
              <a:gdLst>
                <a:gd name="T0" fmla="*/ 8 w 11"/>
                <a:gd name="T1" fmla="*/ 2 h 15"/>
                <a:gd name="T2" fmla="*/ 8 w 11"/>
                <a:gd name="T3" fmla="*/ 3 h 15"/>
                <a:gd name="T4" fmla="*/ 8 w 11"/>
                <a:gd name="T5" fmla="*/ 4 h 15"/>
                <a:gd name="T6" fmla="*/ 8 w 11"/>
                <a:gd name="T7" fmla="*/ 4 h 15"/>
                <a:gd name="T8" fmla="*/ 7 w 11"/>
                <a:gd name="T9" fmla="*/ 5 h 15"/>
                <a:gd name="T10" fmla="*/ 7 w 11"/>
                <a:gd name="T11" fmla="*/ 6 h 15"/>
                <a:gd name="T12" fmla="*/ 6 w 11"/>
                <a:gd name="T13" fmla="*/ 6 h 15"/>
                <a:gd name="T14" fmla="*/ 6 w 11"/>
                <a:gd name="T15" fmla="*/ 6 h 15"/>
                <a:gd name="T16" fmla="*/ 5 w 11"/>
                <a:gd name="T17" fmla="*/ 7 h 15"/>
                <a:gd name="T18" fmla="*/ 5 w 11"/>
                <a:gd name="T19" fmla="*/ 8 h 15"/>
                <a:gd name="T20" fmla="*/ 4 w 11"/>
                <a:gd name="T21" fmla="*/ 8 h 15"/>
                <a:gd name="T22" fmla="*/ 4 w 11"/>
                <a:gd name="T23" fmla="*/ 8 h 15"/>
                <a:gd name="T24" fmla="*/ 4 w 11"/>
                <a:gd name="T25" fmla="*/ 9 h 15"/>
                <a:gd name="T26" fmla="*/ 3 w 11"/>
                <a:gd name="T27" fmla="*/ 9 h 15"/>
                <a:gd name="T28" fmla="*/ 3 w 11"/>
                <a:gd name="T29" fmla="*/ 10 h 15"/>
                <a:gd name="T30" fmla="*/ 2 w 11"/>
                <a:gd name="T31" fmla="*/ 11 h 15"/>
                <a:gd name="T32" fmla="*/ 1 w 11"/>
                <a:gd name="T33" fmla="*/ 11 h 15"/>
                <a:gd name="T34" fmla="*/ 1 w 11"/>
                <a:gd name="T35" fmla="*/ 11 h 15"/>
                <a:gd name="T36" fmla="*/ 1 w 11"/>
                <a:gd name="T37" fmla="*/ 11 h 15"/>
                <a:gd name="T38" fmla="*/ 1 w 11"/>
                <a:gd name="T39" fmla="*/ 12 h 15"/>
                <a:gd name="T40" fmla="*/ 0 w 11"/>
                <a:gd name="T41" fmla="*/ 13 h 15"/>
                <a:gd name="T42" fmla="*/ 0 w 11"/>
                <a:gd name="T43" fmla="*/ 13 h 15"/>
                <a:gd name="T44" fmla="*/ 0 w 11"/>
                <a:gd name="T45" fmla="*/ 14 h 15"/>
                <a:gd name="T46" fmla="*/ 1 w 11"/>
                <a:gd name="T47" fmla="*/ 14 h 15"/>
                <a:gd name="T48" fmla="*/ 1 w 11"/>
                <a:gd name="T49" fmla="*/ 14 h 15"/>
                <a:gd name="T50" fmla="*/ 1 w 11"/>
                <a:gd name="T51" fmla="*/ 13 h 15"/>
                <a:gd name="T52" fmla="*/ 2 w 11"/>
                <a:gd name="T53" fmla="*/ 13 h 15"/>
                <a:gd name="T54" fmla="*/ 3 w 11"/>
                <a:gd name="T55" fmla="*/ 13 h 15"/>
                <a:gd name="T56" fmla="*/ 3 w 11"/>
                <a:gd name="T57" fmla="*/ 13 h 15"/>
                <a:gd name="T58" fmla="*/ 4 w 11"/>
                <a:gd name="T59" fmla="*/ 12 h 15"/>
                <a:gd name="T60" fmla="*/ 4 w 11"/>
                <a:gd name="T61" fmla="*/ 11 h 15"/>
                <a:gd name="T62" fmla="*/ 5 w 11"/>
                <a:gd name="T63" fmla="*/ 11 h 15"/>
                <a:gd name="T64" fmla="*/ 6 w 11"/>
                <a:gd name="T65" fmla="*/ 11 h 15"/>
                <a:gd name="T66" fmla="*/ 6 w 11"/>
                <a:gd name="T67" fmla="*/ 10 h 15"/>
                <a:gd name="T68" fmla="*/ 7 w 11"/>
                <a:gd name="T69" fmla="*/ 9 h 15"/>
                <a:gd name="T70" fmla="*/ 8 w 11"/>
                <a:gd name="T71" fmla="*/ 8 h 15"/>
                <a:gd name="T72" fmla="*/ 8 w 11"/>
                <a:gd name="T73" fmla="*/ 8 h 15"/>
                <a:gd name="T74" fmla="*/ 9 w 11"/>
                <a:gd name="T75" fmla="*/ 7 h 15"/>
                <a:gd name="T76" fmla="*/ 9 w 11"/>
                <a:gd name="T77" fmla="*/ 6 h 15"/>
                <a:gd name="T78" fmla="*/ 9 w 11"/>
                <a:gd name="T79" fmla="*/ 6 h 15"/>
                <a:gd name="T80" fmla="*/ 9 w 11"/>
                <a:gd name="T81" fmla="*/ 5 h 15"/>
                <a:gd name="T82" fmla="*/ 10 w 11"/>
                <a:gd name="T83" fmla="*/ 4 h 15"/>
                <a:gd name="T84" fmla="*/ 10 w 11"/>
                <a:gd name="T85" fmla="*/ 3 h 15"/>
                <a:gd name="T86" fmla="*/ 10 w 11"/>
                <a:gd name="T87" fmla="*/ 2 h 15"/>
                <a:gd name="T88" fmla="*/ 10 w 11"/>
                <a:gd name="T89" fmla="*/ 1 h 15"/>
                <a:gd name="T90" fmla="*/ 10 w 11"/>
                <a:gd name="T91" fmla="*/ 1 h 15"/>
                <a:gd name="T92" fmla="*/ 10 w 11"/>
                <a:gd name="T93" fmla="*/ 0 h 15"/>
                <a:gd name="T94" fmla="*/ 9 w 11"/>
                <a:gd name="T95" fmla="*/ 0 h 15"/>
                <a:gd name="T96" fmla="*/ 9 w 11"/>
                <a:gd name="T97" fmla="*/ 0 h 15"/>
                <a:gd name="T98" fmla="*/ 9 w 11"/>
                <a:gd name="T99" fmla="*/ 1 h 15"/>
                <a:gd name="T100" fmla="*/ 8 w 11"/>
                <a:gd name="T101" fmla="*/ 1 h 15"/>
                <a:gd name="T102" fmla="*/ 8 w 11"/>
                <a:gd name="T103" fmla="*/ 2 h 1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"/>
                <a:gd name="T157" fmla="*/ 0 h 15"/>
                <a:gd name="T158" fmla="*/ 11 w 11"/>
                <a:gd name="T159" fmla="*/ 15 h 1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" h="15">
                  <a:moveTo>
                    <a:pt x="8" y="2"/>
                  </a:moveTo>
                  <a:lnTo>
                    <a:pt x="8" y="3"/>
                  </a:lnTo>
                  <a:lnTo>
                    <a:pt x="8" y="4"/>
                  </a:lnTo>
                  <a:lnTo>
                    <a:pt x="7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7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9"/>
                  </a:lnTo>
                  <a:lnTo>
                    <a:pt x="3" y="9"/>
                  </a:lnTo>
                  <a:lnTo>
                    <a:pt x="3" y="10"/>
                  </a:lnTo>
                  <a:lnTo>
                    <a:pt x="2" y="11"/>
                  </a:lnTo>
                  <a:lnTo>
                    <a:pt x="1" y="11"/>
                  </a:lnTo>
                  <a:lnTo>
                    <a:pt x="1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9" y="6"/>
                  </a:lnTo>
                  <a:lnTo>
                    <a:pt x="9" y="5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8" y="1"/>
                  </a:lnTo>
                  <a:lnTo>
                    <a:pt x="8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3" name="Freeform 86"/>
            <p:cNvSpPr>
              <a:spLocks/>
            </p:cNvSpPr>
            <p:nvPr/>
          </p:nvSpPr>
          <p:spPr bwMode="auto">
            <a:xfrm>
              <a:off x="773" y="3057"/>
              <a:ext cx="10" cy="13"/>
            </a:xfrm>
            <a:custGeom>
              <a:avLst/>
              <a:gdLst>
                <a:gd name="T0" fmla="*/ 7 w 10"/>
                <a:gd name="T1" fmla="*/ 1 h 13"/>
                <a:gd name="T2" fmla="*/ 7 w 10"/>
                <a:gd name="T3" fmla="*/ 2 h 13"/>
                <a:gd name="T4" fmla="*/ 7 w 10"/>
                <a:gd name="T5" fmla="*/ 3 h 13"/>
                <a:gd name="T6" fmla="*/ 7 w 10"/>
                <a:gd name="T7" fmla="*/ 3 h 13"/>
                <a:gd name="T8" fmla="*/ 7 w 10"/>
                <a:gd name="T9" fmla="*/ 3 h 13"/>
                <a:gd name="T10" fmla="*/ 7 w 10"/>
                <a:gd name="T11" fmla="*/ 4 h 13"/>
                <a:gd name="T12" fmla="*/ 6 w 10"/>
                <a:gd name="T13" fmla="*/ 5 h 13"/>
                <a:gd name="T14" fmla="*/ 5 w 10"/>
                <a:gd name="T15" fmla="*/ 5 h 13"/>
                <a:gd name="T16" fmla="*/ 5 w 10"/>
                <a:gd name="T17" fmla="*/ 6 h 13"/>
                <a:gd name="T18" fmla="*/ 4 w 10"/>
                <a:gd name="T19" fmla="*/ 6 h 13"/>
                <a:gd name="T20" fmla="*/ 4 w 10"/>
                <a:gd name="T21" fmla="*/ 7 h 13"/>
                <a:gd name="T22" fmla="*/ 4 w 10"/>
                <a:gd name="T23" fmla="*/ 7 h 13"/>
                <a:gd name="T24" fmla="*/ 3 w 10"/>
                <a:gd name="T25" fmla="*/ 7 h 13"/>
                <a:gd name="T26" fmla="*/ 2 w 10"/>
                <a:gd name="T27" fmla="*/ 8 h 13"/>
                <a:gd name="T28" fmla="*/ 2 w 10"/>
                <a:gd name="T29" fmla="*/ 8 h 13"/>
                <a:gd name="T30" fmla="*/ 1 w 10"/>
                <a:gd name="T31" fmla="*/ 9 h 13"/>
                <a:gd name="T32" fmla="*/ 1 w 10"/>
                <a:gd name="T33" fmla="*/ 9 h 13"/>
                <a:gd name="T34" fmla="*/ 1 w 10"/>
                <a:gd name="T35" fmla="*/ 9 h 13"/>
                <a:gd name="T36" fmla="*/ 1 w 10"/>
                <a:gd name="T37" fmla="*/ 10 h 13"/>
                <a:gd name="T38" fmla="*/ 0 w 10"/>
                <a:gd name="T39" fmla="*/ 10 h 13"/>
                <a:gd name="T40" fmla="*/ 0 w 10"/>
                <a:gd name="T41" fmla="*/ 11 h 13"/>
                <a:gd name="T42" fmla="*/ 0 w 10"/>
                <a:gd name="T43" fmla="*/ 11 h 13"/>
                <a:gd name="T44" fmla="*/ 0 w 10"/>
                <a:gd name="T45" fmla="*/ 12 h 13"/>
                <a:gd name="T46" fmla="*/ 1 w 10"/>
                <a:gd name="T47" fmla="*/ 12 h 13"/>
                <a:gd name="T48" fmla="*/ 1 w 10"/>
                <a:gd name="T49" fmla="*/ 11 h 13"/>
                <a:gd name="T50" fmla="*/ 2 w 10"/>
                <a:gd name="T51" fmla="*/ 11 h 13"/>
                <a:gd name="T52" fmla="*/ 2 w 10"/>
                <a:gd name="T53" fmla="*/ 11 h 13"/>
                <a:gd name="T54" fmla="*/ 3 w 10"/>
                <a:gd name="T55" fmla="*/ 10 h 13"/>
                <a:gd name="T56" fmla="*/ 4 w 10"/>
                <a:gd name="T57" fmla="*/ 10 h 13"/>
                <a:gd name="T58" fmla="*/ 4 w 10"/>
                <a:gd name="T59" fmla="*/ 9 h 13"/>
                <a:gd name="T60" fmla="*/ 5 w 10"/>
                <a:gd name="T61" fmla="*/ 9 h 13"/>
                <a:gd name="T62" fmla="*/ 5 w 10"/>
                <a:gd name="T63" fmla="*/ 9 h 13"/>
                <a:gd name="T64" fmla="*/ 6 w 10"/>
                <a:gd name="T65" fmla="*/ 8 h 13"/>
                <a:gd name="T66" fmla="*/ 7 w 10"/>
                <a:gd name="T67" fmla="*/ 7 h 13"/>
                <a:gd name="T68" fmla="*/ 7 w 10"/>
                <a:gd name="T69" fmla="*/ 7 h 13"/>
                <a:gd name="T70" fmla="*/ 7 w 10"/>
                <a:gd name="T71" fmla="*/ 6 h 13"/>
                <a:gd name="T72" fmla="*/ 8 w 10"/>
                <a:gd name="T73" fmla="*/ 5 h 13"/>
                <a:gd name="T74" fmla="*/ 8 w 10"/>
                <a:gd name="T75" fmla="*/ 5 h 13"/>
                <a:gd name="T76" fmla="*/ 8 w 10"/>
                <a:gd name="T77" fmla="*/ 4 h 13"/>
                <a:gd name="T78" fmla="*/ 8 w 10"/>
                <a:gd name="T79" fmla="*/ 3 h 13"/>
                <a:gd name="T80" fmla="*/ 8 w 10"/>
                <a:gd name="T81" fmla="*/ 3 h 13"/>
                <a:gd name="T82" fmla="*/ 9 w 10"/>
                <a:gd name="T83" fmla="*/ 2 h 13"/>
                <a:gd name="T84" fmla="*/ 9 w 10"/>
                <a:gd name="T85" fmla="*/ 1 h 13"/>
                <a:gd name="T86" fmla="*/ 9 w 10"/>
                <a:gd name="T87" fmla="*/ 1 h 13"/>
                <a:gd name="T88" fmla="*/ 9 w 10"/>
                <a:gd name="T89" fmla="*/ 0 h 13"/>
                <a:gd name="T90" fmla="*/ 8 w 10"/>
                <a:gd name="T91" fmla="*/ 0 h 13"/>
                <a:gd name="T92" fmla="*/ 8 w 10"/>
                <a:gd name="T93" fmla="*/ 0 h 13"/>
                <a:gd name="T94" fmla="*/ 8 w 10"/>
                <a:gd name="T95" fmla="*/ 1 h 13"/>
                <a:gd name="T96" fmla="*/ 7 w 10"/>
                <a:gd name="T97" fmla="*/ 1 h 1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0"/>
                <a:gd name="T148" fmla="*/ 0 h 13"/>
                <a:gd name="T149" fmla="*/ 10 w 10"/>
                <a:gd name="T150" fmla="*/ 13 h 1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0" h="13">
                  <a:moveTo>
                    <a:pt x="7" y="1"/>
                  </a:moveTo>
                  <a:lnTo>
                    <a:pt x="7" y="2"/>
                  </a:lnTo>
                  <a:lnTo>
                    <a:pt x="7" y="3"/>
                  </a:lnTo>
                  <a:lnTo>
                    <a:pt x="7" y="4"/>
                  </a:lnTo>
                  <a:lnTo>
                    <a:pt x="6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6"/>
                  </a:lnTo>
                  <a:lnTo>
                    <a:pt x="4" y="7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9"/>
                  </a:lnTo>
                  <a:lnTo>
                    <a:pt x="1" y="10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4" y="9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7" y="6"/>
                  </a:lnTo>
                  <a:lnTo>
                    <a:pt x="8" y="5"/>
                  </a:lnTo>
                  <a:lnTo>
                    <a:pt x="8" y="4"/>
                  </a:lnTo>
                  <a:lnTo>
                    <a:pt x="8" y="3"/>
                  </a:lnTo>
                  <a:lnTo>
                    <a:pt x="9" y="2"/>
                  </a:lnTo>
                  <a:lnTo>
                    <a:pt x="9" y="1"/>
                  </a:lnTo>
                  <a:lnTo>
                    <a:pt x="9" y="0"/>
                  </a:lnTo>
                  <a:lnTo>
                    <a:pt x="8" y="0"/>
                  </a:lnTo>
                  <a:lnTo>
                    <a:pt x="8" y="1"/>
                  </a:lnTo>
                  <a:lnTo>
                    <a:pt x="7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4" name="Freeform 87"/>
            <p:cNvSpPr>
              <a:spLocks/>
            </p:cNvSpPr>
            <p:nvPr/>
          </p:nvSpPr>
          <p:spPr bwMode="auto">
            <a:xfrm>
              <a:off x="780" y="3059"/>
              <a:ext cx="8" cy="14"/>
            </a:xfrm>
            <a:custGeom>
              <a:avLst/>
              <a:gdLst>
                <a:gd name="T0" fmla="*/ 5 w 8"/>
                <a:gd name="T1" fmla="*/ 3 h 14"/>
                <a:gd name="T2" fmla="*/ 5 w 8"/>
                <a:gd name="T3" fmla="*/ 3 h 14"/>
                <a:gd name="T4" fmla="*/ 5 w 8"/>
                <a:gd name="T5" fmla="*/ 3 h 14"/>
                <a:gd name="T6" fmla="*/ 5 w 8"/>
                <a:gd name="T7" fmla="*/ 4 h 14"/>
                <a:gd name="T8" fmla="*/ 5 w 8"/>
                <a:gd name="T9" fmla="*/ 5 h 14"/>
                <a:gd name="T10" fmla="*/ 4 w 8"/>
                <a:gd name="T11" fmla="*/ 5 h 14"/>
                <a:gd name="T12" fmla="*/ 4 w 8"/>
                <a:gd name="T13" fmla="*/ 6 h 14"/>
                <a:gd name="T14" fmla="*/ 4 w 8"/>
                <a:gd name="T15" fmla="*/ 6 h 14"/>
                <a:gd name="T16" fmla="*/ 4 w 8"/>
                <a:gd name="T17" fmla="*/ 7 h 14"/>
                <a:gd name="T18" fmla="*/ 3 w 8"/>
                <a:gd name="T19" fmla="*/ 8 h 14"/>
                <a:gd name="T20" fmla="*/ 3 w 8"/>
                <a:gd name="T21" fmla="*/ 8 h 14"/>
                <a:gd name="T22" fmla="*/ 3 w 8"/>
                <a:gd name="T23" fmla="*/ 8 h 14"/>
                <a:gd name="T24" fmla="*/ 2 w 8"/>
                <a:gd name="T25" fmla="*/ 8 h 14"/>
                <a:gd name="T26" fmla="*/ 2 w 8"/>
                <a:gd name="T27" fmla="*/ 9 h 14"/>
                <a:gd name="T28" fmla="*/ 1 w 8"/>
                <a:gd name="T29" fmla="*/ 10 h 14"/>
                <a:gd name="T30" fmla="*/ 1 w 8"/>
                <a:gd name="T31" fmla="*/ 10 h 14"/>
                <a:gd name="T32" fmla="*/ 1 w 8"/>
                <a:gd name="T33" fmla="*/ 11 h 14"/>
                <a:gd name="T34" fmla="*/ 0 w 8"/>
                <a:gd name="T35" fmla="*/ 12 h 14"/>
                <a:gd name="T36" fmla="*/ 0 w 8"/>
                <a:gd name="T37" fmla="*/ 12 h 14"/>
                <a:gd name="T38" fmla="*/ 0 w 8"/>
                <a:gd name="T39" fmla="*/ 13 h 14"/>
                <a:gd name="T40" fmla="*/ 1 w 8"/>
                <a:gd name="T41" fmla="*/ 13 h 14"/>
                <a:gd name="T42" fmla="*/ 1 w 8"/>
                <a:gd name="T43" fmla="*/ 13 h 14"/>
                <a:gd name="T44" fmla="*/ 1 w 8"/>
                <a:gd name="T45" fmla="*/ 12 h 14"/>
                <a:gd name="T46" fmla="*/ 2 w 8"/>
                <a:gd name="T47" fmla="*/ 12 h 14"/>
                <a:gd name="T48" fmla="*/ 2 w 8"/>
                <a:gd name="T49" fmla="*/ 12 h 14"/>
                <a:gd name="T50" fmla="*/ 2 w 8"/>
                <a:gd name="T51" fmla="*/ 11 h 14"/>
                <a:gd name="T52" fmla="*/ 3 w 8"/>
                <a:gd name="T53" fmla="*/ 11 h 14"/>
                <a:gd name="T54" fmla="*/ 3 w 8"/>
                <a:gd name="T55" fmla="*/ 10 h 14"/>
                <a:gd name="T56" fmla="*/ 4 w 8"/>
                <a:gd name="T57" fmla="*/ 10 h 14"/>
                <a:gd name="T58" fmla="*/ 4 w 8"/>
                <a:gd name="T59" fmla="*/ 10 h 14"/>
                <a:gd name="T60" fmla="*/ 5 w 8"/>
                <a:gd name="T61" fmla="*/ 9 h 14"/>
                <a:gd name="T62" fmla="*/ 5 w 8"/>
                <a:gd name="T63" fmla="*/ 8 h 14"/>
                <a:gd name="T64" fmla="*/ 5 w 8"/>
                <a:gd name="T65" fmla="*/ 8 h 14"/>
                <a:gd name="T66" fmla="*/ 6 w 8"/>
                <a:gd name="T67" fmla="*/ 7 h 14"/>
                <a:gd name="T68" fmla="*/ 6 w 8"/>
                <a:gd name="T69" fmla="*/ 6 h 14"/>
                <a:gd name="T70" fmla="*/ 6 w 8"/>
                <a:gd name="T71" fmla="*/ 5 h 14"/>
                <a:gd name="T72" fmla="*/ 6 w 8"/>
                <a:gd name="T73" fmla="*/ 5 h 14"/>
                <a:gd name="T74" fmla="*/ 7 w 8"/>
                <a:gd name="T75" fmla="*/ 4 h 14"/>
                <a:gd name="T76" fmla="*/ 7 w 8"/>
                <a:gd name="T77" fmla="*/ 3 h 14"/>
                <a:gd name="T78" fmla="*/ 7 w 8"/>
                <a:gd name="T79" fmla="*/ 3 h 14"/>
                <a:gd name="T80" fmla="*/ 7 w 8"/>
                <a:gd name="T81" fmla="*/ 2 h 14"/>
                <a:gd name="T82" fmla="*/ 7 w 8"/>
                <a:gd name="T83" fmla="*/ 1 h 14"/>
                <a:gd name="T84" fmla="*/ 7 w 8"/>
                <a:gd name="T85" fmla="*/ 1 h 14"/>
                <a:gd name="T86" fmla="*/ 6 w 8"/>
                <a:gd name="T87" fmla="*/ 0 h 14"/>
                <a:gd name="T88" fmla="*/ 6 w 8"/>
                <a:gd name="T89" fmla="*/ 1 h 14"/>
                <a:gd name="T90" fmla="*/ 6 w 8"/>
                <a:gd name="T91" fmla="*/ 1 h 14"/>
                <a:gd name="T92" fmla="*/ 6 w 8"/>
                <a:gd name="T93" fmla="*/ 1 h 14"/>
                <a:gd name="T94" fmla="*/ 5 w 8"/>
                <a:gd name="T95" fmla="*/ 2 h 14"/>
                <a:gd name="T96" fmla="*/ 5 w 8"/>
                <a:gd name="T97" fmla="*/ 3 h 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8"/>
                <a:gd name="T148" fmla="*/ 0 h 14"/>
                <a:gd name="T149" fmla="*/ 8 w 8"/>
                <a:gd name="T150" fmla="*/ 14 h 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8" h="14">
                  <a:moveTo>
                    <a:pt x="5" y="3"/>
                  </a:moveTo>
                  <a:lnTo>
                    <a:pt x="5" y="3"/>
                  </a:lnTo>
                  <a:lnTo>
                    <a:pt x="5" y="4"/>
                  </a:lnTo>
                  <a:lnTo>
                    <a:pt x="5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4" y="7"/>
                  </a:lnTo>
                  <a:lnTo>
                    <a:pt x="3" y="8"/>
                  </a:lnTo>
                  <a:lnTo>
                    <a:pt x="2" y="8"/>
                  </a:lnTo>
                  <a:lnTo>
                    <a:pt x="2" y="9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5" y="9"/>
                  </a:lnTo>
                  <a:lnTo>
                    <a:pt x="5" y="8"/>
                  </a:lnTo>
                  <a:lnTo>
                    <a:pt x="6" y="7"/>
                  </a:lnTo>
                  <a:lnTo>
                    <a:pt x="6" y="6"/>
                  </a:lnTo>
                  <a:lnTo>
                    <a:pt x="6" y="5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6" y="1"/>
                  </a:lnTo>
                  <a:lnTo>
                    <a:pt x="5" y="2"/>
                  </a:lnTo>
                  <a:lnTo>
                    <a:pt x="5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5" name="Freeform 88"/>
            <p:cNvSpPr>
              <a:spLocks/>
            </p:cNvSpPr>
            <p:nvPr/>
          </p:nvSpPr>
          <p:spPr bwMode="auto">
            <a:xfrm>
              <a:off x="719" y="2946"/>
              <a:ext cx="13" cy="12"/>
            </a:xfrm>
            <a:custGeom>
              <a:avLst/>
              <a:gdLst>
                <a:gd name="T0" fmla="*/ 11 w 13"/>
                <a:gd name="T1" fmla="*/ 1 h 12"/>
                <a:gd name="T2" fmla="*/ 11 w 13"/>
                <a:gd name="T3" fmla="*/ 2 h 12"/>
                <a:gd name="T4" fmla="*/ 11 w 13"/>
                <a:gd name="T5" fmla="*/ 3 h 12"/>
                <a:gd name="T6" fmla="*/ 10 w 13"/>
                <a:gd name="T7" fmla="*/ 3 h 12"/>
                <a:gd name="T8" fmla="*/ 9 w 13"/>
                <a:gd name="T9" fmla="*/ 3 h 12"/>
                <a:gd name="T10" fmla="*/ 9 w 13"/>
                <a:gd name="T11" fmla="*/ 4 h 12"/>
                <a:gd name="T12" fmla="*/ 9 w 13"/>
                <a:gd name="T13" fmla="*/ 5 h 12"/>
                <a:gd name="T14" fmla="*/ 8 w 13"/>
                <a:gd name="T15" fmla="*/ 5 h 12"/>
                <a:gd name="T16" fmla="*/ 7 w 13"/>
                <a:gd name="T17" fmla="*/ 6 h 12"/>
                <a:gd name="T18" fmla="*/ 6 w 13"/>
                <a:gd name="T19" fmla="*/ 6 h 12"/>
                <a:gd name="T20" fmla="*/ 5 w 13"/>
                <a:gd name="T21" fmla="*/ 7 h 12"/>
                <a:gd name="T22" fmla="*/ 5 w 13"/>
                <a:gd name="T23" fmla="*/ 7 h 12"/>
                <a:gd name="T24" fmla="*/ 4 w 13"/>
                <a:gd name="T25" fmla="*/ 8 h 12"/>
                <a:gd name="T26" fmla="*/ 3 w 13"/>
                <a:gd name="T27" fmla="*/ 8 h 12"/>
                <a:gd name="T28" fmla="*/ 3 w 13"/>
                <a:gd name="T29" fmla="*/ 8 h 12"/>
                <a:gd name="T30" fmla="*/ 2 w 13"/>
                <a:gd name="T31" fmla="*/ 8 h 12"/>
                <a:gd name="T32" fmla="*/ 1 w 13"/>
                <a:gd name="T33" fmla="*/ 9 h 12"/>
                <a:gd name="T34" fmla="*/ 1 w 13"/>
                <a:gd name="T35" fmla="*/ 9 h 12"/>
                <a:gd name="T36" fmla="*/ 0 w 13"/>
                <a:gd name="T37" fmla="*/ 10 h 12"/>
                <a:gd name="T38" fmla="*/ 0 w 13"/>
                <a:gd name="T39" fmla="*/ 10 h 12"/>
                <a:gd name="T40" fmla="*/ 0 w 13"/>
                <a:gd name="T41" fmla="*/ 11 h 12"/>
                <a:gd name="T42" fmla="*/ 1 w 13"/>
                <a:gd name="T43" fmla="*/ 11 h 12"/>
                <a:gd name="T44" fmla="*/ 1 w 13"/>
                <a:gd name="T45" fmla="*/ 11 h 12"/>
                <a:gd name="T46" fmla="*/ 2 w 13"/>
                <a:gd name="T47" fmla="*/ 10 h 12"/>
                <a:gd name="T48" fmla="*/ 3 w 13"/>
                <a:gd name="T49" fmla="*/ 10 h 12"/>
                <a:gd name="T50" fmla="*/ 3 w 13"/>
                <a:gd name="T51" fmla="*/ 10 h 12"/>
                <a:gd name="T52" fmla="*/ 4 w 13"/>
                <a:gd name="T53" fmla="*/ 10 h 12"/>
                <a:gd name="T54" fmla="*/ 5 w 13"/>
                <a:gd name="T55" fmla="*/ 9 h 12"/>
                <a:gd name="T56" fmla="*/ 6 w 13"/>
                <a:gd name="T57" fmla="*/ 8 h 12"/>
                <a:gd name="T58" fmla="*/ 7 w 13"/>
                <a:gd name="T59" fmla="*/ 8 h 12"/>
                <a:gd name="T60" fmla="*/ 8 w 13"/>
                <a:gd name="T61" fmla="*/ 7 h 12"/>
                <a:gd name="T62" fmla="*/ 9 w 13"/>
                <a:gd name="T63" fmla="*/ 6 h 12"/>
                <a:gd name="T64" fmla="*/ 9 w 13"/>
                <a:gd name="T65" fmla="*/ 6 h 12"/>
                <a:gd name="T66" fmla="*/ 10 w 13"/>
                <a:gd name="T67" fmla="*/ 5 h 12"/>
                <a:gd name="T68" fmla="*/ 11 w 13"/>
                <a:gd name="T69" fmla="*/ 5 h 12"/>
                <a:gd name="T70" fmla="*/ 11 w 13"/>
                <a:gd name="T71" fmla="*/ 5 h 12"/>
                <a:gd name="T72" fmla="*/ 12 w 13"/>
                <a:gd name="T73" fmla="*/ 4 h 12"/>
                <a:gd name="T74" fmla="*/ 12 w 13"/>
                <a:gd name="T75" fmla="*/ 3 h 12"/>
                <a:gd name="T76" fmla="*/ 12 w 13"/>
                <a:gd name="T77" fmla="*/ 3 h 12"/>
                <a:gd name="T78" fmla="*/ 12 w 13"/>
                <a:gd name="T79" fmla="*/ 2 h 12"/>
                <a:gd name="T80" fmla="*/ 12 w 13"/>
                <a:gd name="T81" fmla="*/ 1 h 12"/>
                <a:gd name="T82" fmla="*/ 12 w 13"/>
                <a:gd name="T83" fmla="*/ 1 h 12"/>
                <a:gd name="T84" fmla="*/ 12 w 13"/>
                <a:gd name="T85" fmla="*/ 0 h 12"/>
                <a:gd name="T86" fmla="*/ 11 w 13"/>
                <a:gd name="T87" fmla="*/ 1 h 12"/>
                <a:gd name="T88" fmla="*/ 11 w 13"/>
                <a:gd name="T89" fmla="*/ 1 h 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3"/>
                <a:gd name="T136" fmla="*/ 0 h 12"/>
                <a:gd name="T137" fmla="*/ 13 w 13"/>
                <a:gd name="T138" fmla="*/ 12 h 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3" h="12">
                  <a:moveTo>
                    <a:pt x="11" y="1"/>
                  </a:moveTo>
                  <a:lnTo>
                    <a:pt x="11" y="2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9" y="3"/>
                  </a:lnTo>
                  <a:lnTo>
                    <a:pt x="9" y="4"/>
                  </a:lnTo>
                  <a:lnTo>
                    <a:pt x="9" y="5"/>
                  </a:lnTo>
                  <a:lnTo>
                    <a:pt x="8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7"/>
                  </a:lnTo>
                  <a:lnTo>
                    <a:pt x="4" y="8"/>
                  </a:lnTo>
                  <a:lnTo>
                    <a:pt x="3" y="8"/>
                  </a:lnTo>
                  <a:lnTo>
                    <a:pt x="2" y="8"/>
                  </a:lnTo>
                  <a:lnTo>
                    <a:pt x="1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2" y="2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6" name="Freeform 89"/>
            <p:cNvSpPr>
              <a:spLocks/>
            </p:cNvSpPr>
            <p:nvPr/>
          </p:nvSpPr>
          <p:spPr bwMode="auto">
            <a:xfrm>
              <a:off x="722" y="2956"/>
              <a:ext cx="14" cy="11"/>
            </a:xfrm>
            <a:custGeom>
              <a:avLst/>
              <a:gdLst>
                <a:gd name="T0" fmla="*/ 12 w 14"/>
                <a:gd name="T1" fmla="*/ 1 h 11"/>
                <a:gd name="T2" fmla="*/ 12 w 14"/>
                <a:gd name="T3" fmla="*/ 1 h 11"/>
                <a:gd name="T4" fmla="*/ 11 w 14"/>
                <a:gd name="T5" fmla="*/ 2 h 11"/>
                <a:gd name="T6" fmla="*/ 11 w 14"/>
                <a:gd name="T7" fmla="*/ 3 h 11"/>
                <a:gd name="T8" fmla="*/ 10 w 14"/>
                <a:gd name="T9" fmla="*/ 3 h 11"/>
                <a:gd name="T10" fmla="*/ 10 w 14"/>
                <a:gd name="T11" fmla="*/ 3 h 11"/>
                <a:gd name="T12" fmla="*/ 9 w 14"/>
                <a:gd name="T13" fmla="*/ 4 h 11"/>
                <a:gd name="T14" fmla="*/ 8 w 14"/>
                <a:gd name="T15" fmla="*/ 4 h 11"/>
                <a:gd name="T16" fmla="*/ 8 w 14"/>
                <a:gd name="T17" fmla="*/ 5 h 11"/>
                <a:gd name="T18" fmla="*/ 7 w 14"/>
                <a:gd name="T19" fmla="*/ 6 h 11"/>
                <a:gd name="T20" fmla="*/ 6 w 14"/>
                <a:gd name="T21" fmla="*/ 6 h 11"/>
                <a:gd name="T22" fmla="*/ 5 w 14"/>
                <a:gd name="T23" fmla="*/ 6 h 11"/>
                <a:gd name="T24" fmla="*/ 5 w 14"/>
                <a:gd name="T25" fmla="*/ 7 h 11"/>
                <a:gd name="T26" fmla="*/ 4 w 14"/>
                <a:gd name="T27" fmla="*/ 8 h 11"/>
                <a:gd name="T28" fmla="*/ 3 w 14"/>
                <a:gd name="T29" fmla="*/ 8 h 11"/>
                <a:gd name="T30" fmla="*/ 3 w 14"/>
                <a:gd name="T31" fmla="*/ 8 h 11"/>
                <a:gd name="T32" fmla="*/ 2 w 14"/>
                <a:gd name="T33" fmla="*/ 8 h 11"/>
                <a:gd name="T34" fmla="*/ 2 w 14"/>
                <a:gd name="T35" fmla="*/ 8 h 11"/>
                <a:gd name="T36" fmla="*/ 1 w 14"/>
                <a:gd name="T37" fmla="*/ 8 h 11"/>
                <a:gd name="T38" fmla="*/ 1 w 14"/>
                <a:gd name="T39" fmla="*/ 8 h 11"/>
                <a:gd name="T40" fmla="*/ 1 w 14"/>
                <a:gd name="T41" fmla="*/ 9 h 11"/>
                <a:gd name="T42" fmla="*/ 1 w 14"/>
                <a:gd name="T43" fmla="*/ 9 h 11"/>
                <a:gd name="T44" fmla="*/ 0 w 14"/>
                <a:gd name="T45" fmla="*/ 9 h 11"/>
                <a:gd name="T46" fmla="*/ 0 w 14"/>
                <a:gd name="T47" fmla="*/ 10 h 11"/>
                <a:gd name="T48" fmla="*/ 1 w 14"/>
                <a:gd name="T49" fmla="*/ 10 h 11"/>
                <a:gd name="T50" fmla="*/ 1 w 14"/>
                <a:gd name="T51" fmla="*/ 10 h 11"/>
                <a:gd name="T52" fmla="*/ 2 w 14"/>
                <a:gd name="T53" fmla="*/ 10 h 11"/>
                <a:gd name="T54" fmla="*/ 3 w 14"/>
                <a:gd name="T55" fmla="*/ 9 h 11"/>
                <a:gd name="T56" fmla="*/ 4 w 14"/>
                <a:gd name="T57" fmla="*/ 9 h 11"/>
                <a:gd name="T58" fmla="*/ 5 w 14"/>
                <a:gd name="T59" fmla="*/ 9 h 11"/>
                <a:gd name="T60" fmla="*/ 5 w 14"/>
                <a:gd name="T61" fmla="*/ 8 h 11"/>
                <a:gd name="T62" fmla="*/ 6 w 14"/>
                <a:gd name="T63" fmla="*/ 8 h 11"/>
                <a:gd name="T64" fmla="*/ 8 w 14"/>
                <a:gd name="T65" fmla="*/ 7 h 11"/>
                <a:gd name="T66" fmla="*/ 8 w 14"/>
                <a:gd name="T67" fmla="*/ 6 h 11"/>
                <a:gd name="T68" fmla="*/ 10 w 14"/>
                <a:gd name="T69" fmla="*/ 6 h 11"/>
                <a:gd name="T70" fmla="*/ 10 w 14"/>
                <a:gd name="T71" fmla="*/ 5 h 11"/>
                <a:gd name="T72" fmla="*/ 11 w 14"/>
                <a:gd name="T73" fmla="*/ 4 h 11"/>
                <a:gd name="T74" fmla="*/ 12 w 14"/>
                <a:gd name="T75" fmla="*/ 4 h 11"/>
                <a:gd name="T76" fmla="*/ 12 w 14"/>
                <a:gd name="T77" fmla="*/ 4 h 11"/>
                <a:gd name="T78" fmla="*/ 12 w 14"/>
                <a:gd name="T79" fmla="*/ 3 h 11"/>
                <a:gd name="T80" fmla="*/ 13 w 14"/>
                <a:gd name="T81" fmla="*/ 3 h 11"/>
                <a:gd name="T82" fmla="*/ 13 w 14"/>
                <a:gd name="T83" fmla="*/ 2 h 11"/>
                <a:gd name="T84" fmla="*/ 13 w 14"/>
                <a:gd name="T85" fmla="*/ 1 h 11"/>
                <a:gd name="T86" fmla="*/ 13 w 14"/>
                <a:gd name="T87" fmla="*/ 1 h 11"/>
                <a:gd name="T88" fmla="*/ 13 w 14"/>
                <a:gd name="T89" fmla="*/ 0 h 11"/>
                <a:gd name="T90" fmla="*/ 12 w 14"/>
                <a:gd name="T91" fmla="*/ 0 h 11"/>
                <a:gd name="T92" fmla="*/ 12 w 14"/>
                <a:gd name="T93" fmla="*/ 1 h 11"/>
                <a:gd name="T94" fmla="*/ 12 w 14"/>
                <a:gd name="T95" fmla="*/ 1 h 1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4"/>
                <a:gd name="T145" fmla="*/ 0 h 11"/>
                <a:gd name="T146" fmla="*/ 14 w 14"/>
                <a:gd name="T147" fmla="*/ 11 h 1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4" h="11">
                  <a:moveTo>
                    <a:pt x="12" y="1"/>
                  </a:moveTo>
                  <a:lnTo>
                    <a:pt x="12" y="1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9" y="4"/>
                  </a:lnTo>
                  <a:lnTo>
                    <a:pt x="8" y="4"/>
                  </a:lnTo>
                  <a:lnTo>
                    <a:pt x="8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4" y="8"/>
                  </a:lnTo>
                  <a:lnTo>
                    <a:pt x="3" y="8"/>
                  </a:lnTo>
                  <a:lnTo>
                    <a:pt x="2" y="8"/>
                  </a:lnTo>
                  <a:lnTo>
                    <a:pt x="1" y="8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3" y="9"/>
                  </a:lnTo>
                  <a:lnTo>
                    <a:pt x="4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6" y="8"/>
                  </a:lnTo>
                  <a:lnTo>
                    <a:pt x="8" y="7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2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7" name="Freeform 90"/>
            <p:cNvSpPr>
              <a:spLocks/>
            </p:cNvSpPr>
            <p:nvPr/>
          </p:nvSpPr>
          <p:spPr bwMode="auto">
            <a:xfrm>
              <a:off x="729" y="2967"/>
              <a:ext cx="13" cy="9"/>
            </a:xfrm>
            <a:custGeom>
              <a:avLst/>
              <a:gdLst>
                <a:gd name="T0" fmla="*/ 10 w 13"/>
                <a:gd name="T1" fmla="*/ 1 h 9"/>
                <a:gd name="T2" fmla="*/ 10 w 13"/>
                <a:gd name="T3" fmla="*/ 2 h 9"/>
                <a:gd name="T4" fmla="*/ 9 w 13"/>
                <a:gd name="T5" fmla="*/ 2 h 9"/>
                <a:gd name="T6" fmla="*/ 9 w 13"/>
                <a:gd name="T7" fmla="*/ 3 h 9"/>
                <a:gd name="T8" fmla="*/ 9 w 13"/>
                <a:gd name="T9" fmla="*/ 3 h 9"/>
                <a:gd name="T10" fmla="*/ 8 w 13"/>
                <a:gd name="T11" fmla="*/ 3 h 9"/>
                <a:gd name="T12" fmla="*/ 7 w 13"/>
                <a:gd name="T13" fmla="*/ 4 h 9"/>
                <a:gd name="T14" fmla="*/ 7 w 13"/>
                <a:gd name="T15" fmla="*/ 5 h 9"/>
                <a:gd name="T16" fmla="*/ 6 w 13"/>
                <a:gd name="T17" fmla="*/ 5 h 9"/>
                <a:gd name="T18" fmla="*/ 5 w 13"/>
                <a:gd name="T19" fmla="*/ 5 h 9"/>
                <a:gd name="T20" fmla="*/ 5 w 13"/>
                <a:gd name="T21" fmla="*/ 6 h 9"/>
                <a:gd name="T22" fmla="*/ 4 w 13"/>
                <a:gd name="T23" fmla="*/ 6 h 9"/>
                <a:gd name="T24" fmla="*/ 3 w 13"/>
                <a:gd name="T25" fmla="*/ 6 h 9"/>
                <a:gd name="T26" fmla="*/ 3 w 13"/>
                <a:gd name="T27" fmla="*/ 6 h 9"/>
                <a:gd name="T28" fmla="*/ 3 w 13"/>
                <a:gd name="T29" fmla="*/ 6 h 9"/>
                <a:gd name="T30" fmla="*/ 2 w 13"/>
                <a:gd name="T31" fmla="*/ 6 h 9"/>
                <a:gd name="T32" fmla="*/ 1 w 13"/>
                <a:gd name="T33" fmla="*/ 6 h 9"/>
                <a:gd name="T34" fmla="*/ 1 w 13"/>
                <a:gd name="T35" fmla="*/ 6 h 9"/>
                <a:gd name="T36" fmla="*/ 1 w 13"/>
                <a:gd name="T37" fmla="*/ 7 h 9"/>
                <a:gd name="T38" fmla="*/ 0 w 13"/>
                <a:gd name="T39" fmla="*/ 7 h 9"/>
                <a:gd name="T40" fmla="*/ 0 w 13"/>
                <a:gd name="T41" fmla="*/ 7 h 9"/>
                <a:gd name="T42" fmla="*/ 0 w 13"/>
                <a:gd name="T43" fmla="*/ 8 h 9"/>
                <a:gd name="T44" fmla="*/ 1 w 13"/>
                <a:gd name="T45" fmla="*/ 8 h 9"/>
                <a:gd name="T46" fmla="*/ 1 w 13"/>
                <a:gd name="T47" fmla="*/ 8 h 9"/>
                <a:gd name="T48" fmla="*/ 2 w 13"/>
                <a:gd name="T49" fmla="*/ 8 h 9"/>
                <a:gd name="T50" fmla="*/ 3 w 13"/>
                <a:gd name="T51" fmla="*/ 7 h 9"/>
                <a:gd name="T52" fmla="*/ 3 w 13"/>
                <a:gd name="T53" fmla="*/ 7 h 9"/>
                <a:gd name="T54" fmla="*/ 4 w 13"/>
                <a:gd name="T55" fmla="*/ 7 h 9"/>
                <a:gd name="T56" fmla="*/ 5 w 13"/>
                <a:gd name="T57" fmla="*/ 7 h 9"/>
                <a:gd name="T58" fmla="*/ 7 w 13"/>
                <a:gd name="T59" fmla="*/ 6 h 9"/>
                <a:gd name="T60" fmla="*/ 7 w 13"/>
                <a:gd name="T61" fmla="*/ 6 h 9"/>
                <a:gd name="T62" fmla="*/ 9 w 13"/>
                <a:gd name="T63" fmla="*/ 5 h 9"/>
                <a:gd name="T64" fmla="*/ 9 w 13"/>
                <a:gd name="T65" fmla="*/ 5 h 9"/>
                <a:gd name="T66" fmla="*/ 10 w 13"/>
                <a:gd name="T67" fmla="*/ 5 h 9"/>
                <a:gd name="T68" fmla="*/ 11 w 13"/>
                <a:gd name="T69" fmla="*/ 4 h 9"/>
                <a:gd name="T70" fmla="*/ 11 w 13"/>
                <a:gd name="T71" fmla="*/ 3 h 9"/>
                <a:gd name="T72" fmla="*/ 11 w 13"/>
                <a:gd name="T73" fmla="*/ 3 h 9"/>
                <a:gd name="T74" fmla="*/ 11 w 13"/>
                <a:gd name="T75" fmla="*/ 3 h 9"/>
                <a:gd name="T76" fmla="*/ 11 w 13"/>
                <a:gd name="T77" fmla="*/ 2 h 9"/>
                <a:gd name="T78" fmla="*/ 12 w 13"/>
                <a:gd name="T79" fmla="*/ 2 h 9"/>
                <a:gd name="T80" fmla="*/ 12 w 13"/>
                <a:gd name="T81" fmla="*/ 1 h 9"/>
                <a:gd name="T82" fmla="*/ 12 w 13"/>
                <a:gd name="T83" fmla="*/ 1 h 9"/>
                <a:gd name="T84" fmla="*/ 11 w 13"/>
                <a:gd name="T85" fmla="*/ 1 h 9"/>
                <a:gd name="T86" fmla="*/ 11 w 13"/>
                <a:gd name="T87" fmla="*/ 0 h 9"/>
                <a:gd name="T88" fmla="*/ 11 w 13"/>
                <a:gd name="T89" fmla="*/ 1 h 9"/>
                <a:gd name="T90" fmla="*/ 11 w 13"/>
                <a:gd name="T91" fmla="*/ 1 h 9"/>
                <a:gd name="T92" fmla="*/ 10 w 13"/>
                <a:gd name="T93" fmla="*/ 1 h 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3"/>
                <a:gd name="T142" fmla="*/ 0 h 9"/>
                <a:gd name="T143" fmla="*/ 13 w 13"/>
                <a:gd name="T144" fmla="*/ 9 h 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3" h="9">
                  <a:moveTo>
                    <a:pt x="10" y="1"/>
                  </a:moveTo>
                  <a:lnTo>
                    <a:pt x="10" y="2"/>
                  </a:lnTo>
                  <a:lnTo>
                    <a:pt x="9" y="2"/>
                  </a:lnTo>
                  <a:lnTo>
                    <a:pt x="9" y="3"/>
                  </a:lnTo>
                  <a:lnTo>
                    <a:pt x="8" y="3"/>
                  </a:lnTo>
                  <a:lnTo>
                    <a:pt x="7" y="4"/>
                  </a:lnTo>
                  <a:lnTo>
                    <a:pt x="7" y="5"/>
                  </a:lnTo>
                  <a:lnTo>
                    <a:pt x="6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8"/>
                  </a:lnTo>
                  <a:lnTo>
                    <a:pt x="1" y="8"/>
                  </a:lnTo>
                  <a:lnTo>
                    <a:pt x="2" y="8"/>
                  </a:lnTo>
                  <a:lnTo>
                    <a:pt x="3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11" y="1"/>
                  </a:lnTo>
                  <a:lnTo>
                    <a:pt x="1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8" name="Freeform 91"/>
            <p:cNvSpPr>
              <a:spLocks/>
            </p:cNvSpPr>
            <p:nvPr/>
          </p:nvSpPr>
          <p:spPr bwMode="auto">
            <a:xfrm>
              <a:off x="735" y="2976"/>
              <a:ext cx="12" cy="8"/>
            </a:xfrm>
            <a:custGeom>
              <a:avLst/>
              <a:gdLst>
                <a:gd name="T0" fmla="*/ 10 w 12"/>
                <a:gd name="T1" fmla="*/ 1 h 8"/>
                <a:gd name="T2" fmla="*/ 10 w 12"/>
                <a:gd name="T3" fmla="*/ 1 h 8"/>
                <a:gd name="T4" fmla="*/ 9 w 12"/>
                <a:gd name="T5" fmla="*/ 1 h 8"/>
                <a:gd name="T6" fmla="*/ 9 w 12"/>
                <a:gd name="T7" fmla="*/ 2 h 8"/>
                <a:gd name="T8" fmla="*/ 8 w 12"/>
                <a:gd name="T9" fmla="*/ 2 h 8"/>
                <a:gd name="T10" fmla="*/ 8 w 12"/>
                <a:gd name="T11" fmla="*/ 2 h 8"/>
                <a:gd name="T12" fmla="*/ 8 w 12"/>
                <a:gd name="T13" fmla="*/ 3 h 8"/>
                <a:gd name="T14" fmla="*/ 7 w 12"/>
                <a:gd name="T15" fmla="*/ 3 h 8"/>
                <a:gd name="T16" fmla="*/ 6 w 12"/>
                <a:gd name="T17" fmla="*/ 3 h 8"/>
                <a:gd name="T18" fmla="*/ 6 w 12"/>
                <a:gd name="T19" fmla="*/ 4 h 8"/>
                <a:gd name="T20" fmla="*/ 5 w 12"/>
                <a:gd name="T21" fmla="*/ 4 h 8"/>
                <a:gd name="T22" fmla="*/ 5 w 12"/>
                <a:gd name="T23" fmla="*/ 4 h 8"/>
                <a:gd name="T24" fmla="*/ 4 w 12"/>
                <a:gd name="T25" fmla="*/ 4 h 8"/>
                <a:gd name="T26" fmla="*/ 3 w 12"/>
                <a:gd name="T27" fmla="*/ 5 h 8"/>
                <a:gd name="T28" fmla="*/ 3 w 12"/>
                <a:gd name="T29" fmla="*/ 5 h 8"/>
                <a:gd name="T30" fmla="*/ 2 w 12"/>
                <a:gd name="T31" fmla="*/ 5 h 8"/>
                <a:gd name="T32" fmla="*/ 1 w 12"/>
                <a:gd name="T33" fmla="*/ 5 h 8"/>
                <a:gd name="T34" fmla="*/ 1 w 12"/>
                <a:gd name="T35" fmla="*/ 5 h 8"/>
                <a:gd name="T36" fmla="*/ 1 w 12"/>
                <a:gd name="T37" fmla="*/ 6 h 8"/>
                <a:gd name="T38" fmla="*/ 0 w 12"/>
                <a:gd name="T39" fmla="*/ 6 h 8"/>
                <a:gd name="T40" fmla="*/ 0 w 12"/>
                <a:gd name="T41" fmla="*/ 6 h 8"/>
                <a:gd name="T42" fmla="*/ 1 w 12"/>
                <a:gd name="T43" fmla="*/ 7 h 8"/>
                <a:gd name="T44" fmla="*/ 1 w 12"/>
                <a:gd name="T45" fmla="*/ 7 h 8"/>
                <a:gd name="T46" fmla="*/ 1 w 12"/>
                <a:gd name="T47" fmla="*/ 6 h 8"/>
                <a:gd name="T48" fmla="*/ 2 w 12"/>
                <a:gd name="T49" fmla="*/ 6 h 8"/>
                <a:gd name="T50" fmla="*/ 3 w 12"/>
                <a:gd name="T51" fmla="*/ 6 h 8"/>
                <a:gd name="T52" fmla="*/ 4 w 12"/>
                <a:gd name="T53" fmla="*/ 6 h 8"/>
                <a:gd name="T54" fmla="*/ 5 w 12"/>
                <a:gd name="T55" fmla="*/ 6 h 8"/>
                <a:gd name="T56" fmla="*/ 5 w 12"/>
                <a:gd name="T57" fmla="*/ 5 h 8"/>
                <a:gd name="T58" fmla="*/ 6 w 12"/>
                <a:gd name="T59" fmla="*/ 5 h 8"/>
                <a:gd name="T60" fmla="*/ 7 w 12"/>
                <a:gd name="T61" fmla="*/ 5 h 8"/>
                <a:gd name="T62" fmla="*/ 8 w 12"/>
                <a:gd name="T63" fmla="*/ 4 h 8"/>
                <a:gd name="T64" fmla="*/ 8 w 12"/>
                <a:gd name="T65" fmla="*/ 4 h 8"/>
                <a:gd name="T66" fmla="*/ 9 w 12"/>
                <a:gd name="T67" fmla="*/ 4 h 8"/>
                <a:gd name="T68" fmla="*/ 10 w 12"/>
                <a:gd name="T69" fmla="*/ 3 h 8"/>
                <a:gd name="T70" fmla="*/ 10 w 12"/>
                <a:gd name="T71" fmla="*/ 3 h 8"/>
                <a:gd name="T72" fmla="*/ 10 w 12"/>
                <a:gd name="T73" fmla="*/ 2 h 8"/>
                <a:gd name="T74" fmla="*/ 11 w 12"/>
                <a:gd name="T75" fmla="*/ 2 h 8"/>
                <a:gd name="T76" fmla="*/ 11 w 12"/>
                <a:gd name="T77" fmla="*/ 1 h 8"/>
                <a:gd name="T78" fmla="*/ 11 w 12"/>
                <a:gd name="T79" fmla="*/ 1 h 8"/>
                <a:gd name="T80" fmla="*/ 11 w 12"/>
                <a:gd name="T81" fmla="*/ 0 h 8"/>
                <a:gd name="T82" fmla="*/ 10 w 12"/>
                <a:gd name="T83" fmla="*/ 0 h 8"/>
                <a:gd name="T84" fmla="*/ 10 w 12"/>
                <a:gd name="T85" fmla="*/ 0 h 8"/>
                <a:gd name="T86" fmla="*/ 10 w 12"/>
                <a:gd name="T87" fmla="*/ 1 h 8"/>
                <a:gd name="T88" fmla="*/ 10 w 12"/>
                <a:gd name="T89" fmla="*/ 1 h 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2"/>
                <a:gd name="T136" fmla="*/ 0 h 8"/>
                <a:gd name="T137" fmla="*/ 12 w 12"/>
                <a:gd name="T138" fmla="*/ 8 h 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2" h="8">
                  <a:moveTo>
                    <a:pt x="10" y="1"/>
                  </a:moveTo>
                  <a:lnTo>
                    <a:pt x="10" y="1"/>
                  </a:lnTo>
                  <a:lnTo>
                    <a:pt x="9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6" y="4"/>
                  </a:lnTo>
                  <a:lnTo>
                    <a:pt x="5" y="4"/>
                  </a:lnTo>
                  <a:lnTo>
                    <a:pt x="4" y="4"/>
                  </a:lnTo>
                  <a:lnTo>
                    <a:pt x="3" y="5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1" y="7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5" y="5"/>
                  </a:lnTo>
                  <a:lnTo>
                    <a:pt x="6" y="5"/>
                  </a:lnTo>
                  <a:lnTo>
                    <a:pt x="7" y="5"/>
                  </a:lnTo>
                  <a:lnTo>
                    <a:pt x="8" y="4"/>
                  </a:lnTo>
                  <a:lnTo>
                    <a:pt x="9" y="4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9" name="Freeform 92"/>
            <p:cNvSpPr>
              <a:spLocks/>
            </p:cNvSpPr>
            <p:nvPr/>
          </p:nvSpPr>
          <p:spPr bwMode="auto">
            <a:xfrm>
              <a:off x="741" y="2981"/>
              <a:ext cx="11" cy="8"/>
            </a:xfrm>
            <a:custGeom>
              <a:avLst/>
              <a:gdLst>
                <a:gd name="T0" fmla="*/ 8 w 11"/>
                <a:gd name="T1" fmla="*/ 1 h 8"/>
                <a:gd name="T2" fmla="*/ 8 w 11"/>
                <a:gd name="T3" fmla="*/ 2 h 8"/>
                <a:gd name="T4" fmla="*/ 8 w 11"/>
                <a:gd name="T5" fmla="*/ 2 h 8"/>
                <a:gd name="T6" fmla="*/ 7 w 11"/>
                <a:gd name="T7" fmla="*/ 3 h 8"/>
                <a:gd name="T8" fmla="*/ 7 w 11"/>
                <a:gd name="T9" fmla="*/ 3 h 8"/>
                <a:gd name="T10" fmla="*/ 6 w 11"/>
                <a:gd name="T11" fmla="*/ 3 h 8"/>
                <a:gd name="T12" fmla="*/ 6 w 11"/>
                <a:gd name="T13" fmla="*/ 4 h 8"/>
                <a:gd name="T14" fmla="*/ 5 w 11"/>
                <a:gd name="T15" fmla="*/ 4 h 8"/>
                <a:gd name="T16" fmla="*/ 4 w 11"/>
                <a:gd name="T17" fmla="*/ 4 h 8"/>
                <a:gd name="T18" fmla="*/ 4 w 11"/>
                <a:gd name="T19" fmla="*/ 5 h 8"/>
                <a:gd name="T20" fmla="*/ 3 w 11"/>
                <a:gd name="T21" fmla="*/ 5 h 8"/>
                <a:gd name="T22" fmla="*/ 3 w 11"/>
                <a:gd name="T23" fmla="*/ 5 h 8"/>
                <a:gd name="T24" fmla="*/ 2 w 11"/>
                <a:gd name="T25" fmla="*/ 5 h 8"/>
                <a:gd name="T26" fmla="*/ 1 w 11"/>
                <a:gd name="T27" fmla="*/ 6 h 8"/>
                <a:gd name="T28" fmla="*/ 1 w 11"/>
                <a:gd name="T29" fmla="*/ 6 h 8"/>
                <a:gd name="T30" fmla="*/ 1 w 11"/>
                <a:gd name="T31" fmla="*/ 6 h 8"/>
                <a:gd name="T32" fmla="*/ 0 w 11"/>
                <a:gd name="T33" fmla="*/ 6 h 8"/>
                <a:gd name="T34" fmla="*/ 0 w 11"/>
                <a:gd name="T35" fmla="*/ 7 h 8"/>
                <a:gd name="T36" fmla="*/ 1 w 11"/>
                <a:gd name="T37" fmla="*/ 7 h 8"/>
                <a:gd name="T38" fmla="*/ 1 w 11"/>
                <a:gd name="T39" fmla="*/ 7 h 8"/>
                <a:gd name="T40" fmla="*/ 2 w 11"/>
                <a:gd name="T41" fmla="*/ 7 h 8"/>
                <a:gd name="T42" fmla="*/ 3 w 11"/>
                <a:gd name="T43" fmla="*/ 7 h 8"/>
                <a:gd name="T44" fmla="*/ 3 w 11"/>
                <a:gd name="T45" fmla="*/ 6 h 8"/>
                <a:gd name="T46" fmla="*/ 4 w 11"/>
                <a:gd name="T47" fmla="*/ 6 h 8"/>
                <a:gd name="T48" fmla="*/ 4 w 11"/>
                <a:gd name="T49" fmla="*/ 6 h 8"/>
                <a:gd name="T50" fmla="*/ 5 w 11"/>
                <a:gd name="T51" fmla="*/ 6 h 8"/>
                <a:gd name="T52" fmla="*/ 6 w 11"/>
                <a:gd name="T53" fmla="*/ 6 h 8"/>
                <a:gd name="T54" fmla="*/ 6 w 11"/>
                <a:gd name="T55" fmla="*/ 5 h 8"/>
                <a:gd name="T56" fmla="*/ 7 w 11"/>
                <a:gd name="T57" fmla="*/ 5 h 8"/>
                <a:gd name="T58" fmla="*/ 8 w 11"/>
                <a:gd name="T59" fmla="*/ 5 h 8"/>
                <a:gd name="T60" fmla="*/ 8 w 11"/>
                <a:gd name="T61" fmla="*/ 4 h 8"/>
                <a:gd name="T62" fmla="*/ 9 w 11"/>
                <a:gd name="T63" fmla="*/ 4 h 8"/>
                <a:gd name="T64" fmla="*/ 9 w 11"/>
                <a:gd name="T65" fmla="*/ 3 h 8"/>
                <a:gd name="T66" fmla="*/ 9 w 11"/>
                <a:gd name="T67" fmla="*/ 3 h 8"/>
                <a:gd name="T68" fmla="*/ 9 w 11"/>
                <a:gd name="T69" fmla="*/ 3 h 8"/>
                <a:gd name="T70" fmla="*/ 9 w 11"/>
                <a:gd name="T71" fmla="*/ 2 h 8"/>
                <a:gd name="T72" fmla="*/ 10 w 11"/>
                <a:gd name="T73" fmla="*/ 2 h 8"/>
                <a:gd name="T74" fmla="*/ 10 w 11"/>
                <a:gd name="T75" fmla="*/ 1 h 8"/>
                <a:gd name="T76" fmla="*/ 10 w 11"/>
                <a:gd name="T77" fmla="*/ 1 h 8"/>
                <a:gd name="T78" fmla="*/ 9 w 11"/>
                <a:gd name="T79" fmla="*/ 1 h 8"/>
                <a:gd name="T80" fmla="*/ 9 w 11"/>
                <a:gd name="T81" fmla="*/ 0 h 8"/>
                <a:gd name="T82" fmla="*/ 9 w 11"/>
                <a:gd name="T83" fmla="*/ 1 h 8"/>
                <a:gd name="T84" fmla="*/ 9 w 11"/>
                <a:gd name="T85" fmla="*/ 1 h 8"/>
                <a:gd name="T86" fmla="*/ 9 w 11"/>
                <a:gd name="T87" fmla="*/ 1 h 8"/>
                <a:gd name="T88" fmla="*/ 8 w 11"/>
                <a:gd name="T89" fmla="*/ 1 h 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1"/>
                <a:gd name="T136" fmla="*/ 0 h 8"/>
                <a:gd name="T137" fmla="*/ 11 w 11"/>
                <a:gd name="T138" fmla="*/ 8 h 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1" h="8">
                  <a:moveTo>
                    <a:pt x="8" y="1"/>
                  </a:moveTo>
                  <a:lnTo>
                    <a:pt x="8" y="2"/>
                  </a:lnTo>
                  <a:lnTo>
                    <a:pt x="7" y="3"/>
                  </a:lnTo>
                  <a:lnTo>
                    <a:pt x="6" y="3"/>
                  </a:lnTo>
                  <a:lnTo>
                    <a:pt x="6" y="4"/>
                  </a:lnTo>
                  <a:lnTo>
                    <a:pt x="5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1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7" y="5"/>
                  </a:lnTo>
                  <a:lnTo>
                    <a:pt x="8" y="5"/>
                  </a:lnTo>
                  <a:lnTo>
                    <a:pt x="8" y="4"/>
                  </a:lnTo>
                  <a:lnTo>
                    <a:pt x="9" y="4"/>
                  </a:lnTo>
                  <a:lnTo>
                    <a:pt x="9" y="3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0" y="1"/>
                  </a:lnTo>
                  <a:lnTo>
                    <a:pt x="9" y="1"/>
                  </a:lnTo>
                  <a:lnTo>
                    <a:pt x="9" y="0"/>
                  </a:lnTo>
                  <a:lnTo>
                    <a:pt x="9" y="1"/>
                  </a:lnTo>
                  <a:lnTo>
                    <a:pt x="8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0" name="Freeform 93"/>
            <p:cNvSpPr>
              <a:spLocks/>
            </p:cNvSpPr>
            <p:nvPr/>
          </p:nvSpPr>
          <p:spPr bwMode="auto">
            <a:xfrm>
              <a:off x="747" y="2990"/>
              <a:ext cx="10" cy="7"/>
            </a:xfrm>
            <a:custGeom>
              <a:avLst/>
              <a:gdLst>
                <a:gd name="T0" fmla="*/ 8 w 10"/>
                <a:gd name="T1" fmla="*/ 1 h 7"/>
                <a:gd name="T2" fmla="*/ 8 w 10"/>
                <a:gd name="T3" fmla="*/ 1 h 7"/>
                <a:gd name="T4" fmla="*/ 7 w 10"/>
                <a:gd name="T5" fmla="*/ 1 h 7"/>
                <a:gd name="T6" fmla="*/ 7 w 10"/>
                <a:gd name="T7" fmla="*/ 2 h 7"/>
                <a:gd name="T8" fmla="*/ 7 w 10"/>
                <a:gd name="T9" fmla="*/ 2 h 7"/>
                <a:gd name="T10" fmla="*/ 7 w 10"/>
                <a:gd name="T11" fmla="*/ 2 h 7"/>
                <a:gd name="T12" fmla="*/ 6 w 10"/>
                <a:gd name="T13" fmla="*/ 3 h 7"/>
                <a:gd name="T14" fmla="*/ 5 w 10"/>
                <a:gd name="T15" fmla="*/ 3 h 7"/>
                <a:gd name="T16" fmla="*/ 5 w 10"/>
                <a:gd name="T17" fmla="*/ 4 h 7"/>
                <a:gd name="T18" fmla="*/ 4 w 10"/>
                <a:gd name="T19" fmla="*/ 4 h 7"/>
                <a:gd name="T20" fmla="*/ 4 w 10"/>
                <a:gd name="T21" fmla="*/ 4 h 7"/>
                <a:gd name="T22" fmla="*/ 4 w 10"/>
                <a:gd name="T23" fmla="*/ 4 h 7"/>
                <a:gd name="T24" fmla="*/ 3 w 10"/>
                <a:gd name="T25" fmla="*/ 5 h 7"/>
                <a:gd name="T26" fmla="*/ 2 w 10"/>
                <a:gd name="T27" fmla="*/ 5 h 7"/>
                <a:gd name="T28" fmla="*/ 2 w 10"/>
                <a:gd name="T29" fmla="*/ 5 h 7"/>
                <a:gd name="T30" fmla="*/ 1 w 10"/>
                <a:gd name="T31" fmla="*/ 5 h 7"/>
                <a:gd name="T32" fmla="*/ 1 w 10"/>
                <a:gd name="T33" fmla="*/ 5 h 7"/>
                <a:gd name="T34" fmla="*/ 1 w 10"/>
                <a:gd name="T35" fmla="*/ 5 h 7"/>
                <a:gd name="T36" fmla="*/ 0 w 10"/>
                <a:gd name="T37" fmla="*/ 5 h 7"/>
                <a:gd name="T38" fmla="*/ 0 w 10"/>
                <a:gd name="T39" fmla="*/ 6 h 7"/>
                <a:gd name="T40" fmla="*/ 0 w 10"/>
                <a:gd name="T41" fmla="*/ 6 h 7"/>
                <a:gd name="T42" fmla="*/ 1 w 10"/>
                <a:gd name="T43" fmla="*/ 6 h 7"/>
                <a:gd name="T44" fmla="*/ 1 w 10"/>
                <a:gd name="T45" fmla="*/ 6 h 7"/>
                <a:gd name="T46" fmla="*/ 2 w 10"/>
                <a:gd name="T47" fmla="*/ 6 h 7"/>
                <a:gd name="T48" fmla="*/ 2 w 10"/>
                <a:gd name="T49" fmla="*/ 6 h 7"/>
                <a:gd name="T50" fmla="*/ 3 w 10"/>
                <a:gd name="T51" fmla="*/ 6 h 7"/>
                <a:gd name="T52" fmla="*/ 4 w 10"/>
                <a:gd name="T53" fmla="*/ 5 h 7"/>
                <a:gd name="T54" fmla="*/ 5 w 10"/>
                <a:gd name="T55" fmla="*/ 5 h 7"/>
                <a:gd name="T56" fmla="*/ 5 w 10"/>
                <a:gd name="T57" fmla="*/ 5 h 7"/>
                <a:gd name="T58" fmla="*/ 6 w 10"/>
                <a:gd name="T59" fmla="*/ 5 h 7"/>
                <a:gd name="T60" fmla="*/ 7 w 10"/>
                <a:gd name="T61" fmla="*/ 4 h 7"/>
                <a:gd name="T62" fmla="*/ 7 w 10"/>
                <a:gd name="T63" fmla="*/ 4 h 7"/>
                <a:gd name="T64" fmla="*/ 8 w 10"/>
                <a:gd name="T65" fmla="*/ 4 h 7"/>
                <a:gd name="T66" fmla="*/ 8 w 10"/>
                <a:gd name="T67" fmla="*/ 3 h 7"/>
                <a:gd name="T68" fmla="*/ 8 w 10"/>
                <a:gd name="T69" fmla="*/ 3 h 7"/>
                <a:gd name="T70" fmla="*/ 8 w 10"/>
                <a:gd name="T71" fmla="*/ 3 h 7"/>
                <a:gd name="T72" fmla="*/ 9 w 10"/>
                <a:gd name="T73" fmla="*/ 2 h 7"/>
                <a:gd name="T74" fmla="*/ 9 w 10"/>
                <a:gd name="T75" fmla="*/ 2 h 7"/>
                <a:gd name="T76" fmla="*/ 9 w 10"/>
                <a:gd name="T77" fmla="*/ 1 h 7"/>
                <a:gd name="T78" fmla="*/ 9 w 10"/>
                <a:gd name="T79" fmla="*/ 1 h 7"/>
                <a:gd name="T80" fmla="*/ 9 w 10"/>
                <a:gd name="T81" fmla="*/ 0 h 7"/>
                <a:gd name="T82" fmla="*/ 8 w 10"/>
                <a:gd name="T83" fmla="*/ 0 h 7"/>
                <a:gd name="T84" fmla="*/ 8 w 10"/>
                <a:gd name="T85" fmla="*/ 0 h 7"/>
                <a:gd name="T86" fmla="*/ 8 w 10"/>
                <a:gd name="T87" fmla="*/ 1 h 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"/>
                <a:gd name="T133" fmla="*/ 0 h 7"/>
                <a:gd name="T134" fmla="*/ 10 w 10"/>
                <a:gd name="T135" fmla="*/ 7 h 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" h="7">
                  <a:moveTo>
                    <a:pt x="8" y="1"/>
                  </a:moveTo>
                  <a:lnTo>
                    <a:pt x="8" y="1"/>
                  </a:lnTo>
                  <a:lnTo>
                    <a:pt x="7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5" y="3"/>
                  </a:lnTo>
                  <a:lnTo>
                    <a:pt x="5" y="4"/>
                  </a:lnTo>
                  <a:lnTo>
                    <a:pt x="4" y="4"/>
                  </a:lnTo>
                  <a:lnTo>
                    <a:pt x="3" y="5"/>
                  </a:lnTo>
                  <a:lnTo>
                    <a:pt x="2" y="5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4" y="5"/>
                  </a:lnTo>
                  <a:lnTo>
                    <a:pt x="5" y="5"/>
                  </a:lnTo>
                  <a:lnTo>
                    <a:pt x="6" y="5"/>
                  </a:lnTo>
                  <a:lnTo>
                    <a:pt x="7" y="4"/>
                  </a:lnTo>
                  <a:lnTo>
                    <a:pt x="8" y="4"/>
                  </a:lnTo>
                  <a:lnTo>
                    <a:pt x="8" y="3"/>
                  </a:lnTo>
                  <a:lnTo>
                    <a:pt x="9" y="2"/>
                  </a:lnTo>
                  <a:lnTo>
                    <a:pt x="9" y="1"/>
                  </a:lnTo>
                  <a:lnTo>
                    <a:pt x="9" y="0"/>
                  </a:lnTo>
                  <a:lnTo>
                    <a:pt x="8" y="0"/>
                  </a:lnTo>
                  <a:lnTo>
                    <a:pt x="8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1" name="Freeform 94"/>
            <p:cNvSpPr>
              <a:spLocks/>
            </p:cNvSpPr>
            <p:nvPr/>
          </p:nvSpPr>
          <p:spPr bwMode="auto">
            <a:xfrm>
              <a:off x="753" y="2997"/>
              <a:ext cx="8" cy="6"/>
            </a:xfrm>
            <a:custGeom>
              <a:avLst/>
              <a:gdLst>
                <a:gd name="T0" fmla="*/ 6 w 8"/>
                <a:gd name="T1" fmla="*/ 1 h 6"/>
                <a:gd name="T2" fmla="*/ 6 w 8"/>
                <a:gd name="T3" fmla="*/ 1 h 6"/>
                <a:gd name="T4" fmla="*/ 6 w 8"/>
                <a:gd name="T5" fmla="*/ 2 h 6"/>
                <a:gd name="T6" fmla="*/ 5 w 8"/>
                <a:gd name="T7" fmla="*/ 2 h 6"/>
                <a:gd name="T8" fmla="*/ 5 w 8"/>
                <a:gd name="T9" fmla="*/ 2 h 6"/>
                <a:gd name="T10" fmla="*/ 5 w 8"/>
                <a:gd name="T11" fmla="*/ 2 h 6"/>
                <a:gd name="T12" fmla="*/ 4 w 8"/>
                <a:gd name="T13" fmla="*/ 3 h 6"/>
                <a:gd name="T14" fmla="*/ 4 w 8"/>
                <a:gd name="T15" fmla="*/ 3 h 6"/>
                <a:gd name="T16" fmla="*/ 3 w 8"/>
                <a:gd name="T17" fmla="*/ 3 h 6"/>
                <a:gd name="T18" fmla="*/ 3 w 8"/>
                <a:gd name="T19" fmla="*/ 3 h 6"/>
                <a:gd name="T20" fmla="*/ 2 w 8"/>
                <a:gd name="T21" fmla="*/ 4 h 6"/>
                <a:gd name="T22" fmla="*/ 2 w 8"/>
                <a:gd name="T23" fmla="*/ 4 h 6"/>
                <a:gd name="T24" fmla="*/ 1 w 8"/>
                <a:gd name="T25" fmla="*/ 4 h 6"/>
                <a:gd name="T26" fmla="*/ 1 w 8"/>
                <a:gd name="T27" fmla="*/ 4 h 6"/>
                <a:gd name="T28" fmla="*/ 1 w 8"/>
                <a:gd name="T29" fmla="*/ 4 h 6"/>
                <a:gd name="T30" fmla="*/ 0 w 8"/>
                <a:gd name="T31" fmla="*/ 5 h 6"/>
                <a:gd name="T32" fmla="*/ 0 w 8"/>
                <a:gd name="T33" fmla="*/ 5 h 6"/>
                <a:gd name="T34" fmla="*/ 1 w 8"/>
                <a:gd name="T35" fmla="*/ 5 h 6"/>
                <a:gd name="T36" fmla="*/ 1 w 8"/>
                <a:gd name="T37" fmla="*/ 5 h 6"/>
                <a:gd name="T38" fmla="*/ 2 w 8"/>
                <a:gd name="T39" fmla="*/ 5 h 6"/>
                <a:gd name="T40" fmla="*/ 2 w 8"/>
                <a:gd name="T41" fmla="*/ 5 h 6"/>
                <a:gd name="T42" fmla="*/ 3 w 8"/>
                <a:gd name="T43" fmla="*/ 5 h 6"/>
                <a:gd name="T44" fmla="*/ 3 w 8"/>
                <a:gd name="T45" fmla="*/ 5 h 6"/>
                <a:gd name="T46" fmla="*/ 3 w 8"/>
                <a:gd name="T47" fmla="*/ 5 h 6"/>
                <a:gd name="T48" fmla="*/ 4 w 8"/>
                <a:gd name="T49" fmla="*/ 5 h 6"/>
                <a:gd name="T50" fmla="*/ 4 w 8"/>
                <a:gd name="T51" fmla="*/ 4 h 6"/>
                <a:gd name="T52" fmla="*/ 5 w 8"/>
                <a:gd name="T53" fmla="*/ 4 h 6"/>
                <a:gd name="T54" fmla="*/ 5 w 8"/>
                <a:gd name="T55" fmla="*/ 4 h 6"/>
                <a:gd name="T56" fmla="*/ 6 w 8"/>
                <a:gd name="T57" fmla="*/ 4 h 6"/>
                <a:gd name="T58" fmla="*/ 6 w 8"/>
                <a:gd name="T59" fmla="*/ 3 h 6"/>
                <a:gd name="T60" fmla="*/ 6 w 8"/>
                <a:gd name="T61" fmla="*/ 3 h 6"/>
                <a:gd name="T62" fmla="*/ 7 w 8"/>
                <a:gd name="T63" fmla="*/ 3 h 6"/>
                <a:gd name="T64" fmla="*/ 7 w 8"/>
                <a:gd name="T65" fmla="*/ 2 h 6"/>
                <a:gd name="T66" fmla="*/ 7 w 8"/>
                <a:gd name="T67" fmla="*/ 2 h 6"/>
                <a:gd name="T68" fmla="*/ 7 w 8"/>
                <a:gd name="T69" fmla="*/ 1 h 6"/>
                <a:gd name="T70" fmla="*/ 7 w 8"/>
                <a:gd name="T71" fmla="*/ 1 h 6"/>
                <a:gd name="T72" fmla="*/ 7 w 8"/>
                <a:gd name="T73" fmla="*/ 0 h 6"/>
                <a:gd name="T74" fmla="*/ 7 w 8"/>
                <a:gd name="T75" fmla="*/ 0 h 6"/>
                <a:gd name="T76" fmla="*/ 6 w 8"/>
                <a:gd name="T77" fmla="*/ 0 h 6"/>
                <a:gd name="T78" fmla="*/ 6 w 8"/>
                <a:gd name="T79" fmla="*/ 0 h 6"/>
                <a:gd name="T80" fmla="*/ 6 w 8"/>
                <a:gd name="T81" fmla="*/ 1 h 6"/>
                <a:gd name="T82" fmla="*/ 6 w 8"/>
                <a:gd name="T83" fmla="*/ 1 h 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8"/>
                <a:gd name="T127" fmla="*/ 0 h 6"/>
                <a:gd name="T128" fmla="*/ 8 w 8"/>
                <a:gd name="T129" fmla="*/ 6 h 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8" h="6">
                  <a:moveTo>
                    <a:pt x="6" y="1"/>
                  </a:moveTo>
                  <a:lnTo>
                    <a:pt x="6" y="1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4"/>
                  </a:lnTo>
                  <a:lnTo>
                    <a:pt x="1" y="4"/>
                  </a:lnTo>
                  <a:lnTo>
                    <a:pt x="0" y="5"/>
                  </a:lnTo>
                  <a:lnTo>
                    <a:pt x="1" y="5"/>
                  </a:lnTo>
                  <a:lnTo>
                    <a:pt x="2" y="5"/>
                  </a:lnTo>
                  <a:lnTo>
                    <a:pt x="3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5" y="4"/>
                  </a:lnTo>
                  <a:lnTo>
                    <a:pt x="6" y="4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6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2" name="Freeform 95"/>
            <p:cNvSpPr>
              <a:spLocks/>
            </p:cNvSpPr>
            <p:nvPr/>
          </p:nvSpPr>
          <p:spPr bwMode="auto">
            <a:xfrm>
              <a:off x="759" y="3003"/>
              <a:ext cx="9" cy="6"/>
            </a:xfrm>
            <a:custGeom>
              <a:avLst/>
              <a:gdLst>
                <a:gd name="T0" fmla="*/ 7 w 9"/>
                <a:gd name="T1" fmla="*/ 1 h 6"/>
                <a:gd name="T2" fmla="*/ 7 w 9"/>
                <a:gd name="T3" fmla="*/ 1 h 6"/>
                <a:gd name="T4" fmla="*/ 6 w 9"/>
                <a:gd name="T5" fmla="*/ 1 h 6"/>
                <a:gd name="T6" fmla="*/ 6 w 9"/>
                <a:gd name="T7" fmla="*/ 2 h 6"/>
                <a:gd name="T8" fmla="*/ 5 w 9"/>
                <a:gd name="T9" fmla="*/ 2 h 6"/>
                <a:gd name="T10" fmla="*/ 5 w 9"/>
                <a:gd name="T11" fmla="*/ 3 h 6"/>
                <a:gd name="T12" fmla="*/ 4 w 9"/>
                <a:gd name="T13" fmla="*/ 3 h 6"/>
                <a:gd name="T14" fmla="*/ 3 w 9"/>
                <a:gd name="T15" fmla="*/ 3 h 6"/>
                <a:gd name="T16" fmla="*/ 3 w 9"/>
                <a:gd name="T17" fmla="*/ 3 h 6"/>
                <a:gd name="T18" fmla="*/ 2 w 9"/>
                <a:gd name="T19" fmla="*/ 3 h 6"/>
                <a:gd name="T20" fmla="*/ 2 w 9"/>
                <a:gd name="T21" fmla="*/ 3 h 6"/>
                <a:gd name="T22" fmla="*/ 1 w 9"/>
                <a:gd name="T23" fmla="*/ 3 h 6"/>
                <a:gd name="T24" fmla="*/ 1 w 9"/>
                <a:gd name="T25" fmla="*/ 4 h 6"/>
                <a:gd name="T26" fmla="*/ 0 w 9"/>
                <a:gd name="T27" fmla="*/ 4 h 6"/>
                <a:gd name="T28" fmla="*/ 0 w 9"/>
                <a:gd name="T29" fmla="*/ 5 h 6"/>
                <a:gd name="T30" fmla="*/ 0 w 9"/>
                <a:gd name="T31" fmla="*/ 5 h 6"/>
                <a:gd name="T32" fmla="*/ 1 w 9"/>
                <a:gd name="T33" fmla="*/ 5 h 6"/>
                <a:gd name="T34" fmla="*/ 1 w 9"/>
                <a:gd name="T35" fmla="*/ 5 h 6"/>
                <a:gd name="T36" fmla="*/ 2 w 9"/>
                <a:gd name="T37" fmla="*/ 5 h 6"/>
                <a:gd name="T38" fmla="*/ 2 w 9"/>
                <a:gd name="T39" fmla="*/ 5 h 6"/>
                <a:gd name="T40" fmla="*/ 2 w 9"/>
                <a:gd name="T41" fmla="*/ 5 h 6"/>
                <a:gd name="T42" fmla="*/ 3 w 9"/>
                <a:gd name="T43" fmla="*/ 5 h 6"/>
                <a:gd name="T44" fmla="*/ 3 w 9"/>
                <a:gd name="T45" fmla="*/ 4 h 6"/>
                <a:gd name="T46" fmla="*/ 4 w 9"/>
                <a:gd name="T47" fmla="*/ 4 h 6"/>
                <a:gd name="T48" fmla="*/ 5 w 9"/>
                <a:gd name="T49" fmla="*/ 4 h 6"/>
                <a:gd name="T50" fmla="*/ 5 w 9"/>
                <a:gd name="T51" fmla="*/ 4 h 6"/>
                <a:gd name="T52" fmla="*/ 6 w 9"/>
                <a:gd name="T53" fmla="*/ 4 h 6"/>
                <a:gd name="T54" fmla="*/ 6 w 9"/>
                <a:gd name="T55" fmla="*/ 3 h 6"/>
                <a:gd name="T56" fmla="*/ 6 w 9"/>
                <a:gd name="T57" fmla="*/ 3 h 6"/>
                <a:gd name="T58" fmla="*/ 7 w 9"/>
                <a:gd name="T59" fmla="*/ 3 h 6"/>
                <a:gd name="T60" fmla="*/ 7 w 9"/>
                <a:gd name="T61" fmla="*/ 3 h 6"/>
                <a:gd name="T62" fmla="*/ 7 w 9"/>
                <a:gd name="T63" fmla="*/ 2 h 6"/>
                <a:gd name="T64" fmla="*/ 8 w 9"/>
                <a:gd name="T65" fmla="*/ 2 h 6"/>
                <a:gd name="T66" fmla="*/ 8 w 9"/>
                <a:gd name="T67" fmla="*/ 2 h 6"/>
                <a:gd name="T68" fmla="*/ 8 w 9"/>
                <a:gd name="T69" fmla="*/ 1 h 6"/>
                <a:gd name="T70" fmla="*/ 8 w 9"/>
                <a:gd name="T71" fmla="*/ 1 h 6"/>
                <a:gd name="T72" fmla="*/ 8 w 9"/>
                <a:gd name="T73" fmla="*/ 0 h 6"/>
                <a:gd name="T74" fmla="*/ 7 w 9"/>
                <a:gd name="T75" fmla="*/ 0 h 6"/>
                <a:gd name="T76" fmla="*/ 7 w 9"/>
                <a:gd name="T77" fmla="*/ 0 h 6"/>
                <a:gd name="T78" fmla="*/ 7 w 9"/>
                <a:gd name="T79" fmla="*/ 0 h 6"/>
                <a:gd name="T80" fmla="*/ 7 w 9"/>
                <a:gd name="T81" fmla="*/ 1 h 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9"/>
                <a:gd name="T124" fmla="*/ 0 h 6"/>
                <a:gd name="T125" fmla="*/ 9 w 9"/>
                <a:gd name="T126" fmla="*/ 6 h 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9" h="6">
                  <a:moveTo>
                    <a:pt x="7" y="1"/>
                  </a:moveTo>
                  <a:lnTo>
                    <a:pt x="7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5"/>
                  </a:lnTo>
                  <a:lnTo>
                    <a:pt x="2" y="5"/>
                  </a:lnTo>
                  <a:lnTo>
                    <a:pt x="3" y="5"/>
                  </a:lnTo>
                  <a:lnTo>
                    <a:pt x="3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6" y="4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1"/>
                  </a:lnTo>
                  <a:lnTo>
                    <a:pt x="8" y="0"/>
                  </a:lnTo>
                  <a:lnTo>
                    <a:pt x="7" y="0"/>
                  </a:lnTo>
                  <a:lnTo>
                    <a:pt x="7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3" name="Freeform 96"/>
            <p:cNvSpPr>
              <a:spLocks/>
            </p:cNvSpPr>
            <p:nvPr/>
          </p:nvSpPr>
          <p:spPr bwMode="auto">
            <a:xfrm>
              <a:off x="767" y="3008"/>
              <a:ext cx="9" cy="6"/>
            </a:xfrm>
            <a:custGeom>
              <a:avLst/>
              <a:gdLst>
                <a:gd name="T0" fmla="*/ 7 w 9"/>
                <a:gd name="T1" fmla="*/ 0 h 6"/>
                <a:gd name="T2" fmla="*/ 7 w 9"/>
                <a:gd name="T3" fmla="*/ 1 h 6"/>
                <a:gd name="T4" fmla="*/ 6 w 9"/>
                <a:gd name="T5" fmla="*/ 1 h 6"/>
                <a:gd name="T6" fmla="*/ 6 w 9"/>
                <a:gd name="T7" fmla="*/ 1 h 6"/>
                <a:gd name="T8" fmla="*/ 6 w 9"/>
                <a:gd name="T9" fmla="*/ 2 h 6"/>
                <a:gd name="T10" fmla="*/ 5 w 9"/>
                <a:gd name="T11" fmla="*/ 2 h 6"/>
                <a:gd name="T12" fmla="*/ 5 w 9"/>
                <a:gd name="T13" fmla="*/ 2 h 6"/>
                <a:gd name="T14" fmla="*/ 5 w 9"/>
                <a:gd name="T15" fmla="*/ 3 h 6"/>
                <a:gd name="T16" fmla="*/ 4 w 9"/>
                <a:gd name="T17" fmla="*/ 3 h 6"/>
                <a:gd name="T18" fmla="*/ 3 w 9"/>
                <a:gd name="T19" fmla="*/ 3 h 6"/>
                <a:gd name="T20" fmla="*/ 3 w 9"/>
                <a:gd name="T21" fmla="*/ 3 h 6"/>
                <a:gd name="T22" fmla="*/ 3 w 9"/>
                <a:gd name="T23" fmla="*/ 3 h 6"/>
                <a:gd name="T24" fmla="*/ 2 w 9"/>
                <a:gd name="T25" fmla="*/ 3 h 6"/>
                <a:gd name="T26" fmla="*/ 2 w 9"/>
                <a:gd name="T27" fmla="*/ 4 h 6"/>
                <a:gd name="T28" fmla="*/ 2 w 9"/>
                <a:gd name="T29" fmla="*/ 4 h 6"/>
                <a:gd name="T30" fmla="*/ 1 w 9"/>
                <a:gd name="T31" fmla="*/ 4 h 6"/>
                <a:gd name="T32" fmla="*/ 1 w 9"/>
                <a:gd name="T33" fmla="*/ 4 h 6"/>
                <a:gd name="T34" fmla="*/ 1 w 9"/>
                <a:gd name="T35" fmla="*/ 4 h 6"/>
                <a:gd name="T36" fmla="*/ 0 w 9"/>
                <a:gd name="T37" fmla="*/ 4 h 6"/>
                <a:gd name="T38" fmla="*/ 0 w 9"/>
                <a:gd name="T39" fmla="*/ 5 h 6"/>
                <a:gd name="T40" fmla="*/ 0 w 9"/>
                <a:gd name="T41" fmla="*/ 5 h 6"/>
                <a:gd name="T42" fmla="*/ 1 w 9"/>
                <a:gd name="T43" fmla="*/ 5 h 6"/>
                <a:gd name="T44" fmla="*/ 1 w 9"/>
                <a:gd name="T45" fmla="*/ 5 h 6"/>
                <a:gd name="T46" fmla="*/ 1 w 9"/>
                <a:gd name="T47" fmla="*/ 5 h 6"/>
                <a:gd name="T48" fmla="*/ 2 w 9"/>
                <a:gd name="T49" fmla="*/ 5 h 6"/>
                <a:gd name="T50" fmla="*/ 2 w 9"/>
                <a:gd name="T51" fmla="*/ 5 h 6"/>
                <a:gd name="T52" fmla="*/ 3 w 9"/>
                <a:gd name="T53" fmla="*/ 5 h 6"/>
                <a:gd name="T54" fmla="*/ 3 w 9"/>
                <a:gd name="T55" fmla="*/ 5 h 6"/>
                <a:gd name="T56" fmla="*/ 4 w 9"/>
                <a:gd name="T57" fmla="*/ 4 h 6"/>
                <a:gd name="T58" fmla="*/ 5 w 9"/>
                <a:gd name="T59" fmla="*/ 4 h 6"/>
                <a:gd name="T60" fmla="*/ 5 w 9"/>
                <a:gd name="T61" fmla="*/ 4 h 6"/>
                <a:gd name="T62" fmla="*/ 6 w 9"/>
                <a:gd name="T63" fmla="*/ 4 h 6"/>
                <a:gd name="T64" fmla="*/ 6 w 9"/>
                <a:gd name="T65" fmla="*/ 4 h 6"/>
                <a:gd name="T66" fmla="*/ 7 w 9"/>
                <a:gd name="T67" fmla="*/ 3 h 6"/>
                <a:gd name="T68" fmla="*/ 7 w 9"/>
                <a:gd name="T69" fmla="*/ 3 h 6"/>
                <a:gd name="T70" fmla="*/ 7 w 9"/>
                <a:gd name="T71" fmla="*/ 3 h 6"/>
                <a:gd name="T72" fmla="*/ 7 w 9"/>
                <a:gd name="T73" fmla="*/ 2 h 6"/>
                <a:gd name="T74" fmla="*/ 8 w 9"/>
                <a:gd name="T75" fmla="*/ 2 h 6"/>
                <a:gd name="T76" fmla="*/ 8 w 9"/>
                <a:gd name="T77" fmla="*/ 1 h 6"/>
                <a:gd name="T78" fmla="*/ 8 w 9"/>
                <a:gd name="T79" fmla="*/ 1 h 6"/>
                <a:gd name="T80" fmla="*/ 8 w 9"/>
                <a:gd name="T81" fmla="*/ 0 h 6"/>
                <a:gd name="T82" fmla="*/ 8 w 9"/>
                <a:gd name="T83" fmla="*/ 0 h 6"/>
                <a:gd name="T84" fmla="*/ 7 w 9"/>
                <a:gd name="T85" fmla="*/ 0 h 6"/>
                <a:gd name="T86" fmla="*/ 7 w 9"/>
                <a:gd name="T87" fmla="*/ 0 h 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"/>
                <a:gd name="T133" fmla="*/ 0 h 6"/>
                <a:gd name="T134" fmla="*/ 9 w 9"/>
                <a:gd name="T135" fmla="*/ 6 h 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" h="6">
                  <a:moveTo>
                    <a:pt x="7" y="0"/>
                  </a:moveTo>
                  <a:lnTo>
                    <a:pt x="7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5"/>
                  </a:lnTo>
                  <a:lnTo>
                    <a:pt x="2" y="5"/>
                  </a:lnTo>
                  <a:lnTo>
                    <a:pt x="3" y="5"/>
                  </a:lnTo>
                  <a:lnTo>
                    <a:pt x="4" y="4"/>
                  </a:lnTo>
                  <a:lnTo>
                    <a:pt x="5" y="4"/>
                  </a:lnTo>
                  <a:lnTo>
                    <a:pt x="6" y="4"/>
                  </a:lnTo>
                  <a:lnTo>
                    <a:pt x="7" y="3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1"/>
                  </a:lnTo>
                  <a:lnTo>
                    <a:pt x="8" y="0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4" name="Freeform 97"/>
            <p:cNvSpPr>
              <a:spLocks/>
            </p:cNvSpPr>
            <p:nvPr/>
          </p:nvSpPr>
          <p:spPr bwMode="auto">
            <a:xfrm>
              <a:off x="774" y="3015"/>
              <a:ext cx="8" cy="4"/>
            </a:xfrm>
            <a:custGeom>
              <a:avLst/>
              <a:gdLst>
                <a:gd name="T0" fmla="*/ 5 w 8"/>
                <a:gd name="T1" fmla="*/ 1 h 4"/>
                <a:gd name="T2" fmla="*/ 5 w 8"/>
                <a:gd name="T3" fmla="*/ 1 h 4"/>
                <a:gd name="T4" fmla="*/ 5 w 8"/>
                <a:gd name="T5" fmla="*/ 1 h 4"/>
                <a:gd name="T6" fmla="*/ 5 w 8"/>
                <a:gd name="T7" fmla="*/ 1 h 4"/>
                <a:gd name="T8" fmla="*/ 4 w 8"/>
                <a:gd name="T9" fmla="*/ 2 h 4"/>
                <a:gd name="T10" fmla="*/ 4 w 8"/>
                <a:gd name="T11" fmla="*/ 2 h 4"/>
                <a:gd name="T12" fmla="*/ 3 w 8"/>
                <a:gd name="T13" fmla="*/ 2 h 4"/>
                <a:gd name="T14" fmla="*/ 3 w 8"/>
                <a:gd name="T15" fmla="*/ 2 h 4"/>
                <a:gd name="T16" fmla="*/ 3 w 8"/>
                <a:gd name="T17" fmla="*/ 2 h 4"/>
                <a:gd name="T18" fmla="*/ 2 w 8"/>
                <a:gd name="T19" fmla="*/ 2 h 4"/>
                <a:gd name="T20" fmla="*/ 2 w 8"/>
                <a:gd name="T21" fmla="*/ 2 h 4"/>
                <a:gd name="T22" fmla="*/ 1 w 8"/>
                <a:gd name="T23" fmla="*/ 2 h 4"/>
                <a:gd name="T24" fmla="*/ 1 w 8"/>
                <a:gd name="T25" fmla="*/ 2 h 4"/>
                <a:gd name="T26" fmla="*/ 0 w 8"/>
                <a:gd name="T27" fmla="*/ 2 h 4"/>
                <a:gd name="T28" fmla="*/ 0 w 8"/>
                <a:gd name="T29" fmla="*/ 3 h 4"/>
                <a:gd name="T30" fmla="*/ 0 w 8"/>
                <a:gd name="T31" fmla="*/ 3 h 4"/>
                <a:gd name="T32" fmla="*/ 1 w 8"/>
                <a:gd name="T33" fmla="*/ 3 h 4"/>
                <a:gd name="T34" fmla="*/ 1 w 8"/>
                <a:gd name="T35" fmla="*/ 3 h 4"/>
                <a:gd name="T36" fmla="*/ 2 w 8"/>
                <a:gd name="T37" fmla="*/ 3 h 4"/>
                <a:gd name="T38" fmla="*/ 2 w 8"/>
                <a:gd name="T39" fmla="*/ 3 h 4"/>
                <a:gd name="T40" fmla="*/ 2 w 8"/>
                <a:gd name="T41" fmla="*/ 3 h 4"/>
                <a:gd name="T42" fmla="*/ 3 w 8"/>
                <a:gd name="T43" fmla="*/ 3 h 4"/>
                <a:gd name="T44" fmla="*/ 3 w 8"/>
                <a:gd name="T45" fmla="*/ 3 h 4"/>
                <a:gd name="T46" fmla="*/ 4 w 8"/>
                <a:gd name="T47" fmla="*/ 3 h 4"/>
                <a:gd name="T48" fmla="*/ 4 w 8"/>
                <a:gd name="T49" fmla="*/ 3 h 4"/>
                <a:gd name="T50" fmla="*/ 4 w 8"/>
                <a:gd name="T51" fmla="*/ 2 h 4"/>
                <a:gd name="T52" fmla="*/ 5 w 8"/>
                <a:gd name="T53" fmla="*/ 2 h 4"/>
                <a:gd name="T54" fmla="*/ 5 w 8"/>
                <a:gd name="T55" fmla="*/ 2 h 4"/>
                <a:gd name="T56" fmla="*/ 6 w 8"/>
                <a:gd name="T57" fmla="*/ 2 h 4"/>
                <a:gd name="T58" fmla="*/ 6 w 8"/>
                <a:gd name="T59" fmla="*/ 2 h 4"/>
                <a:gd name="T60" fmla="*/ 7 w 8"/>
                <a:gd name="T61" fmla="*/ 2 h 4"/>
                <a:gd name="T62" fmla="*/ 7 w 8"/>
                <a:gd name="T63" fmla="*/ 1 h 4"/>
                <a:gd name="T64" fmla="*/ 7 w 8"/>
                <a:gd name="T65" fmla="*/ 1 h 4"/>
                <a:gd name="T66" fmla="*/ 7 w 8"/>
                <a:gd name="T67" fmla="*/ 1 h 4"/>
                <a:gd name="T68" fmla="*/ 7 w 8"/>
                <a:gd name="T69" fmla="*/ 0 h 4"/>
                <a:gd name="T70" fmla="*/ 7 w 8"/>
                <a:gd name="T71" fmla="*/ 0 h 4"/>
                <a:gd name="T72" fmla="*/ 6 w 8"/>
                <a:gd name="T73" fmla="*/ 0 h 4"/>
                <a:gd name="T74" fmla="*/ 6 w 8"/>
                <a:gd name="T75" fmla="*/ 0 h 4"/>
                <a:gd name="T76" fmla="*/ 6 w 8"/>
                <a:gd name="T77" fmla="*/ 0 h 4"/>
                <a:gd name="T78" fmla="*/ 5 w 8"/>
                <a:gd name="T79" fmla="*/ 1 h 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8"/>
                <a:gd name="T121" fmla="*/ 0 h 4"/>
                <a:gd name="T122" fmla="*/ 8 w 8"/>
                <a:gd name="T123" fmla="*/ 4 h 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8" h="4">
                  <a:moveTo>
                    <a:pt x="5" y="1"/>
                  </a:moveTo>
                  <a:lnTo>
                    <a:pt x="5" y="1"/>
                  </a:lnTo>
                  <a:lnTo>
                    <a:pt x="4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4" y="3"/>
                  </a:lnTo>
                  <a:lnTo>
                    <a:pt x="4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5" name="Freeform 98"/>
            <p:cNvSpPr>
              <a:spLocks/>
            </p:cNvSpPr>
            <p:nvPr/>
          </p:nvSpPr>
          <p:spPr bwMode="auto">
            <a:xfrm>
              <a:off x="781" y="3019"/>
              <a:ext cx="7" cy="4"/>
            </a:xfrm>
            <a:custGeom>
              <a:avLst/>
              <a:gdLst>
                <a:gd name="T0" fmla="*/ 5 w 7"/>
                <a:gd name="T1" fmla="*/ 1 h 4"/>
                <a:gd name="T2" fmla="*/ 5 w 7"/>
                <a:gd name="T3" fmla="*/ 1 h 4"/>
                <a:gd name="T4" fmla="*/ 5 w 7"/>
                <a:gd name="T5" fmla="*/ 1 h 4"/>
                <a:gd name="T6" fmla="*/ 4 w 7"/>
                <a:gd name="T7" fmla="*/ 1 h 4"/>
                <a:gd name="T8" fmla="*/ 4 w 7"/>
                <a:gd name="T9" fmla="*/ 2 h 4"/>
                <a:gd name="T10" fmla="*/ 3 w 7"/>
                <a:gd name="T11" fmla="*/ 2 h 4"/>
                <a:gd name="T12" fmla="*/ 3 w 7"/>
                <a:gd name="T13" fmla="*/ 2 h 4"/>
                <a:gd name="T14" fmla="*/ 2 w 7"/>
                <a:gd name="T15" fmla="*/ 2 h 4"/>
                <a:gd name="T16" fmla="*/ 2 w 7"/>
                <a:gd name="T17" fmla="*/ 2 h 4"/>
                <a:gd name="T18" fmla="*/ 1 w 7"/>
                <a:gd name="T19" fmla="*/ 2 h 4"/>
                <a:gd name="T20" fmla="*/ 1 w 7"/>
                <a:gd name="T21" fmla="*/ 2 h 4"/>
                <a:gd name="T22" fmla="*/ 1 w 7"/>
                <a:gd name="T23" fmla="*/ 2 h 4"/>
                <a:gd name="T24" fmla="*/ 1 w 7"/>
                <a:gd name="T25" fmla="*/ 2 h 4"/>
                <a:gd name="T26" fmla="*/ 0 w 7"/>
                <a:gd name="T27" fmla="*/ 2 h 4"/>
                <a:gd name="T28" fmla="*/ 0 w 7"/>
                <a:gd name="T29" fmla="*/ 3 h 4"/>
                <a:gd name="T30" fmla="*/ 1 w 7"/>
                <a:gd name="T31" fmla="*/ 3 h 4"/>
                <a:gd name="T32" fmla="*/ 1 w 7"/>
                <a:gd name="T33" fmla="*/ 3 h 4"/>
                <a:gd name="T34" fmla="*/ 1 w 7"/>
                <a:gd name="T35" fmla="*/ 3 h 4"/>
                <a:gd name="T36" fmla="*/ 1 w 7"/>
                <a:gd name="T37" fmla="*/ 3 h 4"/>
                <a:gd name="T38" fmla="*/ 2 w 7"/>
                <a:gd name="T39" fmla="*/ 3 h 4"/>
                <a:gd name="T40" fmla="*/ 2 w 7"/>
                <a:gd name="T41" fmla="*/ 3 h 4"/>
                <a:gd name="T42" fmla="*/ 3 w 7"/>
                <a:gd name="T43" fmla="*/ 3 h 4"/>
                <a:gd name="T44" fmla="*/ 3 w 7"/>
                <a:gd name="T45" fmla="*/ 3 h 4"/>
                <a:gd name="T46" fmla="*/ 4 w 7"/>
                <a:gd name="T47" fmla="*/ 3 h 4"/>
                <a:gd name="T48" fmla="*/ 4 w 7"/>
                <a:gd name="T49" fmla="*/ 2 h 4"/>
                <a:gd name="T50" fmla="*/ 5 w 7"/>
                <a:gd name="T51" fmla="*/ 2 h 4"/>
                <a:gd name="T52" fmla="*/ 5 w 7"/>
                <a:gd name="T53" fmla="*/ 2 h 4"/>
                <a:gd name="T54" fmla="*/ 6 w 7"/>
                <a:gd name="T55" fmla="*/ 2 h 4"/>
                <a:gd name="T56" fmla="*/ 6 w 7"/>
                <a:gd name="T57" fmla="*/ 2 h 4"/>
                <a:gd name="T58" fmla="*/ 6 w 7"/>
                <a:gd name="T59" fmla="*/ 1 h 4"/>
                <a:gd name="T60" fmla="*/ 6 w 7"/>
                <a:gd name="T61" fmla="*/ 1 h 4"/>
                <a:gd name="T62" fmla="*/ 6 w 7"/>
                <a:gd name="T63" fmla="*/ 1 h 4"/>
                <a:gd name="T64" fmla="*/ 6 w 7"/>
                <a:gd name="T65" fmla="*/ 0 h 4"/>
                <a:gd name="T66" fmla="*/ 6 w 7"/>
                <a:gd name="T67" fmla="*/ 0 h 4"/>
                <a:gd name="T68" fmla="*/ 6 w 7"/>
                <a:gd name="T69" fmla="*/ 0 h 4"/>
                <a:gd name="T70" fmla="*/ 6 w 7"/>
                <a:gd name="T71" fmla="*/ 0 h 4"/>
                <a:gd name="T72" fmla="*/ 5 w 7"/>
                <a:gd name="T73" fmla="*/ 0 h 4"/>
                <a:gd name="T74" fmla="*/ 5 w 7"/>
                <a:gd name="T75" fmla="*/ 1 h 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7"/>
                <a:gd name="T115" fmla="*/ 0 h 4"/>
                <a:gd name="T116" fmla="*/ 7 w 7"/>
                <a:gd name="T117" fmla="*/ 4 h 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7" h="4">
                  <a:moveTo>
                    <a:pt x="5" y="1"/>
                  </a:moveTo>
                  <a:lnTo>
                    <a:pt x="5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4" y="3"/>
                  </a:lnTo>
                  <a:lnTo>
                    <a:pt x="4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5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6" name="Freeform 99"/>
            <p:cNvSpPr>
              <a:spLocks/>
            </p:cNvSpPr>
            <p:nvPr/>
          </p:nvSpPr>
          <p:spPr bwMode="auto">
            <a:xfrm>
              <a:off x="786" y="3023"/>
              <a:ext cx="6" cy="4"/>
            </a:xfrm>
            <a:custGeom>
              <a:avLst/>
              <a:gdLst>
                <a:gd name="T0" fmla="*/ 4 w 6"/>
                <a:gd name="T1" fmla="*/ 1 h 4"/>
                <a:gd name="T2" fmla="*/ 4 w 6"/>
                <a:gd name="T3" fmla="*/ 1 h 4"/>
                <a:gd name="T4" fmla="*/ 4 w 6"/>
                <a:gd name="T5" fmla="*/ 1 h 4"/>
                <a:gd name="T6" fmla="*/ 4 w 6"/>
                <a:gd name="T7" fmla="*/ 1 h 4"/>
                <a:gd name="T8" fmla="*/ 3 w 6"/>
                <a:gd name="T9" fmla="*/ 2 h 4"/>
                <a:gd name="T10" fmla="*/ 3 w 6"/>
                <a:gd name="T11" fmla="*/ 2 h 4"/>
                <a:gd name="T12" fmla="*/ 2 w 6"/>
                <a:gd name="T13" fmla="*/ 2 h 4"/>
                <a:gd name="T14" fmla="*/ 2 w 6"/>
                <a:gd name="T15" fmla="*/ 2 h 4"/>
                <a:gd name="T16" fmla="*/ 1 w 6"/>
                <a:gd name="T17" fmla="*/ 2 h 4"/>
                <a:gd name="T18" fmla="*/ 1 w 6"/>
                <a:gd name="T19" fmla="*/ 2 h 4"/>
                <a:gd name="T20" fmla="*/ 0 w 6"/>
                <a:gd name="T21" fmla="*/ 2 h 4"/>
                <a:gd name="T22" fmla="*/ 0 w 6"/>
                <a:gd name="T23" fmla="*/ 2 h 4"/>
                <a:gd name="T24" fmla="*/ 0 w 6"/>
                <a:gd name="T25" fmla="*/ 2 h 4"/>
                <a:gd name="T26" fmla="*/ 0 w 6"/>
                <a:gd name="T27" fmla="*/ 3 h 4"/>
                <a:gd name="T28" fmla="*/ 0 w 6"/>
                <a:gd name="T29" fmla="*/ 3 h 4"/>
                <a:gd name="T30" fmla="*/ 0 w 6"/>
                <a:gd name="T31" fmla="*/ 3 h 4"/>
                <a:gd name="T32" fmla="*/ 1 w 6"/>
                <a:gd name="T33" fmla="*/ 3 h 4"/>
                <a:gd name="T34" fmla="*/ 1 w 6"/>
                <a:gd name="T35" fmla="*/ 3 h 4"/>
                <a:gd name="T36" fmla="*/ 2 w 6"/>
                <a:gd name="T37" fmla="*/ 3 h 4"/>
                <a:gd name="T38" fmla="*/ 2 w 6"/>
                <a:gd name="T39" fmla="*/ 3 h 4"/>
                <a:gd name="T40" fmla="*/ 3 w 6"/>
                <a:gd name="T41" fmla="*/ 3 h 4"/>
                <a:gd name="T42" fmla="*/ 3 w 6"/>
                <a:gd name="T43" fmla="*/ 3 h 4"/>
                <a:gd name="T44" fmla="*/ 4 w 6"/>
                <a:gd name="T45" fmla="*/ 3 h 4"/>
                <a:gd name="T46" fmla="*/ 4 w 6"/>
                <a:gd name="T47" fmla="*/ 2 h 4"/>
                <a:gd name="T48" fmla="*/ 4 w 6"/>
                <a:gd name="T49" fmla="*/ 2 h 4"/>
                <a:gd name="T50" fmla="*/ 5 w 6"/>
                <a:gd name="T51" fmla="*/ 2 h 4"/>
                <a:gd name="T52" fmla="*/ 5 w 6"/>
                <a:gd name="T53" fmla="*/ 2 h 4"/>
                <a:gd name="T54" fmla="*/ 5 w 6"/>
                <a:gd name="T55" fmla="*/ 2 h 4"/>
                <a:gd name="T56" fmla="*/ 5 w 6"/>
                <a:gd name="T57" fmla="*/ 2 h 4"/>
                <a:gd name="T58" fmla="*/ 5 w 6"/>
                <a:gd name="T59" fmla="*/ 1 h 4"/>
                <a:gd name="T60" fmla="*/ 5 w 6"/>
                <a:gd name="T61" fmla="*/ 1 h 4"/>
                <a:gd name="T62" fmla="*/ 5 w 6"/>
                <a:gd name="T63" fmla="*/ 1 h 4"/>
                <a:gd name="T64" fmla="*/ 5 w 6"/>
                <a:gd name="T65" fmla="*/ 0 h 4"/>
                <a:gd name="T66" fmla="*/ 5 w 6"/>
                <a:gd name="T67" fmla="*/ 0 h 4"/>
                <a:gd name="T68" fmla="*/ 5 w 6"/>
                <a:gd name="T69" fmla="*/ 0 h 4"/>
                <a:gd name="T70" fmla="*/ 5 w 6"/>
                <a:gd name="T71" fmla="*/ 0 h 4"/>
                <a:gd name="T72" fmla="*/ 4 w 6"/>
                <a:gd name="T73" fmla="*/ 0 h 4"/>
                <a:gd name="T74" fmla="*/ 4 w 6"/>
                <a:gd name="T75" fmla="*/ 1 h 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"/>
                <a:gd name="T115" fmla="*/ 0 h 4"/>
                <a:gd name="T116" fmla="*/ 6 w 6"/>
                <a:gd name="T117" fmla="*/ 4 h 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" h="4">
                  <a:moveTo>
                    <a:pt x="4" y="1"/>
                  </a:moveTo>
                  <a:lnTo>
                    <a:pt x="4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4" y="3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1"/>
                  </a:lnTo>
                  <a:lnTo>
                    <a:pt x="5" y="0"/>
                  </a:lnTo>
                  <a:lnTo>
                    <a:pt x="4" y="0"/>
                  </a:lnTo>
                  <a:lnTo>
                    <a:pt x="4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7" name="Freeform 100"/>
            <p:cNvSpPr>
              <a:spLocks/>
            </p:cNvSpPr>
            <p:nvPr/>
          </p:nvSpPr>
          <p:spPr bwMode="auto">
            <a:xfrm>
              <a:off x="710" y="2941"/>
              <a:ext cx="14" cy="12"/>
            </a:xfrm>
            <a:custGeom>
              <a:avLst/>
              <a:gdLst>
                <a:gd name="T0" fmla="*/ 12 w 14"/>
                <a:gd name="T1" fmla="*/ 1 h 12"/>
                <a:gd name="T2" fmla="*/ 12 w 14"/>
                <a:gd name="T3" fmla="*/ 2 h 12"/>
                <a:gd name="T4" fmla="*/ 11 w 14"/>
                <a:gd name="T5" fmla="*/ 2 h 12"/>
                <a:gd name="T6" fmla="*/ 11 w 14"/>
                <a:gd name="T7" fmla="*/ 3 h 12"/>
                <a:gd name="T8" fmla="*/ 10 w 14"/>
                <a:gd name="T9" fmla="*/ 3 h 12"/>
                <a:gd name="T10" fmla="*/ 10 w 14"/>
                <a:gd name="T11" fmla="*/ 4 h 12"/>
                <a:gd name="T12" fmla="*/ 9 w 14"/>
                <a:gd name="T13" fmla="*/ 5 h 12"/>
                <a:gd name="T14" fmla="*/ 8 w 14"/>
                <a:gd name="T15" fmla="*/ 5 h 12"/>
                <a:gd name="T16" fmla="*/ 8 w 14"/>
                <a:gd name="T17" fmla="*/ 6 h 12"/>
                <a:gd name="T18" fmla="*/ 7 w 14"/>
                <a:gd name="T19" fmla="*/ 6 h 12"/>
                <a:gd name="T20" fmla="*/ 6 w 14"/>
                <a:gd name="T21" fmla="*/ 6 h 12"/>
                <a:gd name="T22" fmla="*/ 5 w 14"/>
                <a:gd name="T23" fmla="*/ 7 h 12"/>
                <a:gd name="T24" fmla="*/ 5 w 14"/>
                <a:gd name="T25" fmla="*/ 8 h 12"/>
                <a:gd name="T26" fmla="*/ 4 w 14"/>
                <a:gd name="T27" fmla="*/ 8 h 12"/>
                <a:gd name="T28" fmla="*/ 3 w 14"/>
                <a:gd name="T29" fmla="*/ 8 h 12"/>
                <a:gd name="T30" fmla="*/ 3 w 14"/>
                <a:gd name="T31" fmla="*/ 9 h 12"/>
                <a:gd name="T32" fmla="*/ 2 w 14"/>
                <a:gd name="T33" fmla="*/ 9 h 12"/>
                <a:gd name="T34" fmla="*/ 1 w 14"/>
                <a:gd name="T35" fmla="*/ 9 h 12"/>
                <a:gd name="T36" fmla="*/ 1 w 14"/>
                <a:gd name="T37" fmla="*/ 9 h 12"/>
                <a:gd name="T38" fmla="*/ 1 w 14"/>
                <a:gd name="T39" fmla="*/ 10 h 12"/>
                <a:gd name="T40" fmla="*/ 0 w 14"/>
                <a:gd name="T41" fmla="*/ 10 h 12"/>
                <a:gd name="T42" fmla="*/ 1 w 14"/>
                <a:gd name="T43" fmla="*/ 11 h 12"/>
                <a:gd name="T44" fmla="*/ 1 w 14"/>
                <a:gd name="T45" fmla="*/ 11 h 12"/>
                <a:gd name="T46" fmla="*/ 1 w 14"/>
                <a:gd name="T47" fmla="*/ 10 h 12"/>
                <a:gd name="T48" fmla="*/ 2 w 14"/>
                <a:gd name="T49" fmla="*/ 10 h 12"/>
                <a:gd name="T50" fmla="*/ 3 w 14"/>
                <a:gd name="T51" fmla="*/ 10 h 12"/>
                <a:gd name="T52" fmla="*/ 3 w 14"/>
                <a:gd name="T53" fmla="*/ 10 h 12"/>
                <a:gd name="T54" fmla="*/ 5 w 14"/>
                <a:gd name="T55" fmla="*/ 9 h 12"/>
                <a:gd name="T56" fmla="*/ 5 w 14"/>
                <a:gd name="T57" fmla="*/ 8 h 12"/>
                <a:gd name="T58" fmla="*/ 7 w 14"/>
                <a:gd name="T59" fmla="*/ 8 h 12"/>
                <a:gd name="T60" fmla="*/ 8 w 14"/>
                <a:gd name="T61" fmla="*/ 8 h 12"/>
                <a:gd name="T62" fmla="*/ 8 w 14"/>
                <a:gd name="T63" fmla="*/ 7 h 12"/>
                <a:gd name="T64" fmla="*/ 10 w 14"/>
                <a:gd name="T65" fmla="*/ 6 h 12"/>
                <a:gd name="T66" fmla="*/ 10 w 14"/>
                <a:gd name="T67" fmla="*/ 6 h 12"/>
                <a:gd name="T68" fmla="*/ 11 w 14"/>
                <a:gd name="T69" fmla="*/ 5 h 12"/>
                <a:gd name="T70" fmla="*/ 12 w 14"/>
                <a:gd name="T71" fmla="*/ 5 h 12"/>
                <a:gd name="T72" fmla="*/ 12 w 14"/>
                <a:gd name="T73" fmla="*/ 4 h 12"/>
                <a:gd name="T74" fmla="*/ 13 w 14"/>
                <a:gd name="T75" fmla="*/ 3 h 12"/>
                <a:gd name="T76" fmla="*/ 13 w 14"/>
                <a:gd name="T77" fmla="*/ 3 h 12"/>
                <a:gd name="T78" fmla="*/ 13 w 14"/>
                <a:gd name="T79" fmla="*/ 2 h 12"/>
                <a:gd name="T80" fmla="*/ 13 w 14"/>
                <a:gd name="T81" fmla="*/ 1 h 12"/>
                <a:gd name="T82" fmla="*/ 13 w 14"/>
                <a:gd name="T83" fmla="*/ 1 h 12"/>
                <a:gd name="T84" fmla="*/ 13 w 14"/>
                <a:gd name="T85" fmla="*/ 0 h 12"/>
                <a:gd name="T86" fmla="*/ 12 w 14"/>
                <a:gd name="T87" fmla="*/ 0 h 12"/>
                <a:gd name="T88" fmla="*/ 12 w 14"/>
                <a:gd name="T89" fmla="*/ 1 h 12"/>
                <a:gd name="T90" fmla="*/ 12 w 14"/>
                <a:gd name="T91" fmla="*/ 1 h 1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4"/>
                <a:gd name="T139" fmla="*/ 0 h 12"/>
                <a:gd name="T140" fmla="*/ 14 w 14"/>
                <a:gd name="T141" fmla="*/ 12 h 1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4" h="12">
                  <a:moveTo>
                    <a:pt x="12" y="1"/>
                  </a:moveTo>
                  <a:lnTo>
                    <a:pt x="12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9" y="5"/>
                  </a:lnTo>
                  <a:lnTo>
                    <a:pt x="8" y="5"/>
                  </a:lnTo>
                  <a:lnTo>
                    <a:pt x="8" y="6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7"/>
                  </a:lnTo>
                  <a:lnTo>
                    <a:pt x="5" y="8"/>
                  </a:lnTo>
                  <a:lnTo>
                    <a:pt x="4" y="8"/>
                  </a:lnTo>
                  <a:lnTo>
                    <a:pt x="3" y="8"/>
                  </a:lnTo>
                  <a:lnTo>
                    <a:pt x="3" y="9"/>
                  </a:lnTo>
                  <a:lnTo>
                    <a:pt x="2" y="9"/>
                  </a:lnTo>
                  <a:lnTo>
                    <a:pt x="1" y="9"/>
                  </a:lnTo>
                  <a:lnTo>
                    <a:pt x="1" y="10"/>
                  </a:lnTo>
                  <a:lnTo>
                    <a:pt x="0" y="10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5" y="9"/>
                  </a:lnTo>
                  <a:lnTo>
                    <a:pt x="5" y="8"/>
                  </a:lnTo>
                  <a:lnTo>
                    <a:pt x="7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2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8" name="Freeform 101"/>
            <p:cNvSpPr>
              <a:spLocks/>
            </p:cNvSpPr>
            <p:nvPr/>
          </p:nvSpPr>
          <p:spPr bwMode="auto">
            <a:xfrm>
              <a:off x="699" y="2941"/>
              <a:ext cx="14" cy="12"/>
            </a:xfrm>
            <a:custGeom>
              <a:avLst/>
              <a:gdLst>
                <a:gd name="T0" fmla="*/ 11 w 14"/>
                <a:gd name="T1" fmla="*/ 1 h 12"/>
                <a:gd name="T2" fmla="*/ 11 w 14"/>
                <a:gd name="T3" fmla="*/ 2 h 12"/>
                <a:gd name="T4" fmla="*/ 10 w 14"/>
                <a:gd name="T5" fmla="*/ 3 h 12"/>
                <a:gd name="T6" fmla="*/ 10 w 14"/>
                <a:gd name="T7" fmla="*/ 3 h 12"/>
                <a:gd name="T8" fmla="*/ 9 w 14"/>
                <a:gd name="T9" fmla="*/ 4 h 12"/>
                <a:gd name="T10" fmla="*/ 9 w 14"/>
                <a:gd name="T11" fmla="*/ 5 h 12"/>
                <a:gd name="T12" fmla="*/ 8 w 14"/>
                <a:gd name="T13" fmla="*/ 5 h 12"/>
                <a:gd name="T14" fmla="*/ 7 w 14"/>
                <a:gd name="T15" fmla="*/ 6 h 12"/>
                <a:gd name="T16" fmla="*/ 6 w 14"/>
                <a:gd name="T17" fmla="*/ 6 h 12"/>
                <a:gd name="T18" fmla="*/ 5 w 14"/>
                <a:gd name="T19" fmla="*/ 6 h 12"/>
                <a:gd name="T20" fmla="*/ 5 w 14"/>
                <a:gd name="T21" fmla="*/ 7 h 12"/>
                <a:gd name="T22" fmla="*/ 4 w 14"/>
                <a:gd name="T23" fmla="*/ 8 h 12"/>
                <a:gd name="T24" fmla="*/ 3 w 14"/>
                <a:gd name="T25" fmla="*/ 8 h 12"/>
                <a:gd name="T26" fmla="*/ 3 w 14"/>
                <a:gd name="T27" fmla="*/ 8 h 12"/>
                <a:gd name="T28" fmla="*/ 2 w 14"/>
                <a:gd name="T29" fmla="*/ 9 h 12"/>
                <a:gd name="T30" fmla="*/ 1 w 14"/>
                <a:gd name="T31" fmla="*/ 9 h 12"/>
                <a:gd name="T32" fmla="*/ 1 w 14"/>
                <a:gd name="T33" fmla="*/ 9 h 12"/>
                <a:gd name="T34" fmla="*/ 0 w 14"/>
                <a:gd name="T35" fmla="*/ 10 h 12"/>
                <a:gd name="T36" fmla="*/ 0 w 14"/>
                <a:gd name="T37" fmla="*/ 10 h 12"/>
                <a:gd name="T38" fmla="*/ 0 w 14"/>
                <a:gd name="T39" fmla="*/ 11 h 12"/>
                <a:gd name="T40" fmla="*/ 1 w 14"/>
                <a:gd name="T41" fmla="*/ 11 h 12"/>
                <a:gd name="T42" fmla="*/ 1 w 14"/>
                <a:gd name="T43" fmla="*/ 11 h 12"/>
                <a:gd name="T44" fmla="*/ 1 w 14"/>
                <a:gd name="T45" fmla="*/ 10 h 12"/>
                <a:gd name="T46" fmla="*/ 2 w 14"/>
                <a:gd name="T47" fmla="*/ 10 h 12"/>
                <a:gd name="T48" fmla="*/ 3 w 14"/>
                <a:gd name="T49" fmla="*/ 10 h 12"/>
                <a:gd name="T50" fmla="*/ 3 w 14"/>
                <a:gd name="T51" fmla="*/ 10 h 12"/>
                <a:gd name="T52" fmla="*/ 4 w 14"/>
                <a:gd name="T53" fmla="*/ 9 h 12"/>
                <a:gd name="T54" fmla="*/ 5 w 14"/>
                <a:gd name="T55" fmla="*/ 8 h 12"/>
                <a:gd name="T56" fmla="*/ 6 w 14"/>
                <a:gd name="T57" fmla="*/ 8 h 12"/>
                <a:gd name="T58" fmla="*/ 7 w 14"/>
                <a:gd name="T59" fmla="*/ 8 h 12"/>
                <a:gd name="T60" fmla="*/ 8 w 14"/>
                <a:gd name="T61" fmla="*/ 7 h 12"/>
                <a:gd name="T62" fmla="*/ 9 w 14"/>
                <a:gd name="T63" fmla="*/ 6 h 12"/>
                <a:gd name="T64" fmla="*/ 10 w 14"/>
                <a:gd name="T65" fmla="*/ 6 h 12"/>
                <a:gd name="T66" fmla="*/ 10 w 14"/>
                <a:gd name="T67" fmla="*/ 5 h 12"/>
                <a:gd name="T68" fmla="*/ 11 w 14"/>
                <a:gd name="T69" fmla="*/ 5 h 12"/>
                <a:gd name="T70" fmla="*/ 12 w 14"/>
                <a:gd name="T71" fmla="*/ 4 h 12"/>
                <a:gd name="T72" fmla="*/ 12 w 14"/>
                <a:gd name="T73" fmla="*/ 3 h 12"/>
                <a:gd name="T74" fmla="*/ 12 w 14"/>
                <a:gd name="T75" fmla="*/ 3 h 12"/>
                <a:gd name="T76" fmla="*/ 13 w 14"/>
                <a:gd name="T77" fmla="*/ 2 h 12"/>
                <a:gd name="T78" fmla="*/ 13 w 14"/>
                <a:gd name="T79" fmla="*/ 1 h 12"/>
                <a:gd name="T80" fmla="*/ 13 w 14"/>
                <a:gd name="T81" fmla="*/ 1 h 12"/>
                <a:gd name="T82" fmla="*/ 12 w 14"/>
                <a:gd name="T83" fmla="*/ 1 h 12"/>
                <a:gd name="T84" fmla="*/ 12 w 14"/>
                <a:gd name="T85" fmla="*/ 0 h 12"/>
                <a:gd name="T86" fmla="*/ 12 w 14"/>
                <a:gd name="T87" fmla="*/ 0 h 12"/>
                <a:gd name="T88" fmla="*/ 12 w 14"/>
                <a:gd name="T89" fmla="*/ 1 h 12"/>
                <a:gd name="T90" fmla="*/ 11 w 14"/>
                <a:gd name="T91" fmla="*/ 1 h 12"/>
                <a:gd name="T92" fmla="*/ 11 w 14"/>
                <a:gd name="T93" fmla="*/ 1 h 1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4"/>
                <a:gd name="T142" fmla="*/ 0 h 12"/>
                <a:gd name="T143" fmla="*/ 14 w 14"/>
                <a:gd name="T144" fmla="*/ 12 h 1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4" h="12">
                  <a:moveTo>
                    <a:pt x="11" y="1"/>
                  </a:moveTo>
                  <a:lnTo>
                    <a:pt x="11" y="2"/>
                  </a:lnTo>
                  <a:lnTo>
                    <a:pt x="10" y="3"/>
                  </a:lnTo>
                  <a:lnTo>
                    <a:pt x="9" y="4"/>
                  </a:lnTo>
                  <a:lnTo>
                    <a:pt x="9" y="5"/>
                  </a:lnTo>
                  <a:lnTo>
                    <a:pt x="8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4" y="8"/>
                  </a:lnTo>
                  <a:lnTo>
                    <a:pt x="3" y="8"/>
                  </a:lnTo>
                  <a:lnTo>
                    <a:pt x="2" y="9"/>
                  </a:lnTo>
                  <a:lnTo>
                    <a:pt x="1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4" y="9"/>
                  </a:lnTo>
                  <a:lnTo>
                    <a:pt x="5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" name="Freeform 102"/>
            <p:cNvSpPr>
              <a:spLocks/>
            </p:cNvSpPr>
            <p:nvPr/>
          </p:nvSpPr>
          <p:spPr bwMode="auto">
            <a:xfrm>
              <a:off x="685" y="2944"/>
              <a:ext cx="14" cy="11"/>
            </a:xfrm>
            <a:custGeom>
              <a:avLst/>
              <a:gdLst>
                <a:gd name="T0" fmla="*/ 12 w 14"/>
                <a:gd name="T1" fmla="*/ 1 h 11"/>
                <a:gd name="T2" fmla="*/ 11 w 14"/>
                <a:gd name="T3" fmla="*/ 1 h 11"/>
                <a:gd name="T4" fmla="*/ 11 w 14"/>
                <a:gd name="T5" fmla="*/ 2 h 11"/>
                <a:gd name="T6" fmla="*/ 10 w 14"/>
                <a:gd name="T7" fmla="*/ 3 h 11"/>
                <a:gd name="T8" fmla="*/ 10 w 14"/>
                <a:gd name="T9" fmla="*/ 3 h 11"/>
                <a:gd name="T10" fmla="*/ 10 w 14"/>
                <a:gd name="T11" fmla="*/ 3 h 11"/>
                <a:gd name="T12" fmla="*/ 9 w 14"/>
                <a:gd name="T13" fmla="*/ 4 h 11"/>
                <a:gd name="T14" fmla="*/ 8 w 14"/>
                <a:gd name="T15" fmla="*/ 4 h 11"/>
                <a:gd name="T16" fmla="*/ 8 w 14"/>
                <a:gd name="T17" fmla="*/ 5 h 11"/>
                <a:gd name="T18" fmla="*/ 7 w 14"/>
                <a:gd name="T19" fmla="*/ 6 h 11"/>
                <a:gd name="T20" fmla="*/ 6 w 14"/>
                <a:gd name="T21" fmla="*/ 6 h 11"/>
                <a:gd name="T22" fmla="*/ 5 w 14"/>
                <a:gd name="T23" fmla="*/ 7 h 11"/>
                <a:gd name="T24" fmla="*/ 5 w 14"/>
                <a:gd name="T25" fmla="*/ 7 h 11"/>
                <a:gd name="T26" fmla="*/ 3 w 14"/>
                <a:gd name="T27" fmla="*/ 8 h 11"/>
                <a:gd name="T28" fmla="*/ 3 w 14"/>
                <a:gd name="T29" fmla="*/ 8 h 11"/>
                <a:gd name="T30" fmla="*/ 2 w 14"/>
                <a:gd name="T31" fmla="*/ 8 h 11"/>
                <a:gd name="T32" fmla="*/ 1 w 14"/>
                <a:gd name="T33" fmla="*/ 8 h 11"/>
                <a:gd name="T34" fmla="*/ 1 w 14"/>
                <a:gd name="T35" fmla="*/ 8 h 11"/>
                <a:gd name="T36" fmla="*/ 1 w 14"/>
                <a:gd name="T37" fmla="*/ 9 h 11"/>
                <a:gd name="T38" fmla="*/ 0 w 14"/>
                <a:gd name="T39" fmla="*/ 9 h 11"/>
                <a:gd name="T40" fmla="*/ 0 w 14"/>
                <a:gd name="T41" fmla="*/ 9 h 11"/>
                <a:gd name="T42" fmla="*/ 0 w 14"/>
                <a:gd name="T43" fmla="*/ 10 h 11"/>
                <a:gd name="T44" fmla="*/ 1 w 14"/>
                <a:gd name="T45" fmla="*/ 10 h 11"/>
                <a:gd name="T46" fmla="*/ 1 w 14"/>
                <a:gd name="T47" fmla="*/ 10 h 11"/>
                <a:gd name="T48" fmla="*/ 2 w 14"/>
                <a:gd name="T49" fmla="*/ 10 h 11"/>
                <a:gd name="T50" fmla="*/ 3 w 14"/>
                <a:gd name="T51" fmla="*/ 9 h 11"/>
                <a:gd name="T52" fmla="*/ 3 w 14"/>
                <a:gd name="T53" fmla="*/ 9 h 11"/>
                <a:gd name="T54" fmla="*/ 4 w 14"/>
                <a:gd name="T55" fmla="*/ 9 h 11"/>
                <a:gd name="T56" fmla="*/ 5 w 14"/>
                <a:gd name="T57" fmla="*/ 8 h 11"/>
                <a:gd name="T58" fmla="*/ 6 w 14"/>
                <a:gd name="T59" fmla="*/ 8 h 11"/>
                <a:gd name="T60" fmla="*/ 7 w 14"/>
                <a:gd name="T61" fmla="*/ 7 h 11"/>
                <a:gd name="T62" fmla="*/ 8 w 14"/>
                <a:gd name="T63" fmla="*/ 6 h 11"/>
                <a:gd name="T64" fmla="*/ 9 w 14"/>
                <a:gd name="T65" fmla="*/ 6 h 11"/>
                <a:gd name="T66" fmla="*/ 10 w 14"/>
                <a:gd name="T67" fmla="*/ 6 h 11"/>
                <a:gd name="T68" fmla="*/ 10 w 14"/>
                <a:gd name="T69" fmla="*/ 5 h 11"/>
                <a:gd name="T70" fmla="*/ 11 w 14"/>
                <a:gd name="T71" fmla="*/ 4 h 11"/>
                <a:gd name="T72" fmla="*/ 12 w 14"/>
                <a:gd name="T73" fmla="*/ 4 h 11"/>
                <a:gd name="T74" fmla="*/ 12 w 14"/>
                <a:gd name="T75" fmla="*/ 3 h 11"/>
                <a:gd name="T76" fmla="*/ 12 w 14"/>
                <a:gd name="T77" fmla="*/ 3 h 11"/>
                <a:gd name="T78" fmla="*/ 13 w 14"/>
                <a:gd name="T79" fmla="*/ 3 h 11"/>
                <a:gd name="T80" fmla="*/ 13 w 14"/>
                <a:gd name="T81" fmla="*/ 2 h 11"/>
                <a:gd name="T82" fmla="*/ 13 w 14"/>
                <a:gd name="T83" fmla="*/ 1 h 11"/>
                <a:gd name="T84" fmla="*/ 13 w 14"/>
                <a:gd name="T85" fmla="*/ 1 h 11"/>
                <a:gd name="T86" fmla="*/ 12 w 14"/>
                <a:gd name="T87" fmla="*/ 1 h 11"/>
                <a:gd name="T88" fmla="*/ 12 w 14"/>
                <a:gd name="T89" fmla="*/ 0 h 11"/>
                <a:gd name="T90" fmla="*/ 12 w 14"/>
                <a:gd name="T91" fmla="*/ 0 h 11"/>
                <a:gd name="T92" fmla="*/ 12 w 14"/>
                <a:gd name="T93" fmla="*/ 1 h 11"/>
                <a:gd name="T94" fmla="*/ 12 w 14"/>
                <a:gd name="T95" fmla="*/ 1 h 1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4"/>
                <a:gd name="T145" fmla="*/ 0 h 11"/>
                <a:gd name="T146" fmla="*/ 14 w 14"/>
                <a:gd name="T147" fmla="*/ 11 h 1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4" h="11">
                  <a:moveTo>
                    <a:pt x="12" y="1"/>
                  </a:moveTo>
                  <a:lnTo>
                    <a:pt x="11" y="1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9" y="4"/>
                  </a:lnTo>
                  <a:lnTo>
                    <a:pt x="8" y="4"/>
                  </a:lnTo>
                  <a:lnTo>
                    <a:pt x="8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5" y="7"/>
                  </a:lnTo>
                  <a:lnTo>
                    <a:pt x="3" y="8"/>
                  </a:lnTo>
                  <a:lnTo>
                    <a:pt x="2" y="8"/>
                  </a:lnTo>
                  <a:lnTo>
                    <a:pt x="1" y="8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3" y="9"/>
                  </a:lnTo>
                  <a:lnTo>
                    <a:pt x="4" y="9"/>
                  </a:lnTo>
                  <a:lnTo>
                    <a:pt x="5" y="8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6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2" y="1"/>
                  </a:lnTo>
                  <a:lnTo>
                    <a:pt x="12" y="0"/>
                  </a:lnTo>
                  <a:lnTo>
                    <a:pt x="12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" name="Freeform 103"/>
            <p:cNvSpPr>
              <a:spLocks/>
            </p:cNvSpPr>
            <p:nvPr/>
          </p:nvSpPr>
          <p:spPr bwMode="auto">
            <a:xfrm>
              <a:off x="839" y="2889"/>
              <a:ext cx="147" cy="255"/>
            </a:xfrm>
            <a:custGeom>
              <a:avLst/>
              <a:gdLst>
                <a:gd name="T0" fmla="*/ 0 w 147"/>
                <a:gd name="T1" fmla="*/ 75 h 255"/>
                <a:gd name="T2" fmla="*/ 2 w 147"/>
                <a:gd name="T3" fmla="*/ 76 h 255"/>
                <a:gd name="T4" fmla="*/ 4 w 147"/>
                <a:gd name="T5" fmla="*/ 77 h 255"/>
                <a:gd name="T6" fmla="*/ 7 w 147"/>
                <a:gd name="T7" fmla="*/ 77 h 255"/>
                <a:gd name="T8" fmla="*/ 10 w 147"/>
                <a:gd name="T9" fmla="*/ 77 h 255"/>
                <a:gd name="T10" fmla="*/ 20 w 147"/>
                <a:gd name="T11" fmla="*/ 76 h 255"/>
                <a:gd name="T12" fmla="*/ 33 w 147"/>
                <a:gd name="T13" fmla="*/ 69 h 255"/>
                <a:gd name="T14" fmla="*/ 44 w 147"/>
                <a:gd name="T15" fmla="*/ 59 h 255"/>
                <a:gd name="T16" fmla="*/ 55 w 147"/>
                <a:gd name="T17" fmla="*/ 44 h 255"/>
                <a:gd name="T18" fmla="*/ 61 w 147"/>
                <a:gd name="T19" fmla="*/ 24 h 255"/>
                <a:gd name="T20" fmla="*/ 62 w 147"/>
                <a:gd name="T21" fmla="*/ 15 h 255"/>
                <a:gd name="T22" fmla="*/ 62 w 147"/>
                <a:gd name="T23" fmla="*/ 12 h 255"/>
                <a:gd name="T24" fmla="*/ 63 w 147"/>
                <a:gd name="T25" fmla="*/ 10 h 255"/>
                <a:gd name="T26" fmla="*/ 71 w 147"/>
                <a:gd name="T27" fmla="*/ 12 h 255"/>
                <a:gd name="T28" fmla="*/ 89 w 147"/>
                <a:gd name="T29" fmla="*/ 24 h 255"/>
                <a:gd name="T30" fmla="*/ 107 w 147"/>
                <a:gd name="T31" fmla="*/ 43 h 255"/>
                <a:gd name="T32" fmla="*/ 122 w 147"/>
                <a:gd name="T33" fmla="*/ 66 h 255"/>
                <a:gd name="T34" fmla="*/ 134 w 147"/>
                <a:gd name="T35" fmla="*/ 92 h 255"/>
                <a:gd name="T36" fmla="*/ 140 w 147"/>
                <a:gd name="T37" fmla="*/ 117 h 255"/>
                <a:gd name="T38" fmla="*/ 140 w 147"/>
                <a:gd name="T39" fmla="*/ 139 h 255"/>
                <a:gd name="T40" fmla="*/ 139 w 147"/>
                <a:gd name="T41" fmla="*/ 165 h 255"/>
                <a:gd name="T42" fmla="*/ 136 w 147"/>
                <a:gd name="T43" fmla="*/ 193 h 255"/>
                <a:gd name="T44" fmla="*/ 135 w 147"/>
                <a:gd name="T45" fmla="*/ 221 h 255"/>
                <a:gd name="T46" fmla="*/ 136 w 147"/>
                <a:gd name="T47" fmla="*/ 240 h 255"/>
                <a:gd name="T48" fmla="*/ 138 w 147"/>
                <a:gd name="T49" fmla="*/ 248 h 255"/>
                <a:gd name="T50" fmla="*/ 140 w 147"/>
                <a:gd name="T51" fmla="*/ 251 h 255"/>
                <a:gd name="T52" fmla="*/ 142 w 147"/>
                <a:gd name="T53" fmla="*/ 254 h 255"/>
                <a:gd name="T54" fmla="*/ 143 w 147"/>
                <a:gd name="T55" fmla="*/ 251 h 255"/>
                <a:gd name="T56" fmla="*/ 141 w 147"/>
                <a:gd name="T57" fmla="*/ 242 h 255"/>
                <a:gd name="T58" fmla="*/ 140 w 147"/>
                <a:gd name="T59" fmla="*/ 221 h 255"/>
                <a:gd name="T60" fmla="*/ 141 w 147"/>
                <a:gd name="T61" fmla="*/ 193 h 255"/>
                <a:gd name="T62" fmla="*/ 144 w 147"/>
                <a:gd name="T63" fmla="*/ 165 h 255"/>
                <a:gd name="T64" fmla="*/ 146 w 147"/>
                <a:gd name="T65" fmla="*/ 139 h 255"/>
                <a:gd name="T66" fmla="*/ 145 w 147"/>
                <a:gd name="T67" fmla="*/ 116 h 255"/>
                <a:gd name="T68" fmla="*/ 139 w 147"/>
                <a:gd name="T69" fmla="*/ 91 h 255"/>
                <a:gd name="T70" fmla="*/ 127 w 147"/>
                <a:gd name="T71" fmla="*/ 64 h 255"/>
                <a:gd name="T72" fmla="*/ 110 w 147"/>
                <a:gd name="T73" fmla="*/ 38 h 255"/>
                <a:gd name="T74" fmla="*/ 91 w 147"/>
                <a:gd name="T75" fmla="*/ 17 h 255"/>
                <a:gd name="T76" fmla="*/ 68 w 147"/>
                <a:gd name="T77" fmla="*/ 3 h 255"/>
                <a:gd name="T78" fmla="*/ 58 w 147"/>
                <a:gd name="T79" fmla="*/ 0 h 255"/>
                <a:gd name="T80" fmla="*/ 56 w 147"/>
                <a:gd name="T81" fmla="*/ 2 h 255"/>
                <a:gd name="T82" fmla="*/ 54 w 147"/>
                <a:gd name="T83" fmla="*/ 5 h 255"/>
                <a:gd name="T84" fmla="*/ 54 w 147"/>
                <a:gd name="T85" fmla="*/ 9 h 255"/>
                <a:gd name="T86" fmla="*/ 54 w 147"/>
                <a:gd name="T87" fmla="*/ 13 h 255"/>
                <a:gd name="T88" fmla="*/ 54 w 147"/>
                <a:gd name="T89" fmla="*/ 21 h 255"/>
                <a:gd name="T90" fmla="*/ 48 w 147"/>
                <a:gd name="T91" fmla="*/ 39 h 255"/>
                <a:gd name="T92" fmla="*/ 39 w 147"/>
                <a:gd name="T93" fmla="*/ 52 h 255"/>
                <a:gd name="T94" fmla="*/ 29 w 147"/>
                <a:gd name="T95" fmla="*/ 62 h 255"/>
                <a:gd name="T96" fmla="*/ 17 w 147"/>
                <a:gd name="T97" fmla="*/ 68 h 255"/>
                <a:gd name="T98" fmla="*/ 8 w 147"/>
                <a:gd name="T99" fmla="*/ 71 h 255"/>
                <a:gd name="T100" fmla="*/ 5 w 147"/>
                <a:gd name="T101" fmla="*/ 71 h 255"/>
                <a:gd name="T102" fmla="*/ 2 w 147"/>
                <a:gd name="T103" fmla="*/ 72 h 255"/>
                <a:gd name="T104" fmla="*/ 0 w 147"/>
                <a:gd name="T105" fmla="*/ 73 h 25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"/>
                <a:gd name="T160" fmla="*/ 0 h 255"/>
                <a:gd name="T161" fmla="*/ 147 w 147"/>
                <a:gd name="T162" fmla="*/ 255 h 25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" h="255">
                  <a:moveTo>
                    <a:pt x="0" y="74"/>
                  </a:moveTo>
                  <a:lnTo>
                    <a:pt x="0" y="74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1" y="76"/>
                  </a:lnTo>
                  <a:lnTo>
                    <a:pt x="2" y="76"/>
                  </a:lnTo>
                  <a:lnTo>
                    <a:pt x="2" y="77"/>
                  </a:lnTo>
                  <a:lnTo>
                    <a:pt x="3" y="77"/>
                  </a:lnTo>
                  <a:lnTo>
                    <a:pt x="4" y="77"/>
                  </a:lnTo>
                  <a:lnTo>
                    <a:pt x="5" y="77"/>
                  </a:lnTo>
                  <a:lnTo>
                    <a:pt x="6" y="77"/>
                  </a:lnTo>
                  <a:lnTo>
                    <a:pt x="7" y="77"/>
                  </a:lnTo>
                  <a:lnTo>
                    <a:pt x="8" y="77"/>
                  </a:lnTo>
                  <a:lnTo>
                    <a:pt x="9" y="77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6" y="77"/>
                  </a:lnTo>
                  <a:lnTo>
                    <a:pt x="20" y="76"/>
                  </a:lnTo>
                  <a:lnTo>
                    <a:pt x="24" y="74"/>
                  </a:lnTo>
                  <a:lnTo>
                    <a:pt x="28" y="72"/>
                  </a:lnTo>
                  <a:lnTo>
                    <a:pt x="33" y="69"/>
                  </a:lnTo>
                  <a:lnTo>
                    <a:pt x="37" y="66"/>
                  </a:lnTo>
                  <a:lnTo>
                    <a:pt x="40" y="63"/>
                  </a:lnTo>
                  <a:lnTo>
                    <a:pt x="44" y="59"/>
                  </a:lnTo>
                  <a:lnTo>
                    <a:pt x="48" y="54"/>
                  </a:lnTo>
                  <a:lnTo>
                    <a:pt x="52" y="49"/>
                  </a:lnTo>
                  <a:lnTo>
                    <a:pt x="55" y="44"/>
                  </a:lnTo>
                  <a:lnTo>
                    <a:pt x="58" y="38"/>
                  </a:lnTo>
                  <a:lnTo>
                    <a:pt x="60" y="31"/>
                  </a:lnTo>
                  <a:lnTo>
                    <a:pt x="61" y="24"/>
                  </a:lnTo>
                  <a:lnTo>
                    <a:pt x="62" y="18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2" y="14"/>
                  </a:lnTo>
                  <a:lnTo>
                    <a:pt x="62" y="13"/>
                  </a:lnTo>
                  <a:lnTo>
                    <a:pt x="62" y="12"/>
                  </a:lnTo>
                  <a:lnTo>
                    <a:pt x="62" y="11"/>
                  </a:lnTo>
                  <a:lnTo>
                    <a:pt x="62" y="10"/>
                  </a:lnTo>
                  <a:lnTo>
                    <a:pt x="63" y="10"/>
                  </a:lnTo>
                  <a:lnTo>
                    <a:pt x="63" y="9"/>
                  </a:lnTo>
                  <a:lnTo>
                    <a:pt x="64" y="9"/>
                  </a:lnTo>
                  <a:lnTo>
                    <a:pt x="71" y="12"/>
                  </a:lnTo>
                  <a:lnTo>
                    <a:pt x="77" y="16"/>
                  </a:lnTo>
                  <a:lnTo>
                    <a:pt x="84" y="20"/>
                  </a:lnTo>
                  <a:lnTo>
                    <a:pt x="89" y="24"/>
                  </a:lnTo>
                  <a:lnTo>
                    <a:pt x="95" y="30"/>
                  </a:lnTo>
                  <a:lnTo>
                    <a:pt x="101" y="36"/>
                  </a:lnTo>
                  <a:lnTo>
                    <a:pt x="107" y="43"/>
                  </a:lnTo>
                  <a:lnTo>
                    <a:pt x="112" y="51"/>
                  </a:lnTo>
                  <a:lnTo>
                    <a:pt x="117" y="59"/>
                  </a:lnTo>
                  <a:lnTo>
                    <a:pt x="122" y="66"/>
                  </a:lnTo>
                  <a:lnTo>
                    <a:pt x="126" y="74"/>
                  </a:lnTo>
                  <a:lnTo>
                    <a:pt x="130" y="83"/>
                  </a:lnTo>
                  <a:lnTo>
                    <a:pt x="134" y="92"/>
                  </a:lnTo>
                  <a:lnTo>
                    <a:pt x="135" y="101"/>
                  </a:lnTo>
                  <a:lnTo>
                    <a:pt x="138" y="109"/>
                  </a:lnTo>
                  <a:lnTo>
                    <a:pt x="140" y="117"/>
                  </a:lnTo>
                  <a:lnTo>
                    <a:pt x="140" y="124"/>
                  </a:lnTo>
                  <a:lnTo>
                    <a:pt x="140" y="131"/>
                  </a:lnTo>
                  <a:lnTo>
                    <a:pt x="140" y="139"/>
                  </a:lnTo>
                  <a:lnTo>
                    <a:pt x="140" y="147"/>
                  </a:lnTo>
                  <a:lnTo>
                    <a:pt x="139" y="155"/>
                  </a:lnTo>
                  <a:lnTo>
                    <a:pt x="139" y="165"/>
                  </a:lnTo>
                  <a:lnTo>
                    <a:pt x="138" y="175"/>
                  </a:lnTo>
                  <a:lnTo>
                    <a:pt x="137" y="185"/>
                  </a:lnTo>
                  <a:lnTo>
                    <a:pt x="136" y="193"/>
                  </a:lnTo>
                  <a:lnTo>
                    <a:pt x="136" y="203"/>
                  </a:lnTo>
                  <a:lnTo>
                    <a:pt x="135" y="212"/>
                  </a:lnTo>
                  <a:lnTo>
                    <a:pt x="135" y="221"/>
                  </a:lnTo>
                  <a:lnTo>
                    <a:pt x="135" y="228"/>
                  </a:lnTo>
                  <a:lnTo>
                    <a:pt x="135" y="234"/>
                  </a:lnTo>
                  <a:lnTo>
                    <a:pt x="136" y="240"/>
                  </a:lnTo>
                  <a:lnTo>
                    <a:pt x="137" y="245"/>
                  </a:lnTo>
                  <a:lnTo>
                    <a:pt x="137" y="247"/>
                  </a:lnTo>
                  <a:lnTo>
                    <a:pt x="138" y="248"/>
                  </a:lnTo>
                  <a:lnTo>
                    <a:pt x="139" y="249"/>
                  </a:lnTo>
                  <a:lnTo>
                    <a:pt x="139" y="250"/>
                  </a:lnTo>
                  <a:lnTo>
                    <a:pt x="140" y="251"/>
                  </a:lnTo>
                  <a:lnTo>
                    <a:pt x="140" y="252"/>
                  </a:lnTo>
                  <a:lnTo>
                    <a:pt x="141" y="253"/>
                  </a:lnTo>
                  <a:lnTo>
                    <a:pt x="142" y="254"/>
                  </a:lnTo>
                  <a:lnTo>
                    <a:pt x="143" y="254"/>
                  </a:lnTo>
                  <a:lnTo>
                    <a:pt x="143" y="253"/>
                  </a:lnTo>
                  <a:lnTo>
                    <a:pt x="143" y="251"/>
                  </a:lnTo>
                  <a:lnTo>
                    <a:pt x="143" y="250"/>
                  </a:lnTo>
                  <a:lnTo>
                    <a:pt x="142" y="248"/>
                  </a:lnTo>
                  <a:lnTo>
                    <a:pt x="141" y="242"/>
                  </a:lnTo>
                  <a:lnTo>
                    <a:pt x="140" y="235"/>
                  </a:lnTo>
                  <a:lnTo>
                    <a:pt x="140" y="229"/>
                  </a:lnTo>
                  <a:lnTo>
                    <a:pt x="140" y="221"/>
                  </a:lnTo>
                  <a:lnTo>
                    <a:pt x="140" y="212"/>
                  </a:lnTo>
                  <a:lnTo>
                    <a:pt x="141" y="203"/>
                  </a:lnTo>
                  <a:lnTo>
                    <a:pt x="141" y="193"/>
                  </a:lnTo>
                  <a:lnTo>
                    <a:pt x="142" y="185"/>
                  </a:lnTo>
                  <a:lnTo>
                    <a:pt x="143" y="175"/>
                  </a:lnTo>
                  <a:lnTo>
                    <a:pt x="144" y="165"/>
                  </a:lnTo>
                  <a:lnTo>
                    <a:pt x="145" y="156"/>
                  </a:lnTo>
                  <a:lnTo>
                    <a:pt x="145" y="148"/>
                  </a:lnTo>
                  <a:lnTo>
                    <a:pt x="146" y="139"/>
                  </a:lnTo>
                  <a:lnTo>
                    <a:pt x="146" y="130"/>
                  </a:lnTo>
                  <a:lnTo>
                    <a:pt x="146" y="123"/>
                  </a:lnTo>
                  <a:lnTo>
                    <a:pt x="145" y="116"/>
                  </a:lnTo>
                  <a:lnTo>
                    <a:pt x="144" y="108"/>
                  </a:lnTo>
                  <a:lnTo>
                    <a:pt x="141" y="100"/>
                  </a:lnTo>
                  <a:lnTo>
                    <a:pt x="139" y="91"/>
                  </a:lnTo>
                  <a:lnTo>
                    <a:pt x="135" y="82"/>
                  </a:lnTo>
                  <a:lnTo>
                    <a:pt x="132" y="73"/>
                  </a:lnTo>
                  <a:lnTo>
                    <a:pt x="127" y="64"/>
                  </a:lnTo>
                  <a:lnTo>
                    <a:pt x="122" y="55"/>
                  </a:lnTo>
                  <a:lnTo>
                    <a:pt x="117" y="46"/>
                  </a:lnTo>
                  <a:lnTo>
                    <a:pt x="110" y="38"/>
                  </a:lnTo>
                  <a:lnTo>
                    <a:pt x="105" y="30"/>
                  </a:lnTo>
                  <a:lnTo>
                    <a:pt x="98" y="22"/>
                  </a:lnTo>
                  <a:lnTo>
                    <a:pt x="91" y="17"/>
                  </a:lnTo>
                  <a:lnTo>
                    <a:pt x="84" y="11"/>
                  </a:lnTo>
                  <a:lnTo>
                    <a:pt x="76" y="6"/>
                  </a:lnTo>
                  <a:lnTo>
                    <a:pt x="68" y="3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6" y="1"/>
                  </a:lnTo>
                  <a:lnTo>
                    <a:pt x="56" y="2"/>
                  </a:lnTo>
                  <a:lnTo>
                    <a:pt x="55" y="3"/>
                  </a:lnTo>
                  <a:lnTo>
                    <a:pt x="55" y="4"/>
                  </a:lnTo>
                  <a:lnTo>
                    <a:pt x="54" y="5"/>
                  </a:lnTo>
                  <a:lnTo>
                    <a:pt x="54" y="6"/>
                  </a:lnTo>
                  <a:lnTo>
                    <a:pt x="54" y="8"/>
                  </a:lnTo>
                  <a:lnTo>
                    <a:pt x="54" y="9"/>
                  </a:lnTo>
                  <a:lnTo>
                    <a:pt x="54" y="10"/>
                  </a:lnTo>
                  <a:lnTo>
                    <a:pt x="54" y="12"/>
                  </a:lnTo>
                  <a:lnTo>
                    <a:pt x="54" y="13"/>
                  </a:lnTo>
                  <a:lnTo>
                    <a:pt x="54" y="15"/>
                  </a:lnTo>
                  <a:lnTo>
                    <a:pt x="54" y="16"/>
                  </a:lnTo>
                  <a:lnTo>
                    <a:pt x="54" y="21"/>
                  </a:lnTo>
                  <a:lnTo>
                    <a:pt x="52" y="28"/>
                  </a:lnTo>
                  <a:lnTo>
                    <a:pt x="50" y="33"/>
                  </a:lnTo>
                  <a:lnTo>
                    <a:pt x="48" y="39"/>
                  </a:lnTo>
                  <a:lnTo>
                    <a:pt x="45" y="44"/>
                  </a:lnTo>
                  <a:lnTo>
                    <a:pt x="42" y="48"/>
                  </a:lnTo>
                  <a:lnTo>
                    <a:pt x="39" y="52"/>
                  </a:lnTo>
                  <a:lnTo>
                    <a:pt x="36" y="56"/>
                  </a:lnTo>
                  <a:lnTo>
                    <a:pt x="33" y="59"/>
                  </a:lnTo>
                  <a:lnTo>
                    <a:pt x="29" y="62"/>
                  </a:lnTo>
                  <a:lnTo>
                    <a:pt x="25" y="64"/>
                  </a:lnTo>
                  <a:lnTo>
                    <a:pt x="21" y="66"/>
                  </a:lnTo>
                  <a:lnTo>
                    <a:pt x="17" y="68"/>
                  </a:lnTo>
                  <a:lnTo>
                    <a:pt x="14" y="69"/>
                  </a:lnTo>
                  <a:lnTo>
                    <a:pt x="11" y="70"/>
                  </a:lnTo>
                  <a:lnTo>
                    <a:pt x="8" y="71"/>
                  </a:lnTo>
                  <a:lnTo>
                    <a:pt x="7" y="71"/>
                  </a:lnTo>
                  <a:lnTo>
                    <a:pt x="6" y="71"/>
                  </a:lnTo>
                  <a:lnTo>
                    <a:pt x="5" y="71"/>
                  </a:lnTo>
                  <a:lnTo>
                    <a:pt x="4" y="72"/>
                  </a:lnTo>
                  <a:lnTo>
                    <a:pt x="3" y="72"/>
                  </a:lnTo>
                  <a:lnTo>
                    <a:pt x="2" y="72"/>
                  </a:lnTo>
                  <a:lnTo>
                    <a:pt x="1" y="72"/>
                  </a:lnTo>
                  <a:lnTo>
                    <a:pt x="1" y="73"/>
                  </a:lnTo>
                  <a:lnTo>
                    <a:pt x="0" y="73"/>
                  </a:lnTo>
                  <a:lnTo>
                    <a:pt x="0" y="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" name="Freeform 104"/>
            <p:cNvSpPr>
              <a:spLocks/>
            </p:cNvSpPr>
            <p:nvPr/>
          </p:nvSpPr>
          <p:spPr bwMode="auto">
            <a:xfrm>
              <a:off x="975" y="3011"/>
              <a:ext cx="2" cy="128"/>
            </a:xfrm>
            <a:custGeom>
              <a:avLst/>
              <a:gdLst>
                <a:gd name="T0" fmla="*/ 0 w 2"/>
                <a:gd name="T1" fmla="*/ 10 h 128"/>
                <a:gd name="T2" fmla="*/ 0 w 2"/>
                <a:gd name="T3" fmla="*/ 19 h 128"/>
                <a:gd name="T4" fmla="*/ 0 w 2"/>
                <a:gd name="T5" fmla="*/ 31 h 128"/>
                <a:gd name="T6" fmla="*/ 0 w 2"/>
                <a:gd name="T7" fmla="*/ 44 h 128"/>
                <a:gd name="T8" fmla="*/ 0 w 2"/>
                <a:gd name="T9" fmla="*/ 58 h 128"/>
                <a:gd name="T10" fmla="*/ 0 w 2"/>
                <a:gd name="T11" fmla="*/ 71 h 128"/>
                <a:gd name="T12" fmla="*/ 0 w 2"/>
                <a:gd name="T13" fmla="*/ 81 h 128"/>
                <a:gd name="T14" fmla="*/ 0 w 2"/>
                <a:gd name="T15" fmla="*/ 90 h 128"/>
                <a:gd name="T16" fmla="*/ 0 w 2"/>
                <a:gd name="T17" fmla="*/ 95 h 128"/>
                <a:gd name="T18" fmla="*/ 0 w 2"/>
                <a:gd name="T19" fmla="*/ 98 h 128"/>
                <a:gd name="T20" fmla="*/ 0 w 2"/>
                <a:gd name="T21" fmla="*/ 103 h 128"/>
                <a:gd name="T22" fmla="*/ 0 w 2"/>
                <a:gd name="T23" fmla="*/ 107 h 128"/>
                <a:gd name="T24" fmla="*/ 0 w 2"/>
                <a:gd name="T25" fmla="*/ 112 h 128"/>
                <a:gd name="T26" fmla="*/ 0 w 2"/>
                <a:gd name="T27" fmla="*/ 116 h 128"/>
                <a:gd name="T28" fmla="*/ 0 w 2"/>
                <a:gd name="T29" fmla="*/ 119 h 128"/>
                <a:gd name="T30" fmla="*/ 1 w 2"/>
                <a:gd name="T31" fmla="*/ 123 h 128"/>
                <a:gd name="T32" fmla="*/ 1 w 2"/>
                <a:gd name="T33" fmla="*/ 125 h 128"/>
                <a:gd name="T34" fmla="*/ 1 w 2"/>
                <a:gd name="T35" fmla="*/ 127 h 128"/>
                <a:gd name="T36" fmla="*/ 1 w 2"/>
                <a:gd name="T37" fmla="*/ 125 h 128"/>
                <a:gd name="T38" fmla="*/ 1 w 2"/>
                <a:gd name="T39" fmla="*/ 123 h 128"/>
                <a:gd name="T40" fmla="*/ 1 w 2"/>
                <a:gd name="T41" fmla="*/ 121 h 128"/>
                <a:gd name="T42" fmla="*/ 1 w 2"/>
                <a:gd name="T43" fmla="*/ 118 h 128"/>
                <a:gd name="T44" fmla="*/ 1 w 2"/>
                <a:gd name="T45" fmla="*/ 116 h 128"/>
                <a:gd name="T46" fmla="*/ 1 w 2"/>
                <a:gd name="T47" fmla="*/ 113 h 128"/>
                <a:gd name="T48" fmla="*/ 1 w 2"/>
                <a:gd name="T49" fmla="*/ 109 h 128"/>
                <a:gd name="T50" fmla="*/ 0 w 2"/>
                <a:gd name="T51" fmla="*/ 106 h 128"/>
                <a:gd name="T52" fmla="*/ 0 w 2"/>
                <a:gd name="T53" fmla="*/ 102 h 128"/>
                <a:gd name="T54" fmla="*/ 0 w 2"/>
                <a:gd name="T55" fmla="*/ 99 h 128"/>
                <a:gd name="T56" fmla="*/ 0 w 2"/>
                <a:gd name="T57" fmla="*/ 91 h 128"/>
                <a:gd name="T58" fmla="*/ 1 w 2"/>
                <a:gd name="T59" fmla="*/ 83 h 128"/>
                <a:gd name="T60" fmla="*/ 1 w 2"/>
                <a:gd name="T61" fmla="*/ 73 h 128"/>
                <a:gd name="T62" fmla="*/ 1 w 2"/>
                <a:gd name="T63" fmla="*/ 59 h 128"/>
                <a:gd name="T64" fmla="*/ 1 w 2"/>
                <a:gd name="T65" fmla="*/ 45 h 128"/>
                <a:gd name="T66" fmla="*/ 1 w 2"/>
                <a:gd name="T67" fmla="*/ 31 h 128"/>
                <a:gd name="T68" fmla="*/ 1 w 2"/>
                <a:gd name="T69" fmla="*/ 18 h 128"/>
                <a:gd name="T70" fmla="*/ 1 w 2"/>
                <a:gd name="T71" fmla="*/ 10 h 128"/>
                <a:gd name="T72" fmla="*/ 0 w 2"/>
                <a:gd name="T73" fmla="*/ 6 h 128"/>
                <a:gd name="T74" fmla="*/ 0 w 2"/>
                <a:gd name="T75" fmla="*/ 4 h 128"/>
                <a:gd name="T76" fmla="*/ 0 w 2"/>
                <a:gd name="T77" fmla="*/ 2 h 128"/>
                <a:gd name="T78" fmla="*/ 0 w 2"/>
                <a:gd name="T79" fmla="*/ 0 h 128"/>
                <a:gd name="T80" fmla="*/ 0 w 2"/>
                <a:gd name="T81" fmla="*/ 2 h 128"/>
                <a:gd name="T82" fmla="*/ 0 w 2"/>
                <a:gd name="T83" fmla="*/ 4 h 12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"/>
                <a:gd name="T127" fmla="*/ 0 h 128"/>
                <a:gd name="T128" fmla="*/ 2 w 2"/>
                <a:gd name="T129" fmla="*/ 128 h 12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" h="128">
                  <a:moveTo>
                    <a:pt x="0" y="6"/>
                  </a:moveTo>
                  <a:lnTo>
                    <a:pt x="0" y="10"/>
                  </a:lnTo>
                  <a:lnTo>
                    <a:pt x="0" y="13"/>
                  </a:lnTo>
                  <a:lnTo>
                    <a:pt x="0" y="19"/>
                  </a:lnTo>
                  <a:lnTo>
                    <a:pt x="0" y="25"/>
                  </a:lnTo>
                  <a:lnTo>
                    <a:pt x="0" y="31"/>
                  </a:lnTo>
                  <a:lnTo>
                    <a:pt x="0" y="37"/>
                  </a:lnTo>
                  <a:lnTo>
                    <a:pt x="0" y="44"/>
                  </a:lnTo>
                  <a:lnTo>
                    <a:pt x="0" y="52"/>
                  </a:lnTo>
                  <a:lnTo>
                    <a:pt x="0" y="58"/>
                  </a:lnTo>
                  <a:lnTo>
                    <a:pt x="0" y="64"/>
                  </a:lnTo>
                  <a:lnTo>
                    <a:pt x="0" y="71"/>
                  </a:lnTo>
                  <a:lnTo>
                    <a:pt x="0" y="76"/>
                  </a:lnTo>
                  <a:lnTo>
                    <a:pt x="0" y="81"/>
                  </a:lnTo>
                  <a:lnTo>
                    <a:pt x="0" y="86"/>
                  </a:lnTo>
                  <a:lnTo>
                    <a:pt x="0" y="90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6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0" y="107"/>
                  </a:lnTo>
                  <a:lnTo>
                    <a:pt x="0" y="109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3"/>
                  </a:lnTo>
                  <a:lnTo>
                    <a:pt x="1" y="124"/>
                  </a:lnTo>
                  <a:lnTo>
                    <a:pt x="1" y="125"/>
                  </a:lnTo>
                  <a:lnTo>
                    <a:pt x="1" y="126"/>
                  </a:lnTo>
                  <a:lnTo>
                    <a:pt x="1" y="127"/>
                  </a:lnTo>
                  <a:lnTo>
                    <a:pt x="1" y="126"/>
                  </a:lnTo>
                  <a:lnTo>
                    <a:pt x="1" y="125"/>
                  </a:lnTo>
                  <a:lnTo>
                    <a:pt x="1" y="124"/>
                  </a:lnTo>
                  <a:lnTo>
                    <a:pt x="1" y="123"/>
                  </a:lnTo>
                  <a:lnTo>
                    <a:pt x="1" y="122"/>
                  </a:lnTo>
                  <a:lnTo>
                    <a:pt x="1" y="121"/>
                  </a:lnTo>
                  <a:lnTo>
                    <a:pt x="1" y="120"/>
                  </a:lnTo>
                  <a:lnTo>
                    <a:pt x="1" y="118"/>
                  </a:lnTo>
                  <a:lnTo>
                    <a:pt x="1" y="116"/>
                  </a:lnTo>
                  <a:lnTo>
                    <a:pt x="1" y="114"/>
                  </a:lnTo>
                  <a:lnTo>
                    <a:pt x="1" y="113"/>
                  </a:lnTo>
                  <a:lnTo>
                    <a:pt x="1" y="111"/>
                  </a:lnTo>
                  <a:lnTo>
                    <a:pt x="1" y="109"/>
                  </a:lnTo>
                  <a:lnTo>
                    <a:pt x="0" y="108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0" y="102"/>
                  </a:lnTo>
                  <a:lnTo>
                    <a:pt x="0" y="101"/>
                  </a:lnTo>
                  <a:lnTo>
                    <a:pt x="0" y="99"/>
                  </a:lnTo>
                  <a:lnTo>
                    <a:pt x="0" y="94"/>
                  </a:lnTo>
                  <a:lnTo>
                    <a:pt x="0" y="91"/>
                  </a:lnTo>
                  <a:lnTo>
                    <a:pt x="1" y="88"/>
                  </a:lnTo>
                  <a:lnTo>
                    <a:pt x="1" y="83"/>
                  </a:lnTo>
                  <a:lnTo>
                    <a:pt x="1" y="78"/>
                  </a:lnTo>
                  <a:lnTo>
                    <a:pt x="1" y="73"/>
                  </a:lnTo>
                  <a:lnTo>
                    <a:pt x="1" y="66"/>
                  </a:lnTo>
                  <a:lnTo>
                    <a:pt x="1" y="59"/>
                  </a:lnTo>
                  <a:lnTo>
                    <a:pt x="1" y="52"/>
                  </a:lnTo>
                  <a:lnTo>
                    <a:pt x="1" y="45"/>
                  </a:lnTo>
                  <a:lnTo>
                    <a:pt x="1" y="37"/>
                  </a:lnTo>
                  <a:lnTo>
                    <a:pt x="1" y="31"/>
                  </a:lnTo>
                  <a:lnTo>
                    <a:pt x="1" y="24"/>
                  </a:lnTo>
                  <a:lnTo>
                    <a:pt x="1" y="18"/>
                  </a:lnTo>
                  <a:lnTo>
                    <a:pt x="1" y="13"/>
                  </a:lnTo>
                  <a:lnTo>
                    <a:pt x="1" y="10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" name="Freeform 105"/>
            <p:cNvSpPr>
              <a:spLocks/>
            </p:cNvSpPr>
            <p:nvPr/>
          </p:nvSpPr>
          <p:spPr bwMode="auto">
            <a:xfrm>
              <a:off x="968" y="3002"/>
              <a:ext cx="1" cy="127"/>
            </a:xfrm>
            <a:custGeom>
              <a:avLst/>
              <a:gdLst>
                <a:gd name="T0" fmla="*/ 0 w 1"/>
                <a:gd name="T1" fmla="*/ 9 h 127"/>
                <a:gd name="T2" fmla="*/ 0 w 1"/>
                <a:gd name="T3" fmla="*/ 18 h 127"/>
                <a:gd name="T4" fmla="*/ 0 w 1"/>
                <a:gd name="T5" fmla="*/ 31 h 127"/>
                <a:gd name="T6" fmla="*/ 0 w 1"/>
                <a:gd name="T7" fmla="*/ 44 h 127"/>
                <a:gd name="T8" fmla="*/ 0 w 1"/>
                <a:gd name="T9" fmla="*/ 57 h 127"/>
                <a:gd name="T10" fmla="*/ 0 w 1"/>
                <a:gd name="T11" fmla="*/ 70 h 127"/>
                <a:gd name="T12" fmla="*/ 0 w 1"/>
                <a:gd name="T13" fmla="*/ 81 h 127"/>
                <a:gd name="T14" fmla="*/ 0 w 1"/>
                <a:gd name="T15" fmla="*/ 89 h 127"/>
                <a:gd name="T16" fmla="*/ 0 w 1"/>
                <a:gd name="T17" fmla="*/ 94 h 127"/>
                <a:gd name="T18" fmla="*/ 0 w 1"/>
                <a:gd name="T19" fmla="*/ 97 h 127"/>
                <a:gd name="T20" fmla="*/ 0 w 1"/>
                <a:gd name="T21" fmla="*/ 104 h 127"/>
                <a:gd name="T22" fmla="*/ 0 w 1"/>
                <a:gd name="T23" fmla="*/ 109 h 127"/>
                <a:gd name="T24" fmla="*/ 0 w 1"/>
                <a:gd name="T25" fmla="*/ 113 h 127"/>
                <a:gd name="T26" fmla="*/ 0 w 1"/>
                <a:gd name="T27" fmla="*/ 116 h 127"/>
                <a:gd name="T28" fmla="*/ 0 w 1"/>
                <a:gd name="T29" fmla="*/ 120 h 127"/>
                <a:gd name="T30" fmla="*/ 0 w 1"/>
                <a:gd name="T31" fmla="*/ 123 h 127"/>
                <a:gd name="T32" fmla="*/ 0 w 1"/>
                <a:gd name="T33" fmla="*/ 125 h 127"/>
                <a:gd name="T34" fmla="*/ 0 w 1"/>
                <a:gd name="T35" fmla="*/ 126 h 127"/>
                <a:gd name="T36" fmla="*/ 0 w 1"/>
                <a:gd name="T37" fmla="*/ 125 h 127"/>
                <a:gd name="T38" fmla="*/ 0 w 1"/>
                <a:gd name="T39" fmla="*/ 123 h 127"/>
                <a:gd name="T40" fmla="*/ 0 w 1"/>
                <a:gd name="T41" fmla="*/ 121 h 127"/>
                <a:gd name="T42" fmla="*/ 0 w 1"/>
                <a:gd name="T43" fmla="*/ 118 h 127"/>
                <a:gd name="T44" fmla="*/ 0 w 1"/>
                <a:gd name="T45" fmla="*/ 115 h 127"/>
                <a:gd name="T46" fmla="*/ 0 w 1"/>
                <a:gd name="T47" fmla="*/ 112 h 127"/>
                <a:gd name="T48" fmla="*/ 0 w 1"/>
                <a:gd name="T49" fmla="*/ 108 h 127"/>
                <a:gd name="T50" fmla="*/ 0 w 1"/>
                <a:gd name="T51" fmla="*/ 105 h 127"/>
                <a:gd name="T52" fmla="*/ 0 w 1"/>
                <a:gd name="T53" fmla="*/ 101 h 127"/>
                <a:gd name="T54" fmla="*/ 0 w 1"/>
                <a:gd name="T55" fmla="*/ 98 h 127"/>
                <a:gd name="T56" fmla="*/ 0 w 1"/>
                <a:gd name="T57" fmla="*/ 90 h 127"/>
                <a:gd name="T58" fmla="*/ 0 w 1"/>
                <a:gd name="T59" fmla="*/ 83 h 127"/>
                <a:gd name="T60" fmla="*/ 0 w 1"/>
                <a:gd name="T61" fmla="*/ 72 h 127"/>
                <a:gd name="T62" fmla="*/ 0 w 1"/>
                <a:gd name="T63" fmla="*/ 58 h 127"/>
                <a:gd name="T64" fmla="*/ 0 w 1"/>
                <a:gd name="T65" fmla="*/ 44 h 127"/>
                <a:gd name="T66" fmla="*/ 0 w 1"/>
                <a:gd name="T67" fmla="*/ 30 h 127"/>
                <a:gd name="T68" fmla="*/ 0 w 1"/>
                <a:gd name="T69" fmla="*/ 17 h 127"/>
                <a:gd name="T70" fmla="*/ 0 w 1"/>
                <a:gd name="T71" fmla="*/ 9 h 127"/>
                <a:gd name="T72" fmla="*/ 0 w 1"/>
                <a:gd name="T73" fmla="*/ 5 h 127"/>
                <a:gd name="T74" fmla="*/ 0 w 1"/>
                <a:gd name="T75" fmla="*/ 3 h 127"/>
                <a:gd name="T76" fmla="*/ 0 w 1"/>
                <a:gd name="T77" fmla="*/ 2 h 127"/>
                <a:gd name="T78" fmla="*/ 0 w 1"/>
                <a:gd name="T79" fmla="*/ 0 h 127"/>
                <a:gd name="T80" fmla="*/ 0 w 1"/>
                <a:gd name="T81" fmla="*/ 1 h 127"/>
                <a:gd name="T82" fmla="*/ 0 w 1"/>
                <a:gd name="T83" fmla="*/ 4 h 1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"/>
                <a:gd name="T127" fmla="*/ 0 h 127"/>
                <a:gd name="T128" fmla="*/ 1 w 1"/>
                <a:gd name="T129" fmla="*/ 127 h 1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" h="127">
                  <a:moveTo>
                    <a:pt x="0" y="6"/>
                  </a:moveTo>
                  <a:lnTo>
                    <a:pt x="0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0" y="31"/>
                  </a:lnTo>
                  <a:lnTo>
                    <a:pt x="0" y="37"/>
                  </a:lnTo>
                  <a:lnTo>
                    <a:pt x="0" y="44"/>
                  </a:lnTo>
                  <a:lnTo>
                    <a:pt x="0" y="51"/>
                  </a:lnTo>
                  <a:lnTo>
                    <a:pt x="0" y="57"/>
                  </a:lnTo>
                  <a:lnTo>
                    <a:pt x="0" y="64"/>
                  </a:lnTo>
                  <a:lnTo>
                    <a:pt x="0" y="70"/>
                  </a:lnTo>
                  <a:lnTo>
                    <a:pt x="0" y="75"/>
                  </a:lnTo>
                  <a:lnTo>
                    <a:pt x="0" y="81"/>
                  </a:lnTo>
                  <a:lnTo>
                    <a:pt x="0" y="85"/>
                  </a:lnTo>
                  <a:lnTo>
                    <a:pt x="0" y="89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6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0" y="122"/>
                  </a:lnTo>
                  <a:lnTo>
                    <a:pt x="0" y="123"/>
                  </a:lnTo>
                  <a:lnTo>
                    <a:pt x="0" y="124"/>
                  </a:lnTo>
                  <a:lnTo>
                    <a:pt x="0" y="125"/>
                  </a:lnTo>
                  <a:lnTo>
                    <a:pt x="0" y="126"/>
                  </a:lnTo>
                  <a:lnTo>
                    <a:pt x="0" y="125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0" y="122"/>
                  </a:lnTo>
                  <a:lnTo>
                    <a:pt x="0" y="121"/>
                  </a:lnTo>
                  <a:lnTo>
                    <a:pt x="0" y="120"/>
                  </a:lnTo>
                  <a:lnTo>
                    <a:pt x="0" y="118"/>
                  </a:lnTo>
                  <a:lnTo>
                    <a:pt x="0" y="116"/>
                  </a:lnTo>
                  <a:lnTo>
                    <a:pt x="0" y="115"/>
                  </a:lnTo>
                  <a:lnTo>
                    <a:pt x="0" y="114"/>
                  </a:lnTo>
                  <a:lnTo>
                    <a:pt x="0" y="112"/>
                  </a:lnTo>
                  <a:lnTo>
                    <a:pt x="0" y="110"/>
                  </a:lnTo>
                  <a:lnTo>
                    <a:pt x="0" y="108"/>
                  </a:lnTo>
                  <a:lnTo>
                    <a:pt x="0" y="107"/>
                  </a:lnTo>
                  <a:lnTo>
                    <a:pt x="0" y="105"/>
                  </a:lnTo>
                  <a:lnTo>
                    <a:pt x="0" y="103"/>
                  </a:lnTo>
                  <a:lnTo>
                    <a:pt x="0" y="101"/>
                  </a:lnTo>
                  <a:lnTo>
                    <a:pt x="0" y="100"/>
                  </a:lnTo>
                  <a:lnTo>
                    <a:pt x="0" y="98"/>
                  </a:lnTo>
                  <a:lnTo>
                    <a:pt x="0" y="93"/>
                  </a:lnTo>
                  <a:lnTo>
                    <a:pt x="0" y="90"/>
                  </a:lnTo>
                  <a:lnTo>
                    <a:pt x="0" y="87"/>
                  </a:lnTo>
                  <a:lnTo>
                    <a:pt x="0" y="83"/>
                  </a:lnTo>
                  <a:lnTo>
                    <a:pt x="0" y="77"/>
                  </a:lnTo>
                  <a:lnTo>
                    <a:pt x="0" y="72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0" y="51"/>
                  </a:lnTo>
                  <a:lnTo>
                    <a:pt x="0" y="44"/>
                  </a:lnTo>
                  <a:lnTo>
                    <a:pt x="0" y="36"/>
                  </a:lnTo>
                  <a:lnTo>
                    <a:pt x="0" y="30"/>
                  </a:lnTo>
                  <a:lnTo>
                    <a:pt x="0" y="24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" name="Freeform 106"/>
            <p:cNvSpPr>
              <a:spLocks/>
            </p:cNvSpPr>
            <p:nvPr/>
          </p:nvSpPr>
          <p:spPr bwMode="auto">
            <a:xfrm>
              <a:off x="957" y="3001"/>
              <a:ext cx="1" cy="116"/>
            </a:xfrm>
            <a:custGeom>
              <a:avLst/>
              <a:gdLst>
                <a:gd name="T0" fmla="*/ 0 w 1"/>
                <a:gd name="T1" fmla="*/ 9 h 116"/>
                <a:gd name="T2" fmla="*/ 0 w 1"/>
                <a:gd name="T3" fmla="*/ 18 h 116"/>
                <a:gd name="T4" fmla="*/ 0 w 1"/>
                <a:gd name="T5" fmla="*/ 29 h 116"/>
                <a:gd name="T6" fmla="*/ 0 w 1"/>
                <a:gd name="T7" fmla="*/ 40 h 116"/>
                <a:gd name="T8" fmla="*/ 0 w 1"/>
                <a:gd name="T9" fmla="*/ 51 h 116"/>
                <a:gd name="T10" fmla="*/ 0 w 1"/>
                <a:gd name="T11" fmla="*/ 62 h 116"/>
                <a:gd name="T12" fmla="*/ 0 w 1"/>
                <a:gd name="T13" fmla="*/ 71 h 116"/>
                <a:gd name="T14" fmla="*/ 0 w 1"/>
                <a:gd name="T15" fmla="*/ 78 h 116"/>
                <a:gd name="T16" fmla="*/ 0 w 1"/>
                <a:gd name="T17" fmla="*/ 83 h 116"/>
                <a:gd name="T18" fmla="*/ 0 w 1"/>
                <a:gd name="T19" fmla="*/ 86 h 116"/>
                <a:gd name="T20" fmla="*/ 0 w 1"/>
                <a:gd name="T21" fmla="*/ 91 h 116"/>
                <a:gd name="T22" fmla="*/ 0 w 1"/>
                <a:gd name="T23" fmla="*/ 95 h 116"/>
                <a:gd name="T24" fmla="*/ 0 w 1"/>
                <a:gd name="T25" fmla="*/ 100 h 116"/>
                <a:gd name="T26" fmla="*/ 0 w 1"/>
                <a:gd name="T27" fmla="*/ 104 h 116"/>
                <a:gd name="T28" fmla="*/ 0 w 1"/>
                <a:gd name="T29" fmla="*/ 107 h 116"/>
                <a:gd name="T30" fmla="*/ 0 w 1"/>
                <a:gd name="T31" fmla="*/ 111 h 116"/>
                <a:gd name="T32" fmla="*/ 0 w 1"/>
                <a:gd name="T33" fmla="*/ 113 h 116"/>
                <a:gd name="T34" fmla="*/ 0 w 1"/>
                <a:gd name="T35" fmla="*/ 115 h 116"/>
                <a:gd name="T36" fmla="*/ 0 w 1"/>
                <a:gd name="T37" fmla="*/ 114 h 116"/>
                <a:gd name="T38" fmla="*/ 0 w 1"/>
                <a:gd name="T39" fmla="*/ 113 h 116"/>
                <a:gd name="T40" fmla="*/ 0 w 1"/>
                <a:gd name="T41" fmla="*/ 111 h 116"/>
                <a:gd name="T42" fmla="*/ 0 w 1"/>
                <a:gd name="T43" fmla="*/ 109 h 116"/>
                <a:gd name="T44" fmla="*/ 0 w 1"/>
                <a:gd name="T45" fmla="*/ 106 h 116"/>
                <a:gd name="T46" fmla="*/ 0 w 1"/>
                <a:gd name="T47" fmla="*/ 104 h 116"/>
                <a:gd name="T48" fmla="*/ 0 w 1"/>
                <a:gd name="T49" fmla="*/ 101 h 116"/>
                <a:gd name="T50" fmla="*/ 0 w 1"/>
                <a:gd name="T51" fmla="*/ 97 h 116"/>
                <a:gd name="T52" fmla="*/ 0 w 1"/>
                <a:gd name="T53" fmla="*/ 94 h 116"/>
                <a:gd name="T54" fmla="*/ 0 w 1"/>
                <a:gd name="T55" fmla="*/ 89 h 116"/>
                <a:gd name="T56" fmla="*/ 0 w 1"/>
                <a:gd name="T57" fmla="*/ 86 h 116"/>
                <a:gd name="T58" fmla="*/ 0 w 1"/>
                <a:gd name="T59" fmla="*/ 82 h 116"/>
                <a:gd name="T60" fmla="*/ 0 w 1"/>
                <a:gd name="T61" fmla="*/ 76 h 116"/>
                <a:gd name="T62" fmla="*/ 0 w 1"/>
                <a:gd name="T63" fmla="*/ 68 h 116"/>
                <a:gd name="T64" fmla="*/ 0 w 1"/>
                <a:gd name="T65" fmla="*/ 57 h 116"/>
                <a:gd name="T66" fmla="*/ 0 w 1"/>
                <a:gd name="T67" fmla="*/ 46 h 116"/>
                <a:gd name="T68" fmla="*/ 0 w 1"/>
                <a:gd name="T69" fmla="*/ 33 h 116"/>
                <a:gd name="T70" fmla="*/ 0 w 1"/>
                <a:gd name="T71" fmla="*/ 22 h 116"/>
                <a:gd name="T72" fmla="*/ 0 w 1"/>
                <a:gd name="T73" fmla="*/ 12 h 116"/>
                <a:gd name="T74" fmla="*/ 0 w 1"/>
                <a:gd name="T75" fmla="*/ 7 h 116"/>
                <a:gd name="T76" fmla="*/ 0 w 1"/>
                <a:gd name="T77" fmla="*/ 5 h 116"/>
                <a:gd name="T78" fmla="*/ 0 w 1"/>
                <a:gd name="T79" fmla="*/ 3 h 116"/>
                <a:gd name="T80" fmla="*/ 0 w 1"/>
                <a:gd name="T81" fmla="*/ 1 h 116"/>
                <a:gd name="T82" fmla="*/ 0 w 1"/>
                <a:gd name="T83" fmla="*/ 0 h 116"/>
                <a:gd name="T84" fmla="*/ 0 w 1"/>
                <a:gd name="T85" fmla="*/ 1 h 116"/>
                <a:gd name="T86" fmla="*/ 0 w 1"/>
                <a:gd name="T87" fmla="*/ 3 h 116"/>
                <a:gd name="T88" fmla="*/ 0 w 1"/>
                <a:gd name="T89" fmla="*/ 6 h 1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"/>
                <a:gd name="T136" fmla="*/ 0 h 116"/>
                <a:gd name="T137" fmla="*/ 1 w 1"/>
                <a:gd name="T138" fmla="*/ 116 h 1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" h="116">
                  <a:moveTo>
                    <a:pt x="0" y="6"/>
                  </a:moveTo>
                  <a:lnTo>
                    <a:pt x="0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1"/>
                  </a:lnTo>
                  <a:lnTo>
                    <a:pt x="0" y="57"/>
                  </a:lnTo>
                  <a:lnTo>
                    <a:pt x="0" y="62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0" y="105"/>
                  </a:lnTo>
                  <a:lnTo>
                    <a:pt x="0" y="107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0" y="114"/>
                  </a:lnTo>
                  <a:lnTo>
                    <a:pt x="0" y="115"/>
                  </a:lnTo>
                  <a:lnTo>
                    <a:pt x="0" y="114"/>
                  </a:lnTo>
                  <a:lnTo>
                    <a:pt x="0" y="113"/>
                  </a:lnTo>
                  <a:lnTo>
                    <a:pt x="0" y="112"/>
                  </a:lnTo>
                  <a:lnTo>
                    <a:pt x="0" y="111"/>
                  </a:lnTo>
                  <a:lnTo>
                    <a:pt x="0" y="110"/>
                  </a:lnTo>
                  <a:lnTo>
                    <a:pt x="0" y="109"/>
                  </a:lnTo>
                  <a:lnTo>
                    <a:pt x="0" y="108"/>
                  </a:lnTo>
                  <a:lnTo>
                    <a:pt x="0" y="106"/>
                  </a:lnTo>
                  <a:lnTo>
                    <a:pt x="0" y="105"/>
                  </a:lnTo>
                  <a:lnTo>
                    <a:pt x="0" y="104"/>
                  </a:lnTo>
                  <a:lnTo>
                    <a:pt x="0" y="102"/>
                  </a:lnTo>
                  <a:lnTo>
                    <a:pt x="0" y="101"/>
                  </a:lnTo>
                  <a:lnTo>
                    <a:pt x="0" y="99"/>
                  </a:lnTo>
                  <a:lnTo>
                    <a:pt x="0" y="97"/>
                  </a:lnTo>
                  <a:lnTo>
                    <a:pt x="0" y="96"/>
                  </a:lnTo>
                  <a:lnTo>
                    <a:pt x="0" y="94"/>
                  </a:lnTo>
                  <a:lnTo>
                    <a:pt x="0" y="91"/>
                  </a:lnTo>
                  <a:lnTo>
                    <a:pt x="0" y="89"/>
                  </a:lnTo>
                  <a:lnTo>
                    <a:pt x="0" y="87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76"/>
                  </a:lnTo>
                  <a:lnTo>
                    <a:pt x="0" y="72"/>
                  </a:lnTo>
                  <a:lnTo>
                    <a:pt x="0" y="68"/>
                  </a:lnTo>
                  <a:lnTo>
                    <a:pt x="0" y="63"/>
                  </a:lnTo>
                  <a:lnTo>
                    <a:pt x="0" y="57"/>
                  </a:lnTo>
                  <a:lnTo>
                    <a:pt x="0" y="51"/>
                  </a:lnTo>
                  <a:lnTo>
                    <a:pt x="0" y="46"/>
                  </a:lnTo>
                  <a:lnTo>
                    <a:pt x="0" y="39"/>
                  </a:lnTo>
                  <a:lnTo>
                    <a:pt x="0" y="33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" name="Freeform 107"/>
            <p:cNvSpPr>
              <a:spLocks/>
            </p:cNvSpPr>
            <p:nvPr/>
          </p:nvSpPr>
          <p:spPr bwMode="auto">
            <a:xfrm>
              <a:off x="947" y="2997"/>
              <a:ext cx="1" cy="110"/>
            </a:xfrm>
            <a:custGeom>
              <a:avLst/>
              <a:gdLst>
                <a:gd name="T0" fmla="*/ 0 w 1"/>
                <a:gd name="T1" fmla="*/ 9 h 110"/>
                <a:gd name="T2" fmla="*/ 0 w 1"/>
                <a:gd name="T3" fmla="*/ 17 h 110"/>
                <a:gd name="T4" fmla="*/ 0 w 1"/>
                <a:gd name="T5" fmla="*/ 27 h 110"/>
                <a:gd name="T6" fmla="*/ 0 w 1"/>
                <a:gd name="T7" fmla="*/ 37 h 110"/>
                <a:gd name="T8" fmla="*/ 0 w 1"/>
                <a:gd name="T9" fmla="*/ 47 h 110"/>
                <a:gd name="T10" fmla="*/ 0 w 1"/>
                <a:gd name="T11" fmla="*/ 58 h 110"/>
                <a:gd name="T12" fmla="*/ 0 w 1"/>
                <a:gd name="T13" fmla="*/ 66 h 110"/>
                <a:gd name="T14" fmla="*/ 0 w 1"/>
                <a:gd name="T15" fmla="*/ 73 h 110"/>
                <a:gd name="T16" fmla="*/ 0 w 1"/>
                <a:gd name="T17" fmla="*/ 78 h 110"/>
                <a:gd name="T18" fmla="*/ 0 w 1"/>
                <a:gd name="T19" fmla="*/ 82 h 110"/>
                <a:gd name="T20" fmla="*/ 0 w 1"/>
                <a:gd name="T21" fmla="*/ 86 h 110"/>
                <a:gd name="T22" fmla="*/ 0 w 1"/>
                <a:gd name="T23" fmla="*/ 90 h 110"/>
                <a:gd name="T24" fmla="*/ 0 w 1"/>
                <a:gd name="T25" fmla="*/ 95 h 110"/>
                <a:gd name="T26" fmla="*/ 0 w 1"/>
                <a:gd name="T27" fmla="*/ 99 h 110"/>
                <a:gd name="T28" fmla="*/ 0 w 1"/>
                <a:gd name="T29" fmla="*/ 102 h 110"/>
                <a:gd name="T30" fmla="*/ 0 w 1"/>
                <a:gd name="T31" fmla="*/ 106 h 110"/>
                <a:gd name="T32" fmla="*/ 0 w 1"/>
                <a:gd name="T33" fmla="*/ 108 h 110"/>
                <a:gd name="T34" fmla="*/ 0 w 1"/>
                <a:gd name="T35" fmla="*/ 109 h 110"/>
                <a:gd name="T36" fmla="*/ 0 w 1"/>
                <a:gd name="T37" fmla="*/ 108 h 110"/>
                <a:gd name="T38" fmla="*/ 0 w 1"/>
                <a:gd name="T39" fmla="*/ 106 h 110"/>
                <a:gd name="T40" fmla="*/ 0 w 1"/>
                <a:gd name="T41" fmla="*/ 105 h 110"/>
                <a:gd name="T42" fmla="*/ 0 w 1"/>
                <a:gd name="T43" fmla="*/ 103 h 110"/>
                <a:gd name="T44" fmla="*/ 0 w 1"/>
                <a:gd name="T45" fmla="*/ 100 h 110"/>
                <a:gd name="T46" fmla="*/ 0 w 1"/>
                <a:gd name="T47" fmla="*/ 97 h 110"/>
                <a:gd name="T48" fmla="*/ 0 w 1"/>
                <a:gd name="T49" fmla="*/ 93 h 110"/>
                <a:gd name="T50" fmla="*/ 0 w 1"/>
                <a:gd name="T51" fmla="*/ 90 h 110"/>
                <a:gd name="T52" fmla="*/ 0 w 1"/>
                <a:gd name="T53" fmla="*/ 87 h 110"/>
                <a:gd name="T54" fmla="*/ 0 w 1"/>
                <a:gd name="T55" fmla="*/ 83 h 110"/>
                <a:gd name="T56" fmla="*/ 0 w 1"/>
                <a:gd name="T57" fmla="*/ 77 h 110"/>
                <a:gd name="T58" fmla="*/ 0 w 1"/>
                <a:gd name="T59" fmla="*/ 72 h 110"/>
                <a:gd name="T60" fmla="*/ 0 w 1"/>
                <a:gd name="T61" fmla="*/ 64 h 110"/>
                <a:gd name="T62" fmla="*/ 0 w 1"/>
                <a:gd name="T63" fmla="*/ 54 h 110"/>
                <a:gd name="T64" fmla="*/ 0 w 1"/>
                <a:gd name="T65" fmla="*/ 43 h 110"/>
                <a:gd name="T66" fmla="*/ 0 w 1"/>
                <a:gd name="T67" fmla="*/ 31 h 110"/>
                <a:gd name="T68" fmla="*/ 0 w 1"/>
                <a:gd name="T69" fmla="*/ 21 h 110"/>
                <a:gd name="T70" fmla="*/ 0 w 1"/>
                <a:gd name="T71" fmla="*/ 12 h 110"/>
                <a:gd name="T72" fmla="*/ 0 w 1"/>
                <a:gd name="T73" fmla="*/ 6 h 110"/>
                <a:gd name="T74" fmla="*/ 0 w 1"/>
                <a:gd name="T75" fmla="*/ 4 h 110"/>
                <a:gd name="T76" fmla="*/ 0 w 1"/>
                <a:gd name="T77" fmla="*/ 2 h 110"/>
                <a:gd name="T78" fmla="*/ 0 w 1"/>
                <a:gd name="T79" fmla="*/ 0 h 110"/>
                <a:gd name="T80" fmla="*/ 0 w 1"/>
                <a:gd name="T81" fmla="*/ 1 h 110"/>
                <a:gd name="T82" fmla="*/ 0 w 1"/>
                <a:gd name="T83" fmla="*/ 4 h 1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"/>
                <a:gd name="T127" fmla="*/ 0 h 110"/>
                <a:gd name="T128" fmla="*/ 1 w 1"/>
                <a:gd name="T129" fmla="*/ 110 h 1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" h="110">
                  <a:moveTo>
                    <a:pt x="0" y="5"/>
                  </a:moveTo>
                  <a:lnTo>
                    <a:pt x="0" y="9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7"/>
                  </a:lnTo>
                  <a:lnTo>
                    <a:pt x="0" y="32"/>
                  </a:lnTo>
                  <a:lnTo>
                    <a:pt x="0" y="37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3"/>
                  </a:lnTo>
                  <a:lnTo>
                    <a:pt x="0" y="58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3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90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9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0" y="106"/>
                  </a:lnTo>
                  <a:lnTo>
                    <a:pt x="0" y="107"/>
                  </a:lnTo>
                  <a:lnTo>
                    <a:pt x="0" y="108"/>
                  </a:lnTo>
                  <a:lnTo>
                    <a:pt x="0" y="109"/>
                  </a:lnTo>
                  <a:lnTo>
                    <a:pt x="0" y="108"/>
                  </a:lnTo>
                  <a:lnTo>
                    <a:pt x="0" y="107"/>
                  </a:lnTo>
                  <a:lnTo>
                    <a:pt x="0" y="106"/>
                  </a:lnTo>
                  <a:lnTo>
                    <a:pt x="0" y="105"/>
                  </a:lnTo>
                  <a:lnTo>
                    <a:pt x="0" y="104"/>
                  </a:lnTo>
                  <a:lnTo>
                    <a:pt x="0" y="103"/>
                  </a:lnTo>
                  <a:lnTo>
                    <a:pt x="0" y="101"/>
                  </a:lnTo>
                  <a:lnTo>
                    <a:pt x="0" y="100"/>
                  </a:lnTo>
                  <a:lnTo>
                    <a:pt x="0" y="98"/>
                  </a:lnTo>
                  <a:lnTo>
                    <a:pt x="0" y="97"/>
                  </a:lnTo>
                  <a:lnTo>
                    <a:pt x="0" y="95"/>
                  </a:lnTo>
                  <a:lnTo>
                    <a:pt x="0" y="93"/>
                  </a:lnTo>
                  <a:lnTo>
                    <a:pt x="0" y="92"/>
                  </a:lnTo>
                  <a:lnTo>
                    <a:pt x="0" y="90"/>
                  </a:lnTo>
                  <a:lnTo>
                    <a:pt x="0" y="88"/>
                  </a:lnTo>
                  <a:lnTo>
                    <a:pt x="0" y="87"/>
                  </a:lnTo>
                  <a:lnTo>
                    <a:pt x="0" y="85"/>
                  </a:lnTo>
                  <a:lnTo>
                    <a:pt x="0" y="83"/>
                  </a:lnTo>
                  <a:lnTo>
                    <a:pt x="0" y="82"/>
                  </a:lnTo>
                  <a:lnTo>
                    <a:pt x="0" y="77"/>
                  </a:lnTo>
                  <a:lnTo>
                    <a:pt x="0" y="75"/>
                  </a:lnTo>
                  <a:lnTo>
                    <a:pt x="0" y="72"/>
                  </a:lnTo>
                  <a:lnTo>
                    <a:pt x="0" y="68"/>
                  </a:lnTo>
                  <a:lnTo>
                    <a:pt x="0" y="64"/>
                  </a:lnTo>
                  <a:lnTo>
                    <a:pt x="0" y="59"/>
                  </a:lnTo>
                  <a:lnTo>
                    <a:pt x="0" y="54"/>
                  </a:lnTo>
                  <a:lnTo>
                    <a:pt x="0" y="48"/>
                  </a:lnTo>
                  <a:lnTo>
                    <a:pt x="0" y="43"/>
                  </a:lnTo>
                  <a:lnTo>
                    <a:pt x="0" y="37"/>
                  </a:lnTo>
                  <a:lnTo>
                    <a:pt x="0" y="31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5" name="Freeform 108"/>
            <p:cNvSpPr>
              <a:spLocks/>
            </p:cNvSpPr>
            <p:nvPr/>
          </p:nvSpPr>
          <p:spPr bwMode="auto">
            <a:xfrm>
              <a:off x="952" y="2949"/>
              <a:ext cx="21" cy="54"/>
            </a:xfrm>
            <a:custGeom>
              <a:avLst/>
              <a:gdLst>
                <a:gd name="T0" fmla="*/ 3 w 21"/>
                <a:gd name="T1" fmla="*/ 4 h 54"/>
                <a:gd name="T2" fmla="*/ 4 w 21"/>
                <a:gd name="T3" fmla="*/ 6 h 54"/>
                <a:gd name="T4" fmla="*/ 4 w 21"/>
                <a:gd name="T5" fmla="*/ 8 h 54"/>
                <a:gd name="T6" fmla="*/ 5 w 21"/>
                <a:gd name="T7" fmla="*/ 11 h 54"/>
                <a:gd name="T8" fmla="*/ 5 w 21"/>
                <a:gd name="T9" fmla="*/ 13 h 54"/>
                <a:gd name="T10" fmla="*/ 7 w 21"/>
                <a:gd name="T11" fmla="*/ 16 h 54"/>
                <a:gd name="T12" fmla="*/ 8 w 21"/>
                <a:gd name="T13" fmla="*/ 20 h 54"/>
                <a:gd name="T14" fmla="*/ 8 w 21"/>
                <a:gd name="T15" fmla="*/ 22 h 54"/>
                <a:gd name="T16" fmla="*/ 10 w 21"/>
                <a:gd name="T17" fmla="*/ 26 h 54"/>
                <a:gd name="T18" fmla="*/ 11 w 21"/>
                <a:gd name="T19" fmla="*/ 29 h 54"/>
                <a:gd name="T20" fmla="*/ 12 w 21"/>
                <a:gd name="T21" fmla="*/ 32 h 54"/>
                <a:gd name="T22" fmla="*/ 13 w 21"/>
                <a:gd name="T23" fmla="*/ 35 h 54"/>
                <a:gd name="T24" fmla="*/ 14 w 21"/>
                <a:gd name="T25" fmla="*/ 38 h 54"/>
                <a:gd name="T26" fmla="*/ 15 w 21"/>
                <a:gd name="T27" fmla="*/ 40 h 54"/>
                <a:gd name="T28" fmla="*/ 16 w 21"/>
                <a:gd name="T29" fmla="*/ 43 h 54"/>
                <a:gd name="T30" fmla="*/ 17 w 21"/>
                <a:gd name="T31" fmla="*/ 45 h 54"/>
                <a:gd name="T32" fmla="*/ 18 w 21"/>
                <a:gd name="T33" fmla="*/ 47 h 54"/>
                <a:gd name="T34" fmla="*/ 18 w 21"/>
                <a:gd name="T35" fmla="*/ 49 h 54"/>
                <a:gd name="T36" fmla="*/ 19 w 21"/>
                <a:gd name="T37" fmla="*/ 49 h 54"/>
                <a:gd name="T38" fmla="*/ 19 w 21"/>
                <a:gd name="T39" fmla="*/ 50 h 54"/>
                <a:gd name="T40" fmla="*/ 20 w 21"/>
                <a:gd name="T41" fmla="*/ 50 h 54"/>
                <a:gd name="T42" fmla="*/ 20 w 21"/>
                <a:gd name="T43" fmla="*/ 51 h 54"/>
                <a:gd name="T44" fmla="*/ 20 w 21"/>
                <a:gd name="T45" fmla="*/ 52 h 54"/>
                <a:gd name="T46" fmla="*/ 20 w 21"/>
                <a:gd name="T47" fmla="*/ 53 h 54"/>
                <a:gd name="T48" fmla="*/ 19 w 21"/>
                <a:gd name="T49" fmla="*/ 52 h 54"/>
                <a:gd name="T50" fmla="*/ 18 w 21"/>
                <a:gd name="T51" fmla="*/ 52 h 54"/>
                <a:gd name="T52" fmla="*/ 18 w 21"/>
                <a:gd name="T53" fmla="*/ 51 h 54"/>
                <a:gd name="T54" fmla="*/ 18 w 21"/>
                <a:gd name="T55" fmla="*/ 51 h 54"/>
                <a:gd name="T56" fmla="*/ 18 w 21"/>
                <a:gd name="T57" fmla="*/ 50 h 54"/>
                <a:gd name="T58" fmla="*/ 17 w 21"/>
                <a:gd name="T59" fmla="*/ 49 h 54"/>
                <a:gd name="T60" fmla="*/ 15 w 21"/>
                <a:gd name="T61" fmla="*/ 47 h 54"/>
                <a:gd name="T62" fmla="*/ 15 w 21"/>
                <a:gd name="T63" fmla="*/ 45 h 54"/>
                <a:gd name="T64" fmla="*/ 13 w 21"/>
                <a:gd name="T65" fmla="*/ 42 h 54"/>
                <a:gd name="T66" fmla="*/ 12 w 21"/>
                <a:gd name="T67" fmla="*/ 39 h 54"/>
                <a:gd name="T68" fmla="*/ 11 w 21"/>
                <a:gd name="T69" fmla="*/ 35 h 54"/>
                <a:gd name="T70" fmla="*/ 9 w 21"/>
                <a:gd name="T71" fmla="*/ 31 h 54"/>
                <a:gd name="T72" fmla="*/ 8 w 21"/>
                <a:gd name="T73" fmla="*/ 28 h 54"/>
                <a:gd name="T74" fmla="*/ 7 w 21"/>
                <a:gd name="T75" fmla="*/ 24 h 54"/>
                <a:gd name="T76" fmla="*/ 5 w 21"/>
                <a:gd name="T77" fmla="*/ 21 h 54"/>
                <a:gd name="T78" fmla="*/ 4 w 21"/>
                <a:gd name="T79" fmla="*/ 17 h 54"/>
                <a:gd name="T80" fmla="*/ 3 w 21"/>
                <a:gd name="T81" fmla="*/ 14 h 54"/>
                <a:gd name="T82" fmla="*/ 2 w 21"/>
                <a:gd name="T83" fmla="*/ 12 h 54"/>
                <a:gd name="T84" fmla="*/ 2 w 21"/>
                <a:gd name="T85" fmla="*/ 9 h 54"/>
                <a:gd name="T86" fmla="*/ 1 w 21"/>
                <a:gd name="T87" fmla="*/ 7 h 54"/>
                <a:gd name="T88" fmla="*/ 1 w 21"/>
                <a:gd name="T89" fmla="*/ 6 h 54"/>
                <a:gd name="T90" fmla="*/ 0 w 21"/>
                <a:gd name="T91" fmla="*/ 4 h 54"/>
                <a:gd name="T92" fmla="*/ 0 w 21"/>
                <a:gd name="T93" fmla="*/ 4 h 54"/>
                <a:gd name="T94" fmla="*/ 0 w 21"/>
                <a:gd name="T95" fmla="*/ 3 h 54"/>
                <a:gd name="T96" fmla="*/ 0 w 21"/>
                <a:gd name="T97" fmla="*/ 2 h 54"/>
                <a:gd name="T98" fmla="*/ 0 w 21"/>
                <a:gd name="T99" fmla="*/ 1 h 54"/>
                <a:gd name="T100" fmla="*/ 1 w 21"/>
                <a:gd name="T101" fmla="*/ 0 h 54"/>
                <a:gd name="T102" fmla="*/ 2 w 21"/>
                <a:gd name="T103" fmla="*/ 0 h 54"/>
                <a:gd name="T104" fmla="*/ 2 w 21"/>
                <a:gd name="T105" fmla="*/ 1 h 54"/>
                <a:gd name="T106" fmla="*/ 2 w 21"/>
                <a:gd name="T107" fmla="*/ 2 h 54"/>
                <a:gd name="T108" fmla="*/ 3 w 21"/>
                <a:gd name="T109" fmla="*/ 3 h 54"/>
                <a:gd name="T110" fmla="*/ 3 w 21"/>
                <a:gd name="T111" fmla="*/ 4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1"/>
                <a:gd name="T169" fmla="*/ 0 h 54"/>
                <a:gd name="T170" fmla="*/ 21 w 21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1" h="54">
                  <a:moveTo>
                    <a:pt x="3" y="4"/>
                  </a:moveTo>
                  <a:lnTo>
                    <a:pt x="4" y="6"/>
                  </a:lnTo>
                  <a:lnTo>
                    <a:pt x="4" y="8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7" y="16"/>
                  </a:lnTo>
                  <a:lnTo>
                    <a:pt x="8" y="20"/>
                  </a:lnTo>
                  <a:lnTo>
                    <a:pt x="8" y="22"/>
                  </a:lnTo>
                  <a:lnTo>
                    <a:pt x="10" y="26"/>
                  </a:lnTo>
                  <a:lnTo>
                    <a:pt x="11" y="29"/>
                  </a:lnTo>
                  <a:lnTo>
                    <a:pt x="12" y="32"/>
                  </a:lnTo>
                  <a:lnTo>
                    <a:pt x="13" y="35"/>
                  </a:lnTo>
                  <a:lnTo>
                    <a:pt x="14" y="38"/>
                  </a:lnTo>
                  <a:lnTo>
                    <a:pt x="15" y="40"/>
                  </a:lnTo>
                  <a:lnTo>
                    <a:pt x="16" y="43"/>
                  </a:lnTo>
                  <a:lnTo>
                    <a:pt x="17" y="45"/>
                  </a:lnTo>
                  <a:lnTo>
                    <a:pt x="18" y="47"/>
                  </a:lnTo>
                  <a:lnTo>
                    <a:pt x="18" y="49"/>
                  </a:lnTo>
                  <a:lnTo>
                    <a:pt x="19" y="49"/>
                  </a:lnTo>
                  <a:lnTo>
                    <a:pt x="19" y="50"/>
                  </a:lnTo>
                  <a:lnTo>
                    <a:pt x="20" y="50"/>
                  </a:lnTo>
                  <a:lnTo>
                    <a:pt x="20" y="51"/>
                  </a:lnTo>
                  <a:lnTo>
                    <a:pt x="20" y="52"/>
                  </a:lnTo>
                  <a:lnTo>
                    <a:pt x="20" y="53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8" y="51"/>
                  </a:lnTo>
                  <a:lnTo>
                    <a:pt x="18" y="50"/>
                  </a:lnTo>
                  <a:lnTo>
                    <a:pt x="17" y="49"/>
                  </a:lnTo>
                  <a:lnTo>
                    <a:pt x="15" y="47"/>
                  </a:lnTo>
                  <a:lnTo>
                    <a:pt x="15" y="45"/>
                  </a:lnTo>
                  <a:lnTo>
                    <a:pt x="13" y="42"/>
                  </a:lnTo>
                  <a:lnTo>
                    <a:pt x="12" y="39"/>
                  </a:lnTo>
                  <a:lnTo>
                    <a:pt x="11" y="35"/>
                  </a:lnTo>
                  <a:lnTo>
                    <a:pt x="9" y="31"/>
                  </a:lnTo>
                  <a:lnTo>
                    <a:pt x="8" y="28"/>
                  </a:lnTo>
                  <a:lnTo>
                    <a:pt x="7" y="24"/>
                  </a:lnTo>
                  <a:lnTo>
                    <a:pt x="5" y="21"/>
                  </a:lnTo>
                  <a:lnTo>
                    <a:pt x="4" y="17"/>
                  </a:lnTo>
                  <a:lnTo>
                    <a:pt x="3" y="14"/>
                  </a:lnTo>
                  <a:lnTo>
                    <a:pt x="2" y="12"/>
                  </a:lnTo>
                  <a:lnTo>
                    <a:pt x="2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3"/>
                  </a:lnTo>
                  <a:lnTo>
                    <a:pt x="3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" name="Freeform 109"/>
            <p:cNvSpPr>
              <a:spLocks/>
            </p:cNvSpPr>
            <p:nvPr/>
          </p:nvSpPr>
          <p:spPr bwMode="auto">
            <a:xfrm>
              <a:off x="942" y="2945"/>
              <a:ext cx="21" cy="54"/>
            </a:xfrm>
            <a:custGeom>
              <a:avLst/>
              <a:gdLst>
                <a:gd name="T0" fmla="*/ 2 w 21"/>
                <a:gd name="T1" fmla="*/ 4 h 54"/>
                <a:gd name="T2" fmla="*/ 3 w 21"/>
                <a:gd name="T3" fmla="*/ 6 h 54"/>
                <a:gd name="T4" fmla="*/ 4 w 21"/>
                <a:gd name="T5" fmla="*/ 9 h 54"/>
                <a:gd name="T6" fmla="*/ 5 w 21"/>
                <a:gd name="T7" fmla="*/ 12 h 54"/>
                <a:gd name="T8" fmla="*/ 5 w 21"/>
                <a:gd name="T9" fmla="*/ 14 h 54"/>
                <a:gd name="T10" fmla="*/ 6 w 21"/>
                <a:gd name="T11" fmla="*/ 17 h 54"/>
                <a:gd name="T12" fmla="*/ 7 w 21"/>
                <a:gd name="T13" fmla="*/ 20 h 54"/>
                <a:gd name="T14" fmla="*/ 8 w 21"/>
                <a:gd name="T15" fmla="*/ 23 h 54"/>
                <a:gd name="T16" fmla="*/ 11 w 21"/>
                <a:gd name="T17" fmla="*/ 30 h 54"/>
                <a:gd name="T18" fmla="*/ 12 w 21"/>
                <a:gd name="T19" fmla="*/ 33 h 54"/>
                <a:gd name="T20" fmla="*/ 13 w 21"/>
                <a:gd name="T21" fmla="*/ 36 h 54"/>
                <a:gd name="T22" fmla="*/ 14 w 21"/>
                <a:gd name="T23" fmla="*/ 39 h 54"/>
                <a:gd name="T24" fmla="*/ 16 w 21"/>
                <a:gd name="T25" fmla="*/ 44 h 54"/>
                <a:gd name="T26" fmla="*/ 17 w 21"/>
                <a:gd name="T27" fmla="*/ 46 h 54"/>
                <a:gd name="T28" fmla="*/ 18 w 21"/>
                <a:gd name="T29" fmla="*/ 48 h 54"/>
                <a:gd name="T30" fmla="*/ 18 w 21"/>
                <a:gd name="T31" fmla="*/ 49 h 54"/>
                <a:gd name="T32" fmla="*/ 18 w 21"/>
                <a:gd name="T33" fmla="*/ 49 h 54"/>
                <a:gd name="T34" fmla="*/ 19 w 21"/>
                <a:gd name="T35" fmla="*/ 50 h 54"/>
                <a:gd name="T36" fmla="*/ 19 w 21"/>
                <a:gd name="T37" fmla="*/ 51 h 54"/>
                <a:gd name="T38" fmla="*/ 20 w 21"/>
                <a:gd name="T39" fmla="*/ 52 h 54"/>
                <a:gd name="T40" fmla="*/ 20 w 21"/>
                <a:gd name="T41" fmla="*/ 53 h 54"/>
                <a:gd name="T42" fmla="*/ 19 w 21"/>
                <a:gd name="T43" fmla="*/ 53 h 54"/>
                <a:gd name="T44" fmla="*/ 18 w 21"/>
                <a:gd name="T45" fmla="*/ 53 h 54"/>
                <a:gd name="T46" fmla="*/ 18 w 21"/>
                <a:gd name="T47" fmla="*/ 52 h 54"/>
                <a:gd name="T48" fmla="*/ 17 w 21"/>
                <a:gd name="T49" fmla="*/ 51 h 54"/>
                <a:gd name="T50" fmla="*/ 17 w 21"/>
                <a:gd name="T51" fmla="*/ 50 h 54"/>
                <a:gd name="T52" fmla="*/ 16 w 21"/>
                <a:gd name="T53" fmla="*/ 49 h 54"/>
                <a:gd name="T54" fmla="*/ 15 w 21"/>
                <a:gd name="T55" fmla="*/ 48 h 54"/>
                <a:gd name="T56" fmla="*/ 14 w 21"/>
                <a:gd name="T57" fmla="*/ 45 h 54"/>
                <a:gd name="T58" fmla="*/ 13 w 21"/>
                <a:gd name="T59" fmla="*/ 42 h 54"/>
                <a:gd name="T60" fmla="*/ 12 w 21"/>
                <a:gd name="T61" fmla="*/ 40 h 54"/>
                <a:gd name="T62" fmla="*/ 11 w 21"/>
                <a:gd name="T63" fmla="*/ 36 h 54"/>
                <a:gd name="T64" fmla="*/ 9 w 21"/>
                <a:gd name="T65" fmla="*/ 32 h 54"/>
                <a:gd name="T66" fmla="*/ 8 w 21"/>
                <a:gd name="T67" fmla="*/ 29 h 54"/>
                <a:gd name="T68" fmla="*/ 6 w 21"/>
                <a:gd name="T69" fmla="*/ 25 h 54"/>
                <a:gd name="T70" fmla="*/ 5 w 21"/>
                <a:gd name="T71" fmla="*/ 22 h 54"/>
                <a:gd name="T72" fmla="*/ 4 w 21"/>
                <a:gd name="T73" fmla="*/ 18 h 54"/>
                <a:gd name="T74" fmla="*/ 2 w 21"/>
                <a:gd name="T75" fmla="*/ 13 h 54"/>
                <a:gd name="T76" fmla="*/ 2 w 21"/>
                <a:gd name="T77" fmla="*/ 10 h 54"/>
                <a:gd name="T78" fmla="*/ 1 w 21"/>
                <a:gd name="T79" fmla="*/ 8 h 54"/>
                <a:gd name="T80" fmla="*/ 1 w 21"/>
                <a:gd name="T81" fmla="*/ 7 h 54"/>
                <a:gd name="T82" fmla="*/ 0 w 21"/>
                <a:gd name="T83" fmla="*/ 6 h 54"/>
                <a:gd name="T84" fmla="*/ 0 w 21"/>
                <a:gd name="T85" fmla="*/ 4 h 54"/>
                <a:gd name="T86" fmla="*/ 0 w 21"/>
                <a:gd name="T87" fmla="*/ 4 h 54"/>
                <a:gd name="T88" fmla="*/ 0 w 21"/>
                <a:gd name="T89" fmla="*/ 3 h 54"/>
                <a:gd name="T90" fmla="*/ 0 w 21"/>
                <a:gd name="T91" fmla="*/ 2 h 54"/>
                <a:gd name="T92" fmla="*/ 0 w 21"/>
                <a:gd name="T93" fmla="*/ 1 h 54"/>
                <a:gd name="T94" fmla="*/ 0 w 21"/>
                <a:gd name="T95" fmla="*/ 0 h 54"/>
                <a:gd name="T96" fmla="*/ 1 w 21"/>
                <a:gd name="T97" fmla="*/ 0 h 54"/>
                <a:gd name="T98" fmla="*/ 1 w 21"/>
                <a:gd name="T99" fmla="*/ 1 h 54"/>
                <a:gd name="T100" fmla="*/ 2 w 21"/>
                <a:gd name="T101" fmla="*/ 1 h 54"/>
                <a:gd name="T102" fmla="*/ 2 w 21"/>
                <a:gd name="T103" fmla="*/ 2 h 54"/>
                <a:gd name="T104" fmla="*/ 2 w 21"/>
                <a:gd name="T105" fmla="*/ 3 h 54"/>
                <a:gd name="T106" fmla="*/ 2 w 21"/>
                <a:gd name="T107" fmla="*/ 4 h 54"/>
                <a:gd name="T108" fmla="*/ 2 w 21"/>
                <a:gd name="T109" fmla="*/ 4 h 5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1"/>
                <a:gd name="T166" fmla="*/ 0 h 54"/>
                <a:gd name="T167" fmla="*/ 21 w 21"/>
                <a:gd name="T168" fmla="*/ 54 h 54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1" h="54">
                  <a:moveTo>
                    <a:pt x="2" y="4"/>
                  </a:moveTo>
                  <a:lnTo>
                    <a:pt x="3" y="6"/>
                  </a:lnTo>
                  <a:lnTo>
                    <a:pt x="4" y="9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6" y="17"/>
                  </a:lnTo>
                  <a:lnTo>
                    <a:pt x="7" y="20"/>
                  </a:lnTo>
                  <a:lnTo>
                    <a:pt x="8" y="23"/>
                  </a:lnTo>
                  <a:lnTo>
                    <a:pt x="11" y="30"/>
                  </a:lnTo>
                  <a:lnTo>
                    <a:pt x="12" y="33"/>
                  </a:lnTo>
                  <a:lnTo>
                    <a:pt x="13" y="36"/>
                  </a:lnTo>
                  <a:lnTo>
                    <a:pt x="14" y="39"/>
                  </a:lnTo>
                  <a:lnTo>
                    <a:pt x="16" y="44"/>
                  </a:lnTo>
                  <a:lnTo>
                    <a:pt x="17" y="46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9" y="50"/>
                  </a:lnTo>
                  <a:lnTo>
                    <a:pt x="19" y="51"/>
                  </a:lnTo>
                  <a:lnTo>
                    <a:pt x="20" y="52"/>
                  </a:lnTo>
                  <a:lnTo>
                    <a:pt x="20" y="53"/>
                  </a:lnTo>
                  <a:lnTo>
                    <a:pt x="19" y="53"/>
                  </a:lnTo>
                  <a:lnTo>
                    <a:pt x="18" y="53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7" y="50"/>
                  </a:lnTo>
                  <a:lnTo>
                    <a:pt x="16" y="49"/>
                  </a:lnTo>
                  <a:lnTo>
                    <a:pt x="15" y="48"/>
                  </a:lnTo>
                  <a:lnTo>
                    <a:pt x="14" y="45"/>
                  </a:lnTo>
                  <a:lnTo>
                    <a:pt x="13" y="42"/>
                  </a:lnTo>
                  <a:lnTo>
                    <a:pt x="12" y="40"/>
                  </a:lnTo>
                  <a:lnTo>
                    <a:pt x="11" y="36"/>
                  </a:lnTo>
                  <a:lnTo>
                    <a:pt x="9" y="32"/>
                  </a:lnTo>
                  <a:lnTo>
                    <a:pt x="8" y="29"/>
                  </a:lnTo>
                  <a:lnTo>
                    <a:pt x="6" y="25"/>
                  </a:lnTo>
                  <a:lnTo>
                    <a:pt x="5" y="22"/>
                  </a:lnTo>
                  <a:lnTo>
                    <a:pt x="4" y="18"/>
                  </a:lnTo>
                  <a:lnTo>
                    <a:pt x="2" y="13"/>
                  </a:lnTo>
                  <a:lnTo>
                    <a:pt x="2" y="10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" name="Freeform 110"/>
            <p:cNvSpPr>
              <a:spLocks/>
            </p:cNvSpPr>
            <p:nvPr/>
          </p:nvSpPr>
          <p:spPr bwMode="auto">
            <a:xfrm>
              <a:off x="932" y="2945"/>
              <a:ext cx="21" cy="53"/>
            </a:xfrm>
            <a:custGeom>
              <a:avLst/>
              <a:gdLst>
                <a:gd name="T0" fmla="*/ 2 w 21"/>
                <a:gd name="T1" fmla="*/ 4 h 53"/>
                <a:gd name="T2" fmla="*/ 3 w 21"/>
                <a:gd name="T3" fmla="*/ 6 h 53"/>
                <a:gd name="T4" fmla="*/ 4 w 21"/>
                <a:gd name="T5" fmla="*/ 9 h 53"/>
                <a:gd name="T6" fmla="*/ 5 w 21"/>
                <a:gd name="T7" fmla="*/ 11 h 53"/>
                <a:gd name="T8" fmla="*/ 5 w 21"/>
                <a:gd name="T9" fmla="*/ 13 h 53"/>
                <a:gd name="T10" fmla="*/ 6 w 21"/>
                <a:gd name="T11" fmla="*/ 16 h 53"/>
                <a:gd name="T12" fmla="*/ 7 w 21"/>
                <a:gd name="T13" fmla="*/ 20 h 53"/>
                <a:gd name="T14" fmla="*/ 8 w 21"/>
                <a:gd name="T15" fmla="*/ 22 h 53"/>
                <a:gd name="T16" fmla="*/ 9 w 21"/>
                <a:gd name="T17" fmla="*/ 26 h 53"/>
                <a:gd name="T18" fmla="*/ 10 w 21"/>
                <a:gd name="T19" fmla="*/ 29 h 53"/>
                <a:gd name="T20" fmla="*/ 12 w 21"/>
                <a:gd name="T21" fmla="*/ 32 h 53"/>
                <a:gd name="T22" fmla="*/ 12 w 21"/>
                <a:gd name="T23" fmla="*/ 35 h 53"/>
                <a:gd name="T24" fmla="*/ 14 w 21"/>
                <a:gd name="T25" fmla="*/ 38 h 53"/>
                <a:gd name="T26" fmla="*/ 15 w 21"/>
                <a:gd name="T27" fmla="*/ 40 h 53"/>
                <a:gd name="T28" fmla="*/ 15 w 21"/>
                <a:gd name="T29" fmla="*/ 43 h 53"/>
                <a:gd name="T30" fmla="*/ 16 w 21"/>
                <a:gd name="T31" fmla="*/ 45 h 53"/>
                <a:gd name="T32" fmla="*/ 18 w 21"/>
                <a:gd name="T33" fmla="*/ 47 h 53"/>
                <a:gd name="T34" fmla="*/ 18 w 21"/>
                <a:gd name="T35" fmla="*/ 48 h 53"/>
                <a:gd name="T36" fmla="*/ 18 w 21"/>
                <a:gd name="T37" fmla="*/ 48 h 53"/>
                <a:gd name="T38" fmla="*/ 19 w 21"/>
                <a:gd name="T39" fmla="*/ 49 h 53"/>
                <a:gd name="T40" fmla="*/ 19 w 21"/>
                <a:gd name="T41" fmla="*/ 50 h 53"/>
                <a:gd name="T42" fmla="*/ 20 w 21"/>
                <a:gd name="T43" fmla="*/ 51 h 53"/>
                <a:gd name="T44" fmla="*/ 20 w 21"/>
                <a:gd name="T45" fmla="*/ 52 h 53"/>
                <a:gd name="T46" fmla="*/ 19 w 21"/>
                <a:gd name="T47" fmla="*/ 52 h 53"/>
                <a:gd name="T48" fmla="*/ 18 w 21"/>
                <a:gd name="T49" fmla="*/ 52 h 53"/>
                <a:gd name="T50" fmla="*/ 18 w 21"/>
                <a:gd name="T51" fmla="*/ 51 h 53"/>
                <a:gd name="T52" fmla="*/ 17 w 21"/>
                <a:gd name="T53" fmla="*/ 50 h 53"/>
                <a:gd name="T54" fmla="*/ 17 w 21"/>
                <a:gd name="T55" fmla="*/ 49 h 53"/>
                <a:gd name="T56" fmla="*/ 16 w 21"/>
                <a:gd name="T57" fmla="*/ 48 h 53"/>
                <a:gd name="T58" fmla="*/ 15 w 21"/>
                <a:gd name="T59" fmla="*/ 47 h 53"/>
                <a:gd name="T60" fmla="*/ 14 w 21"/>
                <a:gd name="T61" fmla="*/ 44 h 53"/>
                <a:gd name="T62" fmla="*/ 13 w 21"/>
                <a:gd name="T63" fmla="*/ 41 h 53"/>
                <a:gd name="T64" fmla="*/ 12 w 21"/>
                <a:gd name="T65" fmla="*/ 39 h 53"/>
                <a:gd name="T66" fmla="*/ 10 w 21"/>
                <a:gd name="T67" fmla="*/ 35 h 53"/>
                <a:gd name="T68" fmla="*/ 9 w 21"/>
                <a:gd name="T69" fmla="*/ 31 h 53"/>
                <a:gd name="T70" fmla="*/ 8 w 21"/>
                <a:gd name="T71" fmla="*/ 28 h 53"/>
                <a:gd name="T72" fmla="*/ 6 w 21"/>
                <a:gd name="T73" fmla="*/ 24 h 53"/>
                <a:gd name="T74" fmla="*/ 5 w 21"/>
                <a:gd name="T75" fmla="*/ 21 h 53"/>
                <a:gd name="T76" fmla="*/ 4 w 21"/>
                <a:gd name="T77" fmla="*/ 17 h 53"/>
                <a:gd name="T78" fmla="*/ 3 w 21"/>
                <a:gd name="T79" fmla="*/ 14 h 53"/>
                <a:gd name="T80" fmla="*/ 2 w 21"/>
                <a:gd name="T81" fmla="*/ 12 h 53"/>
                <a:gd name="T82" fmla="*/ 2 w 21"/>
                <a:gd name="T83" fmla="*/ 9 h 53"/>
                <a:gd name="T84" fmla="*/ 1 w 21"/>
                <a:gd name="T85" fmla="*/ 7 h 53"/>
                <a:gd name="T86" fmla="*/ 1 w 21"/>
                <a:gd name="T87" fmla="*/ 6 h 53"/>
                <a:gd name="T88" fmla="*/ 0 w 21"/>
                <a:gd name="T89" fmla="*/ 5 h 53"/>
                <a:gd name="T90" fmla="*/ 0 w 21"/>
                <a:gd name="T91" fmla="*/ 4 h 53"/>
                <a:gd name="T92" fmla="*/ 0 w 21"/>
                <a:gd name="T93" fmla="*/ 3 h 53"/>
                <a:gd name="T94" fmla="*/ 0 w 21"/>
                <a:gd name="T95" fmla="*/ 2 h 53"/>
                <a:gd name="T96" fmla="*/ 0 w 21"/>
                <a:gd name="T97" fmla="*/ 1 h 53"/>
                <a:gd name="T98" fmla="*/ 0 w 21"/>
                <a:gd name="T99" fmla="*/ 0 h 53"/>
                <a:gd name="T100" fmla="*/ 1 w 21"/>
                <a:gd name="T101" fmla="*/ 0 h 53"/>
                <a:gd name="T102" fmla="*/ 2 w 21"/>
                <a:gd name="T103" fmla="*/ 1 h 53"/>
                <a:gd name="T104" fmla="*/ 2 w 21"/>
                <a:gd name="T105" fmla="*/ 2 h 53"/>
                <a:gd name="T106" fmla="*/ 2 w 21"/>
                <a:gd name="T107" fmla="*/ 4 h 53"/>
                <a:gd name="T108" fmla="*/ 2 w 21"/>
                <a:gd name="T109" fmla="*/ 4 h 5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1"/>
                <a:gd name="T166" fmla="*/ 0 h 53"/>
                <a:gd name="T167" fmla="*/ 21 w 21"/>
                <a:gd name="T168" fmla="*/ 53 h 53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1" h="53">
                  <a:moveTo>
                    <a:pt x="2" y="4"/>
                  </a:moveTo>
                  <a:lnTo>
                    <a:pt x="3" y="6"/>
                  </a:lnTo>
                  <a:lnTo>
                    <a:pt x="4" y="9"/>
                  </a:lnTo>
                  <a:lnTo>
                    <a:pt x="5" y="11"/>
                  </a:lnTo>
                  <a:lnTo>
                    <a:pt x="5" y="13"/>
                  </a:lnTo>
                  <a:lnTo>
                    <a:pt x="6" y="16"/>
                  </a:lnTo>
                  <a:lnTo>
                    <a:pt x="7" y="20"/>
                  </a:lnTo>
                  <a:lnTo>
                    <a:pt x="8" y="22"/>
                  </a:lnTo>
                  <a:lnTo>
                    <a:pt x="9" y="26"/>
                  </a:lnTo>
                  <a:lnTo>
                    <a:pt x="10" y="29"/>
                  </a:lnTo>
                  <a:lnTo>
                    <a:pt x="12" y="32"/>
                  </a:lnTo>
                  <a:lnTo>
                    <a:pt x="12" y="35"/>
                  </a:lnTo>
                  <a:lnTo>
                    <a:pt x="14" y="38"/>
                  </a:lnTo>
                  <a:lnTo>
                    <a:pt x="15" y="40"/>
                  </a:lnTo>
                  <a:lnTo>
                    <a:pt x="15" y="43"/>
                  </a:lnTo>
                  <a:lnTo>
                    <a:pt x="16" y="45"/>
                  </a:lnTo>
                  <a:lnTo>
                    <a:pt x="18" y="47"/>
                  </a:lnTo>
                  <a:lnTo>
                    <a:pt x="18" y="48"/>
                  </a:lnTo>
                  <a:lnTo>
                    <a:pt x="19" y="49"/>
                  </a:lnTo>
                  <a:lnTo>
                    <a:pt x="19" y="50"/>
                  </a:lnTo>
                  <a:lnTo>
                    <a:pt x="20" y="51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7"/>
                  </a:lnTo>
                  <a:lnTo>
                    <a:pt x="14" y="44"/>
                  </a:lnTo>
                  <a:lnTo>
                    <a:pt x="13" y="41"/>
                  </a:lnTo>
                  <a:lnTo>
                    <a:pt x="12" y="39"/>
                  </a:lnTo>
                  <a:lnTo>
                    <a:pt x="10" y="35"/>
                  </a:lnTo>
                  <a:lnTo>
                    <a:pt x="9" y="31"/>
                  </a:lnTo>
                  <a:lnTo>
                    <a:pt x="8" y="28"/>
                  </a:lnTo>
                  <a:lnTo>
                    <a:pt x="6" y="24"/>
                  </a:lnTo>
                  <a:lnTo>
                    <a:pt x="5" y="21"/>
                  </a:lnTo>
                  <a:lnTo>
                    <a:pt x="4" y="17"/>
                  </a:lnTo>
                  <a:lnTo>
                    <a:pt x="3" y="14"/>
                  </a:lnTo>
                  <a:lnTo>
                    <a:pt x="2" y="12"/>
                  </a:lnTo>
                  <a:lnTo>
                    <a:pt x="2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8" name="Freeform 111"/>
            <p:cNvSpPr>
              <a:spLocks/>
            </p:cNvSpPr>
            <p:nvPr/>
          </p:nvSpPr>
          <p:spPr bwMode="auto">
            <a:xfrm>
              <a:off x="928" y="2954"/>
              <a:ext cx="13" cy="31"/>
            </a:xfrm>
            <a:custGeom>
              <a:avLst/>
              <a:gdLst>
                <a:gd name="T0" fmla="*/ 2 w 13"/>
                <a:gd name="T1" fmla="*/ 3 h 31"/>
                <a:gd name="T2" fmla="*/ 2 w 13"/>
                <a:gd name="T3" fmla="*/ 4 h 31"/>
                <a:gd name="T4" fmla="*/ 2 w 13"/>
                <a:gd name="T5" fmla="*/ 5 h 31"/>
                <a:gd name="T6" fmla="*/ 3 w 13"/>
                <a:gd name="T7" fmla="*/ 6 h 31"/>
                <a:gd name="T8" fmla="*/ 3 w 13"/>
                <a:gd name="T9" fmla="*/ 8 h 31"/>
                <a:gd name="T10" fmla="*/ 3 w 13"/>
                <a:gd name="T11" fmla="*/ 9 h 31"/>
                <a:gd name="T12" fmla="*/ 4 w 13"/>
                <a:gd name="T13" fmla="*/ 11 h 31"/>
                <a:gd name="T14" fmla="*/ 5 w 13"/>
                <a:gd name="T15" fmla="*/ 13 h 31"/>
                <a:gd name="T16" fmla="*/ 5 w 13"/>
                <a:gd name="T17" fmla="*/ 14 h 31"/>
                <a:gd name="T18" fmla="*/ 6 w 13"/>
                <a:gd name="T19" fmla="*/ 16 h 31"/>
                <a:gd name="T20" fmla="*/ 7 w 13"/>
                <a:gd name="T21" fmla="*/ 18 h 31"/>
                <a:gd name="T22" fmla="*/ 7 w 13"/>
                <a:gd name="T23" fmla="*/ 19 h 31"/>
                <a:gd name="T24" fmla="*/ 8 w 13"/>
                <a:gd name="T25" fmla="*/ 21 h 31"/>
                <a:gd name="T26" fmla="*/ 9 w 13"/>
                <a:gd name="T27" fmla="*/ 23 h 31"/>
                <a:gd name="T28" fmla="*/ 9 w 13"/>
                <a:gd name="T29" fmla="*/ 23 h 31"/>
                <a:gd name="T30" fmla="*/ 9 w 13"/>
                <a:gd name="T31" fmla="*/ 24 h 31"/>
                <a:gd name="T32" fmla="*/ 10 w 13"/>
                <a:gd name="T33" fmla="*/ 25 h 31"/>
                <a:gd name="T34" fmla="*/ 10 w 13"/>
                <a:gd name="T35" fmla="*/ 26 h 31"/>
                <a:gd name="T36" fmla="*/ 11 w 13"/>
                <a:gd name="T37" fmla="*/ 26 h 31"/>
                <a:gd name="T38" fmla="*/ 11 w 13"/>
                <a:gd name="T39" fmla="*/ 27 h 31"/>
                <a:gd name="T40" fmla="*/ 11 w 13"/>
                <a:gd name="T41" fmla="*/ 28 h 31"/>
                <a:gd name="T42" fmla="*/ 11 w 13"/>
                <a:gd name="T43" fmla="*/ 28 h 31"/>
                <a:gd name="T44" fmla="*/ 12 w 13"/>
                <a:gd name="T45" fmla="*/ 29 h 31"/>
                <a:gd name="T46" fmla="*/ 12 w 13"/>
                <a:gd name="T47" fmla="*/ 30 h 31"/>
                <a:gd name="T48" fmla="*/ 11 w 13"/>
                <a:gd name="T49" fmla="*/ 30 h 31"/>
                <a:gd name="T50" fmla="*/ 11 w 13"/>
                <a:gd name="T51" fmla="*/ 29 h 31"/>
                <a:gd name="T52" fmla="*/ 11 w 13"/>
                <a:gd name="T53" fmla="*/ 29 h 31"/>
                <a:gd name="T54" fmla="*/ 10 w 13"/>
                <a:gd name="T55" fmla="*/ 28 h 31"/>
                <a:gd name="T56" fmla="*/ 9 w 13"/>
                <a:gd name="T57" fmla="*/ 27 h 31"/>
                <a:gd name="T58" fmla="*/ 9 w 13"/>
                <a:gd name="T59" fmla="*/ 26 h 31"/>
                <a:gd name="T60" fmla="*/ 8 w 13"/>
                <a:gd name="T61" fmla="*/ 24 h 31"/>
                <a:gd name="T62" fmla="*/ 7 w 13"/>
                <a:gd name="T63" fmla="*/ 23 h 31"/>
                <a:gd name="T64" fmla="*/ 6 w 13"/>
                <a:gd name="T65" fmla="*/ 20 h 31"/>
                <a:gd name="T66" fmla="*/ 5 w 13"/>
                <a:gd name="T67" fmla="*/ 18 h 31"/>
                <a:gd name="T68" fmla="*/ 4 w 13"/>
                <a:gd name="T69" fmla="*/ 17 h 31"/>
                <a:gd name="T70" fmla="*/ 3 w 13"/>
                <a:gd name="T71" fmla="*/ 15 h 31"/>
                <a:gd name="T72" fmla="*/ 3 w 13"/>
                <a:gd name="T73" fmla="*/ 13 h 31"/>
                <a:gd name="T74" fmla="*/ 2 w 13"/>
                <a:gd name="T75" fmla="*/ 11 h 31"/>
                <a:gd name="T76" fmla="*/ 1 w 13"/>
                <a:gd name="T77" fmla="*/ 9 h 31"/>
                <a:gd name="T78" fmla="*/ 1 w 13"/>
                <a:gd name="T79" fmla="*/ 8 h 31"/>
                <a:gd name="T80" fmla="*/ 0 w 13"/>
                <a:gd name="T81" fmla="*/ 7 h 31"/>
                <a:gd name="T82" fmla="*/ 0 w 13"/>
                <a:gd name="T83" fmla="*/ 5 h 31"/>
                <a:gd name="T84" fmla="*/ 0 w 13"/>
                <a:gd name="T85" fmla="*/ 4 h 31"/>
                <a:gd name="T86" fmla="*/ 0 w 13"/>
                <a:gd name="T87" fmla="*/ 3 h 31"/>
                <a:gd name="T88" fmla="*/ 0 w 13"/>
                <a:gd name="T89" fmla="*/ 3 h 31"/>
                <a:gd name="T90" fmla="*/ 0 w 13"/>
                <a:gd name="T91" fmla="*/ 2 h 31"/>
                <a:gd name="T92" fmla="*/ 0 w 13"/>
                <a:gd name="T93" fmla="*/ 1 h 31"/>
                <a:gd name="T94" fmla="*/ 0 w 13"/>
                <a:gd name="T95" fmla="*/ 0 h 31"/>
                <a:gd name="T96" fmla="*/ 1 w 13"/>
                <a:gd name="T97" fmla="*/ 0 h 31"/>
                <a:gd name="T98" fmla="*/ 1 w 13"/>
                <a:gd name="T99" fmla="*/ 1 h 31"/>
                <a:gd name="T100" fmla="*/ 1 w 13"/>
                <a:gd name="T101" fmla="*/ 2 h 31"/>
                <a:gd name="T102" fmla="*/ 2 w 13"/>
                <a:gd name="T103" fmla="*/ 3 h 31"/>
                <a:gd name="T104" fmla="*/ 2 w 13"/>
                <a:gd name="T105" fmla="*/ 3 h 3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3"/>
                <a:gd name="T160" fmla="*/ 0 h 31"/>
                <a:gd name="T161" fmla="*/ 13 w 13"/>
                <a:gd name="T162" fmla="*/ 31 h 3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3" h="31">
                  <a:moveTo>
                    <a:pt x="2" y="3"/>
                  </a:moveTo>
                  <a:lnTo>
                    <a:pt x="2" y="4"/>
                  </a:lnTo>
                  <a:lnTo>
                    <a:pt x="2" y="5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9"/>
                  </a:lnTo>
                  <a:lnTo>
                    <a:pt x="4" y="11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8" y="21"/>
                  </a:lnTo>
                  <a:lnTo>
                    <a:pt x="9" y="23"/>
                  </a:lnTo>
                  <a:lnTo>
                    <a:pt x="9" y="24"/>
                  </a:lnTo>
                  <a:lnTo>
                    <a:pt x="10" y="25"/>
                  </a:lnTo>
                  <a:lnTo>
                    <a:pt x="10" y="26"/>
                  </a:lnTo>
                  <a:lnTo>
                    <a:pt x="11" y="26"/>
                  </a:lnTo>
                  <a:lnTo>
                    <a:pt x="11" y="27"/>
                  </a:lnTo>
                  <a:lnTo>
                    <a:pt x="11" y="28"/>
                  </a:lnTo>
                  <a:lnTo>
                    <a:pt x="12" y="29"/>
                  </a:lnTo>
                  <a:lnTo>
                    <a:pt x="12" y="30"/>
                  </a:lnTo>
                  <a:lnTo>
                    <a:pt x="11" y="30"/>
                  </a:lnTo>
                  <a:lnTo>
                    <a:pt x="11" y="29"/>
                  </a:lnTo>
                  <a:lnTo>
                    <a:pt x="10" y="28"/>
                  </a:lnTo>
                  <a:lnTo>
                    <a:pt x="9" y="27"/>
                  </a:lnTo>
                  <a:lnTo>
                    <a:pt x="9" y="26"/>
                  </a:lnTo>
                  <a:lnTo>
                    <a:pt x="8" y="24"/>
                  </a:lnTo>
                  <a:lnTo>
                    <a:pt x="7" y="23"/>
                  </a:lnTo>
                  <a:lnTo>
                    <a:pt x="6" y="20"/>
                  </a:lnTo>
                  <a:lnTo>
                    <a:pt x="5" y="18"/>
                  </a:lnTo>
                  <a:lnTo>
                    <a:pt x="4" y="17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1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2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9" name="Freeform 112"/>
            <p:cNvSpPr>
              <a:spLocks/>
            </p:cNvSpPr>
            <p:nvPr/>
          </p:nvSpPr>
          <p:spPr bwMode="auto">
            <a:xfrm>
              <a:off x="924" y="2965"/>
              <a:ext cx="13" cy="31"/>
            </a:xfrm>
            <a:custGeom>
              <a:avLst/>
              <a:gdLst>
                <a:gd name="T0" fmla="*/ 1 w 13"/>
                <a:gd name="T1" fmla="*/ 3 h 31"/>
                <a:gd name="T2" fmla="*/ 2 w 13"/>
                <a:gd name="T3" fmla="*/ 3 h 31"/>
                <a:gd name="T4" fmla="*/ 2 w 13"/>
                <a:gd name="T5" fmla="*/ 5 h 31"/>
                <a:gd name="T6" fmla="*/ 2 w 13"/>
                <a:gd name="T7" fmla="*/ 6 h 31"/>
                <a:gd name="T8" fmla="*/ 3 w 13"/>
                <a:gd name="T9" fmla="*/ 8 h 31"/>
                <a:gd name="T10" fmla="*/ 3 w 13"/>
                <a:gd name="T11" fmla="*/ 9 h 31"/>
                <a:gd name="T12" fmla="*/ 4 w 13"/>
                <a:gd name="T13" fmla="*/ 11 h 31"/>
                <a:gd name="T14" fmla="*/ 5 w 13"/>
                <a:gd name="T15" fmla="*/ 13 h 31"/>
                <a:gd name="T16" fmla="*/ 5 w 13"/>
                <a:gd name="T17" fmla="*/ 14 h 31"/>
                <a:gd name="T18" fmla="*/ 6 w 13"/>
                <a:gd name="T19" fmla="*/ 16 h 31"/>
                <a:gd name="T20" fmla="*/ 7 w 13"/>
                <a:gd name="T21" fmla="*/ 18 h 31"/>
                <a:gd name="T22" fmla="*/ 7 w 13"/>
                <a:gd name="T23" fmla="*/ 19 h 31"/>
                <a:gd name="T24" fmla="*/ 8 w 13"/>
                <a:gd name="T25" fmla="*/ 21 h 31"/>
                <a:gd name="T26" fmla="*/ 9 w 13"/>
                <a:gd name="T27" fmla="*/ 22 h 31"/>
                <a:gd name="T28" fmla="*/ 9 w 13"/>
                <a:gd name="T29" fmla="*/ 23 h 31"/>
                <a:gd name="T30" fmla="*/ 9 w 13"/>
                <a:gd name="T31" fmla="*/ 24 h 31"/>
                <a:gd name="T32" fmla="*/ 10 w 13"/>
                <a:gd name="T33" fmla="*/ 25 h 31"/>
                <a:gd name="T34" fmla="*/ 11 w 13"/>
                <a:gd name="T35" fmla="*/ 26 h 31"/>
                <a:gd name="T36" fmla="*/ 11 w 13"/>
                <a:gd name="T37" fmla="*/ 27 h 31"/>
                <a:gd name="T38" fmla="*/ 11 w 13"/>
                <a:gd name="T39" fmla="*/ 28 h 31"/>
                <a:gd name="T40" fmla="*/ 12 w 13"/>
                <a:gd name="T41" fmla="*/ 28 h 31"/>
                <a:gd name="T42" fmla="*/ 12 w 13"/>
                <a:gd name="T43" fmla="*/ 29 h 31"/>
                <a:gd name="T44" fmla="*/ 12 w 13"/>
                <a:gd name="T45" fmla="*/ 30 h 31"/>
                <a:gd name="T46" fmla="*/ 11 w 13"/>
                <a:gd name="T47" fmla="*/ 30 h 31"/>
                <a:gd name="T48" fmla="*/ 11 w 13"/>
                <a:gd name="T49" fmla="*/ 30 h 31"/>
                <a:gd name="T50" fmla="*/ 11 w 13"/>
                <a:gd name="T51" fmla="*/ 29 h 31"/>
                <a:gd name="T52" fmla="*/ 10 w 13"/>
                <a:gd name="T53" fmla="*/ 28 h 31"/>
                <a:gd name="T54" fmla="*/ 9 w 13"/>
                <a:gd name="T55" fmla="*/ 27 h 31"/>
                <a:gd name="T56" fmla="*/ 9 w 13"/>
                <a:gd name="T57" fmla="*/ 25 h 31"/>
                <a:gd name="T58" fmla="*/ 8 w 13"/>
                <a:gd name="T59" fmla="*/ 24 h 31"/>
                <a:gd name="T60" fmla="*/ 7 w 13"/>
                <a:gd name="T61" fmla="*/ 23 h 31"/>
                <a:gd name="T62" fmla="*/ 6 w 13"/>
                <a:gd name="T63" fmla="*/ 20 h 31"/>
                <a:gd name="T64" fmla="*/ 5 w 13"/>
                <a:gd name="T65" fmla="*/ 18 h 31"/>
                <a:gd name="T66" fmla="*/ 5 w 13"/>
                <a:gd name="T67" fmla="*/ 17 h 31"/>
                <a:gd name="T68" fmla="*/ 3 w 13"/>
                <a:gd name="T69" fmla="*/ 14 h 31"/>
                <a:gd name="T70" fmla="*/ 3 w 13"/>
                <a:gd name="T71" fmla="*/ 13 h 31"/>
                <a:gd name="T72" fmla="*/ 2 w 13"/>
                <a:gd name="T73" fmla="*/ 11 h 31"/>
                <a:gd name="T74" fmla="*/ 1 w 13"/>
                <a:gd name="T75" fmla="*/ 9 h 31"/>
                <a:gd name="T76" fmla="*/ 1 w 13"/>
                <a:gd name="T77" fmla="*/ 8 h 31"/>
                <a:gd name="T78" fmla="*/ 1 w 13"/>
                <a:gd name="T79" fmla="*/ 7 h 31"/>
                <a:gd name="T80" fmla="*/ 1 w 13"/>
                <a:gd name="T81" fmla="*/ 5 h 31"/>
                <a:gd name="T82" fmla="*/ 0 w 13"/>
                <a:gd name="T83" fmla="*/ 4 h 31"/>
                <a:gd name="T84" fmla="*/ 0 w 13"/>
                <a:gd name="T85" fmla="*/ 3 h 31"/>
                <a:gd name="T86" fmla="*/ 0 w 13"/>
                <a:gd name="T87" fmla="*/ 3 h 31"/>
                <a:gd name="T88" fmla="*/ 0 w 13"/>
                <a:gd name="T89" fmla="*/ 2 h 31"/>
                <a:gd name="T90" fmla="*/ 0 w 13"/>
                <a:gd name="T91" fmla="*/ 1 h 31"/>
                <a:gd name="T92" fmla="*/ 1 w 13"/>
                <a:gd name="T93" fmla="*/ 0 h 31"/>
                <a:gd name="T94" fmla="*/ 1 w 13"/>
                <a:gd name="T95" fmla="*/ 1 h 31"/>
                <a:gd name="T96" fmla="*/ 1 w 13"/>
                <a:gd name="T97" fmla="*/ 2 h 31"/>
                <a:gd name="T98" fmla="*/ 1 w 13"/>
                <a:gd name="T99" fmla="*/ 3 h 3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3"/>
                <a:gd name="T151" fmla="*/ 0 h 31"/>
                <a:gd name="T152" fmla="*/ 13 w 13"/>
                <a:gd name="T153" fmla="*/ 31 h 3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3" h="31">
                  <a:moveTo>
                    <a:pt x="1" y="3"/>
                  </a:moveTo>
                  <a:lnTo>
                    <a:pt x="2" y="3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8"/>
                  </a:lnTo>
                  <a:lnTo>
                    <a:pt x="3" y="9"/>
                  </a:lnTo>
                  <a:lnTo>
                    <a:pt x="4" y="11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6" y="16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8" y="21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4"/>
                  </a:lnTo>
                  <a:lnTo>
                    <a:pt x="10" y="25"/>
                  </a:lnTo>
                  <a:lnTo>
                    <a:pt x="11" y="26"/>
                  </a:lnTo>
                  <a:lnTo>
                    <a:pt x="11" y="27"/>
                  </a:lnTo>
                  <a:lnTo>
                    <a:pt x="11" y="28"/>
                  </a:lnTo>
                  <a:lnTo>
                    <a:pt x="12" y="28"/>
                  </a:lnTo>
                  <a:lnTo>
                    <a:pt x="12" y="29"/>
                  </a:lnTo>
                  <a:lnTo>
                    <a:pt x="12" y="30"/>
                  </a:lnTo>
                  <a:lnTo>
                    <a:pt x="11" y="30"/>
                  </a:lnTo>
                  <a:lnTo>
                    <a:pt x="11" y="29"/>
                  </a:lnTo>
                  <a:lnTo>
                    <a:pt x="10" y="28"/>
                  </a:lnTo>
                  <a:lnTo>
                    <a:pt x="9" y="27"/>
                  </a:lnTo>
                  <a:lnTo>
                    <a:pt x="9" y="25"/>
                  </a:lnTo>
                  <a:lnTo>
                    <a:pt x="8" y="24"/>
                  </a:lnTo>
                  <a:lnTo>
                    <a:pt x="7" y="23"/>
                  </a:lnTo>
                  <a:lnTo>
                    <a:pt x="6" y="20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2" y="11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0" name="Freeform 113"/>
            <p:cNvSpPr>
              <a:spLocks/>
            </p:cNvSpPr>
            <p:nvPr/>
          </p:nvSpPr>
          <p:spPr bwMode="auto">
            <a:xfrm>
              <a:off x="919" y="2979"/>
              <a:ext cx="11" cy="25"/>
            </a:xfrm>
            <a:custGeom>
              <a:avLst/>
              <a:gdLst>
                <a:gd name="T0" fmla="*/ 1 w 11"/>
                <a:gd name="T1" fmla="*/ 2 h 25"/>
                <a:gd name="T2" fmla="*/ 1 w 11"/>
                <a:gd name="T3" fmla="*/ 3 h 25"/>
                <a:gd name="T4" fmla="*/ 1 w 11"/>
                <a:gd name="T5" fmla="*/ 4 h 25"/>
                <a:gd name="T6" fmla="*/ 2 w 11"/>
                <a:gd name="T7" fmla="*/ 5 h 25"/>
                <a:gd name="T8" fmla="*/ 3 w 11"/>
                <a:gd name="T9" fmla="*/ 6 h 25"/>
                <a:gd name="T10" fmla="*/ 3 w 11"/>
                <a:gd name="T11" fmla="*/ 7 h 25"/>
                <a:gd name="T12" fmla="*/ 3 w 11"/>
                <a:gd name="T13" fmla="*/ 9 h 25"/>
                <a:gd name="T14" fmla="*/ 4 w 11"/>
                <a:gd name="T15" fmla="*/ 10 h 25"/>
                <a:gd name="T16" fmla="*/ 4 w 11"/>
                <a:gd name="T17" fmla="*/ 11 h 25"/>
                <a:gd name="T18" fmla="*/ 5 w 11"/>
                <a:gd name="T19" fmla="*/ 12 h 25"/>
                <a:gd name="T20" fmla="*/ 6 w 11"/>
                <a:gd name="T21" fmla="*/ 14 h 25"/>
                <a:gd name="T22" fmla="*/ 6 w 11"/>
                <a:gd name="T23" fmla="*/ 14 h 25"/>
                <a:gd name="T24" fmla="*/ 6 w 11"/>
                <a:gd name="T25" fmla="*/ 16 h 25"/>
                <a:gd name="T26" fmla="*/ 7 w 11"/>
                <a:gd name="T27" fmla="*/ 17 h 25"/>
                <a:gd name="T28" fmla="*/ 8 w 11"/>
                <a:gd name="T29" fmla="*/ 18 h 25"/>
                <a:gd name="T30" fmla="*/ 8 w 11"/>
                <a:gd name="T31" fmla="*/ 18 h 25"/>
                <a:gd name="T32" fmla="*/ 9 w 11"/>
                <a:gd name="T33" fmla="*/ 19 h 25"/>
                <a:gd name="T34" fmla="*/ 9 w 11"/>
                <a:gd name="T35" fmla="*/ 20 h 25"/>
                <a:gd name="T36" fmla="*/ 9 w 11"/>
                <a:gd name="T37" fmla="*/ 20 h 25"/>
                <a:gd name="T38" fmla="*/ 9 w 11"/>
                <a:gd name="T39" fmla="*/ 21 h 25"/>
                <a:gd name="T40" fmla="*/ 9 w 11"/>
                <a:gd name="T41" fmla="*/ 22 h 25"/>
                <a:gd name="T42" fmla="*/ 10 w 11"/>
                <a:gd name="T43" fmla="*/ 22 h 25"/>
                <a:gd name="T44" fmla="*/ 10 w 11"/>
                <a:gd name="T45" fmla="*/ 23 h 25"/>
                <a:gd name="T46" fmla="*/ 10 w 11"/>
                <a:gd name="T47" fmla="*/ 24 h 25"/>
                <a:gd name="T48" fmla="*/ 9 w 11"/>
                <a:gd name="T49" fmla="*/ 24 h 25"/>
                <a:gd name="T50" fmla="*/ 9 w 11"/>
                <a:gd name="T51" fmla="*/ 23 h 25"/>
                <a:gd name="T52" fmla="*/ 9 w 11"/>
                <a:gd name="T53" fmla="*/ 23 h 25"/>
                <a:gd name="T54" fmla="*/ 8 w 11"/>
                <a:gd name="T55" fmla="*/ 22 h 25"/>
                <a:gd name="T56" fmla="*/ 8 w 11"/>
                <a:gd name="T57" fmla="*/ 22 h 25"/>
                <a:gd name="T58" fmla="*/ 8 w 11"/>
                <a:gd name="T59" fmla="*/ 21 h 25"/>
                <a:gd name="T60" fmla="*/ 7 w 11"/>
                <a:gd name="T61" fmla="*/ 19 h 25"/>
                <a:gd name="T62" fmla="*/ 6 w 11"/>
                <a:gd name="T63" fmla="*/ 18 h 25"/>
                <a:gd name="T64" fmla="*/ 5 w 11"/>
                <a:gd name="T65" fmla="*/ 17 h 25"/>
                <a:gd name="T66" fmla="*/ 4 w 11"/>
                <a:gd name="T67" fmla="*/ 15 h 25"/>
                <a:gd name="T68" fmla="*/ 4 w 11"/>
                <a:gd name="T69" fmla="*/ 14 h 25"/>
                <a:gd name="T70" fmla="*/ 3 w 11"/>
                <a:gd name="T71" fmla="*/ 13 h 25"/>
                <a:gd name="T72" fmla="*/ 2 w 11"/>
                <a:gd name="T73" fmla="*/ 11 h 25"/>
                <a:gd name="T74" fmla="*/ 1 w 11"/>
                <a:gd name="T75" fmla="*/ 10 h 25"/>
                <a:gd name="T76" fmla="*/ 1 w 11"/>
                <a:gd name="T77" fmla="*/ 8 h 25"/>
                <a:gd name="T78" fmla="*/ 1 w 11"/>
                <a:gd name="T79" fmla="*/ 7 h 25"/>
                <a:gd name="T80" fmla="*/ 0 w 11"/>
                <a:gd name="T81" fmla="*/ 6 h 25"/>
                <a:gd name="T82" fmla="*/ 0 w 11"/>
                <a:gd name="T83" fmla="*/ 5 h 25"/>
                <a:gd name="T84" fmla="*/ 0 w 11"/>
                <a:gd name="T85" fmla="*/ 4 h 25"/>
                <a:gd name="T86" fmla="*/ 0 w 11"/>
                <a:gd name="T87" fmla="*/ 2 h 25"/>
                <a:gd name="T88" fmla="*/ 0 w 11"/>
                <a:gd name="T89" fmla="*/ 2 h 25"/>
                <a:gd name="T90" fmla="*/ 0 w 11"/>
                <a:gd name="T91" fmla="*/ 1 h 25"/>
                <a:gd name="T92" fmla="*/ 0 w 11"/>
                <a:gd name="T93" fmla="*/ 0 h 25"/>
                <a:gd name="T94" fmla="*/ 1 w 11"/>
                <a:gd name="T95" fmla="*/ 0 h 25"/>
                <a:gd name="T96" fmla="*/ 1 w 11"/>
                <a:gd name="T97" fmla="*/ 1 h 25"/>
                <a:gd name="T98" fmla="*/ 1 w 11"/>
                <a:gd name="T99" fmla="*/ 2 h 25"/>
                <a:gd name="T100" fmla="*/ 1 w 11"/>
                <a:gd name="T101" fmla="*/ 2 h 2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"/>
                <a:gd name="T154" fmla="*/ 0 h 25"/>
                <a:gd name="T155" fmla="*/ 11 w 11"/>
                <a:gd name="T156" fmla="*/ 25 h 2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" h="25">
                  <a:moveTo>
                    <a:pt x="1" y="2"/>
                  </a:moveTo>
                  <a:lnTo>
                    <a:pt x="1" y="3"/>
                  </a:lnTo>
                  <a:lnTo>
                    <a:pt x="1" y="4"/>
                  </a:lnTo>
                  <a:lnTo>
                    <a:pt x="2" y="5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9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5" y="12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7" y="17"/>
                  </a:lnTo>
                  <a:lnTo>
                    <a:pt x="8" y="18"/>
                  </a:lnTo>
                  <a:lnTo>
                    <a:pt x="9" y="19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9" y="22"/>
                  </a:lnTo>
                  <a:lnTo>
                    <a:pt x="10" y="22"/>
                  </a:lnTo>
                  <a:lnTo>
                    <a:pt x="10" y="23"/>
                  </a:lnTo>
                  <a:lnTo>
                    <a:pt x="10" y="24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8" y="22"/>
                  </a:lnTo>
                  <a:lnTo>
                    <a:pt x="8" y="21"/>
                  </a:lnTo>
                  <a:lnTo>
                    <a:pt x="7" y="19"/>
                  </a:lnTo>
                  <a:lnTo>
                    <a:pt x="6" y="18"/>
                  </a:lnTo>
                  <a:lnTo>
                    <a:pt x="5" y="17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3" y="13"/>
                  </a:lnTo>
                  <a:lnTo>
                    <a:pt x="2" y="11"/>
                  </a:lnTo>
                  <a:lnTo>
                    <a:pt x="1" y="10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" name="Freeform 114"/>
            <p:cNvSpPr>
              <a:spLocks/>
            </p:cNvSpPr>
            <p:nvPr/>
          </p:nvSpPr>
          <p:spPr bwMode="auto">
            <a:xfrm>
              <a:off x="913" y="2987"/>
              <a:ext cx="10" cy="25"/>
            </a:xfrm>
            <a:custGeom>
              <a:avLst/>
              <a:gdLst>
                <a:gd name="T0" fmla="*/ 1 w 10"/>
                <a:gd name="T1" fmla="*/ 2 h 25"/>
                <a:gd name="T2" fmla="*/ 2 w 10"/>
                <a:gd name="T3" fmla="*/ 3 h 25"/>
                <a:gd name="T4" fmla="*/ 2 w 10"/>
                <a:gd name="T5" fmla="*/ 4 h 25"/>
                <a:gd name="T6" fmla="*/ 2 w 10"/>
                <a:gd name="T7" fmla="*/ 6 h 25"/>
                <a:gd name="T8" fmla="*/ 2 w 10"/>
                <a:gd name="T9" fmla="*/ 6 h 25"/>
                <a:gd name="T10" fmla="*/ 3 w 10"/>
                <a:gd name="T11" fmla="*/ 7 h 25"/>
                <a:gd name="T12" fmla="*/ 3 w 10"/>
                <a:gd name="T13" fmla="*/ 9 h 25"/>
                <a:gd name="T14" fmla="*/ 4 w 10"/>
                <a:gd name="T15" fmla="*/ 10 h 25"/>
                <a:gd name="T16" fmla="*/ 4 w 10"/>
                <a:gd name="T17" fmla="*/ 11 h 25"/>
                <a:gd name="T18" fmla="*/ 5 w 10"/>
                <a:gd name="T19" fmla="*/ 13 h 25"/>
                <a:gd name="T20" fmla="*/ 5 w 10"/>
                <a:gd name="T21" fmla="*/ 14 h 25"/>
                <a:gd name="T22" fmla="*/ 5 w 10"/>
                <a:gd name="T23" fmla="*/ 14 h 25"/>
                <a:gd name="T24" fmla="*/ 6 w 10"/>
                <a:gd name="T25" fmla="*/ 16 h 25"/>
                <a:gd name="T26" fmla="*/ 7 w 10"/>
                <a:gd name="T27" fmla="*/ 17 h 25"/>
                <a:gd name="T28" fmla="*/ 7 w 10"/>
                <a:gd name="T29" fmla="*/ 18 h 25"/>
                <a:gd name="T30" fmla="*/ 8 w 10"/>
                <a:gd name="T31" fmla="*/ 18 h 25"/>
                <a:gd name="T32" fmla="*/ 8 w 10"/>
                <a:gd name="T33" fmla="*/ 19 h 25"/>
                <a:gd name="T34" fmla="*/ 8 w 10"/>
                <a:gd name="T35" fmla="*/ 20 h 25"/>
                <a:gd name="T36" fmla="*/ 9 w 10"/>
                <a:gd name="T37" fmla="*/ 20 h 25"/>
                <a:gd name="T38" fmla="*/ 9 w 10"/>
                <a:gd name="T39" fmla="*/ 21 h 25"/>
                <a:gd name="T40" fmla="*/ 9 w 10"/>
                <a:gd name="T41" fmla="*/ 22 h 25"/>
                <a:gd name="T42" fmla="*/ 9 w 10"/>
                <a:gd name="T43" fmla="*/ 22 h 25"/>
                <a:gd name="T44" fmla="*/ 9 w 10"/>
                <a:gd name="T45" fmla="*/ 23 h 25"/>
                <a:gd name="T46" fmla="*/ 9 w 10"/>
                <a:gd name="T47" fmla="*/ 24 h 25"/>
                <a:gd name="T48" fmla="*/ 9 w 10"/>
                <a:gd name="T49" fmla="*/ 23 h 25"/>
                <a:gd name="T50" fmla="*/ 8 w 10"/>
                <a:gd name="T51" fmla="*/ 23 h 25"/>
                <a:gd name="T52" fmla="*/ 8 w 10"/>
                <a:gd name="T53" fmla="*/ 22 h 25"/>
                <a:gd name="T54" fmla="*/ 8 w 10"/>
                <a:gd name="T55" fmla="*/ 22 h 25"/>
                <a:gd name="T56" fmla="*/ 7 w 10"/>
                <a:gd name="T57" fmla="*/ 22 h 25"/>
                <a:gd name="T58" fmla="*/ 7 w 10"/>
                <a:gd name="T59" fmla="*/ 20 h 25"/>
                <a:gd name="T60" fmla="*/ 6 w 10"/>
                <a:gd name="T61" fmla="*/ 19 h 25"/>
                <a:gd name="T62" fmla="*/ 5 w 10"/>
                <a:gd name="T63" fmla="*/ 18 h 25"/>
                <a:gd name="T64" fmla="*/ 5 w 10"/>
                <a:gd name="T65" fmla="*/ 17 h 25"/>
                <a:gd name="T66" fmla="*/ 4 w 10"/>
                <a:gd name="T67" fmla="*/ 15 h 25"/>
                <a:gd name="T68" fmla="*/ 4 w 10"/>
                <a:gd name="T69" fmla="*/ 14 h 25"/>
                <a:gd name="T70" fmla="*/ 3 w 10"/>
                <a:gd name="T71" fmla="*/ 13 h 25"/>
                <a:gd name="T72" fmla="*/ 2 w 10"/>
                <a:gd name="T73" fmla="*/ 11 h 25"/>
                <a:gd name="T74" fmla="*/ 2 w 10"/>
                <a:gd name="T75" fmla="*/ 10 h 25"/>
                <a:gd name="T76" fmla="*/ 1 w 10"/>
                <a:gd name="T77" fmla="*/ 8 h 25"/>
                <a:gd name="T78" fmla="*/ 1 w 10"/>
                <a:gd name="T79" fmla="*/ 7 h 25"/>
                <a:gd name="T80" fmla="*/ 1 w 10"/>
                <a:gd name="T81" fmla="*/ 6 h 25"/>
                <a:gd name="T82" fmla="*/ 1 w 10"/>
                <a:gd name="T83" fmla="*/ 5 h 25"/>
                <a:gd name="T84" fmla="*/ 0 w 10"/>
                <a:gd name="T85" fmla="*/ 4 h 25"/>
                <a:gd name="T86" fmla="*/ 0 w 10"/>
                <a:gd name="T87" fmla="*/ 3 h 25"/>
                <a:gd name="T88" fmla="*/ 0 w 10"/>
                <a:gd name="T89" fmla="*/ 2 h 25"/>
                <a:gd name="T90" fmla="*/ 0 w 10"/>
                <a:gd name="T91" fmla="*/ 2 h 25"/>
                <a:gd name="T92" fmla="*/ 0 w 10"/>
                <a:gd name="T93" fmla="*/ 1 h 25"/>
                <a:gd name="T94" fmla="*/ 1 w 10"/>
                <a:gd name="T95" fmla="*/ 1 h 25"/>
                <a:gd name="T96" fmla="*/ 1 w 10"/>
                <a:gd name="T97" fmla="*/ 0 h 25"/>
                <a:gd name="T98" fmla="*/ 1 w 10"/>
                <a:gd name="T99" fmla="*/ 0 h 25"/>
                <a:gd name="T100" fmla="*/ 1 w 10"/>
                <a:gd name="T101" fmla="*/ 1 h 25"/>
                <a:gd name="T102" fmla="*/ 1 w 10"/>
                <a:gd name="T103" fmla="*/ 2 h 25"/>
                <a:gd name="T104" fmla="*/ 1 w 10"/>
                <a:gd name="T105" fmla="*/ 2 h 2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"/>
                <a:gd name="T160" fmla="*/ 0 h 25"/>
                <a:gd name="T161" fmla="*/ 10 w 10"/>
                <a:gd name="T162" fmla="*/ 25 h 2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" h="25">
                  <a:moveTo>
                    <a:pt x="1" y="2"/>
                  </a:moveTo>
                  <a:lnTo>
                    <a:pt x="2" y="3"/>
                  </a:lnTo>
                  <a:lnTo>
                    <a:pt x="2" y="4"/>
                  </a:lnTo>
                  <a:lnTo>
                    <a:pt x="2" y="6"/>
                  </a:lnTo>
                  <a:lnTo>
                    <a:pt x="3" y="7"/>
                  </a:lnTo>
                  <a:lnTo>
                    <a:pt x="3" y="9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6" y="16"/>
                  </a:lnTo>
                  <a:lnTo>
                    <a:pt x="7" y="17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8" y="23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6" y="19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3" y="13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" name="Freeform 115"/>
            <p:cNvSpPr>
              <a:spLocks/>
            </p:cNvSpPr>
            <p:nvPr/>
          </p:nvSpPr>
          <p:spPr bwMode="auto">
            <a:xfrm>
              <a:off x="908" y="2997"/>
              <a:ext cx="10" cy="24"/>
            </a:xfrm>
            <a:custGeom>
              <a:avLst/>
              <a:gdLst>
                <a:gd name="T0" fmla="*/ 2 w 10"/>
                <a:gd name="T1" fmla="*/ 2 h 24"/>
                <a:gd name="T2" fmla="*/ 2 w 10"/>
                <a:gd name="T3" fmla="*/ 3 h 24"/>
                <a:gd name="T4" fmla="*/ 2 w 10"/>
                <a:gd name="T5" fmla="*/ 4 h 24"/>
                <a:gd name="T6" fmla="*/ 2 w 10"/>
                <a:gd name="T7" fmla="*/ 5 h 24"/>
                <a:gd name="T8" fmla="*/ 2 w 10"/>
                <a:gd name="T9" fmla="*/ 6 h 24"/>
                <a:gd name="T10" fmla="*/ 2 w 10"/>
                <a:gd name="T11" fmla="*/ 7 h 24"/>
                <a:gd name="T12" fmla="*/ 3 w 10"/>
                <a:gd name="T13" fmla="*/ 8 h 24"/>
                <a:gd name="T14" fmla="*/ 4 w 10"/>
                <a:gd name="T15" fmla="*/ 10 h 24"/>
                <a:gd name="T16" fmla="*/ 4 w 10"/>
                <a:gd name="T17" fmla="*/ 10 h 24"/>
                <a:gd name="T18" fmla="*/ 4 w 10"/>
                <a:gd name="T19" fmla="*/ 12 h 24"/>
                <a:gd name="T20" fmla="*/ 5 w 10"/>
                <a:gd name="T21" fmla="*/ 13 h 24"/>
                <a:gd name="T22" fmla="*/ 5 w 10"/>
                <a:gd name="T23" fmla="*/ 13 h 24"/>
                <a:gd name="T24" fmla="*/ 5 w 10"/>
                <a:gd name="T25" fmla="*/ 15 h 24"/>
                <a:gd name="T26" fmla="*/ 6 w 10"/>
                <a:gd name="T27" fmla="*/ 16 h 24"/>
                <a:gd name="T28" fmla="*/ 7 w 10"/>
                <a:gd name="T29" fmla="*/ 17 h 24"/>
                <a:gd name="T30" fmla="*/ 7 w 10"/>
                <a:gd name="T31" fmla="*/ 17 h 24"/>
                <a:gd name="T32" fmla="*/ 7 w 10"/>
                <a:gd name="T33" fmla="*/ 17 h 24"/>
                <a:gd name="T34" fmla="*/ 8 w 10"/>
                <a:gd name="T35" fmla="*/ 18 h 24"/>
                <a:gd name="T36" fmla="*/ 8 w 10"/>
                <a:gd name="T37" fmla="*/ 19 h 24"/>
                <a:gd name="T38" fmla="*/ 8 w 10"/>
                <a:gd name="T39" fmla="*/ 19 h 24"/>
                <a:gd name="T40" fmla="*/ 8 w 10"/>
                <a:gd name="T41" fmla="*/ 20 h 24"/>
                <a:gd name="T42" fmla="*/ 8 w 10"/>
                <a:gd name="T43" fmla="*/ 21 h 24"/>
                <a:gd name="T44" fmla="*/ 9 w 10"/>
                <a:gd name="T45" fmla="*/ 21 h 24"/>
                <a:gd name="T46" fmla="*/ 9 w 10"/>
                <a:gd name="T47" fmla="*/ 21 h 24"/>
                <a:gd name="T48" fmla="*/ 9 w 10"/>
                <a:gd name="T49" fmla="*/ 22 h 24"/>
                <a:gd name="T50" fmla="*/ 9 w 10"/>
                <a:gd name="T51" fmla="*/ 23 h 24"/>
                <a:gd name="T52" fmla="*/ 8 w 10"/>
                <a:gd name="T53" fmla="*/ 23 h 24"/>
                <a:gd name="T54" fmla="*/ 8 w 10"/>
                <a:gd name="T55" fmla="*/ 22 h 24"/>
                <a:gd name="T56" fmla="*/ 8 w 10"/>
                <a:gd name="T57" fmla="*/ 21 h 24"/>
                <a:gd name="T58" fmla="*/ 7 w 10"/>
                <a:gd name="T59" fmla="*/ 21 h 24"/>
                <a:gd name="T60" fmla="*/ 7 w 10"/>
                <a:gd name="T61" fmla="*/ 21 h 24"/>
                <a:gd name="T62" fmla="*/ 7 w 10"/>
                <a:gd name="T63" fmla="*/ 20 h 24"/>
                <a:gd name="T64" fmla="*/ 6 w 10"/>
                <a:gd name="T65" fmla="*/ 18 h 24"/>
                <a:gd name="T66" fmla="*/ 5 w 10"/>
                <a:gd name="T67" fmla="*/ 17 h 24"/>
                <a:gd name="T68" fmla="*/ 5 w 10"/>
                <a:gd name="T69" fmla="*/ 17 h 24"/>
                <a:gd name="T70" fmla="*/ 4 w 10"/>
                <a:gd name="T71" fmla="*/ 15 h 24"/>
                <a:gd name="T72" fmla="*/ 4 w 10"/>
                <a:gd name="T73" fmla="*/ 13 h 24"/>
                <a:gd name="T74" fmla="*/ 3 w 10"/>
                <a:gd name="T75" fmla="*/ 13 h 24"/>
                <a:gd name="T76" fmla="*/ 2 w 10"/>
                <a:gd name="T77" fmla="*/ 11 h 24"/>
                <a:gd name="T78" fmla="*/ 2 w 10"/>
                <a:gd name="T79" fmla="*/ 10 h 24"/>
                <a:gd name="T80" fmla="*/ 1 w 10"/>
                <a:gd name="T81" fmla="*/ 9 h 24"/>
                <a:gd name="T82" fmla="*/ 1 w 10"/>
                <a:gd name="T83" fmla="*/ 7 h 24"/>
                <a:gd name="T84" fmla="*/ 1 w 10"/>
                <a:gd name="T85" fmla="*/ 6 h 24"/>
                <a:gd name="T86" fmla="*/ 0 w 10"/>
                <a:gd name="T87" fmla="*/ 5 h 24"/>
                <a:gd name="T88" fmla="*/ 0 w 10"/>
                <a:gd name="T89" fmla="*/ 4 h 24"/>
                <a:gd name="T90" fmla="*/ 0 w 10"/>
                <a:gd name="T91" fmla="*/ 3 h 24"/>
                <a:gd name="T92" fmla="*/ 0 w 10"/>
                <a:gd name="T93" fmla="*/ 2 h 24"/>
                <a:gd name="T94" fmla="*/ 0 w 10"/>
                <a:gd name="T95" fmla="*/ 2 h 24"/>
                <a:gd name="T96" fmla="*/ 0 w 10"/>
                <a:gd name="T97" fmla="*/ 1 h 24"/>
                <a:gd name="T98" fmla="*/ 1 w 10"/>
                <a:gd name="T99" fmla="*/ 0 h 24"/>
                <a:gd name="T100" fmla="*/ 1 w 10"/>
                <a:gd name="T101" fmla="*/ 0 h 24"/>
                <a:gd name="T102" fmla="*/ 1 w 10"/>
                <a:gd name="T103" fmla="*/ 1 h 24"/>
                <a:gd name="T104" fmla="*/ 1 w 10"/>
                <a:gd name="T105" fmla="*/ 2 h 24"/>
                <a:gd name="T106" fmla="*/ 2 w 10"/>
                <a:gd name="T107" fmla="*/ 2 h 24"/>
                <a:gd name="T108" fmla="*/ 2 w 10"/>
                <a:gd name="T109" fmla="*/ 2 h 2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"/>
                <a:gd name="T166" fmla="*/ 0 h 24"/>
                <a:gd name="T167" fmla="*/ 10 w 10"/>
                <a:gd name="T168" fmla="*/ 24 h 24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" h="24">
                  <a:moveTo>
                    <a:pt x="2" y="2"/>
                  </a:move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3" y="8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6" y="16"/>
                  </a:lnTo>
                  <a:lnTo>
                    <a:pt x="7" y="17"/>
                  </a:lnTo>
                  <a:lnTo>
                    <a:pt x="8" y="18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1"/>
                  </a:lnTo>
                  <a:lnTo>
                    <a:pt x="9" y="21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8" y="23"/>
                  </a:lnTo>
                  <a:lnTo>
                    <a:pt x="8" y="22"/>
                  </a:lnTo>
                  <a:lnTo>
                    <a:pt x="8" y="21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6" y="18"/>
                  </a:lnTo>
                  <a:lnTo>
                    <a:pt x="5" y="17"/>
                  </a:lnTo>
                  <a:lnTo>
                    <a:pt x="4" y="15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3" name="Freeform 116"/>
            <p:cNvSpPr>
              <a:spLocks/>
            </p:cNvSpPr>
            <p:nvPr/>
          </p:nvSpPr>
          <p:spPr bwMode="auto">
            <a:xfrm>
              <a:off x="903" y="3005"/>
              <a:ext cx="9" cy="23"/>
            </a:xfrm>
            <a:custGeom>
              <a:avLst/>
              <a:gdLst>
                <a:gd name="T0" fmla="*/ 1 w 9"/>
                <a:gd name="T1" fmla="*/ 2 h 23"/>
                <a:gd name="T2" fmla="*/ 2 w 9"/>
                <a:gd name="T3" fmla="*/ 3 h 23"/>
                <a:gd name="T4" fmla="*/ 2 w 9"/>
                <a:gd name="T5" fmla="*/ 4 h 23"/>
                <a:gd name="T6" fmla="*/ 2 w 9"/>
                <a:gd name="T7" fmla="*/ 6 h 23"/>
                <a:gd name="T8" fmla="*/ 2 w 9"/>
                <a:gd name="T9" fmla="*/ 6 h 23"/>
                <a:gd name="T10" fmla="*/ 2 w 9"/>
                <a:gd name="T11" fmla="*/ 7 h 23"/>
                <a:gd name="T12" fmla="*/ 3 w 9"/>
                <a:gd name="T13" fmla="*/ 9 h 23"/>
                <a:gd name="T14" fmla="*/ 3 w 9"/>
                <a:gd name="T15" fmla="*/ 9 h 23"/>
                <a:gd name="T16" fmla="*/ 3 w 9"/>
                <a:gd name="T17" fmla="*/ 10 h 23"/>
                <a:gd name="T18" fmla="*/ 4 w 9"/>
                <a:gd name="T19" fmla="*/ 12 h 23"/>
                <a:gd name="T20" fmla="*/ 4 w 9"/>
                <a:gd name="T21" fmla="*/ 13 h 23"/>
                <a:gd name="T22" fmla="*/ 5 w 9"/>
                <a:gd name="T23" fmla="*/ 13 h 23"/>
                <a:gd name="T24" fmla="*/ 5 w 9"/>
                <a:gd name="T25" fmla="*/ 14 h 23"/>
                <a:gd name="T26" fmla="*/ 5 w 9"/>
                <a:gd name="T27" fmla="*/ 15 h 23"/>
                <a:gd name="T28" fmla="*/ 6 w 9"/>
                <a:gd name="T29" fmla="*/ 16 h 23"/>
                <a:gd name="T30" fmla="*/ 6 w 9"/>
                <a:gd name="T31" fmla="*/ 17 h 23"/>
                <a:gd name="T32" fmla="*/ 6 w 9"/>
                <a:gd name="T33" fmla="*/ 17 h 23"/>
                <a:gd name="T34" fmla="*/ 7 w 9"/>
                <a:gd name="T35" fmla="*/ 17 h 23"/>
                <a:gd name="T36" fmla="*/ 7 w 9"/>
                <a:gd name="T37" fmla="*/ 18 h 23"/>
                <a:gd name="T38" fmla="*/ 7 w 9"/>
                <a:gd name="T39" fmla="*/ 19 h 23"/>
                <a:gd name="T40" fmla="*/ 8 w 9"/>
                <a:gd name="T41" fmla="*/ 19 h 23"/>
                <a:gd name="T42" fmla="*/ 8 w 9"/>
                <a:gd name="T43" fmla="*/ 20 h 23"/>
                <a:gd name="T44" fmla="*/ 8 w 9"/>
                <a:gd name="T45" fmla="*/ 20 h 23"/>
                <a:gd name="T46" fmla="*/ 8 w 9"/>
                <a:gd name="T47" fmla="*/ 21 h 23"/>
                <a:gd name="T48" fmla="*/ 8 w 9"/>
                <a:gd name="T49" fmla="*/ 22 h 23"/>
                <a:gd name="T50" fmla="*/ 7 w 9"/>
                <a:gd name="T51" fmla="*/ 22 h 23"/>
                <a:gd name="T52" fmla="*/ 7 w 9"/>
                <a:gd name="T53" fmla="*/ 22 h 23"/>
                <a:gd name="T54" fmla="*/ 7 w 9"/>
                <a:gd name="T55" fmla="*/ 21 h 23"/>
                <a:gd name="T56" fmla="*/ 6 w 9"/>
                <a:gd name="T57" fmla="*/ 21 h 23"/>
                <a:gd name="T58" fmla="*/ 6 w 9"/>
                <a:gd name="T59" fmla="*/ 20 h 23"/>
                <a:gd name="T60" fmla="*/ 6 w 9"/>
                <a:gd name="T61" fmla="*/ 20 h 23"/>
                <a:gd name="T62" fmla="*/ 5 w 9"/>
                <a:gd name="T63" fmla="*/ 18 h 23"/>
                <a:gd name="T64" fmla="*/ 5 w 9"/>
                <a:gd name="T65" fmla="*/ 17 h 23"/>
                <a:gd name="T66" fmla="*/ 4 w 9"/>
                <a:gd name="T67" fmla="*/ 16 h 23"/>
                <a:gd name="T68" fmla="*/ 3 w 9"/>
                <a:gd name="T69" fmla="*/ 15 h 23"/>
                <a:gd name="T70" fmla="*/ 3 w 9"/>
                <a:gd name="T71" fmla="*/ 13 h 23"/>
                <a:gd name="T72" fmla="*/ 2 w 9"/>
                <a:gd name="T73" fmla="*/ 13 h 23"/>
                <a:gd name="T74" fmla="*/ 2 w 9"/>
                <a:gd name="T75" fmla="*/ 11 h 23"/>
                <a:gd name="T76" fmla="*/ 2 w 9"/>
                <a:gd name="T77" fmla="*/ 9 h 23"/>
                <a:gd name="T78" fmla="*/ 1 w 9"/>
                <a:gd name="T79" fmla="*/ 9 h 23"/>
                <a:gd name="T80" fmla="*/ 1 w 9"/>
                <a:gd name="T81" fmla="*/ 7 h 23"/>
                <a:gd name="T82" fmla="*/ 1 w 9"/>
                <a:gd name="T83" fmla="*/ 6 h 23"/>
                <a:gd name="T84" fmla="*/ 1 w 9"/>
                <a:gd name="T85" fmla="*/ 5 h 23"/>
                <a:gd name="T86" fmla="*/ 0 w 9"/>
                <a:gd name="T87" fmla="*/ 4 h 23"/>
                <a:gd name="T88" fmla="*/ 0 w 9"/>
                <a:gd name="T89" fmla="*/ 3 h 23"/>
                <a:gd name="T90" fmla="*/ 0 w 9"/>
                <a:gd name="T91" fmla="*/ 2 h 23"/>
                <a:gd name="T92" fmla="*/ 0 w 9"/>
                <a:gd name="T93" fmla="*/ 2 h 23"/>
                <a:gd name="T94" fmla="*/ 0 w 9"/>
                <a:gd name="T95" fmla="*/ 1 h 23"/>
                <a:gd name="T96" fmla="*/ 1 w 9"/>
                <a:gd name="T97" fmla="*/ 1 h 23"/>
                <a:gd name="T98" fmla="*/ 1 w 9"/>
                <a:gd name="T99" fmla="*/ 0 h 23"/>
                <a:gd name="T100" fmla="*/ 1 w 9"/>
                <a:gd name="T101" fmla="*/ 1 h 23"/>
                <a:gd name="T102" fmla="*/ 1 w 9"/>
                <a:gd name="T103" fmla="*/ 2 h 23"/>
                <a:gd name="T104" fmla="*/ 1 w 9"/>
                <a:gd name="T105" fmla="*/ 2 h 2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9"/>
                <a:gd name="T160" fmla="*/ 0 h 23"/>
                <a:gd name="T161" fmla="*/ 9 w 9"/>
                <a:gd name="T162" fmla="*/ 23 h 2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9" h="23">
                  <a:moveTo>
                    <a:pt x="1" y="2"/>
                  </a:moveTo>
                  <a:lnTo>
                    <a:pt x="2" y="3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7"/>
                  </a:lnTo>
                  <a:lnTo>
                    <a:pt x="3" y="9"/>
                  </a:lnTo>
                  <a:lnTo>
                    <a:pt x="3" y="10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7" y="17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8" y="19"/>
                  </a:lnTo>
                  <a:lnTo>
                    <a:pt x="8" y="20"/>
                  </a:lnTo>
                  <a:lnTo>
                    <a:pt x="8" y="21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6" y="20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4" y="16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" name="Freeform 117"/>
            <p:cNvSpPr>
              <a:spLocks/>
            </p:cNvSpPr>
            <p:nvPr/>
          </p:nvSpPr>
          <p:spPr bwMode="auto">
            <a:xfrm>
              <a:off x="899" y="3016"/>
              <a:ext cx="7" cy="19"/>
            </a:xfrm>
            <a:custGeom>
              <a:avLst/>
              <a:gdLst>
                <a:gd name="T0" fmla="*/ 1 w 7"/>
                <a:gd name="T1" fmla="*/ 2 h 19"/>
                <a:gd name="T2" fmla="*/ 1 w 7"/>
                <a:gd name="T3" fmla="*/ 3 h 19"/>
                <a:gd name="T4" fmla="*/ 1 w 7"/>
                <a:gd name="T5" fmla="*/ 4 h 19"/>
                <a:gd name="T6" fmla="*/ 2 w 7"/>
                <a:gd name="T7" fmla="*/ 5 h 19"/>
                <a:gd name="T8" fmla="*/ 2 w 7"/>
                <a:gd name="T9" fmla="*/ 5 h 19"/>
                <a:gd name="T10" fmla="*/ 2 w 7"/>
                <a:gd name="T11" fmla="*/ 6 h 19"/>
                <a:gd name="T12" fmla="*/ 2 w 7"/>
                <a:gd name="T13" fmla="*/ 7 h 19"/>
                <a:gd name="T14" fmla="*/ 2 w 7"/>
                <a:gd name="T15" fmla="*/ 8 h 19"/>
                <a:gd name="T16" fmla="*/ 2 w 7"/>
                <a:gd name="T17" fmla="*/ 8 h 19"/>
                <a:gd name="T18" fmla="*/ 3 w 7"/>
                <a:gd name="T19" fmla="*/ 9 h 19"/>
                <a:gd name="T20" fmla="*/ 3 w 7"/>
                <a:gd name="T21" fmla="*/ 11 h 19"/>
                <a:gd name="T22" fmla="*/ 4 w 7"/>
                <a:gd name="T23" fmla="*/ 11 h 19"/>
                <a:gd name="T24" fmla="*/ 4 w 7"/>
                <a:gd name="T25" fmla="*/ 12 h 19"/>
                <a:gd name="T26" fmla="*/ 4 w 7"/>
                <a:gd name="T27" fmla="*/ 12 h 19"/>
                <a:gd name="T28" fmla="*/ 4 w 7"/>
                <a:gd name="T29" fmla="*/ 13 h 19"/>
                <a:gd name="T30" fmla="*/ 5 w 7"/>
                <a:gd name="T31" fmla="*/ 14 h 19"/>
                <a:gd name="T32" fmla="*/ 5 w 7"/>
                <a:gd name="T33" fmla="*/ 14 h 19"/>
                <a:gd name="T34" fmla="*/ 6 w 7"/>
                <a:gd name="T35" fmla="*/ 15 h 19"/>
                <a:gd name="T36" fmla="*/ 6 w 7"/>
                <a:gd name="T37" fmla="*/ 16 h 19"/>
                <a:gd name="T38" fmla="*/ 6 w 7"/>
                <a:gd name="T39" fmla="*/ 16 h 19"/>
                <a:gd name="T40" fmla="*/ 6 w 7"/>
                <a:gd name="T41" fmla="*/ 17 h 19"/>
                <a:gd name="T42" fmla="*/ 6 w 7"/>
                <a:gd name="T43" fmla="*/ 17 h 19"/>
                <a:gd name="T44" fmla="*/ 6 w 7"/>
                <a:gd name="T45" fmla="*/ 18 h 19"/>
                <a:gd name="T46" fmla="*/ 6 w 7"/>
                <a:gd name="T47" fmla="*/ 18 h 19"/>
                <a:gd name="T48" fmla="*/ 6 w 7"/>
                <a:gd name="T49" fmla="*/ 17 h 19"/>
                <a:gd name="T50" fmla="*/ 5 w 7"/>
                <a:gd name="T51" fmla="*/ 17 h 19"/>
                <a:gd name="T52" fmla="*/ 5 w 7"/>
                <a:gd name="T53" fmla="*/ 17 h 19"/>
                <a:gd name="T54" fmla="*/ 5 w 7"/>
                <a:gd name="T55" fmla="*/ 16 h 19"/>
                <a:gd name="T56" fmla="*/ 4 w 7"/>
                <a:gd name="T57" fmla="*/ 16 h 19"/>
                <a:gd name="T58" fmla="*/ 4 w 7"/>
                <a:gd name="T59" fmla="*/ 15 h 19"/>
                <a:gd name="T60" fmla="*/ 4 w 7"/>
                <a:gd name="T61" fmla="*/ 14 h 19"/>
                <a:gd name="T62" fmla="*/ 3 w 7"/>
                <a:gd name="T63" fmla="*/ 14 h 19"/>
                <a:gd name="T64" fmla="*/ 3 w 7"/>
                <a:gd name="T65" fmla="*/ 12 h 19"/>
                <a:gd name="T66" fmla="*/ 2 w 7"/>
                <a:gd name="T67" fmla="*/ 11 h 19"/>
                <a:gd name="T68" fmla="*/ 2 w 7"/>
                <a:gd name="T69" fmla="*/ 11 h 19"/>
                <a:gd name="T70" fmla="*/ 1 w 7"/>
                <a:gd name="T71" fmla="*/ 10 h 19"/>
                <a:gd name="T72" fmla="*/ 1 w 7"/>
                <a:gd name="T73" fmla="*/ 9 h 19"/>
                <a:gd name="T74" fmla="*/ 1 w 7"/>
                <a:gd name="T75" fmla="*/ 8 h 19"/>
                <a:gd name="T76" fmla="*/ 1 w 7"/>
                <a:gd name="T77" fmla="*/ 7 h 19"/>
                <a:gd name="T78" fmla="*/ 0 w 7"/>
                <a:gd name="T79" fmla="*/ 5 h 19"/>
                <a:gd name="T80" fmla="*/ 0 w 7"/>
                <a:gd name="T81" fmla="*/ 5 h 19"/>
                <a:gd name="T82" fmla="*/ 0 w 7"/>
                <a:gd name="T83" fmla="*/ 4 h 19"/>
                <a:gd name="T84" fmla="*/ 0 w 7"/>
                <a:gd name="T85" fmla="*/ 3 h 19"/>
                <a:gd name="T86" fmla="*/ 0 w 7"/>
                <a:gd name="T87" fmla="*/ 2 h 19"/>
                <a:gd name="T88" fmla="*/ 0 w 7"/>
                <a:gd name="T89" fmla="*/ 2 h 19"/>
                <a:gd name="T90" fmla="*/ 0 w 7"/>
                <a:gd name="T91" fmla="*/ 1 h 19"/>
                <a:gd name="T92" fmla="*/ 0 w 7"/>
                <a:gd name="T93" fmla="*/ 0 h 19"/>
                <a:gd name="T94" fmla="*/ 1 w 7"/>
                <a:gd name="T95" fmla="*/ 0 h 19"/>
                <a:gd name="T96" fmla="*/ 1 w 7"/>
                <a:gd name="T97" fmla="*/ 1 h 19"/>
                <a:gd name="T98" fmla="*/ 1 w 7"/>
                <a:gd name="T99" fmla="*/ 2 h 19"/>
                <a:gd name="T100" fmla="*/ 1 w 7"/>
                <a:gd name="T101" fmla="*/ 2 h 19"/>
                <a:gd name="T102" fmla="*/ 1 w 7"/>
                <a:gd name="T103" fmla="*/ 2 h 1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"/>
                <a:gd name="T157" fmla="*/ 0 h 19"/>
                <a:gd name="T158" fmla="*/ 7 w 7"/>
                <a:gd name="T159" fmla="*/ 19 h 1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" h="19">
                  <a:moveTo>
                    <a:pt x="1" y="2"/>
                  </a:moveTo>
                  <a:lnTo>
                    <a:pt x="1" y="3"/>
                  </a:lnTo>
                  <a:lnTo>
                    <a:pt x="1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8"/>
                  </a:lnTo>
                  <a:lnTo>
                    <a:pt x="3" y="9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5" y="14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2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5" name="Freeform 118"/>
            <p:cNvSpPr>
              <a:spLocks/>
            </p:cNvSpPr>
            <p:nvPr/>
          </p:nvSpPr>
          <p:spPr bwMode="auto">
            <a:xfrm>
              <a:off x="892" y="3023"/>
              <a:ext cx="8" cy="19"/>
            </a:xfrm>
            <a:custGeom>
              <a:avLst/>
              <a:gdLst>
                <a:gd name="T0" fmla="*/ 1 w 8"/>
                <a:gd name="T1" fmla="*/ 3 h 19"/>
                <a:gd name="T2" fmla="*/ 2 w 8"/>
                <a:gd name="T3" fmla="*/ 4 h 19"/>
                <a:gd name="T4" fmla="*/ 2 w 8"/>
                <a:gd name="T5" fmla="*/ 5 h 19"/>
                <a:gd name="T6" fmla="*/ 2 w 8"/>
                <a:gd name="T7" fmla="*/ 5 h 19"/>
                <a:gd name="T8" fmla="*/ 2 w 8"/>
                <a:gd name="T9" fmla="*/ 6 h 19"/>
                <a:gd name="T10" fmla="*/ 2 w 8"/>
                <a:gd name="T11" fmla="*/ 7 h 19"/>
                <a:gd name="T12" fmla="*/ 3 w 8"/>
                <a:gd name="T13" fmla="*/ 8 h 19"/>
                <a:gd name="T14" fmla="*/ 3 w 8"/>
                <a:gd name="T15" fmla="*/ 8 h 19"/>
                <a:gd name="T16" fmla="*/ 3 w 8"/>
                <a:gd name="T17" fmla="*/ 9 h 19"/>
                <a:gd name="T18" fmla="*/ 4 w 8"/>
                <a:gd name="T19" fmla="*/ 10 h 19"/>
                <a:gd name="T20" fmla="*/ 4 w 8"/>
                <a:gd name="T21" fmla="*/ 11 h 19"/>
                <a:gd name="T22" fmla="*/ 4 w 8"/>
                <a:gd name="T23" fmla="*/ 11 h 19"/>
                <a:gd name="T24" fmla="*/ 5 w 8"/>
                <a:gd name="T25" fmla="*/ 12 h 19"/>
                <a:gd name="T26" fmla="*/ 5 w 8"/>
                <a:gd name="T27" fmla="*/ 13 h 19"/>
                <a:gd name="T28" fmla="*/ 5 w 8"/>
                <a:gd name="T29" fmla="*/ 13 h 19"/>
                <a:gd name="T30" fmla="*/ 6 w 8"/>
                <a:gd name="T31" fmla="*/ 14 h 19"/>
                <a:gd name="T32" fmla="*/ 6 w 8"/>
                <a:gd name="T33" fmla="*/ 14 h 19"/>
                <a:gd name="T34" fmla="*/ 6 w 8"/>
                <a:gd name="T35" fmla="*/ 15 h 19"/>
                <a:gd name="T36" fmla="*/ 7 w 8"/>
                <a:gd name="T37" fmla="*/ 16 h 19"/>
                <a:gd name="T38" fmla="*/ 7 w 8"/>
                <a:gd name="T39" fmla="*/ 17 h 19"/>
                <a:gd name="T40" fmla="*/ 7 w 8"/>
                <a:gd name="T41" fmla="*/ 17 h 19"/>
                <a:gd name="T42" fmla="*/ 7 w 8"/>
                <a:gd name="T43" fmla="*/ 18 h 19"/>
                <a:gd name="T44" fmla="*/ 6 w 8"/>
                <a:gd name="T45" fmla="*/ 18 h 19"/>
                <a:gd name="T46" fmla="*/ 6 w 8"/>
                <a:gd name="T47" fmla="*/ 17 h 19"/>
                <a:gd name="T48" fmla="*/ 6 w 8"/>
                <a:gd name="T49" fmla="*/ 17 h 19"/>
                <a:gd name="T50" fmla="*/ 5 w 8"/>
                <a:gd name="T51" fmla="*/ 17 h 19"/>
                <a:gd name="T52" fmla="*/ 5 w 8"/>
                <a:gd name="T53" fmla="*/ 16 h 19"/>
                <a:gd name="T54" fmla="*/ 4 w 8"/>
                <a:gd name="T55" fmla="*/ 15 h 19"/>
                <a:gd name="T56" fmla="*/ 4 w 8"/>
                <a:gd name="T57" fmla="*/ 14 h 19"/>
                <a:gd name="T58" fmla="*/ 4 w 8"/>
                <a:gd name="T59" fmla="*/ 14 h 19"/>
                <a:gd name="T60" fmla="*/ 3 w 8"/>
                <a:gd name="T61" fmla="*/ 13 h 19"/>
                <a:gd name="T62" fmla="*/ 3 w 8"/>
                <a:gd name="T63" fmla="*/ 12 h 19"/>
                <a:gd name="T64" fmla="*/ 2 w 8"/>
                <a:gd name="T65" fmla="*/ 11 h 19"/>
                <a:gd name="T66" fmla="*/ 2 w 8"/>
                <a:gd name="T67" fmla="*/ 10 h 19"/>
                <a:gd name="T68" fmla="*/ 1 w 8"/>
                <a:gd name="T69" fmla="*/ 9 h 19"/>
                <a:gd name="T70" fmla="*/ 1 w 8"/>
                <a:gd name="T71" fmla="*/ 8 h 19"/>
                <a:gd name="T72" fmla="*/ 1 w 8"/>
                <a:gd name="T73" fmla="*/ 7 h 19"/>
                <a:gd name="T74" fmla="*/ 1 w 8"/>
                <a:gd name="T75" fmla="*/ 6 h 19"/>
                <a:gd name="T76" fmla="*/ 1 w 8"/>
                <a:gd name="T77" fmla="*/ 5 h 19"/>
                <a:gd name="T78" fmla="*/ 1 w 8"/>
                <a:gd name="T79" fmla="*/ 4 h 19"/>
                <a:gd name="T80" fmla="*/ 0 w 8"/>
                <a:gd name="T81" fmla="*/ 3 h 19"/>
                <a:gd name="T82" fmla="*/ 0 w 8"/>
                <a:gd name="T83" fmla="*/ 2 h 19"/>
                <a:gd name="T84" fmla="*/ 1 w 8"/>
                <a:gd name="T85" fmla="*/ 2 h 19"/>
                <a:gd name="T86" fmla="*/ 1 w 8"/>
                <a:gd name="T87" fmla="*/ 1 h 19"/>
                <a:gd name="T88" fmla="*/ 1 w 8"/>
                <a:gd name="T89" fmla="*/ 0 h 19"/>
                <a:gd name="T90" fmla="*/ 1 w 8"/>
                <a:gd name="T91" fmla="*/ 1 h 19"/>
                <a:gd name="T92" fmla="*/ 1 w 8"/>
                <a:gd name="T93" fmla="*/ 1 h 19"/>
                <a:gd name="T94" fmla="*/ 1 w 8"/>
                <a:gd name="T95" fmla="*/ 2 h 19"/>
                <a:gd name="T96" fmla="*/ 1 w 8"/>
                <a:gd name="T97" fmla="*/ 2 h 19"/>
                <a:gd name="T98" fmla="*/ 1 w 8"/>
                <a:gd name="T99" fmla="*/ 3 h 1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"/>
                <a:gd name="T151" fmla="*/ 0 h 19"/>
                <a:gd name="T152" fmla="*/ 8 w 8"/>
                <a:gd name="T153" fmla="*/ 19 h 19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" h="19">
                  <a:moveTo>
                    <a:pt x="1" y="3"/>
                  </a:move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3" y="8"/>
                  </a:lnTo>
                  <a:lnTo>
                    <a:pt x="3" y="9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6" y="14"/>
                  </a:lnTo>
                  <a:lnTo>
                    <a:pt x="6" y="15"/>
                  </a:lnTo>
                  <a:lnTo>
                    <a:pt x="7" y="16"/>
                  </a:lnTo>
                  <a:lnTo>
                    <a:pt x="7" y="17"/>
                  </a:lnTo>
                  <a:lnTo>
                    <a:pt x="7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" name="Freeform 119"/>
            <p:cNvSpPr>
              <a:spLocks/>
            </p:cNvSpPr>
            <p:nvPr/>
          </p:nvSpPr>
          <p:spPr bwMode="auto">
            <a:xfrm>
              <a:off x="887" y="3029"/>
              <a:ext cx="8" cy="20"/>
            </a:xfrm>
            <a:custGeom>
              <a:avLst/>
              <a:gdLst>
                <a:gd name="T0" fmla="*/ 1 w 8"/>
                <a:gd name="T1" fmla="*/ 2 h 20"/>
                <a:gd name="T2" fmla="*/ 1 w 8"/>
                <a:gd name="T3" fmla="*/ 3 h 20"/>
                <a:gd name="T4" fmla="*/ 2 w 8"/>
                <a:gd name="T5" fmla="*/ 4 h 20"/>
                <a:gd name="T6" fmla="*/ 2 w 8"/>
                <a:gd name="T7" fmla="*/ 5 h 20"/>
                <a:gd name="T8" fmla="*/ 2 w 8"/>
                <a:gd name="T9" fmla="*/ 5 h 20"/>
                <a:gd name="T10" fmla="*/ 2 w 8"/>
                <a:gd name="T11" fmla="*/ 6 h 20"/>
                <a:gd name="T12" fmla="*/ 2 w 8"/>
                <a:gd name="T13" fmla="*/ 7 h 20"/>
                <a:gd name="T14" fmla="*/ 3 w 8"/>
                <a:gd name="T15" fmla="*/ 8 h 20"/>
                <a:gd name="T16" fmla="*/ 3 w 8"/>
                <a:gd name="T17" fmla="*/ 8 h 20"/>
                <a:gd name="T18" fmla="*/ 3 w 8"/>
                <a:gd name="T19" fmla="*/ 9 h 20"/>
                <a:gd name="T20" fmla="*/ 4 w 8"/>
                <a:gd name="T21" fmla="*/ 11 h 20"/>
                <a:gd name="T22" fmla="*/ 4 w 8"/>
                <a:gd name="T23" fmla="*/ 11 h 20"/>
                <a:gd name="T24" fmla="*/ 5 w 8"/>
                <a:gd name="T25" fmla="*/ 12 h 20"/>
                <a:gd name="T26" fmla="*/ 5 w 8"/>
                <a:gd name="T27" fmla="*/ 13 h 20"/>
                <a:gd name="T28" fmla="*/ 5 w 8"/>
                <a:gd name="T29" fmla="*/ 14 h 20"/>
                <a:gd name="T30" fmla="*/ 6 w 8"/>
                <a:gd name="T31" fmla="*/ 14 h 20"/>
                <a:gd name="T32" fmla="*/ 6 w 8"/>
                <a:gd name="T33" fmla="*/ 14 h 20"/>
                <a:gd name="T34" fmla="*/ 6 w 8"/>
                <a:gd name="T35" fmla="*/ 15 h 20"/>
                <a:gd name="T36" fmla="*/ 6 w 8"/>
                <a:gd name="T37" fmla="*/ 16 h 20"/>
                <a:gd name="T38" fmla="*/ 7 w 8"/>
                <a:gd name="T39" fmla="*/ 16 h 20"/>
                <a:gd name="T40" fmla="*/ 7 w 8"/>
                <a:gd name="T41" fmla="*/ 17 h 20"/>
                <a:gd name="T42" fmla="*/ 7 w 8"/>
                <a:gd name="T43" fmla="*/ 17 h 20"/>
                <a:gd name="T44" fmla="*/ 7 w 8"/>
                <a:gd name="T45" fmla="*/ 18 h 20"/>
                <a:gd name="T46" fmla="*/ 7 w 8"/>
                <a:gd name="T47" fmla="*/ 19 h 20"/>
                <a:gd name="T48" fmla="*/ 6 w 8"/>
                <a:gd name="T49" fmla="*/ 18 h 20"/>
                <a:gd name="T50" fmla="*/ 6 w 8"/>
                <a:gd name="T51" fmla="*/ 17 h 20"/>
                <a:gd name="T52" fmla="*/ 6 w 8"/>
                <a:gd name="T53" fmla="*/ 17 h 20"/>
                <a:gd name="T54" fmla="*/ 5 w 8"/>
                <a:gd name="T55" fmla="*/ 17 h 20"/>
                <a:gd name="T56" fmla="*/ 5 w 8"/>
                <a:gd name="T57" fmla="*/ 16 h 20"/>
                <a:gd name="T58" fmla="*/ 5 w 8"/>
                <a:gd name="T59" fmla="*/ 15 h 20"/>
                <a:gd name="T60" fmla="*/ 4 w 8"/>
                <a:gd name="T61" fmla="*/ 14 h 20"/>
                <a:gd name="T62" fmla="*/ 4 w 8"/>
                <a:gd name="T63" fmla="*/ 14 h 20"/>
                <a:gd name="T64" fmla="*/ 3 w 8"/>
                <a:gd name="T65" fmla="*/ 13 h 20"/>
                <a:gd name="T66" fmla="*/ 3 w 8"/>
                <a:gd name="T67" fmla="*/ 11 h 20"/>
                <a:gd name="T68" fmla="*/ 2 w 8"/>
                <a:gd name="T69" fmla="*/ 11 h 20"/>
                <a:gd name="T70" fmla="*/ 2 w 8"/>
                <a:gd name="T71" fmla="*/ 10 h 20"/>
                <a:gd name="T72" fmla="*/ 1 w 8"/>
                <a:gd name="T73" fmla="*/ 8 h 20"/>
                <a:gd name="T74" fmla="*/ 1 w 8"/>
                <a:gd name="T75" fmla="*/ 8 h 20"/>
                <a:gd name="T76" fmla="*/ 1 w 8"/>
                <a:gd name="T77" fmla="*/ 7 h 20"/>
                <a:gd name="T78" fmla="*/ 0 w 8"/>
                <a:gd name="T79" fmla="*/ 5 h 20"/>
                <a:gd name="T80" fmla="*/ 0 w 8"/>
                <a:gd name="T81" fmla="*/ 5 h 20"/>
                <a:gd name="T82" fmla="*/ 0 w 8"/>
                <a:gd name="T83" fmla="*/ 4 h 20"/>
                <a:gd name="T84" fmla="*/ 0 w 8"/>
                <a:gd name="T85" fmla="*/ 2 h 20"/>
                <a:gd name="T86" fmla="*/ 0 w 8"/>
                <a:gd name="T87" fmla="*/ 2 h 20"/>
                <a:gd name="T88" fmla="*/ 0 w 8"/>
                <a:gd name="T89" fmla="*/ 1 h 20"/>
                <a:gd name="T90" fmla="*/ 0 w 8"/>
                <a:gd name="T91" fmla="*/ 0 h 20"/>
                <a:gd name="T92" fmla="*/ 1 w 8"/>
                <a:gd name="T93" fmla="*/ 0 h 20"/>
                <a:gd name="T94" fmla="*/ 1 w 8"/>
                <a:gd name="T95" fmla="*/ 1 h 20"/>
                <a:gd name="T96" fmla="*/ 1 w 8"/>
                <a:gd name="T97" fmla="*/ 1 h 20"/>
                <a:gd name="T98" fmla="*/ 1 w 8"/>
                <a:gd name="T99" fmla="*/ 2 h 20"/>
                <a:gd name="T100" fmla="*/ 1 w 8"/>
                <a:gd name="T101" fmla="*/ 2 h 2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"/>
                <a:gd name="T154" fmla="*/ 0 h 20"/>
                <a:gd name="T155" fmla="*/ 8 w 8"/>
                <a:gd name="T156" fmla="*/ 20 h 2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" h="20">
                  <a:moveTo>
                    <a:pt x="1" y="2"/>
                  </a:moveTo>
                  <a:lnTo>
                    <a:pt x="1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3" y="8"/>
                  </a:lnTo>
                  <a:lnTo>
                    <a:pt x="3" y="9"/>
                  </a:lnTo>
                  <a:lnTo>
                    <a:pt x="4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7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4" y="14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" name="Freeform 120"/>
            <p:cNvSpPr>
              <a:spLocks/>
            </p:cNvSpPr>
            <p:nvPr/>
          </p:nvSpPr>
          <p:spPr bwMode="auto">
            <a:xfrm>
              <a:off x="881" y="3040"/>
              <a:ext cx="7" cy="16"/>
            </a:xfrm>
            <a:custGeom>
              <a:avLst/>
              <a:gdLst>
                <a:gd name="T0" fmla="*/ 1 w 7"/>
                <a:gd name="T1" fmla="*/ 2 h 16"/>
                <a:gd name="T2" fmla="*/ 1 w 7"/>
                <a:gd name="T3" fmla="*/ 3 h 16"/>
                <a:gd name="T4" fmla="*/ 1 w 7"/>
                <a:gd name="T5" fmla="*/ 4 h 16"/>
                <a:gd name="T6" fmla="*/ 1 w 7"/>
                <a:gd name="T7" fmla="*/ 4 h 16"/>
                <a:gd name="T8" fmla="*/ 2 w 7"/>
                <a:gd name="T9" fmla="*/ 4 h 16"/>
                <a:gd name="T10" fmla="*/ 2 w 7"/>
                <a:gd name="T11" fmla="*/ 5 h 16"/>
                <a:gd name="T12" fmla="*/ 2 w 7"/>
                <a:gd name="T13" fmla="*/ 6 h 16"/>
                <a:gd name="T14" fmla="*/ 2 w 7"/>
                <a:gd name="T15" fmla="*/ 6 h 16"/>
                <a:gd name="T16" fmla="*/ 3 w 7"/>
                <a:gd name="T17" fmla="*/ 7 h 16"/>
                <a:gd name="T18" fmla="*/ 3 w 7"/>
                <a:gd name="T19" fmla="*/ 8 h 16"/>
                <a:gd name="T20" fmla="*/ 3 w 7"/>
                <a:gd name="T21" fmla="*/ 8 h 16"/>
                <a:gd name="T22" fmla="*/ 3 w 7"/>
                <a:gd name="T23" fmla="*/ 9 h 16"/>
                <a:gd name="T24" fmla="*/ 4 w 7"/>
                <a:gd name="T25" fmla="*/ 9 h 16"/>
                <a:gd name="T26" fmla="*/ 4 w 7"/>
                <a:gd name="T27" fmla="*/ 9 h 16"/>
                <a:gd name="T28" fmla="*/ 4 w 7"/>
                <a:gd name="T29" fmla="*/ 10 h 16"/>
                <a:gd name="T30" fmla="*/ 5 w 7"/>
                <a:gd name="T31" fmla="*/ 11 h 16"/>
                <a:gd name="T32" fmla="*/ 5 w 7"/>
                <a:gd name="T33" fmla="*/ 11 h 16"/>
                <a:gd name="T34" fmla="*/ 6 w 7"/>
                <a:gd name="T35" fmla="*/ 12 h 16"/>
                <a:gd name="T36" fmla="*/ 6 w 7"/>
                <a:gd name="T37" fmla="*/ 13 h 16"/>
                <a:gd name="T38" fmla="*/ 6 w 7"/>
                <a:gd name="T39" fmla="*/ 14 h 16"/>
                <a:gd name="T40" fmla="*/ 6 w 7"/>
                <a:gd name="T41" fmla="*/ 14 h 16"/>
                <a:gd name="T42" fmla="*/ 6 w 7"/>
                <a:gd name="T43" fmla="*/ 15 h 16"/>
                <a:gd name="T44" fmla="*/ 6 w 7"/>
                <a:gd name="T45" fmla="*/ 15 h 16"/>
                <a:gd name="T46" fmla="*/ 5 w 7"/>
                <a:gd name="T47" fmla="*/ 15 h 16"/>
                <a:gd name="T48" fmla="*/ 5 w 7"/>
                <a:gd name="T49" fmla="*/ 14 h 16"/>
                <a:gd name="T50" fmla="*/ 5 w 7"/>
                <a:gd name="T51" fmla="*/ 14 h 16"/>
                <a:gd name="T52" fmla="*/ 5 w 7"/>
                <a:gd name="T53" fmla="*/ 14 h 16"/>
                <a:gd name="T54" fmla="*/ 4 w 7"/>
                <a:gd name="T55" fmla="*/ 14 h 16"/>
                <a:gd name="T56" fmla="*/ 4 w 7"/>
                <a:gd name="T57" fmla="*/ 13 h 16"/>
                <a:gd name="T58" fmla="*/ 4 w 7"/>
                <a:gd name="T59" fmla="*/ 12 h 16"/>
                <a:gd name="T60" fmla="*/ 3 w 7"/>
                <a:gd name="T61" fmla="*/ 11 h 16"/>
                <a:gd name="T62" fmla="*/ 3 w 7"/>
                <a:gd name="T63" fmla="*/ 11 h 16"/>
                <a:gd name="T64" fmla="*/ 3 w 7"/>
                <a:gd name="T65" fmla="*/ 10 h 16"/>
                <a:gd name="T66" fmla="*/ 2 w 7"/>
                <a:gd name="T67" fmla="*/ 9 h 16"/>
                <a:gd name="T68" fmla="*/ 2 w 7"/>
                <a:gd name="T69" fmla="*/ 9 h 16"/>
                <a:gd name="T70" fmla="*/ 1 w 7"/>
                <a:gd name="T71" fmla="*/ 8 h 16"/>
                <a:gd name="T72" fmla="*/ 1 w 7"/>
                <a:gd name="T73" fmla="*/ 7 h 16"/>
                <a:gd name="T74" fmla="*/ 1 w 7"/>
                <a:gd name="T75" fmla="*/ 6 h 16"/>
                <a:gd name="T76" fmla="*/ 0 w 7"/>
                <a:gd name="T77" fmla="*/ 6 h 16"/>
                <a:gd name="T78" fmla="*/ 0 w 7"/>
                <a:gd name="T79" fmla="*/ 5 h 16"/>
                <a:gd name="T80" fmla="*/ 0 w 7"/>
                <a:gd name="T81" fmla="*/ 4 h 16"/>
                <a:gd name="T82" fmla="*/ 0 w 7"/>
                <a:gd name="T83" fmla="*/ 3 h 16"/>
                <a:gd name="T84" fmla="*/ 0 w 7"/>
                <a:gd name="T85" fmla="*/ 2 h 16"/>
                <a:gd name="T86" fmla="*/ 0 w 7"/>
                <a:gd name="T87" fmla="*/ 1 h 16"/>
                <a:gd name="T88" fmla="*/ 0 w 7"/>
                <a:gd name="T89" fmla="*/ 1 h 16"/>
                <a:gd name="T90" fmla="*/ 0 w 7"/>
                <a:gd name="T91" fmla="*/ 0 h 16"/>
                <a:gd name="T92" fmla="*/ 1 w 7"/>
                <a:gd name="T93" fmla="*/ 0 h 16"/>
                <a:gd name="T94" fmla="*/ 1 w 7"/>
                <a:gd name="T95" fmla="*/ 1 h 16"/>
                <a:gd name="T96" fmla="*/ 1 w 7"/>
                <a:gd name="T97" fmla="*/ 1 h 16"/>
                <a:gd name="T98" fmla="*/ 1 w 7"/>
                <a:gd name="T99" fmla="*/ 2 h 1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7"/>
                <a:gd name="T151" fmla="*/ 0 h 16"/>
                <a:gd name="T152" fmla="*/ 7 w 7"/>
                <a:gd name="T153" fmla="*/ 16 h 1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7" h="16">
                  <a:moveTo>
                    <a:pt x="1" y="2"/>
                  </a:moveTo>
                  <a:lnTo>
                    <a:pt x="1" y="3"/>
                  </a:lnTo>
                  <a:lnTo>
                    <a:pt x="1" y="4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7"/>
                  </a:lnTo>
                  <a:lnTo>
                    <a:pt x="3" y="8"/>
                  </a:lnTo>
                  <a:lnTo>
                    <a:pt x="3" y="9"/>
                  </a:lnTo>
                  <a:lnTo>
                    <a:pt x="4" y="9"/>
                  </a:lnTo>
                  <a:lnTo>
                    <a:pt x="4" y="10"/>
                  </a:lnTo>
                  <a:lnTo>
                    <a:pt x="5" y="11"/>
                  </a:lnTo>
                  <a:lnTo>
                    <a:pt x="6" y="12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6" y="15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2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" name="Freeform 121"/>
            <p:cNvSpPr>
              <a:spLocks/>
            </p:cNvSpPr>
            <p:nvPr/>
          </p:nvSpPr>
          <p:spPr bwMode="auto">
            <a:xfrm>
              <a:off x="876" y="3047"/>
              <a:ext cx="6" cy="15"/>
            </a:xfrm>
            <a:custGeom>
              <a:avLst/>
              <a:gdLst>
                <a:gd name="T0" fmla="*/ 1 w 6"/>
                <a:gd name="T1" fmla="*/ 2 h 15"/>
                <a:gd name="T2" fmla="*/ 1 w 6"/>
                <a:gd name="T3" fmla="*/ 3 h 15"/>
                <a:gd name="T4" fmla="*/ 1 w 6"/>
                <a:gd name="T5" fmla="*/ 4 h 15"/>
                <a:gd name="T6" fmla="*/ 1 w 6"/>
                <a:gd name="T7" fmla="*/ 4 h 15"/>
                <a:gd name="T8" fmla="*/ 1 w 6"/>
                <a:gd name="T9" fmla="*/ 5 h 15"/>
                <a:gd name="T10" fmla="*/ 2 w 6"/>
                <a:gd name="T11" fmla="*/ 6 h 15"/>
                <a:gd name="T12" fmla="*/ 2 w 6"/>
                <a:gd name="T13" fmla="*/ 6 h 15"/>
                <a:gd name="T14" fmla="*/ 2 w 6"/>
                <a:gd name="T15" fmla="*/ 6 h 15"/>
                <a:gd name="T16" fmla="*/ 2 w 6"/>
                <a:gd name="T17" fmla="*/ 7 h 15"/>
                <a:gd name="T18" fmla="*/ 3 w 6"/>
                <a:gd name="T19" fmla="*/ 7 h 15"/>
                <a:gd name="T20" fmla="*/ 3 w 6"/>
                <a:gd name="T21" fmla="*/ 8 h 15"/>
                <a:gd name="T22" fmla="*/ 3 w 6"/>
                <a:gd name="T23" fmla="*/ 8 h 15"/>
                <a:gd name="T24" fmla="*/ 3 w 6"/>
                <a:gd name="T25" fmla="*/ 8 h 15"/>
                <a:gd name="T26" fmla="*/ 4 w 6"/>
                <a:gd name="T27" fmla="*/ 9 h 15"/>
                <a:gd name="T28" fmla="*/ 4 w 6"/>
                <a:gd name="T29" fmla="*/ 10 h 15"/>
                <a:gd name="T30" fmla="*/ 5 w 6"/>
                <a:gd name="T31" fmla="*/ 11 h 15"/>
                <a:gd name="T32" fmla="*/ 5 w 6"/>
                <a:gd name="T33" fmla="*/ 11 h 15"/>
                <a:gd name="T34" fmla="*/ 5 w 6"/>
                <a:gd name="T35" fmla="*/ 12 h 15"/>
                <a:gd name="T36" fmla="*/ 5 w 6"/>
                <a:gd name="T37" fmla="*/ 13 h 15"/>
                <a:gd name="T38" fmla="*/ 5 w 6"/>
                <a:gd name="T39" fmla="*/ 13 h 15"/>
                <a:gd name="T40" fmla="*/ 5 w 6"/>
                <a:gd name="T41" fmla="*/ 14 h 15"/>
                <a:gd name="T42" fmla="*/ 5 w 6"/>
                <a:gd name="T43" fmla="*/ 13 h 15"/>
                <a:gd name="T44" fmla="*/ 5 w 6"/>
                <a:gd name="T45" fmla="*/ 13 h 15"/>
                <a:gd name="T46" fmla="*/ 5 w 6"/>
                <a:gd name="T47" fmla="*/ 13 h 15"/>
                <a:gd name="T48" fmla="*/ 4 w 6"/>
                <a:gd name="T49" fmla="*/ 13 h 15"/>
                <a:gd name="T50" fmla="*/ 4 w 6"/>
                <a:gd name="T51" fmla="*/ 12 h 15"/>
                <a:gd name="T52" fmla="*/ 3 w 6"/>
                <a:gd name="T53" fmla="*/ 11 h 15"/>
                <a:gd name="T54" fmla="*/ 3 w 6"/>
                <a:gd name="T55" fmla="*/ 11 h 15"/>
                <a:gd name="T56" fmla="*/ 2 w 6"/>
                <a:gd name="T57" fmla="*/ 11 h 15"/>
                <a:gd name="T58" fmla="*/ 2 w 6"/>
                <a:gd name="T59" fmla="*/ 10 h 15"/>
                <a:gd name="T60" fmla="*/ 2 w 6"/>
                <a:gd name="T61" fmla="*/ 9 h 15"/>
                <a:gd name="T62" fmla="*/ 1 w 6"/>
                <a:gd name="T63" fmla="*/ 8 h 15"/>
                <a:gd name="T64" fmla="*/ 1 w 6"/>
                <a:gd name="T65" fmla="*/ 8 h 15"/>
                <a:gd name="T66" fmla="*/ 1 w 6"/>
                <a:gd name="T67" fmla="*/ 7 h 15"/>
                <a:gd name="T68" fmla="*/ 0 w 6"/>
                <a:gd name="T69" fmla="*/ 6 h 15"/>
                <a:gd name="T70" fmla="*/ 0 w 6"/>
                <a:gd name="T71" fmla="*/ 6 h 15"/>
                <a:gd name="T72" fmla="*/ 0 w 6"/>
                <a:gd name="T73" fmla="*/ 5 h 15"/>
                <a:gd name="T74" fmla="*/ 0 w 6"/>
                <a:gd name="T75" fmla="*/ 4 h 15"/>
                <a:gd name="T76" fmla="*/ 0 w 6"/>
                <a:gd name="T77" fmla="*/ 4 h 15"/>
                <a:gd name="T78" fmla="*/ 0 w 6"/>
                <a:gd name="T79" fmla="*/ 3 h 15"/>
                <a:gd name="T80" fmla="*/ 0 w 6"/>
                <a:gd name="T81" fmla="*/ 2 h 15"/>
                <a:gd name="T82" fmla="*/ 0 w 6"/>
                <a:gd name="T83" fmla="*/ 1 h 15"/>
                <a:gd name="T84" fmla="*/ 0 w 6"/>
                <a:gd name="T85" fmla="*/ 1 h 15"/>
                <a:gd name="T86" fmla="*/ 0 w 6"/>
                <a:gd name="T87" fmla="*/ 0 h 15"/>
                <a:gd name="T88" fmla="*/ 0 w 6"/>
                <a:gd name="T89" fmla="*/ 0 h 15"/>
                <a:gd name="T90" fmla="*/ 1 w 6"/>
                <a:gd name="T91" fmla="*/ 1 h 15"/>
                <a:gd name="T92" fmla="*/ 1 w 6"/>
                <a:gd name="T93" fmla="*/ 1 h 15"/>
                <a:gd name="T94" fmla="*/ 1 w 6"/>
                <a:gd name="T95" fmla="*/ 2 h 1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"/>
                <a:gd name="T145" fmla="*/ 0 h 15"/>
                <a:gd name="T146" fmla="*/ 6 w 6"/>
                <a:gd name="T147" fmla="*/ 15 h 1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" h="15">
                  <a:moveTo>
                    <a:pt x="1" y="2"/>
                  </a:move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8"/>
                  </a:lnTo>
                  <a:lnTo>
                    <a:pt x="4" y="9"/>
                  </a:lnTo>
                  <a:lnTo>
                    <a:pt x="4" y="10"/>
                  </a:lnTo>
                  <a:lnTo>
                    <a:pt x="5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1"/>
                  </a:lnTo>
                  <a:lnTo>
                    <a:pt x="1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" name="Freeform 122"/>
            <p:cNvSpPr>
              <a:spLocks/>
            </p:cNvSpPr>
            <p:nvPr/>
          </p:nvSpPr>
          <p:spPr bwMode="auto">
            <a:xfrm>
              <a:off x="871" y="3050"/>
              <a:ext cx="7" cy="15"/>
            </a:xfrm>
            <a:custGeom>
              <a:avLst/>
              <a:gdLst>
                <a:gd name="T0" fmla="*/ 2 w 7"/>
                <a:gd name="T1" fmla="*/ 2 h 15"/>
                <a:gd name="T2" fmla="*/ 2 w 7"/>
                <a:gd name="T3" fmla="*/ 3 h 15"/>
                <a:gd name="T4" fmla="*/ 2 w 7"/>
                <a:gd name="T5" fmla="*/ 4 h 15"/>
                <a:gd name="T6" fmla="*/ 2 w 7"/>
                <a:gd name="T7" fmla="*/ 4 h 15"/>
                <a:gd name="T8" fmla="*/ 2 w 7"/>
                <a:gd name="T9" fmla="*/ 5 h 15"/>
                <a:gd name="T10" fmla="*/ 2 w 7"/>
                <a:gd name="T11" fmla="*/ 6 h 15"/>
                <a:gd name="T12" fmla="*/ 3 w 7"/>
                <a:gd name="T13" fmla="*/ 6 h 15"/>
                <a:gd name="T14" fmla="*/ 3 w 7"/>
                <a:gd name="T15" fmla="*/ 7 h 15"/>
                <a:gd name="T16" fmla="*/ 3 w 7"/>
                <a:gd name="T17" fmla="*/ 8 h 15"/>
                <a:gd name="T18" fmla="*/ 4 w 7"/>
                <a:gd name="T19" fmla="*/ 8 h 15"/>
                <a:gd name="T20" fmla="*/ 4 w 7"/>
                <a:gd name="T21" fmla="*/ 8 h 15"/>
                <a:gd name="T22" fmla="*/ 4 w 7"/>
                <a:gd name="T23" fmla="*/ 9 h 15"/>
                <a:gd name="T24" fmla="*/ 5 w 7"/>
                <a:gd name="T25" fmla="*/ 10 h 15"/>
                <a:gd name="T26" fmla="*/ 5 w 7"/>
                <a:gd name="T27" fmla="*/ 11 h 15"/>
                <a:gd name="T28" fmla="*/ 6 w 7"/>
                <a:gd name="T29" fmla="*/ 11 h 15"/>
                <a:gd name="T30" fmla="*/ 6 w 7"/>
                <a:gd name="T31" fmla="*/ 12 h 15"/>
                <a:gd name="T32" fmla="*/ 6 w 7"/>
                <a:gd name="T33" fmla="*/ 13 h 15"/>
                <a:gd name="T34" fmla="*/ 6 w 7"/>
                <a:gd name="T35" fmla="*/ 13 h 15"/>
                <a:gd name="T36" fmla="*/ 6 w 7"/>
                <a:gd name="T37" fmla="*/ 14 h 15"/>
                <a:gd name="T38" fmla="*/ 6 w 7"/>
                <a:gd name="T39" fmla="*/ 14 h 15"/>
                <a:gd name="T40" fmla="*/ 5 w 7"/>
                <a:gd name="T41" fmla="*/ 14 h 15"/>
                <a:gd name="T42" fmla="*/ 5 w 7"/>
                <a:gd name="T43" fmla="*/ 13 h 15"/>
                <a:gd name="T44" fmla="*/ 5 w 7"/>
                <a:gd name="T45" fmla="*/ 13 h 15"/>
                <a:gd name="T46" fmla="*/ 5 w 7"/>
                <a:gd name="T47" fmla="*/ 13 h 15"/>
                <a:gd name="T48" fmla="*/ 4 w 7"/>
                <a:gd name="T49" fmla="*/ 13 h 15"/>
                <a:gd name="T50" fmla="*/ 4 w 7"/>
                <a:gd name="T51" fmla="*/ 12 h 15"/>
                <a:gd name="T52" fmla="*/ 4 w 7"/>
                <a:gd name="T53" fmla="*/ 12 h 15"/>
                <a:gd name="T54" fmla="*/ 3 w 7"/>
                <a:gd name="T55" fmla="*/ 11 h 15"/>
                <a:gd name="T56" fmla="*/ 3 w 7"/>
                <a:gd name="T57" fmla="*/ 11 h 15"/>
                <a:gd name="T58" fmla="*/ 3 w 7"/>
                <a:gd name="T59" fmla="*/ 10 h 15"/>
                <a:gd name="T60" fmla="*/ 2 w 7"/>
                <a:gd name="T61" fmla="*/ 9 h 15"/>
                <a:gd name="T62" fmla="*/ 2 w 7"/>
                <a:gd name="T63" fmla="*/ 8 h 15"/>
                <a:gd name="T64" fmla="*/ 1 w 7"/>
                <a:gd name="T65" fmla="*/ 8 h 15"/>
                <a:gd name="T66" fmla="*/ 1 w 7"/>
                <a:gd name="T67" fmla="*/ 7 h 15"/>
                <a:gd name="T68" fmla="*/ 1 w 7"/>
                <a:gd name="T69" fmla="*/ 6 h 15"/>
                <a:gd name="T70" fmla="*/ 1 w 7"/>
                <a:gd name="T71" fmla="*/ 5 h 15"/>
                <a:gd name="T72" fmla="*/ 1 w 7"/>
                <a:gd name="T73" fmla="*/ 4 h 15"/>
                <a:gd name="T74" fmla="*/ 1 w 7"/>
                <a:gd name="T75" fmla="*/ 4 h 15"/>
                <a:gd name="T76" fmla="*/ 1 w 7"/>
                <a:gd name="T77" fmla="*/ 3 h 15"/>
                <a:gd name="T78" fmla="*/ 0 w 7"/>
                <a:gd name="T79" fmla="*/ 2 h 15"/>
                <a:gd name="T80" fmla="*/ 1 w 7"/>
                <a:gd name="T81" fmla="*/ 1 h 15"/>
                <a:gd name="T82" fmla="*/ 1 w 7"/>
                <a:gd name="T83" fmla="*/ 1 h 15"/>
                <a:gd name="T84" fmla="*/ 1 w 7"/>
                <a:gd name="T85" fmla="*/ 0 h 15"/>
                <a:gd name="T86" fmla="*/ 1 w 7"/>
                <a:gd name="T87" fmla="*/ 0 h 15"/>
                <a:gd name="T88" fmla="*/ 1 w 7"/>
                <a:gd name="T89" fmla="*/ 1 h 15"/>
                <a:gd name="T90" fmla="*/ 1 w 7"/>
                <a:gd name="T91" fmla="*/ 1 h 15"/>
                <a:gd name="T92" fmla="*/ 2 w 7"/>
                <a:gd name="T93" fmla="*/ 2 h 1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"/>
                <a:gd name="T142" fmla="*/ 0 h 15"/>
                <a:gd name="T143" fmla="*/ 7 w 7"/>
                <a:gd name="T144" fmla="*/ 15 h 1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" h="15">
                  <a:moveTo>
                    <a:pt x="2" y="2"/>
                  </a:move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8"/>
                  </a:lnTo>
                  <a:lnTo>
                    <a:pt x="4" y="8"/>
                  </a:lnTo>
                  <a:lnTo>
                    <a:pt x="4" y="9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2" y="9"/>
                  </a:lnTo>
                  <a:lnTo>
                    <a:pt x="2" y="8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" name="Freeform 123"/>
            <p:cNvSpPr>
              <a:spLocks/>
            </p:cNvSpPr>
            <p:nvPr/>
          </p:nvSpPr>
          <p:spPr bwMode="auto">
            <a:xfrm>
              <a:off x="915" y="2930"/>
              <a:ext cx="9" cy="13"/>
            </a:xfrm>
            <a:custGeom>
              <a:avLst/>
              <a:gdLst>
                <a:gd name="T0" fmla="*/ 1 w 9"/>
                <a:gd name="T1" fmla="*/ 1 h 13"/>
                <a:gd name="T2" fmla="*/ 1 w 9"/>
                <a:gd name="T3" fmla="*/ 2 h 13"/>
                <a:gd name="T4" fmla="*/ 2 w 9"/>
                <a:gd name="T5" fmla="*/ 2 h 13"/>
                <a:gd name="T6" fmla="*/ 2 w 9"/>
                <a:gd name="T7" fmla="*/ 3 h 13"/>
                <a:gd name="T8" fmla="*/ 2 w 9"/>
                <a:gd name="T9" fmla="*/ 3 h 13"/>
                <a:gd name="T10" fmla="*/ 2 w 9"/>
                <a:gd name="T11" fmla="*/ 4 h 13"/>
                <a:gd name="T12" fmla="*/ 3 w 9"/>
                <a:gd name="T13" fmla="*/ 5 h 13"/>
                <a:gd name="T14" fmla="*/ 3 w 9"/>
                <a:gd name="T15" fmla="*/ 5 h 13"/>
                <a:gd name="T16" fmla="*/ 3 w 9"/>
                <a:gd name="T17" fmla="*/ 6 h 13"/>
                <a:gd name="T18" fmla="*/ 4 w 9"/>
                <a:gd name="T19" fmla="*/ 7 h 13"/>
                <a:gd name="T20" fmla="*/ 5 w 9"/>
                <a:gd name="T21" fmla="*/ 7 h 13"/>
                <a:gd name="T22" fmla="*/ 5 w 9"/>
                <a:gd name="T23" fmla="*/ 7 h 13"/>
                <a:gd name="T24" fmla="*/ 6 w 9"/>
                <a:gd name="T25" fmla="*/ 8 h 13"/>
                <a:gd name="T26" fmla="*/ 6 w 9"/>
                <a:gd name="T27" fmla="*/ 9 h 13"/>
                <a:gd name="T28" fmla="*/ 6 w 9"/>
                <a:gd name="T29" fmla="*/ 9 h 13"/>
                <a:gd name="T30" fmla="*/ 7 w 9"/>
                <a:gd name="T31" fmla="*/ 9 h 13"/>
                <a:gd name="T32" fmla="*/ 7 w 9"/>
                <a:gd name="T33" fmla="*/ 9 h 13"/>
                <a:gd name="T34" fmla="*/ 7 w 9"/>
                <a:gd name="T35" fmla="*/ 10 h 13"/>
                <a:gd name="T36" fmla="*/ 8 w 9"/>
                <a:gd name="T37" fmla="*/ 10 h 13"/>
                <a:gd name="T38" fmla="*/ 8 w 9"/>
                <a:gd name="T39" fmla="*/ 11 h 13"/>
                <a:gd name="T40" fmla="*/ 8 w 9"/>
                <a:gd name="T41" fmla="*/ 11 h 13"/>
                <a:gd name="T42" fmla="*/ 7 w 9"/>
                <a:gd name="T43" fmla="*/ 11 h 13"/>
                <a:gd name="T44" fmla="*/ 7 w 9"/>
                <a:gd name="T45" fmla="*/ 12 h 13"/>
                <a:gd name="T46" fmla="*/ 7 w 9"/>
                <a:gd name="T47" fmla="*/ 11 h 13"/>
                <a:gd name="T48" fmla="*/ 7 w 9"/>
                <a:gd name="T49" fmla="*/ 11 h 13"/>
                <a:gd name="T50" fmla="*/ 6 w 9"/>
                <a:gd name="T51" fmla="*/ 11 h 13"/>
                <a:gd name="T52" fmla="*/ 6 w 9"/>
                <a:gd name="T53" fmla="*/ 10 h 13"/>
                <a:gd name="T54" fmla="*/ 5 w 9"/>
                <a:gd name="T55" fmla="*/ 9 h 13"/>
                <a:gd name="T56" fmla="*/ 4 w 9"/>
                <a:gd name="T57" fmla="*/ 9 h 13"/>
                <a:gd name="T58" fmla="*/ 3 w 9"/>
                <a:gd name="T59" fmla="*/ 8 h 13"/>
                <a:gd name="T60" fmla="*/ 3 w 9"/>
                <a:gd name="T61" fmla="*/ 7 h 13"/>
                <a:gd name="T62" fmla="*/ 2 w 9"/>
                <a:gd name="T63" fmla="*/ 7 h 13"/>
                <a:gd name="T64" fmla="*/ 2 w 9"/>
                <a:gd name="T65" fmla="*/ 6 h 13"/>
                <a:gd name="T66" fmla="*/ 2 w 9"/>
                <a:gd name="T67" fmla="*/ 5 h 13"/>
                <a:gd name="T68" fmla="*/ 1 w 9"/>
                <a:gd name="T69" fmla="*/ 5 h 13"/>
                <a:gd name="T70" fmla="*/ 1 w 9"/>
                <a:gd name="T71" fmla="*/ 4 h 13"/>
                <a:gd name="T72" fmla="*/ 0 w 9"/>
                <a:gd name="T73" fmla="*/ 3 h 13"/>
                <a:gd name="T74" fmla="*/ 0 w 9"/>
                <a:gd name="T75" fmla="*/ 3 h 13"/>
                <a:gd name="T76" fmla="*/ 0 w 9"/>
                <a:gd name="T77" fmla="*/ 2 h 13"/>
                <a:gd name="T78" fmla="*/ 0 w 9"/>
                <a:gd name="T79" fmla="*/ 1 h 13"/>
                <a:gd name="T80" fmla="*/ 0 w 9"/>
                <a:gd name="T81" fmla="*/ 1 h 13"/>
                <a:gd name="T82" fmla="*/ 1 w 9"/>
                <a:gd name="T83" fmla="*/ 0 h 13"/>
                <a:gd name="T84" fmla="*/ 1 w 9"/>
                <a:gd name="T85" fmla="*/ 1 h 13"/>
                <a:gd name="T86" fmla="*/ 1 w 9"/>
                <a:gd name="T87" fmla="*/ 1 h 1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"/>
                <a:gd name="T133" fmla="*/ 0 h 13"/>
                <a:gd name="T134" fmla="*/ 9 w 9"/>
                <a:gd name="T135" fmla="*/ 13 h 1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" h="13">
                  <a:moveTo>
                    <a:pt x="1" y="1"/>
                  </a:move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3" y="5"/>
                  </a:lnTo>
                  <a:lnTo>
                    <a:pt x="3" y="6"/>
                  </a:lnTo>
                  <a:lnTo>
                    <a:pt x="4" y="7"/>
                  </a:lnTo>
                  <a:lnTo>
                    <a:pt x="5" y="7"/>
                  </a:lnTo>
                  <a:lnTo>
                    <a:pt x="6" y="8"/>
                  </a:lnTo>
                  <a:lnTo>
                    <a:pt x="6" y="9"/>
                  </a:lnTo>
                  <a:lnTo>
                    <a:pt x="7" y="9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5" y="9"/>
                  </a:lnTo>
                  <a:lnTo>
                    <a:pt x="4" y="9"/>
                  </a:lnTo>
                  <a:lnTo>
                    <a:pt x="3" y="8"/>
                  </a:lnTo>
                  <a:lnTo>
                    <a:pt x="3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" name="Freeform 124"/>
            <p:cNvSpPr>
              <a:spLocks/>
            </p:cNvSpPr>
            <p:nvPr/>
          </p:nvSpPr>
          <p:spPr bwMode="auto">
            <a:xfrm>
              <a:off x="912" y="2939"/>
              <a:ext cx="10" cy="13"/>
            </a:xfrm>
            <a:custGeom>
              <a:avLst/>
              <a:gdLst>
                <a:gd name="T0" fmla="*/ 1 w 10"/>
                <a:gd name="T1" fmla="*/ 1 h 13"/>
                <a:gd name="T2" fmla="*/ 1 w 10"/>
                <a:gd name="T3" fmla="*/ 2 h 13"/>
                <a:gd name="T4" fmla="*/ 2 w 10"/>
                <a:gd name="T5" fmla="*/ 3 h 13"/>
                <a:gd name="T6" fmla="*/ 2 w 10"/>
                <a:gd name="T7" fmla="*/ 3 h 13"/>
                <a:gd name="T8" fmla="*/ 2 w 10"/>
                <a:gd name="T9" fmla="*/ 4 h 13"/>
                <a:gd name="T10" fmla="*/ 3 w 10"/>
                <a:gd name="T11" fmla="*/ 5 h 13"/>
                <a:gd name="T12" fmla="*/ 4 w 10"/>
                <a:gd name="T13" fmla="*/ 5 h 13"/>
                <a:gd name="T14" fmla="*/ 4 w 10"/>
                <a:gd name="T15" fmla="*/ 6 h 13"/>
                <a:gd name="T16" fmla="*/ 4 w 10"/>
                <a:gd name="T17" fmla="*/ 7 h 13"/>
                <a:gd name="T18" fmla="*/ 5 w 10"/>
                <a:gd name="T19" fmla="*/ 7 h 13"/>
                <a:gd name="T20" fmla="*/ 5 w 10"/>
                <a:gd name="T21" fmla="*/ 8 h 13"/>
                <a:gd name="T22" fmla="*/ 6 w 10"/>
                <a:gd name="T23" fmla="*/ 9 h 13"/>
                <a:gd name="T24" fmla="*/ 7 w 10"/>
                <a:gd name="T25" fmla="*/ 9 h 13"/>
                <a:gd name="T26" fmla="*/ 7 w 10"/>
                <a:gd name="T27" fmla="*/ 10 h 13"/>
                <a:gd name="T28" fmla="*/ 8 w 10"/>
                <a:gd name="T29" fmla="*/ 10 h 13"/>
                <a:gd name="T30" fmla="*/ 8 w 10"/>
                <a:gd name="T31" fmla="*/ 10 h 13"/>
                <a:gd name="T32" fmla="*/ 8 w 10"/>
                <a:gd name="T33" fmla="*/ 11 h 13"/>
                <a:gd name="T34" fmla="*/ 9 w 10"/>
                <a:gd name="T35" fmla="*/ 11 h 13"/>
                <a:gd name="T36" fmla="*/ 9 w 10"/>
                <a:gd name="T37" fmla="*/ 11 h 13"/>
                <a:gd name="T38" fmla="*/ 8 w 10"/>
                <a:gd name="T39" fmla="*/ 12 h 13"/>
                <a:gd name="T40" fmla="*/ 8 w 10"/>
                <a:gd name="T41" fmla="*/ 12 h 13"/>
                <a:gd name="T42" fmla="*/ 7 w 10"/>
                <a:gd name="T43" fmla="*/ 11 h 13"/>
                <a:gd name="T44" fmla="*/ 7 w 10"/>
                <a:gd name="T45" fmla="*/ 11 h 13"/>
                <a:gd name="T46" fmla="*/ 6 w 10"/>
                <a:gd name="T47" fmla="*/ 11 h 13"/>
                <a:gd name="T48" fmla="*/ 5 w 10"/>
                <a:gd name="T49" fmla="*/ 10 h 13"/>
                <a:gd name="T50" fmla="*/ 5 w 10"/>
                <a:gd name="T51" fmla="*/ 9 h 13"/>
                <a:gd name="T52" fmla="*/ 4 w 10"/>
                <a:gd name="T53" fmla="*/ 9 h 13"/>
                <a:gd name="T54" fmla="*/ 4 w 10"/>
                <a:gd name="T55" fmla="*/ 8 h 13"/>
                <a:gd name="T56" fmla="*/ 3 w 10"/>
                <a:gd name="T57" fmla="*/ 7 h 13"/>
                <a:gd name="T58" fmla="*/ 2 w 10"/>
                <a:gd name="T59" fmla="*/ 7 h 13"/>
                <a:gd name="T60" fmla="*/ 2 w 10"/>
                <a:gd name="T61" fmla="*/ 6 h 13"/>
                <a:gd name="T62" fmla="*/ 1 w 10"/>
                <a:gd name="T63" fmla="*/ 5 h 13"/>
                <a:gd name="T64" fmla="*/ 1 w 10"/>
                <a:gd name="T65" fmla="*/ 5 h 13"/>
                <a:gd name="T66" fmla="*/ 1 w 10"/>
                <a:gd name="T67" fmla="*/ 4 h 13"/>
                <a:gd name="T68" fmla="*/ 1 w 10"/>
                <a:gd name="T69" fmla="*/ 3 h 13"/>
                <a:gd name="T70" fmla="*/ 1 w 10"/>
                <a:gd name="T71" fmla="*/ 3 h 13"/>
                <a:gd name="T72" fmla="*/ 0 w 10"/>
                <a:gd name="T73" fmla="*/ 2 h 13"/>
                <a:gd name="T74" fmla="*/ 0 w 10"/>
                <a:gd name="T75" fmla="*/ 1 h 13"/>
                <a:gd name="T76" fmla="*/ 0 w 10"/>
                <a:gd name="T77" fmla="*/ 1 h 13"/>
                <a:gd name="T78" fmla="*/ 0 w 10"/>
                <a:gd name="T79" fmla="*/ 0 h 13"/>
                <a:gd name="T80" fmla="*/ 1 w 10"/>
                <a:gd name="T81" fmla="*/ 0 h 13"/>
                <a:gd name="T82" fmla="*/ 1 w 10"/>
                <a:gd name="T83" fmla="*/ 1 h 13"/>
                <a:gd name="T84" fmla="*/ 1 w 10"/>
                <a:gd name="T85" fmla="*/ 1 h 13"/>
                <a:gd name="T86" fmla="*/ 1 w 10"/>
                <a:gd name="T87" fmla="*/ 1 h 1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"/>
                <a:gd name="T133" fmla="*/ 0 h 13"/>
                <a:gd name="T134" fmla="*/ 10 w 10"/>
                <a:gd name="T135" fmla="*/ 13 h 1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" h="13">
                  <a:moveTo>
                    <a:pt x="1" y="1"/>
                  </a:moveTo>
                  <a:lnTo>
                    <a:pt x="1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3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4" y="7"/>
                  </a:lnTo>
                  <a:lnTo>
                    <a:pt x="5" y="7"/>
                  </a:lnTo>
                  <a:lnTo>
                    <a:pt x="5" y="8"/>
                  </a:lnTo>
                  <a:lnTo>
                    <a:pt x="6" y="9"/>
                  </a:lnTo>
                  <a:lnTo>
                    <a:pt x="7" y="9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8" y="12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3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" name="Freeform 125"/>
            <p:cNvSpPr>
              <a:spLocks/>
            </p:cNvSpPr>
            <p:nvPr/>
          </p:nvSpPr>
          <p:spPr bwMode="auto">
            <a:xfrm>
              <a:off x="908" y="2952"/>
              <a:ext cx="9" cy="10"/>
            </a:xfrm>
            <a:custGeom>
              <a:avLst/>
              <a:gdLst>
                <a:gd name="T0" fmla="*/ 1 w 9"/>
                <a:gd name="T1" fmla="*/ 1 h 10"/>
                <a:gd name="T2" fmla="*/ 1 w 9"/>
                <a:gd name="T3" fmla="*/ 1 h 10"/>
                <a:gd name="T4" fmla="*/ 1 w 9"/>
                <a:gd name="T5" fmla="*/ 2 h 10"/>
                <a:gd name="T6" fmla="*/ 2 w 9"/>
                <a:gd name="T7" fmla="*/ 2 h 10"/>
                <a:gd name="T8" fmla="*/ 2 w 9"/>
                <a:gd name="T9" fmla="*/ 3 h 10"/>
                <a:gd name="T10" fmla="*/ 2 w 9"/>
                <a:gd name="T11" fmla="*/ 4 h 10"/>
                <a:gd name="T12" fmla="*/ 3 w 9"/>
                <a:gd name="T13" fmla="*/ 4 h 10"/>
                <a:gd name="T14" fmla="*/ 3 w 9"/>
                <a:gd name="T15" fmla="*/ 4 h 10"/>
                <a:gd name="T16" fmla="*/ 3 w 9"/>
                <a:gd name="T17" fmla="*/ 5 h 10"/>
                <a:gd name="T18" fmla="*/ 4 w 9"/>
                <a:gd name="T19" fmla="*/ 5 h 10"/>
                <a:gd name="T20" fmla="*/ 5 w 9"/>
                <a:gd name="T21" fmla="*/ 5 h 10"/>
                <a:gd name="T22" fmla="*/ 5 w 9"/>
                <a:gd name="T23" fmla="*/ 6 h 10"/>
                <a:gd name="T24" fmla="*/ 5 w 9"/>
                <a:gd name="T25" fmla="*/ 6 h 10"/>
                <a:gd name="T26" fmla="*/ 6 w 9"/>
                <a:gd name="T27" fmla="*/ 6 h 10"/>
                <a:gd name="T28" fmla="*/ 6 w 9"/>
                <a:gd name="T29" fmla="*/ 7 h 10"/>
                <a:gd name="T30" fmla="*/ 6 w 9"/>
                <a:gd name="T31" fmla="*/ 7 h 10"/>
                <a:gd name="T32" fmla="*/ 7 w 9"/>
                <a:gd name="T33" fmla="*/ 7 h 10"/>
                <a:gd name="T34" fmla="*/ 7 w 9"/>
                <a:gd name="T35" fmla="*/ 7 h 10"/>
                <a:gd name="T36" fmla="*/ 7 w 9"/>
                <a:gd name="T37" fmla="*/ 7 h 10"/>
                <a:gd name="T38" fmla="*/ 7 w 9"/>
                <a:gd name="T39" fmla="*/ 8 h 10"/>
                <a:gd name="T40" fmla="*/ 8 w 9"/>
                <a:gd name="T41" fmla="*/ 8 h 10"/>
                <a:gd name="T42" fmla="*/ 8 w 9"/>
                <a:gd name="T43" fmla="*/ 8 h 10"/>
                <a:gd name="T44" fmla="*/ 7 w 9"/>
                <a:gd name="T45" fmla="*/ 8 h 10"/>
                <a:gd name="T46" fmla="*/ 7 w 9"/>
                <a:gd name="T47" fmla="*/ 9 h 10"/>
                <a:gd name="T48" fmla="*/ 7 w 9"/>
                <a:gd name="T49" fmla="*/ 8 h 10"/>
                <a:gd name="T50" fmla="*/ 6 w 9"/>
                <a:gd name="T51" fmla="*/ 8 h 10"/>
                <a:gd name="T52" fmla="*/ 6 w 9"/>
                <a:gd name="T53" fmla="*/ 8 h 10"/>
                <a:gd name="T54" fmla="*/ 5 w 9"/>
                <a:gd name="T55" fmla="*/ 8 h 10"/>
                <a:gd name="T56" fmla="*/ 5 w 9"/>
                <a:gd name="T57" fmla="*/ 7 h 10"/>
                <a:gd name="T58" fmla="*/ 4 w 9"/>
                <a:gd name="T59" fmla="*/ 7 h 10"/>
                <a:gd name="T60" fmla="*/ 3 w 9"/>
                <a:gd name="T61" fmla="*/ 7 h 10"/>
                <a:gd name="T62" fmla="*/ 3 w 9"/>
                <a:gd name="T63" fmla="*/ 6 h 10"/>
                <a:gd name="T64" fmla="*/ 2 w 9"/>
                <a:gd name="T65" fmla="*/ 6 h 10"/>
                <a:gd name="T66" fmla="*/ 2 w 9"/>
                <a:gd name="T67" fmla="*/ 5 h 10"/>
                <a:gd name="T68" fmla="*/ 1 w 9"/>
                <a:gd name="T69" fmla="*/ 5 h 10"/>
                <a:gd name="T70" fmla="*/ 1 w 9"/>
                <a:gd name="T71" fmla="*/ 4 h 10"/>
                <a:gd name="T72" fmla="*/ 1 w 9"/>
                <a:gd name="T73" fmla="*/ 4 h 10"/>
                <a:gd name="T74" fmla="*/ 0 w 9"/>
                <a:gd name="T75" fmla="*/ 3 h 10"/>
                <a:gd name="T76" fmla="*/ 0 w 9"/>
                <a:gd name="T77" fmla="*/ 2 h 10"/>
                <a:gd name="T78" fmla="*/ 0 w 9"/>
                <a:gd name="T79" fmla="*/ 2 h 10"/>
                <a:gd name="T80" fmla="*/ 0 w 9"/>
                <a:gd name="T81" fmla="*/ 1 h 10"/>
                <a:gd name="T82" fmla="*/ 0 w 9"/>
                <a:gd name="T83" fmla="*/ 1 h 10"/>
                <a:gd name="T84" fmla="*/ 0 w 9"/>
                <a:gd name="T85" fmla="*/ 0 h 10"/>
                <a:gd name="T86" fmla="*/ 1 w 9"/>
                <a:gd name="T87" fmla="*/ 0 h 10"/>
                <a:gd name="T88" fmla="*/ 1 w 9"/>
                <a:gd name="T89" fmla="*/ 1 h 10"/>
                <a:gd name="T90" fmla="*/ 1 w 9"/>
                <a:gd name="T91" fmla="*/ 1 h 1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9"/>
                <a:gd name="T139" fmla="*/ 0 h 10"/>
                <a:gd name="T140" fmla="*/ 9 w 9"/>
                <a:gd name="T141" fmla="*/ 10 h 1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9" h="10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4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7" y="8"/>
                  </a:lnTo>
                  <a:lnTo>
                    <a:pt x="6" y="8"/>
                  </a:lnTo>
                  <a:lnTo>
                    <a:pt x="5" y="8"/>
                  </a:lnTo>
                  <a:lnTo>
                    <a:pt x="5" y="7"/>
                  </a:lnTo>
                  <a:lnTo>
                    <a:pt x="4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" name="Freeform 126"/>
            <p:cNvSpPr>
              <a:spLocks/>
            </p:cNvSpPr>
            <p:nvPr/>
          </p:nvSpPr>
          <p:spPr bwMode="auto">
            <a:xfrm>
              <a:off x="904" y="2960"/>
              <a:ext cx="8" cy="10"/>
            </a:xfrm>
            <a:custGeom>
              <a:avLst/>
              <a:gdLst>
                <a:gd name="T0" fmla="*/ 1 w 8"/>
                <a:gd name="T1" fmla="*/ 1 h 10"/>
                <a:gd name="T2" fmla="*/ 1 w 8"/>
                <a:gd name="T3" fmla="*/ 2 h 10"/>
                <a:gd name="T4" fmla="*/ 2 w 8"/>
                <a:gd name="T5" fmla="*/ 2 h 10"/>
                <a:gd name="T6" fmla="*/ 2 w 8"/>
                <a:gd name="T7" fmla="*/ 2 h 10"/>
                <a:gd name="T8" fmla="*/ 2 w 8"/>
                <a:gd name="T9" fmla="*/ 3 h 10"/>
                <a:gd name="T10" fmla="*/ 2 w 8"/>
                <a:gd name="T11" fmla="*/ 3 h 10"/>
                <a:gd name="T12" fmla="*/ 2 w 8"/>
                <a:gd name="T13" fmla="*/ 4 h 10"/>
                <a:gd name="T14" fmla="*/ 3 w 8"/>
                <a:gd name="T15" fmla="*/ 4 h 10"/>
                <a:gd name="T16" fmla="*/ 3 w 8"/>
                <a:gd name="T17" fmla="*/ 5 h 10"/>
                <a:gd name="T18" fmla="*/ 3 w 8"/>
                <a:gd name="T19" fmla="*/ 5 h 10"/>
                <a:gd name="T20" fmla="*/ 4 w 8"/>
                <a:gd name="T21" fmla="*/ 5 h 10"/>
                <a:gd name="T22" fmla="*/ 4 w 8"/>
                <a:gd name="T23" fmla="*/ 6 h 10"/>
                <a:gd name="T24" fmla="*/ 4 w 8"/>
                <a:gd name="T25" fmla="*/ 6 h 10"/>
                <a:gd name="T26" fmla="*/ 5 w 8"/>
                <a:gd name="T27" fmla="*/ 7 h 10"/>
                <a:gd name="T28" fmla="*/ 5 w 8"/>
                <a:gd name="T29" fmla="*/ 7 h 10"/>
                <a:gd name="T30" fmla="*/ 6 w 8"/>
                <a:gd name="T31" fmla="*/ 7 h 10"/>
                <a:gd name="T32" fmla="*/ 6 w 8"/>
                <a:gd name="T33" fmla="*/ 7 h 10"/>
                <a:gd name="T34" fmla="*/ 6 w 8"/>
                <a:gd name="T35" fmla="*/ 7 h 10"/>
                <a:gd name="T36" fmla="*/ 6 w 8"/>
                <a:gd name="T37" fmla="*/ 8 h 10"/>
                <a:gd name="T38" fmla="*/ 7 w 8"/>
                <a:gd name="T39" fmla="*/ 8 h 10"/>
                <a:gd name="T40" fmla="*/ 7 w 8"/>
                <a:gd name="T41" fmla="*/ 8 h 10"/>
                <a:gd name="T42" fmla="*/ 7 w 8"/>
                <a:gd name="T43" fmla="*/ 9 h 10"/>
                <a:gd name="T44" fmla="*/ 6 w 8"/>
                <a:gd name="T45" fmla="*/ 9 h 10"/>
                <a:gd name="T46" fmla="*/ 6 w 8"/>
                <a:gd name="T47" fmla="*/ 9 h 10"/>
                <a:gd name="T48" fmla="*/ 5 w 8"/>
                <a:gd name="T49" fmla="*/ 8 h 10"/>
                <a:gd name="T50" fmla="*/ 5 w 8"/>
                <a:gd name="T51" fmla="*/ 8 h 10"/>
                <a:gd name="T52" fmla="*/ 4 w 8"/>
                <a:gd name="T53" fmla="*/ 8 h 10"/>
                <a:gd name="T54" fmla="*/ 4 w 8"/>
                <a:gd name="T55" fmla="*/ 7 h 10"/>
                <a:gd name="T56" fmla="*/ 3 w 8"/>
                <a:gd name="T57" fmla="*/ 7 h 10"/>
                <a:gd name="T58" fmla="*/ 3 w 8"/>
                <a:gd name="T59" fmla="*/ 7 h 10"/>
                <a:gd name="T60" fmla="*/ 3 w 8"/>
                <a:gd name="T61" fmla="*/ 6 h 10"/>
                <a:gd name="T62" fmla="*/ 2 w 8"/>
                <a:gd name="T63" fmla="*/ 6 h 10"/>
                <a:gd name="T64" fmla="*/ 2 w 8"/>
                <a:gd name="T65" fmla="*/ 5 h 10"/>
                <a:gd name="T66" fmla="*/ 1 w 8"/>
                <a:gd name="T67" fmla="*/ 5 h 10"/>
                <a:gd name="T68" fmla="*/ 1 w 8"/>
                <a:gd name="T69" fmla="*/ 4 h 10"/>
                <a:gd name="T70" fmla="*/ 1 w 8"/>
                <a:gd name="T71" fmla="*/ 4 h 10"/>
                <a:gd name="T72" fmla="*/ 0 w 8"/>
                <a:gd name="T73" fmla="*/ 3 h 10"/>
                <a:gd name="T74" fmla="*/ 0 w 8"/>
                <a:gd name="T75" fmla="*/ 2 h 10"/>
                <a:gd name="T76" fmla="*/ 0 w 8"/>
                <a:gd name="T77" fmla="*/ 2 h 10"/>
                <a:gd name="T78" fmla="*/ 0 w 8"/>
                <a:gd name="T79" fmla="*/ 1 h 10"/>
                <a:gd name="T80" fmla="*/ 0 w 8"/>
                <a:gd name="T81" fmla="*/ 1 h 10"/>
                <a:gd name="T82" fmla="*/ 1 w 8"/>
                <a:gd name="T83" fmla="*/ 1 h 10"/>
                <a:gd name="T84" fmla="*/ 1 w 8"/>
                <a:gd name="T85" fmla="*/ 0 h 10"/>
                <a:gd name="T86" fmla="*/ 1 w 8"/>
                <a:gd name="T87" fmla="*/ 1 h 10"/>
                <a:gd name="T88" fmla="*/ 1 w 8"/>
                <a:gd name="T89" fmla="*/ 1 h 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"/>
                <a:gd name="T136" fmla="*/ 0 h 10"/>
                <a:gd name="T137" fmla="*/ 8 w 8"/>
                <a:gd name="T138" fmla="*/ 10 h 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" h="10">
                  <a:moveTo>
                    <a:pt x="1" y="1"/>
                  </a:move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5" y="7"/>
                  </a:lnTo>
                  <a:lnTo>
                    <a:pt x="6" y="7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5" y="8"/>
                  </a:lnTo>
                  <a:lnTo>
                    <a:pt x="4" y="8"/>
                  </a:lnTo>
                  <a:lnTo>
                    <a:pt x="4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4" name="Freeform 127"/>
            <p:cNvSpPr>
              <a:spLocks/>
            </p:cNvSpPr>
            <p:nvPr/>
          </p:nvSpPr>
          <p:spPr bwMode="auto">
            <a:xfrm>
              <a:off x="900" y="2967"/>
              <a:ext cx="7" cy="8"/>
            </a:xfrm>
            <a:custGeom>
              <a:avLst/>
              <a:gdLst>
                <a:gd name="T0" fmla="*/ 1 w 7"/>
                <a:gd name="T1" fmla="*/ 1 h 8"/>
                <a:gd name="T2" fmla="*/ 1 w 7"/>
                <a:gd name="T3" fmla="*/ 1 h 8"/>
                <a:gd name="T4" fmla="*/ 1 w 7"/>
                <a:gd name="T5" fmla="*/ 2 h 8"/>
                <a:gd name="T6" fmla="*/ 2 w 7"/>
                <a:gd name="T7" fmla="*/ 2 h 8"/>
                <a:gd name="T8" fmla="*/ 2 w 7"/>
                <a:gd name="T9" fmla="*/ 2 h 8"/>
                <a:gd name="T10" fmla="*/ 2 w 7"/>
                <a:gd name="T11" fmla="*/ 3 h 8"/>
                <a:gd name="T12" fmla="*/ 2 w 7"/>
                <a:gd name="T13" fmla="*/ 3 h 8"/>
                <a:gd name="T14" fmla="*/ 3 w 7"/>
                <a:gd name="T15" fmla="*/ 3 h 8"/>
                <a:gd name="T16" fmla="*/ 3 w 7"/>
                <a:gd name="T17" fmla="*/ 4 h 8"/>
                <a:gd name="T18" fmla="*/ 3 w 7"/>
                <a:gd name="T19" fmla="*/ 4 h 8"/>
                <a:gd name="T20" fmla="*/ 3 w 7"/>
                <a:gd name="T21" fmla="*/ 4 h 8"/>
                <a:gd name="T22" fmla="*/ 4 w 7"/>
                <a:gd name="T23" fmla="*/ 5 h 8"/>
                <a:gd name="T24" fmla="*/ 4 w 7"/>
                <a:gd name="T25" fmla="*/ 5 h 8"/>
                <a:gd name="T26" fmla="*/ 4 w 7"/>
                <a:gd name="T27" fmla="*/ 5 h 8"/>
                <a:gd name="T28" fmla="*/ 5 w 7"/>
                <a:gd name="T29" fmla="*/ 5 h 8"/>
                <a:gd name="T30" fmla="*/ 5 w 7"/>
                <a:gd name="T31" fmla="*/ 6 h 8"/>
                <a:gd name="T32" fmla="*/ 6 w 7"/>
                <a:gd name="T33" fmla="*/ 6 h 8"/>
                <a:gd name="T34" fmla="*/ 6 w 7"/>
                <a:gd name="T35" fmla="*/ 6 h 8"/>
                <a:gd name="T36" fmla="*/ 6 w 7"/>
                <a:gd name="T37" fmla="*/ 6 h 8"/>
                <a:gd name="T38" fmla="*/ 6 w 7"/>
                <a:gd name="T39" fmla="*/ 7 h 8"/>
                <a:gd name="T40" fmla="*/ 6 w 7"/>
                <a:gd name="T41" fmla="*/ 7 h 8"/>
                <a:gd name="T42" fmla="*/ 5 w 7"/>
                <a:gd name="T43" fmla="*/ 7 h 8"/>
                <a:gd name="T44" fmla="*/ 5 w 7"/>
                <a:gd name="T45" fmla="*/ 7 h 8"/>
                <a:gd name="T46" fmla="*/ 4 w 7"/>
                <a:gd name="T47" fmla="*/ 6 h 8"/>
                <a:gd name="T48" fmla="*/ 4 w 7"/>
                <a:gd name="T49" fmla="*/ 6 h 8"/>
                <a:gd name="T50" fmla="*/ 3 w 7"/>
                <a:gd name="T51" fmla="*/ 6 h 8"/>
                <a:gd name="T52" fmla="*/ 3 w 7"/>
                <a:gd name="T53" fmla="*/ 5 h 8"/>
                <a:gd name="T54" fmla="*/ 2 w 7"/>
                <a:gd name="T55" fmla="*/ 5 h 8"/>
                <a:gd name="T56" fmla="*/ 2 w 7"/>
                <a:gd name="T57" fmla="*/ 5 h 8"/>
                <a:gd name="T58" fmla="*/ 1 w 7"/>
                <a:gd name="T59" fmla="*/ 4 h 8"/>
                <a:gd name="T60" fmla="*/ 1 w 7"/>
                <a:gd name="T61" fmla="*/ 4 h 8"/>
                <a:gd name="T62" fmla="*/ 1 w 7"/>
                <a:gd name="T63" fmla="*/ 3 h 8"/>
                <a:gd name="T64" fmla="*/ 0 w 7"/>
                <a:gd name="T65" fmla="*/ 3 h 8"/>
                <a:gd name="T66" fmla="*/ 0 w 7"/>
                <a:gd name="T67" fmla="*/ 2 h 8"/>
                <a:gd name="T68" fmla="*/ 0 w 7"/>
                <a:gd name="T69" fmla="*/ 2 h 8"/>
                <a:gd name="T70" fmla="*/ 0 w 7"/>
                <a:gd name="T71" fmla="*/ 1 h 8"/>
                <a:gd name="T72" fmla="*/ 0 w 7"/>
                <a:gd name="T73" fmla="*/ 1 h 8"/>
                <a:gd name="T74" fmla="*/ 0 w 7"/>
                <a:gd name="T75" fmla="*/ 0 h 8"/>
                <a:gd name="T76" fmla="*/ 1 w 7"/>
                <a:gd name="T77" fmla="*/ 0 h 8"/>
                <a:gd name="T78" fmla="*/ 1 w 7"/>
                <a:gd name="T79" fmla="*/ 1 h 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7"/>
                <a:gd name="T121" fmla="*/ 0 h 8"/>
                <a:gd name="T122" fmla="*/ 7 w 7"/>
                <a:gd name="T123" fmla="*/ 8 h 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7" h="8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4"/>
                  </a:lnTo>
                  <a:lnTo>
                    <a:pt x="4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7"/>
                  </a:lnTo>
                  <a:lnTo>
                    <a:pt x="5" y="7"/>
                  </a:lnTo>
                  <a:lnTo>
                    <a:pt x="4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2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5" name="Freeform 128"/>
            <p:cNvSpPr>
              <a:spLocks/>
            </p:cNvSpPr>
            <p:nvPr/>
          </p:nvSpPr>
          <p:spPr bwMode="auto">
            <a:xfrm>
              <a:off x="896" y="2976"/>
              <a:ext cx="7" cy="8"/>
            </a:xfrm>
            <a:custGeom>
              <a:avLst/>
              <a:gdLst>
                <a:gd name="T0" fmla="*/ 1 w 7"/>
                <a:gd name="T1" fmla="*/ 1 h 8"/>
                <a:gd name="T2" fmla="*/ 1 w 7"/>
                <a:gd name="T3" fmla="*/ 1 h 8"/>
                <a:gd name="T4" fmla="*/ 1 w 7"/>
                <a:gd name="T5" fmla="*/ 2 h 8"/>
                <a:gd name="T6" fmla="*/ 1 w 7"/>
                <a:gd name="T7" fmla="*/ 2 h 8"/>
                <a:gd name="T8" fmla="*/ 2 w 7"/>
                <a:gd name="T9" fmla="*/ 2 h 8"/>
                <a:gd name="T10" fmla="*/ 2 w 7"/>
                <a:gd name="T11" fmla="*/ 3 h 8"/>
                <a:gd name="T12" fmla="*/ 2 w 7"/>
                <a:gd name="T13" fmla="*/ 3 h 8"/>
                <a:gd name="T14" fmla="*/ 3 w 7"/>
                <a:gd name="T15" fmla="*/ 3 h 8"/>
                <a:gd name="T16" fmla="*/ 3 w 7"/>
                <a:gd name="T17" fmla="*/ 4 h 8"/>
                <a:gd name="T18" fmla="*/ 3 w 7"/>
                <a:gd name="T19" fmla="*/ 4 h 8"/>
                <a:gd name="T20" fmla="*/ 3 w 7"/>
                <a:gd name="T21" fmla="*/ 4 h 8"/>
                <a:gd name="T22" fmla="*/ 4 w 7"/>
                <a:gd name="T23" fmla="*/ 4 h 8"/>
                <a:gd name="T24" fmla="*/ 4 w 7"/>
                <a:gd name="T25" fmla="*/ 5 h 8"/>
                <a:gd name="T26" fmla="*/ 5 w 7"/>
                <a:gd name="T27" fmla="*/ 5 h 8"/>
                <a:gd name="T28" fmla="*/ 5 w 7"/>
                <a:gd name="T29" fmla="*/ 5 h 8"/>
                <a:gd name="T30" fmla="*/ 6 w 7"/>
                <a:gd name="T31" fmla="*/ 5 h 8"/>
                <a:gd name="T32" fmla="*/ 6 w 7"/>
                <a:gd name="T33" fmla="*/ 6 h 8"/>
                <a:gd name="T34" fmla="*/ 6 w 7"/>
                <a:gd name="T35" fmla="*/ 6 h 8"/>
                <a:gd name="T36" fmla="*/ 6 w 7"/>
                <a:gd name="T37" fmla="*/ 6 h 8"/>
                <a:gd name="T38" fmla="*/ 6 w 7"/>
                <a:gd name="T39" fmla="*/ 7 h 8"/>
                <a:gd name="T40" fmla="*/ 5 w 7"/>
                <a:gd name="T41" fmla="*/ 7 h 8"/>
                <a:gd name="T42" fmla="*/ 5 w 7"/>
                <a:gd name="T43" fmla="*/ 7 h 8"/>
                <a:gd name="T44" fmla="*/ 4 w 7"/>
                <a:gd name="T45" fmla="*/ 6 h 8"/>
                <a:gd name="T46" fmla="*/ 4 w 7"/>
                <a:gd name="T47" fmla="*/ 6 h 8"/>
                <a:gd name="T48" fmla="*/ 4 w 7"/>
                <a:gd name="T49" fmla="*/ 6 h 8"/>
                <a:gd name="T50" fmla="*/ 3 w 7"/>
                <a:gd name="T51" fmla="*/ 6 h 8"/>
                <a:gd name="T52" fmla="*/ 3 w 7"/>
                <a:gd name="T53" fmla="*/ 5 h 8"/>
                <a:gd name="T54" fmla="*/ 2 w 7"/>
                <a:gd name="T55" fmla="*/ 5 h 8"/>
                <a:gd name="T56" fmla="*/ 2 w 7"/>
                <a:gd name="T57" fmla="*/ 5 h 8"/>
                <a:gd name="T58" fmla="*/ 2 w 7"/>
                <a:gd name="T59" fmla="*/ 4 h 8"/>
                <a:gd name="T60" fmla="*/ 1 w 7"/>
                <a:gd name="T61" fmla="*/ 4 h 8"/>
                <a:gd name="T62" fmla="*/ 1 w 7"/>
                <a:gd name="T63" fmla="*/ 4 h 8"/>
                <a:gd name="T64" fmla="*/ 1 w 7"/>
                <a:gd name="T65" fmla="*/ 3 h 8"/>
                <a:gd name="T66" fmla="*/ 1 w 7"/>
                <a:gd name="T67" fmla="*/ 3 h 8"/>
                <a:gd name="T68" fmla="*/ 0 w 7"/>
                <a:gd name="T69" fmla="*/ 2 h 8"/>
                <a:gd name="T70" fmla="*/ 0 w 7"/>
                <a:gd name="T71" fmla="*/ 2 h 8"/>
                <a:gd name="T72" fmla="*/ 0 w 7"/>
                <a:gd name="T73" fmla="*/ 1 h 8"/>
                <a:gd name="T74" fmla="*/ 0 w 7"/>
                <a:gd name="T75" fmla="*/ 1 h 8"/>
                <a:gd name="T76" fmla="*/ 0 w 7"/>
                <a:gd name="T77" fmla="*/ 0 h 8"/>
                <a:gd name="T78" fmla="*/ 1 w 7"/>
                <a:gd name="T79" fmla="*/ 0 h 8"/>
                <a:gd name="T80" fmla="*/ 1 w 7"/>
                <a:gd name="T81" fmla="*/ 1 h 8"/>
                <a:gd name="T82" fmla="*/ 1 w 7"/>
                <a:gd name="T83" fmla="*/ 1 h 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"/>
                <a:gd name="T127" fmla="*/ 0 h 8"/>
                <a:gd name="T128" fmla="*/ 7 w 7"/>
                <a:gd name="T129" fmla="*/ 8 h 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" h="8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5" y="5"/>
                  </a:lnTo>
                  <a:lnTo>
                    <a:pt x="6" y="5"/>
                  </a:lnTo>
                  <a:lnTo>
                    <a:pt x="6" y="6"/>
                  </a:lnTo>
                  <a:lnTo>
                    <a:pt x="6" y="7"/>
                  </a:lnTo>
                  <a:lnTo>
                    <a:pt x="5" y="7"/>
                  </a:lnTo>
                  <a:lnTo>
                    <a:pt x="4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6" name="Freeform 129"/>
            <p:cNvSpPr>
              <a:spLocks/>
            </p:cNvSpPr>
            <p:nvPr/>
          </p:nvSpPr>
          <p:spPr bwMode="auto">
            <a:xfrm>
              <a:off x="892" y="2984"/>
              <a:ext cx="6" cy="7"/>
            </a:xfrm>
            <a:custGeom>
              <a:avLst/>
              <a:gdLst>
                <a:gd name="T0" fmla="*/ 1 w 6"/>
                <a:gd name="T1" fmla="*/ 1 h 7"/>
                <a:gd name="T2" fmla="*/ 1 w 6"/>
                <a:gd name="T3" fmla="*/ 1 h 7"/>
                <a:gd name="T4" fmla="*/ 1 w 6"/>
                <a:gd name="T5" fmla="*/ 2 h 7"/>
                <a:gd name="T6" fmla="*/ 1 w 6"/>
                <a:gd name="T7" fmla="*/ 2 h 7"/>
                <a:gd name="T8" fmla="*/ 2 w 6"/>
                <a:gd name="T9" fmla="*/ 3 h 7"/>
                <a:gd name="T10" fmla="*/ 2 w 6"/>
                <a:gd name="T11" fmla="*/ 3 h 7"/>
                <a:gd name="T12" fmla="*/ 2 w 6"/>
                <a:gd name="T13" fmla="*/ 3 h 7"/>
                <a:gd name="T14" fmla="*/ 3 w 6"/>
                <a:gd name="T15" fmla="*/ 4 h 7"/>
                <a:gd name="T16" fmla="*/ 3 w 6"/>
                <a:gd name="T17" fmla="*/ 4 h 7"/>
                <a:gd name="T18" fmla="*/ 4 w 6"/>
                <a:gd name="T19" fmla="*/ 4 h 7"/>
                <a:gd name="T20" fmla="*/ 4 w 6"/>
                <a:gd name="T21" fmla="*/ 4 h 7"/>
                <a:gd name="T22" fmla="*/ 5 w 6"/>
                <a:gd name="T23" fmla="*/ 5 h 7"/>
                <a:gd name="T24" fmla="*/ 5 w 6"/>
                <a:gd name="T25" fmla="*/ 5 h 7"/>
                <a:gd name="T26" fmla="*/ 5 w 6"/>
                <a:gd name="T27" fmla="*/ 5 h 7"/>
                <a:gd name="T28" fmla="*/ 5 w 6"/>
                <a:gd name="T29" fmla="*/ 6 h 7"/>
                <a:gd name="T30" fmla="*/ 5 w 6"/>
                <a:gd name="T31" fmla="*/ 6 h 7"/>
                <a:gd name="T32" fmla="*/ 4 w 6"/>
                <a:gd name="T33" fmla="*/ 6 h 7"/>
                <a:gd name="T34" fmla="*/ 4 w 6"/>
                <a:gd name="T35" fmla="*/ 6 h 7"/>
                <a:gd name="T36" fmla="*/ 4 w 6"/>
                <a:gd name="T37" fmla="*/ 6 h 7"/>
                <a:gd name="T38" fmla="*/ 3 w 6"/>
                <a:gd name="T39" fmla="*/ 6 h 7"/>
                <a:gd name="T40" fmla="*/ 3 w 6"/>
                <a:gd name="T41" fmla="*/ 5 h 7"/>
                <a:gd name="T42" fmla="*/ 2 w 6"/>
                <a:gd name="T43" fmla="*/ 5 h 7"/>
                <a:gd name="T44" fmla="*/ 2 w 6"/>
                <a:gd name="T45" fmla="*/ 5 h 7"/>
                <a:gd name="T46" fmla="*/ 1 w 6"/>
                <a:gd name="T47" fmla="*/ 5 h 7"/>
                <a:gd name="T48" fmla="*/ 1 w 6"/>
                <a:gd name="T49" fmla="*/ 4 h 7"/>
                <a:gd name="T50" fmla="*/ 1 w 6"/>
                <a:gd name="T51" fmla="*/ 4 h 7"/>
                <a:gd name="T52" fmla="*/ 0 w 6"/>
                <a:gd name="T53" fmla="*/ 3 h 7"/>
                <a:gd name="T54" fmla="*/ 0 w 6"/>
                <a:gd name="T55" fmla="*/ 3 h 7"/>
                <a:gd name="T56" fmla="*/ 0 w 6"/>
                <a:gd name="T57" fmla="*/ 2 h 7"/>
                <a:gd name="T58" fmla="*/ 0 w 6"/>
                <a:gd name="T59" fmla="*/ 2 h 7"/>
                <a:gd name="T60" fmla="*/ 0 w 6"/>
                <a:gd name="T61" fmla="*/ 1 h 7"/>
                <a:gd name="T62" fmla="*/ 0 w 6"/>
                <a:gd name="T63" fmla="*/ 1 h 7"/>
                <a:gd name="T64" fmla="*/ 0 w 6"/>
                <a:gd name="T65" fmla="*/ 0 h 7"/>
                <a:gd name="T66" fmla="*/ 1 w 6"/>
                <a:gd name="T67" fmla="*/ 0 h 7"/>
                <a:gd name="T68" fmla="*/ 1 w 6"/>
                <a:gd name="T69" fmla="*/ 1 h 7"/>
                <a:gd name="T70" fmla="*/ 1 w 6"/>
                <a:gd name="T71" fmla="*/ 1 h 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6"/>
                <a:gd name="T109" fmla="*/ 0 h 7"/>
                <a:gd name="T110" fmla="*/ 6 w 6"/>
                <a:gd name="T111" fmla="*/ 7 h 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6" h="7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2" y="3"/>
                  </a:lnTo>
                  <a:lnTo>
                    <a:pt x="3" y="4"/>
                  </a:lnTo>
                  <a:lnTo>
                    <a:pt x="4" y="4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7" name="Freeform 130"/>
            <p:cNvSpPr>
              <a:spLocks/>
            </p:cNvSpPr>
            <p:nvPr/>
          </p:nvSpPr>
          <p:spPr bwMode="auto">
            <a:xfrm>
              <a:off x="888" y="2990"/>
              <a:ext cx="5" cy="6"/>
            </a:xfrm>
            <a:custGeom>
              <a:avLst/>
              <a:gdLst>
                <a:gd name="T0" fmla="*/ 1 w 5"/>
                <a:gd name="T1" fmla="*/ 1 h 6"/>
                <a:gd name="T2" fmla="*/ 1 w 5"/>
                <a:gd name="T3" fmla="*/ 1 h 6"/>
                <a:gd name="T4" fmla="*/ 1 w 5"/>
                <a:gd name="T5" fmla="*/ 2 h 6"/>
                <a:gd name="T6" fmla="*/ 1 w 5"/>
                <a:gd name="T7" fmla="*/ 2 h 6"/>
                <a:gd name="T8" fmla="*/ 1 w 5"/>
                <a:gd name="T9" fmla="*/ 2 h 6"/>
                <a:gd name="T10" fmla="*/ 2 w 5"/>
                <a:gd name="T11" fmla="*/ 2 h 6"/>
                <a:gd name="T12" fmla="*/ 2 w 5"/>
                <a:gd name="T13" fmla="*/ 3 h 6"/>
                <a:gd name="T14" fmla="*/ 2 w 5"/>
                <a:gd name="T15" fmla="*/ 3 h 6"/>
                <a:gd name="T16" fmla="*/ 2 w 5"/>
                <a:gd name="T17" fmla="*/ 3 h 6"/>
                <a:gd name="T18" fmla="*/ 2 w 5"/>
                <a:gd name="T19" fmla="*/ 3 h 6"/>
                <a:gd name="T20" fmla="*/ 3 w 5"/>
                <a:gd name="T21" fmla="*/ 3 h 6"/>
                <a:gd name="T22" fmla="*/ 3 w 5"/>
                <a:gd name="T23" fmla="*/ 4 h 6"/>
                <a:gd name="T24" fmla="*/ 4 w 5"/>
                <a:gd name="T25" fmla="*/ 4 h 6"/>
                <a:gd name="T26" fmla="*/ 4 w 5"/>
                <a:gd name="T27" fmla="*/ 4 h 6"/>
                <a:gd name="T28" fmla="*/ 4 w 5"/>
                <a:gd name="T29" fmla="*/ 4 h 6"/>
                <a:gd name="T30" fmla="*/ 4 w 5"/>
                <a:gd name="T31" fmla="*/ 5 h 6"/>
                <a:gd name="T32" fmla="*/ 4 w 5"/>
                <a:gd name="T33" fmla="*/ 5 h 6"/>
                <a:gd name="T34" fmla="*/ 4 w 5"/>
                <a:gd name="T35" fmla="*/ 5 h 6"/>
                <a:gd name="T36" fmla="*/ 3 w 5"/>
                <a:gd name="T37" fmla="*/ 5 h 6"/>
                <a:gd name="T38" fmla="*/ 3 w 5"/>
                <a:gd name="T39" fmla="*/ 5 h 6"/>
                <a:gd name="T40" fmla="*/ 2 w 5"/>
                <a:gd name="T41" fmla="*/ 5 h 6"/>
                <a:gd name="T42" fmla="*/ 2 w 5"/>
                <a:gd name="T43" fmla="*/ 5 h 6"/>
                <a:gd name="T44" fmla="*/ 2 w 5"/>
                <a:gd name="T45" fmla="*/ 4 h 6"/>
                <a:gd name="T46" fmla="*/ 1 w 5"/>
                <a:gd name="T47" fmla="*/ 4 h 6"/>
                <a:gd name="T48" fmla="*/ 1 w 5"/>
                <a:gd name="T49" fmla="*/ 4 h 6"/>
                <a:gd name="T50" fmla="*/ 0 w 5"/>
                <a:gd name="T51" fmla="*/ 3 h 6"/>
                <a:gd name="T52" fmla="*/ 0 w 5"/>
                <a:gd name="T53" fmla="*/ 3 h 6"/>
                <a:gd name="T54" fmla="*/ 0 w 5"/>
                <a:gd name="T55" fmla="*/ 3 h 6"/>
                <a:gd name="T56" fmla="*/ 0 w 5"/>
                <a:gd name="T57" fmla="*/ 2 h 6"/>
                <a:gd name="T58" fmla="*/ 0 w 5"/>
                <a:gd name="T59" fmla="*/ 2 h 6"/>
                <a:gd name="T60" fmla="*/ 0 w 5"/>
                <a:gd name="T61" fmla="*/ 1 h 6"/>
                <a:gd name="T62" fmla="*/ 0 w 5"/>
                <a:gd name="T63" fmla="*/ 1 h 6"/>
                <a:gd name="T64" fmla="*/ 0 w 5"/>
                <a:gd name="T65" fmla="*/ 0 h 6"/>
                <a:gd name="T66" fmla="*/ 0 w 5"/>
                <a:gd name="T67" fmla="*/ 0 h 6"/>
                <a:gd name="T68" fmla="*/ 0 w 5"/>
                <a:gd name="T69" fmla="*/ 0 h 6"/>
                <a:gd name="T70" fmla="*/ 0 w 5"/>
                <a:gd name="T71" fmla="*/ 0 h 6"/>
                <a:gd name="T72" fmla="*/ 1 w 5"/>
                <a:gd name="T73" fmla="*/ 0 h 6"/>
                <a:gd name="T74" fmla="*/ 1 w 5"/>
                <a:gd name="T75" fmla="*/ 1 h 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"/>
                <a:gd name="T115" fmla="*/ 0 h 6"/>
                <a:gd name="T116" fmla="*/ 5 w 5"/>
                <a:gd name="T117" fmla="*/ 6 h 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" h="6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" name="Freeform 131"/>
            <p:cNvSpPr>
              <a:spLocks/>
            </p:cNvSpPr>
            <p:nvPr/>
          </p:nvSpPr>
          <p:spPr bwMode="auto">
            <a:xfrm>
              <a:off x="881" y="2995"/>
              <a:ext cx="6" cy="7"/>
            </a:xfrm>
            <a:custGeom>
              <a:avLst/>
              <a:gdLst>
                <a:gd name="T0" fmla="*/ 1 w 6"/>
                <a:gd name="T1" fmla="*/ 1 h 7"/>
                <a:gd name="T2" fmla="*/ 1 w 6"/>
                <a:gd name="T3" fmla="*/ 1 h 7"/>
                <a:gd name="T4" fmla="*/ 1 w 6"/>
                <a:gd name="T5" fmla="*/ 2 h 7"/>
                <a:gd name="T6" fmla="*/ 1 w 6"/>
                <a:gd name="T7" fmla="*/ 2 h 7"/>
                <a:gd name="T8" fmla="*/ 1 w 6"/>
                <a:gd name="T9" fmla="*/ 2 h 7"/>
                <a:gd name="T10" fmla="*/ 1 w 6"/>
                <a:gd name="T11" fmla="*/ 3 h 7"/>
                <a:gd name="T12" fmla="*/ 2 w 6"/>
                <a:gd name="T13" fmla="*/ 3 h 7"/>
                <a:gd name="T14" fmla="*/ 2 w 6"/>
                <a:gd name="T15" fmla="*/ 3 h 7"/>
                <a:gd name="T16" fmla="*/ 2 w 6"/>
                <a:gd name="T17" fmla="*/ 3 h 7"/>
                <a:gd name="T18" fmla="*/ 2 w 6"/>
                <a:gd name="T19" fmla="*/ 4 h 7"/>
                <a:gd name="T20" fmla="*/ 3 w 6"/>
                <a:gd name="T21" fmla="*/ 4 h 7"/>
                <a:gd name="T22" fmla="*/ 3 w 6"/>
                <a:gd name="T23" fmla="*/ 4 h 7"/>
                <a:gd name="T24" fmla="*/ 4 w 6"/>
                <a:gd name="T25" fmla="*/ 4 h 7"/>
                <a:gd name="T26" fmla="*/ 4 w 6"/>
                <a:gd name="T27" fmla="*/ 4 h 7"/>
                <a:gd name="T28" fmla="*/ 5 w 6"/>
                <a:gd name="T29" fmla="*/ 4 h 7"/>
                <a:gd name="T30" fmla="*/ 5 w 6"/>
                <a:gd name="T31" fmla="*/ 5 h 7"/>
                <a:gd name="T32" fmla="*/ 5 w 6"/>
                <a:gd name="T33" fmla="*/ 5 h 7"/>
                <a:gd name="T34" fmla="*/ 5 w 6"/>
                <a:gd name="T35" fmla="*/ 5 h 7"/>
                <a:gd name="T36" fmla="*/ 5 w 6"/>
                <a:gd name="T37" fmla="*/ 6 h 7"/>
                <a:gd name="T38" fmla="*/ 5 w 6"/>
                <a:gd name="T39" fmla="*/ 6 h 7"/>
                <a:gd name="T40" fmla="*/ 5 w 6"/>
                <a:gd name="T41" fmla="*/ 6 h 7"/>
                <a:gd name="T42" fmla="*/ 4 w 6"/>
                <a:gd name="T43" fmla="*/ 6 h 7"/>
                <a:gd name="T44" fmla="*/ 4 w 6"/>
                <a:gd name="T45" fmla="*/ 6 h 7"/>
                <a:gd name="T46" fmla="*/ 3 w 6"/>
                <a:gd name="T47" fmla="*/ 6 h 7"/>
                <a:gd name="T48" fmla="*/ 3 w 6"/>
                <a:gd name="T49" fmla="*/ 5 h 7"/>
                <a:gd name="T50" fmla="*/ 2 w 6"/>
                <a:gd name="T51" fmla="*/ 5 h 7"/>
                <a:gd name="T52" fmla="*/ 2 w 6"/>
                <a:gd name="T53" fmla="*/ 5 h 7"/>
                <a:gd name="T54" fmla="*/ 2 w 6"/>
                <a:gd name="T55" fmla="*/ 5 h 7"/>
                <a:gd name="T56" fmla="*/ 1 w 6"/>
                <a:gd name="T57" fmla="*/ 5 h 7"/>
                <a:gd name="T58" fmla="*/ 1 w 6"/>
                <a:gd name="T59" fmla="*/ 4 h 7"/>
                <a:gd name="T60" fmla="*/ 0 w 6"/>
                <a:gd name="T61" fmla="*/ 4 h 7"/>
                <a:gd name="T62" fmla="*/ 0 w 6"/>
                <a:gd name="T63" fmla="*/ 4 h 7"/>
                <a:gd name="T64" fmla="*/ 0 w 6"/>
                <a:gd name="T65" fmla="*/ 3 h 7"/>
                <a:gd name="T66" fmla="*/ 0 w 6"/>
                <a:gd name="T67" fmla="*/ 3 h 7"/>
                <a:gd name="T68" fmla="*/ 0 w 6"/>
                <a:gd name="T69" fmla="*/ 2 h 7"/>
                <a:gd name="T70" fmla="*/ 0 w 6"/>
                <a:gd name="T71" fmla="*/ 2 h 7"/>
                <a:gd name="T72" fmla="*/ 0 w 6"/>
                <a:gd name="T73" fmla="*/ 1 h 7"/>
                <a:gd name="T74" fmla="*/ 0 w 6"/>
                <a:gd name="T75" fmla="*/ 1 h 7"/>
                <a:gd name="T76" fmla="*/ 0 w 6"/>
                <a:gd name="T77" fmla="*/ 0 h 7"/>
                <a:gd name="T78" fmla="*/ 0 w 6"/>
                <a:gd name="T79" fmla="*/ 0 h 7"/>
                <a:gd name="T80" fmla="*/ 0 w 6"/>
                <a:gd name="T81" fmla="*/ 1 h 7"/>
                <a:gd name="T82" fmla="*/ 1 w 6"/>
                <a:gd name="T83" fmla="*/ 1 h 7"/>
                <a:gd name="T84" fmla="*/ 1 w 6"/>
                <a:gd name="T85" fmla="*/ 1 h 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"/>
                <a:gd name="T130" fmla="*/ 0 h 7"/>
                <a:gd name="T131" fmla="*/ 6 w 6"/>
                <a:gd name="T132" fmla="*/ 7 h 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" h="7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3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" name="Freeform 132"/>
            <p:cNvSpPr>
              <a:spLocks/>
            </p:cNvSpPr>
            <p:nvPr/>
          </p:nvSpPr>
          <p:spPr bwMode="auto">
            <a:xfrm>
              <a:off x="877" y="3003"/>
              <a:ext cx="5" cy="4"/>
            </a:xfrm>
            <a:custGeom>
              <a:avLst/>
              <a:gdLst>
                <a:gd name="T0" fmla="*/ 0 w 5"/>
                <a:gd name="T1" fmla="*/ 1 h 4"/>
                <a:gd name="T2" fmla="*/ 0 w 5"/>
                <a:gd name="T3" fmla="*/ 1 h 4"/>
                <a:gd name="T4" fmla="*/ 1 w 5"/>
                <a:gd name="T5" fmla="*/ 1 h 4"/>
                <a:gd name="T6" fmla="*/ 1 w 5"/>
                <a:gd name="T7" fmla="*/ 1 h 4"/>
                <a:gd name="T8" fmla="*/ 1 w 5"/>
                <a:gd name="T9" fmla="*/ 1 h 4"/>
                <a:gd name="T10" fmla="*/ 1 w 5"/>
                <a:gd name="T11" fmla="*/ 2 h 4"/>
                <a:gd name="T12" fmla="*/ 2 w 5"/>
                <a:gd name="T13" fmla="*/ 2 h 4"/>
                <a:gd name="T14" fmla="*/ 2 w 5"/>
                <a:gd name="T15" fmla="*/ 2 h 4"/>
                <a:gd name="T16" fmla="*/ 2 w 5"/>
                <a:gd name="T17" fmla="*/ 2 h 4"/>
                <a:gd name="T18" fmla="*/ 2 w 5"/>
                <a:gd name="T19" fmla="*/ 2 h 4"/>
                <a:gd name="T20" fmla="*/ 3 w 5"/>
                <a:gd name="T21" fmla="*/ 2 h 4"/>
                <a:gd name="T22" fmla="*/ 3 w 5"/>
                <a:gd name="T23" fmla="*/ 2 h 4"/>
                <a:gd name="T24" fmla="*/ 3 w 5"/>
                <a:gd name="T25" fmla="*/ 2 h 4"/>
                <a:gd name="T26" fmla="*/ 4 w 5"/>
                <a:gd name="T27" fmla="*/ 2 h 4"/>
                <a:gd name="T28" fmla="*/ 4 w 5"/>
                <a:gd name="T29" fmla="*/ 3 h 4"/>
                <a:gd name="T30" fmla="*/ 4 w 5"/>
                <a:gd name="T31" fmla="*/ 3 h 4"/>
                <a:gd name="T32" fmla="*/ 4 w 5"/>
                <a:gd name="T33" fmla="*/ 3 h 4"/>
                <a:gd name="T34" fmla="*/ 3 w 5"/>
                <a:gd name="T35" fmla="*/ 3 h 4"/>
                <a:gd name="T36" fmla="*/ 3 w 5"/>
                <a:gd name="T37" fmla="*/ 3 h 4"/>
                <a:gd name="T38" fmla="*/ 2 w 5"/>
                <a:gd name="T39" fmla="*/ 3 h 4"/>
                <a:gd name="T40" fmla="*/ 2 w 5"/>
                <a:gd name="T41" fmla="*/ 3 h 4"/>
                <a:gd name="T42" fmla="*/ 2 w 5"/>
                <a:gd name="T43" fmla="*/ 3 h 4"/>
                <a:gd name="T44" fmla="*/ 1 w 5"/>
                <a:gd name="T45" fmla="*/ 3 h 4"/>
                <a:gd name="T46" fmla="*/ 1 w 5"/>
                <a:gd name="T47" fmla="*/ 2 h 4"/>
                <a:gd name="T48" fmla="*/ 1 w 5"/>
                <a:gd name="T49" fmla="*/ 2 h 4"/>
                <a:gd name="T50" fmla="*/ 0 w 5"/>
                <a:gd name="T51" fmla="*/ 2 h 4"/>
                <a:gd name="T52" fmla="*/ 0 w 5"/>
                <a:gd name="T53" fmla="*/ 2 h 4"/>
                <a:gd name="T54" fmla="*/ 0 w 5"/>
                <a:gd name="T55" fmla="*/ 1 h 4"/>
                <a:gd name="T56" fmla="*/ 0 w 5"/>
                <a:gd name="T57" fmla="*/ 1 h 4"/>
                <a:gd name="T58" fmla="*/ 0 w 5"/>
                <a:gd name="T59" fmla="*/ 1 h 4"/>
                <a:gd name="T60" fmla="*/ 0 w 5"/>
                <a:gd name="T61" fmla="*/ 0 h 4"/>
                <a:gd name="T62" fmla="*/ 0 w 5"/>
                <a:gd name="T63" fmla="*/ 0 h 4"/>
                <a:gd name="T64" fmla="*/ 0 w 5"/>
                <a:gd name="T65" fmla="*/ 0 h 4"/>
                <a:gd name="T66" fmla="*/ 0 w 5"/>
                <a:gd name="T67" fmla="*/ 0 h 4"/>
                <a:gd name="T68" fmla="*/ 0 w 5"/>
                <a:gd name="T69" fmla="*/ 1 h 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5"/>
                <a:gd name="T106" fmla="*/ 0 h 4"/>
                <a:gd name="T107" fmla="*/ 5 w 5"/>
                <a:gd name="T108" fmla="*/ 4 h 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5" h="4">
                  <a:moveTo>
                    <a:pt x="0" y="1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" name="Freeform 133"/>
            <p:cNvSpPr>
              <a:spLocks/>
            </p:cNvSpPr>
            <p:nvPr/>
          </p:nvSpPr>
          <p:spPr bwMode="auto">
            <a:xfrm>
              <a:off x="871" y="3007"/>
              <a:ext cx="5" cy="4"/>
            </a:xfrm>
            <a:custGeom>
              <a:avLst/>
              <a:gdLst>
                <a:gd name="T0" fmla="*/ 1 w 5"/>
                <a:gd name="T1" fmla="*/ 0 h 4"/>
                <a:gd name="T2" fmla="*/ 1 w 5"/>
                <a:gd name="T3" fmla="*/ 1 h 4"/>
                <a:gd name="T4" fmla="*/ 1 w 5"/>
                <a:gd name="T5" fmla="*/ 1 h 4"/>
                <a:gd name="T6" fmla="*/ 2 w 5"/>
                <a:gd name="T7" fmla="*/ 1 h 4"/>
                <a:gd name="T8" fmla="*/ 2 w 5"/>
                <a:gd name="T9" fmla="*/ 1 h 4"/>
                <a:gd name="T10" fmla="*/ 2 w 5"/>
                <a:gd name="T11" fmla="*/ 2 h 4"/>
                <a:gd name="T12" fmla="*/ 2 w 5"/>
                <a:gd name="T13" fmla="*/ 2 h 4"/>
                <a:gd name="T14" fmla="*/ 3 w 5"/>
                <a:gd name="T15" fmla="*/ 2 h 4"/>
                <a:gd name="T16" fmla="*/ 3 w 5"/>
                <a:gd name="T17" fmla="*/ 2 h 4"/>
                <a:gd name="T18" fmla="*/ 4 w 5"/>
                <a:gd name="T19" fmla="*/ 2 h 4"/>
                <a:gd name="T20" fmla="*/ 4 w 5"/>
                <a:gd name="T21" fmla="*/ 2 h 4"/>
                <a:gd name="T22" fmla="*/ 4 w 5"/>
                <a:gd name="T23" fmla="*/ 2 h 4"/>
                <a:gd name="T24" fmla="*/ 4 w 5"/>
                <a:gd name="T25" fmla="*/ 2 h 4"/>
                <a:gd name="T26" fmla="*/ 4 w 5"/>
                <a:gd name="T27" fmla="*/ 3 h 4"/>
                <a:gd name="T28" fmla="*/ 4 w 5"/>
                <a:gd name="T29" fmla="*/ 3 h 4"/>
                <a:gd name="T30" fmla="*/ 4 w 5"/>
                <a:gd name="T31" fmla="*/ 3 h 4"/>
                <a:gd name="T32" fmla="*/ 3 w 5"/>
                <a:gd name="T33" fmla="*/ 3 h 4"/>
                <a:gd name="T34" fmla="*/ 3 w 5"/>
                <a:gd name="T35" fmla="*/ 3 h 4"/>
                <a:gd name="T36" fmla="*/ 2 w 5"/>
                <a:gd name="T37" fmla="*/ 3 h 4"/>
                <a:gd name="T38" fmla="*/ 2 w 5"/>
                <a:gd name="T39" fmla="*/ 3 h 4"/>
                <a:gd name="T40" fmla="*/ 2 w 5"/>
                <a:gd name="T41" fmla="*/ 3 h 4"/>
                <a:gd name="T42" fmla="*/ 1 w 5"/>
                <a:gd name="T43" fmla="*/ 2 h 4"/>
                <a:gd name="T44" fmla="*/ 1 w 5"/>
                <a:gd name="T45" fmla="*/ 2 h 4"/>
                <a:gd name="T46" fmla="*/ 1 w 5"/>
                <a:gd name="T47" fmla="*/ 2 h 4"/>
                <a:gd name="T48" fmla="*/ 0 w 5"/>
                <a:gd name="T49" fmla="*/ 2 h 4"/>
                <a:gd name="T50" fmla="*/ 0 w 5"/>
                <a:gd name="T51" fmla="*/ 2 h 4"/>
                <a:gd name="T52" fmla="*/ 0 w 5"/>
                <a:gd name="T53" fmla="*/ 1 h 4"/>
                <a:gd name="T54" fmla="*/ 0 w 5"/>
                <a:gd name="T55" fmla="*/ 1 h 4"/>
                <a:gd name="T56" fmla="*/ 0 w 5"/>
                <a:gd name="T57" fmla="*/ 1 h 4"/>
                <a:gd name="T58" fmla="*/ 0 w 5"/>
                <a:gd name="T59" fmla="*/ 1 h 4"/>
                <a:gd name="T60" fmla="*/ 0 w 5"/>
                <a:gd name="T61" fmla="*/ 0 h 4"/>
                <a:gd name="T62" fmla="*/ 0 w 5"/>
                <a:gd name="T63" fmla="*/ 0 h 4"/>
                <a:gd name="T64" fmla="*/ 1 w 5"/>
                <a:gd name="T65" fmla="*/ 0 h 4"/>
                <a:gd name="T66" fmla="*/ 1 w 5"/>
                <a:gd name="T67" fmla="*/ 0 h 4"/>
                <a:gd name="T68" fmla="*/ 1 w 5"/>
                <a:gd name="T69" fmla="*/ 0 h 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5"/>
                <a:gd name="T106" fmla="*/ 0 h 4"/>
                <a:gd name="T107" fmla="*/ 5 w 5"/>
                <a:gd name="T108" fmla="*/ 4 h 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5" h="4">
                  <a:moveTo>
                    <a:pt x="1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1" name="Freeform 134"/>
            <p:cNvSpPr>
              <a:spLocks/>
            </p:cNvSpPr>
            <p:nvPr/>
          </p:nvSpPr>
          <p:spPr bwMode="auto">
            <a:xfrm>
              <a:off x="869" y="3011"/>
              <a:ext cx="3" cy="5"/>
            </a:xfrm>
            <a:custGeom>
              <a:avLst/>
              <a:gdLst>
                <a:gd name="T0" fmla="*/ 0 w 3"/>
                <a:gd name="T1" fmla="*/ 1 h 5"/>
                <a:gd name="T2" fmla="*/ 0 w 3"/>
                <a:gd name="T3" fmla="*/ 1 h 5"/>
                <a:gd name="T4" fmla="*/ 1 w 3"/>
                <a:gd name="T5" fmla="*/ 2 h 5"/>
                <a:gd name="T6" fmla="*/ 1 w 3"/>
                <a:gd name="T7" fmla="*/ 2 h 5"/>
                <a:gd name="T8" fmla="*/ 1 w 3"/>
                <a:gd name="T9" fmla="*/ 2 h 5"/>
                <a:gd name="T10" fmla="*/ 1 w 3"/>
                <a:gd name="T11" fmla="*/ 2 h 5"/>
                <a:gd name="T12" fmla="*/ 1 w 3"/>
                <a:gd name="T13" fmla="*/ 2 h 5"/>
                <a:gd name="T14" fmla="*/ 1 w 3"/>
                <a:gd name="T15" fmla="*/ 2 h 5"/>
                <a:gd name="T16" fmla="*/ 1 w 3"/>
                <a:gd name="T17" fmla="*/ 3 h 5"/>
                <a:gd name="T18" fmla="*/ 2 w 3"/>
                <a:gd name="T19" fmla="*/ 3 h 5"/>
                <a:gd name="T20" fmla="*/ 2 w 3"/>
                <a:gd name="T21" fmla="*/ 3 h 5"/>
                <a:gd name="T22" fmla="*/ 2 w 3"/>
                <a:gd name="T23" fmla="*/ 3 h 5"/>
                <a:gd name="T24" fmla="*/ 2 w 3"/>
                <a:gd name="T25" fmla="*/ 4 h 5"/>
                <a:gd name="T26" fmla="*/ 2 w 3"/>
                <a:gd name="T27" fmla="*/ 4 h 5"/>
                <a:gd name="T28" fmla="*/ 2 w 3"/>
                <a:gd name="T29" fmla="*/ 4 h 5"/>
                <a:gd name="T30" fmla="*/ 2 w 3"/>
                <a:gd name="T31" fmla="*/ 4 h 5"/>
                <a:gd name="T32" fmla="*/ 1 w 3"/>
                <a:gd name="T33" fmla="*/ 4 h 5"/>
                <a:gd name="T34" fmla="*/ 1 w 3"/>
                <a:gd name="T35" fmla="*/ 4 h 5"/>
                <a:gd name="T36" fmla="*/ 1 w 3"/>
                <a:gd name="T37" fmla="*/ 4 h 5"/>
                <a:gd name="T38" fmla="*/ 1 w 3"/>
                <a:gd name="T39" fmla="*/ 3 h 5"/>
                <a:gd name="T40" fmla="*/ 0 w 3"/>
                <a:gd name="T41" fmla="*/ 3 h 5"/>
                <a:gd name="T42" fmla="*/ 0 w 3"/>
                <a:gd name="T43" fmla="*/ 2 h 5"/>
                <a:gd name="T44" fmla="*/ 0 w 3"/>
                <a:gd name="T45" fmla="*/ 2 h 5"/>
                <a:gd name="T46" fmla="*/ 0 w 3"/>
                <a:gd name="T47" fmla="*/ 2 h 5"/>
                <a:gd name="T48" fmla="*/ 0 w 3"/>
                <a:gd name="T49" fmla="*/ 2 h 5"/>
                <a:gd name="T50" fmla="*/ 0 w 3"/>
                <a:gd name="T51" fmla="*/ 1 h 5"/>
                <a:gd name="T52" fmla="*/ 0 w 3"/>
                <a:gd name="T53" fmla="*/ 1 h 5"/>
                <a:gd name="T54" fmla="*/ 0 w 3"/>
                <a:gd name="T55" fmla="*/ 0 h 5"/>
                <a:gd name="T56" fmla="*/ 0 w 3"/>
                <a:gd name="T57" fmla="*/ 0 h 5"/>
                <a:gd name="T58" fmla="*/ 0 w 3"/>
                <a:gd name="T59" fmla="*/ 0 h 5"/>
                <a:gd name="T60" fmla="*/ 0 w 3"/>
                <a:gd name="T61" fmla="*/ 0 h 5"/>
                <a:gd name="T62" fmla="*/ 0 w 3"/>
                <a:gd name="T63" fmla="*/ 1 h 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"/>
                <a:gd name="T97" fmla="*/ 0 h 5"/>
                <a:gd name="T98" fmla="*/ 3 w 3"/>
                <a:gd name="T99" fmla="*/ 5 h 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" h="5">
                  <a:moveTo>
                    <a:pt x="0" y="1"/>
                  </a:moveTo>
                  <a:lnTo>
                    <a:pt x="0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2" name="Freeform 135"/>
            <p:cNvSpPr>
              <a:spLocks/>
            </p:cNvSpPr>
            <p:nvPr/>
          </p:nvSpPr>
          <p:spPr bwMode="auto">
            <a:xfrm>
              <a:off x="922" y="2924"/>
              <a:ext cx="10" cy="13"/>
            </a:xfrm>
            <a:custGeom>
              <a:avLst/>
              <a:gdLst>
                <a:gd name="T0" fmla="*/ 1 w 10"/>
                <a:gd name="T1" fmla="*/ 1 h 13"/>
                <a:gd name="T2" fmla="*/ 1 w 10"/>
                <a:gd name="T3" fmla="*/ 1 h 13"/>
                <a:gd name="T4" fmla="*/ 1 w 10"/>
                <a:gd name="T5" fmla="*/ 2 h 13"/>
                <a:gd name="T6" fmla="*/ 2 w 10"/>
                <a:gd name="T7" fmla="*/ 3 h 13"/>
                <a:gd name="T8" fmla="*/ 2 w 10"/>
                <a:gd name="T9" fmla="*/ 3 h 13"/>
                <a:gd name="T10" fmla="*/ 2 w 10"/>
                <a:gd name="T11" fmla="*/ 4 h 13"/>
                <a:gd name="T12" fmla="*/ 2 w 10"/>
                <a:gd name="T13" fmla="*/ 5 h 13"/>
                <a:gd name="T14" fmla="*/ 3 w 10"/>
                <a:gd name="T15" fmla="*/ 5 h 13"/>
                <a:gd name="T16" fmla="*/ 4 w 10"/>
                <a:gd name="T17" fmla="*/ 6 h 13"/>
                <a:gd name="T18" fmla="*/ 4 w 10"/>
                <a:gd name="T19" fmla="*/ 7 h 13"/>
                <a:gd name="T20" fmla="*/ 5 w 10"/>
                <a:gd name="T21" fmla="*/ 7 h 13"/>
                <a:gd name="T22" fmla="*/ 5 w 10"/>
                <a:gd name="T23" fmla="*/ 8 h 13"/>
                <a:gd name="T24" fmla="*/ 6 w 10"/>
                <a:gd name="T25" fmla="*/ 9 h 13"/>
                <a:gd name="T26" fmla="*/ 7 w 10"/>
                <a:gd name="T27" fmla="*/ 9 h 13"/>
                <a:gd name="T28" fmla="*/ 7 w 10"/>
                <a:gd name="T29" fmla="*/ 9 h 13"/>
                <a:gd name="T30" fmla="*/ 8 w 10"/>
                <a:gd name="T31" fmla="*/ 9 h 13"/>
                <a:gd name="T32" fmla="*/ 8 w 10"/>
                <a:gd name="T33" fmla="*/ 10 h 13"/>
                <a:gd name="T34" fmla="*/ 8 w 10"/>
                <a:gd name="T35" fmla="*/ 10 h 13"/>
                <a:gd name="T36" fmla="*/ 8 w 10"/>
                <a:gd name="T37" fmla="*/ 11 h 13"/>
                <a:gd name="T38" fmla="*/ 9 w 10"/>
                <a:gd name="T39" fmla="*/ 11 h 13"/>
                <a:gd name="T40" fmla="*/ 9 w 10"/>
                <a:gd name="T41" fmla="*/ 11 h 13"/>
                <a:gd name="T42" fmla="*/ 8 w 10"/>
                <a:gd name="T43" fmla="*/ 12 h 13"/>
                <a:gd name="T44" fmla="*/ 8 w 10"/>
                <a:gd name="T45" fmla="*/ 12 h 13"/>
                <a:gd name="T46" fmla="*/ 7 w 10"/>
                <a:gd name="T47" fmla="*/ 11 h 13"/>
                <a:gd name="T48" fmla="*/ 7 w 10"/>
                <a:gd name="T49" fmla="*/ 11 h 13"/>
                <a:gd name="T50" fmla="*/ 6 w 10"/>
                <a:gd name="T51" fmla="*/ 10 h 13"/>
                <a:gd name="T52" fmla="*/ 5 w 10"/>
                <a:gd name="T53" fmla="*/ 10 h 13"/>
                <a:gd name="T54" fmla="*/ 4 w 10"/>
                <a:gd name="T55" fmla="*/ 9 h 13"/>
                <a:gd name="T56" fmla="*/ 4 w 10"/>
                <a:gd name="T57" fmla="*/ 9 h 13"/>
                <a:gd name="T58" fmla="*/ 3 w 10"/>
                <a:gd name="T59" fmla="*/ 8 h 13"/>
                <a:gd name="T60" fmla="*/ 2 w 10"/>
                <a:gd name="T61" fmla="*/ 7 h 13"/>
                <a:gd name="T62" fmla="*/ 2 w 10"/>
                <a:gd name="T63" fmla="*/ 6 h 13"/>
                <a:gd name="T64" fmla="*/ 1 w 10"/>
                <a:gd name="T65" fmla="*/ 5 h 13"/>
                <a:gd name="T66" fmla="*/ 1 w 10"/>
                <a:gd name="T67" fmla="*/ 5 h 13"/>
                <a:gd name="T68" fmla="*/ 1 w 10"/>
                <a:gd name="T69" fmla="*/ 4 h 13"/>
                <a:gd name="T70" fmla="*/ 0 w 10"/>
                <a:gd name="T71" fmla="*/ 3 h 13"/>
                <a:gd name="T72" fmla="*/ 0 w 10"/>
                <a:gd name="T73" fmla="*/ 3 h 13"/>
                <a:gd name="T74" fmla="*/ 0 w 10"/>
                <a:gd name="T75" fmla="*/ 2 h 13"/>
                <a:gd name="T76" fmla="*/ 0 w 10"/>
                <a:gd name="T77" fmla="*/ 1 h 13"/>
                <a:gd name="T78" fmla="*/ 0 w 10"/>
                <a:gd name="T79" fmla="*/ 1 h 13"/>
                <a:gd name="T80" fmla="*/ 0 w 10"/>
                <a:gd name="T81" fmla="*/ 0 h 13"/>
                <a:gd name="T82" fmla="*/ 1 w 10"/>
                <a:gd name="T83" fmla="*/ 0 h 13"/>
                <a:gd name="T84" fmla="*/ 1 w 10"/>
                <a:gd name="T85" fmla="*/ 1 h 13"/>
                <a:gd name="T86" fmla="*/ 1 w 10"/>
                <a:gd name="T87" fmla="*/ 1 h 1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"/>
                <a:gd name="T133" fmla="*/ 0 h 13"/>
                <a:gd name="T134" fmla="*/ 10 w 10"/>
                <a:gd name="T135" fmla="*/ 13 h 1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" h="13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3" y="5"/>
                  </a:lnTo>
                  <a:lnTo>
                    <a:pt x="4" y="6"/>
                  </a:lnTo>
                  <a:lnTo>
                    <a:pt x="4" y="7"/>
                  </a:lnTo>
                  <a:lnTo>
                    <a:pt x="5" y="7"/>
                  </a:lnTo>
                  <a:lnTo>
                    <a:pt x="5" y="8"/>
                  </a:lnTo>
                  <a:lnTo>
                    <a:pt x="6" y="9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8" y="12"/>
                  </a:lnTo>
                  <a:lnTo>
                    <a:pt x="7" y="11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4" y="9"/>
                  </a:lnTo>
                  <a:lnTo>
                    <a:pt x="3" y="8"/>
                  </a:lnTo>
                  <a:lnTo>
                    <a:pt x="2" y="7"/>
                  </a:lnTo>
                  <a:lnTo>
                    <a:pt x="2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3" name="Freeform 136"/>
            <p:cNvSpPr>
              <a:spLocks/>
            </p:cNvSpPr>
            <p:nvPr/>
          </p:nvSpPr>
          <p:spPr bwMode="auto">
            <a:xfrm>
              <a:off x="931" y="2924"/>
              <a:ext cx="9" cy="13"/>
            </a:xfrm>
            <a:custGeom>
              <a:avLst/>
              <a:gdLst>
                <a:gd name="T0" fmla="*/ 1 w 9"/>
                <a:gd name="T1" fmla="*/ 1 h 13"/>
                <a:gd name="T2" fmla="*/ 1 w 9"/>
                <a:gd name="T3" fmla="*/ 1 h 13"/>
                <a:gd name="T4" fmla="*/ 1 w 9"/>
                <a:gd name="T5" fmla="*/ 2 h 13"/>
                <a:gd name="T6" fmla="*/ 1 w 9"/>
                <a:gd name="T7" fmla="*/ 3 h 13"/>
                <a:gd name="T8" fmla="*/ 2 w 9"/>
                <a:gd name="T9" fmla="*/ 3 h 13"/>
                <a:gd name="T10" fmla="*/ 2 w 9"/>
                <a:gd name="T11" fmla="*/ 4 h 13"/>
                <a:gd name="T12" fmla="*/ 2 w 9"/>
                <a:gd name="T13" fmla="*/ 5 h 13"/>
                <a:gd name="T14" fmla="*/ 3 w 9"/>
                <a:gd name="T15" fmla="*/ 5 h 13"/>
                <a:gd name="T16" fmla="*/ 3 w 9"/>
                <a:gd name="T17" fmla="*/ 7 h 13"/>
                <a:gd name="T18" fmla="*/ 4 w 9"/>
                <a:gd name="T19" fmla="*/ 7 h 13"/>
                <a:gd name="T20" fmla="*/ 5 w 9"/>
                <a:gd name="T21" fmla="*/ 8 h 13"/>
                <a:gd name="T22" fmla="*/ 5 w 9"/>
                <a:gd name="T23" fmla="*/ 8 h 13"/>
                <a:gd name="T24" fmla="*/ 6 w 9"/>
                <a:gd name="T25" fmla="*/ 9 h 13"/>
                <a:gd name="T26" fmla="*/ 6 w 9"/>
                <a:gd name="T27" fmla="*/ 9 h 13"/>
                <a:gd name="T28" fmla="*/ 6 w 9"/>
                <a:gd name="T29" fmla="*/ 9 h 13"/>
                <a:gd name="T30" fmla="*/ 7 w 9"/>
                <a:gd name="T31" fmla="*/ 9 h 13"/>
                <a:gd name="T32" fmla="*/ 7 w 9"/>
                <a:gd name="T33" fmla="*/ 10 h 13"/>
                <a:gd name="T34" fmla="*/ 7 w 9"/>
                <a:gd name="T35" fmla="*/ 10 h 13"/>
                <a:gd name="T36" fmla="*/ 8 w 9"/>
                <a:gd name="T37" fmla="*/ 11 h 13"/>
                <a:gd name="T38" fmla="*/ 8 w 9"/>
                <a:gd name="T39" fmla="*/ 11 h 13"/>
                <a:gd name="T40" fmla="*/ 8 w 9"/>
                <a:gd name="T41" fmla="*/ 12 h 13"/>
                <a:gd name="T42" fmla="*/ 7 w 9"/>
                <a:gd name="T43" fmla="*/ 12 h 13"/>
                <a:gd name="T44" fmla="*/ 7 w 9"/>
                <a:gd name="T45" fmla="*/ 11 h 13"/>
                <a:gd name="T46" fmla="*/ 6 w 9"/>
                <a:gd name="T47" fmla="*/ 11 h 13"/>
                <a:gd name="T48" fmla="*/ 6 w 9"/>
                <a:gd name="T49" fmla="*/ 10 h 13"/>
                <a:gd name="T50" fmla="*/ 5 w 9"/>
                <a:gd name="T51" fmla="*/ 10 h 13"/>
                <a:gd name="T52" fmla="*/ 5 w 9"/>
                <a:gd name="T53" fmla="*/ 9 h 13"/>
                <a:gd name="T54" fmla="*/ 3 w 9"/>
                <a:gd name="T55" fmla="*/ 9 h 13"/>
                <a:gd name="T56" fmla="*/ 3 w 9"/>
                <a:gd name="T57" fmla="*/ 8 h 13"/>
                <a:gd name="T58" fmla="*/ 2 w 9"/>
                <a:gd name="T59" fmla="*/ 7 h 13"/>
                <a:gd name="T60" fmla="*/ 2 w 9"/>
                <a:gd name="T61" fmla="*/ 6 h 13"/>
                <a:gd name="T62" fmla="*/ 1 w 9"/>
                <a:gd name="T63" fmla="*/ 5 h 13"/>
                <a:gd name="T64" fmla="*/ 1 w 9"/>
                <a:gd name="T65" fmla="*/ 5 h 13"/>
                <a:gd name="T66" fmla="*/ 1 w 9"/>
                <a:gd name="T67" fmla="*/ 4 h 13"/>
                <a:gd name="T68" fmla="*/ 0 w 9"/>
                <a:gd name="T69" fmla="*/ 3 h 13"/>
                <a:gd name="T70" fmla="*/ 0 w 9"/>
                <a:gd name="T71" fmla="*/ 3 h 13"/>
                <a:gd name="T72" fmla="*/ 0 w 9"/>
                <a:gd name="T73" fmla="*/ 2 h 13"/>
                <a:gd name="T74" fmla="*/ 0 w 9"/>
                <a:gd name="T75" fmla="*/ 1 h 13"/>
                <a:gd name="T76" fmla="*/ 0 w 9"/>
                <a:gd name="T77" fmla="*/ 1 h 13"/>
                <a:gd name="T78" fmla="*/ 0 w 9"/>
                <a:gd name="T79" fmla="*/ 0 h 13"/>
                <a:gd name="T80" fmla="*/ 1 w 9"/>
                <a:gd name="T81" fmla="*/ 0 h 13"/>
                <a:gd name="T82" fmla="*/ 1 w 9"/>
                <a:gd name="T83" fmla="*/ 1 h 13"/>
                <a:gd name="T84" fmla="*/ 1 w 9"/>
                <a:gd name="T85" fmla="*/ 1 h 13"/>
                <a:gd name="T86" fmla="*/ 1 w 9"/>
                <a:gd name="T87" fmla="*/ 1 h 1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"/>
                <a:gd name="T133" fmla="*/ 0 h 13"/>
                <a:gd name="T134" fmla="*/ 9 w 9"/>
                <a:gd name="T135" fmla="*/ 13 h 1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" h="13">
                  <a:moveTo>
                    <a:pt x="1" y="1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4" y="7"/>
                  </a:lnTo>
                  <a:lnTo>
                    <a:pt x="5" y="8"/>
                  </a:lnTo>
                  <a:lnTo>
                    <a:pt x="6" y="9"/>
                  </a:lnTo>
                  <a:lnTo>
                    <a:pt x="7" y="9"/>
                  </a:lnTo>
                  <a:lnTo>
                    <a:pt x="7" y="10"/>
                  </a:lnTo>
                  <a:lnTo>
                    <a:pt x="8" y="11"/>
                  </a:lnTo>
                  <a:lnTo>
                    <a:pt x="8" y="12"/>
                  </a:lnTo>
                  <a:lnTo>
                    <a:pt x="7" y="12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9"/>
                  </a:lnTo>
                  <a:lnTo>
                    <a:pt x="3" y="9"/>
                  </a:lnTo>
                  <a:lnTo>
                    <a:pt x="3" y="8"/>
                  </a:lnTo>
                  <a:lnTo>
                    <a:pt x="2" y="7"/>
                  </a:lnTo>
                  <a:lnTo>
                    <a:pt x="2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4" name="Freeform 137"/>
            <p:cNvSpPr>
              <a:spLocks/>
            </p:cNvSpPr>
            <p:nvPr/>
          </p:nvSpPr>
          <p:spPr bwMode="auto">
            <a:xfrm>
              <a:off x="942" y="2926"/>
              <a:ext cx="10" cy="13"/>
            </a:xfrm>
            <a:custGeom>
              <a:avLst/>
              <a:gdLst>
                <a:gd name="T0" fmla="*/ 1 w 10"/>
                <a:gd name="T1" fmla="*/ 1 h 13"/>
                <a:gd name="T2" fmla="*/ 1 w 10"/>
                <a:gd name="T3" fmla="*/ 2 h 13"/>
                <a:gd name="T4" fmla="*/ 1 w 10"/>
                <a:gd name="T5" fmla="*/ 3 h 13"/>
                <a:gd name="T6" fmla="*/ 2 w 10"/>
                <a:gd name="T7" fmla="*/ 3 h 13"/>
                <a:gd name="T8" fmla="*/ 2 w 10"/>
                <a:gd name="T9" fmla="*/ 4 h 13"/>
                <a:gd name="T10" fmla="*/ 2 w 10"/>
                <a:gd name="T11" fmla="*/ 5 h 13"/>
                <a:gd name="T12" fmla="*/ 3 w 10"/>
                <a:gd name="T13" fmla="*/ 5 h 13"/>
                <a:gd name="T14" fmla="*/ 4 w 10"/>
                <a:gd name="T15" fmla="*/ 7 h 13"/>
                <a:gd name="T16" fmla="*/ 4 w 10"/>
                <a:gd name="T17" fmla="*/ 7 h 13"/>
                <a:gd name="T18" fmla="*/ 5 w 10"/>
                <a:gd name="T19" fmla="*/ 8 h 13"/>
                <a:gd name="T20" fmla="*/ 5 w 10"/>
                <a:gd name="T21" fmla="*/ 9 h 13"/>
                <a:gd name="T22" fmla="*/ 6 w 10"/>
                <a:gd name="T23" fmla="*/ 9 h 13"/>
                <a:gd name="T24" fmla="*/ 7 w 10"/>
                <a:gd name="T25" fmla="*/ 10 h 13"/>
                <a:gd name="T26" fmla="*/ 7 w 10"/>
                <a:gd name="T27" fmla="*/ 10 h 13"/>
                <a:gd name="T28" fmla="*/ 8 w 10"/>
                <a:gd name="T29" fmla="*/ 10 h 13"/>
                <a:gd name="T30" fmla="*/ 8 w 10"/>
                <a:gd name="T31" fmla="*/ 11 h 13"/>
                <a:gd name="T32" fmla="*/ 8 w 10"/>
                <a:gd name="T33" fmla="*/ 11 h 13"/>
                <a:gd name="T34" fmla="*/ 9 w 10"/>
                <a:gd name="T35" fmla="*/ 11 h 13"/>
                <a:gd name="T36" fmla="*/ 9 w 10"/>
                <a:gd name="T37" fmla="*/ 12 h 13"/>
                <a:gd name="T38" fmla="*/ 8 w 10"/>
                <a:gd name="T39" fmla="*/ 12 h 13"/>
                <a:gd name="T40" fmla="*/ 8 w 10"/>
                <a:gd name="T41" fmla="*/ 12 h 13"/>
                <a:gd name="T42" fmla="*/ 7 w 10"/>
                <a:gd name="T43" fmla="*/ 12 h 13"/>
                <a:gd name="T44" fmla="*/ 7 w 10"/>
                <a:gd name="T45" fmla="*/ 11 h 13"/>
                <a:gd name="T46" fmla="*/ 7 w 10"/>
                <a:gd name="T47" fmla="*/ 11 h 13"/>
                <a:gd name="T48" fmla="*/ 6 w 10"/>
                <a:gd name="T49" fmla="*/ 11 h 13"/>
                <a:gd name="T50" fmla="*/ 5 w 10"/>
                <a:gd name="T51" fmla="*/ 10 h 13"/>
                <a:gd name="T52" fmla="*/ 4 w 10"/>
                <a:gd name="T53" fmla="*/ 9 h 13"/>
                <a:gd name="T54" fmla="*/ 4 w 10"/>
                <a:gd name="T55" fmla="*/ 9 h 13"/>
                <a:gd name="T56" fmla="*/ 3 w 10"/>
                <a:gd name="T57" fmla="*/ 8 h 13"/>
                <a:gd name="T58" fmla="*/ 2 w 10"/>
                <a:gd name="T59" fmla="*/ 7 h 13"/>
                <a:gd name="T60" fmla="*/ 2 w 10"/>
                <a:gd name="T61" fmla="*/ 7 h 13"/>
                <a:gd name="T62" fmla="*/ 1 w 10"/>
                <a:gd name="T63" fmla="*/ 6 h 13"/>
                <a:gd name="T64" fmla="*/ 1 w 10"/>
                <a:gd name="T65" fmla="*/ 5 h 13"/>
                <a:gd name="T66" fmla="*/ 1 w 10"/>
                <a:gd name="T67" fmla="*/ 5 h 13"/>
                <a:gd name="T68" fmla="*/ 0 w 10"/>
                <a:gd name="T69" fmla="*/ 4 h 13"/>
                <a:gd name="T70" fmla="*/ 0 w 10"/>
                <a:gd name="T71" fmla="*/ 3 h 13"/>
                <a:gd name="T72" fmla="*/ 0 w 10"/>
                <a:gd name="T73" fmla="*/ 3 h 13"/>
                <a:gd name="T74" fmla="*/ 0 w 10"/>
                <a:gd name="T75" fmla="*/ 2 h 13"/>
                <a:gd name="T76" fmla="*/ 0 w 10"/>
                <a:gd name="T77" fmla="*/ 1 h 13"/>
                <a:gd name="T78" fmla="*/ 0 w 10"/>
                <a:gd name="T79" fmla="*/ 1 h 13"/>
                <a:gd name="T80" fmla="*/ 0 w 10"/>
                <a:gd name="T81" fmla="*/ 0 h 13"/>
                <a:gd name="T82" fmla="*/ 1 w 10"/>
                <a:gd name="T83" fmla="*/ 1 h 13"/>
                <a:gd name="T84" fmla="*/ 1 w 10"/>
                <a:gd name="T85" fmla="*/ 1 h 13"/>
                <a:gd name="T86" fmla="*/ 1 w 10"/>
                <a:gd name="T87" fmla="*/ 1 h 1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"/>
                <a:gd name="T133" fmla="*/ 0 h 13"/>
                <a:gd name="T134" fmla="*/ 10 w 10"/>
                <a:gd name="T135" fmla="*/ 13 h 1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" h="13">
                  <a:moveTo>
                    <a:pt x="1" y="1"/>
                  </a:move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3" y="5"/>
                  </a:lnTo>
                  <a:lnTo>
                    <a:pt x="4" y="7"/>
                  </a:lnTo>
                  <a:lnTo>
                    <a:pt x="5" y="8"/>
                  </a:lnTo>
                  <a:lnTo>
                    <a:pt x="5" y="9"/>
                  </a:lnTo>
                  <a:lnTo>
                    <a:pt x="6" y="9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2"/>
                  </a:lnTo>
                  <a:lnTo>
                    <a:pt x="8" y="12"/>
                  </a:lnTo>
                  <a:lnTo>
                    <a:pt x="7" y="12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5" y="10"/>
                  </a:lnTo>
                  <a:lnTo>
                    <a:pt x="4" y="9"/>
                  </a:lnTo>
                  <a:lnTo>
                    <a:pt x="3" y="8"/>
                  </a:lnTo>
                  <a:lnTo>
                    <a:pt x="2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5" name="Freeform 138"/>
            <p:cNvSpPr>
              <a:spLocks/>
            </p:cNvSpPr>
            <p:nvPr/>
          </p:nvSpPr>
          <p:spPr bwMode="auto">
            <a:xfrm>
              <a:off x="830" y="3021"/>
              <a:ext cx="25" cy="50"/>
            </a:xfrm>
            <a:custGeom>
              <a:avLst/>
              <a:gdLst>
                <a:gd name="T0" fmla="*/ 11 w 25"/>
                <a:gd name="T1" fmla="*/ 13 h 50"/>
                <a:gd name="T2" fmla="*/ 10 w 25"/>
                <a:gd name="T3" fmla="*/ 16 h 50"/>
                <a:gd name="T4" fmla="*/ 8 w 25"/>
                <a:gd name="T5" fmla="*/ 18 h 50"/>
                <a:gd name="T6" fmla="*/ 6 w 25"/>
                <a:gd name="T7" fmla="*/ 19 h 50"/>
                <a:gd name="T8" fmla="*/ 3 w 25"/>
                <a:gd name="T9" fmla="*/ 20 h 50"/>
                <a:gd name="T10" fmla="*/ 2 w 25"/>
                <a:gd name="T11" fmla="*/ 22 h 50"/>
                <a:gd name="T12" fmla="*/ 0 w 25"/>
                <a:gd name="T13" fmla="*/ 24 h 50"/>
                <a:gd name="T14" fmla="*/ 0 w 25"/>
                <a:gd name="T15" fmla="*/ 26 h 50"/>
                <a:gd name="T16" fmla="*/ 1 w 25"/>
                <a:gd name="T17" fmla="*/ 29 h 50"/>
                <a:gd name="T18" fmla="*/ 2 w 25"/>
                <a:gd name="T19" fmla="*/ 30 h 50"/>
                <a:gd name="T20" fmla="*/ 2 w 25"/>
                <a:gd name="T21" fmla="*/ 32 h 50"/>
                <a:gd name="T22" fmla="*/ 2 w 25"/>
                <a:gd name="T23" fmla="*/ 34 h 50"/>
                <a:gd name="T24" fmla="*/ 3 w 25"/>
                <a:gd name="T25" fmla="*/ 35 h 50"/>
                <a:gd name="T26" fmla="*/ 3 w 25"/>
                <a:gd name="T27" fmla="*/ 37 h 50"/>
                <a:gd name="T28" fmla="*/ 4 w 25"/>
                <a:gd name="T29" fmla="*/ 39 h 50"/>
                <a:gd name="T30" fmla="*/ 5 w 25"/>
                <a:gd name="T31" fmla="*/ 42 h 50"/>
                <a:gd name="T32" fmla="*/ 6 w 25"/>
                <a:gd name="T33" fmla="*/ 45 h 50"/>
                <a:gd name="T34" fmla="*/ 8 w 25"/>
                <a:gd name="T35" fmla="*/ 48 h 50"/>
                <a:gd name="T36" fmla="*/ 10 w 25"/>
                <a:gd name="T37" fmla="*/ 49 h 50"/>
                <a:gd name="T38" fmla="*/ 12 w 25"/>
                <a:gd name="T39" fmla="*/ 49 h 50"/>
                <a:gd name="T40" fmla="*/ 14 w 25"/>
                <a:gd name="T41" fmla="*/ 48 h 50"/>
                <a:gd name="T42" fmla="*/ 16 w 25"/>
                <a:gd name="T43" fmla="*/ 47 h 50"/>
                <a:gd name="T44" fmla="*/ 18 w 25"/>
                <a:gd name="T45" fmla="*/ 45 h 50"/>
                <a:gd name="T46" fmla="*/ 19 w 25"/>
                <a:gd name="T47" fmla="*/ 42 h 50"/>
                <a:gd name="T48" fmla="*/ 20 w 25"/>
                <a:gd name="T49" fmla="*/ 39 h 50"/>
                <a:gd name="T50" fmla="*/ 22 w 25"/>
                <a:gd name="T51" fmla="*/ 35 h 50"/>
                <a:gd name="T52" fmla="*/ 23 w 25"/>
                <a:gd name="T53" fmla="*/ 29 h 50"/>
                <a:gd name="T54" fmla="*/ 24 w 25"/>
                <a:gd name="T55" fmla="*/ 24 h 50"/>
                <a:gd name="T56" fmla="*/ 24 w 25"/>
                <a:gd name="T57" fmla="*/ 19 h 50"/>
                <a:gd name="T58" fmla="*/ 24 w 25"/>
                <a:gd name="T59" fmla="*/ 13 h 50"/>
                <a:gd name="T60" fmla="*/ 24 w 25"/>
                <a:gd name="T61" fmla="*/ 9 h 50"/>
                <a:gd name="T62" fmla="*/ 23 w 25"/>
                <a:gd name="T63" fmla="*/ 5 h 50"/>
                <a:gd name="T64" fmla="*/ 22 w 25"/>
                <a:gd name="T65" fmla="*/ 2 h 50"/>
                <a:gd name="T66" fmla="*/ 21 w 25"/>
                <a:gd name="T67" fmla="*/ 1 h 50"/>
                <a:gd name="T68" fmla="*/ 19 w 25"/>
                <a:gd name="T69" fmla="*/ 0 h 50"/>
                <a:gd name="T70" fmla="*/ 18 w 25"/>
                <a:gd name="T71" fmla="*/ 1 h 50"/>
                <a:gd name="T72" fmla="*/ 16 w 25"/>
                <a:gd name="T73" fmla="*/ 3 h 50"/>
                <a:gd name="T74" fmla="*/ 14 w 25"/>
                <a:gd name="T75" fmla="*/ 5 h 50"/>
                <a:gd name="T76" fmla="*/ 13 w 25"/>
                <a:gd name="T77" fmla="*/ 9 h 50"/>
                <a:gd name="T78" fmla="*/ 11 w 25"/>
                <a:gd name="T79" fmla="*/ 12 h 5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5"/>
                <a:gd name="T121" fmla="*/ 0 h 50"/>
                <a:gd name="T122" fmla="*/ 25 w 25"/>
                <a:gd name="T123" fmla="*/ 50 h 5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5" h="50">
                  <a:moveTo>
                    <a:pt x="11" y="12"/>
                  </a:moveTo>
                  <a:lnTo>
                    <a:pt x="11" y="13"/>
                  </a:lnTo>
                  <a:lnTo>
                    <a:pt x="10" y="14"/>
                  </a:lnTo>
                  <a:lnTo>
                    <a:pt x="10" y="16"/>
                  </a:lnTo>
                  <a:lnTo>
                    <a:pt x="9" y="17"/>
                  </a:lnTo>
                  <a:lnTo>
                    <a:pt x="8" y="18"/>
                  </a:lnTo>
                  <a:lnTo>
                    <a:pt x="7" y="19"/>
                  </a:lnTo>
                  <a:lnTo>
                    <a:pt x="6" y="19"/>
                  </a:lnTo>
                  <a:lnTo>
                    <a:pt x="5" y="20"/>
                  </a:lnTo>
                  <a:lnTo>
                    <a:pt x="3" y="20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1" y="23"/>
                  </a:lnTo>
                  <a:lnTo>
                    <a:pt x="0" y="24"/>
                  </a:lnTo>
                  <a:lnTo>
                    <a:pt x="0" y="25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1" y="29"/>
                  </a:lnTo>
                  <a:lnTo>
                    <a:pt x="2" y="30"/>
                  </a:lnTo>
                  <a:lnTo>
                    <a:pt x="2" y="31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3" y="35"/>
                  </a:lnTo>
                  <a:lnTo>
                    <a:pt x="3" y="36"/>
                  </a:lnTo>
                  <a:lnTo>
                    <a:pt x="3" y="37"/>
                  </a:lnTo>
                  <a:lnTo>
                    <a:pt x="4" y="38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5" y="42"/>
                  </a:lnTo>
                  <a:lnTo>
                    <a:pt x="6" y="45"/>
                  </a:lnTo>
                  <a:lnTo>
                    <a:pt x="7" y="47"/>
                  </a:lnTo>
                  <a:lnTo>
                    <a:pt x="8" y="48"/>
                  </a:lnTo>
                  <a:lnTo>
                    <a:pt x="9" y="48"/>
                  </a:lnTo>
                  <a:lnTo>
                    <a:pt x="10" y="49"/>
                  </a:lnTo>
                  <a:lnTo>
                    <a:pt x="11" y="49"/>
                  </a:lnTo>
                  <a:lnTo>
                    <a:pt x="12" y="49"/>
                  </a:lnTo>
                  <a:lnTo>
                    <a:pt x="13" y="49"/>
                  </a:lnTo>
                  <a:lnTo>
                    <a:pt x="14" y="48"/>
                  </a:lnTo>
                  <a:lnTo>
                    <a:pt x="16" y="47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19" y="42"/>
                  </a:lnTo>
                  <a:lnTo>
                    <a:pt x="20" y="41"/>
                  </a:lnTo>
                  <a:lnTo>
                    <a:pt x="20" y="39"/>
                  </a:lnTo>
                  <a:lnTo>
                    <a:pt x="21" y="37"/>
                  </a:lnTo>
                  <a:lnTo>
                    <a:pt x="22" y="35"/>
                  </a:lnTo>
                  <a:lnTo>
                    <a:pt x="22" y="32"/>
                  </a:lnTo>
                  <a:lnTo>
                    <a:pt x="23" y="29"/>
                  </a:lnTo>
                  <a:lnTo>
                    <a:pt x="23" y="27"/>
                  </a:lnTo>
                  <a:lnTo>
                    <a:pt x="24" y="24"/>
                  </a:lnTo>
                  <a:lnTo>
                    <a:pt x="24" y="21"/>
                  </a:lnTo>
                  <a:lnTo>
                    <a:pt x="24" y="19"/>
                  </a:lnTo>
                  <a:lnTo>
                    <a:pt x="24" y="16"/>
                  </a:lnTo>
                  <a:lnTo>
                    <a:pt x="24" y="13"/>
                  </a:lnTo>
                  <a:lnTo>
                    <a:pt x="24" y="12"/>
                  </a:lnTo>
                  <a:lnTo>
                    <a:pt x="24" y="9"/>
                  </a:lnTo>
                  <a:lnTo>
                    <a:pt x="24" y="7"/>
                  </a:lnTo>
                  <a:lnTo>
                    <a:pt x="23" y="5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8" y="1"/>
                  </a:lnTo>
                  <a:lnTo>
                    <a:pt x="17" y="2"/>
                  </a:lnTo>
                  <a:lnTo>
                    <a:pt x="16" y="3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3" y="9"/>
                  </a:lnTo>
                  <a:lnTo>
                    <a:pt x="12" y="11"/>
                  </a:lnTo>
                  <a:lnTo>
                    <a:pt x="11" y="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6" name="Freeform 139"/>
            <p:cNvSpPr>
              <a:spLocks/>
            </p:cNvSpPr>
            <p:nvPr/>
          </p:nvSpPr>
          <p:spPr bwMode="auto">
            <a:xfrm>
              <a:off x="774" y="3105"/>
              <a:ext cx="18" cy="18"/>
            </a:xfrm>
            <a:custGeom>
              <a:avLst/>
              <a:gdLst>
                <a:gd name="T0" fmla="*/ 17 w 18"/>
                <a:gd name="T1" fmla="*/ 2 h 18"/>
                <a:gd name="T2" fmla="*/ 17 w 18"/>
                <a:gd name="T3" fmla="*/ 4 h 18"/>
                <a:gd name="T4" fmla="*/ 16 w 18"/>
                <a:gd name="T5" fmla="*/ 5 h 18"/>
                <a:gd name="T6" fmla="*/ 16 w 18"/>
                <a:gd name="T7" fmla="*/ 7 h 18"/>
                <a:gd name="T8" fmla="*/ 16 w 18"/>
                <a:gd name="T9" fmla="*/ 9 h 18"/>
                <a:gd name="T10" fmla="*/ 16 w 18"/>
                <a:gd name="T11" fmla="*/ 11 h 18"/>
                <a:gd name="T12" fmla="*/ 16 w 18"/>
                <a:gd name="T13" fmla="*/ 13 h 18"/>
                <a:gd name="T14" fmla="*/ 15 w 18"/>
                <a:gd name="T15" fmla="*/ 14 h 18"/>
                <a:gd name="T16" fmla="*/ 14 w 18"/>
                <a:gd name="T17" fmla="*/ 16 h 18"/>
                <a:gd name="T18" fmla="*/ 12 w 18"/>
                <a:gd name="T19" fmla="*/ 17 h 18"/>
                <a:gd name="T20" fmla="*/ 10 w 18"/>
                <a:gd name="T21" fmla="*/ 17 h 18"/>
                <a:gd name="T22" fmla="*/ 7 w 18"/>
                <a:gd name="T23" fmla="*/ 17 h 18"/>
                <a:gd name="T24" fmla="*/ 4 w 18"/>
                <a:gd name="T25" fmla="*/ 16 h 18"/>
                <a:gd name="T26" fmla="*/ 1 w 18"/>
                <a:gd name="T27" fmla="*/ 16 h 18"/>
                <a:gd name="T28" fmla="*/ 0 w 18"/>
                <a:gd name="T29" fmla="*/ 14 h 18"/>
                <a:gd name="T30" fmla="*/ 0 w 18"/>
                <a:gd name="T31" fmla="*/ 12 h 18"/>
                <a:gd name="T32" fmla="*/ 1 w 18"/>
                <a:gd name="T33" fmla="*/ 12 h 18"/>
                <a:gd name="T34" fmla="*/ 1 w 18"/>
                <a:gd name="T35" fmla="*/ 10 h 18"/>
                <a:gd name="T36" fmla="*/ 3 w 18"/>
                <a:gd name="T37" fmla="*/ 8 h 18"/>
                <a:gd name="T38" fmla="*/ 4 w 18"/>
                <a:gd name="T39" fmla="*/ 7 h 18"/>
                <a:gd name="T40" fmla="*/ 5 w 18"/>
                <a:gd name="T41" fmla="*/ 4 h 18"/>
                <a:gd name="T42" fmla="*/ 6 w 18"/>
                <a:gd name="T43" fmla="*/ 3 h 18"/>
                <a:gd name="T44" fmla="*/ 7 w 18"/>
                <a:gd name="T45" fmla="*/ 2 h 18"/>
                <a:gd name="T46" fmla="*/ 7 w 18"/>
                <a:gd name="T47" fmla="*/ 1 h 18"/>
                <a:gd name="T48" fmla="*/ 7 w 18"/>
                <a:gd name="T49" fmla="*/ 0 h 18"/>
                <a:gd name="T50" fmla="*/ 8 w 18"/>
                <a:gd name="T51" fmla="*/ 1 h 18"/>
                <a:gd name="T52" fmla="*/ 7 w 18"/>
                <a:gd name="T53" fmla="*/ 2 h 18"/>
                <a:gd name="T54" fmla="*/ 7 w 18"/>
                <a:gd name="T55" fmla="*/ 4 h 18"/>
                <a:gd name="T56" fmla="*/ 6 w 18"/>
                <a:gd name="T57" fmla="*/ 5 h 18"/>
                <a:gd name="T58" fmla="*/ 5 w 18"/>
                <a:gd name="T59" fmla="*/ 7 h 18"/>
                <a:gd name="T60" fmla="*/ 4 w 18"/>
                <a:gd name="T61" fmla="*/ 9 h 18"/>
                <a:gd name="T62" fmla="*/ 4 w 18"/>
                <a:gd name="T63" fmla="*/ 10 h 18"/>
                <a:gd name="T64" fmla="*/ 4 w 18"/>
                <a:gd name="T65" fmla="*/ 12 h 18"/>
                <a:gd name="T66" fmla="*/ 5 w 18"/>
                <a:gd name="T67" fmla="*/ 13 h 18"/>
                <a:gd name="T68" fmla="*/ 7 w 18"/>
                <a:gd name="T69" fmla="*/ 13 h 18"/>
                <a:gd name="T70" fmla="*/ 8 w 18"/>
                <a:gd name="T71" fmla="*/ 13 h 18"/>
                <a:gd name="T72" fmla="*/ 10 w 18"/>
                <a:gd name="T73" fmla="*/ 13 h 18"/>
                <a:gd name="T74" fmla="*/ 11 w 18"/>
                <a:gd name="T75" fmla="*/ 13 h 18"/>
                <a:gd name="T76" fmla="*/ 13 w 18"/>
                <a:gd name="T77" fmla="*/ 13 h 18"/>
                <a:gd name="T78" fmla="*/ 13 w 18"/>
                <a:gd name="T79" fmla="*/ 11 h 18"/>
                <a:gd name="T80" fmla="*/ 13 w 18"/>
                <a:gd name="T81" fmla="*/ 10 h 18"/>
                <a:gd name="T82" fmla="*/ 14 w 18"/>
                <a:gd name="T83" fmla="*/ 8 h 18"/>
                <a:gd name="T84" fmla="*/ 15 w 18"/>
                <a:gd name="T85" fmla="*/ 6 h 18"/>
                <a:gd name="T86" fmla="*/ 15 w 18"/>
                <a:gd name="T87" fmla="*/ 4 h 18"/>
                <a:gd name="T88" fmla="*/ 15 w 18"/>
                <a:gd name="T89" fmla="*/ 3 h 18"/>
                <a:gd name="T90" fmla="*/ 16 w 18"/>
                <a:gd name="T91" fmla="*/ 1 h 18"/>
                <a:gd name="T92" fmla="*/ 17 w 18"/>
                <a:gd name="T93" fmla="*/ 1 h 1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8"/>
                <a:gd name="T142" fmla="*/ 0 h 18"/>
                <a:gd name="T143" fmla="*/ 18 w 18"/>
                <a:gd name="T144" fmla="*/ 18 h 1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8" h="18">
                  <a:moveTo>
                    <a:pt x="17" y="2"/>
                  </a:moveTo>
                  <a:lnTo>
                    <a:pt x="17" y="2"/>
                  </a:lnTo>
                  <a:lnTo>
                    <a:pt x="17" y="3"/>
                  </a:lnTo>
                  <a:lnTo>
                    <a:pt x="17" y="4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6" y="9"/>
                  </a:lnTo>
                  <a:lnTo>
                    <a:pt x="16" y="10"/>
                  </a:lnTo>
                  <a:lnTo>
                    <a:pt x="16" y="11"/>
                  </a:lnTo>
                  <a:lnTo>
                    <a:pt x="16" y="12"/>
                  </a:lnTo>
                  <a:lnTo>
                    <a:pt x="16" y="13"/>
                  </a:lnTo>
                  <a:lnTo>
                    <a:pt x="15" y="14"/>
                  </a:lnTo>
                  <a:lnTo>
                    <a:pt x="15" y="15"/>
                  </a:lnTo>
                  <a:lnTo>
                    <a:pt x="14" y="16"/>
                  </a:lnTo>
                  <a:lnTo>
                    <a:pt x="13" y="16"/>
                  </a:lnTo>
                  <a:lnTo>
                    <a:pt x="12" y="17"/>
                  </a:lnTo>
                  <a:lnTo>
                    <a:pt x="10" y="17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5" y="17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3" y="8"/>
                  </a:lnTo>
                  <a:lnTo>
                    <a:pt x="4" y="7"/>
                  </a:lnTo>
                  <a:lnTo>
                    <a:pt x="4" y="6"/>
                  </a:lnTo>
                  <a:lnTo>
                    <a:pt x="5" y="4"/>
                  </a:lnTo>
                  <a:lnTo>
                    <a:pt x="6" y="3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1"/>
                  </a:lnTo>
                  <a:lnTo>
                    <a:pt x="7" y="0"/>
                  </a:lnTo>
                  <a:lnTo>
                    <a:pt x="8" y="0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4"/>
                  </a:lnTo>
                  <a:lnTo>
                    <a:pt x="6" y="5"/>
                  </a:lnTo>
                  <a:lnTo>
                    <a:pt x="5" y="7"/>
                  </a:lnTo>
                  <a:lnTo>
                    <a:pt x="4" y="8"/>
                  </a:lnTo>
                  <a:lnTo>
                    <a:pt x="4" y="9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0" y="13"/>
                  </a:lnTo>
                  <a:lnTo>
                    <a:pt x="11" y="13"/>
                  </a:lnTo>
                  <a:lnTo>
                    <a:pt x="12" y="13"/>
                  </a:lnTo>
                  <a:lnTo>
                    <a:pt x="13" y="13"/>
                  </a:lnTo>
                  <a:lnTo>
                    <a:pt x="13" y="12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4" y="9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5" y="6"/>
                  </a:lnTo>
                  <a:lnTo>
                    <a:pt x="15" y="5"/>
                  </a:lnTo>
                  <a:lnTo>
                    <a:pt x="15" y="4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7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7" name="Freeform 140"/>
            <p:cNvSpPr>
              <a:spLocks/>
            </p:cNvSpPr>
            <p:nvPr/>
          </p:nvSpPr>
          <p:spPr bwMode="auto">
            <a:xfrm>
              <a:off x="793" y="3106"/>
              <a:ext cx="15" cy="18"/>
            </a:xfrm>
            <a:custGeom>
              <a:avLst/>
              <a:gdLst>
                <a:gd name="T0" fmla="*/ 14 w 15"/>
                <a:gd name="T1" fmla="*/ 14 h 18"/>
                <a:gd name="T2" fmla="*/ 13 w 15"/>
                <a:gd name="T3" fmla="*/ 16 h 18"/>
                <a:gd name="T4" fmla="*/ 11 w 15"/>
                <a:gd name="T5" fmla="*/ 17 h 18"/>
                <a:gd name="T6" fmla="*/ 9 w 15"/>
                <a:gd name="T7" fmla="*/ 17 h 18"/>
                <a:gd name="T8" fmla="*/ 6 w 15"/>
                <a:gd name="T9" fmla="*/ 17 h 18"/>
                <a:gd name="T10" fmla="*/ 4 w 15"/>
                <a:gd name="T11" fmla="*/ 16 h 18"/>
                <a:gd name="T12" fmla="*/ 1 w 15"/>
                <a:gd name="T13" fmla="*/ 16 h 18"/>
                <a:gd name="T14" fmla="*/ 0 w 15"/>
                <a:gd name="T15" fmla="*/ 14 h 18"/>
                <a:gd name="T16" fmla="*/ 0 w 15"/>
                <a:gd name="T17" fmla="*/ 12 h 18"/>
                <a:gd name="T18" fmla="*/ 0 w 15"/>
                <a:gd name="T19" fmla="*/ 10 h 18"/>
                <a:gd name="T20" fmla="*/ 1 w 15"/>
                <a:gd name="T21" fmla="*/ 9 h 18"/>
                <a:gd name="T22" fmla="*/ 1 w 15"/>
                <a:gd name="T23" fmla="*/ 7 h 18"/>
                <a:gd name="T24" fmla="*/ 1 w 15"/>
                <a:gd name="T25" fmla="*/ 4 h 18"/>
                <a:gd name="T26" fmla="*/ 1 w 15"/>
                <a:gd name="T27" fmla="*/ 3 h 18"/>
                <a:gd name="T28" fmla="*/ 2 w 15"/>
                <a:gd name="T29" fmla="*/ 1 h 18"/>
                <a:gd name="T30" fmla="*/ 3 w 15"/>
                <a:gd name="T31" fmla="*/ 0 h 18"/>
                <a:gd name="T32" fmla="*/ 4 w 15"/>
                <a:gd name="T33" fmla="*/ 1 h 18"/>
                <a:gd name="T34" fmla="*/ 4 w 15"/>
                <a:gd name="T35" fmla="*/ 2 h 18"/>
                <a:gd name="T36" fmla="*/ 3 w 15"/>
                <a:gd name="T37" fmla="*/ 4 h 18"/>
                <a:gd name="T38" fmla="*/ 3 w 15"/>
                <a:gd name="T39" fmla="*/ 5 h 18"/>
                <a:gd name="T40" fmla="*/ 3 w 15"/>
                <a:gd name="T41" fmla="*/ 8 h 18"/>
                <a:gd name="T42" fmla="*/ 3 w 15"/>
                <a:gd name="T43" fmla="*/ 10 h 18"/>
                <a:gd name="T44" fmla="*/ 3 w 15"/>
                <a:gd name="T45" fmla="*/ 13 h 18"/>
                <a:gd name="T46" fmla="*/ 4 w 15"/>
                <a:gd name="T47" fmla="*/ 13 h 18"/>
                <a:gd name="T48" fmla="*/ 6 w 15"/>
                <a:gd name="T49" fmla="*/ 13 h 18"/>
                <a:gd name="T50" fmla="*/ 7 w 15"/>
                <a:gd name="T51" fmla="*/ 13 h 18"/>
                <a:gd name="T52" fmla="*/ 8 w 15"/>
                <a:gd name="T53" fmla="*/ 13 h 18"/>
                <a:gd name="T54" fmla="*/ 10 w 15"/>
                <a:gd name="T55" fmla="*/ 13 h 18"/>
                <a:gd name="T56" fmla="*/ 11 w 15"/>
                <a:gd name="T57" fmla="*/ 13 h 18"/>
                <a:gd name="T58" fmla="*/ 11 w 15"/>
                <a:gd name="T59" fmla="*/ 11 h 18"/>
                <a:gd name="T60" fmla="*/ 12 w 15"/>
                <a:gd name="T61" fmla="*/ 10 h 18"/>
                <a:gd name="T62" fmla="*/ 12 w 15"/>
                <a:gd name="T63" fmla="*/ 7 h 18"/>
                <a:gd name="T64" fmla="*/ 12 w 15"/>
                <a:gd name="T65" fmla="*/ 5 h 18"/>
                <a:gd name="T66" fmla="*/ 13 w 15"/>
                <a:gd name="T67" fmla="*/ 3 h 18"/>
                <a:gd name="T68" fmla="*/ 13 w 15"/>
                <a:gd name="T69" fmla="*/ 1 h 18"/>
                <a:gd name="T70" fmla="*/ 14 w 15"/>
                <a:gd name="T71" fmla="*/ 1 h 1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5"/>
                <a:gd name="T109" fmla="*/ 0 h 18"/>
                <a:gd name="T110" fmla="*/ 15 w 15"/>
                <a:gd name="T111" fmla="*/ 18 h 1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5" h="18">
                  <a:moveTo>
                    <a:pt x="14" y="1"/>
                  </a:moveTo>
                  <a:lnTo>
                    <a:pt x="14" y="14"/>
                  </a:lnTo>
                  <a:lnTo>
                    <a:pt x="13" y="15"/>
                  </a:lnTo>
                  <a:lnTo>
                    <a:pt x="13" y="16"/>
                  </a:lnTo>
                  <a:lnTo>
                    <a:pt x="11" y="17"/>
                  </a:lnTo>
                  <a:lnTo>
                    <a:pt x="9" y="17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8"/>
                  </a:lnTo>
                  <a:lnTo>
                    <a:pt x="3" y="9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0" y="13"/>
                  </a:lnTo>
                  <a:lnTo>
                    <a:pt x="11" y="13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4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8" name="Freeform 141"/>
            <p:cNvSpPr>
              <a:spLocks/>
            </p:cNvSpPr>
            <p:nvPr/>
          </p:nvSpPr>
          <p:spPr bwMode="auto">
            <a:xfrm>
              <a:off x="810" y="3106"/>
              <a:ext cx="16" cy="19"/>
            </a:xfrm>
            <a:custGeom>
              <a:avLst/>
              <a:gdLst>
                <a:gd name="T0" fmla="*/ 12 w 16"/>
                <a:gd name="T1" fmla="*/ 1 h 19"/>
                <a:gd name="T2" fmla="*/ 13 w 16"/>
                <a:gd name="T3" fmla="*/ 2 h 19"/>
                <a:gd name="T4" fmla="*/ 13 w 16"/>
                <a:gd name="T5" fmla="*/ 4 h 19"/>
                <a:gd name="T6" fmla="*/ 14 w 16"/>
                <a:gd name="T7" fmla="*/ 6 h 19"/>
                <a:gd name="T8" fmla="*/ 14 w 16"/>
                <a:gd name="T9" fmla="*/ 8 h 19"/>
                <a:gd name="T10" fmla="*/ 14 w 16"/>
                <a:gd name="T11" fmla="*/ 11 h 19"/>
                <a:gd name="T12" fmla="*/ 14 w 16"/>
                <a:gd name="T13" fmla="*/ 12 h 19"/>
                <a:gd name="T14" fmla="*/ 15 w 16"/>
                <a:gd name="T15" fmla="*/ 14 h 19"/>
                <a:gd name="T16" fmla="*/ 15 w 16"/>
                <a:gd name="T17" fmla="*/ 15 h 19"/>
                <a:gd name="T18" fmla="*/ 14 w 16"/>
                <a:gd name="T19" fmla="*/ 17 h 19"/>
                <a:gd name="T20" fmla="*/ 11 w 16"/>
                <a:gd name="T21" fmla="*/ 17 h 19"/>
                <a:gd name="T22" fmla="*/ 9 w 16"/>
                <a:gd name="T23" fmla="*/ 18 h 19"/>
                <a:gd name="T24" fmla="*/ 6 w 16"/>
                <a:gd name="T25" fmla="*/ 18 h 19"/>
                <a:gd name="T26" fmla="*/ 4 w 16"/>
                <a:gd name="T27" fmla="*/ 17 h 19"/>
                <a:gd name="T28" fmla="*/ 1 w 16"/>
                <a:gd name="T29" fmla="*/ 16 h 19"/>
                <a:gd name="T30" fmla="*/ 0 w 16"/>
                <a:gd name="T31" fmla="*/ 14 h 19"/>
                <a:gd name="T32" fmla="*/ 0 w 16"/>
                <a:gd name="T33" fmla="*/ 13 h 19"/>
                <a:gd name="T34" fmla="*/ 0 w 16"/>
                <a:gd name="T35" fmla="*/ 11 h 19"/>
                <a:gd name="T36" fmla="*/ 1 w 16"/>
                <a:gd name="T37" fmla="*/ 9 h 19"/>
                <a:gd name="T38" fmla="*/ 1 w 16"/>
                <a:gd name="T39" fmla="*/ 8 h 19"/>
                <a:gd name="T40" fmla="*/ 1 w 16"/>
                <a:gd name="T41" fmla="*/ 5 h 19"/>
                <a:gd name="T42" fmla="*/ 1 w 16"/>
                <a:gd name="T43" fmla="*/ 4 h 19"/>
                <a:gd name="T44" fmla="*/ 1 w 16"/>
                <a:gd name="T45" fmla="*/ 2 h 19"/>
                <a:gd name="T46" fmla="*/ 1 w 16"/>
                <a:gd name="T47" fmla="*/ 1 h 19"/>
                <a:gd name="T48" fmla="*/ 2 w 16"/>
                <a:gd name="T49" fmla="*/ 2 h 19"/>
                <a:gd name="T50" fmla="*/ 2 w 16"/>
                <a:gd name="T51" fmla="*/ 4 h 19"/>
                <a:gd name="T52" fmla="*/ 2 w 16"/>
                <a:gd name="T53" fmla="*/ 6 h 19"/>
                <a:gd name="T54" fmla="*/ 2 w 16"/>
                <a:gd name="T55" fmla="*/ 9 h 19"/>
                <a:gd name="T56" fmla="*/ 2 w 16"/>
                <a:gd name="T57" fmla="*/ 11 h 19"/>
                <a:gd name="T58" fmla="*/ 3 w 16"/>
                <a:gd name="T59" fmla="*/ 13 h 19"/>
                <a:gd name="T60" fmla="*/ 4 w 16"/>
                <a:gd name="T61" fmla="*/ 14 h 19"/>
                <a:gd name="T62" fmla="*/ 4 w 16"/>
                <a:gd name="T63" fmla="*/ 14 h 19"/>
                <a:gd name="T64" fmla="*/ 6 w 16"/>
                <a:gd name="T65" fmla="*/ 14 h 19"/>
                <a:gd name="T66" fmla="*/ 8 w 16"/>
                <a:gd name="T67" fmla="*/ 14 h 19"/>
                <a:gd name="T68" fmla="*/ 9 w 16"/>
                <a:gd name="T69" fmla="*/ 14 h 19"/>
                <a:gd name="T70" fmla="*/ 11 w 16"/>
                <a:gd name="T71" fmla="*/ 14 h 19"/>
                <a:gd name="T72" fmla="*/ 11 w 16"/>
                <a:gd name="T73" fmla="*/ 13 h 19"/>
                <a:gd name="T74" fmla="*/ 11 w 16"/>
                <a:gd name="T75" fmla="*/ 11 h 19"/>
                <a:gd name="T76" fmla="*/ 11 w 16"/>
                <a:gd name="T77" fmla="*/ 10 h 19"/>
                <a:gd name="T78" fmla="*/ 11 w 16"/>
                <a:gd name="T79" fmla="*/ 5 h 19"/>
                <a:gd name="T80" fmla="*/ 11 w 16"/>
                <a:gd name="T81" fmla="*/ 3 h 19"/>
                <a:gd name="T82" fmla="*/ 11 w 16"/>
                <a:gd name="T83" fmla="*/ 2 h 19"/>
                <a:gd name="T84" fmla="*/ 11 w 16"/>
                <a:gd name="T85" fmla="*/ 0 h 19"/>
                <a:gd name="T86" fmla="*/ 12 w 16"/>
                <a:gd name="T87" fmla="*/ 1 h 1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6"/>
                <a:gd name="T133" fmla="*/ 0 h 19"/>
                <a:gd name="T134" fmla="*/ 16 w 16"/>
                <a:gd name="T135" fmla="*/ 19 h 1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6" h="19">
                  <a:moveTo>
                    <a:pt x="12" y="1"/>
                  </a:moveTo>
                  <a:lnTo>
                    <a:pt x="12" y="1"/>
                  </a:lnTo>
                  <a:lnTo>
                    <a:pt x="13" y="2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4" y="6"/>
                  </a:lnTo>
                  <a:lnTo>
                    <a:pt x="14" y="7"/>
                  </a:lnTo>
                  <a:lnTo>
                    <a:pt x="14" y="8"/>
                  </a:lnTo>
                  <a:lnTo>
                    <a:pt x="14" y="9"/>
                  </a:lnTo>
                  <a:lnTo>
                    <a:pt x="14" y="11"/>
                  </a:lnTo>
                  <a:lnTo>
                    <a:pt x="14" y="12"/>
                  </a:lnTo>
                  <a:lnTo>
                    <a:pt x="14" y="13"/>
                  </a:lnTo>
                  <a:lnTo>
                    <a:pt x="15" y="14"/>
                  </a:lnTo>
                  <a:lnTo>
                    <a:pt x="15" y="15"/>
                  </a:lnTo>
                  <a:lnTo>
                    <a:pt x="14" y="16"/>
                  </a:lnTo>
                  <a:lnTo>
                    <a:pt x="14" y="17"/>
                  </a:lnTo>
                  <a:lnTo>
                    <a:pt x="13" y="17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8" y="18"/>
                  </a:lnTo>
                  <a:lnTo>
                    <a:pt x="6" y="18"/>
                  </a:lnTo>
                  <a:lnTo>
                    <a:pt x="5" y="17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10"/>
                  </a:lnTo>
                  <a:lnTo>
                    <a:pt x="2" y="11"/>
                  </a:lnTo>
                  <a:lnTo>
                    <a:pt x="2" y="12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4" y="14"/>
                  </a:lnTo>
                  <a:lnTo>
                    <a:pt x="6" y="14"/>
                  </a:lnTo>
                  <a:lnTo>
                    <a:pt x="7" y="14"/>
                  </a:lnTo>
                  <a:lnTo>
                    <a:pt x="8" y="14"/>
                  </a:lnTo>
                  <a:lnTo>
                    <a:pt x="9" y="14"/>
                  </a:lnTo>
                  <a:lnTo>
                    <a:pt x="10" y="14"/>
                  </a:lnTo>
                  <a:lnTo>
                    <a:pt x="11" y="14"/>
                  </a:lnTo>
                  <a:lnTo>
                    <a:pt x="11" y="13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1" y="9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12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" name="Freeform 142"/>
            <p:cNvSpPr>
              <a:spLocks/>
            </p:cNvSpPr>
            <p:nvPr/>
          </p:nvSpPr>
          <p:spPr bwMode="auto">
            <a:xfrm>
              <a:off x="844" y="3106"/>
              <a:ext cx="15" cy="18"/>
            </a:xfrm>
            <a:custGeom>
              <a:avLst/>
              <a:gdLst>
                <a:gd name="T0" fmla="*/ 0 w 15"/>
                <a:gd name="T1" fmla="*/ 1 h 18"/>
                <a:gd name="T2" fmla="*/ 0 w 15"/>
                <a:gd name="T3" fmla="*/ 2 h 18"/>
                <a:gd name="T4" fmla="*/ 0 w 15"/>
                <a:gd name="T5" fmla="*/ 4 h 18"/>
                <a:gd name="T6" fmla="*/ 0 w 15"/>
                <a:gd name="T7" fmla="*/ 6 h 18"/>
                <a:gd name="T8" fmla="*/ 0 w 15"/>
                <a:gd name="T9" fmla="*/ 10 h 18"/>
                <a:gd name="T10" fmla="*/ 0 w 15"/>
                <a:gd name="T11" fmla="*/ 12 h 18"/>
                <a:gd name="T12" fmla="*/ 0 w 15"/>
                <a:gd name="T13" fmla="*/ 13 h 18"/>
                <a:gd name="T14" fmla="*/ 1 w 15"/>
                <a:gd name="T15" fmla="*/ 15 h 18"/>
                <a:gd name="T16" fmla="*/ 1 w 15"/>
                <a:gd name="T17" fmla="*/ 16 h 18"/>
                <a:gd name="T18" fmla="*/ 4 w 15"/>
                <a:gd name="T19" fmla="*/ 17 h 18"/>
                <a:gd name="T20" fmla="*/ 6 w 15"/>
                <a:gd name="T21" fmla="*/ 17 h 18"/>
                <a:gd name="T22" fmla="*/ 9 w 15"/>
                <a:gd name="T23" fmla="*/ 17 h 18"/>
                <a:gd name="T24" fmla="*/ 11 w 15"/>
                <a:gd name="T25" fmla="*/ 16 h 18"/>
                <a:gd name="T26" fmla="*/ 13 w 15"/>
                <a:gd name="T27" fmla="*/ 15 h 18"/>
                <a:gd name="T28" fmla="*/ 14 w 15"/>
                <a:gd name="T29" fmla="*/ 13 h 18"/>
                <a:gd name="T30" fmla="*/ 13 w 15"/>
                <a:gd name="T31" fmla="*/ 12 h 18"/>
                <a:gd name="T32" fmla="*/ 13 w 15"/>
                <a:gd name="T33" fmla="*/ 10 h 18"/>
                <a:gd name="T34" fmla="*/ 13 w 15"/>
                <a:gd name="T35" fmla="*/ 9 h 18"/>
                <a:gd name="T36" fmla="*/ 13 w 15"/>
                <a:gd name="T37" fmla="*/ 7 h 18"/>
                <a:gd name="T38" fmla="*/ 12 w 15"/>
                <a:gd name="T39" fmla="*/ 5 h 18"/>
                <a:gd name="T40" fmla="*/ 12 w 15"/>
                <a:gd name="T41" fmla="*/ 4 h 18"/>
                <a:gd name="T42" fmla="*/ 11 w 15"/>
                <a:gd name="T43" fmla="*/ 2 h 18"/>
                <a:gd name="T44" fmla="*/ 11 w 15"/>
                <a:gd name="T45" fmla="*/ 1 h 18"/>
                <a:gd name="T46" fmla="*/ 11 w 15"/>
                <a:gd name="T47" fmla="*/ 0 h 18"/>
                <a:gd name="T48" fmla="*/ 11 w 15"/>
                <a:gd name="T49" fmla="*/ 1 h 18"/>
                <a:gd name="T50" fmla="*/ 11 w 15"/>
                <a:gd name="T51" fmla="*/ 3 h 18"/>
                <a:gd name="T52" fmla="*/ 11 w 15"/>
                <a:gd name="T53" fmla="*/ 4 h 18"/>
                <a:gd name="T54" fmla="*/ 11 w 15"/>
                <a:gd name="T55" fmla="*/ 7 h 18"/>
                <a:gd name="T56" fmla="*/ 11 w 15"/>
                <a:gd name="T57" fmla="*/ 9 h 18"/>
                <a:gd name="T58" fmla="*/ 11 w 15"/>
                <a:gd name="T59" fmla="*/ 11 h 18"/>
                <a:gd name="T60" fmla="*/ 11 w 15"/>
                <a:gd name="T61" fmla="*/ 13 h 18"/>
                <a:gd name="T62" fmla="*/ 9 w 15"/>
                <a:gd name="T63" fmla="*/ 13 h 18"/>
                <a:gd name="T64" fmla="*/ 8 w 15"/>
                <a:gd name="T65" fmla="*/ 13 h 18"/>
                <a:gd name="T66" fmla="*/ 6 w 15"/>
                <a:gd name="T67" fmla="*/ 14 h 18"/>
                <a:gd name="T68" fmla="*/ 5 w 15"/>
                <a:gd name="T69" fmla="*/ 14 h 18"/>
                <a:gd name="T70" fmla="*/ 4 w 15"/>
                <a:gd name="T71" fmla="*/ 13 h 18"/>
                <a:gd name="T72" fmla="*/ 3 w 15"/>
                <a:gd name="T73" fmla="*/ 13 h 18"/>
                <a:gd name="T74" fmla="*/ 2 w 15"/>
                <a:gd name="T75" fmla="*/ 11 h 18"/>
                <a:gd name="T76" fmla="*/ 2 w 15"/>
                <a:gd name="T77" fmla="*/ 9 h 18"/>
                <a:gd name="T78" fmla="*/ 1 w 15"/>
                <a:gd name="T79" fmla="*/ 7 h 18"/>
                <a:gd name="T80" fmla="*/ 1 w 15"/>
                <a:gd name="T81" fmla="*/ 4 h 18"/>
                <a:gd name="T82" fmla="*/ 1 w 15"/>
                <a:gd name="T83" fmla="*/ 2 h 18"/>
                <a:gd name="T84" fmla="*/ 1 w 15"/>
                <a:gd name="T85" fmla="*/ 1 h 1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5"/>
                <a:gd name="T130" fmla="*/ 0 h 18"/>
                <a:gd name="T131" fmla="*/ 15 w 15"/>
                <a:gd name="T132" fmla="*/ 18 h 1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5" h="18">
                  <a:moveTo>
                    <a:pt x="0" y="1"/>
                  </a:move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3" y="17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9" y="17"/>
                  </a:lnTo>
                  <a:lnTo>
                    <a:pt x="10" y="17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3" y="15"/>
                  </a:lnTo>
                  <a:lnTo>
                    <a:pt x="13" y="14"/>
                  </a:lnTo>
                  <a:lnTo>
                    <a:pt x="14" y="13"/>
                  </a:lnTo>
                  <a:lnTo>
                    <a:pt x="14" y="12"/>
                  </a:lnTo>
                  <a:lnTo>
                    <a:pt x="13" y="12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9"/>
                  </a:lnTo>
                  <a:lnTo>
                    <a:pt x="13" y="8"/>
                  </a:lnTo>
                  <a:lnTo>
                    <a:pt x="13" y="7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1" y="2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3"/>
                  </a:lnTo>
                  <a:lnTo>
                    <a:pt x="10" y="13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7" y="14"/>
                  </a:lnTo>
                  <a:lnTo>
                    <a:pt x="6" y="14"/>
                  </a:lnTo>
                  <a:lnTo>
                    <a:pt x="5" y="14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" name="Freeform 143"/>
            <p:cNvSpPr>
              <a:spLocks/>
            </p:cNvSpPr>
            <p:nvPr/>
          </p:nvSpPr>
          <p:spPr bwMode="auto">
            <a:xfrm>
              <a:off x="829" y="3107"/>
              <a:ext cx="12" cy="18"/>
            </a:xfrm>
            <a:custGeom>
              <a:avLst/>
              <a:gdLst>
                <a:gd name="T0" fmla="*/ 0 w 12"/>
                <a:gd name="T1" fmla="*/ 13 h 18"/>
                <a:gd name="T2" fmla="*/ 1 w 12"/>
                <a:gd name="T3" fmla="*/ 15 h 18"/>
                <a:gd name="T4" fmla="*/ 2 w 12"/>
                <a:gd name="T5" fmla="*/ 16 h 18"/>
                <a:gd name="T6" fmla="*/ 3 w 12"/>
                <a:gd name="T7" fmla="*/ 17 h 18"/>
                <a:gd name="T8" fmla="*/ 6 w 12"/>
                <a:gd name="T9" fmla="*/ 17 h 18"/>
                <a:gd name="T10" fmla="*/ 8 w 12"/>
                <a:gd name="T11" fmla="*/ 17 h 18"/>
                <a:gd name="T12" fmla="*/ 10 w 12"/>
                <a:gd name="T13" fmla="*/ 16 h 18"/>
                <a:gd name="T14" fmla="*/ 11 w 12"/>
                <a:gd name="T15" fmla="*/ 15 h 18"/>
                <a:gd name="T16" fmla="*/ 11 w 12"/>
                <a:gd name="T17" fmla="*/ 13 h 18"/>
                <a:gd name="T18" fmla="*/ 11 w 12"/>
                <a:gd name="T19" fmla="*/ 12 h 18"/>
                <a:gd name="T20" fmla="*/ 11 w 12"/>
                <a:gd name="T21" fmla="*/ 10 h 18"/>
                <a:gd name="T22" fmla="*/ 11 w 12"/>
                <a:gd name="T23" fmla="*/ 8 h 18"/>
                <a:gd name="T24" fmla="*/ 10 w 12"/>
                <a:gd name="T25" fmla="*/ 6 h 18"/>
                <a:gd name="T26" fmla="*/ 10 w 12"/>
                <a:gd name="T27" fmla="*/ 4 h 18"/>
                <a:gd name="T28" fmla="*/ 10 w 12"/>
                <a:gd name="T29" fmla="*/ 2 h 18"/>
                <a:gd name="T30" fmla="*/ 10 w 12"/>
                <a:gd name="T31" fmla="*/ 0 h 18"/>
                <a:gd name="T32" fmla="*/ 10 w 12"/>
                <a:gd name="T33" fmla="*/ 1 h 18"/>
                <a:gd name="T34" fmla="*/ 10 w 12"/>
                <a:gd name="T35" fmla="*/ 3 h 18"/>
                <a:gd name="T36" fmla="*/ 10 w 12"/>
                <a:gd name="T37" fmla="*/ 5 h 18"/>
                <a:gd name="T38" fmla="*/ 10 w 12"/>
                <a:gd name="T39" fmla="*/ 7 h 18"/>
                <a:gd name="T40" fmla="*/ 10 w 12"/>
                <a:gd name="T41" fmla="*/ 10 h 18"/>
                <a:gd name="T42" fmla="*/ 9 w 12"/>
                <a:gd name="T43" fmla="*/ 11 h 18"/>
                <a:gd name="T44" fmla="*/ 9 w 12"/>
                <a:gd name="T45" fmla="*/ 13 h 18"/>
                <a:gd name="T46" fmla="*/ 8 w 12"/>
                <a:gd name="T47" fmla="*/ 13 h 18"/>
                <a:gd name="T48" fmla="*/ 7 w 12"/>
                <a:gd name="T49" fmla="*/ 13 h 18"/>
                <a:gd name="T50" fmla="*/ 6 w 12"/>
                <a:gd name="T51" fmla="*/ 13 h 18"/>
                <a:gd name="T52" fmla="*/ 5 w 12"/>
                <a:gd name="T53" fmla="*/ 13 h 18"/>
                <a:gd name="T54" fmla="*/ 3 w 12"/>
                <a:gd name="T55" fmla="*/ 13 h 18"/>
                <a:gd name="T56" fmla="*/ 3 w 12"/>
                <a:gd name="T57" fmla="*/ 13 h 18"/>
                <a:gd name="T58" fmla="*/ 1 w 12"/>
                <a:gd name="T59" fmla="*/ 13 h 18"/>
                <a:gd name="T60" fmla="*/ 1 w 12"/>
                <a:gd name="T61" fmla="*/ 11 h 18"/>
                <a:gd name="T62" fmla="*/ 1 w 12"/>
                <a:gd name="T63" fmla="*/ 10 h 18"/>
                <a:gd name="T64" fmla="*/ 1 w 12"/>
                <a:gd name="T65" fmla="*/ 8 h 18"/>
                <a:gd name="T66" fmla="*/ 1 w 12"/>
                <a:gd name="T67" fmla="*/ 5 h 18"/>
                <a:gd name="T68" fmla="*/ 1 w 12"/>
                <a:gd name="T69" fmla="*/ 3 h 18"/>
                <a:gd name="T70" fmla="*/ 1 w 12"/>
                <a:gd name="T71" fmla="*/ 1 h 18"/>
                <a:gd name="T72" fmla="*/ 1 w 12"/>
                <a:gd name="T73" fmla="*/ 0 h 18"/>
                <a:gd name="T74" fmla="*/ 0 w 12"/>
                <a:gd name="T75" fmla="*/ 1 h 1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2"/>
                <a:gd name="T115" fmla="*/ 0 h 18"/>
                <a:gd name="T116" fmla="*/ 12 w 12"/>
                <a:gd name="T117" fmla="*/ 18 h 1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2" h="18">
                  <a:moveTo>
                    <a:pt x="0" y="1"/>
                  </a:moveTo>
                  <a:lnTo>
                    <a:pt x="0" y="13"/>
                  </a:lnTo>
                  <a:lnTo>
                    <a:pt x="0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2" y="16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10" y="16"/>
                  </a:lnTo>
                  <a:lnTo>
                    <a:pt x="11" y="15"/>
                  </a:lnTo>
                  <a:lnTo>
                    <a:pt x="11" y="14"/>
                  </a:lnTo>
                  <a:lnTo>
                    <a:pt x="11" y="13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0" y="0"/>
                  </a:lnTo>
                  <a:lnTo>
                    <a:pt x="10" y="1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9" y="11"/>
                  </a:lnTo>
                  <a:lnTo>
                    <a:pt x="9" y="12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" name="Freeform 144"/>
            <p:cNvSpPr>
              <a:spLocks/>
            </p:cNvSpPr>
            <p:nvPr/>
          </p:nvSpPr>
          <p:spPr bwMode="auto">
            <a:xfrm>
              <a:off x="859" y="3105"/>
              <a:ext cx="18" cy="18"/>
            </a:xfrm>
            <a:custGeom>
              <a:avLst/>
              <a:gdLst>
                <a:gd name="T0" fmla="*/ 0 w 18"/>
                <a:gd name="T1" fmla="*/ 2 h 18"/>
                <a:gd name="T2" fmla="*/ 1 w 18"/>
                <a:gd name="T3" fmla="*/ 4 h 18"/>
                <a:gd name="T4" fmla="*/ 1 w 18"/>
                <a:gd name="T5" fmla="*/ 5 h 18"/>
                <a:gd name="T6" fmla="*/ 1 w 18"/>
                <a:gd name="T7" fmla="*/ 7 h 18"/>
                <a:gd name="T8" fmla="*/ 1 w 18"/>
                <a:gd name="T9" fmla="*/ 9 h 18"/>
                <a:gd name="T10" fmla="*/ 1 w 18"/>
                <a:gd name="T11" fmla="*/ 11 h 18"/>
                <a:gd name="T12" fmla="*/ 2 w 18"/>
                <a:gd name="T13" fmla="*/ 13 h 18"/>
                <a:gd name="T14" fmla="*/ 2 w 18"/>
                <a:gd name="T15" fmla="*/ 14 h 18"/>
                <a:gd name="T16" fmla="*/ 3 w 18"/>
                <a:gd name="T17" fmla="*/ 16 h 18"/>
                <a:gd name="T18" fmla="*/ 5 w 18"/>
                <a:gd name="T19" fmla="*/ 17 h 18"/>
                <a:gd name="T20" fmla="*/ 8 w 18"/>
                <a:gd name="T21" fmla="*/ 17 h 18"/>
                <a:gd name="T22" fmla="*/ 10 w 18"/>
                <a:gd name="T23" fmla="*/ 17 h 18"/>
                <a:gd name="T24" fmla="*/ 13 w 18"/>
                <a:gd name="T25" fmla="*/ 16 h 18"/>
                <a:gd name="T26" fmla="*/ 16 w 18"/>
                <a:gd name="T27" fmla="*/ 16 h 18"/>
                <a:gd name="T28" fmla="*/ 17 w 18"/>
                <a:gd name="T29" fmla="*/ 14 h 18"/>
                <a:gd name="T30" fmla="*/ 17 w 18"/>
                <a:gd name="T31" fmla="*/ 12 h 18"/>
                <a:gd name="T32" fmla="*/ 16 w 18"/>
                <a:gd name="T33" fmla="*/ 12 h 18"/>
                <a:gd name="T34" fmla="*/ 16 w 18"/>
                <a:gd name="T35" fmla="*/ 10 h 18"/>
                <a:gd name="T36" fmla="*/ 14 w 18"/>
                <a:gd name="T37" fmla="*/ 8 h 18"/>
                <a:gd name="T38" fmla="*/ 13 w 18"/>
                <a:gd name="T39" fmla="*/ 7 h 18"/>
                <a:gd name="T40" fmla="*/ 12 w 18"/>
                <a:gd name="T41" fmla="*/ 4 h 18"/>
                <a:gd name="T42" fmla="*/ 11 w 18"/>
                <a:gd name="T43" fmla="*/ 3 h 18"/>
                <a:gd name="T44" fmla="*/ 10 w 18"/>
                <a:gd name="T45" fmla="*/ 1 h 18"/>
                <a:gd name="T46" fmla="*/ 10 w 18"/>
                <a:gd name="T47" fmla="*/ 1 h 18"/>
                <a:gd name="T48" fmla="*/ 9 w 18"/>
                <a:gd name="T49" fmla="*/ 0 h 18"/>
                <a:gd name="T50" fmla="*/ 10 w 18"/>
                <a:gd name="T51" fmla="*/ 1 h 18"/>
                <a:gd name="T52" fmla="*/ 10 w 18"/>
                <a:gd name="T53" fmla="*/ 3 h 18"/>
                <a:gd name="T54" fmla="*/ 11 w 18"/>
                <a:gd name="T55" fmla="*/ 4 h 18"/>
                <a:gd name="T56" fmla="*/ 12 w 18"/>
                <a:gd name="T57" fmla="*/ 6 h 18"/>
                <a:gd name="T58" fmla="*/ 13 w 18"/>
                <a:gd name="T59" fmla="*/ 7 h 18"/>
                <a:gd name="T60" fmla="*/ 13 w 18"/>
                <a:gd name="T61" fmla="*/ 8 h 18"/>
                <a:gd name="T62" fmla="*/ 13 w 18"/>
                <a:gd name="T63" fmla="*/ 10 h 18"/>
                <a:gd name="T64" fmla="*/ 13 w 18"/>
                <a:gd name="T65" fmla="*/ 11 h 18"/>
                <a:gd name="T66" fmla="*/ 11 w 18"/>
                <a:gd name="T67" fmla="*/ 12 h 18"/>
                <a:gd name="T68" fmla="*/ 10 w 18"/>
                <a:gd name="T69" fmla="*/ 13 h 18"/>
                <a:gd name="T70" fmla="*/ 8 w 18"/>
                <a:gd name="T71" fmla="*/ 13 h 18"/>
                <a:gd name="T72" fmla="*/ 7 w 18"/>
                <a:gd name="T73" fmla="*/ 13 h 18"/>
                <a:gd name="T74" fmla="*/ 5 w 18"/>
                <a:gd name="T75" fmla="*/ 13 h 18"/>
                <a:gd name="T76" fmla="*/ 4 w 18"/>
                <a:gd name="T77" fmla="*/ 13 h 18"/>
                <a:gd name="T78" fmla="*/ 4 w 18"/>
                <a:gd name="T79" fmla="*/ 11 h 18"/>
                <a:gd name="T80" fmla="*/ 4 w 18"/>
                <a:gd name="T81" fmla="*/ 10 h 18"/>
                <a:gd name="T82" fmla="*/ 4 w 18"/>
                <a:gd name="T83" fmla="*/ 8 h 18"/>
                <a:gd name="T84" fmla="*/ 3 w 18"/>
                <a:gd name="T85" fmla="*/ 5 h 18"/>
                <a:gd name="T86" fmla="*/ 3 w 18"/>
                <a:gd name="T87" fmla="*/ 4 h 18"/>
                <a:gd name="T88" fmla="*/ 2 w 18"/>
                <a:gd name="T89" fmla="*/ 2 h 18"/>
                <a:gd name="T90" fmla="*/ 1 w 18"/>
                <a:gd name="T91" fmla="*/ 1 h 18"/>
                <a:gd name="T92" fmla="*/ 0 w 18"/>
                <a:gd name="T93" fmla="*/ 1 h 1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8"/>
                <a:gd name="T142" fmla="*/ 0 h 18"/>
                <a:gd name="T143" fmla="*/ 18 w 18"/>
                <a:gd name="T144" fmla="*/ 18 h 1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8" h="18">
                  <a:moveTo>
                    <a:pt x="0" y="2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1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3" y="16"/>
                  </a:lnTo>
                  <a:lnTo>
                    <a:pt x="4" y="16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8" y="17"/>
                  </a:lnTo>
                  <a:lnTo>
                    <a:pt x="9" y="17"/>
                  </a:lnTo>
                  <a:lnTo>
                    <a:pt x="10" y="17"/>
                  </a:lnTo>
                  <a:lnTo>
                    <a:pt x="12" y="17"/>
                  </a:lnTo>
                  <a:lnTo>
                    <a:pt x="13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5"/>
                  </a:lnTo>
                  <a:lnTo>
                    <a:pt x="17" y="14"/>
                  </a:lnTo>
                  <a:lnTo>
                    <a:pt x="17" y="13"/>
                  </a:lnTo>
                  <a:lnTo>
                    <a:pt x="17" y="12"/>
                  </a:lnTo>
                  <a:lnTo>
                    <a:pt x="17" y="13"/>
                  </a:lnTo>
                  <a:lnTo>
                    <a:pt x="16" y="12"/>
                  </a:lnTo>
                  <a:lnTo>
                    <a:pt x="16" y="11"/>
                  </a:lnTo>
                  <a:lnTo>
                    <a:pt x="16" y="10"/>
                  </a:lnTo>
                  <a:lnTo>
                    <a:pt x="15" y="10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2" y="4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9" y="0"/>
                  </a:lnTo>
                  <a:lnTo>
                    <a:pt x="10" y="1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8"/>
                  </a:lnTo>
                  <a:lnTo>
                    <a:pt x="13" y="9"/>
                  </a:lnTo>
                  <a:lnTo>
                    <a:pt x="13" y="10"/>
                  </a:lnTo>
                  <a:lnTo>
                    <a:pt x="13" y="11"/>
                  </a:lnTo>
                  <a:lnTo>
                    <a:pt x="12" y="12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4" y="9"/>
                  </a:lnTo>
                  <a:lnTo>
                    <a:pt x="4" y="8"/>
                  </a:lnTo>
                  <a:lnTo>
                    <a:pt x="3" y="6"/>
                  </a:lnTo>
                  <a:lnTo>
                    <a:pt x="3" y="5"/>
                  </a:lnTo>
                  <a:lnTo>
                    <a:pt x="3" y="4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" name="Freeform 145"/>
            <p:cNvSpPr>
              <a:spLocks/>
            </p:cNvSpPr>
            <p:nvPr/>
          </p:nvSpPr>
          <p:spPr bwMode="auto">
            <a:xfrm>
              <a:off x="743" y="3091"/>
              <a:ext cx="7" cy="2"/>
            </a:xfrm>
            <a:custGeom>
              <a:avLst/>
              <a:gdLst>
                <a:gd name="T0" fmla="*/ 6 w 7"/>
                <a:gd name="T1" fmla="*/ 1 h 2"/>
                <a:gd name="T2" fmla="*/ 0 w 7"/>
                <a:gd name="T3" fmla="*/ 1 h 2"/>
                <a:gd name="T4" fmla="*/ 6 w 7"/>
                <a:gd name="T5" fmla="*/ 0 h 2"/>
                <a:gd name="T6" fmla="*/ 6 w 7"/>
                <a:gd name="T7" fmla="*/ 1 h 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2"/>
                <a:gd name="T14" fmla="*/ 7 w 7"/>
                <a:gd name="T15" fmla="*/ 2 h 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2">
                  <a:moveTo>
                    <a:pt x="6" y="1"/>
                  </a:moveTo>
                  <a:lnTo>
                    <a:pt x="0" y="1"/>
                  </a:lnTo>
                  <a:lnTo>
                    <a:pt x="6" y="0"/>
                  </a:lnTo>
                  <a:lnTo>
                    <a:pt x="6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" name="Line 146"/>
            <p:cNvSpPr>
              <a:spLocks noChangeShapeType="1"/>
            </p:cNvSpPr>
            <p:nvPr/>
          </p:nvSpPr>
          <p:spPr bwMode="auto">
            <a:xfrm>
              <a:off x="755" y="3094"/>
              <a:ext cx="129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44" name="Line 147"/>
            <p:cNvSpPr>
              <a:spLocks noChangeShapeType="1"/>
            </p:cNvSpPr>
            <p:nvPr/>
          </p:nvSpPr>
          <p:spPr bwMode="auto">
            <a:xfrm>
              <a:off x="759" y="3094"/>
              <a:ext cx="121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45" name="Freeform 148"/>
            <p:cNvSpPr>
              <a:spLocks/>
            </p:cNvSpPr>
            <p:nvPr/>
          </p:nvSpPr>
          <p:spPr bwMode="auto">
            <a:xfrm>
              <a:off x="883" y="3089"/>
              <a:ext cx="9" cy="4"/>
            </a:xfrm>
            <a:custGeom>
              <a:avLst/>
              <a:gdLst>
                <a:gd name="T0" fmla="*/ 7 w 9"/>
                <a:gd name="T1" fmla="*/ 0 h 4"/>
                <a:gd name="T2" fmla="*/ 5 w 9"/>
                <a:gd name="T3" fmla="*/ 2 h 4"/>
                <a:gd name="T4" fmla="*/ 6 w 9"/>
                <a:gd name="T5" fmla="*/ 0 h 4"/>
                <a:gd name="T6" fmla="*/ 4 w 9"/>
                <a:gd name="T7" fmla="*/ 2 h 4"/>
                <a:gd name="T8" fmla="*/ 5 w 9"/>
                <a:gd name="T9" fmla="*/ 0 h 4"/>
                <a:gd name="T10" fmla="*/ 2 w 9"/>
                <a:gd name="T11" fmla="*/ 2 h 4"/>
                <a:gd name="T12" fmla="*/ 3 w 9"/>
                <a:gd name="T13" fmla="*/ 0 h 4"/>
                <a:gd name="T14" fmla="*/ 1 w 9"/>
                <a:gd name="T15" fmla="*/ 2 h 4"/>
                <a:gd name="T16" fmla="*/ 1 w 9"/>
                <a:gd name="T17" fmla="*/ 0 h 4"/>
                <a:gd name="T18" fmla="*/ 0 w 9"/>
                <a:gd name="T19" fmla="*/ 2 h 4"/>
                <a:gd name="T20" fmla="*/ 2 w 9"/>
                <a:gd name="T21" fmla="*/ 3 h 4"/>
                <a:gd name="T22" fmla="*/ 1 w 9"/>
                <a:gd name="T23" fmla="*/ 2 h 4"/>
                <a:gd name="T24" fmla="*/ 3 w 9"/>
                <a:gd name="T25" fmla="*/ 3 h 4"/>
                <a:gd name="T26" fmla="*/ 2 w 9"/>
                <a:gd name="T27" fmla="*/ 2 h 4"/>
                <a:gd name="T28" fmla="*/ 5 w 9"/>
                <a:gd name="T29" fmla="*/ 3 h 4"/>
                <a:gd name="T30" fmla="*/ 3 w 9"/>
                <a:gd name="T31" fmla="*/ 2 h 4"/>
                <a:gd name="T32" fmla="*/ 6 w 9"/>
                <a:gd name="T33" fmla="*/ 3 h 4"/>
                <a:gd name="T34" fmla="*/ 5 w 9"/>
                <a:gd name="T35" fmla="*/ 2 h 4"/>
                <a:gd name="T36" fmla="*/ 6 w 9"/>
                <a:gd name="T37" fmla="*/ 3 h 4"/>
                <a:gd name="T38" fmla="*/ 6 w 9"/>
                <a:gd name="T39" fmla="*/ 2 h 4"/>
                <a:gd name="T40" fmla="*/ 8 w 9"/>
                <a:gd name="T41" fmla="*/ 3 h 4"/>
                <a:gd name="T42" fmla="*/ 6 w 9"/>
                <a:gd name="T43" fmla="*/ 2 h 4"/>
                <a:gd name="T44" fmla="*/ 7 w 9"/>
                <a:gd name="T45" fmla="*/ 0 h 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"/>
                <a:gd name="T70" fmla="*/ 0 h 4"/>
                <a:gd name="T71" fmla="*/ 9 w 9"/>
                <a:gd name="T72" fmla="*/ 4 h 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" h="4">
                  <a:moveTo>
                    <a:pt x="7" y="0"/>
                  </a:moveTo>
                  <a:lnTo>
                    <a:pt x="5" y="2"/>
                  </a:lnTo>
                  <a:lnTo>
                    <a:pt x="6" y="0"/>
                  </a:lnTo>
                  <a:lnTo>
                    <a:pt x="4" y="2"/>
                  </a:lnTo>
                  <a:lnTo>
                    <a:pt x="5" y="0"/>
                  </a:lnTo>
                  <a:lnTo>
                    <a:pt x="2" y="2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1" y="2"/>
                  </a:lnTo>
                  <a:lnTo>
                    <a:pt x="3" y="3"/>
                  </a:lnTo>
                  <a:lnTo>
                    <a:pt x="2" y="2"/>
                  </a:lnTo>
                  <a:lnTo>
                    <a:pt x="5" y="3"/>
                  </a:lnTo>
                  <a:lnTo>
                    <a:pt x="3" y="2"/>
                  </a:lnTo>
                  <a:lnTo>
                    <a:pt x="6" y="3"/>
                  </a:lnTo>
                  <a:lnTo>
                    <a:pt x="5" y="2"/>
                  </a:lnTo>
                  <a:lnTo>
                    <a:pt x="6" y="3"/>
                  </a:lnTo>
                  <a:lnTo>
                    <a:pt x="6" y="2"/>
                  </a:lnTo>
                  <a:lnTo>
                    <a:pt x="8" y="3"/>
                  </a:lnTo>
                  <a:lnTo>
                    <a:pt x="6" y="2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" name="Freeform 149"/>
            <p:cNvSpPr>
              <a:spLocks/>
            </p:cNvSpPr>
            <p:nvPr/>
          </p:nvSpPr>
          <p:spPr bwMode="auto">
            <a:xfrm>
              <a:off x="684" y="3121"/>
              <a:ext cx="272" cy="67"/>
            </a:xfrm>
            <a:custGeom>
              <a:avLst/>
              <a:gdLst>
                <a:gd name="T0" fmla="*/ 0 w 272"/>
                <a:gd name="T1" fmla="*/ 5 h 67"/>
                <a:gd name="T2" fmla="*/ 11 w 272"/>
                <a:gd name="T3" fmla="*/ 19 h 67"/>
                <a:gd name="T4" fmla="*/ 25 w 272"/>
                <a:gd name="T5" fmla="*/ 31 h 67"/>
                <a:gd name="T6" fmla="*/ 40 w 272"/>
                <a:gd name="T7" fmla="*/ 41 h 67"/>
                <a:gd name="T8" fmla="*/ 57 w 272"/>
                <a:gd name="T9" fmla="*/ 50 h 67"/>
                <a:gd name="T10" fmla="*/ 75 w 272"/>
                <a:gd name="T11" fmla="*/ 57 h 67"/>
                <a:gd name="T12" fmla="*/ 94 w 272"/>
                <a:gd name="T13" fmla="*/ 62 h 67"/>
                <a:gd name="T14" fmla="*/ 114 w 272"/>
                <a:gd name="T15" fmla="*/ 65 h 67"/>
                <a:gd name="T16" fmla="*/ 134 w 272"/>
                <a:gd name="T17" fmla="*/ 66 h 67"/>
                <a:gd name="T18" fmla="*/ 154 w 272"/>
                <a:gd name="T19" fmla="*/ 65 h 67"/>
                <a:gd name="T20" fmla="*/ 174 w 272"/>
                <a:gd name="T21" fmla="*/ 62 h 67"/>
                <a:gd name="T22" fmla="*/ 194 w 272"/>
                <a:gd name="T23" fmla="*/ 57 h 67"/>
                <a:gd name="T24" fmla="*/ 212 w 272"/>
                <a:gd name="T25" fmla="*/ 50 h 67"/>
                <a:gd name="T26" fmla="*/ 229 w 272"/>
                <a:gd name="T27" fmla="*/ 41 h 67"/>
                <a:gd name="T28" fmla="*/ 245 w 272"/>
                <a:gd name="T29" fmla="*/ 30 h 67"/>
                <a:gd name="T30" fmla="*/ 259 w 272"/>
                <a:gd name="T31" fmla="*/ 16 h 67"/>
                <a:gd name="T32" fmla="*/ 271 w 272"/>
                <a:gd name="T33" fmla="*/ 0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2"/>
                <a:gd name="T52" fmla="*/ 0 h 67"/>
                <a:gd name="T53" fmla="*/ 272 w 272"/>
                <a:gd name="T54" fmla="*/ 67 h 6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2" h="67">
                  <a:moveTo>
                    <a:pt x="0" y="5"/>
                  </a:moveTo>
                  <a:lnTo>
                    <a:pt x="11" y="19"/>
                  </a:lnTo>
                  <a:lnTo>
                    <a:pt x="25" y="31"/>
                  </a:lnTo>
                  <a:lnTo>
                    <a:pt x="40" y="41"/>
                  </a:lnTo>
                  <a:lnTo>
                    <a:pt x="57" y="50"/>
                  </a:lnTo>
                  <a:lnTo>
                    <a:pt x="75" y="57"/>
                  </a:lnTo>
                  <a:lnTo>
                    <a:pt x="94" y="62"/>
                  </a:lnTo>
                  <a:lnTo>
                    <a:pt x="114" y="65"/>
                  </a:lnTo>
                  <a:lnTo>
                    <a:pt x="134" y="66"/>
                  </a:lnTo>
                  <a:lnTo>
                    <a:pt x="154" y="65"/>
                  </a:lnTo>
                  <a:lnTo>
                    <a:pt x="174" y="62"/>
                  </a:lnTo>
                  <a:lnTo>
                    <a:pt x="194" y="57"/>
                  </a:lnTo>
                  <a:lnTo>
                    <a:pt x="212" y="50"/>
                  </a:lnTo>
                  <a:lnTo>
                    <a:pt x="229" y="41"/>
                  </a:lnTo>
                  <a:lnTo>
                    <a:pt x="245" y="30"/>
                  </a:lnTo>
                  <a:lnTo>
                    <a:pt x="259" y="16"/>
                  </a:lnTo>
                  <a:lnTo>
                    <a:pt x="271" y="0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" name="Freeform 150"/>
            <p:cNvSpPr>
              <a:spLocks/>
            </p:cNvSpPr>
            <p:nvPr/>
          </p:nvSpPr>
          <p:spPr bwMode="auto">
            <a:xfrm>
              <a:off x="673" y="3095"/>
              <a:ext cx="2" cy="20"/>
            </a:xfrm>
            <a:custGeom>
              <a:avLst/>
              <a:gdLst>
                <a:gd name="T0" fmla="*/ 1 w 2"/>
                <a:gd name="T1" fmla="*/ 10 h 20"/>
                <a:gd name="T2" fmla="*/ 1 w 2"/>
                <a:gd name="T3" fmla="*/ 11 h 20"/>
                <a:gd name="T4" fmla="*/ 1 w 2"/>
                <a:gd name="T5" fmla="*/ 11 h 20"/>
                <a:gd name="T6" fmla="*/ 1 w 2"/>
                <a:gd name="T7" fmla="*/ 13 h 20"/>
                <a:gd name="T8" fmla="*/ 1 w 2"/>
                <a:gd name="T9" fmla="*/ 14 h 20"/>
                <a:gd name="T10" fmla="*/ 1 w 2"/>
                <a:gd name="T11" fmla="*/ 14 h 20"/>
                <a:gd name="T12" fmla="*/ 1 w 2"/>
                <a:gd name="T13" fmla="*/ 15 h 20"/>
                <a:gd name="T14" fmla="*/ 1 w 2"/>
                <a:gd name="T15" fmla="*/ 16 h 20"/>
                <a:gd name="T16" fmla="*/ 1 w 2"/>
                <a:gd name="T17" fmla="*/ 17 h 20"/>
                <a:gd name="T18" fmla="*/ 1 w 2"/>
                <a:gd name="T19" fmla="*/ 17 h 20"/>
                <a:gd name="T20" fmla="*/ 1 w 2"/>
                <a:gd name="T21" fmla="*/ 17 h 20"/>
                <a:gd name="T22" fmla="*/ 0 w 2"/>
                <a:gd name="T23" fmla="*/ 17 h 20"/>
                <a:gd name="T24" fmla="*/ 0 w 2"/>
                <a:gd name="T25" fmla="*/ 17 h 20"/>
                <a:gd name="T26" fmla="*/ 0 w 2"/>
                <a:gd name="T27" fmla="*/ 17 h 20"/>
                <a:gd name="T28" fmla="*/ 0 w 2"/>
                <a:gd name="T29" fmla="*/ 16 h 20"/>
                <a:gd name="T30" fmla="*/ 0 w 2"/>
                <a:gd name="T31" fmla="*/ 16 h 20"/>
                <a:gd name="T32" fmla="*/ 0 w 2"/>
                <a:gd name="T33" fmla="*/ 17 h 20"/>
                <a:gd name="T34" fmla="*/ 0 w 2"/>
                <a:gd name="T35" fmla="*/ 17 h 20"/>
                <a:gd name="T36" fmla="*/ 0 w 2"/>
                <a:gd name="T37" fmla="*/ 17 h 20"/>
                <a:gd name="T38" fmla="*/ 0 w 2"/>
                <a:gd name="T39" fmla="*/ 18 h 20"/>
                <a:gd name="T40" fmla="*/ 0 w 2"/>
                <a:gd name="T41" fmla="*/ 19 h 20"/>
                <a:gd name="T42" fmla="*/ 0 w 2"/>
                <a:gd name="T43" fmla="*/ 19 h 20"/>
                <a:gd name="T44" fmla="*/ 1 w 2"/>
                <a:gd name="T45" fmla="*/ 18 h 20"/>
                <a:gd name="T46" fmla="*/ 1 w 2"/>
                <a:gd name="T47" fmla="*/ 17 h 20"/>
                <a:gd name="T48" fmla="*/ 1 w 2"/>
                <a:gd name="T49" fmla="*/ 16 h 20"/>
                <a:gd name="T50" fmla="*/ 1 w 2"/>
                <a:gd name="T51" fmla="*/ 15 h 20"/>
                <a:gd name="T52" fmla="*/ 1 w 2"/>
                <a:gd name="T53" fmla="*/ 14 h 20"/>
                <a:gd name="T54" fmla="*/ 1 w 2"/>
                <a:gd name="T55" fmla="*/ 12 h 20"/>
                <a:gd name="T56" fmla="*/ 1 w 2"/>
                <a:gd name="T57" fmla="*/ 11 h 20"/>
                <a:gd name="T58" fmla="*/ 1 w 2"/>
                <a:gd name="T59" fmla="*/ 9 h 20"/>
                <a:gd name="T60" fmla="*/ 1 w 2"/>
                <a:gd name="T61" fmla="*/ 8 h 20"/>
                <a:gd name="T62" fmla="*/ 1 w 2"/>
                <a:gd name="T63" fmla="*/ 7 h 20"/>
                <a:gd name="T64" fmla="*/ 1 w 2"/>
                <a:gd name="T65" fmla="*/ 5 h 20"/>
                <a:gd name="T66" fmla="*/ 1 w 2"/>
                <a:gd name="T67" fmla="*/ 4 h 20"/>
                <a:gd name="T68" fmla="*/ 1 w 2"/>
                <a:gd name="T69" fmla="*/ 2 h 20"/>
                <a:gd name="T70" fmla="*/ 1 w 2"/>
                <a:gd name="T71" fmla="*/ 2 h 20"/>
                <a:gd name="T72" fmla="*/ 0 w 2"/>
                <a:gd name="T73" fmla="*/ 1 h 20"/>
                <a:gd name="T74" fmla="*/ 0 w 2"/>
                <a:gd name="T75" fmla="*/ 0 h 20"/>
                <a:gd name="T76" fmla="*/ 0 w 2"/>
                <a:gd name="T77" fmla="*/ 1 h 20"/>
                <a:gd name="T78" fmla="*/ 0 w 2"/>
                <a:gd name="T79" fmla="*/ 1 h 20"/>
                <a:gd name="T80" fmla="*/ 0 w 2"/>
                <a:gd name="T81" fmla="*/ 2 h 20"/>
                <a:gd name="T82" fmla="*/ 0 w 2"/>
                <a:gd name="T83" fmla="*/ 2 h 20"/>
                <a:gd name="T84" fmla="*/ 0 w 2"/>
                <a:gd name="T85" fmla="*/ 2 h 20"/>
                <a:gd name="T86" fmla="*/ 0 w 2"/>
                <a:gd name="T87" fmla="*/ 3 h 20"/>
                <a:gd name="T88" fmla="*/ 0 w 2"/>
                <a:gd name="T89" fmla="*/ 4 h 20"/>
                <a:gd name="T90" fmla="*/ 0 w 2"/>
                <a:gd name="T91" fmla="*/ 3 h 20"/>
                <a:gd name="T92" fmla="*/ 0 w 2"/>
                <a:gd name="T93" fmla="*/ 2 h 20"/>
                <a:gd name="T94" fmla="*/ 0 w 2"/>
                <a:gd name="T95" fmla="*/ 2 h 20"/>
                <a:gd name="T96" fmla="*/ 0 w 2"/>
                <a:gd name="T97" fmla="*/ 2 h 20"/>
                <a:gd name="T98" fmla="*/ 1 w 2"/>
                <a:gd name="T99" fmla="*/ 2 h 20"/>
                <a:gd name="T100" fmla="*/ 1 w 2"/>
                <a:gd name="T101" fmla="*/ 3 h 20"/>
                <a:gd name="T102" fmla="*/ 1 w 2"/>
                <a:gd name="T103" fmla="*/ 4 h 20"/>
                <a:gd name="T104" fmla="*/ 1 w 2"/>
                <a:gd name="T105" fmla="*/ 5 h 20"/>
                <a:gd name="T106" fmla="*/ 1 w 2"/>
                <a:gd name="T107" fmla="*/ 5 h 20"/>
                <a:gd name="T108" fmla="*/ 1 w 2"/>
                <a:gd name="T109" fmla="*/ 6 h 20"/>
                <a:gd name="T110" fmla="*/ 1 w 2"/>
                <a:gd name="T111" fmla="*/ 7 h 20"/>
                <a:gd name="T112" fmla="*/ 1 w 2"/>
                <a:gd name="T113" fmla="*/ 8 h 20"/>
                <a:gd name="T114" fmla="*/ 1 w 2"/>
                <a:gd name="T115" fmla="*/ 10 h 2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"/>
                <a:gd name="T175" fmla="*/ 0 h 20"/>
                <a:gd name="T176" fmla="*/ 2 w 2"/>
                <a:gd name="T177" fmla="*/ 20 h 2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" h="20">
                  <a:moveTo>
                    <a:pt x="1" y="10"/>
                  </a:moveTo>
                  <a:lnTo>
                    <a:pt x="1" y="11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" name="Freeform 151"/>
            <p:cNvSpPr>
              <a:spLocks/>
            </p:cNvSpPr>
            <p:nvPr/>
          </p:nvSpPr>
          <p:spPr bwMode="auto">
            <a:xfrm>
              <a:off x="682" y="3105"/>
              <a:ext cx="3" cy="20"/>
            </a:xfrm>
            <a:custGeom>
              <a:avLst/>
              <a:gdLst>
                <a:gd name="T0" fmla="*/ 2 w 3"/>
                <a:gd name="T1" fmla="*/ 10 h 20"/>
                <a:gd name="T2" fmla="*/ 2 w 3"/>
                <a:gd name="T3" fmla="*/ 11 h 20"/>
                <a:gd name="T4" fmla="*/ 2 w 3"/>
                <a:gd name="T5" fmla="*/ 12 h 20"/>
                <a:gd name="T6" fmla="*/ 2 w 3"/>
                <a:gd name="T7" fmla="*/ 13 h 20"/>
                <a:gd name="T8" fmla="*/ 2 w 3"/>
                <a:gd name="T9" fmla="*/ 14 h 20"/>
                <a:gd name="T10" fmla="*/ 2 w 3"/>
                <a:gd name="T11" fmla="*/ 14 h 20"/>
                <a:gd name="T12" fmla="*/ 2 w 3"/>
                <a:gd name="T13" fmla="*/ 15 h 20"/>
                <a:gd name="T14" fmla="*/ 2 w 3"/>
                <a:gd name="T15" fmla="*/ 16 h 20"/>
                <a:gd name="T16" fmla="*/ 1 w 3"/>
                <a:gd name="T17" fmla="*/ 16 h 20"/>
                <a:gd name="T18" fmla="*/ 1 w 3"/>
                <a:gd name="T19" fmla="*/ 17 h 20"/>
                <a:gd name="T20" fmla="*/ 1 w 3"/>
                <a:gd name="T21" fmla="*/ 17 h 20"/>
                <a:gd name="T22" fmla="*/ 1 w 3"/>
                <a:gd name="T23" fmla="*/ 17 h 20"/>
                <a:gd name="T24" fmla="*/ 1 w 3"/>
                <a:gd name="T25" fmla="*/ 17 h 20"/>
                <a:gd name="T26" fmla="*/ 0 w 3"/>
                <a:gd name="T27" fmla="*/ 16 h 20"/>
                <a:gd name="T28" fmla="*/ 1 w 3"/>
                <a:gd name="T29" fmla="*/ 16 h 20"/>
                <a:gd name="T30" fmla="*/ 1 w 3"/>
                <a:gd name="T31" fmla="*/ 17 h 20"/>
                <a:gd name="T32" fmla="*/ 1 w 3"/>
                <a:gd name="T33" fmla="*/ 17 h 20"/>
                <a:gd name="T34" fmla="*/ 1 w 3"/>
                <a:gd name="T35" fmla="*/ 17 h 20"/>
                <a:gd name="T36" fmla="*/ 1 w 3"/>
                <a:gd name="T37" fmla="*/ 18 h 20"/>
                <a:gd name="T38" fmla="*/ 1 w 3"/>
                <a:gd name="T39" fmla="*/ 18 h 20"/>
                <a:gd name="T40" fmla="*/ 1 w 3"/>
                <a:gd name="T41" fmla="*/ 19 h 20"/>
                <a:gd name="T42" fmla="*/ 1 w 3"/>
                <a:gd name="T43" fmla="*/ 18 h 20"/>
                <a:gd name="T44" fmla="*/ 2 w 3"/>
                <a:gd name="T45" fmla="*/ 17 h 20"/>
                <a:gd name="T46" fmla="*/ 2 w 3"/>
                <a:gd name="T47" fmla="*/ 16 h 20"/>
                <a:gd name="T48" fmla="*/ 2 w 3"/>
                <a:gd name="T49" fmla="*/ 15 h 20"/>
                <a:gd name="T50" fmla="*/ 2 w 3"/>
                <a:gd name="T51" fmla="*/ 14 h 20"/>
                <a:gd name="T52" fmla="*/ 2 w 3"/>
                <a:gd name="T53" fmla="*/ 12 h 20"/>
                <a:gd name="T54" fmla="*/ 2 w 3"/>
                <a:gd name="T55" fmla="*/ 11 h 20"/>
                <a:gd name="T56" fmla="*/ 2 w 3"/>
                <a:gd name="T57" fmla="*/ 9 h 20"/>
                <a:gd name="T58" fmla="*/ 2 w 3"/>
                <a:gd name="T59" fmla="*/ 8 h 20"/>
                <a:gd name="T60" fmla="*/ 2 w 3"/>
                <a:gd name="T61" fmla="*/ 7 h 20"/>
                <a:gd name="T62" fmla="*/ 2 w 3"/>
                <a:gd name="T63" fmla="*/ 5 h 20"/>
                <a:gd name="T64" fmla="*/ 2 w 3"/>
                <a:gd name="T65" fmla="*/ 4 h 20"/>
                <a:gd name="T66" fmla="*/ 2 w 3"/>
                <a:gd name="T67" fmla="*/ 2 h 20"/>
                <a:gd name="T68" fmla="*/ 1 w 3"/>
                <a:gd name="T69" fmla="*/ 2 h 20"/>
                <a:gd name="T70" fmla="*/ 1 w 3"/>
                <a:gd name="T71" fmla="*/ 1 h 20"/>
                <a:gd name="T72" fmla="*/ 1 w 3"/>
                <a:gd name="T73" fmla="*/ 0 h 20"/>
                <a:gd name="T74" fmla="*/ 1 w 3"/>
                <a:gd name="T75" fmla="*/ 1 h 20"/>
                <a:gd name="T76" fmla="*/ 0 w 3"/>
                <a:gd name="T77" fmla="*/ 2 h 20"/>
                <a:gd name="T78" fmla="*/ 0 w 3"/>
                <a:gd name="T79" fmla="*/ 2 h 20"/>
                <a:gd name="T80" fmla="*/ 0 w 3"/>
                <a:gd name="T81" fmla="*/ 2 h 20"/>
                <a:gd name="T82" fmla="*/ 0 w 3"/>
                <a:gd name="T83" fmla="*/ 3 h 20"/>
                <a:gd name="T84" fmla="*/ 0 w 3"/>
                <a:gd name="T85" fmla="*/ 4 h 20"/>
                <a:gd name="T86" fmla="*/ 0 w 3"/>
                <a:gd name="T87" fmla="*/ 3 h 20"/>
                <a:gd name="T88" fmla="*/ 0 w 3"/>
                <a:gd name="T89" fmla="*/ 2 h 20"/>
                <a:gd name="T90" fmla="*/ 1 w 3"/>
                <a:gd name="T91" fmla="*/ 2 h 20"/>
                <a:gd name="T92" fmla="*/ 1 w 3"/>
                <a:gd name="T93" fmla="*/ 2 h 20"/>
                <a:gd name="T94" fmla="*/ 1 w 3"/>
                <a:gd name="T95" fmla="*/ 2 h 20"/>
                <a:gd name="T96" fmla="*/ 1 w 3"/>
                <a:gd name="T97" fmla="*/ 2 h 20"/>
                <a:gd name="T98" fmla="*/ 1 w 3"/>
                <a:gd name="T99" fmla="*/ 2 h 20"/>
                <a:gd name="T100" fmla="*/ 1 w 3"/>
                <a:gd name="T101" fmla="*/ 3 h 20"/>
                <a:gd name="T102" fmla="*/ 2 w 3"/>
                <a:gd name="T103" fmla="*/ 3 h 20"/>
                <a:gd name="T104" fmla="*/ 2 w 3"/>
                <a:gd name="T105" fmla="*/ 4 h 20"/>
                <a:gd name="T106" fmla="*/ 2 w 3"/>
                <a:gd name="T107" fmla="*/ 5 h 20"/>
                <a:gd name="T108" fmla="*/ 2 w 3"/>
                <a:gd name="T109" fmla="*/ 6 h 20"/>
                <a:gd name="T110" fmla="*/ 2 w 3"/>
                <a:gd name="T111" fmla="*/ 7 h 20"/>
                <a:gd name="T112" fmla="*/ 2 w 3"/>
                <a:gd name="T113" fmla="*/ 8 h 20"/>
                <a:gd name="T114" fmla="*/ 2 w 3"/>
                <a:gd name="T115" fmla="*/ 10 h 2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"/>
                <a:gd name="T175" fmla="*/ 0 h 20"/>
                <a:gd name="T176" fmla="*/ 3 w 3"/>
                <a:gd name="T177" fmla="*/ 20 h 2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" h="20">
                  <a:moveTo>
                    <a:pt x="2" y="10"/>
                  </a:moveTo>
                  <a:lnTo>
                    <a:pt x="2" y="11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0" y="16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8"/>
                  </a:lnTo>
                  <a:lnTo>
                    <a:pt x="2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" name="Freeform 152"/>
            <p:cNvSpPr>
              <a:spLocks/>
            </p:cNvSpPr>
            <p:nvPr/>
          </p:nvSpPr>
          <p:spPr bwMode="auto">
            <a:xfrm>
              <a:off x="687" y="3152"/>
              <a:ext cx="21" cy="3"/>
            </a:xfrm>
            <a:custGeom>
              <a:avLst/>
              <a:gdLst>
                <a:gd name="T0" fmla="*/ 10 w 21"/>
                <a:gd name="T1" fmla="*/ 1 h 3"/>
                <a:gd name="T2" fmla="*/ 11 w 21"/>
                <a:gd name="T3" fmla="*/ 1 h 3"/>
                <a:gd name="T4" fmla="*/ 12 w 21"/>
                <a:gd name="T5" fmla="*/ 1 h 3"/>
                <a:gd name="T6" fmla="*/ 12 w 21"/>
                <a:gd name="T7" fmla="*/ 1 h 3"/>
                <a:gd name="T8" fmla="*/ 13 w 21"/>
                <a:gd name="T9" fmla="*/ 1 h 3"/>
                <a:gd name="T10" fmla="*/ 14 w 21"/>
                <a:gd name="T11" fmla="*/ 1 h 3"/>
                <a:gd name="T12" fmla="*/ 15 w 21"/>
                <a:gd name="T13" fmla="*/ 1 h 3"/>
                <a:gd name="T14" fmla="*/ 15 w 21"/>
                <a:gd name="T15" fmla="*/ 1 h 3"/>
                <a:gd name="T16" fmla="*/ 16 w 21"/>
                <a:gd name="T17" fmla="*/ 1 h 3"/>
                <a:gd name="T18" fmla="*/ 17 w 21"/>
                <a:gd name="T19" fmla="*/ 1 h 3"/>
                <a:gd name="T20" fmla="*/ 17 w 21"/>
                <a:gd name="T21" fmla="*/ 1 h 3"/>
                <a:gd name="T22" fmla="*/ 17 w 21"/>
                <a:gd name="T23" fmla="*/ 1 h 3"/>
                <a:gd name="T24" fmla="*/ 17 w 21"/>
                <a:gd name="T25" fmla="*/ 2 h 3"/>
                <a:gd name="T26" fmla="*/ 16 w 21"/>
                <a:gd name="T27" fmla="*/ 2 h 3"/>
                <a:gd name="T28" fmla="*/ 16 w 21"/>
                <a:gd name="T29" fmla="*/ 2 h 3"/>
                <a:gd name="T30" fmla="*/ 17 w 21"/>
                <a:gd name="T31" fmla="*/ 2 h 3"/>
                <a:gd name="T32" fmla="*/ 18 w 21"/>
                <a:gd name="T33" fmla="*/ 2 h 3"/>
                <a:gd name="T34" fmla="*/ 18 w 21"/>
                <a:gd name="T35" fmla="*/ 1 h 3"/>
                <a:gd name="T36" fmla="*/ 18 w 21"/>
                <a:gd name="T37" fmla="*/ 1 h 3"/>
                <a:gd name="T38" fmla="*/ 19 w 21"/>
                <a:gd name="T39" fmla="*/ 1 h 3"/>
                <a:gd name="T40" fmla="*/ 20 w 21"/>
                <a:gd name="T41" fmla="*/ 1 h 3"/>
                <a:gd name="T42" fmla="*/ 18 w 21"/>
                <a:gd name="T43" fmla="*/ 1 h 3"/>
                <a:gd name="T44" fmla="*/ 18 w 21"/>
                <a:gd name="T45" fmla="*/ 1 h 3"/>
                <a:gd name="T46" fmla="*/ 16 w 21"/>
                <a:gd name="T47" fmla="*/ 0 h 3"/>
                <a:gd name="T48" fmla="*/ 15 w 21"/>
                <a:gd name="T49" fmla="*/ 0 h 3"/>
                <a:gd name="T50" fmla="*/ 14 w 21"/>
                <a:gd name="T51" fmla="*/ 0 h 3"/>
                <a:gd name="T52" fmla="*/ 12 w 21"/>
                <a:gd name="T53" fmla="*/ 0 h 3"/>
                <a:gd name="T54" fmla="*/ 11 w 21"/>
                <a:gd name="T55" fmla="*/ 0 h 3"/>
                <a:gd name="T56" fmla="*/ 9 w 21"/>
                <a:gd name="T57" fmla="*/ 0 h 3"/>
                <a:gd name="T58" fmla="*/ 8 w 21"/>
                <a:gd name="T59" fmla="*/ 0 h 3"/>
                <a:gd name="T60" fmla="*/ 6 w 21"/>
                <a:gd name="T61" fmla="*/ 0 h 3"/>
                <a:gd name="T62" fmla="*/ 5 w 21"/>
                <a:gd name="T63" fmla="*/ 0 h 3"/>
                <a:gd name="T64" fmla="*/ 4 w 21"/>
                <a:gd name="T65" fmla="*/ 1 h 3"/>
                <a:gd name="T66" fmla="*/ 2 w 21"/>
                <a:gd name="T67" fmla="*/ 1 h 3"/>
                <a:gd name="T68" fmla="*/ 2 w 21"/>
                <a:gd name="T69" fmla="*/ 1 h 3"/>
                <a:gd name="T70" fmla="*/ 1 w 21"/>
                <a:gd name="T71" fmla="*/ 1 h 3"/>
                <a:gd name="T72" fmla="*/ 0 w 21"/>
                <a:gd name="T73" fmla="*/ 2 h 3"/>
                <a:gd name="T74" fmla="*/ 1 w 21"/>
                <a:gd name="T75" fmla="*/ 2 h 3"/>
                <a:gd name="T76" fmla="*/ 1 w 21"/>
                <a:gd name="T77" fmla="*/ 2 h 3"/>
                <a:gd name="T78" fmla="*/ 2 w 21"/>
                <a:gd name="T79" fmla="*/ 2 h 3"/>
                <a:gd name="T80" fmla="*/ 2 w 21"/>
                <a:gd name="T81" fmla="*/ 2 h 3"/>
                <a:gd name="T82" fmla="*/ 2 w 21"/>
                <a:gd name="T83" fmla="*/ 2 h 3"/>
                <a:gd name="T84" fmla="*/ 3 w 21"/>
                <a:gd name="T85" fmla="*/ 2 h 3"/>
                <a:gd name="T86" fmla="*/ 4 w 21"/>
                <a:gd name="T87" fmla="*/ 2 h 3"/>
                <a:gd name="T88" fmla="*/ 5 w 21"/>
                <a:gd name="T89" fmla="*/ 2 h 3"/>
                <a:gd name="T90" fmla="*/ 3 w 21"/>
                <a:gd name="T91" fmla="*/ 2 h 3"/>
                <a:gd name="T92" fmla="*/ 2 w 21"/>
                <a:gd name="T93" fmla="*/ 2 h 3"/>
                <a:gd name="T94" fmla="*/ 2 w 21"/>
                <a:gd name="T95" fmla="*/ 2 h 3"/>
                <a:gd name="T96" fmla="*/ 2 w 21"/>
                <a:gd name="T97" fmla="*/ 1 h 3"/>
                <a:gd name="T98" fmla="*/ 2 w 21"/>
                <a:gd name="T99" fmla="*/ 1 h 3"/>
                <a:gd name="T100" fmla="*/ 2 w 21"/>
                <a:gd name="T101" fmla="*/ 1 h 3"/>
                <a:gd name="T102" fmla="*/ 3 w 21"/>
                <a:gd name="T103" fmla="*/ 1 h 3"/>
                <a:gd name="T104" fmla="*/ 4 w 21"/>
                <a:gd name="T105" fmla="*/ 1 h 3"/>
                <a:gd name="T106" fmla="*/ 5 w 21"/>
                <a:gd name="T107" fmla="*/ 1 h 3"/>
                <a:gd name="T108" fmla="*/ 5 w 21"/>
                <a:gd name="T109" fmla="*/ 1 h 3"/>
                <a:gd name="T110" fmla="*/ 6 w 21"/>
                <a:gd name="T111" fmla="*/ 1 h 3"/>
                <a:gd name="T112" fmla="*/ 8 w 21"/>
                <a:gd name="T113" fmla="*/ 1 h 3"/>
                <a:gd name="T114" fmla="*/ 8 w 21"/>
                <a:gd name="T115" fmla="*/ 1 h 3"/>
                <a:gd name="T116" fmla="*/ 10 w 21"/>
                <a:gd name="T117" fmla="*/ 1 h 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1"/>
                <a:gd name="T178" fmla="*/ 0 h 3"/>
                <a:gd name="T179" fmla="*/ 21 w 21"/>
                <a:gd name="T180" fmla="*/ 3 h 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1" h="3">
                  <a:moveTo>
                    <a:pt x="10" y="1"/>
                  </a:moveTo>
                  <a:lnTo>
                    <a:pt x="11" y="1"/>
                  </a:lnTo>
                  <a:lnTo>
                    <a:pt x="12" y="1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18" y="1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8" y="1"/>
                  </a:lnTo>
                  <a:lnTo>
                    <a:pt x="1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" name="Freeform 153"/>
            <p:cNvSpPr>
              <a:spLocks/>
            </p:cNvSpPr>
            <p:nvPr/>
          </p:nvSpPr>
          <p:spPr bwMode="auto">
            <a:xfrm>
              <a:off x="709" y="3129"/>
              <a:ext cx="3" cy="21"/>
            </a:xfrm>
            <a:custGeom>
              <a:avLst/>
              <a:gdLst>
                <a:gd name="T0" fmla="*/ 2 w 3"/>
                <a:gd name="T1" fmla="*/ 11 h 21"/>
                <a:gd name="T2" fmla="*/ 2 w 3"/>
                <a:gd name="T3" fmla="*/ 12 h 21"/>
                <a:gd name="T4" fmla="*/ 2 w 3"/>
                <a:gd name="T5" fmla="*/ 12 h 21"/>
                <a:gd name="T6" fmla="*/ 2 w 3"/>
                <a:gd name="T7" fmla="*/ 13 h 21"/>
                <a:gd name="T8" fmla="*/ 2 w 3"/>
                <a:gd name="T9" fmla="*/ 14 h 21"/>
                <a:gd name="T10" fmla="*/ 1 w 3"/>
                <a:gd name="T11" fmla="*/ 15 h 21"/>
                <a:gd name="T12" fmla="*/ 1 w 3"/>
                <a:gd name="T13" fmla="*/ 15 h 21"/>
                <a:gd name="T14" fmla="*/ 1 w 3"/>
                <a:gd name="T15" fmla="*/ 16 h 21"/>
                <a:gd name="T16" fmla="*/ 1 w 3"/>
                <a:gd name="T17" fmla="*/ 17 h 21"/>
                <a:gd name="T18" fmla="*/ 1 w 3"/>
                <a:gd name="T19" fmla="*/ 18 h 21"/>
                <a:gd name="T20" fmla="*/ 1 w 3"/>
                <a:gd name="T21" fmla="*/ 18 h 21"/>
                <a:gd name="T22" fmla="*/ 1 w 3"/>
                <a:gd name="T23" fmla="*/ 18 h 21"/>
                <a:gd name="T24" fmla="*/ 0 w 3"/>
                <a:gd name="T25" fmla="*/ 18 h 21"/>
                <a:gd name="T26" fmla="*/ 0 w 3"/>
                <a:gd name="T27" fmla="*/ 17 h 21"/>
                <a:gd name="T28" fmla="*/ 0 w 3"/>
                <a:gd name="T29" fmla="*/ 16 h 21"/>
                <a:gd name="T30" fmla="*/ 0 w 3"/>
                <a:gd name="T31" fmla="*/ 17 h 21"/>
                <a:gd name="T32" fmla="*/ 0 w 3"/>
                <a:gd name="T33" fmla="*/ 18 h 21"/>
                <a:gd name="T34" fmla="*/ 0 w 3"/>
                <a:gd name="T35" fmla="*/ 18 h 21"/>
                <a:gd name="T36" fmla="*/ 0 w 3"/>
                <a:gd name="T37" fmla="*/ 19 h 21"/>
                <a:gd name="T38" fmla="*/ 0 w 3"/>
                <a:gd name="T39" fmla="*/ 20 h 21"/>
                <a:gd name="T40" fmla="*/ 1 w 3"/>
                <a:gd name="T41" fmla="*/ 20 h 21"/>
                <a:gd name="T42" fmla="*/ 1 w 3"/>
                <a:gd name="T43" fmla="*/ 19 h 21"/>
                <a:gd name="T44" fmla="*/ 1 w 3"/>
                <a:gd name="T45" fmla="*/ 18 h 21"/>
                <a:gd name="T46" fmla="*/ 1 w 3"/>
                <a:gd name="T47" fmla="*/ 18 h 21"/>
                <a:gd name="T48" fmla="*/ 2 w 3"/>
                <a:gd name="T49" fmla="*/ 16 h 21"/>
                <a:gd name="T50" fmla="*/ 2 w 3"/>
                <a:gd name="T51" fmla="*/ 15 h 21"/>
                <a:gd name="T52" fmla="*/ 2 w 3"/>
                <a:gd name="T53" fmla="*/ 14 h 21"/>
                <a:gd name="T54" fmla="*/ 2 w 3"/>
                <a:gd name="T55" fmla="*/ 12 h 21"/>
                <a:gd name="T56" fmla="*/ 2 w 3"/>
                <a:gd name="T57" fmla="*/ 11 h 21"/>
                <a:gd name="T58" fmla="*/ 2 w 3"/>
                <a:gd name="T59" fmla="*/ 9 h 21"/>
                <a:gd name="T60" fmla="*/ 2 w 3"/>
                <a:gd name="T61" fmla="*/ 8 h 21"/>
                <a:gd name="T62" fmla="*/ 2 w 3"/>
                <a:gd name="T63" fmla="*/ 6 h 21"/>
                <a:gd name="T64" fmla="*/ 2 w 3"/>
                <a:gd name="T65" fmla="*/ 5 h 21"/>
                <a:gd name="T66" fmla="*/ 2 w 3"/>
                <a:gd name="T67" fmla="*/ 4 h 21"/>
                <a:gd name="T68" fmla="*/ 2 w 3"/>
                <a:gd name="T69" fmla="*/ 2 h 21"/>
                <a:gd name="T70" fmla="*/ 2 w 3"/>
                <a:gd name="T71" fmla="*/ 2 h 21"/>
                <a:gd name="T72" fmla="*/ 1 w 3"/>
                <a:gd name="T73" fmla="*/ 0 h 21"/>
                <a:gd name="T74" fmla="*/ 1 w 3"/>
                <a:gd name="T75" fmla="*/ 1 h 21"/>
                <a:gd name="T76" fmla="*/ 1 w 3"/>
                <a:gd name="T77" fmla="*/ 1 h 21"/>
                <a:gd name="T78" fmla="*/ 1 w 3"/>
                <a:gd name="T79" fmla="*/ 2 h 21"/>
                <a:gd name="T80" fmla="*/ 1 w 3"/>
                <a:gd name="T81" fmla="*/ 2 h 21"/>
                <a:gd name="T82" fmla="*/ 1 w 3"/>
                <a:gd name="T83" fmla="*/ 2 h 21"/>
                <a:gd name="T84" fmla="*/ 1 w 3"/>
                <a:gd name="T85" fmla="*/ 3 h 21"/>
                <a:gd name="T86" fmla="*/ 0 w 3"/>
                <a:gd name="T87" fmla="*/ 4 h 21"/>
                <a:gd name="T88" fmla="*/ 0 w 3"/>
                <a:gd name="T89" fmla="*/ 5 h 21"/>
                <a:gd name="T90" fmla="*/ 1 w 3"/>
                <a:gd name="T91" fmla="*/ 4 h 21"/>
                <a:gd name="T92" fmla="*/ 1 w 3"/>
                <a:gd name="T93" fmla="*/ 3 h 21"/>
                <a:gd name="T94" fmla="*/ 1 w 3"/>
                <a:gd name="T95" fmla="*/ 2 h 21"/>
                <a:gd name="T96" fmla="*/ 1 w 3"/>
                <a:gd name="T97" fmla="*/ 2 h 21"/>
                <a:gd name="T98" fmla="*/ 2 w 3"/>
                <a:gd name="T99" fmla="*/ 3 h 21"/>
                <a:gd name="T100" fmla="*/ 2 w 3"/>
                <a:gd name="T101" fmla="*/ 4 h 21"/>
                <a:gd name="T102" fmla="*/ 2 w 3"/>
                <a:gd name="T103" fmla="*/ 5 h 21"/>
                <a:gd name="T104" fmla="*/ 2 w 3"/>
                <a:gd name="T105" fmla="*/ 5 h 21"/>
                <a:gd name="T106" fmla="*/ 2 w 3"/>
                <a:gd name="T107" fmla="*/ 6 h 21"/>
                <a:gd name="T108" fmla="*/ 2 w 3"/>
                <a:gd name="T109" fmla="*/ 7 h 21"/>
                <a:gd name="T110" fmla="*/ 2 w 3"/>
                <a:gd name="T111" fmla="*/ 8 h 21"/>
                <a:gd name="T112" fmla="*/ 2 w 3"/>
                <a:gd name="T113" fmla="*/ 9 h 21"/>
                <a:gd name="T114" fmla="*/ 2 w 3"/>
                <a:gd name="T115" fmla="*/ 11 h 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"/>
                <a:gd name="T175" fmla="*/ 0 h 21"/>
                <a:gd name="T176" fmla="*/ 3 w 3"/>
                <a:gd name="T177" fmla="*/ 21 h 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" h="21">
                  <a:moveTo>
                    <a:pt x="2" y="11"/>
                  </a:moveTo>
                  <a:lnTo>
                    <a:pt x="2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2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" name="Freeform 154"/>
            <p:cNvSpPr>
              <a:spLocks/>
            </p:cNvSpPr>
            <p:nvPr/>
          </p:nvSpPr>
          <p:spPr bwMode="auto">
            <a:xfrm>
              <a:off x="717" y="3136"/>
              <a:ext cx="8" cy="18"/>
            </a:xfrm>
            <a:custGeom>
              <a:avLst/>
              <a:gdLst>
                <a:gd name="T0" fmla="*/ 5 w 8"/>
                <a:gd name="T1" fmla="*/ 10 h 18"/>
                <a:gd name="T2" fmla="*/ 5 w 8"/>
                <a:gd name="T3" fmla="*/ 10 h 18"/>
                <a:gd name="T4" fmla="*/ 4 w 8"/>
                <a:gd name="T5" fmla="*/ 11 h 18"/>
                <a:gd name="T6" fmla="*/ 4 w 8"/>
                <a:gd name="T7" fmla="*/ 12 h 18"/>
                <a:gd name="T8" fmla="*/ 4 w 8"/>
                <a:gd name="T9" fmla="*/ 13 h 18"/>
                <a:gd name="T10" fmla="*/ 3 w 8"/>
                <a:gd name="T11" fmla="*/ 13 h 18"/>
                <a:gd name="T12" fmla="*/ 3 w 8"/>
                <a:gd name="T13" fmla="*/ 14 h 18"/>
                <a:gd name="T14" fmla="*/ 3 w 8"/>
                <a:gd name="T15" fmla="*/ 15 h 18"/>
                <a:gd name="T16" fmla="*/ 2 w 8"/>
                <a:gd name="T17" fmla="*/ 15 h 18"/>
                <a:gd name="T18" fmla="*/ 2 w 8"/>
                <a:gd name="T19" fmla="*/ 16 h 18"/>
                <a:gd name="T20" fmla="*/ 2 w 8"/>
                <a:gd name="T21" fmla="*/ 16 h 18"/>
                <a:gd name="T22" fmla="*/ 1 w 8"/>
                <a:gd name="T23" fmla="*/ 16 h 18"/>
                <a:gd name="T24" fmla="*/ 1 w 8"/>
                <a:gd name="T25" fmla="*/ 15 h 18"/>
                <a:gd name="T26" fmla="*/ 1 w 8"/>
                <a:gd name="T27" fmla="*/ 14 h 18"/>
                <a:gd name="T28" fmla="*/ 0 w 8"/>
                <a:gd name="T29" fmla="*/ 13 h 18"/>
                <a:gd name="T30" fmla="*/ 0 w 8"/>
                <a:gd name="T31" fmla="*/ 14 h 18"/>
                <a:gd name="T32" fmla="*/ 1 w 8"/>
                <a:gd name="T33" fmla="*/ 16 h 18"/>
                <a:gd name="T34" fmla="*/ 1 w 8"/>
                <a:gd name="T35" fmla="*/ 16 h 18"/>
                <a:gd name="T36" fmla="*/ 1 w 8"/>
                <a:gd name="T37" fmla="*/ 17 h 18"/>
                <a:gd name="T38" fmla="*/ 1 w 8"/>
                <a:gd name="T39" fmla="*/ 17 h 18"/>
                <a:gd name="T40" fmla="*/ 2 w 8"/>
                <a:gd name="T41" fmla="*/ 16 h 18"/>
                <a:gd name="T42" fmla="*/ 3 w 8"/>
                <a:gd name="T43" fmla="*/ 16 h 18"/>
                <a:gd name="T44" fmla="*/ 3 w 8"/>
                <a:gd name="T45" fmla="*/ 15 h 18"/>
                <a:gd name="T46" fmla="*/ 4 w 8"/>
                <a:gd name="T47" fmla="*/ 14 h 18"/>
                <a:gd name="T48" fmla="*/ 5 w 8"/>
                <a:gd name="T49" fmla="*/ 13 h 18"/>
                <a:gd name="T50" fmla="*/ 5 w 8"/>
                <a:gd name="T51" fmla="*/ 11 h 18"/>
                <a:gd name="T52" fmla="*/ 6 w 8"/>
                <a:gd name="T53" fmla="*/ 10 h 18"/>
                <a:gd name="T54" fmla="*/ 6 w 8"/>
                <a:gd name="T55" fmla="*/ 9 h 18"/>
                <a:gd name="T56" fmla="*/ 6 w 8"/>
                <a:gd name="T57" fmla="*/ 7 h 18"/>
                <a:gd name="T58" fmla="*/ 6 w 8"/>
                <a:gd name="T59" fmla="*/ 6 h 18"/>
                <a:gd name="T60" fmla="*/ 7 w 8"/>
                <a:gd name="T61" fmla="*/ 4 h 18"/>
                <a:gd name="T62" fmla="*/ 7 w 8"/>
                <a:gd name="T63" fmla="*/ 4 h 18"/>
                <a:gd name="T64" fmla="*/ 7 w 8"/>
                <a:gd name="T65" fmla="*/ 2 h 18"/>
                <a:gd name="T66" fmla="*/ 6 w 8"/>
                <a:gd name="T67" fmla="*/ 1 h 18"/>
                <a:gd name="T68" fmla="*/ 6 w 8"/>
                <a:gd name="T69" fmla="*/ 0 h 18"/>
                <a:gd name="T70" fmla="*/ 6 w 8"/>
                <a:gd name="T71" fmla="*/ 0 h 18"/>
                <a:gd name="T72" fmla="*/ 5 w 8"/>
                <a:gd name="T73" fmla="*/ 1 h 18"/>
                <a:gd name="T74" fmla="*/ 5 w 8"/>
                <a:gd name="T75" fmla="*/ 1 h 18"/>
                <a:gd name="T76" fmla="*/ 5 w 8"/>
                <a:gd name="T77" fmla="*/ 1 h 18"/>
                <a:gd name="T78" fmla="*/ 4 w 8"/>
                <a:gd name="T79" fmla="*/ 2 h 18"/>
                <a:gd name="T80" fmla="*/ 3 w 8"/>
                <a:gd name="T81" fmla="*/ 2 h 18"/>
                <a:gd name="T82" fmla="*/ 4 w 8"/>
                <a:gd name="T83" fmla="*/ 2 h 18"/>
                <a:gd name="T84" fmla="*/ 5 w 8"/>
                <a:gd name="T85" fmla="*/ 1 h 18"/>
                <a:gd name="T86" fmla="*/ 5 w 8"/>
                <a:gd name="T87" fmla="*/ 1 h 18"/>
                <a:gd name="T88" fmla="*/ 6 w 8"/>
                <a:gd name="T89" fmla="*/ 1 h 18"/>
                <a:gd name="T90" fmla="*/ 6 w 8"/>
                <a:gd name="T91" fmla="*/ 2 h 18"/>
                <a:gd name="T92" fmla="*/ 6 w 8"/>
                <a:gd name="T93" fmla="*/ 3 h 18"/>
                <a:gd name="T94" fmla="*/ 6 w 8"/>
                <a:gd name="T95" fmla="*/ 4 h 18"/>
                <a:gd name="T96" fmla="*/ 6 w 8"/>
                <a:gd name="T97" fmla="*/ 4 h 18"/>
                <a:gd name="T98" fmla="*/ 6 w 8"/>
                <a:gd name="T99" fmla="*/ 5 h 18"/>
                <a:gd name="T100" fmla="*/ 6 w 8"/>
                <a:gd name="T101" fmla="*/ 6 h 18"/>
                <a:gd name="T102" fmla="*/ 6 w 8"/>
                <a:gd name="T103" fmla="*/ 7 h 18"/>
                <a:gd name="T104" fmla="*/ 6 w 8"/>
                <a:gd name="T105" fmla="*/ 7 h 18"/>
                <a:gd name="T106" fmla="*/ 5 w 8"/>
                <a:gd name="T107" fmla="*/ 9 h 18"/>
                <a:gd name="T108" fmla="*/ 5 w 8"/>
                <a:gd name="T109" fmla="*/ 10 h 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"/>
                <a:gd name="T166" fmla="*/ 0 h 18"/>
                <a:gd name="T167" fmla="*/ 8 w 8"/>
                <a:gd name="T168" fmla="*/ 18 h 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" h="18">
                  <a:moveTo>
                    <a:pt x="5" y="10"/>
                  </a:moveTo>
                  <a:lnTo>
                    <a:pt x="5" y="10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6"/>
                  </a:lnTo>
                  <a:lnTo>
                    <a:pt x="7" y="4"/>
                  </a:lnTo>
                  <a:lnTo>
                    <a:pt x="7" y="2"/>
                  </a:lnTo>
                  <a:lnTo>
                    <a:pt x="6" y="1"/>
                  </a:lnTo>
                  <a:lnTo>
                    <a:pt x="6" y="0"/>
                  </a:lnTo>
                  <a:lnTo>
                    <a:pt x="5" y="1"/>
                  </a:lnTo>
                  <a:lnTo>
                    <a:pt x="4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5"/>
                  </a:lnTo>
                  <a:lnTo>
                    <a:pt x="6" y="6"/>
                  </a:lnTo>
                  <a:lnTo>
                    <a:pt x="6" y="7"/>
                  </a:lnTo>
                  <a:lnTo>
                    <a:pt x="5" y="9"/>
                  </a:lnTo>
                  <a:lnTo>
                    <a:pt x="5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" name="Freeform 155"/>
            <p:cNvSpPr>
              <a:spLocks/>
            </p:cNvSpPr>
            <p:nvPr/>
          </p:nvSpPr>
          <p:spPr bwMode="auto">
            <a:xfrm>
              <a:off x="742" y="3149"/>
              <a:ext cx="3" cy="20"/>
            </a:xfrm>
            <a:custGeom>
              <a:avLst/>
              <a:gdLst>
                <a:gd name="T0" fmla="*/ 2 w 3"/>
                <a:gd name="T1" fmla="*/ 9 h 20"/>
                <a:gd name="T2" fmla="*/ 2 w 3"/>
                <a:gd name="T3" fmla="*/ 11 h 20"/>
                <a:gd name="T4" fmla="*/ 2 w 3"/>
                <a:gd name="T5" fmla="*/ 12 h 20"/>
                <a:gd name="T6" fmla="*/ 2 w 3"/>
                <a:gd name="T7" fmla="*/ 13 h 20"/>
                <a:gd name="T8" fmla="*/ 2 w 3"/>
                <a:gd name="T9" fmla="*/ 14 h 20"/>
                <a:gd name="T10" fmla="*/ 2 w 3"/>
                <a:gd name="T11" fmla="*/ 14 h 20"/>
                <a:gd name="T12" fmla="*/ 2 w 3"/>
                <a:gd name="T13" fmla="*/ 15 h 20"/>
                <a:gd name="T14" fmla="*/ 2 w 3"/>
                <a:gd name="T15" fmla="*/ 16 h 20"/>
                <a:gd name="T16" fmla="*/ 1 w 3"/>
                <a:gd name="T17" fmla="*/ 16 h 20"/>
                <a:gd name="T18" fmla="*/ 1 w 3"/>
                <a:gd name="T19" fmla="*/ 17 h 20"/>
                <a:gd name="T20" fmla="*/ 1 w 3"/>
                <a:gd name="T21" fmla="*/ 17 h 20"/>
                <a:gd name="T22" fmla="*/ 1 w 3"/>
                <a:gd name="T23" fmla="*/ 17 h 20"/>
                <a:gd name="T24" fmla="*/ 1 w 3"/>
                <a:gd name="T25" fmla="*/ 16 h 20"/>
                <a:gd name="T26" fmla="*/ 0 w 3"/>
                <a:gd name="T27" fmla="*/ 15 h 20"/>
                <a:gd name="T28" fmla="*/ 0 w 3"/>
                <a:gd name="T29" fmla="*/ 16 h 20"/>
                <a:gd name="T30" fmla="*/ 0 w 3"/>
                <a:gd name="T31" fmla="*/ 17 h 20"/>
                <a:gd name="T32" fmla="*/ 1 w 3"/>
                <a:gd name="T33" fmla="*/ 17 h 20"/>
                <a:gd name="T34" fmla="*/ 1 w 3"/>
                <a:gd name="T35" fmla="*/ 18 h 20"/>
                <a:gd name="T36" fmla="*/ 1 w 3"/>
                <a:gd name="T37" fmla="*/ 18 h 20"/>
                <a:gd name="T38" fmla="*/ 1 w 3"/>
                <a:gd name="T39" fmla="*/ 19 h 20"/>
                <a:gd name="T40" fmla="*/ 1 w 3"/>
                <a:gd name="T41" fmla="*/ 18 h 20"/>
                <a:gd name="T42" fmla="*/ 2 w 3"/>
                <a:gd name="T43" fmla="*/ 17 h 20"/>
                <a:gd name="T44" fmla="*/ 2 w 3"/>
                <a:gd name="T45" fmla="*/ 16 h 20"/>
                <a:gd name="T46" fmla="*/ 2 w 3"/>
                <a:gd name="T47" fmla="*/ 15 h 20"/>
                <a:gd name="T48" fmla="*/ 2 w 3"/>
                <a:gd name="T49" fmla="*/ 14 h 20"/>
                <a:gd name="T50" fmla="*/ 2 w 3"/>
                <a:gd name="T51" fmla="*/ 12 h 20"/>
                <a:gd name="T52" fmla="*/ 2 w 3"/>
                <a:gd name="T53" fmla="*/ 11 h 20"/>
                <a:gd name="T54" fmla="*/ 2 w 3"/>
                <a:gd name="T55" fmla="*/ 9 h 20"/>
                <a:gd name="T56" fmla="*/ 2 w 3"/>
                <a:gd name="T57" fmla="*/ 8 h 20"/>
                <a:gd name="T58" fmla="*/ 2 w 3"/>
                <a:gd name="T59" fmla="*/ 6 h 20"/>
                <a:gd name="T60" fmla="*/ 2 w 3"/>
                <a:gd name="T61" fmla="*/ 5 h 20"/>
                <a:gd name="T62" fmla="*/ 2 w 3"/>
                <a:gd name="T63" fmla="*/ 4 h 20"/>
                <a:gd name="T64" fmla="*/ 2 w 3"/>
                <a:gd name="T65" fmla="*/ 2 h 20"/>
                <a:gd name="T66" fmla="*/ 1 w 3"/>
                <a:gd name="T67" fmla="*/ 2 h 20"/>
                <a:gd name="T68" fmla="*/ 1 w 3"/>
                <a:gd name="T69" fmla="*/ 1 h 20"/>
                <a:gd name="T70" fmla="*/ 1 w 3"/>
                <a:gd name="T71" fmla="*/ 0 h 20"/>
                <a:gd name="T72" fmla="*/ 1 w 3"/>
                <a:gd name="T73" fmla="*/ 0 h 20"/>
                <a:gd name="T74" fmla="*/ 1 w 3"/>
                <a:gd name="T75" fmla="*/ 1 h 20"/>
                <a:gd name="T76" fmla="*/ 0 w 3"/>
                <a:gd name="T77" fmla="*/ 2 h 20"/>
                <a:gd name="T78" fmla="*/ 0 w 3"/>
                <a:gd name="T79" fmla="*/ 2 h 20"/>
                <a:gd name="T80" fmla="*/ 0 w 3"/>
                <a:gd name="T81" fmla="*/ 3 h 20"/>
                <a:gd name="T82" fmla="*/ 0 w 3"/>
                <a:gd name="T83" fmla="*/ 4 h 20"/>
                <a:gd name="T84" fmla="*/ 0 w 3"/>
                <a:gd name="T85" fmla="*/ 3 h 20"/>
                <a:gd name="T86" fmla="*/ 0 w 3"/>
                <a:gd name="T87" fmla="*/ 2 h 20"/>
                <a:gd name="T88" fmla="*/ 1 w 3"/>
                <a:gd name="T89" fmla="*/ 2 h 20"/>
                <a:gd name="T90" fmla="*/ 1 w 3"/>
                <a:gd name="T91" fmla="*/ 2 h 20"/>
                <a:gd name="T92" fmla="*/ 1 w 3"/>
                <a:gd name="T93" fmla="*/ 2 h 20"/>
                <a:gd name="T94" fmla="*/ 1 w 3"/>
                <a:gd name="T95" fmla="*/ 2 h 20"/>
                <a:gd name="T96" fmla="*/ 1 w 3"/>
                <a:gd name="T97" fmla="*/ 2 h 20"/>
                <a:gd name="T98" fmla="*/ 1 w 3"/>
                <a:gd name="T99" fmla="*/ 3 h 20"/>
                <a:gd name="T100" fmla="*/ 2 w 3"/>
                <a:gd name="T101" fmla="*/ 4 h 20"/>
                <a:gd name="T102" fmla="*/ 2 w 3"/>
                <a:gd name="T103" fmla="*/ 5 h 20"/>
                <a:gd name="T104" fmla="*/ 2 w 3"/>
                <a:gd name="T105" fmla="*/ 6 h 20"/>
                <a:gd name="T106" fmla="*/ 2 w 3"/>
                <a:gd name="T107" fmla="*/ 7 h 20"/>
                <a:gd name="T108" fmla="*/ 2 w 3"/>
                <a:gd name="T109" fmla="*/ 8 h 20"/>
                <a:gd name="T110" fmla="*/ 2 w 3"/>
                <a:gd name="T111" fmla="*/ 9 h 2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3"/>
                <a:gd name="T169" fmla="*/ 0 h 20"/>
                <a:gd name="T170" fmla="*/ 3 w 3"/>
                <a:gd name="T171" fmla="*/ 20 h 2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3" h="20">
                  <a:moveTo>
                    <a:pt x="2" y="9"/>
                  </a:moveTo>
                  <a:lnTo>
                    <a:pt x="2" y="11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8"/>
                  </a:lnTo>
                  <a:lnTo>
                    <a:pt x="2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" name="Freeform 156"/>
            <p:cNvSpPr>
              <a:spLocks/>
            </p:cNvSpPr>
            <p:nvPr/>
          </p:nvSpPr>
          <p:spPr bwMode="auto">
            <a:xfrm>
              <a:off x="753" y="3149"/>
              <a:ext cx="5" cy="20"/>
            </a:xfrm>
            <a:custGeom>
              <a:avLst/>
              <a:gdLst>
                <a:gd name="T0" fmla="*/ 3 w 5"/>
                <a:gd name="T1" fmla="*/ 10 h 20"/>
                <a:gd name="T2" fmla="*/ 3 w 5"/>
                <a:gd name="T3" fmla="*/ 11 h 20"/>
                <a:gd name="T4" fmla="*/ 3 w 5"/>
                <a:gd name="T5" fmla="*/ 12 h 20"/>
                <a:gd name="T6" fmla="*/ 2 w 5"/>
                <a:gd name="T7" fmla="*/ 13 h 20"/>
                <a:gd name="T8" fmla="*/ 2 w 5"/>
                <a:gd name="T9" fmla="*/ 14 h 20"/>
                <a:gd name="T10" fmla="*/ 2 w 5"/>
                <a:gd name="T11" fmla="*/ 14 h 20"/>
                <a:gd name="T12" fmla="*/ 2 w 5"/>
                <a:gd name="T13" fmla="*/ 15 h 20"/>
                <a:gd name="T14" fmla="*/ 2 w 5"/>
                <a:gd name="T15" fmla="*/ 16 h 20"/>
                <a:gd name="T16" fmla="*/ 2 w 5"/>
                <a:gd name="T17" fmla="*/ 16 h 20"/>
                <a:gd name="T18" fmla="*/ 2 w 5"/>
                <a:gd name="T19" fmla="*/ 17 h 20"/>
                <a:gd name="T20" fmla="*/ 1 w 5"/>
                <a:gd name="T21" fmla="*/ 17 h 20"/>
                <a:gd name="T22" fmla="*/ 1 w 5"/>
                <a:gd name="T23" fmla="*/ 17 h 20"/>
                <a:gd name="T24" fmla="*/ 0 w 5"/>
                <a:gd name="T25" fmla="*/ 16 h 20"/>
                <a:gd name="T26" fmla="*/ 0 w 5"/>
                <a:gd name="T27" fmla="*/ 16 h 20"/>
                <a:gd name="T28" fmla="*/ 0 w 5"/>
                <a:gd name="T29" fmla="*/ 15 h 20"/>
                <a:gd name="T30" fmla="*/ 0 w 5"/>
                <a:gd name="T31" fmla="*/ 16 h 20"/>
                <a:gd name="T32" fmla="*/ 0 w 5"/>
                <a:gd name="T33" fmla="*/ 17 h 20"/>
                <a:gd name="T34" fmla="*/ 0 w 5"/>
                <a:gd name="T35" fmla="*/ 17 h 20"/>
                <a:gd name="T36" fmla="*/ 0 w 5"/>
                <a:gd name="T37" fmla="*/ 18 h 20"/>
                <a:gd name="T38" fmla="*/ 0 w 5"/>
                <a:gd name="T39" fmla="*/ 19 h 20"/>
                <a:gd name="T40" fmla="*/ 1 w 5"/>
                <a:gd name="T41" fmla="*/ 18 h 20"/>
                <a:gd name="T42" fmla="*/ 2 w 5"/>
                <a:gd name="T43" fmla="*/ 17 h 20"/>
                <a:gd name="T44" fmla="*/ 2 w 5"/>
                <a:gd name="T45" fmla="*/ 17 h 20"/>
                <a:gd name="T46" fmla="*/ 2 w 5"/>
                <a:gd name="T47" fmla="*/ 15 h 20"/>
                <a:gd name="T48" fmla="*/ 3 w 5"/>
                <a:gd name="T49" fmla="*/ 14 h 20"/>
                <a:gd name="T50" fmla="*/ 3 w 5"/>
                <a:gd name="T51" fmla="*/ 13 h 20"/>
                <a:gd name="T52" fmla="*/ 3 w 5"/>
                <a:gd name="T53" fmla="*/ 11 h 20"/>
                <a:gd name="T54" fmla="*/ 4 w 5"/>
                <a:gd name="T55" fmla="*/ 10 h 20"/>
                <a:gd name="T56" fmla="*/ 4 w 5"/>
                <a:gd name="T57" fmla="*/ 8 h 20"/>
                <a:gd name="T58" fmla="*/ 4 w 5"/>
                <a:gd name="T59" fmla="*/ 7 h 20"/>
                <a:gd name="T60" fmla="*/ 4 w 5"/>
                <a:gd name="T61" fmla="*/ 6 h 20"/>
                <a:gd name="T62" fmla="*/ 4 w 5"/>
                <a:gd name="T63" fmla="*/ 5 h 20"/>
                <a:gd name="T64" fmla="*/ 4 w 5"/>
                <a:gd name="T65" fmla="*/ 3 h 20"/>
                <a:gd name="T66" fmla="*/ 4 w 5"/>
                <a:gd name="T67" fmla="*/ 2 h 20"/>
                <a:gd name="T68" fmla="*/ 3 w 5"/>
                <a:gd name="T69" fmla="*/ 1 h 20"/>
                <a:gd name="T70" fmla="*/ 3 w 5"/>
                <a:gd name="T71" fmla="*/ 0 h 20"/>
                <a:gd name="T72" fmla="*/ 3 w 5"/>
                <a:gd name="T73" fmla="*/ 0 h 20"/>
                <a:gd name="T74" fmla="*/ 2 w 5"/>
                <a:gd name="T75" fmla="*/ 1 h 20"/>
                <a:gd name="T76" fmla="*/ 2 w 5"/>
                <a:gd name="T77" fmla="*/ 2 h 20"/>
                <a:gd name="T78" fmla="*/ 2 w 5"/>
                <a:gd name="T79" fmla="*/ 2 h 20"/>
                <a:gd name="T80" fmla="*/ 2 w 5"/>
                <a:gd name="T81" fmla="*/ 3 h 20"/>
                <a:gd name="T82" fmla="*/ 1 w 5"/>
                <a:gd name="T83" fmla="*/ 3 h 20"/>
                <a:gd name="T84" fmla="*/ 2 w 5"/>
                <a:gd name="T85" fmla="*/ 2 h 20"/>
                <a:gd name="T86" fmla="*/ 2 w 5"/>
                <a:gd name="T87" fmla="*/ 2 h 20"/>
                <a:gd name="T88" fmla="*/ 2 w 5"/>
                <a:gd name="T89" fmla="*/ 2 h 20"/>
                <a:gd name="T90" fmla="*/ 3 w 5"/>
                <a:gd name="T91" fmla="*/ 2 h 20"/>
                <a:gd name="T92" fmla="*/ 3 w 5"/>
                <a:gd name="T93" fmla="*/ 2 h 20"/>
                <a:gd name="T94" fmla="*/ 3 w 5"/>
                <a:gd name="T95" fmla="*/ 2 h 20"/>
                <a:gd name="T96" fmla="*/ 4 w 5"/>
                <a:gd name="T97" fmla="*/ 2 h 20"/>
                <a:gd name="T98" fmla="*/ 4 w 5"/>
                <a:gd name="T99" fmla="*/ 3 h 20"/>
                <a:gd name="T100" fmla="*/ 4 w 5"/>
                <a:gd name="T101" fmla="*/ 4 h 20"/>
                <a:gd name="T102" fmla="*/ 4 w 5"/>
                <a:gd name="T103" fmla="*/ 5 h 20"/>
                <a:gd name="T104" fmla="*/ 4 w 5"/>
                <a:gd name="T105" fmla="*/ 5 h 20"/>
                <a:gd name="T106" fmla="*/ 4 w 5"/>
                <a:gd name="T107" fmla="*/ 7 h 20"/>
                <a:gd name="T108" fmla="*/ 4 w 5"/>
                <a:gd name="T109" fmla="*/ 8 h 20"/>
                <a:gd name="T110" fmla="*/ 3 w 5"/>
                <a:gd name="T111" fmla="*/ 9 h 20"/>
                <a:gd name="T112" fmla="*/ 3 w 5"/>
                <a:gd name="T113" fmla="*/ 10 h 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"/>
                <a:gd name="T172" fmla="*/ 0 h 20"/>
                <a:gd name="T173" fmla="*/ 5 w 5"/>
                <a:gd name="T174" fmla="*/ 20 h 2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" h="20">
                  <a:moveTo>
                    <a:pt x="3" y="10"/>
                  </a:moveTo>
                  <a:lnTo>
                    <a:pt x="3" y="11"/>
                  </a:lnTo>
                  <a:lnTo>
                    <a:pt x="3" y="12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6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2"/>
                  </a:lnTo>
                  <a:lnTo>
                    <a:pt x="3" y="1"/>
                  </a:lnTo>
                  <a:lnTo>
                    <a:pt x="3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1" y="3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8"/>
                  </a:lnTo>
                  <a:lnTo>
                    <a:pt x="3" y="9"/>
                  </a:lnTo>
                  <a:lnTo>
                    <a:pt x="3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4" name="Freeform 157"/>
            <p:cNvSpPr>
              <a:spLocks/>
            </p:cNvSpPr>
            <p:nvPr/>
          </p:nvSpPr>
          <p:spPr bwMode="auto">
            <a:xfrm>
              <a:off x="671" y="3129"/>
              <a:ext cx="18" cy="6"/>
            </a:xfrm>
            <a:custGeom>
              <a:avLst/>
              <a:gdLst>
                <a:gd name="T0" fmla="*/ 10 w 18"/>
                <a:gd name="T1" fmla="*/ 1 h 6"/>
                <a:gd name="T2" fmla="*/ 10 w 18"/>
                <a:gd name="T3" fmla="*/ 2 h 6"/>
                <a:gd name="T4" fmla="*/ 11 w 18"/>
                <a:gd name="T5" fmla="*/ 2 h 6"/>
                <a:gd name="T6" fmla="*/ 12 w 18"/>
                <a:gd name="T7" fmla="*/ 2 h 6"/>
                <a:gd name="T8" fmla="*/ 13 w 18"/>
                <a:gd name="T9" fmla="*/ 2 h 6"/>
                <a:gd name="T10" fmla="*/ 13 w 18"/>
                <a:gd name="T11" fmla="*/ 3 h 6"/>
                <a:gd name="T12" fmla="*/ 14 w 18"/>
                <a:gd name="T13" fmla="*/ 3 h 6"/>
                <a:gd name="T14" fmla="*/ 15 w 18"/>
                <a:gd name="T15" fmla="*/ 3 h 6"/>
                <a:gd name="T16" fmla="*/ 16 w 18"/>
                <a:gd name="T17" fmla="*/ 4 h 6"/>
                <a:gd name="T18" fmla="*/ 16 w 18"/>
                <a:gd name="T19" fmla="*/ 4 h 6"/>
                <a:gd name="T20" fmla="*/ 16 w 18"/>
                <a:gd name="T21" fmla="*/ 5 h 6"/>
                <a:gd name="T22" fmla="*/ 15 w 18"/>
                <a:gd name="T23" fmla="*/ 5 h 6"/>
                <a:gd name="T24" fmla="*/ 14 w 18"/>
                <a:gd name="T25" fmla="*/ 5 h 6"/>
                <a:gd name="T26" fmla="*/ 15 w 18"/>
                <a:gd name="T27" fmla="*/ 5 h 6"/>
                <a:gd name="T28" fmla="*/ 16 w 18"/>
                <a:gd name="T29" fmla="*/ 5 h 6"/>
                <a:gd name="T30" fmla="*/ 16 w 18"/>
                <a:gd name="T31" fmla="*/ 5 h 6"/>
                <a:gd name="T32" fmla="*/ 17 w 18"/>
                <a:gd name="T33" fmla="*/ 5 h 6"/>
                <a:gd name="T34" fmla="*/ 17 w 18"/>
                <a:gd name="T35" fmla="*/ 5 h 6"/>
                <a:gd name="T36" fmla="*/ 17 w 18"/>
                <a:gd name="T37" fmla="*/ 4 h 6"/>
                <a:gd name="T38" fmla="*/ 16 w 18"/>
                <a:gd name="T39" fmla="*/ 4 h 6"/>
                <a:gd name="T40" fmla="*/ 16 w 18"/>
                <a:gd name="T41" fmla="*/ 3 h 6"/>
                <a:gd name="T42" fmla="*/ 15 w 18"/>
                <a:gd name="T43" fmla="*/ 2 h 6"/>
                <a:gd name="T44" fmla="*/ 13 w 18"/>
                <a:gd name="T45" fmla="*/ 2 h 6"/>
                <a:gd name="T46" fmla="*/ 13 w 18"/>
                <a:gd name="T47" fmla="*/ 1 h 6"/>
                <a:gd name="T48" fmla="*/ 11 w 18"/>
                <a:gd name="T49" fmla="*/ 1 h 6"/>
                <a:gd name="T50" fmla="*/ 10 w 18"/>
                <a:gd name="T51" fmla="*/ 0 h 6"/>
                <a:gd name="T52" fmla="*/ 8 w 18"/>
                <a:gd name="T53" fmla="*/ 0 h 6"/>
                <a:gd name="T54" fmla="*/ 7 w 18"/>
                <a:gd name="T55" fmla="*/ 0 h 6"/>
                <a:gd name="T56" fmla="*/ 6 w 18"/>
                <a:gd name="T57" fmla="*/ 0 h 6"/>
                <a:gd name="T58" fmla="*/ 4 w 18"/>
                <a:gd name="T59" fmla="*/ 0 h 6"/>
                <a:gd name="T60" fmla="*/ 3 w 18"/>
                <a:gd name="T61" fmla="*/ 0 h 6"/>
                <a:gd name="T62" fmla="*/ 1 w 18"/>
                <a:gd name="T63" fmla="*/ 0 h 6"/>
                <a:gd name="T64" fmla="*/ 1 w 18"/>
                <a:gd name="T65" fmla="*/ 0 h 6"/>
                <a:gd name="T66" fmla="*/ 0 w 18"/>
                <a:gd name="T67" fmla="*/ 0 h 6"/>
                <a:gd name="T68" fmla="*/ 0 w 18"/>
                <a:gd name="T69" fmla="*/ 1 h 6"/>
                <a:gd name="T70" fmla="*/ 0 w 18"/>
                <a:gd name="T71" fmla="*/ 1 h 6"/>
                <a:gd name="T72" fmla="*/ 1 w 18"/>
                <a:gd name="T73" fmla="*/ 1 h 6"/>
                <a:gd name="T74" fmla="*/ 1 w 18"/>
                <a:gd name="T75" fmla="*/ 2 h 6"/>
                <a:gd name="T76" fmla="*/ 1 w 18"/>
                <a:gd name="T77" fmla="*/ 2 h 6"/>
                <a:gd name="T78" fmla="*/ 2 w 18"/>
                <a:gd name="T79" fmla="*/ 3 h 6"/>
                <a:gd name="T80" fmla="*/ 2 w 18"/>
                <a:gd name="T81" fmla="*/ 2 h 6"/>
                <a:gd name="T82" fmla="*/ 1 w 18"/>
                <a:gd name="T83" fmla="*/ 2 h 6"/>
                <a:gd name="T84" fmla="*/ 1 w 18"/>
                <a:gd name="T85" fmla="*/ 1 h 6"/>
                <a:gd name="T86" fmla="*/ 1 w 18"/>
                <a:gd name="T87" fmla="*/ 1 h 6"/>
                <a:gd name="T88" fmla="*/ 2 w 18"/>
                <a:gd name="T89" fmla="*/ 0 h 6"/>
                <a:gd name="T90" fmla="*/ 3 w 18"/>
                <a:gd name="T91" fmla="*/ 0 h 6"/>
                <a:gd name="T92" fmla="*/ 4 w 18"/>
                <a:gd name="T93" fmla="*/ 0 h 6"/>
                <a:gd name="T94" fmla="*/ 4 w 18"/>
                <a:gd name="T95" fmla="*/ 0 h 6"/>
                <a:gd name="T96" fmla="*/ 5 w 18"/>
                <a:gd name="T97" fmla="*/ 0 h 6"/>
                <a:gd name="T98" fmla="*/ 7 w 18"/>
                <a:gd name="T99" fmla="*/ 1 h 6"/>
                <a:gd name="T100" fmla="*/ 7 w 18"/>
                <a:gd name="T101" fmla="*/ 1 h 6"/>
                <a:gd name="T102" fmla="*/ 9 w 18"/>
                <a:gd name="T103" fmla="*/ 1 h 6"/>
                <a:gd name="T104" fmla="*/ 10 w 18"/>
                <a:gd name="T105" fmla="*/ 1 h 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8"/>
                <a:gd name="T160" fmla="*/ 0 h 6"/>
                <a:gd name="T161" fmla="*/ 18 w 18"/>
                <a:gd name="T162" fmla="*/ 6 h 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8" h="6">
                  <a:moveTo>
                    <a:pt x="10" y="1"/>
                  </a:moveTo>
                  <a:lnTo>
                    <a:pt x="10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6" y="4"/>
                  </a:lnTo>
                  <a:lnTo>
                    <a:pt x="16" y="3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2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9" y="1"/>
                  </a:lnTo>
                  <a:lnTo>
                    <a:pt x="10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5" name="Freeform 158"/>
            <p:cNvSpPr>
              <a:spLocks/>
            </p:cNvSpPr>
            <p:nvPr/>
          </p:nvSpPr>
          <p:spPr bwMode="auto">
            <a:xfrm>
              <a:off x="782" y="3159"/>
              <a:ext cx="5" cy="19"/>
            </a:xfrm>
            <a:custGeom>
              <a:avLst/>
              <a:gdLst>
                <a:gd name="T0" fmla="*/ 3 w 5"/>
                <a:gd name="T1" fmla="*/ 8 h 19"/>
                <a:gd name="T2" fmla="*/ 3 w 5"/>
                <a:gd name="T3" fmla="*/ 9 h 19"/>
                <a:gd name="T4" fmla="*/ 3 w 5"/>
                <a:gd name="T5" fmla="*/ 10 h 19"/>
                <a:gd name="T6" fmla="*/ 3 w 5"/>
                <a:gd name="T7" fmla="*/ 11 h 19"/>
                <a:gd name="T8" fmla="*/ 4 w 5"/>
                <a:gd name="T9" fmla="*/ 11 h 19"/>
                <a:gd name="T10" fmla="*/ 4 w 5"/>
                <a:gd name="T11" fmla="*/ 12 h 19"/>
                <a:gd name="T12" fmla="*/ 4 w 5"/>
                <a:gd name="T13" fmla="*/ 13 h 19"/>
                <a:gd name="T14" fmla="*/ 4 w 5"/>
                <a:gd name="T15" fmla="*/ 14 h 19"/>
                <a:gd name="T16" fmla="*/ 4 w 5"/>
                <a:gd name="T17" fmla="*/ 14 h 19"/>
                <a:gd name="T18" fmla="*/ 4 w 5"/>
                <a:gd name="T19" fmla="*/ 15 h 19"/>
                <a:gd name="T20" fmla="*/ 3 w 5"/>
                <a:gd name="T21" fmla="*/ 16 h 19"/>
                <a:gd name="T22" fmla="*/ 3 w 5"/>
                <a:gd name="T23" fmla="*/ 16 h 19"/>
                <a:gd name="T24" fmla="*/ 2 w 5"/>
                <a:gd name="T25" fmla="*/ 16 h 19"/>
                <a:gd name="T26" fmla="*/ 2 w 5"/>
                <a:gd name="T27" fmla="*/ 15 h 19"/>
                <a:gd name="T28" fmla="*/ 2 w 5"/>
                <a:gd name="T29" fmla="*/ 16 h 19"/>
                <a:gd name="T30" fmla="*/ 2 w 5"/>
                <a:gd name="T31" fmla="*/ 16 h 19"/>
                <a:gd name="T32" fmla="*/ 2 w 5"/>
                <a:gd name="T33" fmla="*/ 17 h 19"/>
                <a:gd name="T34" fmla="*/ 2 w 5"/>
                <a:gd name="T35" fmla="*/ 17 h 19"/>
                <a:gd name="T36" fmla="*/ 2 w 5"/>
                <a:gd name="T37" fmla="*/ 17 h 19"/>
                <a:gd name="T38" fmla="*/ 3 w 5"/>
                <a:gd name="T39" fmla="*/ 17 h 19"/>
                <a:gd name="T40" fmla="*/ 3 w 5"/>
                <a:gd name="T41" fmla="*/ 18 h 19"/>
                <a:gd name="T42" fmla="*/ 3 w 5"/>
                <a:gd name="T43" fmla="*/ 18 h 19"/>
                <a:gd name="T44" fmla="*/ 4 w 5"/>
                <a:gd name="T45" fmla="*/ 17 h 19"/>
                <a:gd name="T46" fmla="*/ 4 w 5"/>
                <a:gd name="T47" fmla="*/ 16 h 19"/>
                <a:gd name="T48" fmla="*/ 4 w 5"/>
                <a:gd name="T49" fmla="*/ 15 h 19"/>
                <a:gd name="T50" fmla="*/ 4 w 5"/>
                <a:gd name="T51" fmla="*/ 14 h 19"/>
                <a:gd name="T52" fmla="*/ 4 w 5"/>
                <a:gd name="T53" fmla="*/ 12 h 19"/>
                <a:gd name="T54" fmla="*/ 4 w 5"/>
                <a:gd name="T55" fmla="*/ 11 h 19"/>
                <a:gd name="T56" fmla="*/ 4 w 5"/>
                <a:gd name="T57" fmla="*/ 9 h 19"/>
                <a:gd name="T58" fmla="*/ 4 w 5"/>
                <a:gd name="T59" fmla="*/ 8 h 19"/>
                <a:gd name="T60" fmla="*/ 4 w 5"/>
                <a:gd name="T61" fmla="*/ 7 h 19"/>
                <a:gd name="T62" fmla="*/ 3 w 5"/>
                <a:gd name="T63" fmla="*/ 5 h 19"/>
                <a:gd name="T64" fmla="*/ 3 w 5"/>
                <a:gd name="T65" fmla="*/ 4 h 19"/>
                <a:gd name="T66" fmla="*/ 3 w 5"/>
                <a:gd name="T67" fmla="*/ 3 h 19"/>
                <a:gd name="T68" fmla="*/ 2 w 5"/>
                <a:gd name="T69" fmla="*/ 2 h 19"/>
                <a:gd name="T70" fmla="*/ 2 w 5"/>
                <a:gd name="T71" fmla="*/ 1 h 19"/>
                <a:gd name="T72" fmla="*/ 2 w 5"/>
                <a:gd name="T73" fmla="*/ 0 h 19"/>
                <a:gd name="T74" fmla="*/ 1 w 5"/>
                <a:gd name="T75" fmla="*/ 0 h 19"/>
                <a:gd name="T76" fmla="*/ 0 w 5"/>
                <a:gd name="T77" fmla="*/ 1 h 19"/>
                <a:gd name="T78" fmla="*/ 0 w 5"/>
                <a:gd name="T79" fmla="*/ 2 h 19"/>
                <a:gd name="T80" fmla="*/ 0 w 5"/>
                <a:gd name="T81" fmla="*/ 2 h 19"/>
                <a:gd name="T82" fmla="*/ 0 w 5"/>
                <a:gd name="T83" fmla="*/ 3 h 19"/>
                <a:gd name="T84" fmla="*/ 0 w 5"/>
                <a:gd name="T85" fmla="*/ 4 h 19"/>
                <a:gd name="T86" fmla="*/ 0 w 5"/>
                <a:gd name="T87" fmla="*/ 3 h 19"/>
                <a:gd name="T88" fmla="*/ 0 w 5"/>
                <a:gd name="T89" fmla="*/ 2 h 19"/>
                <a:gd name="T90" fmla="*/ 0 w 5"/>
                <a:gd name="T91" fmla="*/ 2 h 19"/>
                <a:gd name="T92" fmla="*/ 1 w 5"/>
                <a:gd name="T93" fmla="*/ 2 h 19"/>
                <a:gd name="T94" fmla="*/ 1 w 5"/>
                <a:gd name="T95" fmla="*/ 1 h 19"/>
                <a:gd name="T96" fmla="*/ 1 w 5"/>
                <a:gd name="T97" fmla="*/ 1 h 19"/>
                <a:gd name="T98" fmla="*/ 2 w 5"/>
                <a:gd name="T99" fmla="*/ 2 h 19"/>
                <a:gd name="T100" fmla="*/ 2 w 5"/>
                <a:gd name="T101" fmla="*/ 2 h 19"/>
                <a:gd name="T102" fmla="*/ 2 w 5"/>
                <a:gd name="T103" fmla="*/ 3 h 19"/>
                <a:gd name="T104" fmla="*/ 2 w 5"/>
                <a:gd name="T105" fmla="*/ 5 h 19"/>
                <a:gd name="T106" fmla="*/ 3 w 5"/>
                <a:gd name="T107" fmla="*/ 5 h 19"/>
                <a:gd name="T108" fmla="*/ 3 w 5"/>
                <a:gd name="T109" fmla="*/ 6 h 19"/>
                <a:gd name="T110" fmla="*/ 3 w 5"/>
                <a:gd name="T111" fmla="*/ 8 h 19"/>
                <a:gd name="T112" fmla="*/ 3 w 5"/>
                <a:gd name="T113" fmla="*/ 8 h 1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"/>
                <a:gd name="T172" fmla="*/ 0 h 19"/>
                <a:gd name="T173" fmla="*/ 5 w 5"/>
                <a:gd name="T174" fmla="*/ 19 h 1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" h="19">
                  <a:moveTo>
                    <a:pt x="3" y="8"/>
                  </a:moveTo>
                  <a:lnTo>
                    <a:pt x="3" y="9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3" y="17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7"/>
                  </a:lnTo>
                  <a:lnTo>
                    <a:pt x="3" y="5"/>
                  </a:lnTo>
                  <a:lnTo>
                    <a:pt x="3" y="4"/>
                  </a:lnTo>
                  <a:lnTo>
                    <a:pt x="3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5"/>
                  </a:lnTo>
                  <a:lnTo>
                    <a:pt x="3" y="5"/>
                  </a:lnTo>
                  <a:lnTo>
                    <a:pt x="3" y="6"/>
                  </a:lnTo>
                  <a:lnTo>
                    <a:pt x="3" y="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6" name="Freeform 159"/>
            <p:cNvSpPr>
              <a:spLocks/>
            </p:cNvSpPr>
            <p:nvPr/>
          </p:nvSpPr>
          <p:spPr bwMode="auto">
            <a:xfrm>
              <a:off x="794" y="3159"/>
              <a:ext cx="6" cy="20"/>
            </a:xfrm>
            <a:custGeom>
              <a:avLst/>
              <a:gdLst>
                <a:gd name="T0" fmla="*/ 4 w 6"/>
                <a:gd name="T1" fmla="*/ 11 h 20"/>
                <a:gd name="T2" fmla="*/ 4 w 6"/>
                <a:gd name="T3" fmla="*/ 11 h 20"/>
                <a:gd name="T4" fmla="*/ 4 w 6"/>
                <a:gd name="T5" fmla="*/ 12 h 20"/>
                <a:gd name="T6" fmla="*/ 3 w 6"/>
                <a:gd name="T7" fmla="*/ 14 h 20"/>
                <a:gd name="T8" fmla="*/ 3 w 6"/>
                <a:gd name="T9" fmla="*/ 15 h 20"/>
                <a:gd name="T10" fmla="*/ 2 w 6"/>
                <a:gd name="T11" fmla="*/ 15 h 20"/>
                <a:gd name="T12" fmla="*/ 2 w 6"/>
                <a:gd name="T13" fmla="*/ 16 h 20"/>
                <a:gd name="T14" fmla="*/ 2 w 6"/>
                <a:gd name="T15" fmla="*/ 17 h 20"/>
                <a:gd name="T16" fmla="*/ 1 w 6"/>
                <a:gd name="T17" fmla="*/ 17 h 20"/>
                <a:gd name="T18" fmla="*/ 1 w 6"/>
                <a:gd name="T19" fmla="*/ 17 h 20"/>
                <a:gd name="T20" fmla="*/ 1 w 6"/>
                <a:gd name="T21" fmla="*/ 16 h 20"/>
                <a:gd name="T22" fmla="*/ 0 w 6"/>
                <a:gd name="T23" fmla="*/ 16 h 20"/>
                <a:gd name="T24" fmla="*/ 0 w 6"/>
                <a:gd name="T25" fmla="*/ 15 h 20"/>
                <a:gd name="T26" fmla="*/ 0 w 6"/>
                <a:gd name="T27" fmla="*/ 16 h 20"/>
                <a:gd name="T28" fmla="*/ 0 w 6"/>
                <a:gd name="T29" fmla="*/ 17 h 20"/>
                <a:gd name="T30" fmla="*/ 0 w 6"/>
                <a:gd name="T31" fmla="*/ 17 h 20"/>
                <a:gd name="T32" fmla="*/ 1 w 6"/>
                <a:gd name="T33" fmla="*/ 18 h 20"/>
                <a:gd name="T34" fmla="*/ 1 w 6"/>
                <a:gd name="T35" fmla="*/ 19 h 20"/>
                <a:gd name="T36" fmla="*/ 1 w 6"/>
                <a:gd name="T37" fmla="*/ 18 h 20"/>
                <a:gd name="T38" fmla="*/ 2 w 6"/>
                <a:gd name="T39" fmla="*/ 17 h 20"/>
                <a:gd name="T40" fmla="*/ 3 w 6"/>
                <a:gd name="T41" fmla="*/ 17 h 20"/>
                <a:gd name="T42" fmla="*/ 3 w 6"/>
                <a:gd name="T43" fmla="*/ 16 h 20"/>
                <a:gd name="T44" fmla="*/ 4 w 6"/>
                <a:gd name="T45" fmla="*/ 14 h 20"/>
                <a:gd name="T46" fmla="*/ 4 w 6"/>
                <a:gd name="T47" fmla="*/ 14 h 20"/>
                <a:gd name="T48" fmla="*/ 4 w 6"/>
                <a:gd name="T49" fmla="*/ 12 h 20"/>
                <a:gd name="T50" fmla="*/ 5 w 6"/>
                <a:gd name="T51" fmla="*/ 11 h 20"/>
                <a:gd name="T52" fmla="*/ 5 w 6"/>
                <a:gd name="T53" fmla="*/ 9 h 20"/>
                <a:gd name="T54" fmla="*/ 5 w 6"/>
                <a:gd name="T55" fmla="*/ 8 h 20"/>
                <a:gd name="T56" fmla="*/ 5 w 6"/>
                <a:gd name="T57" fmla="*/ 6 h 20"/>
                <a:gd name="T58" fmla="*/ 5 w 6"/>
                <a:gd name="T59" fmla="*/ 5 h 20"/>
                <a:gd name="T60" fmla="*/ 5 w 6"/>
                <a:gd name="T61" fmla="*/ 4 h 20"/>
                <a:gd name="T62" fmla="*/ 5 w 6"/>
                <a:gd name="T63" fmla="*/ 2 h 20"/>
                <a:gd name="T64" fmla="*/ 5 w 6"/>
                <a:gd name="T65" fmla="*/ 2 h 20"/>
                <a:gd name="T66" fmla="*/ 5 w 6"/>
                <a:gd name="T67" fmla="*/ 0 h 20"/>
                <a:gd name="T68" fmla="*/ 4 w 6"/>
                <a:gd name="T69" fmla="*/ 1 h 20"/>
                <a:gd name="T70" fmla="*/ 4 w 6"/>
                <a:gd name="T71" fmla="*/ 1 h 20"/>
                <a:gd name="T72" fmla="*/ 3 w 6"/>
                <a:gd name="T73" fmla="*/ 2 h 20"/>
                <a:gd name="T74" fmla="*/ 3 w 6"/>
                <a:gd name="T75" fmla="*/ 2 h 20"/>
                <a:gd name="T76" fmla="*/ 3 w 6"/>
                <a:gd name="T77" fmla="*/ 2 h 20"/>
                <a:gd name="T78" fmla="*/ 2 w 6"/>
                <a:gd name="T79" fmla="*/ 2 h 20"/>
                <a:gd name="T80" fmla="*/ 2 w 6"/>
                <a:gd name="T81" fmla="*/ 3 h 20"/>
                <a:gd name="T82" fmla="*/ 2 w 6"/>
                <a:gd name="T83" fmla="*/ 4 h 20"/>
                <a:gd name="T84" fmla="*/ 2 w 6"/>
                <a:gd name="T85" fmla="*/ 3 h 20"/>
                <a:gd name="T86" fmla="*/ 3 w 6"/>
                <a:gd name="T87" fmla="*/ 2 h 20"/>
                <a:gd name="T88" fmla="*/ 3 w 6"/>
                <a:gd name="T89" fmla="*/ 2 h 20"/>
                <a:gd name="T90" fmla="*/ 4 w 6"/>
                <a:gd name="T91" fmla="*/ 2 h 20"/>
                <a:gd name="T92" fmla="*/ 4 w 6"/>
                <a:gd name="T93" fmla="*/ 2 h 20"/>
                <a:gd name="T94" fmla="*/ 4 w 6"/>
                <a:gd name="T95" fmla="*/ 3 h 20"/>
                <a:gd name="T96" fmla="*/ 5 w 6"/>
                <a:gd name="T97" fmla="*/ 3 h 20"/>
                <a:gd name="T98" fmla="*/ 5 w 6"/>
                <a:gd name="T99" fmla="*/ 4 h 20"/>
                <a:gd name="T100" fmla="*/ 5 w 6"/>
                <a:gd name="T101" fmla="*/ 5 h 20"/>
                <a:gd name="T102" fmla="*/ 5 w 6"/>
                <a:gd name="T103" fmla="*/ 5 h 20"/>
                <a:gd name="T104" fmla="*/ 5 w 6"/>
                <a:gd name="T105" fmla="*/ 6 h 20"/>
                <a:gd name="T106" fmla="*/ 5 w 6"/>
                <a:gd name="T107" fmla="*/ 7 h 20"/>
                <a:gd name="T108" fmla="*/ 4 w 6"/>
                <a:gd name="T109" fmla="*/ 8 h 20"/>
                <a:gd name="T110" fmla="*/ 4 w 6"/>
                <a:gd name="T111" fmla="*/ 9 h 20"/>
                <a:gd name="T112" fmla="*/ 4 w 6"/>
                <a:gd name="T113" fmla="*/ 11 h 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6"/>
                <a:gd name="T172" fmla="*/ 0 h 20"/>
                <a:gd name="T173" fmla="*/ 6 w 6"/>
                <a:gd name="T174" fmla="*/ 20 h 2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6" h="20">
                  <a:moveTo>
                    <a:pt x="4" y="11"/>
                  </a:moveTo>
                  <a:lnTo>
                    <a:pt x="4" y="11"/>
                  </a:lnTo>
                  <a:lnTo>
                    <a:pt x="4" y="12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8"/>
                  </a:lnTo>
                  <a:lnTo>
                    <a:pt x="5" y="6"/>
                  </a:lnTo>
                  <a:lnTo>
                    <a:pt x="5" y="5"/>
                  </a:lnTo>
                  <a:lnTo>
                    <a:pt x="5" y="4"/>
                  </a:lnTo>
                  <a:lnTo>
                    <a:pt x="5" y="2"/>
                  </a:lnTo>
                  <a:lnTo>
                    <a:pt x="5" y="0"/>
                  </a:lnTo>
                  <a:lnTo>
                    <a:pt x="4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3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6"/>
                  </a:lnTo>
                  <a:lnTo>
                    <a:pt x="5" y="7"/>
                  </a:lnTo>
                  <a:lnTo>
                    <a:pt x="4" y="8"/>
                  </a:lnTo>
                  <a:lnTo>
                    <a:pt x="4" y="9"/>
                  </a:lnTo>
                  <a:lnTo>
                    <a:pt x="4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7" name="Freeform 160"/>
            <p:cNvSpPr>
              <a:spLocks/>
            </p:cNvSpPr>
            <p:nvPr/>
          </p:nvSpPr>
          <p:spPr bwMode="auto">
            <a:xfrm>
              <a:off x="660" y="3116"/>
              <a:ext cx="18" cy="7"/>
            </a:xfrm>
            <a:custGeom>
              <a:avLst/>
              <a:gdLst>
                <a:gd name="T0" fmla="*/ 10 w 18"/>
                <a:gd name="T1" fmla="*/ 2 h 7"/>
                <a:gd name="T2" fmla="*/ 10 w 18"/>
                <a:gd name="T3" fmla="*/ 2 h 7"/>
                <a:gd name="T4" fmla="*/ 10 w 18"/>
                <a:gd name="T5" fmla="*/ 2 h 7"/>
                <a:gd name="T6" fmla="*/ 11 w 18"/>
                <a:gd name="T7" fmla="*/ 3 h 7"/>
                <a:gd name="T8" fmla="*/ 12 w 18"/>
                <a:gd name="T9" fmla="*/ 3 h 7"/>
                <a:gd name="T10" fmla="*/ 13 w 18"/>
                <a:gd name="T11" fmla="*/ 3 h 7"/>
                <a:gd name="T12" fmla="*/ 13 w 18"/>
                <a:gd name="T13" fmla="*/ 3 h 7"/>
                <a:gd name="T14" fmla="*/ 14 w 18"/>
                <a:gd name="T15" fmla="*/ 3 h 7"/>
                <a:gd name="T16" fmla="*/ 15 w 18"/>
                <a:gd name="T17" fmla="*/ 4 h 7"/>
                <a:gd name="T18" fmla="*/ 16 w 18"/>
                <a:gd name="T19" fmla="*/ 4 h 7"/>
                <a:gd name="T20" fmla="*/ 16 w 18"/>
                <a:gd name="T21" fmla="*/ 5 h 7"/>
                <a:gd name="T22" fmla="*/ 16 w 18"/>
                <a:gd name="T23" fmla="*/ 5 h 7"/>
                <a:gd name="T24" fmla="*/ 15 w 18"/>
                <a:gd name="T25" fmla="*/ 5 h 7"/>
                <a:gd name="T26" fmla="*/ 14 w 18"/>
                <a:gd name="T27" fmla="*/ 6 h 7"/>
                <a:gd name="T28" fmla="*/ 13 w 18"/>
                <a:gd name="T29" fmla="*/ 6 h 7"/>
                <a:gd name="T30" fmla="*/ 14 w 18"/>
                <a:gd name="T31" fmla="*/ 6 h 7"/>
                <a:gd name="T32" fmla="*/ 14 w 18"/>
                <a:gd name="T33" fmla="*/ 6 h 7"/>
                <a:gd name="T34" fmla="*/ 16 w 18"/>
                <a:gd name="T35" fmla="*/ 6 h 7"/>
                <a:gd name="T36" fmla="*/ 17 w 18"/>
                <a:gd name="T37" fmla="*/ 6 h 7"/>
                <a:gd name="T38" fmla="*/ 17 w 18"/>
                <a:gd name="T39" fmla="*/ 5 h 7"/>
                <a:gd name="T40" fmla="*/ 16 w 18"/>
                <a:gd name="T41" fmla="*/ 4 h 7"/>
                <a:gd name="T42" fmla="*/ 16 w 18"/>
                <a:gd name="T43" fmla="*/ 4 h 7"/>
                <a:gd name="T44" fmla="*/ 14 w 18"/>
                <a:gd name="T45" fmla="*/ 3 h 7"/>
                <a:gd name="T46" fmla="*/ 13 w 18"/>
                <a:gd name="T47" fmla="*/ 2 h 7"/>
                <a:gd name="T48" fmla="*/ 12 w 18"/>
                <a:gd name="T49" fmla="*/ 2 h 7"/>
                <a:gd name="T50" fmla="*/ 11 w 18"/>
                <a:gd name="T51" fmla="*/ 1 h 7"/>
                <a:gd name="T52" fmla="*/ 10 w 18"/>
                <a:gd name="T53" fmla="*/ 1 h 7"/>
                <a:gd name="T54" fmla="*/ 8 w 18"/>
                <a:gd name="T55" fmla="*/ 1 h 7"/>
                <a:gd name="T56" fmla="*/ 7 w 18"/>
                <a:gd name="T57" fmla="*/ 0 h 7"/>
                <a:gd name="T58" fmla="*/ 6 w 18"/>
                <a:gd name="T59" fmla="*/ 0 h 7"/>
                <a:gd name="T60" fmla="*/ 4 w 18"/>
                <a:gd name="T61" fmla="*/ 0 h 7"/>
                <a:gd name="T62" fmla="*/ 3 w 18"/>
                <a:gd name="T63" fmla="*/ 0 h 7"/>
                <a:gd name="T64" fmla="*/ 2 w 18"/>
                <a:gd name="T65" fmla="*/ 0 h 7"/>
                <a:gd name="T66" fmla="*/ 1 w 18"/>
                <a:gd name="T67" fmla="*/ 0 h 7"/>
                <a:gd name="T68" fmla="*/ 0 w 18"/>
                <a:gd name="T69" fmla="*/ 1 h 7"/>
                <a:gd name="T70" fmla="*/ 0 w 18"/>
                <a:gd name="T71" fmla="*/ 1 h 7"/>
                <a:gd name="T72" fmla="*/ 0 w 18"/>
                <a:gd name="T73" fmla="*/ 2 h 7"/>
                <a:gd name="T74" fmla="*/ 1 w 18"/>
                <a:gd name="T75" fmla="*/ 2 h 7"/>
                <a:gd name="T76" fmla="*/ 1 w 18"/>
                <a:gd name="T77" fmla="*/ 2 h 7"/>
                <a:gd name="T78" fmla="*/ 1 w 18"/>
                <a:gd name="T79" fmla="*/ 2 h 7"/>
                <a:gd name="T80" fmla="*/ 1 w 18"/>
                <a:gd name="T81" fmla="*/ 3 h 7"/>
                <a:gd name="T82" fmla="*/ 2 w 18"/>
                <a:gd name="T83" fmla="*/ 3 h 7"/>
                <a:gd name="T84" fmla="*/ 2 w 18"/>
                <a:gd name="T85" fmla="*/ 3 h 7"/>
                <a:gd name="T86" fmla="*/ 2 w 18"/>
                <a:gd name="T87" fmla="*/ 3 h 7"/>
                <a:gd name="T88" fmla="*/ 1 w 18"/>
                <a:gd name="T89" fmla="*/ 2 h 7"/>
                <a:gd name="T90" fmla="*/ 1 w 18"/>
                <a:gd name="T91" fmla="*/ 2 h 7"/>
                <a:gd name="T92" fmla="*/ 1 w 18"/>
                <a:gd name="T93" fmla="*/ 2 h 7"/>
                <a:gd name="T94" fmla="*/ 1 w 18"/>
                <a:gd name="T95" fmla="*/ 1 h 7"/>
                <a:gd name="T96" fmla="*/ 1 w 18"/>
                <a:gd name="T97" fmla="*/ 1 h 7"/>
                <a:gd name="T98" fmla="*/ 1 w 18"/>
                <a:gd name="T99" fmla="*/ 1 h 7"/>
                <a:gd name="T100" fmla="*/ 2 w 18"/>
                <a:gd name="T101" fmla="*/ 1 h 7"/>
                <a:gd name="T102" fmla="*/ 3 w 18"/>
                <a:gd name="T103" fmla="*/ 1 h 7"/>
                <a:gd name="T104" fmla="*/ 4 w 18"/>
                <a:gd name="T105" fmla="*/ 1 h 7"/>
                <a:gd name="T106" fmla="*/ 4 w 18"/>
                <a:gd name="T107" fmla="*/ 1 h 7"/>
                <a:gd name="T108" fmla="*/ 5 w 18"/>
                <a:gd name="T109" fmla="*/ 1 h 7"/>
                <a:gd name="T110" fmla="*/ 6 w 18"/>
                <a:gd name="T111" fmla="*/ 1 h 7"/>
                <a:gd name="T112" fmla="*/ 7 w 18"/>
                <a:gd name="T113" fmla="*/ 1 h 7"/>
                <a:gd name="T114" fmla="*/ 8 w 18"/>
                <a:gd name="T115" fmla="*/ 2 h 7"/>
                <a:gd name="T116" fmla="*/ 10 w 18"/>
                <a:gd name="T117" fmla="*/ 2 h 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8"/>
                <a:gd name="T178" fmla="*/ 0 h 7"/>
                <a:gd name="T179" fmla="*/ 18 w 18"/>
                <a:gd name="T180" fmla="*/ 7 h 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8" h="7">
                  <a:moveTo>
                    <a:pt x="10" y="2"/>
                  </a:moveTo>
                  <a:lnTo>
                    <a:pt x="10" y="2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16" y="4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2"/>
                  </a:lnTo>
                  <a:lnTo>
                    <a:pt x="1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8" name="Freeform 161"/>
            <p:cNvSpPr>
              <a:spLocks/>
            </p:cNvSpPr>
            <p:nvPr/>
          </p:nvSpPr>
          <p:spPr bwMode="auto">
            <a:xfrm>
              <a:off x="714" y="3168"/>
              <a:ext cx="21" cy="3"/>
            </a:xfrm>
            <a:custGeom>
              <a:avLst/>
              <a:gdLst>
                <a:gd name="T0" fmla="*/ 10 w 21"/>
                <a:gd name="T1" fmla="*/ 2 h 3"/>
                <a:gd name="T2" fmla="*/ 8 w 21"/>
                <a:gd name="T3" fmla="*/ 2 h 3"/>
                <a:gd name="T4" fmla="*/ 7 w 21"/>
                <a:gd name="T5" fmla="*/ 2 h 3"/>
                <a:gd name="T6" fmla="*/ 6 w 21"/>
                <a:gd name="T7" fmla="*/ 2 h 3"/>
                <a:gd name="T8" fmla="*/ 5 w 21"/>
                <a:gd name="T9" fmla="*/ 2 h 3"/>
                <a:gd name="T10" fmla="*/ 5 w 21"/>
                <a:gd name="T11" fmla="*/ 2 h 3"/>
                <a:gd name="T12" fmla="*/ 4 w 21"/>
                <a:gd name="T13" fmla="*/ 2 h 3"/>
                <a:gd name="T14" fmla="*/ 3 w 21"/>
                <a:gd name="T15" fmla="*/ 1 h 3"/>
                <a:gd name="T16" fmla="*/ 2 w 21"/>
                <a:gd name="T17" fmla="*/ 1 h 3"/>
                <a:gd name="T18" fmla="*/ 2 w 21"/>
                <a:gd name="T19" fmla="*/ 1 h 3"/>
                <a:gd name="T20" fmla="*/ 2 w 21"/>
                <a:gd name="T21" fmla="*/ 1 h 3"/>
                <a:gd name="T22" fmla="*/ 3 w 21"/>
                <a:gd name="T23" fmla="*/ 1 h 3"/>
                <a:gd name="T24" fmla="*/ 4 w 21"/>
                <a:gd name="T25" fmla="*/ 0 h 3"/>
                <a:gd name="T26" fmla="*/ 3 w 21"/>
                <a:gd name="T27" fmla="*/ 0 h 3"/>
                <a:gd name="T28" fmla="*/ 2 w 21"/>
                <a:gd name="T29" fmla="*/ 0 h 3"/>
                <a:gd name="T30" fmla="*/ 2 w 21"/>
                <a:gd name="T31" fmla="*/ 1 h 3"/>
                <a:gd name="T32" fmla="*/ 2 w 21"/>
                <a:gd name="T33" fmla="*/ 1 h 3"/>
                <a:gd name="T34" fmla="*/ 2 w 21"/>
                <a:gd name="T35" fmla="*/ 1 h 3"/>
                <a:gd name="T36" fmla="*/ 1 w 21"/>
                <a:gd name="T37" fmla="*/ 1 h 3"/>
                <a:gd name="T38" fmla="*/ 1 w 21"/>
                <a:gd name="T39" fmla="*/ 1 h 3"/>
                <a:gd name="T40" fmla="*/ 0 w 21"/>
                <a:gd name="T41" fmla="*/ 1 h 3"/>
                <a:gd name="T42" fmla="*/ 1 w 21"/>
                <a:gd name="T43" fmla="*/ 1 h 3"/>
                <a:gd name="T44" fmla="*/ 2 w 21"/>
                <a:gd name="T45" fmla="*/ 2 h 3"/>
                <a:gd name="T46" fmla="*/ 3 w 21"/>
                <a:gd name="T47" fmla="*/ 2 h 3"/>
                <a:gd name="T48" fmla="*/ 5 w 21"/>
                <a:gd name="T49" fmla="*/ 2 h 3"/>
                <a:gd name="T50" fmla="*/ 5 w 21"/>
                <a:gd name="T51" fmla="*/ 2 h 3"/>
                <a:gd name="T52" fmla="*/ 7 w 21"/>
                <a:gd name="T53" fmla="*/ 2 h 3"/>
                <a:gd name="T54" fmla="*/ 8 w 21"/>
                <a:gd name="T55" fmla="*/ 2 h 3"/>
                <a:gd name="T56" fmla="*/ 10 w 21"/>
                <a:gd name="T57" fmla="*/ 2 h 3"/>
                <a:gd name="T58" fmla="*/ 12 w 21"/>
                <a:gd name="T59" fmla="*/ 2 h 3"/>
                <a:gd name="T60" fmla="*/ 13 w 21"/>
                <a:gd name="T61" fmla="*/ 2 h 3"/>
                <a:gd name="T62" fmla="*/ 15 w 21"/>
                <a:gd name="T63" fmla="*/ 2 h 3"/>
                <a:gd name="T64" fmla="*/ 16 w 21"/>
                <a:gd name="T65" fmla="*/ 2 h 3"/>
                <a:gd name="T66" fmla="*/ 17 w 21"/>
                <a:gd name="T67" fmla="*/ 2 h 3"/>
                <a:gd name="T68" fmla="*/ 18 w 21"/>
                <a:gd name="T69" fmla="*/ 1 h 3"/>
                <a:gd name="T70" fmla="*/ 19 w 21"/>
                <a:gd name="T71" fmla="*/ 1 h 3"/>
                <a:gd name="T72" fmla="*/ 20 w 21"/>
                <a:gd name="T73" fmla="*/ 1 h 3"/>
                <a:gd name="T74" fmla="*/ 19 w 21"/>
                <a:gd name="T75" fmla="*/ 1 h 3"/>
                <a:gd name="T76" fmla="*/ 19 w 21"/>
                <a:gd name="T77" fmla="*/ 1 h 3"/>
                <a:gd name="T78" fmla="*/ 18 w 21"/>
                <a:gd name="T79" fmla="*/ 1 h 3"/>
                <a:gd name="T80" fmla="*/ 18 w 21"/>
                <a:gd name="T81" fmla="*/ 0 h 3"/>
                <a:gd name="T82" fmla="*/ 18 w 21"/>
                <a:gd name="T83" fmla="*/ 0 h 3"/>
                <a:gd name="T84" fmla="*/ 16 w 21"/>
                <a:gd name="T85" fmla="*/ 0 h 3"/>
                <a:gd name="T86" fmla="*/ 15 w 21"/>
                <a:gd name="T87" fmla="*/ 0 h 3"/>
                <a:gd name="T88" fmla="*/ 16 w 21"/>
                <a:gd name="T89" fmla="*/ 0 h 3"/>
                <a:gd name="T90" fmla="*/ 17 w 21"/>
                <a:gd name="T91" fmla="*/ 0 h 3"/>
                <a:gd name="T92" fmla="*/ 18 w 21"/>
                <a:gd name="T93" fmla="*/ 1 h 3"/>
                <a:gd name="T94" fmla="*/ 18 w 21"/>
                <a:gd name="T95" fmla="*/ 1 h 3"/>
                <a:gd name="T96" fmla="*/ 18 w 21"/>
                <a:gd name="T97" fmla="*/ 1 h 3"/>
                <a:gd name="T98" fmla="*/ 18 w 21"/>
                <a:gd name="T99" fmla="*/ 1 h 3"/>
                <a:gd name="T100" fmla="*/ 17 w 21"/>
                <a:gd name="T101" fmla="*/ 1 h 3"/>
                <a:gd name="T102" fmla="*/ 16 w 21"/>
                <a:gd name="T103" fmla="*/ 1 h 3"/>
                <a:gd name="T104" fmla="*/ 15 w 21"/>
                <a:gd name="T105" fmla="*/ 2 h 3"/>
                <a:gd name="T106" fmla="*/ 15 w 21"/>
                <a:gd name="T107" fmla="*/ 2 h 3"/>
                <a:gd name="T108" fmla="*/ 14 w 21"/>
                <a:gd name="T109" fmla="*/ 2 h 3"/>
                <a:gd name="T110" fmla="*/ 12 w 21"/>
                <a:gd name="T111" fmla="*/ 2 h 3"/>
                <a:gd name="T112" fmla="*/ 12 w 21"/>
                <a:gd name="T113" fmla="*/ 2 h 3"/>
                <a:gd name="T114" fmla="*/ 10 w 21"/>
                <a:gd name="T115" fmla="*/ 2 h 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1"/>
                <a:gd name="T175" fmla="*/ 0 h 3"/>
                <a:gd name="T176" fmla="*/ 21 w 21"/>
                <a:gd name="T177" fmla="*/ 3 h 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1" h="3">
                  <a:moveTo>
                    <a:pt x="10" y="2"/>
                  </a:moveTo>
                  <a:lnTo>
                    <a:pt x="8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7" y="0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9" name="Freeform 162"/>
            <p:cNvSpPr>
              <a:spLocks/>
            </p:cNvSpPr>
            <p:nvPr/>
          </p:nvSpPr>
          <p:spPr bwMode="auto">
            <a:xfrm>
              <a:off x="733" y="3175"/>
              <a:ext cx="17" cy="9"/>
            </a:xfrm>
            <a:custGeom>
              <a:avLst/>
              <a:gdLst>
                <a:gd name="T0" fmla="*/ 9 w 17"/>
                <a:gd name="T1" fmla="*/ 5 h 9"/>
                <a:gd name="T2" fmla="*/ 8 w 17"/>
                <a:gd name="T3" fmla="*/ 6 h 9"/>
                <a:gd name="T4" fmla="*/ 7 w 17"/>
                <a:gd name="T5" fmla="*/ 6 h 9"/>
                <a:gd name="T6" fmla="*/ 7 w 17"/>
                <a:gd name="T7" fmla="*/ 6 h 9"/>
                <a:gd name="T8" fmla="*/ 6 w 17"/>
                <a:gd name="T9" fmla="*/ 7 h 9"/>
                <a:gd name="T10" fmla="*/ 5 w 17"/>
                <a:gd name="T11" fmla="*/ 7 h 9"/>
                <a:gd name="T12" fmla="*/ 4 w 17"/>
                <a:gd name="T13" fmla="*/ 7 h 9"/>
                <a:gd name="T14" fmla="*/ 4 w 17"/>
                <a:gd name="T15" fmla="*/ 7 h 9"/>
                <a:gd name="T16" fmla="*/ 3 w 17"/>
                <a:gd name="T17" fmla="*/ 7 h 9"/>
                <a:gd name="T18" fmla="*/ 2 w 17"/>
                <a:gd name="T19" fmla="*/ 7 h 9"/>
                <a:gd name="T20" fmla="*/ 2 w 17"/>
                <a:gd name="T21" fmla="*/ 7 h 9"/>
                <a:gd name="T22" fmla="*/ 1 w 17"/>
                <a:gd name="T23" fmla="*/ 7 h 9"/>
                <a:gd name="T24" fmla="*/ 1 w 17"/>
                <a:gd name="T25" fmla="*/ 6 h 9"/>
                <a:gd name="T26" fmla="*/ 1 w 17"/>
                <a:gd name="T27" fmla="*/ 6 h 9"/>
                <a:gd name="T28" fmla="*/ 1 w 17"/>
                <a:gd name="T29" fmla="*/ 5 h 9"/>
                <a:gd name="T30" fmla="*/ 1 w 17"/>
                <a:gd name="T31" fmla="*/ 6 h 9"/>
                <a:gd name="T32" fmla="*/ 1 w 17"/>
                <a:gd name="T33" fmla="*/ 6 h 9"/>
                <a:gd name="T34" fmla="*/ 1 w 17"/>
                <a:gd name="T35" fmla="*/ 7 h 9"/>
                <a:gd name="T36" fmla="*/ 1 w 17"/>
                <a:gd name="T37" fmla="*/ 7 h 9"/>
                <a:gd name="T38" fmla="*/ 0 w 17"/>
                <a:gd name="T39" fmla="*/ 7 h 9"/>
                <a:gd name="T40" fmla="*/ 0 w 17"/>
                <a:gd name="T41" fmla="*/ 8 h 9"/>
                <a:gd name="T42" fmla="*/ 1 w 17"/>
                <a:gd name="T43" fmla="*/ 8 h 9"/>
                <a:gd name="T44" fmla="*/ 2 w 17"/>
                <a:gd name="T45" fmla="*/ 8 h 9"/>
                <a:gd name="T46" fmla="*/ 4 w 17"/>
                <a:gd name="T47" fmla="*/ 8 h 9"/>
                <a:gd name="T48" fmla="*/ 5 w 17"/>
                <a:gd name="T49" fmla="*/ 8 h 9"/>
                <a:gd name="T50" fmla="*/ 6 w 17"/>
                <a:gd name="T51" fmla="*/ 7 h 9"/>
                <a:gd name="T52" fmla="*/ 7 w 17"/>
                <a:gd name="T53" fmla="*/ 7 h 9"/>
                <a:gd name="T54" fmla="*/ 9 w 17"/>
                <a:gd name="T55" fmla="*/ 7 h 9"/>
                <a:gd name="T56" fmla="*/ 9 w 17"/>
                <a:gd name="T57" fmla="*/ 6 h 9"/>
                <a:gd name="T58" fmla="*/ 11 w 17"/>
                <a:gd name="T59" fmla="*/ 6 h 9"/>
                <a:gd name="T60" fmla="*/ 12 w 17"/>
                <a:gd name="T61" fmla="*/ 5 h 9"/>
                <a:gd name="T62" fmla="*/ 13 w 17"/>
                <a:gd name="T63" fmla="*/ 4 h 9"/>
                <a:gd name="T64" fmla="*/ 14 w 17"/>
                <a:gd name="T65" fmla="*/ 3 h 9"/>
                <a:gd name="T66" fmla="*/ 15 w 17"/>
                <a:gd name="T67" fmla="*/ 2 h 9"/>
                <a:gd name="T68" fmla="*/ 15 w 17"/>
                <a:gd name="T69" fmla="*/ 2 h 9"/>
                <a:gd name="T70" fmla="*/ 16 w 17"/>
                <a:gd name="T71" fmla="*/ 1 h 9"/>
                <a:gd name="T72" fmla="*/ 16 w 17"/>
                <a:gd name="T73" fmla="*/ 0 h 9"/>
                <a:gd name="T74" fmla="*/ 15 w 17"/>
                <a:gd name="T75" fmla="*/ 0 h 9"/>
                <a:gd name="T76" fmla="*/ 15 w 17"/>
                <a:gd name="T77" fmla="*/ 0 h 9"/>
                <a:gd name="T78" fmla="*/ 14 w 17"/>
                <a:gd name="T79" fmla="*/ 0 h 9"/>
                <a:gd name="T80" fmla="*/ 13 w 17"/>
                <a:gd name="T81" fmla="*/ 0 h 9"/>
                <a:gd name="T82" fmla="*/ 12 w 17"/>
                <a:gd name="T83" fmla="*/ 0 h 9"/>
                <a:gd name="T84" fmla="*/ 12 w 17"/>
                <a:gd name="T85" fmla="*/ 0 h 9"/>
                <a:gd name="T86" fmla="*/ 11 w 17"/>
                <a:gd name="T87" fmla="*/ 0 h 9"/>
                <a:gd name="T88" fmla="*/ 12 w 17"/>
                <a:gd name="T89" fmla="*/ 0 h 9"/>
                <a:gd name="T90" fmla="*/ 13 w 17"/>
                <a:gd name="T91" fmla="*/ 0 h 9"/>
                <a:gd name="T92" fmla="*/ 13 w 17"/>
                <a:gd name="T93" fmla="*/ 1 h 9"/>
                <a:gd name="T94" fmla="*/ 14 w 17"/>
                <a:gd name="T95" fmla="*/ 1 h 9"/>
                <a:gd name="T96" fmla="*/ 15 w 17"/>
                <a:gd name="T97" fmla="*/ 1 h 9"/>
                <a:gd name="T98" fmla="*/ 15 w 17"/>
                <a:gd name="T99" fmla="*/ 1 h 9"/>
                <a:gd name="T100" fmla="*/ 15 w 17"/>
                <a:gd name="T101" fmla="*/ 2 h 9"/>
                <a:gd name="T102" fmla="*/ 14 w 17"/>
                <a:gd name="T103" fmla="*/ 2 h 9"/>
                <a:gd name="T104" fmla="*/ 14 w 17"/>
                <a:gd name="T105" fmla="*/ 3 h 9"/>
                <a:gd name="T106" fmla="*/ 13 w 17"/>
                <a:gd name="T107" fmla="*/ 3 h 9"/>
                <a:gd name="T108" fmla="*/ 12 w 17"/>
                <a:gd name="T109" fmla="*/ 3 h 9"/>
                <a:gd name="T110" fmla="*/ 12 w 17"/>
                <a:gd name="T111" fmla="*/ 4 h 9"/>
                <a:gd name="T112" fmla="*/ 11 w 17"/>
                <a:gd name="T113" fmla="*/ 5 h 9"/>
                <a:gd name="T114" fmla="*/ 10 w 17"/>
                <a:gd name="T115" fmla="*/ 5 h 9"/>
                <a:gd name="T116" fmla="*/ 9 w 17"/>
                <a:gd name="T117" fmla="*/ 5 h 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7"/>
                <a:gd name="T178" fmla="*/ 0 h 9"/>
                <a:gd name="T179" fmla="*/ 17 w 17"/>
                <a:gd name="T180" fmla="*/ 9 h 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7" h="9">
                  <a:moveTo>
                    <a:pt x="9" y="5"/>
                  </a:moveTo>
                  <a:lnTo>
                    <a:pt x="8" y="6"/>
                  </a:lnTo>
                  <a:lnTo>
                    <a:pt x="7" y="6"/>
                  </a:lnTo>
                  <a:lnTo>
                    <a:pt x="6" y="7"/>
                  </a:lnTo>
                  <a:lnTo>
                    <a:pt x="5" y="7"/>
                  </a:lnTo>
                  <a:lnTo>
                    <a:pt x="4" y="7"/>
                  </a:lnTo>
                  <a:lnTo>
                    <a:pt x="3" y="7"/>
                  </a:lnTo>
                  <a:lnTo>
                    <a:pt x="2" y="7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8"/>
                  </a:lnTo>
                  <a:lnTo>
                    <a:pt x="1" y="8"/>
                  </a:lnTo>
                  <a:lnTo>
                    <a:pt x="2" y="8"/>
                  </a:lnTo>
                  <a:lnTo>
                    <a:pt x="4" y="8"/>
                  </a:lnTo>
                  <a:lnTo>
                    <a:pt x="5" y="8"/>
                  </a:lnTo>
                  <a:lnTo>
                    <a:pt x="6" y="7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1" y="6"/>
                  </a:lnTo>
                  <a:lnTo>
                    <a:pt x="12" y="5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2" y="3"/>
                  </a:lnTo>
                  <a:lnTo>
                    <a:pt x="12" y="4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9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0" name="Freeform 163"/>
            <p:cNvSpPr>
              <a:spLocks/>
            </p:cNvSpPr>
            <p:nvPr/>
          </p:nvSpPr>
          <p:spPr bwMode="auto">
            <a:xfrm>
              <a:off x="761" y="3183"/>
              <a:ext cx="18" cy="8"/>
            </a:xfrm>
            <a:custGeom>
              <a:avLst/>
              <a:gdLst>
                <a:gd name="T0" fmla="*/ 9 w 18"/>
                <a:gd name="T1" fmla="*/ 5 h 8"/>
                <a:gd name="T2" fmla="*/ 8 w 18"/>
                <a:gd name="T3" fmla="*/ 5 h 8"/>
                <a:gd name="T4" fmla="*/ 7 w 18"/>
                <a:gd name="T5" fmla="*/ 5 h 8"/>
                <a:gd name="T6" fmla="*/ 7 w 18"/>
                <a:gd name="T7" fmla="*/ 5 h 8"/>
                <a:gd name="T8" fmla="*/ 6 w 18"/>
                <a:gd name="T9" fmla="*/ 6 h 8"/>
                <a:gd name="T10" fmla="*/ 5 w 18"/>
                <a:gd name="T11" fmla="*/ 6 h 8"/>
                <a:gd name="T12" fmla="*/ 4 w 18"/>
                <a:gd name="T13" fmla="*/ 6 h 8"/>
                <a:gd name="T14" fmla="*/ 4 w 18"/>
                <a:gd name="T15" fmla="*/ 6 h 8"/>
                <a:gd name="T16" fmla="*/ 3 w 18"/>
                <a:gd name="T17" fmla="*/ 6 h 8"/>
                <a:gd name="T18" fmla="*/ 2 w 18"/>
                <a:gd name="T19" fmla="*/ 6 h 8"/>
                <a:gd name="T20" fmla="*/ 1 w 18"/>
                <a:gd name="T21" fmla="*/ 6 h 8"/>
                <a:gd name="T22" fmla="*/ 1 w 18"/>
                <a:gd name="T23" fmla="*/ 5 h 8"/>
                <a:gd name="T24" fmla="*/ 1 w 18"/>
                <a:gd name="T25" fmla="*/ 5 h 8"/>
                <a:gd name="T26" fmla="*/ 1 w 18"/>
                <a:gd name="T27" fmla="*/ 4 h 8"/>
                <a:gd name="T28" fmla="*/ 1 w 18"/>
                <a:gd name="T29" fmla="*/ 4 h 8"/>
                <a:gd name="T30" fmla="*/ 1 w 18"/>
                <a:gd name="T31" fmla="*/ 4 h 8"/>
                <a:gd name="T32" fmla="*/ 1 w 18"/>
                <a:gd name="T33" fmla="*/ 5 h 8"/>
                <a:gd name="T34" fmla="*/ 0 w 18"/>
                <a:gd name="T35" fmla="*/ 5 h 8"/>
                <a:gd name="T36" fmla="*/ 0 w 18"/>
                <a:gd name="T37" fmla="*/ 5 h 8"/>
                <a:gd name="T38" fmla="*/ 0 w 18"/>
                <a:gd name="T39" fmla="*/ 6 h 8"/>
                <a:gd name="T40" fmla="*/ 0 w 18"/>
                <a:gd name="T41" fmla="*/ 6 h 8"/>
                <a:gd name="T42" fmla="*/ 1 w 18"/>
                <a:gd name="T43" fmla="*/ 7 h 8"/>
                <a:gd name="T44" fmla="*/ 1 w 18"/>
                <a:gd name="T45" fmla="*/ 7 h 8"/>
                <a:gd name="T46" fmla="*/ 3 w 18"/>
                <a:gd name="T47" fmla="*/ 7 h 8"/>
                <a:gd name="T48" fmla="*/ 4 w 18"/>
                <a:gd name="T49" fmla="*/ 7 h 8"/>
                <a:gd name="T50" fmla="*/ 5 w 18"/>
                <a:gd name="T51" fmla="*/ 7 h 8"/>
                <a:gd name="T52" fmla="*/ 7 w 18"/>
                <a:gd name="T53" fmla="*/ 6 h 8"/>
                <a:gd name="T54" fmla="*/ 8 w 18"/>
                <a:gd name="T55" fmla="*/ 6 h 8"/>
                <a:gd name="T56" fmla="*/ 10 w 18"/>
                <a:gd name="T57" fmla="*/ 6 h 8"/>
                <a:gd name="T58" fmla="*/ 11 w 18"/>
                <a:gd name="T59" fmla="*/ 5 h 8"/>
                <a:gd name="T60" fmla="*/ 12 w 18"/>
                <a:gd name="T61" fmla="*/ 5 h 8"/>
                <a:gd name="T62" fmla="*/ 13 w 18"/>
                <a:gd name="T63" fmla="*/ 4 h 8"/>
                <a:gd name="T64" fmla="*/ 14 w 18"/>
                <a:gd name="T65" fmla="*/ 4 h 8"/>
                <a:gd name="T66" fmla="*/ 15 w 18"/>
                <a:gd name="T67" fmla="*/ 3 h 8"/>
                <a:gd name="T68" fmla="*/ 16 w 18"/>
                <a:gd name="T69" fmla="*/ 2 h 8"/>
                <a:gd name="T70" fmla="*/ 16 w 18"/>
                <a:gd name="T71" fmla="*/ 2 h 8"/>
                <a:gd name="T72" fmla="*/ 17 w 18"/>
                <a:gd name="T73" fmla="*/ 1 h 8"/>
                <a:gd name="T74" fmla="*/ 16 w 18"/>
                <a:gd name="T75" fmla="*/ 1 h 8"/>
                <a:gd name="T76" fmla="*/ 16 w 18"/>
                <a:gd name="T77" fmla="*/ 1 h 8"/>
                <a:gd name="T78" fmla="*/ 16 w 18"/>
                <a:gd name="T79" fmla="*/ 0 h 8"/>
                <a:gd name="T80" fmla="*/ 15 w 18"/>
                <a:gd name="T81" fmla="*/ 0 h 8"/>
                <a:gd name="T82" fmla="*/ 14 w 18"/>
                <a:gd name="T83" fmla="*/ 0 h 8"/>
                <a:gd name="T84" fmla="*/ 13 w 18"/>
                <a:gd name="T85" fmla="*/ 0 h 8"/>
                <a:gd name="T86" fmla="*/ 13 w 18"/>
                <a:gd name="T87" fmla="*/ 0 h 8"/>
                <a:gd name="T88" fmla="*/ 12 w 18"/>
                <a:gd name="T89" fmla="*/ 0 h 8"/>
                <a:gd name="T90" fmla="*/ 13 w 18"/>
                <a:gd name="T91" fmla="*/ 0 h 8"/>
                <a:gd name="T92" fmla="*/ 13 w 18"/>
                <a:gd name="T93" fmla="*/ 1 h 8"/>
                <a:gd name="T94" fmla="*/ 14 w 18"/>
                <a:gd name="T95" fmla="*/ 1 h 8"/>
                <a:gd name="T96" fmla="*/ 15 w 18"/>
                <a:gd name="T97" fmla="*/ 1 h 8"/>
                <a:gd name="T98" fmla="*/ 15 w 18"/>
                <a:gd name="T99" fmla="*/ 2 h 8"/>
                <a:gd name="T100" fmla="*/ 15 w 18"/>
                <a:gd name="T101" fmla="*/ 2 h 8"/>
                <a:gd name="T102" fmla="*/ 15 w 18"/>
                <a:gd name="T103" fmla="*/ 3 h 8"/>
                <a:gd name="T104" fmla="*/ 14 w 18"/>
                <a:gd name="T105" fmla="*/ 3 h 8"/>
                <a:gd name="T106" fmla="*/ 13 w 18"/>
                <a:gd name="T107" fmla="*/ 3 h 8"/>
                <a:gd name="T108" fmla="*/ 13 w 18"/>
                <a:gd name="T109" fmla="*/ 4 h 8"/>
                <a:gd name="T110" fmla="*/ 12 w 18"/>
                <a:gd name="T111" fmla="*/ 4 h 8"/>
                <a:gd name="T112" fmla="*/ 11 w 18"/>
                <a:gd name="T113" fmla="*/ 4 h 8"/>
                <a:gd name="T114" fmla="*/ 10 w 18"/>
                <a:gd name="T115" fmla="*/ 5 h 8"/>
                <a:gd name="T116" fmla="*/ 9 w 18"/>
                <a:gd name="T117" fmla="*/ 5 h 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8"/>
                <a:gd name="T178" fmla="*/ 0 h 8"/>
                <a:gd name="T179" fmla="*/ 18 w 18"/>
                <a:gd name="T180" fmla="*/ 8 h 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8" h="8">
                  <a:moveTo>
                    <a:pt x="9" y="5"/>
                  </a:moveTo>
                  <a:lnTo>
                    <a:pt x="8" y="5"/>
                  </a:lnTo>
                  <a:lnTo>
                    <a:pt x="7" y="5"/>
                  </a:lnTo>
                  <a:lnTo>
                    <a:pt x="6" y="6"/>
                  </a:lnTo>
                  <a:lnTo>
                    <a:pt x="5" y="6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6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9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1" name="Freeform 164"/>
            <p:cNvSpPr>
              <a:spLocks/>
            </p:cNvSpPr>
            <p:nvPr/>
          </p:nvSpPr>
          <p:spPr bwMode="auto">
            <a:xfrm>
              <a:off x="818" y="3187"/>
              <a:ext cx="8" cy="17"/>
            </a:xfrm>
            <a:custGeom>
              <a:avLst/>
              <a:gdLst>
                <a:gd name="T0" fmla="*/ 5 w 8"/>
                <a:gd name="T1" fmla="*/ 9 h 17"/>
                <a:gd name="T2" fmla="*/ 5 w 8"/>
                <a:gd name="T3" fmla="*/ 9 h 17"/>
                <a:gd name="T4" fmla="*/ 4 w 8"/>
                <a:gd name="T5" fmla="*/ 10 h 17"/>
                <a:gd name="T6" fmla="*/ 3 w 8"/>
                <a:gd name="T7" fmla="*/ 12 h 17"/>
                <a:gd name="T8" fmla="*/ 3 w 8"/>
                <a:gd name="T9" fmla="*/ 13 h 17"/>
                <a:gd name="T10" fmla="*/ 3 w 8"/>
                <a:gd name="T11" fmla="*/ 14 h 17"/>
                <a:gd name="T12" fmla="*/ 2 w 8"/>
                <a:gd name="T13" fmla="*/ 14 h 17"/>
                <a:gd name="T14" fmla="*/ 2 w 8"/>
                <a:gd name="T15" fmla="*/ 15 h 17"/>
                <a:gd name="T16" fmla="*/ 1 w 8"/>
                <a:gd name="T17" fmla="*/ 15 h 17"/>
                <a:gd name="T18" fmla="*/ 1 w 8"/>
                <a:gd name="T19" fmla="*/ 14 h 17"/>
                <a:gd name="T20" fmla="*/ 1 w 8"/>
                <a:gd name="T21" fmla="*/ 13 h 17"/>
                <a:gd name="T22" fmla="*/ 0 w 8"/>
                <a:gd name="T23" fmla="*/ 12 h 17"/>
                <a:gd name="T24" fmla="*/ 0 w 8"/>
                <a:gd name="T25" fmla="*/ 16 h 17"/>
                <a:gd name="T26" fmla="*/ 1 w 8"/>
                <a:gd name="T27" fmla="*/ 15 h 17"/>
                <a:gd name="T28" fmla="*/ 2 w 8"/>
                <a:gd name="T29" fmla="*/ 15 h 17"/>
                <a:gd name="T30" fmla="*/ 2 w 8"/>
                <a:gd name="T31" fmla="*/ 15 h 17"/>
                <a:gd name="T32" fmla="*/ 3 w 8"/>
                <a:gd name="T33" fmla="*/ 14 h 17"/>
                <a:gd name="T34" fmla="*/ 4 w 8"/>
                <a:gd name="T35" fmla="*/ 12 h 17"/>
                <a:gd name="T36" fmla="*/ 4 w 8"/>
                <a:gd name="T37" fmla="*/ 12 h 17"/>
                <a:gd name="T38" fmla="*/ 5 w 8"/>
                <a:gd name="T39" fmla="*/ 10 h 17"/>
                <a:gd name="T40" fmla="*/ 6 w 8"/>
                <a:gd name="T41" fmla="*/ 9 h 17"/>
                <a:gd name="T42" fmla="*/ 6 w 8"/>
                <a:gd name="T43" fmla="*/ 8 h 17"/>
                <a:gd name="T44" fmla="*/ 6 w 8"/>
                <a:gd name="T45" fmla="*/ 7 h 17"/>
                <a:gd name="T46" fmla="*/ 7 w 8"/>
                <a:gd name="T47" fmla="*/ 5 h 17"/>
                <a:gd name="T48" fmla="*/ 7 w 8"/>
                <a:gd name="T49" fmla="*/ 4 h 17"/>
                <a:gd name="T50" fmla="*/ 7 w 8"/>
                <a:gd name="T51" fmla="*/ 3 h 17"/>
                <a:gd name="T52" fmla="*/ 7 w 8"/>
                <a:gd name="T53" fmla="*/ 1 h 17"/>
                <a:gd name="T54" fmla="*/ 7 w 8"/>
                <a:gd name="T55" fmla="*/ 1 h 17"/>
                <a:gd name="T56" fmla="*/ 7 w 8"/>
                <a:gd name="T57" fmla="*/ 0 h 17"/>
                <a:gd name="T58" fmla="*/ 6 w 8"/>
                <a:gd name="T59" fmla="*/ 0 h 17"/>
                <a:gd name="T60" fmla="*/ 6 w 8"/>
                <a:gd name="T61" fmla="*/ 0 h 17"/>
                <a:gd name="T62" fmla="*/ 5 w 8"/>
                <a:gd name="T63" fmla="*/ 0 h 17"/>
                <a:gd name="T64" fmla="*/ 5 w 8"/>
                <a:gd name="T65" fmla="*/ 1 h 17"/>
                <a:gd name="T66" fmla="*/ 4 w 8"/>
                <a:gd name="T67" fmla="*/ 1 h 17"/>
                <a:gd name="T68" fmla="*/ 4 w 8"/>
                <a:gd name="T69" fmla="*/ 1 h 17"/>
                <a:gd name="T70" fmla="*/ 4 w 8"/>
                <a:gd name="T71" fmla="*/ 1 h 17"/>
                <a:gd name="T72" fmla="*/ 3 w 8"/>
                <a:gd name="T73" fmla="*/ 1 h 17"/>
                <a:gd name="T74" fmla="*/ 4 w 8"/>
                <a:gd name="T75" fmla="*/ 1 h 17"/>
                <a:gd name="T76" fmla="*/ 5 w 8"/>
                <a:gd name="T77" fmla="*/ 1 h 17"/>
                <a:gd name="T78" fmla="*/ 5 w 8"/>
                <a:gd name="T79" fmla="*/ 1 h 17"/>
                <a:gd name="T80" fmla="*/ 6 w 8"/>
                <a:gd name="T81" fmla="*/ 1 h 17"/>
                <a:gd name="T82" fmla="*/ 6 w 8"/>
                <a:gd name="T83" fmla="*/ 1 h 17"/>
                <a:gd name="T84" fmla="*/ 6 w 8"/>
                <a:gd name="T85" fmla="*/ 1 h 17"/>
                <a:gd name="T86" fmla="*/ 6 w 8"/>
                <a:gd name="T87" fmla="*/ 2 h 17"/>
                <a:gd name="T88" fmla="*/ 6 w 8"/>
                <a:gd name="T89" fmla="*/ 3 h 17"/>
                <a:gd name="T90" fmla="*/ 6 w 8"/>
                <a:gd name="T91" fmla="*/ 4 h 17"/>
                <a:gd name="T92" fmla="*/ 6 w 8"/>
                <a:gd name="T93" fmla="*/ 4 h 17"/>
                <a:gd name="T94" fmla="*/ 6 w 8"/>
                <a:gd name="T95" fmla="*/ 5 h 17"/>
                <a:gd name="T96" fmla="*/ 6 w 8"/>
                <a:gd name="T97" fmla="*/ 6 h 17"/>
                <a:gd name="T98" fmla="*/ 6 w 8"/>
                <a:gd name="T99" fmla="*/ 7 h 17"/>
                <a:gd name="T100" fmla="*/ 5 w 8"/>
                <a:gd name="T101" fmla="*/ 8 h 17"/>
                <a:gd name="T102" fmla="*/ 5 w 8"/>
                <a:gd name="T103" fmla="*/ 9 h 1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"/>
                <a:gd name="T157" fmla="*/ 0 h 17"/>
                <a:gd name="T158" fmla="*/ 8 w 8"/>
                <a:gd name="T159" fmla="*/ 17 h 1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" h="17">
                  <a:moveTo>
                    <a:pt x="5" y="9"/>
                  </a:moveTo>
                  <a:lnTo>
                    <a:pt x="5" y="9"/>
                  </a:lnTo>
                  <a:lnTo>
                    <a:pt x="4" y="10"/>
                  </a:lnTo>
                  <a:lnTo>
                    <a:pt x="3" y="12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1" y="15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5"/>
                  </a:lnTo>
                  <a:lnTo>
                    <a:pt x="6" y="6"/>
                  </a:lnTo>
                  <a:lnTo>
                    <a:pt x="6" y="7"/>
                  </a:lnTo>
                  <a:lnTo>
                    <a:pt x="5" y="8"/>
                  </a:lnTo>
                  <a:lnTo>
                    <a:pt x="5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2" name="Freeform 165"/>
            <p:cNvSpPr>
              <a:spLocks/>
            </p:cNvSpPr>
            <p:nvPr/>
          </p:nvSpPr>
          <p:spPr bwMode="auto">
            <a:xfrm>
              <a:off x="784" y="3185"/>
              <a:ext cx="9" cy="18"/>
            </a:xfrm>
            <a:custGeom>
              <a:avLst/>
              <a:gdLst>
                <a:gd name="T0" fmla="*/ 6 w 9"/>
                <a:gd name="T1" fmla="*/ 10 h 18"/>
                <a:gd name="T2" fmla="*/ 5 w 9"/>
                <a:gd name="T3" fmla="*/ 10 h 18"/>
                <a:gd name="T4" fmla="*/ 5 w 9"/>
                <a:gd name="T5" fmla="*/ 10 h 18"/>
                <a:gd name="T6" fmla="*/ 5 w 9"/>
                <a:gd name="T7" fmla="*/ 11 h 18"/>
                <a:gd name="T8" fmla="*/ 4 w 9"/>
                <a:gd name="T9" fmla="*/ 12 h 18"/>
                <a:gd name="T10" fmla="*/ 4 w 9"/>
                <a:gd name="T11" fmla="*/ 13 h 18"/>
                <a:gd name="T12" fmla="*/ 3 w 9"/>
                <a:gd name="T13" fmla="*/ 13 h 18"/>
                <a:gd name="T14" fmla="*/ 3 w 9"/>
                <a:gd name="T15" fmla="*/ 14 h 18"/>
                <a:gd name="T16" fmla="*/ 3 w 9"/>
                <a:gd name="T17" fmla="*/ 14 h 18"/>
                <a:gd name="T18" fmla="*/ 2 w 9"/>
                <a:gd name="T19" fmla="*/ 15 h 18"/>
                <a:gd name="T20" fmla="*/ 2 w 9"/>
                <a:gd name="T21" fmla="*/ 15 h 18"/>
                <a:gd name="T22" fmla="*/ 1 w 9"/>
                <a:gd name="T23" fmla="*/ 15 h 18"/>
                <a:gd name="T24" fmla="*/ 1 w 9"/>
                <a:gd name="T25" fmla="*/ 14 h 18"/>
                <a:gd name="T26" fmla="*/ 1 w 9"/>
                <a:gd name="T27" fmla="*/ 13 h 18"/>
                <a:gd name="T28" fmla="*/ 0 w 9"/>
                <a:gd name="T29" fmla="*/ 13 h 18"/>
                <a:gd name="T30" fmla="*/ 0 w 9"/>
                <a:gd name="T31" fmla="*/ 14 h 18"/>
                <a:gd name="T32" fmla="*/ 0 w 9"/>
                <a:gd name="T33" fmla="*/ 15 h 18"/>
                <a:gd name="T34" fmla="*/ 1 w 9"/>
                <a:gd name="T35" fmla="*/ 16 h 18"/>
                <a:gd name="T36" fmla="*/ 1 w 9"/>
                <a:gd name="T37" fmla="*/ 16 h 18"/>
                <a:gd name="T38" fmla="*/ 1 w 9"/>
                <a:gd name="T39" fmla="*/ 17 h 18"/>
                <a:gd name="T40" fmla="*/ 2 w 9"/>
                <a:gd name="T41" fmla="*/ 16 h 18"/>
                <a:gd name="T42" fmla="*/ 2 w 9"/>
                <a:gd name="T43" fmla="*/ 16 h 18"/>
                <a:gd name="T44" fmla="*/ 3 w 9"/>
                <a:gd name="T45" fmla="*/ 16 h 18"/>
                <a:gd name="T46" fmla="*/ 4 w 9"/>
                <a:gd name="T47" fmla="*/ 14 h 18"/>
                <a:gd name="T48" fmla="*/ 5 w 9"/>
                <a:gd name="T49" fmla="*/ 13 h 18"/>
                <a:gd name="T50" fmla="*/ 5 w 9"/>
                <a:gd name="T51" fmla="*/ 13 h 18"/>
                <a:gd name="T52" fmla="*/ 6 w 9"/>
                <a:gd name="T53" fmla="*/ 11 h 18"/>
                <a:gd name="T54" fmla="*/ 6 w 9"/>
                <a:gd name="T55" fmla="*/ 10 h 18"/>
                <a:gd name="T56" fmla="*/ 7 w 9"/>
                <a:gd name="T57" fmla="*/ 9 h 18"/>
                <a:gd name="T58" fmla="*/ 7 w 9"/>
                <a:gd name="T59" fmla="*/ 7 h 18"/>
                <a:gd name="T60" fmla="*/ 7 w 9"/>
                <a:gd name="T61" fmla="*/ 6 h 18"/>
                <a:gd name="T62" fmla="*/ 7 w 9"/>
                <a:gd name="T63" fmla="*/ 4 h 18"/>
                <a:gd name="T64" fmla="*/ 8 w 9"/>
                <a:gd name="T65" fmla="*/ 4 h 18"/>
                <a:gd name="T66" fmla="*/ 8 w 9"/>
                <a:gd name="T67" fmla="*/ 2 h 18"/>
                <a:gd name="T68" fmla="*/ 8 w 9"/>
                <a:gd name="T69" fmla="*/ 1 h 18"/>
                <a:gd name="T70" fmla="*/ 7 w 9"/>
                <a:gd name="T71" fmla="*/ 0 h 18"/>
                <a:gd name="T72" fmla="*/ 7 w 9"/>
                <a:gd name="T73" fmla="*/ 0 h 18"/>
                <a:gd name="T74" fmla="*/ 6 w 9"/>
                <a:gd name="T75" fmla="*/ 1 h 18"/>
                <a:gd name="T76" fmla="*/ 6 w 9"/>
                <a:gd name="T77" fmla="*/ 1 h 18"/>
                <a:gd name="T78" fmla="*/ 5 w 9"/>
                <a:gd name="T79" fmla="*/ 1 h 18"/>
                <a:gd name="T80" fmla="*/ 5 w 9"/>
                <a:gd name="T81" fmla="*/ 2 h 18"/>
                <a:gd name="T82" fmla="*/ 5 w 9"/>
                <a:gd name="T83" fmla="*/ 1 h 18"/>
                <a:gd name="T84" fmla="*/ 6 w 9"/>
                <a:gd name="T85" fmla="*/ 1 h 18"/>
                <a:gd name="T86" fmla="*/ 6 w 9"/>
                <a:gd name="T87" fmla="*/ 1 h 18"/>
                <a:gd name="T88" fmla="*/ 7 w 9"/>
                <a:gd name="T89" fmla="*/ 1 h 18"/>
                <a:gd name="T90" fmla="*/ 7 w 9"/>
                <a:gd name="T91" fmla="*/ 2 h 18"/>
                <a:gd name="T92" fmla="*/ 7 w 9"/>
                <a:gd name="T93" fmla="*/ 3 h 18"/>
                <a:gd name="T94" fmla="*/ 7 w 9"/>
                <a:gd name="T95" fmla="*/ 4 h 18"/>
                <a:gd name="T96" fmla="*/ 7 w 9"/>
                <a:gd name="T97" fmla="*/ 4 h 18"/>
                <a:gd name="T98" fmla="*/ 7 w 9"/>
                <a:gd name="T99" fmla="*/ 5 h 18"/>
                <a:gd name="T100" fmla="*/ 7 w 9"/>
                <a:gd name="T101" fmla="*/ 6 h 18"/>
                <a:gd name="T102" fmla="*/ 6 w 9"/>
                <a:gd name="T103" fmla="*/ 7 h 18"/>
                <a:gd name="T104" fmla="*/ 6 w 9"/>
                <a:gd name="T105" fmla="*/ 8 h 18"/>
                <a:gd name="T106" fmla="*/ 6 w 9"/>
                <a:gd name="T107" fmla="*/ 10 h 1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9"/>
                <a:gd name="T163" fmla="*/ 0 h 18"/>
                <a:gd name="T164" fmla="*/ 9 w 9"/>
                <a:gd name="T165" fmla="*/ 18 h 1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9" h="18">
                  <a:moveTo>
                    <a:pt x="6" y="10"/>
                  </a:moveTo>
                  <a:lnTo>
                    <a:pt x="5" y="10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2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4" y="14"/>
                  </a:lnTo>
                  <a:lnTo>
                    <a:pt x="5" y="13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6" y="1"/>
                  </a:lnTo>
                  <a:lnTo>
                    <a:pt x="5" y="1"/>
                  </a:lnTo>
                  <a:lnTo>
                    <a:pt x="5" y="2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4"/>
                  </a:lnTo>
                  <a:lnTo>
                    <a:pt x="7" y="5"/>
                  </a:lnTo>
                  <a:lnTo>
                    <a:pt x="7" y="6"/>
                  </a:lnTo>
                  <a:lnTo>
                    <a:pt x="6" y="7"/>
                  </a:lnTo>
                  <a:lnTo>
                    <a:pt x="6" y="8"/>
                  </a:lnTo>
                  <a:lnTo>
                    <a:pt x="6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3" name="Freeform 166"/>
            <p:cNvSpPr>
              <a:spLocks/>
            </p:cNvSpPr>
            <p:nvPr/>
          </p:nvSpPr>
          <p:spPr bwMode="auto">
            <a:xfrm>
              <a:off x="952" y="3097"/>
              <a:ext cx="4" cy="20"/>
            </a:xfrm>
            <a:custGeom>
              <a:avLst/>
              <a:gdLst>
                <a:gd name="T0" fmla="*/ 1 w 4"/>
                <a:gd name="T1" fmla="*/ 9 h 20"/>
                <a:gd name="T2" fmla="*/ 1 w 4"/>
                <a:gd name="T3" fmla="*/ 10 h 20"/>
                <a:gd name="T4" fmla="*/ 1 w 4"/>
                <a:gd name="T5" fmla="*/ 11 h 20"/>
                <a:gd name="T6" fmla="*/ 1 w 4"/>
                <a:gd name="T7" fmla="*/ 11 h 20"/>
                <a:gd name="T8" fmla="*/ 1 w 4"/>
                <a:gd name="T9" fmla="*/ 12 h 20"/>
                <a:gd name="T10" fmla="*/ 1 w 4"/>
                <a:gd name="T11" fmla="*/ 13 h 20"/>
                <a:gd name="T12" fmla="*/ 1 w 4"/>
                <a:gd name="T13" fmla="*/ 14 h 20"/>
                <a:gd name="T14" fmla="*/ 1 w 4"/>
                <a:gd name="T15" fmla="*/ 14 h 20"/>
                <a:gd name="T16" fmla="*/ 1 w 4"/>
                <a:gd name="T17" fmla="*/ 15 h 20"/>
                <a:gd name="T18" fmla="*/ 1 w 4"/>
                <a:gd name="T19" fmla="*/ 16 h 20"/>
                <a:gd name="T20" fmla="*/ 1 w 4"/>
                <a:gd name="T21" fmla="*/ 16 h 20"/>
                <a:gd name="T22" fmla="*/ 1 w 4"/>
                <a:gd name="T23" fmla="*/ 17 h 20"/>
                <a:gd name="T24" fmla="*/ 1 w 4"/>
                <a:gd name="T25" fmla="*/ 17 h 20"/>
                <a:gd name="T26" fmla="*/ 2 w 4"/>
                <a:gd name="T27" fmla="*/ 17 h 20"/>
                <a:gd name="T28" fmla="*/ 2 w 4"/>
                <a:gd name="T29" fmla="*/ 16 h 20"/>
                <a:gd name="T30" fmla="*/ 2 w 4"/>
                <a:gd name="T31" fmla="*/ 16 h 20"/>
                <a:gd name="T32" fmla="*/ 2 w 4"/>
                <a:gd name="T33" fmla="*/ 17 h 20"/>
                <a:gd name="T34" fmla="*/ 2 w 4"/>
                <a:gd name="T35" fmla="*/ 17 h 20"/>
                <a:gd name="T36" fmla="*/ 2 w 4"/>
                <a:gd name="T37" fmla="*/ 17 h 20"/>
                <a:gd name="T38" fmla="*/ 2 w 4"/>
                <a:gd name="T39" fmla="*/ 17 h 20"/>
                <a:gd name="T40" fmla="*/ 2 w 4"/>
                <a:gd name="T41" fmla="*/ 18 h 20"/>
                <a:gd name="T42" fmla="*/ 2 w 4"/>
                <a:gd name="T43" fmla="*/ 19 h 20"/>
                <a:gd name="T44" fmla="*/ 1 w 4"/>
                <a:gd name="T45" fmla="*/ 19 h 20"/>
                <a:gd name="T46" fmla="*/ 1 w 4"/>
                <a:gd name="T47" fmla="*/ 18 h 20"/>
                <a:gd name="T48" fmla="*/ 1 w 4"/>
                <a:gd name="T49" fmla="*/ 17 h 20"/>
                <a:gd name="T50" fmla="*/ 1 w 4"/>
                <a:gd name="T51" fmla="*/ 16 h 20"/>
                <a:gd name="T52" fmla="*/ 0 w 4"/>
                <a:gd name="T53" fmla="*/ 15 h 20"/>
                <a:gd name="T54" fmla="*/ 0 w 4"/>
                <a:gd name="T55" fmla="*/ 14 h 20"/>
                <a:gd name="T56" fmla="*/ 0 w 4"/>
                <a:gd name="T57" fmla="*/ 12 h 20"/>
                <a:gd name="T58" fmla="*/ 0 w 4"/>
                <a:gd name="T59" fmla="*/ 11 h 20"/>
                <a:gd name="T60" fmla="*/ 0 w 4"/>
                <a:gd name="T61" fmla="*/ 9 h 20"/>
                <a:gd name="T62" fmla="*/ 0 w 4"/>
                <a:gd name="T63" fmla="*/ 8 h 20"/>
                <a:gd name="T64" fmla="*/ 0 w 4"/>
                <a:gd name="T65" fmla="*/ 6 h 20"/>
                <a:gd name="T66" fmla="*/ 0 w 4"/>
                <a:gd name="T67" fmla="*/ 5 h 20"/>
                <a:gd name="T68" fmla="*/ 1 w 4"/>
                <a:gd name="T69" fmla="*/ 4 h 20"/>
                <a:gd name="T70" fmla="*/ 1 w 4"/>
                <a:gd name="T71" fmla="*/ 2 h 20"/>
                <a:gd name="T72" fmla="*/ 1 w 4"/>
                <a:gd name="T73" fmla="*/ 2 h 20"/>
                <a:gd name="T74" fmla="*/ 1 w 4"/>
                <a:gd name="T75" fmla="*/ 1 h 20"/>
                <a:gd name="T76" fmla="*/ 2 w 4"/>
                <a:gd name="T77" fmla="*/ 0 h 20"/>
                <a:gd name="T78" fmla="*/ 2 w 4"/>
                <a:gd name="T79" fmla="*/ 0 h 20"/>
                <a:gd name="T80" fmla="*/ 2 w 4"/>
                <a:gd name="T81" fmla="*/ 1 h 20"/>
                <a:gd name="T82" fmla="*/ 2 w 4"/>
                <a:gd name="T83" fmla="*/ 2 h 20"/>
                <a:gd name="T84" fmla="*/ 3 w 4"/>
                <a:gd name="T85" fmla="*/ 2 h 20"/>
                <a:gd name="T86" fmla="*/ 3 w 4"/>
                <a:gd name="T87" fmla="*/ 2 h 20"/>
                <a:gd name="T88" fmla="*/ 3 w 4"/>
                <a:gd name="T89" fmla="*/ 3 h 20"/>
                <a:gd name="T90" fmla="*/ 3 w 4"/>
                <a:gd name="T91" fmla="*/ 3 h 20"/>
                <a:gd name="T92" fmla="*/ 3 w 4"/>
                <a:gd name="T93" fmla="*/ 4 h 20"/>
                <a:gd name="T94" fmla="*/ 3 w 4"/>
                <a:gd name="T95" fmla="*/ 3 h 20"/>
                <a:gd name="T96" fmla="*/ 3 w 4"/>
                <a:gd name="T97" fmla="*/ 2 h 20"/>
                <a:gd name="T98" fmla="*/ 2 w 4"/>
                <a:gd name="T99" fmla="*/ 2 h 20"/>
                <a:gd name="T100" fmla="*/ 2 w 4"/>
                <a:gd name="T101" fmla="*/ 2 h 20"/>
                <a:gd name="T102" fmla="*/ 2 w 4"/>
                <a:gd name="T103" fmla="*/ 2 h 20"/>
                <a:gd name="T104" fmla="*/ 1 w 4"/>
                <a:gd name="T105" fmla="*/ 2 h 20"/>
                <a:gd name="T106" fmla="*/ 1 w 4"/>
                <a:gd name="T107" fmla="*/ 2 h 20"/>
                <a:gd name="T108" fmla="*/ 1 w 4"/>
                <a:gd name="T109" fmla="*/ 2 h 20"/>
                <a:gd name="T110" fmla="*/ 1 w 4"/>
                <a:gd name="T111" fmla="*/ 3 h 20"/>
                <a:gd name="T112" fmla="*/ 1 w 4"/>
                <a:gd name="T113" fmla="*/ 4 h 20"/>
                <a:gd name="T114" fmla="*/ 1 w 4"/>
                <a:gd name="T115" fmla="*/ 5 h 20"/>
                <a:gd name="T116" fmla="*/ 1 w 4"/>
                <a:gd name="T117" fmla="*/ 6 h 20"/>
                <a:gd name="T118" fmla="*/ 1 w 4"/>
                <a:gd name="T119" fmla="*/ 7 h 20"/>
                <a:gd name="T120" fmla="*/ 1 w 4"/>
                <a:gd name="T121" fmla="*/ 8 h 20"/>
                <a:gd name="T122" fmla="*/ 1 w 4"/>
                <a:gd name="T123" fmla="*/ 9 h 2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4"/>
                <a:gd name="T187" fmla="*/ 0 h 20"/>
                <a:gd name="T188" fmla="*/ 4 w 4"/>
                <a:gd name="T189" fmla="*/ 20 h 2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4" h="20">
                  <a:moveTo>
                    <a:pt x="1" y="9"/>
                  </a:moveTo>
                  <a:lnTo>
                    <a:pt x="1" y="10"/>
                  </a:lnTo>
                  <a:lnTo>
                    <a:pt x="1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4"/>
                  </a:lnTo>
                  <a:lnTo>
                    <a:pt x="3" y="3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4" name="Freeform 167"/>
            <p:cNvSpPr>
              <a:spLocks/>
            </p:cNvSpPr>
            <p:nvPr/>
          </p:nvSpPr>
          <p:spPr bwMode="auto">
            <a:xfrm>
              <a:off x="942" y="3106"/>
              <a:ext cx="4" cy="20"/>
            </a:xfrm>
            <a:custGeom>
              <a:avLst/>
              <a:gdLst>
                <a:gd name="T0" fmla="*/ 1 w 4"/>
                <a:gd name="T1" fmla="*/ 10 h 20"/>
                <a:gd name="T2" fmla="*/ 1 w 4"/>
                <a:gd name="T3" fmla="*/ 11 h 20"/>
                <a:gd name="T4" fmla="*/ 1 w 4"/>
                <a:gd name="T5" fmla="*/ 11 h 20"/>
                <a:gd name="T6" fmla="*/ 1 w 4"/>
                <a:gd name="T7" fmla="*/ 12 h 20"/>
                <a:gd name="T8" fmla="*/ 1 w 4"/>
                <a:gd name="T9" fmla="*/ 13 h 20"/>
                <a:gd name="T10" fmla="*/ 1 w 4"/>
                <a:gd name="T11" fmla="*/ 14 h 20"/>
                <a:gd name="T12" fmla="*/ 1 w 4"/>
                <a:gd name="T13" fmla="*/ 14 h 20"/>
                <a:gd name="T14" fmla="*/ 1 w 4"/>
                <a:gd name="T15" fmla="*/ 15 h 20"/>
                <a:gd name="T16" fmla="*/ 1 w 4"/>
                <a:gd name="T17" fmla="*/ 16 h 20"/>
                <a:gd name="T18" fmla="*/ 1 w 4"/>
                <a:gd name="T19" fmla="*/ 17 h 20"/>
                <a:gd name="T20" fmla="*/ 1 w 4"/>
                <a:gd name="T21" fmla="*/ 17 h 20"/>
                <a:gd name="T22" fmla="*/ 2 w 4"/>
                <a:gd name="T23" fmla="*/ 17 h 20"/>
                <a:gd name="T24" fmla="*/ 2 w 4"/>
                <a:gd name="T25" fmla="*/ 17 h 20"/>
                <a:gd name="T26" fmla="*/ 2 w 4"/>
                <a:gd name="T27" fmla="*/ 17 h 20"/>
                <a:gd name="T28" fmla="*/ 2 w 4"/>
                <a:gd name="T29" fmla="*/ 17 h 20"/>
                <a:gd name="T30" fmla="*/ 2 w 4"/>
                <a:gd name="T31" fmla="*/ 17 h 20"/>
                <a:gd name="T32" fmla="*/ 2 w 4"/>
                <a:gd name="T33" fmla="*/ 18 h 20"/>
                <a:gd name="T34" fmla="*/ 2 w 4"/>
                <a:gd name="T35" fmla="*/ 18 h 20"/>
                <a:gd name="T36" fmla="*/ 2 w 4"/>
                <a:gd name="T37" fmla="*/ 19 h 20"/>
                <a:gd name="T38" fmla="*/ 1 w 4"/>
                <a:gd name="T39" fmla="*/ 19 h 20"/>
                <a:gd name="T40" fmla="*/ 1 w 4"/>
                <a:gd name="T41" fmla="*/ 18 h 20"/>
                <a:gd name="T42" fmla="*/ 1 w 4"/>
                <a:gd name="T43" fmla="*/ 17 h 20"/>
                <a:gd name="T44" fmla="*/ 1 w 4"/>
                <a:gd name="T45" fmla="*/ 17 h 20"/>
                <a:gd name="T46" fmla="*/ 0 w 4"/>
                <a:gd name="T47" fmla="*/ 15 h 20"/>
                <a:gd name="T48" fmla="*/ 0 w 4"/>
                <a:gd name="T49" fmla="*/ 14 h 20"/>
                <a:gd name="T50" fmla="*/ 0 w 4"/>
                <a:gd name="T51" fmla="*/ 12 h 20"/>
                <a:gd name="T52" fmla="*/ 0 w 4"/>
                <a:gd name="T53" fmla="*/ 11 h 20"/>
                <a:gd name="T54" fmla="*/ 0 w 4"/>
                <a:gd name="T55" fmla="*/ 10 h 20"/>
                <a:gd name="T56" fmla="*/ 0 w 4"/>
                <a:gd name="T57" fmla="*/ 8 h 20"/>
                <a:gd name="T58" fmla="*/ 0 w 4"/>
                <a:gd name="T59" fmla="*/ 7 h 20"/>
                <a:gd name="T60" fmla="*/ 0 w 4"/>
                <a:gd name="T61" fmla="*/ 5 h 20"/>
                <a:gd name="T62" fmla="*/ 1 w 4"/>
                <a:gd name="T63" fmla="*/ 4 h 20"/>
                <a:gd name="T64" fmla="*/ 1 w 4"/>
                <a:gd name="T65" fmla="*/ 2 h 20"/>
                <a:gd name="T66" fmla="*/ 1 w 4"/>
                <a:gd name="T67" fmla="*/ 2 h 20"/>
                <a:gd name="T68" fmla="*/ 1 w 4"/>
                <a:gd name="T69" fmla="*/ 1 h 20"/>
                <a:gd name="T70" fmla="*/ 2 w 4"/>
                <a:gd name="T71" fmla="*/ 0 h 20"/>
                <a:gd name="T72" fmla="*/ 2 w 4"/>
                <a:gd name="T73" fmla="*/ 1 h 20"/>
                <a:gd name="T74" fmla="*/ 2 w 4"/>
                <a:gd name="T75" fmla="*/ 2 h 20"/>
                <a:gd name="T76" fmla="*/ 2 w 4"/>
                <a:gd name="T77" fmla="*/ 2 h 20"/>
                <a:gd name="T78" fmla="*/ 3 w 4"/>
                <a:gd name="T79" fmla="*/ 2 h 20"/>
                <a:gd name="T80" fmla="*/ 3 w 4"/>
                <a:gd name="T81" fmla="*/ 3 h 20"/>
                <a:gd name="T82" fmla="*/ 3 w 4"/>
                <a:gd name="T83" fmla="*/ 4 h 20"/>
                <a:gd name="T84" fmla="*/ 3 w 4"/>
                <a:gd name="T85" fmla="*/ 4 h 20"/>
                <a:gd name="T86" fmla="*/ 3 w 4"/>
                <a:gd name="T87" fmla="*/ 5 h 20"/>
                <a:gd name="T88" fmla="*/ 3 w 4"/>
                <a:gd name="T89" fmla="*/ 4 h 20"/>
                <a:gd name="T90" fmla="*/ 3 w 4"/>
                <a:gd name="T91" fmla="*/ 3 h 20"/>
                <a:gd name="T92" fmla="*/ 2 w 4"/>
                <a:gd name="T93" fmla="*/ 2 h 20"/>
                <a:gd name="T94" fmla="*/ 2 w 4"/>
                <a:gd name="T95" fmla="*/ 2 h 20"/>
                <a:gd name="T96" fmla="*/ 2 w 4"/>
                <a:gd name="T97" fmla="*/ 2 h 20"/>
                <a:gd name="T98" fmla="*/ 1 w 4"/>
                <a:gd name="T99" fmla="*/ 2 h 20"/>
                <a:gd name="T100" fmla="*/ 1 w 4"/>
                <a:gd name="T101" fmla="*/ 3 h 20"/>
                <a:gd name="T102" fmla="*/ 1 w 4"/>
                <a:gd name="T103" fmla="*/ 4 h 20"/>
                <a:gd name="T104" fmla="*/ 1 w 4"/>
                <a:gd name="T105" fmla="*/ 5 h 20"/>
                <a:gd name="T106" fmla="*/ 1 w 4"/>
                <a:gd name="T107" fmla="*/ 5 h 20"/>
                <a:gd name="T108" fmla="*/ 1 w 4"/>
                <a:gd name="T109" fmla="*/ 6 h 20"/>
                <a:gd name="T110" fmla="*/ 1 w 4"/>
                <a:gd name="T111" fmla="*/ 8 h 20"/>
                <a:gd name="T112" fmla="*/ 1 w 4"/>
                <a:gd name="T113" fmla="*/ 9 h 20"/>
                <a:gd name="T114" fmla="*/ 1 w 4"/>
                <a:gd name="T115" fmla="*/ 10 h 2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4"/>
                <a:gd name="T175" fmla="*/ 0 h 20"/>
                <a:gd name="T176" fmla="*/ 4 w 4"/>
                <a:gd name="T177" fmla="*/ 20 h 2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4" h="20">
                  <a:moveTo>
                    <a:pt x="1" y="10"/>
                  </a:moveTo>
                  <a:lnTo>
                    <a:pt x="1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4"/>
                  </a:lnTo>
                  <a:lnTo>
                    <a:pt x="3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5" name="Freeform 168"/>
            <p:cNvSpPr>
              <a:spLocks/>
            </p:cNvSpPr>
            <p:nvPr/>
          </p:nvSpPr>
          <p:spPr bwMode="auto">
            <a:xfrm>
              <a:off x="921" y="3154"/>
              <a:ext cx="20" cy="3"/>
            </a:xfrm>
            <a:custGeom>
              <a:avLst/>
              <a:gdLst>
                <a:gd name="T0" fmla="*/ 9 w 20"/>
                <a:gd name="T1" fmla="*/ 1 h 3"/>
                <a:gd name="T2" fmla="*/ 8 w 20"/>
                <a:gd name="T3" fmla="*/ 1 h 3"/>
                <a:gd name="T4" fmla="*/ 7 w 20"/>
                <a:gd name="T5" fmla="*/ 1 h 3"/>
                <a:gd name="T6" fmla="*/ 6 w 20"/>
                <a:gd name="T7" fmla="*/ 1 h 3"/>
                <a:gd name="T8" fmla="*/ 5 w 20"/>
                <a:gd name="T9" fmla="*/ 1 h 3"/>
                <a:gd name="T10" fmla="*/ 5 w 20"/>
                <a:gd name="T11" fmla="*/ 1 h 3"/>
                <a:gd name="T12" fmla="*/ 4 w 20"/>
                <a:gd name="T13" fmla="*/ 1 h 3"/>
                <a:gd name="T14" fmla="*/ 3 w 20"/>
                <a:gd name="T15" fmla="*/ 1 h 3"/>
                <a:gd name="T16" fmla="*/ 2 w 20"/>
                <a:gd name="T17" fmla="*/ 1 h 3"/>
                <a:gd name="T18" fmla="*/ 2 w 20"/>
                <a:gd name="T19" fmla="*/ 1 h 3"/>
                <a:gd name="T20" fmla="*/ 2 w 20"/>
                <a:gd name="T21" fmla="*/ 1 h 3"/>
                <a:gd name="T22" fmla="*/ 2 w 20"/>
                <a:gd name="T23" fmla="*/ 1 h 3"/>
                <a:gd name="T24" fmla="*/ 3 w 20"/>
                <a:gd name="T25" fmla="*/ 2 h 3"/>
                <a:gd name="T26" fmla="*/ 2 w 20"/>
                <a:gd name="T27" fmla="*/ 2 h 3"/>
                <a:gd name="T28" fmla="*/ 2 w 20"/>
                <a:gd name="T29" fmla="*/ 2 h 3"/>
                <a:gd name="T30" fmla="*/ 2 w 20"/>
                <a:gd name="T31" fmla="*/ 1 h 3"/>
                <a:gd name="T32" fmla="*/ 1 w 20"/>
                <a:gd name="T33" fmla="*/ 1 h 3"/>
                <a:gd name="T34" fmla="*/ 1 w 20"/>
                <a:gd name="T35" fmla="*/ 1 h 3"/>
                <a:gd name="T36" fmla="*/ 0 w 20"/>
                <a:gd name="T37" fmla="*/ 1 h 3"/>
                <a:gd name="T38" fmla="*/ 1 w 20"/>
                <a:gd name="T39" fmla="*/ 1 h 3"/>
                <a:gd name="T40" fmla="*/ 2 w 20"/>
                <a:gd name="T41" fmla="*/ 1 h 3"/>
                <a:gd name="T42" fmla="*/ 3 w 20"/>
                <a:gd name="T43" fmla="*/ 0 h 3"/>
                <a:gd name="T44" fmla="*/ 4 w 20"/>
                <a:gd name="T45" fmla="*/ 0 h 3"/>
                <a:gd name="T46" fmla="*/ 5 w 20"/>
                <a:gd name="T47" fmla="*/ 0 h 3"/>
                <a:gd name="T48" fmla="*/ 7 w 20"/>
                <a:gd name="T49" fmla="*/ 0 h 3"/>
                <a:gd name="T50" fmla="*/ 8 w 20"/>
                <a:gd name="T51" fmla="*/ 0 h 3"/>
                <a:gd name="T52" fmla="*/ 10 w 20"/>
                <a:gd name="T53" fmla="*/ 0 h 3"/>
                <a:gd name="T54" fmla="*/ 11 w 20"/>
                <a:gd name="T55" fmla="*/ 0 h 3"/>
                <a:gd name="T56" fmla="*/ 12 w 20"/>
                <a:gd name="T57" fmla="*/ 0 h 3"/>
                <a:gd name="T58" fmla="*/ 14 w 20"/>
                <a:gd name="T59" fmla="*/ 0 h 3"/>
                <a:gd name="T60" fmla="*/ 15 w 20"/>
                <a:gd name="T61" fmla="*/ 1 h 3"/>
                <a:gd name="T62" fmla="*/ 17 w 20"/>
                <a:gd name="T63" fmla="*/ 1 h 3"/>
                <a:gd name="T64" fmla="*/ 17 w 20"/>
                <a:gd name="T65" fmla="*/ 1 h 3"/>
                <a:gd name="T66" fmla="*/ 18 w 20"/>
                <a:gd name="T67" fmla="*/ 1 h 3"/>
                <a:gd name="T68" fmla="*/ 19 w 20"/>
                <a:gd name="T69" fmla="*/ 1 h 3"/>
                <a:gd name="T70" fmla="*/ 19 w 20"/>
                <a:gd name="T71" fmla="*/ 2 h 3"/>
                <a:gd name="T72" fmla="*/ 18 w 20"/>
                <a:gd name="T73" fmla="*/ 2 h 3"/>
                <a:gd name="T74" fmla="*/ 17 w 20"/>
                <a:gd name="T75" fmla="*/ 2 h 3"/>
                <a:gd name="T76" fmla="*/ 17 w 20"/>
                <a:gd name="T77" fmla="*/ 2 h 3"/>
                <a:gd name="T78" fmla="*/ 16 w 20"/>
                <a:gd name="T79" fmla="*/ 2 h 3"/>
                <a:gd name="T80" fmla="*/ 16 w 20"/>
                <a:gd name="T81" fmla="*/ 2 h 3"/>
                <a:gd name="T82" fmla="*/ 15 w 20"/>
                <a:gd name="T83" fmla="*/ 2 h 3"/>
                <a:gd name="T84" fmla="*/ 14 w 20"/>
                <a:gd name="T85" fmla="*/ 2 h 3"/>
                <a:gd name="T86" fmla="*/ 15 w 20"/>
                <a:gd name="T87" fmla="*/ 2 h 3"/>
                <a:gd name="T88" fmla="*/ 16 w 20"/>
                <a:gd name="T89" fmla="*/ 2 h 3"/>
                <a:gd name="T90" fmla="*/ 17 w 20"/>
                <a:gd name="T91" fmla="*/ 2 h 3"/>
                <a:gd name="T92" fmla="*/ 17 w 20"/>
                <a:gd name="T93" fmla="*/ 1 h 3"/>
                <a:gd name="T94" fmla="*/ 17 w 20"/>
                <a:gd name="T95" fmla="*/ 1 h 3"/>
                <a:gd name="T96" fmla="*/ 17 w 20"/>
                <a:gd name="T97" fmla="*/ 1 h 3"/>
                <a:gd name="T98" fmla="*/ 16 w 20"/>
                <a:gd name="T99" fmla="*/ 1 h 3"/>
                <a:gd name="T100" fmla="*/ 15 w 20"/>
                <a:gd name="T101" fmla="*/ 1 h 3"/>
                <a:gd name="T102" fmla="*/ 14 w 20"/>
                <a:gd name="T103" fmla="*/ 1 h 3"/>
                <a:gd name="T104" fmla="*/ 14 w 20"/>
                <a:gd name="T105" fmla="*/ 1 h 3"/>
                <a:gd name="T106" fmla="*/ 13 w 20"/>
                <a:gd name="T107" fmla="*/ 1 h 3"/>
                <a:gd name="T108" fmla="*/ 11 w 20"/>
                <a:gd name="T109" fmla="*/ 1 h 3"/>
                <a:gd name="T110" fmla="*/ 10 w 20"/>
                <a:gd name="T111" fmla="*/ 1 h 3"/>
                <a:gd name="T112" fmla="*/ 9 w 20"/>
                <a:gd name="T113" fmla="*/ 1 h 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0"/>
                <a:gd name="T172" fmla="*/ 0 h 3"/>
                <a:gd name="T173" fmla="*/ 20 w 20"/>
                <a:gd name="T174" fmla="*/ 3 h 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0" h="3">
                  <a:moveTo>
                    <a:pt x="9" y="1"/>
                  </a:moveTo>
                  <a:lnTo>
                    <a:pt x="8" y="1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19" y="2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9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6" name="Freeform 169"/>
            <p:cNvSpPr>
              <a:spLocks/>
            </p:cNvSpPr>
            <p:nvPr/>
          </p:nvSpPr>
          <p:spPr bwMode="auto">
            <a:xfrm>
              <a:off x="915" y="3131"/>
              <a:ext cx="5" cy="21"/>
            </a:xfrm>
            <a:custGeom>
              <a:avLst/>
              <a:gdLst>
                <a:gd name="T0" fmla="*/ 1 w 5"/>
                <a:gd name="T1" fmla="*/ 11 h 21"/>
                <a:gd name="T2" fmla="*/ 1 w 5"/>
                <a:gd name="T3" fmla="*/ 12 h 21"/>
                <a:gd name="T4" fmla="*/ 1 w 5"/>
                <a:gd name="T5" fmla="*/ 13 h 21"/>
                <a:gd name="T6" fmla="*/ 1 w 5"/>
                <a:gd name="T7" fmla="*/ 14 h 21"/>
                <a:gd name="T8" fmla="*/ 1 w 5"/>
                <a:gd name="T9" fmla="*/ 15 h 21"/>
                <a:gd name="T10" fmla="*/ 1 w 5"/>
                <a:gd name="T11" fmla="*/ 15 h 21"/>
                <a:gd name="T12" fmla="*/ 2 w 5"/>
                <a:gd name="T13" fmla="*/ 16 h 21"/>
                <a:gd name="T14" fmla="*/ 2 w 5"/>
                <a:gd name="T15" fmla="*/ 17 h 21"/>
                <a:gd name="T16" fmla="*/ 2 w 5"/>
                <a:gd name="T17" fmla="*/ 18 h 21"/>
                <a:gd name="T18" fmla="*/ 2 w 5"/>
                <a:gd name="T19" fmla="*/ 18 h 21"/>
                <a:gd name="T20" fmla="*/ 3 w 5"/>
                <a:gd name="T21" fmla="*/ 18 h 21"/>
                <a:gd name="T22" fmla="*/ 3 w 5"/>
                <a:gd name="T23" fmla="*/ 18 h 21"/>
                <a:gd name="T24" fmla="*/ 4 w 5"/>
                <a:gd name="T25" fmla="*/ 17 h 21"/>
                <a:gd name="T26" fmla="*/ 4 w 5"/>
                <a:gd name="T27" fmla="*/ 16 h 21"/>
                <a:gd name="T28" fmla="*/ 4 w 5"/>
                <a:gd name="T29" fmla="*/ 17 h 21"/>
                <a:gd name="T30" fmla="*/ 4 w 5"/>
                <a:gd name="T31" fmla="*/ 18 h 21"/>
                <a:gd name="T32" fmla="*/ 3 w 5"/>
                <a:gd name="T33" fmla="*/ 18 h 21"/>
                <a:gd name="T34" fmla="*/ 3 w 5"/>
                <a:gd name="T35" fmla="*/ 18 h 21"/>
                <a:gd name="T36" fmla="*/ 3 w 5"/>
                <a:gd name="T37" fmla="*/ 19 h 21"/>
                <a:gd name="T38" fmla="*/ 3 w 5"/>
                <a:gd name="T39" fmla="*/ 20 h 21"/>
                <a:gd name="T40" fmla="*/ 2 w 5"/>
                <a:gd name="T41" fmla="*/ 19 h 21"/>
                <a:gd name="T42" fmla="*/ 2 w 5"/>
                <a:gd name="T43" fmla="*/ 18 h 21"/>
                <a:gd name="T44" fmla="*/ 2 w 5"/>
                <a:gd name="T45" fmla="*/ 18 h 21"/>
                <a:gd name="T46" fmla="*/ 1 w 5"/>
                <a:gd name="T47" fmla="*/ 16 h 21"/>
                <a:gd name="T48" fmla="*/ 1 w 5"/>
                <a:gd name="T49" fmla="*/ 15 h 21"/>
                <a:gd name="T50" fmla="*/ 0 w 5"/>
                <a:gd name="T51" fmla="*/ 14 h 21"/>
                <a:gd name="T52" fmla="*/ 0 w 5"/>
                <a:gd name="T53" fmla="*/ 12 h 21"/>
                <a:gd name="T54" fmla="*/ 0 w 5"/>
                <a:gd name="T55" fmla="*/ 11 h 21"/>
                <a:gd name="T56" fmla="*/ 0 w 5"/>
                <a:gd name="T57" fmla="*/ 9 h 21"/>
                <a:gd name="T58" fmla="*/ 0 w 5"/>
                <a:gd name="T59" fmla="*/ 8 h 21"/>
                <a:gd name="T60" fmla="*/ 0 w 5"/>
                <a:gd name="T61" fmla="*/ 6 h 21"/>
                <a:gd name="T62" fmla="*/ 0 w 5"/>
                <a:gd name="T63" fmla="*/ 5 h 21"/>
                <a:gd name="T64" fmla="*/ 0 w 5"/>
                <a:gd name="T65" fmla="*/ 3 h 21"/>
                <a:gd name="T66" fmla="*/ 0 w 5"/>
                <a:gd name="T67" fmla="*/ 2 h 21"/>
                <a:gd name="T68" fmla="*/ 1 w 5"/>
                <a:gd name="T69" fmla="*/ 1 h 21"/>
                <a:gd name="T70" fmla="*/ 1 w 5"/>
                <a:gd name="T71" fmla="*/ 0 h 21"/>
                <a:gd name="T72" fmla="*/ 2 w 5"/>
                <a:gd name="T73" fmla="*/ 1 h 21"/>
                <a:gd name="T74" fmla="*/ 2 w 5"/>
                <a:gd name="T75" fmla="*/ 1 h 21"/>
                <a:gd name="T76" fmla="*/ 2 w 5"/>
                <a:gd name="T77" fmla="*/ 2 h 21"/>
                <a:gd name="T78" fmla="*/ 2 w 5"/>
                <a:gd name="T79" fmla="*/ 2 h 21"/>
                <a:gd name="T80" fmla="*/ 3 w 5"/>
                <a:gd name="T81" fmla="*/ 2 h 21"/>
                <a:gd name="T82" fmla="*/ 3 w 5"/>
                <a:gd name="T83" fmla="*/ 3 h 21"/>
                <a:gd name="T84" fmla="*/ 3 w 5"/>
                <a:gd name="T85" fmla="*/ 4 h 21"/>
                <a:gd name="T86" fmla="*/ 3 w 5"/>
                <a:gd name="T87" fmla="*/ 5 h 21"/>
                <a:gd name="T88" fmla="*/ 3 w 5"/>
                <a:gd name="T89" fmla="*/ 4 h 21"/>
                <a:gd name="T90" fmla="*/ 2 w 5"/>
                <a:gd name="T91" fmla="*/ 3 h 21"/>
                <a:gd name="T92" fmla="*/ 2 w 5"/>
                <a:gd name="T93" fmla="*/ 2 h 21"/>
                <a:gd name="T94" fmla="*/ 2 w 5"/>
                <a:gd name="T95" fmla="*/ 2 h 21"/>
                <a:gd name="T96" fmla="*/ 1 w 5"/>
                <a:gd name="T97" fmla="*/ 2 h 21"/>
                <a:gd name="T98" fmla="*/ 1 w 5"/>
                <a:gd name="T99" fmla="*/ 3 h 21"/>
                <a:gd name="T100" fmla="*/ 1 w 5"/>
                <a:gd name="T101" fmla="*/ 4 h 21"/>
                <a:gd name="T102" fmla="*/ 1 w 5"/>
                <a:gd name="T103" fmla="*/ 5 h 21"/>
                <a:gd name="T104" fmla="*/ 1 w 5"/>
                <a:gd name="T105" fmla="*/ 5 h 21"/>
                <a:gd name="T106" fmla="*/ 1 w 5"/>
                <a:gd name="T107" fmla="*/ 6 h 21"/>
                <a:gd name="T108" fmla="*/ 1 w 5"/>
                <a:gd name="T109" fmla="*/ 7 h 21"/>
                <a:gd name="T110" fmla="*/ 1 w 5"/>
                <a:gd name="T111" fmla="*/ 8 h 21"/>
                <a:gd name="T112" fmla="*/ 1 w 5"/>
                <a:gd name="T113" fmla="*/ 9 h 21"/>
                <a:gd name="T114" fmla="*/ 1 w 5"/>
                <a:gd name="T115" fmla="*/ 11 h 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"/>
                <a:gd name="T175" fmla="*/ 0 h 21"/>
                <a:gd name="T176" fmla="*/ 5 w 5"/>
                <a:gd name="T177" fmla="*/ 21 h 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" h="21">
                  <a:moveTo>
                    <a:pt x="1" y="11"/>
                  </a:moveTo>
                  <a:lnTo>
                    <a:pt x="1" y="12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4" y="18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4"/>
                  </a:lnTo>
                  <a:lnTo>
                    <a:pt x="2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7" name="Freeform 170"/>
            <p:cNvSpPr>
              <a:spLocks/>
            </p:cNvSpPr>
            <p:nvPr/>
          </p:nvSpPr>
          <p:spPr bwMode="auto">
            <a:xfrm>
              <a:off x="903" y="3138"/>
              <a:ext cx="7" cy="18"/>
            </a:xfrm>
            <a:custGeom>
              <a:avLst/>
              <a:gdLst>
                <a:gd name="T0" fmla="*/ 2 w 7"/>
                <a:gd name="T1" fmla="*/ 9 h 18"/>
                <a:gd name="T2" fmla="*/ 2 w 7"/>
                <a:gd name="T3" fmla="*/ 10 h 18"/>
                <a:gd name="T4" fmla="*/ 2 w 7"/>
                <a:gd name="T5" fmla="*/ 10 h 18"/>
                <a:gd name="T6" fmla="*/ 3 w 7"/>
                <a:gd name="T7" fmla="*/ 13 h 18"/>
                <a:gd name="T8" fmla="*/ 3 w 7"/>
                <a:gd name="T9" fmla="*/ 13 h 18"/>
                <a:gd name="T10" fmla="*/ 4 w 7"/>
                <a:gd name="T11" fmla="*/ 14 h 18"/>
                <a:gd name="T12" fmla="*/ 4 w 7"/>
                <a:gd name="T13" fmla="*/ 15 h 18"/>
                <a:gd name="T14" fmla="*/ 5 w 7"/>
                <a:gd name="T15" fmla="*/ 16 h 18"/>
                <a:gd name="T16" fmla="*/ 5 w 7"/>
                <a:gd name="T17" fmla="*/ 16 h 18"/>
                <a:gd name="T18" fmla="*/ 5 w 7"/>
                <a:gd name="T19" fmla="*/ 15 h 18"/>
                <a:gd name="T20" fmla="*/ 6 w 7"/>
                <a:gd name="T21" fmla="*/ 15 h 18"/>
                <a:gd name="T22" fmla="*/ 6 w 7"/>
                <a:gd name="T23" fmla="*/ 14 h 18"/>
                <a:gd name="T24" fmla="*/ 6 w 7"/>
                <a:gd name="T25" fmla="*/ 13 h 18"/>
                <a:gd name="T26" fmla="*/ 6 w 7"/>
                <a:gd name="T27" fmla="*/ 14 h 18"/>
                <a:gd name="T28" fmla="*/ 6 w 7"/>
                <a:gd name="T29" fmla="*/ 15 h 18"/>
                <a:gd name="T30" fmla="*/ 6 w 7"/>
                <a:gd name="T31" fmla="*/ 16 h 18"/>
                <a:gd name="T32" fmla="*/ 6 w 7"/>
                <a:gd name="T33" fmla="*/ 16 h 18"/>
                <a:gd name="T34" fmla="*/ 6 w 7"/>
                <a:gd name="T35" fmla="*/ 17 h 18"/>
                <a:gd name="T36" fmla="*/ 6 w 7"/>
                <a:gd name="T37" fmla="*/ 17 h 18"/>
                <a:gd name="T38" fmla="*/ 5 w 7"/>
                <a:gd name="T39" fmla="*/ 17 h 18"/>
                <a:gd name="T40" fmla="*/ 5 w 7"/>
                <a:gd name="T41" fmla="*/ 16 h 18"/>
                <a:gd name="T42" fmla="*/ 4 w 7"/>
                <a:gd name="T43" fmla="*/ 16 h 18"/>
                <a:gd name="T44" fmla="*/ 3 w 7"/>
                <a:gd name="T45" fmla="*/ 15 h 18"/>
                <a:gd name="T46" fmla="*/ 3 w 7"/>
                <a:gd name="T47" fmla="*/ 13 h 18"/>
                <a:gd name="T48" fmla="*/ 2 w 7"/>
                <a:gd name="T49" fmla="*/ 13 h 18"/>
                <a:gd name="T50" fmla="*/ 2 w 7"/>
                <a:gd name="T51" fmla="*/ 11 h 18"/>
                <a:gd name="T52" fmla="*/ 1 w 7"/>
                <a:gd name="T53" fmla="*/ 10 h 18"/>
                <a:gd name="T54" fmla="*/ 1 w 7"/>
                <a:gd name="T55" fmla="*/ 9 h 18"/>
                <a:gd name="T56" fmla="*/ 0 w 7"/>
                <a:gd name="T57" fmla="*/ 7 h 18"/>
                <a:gd name="T58" fmla="*/ 0 w 7"/>
                <a:gd name="T59" fmla="*/ 6 h 18"/>
                <a:gd name="T60" fmla="*/ 0 w 7"/>
                <a:gd name="T61" fmla="*/ 4 h 18"/>
                <a:gd name="T62" fmla="*/ 0 w 7"/>
                <a:gd name="T63" fmla="*/ 3 h 18"/>
                <a:gd name="T64" fmla="*/ 0 w 7"/>
                <a:gd name="T65" fmla="*/ 2 h 18"/>
                <a:gd name="T66" fmla="*/ 0 w 7"/>
                <a:gd name="T67" fmla="*/ 1 h 18"/>
                <a:gd name="T68" fmla="*/ 1 w 7"/>
                <a:gd name="T69" fmla="*/ 0 h 18"/>
                <a:gd name="T70" fmla="*/ 1 w 7"/>
                <a:gd name="T71" fmla="*/ 0 h 18"/>
                <a:gd name="T72" fmla="*/ 2 w 7"/>
                <a:gd name="T73" fmla="*/ 1 h 18"/>
                <a:gd name="T74" fmla="*/ 2 w 7"/>
                <a:gd name="T75" fmla="*/ 1 h 18"/>
                <a:gd name="T76" fmla="*/ 2 w 7"/>
                <a:gd name="T77" fmla="*/ 1 h 18"/>
                <a:gd name="T78" fmla="*/ 3 w 7"/>
                <a:gd name="T79" fmla="*/ 1 h 18"/>
                <a:gd name="T80" fmla="*/ 3 w 7"/>
                <a:gd name="T81" fmla="*/ 2 h 18"/>
                <a:gd name="T82" fmla="*/ 3 w 7"/>
                <a:gd name="T83" fmla="*/ 2 h 18"/>
                <a:gd name="T84" fmla="*/ 3 w 7"/>
                <a:gd name="T85" fmla="*/ 2 h 18"/>
                <a:gd name="T86" fmla="*/ 2 w 7"/>
                <a:gd name="T87" fmla="*/ 1 h 18"/>
                <a:gd name="T88" fmla="*/ 2 w 7"/>
                <a:gd name="T89" fmla="*/ 1 h 18"/>
                <a:gd name="T90" fmla="*/ 1 w 7"/>
                <a:gd name="T91" fmla="*/ 1 h 18"/>
                <a:gd name="T92" fmla="*/ 1 w 7"/>
                <a:gd name="T93" fmla="*/ 1 h 18"/>
                <a:gd name="T94" fmla="*/ 1 w 7"/>
                <a:gd name="T95" fmla="*/ 2 h 18"/>
                <a:gd name="T96" fmla="*/ 0 w 7"/>
                <a:gd name="T97" fmla="*/ 3 h 18"/>
                <a:gd name="T98" fmla="*/ 0 w 7"/>
                <a:gd name="T99" fmla="*/ 4 h 18"/>
                <a:gd name="T100" fmla="*/ 1 w 7"/>
                <a:gd name="T101" fmla="*/ 4 h 18"/>
                <a:gd name="T102" fmla="*/ 1 w 7"/>
                <a:gd name="T103" fmla="*/ 5 h 18"/>
                <a:gd name="T104" fmla="*/ 1 w 7"/>
                <a:gd name="T105" fmla="*/ 6 h 18"/>
                <a:gd name="T106" fmla="*/ 1 w 7"/>
                <a:gd name="T107" fmla="*/ 7 h 18"/>
                <a:gd name="T108" fmla="*/ 1 w 7"/>
                <a:gd name="T109" fmla="*/ 8 h 18"/>
                <a:gd name="T110" fmla="*/ 2 w 7"/>
                <a:gd name="T111" fmla="*/ 9 h 1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"/>
                <a:gd name="T169" fmla="*/ 0 h 18"/>
                <a:gd name="T170" fmla="*/ 7 w 7"/>
                <a:gd name="T171" fmla="*/ 18 h 1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" h="18">
                  <a:moveTo>
                    <a:pt x="2" y="9"/>
                  </a:moveTo>
                  <a:lnTo>
                    <a:pt x="2" y="10"/>
                  </a:lnTo>
                  <a:lnTo>
                    <a:pt x="3" y="13"/>
                  </a:lnTo>
                  <a:lnTo>
                    <a:pt x="4" y="14"/>
                  </a:lnTo>
                  <a:lnTo>
                    <a:pt x="4" y="15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3" y="15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2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8" name="Freeform 171"/>
            <p:cNvSpPr>
              <a:spLocks/>
            </p:cNvSpPr>
            <p:nvPr/>
          </p:nvSpPr>
          <p:spPr bwMode="auto">
            <a:xfrm>
              <a:off x="882" y="3150"/>
              <a:ext cx="4" cy="21"/>
            </a:xfrm>
            <a:custGeom>
              <a:avLst/>
              <a:gdLst>
                <a:gd name="T0" fmla="*/ 1 w 4"/>
                <a:gd name="T1" fmla="*/ 10 h 21"/>
                <a:gd name="T2" fmla="*/ 1 w 4"/>
                <a:gd name="T3" fmla="*/ 11 h 21"/>
                <a:gd name="T4" fmla="*/ 1 w 4"/>
                <a:gd name="T5" fmla="*/ 12 h 21"/>
                <a:gd name="T6" fmla="*/ 1 w 4"/>
                <a:gd name="T7" fmla="*/ 13 h 21"/>
                <a:gd name="T8" fmla="*/ 1 w 4"/>
                <a:gd name="T9" fmla="*/ 14 h 21"/>
                <a:gd name="T10" fmla="*/ 1 w 4"/>
                <a:gd name="T11" fmla="*/ 15 h 21"/>
                <a:gd name="T12" fmla="*/ 1 w 4"/>
                <a:gd name="T13" fmla="*/ 15 h 21"/>
                <a:gd name="T14" fmla="*/ 1 w 4"/>
                <a:gd name="T15" fmla="*/ 16 h 21"/>
                <a:gd name="T16" fmla="*/ 1 w 4"/>
                <a:gd name="T17" fmla="*/ 17 h 21"/>
                <a:gd name="T18" fmla="*/ 1 w 4"/>
                <a:gd name="T19" fmla="*/ 18 h 21"/>
                <a:gd name="T20" fmla="*/ 2 w 4"/>
                <a:gd name="T21" fmla="*/ 18 h 21"/>
                <a:gd name="T22" fmla="*/ 2 w 4"/>
                <a:gd name="T23" fmla="*/ 17 h 21"/>
                <a:gd name="T24" fmla="*/ 2 w 4"/>
                <a:gd name="T25" fmla="*/ 17 h 21"/>
                <a:gd name="T26" fmla="*/ 3 w 4"/>
                <a:gd name="T27" fmla="*/ 16 h 21"/>
                <a:gd name="T28" fmla="*/ 3 w 4"/>
                <a:gd name="T29" fmla="*/ 17 h 21"/>
                <a:gd name="T30" fmla="*/ 2 w 4"/>
                <a:gd name="T31" fmla="*/ 18 h 21"/>
                <a:gd name="T32" fmla="*/ 2 w 4"/>
                <a:gd name="T33" fmla="*/ 18 h 21"/>
                <a:gd name="T34" fmla="*/ 2 w 4"/>
                <a:gd name="T35" fmla="*/ 18 h 21"/>
                <a:gd name="T36" fmla="*/ 2 w 4"/>
                <a:gd name="T37" fmla="*/ 19 h 21"/>
                <a:gd name="T38" fmla="*/ 2 w 4"/>
                <a:gd name="T39" fmla="*/ 19 h 21"/>
                <a:gd name="T40" fmla="*/ 2 w 4"/>
                <a:gd name="T41" fmla="*/ 20 h 21"/>
                <a:gd name="T42" fmla="*/ 1 w 4"/>
                <a:gd name="T43" fmla="*/ 20 h 21"/>
                <a:gd name="T44" fmla="*/ 1 w 4"/>
                <a:gd name="T45" fmla="*/ 19 h 21"/>
                <a:gd name="T46" fmla="*/ 1 w 4"/>
                <a:gd name="T47" fmla="*/ 18 h 21"/>
                <a:gd name="T48" fmla="*/ 1 w 4"/>
                <a:gd name="T49" fmla="*/ 17 h 21"/>
                <a:gd name="T50" fmla="*/ 0 w 4"/>
                <a:gd name="T51" fmla="*/ 15 h 21"/>
                <a:gd name="T52" fmla="*/ 0 w 4"/>
                <a:gd name="T53" fmla="*/ 14 h 21"/>
                <a:gd name="T54" fmla="*/ 0 w 4"/>
                <a:gd name="T55" fmla="*/ 13 h 21"/>
                <a:gd name="T56" fmla="*/ 0 w 4"/>
                <a:gd name="T57" fmla="*/ 12 h 21"/>
                <a:gd name="T58" fmla="*/ 0 w 4"/>
                <a:gd name="T59" fmla="*/ 10 h 21"/>
                <a:gd name="T60" fmla="*/ 0 w 4"/>
                <a:gd name="T61" fmla="*/ 8 h 21"/>
                <a:gd name="T62" fmla="*/ 0 w 4"/>
                <a:gd name="T63" fmla="*/ 7 h 21"/>
                <a:gd name="T64" fmla="*/ 0 w 4"/>
                <a:gd name="T65" fmla="*/ 5 h 21"/>
                <a:gd name="T66" fmla="*/ 1 w 4"/>
                <a:gd name="T67" fmla="*/ 5 h 21"/>
                <a:gd name="T68" fmla="*/ 1 w 4"/>
                <a:gd name="T69" fmla="*/ 3 h 21"/>
                <a:gd name="T70" fmla="*/ 1 w 4"/>
                <a:gd name="T71" fmla="*/ 2 h 21"/>
                <a:gd name="T72" fmla="*/ 1 w 4"/>
                <a:gd name="T73" fmla="*/ 1 h 21"/>
                <a:gd name="T74" fmla="*/ 2 w 4"/>
                <a:gd name="T75" fmla="*/ 0 h 21"/>
                <a:gd name="T76" fmla="*/ 2 w 4"/>
                <a:gd name="T77" fmla="*/ 1 h 21"/>
                <a:gd name="T78" fmla="*/ 2 w 4"/>
                <a:gd name="T79" fmla="*/ 1 h 21"/>
                <a:gd name="T80" fmla="*/ 2 w 4"/>
                <a:gd name="T81" fmla="*/ 2 h 21"/>
                <a:gd name="T82" fmla="*/ 3 w 4"/>
                <a:gd name="T83" fmla="*/ 2 h 21"/>
                <a:gd name="T84" fmla="*/ 3 w 4"/>
                <a:gd name="T85" fmla="*/ 3 h 21"/>
                <a:gd name="T86" fmla="*/ 3 w 4"/>
                <a:gd name="T87" fmla="*/ 4 h 21"/>
                <a:gd name="T88" fmla="*/ 3 w 4"/>
                <a:gd name="T89" fmla="*/ 4 h 21"/>
                <a:gd name="T90" fmla="*/ 3 w 4"/>
                <a:gd name="T91" fmla="*/ 5 h 21"/>
                <a:gd name="T92" fmla="*/ 3 w 4"/>
                <a:gd name="T93" fmla="*/ 4 h 21"/>
                <a:gd name="T94" fmla="*/ 3 w 4"/>
                <a:gd name="T95" fmla="*/ 3 h 21"/>
                <a:gd name="T96" fmla="*/ 2 w 4"/>
                <a:gd name="T97" fmla="*/ 2 h 21"/>
                <a:gd name="T98" fmla="*/ 2 w 4"/>
                <a:gd name="T99" fmla="*/ 2 h 21"/>
                <a:gd name="T100" fmla="*/ 2 w 4"/>
                <a:gd name="T101" fmla="*/ 2 h 21"/>
                <a:gd name="T102" fmla="*/ 2 w 4"/>
                <a:gd name="T103" fmla="*/ 2 h 21"/>
                <a:gd name="T104" fmla="*/ 1 w 4"/>
                <a:gd name="T105" fmla="*/ 2 h 21"/>
                <a:gd name="T106" fmla="*/ 1 w 4"/>
                <a:gd name="T107" fmla="*/ 3 h 21"/>
                <a:gd name="T108" fmla="*/ 1 w 4"/>
                <a:gd name="T109" fmla="*/ 4 h 21"/>
                <a:gd name="T110" fmla="*/ 1 w 4"/>
                <a:gd name="T111" fmla="*/ 5 h 21"/>
                <a:gd name="T112" fmla="*/ 1 w 4"/>
                <a:gd name="T113" fmla="*/ 5 h 21"/>
                <a:gd name="T114" fmla="*/ 1 w 4"/>
                <a:gd name="T115" fmla="*/ 6 h 21"/>
                <a:gd name="T116" fmla="*/ 1 w 4"/>
                <a:gd name="T117" fmla="*/ 8 h 21"/>
                <a:gd name="T118" fmla="*/ 1 w 4"/>
                <a:gd name="T119" fmla="*/ 8 h 21"/>
                <a:gd name="T120" fmla="*/ 1 w 4"/>
                <a:gd name="T121" fmla="*/ 10 h 2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"/>
                <a:gd name="T184" fmla="*/ 0 h 21"/>
                <a:gd name="T185" fmla="*/ 4 w 4"/>
                <a:gd name="T186" fmla="*/ 21 h 2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" h="21">
                  <a:moveTo>
                    <a:pt x="1" y="10"/>
                  </a:moveTo>
                  <a:lnTo>
                    <a:pt x="1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7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4"/>
                  </a:lnTo>
                  <a:lnTo>
                    <a:pt x="3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8"/>
                  </a:lnTo>
                  <a:lnTo>
                    <a:pt x="1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69" name="Freeform 172"/>
            <p:cNvSpPr>
              <a:spLocks/>
            </p:cNvSpPr>
            <p:nvPr/>
          </p:nvSpPr>
          <p:spPr bwMode="auto">
            <a:xfrm>
              <a:off x="870" y="3150"/>
              <a:ext cx="5" cy="20"/>
            </a:xfrm>
            <a:custGeom>
              <a:avLst/>
              <a:gdLst>
                <a:gd name="T0" fmla="*/ 1 w 5"/>
                <a:gd name="T1" fmla="*/ 11 h 20"/>
                <a:gd name="T2" fmla="*/ 1 w 5"/>
                <a:gd name="T3" fmla="*/ 11 h 20"/>
                <a:gd name="T4" fmla="*/ 1 w 5"/>
                <a:gd name="T5" fmla="*/ 12 h 20"/>
                <a:gd name="T6" fmla="*/ 1 w 5"/>
                <a:gd name="T7" fmla="*/ 13 h 20"/>
                <a:gd name="T8" fmla="*/ 2 w 5"/>
                <a:gd name="T9" fmla="*/ 14 h 20"/>
                <a:gd name="T10" fmla="*/ 2 w 5"/>
                <a:gd name="T11" fmla="*/ 14 h 20"/>
                <a:gd name="T12" fmla="*/ 2 w 5"/>
                <a:gd name="T13" fmla="*/ 15 h 20"/>
                <a:gd name="T14" fmla="*/ 2 w 5"/>
                <a:gd name="T15" fmla="*/ 16 h 20"/>
                <a:gd name="T16" fmla="*/ 2 w 5"/>
                <a:gd name="T17" fmla="*/ 17 h 20"/>
                <a:gd name="T18" fmla="*/ 2 w 5"/>
                <a:gd name="T19" fmla="*/ 17 h 20"/>
                <a:gd name="T20" fmla="*/ 2 w 5"/>
                <a:gd name="T21" fmla="*/ 17 h 20"/>
                <a:gd name="T22" fmla="*/ 3 w 5"/>
                <a:gd name="T23" fmla="*/ 17 h 20"/>
                <a:gd name="T24" fmla="*/ 3 w 5"/>
                <a:gd name="T25" fmla="*/ 17 h 20"/>
                <a:gd name="T26" fmla="*/ 3 w 5"/>
                <a:gd name="T27" fmla="*/ 17 h 20"/>
                <a:gd name="T28" fmla="*/ 4 w 5"/>
                <a:gd name="T29" fmla="*/ 16 h 20"/>
                <a:gd name="T30" fmla="*/ 4 w 5"/>
                <a:gd name="T31" fmla="*/ 15 h 20"/>
                <a:gd name="T32" fmla="*/ 4 w 5"/>
                <a:gd name="T33" fmla="*/ 16 h 20"/>
                <a:gd name="T34" fmla="*/ 4 w 5"/>
                <a:gd name="T35" fmla="*/ 17 h 20"/>
                <a:gd name="T36" fmla="*/ 4 w 5"/>
                <a:gd name="T37" fmla="*/ 17 h 20"/>
                <a:gd name="T38" fmla="*/ 4 w 5"/>
                <a:gd name="T39" fmla="*/ 18 h 20"/>
                <a:gd name="T40" fmla="*/ 3 w 5"/>
                <a:gd name="T41" fmla="*/ 19 h 20"/>
                <a:gd name="T42" fmla="*/ 3 w 5"/>
                <a:gd name="T43" fmla="*/ 18 h 20"/>
                <a:gd name="T44" fmla="*/ 2 w 5"/>
                <a:gd name="T45" fmla="*/ 17 h 20"/>
                <a:gd name="T46" fmla="*/ 2 w 5"/>
                <a:gd name="T47" fmla="*/ 17 h 20"/>
                <a:gd name="T48" fmla="*/ 1 w 5"/>
                <a:gd name="T49" fmla="*/ 16 h 20"/>
                <a:gd name="T50" fmla="*/ 1 w 5"/>
                <a:gd name="T51" fmla="*/ 14 h 20"/>
                <a:gd name="T52" fmla="*/ 1 w 5"/>
                <a:gd name="T53" fmla="*/ 14 h 20"/>
                <a:gd name="T54" fmla="*/ 0 w 5"/>
                <a:gd name="T55" fmla="*/ 12 h 20"/>
                <a:gd name="T56" fmla="*/ 0 w 5"/>
                <a:gd name="T57" fmla="*/ 11 h 20"/>
                <a:gd name="T58" fmla="*/ 0 w 5"/>
                <a:gd name="T59" fmla="*/ 9 h 20"/>
                <a:gd name="T60" fmla="*/ 0 w 5"/>
                <a:gd name="T61" fmla="*/ 8 h 20"/>
                <a:gd name="T62" fmla="*/ 0 w 5"/>
                <a:gd name="T63" fmla="*/ 6 h 20"/>
                <a:gd name="T64" fmla="*/ 0 w 5"/>
                <a:gd name="T65" fmla="*/ 5 h 20"/>
                <a:gd name="T66" fmla="*/ 0 w 5"/>
                <a:gd name="T67" fmla="*/ 4 h 20"/>
                <a:gd name="T68" fmla="*/ 0 w 5"/>
                <a:gd name="T69" fmla="*/ 2 h 20"/>
                <a:gd name="T70" fmla="*/ 0 w 5"/>
                <a:gd name="T71" fmla="*/ 2 h 20"/>
                <a:gd name="T72" fmla="*/ 1 w 5"/>
                <a:gd name="T73" fmla="*/ 0 h 20"/>
                <a:gd name="T74" fmla="*/ 1 w 5"/>
                <a:gd name="T75" fmla="*/ 1 h 20"/>
                <a:gd name="T76" fmla="*/ 1 w 5"/>
                <a:gd name="T77" fmla="*/ 1 h 20"/>
                <a:gd name="T78" fmla="*/ 2 w 5"/>
                <a:gd name="T79" fmla="*/ 2 h 20"/>
                <a:gd name="T80" fmla="*/ 2 w 5"/>
                <a:gd name="T81" fmla="*/ 2 h 20"/>
                <a:gd name="T82" fmla="*/ 2 w 5"/>
                <a:gd name="T83" fmla="*/ 3 h 20"/>
                <a:gd name="T84" fmla="*/ 2 w 5"/>
                <a:gd name="T85" fmla="*/ 3 h 20"/>
                <a:gd name="T86" fmla="*/ 2 w 5"/>
                <a:gd name="T87" fmla="*/ 4 h 20"/>
                <a:gd name="T88" fmla="*/ 2 w 5"/>
                <a:gd name="T89" fmla="*/ 3 h 20"/>
                <a:gd name="T90" fmla="*/ 2 w 5"/>
                <a:gd name="T91" fmla="*/ 2 h 20"/>
                <a:gd name="T92" fmla="*/ 1 w 5"/>
                <a:gd name="T93" fmla="*/ 2 h 20"/>
                <a:gd name="T94" fmla="*/ 1 w 5"/>
                <a:gd name="T95" fmla="*/ 2 h 20"/>
                <a:gd name="T96" fmla="*/ 0 w 5"/>
                <a:gd name="T97" fmla="*/ 2 h 20"/>
                <a:gd name="T98" fmla="*/ 0 w 5"/>
                <a:gd name="T99" fmla="*/ 3 h 20"/>
                <a:gd name="T100" fmla="*/ 0 w 5"/>
                <a:gd name="T101" fmla="*/ 4 h 20"/>
                <a:gd name="T102" fmla="*/ 0 w 5"/>
                <a:gd name="T103" fmla="*/ 5 h 20"/>
                <a:gd name="T104" fmla="*/ 0 w 5"/>
                <a:gd name="T105" fmla="*/ 5 h 20"/>
                <a:gd name="T106" fmla="*/ 0 w 5"/>
                <a:gd name="T107" fmla="*/ 6 h 20"/>
                <a:gd name="T108" fmla="*/ 0 w 5"/>
                <a:gd name="T109" fmla="*/ 7 h 20"/>
                <a:gd name="T110" fmla="*/ 1 w 5"/>
                <a:gd name="T111" fmla="*/ 8 h 20"/>
                <a:gd name="T112" fmla="*/ 1 w 5"/>
                <a:gd name="T113" fmla="*/ 9 h 20"/>
                <a:gd name="T114" fmla="*/ 1 w 5"/>
                <a:gd name="T115" fmla="*/ 11 h 2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"/>
                <a:gd name="T175" fmla="*/ 0 h 20"/>
                <a:gd name="T176" fmla="*/ 5 w 5"/>
                <a:gd name="T177" fmla="*/ 20 h 2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" h="20">
                  <a:moveTo>
                    <a:pt x="1" y="11"/>
                  </a:moveTo>
                  <a:lnTo>
                    <a:pt x="1" y="11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3" y="17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4" y="18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2" y="17"/>
                  </a:lnTo>
                  <a:lnTo>
                    <a:pt x="1" y="16"/>
                  </a:lnTo>
                  <a:lnTo>
                    <a:pt x="1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0" name="Freeform 173"/>
            <p:cNvSpPr>
              <a:spLocks/>
            </p:cNvSpPr>
            <p:nvPr/>
          </p:nvSpPr>
          <p:spPr bwMode="auto">
            <a:xfrm>
              <a:off x="938" y="3130"/>
              <a:ext cx="19" cy="7"/>
            </a:xfrm>
            <a:custGeom>
              <a:avLst/>
              <a:gdLst>
                <a:gd name="T0" fmla="*/ 8 w 19"/>
                <a:gd name="T1" fmla="*/ 2 h 7"/>
                <a:gd name="T2" fmla="*/ 8 w 19"/>
                <a:gd name="T3" fmla="*/ 2 h 7"/>
                <a:gd name="T4" fmla="*/ 7 w 19"/>
                <a:gd name="T5" fmla="*/ 3 h 7"/>
                <a:gd name="T6" fmla="*/ 6 w 19"/>
                <a:gd name="T7" fmla="*/ 3 h 7"/>
                <a:gd name="T8" fmla="*/ 5 w 19"/>
                <a:gd name="T9" fmla="*/ 3 h 7"/>
                <a:gd name="T10" fmla="*/ 5 w 19"/>
                <a:gd name="T11" fmla="*/ 3 h 7"/>
                <a:gd name="T12" fmla="*/ 4 w 19"/>
                <a:gd name="T13" fmla="*/ 3 h 7"/>
                <a:gd name="T14" fmla="*/ 4 w 19"/>
                <a:gd name="T15" fmla="*/ 4 h 7"/>
                <a:gd name="T16" fmla="*/ 3 w 19"/>
                <a:gd name="T17" fmla="*/ 4 h 7"/>
                <a:gd name="T18" fmla="*/ 2 w 19"/>
                <a:gd name="T19" fmla="*/ 4 h 7"/>
                <a:gd name="T20" fmla="*/ 2 w 19"/>
                <a:gd name="T21" fmla="*/ 5 h 7"/>
                <a:gd name="T22" fmla="*/ 2 w 19"/>
                <a:gd name="T23" fmla="*/ 5 h 7"/>
                <a:gd name="T24" fmla="*/ 3 w 19"/>
                <a:gd name="T25" fmla="*/ 6 h 7"/>
                <a:gd name="T26" fmla="*/ 3 w 19"/>
                <a:gd name="T27" fmla="*/ 6 h 7"/>
                <a:gd name="T28" fmla="*/ 5 w 19"/>
                <a:gd name="T29" fmla="*/ 6 h 7"/>
                <a:gd name="T30" fmla="*/ 4 w 19"/>
                <a:gd name="T31" fmla="*/ 6 h 7"/>
                <a:gd name="T32" fmla="*/ 3 w 19"/>
                <a:gd name="T33" fmla="*/ 6 h 7"/>
                <a:gd name="T34" fmla="*/ 2 w 19"/>
                <a:gd name="T35" fmla="*/ 6 h 7"/>
                <a:gd name="T36" fmla="*/ 2 w 19"/>
                <a:gd name="T37" fmla="*/ 6 h 7"/>
                <a:gd name="T38" fmla="*/ 1 w 19"/>
                <a:gd name="T39" fmla="*/ 6 h 7"/>
                <a:gd name="T40" fmla="*/ 0 w 19"/>
                <a:gd name="T41" fmla="*/ 6 h 7"/>
                <a:gd name="T42" fmla="*/ 1 w 19"/>
                <a:gd name="T43" fmla="*/ 5 h 7"/>
                <a:gd name="T44" fmla="*/ 2 w 19"/>
                <a:gd name="T45" fmla="*/ 5 h 7"/>
                <a:gd name="T46" fmla="*/ 2 w 19"/>
                <a:gd name="T47" fmla="*/ 4 h 7"/>
                <a:gd name="T48" fmla="*/ 3 w 19"/>
                <a:gd name="T49" fmla="*/ 3 h 7"/>
                <a:gd name="T50" fmla="*/ 5 w 19"/>
                <a:gd name="T51" fmla="*/ 3 h 7"/>
                <a:gd name="T52" fmla="*/ 5 w 19"/>
                <a:gd name="T53" fmla="*/ 2 h 7"/>
                <a:gd name="T54" fmla="*/ 7 w 19"/>
                <a:gd name="T55" fmla="*/ 2 h 7"/>
                <a:gd name="T56" fmla="*/ 8 w 19"/>
                <a:gd name="T57" fmla="*/ 1 h 7"/>
                <a:gd name="T58" fmla="*/ 9 w 19"/>
                <a:gd name="T59" fmla="*/ 1 h 7"/>
                <a:gd name="T60" fmla="*/ 11 w 19"/>
                <a:gd name="T61" fmla="*/ 1 h 7"/>
                <a:gd name="T62" fmla="*/ 12 w 19"/>
                <a:gd name="T63" fmla="*/ 1 h 7"/>
                <a:gd name="T64" fmla="*/ 14 w 19"/>
                <a:gd name="T65" fmla="*/ 0 h 7"/>
                <a:gd name="T66" fmla="*/ 14 w 19"/>
                <a:gd name="T67" fmla="*/ 0 h 7"/>
                <a:gd name="T68" fmla="*/ 16 w 19"/>
                <a:gd name="T69" fmla="*/ 0 h 7"/>
                <a:gd name="T70" fmla="*/ 17 w 19"/>
                <a:gd name="T71" fmla="*/ 1 h 7"/>
                <a:gd name="T72" fmla="*/ 18 w 19"/>
                <a:gd name="T73" fmla="*/ 1 h 7"/>
                <a:gd name="T74" fmla="*/ 18 w 19"/>
                <a:gd name="T75" fmla="*/ 1 h 7"/>
                <a:gd name="T76" fmla="*/ 17 w 19"/>
                <a:gd name="T77" fmla="*/ 1 h 7"/>
                <a:gd name="T78" fmla="*/ 17 w 19"/>
                <a:gd name="T79" fmla="*/ 2 h 7"/>
                <a:gd name="T80" fmla="*/ 17 w 19"/>
                <a:gd name="T81" fmla="*/ 2 h 7"/>
                <a:gd name="T82" fmla="*/ 17 w 19"/>
                <a:gd name="T83" fmla="*/ 3 h 7"/>
                <a:gd name="T84" fmla="*/ 17 w 19"/>
                <a:gd name="T85" fmla="*/ 3 h 7"/>
                <a:gd name="T86" fmla="*/ 16 w 19"/>
                <a:gd name="T87" fmla="*/ 3 h 7"/>
                <a:gd name="T88" fmla="*/ 16 w 19"/>
                <a:gd name="T89" fmla="*/ 4 h 7"/>
                <a:gd name="T90" fmla="*/ 15 w 19"/>
                <a:gd name="T91" fmla="*/ 4 h 7"/>
                <a:gd name="T92" fmla="*/ 16 w 19"/>
                <a:gd name="T93" fmla="*/ 3 h 7"/>
                <a:gd name="T94" fmla="*/ 16 w 19"/>
                <a:gd name="T95" fmla="*/ 3 h 7"/>
                <a:gd name="T96" fmla="*/ 17 w 19"/>
                <a:gd name="T97" fmla="*/ 2 h 7"/>
                <a:gd name="T98" fmla="*/ 17 w 19"/>
                <a:gd name="T99" fmla="*/ 2 h 7"/>
                <a:gd name="T100" fmla="*/ 16 w 19"/>
                <a:gd name="T101" fmla="*/ 1 h 7"/>
                <a:gd name="T102" fmla="*/ 15 w 19"/>
                <a:gd name="T103" fmla="*/ 1 h 7"/>
                <a:gd name="T104" fmla="*/ 15 w 19"/>
                <a:gd name="T105" fmla="*/ 1 h 7"/>
                <a:gd name="T106" fmla="*/ 14 w 19"/>
                <a:gd name="T107" fmla="*/ 1 h 7"/>
                <a:gd name="T108" fmla="*/ 14 w 19"/>
                <a:gd name="T109" fmla="*/ 1 h 7"/>
                <a:gd name="T110" fmla="*/ 13 w 19"/>
                <a:gd name="T111" fmla="*/ 1 h 7"/>
                <a:gd name="T112" fmla="*/ 11 w 19"/>
                <a:gd name="T113" fmla="*/ 1 h 7"/>
                <a:gd name="T114" fmla="*/ 11 w 19"/>
                <a:gd name="T115" fmla="*/ 2 h 7"/>
                <a:gd name="T116" fmla="*/ 10 w 19"/>
                <a:gd name="T117" fmla="*/ 2 h 7"/>
                <a:gd name="T118" fmla="*/ 8 w 19"/>
                <a:gd name="T119" fmla="*/ 2 h 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"/>
                <a:gd name="T181" fmla="*/ 0 h 7"/>
                <a:gd name="T182" fmla="*/ 19 w 19"/>
                <a:gd name="T183" fmla="*/ 7 h 7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" h="7">
                  <a:moveTo>
                    <a:pt x="8" y="2"/>
                  </a:moveTo>
                  <a:lnTo>
                    <a:pt x="8" y="2"/>
                  </a:lnTo>
                  <a:lnTo>
                    <a:pt x="7" y="3"/>
                  </a:lnTo>
                  <a:lnTo>
                    <a:pt x="6" y="3"/>
                  </a:lnTo>
                  <a:lnTo>
                    <a:pt x="5" y="3"/>
                  </a:lnTo>
                  <a:lnTo>
                    <a:pt x="4" y="3"/>
                  </a:lnTo>
                  <a:lnTo>
                    <a:pt x="4" y="4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5"/>
                  </a:lnTo>
                  <a:lnTo>
                    <a:pt x="3" y="6"/>
                  </a:lnTo>
                  <a:lnTo>
                    <a:pt x="5" y="6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1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7" y="2"/>
                  </a:lnTo>
                  <a:lnTo>
                    <a:pt x="8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7" y="2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0" y="2"/>
                  </a:lnTo>
                  <a:lnTo>
                    <a:pt x="8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1" name="Freeform 174"/>
            <p:cNvSpPr>
              <a:spLocks/>
            </p:cNvSpPr>
            <p:nvPr/>
          </p:nvSpPr>
          <p:spPr bwMode="auto">
            <a:xfrm>
              <a:off x="841" y="3159"/>
              <a:ext cx="5" cy="21"/>
            </a:xfrm>
            <a:custGeom>
              <a:avLst/>
              <a:gdLst>
                <a:gd name="T0" fmla="*/ 1 w 5"/>
                <a:gd name="T1" fmla="*/ 10 h 21"/>
                <a:gd name="T2" fmla="*/ 0 w 5"/>
                <a:gd name="T3" fmla="*/ 11 h 21"/>
                <a:gd name="T4" fmla="*/ 0 w 5"/>
                <a:gd name="T5" fmla="*/ 12 h 21"/>
                <a:gd name="T6" fmla="*/ 0 w 5"/>
                <a:gd name="T7" fmla="*/ 12 h 21"/>
                <a:gd name="T8" fmla="*/ 0 w 5"/>
                <a:gd name="T9" fmla="*/ 13 h 21"/>
                <a:gd name="T10" fmla="*/ 0 w 5"/>
                <a:gd name="T11" fmla="*/ 14 h 21"/>
                <a:gd name="T12" fmla="*/ 0 w 5"/>
                <a:gd name="T13" fmla="*/ 15 h 21"/>
                <a:gd name="T14" fmla="*/ 0 w 5"/>
                <a:gd name="T15" fmla="*/ 15 h 21"/>
                <a:gd name="T16" fmla="*/ 0 w 5"/>
                <a:gd name="T17" fmla="*/ 16 h 21"/>
                <a:gd name="T18" fmla="*/ 0 w 5"/>
                <a:gd name="T19" fmla="*/ 17 h 21"/>
                <a:gd name="T20" fmla="*/ 0 w 5"/>
                <a:gd name="T21" fmla="*/ 17 h 21"/>
                <a:gd name="T22" fmla="*/ 0 w 5"/>
                <a:gd name="T23" fmla="*/ 18 h 21"/>
                <a:gd name="T24" fmla="*/ 1 w 5"/>
                <a:gd name="T25" fmla="*/ 18 h 21"/>
                <a:gd name="T26" fmla="*/ 1 w 5"/>
                <a:gd name="T27" fmla="*/ 18 h 21"/>
                <a:gd name="T28" fmla="*/ 2 w 5"/>
                <a:gd name="T29" fmla="*/ 18 h 21"/>
                <a:gd name="T30" fmla="*/ 2 w 5"/>
                <a:gd name="T31" fmla="*/ 17 h 21"/>
                <a:gd name="T32" fmla="*/ 2 w 5"/>
                <a:gd name="T33" fmla="*/ 18 h 21"/>
                <a:gd name="T34" fmla="*/ 2 w 5"/>
                <a:gd name="T35" fmla="*/ 18 h 21"/>
                <a:gd name="T36" fmla="*/ 1 w 5"/>
                <a:gd name="T37" fmla="*/ 18 h 21"/>
                <a:gd name="T38" fmla="*/ 1 w 5"/>
                <a:gd name="T39" fmla="*/ 19 h 21"/>
                <a:gd name="T40" fmla="*/ 1 w 5"/>
                <a:gd name="T41" fmla="*/ 20 h 21"/>
                <a:gd name="T42" fmla="*/ 0 w 5"/>
                <a:gd name="T43" fmla="*/ 19 h 21"/>
                <a:gd name="T44" fmla="*/ 0 w 5"/>
                <a:gd name="T45" fmla="*/ 18 h 21"/>
                <a:gd name="T46" fmla="*/ 0 w 5"/>
                <a:gd name="T47" fmla="*/ 17 h 21"/>
                <a:gd name="T48" fmla="*/ 0 w 5"/>
                <a:gd name="T49" fmla="*/ 15 h 21"/>
                <a:gd name="T50" fmla="*/ 0 w 5"/>
                <a:gd name="T51" fmla="*/ 14 h 21"/>
                <a:gd name="T52" fmla="*/ 0 w 5"/>
                <a:gd name="T53" fmla="*/ 12 h 21"/>
                <a:gd name="T54" fmla="*/ 0 w 5"/>
                <a:gd name="T55" fmla="*/ 11 h 21"/>
                <a:gd name="T56" fmla="*/ 0 w 5"/>
                <a:gd name="T57" fmla="*/ 9 h 21"/>
                <a:gd name="T58" fmla="*/ 0 w 5"/>
                <a:gd name="T59" fmla="*/ 8 h 21"/>
                <a:gd name="T60" fmla="*/ 1 w 5"/>
                <a:gd name="T61" fmla="*/ 6 h 21"/>
                <a:gd name="T62" fmla="*/ 1 w 5"/>
                <a:gd name="T63" fmla="*/ 5 h 21"/>
                <a:gd name="T64" fmla="*/ 1 w 5"/>
                <a:gd name="T65" fmla="*/ 4 h 21"/>
                <a:gd name="T66" fmla="*/ 2 w 5"/>
                <a:gd name="T67" fmla="*/ 3 h 21"/>
                <a:gd name="T68" fmla="*/ 2 w 5"/>
                <a:gd name="T69" fmla="*/ 2 h 21"/>
                <a:gd name="T70" fmla="*/ 3 w 5"/>
                <a:gd name="T71" fmla="*/ 1 h 21"/>
                <a:gd name="T72" fmla="*/ 3 w 5"/>
                <a:gd name="T73" fmla="*/ 0 h 21"/>
                <a:gd name="T74" fmla="*/ 3 w 5"/>
                <a:gd name="T75" fmla="*/ 1 h 21"/>
                <a:gd name="T76" fmla="*/ 4 w 5"/>
                <a:gd name="T77" fmla="*/ 2 h 21"/>
                <a:gd name="T78" fmla="*/ 4 w 5"/>
                <a:gd name="T79" fmla="*/ 2 h 21"/>
                <a:gd name="T80" fmla="*/ 4 w 5"/>
                <a:gd name="T81" fmla="*/ 3 h 21"/>
                <a:gd name="T82" fmla="*/ 4 w 5"/>
                <a:gd name="T83" fmla="*/ 4 h 21"/>
                <a:gd name="T84" fmla="*/ 4 w 5"/>
                <a:gd name="T85" fmla="*/ 5 h 21"/>
                <a:gd name="T86" fmla="*/ 4 w 5"/>
                <a:gd name="T87" fmla="*/ 5 h 21"/>
                <a:gd name="T88" fmla="*/ 4 w 5"/>
                <a:gd name="T89" fmla="*/ 5 h 21"/>
                <a:gd name="T90" fmla="*/ 4 w 5"/>
                <a:gd name="T91" fmla="*/ 4 h 21"/>
                <a:gd name="T92" fmla="*/ 3 w 5"/>
                <a:gd name="T93" fmla="*/ 3 h 21"/>
                <a:gd name="T94" fmla="*/ 3 w 5"/>
                <a:gd name="T95" fmla="*/ 2 h 21"/>
                <a:gd name="T96" fmla="*/ 2 w 5"/>
                <a:gd name="T97" fmla="*/ 2 h 21"/>
                <a:gd name="T98" fmla="*/ 2 w 5"/>
                <a:gd name="T99" fmla="*/ 3 h 21"/>
                <a:gd name="T100" fmla="*/ 2 w 5"/>
                <a:gd name="T101" fmla="*/ 4 h 21"/>
                <a:gd name="T102" fmla="*/ 2 w 5"/>
                <a:gd name="T103" fmla="*/ 4 h 21"/>
                <a:gd name="T104" fmla="*/ 2 w 5"/>
                <a:gd name="T105" fmla="*/ 5 h 21"/>
                <a:gd name="T106" fmla="*/ 1 w 5"/>
                <a:gd name="T107" fmla="*/ 5 h 21"/>
                <a:gd name="T108" fmla="*/ 1 w 5"/>
                <a:gd name="T109" fmla="*/ 7 h 21"/>
                <a:gd name="T110" fmla="*/ 1 w 5"/>
                <a:gd name="T111" fmla="*/ 8 h 21"/>
                <a:gd name="T112" fmla="*/ 1 w 5"/>
                <a:gd name="T113" fmla="*/ 9 h 21"/>
                <a:gd name="T114" fmla="*/ 1 w 5"/>
                <a:gd name="T115" fmla="*/ 10 h 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"/>
                <a:gd name="T175" fmla="*/ 0 h 21"/>
                <a:gd name="T176" fmla="*/ 5 w 5"/>
                <a:gd name="T177" fmla="*/ 21 h 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" h="21">
                  <a:moveTo>
                    <a:pt x="1" y="10"/>
                  </a:moveTo>
                  <a:lnTo>
                    <a:pt x="0" y="11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1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2" y="3"/>
                  </a:lnTo>
                  <a:lnTo>
                    <a:pt x="2" y="2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4"/>
                  </a:lnTo>
                  <a:lnTo>
                    <a:pt x="3" y="3"/>
                  </a:lnTo>
                  <a:lnTo>
                    <a:pt x="3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2" name="Freeform 175"/>
            <p:cNvSpPr>
              <a:spLocks/>
            </p:cNvSpPr>
            <p:nvPr/>
          </p:nvSpPr>
          <p:spPr bwMode="auto">
            <a:xfrm>
              <a:off x="827" y="3161"/>
              <a:ext cx="6" cy="20"/>
            </a:xfrm>
            <a:custGeom>
              <a:avLst/>
              <a:gdLst>
                <a:gd name="T0" fmla="*/ 2 w 6"/>
                <a:gd name="T1" fmla="*/ 10 h 20"/>
                <a:gd name="T2" fmla="*/ 2 w 6"/>
                <a:gd name="T3" fmla="*/ 11 h 20"/>
                <a:gd name="T4" fmla="*/ 2 w 6"/>
                <a:gd name="T5" fmla="*/ 11 h 20"/>
                <a:gd name="T6" fmla="*/ 2 w 6"/>
                <a:gd name="T7" fmla="*/ 12 h 20"/>
                <a:gd name="T8" fmla="*/ 2 w 6"/>
                <a:gd name="T9" fmla="*/ 13 h 20"/>
                <a:gd name="T10" fmla="*/ 3 w 6"/>
                <a:gd name="T11" fmla="*/ 14 h 20"/>
                <a:gd name="T12" fmla="*/ 3 w 6"/>
                <a:gd name="T13" fmla="*/ 14 h 20"/>
                <a:gd name="T14" fmla="*/ 3 w 6"/>
                <a:gd name="T15" fmla="*/ 15 h 20"/>
                <a:gd name="T16" fmla="*/ 3 w 6"/>
                <a:gd name="T17" fmla="*/ 15 h 20"/>
                <a:gd name="T18" fmla="*/ 3 w 6"/>
                <a:gd name="T19" fmla="*/ 16 h 20"/>
                <a:gd name="T20" fmla="*/ 4 w 6"/>
                <a:gd name="T21" fmla="*/ 16 h 20"/>
                <a:gd name="T22" fmla="*/ 4 w 6"/>
                <a:gd name="T23" fmla="*/ 17 h 20"/>
                <a:gd name="T24" fmla="*/ 4 w 6"/>
                <a:gd name="T25" fmla="*/ 17 h 20"/>
                <a:gd name="T26" fmla="*/ 5 w 6"/>
                <a:gd name="T27" fmla="*/ 16 h 20"/>
                <a:gd name="T28" fmla="*/ 5 w 6"/>
                <a:gd name="T29" fmla="*/ 15 h 20"/>
                <a:gd name="T30" fmla="*/ 5 w 6"/>
                <a:gd name="T31" fmla="*/ 14 h 20"/>
                <a:gd name="T32" fmla="*/ 5 w 6"/>
                <a:gd name="T33" fmla="*/ 15 h 20"/>
                <a:gd name="T34" fmla="*/ 5 w 6"/>
                <a:gd name="T35" fmla="*/ 16 h 20"/>
                <a:gd name="T36" fmla="*/ 5 w 6"/>
                <a:gd name="T37" fmla="*/ 17 h 20"/>
                <a:gd name="T38" fmla="*/ 5 w 6"/>
                <a:gd name="T39" fmla="*/ 17 h 20"/>
                <a:gd name="T40" fmla="*/ 5 w 6"/>
                <a:gd name="T41" fmla="*/ 18 h 20"/>
                <a:gd name="T42" fmla="*/ 5 w 6"/>
                <a:gd name="T43" fmla="*/ 19 h 20"/>
                <a:gd name="T44" fmla="*/ 4 w 6"/>
                <a:gd name="T45" fmla="*/ 18 h 20"/>
                <a:gd name="T46" fmla="*/ 4 w 6"/>
                <a:gd name="T47" fmla="*/ 17 h 20"/>
                <a:gd name="T48" fmla="*/ 3 w 6"/>
                <a:gd name="T49" fmla="*/ 17 h 20"/>
                <a:gd name="T50" fmla="*/ 2 w 6"/>
                <a:gd name="T51" fmla="*/ 15 h 20"/>
                <a:gd name="T52" fmla="*/ 2 w 6"/>
                <a:gd name="T53" fmla="*/ 14 h 20"/>
                <a:gd name="T54" fmla="*/ 1 w 6"/>
                <a:gd name="T55" fmla="*/ 13 h 20"/>
                <a:gd name="T56" fmla="*/ 1 w 6"/>
                <a:gd name="T57" fmla="*/ 11 h 20"/>
                <a:gd name="T58" fmla="*/ 1 w 6"/>
                <a:gd name="T59" fmla="*/ 11 h 20"/>
                <a:gd name="T60" fmla="*/ 0 w 6"/>
                <a:gd name="T61" fmla="*/ 9 h 20"/>
                <a:gd name="T62" fmla="*/ 0 w 6"/>
                <a:gd name="T63" fmla="*/ 8 h 20"/>
                <a:gd name="T64" fmla="*/ 0 w 6"/>
                <a:gd name="T65" fmla="*/ 6 h 20"/>
                <a:gd name="T66" fmla="*/ 0 w 6"/>
                <a:gd name="T67" fmla="*/ 5 h 20"/>
                <a:gd name="T68" fmla="*/ 0 w 6"/>
                <a:gd name="T69" fmla="*/ 4 h 20"/>
                <a:gd name="T70" fmla="*/ 0 w 6"/>
                <a:gd name="T71" fmla="*/ 2 h 20"/>
                <a:gd name="T72" fmla="*/ 0 w 6"/>
                <a:gd name="T73" fmla="*/ 2 h 20"/>
                <a:gd name="T74" fmla="*/ 1 w 6"/>
                <a:gd name="T75" fmla="*/ 0 h 20"/>
                <a:gd name="T76" fmla="*/ 1 w 6"/>
                <a:gd name="T77" fmla="*/ 1 h 20"/>
                <a:gd name="T78" fmla="*/ 2 w 6"/>
                <a:gd name="T79" fmla="*/ 1 h 20"/>
                <a:gd name="T80" fmla="*/ 2 w 6"/>
                <a:gd name="T81" fmla="*/ 2 h 20"/>
                <a:gd name="T82" fmla="*/ 2 w 6"/>
                <a:gd name="T83" fmla="*/ 2 h 20"/>
                <a:gd name="T84" fmla="*/ 3 w 6"/>
                <a:gd name="T85" fmla="*/ 2 h 20"/>
                <a:gd name="T86" fmla="*/ 3 w 6"/>
                <a:gd name="T87" fmla="*/ 2 h 20"/>
                <a:gd name="T88" fmla="*/ 3 w 6"/>
                <a:gd name="T89" fmla="*/ 2 h 20"/>
                <a:gd name="T90" fmla="*/ 3 w 6"/>
                <a:gd name="T91" fmla="*/ 3 h 20"/>
                <a:gd name="T92" fmla="*/ 3 w 6"/>
                <a:gd name="T93" fmla="*/ 2 h 20"/>
                <a:gd name="T94" fmla="*/ 2 w 6"/>
                <a:gd name="T95" fmla="*/ 2 h 20"/>
                <a:gd name="T96" fmla="*/ 2 w 6"/>
                <a:gd name="T97" fmla="*/ 2 h 20"/>
                <a:gd name="T98" fmla="*/ 1 w 6"/>
                <a:gd name="T99" fmla="*/ 2 h 20"/>
                <a:gd name="T100" fmla="*/ 1 w 6"/>
                <a:gd name="T101" fmla="*/ 2 h 20"/>
                <a:gd name="T102" fmla="*/ 1 w 6"/>
                <a:gd name="T103" fmla="*/ 3 h 20"/>
                <a:gd name="T104" fmla="*/ 1 w 6"/>
                <a:gd name="T105" fmla="*/ 4 h 20"/>
                <a:gd name="T106" fmla="*/ 1 w 6"/>
                <a:gd name="T107" fmla="*/ 5 h 20"/>
                <a:gd name="T108" fmla="*/ 1 w 6"/>
                <a:gd name="T109" fmla="*/ 6 h 20"/>
                <a:gd name="T110" fmla="*/ 1 w 6"/>
                <a:gd name="T111" fmla="*/ 7 h 20"/>
                <a:gd name="T112" fmla="*/ 1 w 6"/>
                <a:gd name="T113" fmla="*/ 8 h 20"/>
                <a:gd name="T114" fmla="*/ 1 w 6"/>
                <a:gd name="T115" fmla="*/ 9 h 20"/>
                <a:gd name="T116" fmla="*/ 2 w 6"/>
                <a:gd name="T117" fmla="*/ 10 h 2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"/>
                <a:gd name="T178" fmla="*/ 0 h 20"/>
                <a:gd name="T179" fmla="*/ 6 w 6"/>
                <a:gd name="T180" fmla="*/ 20 h 2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" h="20">
                  <a:moveTo>
                    <a:pt x="2" y="10"/>
                  </a:moveTo>
                  <a:lnTo>
                    <a:pt x="2" y="11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3" y="17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8"/>
                  </a:lnTo>
                  <a:lnTo>
                    <a:pt x="1" y="9"/>
                  </a:lnTo>
                  <a:lnTo>
                    <a:pt x="2" y="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3" name="Freeform 176"/>
            <p:cNvSpPr>
              <a:spLocks/>
            </p:cNvSpPr>
            <p:nvPr/>
          </p:nvSpPr>
          <p:spPr bwMode="auto">
            <a:xfrm>
              <a:off x="949" y="3117"/>
              <a:ext cx="20" cy="7"/>
            </a:xfrm>
            <a:custGeom>
              <a:avLst/>
              <a:gdLst>
                <a:gd name="T0" fmla="*/ 8 w 20"/>
                <a:gd name="T1" fmla="*/ 2 h 7"/>
                <a:gd name="T2" fmla="*/ 8 w 20"/>
                <a:gd name="T3" fmla="*/ 3 h 7"/>
                <a:gd name="T4" fmla="*/ 7 w 20"/>
                <a:gd name="T5" fmla="*/ 3 h 7"/>
                <a:gd name="T6" fmla="*/ 6 w 20"/>
                <a:gd name="T7" fmla="*/ 3 h 7"/>
                <a:gd name="T8" fmla="*/ 5 w 20"/>
                <a:gd name="T9" fmla="*/ 3 h 7"/>
                <a:gd name="T10" fmla="*/ 5 w 20"/>
                <a:gd name="T11" fmla="*/ 3 h 7"/>
                <a:gd name="T12" fmla="*/ 5 w 20"/>
                <a:gd name="T13" fmla="*/ 4 h 7"/>
                <a:gd name="T14" fmla="*/ 4 w 20"/>
                <a:gd name="T15" fmla="*/ 4 h 7"/>
                <a:gd name="T16" fmla="*/ 3 w 20"/>
                <a:gd name="T17" fmla="*/ 4 h 7"/>
                <a:gd name="T18" fmla="*/ 2 w 20"/>
                <a:gd name="T19" fmla="*/ 5 h 7"/>
                <a:gd name="T20" fmla="*/ 2 w 20"/>
                <a:gd name="T21" fmla="*/ 5 h 7"/>
                <a:gd name="T22" fmla="*/ 2 w 20"/>
                <a:gd name="T23" fmla="*/ 6 h 7"/>
                <a:gd name="T24" fmla="*/ 3 w 20"/>
                <a:gd name="T25" fmla="*/ 6 h 7"/>
                <a:gd name="T26" fmla="*/ 4 w 20"/>
                <a:gd name="T27" fmla="*/ 6 h 7"/>
                <a:gd name="T28" fmla="*/ 5 w 20"/>
                <a:gd name="T29" fmla="*/ 6 h 7"/>
                <a:gd name="T30" fmla="*/ 4 w 20"/>
                <a:gd name="T31" fmla="*/ 6 h 7"/>
                <a:gd name="T32" fmla="*/ 2 w 20"/>
                <a:gd name="T33" fmla="*/ 6 h 7"/>
                <a:gd name="T34" fmla="*/ 2 w 20"/>
                <a:gd name="T35" fmla="*/ 6 h 7"/>
                <a:gd name="T36" fmla="*/ 1 w 20"/>
                <a:gd name="T37" fmla="*/ 6 h 7"/>
                <a:gd name="T38" fmla="*/ 0 w 20"/>
                <a:gd name="T39" fmla="*/ 6 h 7"/>
                <a:gd name="T40" fmla="*/ 1 w 20"/>
                <a:gd name="T41" fmla="*/ 5 h 7"/>
                <a:gd name="T42" fmla="*/ 2 w 20"/>
                <a:gd name="T43" fmla="*/ 4 h 7"/>
                <a:gd name="T44" fmla="*/ 2 w 20"/>
                <a:gd name="T45" fmla="*/ 4 h 7"/>
                <a:gd name="T46" fmla="*/ 3 w 20"/>
                <a:gd name="T47" fmla="*/ 3 h 7"/>
                <a:gd name="T48" fmla="*/ 4 w 20"/>
                <a:gd name="T49" fmla="*/ 3 h 7"/>
                <a:gd name="T50" fmla="*/ 5 w 20"/>
                <a:gd name="T51" fmla="*/ 2 h 7"/>
                <a:gd name="T52" fmla="*/ 7 w 20"/>
                <a:gd name="T53" fmla="*/ 2 h 7"/>
                <a:gd name="T54" fmla="*/ 8 w 20"/>
                <a:gd name="T55" fmla="*/ 1 h 7"/>
                <a:gd name="T56" fmla="*/ 9 w 20"/>
                <a:gd name="T57" fmla="*/ 1 h 7"/>
                <a:gd name="T58" fmla="*/ 11 w 20"/>
                <a:gd name="T59" fmla="*/ 1 h 7"/>
                <a:gd name="T60" fmla="*/ 12 w 20"/>
                <a:gd name="T61" fmla="*/ 1 h 7"/>
                <a:gd name="T62" fmla="*/ 14 w 20"/>
                <a:gd name="T63" fmla="*/ 0 h 7"/>
                <a:gd name="T64" fmla="*/ 15 w 20"/>
                <a:gd name="T65" fmla="*/ 0 h 7"/>
                <a:gd name="T66" fmla="*/ 17 w 20"/>
                <a:gd name="T67" fmla="*/ 1 h 7"/>
                <a:gd name="T68" fmla="*/ 17 w 20"/>
                <a:gd name="T69" fmla="*/ 1 h 7"/>
                <a:gd name="T70" fmla="*/ 19 w 20"/>
                <a:gd name="T71" fmla="*/ 1 h 7"/>
                <a:gd name="T72" fmla="*/ 18 w 20"/>
                <a:gd name="T73" fmla="*/ 1 h 7"/>
                <a:gd name="T74" fmla="*/ 18 w 20"/>
                <a:gd name="T75" fmla="*/ 2 h 7"/>
                <a:gd name="T76" fmla="*/ 17 w 20"/>
                <a:gd name="T77" fmla="*/ 2 h 7"/>
                <a:gd name="T78" fmla="*/ 17 w 20"/>
                <a:gd name="T79" fmla="*/ 3 h 7"/>
                <a:gd name="T80" fmla="*/ 16 w 20"/>
                <a:gd name="T81" fmla="*/ 3 h 7"/>
                <a:gd name="T82" fmla="*/ 15 w 20"/>
                <a:gd name="T83" fmla="*/ 4 h 7"/>
                <a:gd name="T84" fmla="*/ 16 w 20"/>
                <a:gd name="T85" fmla="*/ 3 h 7"/>
                <a:gd name="T86" fmla="*/ 17 w 20"/>
                <a:gd name="T87" fmla="*/ 3 h 7"/>
                <a:gd name="T88" fmla="*/ 17 w 20"/>
                <a:gd name="T89" fmla="*/ 2 h 7"/>
                <a:gd name="T90" fmla="*/ 17 w 20"/>
                <a:gd name="T91" fmla="*/ 2 h 7"/>
                <a:gd name="T92" fmla="*/ 17 w 20"/>
                <a:gd name="T93" fmla="*/ 1 h 7"/>
                <a:gd name="T94" fmla="*/ 16 w 20"/>
                <a:gd name="T95" fmla="*/ 1 h 7"/>
                <a:gd name="T96" fmla="*/ 15 w 20"/>
                <a:gd name="T97" fmla="*/ 1 h 7"/>
                <a:gd name="T98" fmla="*/ 14 w 20"/>
                <a:gd name="T99" fmla="*/ 1 h 7"/>
                <a:gd name="T100" fmla="*/ 14 w 20"/>
                <a:gd name="T101" fmla="*/ 1 h 7"/>
                <a:gd name="T102" fmla="*/ 13 w 20"/>
                <a:gd name="T103" fmla="*/ 1 h 7"/>
                <a:gd name="T104" fmla="*/ 11 w 20"/>
                <a:gd name="T105" fmla="*/ 1 h 7"/>
                <a:gd name="T106" fmla="*/ 11 w 20"/>
                <a:gd name="T107" fmla="*/ 2 h 7"/>
                <a:gd name="T108" fmla="*/ 9 w 20"/>
                <a:gd name="T109" fmla="*/ 2 h 7"/>
                <a:gd name="T110" fmla="*/ 8 w 20"/>
                <a:gd name="T111" fmla="*/ 2 h 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0"/>
                <a:gd name="T169" fmla="*/ 0 h 7"/>
                <a:gd name="T170" fmla="*/ 20 w 20"/>
                <a:gd name="T171" fmla="*/ 7 h 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0" h="7">
                  <a:moveTo>
                    <a:pt x="8" y="2"/>
                  </a:moveTo>
                  <a:lnTo>
                    <a:pt x="8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5" y="3"/>
                  </a:lnTo>
                  <a:lnTo>
                    <a:pt x="5" y="4"/>
                  </a:lnTo>
                  <a:lnTo>
                    <a:pt x="4" y="4"/>
                  </a:lnTo>
                  <a:lnTo>
                    <a:pt x="3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4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1" y="5"/>
                  </a:lnTo>
                  <a:lnTo>
                    <a:pt x="2" y="4"/>
                  </a:lnTo>
                  <a:lnTo>
                    <a:pt x="3" y="3"/>
                  </a:lnTo>
                  <a:lnTo>
                    <a:pt x="4" y="3"/>
                  </a:lnTo>
                  <a:lnTo>
                    <a:pt x="5" y="2"/>
                  </a:lnTo>
                  <a:lnTo>
                    <a:pt x="7" y="2"/>
                  </a:lnTo>
                  <a:lnTo>
                    <a:pt x="8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15" y="0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7" y="2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9" y="2"/>
                  </a:lnTo>
                  <a:lnTo>
                    <a:pt x="8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4" name="Freeform 177"/>
            <p:cNvSpPr>
              <a:spLocks/>
            </p:cNvSpPr>
            <p:nvPr/>
          </p:nvSpPr>
          <p:spPr bwMode="auto">
            <a:xfrm>
              <a:off x="893" y="3169"/>
              <a:ext cx="20" cy="4"/>
            </a:xfrm>
            <a:custGeom>
              <a:avLst/>
              <a:gdLst>
                <a:gd name="T0" fmla="*/ 9 w 20"/>
                <a:gd name="T1" fmla="*/ 2 h 4"/>
                <a:gd name="T2" fmla="*/ 10 w 20"/>
                <a:gd name="T3" fmla="*/ 2 h 4"/>
                <a:gd name="T4" fmla="*/ 11 w 20"/>
                <a:gd name="T5" fmla="*/ 2 h 4"/>
                <a:gd name="T6" fmla="*/ 13 w 20"/>
                <a:gd name="T7" fmla="*/ 2 h 4"/>
                <a:gd name="T8" fmla="*/ 14 w 20"/>
                <a:gd name="T9" fmla="*/ 2 h 4"/>
                <a:gd name="T10" fmla="*/ 14 w 20"/>
                <a:gd name="T11" fmla="*/ 2 h 4"/>
                <a:gd name="T12" fmla="*/ 15 w 20"/>
                <a:gd name="T13" fmla="*/ 2 h 4"/>
                <a:gd name="T14" fmla="*/ 16 w 20"/>
                <a:gd name="T15" fmla="*/ 2 h 4"/>
                <a:gd name="T16" fmla="*/ 16 w 20"/>
                <a:gd name="T17" fmla="*/ 2 h 4"/>
                <a:gd name="T18" fmla="*/ 17 w 20"/>
                <a:gd name="T19" fmla="*/ 2 h 4"/>
                <a:gd name="T20" fmla="*/ 17 w 20"/>
                <a:gd name="T21" fmla="*/ 2 h 4"/>
                <a:gd name="T22" fmla="*/ 17 w 20"/>
                <a:gd name="T23" fmla="*/ 1 h 4"/>
                <a:gd name="T24" fmla="*/ 17 w 20"/>
                <a:gd name="T25" fmla="*/ 1 h 4"/>
                <a:gd name="T26" fmla="*/ 16 w 20"/>
                <a:gd name="T27" fmla="*/ 1 h 4"/>
                <a:gd name="T28" fmla="*/ 16 w 20"/>
                <a:gd name="T29" fmla="*/ 0 h 4"/>
                <a:gd name="T30" fmla="*/ 16 w 20"/>
                <a:gd name="T31" fmla="*/ 1 h 4"/>
                <a:gd name="T32" fmla="*/ 17 w 20"/>
                <a:gd name="T33" fmla="*/ 1 h 4"/>
                <a:gd name="T34" fmla="*/ 17 w 20"/>
                <a:gd name="T35" fmla="*/ 1 h 4"/>
                <a:gd name="T36" fmla="*/ 17 w 20"/>
                <a:gd name="T37" fmla="*/ 1 h 4"/>
                <a:gd name="T38" fmla="*/ 18 w 20"/>
                <a:gd name="T39" fmla="*/ 1 h 4"/>
                <a:gd name="T40" fmla="*/ 19 w 20"/>
                <a:gd name="T41" fmla="*/ 1 h 4"/>
                <a:gd name="T42" fmla="*/ 18 w 20"/>
                <a:gd name="T43" fmla="*/ 2 h 4"/>
                <a:gd name="T44" fmla="*/ 17 w 20"/>
                <a:gd name="T45" fmla="*/ 2 h 4"/>
                <a:gd name="T46" fmla="*/ 16 w 20"/>
                <a:gd name="T47" fmla="*/ 2 h 4"/>
                <a:gd name="T48" fmla="*/ 15 w 20"/>
                <a:gd name="T49" fmla="*/ 3 h 4"/>
                <a:gd name="T50" fmla="*/ 14 w 20"/>
                <a:gd name="T51" fmla="*/ 3 h 4"/>
                <a:gd name="T52" fmla="*/ 12 w 20"/>
                <a:gd name="T53" fmla="*/ 3 h 4"/>
                <a:gd name="T54" fmla="*/ 11 w 20"/>
                <a:gd name="T55" fmla="*/ 3 h 4"/>
                <a:gd name="T56" fmla="*/ 9 w 20"/>
                <a:gd name="T57" fmla="*/ 3 h 4"/>
                <a:gd name="T58" fmla="*/ 8 w 20"/>
                <a:gd name="T59" fmla="*/ 3 h 4"/>
                <a:gd name="T60" fmla="*/ 6 w 20"/>
                <a:gd name="T61" fmla="*/ 3 h 4"/>
                <a:gd name="T62" fmla="*/ 5 w 20"/>
                <a:gd name="T63" fmla="*/ 3 h 4"/>
                <a:gd name="T64" fmla="*/ 4 w 20"/>
                <a:gd name="T65" fmla="*/ 3 h 4"/>
                <a:gd name="T66" fmla="*/ 2 w 20"/>
                <a:gd name="T67" fmla="*/ 2 h 4"/>
                <a:gd name="T68" fmla="*/ 2 w 20"/>
                <a:gd name="T69" fmla="*/ 2 h 4"/>
                <a:gd name="T70" fmla="*/ 1 w 20"/>
                <a:gd name="T71" fmla="*/ 2 h 4"/>
                <a:gd name="T72" fmla="*/ 0 w 20"/>
                <a:gd name="T73" fmla="*/ 1 h 4"/>
                <a:gd name="T74" fmla="*/ 0 w 20"/>
                <a:gd name="T75" fmla="*/ 1 h 4"/>
                <a:gd name="T76" fmla="*/ 1 w 20"/>
                <a:gd name="T77" fmla="*/ 1 h 4"/>
                <a:gd name="T78" fmla="*/ 2 w 20"/>
                <a:gd name="T79" fmla="*/ 1 h 4"/>
                <a:gd name="T80" fmla="*/ 2 w 20"/>
                <a:gd name="T81" fmla="*/ 1 h 4"/>
                <a:gd name="T82" fmla="*/ 2 w 20"/>
                <a:gd name="T83" fmla="*/ 0 h 4"/>
                <a:gd name="T84" fmla="*/ 3 w 20"/>
                <a:gd name="T85" fmla="*/ 0 h 4"/>
                <a:gd name="T86" fmla="*/ 4 w 20"/>
                <a:gd name="T87" fmla="*/ 0 h 4"/>
                <a:gd name="T88" fmla="*/ 4 w 20"/>
                <a:gd name="T89" fmla="*/ 0 h 4"/>
                <a:gd name="T90" fmla="*/ 3 w 20"/>
                <a:gd name="T91" fmla="*/ 0 h 4"/>
                <a:gd name="T92" fmla="*/ 2 w 20"/>
                <a:gd name="T93" fmla="*/ 1 h 4"/>
                <a:gd name="T94" fmla="*/ 2 w 20"/>
                <a:gd name="T95" fmla="*/ 1 h 4"/>
                <a:gd name="T96" fmla="*/ 2 w 20"/>
                <a:gd name="T97" fmla="*/ 1 h 4"/>
                <a:gd name="T98" fmla="*/ 2 w 20"/>
                <a:gd name="T99" fmla="*/ 1 h 4"/>
                <a:gd name="T100" fmla="*/ 2 w 20"/>
                <a:gd name="T101" fmla="*/ 2 h 4"/>
                <a:gd name="T102" fmla="*/ 2 w 20"/>
                <a:gd name="T103" fmla="*/ 2 h 4"/>
                <a:gd name="T104" fmla="*/ 3 w 20"/>
                <a:gd name="T105" fmla="*/ 2 h 4"/>
                <a:gd name="T106" fmla="*/ 4 w 20"/>
                <a:gd name="T107" fmla="*/ 2 h 4"/>
                <a:gd name="T108" fmla="*/ 5 w 20"/>
                <a:gd name="T109" fmla="*/ 2 h 4"/>
                <a:gd name="T110" fmla="*/ 6 w 20"/>
                <a:gd name="T111" fmla="*/ 2 h 4"/>
                <a:gd name="T112" fmla="*/ 7 w 20"/>
                <a:gd name="T113" fmla="*/ 2 h 4"/>
                <a:gd name="T114" fmla="*/ 8 w 20"/>
                <a:gd name="T115" fmla="*/ 2 h 4"/>
                <a:gd name="T116" fmla="*/ 9 w 20"/>
                <a:gd name="T117" fmla="*/ 2 h 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0"/>
                <a:gd name="T178" fmla="*/ 0 h 4"/>
                <a:gd name="T179" fmla="*/ 20 w 20"/>
                <a:gd name="T180" fmla="*/ 4 h 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0" h="4">
                  <a:moveTo>
                    <a:pt x="9" y="2"/>
                  </a:moveTo>
                  <a:lnTo>
                    <a:pt x="10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3"/>
                  </a:lnTo>
                  <a:lnTo>
                    <a:pt x="6" y="3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5" name="Freeform 178"/>
            <p:cNvSpPr>
              <a:spLocks/>
            </p:cNvSpPr>
            <p:nvPr/>
          </p:nvSpPr>
          <p:spPr bwMode="auto">
            <a:xfrm>
              <a:off x="878" y="3176"/>
              <a:ext cx="17" cy="10"/>
            </a:xfrm>
            <a:custGeom>
              <a:avLst/>
              <a:gdLst>
                <a:gd name="T0" fmla="*/ 7 w 17"/>
                <a:gd name="T1" fmla="*/ 6 h 10"/>
                <a:gd name="T2" fmla="*/ 7 w 17"/>
                <a:gd name="T3" fmla="*/ 6 h 10"/>
                <a:gd name="T4" fmla="*/ 8 w 17"/>
                <a:gd name="T5" fmla="*/ 7 h 10"/>
                <a:gd name="T6" fmla="*/ 9 w 17"/>
                <a:gd name="T7" fmla="*/ 7 h 10"/>
                <a:gd name="T8" fmla="*/ 9 w 17"/>
                <a:gd name="T9" fmla="*/ 7 h 10"/>
                <a:gd name="T10" fmla="*/ 10 w 17"/>
                <a:gd name="T11" fmla="*/ 8 h 10"/>
                <a:gd name="T12" fmla="*/ 11 w 17"/>
                <a:gd name="T13" fmla="*/ 8 h 10"/>
                <a:gd name="T14" fmla="*/ 12 w 17"/>
                <a:gd name="T15" fmla="*/ 8 h 10"/>
                <a:gd name="T16" fmla="*/ 12 w 17"/>
                <a:gd name="T17" fmla="*/ 8 h 10"/>
                <a:gd name="T18" fmla="*/ 13 w 17"/>
                <a:gd name="T19" fmla="*/ 8 h 10"/>
                <a:gd name="T20" fmla="*/ 13 w 17"/>
                <a:gd name="T21" fmla="*/ 8 h 10"/>
                <a:gd name="T22" fmla="*/ 14 w 17"/>
                <a:gd name="T23" fmla="*/ 8 h 10"/>
                <a:gd name="T24" fmla="*/ 14 w 17"/>
                <a:gd name="T25" fmla="*/ 7 h 10"/>
                <a:gd name="T26" fmla="*/ 14 w 17"/>
                <a:gd name="T27" fmla="*/ 7 h 10"/>
                <a:gd name="T28" fmla="*/ 14 w 17"/>
                <a:gd name="T29" fmla="*/ 6 h 10"/>
                <a:gd name="T30" fmla="*/ 14 w 17"/>
                <a:gd name="T31" fmla="*/ 5 h 10"/>
                <a:gd name="T32" fmla="*/ 15 w 17"/>
                <a:gd name="T33" fmla="*/ 6 h 10"/>
                <a:gd name="T34" fmla="*/ 15 w 17"/>
                <a:gd name="T35" fmla="*/ 7 h 10"/>
                <a:gd name="T36" fmla="*/ 15 w 17"/>
                <a:gd name="T37" fmla="*/ 7 h 10"/>
                <a:gd name="T38" fmla="*/ 15 w 17"/>
                <a:gd name="T39" fmla="*/ 8 h 10"/>
                <a:gd name="T40" fmla="*/ 16 w 17"/>
                <a:gd name="T41" fmla="*/ 8 h 10"/>
                <a:gd name="T42" fmla="*/ 15 w 17"/>
                <a:gd name="T43" fmla="*/ 9 h 10"/>
                <a:gd name="T44" fmla="*/ 14 w 17"/>
                <a:gd name="T45" fmla="*/ 9 h 10"/>
                <a:gd name="T46" fmla="*/ 12 w 17"/>
                <a:gd name="T47" fmla="*/ 8 h 10"/>
                <a:gd name="T48" fmla="*/ 12 w 17"/>
                <a:gd name="T49" fmla="*/ 8 h 10"/>
                <a:gd name="T50" fmla="*/ 10 w 17"/>
                <a:gd name="T51" fmla="*/ 8 h 10"/>
                <a:gd name="T52" fmla="*/ 9 w 17"/>
                <a:gd name="T53" fmla="*/ 8 h 10"/>
                <a:gd name="T54" fmla="*/ 7 w 17"/>
                <a:gd name="T55" fmla="*/ 7 h 10"/>
                <a:gd name="T56" fmla="*/ 7 w 17"/>
                <a:gd name="T57" fmla="*/ 7 h 10"/>
                <a:gd name="T58" fmla="*/ 5 w 17"/>
                <a:gd name="T59" fmla="*/ 6 h 10"/>
                <a:gd name="T60" fmla="*/ 4 w 17"/>
                <a:gd name="T61" fmla="*/ 5 h 10"/>
                <a:gd name="T62" fmla="*/ 3 w 17"/>
                <a:gd name="T63" fmla="*/ 4 h 10"/>
                <a:gd name="T64" fmla="*/ 2 w 17"/>
                <a:gd name="T65" fmla="*/ 4 h 10"/>
                <a:gd name="T66" fmla="*/ 1 w 17"/>
                <a:gd name="T67" fmla="*/ 3 h 10"/>
                <a:gd name="T68" fmla="*/ 1 w 17"/>
                <a:gd name="T69" fmla="*/ 2 h 10"/>
                <a:gd name="T70" fmla="*/ 0 w 17"/>
                <a:gd name="T71" fmla="*/ 1 h 10"/>
                <a:gd name="T72" fmla="*/ 0 w 17"/>
                <a:gd name="T73" fmla="*/ 1 h 10"/>
                <a:gd name="T74" fmla="*/ 1 w 17"/>
                <a:gd name="T75" fmla="*/ 0 h 10"/>
                <a:gd name="T76" fmla="*/ 1 w 17"/>
                <a:gd name="T77" fmla="*/ 0 h 10"/>
                <a:gd name="T78" fmla="*/ 2 w 17"/>
                <a:gd name="T79" fmla="*/ 0 h 10"/>
                <a:gd name="T80" fmla="*/ 3 w 17"/>
                <a:gd name="T81" fmla="*/ 0 h 10"/>
                <a:gd name="T82" fmla="*/ 4 w 17"/>
                <a:gd name="T83" fmla="*/ 0 h 10"/>
                <a:gd name="T84" fmla="*/ 4 w 17"/>
                <a:gd name="T85" fmla="*/ 1 h 10"/>
                <a:gd name="T86" fmla="*/ 4 w 17"/>
                <a:gd name="T87" fmla="*/ 1 h 10"/>
                <a:gd name="T88" fmla="*/ 3 w 17"/>
                <a:gd name="T89" fmla="*/ 1 h 10"/>
                <a:gd name="T90" fmla="*/ 2 w 17"/>
                <a:gd name="T91" fmla="*/ 1 h 10"/>
                <a:gd name="T92" fmla="*/ 1 w 17"/>
                <a:gd name="T93" fmla="*/ 1 h 10"/>
                <a:gd name="T94" fmla="*/ 1 w 17"/>
                <a:gd name="T95" fmla="*/ 2 h 10"/>
                <a:gd name="T96" fmla="*/ 1 w 17"/>
                <a:gd name="T97" fmla="*/ 2 h 10"/>
                <a:gd name="T98" fmla="*/ 1 w 17"/>
                <a:gd name="T99" fmla="*/ 3 h 10"/>
                <a:gd name="T100" fmla="*/ 2 w 17"/>
                <a:gd name="T101" fmla="*/ 3 h 10"/>
                <a:gd name="T102" fmla="*/ 2 w 17"/>
                <a:gd name="T103" fmla="*/ 4 h 10"/>
                <a:gd name="T104" fmla="*/ 3 w 17"/>
                <a:gd name="T105" fmla="*/ 4 h 10"/>
                <a:gd name="T106" fmla="*/ 4 w 17"/>
                <a:gd name="T107" fmla="*/ 5 h 10"/>
                <a:gd name="T108" fmla="*/ 4 w 17"/>
                <a:gd name="T109" fmla="*/ 5 h 10"/>
                <a:gd name="T110" fmla="*/ 6 w 17"/>
                <a:gd name="T111" fmla="*/ 5 h 10"/>
                <a:gd name="T112" fmla="*/ 7 w 17"/>
                <a:gd name="T113" fmla="*/ 6 h 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"/>
                <a:gd name="T172" fmla="*/ 0 h 10"/>
                <a:gd name="T173" fmla="*/ 17 w 17"/>
                <a:gd name="T174" fmla="*/ 10 h 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" h="10">
                  <a:moveTo>
                    <a:pt x="7" y="6"/>
                  </a:moveTo>
                  <a:lnTo>
                    <a:pt x="7" y="6"/>
                  </a:lnTo>
                  <a:lnTo>
                    <a:pt x="8" y="7"/>
                  </a:lnTo>
                  <a:lnTo>
                    <a:pt x="9" y="7"/>
                  </a:lnTo>
                  <a:lnTo>
                    <a:pt x="10" y="8"/>
                  </a:lnTo>
                  <a:lnTo>
                    <a:pt x="11" y="8"/>
                  </a:lnTo>
                  <a:lnTo>
                    <a:pt x="12" y="8"/>
                  </a:lnTo>
                  <a:lnTo>
                    <a:pt x="13" y="8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4" y="6"/>
                  </a:lnTo>
                  <a:lnTo>
                    <a:pt x="14" y="5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8"/>
                  </a:lnTo>
                  <a:lnTo>
                    <a:pt x="16" y="8"/>
                  </a:lnTo>
                  <a:lnTo>
                    <a:pt x="15" y="9"/>
                  </a:lnTo>
                  <a:lnTo>
                    <a:pt x="14" y="9"/>
                  </a:lnTo>
                  <a:lnTo>
                    <a:pt x="12" y="8"/>
                  </a:lnTo>
                  <a:lnTo>
                    <a:pt x="10" y="8"/>
                  </a:lnTo>
                  <a:lnTo>
                    <a:pt x="9" y="8"/>
                  </a:lnTo>
                  <a:lnTo>
                    <a:pt x="7" y="7"/>
                  </a:lnTo>
                  <a:lnTo>
                    <a:pt x="5" y="6"/>
                  </a:lnTo>
                  <a:lnTo>
                    <a:pt x="4" y="5"/>
                  </a:lnTo>
                  <a:lnTo>
                    <a:pt x="3" y="4"/>
                  </a:lnTo>
                  <a:lnTo>
                    <a:pt x="2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3" y="4"/>
                  </a:lnTo>
                  <a:lnTo>
                    <a:pt x="4" y="5"/>
                  </a:lnTo>
                  <a:lnTo>
                    <a:pt x="6" y="5"/>
                  </a:lnTo>
                  <a:lnTo>
                    <a:pt x="7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6" name="Freeform 179"/>
            <p:cNvSpPr>
              <a:spLocks/>
            </p:cNvSpPr>
            <p:nvPr/>
          </p:nvSpPr>
          <p:spPr bwMode="auto">
            <a:xfrm>
              <a:off x="849" y="3185"/>
              <a:ext cx="19" cy="7"/>
            </a:xfrm>
            <a:custGeom>
              <a:avLst/>
              <a:gdLst>
                <a:gd name="T0" fmla="*/ 8 w 19"/>
                <a:gd name="T1" fmla="*/ 5 h 7"/>
                <a:gd name="T2" fmla="*/ 9 w 19"/>
                <a:gd name="T3" fmla="*/ 5 h 7"/>
                <a:gd name="T4" fmla="*/ 10 w 19"/>
                <a:gd name="T5" fmla="*/ 5 h 7"/>
                <a:gd name="T6" fmla="*/ 11 w 19"/>
                <a:gd name="T7" fmla="*/ 5 h 7"/>
                <a:gd name="T8" fmla="*/ 11 w 19"/>
                <a:gd name="T9" fmla="*/ 6 h 7"/>
                <a:gd name="T10" fmla="*/ 12 w 19"/>
                <a:gd name="T11" fmla="*/ 6 h 7"/>
                <a:gd name="T12" fmla="*/ 13 w 19"/>
                <a:gd name="T13" fmla="*/ 6 h 7"/>
                <a:gd name="T14" fmla="*/ 14 w 19"/>
                <a:gd name="T15" fmla="*/ 6 h 7"/>
                <a:gd name="T16" fmla="*/ 14 w 19"/>
                <a:gd name="T17" fmla="*/ 6 h 7"/>
                <a:gd name="T18" fmla="*/ 15 w 19"/>
                <a:gd name="T19" fmla="*/ 6 h 7"/>
                <a:gd name="T20" fmla="*/ 16 w 19"/>
                <a:gd name="T21" fmla="*/ 6 h 7"/>
                <a:gd name="T22" fmla="*/ 16 w 19"/>
                <a:gd name="T23" fmla="*/ 5 h 7"/>
                <a:gd name="T24" fmla="*/ 16 w 19"/>
                <a:gd name="T25" fmla="*/ 5 h 7"/>
                <a:gd name="T26" fmla="*/ 16 w 19"/>
                <a:gd name="T27" fmla="*/ 4 h 7"/>
                <a:gd name="T28" fmla="*/ 16 w 19"/>
                <a:gd name="T29" fmla="*/ 4 h 7"/>
                <a:gd name="T30" fmla="*/ 16 w 19"/>
                <a:gd name="T31" fmla="*/ 4 h 7"/>
                <a:gd name="T32" fmla="*/ 17 w 19"/>
                <a:gd name="T33" fmla="*/ 4 h 7"/>
                <a:gd name="T34" fmla="*/ 17 w 19"/>
                <a:gd name="T35" fmla="*/ 5 h 7"/>
                <a:gd name="T36" fmla="*/ 17 w 19"/>
                <a:gd name="T37" fmla="*/ 5 h 7"/>
                <a:gd name="T38" fmla="*/ 17 w 19"/>
                <a:gd name="T39" fmla="*/ 6 h 7"/>
                <a:gd name="T40" fmla="*/ 18 w 19"/>
                <a:gd name="T41" fmla="*/ 6 h 7"/>
                <a:gd name="T42" fmla="*/ 17 w 19"/>
                <a:gd name="T43" fmla="*/ 6 h 7"/>
                <a:gd name="T44" fmla="*/ 16 w 19"/>
                <a:gd name="T45" fmla="*/ 6 h 7"/>
                <a:gd name="T46" fmla="*/ 14 w 19"/>
                <a:gd name="T47" fmla="*/ 6 h 7"/>
                <a:gd name="T48" fmla="*/ 13 w 19"/>
                <a:gd name="T49" fmla="*/ 6 h 7"/>
                <a:gd name="T50" fmla="*/ 11 w 19"/>
                <a:gd name="T51" fmla="*/ 6 h 7"/>
                <a:gd name="T52" fmla="*/ 10 w 19"/>
                <a:gd name="T53" fmla="*/ 6 h 7"/>
                <a:gd name="T54" fmla="*/ 9 w 19"/>
                <a:gd name="T55" fmla="*/ 6 h 7"/>
                <a:gd name="T56" fmla="*/ 8 w 19"/>
                <a:gd name="T57" fmla="*/ 5 h 7"/>
                <a:gd name="T58" fmla="*/ 6 w 19"/>
                <a:gd name="T59" fmla="*/ 5 h 7"/>
                <a:gd name="T60" fmla="*/ 5 w 19"/>
                <a:gd name="T61" fmla="*/ 4 h 7"/>
                <a:gd name="T62" fmla="*/ 4 w 19"/>
                <a:gd name="T63" fmla="*/ 4 h 7"/>
                <a:gd name="T64" fmla="*/ 2 w 19"/>
                <a:gd name="T65" fmla="*/ 3 h 7"/>
                <a:gd name="T66" fmla="*/ 2 w 19"/>
                <a:gd name="T67" fmla="*/ 3 h 7"/>
                <a:gd name="T68" fmla="*/ 1 w 19"/>
                <a:gd name="T69" fmla="*/ 2 h 7"/>
                <a:gd name="T70" fmla="*/ 0 w 19"/>
                <a:gd name="T71" fmla="*/ 1 h 7"/>
                <a:gd name="T72" fmla="*/ 0 w 19"/>
                <a:gd name="T73" fmla="*/ 1 h 7"/>
                <a:gd name="T74" fmla="*/ 1 w 19"/>
                <a:gd name="T75" fmla="*/ 1 h 7"/>
                <a:gd name="T76" fmla="*/ 1 w 19"/>
                <a:gd name="T77" fmla="*/ 0 h 7"/>
                <a:gd name="T78" fmla="*/ 2 w 19"/>
                <a:gd name="T79" fmla="*/ 0 h 7"/>
                <a:gd name="T80" fmla="*/ 2 w 19"/>
                <a:gd name="T81" fmla="*/ 0 h 7"/>
                <a:gd name="T82" fmla="*/ 3 w 19"/>
                <a:gd name="T83" fmla="*/ 0 h 7"/>
                <a:gd name="T84" fmla="*/ 4 w 19"/>
                <a:gd name="T85" fmla="*/ 0 h 7"/>
                <a:gd name="T86" fmla="*/ 5 w 19"/>
                <a:gd name="T87" fmla="*/ 0 h 7"/>
                <a:gd name="T88" fmla="*/ 4 w 19"/>
                <a:gd name="T89" fmla="*/ 0 h 7"/>
                <a:gd name="T90" fmla="*/ 3 w 19"/>
                <a:gd name="T91" fmla="*/ 0 h 7"/>
                <a:gd name="T92" fmla="*/ 2 w 19"/>
                <a:gd name="T93" fmla="*/ 1 h 7"/>
                <a:gd name="T94" fmla="*/ 2 w 19"/>
                <a:gd name="T95" fmla="*/ 1 h 7"/>
                <a:gd name="T96" fmla="*/ 2 w 19"/>
                <a:gd name="T97" fmla="*/ 2 h 7"/>
                <a:gd name="T98" fmla="*/ 2 w 19"/>
                <a:gd name="T99" fmla="*/ 2 h 7"/>
                <a:gd name="T100" fmla="*/ 3 w 19"/>
                <a:gd name="T101" fmla="*/ 3 h 7"/>
                <a:gd name="T102" fmla="*/ 4 w 19"/>
                <a:gd name="T103" fmla="*/ 3 h 7"/>
                <a:gd name="T104" fmla="*/ 5 w 19"/>
                <a:gd name="T105" fmla="*/ 4 h 7"/>
                <a:gd name="T106" fmla="*/ 6 w 19"/>
                <a:gd name="T107" fmla="*/ 4 h 7"/>
                <a:gd name="T108" fmla="*/ 7 w 19"/>
                <a:gd name="T109" fmla="*/ 4 h 7"/>
                <a:gd name="T110" fmla="*/ 8 w 19"/>
                <a:gd name="T111" fmla="*/ 5 h 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9"/>
                <a:gd name="T169" fmla="*/ 0 h 7"/>
                <a:gd name="T170" fmla="*/ 19 w 19"/>
                <a:gd name="T171" fmla="*/ 7 h 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9" h="7">
                  <a:moveTo>
                    <a:pt x="8" y="5"/>
                  </a:moveTo>
                  <a:lnTo>
                    <a:pt x="9" y="5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17" y="6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6" y="6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9" y="6"/>
                  </a:lnTo>
                  <a:lnTo>
                    <a:pt x="8" y="5"/>
                  </a:lnTo>
                  <a:lnTo>
                    <a:pt x="6" y="5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3"/>
                  </a:lnTo>
                  <a:lnTo>
                    <a:pt x="1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3"/>
                  </a:lnTo>
                  <a:lnTo>
                    <a:pt x="4" y="3"/>
                  </a:lnTo>
                  <a:lnTo>
                    <a:pt x="5" y="4"/>
                  </a:lnTo>
                  <a:lnTo>
                    <a:pt x="6" y="4"/>
                  </a:lnTo>
                  <a:lnTo>
                    <a:pt x="7" y="4"/>
                  </a:lnTo>
                  <a:lnTo>
                    <a:pt x="8" y="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7" name="Freeform 180"/>
            <p:cNvSpPr>
              <a:spLocks/>
            </p:cNvSpPr>
            <p:nvPr/>
          </p:nvSpPr>
          <p:spPr bwMode="auto">
            <a:xfrm>
              <a:off x="835" y="3187"/>
              <a:ext cx="8" cy="17"/>
            </a:xfrm>
            <a:custGeom>
              <a:avLst/>
              <a:gdLst>
                <a:gd name="T0" fmla="*/ 2 w 8"/>
                <a:gd name="T1" fmla="*/ 9 h 17"/>
                <a:gd name="T2" fmla="*/ 2 w 8"/>
                <a:gd name="T3" fmla="*/ 9 h 17"/>
                <a:gd name="T4" fmla="*/ 3 w 8"/>
                <a:gd name="T5" fmla="*/ 10 h 17"/>
                <a:gd name="T6" fmla="*/ 3 w 8"/>
                <a:gd name="T7" fmla="*/ 11 h 17"/>
                <a:gd name="T8" fmla="*/ 4 w 8"/>
                <a:gd name="T9" fmla="*/ 12 h 17"/>
                <a:gd name="T10" fmla="*/ 4 w 8"/>
                <a:gd name="T11" fmla="*/ 13 h 17"/>
                <a:gd name="T12" fmla="*/ 5 w 8"/>
                <a:gd name="T13" fmla="*/ 14 h 17"/>
                <a:gd name="T14" fmla="*/ 5 w 8"/>
                <a:gd name="T15" fmla="*/ 15 h 17"/>
                <a:gd name="T16" fmla="*/ 6 w 8"/>
                <a:gd name="T17" fmla="*/ 15 h 17"/>
                <a:gd name="T18" fmla="*/ 6 w 8"/>
                <a:gd name="T19" fmla="*/ 14 h 17"/>
                <a:gd name="T20" fmla="*/ 7 w 8"/>
                <a:gd name="T21" fmla="*/ 13 h 17"/>
                <a:gd name="T22" fmla="*/ 7 w 8"/>
                <a:gd name="T23" fmla="*/ 12 h 17"/>
                <a:gd name="T24" fmla="*/ 7 w 8"/>
                <a:gd name="T25" fmla="*/ 13 h 17"/>
                <a:gd name="T26" fmla="*/ 7 w 8"/>
                <a:gd name="T27" fmla="*/ 14 h 17"/>
                <a:gd name="T28" fmla="*/ 7 w 8"/>
                <a:gd name="T29" fmla="*/ 15 h 17"/>
                <a:gd name="T30" fmla="*/ 7 w 8"/>
                <a:gd name="T31" fmla="*/ 15 h 17"/>
                <a:gd name="T32" fmla="*/ 6 w 8"/>
                <a:gd name="T33" fmla="*/ 15 h 17"/>
                <a:gd name="T34" fmla="*/ 6 w 8"/>
                <a:gd name="T35" fmla="*/ 16 h 17"/>
                <a:gd name="T36" fmla="*/ 6 w 8"/>
                <a:gd name="T37" fmla="*/ 15 h 17"/>
                <a:gd name="T38" fmla="*/ 5 w 8"/>
                <a:gd name="T39" fmla="*/ 15 h 17"/>
                <a:gd name="T40" fmla="*/ 4 w 8"/>
                <a:gd name="T41" fmla="*/ 15 h 17"/>
                <a:gd name="T42" fmla="*/ 4 w 8"/>
                <a:gd name="T43" fmla="*/ 14 h 17"/>
                <a:gd name="T44" fmla="*/ 3 w 8"/>
                <a:gd name="T45" fmla="*/ 12 h 17"/>
                <a:gd name="T46" fmla="*/ 3 w 8"/>
                <a:gd name="T47" fmla="*/ 12 h 17"/>
                <a:gd name="T48" fmla="*/ 2 w 8"/>
                <a:gd name="T49" fmla="*/ 10 h 17"/>
                <a:gd name="T50" fmla="*/ 1 w 8"/>
                <a:gd name="T51" fmla="*/ 9 h 17"/>
                <a:gd name="T52" fmla="*/ 1 w 8"/>
                <a:gd name="T53" fmla="*/ 8 h 17"/>
                <a:gd name="T54" fmla="*/ 1 w 8"/>
                <a:gd name="T55" fmla="*/ 7 h 17"/>
                <a:gd name="T56" fmla="*/ 0 w 8"/>
                <a:gd name="T57" fmla="*/ 5 h 17"/>
                <a:gd name="T58" fmla="*/ 0 w 8"/>
                <a:gd name="T59" fmla="*/ 4 h 17"/>
                <a:gd name="T60" fmla="*/ 0 w 8"/>
                <a:gd name="T61" fmla="*/ 3 h 17"/>
                <a:gd name="T62" fmla="*/ 0 w 8"/>
                <a:gd name="T63" fmla="*/ 1 h 17"/>
                <a:gd name="T64" fmla="*/ 0 w 8"/>
                <a:gd name="T65" fmla="*/ 1 h 17"/>
                <a:gd name="T66" fmla="*/ 0 w 8"/>
                <a:gd name="T67" fmla="*/ 0 h 17"/>
                <a:gd name="T68" fmla="*/ 1 w 8"/>
                <a:gd name="T69" fmla="*/ 0 h 17"/>
                <a:gd name="T70" fmla="*/ 1 w 8"/>
                <a:gd name="T71" fmla="*/ 0 h 17"/>
                <a:gd name="T72" fmla="*/ 2 w 8"/>
                <a:gd name="T73" fmla="*/ 0 h 17"/>
                <a:gd name="T74" fmla="*/ 2 w 8"/>
                <a:gd name="T75" fmla="*/ 1 h 17"/>
                <a:gd name="T76" fmla="*/ 3 w 8"/>
                <a:gd name="T77" fmla="*/ 1 h 17"/>
                <a:gd name="T78" fmla="*/ 3 w 8"/>
                <a:gd name="T79" fmla="*/ 1 h 17"/>
                <a:gd name="T80" fmla="*/ 3 w 8"/>
                <a:gd name="T81" fmla="*/ 1 h 17"/>
                <a:gd name="T82" fmla="*/ 2 w 8"/>
                <a:gd name="T83" fmla="*/ 1 h 17"/>
                <a:gd name="T84" fmla="*/ 2 w 8"/>
                <a:gd name="T85" fmla="*/ 1 h 17"/>
                <a:gd name="T86" fmla="*/ 1 w 8"/>
                <a:gd name="T87" fmla="*/ 1 h 17"/>
                <a:gd name="T88" fmla="*/ 1 w 8"/>
                <a:gd name="T89" fmla="*/ 1 h 17"/>
                <a:gd name="T90" fmla="*/ 1 w 8"/>
                <a:gd name="T91" fmla="*/ 1 h 17"/>
                <a:gd name="T92" fmla="*/ 1 w 8"/>
                <a:gd name="T93" fmla="*/ 2 h 17"/>
                <a:gd name="T94" fmla="*/ 1 w 8"/>
                <a:gd name="T95" fmla="*/ 3 h 17"/>
                <a:gd name="T96" fmla="*/ 1 w 8"/>
                <a:gd name="T97" fmla="*/ 4 h 17"/>
                <a:gd name="T98" fmla="*/ 1 w 8"/>
                <a:gd name="T99" fmla="*/ 4 h 17"/>
                <a:gd name="T100" fmla="*/ 1 w 8"/>
                <a:gd name="T101" fmla="*/ 5 h 17"/>
                <a:gd name="T102" fmla="*/ 1 w 8"/>
                <a:gd name="T103" fmla="*/ 6 h 17"/>
                <a:gd name="T104" fmla="*/ 1 w 8"/>
                <a:gd name="T105" fmla="*/ 7 h 17"/>
                <a:gd name="T106" fmla="*/ 2 w 8"/>
                <a:gd name="T107" fmla="*/ 8 h 17"/>
                <a:gd name="T108" fmla="*/ 2 w 8"/>
                <a:gd name="T109" fmla="*/ 9 h 1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"/>
                <a:gd name="T166" fmla="*/ 0 h 17"/>
                <a:gd name="T167" fmla="*/ 8 w 8"/>
                <a:gd name="T168" fmla="*/ 17 h 1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" h="17">
                  <a:moveTo>
                    <a:pt x="2" y="9"/>
                  </a:moveTo>
                  <a:lnTo>
                    <a:pt x="2" y="9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7" y="13"/>
                  </a:lnTo>
                  <a:lnTo>
                    <a:pt x="7" y="14"/>
                  </a:lnTo>
                  <a:lnTo>
                    <a:pt x="7" y="15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5" y="15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2" y="8"/>
                  </a:lnTo>
                  <a:lnTo>
                    <a:pt x="2" y="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8" name="Freeform 181"/>
            <p:cNvSpPr>
              <a:spLocks/>
            </p:cNvSpPr>
            <p:nvPr/>
          </p:nvSpPr>
          <p:spPr bwMode="auto">
            <a:xfrm>
              <a:off x="790" y="3187"/>
              <a:ext cx="75" cy="27"/>
            </a:xfrm>
            <a:custGeom>
              <a:avLst/>
              <a:gdLst>
                <a:gd name="T0" fmla="*/ 0 w 75"/>
                <a:gd name="T1" fmla="*/ 26 h 27"/>
                <a:gd name="T2" fmla="*/ 4 w 75"/>
                <a:gd name="T3" fmla="*/ 26 h 27"/>
                <a:gd name="T4" fmla="*/ 8 w 75"/>
                <a:gd name="T5" fmla="*/ 25 h 27"/>
                <a:gd name="T6" fmla="*/ 11 w 75"/>
                <a:gd name="T7" fmla="*/ 24 h 27"/>
                <a:gd name="T8" fmla="*/ 13 w 75"/>
                <a:gd name="T9" fmla="*/ 22 h 27"/>
                <a:gd name="T10" fmla="*/ 15 w 75"/>
                <a:gd name="T11" fmla="*/ 20 h 27"/>
                <a:gd name="T12" fmla="*/ 17 w 75"/>
                <a:gd name="T13" fmla="*/ 18 h 27"/>
                <a:gd name="T14" fmla="*/ 18 w 75"/>
                <a:gd name="T15" fmla="*/ 15 h 27"/>
                <a:gd name="T16" fmla="*/ 19 w 75"/>
                <a:gd name="T17" fmla="*/ 13 h 27"/>
                <a:gd name="T18" fmla="*/ 20 w 75"/>
                <a:gd name="T19" fmla="*/ 10 h 27"/>
                <a:gd name="T20" fmla="*/ 22 w 75"/>
                <a:gd name="T21" fmla="*/ 8 h 27"/>
                <a:gd name="T22" fmla="*/ 23 w 75"/>
                <a:gd name="T23" fmla="*/ 6 h 27"/>
                <a:gd name="T24" fmla="*/ 24 w 75"/>
                <a:gd name="T25" fmla="*/ 4 h 27"/>
                <a:gd name="T26" fmla="*/ 26 w 75"/>
                <a:gd name="T27" fmla="*/ 2 h 27"/>
                <a:gd name="T28" fmla="*/ 28 w 75"/>
                <a:gd name="T29" fmla="*/ 1 h 27"/>
                <a:gd name="T30" fmla="*/ 31 w 75"/>
                <a:gd name="T31" fmla="*/ 0 h 27"/>
                <a:gd name="T32" fmla="*/ 34 w 75"/>
                <a:gd name="T33" fmla="*/ 0 h 27"/>
                <a:gd name="T34" fmla="*/ 38 w 75"/>
                <a:gd name="T35" fmla="*/ 0 h 27"/>
                <a:gd name="T36" fmla="*/ 41 w 75"/>
                <a:gd name="T37" fmla="*/ 1 h 27"/>
                <a:gd name="T38" fmla="*/ 43 w 75"/>
                <a:gd name="T39" fmla="*/ 2 h 27"/>
                <a:gd name="T40" fmla="*/ 46 w 75"/>
                <a:gd name="T41" fmla="*/ 4 h 27"/>
                <a:gd name="T42" fmla="*/ 47 w 75"/>
                <a:gd name="T43" fmla="*/ 6 h 27"/>
                <a:gd name="T44" fmla="*/ 49 w 75"/>
                <a:gd name="T45" fmla="*/ 8 h 27"/>
                <a:gd name="T46" fmla="*/ 51 w 75"/>
                <a:gd name="T47" fmla="*/ 10 h 27"/>
                <a:gd name="T48" fmla="*/ 52 w 75"/>
                <a:gd name="T49" fmla="*/ 12 h 27"/>
                <a:gd name="T50" fmla="*/ 54 w 75"/>
                <a:gd name="T51" fmla="*/ 15 h 27"/>
                <a:gd name="T52" fmla="*/ 56 w 75"/>
                <a:gd name="T53" fmla="*/ 17 h 27"/>
                <a:gd name="T54" fmla="*/ 58 w 75"/>
                <a:gd name="T55" fmla="*/ 19 h 27"/>
                <a:gd name="T56" fmla="*/ 60 w 75"/>
                <a:gd name="T57" fmla="*/ 21 h 27"/>
                <a:gd name="T58" fmla="*/ 63 w 75"/>
                <a:gd name="T59" fmla="*/ 23 h 27"/>
                <a:gd name="T60" fmla="*/ 66 w 75"/>
                <a:gd name="T61" fmla="*/ 24 h 27"/>
                <a:gd name="T62" fmla="*/ 69 w 75"/>
                <a:gd name="T63" fmla="*/ 25 h 27"/>
                <a:gd name="T64" fmla="*/ 74 w 75"/>
                <a:gd name="T65" fmla="*/ 25 h 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75"/>
                <a:gd name="T100" fmla="*/ 0 h 27"/>
                <a:gd name="T101" fmla="*/ 75 w 75"/>
                <a:gd name="T102" fmla="*/ 27 h 2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75" h="27">
                  <a:moveTo>
                    <a:pt x="0" y="26"/>
                  </a:moveTo>
                  <a:lnTo>
                    <a:pt x="4" y="26"/>
                  </a:lnTo>
                  <a:lnTo>
                    <a:pt x="8" y="25"/>
                  </a:lnTo>
                  <a:lnTo>
                    <a:pt x="11" y="24"/>
                  </a:lnTo>
                  <a:lnTo>
                    <a:pt x="13" y="22"/>
                  </a:lnTo>
                  <a:lnTo>
                    <a:pt x="15" y="20"/>
                  </a:lnTo>
                  <a:lnTo>
                    <a:pt x="17" y="18"/>
                  </a:lnTo>
                  <a:lnTo>
                    <a:pt x="18" y="15"/>
                  </a:lnTo>
                  <a:lnTo>
                    <a:pt x="19" y="13"/>
                  </a:lnTo>
                  <a:lnTo>
                    <a:pt x="20" y="10"/>
                  </a:lnTo>
                  <a:lnTo>
                    <a:pt x="22" y="8"/>
                  </a:lnTo>
                  <a:lnTo>
                    <a:pt x="23" y="6"/>
                  </a:lnTo>
                  <a:lnTo>
                    <a:pt x="24" y="4"/>
                  </a:lnTo>
                  <a:lnTo>
                    <a:pt x="26" y="2"/>
                  </a:lnTo>
                  <a:lnTo>
                    <a:pt x="28" y="1"/>
                  </a:lnTo>
                  <a:lnTo>
                    <a:pt x="31" y="0"/>
                  </a:lnTo>
                  <a:lnTo>
                    <a:pt x="34" y="0"/>
                  </a:lnTo>
                  <a:lnTo>
                    <a:pt x="38" y="0"/>
                  </a:lnTo>
                  <a:lnTo>
                    <a:pt x="41" y="1"/>
                  </a:lnTo>
                  <a:lnTo>
                    <a:pt x="43" y="2"/>
                  </a:lnTo>
                  <a:lnTo>
                    <a:pt x="46" y="4"/>
                  </a:lnTo>
                  <a:lnTo>
                    <a:pt x="47" y="6"/>
                  </a:lnTo>
                  <a:lnTo>
                    <a:pt x="49" y="8"/>
                  </a:lnTo>
                  <a:lnTo>
                    <a:pt x="51" y="10"/>
                  </a:lnTo>
                  <a:lnTo>
                    <a:pt x="52" y="12"/>
                  </a:lnTo>
                  <a:lnTo>
                    <a:pt x="54" y="15"/>
                  </a:lnTo>
                  <a:lnTo>
                    <a:pt x="56" y="17"/>
                  </a:lnTo>
                  <a:lnTo>
                    <a:pt x="58" y="19"/>
                  </a:lnTo>
                  <a:lnTo>
                    <a:pt x="60" y="21"/>
                  </a:lnTo>
                  <a:lnTo>
                    <a:pt x="63" y="23"/>
                  </a:lnTo>
                  <a:lnTo>
                    <a:pt x="66" y="24"/>
                  </a:lnTo>
                  <a:lnTo>
                    <a:pt x="69" y="25"/>
                  </a:lnTo>
                  <a:lnTo>
                    <a:pt x="74" y="25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79" name="Freeform 182"/>
            <p:cNvSpPr>
              <a:spLocks/>
            </p:cNvSpPr>
            <p:nvPr/>
          </p:nvSpPr>
          <p:spPr bwMode="auto">
            <a:xfrm>
              <a:off x="815" y="3183"/>
              <a:ext cx="12" cy="2"/>
            </a:xfrm>
            <a:custGeom>
              <a:avLst/>
              <a:gdLst>
                <a:gd name="T0" fmla="*/ 6 w 12"/>
                <a:gd name="T1" fmla="*/ 0 h 2"/>
                <a:gd name="T2" fmla="*/ 6 w 12"/>
                <a:gd name="T3" fmla="*/ 0 h 2"/>
                <a:gd name="T4" fmla="*/ 6 w 12"/>
                <a:gd name="T5" fmla="*/ 0 h 2"/>
                <a:gd name="T6" fmla="*/ 7 w 12"/>
                <a:gd name="T7" fmla="*/ 0 h 2"/>
                <a:gd name="T8" fmla="*/ 8 w 12"/>
                <a:gd name="T9" fmla="*/ 0 h 2"/>
                <a:gd name="T10" fmla="*/ 8 w 12"/>
                <a:gd name="T11" fmla="*/ 0 h 2"/>
                <a:gd name="T12" fmla="*/ 9 w 12"/>
                <a:gd name="T13" fmla="*/ 0 h 2"/>
                <a:gd name="T14" fmla="*/ 10 w 12"/>
                <a:gd name="T15" fmla="*/ 0 h 2"/>
                <a:gd name="T16" fmla="*/ 10 w 12"/>
                <a:gd name="T17" fmla="*/ 0 h 2"/>
                <a:gd name="T18" fmla="*/ 10 w 12"/>
                <a:gd name="T19" fmla="*/ 0 h 2"/>
                <a:gd name="T20" fmla="*/ 11 w 12"/>
                <a:gd name="T21" fmla="*/ 0 h 2"/>
                <a:gd name="T22" fmla="*/ 11 w 12"/>
                <a:gd name="T23" fmla="*/ 1 h 2"/>
                <a:gd name="T24" fmla="*/ 10 w 12"/>
                <a:gd name="T25" fmla="*/ 1 h 2"/>
                <a:gd name="T26" fmla="*/ 10 w 12"/>
                <a:gd name="T27" fmla="*/ 1 h 2"/>
                <a:gd name="T28" fmla="*/ 10 w 12"/>
                <a:gd name="T29" fmla="*/ 1 h 2"/>
                <a:gd name="T30" fmla="*/ 9 w 12"/>
                <a:gd name="T31" fmla="*/ 1 h 2"/>
                <a:gd name="T32" fmla="*/ 8 w 12"/>
                <a:gd name="T33" fmla="*/ 1 h 2"/>
                <a:gd name="T34" fmla="*/ 8 w 12"/>
                <a:gd name="T35" fmla="*/ 1 h 2"/>
                <a:gd name="T36" fmla="*/ 7 w 12"/>
                <a:gd name="T37" fmla="*/ 1 h 2"/>
                <a:gd name="T38" fmla="*/ 6 w 12"/>
                <a:gd name="T39" fmla="*/ 1 h 2"/>
                <a:gd name="T40" fmla="*/ 6 w 12"/>
                <a:gd name="T41" fmla="*/ 1 h 2"/>
                <a:gd name="T42" fmla="*/ 5 w 12"/>
                <a:gd name="T43" fmla="*/ 1 h 2"/>
                <a:gd name="T44" fmla="*/ 5 w 12"/>
                <a:gd name="T45" fmla="*/ 1 h 2"/>
                <a:gd name="T46" fmla="*/ 4 w 12"/>
                <a:gd name="T47" fmla="*/ 1 h 2"/>
                <a:gd name="T48" fmla="*/ 3 w 12"/>
                <a:gd name="T49" fmla="*/ 1 h 2"/>
                <a:gd name="T50" fmla="*/ 3 w 12"/>
                <a:gd name="T51" fmla="*/ 1 h 2"/>
                <a:gd name="T52" fmla="*/ 2 w 12"/>
                <a:gd name="T53" fmla="*/ 1 h 2"/>
                <a:gd name="T54" fmla="*/ 1 w 12"/>
                <a:gd name="T55" fmla="*/ 1 h 2"/>
                <a:gd name="T56" fmla="*/ 1 w 12"/>
                <a:gd name="T57" fmla="*/ 1 h 2"/>
                <a:gd name="T58" fmla="*/ 1 w 12"/>
                <a:gd name="T59" fmla="*/ 1 h 2"/>
                <a:gd name="T60" fmla="*/ 0 w 12"/>
                <a:gd name="T61" fmla="*/ 1 h 2"/>
                <a:gd name="T62" fmla="*/ 0 w 12"/>
                <a:gd name="T63" fmla="*/ 0 h 2"/>
                <a:gd name="T64" fmla="*/ 1 w 12"/>
                <a:gd name="T65" fmla="*/ 0 h 2"/>
                <a:gd name="T66" fmla="*/ 1 w 12"/>
                <a:gd name="T67" fmla="*/ 0 h 2"/>
                <a:gd name="T68" fmla="*/ 1 w 12"/>
                <a:gd name="T69" fmla="*/ 0 h 2"/>
                <a:gd name="T70" fmla="*/ 2 w 12"/>
                <a:gd name="T71" fmla="*/ 0 h 2"/>
                <a:gd name="T72" fmla="*/ 3 w 12"/>
                <a:gd name="T73" fmla="*/ 0 h 2"/>
                <a:gd name="T74" fmla="*/ 3 w 12"/>
                <a:gd name="T75" fmla="*/ 0 h 2"/>
                <a:gd name="T76" fmla="*/ 4 w 12"/>
                <a:gd name="T77" fmla="*/ 0 h 2"/>
                <a:gd name="T78" fmla="*/ 5 w 12"/>
                <a:gd name="T79" fmla="*/ 0 h 2"/>
                <a:gd name="T80" fmla="*/ 5 w 12"/>
                <a:gd name="T81" fmla="*/ 0 h 2"/>
                <a:gd name="T82" fmla="*/ 6 w 12"/>
                <a:gd name="T83" fmla="*/ 0 h 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"/>
                <a:gd name="T127" fmla="*/ 0 h 2"/>
                <a:gd name="T128" fmla="*/ 12 w 12"/>
                <a:gd name="T129" fmla="*/ 2 h 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" h="2">
                  <a:moveTo>
                    <a:pt x="6" y="0"/>
                  </a:moveTo>
                  <a:lnTo>
                    <a:pt x="6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9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0" name="Freeform 183"/>
            <p:cNvSpPr>
              <a:spLocks/>
            </p:cNvSpPr>
            <p:nvPr/>
          </p:nvSpPr>
          <p:spPr bwMode="auto">
            <a:xfrm>
              <a:off x="727" y="3218"/>
              <a:ext cx="7" cy="7"/>
            </a:xfrm>
            <a:custGeom>
              <a:avLst/>
              <a:gdLst>
                <a:gd name="T0" fmla="*/ 2 w 7"/>
                <a:gd name="T1" fmla="*/ 1 h 7"/>
                <a:gd name="T2" fmla="*/ 2 w 7"/>
                <a:gd name="T3" fmla="*/ 1 h 7"/>
                <a:gd name="T4" fmla="*/ 2 w 7"/>
                <a:gd name="T5" fmla="*/ 1 h 7"/>
                <a:gd name="T6" fmla="*/ 2 w 7"/>
                <a:gd name="T7" fmla="*/ 1 h 7"/>
                <a:gd name="T8" fmla="*/ 2 w 7"/>
                <a:gd name="T9" fmla="*/ 0 h 7"/>
                <a:gd name="T10" fmla="*/ 3 w 7"/>
                <a:gd name="T11" fmla="*/ 0 h 7"/>
                <a:gd name="T12" fmla="*/ 3 w 7"/>
                <a:gd name="T13" fmla="*/ 0 h 7"/>
                <a:gd name="T14" fmla="*/ 4 w 7"/>
                <a:gd name="T15" fmla="*/ 0 h 7"/>
                <a:gd name="T16" fmla="*/ 4 w 7"/>
                <a:gd name="T17" fmla="*/ 1 h 7"/>
                <a:gd name="T18" fmla="*/ 4 w 7"/>
                <a:gd name="T19" fmla="*/ 1 h 7"/>
                <a:gd name="T20" fmla="*/ 5 w 7"/>
                <a:gd name="T21" fmla="*/ 1 h 7"/>
                <a:gd name="T22" fmla="*/ 5 w 7"/>
                <a:gd name="T23" fmla="*/ 1 h 7"/>
                <a:gd name="T24" fmla="*/ 6 w 7"/>
                <a:gd name="T25" fmla="*/ 2 h 7"/>
                <a:gd name="T26" fmla="*/ 6 w 7"/>
                <a:gd name="T27" fmla="*/ 2 h 7"/>
                <a:gd name="T28" fmla="*/ 6 w 7"/>
                <a:gd name="T29" fmla="*/ 3 h 7"/>
                <a:gd name="T30" fmla="*/ 6 w 7"/>
                <a:gd name="T31" fmla="*/ 3 h 7"/>
                <a:gd name="T32" fmla="*/ 6 w 7"/>
                <a:gd name="T33" fmla="*/ 4 h 7"/>
                <a:gd name="T34" fmla="*/ 6 w 7"/>
                <a:gd name="T35" fmla="*/ 4 h 7"/>
                <a:gd name="T36" fmla="*/ 6 w 7"/>
                <a:gd name="T37" fmla="*/ 4 h 7"/>
                <a:gd name="T38" fmla="*/ 6 w 7"/>
                <a:gd name="T39" fmla="*/ 5 h 7"/>
                <a:gd name="T40" fmla="*/ 5 w 7"/>
                <a:gd name="T41" fmla="*/ 5 h 7"/>
                <a:gd name="T42" fmla="*/ 5 w 7"/>
                <a:gd name="T43" fmla="*/ 5 h 7"/>
                <a:gd name="T44" fmla="*/ 5 w 7"/>
                <a:gd name="T45" fmla="*/ 6 h 7"/>
                <a:gd name="T46" fmla="*/ 5 w 7"/>
                <a:gd name="T47" fmla="*/ 6 h 7"/>
                <a:gd name="T48" fmla="*/ 4 w 7"/>
                <a:gd name="T49" fmla="*/ 6 h 7"/>
                <a:gd name="T50" fmla="*/ 4 w 7"/>
                <a:gd name="T51" fmla="*/ 6 h 7"/>
                <a:gd name="T52" fmla="*/ 3 w 7"/>
                <a:gd name="T53" fmla="*/ 6 h 7"/>
                <a:gd name="T54" fmla="*/ 3 w 7"/>
                <a:gd name="T55" fmla="*/ 6 h 7"/>
                <a:gd name="T56" fmla="*/ 2 w 7"/>
                <a:gd name="T57" fmla="*/ 6 h 7"/>
                <a:gd name="T58" fmla="*/ 2 w 7"/>
                <a:gd name="T59" fmla="*/ 6 h 7"/>
                <a:gd name="T60" fmla="*/ 2 w 7"/>
                <a:gd name="T61" fmla="*/ 6 h 7"/>
                <a:gd name="T62" fmla="*/ 1 w 7"/>
                <a:gd name="T63" fmla="*/ 6 h 7"/>
                <a:gd name="T64" fmla="*/ 0 w 7"/>
                <a:gd name="T65" fmla="*/ 5 h 7"/>
                <a:gd name="T66" fmla="*/ 2 w 7"/>
                <a:gd name="T67" fmla="*/ 1 h 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"/>
                <a:gd name="T103" fmla="*/ 0 h 7"/>
                <a:gd name="T104" fmla="*/ 7 w 7"/>
                <a:gd name="T105" fmla="*/ 7 h 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" h="7">
                  <a:moveTo>
                    <a:pt x="2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2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0" y="5"/>
                  </a:lnTo>
                  <a:lnTo>
                    <a:pt x="2" y="1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1" name="Freeform 184"/>
            <p:cNvSpPr>
              <a:spLocks/>
            </p:cNvSpPr>
            <p:nvPr/>
          </p:nvSpPr>
          <p:spPr bwMode="auto">
            <a:xfrm>
              <a:off x="802" y="3236"/>
              <a:ext cx="5" cy="7"/>
            </a:xfrm>
            <a:custGeom>
              <a:avLst/>
              <a:gdLst>
                <a:gd name="T0" fmla="*/ 0 w 5"/>
                <a:gd name="T1" fmla="*/ 2 h 7"/>
                <a:gd name="T2" fmla="*/ 0 w 5"/>
                <a:gd name="T3" fmla="*/ 1 h 7"/>
                <a:gd name="T4" fmla="*/ 0 w 5"/>
                <a:gd name="T5" fmla="*/ 1 h 7"/>
                <a:gd name="T6" fmla="*/ 0 w 5"/>
                <a:gd name="T7" fmla="*/ 0 h 7"/>
                <a:gd name="T8" fmla="*/ 1 w 5"/>
                <a:gd name="T9" fmla="*/ 0 h 7"/>
                <a:gd name="T10" fmla="*/ 1 w 5"/>
                <a:gd name="T11" fmla="*/ 0 h 7"/>
                <a:gd name="T12" fmla="*/ 2 w 5"/>
                <a:gd name="T13" fmla="*/ 0 h 7"/>
                <a:gd name="T14" fmla="*/ 2 w 5"/>
                <a:gd name="T15" fmla="*/ 0 h 7"/>
                <a:gd name="T16" fmla="*/ 2 w 5"/>
                <a:gd name="T17" fmla="*/ 0 h 7"/>
                <a:gd name="T18" fmla="*/ 3 w 5"/>
                <a:gd name="T19" fmla="*/ 0 h 7"/>
                <a:gd name="T20" fmla="*/ 3 w 5"/>
                <a:gd name="T21" fmla="*/ 1 h 7"/>
                <a:gd name="T22" fmla="*/ 3 w 5"/>
                <a:gd name="T23" fmla="*/ 1 h 7"/>
                <a:gd name="T24" fmla="*/ 4 w 5"/>
                <a:gd name="T25" fmla="*/ 1 h 7"/>
                <a:gd name="T26" fmla="*/ 4 w 5"/>
                <a:gd name="T27" fmla="*/ 2 h 7"/>
                <a:gd name="T28" fmla="*/ 4 w 5"/>
                <a:gd name="T29" fmla="*/ 2 h 7"/>
                <a:gd name="T30" fmla="*/ 4 w 5"/>
                <a:gd name="T31" fmla="*/ 2 h 7"/>
                <a:gd name="T32" fmla="*/ 4 w 5"/>
                <a:gd name="T33" fmla="*/ 3 h 7"/>
                <a:gd name="T34" fmla="*/ 4 w 5"/>
                <a:gd name="T35" fmla="*/ 3 h 7"/>
                <a:gd name="T36" fmla="*/ 4 w 5"/>
                <a:gd name="T37" fmla="*/ 4 h 7"/>
                <a:gd name="T38" fmla="*/ 4 w 5"/>
                <a:gd name="T39" fmla="*/ 4 h 7"/>
                <a:gd name="T40" fmla="*/ 4 w 5"/>
                <a:gd name="T41" fmla="*/ 4 h 7"/>
                <a:gd name="T42" fmla="*/ 4 w 5"/>
                <a:gd name="T43" fmla="*/ 5 h 7"/>
                <a:gd name="T44" fmla="*/ 3 w 5"/>
                <a:gd name="T45" fmla="*/ 5 h 7"/>
                <a:gd name="T46" fmla="*/ 3 w 5"/>
                <a:gd name="T47" fmla="*/ 5 h 7"/>
                <a:gd name="T48" fmla="*/ 2 w 5"/>
                <a:gd name="T49" fmla="*/ 6 h 7"/>
                <a:gd name="T50" fmla="*/ 2 w 5"/>
                <a:gd name="T51" fmla="*/ 6 h 7"/>
                <a:gd name="T52" fmla="*/ 2 w 5"/>
                <a:gd name="T53" fmla="*/ 6 h 7"/>
                <a:gd name="T54" fmla="*/ 2 w 5"/>
                <a:gd name="T55" fmla="*/ 6 h 7"/>
                <a:gd name="T56" fmla="*/ 1 w 5"/>
                <a:gd name="T57" fmla="*/ 6 h 7"/>
                <a:gd name="T58" fmla="*/ 1 w 5"/>
                <a:gd name="T59" fmla="*/ 6 h 7"/>
                <a:gd name="T60" fmla="*/ 0 w 5"/>
                <a:gd name="T61" fmla="*/ 6 h 7"/>
                <a:gd name="T62" fmla="*/ 0 w 5"/>
                <a:gd name="T63" fmla="*/ 2 h 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"/>
                <a:gd name="T97" fmla="*/ 0 h 7"/>
                <a:gd name="T98" fmla="*/ 5 w 5"/>
                <a:gd name="T99" fmla="*/ 7 h 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" h="7">
                  <a:moveTo>
                    <a:pt x="0" y="2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4" y="4"/>
                  </a:lnTo>
                  <a:lnTo>
                    <a:pt x="4" y="5"/>
                  </a:lnTo>
                  <a:lnTo>
                    <a:pt x="3" y="5"/>
                  </a:lnTo>
                  <a:lnTo>
                    <a:pt x="2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2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2" name="Freeform 185"/>
            <p:cNvSpPr>
              <a:spLocks/>
            </p:cNvSpPr>
            <p:nvPr/>
          </p:nvSpPr>
          <p:spPr bwMode="auto">
            <a:xfrm>
              <a:off x="840" y="3234"/>
              <a:ext cx="11" cy="21"/>
            </a:xfrm>
            <a:custGeom>
              <a:avLst/>
              <a:gdLst>
                <a:gd name="T0" fmla="*/ 2 w 11"/>
                <a:gd name="T1" fmla="*/ 16 h 21"/>
                <a:gd name="T2" fmla="*/ 2 w 11"/>
                <a:gd name="T3" fmla="*/ 17 h 21"/>
                <a:gd name="T4" fmla="*/ 2 w 11"/>
                <a:gd name="T5" fmla="*/ 18 h 21"/>
                <a:gd name="T6" fmla="*/ 2 w 11"/>
                <a:gd name="T7" fmla="*/ 18 h 21"/>
                <a:gd name="T8" fmla="*/ 2 w 11"/>
                <a:gd name="T9" fmla="*/ 19 h 21"/>
                <a:gd name="T10" fmla="*/ 3 w 11"/>
                <a:gd name="T11" fmla="*/ 19 h 21"/>
                <a:gd name="T12" fmla="*/ 3 w 11"/>
                <a:gd name="T13" fmla="*/ 19 h 21"/>
                <a:gd name="T14" fmla="*/ 3 w 11"/>
                <a:gd name="T15" fmla="*/ 20 h 21"/>
                <a:gd name="T16" fmla="*/ 4 w 11"/>
                <a:gd name="T17" fmla="*/ 20 h 21"/>
                <a:gd name="T18" fmla="*/ 5 w 11"/>
                <a:gd name="T19" fmla="*/ 19 h 21"/>
                <a:gd name="T20" fmla="*/ 6 w 11"/>
                <a:gd name="T21" fmla="*/ 19 h 21"/>
                <a:gd name="T22" fmla="*/ 6 w 11"/>
                <a:gd name="T23" fmla="*/ 18 h 21"/>
                <a:gd name="T24" fmla="*/ 7 w 11"/>
                <a:gd name="T25" fmla="*/ 18 h 21"/>
                <a:gd name="T26" fmla="*/ 8 w 11"/>
                <a:gd name="T27" fmla="*/ 18 h 21"/>
                <a:gd name="T28" fmla="*/ 8 w 11"/>
                <a:gd name="T29" fmla="*/ 17 h 21"/>
                <a:gd name="T30" fmla="*/ 9 w 11"/>
                <a:gd name="T31" fmla="*/ 17 h 21"/>
                <a:gd name="T32" fmla="*/ 9 w 11"/>
                <a:gd name="T33" fmla="*/ 16 h 21"/>
                <a:gd name="T34" fmla="*/ 9 w 11"/>
                <a:gd name="T35" fmla="*/ 15 h 21"/>
                <a:gd name="T36" fmla="*/ 9 w 11"/>
                <a:gd name="T37" fmla="*/ 15 h 21"/>
                <a:gd name="T38" fmla="*/ 9 w 11"/>
                <a:gd name="T39" fmla="*/ 13 h 21"/>
                <a:gd name="T40" fmla="*/ 9 w 11"/>
                <a:gd name="T41" fmla="*/ 12 h 21"/>
                <a:gd name="T42" fmla="*/ 10 w 11"/>
                <a:gd name="T43" fmla="*/ 12 h 21"/>
                <a:gd name="T44" fmla="*/ 10 w 11"/>
                <a:gd name="T45" fmla="*/ 11 h 21"/>
                <a:gd name="T46" fmla="*/ 10 w 11"/>
                <a:gd name="T47" fmla="*/ 9 h 21"/>
                <a:gd name="T48" fmla="*/ 9 w 11"/>
                <a:gd name="T49" fmla="*/ 8 h 21"/>
                <a:gd name="T50" fmla="*/ 9 w 11"/>
                <a:gd name="T51" fmla="*/ 8 h 21"/>
                <a:gd name="T52" fmla="*/ 9 w 11"/>
                <a:gd name="T53" fmla="*/ 7 h 21"/>
                <a:gd name="T54" fmla="*/ 9 w 11"/>
                <a:gd name="T55" fmla="*/ 6 h 21"/>
                <a:gd name="T56" fmla="*/ 9 w 11"/>
                <a:gd name="T57" fmla="*/ 5 h 21"/>
                <a:gd name="T58" fmla="*/ 9 w 11"/>
                <a:gd name="T59" fmla="*/ 4 h 21"/>
                <a:gd name="T60" fmla="*/ 8 w 11"/>
                <a:gd name="T61" fmla="*/ 4 h 21"/>
                <a:gd name="T62" fmla="*/ 8 w 11"/>
                <a:gd name="T63" fmla="*/ 3 h 21"/>
                <a:gd name="T64" fmla="*/ 8 w 11"/>
                <a:gd name="T65" fmla="*/ 2 h 21"/>
                <a:gd name="T66" fmla="*/ 7 w 11"/>
                <a:gd name="T67" fmla="*/ 2 h 21"/>
                <a:gd name="T68" fmla="*/ 6 w 11"/>
                <a:gd name="T69" fmla="*/ 1 h 21"/>
                <a:gd name="T70" fmla="*/ 6 w 11"/>
                <a:gd name="T71" fmla="*/ 1 h 21"/>
                <a:gd name="T72" fmla="*/ 5 w 11"/>
                <a:gd name="T73" fmla="*/ 1 h 21"/>
                <a:gd name="T74" fmla="*/ 4 w 11"/>
                <a:gd name="T75" fmla="*/ 0 h 21"/>
                <a:gd name="T76" fmla="*/ 4 w 11"/>
                <a:gd name="T77" fmla="*/ 0 h 21"/>
                <a:gd name="T78" fmla="*/ 3 w 11"/>
                <a:gd name="T79" fmla="*/ 0 h 21"/>
                <a:gd name="T80" fmla="*/ 3 w 11"/>
                <a:gd name="T81" fmla="*/ 0 h 21"/>
                <a:gd name="T82" fmla="*/ 2 w 11"/>
                <a:gd name="T83" fmla="*/ 0 h 21"/>
                <a:gd name="T84" fmla="*/ 1 w 11"/>
                <a:gd name="T85" fmla="*/ 0 h 21"/>
                <a:gd name="T86" fmla="*/ 1 w 11"/>
                <a:gd name="T87" fmla="*/ 1 h 21"/>
                <a:gd name="T88" fmla="*/ 1 w 11"/>
                <a:gd name="T89" fmla="*/ 1 h 21"/>
                <a:gd name="T90" fmla="*/ 1 w 11"/>
                <a:gd name="T91" fmla="*/ 2 h 21"/>
                <a:gd name="T92" fmla="*/ 0 w 11"/>
                <a:gd name="T93" fmla="*/ 2 h 21"/>
                <a:gd name="T94" fmla="*/ 0 w 11"/>
                <a:gd name="T95" fmla="*/ 2 h 21"/>
                <a:gd name="T96" fmla="*/ 0 w 11"/>
                <a:gd name="T97" fmla="*/ 3 h 21"/>
                <a:gd name="T98" fmla="*/ 0 w 11"/>
                <a:gd name="T99" fmla="*/ 5 h 21"/>
                <a:gd name="T100" fmla="*/ 2 w 11"/>
                <a:gd name="T101" fmla="*/ 16 h 2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"/>
                <a:gd name="T154" fmla="*/ 0 h 21"/>
                <a:gd name="T155" fmla="*/ 11 w 11"/>
                <a:gd name="T156" fmla="*/ 21 h 21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" h="21">
                  <a:moveTo>
                    <a:pt x="2" y="16"/>
                  </a:moveTo>
                  <a:lnTo>
                    <a:pt x="2" y="17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4" y="20"/>
                  </a:lnTo>
                  <a:lnTo>
                    <a:pt x="5" y="19"/>
                  </a:lnTo>
                  <a:lnTo>
                    <a:pt x="6" y="19"/>
                  </a:lnTo>
                  <a:lnTo>
                    <a:pt x="6" y="18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8" y="17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3"/>
                  </a:lnTo>
                  <a:lnTo>
                    <a:pt x="9" y="12"/>
                  </a:lnTo>
                  <a:lnTo>
                    <a:pt x="10" y="12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9" y="8"/>
                  </a:lnTo>
                  <a:lnTo>
                    <a:pt x="9" y="7"/>
                  </a:lnTo>
                  <a:lnTo>
                    <a:pt x="9" y="6"/>
                  </a:lnTo>
                  <a:lnTo>
                    <a:pt x="9" y="5"/>
                  </a:lnTo>
                  <a:lnTo>
                    <a:pt x="9" y="4"/>
                  </a:lnTo>
                  <a:lnTo>
                    <a:pt x="8" y="4"/>
                  </a:lnTo>
                  <a:lnTo>
                    <a:pt x="8" y="3"/>
                  </a:lnTo>
                  <a:lnTo>
                    <a:pt x="8" y="2"/>
                  </a:lnTo>
                  <a:lnTo>
                    <a:pt x="7" y="2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16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3" name="Freeform 186"/>
            <p:cNvSpPr>
              <a:spLocks/>
            </p:cNvSpPr>
            <p:nvPr/>
          </p:nvSpPr>
          <p:spPr bwMode="auto">
            <a:xfrm>
              <a:off x="744" y="3094"/>
              <a:ext cx="8" cy="1"/>
            </a:xfrm>
            <a:custGeom>
              <a:avLst/>
              <a:gdLst>
                <a:gd name="T0" fmla="*/ 7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1"/>
                <a:gd name="T14" fmla="*/ 8 w 8"/>
                <a:gd name="T15" fmla="*/ 1 h 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1">
                  <a:moveTo>
                    <a:pt x="7" y="0"/>
                  </a:moveTo>
                  <a:lnTo>
                    <a:pt x="0" y="0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4" name="Line 187"/>
            <p:cNvSpPr>
              <a:spLocks noChangeShapeType="1"/>
            </p:cNvSpPr>
            <p:nvPr/>
          </p:nvSpPr>
          <p:spPr bwMode="auto">
            <a:xfrm>
              <a:off x="757" y="3097"/>
              <a:ext cx="128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5" name="Line 188"/>
            <p:cNvSpPr>
              <a:spLocks noChangeShapeType="1"/>
            </p:cNvSpPr>
            <p:nvPr/>
          </p:nvSpPr>
          <p:spPr bwMode="auto">
            <a:xfrm>
              <a:off x="761" y="3097"/>
              <a:ext cx="12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6" name="Freeform 189"/>
            <p:cNvSpPr>
              <a:spLocks/>
            </p:cNvSpPr>
            <p:nvPr/>
          </p:nvSpPr>
          <p:spPr bwMode="auto">
            <a:xfrm>
              <a:off x="884" y="3092"/>
              <a:ext cx="9" cy="3"/>
            </a:xfrm>
            <a:custGeom>
              <a:avLst/>
              <a:gdLst>
                <a:gd name="T0" fmla="*/ 7 w 9"/>
                <a:gd name="T1" fmla="*/ 0 h 3"/>
                <a:gd name="T2" fmla="*/ 6 w 9"/>
                <a:gd name="T3" fmla="*/ 1 h 3"/>
                <a:gd name="T4" fmla="*/ 6 w 9"/>
                <a:gd name="T5" fmla="*/ 0 h 3"/>
                <a:gd name="T6" fmla="*/ 4 w 9"/>
                <a:gd name="T7" fmla="*/ 1 h 3"/>
                <a:gd name="T8" fmla="*/ 5 w 9"/>
                <a:gd name="T9" fmla="*/ 0 h 3"/>
                <a:gd name="T10" fmla="*/ 3 w 9"/>
                <a:gd name="T11" fmla="*/ 1 h 3"/>
                <a:gd name="T12" fmla="*/ 3 w 9"/>
                <a:gd name="T13" fmla="*/ 0 h 3"/>
                <a:gd name="T14" fmla="*/ 2 w 9"/>
                <a:gd name="T15" fmla="*/ 1 h 3"/>
                <a:gd name="T16" fmla="*/ 1 w 9"/>
                <a:gd name="T17" fmla="*/ 0 h 3"/>
                <a:gd name="T18" fmla="*/ 0 w 9"/>
                <a:gd name="T19" fmla="*/ 1 h 3"/>
                <a:gd name="T20" fmla="*/ 2 w 9"/>
                <a:gd name="T21" fmla="*/ 2 h 3"/>
                <a:gd name="T22" fmla="*/ 1 w 9"/>
                <a:gd name="T23" fmla="*/ 2 h 3"/>
                <a:gd name="T24" fmla="*/ 4 w 9"/>
                <a:gd name="T25" fmla="*/ 2 h 3"/>
                <a:gd name="T26" fmla="*/ 2 w 9"/>
                <a:gd name="T27" fmla="*/ 2 h 3"/>
                <a:gd name="T28" fmla="*/ 5 w 9"/>
                <a:gd name="T29" fmla="*/ 2 h 3"/>
                <a:gd name="T30" fmla="*/ 4 w 9"/>
                <a:gd name="T31" fmla="*/ 1 h 3"/>
                <a:gd name="T32" fmla="*/ 6 w 9"/>
                <a:gd name="T33" fmla="*/ 2 h 3"/>
                <a:gd name="T34" fmla="*/ 5 w 9"/>
                <a:gd name="T35" fmla="*/ 2 h 3"/>
                <a:gd name="T36" fmla="*/ 7 w 9"/>
                <a:gd name="T37" fmla="*/ 2 h 3"/>
                <a:gd name="T38" fmla="*/ 6 w 9"/>
                <a:gd name="T39" fmla="*/ 2 h 3"/>
                <a:gd name="T40" fmla="*/ 8 w 9"/>
                <a:gd name="T41" fmla="*/ 2 h 3"/>
                <a:gd name="T42" fmla="*/ 7 w 9"/>
                <a:gd name="T43" fmla="*/ 1 h 3"/>
                <a:gd name="T44" fmla="*/ 7 w 9"/>
                <a:gd name="T45" fmla="*/ 0 h 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"/>
                <a:gd name="T70" fmla="*/ 0 h 3"/>
                <a:gd name="T71" fmla="*/ 9 w 9"/>
                <a:gd name="T72" fmla="*/ 3 h 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" h="3">
                  <a:moveTo>
                    <a:pt x="7" y="0"/>
                  </a:moveTo>
                  <a:lnTo>
                    <a:pt x="6" y="1"/>
                  </a:lnTo>
                  <a:lnTo>
                    <a:pt x="6" y="0"/>
                  </a:lnTo>
                  <a:lnTo>
                    <a:pt x="4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lnTo>
                    <a:pt x="2" y="2"/>
                  </a:lnTo>
                  <a:lnTo>
                    <a:pt x="1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5" y="2"/>
                  </a:lnTo>
                  <a:lnTo>
                    <a:pt x="4" y="1"/>
                  </a:lnTo>
                  <a:lnTo>
                    <a:pt x="6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7" y="1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7" name="Freeform 190"/>
            <p:cNvSpPr>
              <a:spLocks/>
            </p:cNvSpPr>
            <p:nvPr/>
          </p:nvSpPr>
          <p:spPr bwMode="auto">
            <a:xfrm>
              <a:off x="741" y="3096"/>
              <a:ext cx="8" cy="1"/>
            </a:xfrm>
            <a:custGeom>
              <a:avLst/>
              <a:gdLst>
                <a:gd name="T0" fmla="*/ 7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1"/>
                <a:gd name="T14" fmla="*/ 8 w 8"/>
                <a:gd name="T15" fmla="*/ 1 h 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1">
                  <a:moveTo>
                    <a:pt x="7" y="0"/>
                  </a:moveTo>
                  <a:lnTo>
                    <a:pt x="0" y="0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88" name="Line 191"/>
            <p:cNvSpPr>
              <a:spLocks noChangeShapeType="1"/>
            </p:cNvSpPr>
            <p:nvPr/>
          </p:nvSpPr>
          <p:spPr bwMode="auto">
            <a:xfrm>
              <a:off x="754" y="3099"/>
              <a:ext cx="128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9" name="Line 192"/>
            <p:cNvSpPr>
              <a:spLocks noChangeShapeType="1"/>
            </p:cNvSpPr>
            <p:nvPr/>
          </p:nvSpPr>
          <p:spPr bwMode="auto">
            <a:xfrm>
              <a:off x="758" y="3099"/>
              <a:ext cx="12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90" name="Freeform 193"/>
            <p:cNvSpPr>
              <a:spLocks/>
            </p:cNvSpPr>
            <p:nvPr/>
          </p:nvSpPr>
          <p:spPr bwMode="auto">
            <a:xfrm>
              <a:off x="882" y="3094"/>
              <a:ext cx="8" cy="3"/>
            </a:xfrm>
            <a:custGeom>
              <a:avLst/>
              <a:gdLst>
                <a:gd name="T0" fmla="*/ 6 w 8"/>
                <a:gd name="T1" fmla="*/ 0 h 3"/>
                <a:gd name="T2" fmla="*/ 4 w 8"/>
                <a:gd name="T3" fmla="*/ 1 h 3"/>
                <a:gd name="T4" fmla="*/ 5 w 8"/>
                <a:gd name="T5" fmla="*/ 0 h 3"/>
                <a:gd name="T6" fmla="*/ 3 w 8"/>
                <a:gd name="T7" fmla="*/ 1 h 3"/>
                <a:gd name="T8" fmla="*/ 4 w 8"/>
                <a:gd name="T9" fmla="*/ 0 h 3"/>
                <a:gd name="T10" fmla="*/ 2 w 8"/>
                <a:gd name="T11" fmla="*/ 1 h 3"/>
                <a:gd name="T12" fmla="*/ 2 w 8"/>
                <a:gd name="T13" fmla="*/ 0 h 3"/>
                <a:gd name="T14" fmla="*/ 1 w 8"/>
                <a:gd name="T15" fmla="*/ 1 h 3"/>
                <a:gd name="T16" fmla="*/ 1 w 8"/>
                <a:gd name="T17" fmla="*/ 0 h 3"/>
                <a:gd name="T18" fmla="*/ 0 w 8"/>
                <a:gd name="T19" fmla="*/ 1 h 3"/>
                <a:gd name="T20" fmla="*/ 2 w 8"/>
                <a:gd name="T21" fmla="*/ 2 h 3"/>
                <a:gd name="T22" fmla="*/ 1 w 8"/>
                <a:gd name="T23" fmla="*/ 1 h 3"/>
                <a:gd name="T24" fmla="*/ 3 w 8"/>
                <a:gd name="T25" fmla="*/ 2 h 3"/>
                <a:gd name="T26" fmla="*/ 2 w 8"/>
                <a:gd name="T27" fmla="*/ 1 h 3"/>
                <a:gd name="T28" fmla="*/ 4 w 8"/>
                <a:gd name="T29" fmla="*/ 2 h 3"/>
                <a:gd name="T30" fmla="*/ 3 w 8"/>
                <a:gd name="T31" fmla="*/ 1 h 3"/>
                <a:gd name="T32" fmla="*/ 5 w 8"/>
                <a:gd name="T33" fmla="*/ 2 h 3"/>
                <a:gd name="T34" fmla="*/ 4 w 8"/>
                <a:gd name="T35" fmla="*/ 1 h 3"/>
                <a:gd name="T36" fmla="*/ 6 w 8"/>
                <a:gd name="T37" fmla="*/ 2 h 3"/>
                <a:gd name="T38" fmla="*/ 5 w 8"/>
                <a:gd name="T39" fmla="*/ 1 h 3"/>
                <a:gd name="T40" fmla="*/ 7 w 8"/>
                <a:gd name="T41" fmla="*/ 2 h 3"/>
                <a:gd name="T42" fmla="*/ 6 w 8"/>
                <a:gd name="T43" fmla="*/ 1 h 3"/>
                <a:gd name="T44" fmla="*/ 6 w 8"/>
                <a:gd name="T45" fmla="*/ 0 h 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8"/>
                <a:gd name="T70" fmla="*/ 0 h 3"/>
                <a:gd name="T71" fmla="*/ 8 w 8"/>
                <a:gd name="T72" fmla="*/ 3 h 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8" h="3">
                  <a:moveTo>
                    <a:pt x="6" y="0"/>
                  </a:moveTo>
                  <a:lnTo>
                    <a:pt x="4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  <a:lnTo>
                    <a:pt x="2" y="2"/>
                  </a:lnTo>
                  <a:lnTo>
                    <a:pt x="1" y="1"/>
                  </a:lnTo>
                  <a:lnTo>
                    <a:pt x="3" y="2"/>
                  </a:lnTo>
                  <a:lnTo>
                    <a:pt x="2" y="1"/>
                  </a:lnTo>
                  <a:lnTo>
                    <a:pt x="4" y="2"/>
                  </a:lnTo>
                  <a:lnTo>
                    <a:pt x="3" y="1"/>
                  </a:lnTo>
                  <a:lnTo>
                    <a:pt x="5" y="2"/>
                  </a:lnTo>
                  <a:lnTo>
                    <a:pt x="4" y="1"/>
                  </a:lnTo>
                  <a:lnTo>
                    <a:pt x="6" y="2"/>
                  </a:lnTo>
                  <a:lnTo>
                    <a:pt x="5" y="1"/>
                  </a:lnTo>
                  <a:lnTo>
                    <a:pt x="7" y="2"/>
                  </a:lnTo>
                  <a:lnTo>
                    <a:pt x="6" y="1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1" name="Freeform 194"/>
            <p:cNvSpPr>
              <a:spLocks/>
            </p:cNvSpPr>
            <p:nvPr/>
          </p:nvSpPr>
          <p:spPr bwMode="auto">
            <a:xfrm>
              <a:off x="743" y="3099"/>
              <a:ext cx="8" cy="1"/>
            </a:xfrm>
            <a:custGeom>
              <a:avLst/>
              <a:gdLst>
                <a:gd name="T0" fmla="*/ 7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1"/>
                <a:gd name="T14" fmla="*/ 8 w 8"/>
                <a:gd name="T15" fmla="*/ 1 h 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1">
                  <a:moveTo>
                    <a:pt x="7" y="0"/>
                  </a:moveTo>
                  <a:lnTo>
                    <a:pt x="0" y="0"/>
                  </a:ln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2" name="Line 195"/>
            <p:cNvSpPr>
              <a:spLocks noChangeShapeType="1"/>
            </p:cNvSpPr>
            <p:nvPr/>
          </p:nvSpPr>
          <p:spPr bwMode="auto">
            <a:xfrm>
              <a:off x="756" y="3101"/>
              <a:ext cx="128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93" name="Line 196"/>
            <p:cNvSpPr>
              <a:spLocks noChangeShapeType="1"/>
            </p:cNvSpPr>
            <p:nvPr/>
          </p:nvSpPr>
          <p:spPr bwMode="auto">
            <a:xfrm>
              <a:off x="760" y="3101"/>
              <a:ext cx="12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94" name="Freeform 197"/>
            <p:cNvSpPr>
              <a:spLocks/>
            </p:cNvSpPr>
            <p:nvPr/>
          </p:nvSpPr>
          <p:spPr bwMode="auto">
            <a:xfrm>
              <a:off x="884" y="3097"/>
              <a:ext cx="8" cy="3"/>
            </a:xfrm>
            <a:custGeom>
              <a:avLst/>
              <a:gdLst>
                <a:gd name="T0" fmla="*/ 6 w 8"/>
                <a:gd name="T1" fmla="*/ 0 h 3"/>
                <a:gd name="T2" fmla="*/ 4 w 8"/>
                <a:gd name="T3" fmla="*/ 1 h 3"/>
                <a:gd name="T4" fmla="*/ 5 w 8"/>
                <a:gd name="T5" fmla="*/ 0 h 3"/>
                <a:gd name="T6" fmla="*/ 3 w 8"/>
                <a:gd name="T7" fmla="*/ 1 h 3"/>
                <a:gd name="T8" fmla="*/ 4 w 8"/>
                <a:gd name="T9" fmla="*/ 0 h 3"/>
                <a:gd name="T10" fmla="*/ 2 w 8"/>
                <a:gd name="T11" fmla="*/ 1 h 3"/>
                <a:gd name="T12" fmla="*/ 2 w 8"/>
                <a:gd name="T13" fmla="*/ 0 h 3"/>
                <a:gd name="T14" fmla="*/ 1 w 8"/>
                <a:gd name="T15" fmla="*/ 1 h 3"/>
                <a:gd name="T16" fmla="*/ 1 w 8"/>
                <a:gd name="T17" fmla="*/ 0 h 3"/>
                <a:gd name="T18" fmla="*/ 0 w 8"/>
                <a:gd name="T19" fmla="*/ 1 h 3"/>
                <a:gd name="T20" fmla="*/ 2 w 8"/>
                <a:gd name="T21" fmla="*/ 2 h 3"/>
                <a:gd name="T22" fmla="*/ 1 w 8"/>
                <a:gd name="T23" fmla="*/ 1 h 3"/>
                <a:gd name="T24" fmla="*/ 3 w 8"/>
                <a:gd name="T25" fmla="*/ 2 h 3"/>
                <a:gd name="T26" fmla="*/ 2 w 8"/>
                <a:gd name="T27" fmla="*/ 1 h 3"/>
                <a:gd name="T28" fmla="*/ 4 w 8"/>
                <a:gd name="T29" fmla="*/ 2 h 3"/>
                <a:gd name="T30" fmla="*/ 3 w 8"/>
                <a:gd name="T31" fmla="*/ 1 h 3"/>
                <a:gd name="T32" fmla="*/ 5 w 8"/>
                <a:gd name="T33" fmla="*/ 2 h 3"/>
                <a:gd name="T34" fmla="*/ 4 w 8"/>
                <a:gd name="T35" fmla="*/ 1 h 3"/>
                <a:gd name="T36" fmla="*/ 6 w 8"/>
                <a:gd name="T37" fmla="*/ 2 h 3"/>
                <a:gd name="T38" fmla="*/ 5 w 8"/>
                <a:gd name="T39" fmla="*/ 1 h 3"/>
                <a:gd name="T40" fmla="*/ 7 w 8"/>
                <a:gd name="T41" fmla="*/ 2 h 3"/>
                <a:gd name="T42" fmla="*/ 6 w 8"/>
                <a:gd name="T43" fmla="*/ 1 h 3"/>
                <a:gd name="T44" fmla="*/ 6 w 8"/>
                <a:gd name="T45" fmla="*/ 0 h 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8"/>
                <a:gd name="T70" fmla="*/ 0 h 3"/>
                <a:gd name="T71" fmla="*/ 8 w 8"/>
                <a:gd name="T72" fmla="*/ 3 h 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8" h="3">
                  <a:moveTo>
                    <a:pt x="6" y="0"/>
                  </a:moveTo>
                  <a:lnTo>
                    <a:pt x="4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  <a:lnTo>
                    <a:pt x="2" y="2"/>
                  </a:lnTo>
                  <a:lnTo>
                    <a:pt x="1" y="1"/>
                  </a:lnTo>
                  <a:lnTo>
                    <a:pt x="3" y="2"/>
                  </a:lnTo>
                  <a:lnTo>
                    <a:pt x="2" y="1"/>
                  </a:lnTo>
                  <a:lnTo>
                    <a:pt x="4" y="2"/>
                  </a:lnTo>
                  <a:lnTo>
                    <a:pt x="3" y="1"/>
                  </a:lnTo>
                  <a:lnTo>
                    <a:pt x="5" y="2"/>
                  </a:lnTo>
                  <a:lnTo>
                    <a:pt x="4" y="1"/>
                  </a:lnTo>
                  <a:lnTo>
                    <a:pt x="6" y="2"/>
                  </a:lnTo>
                  <a:lnTo>
                    <a:pt x="5" y="1"/>
                  </a:lnTo>
                  <a:lnTo>
                    <a:pt x="7" y="2"/>
                  </a:lnTo>
                  <a:lnTo>
                    <a:pt x="6" y="1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5" name="Freeform 198"/>
            <p:cNvSpPr>
              <a:spLocks/>
            </p:cNvSpPr>
            <p:nvPr/>
          </p:nvSpPr>
          <p:spPr bwMode="auto">
            <a:xfrm>
              <a:off x="745" y="3100"/>
              <a:ext cx="8" cy="2"/>
            </a:xfrm>
            <a:custGeom>
              <a:avLst/>
              <a:gdLst>
                <a:gd name="T0" fmla="*/ 7 w 8"/>
                <a:gd name="T1" fmla="*/ 1 h 2"/>
                <a:gd name="T2" fmla="*/ 0 w 8"/>
                <a:gd name="T3" fmla="*/ 1 h 2"/>
                <a:gd name="T4" fmla="*/ 7 w 8"/>
                <a:gd name="T5" fmla="*/ 0 h 2"/>
                <a:gd name="T6" fmla="*/ 7 w 8"/>
                <a:gd name="T7" fmla="*/ 1 h 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2"/>
                <a:gd name="T14" fmla="*/ 8 w 8"/>
                <a:gd name="T15" fmla="*/ 2 h 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2">
                  <a:moveTo>
                    <a:pt x="7" y="1"/>
                  </a:moveTo>
                  <a:lnTo>
                    <a:pt x="0" y="1"/>
                  </a:lnTo>
                  <a:lnTo>
                    <a:pt x="7" y="0"/>
                  </a:lnTo>
                  <a:lnTo>
                    <a:pt x="7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6" name="Line 199"/>
            <p:cNvSpPr>
              <a:spLocks noChangeShapeType="1"/>
            </p:cNvSpPr>
            <p:nvPr/>
          </p:nvSpPr>
          <p:spPr bwMode="auto">
            <a:xfrm>
              <a:off x="758" y="3103"/>
              <a:ext cx="128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97" name="Line 200"/>
            <p:cNvSpPr>
              <a:spLocks noChangeShapeType="1"/>
            </p:cNvSpPr>
            <p:nvPr/>
          </p:nvSpPr>
          <p:spPr bwMode="auto">
            <a:xfrm>
              <a:off x="762" y="3103"/>
              <a:ext cx="12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98" name="Freeform 201"/>
            <p:cNvSpPr>
              <a:spLocks/>
            </p:cNvSpPr>
            <p:nvPr/>
          </p:nvSpPr>
          <p:spPr bwMode="auto">
            <a:xfrm>
              <a:off x="885" y="3099"/>
              <a:ext cx="10" cy="3"/>
            </a:xfrm>
            <a:custGeom>
              <a:avLst/>
              <a:gdLst>
                <a:gd name="T0" fmla="*/ 8 w 10"/>
                <a:gd name="T1" fmla="*/ 0 h 3"/>
                <a:gd name="T2" fmla="*/ 5 w 10"/>
                <a:gd name="T3" fmla="*/ 1 h 3"/>
                <a:gd name="T4" fmla="*/ 7 w 10"/>
                <a:gd name="T5" fmla="*/ 0 h 3"/>
                <a:gd name="T6" fmla="*/ 5 w 10"/>
                <a:gd name="T7" fmla="*/ 1 h 3"/>
                <a:gd name="T8" fmla="*/ 5 w 10"/>
                <a:gd name="T9" fmla="*/ 0 h 3"/>
                <a:gd name="T10" fmla="*/ 3 w 10"/>
                <a:gd name="T11" fmla="*/ 1 h 3"/>
                <a:gd name="T12" fmla="*/ 4 w 10"/>
                <a:gd name="T13" fmla="*/ 0 h 3"/>
                <a:gd name="T14" fmla="*/ 2 w 10"/>
                <a:gd name="T15" fmla="*/ 1 h 3"/>
                <a:gd name="T16" fmla="*/ 2 w 10"/>
                <a:gd name="T17" fmla="*/ 0 h 3"/>
                <a:gd name="T18" fmla="*/ 0 w 10"/>
                <a:gd name="T19" fmla="*/ 1 h 3"/>
                <a:gd name="T20" fmla="*/ 2 w 10"/>
                <a:gd name="T21" fmla="*/ 2 h 3"/>
                <a:gd name="T22" fmla="*/ 1 w 10"/>
                <a:gd name="T23" fmla="*/ 1 h 3"/>
                <a:gd name="T24" fmla="*/ 4 w 10"/>
                <a:gd name="T25" fmla="*/ 2 h 3"/>
                <a:gd name="T26" fmla="*/ 2 w 10"/>
                <a:gd name="T27" fmla="*/ 1 h 3"/>
                <a:gd name="T28" fmla="*/ 5 w 10"/>
                <a:gd name="T29" fmla="*/ 2 h 3"/>
                <a:gd name="T30" fmla="*/ 4 w 10"/>
                <a:gd name="T31" fmla="*/ 1 h 3"/>
                <a:gd name="T32" fmla="*/ 6 w 10"/>
                <a:gd name="T33" fmla="*/ 2 h 3"/>
                <a:gd name="T34" fmla="*/ 5 w 10"/>
                <a:gd name="T35" fmla="*/ 1 h 3"/>
                <a:gd name="T36" fmla="*/ 7 w 10"/>
                <a:gd name="T37" fmla="*/ 2 h 3"/>
                <a:gd name="T38" fmla="*/ 6 w 10"/>
                <a:gd name="T39" fmla="*/ 1 h 3"/>
                <a:gd name="T40" fmla="*/ 9 w 10"/>
                <a:gd name="T41" fmla="*/ 2 h 3"/>
                <a:gd name="T42" fmla="*/ 7 w 10"/>
                <a:gd name="T43" fmla="*/ 1 h 3"/>
                <a:gd name="T44" fmla="*/ 8 w 10"/>
                <a:gd name="T45" fmla="*/ 0 h 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0"/>
                <a:gd name="T70" fmla="*/ 0 h 3"/>
                <a:gd name="T71" fmla="*/ 10 w 10"/>
                <a:gd name="T72" fmla="*/ 3 h 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0" h="3">
                  <a:moveTo>
                    <a:pt x="8" y="0"/>
                  </a:moveTo>
                  <a:lnTo>
                    <a:pt x="5" y="1"/>
                  </a:lnTo>
                  <a:lnTo>
                    <a:pt x="7" y="0"/>
                  </a:lnTo>
                  <a:lnTo>
                    <a:pt x="5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2" y="2"/>
                  </a:lnTo>
                  <a:lnTo>
                    <a:pt x="1" y="1"/>
                  </a:lnTo>
                  <a:lnTo>
                    <a:pt x="4" y="2"/>
                  </a:lnTo>
                  <a:lnTo>
                    <a:pt x="2" y="1"/>
                  </a:lnTo>
                  <a:lnTo>
                    <a:pt x="5" y="2"/>
                  </a:lnTo>
                  <a:lnTo>
                    <a:pt x="4" y="1"/>
                  </a:lnTo>
                  <a:lnTo>
                    <a:pt x="6" y="2"/>
                  </a:lnTo>
                  <a:lnTo>
                    <a:pt x="5" y="1"/>
                  </a:lnTo>
                  <a:lnTo>
                    <a:pt x="7" y="2"/>
                  </a:lnTo>
                  <a:lnTo>
                    <a:pt x="6" y="1"/>
                  </a:lnTo>
                  <a:lnTo>
                    <a:pt x="9" y="2"/>
                  </a:lnTo>
                  <a:lnTo>
                    <a:pt x="7" y="1"/>
                  </a:lnTo>
                  <a:lnTo>
                    <a:pt x="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99" name="Freeform 202"/>
            <p:cNvSpPr>
              <a:spLocks/>
            </p:cNvSpPr>
            <p:nvPr/>
          </p:nvSpPr>
          <p:spPr bwMode="auto">
            <a:xfrm>
              <a:off x="743" y="3103"/>
              <a:ext cx="7" cy="1"/>
            </a:xfrm>
            <a:custGeom>
              <a:avLst/>
              <a:gdLst>
                <a:gd name="T0" fmla="*/ 6 w 7"/>
                <a:gd name="T1" fmla="*/ 0 h 1"/>
                <a:gd name="T2" fmla="*/ 0 w 7"/>
                <a:gd name="T3" fmla="*/ 0 h 1"/>
                <a:gd name="T4" fmla="*/ 6 w 7"/>
                <a:gd name="T5" fmla="*/ 0 h 1"/>
                <a:gd name="T6" fmla="*/ 6 w 7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1"/>
                <a:gd name="T14" fmla="*/ 7 w 7"/>
                <a:gd name="T15" fmla="*/ 1 h 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1">
                  <a:moveTo>
                    <a:pt x="6" y="0"/>
                  </a:moveTo>
                  <a:lnTo>
                    <a:pt x="0" y="0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0" name="Line 203"/>
            <p:cNvSpPr>
              <a:spLocks noChangeShapeType="1"/>
            </p:cNvSpPr>
            <p:nvPr/>
          </p:nvSpPr>
          <p:spPr bwMode="auto">
            <a:xfrm>
              <a:off x="755" y="3106"/>
              <a:ext cx="128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1" name="Line 204"/>
            <p:cNvSpPr>
              <a:spLocks noChangeShapeType="1"/>
            </p:cNvSpPr>
            <p:nvPr/>
          </p:nvSpPr>
          <p:spPr bwMode="auto">
            <a:xfrm>
              <a:off x="759" y="3106"/>
              <a:ext cx="12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2" name="Freeform 205"/>
            <p:cNvSpPr>
              <a:spLocks/>
            </p:cNvSpPr>
            <p:nvPr/>
          </p:nvSpPr>
          <p:spPr bwMode="auto">
            <a:xfrm>
              <a:off x="883" y="3101"/>
              <a:ext cx="8" cy="3"/>
            </a:xfrm>
            <a:custGeom>
              <a:avLst/>
              <a:gdLst>
                <a:gd name="T0" fmla="*/ 6 w 8"/>
                <a:gd name="T1" fmla="*/ 0 h 3"/>
                <a:gd name="T2" fmla="*/ 4 w 8"/>
                <a:gd name="T3" fmla="*/ 1 h 3"/>
                <a:gd name="T4" fmla="*/ 5 w 8"/>
                <a:gd name="T5" fmla="*/ 0 h 3"/>
                <a:gd name="T6" fmla="*/ 3 w 8"/>
                <a:gd name="T7" fmla="*/ 1 h 3"/>
                <a:gd name="T8" fmla="*/ 4 w 8"/>
                <a:gd name="T9" fmla="*/ 0 h 3"/>
                <a:gd name="T10" fmla="*/ 2 w 8"/>
                <a:gd name="T11" fmla="*/ 1 h 3"/>
                <a:gd name="T12" fmla="*/ 2 w 8"/>
                <a:gd name="T13" fmla="*/ 0 h 3"/>
                <a:gd name="T14" fmla="*/ 1 w 8"/>
                <a:gd name="T15" fmla="*/ 1 h 3"/>
                <a:gd name="T16" fmla="*/ 1 w 8"/>
                <a:gd name="T17" fmla="*/ 0 h 3"/>
                <a:gd name="T18" fmla="*/ 0 w 8"/>
                <a:gd name="T19" fmla="*/ 1 h 3"/>
                <a:gd name="T20" fmla="*/ 2 w 8"/>
                <a:gd name="T21" fmla="*/ 2 h 3"/>
                <a:gd name="T22" fmla="*/ 1 w 8"/>
                <a:gd name="T23" fmla="*/ 2 h 3"/>
                <a:gd name="T24" fmla="*/ 3 w 8"/>
                <a:gd name="T25" fmla="*/ 2 h 3"/>
                <a:gd name="T26" fmla="*/ 2 w 8"/>
                <a:gd name="T27" fmla="*/ 2 h 3"/>
                <a:gd name="T28" fmla="*/ 4 w 8"/>
                <a:gd name="T29" fmla="*/ 2 h 3"/>
                <a:gd name="T30" fmla="*/ 3 w 8"/>
                <a:gd name="T31" fmla="*/ 1 h 3"/>
                <a:gd name="T32" fmla="*/ 5 w 8"/>
                <a:gd name="T33" fmla="*/ 2 h 3"/>
                <a:gd name="T34" fmla="*/ 4 w 8"/>
                <a:gd name="T35" fmla="*/ 2 h 3"/>
                <a:gd name="T36" fmla="*/ 6 w 8"/>
                <a:gd name="T37" fmla="*/ 2 h 3"/>
                <a:gd name="T38" fmla="*/ 5 w 8"/>
                <a:gd name="T39" fmla="*/ 2 h 3"/>
                <a:gd name="T40" fmla="*/ 7 w 8"/>
                <a:gd name="T41" fmla="*/ 2 h 3"/>
                <a:gd name="T42" fmla="*/ 6 w 8"/>
                <a:gd name="T43" fmla="*/ 1 h 3"/>
                <a:gd name="T44" fmla="*/ 6 w 8"/>
                <a:gd name="T45" fmla="*/ 0 h 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8"/>
                <a:gd name="T70" fmla="*/ 0 h 3"/>
                <a:gd name="T71" fmla="*/ 8 w 8"/>
                <a:gd name="T72" fmla="*/ 3 h 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8" h="3">
                  <a:moveTo>
                    <a:pt x="6" y="0"/>
                  </a:moveTo>
                  <a:lnTo>
                    <a:pt x="4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  <a:lnTo>
                    <a:pt x="2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3" y="1"/>
                  </a:lnTo>
                  <a:lnTo>
                    <a:pt x="5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6" y="1"/>
                  </a:ln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" name="Freeform 206"/>
            <p:cNvSpPr>
              <a:spLocks/>
            </p:cNvSpPr>
            <p:nvPr/>
          </p:nvSpPr>
          <p:spPr bwMode="auto">
            <a:xfrm>
              <a:off x="784" y="3078"/>
              <a:ext cx="25" cy="23"/>
            </a:xfrm>
            <a:custGeom>
              <a:avLst/>
              <a:gdLst>
                <a:gd name="T0" fmla="*/ 12 w 25"/>
                <a:gd name="T1" fmla="*/ 2 h 23"/>
                <a:gd name="T2" fmla="*/ 11 w 25"/>
                <a:gd name="T3" fmla="*/ 4 h 23"/>
                <a:gd name="T4" fmla="*/ 10 w 25"/>
                <a:gd name="T5" fmla="*/ 6 h 23"/>
                <a:gd name="T6" fmla="*/ 10 w 25"/>
                <a:gd name="T7" fmla="*/ 7 h 23"/>
                <a:gd name="T8" fmla="*/ 10 w 25"/>
                <a:gd name="T9" fmla="*/ 9 h 23"/>
                <a:gd name="T10" fmla="*/ 10 w 25"/>
                <a:gd name="T11" fmla="*/ 9 h 23"/>
                <a:gd name="T12" fmla="*/ 10 w 25"/>
                <a:gd name="T13" fmla="*/ 11 h 23"/>
                <a:gd name="T14" fmla="*/ 8 w 25"/>
                <a:gd name="T15" fmla="*/ 11 h 23"/>
                <a:gd name="T16" fmla="*/ 6 w 25"/>
                <a:gd name="T17" fmla="*/ 11 h 23"/>
                <a:gd name="T18" fmla="*/ 5 w 25"/>
                <a:gd name="T19" fmla="*/ 11 h 23"/>
                <a:gd name="T20" fmla="*/ 3 w 25"/>
                <a:gd name="T21" fmla="*/ 11 h 23"/>
                <a:gd name="T22" fmla="*/ 2 w 25"/>
                <a:gd name="T23" fmla="*/ 12 h 23"/>
                <a:gd name="T24" fmla="*/ 1 w 25"/>
                <a:gd name="T25" fmla="*/ 13 h 23"/>
                <a:gd name="T26" fmla="*/ 0 w 25"/>
                <a:gd name="T27" fmla="*/ 15 h 23"/>
                <a:gd name="T28" fmla="*/ 2 w 25"/>
                <a:gd name="T29" fmla="*/ 14 h 23"/>
                <a:gd name="T30" fmla="*/ 3 w 25"/>
                <a:gd name="T31" fmla="*/ 13 h 23"/>
                <a:gd name="T32" fmla="*/ 6 w 25"/>
                <a:gd name="T33" fmla="*/ 13 h 23"/>
                <a:gd name="T34" fmla="*/ 7 w 25"/>
                <a:gd name="T35" fmla="*/ 13 h 23"/>
                <a:gd name="T36" fmla="*/ 9 w 25"/>
                <a:gd name="T37" fmla="*/ 13 h 23"/>
                <a:gd name="T38" fmla="*/ 10 w 25"/>
                <a:gd name="T39" fmla="*/ 13 h 23"/>
                <a:gd name="T40" fmla="*/ 10 w 25"/>
                <a:gd name="T41" fmla="*/ 15 h 23"/>
                <a:gd name="T42" fmla="*/ 10 w 25"/>
                <a:gd name="T43" fmla="*/ 17 h 23"/>
                <a:gd name="T44" fmla="*/ 10 w 25"/>
                <a:gd name="T45" fmla="*/ 18 h 23"/>
                <a:gd name="T46" fmla="*/ 9 w 25"/>
                <a:gd name="T47" fmla="*/ 20 h 23"/>
                <a:gd name="T48" fmla="*/ 9 w 25"/>
                <a:gd name="T49" fmla="*/ 21 h 23"/>
                <a:gd name="T50" fmla="*/ 10 w 25"/>
                <a:gd name="T51" fmla="*/ 22 h 23"/>
                <a:gd name="T52" fmla="*/ 11 w 25"/>
                <a:gd name="T53" fmla="*/ 22 h 23"/>
                <a:gd name="T54" fmla="*/ 11 w 25"/>
                <a:gd name="T55" fmla="*/ 20 h 23"/>
                <a:gd name="T56" fmla="*/ 11 w 25"/>
                <a:gd name="T57" fmla="*/ 13 h 23"/>
                <a:gd name="T58" fmla="*/ 13 w 25"/>
                <a:gd name="T59" fmla="*/ 13 h 23"/>
                <a:gd name="T60" fmla="*/ 14 w 25"/>
                <a:gd name="T61" fmla="*/ 13 h 23"/>
                <a:gd name="T62" fmla="*/ 16 w 25"/>
                <a:gd name="T63" fmla="*/ 13 h 23"/>
                <a:gd name="T64" fmla="*/ 18 w 25"/>
                <a:gd name="T65" fmla="*/ 13 h 23"/>
                <a:gd name="T66" fmla="*/ 19 w 25"/>
                <a:gd name="T67" fmla="*/ 13 h 23"/>
                <a:gd name="T68" fmla="*/ 21 w 25"/>
                <a:gd name="T69" fmla="*/ 13 h 23"/>
                <a:gd name="T70" fmla="*/ 22 w 25"/>
                <a:gd name="T71" fmla="*/ 14 h 23"/>
                <a:gd name="T72" fmla="*/ 23 w 25"/>
                <a:gd name="T73" fmla="*/ 15 h 23"/>
                <a:gd name="T74" fmla="*/ 24 w 25"/>
                <a:gd name="T75" fmla="*/ 14 h 23"/>
                <a:gd name="T76" fmla="*/ 22 w 25"/>
                <a:gd name="T77" fmla="*/ 13 h 23"/>
                <a:gd name="T78" fmla="*/ 21 w 25"/>
                <a:gd name="T79" fmla="*/ 12 h 23"/>
                <a:gd name="T80" fmla="*/ 19 w 25"/>
                <a:gd name="T81" fmla="*/ 12 h 23"/>
                <a:gd name="T82" fmla="*/ 18 w 25"/>
                <a:gd name="T83" fmla="*/ 11 h 23"/>
                <a:gd name="T84" fmla="*/ 17 w 25"/>
                <a:gd name="T85" fmla="*/ 11 h 23"/>
                <a:gd name="T86" fmla="*/ 15 w 25"/>
                <a:gd name="T87" fmla="*/ 11 h 23"/>
                <a:gd name="T88" fmla="*/ 14 w 25"/>
                <a:gd name="T89" fmla="*/ 11 h 23"/>
                <a:gd name="T90" fmla="*/ 12 w 25"/>
                <a:gd name="T91" fmla="*/ 10 h 23"/>
                <a:gd name="T92" fmla="*/ 12 w 25"/>
                <a:gd name="T93" fmla="*/ 9 h 23"/>
                <a:gd name="T94" fmla="*/ 13 w 25"/>
                <a:gd name="T95" fmla="*/ 7 h 23"/>
                <a:gd name="T96" fmla="*/ 13 w 25"/>
                <a:gd name="T97" fmla="*/ 6 h 23"/>
                <a:gd name="T98" fmla="*/ 14 w 25"/>
                <a:gd name="T99" fmla="*/ 4 h 23"/>
                <a:gd name="T100" fmla="*/ 14 w 25"/>
                <a:gd name="T101" fmla="*/ 2 h 23"/>
                <a:gd name="T102" fmla="*/ 14 w 25"/>
                <a:gd name="T103" fmla="*/ 1 h 23"/>
                <a:gd name="T104" fmla="*/ 13 w 25"/>
                <a:gd name="T105" fmla="*/ 0 h 23"/>
                <a:gd name="T106" fmla="*/ 12 w 25"/>
                <a:gd name="T107" fmla="*/ 1 h 2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5"/>
                <a:gd name="T163" fmla="*/ 0 h 23"/>
                <a:gd name="T164" fmla="*/ 25 w 25"/>
                <a:gd name="T165" fmla="*/ 23 h 2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5" h="23">
                  <a:moveTo>
                    <a:pt x="12" y="1"/>
                  </a:moveTo>
                  <a:lnTo>
                    <a:pt x="12" y="2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10" y="8"/>
                  </a:lnTo>
                  <a:lnTo>
                    <a:pt x="10" y="9"/>
                  </a:lnTo>
                  <a:lnTo>
                    <a:pt x="10" y="10"/>
                  </a:lnTo>
                  <a:lnTo>
                    <a:pt x="10" y="11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2" y="12"/>
                  </a:lnTo>
                  <a:lnTo>
                    <a:pt x="1" y="13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0" y="13"/>
                  </a:lnTo>
                  <a:lnTo>
                    <a:pt x="10" y="14"/>
                  </a:lnTo>
                  <a:lnTo>
                    <a:pt x="10" y="15"/>
                  </a:lnTo>
                  <a:lnTo>
                    <a:pt x="10" y="16"/>
                  </a:lnTo>
                  <a:lnTo>
                    <a:pt x="10" y="17"/>
                  </a:lnTo>
                  <a:lnTo>
                    <a:pt x="10" y="18"/>
                  </a:lnTo>
                  <a:lnTo>
                    <a:pt x="9" y="19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10" y="21"/>
                  </a:lnTo>
                  <a:lnTo>
                    <a:pt x="10" y="22"/>
                  </a:lnTo>
                  <a:lnTo>
                    <a:pt x="11" y="22"/>
                  </a:lnTo>
                  <a:lnTo>
                    <a:pt x="11" y="21"/>
                  </a:lnTo>
                  <a:lnTo>
                    <a:pt x="11" y="20"/>
                  </a:lnTo>
                  <a:lnTo>
                    <a:pt x="11" y="14"/>
                  </a:lnTo>
                  <a:lnTo>
                    <a:pt x="11" y="13"/>
                  </a:lnTo>
                  <a:lnTo>
                    <a:pt x="12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7" y="13"/>
                  </a:lnTo>
                  <a:lnTo>
                    <a:pt x="18" y="13"/>
                  </a:lnTo>
                  <a:lnTo>
                    <a:pt x="19" y="13"/>
                  </a:lnTo>
                  <a:lnTo>
                    <a:pt x="20" y="13"/>
                  </a:lnTo>
                  <a:lnTo>
                    <a:pt x="21" y="13"/>
                  </a:lnTo>
                  <a:lnTo>
                    <a:pt x="22" y="13"/>
                  </a:lnTo>
                  <a:lnTo>
                    <a:pt x="22" y="14"/>
                  </a:lnTo>
                  <a:lnTo>
                    <a:pt x="23" y="14"/>
                  </a:lnTo>
                  <a:lnTo>
                    <a:pt x="23" y="15"/>
                  </a:lnTo>
                  <a:lnTo>
                    <a:pt x="24" y="15"/>
                  </a:lnTo>
                  <a:lnTo>
                    <a:pt x="24" y="14"/>
                  </a:lnTo>
                  <a:lnTo>
                    <a:pt x="23" y="14"/>
                  </a:lnTo>
                  <a:lnTo>
                    <a:pt x="22" y="13"/>
                  </a:lnTo>
                  <a:lnTo>
                    <a:pt x="21" y="12"/>
                  </a:lnTo>
                  <a:lnTo>
                    <a:pt x="20" y="12"/>
                  </a:lnTo>
                  <a:lnTo>
                    <a:pt x="19" y="12"/>
                  </a:lnTo>
                  <a:lnTo>
                    <a:pt x="19" y="11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4" y="11"/>
                  </a:lnTo>
                  <a:lnTo>
                    <a:pt x="13" y="10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2" y="8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4" y="3"/>
                  </a:lnTo>
                  <a:lnTo>
                    <a:pt x="14" y="2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2" y="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" name="Freeform 207"/>
            <p:cNvSpPr>
              <a:spLocks/>
            </p:cNvSpPr>
            <p:nvPr/>
          </p:nvSpPr>
          <p:spPr bwMode="auto">
            <a:xfrm>
              <a:off x="828" y="3077"/>
              <a:ext cx="25" cy="23"/>
            </a:xfrm>
            <a:custGeom>
              <a:avLst/>
              <a:gdLst>
                <a:gd name="T0" fmla="*/ 12 w 25"/>
                <a:gd name="T1" fmla="*/ 2 h 23"/>
                <a:gd name="T2" fmla="*/ 12 w 25"/>
                <a:gd name="T3" fmla="*/ 4 h 23"/>
                <a:gd name="T4" fmla="*/ 11 w 25"/>
                <a:gd name="T5" fmla="*/ 7 h 23"/>
                <a:gd name="T6" fmla="*/ 10 w 25"/>
                <a:gd name="T7" fmla="*/ 8 h 23"/>
                <a:gd name="T8" fmla="*/ 10 w 25"/>
                <a:gd name="T9" fmla="*/ 9 h 23"/>
                <a:gd name="T10" fmla="*/ 10 w 25"/>
                <a:gd name="T11" fmla="*/ 11 h 23"/>
                <a:gd name="T12" fmla="*/ 9 w 25"/>
                <a:gd name="T13" fmla="*/ 11 h 23"/>
                <a:gd name="T14" fmla="*/ 7 w 25"/>
                <a:gd name="T15" fmla="*/ 11 h 23"/>
                <a:gd name="T16" fmla="*/ 6 w 25"/>
                <a:gd name="T17" fmla="*/ 11 h 23"/>
                <a:gd name="T18" fmla="*/ 4 w 25"/>
                <a:gd name="T19" fmla="*/ 11 h 23"/>
                <a:gd name="T20" fmla="*/ 2 w 25"/>
                <a:gd name="T21" fmla="*/ 12 h 23"/>
                <a:gd name="T22" fmla="*/ 2 w 25"/>
                <a:gd name="T23" fmla="*/ 13 h 23"/>
                <a:gd name="T24" fmla="*/ 1 w 25"/>
                <a:gd name="T25" fmla="*/ 15 h 23"/>
                <a:gd name="T26" fmla="*/ 1 w 25"/>
                <a:gd name="T27" fmla="*/ 15 h 23"/>
                <a:gd name="T28" fmla="*/ 2 w 25"/>
                <a:gd name="T29" fmla="*/ 14 h 23"/>
                <a:gd name="T30" fmla="*/ 3 w 25"/>
                <a:gd name="T31" fmla="*/ 13 h 23"/>
                <a:gd name="T32" fmla="*/ 5 w 25"/>
                <a:gd name="T33" fmla="*/ 13 h 23"/>
                <a:gd name="T34" fmla="*/ 7 w 25"/>
                <a:gd name="T35" fmla="*/ 13 h 23"/>
                <a:gd name="T36" fmla="*/ 9 w 25"/>
                <a:gd name="T37" fmla="*/ 13 h 23"/>
                <a:gd name="T38" fmla="*/ 10 w 25"/>
                <a:gd name="T39" fmla="*/ 13 h 23"/>
                <a:gd name="T40" fmla="*/ 10 w 25"/>
                <a:gd name="T41" fmla="*/ 15 h 23"/>
                <a:gd name="T42" fmla="*/ 10 w 25"/>
                <a:gd name="T43" fmla="*/ 17 h 23"/>
                <a:gd name="T44" fmla="*/ 10 w 25"/>
                <a:gd name="T45" fmla="*/ 17 h 23"/>
                <a:gd name="T46" fmla="*/ 10 w 25"/>
                <a:gd name="T47" fmla="*/ 19 h 23"/>
                <a:gd name="T48" fmla="*/ 10 w 25"/>
                <a:gd name="T49" fmla="*/ 20 h 23"/>
                <a:gd name="T50" fmla="*/ 10 w 25"/>
                <a:gd name="T51" fmla="*/ 22 h 23"/>
                <a:gd name="T52" fmla="*/ 11 w 25"/>
                <a:gd name="T53" fmla="*/ 22 h 23"/>
                <a:gd name="T54" fmla="*/ 12 w 25"/>
                <a:gd name="T55" fmla="*/ 20 h 23"/>
                <a:gd name="T56" fmla="*/ 12 w 25"/>
                <a:gd name="T57" fmla="*/ 13 h 23"/>
                <a:gd name="T58" fmla="*/ 14 w 25"/>
                <a:gd name="T59" fmla="*/ 13 h 23"/>
                <a:gd name="T60" fmla="*/ 15 w 25"/>
                <a:gd name="T61" fmla="*/ 13 h 23"/>
                <a:gd name="T62" fmla="*/ 17 w 25"/>
                <a:gd name="T63" fmla="*/ 13 h 23"/>
                <a:gd name="T64" fmla="*/ 18 w 25"/>
                <a:gd name="T65" fmla="*/ 13 h 23"/>
                <a:gd name="T66" fmla="*/ 20 w 25"/>
                <a:gd name="T67" fmla="*/ 13 h 23"/>
                <a:gd name="T68" fmla="*/ 22 w 25"/>
                <a:gd name="T69" fmla="*/ 13 h 23"/>
                <a:gd name="T70" fmla="*/ 23 w 25"/>
                <a:gd name="T71" fmla="*/ 14 h 23"/>
                <a:gd name="T72" fmla="*/ 24 w 25"/>
                <a:gd name="T73" fmla="*/ 14 h 23"/>
                <a:gd name="T74" fmla="*/ 23 w 25"/>
                <a:gd name="T75" fmla="*/ 13 h 23"/>
                <a:gd name="T76" fmla="*/ 22 w 25"/>
                <a:gd name="T77" fmla="*/ 13 h 23"/>
                <a:gd name="T78" fmla="*/ 21 w 25"/>
                <a:gd name="T79" fmla="*/ 12 h 23"/>
                <a:gd name="T80" fmla="*/ 19 w 25"/>
                <a:gd name="T81" fmla="*/ 11 h 23"/>
                <a:gd name="T82" fmla="*/ 18 w 25"/>
                <a:gd name="T83" fmla="*/ 11 h 23"/>
                <a:gd name="T84" fmla="*/ 16 w 25"/>
                <a:gd name="T85" fmla="*/ 11 h 23"/>
                <a:gd name="T86" fmla="*/ 14 w 25"/>
                <a:gd name="T87" fmla="*/ 11 h 23"/>
                <a:gd name="T88" fmla="*/ 14 w 25"/>
                <a:gd name="T89" fmla="*/ 10 h 23"/>
                <a:gd name="T90" fmla="*/ 13 w 25"/>
                <a:gd name="T91" fmla="*/ 9 h 23"/>
                <a:gd name="T92" fmla="*/ 13 w 25"/>
                <a:gd name="T93" fmla="*/ 8 h 23"/>
                <a:gd name="T94" fmla="*/ 14 w 25"/>
                <a:gd name="T95" fmla="*/ 6 h 23"/>
                <a:gd name="T96" fmla="*/ 14 w 25"/>
                <a:gd name="T97" fmla="*/ 4 h 23"/>
                <a:gd name="T98" fmla="*/ 14 w 25"/>
                <a:gd name="T99" fmla="*/ 2 h 23"/>
                <a:gd name="T100" fmla="*/ 14 w 25"/>
                <a:gd name="T101" fmla="*/ 1 h 23"/>
                <a:gd name="T102" fmla="*/ 13 w 25"/>
                <a:gd name="T103" fmla="*/ 1 h 2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5"/>
                <a:gd name="T157" fmla="*/ 0 h 23"/>
                <a:gd name="T158" fmla="*/ 25 w 25"/>
                <a:gd name="T159" fmla="*/ 23 h 2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5" h="23">
                  <a:moveTo>
                    <a:pt x="13" y="2"/>
                  </a:moveTo>
                  <a:lnTo>
                    <a:pt x="12" y="2"/>
                  </a:lnTo>
                  <a:lnTo>
                    <a:pt x="12" y="3"/>
                  </a:lnTo>
                  <a:lnTo>
                    <a:pt x="12" y="4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8"/>
                  </a:lnTo>
                  <a:lnTo>
                    <a:pt x="10" y="9"/>
                  </a:lnTo>
                  <a:lnTo>
                    <a:pt x="10" y="10"/>
                  </a:lnTo>
                  <a:lnTo>
                    <a:pt x="10" y="11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0" y="13"/>
                  </a:lnTo>
                  <a:lnTo>
                    <a:pt x="10" y="14"/>
                  </a:lnTo>
                  <a:lnTo>
                    <a:pt x="10" y="15"/>
                  </a:lnTo>
                  <a:lnTo>
                    <a:pt x="10" y="16"/>
                  </a:lnTo>
                  <a:lnTo>
                    <a:pt x="10" y="17"/>
                  </a:lnTo>
                  <a:lnTo>
                    <a:pt x="10" y="18"/>
                  </a:lnTo>
                  <a:lnTo>
                    <a:pt x="10" y="19"/>
                  </a:lnTo>
                  <a:lnTo>
                    <a:pt x="10" y="20"/>
                  </a:lnTo>
                  <a:lnTo>
                    <a:pt x="10" y="21"/>
                  </a:lnTo>
                  <a:lnTo>
                    <a:pt x="10" y="22"/>
                  </a:lnTo>
                  <a:lnTo>
                    <a:pt x="11" y="22"/>
                  </a:lnTo>
                  <a:lnTo>
                    <a:pt x="12" y="21"/>
                  </a:lnTo>
                  <a:lnTo>
                    <a:pt x="12" y="20"/>
                  </a:lnTo>
                  <a:lnTo>
                    <a:pt x="12" y="14"/>
                  </a:lnTo>
                  <a:lnTo>
                    <a:pt x="12" y="13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7" y="13"/>
                  </a:lnTo>
                  <a:lnTo>
                    <a:pt x="18" y="13"/>
                  </a:lnTo>
                  <a:lnTo>
                    <a:pt x="19" y="13"/>
                  </a:lnTo>
                  <a:lnTo>
                    <a:pt x="20" y="13"/>
                  </a:lnTo>
                  <a:lnTo>
                    <a:pt x="21" y="13"/>
                  </a:lnTo>
                  <a:lnTo>
                    <a:pt x="22" y="13"/>
                  </a:lnTo>
                  <a:lnTo>
                    <a:pt x="23" y="14"/>
                  </a:lnTo>
                  <a:lnTo>
                    <a:pt x="24" y="15"/>
                  </a:lnTo>
                  <a:lnTo>
                    <a:pt x="24" y="14"/>
                  </a:lnTo>
                  <a:lnTo>
                    <a:pt x="23" y="14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2"/>
                  </a:lnTo>
                  <a:lnTo>
                    <a:pt x="21" y="12"/>
                  </a:lnTo>
                  <a:lnTo>
                    <a:pt x="20" y="12"/>
                  </a:lnTo>
                  <a:lnTo>
                    <a:pt x="19" y="11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4" y="11"/>
                  </a:lnTo>
                  <a:lnTo>
                    <a:pt x="14" y="10"/>
                  </a:lnTo>
                  <a:lnTo>
                    <a:pt x="13" y="10"/>
                  </a:lnTo>
                  <a:lnTo>
                    <a:pt x="13" y="9"/>
                  </a:lnTo>
                  <a:lnTo>
                    <a:pt x="13" y="8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4" y="5"/>
                  </a:lnTo>
                  <a:lnTo>
                    <a:pt x="14" y="4"/>
                  </a:lnTo>
                  <a:lnTo>
                    <a:pt x="14" y="3"/>
                  </a:lnTo>
                  <a:lnTo>
                    <a:pt x="14" y="2"/>
                  </a:lnTo>
                  <a:lnTo>
                    <a:pt x="14" y="1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3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" name="Freeform 208"/>
            <p:cNvSpPr>
              <a:spLocks/>
            </p:cNvSpPr>
            <p:nvPr/>
          </p:nvSpPr>
          <p:spPr bwMode="auto">
            <a:xfrm>
              <a:off x="784" y="2861"/>
              <a:ext cx="2" cy="1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0 w 2"/>
                <a:gd name="T9" fmla="*/ 0 h 1"/>
                <a:gd name="T10" fmla="*/ 0 w 2"/>
                <a:gd name="T11" fmla="*/ 0 h 1"/>
                <a:gd name="T12" fmla="*/ 0 w 2"/>
                <a:gd name="T13" fmla="*/ 0 h 1"/>
                <a:gd name="T14" fmla="*/ 0 w 2"/>
                <a:gd name="T15" fmla="*/ 0 h 1"/>
                <a:gd name="T16" fmla="*/ 0 w 2"/>
                <a:gd name="T17" fmla="*/ 0 h 1"/>
                <a:gd name="T18" fmla="*/ 0 w 2"/>
                <a:gd name="T19" fmla="*/ 0 h 1"/>
                <a:gd name="T20" fmla="*/ 1 w 2"/>
                <a:gd name="T21" fmla="*/ 0 h 1"/>
                <a:gd name="T22" fmla="*/ 1 w 2"/>
                <a:gd name="T23" fmla="*/ 0 h 1"/>
                <a:gd name="T24" fmla="*/ 1 w 2"/>
                <a:gd name="T25" fmla="*/ 0 h 1"/>
                <a:gd name="T26" fmla="*/ 1 w 2"/>
                <a:gd name="T27" fmla="*/ 0 h 1"/>
                <a:gd name="T28" fmla="*/ 1 w 2"/>
                <a:gd name="T29" fmla="*/ 0 h 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"/>
                <a:gd name="T46" fmla="*/ 0 h 1"/>
                <a:gd name="T47" fmla="*/ 2 w 2"/>
                <a:gd name="T48" fmla="*/ 1 h 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" h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" name="Freeform 209"/>
            <p:cNvSpPr>
              <a:spLocks/>
            </p:cNvSpPr>
            <p:nvPr/>
          </p:nvSpPr>
          <p:spPr bwMode="auto">
            <a:xfrm>
              <a:off x="832" y="2863"/>
              <a:ext cx="3" cy="2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1 w 3"/>
                <a:gd name="T5" fmla="*/ 1 h 2"/>
                <a:gd name="T6" fmla="*/ 0 w 3"/>
                <a:gd name="T7" fmla="*/ 1 h 2"/>
                <a:gd name="T8" fmla="*/ 0 w 3"/>
                <a:gd name="T9" fmla="*/ 1 h 2"/>
                <a:gd name="T10" fmla="*/ 0 w 3"/>
                <a:gd name="T11" fmla="*/ 1 h 2"/>
                <a:gd name="T12" fmla="*/ 0 w 3"/>
                <a:gd name="T13" fmla="*/ 0 h 2"/>
                <a:gd name="T14" fmla="*/ 0 w 3"/>
                <a:gd name="T15" fmla="*/ 0 h 2"/>
                <a:gd name="T16" fmla="*/ 0 w 3"/>
                <a:gd name="T17" fmla="*/ 0 h 2"/>
                <a:gd name="T18" fmla="*/ 0 w 3"/>
                <a:gd name="T19" fmla="*/ 0 h 2"/>
                <a:gd name="T20" fmla="*/ 1 w 3"/>
                <a:gd name="T21" fmla="*/ 0 h 2"/>
                <a:gd name="T22" fmla="*/ 1 w 3"/>
                <a:gd name="T23" fmla="*/ 0 h 2"/>
                <a:gd name="T24" fmla="*/ 2 w 3"/>
                <a:gd name="T25" fmla="*/ 0 h 2"/>
                <a:gd name="T26" fmla="*/ 2 w 3"/>
                <a:gd name="T27" fmla="*/ 0 h 2"/>
                <a:gd name="T28" fmla="*/ 2 w 3"/>
                <a:gd name="T29" fmla="*/ 0 h 2"/>
                <a:gd name="T30" fmla="*/ 2 w 3"/>
                <a:gd name="T31" fmla="*/ 1 h 2"/>
                <a:gd name="T32" fmla="*/ 2 w 3"/>
                <a:gd name="T33" fmla="*/ 1 h 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2"/>
                <a:gd name="T53" fmla="*/ 3 w 3"/>
                <a:gd name="T54" fmla="*/ 2 h 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2">
                  <a:moveTo>
                    <a:pt x="2" y="1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" name="Freeform 210"/>
            <p:cNvSpPr>
              <a:spLocks/>
            </p:cNvSpPr>
            <p:nvPr/>
          </p:nvSpPr>
          <p:spPr bwMode="auto">
            <a:xfrm>
              <a:off x="858" y="2834"/>
              <a:ext cx="12" cy="20"/>
            </a:xfrm>
            <a:custGeom>
              <a:avLst/>
              <a:gdLst>
                <a:gd name="T0" fmla="*/ 9 w 12"/>
                <a:gd name="T1" fmla="*/ 14 h 20"/>
                <a:gd name="T2" fmla="*/ 8 w 12"/>
                <a:gd name="T3" fmla="*/ 16 h 20"/>
                <a:gd name="T4" fmla="*/ 8 w 12"/>
                <a:gd name="T5" fmla="*/ 17 h 20"/>
                <a:gd name="T6" fmla="*/ 7 w 12"/>
                <a:gd name="T7" fmla="*/ 18 h 20"/>
                <a:gd name="T8" fmla="*/ 6 w 12"/>
                <a:gd name="T9" fmla="*/ 18 h 20"/>
                <a:gd name="T10" fmla="*/ 5 w 12"/>
                <a:gd name="T11" fmla="*/ 19 h 20"/>
                <a:gd name="T12" fmla="*/ 4 w 12"/>
                <a:gd name="T13" fmla="*/ 19 h 20"/>
                <a:gd name="T14" fmla="*/ 3 w 12"/>
                <a:gd name="T15" fmla="*/ 18 h 20"/>
                <a:gd name="T16" fmla="*/ 2 w 12"/>
                <a:gd name="T17" fmla="*/ 17 h 20"/>
                <a:gd name="T18" fmla="*/ 1 w 12"/>
                <a:gd name="T19" fmla="*/ 17 h 20"/>
                <a:gd name="T20" fmla="*/ 1 w 12"/>
                <a:gd name="T21" fmla="*/ 15 h 20"/>
                <a:gd name="T22" fmla="*/ 0 w 12"/>
                <a:gd name="T23" fmla="*/ 13 h 20"/>
                <a:gd name="T24" fmla="*/ 0 w 12"/>
                <a:gd name="T25" fmla="*/ 11 h 20"/>
                <a:gd name="T26" fmla="*/ 1 w 12"/>
                <a:gd name="T27" fmla="*/ 10 h 20"/>
                <a:gd name="T28" fmla="*/ 1 w 12"/>
                <a:gd name="T29" fmla="*/ 8 h 20"/>
                <a:gd name="T30" fmla="*/ 1 w 12"/>
                <a:gd name="T31" fmla="*/ 7 h 20"/>
                <a:gd name="T32" fmla="*/ 1 w 12"/>
                <a:gd name="T33" fmla="*/ 5 h 20"/>
                <a:gd name="T34" fmla="*/ 2 w 12"/>
                <a:gd name="T35" fmla="*/ 4 h 20"/>
                <a:gd name="T36" fmla="*/ 3 w 12"/>
                <a:gd name="T37" fmla="*/ 2 h 20"/>
                <a:gd name="T38" fmla="*/ 3 w 12"/>
                <a:gd name="T39" fmla="*/ 2 h 20"/>
                <a:gd name="T40" fmla="*/ 5 w 12"/>
                <a:gd name="T41" fmla="*/ 0 h 20"/>
                <a:gd name="T42" fmla="*/ 6 w 12"/>
                <a:gd name="T43" fmla="*/ 0 h 20"/>
                <a:gd name="T44" fmla="*/ 7 w 12"/>
                <a:gd name="T45" fmla="*/ 0 h 20"/>
                <a:gd name="T46" fmla="*/ 8 w 12"/>
                <a:gd name="T47" fmla="*/ 0 h 20"/>
                <a:gd name="T48" fmla="*/ 10 w 12"/>
                <a:gd name="T49" fmla="*/ 2 h 20"/>
                <a:gd name="T50" fmla="*/ 10 w 12"/>
                <a:gd name="T51" fmla="*/ 3 h 20"/>
                <a:gd name="T52" fmla="*/ 11 w 12"/>
                <a:gd name="T53" fmla="*/ 5 h 20"/>
                <a:gd name="T54" fmla="*/ 11 w 12"/>
                <a:gd name="T55" fmla="*/ 6 h 20"/>
                <a:gd name="T56" fmla="*/ 11 w 12"/>
                <a:gd name="T57" fmla="*/ 8 h 20"/>
                <a:gd name="T58" fmla="*/ 11 w 12"/>
                <a:gd name="T59" fmla="*/ 9 h 20"/>
                <a:gd name="T60" fmla="*/ 10 w 12"/>
                <a:gd name="T61" fmla="*/ 11 h 20"/>
                <a:gd name="T62" fmla="*/ 10 w 12"/>
                <a:gd name="T63" fmla="*/ 12 h 20"/>
                <a:gd name="T64" fmla="*/ 10 w 12"/>
                <a:gd name="T65" fmla="*/ 13 h 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2"/>
                <a:gd name="T100" fmla="*/ 0 h 20"/>
                <a:gd name="T101" fmla="*/ 12 w 12"/>
                <a:gd name="T102" fmla="*/ 20 h 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2" h="20">
                  <a:moveTo>
                    <a:pt x="10" y="14"/>
                  </a:moveTo>
                  <a:lnTo>
                    <a:pt x="9" y="14"/>
                  </a:lnTo>
                  <a:lnTo>
                    <a:pt x="9" y="15"/>
                  </a:lnTo>
                  <a:lnTo>
                    <a:pt x="8" y="16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7" y="18"/>
                  </a:lnTo>
                  <a:lnTo>
                    <a:pt x="6" y="18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2" y="4"/>
                  </a:lnTo>
                  <a:lnTo>
                    <a:pt x="2" y="3"/>
                  </a:lnTo>
                  <a:lnTo>
                    <a:pt x="3" y="2"/>
                  </a:lnTo>
                  <a:lnTo>
                    <a:pt x="4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0" y="11"/>
                  </a:lnTo>
                  <a:lnTo>
                    <a:pt x="10" y="12"/>
                  </a:lnTo>
                  <a:lnTo>
                    <a:pt x="10" y="13"/>
                  </a:lnTo>
                  <a:lnTo>
                    <a:pt x="10" y="14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02" name="Rectangle 211"/>
          <p:cNvSpPr>
            <a:spLocks noChangeArrowheads="1"/>
          </p:cNvSpPr>
          <p:nvPr/>
        </p:nvSpPr>
        <p:spPr bwMode="auto">
          <a:xfrm>
            <a:off x="7315200" y="3810000"/>
            <a:ext cx="1547813" cy="241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1000">
                <a:solidFill>
                  <a:srgbClr val="B0D460"/>
                </a:solidFill>
              </a:rPr>
              <a:t>© 1984-1994 T/Maker Co.</a:t>
            </a:r>
          </a:p>
        </p:txBody>
      </p:sp>
    </p:spTree>
    <p:extLst>
      <p:ext uri="{BB962C8B-B14F-4D97-AF65-F5344CB8AC3E}">
        <p14:creationId xmlns:p14="http://schemas.microsoft.com/office/powerpoint/2010/main" val="3552613058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8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3358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Binomial Probability Table (Portion)</a:t>
            </a:r>
          </a:p>
        </p:txBody>
      </p:sp>
      <p:grpSp>
        <p:nvGrpSpPr>
          <p:cNvPr id="64515" name="Group 73"/>
          <p:cNvGrpSpPr>
            <a:grpSpLocks/>
          </p:cNvGrpSpPr>
          <p:nvPr/>
        </p:nvGrpSpPr>
        <p:grpSpPr bwMode="auto">
          <a:xfrm>
            <a:off x="838200" y="1447800"/>
            <a:ext cx="7397750" cy="4416425"/>
            <a:chOff x="528" y="912"/>
            <a:chExt cx="4660" cy="2782"/>
          </a:xfrm>
        </p:grpSpPr>
        <p:sp>
          <p:nvSpPr>
            <p:cNvPr id="64517" name="Rectangle 5"/>
            <p:cNvSpPr>
              <a:spLocks noChangeArrowheads="1"/>
            </p:cNvSpPr>
            <p:nvPr/>
          </p:nvSpPr>
          <p:spPr bwMode="auto">
            <a:xfrm>
              <a:off x="568" y="912"/>
              <a:ext cx="493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 i="1">
                  <a:solidFill>
                    <a:srgbClr val="E59C19"/>
                  </a:solidFill>
                </a:rPr>
                <a:t>n = 5</a:t>
              </a:r>
              <a:endParaRPr lang="en-US" altLang="en-US" sz="1800">
                <a:solidFill>
                  <a:srgbClr val="E59C19"/>
                </a:solidFill>
              </a:endParaRPr>
            </a:p>
          </p:txBody>
        </p:sp>
        <p:sp>
          <p:nvSpPr>
            <p:cNvPr id="64518" name="Rectangle 6"/>
            <p:cNvSpPr>
              <a:spLocks noChangeArrowheads="1"/>
            </p:cNvSpPr>
            <p:nvPr/>
          </p:nvSpPr>
          <p:spPr bwMode="auto">
            <a:xfrm>
              <a:off x="3178" y="912"/>
              <a:ext cx="116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 i="1">
                  <a:solidFill>
                    <a:srgbClr val="000000"/>
                  </a:solidFill>
                </a:rPr>
                <a:t>p</a:t>
              </a:r>
              <a:endParaRPr lang="en-US" altLang="en-US" sz="1800"/>
            </a:p>
          </p:txBody>
        </p:sp>
        <p:sp>
          <p:nvSpPr>
            <p:cNvPr id="64519" name="Rectangle 7"/>
            <p:cNvSpPr>
              <a:spLocks noChangeArrowheads="1"/>
            </p:cNvSpPr>
            <p:nvPr/>
          </p:nvSpPr>
          <p:spPr bwMode="auto">
            <a:xfrm>
              <a:off x="853" y="1269"/>
              <a:ext cx="116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 i="1">
                  <a:solidFill>
                    <a:srgbClr val="000000"/>
                  </a:solidFill>
                </a:rPr>
                <a:t>k</a:t>
              </a:r>
              <a:endParaRPr lang="en-US" altLang="en-US" sz="1800"/>
            </a:p>
          </p:txBody>
        </p:sp>
        <p:sp>
          <p:nvSpPr>
            <p:cNvPr id="64520" name="Rectangle 8"/>
            <p:cNvSpPr>
              <a:spLocks noChangeArrowheads="1"/>
            </p:cNvSpPr>
            <p:nvPr/>
          </p:nvSpPr>
          <p:spPr bwMode="auto">
            <a:xfrm>
              <a:off x="1534" y="1269"/>
              <a:ext cx="290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.01</a:t>
              </a:r>
              <a:endParaRPr lang="en-US" altLang="en-US" sz="1800"/>
            </a:p>
          </p:txBody>
        </p:sp>
        <p:sp>
          <p:nvSpPr>
            <p:cNvPr id="64521" name="Rectangle 9"/>
            <p:cNvSpPr>
              <a:spLocks noChangeArrowheads="1"/>
            </p:cNvSpPr>
            <p:nvPr/>
          </p:nvSpPr>
          <p:spPr bwMode="auto">
            <a:xfrm>
              <a:off x="2356" y="1269"/>
              <a:ext cx="232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…</a:t>
              </a:r>
              <a:endParaRPr lang="en-US" altLang="en-US" sz="1800"/>
            </a:p>
          </p:txBody>
        </p:sp>
        <p:sp>
          <p:nvSpPr>
            <p:cNvPr id="64522" name="Rectangle 10"/>
            <p:cNvSpPr>
              <a:spLocks noChangeArrowheads="1"/>
            </p:cNvSpPr>
            <p:nvPr/>
          </p:nvSpPr>
          <p:spPr bwMode="auto">
            <a:xfrm>
              <a:off x="3024" y="1269"/>
              <a:ext cx="406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E59C19"/>
                  </a:solidFill>
                </a:rPr>
                <a:t>0.50</a:t>
              </a:r>
              <a:endParaRPr lang="en-US" altLang="en-US" sz="1800">
                <a:solidFill>
                  <a:srgbClr val="E59C19"/>
                </a:solidFill>
              </a:endParaRPr>
            </a:p>
          </p:txBody>
        </p:sp>
        <p:sp>
          <p:nvSpPr>
            <p:cNvPr id="64523" name="Rectangle 11"/>
            <p:cNvSpPr>
              <a:spLocks noChangeArrowheads="1"/>
            </p:cNvSpPr>
            <p:nvPr/>
          </p:nvSpPr>
          <p:spPr bwMode="auto">
            <a:xfrm>
              <a:off x="3909" y="1269"/>
              <a:ext cx="232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…</a:t>
              </a:r>
              <a:endParaRPr lang="en-US" altLang="en-US" sz="1800"/>
            </a:p>
          </p:txBody>
        </p:sp>
        <p:sp>
          <p:nvSpPr>
            <p:cNvPr id="64524" name="Rectangle 12"/>
            <p:cNvSpPr>
              <a:spLocks noChangeArrowheads="1"/>
            </p:cNvSpPr>
            <p:nvPr/>
          </p:nvSpPr>
          <p:spPr bwMode="auto">
            <a:xfrm>
              <a:off x="4641" y="1269"/>
              <a:ext cx="290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.99</a:t>
              </a:r>
              <a:endParaRPr lang="en-US" altLang="en-US" sz="1800"/>
            </a:p>
          </p:txBody>
        </p:sp>
        <p:sp>
          <p:nvSpPr>
            <p:cNvPr id="64525" name="Rectangle 13"/>
            <p:cNvSpPr>
              <a:spLocks noChangeArrowheads="1"/>
            </p:cNvSpPr>
            <p:nvPr/>
          </p:nvSpPr>
          <p:spPr bwMode="auto">
            <a:xfrm>
              <a:off x="1298" y="1219"/>
              <a:ext cx="15" cy="35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26" name="Rectangle 14"/>
            <p:cNvSpPr>
              <a:spLocks noChangeArrowheads="1"/>
            </p:cNvSpPr>
            <p:nvPr/>
          </p:nvSpPr>
          <p:spPr bwMode="auto">
            <a:xfrm>
              <a:off x="853" y="1647"/>
              <a:ext cx="116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0</a:t>
              </a:r>
              <a:endParaRPr lang="en-US" altLang="en-US" sz="1800"/>
            </a:p>
          </p:txBody>
        </p:sp>
        <p:sp>
          <p:nvSpPr>
            <p:cNvPr id="64527" name="Rectangle 15"/>
            <p:cNvSpPr>
              <a:spLocks noChangeArrowheads="1"/>
            </p:cNvSpPr>
            <p:nvPr/>
          </p:nvSpPr>
          <p:spPr bwMode="auto">
            <a:xfrm>
              <a:off x="1407" y="1647"/>
              <a:ext cx="522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  .951</a:t>
              </a:r>
              <a:endParaRPr lang="en-US" altLang="en-US" sz="1800"/>
            </a:p>
          </p:txBody>
        </p:sp>
        <p:sp>
          <p:nvSpPr>
            <p:cNvPr id="64528" name="Rectangle 16"/>
            <p:cNvSpPr>
              <a:spLocks noChangeArrowheads="1"/>
            </p:cNvSpPr>
            <p:nvPr/>
          </p:nvSpPr>
          <p:spPr bwMode="auto">
            <a:xfrm>
              <a:off x="2356" y="1647"/>
              <a:ext cx="232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…</a:t>
              </a:r>
              <a:endParaRPr lang="en-US" altLang="en-US" sz="1800"/>
            </a:p>
          </p:txBody>
        </p:sp>
        <p:sp>
          <p:nvSpPr>
            <p:cNvPr id="64529" name="Rectangle 17"/>
            <p:cNvSpPr>
              <a:spLocks noChangeArrowheads="1"/>
            </p:cNvSpPr>
            <p:nvPr/>
          </p:nvSpPr>
          <p:spPr bwMode="auto">
            <a:xfrm>
              <a:off x="3024" y="1647"/>
              <a:ext cx="406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.031</a:t>
              </a:r>
              <a:endParaRPr lang="en-US" altLang="en-US" sz="1800"/>
            </a:p>
          </p:txBody>
        </p:sp>
        <p:sp>
          <p:nvSpPr>
            <p:cNvPr id="64530" name="Rectangle 18"/>
            <p:cNvSpPr>
              <a:spLocks noChangeArrowheads="1"/>
            </p:cNvSpPr>
            <p:nvPr/>
          </p:nvSpPr>
          <p:spPr bwMode="auto">
            <a:xfrm>
              <a:off x="3909" y="1647"/>
              <a:ext cx="232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…</a:t>
              </a:r>
              <a:endParaRPr lang="en-US" altLang="en-US" sz="1800"/>
            </a:p>
          </p:txBody>
        </p:sp>
        <p:sp>
          <p:nvSpPr>
            <p:cNvPr id="64531" name="Rectangle 19"/>
            <p:cNvSpPr>
              <a:spLocks noChangeArrowheads="1"/>
            </p:cNvSpPr>
            <p:nvPr/>
          </p:nvSpPr>
          <p:spPr bwMode="auto">
            <a:xfrm>
              <a:off x="4577" y="1647"/>
              <a:ext cx="406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.000</a:t>
              </a:r>
              <a:endParaRPr lang="en-US" altLang="en-US" sz="1800"/>
            </a:p>
          </p:txBody>
        </p:sp>
        <p:sp>
          <p:nvSpPr>
            <p:cNvPr id="64532" name="Rectangle 20"/>
            <p:cNvSpPr>
              <a:spLocks noChangeArrowheads="1"/>
            </p:cNvSpPr>
            <p:nvPr/>
          </p:nvSpPr>
          <p:spPr bwMode="auto">
            <a:xfrm>
              <a:off x="528" y="1576"/>
              <a:ext cx="770" cy="1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33" name="Rectangle 21"/>
            <p:cNvSpPr>
              <a:spLocks noChangeArrowheads="1"/>
            </p:cNvSpPr>
            <p:nvPr/>
          </p:nvSpPr>
          <p:spPr bwMode="auto">
            <a:xfrm>
              <a:off x="528" y="1586"/>
              <a:ext cx="770" cy="1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34" name="Rectangle 22"/>
            <p:cNvSpPr>
              <a:spLocks noChangeArrowheads="1"/>
            </p:cNvSpPr>
            <p:nvPr/>
          </p:nvSpPr>
          <p:spPr bwMode="auto">
            <a:xfrm>
              <a:off x="1298" y="1576"/>
              <a:ext cx="21" cy="1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35" name="Rectangle 23"/>
            <p:cNvSpPr>
              <a:spLocks noChangeArrowheads="1"/>
            </p:cNvSpPr>
            <p:nvPr/>
          </p:nvSpPr>
          <p:spPr bwMode="auto">
            <a:xfrm>
              <a:off x="1298" y="1586"/>
              <a:ext cx="21" cy="1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36" name="Rectangle 24"/>
            <p:cNvSpPr>
              <a:spLocks noChangeArrowheads="1"/>
            </p:cNvSpPr>
            <p:nvPr/>
          </p:nvSpPr>
          <p:spPr bwMode="auto">
            <a:xfrm>
              <a:off x="1319" y="1576"/>
              <a:ext cx="763" cy="1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37" name="Rectangle 25"/>
            <p:cNvSpPr>
              <a:spLocks noChangeArrowheads="1"/>
            </p:cNvSpPr>
            <p:nvPr/>
          </p:nvSpPr>
          <p:spPr bwMode="auto">
            <a:xfrm>
              <a:off x="1319" y="1586"/>
              <a:ext cx="763" cy="1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38" name="Rectangle 26"/>
            <p:cNvSpPr>
              <a:spLocks noChangeArrowheads="1"/>
            </p:cNvSpPr>
            <p:nvPr/>
          </p:nvSpPr>
          <p:spPr bwMode="auto">
            <a:xfrm>
              <a:off x="2082" y="1576"/>
              <a:ext cx="20" cy="1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39" name="Rectangle 27"/>
            <p:cNvSpPr>
              <a:spLocks noChangeArrowheads="1"/>
            </p:cNvSpPr>
            <p:nvPr/>
          </p:nvSpPr>
          <p:spPr bwMode="auto">
            <a:xfrm>
              <a:off x="2082" y="1586"/>
              <a:ext cx="20" cy="1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40" name="Rectangle 28"/>
            <p:cNvSpPr>
              <a:spLocks noChangeArrowheads="1"/>
            </p:cNvSpPr>
            <p:nvPr/>
          </p:nvSpPr>
          <p:spPr bwMode="auto">
            <a:xfrm>
              <a:off x="2102" y="1576"/>
              <a:ext cx="756" cy="1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41" name="Rectangle 29"/>
            <p:cNvSpPr>
              <a:spLocks noChangeArrowheads="1"/>
            </p:cNvSpPr>
            <p:nvPr/>
          </p:nvSpPr>
          <p:spPr bwMode="auto">
            <a:xfrm>
              <a:off x="2102" y="1586"/>
              <a:ext cx="756" cy="1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42" name="Rectangle 30"/>
            <p:cNvSpPr>
              <a:spLocks noChangeArrowheads="1"/>
            </p:cNvSpPr>
            <p:nvPr/>
          </p:nvSpPr>
          <p:spPr bwMode="auto">
            <a:xfrm>
              <a:off x="2858" y="1576"/>
              <a:ext cx="21" cy="1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43" name="Rectangle 31"/>
            <p:cNvSpPr>
              <a:spLocks noChangeArrowheads="1"/>
            </p:cNvSpPr>
            <p:nvPr/>
          </p:nvSpPr>
          <p:spPr bwMode="auto">
            <a:xfrm>
              <a:off x="2858" y="1586"/>
              <a:ext cx="21" cy="1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44" name="Rectangle 32"/>
            <p:cNvSpPr>
              <a:spLocks noChangeArrowheads="1"/>
            </p:cNvSpPr>
            <p:nvPr/>
          </p:nvSpPr>
          <p:spPr bwMode="auto">
            <a:xfrm>
              <a:off x="2879" y="1576"/>
              <a:ext cx="756" cy="1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45" name="Rectangle 33"/>
            <p:cNvSpPr>
              <a:spLocks noChangeArrowheads="1"/>
            </p:cNvSpPr>
            <p:nvPr/>
          </p:nvSpPr>
          <p:spPr bwMode="auto">
            <a:xfrm>
              <a:off x="2879" y="1586"/>
              <a:ext cx="756" cy="1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46" name="Rectangle 34"/>
            <p:cNvSpPr>
              <a:spLocks noChangeArrowheads="1"/>
            </p:cNvSpPr>
            <p:nvPr/>
          </p:nvSpPr>
          <p:spPr bwMode="auto">
            <a:xfrm>
              <a:off x="3635" y="1576"/>
              <a:ext cx="21" cy="1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47" name="Rectangle 35"/>
            <p:cNvSpPr>
              <a:spLocks noChangeArrowheads="1"/>
            </p:cNvSpPr>
            <p:nvPr/>
          </p:nvSpPr>
          <p:spPr bwMode="auto">
            <a:xfrm>
              <a:off x="3635" y="1586"/>
              <a:ext cx="21" cy="1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48" name="Rectangle 36"/>
            <p:cNvSpPr>
              <a:spLocks noChangeArrowheads="1"/>
            </p:cNvSpPr>
            <p:nvPr/>
          </p:nvSpPr>
          <p:spPr bwMode="auto">
            <a:xfrm>
              <a:off x="3656" y="1576"/>
              <a:ext cx="756" cy="1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49" name="Rectangle 37"/>
            <p:cNvSpPr>
              <a:spLocks noChangeArrowheads="1"/>
            </p:cNvSpPr>
            <p:nvPr/>
          </p:nvSpPr>
          <p:spPr bwMode="auto">
            <a:xfrm>
              <a:off x="3656" y="1586"/>
              <a:ext cx="756" cy="1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50" name="Rectangle 38"/>
            <p:cNvSpPr>
              <a:spLocks noChangeArrowheads="1"/>
            </p:cNvSpPr>
            <p:nvPr/>
          </p:nvSpPr>
          <p:spPr bwMode="auto">
            <a:xfrm>
              <a:off x="4412" y="1576"/>
              <a:ext cx="20" cy="1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51" name="Rectangle 39"/>
            <p:cNvSpPr>
              <a:spLocks noChangeArrowheads="1"/>
            </p:cNvSpPr>
            <p:nvPr/>
          </p:nvSpPr>
          <p:spPr bwMode="auto">
            <a:xfrm>
              <a:off x="4412" y="1586"/>
              <a:ext cx="20" cy="1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52" name="Rectangle 40"/>
            <p:cNvSpPr>
              <a:spLocks noChangeArrowheads="1"/>
            </p:cNvSpPr>
            <p:nvPr/>
          </p:nvSpPr>
          <p:spPr bwMode="auto">
            <a:xfrm>
              <a:off x="4432" y="1576"/>
              <a:ext cx="756" cy="1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53" name="Rectangle 41"/>
            <p:cNvSpPr>
              <a:spLocks noChangeArrowheads="1"/>
            </p:cNvSpPr>
            <p:nvPr/>
          </p:nvSpPr>
          <p:spPr bwMode="auto">
            <a:xfrm>
              <a:off x="4432" y="1586"/>
              <a:ext cx="756" cy="1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54" name="Rectangle 42"/>
            <p:cNvSpPr>
              <a:spLocks noChangeArrowheads="1"/>
            </p:cNvSpPr>
            <p:nvPr/>
          </p:nvSpPr>
          <p:spPr bwMode="auto">
            <a:xfrm>
              <a:off x="1298" y="1597"/>
              <a:ext cx="15" cy="35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55" name="Rectangle 43"/>
            <p:cNvSpPr>
              <a:spLocks noChangeArrowheads="1"/>
            </p:cNvSpPr>
            <p:nvPr/>
          </p:nvSpPr>
          <p:spPr bwMode="auto">
            <a:xfrm>
              <a:off x="853" y="2003"/>
              <a:ext cx="116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1</a:t>
              </a:r>
              <a:endParaRPr lang="en-US" altLang="en-US" sz="1800"/>
            </a:p>
          </p:txBody>
        </p:sp>
        <p:sp>
          <p:nvSpPr>
            <p:cNvPr id="64556" name="Rectangle 44"/>
            <p:cNvSpPr>
              <a:spLocks noChangeArrowheads="1"/>
            </p:cNvSpPr>
            <p:nvPr/>
          </p:nvSpPr>
          <p:spPr bwMode="auto">
            <a:xfrm>
              <a:off x="1407" y="2003"/>
              <a:ext cx="522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  .999</a:t>
              </a:r>
              <a:endParaRPr lang="en-US" altLang="en-US" sz="1800"/>
            </a:p>
          </p:txBody>
        </p:sp>
        <p:sp>
          <p:nvSpPr>
            <p:cNvPr id="64557" name="Rectangle 45"/>
            <p:cNvSpPr>
              <a:spLocks noChangeArrowheads="1"/>
            </p:cNvSpPr>
            <p:nvPr/>
          </p:nvSpPr>
          <p:spPr bwMode="auto">
            <a:xfrm>
              <a:off x="2356" y="2003"/>
              <a:ext cx="232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…</a:t>
              </a:r>
              <a:endParaRPr lang="en-US" altLang="en-US" sz="1800"/>
            </a:p>
          </p:txBody>
        </p:sp>
        <p:sp>
          <p:nvSpPr>
            <p:cNvPr id="64558" name="Rectangle 46"/>
            <p:cNvSpPr>
              <a:spLocks noChangeArrowheads="1"/>
            </p:cNvSpPr>
            <p:nvPr/>
          </p:nvSpPr>
          <p:spPr bwMode="auto">
            <a:xfrm>
              <a:off x="3024" y="2003"/>
              <a:ext cx="406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.188</a:t>
              </a:r>
              <a:endParaRPr lang="en-US" altLang="en-US" sz="1800"/>
            </a:p>
          </p:txBody>
        </p:sp>
        <p:sp>
          <p:nvSpPr>
            <p:cNvPr id="64559" name="Rectangle 47"/>
            <p:cNvSpPr>
              <a:spLocks noChangeArrowheads="1"/>
            </p:cNvSpPr>
            <p:nvPr/>
          </p:nvSpPr>
          <p:spPr bwMode="auto">
            <a:xfrm>
              <a:off x="3909" y="2003"/>
              <a:ext cx="232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…</a:t>
              </a:r>
              <a:endParaRPr lang="en-US" altLang="en-US" sz="1800"/>
            </a:p>
          </p:txBody>
        </p:sp>
        <p:sp>
          <p:nvSpPr>
            <p:cNvPr id="64560" name="Rectangle 48"/>
            <p:cNvSpPr>
              <a:spLocks noChangeArrowheads="1"/>
            </p:cNvSpPr>
            <p:nvPr/>
          </p:nvSpPr>
          <p:spPr bwMode="auto">
            <a:xfrm>
              <a:off x="4577" y="2003"/>
              <a:ext cx="406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.000</a:t>
              </a:r>
              <a:endParaRPr lang="en-US" altLang="en-US" sz="1800"/>
            </a:p>
          </p:txBody>
        </p:sp>
        <p:sp>
          <p:nvSpPr>
            <p:cNvPr id="64561" name="Rectangle 49"/>
            <p:cNvSpPr>
              <a:spLocks noChangeArrowheads="1"/>
            </p:cNvSpPr>
            <p:nvPr/>
          </p:nvSpPr>
          <p:spPr bwMode="auto">
            <a:xfrm>
              <a:off x="1298" y="1953"/>
              <a:ext cx="15" cy="35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62" name="Rectangle 50"/>
            <p:cNvSpPr>
              <a:spLocks noChangeArrowheads="1"/>
            </p:cNvSpPr>
            <p:nvPr/>
          </p:nvSpPr>
          <p:spPr bwMode="auto">
            <a:xfrm>
              <a:off x="853" y="2360"/>
              <a:ext cx="116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chemeClr val="accent2"/>
                  </a:solidFill>
                </a:rPr>
                <a:t>2</a:t>
              </a:r>
              <a:endParaRPr lang="en-US" altLang="en-US" sz="1800">
                <a:solidFill>
                  <a:schemeClr val="accent2"/>
                </a:solidFill>
              </a:endParaRPr>
            </a:p>
          </p:txBody>
        </p:sp>
        <p:sp>
          <p:nvSpPr>
            <p:cNvPr id="64563" name="Rectangle 51"/>
            <p:cNvSpPr>
              <a:spLocks noChangeArrowheads="1"/>
            </p:cNvSpPr>
            <p:nvPr/>
          </p:nvSpPr>
          <p:spPr bwMode="auto">
            <a:xfrm>
              <a:off x="1407" y="2360"/>
              <a:ext cx="522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1.000</a:t>
              </a:r>
              <a:endParaRPr lang="en-US" altLang="en-US" sz="1800"/>
            </a:p>
          </p:txBody>
        </p:sp>
        <p:sp>
          <p:nvSpPr>
            <p:cNvPr id="64564" name="Rectangle 52"/>
            <p:cNvSpPr>
              <a:spLocks noChangeArrowheads="1"/>
            </p:cNvSpPr>
            <p:nvPr/>
          </p:nvSpPr>
          <p:spPr bwMode="auto">
            <a:xfrm>
              <a:off x="2356" y="2360"/>
              <a:ext cx="232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…</a:t>
              </a:r>
              <a:endParaRPr lang="en-US" altLang="en-US" sz="1800"/>
            </a:p>
          </p:txBody>
        </p:sp>
        <p:sp>
          <p:nvSpPr>
            <p:cNvPr id="64565" name="Rectangle 53"/>
            <p:cNvSpPr>
              <a:spLocks noChangeArrowheads="1"/>
            </p:cNvSpPr>
            <p:nvPr/>
          </p:nvSpPr>
          <p:spPr bwMode="auto">
            <a:xfrm>
              <a:off x="3024" y="2360"/>
              <a:ext cx="406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chemeClr val="accent2"/>
                  </a:solidFill>
                </a:rPr>
                <a:t>.500</a:t>
              </a:r>
              <a:endParaRPr lang="en-US" altLang="en-US" sz="1800">
                <a:solidFill>
                  <a:schemeClr val="accent2"/>
                </a:solidFill>
              </a:endParaRPr>
            </a:p>
          </p:txBody>
        </p:sp>
        <p:sp>
          <p:nvSpPr>
            <p:cNvPr id="64566" name="Rectangle 54"/>
            <p:cNvSpPr>
              <a:spLocks noChangeArrowheads="1"/>
            </p:cNvSpPr>
            <p:nvPr/>
          </p:nvSpPr>
          <p:spPr bwMode="auto">
            <a:xfrm>
              <a:off x="3909" y="2360"/>
              <a:ext cx="232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…</a:t>
              </a:r>
              <a:endParaRPr lang="en-US" altLang="en-US" sz="1800"/>
            </a:p>
          </p:txBody>
        </p:sp>
        <p:sp>
          <p:nvSpPr>
            <p:cNvPr id="64567" name="Rectangle 55"/>
            <p:cNvSpPr>
              <a:spLocks noChangeArrowheads="1"/>
            </p:cNvSpPr>
            <p:nvPr/>
          </p:nvSpPr>
          <p:spPr bwMode="auto">
            <a:xfrm>
              <a:off x="4577" y="2360"/>
              <a:ext cx="406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.000</a:t>
              </a:r>
              <a:endParaRPr lang="en-US" altLang="en-US" sz="1800"/>
            </a:p>
          </p:txBody>
        </p:sp>
        <p:sp>
          <p:nvSpPr>
            <p:cNvPr id="64568" name="Rectangle 56"/>
            <p:cNvSpPr>
              <a:spLocks noChangeArrowheads="1"/>
            </p:cNvSpPr>
            <p:nvPr/>
          </p:nvSpPr>
          <p:spPr bwMode="auto">
            <a:xfrm>
              <a:off x="1298" y="2310"/>
              <a:ext cx="15" cy="35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69" name="Rectangle 57"/>
            <p:cNvSpPr>
              <a:spLocks noChangeArrowheads="1"/>
            </p:cNvSpPr>
            <p:nvPr/>
          </p:nvSpPr>
          <p:spPr bwMode="auto">
            <a:xfrm>
              <a:off x="853" y="2717"/>
              <a:ext cx="116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E59C19"/>
                  </a:solidFill>
                </a:rPr>
                <a:t>3</a:t>
              </a:r>
              <a:endParaRPr lang="en-US" altLang="en-US" sz="1800">
                <a:solidFill>
                  <a:srgbClr val="E59C19"/>
                </a:solidFill>
              </a:endParaRPr>
            </a:p>
          </p:txBody>
        </p:sp>
        <p:sp>
          <p:nvSpPr>
            <p:cNvPr id="64570" name="Rectangle 58"/>
            <p:cNvSpPr>
              <a:spLocks noChangeArrowheads="1"/>
            </p:cNvSpPr>
            <p:nvPr/>
          </p:nvSpPr>
          <p:spPr bwMode="auto">
            <a:xfrm>
              <a:off x="1407" y="2717"/>
              <a:ext cx="522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1.000</a:t>
              </a:r>
              <a:endParaRPr lang="en-US" altLang="en-US" sz="1800"/>
            </a:p>
          </p:txBody>
        </p:sp>
        <p:sp>
          <p:nvSpPr>
            <p:cNvPr id="64571" name="Rectangle 59"/>
            <p:cNvSpPr>
              <a:spLocks noChangeArrowheads="1"/>
            </p:cNvSpPr>
            <p:nvPr/>
          </p:nvSpPr>
          <p:spPr bwMode="auto">
            <a:xfrm>
              <a:off x="2356" y="2717"/>
              <a:ext cx="232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…</a:t>
              </a:r>
              <a:endParaRPr lang="en-US" altLang="en-US" sz="1800"/>
            </a:p>
          </p:txBody>
        </p:sp>
        <p:sp>
          <p:nvSpPr>
            <p:cNvPr id="64572" name="Rectangle 60"/>
            <p:cNvSpPr>
              <a:spLocks noChangeArrowheads="1"/>
            </p:cNvSpPr>
            <p:nvPr/>
          </p:nvSpPr>
          <p:spPr bwMode="auto">
            <a:xfrm>
              <a:off x="3024" y="2717"/>
              <a:ext cx="406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E59C19"/>
                  </a:solidFill>
                </a:rPr>
                <a:t>.812</a:t>
              </a:r>
              <a:endParaRPr lang="en-US" altLang="en-US" sz="1800">
                <a:solidFill>
                  <a:srgbClr val="E59C19"/>
                </a:solidFill>
              </a:endParaRPr>
            </a:p>
          </p:txBody>
        </p:sp>
        <p:sp>
          <p:nvSpPr>
            <p:cNvPr id="64573" name="Rectangle 61"/>
            <p:cNvSpPr>
              <a:spLocks noChangeArrowheads="1"/>
            </p:cNvSpPr>
            <p:nvPr/>
          </p:nvSpPr>
          <p:spPr bwMode="auto">
            <a:xfrm>
              <a:off x="3909" y="2717"/>
              <a:ext cx="232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…</a:t>
              </a:r>
              <a:endParaRPr lang="en-US" altLang="en-US" sz="1800"/>
            </a:p>
          </p:txBody>
        </p:sp>
        <p:sp>
          <p:nvSpPr>
            <p:cNvPr id="64574" name="Rectangle 62"/>
            <p:cNvSpPr>
              <a:spLocks noChangeArrowheads="1"/>
            </p:cNvSpPr>
            <p:nvPr/>
          </p:nvSpPr>
          <p:spPr bwMode="auto">
            <a:xfrm>
              <a:off x="4577" y="2717"/>
              <a:ext cx="406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.001</a:t>
              </a:r>
              <a:endParaRPr lang="en-US" altLang="en-US" sz="1800"/>
            </a:p>
          </p:txBody>
        </p:sp>
        <p:sp>
          <p:nvSpPr>
            <p:cNvPr id="64575" name="Rectangle 63"/>
            <p:cNvSpPr>
              <a:spLocks noChangeArrowheads="1"/>
            </p:cNvSpPr>
            <p:nvPr/>
          </p:nvSpPr>
          <p:spPr bwMode="auto">
            <a:xfrm>
              <a:off x="1298" y="2667"/>
              <a:ext cx="15" cy="35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76" name="Rectangle 64"/>
            <p:cNvSpPr>
              <a:spLocks noChangeArrowheads="1"/>
            </p:cNvSpPr>
            <p:nvPr/>
          </p:nvSpPr>
          <p:spPr bwMode="auto">
            <a:xfrm>
              <a:off x="853" y="3074"/>
              <a:ext cx="116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4</a:t>
              </a:r>
              <a:endParaRPr lang="en-US" altLang="en-US" sz="1800"/>
            </a:p>
          </p:txBody>
        </p:sp>
        <p:sp>
          <p:nvSpPr>
            <p:cNvPr id="64577" name="Rectangle 65"/>
            <p:cNvSpPr>
              <a:spLocks noChangeArrowheads="1"/>
            </p:cNvSpPr>
            <p:nvPr/>
          </p:nvSpPr>
          <p:spPr bwMode="auto">
            <a:xfrm>
              <a:off x="1407" y="3074"/>
              <a:ext cx="522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1.000</a:t>
              </a:r>
              <a:endParaRPr lang="en-US" altLang="en-US" sz="1800"/>
            </a:p>
          </p:txBody>
        </p:sp>
        <p:sp>
          <p:nvSpPr>
            <p:cNvPr id="64578" name="Rectangle 66"/>
            <p:cNvSpPr>
              <a:spLocks noChangeArrowheads="1"/>
            </p:cNvSpPr>
            <p:nvPr/>
          </p:nvSpPr>
          <p:spPr bwMode="auto">
            <a:xfrm>
              <a:off x="2356" y="3074"/>
              <a:ext cx="232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…</a:t>
              </a:r>
              <a:endParaRPr lang="en-US" altLang="en-US" sz="1800"/>
            </a:p>
          </p:txBody>
        </p:sp>
        <p:sp>
          <p:nvSpPr>
            <p:cNvPr id="64579" name="Rectangle 67"/>
            <p:cNvSpPr>
              <a:spLocks noChangeArrowheads="1"/>
            </p:cNvSpPr>
            <p:nvPr/>
          </p:nvSpPr>
          <p:spPr bwMode="auto">
            <a:xfrm>
              <a:off x="3024" y="3074"/>
              <a:ext cx="406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.969</a:t>
              </a:r>
              <a:endParaRPr lang="en-US" altLang="en-US" sz="1800"/>
            </a:p>
          </p:txBody>
        </p:sp>
        <p:sp>
          <p:nvSpPr>
            <p:cNvPr id="64580" name="Rectangle 68"/>
            <p:cNvSpPr>
              <a:spLocks noChangeArrowheads="1"/>
            </p:cNvSpPr>
            <p:nvPr/>
          </p:nvSpPr>
          <p:spPr bwMode="auto">
            <a:xfrm>
              <a:off x="3909" y="3074"/>
              <a:ext cx="232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…</a:t>
              </a:r>
              <a:endParaRPr lang="en-US" altLang="en-US" sz="1800"/>
            </a:p>
          </p:txBody>
        </p:sp>
        <p:sp>
          <p:nvSpPr>
            <p:cNvPr id="64581" name="Rectangle 69"/>
            <p:cNvSpPr>
              <a:spLocks noChangeArrowheads="1"/>
            </p:cNvSpPr>
            <p:nvPr/>
          </p:nvSpPr>
          <p:spPr bwMode="auto">
            <a:xfrm>
              <a:off x="4577" y="3074"/>
              <a:ext cx="406" cy="2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900" b="1">
                  <a:solidFill>
                    <a:srgbClr val="000000"/>
                  </a:solidFill>
                </a:rPr>
                <a:t>.049</a:t>
              </a:r>
              <a:endParaRPr lang="en-US" altLang="en-US" sz="1800"/>
            </a:p>
          </p:txBody>
        </p:sp>
        <p:sp>
          <p:nvSpPr>
            <p:cNvPr id="64582" name="Rectangle 70"/>
            <p:cNvSpPr>
              <a:spLocks noChangeArrowheads="1"/>
            </p:cNvSpPr>
            <p:nvPr/>
          </p:nvSpPr>
          <p:spPr bwMode="auto">
            <a:xfrm>
              <a:off x="1298" y="3024"/>
              <a:ext cx="15" cy="357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64583" name="Rectangle 4"/>
            <p:cNvSpPr>
              <a:spLocks noChangeArrowheads="1"/>
            </p:cNvSpPr>
            <p:nvPr/>
          </p:nvSpPr>
          <p:spPr bwMode="auto">
            <a:xfrm>
              <a:off x="1920" y="3408"/>
              <a:ext cx="2900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r>
                <a:rPr lang="en-US" altLang="en-US" b="1">
                  <a:solidFill>
                    <a:schemeClr val="tx2"/>
                  </a:solidFill>
                </a:rPr>
                <a:t>Cumulative Probabilities</a:t>
              </a:r>
            </a:p>
          </p:txBody>
        </p:sp>
      </p:grpSp>
      <p:sp>
        <p:nvSpPr>
          <p:cNvPr id="64516" name="Text Box 72"/>
          <p:cNvSpPr txBox="1">
            <a:spLocks noChangeArrowheads="1"/>
          </p:cNvSpPr>
          <p:nvPr/>
        </p:nvSpPr>
        <p:spPr bwMode="auto">
          <a:xfrm>
            <a:off x="1905000" y="5715000"/>
            <a:ext cx="6019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r>
              <a:rPr lang="en-US" altLang="en-US" sz="2800" b="1">
                <a:solidFill>
                  <a:srgbClr val="E59C19"/>
                </a:solidFill>
              </a:rPr>
              <a:t>p(</a:t>
            </a:r>
            <a:r>
              <a:rPr lang="en-US" altLang="en-US" sz="2800" b="1" i="1">
                <a:solidFill>
                  <a:srgbClr val="E59C19"/>
                </a:solidFill>
              </a:rPr>
              <a:t>x</a:t>
            </a:r>
            <a:r>
              <a:rPr lang="en-US" altLang="en-US" sz="2800" b="1">
                <a:solidFill>
                  <a:srgbClr val="E59C19"/>
                </a:solidFill>
              </a:rPr>
              <a:t> ≤ 3)</a:t>
            </a:r>
            <a:r>
              <a:rPr lang="en-US" altLang="en-US" sz="2800" b="1"/>
              <a:t> – </a:t>
            </a:r>
            <a:r>
              <a:rPr lang="en-US" altLang="en-US" sz="2800" b="1">
                <a:solidFill>
                  <a:schemeClr val="accent2"/>
                </a:solidFill>
              </a:rPr>
              <a:t>p(</a:t>
            </a:r>
            <a:r>
              <a:rPr lang="en-US" altLang="en-US" sz="2800" b="1" i="1">
                <a:solidFill>
                  <a:schemeClr val="accent2"/>
                </a:solidFill>
              </a:rPr>
              <a:t>x</a:t>
            </a:r>
            <a:r>
              <a:rPr lang="en-US" altLang="en-US" sz="2800" b="1">
                <a:solidFill>
                  <a:schemeClr val="accent2"/>
                </a:solidFill>
              </a:rPr>
              <a:t> ≤ 2)</a:t>
            </a:r>
            <a:r>
              <a:rPr lang="en-US" altLang="en-US" sz="2800" b="1"/>
              <a:t> = </a:t>
            </a:r>
            <a:r>
              <a:rPr lang="en-US" altLang="en-US" sz="2800" b="1">
                <a:solidFill>
                  <a:srgbClr val="E59C19"/>
                </a:solidFill>
              </a:rPr>
              <a:t>.812</a:t>
            </a:r>
            <a:r>
              <a:rPr lang="en-US" altLang="en-US" sz="2800" b="1"/>
              <a:t> </a:t>
            </a:r>
            <a:r>
              <a:rPr lang="en-US" altLang="en-US" b="1"/>
              <a:t>–</a:t>
            </a:r>
            <a:r>
              <a:rPr lang="en-US" altLang="en-US" sz="2800" b="1"/>
              <a:t> </a:t>
            </a:r>
            <a:r>
              <a:rPr lang="en-US" altLang="en-US" sz="2800" b="1">
                <a:solidFill>
                  <a:schemeClr val="accent2"/>
                </a:solidFill>
              </a:rPr>
              <a:t>.500 </a:t>
            </a:r>
            <a:r>
              <a:rPr lang="en-US" altLang="en-US" sz="2800" b="1"/>
              <a:t>= .312</a:t>
            </a:r>
          </a:p>
        </p:txBody>
      </p:sp>
    </p:spTree>
    <p:extLst>
      <p:ext uri="{BB962C8B-B14F-4D97-AF65-F5344CB8AC3E}">
        <p14:creationId xmlns:p14="http://schemas.microsoft.com/office/powerpoint/2010/main" val="2606696869"/>
      </p:ext>
    </p:extLst>
  </p:cSld>
  <p:clrMapOvr>
    <a:masterClrMapping/>
  </p:clrMapOvr>
  <p:transition>
    <p:wipe dir="r"/>
  </p:transition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6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Binomial Distribution Characteristics</a:t>
            </a:r>
          </a:p>
        </p:txBody>
      </p:sp>
      <p:graphicFrame>
        <p:nvGraphicFramePr>
          <p:cNvPr id="5122" name="Object 3">
            <a:hlinkClick r:id="" action="ppaction://ole?verb=0"/>
          </p:cNvPr>
          <p:cNvGraphicFramePr>
            <a:graphicFrameLocks noGrp="1"/>
          </p:cNvGraphicFramePr>
          <p:nvPr>
            <p:ph sz="quarter" idx="2"/>
          </p:nvPr>
        </p:nvGraphicFramePr>
        <p:xfrm>
          <a:off x="4678363" y="1966913"/>
          <a:ext cx="3956050" cy="2057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0682" name="Chart" r:id="rId4" imgW="3810118" imgH="1981200" progId="MSGraph.Chart.8">
                  <p:embed followColorScheme="full"/>
                </p:oleObj>
              </mc:Choice>
              <mc:Fallback>
                <p:oleObj name="Chart" r:id="rId4" imgW="3810118" imgH="1981200" progId="MSGraph.Chart.8">
                  <p:embed followColorScheme="full"/>
                  <p:pic>
                    <p:nvPicPr>
                      <p:cNvPr id="5122" name="Object 3">
                        <a:hlinkClick r:id="" action="ppaction://ole?verb=0"/>
                      </p:cNvPr>
                      <p:cNvPicPr>
                        <a:picLocks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78363" y="1966913"/>
                        <a:ext cx="3956050" cy="2057400"/>
                      </a:xfrm>
                      <a:prstGeom prst="rect">
                        <a:avLst/>
                      </a:prstGeom>
                      <a:solidFill>
                        <a:schemeClr val="bg2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12700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123" name="Object 4">
            <a:hlinkClick r:id="" action="ppaction://ole?verb=0"/>
          </p:cNvPr>
          <p:cNvGraphicFramePr>
            <a:graphicFrameLocks noGrp="1"/>
          </p:cNvGraphicFramePr>
          <p:nvPr>
            <p:ph sz="quarter" idx="3"/>
          </p:nvPr>
        </p:nvGraphicFramePr>
        <p:xfrm>
          <a:off x="4648200" y="4333875"/>
          <a:ext cx="3962400" cy="20478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0683" name="Chart" r:id="rId6" imgW="3810118" imgH="1981200" progId="MSGraph.Chart.8">
                  <p:embed followColorScheme="full"/>
                </p:oleObj>
              </mc:Choice>
              <mc:Fallback>
                <p:oleObj name="Chart" r:id="rId6" imgW="3810118" imgH="1981200" progId="MSGraph.Chart.8">
                  <p:embed followColorScheme="full"/>
                  <p:pic>
                    <p:nvPicPr>
                      <p:cNvPr id="5123" name="Object 4">
                        <a:hlinkClick r:id="" action="ppaction://ole?verb=0"/>
                      </p:cNvPr>
                      <p:cNvPicPr>
                        <a:picLocks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48200" y="4333875"/>
                        <a:ext cx="3962400" cy="2047875"/>
                      </a:xfrm>
                      <a:prstGeom prst="rect">
                        <a:avLst/>
                      </a:prstGeom>
                      <a:solidFill>
                        <a:schemeClr val="bg2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12700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127" name="Rectangle 5"/>
          <p:cNvSpPr>
            <a:spLocks noChangeArrowheads="1"/>
          </p:cNvSpPr>
          <p:nvPr/>
        </p:nvSpPr>
        <p:spPr bwMode="auto">
          <a:xfrm>
            <a:off x="5489575" y="1524000"/>
            <a:ext cx="2663825" cy="515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algn="ctr"/>
            <a:r>
              <a:rPr lang="en-US" altLang="en-US" sz="2800" b="1" i="1">
                <a:solidFill>
                  <a:schemeClr val="tx2"/>
                </a:solidFill>
              </a:rPr>
              <a:t>n </a:t>
            </a:r>
            <a:r>
              <a:rPr lang="en-US" altLang="en-US" sz="2800" b="1">
                <a:solidFill>
                  <a:schemeClr val="tx2"/>
                </a:solidFill>
              </a:rPr>
              <a:t>= 5  </a:t>
            </a:r>
            <a:r>
              <a:rPr lang="en-US" altLang="en-US" sz="2800" b="1" i="1">
                <a:solidFill>
                  <a:schemeClr val="tx2"/>
                </a:solidFill>
              </a:rPr>
              <a:t>p</a:t>
            </a:r>
            <a:r>
              <a:rPr lang="en-US" altLang="en-US" sz="2800" b="1">
                <a:solidFill>
                  <a:schemeClr val="tx2"/>
                </a:solidFill>
              </a:rPr>
              <a:t> = 0.1</a:t>
            </a:r>
          </a:p>
        </p:txBody>
      </p:sp>
      <p:sp>
        <p:nvSpPr>
          <p:cNvPr id="5128" name="Rectangle 6"/>
          <p:cNvSpPr>
            <a:spLocks noChangeArrowheads="1"/>
          </p:cNvSpPr>
          <p:nvPr/>
        </p:nvSpPr>
        <p:spPr bwMode="auto">
          <a:xfrm>
            <a:off x="5489575" y="3886200"/>
            <a:ext cx="2663825" cy="515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algn="ctr"/>
            <a:r>
              <a:rPr lang="en-US" altLang="en-US" sz="2800" b="1" i="1">
                <a:solidFill>
                  <a:schemeClr val="tx2"/>
                </a:solidFill>
              </a:rPr>
              <a:t>n</a:t>
            </a:r>
            <a:r>
              <a:rPr lang="en-US" altLang="en-US" sz="2800" b="1">
                <a:solidFill>
                  <a:schemeClr val="tx2"/>
                </a:solidFill>
              </a:rPr>
              <a:t> = 5  </a:t>
            </a:r>
            <a:r>
              <a:rPr lang="en-US" altLang="en-US" sz="2800" b="1" i="1">
                <a:solidFill>
                  <a:schemeClr val="tx2"/>
                </a:solidFill>
              </a:rPr>
              <a:t>p</a:t>
            </a:r>
            <a:r>
              <a:rPr lang="en-US" altLang="en-US" sz="2800" b="1">
                <a:solidFill>
                  <a:schemeClr val="tx2"/>
                </a:solidFill>
              </a:rPr>
              <a:t> = 0.5</a:t>
            </a:r>
          </a:p>
        </p:txBody>
      </p:sp>
      <p:graphicFrame>
        <p:nvGraphicFramePr>
          <p:cNvPr id="5124" name="Object 7">
            <a:hlinkClick r:id="" action="ppaction://ole?verb=0"/>
          </p:cNvPr>
          <p:cNvGraphicFramePr>
            <a:graphicFrameLocks/>
          </p:cNvGraphicFramePr>
          <p:nvPr/>
        </p:nvGraphicFramePr>
        <p:xfrm>
          <a:off x="990600" y="2590800"/>
          <a:ext cx="2263775" cy="4603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0684" name="Equation" r:id="rId8" imgW="914400" imgH="190620" progId="Equation.DSMT4">
                  <p:embed/>
                </p:oleObj>
              </mc:Choice>
              <mc:Fallback>
                <p:oleObj name="Equation" r:id="rId8" imgW="914400" imgH="190620" progId="Equation.DSMT4">
                  <p:embed/>
                  <p:pic>
                    <p:nvPicPr>
                      <p:cNvPr id="5124" name="Object 7">
                        <a:hlinkClick r:id="" action="ppaction://ole?verb=0"/>
                      </p:cNvPr>
                      <p:cNvPicPr>
                        <a:picLocks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90600" y="2590800"/>
                        <a:ext cx="2263775" cy="4603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2700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129" name="Rectangle 8"/>
          <p:cNvSpPr>
            <a:spLocks noChangeArrowheads="1"/>
          </p:cNvSpPr>
          <p:nvPr/>
        </p:nvSpPr>
        <p:spPr bwMode="auto">
          <a:xfrm>
            <a:off x="609600" y="2060575"/>
            <a:ext cx="3041650" cy="515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r>
              <a:rPr lang="en-US" altLang="en-US" sz="2800" b="1">
                <a:solidFill>
                  <a:schemeClr val="tx2"/>
                </a:solidFill>
              </a:rPr>
              <a:t>Mean</a:t>
            </a:r>
          </a:p>
        </p:txBody>
      </p:sp>
      <p:sp>
        <p:nvSpPr>
          <p:cNvPr id="5130" name="Rectangle 9"/>
          <p:cNvSpPr>
            <a:spLocks noChangeArrowheads="1"/>
          </p:cNvSpPr>
          <p:nvPr/>
        </p:nvSpPr>
        <p:spPr bwMode="auto">
          <a:xfrm>
            <a:off x="609600" y="3505200"/>
            <a:ext cx="3578225" cy="515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r>
              <a:rPr lang="en-US" altLang="en-US" sz="2800" b="1">
                <a:solidFill>
                  <a:schemeClr val="tx2"/>
                </a:solidFill>
              </a:rPr>
              <a:t>Standard Deviation</a:t>
            </a:r>
          </a:p>
        </p:txBody>
      </p:sp>
      <p:graphicFrame>
        <p:nvGraphicFramePr>
          <p:cNvPr id="5125" name="Object 10">
            <a:hlinkClick r:id="" action="ppaction://ole?verb=0"/>
          </p:cNvPr>
          <p:cNvGraphicFramePr>
            <a:graphicFrameLocks/>
          </p:cNvGraphicFramePr>
          <p:nvPr/>
        </p:nvGraphicFramePr>
        <p:xfrm>
          <a:off x="914400" y="4191000"/>
          <a:ext cx="1582738" cy="6508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0685" name="Equation" r:id="rId10" imgW="647779" imgH="266760" progId="Equation.DSMT4">
                  <p:embed/>
                </p:oleObj>
              </mc:Choice>
              <mc:Fallback>
                <p:oleObj name="Equation" r:id="rId10" imgW="647779" imgH="266760" progId="Equation.DSMT4">
                  <p:embed/>
                  <p:pic>
                    <p:nvPicPr>
                      <p:cNvPr id="5125" name="Object 10">
                        <a:hlinkClick r:id="" action="ppaction://ole?verb=0"/>
                      </p:cNvPr>
                      <p:cNvPicPr>
                        <a:picLocks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14400" y="4191000"/>
                        <a:ext cx="1582738" cy="6508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2700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436626651"/>
      </p:ext>
    </p:extLst>
  </p:cSld>
  <p:clrMapOvr>
    <a:masterClrMapping/>
  </p:clrMapOvr>
  <p:transition>
    <p:wipe dir="r"/>
  </p:transition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Binomial Distribution Thinking Challenge</a:t>
            </a:r>
          </a:p>
        </p:txBody>
      </p:sp>
      <p:sp>
        <p:nvSpPr>
          <p:cNvPr id="6553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85800" y="1706563"/>
            <a:ext cx="5791200" cy="4419600"/>
          </a:xfrm>
          <a:noFill/>
        </p:spPr>
        <p:txBody>
          <a:bodyPr lIns="90488" tIns="44450" rIns="90488" bIns="44450"/>
          <a:lstStyle/>
          <a:p>
            <a:pPr marL="0" indent="0">
              <a:buFontTx/>
              <a:buNone/>
            </a:pPr>
            <a:r>
              <a:rPr lang="en-US" altLang="en-US" sz="2800"/>
              <a:t>You’re a telemarketer selling service contracts for Macy’s.  You’ve sold 20 in your last 100 calls (</a:t>
            </a:r>
            <a:r>
              <a:rPr lang="en-US" altLang="en-US" sz="2800" b="1" i="1">
                <a:solidFill>
                  <a:srgbClr val="8E0D30"/>
                </a:solidFill>
              </a:rPr>
              <a:t>p</a:t>
            </a:r>
            <a:r>
              <a:rPr lang="en-US" altLang="en-US" sz="2800" b="1">
                <a:solidFill>
                  <a:srgbClr val="8E0D30"/>
                </a:solidFill>
              </a:rPr>
              <a:t> = .20</a:t>
            </a:r>
            <a:r>
              <a:rPr lang="en-US" altLang="en-US" sz="2800"/>
              <a:t>).  If you call </a:t>
            </a:r>
            <a:r>
              <a:rPr lang="en-US" altLang="en-US" sz="2800" b="1">
                <a:solidFill>
                  <a:srgbClr val="8E0D30"/>
                </a:solidFill>
              </a:rPr>
              <a:t>12</a:t>
            </a:r>
            <a:r>
              <a:rPr lang="en-US" altLang="en-US" sz="2800"/>
              <a:t> people tonight, what’s the probability of</a:t>
            </a:r>
          </a:p>
          <a:p>
            <a:pPr marL="0" indent="0">
              <a:buFontTx/>
              <a:buNone/>
            </a:pPr>
            <a:r>
              <a:rPr lang="en-US" altLang="en-US" sz="2800"/>
              <a:t>A.  No sales?</a:t>
            </a:r>
          </a:p>
          <a:p>
            <a:pPr marL="0" indent="0">
              <a:buFontTx/>
              <a:buNone/>
            </a:pPr>
            <a:r>
              <a:rPr lang="en-US" altLang="en-US" sz="2800"/>
              <a:t>B.  Exactly 2 sales?</a:t>
            </a:r>
          </a:p>
          <a:p>
            <a:pPr marL="0" indent="0">
              <a:buFontTx/>
              <a:buNone/>
            </a:pPr>
            <a:r>
              <a:rPr lang="en-US" altLang="en-US" sz="2800"/>
              <a:t>C.  At most 2 sales? </a:t>
            </a:r>
          </a:p>
          <a:p>
            <a:pPr marL="0" indent="0">
              <a:buFontTx/>
              <a:buNone/>
            </a:pPr>
            <a:r>
              <a:rPr lang="en-US" altLang="en-US" sz="2800"/>
              <a:t>D.  At least 2 sales?</a:t>
            </a:r>
          </a:p>
        </p:txBody>
      </p:sp>
      <p:grpSp>
        <p:nvGrpSpPr>
          <p:cNvPr id="65540" name="Group 72"/>
          <p:cNvGrpSpPr>
            <a:grpSpLocks/>
          </p:cNvGrpSpPr>
          <p:nvPr/>
        </p:nvGrpSpPr>
        <p:grpSpPr bwMode="auto">
          <a:xfrm flipH="1">
            <a:off x="5791200" y="2019300"/>
            <a:ext cx="2808288" cy="4838700"/>
            <a:chOff x="3666" y="1257"/>
            <a:chExt cx="1769" cy="3048"/>
          </a:xfrm>
        </p:grpSpPr>
        <p:grpSp>
          <p:nvGrpSpPr>
            <p:cNvPr id="65541" name="Group 8"/>
            <p:cNvGrpSpPr>
              <a:grpSpLocks/>
            </p:cNvGrpSpPr>
            <p:nvPr/>
          </p:nvGrpSpPr>
          <p:grpSpPr bwMode="auto">
            <a:xfrm>
              <a:off x="4588" y="3589"/>
              <a:ext cx="264" cy="716"/>
              <a:chOff x="4588" y="3589"/>
              <a:chExt cx="264" cy="716"/>
            </a:xfrm>
          </p:grpSpPr>
          <p:sp>
            <p:nvSpPr>
              <p:cNvPr id="65602" name="Freeform 4"/>
              <p:cNvSpPr>
                <a:spLocks/>
              </p:cNvSpPr>
              <p:nvPr/>
            </p:nvSpPr>
            <p:spPr bwMode="auto">
              <a:xfrm>
                <a:off x="4771" y="3589"/>
                <a:ext cx="81" cy="195"/>
              </a:xfrm>
              <a:custGeom>
                <a:avLst/>
                <a:gdLst>
                  <a:gd name="T0" fmla="*/ 80 w 81"/>
                  <a:gd name="T1" fmla="*/ 0 h 195"/>
                  <a:gd name="T2" fmla="*/ 64 w 81"/>
                  <a:gd name="T3" fmla="*/ 2 h 195"/>
                  <a:gd name="T4" fmla="*/ 52 w 81"/>
                  <a:gd name="T5" fmla="*/ 4 h 195"/>
                  <a:gd name="T6" fmla="*/ 39 w 81"/>
                  <a:gd name="T7" fmla="*/ 10 h 195"/>
                  <a:gd name="T8" fmla="*/ 33 w 81"/>
                  <a:gd name="T9" fmla="*/ 21 h 195"/>
                  <a:gd name="T10" fmla="*/ 23 w 81"/>
                  <a:gd name="T11" fmla="*/ 35 h 195"/>
                  <a:gd name="T12" fmla="*/ 22 w 81"/>
                  <a:gd name="T13" fmla="*/ 45 h 195"/>
                  <a:gd name="T14" fmla="*/ 19 w 81"/>
                  <a:gd name="T15" fmla="*/ 64 h 195"/>
                  <a:gd name="T16" fmla="*/ 22 w 81"/>
                  <a:gd name="T17" fmla="*/ 133 h 195"/>
                  <a:gd name="T18" fmla="*/ 21 w 81"/>
                  <a:gd name="T19" fmla="*/ 161 h 195"/>
                  <a:gd name="T20" fmla="*/ 18 w 81"/>
                  <a:gd name="T21" fmla="*/ 172 h 195"/>
                  <a:gd name="T22" fmla="*/ 11 w 81"/>
                  <a:gd name="T23" fmla="*/ 181 h 195"/>
                  <a:gd name="T24" fmla="*/ 0 w 81"/>
                  <a:gd name="T25" fmla="*/ 192 h 195"/>
                  <a:gd name="T26" fmla="*/ 9 w 81"/>
                  <a:gd name="T27" fmla="*/ 193 h 195"/>
                  <a:gd name="T28" fmla="*/ 18 w 81"/>
                  <a:gd name="T29" fmla="*/ 194 h 195"/>
                  <a:gd name="T30" fmla="*/ 27 w 81"/>
                  <a:gd name="T31" fmla="*/ 193 h 195"/>
                  <a:gd name="T32" fmla="*/ 38 w 81"/>
                  <a:gd name="T33" fmla="*/ 186 h 195"/>
                  <a:gd name="T34" fmla="*/ 53 w 81"/>
                  <a:gd name="T35" fmla="*/ 177 h 195"/>
                  <a:gd name="T36" fmla="*/ 60 w 81"/>
                  <a:gd name="T37" fmla="*/ 166 h 195"/>
                  <a:gd name="T38" fmla="*/ 68 w 81"/>
                  <a:gd name="T39" fmla="*/ 152 h 195"/>
                  <a:gd name="T40" fmla="*/ 70 w 81"/>
                  <a:gd name="T41" fmla="*/ 140 h 195"/>
                  <a:gd name="T42" fmla="*/ 72 w 81"/>
                  <a:gd name="T43" fmla="*/ 127 h 195"/>
                  <a:gd name="T44" fmla="*/ 75 w 81"/>
                  <a:gd name="T45" fmla="*/ 110 h 195"/>
                  <a:gd name="T46" fmla="*/ 71 w 81"/>
                  <a:gd name="T47" fmla="*/ 93 h 195"/>
                  <a:gd name="T48" fmla="*/ 69 w 81"/>
                  <a:gd name="T49" fmla="*/ 69 h 195"/>
                  <a:gd name="T50" fmla="*/ 68 w 81"/>
                  <a:gd name="T51" fmla="*/ 45 h 195"/>
                  <a:gd name="T52" fmla="*/ 68 w 81"/>
                  <a:gd name="T53" fmla="*/ 30 h 195"/>
                  <a:gd name="T54" fmla="*/ 67 w 81"/>
                  <a:gd name="T55" fmla="*/ 22 h 195"/>
                  <a:gd name="T56" fmla="*/ 73 w 81"/>
                  <a:gd name="T57" fmla="*/ 9 h 195"/>
                  <a:gd name="T58" fmla="*/ 80 w 81"/>
                  <a:gd name="T59" fmla="*/ 0 h 19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81"/>
                  <a:gd name="T91" fmla="*/ 0 h 195"/>
                  <a:gd name="T92" fmla="*/ 81 w 81"/>
                  <a:gd name="T93" fmla="*/ 195 h 195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81" h="195">
                    <a:moveTo>
                      <a:pt x="80" y="0"/>
                    </a:moveTo>
                    <a:lnTo>
                      <a:pt x="64" y="2"/>
                    </a:lnTo>
                    <a:lnTo>
                      <a:pt x="52" y="4"/>
                    </a:lnTo>
                    <a:lnTo>
                      <a:pt x="39" y="10"/>
                    </a:lnTo>
                    <a:lnTo>
                      <a:pt x="33" y="21"/>
                    </a:lnTo>
                    <a:lnTo>
                      <a:pt x="23" y="35"/>
                    </a:lnTo>
                    <a:lnTo>
                      <a:pt x="22" y="45"/>
                    </a:lnTo>
                    <a:lnTo>
                      <a:pt x="19" y="64"/>
                    </a:lnTo>
                    <a:lnTo>
                      <a:pt x="22" y="133"/>
                    </a:lnTo>
                    <a:lnTo>
                      <a:pt x="21" y="161"/>
                    </a:lnTo>
                    <a:lnTo>
                      <a:pt x="18" y="172"/>
                    </a:lnTo>
                    <a:lnTo>
                      <a:pt x="11" y="181"/>
                    </a:lnTo>
                    <a:lnTo>
                      <a:pt x="0" y="192"/>
                    </a:lnTo>
                    <a:lnTo>
                      <a:pt x="9" y="193"/>
                    </a:lnTo>
                    <a:lnTo>
                      <a:pt x="18" y="194"/>
                    </a:lnTo>
                    <a:lnTo>
                      <a:pt x="27" y="193"/>
                    </a:lnTo>
                    <a:lnTo>
                      <a:pt x="38" y="186"/>
                    </a:lnTo>
                    <a:lnTo>
                      <a:pt x="53" y="177"/>
                    </a:lnTo>
                    <a:lnTo>
                      <a:pt x="60" y="166"/>
                    </a:lnTo>
                    <a:lnTo>
                      <a:pt x="68" y="152"/>
                    </a:lnTo>
                    <a:lnTo>
                      <a:pt x="70" y="140"/>
                    </a:lnTo>
                    <a:lnTo>
                      <a:pt x="72" y="127"/>
                    </a:lnTo>
                    <a:lnTo>
                      <a:pt x="75" y="110"/>
                    </a:lnTo>
                    <a:lnTo>
                      <a:pt x="71" y="93"/>
                    </a:lnTo>
                    <a:lnTo>
                      <a:pt x="69" y="69"/>
                    </a:lnTo>
                    <a:lnTo>
                      <a:pt x="68" y="45"/>
                    </a:lnTo>
                    <a:lnTo>
                      <a:pt x="68" y="30"/>
                    </a:lnTo>
                    <a:lnTo>
                      <a:pt x="67" y="22"/>
                    </a:lnTo>
                    <a:lnTo>
                      <a:pt x="73" y="9"/>
                    </a:lnTo>
                    <a:lnTo>
                      <a:pt x="80" y="0"/>
                    </a:lnTo>
                  </a:path>
                </a:pathLst>
              </a:custGeom>
              <a:solidFill>
                <a:srgbClr val="006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rnd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03" name="Freeform 5"/>
              <p:cNvSpPr>
                <a:spLocks/>
              </p:cNvSpPr>
              <p:nvPr/>
            </p:nvSpPr>
            <p:spPr bwMode="auto">
              <a:xfrm>
                <a:off x="4708" y="3765"/>
                <a:ext cx="84" cy="196"/>
              </a:xfrm>
              <a:custGeom>
                <a:avLst/>
                <a:gdLst>
                  <a:gd name="T0" fmla="*/ 83 w 84"/>
                  <a:gd name="T1" fmla="*/ 0 h 196"/>
                  <a:gd name="T2" fmla="*/ 66 w 84"/>
                  <a:gd name="T3" fmla="*/ 0 h 196"/>
                  <a:gd name="T4" fmla="*/ 51 w 84"/>
                  <a:gd name="T5" fmla="*/ 3 h 196"/>
                  <a:gd name="T6" fmla="*/ 40 w 84"/>
                  <a:gd name="T7" fmla="*/ 11 h 196"/>
                  <a:gd name="T8" fmla="*/ 35 w 84"/>
                  <a:gd name="T9" fmla="*/ 19 h 196"/>
                  <a:gd name="T10" fmla="*/ 26 w 84"/>
                  <a:gd name="T11" fmla="*/ 34 h 196"/>
                  <a:gd name="T12" fmla="*/ 25 w 84"/>
                  <a:gd name="T13" fmla="*/ 45 h 196"/>
                  <a:gd name="T14" fmla="*/ 22 w 84"/>
                  <a:gd name="T15" fmla="*/ 64 h 196"/>
                  <a:gd name="T16" fmla="*/ 22 w 84"/>
                  <a:gd name="T17" fmla="*/ 132 h 196"/>
                  <a:gd name="T18" fmla="*/ 22 w 84"/>
                  <a:gd name="T19" fmla="*/ 160 h 196"/>
                  <a:gd name="T20" fmla="*/ 19 w 84"/>
                  <a:gd name="T21" fmla="*/ 171 h 196"/>
                  <a:gd name="T22" fmla="*/ 12 w 84"/>
                  <a:gd name="T23" fmla="*/ 180 h 196"/>
                  <a:gd name="T24" fmla="*/ 0 w 84"/>
                  <a:gd name="T25" fmla="*/ 192 h 196"/>
                  <a:gd name="T26" fmla="*/ 9 w 84"/>
                  <a:gd name="T27" fmla="*/ 193 h 196"/>
                  <a:gd name="T28" fmla="*/ 19 w 84"/>
                  <a:gd name="T29" fmla="*/ 195 h 196"/>
                  <a:gd name="T30" fmla="*/ 28 w 84"/>
                  <a:gd name="T31" fmla="*/ 195 h 196"/>
                  <a:gd name="T32" fmla="*/ 42 w 84"/>
                  <a:gd name="T33" fmla="*/ 186 h 196"/>
                  <a:gd name="T34" fmla="*/ 54 w 84"/>
                  <a:gd name="T35" fmla="*/ 177 h 196"/>
                  <a:gd name="T36" fmla="*/ 62 w 84"/>
                  <a:gd name="T37" fmla="*/ 164 h 196"/>
                  <a:gd name="T38" fmla="*/ 67 w 84"/>
                  <a:gd name="T39" fmla="*/ 151 h 196"/>
                  <a:gd name="T40" fmla="*/ 70 w 84"/>
                  <a:gd name="T41" fmla="*/ 140 h 196"/>
                  <a:gd name="T42" fmla="*/ 74 w 84"/>
                  <a:gd name="T43" fmla="*/ 127 h 196"/>
                  <a:gd name="T44" fmla="*/ 74 w 84"/>
                  <a:gd name="T45" fmla="*/ 109 h 196"/>
                  <a:gd name="T46" fmla="*/ 73 w 84"/>
                  <a:gd name="T47" fmla="*/ 91 h 196"/>
                  <a:gd name="T48" fmla="*/ 71 w 84"/>
                  <a:gd name="T49" fmla="*/ 66 h 196"/>
                  <a:gd name="T50" fmla="*/ 70 w 84"/>
                  <a:gd name="T51" fmla="*/ 44 h 196"/>
                  <a:gd name="T52" fmla="*/ 67 w 84"/>
                  <a:gd name="T53" fmla="*/ 29 h 196"/>
                  <a:gd name="T54" fmla="*/ 69 w 84"/>
                  <a:gd name="T55" fmla="*/ 20 h 196"/>
                  <a:gd name="T56" fmla="*/ 75 w 84"/>
                  <a:gd name="T57" fmla="*/ 8 h 196"/>
                  <a:gd name="T58" fmla="*/ 83 w 84"/>
                  <a:gd name="T59" fmla="*/ 0 h 19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84"/>
                  <a:gd name="T91" fmla="*/ 0 h 196"/>
                  <a:gd name="T92" fmla="*/ 84 w 84"/>
                  <a:gd name="T93" fmla="*/ 196 h 19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84" h="196">
                    <a:moveTo>
                      <a:pt x="83" y="0"/>
                    </a:moveTo>
                    <a:lnTo>
                      <a:pt x="66" y="0"/>
                    </a:lnTo>
                    <a:lnTo>
                      <a:pt x="51" y="3"/>
                    </a:lnTo>
                    <a:lnTo>
                      <a:pt x="40" y="11"/>
                    </a:lnTo>
                    <a:lnTo>
                      <a:pt x="35" y="19"/>
                    </a:lnTo>
                    <a:lnTo>
                      <a:pt x="26" y="34"/>
                    </a:lnTo>
                    <a:lnTo>
                      <a:pt x="25" y="45"/>
                    </a:lnTo>
                    <a:lnTo>
                      <a:pt x="22" y="64"/>
                    </a:lnTo>
                    <a:lnTo>
                      <a:pt x="22" y="132"/>
                    </a:lnTo>
                    <a:lnTo>
                      <a:pt x="22" y="160"/>
                    </a:lnTo>
                    <a:lnTo>
                      <a:pt x="19" y="171"/>
                    </a:lnTo>
                    <a:lnTo>
                      <a:pt x="12" y="180"/>
                    </a:lnTo>
                    <a:lnTo>
                      <a:pt x="0" y="192"/>
                    </a:lnTo>
                    <a:lnTo>
                      <a:pt x="9" y="193"/>
                    </a:lnTo>
                    <a:lnTo>
                      <a:pt x="19" y="195"/>
                    </a:lnTo>
                    <a:lnTo>
                      <a:pt x="28" y="195"/>
                    </a:lnTo>
                    <a:lnTo>
                      <a:pt x="42" y="186"/>
                    </a:lnTo>
                    <a:lnTo>
                      <a:pt x="54" y="177"/>
                    </a:lnTo>
                    <a:lnTo>
                      <a:pt x="62" y="164"/>
                    </a:lnTo>
                    <a:lnTo>
                      <a:pt x="67" y="151"/>
                    </a:lnTo>
                    <a:lnTo>
                      <a:pt x="70" y="140"/>
                    </a:lnTo>
                    <a:lnTo>
                      <a:pt x="74" y="127"/>
                    </a:lnTo>
                    <a:lnTo>
                      <a:pt x="74" y="109"/>
                    </a:lnTo>
                    <a:lnTo>
                      <a:pt x="73" y="91"/>
                    </a:lnTo>
                    <a:lnTo>
                      <a:pt x="71" y="66"/>
                    </a:lnTo>
                    <a:lnTo>
                      <a:pt x="70" y="44"/>
                    </a:lnTo>
                    <a:lnTo>
                      <a:pt x="67" y="29"/>
                    </a:lnTo>
                    <a:lnTo>
                      <a:pt x="69" y="20"/>
                    </a:lnTo>
                    <a:lnTo>
                      <a:pt x="75" y="8"/>
                    </a:lnTo>
                    <a:lnTo>
                      <a:pt x="83" y="0"/>
                    </a:lnTo>
                  </a:path>
                </a:pathLst>
              </a:custGeom>
              <a:solidFill>
                <a:srgbClr val="006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rnd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04" name="Freeform 6"/>
              <p:cNvSpPr>
                <a:spLocks/>
              </p:cNvSpPr>
              <p:nvPr/>
            </p:nvSpPr>
            <p:spPr bwMode="auto">
              <a:xfrm>
                <a:off x="4646" y="3942"/>
                <a:ext cx="84" cy="196"/>
              </a:xfrm>
              <a:custGeom>
                <a:avLst/>
                <a:gdLst>
                  <a:gd name="T0" fmla="*/ 83 w 84"/>
                  <a:gd name="T1" fmla="*/ 0 h 196"/>
                  <a:gd name="T2" fmla="*/ 66 w 84"/>
                  <a:gd name="T3" fmla="*/ 2 h 196"/>
                  <a:gd name="T4" fmla="*/ 51 w 84"/>
                  <a:gd name="T5" fmla="*/ 4 h 196"/>
                  <a:gd name="T6" fmla="*/ 41 w 84"/>
                  <a:gd name="T7" fmla="*/ 11 h 196"/>
                  <a:gd name="T8" fmla="*/ 32 w 84"/>
                  <a:gd name="T9" fmla="*/ 21 h 196"/>
                  <a:gd name="T10" fmla="*/ 24 w 84"/>
                  <a:gd name="T11" fmla="*/ 34 h 196"/>
                  <a:gd name="T12" fmla="*/ 22 w 84"/>
                  <a:gd name="T13" fmla="*/ 45 h 196"/>
                  <a:gd name="T14" fmla="*/ 20 w 84"/>
                  <a:gd name="T15" fmla="*/ 63 h 196"/>
                  <a:gd name="T16" fmla="*/ 23 w 84"/>
                  <a:gd name="T17" fmla="*/ 132 h 196"/>
                  <a:gd name="T18" fmla="*/ 21 w 84"/>
                  <a:gd name="T19" fmla="*/ 159 h 196"/>
                  <a:gd name="T20" fmla="*/ 18 w 84"/>
                  <a:gd name="T21" fmla="*/ 172 h 196"/>
                  <a:gd name="T22" fmla="*/ 10 w 84"/>
                  <a:gd name="T23" fmla="*/ 181 h 196"/>
                  <a:gd name="T24" fmla="*/ 0 w 84"/>
                  <a:gd name="T25" fmla="*/ 191 h 196"/>
                  <a:gd name="T26" fmla="*/ 7 w 84"/>
                  <a:gd name="T27" fmla="*/ 194 h 196"/>
                  <a:gd name="T28" fmla="*/ 18 w 84"/>
                  <a:gd name="T29" fmla="*/ 195 h 196"/>
                  <a:gd name="T30" fmla="*/ 29 w 84"/>
                  <a:gd name="T31" fmla="*/ 195 h 196"/>
                  <a:gd name="T32" fmla="*/ 40 w 84"/>
                  <a:gd name="T33" fmla="*/ 187 h 196"/>
                  <a:gd name="T34" fmla="*/ 53 w 84"/>
                  <a:gd name="T35" fmla="*/ 177 h 196"/>
                  <a:gd name="T36" fmla="*/ 61 w 84"/>
                  <a:gd name="T37" fmla="*/ 167 h 196"/>
                  <a:gd name="T38" fmla="*/ 69 w 84"/>
                  <a:gd name="T39" fmla="*/ 150 h 196"/>
                  <a:gd name="T40" fmla="*/ 72 w 84"/>
                  <a:gd name="T41" fmla="*/ 141 h 196"/>
                  <a:gd name="T42" fmla="*/ 74 w 84"/>
                  <a:gd name="T43" fmla="*/ 126 h 196"/>
                  <a:gd name="T44" fmla="*/ 74 w 84"/>
                  <a:gd name="T45" fmla="*/ 109 h 196"/>
                  <a:gd name="T46" fmla="*/ 74 w 84"/>
                  <a:gd name="T47" fmla="*/ 91 h 196"/>
                  <a:gd name="T48" fmla="*/ 71 w 84"/>
                  <a:gd name="T49" fmla="*/ 69 h 196"/>
                  <a:gd name="T50" fmla="*/ 69 w 84"/>
                  <a:gd name="T51" fmla="*/ 44 h 196"/>
                  <a:gd name="T52" fmla="*/ 68 w 84"/>
                  <a:gd name="T53" fmla="*/ 30 h 196"/>
                  <a:gd name="T54" fmla="*/ 69 w 84"/>
                  <a:gd name="T55" fmla="*/ 23 h 196"/>
                  <a:gd name="T56" fmla="*/ 73 w 84"/>
                  <a:gd name="T57" fmla="*/ 9 h 196"/>
                  <a:gd name="T58" fmla="*/ 83 w 84"/>
                  <a:gd name="T59" fmla="*/ 0 h 19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84"/>
                  <a:gd name="T91" fmla="*/ 0 h 196"/>
                  <a:gd name="T92" fmla="*/ 84 w 84"/>
                  <a:gd name="T93" fmla="*/ 196 h 19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84" h="196">
                    <a:moveTo>
                      <a:pt x="83" y="0"/>
                    </a:moveTo>
                    <a:lnTo>
                      <a:pt x="66" y="2"/>
                    </a:lnTo>
                    <a:lnTo>
                      <a:pt x="51" y="4"/>
                    </a:lnTo>
                    <a:lnTo>
                      <a:pt x="41" y="11"/>
                    </a:lnTo>
                    <a:lnTo>
                      <a:pt x="32" y="21"/>
                    </a:lnTo>
                    <a:lnTo>
                      <a:pt x="24" y="34"/>
                    </a:lnTo>
                    <a:lnTo>
                      <a:pt x="22" y="45"/>
                    </a:lnTo>
                    <a:lnTo>
                      <a:pt x="20" y="63"/>
                    </a:lnTo>
                    <a:lnTo>
                      <a:pt x="23" y="132"/>
                    </a:lnTo>
                    <a:lnTo>
                      <a:pt x="21" y="159"/>
                    </a:lnTo>
                    <a:lnTo>
                      <a:pt x="18" y="172"/>
                    </a:lnTo>
                    <a:lnTo>
                      <a:pt x="10" y="181"/>
                    </a:lnTo>
                    <a:lnTo>
                      <a:pt x="0" y="191"/>
                    </a:lnTo>
                    <a:lnTo>
                      <a:pt x="7" y="194"/>
                    </a:lnTo>
                    <a:lnTo>
                      <a:pt x="18" y="195"/>
                    </a:lnTo>
                    <a:lnTo>
                      <a:pt x="29" y="195"/>
                    </a:lnTo>
                    <a:lnTo>
                      <a:pt x="40" y="187"/>
                    </a:lnTo>
                    <a:lnTo>
                      <a:pt x="53" y="177"/>
                    </a:lnTo>
                    <a:lnTo>
                      <a:pt x="61" y="167"/>
                    </a:lnTo>
                    <a:lnTo>
                      <a:pt x="69" y="150"/>
                    </a:lnTo>
                    <a:lnTo>
                      <a:pt x="72" y="141"/>
                    </a:lnTo>
                    <a:lnTo>
                      <a:pt x="74" y="126"/>
                    </a:lnTo>
                    <a:lnTo>
                      <a:pt x="74" y="109"/>
                    </a:lnTo>
                    <a:lnTo>
                      <a:pt x="74" y="91"/>
                    </a:lnTo>
                    <a:lnTo>
                      <a:pt x="71" y="69"/>
                    </a:lnTo>
                    <a:lnTo>
                      <a:pt x="69" y="44"/>
                    </a:lnTo>
                    <a:lnTo>
                      <a:pt x="68" y="30"/>
                    </a:lnTo>
                    <a:lnTo>
                      <a:pt x="69" y="23"/>
                    </a:lnTo>
                    <a:lnTo>
                      <a:pt x="73" y="9"/>
                    </a:lnTo>
                    <a:lnTo>
                      <a:pt x="83" y="0"/>
                    </a:lnTo>
                  </a:path>
                </a:pathLst>
              </a:custGeom>
              <a:solidFill>
                <a:srgbClr val="006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rnd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05" name="Freeform 7"/>
              <p:cNvSpPr>
                <a:spLocks/>
              </p:cNvSpPr>
              <p:nvPr/>
            </p:nvSpPr>
            <p:spPr bwMode="auto">
              <a:xfrm>
                <a:off x="4588" y="4109"/>
                <a:ext cx="85" cy="196"/>
              </a:xfrm>
              <a:custGeom>
                <a:avLst/>
                <a:gdLst>
                  <a:gd name="T0" fmla="*/ 84 w 85"/>
                  <a:gd name="T1" fmla="*/ 0 h 196"/>
                  <a:gd name="T2" fmla="*/ 66 w 85"/>
                  <a:gd name="T3" fmla="*/ 0 h 196"/>
                  <a:gd name="T4" fmla="*/ 51 w 85"/>
                  <a:gd name="T5" fmla="*/ 2 h 196"/>
                  <a:gd name="T6" fmla="*/ 41 w 85"/>
                  <a:gd name="T7" fmla="*/ 9 h 196"/>
                  <a:gd name="T8" fmla="*/ 33 w 85"/>
                  <a:gd name="T9" fmla="*/ 19 h 196"/>
                  <a:gd name="T10" fmla="*/ 25 w 85"/>
                  <a:gd name="T11" fmla="*/ 33 h 196"/>
                  <a:gd name="T12" fmla="*/ 23 w 85"/>
                  <a:gd name="T13" fmla="*/ 45 h 196"/>
                  <a:gd name="T14" fmla="*/ 20 w 85"/>
                  <a:gd name="T15" fmla="*/ 63 h 196"/>
                  <a:gd name="T16" fmla="*/ 22 w 85"/>
                  <a:gd name="T17" fmla="*/ 132 h 196"/>
                  <a:gd name="T18" fmla="*/ 22 w 85"/>
                  <a:gd name="T19" fmla="*/ 161 h 196"/>
                  <a:gd name="T20" fmla="*/ 19 w 85"/>
                  <a:gd name="T21" fmla="*/ 172 h 196"/>
                  <a:gd name="T22" fmla="*/ 12 w 85"/>
                  <a:gd name="T23" fmla="*/ 181 h 196"/>
                  <a:gd name="T24" fmla="*/ 0 w 85"/>
                  <a:gd name="T25" fmla="*/ 189 h 196"/>
                  <a:gd name="T26" fmla="*/ 10 w 85"/>
                  <a:gd name="T27" fmla="*/ 193 h 196"/>
                  <a:gd name="T28" fmla="*/ 19 w 85"/>
                  <a:gd name="T29" fmla="*/ 195 h 196"/>
                  <a:gd name="T30" fmla="*/ 30 w 85"/>
                  <a:gd name="T31" fmla="*/ 193 h 196"/>
                  <a:gd name="T32" fmla="*/ 42 w 85"/>
                  <a:gd name="T33" fmla="*/ 186 h 196"/>
                  <a:gd name="T34" fmla="*/ 55 w 85"/>
                  <a:gd name="T35" fmla="*/ 178 h 196"/>
                  <a:gd name="T36" fmla="*/ 64 w 85"/>
                  <a:gd name="T37" fmla="*/ 166 h 196"/>
                  <a:gd name="T38" fmla="*/ 69 w 85"/>
                  <a:gd name="T39" fmla="*/ 152 h 196"/>
                  <a:gd name="T40" fmla="*/ 72 w 85"/>
                  <a:gd name="T41" fmla="*/ 139 h 196"/>
                  <a:gd name="T42" fmla="*/ 75 w 85"/>
                  <a:gd name="T43" fmla="*/ 126 h 196"/>
                  <a:gd name="T44" fmla="*/ 76 w 85"/>
                  <a:gd name="T45" fmla="*/ 109 h 196"/>
                  <a:gd name="T46" fmla="*/ 73 w 85"/>
                  <a:gd name="T47" fmla="*/ 91 h 196"/>
                  <a:gd name="T48" fmla="*/ 73 w 85"/>
                  <a:gd name="T49" fmla="*/ 68 h 196"/>
                  <a:gd name="T50" fmla="*/ 71 w 85"/>
                  <a:gd name="T51" fmla="*/ 45 h 196"/>
                  <a:gd name="T52" fmla="*/ 69 w 85"/>
                  <a:gd name="T53" fmla="*/ 28 h 196"/>
                  <a:gd name="T54" fmla="*/ 70 w 85"/>
                  <a:gd name="T55" fmla="*/ 21 h 196"/>
                  <a:gd name="T56" fmla="*/ 75 w 85"/>
                  <a:gd name="T57" fmla="*/ 8 h 196"/>
                  <a:gd name="T58" fmla="*/ 84 w 85"/>
                  <a:gd name="T59" fmla="*/ 0 h 19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85"/>
                  <a:gd name="T91" fmla="*/ 0 h 196"/>
                  <a:gd name="T92" fmla="*/ 85 w 85"/>
                  <a:gd name="T93" fmla="*/ 196 h 19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85" h="196">
                    <a:moveTo>
                      <a:pt x="84" y="0"/>
                    </a:moveTo>
                    <a:lnTo>
                      <a:pt x="66" y="0"/>
                    </a:lnTo>
                    <a:lnTo>
                      <a:pt x="51" y="2"/>
                    </a:lnTo>
                    <a:lnTo>
                      <a:pt x="41" y="9"/>
                    </a:lnTo>
                    <a:lnTo>
                      <a:pt x="33" y="19"/>
                    </a:lnTo>
                    <a:lnTo>
                      <a:pt x="25" y="33"/>
                    </a:lnTo>
                    <a:lnTo>
                      <a:pt x="23" y="45"/>
                    </a:lnTo>
                    <a:lnTo>
                      <a:pt x="20" y="63"/>
                    </a:lnTo>
                    <a:lnTo>
                      <a:pt x="22" y="132"/>
                    </a:lnTo>
                    <a:lnTo>
                      <a:pt x="22" y="161"/>
                    </a:lnTo>
                    <a:lnTo>
                      <a:pt x="19" y="172"/>
                    </a:lnTo>
                    <a:lnTo>
                      <a:pt x="12" y="181"/>
                    </a:lnTo>
                    <a:lnTo>
                      <a:pt x="0" y="189"/>
                    </a:lnTo>
                    <a:lnTo>
                      <a:pt x="10" y="193"/>
                    </a:lnTo>
                    <a:lnTo>
                      <a:pt x="19" y="195"/>
                    </a:lnTo>
                    <a:lnTo>
                      <a:pt x="30" y="193"/>
                    </a:lnTo>
                    <a:lnTo>
                      <a:pt x="42" y="186"/>
                    </a:lnTo>
                    <a:lnTo>
                      <a:pt x="55" y="178"/>
                    </a:lnTo>
                    <a:lnTo>
                      <a:pt x="64" y="166"/>
                    </a:lnTo>
                    <a:lnTo>
                      <a:pt x="69" y="152"/>
                    </a:lnTo>
                    <a:lnTo>
                      <a:pt x="72" y="139"/>
                    </a:lnTo>
                    <a:lnTo>
                      <a:pt x="75" y="126"/>
                    </a:lnTo>
                    <a:lnTo>
                      <a:pt x="76" y="109"/>
                    </a:lnTo>
                    <a:lnTo>
                      <a:pt x="73" y="91"/>
                    </a:lnTo>
                    <a:lnTo>
                      <a:pt x="73" y="68"/>
                    </a:lnTo>
                    <a:lnTo>
                      <a:pt x="71" y="45"/>
                    </a:lnTo>
                    <a:lnTo>
                      <a:pt x="69" y="28"/>
                    </a:lnTo>
                    <a:lnTo>
                      <a:pt x="70" y="21"/>
                    </a:lnTo>
                    <a:lnTo>
                      <a:pt x="75" y="8"/>
                    </a:lnTo>
                    <a:lnTo>
                      <a:pt x="84" y="0"/>
                    </a:lnTo>
                  </a:path>
                </a:pathLst>
              </a:custGeom>
              <a:solidFill>
                <a:srgbClr val="006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rnd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5542" name="Freeform 9"/>
            <p:cNvSpPr>
              <a:spLocks/>
            </p:cNvSpPr>
            <p:nvPr/>
          </p:nvSpPr>
          <p:spPr bwMode="auto">
            <a:xfrm>
              <a:off x="3725" y="1257"/>
              <a:ext cx="1707" cy="2395"/>
            </a:xfrm>
            <a:custGeom>
              <a:avLst/>
              <a:gdLst>
                <a:gd name="T0" fmla="*/ 551 w 1707"/>
                <a:gd name="T1" fmla="*/ 21 h 2395"/>
                <a:gd name="T2" fmla="*/ 507 w 1707"/>
                <a:gd name="T3" fmla="*/ 2 h 2395"/>
                <a:gd name="T4" fmla="*/ 434 w 1707"/>
                <a:gd name="T5" fmla="*/ 3 h 2395"/>
                <a:gd name="T6" fmla="*/ 339 w 1707"/>
                <a:gd name="T7" fmla="*/ 33 h 2395"/>
                <a:gd name="T8" fmla="*/ 261 w 1707"/>
                <a:gd name="T9" fmla="*/ 67 h 2395"/>
                <a:gd name="T10" fmla="*/ 179 w 1707"/>
                <a:gd name="T11" fmla="*/ 114 h 2395"/>
                <a:gd name="T12" fmla="*/ 118 w 1707"/>
                <a:gd name="T13" fmla="*/ 177 h 2395"/>
                <a:gd name="T14" fmla="*/ 63 w 1707"/>
                <a:gd name="T15" fmla="*/ 259 h 2395"/>
                <a:gd name="T16" fmla="*/ 18 w 1707"/>
                <a:gd name="T17" fmla="*/ 367 h 2395"/>
                <a:gd name="T18" fmla="*/ 0 w 1707"/>
                <a:gd name="T19" fmla="*/ 453 h 2395"/>
                <a:gd name="T20" fmla="*/ 7 w 1707"/>
                <a:gd name="T21" fmla="*/ 541 h 2395"/>
                <a:gd name="T22" fmla="*/ 57 w 1707"/>
                <a:gd name="T23" fmla="*/ 683 h 2395"/>
                <a:gd name="T24" fmla="*/ 280 w 1707"/>
                <a:gd name="T25" fmla="*/ 1291 h 2395"/>
                <a:gd name="T26" fmla="*/ 496 w 1707"/>
                <a:gd name="T27" fmla="*/ 1699 h 2395"/>
                <a:gd name="T28" fmla="*/ 742 w 1707"/>
                <a:gd name="T29" fmla="*/ 1997 h 2395"/>
                <a:gd name="T30" fmla="*/ 892 w 1707"/>
                <a:gd name="T31" fmla="*/ 2167 h 2395"/>
                <a:gd name="T32" fmla="*/ 965 w 1707"/>
                <a:gd name="T33" fmla="*/ 2255 h 2395"/>
                <a:gd name="T34" fmla="*/ 1067 w 1707"/>
                <a:gd name="T35" fmla="*/ 2351 h 2395"/>
                <a:gd name="T36" fmla="*/ 1156 w 1707"/>
                <a:gd name="T37" fmla="*/ 2394 h 2395"/>
                <a:gd name="T38" fmla="*/ 1484 w 1707"/>
                <a:gd name="T39" fmla="*/ 2317 h 2395"/>
                <a:gd name="T40" fmla="*/ 1570 w 1707"/>
                <a:gd name="T41" fmla="*/ 2250 h 2395"/>
                <a:gd name="T42" fmla="*/ 1659 w 1707"/>
                <a:gd name="T43" fmla="*/ 2117 h 2395"/>
                <a:gd name="T44" fmla="*/ 1694 w 1707"/>
                <a:gd name="T45" fmla="*/ 2028 h 2395"/>
                <a:gd name="T46" fmla="*/ 1706 w 1707"/>
                <a:gd name="T47" fmla="*/ 1929 h 2395"/>
                <a:gd name="T48" fmla="*/ 1682 w 1707"/>
                <a:gd name="T49" fmla="*/ 1845 h 2395"/>
                <a:gd name="T50" fmla="*/ 1632 w 1707"/>
                <a:gd name="T51" fmla="*/ 1755 h 2395"/>
                <a:gd name="T52" fmla="*/ 1548 w 1707"/>
                <a:gd name="T53" fmla="*/ 1676 h 2395"/>
                <a:gd name="T54" fmla="*/ 1450 w 1707"/>
                <a:gd name="T55" fmla="*/ 1622 h 2395"/>
                <a:gd name="T56" fmla="*/ 1319 w 1707"/>
                <a:gd name="T57" fmla="*/ 1597 h 2395"/>
                <a:gd name="T58" fmla="*/ 1200 w 1707"/>
                <a:gd name="T59" fmla="*/ 1618 h 2395"/>
                <a:gd name="T60" fmla="*/ 1085 w 1707"/>
                <a:gd name="T61" fmla="*/ 1701 h 2395"/>
                <a:gd name="T62" fmla="*/ 998 w 1707"/>
                <a:gd name="T63" fmla="*/ 1720 h 2395"/>
                <a:gd name="T64" fmla="*/ 831 w 1707"/>
                <a:gd name="T65" fmla="*/ 1479 h 2395"/>
                <a:gd name="T66" fmla="*/ 610 w 1707"/>
                <a:gd name="T67" fmla="*/ 1084 h 2395"/>
                <a:gd name="T68" fmla="*/ 506 w 1707"/>
                <a:gd name="T69" fmla="*/ 864 h 2395"/>
                <a:gd name="T70" fmla="*/ 496 w 1707"/>
                <a:gd name="T71" fmla="*/ 808 h 2395"/>
                <a:gd name="T72" fmla="*/ 506 w 1707"/>
                <a:gd name="T73" fmla="*/ 762 h 2395"/>
                <a:gd name="T74" fmla="*/ 537 w 1707"/>
                <a:gd name="T75" fmla="*/ 736 h 2395"/>
                <a:gd name="T76" fmla="*/ 619 w 1707"/>
                <a:gd name="T77" fmla="*/ 687 h 2395"/>
                <a:gd name="T78" fmla="*/ 689 w 1707"/>
                <a:gd name="T79" fmla="*/ 630 h 2395"/>
                <a:gd name="T80" fmla="*/ 736 w 1707"/>
                <a:gd name="T81" fmla="*/ 538 h 2395"/>
                <a:gd name="T82" fmla="*/ 747 w 1707"/>
                <a:gd name="T83" fmla="*/ 440 h 2395"/>
                <a:gd name="T84" fmla="*/ 735 w 1707"/>
                <a:gd name="T85" fmla="*/ 299 h 2395"/>
                <a:gd name="T86" fmla="*/ 692 w 1707"/>
                <a:gd name="T87" fmla="*/ 175 h 2395"/>
                <a:gd name="T88" fmla="*/ 633 w 1707"/>
                <a:gd name="T89" fmla="*/ 90 h 2395"/>
                <a:gd name="T90" fmla="*/ 588 w 1707"/>
                <a:gd name="T91" fmla="*/ 47 h 239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707"/>
                <a:gd name="T139" fmla="*/ 0 h 2395"/>
                <a:gd name="T140" fmla="*/ 1707 w 1707"/>
                <a:gd name="T141" fmla="*/ 2395 h 239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707" h="2395">
                  <a:moveTo>
                    <a:pt x="588" y="47"/>
                  </a:moveTo>
                  <a:lnTo>
                    <a:pt x="551" y="21"/>
                  </a:lnTo>
                  <a:lnTo>
                    <a:pt x="529" y="10"/>
                  </a:lnTo>
                  <a:lnTo>
                    <a:pt x="507" y="2"/>
                  </a:lnTo>
                  <a:lnTo>
                    <a:pt x="471" y="0"/>
                  </a:lnTo>
                  <a:lnTo>
                    <a:pt x="434" y="3"/>
                  </a:lnTo>
                  <a:lnTo>
                    <a:pt x="397" y="11"/>
                  </a:lnTo>
                  <a:lnTo>
                    <a:pt x="339" y="33"/>
                  </a:lnTo>
                  <a:lnTo>
                    <a:pt x="302" y="48"/>
                  </a:lnTo>
                  <a:lnTo>
                    <a:pt x="261" y="67"/>
                  </a:lnTo>
                  <a:lnTo>
                    <a:pt x="217" y="91"/>
                  </a:lnTo>
                  <a:lnTo>
                    <a:pt x="179" y="114"/>
                  </a:lnTo>
                  <a:lnTo>
                    <a:pt x="145" y="145"/>
                  </a:lnTo>
                  <a:lnTo>
                    <a:pt x="118" y="177"/>
                  </a:lnTo>
                  <a:lnTo>
                    <a:pt x="86" y="217"/>
                  </a:lnTo>
                  <a:lnTo>
                    <a:pt x="63" y="259"/>
                  </a:lnTo>
                  <a:lnTo>
                    <a:pt x="31" y="329"/>
                  </a:lnTo>
                  <a:lnTo>
                    <a:pt x="18" y="367"/>
                  </a:lnTo>
                  <a:lnTo>
                    <a:pt x="6" y="414"/>
                  </a:lnTo>
                  <a:lnTo>
                    <a:pt x="0" y="453"/>
                  </a:lnTo>
                  <a:lnTo>
                    <a:pt x="0" y="496"/>
                  </a:lnTo>
                  <a:lnTo>
                    <a:pt x="7" y="541"/>
                  </a:lnTo>
                  <a:lnTo>
                    <a:pt x="25" y="592"/>
                  </a:lnTo>
                  <a:lnTo>
                    <a:pt x="57" y="683"/>
                  </a:lnTo>
                  <a:lnTo>
                    <a:pt x="176" y="1020"/>
                  </a:lnTo>
                  <a:lnTo>
                    <a:pt x="280" y="1291"/>
                  </a:lnTo>
                  <a:lnTo>
                    <a:pt x="376" y="1491"/>
                  </a:lnTo>
                  <a:lnTo>
                    <a:pt x="496" y="1699"/>
                  </a:lnTo>
                  <a:lnTo>
                    <a:pt x="626" y="1871"/>
                  </a:lnTo>
                  <a:lnTo>
                    <a:pt x="742" y="1997"/>
                  </a:lnTo>
                  <a:lnTo>
                    <a:pt x="841" y="2101"/>
                  </a:lnTo>
                  <a:lnTo>
                    <a:pt x="892" y="2167"/>
                  </a:lnTo>
                  <a:lnTo>
                    <a:pt x="928" y="2216"/>
                  </a:lnTo>
                  <a:lnTo>
                    <a:pt x="965" y="2255"/>
                  </a:lnTo>
                  <a:lnTo>
                    <a:pt x="1014" y="2307"/>
                  </a:lnTo>
                  <a:lnTo>
                    <a:pt x="1067" y="2351"/>
                  </a:lnTo>
                  <a:lnTo>
                    <a:pt x="1113" y="2382"/>
                  </a:lnTo>
                  <a:lnTo>
                    <a:pt x="1156" y="2394"/>
                  </a:lnTo>
                  <a:lnTo>
                    <a:pt x="1417" y="2344"/>
                  </a:lnTo>
                  <a:lnTo>
                    <a:pt x="1484" y="2317"/>
                  </a:lnTo>
                  <a:lnTo>
                    <a:pt x="1530" y="2288"/>
                  </a:lnTo>
                  <a:lnTo>
                    <a:pt x="1570" y="2250"/>
                  </a:lnTo>
                  <a:lnTo>
                    <a:pt x="1621" y="2171"/>
                  </a:lnTo>
                  <a:lnTo>
                    <a:pt x="1659" y="2117"/>
                  </a:lnTo>
                  <a:lnTo>
                    <a:pt x="1681" y="2073"/>
                  </a:lnTo>
                  <a:lnTo>
                    <a:pt x="1694" y="2028"/>
                  </a:lnTo>
                  <a:lnTo>
                    <a:pt x="1706" y="1977"/>
                  </a:lnTo>
                  <a:lnTo>
                    <a:pt x="1706" y="1929"/>
                  </a:lnTo>
                  <a:lnTo>
                    <a:pt x="1693" y="1882"/>
                  </a:lnTo>
                  <a:lnTo>
                    <a:pt x="1682" y="1845"/>
                  </a:lnTo>
                  <a:lnTo>
                    <a:pt x="1661" y="1801"/>
                  </a:lnTo>
                  <a:lnTo>
                    <a:pt x="1632" y="1755"/>
                  </a:lnTo>
                  <a:lnTo>
                    <a:pt x="1593" y="1713"/>
                  </a:lnTo>
                  <a:lnTo>
                    <a:pt x="1548" y="1676"/>
                  </a:lnTo>
                  <a:lnTo>
                    <a:pt x="1496" y="1639"/>
                  </a:lnTo>
                  <a:lnTo>
                    <a:pt x="1450" y="1622"/>
                  </a:lnTo>
                  <a:lnTo>
                    <a:pt x="1382" y="1602"/>
                  </a:lnTo>
                  <a:lnTo>
                    <a:pt x="1319" y="1597"/>
                  </a:lnTo>
                  <a:lnTo>
                    <a:pt x="1257" y="1601"/>
                  </a:lnTo>
                  <a:lnTo>
                    <a:pt x="1200" y="1618"/>
                  </a:lnTo>
                  <a:lnTo>
                    <a:pt x="1130" y="1658"/>
                  </a:lnTo>
                  <a:lnTo>
                    <a:pt x="1085" y="1701"/>
                  </a:lnTo>
                  <a:lnTo>
                    <a:pt x="1045" y="1759"/>
                  </a:lnTo>
                  <a:lnTo>
                    <a:pt x="998" y="1720"/>
                  </a:lnTo>
                  <a:lnTo>
                    <a:pt x="923" y="1623"/>
                  </a:lnTo>
                  <a:lnTo>
                    <a:pt x="831" y="1479"/>
                  </a:lnTo>
                  <a:lnTo>
                    <a:pt x="711" y="1287"/>
                  </a:lnTo>
                  <a:lnTo>
                    <a:pt x="610" y="1084"/>
                  </a:lnTo>
                  <a:lnTo>
                    <a:pt x="520" y="894"/>
                  </a:lnTo>
                  <a:lnTo>
                    <a:pt x="506" y="864"/>
                  </a:lnTo>
                  <a:lnTo>
                    <a:pt x="499" y="832"/>
                  </a:lnTo>
                  <a:lnTo>
                    <a:pt x="496" y="808"/>
                  </a:lnTo>
                  <a:lnTo>
                    <a:pt x="499" y="784"/>
                  </a:lnTo>
                  <a:lnTo>
                    <a:pt x="506" y="762"/>
                  </a:lnTo>
                  <a:lnTo>
                    <a:pt x="517" y="749"/>
                  </a:lnTo>
                  <a:lnTo>
                    <a:pt x="537" y="736"/>
                  </a:lnTo>
                  <a:lnTo>
                    <a:pt x="578" y="712"/>
                  </a:lnTo>
                  <a:lnTo>
                    <a:pt x="619" y="687"/>
                  </a:lnTo>
                  <a:lnTo>
                    <a:pt x="652" y="666"/>
                  </a:lnTo>
                  <a:lnTo>
                    <a:pt x="689" y="630"/>
                  </a:lnTo>
                  <a:lnTo>
                    <a:pt x="712" y="594"/>
                  </a:lnTo>
                  <a:lnTo>
                    <a:pt x="736" y="538"/>
                  </a:lnTo>
                  <a:lnTo>
                    <a:pt x="745" y="496"/>
                  </a:lnTo>
                  <a:lnTo>
                    <a:pt x="747" y="440"/>
                  </a:lnTo>
                  <a:lnTo>
                    <a:pt x="744" y="370"/>
                  </a:lnTo>
                  <a:lnTo>
                    <a:pt x="735" y="299"/>
                  </a:lnTo>
                  <a:lnTo>
                    <a:pt x="719" y="234"/>
                  </a:lnTo>
                  <a:lnTo>
                    <a:pt x="692" y="175"/>
                  </a:lnTo>
                  <a:lnTo>
                    <a:pt x="659" y="120"/>
                  </a:lnTo>
                  <a:lnTo>
                    <a:pt x="633" y="90"/>
                  </a:lnTo>
                  <a:lnTo>
                    <a:pt x="610" y="67"/>
                  </a:lnTo>
                  <a:lnTo>
                    <a:pt x="588" y="47"/>
                  </a:lnTo>
                </a:path>
              </a:pathLst>
            </a:custGeom>
            <a:solidFill>
              <a:srgbClr val="008080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543" name="Freeform 10"/>
            <p:cNvSpPr>
              <a:spLocks/>
            </p:cNvSpPr>
            <p:nvPr/>
          </p:nvSpPr>
          <p:spPr bwMode="auto">
            <a:xfrm>
              <a:off x="3762" y="1266"/>
              <a:ext cx="699" cy="1420"/>
            </a:xfrm>
            <a:custGeom>
              <a:avLst/>
              <a:gdLst>
                <a:gd name="T0" fmla="*/ 355 w 699"/>
                <a:gd name="T1" fmla="*/ 57 h 1420"/>
                <a:gd name="T2" fmla="*/ 290 w 699"/>
                <a:gd name="T3" fmla="*/ 186 h 1420"/>
                <a:gd name="T4" fmla="*/ 290 w 699"/>
                <a:gd name="T5" fmla="*/ 345 h 1420"/>
                <a:gd name="T6" fmla="*/ 297 w 699"/>
                <a:gd name="T7" fmla="*/ 249 h 1420"/>
                <a:gd name="T8" fmla="*/ 331 w 699"/>
                <a:gd name="T9" fmla="*/ 158 h 1420"/>
                <a:gd name="T10" fmla="*/ 353 w 699"/>
                <a:gd name="T11" fmla="*/ 211 h 1420"/>
                <a:gd name="T12" fmla="*/ 342 w 699"/>
                <a:gd name="T13" fmla="*/ 294 h 1420"/>
                <a:gd name="T14" fmla="*/ 343 w 699"/>
                <a:gd name="T15" fmla="*/ 376 h 1420"/>
                <a:gd name="T16" fmla="*/ 369 w 699"/>
                <a:gd name="T17" fmla="*/ 431 h 1420"/>
                <a:gd name="T18" fmla="*/ 413 w 699"/>
                <a:gd name="T19" fmla="*/ 476 h 1420"/>
                <a:gd name="T20" fmla="*/ 511 w 699"/>
                <a:gd name="T21" fmla="*/ 603 h 1420"/>
                <a:gd name="T22" fmla="*/ 600 w 699"/>
                <a:gd name="T23" fmla="*/ 590 h 1420"/>
                <a:gd name="T24" fmla="*/ 630 w 699"/>
                <a:gd name="T25" fmla="*/ 547 h 1420"/>
                <a:gd name="T26" fmla="*/ 520 w 699"/>
                <a:gd name="T27" fmla="*/ 462 h 1420"/>
                <a:gd name="T28" fmla="*/ 520 w 699"/>
                <a:gd name="T29" fmla="*/ 408 h 1420"/>
                <a:gd name="T30" fmla="*/ 508 w 699"/>
                <a:gd name="T31" fmla="*/ 325 h 1420"/>
                <a:gd name="T32" fmla="*/ 457 w 699"/>
                <a:gd name="T33" fmla="*/ 257 h 1420"/>
                <a:gd name="T34" fmla="*/ 421 w 699"/>
                <a:gd name="T35" fmla="*/ 228 h 1420"/>
                <a:gd name="T36" fmla="*/ 401 w 699"/>
                <a:gd name="T37" fmla="*/ 152 h 1420"/>
                <a:gd name="T38" fmla="*/ 392 w 699"/>
                <a:gd name="T39" fmla="*/ 107 h 1420"/>
                <a:gd name="T40" fmla="*/ 529 w 699"/>
                <a:gd name="T41" fmla="*/ 80 h 1420"/>
                <a:gd name="T42" fmla="*/ 610 w 699"/>
                <a:gd name="T43" fmla="*/ 138 h 1420"/>
                <a:gd name="T44" fmla="*/ 671 w 699"/>
                <a:gd name="T45" fmla="*/ 249 h 1420"/>
                <a:gd name="T46" fmla="*/ 696 w 699"/>
                <a:gd name="T47" fmla="*/ 396 h 1420"/>
                <a:gd name="T48" fmla="*/ 687 w 699"/>
                <a:gd name="T49" fmla="*/ 540 h 1420"/>
                <a:gd name="T50" fmla="*/ 644 w 699"/>
                <a:gd name="T51" fmla="*/ 627 h 1420"/>
                <a:gd name="T52" fmla="*/ 527 w 699"/>
                <a:gd name="T53" fmla="*/ 717 h 1420"/>
                <a:gd name="T54" fmla="*/ 466 w 699"/>
                <a:gd name="T55" fmla="*/ 777 h 1420"/>
                <a:gd name="T56" fmla="*/ 480 w 699"/>
                <a:gd name="T57" fmla="*/ 878 h 1420"/>
                <a:gd name="T58" fmla="*/ 466 w 699"/>
                <a:gd name="T59" fmla="*/ 1022 h 1420"/>
                <a:gd name="T60" fmla="*/ 410 w 699"/>
                <a:gd name="T61" fmla="*/ 1065 h 1420"/>
                <a:gd name="T62" fmla="*/ 280 w 699"/>
                <a:gd name="T63" fmla="*/ 1155 h 1420"/>
                <a:gd name="T64" fmla="*/ 243 w 699"/>
                <a:gd name="T65" fmla="*/ 1282 h 1420"/>
                <a:gd name="T66" fmla="*/ 29 w 699"/>
                <a:gd name="T67" fmla="*/ 677 h 1420"/>
                <a:gd name="T68" fmla="*/ 113 w 699"/>
                <a:gd name="T69" fmla="*/ 746 h 1420"/>
                <a:gd name="T70" fmla="*/ 223 w 699"/>
                <a:gd name="T71" fmla="*/ 771 h 1420"/>
                <a:gd name="T72" fmla="*/ 245 w 699"/>
                <a:gd name="T73" fmla="*/ 751 h 1420"/>
                <a:gd name="T74" fmla="*/ 266 w 699"/>
                <a:gd name="T75" fmla="*/ 686 h 1420"/>
                <a:gd name="T76" fmla="*/ 353 w 699"/>
                <a:gd name="T77" fmla="*/ 652 h 1420"/>
                <a:gd name="T78" fmla="*/ 390 w 699"/>
                <a:gd name="T79" fmla="*/ 625 h 1420"/>
                <a:gd name="T80" fmla="*/ 303 w 699"/>
                <a:gd name="T81" fmla="*/ 532 h 1420"/>
                <a:gd name="T82" fmla="*/ 239 w 699"/>
                <a:gd name="T83" fmla="*/ 524 h 1420"/>
                <a:gd name="T84" fmla="*/ 157 w 699"/>
                <a:gd name="T85" fmla="*/ 631 h 1420"/>
                <a:gd name="T86" fmla="*/ 71 w 699"/>
                <a:gd name="T87" fmla="*/ 596 h 1420"/>
                <a:gd name="T88" fmla="*/ 2 w 699"/>
                <a:gd name="T89" fmla="*/ 469 h 1420"/>
                <a:gd name="T90" fmla="*/ 21 w 699"/>
                <a:gd name="T91" fmla="*/ 316 h 1420"/>
                <a:gd name="T92" fmla="*/ 148 w 699"/>
                <a:gd name="T93" fmla="*/ 158 h 1420"/>
                <a:gd name="T94" fmla="*/ 285 w 699"/>
                <a:gd name="T95" fmla="*/ 121 h 1420"/>
                <a:gd name="T96" fmla="*/ 374 w 699"/>
                <a:gd name="T97" fmla="*/ 7 h 142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99"/>
                <a:gd name="T148" fmla="*/ 0 h 1420"/>
                <a:gd name="T149" fmla="*/ 699 w 699"/>
                <a:gd name="T150" fmla="*/ 1420 h 142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99" h="1420">
                  <a:moveTo>
                    <a:pt x="431" y="0"/>
                  </a:moveTo>
                  <a:lnTo>
                    <a:pt x="379" y="29"/>
                  </a:lnTo>
                  <a:lnTo>
                    <a:pt x="355" y="57"/>
                  </a:lnTo>
                  <a:lnTo>
                    <a:pt x="324" y="108"/>
                  </a:lnTo>
                  <a:lnTo>
                    <a:pt x="302" y="154"/>
                  </a:lnTo>
                  <a:lnTo>
                    <a:pt x="290" y="186"/>
                  </a:lnTo>
                  <a:lnTo>
                    <a:pt x="287" y="207"/>
                  </a:lnTo>
                  <a:lnTo>
                    <a:pt x="280" y="281"/>
                  </a:lnTo>
                  <a:lnTo>
                    <a:pt x="290" y="345"/>
                  </a:lnTo>
                  <a:lnTo>
                    <a:pt x="296" y="341"/>
                  </a:lnTo>
                  <a:lnTo>
                    <a:pt x="293" y="301"/>
                  </a:lnTo>
                  <a:lnTo>
                    <a:pt x="297" y="249"/>
                  </a:lnTo>
                  <a:lnTo>
                    <a:pt x="302" y="217"/>
                  </a:lnTo>
                  <a:lnTo>
                    <a:pt x="318" y="178"/>
                  </a:lnTo>
                  <a:lnTo>
                    <a:pt x="331" y="158"/>
                  </a:lnTo>
                  <a:lnTo>
                    <a:pt x="341" y="149"/>
                  </a:lnTo>
                  <a:lnTo>
                    <a:pt x="343" y="171"/>
                  </a:lnTo>
                  <a:lnTo>
                    <a:pt x="353" y="211"/>
                  </a:lnTo>
                  <a:lnTo>
                    <a:pt x="366" y="243"/>
                  </a:lnTo>
                  <a:lnTo>
                    <a:pt x="351" y="264"/>
                  </a:lnTo>
                  <a:lnTo>
                    <a:pt x="342" y="294"/>
                  </a:lnTo>
                  <a:lnTo>
                    <a:pt x="337" y="325"/>
                  </a:lnTo>
                  <a:lnTo>
                    <a:pt x="339" y="354"/>
                  </a:lnTo>
                  <a:lnTo>
                    <a:pt x="343" y="376"/>
                  </a:lnTo>
                  <a:lnTo>
                    <a:pt x="347" y="393"/>
                  </a:lnTo>
                  <a:lnTo>
                    <a:pt x="356" y="410"/>
                  </a:lnTo>
                  <a:lnTo>
                    <a:pt x="369" y="431"/>
                  </a:lnTo>
                  <a:lnTo>
                    <a:pt x="383" y="447"/>
                  </a:lnTo>
                  <a:lnTo>
                    <a:pt x="400" y="465"/>
                  </a:lnTo>
                  <a:lnTo>
                    <a:pt x="413" y="476"/>
                  </a:lnTo>
                  <a:lnTo>
                    <a:pt x="440" y="491"/>
                  </a:lnTo>
                  <a:lnTo>
                    <a:pt x="467" y="501"/>
                  </a:lnTo>
                  <a:lnTo>
                    <a:pt x="511" y="603"/>
                  </a:lnTo>
                  <a:lnTo>
                    <a:pt x="541" y="608"/>
                  </a:lnTo>
                  <a:lnTo>
                    <a:pt x="573" y="602"/>
                  </a:lnTo>
                  <a:lnTo>
                    <a:pt x="600" y="590"/>
                  </a:lnTo>
                  <a:lnTo>
                    <a:pt x="616" y="573"/>
                  </a:lnTo>
                  <a:lnTo>
                    <a:pt x="631" y="558"/>
                  </a:lnTo>
                  <a:lnTo>
                    <a:pt x="630" y="547"/>
                  </a:lnTo>
                  <a:lnTo>
                    <a:pt x="621" y="541"/>
                  </a:lnTo>
                  <a:lnTo>
                    <a:pt x="566" y="509"/>
                  </a:lnTo>
                  <a:lnTo>
                    <a:pt x="520" y="462"/>
                  </a:lnTo>
                  <a:lnTo>
                    <a:pt x="511" y="451"/>
                  </a:lnTo>
                  <a:lnTo>
                    <a:pt x="513" y="432"/>
                  </a:lnTo>
                  <a:lnTo>
                    <a:pt x="520" y="408"/>
                  </a:lnTo>
                  <a:lnTo>
                    <a:pt x="522" y="376"/>
                  </a:lnTo>
                  <a:lnTo>
                    <a:pt x="517" y="349"/>
                  </a:lnTo>
                  <a:lnTo>
                    <a:pt x="508" y="325"/>
                  </a:lnTo>
                  <a:lnTo>
                    <a:pt x="497" y="299"/>
                  </a:lnTo>
                  <a:lnTo>
                    <a:pt x="481" y="276"/>
                  </a:lnTo>
                  <a:lnTo>
                    <a:pt x="457" y="257"/>
                  </a:lnTo>
                  <a:lnTo>
                    <a:pt x="441" y="246"/>
                  </a:lnTo>
                  <a:lnTo>
                    <a:pt x="428" y="237"/>
                  </a:lnTo>
                  <a:lnTo>
                    <a:pt x="421" y="228"/>
                  </a:lnTo>
                  <a:lnTo>
                    <a:pt x="418" y="194"/>
                  </a:lnTo>
                  <a:lnTo>
                    <a:pt x="410" y="172"/>
                  </a:lnTo>
                  <a:lnTo>
                    <a:pt x="401" y="152"/>
                  </a:lnTo>
                  <a:lnTo>
                    <a:pt x="384" y="132"/>
                  </a:lnTo>
                  <a:lnTo>
                    <a:pt x="374" y="124"/>
                  </a:lnTo>
                  <a:lnTo>
                    <a:pt x="392" y="107"/>
                  </a:lnTo>
                  <a:lnTo>
                    <a:pt x="468" y="75"/>
                  </a:lnTo>
                  <a:lnTo>
                    <a:pt x="499" y="74"/>
                  </a:lnTo>
                  <a:lnTo>
                    <a:pt x="529" y="80"/>
                  </a:lnTo>
                  <a:lnTo>
                    <a:pt x="562" y="96"/>
                  </a:lnTo>
                  <a:lnTo>
                    <a:pt x="583" y="111"/>
                  </a:lnTo>
                  <a:lnTo>
                    <a:pt x="610" y="138"/>
                  </a:lnTo>
                  <a:lnTo>
                    <a:pt x="634" y="166"/>
                  </a:lnTo>
                  <a:lnTo>
                    <a:pt x="654" y="207"/>
                  </a:lnTo>
                  <a:lnTo>
                    <a:pt x="671" y="249"/>
                  </a:lnTo>
                  <a:lnTo>
                    <a:pt x="682" y="295"/>
                  </a:lnTo>
                  <a:lnTo>
                    <a:pt x="689" y="339"/>
                  </a:lnTo>
                  <a:lnTo>
                    <a:pt x="696" y="396"/>
                  </a:lnTo>
                  <a:lnTo>
                    <a:pt x="698" y="452"/>
                  </a:lnTo>
                  <a:lnTo>
                    <a:pt x="697" y="496"/>
                  </a:lnTo>
                  <a:lnTo>
                    <a:pt x="687" y="540"/>
                  </a:lnTo>
                  <a:lnTo>
                    <a:pt x="674" y="576"/>
                  </a:lnTo>
                  <a:lnTo>
                    <a:pt x="661" y="605"/>
                  </a:lnTo>
                  <a:lnTo>
                    <a:pt x="644" y="627"/>
                  </a:lnTo>
                  <a:lnTo>
                    <a:pt x="611" y="661"/>
                  </a:lnTo>
                  <a:lnTo>
                    <a:pt x="559" y="697"/>
                  </a:lnTo>
                  <a:lnTo>
                    <a:pt x="527" y="717"/>
                  </a:lnTo>
                  <a:lnTo>
                    <a:pt x="507" y="729"/>
                  </a:lnTo>
                  <a:lnTo>
                    <a:pt x="483" y="751"/>
                  </a:lnTo>
                  <a:lnTo>
                    <a:pt x="466" y="777"/>
                  </a:lnTo>
                  <a:lnTo>
                    <a:pt x="464" y="794"/>
                  </a:lnTo>
                  <a:lnTo>
                    <a:pt x="463" y="818"/>
                  </a:lnTo>
                  <a:lnTo>
                    <a:pt x="480" y="878"/>
                  </a:lnTo>
                  <a:lnTo>
                    <a:pt x="544" y="1013"/>
                  </a:lnTo>
                  <a:lnTo>
                    <a:pt x="499" y="987"/>
                  </a:lnTo>
                  <a:lnTo>
                    <a:pt x="466" y="1022"/>
                  </a:lnTo>
                  <a:lnTo>
                    <a:pt x="463" y="1081"/>
                  </a:lnTo>
                  <a:lnTo>
                    <a:pt x="473" y="1145"/>
                  </a:lnTo>
                  <a:lnTo>
                    <a:pt x="410" y="1065"/>
                  </a:lnTo>
                  <a:lnTo>
                    <a:pt x="341" y="1055"/>
                  </a:lnTo>
                  <a:lnTo>
                    <a:pt x="304" y="1095"/>
                  </a:lnTo>
                  <a:lnTo>
                    <a:pt x="280" y="1155"/>
                  </a:lnTo>
                  <a:lnTo>
                    <a:pt x="297" y="1232"/>
                  </a:lnTo>
                  <a:lnTo>
                    <a:pt x="309" y="1419"/>
                  </a:lnTo>
                  <a:lnTo>
                    <a:pt x="243" y="1282"/>
                  </a:lnTo>
                  <a:lnTo>
                    <a:pt x="147" y="1032"/>
                  </a:lnTo>
                  <a:lnTo>
                    <a:pt x="9" y="639"/>
                  </a:lnTo>
                  <a:lnTo>
                    <a:pt x="29" y="677"/>
                  </a:lnTo>
                  <a:lnTo>
                    <a:pt x="49" y="701"/>
                  </a:lnTo>
                  <a:lnTo>
                    <a:pt x="79" y="728"/>
                  </a:lnTo>
                  <a:lnTo>
                    <a:pt x="113" y="746"/>
                  </a:lnTo>
                  <a:lnTo>
                    <a:pt x="153" y="763"/>
                  </a:lnTo>
                  <a:lnTo>
                    <a:pt x="190" y="774"/>
                  </a:lnTo>
                  <a:lnTo>
                    <a:pt x="223" y="771"/>
                  </a:lnTo>
                  <a:lnTo>
                    <a:pt x="237" y="769"/>
                  </a:lnTo>
                  <a:lnTo>
                    <a:pt x="244" y="758"/>
                  </a:lnTo>
                  <a:lnTo>
                    <a:pt x="245" y="751"/>
                  </a:lnTo>
                  <a:lnTo>
                    <a:pt x="245" y="726"/>
                  </a:lnTo>
                  <a:lnTo>
                    <a:pt x="248" y="707"/>
                  </a:lnTo>
                  <a:lnTo>
                    <a:pt x="266" y="686"/>
                  </a:lnTo>
                  <a:lnTo>
                    <a:pt x="293" y="669"/>
                  </a:lnTo>
                  <a:lnTo>
                    <a:pt x="319" y="658"/>
                  </a:lnTo>
                  <a:lnTo>
                    <a:pt x="353" y="652"/>
                  </a:lnTo>
                  <a:lnTo>
                    <a:pt x="396" y="648"/>
                  </a:lnTo>
                  <a:lnTo>
                    <a:pt x="433" y="648"/>
                  </a:lnTo>
                  <a:lnTo>
                    <a:pt x="390" y="625"/>
                  </a:lnTo>
                  <a:lnTo>
                    <a:pt x="350" y="594"/>
                  </a:lnTo>
                  <a:lnTo>
                    <a:pt x="323" y="563"/>
                  </a:lnTo>
                  <a:lnTo>
                    <a:pt x="303" y="532"/>
                  </a:lnTo>
                  <a:lnTo>
                    <a:pt x="287" y="502"/>
                  </a:lnTo>
                  <a:lnTo>
                    <a:pt x="270" y="469"/>
                  </a:lnTo>
                  <a:lnTo>
                    <a:pt x="239" y="524"/>
                  </a:lnTo>
                  <a:lnTo>
                    <a:pt x="211" y="574"/>
                  </a:lnTo>
                  <a:lnTo>
                    <a:pt x="185" y="606"/>
                  </a:lnTo>
                  <a:lnTo>
                    <a:pt x="157" y="631"/>
                  </a:lnTo>
                  <a:lnTo>
                    <a:pt x="132" y="631"/>
                  </a:lnTo>
                  <a:lnTo>
                    <a:pt x="103" y="616"/>
                  </a:lnTo>
                  <a:lnTo>
                    <a:pt x="71" y="596"/>
                  </a:lnTo>
                  <a:lnTo>
                    <a:pt x="30" y="553"/>
                  </a:lnTo>
                  <a:lnTo>
                    <a:pt x="10" y="510"/>
                  </a:lnTo>
                  <a:lnTo>
                    <a:pt x="2" y="469"/>
                  </a:lnTo>
                  <a:lnTo>
                    <a:pt x="0" y="410"/>
                  </a:lnTo>
                  <a:lnTo>
                    <a:pt x="9" y="367"/>
                  </a:lnTo>
                  <a:lnTo>
                    <a:pt x="21" y="316"/>
                  </a:lnTo>
                  <a:lnTo>
                    <a:pt x="47" y="275"/>
                  </a:lnTo>
                  <a:lnTo>
                    <a:pt x="91" y="211"/>
                  </a:lnTo>
                  <a:lnTo>
                    <a:pt x="148" y="158"/>
                  </a:lnTo>
                  <a:lnTo>
                    <a:pt x="192" y="131"/>
                  </a:lnTo>
                  <a:lnTo>
                    <a:pt x="246" y="117"/>
                  </a:lnTo>
                  <a:lnTo>
                    <a:pt x="285" y="121"/>
                  </a:lnTo>
                  <a:lnTo>
                    <a:pt x="347" y="29"/>
                  </a:lnTo>
                  <a:lnTo>
                    <a:pt x="351" y="13"/>
                  </a:lnTo>
                  <a:lnTo>
                    <a:pt x="374" y="7"/>
                  </a:lnTo>
                  <a:lnTo>
                    <a:pt x="405" y="1"/>
                  </a:lnTo>
                  <a:lnTo>
                    <a:pt x="431" y="0"/>
                  </a:lnTo>
                </a:path>
              </a:pathLst>
            </a:custGeom>
            <a:solidFill>
              <a:srgbClr val="00E0E0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544" name="Freeform 11"/>
            <p:cNvSpPr>
              <a:spLocks/>
            </p:cNvSpPr>
            <p:nvPr/>
          </p:nvSpPr>
          <p:spPr bwMode="auto">
            <a:xfrm>
              <a:off x="4292" y="2858"/>
              <a:ext cx="1143" cy="714"/>
            </a:xfrm>
            <a:custGeom>
              <a:avLst/>
              <a:gdLst>
                <a:gd name="T0" fmla="*/ 370 w 1143"/>
                <a:gd name="T1" fmla="*/ 38 h 714"/>
                <a:gd name="T2" fmla="*/ 472 w 1143"/>
                <a:gd name="T3" fmla="*/ 166 h 714"/>
                <a:gd name="T4" fmla="*/ 513 w 1143"/>
                <a:gd name="T5" fmla="*/ 113 h 714"/>
                <a:gd name="T6" fmla="*/ 554 w 1143"/>
                <a:gd name="T7" fmla="*/ 68 h 714"/>
                <a:gd name="T8" fmla="*/ 606 w 1143"/>
                <a:gd name="T9" fmla="*/ 36 h 714"/>
                <a:gd name="T10" fmla="*/ 657 w 1143"/>
                <a:gd name="T11" fmla="*/ 10 h 714"/>
                <a:gd name="T12" fmla="*/ 709 w 1143"/>
                <a:gd name="T13" fmla="*/ 0 h 714"/>
                <a:gd name="T14" fmla="*/ 766 w 1143"/>
                <a:gd name="T15" fmla="*/ 0 h 714"/>
                <a:gd name="T16" fmla="*/ 823 w 1143"/>
                <a:gd name="T17" fmla="*/ 5 h 714"/>
                <a:gd name="T18" fmla="*/ 872 w 1143"/>
                <a:gd name="T19" fmla="*/ 20 h 714"/>
                <a:gd name="T20" fmla="*/ 919 w 1143"/>
                <a:gd name="T21" fmla="*/ 37 h 714"/>
                <a:gd name="T22" fmla="*/ 980 w 1143"/>
                <a:gd name="T23" fmla="*/ 75 h 714"/>
                <a:gd name="T24" fmla="*/ 1025 w 1143"/>
                <a:gd name="T25" fmla="*/ 112 h 714"/>
                <a:gd name="T26" fmla="*/ 1069 w 1143"/>
                <a:gd name="T27" fmla="*/ 161 h 714"/>
                <a:gd name="T28" fmla="*/ 1100 w 1143"/>
                <a:gd name="T29" fmla="*/ 209 h 714"/>
                <a:gd name="T30" fmla="*/ 1120 w 1143"/>
                <a:gd name="T31" fmla="*/ 255 h 714"/>
                <a:gd name="T32" fmla="*/ 1135 w 1143"/>
                <a:gd name="T33" fmla="*/ 305 h 714"/>
                <a:gd name="T34" fmla="*/ 1142 w 1143"/>
                <a:gd name="T35" fmla="*/ 356 h 714"/>
                <a:gd name="T36" fmla="*/ 1136 w 1143"/>
                <a:gd name="T37" fmla="*/ 400 h 714"/>
                <a:gd name="T38" fmla="*/ 1122 w 1143"/>
                <a:gd name="T39" fmla="*/ 456 h 714"/>
                <a:gd name="T40" fmla="*/ 1100 w 1143"/>
                <a:gd name="T41" fmla="*/ 509 h 714"/>
                <a:gd name="T42" fmla="*/ 1062 w 1143"/>
                <a:gd name="T43" fmla="*/ 569 h 714"/>
                <a:gd name="T44" fmla="*/ 1004 w 1143"/>
                <a:gd name="T45" fmla="*/ 650 h 714"/>
                <a:gd name="T46" fmla="*/ 962 w 1143"/>
                <a:gd name="T47" fmla="*/ 691 h 714"/>
                <a:gd name="T48" fmla="*/ 925 w 1143"/>
                <a:gd name="T49" fmla="*/ 711 h 714"/>
                <a:gd name="T50" fmla="*/ 867 w 1143"/>
                <a:gd name="T51" fmla="*/ 709 h 714"/>
                <a:gd name="T52" fmla="*/ 853 w 1143"/>
                <a:gd name="T53" fmla="*/ 713 h 714"/>
                <a:gd name="T54" fmla="*/ 757 w 1143"/>
                <a:gd name="T55" fmla="*/ 699 h 714"/>
                <a:gd name="T56" fmla="*/ 683 w 1143"/>
                <a:gd name="T57" fmla="*/ 676 h 714"/>
                <a:gd name="T58" fmla="*/ 617 w 1143"/>
                <a:gd name="T59" fmla="*/ 637 h 714"/>
                <a:gd name="T60" fmla="*/ 565 w 1143"/>
                <a:gd name="T61" fmla="*/ 600 h 714"/>
                <a:gd name="T62" fmla="*/ 526 w 1143"/>
                <a:gd name="T63" fmla="*/ 562 h 714"/>
                <a:gd name="T64" fmla="*/ 523 w 1143"/>
                <a:gd name="T65" fmla="*/ 573 h 714"/>
                <a:gd name="T66" fmla="*/ 504 w 1143"/>
                <a:gd name="T67" fmla="*/ 575 h 714"/>
                <a:gd name="T68" fmla="*/ 476 w 1143"/>
                <a:gd name="T69" fmla="*/ 549 h 714"/>
                <a:gd name="T70" fmla="*/ 448 w 1143"/>
                <a:gd name="T71" fmla="*/ 502 h 714"/>
                <a:gd name="T72" fmla="*/ 437 w 1143"/>
                <a:gd name="T73" fmla="*/ 520 h 714"/>
                <a:gd name="T74" fmla="*/ 428 w 1143"/>
                <a:gd name="T75" fmla="*/ 543 h 714"/>
                <a:gd name="T76" fmla="*/ 409 w 1143"/>
                <a:gd name="T77" fmla="*/ 556 h 714"/>
                <a:gd name="T78" fmla="*/ 391 w 1143"/>
                <a:gd name="T79" fmla="*/ 555 h 714"/>
                <a:gd name="T80" fmla="*/ 376 w 1143"/>
                <a:gd name="T81" fmla="*/ 544 h 714"/>
                <a:gd name="T82" fmla="*/ 367 w 1143"/>
                <a:gd name="T83" fmla="*/ 559 h 714"/>
                <a:gd name="T84" fmla="*/ 332 w 1143"/>
                <a:gd name="T85" fmla="*/ 530 h 714"/>
                <a:gd name="T86" fmla="*/ 323 w 1143"/>
                <a:gd name="T87" fmla="*/ 517 h 714"/>
                <a:gd name="T88" fmla="*/ 316 w 1143"/>
                <a:gd name="T89" fmla="*/ 554 h 714"/>
                <a:gd name="T90" fmla="*/ 275 w 1143"/>
                <a:gd name="T91" fmla="*/ 508 h 714"/>
                <a:gd name="T92" fmla="*/ 233 w 1143"/>
                <a:gd name="T93" fmla="*/ 461 h 714"/>
                <a:gd name="T94" fmla="*/ 59 w 1143"/>
                <a:gd name="T95" fmla="*/ 270 h 714"/>
                <a:gd name="T96" fmla="*/ 0 w 1143"/>
                <a:gd name="T97" fmla="*/ 189 h 714"/>
                <a:gd name="T98" fmla="*/ 6 w 1143"/>
                <a:gd name="T99" fmla="*/ 111 h 714"/>
                <a:gd name="T100" fmla="*/ 87 w 1143"/>
                <a:gd name="T101" fmla="*/ 214 h 714"/>
                <a:gd name="T102" fmla="*/ 160 w 1143"/>
                <a:gd name="T103" fmla="*/ 282 h 714"/>
                <a:gd name="T104" fmla="*/ 200 w 1143"/>
                <a:gd name="T105" fmla="*/ 260 h 714"/>
                <a:gd name="T106" fmla="*/ 224 w 1143"/>
                <a:gd name="T107" fmla="*/ 223 h 714"/>
                <a:gd name="T108" fmla="*/ 272 w 1143"/>
                <a:gd name="T109" fmla="*/ 154 h 714"/>
                <a:gd name="T110" fmla="*/ 259 w 1143"/>
                <a:gd name="T111" fmla="*/ 90 h 714"/>
                <a:gd name="T112" fmla="*/ 395 w 1143"/>
                <a:gd name="T113" fmla="*/ 241 h 714"/>
                <a:gd name="T114" fmla="*/ 421 w 1143"/>
                <a:gd name="T115" fmla="*/ 168 h 714"/>
                <a:gd name="T116" fmla="*/ 370 w 1143"/>
                <a:gd name="T117" fmla="*/ 38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43"/>
                <a:gd name="T178" fmla="*/ 0 h 714"/>
                <a:gd name="T179" fmla="*/ 1143 w 1143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43" h="714">
                  <a:moveTo>
                    <a:pt x="370" y="38"/>
                  </a:moveTo>
                  <a:lnTo>
                    <a:pt x="472" y="166"/>
                  </a:lnTo>
                  <a:lnTo>
                    <a:pt x="513" y="113"/>
                  </a:lnTo>
                  <a:lnTo>
                    <a:pt x="554" y="68"/>
                  </a:lnTo>
                  <a:lnTo>
                    <a:pt x="606" y="36"/>
                  </a:lnTo>
                  <a:lnTo>
                    <a:pt x="657" y="10"/>
                  </a:lnTo>
                  <a:lnTo>
                    <a:pt x="709" y="0"/>
                  </a:lnTo>
                  <a:lnTo>
                    <a:pt x="766" y="0"/>
                  </a:lnTo>
                  <a:lnTo>
                    <a:pt x="823" y="5"/>
                  </a:lnTo>
                  <a:lnTo>
                    <a:pt x="872" y="20"/>
                  </a:lnTo>
                  <a:lnTo>
                    <a:pt x="919" y="37"/>
                  </a:lnTo>
                  <a:lnTo>
                    <a:pt x="980" y="75"/>
                  </a:lnTo>
                  <a:lnTo>
                    <a:pt x="1025" y="112"/>
                  </a:lnTo>
                  <a:lnTo>
                    <a:pt x="1069" y="161"/>
                  </a:lnTo>
                  <a:lnTo>
                    <a:pt x="1100" y="209"/>
                  </a:lnTo>
                  <a:lnTo>
                    <a:pt x="1120" y="255"/>
                  </a:lnTo>
                  <a:lnTo>
                    <a:pt x="1135" y="305"/>
                  </a:lnTo>
                  <a:lnTo>
                    <a:pt x="1142" y="356"/>
                  </a:lnTo>
                  <a:lnTo>
                    <a:pt x="1136" y="400"/>
                  </a:lnTo>
                  <a:lnTo>
                    <a:pt x="1122" y="456"/>
                  </a:lnTo>
                  <a:lnTo>
                    <a:pt x="1100" y="509"/>
                  </a:lnTo>
                  <a:lnTo>
                    <a:pt x="1062" y="569"/>
                  </a:lnTo>
                  <a:lnTo>
                    <a:pt x="1004" y="650"/>
                  </a:lnTo>
                  <a:lnTo>
                    <a:pt x="962" y="691"/>
                  </a:lnTo>
                  <a:lnTo>
                    <a:pt x="925" y="711"/>
                  </a:lnTo>
                  <a:lnTo>
                    <a:pt x="867" y="709"/>
                  </a:lnTo>
                  <a:lnTo>
                    <a:pt x="853" y="713"/>
                  </a:lnTo>
                  <a:lnTo>
                    <a:pt x="757" y="699"/>
                  </a:lnTo>
                  <a:lnTo>
                    <a:pt x="683" y="676"/>
                  </a:lnTo>
                  <a:lnTo>
                    <a:pt x="617" y="637"/>
                  </a:lnTo>
                  <a:lnTo>
                    <a:pt x="565" y="600"/>
                  </a:lnTo>
                  <a:lnTo>
                    <a:pt x="526" y="562"/>
                  </a:lnTo>
                  <a:lnTo>
                    <a:pt x="523" y="573"/>
                  </a:lnTo>
                  <a:lnTo>
                    <a:pt x="504" y="575"/>
                  </a:lnTo>
                  <a:lnTo>
                    <a:pt x="476" y="549"/>
                  </a:lnTo>
                  <a:lnTo>
                    <a:pt x="448" y="502"/>
                  </a:lnTo>
                  <a:lnTo>
                    <a:pt x="437" y="520"/>
                  </a:lnTo>
                  <a:lnTo>
                    <a:pt x="428" y="543"/>
                  </a:lnTo>
                  <a:lnTo>
                    <a:pt x="409" y="556"/>
                  </a:lnTo>
                  <a:lnTo>
                    <a:pt x="391" y="555"/>
                  </a:lnTo>
                  <a:lnTo>
                    <a:pt x="376" y="544"/>
                  </a:lnTo>
                  <a:lnTo>
                    <a:pt x="367" y="559"/>
                  </a:lnTo>
                  <a:lnTo>
                    <a:pt x="332" y="530"/>
                  </a:lnTo>
                  <a:lnTo>
                    <a:pt x="323" y="517"/>
                  </a:lnTo>
                  <a:lnTo>
                    <a:pt x="316" y="554"/>
                  </a:lnTo>
                  <a:lnTo>
                    <a:pt x="275" y="508"/>
                  </a:lnTo>
                  <a:lnTo>
                    <a:pt x="233" y="461"/>
                  </a:lnTo>
                  <a:lnTo>
                    <a:pt x="59" y="270"/>
                  </a:lnTo>
                  <a:lnTo>
                    <a:pt x="0" y="189"/>
                  </a:lnTo>
                  <a:lnTo>
                    <a:pt x="6" y="111"/>
                  </a:lnTo>
                  <a:lnTo>
                    <a:pt x="87" y="214"/>
                  </a:lnTo>
                  <a:lnTo>
                    <a:pt x="160" y="282"/>
                  </a:lnTo>
                  <a:lnTo>
                    <a:pt x="200" y="260"/>
                  </a:lnTo>
                  <a:lnTo>
                    <a:pt x="224" y="223"/>
                  </a:lnTo>
                  <a:lnTo>
                    <a:pt x="272" y="154"/>
                  </a:lnTo>
                  <a:lnTo>
                    <a:pt x="259" y="90"/>
                  </a:lnTo>
                  <a:lnTo>
                    <a:pt x="395" y="241"/>
                  </a:lnTo>
                  <a:lnTo>
                    <a:pt x="421" y="168"/>
                  </a:lnTo>
                  <a:lnTo>
                    <a:pt x="370" y="38"/>
                  </a:lnTo>
                </a:path>
              </a:pathLst>
            </a:custGeom>
            <a:solidFill>
              <a:srgbClr val="00E0E0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65545" name="Group 17"/>
            <p:cNvGrpSpPr>
              <a:grpSpLocks/>
            </p:cNvGrpSpPr>
            <p:nvPr/>
          </p:nvGrpSpPr>
          <p:grpSpPr bwMode="auto">
            <a:xfrm>
              <a:off x="3828" y="1320"/>
              <a:ext cx="1546" cy="1961"/>
              <a:chOff x="3828" y="1320"/>
              <a:chExt cx="1546" cy="1961"/>
            </a:xfrm>
          </p:grpSpPr>
          <p:sp>
            <p:nvSpPr>
              <p:cNvPr id="65598" name="Freeform 13"/>
              <p:cNvSpPr>
                <a:spLocks/>
              </p:cNvSpPr>
              <p:nvPr/>
            </p:nvSpPr>
            <p:spPr bwMode="auto">
              <a:xfrm>
                <a:off x="4826" y="3034"/>
                <a:ext cx="152" cy="247"/>
              </a:xfrm>
              <a:custGeom>
                <a:avLst/>
                <a:gdLst>
                  <a:gd name="T0" fmla="*/ 43 w 152"/>
                  <a:gd name="T1" fmla="*/ 27 h 247"/>
                  <a:gd name="T2" fmla="*/ 32 w 152"/>
                  <a:gd name="T3" fmla="*/ 1 h 247"/>
                  <a:gd name="T4" fmla="*/ 20 w 152"/>
                  <a:gd name="T5" fmla="*/ 0 h 247"/>
                  <a:gd name="T6" fmla="*/ 8 w 152"/>
                  <a:gd name="T7" fmla="*/ 3 h 247"/>
                  <a:gd name="T8" fmla="*/ 0 w 152"/>
                  <a:gd name="T9" fmla="*/ 19 h 247"/>
                  <a:gd name="T10" fmla="*/ 3 w 152"/>
                  <a:gd name="T11" fmla="*/ 44 h 247"/>
                  <a:gd name="T12" fmla="*/ 8 w 152"/>
                  <a:gd name="T13" fmla="*/ 72 h 247"/>
                  <a:gd name="T14" fmla="*/ 22 w 152"/>
                  <a:gd name="T15" fmla="*/ 109 h 247"/>
                  <a:gd name="T16" fmla="*/ 38 w 152"/>
                  <a:gd name="T17" fmla="*/ 138 h 247"/>
                  <a:gd name="T18" fmla="*/ 72 w 152"/>
                  <a:gd name="T19" fmla="*/ 182 h 247"/>
                  <a:gd name="T20" fmla="*/ 100 w 152"/>
                  <a:gd name="T21" fmla="*/ 217 h 247"/>
                  <a:gd name="T22" fmla="*/ 130 w 152"/>
                  <a:gd name="T23" fmla="*/ 243 h 247"/>
                  <a:gd name="T24" fmla="*/ 151 w 152"/>
                  <a:gd name="T25" fmla="*/ 246 h 247"/>
                  <a:gd name="T26" fmla="*/ 119 w 152"/>
                  <a:gd name="T27" fmla="*/ 213 h 247"/>
                  <a:gd name="T28" fmla="*/ 93 w 152"/>
                  <a:gd name="T29" fmla="*/ 168 h 247"/>
                  <a:gd name="T30" fmla="*/ 71 w 152"/>
                  <a:gd name="T31" fmla="*/ 123 h 247"/>
                  <a:gd name="T32" fmla="*/ 57 w 152"/>
                  <a:gd name="T33" fmla="*/ 93 h 247"/>
                  <a:gd name="T34" fmla="*/ 43 w 152"/>
                  <a:gd name="T35" fmla="*/ 27 h 24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52"/>
                  <a:gd name="T55" fmla="*/ 0 h 247"/>
                  <a:gd name="T56" fmla="*/ 152 w 152"/>
                  <a:gd name="T57" fmla="*/ 247 h 24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52" h="247">
                    <a:moveTo>
                      <a:pt x="43" y="27"/>
                    </a:moveTo>
                    <a:lnTo>
                      <a:pt x="32" y="1"/>
                    </a:lnTo>
                    <a:lnTo>
                      <a:pt x="20" y="0"/>
                    </a:lnTo>
                    <a:lnTo>
                      <a:pt x="8" y="3"/>
                    </a:lnTo>
                    <a:lnTo>
                      <a:pt x="0" y="19"/>
                    </a:lnTo>
                    <a:lnTo>
                      <a:pt x="3" y="44"/>
                    </a:lnTo>
                    <a:lnTo>
                      <a:pt x="8" y="72"/>
                    </a:lnTo>
                    <a:lnTo>
                      <a:pt x="22" y="109"/>
                    </a:lnTo>
                    <a:lnTo>
                      <a:pt x="38" y="138"/>
                    </a:lnTo>
                    <a:lnTo>
                      <a:pt x="72" y="182"/>
                    </a:lnTo>
                    <a:lnTo>
                      <a:pt x="100" y="217"/>
                    </a:lnTo>
                    <a:lnTo>
                      <a:pt x="130" y="243"/>
                    </a:lnTo>
                    <a:lnTo>
                      <a:pt x="151" y="246"/>
                    </a:lnTo>
                    <a:lnTo>
                      <a:pt x="119" y="213"/>
                    </a:lnTo>
                    <a:lnTo>
                      <a:pt x="93" y="168"/>
                    </a:lnTo>
                    <a:lnTo>
                      <a:pt x="71" y="123"/>
                    </a:lnTo>
                    <a:lnTo>
                      <a:pt x="57" y="93"/>
                    </a:lnTo>
                    <a:lnTo>
                      <a:pt x="43" y="27"/>
                    </a:lnTo>
                  </a:path>
                </a:pathLst>
              </a:custGeom>
              <a:solidFill>
                <a:srgbClr val="80FFFF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99" name="Freeform 14"/>
              <p:cNvSpPr>
                <a:spLocks/>
              </p:cNvSpPr>
              <p:nvPr/>
            </p:nvSpPr>
            <p:spPr bwMode="auto">
              <a:xfrm>
                <a:off x="5225" y="3009"/>
                <a:ext cx="149" cy="208"/>
              </a:xfrm>
              <a:custGeom>
                <a:avLst/>
                <a:gdLst>
                  <a:gd name="T0" fmla="*/ 0 w 149"/>
                  <a:gd name="T1" fmla="*/ 3 h 208"/>
                  <a:gd name="T2" fmla="*/ 27 w 149"/>
                  <a:gd name="T3" fmla="*/ 0 h 208"/>
                  <a:gd name="T4" fmla="*/ 61 w 149"/>
                  <a:gd name="T5" fmla="*/ 9 h 208"/>
                  <a:gd name="T6" fmla="*/ 89 w 149"/>
                  <a:gd name="T7" fmla="*/ 39 h 208"/>
                  <a:gd name="T8" fmla="*/ 115 w 149"/>
                  <a:gd name="T9" fmla="*/ 77 h 208"/>
                  <a:gd name="T10" fmla="*/ 135 w 149"/>
                  <a:gd name="T11" fmla="*/ 124 h 208"/>
                  <a:gd name="T12" fmla="*/ 148 w 149"/>
                  <a:gd name="T13" fmla="*/ 159 h 208"/>
                  <a:gd name="T14" fmla="*/ 143 w 149"/>
                  <a:gd name="T15" fmla="*/ 181 h 208"/>
                  <a:gd name="T16" fmla="*/ 129 w 149"/>
                  <a:gd name="T17" fmla="*/ 207 h 208"/>
                  <a:gd name="T18" fmla="*/ 96 w 149"/>
                  <a:gd name="T19" fmla="*/ 188 h 208"/>
                  <a:gd name="T20" fmla="*/ 0 w 149"/>
                  <a:gd name="T21" fmla="*/ 3 h 20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9"/>
                  <a:gd name="T34" fmla="*/ 0 h 208"/>
                  <a:gd name="T35" fmla="*/ 149 w 149"/>
                  <a:gd name="T36" fmla="*/ 208 h 20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9" h="208">
                    <a:moveTo>
                      <a:pt x="0" y="3"/>
                    </a:moveTo>
                    <a:lnTo>
                      <a:pt x="27" y="0"/>
                    </a:lnTo>
                    <a:lnTo>
                      <a:pt x="61" y="9"/>
                    </a:lnTo>
                    <a:lnTo>
                      <a:pt x="89" y="39"/>
                    </a:lnTo>
                    <a:lnTo>
                      <a:pt x="115" y="77"/>
                    </a:lnTo>
                    <a:lnTo>
                      <a:pt x="135" y="124"/>
                    </a:lnTo>
                    <a:lnTo>
                      <a:pt x="148" y="159"/>
                    </a:lnTo>
                    <a:lnTo>
                      <a:pt x="143" y="181"/>
                    </a:lnTo>
                    <a:lnTo>
                      <a:pt x="129" y="207"/>
                    </a:lnTo>
                    <a:lnTo>
                      <a:pt x="96" y="188"/>
                    </a:lnTo>
                    <a:lnTo>
                      <a:pt x="0" y="3"/>
                    </a:lnTo>
                  </a:path>
                </a:pathLst>
              </a:custGeom>
              <a:solidFill>
                <a:srgbClr val="80FFFF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00" name="Freeform 15"/>
              <p:cNvSpPr>
                <a:spLocks/>
              </p:cNvSpPr>
              <p:nvPr/>
            </p:nvSpPr>
            <p:spPr bwMode="auto">
              <a:xfrm>
                <a:off x="3828" y="1376"/>
                <a:ext cx="83" cy="285"/>
              </a:xfrm>
              <a:custGeom>
                <a:avLst/>
                <a:gdLst>
                  <a:gd name="T0" fmla="*/ 82 w 83"/>
                  <a:gd name="T1" fmla="*/ 0 h 285"/>
                  <a:gd name="T2" fmla="*/ 49 w 83"/>
                  <a:gd name="T3" fmla="*/ 96 h 285"/>
                  <a:gd name="T4" fmla="*/ 15 w 83"/>
                  <a:gd name="T5" fmla="*/ 238 h 285"/>
                  <a:gd name="T6" fmla="*/ 13 w 83"/>
                  <a:gd name="T7" fmla="*/ 276 h 285"/>
                  <a:gd name="T8" fmla="*/ 8 w 83"/>
                  <a:gd name="T9" fmla="*/ 284 h 285"/>
                  <a:gd name="T10" fmla="*/ 0 w 83"/>
                  <a:gd name="T11" fmla="*/ 251 h 285"/>
                  <a:gd name="T12" fmla="*/ 3 w 83"/>
                  <a:gd name="T13" fmla="*/ 187 h 285"/>
                  <a:gd name="T14" fmla="*/ 15 w 83"/>
                  <a:gd name="T15" fmla="*/ 143 h 285"/>
                  <a:gd name="T16" fmla="*/ 36 w 83"/>
                  <a:gd name="T17" fmla="*/ 70 h 285"/>
                  <a:gd name="T18" fmla="*/ 56 w 83"/>
                  <a:gd name="T19" fmla="*/ 25 h 285"/>
                  <a:gd name="T20" fmla="*/ 82 w 83"/>
                  <a:gd name="T21" fmla="*/ 0 h 2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3"/>
                  <a:gd name="T34" fmla="*/ 0 h 285"/>
                  <a:gd name="T35" fmla="*/ 83 w 83"/>
                  <a:gd name="T36" fmla="*/ 285 h 28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3" h="285">
                    <a:moveTo>
                      <a:pt x="82" y="0"/>
                    </a:moveTo>
                    <a:lnTo>
                      <a:pt x="49" y="96"/>
                    </a:lnTo>
                    <a:lnTo>
                      <a:pt x="15" y="238"/>
                    </a:lnTo>
                    <a:lnTo>
                      <a:pt x="13" y="276"/>
                    </a:lnTo>
                    <a:lnTo>
                      <a:pt x="8" y="284"/>
                    </a:lnTo>
                    <a:lnTo>
                      <a:pt x="0" y="251"/>
                    </a:lnTo>
                    <a:lnTo>
                      <a:pt x="3" y="187"/>
                    </a:lnTo>
                    <a:lnTo>
                      <a:pt x="15" y="143"/>
                    </a:lnTo>
                    <a:lnTo>
                      <a:pt x="36" y="70"/>
                    </a:lnTo>
                    <a:lnTo>
                      <a:pt x="56" y="25"/>
                    </a:lnTo>
                    <a:lnTo>
                      <a:pt x="82" y="0"/>
                    </a:lnTo>
                  </a:path>
                </a:pathLst>
              </a:custGeom>
              <a:solidFill>
                <a:srgbClr val="80FFFF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01" name="Freeform 16"/>
              <p:cNvSpPr>
                <a:spLocks/>
              </p:cNvSpPr>
              <p:nvPr/>
            </p:nvSpPr>
            <p:spPr bwMode="auto">
              <a:xfrm>
                <a:off x="3995" y="1320"/>
                <a:ext cx="100" cy="266"/>
              </a:xfrm>
              <a:custGeom>
                <a:avLst/>
                <a:gdLst>
                  <a:gd name="T0" fmla="*/ 99 w 100"/>
                  <a:gd name="T1" fmla="*/ 0 h 266"/>
                  <a:gd name="T2" fmla="*/ 74 w 100"/>
                  <a:gd name="T3" fmla="*/ 44 h 266"/>
                  <a:gd name="T4" fmla="*/ 51 w 100"/>
                  <a:gd name="T5" fmla="*/ 92 h 266"/>
                  <a:gd name="T6" fmla="*/ 39 w 100"/>
                  <a:gd name="T7" fmla="*/ 129 h 266"/>
                  <a:gd name="T8" fmla="*/ 29 w 100"/>
                  <a:gd name="T9" fmla="*/ 163 h 266"/>
                  <a:gd name="T10" fmla="*/ 21 w 100"/>
                  <a:gd name="T11" fmla="*/ 213 h 266"/>
                  <a:gd name="T12" fmla="*/ 13 w 100"/>
                  <a:gd name="T13" fmla="*/ 265 h 266"/>
                  <a:gd name="T14" fmla="*/ 2 w 100"/>
                  <a:gd name="T15" fmla="*/ 223 h 266"/>
                  <a:gd name="T16" fmla="*/ 0 w 100"/>
                  <a:gd name="T17" fmla="*/ 167 h 266"/>
                  <a:gd name="T18" fmla="*/ 7 w 100"/>
                  <a:gd name="T19" fmla="*/ 109 h 266"/>
                  <a:gd name="T20" fmla="*/ 24 w 100"/>
                  <a:gd name="T21" fmla="*/ 74 h 266"/>
                  <a:gd name="T22" fmla="*/ 53 w 100"/>
                  <a:gd name="T23" fmla="*/ 33 h 266"/>
                  <a:gd name="T24" fmla="*/ 76 w 100"/>
                  <a:gd name="T25" fmla="*/ 13 h 266"/>
                  <a:gd name="T26" fmla="*/ 99 w 100"/>
                  <a:gd name="T27" fmla="*/ 0 h 26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0"/>
                  <a:gd name="T43" fmla="*/ 0 h 266"/>
                  <a:gd name="T44" fmla="*/ 100 w 100"/>
                  <a:gd name="T45" fmla="*/ 266 h 26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0" h="266">
                    <a:moveTo>
                      <a:pt x="99" y="0"/>
                    </a:moveTo>
                    <a:lnTo>
                      <a:pt x="74" y="44"/>
                    </a:lnTo>
                    <a:lnTo>
                      <a:pt x="51" y="92"/>
                    </a:lnTo>
                    <a:lnTo>
                      <a:pt x="39" y="129"/>
                    </a:lnTo>
                    <a:lnTo>
                      <a:pt x="29" y="163"/>
                    </a:lnTo>
                    <a:lnTo>
                      <a:pt x="21" y="213"/>
                    </a:lnTo>
                    <a:lnTo>
                      <a:pt x="13" y="265"/>
                    </a:lnTo>
                    <a:lnTo>
                      <a:pt x="2" y="223"/>
                    </a:lnTo>
                    <a:lnTo>
                      <a:pt x="0" y="167"/>
                    </a:lnTo>
                    <a:lnTo>
                      <a:pt x="7" y="109"/>
                    </a:lnTo>
                    <a:lnTo>
                      <a:pt x="24" y="74"/>
                    </a:lnTo>
                    <a:lnTo>
                      <a:pt x="53" y="33"/>
                    </a:lnTo>
                    <a:lnTo>
                      <a:pt x="76" y="13"/>
                    </a:lnTo>
                    <a:lnTo>
                      <a:pt x="99" y="0"/>
                    </a:lnTo>
                  </a:path>
                </a:pathLst>
              </a:custGeom>
              <a:solidFill>
                <a:srgbClr val="80FFFF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5546" name="Group 52"/>
            <p:cNvGrpSpPr>
              <a:grpSpLocks/>
            </p:cNvGrpSpPr>
            <p:nvPr/>
          </p:nvGrpSpPr>
          <p:grpSpPr bwMode="auto">
            <a:xfrm>
              <a:off x="4914" y="2974"/>
              <a:ext cx="435" cy="289"/>
              <a:chOff x="4914" y="2974"/>
              <a:chExt cx="435" cy="289"/>
            </a:xfrm>
          </p:grpSpPr>
          <p:sp>
            <p:nvSpPr>
              <p:cNvPr id="65564" name="Oval 18"/>
              <p:cNvSpPr>
                <a:spLocks noChangeArrowheads="1"/>
              </p:cNvSpPr>
              <p:nvPr/>
            </p:nvSpPr>
            <p:spPr bwMode="auto">
              <a:xfrm rot="2040000">
                <a:off x="4914" y="2975"/>
                <a:ext cx="435" cy="288"/>
              </a:xfrm>
              <a:prstGeom prst="ellipse">
                <a:avLst/>
              </a:prstGeom>
              <a:solidFill>
                <a:srgbClr val="008080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grpSp>
            <p:nvGrpSpPr>
              <p:cNvPr id="65565" name="Group 51"/>
              <p:cNvGrpSpPr>
                <a:grpSpLocks/>
              </p:cNvGrpSpPr>
              <p:nvPr/>
            </p:nvGrpSpPr>
            <p:grpSpPr bwMode="auto">
              <a:xfrm>
                <a:off x="4957" y="2974"/>
                <a:ext cx="345" cy="285"/>
                <a:chOff x="4957" y="2974"/>
                <a:chExt cx="345" cy="285"/>
              </a:xfrm>
            </p:grpSpPr>
            <p:sp>
              <p:nvSpPr>
                <p:cNvPr id="65566" name="Oval 19"/>
                <p:cNvSpPr>
                  <a:spLocks noChangeArrowheads="1"/>
                </p:cNvSpPr>
                <p:nvPr/>
              </p:nvSpPr>
              <p:spPr bwMode="auto">
                <a:xfrm rot="2040000">
                  <a:off x="5174" y="2999"/>
                  <a:ext cx="12" cy="3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67" name="Oval 20"/>
                <p:cNvSpPr>
                  <a:spLocks noChangeArrowheads="1"/>
                </p:cNvSpPr>
                <p:nvPr/>
              </p:nvSpPr>
              <p:spPr bwMode="auto">
                <a:xfrm rot="2040000">
                  <a:off x="5231" y="3041"/>
                  <a:ext cx="10" cy="2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68" name="Oval 21"/>
                <p:cNvSpPr>
                  <a:spLocks noChangeArrowheads="1"/>
                </p:cNvSpPr>
                <p:nvPr/>
              </p:nvSpPr>
              <p:spPr bwMode="auto">
                <a:xfrm rot="2040000">
                  <a:off x="5115" y="2976"/>
                  <a:ext cx="10" cy="4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69" name="Oval 22"/>
                <p:cNvSpPr>
                  <a:spLocks noChangeArrowheads="1"/>
                </p:cNvSpPr>
                <p:nvPr/>
              </p:nvSpPr>
              <p:spPr bwMode="auto">
                <a:xfrm rot="2040000">
                  <a:off x="5063" y="2974"/>
                  <a:ext cx="9" cy="2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70" name="Oval 23"/>
                <p:cNvSpPr>
                  <a:spLocks noChangeArrowheads="1"/>
                </p:cNvSpPr>
                <p:nvPr/>
              </p:nvSpPr>
              <p:spPr bwMode="auto">
                <a:xfrm rot="2040000">
                  <a:off x="5014" y="2981"/>
                  <a:ext cx="10" cy="3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71" name="Oval 24"/>
                <p:cNvSpPr>
                  <a:spLocks noChangeArrowheads="1"/>
                </p:cNvSpPr>
                <p:nvPr/>
              </p:nvSpPr>
              <p:spPr bwMode="auto">
                <a:xfrm rot="2040000">
                  <a:off x="4978" y="3007"/>
                  <a:ext cx="12" cy="3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72" name="Oval 25"/>
                <p:cNvSpPr>
                  <a:spLocks noChangeArrowheads="1"/>
                </p:cNvSpPr>
                <p:nvPr/>
              </p:nvSpPr>
              <p:spPr bwMode="auto">
                <a:xfrm rot="2040000">
                  <a:off x="4957" y="3053"/>
                  <a:ext cx="12" cy="2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73" name="Oval 26"/>
                <p:cNvSpPr>
                  <a:spLocks noChangeArrowheads="1"/>
                </p:cNvSpPr>
                <p:nvPr/>
              </p:nvSpPr>
              <p:spPr bwMode="auto">
                <a:xfrm rot="2040000">
                  <a:off x="4963" y="3100"/>
                  <a:ext cx="12" cy="3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74" name="Oval 27"/>
                <p:cNvSpPr>
                  <a:spLocks noChangeArrowheads="1"/>
                </p:cNvSpPr>
                <p:nvPr/>
              </p:nvSpPr>
              <p:spPr bwMode="auto">
                <a:xfrm rot="2040000">
                  <a:off x="4991" y="3150"/>
                  <a:ext cx="10" cy="4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75" name="Oval 28"/>
                <p:cNvSpPr>
                  <a:spLocks noChangeArrowheads="1"/>
                </p:cNvSpPr>
                <p:nvPr/>
              </p:nvSpPr>
              <p:spPr bwMode="auto">
                <a:xfrm rot="2040000">
                  <a:off x="5034" y="3195"/>
                  <a:ext cx="10" cy="3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76" name="Oval 29"/>
                <p:cNvSpPr>
                  <a:spLocks noChangeArrowheads="1"/>
                </p:cNvSpPr>
                <p:nvPr/>
              </p:nvSpPr>
              <p:spPr bwMode="auto">
                <a:xfrm rot="2040000">
                  <a:off x="5086" y="3230"/>
                  <a:ext cx="12" cy="3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77" name="Oval 30"/>
                <p:cNvSpPr>
                  <a:spLocks noChangeArrowheads="1"/>
                </p:cNvSpPr>
                <p:nvPr/>
              </p:nvSpPr>
              <p:spPr bwMode="auto">
                <a:xfrm rot="2040000">
                  <a:off x="5148" y="3255"/>
                  <a:ext cx="9" cy="3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78" name="Oval 31"/>
                <p:cNvSpPr>
                  <a:spLocks noChangeArrowheads="1"/>
                </p:cNvSpPr>
                <p:nvPr/>
              </p:nvSpPr>
              <p:spPr bwMode="auto">
                <a:xfrm rot="2040000">
                  <a:off x="5280" y="3207"/>
                  <a:ext cx="9" cy="3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79" name="Oval 32"/>
                <p:cNvSpPr>
                  <a:spLocks noChangeArrowheads="1"/>
                </p:cNvSpPr>
                <p:nvPr/>
              </p:nvSpPr>
              <p:spPr bwMode="auto">
                <a:xfrm rot="2040000">
                  <a:off x="5247" y="3239"/>
                  <a:ext cx="9" cy="3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80" name="Oval 33"/>
                <p:cNvSpPr>
                  <a:spLocks noChangeArrowheads="1"/>
                </p:cNvSpPr>
                <p:nvPr/>
              </p:nvSpPr>
              <p:spPr bwMode="auto">
                <a:xfrm rot="2040000">
                  <a:off x="5199" y="3256"/>
                  <a:ext cx="10" cy="3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81" name="Oval 34"/>
                <p:cNvSpPr>
                  <a:spLocks noChangeArrowheads="1"/>
                </p:cNvSpPr>
                <p:nvPr/>
              </p:nvSpPr>
              <p:spPr bwMode="auto">
                <a:xfrm rot="2040000">
                  <a:off x="5292" y="3153"/>
                  <a:ext cx="10" cy="3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82" name="Oval 35"/>
                <p:cNvSpPr>
                  <a:spLocks noChangeArrowheads="1"/>
                </p:cNvSpPr>
                <p:nvPr/>
              </p:nvSpPr>
              <p:spPr bwMode="auto">
                <a:xfrm rot="2040000">
                  <a:off x="5272" y="3098"/>
                  <a:ext cx="12" cy="3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83" name="Oval 36"/>
                <p:cNvSpPr>
                  <a:spLocks noChangeArrowheads="1"/>
                </p:cNvSpPr>
                <p:nvPr/>
              </p:nvSpPr>
              <p:spPr bwMode="auto">
                <a:xfrm rot="2040000">
                  <a:off x="5137" y="3023"/>
                  <a:ext cx="10" cy="2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84" name="Oval 37"/>
                <p:cNvSpPr>
                  <a:spLocks noChangeArrowheads="1"/>
                </p:cNvSpPr>
                <p:nvPr/>
              </p:nvSpPr>
              <p:spPr bwMode="auto">
                <a:xfrm rot="2040000">
                  <a:off x="5190" y="3056"/>
                  <a:ext cx="10" cy="4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85" name="Oval 38"/>
                <p:cNvSpPr>
                  <a:spLocks noChangeArrowheads="1"/>
                </p:cNvSpPr>
                <p:nvPr/>
              </p:nvSpPr>
              <p:spPr bwMode="auto">
                <a:xfrm rot="2040000">
                  <a:off x="5077" y="3019"/>
                  <a:ext cx="12" cy="4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86" name="Oval 39"/>
                <p:cNvSpPr>
                  <a:spLocks noChangeArrowheads="1"/>
                </p:cNvSpPr>
                <p:nvPr/>
              </p:nvSpPr>
              <p:spPr bwMode="auto">
                <a:xfrm rot="2040000">
                  <a:off x="5027" y="3040"/>
                  <a:ext cx="10" cy="3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87" name="Oval 40"/>
                <p:cNvSpPr>
                  <a:spLocks noChangeArrowheads="1"/>
                </p:cNvSpPr>
                <p:nvPr/>
              </p:nvSpPr>
              <p:spPr bwMode="auto">
                <a:xfrm rot="2040000">
                  <a:off x="5017" y="3090"/>
                  <a:ext cx="11" cy="2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88" name="Oval 41"/>
                <p:cNvSpPr>
                  <a:spLocks noChangeArrowheads="1"/>
                </p:cNvSpPr>
                <p:nvPr/>
              </p:nvSpPr>
              <p:spPr bwMode="auto">
                <a:xfrm rot="2040000">
                  <a:off x="5051" y="3139"/>
                  <a:ext cx="9" cy="3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89" name="Oval 42"/>
                <p:cNvSpPr>
                  <a:spLocks noChangeArrowheads="1"/>
                </p:cNvSpPr>
                <p:nvPr/>
              </p:nvSpPr>
              <p:spPr bwMode="auto">
                <a:xfrm rot="2040000">
                  <a:off x="5105" y="3175"/>
                  <a:ext cx="10" cy="2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90" name="Oval 43"/>
                <p:cNvSpPr>
                  <a:spLocks noChangeArrowheads="1"/>
                </p:cNvSpPr>
                <p:nvPr/>
              </p:nvSpPr>
              <p:spPr bwMode="auto">
                <a:xfrm rot="2040000">
                  <a:off x="5173" y="3195"/>
                  <a:ext cx="9" cy="3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91" name="Oval 44"/>
                <p:cNvSpPr>
                  <a:spLocks noChangeArrowheads="1"/>
                </p:cNvSpPr>
                <p:nvPr/>
              </p:nvSpPr>
              <p:spPr bwMode="auto">
                <a:xfrm rot="2040000">
                  <a:off x="5225" y="3163"/>
                  <a:ext cx="9" cy="2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92" name="Oval 45"/>
                <p:cNvSpPr>
                  <a:spLocks noChangeArrowheads="1"/>
                </p:cNvSpPr>
                <p:nvPr/>
              </p:nvSpPr>
              <p:spPr bwMode="auto">
                <a:xfrm rot="2040000">
                  <a:off x="5216" y="3102"/>
                  <a:ext cx="9" cy="3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93" name="Oval 46"/>
                <p:cNvSpPr>
                  <a:spLocks noChangeArrowheads="1"/>
                </p:cNvSpPr>
                <p:nvPr/>
              </p:nvSpPr>
              <p:spPr bwMode="auto">
                <a:xfrm rot="2040000">
                  <a:off x="5104" y="3063"/>
                  <a:ext cx="11" cy="4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94" name="Oval 47"/>
                <p:cNvSpPr>
                  <a:spLocks noChangeArrowheads="1"/>
                </p:cNvSpPr>
                <p:nvPr/>
              </p:nvSpPr>
              <p:spPr bwMode="auto">
                <a:xfrm rot="2040000">
                  <a:off x="5072" y="3095"/>
                  <a:ext cx="11" cy="3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95" name="Oval 48"/>
                <p:cNvSpPr>
                  <a:spLocks noChangeArrowheads="1"/>
                </p:cNvSpPr>
                <p:nvPr/>
              </p:nvSpPr>
              <p:spPr bwMode="auto">
                <a:xfrm rot="2040000">
                  <a:off x="5122" y="3131"/>
                  <a:ext cx="11" cy="3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96" name="Oval 49"/>
                <p:cNvSpPr>
                  <a:spLocks noChangeArrowheads="1"/>
                </p:cNvSpPr>
                <p:nvPr/>
              </p:nvSpPr>
              <p:spPr bwMode="auto">
                <a:xfrm rot="2040000">
                  <a:off x="5179" y="3128"/>
                  <a:ext cx="10" cy="3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65597" name="Oval 50"/>
                <p:cNvSpPr>
                  <a:spLocks noChangeArrowheads="1"/>
                </p:cNvSpPr>
                <p:nvPr/>
              </p:nvSpPr>
              <p:spPr bwMode="auto">
                <a:xfrm rot="2040000">
                  <a:off x="5150" y="3082"/>
                  <a:ext cx="9" cy="4"/>
                </a:xfrm>
                <a:prstGeom prst="ellipse">
                  <a:avLst/>
                </a:prstGeom>
                <a:solidFill>
                  <a:srgbClr val="004040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</p:grpSp>
        <p:grpSp>
          <p:nvGrpSpPr>
            <p:cNvPr id="65547" name="Group 57"/>
            <p:cNvGrpSpPr>
              <a:grpSpLocks/>
            </p:cNvGrpSpPr>
            <p:nvPr/>
          </p:nvGrpSpPr>
          <p:grpSpPr bwMode="auto">
            <a:xfrm>
              <a:off x="4317" y="1674"/>
              <a:ext cx="969" cy="1963"/>
              <a:chOff x="4317" y="1674"/>
              <a:chExt cx="969" cy="1963"/>
            </a:xfrm>
          </p:grpSpPr>
          <p:grpSp>
            <p:nvGrpSpPr>
              <p:cNvPr id="65560" name="Group 55"/>
              <p:cNvGrpSpPr>
                <a:grpSpLocks/>
              </p:cNvGrpSpPr>
              <p:nvPr/>
            </p:nvGrpSpPr>
            <p:grpSpPr bwMode="auto">
              <a:xfrm>
                <a:off x="4758" y="3332"/>
                <a:ext cx="528" cy="305"/>
                <a:chOff x="4758" y="3332"/>
                <a:chExt cx="528" cy="305"/>
              </a:xfrm>
            </p:grpSpPr>
            <p:sp>
              <p:nvSpPr>
                <p:cNvPr id="65562" name="Freeform 53"/>
                <p:cNvSpPr>
                  <a:spLocks/>
                </p:cNvSpPr>
                <p:nvPr/>
              </p:nvSpPr>
              <p:spPr bwMode="auto">
                <a:xfrm>
                  <a:off x="4861" y="3332"/>
                  <a:ext cx="425" cy="206"/>
                </a:xfrm>
                <a:custGeom>
                  <a:avLst/>
                  <a:gdLst>
                    <a:gd name="T0" fmla="*/ 0 w 425"/>
                    <a:gd name="T1" fmla="*/ 80 h 206"/>
                    <a:gd name="T2" fmla="*/ 37 w 425"/>
                    <a:gd name="T3" fmla="*/ 44 h 206"/>
                    <a:gd name="T4" fmla="*/ 65 w 425"/>
                    <a:gd name="T5" fmla="*/ 21 h 206"/>
                    <a:gd name="T6" fmla="*/ 83 w 425"/>
                    <a:gd name="T7" fmla="*/ 5 h 206"/>
                    <a:gd name="T8" fmla="*/ 99 w 425"/>
                    <a:gd name="T9" fmla="*/ 0 h 206"/>
                    <a:gd name="T10" fmla="*/ 113 w 425"/>
                    <a:gd name="T11" fmla="*/ 5 h 206"/>
                    <a:gd name="T12" fmla="*/ 136 w 425"/>
                    <a:gd name="T13" fmla="*/ 13 h 206"/>
                    <a:gd name="T14" fmla="*/ 164 w 425"/>
                    <a:gd name="T15" fmla="*/ 34 h 206"/>
                    <a:gd name="T16" fmla="*/ 215 w 425"/>
                    <a:gd name="T17" fmla="*/ 55 h 206"/>
                    <a:gd name="T18" fmla="*/ 268 w 425"/>
                    <a:gd name="T19" fmla="*/ 69 h 206"/>
                    <a:gd name="T20" fmla="*/ 335 w 425"/>
                    <a:gd name="T21" fmla="*/ 88 h 206"/>
                    <a:gd name="T22" fmla="*/ 384 w 425"/>
                    <a:gd name="T23" fmla="*/ 92 h 206"/>
                    <a:gd name="T24" fmla="*/ 424 w 425"/>
                    <a:gd name="T25" fmla="*/ 89 h 206"/>
                    <a:gd name="T26" fmla="*/ 392 w 425"/>
                    <a:gd name="T27" fmla="*/ 102 h 206"/>
                    <a:gd name="T28" fmla="*/ 375 w 425"/>
                    <a:gd name="T29" fmla="*/ 114 h 206"/>
                    <a:gd name="T30" fmla="*/ 353 w 425"/>
                    <a:gd name="T31" fmla="*/ 146 h 206"/>
                    <a:gd name="T32" fmla="*/ 323 w 425"/>
                    <a:gd name="T33" fmla="*/ 178 h 206"/>
                    <a:gd name="T34" fmla="*/ 309 w 425"/>
                    <a:gd name="T35" fmla="*/ 196 h 206"/>
                    <a:gd name="T36" fmla="*/ 289 w 425"/>
                    <a:gd name="T37" fmla="*/ 205 h 206"/>
                    <a:gd name="T38" fmla="*/ 269 w 425"/>
                    <a:gd name="T39" fmla="*/ 204 h 206"/>
                    <a:gd name="T40" fmla="*/ 242 w 425"/>
                    <a:gd name="T41" fmla="*/ 203 h 206"/>
                    <a:gd name="T42" fmla="*/ 205 w 425"/>
                    <a:gd name="T43" fmla="*/ 196 h 206"/>
                    <a:gd name="T44" fmla="*/ 160 w 425"/>
                    <a:gd name="T45" fmla="*/ 183 h 206"/>
                    <a:gd name="T46" fmla="*/ 107 w 425"/>
                    <a:gd name="T47" fmla="*/ 158 h 206"/>
                    <a:gd name="T48" fmla="*/ 49 w 425"/>
                    <a:gd name="T49" fmla="*/ 118 h 206"/>
                    <a:gd name="T50" fmla="*/ 0 w 425"/>
                    <a:gd name="T51" fmla="*/ 80 h 20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25"/>
                    <a:gd name="T79" fmla="*/ 0 h 206"/>
                    <a:gd name="T80" fmla="*/ 425 w 425"/>
                    <a:gd name="T81" fmla="*/ 206 h 20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25" h="206">
                      <a:moveTo>
                        <a:pt x="0" y="80"/>
                      </a:moveTo>
                      <a:lnTo>
                        <a:pt x="37" y="44"/>
                      </a:lnTo>
                      <a:lnTo>
                        <a:pt x="65" y="21"/>
                      </a:lnTo>
                      <a:lnTo>
                        <a:pt x="83" y="5"/>
                      </a:lnTo>
                      <a:lnTo>
                        <a:pt x="99" y="0"/>
                      </a:lnTo>
                      <a:lnTo>
                        <a:pt x="113" y="5"/>
                      </a:lnTo>
                      <a:lnTo>
                        <a:pt x="136" y="13"/>
                      </a:lnTo>
                      <a:lnTo>
                        <a:pt x="164" y="34"/>
                      </a:lnTo>
                      <a:lnTo>
                        <a:pt x="215" y="55"/>
                      </a:lnTo>
                      <a:lnTo>
                        <a:pt x="268" y="69"/>
                      </a:lnTo>
                      <a:lnTo>
                        <a:pt x="335" y="88"/>
                      </a:lnTo>
                      <a:lnTo>
                        <a:pt x="384" y="92"/>
                      </a:lnTo>
                      <a:lnTo>
                        <a:pt x="424" y="89"/>
                      </a:lnTo>
                      <a:lnTo>
                        <a:pt x="392" y="102"/>
                      </a:lnTo>
                      <a:lnTo>
                        <a:pt x="375" y="114"/>
                      </a:lnTo>
                      <a:lnTo>
                        <a:pt x="353" y="146"/>
                      </a:lnTo>
                      <a:lnTo>
                        <a:pt x="323" y="178"/>
                      </a:lnTo>
                      <a:lnTo>
                        <a:pt x="309" y="196"/>
                      </a:lnTo>
                      <a:lnTo>
                        <a:pt x="289" y="205"/>
                      </a:lnTo>
                      <a:lnTo>
                        <a:pt x="269" y="204"/>
                      </a:lnTo>
                      <a:lnTo>
                        <a:pt x="242" y="203"/>
                      </a:lnTo>
                      <a:lnTo>
                        <a:pt x="205" y="196"/>
                      </a:lnTo>
                      <a:lnTo>
                        <a:pt x="160" y="183"/>
                      </a:lnTo>
                      <a:lnTo>
                        <a:pt x="107" y="158"/>
                      </a:lnTo>
                      <a:lnTo>
                        <a:pt x="49" y="118"/>
                      </a:lnTo>
                      <a:lnTo>
                        <a:pt x="0" y="80"/>
                      </a:lnTo>
                    </a:path>
                  </a:pathLst>
                </a:custGeom>
                <a:solidFill>
                  <a:srgbClr val="008080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563" name="Freeform 54"/>
                <p:cNvSpPr>
                  <a:spLocks/>
                </p:cNvSpPr>
                <p:nvPr/>
              </p:nvSpPr>
              <p:spPr bwMode="auto">
                <a:xfrm>
                  <a:off x="4758" y="3430"/>
                  <a:ext cx="390" cy="207"/>
                </a:xfrm>
                <a:custGeom>
                  <a:avLst/>
                  <a:gdLst>
                    <a:gd name="T0" fmla="*/ 389 w 390"/>
                    <a:gd name="T1" fmla="*/ 138 h 207"/>
                    <a:gd name="T2" fmla="*/ 343 w 390"/>
                    <a:gd name="T3" fmla="*/ 151 h 207"/>
                    <a:gd name="T4" fmla="*/ 313 w 390"/>
                    <a:gd name="T5" fmla="*/ 160 h 207"/>
                    <a:gd name="T6" fmla="*/ 280 w 390"/>
                    <a:gd name="T7" fmla="*/ 169 h 207"/>
                    <a:gd name="T8" fmla="*/ 259 w 390"/>
                    <a:gd name="T9" fmla="*/ 172 h 207"/>
                    <a:gd name="T10" fmla="*/ 240 w 390"/>
                    <a:gd name="T11" fmla="*/ 178 h 207"/>
                    <a:gd name="T12" fmla="*/ 215 w 390"/>
                    <a:gd name="T13" fmla="*/ 179 h 207"/>
                    <a:gd name="T14" fmla="*/ 192 w 390"/>
                    <a:gd name="T15" fmla="*/ 175 h 207"/>
                    <a:gd name="T16" fmla="*/ 164 w 390"/>
                    <a:gd name="T17" fmla="*/ 168 h 207"/>
                    <a:gd name="T18" fmla="*/ 138 w 390"/>
                    <a:gd name="T19" fmla="*/ 158 h 207"/>
                    <a:gd name="T20" fmla="*/ 119 w 390"/>
                    <a:gd name="T21" fmla="*/ 151 h 207"/>
                    <a:gd name="T22" fmla="*/ 106 w 390"/>
                    <a:gd name="T23" fmla="*/ 151 h 207"/>
                    <a:gd name="T24" fmla="*/ 102 w 390"/>
                    <a:gd name="T25" fmla="*/ 158 h 207"/>
                    <a:gd name="T26" fmla="*/ 115 w 390"/>
                    <a:gd name="T27" fmla="*/ 172 h 207"/>
                    <a:gd name="T28" fmla="*/ 119 w 390"/>
                    <a:gd name="T29" fmla="*/ 182 h 207"/>
                    <a:gd name="T30" fmla="*/ 118 w 390"/>
                    <a:gd name="T31" fmla="*/ 195 h 207"/>
                    <a:gd name="T32" fmla="*/ 106 w 390"/>
                    <a:gd name="T33" fmla="*/ 206 h 207"/>
                    <a:gd name="T34" fmla="*/ 76 w 390"/>
                    <a:gd name="T35" fmla="*/ 195 h 207"/>
                    <a:gd name="T36" fmla="*/ 55 w 390"/>
                    <a:gd name="T37" fmla="*/ 176 h 207"/>
                    <a:gd name="T38" fmla="*/ 65 w 390"/>
                    <a:gd name="T39" fmla="*/ 168 h 207"/>
                    <a:gd name="T40" fmla="*/ 68 w 390"/>
                    <a:gd name="T41" fmla="*/ 157 h 207"/>
                    <a:gd name="T42" fmla="*/ 64 w 390"/>
                    <a:gd name="T43" fmla="*/ 146 h 207"/>
                    <a:gd name="T44" fmla="*/ 52 w 390"/>
                    <a:gd name="T45" fmla="*/ 131 h 207"/>
                    <a:gd name="T46" fmla="*/ 39 w 390"/>
                    <a:gd name="T47" fmla="*/ 119 h 207"/>
                    <a:gd name="T48" fmla="*/ 35 w 390"/>
                    <a:gd name="T49" fmla="*/ 107 h 207"/>
                    <a:gd name="T50" fmla="*/ 40 w 390"/>
                    <a:gd name="T51" fmla="*/ 96 h 207"/>
                    <a:gd name="T52" fmla="*/ 44 w 390"/>
                    <a:gd name="T53" fmla="*/ 82 h 207"/>
                    <a:gd name="T54" fmla="*/ 23 w 390"/>
                    <a:gd name="T55" fmla="*/ 73 h 207"/>
                    <a:gd name="T56" fmla="*/ 10 w 390"/>
                    <a:gd name="T57" fmla="*/ 65 h 207"/>
                    <a:gd name="T58" fmla="*/ 2 w 390"/>
                    <a:gd name="T59" fmla="*/ 54 h 207"/>
                    <a:gd name="T60" fmla="*/ 4 w 390"/>
                    <a:gd name="T61" fmla="*/ 42 h 207"/>
                    <a:gd name="T62" fmla="*/ 14 w 390"/>
                    <a:gd name="T63" fmla="*/ 36 h 207"/>
                    <a:gd name="T64" fmla="*/ 44 w 390"/>
                    <a:gd name="T65" fmla="*/ 33 h 207"/>
                    <a:gd name="T66" fmla="*/ 79 w 390"/>
                    <a:gd name="T67" fmla="*/ 12 h 207"/>
                    <a:gd name="T68" fmla="*/ 91 w 390"/>
                    <a:gd name="T69" fmla="*/ 38 h 207"/>
                    <a:gd name="T70" fmla="*/ 90 w 390"/>
                    <a:gd name="T71" fmla="*/ 49 h 207"/>
                    <a:gd name="T72" fmla="*/ 98 w 390"/>
                    <a:gd name="T73" fmla="*/ 64 h 207"/>
                    <a:gd name="T74" fmla="*/ 100 w 390"/>
                    <a:gd name="T75" fmla="*/ 75 h 207"/>
                    <a:gd name="T76" fmla="*/ 88 w 390"/>
                    <a:gd name="T77" fmla="*/ 84 h 207"/>
                    <a:gd name="T78" fmla="*/ 97 w 390"/>
                    <a:gd name="T79" fmla="*/ 104 h 207"/>
                    <a:gd name="T80" fmla="*/ 101 w 390"/>
                    <a:gd name="T81" fmla="*/ 118 h 207"/>
                    <a:gd name="T82" fmla="*/ 114 w 390"/>
                    <a:gd name="T83" fmla="*/ 126 h 207"/>
                    <a:gd name="T84" fmla="*/ 137 w 390"/>
                    <a:gd name="T85" fmla="*/ 138 h 207"/>
                    <a:gd name="T86" fmla="*/ 161 w 390"/>
                    <a:gd name="T87" fmla="*/ 147 h 207"/>
                    <a:gd name="T88" fmla="*/ 185 w 390"/>
                    <a:gd name="T89" fmla="*/ 151 h 207"/>
                    <a:gd name="T90" fmla="*/ 202 w 390"/>
                    <a:gd name="T91" fmla="*/ 142 h 207"/>
                    <a:gd name="T92" fmla="*/ 204 w 390"/>
                    <a:gd name="T93" fmla="*/ 133 h 207"/>
                    <a:gd name="T94" fmla="*/ 215 w 390"/>
                    <a:gd name="T95" fmla="*/ 130 h 207"/>
                    <a:gd name="T96" fmla="*/ 230 w 390"/>
                    <a:gd name="T97" fmla="*/ 139 h 207"/>
                    <a:gd name="T98" fmla="*/ 249 w 390"/>
                    <a:gd name="T99" fmla="*/ 147 h 207"/>
                    <a:gd name="T100" fmla="*/ 271 w 390"/>
                    <a:gd name="T101" fmla="*/ 148 h 207"/>
                    <a:gd name="T102" fmla="*/ 293 w 390"/>
                    <a:gd name="T103" fmla="*/ 148 h 207"/>
                    <a:gd name="T104" fmla="*/ 327 w 390"/>
                    <a:gd name="T105" fmla="*/ 135 h 207"/>
                    <a:gd name="T106" fmla="*/ 370 w 390"/>
                    <a:gd name="T107" fmla="*/ 138 h 207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90"/>
                    <a:gd name="T163" fmla="*/ 0 h 207"/>
                    <a:gd name="T164" fmla="*/ 390 w 390"/>
                    <a:gd name="T165" fmla="*/ 207 h 207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90" h="207">
                      <a:moveTo>
                        <a:pt x="370" y="138"/>
                      </a:moveTo>
                      <a:lnTo>
                        <a:pt x="389" y="138"/>
                      </a:lnTo>
                      <a:lnTo>
                        <a:pt x="360" y="148"/>
                      </a:lnTo>
                      <a:lnTo>
                        <a:pt x="343" y="151"/>
                      </a:lnTo>
                      <a:lnTo>
                        <a:pt x="323" y="158"/>
                      </a:lnTo>
                      <a:lnTo>
                        <a:pt x="313" y="160"/>
                      </a:lnTo>
                      <a:lnTo>
                        <a:pt x="299" y="163"/>
                      </a:lnTo>
                      <a:lnTo>
                        <a:pt x="280" y="169"/>
                      </a:lnTo>
                      <a:lnTo>
                        <a:pt x="266" y="172"/>
                      </a:lnTo>
                      <a:lnTo>
                        <a:pt x="259" y="172"/>
                      </a:lnTo>
                      <a:lnTo>
                        <a:pt x="252" y="176"/>
                      </a:lnTo>
                      <a:lnTo>
                        <a:pt x="240" y="178"/>
                      </a:lnTo>
                      <a:lnTo>
                        <a:pt x="224" y="176"/>
                      </a:lnTo>
                      <a:lnTo>
                        <a:pt x="215" y="179"/>
                      </a:lnTo>
                      <a:lnTo>
                        <a:pt x="199" y="175"/>
                      </a:lnTo>
                      <a:lnTo>
                        <a:pt x="192" y="175"/>
                      </a:lnTo>
                      <a:lnTo>
                        <a:pt x="179" y="172"/>
                      </a:lnTo>
                      <a:lnTo>
                        <a:pt x="164" y="168"/>
                      </a:lnTo>
                      <a:lnTo>
                        <a:pt x="148" y="164"/>
                      </a:lnTo>
                      <a:lnTo>
                        <a:pt x="138" y="158"/>
                      </a:lnTo>
                      <a:lnTo>
                        <a:pt x="126" y="155"/>
                      </a:lnTo>
                      <a:lnTo>
                        <a:pt x="119" y="151"/>
                      </a:lnTo>
                      <a:lnTo>
                        <a:pt x="110" y="152"/>
                      </a:lnTo>
                      <a:lnTo>
                        <a:pt x="106" y="151"/>
                      </a:lnTo>
                      <a:lnTo>
                        <a:pt x="104" y="155"/>
                      </a:lnTo>
                      <a:lnTo>
                        <a:pt x="102" y="158"/>
                      </a:lnTo>
                      <a:lnTo>
                        <a:pt x="107" y="163"/>
                      </a:lnTo>
                      <a:lnTo>
                        <a:pt x="115" y="172"/>
                      </a:lnTo>
                      <a:lnTo>
                        <a:pt x="119" y="176"/>
                      </a:lnTo>
                      <a:lnTo>
                        <a:pt x="119" y="182"/>
                      </a:lnTo>
                      <a:lnTo>
                        <a:pt x="119" y="188"/>
                      </a:lnTo>
                      <a:lnTo>
                        <a:pt x="118" y="195"/>
                      </a:lnTo>
                      <a:lnTo>
                        <a:pt x="115" y="201"/>
                      </a:lnTo>
                      <a:lnTo>
                        <a:pt x="106" y="206"/>
                      </a:lnTo>
                      <a:lnTo>
                        <a:pt x="95" y="205"/>
                      </a:lnTo>
                      <a:lnTo>
                        <a:pt x="76" y="195"/>
                      </a:lnTo>
                      <a:lnTo>
                        <a:pt x="50" y="181"/>
                      </a:lnTo>
                      <a:lnTo>
                        <a:pt x="55" y="176"/>
                      </a:lnTo>
                      <a:lnTo>
                        <a:pt x="61" y="174"/>
                      </a:lnTo>
                      <a:lnTo>
                        <a:pt x="65" y="168"/>
                      </a:lnTo>
                      <a:lnTo>
                        <a:pt x="67" y="164"/>
                      </a:lnTo>
                      <a:lnTo>
                        <a:pt x="68" y="157"/>
                      </a:lnTo>
                      <a:lnTo>
                        <a:pt x="67" y="150"/>
                      </a:lnTo>
                      <a:lnTo>
                        <a:pt x="64" y="146"/>
                      </a:lnTo>
                      <a:lnTo>
                        <a:pt x="60" y="137"/>
                      </a:lnTo>
                      <a:lnTo>
                        <a:pt x="52" y="131"/>
                      </a:lnTo>
                      <a:lnTo>
                        <a:pt x="43" y="122"/>
                      </a:lnTo>
                      <a:lnTo>
                        <a:pt x="39" y="119"/>
                      </a:lnTo>
                      <a:lnTo>
                        <a:pt x="40" y="116"/>
                      </a:lnTo>
                      <a:lnTo>
                        <a:pt x="35" y="107"/>
                      </a:lnTo>
                      <a:lnTo>
                        <a:pt x="37" y="103"/>
                      </a:lnTo>
                      <a:lnTo>
                        <a:pt x="40" y="96"/>
                      </a:lnTo>
                      <a:lnTo>
                        <a:pt x="46" y="92"/>
                      </a:lnTo>
                      <a:lnTo>
                        <a:pt x="44" y="82"/>
                      </a:lnTo>
                      <a:lnTo>
                        <a:pt x="36" y="80"/>
                      </a:lnTo>
                      <a:lnTo>
                        <a:pt x="23" y="73"/>
                      </a:lnTo>
                      <a:lnTo>
                        <a:pt x="15" y="70"/>
                      </a:lnTo>
                      <a:lnTo>
                        <a:pt x="10" y="65"/>
                      </a:lnTo>
                      <a:lnTo>
                        <a:pt x="3" y="60"/>
                      </a:lnTo>
                      <a:lnTo>
                        <a:pt x="2" y="54"/>
                      </a:lnTo>
                      <a:lnTo>
                        <a:pt x="0" y="48"/>
                      </a:lnTo>
                      <a:lnTo>
                        <a:pt x="4" y="42"/>
                      </a:lnTo>
                      <a:lnTo>
                        <a:pt x="8" y="39"/>
                      </a:lnTo>
                      <a:lnTo>
                        <a:pt x="14" y="36"/>
                      </a:lnTo>
                      <a:lnTo>
                        <a:pt x="24" y="33"/>
                      </a:lnTo>
                      <a:lnTo>
                        <a:pt x="44" y="33"/>
                      </a:lnTo>
                      <a:lnTo>
                        <a:pt x="69" y="0"/>
                      </a:lnTo>
                      <a:lnTo>
                        <a:pt x="79" y="12"/>
                      </a:lnTo>
                      <a:lnTo>
                        <a:pt x="98" y="30"/>
                      </a:lnTo>
                      <a:lnTo>
                        <a:pt x="91" y="38"/>
                      </a:lnTo>
                      <a:lnTo>
                        <a:pt x="88" y="44"/>
                      </a:lnTo>
                      <a:lnTo>
                        <a:pt x="90" y="49"/>
                      </a:lnTo>
                      <a:lnTo>
                        <a:pt x="93" y="57"/>
                      </a:lnTo>
                      <a:lnTo>
                        <a:pt x="98" y="64"/>
                      </a:lnTo>
                      <a:lnTo>
                        <a:pt x="100" y="69"/>
                      </a:lnTo>
                      <a:lnTo>
                        <a:pt x="100" y="75"/>
                      </a:lnTo>
                      <a:lnTo>
                        <a:pt x="96" y="80"/>
                      </a:lnTo>
                      <a:lnTo>
                        <a:pt x="88" y="84"/>
                      </a:lnTo>
                      <a:lnTo>
                        <a:pt x="91" y="94"/>
                      </a:lnTo>
                      <a:lnTo>
                        <a:pt x="97" y="104"/>
                      </a:lnTo>
                      <a:lnTo>
                        <a:pt x="99" y="113"/>
                      </a:lnTo>
                      <a:lnTo>
                        <a:pt x="101" y="118"/>
                      </a:lnTo>
                      <a:lnTo>
                        <a:pt x="106" y="122"/>
                      </a:lnTo>
                      <a:lnTo>
                        <a:pt x="114" y="126"/>
                      </a:lnTo>
                      <a:lnTo>
                        <a:pt x="127" y="134"/>
                      </a:lnTo>
                      <a:lnTo>
                        <a:pt x="137" y="138"/>
                      </a:lnTo>
                      <a:lnTo>
                        <a:pt x="149" y="142"/>
                      </a:lnTo>
                      <a:lnTo>
                        <a:pt x="161" y="147"/>
                      </a:lnTo>
                      <a:lnTo>
                        <a:pt x="171" y="149"/>
                      </a:lnTo>
                      <a:lnTo>
                        <a:pt x="185" y="151"/>
                      </a:lnTo>
                      <a:lnTo>
                        <a:pt x="195" y="151"/>
                      </a:lnTo>
                      <a:lnTo>
                        <a:pt x="202" y="142"/>
                      </a:lnTo>
                      <a:lnTo>
                        <a:pt x="202" y="137"/>
                      </a:lnTo>
                      <a:lnTo>
                        <a:pt x="204" y="133"/>
                      </a:lnTo>
                      <a:lnTo>
                        <a:pt x="210" y="129"/>
                      </a:lnTo>
                      <a:lnTo>
                        <a:pt x="215" y="130"/>
                      </a:lnTo>
                      <a:lnTo>
                        <a:pt x="221" y="133"/>
                      </a:lnTo>
                      <a:lnTo>
                        <a:pt x="230" y="139"/>
                      </a:lnTo>
                      <a:lnTo>
                        <a:pt x="242" y="144"/>
                      </a:lnTo>
                      <a:lnTo>
                        <a:pt x="249" y="147"/>
                      </a:lnTo>
                      <a:lnTo>
                        <a:pt x="262" y="148"/>
                      </a:lnTo>
                      <a:lnTo>
                        <a:pt x="271" y="148"/>
                      </a:lnTo>
                      <a:lnTo>
                        <a:pt x="284" y="148"/>
                      </a:lnTo>
                      <a:lnTo>
                        <a:pt x="293" y="148"/>
                      </a:lnTo>
                      <a:lnTo>
                        <a:pt x="303" y="144"/>
                      </a:lnTo>
                      <a:lnTo>
                        <a:pt x="327" y="135"/>
                      </a:lnTo>
                      <a:lnTo>
                        <a:pt x="339" y="136"/>
                      </a:lnTo>
                      <a:lnTo>
                        <a:pt x="370" y="138"/>
                      </a:lnTo>
                    </a:path>
                  </a:pathLst>
                </a:custGeom>
                <a:solidFill>
                  <a:srgbClr val="00A0A0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65561" name="Freeform 56"/>
              <p:cNvSpPr>
                <a:spLocks/>
              </p:cNvSpPr>
              <p:nvPr/>
            </p:nvSpPr>
            <p:spPr bwMode="auto">
              <a:xfrm>
                <a:off x="4317" y="1674"/>
                <a:ext cx="118" cy="94"/>
              </a:xfrm>
              <a:custGeom>
                <a:avLst/>
                <a:gdLst>
                  <a:gd name="T0" fmla="*/ 89 w 118"/>
                  <a:gd name="T1" fmla="*/ 0 h 94"/>
                  <a:gd name="T2" fmla="*/ 44 w 118"/>
                  <a:gd name="T3" fmla="*/ 14 h 94"/>
                  <a:gd name="T4" fmla="*/ 13 w 118"/>
                  <a:gd name="T5" fmla="*/ 7 h 94"/>
                  <a:gd name="T6" fmla="*/ 2 w 118"/>
                  <a:gd name="T7" fmla="*/ 16 h 94"/>
                  <a:gd name="T8" fmla="*/ 0 w 118"/>
                  <a:gd name="T9" fmla="*/ 34 h 94"/>
                  <a:gd name="T10" fmla="*/ 11 w 118"/>
                  <a:gd name="T11" fmla="*/ 50 h 94"/>
                  <a:gd name="T12" fmla="*/ 43 w 118"/>
                  <a:gd name="T13" fmla="*/ 53 h 94"/>
                  <a:gd name="T14" fmla="*/ 59 w 118"/>
                  <a:gd name="T15" fmla="*/ 63 h 94"/>
                  <a:gd name="T16" fmla="*/ 76 w 118"/>
                  <a:gd name="T17" fmla="*/ 84 h 94"/>
                  <a:gd name="T18" fmla="*/ 88 w 118"/>
                  <a:gd name="T19" fmla="*/ 93 h 94"/>
                  <a:gd name="T20" fmla="*/ 106 w 118"/>
                  <a:gd name="T21" fmla="*/ 92 h 94"/>
                  <a:gd name="T22" fmla="*/ 113 w 118"/>
                  <a:gd name="T23" fmla="*/ 83 h 94"/>
                  <a:gd name="T24" fmla="*/ 117 w 118"/>
                  <a:gd name="T25" fmla="*/ 63 h 94"/>
                  <a:gd name="T26" fmla="*/ 117 w 118"/>
                  <a:gd name="T27" fmla="*/ 35 h 94"/>
                  <a:gd name="T28" fmla="*/ 116 w 118"/>
                  <a:gd name="T29" fmla="*/ 18 h 94"/>
                  <a:gd name="T30" fmla="*/ 104 w 118"/>
                  <a:gd name="T31" fmla="*/ 4 h 94"/>
                  <a:gd name="T32" fmla="*/ 89 w 118"/>
                  <a:gd name="T33" fmla="*/ 0 h 9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8"/>
                  <a:gd name="T52" fmla="*/ 0 h 94"/>
                  <a:gd name="T53" fmla="*/ 118 w 118"/>
                  <a:gd name="T54" fmla="*/ 94 h 9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8" h="94">
                    <a:moveTo>
                      <a:pt x="89" y="0"/>
                    </a:moveTo>
                    <a:lnTo>
                      <a:pt x="44" y="14"/>
                    </a:lnTo>
                    <a:lnTo>
                      <a:pt x="13" y="7"/>
                    </a:lnTo>
                    <a:lnTo>
                      <a:pt x="2" y="16"/>
                    </a:lnTo>
                    <a:lnTo>
                      <a:pt x="0" y="34"/>
                    </a:lnTo>
                    <a:lnTo>
                      <a:pt x="11" y="50"/>
                    </a:lnTo>
                    <a:lnTo>
                      <a:pt x="43" y="53"/>
                    </a:lnTo>
                    <a:lnTo>
                      <a:pt x="59" y="63"/>
                    </a:lnTo>
                    <a:lnTo>
                      <a:pt x="76" y="84"/>
                    </a:lnTo>
                    <a:lnTo>
                      <a:pt x="88" y="93"/>
                    </a:lnTo>
                    <a:lnTo>
                      <a:pt x="106" y="92"/>
                    </a:lnTo>
                    <a:lnTo>
                      <a:pt x="113" y="83"/>
                    </a:lnTo>
                    <a:lnTo>
                      <a:pt x="117" y="63"/>
                    </a:lnTo>
                    <a:lnTo>
                      <a:pt x="117" y="35"/>
                    </a:lnTo>
                    <a:lnTo>
                      <a:pt x="116" y="18"/>
                    </a:lnTo>
                    <a:lnTo>
                      <a:pt x="104" y="4"/>
                    </a:lnTo>
                    <a:lnTo>
                      <a:pt x="89" y="0"/>
                    </a:lnTo>
                  </a:path>
                </a:pathLst>
              </a:custGeom>
              <a:solidFill>
                <a:srgbClr val="008080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5548" name="Group 71"/>
            <p:cNvGrpSpPr>
              <a:grpSpLocks/>
            </p:cNvGrpSpPr>
            <p:nvPr/>
          </p:nvGrpSpPr>
          <p:grpSpPr bwMode="auto">
            <a:xfrm>
              <a:off x="3666" y="2016"/>
              <a:ext cx="1096" cy="1492"/>
              <a:chOff x="3666" y="2016"/>
              <a:chExt cx="1096" cy="1492"/>
            </a:xfrm>
          </p:grpSpPr>
          <p:sp>
            <p:nvSpPr>
              <p:cNvPr id="65549" name="Freeform 60"/>
              <p:cNvSpPr>
                <a:spLocks/>
              </p:cNvSpPr>
              <p:nvPr/>
            </p:nvSpPr>
            <p:spPr bwMode="auto">
              <a:xfrm>
                <a:off x="3666" y="2016"/>
                <a:ext cx="1096" cy="1492"/>
              </a:xfrm>
              <a:custGeom>
                <a:avLst/>
                <a:gdLst>
                  <a:gd name="T0" fmla="*/ 363 w 1096"/>
                  <a:gd name="T1" fmla="*/ 174 h 1492"/>
                  <a:gd name="T2" fmla="*/ 271 w 1096"/>
                  <a:gd name="T3" fmla="*/ 207 h 1492"/>
                  <a:gd name="T4" fmla="*/ 172 w 1096"/>
                  <a:gd name="T5" fmla="*/ 321 h 1492"/>
                  <a:gd name="T6" fmla="*/ 75 w 1096"/>
                  <a:gd name="T7" fmla="*/ 478 h 1492"/>
                  <a:gd name="T8" fmla="*/ 9 w 1096"/>
                  <a:gd name="T9" fmla="*/ 624 h 1492"/>
                  <a:gd name="T10" fmla="*/ 0 w 1096"/>
                  <a:gd name="T11" fmla="*/ 671 h 1492"/>
                  <a:gd name="T12" fmla="*/ 10 w 1096"/>
                  <a:gd name="T13" fmla="*/ 710 h 1492"/>
                  <a:gd name="T14" fmla="*/ 51 w 1096"/>
                  <a:gd name="T15" fmla="*/ 774 h 1492"/>
                  <a:gd name="T16" fmla="*/ 58 w 1096"/>
                  <a:gd name="T17" fmla="*/ 932 h 1492"/>
                  <a:gd name="T18" fmla="*/ 63 w 1096"/>
                  <a:gd name="T19" fmla="*/ 983 h 1492"/>
                  <a:gd name="T20" fmla="*/ 90 w 1096"/>
                  <a:gd name="T21" fmla="*/ 1040 h 1492"/>
                  <a:gd name="T22" fmla="*/ 146 w 1096"/>
                  <a:gd name="T23" fmla="*/ 1090 h 1492"/>
                  <a:gd name="T24" fmla="*/ 178 w 1096"/>
                  <a:gd name="T25" fmla="*/ 1144 h 1492"/>
                  <a:gd name="T26" fmla="*/ 225 w 1096"/>
                  <a:gd name="T27" fmla="*/ 1251 h 1492"/>
                  <a:gd name="T28" fmla="*/ 263 w 1096"/>
                  <a:gd name="T29" fmla="*/ 1289 h 1492"/>
                  <a:gd name="T30" fmla="*/ 364 w 1096"/>
                  <a:gd name="T31" fmla="*/ 1334 h 1492"/>
                  <a:gd name="T32" fmla="*/ 485 w 1096"/>
                  <a:gd name="T33" fmla="*/ 1415 h 1492"/>
                  <a:gd name="T34" fmla="*/ 580 w 1096"/>
                  <a:gd name="T35" fmla="*/ 1443 h 1492"/>
                  <a:gd name="T36" fmla="*/ 756 w 1096"/>
                  <a:gd name="T37" fmla="*/ 1489 h 1492"/>
                  <a:gd name="T38" fmla="*/ 861 w 1096"/>
                  <a:gd name="T39" fmla="*/ 1477 h 1492"/>
                  <a:gd name="T40" fmla="*/ 933 w 1096"/>
                  <a:gd name="T41" fmla="*/ 1445 h 1492"/>
                  <a:gd name="T42" fmla="*/ 918 w 1096"/>
                  <a:gd name="T43" fmla="*/ 1366 h 1492"/>
                  <a:gd name="T44" fmla="*/ 856 w 1096"/>
                  <a:gd name="T45" fmla="*/ 1280 h 1492"/>
                  <a:gd name="T46" fmla="*/ 872 w 1096"/>
                  <a:gd name="T47" fmla="*/ 1204 h 1492"/>
                  <a:gd name="T48" fmla="*/ 916 w 1096"/>
                  <a:gd name="T49" fmla="*/ 1089 h 1492"/>
                  <a:gd name="T50" fmla="*/ 972 w 1096"/>
                  <a:gd name="T51" fmla="*/ 1022 h 1492"/>
                  <a:gd name="T52" fmla="*/ 1040 w 1096"/>
                  <a:gd name="T53" fmla="*/ 949 h 1492"/>
                  <a:gd name="T54" fmla="*/ 1091 w 1096"/>
                  <a:gd name="T55" fmla="*/ 858 h 1492"/>
                  <a:gd name="T56" fmla="*/ 1072 w 1096"/>
                  <a:gd name="T57" fmla="*/ 759 h 1492"/>
                  <a:gd name="T58" fmla="*/ 1011 w 1096"/>
                  <a:gd name="T59" fmla="*/ 704 h 1492"/>
                  <a:gd name="T60" fmla="*/ 995 w 1096"/>
                  <a:gd name="T61" fmla="*/ 634 h 1492"/>
                  <a:gd name="T62" fmla="*/ 962 w 1096"/>
                  <a:gd name="T63" fmla="*/ 585 h 1492"/>
                  <a:gd name="T64" fmla="*/ 896 w 1096"/>
                  <a:gd name="T65" fmla="*/ 540 h 1492"/>
                  <a:gd name="T66" fmla="*/ 902 w 1096"/>
                  <a:gd name="T67" fmla="*/ 464 h 1492"/>
                  <a:gd name="T68" fmla="*/ 900 w 1096"/>
                  <a:gd name="T69" fmla="*/ 404 h 1492"/>
                  <a:gd name="T70" fmla="*/ 901 w 1096"/>
                  <a:gd name="T71" fmla="*/ 361 h 1492"/>
                  <a:gd name="T72" fmla="*/ 979 w 1096"/>
                  <a:gd name="T73" fmla="*/ 329 h 1492"/>
                  <a:gd name="T74" fmla="*/ 1038 w 1096"/>
                  <a:gd name="T75" fmla="*/ 270 h 1492"/>
                  <a:gd name="T76" fmla="*/ 1027 w 1096"/>
                  <a:gd name="T77" fmla="*/ 228 h 1492"/>
                  <a:gd name="T78" fmla="*/ 974 w 1096"/>
                  <a:gd name="T79" fmla="*/ 162 h 1492"/>
                  <a:gd name="T80" fmla="*/ 921 w 1096"/>
                  <a:gd name="T81" fmla="*/ 106 h 1492"/>
                  <a:gd name="T82" fmla="*/ 862 w 1096"/>
                  <a:gd name="T83" fmla="*/ 20 h 1492"/>
                  <a:gd name="T84" fmla="*/ 806 w 1096"/>
                  <a:gd name="T85" fmla="*/ 0 h 1492"/>
                  <a:gd name="T86" fmla="*/ 712 w 1096"/>
                  <a:gd name="T87" fmla="*/ 23 h 1492"/>
                  <a:gd name="T88" fmla="*/ 617 w 1096"/>
                  <a:gd name="T89" fmla="*/ 86 h 1492"/>
                  <a:gd name="T90" fmla="*/ 563 w 1096"/>
                  <a:gd name="T91" fmla="*/ 118 h 1492"/>
                  <a:gd name="T92" fmla="*/ 486 w 1096"/>
                  <a:gd name="T93" fmla="*/ 155 h 149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096"/>
                  <a:gd name="T142" fmla="*/ 0 h 1492"/>
                  <a:gd name="T143" fmla="*/ 1096 w 1096"/>
                  <a:gd name="T144" fmla="*/ 1492 h 1492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096" h="1492">
                    <a:moveTo>
                      <a:pt x="486" y="155"/>
                    </a:moveTo>
                    <a:lnTo>
                      <a:pt x="363" y="174"/>
                    </a:lnTo>
                    <a:lnTo>
                      <a:pt x="307" y="184"/>
                    </a:lnTo>
                    <a:lnTo>
                      <a:pt x="271" y="207"/>
                    </a:lnTo>
                    <a:lnTo>
                      <a:pt x="212" y="262"/>
                    </a:lnTo>
                    <a:lnTo>
                      <a:pt x="172" y="321"/>
                    </a:lnTo>
                    <a:lnTo>
                      <a:pt x="138" y="372"/>
                    </a:lnTo>
                    <a:lnTo>
                      <a:pt x="75" y="478"/>
                    </a:lnTo>
                    <a:lnTo>
                      <a:pt x="19" y="586"/>
                    </a:lnTo>
                    <a:lnTo>
                      <a:pt x="9" y="624"/>
                    </a:lnTo>
                    <a:lnTo>
                      <a:pt x="4" y="647"/>
                    </a:lnTo>
                    <a:lnTo>
                      <a:pt x="0" y="671"/>
                    </a:lnTo>
                    <a:lnTo>
                      <a:pt x="4" y="691"/>
                    </a:lnTo>
                    <a:lnTo>
                      <a:pt x="10" y="710"/>
                    </a:lnTo>
                    <a:lnTo>
                      <a:pt x="30" y="738"/>
                    </a:lnTo>
                    <a:lnTo>
                      <a:pt x="51" y="774"/>
                    </a:lnTo>
                    <a:lnTo>
                      <a:pt x="69" y="860"/>
                    </a:lnTo>
                    <a:lnTo>
                      <a:pt x="58" y="932"/>
                    </a:lnTo>
                    <a:lnTo>
                      <a:pt x="63" y="957"/>
                    </a:lnTo>
                    <a:lnTo>
                      <a:pt x="63" y="983"/>
                    </a:lnTo>
                    <a:lnTo>
                      <a:pt x="73" y="1012"/>
                    </a:lnTo>
                    <a:lnTo>
                      <a:pt x="90" y="1040"/>
                    </a:lnTo>
                    <a:lnTo>
                      <a:pt x="117" y="1067"/>
                    </a:lnTo>
                    <a:lnTo>
                      <a:pt x="146" y="1090"/>
                    </a:lnTo>
                    <a:lnTo>
                      <a:pt x="172" y="1119"/>
                    </a:lnTo>
                    <a:lnTo>
                      <a:pt x="178" y="1144"/>
                    </a:lnTo>
                    <a:lnTo>
                      <a:pt x="201" y="1215"/>
                    </a:lnTo>
                    <a:lnTo>
                      <a:pt x="225" y="1251"/>
                    </a:lnTo>
                    <a:lnTo>
                      <a:pt x="242" y="1273"/>
                    </a:lnTo>
                    <a:lnTo>
                      <a:pt x="263" y="1289"/>
                    </a:lnTo>
                    <a:lnTo>
                      <a:pt x="289" y="1303"/>
                    </a:lnTo>
                    <a:lnTo>
                      <a:pt x="364" y="1334"/>
                    </a:lnTo>
                    <a:lnTo>
                      <a:pt x="458" y="1396"/>
                    </a:lnTo>
                    <a:lnTo>
                      <a:pt x="485" y="1415"/>
                    </a:lnTo>
                    <a:lnTo>
                      <a:pt x="525" y="1436"/>
                    </a:lnTo>
                    <a:lnTo>
                      <a:pt x="580" y="1443"/>
                    </a:lnTo>
                    <a:lnTo>
                      <a:pt x="686" y="1472"/>
                    </a:lnTo>
                    <a:lnTo>
                      <a:pt x="756" y="1489"/>
                    </a:lnTo>
                    <a:lnTo>
                      <a:pt x="798" y="1491"/>
                    </a:lnTo>
                    <a:lnTo>
                      <a:pt x="861" y="1477"/>
                    </a:lnTo>
                    <a:lnTo>
                      <a:pt x="899" y="1458"/>
                    </a:lnTo>
                    <a:lnTo>
                      <a:pt x="933" y="1445"/>
                    </a:lnTo>
                    <a:lnTo>
                      <a:pt x="962" y="1419"/>
                    </a:lnTo>
                    <a:lnTo>
                      <a:pt x="918" y="1366"/>
                    </a:lnTo>
                    <a:lnTo>
                      <a:pt x="857" y="1293"/>
                    </a:lnTo>
                    <a:lnTo>
                      <a:pt x="856" y="1280"/>
                    </a:lnTo>
                    <a:lnTo>
                      <a:pt x="858" y="1254"/>
                    </a:lnTo>
                    <a:lnTo>
                      <a:pt x="872" y="1204"/>
                    </a:lnTo>
                    <a:lnTo>
                      <a:pt x="882" y="1153"/>
                    </a:lnTo>
                    <a:lnTo>
                      <a:pt x="916" y="1089"/>
                    </a:lnTo>
                    <a:lnTo>
                      <a:pt x="944" y="1055"/>
                    </a:lnTo>
                    <a:lnTo>
                      <a:pt x="972" y="1022"/>
                    </a:lnTo>
                    <a:lnTo>
                      <a:pt x="1011" y="978"/>
                    </a:lnTo>
                    <a:lnTo>
                      <a:pt x="1040" y="949"/>
                    </a:lnTo>
                    <a:lnTo>
                      <a:pt x="1077" y="900"/>
                    </a:lnTo>
                    <a:lnTo>
                      <a:pt x="1091" y="858"/>
                    </a:lnTo>
                    <a:lnTo>
                      <a:pt x="1095" y="801"/>
                    </a:lnTo>
                    <a:lnTo>
                      <a:pt x="1072" y="759"/>
                    </a:lnTo>
                    <a:lnTo>
                      <a:pt x="1038" y="730"/>
                    </a:lnTo>
                    <a:lnTo>
                      <a:pt x="1011" y="704"/>
                    </a:lnTo>
                    <a:lnTo>
                      <a:pt x="1008" y="662"/>
                    </a:lnTo>
                    <a:lnTo>
                      <a:pt x="995" y="634"/>
                    </a:lnTo>
                    <a:lnTo>
                      <a:pt x="982" y="612"/>
                    </a:lnTo>
                    <a:lnTo>
                      <a:pt x="962" y="585"/>
                    </a:lnTo>
                    <a:lnTo>
                      <a:pt x="927" y="557"/>
                    </a:lnTo>
                    <a:lnTo>
                      <a:pt x="896" y="540"/>
                    </a:lnTo>
                    <a:lnTo>
                      <a:pt x="904" y="506"/>
                    </a:lnTo>
                    <a:lnTo>
                      <a:pt x="902" y="464"/>
                    </a:lnTo>
                    <a:lnTo>
                      <a:pt x="901" y="431"/>
                    </a:lnTo>
                    <a:lnTo>
                      <a:pt x="900" y="404"/>
                    </a:lnTo>
                    <a:lnTo>
                      <a:pt x="883" y="360"/>
                    </a:lnTo>
                    <a:lnTo>
                      <a:pt x="901" y="361"/>
                    </a:lnTo>
                    <a:lnTo>
                      <a:pt x="950" y="347"/>
                    </a:lnTo>
                    <a:lnTo>
                      <a:pt x="979" y="329"/>
                    </a:lnTo>
                    <a:lnTo>
                      <a:pt x="1021" y="298"/>
                    </a:lnTo>
                    <a:lnTo>
                      <a:pt x="1038" y="270"/>
                    </a:lnTo>
                    <a:lnTo>
                      <a:pt x="1031" y="246"/>
                    </a:lnTo>
                    <a:lnTo>
                      <a:pt x="1027" y="228"/>
                    </a:lnTo>
                    <a:lnTo>
                      <a:pt x="1012" y="205"/>
                    </a:lnTo>
                    <a:lnTo>
                      <a:pt x="974" y="162"/>
                    </a:lnTo>
                    <a:lnTo>
                      <a:pt x="951" y="140"/>
                    </a:lnTo>
                    <a:lnTo>
                      <a:pt x="921" y="106"/>
                    </a:lnTo>
                    <a:lnTo>
                      <a:pt x="901" y="75"/>
                    </a:lnTo>
                    <a:lnTo>
                      <a:pt x="862" y="20"/>
                    </a:lnTo>
                    <a:lnTo>
                      <a:pt x="836" y="1"/>
                    </a:lnTo>
                    <a:lnTo>
                      <a:pt x="806" y="0"/>
                    </a:lnTo>
                    <a:lnTo>
                      <a:pt x="767" y="3"/>
                    </a:lnTo>
                    <a:lnTo>
                      <a:pt x="712" y="23"/>
                    </a:lnTo>
                    <a:lnTo>
                      <a:pt x="646" y="69"/>
                    </a:lnTo>
                    <a:lnTo>
                      <a:pt x="617" y="86"/>
                    </a:lnTo>
                    <a:lnTo>
                      <a:pt x="584" y="105"/>
                    </a:lnTo>
                    <a:lnTo>
                      <a:pt x="563" y="118"/>
                    </a:lnTo>
                    <a:lnTo>
                      <a:pt x="527" y="138"/>
                    </a:lnTo>
                    <a:lnTo>
                      <a:pt x="486" y="155"/>
                    </a:lnTo>
                  </a:path>
                </a:pathLst>
              </a:custGeom>
              <a:solidFill>
                <a:srgbClr val="FFC0C0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5550" name="Group 70"/>
              <p:cNvGrpSpPr>
                <a:grpSpLocks/>
              </p:cNvGrpSpPr>
              <p:nvPr/>
            </p:nvGrpSpPr>
            <p:grpSpPr bwMode="auto">
              <a:xfrm>
                <a:off x="3849" y="2037"/>
                <a:ext cx="855" cy="1125"/>
                <a:chOff x="3849" y="2037"/>
                <a:chExt cx="855" cy="1125"/>
              </a:xfrm>
            </p:grpSpPr>
            <p:sp>
              <p:nvSpPr>
                <p:cNvPr id="65551" name="Freeform 61"/>
                <p:cNvSpPr>
                  <a:spLocks/>
                </p:cNvSpPr>
                <p:nvPr/>
              </p:nvSpPr>
              <p:spPr bwMode="auto">
                <a:xfrm>
                  <a:off x="4509" y="2151"/>
                  <a:ext cx="178" cy="120"/>
                </a:xfrm>
                <a:custGeom>
                  <a:avLst/>
                  <a:gdLst>
                    <a:gd name="T0" fmla="*/ 96 w 178"/>
                    <a:gd name="T1" fmla="*/ 0 h 120"/>
                    <a:gd name="T2" fmla="*/ 43 w 178"/>
                    <a:gd name="T3" fmla="*/ 6 h 120"/>
                    <a:gd name="T4" fmla="*/ 21 w 178"/>
                    <a:gd name="T5" fmla="*/ 19 h 120"/>
                    <a:gd name="T6" fmla="*/ 0 w 178"/>
                    <a:gd name="T7" fmla="*/ 42 h 120"/>
                    <a:gd name="T8" fmla="*/ 0 w 178"/>
                    <a:gd name="T9" fmla="*/ 67 h 120"/>
                    <a:gd name="T10" fmla="*/ 15 w 178"/>
                    <a:gd name="T11" fmla="*/ 95 h 120"/>
                    <a:gd name="T12" fmla="*/ 45 w 178"/>
                    <a:gd name="T13" fmla="*/ 112 h 120"/>
                    <a:gd name="T14" fmla="*/ 78 w 178"/>
                    <a:gd name="T15" fmla="*/ 119 h 120"/>
                    <a:gd name="T16" fmla="*/ 113 w 178"/>
                    <a:gd name="T17" fmla="*/ 117 h 120"/>
                    <a:gd name="T18" fmla="*/ 151 w 178"/>
                    <a:gd name="T19" fmla="*/ 109 h 120"/>
                    <a:gd name="T20" fmla="*/ 177 w 178"/>
                    <a:gd name="T21" fmla="*/ 96 h 120"/>
                    <a:gd name="T22" fmla="*/ 172 w 178"/>
                    <a:gd name="T23" fmla="*/ 78 h 120"/>
                    <a:gd name="T24" fmla="*/ 96 w 178"/>
                    <a:gd name="T25" fmla="*/ 0 h 120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78"/>
                    <a:gd name="T40" fmla="*/ 0 h 120"/>
                    <a:gd name="T41" fmla="*/ 178 w 178"/>
                    <a:gd name="T42" fmla="*/ 120 h 120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78" h="120">
                      <a:moveTo>
                        <a:pt x="96" y="0"/>
                      </a:moveTo>
                      <a:lnTo>
                        <a:pt x="43" y="6"/>
                      </a:lnTo>
                      <a:lnTo>
                        <a:pt x="21" y="19"/>
                      </a:lnTo>
                      <a:lnTo>
                        <a:pt x="0" y="42"/>
                      </a:lnTo>
                      <a:lnTo>
                        <a:pt x="0" y="67"/>
                      </a:lnTo>
                      <a:lnTo>
                        <a:pt x="15" y="95"/>
                      </a:lnTo>
                      <a:lnTo>
                        <a:pt x="45" y="112"/>
                      </a:lnTo>
                      <a:lnTo>
                        <a:pt x="78" y="119"/>
                      </a:lnTo>
                      <a:lnTo>
                        <a:pt x="113" y="117"/>
                      </a:lnTo>
                      <a:lnTo>
                        <a:pt x="151" y="109"/>
                      </a:lnTo>
                      <a:lnTo>
                        <a:pt x="177" y="96"/>
                      </a:lnTo>
                      <a:lnTo>
                        <a:pt x="172" y="78"/>
                      </a:lnTo>
                      <a:lnTo>
                        <a:pt x="96" y="0"/>
                      </a:ln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552" name="Freeform 62"/>
                <p:cNvSpPr>
                  <a:spLocks/>
                </p:cNvSpPr>
                <p:nvPr/>
              </p:nvSpPr>
              <p:spPr bwMode="auto">
                <a:xfrm>
                  <a:off x="3849" y="2270"/>
                  <a:ext cx="593" cy="414"/>
                </a:xfrm>
                <a:custGeom>
                  <a:avLst/>
                  <a:gdLst>
                    <a:gd name="T0" fmla="*/ 583 w 593"/>
                    <a:gd name="T1" fmla="*/ 0 h 414"/>
                    <a:gd name="T2" fmla="*/ 407 w 593"/>
                    <a:gd name="T3" fmla="*/ 61 h 414"/>
                    <a:gd name="T4" fmla="*/ 335 w 593"/>
                    <a:gd name="T5" fmla="*/ 87 h 414"/>
                    <a:gd name="T6" fmla="*/ 277 w 593"/>
                    <a:gd name="T7" fmla="*/ 119 h 414"/>
                    <a:gd name="T8" fmla="*/ 221 w 593"/>
                    <a:gd name="T9" fmla="*/ 169 h 414"/>
                    <a:gd name="T10" fmla="*/ 161 w 593"/>
                    <a:gd name="T11" fmla="*/ 242 h 414"/>
                    <a:gd name="T12" fmla="*/ 114 w 593"/>
                    <a:gd name="T13" fmla="*/ 301 h 414"/>
                    <a:gd name="T14" fmla="*/ 36 w 593"/>
                    <a:gd name="T15" fmla="*/ 337 h 414"/>
                    <a:gd name="T16" fmla="*/ 0 w 593"/>
                    <a:gd name="T17" fmla="*/ 413 h 414"/>
                    <a:gd name="T18" fmla="*/ 53 w 593"/>
                    <a:gd name="T19" fmla="*/ 395 h 414"/>
                    <a:gd name="T20" fmla="*/ 83 w 593"/>
                    <a:gd name="T21" fmla="*/ 381 h 414"/>
                    <a:gd name="T22" fmla="*/ 105 w 593"/>
                    <a:gd name="T23" fmla="*/ 373 h 414"/>
                    <a:gd name="T24" fmla="*/ 160 w 593"/>
                    <a:gd name="T25" fmla="*/ 305 h 414"/>
                    <a:gd name="T26" fmla="*/ 212 w 593"/>
                    <a:gd name="T27" fmla="*/ 240 h 414"/>
                    <a:gd name="T28" fmla="*/ 267 w 593"/>
                    <a:gd name="T29" fmla="*/ 184 h 414"/>
                    <a:gd name="T30" fmla="*/ 308 w 593"/>
                    <a:gd name="T31" fmla="*/ 145 h 414"/>
                    <a:gd name="T32" fmla="*/ 329 w 593"/>
                    <a:gd name="T33" fmla="*/ 128 h 414"/>
                    <a:gd name="T34" fmla="*/ 385 w 593"/>
                    <a:gd name="T35" fmla="*/ 98 h 414"/>
                    <a:gd name="T36" fmla="*/ 456 w 593"/>
                    <a:gd name="T37" fmla="*/ 72 h 414"/>
                    <a:gd name="T38" fmla="*/ 524 w 593"/>
                    <a:gd name="T39" fmla="*/ 55 h 414"/>
                    <a:gd name="T40" fmla="*/ 592 w 593"/>
                    <a:gd name="T41" fmla="*/ 23 h 414"/>
                    <a:gd name="T42" fmla="*/ 583 w 593"/>
                    <a:gd name="T43" fmla="*/ 0 h 414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593"/>
                    <a:gd name="T67" fmla="*/ 0 h 414"/>
                    <a:gd name="T68" fmla="*/ 593 w 593"/>
                    <a:gd name="T69" fmla="*/ 414 h 414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593" h="414">
                      <a:moveTo>
                        <a:pt x="583" y="0"/>
                      </a:moveTo>
                      <a:lnTo>
                        <a:pt x="407" y="61"/>
                      </a:lnTo>
                      <a:lnTo>
                        <a:pt x="335" y="87"/>
                      </a:lnTo>
                      <a:lnTo>
                        <a:pt x="277" y="119"/>
                      </a:lnTo>
                      <a:lnTo>
                        <a:pt x="221" y="169"/>
                      </a:lnTo>
                      <a:lnTo>
                        <a:pt x="161" y="242"/>
                      </a:lnTo>
                      <a:lnTo>
                        <a:pt x="114" y="301"/>
                      </a:lnTo>
                      <a:lnTo>
                        <a:pt x="36" y="337"/>
                      </a:lnTo>
                      <a:lnTo>
                        <a:pt x="0" y="413"/>
                      </a:lnTo>
                      <a:lnTo>
                        <a:pt x="53" y="395"/>
                      </a:lnTo>
                      <a:lnTo>
                        <a:pt x="83" y="381"/>
                      </a:lnTo>
                      <a:lnTo>
                        <a:pt x="105" y="373"/>
                      </a:lnTo>
                      <a:lnTo>
                        <a:pt x="160" y="305"/>
                      </a:lnTo>
                      <a:lnTo>
                        <a:pt x="212" y="240"/>
                      </a:lnTo>
                      <a:lnTo>
                        <a:pt x="267" y="184"/>
                      </a:lnTo>
                      <a:lnTo>
                        <a:pt x="308" y="145"/>
                      </a:lnTo>
                      <a:lnTo>
                        <a:pt x="329" y="128"/>
                      </a:lnTo>
                      <a:lnTo>
                        <a:pt x="385" y="98"/>
                      </a:lnTo>
                      <a:lnTo>
                        <a:pt x="456" y="72"/>
                      </a:lnTo>
                      <a:lnTo>
                        <a:pt x="524" y="55"/>
                      </a:lnTo>
                      <a:lnTo>
                        <a:pt x="592" y="23"/>
                      </a:lnTo>
                      <a:lnTo>
                        <a:pt x="583" y="0"/>
                      </a:lnTo>
                    </a:path>
                  </a:pathLst>
                </a:custGeom>
                <a:solidFill>
                  <a:srgbClr val="DF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553" name="Freeform 63"/>
                <p:cNvSpPr>
                  <a:spLocks/>
                </p:cNvSpPr>
                <p:nvPr/>
              </p:nvSpPr>
              <p:spPr bwMode="auto">
                <a:xfrm>
                  <a:off x="3954" y="2528"/>
                  <a:ext cx="605" cy="444"/>
                </a:xfrm>
                <a:custGeom>
                  <a:avLst/>
                  <a:gdLst>
                    <a:gd name="T0" fmla="*/ 604 w 605"/>
                    <a:gd name="T1" fmla="*/ 0 h 444"/>
                    <a:gd name="T2" fmla="*/ 517 w 605"/>
                    <a:gd name="T3" fmla="*/ 33 h 444"/>
                    <a:gd name="T4" fmla="*/ 442 w 605"/>
                    <a:gd name="T5" fmla="*/ 63 h 444"/>
                    <a:gd name="T6" fmla="*/ 376 w 605"/>
                    <a:gd name="T7" fmla="*/ 101 h 444"/>
                    <a:gd name="T8" fmla="*/ 298 w 605"/>
                    <a:gd name="T9" fmla="*/ 160 h 444"/>
                    <a:gd name="T10" fmla="*/ 195 w 605"/>
                    <a:gd name="T11" fmla="*/ 255 h 444"/>
                    <a:gd name="T12" fmla="*/ 79 w 605"/>
                    <a:gd name="T13" fmla="*/ 362 h 444"/>
                    <a:gd name="T14" fmla="*/ 19 w 605"/>
                    <a:gd name="T15" fmla="*/ 392 h 444"/>
                    <a:gd name="T16" fmla="*/ 20 w 605"/>
                    <a:gd name="T17" fmla="*/ 399 h 444"/>
                    <a:gd name="T18" fmla="*/ 58 w 605"/>
                    <a:gd name="T19" fmla="*/ 391 h 444"/>
                    <a:gd name="T20" fmla="*/ 41 w 605"/>
                    <a:gd name="T21" fmla="*/ 417 h 444"/>
                    <a:gd name="T22" fmla="*/ 2 w 605"/>
                    <a:gd name="T23" fmla="*/ 435 h 444"/>
                    <a:gd name="T24" fmla="*/ 0 w 605"/>
                    <a:gd name="T25" fmla="*/ 443 h 444"/>
                    <a:gd name="T26" fmla="*/ 45 w 605"/>
                    <a:gd name="T27" fmla="*/ 432 h 444"/>
                    <a:gd name="T28" fmla="*/ 89 w 605"/>
                    <a:gd name="T29" fmla="*/ 397 h 444"/>
                    <a:gd name="T30" fmla="*/ 180 w 605"/>
                    <a:gd name="T31" fmla="*/ 309 h 444"/>
                    <a:gd name="T32" fmla="*/ 293 w 605"/>
                    <a:gd name="T33" fmla="*/ 203 h 444"/>
                    <a:gd name="T34" fmla="*/ 375 w 605"/>
                    <a:gd name="T35" fmla="*/ 135 h 444"/>
                    <a:gd name="T36" fmla="*/ 436 w 605"/>
                    <a:gd name="T37" fmla="*/ 100 h 444"/>
                    <a:gd name="T38" fmla="*/ 472 w 605"/>
                    <a:gd name="T39" fmla="*/ 78 h 444"/>
                    <a:gd name="T40" fmla="*/ 540 w 605"/>
                    <a:gd name="T41" fmla="*/ 47 h 444"/>
                    <a:gd name="T42" fmla="*/ 602 w 605"/>
                    <a:gd name="T43" fmla="*/ 20 h 444"/>
                    <a:gd name="T44" fmla="*/ 604 w 605"/>
                    <a:gd name="T45" fmla="*/ 0 h 44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605"/>
                    <a:gd name="T70" fmla="*/ 0 h 444"/>
                    <a:gd name="T71" fmla="*/ 605 w 605"/>
                    <a:gd name="T72" fmla="*/ 444 h 44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605" h="444">
                      <a:moveTo>
                        <a:pt x="604" y="0"/>
                      </a:moveTo>
                      <a:lnTo>
                        <a:pt x="517" y="33"/>
                      </a:lnTo>
                      <a:lnTo>
                        <a:pt x="442" y="63"/>
                      </a:lnTo>
                      <a:lnTo>
                        <a:pt x="376" y="101"/>
                      </a:lnTo>
                      <a:lnTo>
                        <a:pt x="298" y="160"/>
                      </a:lnTo>
                      <a:lnTo>
                        <a:pt x="195" y="255"/>
                      </a:lnTo>
                      <a:lnTo>
                        <a:pt x="79" y="362"/>
                      </a:lnTo>
                      <a:lnTo>
                        <a:pt x="19" y="392"/>
                      </a:lnTo>
                      <a:lnTo>
                        <a:pt x="20" y="399"/>
                      </a:lnTo>
                      <a:lnTo>
                        <a:pt x="58" y="391"/>
                      </a:lnTo>
                      <a:lnTo>
                        <a:pt x="41" y="417"/>
                      </a:lnTo>
                      <a:lnTo>
                        <a:pt x="2" y="435"/>
                      </a:lnTo>
                      <a:lnTo>
                        <a:pt x="0" y="443"/>
                      </a:lnTo>
                      <a:lnTo>
                        <a:pt x="45" y="432"/>
                      </a:lnTo>
                      <a:lnTo>
                        <a:pt x="89" y="397"/>
                      </a:lnTo>
                      <a:lnTo>
                        <a:pt x="180" y="309"/>
                      </a:lnTo>
                      <a:lnTo>
                        <a:pt x="293" y="203"/>
                      </a:lnTo>
                      <a:lnTo>
                        <a:pt x="375" y="135"/>
                      </a:lnTo>
                      <a:lnTo>
                        <a:pt x="436" y="100"/>
                      </a:lnTo>
                      <a:lnTo>
                        <a:pt x="472" y="78"/>
                      </a:lnTo>
                      <a:lnTo>
                        <a:pt x="540" y="47"/>
                      </a:lnTo>
                      <a:lnTo>
                        <a:pt x="602" y="20"/>
                      </a:lnTo>
                      <a:lnTo>
                        <a:pt x="604" y="0"/>
                      </a:lnTo>
                    </a:path>
                  </a:pathLst>
                </a:custGeom>
                <a:solidFill>
                  <a:srgbClr val="DF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554" name="Freeform 64"/>
                <p:cNvSpPr>
                  <a:spLocks/>
                </p:cNvSpPr>
                <p:nvPr/>
              </p:nvSpPr>
              <p:spPr bwMode="auto">
                <a:xfrm>
                  <a:off x="4244" y="2037"/>
                  <a:ext cx="217" cy="245"/>
                </a:xfrm>
                <a:custGeom>
                  <a:avLst/>
                  <a:gdLst>
                    <a:gd name="T0" fmla="*/ 0 w 217"/>
                    <a:gd name="T1" fmla="*/ 93 h 245"/>
                    <a:gd name="T2" fmla="*/ 42 w 217"/>
                    <a:gd name="T3" fmla="*/ 91 h 245"/>
                    <a:gd name="T4" fmla="*/ 82 w 217"/>
                    <a:gd name="T5" fmla="*/ 102 h 245"/>
                    <a:gd name="T6" fmla="*/ 126 w 217"/>
                    <a:gd name="T7" fmla="*/ 133 h 245"/>
                    <a:gd name="T8" fmla="*/ 157 w 217"/>
                    <a:gd name="T9" fmla="*/ 159 h 245"/>
                    <a:gd name="T10" fmla="*/ 177 w 217"/>
                    <a:gd name="T11" fmla="*/ 188 h 245"/>
                    <a:gd name="T12" fmla="*/ 183 w 217"/>
                    <a:gd name="T13" fmla="*/ 212 h 245"/>
                    <a:gd name="T14" fmla="*/ 185 w 217"/>
                    <a:gd name="T15" fmla="*/ 230 h 245"/>
                    <a:gd name="T16" fmla="*/ 195 w 217"/>
                    <a:gd name="T17" fmla="*/ 244 h 245"/>
                    <a:gd name="T18" fmla="*/ 207 w 217"/>
                    <a:gd name="T19" fmla="*/ 207 h 245"/>
                    <a:gd name="T20" fmla="*/ 207 w 217"/>
                    <a:gd name="T21" fmla="*/ 168 h 245"/>
                    <a:gd name="T22" fmla="*/ 216 w 217"/>
                    <a:gd name="T23" fmla="*/ 134 h 245"/>
                    <a:gd name="T24" fmla="*/ 212 w 217"/>
                    <a:gd name="T25" fmla="*/ 110 h 245"/>
                    <a:gd name="T26" fmla="*/ 197 w 217"/>
                    <a:gd name="T27" fmla="*/ 79 h 245"/>
                    <a:gd name="T28" fmla="*/ 177 w 217"/>
                    <a:gd name="T29" fmla="*/ 37 h 245"/>
                    <a:gd name="T30" fmla="*/ 159 w 217"/>
                    <a:gd name="T31" fmla="*/ 0 h 245"/>
                    <a:gd name="T32" fmla="*/ 133 w 217"/>
                    <a:gd name="T33" fmla="*/ 11 h 245"/>
                    <a:gd name="T34" fmla="*/ 101 w 217"/>
                    <a:gd name="T35" fmla="*/ 34 h 245"/>
                    <a:gd name="T36" fmla="*/ 53 w 217"/>
                    <a:gd name="T37" fmla="*/ 65 h 245"/>
                    <a:gd name="T38" fmla="*/ 0 w 217"/>
                    <a:gd name="T39" fmla="*/ 93 h 245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217"/>
                    <a:gd name="T61" fmla="*/ 0 h 245"/>
                    <a:gd name="T62" fmla="*/ 217 w 217"/>
                    <a:gd name="T63" fmla="*/ 245 h 245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217" h="245">
                      <a:moveTo>
                        <a:pt x="0" y="93"/>
                      </a:moveTo>
                      <a:lnTo>
                        <a:pt x="42" y="91"/>
                      </a:lnTo>
                      <a:lnTo>
                        <a:pt x="82" y="102"/>
                      </a:lnTo>
                      <a:lnTo>
                        <a:pt x="126" y="133"/>
                      </a:lnTo>
                      <a:lnTo>
                        <a:pt x="157" y="159"/>
                      </a:lnTo>
                      <a:lnTo>
                        <a:pt x="177" y="188"/>
                      </a:lnTo>
                      <a:lnTo>
                        <a:pt x="183" y="212"/>
                      </a:lnTo>
                      <a:lnTo>
                        <a:pt x="185" y="230"/>
                      </a:lnTo>
                      <a:lnTo>
                        <a:pt x="195" y="244"/>
                      </a:lnTo>
                      <a:lnTo>
                        <a:pt x="207" y="207"/>
                      </a:lnTo>
                      <a:lnTo>
                        <a:pt x="207" y="168"/>
                      </a:lnTo>
                      <a:lnTo>
                        <a:pt x="216" y="134"/>
                      </a:lnTo>
                      <a:lnTo>
                        <a:pt x="212" y="110"/>
                      </a:lnTo>
                      <a:lnTo>
                        <a:pt x="197" y="79"/>
                      </a:lnTo>
                      <a:lnTo>
                        <a:pt x="177" y="37"/>
                      </a:lnTo>
                      <a:lnTo>
                        <a:pt x="159" y="0"/>
                      </a:lnTo>
                      <a:lnTo>
                        <a:pt x="133" y="11"/>
                      </a:lnTo>
                      <a:lnTo>
                        <a:pt x="101" y="34"/>
                      </a:lnTo>
                      <a:lnTo>
                        <a:pt x="53" y="65"/>
                      </a:lnTo>
                      <a:lnTo>
                        <a:pt x="0" y="93"/>
                      </a:lnTo>
                    </a:path>
                  </a:pathLst>
                </a:custGeom>
                <a:solidFill>
                  <a:srgbClr val="DF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555" name="Freeform 65"/>
                <p:cNvSpPr>
                  <a:spLocks/>
                </p:cNvSpPr>
                <p:nvPr/>
              </p:nvSpPr>
              <p:spPr bwMode="auto">
                <a:xfrm>
                  <a:off x="4158" y="2695"/>
                  <a:ext cx="538" cy="467"/>
                </a:xfrm>
                <a:custGeom>
                  <a:avLst/>
                  <a:gdLst>
                    <a:gd name="T0" fmla="*/ 513 w 538"/>
                    <a:gd name="T1" fmla="*/ 0 h 467"/>
                    <a:gd name="T2" fmla="*/ 450 w 538"/>
                    <a:gd name="T3" fmla="*/ 38 h 467"/>
                    <a:gd name="T4" fmla="*/ 348 w 538"/>
                    <a:gd name="T5" fmla="*/ 104 h 467"/>
                    <a:gd name="T6" fmla="*/ 294 w 538"/>
                    <a:gd name="T7" fmla="*/ 151 h 467"/>
                    <a:gd name="T8" fmla="*/ 239 w 538"/>
                    <a:gd name="T9" fmla="*/ 217 h 467"/>
                    <a:gd name="T10" fmla="*/ 141 w 538"/>
                    <a:gd name="T11" fmla="*/ 332 h 467"/>
                    <a:gd name="T12" fmla="*/ 84 w 538"/>
                    <a:gd name="T13" fmla="*/ 388 h 467"/>
                    <a:gd name="T14" fmla="*/ 43 w 538"/>
                    <a:gd name="T15" fmla="*/ 411 h 467"/>
                    <a:gd name="T16" fmla="*/ 0 w 538"/>
                    <a:gd name="T17" fmla="*/ 466 h 467"/>
                    <a:gd name="T18" fmla="*/ 63 w 538"/>
                    <a:gd name="T19" fmla="*/ 445 h 467"/>
                    <a:gd name="T20" fmla="*/ 102 w 538"/>
                    <a:gd name="T21" fmla="*/ 418 h 467"/>
                    <a:gd name="T22" fmla="*/ 144 w 538"/>
                    <a:gd name="T23" fmla="*/ 362 h 467"/>
                    <a:gd name="T24" fmla="*/ 240 w 538"/>
                    <a:gd name="T25" fmla="*/ 244 h 467"/>
                    <a:gd name="T26" fmla="*/ 294 w 538"/>
                    <a:gd name="T27" fmla="*/ 185 h 467"/>
                    <a:gd name="T28" fmla="*/ 381 w 538"/>
                    <a:gd name="T29" fmla="*/ 115 h 467"/>
                    <a:gd name="T30" fmla="*/ 447 w 538"/>
                    <a:gd name="T31" fmla="*/ 65 h 467"/>
                    <a:gd name="T32" fmla="*/ 515 w 538"/>
                    <a:gd name="T33" fmla="*/ 41 h 467"/>
                    <a:gd name="T34" fmla="*/ 537 w 538"/>
                    <a:gd name="T35" fmla="*/ 45 h 467"/>
                    <a:gd name="T36" fmla="*/ 514 w 538"/>
                    <a:gd name="T37" fmla="*/ 23 h 467"/>
                    <a:gd name="T38" fmla="*/ 513 w 538"/>
                    <a:gd name="T39" fmla="*/ 0 h 467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538"/>
                    <a:gd name="T61" fmla="*/ 0 h 467"/>
                    <a:gd name="T62" fmla="*/ 538 w 538"/>
                    <a:gd name="T63" fmla="*/ 467 h 467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538" h="467">
                      <a:moveTo>
                        <a:pt x="513" y="0"/>
                      </a:moveTo>
                      <a:lnTo>
                        <a:pt x="450" y="38"/>
                      </a:lnTo>
                      <a:lnTo>
                        <a:pt x="348" y="104"/>
                      </a:lnTo>
                      <a:lnTo>
                        <a:pt x="294" y="151"/>
                      </a:lnTo>
                      <a:lnTo>
                        <a:pt x="239" y="217"/>
                      </a:lnTo>
                      <a:lnTo>
                        <a:pt x="141" y="332"/>
                      </a:lnTo>
                      <a:lnTo>
                        <a:pt x="84" y="388"/>
                      </a:lnTo>
                      <a:lnTo>
                        <a:pt x="43" y="411"/>
                      </a:lnTo>
                      <a:lnTo>
                        <a:pt x="0" y="466"/>
                      </a:lnTo>
                      <a:lnTo>
                        <a:pt x="63" y="445"/>
                      </a:lnTo>
                      <a:lnTo>
                        <a:pt x="102" y="418"/>
                      </a:lnTo>
                      <a:lnTo>
                        <a:pt x="144" y="362"/>
                      </a:lnTo>
                      <a:lnTo>
                        <a:pt x="240" y="244"/>
                      </a:lnTo>
                      <a:lnTo>
                        <a:pt x="294" y="185"/>
                      </a:lnTo>
                      <a:lnTo>
                        <a:pt x="381" y="115"/>
                      </a:lnTo>
                      <a:lnTo>
                        <a:pt x="447" y="65"/>
                      </a:lnTo>
                      <a:lnTo>
                        <a:pt x="515" y="41"/>
                      </a:lnTo>
                      <a:lnTo>
                        <a:pt x="537" y="45"/>
                      </a:lnTo>
                      <a:lnTo>
                        <a:pt x="514" y="23"/>
                      </a:lnTo>
                      <a:lnTo>
                        <a:pt x="513" y="0"/>
                      </a:lnTo>
                    </a:path>
                  </a:pathLst>
                </a:custGeom>
                <a:solidFill>
                  <a:srgbClr val="DF9F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556" name="Freeform 66"/>
                <p:cNvSpPr>
                  <a:spLocks/>
                </p:cNvSpPr>
                <p:nvPr/>
              </p:nvSpPr>
              <p:spPr bwMode="auto">
                <a:xfrm>
                  <a:off x="4235" y="2124"/>
                  <a:ext cx="321" cy="255"/>
                </a:xfrm>
                <a:custGeom>
                  <a:avLst/>
                  <a:gdLst>
                    <a:gd name="T0" fmla="*/ 0 w 321"/>
                    <a:gd name="T1" fmla="*/ 7 h 255"/>
                    <a:gd name="T2" fmla="*/ 34 w 321"/>
                    <a:gd name="T3" fmla="*/ 0 h 255"/>
                    <a:gd name="T4" fmla="*/ 67 w 321"/>
                    <a:gd name="T5" fmla="*/ 1 h 255"/>
                    <a:gd name="T6" fmla="*/ 107 w 321"/>
                    <a:gd name="T7" fmla="*/ 15 h 255"/>
                    <a:gd name="T8" fmla="*/ 132 w 321"/>
                    <a:gd name="T9" fmla="*/ 32 h 255"/>
                    <a:gd name="T10" fmla="*/ 163 w 321"/>
                    <a:gd name="T11" fmla="*/ 60 h 255"/>
                    <a:gd name="T12" fmla="*/ 190 w 321"/>
                    <a:gd name="T13" fmla="*/ 95 h 255"/>
                    <a:gd name="T14" fmla="*/ 199 w 321"/>
                    <a:gd name="T15" fmla="*/ 129 h 255"/>
                    <a:gd name="T16" fmla="*/ 196 w 321"/>
                    <a:gd name="T17" fmla="*/ 161 h 255"/>
                    <a:gd name="T18" fmla="*/ 216 w 321"/>
                    <a:gd name="T19" fmla="*/ 175 h 255"/>
                    <a:gd name="T20" fmla="*/ 239 w 321"/>
                    <a:gd name="T21" fmla="*/ 199 h 255"/>
                    <a:gd name="T22" fmla="*/ 269 w 321"/>
                    <a:gd name="T23" fmla="*/ 222 h 255"/>
                    <a:gd name="T24" fmla="*/ 298 w 321"/>
                    <a:gd name="T25" fmla="*/ 240 h 255"/>
                    <a:gd name="T26" fmla="*/ 320 w 321"/>
                    <a:gd name="T27" fmla="*/ 254 h 255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321"/>
                    <a:gd name="T43" fmla="*/ 0 h 255"/>
                    <a:gd name="T44" fmla="*/ 321 w 321"/>
                    <a:gd name="T45" fmla="*/ 255 h 255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321" h="255">
                      <a:moveTo>
                        <a:pt x="0" y="7"/>
                      </a:moveTo>
                      <a:lnTo>
                        <a:pt x="34" y="0"/>
                      </a:lnTo>
                      <a:lnTo>
                        <a:pt x="67" y="1"/>
                      </a:lnTo>
                      <a:lnTo>
                        <a:pt x="107" y="15"/>
                      </a:lnTo>
                      <a:lnTo>
                        <a:pt x="132" y="32"/>
                      </a:lnTo>
                      <a:lnTo>
                        <a:pt x="163" y="60"/>
                      </a:lnTo>
                      <a:lnTo>
                        <a:pt x="190" y="95"/>
                      </a:lnTo>
                      <a:lnTo>
                        <a:pt x="199" y="129"/>
                      </a:lnTo>
                      <a:lnTo>
                        <a:pt x="196" y="161"/>
                      </a:lnTo>
                      <a:lnTo>
                        <a:pt x="216" y="175"/>
                      </a:lnTo>
                      <a:lnTo>
                        <a:pt x="239" y="199"/>
                      </a:lnTo>
                      <a:lnTo>
                        <a:pt x="269" y="222"/>
                      </a:lnTo>
                      <a:lnTo>
                        <a:pt x="298" y="240"/>
                      </a:lnTo>
                      <a:lnTo>
                        <a:pt x="320" y="254"/>
                      </a:lnTo>
                    </a:path>
                  </a:pathLst>
                </a:custGeom>
                <a:noFill/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557" name="Freeform 67"/>
                <p:cNvSpPr>
                  <a:spLocks/>
                </p:cNvSpPr>
                <p:nvPr/>
              </p:nvSpPr>
              <p:spPr bwMode="auto">
                <a:xfrm>
                  <a:off x="3956" y="2282"/>
                  <a:ext cx="471" cy="320"/>
                </a:xfrm>
                <a:custGeom>
                  <a:avLst/>
                  <a:gdLst>
                    <a:gd name="T0" fmla="*/ 470 w 471"/>
                    <a:gd name="T1" fmla="*/ 0 h 320"/>
                    <a:gd name="T2" fmla="*/ 413 w 471"/>
                    <a:gd name="T3" fmla="*/ 28 h 320"/>
                    <a:gd name="T4" fmla="*/ 261 w 471"/>
                    <a:gd name="T5" fmla="*/ 75 h 320"/>
                    <a:gd name="T6" fmla="*/ 190 w 471"/>
                    <a:gd name="T7" fmla="*/ 118 h 320"/>
                    <a:gd name="T8" fmla="*/ 142 w 471"/>
                    <a:gd name="T9" fmla="*/ 158 h 320"/>
                    <a:gd name="T10" fmla="*/ 85 w 471"/>
                    <a:gd name="T11" fmla="*/ 221 h 320"/>
                    <a:gd name="T12" fmla="*/ 30 w 471"/>
                    <a:gd name="T13" fmla="*/ 289 h 320"/>
                    <a:gd name="T14" fmla="*/ 0 w 471"/>
                    <a:gd name="T15" fmla="*/ 319 h 32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471"/>
                    <a:gd name="T25" fmla="*/ 0 h 320"/>
                    <a:gd name="T26" fmla="*/ 471 w 471"/>
                    <a:gd name="T27" fmla="*/ 320 h 320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471" h="320">
                      <a:moveTo>
                        <a:pt x="470" y="0"/>
                      </a:moveTo>
                      <a:lnTo>
                        <a:pt x="413" y="28"/>
                      </a:lnTo>
                      <a:lnTo>
                        <a:pt x="261" y="75"/>
                      </a:lnTo>
                      <a:lnTo>
                        <a:pt x="190" y="118"/>
                      </a:lnTo>
                      <a:lnTo>
                        <a:pt x="142" y="158"/>
                      </a:lnTo>
                      <a:lnTo>
                        <a:pt x="85" y="221"/>
                      </a:lnTo>
                      <a:lnTo>
                        <a:pt x="30" y="289"/>
                      </a:lnTo>
                      <a:lnTo>
                        <a:pt x="0" y="319"/>
                      </a:lnTo>
                    </a:path>
                  </a:pathLst>
                </a:custGeom>
                <a:noFill/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558" name="Freeform 68"/>
                <p:cNvSpPr>
                  <a:spLocks/>
                </p:cNvSpPr>
                <p:nvPr/>
              </p:nvSpPr>
              <p:spPr bwMode="auto">
                <a:xfrm>
                  <a:off x="4028" y="2553"/>
                  <a:ext cx="531" cy="372"/>
                </a:xfrm>
                <a:custGeom>
                  <a:avLst/>
                  <a:gdLst>
                    <a:gd name="T0" fmla="*/ 530 w 531"/>
                    <a:gd name="T1" fmla="*/ 0 h 372"/>
                    <a:gd name="T2" fmla="*/ 459 w 531"/>
                    <a:gd name="T3" fmla="*/ 25 h 372"/>
                    <a:gd name="T4" fmla="*/ 380 w 531"/>
                    <a:gd name="T5" fmla="*/ 65 h 372"/>
                    <a:gd name="T6" fmla="*/ 325 w 531"/>
                    <a:gd name="T7" fmla="*/ 97 h 372"/>
                    <a:gd name="T8" fmla="*/ 267 w 531"/>
                    <a:gd name="T9" fmla="*/ 141 h 372"/>
                    <a:gd name="T10" fmla="*/ 213 w 531"/>
                    <a:gd name="T11" fmla="*/ 187 h 372"/>
                    <a:gd name="T12" fmla="*/ 135 w 531"/>
                    <a:gd name="T13" fmla="*/ 251 h 372"/>
                    <a:gd name="T14" fmla="*/ 60 w 531"/>
                    <a:gd name="T15" fmla="*/ 325 h 372"/>
                    <a:gd name="T16" fmla="*/ 0 w 531"/>
                    <a:gd name="T17" fmla="*/ 371 h 37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531"/>
                    <a:gd name="T28" fmla="*/ 0 h 372"/>
                    <a:gd name="T29" fmla="*/ 531 w 531"/>
                    <a:gd name="T30" fmla="*/ 372 h 37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531" h="372">
                      <a:moveTo>
                        <a:pt x="530" y="0"/>
                      </a:moveTo>
                      <a:lnTo>
                        <a:pt x="459" y="25"/>
                      </a:lnTo>
                      <a:lnTo>
                        <a:pt x="380" y="65"/>
                      </a:lnTo>
                      <a:lnTo>
                        <a:pt x="325" y="97"/>
                      </a:lnTo>
                      <a:lnTo>
                        <a:pt x="267" y="141"/>
                      </a:lnTo>
                      <a:lnTo>
                        <a:pt x="213" y="187"/>
                      </a:lnTo>
                      <a:lnTo>
                        <a:pt x="135" y="251"/>
                      </a:lnTo>
                      <a:lnTo>
                        <a:pt x="60" y="325"/>
                      </a:lnTo>
                      <a:lnTo>
                        <a:pt x="0" y="371"/>
                      </a:lnTo>
                    </a:path>
                  </a:pathLst>
                </a:custGeom>
                <a:noFill/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559" name="Freeform 69"/>
                <p:cNvSpPr>
                  <a:spLocks/>
                </p:cNvSpPr>
                <p:nvPr/>
              </p:nvSpPr>
              <p:spPr bwMode="auto">
                <a:xfrm>
                  <a:off x="4206" y="2735"/>
                  <a:ext cx="498" cy="392"/>
                </a:xfrm>
                <a:custGeom>
                  <a:avLst/>
                  <a:gdLst>
                    <a:gd name="T0" fmla="*/ 497 w 498"/>
                    <a:gd name="T1" fmla="*/ 10 h 392"/>
                    <a:gd name="T2" fmla="*/ 472 w 498"/>
                    <a:gd name="T3" fmla="*/ 0 h 392"/>
                    <a:gd name="T4" fmla="*/ 440 w 498"/>
                    <a:gd name="T5" fmla="*/ 3 h 392"/>
                    <a:gd name="T6" fmla="*/ 404 w 498"/>
                    <a:gd name="T7" fmla="*/ 22 h 392"/>
                    <a:gd name="T8" fmla="*/ 341 w 498"/>
                    <a:gd name="T9" fmla="*/ 62 h 392"/>
                    <a:gd name="T10" fmla="*/ 284 w 498"/>
                    <a:gd name="T11" fmla="*/ 100 h 392"/>
                    <a:gd name="T12" fmla="*/ 236 w 498"/>
                    <a:gd name="T13" fmla="*/ 135 h 392"/>
                    <a:gd name="T14" fmla="*/ 135 w 498"/>
                    <a:gd name="T15" fmla="*/ 259 h 392"/>
                    <a:gd name="T16" fmla="*/ 70 w 498"/>
                    <a:gd name="T17" fmla="*/ 328 h 392"/>
                    <a:gd name="T18" fmla="*/ 35 w 498"/>
                    <a:gd name="T19" fmla="*/ 373 h 392"/>
                    <a:gd name="T20" fmla="*/ 0 w 498"/>
                    <a:gd name="T21" fmla="*/ 391 h 39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498"/>
                    <a:gd name="T34" fmla="*/ 0 h 392"/>
                    <a:gd name="T35" fmla="*/ 498 w 498"/>
                    <a:gd name="T36" fmla="*/ 392 h 39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498" h="392">
                      <a:moveTo>
                        <a:pt x="497" y="10"/>
                      </a:moveTo>
                      <a:lnTo>
                        <a:pt x="472" y="0"/>
                      </a:lnTo>
                      <a:lnTo>
                        <a:pt x="440" y="3"/>
                      </a:lnTo>
                      <a:lnTo>
                        <a:pt x="404" y="22"/>
                      </a:lnTo>
                      <a:lnTo>
                        <a:pt x="341" y="62"/>
                      </a:lnTo>
                      <a:lnTo>
                        <a:pt x="284" y="100"/>
                      </a:lnTo>
                      <a:lnTo>
                        <a:pt x="236" y="135"/>
                      </a:lnTo>
                      <a:lnTo>
                        <a:pt x="135" y="259"/>
                      </a:lnTo>
                      <a:lnTo>
                        <a:pt x="70" y="328"/>
                      </a:lnTo>
                      <a:lnTo>
                        <a:pt x="35" y="373"/>
                      </a:lnTo>
                      <a:lnTo>
                        <a:pt x="0" y="391"/>
                      </a:lnTo>
                    </a:path>
                  </a:pathLst>
                </a:custGeom>
                <a:noFill/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724444587"/>
      </p:ext>
    </p:extLst>
  </p:cSld>
  <p:clrMapOvr>
    <a:masterClrMapping/>
  </p:clrMapOvr>
  <p:transition>
    <p:wipe dir="r"/>
  </p:transition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sz="4000" b="1"/>
              <a:t>Binomial Distribution Solution*</a:t>
            </a:r>
          </a:p>
        </p:txBody>
      </p:sp>
      <p:sp>
        <p:nvSpPr>
          <p:cNvPr id="56323" name="Rectangle 3"/>
          <p:cNvSpPr>
            <a:spLocks noGrp="1" noChangeArrowheads="1"/>
          </p:cNvSpPr>
          <p:nvPr>
            <p:ph idx="1"/>
          </p:nvPr>
        </p:nvSpPr>
        <p:spPr>
          <a:xfrm>
            <a:off x="609600" y="1630363"/>
            <a:ext cx="7848600" cy="4114800"/>
          </a:xfrm>
        </p:spPr>
        <p:txBody>
          <a:bodyPr lIns="90488" tIns="44450" rIns="90488" bIns="44450"/>
          <a:lstStyle/>
          <a:p>
            <a:pPr>
              <a:lnSpc>
                <a:spcPct val="80000"/>
              </a:lnSpc>
              <a:spcBef>
                <a:spcPct val="35000"/>
              </a:spcBef>
              <a:buFontTx/>
              <a:buNone/>
              <a:tabLst>
                <a:tab pos="2746375" algn="l"/>
              </a:tabLst>
            </a:pPr>
            <a:r>
              <a:rPr lang="en-US" altLang="en-US" sz="2800" b="1" i="1"/>
              <a:t>n</a:t>
            </a:r>
            <a:r>
              <a:rPr lang="en-US" altLang="en-US" sz="2800" b="1"/>
              <a:t> = 12, </a:t>
            </a:r>
            <a:r>
              <a:rPr lang="en-US" altLang="en-US" sz="2800" b="1" i="1"/>
              <a:t>p</a:t>
            </a:r>
            <a:r>
              <a:rPr lang="en-US" altLang="en-US" sz="2800" b="1"/>
              <a:t> = .20</a:t>
            </a:r>
          </a:p>
          <a:p>
            <a:pPr>
              <a:lnSpc>
                <a:spcPct val="80000"/>
              </a:lnSpc>
              <a:spcBef>
                <a:spcPct val="35000"/>
              </a:spcBef>
              <a:buFontTx/>
              <a:buNone/>
              <a:tabLst>
                <a:tab pos="2746375" algn="l"/>
              </a:tabLst>
            </a:pPr>
            <a:r>
              <a:rPr lang="en-US" altLang="en-US" sz="2800" b="1">
                <a:solidFill>
                  <a:srgbClr val="8E0D30"/>
                </a:solidFill>
              </a:rPr>
              <a:t>A</a:t>
            </a:r>
            <a:r>
              <a:rPr lang="en-US" altLang="en-US" sz="2800">
                <a:solidFill>
                  <a:srgbClr val="8E0D30"/>
                </a:solidFill>
              </a:rPr>
              <a:t>.</a:t>
            </a:r>
            <a:r>
              <a:rPr lang="en-US" altLang="en-US" sz="2800"/>
              <a:t>  </a:t>
            </a:r>
            <a:r>
              <a:rPr lang="en-US" altLang="en-US" sz="2800" i="1"/>
              <a:t>p</a:t>
            </a:r>
            <a:r>
              <a:rPr lang="en-US" altLang="en-US" sz="2800"/>
              <a:t>(0) = </a:t>
            </a:r>
            <a:r>
              <a:rPr lang="en-US" altLang="en-US" sz="2800" b="1"/>
              <a:t>.0687</a:t>
            </a:r>
            <a:r>
              <a:rPr lang="en-US" altLang="en-US" sz="2800"/>
              <a:t>            </a:t>
            </a:r>
          </a:p>
          <a:p>
            <a:pPr>
              <a:lnSpc>
                <a:spcPct val="80000"/>
              </a:lnSpc>
              <a:spcBef>
                <a:spcPct val="35000"/>
              </a:spcBef>
              <a:buFontTx/>
              <a:buNone/>
              <a:tabLst>
                <a:tab pos="2746375" algn="l"/>
              </a:tabLst>
            </a:pPr>
            <a:r>
              <a:rPr lang="en-US" altLang="en-US" sz="2800" b="1">
                <a:solidFill>
                  <a:srgbClr val="8E0D30"/>
                </a:solidFill>
              </a:rPr>
              <a:t>B</a:t>
            </a:r>
            <a:r>
              <a:rPr lang="en-US" altLang="en-US" sz="2800">
                <a:solidFill>
                  <a:srgbClr val="8E0D30"/>
                </a:solidFill>
              </a:rPr>
              <a:t>.</a:t>
            </a:r>
            <a:r>
              <a:rPr lang="en-US" altLang="en-US" sz="2800"/>
              <a:t>  </a:t>
            </a:r>
            <a:r>
              <a:rPr lang="en-US" altLang="en-US" sz="2800" i="1"/>
              <a:t>p</a:t>
            </a:r>
            <a:r>
              <a:rPr lang="en-US" altLang="en-US" sz="2800"/>
              <a:t>(2) = </a:t>
            </a:r>
            <a:r>
              <a:rPr lang="en-US" altLang="en-US" sz="2800" b="1"/>
              <a:t>.2835</a:t>
            </a:r>
            <a:endParaRPr lang="en-US" altLang="en-US" sz="2800"/>
          </a:p>
          <a:p>
            <a:pPr>
              <a:lnSpc>
                <a:spcPct val="80000"/>
              </a:lnSpc>
              <a:spcBef>
                <a:spcPct val="35000"/>
              </a:spcBef>
              <a:buFontTx/>
              <a:buNone/>
              <a:tabLst>
                <a:tab pos="2746375" algn="l"/>
              </a:tabLst>
            </a:pPr>
            <a:r>
              <a:rPr lang="en-US" altLang="en-US" sz="2800" b="1">
                <a:solidFill>
                  <a:srgbClr val="8E0D30"/>
                </a:solidFill>
              </a:rPr>
              <a:t>C</a:t>
            </a:r>
            <a:r>
              <a:rPr lang="en-US" altLang="en-US" sz="2800">
                <a:solidFill>
                  <a:srgbClr val="8E0D30"/>
                </a:solidFill>
              </a:rPr>
              <a:t>.</a:t>
            </a:r>
            <a:r>
              <a:rPr lang="en-US" altLang="en-US" sz="2800"/>
              <a:t>  </a:t>
            </a:r>
            <a:r>
              <a:rPr lang="en-US" altLang="en-US" sz="2800" i="1"/>
              <a:t>p</a:t>
            </a:r>
            <a:r>
              <a:rPr lang="en-US" altLang="en-US" sz="2800"/>
              <a:t>(at most 2)	= </a:t>
            </a:r>
            <a:r>
              <a:rPr lang="en-US" altLang="en-US" sz="2800" i="1"/>
              <a:t>p</a:t>
            </a:r>
            <a:r>
              <a:rPr lang="en-US" altLang="en-US" sz="2800"/>
              <a:t>(0) + </a:t>
            </a:r>
            <a:r>
              <a:rPr lang="en-US" altLang="en-US" sz="2800" i="1"/>
              <a:t>p</a:t>
            </a:r>
            <a:r>
              <a:rPr lang="en-US" altLang="en-US" sz="2800"/>
              <a:t>(1) + </a:t>
            </a:r>
            <a:r>
              <a:rPr lang="en-US" altLang="en-US" sz="2800" i="1"/>
              <a:t>p</a:t>
            </a:r>
            <a:r>
              <a:rPr lang="en-US" altLang="en-US" sz="2800"/>
              <a:t>(2)</a:t>
            </a:r>
            <a:br>
              <a:rPr lang="en-US" altLang="en-US" sz="2800"/>
            </a:br>
            <a:r>
              <a:rPr lang="en-US" altLang="en-US" sz="2800"/>
              <a:t>	= .0687 + .2062 + .2835</a:t>
            </a:r>
            <a:br>
              <a:rPr lang="en-US" altLang="en-US" sz="2800"/>
            </a:br>
            <a:r>
              <a:rPr lang="en-US" altLang="en-US" sz="2800"/>
              <a:t>	= </a:t>
            </a:r>
            <a:r>
              <a:rPr lang="en-US" altLang="en-US" sz="2800" b="1"/>
              <a:t>.5584</a:t>
            </a:r>
            <a:endParaRPr lang="en-US" altLang="en-US" sz="2800"/>
          </a:p>
          <a:p>
            <a:pPr>
              <a:lnSpc>
                <a:spcPct val="80000"/>
              </a:lnSpc>
              <a:spcBef>
                <a:spcPct val="35000"/>
              </a:spcBef>
              <a:buFontTx/>
              <a:buNone/>
              <a:tabLst>
                <a:tab pos="2746375" algn="l"/>
              </a:tabLst>
            </a:pPr>
            <a:r>
              <a:rPr lang="en-US" altLang="en-US" sz="2800" b="1">
                <a:solidFill>
                  <a:srgbClr val="8E0D30"/>
                </a:solidFill>
              </a:rPr>
              <a:t>D</a:t>
            </a:r>
            <a:r>
              <a:rPr lang="en-US" altLang="en-US" sz="2800">
                <a:solidFill>
                  <a:srgbClr val="8E0D30"/>
                </a:solidFill>
              </a:rPr>
              <a:t>.</a:t>
            </a:r>
            <a:r>
              <a:rPr lang="en-US" altLang="en-US" sz="2800"/>
              <a:t>  </a:t>
            </a:r>
            <a:r>
              <a:rPr lang="en-US" altLang="en-US" sz="2800" i="1"/>
              <a:t>p</a:t>
            </a:r>
            <a:r>
              <a:rPr lang="en-US" altLang="en-US" sz="2800"/>
              <a:t>(at least 2)	= </a:t>
            </a:r>
            <a:r>
              <a:rPr lang="en-US" altLang="en-US" sz="2800" i="1"/>
              <a:t>p</a:t>
            </a:r>
            <a:r>
              <a:rPr lang="en-US" altLang="en-US" sz="2800"/>
              <a:t>(2) + </a:t>
            </a:r>
            <a:r>
              <a:rPr lang="en-US" altLang="en-US" sz="2800" i="1"/>
              <a:t>p</a:t>
            </a:r>
            <a:r>
              <a:rPr lang="en-US" altLang="en-US" sz="2800"/>
              <a:t>(3)...+ </a:t>
            </a:r>
            <a:r>
              <a:rPr lang="en-US" altLang="en-US" sz="2800" i="1"/>
              <a:t>p</a:t>
            </a:r>
            <a:r>
              <a:rPr lang="en-US" altLang="en-US" sz="2800"/>
              <a:t>(12)</a:t>
            </a:r>
            <a:br>
              <a:rPr lang="en-US" altLang="en-US" sz="2800"/>
            </a:br>
            <a:r>
              <a:rPr lang="en-US" altLang="en-US" sz="2800"/>
              <a:t>	= 1 –  [</a:t>
            </a:r>
            <a:r>
              <a:rPr lang="en-US" altLang="en-US" sz="2800" i="1"/>
              <a:t>p</a:t>
            </a:r>
            <a:r>
              <a:rPr lang="en-US" altLang="en-US" sz="2800"/>
              <a:t>(0) + </a:t>
            </a:r>
            <a:r>
              <a:rPr lang="en-US" altLang="en-US" sz="2800" i="1"/>
              <a:t>p</a:t>
            </a:r>
            <a:r>
              <a:rPr lang="en-US" altLang="en-US" sz="2800"/>
              <a:t>(1)] </a:t>
            </a:r>
            <a:br>
              <a:rPr lang="en-US" altLang="en-US" sz="2800"/>
            </a:br>
            <a:r>
              <a:rPr lang="en-US" altLang="en-US" sz="2800"/>
              <a:t>	= 1 – .0687 – .2062</a:t>
            </a:r>
            <a:br>
              <a:rPr lang="en-US" altLang="en-US" sz="2800"/>
            </a:br>
            <a:r>
              <a:rPr lang="en-US" altLang="en-US" sz="2800"/>
              <a:t>	= </a:t>
            </a:r>
            <a:r>
              <a:rPr lang="en-US" altLang="en-US" sz="2800" b="1"/>
              <a:t>.7251</a:t>
            </a:r>
          </a:p>
        </p:txBody>
      </p:sp>
    </p:spTree>
    <p:extLst>
      <p:ext uri="{BB962C8B-B14F-4D97-AF65-F5344CB8AC3E}">
        <p14:creationId xmlns:p14="http://schemas.microsoft.com/office/powerpoint/2010/main" val="2087514025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63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63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563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63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563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563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563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563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323" grpId="0" build="p" autoUpdateAnimBg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914400"/>
            <a:ext cx="8229600" cy="1143000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>
                <a:solidFill>
                  <a:srgbClr val="8E0D30"/>
                </a:solidFill>
              </a:rPr>
              <a:t>4.4</a:t>
            </a:r>
          </a:p>
        </p:txBody>
      </p:sp>
      <p:sp>
        <p:nvSpPr>
          <p:cNvPr id="67587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20700" y="3048000"/>
            <a:ext cx="8242300" cy="3017838"/>
          </a:xfrm>
        </p:spPr>
        <p:txBody>
          <a:bodyPr lIns="90488" tIns="44450" rIns="90488" bIns="44450"/>
          <a:lstStyle/>
          <a:p>
            <a:pPr marL="0" indent="0" algn="ctr">
              <a:buFontTx/>
              <a:buNone/>
            </a:pPr>
            <a:r>
              <a:rPr lang="en-US" altLang="en-US" sz="4200" b="1">
                <a:solidFill>
                  <a:srgbClr val="141413"/>
                </a:solidFill>
              </a:rPr>
              <a:t>Other Discrete Distributions: Poisson and Hypergeometric</a:t>
            </a:r>
            <a:endParaRPr lang="en-US" altLang="en-US" sz="4200">
              <a:solidFill>
                <a:srgbClr val="14141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4156508"/>
      </p:ext>
    </p:extLst>
  </p:cSld>
  <p:clrMapOvr>
    <a:masterClrMapping/>
  </p:clrMapOvr>
  <p:transition>
    <p:wipe dir="r"/>
  </p:transition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Poisson Distribution</a:t>
            </a:r>
          </a:p>
        </p:txBody>
      </p:sp>
      <p:sp>
        <p:nvSpPr>
          <p:cNvPr id="62467" name="Rectangle 3"/>
          <p:cNvSpPr>
            <a:spLocks noGrp="1" noChangeArrowheads="1"/>
          </p:cNvSpPr>
          <p:nvPr>
            <p:ph idx="1"/>
          </p:nvPr>
        </p:nvSpPr>
        <p:spPr>
          <a:xfrm>
            <a:off x="609600" y="1630363"/>
            <a:ext cx="7848600" cy="4114800"/>
          </a:xfrm>
        </p:spPr>
        <p:txBody>
          <a:bodyPr lIns="90488" tIns="44450" rIns="90488" bIns="44450"/>
          <a:lstStyle/>
          <a:p>
            <a:pPr marL="463550" indent="-463550">
              <a:lnSpc>
                <a:spcPct val="90000"/>
              </a:lnSpc>
              <a:buClr>
                <a:srgbClr val="8E0D30"/>
              </a:buClr>
              <a:buFontTx/>
              <a:buAutoNum type="arabicPeriod"/>
            </a:pPr>
            <a:r>
              <a:rPr lang="en-US" altLang="en-US"/>
              <a:t>Number of events that occur in an interval </a:t>
            </a:r>
          </a:p>
          <a:p>
            <a:pPr marL="577850" lvl="1" indent="0">
              <a:lnSpc>
                <a:spcPct val="90000"/>
              </a:lnSpc>
              <a:buClr>
                <a:srgbClr val="8E0D30"/>
              </a:buClr>
              <a:buFontTx/>
              <a:buChar char="•"/>
            </a:pPr>
            <a:r>
              <a:rPr lang="en-US" altLang="en-US"/>
              <a:t>   events </a:t>
            </a:r>
            <a:r>
              <a:rPr lang="en-US" altLang="en-US" b="1">
                <a:solidFill>
                  <a:srgbClr val="8E0D30"/>
                </a:solidFill>
              </a:rPr>
              <a:t>per unit</a:t>
            </a:r>
            <a:endParaRPr lang="en-US" altLang="en-US">
              <a:solidFill>
                <a:srgbClr val="8E0D30"/>
              </a:solidFill>
            </a:endParaRPr>
          </a:p>
          <a:p>
            <a:pPr marL="1655763" lvl="3" indent="-449263">
              <a:lnSpc>
                <a:spcPct val="90000"/>
              </a:lnSpc>
              <a:buClr>
                <a:srgbClr val="8E0D30"/>
              </a:buClr>
              <a:buFont typeface="Times New Roman" panose="02020603050405020304" pitchFamily="18" charset="0"/>
              <a:buChar char="—"/>
            </a:pPr>
            <a:r>
              <a:rPr lang="en-US" altLang="en-US" sz="2400"/>
              <a:t> Time, Length, Area, Space</a:t>
            </a:r>
          </a:p>
          <a:p>
            <a:pPr marL="463550" indent="-463550">
              <a:lnSpc>
                <a:spcPct val="90000"/>
              </a:lnSpc>
              <a:spcBef>
                <a:spcPct val="60000"/>
              </a:spcBef>
              <a:buClr>
                <a:srgbClr val="8E0D30"/>
              </a:buClr>
              <a:buFontTx/>
              <a:buAutoNum type="arabicPeriod"/>
            </a:pPr>
            <a:r>
              <a:rPr lang="en-US" altLang="en-US"/>
              <a:t>Examples</a:t>
            </a:r>
          </a:p>
          <a:p>
            <a:pPr marL="966788" lvl="2" indent="-274638">
              <a:lnSpc>
                <a:spcPct val="90000"/>
              </a:lnSpc>
              <a:buClr>
                <a:srgbClr val="8E0D30"/>
              </a:buClr>
            </a:pPr>
            <a:r>
              <a:rPr lang="en-US" altLang="en-US" sz="2800"/>
              <a:t> Number of customers arriving in 20 minutes</a:t>
            </a:r>
          </a:p>
          <a:p>
            <a:pPr marL="966788" lvl="2" indent="-274638">
              <a:lnSpc>
                <a:spcPct val="90000"/>
              </a:lnSpc>
              <a:buClr>
                <a:srgbClr val="8E0D30"/>
              </a:buClr>
            </a:pPr>
            <a:r>
              <a:rPr lang="en-US" altLang="en-US" sz="2800"/>
              <a:t> Number of strikes per year in the U.S.</a:t>
            </a:r>
          </a:p>
          <a:p>
            <a:pPr marL="966788" lvl="2" indent="-274638">
              <a:lnSpc>
                <a:spcPct val="90000"/>
              </a:lnSpc>
              <a:buClr>
                <a:srgbClr val="8E0D30"/>
              </a:buClr>
            </a:pPr>
            <a:r>
              <a:rPr lang="en-US" altLang="en-US" sz="2800"/>
              <a:t> Number of defects per lot (group) of DVD’s</a:t>
            </a:r>
          </a:p>
        </p:txBody>
      </p:sp>
    </p:spTree>
    <p:extLst>
      <p:ext uri="{BB962C8B-B14F-4D97-AF65-F5344CB8AC3E}">
        <p14:creationId xmlns:p14="http://schemas.microsoft.com/office/powerpoint/2010/main" val="566743358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24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24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624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24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624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24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624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624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24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624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24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6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6246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467" grpId="0" build="p" autoUpdateAnimBg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Characteristics of a Poisson Random Variable</a:t>
            </a:r>
          </a:p>
        </p:txBody>
      </p:sp>
      <p:sp>
        <p:nvSpPr>
          <p:cNvPr id="6451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09600" y="1447800"/>
            <a:ext cx="8077200" cy="4419600"/>
          </a:xfrm>
          <a:noFill/>
        </p:spPr>
        <p:txBody>
          <a:bodyPr lIns="90488" tIns="44450" rIns="90488" bIns="44450"/>
          <a:lstStyle/>
          <a:p>
            <a:pPr marL="533400" indent="-533400">
              <a:lnSpc>
                <a:spcPct val="90000"/>
              </a:lnSpc>
              <a:buClr>
                <a:srgbClr val="8E0D30"/>
              </a:buClr>
              <a:buFontTx/>
              <a:buAutoNum type="arabicPeriod"/>
            </a:pPr>
            <a:r>
              <a:rPr lang="en-US" altLang="en-US" sz="2800" dirty="0"/>
              <a:t>Consists of counting number of times an event occurs during a given unit of time or in a given area or volume (any unit of measurement).</a:t>
            </a:r>
          </a:p>
          <a:p>
            <a:pPr marL="533400" indent="-533400">
              <a:lnSpc>
                <a:spcPct val="90000"/>
              </a:lnSpc>
              <a:buClr>
                <a:srgbClr val="8E0D30"/>
              </a:buClr>
              <a:buFontTx/>
              <a:buAutoNum type="arabicPeriod"/>
            </a:pPr>
            <a:r>
              <a:rPr lang="en-US" altLang="en-US" sz="2800" dirty="0"/>
              <a:t>The probability that an event occurs in a given unit of time, area, or volume is the same for all units.</a:t>
            </a:r>
            <a:endParaRPr lang="en-US" altLang="en-US" dirty="0"/>
          </a:p>
          <a:p>
            <a:pPr marL="533400" indent="-533400">
              <a:lnSpc>
                <a:spcPct val="90000"/>
              </a:lnSpc>
              <a:spcBef>
                <a:spcPct val="26000"/>
              </a:spcBef>
              <a:buClr>
                <a:srgbClr val="8E0D30"/>
              </a:buClr>
              <a:buFontTx/>
              <a:buAutoNum type="arabicPeriod"/>
            </a:pPr>
            <a:r>
              <a:rPr lang="en-US" altLang="en-US" sz="2800" dirty="0"/>
              <a:t>The number of events that occur in one unit of time, area, or volume is independent of the number that occur in any other mutually exclusive unit.</a:t>
            </a:r>
            <a:endParaRPr lang="en-US" altLang="en-US" dirty="0"/>
          </a:p>
          <a:p>
            <a:pPr marL="533400" indent="-533400">
              <a:lnSpc>
                <a:spcPct val="90000"/>
              </a:lnSpc>
              <a:spcBef>
                <a:spcPct val="26000"/>
              </a:spcBef>
              <a:buClr>
                <a:srgbClr val="8E0D30"/>
              </a:buClr>
              <a:buFontTx/>
              <a:buAutoNum type="arabicPeriod"/>
            </a:pPr>
            <a:r>
              <a:rPr lang="en-US" altLang="en-US" sz="2800" dirty="0"/>
              <a:t>The mean number of events in each unit is denoted by the Greek letter lambda, </a:t>
            </a:r>
            <a:r>
              <a:rPr lang="en-US" altLang="en-US" sz="2800" i="1" dirty="0">
                <a:latin typeface="Symbol" panose="05050102010706020507" pitchFamily="18" charset="2"/>
                <a:sym typeface="Symbol" panose="05050102010706020507" pitchFamily="18" charset="2"/>
              </a:rPr>
              <a:t></a:t>
            </a:r>
          </a:p>
        </p:txBody>
      </p:sp>
    </p:spTree>
    <p:extLst>
      <p:ext uri="{BB962C8B-B14F-4D97-AF65-F5344CB8AC3E}">
        <p14:creationId xmlns:p14="http://schemas.microsoft.com/office/powerpoint/2010/main" val="852743706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5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45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45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45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645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45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  <p:par>
                                <p:cTn id="1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645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515" grpId="0" build="p" autoUpdateAnimBg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Poisson Probability Distribution Function</a:t>
            </a:r>
          </a:p>
        </p:txBody>
      </p:sp>
      <p:sp>
        <p:nvSpPr>
          <p:cNvPr id="70659" name="Rectangle 3"/>
          <p:cNvSpPr>
            <a:spLocks noChangeArrowheads="1"/>
          </p:cNvSpPr>
          <p:nvPr/>
        </p:nvSpPr>
        <p:spPr bwMode="auto">
          <a:xfrm>
            <a:off x="990600" y="3124200"/>
            <a:ext cx="7764463" cy="312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/>
          <a:lstStyle>
            <a:lvl1pPr defTabSz="5143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defTabSz="5143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defTabSz="5143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defTabSz="5143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defTabSz="5143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defTabSz="51435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defTabSz="51435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defTabSz="51435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defTabSz="51435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en-US" sz="2800" i="1">
                <a:latin typeface="Symbol" panose="05050102010706020507" pitchFamily="18" charset="2"/>
              </a:rPr>
              <a:t>			</a:t>
            </a:r>
            <a:r>
              <a:rPr lang="en-US" altLang="en-US" sz="2800">
                <a:latin typeface="Symbol" panose="05050102010706020507" pitchFamily="18" charset="2"/>
              </a:rPr>
              <a:t></a:t>
            </a:r>
            <a:r>
              <a:rPr lang="en-US" altLang="en-US" sz="2800" i="1">
                <a:latin typeface="Symbol" panose="05050102010706020507" pitchFamily="18" charset="2"/>
              </a:rPr>
              <a:t></a:t>
            </a:r>
          </a:p>
          <a:p>
            <a:pPr>
              <a:spcBef>
                <a:spcPct val="20000"/>
              </a:spcBef>
            </a:pPr>
            <a:r>
              <a:rPr lang="en-US" altLang="en-US" sz="2800" i="1">
                <a:latin typeface="Symbol" panose="05050102010706020507" pitchFamily="18" charset="2"/>
              </a:rPr>
              <a:t>			</a:t>
            </a:r>
            <a:r>
              <a:rPr lang="en-US" altLang="en-US" sz="2800" baseline="30000">
                <a:latin typeface="Symbol" panose="05050102010706020507" pitchFamily="18" charset="2"/>
              </a:rPr>
              <a:t></a:t>
            </a:r>
            <a:r>
              <a:rPr lang="en-US" altLang="en-US" sz="2800" i="1">
                <a:latin typeface="Symbol" panose="05050102010706020507" pitchFamily="18" charset="2"/>
              </a:rPr>
              <a:t></a:t>
            </a:r>
            <a:r>
              <a:rPr lang="en-US" altLang="en-US" sz="2800">
                <a:latin typeface="Symbol" panose="05050102010706020507" pitchFamily="18" charset="2"/>
              </a:rPr>
              <a:t></a:t>
            </a:r>
            <a:r>
              <a:rPr lang="en-US" altLang="en-US" sz="2800" i="1">
                <a:latin typeface="Symbol" panose="05050102010706020507" pitchFamily="18" charset="2"/>
              </a:rPr>
              <a:t></a:t>
            </a:r>
            <a:endParaRPr lang="en-US" altLang="en-US" sz="2800">
              <a:latin typeface="Symbol" panose="05050102010706020507" pitchFamily="18" charset="2"/>
            </a:endParaRPr>
          </a:p>
          <a:p>
            <a:pPr>
              <a:spcBef>
                <a:spcPct val="20000"/>
              </a:spcBef>
            </a:pPr>
            <a:r>
              <a:rPr lang="en-US" altLang="en-US" sz="2800" i="1"/>
              <a:t>p</a:t>
            </a:r>
            <a:r>
              <a:rPr lang="en-US" altLang="en-US" sz="2800"/>
              <a:t>(</a:t>
            </a:r>
            <a:r>
              <a:rPr lang="en-US" altLang="en-US" sz="2800" i="1"/>
              <a:t>x</a:t>
            </a:r>
            <a:r>
              <a:rPr lang="en-US" altLang="en-US" sz="2800"/>
              <a:t>) =  Probability of </a:t>
            </a:r>
            <a:r>
              <a:rPr lang="en-US" altLang="en-US" sz="2800" i="1"/>
              <a:t>x </a:t>
            </a:r>
            <a:r>
              <a:rPr lang="en-US" altLang="en-US" sz="2800"/>
              <a:t>given </a:t>
            </a:r>
            <a:r>
              <a:rPr lang="en-US" altLang="en-US" sz="2800">
                <a:latin typeface="Symbol" panose="05050102010706020507" pitchFamily="18" charset="2"/>
              </a:rPr>
              <a:t></a:t>
            </a:r>
            <a:endParaRPr lang="en-US" altLang="en-US" sz="2800" i="1"/>
          </a:p>
          <a:p>
            <a:pPr>
              <a:spcBef>
                <a:spcPct val="20000"/>
              </a:spcBef>
            </a:pPr>
            <a:r>
              <a:rPr lang="en-US" altLang="en-US" sz="2800">
                <a:latin typeface="Symbol" panose="05050102010706020507" pitchFamily="18" charset="2"/>
              </a:rPr>
              <a:t></a:t>
            </a:r>
            <a:r>
              <a:rPr lang="en-US" altLang="en-US" sz="2800"/>
              <a:t>	=	Mean (expected) number of events in unit </a:t>
            </a:r>
          </a:p>
          <a:p>
            <a:pPr>
              <a:spcBef>
                <a:spcPct val="20000"/>
              </a:spcBef>
            </a:pPr>
            <a:r>
              <a:rPr lang="en-US" altLang="en-US" sz="2800" i="1"/>
              <a:t>e</a:t>
            </a:r>
            <a:r>
              <a:rPr lang="en-US" altLang="en-US" sz="2800"/>
              <a:t>	=	2.71828 . . . (base of natural logarithm)</a:t>
            </a:r>
          </a:p>
          <a:p>
            <a:pPr>
              <a:spcBef>
                <a:spcPct val="20000"/>
              </a:spcBef>
            </a:pPr>
            <a:r>
              <a:rPr lang="en-US" altLang="en-US" sz="2800" i="1"/>
              <a:t>x</a:t>
            </a:r>
            <a:r>
              <a:rPr lang="en-US" altLang="en-US" sz="2800"/>
              <a:t>	=	Number of events </a:t>
            </a:r>
            <a:r>
              <a:rPr lang="en-US" altLang="en-US" sz="2800" b="1">
                <a:solidFill>
                  <a:srgbClr val="8E0D30"/>
                </a:solidFill>
              </a:rPr>
              <a:t>per unit</a:t>
            </a:r>
          </a:p>
        </p:txBody>
      </p:sp>
      <p:grpSp>
        <p:nvGrpSpPr>
          <p:cNvPr id="70660" name="Group 19"/>
          <p:cNvGrpSpPr>
            <a:grpSpLocks/>
          </p:cNvGrpSpPr>
          <p:nvPr/>
        </p:nvGrpSpPr>
        <p:grpSpPr bwMode="auto">
          <a:xfrm>
            <a:off x="1952625" y="1752600"/>
            <a:ext cx="2466975" cy="1265238"/>
            <a:chOff x="1705" y="1360"/>
            <a:chExt cx="1554" cy="797"/>
          </a:xfrm>
        </p:grpSpPr>
        <p:sp>
          <p:nvSpPr>
            <p:cNvPr id="70662" name="Line 4"/>
            <p:cNvSpPr>
              <a:spLocks noChangeShapeType="1"/>
            </p:cNvSpPr>
            <p:nvPr/>
          </p:nvSpPr>
          <p:spPr bwMode="auto">
            <a:xfrm>
              <a:off x="2575" y="1793"/>
              <a:ext cx="643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663" name="Rectangle 5"/>
            <p:cNvSpPr>
              <a:spLocks noChangeArrowheads="1"/>
            </p:cNvSpPr>
            <p:nvPr/>
          </p:nvSpPr>
          <p:spPr bwMode="auto">
            <a:xfrm>
              <a:off x="1705" y="1601"/>
              <a:ext cx="242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3200" i="1"/>
                <a:t>p</a:t>
              </a:r>
            </a:p>
          </p:txBody>
        </p:sp>
        <p:sp>
          <p:nvSpPr>
            <p:cNvPr id="70664" name="Rectangle 6"/>
            <p:cNvSpPr>
              <a:spLocks noChangeArrowheads="1"/>
            </p:cNvSpPr>
            <p:nvPr/>
          </p:nvSpPr>
          <p:spPr bwMode="auto">
            <a:xfrm>
              <a:off x="1997" y="1601"/>
              <a:ext cx="228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3200" i="1"/>
                <a:t>x</a:t>
              </a:r>
            </a:p>
          </p:txBody>
        </p:sp>
        <p:sp>
          <p:nvSpPr>
            <p:cNvPr id="70665" name="Rectangle 7"/>
            <p:cNvSpPr>
              <a:spLocks noChangeArrowheads="1"/>
            </p:cNvSpPr>
            <p:nvPr/>
          </p:nvSpPr>
          <p:spPr bwMode="auto">
            <a:xfrm>
              <a:off x="2735" y="1794"/>
              <a:ext cx="228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3200" i="1"/>
                <a:t>x</a:t>
              </a:r>
            </a:p>
          </p:txBody>
        </p:sp>
        <p:sp>
          <p:nvSpPr>
            <p:cNvPr id="70666" name="Rectangle 8"/>
            <p:cNvSpPr>
              <a:spLocks noChangeArrowheads="1"/>
            </p:cNvSpPr>
            <p:nvPr/>
          </p:nvSpPr>
          <p:spPr bwMode="auto">
            <a:xfrm>
              <a:off x="1885" y="1601"/>
              <a:ext cx="199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3200"/>
                <a:t>(</a:t>
              </a:r>
            </a:p>
          </p:txBody>
        </p:sp>
        <p:sp>
          <p:nvSpPr>
            <p:cNvPr id="70667" name="Rectangle 9"/>
            <p:cNvSpPr>
              <a:spLocks noChangeArrowheads="1"/>
            </p:cNvSpPr>
            <p:nvPr/>
          </p:nvSpPr>
          <p:spPr bwMode="auto">
            <a:xfrm>
              <a:off x="2152" y="1601"/>
              <a:ext cx="199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3200"/>
                <a:t>)</a:t>
              </a:r>
            </a:p>
          </p:txBody>
        </p:sp>
        <p:sp>
          <p:nvSpPr>
            <p:cNvPr id="70668" name="Rectangle 10"/>
            <p:cNvSpPr>
              <a:spLocks noChangeArrowheads="1"/>
            </p:cNvSpPr>
            <p:nvPr/>
          </p:nvSpPr>
          <p:spPr bwMode="auto">
            <a:xfrm>
              <a:off x="2887" y="1794"/>
              <a:ext cx="199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3200"/>
                <a:t>!</a:t>
              </a:r>
            </a:p>
          </p:txBody>
        </p:sp>
        <p:sp>
          <p:nvSpPr>
            <p:cNvPr id="70669" name="Rectangle 11"/>
            <p:cNvSpPr>
              <a:spLocks noChangeArrowheads="1"/>
            </p:cNvSpPr>
            <p:nvPr/>
          </p:nvSpPr>
          <p:spPr bwMode="auto">
            <a:xfrm>
              <a:off x="2299" y="1601"/>
              <a:ext cx="255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sz="3200">
                  <a:latin typeface="Symbol" panose="05050102010706020507" pitchFamily="18" charset="2"/>
                </a:rPr>
                <a:t></a:t>
              </a:r>
            </a:p>
          </p:txBody>
        </p:sp>
        <p:grpSp>
          <p:nvGrpSpPr>
            <p:cNvPr id="70670" name="Group 14"/>
            <p:cNvGrpSpPr>
              <a:grpSpLocks/>
            </p:cNvGrpSpPr>
            <p:nvPr/>
          </p:nvGrpSpPr>
          <p:grpSpPr bwMode="auto">
            <a:xfrm>
              <a:off x="2591" y="1360"/>
              <a:ext cx="324" cy="406"/>
              <a:chOff x="2591" y="1360"/>
              <a:chExt cx="324" cy="406"/>
            </a:xfrm>
          </p:grpSpPr>
          <p:sp>
            <p:nvSpPr>
              <p:cNvPr id="70675" name="Rectangle 12"/>
              <p:cNvSpPr>
                <a:spLocks noChangeArrowheads="1"/>
              </p:cNvSpPr>
              <p:nvPr/>
            </p:nvSpPr>
            <p:spPr bwMode="auto">
              <a:xfrm>
                <a:off x="2723" y="1360"/>
                <a:ext cx="192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90488" tIns="44450" rIns="90488" bIns="4445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</a:pPr>
                <a:r>
                  <a:rPr lang="en-US" altLang="en-US" sz="2200" i="1"/>
                  <a:t>x</a:t>
                </a:r>
              </a:p>
            </p:txBody>
          </p:sp>
          <p:sp>
            <p:nvSpPr>
              <p:cNvPr id="70676" name="Rectangle 13"/>
              <p:cNvSpPr>
                <a:spLocks noChangeArrowheads="1"/>
              </p:cNvSpPr>
              <p:nvPr/>
            </p:nvSpPr>
            <p:spPr bwMode="auto">
              <a:xfrm>
                <a:off x="2591" y="1403"/>
                <a:ext cx="255" cy="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90488" tIns="44450" rIns="90488" bIns="4445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</a:pPr>
                <a:r>
                  <a:rPr lang="en-US" altLang="en-US" sz="3200">
                    <a:latin typeface="Symbol" panose="05050102010706020507" pitchFamily="18" charset="2"/>
                  </a:rPr>
                  <a:t></a:t>
                </a:r>
              </a:p>
            </p:txBody>
          </p:sp>
        </p:grpSp>
        <p:grpSp>
          <p:nvGrpSpPr>
            <p:cNvPr id="70671" name="Group 18"/>
            <p:cNvGrpSpPr>
              <a:grpSpLocks/>
            </p:cNvGrpSpPr>
            <p:nvPr/>
          </p:nvGrpSpPr>
          <p:grpSpPr bwMode="auto">
            <a:xfrm>
              <a:off x="2822" y="1360"/>
              <a:ext cx="437" cy="406"/>
              <a:chOff x="2822" y="1360"/>
              <a:chExt cx="437" cy="406"/>
            </a:xfrm>
          </p:grpSpPr>
          <p:sp>
            <p:nvSpPr>
              <p:cNvPr id="70672" name="Rectangle 15"/>
              <p:cNvSpPr>
                <a:spLocks noChangeArrowheads="1"/>
              </p:cNvSpPr>
              <p:nvPr/>
            </p:nvSpPr>
            <p:spPr bwMode="auto">
              <a:xfrm>
                <a:off x="3040" y="1360"/>
                <a:ext cx="211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90488" tIns="44450" rIns="90488" bIns="4445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</a:pPr>
                <a:r>
                  <a:rPr lang="en-US" altLang="en-US" sz="2200">
                    <a:latin typeface="Symbol" panose="05050102010706020507" pitchFamily="18" charset="2"/>
                  </a:rPr>
                  <a:t></a:t>
                </a:r>
              </a:p>
            </p:txBody>
          </p:sp>
          <p:sp>
            <p:nvSpPr>
              <p:cNvPr id="70673" name="Rectangle 16"/>
              <p:cNvSpPr>
                <a:spLocks noChangeArrowheads="1"/>
              </p:cNvSpPr>
              <p:nvPr/>
            </p:nvSpPr>
            <p:spPr bwMode="auto">
              <a:xfrm>
                <a:off x="2822" y="1403"/>
                <a:ext cx="228" cy="3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90488" tIns="44450" rIns="90488" bIns="4445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</a:pPr>
                <a:r>
                  <a:rPr lang="en-US" altLang="en-US" sz="3200" i="1"/>
                  <a:t>e</a:t>
                </a:r>
              </a:p>
            </p:txBody>
          </p:sp>
          <p:sp>
            <p:nvSpPr>
              <p:cNvPr id="70674" name="Rectangle 17"/>
              <p:cNvSpPr>
                <a:spLocks noChangeArrowheads="1"/>
              </p:cNvSpPr>
              <p:nvPr/>
            </p:nvSpPr>
            <p:spPr bwMode="auto">
              <a:xfrm>
                <a:off x="2969" y="1360"/>
                <a:ext cx="290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90488" tIns="44450" rIns="90488" bIns="4445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0"/>
                  </a:spcBef>
                </a:pPr>
                <a:r>
                  <a:rPr lang="en-US" altLang="en-US" sz="2200"/>
                  <a:t>–  </a:t>
                </a:r>
              </a:p>
            </p:txBody>
          </p:sp>
        </p:grpSp>
      </p:grpSp>
      <p:sp>
        <p:nvSpPr>
          <p:cNvPr id="70661" name="Rectangle 20"/>
          <p:cNvSpPr>
            <a:spLocks noChangeArrowheads="1"/>
          </p:cNvSpPr>
          <p:nvPr/>
        </p:nvSpPr>
        <p:spPr bwMode="auto">
          <a:xfrm>
            <a:off x="4953000" y="2147888"/>
            <a:ext cx="282416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r>
              <a:rPr lang="en-US" altLang="en-US" sz="2800"/>
              <a:t>(</a:t>
            </a:r>
            <a:r>
              <a:rPr lang="en-US" altLang="en-US" sz="2800" i="1"/>
              <a:t>x </a:t>
            </a:r>
            <a:r>
              <a:rPr lang="en-US" altLang="en-US" sz="2800"/>
              <a:t>= 0, 1, 2, 3, . . .)</a:t>
            </a:r>
          </a:p>
        </p:txBody>
      </p:sp>
    </p:spTree>
    <p:extLst>
      <p:ext uri="{BB962C8B-B14F-4D97-AF65-F5344CB8AC3E}">
        <p14:creationId xmlns:p14="http://schemas.microsoft.com/office/powerpoint/2010/main" val="413813985"/>
      </p:ext>
    </p:extLst>
  </p:cSld>
  <p:clrMapOvr>
    <a:masterClrMapping/>
  </p:clrMapOvr>
  <p:transition>
    <p:wipe dir="r"/>
  </p:transition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0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Poisson Probability Distribution Function</a:t>
            </a:r>
          </a:p>
        </p:txBody>
      </p:sp>
      <p:graphicFrame>
        <p:nvGraphicFramePr>
          <p:cNvPr id="6146" name="Object 3">
            <a:hlinkClick r:id="" action="ppaction://ole?verb=0"/>
          </p:cNvPr>
          <p:cNvGraphicFramePr>
            <a:graphicFrameLocks noGrp="1"/>
          </p:cNvGraphicFramePr>
          <p:nvPr>
            <p:ph sz="quarter" idx="2"/>
          </p:nvPr>
        </p:nvGraphicFramePr>
        <p:xfrm>
          <a:off x="4633913" y="1927225"/>
          <a:ext cx="3960812" cy="20589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1706" name="Chart" r:id="rId4" imgW="3810118" imgH="1981200" progId="MSGraph.Chart.8">
                  <p:embed followColorScheme="full"/>
                </p:oleObj>
              </mc:Choice>
              <mc:Fallback>
                <p:oleObj name="Chart" r:id="rId4" imgW="3810118" imgH="1981200" progId="MSGraph.Chart.8">
                  <p:embed followColorScheme="full"/>
                  <p:pic>
                    <p:nvPicPr>
                      <p:cNvPr id="6146" name="Object 3">
                        <a:hlinkClick r:id="" action="ppaction://ole?verb=0"/>
                      </p:cNvPr>
                      <p:cNvPicPr>
                        <a:picLocks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33913" y="1927225"/>
                        <a:ext cx="3960812" cy="2058988"/>
                      </a:xfrm>
                      <a:prstGeom prst="rect">
                        <a:avLst/>
                      </a:prstGeom>
                      <a:solidFill>
                        <a:schemeClr val="bg2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12700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17961" dir="2700000" algn="ctr" rotWithShape="0">
                                <a:srgbClr val="4D4D4D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147" name="Object 4">
            <a:hlinkClick r:id="" action="ppaction://ole?verb=0"/>
          </p:cNvPr>
          <p:cNvGraphicFramePr>
            <a:graphicFrameLocks noGrp="1"/>
          </p:cNvGraphicFramePr>
          <p:nvPr>
            <p:ph sz="quarter" idx="3"/>
          </p:nvPr>
        </p:nvGraphicFramePr>
        <p:xfrm>
          <a:off x="4633913" y="4267200"/>
          <a:ext cx="3978275" cy="20685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1707" name="Chart" r:id="rId6" imgW="3810118" imgH="1981200" progId="MSGraph.Chart.8">
                  <p:embed followColorScheme="full"/>
                </p:oleObj>
              </mc:Choice>
              <mc:Fallback>
                <p:oleObj name="Chart" r:id="rId6" imgW="3810118" imgH="1981200" progId="MSGraph.Chart.8">
                  <p:embed followColorScheme="full"/>
                  <p:pic>
                    <p:nvPicPr>
                      <p:cNvPr id="6147" name="Object 4">
                        <a:hlinkClick r:id="" action="ppaction://ole?verb=0"/>
                      </p:cNvPr>
                      <p:cNvPicPr>
                        <a:picLocks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33913" y="4267200"/>
                        <a:ext cx="3978275" cy="2068513"/>
                      </a:xfrm>
                      <a:prstGeom prst="rect">
                        <a:avLst/>
                      </a:prstGeom>
                      <a:solidFill>
                        <a:schemeClr val="bg2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12700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17961" dir="2700000" algn="ctr" rotWithShape="0">
                                <a:srgbClr val="4D4D4D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151" name="Rectangle 5"/>
          <p:cNvSpPr>
            <a:spLocks noChangeArrowheads="1"/>
          </p:cNvSpPr>
          <p:nvPr/>
        </p:nvSpPr>
        <p:spPr bwMode="auto">
          <a:xfrm>
            <a:off x="5486400" y="1524000"/>
            <a:ext cx="2130425" cy="515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algn="ctr"/>
            <a:r>
              <a:rPr lang="en-US" altLang="en-US" sz="2800" b="1">
                <a:solidFill>
                  <a:schemeClr val="tx2"/>
                </a:solidFill>
                <a:latin typeface="Symbol" panose="05050102010706020507" pitchFamily="18" charset="2"/>
              </a:rPr>
              <a:t></a:t>
            </a:r>
            <a:r>
              <a:rPr lang="en-US" altLang="en-US" sz="2800" b="1">
                <a:solidFill>
                  <a:schemeClr val="tx2"/>
                </a:solidFill>
              </a:rPr>
              <a:t>= 0.5</a:t>
            </a:r>
          </a:p>
        </p:txBody>
      </p:sp>
      <p:sp>
        <p:nvSpPr>
          <p:cNvPr id="6152" name="Rectangle 6"/>
          <p:cNvSpPr>
            <a:spLocks noChangeArrowheads="1"/>
          </p:cNvSpPr>
          <p:nvPr/>
        </p:nvSpPr>
        <p:spPr bwMode="auto">
          <a:xfrm>
            <a:off x="5486400" y="3886200"/>
            <a:ext cx="2130425" cy="515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algn="ctr"/>
            <a:r>
              <a:rPr lang="en-US" altLang="en-US" sz="2800" b="1">
                <a:solidFill>
                  <a:schemeClr val="tx2"/>
                </a:solidFill>
                <a:latin typeface="Symbol" panose="05050102010706020507" pitchFamily="18" charset="2"/>
              </a:rPr>
              <a:t></a:t>
            </a:r>
            <a:r>
              <a:rPr lang="en-US" altLang="en-US" sz="2800" b="1">
                <a:solidFill>
                  <a:schemeClr val="tx2"/>
                </a:solidFill>
              </a:rPr>
              <a:t>= 6</a:t>
            </a:r>
          </a:p>
        </p:txBody>
      </p:sp>
      <p:sp>
        <p:nvSpPr>
          <p:cNvPr id="6153" name="Rectangle 8"/>
          <p:cNvSpPr>
            <a:spLocks noChangeArrowheads="1"/>
          </p:cNvSpPr>
          <p:nvPr/>
        </p:nvSpPr>
        <p:spPr bwMode="auto">
          <a:xfrm>
            <a:off x="762000" y="2286000"/>
            <a:ext cx="3041650" cy="515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r>
              <a:rPr lang="en-US" altLang="en-US" sz="2800" b="1">
                <a:solidFill>
                  <a:schemeClr val="tx2"/>
                </a:solidFill>
              </a:rPr>
              <a:t>Mean</a:t>
            </a:r>
          </a:p>
        </p:txBody>
      </p:sp>
      <p:sp>
        <p:nvSpPr>
          <p:cNvPr id="6154" name="Rectangle 9"/>
          <p:cNvSpPr>
            <a:spLocks noChangeArrowheads="1"/>
          </p:cNvSpPr>
          <p:nvPr/>
        </p:nvSpPr>
        <p:spPr bwMode="auto">
          <a:xfrm>
            <a:off x="688975" y="4570413"/>
            <a:ext cx="3578225" cy="515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r>
              <a:rPr lang="en-US" altLang="en-US" sz="2800" b="1">
                <a:solidFill>
                  <a:schemeClr val="tx2"/>
                </a:solidFill>
              </a:rPr>
              <a:t>Standard Deviation</a:t>
            </a:r>
          </a:p>
        </p:txBody>
      </p:sp>
      <p:graphicFrame>
        <p:nvGraphicFramePr>
          <p:cNvPr id="6148" name="Object 11"/>
          <p:cNvGraphicFramePr>
            <a:graphicFrameLocks noChangeAspect="1"/>
          </p:cNvGraphicFramePr>
          <p:nvPr/>
        </p:nvGraphicFramePr>
        <p:xfrm>
          <a:off x="1295400" y="5102225"/>
          <a:ext cx="1397000" cy="628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1708" name="Equation" r:id="rId8" imgW="508000" imgH="228600" progId="Equation.DSMT4">
                  <p:embed/>
                </p:oleObj>
              </mc:Choice>
              <mc:Fallback>
                <p:oleObj name="Equation" r:id="rId8" imgW="508000" imgH="228600" progId="Equation.DSMT4">
                  <p:embed/>
                  <p:pic>
                    <p:nvPicPr>
                      <p:cNvPr id="6148" name="Object 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95400" y="5102225"/>
                        <a:ext cx="1397000" cy="6286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149" name="Object 12"/>
          <p:cNvGraphicFramePr>
            <a:graphicFrameLocks noChangeAspect="1"/>
          </p:cNvGraphicFramePr>
          <p:nvPr/>
        </p:nvGraphicFramePr>
        <p:xfrm>
          <a:off x="1143000" y="3048000"/>
          <a:ext cx="1879600" cy="393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1709" name="Equation" r:id="rId10" imgW="1879600" imgH="393700" progId="Equation.DSMT4">
                  <p:embed/>
                </p:oleObj>
              </mc:Choice>
              <mc:Fallback>
                <p:oleObj name="Equation" r:id="rId10" imgW="1879600" imgH="393700" progId="Equation.DSMT4">
                  <p:embed/>
                  <p:pic>
                    <p:nvPicPr>
                      <p:cNvPr id="6149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43000" y="3048000"/>
                        <a:ext cx="1879600" cy="393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388178636"/>
      </p:ext>
    </p:extLst>
  </p:cSld>
  <p:clrMapOvr>
    <a:masterClrMapping/>
  </p:clrMapOvr>
  <p:transition>
    <p:wipe dir="r"/>
  </p:transition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Poisson Distribution Example</a:t>
            </a:r>
          </a:p>
        </p:txBody>
      </p:sp>
      <p:sp>
        <p:nvSpPr>
          <p:cNvPr id="7168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4275138" cy="4525963"/>
          </a:xfrm>
          <a:noFill/>
        </p:spPr>
        <p:txBody>
          <a:bodyPr lIns="90488" tIns="44450" rIns="90488" bIns="44450"/>
          <a:lstStyle/>
          <a:p>
            <a:pPr marL="0" indent="0">
              <a:buFontTx/>
              <a:buNone/>
            </a:pPr>
            <a:r>
              <a:rPr lang="en-US" altLang="en-US"/>
              <a:t>Customers arrive at a rate of </a:t>
            </a:r>
            <a:r>
              <a:rPr lang="en-US" altLang="en-US">
                <a:solidFill>
                  <a:srgbClr val="8E0D30"/>
                </a:solidFill>
              </a:rPr>
              <a:t>72</a:t>
            </a:r>
            <a:r>
              <a:rPr lang="en-US" altLang="en-US"/>
              <a:t> per hour.  What is the probability of </a:t>
            </a:r>
            <a:r>
              <a:rPr lang="en-US" altLang="en-US">
                <a:solidFill>
                  <a:srgbClr val="8E0D30"/>
                </a:solidFill>
              </a:rPr>
              <a:t>4</a:t>
            </a:r>
            <a:r>
              <a:rPr lang="en-US" altLang="en-US"/>
              <a:t> customers arriving in </a:t>
            </a:r>
            <a:r>
              <a:rPr lang="en-US" altLang="en-US">
                <a:solidFill>
                  <a:srgbClr val="8E0D30"/>
                </a:solidFill>
              </a:rPr>
              <a:t>3</a:t>
            </a:r>
            <a:r>
              <a:rPr lang="en-US" altLang="en-US"/>
              <a:t> minutes?</a:t>
            </a:r>
          </a:p>
        </p:txBody>
      </p:sp>
      <p:pic>
        <p:nvPicPr>
          <p:cNvPr id="38916" name="Picture 4"/>
          <p:cNvPicPr>
            <a:picLocks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289550" y="1876425"/>
            <a:ext cx="3479800" cy="405606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>
            <a:outerShdw dist="17961" dir="13500000" algn="ctr" rotWithShape="0">
              <a:schemeClr val="tx1"/>
            </a:outerShdw>
          </a:effectLst>
        </p:spPr>
      </p:pic>
      <p:sp>
        <p:nvSpPr>
          <p:cNvPr id="71685" name="Rectangle 5"/>
          <p:cNvSpPr>
            <a:spLocks noChangeArrowheads="1"/>
          </p:cNvSpPr>
          <p:nvPr/>
        </p:nvSpPr>
        <p:spPr bwMode="auto">
          <a:xfrm>
            <a:off x="7561263" y="4479925"/>
            <a:ext cx="1195387" cy="241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</a:pPr>
            <a:r>
              <a:rPr lang="en-US" altLang="en-US" sz="1000">
                <a:solidFill>
                  <a:srgbClr val="B0D460"/>
                </a:solidFill>
              </a:rPr>
              <a:t>© 1995 Corel Corp.</a:t>
            </a:r>
          </a:p>
        </p:txBody>
      </p:sp>
    </p:spTree>
    <p:extLst>
      <p:ext uri="{BB962C8B-B14F-4D97-AF65-F5344CB8AC3E}">
        <p14:creationId xmlns:p14="http://schemas.microsoft.com/office/powerpoint/2010/main" val="4238635533"/>
      </p:ext>
    </p:extLst>
  </p:cSld>
  <p:clrMapOvr>
    <a:masterClrMapping/>
  </p:clrMapOvr>
  <p:transition>
    <p:wipe dir="r"/>
  </p:transition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1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Poisson Distribution Solution</a:t>
            </a:r>
          </a:p>
        </p:txBody>
      </p:sp>
      <p:sp>
        <p:nvSpPr>
          <p:cNvPr id="7172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752600"/>
            <a:ext cx="8445500" cy="4394200"/>
          </a:xfrm>
          <a:noFill/>
        </p:spPr>
        <p:txBody>
          <a:bodyPr lIns="90488" tIns="44450" rIns="90488" bIns="44450"/>
          <a:lstStyle/>
          <a:p>
            <a:pPr>
              <a:buFontTx/>
              <a:buNone/>
            </a:pPr>
            <a:r>
              <a:rPr lang="en-US" altLang="en-US" sz="2800" b="1"/>
              <a:t>72 Per Hr. = 1.2 Per Min. = 3.6 Per 3 Min. Interval</a:t>
            </a:r>
          </a:p>
        </p:txBody>
      </p:sp>
      <p:graphicFrame>
        <p:nvGraphicFramePr>
          <p:cNvPr id="72708" name="Object 4">
            <a:hlinkClick r:id="" action="ppaction://ole?verb=0"/>
          </p:cNvPr>
          <p:cNvGraphicFramePr>
            <a:graphicFrameLocks noGrp="1"/>
          </p:cNvGraphicFramePr>
          <p:nvPr>
            <p:ph sz="half" idx="2"/>
          </p:nvPr>
        </p:nvGraphicFramePr>
        <p:xfrm>
          <a:off x="1828800" y="2622550"/>
          <a:ext cx="4873625" cy="26654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2711" name="Equation" r:id="rId4" imgW="1625400" imgH="888840" progId="Equation.DSMT4">
                  <p:embed/>
                </p:oleObj>
              </mc:Choice>
              <mc:Fallback>
                <p:oleObj name="Equation" r:id="rId4" imgW="1625400" imgH="888840" progId="Equation.DSMT4">
                  <p:embed/>
                  <p:pic>
                    <p:nvPicPr>
                      <p:cNvPr id="72708" name="Object 4">
                        <a:hlinkClick r:id="" action="ppaction://ole?verb=0"/>
                      </p:cNvPr>
                      <p:cNvPicPr>
                        <a:picLocks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28800" y="2622550"/>
                        <a:ext cx="4873625" cy="26654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2700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516090995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727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5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Poisson Probability Table (Portion)</a:t>
            </a:r>
          </a:p>
        </p:txBody>
      </p:sp>
      <p:graphicFrame>
        <p:nvGraphicFramePr>
          <p:cNvPr id="8194" name="Object 3">
            <a:hlinkClick r:id="" action="ppaction://ole?verb=0"/>
          </p:cNvPr>
          <p:cNvGraphicFramePr>
            <a:graphicFrameLocks noGrp="1"/>
          </p:cNvGraphicFramePr>
          <p:nvPr>
            <p:ph type="tbl" idx="1"/>
          </p:nvPr>
        </p:nvGraphicFramePr>
        <p:xfrm>
          <a:off x="954088" y="1519238"/>
          <a:ext cx="7046912" cy="39973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3735" name="Document" r:id="rId4" imgW="7743901" imgH="4391010" progId="Word.Document.8">
                  <p:embed/>
                </p:oleObj>
              </mc:Choice>
              <mc:Fallback>
                <p:oleObj name="Document" r:id="rId4" imgW="7743901" imgH="4391010" progId="Word.Document.8">
                  <p:embed/>
                  <p:pic>
                    <p:nvPicPr>
                      <p:cNvPr id="8194" name="Object 3">
                        <a:hlinkClick r:id="" action="ppaction://ole?verb=0"/>
                      </p:cNvPr>
                      <p:cNvPicPr>
                        <a:picLocks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54088" y="1519238"/>
                        <a:ext cx="7046912" cy="39973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2700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196" name="Rectangle 4"/>
          <p:cNvSpPr>
            <a:spLocks noChangeArrowheads="1"/>
          </p:cNvSpPr>
          <p:nvPr/>
        </p:nvSpPr>
        <p:spPr bwMode="auto">
          <a:xfrm>
            <a:off x="2971800" y="5334000"/>
            <a:ext cx="4603750" cy="45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r>
              <a:rPr lang="en-US" altLang="en-US" b="1">
                <a:solidFill>
                  <a:schemeClr val="tx2"/>
                </a:solidFill>
              </a:rPr>
              <a:t>Cumulative Probabilities</a:t>
            </a:r>
          </a:p>
        </p:txBody>
      </p:sp>
      <p:sp>
        <p:nvSpPr>
          <p:cNvPr id="8197" name="Text Box 5"/>
          <p:cNvSpPr txBox="1">
            <a:spLocks noChangeArrowheads="1"/>
          </p:cNvSpPr>
          <p:nvPr/>
        </p:nvSpPr>
        <p:spPr bwMode="auto">
          <a:xfrm>
            <a:off x="1905000" y="5715000"/>
            <a:ext cx="6019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r>
              <a:rPr lang="en-US" altLang="en-US" sz="2800" b="1">
                <a:solidFill>
                  <a:srgbClr val="E59C19"/>
                </a:solidFill>
              </a:rPr>
              <a:t>p(</a:t>
            </a:r>
            <a:r>
              <a:rPr lang="en-US" altLang="en-US" sz="2800" b="1" i="1">
                <a:solidFill>
                  <a:srgbClr val="E59C19"/>
                </a:solidFill>
              </a:rPr>
              <a:t>x</a:t>
            </a:r>
            <a:r>
              <a:rPr lang="en-US" altLang="en-US" sz="2800" b="1">
                <a:solidFill>
                  <a:srgbClr val="E59C19"/>
                </a:solidFill>
              </a:rPr>
              <a:t> ≤ 4)</a:t>
            </a:r>
            <a:r>
              <a:rPr lang="en-US" altLang="en-US" sz="2800" b="1"/>
              <a:t> – </a:t>
            </a:r>
            <a:r>
              <a:rPr lang="en-US" altLang="en-US" sz="2800" b="1">
                <a:solidFill>
                  <a:schemeClr val="accent2"/>
                </a:solidFill>
              </a:rPr>
              <a:t>p(</a:t>
            </a:r>
            <a:r>
              <a:rPr lang="en-US" altLang="en-US" sz="2800" b="1" i="1">
                <a:solidFill>
                  <a:schemeClr val="accent2"/>
                </a:solidFill>
              </a:rPr>
              <a:t>x</a:t>
            </a:r>
            <a:r>
              <a:rPr lang="en-US" altLang="en-US" sz="2800" b="1">
                <a:solidFill>
                  <a:schemeClr val="accent2"/>
                </a:solidFill>
              </a:rPr>
              <a:t> ≤ 3)</a:t>
            </a:r>
            <a:r>
              <a:rPr lang="en-US" altLang="en-US" sz="2800" b="1"/>
              <a:t> = </a:t>
            </a:r>
            <a:r>
              <a:rPr lang="en-US" altLang="en-US" sz="2800" b="1">
                <a:solidFill>
                  <a:srgbClr val="E59C19"/>
                </a:solidFill>
              </a:rPr>
              <a:t>.706</a:t>
            </a:r>
            <a:r>
              <a:rPr lang="en-US" altLang="en-US" sz="2800" b="1"/>
              <a:t> </a:t>
            </a:r>
            <a:r>
              <a:rPr lang="en-US" altLang="en-US" b="1"/>
              <a:t>–</a:t>
            </a:r>
            <a:r>
              <a:rPr lang="en-US" altLang="en-US" sz="2800" b="1"/>
              <a:t> </a:t>
            </a:r>
            <a:r>
              <a:rPr lang="en-US" altLang="en-US" sz="2800" b="1">
                <a:solidFill>
                  <a:schemeClr val="accent2"/>
                </a:solidFill>
              </a:rPr>
              <a:t>.515 </a:t>
            </a:r>
            <a:r>
              <a:rPr lang="en-US" altLang="en-US" sz="2800" b="1"/>
              <a:t>= .191</a:t>
            </a:r>
          </a:p>
        </p:txBody>
      </p:sp>
    </p:spTree>
    <p:extLst>
      <p:ext uri="{BB962C8B-B14F-4D97-AF65-F5344CB8AC3E}">
        <p14:creationId xmlns:p14="http://schemas.microsoft.com/office/powerpoint/2010/main" val="3924782510"/>
      </p:ext>
    </p:extLst>
  </p:cSld>
  <p:clrMapOvr>
    <a:masterClrMapping/>
  </p:clrMapOvr>
  <p:transition>
    <p:wipe dir="r"/>
  </p:transition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Thinking Challenge</a:t>
            </a:r>
          </a:p>
        </p:txBody>
      </p:sp>
      <p:sp>
        <p:nvSpPr>
          <p:cNvPr id="7270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4724400" cy="4525963"/>
          </a:xfrm>
          <a:noFill/>
        </p:spPr>
        <p:txBody>
          <a:bodyPr lIns="90488" tIns="44450" rIns="90488" bIns="44450"/>
          <a:lstStyle/>
          <a:p>
            <a:pPr marL="0" indent="0">
              <a:buFontTx/>
              <a:buNone/>
            </a:pPr>
            <a:r>
              <a:rPr lang="en-US" altLang="en-US" sz="2800"/>
              <a:t>You work in Quality Assurance for an investment firm.  A clerk enters </a:t>
            </a:r>
            <a:r>
              <a:rPr lang="en-US" altLang="en-US" sz="2800" b="1">
                <a:solidFill>
                  <a:srgbClr val="8E0D30"/>
                </a:solidFill>
              </a:rPr>
              <a:t>75</a:t>
            </a:r>
            <a:r>
              <a:rPr lang="en-US" altLang="en-US" sz="2800"/>
              <a:t> words per minute with </a:t>
            </a:r>
            <a:r>
              <a:rPr lang="en-US" altLang="en-US" sz="2800" b="1">
                <a:solidFill>
                  <a:srgbClr val="8E0D30"/>
                </a:solidFill>
              </a:rPr>
              <a:t>6</a:t>
            </a:r>
            <a:r>
              <a:rPr lang="en-US" altLang="en-US" sz="2800"/>
              <a:t> errors per hour.  What is the probability of </a:t>
            </a:r>
            <a:r>
              <a:rPr lang="en-US" altLang="en-US" sz="2800" b="1">
                <a:solidFill>
                  <a:srgbClr val="8E0D30"/>
                </a:solidFill>
              </a:rPr>
              <a:t>0</a:t>
            </a:r>
            <a:r>
              <a:rPr lang="en-US" altLang="en-US" sz="2800">
                <a:solidFill>
                  <a:srgbClr val="8E0D30"/>
                </a:solidFill>
              </a:rPr>
              <a:t> </a:t>
            </a:r>
            <a:r>
              <a:rPr lang="en-US" altLang="en-US" sz="2800" b="1">
                <a:solidFill>
                  <a:srgbClr val="8E0D30"/>
                </a:solidFill>
              </a:rPr>
              <a:t>errors</a:t>
            </a:r>
            <a:r>
              <a:rPr lang="en-US" altLang="en-US" sz="2800"/>
              <a:t> in a </a:t>
            </a:r>
            <a:r>
              <a:rPr lang="en-US" altLang="en-US" sz="2800" b="1">
                <a:solidFill>
                  <a:srgbClr val="8E0D30"/>
                </a:solidFill>
              </a:rPr>
              <a:t>255-word</a:t>
            </a:r>
            <a:r>
              <a:rPr lang="en-US" altLang="en-US" sz="2800">
                <a:solidFill>
                  <a:srgbClr val="8E0D30"/>
                </a:solidFill>
              </a:rPr>
              <a:t> </a:t>
            </a:r>
            <a:r>
              <a:rPr lang="en-US" altLang="en-US" sz="2800"/>
              <a:t>bond transaction? </a:t>
            </a:r>
          </a:p>
        </p:txBody>
      </p:sp>
      <p:sp>
        <p:nvSpPr>
          <p:cNvPr id="72708" name="Rectangle 4"/>
          <p:cNvSpPr>
            <a:spLocks noChangeArrowheads="1"/>
          </p:cNvSpPr>
          <p:nvPr/>
        </p:nvSpPr>
        <p:spPr bwMode="auto">
          <a:xfrm>
            <a:off x="7086600" y="6096000"/>
            <a:ext cx="1547813" cy="241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1000">
                <a:solidFill>
                  <a:srgbClr val="B0D460"/>
                </a:solidFill>
              </a:rPr>
              <a:t>© 1984-1994 T/Maker Co.</a:t>
            </a:r>
          </a:p>
        </p:txBody>
      </p:sp>
      <p:grpSp>
        <p:nvGrpSpPr>
          <p:cNvPr id="72709" name="Group 88"/>
          <p:cNvGrpSpPr>
            <a:grpSpLocks/>
          </p:cNvGrpSpPr>
          <p:nvPr/>
        </p:nvGrpSpPr>
        <p:grpSpPr bwMode="auto">
          <a:xfrm flipH="1">
            <a:off x="5416550" y="1985963"/>
            <a:ext cx="3138488" cy="4116387"/>
            <a:chOff x="3412" y="1251"/>
            <a:chExt cx="1977" cy="2593"/>
          </a:xfrm>
        </p:grpSpPr>
        <p:sp>
          <p:nvSpPr>
            <p:cNvPr id="72710" name="Freeform 5"/>
            <p:cNvSpPr>
              <a:spLocks/>
            </p:cNvSpPr>
            <p:nvPr/>
          </p:nvSpPr>
          <p:spPr bwMode="auto">
            <a:xfrm>
              <a:off x="3412" y="2170"/>
              <a:ext cx="767" cy="331"/>
            </a:xfrm>
            <a:custGeom>
              <a:avLst/>
              <a:gdLst>
                <a:gd name="T0" fmla="*/ 0 w 767"/>
                <a:gd name="T1" fmla="*/ 124 h 331"/>
                <a:gd name="T2" fmla="*/ 158 w 767"/>
                <a:gd name="T3" fmla="*/ 0 h 331"/>
                <a:gd name="T4" fmla="*/ 766 w 767"/>
                <a:gd name="T5" fmla="*/ 157 h 331"/>
                <a:gd name="T6" fmla="*/ 512 w 767"/>
                <a:gd name="T7" fmla="*/ 301 h 331"/>
                <a:gd name="T8" fmla="*/ 506 w 767"/>
                <a:gd name="T9" fmla="*/ 304 h 331"/>
                <a:gd name="T10" fmla="*/ 501 w 767"/>
                <a:gd name="T11" fmla="*/ 307 h 331"/>
                <a:gd name="T12" fmla="*/ 495 w 767"/>
                <a:gd name="T13" fmla="*/ 310 h 331"/>
                <a:gd name="T14" fmla="*/ 488 w 767"/>
                <a:gd name="T15" fmla="*/ 313 h 331"/>
                <a:gd name="T16" fmla="*/ 482 w 767"/>
                <a:gd name="T17" fmla="*/ 315 h 331"/>
                <a:gd name="T18" fmla="*/ 475 w 767"/>
                <a:gd name="T19" fmla="*/ 317 h 331"/>
                <a:gd name="T20" fmla="*/ 468 w 767"/>
                <a:gd name="T21" fmla="*/ 319 h 331"/>
                <a:gd name="T22" fmla="*/ 461 w 767"/>
                <a:gd name="T23" fmla="*/ 320 h 331"/>
                <a:gd name="T24" fmla="*/ 453 w 767"/>
                <a:gd name="T25" fmla="*/ 321 h 331"/>
                <a:gd name="T26" fmla="*/ 446 w 767"/>
                <a:gd name="T27" fmla="*/ 322 h 331"/>
                <a:gd name="T28" fmla="*/ 437 w 767"/>
                <a:gd name="T29" fmla="*/ 323 h 331"/>
                <a:gd name="T30" fmla="*/ 429 w 767"/>
                <a:gd name="T31" fmla="*/ 324 h 331"/>
                <a:gd name="T32" fmla="*/ 420 w 767"/>
                <a:gd name="T33" fmla="*/ 324 h 331"/>
                <a:gd name="T34" fmla="*/ 411 w 767"/>
                <a:gd name="T35" fmla="*/ 325 h 331"/>
                <a:gd name="T36" fmla="*/ 402 w 767"/>
                <a:gd name="T37" fmla="*/ 325 h 331"/>
                <a:gd name="T38" fmla="*/ 392 w 767"/>
                <a:gd name="T39" fmla="*/ 325 h 331"/>
                <a:gd name="T40" fmla="*/ 0 w 767"/>
                <a:gd name="T41" fmla="*/ 330 h 331"/>
                <a:gd name="T42" fmla="*/ 0 w 767"/>
                <a:gd name="T43" fmla="*/ 124 h 33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767"/>
                <a:gd name="T67" fmla="*/ 0 h 331"/>
                <a:gd name="T68" fmla="*/ 767 w 767"/>
                <a:gd name="T69" fmla="*/ 331 h 331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767" h="331">
                  <a:moveTo>
                    <a:pt x="0" y="124"/>
                  </a:moveTo>
                  <a:lnTo>
                    <a:pt x="158" y="0"/>
                  </a:lnTo>
                  <a:lnTo>
                    <a:pt x="766" y="157"/>
                  </a:lnTo>
                  <a:lnTo>
                    <a:pt x="512" y="301"/>
                  </a:lnTo>
                  <a:lnTo>
                    <a:pt x="506" y="304"/>
                  </a:lnTo>
                  <a:lnTo>
                    <a:pt x="501" y="307"/>
                  </a:lnTo>
                  <a:lnTo>
                    <a:pt x="495" y="310"/>
                  </a:lnTo>
                  <a:lnTo>
                    <a:pt x="488" y="313"/>
                  </a:lnTo>
                  <a:lnTo>
                    <a:pt x="482" y="315"/>
                  </a:lnTo>
                  <a:lnTo>
                    <a:pt x="475" y="317"/>
                  </a:lnTo>
                  <a:lnTo>
                    <a:pt x="468" y="319"/>
                  </a:lnTo>
                  <a:lnTo>
                    <a:pt x="461" y="320"/>
                  </a:lnTo>
                  <a:lnTo>
                    <a:pt x="453" y="321"/>
                  </a:lnTo>
                  <a:lnTo>
                    <a:pt x="446" y="322"/>
                  </a:lnTo>
                  <a:lnTo>
                    <a:pt x="437" y="323"/>
                  </a:lnTo>
                  <a:lnTo>
                    <a:pt x="429" y="324"/>
                  </a:lnTo>
                  <a:lnTo>
                    <a:pt x="420" y="324"/>
                  </a:lnTo>
                  <a:lnTo>
                    <a:pt x="411" y="325"/>
                  </a:lnTo>
                  <a:lnTo>
                    <a:pt x="402" y="325"/>
                  </a:lnTo>
                  <a:lnTo>
                    <a:pt x="392" y="325"/>
                  </a:lnTo>
                  <a:lnTo>
                    <a:pt x="0" y="330"/>
                  </a:lnTo>
                  <a:lnTo>
                    <a:pt x="0" y="124"/>
                  </a:lnTo>
                </a:path>
              </a:pathLst>
            </a:custGeom>
            <a:solidFill>
              <a:srgbClr val="CCCCCC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11" name="Freeform 6"/>
            <p:cNvSpPr>
              <a:spLocks/>
            </p:cNvSpPr>
            <p:nvPr/>
          </p:nvSpPr>
          <p:spPr bwMode="auto">
            <a:xfrm>
              <a:off x="3517" y="2265"/>
              <a:ext cx="537" cy="169"/>
            </a:xfrm>
            <a:custGeom>
              <a:avLst/>
              <a:gdLst>
                <a:gd name="T0" fmla="*/ 536 w 537"/>
                <a:gd name="T1" fmla="*/ 77 h 169"/>
                <a:gd name="T2" fmla="*/ 512 w 537"/>
                <a:gd name="T3" fmla="*/ 43 h 169"/>
                <a:gd name="T4" fmla="*/ 499 w 537"/>
                <a:gd name="T5" fmla="*/ 43 h 169"/>
                <a:gd name="T6" fmla="*/ 483 w 537"/>
                <a:gd name="T7" fmla="*/ 42 h 169"/>
                <a:gd name="T8" fmla="*/ 464 w 537"/>
                <a:gd name="T9" fmla="*/ 42 h 169"/>
                <a:gd name="T10" fmla="*/ 443 w 537"/>
                <a:gd name="T11" fmla="*/ 40 h 169"/>
                <a:gd name="T12" fmla="*/ 421 w 537"/>
                <a:gd name="T13" fmla="*/ 38 h 169"/>
                <a:gd name="T14" fmla="*/ 398 w 537"/>
                <a:gd name="T15" fmla="*/ 36 h 169"/>
                <a:gd name="T16" fmla="*/ 374 w 537"/>
                <a:gd name="T17" fmla="*/ 34 h 169"/>
                <a:gd name="T18" fmla="*/ 351 w 537"/>
                <a:gd name="T19" fmla="*/ 31 h 169"/>
                <a:gd name="T20" fmla="*/ 328 w 537"/>
                <a:gd name="T21" fmla="*/ 28 h 169"/>
                <a:gd name="T22" fmla="*/ 307 w 537"/>
                <a:gd name="T23" fmla="*/ 24 h 169"/>
                <a:gd name="T24" fmla="*/ 287 w 537"/>
                <a:gd name="T25" fmla="*/ 21 h 169"/>
                <a:gd name="T26" fmla="*/ 269 w 537"/>
                <a:gd name="T27" fmla="*/ 17 h 169"/>
                <a:gd name="T28" fmla="*/ 254 w 537"/>
                <a:gd name="T29" fmla="*/ 13 h 169"/>
                <a:gd name="T30" fmla="*/ 242 w 537"/>
                <a:gd name="T31" fmla="*/ 9 h 169"/>
                <a:gd name="T32" fmla="*/ 234 w 537"/>
                <a:gd name="T33" fmla="*/ 5 h 169"/>
                <a:gd name="T34" fmla="*/ 230 w 537"/>
                <a:gd name="T35" fmla="*/ 0 h 169"/>
                <a:gd name="T36" fmla="*/ 10 w 537"/>
                <a:gd name="T37" fmla="*/ 67 h 169"/>
                <a:gd name="T38" fmla="*/ 8 w 537"/>
                <a:gd name="T39" fmla="*/ 70 h 169"/>
                <a:gd name="T40" fmla="*/ 6 w 537"/>
                <a:gd name="T41" fmla="*/ 74 h 169"/>
                <a:gd name="T42" fmla="*/ 5 w 537"/>
                <a:gd name="T43" fmla="*/ 78 h 169"/>
                <a:gd name="T44" fmla="*/ 4 w 537"/>
                <a:gd name="T45" fmla="*/ 83 h 169"/>
                <a:gd name="T46" fmla="*/ 2 w 537"/>
                <a:gd name="T47" fmla="*/ 88 h 169"/>
                <a:gd name="T48" fmla="*/ 2 w 537"/>
                <a:gd name="T49" fmla="*/ 94 h 169"/>
                <a:gd name="T50" fmla="*/ 1 w 537"/>
                <a:gd name="T51" fmla="*/ 100 h 169"/>
                <a:gd name="T52" fmla="*/ 0 w 537"/>
                <a:gd name="T53" fmla="*/ 105 h 169"/>
                <a:gd name="T54" fmla="*/ 0 w 537"/>
                <a:gd name="T55" fmla="*/ 111 h 169"/>
                <a:gd name="T56" fmla="*/ 0 w 537"/>
                <a:gd name="T57" fmla="*/ 117 h 169"/>
                <a:gd name="T58" fmla="*/ 0 w 537"/>
                <a:gd name="T59" fmla="*/ 123 h 169"/>
                <a:gd name="T60" fmla="*/ 0 w 537"/>
                <a:gd name="T61" fmla="*/ 128 h 169"/>
                <a:gd name="T62" fmla="*/ 1 w 537"/>
                <a:gd name="T63" fmla="*/ 133 h 169"/>
                <a:gd name="T64" fmla="*/ 2 w 537"/>
                <a:gd name="T65" fmla="*/ 137 h 169"/>
                <a:gd name="T66" fmla="*/ 3 w 537"/>
                <a:gd name="T67" fmla="*/ 141 h 169"/>
                <a:gd name="T68" fmla="*/ 5 w 537"/>
                <a:gd name="T69" fmla="*/ 144 h 169"/>
                <a:gd name="T70" fmla="*/ 48 w 537"/>
                <a:gd name="T71" fmla="*/ 153 h 169"/>
                <a:gd name="T72" fmla="*/ 48 w 537"/>
                <a:gd name="T73" fmla="*/ 168 h 169"/>
                <a:gd name="T74" fmla="*/ 62 w 537"/>
                <a:gd name="T75" fmla="*/ 168 h 169"/>
                <a:gd name="T76" fmla="*/ 86 w 537"/>
                <a:gd name="T77" fmla="*/ 153 h 169"/>
                <a:gd name="T78" fmla="*/ 354 w 537"/>
                <a:gd name="T79" fmla="*/ 163 h 169"/>
                <a:gd name="T80" fmla="*/ 536 w 537"/>
                <a:gd name="T81" fmla="*/ 77 h 16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37"/>
                <a:gd name="T124" fmla="*/ 0 h 169"/>
                <a:gd name="T125" fmla="*/ 537 w 537"/>
                <a:gd name="T126" fmla="*/ 169 h 16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37" h="169">
                  <a:moveTo>
                    <a:pt x="536" y="77"/>
                  </a:moveTo>
                  <a:lnTo>
                    <a:pt x="512" y="43"/>
                  </a:lnTo>
                  <a:lnTo>
                    <a:pt x="499" y="43"/>
                  </a:lnTo>
                  <a:lnTo>
                    <a:pt x="483" y="42"/>
                  </a:lnTo>
                  <a:lnTo>
                    <a:pt x="464" y="42"/>
                  </a:lnTo>
                  <a:lnTo>
                    <a:pt x="443" y="40"/>
                  </a:lnTo>
                  <a:lnTo>
                    <a:pt x="421" y="38"/>
                  </a:lnTo>
                  <a:lnTo>
                    <a:pt x="398" y="36"/>
                  </a:lnTo>
                  <a:lnTo>
                    <a:pt x="374" y="34"/>
                  </a:lnTo>
                  <a:lnTo>
                    <a:pt x="351" y="31"/>
                  </a:lnTo>
                  <a:lnTo>
                    <a:pt x="328" y="28"/>
                  </a:lnTo>
                  <a:lnTo>
                    <a:pt x="307" y="24"/>
                  </a:lnTo>
                  <a:lnTo>
                    <a:pt x="287" y="21"/>
                  </a:lnTo>
                  <a:lnTo>
                    <a:pt x="269" y="17"/>
                  </a:lnTo>
                  <a:lnTo>
                    <a:pt x="254" y="13"/>
                  </a:lnTo>
                  <a:lnTo>
                    <a:pt x="242" y="9"/>
                  </a:lnTo>
                  <a:lnTo>
                    <a:pt x="234" y="5"/>
                  </a:lnTo>
                  <a:lnTo>
                    <a:pt x="230" y="0"/>
                  </a:lnTo>
                  <a:lnTo>
                    <a:pt x="10" y="67"/>
                  </a:lnTo>
                  <a:lnTo>
                    <a:pt x="8" y="70"/>
                  </a:lnTo>
                  <a:lnTo>
                    <a:pt x="6" y="74"/>
                  </a:lnTo>
                  <a:lnTo>
                    <a:pt x="5" y="78"/>
                  </a:lnTo>
                  <a:lnTo>
                    <a:pt x="4" y="83"/>
                  </a:lnTo>
                  <a:lnTo>
                    <a:pt x="2" y="88"/>
                  </a:lnTo>
                  <a:lnTo>
                    <a:pt x="2" y="94"/>
                  </a:lnTo>
                  <a:lnTo>
                    <a:pt x="1" y="100"/>
                  </a:lnTo>
                  <a:lnTo>
                    <a:pt x="0" y="105"/>
                  </a:lnTo>
                  <a:lnTo>
                    <a:pt x="0" y="111"/>
                  </a:lnTo>
                  <a:lnTo>
                    <a:pt x="0" y="117"/>
                  </a:lnTo>
                  <a:lnTo>
                    <a:pt x="0" y="123"/>
                  </a:lnTo>
                  <a:lnTo>
                    <a:pt x="0" y="128"/>
                  </a:lnTo>
                  <a:lnTo>
                    <a:pt x="1" y="133"/>
                  </a:lnTo>
                  <a:lnTo>
                    <a:pt x="2" y="137"/>
                  </a:lnTo>
                  <a:lnTo>
                    <a:pt x="3" y="141"/>
                  </a:lnTo>
                  <a:lnTo>
                    <a:pt x="5" y="144"/>
                  </a:lnTo>
                  <a:lnTo>
                    <a:pt x="48" y="153"/>
                  </a:lnTo>
                  <a:lnTo>
                    <a:pt x="48" y="168"/>
                  </a:lnTo>
                  <a:lnTo>
                    <a:pt x="62" y="168"/>
                  </a:lnTo>
                  <a:lnTo>
                    <a:pt x="86" y="153"/>
                  </a:lnTo>
                  <a:lnTo>
                    <a:pt x="354" y="163"/>
                  </a:lnTo>
                  <a:lnTo>
                    <a:pt x="536" y="77"/>
                  </a:lnTo>
                </a:path>
              </a:pathLst>
            </a:custGeom>
            <a:solidFill>
              <a:srgbClr val="E5E5CB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12" name="Freeform 7"/>
            <p:cNvSpPr>
              <a:spLocks/>
            </p:cNvSpPr>
            <p:nvPr/>
          </p:nvSpPr>
          <p:spPr bwMode="auto">
            <a:xfrm>
              <a:off x="3987" y="3337"/>
              <a:ext cx="381" cy="223"/>
            </a:xfrm>
            <a:custGeom>
              <a:avLst/>
              <a:gdLst>
                <a:gd name="T0" fmla="*/ 165 w 381"/>
                <a:gd name="T1" fmla="*/ 5 h 223"/>
                <a:gd name="T2" fmla="*/ 166 w 381"/>
                <a:gd name="T3" fmla="*/ 14 h 223"/>
                <a:gd name="T4" fmla="*/ 166 w 381"/>
                <a:gd name="T5" fmla="*/ 23 h 223"/>
                <a:gd name="T6" fmla="*/ 164 w 381"/>
                <a:gd name="T7" fmla="*/ 32 h 223"/>
                <a:gd name="T8" fmla="*/ 159 w 381"/>
                <a:gd name="T9" fmla="*/ 37 h 223"/>
                <a:gd name="T10" fmla="*/ 151 w 381"/>
                <a:gd name="T11" fmla="*/ 41 h 223"/>
                <a:gd name="T12" fmla="*/ 141 w 381"/>
                <a:gd name="T13" fmla="*/ 47 h 223"/>
                <a:gd name="T14" fmla="*/ 132 w 381"/>
                <a:gd name="T15" fmla="*/ 55 h 223"/>
                <a:gd name="T16" fmla="*/ 125 w 381"/>
                <a:gd name="T17" fmla="*/ 61 h 223"/>
                <a:gd name="T18" fmla="*/ 122 w 381"/>
                <a:gd name="T19" fmla="*/ 68 h 223"/>
                <a:gd name="T20" fmla="*/ 119 w 381"/>
                <a:gd name="T21" fmla="*/ 75 h 223"/>
                <a:gd name="T22" fmla="*/ 116 w 381"/>
                <a:gd name="T23" fmla="*/ 80 h 223"/>
                <a:gd name="T24" fmla="*/ 111 w 381"/>
                <a:gd name="T25" fmla="*/ 85 h 223"/>
                <a:gd name="T26" fmla="*/ 106 w 381"/>
                <a:gd name="T27" fmla="*/ 87 h 223"/>
                <a:gd name="T28" fmla="*/ 101 w 381"/>
                <a:gd name="T29" fmla="*/ 89 h 223"/>
                <a:gd name="T30" fmla="*/ 95 w 381"/>
                <a:gd name="T31" fmla="*/ 89 h 223"/>
                <a:gd name="T32" fmla="*/ 78 w 381"/>
                <a:gd name="T33" fmla="*/ 89 h 223"/>
                <a:gd name="T34" fmla="*/ 59 w 381"/>
                <a:gd name="T35" fmla="*/ 90 h 223"/>
                <a:gd name="T36" fmla="*/ 37 w 381"/>
                <a:gd name="T37" fmla="*/ 92 h 223"/>
                <a:gd name="T38" fmla="*/ 19 w 381"/>
                <a:gd name="T39" fmla="*/ 94 h 223"/>
                <a:gd name="T40" fmla="*/ 5 w 381"/>
                <a:gd name="T41" fmla="*/ 100 h 223"/>
                <a:gd name="T42" fmla="*/ 1 w 381"/>
                <a:gd name="T43" fmla="*/ 110 h 223"/>
                <a:gd name="T44" fmla="*/ 1 w 381"/>
                <a:gd name="T45" fmla="*/ 121 h 223"/>
                <a:gd name="T46" fmla="*/ 4 w 381"/>
                <a:gd name="T47" fmla="*/ 130 h 223"/>
                <a:gd name="T48" fmla="*/ 7 w 381"/>
                <a:gd name="T49" fmla="*/ 137 h 223"/>
                <a:gd name="T50" fmla="*/ 9 w 381"/>
                <a:gd name="T51" fmla="*/ 139 h 223"/>
                <a:gd name="T52" fmla="*/ 32 w 381"/>
                <a:gd name="T53" fmla="*/ 158 h 223"/>
                <a:gd name="T54" fmla="*/ 68 w 381"/>
                <a:gd name="T55" fmla="*/ 169 h 223"/>
                <a:gd name="T56" fmla="*/ 110 w 381"/>
                <a:gd name="T57" fmla="*/ 176 h 223"/>
                <a:gd name="T58" fmla="*/ 151 w 381"/>
                <a:gd name="T59" fmla="*/ 180 h 223"/>
                <a:gd name="T60" fmla="*/ 181 w 381"/>
                <a:gd name="T61" fmla="*/ 181 h 223"/>
                <a:gd name="T62" fmla="*/ 201 w 381"/>
                <a:gd name="T63" fmla="*/ 180 h 223"/>
                <a:gd name="T64" fmla="*/ 219 w 381"/>
                <a:gd name="T65" fmla="*/ 180 h 223"/>
                <a:gd name="T66" fmla="*/ 232 w 381"/>
                <a:gd name="T67" fmla="*/ 182 h 223"/>
                <a:gd name="T68" fmla="*/ 242 w 381"/>
                <a:gd name="T69" fmla="*/ 187 h 223"/>
                <a:gd name="T70" fmla="*/ 247 w 381"/>
                <a:gd name="T71" fmla="*/ 194 h 223"/>
                <a:gd name="T72" fmla="*/ 250 w 381"/>
                <a:gd name="T73" fmla="*/ 203 h 223"/>
                <a:gd name="T74" fmla="*/ 262 w 381"/>
                <a:gd name="T75" fmla="*/ 211 h 223"/>
                <a:gd name="T76" fmla="*/ 283 w 381"/>
                <a:gd name="T77" fmla="*/ 218 h 223"/>
                <a:gd name="T78" fmla="*/ 307 w 381"/>
                <a:gd name="T79" fmla="*/ 222 h 223"/>
                <a:gd name="T80" fmla="*/ 334 w 381"/>
                <a:gd name="T81" fmla="*/ 221 h 223"/>
                <a:gd name="T82" fmla="*/ 357 w 381"/>
                <a:gd name="T83" fmla="*/ 214 h 223"/>
                <a:gd name="T84" fmla="*/ 367 w 381"/>
                <a:gd name="T85" fmla="*/ 199 h 223"/>
                <a:gd name="T86" fmla="*/ 375 w 381"/>
                <a:gd name="T87" fmla="*/ 171 h 223"/>
                <a:gd name="T88" fmla="*/ 379 w 381"/>
                <a:gd name="T89" fmla="*/ 140 h 223"/>
                <a:gd name="T90" fmla="*/ 380 w 381"/>
                <a:gd name="T91" fmla="*/ 110 h 223"/>
                <a:gd name="T92" fmla="*/ 374 w 381"/>
                <a:gd name="T93" fmla="*/ 88 h 223"/>
                <a:gd name="T94" fmla="*/ 366 w 381"/>
                <a:gd name="T95" fmla="*/ 78 h 223"/>
                <a:gd name="T96" fmla="*/ 359 w 381"/>
                <a:gd name="T97" fmla="*/ 69 h 223"/>
                <a:gd name="T98" fmla="*/ 354 w 381"/>
                <a:gd name="T99" fmla="*/ 58 h 223"/>
                <a:gd name="T100" fmla="*/ 351 w 381"/>
                <a:gd name="T101" fmla="*/ 46 h 223"/>
                <a:gd name="T102" fmla="*/ 351 w 381"/>
                <a:gd name="T103" fmla="*/ 30 h 223"/>
                <a:gd name="T104" fmla="*/ 164 w 381"/>
                <a:gd name="T105" fmla="*/ 0 h 22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81"/>
                <a:gd name="T160" fmla="*/ 0 h 223"/>
                <a:gd name="T161" fmla="*/ 381 w 381"/>
                <a:gd name="T162" fmla="*/ 223 h 22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81" h="223">
                  <a:moveTo>
                    <a:pt x="164" y="0"/>
                  </a:moveTo>
                  <a:lnTo>
                    <a:pt x="164" y="0"/>
                  </a:lnTo>
                  <a:lnTo>
                    <a:pt x="165" y="5"/>
                  </a:lnTo>
                  <a:lnTo>
                    <a:pt x="165" y="8"/>
                  </a:lnTo>
                  <a:lnTo>
                    <a:pt x="166" y="11"/>
                  </a:lnTo>
                  <a:lnTo>
                    <a:pt x="166" y="14"/>
                  </a:lnTo>
                  <a:lnTo>
                    <a:pt x="166" y="17"/>
                  </a:lnTo>
                  <a:lnTo>
                    <a:pt x="167" y="20"/>
                  </a:lnTo>
                  <a:lnTo>
                    <a:pt x="166" y="23"/>
                  </a:lnTo>
                  <a:lnTo>
                    <a:pt x="166" y="26"/>
                  </a:lnTo>
                  <a:lnTo>
                    <a:pt x="165" y="29"/>
                  </a:lnTo>
                  <a:lnTo>
                    <a:pt x="164" y="32"/>
                  </a:lnTo>
                  <a:lnTo>
                    <a:pt x="163" y="34"/>
                  </a:lnTo>
                  <a:lnTo>
                    <a:pt x="161" y="36"/>
                  </a:lnTo>
                  <a:lnTo>
                    <a:pt x="159" y="37"/>
                  </a:lnTo>
                  <a:lnTo>
                    <a:pt x="157" y="38"/>
                  </a:lnTo>
                  <a:lnTo>
                    <a:pt x="154" y="40"/>
                  </a:lnTo>
                  <a:lnTo>
                    <a:pt x="151" y="41"/>
                  </a:lnTo>
                  <a:lnTo>
                    <a:pt x="148" y="43"/>
                  </a:lnTo>
                  <a:lnTo>
                    <a:pt x="144" y="45"/>
                  </a:lnTo>
                  <a:lnTo>
                    <a:pt x="141" y="47"/>
                  </a:lnTo>
                  <a:lnTo>
                    <a:pt x="138" y="50"/>
                  </a:lnTo>
                  <a:lnTo>
                    <a:pt x="135" y="52"/>
                  </a:lnTo>
                  <a:lnTo>
                    <a:pt x="132" y="55"/>
                  </a:lnTo>
                  <a:lnTo>
                    <a:pt x="130" y="56"/>
                  </a:lnTo>
                  <a:lnTo>
                    <a:pt x="127" y="59"/>
                  </a:lnTo>
                  <a:lnTo>
                    <a:pt x="125" y="61"/>
                  </a:lnTo>
                  <a:lnTo>
                    <a:pt x="124" y="63"/>
                  </a:lnTo>
                  <a:lnTo>
                    <a:pt x="122" y="66"/>
                  </a:lnTo>
                  <a:lnTo>
                    <a:pt x="122" y="68"/>
                  </a:lnTo>
                  <a:lnTo>
                    <a:pt x="121" y="70"/>
                  </a:lnTo>
                  <a:lnTo>
                    <a:pt x="120" y="72"/>
                  </a:lnTo>
                  <a:lnTo>
                    <a:pt x="119" y="75"/>
                  </a:lnTo>
                  <a:lnTo>
                    <a:pt x="118" y="77"/>
                  </a:lnTo>
                  <a:lnTo>
                    <a:pt x="117" y="79"/>
                  </a:lnTo>
                  <a:lnTo>
                    <a:pt x="116" y="80"/>
                  </a:lnTo>
                  <a:lnTo>
                    <a:pt x="114" y="82"/>
                  </a:lnTo>
                  <a:lnTo>
                    <a:pt x="113" y="83"/>
                  </a:lnTo>
                  <a:lnTo>
                    <a:pt x="111" y="85"/>
                  </a:lnTo>
                  <a:lnTo>
                    <a:pt x="110" y="86"/>
                  </a:lnTo>
                  <a:lnTo>
                    <a:pt x="108" y="87"/>
                  </a:lnTo>
                  <a:lnTo>
                    <a:pt x="106" y="87"/>
                  </a:lnTo>
                  <a:lnTo>
                    <a:pt x="105" y="88"/>
                  </a:lnTo>
                  <a:lnTo>
                    <a:pt x="103" y="88"/>
                  </a:lnTo>
                  <a:lnTo>
                    <a:pt x="101" y="89"/>
                  </a:lnTo>
                  <a:lnTo>
                    <a:pt x="99" y="89"/>
                  </a:lnTo>
                  <a:lnTo>
                    <a:pt x="98" y="89"/>
                  </a:lnTo>
                  <a:lnTo>
                    <a:pt x="95" y="89"/>
                  </a:lnTo>
                  <a:lnTo>
                    <a:pt x="89" y="89"/>
                  </a:lnTo>
                  <a:lnTo>
                    <a:pt x="84" y="89"/>
                  </a:lnTo>
                  <a:lnTo>
                    <a:pt x="78" y="89"/>
                  </a:lnTo>
                  <a:lnTo>
                    <a:pt x="72" y="89"/>
                  </a:lnTo>
                  <a:lnTo>
                    <a:pt x="65" y="90"/>
                  </a:lnTo>
                  <a:lnTo>
                    <a:pt x="59" y="90"/>
                  </a:lnTo>
                  <a:lnTo>
                    <a:pt x="51" y="91"/>
                  </a:lnTo>
                  <a:lnTo>
                    <a:pt x="44" y="91"/>
                  </a:lnTo>
                  <a:lnTo>
                    <a:pt x="37" y="92"/>
                  </a:lnTo>
                  <a:lnTo>
                    <a:pt x="32" y="93"/>
                  </a:lnTo>
                  <a:lnTo>
                    <a:pt x="25" y="93"/>
                  </a:lnTo>
                  <a:lnTo>
                    <a:pt x="19" y="94"/>
                  </a:lnTo>
                  <a:lnTo>
                    <a:pt x="13" y="96"/>
                  </a:lnTo>
                  <a:lnTo>
                    <a:pt x="9" y="97"/>
                  </a:lnTo>
                  <a:lnTo>
                    <a:pt x="5" y="100"/>
                  </a:lnTo>
                  <a:lnTo>
                    <a:pt x="3" y="103"/>
                  </a:lnTo>
                  <a:lnTo>
                    <a:pt x="1" y="107"/>
                  </a:lnTo>
                  <a:lnTo>
                    <a:pt x="1" y="110"/>
                  </a:lnTo>
                  <a:lnTo>
                    <a:pt x="0" y="114"/>
                  </a:lnTo>
                  <a:lnTo>
                    <a:pt x="0" y="117"/>
                  </a:lnTo>
                  <a:lnTo>
                    <a:pt x="1" y="121"/>
                  </a:lnTo>
                  <a:lnTo>
                    <a:pt x="1" y="124"/>
                  </a:lnTo>
                  <a:lnTo>
                    <a:pt x="2" y="128"/>
                  </a:lnTo>
                  <a:lnTo>
                    <a:pt x="4" y="130"/>
                  </a:lnTo>
                  <a:lnTo>
                    <a:pt x="5" y="132"/>
                  </a:lnTo>
                  <a:lnTo>
                    <a:pt x="6" y="135"/>
                  </a:lnTo>
                  <a:lnTo>
                    <a:pt x="7" y="137"/>
                  </a:lnTo>
                  <a:lnTo>
                    <a:pt x="8" y="138"/>
                  </a:lnTo>
                  <a:lnTo>
                    <a:pt x="8" y="139"/>
                  </a:lnTo>
                  <a:lnTo>
                    <a:pt x="9" y="139"/>
                  </a:lnTo>
                  <a:lnTo>
                    <a:pt x="14" y="146"/>
                  </a:lnTo>
                  <a:lnTo>
                    <a:pt x="22" y="152"/>
                  </a:lnTo>
                  <a:lnTo>
                    <a:pt x="32" y="158"/>
                  </a:lnTo>
                  <a:lnTo>
                    <a:pt x="42" y="162"/>
                  </a:lnTo>
                  <a:lnTo>
                    <a:pt x="55" y="166"/>
                  </a:lnTo>
                  <a:lnTo>
                    <a:pt x="68" y="169"/>
                  </a:lnTo>
                  <a:lnTo>
                    <a:pt x="82" y="172"/>
                  </a:lnTo>
                  <a:lnTo>
                    <a:pt x="96" y="174"/>
                  </a:lnTo>
                  <a:lnTo>
                    <a:pt x="110" y="176"/>
                  </a:lnTo>
                  <a:lnTo>
                    <a:pt x="125" y="178"/>
                  </a:lnTo>
                  <a:lnTo>
                    <a:pt x="138" y="179"/>
                  </a:lnTo>
                  <a:lnTo>
                    <a:pt x="151" y="180"/>
                  </a:lnTo>
                  <a:lnTo>
                    <a:pt x="162" y="181"/>
                  </a:lnTo>
                  <a:lnTo>
                    <a:pt x="172" y="181"/>
                  </a:lnTo>
                  <a:lnTo>
                    <a:pt x="181" y="181"/>
                  </a:lnTo>
                  <a:lnTo>
                    <a:pt x="188" y="181"/>
                  </a:lnTo>
                  <a:lnTo>
                    <a:pt x="194" y="181"/>
                  </a:lnTo>
                  <a:lnTo>
                    <a:pt x="201" y="180"/>
                  </a:lnTo>
                  <a:lnTo>
                    <a:pt x="207" y="180"/>
                  </a:lnTo>
                  <a:lnTo>
                    <a:pt x="213" y="180"/>
                  </a:lnTo>
                  <a:lnTo>
                    <a:pt x="219" y="180"/>
                  </a:lnTo>
                  <a:lnTo>
                    <a:pt x="223" y="180"/>
                  </a:lnTo>
                  <a:lnTo>
                    <a:pt x="228" y="181"/>
                  </a:lnTo>
                  <a:lnTo>
                    <a:pt x="232" y="182"/>
                  </a:lnTo>
                  <a:lnTo>
                    <a:pt x="236" y="183"/>
                  </a:lnTo>
                  <a:lnTo>
                    <a:pt x="239" y="185"/>
                  </a:lnTo>
                  <a:lnTo>
                    <a:pt x="242" y="187"/>
                  </a:lnTo>
                  <a:lnTo>
                    <a:pt x="244" y="189"/>
                  </a:lnTo>
                  <a:lnTo>
                    <a:pt x="246" y="191"/>
                  </a:lnTo>
                  <a:lnTo>
                    <a:pt x="247" y="194"/>
                  </a:lnTo>
                  <a:lnTo>
                    <a:pt x="248" y="197"/>
                  </a:lnTo>
                  <a:lnTo>
                    <a:pt x="249" y="201"/>
                  </a:lnTo>
                  <a:lnTo>
                    <a:pt x="250" y="203"/>
                  </a:lnTo>
                  <a:lnTo>
                    <a:pt x="253" y="205"/>
                  </a:lnTo>
                  <a:lnTo>
                    <a:pt x="257" y="208"/>
                  </a:lnTo>
                  <a:lnTo>
                    <a:pt x="262" y="211"/>
                  </a:lnTo>
                  <a:lnTo>
                    <a:pt x="269" y="213"/>
                  </a:lnTo>
                  <a:lnTo>
                    <a:pt x="275" y="215"/>
                  </a:lnTo>
                  <a:lnTo>
                    <a:pt x="283" y="218"/>
                  </a:lnTo>
                  <a:lnTo>
                    <a:pt x="290" y="219"/>
                  </a:lnTo>
                  <a:lnTo>
                    <a:pt x="299" y="221"/>
                  </a:lnTo>
                  <a:lnTo>
                    <a:pt x="307" y="222"/>
                  </a:lnTo>
                  <a:lnTo>
                    <a:pt x="316" y="222"/>
                  </a:lnTo>
                  <a:lnTo>
                    <a:pt x="325" y="222"/>
                  </a:lnTo>
                  <a:lnTo>
                    <a:pt x="334" y="221"/>
                  </a:lnTo>
                  <a:lnTo>
                    <a:pt x="342" y="219"/>
                  </a:lnTo>
                  <a:lnTo>
                    <a:pt x="349" y="217"/>
                  </a:lnTo>
                  <a:lnTo>
                    <a:pt x="357" y="214"/>
                  </a:lnTo>
                  <a:lnTo>
                    <a:pt x="360" y="210"/>
                  </a:lnTo>
                  <a:lnTo>
                    <a:pt x="364" y="205"/>
                  </a:lnTo>
                  <a:lnTo>
                    <a:pt x="367" y="199"/>
                  </a:lnTo>
                  <a:lnTo>
                    <a:pt x="370" y="191"/>
                  </a:lnTo>
                  <a:lnTo>
                    <a:pt x="372" y="181"/>
                  </a:lnTo>
                  <a:lnTo>
                    <a:pt x="375" y="171"/>
                  </a:lnTo>
                  <a:lnTo>
                    <a:pt x="377" y="162"/>
                  </a:lnTo>
                  <a:lnTo>
                    <a:pt x="378" y="151"/>
                  </a:lnTo>
                  <a:lnTo>
                    <a:pt x="379" y="140"/>
                  </a:lnTo>
                  <a:lnTo>
                    <a:pt x="380" y="130"/>
                  </a:lnTo>
                  <a:lnTo>
                    <a:pt x="380" y="120"/>
                  </a:lnTo>
                  <a:lnTo>
                    <a:pt x="380" y="110"/>
                  </a:lnTo>
                  <a:lnTo>
                    <a:pt x="378" y="101"/>
                  </a:lnTo>
                  <a:lnTo>
                    <a:pt x="377" y="94"/>
                  </a:lnTo>
                  <a:lnTo>
                    <a:pt x="374" y="88"/>
                  </a:lnTo>
                  <a:lnTo>
                    <a:pt x="371" y="84"/>
                  </a:lnTo>
                  <a:lnTo>
                    <a:pt x="368" y="81"/>
                  </a:lnTo>
                  <a:lnTo>
                    <a:pt x="366" y="78"/>
                  </a:lnTo>
                  <a:lnTo>
                    <a:pt x="364" y="75"/>
                  </a:lnTo>
                  <a:lnTo>
                    <a:pt x="361" y="72"/>
                  </a:lnTo>
                  <a:lnTo>
                    <a:pt x="359" y="69"/>
                  </a:lnTo>
                  <a:lnTo>
                    <a:pt x="357" y="65"/>
                  </a:lnTo>
                  <a:lnTo>
                    <a:pt x="356" y="62"/>
                  </a:lnTo>
                  <a:lnTo>
                    <a:pt x="354" y="58"/>
                  </a:lnTo>
                  <a:lnTo>
                    <a:pt x="353" y="54"/>
                  </a:lnTo>
                  <a:lnTo>
                    <a:pt x="352" y="50"/>
                  </a:lnTo>
                  <a:lnTo>
                    <a:pt x="351" y="46"/>
                  </a:lnTo>
                  <a:lnTo>
                    <a:pt x="351" y="41"/>
                  </a:lnTo>
                  <a:lnTo>
                    <a:pt x="351" y="35"/>
                  </a:lnTo>
                  <a:lnTo>
                    <a:pt x="351" y="30"/>
                  </a:lnTo>
                  <a:lnTo>
                    <a:pt x="351" y="24"/>
                  </a:lnTo>
                  <a:lnTo>
                    <a:pt x="352" y="19"/>
                  </a:lnTo>
                  <a:lnTo>
                    <a:pt x="16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3" name="Freeform 8"/>
            <p:cNvSpPr>
              <a:spLocks/>
            </p:cNvSpPr>
            <p:nvPr/>
          </p:nvSpPr>
          <p:spPr bwMode="auto">
            <a:xfrm>
              <a:off x="3809" y="2251"/>
              <a:ext cx="188" cy="58"/>
            </a:xfrm>
            <a:custGeom>
              <a:avLst/>
              <a:gdLst>
                <a:gd name="T0" fmla="*/ 158 w 188"/>
                <a:gd name="T1" fmla="*/ 48 h 58"/>
                <a:gd name="T2" fmla="*/ 155 w 188"/>
                <a:gd name="T3" fmla="*/ 48 h 58"/>
                <a:gd name="T4" fmla="*/ 150 w 188"/>
                <a:gd name="T5" fmla="*/ 47 h 58"/>
                <a:gd name="T6" fmla="*/ 147 w 188"/>
                <a:gd name="T7" fmla="*/ 46 h 58"/>
                <a:gd name="T8" fmla="*/ 145 w 188"/>
                <a:gd name="T9" fmla="*/ 45 h 58"/>
                <a:gd name="T10" fmla="*/ 143 w 188"/>
                <a:gd name="T11" fmla="*/ 44 h 58"/>
                <a:gd name="T12" fmla="*/ 140 w 188"/>
                <a:gd name="T13" fmla="*/ 44 h 58"/>
                <a:gd name="T14" fmla="*/ 138 w 188"/>
                <a:gd name="T15" fmla="*/ 42 h 58"/>
                <a:gd name="T16" fmla="*/ 136 w 188"/>
                <a:gd name="T17" fmla="*/ 41 h 58"/>
                <a:gd name="T18" fmla="*/ 134 w 188"/>
                <a:gd name="T19" fmla="*/ 40 h 58"/>
                <a:gd name="T20" fmla="*/ 133 w 188"/>
                <a:gd name="T21" fmla="*/ 39 h 58"/>
                <a:gd name="T22" fmla="*/ 132 w 188"/>
                <a:gd name="T23" fmla="*/ 38 h 58"/>
                <a:gd name="T24" fmla="*/ 131 w 188"/>
                <a:gd name="T25" fmla="*/ 36 h 58"/>
                <a:gd name="T26" fmla="*/ 130 w 188"/>
                <a:gd name="T27" fmla="*/ 35 h 58"/>
                <a:gd name="T28" fmla="*/ 129 w 188"/>
                <a:gd name="T29" fmla="*/ 34 h 58"/>
                <a:gd name="T30" fmla="*/ 129 w 188"/>
                <a:gd name="T31" fmla="*/ 33 h 58"/>
                <a:gd name="T32" fmla="*/ 127 w 188"/>
                <a:gd name="T33" fmla="*/ 32 h 58"/>
                <a:gd name="T34" fmla="*/ 126 w 188"/>
                <a:gd name="T35" fmla="*/ 32 h 58"/>
                <a:gd name="T36" fmla="*/ 124 w 188"/>
                <a:gd name="T37" fmla="*/ 31 h 58"/>
                <a:gd name="T38" fmla="*/ 121 w 188"/>
                <a:gd name="T39" fmla="*/ 31 h 58"/>
                <a:gd name="T40" fmla="*/ 113 w 188"/>
                <a:gd name="T41" fmla="*/ 31 h 58"/>
                <a:gd name="T42" fmla="*/ 108 w 188"/>
                <a:gd name="T43" fmla="*/ 31 h 58"/>
                <a:gd name="T44" fmla="*/ 106 w 188"/>
                <a:gd name="T45" fmla="*/ 30 h 58"/>
                <a:gd name="T46" fmla="*/ 104 w 188"/>
                <a:gd name="T47" fmla="*/ 30 h 58"/>
                <a:gd name="T48" fmla="*/ 102 w 188"/>
                <a:gd name="T49" fmla="*/ 29 h 58"/>
                <a:gd name="T50" fmla="*/ 101 w 188"/>
                <a:gd name="T51" fmla="*/ 29 h 58"/>
                <a:gd name="T52" fmla="*/ 99 w 188"/>
                <a:gd name="T53" fmla="*/ 28 h 58"/>
                <a:gd name="T54" fmla="*/ 97 w 188"/>
                <a:gd name="T55" fmla="*/ 27 h 58"/>
                <a:gd name="T56" fmla="*/ 95 w 188"/>
                <a:gd name="T57" fmla="*/ 27 h 58"/>
                <a:gd name="T58" fmla="*/ 93 w 188"/>
                <a:gd name="T59" fmla="*/ 27 h 58"/>
                <a:gd name="T60" fmla="*/ 90 w 188"/>
                <a:gd name="T61" fmla="*/ 28 h 58"/>
                <a:gd name="T62" fmla="*/ 86 w 188"/>
                <a:gd name="T63" fmla="*/ 30 h 58"/>
                <a:gd name="T64" fmla="*/ 84 w 188"/>
                <a:gd name="T65" fmla="*/ 31 h 58"/>
                <a:gd name="T66" fmla="*/ 82 w 188"/>
                <a:gd name="T67" fmla="*/ 32 h 58"/>
                <a:gd name="T68" fmla="*/ 74 w 188"/>
                <a:gd name="T69" fmla="*/ 37 h 58"/>
                <a:gd name="T70" fmla="*/ 72 w 188"/>
                <a:gd name="T71" fmla="*/ 38 h 58"/>
                <a:gd name="T72" fmla="*/ 70 w 188"/>
                <a:gd name="T73" fmla="*/ 38 h 58"/>
                <a:gd name="T74" fmla="*/ 69 w 188"/>
                <a:gd name="T75" fmla="*/ 38 h 58"/>
                <a:gd name="T76" fmla="*/ 67 w 188"/>
                <a:gd name="T77" fmla="*/ 39 h 58"/>
                <a:gd name="T78" fmla="*/ 65 w 188"/>
                <a:gd name="T79" fmla="*/ 39 h 58"/>
                <a:gd name="T80" fmla="*/ 63 w 188"/>
                <a:gd name="T81" fmla="*/ 40 h 58"/>
                <a:gd name="T82" fmla="*/ 62 w 188"/>
                <a:gd name="T83" fmla="*/ 41 h 58"/>
                <a:gd name="T84" fmla="*/ 61 w 188"/>
                <a:gd name="T85" fmla="*/ 42 h 58"/>
                <a:gd name="T86" fmla="*/ 60 w 188"/>
                <a:gd name="T87" fmla="*/ 42 h 58"/>
                <a:gd name="T88" fmla="*/ 59 w 188"/>
                <a:gd name="T89" fmla="*/ 43 h 58"/>
                <a:gd name="T90" fmla="*/ 58 w 188"/>
                <a:gd name="T91" fmla="*/ 43 h 58"/>
                <a:gd name="T92" fmla="*/ 56 w 188"/>
                <a:gd name="T93" fmla="*/ 44 h 58"/>
                <a:gd name="T94" fmla="*/ 54 w 188"/>
                <a:gd name="T95" fmla="*/ 45 h 58"/>
                <a:gd name="T96" fmla="*/ 53 w 188"/>
                <a:gd name="T97" fmla="*/ 46 h 58"/>
                <a:gd name="T98" fmla="*/ 51 w 188"/>
                <a:gd name="T99" fmla="*/ 48 h 58"/>
                <a:gd name="T100" fmla="*/ 49 w 188"/>
                <a:gd name="T101" fmla="*/ 51 h 58"/>
                <a:gd name="T102" fmla="*/ 48 w 188"/>
                <a:gd name="T103" fmla="*/ 52 h 58"/>
                <a:gd name="T104" fmla="*/ 46 w 188"/>
                <a:gd name="T105" fmla="*/ 54 h 58"/>
                <a:gd name="T106" fmla="*/ 45 w 188"/>
                <a:gd name="T107" fmla="*/ 55 h 58"/>
                <a:gd name="T108" fmla="*/ 44 w 188"/>
                <a:gd name="T109" fmla="*/ 56 h 58"/>
                <a:gd name="T110" fmla="*/ 43 w 188"/>
                <a:gd name="T111" fmla="*/ 56 h 58"/>
                <a:gd name="T112" fmla="*/ 40 w 188"/>
                <a:gd name="T113" fmla="*/ 57 h 58"/>
                <a:gd name="T114" fmla="*/ 0 w 188"/>
                <a:gd name="T115" fmla="*/ 57 h 58"/>
                <a:gd name="T116" fmla="*/ 24 w 188"/>
                <a:gd name="T117" fmla="*/ 29 h 58"/>
                <a:gd name="T118" fmla="*/ 96 w 188"/>
                <a:gd name="T119" fmla="*/ 0 h 58"/>
                <a:gd name="T120" fmla="*/ 187 w 188"/>
                <a:gd name="T121" fmla="*/ 38 h 58"/>
                <a:gd name="T122" fmla="*/ 158 w 188"/>
                <a:gd name="T123" fmla="*/ 48 h 5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8"/>
                <a:gd name="T187" fmla="*/ 0 h 58"/>
                <a:gd name="T188" fmla="*/ 188 w 188"/>
                <a:gd name="T189" fmla="*/ 58 h 5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8" h="58">
                  <a:moveTo>
                    <a:pt x="158" y="48"/>
                  </a:moveTo>
                  <a:lnTo>
                    <a:pt x="155" y="48"/>
                  </a:lnTo>
                  <a:lnTo>
                    <a:pt x="150" y="47"/>
                  </a:lnTo>
                  <a:lnTo>
                    <a:pt x="147" y="46"/>
                  </a:lnTo>
                  <a:lnTo>
                    <a:pt x="145" y="45"/>
                  </a:lnTo>
                  <a:lnTo>
                    <a:pt x="143" y="44"/>
                  </a:lnTo>
                  <a:lnTo>
                    <a:pt x="140" y="44"/>
                  </a:lnTo>
                  <a:lnTo>
                    <a:pt x="138" y="42"/>
                  </a:lnTo>
                  <a:lnTo>
                    <a:pt x="136" y="41"/>
                  </a:lnTo>
                  <a:lnTo>
                    <a:pt x="134" y="40"/>
                  </a:lnTo>
                  <a:lnTo>
                    <a:pt x="133" y="39"/>
                  </a:lnTo>
                  <a:lnTo>
                    <a:pt x="132" y="38"/>
                  </a:lnTo>
                  <a:lnTo>
                    <a:pt x="131" y="36"/>
                  </a:lnTo>
                  <a:lnTo>
                    <a:pt x="130" y="35"/>
                  </a:lnTo>
                  <a:lnTo>
                    <a:pt x="129" y="34"/>
                  </a:lnTo>
                  <a:lnTo>
                    <a:pt x="129" y="33"/>
                  </a:lnTo>
                  <a:lnTo>
                    <a:pt x="127" y="32"/>
                  </a:lnTo>
                  <a:lnTo>
                    <a:pt x="126" y="32"/>
                  </a:lnTo>
                  <a:lnTo>
                    <a:pt x="124" y="31"/>
                  </a:lnTo>
                  <a:lnTo>
                    <a:pt x="121" y="31"/>
                  </a:lnTo>
                  <a:lnTo>
                    <a:pt x="113" y="31"/>
                  </a:lnTo>
                  <a:lnTo>
                    <a:pt x="108" y="31"/>
                  </a:lnTo>
                  <a:lnTo>
                    <a:pt x="106" y="30"/>
                  </a:lnTo>
                  <a:lnTo>
                    <a:pt x="104" y="30"/>
                  </a:lnTo>
                  <a:lnTo>
                    <a:pt x="102" y="29"/>
                  </a:lnTo>
                  <a:lnTo>
                    <a:pt x="101" y="29"/>
                  </a:lnTo>
                  <a:lnTo>
                    <a:pt x="99" y="28"/>
                  </a:lnTo>
                  <a:lnTo>
                    <a:pt x="97" y="27"/>
                  </a:lnTo>
                  <a:lnTo>
                    <a:pt x="95" y="27"/>
                  </a:lnTo>
                  <a:lnTo>
                    <a:pt x="93" y="27"/>
                  </a:lnTo>
                  <a:lnTo>
                    <a:pt x="90" y="28"/>
                  </a:lnTo>
                  <a:lnTo>
                    <a:pt x="86" y="30"/>
                  </a:lnTo>
                  <a:lnTo>
                    <a:pt x="84" y="31"/>
                  </a:lnTo>
                  <a:lnTo>
                    <a:pt x="82" y="32"/>
                  </a:lnTo>
                  <a:lnTo>
                    <a:pt x="74" y="37"/>
                  </a:lnTo>
                  <a:lnTo>
                    <a:pt x="72" y="38"/>
                  </a:lnTo>
                  <a:lnTo>
                    <a:pt x="70" y="38"/>
                  </a:lnTo>
                  <a:lnTo>
                    <a:pt x="69" y="38"/>
                  </a:lnTo>
                  <a:lnTo>
                    <a:pt x="67" y="39"/>
                  </a:lnTo>
                  <a:lnTo>
                    <a:pt x="65" y="39"/>
                  </a:lnTo>
                  <a:lnTo>
                    <a:pt x="63" y="40"/>
                  </a:lnTo>
                  <a:lnTo>
                    <a:pt x="62" y="41"/>
                  </a:lnTo>
                  <a:lnTo>
                    <a:pt x="61" y="42"/>
                  </a:lnTo>
                  <a:lnTo>
                    <a:pt x="60" y="42"/>
                  </a:lnTo>
                  <a:lnTo>
                    <a:pt x="59" y="43"/>
                  </a:lnTo>
                  <a:lnTo>
                    <a:pt x="58" y="43"/>
                  </a:lnTo>
                  <a:lnTo>
                    <a:pt x="56" y="44"/>
                  </a:lnTo>
                  <a:lnTo>
                    <a:pt x="54" y="45"/>
                  </a:lnTo>
                  <a:lnTo>
                    <a:pt x="53" y="46"/>
                  </a:lnTo>
                  <a:lnTo>
                    <a:pt x="51" y="48"/>
                  </a:lnTo>
                  <a:lnTo>
                    <a:pt x="49" y="51"/>
                  </a:lnTo>
                  <a:lnTo>
                    <a:pt x="48" y="52"/>
                  </a:lnTo>
                  <a:lnTo>
                    <a:pt x="46" y="54"/>
                  </a:lnTo>
                  <a:lnTo>
                    <a:pt x="45" y="55"/>
                  </a:lnTo>
                  <a:lnTo>
                    <a:pt x="44" y="56"/>
                  </a:lnTo>
                  <a:lnTo>
                    <a:pt x="43" y="56"/>
                  </a:lnTo>
                  <a:lnTo>
                    <a:pt x="40" y="57"/>
                  </a:lnTo>
                  <a:lnTo>
                    <a:pt x="0" y="57"/>
                  </a:lnTo>
                  <a:lnTo>
                    <a:pt x="24" y="29"/>
                  </a:lnTo>
                  <a:lnTo>
                    <a:pt x="96" y="0"/>
                  </a:lnTo>
                  <a:lnTo>
                    <a:pt x="187" y="38"/>
                  </a:lnTo>
                  <a:lnTo>
                    <a:pt x="158" y="48"/>
                  </a:lnTo>
                </a:path>
              </a:pathLst>
            </a:custGeom>
            <a:solidFill>
              <a:srgbClr val="984C65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14" name="Freeform 9"/>
            <p:cNvSpPr>
              <a:spLocks/>
            </p:cNvSpPr>
            <p:nvPr/>
          </p:nvSpPr>
          <p:spPr bwMode="auto">
            <a:xfrm>
              <a:off x="4564" y="1323"/>
              <a:ext cx="412" cy="444"/>
            </a:xfrm>
            <a:custGeom>
              <a:avLst/>
              <a:gdLst>
                <a:gd name="T0" fmla="*/ 99 w 412"/>
                <a:gd name="T1" fmla="*/ 11 h 444"/>
                <a:gd name="T2" fmla="*/ 70 w 412"/>
                <a:gd name="T3" fmla="*/ 29 h 444"/>
                <a:gd name="T4" fmla="*/ 42 w 412"/>
                <a:gd name="T5" fmla="*/ 56 h 444"/>
                <a:gd name="T6" fmla="*/ 32 w 412"/>
                <a:gd name="T7" fmla="*/ 84 h 444"/>
                <a:gd name="T8" fmla="*/ 27 w 412"/>
                <a:gd name="T9" fmla="*/ 106 h 444"/>
                <a:gd name="T10" fmla="*/ 25 w 412"/>
                <a:gd name="T11" fmla="*/ 120 h 444"/>
                <a:gd name="T12" fmla="*/ 20 w 412"/>
                <a:gd name="T13" fmla="*/ 128 h 444"/>
                <a:gd name="T14" fmla="*/ 20 w 412"/>
                <a:gd name="T15" fmla="*/ 139 h 444"/>
                <a:gd name="T16" fmla="*/ 24 w 412"/>
                <a:gd name="T17" fmla="*/ 150 h 444"/>
                <a:gd name="T18" fmla="*/ 29 w 412"/>
                <a:gd name="T19" fmla="*/ 155 h 444"/>
                <a:gd name="T20" fmla="*/ 31 w 412"/>
                <a:gd name="T21" fmla="*/ 160 h 444"/>
                <a:gd name="T22" fmla="*/ 30 w 412"/>
                <a:gd name="T23" fmla="*/ 165 h 444"/>
                <a:gd name="T24" fmla="*/ 21 w 412"/>
                <a:gd name="T25" fmla="*/ 154 h 444"/>
                <a:gd name="T26" fmla="*/ 15 w 412"/>
                <a:gd name="T27" fmla="*/ 150 h 444"/>
                <a:gd name="T28" fmla="*/ 9 w 412"/>
                <a:gd name="T29" fmla="*/ 152 h 444"/>
                <a:gd name="T30" fmla="*/ 4 w 412"/>
                <a:gd name="T31" fmla="*/ 164 h 444"/>
                <a:gd name="T32" fmla="*/ 7 w 412"/>
                <a:gd name="T33" fmla="*/ 185 h 444"/>
                <a:gd name="T34" fmla="*/ 20 w 412"/>
                <a:gd name="T35" fmla="*/ 217 h 444"/>
                <a:gd name="T36" fmla="*/ 13 w 412"/>
                <a:gd name="T37" fmla="*/ 232 h 444"/>
                <a:gd name="T38" fmla="*/ 4 w 412"/>
                <a:gd name="T39" fmla="*/ 248 h 444"/>
                <a:gd name="T40" fmla="*/ 0 w 412"/>
                <a:gd name="T41" fmla="*/ 265 h 444"/>
                <a:gd name="T42" fmla="*/ 8 w 412"/>
                <a:gd name="T43" fmla="*/ 277 h 444"/>
                <a:gd name="T44" fmla="*/ 17 w 412"/>
                <a:gd name="T45" fmla="*/ 282 h 444"/>
                <a:gd name="T46" fmla="*/ 30 w 412"/>
                <a:gd name="T47" fmla="*/ 284 h 444"/>
                <a:gd name="T48" fmla="*/ 29 w 412"/>
                <a:gd name="T49" fmla="*/ 290 h 444"/>
                <a:gd name="T50" fmla="*/ 25 w 412"/>
                <a:gd name="T51" fmla="*/ 300 h 444"/>
                <a:gd name="T52" fmla="*/ 25 w 412"/>
                <a:gd name="T53" fmla="*/ 312 h 444"/>
                <a:gd name="T54" fmla="*/ 29 w 412"/>
                <a:gd name="T55" fmla="*/ 316 h 444"/>
                <a:gd name="T56" fmla="*/ 34 w 412"/>
                <a:gd name="T57" fmla="*/ 319 h 444"/>
                <a:gd name="T58" fmla="*/ 38 w 412"/>
                <a:gd name="T59" fmla="*/ 321 h 444"/>
                <a:gd name="T60" fmla="*/ 34 w 412"/>
                <a:gd name="T61" fmla="*/ 328 h 444"/>
                <a:gd name="T62" fmla="*/ 35 w 412"/>
                <a:gd name="T63" fmla="*/ 335 h 444"/>
                <a:gd name="T64" fmla="*/ 41 w 412"/>
                <a:gd name="T65" fmla="*/ 339 h 444"/>
                <a:gd name="T66" fmla="*/ 50 w 412"/>
                <a:gd name="T67" fmla="*/ 342 h 444"/>
                <a:gd name="T68" fmla="*/ 57 w 412"/>
                <a:gd name="T69" fmla="*/ 352 h 444"/>
                <a:gd name="T70" fmla="*/ 59 w 412"/>
                <a:gd name="T71" fmla="*/ 364 h 444"/>
                <a:gd name="T72" fmla="*/ 53 w 412"/>
                <a:gd name="T73" fmla="*/ 372 h 444"/>
                <a:gd name="T74" fmla="*/ 54 w 412"/>
                <a:gd name="T75" fmla="*/ 385 h 444"/>
                <a:gd name="T76" fmla="*/ 65 w 412"/>
                <a:gd name="T77" fmla="*/ 397 h 444"/>
                <a:gd name="T78" fmla="*/ 79 w 412"/>
                <a:gd name="T79" fmla="*/ 402 h 444"/>
                <a:gd name="T80" fmla="*/ 84 w 412"/>
                <a:gd name="T81" fmla="*/ 404 h 444"/>
                <a:gd name="T82" fmla="*/ 88 w 412"/>
                <a:gd name="T83" fmla="*/ 406 h 444"/>
                <a:gd name="T84" fmla="*/ 106 w 412"/>
                <a:gd name="T85" fmla="*/ 408 h 444"/>
                <a:gd name="T86" fmla="*/ 125 w 412"/>
                <a:gd name="T87" fmla="*/ 409 h 444"/>
                <a:gd name="T88" fmla="*/ 140 w 412"/>
                <a:gd name="T89" fmla="*/ 405 h 444"/>
                <a:gd name="T90" fmla="*/ 155 w 412"/>
                <a:gd name="T91" fmla="*/ 405 h 444"/>
                <a:gd name="T92" fmla="*/ 162 w 412"/>
                <a:gd name="T93" fmla="*/ 415 h 444"/>
                <a:gd name="T94" fmla="*/ 166 w 412"/>
                <a:gd name="T95" fmla="*/ 424 h 444"/>
                <a:gd name="T96" fmla="*/ 175 w 412"/>
                <a:gd name="T97" fmla="*/ 433 h 444"/>
                <a:gd name="T98" fmla="*/ 191 w 412"/>
                <a:gd name="T99" fmla="*/ 442 h 444"/>
                <a:gd name="T100" fmla="*/ 399 w 412"/>
                <a:gd name="T101" fmla="*/ 302 h 444"/>
                <a:gd name="T102" fmla="*/ 387 w 412"/>
                <a:gd name="T103" fmla="*/ 282 h 444"/>
                <a:gd name="T104" fmla="*/ 384 w 412"/>
                <a:gd name="T105" fmla="*/ 253 h 444"/>
                <a:gd name="T106" fmla="*/ 114 w 412"/>
                <a:gd name="T107" fmla="*/ 0 h 4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412"/>
                <a:gd name="T163" fmla="*/ 0 h 444"/>
                <a:gd name="T164" fmla="*/ 412 w 412"/>
                <a:gd name="T165" fmla="*/ 444 h 44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412" h="444">
                  <a:moveTo>
                    <a:pt x="114" y="0"/>
                  </a:moveTo>
                  <a:lnTo>
                    <a:pt x="111" y="3"/>
                  </a:lnTo>
                  <a:lnTo>
                    <a:pt x="107" y="5"/>
                  </a:lnTo>
                  <a:lnTo>
                    <a:pt x="103" y="8"/>
                  </a:lnTo>
                  <a:lnTo>
                    <a:pt x="99" y="11"/>
                  </a:lnTo>
                  <a:lnTo>
                    <a:pt x="93" y="14"/>
                  </a:lnTo>
                  <a:lnTo>
                    <a:pt x="88" y="18"/>
                  </a:lnTo>
                  <a:lnTo>
                    <a:pt x="82" y="21"/>
                  </a:lnTo>
                  <a:lnTo>
                    <a:pt x="76" y="25"/>
                  </a:lnTo>
                  <a:lnTo>
                    <a:pt x="70" y="29"/>
                  </a:lnTo>
                  <a:lnTo>
                    <a:pt x="64" y="34"/>
                  </a:lnTo>
                  <a:lnTo>
                    <a:pt x="58" y="38"/>
                  </a:lnTo>
                  <a:lnTo>
                    <a:pt x="52" y="43"/>
                  </a:lnTo>
                  <a:lnTo>
                    <a:pt x="47" y="49"/>
                  </a:lnTo>
                  <a:lnTo>
                    <a:pt x="42" y="56"/>
                  </a:lnTo>
                  <a:lnTo>
                    <a:pt x="37" y="63"/>
                  </a:lnTo>
                  <a:lnTo>
                    <a:pt x="34" y="71"/>
                  </a:lnTo>
                  <a:lnTo>
                    <a:pt x="34" y="75"/>
                  </a:lnTo>
                  <a:lnTo>
                    <a:pt x="33" y="79"/>
                  </a:lnTo>
                  <a:lnTo>
                    <a:pt x="32" y="84"/>
                  </a:lnTo>
                  <a:lnTo>
                    <a:pt x="30" y="92"/>
                  </a:lnTo>
                  <a:lnTo>
                    <a:pt x="29" y="95"/>
                  </a:lnTo>
                  <a:lnTo>
                    <a:pt x="29" y="99"/>
                  </a:lnTo>
                  <a:lnTo>
                    <a:pt x="28" y="102"/>
                  </a:lnTo>
                  <a:lnTo>
                    <a:pt x="27" y="106"/>
                  </a:lnTo>
                  <a:lnTo>
                    <a:pt x="26" y="111"/>
                  </a:lnTo>
                  <a:lnTo>
                    <a:pt x="26" y="113"/>
                  </a:lnTo>
                  <a:lnTo>
                    <a:pt x="25" y="116"/>
                  </a:lnTo>
                  <a:lnTo>
                    <a:pt x="25" y="118"/>
                  </a:lnTo>
                  <a:lnTo>
                    <a:pt x="25" y="120"/>
                  </a:lnTo>
                  <a:lnTo>
                    <a:pt x="25" y="122"/>
                  </a:lnTo>
                  <a:lnTo>
                    <a:pt x="23" y="123"/>
                  </a:lnTo>
                  <a:lnTo>
                    <a:pt x="22" y="125"/>
                  </a:lnTo>
                  <a:lnTo>
                    <a:pt x="21" y="126"/>
                  </a:lnTo>
                  <a:lnTo>
                    <a:pt x="20" y="128"/>
                  </a:lnTo>
                  <a:lnTo>
                    <a:pt x="20" y="130"/>
                  </a:lnTo>
                  <a:lnTo>
                    <a:pt x="19" y="132"/>
                  </a:lnTo>
                  <a:lnTo>
                    <a:pt x="19" y="134"/>
                  </a:lnTo>
                  <a:lnTo>
                    <a:pt x="19" y="137"/>
                  </a:lnTo>
                  <a:lnTo>
                    <a:pt x="20" y="139"/>
                  </a:lnTo>
                  <a:lnTo>
                    <a:pt x="21" y="143"/>
                  </a:lnTo>
                  <a:lnTo>
                    <a:pt x="22" y="145"/>
                  </a:lnTo>
                  <a:lnTo>
                    <a:pt x="22" y="147"/>
                  </a:lnTo>
                  <a:lnTo>
                    <a:pt x="23" y="149"/>
                  </a:lnTo>
                  <a:lnTo>
                    <a:pt x="24" y="150"/>
                  </a:lnTo>
                  <a:lnTo>
                    <a:pt x="25" y="151"/>
                  </a:lnTo>
                  <a:lnTo>
                    <a:pt x="27" y="153"/>
                  </a:lnTo>
                  <a:lnTo>
                    <a:pt x="27" y="154"/>
                  </a:lnTo>
                  <a:lnTo>
                    <a:pt x="28" y="155"/>
                  </a:lnTo>
                  <a:lnTo>
                    <a:pt x="29" y="155"/>
                  </a:lnTo>
                  <a:lnTo>
                    <a:pt x="30" y="156"/>
                  </a:lnTo>
                  <a:lnTo>
                    <a:pt x="30" y="157"/>
                  </a:lnTo>
                  <a:lnTo>
                    <a:pt x="31" y="158"/>
                  </a:lnTo>
                  <a:lnTo>
                    <a:pt x="31" y="159"/>
                  </a:lnTo>
                  <a:lnTo>
                    <a:pt x="31" y="160"/>
                  </a:lnTo>
                  <a:lnTo>
                    <a:pt x="32" y="161"/>
                  </a:lnTo>
                  <a:lnTo>
                    <a:pt x="32" y="162"/>
                  </a:lnTo>
                  <a:lnTo>
                    <a:pt x="31" y="163"/>
                  </a:lnTo>
                  <a:lnTo>
                    <a:pt x="30" y="164"/>
                  </a:lnTo>
                  <a:lnTo>
                    <a:pt x="30" y="165"/>
                  </a:lnTo>
                  <a:lnTo>
                    <a:pt x="29" y="164"/>
                  </a:lnTo>
                  <a:lnTo>
                    <a:pt x="26" y="160"/>
                  </a:lnTo>
                  <a:lnTo>
                    <a:pt x="25" y="158"/>
                  </a:lnTo>
                  <a:lnTo>
                    <a:pt x="23" y="155"/>
                  </a:lnTo>
                  <a:lnTo>
                    <a:pt x="21" y="154"/>
                  </a:lnTo>
                  <a:lnTo>
                    <a:pt x="20" y="153"/>
                  </a:lnTo>
                  <a:lnTo>
                    <a:pt x="19" y="152"/>
                  </a:lnTo>
                  <a:lnTo>
                    <a:pt x="17" y="151"/>
                  </a:lnTo>
                  <a:lnTo>
                    <a:pt x="16" y="150"/>
                  </a:lnTo>
                  <a:lnTo>
                    <a:pt x="15" y="150"/>
                  </a:lnTo>
                  <a:lnTo>
                    <a:pt x="14" y="150"/>
                  </a:lnTo>
                  <a:lnTo>
                    <a:pt x="12" y="150"/>
                  </a:lnTo>
                  <a:lnTo>
                    <a:pt x="11" y="150"/>
                  </a:lnTo>
                  <a:lnTo>
                    <a:pt x="11" y="151"/>
                  </a:lnTo>
                  <a:lnTo>
                    <a:pt x="9" y="152"/>
                  </a:lnTo>
                  <a:lnTo>
                    <a:pt x="7" y="154"/>
                  </a:lnTo>
                  <a:lnTo>
                    <a:pt x="6" y="156"/>
                  </a:lnTo>
                  <a:lnTo>
                    <a:pt x="5" y="158"/>
                  </a:lnTo>
                  <a:lnTo>
                    <a:pt x="5" y="161"/>
                  </a:lnTo>
                  <a:lnTo>
                    <a:pt x="4" y="164"/>
                  </a:lnTo>
                  <a:lnTo>
                    <a:pt x="4" y="168"/>
                  </a:lnTo>
                  <a:lnTo>
                    <a:pt x="5" y="172"/>
                  </a:lnTo>
                  <a:lnTo>
                    <a:pt x="5" y="176"/>
                  </a:lnTo>
                  <a:lnTo>
                    <a:pt x="6" y="181"/>
                  </a:lnTo>
                  <a:lnTo>
                    <a:pt x="7" y="185"/>
                  </a:lnTo>
                  <a:lnTo>
                    <a:pt x="9" y="191"/>
                  </a:lnTo>
                  <a:lnTo>
                    <a:pt x="11" y="197"/>
                  </a:lnTo>
                  <a:lnTo>
                    <a:pt x="14" y="203"/>
                  </a:lnTo>
                  <a:lnTo>
                    <a:pt x="17" y="210"/>
                  </a:lnTo>
                  <a:lnTo>
                    <a:pt x="20" y="217"/>
                  </a:lnTo>
                  <a:lnTo>
                    <a:pt x="19" y="220"/>
                  </a:lnTo>
                  <a:lnTo>
                    <a:pt x="18" y="222"/>
                  </a:lnTo>
                  <a:lnTo>
                    <a:pt x="16" y="225"/>
                  </a:lnTo>
                  <a:lnTo>
                    <a:pt x="14" y="229"/>
                  </a:lnTo>
                  <a:lnTo>
                    <a:pt x="13" y="232"/>
                  </a:lnTo>
                  <a:lnTo>
                    <a:pt x="11" y="235"/>
                  </a:lnTo>
                  <a:lnTo>
                    <a:pt x="9" y="238"/>
                  </a:lnTo>
                  <a:lnTo>
                    <a:pt x="7" y="241"/>
                  </a:lnTo>
                  <a:lnTo>
                    <a:pt x="5" y="245"/>
                  </a:lnTo>
                  <a:lnTo>
                    <a:pt x="4" y="248"/>
                  </a:lnTo>
                  <a:lnTo>
                    <a:pt x="2" y="252"/>
                  </a:lnTo>
                  <a:lnTo>
                    <a:pt x="1" y="255"/>
                  </a:lnTo>
                  <a:lnTo>
                    <a:pt x="0" y="258"/>
                  </a:lnTo>
                  <a:lnTo>
                    <a:pt x="0" y="261"/>
                  </a:lnTo>
                  <a:lnTo>
                    <a:pt x="0" y="265"/>
                  </a:lnTo>
                  <a:lnTo>
                    <a:pt x="1" y="268"/>
                  </a:lnTo>
                  <a:lnTo>
                    <a:pt x="3" y="271"/>
                  </a:lnTo>
                  <a:lnTo>
                    <a:pt x="4" y="273"/>
                  </a:lnTo>
                  <a:lnTo>
                    <a:pt x="6" y="275"/>
                  </a:lnTo>
                  <a:lnTo>
                    <a:pt x="8" y="277"/>
                  </a:lnTo>
                  <a:lnTo>
                    <a:pt x="10" y="278"/>
                  </a:lnTo>
                  <a:lnTo>
                    <a:pt x="12" y="279"/>
                  </a:lnTo>
                  <a:lnTo>
                    <a:pt x="13" y="280"/>
                  </a:lnTo>
                  <a:lnTo>
                    <a:pt x="15" y="281"/>
                  </a:lnTo>
                  <a:lnTo>
                    <a:pt x="17" y="282"/>
                  </a:lnTo>
                  <a:lnTo>
                    <a:pt x="19" y="282"/>
                  </a:lnTo>
                  <a:lnTo>
                    <a:pt x="22" y="283"/>
                  </a:lnTo>
                  <a:lnTo>
                    <a:pt x="24" y="283"/>
                  </a:lnTo>
                  <a:lnTo>
                    <a:pt x="30" y="283"/>
                  </a:lnTo>
                  <a:lnTo>
                    <a:pt x="30" y="284"/>
                  </a:lnTo>
                  <a:lnTo>
                    <a:pt x="31" y="285"/>
                  </a:lnTo>
                  <a:lnTo>
                    <a:pt x="30" y="286"/>
                  </a:lnTo>
                  <a:lnTo>
                    <a:pt x="30" y="287"/>
                  </a:lnTo>
                  <a:lnTo>
                    <a:pt x="30" y="289"/>
                  </a:lnTo>
                  <a:lnTo>
                    <a:pt x="29" y="290"/>
                  </a:lnTo>
                  <a:lnTo>
                    <a:pt x="28" y="292"/>
                  </a:lnTo>
                  <a:lnTo>
                    <a:pt x="27" y="294"/>
                  </a:lnTo>
                  <a:lnTo>
                    <a:pt x="26" y="295"/>
                  </a:lnTo>
                  <a:lnTo>
                    <a:pt x="26" y="297"/>
                  </a:lnTo>
                  <a:lnTo>
                    <a:pt x="25" y="300"/>
                  </a:lnTo>
                  <a:lnTo>
                    <a:pt x="24" y="302"/>
                  </a:lnTo>
                  <a:lnTo>
                    <a:pt x="24" y="304"/>
                  </a:lnTo>
                  <a:lnTo>
                    <a:pt x="24" y="306"/>
                  </a:lnTo>
                  <a:lnTo>
                    <a:pt x="24" y="309"/>
                  </a:lnTo>
                  <a:lnTo>
                    <a:pt x="25" y="312"/>
                  </a:lnTo>
                  <a:lnTo>
                    <a:pt x="26" y="313"/>
                  </a:lnTo>
                  <a:lnTo>
                    <a:pt x="27" y="313"/>
                  </a:lnTo>
                  <a:lnTo>
                    <a:pt x="28" y="314"/>
                  </a:lnTo>
                  <a:lnTo>
                    <a:pt x="28" y="315"/>
                  </a:lnTo>
                  <a:lnTo>
                    <a:pt x="29" y="316"/>
                  </a:lnTo>
                  <a:lnTo>
                    <a:pt x="30" y="317"/>
                  </a:lnTo>
                  <a:lnTo>
                    <a:pt x="31" y="317"/>
                  </a:lnTo>
                  <a:lnTo>
                    <a:pt x="32" y="318"/>
                  </a:lnTo>
                  <a:lnTo>
                    <a:pt x="33" y="319"/>
                  </a:lnTo>
                  <a:lnTo>
                    <a:pt x="34" y="319"/>
                  </a:lnTo>
                  <a:lnTo>
                    <a:pt x="34" y="320"/>
                  </a:lnTo>
                  <a:lnTo>
                    <a:pt x="35" y="320"/>
                  </a:lnTo>
                  <a:lnTo>
                    <a:pt x="36" y="321"/>
                  </a:lnTo>
                  <a:lnTo>
                    <a:pt x="37" y="321"/>
                  </a:lnTo>
                  <a:lnTo>
                    <a:pt x="38" y="321"/>
                  </a:lnTo>
                  <a:lnTo>
                    <a:pt x="37" y="322"/>
                  </a:lnTo>
                  <a:lnTo>
                    <a:pt x="35" y="323"/>
                  </a:lnTo>
                  <a:lnTo>
                    <a:pt x="34" y="325"/>
                  </a:lnTo>
                  <a:lnTo>
                    <a:pt x="34" y="326"/>
                  </a:lnTo>
                  <a:lnTo>
                    <a:pt x="34" y="328"/>
                  </a:lnTo>
                  <a:lnTo>
                    <a:pt x="34" y="329"/>
                  </a:lnTo>
                  <a:lnTo>
                    <a:pt x="34" y="331"/>
                  </a:lnTo>
                  <a:lnTo>
                    <a:pt x="34" y="332"/>
                  </a:lnTo>
                  <a:lnTo>
                    <a:pt x="34" y="333"/>
                  </a:lnTo>
                  <a:lnTo>
                    <a:pt x="35" y="335"/>
                  </a:lnTo>
                  <a:lnTo>
                    <a:pt x="36" y="336"/>
                  </a:lnTo>
                  <a:lnTo>
                    <a:pt x="37" y="337"/>
                  </a:lnTo>
                  <a:lnTo>
                    <a:pt x="38" y="338"/>
                  </a:lnTo>
                  <a:lnTo>
                    <a:pt x="40" y="339"/>
                  </a:lnTo>
                  <a:lnTo>
                    <a:pt x="41" y="339"/>
                  </a:lnTo>
                  <a:lnTo>
                    <a:pt x="43" y="339"/>
                  </a:lnTo>
                  <a:lnTo>
                    <a:pt x="45" y="340"/>
                  </a:lnTo>
                  <a:lnTo>
                    <a:pt x="47" y="340"/>
                  </a:lnTo>
                  <a:lnTo>
                    <a:pt x="48" y="341"/>
                  </a:lnTo>
                  <a:lnTo>
                    <a:pt x="50" y="342"/>
                  </a:lnTo>
                  <a:lnTo>
                    <a:pt x="52" y="344"/>
                  </a:lnTo>
                  <a:lnTo>
                    <a:pt x="53" y="346"/>
                  </a:lnTo>
                  <a:lnTo>
                    <a:pt x="54" y="348"/>
                  </a:lnTo>
                  <a:lnTo>
                    <a:pt x="56" y="350"/>
                  </a:lnTo>
                  <a:lnTo>
                    <a:pt x="57" y="352"/>
                  </a:lnTo>
                  <a:lnTo>
                    <a:pt x="57" y="355"/>
                  </a:lnTo>
                  <a:lnTo>
                    <a:pt x="58" y="357"/>
                  </a:lnTo>
                  <a:lnTo>
                    <a:pt x="58" y="359"/>
                  </a:lnTo>
                  <a:lnTo>
                    <a:pt x="59" y="362"/>
                  </a:lnTo>
                  <a:lnTo>
                    <a:pt x="59" y="364"/>
                  </a:lnTo>
                  <a:lnTo>
                    <a:pt x="58" y="366"/>
                  </a:lnTo>
                  <a:lnTo>
                    <a:pt x="57" y="368"/>
                  </a:lnTo>
                  <a:lnTo>
                    <a:pt x="56" y="369"/>
                  </a:lnTo>
                  <a:lnTo>
                    <a:pt x="54" y="371"/>
                  </a:lnTo>
                  <a:lnTo>
                    <a:pt x="53" y="372"/>
                  </a:lnTo>
                  <a:lnTo>
                    <a:pt x="53" y="374"/>
                  </a:lnTo>
                  <a:lnTo>
                    <a:pt x="53" y="377"/>
                  </a:lnTo>
                  <a:lnTo>
                    <a:pt x="53" y="379"/>
                  </a:lnTo>
                  <a:lnTo>
                    <a:pt x="53" y="382"/>
                  </a:lnTo>
                  <a:lnTo>
                    <a:pt x="54" y="385"/>
                  </a:lnTo>
                  <a:lnTo>
                    <a:pt x="56" y="387"/>
                  </a:lnTo>
                  <a:lnTo>
                    <a:pt x="57" y="390"/>
                  </a:lnTo>
                  <a:lnTo>
                    <a:pt x="60" y="393"/>
                  </a:lnTo>
                  <a:lnTo>
                    <a:pt x="62" y="395"/>
                  </a:lnTo>
                  <a:lnTo>
                    <a:pt x="65" y="397"/>
                  </a:lnTo>
                  <a:lnTo>
                    <a:pt x="68" y="399"/>
                  </a:lnTo>
                  <a:lnTo>
                    <a:pt x="72" y="400"/>
                  </a:lnTo>
                  <a:lnTo>
                    <a:pt x="77" y="401"/>
                  </a:lnTo>
                  <a:lnTo>
                    <a:pt x="78" y="402"/>
                  </a:lnTo>
                  <a:lnTo>
                    <a:pt x="79" y="402"/>
                  </a:lnTo>
                  <a:lnTo>
                    <a:pt x="80" y="402"/>
                  </a:lnTo>
                  <a:lnTo>
                    <a:pt x="81" y="403"/>
                  </a:lnTo>
                  <a:lnTo>
                    <a:pt x="82" y="403"/>
                  </a:lnTo>
                  <a:lnTo>
                    <a:pt x="83" y="404"/>
                  </a:lnTo>
                  <a:lnTo>
                    <a:pt x="84" y="404"/>
                  </a:lnTo>
                  <a:lnTo>
                    <a:pt x="84" y="405"/>
                  </a:lnTo>
                  <a:lnTo>
                    <a:pt x="85" y="405"/>
                  </a:lnTo>
                  <a:lnTo>
                    <a:pt x="86" y="406"/>
                  </a:lnTo>
                  <a:lnTo>
                    <a:pt x="87" y="406"/>
                  </a:lnTo>
                  <a:lnTo>
                    <a:pt x="88" y="406"/>
                  </a:lnTo>
                  <a:lnTo>
                    <a:pt x="90" y="406"/>
                  </a:lnTo>
                  <a:lnTo>
                    <a:pt x="92" y="406"/>
                  </a:lnTo>
                  <a:lnTo>
                    <a:pt x="96" y="407"/>
                  </a:lnTo>
                  <a:lnTo>
                    <a:pt x="102" y="408"/>
                  </a:lnTo>
                  <a:lnTo>
                    <a:pt x="106" y="408"/>
                  </a:lnTo>
                  <a:lnTo>
                    <a:pt x="112" y="409"/>
                  </a:lnTo>
                  <a:lnTo>
                    <a:pt x="118" y="410"/>
                  </a:lnTo>
                  <a:lnTo>
                    <a:pt x="121" y="410"/>
                  </a:lnTo>
                  <a:lnTo>
                    <a:pt x="123" y="410"/>
                  </a:lnTo>
                  <a:lnTo>
                    <a:pt x="125" y="409"/>
                  </a:lnTo>
                  <a:lnTo>
                    <a:pt x="128" y="408"/>
                  </a:lnTo>
                  <a:lnTo>
                    <a:pt x="130" y="407"/>
                  </a:lnTo>
                  <a:lnTo>
                    <a:pt x="133" y="406"/>
                  </a:lnTo>
                  <a:lnTo>
                    <a:pt x="137" y="406"/>
                  </a:lnTo>
                  <a:lnTo>
                    <a:pt x="140" y="405"/>
                  </a:lnTo>
                  <a:lnTo>
                    <a:pt x="143" y="405"/>
                  </a:lnTo>
                  <a:lnTo>
                    <a:pt x="146" y="405"/>
                  </a:lnTo>
                  <a:lnTo>
                    <a:pt x="149" y="404"/>
                  </a:lnTo>
                  <a:lnTo>
                    <a:pt x="152" y="405"/>
                  </a:lnTo>
                  <a:lnTo>
                    <a:pt x="155" y="405"/>
                  </a:lnTo>
                  <a:lnTo>
                    <a:pt x="157" y="406"/>
                  </a:lnTo>
                  <a:lnTo>
                    <a:pt x="159" y="407"/>
                  </a:lnTo>
                  <a:lnTo>
                    <a:pt x="160" y="409"/>
                  </a:lnTo>
                  <a:lnTo>
                    <a:pt x="161" y="412"/>
                  </a:lnTo>
                  <a:lnTo>
                    <a:pt x="162" y="415"/>
                  </a:lnTo>
                  <a:lnTo>
                    <a:pt x="162" y="417"/>
                  </a:lnTo>
                  <a:lnTo>
                    <a:pt x="162" y="418"/>
                  </a:lnTo>
                  <a:lnTo>
                    <a:pt x="163" y="420"/>
                  </a:lnTo>
                  <a:lnTo>
                    <a:pt x="164" y="422"/>
                  </a:lnTo>
                  <a:lnTo>
                    <a:pt x="166" y="424"/>
                  </a:lnTo>
                  <a:lnTo>
                    <a:pt x="167" y="426"/>
                  </a:lnTo>
                  <a:lnTo>
                    <a:pt x="169" y="427"/>
                  </a:lnTo>
                  <a:lnTo>
                    <a:pt x="171" y="429"/>
                  </a:lnTo>
                  <a:lnTo>
                    <a:pt x="173" y="431"/>
                  </a:lnTo>
                  <a:lnTo>
                    <a:pt x="175" y="433"/>
                  </a:lnTo>
                  <a:lnTo>
                    <a:pt x="178" y="435"/>
                  </a:lnTo>
                  <a:lnTo>
                    <a:pt x="181" y="436"/>
                  </a:lnTo>
                  <a:lnTo>
                    <a:pt x="184" y="438"/>
                  </a:lnTo>
                  <a:lnTo>
                    <a:pt x="187" y="440"/>
                  </a:lnTo>
                  <a:lnTo>
                    <a:pt x="191" y="442"/>
                  </a:lnTo>
                  <a:lnTo>
                    <a:pt x="194" y="443"/>
                  </a:lnTo>
                  <a:lnTo>
                    <a:pt x="411" y="312"/>
                  </a:lnTo>
                  <a:lnTo>
                    <a:pt x="407" y="309"/>
                  </a:lnTo>
                  <a:lnTo>
                    <a:pt x="403" y="306"/>
                  </a:lnTo>
                  <a:lnTo>
                    <a:pt x="399" y="302"/>
                  </a:lnTo>
                  <a:lnTo>
                    <a:pt x="396" y="299"/>
                  </a:lnTo>
                  <a:lnTo>
                    <a:pt x="393" y="295"/>
                  </a:lnTo>
                  <a:lnTo>
                    <a:pt x="391" y="291"/>
                  </a:lnTo>
                  <a:lnTo>
                    <a:pt x="388" y="286"/>
                  </a:lnTo>
                  <a:lnTo>
                    <a:pt x="387" y="282"/>
                  </a:lnTo>
                  <a:lnTo>
                    <a:pt x="385" y="277"/>
                  </a:lnTo>
                  <a:lnTo>
                    <a:pt x="384" y="271"/>
                  </a:lnTo>
                  <a:lnTo>
                    <a:pt x="384" y="265"/>
                  </a:lnTo>
                  <a:lnTo>
                    <a:pt x="384" y="259"/>
                  </a:lnTo>
                  <a:lnTo>
                    <a:pt x="384" y="253"/>
                  </a:lnTo>
                  <a:lnTo>
                    <a:pt x="385" y="246"/>
                  </a:lnTo>
                  <a:lnTo>
                    <a:pt x="386" y="239"/>
                  </a:lnTo>
                  <a:lnTo>
                    <a:pt x="387" y="231"/>
                  </a:lnTo>
                  <a:lnTo>
                    <a:pt x="298" y="33"/>
                  </a:lnTo>
                  <a:lnTo>
                    <a:pt x="114" y="0"/>
                  </a:lnTo>
                </a:path>
              </a:pathLst>
            </a:custGeom>
            <a:solidFill>
              <a:srgbClr val="C11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5" name="Freeform 10"/>
            <p:cNvSpPr>
              <a:spLocks/>
            </p:cNvSpPr>
            <p:nvPr/>
          </p:nvSpPr>
          <p:spPr bwMode="auto">
            <a:xfrm>
              <a:off x="4569" y="1332"/>
              <a:ext cx="106" cy="326"/>
            </a:xfrm>
            <a:custGeom>
              <a:avLst/>
              <a:gdLst>
                <a:gd name="T0" fmla="*/ 43 w 106"/>
                <a:gd name="T1" fmla="*/ 36 h 326"/>
                <a:gd name="T2" fmla="*/ 19 w 106"/>
                <a:gd name="T3" fmla="*/ 99 h 326"/>
                <a:gd name="T4" fmla="*/ 18 w 106"/>
                <a:gd name="T5" fmla="*/ 128 h 326"/>
                <a:gd name="T6" fmla="*/ 24 w 106"/>
                <a:gd name="T7" fmla="*/ 145 h 326"/>
                <a:gd name="T8" fmla="*/ 27 w 106"/>
                <a:gd name="T9" fmla="*/ 169 h 326"/>
                <a:gd name="T10" fmla="*/ 48 w 106"/>
                <a:gd name="T11" fmla="*/ 167 h 326"/>
                <a:gd name="T12" fmla="*/ 64 w 106"/>
                <a:gd name="T13" fmla="*/ 172 h 326"/>
                <a:gd name="T14" fmla="*/ 67 w 106"/>
                <a:gd name="T15" fmla="*/ 178 h 326"/>
                <a:gd name="T16" fmla="*/ 47 w 106"/>
                <a:gd name="T17" fmla="*/ 193 h 326"/>
                <a:gd name="T18" fmla="*/ 41 w 106"/>
                <a:gd name="T19" fmla="*/ 204 h 326"/>
                <a:gd name="T20" fmla="*/ 36 w 106"/>
                <a:gd name="T21" fmla="*/ 221 h 326"/>
                <a:gd name="T22" fmla="*/ 36 w 106"/>
                <a:gd name="T23" fmla="*/ 239 h 326"/>
                <a:gd name="T24" fmla="*/ 22 w 106"/>
                <a:gd name="T25" fmla="*/ 242 h 326"/>
                <a:gd name="T26" fmla="*/ 9 w 106"/>
                <a:gd name="T27" fmla="*/ 250 h 326"/>
                <a:gd name="T28" fmla="*/ 6 w 106"/>
                <a:gd name="T29" fmla="*/ 243 h 326"/>
                <a:gd name="T30" fmla="*/ 11 w 106"/>
                <a:gd name="T31" fmla="*/ 227 h 326"/>
                <a:gd name="T32" fmla="*/ 18 w 106"/>
                <a:gd name="T33" fmla="*/ 213 h 326"/>
                <a:gd name="T34" fmla="*/ 4 w 106"/>
                <a:gd name="T35" fmla="*/ 233 h 326"/>
                <a:gd name="T36" fmla="*/ 1 w 106"/>
                <a:gd name="T37" fmla="*/ 254 h 326"/>
                <a:gd name="T38" fmla="*/ 20 w 106"/>
                <a:gd name="T39" fmla="*/ 267 h 326"/>
                <a:gd name="T40" fmla="*/ 27 w 106"/>
                <a:gd name="T41" fmla="*/ 273 h 326"/>
                <a:gd name="T42" fmla="*/ 18 w 106"/>
                <a:gd name="T43" fmla="*/ 292 h 326"/>
                <a:gd name="T44" fmla="*/ 32 w 106"/>
                <a:gd name="T45" fmla="*/ 310 h 326"/>
                <a:gd name="T46" fmla="*/ 51 w 106"/>
                <a:gd name="T47" fmla="*/ 304 h 326"/>
                <a:gd name="T48" fmla="*/ 64 w 106"/>
                <a:gd name="T49" fmla="*/ 309 h 326"/>
                <a:gd name="T50" fmla="*/ 72 w 106"/>
                <a:gd name="T51" fmla="*/ 325 h 326"/>
                <a:gd name="T52" fmla="*/ 72 w 106"/>
                <a:gd name="T53" fmla="*/ 311 h 326"/>
                <a:gd name="T54" fmla="*/ 60 w 106"/>
                <a:gd name="T55" fmla="*/ 297 h 326"/>
                <a:gd name="T56" fmla="*/ 43 w 106"/>
                <a:gd name="T57" fmla="*/ 298 h 326"/>
                <a:gd name="T58" fmla="*/ 24 w 106"/>
                <a:gd name="T59" fmla="*/ 292 h 326"/>
                <a:gd name="T60" fmla="*/ 26 w 106"/>
                <a:gd name="T61" fmla="*/ 287 h 326"/>
                <a:gd name="T62" fmla="*/ 38 w 106"/>
                <a:gd name="T63" fmla="*/ 288 h 326"/>
                <a:gd name="T64" fmla="*/ 47 w 106"/>
                <a:gd name="T65" fmla="*/ 292 h 326"/>
                <a:gd name="T66" fmla="*/ 52 w 106"/>
                <a:gd name="T67" fmla="*/ 301 h 326"/>
                <a:gd name="T68" fmla="*/ 51 w 106"/>
                <a:gd name="T69" fmla="*/ 298 h 326"/>
                <a:gd name="T70" fmla="*/ 66 w 106"/>
                <a:gd name="T71" fmla="*/ 305 h 326"/>
                <a:gd name="T72" fmla="*/ 66 w 106"/>
                <a:gd name="T73" fmla="*/ 295 h 326"/>
                <a:gd name="T74" fmla="*/ 62 w 106"/>
                <a:gd name="T75" fmla="*/ 284 h 326"/>
                <a:gd name="T76" fmla="*/ 50 w 106"/>
                <a:gd name="T77" fmla="*/ 264 h 326"/>
                <a:gd name="T78" fmla="*/ 48 w 106"/>
                <a:gd name="T79" fmla="*/ 232 h 326"/>
                <a:gd name="T80" fmla="*/ 41 w 106"/>
                <a:gd name="T81" fmla="*/ 240 h 326"/>
                <a:gd name="T82" fmla="*/ 46 w 106"/>
                <a:gd name="T83" fmla="*/ 256 h 326"/>
                <a:gd name="T84" fmla="*/ 38 w 106"/>
                <a:gd name="T85" fmla="*/ 265 h 326"/>
                <a:gd name="T86" fmla="*/ 13 w 106"/>
                <a:gd name="T87" fmla="*/ 258 h 326"/>
                <a:gd name="T88" fmla="*/ 9 w 106"/>
                <a:gd name="T89" fmla="*/ 253 h 326"/>
                <a:gd name="T90" fmla="*/ 22 w 106"/>
                <a:gd name="T91" fmla="*/ 248 h 326"/>
                <a:gd name="T92" fmla="*/ 46 w 106"/>
                <a:gd name="T93" fmla="*/ 245 h 326"/>
                <a:gd name="T94" fmla="*/ 52 w 106"/>
                <a:gd name="T95" fmla="*/ 206 h 326"/>
                <a:gd name="T96" fmla="*/ 72 w 106"/>
                <a:gd name="T97" fmla="*/ 182 h 326"/>
                <a:gd name="T98" fmla="*/ 76 w 106"/>
                <a:gd name="T99" fmla="*/ 172 h 326"/>
                <a:gd name="T100" fmla="*/ 60 w 106"/>
                <a:gd name="T101" fmla="*/ 168 h 326"/>
                <a:gd name="T102" fmla="*/ 36 w 106"/>
                <a:gd name="T103" fmla="*/ 159 h 326"/>
                <a:gd name="T104" fmla="*/ 35 w 106"/>
                <a:gd name="T105" fmla="*/ 138 h 326"/>
                <a:gd name="T106" fmla="*/ 47 w 106"/>
                <a:gd name="T107" fmla="*/ 131 h 326"/>
                <a:gd name="T108" fmla="*/ 33 w 106"/>
                <a:gd name="T109" fmla="*/ 117 h 326"/>
                <a:gd name="T110" fmla="*/ 27 w 106"/>
                <a:gd name="T111" fmla="*/ 101 h 326"/>
                <a:gd name="T112" fmla="*/ 40 w 106"/>
                <a:gd name="T113" fmla="*/ 70 h 326"/>
                <a:gd name="T114" fmla="*/ 54 w 106"/>
                <a:gd name="T115" fmla="*/ 40 h 326"/>
                <a:gd name="T116" fmla="*/ 92 w 106"/>
                <a:gd name="T117" fmla="*/ 7 h 32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6"/>
                <a:gd name="T178" fmla="*/ 0 h 326"/>
                <a:gd name="T179" fmla="*/ 106 w 106"/>
                <a:gd name="T180" fmla="*/ 326 h 32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6" h="326">
                  <a:moveTo>
                    <a:pt x="73" y="10"/>
                  </a:moveTo>
                  <a:lnTo>
                    <a:pt x="71" y="11"/>
                  </a:lnTo>
                  <a:lnTo>
                    <a:pt x="64" y="16"/>
                  </a:lnTo>
                  <a:lnTo>
                    <a:pt x="61" y="19"/>
                  </a:lnTo>
                  <a:lnTo>
                    <a:pt x="57" y="23"/>
                  </a:lnTo>
                  <a:lnTo>
                    <a:pt x="52" y="27"/>
                  </a:lnTo>
                  <a:lnTo>
                    <a:pt x="47" y="31"/>
                  </a:lnTo>
                  <a:lnTo>
                    <a:pt x="43" y="36"/>
                  </a:lnTo>
                  <a:lnTo>
                    <a:pt x="38" y="43"/>
                  </a:lnTo>
                  <a:lnTo>
                    <a:pt x="34" y="49"/>
                  </a:lnTo>
                  <a:lnTo>
                    <a:pt x="29" y="56"/>
                  </a:lnTo>
                  <a:lnTo>
                    <a:pt x="26" y="64"/>
                  </a:lnTo>
                  <a:lnTo>
                    <a:pt x="23" y="72"/>
                  </a:lnTo>
                  <a:lnTo>
                    <a:pt x="21" y="81"/>
                  </a:lnTo>
                  <a:lnTo>
                    <a:pt x="19" y="89"/>
                  </a:lnTo>
                  <a:lnTo>
                    <a:pt x="19" y="99"/>
                  </a:lnTo>
                  <a:lnTo>
                    <a:pt x="19" y="101"/>
                  </a:lnTo>
                  <a:lnTo>
                    <a:pt x="19" y="105"/>
                  </a:lnTo>
                  <a:lnTo>
                    <a:pt x="18" y="108"/>
                  </a:lnTo>
                  <a:lnTo>
                    <a:pt x="18" y="110"/>
                  </a:lnTo>
                  <a:lnTo>
                    <a:pt x="18" y="116"/>
                  </a:lnTo>
                  <a:lnTo>
                    <a:pt x="18" y="122"/>
                  </a:lnTo>
                  <a:lnTo>
                    <a:pt x="18" y="124"/>
                  </a:lnTo>
                  <a:lnTo>
                    <a:pt x="18" y="128"/>
                  </a:lnTo>
                  <a:lnTo>
                    <a:pt x="19" y="131"/>
                  </a:lnTo>
                  <a:lnTo>
                    <a:pt x="20" y="133"/>
                  </a:lnTo>
                  <a:lnTo>
                    <a:pt x="21" y="135"/>
                  </a:lnTo>
                  <a:lnTo>
                    <a:pt x="22" y="138"/>
                  </a:lnTo>
                  <a:lnTo>
                    <a:pt x="24" y="141"/>
                  </a:lnTo>
                  <a:lnTo>
                    <a:pt x="24" y="142"/>
                  </a:lnTo>
                  <a:lnTo>
                    <a:pt x="24" y="143"/>
                  </a:lnTo>
                  <a:lnTo>
                    <a:pt x="24" y="145"/>
                  </a:lnTo>
                  <a:lnTo>
                    <a:pt x="25" y="147"/>
                  </a:lnTo>
                  <a:lnTo>
                    <a:pt x="25" y="149"/>
                  </a:lnTo>
                  <a:lnTo>
                    <a:pt x="26" y="151"/>
                  </a:lnTo>
                  <a:lnTo>
                    <a:pt x="26" y="158"/>
                  </a:lnTo>
                  <a:lnTo>
                    <a:pt x="27" y="163"/>
                  </a:lnTo>
                  <a:lnTo>
                    <a:pt x="27" y="165"/>
                  </a:lnTo>
                  <a:lnTo>
                    <a:pt x="27" y="167"/>
                  </a:lnTo>
                  <a:lnTo>
                    <a:pt x="27" y="169"/>
                  </a:lnTo>
                  <a:lnTo>
                    <a:pt x="27" y="170"/>
                  </a:lnTo>
                  <a:lnTo>
                    <a:pt x="29" y="169"/>
                  </a:lnTo>
                  <a:lnTo>
                    <a:pt x="31" y="168"/>
                  </a:lnTo>
                  <a:lnTo>
                    <a:pt x="35" y="167"/>
                  </a:lnTo>
                  <a:lnTo>
                    <a:pt x="40" y="166"/>
                  </a:lnTo>
                  <a:lnTo>
                    <a:pt x="44" y="166"/>
                  </a:lnTo>
                  <a:lnTo>
                    <a:pt x="45" y="166"/>
                  </a:lnTo>
                  <a:lnTo>
                    <a:pt x="48" y="167"/>
                  </a:lnTo>
                  <a:lnTo>
                    <a:pt x="50" y="167"/>
                  </a:lnTo>
                  <a:lnTo>
                    <a:pt x="52" y="167"/>
                  </a:lnTo>
                  <a:lnTo>
                    <a:pt x="55" y="168"/>
                  </a:lnTo>
                  <a:lnTo>
                    <a:pt x="57" y="169"/>
                  </a:lnTo>
                  <a:lnTo>
                    <a:pt x="60" y="170"/>
                  </a:lnTo>
                  <a:lnTo>
                    <a:pt x="61" y="170"/>
                  </a:lnTo>
                  <a:lnTo>
                    <a:pt x="62" y="171"/>
                  </a:lnTo>
                  <a:lnTo>
                    <a:pt x="64" y="172"/>
                  </a:lnTo>
                  <a:lnTo>
                    <a:pt x="66" y="173"/>
                  </a:lnTo>
                  <a:lnTo>
                    <a:pt x="67" y="174"/>
                  </a:lnTo>
                  <a:lnTo>
                    <a:pt x="68" y="174"/>
                  </a:lnTo>
                  <a:lnTo>
                    <a:pt x="69" y="175"/>
                  </a:lnTo>
                  <a:lnTo>
                    <a:pt x="69" y="176"/>
                  </a:lnTo>
                  <a:lnTo>
                    <a:pt x="68" y="176"/>
                  </a:lnTo>
                  <a:lnTo>
                    <a:pt x="68" y="177"/>
                  </a:lnTo>
                  <a:lnTo>
                    <a:pt x="67" y="178"/>
                  </a:lnTo>
                  <a:lnTo>
                    <a:pt x="65" y="178"/>
                  </a:lnTo>
                  <a:lnTo>
                    <a:pt x="64" y="179"/>
                  </a:lnTo>
                  <a:lnTo>
                    <a:pt x="63" y="181"/>
                  </a:lnTo>
                  <a:lnTo>
                    <a:pt x="61" y="183"/>
                  </a:lnTo>
                  <a:lnTo>
                    <a:pt x="59" y="186"/>
                  </a:lnTo>
                  <a:lnTo>
                    <a:pt x="57" y="187"/>
                  </a:lnTo>
                  <a:lnTo>
                    <a:pt x="51" y="190"/>
                  </a:lnTo>
                  <a:lnTo>
                    <a:pt x="47" y="193"/>
                  </a:lnTo>
                  <a:lnTo>
                    <a:pt x="45" y="194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3" y="199"/>
                  </a:lnTo>
                  <a:lnTo>
                    <a:pt x="42" y="200"/>
                  </a:lnTo>
                  <a:lnTo>
                    <a:pt x="42" y="202"/>
                  </a:lnTo>
                  <a:lnTo>
                    <a:pt x="42" y="203"/>
                  </a:lnTo>
                  <a:lnTo>
                    <a:pt x="41" y="204"/>
                  </a:lnTo>
                  <a:lnTo>
                    <a:pt x="41" y="206"/>
                  </a:lnTo>
                  <a:lnTo>
                    <a:pt x="40" y="207"/>
                  </a:lnTo>
                  <a:lnTo>
                    <a:pt x="40" y="209"/>
                  </a:lnTo>
                  <a:lnTo>
                    <a:pt x="39" y="211"/>
                  </a:lnTo>
                  <a:lnTo>
                    <a:pt x="38" y="213"/>
                  </a:lnTo>
                  <a:lnTo>
                    <a:pt x="38" y="215"/>
                  </a:lnTo>
                  <a:lnTo>
                    <a:pt x="36" y="219"/>
                  </a:lnTo>
                  <a:lnTo>
                    <a:pt x="36" y="221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6" y="227"/>
                  </a:lnTo>
                  <a:lnTo>
                    <a:pt x="36" y="229"/>
                  </a:lnTo>
                  <a:lnTo>
                    <a:pt x="37" y="231"/>
                  </a:lnTo>
                  <a:lnTo>
                    <a:pt x="37" y="234"/>
                  </a:lnTo>
                  <a:lnTo>
                    <a:pt x="36" y="237"/>
                  </a:lnTo>
                  <a:lnTo>
                    <a:pt x="36" y="239"/>
                  </a:lnTo>
                  <a:lnTo>
                    <a:pt x="35" y="240"/>
                  </a:lnTo>
                  <a:lnTo>
                    <a:pt x="33" y="241"/>
                  </a:lnTo>
                  <a:lnTo>
                    <a:pt x="32" y="241"/>
                  </a:lnTo>
                  <a:lnTo>
                    <a:pt x="30" y="242"/>
                  </a:lnTo>
                  <a:lnTo>
                    <a:pt x="27" y="242"/>
                  </a:lnTo>
                  <a:lnTo>
                    <a:pt x="26" y="241"/>
                  </a:lnTo>
                  <a:lnTo>
                    <a:pt x="24" y="241"/>
                  </a:lnTo>
                  <a:lnTo>
                    <a:pt x="22" y="242"/>
                  </a:lnTo>
                  <a:lnTo>
                    <a:pt x="20" y="242"/>
                  </a:lnTo>
                  <a:lnTo>
                    <a:pt x="18" y="243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2" y="247"/>
                  </a:lnTo>
                  <a:lnTo>
                    <a:pt x="11" y="248"/>
                  </a:lnTo>
                  <a:lnTo>
                    <a:pt x="10" y="249"/>
                  </a:lnTo>
                  <a:lnTo>
                    <a:pt x="9" y="250"/>
                  </a:lnTo>
                  <a:lnTo>
                    <a:pt x="8" y="250"/>
                  </a:lnTo>
                  <a:lnTo>
                    <a:pt x="7" y="249"/>
                  </a:lnTo>
                  <a:lnTo>
                    <a:pt x="7" y="248"/>
                  </a:lnTo>
                  <a:lnTo>
                    <a:pt x="6" y="247"/>
                  </a:lnTo>
                  <a:lnTo>
                    <a:pt x="6" y="246"/>
                  </a:lnTo>
                  <a:lnTo>
                    <a:pt x="6" y="244"/>
                  </a:lnTo>
                  <a:lnTo>
                    <a:pt x="6" y="243"/>
                  </a:lnTo>
                  <a:lnTo>
                    <a:pt x="6" y="241"/>
                  </a:lnTo>
                  <a:lnTo>
                    <a:pt x="6" y="235"/>
                  </a:lnTo>
                  <a:lnTo>
                    <a:pt x="7" y="235"/>
                  </a:lnTo>
                  <a:lnTo>
                    <a:pt x="8" y="234"/>
                  </a:lnTo>
                  <a:lnTo>
                    <a:pt x="9" y="232"/>
                  </a:lnTo>
                  <a:lnTo>
                    <a:pt x="9" y="231"/>
                  </a:lnTo>
                  <a:lnTo>
                    <a:pt x="10" y="229"/>
                  </a:lnTo>
                  <a:lnTo>
                    <a:pt x="11" y="227"/>
                  </a:lnTo>
                  <a:lnTo>
                    <a:pt x="12" y="225"/>
                  </a:lnTo>
                  <a:lnTo>
                    <a:pt x="13" y="223"/>
                  </a:lnTo>
                  <a:lnTo>
                    <a:pt x="13" y="221"/>
                  </a:lnTo>
                  <a:lnTo>
                    <a:pt x="14" y="219"/>
                  </a:lnTo>
                  <a:lnTo>
                    <a:pt x="15" y="217"/>
                  </a:lnTo>
                  <a:lnTo>
                    <a:pt x="16" y="216"/>
                  </a:lnTo>
                  <a:lnTo>
                    <a:pt x="17" y="214"/>
                  </a:lnTo>
                  <a:lnTo>
                    <a:pt x="18" y="213"/>
                  </a:lnTo>
                  <a:lnTo>
                    <a:pt x="19" y="212"/>
                  </a:lnTo>
                  <a:lnTo>
                    <a:pt x="14" y="207"/>
                  </a:lnTo>
                  <a:lnTo>
                    <a:pt x="12" y="213"/>
                  </a:lnTo>
                  <a:lnTo>
                    <a:pt x="11" y="216"/>
                  </a:lnTo>
                  <a:lnTo>
                    <a:pt x="9" y="219"/>
                  </a:lnTo>
                  <a:lnTo>
                    <a:pt x="9" y="222"/>
                  </a:lnTo>
                  <a:lnTo>
                    <a:pt x="6" y="229"/>
                  </a:lnTo>
                  <a:lnTo>
                    <a:pt x="4" y="233"/>
                  </a:lnTo>
                  <a:lnTo>
                    <a:pt x="3" y="236"/>
                  </a:lnTo>
                  <a:lnTo>
                    <a:pt x="2" y="239"/>
                  </a:lnTo>
                  <a:lnTo>
                    <a:pt x="1" y="242"/>
                  </a:lnTo>
                  <a:lnTo>
                    <a:pt x="0" y="244"/>
                  </a:lnTo>
                  <a:lnTo>
                    <a:pt x="0" y="247"/>
                  </a:lnTo>
                  <a:lnTo>
                    <a:pt x="0" y="249"/>
                  </a:lnTo>
                  <a:lnTo>
                    <a:pt x="0" y="252"/>
                  </a:lnTo>
                  <a:lnTo>
                    <a:pt x="1" y="254"/>
                  </a:lnTo>
                  <a:lnTo>
                    <a:pt x="3" y="257"/>
                  </a:lnTo>
                  <a:lnTo>
                    <a:pt x="5" y="260"/>
                  </a:lnTo>
                  <a:lnTo>
                    <a:pt x="7" y="262"/>
                  </a:lnTo>
                  <a:lnTo>
                    <a:pt x="9" y="263"/>
                  </a:lnTo>
                  <a:lnTo>
                    <a:pt x="12" y="265"/>
                  </a:lnTo>
                  <a:lnTo>
                    <a:pt x="14" y="266"/>
                  </a:lnTo>
                  <a:lnTo>
                    <a:pt x="17" y="266"/>
                  </a:lnTo>
                  <a:lnTo>
                    <a:pt x="20" y="267"/>
                  </a:lnTo>
                  <a:lnTo>
                    <a:pt x="22" y="267"/>
                  </a:lnTo>
                  <a:lnTo>
                    <a:pt x="24" y="268"/>
                  </a:lnTo>
                  <a:lnTo>
                    <a:pt x="26" y="268"/>
                  </a:lnTo>
                  <a:lnTo>
                    <a:pt x="26" y="269"/>
                  </a:lnTo>
                  <a:lnTo>
                    <a:pt x="27" y="269"/>
                  </a:lnTo>
                  <a:lnTo>
                    <a:pt x="28" y="270"/>
                  </a:lnTo>
                  <a:lnTo>
                    <a:pt x="28" y="271"/>
                  </a:lnTo>
                  <a:lnTo>
                    <a:pt x="27" y="273"/>
                  </a:lnTo>
                  <a:lnTo>
                    <a:pt x="26" y="274"/>
                  </a:lnTo>
                  <a:lnTo>
                    <a:pt x="26" y="276"/>
                  </a:lnTo>
                  <a:lnTo>
                    <a:pt x="25" y="278"/>
                  </a:lnTo>
                  <a:lnTo>
                    <a:pt x="23" y="280"/>
                  </a:lnTo>
                  <a:lnTo>
                    <a:pt x="22" y="283"/>
                  </a:lnTo>
                  <a:lnTo>
                    <a:pt x="20" y="286"/>
                  </a:lnTo>
                  <a:lnTo>
                    <a:pt x="19" y="289"/>
                  </a:lnTo>
                  <a:lnTo>
                    <a:pt x="18" y="292"/>
                  </a:lnTo>
                  <a:lnTo>
                    <a:pt x="18" y="295"/>
                  </a:lnTo>
                  <a:lnTo>
                    <a:pt x="18" y="298"/>
                  </a:lnTo>
                  <a:lnTo>
                    <a:pt x="18" y="300"/>
                  </a:lnTo>
                  <a:lnTo>
                    <a:pt x="20" y="303"/>
                  </a:lnTo>
                  <a:lnTo>
                    <a:pt x="22" y="305"/>
                  </a:lnTo>
                  <a:lnTo>
                    <a:pt x="25" y="307"/>
                  </a:lnTo>
                  <a:lnTo>
                    <a:pt x="27" y="309"/>
                  </a:lnTo>
                  <a:lnTo>
                    <a:pt x="32" y="310"/>
                  </a:lnTo>
                  <a:lnTo>
                    <a:pt x="33" y="309"/>
                  </a:lnTo>
                  <a:lnTo>
                    <a:pt x="35" y="308"/>
                  </a:lnTo>
                  <a:lnTo>
                    <a:pt x="37" y="307"/>
                  </a:lnTo>
                  <a:lnTo>
                    <a:pt x="39" y="307"/>
                  </a:lnTo>
                  <a:lnTo>
                    <a:pt x="41" y="306"/>
                  </a:lnTo>
                  <a:lnTo>
                    <a:pt x="44" y="305"/>
                  </a:lnTo>
                  <a:lnTo>
                    <a:pt x="48" y="304"/>
                  </a:lnTo>
                  <a:lnTo>
                    <a:pt x="51" y="304"/>
                  </a:lnTo>
                  <a:lnTo>
                    <a:pt x="53" y="303"/>
                  </a:lnTo>
                  <a:lnTo>
                    <a:pt x="58" y="303"/>
                  </a:lnTo>
                  <a:lnTo>
                    <a:pt x="60" y="304"/>
                  </a:lnTo>
                  <a:lnTo>
                    <a:pt x="61" y="304"/>
                  </a:lnTo>
                  <a:lnTo>
                    <a:pt x="63" y="305"/>
                  </a:lnTo>
                  <a:lnTo>
                    <a:pt x="64" y="305"/>
                  </a:lnTo>
                  <a:lnTo>
                    <a:pt x="64" y="307"/>
                  </a:lnTo>
                  <a:lnTo>
                    <a:pt x="64" y="309"/>
                  </a:lnTo>
                  <a:lnTo>
                    <a:pt x="65" y="314"/>
                  </a:lnTo>
                  <a:lnTo>
                    <a:pt x="66" y="316"/>
                  </a:lnTo>
                  <a:lnTo>
                    <a:pt x="67" y="318"/>
                  </a:lnTo>
                  <a:lnTo>
                    <a:pt x="68" y="322"/>
                  </a:lnTo>
                  <a:lnTo>
                    <a:pt x="69" y="323"/>
                  </a:lnTo>
                  <a:lnTo>
                    <a:pt x="70" y="324"/>
                  </a:lnTo>
                  <a:lnTo>
                    <a:pt x="71" y="325"/>
                  </a:lnTo>
                  <a:lnTo>
                    <a:pt x="72" y="325"/>
                  </a:lnTo>
                  <a:lnTo>
                    <a:pt x="73" y="324"/>
                  </a:lnTo>
                  <a:lnTo>
                    <a:pt x="73" y="322"/>
                  </a:lnTo>
                  <a:lnTo>
                    <a:pt x="73" y="320"/>
                  </a:lnTo>
                  <a:lnTo>
                    <a:pt x="73" y="319"/>
                  </a:lnTo>
                  <a:lnTo>
                    <a:pt x="73" y="317"/>
                  </a:lnTo>
                  <a:lnTo>
                    <a:pt x="73" y="315"/>
                  </a:lnTo>
                  <a:lnTo>
                    <a:pt x="72" y="313"/>
                  </a:lnTo>
                  <a:lnTo>
                    <a:pt x="72" y="311"/>
                  </a:lnTo>
                  <a:lnTo>
                    <a:pt x="71" y="309"/>
                  </a:lnTo>
                  <a:lnTo>
                    <a:pt x="70" y="306"/>
                  </a:lnTo>
                  <a:lnTo>
                    <a:pt x="68" y="304"/>
                  </a:lnTo>
                  <a:lnTo>
                    <a:pt x="67" y="302"/>
                  </a:lnTo>
                  <a:lnTo>
                    <a:pt x="65" y="300"/>
                  </a:lnTo>
                  <a:lnTo>
                    <a:pt x="63" y="298"/>
                  </a:lnTo>
                  <a:lnTo>
                    <a:pt x="61" y="298"/>
                  </a:lnTo>
                  <a:lnTo>
                    <a:pt x="60" y="297"/>
                  </a:lnTo>
                  <a:lnTo>
                    <a:pt x="57" y="296"/>
                  </a:lnTo>
                  <a:lnTo>
                    <a:pt x="54" y="296"/>
                  </a:lnTo>
                  <a:lnTo>
                    <a:pt x="50" y="297"/>
                  </a:lnTo>
                  <a:lnTo>
                    <a:pt x="49" y="298"/>
                  </a:lnTo>
                  <a:lnTo>
                    <a:pt x="47" y="298"/>
                  </a:lnTo>
                  <a:lnTo>
                    <a:pt x="45" y="298"/>
                  </a:lnTo>
                  <a:lnTo>
                    <a:pt x="44" y="298"/>
                  </a:lnTo>
                  <a:lnTo>
                    <a:pt x="43" y="298"/>
                  </a:lnTo>
                  <a:lnTo>
                    <a:pt x="42" y="297"/>
                  </a:lnTo>
                  <a:lnTo>
                    <a:pt x="40" y="297"/>
                  </a:lnTo>
                  <a:lnTo>
                    <a:pt x="37" y="296"/>
                  </a:lnTo>
                  <a:lnTo>
                    <a:pt x="32" y="293"/>
                  </a:lnTo>
                  <a:lnTo>
                    <a:pt x="30" y="293"/>
                  </a:lnTo>
                  <a:lnTo>
                    <a:pt x="28" y="292"/>
                  </a:lnTo>
                  <a:lnTo>
                    <a:pt x="26" y="292"/>
                  </a:lnTo>
                  <a:lnTo>
                    <a:pt x="24" y="292"/>
                  </a:lnTo>
                  <a:lnTo>
                    <a:pt x="23" y="293"/>
                  </a:lnTo>
                  <a:lnTo>
                    <a:pt x="22" y="293"/>
                  </a:lnTo>
                  <a:lnTo>
                    <a:pt x="22" y="292"/>
                  </a:lnTo>
                  <a:lnTo>
                    <a:pt x="22" y="291"/>
                  </a:lnTo>
                  <a:lnTo>
                    <a:pt x="23" y="290"/>
                  </a:lnTo>
                  <a:lnTo>
                    <a:pt x="24" y="289"/>
                  </a:lnTo>
                  <a:lnTo>
                    <a:pt x="25" y="288"/>
                  </a:lnTo>
                  <a:lnTo>
                    <a:pt x="26" y="287"/>
                  </a:lnTo>
                  <a:lnTo>
                    <a:pt x="27" y="286"/>
                  </a:lnTo>
                  <a:lnTo>
                    <a:pt x="29" y="286"/>
                  </a:lnTo>
                  <a:lnTo>
                    <a:pt x="31" y="287"/>
                  </a:lnTo>
                  <a:lnTo>
                    <a:pt x="32" y="287"/>
                  </a:lnTo>
                  <a:lnTo>
                    <a:pt x="33" y="287"/>
                  </a:lnTo>
                  <a:lnTo>
                    <a:pt x="35" y="287"/>
                  </a:lnTo>
                  <a:lnTo>
                    <a:pt x="38" y="288"/>
                  </a:lnTo>
                  <a:lnTo>
                    <a:pt x="39" y="288"/>
                  </a:lnTo>
                  <a:lnTo>
                    <a:pt x="40" y="288"/>
                  </a:lnTo>
                  <a:lnTo>
                    <a:pt x="42" y="288"/>
                  </a:lnTo>
                  <a:lnTo>
                    <a:pt x="43" y="289"/>
                  </a:lnTo>
                  <a:lnTo>
                    <a:pt x="44" y="290"/>
                  </a:lnTo>
                  <a:lnTo>
                    <a:pt x="45" y="290"/>
                  </a:lnTo>
                  <a:lnTo>
                    <a:pt x="46" y="291"/>
                  </a:lnTo>
                  <a:lnTo>
                    <a:pt x="47" y="292"/>
                  </a:lnTo>
                  <a:lnTo>
                    <a:pt x="48" y="294"/>
                  </a:lnTo>
                  <a:lnTo>
                    <a:pt x="49" y="295"/>
                  </a:lnTo>
                  <a:lnTo>
                    <a:pt x="50" y="297"/>
                  </a:lnTo>
                  <a:lnTo>
                    <a:pt x="51" y="298"/>
                  </a:lnTo>
                  <a:lnTo>
                    <a:pt x="52" y="300"/>
                  </a:lnTo>
                  <a:lnTo>
                    <a:pt x="52" y="301"/>
                  </a:lnTo>
                  <a:lnTo>
                    <a:pt x="53" y="301"/>
                  </a:lnTo>
                  <a:lnTo>
                    <a:pt x="52" y="301"/>
                  </a:lnTo>
                  <a:lnTo>
                    <a:pt x="52" y="300"/>
                  </a:lnTo>
                  <a:lnTo>
                    <a:pt x="52" y="299"/>
                  </a:lnTo>
                  <a:lnTo>
                    <a:pt x="51" y="298"/>
                  </a:lnTo>
                  <a:lnTo>
                    <a:pt x="51" y="297"/>
                  </a:lnTo>
                  <a:lnTo>
                    <a:pt x="51" y="296"/>
                  </a:lnTo>
                  <a:lnTo>
                    <a:pt x="50" y="296"/>
                  </a:lnTo>
                  <a:lnTo>
                    <a:pt x="50" y="297"/>
                  </a:lnTo>
                  <a:lnTo>
                    <a:pt x="51" y="298"/>
                  </a:lnTo>
                  <a:lnTo>
                    <a:pt x="52" y="299"/>
                  </a:lnTo>
                  <a:lnTo>
                    <a:pt x="53" y="299"/>
                  </a:lnTo>
                  <a:lnTo>
                    <a:pt x="56" y="301"/>
                  </a:lnTo>
                  <a:lnTo>
                    <a:pt x="61" y="303"/>
                  </a:lnTo>
                  <a:lnTo>
                    <a:pt x="63" y="304"/>
                  </a:lnTo>
                  <a:lnTo>
                    <a:pt x="64" y="304"/>
                  </a:lnTo>
                  <a:lnTo>
                    <a:pt x="66" y="305"/>
                  </a:lnTo>
                  <a:lnTo>
                    <a:pt x="67" y="305"/>
                  </a:lnTo>
                  <a:lnTo>
                    <a:pt x="68" y="305"/>
                  </a:lnTo>
                  <a:lnTo>
                    <a:pt x="69" y="305"/>
                  </a:lnTo>
                  <a:lnTo>
                    <a:pt x="68" y="303"/>
                  </a:lnTo>
                  <a:lnTo>
                    <a:pt x="67" y="300"/>
                  </a:lnTo>
                  <a:lnTo>
                    <a:pt x="67" y="298"/>
                  </a:lnTo>
                  <a:lnTo>
                    <a:pt x="66" y="297"/>
                  </a:lnTo>
                  <a:lnTo>
                    <a:pt x="66" y="295"/>
                  </a:lnTo>
                  <a:lnTo>
                    <a:pt x="66" y="294"/>
                  </a:lnTo>
                  <a:lnTo>
                    <a:pt x="66" y="292"/>
                  </a:lnTo>
                  <a:lnTo>
                    <a:pt x="66" y="291"/>
                  </a:lnTo>
                  <a:lnTo>
                    <a:pt x="65" y="289"/>
                  </a:lnTo>
                  <a:lnTo>
                    <a:pt x="64" y="287"/>
                  </a:lnTo>
                  <a:lnTo>
                    <a:pt x="64" y="286"/>
                  </a:lnTo>
                  <a:lnTo>
                    <a:pt x="63" y="285"/>
                  </a:lnTo>
                  <a:lnTo>
                    <a:pt x="62" y="284"/>
                  </a:lnTo>
                  <a:lnTo>
                    <a:pt x="61" y="283"/>
                  </a:lnTo>
                  <a:lnTo>
                    <a:pt x="60" y="282"/>
                  </a:lnTo>
                  <a:lnTo>
                    <a:pt x="58" y="280"/>
                  </a:lnTo>
                  <a:lnTo>
                    <a:pt x="56" y="278"/>
                  </a:lnTo>
                  <a:lnTo>
                    <a:pt x="55" y="275"/>
                  </a:lnTo>
                  <a:lnTo>
                    <a:pt x="53" y="271"/>
                  </a:lnTo>
                  <a:lnTo>
                    <a:pt x="52" y="268"/>
                  </a:lnTo>
                  <a:lnTo>
                    <a:pt x="50" y="264"/>
                  </a:lnTo>
                  <a:lnTo>
                    <a:pt x="49" y="260"/>
                  </a:lnTo>
                  <a:lnTo>
                    <a:pt x="48" y="256"/>
                  </a:lnTo>
                  <a:lnTo>
                    <a:pt x="47" y="251"/>
                  </a:lnTo>
                  <a:lnTo>
                    <a:pt x="47" y="247"/>
                  </a:lnTo>
                  <a:lnTo>
                    <a:pt x="46" y="244"/>
                  </a:lnTo>
                  <a:lnTo>
                    <a:pt x="46" y="240"/>
                  </a:lnTo>
                  <a:lnTo>
                    <a:pt x="47" y="236"/>
                  </a:lnTo>
                  <a:lnTo>
                    <a:pt x="48" y="232"/>
                  </a:lnTo>
                  <a:lnTo>
                    <a:pt x="49" y="229"/>
                  </a:lnTo>
                  <a:lnTo>
                    <a:pt x="50" y="226"/>
                  </a:lnTo>
                  <a:lnTo>
                    <a:pt x="45" y="231"/>
                  </a:lnTo>
                  <a:lnTo>
                    <a:pt x="44" y="234"/>
                  </a:lnTo>
                  <a:lnTo>
                    <a:pt x="43" y="235"/>
                  </a:lnTo>
                  <a:lnTo>
                    <a:pt x="42" y="237"/>
                  </a:lnTo>
                  <a:lnTo>
                    <a:pt x="42" y="239"/>
                  </a:lnTo>
                  <a:lnTo>
                    <a:pt x="41" y="240"/>
                  </a:lnTo>
                  <a:lnTo>
                    <a:pt x="41" y="242"/>
                  </a:lnTo>
                  <a:lnTo>
                    <a:pt x="42" y="244"/>
                  </a:lnTo>
                  <a:lnTo>
                    <a:pt x="42" y="245"/>
                  </a:lnTo>
                  <a:lnTo>
                    <a:pt x="43" y="247"/>
                  </a:lnTo>
                  <a:lnTo>
                    <a:pt x="44" y="249"/>
                  </a:lnTo>
                  <a:lnTo>
                    <a:pt x="44" y="251"/>
                  </a:lnTo>
                  <a:lnTo>
                    <a:pt x="46" y="254"/>
                  </a:lnTo>
                  <a:lnTo>
                    <a:pt x="46" y="256"/>
                  </a:lnTo>
                  <a:lnTo>
                    <a:pt x="46" y="258"/>
                  </a:lnTo>
                  <a:lnTo>
                    <a:pt x="46" y="260"/>
                  </a:lnTo>
                  <a:lnTo>
                    <a:pt x="45" y="262"/>
                  </a:lnTo>
                  <a:lnTo>
                    <a:pt x="44" y="263"/>
                  </a:lnTo>
                  <a:lnTo>
                    <a:pt x="44" y="264"/>
                  </a:lnTo>
                  <a:lnTo>
                    <a:pt x="42" y="265"/>
                  </a:lnTo>
                  <a:lnTo>
                    <a:pt x="40" y="265"/>
                  </a:lnTo>
                  <a:lnTo>
                    <a:pt x="38" y="265"/>
                  </a:lnTo>
                  <a:lnTo>
                    <a:pt x="36" y="265"/>
                  </a:lnTo>
                  <a:lnTo>
                    <a:pt x="33" y="265"/>
                  </a:lnTo>
                  <a:lnTo>
                    <a:pt x="31" y="264"/>
                  </a:lnTo>
                  <a:lnTo>
                    <a:pt x="29" y="263"/>
                  </a:lnTo>
                  <a:lnTo>
                    <a:pt x="27" y="262"/>
                  </a:lnTo>
                  <a:lnTo>
                    <a:pt x="25" y="260"/>
                  </a:lnTo>
                  <a:lnTo>
                    <a:pt x="24" y="258"/>
                  </a:lnTo>
                  <a:lnTo>
                    <a:pt x="13" y="258"/>
                  </a:lnTo>
                  <a:lnTo>
                    <a:pt x="12" y="258"/>
                  </a:lnTo>
                  <a:lnTo>
                    <a:pt x="11" y="258"/>
                  </a:lnTo>
                  <a:lnTo>
                    <a:pt x="10" y="257"/>
                  </a:lnTo>
                  <a:lnTo>
                    <a:pt x="9" y="257"/>
                  </a:lnTo>
                  <a:lnTo>
                    <a:pt x="9" y="256"/>
                  </a:lnTo>
                  <a:lnTo>
                    <a:pt x="9" y="255"/>
                  </a:lnTo>
                  <a:lnTo>
                    <a:pt x="9" y="254"/>
                  </a:lnTo>
                  <a:lnTo>
                    <a:pt x="9" y="253"/>
                  </a:lnTo>
                  <a:lnTo>
                    <a:pt x="10" y="252"/>
                  </a:lnTo>
                  <a:lnTo>
                    <a:pt x="11" y="251"/>
                  </a:lnTo>
                  <a:lnTo>
                    <a:pt x="12" y="250"/>
                  </a:lnTo>
                  <a:lnTo>
                    <a:pt x="14" y="249"/>
                  </a:lnTo>
                  <a:lnTo>
                    <a:pt x="16" y="249"/>
                  </a:lnTo>
                  <a:lnTo>
                    <a:pt x="18" y="249"/>
                  </a:lnTo>
                  <a:lnTo>
                    <a:pt x="20" y="249"/>
                  </a:lnTo>
                  <a:lnTo>
                    <a:pt x="22" y="248"/>
                  </a:lnTo>
                  <a:lnTo>
                    <a:pt x="24" y="248"/>
                  </a:lnTo>
                  <a:lnTo>
                    <a:pt x="30" y="247"/>
                  </a:lnTo>
                  <a:lnTo>
                    <a:pt x="34" y="247"/>
                  </a:lnTo>
                  <a:lnTo>
                    <a:pt x="36" y="247"/>
                  </a:lnTo>
                  <a:lnTo>
                    <a:pt x="39" y="247"/>
                  </a:lnTo>
                  <a:lnTo>
                    <a:pt x="43" y="248"/>
                  </a:lnTo>
                  <a:lnTo>
                    <a:pt x="46" y="249"/>
                  </a:lnTo>
                  <a:lnTo>
                    <a:pt x="46" y="245"/>
                  </a:lnTo>
                  <a:lnTo>
                    <a:pt x="46" y="242"/>
                  </a:lnTo>
                  <a:lnTo>
                    <a:pt x="46" y="237"/>
                  </a:lnTo>
                  <a:lnTo>
                    <a:pt x="47" y="232"/>
                  </a:lnTo>
                  <a:lnTo>
                    <a:pt x="47" y="227"/>
                  </a:lnTo>
                  <a:lnTo>
                    <a:pt x="48" y="222"/>
                  </a:lnTo>
                  <a:lnTo>
                    <a:pt x="49" y="216"/>
                  </a:lnTo>
                  <a:lnTo>
                    <a:pt x="50" y="211"/>
                  </a:lnTo>
                  <a:lnTo>
                    <a:pt x="52" y="206"/>
                  </a:lnTo>
                  <a:lnTo>
                    <a:pt x="53" y="201"/>
                  </a:lnTo>
                  <a:lnTo>
                    <a:pt x="56" y="197"/>
                  </a:lnTo>
                  <a:lnTo>
                    <a:pt x="58" y="193"/>
                  </a:lnTo>
                  <a:lnTo>
                    <a:pt x="60" y="190"/>
                  </a:lnTo>
                  <a:lnTo>
                    <a:pt x="62" y="187"/>
                  </a:lnTo>
                  <a:lnTo>
                    <a:pt x="65" y="185"/>
                  </a:lnTo>
                  <a:lnTo>
                    <a:pt x="69" y="184"/>
                  </a:lnTo>
                  <a:lnTo>
                    <a:pt x="72" y="182"/>
                  </a:lnTo>
                  <a:lnTo>
                    <a:pt x="74" y="181"/>
                  </a:lnTo>
                  <a:lnTo>
                    <a:pt x="76" y="179"/>
                  </a:lnTo>
                  <a:lnTo>
                    <a:pt x="77" y="178"/>
                  </a:lnTo>
                  <a:lnTo>
                    <a:pt x="78" y="176"/>
                  </a:lnTo>
                  <a:lnTo>
                    <a:pt x="78" y="175"/>
                  </a:lnTo>
                  <a:lnTo>
                    <a:pt x="78" y="174"/>
                  </a:lnTo>
                  <a:lnTo>
                    <a:pt x="77" y="173"/>
                  </a:lnTo>
                  <a:lnTo>
                    <a:pt x="76" y="172"/>
                  </a:lnTo>
                  <a:lnTo>
                    <a:pt x="74" y="172"/>
                  </a:lnTo>
                  <a:lnTo>
                    <a:pt x="73" y="171"/>
                  </a:lnTo>
                  <a:lnTo>
                    <a:pt x="71" y="170"/>
                  </a:lnTo>
                  <a:lnTo>
                    <a:pt x="69" y="170"/>
                  </a:lnTo>
                  <a:lnTo>
                    <a:pt x="67" y="170"/>
                  </a:lnTo>
                  <a:lnTo>
                    <a:pt x="64" y="170"/>
                  </a:lnTo>
                  <a:lnTo>
                    <a:pt x="62" y="169"/>
                  </a:lnTo>
                  <a:lnTo>
                    <a:pt x="60" y="168"/>
                  </a:lnTo>
                  <a:lnTo>
                    <a:pt x="57" y="167"/>
                  </a:lnTo>
                  <a:lnTo>
                    <a:pt x="54" y="166"/>
                  </a:lnTo>
                  <a:lnTo>
                    <a:pt x="51" y="166"/>
                  </a:lnTo>
                  <a:lnTo>
                    <a:pt x="47" y="165"/>
                  </a:lnTo>
                  <a:lnTo>
                    <a:pt x="44" y="164"/>
                  </a:lnTo>
                  <a:lnTo>
                    <a:pt x="42" y="162"/>
                  </a:lnTo>
                  <a:lnTo>
                    <a:pt x="39" y="161"/>
                  </a:lnTo>
                  <a:lnTo>
                    <a:pt x="36" y="159"/>
                  </a:lnTo>
                  <a:lnTo>
                    <a:pt x="34" y="157"/>
                  </a:lnTo>
                  <a:lnTo>
                    <a:pt x="32" y="155"/>
                  </a:lnTo>
                  <a:lnTo>
                    <a:pt x="31" y="152"/>
                  </a:lnTo>
                  <a:lnTo>
                    <a:pt x="31" y="149"/>
                  </a:lnTo>
                  <a:lnTo>
                    <a:pt x="31" y="145"/>
                  </a:lnTo>
                  <a:lnTo>
                    <a:pt x="32" y="141"/>
                  </a:lnTo>
                  <a:lnTo>
                    <a:pt x="33" y="139"/>
                  </a:lnTo>
                  <a:lnTo>
                    <a:pt x="35" y="138"/>
                  </a:lnTo>
                  <a:lnTo>
                    <a:pt x="36" y="136"/>
                  </a:lnTo>
                  <a:lnTo>
                    <a:pt x="38" y="135"/>
                  </a:lnTo>
                  <a:lnTo>
                    <a:pt x="41" y="134"/>
                  </a:lnTo>
                  <a:lnTo>
                    <a:pt x="43" y="134"/>
                  </a:lnTo>
                  <a:lnTo>
                    <a:pt x="44" y="133"/>
                  </a:lnTo>
                  <a:lnTo>
                    <a:pt x="45" y="132"/>
                  </a:lnTo>
                  <a:lnTo>
                    <a:pt x="46" y="132"/>
                  </a:lnTo>
                  <a:lnTo>
                    <a:pt x="47" y="131"/>
                  </a:lnTo>
                  <a:lnTo>
                    <a:pt x="48" y="131"/>
                  </a:lnTo>
                  <a:lnTo>
                    <a:pt x="48" y="130"/>
                  </a:lnTo>
                  <a:lnTo>
                    <a:pt x="48" y="129"/>
                  </a:lnTo>
                  <a:lnTo>
                    <a:pt x="47" y="128"/>
                  </a:lnTo>
                  <a:lnTo>
                    <a:pt x="46" y="128"/>
                  </a:lnTo>
                  <a:lnTo>
                    <a:pt x="41" y="123"/>
                  </a:lnTo>
                  <a:lnTo>
                    <a:pt x="35" y="118"/>
                  </a:lnTo>
                  <a:lnTo>
                    <a:pt x="33" y="117"/>
                  </a:lnTo>
                  <a:lnTo>
                    <a:pt x="32" y="115"/>
                  </a:lnTo>
                  <a:lnTo>
                    <a:pt x="30" y="113"/>
                  </a:lnTo>
                  <a:lnTo>
                    <a:pt x="29" y="112"/>
                  </a:lnTo>
                  <a:lnTo>
                    <a:pt x="28" y="110"/>
                  </a:lnTo>
                  <a:lnTo>
                    <a:pt x="27" y="108"/>
                  </a:lnTo>
                  <a:lnTo>
                    <a:pt x="27" y="106"/>
                  </a:lnTo>
                  <a:lnTo>
                    <a:pt x="27" y="104"/>
                  </a:lnTo>
                  <a:lnTo>
                    <a:pt x="27" y="101"/>
                  </a:lnTo>
                  <a:lnTo>
                    <a:pt x="27" y="99"/>
                  </a:lnTo>
                  <a:lnTo>
                    <a:pt x="28" y="96"/>
                  </a:lnTo>
                  <a:lnTo>
                    <a:pt x="31" y="90"/>
                  </a:lnTo>
                  <a:lnTo>
                    <a:pt x="33" y="84"/>
                  </a:lnTo>
                  <a:lnTo>
                    <a:pt x="34" y="81"/>
                  </a:lnTo>
                  <a:lnTo>
                    <a:pt x="36" y="79"/>
                  </a:lnTo>
                  <a:lnTo>
                    <a:pt x="38" y="73"/>
                  </a:lnTo>
                  <a:lnTo>
                    <a:pt x="40" y="70"/>
                  </a:lnTo>
                  <a:lnTo>
                    <a:pt x="41" y="67"/>
                  </a:lnTo>
                  <a:lnTo>
                    <a:pt x="43" y="60"/>
                  </a:lnTo>
                  <a:lnTo>
                    <a:pt x="45" y="55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8" y="47"/>
                  </a:lnTo>
                  <a:lnTo>
                    <a:pt x="50" y="44"/>
                  </a:lnTo>
                  <a:lnTo>
                    <a:pt x="54" y="40"/>
                  </a:lnTo>
                  <a:lnTo>
                    <a:pt x="58" y="36"/>
                  </a:lnTo>
                  <a:lnTo>
                    <a:pt x="62" y="31"/>
                  </a:lnTo>
                  <a:lnTo>
                    <a:pt x="67" y="27"/>
                  </a:lnTo>
                  <a:lnTo>
                    <a:pt x="72" y="23"/>
                  </a:lnTo>
                  <a:lnTo>
                    <a:pt x="77" y="19"/>
                  </a:lnTo>
                  <a:lnTo>
                    <a:pt x="82" y="14"/>
                  </a:lnTo>
                  <a:lnTo>
                    <a:pt x="87" y="11"/>
                  </a:lnTo>
                  <a:lnTo>
                    <a:pt x="92" y="7"/>
                  </a:lnTo>
                  <a:lnTo>
                    <a:pt x="96" y="4"/>
                  </a:lnTo>
                  <a:lnTo>
                    <a:pt x="99" y="2"/>
                  </a:lnTo>
                  <a:lnTo>
                    <a:pt x="102" y="1"/>
                  </a:lnTo>
                  <a:lnTo>
                    <a:pt x="105" y="0"/>
                  </a:lnTo>
                  <a:lnTo>
                    <a:pt x="73" y="10"/>
                  </a:lnTo>
                </a:path>
              </a:pathLst>
            </a:custGeom>
            <a:solidFill>
              <a:srgbClr val="4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6" name="Freeform 11"/>
            <p:cNvSpPr>
              <a:spLocks/>
            </p:cNvSpPr>
            <p:nvPr/>
          </p:nvSpPr>
          <p:spPr bwMode="auto">
            <a:xfrm>
              <a:off x="4643" y="1643"/>
              <a:ext cx="195" cy="124"/>
            </a:xfrm>
            <a:custGeom>
              <a:avLst/>
              <a:gdLst>
                <a:gd name="T0" fmla="*/ 40 w 195"/>
                <a:gd name="T1" fmla="*/ 69 h 124"/>
                <a:gd name="T2" fmla="*/ 27 w 195"/>
                <a:gd name="T3" fmla="*/ 75 h 124"/>
                <a:gd name="T4" fmla="*/ 29 w 195"/>
                <a:gd name="T5" fmla="*/ 80 h 124"/>
                <a:gd name="T6" fmla="*/ 38 w 195"/>
                <a:gd name="T7" fmla="*/ 83 h 124"/>
                <a:gd name="T8" fmla="*/ 49 w 195"/>
                <a:gd name="T9" fmla="*/ 84 h 124"/>
                <a:gd name="T10" fmla="*/ 56 w 195"/>
                <a:gd name="T11" fmla="*/ 82 h 124"/>
                <a:gd name="T12" fmla="*/ 62 w 195"/>
                <a:gd name="T13" fmla="*/ 83 h 124"/>
                <a:gd name="T14" fmla="*/ 72 w 195"/>
                <a:gd name="T15" fmla="*/ 86 h 124"/>
                <a:gd name="T16" fmla="*/ 78 w 195"/>
                <a:gd name="T17" fmla="*/ 89 h 124"/>
                <a:gd name="T18" fmla="*/ 81 w 195"/>
                <a:gd name="T19" fmla="*/ 92 h 124"/>
                <a:gd name="T20" fmla="*/ 82 w 195"/>
                <a:gd name="T21" fmla="*/ 97 h 124"/>
                <a:gd name="T22" fmla="*/ 83 w 195"/>
                <a:gd name="T23" fmla="*/ 101 h 124"/>
                <a:gd name="T24" fmla="*/ 87 w 195"/>
                <a:gd name="T25" fmla="*/ 106 h 124"/>
                <a:gd name="T26" fmla="*/ 93 w 195"/>
                <a:gd name="T27" fmla="*/ 112 h 124"/>
                <a:gd name="T28" fmla="*/ 101 w 195"/>
                <a:gd name="T29" fmla="*/ 118 h 124"/>
                <a:gd name="T30" fmla="*/ 110 w 195"/>
                <a:gd name="T31" fmla="*/ 123 h 124"/>
                <a:gd name="T32" fmla="*/ 190 w 195"/>
                <a:gd name="T33" fmla="*/ 49 h 124"/>
                <a:gd name="T34" fmla="*/ 185 w 195"/>
                <a:gd name="T35" fmla="*/ 47 h 124"/>
                <a:gd name="T36" fmla="*/ 180 w 195"/>
                <a:gd name="T37" fmla="*/ 44 h 124"/>
                <a:gd name="T38" fmla="*/ 176 w 195"/>
                <a:gd name="T39" fmla="*/ 38 h 124"/>
                <a:gd name="T40" fmla="*/ 172 w 195"/>
                <a:gd name="T41" fmla="*/ 31 h 124"/>
                <a:gd name="T42" fmla="*/ 169 w 195"/>
                <a:gd name="T43" fmla="*/ 19 h 124"/>
                <a:gd name="T44" fmla="*/ 164 w 195"/>
                <a:gd name="T45" fmla="*/ 10 h 124"/>
                <a:gd name="T46" fmla="*/ 156 w 195"/>
                <a:gd name="T47" fmla="*/ 5 h 124"/>
                <a:gd name="T48" fmla="*/ 146 w 195"/>
                <a:gd name="T49" fmla="*/ 4 h 124"/>
                <a:gd name="T50" fmla="*/ 137 w 195"/>
                <a:gd name="T51" fmla="*/ 6 h 124"/>
                <a:gd name="T52" fmla="*/ 129 w 195"/>
                <a:gd name="T53" fmla="*/ 10 h 124"/>
                <a:gd name="T54" fmla="*/ 120 w 195"/>
                <a:gd name="T55" fmla="*/ 12 h 124"/>
                <a:gd name="T56" fmla="*/ 113 w 195"/>
                <a:gd name="T57" fmla="*/ 14 h 124"/>
                <a:gd name="T58" fmla="*/ 104 w 195"/>
                <a:gd name="T59" fmla="*/ 16 h 124"/>
                <a:gd name="T60" fmla="*/ 95 w 195"/>
                <a:gd name="T61" fmla="*/ 15 h 124"/>
                <a:gd name="T62" fmla="*/ 86 w 195"/>
                <a:gd name="T63" fmla="*/ 14 h 124"/>
                <a:gd name="T64" fmla="*/ 79 w 195"/>
                <a:gd name="T65" fmla="*/ 11 h 124"/>
                <a:gd name="T66" fmla="*/ 70 w 195"/>
                <a:gd name="T67" fmla="*/ 13 h 124"/>
                <a:gd name="T68" fmla="*/ 60 w 195"/>
                <a:gd name="T69" fmla="*/ 16 h 124"/>
                <a:gd name="T70" fmla="*/ 51 w 195"/>
                <a:gd name="T71" fmla="*/ 16 h 124"/>
                <a:gd name="T72" fmla="*/ 43 w 195"/>
                <a:gd name="T73" fmla="*/ 12 h 124"/>
                <a:gd name="T74" fmla="*/ 37 w 195"/>
                <a:gd name="T75" fmla="*/ 7 h 124"/>
                <a:gd name="T76" fmla="*/ 30 w 195"/>
                <a:gd name="T77" fmla="*/ 3 h 124"/>
                <a:gd name="T78" fmla="*/ 22 w 195"/>
                <a:gd name="T79" fmla="*/ 1 h 124"/>
                <a:gd name="T80" fmla="*/ 14 w 195"/>
                <a:gd name="T81" fmla="*/ 0 h 124"/>
                <a:gd name="T82" fmla="*/ 6 w 195"/>
                <a:gd name="T83" fmla="*/ 1 h 124"/>
                <a:gd name="T84" fmla="*/ 1 w 195"/>
                <a:gd name="T85" fmla="*/ 4 h 124"/>
                <a:gd name="T86" fmla="*/ 0 w 195"/>
                <a:gd name="T87" fmla="*/ 7 h 124"/>
                <a:gd name="T88" fmla="*/ 4 w 195"/>
                <a:gd name="T89" fmla="*/ 11 h 124"/>
                <a:gd name="T90" fmla="*/ 11 w 195"/>
                <a:gd name="T91" fmla="*/ 16 h 124"/>
                <a:gd name="T92" fmla="*/ 21 w 195"/>
                <a:gd name="T93" fmla="*/ 23 h 124"/>
                <a:gd name="T94" fmla="*/ 32 w 195"/>
                <a:gd name="T95" fmla="*/ 31 h 124"/>
                <a:gd name="T96" fmla="*/ 39 w 195"/>
                <a:gd name="T97" fmla="*/ 31 h 124"/>
                <a:gd name="T98" fmla="*/ 44 w 195"/>
                <a:gd name="T99" fmla="*/ 31 h 124"/>
                <a:gd name="T100" fmla="*/ 49 w 195"/>
                <a:gd name="T101" fmla="*/ 31 h 124"/>
                <a:gd name="T102" fmla="*/ 55 w 195"/>
                <a:gd name="T103" fmla="*/ 34 h 124"/>
                <a:gd name="T104" fmla="*/ 61 w 195"/>
                <a:gd name="T105" fmla="*/ 39 h 124"/>
                <a:gd name="T106" fmla="*/ 65 w 195"/>
                <a:gd name="T107" fmla="*/ 44 h 124"/>
                <a:gd name="T108" fmla="*/ 68 w 195"/>
                <a:gd name="T109" fmla="*/ 51 h 124"/>
                <a:gd name="T110" fmla="*/ 68 w 195"/>
                <a:gd name="T111" fmla="*/ 56 h 124"/>
                <a:gd name="T112" fmla="*/ 64 w 195"/>
                <a:gd name="T113" fmla="*/ 62 h 12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5"/>
                <a:gd name="T172" fmla="*/ 0 h 124"/>
                <a:gd name="T173" fmla="*/ 195 w 195"/>
                <a:gd name="T174" fmla="*/ 124 h 12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5" h="124">
                  <a:moveTo>
                    <a:pt x="59" y="64"/>
                  </a:moveTo>
                  <a:lnTo>
                    <a:pt x="48" y="67"/>
                  </a:lnTo>
                  <a:lnTo>
                    <a:pt x="40" y="69"/>
                  </a:lnTo>
                  <a:lnTo>
                    <a:pt x="34" y="72"/>
                  </a:lnTo>
                  <a:lnTo>
                    <a:pt x="29" y="73"/>
                  </a:lnTo>
                  <a:lnTo>
                    <a:pt x="27" y="75"/>
                  </a:lnTo>
                  <a:lnTo>
                    <a:pt x="26" y="77"/>
                  </a:lnTo>
                  <a:lnTo>
                    <a:pt x="27" y="79"/>
                  </a:lnTo>
                  <a:lnTo>
                    <a:pt x="29" y="80"/>
                  </a:lnTo>
                  <a:lnTo>
                    <a:pt x="31" y="81"/>
                  </a:lnTo>
                  <a:lnTo>
                    <a:pt x="35" y="82"/>
                  </a:lnTo>
                  <a:lnTo>
                    <a:pt x="38" y="83"/>
                  </a:lnTo>
                  <a:lnTo>
                    <a:pt x="42" y="83"/>
                  </a:lnTo>
                  <a:lnTo>
                    <a:pt x="46" y="84"/>
                  </a:lnTo>
                  <a:lnTo>
                    <a:pt x="49" y="84"/>
                  </a:lnTo>
                  <a:lnTo>
                    <a:pt x="52" y="83"/>
                  </a:lnTo>
                  <a:lnTo>
                    <a:pt x="54" y="82"/>
                  </a:lnTo>
                  <a:lnTo>
                    <a:pt x="56" y="82"/>
                  </a:lnTo>
                  <a:lnTo>
                    <a:pt x="58" y="83"/>
                  </a:lnTo>
                  <a:lnTo>
                    <a:pt x="60" y="83"/>
                  </a:lnTo>
                  <a:lnTo>
                    <a:pt x="62" y="83"/>
                  </a:lnTo>
                  <a:lnTo>
                    <a:pt x="67" y="84"/>
                  </a:lnTo>
                  <a:lnTo>
                    <a:pt x="70" y="85"/>
                  </a:lnTo>
                  <a:lnTo>
                    <a:pt x="72" y="86"/>
                  </a:lnTo>
                  <a:lnTo>
                    <a:pt x="74" y="87"/>
                  </a:lnTo>
                  <a:lnTo>
                    <a:pt x="76" y="88"/>
                  </a:lnTo>
                  <a:lnTo>
                    <a:pt x="78" y="89"/>
                  </a:lnTo>
                  <a:lnTo>
                    <a:pt x="80" y="90"/>
                  </a:lnTo>
                  <a:lnTo>
                    <a:pt x="81" y="92"/>
                  </a:lnTo>
                  <a:lnTo>
                    <a:pt x="81" y="94"/>
                  </a:lnTo>
                  <a:lnTo>
                    <a:pt x="82" y="96"/>
                  </a:lnTo>
                  <a:lnTo>
                    <a:pt x="82" y="97"/>
                  </a:lnTo>
                  <a:lnTo>
                    <a:pt x="82" y="98"/>
                  </a:lnTo>
                  <a:lnTo>
                    <a:pt x="83" y="99"/>
                  </a:lnTo>
                  <a:lnTo>
                    <a:pt x="83" y="101"/>
                  </a:lnTo>
                  <a:lnTo>
                    <a:pt x="84" y="103"/>
                  </a:lnTo>
                  <a:lnTo>
                    <a:pt x="86" y="105"/>
                  </a:lnTo>
                  <a:lnTo>
                    <a:pt x="87" y="106"/>
                  </a:lnTo>
                  <a:lnTo>
                    <a:pt x="89" y="108"/>
                  </a:lnTo>
                  <a:lnTo>
                    <a:pt x="91" y="110"/>
                  </a:lnTo>
                  <a:lnTo>
                    <a:pt x="93" y="112"/>
                  </a:lnTo>
                  <a:lnTo>
                    <a:pt x="95" y="114"/>
                  </a:lnTo>
                  <a:lnTo>
                    <a:pt x="98" y="116"/>
                  </a:lnTo>
                  <a:lnTo>
                    <a:pt x="101" y="118"/>
                  </a:lnTo>
                  <a:lnTo>
                    <a:pt x="104" y="120"/>
                  </a:lnTo>
                  <a:lnTo>
                    <a:pt x="107" y="122"/>
                  </a:lnTo>
                  <a:lnTo>
                    <a:pt x="110" y="123"/>
                  </a:lnTo>
                  <a:lnTo>
                    <a:pt x="194" y="51"/>
                  </a:lnTo>
                  <a:lnTo>
                    <a:pt x="192" y="50"/>
                  </a:lnTo>
                  <a:lnTo>
                    <a:pt x="190" y="49"/>
                  </a:lnTo>
                  <a:lnTo>
                    <a:pt x="188" y="49"/>
                  </a:lnTo>
                  <a:lnTo>
                    <a:pt x="186" y="48"/>
                  </a:lnTo>
                  <a:lnTo>
                    <a:pt x="185" y="47"/>
                  </a:lnTo>
                  <a:lnTo>
                    <a:pt x="183" y="46"/>
                  </a:lnTo>
                  <a:lnTo>
                    <a:pt x="181" y="45"/>
                  </a:lnTo>
                  <a:lnTo>
                    <a:pt x="180" y="44"/>
                  </a:lnTo>
                  <a:lnTo>
                    <a:pt x="178" y="42"/>
                  </a:lnTo>
                  <a:lnTo>
                    <a:pt x="178" y="41"/>
                  </a:lnTo>
                  <a:lnTo>
                    <a:pt x="176" y="38"/>
                  </a:lnTo>
                  <a:lnTo>
                    <a:pt x="175" y="36"/>
                  </a:lnTo>
                  <a:lnTo>
                    <a:pt x="174" y="33"/>
                  </a:lnTo>
                  <a:lnTo>
                    <a:pt x="172" y="31"/>
                  </a:lnTo>
                  <a:lnTo>
                    <a:pt x="171" y="27"/>
                  </a:lnTo>
                  <a:lnTo>
                    <a:pt x="171" y="23"/>
                  </a:lnTo>
                  <a:lnTo>
                    <a:pt x="169" y="19"/>
                  </a:lnTo>
                  <a:lnTo>
                    <a:pt x="168" y="15"/>
                  </a:lnTo>
                  <a:lnTo>
                    <a:pt x="166" y="12"/>
                  </a:lnTo>
                  <a:lnTo>
                    <a:pt x="164" y="10"/>
                  </a:lnTo>
                  <a:lnTo>
                    <a:pt x="161" y="8"/>
                  </a:lnTo>
                  <a:lnTo>
                    <a:pt x="159" y="7"/>
                  </a:lnTo>
                  <a:lnTo>
                    <a:pt x="156" y="5"/>
                  </a:lnTo>
                  <a:lnTo>
                    <a:pt x="153" y="5"/>
                  </a:lnTo>
                  <a:lnTo>
                    <a:pt x="149" y="4"/>
                  </a:lnTo>
                  <a:lnTo>
                    <a:pt x="146" y="4"/>
                  </a:lnTo>
                  <a:lnTo>
                    <a:pt x="144" y="4"/>
                  </a:lnTo>
                  <a:lnTo>
                    <a:pt x="141" y="5"/>
                  </a:lnTo>
                  <a:lnTo>
                    <a:pt x="137" y="6"/>
                  </a:lnTo>
                  <a:lnTo>
                    <a:pt x="134" y="7"/>
                  </a:lnTo>
                  <a:lnTo>
                    <a:pt x="131" y="8"/>
                  </a:lnTo>
                  <a:lnTo>
                    <a:pt x="129" y="10"/>
                  </a:lnTo>
                  <a:lnTo>
                    <a:pt x="127" y="10"/>
                  </a:lnTo>
                  <a:lnTo>
                    <a:pt x="122" y="12"/>
                  </a:lnTo>
                  <a:lnTo>
                    <a:pt x="120" y="12"/>
                  </a:lnTo>
                  <a:lnTo>
                    <a:pt x="117" y="13"/>
                  </a:lnTo>
                  <a:lnTo>
                    <a:pt x="114" y="14"/>
                  </a:lnTo>
                  <a:lnTo>
                    <a:pt x="113" y="14"/>
                  </a:lnTo>
                  <a:lnTo>
                    <a:pt x="110" y="15"/>
                  </a:lnTo>
                  <a:lnTo>
                    <a:pt x="107" y="15"/>
                  </a:lnTo>
                  <a:lnTo>
                    <a:pt x="104" y="16"/>
                  </a:lnTo>
                  <a:lnTo>
                    <a:pt x="101" y="16"/>
                  </a:lnTo>
                  <a:lnTo>
                    <a:pt x="98" y="16"/>
                  </a:lnTo>
                  <a:lnTo>
                    <a:pt x="95" y="15"/>
                  </a:lnTo>
                  <a:lnTo>
                    <a:pt x="92" y="15"/>
                  </a:lnTo>
                  <a:lnTo>
                    <a:pt x="89" y="14"/>
                  </a:lnTo>
                  <a:lnTo>
                    <a:pt x="86" y="14"/>
                  </a:lnTo>
                  <a:lnTo>
                    <a:pt x="84" y="12"/>
                  </a:lnTo>
                  <a:lnTo>
                    <a:pt x="81" y="12"/>
                  </a:lnTo>
                  <a:lnTo>
                    <a:pt x="79" y="11"/>
                  </a:lnTo>
                  <a:lnTo>
                    <a:pt x="76" y="12"/>
                  </a:lnTo>
                  <a:lnTo>
                    <a:pt x="73" y="12"/>
                  </a:lnTo>
                  <a:lnTo>
                    <a:pt x="70" y="13"/>
                  </a:lnTo>
                  <a:lnTo>
                    <a:pt x="67" y="14"/>
                  </a:lnTo>
                  <a:lnTo>
                    <a:pt x="63" y="15"/>
                  </a:lnTo>
                  <a:lnTo>
                    <a:pt x="60" y="16"/>
                  </a:lnTo>
                  <a:lnTo>
                    <a:pt x="57" y="16"/>
                  </a:lnTo>
                  <a:lnTo>
                    <a:pt x="54" y="17"/>
                  </a:lnTo>
                  <a:lnTo>
                    <a:pt x="51" y="16"/>
                  </a:lnTo>
                  <a:lnTo>
                    <a:pt x="49" y="16"/>
                  </a:lnTo>
                  <a:lnTo>
                    <a:pt x="46" y="14"/>
                  </a:lnTo>
                  <a:lnTo>
                    <a:pt x="43" y="12"/>
                  </a:lnTo>
                  <a:lnTo>
                    <a:pt x="41" y="10"/>
                  </a:lnTo>
                  <a:lnTo>
                    <a:pt x="39" y="8"/>
                  </a:lnTo>
                  <a:lnTo>
                    <a:pt x="37" y="7"/>
                  </a:lnTo>
                  <a:lnTo>
                    <a:pt x="35" y="5"/>
                  </a:lnTo>
                  <a:lnTo>
                    <a:pt x="33" y="4"/>
                  </a:lnTo>
                  <a:lnTo>
                    <a:pt x="30" y="3"/>
                  </a:lnTo>
                  <a:lnTo>
                    <a:pt x="26" y="2"/>
                  </a:lnTo>
                  <a:lnTo>
                    <a:pt x="24" y="1"/>
                  </a:lnTo>
                  <a:lnTo>
                    <a:pt x="22" y="1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1"/>
                  </a:lnTo>
                  <a:lnTo>
                    <a:pt x="4" y="2"/>
                  </a:lnTo>
                  <a:lnTo>
                    <a:pt x="2" y="3"/>
                  </a:lnTo>
                  <a:lnTo>
                    <a:pt x="1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1" y="9"/>
                  </a:lnTo>
                  <a:lnTo>
                    <a:pt x="2" y="10"/>
                  </a:lnTo>
                  <a:lnTo>
                    <a:pt x="4" y="11"/>
                  </a:lnTo>
                  <a:lnTo>
                    <a:pt x="6" y="12"/>
                  </a:lnTo>
                  <a:lnTo>
                    <a:pt x="8" y="14"/>
                  </a:lnTo>
                  <a:lnTo>
                    <a:pt x="11" y="16"/>
                  </a:lnTo>
                  <a:lnTo>
                    <a:pt x="14" y="18"/>
                  </a:lnTo>
                  <a:lnTo>
                    <a:pt x="17" y="21"/>
                  </a:lnTo>
                  <a:lnTo>
                    <a:pt x="21" y="23"/>
                  </a:lnTo>
                  <a:lnTo>
                    <a:pt x="26" y="26"/>
                  </a:lnTo>
                  <a:lnTo>
                    <a:pt x="29" y="29"/>
                  </a:lnTo>
                  <a:lnTo>
                    <a:pt x="32" y="31"/>
                  </a:lnTo>
                  <a:lnTo>
                    <a:pt x="35" y="31"/>
                  </a:lnTo>
                  <a:lnTo>
                    <a:pt x="37" y="31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2" y="31"/>
                  </a:lnTo>
                  <a:lnTo>
                    <a:pt x="44" y="31"/>
                  </a:lnTo>
                  <a:lnTo>
                    <a:pt x="45" y="31"/>
                  </a:lnTo>
                  <a:lnTo>
                    <a:pt x="47" y="31"/>
                  </a:lnTo>
                  <a:lnTo>
                    <a:pt x="49" y="31"/>
                  </a:lnTo>
                  <a:lnTo>
                    <a:pt x="50" y="32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9" y="37"/>
                  </a:lnTo>
                  <a:lnTo>
                    <a:pt x="60" y="38"/>
                  </a:lnTo>
                  <a:lnTo>
                    <a:pt x="61" y="39"/>
                  </a:lnTo>
                  <a:lnTo>
                    <a:pt x="62" y="41"/>
                  </a:lnTo>
                  <a:lnTo>
                    <a:pt x="63" y="42"/>
                  </a:lnTo>
                  <a:lnTo>
                    <a:pt x="65" y="44"/>
                  </a:lnTo>
                  <a:lnTo>
                    <a:pt x="66" y="47"/>
                  </a:lnTo>
                  <a:lnTo>
                    <a:pt x="67" y="49"/>
                  </a:lnTo>
                  <a:lnTo>
                    <a:pt x="68" y="51"/>
                  </a:lnTo>
                  <a:lnTo>
                    <a:pt x="68" y="52"/>
                  </a:lnTo>
                  <a:lnTo>
                    <a:pt x="68" y="54"/>
                  </a:lnTo>
                  <a:lnTo>
                    <a:pt x="68" y="56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4" y="62"/>
                  </a:lnTo>
                  <a:lnTo>
                    <a:pt x="62" y="63"/>
                  </a:lnTo>
                  <a:lnTo>
                    <a:pt x="59" y="64"/>
                  </a:lnTo>
                </a:path>
              </a:pathLst>
            </a:custGeom>
            <a:solidFill>
              <a:srgbClr val="7F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7" name="Freeform 12"/>
            <p:cNvSpPr>
              <a:spLocks/>
            </p:cNvSpPr>
            <p:nvPr/>
          </p:nvSpPr>
          <p:spPr bwMode="auto">
            <a:xfrm>
              <a:off x="4617" y="1630"/>
              <a:ext cx="192" cy="101"/>
            </a:xfrm>
            <a:custGeom>
              <a:avLst/>
              <a:gdLst>
                <a:gd name="T0" fmla="*/ 16 w 192"/>
                <a:gd name="T1" fmla="*/ 9 h 101"/>
                <a:gd name="T2" fmla="*/ 16 w 192"/>
                <a:gd name="T3" fmla="*/ 19 h 101"/>
                <a:gd name="T4" fmla="*/ 15 w 192"/>
                <a:gd name="T5" fmla="*/ 28 h 101"/>
                <a:gd name="T6" fmla="*/ 11 w 192"/>
                <a:gd name="T7" fmla="*/ 36 h 101"/>
                <a:gd name="T8" fmla="*/ 5 w 192"/>
                <a:gd name="T9" fmla="*/ 40 h 101"/>
                <a:gd name="T10" fmla="*/ 2 w 192"/>
                <a:gd name="T11" fmla="*/ 42 h 101"/>
                <a:gd name="T12" fmla="*/ 4 w 192"/>
                <a:gd name="T13" fmla="*/ 50 h 101"/>
                <a:gd name="T14" fmla="*/ 3 w 192"/>
                <a:gd name="T15" fmla="*/ 58 h 101"/>
                <a:gd name="T16" fmla="*/ 1 w 192"/>
                <a:gd name="T17" fmla="*/ 66 h 101"/>
                <a:gd name="T18" fmla="*/ 0 w 192"/>
                <a:gd name="T19" fmla="*/ 72 h 101"/>
                <a:gd name="T20" fmla="*/ 1 w 192"/>
                <a:gd name="T21" fmla="*/ 75 h 101"/>
                <a:gd name="T22" fmla="*/ 8 w 192"/>
                <a:gd name="T23" fmla="*/ 83 h 101"/>
                <a:gd name="T24" fmla="*/ 21 w 192"/>
                <a:gd name="T25" fmla="*/ 93 h 101"/>
                <a:gd name="T26" fmla="*/ 27 w 192"/>
                <a:gd name="T27" fmla="*/ 97 h 101"/>
                <a:gd name="T28" fmla="*/ 33 w 192"/>
                <a:gd name="T29" fmla="*/ 98 h 101"/>
                <a:gd name="T30" fmla="*/ 42 w 192"/>
                <a:gd name="T31" fmla="*/ 99 h 101"/>
                <a:gd name="T32" fmla="*/ 50 w 192"/>
                <a:gd name="T33" fmla="*/ 100 h 101"/>
                <a:gd name="T34" fmla="*/ 59 w 192"/>
                <a:gd name="T35" fmla="*/ 100 h 101"/>
                <a:gd name="T36" fmla="*/ 68 w 192"/>
                <a:gd name="T37" fmla="*/ 100 h 101"/>
                <a:gd name="T38" fmla="*/ 77 w 192"/>
                <a:gd name="T39" fmla="*/ 99 h 101"/>
                <a:gd name="T40" fmla="*/ 92 w 192"/>
                <a:gd name="T41" fmla="*/ 96 h 101"/>
                <a:gd name="T42" fmla="*/ 105 w 192"/>
                <a:gd name="T43" fmla="*/ 95 h 101"/>
                <a:gd name="T44" fmla="*/ 114 w 192"/>
                <a:gd name="T45" fmla="*/ 93 h 101"/>
                <a:gd name="T46" fmla="*/ 124 w 192"/>
                <a:gd name="T47" fmla="*/ 89 h 101"/>
                <a:gd name="T48" fmla="*/ 133 w 192"/>
                <a:gd name="T49" fmla="*/ 81 h 101"/>
                <a:gd name="T50" fmla="*/ 143 w 192"/>
                <a:gd name="T51" fmla="*/ 71 h 101"/>
                <a:gd name="T52" fmla="*/ 166 w 192"/>
                <a:gd name="T53" fmla="*/ 50 h 101"/>
                <a:gd name="T54" fmla="*/ 177 w 192"/>
                <a:gd name="T55" fmla="*/ 42 h 101"/>
                <a:gd name="T56" fmla="*/ 186 w 192"/>
                <a:gd name="T57" fmla="*/ 35 h 101"/>
                <a:gd name="T58" fmla="*/ 191 w 192"/>
                <a:gd name="T59" fmla="*/ 32 h 101"/>
                <a:gd name="T60" fmla="*/ 190 w 192"/>
                <a:gd name="T61" fmla="*/ 29 h 101"/>
                <a:gd name="T62" fmla="*/ 186 w 192"/>
                <a:gd name="T63" fmla="*/ 26 h 101"/>
                <a:gd name="T64" fmla="*/ 180 w 192"/>
                <a:gd name="T65" fmla="*/ 25 h 101"/>
                <a:gd name="T66" fmla="*/ 174 w 192"/>
                <a:gd name="T67" fmla="*/ 25 h 101"/>
                <a:gd name="T68" fmla="*/ 162 w 192"/>
                <a:gd name="T69" fmla="*/ 36 h 101"/>
                <a:gd name="T70" fmla="*/ 144 w 192"/>
                <a:gd name="T71" fmla="*/ 51 h 101"/>
                <a:gd name="T72" fmla="*/ 122 w 192"/>
                <a:gd name="T73" fmla="*/ 68 h 101"/>
                <a:gd name="T74" fmla="*/ 99 w 192"/>
                <a:gd name="T75" fmla="*/ 81 h 101"/>
                <a:gd name="T76" fmla="*/ 77 w 192"/>
                <a:gd name="T77" fmla="*/ 86 h 101"/>
                <a:gd name="T78" fmla="*/ 64 w 192"/>
                <a:gd name="T79" fmla="*/ 84 h 101"/>
                <a:gd name="T80" fmla="*/ 50 w 192"/>
                <a:gd name="T81" fmla="*/ 85 h 101"/>
                <a:gd name="T82" fmla="*/ 41 w 192"/>
                <a:gd name="T83" fmla="*/ 86 h 101"/>
                <a:gd name="T84" fmla="*/ 33 w 192"/>
                <a:gd name="T85" fmla="*/ 84 h 101"/>
                <a:gd name="T86" fmla="*/ 29 w 192"/>
                <a:gd name="T87" fmla="*/ 79 h 101"/>
                <a:gd name="T88" fmla="*/ 29 w 192"/>
                <a:gd name="T89" fmla="*/ 69 h 101"/>
                <a:gd name="T90" fmla="*/ 34 w 192"/>
                <a:gd name="T91" fmla="*/ 63 h 101"/>
                <a:gd name="T92" fmla="*/ 42 w 192"/>
                <a:gd name="T93" fmla="*/ 58 h 101"/>
                <a:gd name="T94" fmla="*/ 48 w 192"/>
                <a:gd name="T95" fmla="*/ 54 h 101"/>
                <a:gd name="T96" fmla="*/ 51 w 192"/>
                <a:gd name="T97" fmla="*/ 44 h 101"/>
                <a:gd name="T98" fmla="*/ 48 w 192"/>
                <a:gd name="T99" fmla="*/ 31 h 101"/>
                <a:gd name="T100" fmla="*/ 41 w 192"/>
                <a:gd name="T101" fmla="*/ 19 h 101"/>
                <a:gd name="T102" fmla="*/ 31 w 192"/>
                <a:gd name="T103" fmla="*/ 8 h 101"/>
                <a:gd name="T104" fmla="*/ 22 w 192"/>
                <a:gd name="T105" fmla="*/ 2 h 101"/>
                <a:gd name="T106" fmla="*/ 16 w 192"/>
                <a:gd name="T107" fmla="*/ 0 h 10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92"/>
                <a:gd name="T163" fmla="*/ 0 h 101"/>
                <a:gd name="T164" fmla="*/ 192 w 192"/>
                <a:gd name="T165" fmla="*/ 101 h 10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92" h="101">
                  <a:moveTo>
                    <a:pt x="15" y="4"/>
                  </a:moveTo>
                  <a:lnTo>
                    <a:pt x="16" y="7"/>
                  </a:lnTo>
                  <a:lnTo>
                    <a:pt x="16" y="9"/>
                  </a:lnTo>
                  <a:lnTo>
                    <a:pt x="16" y="12"/>
                  </a:lnTo>
                  <a:lnTo>
                    <a:pt x="16" y="16"/>
                  </a:lnTo>
                  <a:lnTo>
                    <a:pt x="16" y="19"/>
                  </a:lnTo>
                  <a:lnTo>
                    <a:pt x="16" y="22"/>
                  </a:lnTo>
                  <a:lnTo>
                    <a:pt x="16" y="25"/>
                  </a:lnTo>
                  <a:lnTo>
                    <a:pt x="15" y="28"/>
                  </a:lnTo>
                  <a:lnTo>
                    <a:pt x="14" y="31"/>
                  </a:lnTo>
                  <a:lnTo>
                    <a:pt x="13" y="34"/>
                  </a:lnTo>
                  <a:lnTo>
                    <a:pt x="11" y="36"/>
                  </a:lnTo>
                  <a:lnTo>
                    <a:pt x="10" y="38"/>
                  </a:lnTo>
                  <a:lnTo>
                    <a:pt x="8" y="39"/>
                  </a:lnTo>
                  <a:lnTo>
                    <a:pt x="5" y="40"/>
                  </a:lnTo>
                  <a:lnTo>
                    <a:pt x="3" y="41"/>
                  </a:lnTo>
                  <a:lnTo>
                    <a:pt x="1" y="40"/>
                  </a:lnTo>
                  <a:lnTo>
                    <a:pt x="2" y="42"/>
                  </a:lnTo>
                  <a:lnTo>
                    <a:pt x="3" y="45"/>
                  </a:lnTo>
                  <a:lnTo>
                    <a:pt x="4" y="48"/>
                  </a:lnTo>
                  <a:lnTo>
                    <a:pt x="4" y="50"/>
                  </a:lnTo>
                  <a:lnTo>
                    <a:pt x="4" y="53"/>
                  </a:lnTo>
                  <a:lnTo>
                    <a:pt x="4" y="56"/>
                  </a:lnTo>
                  <a:lnTo>
                    <a:pt x="3" y="58"/>
                  </a:lnTo>
                  <a:lnTo>
                    <a:pt x="2" y="61"/>
                  </a:lnTo>
                  <a:lnTo>
                    <a:pt x="2" y="63"/>
                  </a:lnTo>
                  <a:lnTo>
                    <a:pt x="1" y="66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0" y="74"/>
                  </a:lnTo>
                  <a:lnTo>
                    <a:pt x="0" y="75"/>
                  </a:lnTo>
                  <a:lnTo>
                    <a:pt x="1" y="75"/>
                  </a:lnTo>
                  <a:lnTo>
                    <a:pt x="2" y="77"/>
                  </a:lnTo>
                  <a:lnTo>
                    <a:pt x="6" y="81"/>
                  </a:lnTo>
                  <a:lnTo>
                    <a:pt x="8" y="83"/>
                  </a:lnTo>
                  <a:lnTo>
                    <a:pt x="11" y="85"/>
                  </a:lnTo>
                  <a:lnTo>
                    <a:pt x="16" y="91"/>
                  </a:lnTo>
                  <a:lnTo>
                    <a:pt x="21" y="93"/>
                  </a:lnTo>
                  <a:lnTo>
                    <a:pt x="23" y="95"/>
                  </a:lnTo>
                  <a:lnTo>
                    <a:pt x="25" y="96"/>
                  </a:lnTo>
                  <a:lnTo>
                    <a:pt x="27" y="97"/>
                  </a:lnTo>
                  <a:lnTo>
                    <a:pt x="29" y="98"/>
                  </a:lnTo>
                  <a:lnTo>
                    <a:pt x="31" y="98"/>
                  </a:lnTo>
                  <a:lnTo>
                    <a:pt x="33" y="98"/>
                  </a:lnTo>
                  <a:lnTo>
                    <a:pt x="36" y="98"/>
                  </a:lnTo>
                  <a:lnTo>
                    <a:pt x="39" y="98"/>
                  </a:lnTo>
                  <a:lnTo>
                    <a:pt x="42" y="99"/>
                  </a:lnTo>
                  <a:lnTo>
                    <a:pt x="45" y="99"/>
                  </a:lnTo>
                  <a:lnTo>
                    <a:pt x="48" y="99"/>
                  </a:lnTo>
                  <a:lnTo>
                    <a:pt x="50" y="100"/>
                  </a:lnTo>
                  <a:lnTo>
                    <a:pt x="53" y="100"/>
                  </a:lnTo>
                  <a:lnTo>
                    <a:pt x="56" y="100"/>
                  </a:lnTo>
                  <a:lnTo>
                    <a:pt x="59" y="100"/>
                  </a:lnTo>
                  <a:lnTo>
                    <a:pt x="62" y="100"/>
                  </a:lnTo>
                  <a:lnTo>
                    <a:pt x="65" y="100"/>
                  </a:lnTo>
                  <a:lnTo>
                    <a:pt x="68" y="100"/>
                  </a:lnTo>
                  <a:lnTo>
                    <a:pt x="71" y="100"/>
                  </a:lnTo>
                  <a:lnTo>
                    <a:pt x="74" y="100"/>
                  </a:lnTo>
                  <a:lnTo>
                    <a:pt x="77" y="99"/>
                  </a:lnTo>
                  <a:lnTo>
                    <a:pt x="80" y="98"/>
                  </a:lnTo>
                  <a:lnTo>
                    <a:pt x="86" y="97"/>
                  </a:lnTo>
                  <a:lnTo>
                    <a:pt x="92" y="96"/>
                  </a:lnTo>
                  <a:lnTo>
                    <a:pt x="96" y="96"/>
                  </a:lnTo>
                  <a:lnTo>
                    <a:pt x="99" y="95"/>
                  </a:lnTo>
                  <a:lnTo>
                    <a:pt x="105" y="95"/>
                  </a:lnTo>
                  <a:lnTo>
                    <a:pt x="108" y="94"/>
                  </a:lnTo>
                  <a:lnTo>
                    <a:pt x="111" y="93"/>
                  </a:lnTo>
                  <a:lnTo>
                    <a:pt x="114" y="93"/>
                  </a:lnTo>
                  <a:lnTo>
                    <a:pt x="117" y="92"/>
                  </a:lnTo>
                  <a:lnTo>
                    <a:pt x="120" y="91"/>
                  </a:lnTo>
                  <a:lnTo>
                    <a:pt x="124" y="89"/>
                  </a:lnTo>
                  <a:lnTo>
                    <a:pt x="127" y="87"/>
                  </a:lnTo>
                  <a:lnTo>
                    <a:pt x="131" y="85"/>
                  </a:lnTo>
                  <a:lnTo>
                    <a:pt x="133" y="81"/>
                  </a:lnTo>
                  <a:lnTo>
                    <a:pt x="136" y="78"/>
                  </a:lnTo>
                  <a:lnTo>
                    <a:pt x="140" y="75"/>
                  </a:lnTo>
                  <a:lnTo>
                    <a:pt x="143" y="71"/>
                  </a:lnTo>
                  <a:lnTo>
                    <a:pt x="146" y="67"/>
                  </a:lnTo>
                  <a:lnTo>
                    <a:pt x="158" y="57"/>
                  </a:lnTo>
                  <a:lnTo>
                    <a:pt x="166" y="50"/>
                  </a:lnTo>
                  <a:lnTo>
                    <a:pt x="170" y="47"/>
                  </a:lnTo>
                  <a:lnTo>
                    <a:pt x="174" y="44"/>
                  </a:lnTo>
                  <a:lnTo>
                    <a:pt x="177" y="42"/>
                  </a:lnTo>
                  <a:lnTo>
                    <a:pt x="180" y="39"/>
                  </a:lnTo>
                  <a:lnTo>
                    <a:pt x="183" y="37"/>
                  </a:lnTo>
                  <a:lnTo>
                    <a:pt x="186" y="35"/>
                  </a:lnTo>
                  <a:lnTo>
                    <a:pt x="188" y="34"/>
                  </a:lnTo>
                  <a:lnTo>
                    <a:pt x="190" y="33"/>
                  </a:lnTo>
                  <a:lnTo>
                    <a:pt x="191" y="32"/>
                  </a:lnTo>
                  <a:lnTo>
                    <a:pt x="191" y="31"/>
                  </a:lnTo>
                  <a:lnTo>
                    <a:pt x="191" y="30"/>
                  </a:lnTo>
                  <a:lnTo>
                    <a:pt x="190" y="29"/>
                  </a:lnTo>
                  <a:lnTo>
                    <a:pt x="189" y="28"/>
                  </a:lnTo>
                  <a:lnTo>
                    <a:pt x="188" y="27"/>
                  </a:lnTo>
                  <a:lnTo>
                    <a:pt x="186" y="26"/>
                  </a:lnTo>
                  <a:lnTo>
                    <a:pt x="184" y="25"/>
                  </a:lnTo>
                  <a:lnTo>
                    <a:pt x="182" y="25"/>
                  </a:lnTo>
                  <a:lnTo>
                    <a:pt x="180" y="25"/>
                  </a:lnTo>
                  <a:lnTo>
                    <a:pt x="178" y="25"/>
                  </a:lnTo>
                  <a:lnTo>
                    <a:pt x="176" y="25"/>
                  </a:lnTo>
                  <a:lnTo>
                    <a:pt x="174" y="25"/>
                  </a:lnTo>
                  <a:lnTo>
                    <a:pt x="173" y="26"/>
                  </a:lnTo>
                  <a:lnTo>
                    <a:pt x="167" y="32"/>
                  </a:lnTo>
                  <a:lnTo>
                    <a:pt x="162" y="36"/>
                  </a:lnTo>
                  <a:lnTo>
                    <a:pt x="157" y="41"/>
                  </a:lnTo>
                  <a:lnTo>
                    <a:pt x="151" y="45"/>
                  </a:lnTo>
                  <a:lnTo>
                    <a:pt x="144" y="51"/>
                  </a:lnTo>
                  <a:lnTo>
                    <a:pt x="138" y="57"/>
                  </a:lnTo>
                  <a:lnTo>
                    <a:pt x="130" y="62"/>
                  </a:lnTo>
                  <a:lnTo>
                    <a:pt x="122" y="68"/>
                  </a:lnTo>
                  <a:lnTo>
                    <a:pt x="114" y="73"/>
                  </a:lnTo>
                  <a:lnTo>
                    <a:pt x="107" y="77"/>
                  </a:lnTo>
                  <a:lnTo>
                    <a:pt x="99" y="81"/>
                  </a:lnTo>
                  <a:lnTo>
                    <a:pt x="91" y="83"/>
                  </a:lnTo>
                  <a:lnTo>
                    <a:pt x="83" y="85"/>
                  </a:lnTo>
                  <a:lnTo>
                    <a:pt x="77" y="86"/>
                  </a:lnTo>
                  <a:lnTo>
                    <a:pt x="70" y="85"/>
                  </a:lnTo>
                  <a:lnTo>
                    <a:pt x="68" y="84"/>
                  </a:lnTo>
                  <a:lnTo>
                    <a:pt x="64" y="84"/>
                  </a:lnTo>
                  <a:lnTo>
                    <a:pt x="61" y="84"/>
                  </a:lnTo>
                  <a:lnTo>
                    <a:pt x="58" y="84"/>
                  </a:lnTo>
                  <a:lnTo>
                    <a:pt x="50" y="85"/>
                  </a:lnTo>
                  <a:lnTo>
                    <a:pt x="48" y="85"/>
                  </a:lnTo>
                  <a:lnTo>
                    <a:pt x="44" y="85"/>
                  </a:lnTo>
                  <a:lnTo>
                    <a:pt x="41" y="86"/>
                  </a:lnTo>
                  <a:lnTo>
                    <a:pt x="38" y="86"/>
                  </a:lnTo>
                  <a:lnTo>
                    <a:pt x="35" y="85"/>
                  </a:lnTo>
                  <a:lnTo>
                    <a:pt x="33" y="84"/>
                  </a:lnTo>
                  <a:lnTo>
                    <a:pt x="31" y="83"/>
                  </a:lnTo>
                  <a:lnTo>
                    <a:pt x="30" y="81"/>
                  </a:lnTo>
                  <a:lnTo>
                    <a:pt x="29" y="79"/>
                  </a:lnTo>
                  <a:lnTo>
                    <a:pt x="28" y="75"/>
                  </a:lnTo>
                  <a:lnTo>
                    <a:pt x="28" y="72"/>
                  </a:lnTo>
                  <a:lnTo>
                    <a:pt x="29" y="69"/>
                  </a:lnTo>
                  <a:lnTo>
                    <a:pt x="30" y="66"/>
                  </a:lnTo>
                  <a:lnTo>
                    <a:pt x="32" y="64"/>
                  </a:lnTo>
                  <a:lnTo>
                    <a:pt x="34" y="63"/>
                  </a:lnTo>
                  <a:lnTo>
                    <a:pt x="38" y="60"/>
                  </a:lnTo>
                  <a:lnTo>
                    <a:pt x="40" y="59"/>
                  </a:lnTo>
                  <a:lnTo>
                    <a:pt x="42" y="58"/>
                  </a:lnTo>
                  <a:lnTo>
                    <a:pt x="45" y="58"/>
                  </a:lnTo>
                  <a:lnTo>
                    <a:pt x="47" y="56"/>
                  </a:lnTo>
                  <a:lnTo>
                    <a:pt x="48" y="54"/>
                  </a:lnTo>
                  <a:lnTo>
                    <a:pt x="49" y="51"/>
                  </a:lnTo>
                  <a:lnTo>
                    <a:pt x="50" y="48"/>
                  </a:lnTo>
                  <a:lnTo>
                    <a:pt x="51" y="44"/>
                  </a:lnTo>
                  <a:lnTo>
                    <a:pt x="51" y="40"/>
                  </a:lnTo>
                  <a:lnTo>
                    <a:pt x="50" y="36"/>
                  </a:lnTo>
                  <a:lnTo>
                    <a:pt x="48" y="31"/>
                  </a:lnTo>
                  <a:lnTo>
                    <a:pt x="47" y="26"/>
                  </a:lnTo>
                  <a:lnTo>
                    <a:pt x="44" y="23"/>
                  </a:lnTo>
                  <a:lnTo>
                    <a:pt x="41" y="19"/>
                  </a:lnTo>
                  <a:lnTo>
                    <a:pt x="38" y="15"/>
                  </a:lnTo>
                  <a:lnTo>
                    <a:pt x="35" y="11"/>
                  </a:lnTo>
                  <a:lnTo>
                    <a:pt x="31" y="8"/>
                  </a:lnTo>
                  <a:lnTo>
                    <a:pt x="28" y="6"/>
                  </a:lnTo>
                  <a:lnTo>
                    <a:pt x="25" y="3"/>
                  </a:lnTo>
                  <a:lnTo>
                    <a:pt x="22" y="2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5" y="2"/>
                  </a:lnTo>
                  <a:lnTo>
                    <a:pt x="15" y="4"/>
                  </a:lnTo>
                </a:path>
              </a:pathLst>
            </a:custGeom>
            <a:solidFill>
              <a:srgbClr val="6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8" name="Freeform 13"/>
            <p:cNvSpPr>
              <a:spLocks/>
            </p:cNvSpPr>
            <p:nvPr/>
          </p:nvSpPr>
          <p:spPr bwMode="auto">
            <a:xfrm>
              <a:off x="4614" y="1652"/>
              <a:ext cx="14" cy="12"/>
            </a:xfrm>
            <a:custGeom>
              <a:avLst/>
              <a:gdLst>
                <a:gd name="T0" fmla="*/ 9 w 14"/>
                <a:gd name="T1" fmla="*/ 1 h 12"/>
                <a:gd name="T2" fmla="*/ 8 w 14"/>
                <a:gd name="T3" fmla="*/ 1 h 12"/>
                <a:gd name="T4" fmla="*/ 8 w 14"/>
                <a:gd name="T5" fmla="*/ 2 h 12"/>
                <a:gd name="T6" fmla="*/ 7 w 14"/>
                <a:gd name="T7" fmla="*/ 3 h 12"/>
                <a:gd name="T8" fmla="*/ 5 w 14"/>
                <a:gd name="T9" fmla="*/ 3 h 12"/>
                <a:gd name="T10" fmla="*/ 5 w 14"/>
                <a:gd name="T11" fmla="*/ 3 h 12"/>
                <a:gd name="T12" fmla="*/ 4 w 14"/>
                <a:gd name="T13" fmla="*/ 4 h 12"/>
                <a:gd name="T14" fmla="*/ 3 w 14"/>
                <a:gd name="T15" fmla="*/ 5 h 12"/>
                <a:gd name="T16" fmla="*/ 2 w 14"/>
                <a:gd name="T17" fmla="*/ 5 h 12"/>
                <a:gd name="T18" fmla="*/ 1 w 14"/>
                <a:gd name="T19" fmla="*/ 6 h 12"/>
                <a:gd name="T20" fmla="*/ 1 w 14"/>
                <a:gd name="T21" fmla="*/ 7 h 12"/>
                <a:gd name="T22" fmla="*/ 0 w 14"/>
                <a:gd name="T23" fmla="*/ 8 h 12"/>
                <a:gd name="T24" fmla="*/ 0 w 14"/>
                <a:gd name="T25" fmla="*/ 8 h 12"/>
                <a:gd name="T26" fmla="*/ 1 w 14"/>
                <a:gd name="T27" fmla="*/ 8 h 12"/>
                <a:gd name="T28" fmla="*/ 1 w 14"/>
                <a:gd name="T29" fmla="*/ 9 h 12"/>
                <a:gd name="T30" fmla="*/ 3 w 14"/>
                <a:gd name="T31" fmla="*/ 10 h 12"/>
                <a:gd name="T32" fmla="*/ 3 w 14"/>
                <a:gd name="T33" fmla="*/ 10 h 12"/>
                <a:gd name="T34" fmla="*/ 5 w 14"/>
                <a:gd name="T35" fmla="*/ 11 h 12"/>
                <a:gd name="T36" fmla="*/ 5 w 14"/>
                <a:gd name="T37" fmla="*/ 11 h 12"/>
                <a:gd name="T38" fmla="*/ 6 w 14"/>
                <a:gd name="T39" fmla="*/ 11 h 12"/>
                <a:gd name="T40" fmla="*/ 7 w 14"/>
                <a:gd name="T41" fmla="*/ 11 h 12"/>
                <a:gd name="T42" fmla="*/ 8 w 14"/>
                <a:gd name="T43" fmla="*/ 11 h 12"/>
                <a:gd name="T44" fmla="*/ 8 w 14"/>
                <a:gd name="T45" fmla="*/ 10 h 12"/>
                <a:gd name="T46" fmla="*/ 9 w 14"/>
                <a:gd name="T47" fmla="*/ 10 h 12"/>
                <a:gd name="T48" fmla="*/ 9 w 14"/>
                <a:gd name="T49" fmla="*/ 9 h 12"/>
                <a:gd name="T50" fmla="*/ 9 w 14"/>
                <a:gd name="T51" fmla="*/ 8 h 12"/>
                <a:gd name="T52" fmla="*/ 9 w 14"/>
                <a:gd name="T53" fmla="*/ 7 h 12"/>
                <a:gd name="T54" fmla="*/ 9 w 14"/>
                <a:gd name="T55" fmla="*/ 6 h 12"/>
                <a:gd name="T56" fmla="*/ 10 w 14"/>
                <a:gd name="T57" fmla="*/ 6 h 12"/>
                <a:gd name="T58" fmla="*/ 11 w 14"/>
                <a:gd name="T59" fmla="*/ 4 h 12"/>
                <a:gd name="T60" fmla="*/ 12 w 14"/>
                <a:gd name="T61" fmla="*/ 3 h 12"/>
                <a:gd name="T62" fmla="*/ 12 w 14"/>
                <a:gd name="T63" fmla="*/ 3 h 12"/>
                <a:gd name="T64" fmla="*/ 12 w 14"/>
                <a:gd name="T65" fmla="*/ 2 h 12"/>
                <a:gd name="T66" fmla="*/ 13 w 14"/>
                <a:gd name="T67" fmla="*/ 1 h 12"/>
                <a:gd name="T68" fmla="*/ 13 w 14"/>
                <a:gd name="T69" fmla="*/ 1 h 12"/>
                <a:gd name="T70" fmla="*/ 12 w 14"/>
                <a:gd name="T71" fmla="*/ 0 h 12"/>
                <a:gd name="T72" fmla="*/ 12 w 14"/>
                <a:gd name="T73" fmla="*/ 0 h 12"/>
                <a:gd name="T74" fmla="*/ 11 w 14"/>
                <a:gd name="T75" fmla="*/ 0 h 12"/>
                <a:gd name="T76" fmla="*/ 10 w 14"/>
                <a:gd name="T77" fmla="*/ 0 h 12"/>
                <a:gd name="T78" fmla="*/ 9 w 14"/>
                <a:gd name="T79" fmla="*/ 1 h 1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4"/>
                <a:gd name="T121" fmla="*/ 0 h 12"/>
                <a:gd name="T122" fmla="*/ 14 w 14"/>
                <a:gd name="T123" fmla="*/ 12 h 1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4" h="12">
                  <a:moveTo>
                    <a:pt x="9" y="1"/>
                  </a:moveTo>
                  <a:lnTo>
                    <a:pt x="8" y="1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3"/>
                  </a:lnTo>
                  <a:lnTo>
                    <a:pt x="4" y="4"/>
                  </a:lnTo>
                  <a:lnTo>
                    <a:pt x="3" y="5"/>
                  </a:lnTo>
                  <a:lnTo>
                    <a:pt x="2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0" y="8"/>
                  </a:lnTo>
                  <a:lnTo>
                    <a:pt x="1" y="8"/>
                  </a:lnTo>
                  <a:lnTo>
                    <a:pt x="1" y="9"/>
                  </a:lnTo>
                  <a:lnTo>
                    <a:pt x="3" y="10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8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7"/>
                  </a:lnTo>
                  <a:lnTo>
                    <a:pt x="9" y="6"/>
                  </a:lnTo>
                  <a:lnTo>
                    <a:pt x="10" y="6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2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9" y="1"/>
                  </a:lnTo>
                </a:path>
              </a:pathLst>
            </a:custGeom>
            <a:solidFill>
              <a:srgbClr val="A55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9" name="Freeform 14"/>
            <p:cNvSpPr>
              <a:spLocks/>
            </p:cNvSpPr>
            <p:nvPr/>
          </p:nvSpPr>
          <p:spPr bwMode="auto">
            <a:xfrm>
              <a:off x="4603" y="1643"/>
              <a:ext cx="18" cy="16"/>
            </a:xfrm>
            <a:custGeom>
              <a:avLst/>
              <a:gdLst>
                <a:gd name="T0" fmla="*/ 14 w 18"/>
                <a:gd name="T1" fmla="*/ 0 h 16"/>
                <a:gd name="T2" fmla="*/ 13 w 18"/>
                <a:gd name="T3" fmla="*/ 1 h 16"/>
                <a:gd name="T4" fmla="*/ 13 w 18"/>
                <a:gd name="T5" fmla="*/ 1 h 16"/>
                <a:gd name="T6" fmla="*/ 12 w 18"/>
                <a:gd name="T7" fmla="*/ 1 h 16"/>
                <a:gd name="T8" fmla="*/ 10 w 18"/>
                <a:gd name="T9" fmla="*/ 2 h 16"/>
                <a:gd name="T10" fmla="*/ 8 w 18"/>
                <a:gd name="T11" fmla="*/ 2 h 16"/>
                <a:gd name="T12" fmla="*/ 7 w 18"/>
                <a:gd name="T13" fmla="*/ 3 h 16"/>
                <a:gd name="T14" fmla="*/ 6 w 18"/>
                <a:gd name="T15" fmla="*/ 4 h 16"/>
                <a:gd name="T16" fmla="*/ 5 w 18"/>
                <a:gd name="T17" fmla="*/ 4 h 16"/>
                <a:gd name="T18" fmla="*/ 4 w 18"/>
                <a:gd name="T19" fmla="*/ 4 h 16"/>
                <a:gd name="T20" fmla="*/ 3 w 18"/>
                <a:gd name="T21" fmla="*/ 6 h 16"/>
                <a:gd name="T22" fmla="*/ 2 w 18"/>
                <a:gd name="T23" fmla="*/ 6 h 16"/>
                <a:gd name="T24" fmla="*/ 1 w 18"/>
                <a:gd name="T25" fmla="*/ 8 h 16"/>
                <a:gd name="T26" fmla="*/ 1 w 18"/>
                <a:gd name="T27" fmla="*/ 9 h 16"/>
                <a:gd name="T28" fmla="*/ 0 w 18"/>
                <a:gd name="T29" fmla="*/ 11 h 16"/>
                <a:gd name="T30" fmla="*/ 0 w 18"/>
                <a:gd name="T31" fmla="*/ 14 h 16"/>
                <a:gd name="T32" fmla="*/ 0 w 18"/>
                <a:gd name="T33" fmla="*/ 14 h 16"/>
                <a:gd name="T34" fmla="*/ 0 w 18"/>
                <a:gd name="T35" fmla="*/ 15 h 16"/>
                <a:gd name="T36" fmla="*/ 1 w 18"/>
                <a:gd name="T37" fmla="*/ 15 h 16"/>
                <a:gd name="T38" fmla="*/ 1 w 18"/>
                <a:gd name="T39" fmla="*/ 15 h 16"/>
                <a:gd name="T40" fmla="*/ 2 w 18"/>
                <a:gd name="T41" fmla="*/ 15 h 16"/>
                <a:gd name="T42" fmla="*/ 3 w 18"/>
                <a:gd name="T43" fmla="*/ 14 h 16"/>
                <a:gd name="T44" fmla="*/ 4 w 18"/>
                <a:gd name="T45" fmla="*/ 14 h 16"/>
                <a:gd name="T46" fmla="*/ 4 w 18"/>
                <a:gd name="T47" fmla="*/ 14 h 16"/>
                <a:gd name="T48" fmla="*/ 4 w 18"/>
                <a:gd name="T49" fmla="*/ 13 h 16"/>
                <a:gd name="T50" fmla="*/ 5 w 18"/>
                <a:gd name="T51" fmla="*/ 12 h 16"/>
                <a:gd name="T52" fmla="*/ 6 w 18"/>
                <a:gd name="T53" fmla="*/ 11 h 16"/>
                <a:gd name="T54" fmla="*/ 7 w 18"/>
                <a:gd name="T55" fmla="*/ 11 h 16"/>
                <a:gd name="T56" fmla="*/ 8 w 18"/>
                <a:gd name="T57" fmla="*/ 10 h 16"/>
                <a:gd name="T58" fmla="*/ 8 w 18"/>
                <a:gd name="T59" fmla="*/ 9 h 16"/>
                <a:gd name="T60" fmla="*/ 9 w 18"/>
                <a:gd name="T61" fmla="*/ 9 h 16"/>
                <a:gd name="T62" fmla="*/ 10 w 18"/>
                <a:gd name="T63" fmla="*/ 9 h 16"/>
                <a:gd name="T64" fmla="*/ 10 w 18"/>
                <a:gd name="T65" fmla="*/ 8 h 16"/>
                <a:gd name="T66" fmla="*/ 11 w 18"/>
                <a:gd name="T67" fmla="*/ 8 h 16"/>
                <a:gd name="T68" fmla="*/ 11 w 18"/>
                <a:gd name="T69" fmla="*/ 7 h 16"/>
                <a:gd name="T70" fmla="*/ 12 w 18"/>
                <a:gd name="T71" fmla="*/ 7 h 16"/>
                <a:gd name="T72" fmla="*/ 13 w 18"/>
                <a:gd name="T73" fmla="*/ 7 h 16"/>
                <a:gd name="T74" fmla="*/ 13 w 18"/>
                <a:gd name="T75" fmla="*/ 7 h 16"/>
                <a:gd name="T76" fmla="*/ 14 w 18"/>
                <a:gd name="T77" fmla="*/ 7 h 16"/>
                <a:gd name="T78" fmla="*/ 15 w 18"/>
                <a:gd name="T79" fmla="*/ 6 h 16"/>
                <a:gd name="T80" fmla="*/ 16 w 18"/>
                <a:gd name="T81" fmla="*/ 6 h 16"/>
                <a:gd name="T82" fmla="*/ 16 w 18"/>
                <a:gd name="T83" fmla="*/ 4 h 16"/>
                <a:gd name="T84" fmla="*/ 17 w 18"/>
                <a:gd name="T85" fmla="*/ 3 h 16"/>
                <a:gd name="T86" fmla="*/ 17 w 18"/>
                <a:gd name="T87" fmla="*/ 2 h 16"/>
                <a:gd name="T88" fmla="*/ 17 w 18"/>
                <a:gd name="T89" fmla="*/ 1 h 16"/>
                <a:gd name="T90" fmla="*/ 16 w 18"/>
                <a:gd name="T91" fmla="*/ 1 h 16"/>
                <a:gd name="T92" fmla="*/ 16 w 18"/>
                <a:gd name="T93" fmla="*/ 1 h 16"/>
                <a:gd name="T94" fmla="*/ 15 w 18"/>
                <a:gd name="T95" fmla="*/ 0 h 16"/>
                <a:gd name="T96" fmla="*/ 14 w 18"/>
                <a:gd name="T97" fmla="*/ 0 h 1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8"/>
                <a:gd name="T148" fmla="*/ 0 h 16"/>
                <a:gd name="T149" fmla="*/ 18 w 18"/>
                <a:gd name="T150" fmla="*/ 16 h 1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8" h="16">
                  <a:moveTo>
                    <a:pt x="14" y="0"/>
                  </a:moveTo>
                  <a:lnTo>
                    <a:pt x="13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6" y="4"/>
                  </a:lnTo>
                  <a:lnTo>
                    <a:pt x="5" y="4"/>
                  </a:lnTo>
                  <a:lnTo>
                    <a:pt x="4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8"/>
                  </a:lnTo>
                  <a:lnTo>
                    <a:pt x="1" y="9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9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4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17" y="3"/>
                  </a:lnTo>
                  <a:lnTo>
                    <a:pt x="17" y="2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4" y="0"/>
                  </a:lnTo>
                </a:path>
              </a:pathLst>
            </a:custGeom>
            <a:solidFill>
              <a:srgbClr val="B2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0" name="Freeform 15"/>
            <p:cNvSpPr>
              <a:spLocks/>
            </p:cNvSpPr>
            <p:nvPr/>
          </p:nvSpPr>
          <p:spPr bwMode="auto">
            <a:xfrm>
              <a:off x="4578" y="1552"/>
              <a:ext cx="19" cy="25"/>
            </a:xfrm>
            <a:custGeom>
              <a:avLst/>
              <a:gdLst>
                <a:gd name="T0" fmla="*/ 8 w 19"/>
                <a:gd name="T1" fmla="*/ 0 h 25"/>
                <a:gd name="T2" fmla="*/ 8 w 19"/>
                <a:gd name="T3" fmla="*/ 2 h 25"/>
                <a:gd name="T4" fmla="*/ 8 w 19"/>
                <a:gd name="T5" fmla="*/ 2 h 25"/>
                <a:gd name="T6" fmla="*/ 8 w 19"/>
                <a:gd name="T7" fmla="*/ 3 h 25"/>
                <a:gd name="T8" fmla="*/ 7 w 19"/>
                <a:gd name="T9" fmla="*/ 5 h 25"/>
                <a:gd name="T10" fmla="*/ 5 w 19"/>
                <a:gd name="T11" fmla="*/ 7 h 25"/>
                <a:gd name="T12" fmla="*/ 4 w 19"/>
                <a:gd name="T13" fmla="*/ 9 h 25"/>
                <a:gd name="T14" fmla="*/ 3 w 19"/>
                <a:gd name="T15" fmla="*/ 10 h 25"/>
                <a:gd name="T16" fmla="*/ 2 w 19"/>
                <a:gd name="T17" fmla="*/ 12 h 25"/>
                <a:gd name="T18" fmla="*/ 2 w 19"/>
                <a:gd name="T19" fmla="*/ 14 h 25"/>
                <a:gd name="T20" fmla="*/ 1 w 19"/>
                <a:gd name="T21" fmla="*/ 15 h 25"/>
                <a:gd name="T22" fmla="*/ 1 w 19"/>
                <a:gd name="T23" fmla="*/ 17 h 25"/>
                <a:gd name="T24" fmla="*/ 0 w 19"/>
                <a:gd name="T25" fmla="*/ 18 h 25"/>
                <a:gd name="T26" fmla="*/ 0 w 19"/>
                <a:gd name="T27" fmla="*/ 20 h 25"/>
                <a:gd name="T28" fmla="*/ 1 w 19"/>
                <a:gd name="T29" fmla="*/ 22 h 25"/>
                <a:gd name="T30" fmla="*/ 1 w 19"/>
                <a:gd name="T31" fmla="*/ 23 h 25"/>
                <a:gd name="T32" fmla="*/ 1 w 19"/>
                <a:gd name="T33" fmla="*/ 24 h 25"/>
                <a:gd name="T34" fmla="*/ 2 w 19"/>
                <a:gd name="T35" fmla="*/ 24 h 25"/>
                <a:gd name="T36" fmla="*/ 2 w 19"/>
                <a:gd name="T37" fmla="*/ 24 h 25"/>
                <a:gd name="T38" fmla="*/ 3 w 19"/>
                <a:gd name="T39" fmla="*/ 23 h 25"/>
                <a:gd name="T40" fmla="*/ 3 w 19"/>
                <a:gd name="T41" fmla="*/ 22 h 25"/>
                <a:gd name="T42" fmla="*/ 5 w 19"/>
                <a:gd name="T43" fmla="*/ 22 h 25"/>
                <a:gd name="T44" fmla="*/ 5 w 19"/>
                <a:gd name="T45" fmla="*/ 21 h 25"/>
                <a:gd name="T46" fmla="*/ 6 w 19"/>
                <a:gd name="T47" fmla="*/ 20 h 25"/>
                <a:gd name="T48" fmla="*/ 7 w 19"/>
                <a:gd name="T49" fmla="*/ 19 h 25"/>
                <a:gd name="T50" fmla="*/ 8 w 19"/>
                <a:gd name="T51" fmla="*/ 18 h 25"/>
                <a:gd name="T52" fmla="*/ 8 w 19"/>
                <a:gd name="T53" fmla="*/ 18 h 25"/>
                <a:gd name="T54" fmla="*/ 9 w 19"/>
                <a:gd name="T55" fmla="*/ 17 h 25"/>
                <a:gd name="T56" fmla="*/ 11 w 19"/>
                <a:gd name="T57" fmla="*/ 16 h 25"/>
                <a:gd name="T58" fmla="*/ 11 w 19"/>
                <a:gd name="T59" fmla="*/ 16 h 25"/>
                <a:gd name="T60" fmla="*/ 12 w 19"/>
                <a:gd name="T61" fmla="*/ 15 h 25"/>
                <a:gd name="T62" fmla="*/ 13 w 19"/>
                <a:gd name="T63" fmla="*/ 15 h 25"/>
                <a:gd name="T64" fmla="*/ 14 w 19"/>
                <a:gd name="T65" fmla="*/ 15 h 25"/>
                <a:gd name="T66" fmla="*/ 15 w 19"/>
                <a:gd name="T67" fmla="*/ 15 h 25"/>
                <a:gd name="T68" fmla="*/ 17 w 19"/>
                <a:gd name="T69" fmla="*/ 15 h 25"/>
                <a:gd name="T70" fmla="*/ 17 w 19"/>
                <a:gd name="T71" fmla="*/ 14 h 25"/>
                <a:gd name="T72" fmla="*/ 17 w 19"/>
                <a:gd name="T73" fmla="*/ 14 h 25"/>
                <a:gd name="T74" fmla="*/ 18 w 19"/>
                <a:gd name="T75" fmla="*/ 14 h 25"/>
                <a:gd name="T76" fmla="*/ 18 w 19"/>
                <a:gd name="T77" fmla="*/ 13 h 25"/>
                <a:gd name="T78" fmla="*/ 17 w 19"/>
                <a:gd name="T79" fmla="*/ 13 h 25"/>
                <a:gd name="T80" fmla="*/ 17 w 19"/>
                <a:gd name="T81" fmla="*/ 12 h 25"/>
                <a:gd name="T82" fmla="*/ 16 w 19"/>
                <a:gd name="T83" fmla="*/ 12 h 25"/>
                <a:gd name="T84" fmla="*/ 15 w 19"/>
                <a:gd name="T85" fmla="*/ 12 h 25"/>
                <a:gd name="T86" fmla="*/ 15 w 19"/>
                <a:gd name="T87" fmla="*/ 11 h 25"/>
                <a:gd name="T88" fmla="*/ 14 w 19"/>
                <a:gd name="T89" fmla="*/ 10 h 25"/>
                <a:gd name="T90" fmla="*/ 14 w 19"/>
                <a:gd name="T91" fmla="*/ 10 h 25"/>
                <a:gd name="T92" fmla="*/ 13 w 19"/>
                <a:gd name="T93" fmla="*/ 9 h 25"/>
                <a:gd name="T94" fmla="*/ 12 w 19"/>
                <a:gd name="T95" fmla="*/ 7 h 25"/>
                <a:gd name="T96" fmla="*/ 11 w 19"/>
                <a:gd name="T97" fmla="*/ 6 h 25"/>
                <a:gd name="T98" fmla="*/ 11 w 19"/>
                <a:gd name="T99" fmla="*/ 6 h 25"/>
                <a:gd name="T100" fmla="*/ 11 w 19"/>
                <a:gd name="T101" fmla="*/ 5 h 25"/>
                <a:gd name="T102" fmla="*/ 10 w 19"/>
                <a:gd name="T103" fmla="*/ 4 h 25"/>
                <a:gd name="T104" fmla="*/ 10 w 19"/>
                <a:gd name="T105" fmla="*/ 3 h 25"/>
                <a:gd name="T106" fmla="*/ 9 w 19"/>
                <a:gd name="T107" fmla="*/ 2 h 25"/>
                <a:gd name="T108" fmla="*/ 9 w 19"/>
                <a:gd name="T109" fmla="*/ 2 h 25"/>
                <a:gd name="T110" fmla="*/ 8 w 19"/>
                <a:gd name="T111" fmla="*/ 1 h 25"/>
                <a:gd name="T112" fmla="*/ 8 w 19"/>
                <a:gd name="T113" fmla="*/ 0 h 2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"/>
                <a:gd name="T172" fmla="*/ 0 h 25"/>
                <a:gd name="T173" fmla="*/ 19 w 19"/>
                <a:gd name="T174" fmla="*/ 25 h 2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" h="25">
                  <a:moveTo>
                    <a:pt x="8" y="0"/>
                  </a:moveTo>
                  <a:lnTo>
                    <a:pt x="8" y="2"/>
                  </a:lnTo>
                  <a:lnTo>
                    <a:pt x="8" y="3"/>
                  </a:lnTo>
                  <a:lnTo>
                    <a:pt x="7" y="5"/>
                  </a:lnTo>
                  <a:lnTo>
                    <a:pt x="5" y="7"/>
                  </a:lnTo>
                  <a:lnTo>
                    <a:pt x="4" y="9"/>
                  </a:lnTo>
                  <a:lnTo>
                    <a:pt x="3" y="10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1" y="22"/>
                  </a:lnTo>
                  <a:lnTo>
                    <a:pt x="1" y="23"/>
                  </a:lnTo>
                  <a:lnTo>
                    <a:pt x="1" y="24"/>
                  </a:lnTo>
                  <a:lnTo>
                    <a:pt x="2" y="24"/>
                  </a:lnTo>
                  <a:lnTo>
                    <a:pt x="3" y="23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5" y="21"/>
                  </a:lnTo>
                  <a:lnTo>
                    <a:pt x="6" y="20"/>
                  </a:lnTo>
                  <a:lnTo>
                    <a:pt x="7" y="19"/>
                  </a:lnTo>
                  <a:lnTo>
                    <a:pt x="8" y="18"/>
                  </a:lnTo>
                  <a:lnTo>
                    <a:pt x="9" y="17"/>
                  </a:lnTo>
                  <a:lnTo>
                    <a:pt x="11" y="16"/>
                  </a:lnTo>
                  <a:lnTo>
                    <a:pt x="12" y="15"/>
                  </a:lnTo>
                  <a:lnTo>
                    <a:pt x="13" y="15"/>
                  </a:lnTo>
                  <a:lnTo>
                    <a:pt x="14" y="15"/>
                  </a:lnTo>
                  <a:lnTo>
                    <a:pt x="15" y="15"/>
                  </a:lnTo>
                  <a:lnTo>
                    <a:pt x="17" y="15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18" y="13"/>
                  </a:lnTo>
                  <a:lnTo>
                    <a:pt x="17" y="13"/>
                  </a:lnTo>
                  <a:lnTo>
                    <a:pt x="17" y="12"/>
                  </a:lnTo>
                  <a:lnTo>
                    <a:pt x="16" y="12"/>
                  </a:lnTo>
                  <a:lnTo>
                    <a:pt x="15" y="12"/>
                  </a:lnTo>
                  <a:lnTo>
                    <a:pt x="15" y="11"/>
                  </a:lnTo>
                  <a:lnTo>
                    <a:pt x="14" y="10"/>
                  </a:lnTo>
                  <a:lnTo>
                    <a:pt x="13" y="9"/>
                  </a:lnTo>
                  <a:lnTo>
                    <a:pt x="12" y="7"/>
                  </a:lnTo>
                  <a:lnTo>
                    <a:pt x="11" y="6"/>
                  </a:lnTo>
                  <a:lnTo>
                    <a:pt x="11" y="5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9" y="2"/>
                  </a:lnTo>
                  <a:lnTo>
                    <a:pt x="8" y="1"/>
                  </a:lnTo>
                  <a:lnTo>
                    <a:pt x="8" y="0"/>
                  </a:lnTo>
                </a:path>
              </a:pathLst>
            </a:custGeom>
            <a:solidFill>
              <a:srgbClr val="B2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1" name="Freeform 16"/>
            <p:cNvSpPr>
              <a:spLocks/>
            </p:cNvSpPr>
            <p:nvPr/>
          </p:nvSpPr>
          <p:spPr bwMode="auto">
            <a:xfrm>
              <a:off x="4628" y="1600"/>
              <a:ext cx="42" cy="50"/>
            </a:xfrm>
            <a:custGeom>
              <a:avLst/>
              <a:gdLst>
                <a:gd name="T0" fmla="*/ 10 w 42"/>
                <a:gd name="T1" fmla="*/ 12 h 50"/>
                <a:gd name="T2" fmla="*/ 7 w 42"/>
                <a:gd name="T3" fmla="*/ 8 h 50"/>
                <a:gd name="T4" fmla="*/ 4 w 42"/>
                <a:gd name="T5" fmla="*/ 6 h 50"/>
                <a:gd name="T6" fmla="*/ 3 w 42"/>
                <a:gd name="T7" fmla="*/ 4 h 50"/>
                <a:gd name="T8" fmla="*/ 0 w 42"/>
                <a:gd name="T9" fmla="*/ 4 h 50"/>
                <a:gd name="T10" fmla="*/ 0 w 42"/>
                <a:gd name="T11" fmla="*/ 6 h 50"/>
                <a:gd name="T12" fmla="*/ 1 w 42"/>
                <a:gd name="T13" fmla="*/ 11 h 50"/>
                <a:gd name="T14" fmla="*/ 3 w 42"/>
                <a:gd name="T15" fmla="*/ 17 h 50"/>
                <a:gd name="T16" fmla="*/ 8 w 42"/>
                <a:gd name="T17" fmla="*/ 23 h 50"/>
                <a:gd name="T18" fmla="*/ 10 w 42"/>
                <a:gd name="T19" fmla="*/ 28 h 50"/>
                <a:gd name="T20" fmla="*/ 12 w 42"/>
                <a:gd name="T21" fmla="*/ 31 h 50"/>
                <a:gd name="T22" fmla="*/ 13 w 42"/>
                <a:gd name="T23" fmla="*/ 35 h 50"/>
                <a:gd name="T24" fmla="*/ 15 w 42"/>
                <a:gd name="T25" fmla="*/ 37 h 50"/>
                <a:gd name="T26" fmla="*/ 16 w 42"/>
                <a:gd name="T27" fmla="*/ 37 h 50"/>
                <a:gd name="T28" fmla="*/ 17 w 42"/>
                <a:gd name="T29" fmla="*/ 38 h 50"/>
                <a:gd name="T30" fmla="*/ 20 w 42"/>
                <a:gd name="T31" fmla="*/ 38 h 50"/>
                <a:gd name="T32" fmla="*/ 24 w 42"/>
                <a:gd name="T33" fmla="*/ 40 h 50"/>
                <a:gd name="T34" fmla="*/ 25 w 42"/>
                <a:gd name="T35" fmla="*/ 41 h 50"/>
                <a:gd name="T36" fmla="*/ 27 w 42"/>
                <a:gd name="T37" fmla="*/ 41 h 50"/>
                <a:gd name="T38" fmla="*/ 28 w 42"/>
                <a:gd name="T39" fmla="*/ 43 h 50"/>
                <a:gd name="T40" fmla="*/ 28 w 42"/>
                <a:gd name="T41" fmla="*/ 45 h 50"/>
                <a:gd name="T42" fmla="*/ 29 w 42"/>
                <a:gd name="T43" fmla="*/ 48 h 50"/>
                <a:gd name="T44" fmla="*/ 31 w 42"/>
                <a:gd name="T45" fmla="*/ 49 h 50"/>
                <a:gd name="T46" fmla="*/ 33 w 42"/>
                <a:gd name="T47" fmla="*/ 49 h 50"/>
                <a:gd name="T48" fmla="*/ 35 w 42"/>
                <a:gd name="T49" fmla="*/ 48 h 50"/>
                <a:gd name="T50" fmla="*/ 38 w 42"/>
                <a:gd name="T51" fmla="*/ 46 h 50"/>
                <a:gd name="T52" fmla="*/ 39 w 42"/>
                <a:gd name="T53" fmla="*/ 45 h 50"/>
                <a:gd name="T54" fmla="*/ 41 w 42"/>
                <a:gd name="T55" fmla="*/ 42 h 50"/>
                <a:gd name="T56" fmla="*/ 41 w 42"/>
                <a:gd name="T57" fmla="*/ 38 h 50"/>
                <a:gd name="T58" fmla="*/ 39 w 42"/>
                <a:gd name="T59" fmla="*/ 36 h 50"/>
                <a:gd name="T60" fmla="*/ 38 w 42"/>
                <a:gd name="T61" fmla="*/ 29 h 50"/>
                <a:gd name="T62" fmla="*/ 37 w 42"/>
                <a:gd name="T63" fmla="*/ 26 h 50"/>
                <a:gd name="T64" fmla="*/ 36 w 42"/>
                <a:gd name="T65" fmla="*/ 21 h 50"/>
                <a:gd name="T66" fmla="*/ 33 w 42"/>
                <a:gd name="T67" fmla="*/ 16 h 50"/>
                <a:gd name="T68" fmla="*/ 30 w 42"/>
                <a:gd name="T69" fmla="*/ 11 h 50"/>
                <a:gd name="T70" fmla="*/ 28 w 42"/>
                <a:gd name="T71" fmla="*/ 8 h 50"/>
                <a:gd name="T72" fmla="*/ 26 w 42"/>
                <a:gd name="T73" fmla="*/ 6 h 50"/>
                <a:gd name="T74" fmla="*/ 24 w 42"/>
                <a:gd name="T75" fmla="*/ 5 h 50"/>
                <a:gd name="T76" fmla="*/ 23 w 42"/>
                <a:gd name="T77" fmla="*/ 4 h 50"/>
                <a:gd name="T78" fmla="*/ 21 w 42"/>
                <a:gd name="T79" fmla="*/ 3 h 50"/>
                <a:gd name="T80" fmla="*/ 20 w 42"/>
                <a:gd name="T81" fmla="*/ 2 h 50"/>
                <a:gd name="T82" fmla="*/ 18 w 42"/>
                <a:gd name="T83" fmla="*/ 1 h 50"/>
                <a:gd name="T84" fmla="*/ 17 w 42"/>
                <a:gd name="T85" fmla="*/ 0 h 50"/>
                <a:gd name="T86" fmla="*/ 15 w 42"/>
                <a:gd name="T87" fmla="*/ 2 h 50"/>
                <a:gd name="T88" fmla="*/ 13 w 42"/>
                <a:gd name="T89" fmla="*/ 4 h 50"/>
                <a:gd name="T90" fmla="*/ 12 w 42"/>
                <a:gd name="T91" fmla="*/ 5 h 50"/>
                <a:gd name="T92" fmla="*/ 11 w 42"/>
                <a:gd name="T93" fmla="*/ 7 h 50"/>
                <a:gd name="T94" fmla="*/ 11 w 42"/>
                <a:gd name="T95" fmla="*/ 9 h 50"/>
                <a:gd name="T96" fmla="*/ 12 w 42"/>
                <a:gd name="T97" fmla="*/ 11 h 50"/>
                <a:gd name="T98" fmla="*/ 15 w 42"/>
                <a:gd name="T99" fmla="*/ 12 h 50"/>
                <a:gd name="T100" fmla="*/ 17 w 42"/>
                <a:gd name="T101" fmla="*/ 14 h 50"/>
                <a:gd name="T102" fmla="*/ 18 w 42"/>
                <a:gd name="T103" fmla="*/ 17 h 50"/>
                <a:gd name="T104" fmla="*/ 18 w 42"/>
                <a:gd name="T105" fmla="*/ 18 h 50"/>
                <a:gd name="T106" fmla="*/ 17 w 42"/>
                <a:gd name="T107" fmla="*/ 18 h 50"/>
                <a:gd name="T108" fmla="*/ 15 w 42"/>
                <a:gd name="T109" fmla="*/ 17 h 50"/>
                <a:gd name="T110" fmla="*/ 13 w 42"/>
                <a:gd name="T111" fmla="*/ 15 h 50"/>
                <a:gd name="T112" fmla="*/ 12 w 42"/>
                <a:gd name="T113" fmla="*/ 13 h 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2"/>
                <a:gd name="T172" fmla="*/ 0 h 50"/>
                <a:gd name="T173" fmla="*/ 42 w 42"/>
                <a:gd name="T174" fmla="*/ 50 h 5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2" h="50">
                  <a:moveTo>
                    <a:pt x="12" y="13"/>
                  </a:moveTo>
                  <a:lnTo>
                    <a:pt x="10" y="12"/>
                  </a:lnTo>
                  <a:lnTo>
                    <a:pt x="9" y="10"/>
                  </a:lnTo>
                  <a:lnTo>
                    <a:pt x="7" y="8"/>
                  </a:lnTo>
                  <a:lnTo>
                    <a:pt x="6" y="7"/>
                  </a:lnTo>
                  <a:lnTo>
                    <a:pt x="4" y="6"/>
                  </a:lnTo>
                  <a:lnTo>
                    <a:pt x="3" y="5"/>
                  </a:lnTo>
                  <a:lnTo>
                    <a:pt x="3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8"/>
                  </a:lnTo>
                  <a:lnTo>
                    <a:pt x="1" y="11"/>
                  </a:lnTo>
                  <a:lnTo>
                    <a:pt x="2" y="13"/>
                  </a:lnTo>
                  <a:lnTo>
                    <a:pt x="3" y="17"/>
                  </a:lnTo>
                  <a:lnTo>
                    <a:pt x="5" y="20"/>
                  </a:lnTo>
                  <a:lnTo>
                    <a:pt x="8" y="23"/>
                  </a:lnTo>
                  <a:lnTo>
                    <a:pt x="9" y="26"/>
                  </a:lnTo>
                  <a:lnTo>
                    <a:pt x="10" y="28"/>
                  </a:lnTo>
                  <a:lnTo>
                    <a:pt x="11" y="29"/>
                  </a:lnTo>
                  <a:lnTo>
                    <a:pt x="12" y="31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4" y="36"/>
                  </a:lnTo>
                  <a:lnTo>
                    <a:pt x="15" y="37"/>
                  </a:lnTo>
                  <a:lnTo>
                    <a:pt x="16" y="37"/>
                  </a:lnTo>
                  <a:lnTo>
                    <a:pt x="17" y="38"/>
                  </a:lnTo>
                  <a:lnTo>
                    <a:pt x="18" y="38"/>
                  </a:lnTo>
                  <a:lnTo>
                    <a:pt x="20" y="38"/>
                  </a:lnTo>
                  <a:lnTo>
                    <a:pt x="23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7" y="41"/>
                  </a:lnTo>
                  <a:lnTo>
                    <a:pt x="28" y="42"/>
                  </a:lnTo>
                  <a:lnTo>
                    <a:pt x="28" y="43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9" y="47"/>
                  </a:lnTo>
                  <a:lnTo>
                    <a:pt x="29" y="48"/>
                  </a:lnTo>
                  <a:lnTo>
                    <a:pt x="31" y="48"/>
                  </a:lnTo>
                  <a:lnTo>
                    <a:pt x="31" y="49"/>
                  </a:lnTo>
                  <a:lnTo>
                    <a:pt x="32" y="49"/>
                  </a:lnTo>
                  <a:lnTo>
                    <a:pt x="33" y="49"/>
                  </a:lnTo>
                  <a:lnTo>
                    <a:pt x="34" y="49"/>
                  </a:lnTo>
                  <a:lnTo>
                    <a:pt x="35" y="48"/>
                  </a:lnTo>
                  <a:lnTo>
                    <a:pt x="38" y="47"/>
                  </a:lnTo>
                  <a:lnTo>
                    <a:pt x="38" y="46"/>
                  </a:lnTo>
                  <a:lnTo>
                    <a:pt x="39" y="45"/>
                  </a:lnTo>
                  <a:lnTo>
                    <a:pt x="40" y="43"/>
                  </a:lnTo>
                  <a:lnTo>
                    <a:pt x="41" y="42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0" y="37"/>
                  </a:lnTo>
                  <a:lnTo>
                    <a:pt x="39" y="36"/>
                  </a:lnTo>
                  <a:lnTo>
                    <a:pt x="38" y="31"/>
                  </a:lnTo>
                  <a:lnTo>
                    <a:pt x="38" y="29"/>
                  </a:lnTo>
                  <a:lnTo>
                    <a:pt x="38" y="28"/>
                  </a:lnTo>
                  <a:lnTo>
                    <a:pt x="37" y="26"/>
                  </a:lnTo>
                  <a:lnTo>
                    <a:pt x="37" y="24"/>
                  </a:lnTo>
                  <a:lnTo>
                    <a:pt x="36" y="21"/>
                  </a:lnTo>
                  <a:lnTo>
                    <a:pt x="34" y="18"/>
                  </a:lnTo>
                  <a:lnTo>
                    <a:pt x="33" y="16"/>
                  </a:lnTo>
                  <a:lnTo>
                    <a:pt x="31" y="12"/>
                  </a:lnTo>
                  <a:lnTo>
                    <a:pt x="30" y="11"/>
                  </a:lnTo>
                  <a:lnTo>
                    <a:pt x="29" y="9"/>
                  </a:lnTo>
                  <a:lnTo>
                    <a:pt x="28" y="8"/>
                  </a:lnTo>
                  <a:lnTo>
                    <a:pt x="27" y="7"/>
                  </a:lnTo>
                  <a:lnTo>
                    <a:pt x="26" y="6"/>
                  </a:lnTo>
                  <a:lnTo>
                    <a:pt x="25" y="5"/>
                  </a:lnTo>
                  <a:lnTo>
                    <a:pt x="24" y="5"/>
                  </a:lnTo>
                  <a:lnTo>
                    <a:pt x="24" y="4"/>
                  </a:lnTo>
                  <a:lnTo>
                    <a:pt x="23" y="4"/>
                  </a:lnTo>
                  <a:lnTo>
                    <a:pt x="22" y="3"/>
                  </a:lnTo>
                  <a:lnTo>
                    <a:pt x="21" y="3"/>
                  </a:lnTo>
                  <a:lnTo>
                    <a:pt x="21" y="2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5" y="2"/>
                  </a:lnTo>
                  <a:lnTo>
                    <a:pt x="14" y="3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1" y="9"/>
                  </a:lnTo>
                  <a:lnTo>
                    <a:pt x="12" y="10"/>
                  </a:lnTo>
                  <a:lnTo>
                    <a:pt x="12" y="11"/>
                  </a:lnTo>
                  <a:lnTo>
                    <a:pt x="13" y="12"/>
                  </a:lnTo>
                  <a:lnTo>
                    <a:pt x="15" y="12"/>
                  </a:lnTo>
                  <a:lnTo>
                    <a:pt x="16" y="13"/>
                  </a:lnTo>
                  <a:lnTo>
                    <a:pt x="17" y="14"/>
                  </a:lnTo>
                  <a:lnTo>
                    <a:pt x="18" y="16"/>
                  </a:lnTo>
                  <a:lnTo>
                    <a:pt x="18" y="17"/>
                  </a:lnTo>
                  <a:lnTo>
                    <a:pt x="19" y="17"/>
                  </a:lnTo>
                  <a:lnTo>
                    <a:pt x="18" y="18"/>
                  </a:lnTo>
                  <a:lnTo>
                    <a:pt x="17" y="18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4" y="16"/>
                  </a:lnTo>
                  <a:lnTo>
                    <a:pt x="13" y="15"/>
                  </a:lnTo>
                  <a:lnTo>
                    <a:pt x="12" y="14"/>
                  </a:lnTo>
                  <a:lnTo>
                    <a:pt x="12" y="13"/>
                  </a:lnTo>
                </a:path>
              </a:pathLst>
            </a:custGeom>
            <a:solidFill>
              <a:srgbClr val="A55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2" name="Freeform 17"/>
            <p:cNvSpPr>
              <a:spLocks/>
            </p:cNvSpPr>
            <p:nvPr/>
          </p:nvSpPr>
          <p:spPr bwMode="auto">
            <a:xfrm>
              <a:off x="4611" y="1418"/>
              <a:ext cx="126" cy="63"/>
            </a:xfrm>
            <a:custGeom>
              <a:avLst/>
              <a:gdLst>
                <a:gd name="T0" fmla="*/ 78 w 126"/>
                <a:gd name="T1" fmla="*/ 0 h 63"/>
                <a:gd name="T2" fmla="*/ 72 w 126"/>
                <a:gd name="T3" fmla="*/ 0 h 63"/>
                <a:gd name="T4" fmla="*/ 66 w 126"/>
                <a:gd name="T5" fmla="*/ 1 h 63"/>
                <a:gd name="T6" fmla="*/ 59 w 126"/>
                <a:gd name="T7" fmla="*/ 2 h 63"/>
                <a:gd name="T8" fmla="*/ 54 w 126"/>
                <a:gd name="T9" fmla="*/ 5 h 63"/>
                <a:gd name="T10" fmla="*/ 52 w 126"/>
                <a:gd name="T11" fmla="*/ 10 h 63"/>
                <a:gd name="T12" fmla="*/ 51 w 126"/>
                <a:gd name="T13" fmla="*/ 16 h 63"/>
                <a:gd name="T14" fmla="*/ 52 w 126"/>
                <a:gd name="T15" fmla="*/ 26 h 63"/>
                <a:gd name="T16" fmla="*/ 54 w 126"/>
                <a:gd name="T17" fmla="*/ 31 h 63"/>
                <a:gd name="T18" fmla="*/ 57 w 126"/>
                <a:gd name="T19" fmla="*/ 33 h 63"/>
                <a:gd name="T20" fmla="*/ 59 w 126"/>
                <a:gd name="T21" fmla="*/ 35 h 63"/>
                <a:gd name="T22" fmla="*/ 60 w 126"/>
                <a:gd name="T23" fmla="*/ 36 h 63"/>
                <a:gd name="T24" fmla="*/ 59 w 126"/>
                <a:gd name="T25" fmla="*/ 38 h 63"/>
                <a:gd name="T26" fmla="*/ 56 w 126"/>
                <a:gd name="T27" fmla="*/ 40 h 63"/>
                <a:gd name="T28" fmla="*/ 53 w 126"/>
                <a:gd name="T29" fmla="*/ 43 h 63"/>
                <a:gd name="T30" fmla="*/ 51 w 126"/>
                <a:gd name="T31" fmla="*/ 46 h 63"/>
                <a:gd name="T32" fmla="*/ 49 w 126"/>
                <a:gd name="T33" fmla="*/ 47 h 63"/>
                <a:gd name="T34" fmla="*/ 47 w 126"/>
                <a:gd name="T35" fmla="*/ 48 h 63"/>
                <a:gd name="T36" fmla="*/ 45 w 126"/>
                <a:gd name="T37" fmla="*/ 49 h 63"/>
                <a:gd name="T38" fmla="*/ 42 w 126"/>
                <a:gd name="T39" fmla="*/ 48 h 63"/>
                <a:gd name="T40" fmla="*/ 38 w 126"/>
                <a:gd name="T41" fmla="*/ 47 h 63"/>
                <a:gd name="T42" fmla="*/ 33 w 126"/>
                <a:gd name="T43" fmla="*/ 44 h 63"/>
                <a:gd name="T44" fmla="*/ 31 w 126"/>
                <a:gd name="T45" fmla="*/ 42 h 63"/>
                <a:gd name="T46" fmla="*/ 24 w 126"/>
                <a:gd name="T47" fmla="*/ 37 h 63"/>
                <a:gd name="T48" fmla="*/ 20 w 126"/>
                <a:gd name="T49" fmla="*/ 36 h 63"/>
                <a:gd name="T50" fmla="*/ 17 w 126"/>
                <a:gd name="T51" fmla="*/ 36 h 63"/>
                <a:gd name="T52" fmla="*/ 14 w 126"/>
                <a:gd name="T53" fmla="*/ 37 h 63"/>
                <a:gd name="T54" fmla="*/ 10 w 126"/>
                <a:gd name="T55" fmla="*/ 40 h 63"/>
                <a:gd name="T56" fmla="*/ 9 w 126"/>
                <a:gd name="T57" fmla="*/ 42 h 63"/>
                <a:gd name="T58" fmla="*/ 7 w 126"/>
                <a:gd name="T59" fmla="*/ 44 h 63"/>
                <a:gd name="T60" fmla="*/ 4 w 126"/>
                <a:gd name="T61" fmla="*/ 46 h 63"/>
                <a:gd name="T62" fmla="*/ 2 w 126"/>
                <a:gd name="T63" fmla="*/ 48 h 63"/>
                <a:gd name="T64" fmla="*/ 1 w 126"/>
                <a:gd name="T65" fmla="*/ 50 h 63"/>
                <a:gd name="T66" fmla="*/ 1 w 126"/>
                <a:gd name="T67" fmla="*/ 51 h 63"/>
                <a:gd name="T68" fmla="*/ 3 w 126"/>
                <a:gd name="T69" fmla="*/ 52 h 63"/>
                <a:gd name="T70" fmla="*/ 7 w 126"/>
                <a:gd name="T71" fmla="*/ 53 h 63"/>
                <a:gd name="T72" fmla="*/ 10 w 126"/>
                <a:gd name="T73" fmla="*/ 55 h 63"/>
                <a:gd name="T74" fmla="*/ 17 w 126"/>
                <a:gd name="T75" fmla="*/ 57 h 63"/>
                <a:gd name="T76" fmla="*/ 26 w 126"/>
                <a:gd name="T77" fmla="*/ 59 h 63"/>
                <a:gd name="T78" fmla="*/ 34 w 126"/>
                <a:gd name="T79" fmla="*/ 61 h 63"/>
                <a:gd name="T80" fmla="*/ 44 w 126"/>
                <a:gd name="T81" fmla="*/ 62 h 63"/>
                <a:gd name="T82" fmla="*/ 53 w 126"/>
                <a:gd name="T83" fmla="*/ 61 h 63"/>
                <a:gd name="T84" fmla="*/ 63 w 126"/>
                <a:gd name="T85" fmla="*/ 58 h 63"/>
                <a:gd name="T86" fmla="*/ 71 w 126"/>
                <a:gd name="T87" fmla="*/ 53 h 63"/>
                <a:gd name="T88" fmla="*/ 74 w 126"/>
                <a:gd name="T89" fmla="*/ 48 h 63"/>
                <a:gd name="T90" fmla="*/ 81 w 126"/>
                <a:gd name="T91" fmla="*/ 43 h 63"/>
                <a:gd name="T92" fmla="*/ 88 w 126"/>
                <a:gd name="T93" fmla="*/ 36 h 63"/>
                <a:gd name="T94" fmla="*/ 95 w 126"/>
                <a:gd name="T95" fmla="*/ 30 h 63"/>
                <a:gd name="T96" fmla="*/ 104 w 126"/>
                <a:gd name="T97" fmla="*/ 25 h 63"/>
                <a:gd name="T98" fmla="*/ 112 w 126"/>
                <a:gd name="T99" fmla="*/ 20 h 63"/>
                <a:gd name="T100" fmla="*/ 119 w 126"/>
                <a:gd name="T101" fmla="*/ 18 h 63"/>
                <a:gd name="T102" fmla="*/ 125 w 126"/>
                <a:gd name="T103" fmla="*/ 18 h 6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26"/>
                <a:gd name="T157" fmla="*/ 0 h 63"/>
                <a:gd name="T158" fmla="*/ 126 w 126"/>
                <a:gd name="T159" fmla="*/ 63 h 6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26" h="63">
                  <a:moveTo>
                    <a:pt x="84" y="0"/>
                  </a:moveTo>
                  <a:lnTo>
                    <a:pt x="78" y="0"/>
                  </a:lnTo>
                  <a:lnTo>
                    <a:pt x="75" y="0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6" y="1"/>
                  </a:lnTo>
                  <a:lnTo>
                    <a:pt x="62" y="1"/>
                  </a:lnTo>
                  <a:lnTo>
                    <a:pt x="59" y="2"/>
                  </a:lnTo>
                  <a:lnTo>
                    <a:pt x="56" y="4"/>
                  </a:lnTo>
                  <a:lnTo>
                    <a:pt x="54" y="5"/>
                  </a:lnTo>
                  <a:lnTo>
                    <a:pt x="52" y="7"/>
                  </a:lnTo>
                  <a:lnTo>
                    <a:pt x="52" y="10"/>
                  </a:lnTo>
                  <a:lnTo>
                    <a:pt x="51" y="13"/>
                  </a:lnTo>
                  <a:lnTo>
                    <a:pt x="51" y="16"/>
                  </a:lnTo>
                  <a:lnTo>
                    <a:pt x="51" y="21"/>
                  </a:lnTo>
                  <a:lnTo>
                    <a:pt x="52" y="26"/>
                  </a:lnTo>
                  <a:lnTo>
                    <a:pt x="52" y="28"/>
                  </a:lnTo>
                  <a:lnTo>
                    <a:pt x="54" y="31"/>
                  </a:lnTo>
                  <a:lnTo>
                    <a:pt x="55" y="32"/>
                  </a:lnTo>
                  <a:lnTo>
                    <a:pt x="57" y="33"/>
                  </a:lnTo>
                  <a:lnTo>
                    <a:pt x="58" y="34"/>
                  </a:lnTo>
                  <a:lnTo>
                    <a:pt x="59" y="35"/>
                  </a:lnTo>
                  <a:lnTo>
                    <a:pt x="60" y="36"/>
                  </a:lnTo>
                  <a:lnTo>
                    <a:pt x="60" y="37"/>
                  </a:lnTo>
                  <a:lnTo>
                    <a:pt x="59" y="38"/>
                  </a:lnTo>
                  <a:lnTo>
                    <a:pt x="58" y="39"/>
                  </a:lnTo>
                  <a:lnTo>
                    <a:pt x="56" y="40"/>
                  </a:lnTo>
                  <a:lnTo>
                    <a:pt x="54" y="41"/>
                  </a:lnTo>
                  <a:lnTo>
                    <a:pt x="53" y="43"/>
                  </a:lnTo>
                  <a:lnTo>
                    <a:pt x="52" y="44"/>
                  </a:lnTo>
                  <a:lnTo>
                    <a:pt x="51" y="46"/>
                  </a:lnTo>
                  <a:lnTo>
                    <a:pt x="50" y="47"/>
                  </a:lnTo>
                  <a:lnTo>
                    <a:pt x="49" y="47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6" y="48"/>
                  </a:lnTo>
                  <a:lnTo>
                    <a:pt x="45" y="49"/>
                  </a:lnTo>
                  <a:lnTo>
                    <a:pt x="43" y="48"/>
                  </a:lnTo>
                  <a:lnTo>
                    <a:pt x="42" y="48"/>
                  </a:lnTo>
                  <a:lnTo>
                    <a:pt x="40" y="47"/>
                  </a:lnTo>
                  <a:lnTo>
                    <a:pt x="38" y="47"/>
                  </a:lnTo>
                  <a:lnTo>
                    <a:pt x="36" y="46"/>
                  </a:lnTo>
                  <a:lnTo>
                    <a:pt x="33" y="44"/>
                  </a:lnTo>
                  <a:lnTo>
                    <a:pt x="32" y="44"/>
                  </a:lnTo>
                  <a:lnTo>
                    <a:pt x="31" y="42"/>
                  </a:lnTo>
                  <a:lnTo>
                    <a:pt x="28" y="40"/>
                  </a:lnTo>
                  <a:lnTo>
                    <a:pt x="24" y="37"/>
                  </a:lnTo>
                  <a:lnTo>
                    <a:pt x="21" y="36"/>
                  </a:lnTo>
                  <a:lnTo>
                    <a:pt x="20" y="36"/>
                  </a:lnTo>
                  <a:lnTo>
                    <a:pt x="18" y="36"/>
                  </a:lnTo>
                  <a:lnTo>
                    <a:pt x="17" y="36"/>
                  </a:lnTo>
                  <a:lnTo>
                    <a:pt x="15" y="36"/>
                  </a:lnTo>
                  <a:lnTo>
                    <a:pt x="14" y="37"/>
                  </a:lnTo>
                  <a:lnTo>
                    <a:pt x="12" y="38"/>
                  </a:lnTo>
                  <a:lnTo>
                    <a:pt x="10" y="40"/>
                  </a:lnTo>
                  <a:lnTo>
                    <a:pt x="9" y="42"/>
                  </a:lnTo>
                  <a:lnTo>
                    <a:pt x="8" y="43"/>
                  </a:lnTo>
                  <a:lnTo>
                    <a:pt x="7" y="44"/>
                  </a:lnTo>
                  <a:lnTo>
                    <a:pt x="5" y="45"/>
                  </a:lnTo>
                  <a:lnTo>
                    <a:pt x="4" y="46"/>
                  </a:lnTo>
                  <a:lnTo>
                    <a:pt x="3" y="47"/>
                  </a:lnTo>
                  <a:lnTo>
                    <a:pt x="2" y="48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1" y="52"/>
                  </a:lnTo>
                  <a:lnTo>
                    <a:pt x="3" y="52"/>
                  </a:lnTo>
                  <a:lnTo>
                    <a:pt x="4" y="53"/>
                  </a:lnTo>
                  <a:lnTo>
                    <a:pt x="7" y="53"/>
                  </a:lnTo>
                  <a:lnTo>
                    <a:pt x="9" y="54"/>
                  </a:lnTo>
                  <a:lnTo>
                    <a:pt x="10" y="55"/>
                  </a:lnTo>
                  <a:lnTo>
                    <a:pt x="14" y="56"/>
                  </a:lnTo>
                  <a:lnTo>
                    <a:pt x="17" y="57"/>
                  </a:lnTo>
                  <a:lnTo>
                    <a:pt x="21" y="58"/>
                  </a:lnTo>
                  <a:lnTo>
                    <a:pt x="26" y="59"/>
                  </a:lnTo>
                  <a:lnTo>
                    <a:pt x="31" y="60"/>
                  </a:lnTo>
                  <a:lnTo>
                    <a:pt x="34" y="61"/>
                  </a:lnTo>
                  <a:lnTo>
                    <a:pt x="39" y="61"/>
                  </a:lnTo>
                  <a:lnTo>
                    <a:pt x="44" y="62"/>
                  </a:lnTo>
                  <a:lnTo>
                    <a:pt x="49" y="61"/>
                  </a:lnTo>
                  <a:lnTo>
                    <a:pt x="53" y="61"/>
                  </a:lnTo>
                  <a:lnTo>
                    <a:pt x="58" y="59"/>
                  </a:lnTo>
                  <a:lnTo>
                    <a:pt x="63" y="58"/>
                  </a:lnTo>
                  <a:lnTo>
                    <a:pt x="67" y="56"/>
                  </a:lnTo>
                  <a:lnTo>
                    <a:pt x="71" y="53"/>
                  </a:lnTo>
                  <a:lnTo>
                    <a:pt x="73" y="51"/>
                  </a:lnTo>
                  <a:lnTo>
                    <a:pt x="74" y="48"/>
                  </a:lnTo>
                  <a:lnTo>
                    <a:pt x="77" y="46"/>
                  </a:lnTo>
                  <a:lnTo>
                    <a:pt x="81" y="43"/>
                  </a:lnTo>
                  <a:lnTo>
                    <a:pt x="84" y="40"/>
                  </a:lnTo>
                  <a:lnTo>
                    <a:pt x="88" y="36"/>
                  </a:lnTo>
                  <a:lnTo>
                    <a:pt x="92" y="34"/>
                  </a:lnTo>
                  <a:lnTo>
                    <a:pt x="95" y="30"/>
                  </a:lnTo>
                  <a:lnTo>
                    <a:pt x="100" y="27"/>
                  </a:lnTo>
                  <a:lnTo>
                    <a:pt x="104" y="25"/>
                  </a:lnTo>
                  <a:lnTo>
                    <a:pt x="108" y="23"/>
                  </a:lnTo>
                  <a:lnTo>
                    <a:pt x="112" y="20"/>
                  </a:lnTo>
                  <a:lnTo>
                    <a:pt x="115" y="19"/>
                  </a:lnTo>
                  <a:lnTo>
                    <a:pt x="119" y="18"/>
                  </a:lnTo>
                  <a:lnTo>
                    <a:pt x="122" y="17"/>
                  </a:lnTo>
                  <a:lnTo>
                    <a:pt x="125" y="18"/>
                  </a:lnTo>
                  <a:lnTo>
                    <a:pt x="84" y="0"/>
                  </a:lnTo>
                </a:path>
              </a:pathLst>
            </a:custGeom>
            <a:solidFill>
              <a:srgbClr val="B2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3" name="Freeform 18"/>
            <p:cNvSpPr>
              <a:spLocks/>
            </p:cNvSpPr>
            <p:nvPr/>
          </p:nvSpPr>
          <p:spPr bwMode="auto">
            <a:xfrm>
              <a:off x="4660" y="1433"/>
              <a:ext cx="222" cy="222"/>
            </a:xfrm>
            <a:custGeom>
              <a:avLst/>
              <a:gdLst>
                <a:gd name="T0" fmla="*/ 30 w 222"/>
                <a:gd name="T1" fmla="*/ 174 h 222"/>
                <a:gd name="T2" fmla="*/ 36 w 222"/>
                <a:gd name="T3" fmla="*/ 174 h 222"/>
                <a:gd name="T4" fmla="*/ 39 w 222"/>
                <a:gd name="T5" fmla="*/ 166 h 222"/>
                <a:gd name="T6" fmla="*/ 46 w 222"/>
                <a:gd name="T7" fmla="*/ 166 h 222"/>
                <a:gd name="T8" fmla="*/ 51 w 222"/>
                <a:gd name="T9" fmla="*/ 176 h 222"/>
                <a:gd name="T10" fmla="*/ 61 w 222"/>
                <a:gd name="T11" fmla="*/ 189 h 222"/>
                <a:gd name="T12" fmla="*/ 91 w 222"/>
                <a:gd name="T13" fmla="*/ 186 h 222"/>
                <a:gd name="T14" fmla="*/ 103 w 222"/>
                <a:gd name="T15" fmla="*/ 167 h 222"/>
                <a:gd name="T16" fmla="*/ 99 w 222"/>
                <a:gd name="T17" fmla="*/ 152 h 222"/>
                <a:gd name="T18" fmla="*/ 106 w 222"/>
                <a:gd name="T19" fmla="*/ 151 h 222"/>
                <a:gd name="T20" fmla="*/ 116 w 222"/>
                <a:gd name="T21" fmla="*/ 153 h 222"/>
                <a:gd name="T22" fmla="*/ 126 w 222"/>
                <a:gd name="T23" fmla="*/ 150 h 222"/>
                <a:gd name="T24" fmla="*/ 133 w 222"/>
                <a:gd name="T25" fmla="*/ 143 h 222"/>
                <a:gd name="T26" fmla="*/ 146 w 222"/>
                <a:gd name="T27" fmla="*/ 129 h 222"/>
                <a:gd name="T28" fmla="*/ 164 w 222"/>
                <a:gd name="T29" fmla="*/ 116 h 222"/>
                <a:gd name="T30" fmla="*/ 170 w 222"/>
                <a:gd name="T31" fmla="*/ 119 h 222"/>
                <a:gd name="T32" fmla="*/ 172 w 222"/>
                <a:gd name="T33" fmla="*/ 129 h 222"/>
                <a:gd name="T34" fmla="*/ 168 w 222"/>
                <a:gd name="T35" fmla="*/ 151 h 222"/>
                <a:gd name="T36" fmla="*/ 157 w 222"/>
                <a:gd name="T37" fmla="*/ 183 h 222"/>
                <a:gd name="T38" fmla="*/ 153 w 222"/>
                <a:gd name="T39" fmla="*/ 211 h 222"/>
                <a:gd name="T40" fmla="*/ 171 w 222"/>
                <a:gd name="T41" fmla="*/ 221 h 222"/>
                <a:gd name="T42" fmla="*/ 200 w 222"/>
                <a:gd name="T43" fmla="*/ 216 h 222"/>
                <a:gd name="T44" fmla="*/ 209 w 222"/>
                <a:gd name="T45" fmla="*/ 189 h 222"/>
                <a:gd name="T46" fmla="*/ 219 w 222"/>
                <a:gd name="T47" fmla="*/ 157 h 222"/>
                <a:gd name="T48" fmla="*/ 218 w 222"/>
                <a:gd name="T49" fmla="*/ 135 h 222"/>
                <a:gd name="T50" fmla="*/ 204 w 222"/>
                <a:gd name="T51" fmla="*/ 100 h 222"/>
                <a:gd name="T52" fmla="*/ 201 w 222"/>
                <a:gd name="T53" fmla="*/ 59 h 222"/>
                <a:gd name="T54" fmla="*/ 194 w 222"/>
                <a:gd name="T55" fmla="*/ 29 h 222"/>
                <a:gd name="T56" fmla="*/ 183 w 222"/>
                <a:gd name="T57" fmla="*/ 23 h 222"/>
                <a:gd name="T58" fmla="*/ 178 w 222"/>
                <a:gd name="T59" fmla="*/ 33 h 222"/>
                <a:gd name="T60" fmla="*/ 181 w 222"/>
                <a:gd name="T61" fmla="*/ 48 h 222"/>
                <a:gd name="T62" fmla="*/ 180 w 222"/>
                <a:gd name="T63" fmla="*/ 81 h 222"/>
                <a:gd name="T64" fmla="*/ 159 w 222"/>
                <a:gd name="T65" fmla="*/ 112 h 222"/>
                <a:gd name="T66" fmla="*/ 147 w 222"/>
                <a:gd name="T67" fmla="*/ 118 h 222"/>
                <a:gd name="T68" fmla="*/ 139 w 222"/>
                <a:gd name="T69" fmla="*/ 123 h 222"/>
                <a:gd name="T70" fmla="*/ 133 w 222"/>
                <a:gd name="T71" fmla="*/ 129 h 222"/>
                <a:gd name="T72" fmla="*/ 129 w 222"/>
                <a:gd name="T73" fmla="*/ 130 h 222"/>
                <a:gd name="T74" fmla="*/ 127 w 222"/>
                <a:gd name="T75" fmla="*/ 119 h 222"/>
                <a:gd name="T76" fmla="*/ 129 w 222"/>
                <a:gd name="T77" fmla="*/ 98 h 222"/>
                <a:gd name="T78" fmla="*/ 126 w 222"/>
                <a:gd name="T79" fmla="*/ 92 h 222"/>
                <a:gd name="T80" fmla="*/ 129 w 222"/>
                <a:gd name="T81" fmla="*/ 81 h 222"/>
                <a:gd name="T82" fmla="*/ 129 w 222"/>
                <a:gd name="T83" fmla="*/ 72 h 222"/>
                <a:gd name="T84" fmla="*/ 121 w 222"/>
                <a:gd name="T85" fmla="*/ 65 h 222"/>
                <a:gd name="T86" fmla="*/ 115 w 222"/>
                <a:gd name="T87" fmla="*/ 67 h 222"/>
                <a:gd name="T88" fmla="*/ 117 w 222"/>
                <a:gd name="T89" fmla="*/ 77 h 222"/>
                <a:gd name="T90" fmla="*/ 114 w 222"/>
                <a:gd name="T91" fmla="*/ 85 h 222"/>
                <a:gd name="T92" fmla="*/ 106 w 222"/>
                <a:gd name="T93" fmla="*/ 79 h 222"/>
                <a:gd name="T94" fmla="*/ 102 w 222"/>
                <a:gd name="T95" fmla="*/ 67 h 222"/>
                <a:gd name="T96" fmla="*/ 106 w 222"/>
                <a:gd name="T97" fmla="*/ 55 h 222"/>
                <a:gd name="T98" fmla="*/ 113 w 222"/>
                <a:gd name="T99" fmla="*/ 51 h 222"/>
                <a:gd name="T100" fmla="*/ 115 w 222"/>
                <a:gd name="T101" fmla="*/ 36 h 222"/>
                <a:gd name="T102" fmla="*/ 125 w 222"/>
                <a:gd name="T103" fmla="*/ 20 h 222"/>
                <a:gd name="T104" fmla="*/ 70 w 222"/>
                <a:gd name="T105" fmla="*/ 3 h 222"/>
                <a:gd name="T106" fmla="*/ 61 w 222"/>
                <a:gd name="T107" fmla="*/ 31 h 222"/>
                <a:gd name="T108" fmla="*/ 46 w 222"/>
                <a:gd name="T109" fmla="*/ 61 h 222"/>
                <a:gd name="T110" fmla="*/ 29 w 222"/>
                <a:gd name="T111" fmla="*/ 73 h 222"/>
                <a:gd name="T112" fmla="*/ 10 w 222"/>
                <a:gd name="T113" fmla="*/ 87 h 222"/>
                <a:gd name="T114" fmla="*/ 0 w 222"/>
                <a:gd name="T115" fmla="*/ 107 h 222"/>
                <a:gd name="T116" fmla="*/ 6 w 222"/>
                <a:gd name="T117" fmla="*/ 132 h 222"/>
                <a:gd name="T118" fmla="*/ 13 w 222"/>
                <a:gd name="T119" fmla="*/ 152 h 22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22"/>
                <a:gd name="T181" fmla="*/ 0 h 222"/>
                <a:gd name="T182" fmla="*/ 222 w 222"/>
                <a:gd name="T183" fmla="*/ 222 h 22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22" h="222">
                  <a:moveTo>
                    <a:pt x="19" y="163"/>
                  </a:moveTo>
                  <a:lnTo>
                    <a:pt x="21" y="166"/>
                  </a:lnTo>
                  <a:lnTo>
                    <a:pt x="24" y="168"/>
                  </a:lnTo>
                  <a:lnTo>
                    <a:pt x="26" y="171"/>
                  </a:lnTo>
                  <a:lnTo>
                    <a:pt x="28" y="172"/>
                  </a:lnTo>
                  <a:lnTo>
                    <a:pt x="30" y="174"/>
                  </a:lnTo>
                  <a:lnTo>
                    <a:pt x="31" y="175"/>
                  </a:lnTo>
                  <a:lnTo>
                    <a:pt x="33" y="175"/>
                  </a:lnTo>
                  <a:lnTo>
                    <a:pt x="34" y="175"/>
                  </a:lnTo>
                  <a:lnTo>
                    <a:pt x="35" y="175"/>
                  </a:lnTo>
                  <a:lnTo>
                    <a:pt x="36" y="175"/>
                  </a:lnTo>
                  <a:lnTo>
                    <a:pt x="36" y="174"/>
                  </a:lnTo>
                  <a:lnTo>
                    <a:pt x="37" y="173"/>
                  </a:lnTo>
                  <a:lnTo>
                    <a:pt x="37" y="172"/>
                  </a:lnTo>
                  <a:lnTo>
                    <a:pt x="38" y="170"/>
                  </a:lnTo>
                  <a:lnTo>
                    <a:pt x="38" y="169"/>
                  </a:lnTo>
                  <a:lnTo>
                    <a:pt x="38" y="167"/>
                  </a:lnTo>
                  <a:lnTo>
                    <a:pt x="39" y="166"/>
                  </a:lnTo>
                  <a:lnTo>
                    <a:pt x="40" y="165"/>
                  </a:lnTo>
                  <a:lnTo>
                    <a:pt x="41" y="165"/>
                  </a:lnTo>
                  <a:lnTo>
                    <a:pt x="42" y="165"/>
                  </a:lnTo>
                  <a:lnTo>
                    <a:pt x="43" y="165"/>
                  </a:lnTo>
                  <a:lnTo>
                    <a:pt x="45" y="166"/>
                  </a:lnTo>
                  <a:lnTo>
                    <a:pt x="46" y="166"/>
                  </a:lnTo>
                  <a:lnTo>
                    <a:pt x="47" y="167"/>
                  </a:lnTo>
                  <a:lnTo>
                    <a:pt x="48" y="168"/>
                  </a:lnTo>
                  <a:lnTo>
                    <a:pt x="49" y="170"/>
                  </a:lnTo>
                  <a:lnTo>
                    <a:pt x="50" y="172"/>
                  </a:lnTo>
                  <a:lnTo>
                    <a:pt x="51" y="174"/>
                  </a:lnTo>
                  <a:lnTo>
                    <a:pt x="51" y="176"/>
                  </a:lnTo>
                  <a:lnTo>
                    <a:pt x="52" y="180"/>
                  </a:lnTo>
                  <a:lnTo>
                    <a:pt x="52" y="181"/>
                  </a:lnTo>
                  <a:lnTo>
                    <a:pt x="53" y="184"/>
                  </a:lnTo>
                  <a:lnTo>
                    <a:pt x="55" y="186"/>
                  </a:lnTo>
                  <a:lnTo>
                    <a:pt x="57" y="187"/>
                  </a:lnTo>
                  <a:lnTo>
                    <a:pt x="61" y="189"/>
                  </a:lnTo>
                  <a:lnTo>
                    <a:pt x="65" y="189"/>
                  </a:lnTo>
                  <a:lnTo>
                    <a:pt x="70" y="190"/>
                  </a:lnTo>
                  <a:lnTo>
                    <a:pt x="76" y="189"/>
                  </a:lnTo>
                  <a:lnTo>
                    <a:pt x="81" y="189"/>
                  </a:lnTo>
                  <a:lnTo>
                    <a:pt x="86" y="187"/>
                  </a:lnTo>
                  <a:lnTo>
                    <a:pt x="91" y="186"/>
                  </a:lnTo>
                  <a:lnTo>
                    <a:pt x="95" y="184"/>
                  </a:lnTo>
                  <a:lnTo>
                    <a:pt x="99" y="181"/>
                  </a:lnTo>
                  <a:lnTo>
                    <a:pt x="102" y="179"/>
                  </a:lnTo>
                  <a:lnTo>
                    <a:pt x="103" y="175"/>
                  </a:lnTo>
                  <a:lnTo>
                    <a:pt x="104" y="171"/>
                  </a:lnTo>
                  <a:lnTo>
                    <a:pt x="103" y="167"/>
                  </a:lnTo>
                  <a:lnTo>
                    <a:pt x="101" y="164"/>
                  </a:lnTo>
                  <a:lnTo>
                    <a:pt x="100" y="160"/>
                  </a:lnTo>
                  <a:lnTo>
                    <a:pt x="99" y="157"/>
                  </a:lnTo>
                  <a:lnTo>
                    <a:pt x="99" y="155"/>
                  </a:lnTo>
                  <a:lnTo>
                    <a:pt x="99" y="153"/>
                  </a:lnTo>
                  <a:lnTo>
                    <a:pt x="99" y="152"/>
                  </a:lnTo>
                  <a:lnTo>
                    <a:pt x="100" y="151"/>
                  </a:lnTo>
                  <a:lnTo>
                    <a:pt x="100" y="150"/>
                  </a:lnTo>
                  <a:lnTo>
                    <a:pt x="102" y="150"/>
                  </a:lnTo>
                  <a:lnTo>
                    <a:pt x="103" y="150"/>
                  </a:lnTo>
                  <a:lnTo>
                    <a:pt x="104" y="150"/>
                  </a:lnTo>
                  <a:lnTo>
                    <a:pt x="106" y="151"/>
                  </a:lnTo>
                  <a:lnTo>
                    <a:pt x="107" y="151"/>
                  </a:lnTo>
                  <a:lnTo>
                    <a:pt x="109" y="152"/>
                  </a:lnTo>
                  <a:lnTo>
                    <a:pt x="111" y="153"/>
                  </a:lnTo>
                  <a:lnTo>
                    <a:pt x="113" y="154"/>
                  </a:lnTo>
                  <a:lnTo>
                    <a:pt x="114" y="154"/>
                  </a:lnTo>
                  <a:lnTo>
                    <a:pt x="116" y="153"/>
                  </a:lnTo>
                  <a:lnTo>
                    <a:pt x="118" y="153"/>
                  </a:lnTo>
                  <a:lnTo>
                    <a:pt x="120" y="153"/>
                  </a:lnTo>
                  <a:lnTo>
                    <a:pt x="121" y="152"/>
                  </a:lnTo>
                  <a:lnTo>
                    <a:pt x="123" y="152"/>
                  </a:lnTo>
                  <a:lnTo>
                    <a:pt x="125" y="151"/>
                  </a:lnTo>
                  <a:lnTo>
                    <a:pt x="126" y="150"/>
                  </a:lnTo>
                  <a:lnTo>
                    <a:pt x="128" y="149"/>
                  </a:lnTo>
                  <a:lnTo>
                    <a:pt x="129" y="148"/>
                  </a:lnTo>
                  <a:lnTo>
                    <a:pt x="130" y="147"/>
                  </a:lnTo>
                  <a:lnTo>
                    <a:pt x="131" y="146"/>
                  </a:lnTo>
                  <a:lnTo>
                    <a:pt x="132" y="144"/>
                  </a:lnTo>
                  <a:lnTo>
                    <a:pt x="133" y="143"/>
                  </a:lnTo>
                  <a:lnTo>
                    <a:pt x="134" y="141"/>
                  </a:lnTo>
                  <a:lnTo>
                    <a:pt x="135" y="139"/>
                  </a:lnTo>
                  <a:lnTo>
                    <a:pt x="137" y="138"/>
                  </a:lnTo>
                  <a:lnTo>
                    <a:pt x="143" y="132"/>
                  </a:lnTo>
                  <a:lnTo>
                    <a:pt x="144" y="131"/>
                  </a:lnTo>
                  <a:lnTo>
                    <a:pt x="146" y="129"/>
                  </a:lnTo>
                  <a:lnTo>
                    <a:pt x="148" y="128"/>
                  </a:lnTo>
                  <a:lnTo>
                    <a:pt x="153" y="124"/>
                  </a:lnTo>
                  <a:lnTo>
                    <a:pt x="157" y="121"/>
                  </a:lnTo>
                  <a:lnTo>
                    <a:pt x="159" y="120"/>
                  </a:lnTo>
                  <a:lnTo>
                    <a:pt x="162" y="117"/>
                  </a:lnTo>
                  <a:lnTo>
                    <a:pt x="164" y="116"/>
                  </a:lnTo>
                  <a:lnTo>
                    <a:pt x="166" y="117"/>
                  </a:lnTo>
                  <a:lnTo>
                    <a:pt x="167" y="117"/>
                  </a:lnTo>
                  <a:lnTo>
                    <a:pt x="169" y="118"/>
                  </a:lnTo>
                  <a:lnTo>
                    <a:pt x="170" y="118"/>
                  </a:lnTo>
                  <a:lnTo>
                    <a:pt x="170" y="119"/>
                  </a:lnTo>
                  <a:lnTo>
                    <a:pt x="171" y="120"/>
                  </a:lnTo>
                  <a:lnTo>
                    <a:pt x="171" y="121"/>
                  </a:lnTo>
                  <a:lnTo>
                    <a:pt x="172" y="123"/>
                  </a:lnTo>
                  <a:lnTo>
                    <a:pt x="172" y="124"/>
                  </a:lnTo>
                  <a:lnTo>
                    <a:pt x="172" y="126"/>
                  </a:lnTo>
                  <a:lnTo>
                    <a:pt x="172" y="129"/>
                  </a:lnTo>
                  <a:lnTo>
                    <a:pt x="173" y="130"/>
                  </a:lnTo>
                  <a:lnTo>
                    <a:pt x="173" y="136"/>
                  </a:lnTo>
                  <a:lnTo>
                    <a:pt x="173" y="139"/>
                  </a:lnTo>
                  <a:lnTo>
                    <a:pt x="171" y="142"/>
                  </a:lnTo>
                  <a:lnTo>
                    <a:pt x="170" y="146"/>
                  </a:lnTo>
                  <a:lnTo>
                    <a:pt x="168" y="151"/>
                  </a:lnTo>
                  <a:lnTo>
                    <a:pt x="166" y="155"/>
                  </a:lnTo>
                  <a:lnTo>
                    <a:pt x="165" y="161"/>
                  </a:lnTo>
                  <a:lnTo>
                    <a:pt x="163" y="166"/>
                  </a:lnTo>
                  <a:lnTo>
                    <a:pt x="161" y="171"/>
                  </a:lnTo>
                  <a:lnTo>
                    <a:pt x="159" y="177"/>
                  </a:lnTo>
                  <a:lnTo>
                    <a:pt x="157" y="183"/>
                  </a:lnTo>
                  <a:lnTo>
                    <a:pt x="155" y="188"/>
                  </a:lnTo>
                  <a:lnTo>
                    <a:pt x="154" y="194"/>
                  </a:lnTo>
                  <a:lnTo>
                    <a:pt x="153" y="199"/>
                  </a:lnTo>
                  <a:lnTo>
                    <a:pt x="152" y="203"/>
                  </a:lnTo>
                  <a:lnTo>
                    <a:pt x="152" y="207"/>
                  </a:lnTo>
                  <a:lnTo>
                    <a:pt x="153" y="211"/>
                  </a:lnTo>
                  <a:lnTo>
                    <a:pt x="155" y="214"/>
                  </a:lnTo>
                  <a:lnTo>
                    <a:pt x="157" y="216"/>
                  </a:lnTo>
                  <a:lnTo>
                    <a:pt x="160" y="217"/>
                  </a:lnTo>
                  <a:lnTo>
                    <a:pt x="163" y="219"/>
                  </a:lnTo>
                  <a:lnTo>
                    <a:pt x="166" y="220"/>
                  </a:lnTo>
                  <a:lnTo>
                    <a:pt x="171" y="221"/>
                  </a:lnTo>
                  <a:lnTo>
                    <a:pt x="176" y="221"/>
                  </a:lnTo>
                  <a:lnTo>
                    <a:pt x="181" y="221"/>
                  </a:lnTo>
                  <a:lnTo>
                    <a:pt x="186" y="221"/>
                  </a:lnTo>
                  <a:lnTo>
                    <a:pt x="191" y="220"/>
                  </a:lnTo>
                  <a:lnTo>
                    <a:pt x="195" y="218"/>
                  </a:lnTo>
                  <a:lnTo>
                    <a:pt x="200" y="216"/>
                  </a:lnTo>
                  <a:lnTo>
                    <a:pt x="203" y="213"/>
                  </a:lnTo>
                  <a:lnTo>
                    <a:pt x="205" y="210"/>
                  </a:lnTo>
                  <a:lnTo>
                    <a:pt x="208" y="206"/>
                  </a:lnTo>
                  <a:lnTo>
                    <a:pt x="209" y="202"/>
                  </a:lnTo>
                  <a:lnTo>
                    <a:pt x="210" y="196"/>
                  </a:lnTo>
                  <a:lnTo>
                    <a:pt x="209" y="189"/>
                  </a:lnTo>
                  <a:lnTo>
                    <a:pt x="210" y="183"/>
                  </a:lnTo>
                  <a:lnTo>
                    <a:pt x="210" y="178"/>
                  </a:lnTo>
                  <a:lnTo>
                    <a:pt x="211" y="173"/>
                  </a:lnTo>
                  <a:lnTo>
                    <a:pt x="213" y="169"/>
                  </a:lnTo>
                  <a:lnTo>
                    <a:pt x="214" y="166"/>
                  </a:lnTo>
                  <a:lnTo>
                    <a:pt x="219" y="157"/>
                  </a:lnTo>
                  <a:lnTo>
                    <a:pt x="220" y="153"/>
                  </a:lnTo>
                  <a:lnTo>
                    <a:pt x="221" y="150"/>
                  </a:lnTo>
                  <a:lnTo>
                    <a:pt x="221" y="147"/>
                  </a:lnTo>
                  <a:lnTo>
                    <a:pt x="221" y="143"/>
                  </a:lnTo>
                  <a:lnTo>
                    <a:pt x="220" y="139"/>
                  </a:lnTo>
                  <a:lnTo>
                    <a:pt x="218" y="135"/>
                  </a:lnTo>
                  <a:lnTo>
                    <a:pt x="215" y="130"/>
                  </a:lnTo>
                  <a:lnTo>
                    <a:pt x="212" y="125"/>
                  </a:lnTo>
                  <a:lnTo>
                    <a:pt x="209" y="119"/>
                  </a:lnTo>
                  <a:lnTo>
                    <a:pt x="207" y="113"/>
                  </a:lnTo>
                  <a:lnTo>
                    <a:pt x="205" y="106"/>
                  </a:lnTo>
                  <a:lnTo>
                    <a:pt x="204" y="100"/>
                  </a:lnTo>
                  <a:lnTo>
                    <a:pt x="203" y="93"/>
                  </a:lnTo>
                  <a:lnTo>
                    <a:pt x="203" y="87"/>
                  </a:lnTo>
                  <a:lnTo>
                    <a:pt x="203" y="80"/>
                  </a:lnTo>
                  <a:lnTo>
                    <a:pt x="202" y="73"/>
                  </a:lnTo>
                  <a:lnTo>
                    <a:pt x="202" y="66"/>
                  </a:lnTo>
                  <a:lnTo>
                    <a:pt x="201" y="59"/>
                  </a:lnTo>
                  <a:lnTo>
                    <a:pt x="201" y="54"/>
                  </a:lnTo>
                  <a:lnTo>
                    <a:pt x="200" y="48"/>
                  </a:lnTo>
                  <a:lnTo>
                    <a:pt x="199" y="42"/>
                  </a:lnTo>
                  <a:lnTo>
                    <a:pt x="198" y="37"/>
                  </a:lnTo>
                  <a:lnTo>
                    <a:pt x="197" y="32"/>
                  </a:lnTo>
                  <a:lnTo>
                    <a:pt x="194" y="29"/>
                  </a:lnTo>
                  <a:lnTo>
                    <a:pt x="192" y="27"/>
                  </a:lnTo>
                  <a:lnTo>
                    <a:pt x="189" y="25"/>
                  </a:lnTo>
                  <a:lnTo>
                    <a:pt x="188" y="24"/>
                  </a:lnTo>
                  <a:lnTo>
                    <a:pt x="186" y="23"/>
                  </a:lnTo>
                  <a:lnTo>
                    <a:pt x="184" y="23"/>
                  </a:lnTo>
                  <a:lnTo>
                    <a:pt x="183" y="23"/>
                  </a:lnTo>
                  <a:lnTo>
                    <a:pt x="182" y="24"/>
                  </a:lnTo>
                  <a:lnTo>
                    <a:pt x="181" y="25"/>
                  </a:lnTo>
                  <a:lnTo>
                    <a:pt x="180" y="26"/>
                  </a:lnTo>
                  <a:lnTo>
                    <a:pt x="179" y="28"/>
                  </a:lnTo>
                  <a:lnTo>
                    <a:pt x="178" y="32"/>
                  </a:lnTo>
                  <a:lnTo>
                    <a:pt x="178" y="33"/>
                  </a:lnTo>
                  <a:lnTo>
                    <a:pt x="178" y="35"/>
                  </a:lnTo>
                  <a:lnTo>
                    <a:pt x="178" y="37"/>
                  </a:lnTo>
                  <a:lnTo>
                    <a:pt x="178" y="39"/>
                  </a:lnTo>
                  <a:lnTo>
                    <a:pt x="179" y="41"/>
                  </a:lnTo>
                  <a:lnTo>
                    <a:pt x="180" y="44"/>
                  </a:lnTo>
                  <a:lnTo>
                    <a:pt x="181" y="48"/>
                  </a:lnTo>
                  <a:lnTo>
                    <a:pt x="182" y="53"/>
                  </a:lnTo>
                  <a:lnTo>
                    <a:pt x="182" y="57"/>
                  </a:lnTo>
                  <a:lnTo>
                    <a:pt x="182" y="63"/>
                  </a:lnTo>
                  <a:lnTo>
                    <a:pt x="182" y="69"/>
                  </a:lnTo>
                  <a:lnTo>
                    <a:pt x="181" y="75"/>
                  </a:lnTo>
                  <a:lnTo>
                    <a:pt x="180" y="81"/>
                  </a:lnTo>
                  <a:lnTo>
                    <a:pt x="178" y="87"/>
                  </a:lnTo>
                  <a:lnTo>
                    <a:pt x="176" y="92"/>
                  </a:lnTo>
                  <a:lnTo>
                    <a:pt x="173" y="98"/>
                  </a:lnTo>
                  <a:lnTo>
                    <a:pt x="169" y="103"/>
                  </a:lnTo>
                  <a:lnTo>
                    <a:pt x="165" y="108"/>
                  </a:lnTo>
                  <a:lnTo>
                    <a:pt x="159" y="112"/>
                  </a:lnTo>
                  <a:lnTo>
                    <a:pt x="156" y="114"/>
                  </a:lnTo>
                  <a:lnTo>
                    <a:pt x="154" y="114"/>
                  </a:lnTo>
                  <a:lnTo>
                    <a:pt x="152" y="115"/>
                  </a:lnTo>
                  <a:lnTo>
                    <a:pt x="151" y="116"/>
                  </a:lnTo>
                  <a:lnTo>
                    <a:pt x="149" y="117"/>
                  </a:lnTo>
                  <a:lnTo>
                    <a:pt x="147" y="118"/>
                  </a:lnTo>
                  <a:lnTo>
                    <a:pt x="146" y="119"/>
                  </a:lnTo>
                  <a:lnTo>
                    <a:pt x="144" y="120"/>
                  </a:lnTo>
                  <a:lnTo>
                    <a:pt x="143" y="121"/>
                  </a:lnTo>
                  <a:lnTo>
                    <a:pt x="141" y="122"/>
                  </a:lnTo>
                  <a:lnTo>
                    <a:pt x="140" y="122"/>
                  </a:lnTo>
                  <a:lnTo>
                    <a:pt x="139" y="123"/>
                  </a:lnTo>
                  <a:lnTo>
                    <a:pt x="137" y="124"/>
                  </a:lnTo>
                  <a:lnTo>
                    <a:pt x="136" y="125"/>
                  </a:lnTo>
                  <a:lnTo>
                    <a:pt x="135" y="126"/>
                  </a:lnTo>
                  <a:lnTo>
                    <a:pt x="134" y="128"/>
                  </a:lnTo>
                  <a:lnTo>
                    <a:pt x="134" y="129"/>
                  </a:lnTo>
                  <a:lnTo>
                    <a:pt x="133" y="129"/>
                  </a:lnTo>
                  <a:lnTo>
                    <a:pt x="132" y="130"/>
                  </a:lnTo>
                  <a:lnTo>
                    <a:pt x="131" y="131"/>
                  </a:lnTo>
                  <a:lnTo>
                    <a:pt x="130" y="131"/>
                  </a:lnTo>
                  <a:lnTo>
                    <a:pt x="129" y="132"/>
                  </a:lnTo>
                  <a:lnTo>
                    <a:pt x="129" y="131"/>
                  </a:lnTo>
                  <a:lnTo>
                    <a:pt x="129" y="130"/>
                  </a:lnTo>
                  <a:lnTo>
                    <a:pt x="128" y="130"/>
                  </a:lnTo>
                  <a:lnTo>
                    <a:pt x="128" y="129"/>
                  </a:lnTo>
                  <a:lnTo>
                    <a:pt x="127" y="128"/>
                  </a:lnTo>
                  <a:lnTo>
                    <a:pt x="127" y="126"/>
                  </a:lnTo>
                  <a:lnTo>
                    <a:pt x="127" y="124"/>
                  </a:lnTo>
                  <a:lnTo>
                    <a:pt x="127" y="119"/>
                  </a:lnTo>
                  <a:lnTo>
                    <a:pt x="127" y="113"/>
                  </a:lnTo>
                  <a:lnTo>
                    <a:pt x="127" y="111"/>
                  </a:lnTo>
                  <a:lnTo>
                    <a:pt x="128" y="108"/>
                  </a:lnTo>
                  <a:lnTo>
                    <a:pt x="128" y="106"/>
                  </a:lnTo>
                  <a:lnTo>
                    <a:pt x="129" y="101"/>
                  </a:lnTo>
                  <a:lnTo>
                    <a:pt x="129" y="98"/>
                  </a:lnTo>
                  <a:lnTo>
                    <a:pt x="129" y="96"/>
                  </a:lnTo>
                  <a:lnTo>
                    <a:pt x="129" y="95"/>
                  </a:lnTo>
                  <a:lnTo>
                    <a:pt x="129" y="94"/>
                  </a:lnTo>
                  <a:lnTo>
                    <a:pt x="128" y="93"/>
                  </a:lnTo>
                  <a:lnTo>
                    <a:pt x="127" y="92"/>
                  </a:lnTo>
                  <a:lnTo>
                    <a:pt x="126" y="92"/>
                  </a:lnTo>
                  <a:lnTo>
                    <a:pt x="126" y="91"/>
                  </a:lnTo>
                  <a:lnTo>
                    <a:pt x="126" y="90"/>
                  </a:lnTo>
                  <a:lnTo>
                    <a:pt x="126" y="88"/>
                  </a:lnTo>
                  <a:lnTo>
                    <a:pt x="127" y="87"/>
                  </a:lnTo>
                  <a:lnTo>
                    <a:pt x="127" y="85"/>
                  </a:lnTo>
                  <a:lnTo>
                    <a:pt x="129" y="81"/>
                  </a:lnTo>
                  <a:lnTo>
                    <a:pt x="129" y="80"/>
                  </a:lnTo>
                  <a:lnTo>
                    <a:pt x="129" y="78"/>
                  </a:lnTo>
                  <a:lnTo>
                    <a:pt x="129" y="76"/>
                  </a:lnTo>
                  <a:lnTo>
                    <a:pt x="129" y="75"/>
                  </a:lnTo>
                  <a:lnTo>
                    <a:pt x="129" y="73"/>
                  </a:lnTo>
                  <a:lnTo>
                    <a:pt x="129" y="72"/>
                  </a:lnTo>
                  <a:lnTo>
                    <a:pt x="128" y="71"/>
                  </a:lnTo>
                  <a:lnTo>
                    <a:pt x="127" y="70"/>
                  </a:lnTo>
                  <a:lnTo>
                    <a:pt x="125" y="68"/>
                  </a:lnTo>
                  <a:lnTo>
                    <a:pt x="123" y="67"/>
                  </a:lnTo>
                  <a:lnTo>
                    <a:pt x="122" y="66"/>
                  </a:lnTo>
                  <a:lnTo>
                    <a:pt x="121" y="65"/>
                  </a:lnTo>
                  <a:lnTo>
                    <a:pt x="119" y="65"/>
                  </a:lnTo>
                  <a:lnTo>
                    <a:pt x="118" y="64"/>
                  </a:lnTo>
                  <a:lnTo>
                    <a:pt x="117" y="65"/>
                  </a:lnTo>
                  <a:lnTo>
                    <a:pt x="116" y="65"/>
                  </a:lnTo>
                  <a:lnTo>
                    <a:pt x="116" y="66"/>
                  </a:lnTo>
                  <a:lnTo>
                    <a:pt x="115" y="67"/>
                  </a:lnTo>
                  <a:lnTo>
                    <a:pt x="115" y="68"/>
                  </a:lnTo>
                  <a:lnTo>
                    <a:pt x="116" y="70"/>
                  </a:lnTo>
                  <a:lnTo>
                    <a:pt x="116" y="71"/>
                  </a:lnTo>
                  <a:lnTo>
                    <a:pt x="117" y="73"/>
                  </a:lnTo>
                  <a:lnTo>
                    <a:pt x="117" y="74"/>
                  </a:lnTo>
                  <a:lnTo>
                    <a:pt x="117" y="77"/>
                  </a:lnTo>
                  <a:lnTo>
                    <a:pt x="117" y="79"/>
                  </a:lnTo>
                  <a:lnTo>
                    <a:pt x="117" y="81"/>
                  </a:lnTo>
                  <a:lnTo>
                    <a:pt x="116" y="82"/>
                  </a:lnTo>
                  <a:lnTo>
                    <a:pt x="116" y="84"/>
                  </a:lnTo>
                  <a:lnTo>
                    <a:pt x="115" y="85"/>
                  </a:lnTo>
                  <a:lnTo>
                    <a:pt x="114" y="85"/>
                  </a:lnTo>
                  <a:lnTo>
                    <a:pt x="113" y="85"/>
                  </a:lnTo>
                  <a:lnTo>
                    <a:pt x="112" y="85"/>
                  </a:lnTo>
                  <a:lnTo>
                    <a:pt x="110" y="84"/>
                  </a:lnTo>
                  <a:lnTo>
                    <a:pt x="109" y="82"/>
                  </a:lnTo>
                  <a:lnTo>
                    <a:pt x="108" y="81"/>
                  </a:lnTo>
                  <a:lnTo>
                    <a:pt x="106" y="79"/>
                  </a:lnTo>
                  <a:lnTo>
                    <a:pt x="105" y="77"/>
                  </a:lnTo>
                  <a:lnTo>
                    <a:pt x="103" y="74"/>
                  </a:lnTo>
                  <a:lnTo>
                    <a:pt x="102" y="73"/>
                  </a:lnTo>
                  <a:lnTo>
                    <a:pt x="102" y="71"/>
                  </a:lnTo>
                  <a:lnTo>
                    <a:pt x="102" y="69"/>
                  </a:lnTo>
                  <a:lnTo>
                    <a:pt x="102" y="67"/>
                  </a:lnTo>
                  <a:lnTo>
                    <a:pt x="102" y="65"/>
                  </a:lnTo>
                  <a:lnTo>
                    <a:pt x="102" y="63"/>
                  </a:lnTo>
                  <a:lnTo>
                    <a:pt x="103" y="61"/>
                  </a:lnTo>
                  <a:lnTo>
                    <a:pt x="104" y="59"/>
                  </a:lnTo>
                  <a:lnTo>
                    <a:pt x="105" y="57"/>
                  </a:lnTo>
                  <a:lnTo>
                    <a:pt x="106" y="55"/>
                  </a:lnTo>
                  <a:lnTo>
                    <a:pt x="107" y="55"/>
                  </a:lnTo>
                  <a:lnTo>
                    <a:pt x="108" y="54"/>
                  </a:lnTo>
                  <a:lnTo>
                    <a:pt x="109" y="53"/>
                  </a:lnTo>
                  <a:lnTo>
                    <a:pt x="110" y="52"/>
                  </a:lnTo>
                  <a:lnTo>
                    <a:pt x="112" y="52"/>
                  </a:lnTo>
                  <a:lnTo>
                    <a:pt x="113" y="51"/>
                  </a:lnTo>
                  <a:lnTo>
                    <a:pt x="113" y="49"/>
                  </a:lnTo>
                  <a:lnTo>
                    <a:pt x="113" y="47"/>
                  </a:lnTo>
                  <a:lnTo>
                    <a:pt x="113" y="45"/>
                  </a:lnTo>
                  <a:lnTo>
                    <a:pt x="114" y="42"/>
                  </a:lnTo>
                  <a:lnTo>
                    <a:pt x="114" y="39"/>
                  </a:lnTo>
                  <a:lnTo>
                    <a:pt x="115" y="36"/>
                  </a:lnTo>
                  <a:lnTo>
                    <a:pt x="116" y="33"/>
                  </a:lnTo>
                  <a:lnTo>
                    <a:pt x="117" y="31"/>
                  </a:lnTo>
                  <a:lnTo>
                    <a:pt x="119" y="28"/>
                  </a:lnTo>
                  <a:lnTo>
                    <a:pt x="120" y="25"/>
                  </a:lnTo>
                  <a:lnTo>
                    <a:pt x="122" y="22"/>
                  </a:lnTo>
                  <a:lnTo>
                    <a:pt x="125" y="20"/>
                  </a:lnTo>
                  <a:lnTo>
                    <a:pt x="127" y="18"/>
                  </a:lnTo>
                  <a:lnTo>
                    <a:pt x="129" y="17"/>
                  </a:lnTo>
                  <a:lnTo>
                    <a:pt x="132" y="15"/>
                  </a:lnTo>
                  <a:lnTo>
                    <a:pt x="135" y="14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7"/>
                  </a:lnTo>
                  <a:lnTo>
                    <a:pt x="68" y="11"/>
                  </a:lnTo>
                  <a:lnTo>
                    <a:pt x="67" y="16"/>
                  </a:lnTo>
                  <a:lnTo>
                    <a:pt x="65" y="20"/>
                  </a:lnTo>
                  <a:lnTo>
                    <a:pt x="64" y="25"/>
                  </a:lnTo>
                  <a:lnTo>
                    <a:pt x="61" y="31"/>
                  </a:lnTo>
                  <a:lnTo>
                    <a:pt x="59" y="36"/>
                  </a:lnTo>
                  <a:lnTo>
                    <a:pt x="56" y="42"/>
                  </a:lnTo>
                  <a:lnTo>
                    <a:pt x="55" y="48"/>
                  </a:lnTo>
                  <a:lnTo>
                    <a:pt x="52" y="53"/>
                  </a:lnTo>
                  <a:lnTo>
                    <a:pt x="49" y="56"/>
                  </a:lnTo>
                  <a:lnTo>
                    <a:pt x="46" y="61"/>
                  </a:lnTo>
                  <a:lnTo>
                    <a:pt x="43" y="64"/>
                  </a:lnTo>
                  <a:lnTo>
                    <a:pt x="41" y="67"/>
                  </a:lnTo>
                  <a:lnTo>
                    <a:pt x="38" y="70"/>
                  </a:lnTo>
                  <a:lnTo>
                    <a:pt x="35" y="71"/>
                  </a:lnTo>
                  <a:lnTo>
                    <a:pt x="32" y="72"/>
                  </a:lnTo>
                  <a:lnTo>
                    <a:pt x="29" y="73"/>
                  </a:lnTo>
                  <a:lnTo>
                    <a:pt x="25" y="75"/>
                  </a:lnTo>
                  <a:lnTo>
                    <a:pt x="22" y="77"/>
                  </a:lnTo>
                  <a:lnTo>
                    <a:pt x="18" y="79"/>
                  </a:lnTo>
                  <a:lnTo>
                    <a:pt x="16" y="81"/>
                  </a:lnTo>
                  <a:lnTo>
                    <a:pt x="13" y="84"/>
                  </a:lnTo>
                  <a:lnTo>
                    <a:pt x="10" y="87"/>
                  </a:lnTo>
                  <a:lnTo>
                    <a:pt x="7" y="90"/>
                  </a:lnTo>
                  <a:lnTo>
                    <a:pt x="4" y="92"/>
                  </a:lnTo>
                  <a:lnTo>
                    <a:pt x="3" y="96"/>
                  </a:lnTo>
                  <a:lnTo>
                    <a:pt x="1" y="99"/>
                  </a:lnTo>
                  <a:lnTo>
                    <a:pt x="0" y="103"/>
                  </a:lnTo>
                  <a:lnTo>
                    <a:pt x="0" y="107"/>
                  </a:lnTo>
                  <a:lnTo>
                    <a:pt x="1" y="112"/>
                  </a:lnTo>
                  <a:lnTo>
                    <a:pt x="1" y="115"/>
                  </a:lnTo>
                  <a:lnTo>
                    <a:pt x="2" y="119"/>
                  </a:lnTo>
                  <a:lnTo>
                    <a:pt x="3" y="122"/>
                  </a:lnTo>
                  <a:lnTo>
                    <a:pt x="5" y="129"/>
                  </a:lnTo>
                  <a:lnTo>
                    <a:pt x="6" y="132"/>
                  </a:lnTo>
                  <a:lnTo>
                    <a:pt x="7" y="135"/>
                  </a:lnTo>
                  <a:lnTo>
                    <a:pt x="8" y="139"/>
                  </a:lnTo>
                  <a:lnTo>
                    <a:pt x="10" y="142"/>
                  </a:lnTo>
                  <a:lnTo>
                    <a:pt x="11" y="145"/>
                  </a:lnTo>
                  <a:lnTo>
                    <a:pt x="12" y="149"/>
                  </a:lnTo>
                  <a:lnTo>
                    <a:pt x="13" y="152"/>
                  </a:lnTo>
                  <a:lnTo>
                    <a:pt x="15" y="155"/>
                  </a:lnTo>
                  <a:lnTo>
                    <a:pt x="16" y="158"/>
                  </a:lnTo>
                  <a:lnTo>
                    <a:pt x="18" y="161"/>
                  </a:lnTo>
                  <a:lnTo>
                    <a:pt x="19" y="163"/>
                  </a:lnTo>
                </a:path>
              </a:pathLst>
            </a:custGeom>
            <a:solidFill>
              <a:srgbClr val="CB7F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4" name="Freeform 19"/>
            <p:cNvSpPr>
              <a:spLocks/>
            </p:cNvSpPr>
            <p:nvPr/>
          </p:nvSpPr>
          <p:spPr bwMode="auto">
            <a:xfrm>
              <a:off x="4795" y="1455"/>
              <a:ext cx="25" cy="6"/>
            </a:xfrm>
            <a:custGeom>
              <a:avLst/>
              <a:gdLst>
                <a:gd name="T0" fmla="*/ 0 w 25"/>
                <a:gd name="T1" fmla="*/ 1 h 6"/>
                <a:gd name="T2" fmla="*/ 1 w 25"/>
                <a:gd name="T3" fmla="*/ 1 h 6"/>
                <a:gd name="T4" fmla="*/ 2 w 25"/>
                <a:gd name="T5" fmla="*/ 1 h 6"/>
                <a:gd name="T6" fmla="*/ 3 w 25"/>
                <a:gd name="T7" fmla="*/ 0 h 6"/>
                <a:gd name="T8" fmla="*/ 4 w 25"/>
                <a:gd name="T9" fmla="*/ 0 h 6"/>
                <a:gd name="T10" fmla="*/ 6 w 25"/>
                <a:gd name="T11" fmla="*/ 0 h 6"/>
                <a:gd name="T12" fmla="*/ 7 w 25"/>
                <a:gd name="T13" fmla="*/ 0 h 6"/>
                <a:gd name="T14" fmla="*/ 11 w 25"/>
                <a:gd name="T15" fmla="*/ 0 h 6"/>
                <a:gd name="T16" fmla="*/ 14 w 25"/>
                <a:gd name="T17" fmla="*/ 0 h 6"/>
                <a:gd name="T18" fmla="*/ 16 w 25"/>
                <a:gd name="T19" fmla="*/ 0 h 6"/>
                <a:gd name="T20" fmla="*/ 18 w 25"/>
                <a:gd name="T21" fmla="*/ 0 h 6"/>
                <a:gd name="T22" fmla="*/ 19 w 25"/>
                <a:gd name="T23" fmla="*/ 0 h 6"/>
                <a:gd name="T24" fmla="*/ 21 w 25"/>
                <a:gd name="T25" fmla="*/ 0 h 6"/>
                <a:gd name="T26" fmla="*/ 22 w 25"/>
                <a:gd name="T27" fmla="*/ 0 h 6"/>
                <a:gd name="T28" fmla="*/ 22 w 25"/>
                <a:gd name="T29" fmla="*/ 1 h 6"/>
                <a:gd name="T30" fmla="*/ 23 w 25"/>
                <a:gd name="T31" fmla="*/ 1 h 6"/>
                <a:gd name="T32" fmla="*/ 24 w 25"/>
                <a:gd name="T33" fmla="*/ 2 h 6"/>
                <a:gd name="T34" fmla="*/ 24 w 25"/>
                <a:gd name="T35" fmla="*/ 2 h 6"/>
                <a:gd name="T36" fmla="*/ 24 w 25"/>
                <a:gd name="T37" fmla="*/ 3 h 6"/>
                <a:gd name="T38" fmla="*/ 24 w 25"/>
                <a:gd name="T39" fmla="*/ 3 h 6"/>
                <a:gd name="T40" fmla="*/ 24 w 25"/>
                <a:gd name="T41" fmla="*/ 4 h 6"/>
                <a:gd name="T42" fmla="*/ 23 w 25"/>
                <a:gd name="T43" fmla="*/ 4 h 6"/>
                <a:gd name="T44" fmla="*/ 23 w 25"/>
                <a:gd name="T45" fmla="*/ 4 h 6"/>
                <a:gd name="T46" fmla="*/ 22 w 25"/>
                <a:gd name="T47" fmla="*/ 5 h 6"/>
                <a:gd name="T48" fmla="*/ 22 w 25"/>
                <a:gd name="T49" fmla="*/ 5 h 6"/>
                <a:gd name="T50" fmla="*/ 21 w 25"/>
                <a:gd name="T51" fmla="*/ 5 h 6"/>
                <a:gd name="T52" fmla="*/ 20 w 25"/>
                <a:gd name="T53" fmla="*/ 5 h 6"/>
                <a:gd name="T54" fmla="*/ 19 w 25"/>
                <a:gd name="T55" fmla="*/ 5 h 6"/>
                <a:gd name="T56" fmla="*/ 18 w 25"/>
                <a:gd name="T57" fmla="*/ 5 h 6"/>
                <a:gd name="T58" fmla="*/ 17 w 25"/>
                <a:gd name="T59" fmla="*/ 5 h 6"/>
                <a:gd name="T60" fmla="*/ 16 w 25"/>
                <a:gd name="T61" fmla="*/ 5 h 6"/>
                <a:gd name="T62" fmla="*/ 14 w 25"/>
                <a:gd name="T63" fmla="*/ 3 h 6"/>
                <a:gd name="T64" fmla="*/ 14 w 25"/>
                <a:gd name="T65" fmla="*/ 3 h 6"/>
                <a:gd name="T66" fmla="*/ 13 w 25"/>
                <a:gd name="T67" fmla="*/ 3 h 6"/>
                <a:gd name="T68" fmla="*/ 11 w 25"/>
                <a:gd name="T69" fmla="*/ 2 h 6"/>
                <a:gd name="T70" fmla="*/ 10 w 25"/>
                <a:gd name="T71" fmla="*/ 2 h 6"/>
                <a:gd name="T72" fmla="*/ 9 w 25"/>
                <a:gd name="T73" fmla="*/ 1 h 6"/>
                <a:gd name="T74" fmla="*/ 7 w 25"/>
                <a:gd name="T75" fmla="*/ 1 h 6"/>
                <a:gd name="T76" fmla="*/ 5 w 25"/>
                <a:gd name="T77" fmla="*/ 1 h 6"/>
                <a:gd name="T78" fmla="*/ 2 w 25"/>
                <a:gd name="T79" fmla="*/ 1 h 6"/>
                <a:gd name="T80" fmla="*/ 0 w 25"/>
                <a:gd name="T81" fmla="*/ 1 h 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5"/>
                <a:gd name="T124" fmla="*/ 0 h 6"/>
                <a:gd name="T125" fmla="*/ 25 w 25"/>
                <a:gd name="T126" fmla="*/ 6 h 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5" h="6">
                  <a:moveTo>
                    <a:pt x="0" y="1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3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2"/>
                  </a:lnTo>
                  <a:lnTo>
                    <a:pt x="24" y="3"/>
                  </a:lnTo>
                  <a:lnTo>
                    <a:pt x="24" y="4"/>
                  </a:lnTo>
                  <a:lnTo>
                    <a:pt x="23" y="4"/>
                  </a:lnTo>
                  <a:lnTo>
                    <a:pt x="22" y="5"/>
                  </a:lnTo>
                  <a:lnTo>
                    <a:pt x="21" y="5"/>
                  </a:lnTo>
                  <a:lnTo>
                    <a:pt x="20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1" y="2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1"/>
                  </a:lnTo>
                  <a:lnTo>
                    <a:pt x="5" y="1"/>
                  </a:lnTo>
                  <a:lnTo>
                    <a:pt x="2" y="1"/>
                  </a:lnTo>
                  <a:lnTo>
                    <a:pt x="0" y="1"/>
                  </a:lnTo>
                </a:path>
              </a:pathLst>
            </a:custGeom>
            <a:solidFill>
              <a:srgbClr val="CB7F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5" name="Freeform 20"/>
            <p:cNvSpPr>
              <a:spLocks/>
            </p:cNvSpPr>
            <p:nvPr/>
          </p:nvSpPr>
          <p:spPr bwMode="auto">
            <a:xfrm>
              <a:off x="4780" y="1462"/>
              <a:ext cx="38" cy="48"/>
            </a:xfrm>
            <a:custGeom>
              <a:avLst/>
              <a:gdLst>
                <a:gd name="T0" fmla="*/ 14 w 38"/>
                <a:gd name="T1" fmla="*/ 26 h 48"/>
                <a:gd name="T2" fmla="*/ 16 w 38"/>
                <a:gd name="T3" fmla="*/ 27 h 48"/>
                <a:gd name="T4" fmla="*/ 20 w 38"/>
                <a:gd name="T5" fmla="*/ 30 h 48"/>
                <a:gd name="T6" fmla="*/ 24 w 38"/>
                <a:gd name="T7" fmla="*/ 32 h 48"/>
                <a:gd name="T8" fmla="*/ 30 w 38"/>
                <a:gd name="T9" fmla="*/ 35 h 48"/>
                <a:gd name="T10" fmla="*/ 34 w 38"/>
                <a:gd name="T11" fmla="*/ 38 h 48"/>
                <a:gd name="T12" fmla="*/ 36 w 38"/>
                <a:gd name="T13" fmla="*/ 40 h 48"/>
                <a:gd name="T14" fmla="*/ 36 w 38"/>
                <a:gd name="T15" fmla="*/ 43 h 48"/>
                <a:gd name="T16" fmla="*/ 35 w 38"/>
                <a:gd name="T17" fmla="*/ 44 h 48"/>
                <a:gd name="T18" fmla="*/ 34 w 38"/>
                <a:gd name="T19" fmla="*/ 45 h 48"/>
                <a:gd name="T20" fmla="*/ 32 w 38"/>
                <a:gd name="T21" fmla="*/ 46 h 48"/>
                <a:gd name="T22" fmla="*/ 29 w 38"/>
                <a:gd name="T23" fmla="*/ 47 h 48"/>
                <a:gd name="T24" fmla="*/ 28 w 38"/>
                <a:gd name="T25" fmla="*/ 47 h 48"/>
                <a:gd name="T26" fmla="*/ 25 w 38"/>
                <a:gd name="T27" fmla="*/ 45 h 48"/>
                <a:gd name="T28" fmla="*/ 22 w 38"/>
                <a:gd name="T29" fmla="*/ 43 h 48"/>
                <a:gd name="T30" fmla="*/ 21 w 38"/>
                <a:gd name="T31" fmla="*/ 41 h 48"/>
                <a:gd name="T32" fmla="*/ 20 w 38"/>
                <a:gd name="T33" fmla="*/ 37 h 48"/>
                <a:gd name="T34" fmla="*/ 17 w 38"/>
                <a:gd name="T35" fmla="*/ 35 h 48"/>
                <a:gd name="T36" fmla="*/ 15 w 38"/>
                <a:gd name="T37" fmla="*/ 34 h 48"/>
                <a:gd name="T38" fmla="*/ 13 w 38"/>
                <a:gd name="T39" fmla="*/ 33 h 48"/>
                <a:gd name="T40" fmla="*/ 11 w 38"/>
                <a:gd name="T41" fmla="*/ 31 h 48"/>
                <a:gd name="T42" fmla="*/ 9 w 38"/>
                <a:gd name="T43" fmla="*/ 29 h 48"/>
                <a:gd name="T44" fmla="*/ 7 w 38"/>
                <a:gd name="T45" fmla="*/ 27 h 48"/>
                <a:gd name="T46" fmla="*/ 4 w 38"/>
                <a:gd name="T47" fmla="*/ 23 h 48"/>
                <a:gd name="T48" fmla="*/ 3 w 38"/>
                <a:gd name="T49" fmla="*/ 19 h 48"/>
                <a:gd name="T50" fmla="*/ 1 w 38"/>
                <a:gd name="T51" fmla="*/ 14 h 48"/>
                <a:gd name="T52" fmla="*/ 1 w 38"/>
                <a:gd name="T53" fmla="*/ 12 h 48"/>
                <a:gd name="T54" fmla="*/ 0 w 38"/>
                <a:gd name="T55" fmla="*/ 9 h 48"/>
                <a:gd name="T56" fmla="*/ 1 w 38"/>
                <a:gd name="T57" fmla="*/ 7 h 48"/>
                <a:gd name="T58" fmla="*/ 3 w 38"/>
                <a:gd name="T59" fmla="*/ 5 h 48"/>
                <a:gd name="T60" fmla="*/ 3 w 38"/>
                <a:gd name="T61" fmla="*/ 4 h 48"/>
                <a:gd name="T62" fmla="*/ 4 w 38"/>
                <a:gd name="T63" fmla="*/ 3 h 48"/>
                <a:gd name="T64" fmla="*/ 5 w 38"/>
                <a:gd name="T65" fmla="*/ 1 h 48"/>
                <a:gd name="T66" fmla="*/ 7 w 38"/>
                <a:gd name="T67" fmla="*/ 0 h 48"/>
                <a:gd name="T68" fmla="*/ 9 w 38"/>
                <a:gd name="T69" fmla="*/ 0 h 48"/>
                <a:gd name="T70" fmla="*/ 11 w 38"/>
                <a:gd name="T71" fmla="*/ 0 h 48"/>
                <a:gd name="T72" fmla="*/ 14 w 38"/>
                <a:gd name="T73" fmla="*/ 1 h 48"/>
                <a:gd name="T74" fmla="*/ 15 w 38"/>
                <a:gd name="T75" fmla="*/ 3 h 48"/>
                <a:gd name="T76" fmla="*/ 16 w 38"/>
                <a:gd name="T77" fmla="*/ 4 h 48"/>
                <a:gd name="T78" fmla="*/ 17 w 38"/>
                <a:gd name="T79" fmla="*/ 6 h 48"/>
                <a:gd name="T80" fmla="*/ 16 w 38"/>
                <a:gd name="T81" fmla="*/ 9 h 48"/>
                <a:gd name="T82" fmla="*/ 15 w 38"/>
                <a:gd name="T83" fmla="*/ 11 h 48"/>
                <a:gd name="T84" fmla="*/ 13 w 38"/>
                <a:gd name="T85" fmla="*/ 12 h 48"/>
                <a:gd name="T86" fmla="*/ 11 w 38"/>
                <a:gd name="T87" fmla="*/ 12 h 48"/>
                <a:gd name="T88" fmla="*/ 9 w 38"/>
                <a:gd name="T89" fmla="*/ 13 h 48"/>
                <a:gd name="T90" fmla="*/ 8 w 38"/>
                <a:gd name="T91" fmla="*/ 15 h 48"/>
                <a:gd name="T92" fmla="*/ 8 w 38"/>
                <a:gd name="T93" fmla="*/ 17 h 48"/>
                <a:gd name="T94" fmla="*/ 8 w 38"/>
                <a:gd name="T95" fmla="*/ 19 h 48"/>
                <a:gd name="T96" fmla="*/ 9 w 38"/>
                <a:gd name="T97" fmla="*/ 20 h 48"/>
                <a:gd name="T98" fmla="*/ 11 w 38"/>
                <a:gd name="T99" fmla="*/ 24 h 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8"/>
                <a:gd name="T151" fmla="*/ 0 h 48"/>
                <a:gd name="T152" fmla="*/ 38 w 38"/>
                <a:gd name="T153" fmla="*/ 48 h 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8" h="48">
                  <a:moveTo>
                    <a:pt x="13" y="25"/>
                  </a:moveTo>
                  <a:lnTo>
                    <a:pt x="14" y="26"/>
                  </a:lnTo>
                  <a:lnTo>
                    <a:pt x="15" y="27"/>
                  </a:lnTo>
                  <a:lnTo>
                    <a:pt x="16" y="27"/>
                  </a:lnTo>
                  <a:lnTo>
                    <a:pt x="18" y="29"/>
                  </a:lnTo>
                  <a:lnTo>
                    <a:pt x="20" y="30"/>
                  </a:lnTo>
                  <a:lnTo>
                    <a:pt x="22" y="31"/>
                  </a:lnTo>
                  <a:lnTo>
                    <a:pt x="24" y="32"/>
                  </a:lnTo>
                  <a:lnTo>
                    <a:pt x="28" y="35"/>
                  </a:lnTo>
                  <a:lnTo>
                    <a:pt x="30" y="35"/>
                  </a:lnTo>
                  <a:lnTo>
                    <a:pt x="33" y="37"/>
                  </a:lnTo>
                  <a:lnTo>
                    <a:pt x="34" y="38"/>
                  </a:lnTo>
                  <a:lnTo>
                    <a:pt x="35" y="39"/>
                  </a:lnTo>
                  <a:lnTo>
                    <a:pt x="36" y="40"/>
                  </a:lnTo>
                  <a:lnTo>
                    <a:pt x="37" y="42"/>
                  </a:lnTo>
                  <a:lnTo>
                    <a:pt x="36" y="43"/>
                  </a:lnTo>
                  <a:lnTo>
                    <a:pt x="35" y="43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6"/>
                  </a:lnTo>
                  <a:lnTo>
                    <a:pt x="32" y="46"/>
                  </a:lnTo>
                  <a:lnTo>
                    <a:pt x="30" y="47"/>
                  </a:lnTo>
                  <a:lnTo>
                    <a:pt x="29" y="47"/>
                  </a:lnTo>
                  <a:lnTo>
                    <a:pt x="28" y="47"/>
                  </a:lnTo>
                  <a:lnTo>
                    <a:pt x="27" y="46"/>
                  </a:lnTo>
                  <a:lnTo>
                    <a:pt x="25" y="45"/>
                  </a:lnTo>
                  <a:lnTo>
                    <a:pt x="24" y="44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1" y="41"/>
                  </a:lnTo>
                  <a:lnTo>
                    <a:pt x="20" y="38"/>
                  </a:lnTo>
                  <a:lnTo>
                    <a:pt x="20" y="37"/>
                  </a:lnTo>
                  <a:lnTo>
                    <a:pt x="18" y="35"/>
                  </a:lnTo>
                  <a:lnTo>
                    <a:pt x="17" y="35"/>
                  </a:lnTo>
                  <a:lnTo>
                    <a:pt x="16" y="35"/>
                  </a:lnTo>
                  <a:lnTo>
                    <a:pt x="15" y="34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2" y="32"/>
                  </a:lnTo>
                  <a:lnTo>
                    <a:pt x="11" y="31"/>
                  </a:lnTo>
                  <a:lnTo>
                    <a:pt x="9" y="30"/>
                  </a:lnTo>
                  <a:lnTo>
                    <a:pt x="9" y="29"/>
                  </a:lnTo>
                  <a:lnTo>
                    <a:pt x="8" y="28"/>
                  </a:lnTo>
                  <a:lnTo>
                    <a:pt x="7" y="27"/>
                  </a:lnTo>
                  <a:lnTo>
                    <a:pt x="6" y="26"/>
                  </a:lnTo>
                  <a:lnTo>
                    <a:pt x="4" y="23"/>
                  </a:lnTo>
                  <a:lnTo>
                    <a:pt x="4" y="22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0" y="10"/>
                  </a:lnTo>
                  <a:lnTo>
                    <a:pt x="0" y="9"/>
                  </a:lnTo>
                  <a:lnTo>
                    <a:pt x="0" y="8"/>
                  </a:lnTo>
                  <a:lnTo>
                    <a:pt x="1" y="7"/>
                  </a:lnTo>
                  <a:lnTo>
                    <a:pt x="2" y="6"/>
                  </a:lnTo>
                  <a:lnTo>
                    <a:pt x="3" y="5"/>
                  </a:lnTo>
                  <a:lnTo>
                    <a:pt x="3" y="4"/>
                  </a:lnTo>
                  <a:lnTo>
                    <a:pt x="3" y="3"/>
                  </a:lnTo>
                  <a:lnTo>
                    <a:pt x="4" y="3"/>
                  </a:lnTo>
                  <a:lnTo>
                    <a:pt x="4" y="2"/>
                  </a:lnTo>
                  <a:lnTo>
                    <a:pt x="5" y="1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4" y="1"/>
                  </a:lnTo>
                  <a:lnTo>
                    <a:pt x="15" y="2"/>
                  </a:lnTo>
                  <a:lnTo>
                    <a:pt x="15" y="3"/>
                  </a:lnTo>
                  <a:lnTo>
                    <a:pt x="16" y="4"/>
                  </a:lnTo>
                  <a:lnTo>
                    <a:pt x="17" y="5"/>
                  </a:lnTo>
                  <a:lnTo>
                    <a:pt x="17" y="6"/>
                  </a:lnTo>
                  <a:lnTo>
                    <a:pt x="17" y="7"/>
                  </a:lnTo>
                  <a:lnTo>
                    <a:pt x="16" y="9"/>
                  </a:lnTo>
                  <a:lnTo>
                    <a:pt x="16" y="10"/>
                  </a:lnTo>
                  <a:lnTo>
                    <a:pt x="15" y="11"/>
                  </a:lnTo>
                  <a:lnTo>
                    <a:pt x="14" y="12"/>
                  </a:lnTo>
                  <a:lnTo>
                    <a:pt x="13" y="12"/>
                  </a:lnTo>
                  <a:lnTo>
                    <a:pt x="12" y="12"/>
                  </a:lnTo>
                  <a:lnTo>
                    <a:pt x="11" y="12"/>
                  </a:lnTo>
                  <a:lnTo>
                    <a:pt x="10" y="12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8" y="15"/>
                  </a:lnTo>
                  <a:lnTo>
                    <a:pt x="8" y="16"/>
                  </a:lnTo>
                  <a:lnTo>
                    <a:pt x="8" y="17"/>
                  </a:lnTo>
                  <a:lnTo>
                    <a:pt x="8" y="18"/>
                  </a:lnTo>
                  <a:lnTo>
                    <a:pt x="8" y="19"/>
                  </a:lnTo>
                  <a:lnTo>
                    <a:pt x="9" y="20"/>
                  </a:lnTo>
                  <a:lnTo>
                    <a:pt x="10" y="22"/>
                  </a:lnTo>
                  <a:lnTo>
                    <a:pt x="11" y="24"/>
                  </a:lnTo>
                  <a:lnTo>
                    <a:pt x="13" y="25"/>
                  </a:lnTo>
                </a:path>
              </a:pathLst>
            </a:custGeom>
            <a:solidFill>
              <a:srgbClr val="B2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6" name="Freeform 21"/>
            <p:cNvSpPr>
              <a:spLocks/>
            </p:cNvSpPr>
            <p:nvPr/>
          </p:nvSpPr>
          <p:spPr bwMode="auto">
            <a:xfrm>
              <a:off x="4814" y="1485"/>
              <a:ext cx="15" cy="40"/>
            </a:xfrm>
            <a:custGeom>
              <a:avLst/>
              <a:gdLst>
                <a:gd name="T0" fmla="*/ 4 w 15"/>
                <a:gd name="T1" fmla="*/ 4 h 40"/>
                <a:gd name="T2" fmla="*/ 4 w 15"/>
                <a:gd name="T3" fmla="*/ 5 h 40"/>
                <a:gd name="T4" fmla="*/ 6 w 15"/>
                <a:gd name="T5" fmla="*/ 6 h 40"/>
                <a:gd name="T6" fmla="*/ 6 w 15"/>
                <a:gd name="T7" fmla="*/ 7 h 40"/>
                <a:gd name="T8" fmla="*/ 8 w 15"/>
                <a:gd name="T9" fmla="*/ 10 h 40"/>
                <a:gd name="T10" fmla="*/ 8 w 15"/>
                <a:gd name="T11" fmla="*/ 10 h 40"/>
                <a:gd name="T12" fmla="*/ 8 w 15"/>
                <a:gd name="T13" fmla="*/ 12 h 40"/>
                <a:gd name="T14" fmla="*/ 8 w 15"/>
                <a:gd name="T15" fmla="*/ 13 h 40"/>
                <a:gd name="T16" fmla="*/ 8 w 15"/>
                <a:gd name="T17" fmla="*/ 15 h 40"/>
                <a:gd name="T18" fmla="*/ 8 w 15"/>
                <a:gd name="T19" fmla="*/ 16 h 40"/>
                <a:gd name="T20" fmla="*/ 8 w 15"/>
                <a:gd name="T21" fmla="*/ 17 h 40"/>
                <a:gd name="T22" fmla="*/ 8 w 15"/>
                <a:gd name="T23" fmla="*/ 19 h 40"/>
                <a:gd name="T24" fmla="*/ 8 w 15"/>
                <a:gd name="T25" fmla="*/ 21 h 40"/>
                <a:gd name="T26" fmla="*/ 8 w 15"/>
                <a:gd name="T27" fmla="*/ 23 h 40"/>
                <a:gd name="T28" fmla="*/ 7 w 15"/>
                <a:gd name="T29" fmla="*/ 23 h 40"/>
                <a:gd name="T30" fmla="*/ 6 w 15"/>
                <a:gd name="T31" fmla="*/ 25 h 40"/>
                <a:gd name="T32" fmla="*/ 6 w 15"/>
                <a:gd name="T33" fmla="*/ 27 h 40"/>
                <a:gd name="T34" fmla="*/ 4 w 15"/>
                <a:gd name="T35" fmla="*/ 29 h 40"/>
                <a:gd name="T36" fmla="*/ 4 w 15"/>
                <a:gd name="T37" fmla="*/ 30 h 40"/>
                <a:gd name="T38" fmla="*/ 3 w 15"/>
                <a:gd name="T39" fmla="*/ 31 h 40"/>
                <a:gd name="T40" fmla="*/ 2 w 15"/>
                <a:gd name="T41" fmla="*/ 33 h 40"/>
                <a:gd name="T42" fmla="*/ 2 w 15"/>
                <a:gd name="T43" fmla="*/ 34 h 40"/>
                <a:gd name="T44" fmla="*/ 1 w 15"/>
                <a:gd name="T45" fmla="*/ 36 h 40"/>
                <a:gd name="T46" fmla="*/ 1 w 15"/>
                <a:gd name="T47" fmla="*/ 36 h 40"/>
                <a:gd name="T48" fmla="*/ 1 w 15"/>
                <a:gd name="T49" fmla="*/ 37 h 40"/>
                <a:gd name="T50" fmla="*/ 2 w 15"/>
                <a:gd name="T51" fmla="*/ 38 h 40"/>
                <a:gd name="T52" fmla="*/ 3 w 15"/>
                <a:gd name="T53" fmla="*/ 39 h 40"/>
                <a:gd name="T54" fmla="*/ 4 w 15"/>
                <a:gd name="T55" fmla="*/ 39 h 40"/>
                <a:gd name="T56" fmla="*/ 4 w 15"/>
                <a:gd name="T57" fmla="*/ 39 h 40"/>
                <a:gd name="T58" fmla="*/ 6 w 15"/>
                <a:gd name="T59" fmla="*/ 38 h 40"/>
                <a:gd name="T60" fmla="*/ 6 w 15"/>
                <a:gd name="T61" fmla="*/ 37 h 40"/>
                <a:gd name="T62" fmla="*/ 7 w 15"/>
                <a:gd name="T63" fmla="*/ 36 h 40"/>
                <a:gd name="T64" fmla="*/ 8 w 15"/>
                <a:gd name="T65" fmla="*/ 34 h 40"/>
                <a:gd name="T66" fmla="*/ 9 w 15"/>
                <a:gd name="T67" fmla="*/ 32 h 40"/>
                <a:gd name="T68" fmla="*/ 10 w 15"/>
                <a:gd name="T69" fmla="*/ 30 h 40"/>
                <a:gd name="T70" fmla="*/ 11 w 15"/>
                <a:gd name="T71" fmla="*/ 28 h 40"/>
                <a:gd name="T72" fmla="*/ 13 w 15"/>
                <a:gd name="T73" fmla="*/ 23 h 40"/>
                <a:gd name="T74" fmla="*/ 13 w 15"/>
                <a:gd name="T75" fmla="*/ 21 h 40"/>
                <a:gd name="T76" fmla="*/ 14 w 15"/>
                <a:gd name="T77" fmla="*/ 19 h 40"/>
                <a:gd name="T78" fmla="*/ 14 w 15"/>
                <a:gd name="T79" fmla="*/ 16 h 40"/>
                <a:gd name="T80" fmla="*/ 14 w 15"/>
                <a:gd name="T81" fmla="*/ 14 h 40"/>
                <a:gd name="T82" fmla="*/ 14 w 15"/>
                <a:gd name="T83" fmla="*/ 12 h 40"/>
                <a:gd name="T84" fmla="*/ 13 w 15"/>
                <a:gd name="T85" fmla="*/ 10 h 40"/>
                <a:gd name="T86" fmla="*/ 13 w 15"/>
                <a:gd name="T87" fmla="*/ 8 h 40"/>
                <a:gd name="T88" fmla="*/ 12 w 15"/>
                <a:gd name="T89" fmla="*/ 6 h 40"/>
                <a:gd name="T90" fmla="*/ 10 w 15"/>
                <a:gd name="T91" fmla="*/ 4 h 40"/>
                <a:gd name="T92" fmla="*/ 8 w 15"/>
                <a:gd name="T93" fmla="*/ 3 h 40"/>
                <a:gd name="T94" fmla="*/ 6 w 15"/>
                <a:gd name="T95" fmla="*/ 2 h 40"/>
                <a:gd name="T96" fmla="*/ 4 w 15"/>
                <a:gd name="T97" fmla="*/ 1 h 40"/>
                <a:gd name="T98" fmla="*/ 3 w 15"/>
                <a:gd name="T99" fmla="*/ 0 h 40"/>
                <a:gd name="T100" fmla="*/ 1 w 15"/>
                <a:gd name="T101" fmla="*/ 0 h 40"/>
                <a:gd name="T102" fmla="*/ 1 w 15"/>
                <a:gd name="T103" fmla="*/ 0 h 40"/>
                <a:gd name="T104" fmla="*/ 0 w 15"/>
                <a:gd name="T105" fmla="*/ 0 h 40"/>
                <a:gd name="T106" fmla="*/ 0 w 15"/>
                <a:gd name="T107" fmla="*/ 1 h 40"/>
                <a:gd name="T108" fmla="*/ 1 w 15"/>
                <a:gd name="T109" fmla="*/ 1 h 40"/>
                <a:gd name="T110" fmla="*/ 1 w 15"/>
                <a:gd name="T111" fmla="*/ 2 h 40"/>
                <a:gd name="T112" fmla="*/ 1 w 15"/>
                <a:gd name="T113" fmla="*/ 3 h 40"/>
                <a:gd name="T114" fmla="*/ 3 w 15"/>
                <a:gd name="T115" fmla="*/ 3 h 40"/>
                <a:gd name="T116" fmla="*/ 4 w 15"/>
                <a:gd name="T117" fmla="*/ 4 h 4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"/>
                <a:gd name="T178" fmla="*/ 0 h 40"/>
                <a:gd name="T179" fmla="*/ 15 w 15"/>
                <a:gd name="T180" fmla="*/ 40 h 4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" h="40">
                  <a:moveTo>
                    <a:pt x="4" y="4"/>
                  </a:moveTo>
                  <a:lnTo>
                    <a:pt x="4" y="5"/>
                  </a:lnTo>
                  <a:lnTo>
                    <a:pt x="6" y="6"/>
                  </a:lnTo>
                  <a:lnTo>
                    <a:pt x="6" y="7"/>
                  </a:lnTo>
                  <a:lnTo>
                    <a:pt x="8" y="10"/>
                  </a:lnTo>
                  <a:lnTo>
                    <a:pt x="8" y="12"/>
                  </a:lnTo>
                  <a:lnTo>
                    <a:pt x="8" y="13"/>
                  </a:lnTo>
                  <a:lnTo>
                    <a:pt x="8" y="15"/>
                  </a:lnTo>
                  <a:lnTo>
                    <a:pt x="8" y="16"/>
                  </a:lnTo>
                  <a:lnTo>
                    <a:pt x="8" y="17"/>
                  </a:lnTo>
                  <a:lnTo>
                    <a:pt x="8" y="19"/>
                  </a:lnTo>
                  <a:lnTo>
                    <a:pt x="8" y="21"/>
                  </a:lnTo>
                  <a:lnTo>
                    <a:pt x="8" y="23"/>
                  </a:lnTo>
                  <a:lnTo>
                    <a:pt x="7" y="23"/>
                  </a:lnTo>
                  <a:lnTo>
                    <a:pt x="6" y="25"/>
                  </a:lnTo>
                  <a:lnTo>
                    <a:pt x="6" y="27"/>
                  </a:lnTo>
                  <a:lnTo>
                    <a:pt x="4" y="29"/>
                  </a:lnTo>
                  <a:lnTo>
                    <a:pt x="4" y="30"/>
                  </a:lnTo>
                  <a:lnTo>
                    <a:pt x="3" y="31"/>
                  </a:lnTo>
                  <a:lnTo>
                    <a:pt x="2" y="33"/>
                  </a:lnTo>
                  <a:lnTo>
                    <a:pt x="2" y="34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2" y="38"/>
                  </a:lnTo>
                  <a:lnTo>
                    <a:pt x="3" y="39"/>
                  </a:lnTo>
                  <a:lnTo>
                    <a:pt x="4" y="39"/>
                  </a:lnTo>
                  <a:lnTo>
                    <a:pt x="6" y="38"/>
                  </a:lnTo>
                  <a:lnTo>
                    <a:pt x="6" y="37"/>
                  </a:lnTo>
                  <a:lnTo>
                    <a:pt x="7" y="36"/>
                  </a:lnTo>
                  <a:lnTo>
                    <a:pt x="8" y="34"/>
                  </a:lnTo>
                  <a:lnTo>
                    <a:pt x="9" y="32"/>
                  </a:lnTo>
                  <a:lnTo>
                    <a:pt x="10" y="30"/>
                  </a:lnTo>
                  <a:lnTo>
                    <a:pt x="11" y="28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4" y="19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2" y="6"/>
                  </a:lnTo>
                  <a:lnTo>
                    <a:pt x="10" y="4"/>
                  </a:lnTo>
                  <a:lnTo>
                    <a:pt x="8" y="3"/>
                  </a:lnTo>
                  <a:lnTo>
                    <a:pt x="6" y="2"/>
                  </a:lnTo>
                  <a:lnTo>
                    <a:pt x="4" y="1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3"/>
                  </a:lnTo>
                  <a:lnTo>
                    <a:pt x="4" y="4"/>
                  </a:lnTo>
                </a:path>
              </a:pathLst>
            </a:custGeom>
            <a:solidFill>
              <a:srgbClr val="B2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7" name="Freeform 22"/>
            <p:cNvSpPr>
              <a:spLocks/>
            </p:cNvSpPr>
            <p:nvPr/>
          </p:nvSpPr>
          <p:spPr bwMode="auto">
            <a:xfrm>
              <a:off x="4797" y="1447"/>
              <a:ext cx="41" cy="102"/>
            </a:xfrm>
            <a:custGeom>
              <a:avLst/>
              <a:gdLst>
                <a:gd name="T0" fmla="*/ 11 w 41"/>
                <a:gd name="T1" fmla="*/ 1 h 102"/>
                <a:gd name="T2" fmla="*/ 18 w 41"/>
                <a:gd name="T3" fmla="*/ 3 h 102"/>
                <a:gd name="T4" fmla="*/ 26 w 41"/>
                <a:gd name="T5" fmla="*/ 7 h 102"/>
                <a:gd name="T6" fmla="*/ 32 w 41"/>
                <a:gd name="T7" fmla="*/ 13 h 102"/>
                <a:gd name="T8" fmla="*/ 37 w 41"/>
                <a:gd name="T9" fmla="*/ 21 h 102"/>
                <a:gd name="T10" fmla="*/ 39 w 41"/>
                <a:gd name="T11" fmla="*/ 32 h 102"/>
                <a:gd name="T12" fmla="*/ 38 w 41"/>
                <a:gd name="T13" fmla="*/ 46 h 102"/>
                <a:gd name="T14" fmla="*/ 37 w 41"/>
                <a:gd name="T15" fmla="*/ 61 h 102"/>
                <a:gd name="T16" fmla="*/ 33 w 41"/>
                <a:gd name="T17" fmla="*/ 75 h 102"/>
                <a:gd name="T18" fmla="*/ 27 w 41"/>
                <a:gd name="T19" fmla="*/ 85 h 102"/>
                <a:gd name="T20" fmla="*/ 19 w 41"/>
                <a:gd name="T21" fmla="*/ 91 h 102"/>
                <a:gd name="T22" fmla="*/ 8 w 41"/>
                <a:gd name="T23" fmla="*/ 96 h 102"/>
                <a:gd name="T24" fmla="*/ 2 w 41"/>
                <a:gd name="T25" fmla="*/ 100 h 102"/>
                <a:gd name="T26" fmla="*/ 1 w 41"/>
                <a:gd name="T27" fmla="*/ 100 h 102"/>
                <a:gd name="T28" fmla="*/ 4 w 41"/>
                <a:gd name="T29" fmla="*/ 95 h 102"/>
                <a:gd name="T30" fmla="*/ 4 w 41"/>
                <a:gd name="T31" fmla="*/ 90 h 102"/>
                <a:gd name="T32" fmla="*/ 2 w 41"/>
                <a:gd name="T33" fmla="*/ 83 h 102"/>
                <a:gd name="T34" fmla="*/ 0 w 41"/>
                <a:gd name="T35" fmla="*/ 76 h 102"/>
                <a:gd name="T36" fmla="*/ 0 w 41"/>
                <a:gd name="T37" fmla="*/ 74 h 102"/>
                <a:gd name="T38" fmla="*/ 4 w 41"/>
                <a:gd name="T39" fmla="*/ 72 h 102"/>
                <a:gd name="T40" fmla="*/ 10 w 41"/>
                <a:gd name="T41" fmla="*/ 72 h 102"/>
                <a:gd name="T42" fmla="*/ 13 w 41"/>
                <a:gd name="T43" fmla="*/ 75 h 102"/>
                <a:gd name="T44" fmla="*/ 15 w 41"/>
                <a:gd name="T45" fmla="*/ 78 h 102"/>
                <a:gd name="T46" fmla="*/ 14 w 41"/>
                <a:gd name="T47" fmla="*/ 83 h 102"/>
                <a:gd name="T48" fmla="*/ 10 w 41"/>
                <a:gd name="T49" fmla="*/ 86 h 102"/>
                <a:gd name="T50" fmla="*/ 9 w 41"/>
                <a:gd name="T51" fmla="*/ 89 h 102"/>
                <a:gd name="T52" fmla="*/ 10 w 41"/>
                <a:gd name="T53" fmla="*/ 92 h 102"/>
                <a:gd name="T54" fmla="*/ 12 w 41"/>
                <a:gd name="T55" fmla="*/ 93 h 102"/>
                <a:gd name="T56" fmla="*/ 16 w 41"/>
                <a:gd name="T57" fmla="*/ 92 h 102"/>
                <a:gd name="T58" fmla="*/ 19 w 41"/>
                <a:gd name="T59" fmla="*/ 90 h 102"/>
                <a:gd name="T60" fmla="*/ 23 w 41"/>
                <a:gd name="T61" fmla="*/ 83 h 102"/>
                <a:gd name="T62" fmla="*/ 29 w 41"/>
                <a:gd name="T63" fmla="*/ 72 h 102"/>
                <a:gd name="T64" fmla="*/ 33 w 41"/>
                <a:gd name="T65" fmla="*/ 59 h 102"/>
                <a:gd name="T66" fmla="*/ 36 w 41"/>
                <a:gd name="T67" fmla="*/ 45 h 102"/>
                <a:gd name="T68" fmla="*/ 36 w 41"/>
                <a:gd name="T69" fmla="*/ 32 h 102"/>
                <a:gd name="T70" fmla="*/ 31 w 41"/>
                <a:gd name="T71" fmla="*/ 25 h 102"/>
                <a:gd name="T72" fmla="*/ 29 w 41"/>
                <a:gd name="T73" fmla="*/ 21 h 102"/>
                <a:gd name="T74" fmla="*/ 27 w 41"/>
                <a:gd name="T75" fmla="*/ 18 h 102"/>
                <a:gd name="T76" fmla="*/ 25 w 41"/>
                <a:gd name="T77" fmla="*/ 16 h 102"/>
                <a:gd name="T78" fmla="*/ 23 w 41"/>
                <a:gd name="T79" fmla="*/ 11 h 102"/>
                <a:gd name="T80" fmla="*/ 22 w 41"/>
                <a:gd name="T81" fmla="*/ 7 h 102"/>
                <a:gd name="T82" fmla="*/ 17 w 41"/>
                <a:gd name="T83" fmla="*/ 6 h 102"/>
                <a:gd name="T84" fmla="*/ 14 w 41"/>
                <a:gd name="T85" fmla="*/ 5 h 102"/>
                <a:gd name="T86" fmla="*/ 10 w 41"/>
                <a:gd name="T87" fmla="*/ 5 h 102"/>
                <a:gd name="T88" fmla="*/ 9 w 41"/>
                <a:gd name="T89" fmla="*/ 4 h 102"/>
                <a:gd name="T90" fmla="*/ 7 w 41"/>
                <a:gd name="T91" fmla="*/ 3 h 102"/>
                <a:gd name="T92" fmla="*/ 6 w 41"/>
                <a:gd name="T93" fmla="*/ 0 h 10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1"/>
                <a:gd name="T142" fmla="*/ 0 h 102"/>
                <a:gd name="T143" fmla="*/ 41 w 41"/>
                <a:gd name="T144" fmla="*/ 102 h 10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1" h="102">
                  <a:moveTo>
                    <a:pt x="6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4" y="1"/>
                  </a:lnTo>
                  <a:lnTo>
                    <a:pt x="16" y="2"/>
                  </a:lnTo>
                  <a:lnTo>
                    <a:pt x="18" y="3"/>
                  </a:lnTo>
                  <a:lnTo>
                    <a:pt x="21" y="4"/>
                  </a:lnTo>
                  <a:lnTo>
                    <a:pt x="23" y="6"/>
                  </a:lnTo>
                  <a:lnTo>
                    <a:pt x="26" y="7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2" y="13"/>
                  </a:lnTo>
                  <a:lnTo>
                    <a:pt x="34" y="15"/>
                  </a:lnTo>
                  <a:lnTo>
                    <a:pt x="36" y="18"/>
                  </a:lnTo>
                  <a:lnTo>
                    <a:pt x="37" y="21"/>
                  </a:lnTo>
                  <a:lnTo>
                    <a:pt x="38" y="24"/>
                  </a:lnTo>
                  <a:lnTo>
                    <a:pt x="40" y="27"/>
                  </a:lnTo>
                  <a:lnTo>
                    <a:pt x="39" y="32"/>
                  </a:lnTo>
                  <a:lnTo>
                    <a:pt x="39" y="36"/>
                  </a:lnTo>
                  <a:lnTo>
                    <a:pt x="39" y="42"/>
                  </a:lnTo>
                  <a:lnTo>
                    <a:pt x="38" y="46"/>
                  </a:lnTo>
                  <a:lnTo>
                    <a:pt x="38" y="51"/>
                  </a:lnTo>
                  <a:lnTo>
                    <a:pt x="37" y="56"/>
                  </a:lnTo>
                  <a:lnTo>
                    <a:pt x="37" y="61"/>
                  </a:lnTo>
                  <a:lnTo>
                    <a:pt x="36" y="66"/>
                  </a:lnTo>
                  <a:lnTo>
                    <a:pt x="34" y="70"/>
                  </a:lnTo>
                  <a:lnTo>
                    <a:pt x="33" y="75"/>
                  </a:lnTo>
                  <a:lnTo>
                    <a:pt x="30" y="78"/>
                  </a:lnTo>
                  <a:lnTo>
                    <a:pt x="29" y="82"/>
                  </a:lnTo>
                  <a:lnTo>
                    <a:pt x="27" y="85"/>
                  </a:lnTo>
                  <a:lnTo>
                    <a:pt x="24" y="88"/>
                  </a:lnTo>
                  <a:lnTo>
                    <a:pt x="22" y="90"/>
                  </a:lnTo>
                  <a:lnTo>
                    <a:pt x="19" y="91"/>
                  </a:lnTo>
                  <a:lnTo>
                    <a:pt x="17" y="92"/>
                  </a:lnTo>
                  <a:lnTo>
                    <a:pt x="16" y="93"/>
                  </a:lnTo>
                  <a:lnTo>
                    <a:pt x="8" y="96"/>
                  </a:lnTo>
                  <a:lnTo>
                    <a:pt x="6" y="97"/>
                  </a:lnTo>
                  <a:lnTo>
                    <a:pt x="3" y="99"/>
                  </a:lnTo>
                  <a:lnTo>
                    <a:pt x="2" y="100"/>
                  </a:lnTo>
                  <a:lnTo>
                    <a:pt x="1" y="100"/>
                  </a:lnTo>
                  <a:lnTo>
                    <a:pt x="0" y="101"/>
                  </a:lnTo>
                  <a:lnTo>
                    <a:pt x="1" y="100"/>
                  </a:lnTo>
                  <a:lnTo>
                    <a:pt x="2" y="99"/>
                  </a:lnTo>
                  <a:lnTo>
                    <a:pt x="3" y="98"/>
                  </a:lnTo>
                  <a:lnTo>
                    <a:pt x="4" y="95"/>
                  </a:lnTo>
                  <a:lnTo>
                    <a:pt x="4" y="93"/>
                  </a:lnTo>
                  <a:lnTo>
                    <a:pt x="4" y="92"/>
                  </a:lnTo>
                  <a:lnTo>
                    <a:pt x="4" y="90"/>
                  </a:lnTo>
                  <a:lnTo>
                    <a:pt x="3" y="87"/>
                  </a:lnTo>
                  <a:lnTo>
                    <a:pt x="3" y="85"/>
                  </a:lnTo>
                  <a:lnTo>
                    <a:pt x="2" y="83"/>
                  </a:lnTo>
                  <a:lnTo>
                    <a:pt x="1" y="80"/>
                  </a:lnTo>
                  <a:lnTo>
                    <a:pt x="1" y="78"/>
                  </a:lnTo>
                  <a:lnTo>
                    <a:pt x="0" y="76"/>
                  </a:lnTo>
                  <a:lnTo>
                    <a:pt x="0" y="75"/>
                  </a:lnTo>
                  <a:lnTo>
                    <a:pt x="0" y="74"/>
                  </a:lnTo>
                  <a:lnTo>
                    <a:pt x="1" y="73"/>
                  </a:lnTo>
                  <a:lnTo>
                    <a:pt x="2" y="73"/>
                  </a:lnTo>
                  <a:lnTo>
                    <a:pt x="4" y="72"/>
                  </a:lnTo>
                  <a:lnTo>
                    <a:pt x="6" y="72"/>
                  </a:lnTo>
                  <a:lnTo>
                    <a:pt x="8" y="72"/>
                  </a:lnTo>
                  <a:lnTo>
                    <a:pt x="10" y="72"/>
                  </a:lnTo>
                  <a:lnTo>
                    <a:pt x="11" y="73"/>
                  </a:lnTo>
                  <a:lnTo>
                    <a:pt x="12" y="74"/>
                  </a:lnTo>
                  <a:lnTo>
                    <a:pt x="13" y="75"/>
                  </a:lnTo>
                  <a:lnTo>
                    <a:pt x="14" y="76"/>
                  </a:lnTo>
                  <a:lnTo>
                    <a:pt x="15" y="77"/>
                  </a:lnTo>
                  <a:lnTo>
                    <a:pt x="15" y="78"/>
                  </a:lnTo>
                  <a:lnTo>
                    <a:pt x="15" y="80"/>
                  </a:lnTo>
                  <a:lnTo>
                    <a:pt x="14" y="81"/>
                  </a:lnTo>
                  <a:lnTo>
                    <a:pt x="14" y="83"/>
                  </a:lnTo>
                  <a:lnTo>
                    <a:pt x="13" y="84"/>
                  </a:lnTo>
                  <a:lnTo>
                    <a:pt x="12" y="85"/>
                  </a:lnTo>
                  <a:lnTo>
                    <a:pt x="10" y="86"/>
                  </a:lnTo>
                  <a:lnTo>
                    <a:pt x="10" y="87"/>
                  </a:lnTo>
                  <a:lnTo>
                    <a:pt x="10" y="88"/>
                  </a:lnTo>
                  <a:lnTo>
                    <a:pt x="9" y="89"/>
                  </a:lnTo>
                  <a:lnTo>
                    <a:pt x="9" y="90"/>
                  </a:lnTo>
                  <a:lnTo>
                    <a:pt x="9" y="91"/>
                  </a:lnTo>
                  <a:lnTo>
                    <a:pt x="10" y="92"/>
                  </a:lnTo>
                  <a:lnTo>
                    <a:pt x="11" y="93"/>
                  </a:lnTo>
                  <a:lnTo>
                    <a:pt x="12" y="93"/>
                  </a:lnTo>
                  <a:lnTo>
                    <a:pt x="13" y="93"/>
                  </a:lnTo>
                  <a:lnTo>
                    <a:pt x="15" y="93"/>
                  </a:lnTo>
                  <a:lnTo>
                    <a:pt x="16" y="92"/>
                  </a:lnTo>
                  <a:lnTo>
                    <a:pt x="17" y="92"/>
                  </a:lnTo>
                  <a:lnTo>
                    <a:pt x="19" y="91"/>
                  </a:lnTo>
                  <a:lnTo>
                    <a:pt x="19" y="90"/>
                  </a:lnTo>
                  <a:lnTo>
                    <a:pt x="21" y="88"/>
                  </a:lnTo>
                  <a:lnTo>
                    <a:pt x="22" y="85"/>
                  </a:lnTo>
                  <a:lnTo>
                    <a:pt x="23" y="83"/>
                  </a:lnTo>
                  <a:lnTo>
                    <a:pt x="25" y="79"/>
                  </a:lnTo>
                  <a:lnTo>
                    <a:pt x="27" y="76"/>
                  </a:lnTo>
                  <a:lnTo>
                    <a:pt x="29" y="72"/>
                  </a:lnTo>
                  <a:lnTo>
                    <a:pt x="30" y="68"/>
                  </a:lnTo>
                  <a:lnTo>
                    <a:pt x="31" y="63"/>
                  </a:lnTo>
                  <a:lnTo>
                    <a:pt x="33" y="59"/>
                  </a:lnTo>
                  <a:lnTo>
                    <a:pt x="34" y="55"/>
                  </a:lnTo>
                  <a:lnTo>
                    <a:pt x="35" y="50"/>
                  </a:lnTo>
                  <a:lnTo>
                    <a:pt x="36" y="45"/>
                  </a:lnTo>
                  <a:lnTo>
                    <a:pt x="36" y="41"/>
                  </a:lnTo>
                  <a:lnTo>
                    <a:pt x="36" y="36"/>
                  </a:lnTo>
                  <a:lnTo>
                    <a:pt x="36" y="32"/>
                  </a:lnTo>
                  <a:lnTo>
                    <a:pt x="34" y="29"/>
                  </a:lnTo>
                  <a:lnTo>
                    <a:pt x="33" y="26"/>
                  </a:lnTo>
                  <a:lnTo>
                    <a:pt x="31" y="25"/>
                  </a:lnTo>
                  <a:lnTo>
                    <a:pt x="30" y="23"/>
                  </a:lnTo>
                  <a:lnTo>
                    <a:pt x="30" y="22"/>
                  </a:lnTo>
                  <a:lnTo>
                    <a:pt x="29" y="21"/>
                  </a:lnTo>
                  <a:lnTo>
                    <a:pt x="28" y="20"/>
                  </a:lnTo>
                  <a:lnTo>
                    <a:pt x="28" y="19"/>
                  </a:lnTo>
                  <a:lnTo>
                    <a:pt x="27" y="18"/>
                  </a:lnTo>
                  <a:lnTo>
                    <a:pt x="26" y="18"/>
                  </a:lnTo>
                  <a:lnTo>
                    <a:pt x="26" y="17"/>
                  </a:lnTo>
                  <a:lnTo>
                    <a:pt x="25" y="16"/>
                  </a:lnTo>
                  <a:lnTo>
                    <a:pt x="25" y="15"/>
                  </a:lnTo>
                  <a:lnTo>
                    <a:pt x="24" y="13"/>
                  </a:lnTo>
                  <a:lnTo>
                    <a:pt x="23" y="11"/>
                  </a:lnTo>
                  <a:lnTo>
                    <a:pt x="23" y="8"/>
                  </a:lnTo>
                  <a:lnTo>
                    <a:pt x="22" y="7"/>
                  </a:lnTo>
                  <a:lnTo>
                    <a:pt x="21" y="7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6" y="5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0" y="5"/>
                  </a:lnTo>
                  <a:lnTo>
                    <a:pt x="9" y="5"/>
                  </a:lnTo>
                  <a:lnTo>
                    <a:pt x="9" y="4"/>
                  </a:lnTo>
                  <a:lnTo>
                    <a:pt x="8" y="4"/>
                  </a:lnTo>
                  <a:lnTo>
                    <a:pt x="7" y="4"/>
                  </a:lnTo>
                  <a:lnTo>
                    <a:pt x="7" y="3"/>
                  </a:lnTo>
                  <a:lnTo>
                    <a:pt x="6" y="2"/>
                  </a:lnTo>
                  <a:lnTo>
                    <a:pt x="6" y="1"/>
                  </a:lnTo>
                  <a:lnTo>
                    <a:pt x="6" y="0"/>
                  </a:lnTo>
                </a:path>
              </a:pathLst>
            </a:custGeom>
            <a:solidFill>
              <a:srgbClr val="CB7F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8" name="Freeform 23"/>
            <p:cNvSpPr>
              <a:spLocks/>
            </p:cNvSpPr>
            <p:nvPr/>
          </p:nvSpPr>
          <p:spPr bwMode="auto">
            <a:xfrm>
              <a:off x="4653" y="1691"/>
              <a:ext cx="45" cy="20"/>
            </a:xfrm>
            <a:custGeom>
              <a:avLst/>
              <a:gdLst>
                <a:gd name="T0" fmla="*/ 36 w 45"/>
                <a:gd name="T1" fmla="*/ 0 h 20"/>
                <a:gd name="T2" fmla="*/ 11 w 45"/>
                <a:gd name="T3" fmla="*/ 0 h 20"/>
                <a:gd name="T4" fmla="*/ 10 w 45"/>
                <a:gd name="T5" fmla="*/ 1 h 20"/>
                <a:gd name="T6" fmla="*/ 9 w 45"/>
                <a:gd name="T7" fmla="*/ 2 h 20"/>
                <a:gd name="T8" fmla="*/ 5 w 45"/>
                <a:gd name="T9" fmla="*/ 5 h 20"/>
                <a:gd name="T10" fmla="*/ 3 w 45"/>
                <a:gd name="T11" fmla="*/ 7 h 20"/>
                <a:gd name="T12" fmla="*/ 1 w 45"/>
                <a:gd name="T13" fmla="*/ 9 h 20"/>
                <a:gd name="T14" fmla="*/ 0 w 45"/>
                <a:gd name="T15" fmla="*/ 11 h 20"/>
                <a:gd name="T16" fmla="*/ 0 w 45"/>
                <a:gd name="T17" fmla="*/ 11 h 20"/>
                <a:gd name="T18" fmla="*/ 0 w 45"/>
                <a:gd name="T19" fmla="*/ 13 h 20"/>
                <a:gd name="T20" fmla="*/ 0 w 45"/>
                <a:gd name="T21" fmla="*/ 14 h 20"/>
                <a:gd name="T22" fmla="*/ 0 w 45"/>
                <a:gd name="T23" fmla="*/ 16 h 20"/>
                <a:gd name="T24" fmla="*/ 1 w 45"/>
                <a:gd name="T25" fmla="*/ 17 h 20"/>
                <a:gd name="T26" fmla="*/ 3 w 45"/>
                <a:gd name="T27" fmla="*/ 18 h 20"/>
                <a:gd name="T28" fmla="*/ 4 w 45"/>
                <a:gd name="T29" fmla="*/ 19 h 20"/>
                <a:gd name="T30" fmla="*/ 6 w 45"/>
                <a:gd name="T31" fmla="*/ 19 h 20"/>
                <a:gd name="T32" fmla="*/ 8 w 45"/>
                <a:gd name="T33" fmla="*/ 19 h 20"/>
                <a:gd name="T34" fmla="*/ 10 w 45"/>
                <a:gd name="T35" fmla="*/ 18 h 20"/>
                <a:gd name="T36" fmla="*/ 12 w 45"/>
                <a:gd name="T37" fmla="*/ 17 h 20"/>
                <a:gd name="T38" fmla="*/ 15 w 45"/>
                <a:gd name="T39" fmla="*/ 17 h 20"/>
                <a:gd name="T40" fmla="*/ 17 w 45"/>
                <a:gd name="T41" fmla="*/ 15 h 20"/>
                <a:gd name="T42" fmla="*/ 19 w 45"/>
                <a:gd name="T43" fmla="*/ 14 h 20"/>
                <a:gd name="T44" fmla="*/ 22 w 45"/>
                <a:gd name="T45" fmla="*/ 13 h 20"/>
                <a:gd name="T46" fmla="*/ 26 w 45"/>
                <a:gd name="T47" fmla="*/ 11 h 20"/>
                <a:gd name="T48" fmla="*/ 28 w 45"/>
                <a:gd name="T49" fmla="*/ 10 h 20"/>
                <a:gd name="T50" fmla="*/ 31 w 45"/>
                <a:gd name="T51" fmla="*/ 8 h 20"/>
                <a:gd name="T52" fmla="*/ 33 w 45"/>
                <a:gd name="T53" fmla="*/ 8 h 20"/>
                <a:gd name="T54" fmla="*/ 34 w 45"/>
                <a:gd name="T55" fmla="*/ 8 h 20"/>
                <a:gd name="T56" fmla="*/ 36 w 45"/>
                <a:gd name="T57" fmla="*/ 8 h 20"/>
                <a:gd name="T58" fmla="*/ 38 w 45"/>
                <a:gd name="T59" fmla="*/ 8 h 20"/>
                <a:gd name="T60" fmla="*/ 40 w 45"/>
                <a:gd name="T61" fmla="*/ 7 h 20"/>
                <a:gd name="T62" fmla="*/ 40 w 45"/>
                <a:gd name="T63" fmla="*/ 7 h 20"/>
                <a:gd name="T64" fmla="*/ 41 w 45"/>
                <a:gd name="T65" fmla="*/ 6 h 20"/>
                <a:gd name="T66" fmla="*/ 42 w 45"/>
                <a:gd name="T67" fmla="*/ 5 h 20"/>
                <a:gd name="T68" fmla="*/ 43 w 45"/>
                <a:gd name="T69" fmla="*/ 5 h 20"/>
                <a:gd name="T70" fmla="*/ 44 w 45"/>
                <a:gd name="T71" fmla="*/ 5 h 20"/>
                <a:gd name="T72" fmla="*/ 44 w 45"/>
                <a:gd name="T73" fmla="*/ 4 h 20"/>
                <a:gd name="T74" fmla="*/ 44 w 45"/>
                <a:gd name="T75" fmla="*/ 3 h 20"/>
                <a:gd name="T76" fmla="*/ 44 w 45"/>
                <a:gd name="T77" fmla="*/ 2 h 20"/>
                <a:gd name="T78" fmla="*/ 43 w 45"/>
                <a:gd name="T79" fmla="*/ 2 h 20"/>
                <a:gd name="T80" fmla="*/ 41 w 45"/>
                <a:gd name="T81" fmla="*/ 1 h 20"/>
                <a:gd name="T82" fmla="*/ 40 w 45"/>
                <a:gd name="T83" fmla="*/ 1 h 20"/>
                <a:gd name="T84" fmla="*/ 39 w 45"/>
                <a:gd name="T85" fmla="*/ 0 h 20"/>
                <a:gd name="T86" fmla="*/ 36 w 45"/>
                <a:gd name="T87" fmla="*/ 0 h 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5"/>
                <a:gd name="T133" fmla="*/ 0 h 20"/>
                <a:gd name="T134" fmla="*/ 45 w 45"/>
                <a:gd name="T135" fmla="*/ 20 h 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5" h="20">
                  <a:moveTo>
                    <a:pt x="36" y="0"/>
                  </a:moveTo>
                  <a:lnTo>
                    <a:pt x="11" y="0"/>
                  </a:lnTo>
                  <a:lnTo>
                    <a:pt x="10" y="1"/>
                  </a:lnTo>
                  <a:lnTo>
                    <a:pt x="9" y="2"/>
                  </a:lnTo>
                  <a:lnTo>
                    <a:pt x="5" y="5"/>
                  </a:lnTo>
                  <a:lnTo>
                    <a:pt x="3" y="7"/>
                  </a:lnTo>
                  <a:lnTo>
                    <a:pt x="1" y="9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1" y="17"/>
                  </a:lnTo>
                  <a:lnTo>
                    <a:pt x="3" y="18"/>
                  </a:lnTo>
                  <a:lnTo>
                    <a:pt x="4" y="19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10" y="18"/>
                  </a:lnTo>
                  <a:lnTo>
                    <a:pt x="12" y="17"/>
                  </a:lnTo>
                  <a:lnTo>
                    <a:pt x="15" y="17"/>
                  </a:lnTo>
                  <a:lnTo>
                    <a:pt x="17" y="15"/>
                  </a:lnTo>
                  <a:lnTo>
                    <a:pt x="19" y="14"/>
                  </a:lnTo>
                  <a:lnTo>
                    <a:pt x="22" y="13"/>
                  </a:lnTo>
                  <a:lnTo>
                    <a:pt x="26" y="11"/>
                  </a:lnTo>
                  <a:lnTo>
                    <a:pt x="28" y="10"/>
                  </a:lnTo>
                  <a:lnTo>
                    <a:pt x="31" y="8"/>
                  </a:lnTo>
                  <a:lnTo>
                    <a:pt x="33" y="8"/>
                  </a:lnTo>
                  <a:lnTo>
                    <a:pt x="34" y="8"/>
                  </a:lnTo>
                  <a:lnTo>
                    <a:pt x="36" y="8"/>
                  </a:lnTo>
                  <a:lnTo>
                    <a:pt x="38" y="8"/>
                  </a:lnTo>
                  <a:lnTo>
                    <a:pt x="40" y="7"/>
                  </a:lnTo>
                  <a:lnTo>
                    <a:pt x="41" y="6"/>
                  </a:lnTo>
                  <a:lnTo>
                    <a:pt x="42" y="5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4" y="3"/>
                  </a:lnTo>
                  <a:lnTo>
                    <a:pt x="44" y="2"/>
                  </a:lnTo>
                  <a:lnTo>
                    <a:pt x="43" y="2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39" y="0"/>
                  </a:lnTo>
                  <a:lnTo>
                    <a:pt x="36" y="0"/>
                  </a:lnTo>
                </a:path>
              </a:pathLst>
            </a:custGeom>
            <a:solidFill>
              <a:srgbClr val="B24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9" name="Freeform 24"/>
            <p:cNvSpPr>
              <a:spLocks/>
            </p:cNvSpPr>
            <p:nvPr/>
          </p:nvSpPr>
          <p:spPr bwMode="auto">
            <a:xfrm>
              <a:off x="4594" y="1586"/>
              <a:ext cx="16" cy="4"/>
            </a:xfrm>
            <a:custGeom>
              <a:avLst/>
              <a:gdLst>
                <a:gd name="T0" fmla="*/ 10 w 16"/>
                <a:gd name="T1" fmla="*/ 0 h 4"/>
                <a:gd name="T2" fmla="*/ 9 w 16"/>
                <a:gd name="T3" fmla="*/ 0 h 4"/>
                <a:gd name="T4" fmla="*/ 6 w 16"/>
                <a:gd name="T5" fmla="*/ 0 h 4"/>
                <a:gd name="T6" fmla="*/ 5 w 16"/>
                <a:gd name="T7" fmla="*/ 0 h 4"/>
                <a:gd name="T8" fmla="*/ 4 w 16"/>
                <a:gd name="T9" fmla="*/ 0 h 4"/>
                <a:gd name="T10" fmla="*/ 3 w 16"/>
                <a:gd name="T11" fmla="*/ 0 h 4"/>
                <a:gd name="T12" fmla="*/ 1 w 16"/>
                <a:gd name="T13" fmla="*/ 1 h 4"/>
                <a:gd name="T14" fmla="*/ 1 w 16"/>
                <a:gd name="T15" fmla="*/ 1 h 4"/>
                <a:gd name="T16" fmla="*/ 0 w 16"/>
                <a:gd name="T17" fmla="*/ 1 h 4"/>
                <a:gd name="T18" fmla="*/ 0 w 16"/>
                <a:gd name="T19" fmla="*/ 1 h 4"/>
                <a:gd name="T20" fmla="*/ 0 w 16"/>
                <a:gd name="T21" fmla="*/ 2 h 4"/>
                <a:gd name="T22" fmla="*/ 0 w 16"/>
                <a:gd name="T23" fmla="*/ 2 h 4"/>
                <a:gd name="T24" fmla="*/ 0 w 16"/>
                <a:gd name="T25" fmla="*/ 2 h 4"/>
                <a:gd name="T26" fmla="*/ 1 w 16"/>
                <a:gd name="T27" fmla="*/ 3 h 4"/>
                <a:gd name="T28" fmla="*/ 2 w 16"/>
                <a:gd name="T29" fmla="*/ 3 h 4"/>
                <a:gd name="T30" fmla="*/ 3 w 16"/>
                <a:gd name="T31" fmla="*/ 3 h 4"/>
                <a:gd name="T32" fmla="*/ 11 w 16"/>
                <a:gd name="T33" fmla="*/ 3 h 4"/>
                <a:gd name="T34" fmla="*/ 12 w 16"/>
                <a:gd name="T35" fmla="*/ 3 h 4"/>
                <a:gd name="T36" fmla="*/ 13 w 16"/>
                <a:gd name="T37" fmla="*/ 3 h 4"/>
                <a:gd name="T38" fmla="*/ 14 w 16"/>
                <a:gd name="T39" fmla="*/ 3 h 4"/>
                <a:gd name="T40" fmla="*/ 14 w 16"/>
                <a:gd name="T41" fmla="*/ 2 h 4"/>
                <a:gd name="T42" fmla="*/ 15 w 16"/>
                <a:gd name="T43" fmla="*/ 2 h 4"/>
                <a:gd name="T44" fmla="*/ 15 w 16"/>
                <a:gd name="T45" fmla="*/ 2 h 4"/>
                <a:gd name="T46" fmla="*/ 15 w 16"/>
                <a:gd name="T47" fmla="*/ 2 h 4"/>
                <a:gd name="T48" fmla="*/ 15 w 16"/>
                <a:gd name="T49" fmla="*/ 1 h 4"/>
                <a:gd name="T50" fmla="*/ 15 w 16"/>
                <a:gd name="T51" fmla="*/ 1 h 4"/>
                <a:gd name="T52" fmla="*/ 14 w 16"/>
                <a:gd name="T53" fmla="*/ 1 h 4"/>
                <a:gd name="T54" fmla="*/ 14 w 16"/>
                <a:gd name="T55" fmla="*/ 0 h 4"/>
                <a:gd name="T56" fmla="*/ 13 w 16"/>
                <a:gd name="T57" fmla="*/ 0 h 4"/>
                <a:gd name="T58" fmla="*/ 12 w 16"/>
                <a:gd name="T59" fmla="*/ 0 h 4"/>
                <a:gd name="T60" fmla="*/ 11 w 16"/>
                <a:gd name="T61" fmla="*/ 0 h 4"/>
                <a:gd name="T62" fmla="*/ 10 w 16"/>
                <a:gd name="T63" fmla="*/ 0 h 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6"/>
                <a:gd name="T97" fmla="*/ 0 h 4"/>
                <a:gd name="T98" fmla="*/ 16 w 16"/>
                <a:gd name="T99" fmla="*/ 4 h 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6" h="4">
                  <a:moveTo>
                    <a:pt x="10" y="0"/>
                  </a:moveTo>
                  <a:lnTo>
                    <a:pt x="9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10" y="0"/>
                  </a:lnTo>
                </a:path>
              </a:pathLst>
            </a:custGeom>
            <a:solidFill>
              <a:srgbClr val="CB7F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0" name="Freeform 25"/>
            <p:cNvSpPr>
              <a:spLocks/>
            </p:cNvSpPr>
            <p:nvPr/>
          </p:nvSpPr>
          <p:spPr bwMode="auto">
            <a:xfrm>
              <a:off x="4582" y="1445"/>
              <a:ext cx="46" cy="27"/>
            </a:xfrm>
            <a:custGeom>
              <a:avLst/>
              <a:gdLst>
                <a:gd name="T0" fmla="*/ 3 w 46"/>
                <a:gd name="T1" fmla="*/ 5 h 27"/>
                <a:gd name="T2" fmla="*/ 4 w 46"/>
                <a:gd name="T3" fmla="*/ 4 h 27"/>
                <a:gd name="T4" fmla="*/ 6 w 46"/>
                <a:gd name="T5" fmla="*/ 4 h 27"/>
                <a:gd name="T6" fmla="*/ 8 w 46"/>
                <a:gd name="T7" fmla="*/ 4 h 27"/>
                <a:gd name="T8" fmla="*/ 11 w 46"/>
                <a:gd name="T9" fmla="*/ 3 h 27"/>
                <a:gd name="T10" fmla="*/ 13 w 46"/>
                <a:gd name="T11" fmla="*/ 3 h 27"/>
                <a:gd name="T12" fmla="*/ 14 w 46"/>
                <a:gd name="T13" fmla="*/ 2 h 27"/>
                <a:gd name="T14" fmla="*/ 16 w 46"/>
                <a:gd name="T15" fmla="*/ 1 h 27"/>
                <a:gd name="T16" fmla="*/ 18 w 46"/>
                <a:gd name="T17" fmla="*/ 0 h 27"/>
                <a:gd name="T18" fmla="*/ 19 w 46"/>
                <a:gd name="T19" fmla="*/ 0 h 27"/>
                <a:gd name="T20" fmla="*/ 21 w 46"/>
                <a:gd name="T21" fmla="*/ 0 h 27"/>
                <a:gd name="T22" fmla="*/ 22 w 46"/>
                <a:gd name="T23" fmla="*/ 1 h 27"/>
                <a:gd name="T24" fmla="*/ 24 w 46"/>
                <a:gd name="T25" fmla="*/ 2 h 27"/>
                <a:gd name="T26" fmla="*/ 26 w 46"/>
                <a:gd name="T27" fmla="*/ 2 h 27"/>
                <a:gd name="T28" fmla="*/ 27 w 46"/>
                <a:gd name="T29" fmla="*/ 2 h 27"/>
                <a:gd name="T30" fmla="*/ 29 w 46"/>
                <a:gd name="T31" fmla="*/ 2 h 27"/>
                <a:gd name="T32" fmla="*/ 31 w 46"/>
                <a:gd name="T33" fmla="*/ 4 h 27"/>
                <a:gd name="T34" fmla="*/ 33 w 46"/>
                <a:gd name="T35" fmla="*/ 5 h 27"/>
                <a:gd name="T36" fmla="*/ 35 w 46"/>
                <a:gd name="T37" fmla="*/ 7 h 27"/>
                <a:gd name="T38" fmla="*/ 37 w 46"/>
                <a:gd name="T39" fmla="*/ 8 h 27"/>
                <a:gd name="T40" fmla="*/ 38 w 46"/>
                <a:gd name="T41" fmla="*/ 9 h 27"/>
                <a:gd name="T42" fmla="*/ 40 w 46"/>
                <a:gd name="T43" fmla="*/ 10 h 27"/>
                <a:gd name="T44" fmla="*/ 42 w 46"/>
                <a:gd name="T45" fmla="*/ 12 h 27"/>
                <a:gd name="T46" fmla="*/ 43 w 46"/>
                <a:gd name="T47" fmla="*/ 14 h 27"/>
                <a:gd name="T48" fmla="*/ 44 w 46"/>
                <a:gd name="T49" fmla="*/ 16 h 27"/>
                <a:gd name="T50" fmla="*/ 45 w 46"/>
                <a:gd name="T51" fmla="*/ 18 h 27"/>
                <a:gd name="T52" fmla="*/ 44 w 46"/>
                <a:gd name="T53" fmla="*/ 20 h 27"/>
                <a:gd name="T54" fmla="*/ 43 w 46"/>
                <a:gd name="T55" fmla="*/ 20 h 27"/>
                <a:gd name="T56" fmla="*/ 41 w 46"/>
                <a:gd name="T57" fmla="*/ 21 h 27"/>
                <a:gd name="T58" fmla="*/ 39 w 46"/>
                <a:gd name="T59" fmla="*/ 20 h 27"/>
                <a:gd name="T60" fmla="*/ 37 w 46"/>
                <a:gd name="T61" fmla="*/ 20 h 27"/>
                <a:gd name="T62" fmla="*/ 33 w 46"/>
                <a:gd name="T63" fmla="*/ 19 h 27"/>
                <a:gd name="T64" fmla="*/ 27 w 46"/>
                <a:gd name="T65" fmla="*/ 19 h 27"/>
                <a:gd name="T66" fmla="*/ 25 w 46"/>
                <a:gd name="T67" fmla="*/ 19 h 27"/>
                <a:gd name="T68" fmla="*/ 22 w 46"/>
                <a:gd name="T69" fmla="*/ 20 h 27"/>
                <a:gd name="T70" fmla="*/ 19 w 46"/>
                <a:gd name="T71" fmla="*/ 20 h 27"/>
                <a:gd name="T72" fmla="*/ 18 w 46"/>
                <a:gd name="T73" fmla="*/ 21 h 27"/>
                <a:gd name="T74" fmla="*/ 17 w 46"/>
                <a:gd name="T75" fmla="*/ 22 h 27"/>
                <a:gd name="T76" fmla="*/ 15 w 46"/>
                <a:gd name="T77" fmla="*/ 23 h 27"/>
                <a:gd name="T78" fmla="*/ 13 w 46"/>
                <a:gd name="T79" fmla="*/ 24 h 27"/>
                <a:gd name="T80" fmla="*/ 11 w 46"/>
                <a:gd name="T81" fmla="*/ 25 h 27"/>
                <a:gd name="T82" fmla="*/ 10 w 46"/>
                <a:gd name="T83" fmla="*/ 26 h 27"/>
                <a:gd name="T84" fmla="*/ 8 w 46"/>
                <a:gd name="T85" fmla="*/ 26 h 27"/>
                <a:gd name="T86" fmla="*/ 6 w 46"/>
                <a:gd name="T87" fmla="*/ 25 h 27"/>
                <a:gd name="T88" fmla="*/ 4 w 46"/>
                <a:gd name="T89" fmla="*/ 24 h 27"/>
                <a:gd name="T90" fmla="*/ 3 w 46"/>
                <a:gd name="T91" fmla="*/ 21 h 27"/>
                <a:gd name="T92" fmla="*/ 2 w 46"/>
                <a:gd name="T93" fmla="*/ 20 h 27"/>
                <a:gd name="T94" fmla="*/ 1 w 46"/>
                <a:gd name="T95" fmla="*/ 17 h 27"/>
                <a:gd name="T96" fmla="*/ 0 w 46"/>
                <a:gd name="T97" fmla="*/ 14 h 27"/>
                <a:gd name="T98" fmla="*/ 0 w 46"/>
                <a:gd name="T99" fmla="*/ 11 h 27"/>
                <a:gd name="T100" fmla="*/ 1 w 46"/>
                <a:gd name="T101" fmla="*/ 9 h 27"/>
                <a:gd name="T102" fmla="*/ 2 w 46"/>
                <a:gd name="T103" fmla="*/ 6 h 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6"/>
                <a:gd name="T157" fmla="*/ 0 h 27"/>
                <a:gd name="T158" fmla="*/ 46 w 46"/>
                <a:gd name="T159" fmla="*/ 27 h 2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6" h="27">
                  <a:moveTo>
                    <a:pt x="2" y="6"/>
                  </a:moveTo>
                  <a:lnTo>
                    <a:pt x="3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5" y="4"/>
                  </a:lnTo>
                  <a:lnTo>
                    <a:pt x="6" y="4"/>
                  </a:lnTo>
                  <a:lnTo>
                    <a:pt x="7" y="4"/>
                  </a:lnTo>
                  <a:lnTo>
                    <a:pt x="8" y="4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2"/>
                  </a:lnTo>
                  <a:lnTo>
                    <a:pt x="25" y="2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4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9"/>
                  </a:lnTo>
                  <a:lnTo>
                    <a:pt x="39" y="10"/>
                  </a:lnTo>
                  <a:lnTo>
                    <a:pt x="40" y="10"/>
                  </a:lnTo>
                  <a:lnTo>
                    <a:pt x="41" y="11"/>
                  </a:lnTo>
                  <a:lnTo>
                    <a:pt x="42" y="12"/>
                  </a:lnTo>
                  <a:lnTo>
                    <a:pt x="42" y="13"/>
                  </a:lnTo>
                  <a:lnTo>
                    <a:pt x="43" y="14"/>
                  </a:lnTo>
                  <a:lnTo>
                    <a:pt x="44" y="15"/>
                  </a:lnTo>
                  <a:lnTo>
                    <a:pt x="44" y="16"/>
                  </a:lnTo>
                  <a:lnTo>
                    <a:pt x="45" y="17"/>
                  </a:lnTo>
                  <a:lnTo>
                    <a:pt x="45" y="18"/>
                  </a:lnTo>
                  <a:lnTo>
                    <a:pt x="45" y="19"/>
                  </a:lnTo>
                  <a:lnTo>
                    <a:pt x="44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0" y="21"/>
                  </a:lnTo>
                  <a:lnTo>
                    <a:pt x="39" y="20"/>
                  </a:lnTo>
                  <a:lnTo>
                    <a:pt x="38" y="20"/>
                  </a:lnTo>
                  <a:lnTo>
                    <a:pt x="37" y="20"/>
                  </a:lnTo>
                  <a:lnTo>
                    <a:pt x="35" y="19"/>
                  </a:lnTo>
                  <a:lnTo>
                    <a:pt x="33" y="19"/>
                  </a:lnTo>
                  <a:lnTo>
                    <a:pt x="31" y="19"/>
                  </a:lnTo>
                  <a:lnTo>
                    <a:pt x="27" y="19"/>
                  </a:lnTo>
                  <a:lnTo>
                    <a:pt x="26" y="19"/>
                  </a:lnTo>
                  <a:lnTo>
                    <a:pt x="25" y="19"/>
                  </a:lnTo>
                  <a:lnTo>
                    <a:pt x="23" y="19"/>
                  </a:lnTo>
                  <a:lnTo>
                    <a:pt x="22" y="20"/>
                  </a:lnTo>
                  <a:lnTo>
                    <a:pt x="21" y="20"/>
                  </a:lnTo>
                  <a:lnTo>
                    <a:pt x="19" y="20"/>
                  </a:lnTo>
                  <a:lnTo>
                    <a:pt x="19" y="21"/>
                  </a:lnTo>
                  <a:lnTo>
                    <a:pt x="18" y="21"/>
                  </a:lnTo>
                  <a:lnTo>
                    <a:pt x="17" y="21"/>
                  </a:lnTo>
                  <a:lnTo>
                    <a:pt x="17" y="22"/>
                  </a:lnTo>
                  <a:lnTo>
                    <a:pt x="16" y="23"/>
                  </a:lnTo>
                  <a:lnTo>
                    <a:pt x="15" y="23"/>
                  </a:lnTo>
                  <a:lnTo>
                    <a:pt x="14" y="24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11" y="25"/>
                  </a:lnTo>
                  <a:lnTo>
                    <a:pt x="11" y="26"/>
                  </a:lnTo>
                  <a:lnTo>
                    <a:pt x="10" y="26"/>
                  </a:lnTo>
                  <a:lnTo>
                    <a:pt x="9" y="26"/>
                  </a:lnTo>
                  <a:lnTo>
                    <a:pt x="8" y="26"/>
                  </a:lnTo>
                  <a:lnTo>
                    <a:pt x="7" y="26"/>
                  </a:lnTo>
                  <a:lnTo>
                    <a:pt x="6" y="25"/>
                  </a:lnTo>
                  <a:lnTo>
                    <a:pt x="5" y="24"/>
                  </a:lnTo>
                  <a:lnTo>
                    <a:pt x="4" y="24"/>
                  </a:lnTo>
                  <a:lnTo>
                    <a:pt x="4" y="23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1" y="9"/>
                  </a:lnTo>
                  <a:lnTo>
                    <a:pt x="1" y="7"/>
                  </a:lnTo>
                  <a:lnTo>
                    <a:pt x="2" y="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1" name="Freeform 26"/>
            <p:cNvSpPr>
              <a:spLocks/>
            </p:cNvSpPr>
            <p:nvPr/>
          </p:nvSpPr>
          <p:spPr bwMode="auto">
            <a:xfrm>
              <a:off x="4847" y="1500"/>
              <a:ext cx="8" cy="14"/>
            </a:xfrm>
            <a:custGeom>
              <a:avLst/>
              <a:gdLst>
                <a:gd name="T0" fmla="*/ 0 w 8"/>
                <a:gd name="T1" fmla="*/ 0 h 14"/>
                <a:gd name="T2" fmla="*/ 5 w 8"/>
                <a:gd name="T3" fmla="*/ 3 h 14"/>
                <a:gd name="T4" fmla="*/ 6 w 8"/>
                <a:gd name="T5" fmla="*/ 3 h 14"/>
                <a:gd name="T6" fmla="*/ 6 w 8"/>
                <a:gd name="T7" fmla="*/ 4 h 14"/>
                <a:gd name="T8" fmla="*/ 6 w 8"/>
                <a:gd name="T9" fmla="*/ 5 h 14"/>
                <a:gd name="T10" fmla="*/ 6 w 8"/>
                <a:gd name="T11" fmla="*/ 5 h 14"/>
                <a:gd name="T12" fmla="*/ 7 w 8"/>
                <a:gd name="T13" fmla="*/ 6 h 14"/>
                <a:gd name="T14" fmla="*/ 7 w 8"/>
                <a:gd name="T15" fmla="*/ 7 h 14"/>
                <a:gd name="T16" fmla="*/ 7 w 8"/>
                <a:gd name="T17" fmla="*/ 8 h 14"/>
                <a:gd name="T18" fmla="*/ 7 w 8"/>
                <a:gd name="T19" fmla="*/ 8 h 14"/>
                <a:gd name="T20" fmla="*/ 6 w 8"/>
                <a:gd name="T21" fmla="*/ 9 h 14"/>
                <a:gd name="T22" fmla="*/ 6 w 8"/>
                <a:gd name="T23" fmla="*/ 10 h 14"/>
                <a:gd name="T24" fmla="*/ 6 w 8"/>
                <a:gd name="T25" fmla="*/ 10 h 14"/>
                <a:gd name="T26" fmla="*/ 5 w 8"/>
                <a:gd name="T27" fmla="*/ 10 h 14"/>
                <a:gd name="T28" fmla="*/ 5 w 8"/>
                <a:gd name="T29" fmla="*/ 11 h 14"/>
                <a:gd name="T30" fmla="*/ 4 w 8"/>
                <a:gd name="T31" fmla="*/ 12 h 14"/>
                <a:gd name="T32" fmla="*/ 4 w 8"/>
                <a:gd name="T33" fmla="*/ 12 h 14"/>
                <a:gd name="T34" fmla="*/ 3 w 8"/>
                <a:gd name="T35" fmla="*/ 13 h 14"/>
                <a:gd name="T36" fmla="*/ 2 w 8"/>
                <a:gd name="T37" fmla="*/ 13 h 14"/>
                <a:gd name="T38" fmla="*/ 2 w 8"/>
                <a:gd name="T39" fmla="*/ 13 h 14"/>
                <a:gd name="T40" fmla="*/ 1 w 8"/>
                <a:gd name="T41" fmla="*/ 12 h 14"/>
                <a:gd name="T42" fmla="*/ 1 w 8"/>
                <a:gd name="T43" fmla="*/ 11 h 14"/>
                <a:gd name="T44" fmla="*/ 1 w 8"/>
                <a:gd name="T45" fmla="*/ 10 h 14"/>
                <a:gd name="T46" fmla="*/ 1 w 8"/>
                <a:gd name="T47" fmla="*/ 9 h 14"/>
                <a:gd name="T48" fmla="*/ 0 w 8"/>
                <a:gd name="T49" fmla="*/ 8 h 14"/>
                <a:gd name="T50" fmla="*/ 0 w 8"/>
                <a:gd name="T51" fmla="*/ 8 h 14"/>
                <a:gd name="T52" fmla="*/ 0 w 8"/>
                <a:gd name="T53" fmla="*/ 0 h 1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8"/>
                <a:gd name="T82" fmla="*/ 0 h 14"/>
                <a:gd name="T83" fmla="*/ 8 w 8"/>
                <a:gd name="T84" fmla="*/ 14 h 14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8" h="14">
                  <a:moveTo>
                    <a:pt x="0" y="0"/>
                  </a:moveTo>
                  <a:lnTo>
                    <a:pt x="5" y="3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5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8"/>
                  </a:lnTo>
                  <a:lnTo>
                    <a:pt x="6" y="9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2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0" y="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2" name="Freeform 27"/>
            <p:cNvSpPr>
              <a:spLocks/>
            </p:cNvSpPr>
            <p:nvPr/>
          </p:nvSpPr>
          <p:spPr bwMode="auto">
            <a:xfrm>
              <a:off x="4603" y="1502"/>
              <a:ext cx="28" cy="17"/>
            </a:xfrm>
            <a:custGeom>
              <a:avLst/>
              <a:gdLst>
                <a:gd name="T0" fmla="*/ 0 w 28"/>
                <a:gd name="T1" fmla="*/ 2 h 17"/>
                <a:gd name="T2" fmla="*/ 2 w 28"/>
                <a:gd name="T3" fmla="*/ 1 h 17"/>
                <a:gd name="T4" fmla="*/ 3 w 28"/>
                <a:gd name="T5" fmla="*/ 1 h 17"/>
                <a:gd name="T6" fmla="*/ 5 w 28"/>
                <a:gd name="T7" fmla="*/ 1 h 17"/>
                <a:gd name="T8" fmla="*/ 6 w 28"/>
                <a:gd name="T9" fmla="*/ 1 h 17"/>
                <a:gd name="T10" fmla="*/ 7 w 28"/>
                <a:gd name="T11" fmla="*/ 0 h 17"/>
                <a:gd name="T12" fmla="*/ 9 w 28"/>
                <a:gd name="T13" fmla="*/ 1 h 17"/>
                <a:gd name="T14" fmla="*/ 11 w 28"/>
                <a:gd name="T15" fmla="*/ 1 h 17"/>
                <a:gd name="T16" fmla="*/ 12 w 28"/>
                <a:gd name="T17" fmla="*/ 1 h 17"/>
                <a:gd name="T18" fmla="*/ 20 w 28"/>
                <a:gd name="T19" fmla="*/ 1 h 17"/>
                <a:gd name="T20" fmla="*/ 22 w 28"/>
                <a:gd name="T21" fmla="*/ 2 h 17"/>
                <a:gd name="T22" fmla="*/ 24 w 28"/>
                <a:gd name="T23" fmla="*/ 2 h 17"/>
                <a:gd name="T24" fmla="*/ 25 w 28"/>
                <a:gd name="T25" fmla="*/ 2 h 17"/>
                <a:gd name="T26" fmla="*/ 26 w 28"/>
                <a:gd name="T27" fmla="*/ 2 h 17"/>
                <a:gd name="T28" fmla="*/ 27 w 28"/>
                <a:gd name="T29" fmla="*/ 2 h 17"/>
                <a:gd name="T30" fmla="*/ 26 w 28"/>
                <a:gd name="T31" fmla="*/ 3 h 17"/>
                <a:gd name="T32" fmla="*/ 25 w 28"/>
                <a:gd name="T33" fmla="*/ 4 h 17"/>
                <a:gd name="T34" fmla="*/ 25 w 28"/>
                <a:gd name="T35" fmla="*/ 4 h 17"/>
                <a:gd name="T36" fmla="*/ 24 w 28"/>
                <a:gd name="T37" fmla="*/ 5 h 17"/>
                <a:gd name="T38" fmla="*/ 22 w 28"/>
                <a:gd name="T39" fmla="*/ 6 h 17"/>
                <a:gd name="T40" fmla="*/ 21 w 28"/>
                <a:gd name="T41" fmla="*/ 7 h 17"/>
                <a:gd name="T42" fmla="*/ 20 w 28"/>
                <a:gd name="T43" fmla="*/ 7 h 17"/>
                <a:gd name="T44" fmla="*/ 19 w 28"/>
                <a:gd name="T45" fmla="*/ 8 h 17"/>
                <a:gd name="T46" fmla="*/ 18 w 28"/>
                <a:gd name="T47" fmla="*/ 9 h 17"/>
                <a:gd name="T48" fmla="*/ 17 w 28"/>
                <a:gd name="T49" fmla="*/ 9 h 17"/>
                <a:gd name="T50" fmla="*/ 16 w 28"/>
                <a:gd name="T51" fmla="*/ 10 h 17"/>
                <a:gd name="T52" fmla="*/ 15 w 28"/>
                <a:gd name="T53" fmla="*/ 11 h 17"/>
                <a:gd name="T54" fmla="*/ 15 w 28"/>
                <a:gd name="T55" fmla="*/ 12 h 17"/>
                <a:gd name="T56" fmla="*/ 14 w 28"/>
                <a:gd name="T57" fmla="*/ 12 h 17"/>
                <a:gd name="T58" fmla="*/ 12 w 28"/>
                <a:gd name="T59" fmla="*/ 13 h 17"/>
                <a:gd name="T60" fmla="*/ 11 w 28"/>
                <a:gd name="T61" fmla="*/ 14 h 17"/>
                <a:gd name="T62" fmla="*/ 11 w 28"/>
                <a:gd name="T63" fmla="*/ 15 h 17"/>
                <a:gd name="T64" fmla="*/ 9 w 28"/>
                <a:gd name="T65" fmla="*/ 15 h 17"/>
                <a:gd name="T66" fmla="*/ 8 w 28"/>
                <a:gd name="T67" fmla="*/ 16 h 17"/>
                <a:gd name="T68" fmla="*/ 0 w 28"/>
                <a:gd name="T69" fmla="*/ 2 h 1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8"/>
                <a:gd name="T106" fmla="*/ 0 h 17"/>
                <a:gd name="T107" fmla="*/ 28 w 28"/>
                <a:gd name="T108" fmla="*/ 17 h 1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8" h="17">
                  <a:moveTo>
                    <a:pt x="0" y="2"/>
                  </a:moveTo>
                  <a:lnTo>
                    <a:pt x="2" y="1"/>
                  </a:lnTo>
                  <a:lnTo>
                    <a:pt x="3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0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20" y="1"/>
                  </a:lnTo>
                  <a:lnTo>
                    <a:pt x="22" y="2"/>
                  </a:lnTo>
                  <a:lnTo>
                    <a:pt x="24" y="2"/>
                  </a:lnTo>
                  <a:lnTo>
                    <a:pt x="25" y="2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6" y="3"/>
                  </a:lnTo>
                  <a:lnTo>
                    <a:pt x="25" y="4"/>
                  </a:lnTo>
                  <a:lnTo>
                    <a:pt x="24" y="5"/>
                  </a:lnTo>
                  <a:lnTo>
                    <a:pt x="22" y="6"/>
                  </a:lnTo>
                  <a:lnTo>
                    <a:pt x="21" y="7"/>
                  </a:lnTo>
                  <a:lnTo>
                    <a:pt x="20" y="7"/>
                  </a:lnTo>
                  <a:lnTo>
                    <a:pt x="19" y="8"/>
                  </a:lnTo>
                  <a:lnTo>
                    <a:pt x="18" y="9"/>
                  </a:lnTo>
                  <a:lnTo>
                    <a:pt x="17" y="9"/>
                  </a:lnTo>
                  <a:lnTo>
                    <a:pt x="16" y="10"/>
                  </a:lnTo>
                  <a:lnTo>
                    <a:pt x="15" y="11"/>
                  </a:lnTo>
                  <a:lnTo>
                    <a:pt x="15" y="12"/>
                  </a:lnTo>
                  <a:lnTo>
                    <a:pt x="14" y="12"/>
                  </a:lnTo>
                  <a:lnTo>
                    <a:pt x="12" y="13"/>
                  </a:lnTo>
                  <a:lnTo>
                    <a:pt x="11" y="14"/>
                  </a:lnTo>
                  <a:lnTo>
                    <a:pt x="11" y="15"/>
                  </a:lnTo>
                  <a:lnTo>
                    <a:pt x="9" y="15"/>
                  </a:lnTo>
                  <a:lnTo>
                    <a:pt x="8" y="16"/>
                  </a:lnTo>
                  <a:lnTo>
                    <a:pt x="0" y="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3" name="Freeform 28"/>
            <p:cNvSpPr>
              <a:spLocks/>
            </p:cNvSpPr>
            <p:nvPr/>
          </p:nvSpPr>
          <p:spPr bwMode="auto">
            <a:xfrm>
              <a:off x="4613" y="1505"/>
              <a:ext cx="9" cy="9"/>
            </a:xfrm>
            <a:custGeom>
              <a:avLst/>
              <a:gdLst>
                <a:gd name="T0" fmla="*/ 0 w 9"/>
                <a:gd name="T1" fmla="*/ 0 h 9"/>
                <a:gd name="T2" fmla="*/ 8 w 9"/>
                <a:gd name="T3" fmla="*/ 0 h 9"/>
                <a:gd name="T4" fmla="*/ 3 w 9"/>
                <a:gd name="T5" fmla="*/ 8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9"/>
                <a:gd name="T14" fmla="*/ 9 w 9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9">
                  <a:moveTo>
                    <a:pt x="0" y="0"/>
                  </a:moveTo>
                  <a:lnTo>
                    <a:pt x="8" y="0"/>
                  </a:lnTo>
                  <a:lnTo>
                    <a:pt x="3" y="8"/>
                  </a:lnTo>
                  <a:lnTo>
                    <a:pt x="0" y="0"/>
                  </a:lnTo>
                </a:path>
              </a:pathLst>
            </a:custGeom>
            <a:solidFill>
              <a:srgbClr val="CB7F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4" name="Freeform 29"/>
            <p:cNvSpPr>
              <a:spLocks/>
            </p:cNvSpPr>
            <p:nvPr/>
          </p:nvSpPr>
          <p:spPr bwMode="auto">
            <a:xfrm>
              <a:off x="4579" y="1476"/>
              <a:ext cx="14" cy="19"/>
            </a:xfrm>
            <a:custGeom>
              <a:avLst/>
              <a:gdLst>
                <a:gd name="T0" fmla="*/ 0 w 14"/>
                <a:gd name="T1" fmla="*/ 0 h 19"/>
                <a:gd name="T2" fmla="*/ 1 w 14"/>
                <a:gd name="T3" fmla="*/ 1 h 19"/>
                <a:gd name="T4" fmla="*/ 2 w 14"/>
                <a:gd name="T5" fmla="*/ 2 h 19"/>
                <a:gd name="T6" fmla="*/ 4 w 14"/>
                <a:gd name="T7" fmla="*/ 2 h 19"/>
                <a:gd name="T8" fmla="*/ 5 w 14"/>
                <a:gd name="T9" fmla="*/ 2 h 19"/>
                <a:gd name="T10" fmla="*/ 5 w 14"/>
                <a:gd name="T11" fmla="*/ 3 h 19"/>
                <a:gd name="T12" fmla="*/ 6 w 14"/>
                <a:gd name="T13" fmla="*/ 4 h 19"/>
                <a:gd name="T14" fmla="*/ 7 w 14"/>
                <a:gd name="T15" fmla="*/ 5 h 19"/>
                <a:gd name="T16" fmla="*/ 8 w 14"/>
                <a:gd name="T17" fmla="*/ 5 h 19"/>
                <a:gd name="T18" fmla="*/ 8 w 14"/>
                <a:gd name="T19" fmla="*/ 6 h 19"/>
                <a:gd name="T20" fmla="*/ 8 w 14"/>
                <a:gd name="T21" fmla="*/ 7 h 19"/>
                <a:gd name="T22" fmla="*/ 10 w 14"/>
                <a:gd name="T23" fmla="*/ 10 h 19"/>
                <a:gd name="T24" fmla="*/ 10 w 14"/>
                <a:gd name="T25" fmla="*/ 11 h 19"/>
                <a:gd name="T26" fmla="*/ 11 w 14"/>
                <a:gd name="T27" fmla="*/ 12 h 19"/>
                <a:gd name="T28" fmla="*/ 12 w 14"/>
                <a:gd name="T29" fmla="*/ 14 h 19"/>
                <a:gd name="T30" fmla="*/ 12 w 14"/>
                <a:gd name="T31" fmla="*/ 14 h 19"/>
                <a:gd name="T32" fmla="*/ 13 w 14"/>
                <a:gd name="T33" fmla="*/ 15 h 19"/>
                <a:gd name="T34" fmla="*/ 13 w 14"/>
                <a:gd name="T35" fmla="*/ 17 h 19"/>
                <a:gd name="T36" fmla="*/ 13 w 14"/>
                <a:gd name="T37" fmla="*/ 17 h 19"/>
                <a:gd name="T38" fmla="*/ 12 w 14"/>
                <a:gd name="T39" fmla="*/ 18 h 19"/>
                <a:gd name="T40" fmla="*/ 12 w 14"/>
                <a:gd name="T41" fmla="*/ 18 h 19"/>
                <a:gd name="T42" fmla="*/ 11 w 14"/>
                <a:gd name="T43" fmla="*/ 18 h 19"/>
                <a:gd name="T44" fmla="*/ 10 w 14"/>
                <a:gd name="T45" fmla="*/ 17 h 19"/>
                <a:gd name="T46" fmla="*/ 10 w 14"/>
                <a:gd name="T47" fmla="*/ 17 h 19"/>
                <a:gd name="T48" fmla="*/ 10 w 14"/>
                <a:gd name="T49" fmla="*/ 16 h 19"/>
                <a:gd name="T50" fmla="*/ 10 w 14"/>
                <a:gd name="T51" fmla="*/ 14 h 19"/>
                <a:gd name="T52" fmla="*/ 10 w 14"/>
                <a:gd name="T53" fmla="*/ 13 h 19"/>
                <a:gd name="T54" fmla="*/ 9 w 14"/>
                <a:gd name="T55" fmla="*/ 12 h 19"/>
                <a:gd name="T56" fmla="*/ 8 w 14"/>
                <a:gd name="T57" fmla="*/ 11 h 19"/>
                <a:gd name="T58" fmla="*/ 8 w 14"/>
                <a:gd name="T59" fmla="*/ 10 h 19"/>
                <a:gd name="T60" fmla="*/ 8 w 14"/>
                <a:gd name="T61" fmla="*/ 9 h 19"/>
                <a:gd name="T62" fmla="*/ 7 w 14"/>
                <a:gd name="T63" fmla="*/ 8 h 19"/>
                <a:gd name="T64" fmla="*/ 6 w 14"/>
                <a:gd name="T65" fmla="*/ 7 h 19"/>
                <a:gd name="T66" fmla="*/ 5 w 14"/>
                <a:gd name="T67" fmla="*/ 5 h 19"/>
                <a:gd name="T68" fmla="*/ 4 w 14"/>
                <a:gd name="T69" fmla="*/ 5 h 19"/>
                <a:gd name="T70" fmla="*/ 3 w 14"/>
                <a:gd name="T71" fmla="*/ 3 h 19"/>
                <a:gd name="T72" fmla="*/ 2 w 14"/>
                <a:gd name="T73" fmla="*/ 2 h 19"/>
                <a:gd name="T74" fmla="*/ 1 w 14"/>
                <a:gd name="T75" fmla="*/ 2 h 19"/>
                <a:gd name="T76" fmla="*/ 0 w 14"/>
                <a:gd name="T77" fmla="*/ 0 h 1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4"/>
                <a:gd name="T118" fmla="*/ 0 h 19"/>
                <a:gd name="T119" fmla="*/ 14 w 14"/>
                <a:gd name="T120" fmla="*/ 19 h 19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4" h="19">
                  <a:moveTo>
                    <a:pt x="0" y="0"/>
                  </a:moveTo>
                  <a:lnTo>
                    <a:pt x="1" y="1"/>
                  </a:lnTo>
                  <a:lnTo>
                    <a:pt x="2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6" y="4"/>
                  </a:lnTo>
                  <a:lnTo>
                    <a:pt x="7" y="5"/>
                  </a:lnTo>
                  <a:lnTo>
                    <a:pt x="8" y="5"/>
                  </a:lnTo>
                  <a:lnTo>
                    <a:pt x="8" y="6"/>
                  </a:lnTo>
                  <a:lnTo>
                    <a:pt x="8" y="7"/>
                  </a:lnTo>
                  <a:lnTo>
                    <a:pt x="10" y="10"/>
                  </a:lnTo>
                  <a:lnTo>
                    <a:pt x="10" y="11"/>
                  </a:lnTo>
                  <a:lnTo>
                    <a:pt x="11" y="12"/>
                  </a:lnTo>
                  <a:lnTo>
                    <a:pt x="12" y="14"/>
                  </a:lnTo>
                  <a:lnTo>
                    <a:pt x="13" y="15"/>
                  </a:lnTo>
                  <a:lnTo>
                    <a:pt x="13" y="17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0" y="17"/>
                  </a:lnTo>
                  <a:lnTo>
                    <a:pt x="10" y="16"/>
                  </a:lnTo>
                  <a:lnTo>
                    <a:pt x="10" y="14"/>
                  </a:lnTo>
                  <a:lnTo>
                    <a:pt x="10" y="13"/>
                  </a:lnTo>
                  <a:lnTo>
                    <a:pt x="9" y="12"/>
                  </a:lnTo>
                  <a:lnTo>
                    <a:pt x="8" y="11"/>
                  </a:lnTo>
                  <a:lnTo>
                    <a:pt x="8" y="10"/>
                  </a:lnTo>
                  <a:lnTo>
                    <a:pt x="8" y="9"/>
                  </a:lnTo>
                  <a:lnTo>
                    <a:pt x="7" y="8"/>
                  </a:lnTo>
                  <a:lnTo>
                    <a:pt x="6" y="7"/>
                  </a:lnTo>
                  <a:lnTo>
                    <a:pt x="5" y="5"/>
                  </a:lnTo>
                  <a:lnTo>
                    <a:pt x="4" y="5"/>
                  </a:lnTo>
                  <a:lnTo>
                    <a:pt x="3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0"/>
                  </a:lnTo>
                </a:path>
              </a:pathLst>
            </a:custGeom>
            <a:solidFill>
              <a:srgbClr val="99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5" name="Freeform 30"/>
            <p:cNvSpPr>
              <a:spLocks/>
            </p:cNvSpPr>
            <p:nvPr/>
          </p:nvSpPr>
          <p:spPr bwMode="auto">
            <a:xfrm>
              <a:off x="4610" y="1251"/>
              <a:ext cx="376" cy="330"/>
            </a:xfrm>
            <a:custGeom>
              <a:avLst/>
              <a:gdLst>
                <a:gd name="T0" fmla="*/ 4 w 376"/>
                <a:gd name="T1" fmla="*/ 89 h 330"/>
                <a:gd name="T2" fmla="*/ 0 w 376"/>
                <a:gd name="T3" fmla="*/ 73 h 330"/>
                <a:gd name="T4" fmla="*/ 3 w 376"/>
                <a:gd name="T5" fmla="*/ 59 h 330"/>
                <a:gd name="T6" fmla="*/ 11 w 376"/>
                <a:gd name="T7" fmla="*/ 45 h 330"/>
                <a:gd name="T8" fmla="*/ 27 w 376"/>
                <a:gd name="T9" fmla="*/ 35 h 330"/>
                <a:gd name="T10" fmla="*/ 52 w 376"/>
                <a:gd name="T11" fmla="*/ 25 h 330"/>
                <a:gd name="T12" fmla="*/ 70 w 376"/>
                <a:gd name="T13" fmla="*/ 22 h 330"/>
                <a:gd name="T14" fmla="*/ 96 w 376"/>
                <a:gd name="T15" fmla="*/ 11 h 330"/>
                <a:gd name="T16" fmla="*/ 113 w 376"/>
                <a:gd name="T17" fmla="*/ 5 h 330"/>
                <a:gd name="T18" fmla="*/ 160 w 376"/>
                <a:gd name="T19" fmla="*/ 2 h 330"/>
                <a:gd name="T20" fmla="*/ 186 w 376"/>
                <a:gd name="T21" fmla="*/ 0 h 330"/>
                <a:gd name="T22" fmla="*/ 211 w 376"/>
                <a:gd name="T23" fmla="*/ 3 h 330"/>
                <a:gd name="T24" fmla="*/ 247 w 376"/>
                <a:gd name="T25" fmla="*/ 8 h 330"/>
                <a:gd name="T26" fmla="*/ 275 w 376"/>
                <a:gd name="T27" fmla="*/ 11 h 330"/>
                <a:gd name="T28" fmla="*/ 311 w 376"/>
                <a:gd name="T29" fmla="*/ 28 h 330"/>
                <a:gd name="T30" fmla="*/ 340 w 376"/>
                <a:gd name="T31" fmla="*/ 65 h 330"/>
                <a:gd name="T32" fmla="*/ 346 w 376"/>
                <a:gd name="T33" fmla="*/ 93 h 330"/>
                <a:gd name="T34" fmla="*/ 364 w 376"/>
                <a:gd name="T35" fmla="*/ 124 h 330"/>
                <a:gd name="T36" fmla="*/ 375 w 376"/>
                <a:gd name="T37" fmla="*/ 160 h 330"/>
                <a:gd name="T38" fmla="*/ 373 w 376"/>
                <a:gd name="T39" fmla="*/ 206 h 330"/>
                <a:gd name="T40" fmla="*/ 364 w 376"/>
                <a:gd name="T41" fmla="*/ 242 h 330"/>
                <a:gd name="T42" fmla="*/ 350 w 376"/>
                <a:gd name="T43" fmla="*/ 269 h 330"/>
                <a:gd name="T44" fmla="*/ 344 w 376"/>
                <a:gd name="T45" fmla="*/ 304 h 330"/>
                <a:gd name="T46" fmla="*/ 333 w 376"/>
                <a:gd name="T47" fmla="*/ 325 h 330"/>
                <a:gd name="T48" fmla="*/ 314 w 376"/>
                <a:gd name="T49" fmla="*/ 328 h 330"/>
                <a:gd name="T50" fmla="*/ 294 w 376"/>
                <a:gd name="T51" fmla="*/ 318 h 330"/>
                <a:gd name="T52" fmla="*/ 282 w 376"/>
                <a:gd name="T53" fmla="*/ 307 h 330"/>
                <a:gd name="T54" fmla="*/ 272 w 376"/>
                <a:gd name="T55" fmla="*/ 296 h 330"/>
                <a:gd name="T56" fmla="*/ 267 w 376"/>
                <a:gd name="T57" fmla="*/ 282 h 330"/>
                <a:gd name="T58" fmla="*/ 271 w 376"/>
                <a:gd name="T59" fmla="*/ 271 h 330"/>
                <a:gd name="T60" fmla="*/ 269 w 376"/>
                <a:gd name="T61" fmla="*/ 272 h 330"/>
                <a:gd name="T62" fmla="*/ 263 w 376"/>
                <a:gd name="T63" fmla="*/ 281 h 330"/>
                <a:gd name="T64" fmla="*/ 258 w 376"/>
                <a:gd name="T65" fmla="*/ 280 h 330"/>
                <a:gd name="T66" fmla="*/ 257 w 376"/>
                <a:gd name="T67" fmla="*/ 269 h 330"/>
                <a:gd name="T68" fmla="*/ 260 w 376"/>
                <a:gd name="T69" fmla="*/ 260 h 330"/>
                <a:gd name="T70" fmla="*/ 252 w 376"/>
                <a:gd name="T71" fmla="*/ 255 h 330"/>
                <a:gd name="T72" fmla="*/ 240 w 376"/>
                <a:gd name="T73" fmla="*/ 244 h 330"/>
                <a:gd name="T74" fmla="*/ 238 w 376"/>
                <a:gd name="T75" fmla="*/ 232 h 330"/>
                <a:gd name="T76" fmla="*/ 235 w 376"/>
                <a:gd name="T77" fmla="*/ 222 h 330"/>
                <a:gd name="T78" fmla="*/ 227 w 376"/>
                <a:gd name="T79" fmla="*/ 213 h 330"/>
                <a:gd name="T80" fmla="*/ 218 w 376"/>
                <a:gd name="T81" fmla="*/ 196 h 330"/>
                <a:gd name="T82" fmla="*/ 199 w 376"/>
                <a:gd name="T83" fmla="*/ 189 h 330"/>
                <a:gd name="T84" fmla="*/ 178 w 376"/>
                <a:gd name="T85" fmla="*/ 198 h 330"/>
                <a:gd name="T86" fmla="*/ 170 w 376"/>
                <a:gd name="T87" fmla="*/ 206 h 330"/>
                <a:gd name="T88" fmla="*/ 154 w 376"/>
                <a:gd name="T89" fmla="*/ 220 h 330"/>
                <a:gd name="T90" fmla="*/ 143 w 376"/>
                <a:gd name="T91" fmla="*/ 224 h 330"/>
                <a:gd name="T92" fmla="*/ 134 w 376"/>
                <a:gd name="T93" fmla="*/ 212 h 330"/>
                <a:gd name="T94" fmla="*/ 126 w 376"/>
                <a:gd name="T95" fmla="*/ 201 h 330"/>
                <a:gd name="T96" fmla="*/ 112 w 376"/>
                <a:gd name="T97" fmla="*/ 187 h 330"/>
                <a:gd name="T98" fmla="*/ 87 w 376"/>
                <a:gd name="T99" fmla="*/ 182 h 330"/>
                <a:gd name="T100" fmla="*/ 69 w 376"/>
                <a:gd name="T101" fmla="*/ 151 h 330"/>
                <a:gd name="T102" fmla="*/ 72 w 376"/>
                <a:gd name="T103" fmla="*/ 112 h 330"/>
                <a:gd name="T104" fmla="*/ 77 w 376"/>
                <a:gd name="T105" fmla="*/ 92 h 330"/>
                <a:gd name="T106" fmla="*/ 57 w 376"/>
                <a:gd name="T107" fmla="*/ 84 h 330"/>
                <a:gd name="T108" fmla="*/ 41 w 376"/>
                <a:gd name="T109" fmla="*/ 89 h 330"/>
                <a:gd name="T110" fmla="*/ 19 w 376"/>
                <a:gd name="T111" fmla="*/ 101 h 33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376"/>
                <a:gd name="T169" fmla="*/ 0 h 330"/>
                <a:gd name="T170" fmla="*/ 376 w 376"/>
                <a:gd name="T171" fmla="*/ 330 h 33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376" h="330">
                  <a:moveTo>
                    <a:pt x="17" y="103"/>
                  </a:moveTo>
                  <a:lnTo>
                    <a:pt x="14" y="101"/>
                  </a:lnTo>
                  <a:lnTo>
                    <a:pt x="11" y="98"/>
                  </a:lnTo>
                  <a:lnTo>
                    <a:pt x="8" y="95"/>
                  </a:lnTo>
                  <a:lnTo>
                    <a:pt x="6" y="92"/>
                  </a:lnTo>
                  <a:lnTo>
                    <a:pt x="4" y="89"/>
                  </a:lnTo>
                  <a:lnTo>
                    <a:pt x="3" y="86"/>
                  </a:lnTo>
                  <a:lnTo>
                    <a:pt x="2" y="83"/>
                  </a:lnTo>
                  <a:lnTo>
                    <a:pt x="1" y="81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0" y="73"/>
                  </a:lnTo>
                  <a:lnTo>
                    <a:pt x="0" y="70"/>
                  </a:lnTo>
                  <a:lnTo>
                    <a:pt x="1" y="67"/>
                  </a:lnTo>
                  <a:lnTo>
                    <a:pt x="1" y="65"/>
                  </a:lnTo>
                  <a:lnTo>
                    <a:pt x="2" y="63"/>
                  </a:lnTo>
                  <a:lnTo>
                    <a:pt x="3" y="61"/>
                  </a:lnTo>
                  <a:lnTo>
                    <a:pt x="3" y="59"/>
                  </a:lnTo>
                  <a:lnTo>
                    <a:pt x="4" y="56"/>
                  </a:lnTo>
                  <a:lnTo>
                    <a:pt x="5" y="54"/>
                  </a:lnTo>
                  <a:lnTo>
                    <a:pt x="6" y="51"/>
                  </a:lnTo>
                  <a:lnTo>
                    <a:pt x="7" y="49"/>
                  </a:lnTo>
                  <a:lnTo>
                    <a:pt x="9" y="47"/>
                  </a:lnTo>
                  <a:lnTo>
                    <a:pt x="11" y="45"/>
                  </a:lnTo>
                  <a:lnTo>
                    <a:pt x="16" y="42"/>
                  </a:lnTo>
                  <a:lnTo>
                    <a:pt x="18" y="40"/>
                  </a:lnTo>
                  <a:lnTo>
                    <a:pt x="21" y="38"/>
                  </a:lnTo>
                  <a:lnTo>
                    <a:pt x="23" y="37"/>
                  </a:lnTo>
                  <a:lnTo>
                    <a:pt x="25" y="36"/>
                  </a:lnTo>
                  <a:lnTo>
                    <a:pt x="27" y="35"/>
                  </a:lnTo>
                  <a:lnTo>
                    <a:pt x="32" y="32"/>
                  </a:lnTo>
                  <a:lnTo>
                    <a:pt x="34" y="31"/>
                  </a:lnTo>
                  <a:lnTo>
                    <a:pt x="41" y="27"/>
                  </a:lnTo>
                  <a:lnTo>
                    <a:pt x="47" y="26"/>
                  </a:lnTo>
                  <a:lnTo>
                    <a:pt x="50" y="25"/>
                  </a:lnTo>
                  <a:lnTo>
                    <a:pt x="52" y="25"/>
                  </a:lnTo>
                  <a:lnTo>
                    <a:pt x="56" y="24"/>
                  </a:lnTo>
                  <a:lnTo>
                    <a:pt x="57" y="24"/>
                  </a:lnTo>
                  <a:lnTo>
                    <a:pt x="61" y="24"/>
                  </a:lnTo>
                  <a:lnTo>
                    <a:pt x="64" y="23"/>
                  </a:lnTo>
                  <a:lnTo>
                    <a:pt x="67" y="23"/>
                  </a:lnTo>
                  <a:lnTo>
                    <a:pt x="70" y="22"/>
                  </a:lnTo>
                  <a:lnTo>
                    <a:pt x="74" y="21"/>
                  </a:lnTo>
                  <a:lnTo>
                    <a:pt x="77" y="19"/>
                  </a:lnTo>
                  <a:lnTo>
                    <a:pt x="81" y="18"/>
                  </a:lnTo>
                  <a:lnTo>
                    <a:pt x="85" y="16"/>
                  </a:lnTo>
                  <a:lnTo>
                    <a:pt x="93" y="13"/>
                  </a:lnTo>
                  <a:lnTo>
                    <a:pt x="96" y="11"/>
                  </a:lnTo>
                  <a:lnTo>
                    <a:pt x="100" y="10"/>
                  </a:lnTo>
                  <a:lnTo>
                    <a:pt x="103" y="8"/>
                  </a:lnTo>
                  <a:lnTo>
                    <a:pt x="106" y="7"/>
                  </a:lnTo>
                  <a:lnTo>
                    <a:pt x="109" y="6"/>
                  </a:lnTo>
                  <a:lnTo>
                    <a:pt x="111" y="5"/>
                  </a:lnTo>
                  <a:lnTo>
                    <a:pt x="113" y="5"/>
                  </a:lnTo>
                  <a:lnTo>
                    <a:pt x="116" y="5"/>
                  </a:lnTo>
                  <a:lnTo>
                    <a:pt x="121" y="4"/>
                  </a:lnTo>
                  <a:lnTo>
                    <a:pt x="126" y="4"/>
                  </a:lnTo>
                  <a:lnTo>
                    <a:pt x="131" y="4"/>
                  </a:lnTo>
                  <a:lnTo>
                    <a:pt x="137" y="3"/>
                  </a:lnTo>
                  <a:lnTo>
                    <a:pt x="160" y="2"/>
                  </a:lnTo>
                  <a:lnTo>
                    <a:pt x="166" y="1"/>
                  </a:lnTo>
                  <a:lnTo>
                    <a:pt x="172" y="1"/>
                  </a:lnTo>
                  <a:lnTo>
                    <a:pt x="177" y="1"/>
                  </a:lnTo>
                  <a:lnTo>
                    <a:pt x="181" y="0"/>
                  </a:lnTo>
                  <a:lnTo>
                    <a:pt x="184" y="0"/>
                  </a:lnTo>
                  <a:lnTo>
                    <a:pt x="186" y="0"/>
                  </a:lnTo>
                  <a:lnTo>
                    <a:pt x="189" y="0"/>
                  </a:lnTo>
                  <a:lnTo>
                    <a:pt x="192" y="0"/>
                  </a:lnTo>
                  <a:lnTo>
                    <a:pt x="196" y="1"/>
                  </a:lnTo>
                  <a:lnTo>
                    <a:pt x="200" y="2"/>
                  </a:lnTo>
                  <a:lnTo>
                    <a:pt x="206" y="2"/>
                  </a:lnTo>
                  <a:lnTo>
                    <a:pt x="211" y="3"/>
                  </a:lnTo>
                  <a:lnTo>
                    <a:pt x="217" y="4"/>
                  </a:lnTo>
                  <a:lnTo>
                    <a:pt x="222" y="5"/>
                  </a:lnTo>
                  <a:lnTo>
                    <a:pt x="229" y="6"/>
                  </a:lnTo>
                  <a:lnTo>
                    <a:pt x="235" y="7"/>
                  </a:lnTo>
                  <a:lnTo>
                    <a:pt x="241" y="7"/>
                  </a:lnTo>
                  <a:lnTo>
                    <a:pt x="247" y="8"/>
                  </a:lnTo>
                  <a:lnTo>
                    <a:pt x="253" y="9"/>
                  </a:lnTo>
                  <a:lnTo>
                    <a:pt x="258" y="9"/>
                  </a:lnTo>
                  <a:lnTo>
                    <a:pt x="263" y="10"/>
                  </a:lnTo>
                  <a:lnTo>
                    <a:pt x="267" y="10"/>
                  </a:lnTo>
                  <a:lnTo>
                    <a:pt x="271" y="10"/>
                  </a:lnTo>
                  <a:lnTo>
                    <a:pt x="275" y="11"/>
                  </a:lnTo>
                  <a:lnTo>
                    <a:pt x="281" y="13"/>
                  </a:lnTo>
                  <a:lnTo>
                    <a:pt x="286" y="15"/>
                  </a:lnTo>
                  <a:lnTo>
                    <a:pt x="292" y="17"/>
                  </a:lnTo>
                  <a:lnTo>
                    <a:pt x="298" y="21"/>
                  </a:lnTo>
                  <a:lnTo>
                    <a:pt x="305" y="25"/>
                  </a:lnTo>
                  <a:lnTo>
                    <a:pt x="311" y="28"/>
                  </a:lnTo>
                  <a:lnTo>
                    <a:pt x="317" y="33"/>
                  </a:lnTo>
                  <a:lnTo>
                    <a:pt x="323" y="39"/>
                  </a:lnTo>
                  <a:lnTo>
                    <a:pt x="328" y="45"/>
                  </a:lnTo>
                  <a:lnTo>
                    <a:pt x="333" y="51"/>
                  </a:lnTo>
                  <a:lnTo>
                    <a:pt x="337" y="58"/>
                  </a:lnTo>
                  <a:lnTo>
                    <a:pt x="340" y="65"/>
                  </a:lnTo>
                  <a:lnTo>
                    <a:pt x="342" y="72"/>
                  </a:lnTo>
                  <a:lnTo>
                    <a:pt x="342" y="80"/>
                  </a:lnTo>
                  <a:lnTo>
                    <a:pt x="343" y="82"/>
                  </a:lnTo>
                  <a:lnTo>
                    <a:pt x="344" y="86"/>
                  </a:lnTo>
                  <a:lnTo>
                    <a:pt x="344" y="89"/>
                  </a:lnTo>
                  <a:lnTo>
                    <a:pt x="346" y="93"/>
                  </a:lnTo>
                  <a:lnTo>
                    <a:pt x="349" y="98"/>
                  </a:lnTo>
                  <a:lnTo>
                    <a:pt x="352" y="103"/>
                  </a:lnTo>
                  <a:lnTo>
                    <a:pt x="355" y="108"/>
                  </a:lnTo>
                  <a:lnTo>
                    <a:pt x="358" y="113"/>
                  </a:lnTo>
                  <a:lnTo>
                    <a:pt x="361" y="118"/>
                  </a:lnTo>
                  <a:lnTo>
                    <a:pt x="364" y="124"/>
                  </a:lnTo>
                  <a:lnTo>
                    <a:pt x="367" y="130"/>
                  </a:lnTo>
                  <a:lnTo>
                    <a:pt x="370" y="136"/>
                  </a:lnTo>
                  <a:lnTo>
                    <a:pt x="372" y="141"/>
                  </a:lnTo>
                  <a:lnTo>
                    <a:pt x="373" y="147"/>
                  </a:lnTo>
                  <a:lnTo>
                    <a:pt x="374" y="154"/>
                  </a:lnTo>
                  <a:lnTo>
                    <a:pt x="375" y="160"/>
                  </a:lnTo>
                  <a:lnTo>
                    <a:pt x="375" y="167"/>
                  </a:lnTo>
                  <a:lnTo>
                    <a:pt x="375" y="181"/>
                  </a:lnTo>
                  <a:lnTo>
                    <a:pt x="374" y="188"/>
                  </a:lnTo>
                  <a:lnTo>
                    <a:pt x="374" y="193"/>
                  </a:lnTo>
                  <a:lnTo>
                    <a:pt x="374" y="200"/>
                  </a:lnTo>
                  <a:lnTo>
                    <a:pt x="373" y="206"/>
                  </a:lnTo>
                  <a:lnTo>
                    <a:pt x="372" y="212"/>
                  </a:lnTo>
                  <a:lnTo>
                    <a:pt x="371" y="219"/>
                  </a:lnTo>
                  <a:lnTo>
                    <a:pt x="370" y="225"/>
                  </a:lnTo>
                  <a:lnTo>
                    <a:pt x="368" y="231"/>
                  </a:lnTo>
                  <a:lnTo>
                    <a:pt x="367" y="237"/>
                  </a:lnTo>
                  <a:lnTo>
                    <a:pt x="364" y="242"/>
                  </a:lnTo>
                  <a:lnTo>
                    <a:pt x="362" y="247"/>
                  </a:lnTo>
                  <a:lnTo>
                    <a:pt x="359" y="253"/>
                  </a:lnTo>
                  <a:lnTo>
                    <a:pt x="356" y="258"/>
                  </a:lnTo>
                  <a:lnTo>
                    <a:pt x="353" y="262"/>
                  </a:lnTo>
                  <a:lnTo>
                    <a:pt x="351" y="266"/>
                  </a:lnTo>
                  <a:lnTo>
                    <a:pt x="350" y="269"/>
                  </a:lnTo>
                  <a:lnTo>
                    <a:pt x="349" y="273"/>
                  </a:lnTo>
                  <a:lnTo>
                    <a:pt x="348" y="277"/>
                  </a:lnTo>
                  <a:lnTo>
                    <a:pt x="347" y="285"/>
                  </a:lnTo>
                  <a:lnTo>
                    <a:pt x="346" y="289"/>
                  </a:lnTo>
                  <a:lnTo>
                    <a:pt x="344" y="301"/>
                  </a:lnTo>
                  <a:lnTo>
                    <a:pt x="344" y="304"/>
                  </a:lnTo>
                  <a:lnTo>
                    <a:pt x="343" y="308"/>
                  </a:lnTo>
                  <a:lnTo>
                    <a:pt x="342" y="312"/>
                  </a:lnTo>
                  <a:lnTo>
                    <a:pt x="340" y="316"/>
                  </a:lnTo>
                  <a:lnTo>
                    <a:pt x="338" y="319"/>
                  </a:lnTo>
                  <a:lnTo>
                    <a:pt x="336" y="323"/>
                  </a:lnTo>
                  <a:lnTo>
                    <a:pt x="333" y="325"/>
                  </a:lnTo>
                  <a:lnTo>
                    <a:pt x="330" y="327"/>
                  </a:lnTo>
                  <a:lnTo>
                    <a:pt x="327" y="328"/>
                  </a:lnTo>
                  <a:lnTo>
                    <a:pt x="324" y="329"/>
                  </a:lnTo>
                  <a:lnTo>
                    <a:pt x="321" y="329"/>
                  </a:lnTo>
                  <a:lnTo>
                    <a:pt x="317" y="329"/>
                  </a:lnTo>
                  <a:lnTo>
                    <a:pt x="314" y="328"/>
                  </a:lnTo>
                  <a:lnTo>
                    <a:pt x="310" y="327"/>
                  </a:lnTo>
                  <a:lnTo>
                    <a:pt x="306" y="325"/>
                  </a:lnTo>
                  <a:lnTo>
                    <a:pt x="303" y="324"/>
                  </a:lnTo>
                  <a:lnTo>
                    <a:pt x="300" y="322"/>
                  </a:lnTo>
                  <a:lnTo>
                    <a:pt x="297" y="320"/>
                  </a:lnTo>
                  <a:lnTo>
                    <a:pt x="294" y="318"/>
                  </a:lnTo>
                  <a:lnTo>
                    <a:pt x="292" y="316"/>
                  </a:lnTo>
                  <a:lnTo>
                    <a:pt x="290" y="314"/>
                  </a:lnTo>
                  <a:lnTo>
                    <a:pt x="288" y="313"/>
                  </a:lnTo>
                  <a:lnTo>
                    <a:pt x="286" y="311"/>
                  </a:lnTo>
                  <a:lnTo>
                    <a:pt x="284" y="309"/>
                  </a:lnTo>
                  <a:lnTo>
                    <a:pt x="282" y="307"/>
                  </a:lnTo>
                  <a:lnTo>
                    <a:pt x="281" y="306"/>
                  </a:lnTo>
                  <a:lnTo>
                    <a:pt x="279" y="304"/>
                  </a:lnTo>
                  <a:lnTo>
                    <a:pt x="277" y="302"/>
                  </a:lnTo>
                  <a:lnTo>
                    <a:pt x="275" y="301"/>
                  </a:lnTo>
                  <a:lnTo>
                    <a:pt x="273" y="299"/>
                  </a:lnTo>
                  <a:lnTo>
                    <a:pt x="272" y="296"/>
                  </a:lnTo>
                  <a:lnTo>
                    <a:pt x="270" y="294"/>
                  </a:lnTo>
                  <a:lnTo>
                    <a:pt x="269" y="292"/>
                  </a:lnTo>
                  <a:lnTo>
                    <a:pt x="268" y="290"/>
                  </a:lnTo>
                  <a:lnTo>
                    <a:pt x="267" y="287"/>
                  </a:lnTo>
                  <a:lnTo>
                    <a:pt x="267" y="285"/>
                  </a:lnTo>
                  <a:lnTo>
                    <a:pt x="267" y="282"/>
                  </a:lnTo>
                  <a:lnTo>
                    <a:pt x="267" y="280"/>
                  </a:lnTo>
                  <a:lnTo>
                    <a:pt x="268" y="279"/>
                  </a:lnTo>
                  <a:lnTo>
                    <a:pt x="269" y="277"/>
                  </a:lnTo>
                  <a:lnTo>
                    <a:pt x="269" y="276"/>
                  </a:lnTo>
                  <a:lnTo>
                    <a:pt x="270" y="273"/>
                  </a:lnTo>
                  <a:lnTo>
                    <a:pt x="271" y="271"/>
                  </a:lnTo>
                  <a:lnTo>
                    <a:pt x="271" y="270"/>
                  </a:lnTo>
                  <a:lnTo>
                    <a:pt x="271" y="269"/>
                  </a:lnTo>
                  <a:lnTo>
                    <a:pt x="271" y="268"/>
                  </a:lnTo>
                  <a:lnTo>
                    <a:pt x="271" y="269"/>
                  </a:lnTo>
                  <a:lnTo>
                    <a:pt x="270" y="270"/>
                  </a:lnTo>
                  <a:lnTo>
                    <a:pt x="269" y="272"/>
                  </a:lnTo>
                  <a:lnTo>
                    <a:pt x="268" y="273"/>
                  </a:lnTo>
                  <a:lnTo>
                    <a:pt x="267" y="275"/>
                  </a:lnTo>
                  <a:lnTo>
                    <a:pt x="266" y="277"/>
                  </a:lnTo>
                  <a:lnTo>
                    <a:pt x="265" y="278"/>
                  </a:lnTo>
                  <a:lnTo>
                    <a:pt x="264" y="280"/>
                  </a:lnTo>
                  <a:lnTo>
                    <a:pt x="263" y="281"/>
                  </a:lnTo>
                  <a:lnTo>
                    <a:pt x="263" y="282"/>
                  </a:lnTo>
                  <a:lnTo>
                    <a:pt x="262" y="282"/>
                  </a:lnTo>
                  <a:lnTo>
                    <a:pt x="261" y="283"/>
                  </a:lnTo>
                  <a:lnTo>
                    <a:pt x="260" y="282"/>
                  </a:lnTo>
                  <a:lnTo>
                    <a:pt x="259" y="281"/>
                  </a:lnTo>
                  <a:lnTo>
                    <a:pt x="258" y="280"/>
                  </a:lnTo>
                  <a:lnTo>
                    <a:pt x="257" y="277"/>
                  </a:lnTo>
                  <a:lnTo>
                    <a:pt x="256" y="276"/>
                  </a:lnTo>
                  <a:lnTo>
                    <a:pt x="256" y="274"/>
                  </a:lnTo>
                  <a:lnTo>
                    <a:pt x="256" y="272"/>
                  </a:lnTo>
                  <a:lnTo>
                    <a:pt x="256" y="270"/>
                  </a:lnTo>
                  <a:lnTo>
                    <a:pt x="257" y="269"/>
                  </a:lnTo>
                  <a:lnTo>
                    <a:pt x="258" y="267"/>
                  </a:lnTo>
                  <a:lnTo>
                    <a:pt x="258" y="266"/>
                  </a:lnTo>
                  <a:lnTo>
                    <a:pt x="260" y="263"/>
                  </a:lnTo>
                  <a:lnTo>
                    <a:pt x="260" y="262"/>
                  </a:lnTo>
                  <a:lnTo>
                    <a:pt x="260" y="261"/>
                  </a:lnTo>
                  <a:lnTo>
                    <a:pt x="260" y="260"/>
                  </a:lnTo>
                  <a:lnTo>
                    <a:pt x="260" y="259"/>
                  </a:lnTo>
                  <a:lnTo>
                    <a:pt x="259" y="258"/>
                  </a:lnTo>
                  <a:lnTo>
                    <a:pt x="257" y="258"/>
                  </a:lnTo>
                  <a:lnTo>
                    <a:pt x="255" y="257"/>
                  </a:lnTo>
                  <a:lnTo>
                    <a:pt x="254" y="256"/>
                  </a:lnTo>
                  <a:lnTo>
                    <a:pt x="252" y="255"/>
                  </a:lnTo>
                  <a:lnTo>
                    <a:pt x="248" y="253"/>
                  </a:lnTo>
                  <a:lnTo>
                    <a:pt x="247" y="251"/>
                  </a:lnTo>
                  <a:lnTo>
                    <a:pt x="245" y="250"/>
                  </a:lnTo>
                  <a:lnTo>
                    <a:pt x="244" y="248"/>
                  </a:lnTo>
                  <a:lnTo>
                    <a:pt x="241" y="246"/>
                  </a:lnTo>
                  <a:lnTo>
                    <a:pt x="240" y="244"/>
                  </a:lnTo>
                  <a:lnTo>
                    <a:pt x="240" y="242"/>
                  </a:lnTo>
                  <a:lnTo>
                    <a:pt x="239" y="241"/>
                  </a:lnTo>
                  <a:lnTo>
                    <a:pt x="238" y="237"/>
                  </a:lnTo>
                  <a:lnTo>
                    <a:pt x="238" y="235"/>
                  </a:lnTo>
                  <a:lnTo>
                    <a:pt x="238" y="234"/>
                  </a:lnTo>
                  <a:lnTo>
                    <a:pt x="238" y="232"/>
                  </a:lnTo>
                  <a:lnTo>
                    <a:pt x="237" y="230"/>
                  </a:lnTo>
                  <a:lnTo>
                    <a:pt x="237" y="228"/>
                  </a:lnTo>
                  <a:lnTo>
                    <a:pt x="237" y="227"/>
                  </a:lnTo>
                  <a:lnTo>
                    <a:pt x="236" y="225"/>
                  </a:lnTo>
                  <a:lnTo>
                    <a:pt x="236" y="223"/>
                  </a:lnTo>
                  <a:lnTo>
                    <a:pt x="235" y="222"/>
                  </a:lnTo>
                  <a:lnTo>
                    <a:pt x="234" y="220"/>
                  </a:lnTo>
                  <a:lnTo>
                    <a:pt x="233" y="219"/>
                  </a:lnTo>
                  <a:lnTo>
                    <a:pt x="231" y="217"/>
                  </a:lnTo>
                  <a:lnTo>
                    <a:pt x="230" y="217"/>
                  </a:lnTo>
                  <a:lnTo>
                    <a:pt x="229" y="216"/>
                  </a:lnTo>
                  <a:lnTo>
                    <a:pt x="227" y="213"/>
                  </a:lnTo>
                  <a:lnTo>
                    <a:pt x="226" y="210"/>
                  </a:lnTo>
                  <a:lnTo>
                    <a:pt x="225" y="207"/>
                  </a:lnTo>
                  <a:lnTo>
                    <a:pt x="223" y="204"/>
                  </a:lnTo>
                  <a:lnTo>
                    <a:pt x="221" y="201"/>
                  </a:lnTo>
                  <a:lnTo>
                    <a:pt x="219" y="198"/>
                  </a:lnTo>
                  <a:lnTo>
                    <a:pt x="218" y="196"/>
                  </a:lnTo>
                  <a:lnTo>
                    <a:pt x="215" y="193"/>
                  </a:lnTo>
                  <a:lnTo>
                    <a:pt x="212" y="192"/>
                  </a:lnTo>
                  <a:lnTo>
                    <a:pt x="209" y="191"/>
                  </a:lnTo>
                  <a:lnTo>
                    <a:pt x="206" y="189"/>
                  </a:lnTo>
                  <a:lnTo>
                    <a:pt x="202" y="189"/>
                  </a:lnTo>
                  <a:lnTo>
                    <a:pt x="199" y="189"/>
                  </a:lnTo>
                  <a:lnTo>
                    <a:pt x="195" y="190"/>
                  </a:lnTo>
                  <a:lnTo>
                    <a:pt x="191" y="191"/>
                  </a:lnTo>
                  <a:lnTo>
                    <a:pt x="186" y="192"/>
                  </a:lnTo>
                  <a:lnTo>
                    <a:pt x="185" y="193"/>
                  </a:lnTo>
                  <a:lnTo>
                    <a:pt x="181" y="195"/>
                  </a:lnTo>
                  <a:lnTo>
                    <a:pt x="178" y="198"/>
                  </a:lnTo>
                  <a:lnTo>
                    <a:pt x="176" y="199"/>
                  </a:lnTo>
                  <a:lnTo>
                    <a:pt x="175" y="200"/>
                  </a:lnTo>
                  <a:lnTo>
                    <a:pt x="173" y="202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0" y="206"/>
                  </a:lnTo>
                  <a:lnTo>
                    <a:pt x="169" y="207"/>
                  </a:lnTo>
                  <a:lnTo>
                    <a:pt x="168" y="208"/>
                  </a:lnTo>
                  <a:lnTo>
                    <a:pt x="167" y="211"/>
                  </a:lnTo>
                  <a:lnTo>
                    <a:pt x="164" y="214"/>
                  </a:lnTo>
                  <a:lnTo>
                    <a:pt x="161" y="215"/>
                  </a:lnTo>
                  <a:lnTo>
                    <a:pt x="154" y="220"/>
                  </a:lnTo>
                  <a:lnTo>
                    <a:pt x="152" y="222"/>
                  </a:lnTo>
                  <a:lnTo>
                    <a:pt x="150" y="223"/>
                  </a:lnTo>
                  <a:lnTo>
                    <a:pt x="148" y="223"/>
                  </a:lnTo>
                  <a:lnTo>
                    <a:pt x="146" y="224"/>
                  </a:lnTo>
                  <a:lnTo>
                    <a:pt x="145" y="224"/>
                  </a:lnTo>
                  <a:lnTo>
                    <a:pt x="143" y="224"/>
                  </a:lnTo>
                  <a:lnTo>
                    <a:pt x="142" y="223"/>
                  </a:lnTo>
                  <a:lnTo>
                    <a:pt x="141" y="222"/>
                  </a:lnTo>
                  <a:lnTo>
                    <a:pt x="140" y="221"/>
                  </a:lnTo>
                  <a:lnTo>
                    <a:pt x="139" y="219"/>
                  </a:lnTo>
                  <a:lnTo>
                    <a:pt x="136" y="216"/>
                  </a:lnTo>
                  <a:lnTo>
                    <a:pt x="134" y="212"/>
                  </a:lnTo>
                  <a:lnTo>
                    <a:pt x="133" y="210"/>
                  </a:lnTo>
                  <a:lnTo>
                    <a:pt x="131" y="208"/>
                  </a:lnTo>
                  <a:lnTo>
                    <a:pt x="130" y="207"/>
                  </a:lnTo>
                  <a:lnTo>
                    <a:pt x="129" y="205"/>
                  </a:lnTo>
                  <a:lnTo>
                    <a:pt x="127" y="203"/>
                  </a:lnTo>
                  <a:lnTo>
                    <a:pt x="126" y="201"/>
                  </a:lnTo>
                  <a:lnTo>
                    <a:pt x="123" y="198"/>
                  </a:lnTo>
                  <a:lnTo>
                    <a:pt x="121" y="194"/>
                  </a:lnTo>
                  <a:lnTo>
                    <a:pt x="120" y="192"/>
                  </a:lnTo>
                  <a:lnTo>
                    <a:pt x="118" y="190"/>
                  </a:lnTo>
                  <a:lnTo>
                    <a:pt x="115" y="188"/>
                  </a:lnTo>
                  <a:lnTo>
                    <a:pt x="112" y="187"/>
                  </a:lnTo>
                  <a:lnTo>
                    <a:pt x="108" y="186"/>
                  </a:lnTo>
                  <a:lnTo>
                    <a:pt x="104" y="185"/>
                  </a:lnTo>
                  <a:lnTo>
                    <a:pt x="99" y="185"/>
                  </a:lnTo>
                  <a:lnTo>
                    <a:pt x="95" y="184"/>
                  </a:lnTo>
                  <a:lnTo>
                    <a:pt x="92" y="183"/>
                  </a:lnTo>
                  <a:lnTo>
                    <a:pt x="87" y="182"/>
                  </a:lnTo>
                  <a:lnTo>
                    <a:pt x="83" y="180"/>
                  </a:lnTo>
                  <a:lnTo>
                    <a:pt x="79" y="177"/>
                  </a:lnTo>
                  <a:lnTo>
                    <a:pt x="76" y="172"/>
                  </a:lnTo>
                  <a:lnTo>
                    <a:pt x="73" y="167"/>
                  </a:lnTo>
                  <a:lnTo>
                    <a:pt x="71" y="160"/>
                  </a:lnTo>
                  <a:lnTo>
                    <a:pt x="69" y="151"/>
                  </a:lnTo>
                  <a:lnTo>
                    <a:pt x="69" y="141"/>
                  </a:lnTo>
                  <a:lnTo>
                    <a:pt x="68" y="135"/>
                  </a:lnTo>
                  <a:lnTo>
                    <a:pt x="69" y="128"/>
                  </a:lnTo>
                  <a:lnTo>
                    <a:pt x="69" y="123"/>
                  </a:lnTo>
                  <a:lnTo>
                    <a:pt x="71" y="117"/>
                  </a:lnTo>
                  <a:lnTo>
                    <a:pt x="72" y="112"/>
                  </a:lnTo>
                  <a:lnTo>
                    <a:pt x="74" y="108"/>
                  </a:lnTo>
                  <a:lnTo>
                    <a:pt x="75" y="104"/>
                  </a:lnTo>
                  <a:lnTo>
                    <a:pt x="77" y="100"/>
                  </a:lnTo>
                  <a:lnTo>
                    <a:pt x="77" y="97"/>
                  </a:lnTo>
                  <a:lnTo>
                    <a:pt x="78" y="94"/>
                  </a:lnTo>
                  <a:lnTo>
                    <a:pt x="77" y="92"/>
                  </a:lnTo>
                  <a:lnTo>
                    <a:pt x="76" y="90"/>
                  </a:lnTo>
                  <a:lnTo>
                    <a:pt x="74" y="88"/>
                  </a:lnTo>
                  <a:lnTo>
                    <a:pt x="70" y="86"/>
                  </a:lnTo>
                  <a:lnTo>
                    <a:pt x="66" y="85"/>
                  </a:lnTo>
                  <a:lnTo>
                    <a:pt x="59" y="84"/>
                  </a:lnTo>
                  <a:lnTo>
                    <a:pt x="57" y="84"/>
                  </a:lnTo>
                  <a:lnTo>
                    <a:pt x="55" y="85"/>
                  </a:lnTo>
                  <a:lnTo>
                    <a:pt x="53" y="85"/>
                  </a:lnTo>
                  <a:lnTo>
                    <a:pt x="50" y="86"/>
                  </a:lnTo>
                  <a:lnTo>
                    <a:pt x="47" y="87"/>
                  </a:lnTo>
                  <a:lnTo>
                    <a:pt x="44" y="88"/>
                  </a:lnTo>
                  <a:lnTo>
                    <a:pt x="41" y="89"/>
                  </a:lnTo>
                  <a:lnTo>
                    <a:pt x="34" y="92"/>
                  </a:lnTo>
                  <a:lnTo>
                    <a:pt x="29" y="95"/>
                  </a:lnTo>
                  <a:lnTo>
                    <a:pt x="27" y="96"/>
                  </a:lnTo>
                  <a:lnTo>
                    <a:pt x="24" y="98"/>
                  </a:lnTo>
                  <a:lnTo>
                    <a:pt x="21" y="100"/>
                  </a:lnTo>
                  <a:lnTo>
                    <a:pt x="19" y="101"/>
                  </a:lnTo>
                  <a:lnTo>
                    <a:pt x="17" y="10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6" name="Freeform 31"/>
            <p:cNvSpPr>
              <a:spLocks/>
            </p:cNvSpPr>
            <p:nvPr/>
          </p:nvSpPr>
          <p:spPr bwMode="auto">
            <a:xfrm>
              <a:off x="4567" y="1452"/>
              <a:ext cx="213" cy="120"/>
            </a:xfrm>
            <a:custGeom>
              <a:avLst/>
              <a:gdLst>
                <a:gd name="T0" fmla="*/ 35 w 213"/>
                <a:gd name="T1" fmla="*/ 46 h 120"/>
                <a:gd name="T2" fmla="*/ 32 w 213"/>
                <a:gd name="T3" fmla="*/ 40 h 120"/>
                <a:gd name="T4" fmla="*/ 28 w 213"/>
                <a:gd name="T5" fmla="*/ 35 h 120"/>
                <a:gd name="T6" fmla="*/ 23 w 213"/>
                <a:gd name="T7" fmla="*/ 30 h 120"/>
                <a:gd name="T8" fmla="*/ 19 w 213"/>
                <a:gd name="T9" fmla="*/ 26 h 120"/>
                <a:gd name="T10" fmla="*/ 16 w 213"/>
                <a:gd name="T11" fmla="*/ 23 h 120"/>
                <a:gd name="T12" fmla="*/ 13 w 213"/>
                <a:gd name="T13" fmla="*/ 22 h 120"/>
                <a:gd name="T14" fmla="*/ 9 w 213"/>
                <a:gd name="T15" fmla="*/ 22 h 120"/>
                <a:gd name="T16" fmla="*/ 5 w 213"/>
                <a:gd name="T17" fmla="*/ 24 h 120"/>
                <a:gd name="T18" fmla="*/ 2 w 213"/>
                <a:gd name="T19" fmla="*/ 28 h 120"/>
                <a:gd name="T20" fmla="*/ 0 w 213"/>
                <a:gd name="T21" fmla="*/ 33 h 120"/>
                <a:gd name="T22" fmla="*/ 0 w 213"/>
                <a:gd name="T23" fmla="*/ 41 h 120"/>
                <a:gd name="T24" fmla="*/ 2 w 213"/>
                <a:gd name="T25" fmla="*/ 49 h 120"/>
                <a:gd name="T26" fmla="*/ 4 w 213"/>
                <a:gd name="T27" fmla="*/ 56 h 120"/>
                <a:gd name="T28" fmla="*/ 7 w 213"/>
                <a:gd name="T29" fmla="*/ 64 h 120"/>
                <a:gd name="T30" fmla="*/ 11 w 213"/>
                <a:gd name="T31" fmla="*/ 70 h 120"/>
                <a:gd name="T32" fmla="*/ 13 w 213"/>
                <a:gd name="T33" fmla="*/ 76 h 120"/>
                <a:gd name="T34" fmla="*/ 16 w 213"/>
                <a:gd name="T35" fmla="*/ 84 h 120"/>
                <a:gd name="T36" fmla="*/ 19 w 213"/>
                <a:gd name="T37" fmla="*/ 92 h 120"/>
                <a:gd name="T38" fmla="*/ 24 w 213"/>
                <a:gd name="T39" fmla="*/ 101 h 120"/>
                <a:gd name="T40" fmla="*/ 30 w 213"/>
                <a:gd name="T41" fmla="*/ 108 h 120"/>
                <a:gd name="T42" fmla="*/ 35 w 213"/>
                <a:gd name="T43" fmla="*/ 113 h 120"/>
                <a:gd name="T44" fmla="*/ 41 w 213"/>
                <a:gd name="T45" fmla="*/ 117 h 120"/>
                <a:gd name="T46" fmla="*/ 47 w 213"/>
                <a:gd name="T47" fmla="*/ 119 h 120"/>
                <a:gd name="T48" fmla="*/ 52 w 213"/>
                <a:gd name="T49" fmla="*/ 117 h 120"/>
                <a:gd name="T50" fmla="*/ 54 w 213"/>
                <a:gd name="T51" fmla="*/ 112 h 120"/>
                <a:gd name="T52" fmla="*/ 56 w 213"/>
                <a:gd name="T53" fmla="*/ 106 h 120"/>
                <a:gd name="T54" fmla="*/ 55 w 213"/>
                <a:gd name="T55" fmla="*/ 98 h 120"/>
                <a:gd name="T56" fmla="*/ 53 w 213"/>
                <a:gd name="T57" fmla="*/ 88 h 120"/>
                <a:gd name="T58" fmla="*/ 52 w 213"/>
                <a:gd name="T59" fmla="*/ 77 h 120"/>
                <a:gd name="T60" fmla="*/ 45 w 213"/>
                <a:gd name="T61" fmla="*/ 61 h 120"/>
                <a:gd name="T62" fmla="*/ 40 w 213"/>
                <a:gd name="T63" fmla="*/ 50 h 120"/>
                <a:gd name="T64" fmla="*/ 212 w 213"/>
                <a:gd name="T65" fmla="*/ 0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13"/>
                <a:gd name="T100" fmla="*/ 0 h 120"/>
                <a:gd name="T101" fmla="*/ 213 w 213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13" h="120">
                  <a:moveTo>
                    <a:pt x="212" y="0"/>
                  </a:moveTo>
                  <a:lnTo>
                    <a:pt x="35" y="46"/>
                  </a:lnTo>
                  <a:lnTo>
                    <a:pt x="33" y="43"/>
                  </a:lnTo>
                  <a:lnTo>
                    <a:pt x="32" y="40"/>
                  </a:lnTo>
                  <a:lnTo>
                    <a:pt x="30" y="38"/>
                  </a:lnTo>
                  <a:lnTo>
                    <a:pt x="28" y="35"/>
                  </a:lnTo>
                  <a:lnTo>
                    <a:pt x="24" y="31"/>
                  </a:lnTo>
                  <a:lnTo>
                    <a:pt x="23" y="30"/>
                  </a:lnTo>
                  <a:lnTo>
                    <a:pt x="21" y="28"/>
                  </a:lnTo>
                  <a:lnTo>
                    <a:pt x="19" y="26"/>
                  </a:lnTo>
                  <a:lnTo>
                    <a:pt x="18" y="25"/>
                  </a:lnTo>
                  <a:lnTo>
                    <a:pt x="16" y="23"/>
                  </a:lnTo>
                  <a:lnTo>
                    <a:pt x="15" y="23"/>
                  </a:lnTo>
                  <a:lnTo>
                    <a:pt x="13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8" y="23"/>
                  </a:lnTo>
                  <a:lnTo>
                    <a:pt x="5" y="24"/>
                  </a:lnTo>
                  <a:lnTo>
                    <a:pt x="3" y="26"/>
                  </a:lnTo>
                  <a:lnTo>
                    <a:pt x="2" y="28"/>
                  </a:lnTo>
                  <a:lnTo>
                    <a:pt x="1" y="30"/>
                  </a:lnTo>
                  <a:lnTo>
                    <a:pt x="0" y="33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1" y="45"/>
                  </a:lnTo>
                  <a:lnTo>
                    <a:pt x="2" y="49"/>
                  </a:lnTo>
                  <a:lnTo>
                    <a:pt x="3" y="52"/>
                  </a:lnTo>
                  <a:lnTo>
                    <a:pt x="4" y="56"/>
                  </a:lnTo>
                  <a:lnTo>
                    <a:pt x="5" y="60"/>
                  </a:lnTo>
                  <a:lnTo>
                    <a:pt x="7" y="64"/>
                  </a:lnTo>
                  <a:lnTo>
                    <a:pt x="9" y="67"/>
                  </a:lnTo>
                  <a:lnTo>
                    <a:pt x="11" y="70"/>
                  </a:lnTo>
                  <a:lnTo>
                    <a:pt x="12" y="72"/>
                  </a:lnTo>
                  <a:lnTo>
                    <a:pt x="13" y="76"/>
                  </a:lnTo>
                  <a:lnTo>
                    <a:pt x="15" y="80"/>
                  </a:lnTo>
                  <a:lnTo>
                    <a:pt x="16" y="84"/>
                  </a:lnTo>
                  <a:lnTo>
                    <a:pt x="18" y="89"/>
                  </a:lnTo>
                  <a:lnTo>
                    <a:pt x="19" y="92"/>
                  </a:lnTo>
                  <a:lnTo>
                    <a:pt x="22" y="96"/>
                  </a:lnTo>
                  <a:lnTo>
                    <a:pt x="24" y="101"/>
                  </a:lnTo>
                  <a:lnTo>
                    <a:pt x="27" y="104"/>
                  </a:lnTo>
                  <a:lnTo>
                    <a:pt x="30" y="108"/>
                  </a:lnTo>
                  <a:lnTo>
                    <a:pt x="32" y="110"/>
                  </a:lnTo>
                  <a:lnTo>
                    <a:pt x="35" y="113"/>
                  </a:lnTo>
                  <a:lnTo>
                    <a:pt x="38" y="116"/>
                  </a:lnTo>
                  <a:lnTo>
                    <a:pt x="41" y="117"/>
                  </a:lnTo>
                  <a:lnTo>
                    <a:pt x="44" y="118"/>
                  </a:lnTo>
                  <a:lnTo>
                    <a:pt x="47" y="119"/>
                  </a:lnTo>
                  <a:lnTo>
                    <a:pt x="50" y="118"/>
                  </a:lnTo>
                  <a:lnTo>
                    <a:pt x="52" y="117"/>
                  </a:lnTo>
                  <a:lnTo>
                    <a:pt x="53" y="115"/>
                  </a:lnTo>
                  <a:lnTo>
                    <a:pt x="54" y="112"/>
                  </a:lnTo>
                  <a:lnTo>
                    <a:pt x="55" y="109"/>
                  </a:lnTo>
                  <a:lnTo>
                    <a:pt x="56" y="106"/>
                  </a:lnTo>
                  <a:lnTo>
                    <a:pt x="56" y="102"/>
                  </a:lnTo>
                  <a:lnTo>
                    <a:pt x="55" y="98"/>
                  </a:lnTo>
                  <a:lnTo>
                    <a:pt x="55" y="92"/>
                  </a:lnTo>
                  <a:lnTo>
                    <a:pt x="53" y="88"/>
                  </a:lnTo>
                  <a:lnTo>
                    <a:pt x="53" y="83"/>
                  </a:lnTo>
                  <a:lnTo>
                    <a:pt x="52" y="77"/>
                  </a:lnTo>
                  <a:lnTo>
                    <a:pt x="50" y="71"/>
                  </a:lnTo>
                  <a:lnTo>
                    <a:pt x="45" y="61"/>
                  </a:lnTo>
                  <a:lnTo>
                    <a:pt x="43" y="55"/>
                  </a:lnTo>
                  <a:lnTo>
                    <a:pt x="40" y="50"/>
                  </a:lnTo>
                  <a:lnTo>
                    <a:pt x="207" y="5"/>
                  </a:lnTo>
                  <a:lnTo>
                    <a:pt x="21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7" name="Freeform 32"/>
            <p:cNvSpPr>
              <a:spLocks/>
            </p:cNvSpPr>
            <p:nvPr/>
          </p:nvSpPr>
          <p:spPr bwMode="auto">
            <a:xfrm>
              <a:off x="4570" y="1488"/>
              <a:ext cx="43" cy="72"/>
            </a:xfrm>
            <a:custGeom>
              <a:avLst/>
              <a:gdLst>
                <a:gd name="T0" fmla="*/ 20 w 43"/>
                <a:gd name="T1" fmla="*/ 59 h 72"/>
                <a:gd name="T2" fmla="*/ 19 w 43"/>
                <a:gd name="T3" fmla="*/ 57 h 72"/>
                <a:gd name="T4" fmla="*/ 18 w 43"/>
                <a:gd name="T5" fmla="*/ 54 h 72"/>
                <a:gd name="T6" fmla="*/ 17 w 43"/>
                <a:gd name="T7" fmla="*/ 51 h 72"/>
                <a:gd name="T8" fmla="*/ 12 w 43"/>
                <a:gd name="T9" fmla="*/ 42 h 72"/>
                <a:gd name="T10" fmla="*/ 7 w 43"/>
                <a:gd name="T11" fmla="*/ 30 h 72"/>
                <a:gd name="T12" fmla="*/ 3 w 43"/>
                <a:gd name="T13" fmla="*/ 19 h 72"/>
                <a:gd name="T14" fmla="*/ 0 w 43"/>
                <a:gd name="T15" fmla="*/ 12 h 72"/>
                <a:gd name="T16" fmla="*/ 0 w 43"/>
                <a:gd name="T17" fmla="*/ 8 h 72"/>
                <a:gd name="T18" fmla="*/ 1 w 43"/>
                <a:gd name="T19" fmla="*/ 4 h 72"/>
                <a:gd name="T20" fmla="*/ 3 w 43"/>
                <a:gd name="T21" fmla="*/ 2 h 72"/>
                <a:gd name="T22" fmla="*/ 4 w 43"/>
                <a:gd name="T23" fmla="*/ 0 h 72"/>
                <a:gd name="T24" fmla="*/ 7 w 43"/>
                <a:gd name="T25" fmla="*/ 1 h 72"/>
                <a:gd name="T26" fmla="*/ 11 w 43"/>
                <a:gd name="T27" fmla="*/ 5 h 72"/>
                <a:gd name="T28" fmla="*/ 11 w 43"/>
                <a:gd name="T29" fmla="*/ 8 h 72"/>
                <a:gd name="T30" fmla="*/ 8 w 43"/>
                <a:gd name="T31" fmla="*/ 13 h 72"/>
                <a:gd name="T32" fmla="*/ 7 w 43"/>
                <a:gd name="T33" fmla="*/ 20 h 72"/>
                <a:gd name="T34" fmla="*/ 12 w 43"/>
                <a:gd name="T35" fmla="*/ 33 h 72"/>
                <a:gd name="T36" fmla="*/ 19 w 43"/>
                <a:gd name="T37" fmla="*/ 43 h 72"/>
                <a:gd name="T38" fmla="*/ 18 w 43"/>
                <a:gd name="T39" fmla="*/ 38 h 72"/>
                <a:gd name="T40" fmla="*/ 17 w 43"/>
                <a:gd name="T41" fmla="*/ 35 h 72"/>
                <a:gd name="T42" fmla="*/ 17 w 43"/>
                <a:gd name="T43" fmla="*/ 32 h 72"/>
                <a:gd name="T44" fmla="*/ 21 w 43"/>
                <a:gd name="T45" fmla="*/ 16 h 72"/>
                <a:gd name="T46" fmla="*/ 23 w 43"/>
                <a:gd name="T47" fmla="*/ 17 h 72"/>
                <a:gd name="T48" fmla="*/ 25 w 43"/>
                <a:gd name="T49" fmla="*/ 20 h 72"/>
                <a:gd name="T50" fmla="*/ 25 w 43"/>
                <a:gd name="T51" fmla="*/ 24 h 72"/>
                <a:gd name="T52" fmla="*/ 25 w 43"/>
                <a:gd name="T53" fmla="*/ 21 h 72"/>
                <a:gd name="T54" fmla="*/ 24 w 43"/>
                <a:gd name="T55" fmla="*/ 18 h 72"/>
                <a:gd name="T56" fmla="*/ 21 w 43"/>
                <a:gd name="T57" fmla="*/ 16 h 72"/>
                <a:gd name="T58" fmla="*/ 31 w 43"/>
                <a:gd name="T59" fmla="*/ 20 h 72"/>
                <a:gd name="T60" fmla="*/ 33 w 43"/>
                <a:gd name="T61" fmla="*/ 28 h 72"/>
                <a:gd name="T62" fmla="*/ 35 w 43"/>
                <a:gd name="T63" fmla="*/ 34 h 72"/>
                <a:gd name="T64" fmla="*/ 38 w 43"/>
                <a:gd name="T65" fmla="*/ 40 h 72"/>
                <a:gd name="T66" fmla="*/ 40 w 43"/>
                <a:gd name="T67" fmla="*/ 44 h 72"/>
                <a:gd name="T68" fmla="*/ 42 w 43"/>
                <a:gd name="T69" fmla="*/ 68 h 72"/>
                <a:gd name="T70" fmla="*/ 41 w 43"/>
                <a:gd name="T71" fmla="*/ 63 h 72"/>
                <a:gd name="T72" fmla="*/ 39 w 43"/>
                <a:gd name="T73" fmla="*/ 57 h 72"/>
                <a:gd name="T74" fmla="*/ 35 w 43"/>
                <a:gd name="T75" fmla="*/ 56 h 72"/>
                <a:gd name="T76" fmla="*/ 32 w 43"/>
                <a:gd name="T77" fmla="*/ 58 h 72"/>
                <a:gd name="T78" fmla="*/ 30 w 43"/>
                <a:gd name="T79" fmla="*/ 62 h 72"/>
                <a:gd name="T80" fmla="*/ 32 w 43"/>
                <a:gd name="T81" fmla="*/ 66 h 72"/>
                <a:gd name="T82" fmla="*/ 32 w 43"/>
                <a:gd name="T83" fmla="*/ 70 h 72"/>
                <a:gd name="T84" fmla="*/ 29 w 43"/>
                <a:gd name="T85" fmla="*/ 68 h 72"/>
                <a:gd name="T86" fmla="*/ 27 w 43"/>
                <a:gd name="T87" fmla="*/ 65 h 72"/>
                <a:gd name="T88" fmla="*/ 25 w 43"/>
                <a:gd name="T89" fmla="*/ 63 h 72"/>
                <a:gd name="T90" fmla="*/ 25 w 43"/>
                <a:gd name="T91" fmla="*/ 60 h 72"/>
                <a:gd name="T92" fmla="*/ 23 w 43"/>
                <a:gd name="T93" fmla="*/ 57 h 72"/>
                <a:gd name="T94" fmla="*/ 21 w 43"/>
                <a:gd name="T95" fmla="*/ 55 h 7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3"/>
                <a:gd name="T145" fmla="*/ 0 h 72"/>
                <a:gd name="T146" fmla="*/ 43 w 43"/>
                <a:gd name="T147" fmla="*/ 72 h 7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3" h="72">
                  <a:moveTo>
                    <a:pt x="21" y="59"/>
                  </a:moveTo>
                  <a:lnTo>
                    <a:pt x="21" y="59"/>
                  </a:lnTo>
                  <a:lnTo>
                    <a:pt x="20" y="59"/>
                  </a:lnTo>
                  <a:lnTo>
                    <a:pt x="20" y="58"/>
                  </a:lnTo>
                  <a:lnTo>
                    <a:pt x="19" y="58"/>
                  </a:lnTo>
                  <a:lnTo>
                    <a:pt x="19" y="57"/>
                  </a:lnTo>
                  <a:lnTo>
                    <a:pt x="18" y="57"/>
                  </a:lnTo>
                  <a:lnTo>
                    <a:pt x="18" y="56"/>
                  </a:lnTo>
                  <a:lnTo>
                    <a:pt x="18" y="54"/>
                  </a:lnTo>
                  <a:lnTo>
                    <a:pt x="17" y="53"/>
                  </a:lnTo>
                  <a:lnTo>
                    <a:pt x="17" y="52"/>
                  </a:lnTo>
                  <a:lnTo>
                    <a:pt x="17" y="51"/>
                  </a:lnTo>
                  <a:lnTo>
                    <a:pt x="16" y="50"/>
                  </a:lnTo>
                  <a:lnTo>
                    <a:pt x="15" y="48"/>
                  </a:lnTo>
                  <a:lnTo>
                    <a:pt x="12" y="42"/>
                  </a:lnTo>
                  <a:lnTo>
                    <a:pt x="11" y="40"/>
                  </a:lnTo>
                  <a:lnTo>
                    <a:pt x="8" y="32"/>
                  </a:lnTo>
                  <a:lnTo>
                    <a:pt x="7" y="30"/>
                  </a:lnTo>
                  <a:lnTo>
                    <a:pt x="5" y="26"/>
                  </a:lnTo>
                  <a:lnTo>
                    <a:pt x="4" y="22"/>
                  </a:lnTo>
                  <a:lnTo>
                    <a:pt x="3" y="19"/>
                  </a:lnTo>
                  <a:lnTo>
                    <a:pt x="2" y="17"/>
                  </a:lnTo>
                  <a:lnTo>
                    <a:pt x="1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2"/>
                  </a:lnTo>
                  <a:lnTo>
                    <a:pt x="10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0" y="9"/>
                  </a:lnTo>
                  <a:lnTo>
                    <a:pt x="9" y="11"/>
                  </a:lnTo>
                  <a:lnTo>
                    <a:pt x="8" y="13"/>
                  </a:lnTo>
                  <a:lnTo>
                    <a:pt x="8" y="15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8" y="24"/>
                  </a:lnTo>
                  <a:lnTo>
                    <a:pt x="10" y="29"/>
                  </a:lnTo>
                  <a:lnTo>
                    <a:pt x="12" y="33"/>
                  </a:lnTo>
                  <a:lnTo>
                    <a:pt x="16" y="40"/>
                  </a:lnTo>
                  <a:lnTo>
                    <a:pt x="21" y="46"/>
                  </a:lnTo>
                  <a:lnTo>
                    <a:pt x="19" y="43"/>
                  </a:lnTo>
                  <a:lnTo>
                    <a:pt x="18" y="41"/>
                  </a:lnTo>
                  <a:lnTo>
                    <a:pt x="18" y="38"/>
                  </a:lnTo>
                  <a:lnTo>
                    <a:pt x="18" y="37"/>
                  </a:lnTo>
                  <a:lnTo>
                    <a:pt x="18" y="36"/>
                  </a:lnTo>
                  <a:lnTo>
                    <a:pt x="17" y="35"/>
                  </a:lnTo>
                  <a:lnTo>
                    <a:pt x="17" y="34"/>
                  </a:lnTo>
                  <a:lnTo>
                    <a:pt x="17" y="33"/>
                  </a:lnTo>
                  <a:lnTo>
                    <a:pt x="17" y="32"/>
                  </a:lnTo>
                  <a:lnTo>
                    <a:pt x="17" y="29"/>
                  </a:lnTo>
                  <a:lnTo>
                    <a:pt x="21" y="29"/>
                  </a:lnTo>
                  <a:lnTo>
                    <a:pt x="21" y="16"/>
                  </a:lnTo>
                  <a:lnTo>
                    <a:pt x="22" y="16"/>
                  </a:lnTo>
                  <a:lnTo>
                    <a:pt x="23" y="16"/>
                  </a:lnTo>
                  <a:lnTo>
                    <a:pt x="23" y="17"/>
                  </a:lnTo>
                  <a:lnTo>
                    <a:pt x="24" y="18"/>
                  </a:lnTo>
                  <a:lnTo>
                    <a:pt x="25" y="19"/>
                  </a:lnTo>
                  <a:lnTo>
                    <a:pt x="25" y="20"/>
                  </a:lnTo>
                  <a:lnTo>
                    <a:pt x="25" y="21"/>
                  </a:lnTo>
                  <a:lnTo>
                    <a:pt x="25" y="23"/>
                  </a:lnTo>
                  <a:lnTo>
                    <a:pt x="25" y="24"/>
                  </a:lnTo>
                  <a:lnTo>
                    <a:pt x="25" y="23"/>
                  </a:lnTo>
                  <a:lnTo>
                    <a:pt x="25" y="22"/>
                  </a:lnTo>
                  <a:lnTo>
                    <a:pt x="25" y="21"/>
                  </a:lnTo>
                  <a:lnTo>
                    <a:pt x="25" y="20"/>
                  </a:lnTo>
                  <a:lnTo>
                    <a:pt x="25" y="19"/>
                  </a:lnTo>
                  <a:lnTo>
                    <a:pt x="24" y="18"/>
                  </a:lnTo>
                  <a:lnTo>
                    <a:pt x="23" y="17"/>
                  </a:lnTo>
                  <a:lnTo>
                    <a:pt x="23" y="16"/>
                  </a:lnTo>
                  <a:lnTo>
                    <a:pt x="21" y="16"/>
                  </a:lnTo>
                  <a:lnTo>
                    <a:pt x="29" y="16"/>
                  </a:lnTo>
                  <a:lnTo>
                    <a:pt x="30" y="18"/>
                  </a:lnTo>
                  <a:lnTo>
                    <a:pt x="31" y="20"/>
                  </a:lnTo>
                  <a:lnTo>
                    <a:pt x="32" y="23"/>
                  </a:lnTo>
                  <a:lnTo>
                    <a:pt x="32" y="25"/>
                  </a:lnTo>
                  <a:lnTo>
                    <a:pt x="33" y="28"/>
                  </a:lnTo>
                  <a:lnTo>
                    <a:pt x="34" y="30"/>
                  </a:lnTo>
                  <a:lnTo>
                    <a:pt x="35" y="32"/>
                  </a:lnTo>
                  <a:lnTo>
                    <a:pt x="35" y="34"/>
                  </a:lnTo>
                  <a:lnTo>
                    <a:pt x="36" y="36"/>
                  </a:lnTo>
                  <a:lnTo>
                    <a:pt x="37" y="38"/>
                  </a:lnTo>
                  <a:lnTo>
                    <a:pt x="38" y="40"/>
                  </a:lnTo>
                  <a:lnTo>
                    <a:pt x="39" y="41"/>
                  </a:lnTo>
                  <a:lnTo>
                    <a:pt x="39" y="42"/>
                  </a:lnTo>
                  <a:lnTo>
                    <a:pt x="40" y="44"/>
                  </a:lnTo>
                  <a:lnTo>
                    <a:pt x="41" y="45"/>
                  </a:lnTo>
                  <a:lnTo>
                    <a:pt x="42" y="46"/>
                  </a:lnTo>
                  <a:lnTo>
                    <a:pt x="42" y="68"/>
                  </a:lnTo>
                  <a:lnTo>
                    <a:pt x="41" y="65"/>
                  </a:lnTo>
                  <a:lnTo>
                    <a:pt x="41" y="64"/>
                  </a:lnTo>
                  <a:lnTo>
                    <a:pt x="41" y="63"/>
                  </a:lnTo>
                  <a:lnTo>
                    <a:pt x="40" y="60"/>
                  </a:lnTo>
                  <a:lnTo>
                    <a:pt x="39" y="58"/>
                  </a:lnTo>
                  <a:lnTo>
                    <a:pt x="39" y="57"/>
                  </a:lnTo>
                  <a:lnTo>
                    <a:pt x="39" y="56"/>
                  </a:lnTo>
                  <a:lnTo>
                    <a:pt x="38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2" y="58"/>
                  </a:lnTo>
                  <a:lnTo>
                    <a:pt x="29" y="59"/>
                  </a:lnTo>
                  <a:lnTo>
                    <a:pt x="29" y="61"/>
                  </a:lnTo>
                  <a:lnTo>
                    <a:pt x="30" y="62"/>
                  </a:lnTo>
                  <a:lnTo>
                    <a:pt x="30" y="63"/>
                  </a:lnTo>
                  <a:lnTo>
                    <a:pt x="31" y="65"/>
                  </a:lnTo>
                  <a:lnTo>
                    <a:pt x="32" y="66"/>
                  </a:lnTo>
                  <a:lnTo>
                    <a:pt x="32" y="67"/>
                  </a:lnTo>
                  <a:lnTo>
                    <a:pt x="32" y="69"/>
                  </a:lnTo>
                  <a:lnTo>
                    <a:pt x="32" y="70"/>
                  </a:lnTo>
                  <a:lnTo>
                    <a:pt x="32" y="71"/>
                  </a:lnTo>
                  <a:lnTo>
                    <a:pt x="29" y="68"/>
                  </a:lnTo>
                  <a:lnTo>
                    <a:pt x="28" y="67"/>
                  </a:lnTo>
                  <a:lnTo>
                    <a:pt x="28" y="66"/>
                  </a:lnTo>
                  <a:lnTo>
                    <a:pt x="27" y="65"/>
                  </a:lnTo>
                  <a:lnTo>
                    <a:pt x="26" y="65"/>
                  </a:lnTo>
                  <a:lnTo>
                    <a:pt x="25" y="64"/>
                  </a:lnTo>
                  <a:lnTo>
                    <a:pt x="25" y="63"/>
                  </a:lnTo>
                  <a:lnTo>
                    <a:pt x="25" y="62"/>
                  </a:lnTo>
                  <a:lnTo>
                    <a:pt x="25" y="61"/>
                  </a:lnTo>
                  <a:lnTo>
                    <a:pt x="25" y="60"/>
                  </a:lnTo>
                  <a:lnTo>
                    <a:pt x="24" y="59"/>
                  </a:lnTo>
                  <a:lnTo>
                    <a:pt x="23" y="58"/>
                  </a:lnTo>
                  <a:lnTo>
                    <a:pt x="23" y="57"/>
                  </a:lnTo>
                  <a:lnTo>
                    <a:pt x="22" y="57"/>
                  </a:lnTo>
                  <a:lnTo>
                    <a:pt x="21" y="56"/>
                  </a:lnTo>
                  <a:lnTo>
                    <a:pt x="21" y="55"/>
                  </a:lnTo>
                  <a:lnTo>
                    <a:pt x="21" y="59"/>
                  </a:lnTo>
                </a:path>
              </a:pathLst>
            </a:custGeom>
            <a:solidFill>
              <a:srgbClr val="7F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8" name="Freeform 33"/>
            <p:cNvSpPr>
              <a:spLocks/>
            </p:cNvSpPr>
            <p:nvPr/>
          </p:nvSpPr>
          <p:spPr bwMode="auto">
            <a:xfrm>
              <a:off x="4594" y="1519"/>
              <a:ext cx="14" cy="20"/>
            </a:xfrm>
            <a:custGeom>
              <a:avLst/>
              <a:gdLst>
                <a:gd name="T0" fmla="*/ 10 w 14"/>
                <a:gd name="T1" fmla="*/ 0 h 20"/>
                <a:gd name="T2" fmla="*/ 10 w 14"/>
                <a:gd name="T3" fmla="*/ 1 h 20"/>
                <a:gd name="T4" fmla="*/ 10 w 14"/>
                <a:gd name="T5" fmla="*/ 2 h 20"/>
                <a:gd name="T6" fmla="*/ 10 w 14"/>
                <a:gd name="T7" fmla="*/ 2 h 20"/>
                <a:gd name="T8" fmla="*/ 10 w 14"/>
                <a:gd name="T9" fmla="*/ 4 h 20"/>
                <a:gd name="T10" fmla="*/ 11 w 14"/>
                <a:gd name="T11" fmla="*/ 5 h 20"/>
                <a:gd name="T12" fmla="*/ 11 w 14"/>
                <a:gd name="T13" fmla="*/ 5 h 20"/>
                <a:gd name="T14" fmla="*/ 11 w 14"/>
                <a:gd name="T15" fmla="*/ 6 h 20"/>
                <a:gd name="T16" fmla="*/ 12 w 14"/>
                <a:gd name="T17" fmla="*/ 7 h 20"/>
                <a:gd name="T18" fmla="*/ 12 w 14"/>
                <a:gd name="T19" fmla="*/ 8 h 20"/>
                <a:gd name="T20" fmla="*/ 12 w 14"/>
                <a:gd name="T21" fmla="*/ 8 h 20"/>
                <a:gd name="T22" fmla="*/ 12 w 14"/>
                <a:gd name="T23" fmla="*/ 11 h 20"/>
                <a:gd name="T24" fmla="*/ 13 w 14"/>
                <a:gd name="T25" fmla="*/ 12 h 20"/>
                <a:gd name="T26" fmla="*/ 13 w 14"/>
                <a:gd name="T27" fmla="*/ 14 h 20"/>
                <a:gd name="T28" fmla="*/ 13 w 14"/>
                <a:gd name="T29" fmla="*/ 16 h 20"/>
                <a:gd name="T30" fmla="*/ 13 w 14"/>
                <a:gd name="T31" fmla="*/ 18 h 20"/>
                <a:gd name="T32" fmla="*/ 13 w 14"/>
                <a:gd name="T33" fmla="*/ 19 h 20"/>
                <a:gd name="T34" fmla="*/ 12 w 14"/>
                <a:gd name="T35" fmla="*/ 19 h 20"/>
                <a:gd name="T36" fmla="*/ 12 w 14"/>
                <a:gd name="T37" fmla="*/ 19 h 20"/>
                <a:gd name="T38" fmla="*/ 11 w 14"/>
                <a:gd name="T39" fmla="*/ 18 h 20"/>
                <a:gd name="T40" fmla="*/ 10 w 14"/>
                <a:gd name="T41" fmla="*/ 18 h 20"/>
                <a:gd name="T42" fmla="*/ 10 w 14"/>
                <a:gd name="T43" fmla="*/ 18 h 20"/>
                <a:gd name="T44" fmla="*/ 8 w 14"/>
                <a:gd name="T45" fmla="*/ 18 h 20"/>
                <a:gd name="T46" fmla="*/ 8 w 14"/>
                <a:gd name="T47" fmla="*/ 17 h 20"/>
                <a:gd name="T48" fmla="*/ 7 w 14"/>
                <a:gd name="T49" fmla="*/ 17 h 20"/>
                <a:gd name="T50" fmla="*/ 5 w 14"/>
                <a:gd name="T51" fmla="*/ 17 h 20"/>
                <a:gd name="T52" fmla="*/ 5 w 14"/>
                <a:gd name="T53" fmla="*/ 16 h 20"/>
                <a:gd name="T54" fmla="*/ 4 w 14"/>
                <a:gd name="T55" fmla="*/ 15 h 20"/>
                <a:gd name="T56" fmla="*/ 3 w 14"/>
                <a:gd name="T57" fmla="*/ 14 h 20"/>
                <a:gd name="T58" fmla="*/ 3 w 14"/>
                <a:gd name="T59" fmla="*/ 13 h 20"/>
                <a:gd name="T60" fmla="*/ 3 w 14"/>
                <a:gd name="T61" fmla="*/ 12 h 20"/>
                <a:gd name="T62" fmla="*/ 2 w 14"/>
                <a:gd name="T63" fmla="*/ 11 h 20"/>
                <a:gd name="T64" fmla="*/ 2 w 14"/>
                <a:gd name="T65" fmla="*/ 11 h 20"/>
                <a:gd name="T66" fmla="*/ 1 w 14"/>
                <a:gd name="T67" fmla="*/ 10 h 20"/>
                <a:gd name="T68" fmla="*/ 0 w 14"/>
                <a:gd name="T69" fmla="*/ 8 h 20"/>
                <a:gd name="T70" fmla="*/ 0 w 14"/>
                <a:gd name="T71" fmla="*/ 7 h 20"/>
                <a:gd name="T72" fmla="*/ 0 w 14"/>
                <a:gd name="T73" fmla="*/ 6 h 20"/>
                <a:gd name="T74" fmla="*/ 0 w 14"/>
                <a:gd name="T75" fmla="*/ 5 h 20"/>
                <a:gd name="T76" fmla="*/ 1 w 14"/>
                <a:gd name="T77" fmla="*/ 4 h 20"/>
                <a:gd name="T78" fmla="*/ 1 w 14"/>
                <a:gd name="T79" fmla="*/ 3 h 20"/>
                <a:gd name="T80" fmla="*/ 2 w 14"/>
                <a:gd name="T81" fmla="*/ 2 h 20"/>
                <a:gd name="T82" fmla="*/ 3 w 14"/>
                <a:gd name="T83" fmla="*/ 2 h 20"/>
                <a:gd name="T84" fmla="*/ 5 w 14"/>
                <a:gd name="T85" fmla="*/ 1 h 20"/>
                <a:gd name="T86" fmla="*/ 5 w 14"/>
                <a:gd name="T87" fmla="*/ 1 h 20"/>
                <a:gd name="T88" fmla="*/ 6 w 14"/>
                <a:gd name="T89" fmla="*/ 0 h 20"/>
                <a:gd name="T90" fmla="*/ 8 w 14"/>
                <a:gd name="T91" fmla="*/ 0 h 20"/>
                <a:gd name="T92" fmla="*/ 8 w 14"/>
                <a:gd name="T93" fmla="*/ 0 h 20"/>
                <a:gd name="T94" fmla="*/ 9 w 14"/>
                <a:gd name="T95" fmla="*/ 0 h 20"/>
                <a:gd name="T96" fmla="*/ 10 w 14"/>
                <a:gd name="T97" fmla="*/ 0 h 2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4"/>
                <a:gd name="T148" fmla="*/ 0 h 20"/>
                <a:gd name="T149" fmla="*/ 14 w 14"/>
                <a:gd name="T150" fmla="*/ 20 h 2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4" h="20">
                  <a:moveTo>
                    <a:pt x="10" y="0"/>
                  </a:moveTo>
                  <a:lnTo>
                    <a:pt x="10" y="1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2" y="11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3" y="18"/>
                  </a:lnTo>
                  <a:lnTo>
                    <a:pt x="13" y="19"/>
                  </a:lnTo>
                  <a:lnTo>
                    <a:pt x="12" y="19"/>
                  </a:lnTo>
                  <a:lnTo>
                    <a:pt x="11" y="18"/>
                  </a:lnTo>
                  <a:lnTo>
                    <a:pt x="10" y="18"/>
                  </a:lnTo>
                  <a:lnTo>
                    <a:pt x="8" y="18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15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2" y="11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2"/>
                  </a:lnTo>
                  <a:lnTo>
                    <a:pt x="3" y="2"/>
                  </a:lnTo>
                  <a:lnTo>
                    <a:pt x="5" y="1"/>
                  </a:lnTo>
                  <a:lnTo>
                    <a:pt x="6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0"/>
                  </a:lnTo>
                </a:path>
              </a:pathLst>
            </a:custGeom>
            <a:solidFill>
              <a:srgbClr val="D8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9" name="Freeform 34"/>
            <p:cNvSpPr>
              <a:spLocks/>
            </p:cNvSpPr>
            <p:nvPr/>
          </p:nvSpPr>
          <p:spPr bwMode="auto">
            <a:xfrm>
              <a:off x="4570" y="1490"/>
              <a:ext cx="16" cy="49"/>
            </a:xfrm>
            <a:custGeom>
              <a:avLst/>
              <a:gdLst>
                <a:gd name="T0" fmla="*/ 0 w 16"/>
                <a:gd name="T1" fmla="*/ 0 h 49"/>
                <a:gd name="T2" fmla="*/ 4 w 16"/>
                <a:gd name="T3" fmla="*/ 0 h 49"/>
                <a:gd name="T4" fmla="*/ 4 w 16"/>
                <a:gd name="T5" fmla="*/ 2 h 49"/>
                <a:gd name="T6" fmla="*/ 4 w 16"/>
                <a:gd name="T7" fmla="*/ 4 h 49"/>
                <a:gd name="T8" fmla="*/ 4 w 16"/>
                <a:gd name="T9" fmla="*/ 7 h 49"/>
                <a:gd name="T10" fmla="*/ 4 w 16"/>
                <a:gd name="T11" fmla="*/ 10 h 49"/>
                <a:gd name="T12" fmla="*/ 5 w 16"/>
                <a:gd name="T13" fmla="*/ 13 h 49"/>
                <a:gd name="T14" fmla="*/ 6 w 16"/>
                <a:gd name="T15" fmla="*/ 16 h 49"/>
                <a:gd name="T16" fmla="*/ 6 w 16"/>
                <a:gd name="T17" fmla="*/ 20 h 49"/>
                <a:gd name="T18" fmla="*/ 7 w 16"/>
                <a:gd name="T19" fmla="*/ 23 h 49"/>
                <a:gd name="T20" fmla="*/ 8 w 16"/>
                <a:gd name="T21" fmla="*/ 27 h 49"/>
                <a:gd name="T22" fmla="*/ 9 w 16"/>
                <a:gd name="T23" fmla="*/ 29 h 49"/>
                <a:gd name="T24" fmla="*/ 9 w 16"/>
                <a:gd name="T25" fmla="*/ 33 h 49"/>
                <a:gd name="T26" fmla="*/ 11 w 16"/>
                <a:gd name="T27" fmla="*/ 36 h 49"/>
                <a:gd name="T28" fmla="*/ 11 w 16"/>
                <a:gd name="T29" fmla="*/ 38 h 49"/>
                <a:gd name="T30" fmla="*/ 12 w 16"/>
                <a:gd name="T31" fmla="*/ 40 h 49"/>
                <a:gd name="T32" fmla="*/ 13 w 16"/>
                <a:gd name="T33" fmla="*/ 42 h 49"/>
                <a:gd name="T34" fmla="*/ 14 w 16"/>
                <a:gd name="T35" fmla="*/ 43 h 49"/>
                <a:gd name="T36" fmla="*/ 14 w 16"/>
                <a:gd name="T37" fmla="*/ 44 h 49"/>
                <a:gd name="T38" fmla="*/ 14 w 16"/>
                <a:gd name="T39" fmla="*/ 44 h 49"/>
                <a:gd name="T40" fmla="*/ 15 w 16"/>
                <a:gd name="T41" fmla="*/ 45 h 49"/>
                <a:gd name="T42" fmla="*/ 15 w 16"/>
                <a:gd name="T43" fmla="*/ 47 h 49"/>
                <a:gd name="T44" fmla="*/ 14 w 16"/>
                <a:gd name="T45" fmla="*/ 47 h 49"/>
                <a:gd name="T46" fmla="*/ 14 w 16"/>
                <a:gd name="T47" fmla="*/ 48 h 49"/>
                <a:gd name="T48" fmla="*/ 14 w 16"/>
                <a:gd name="T49" fmla="*/ 48 h 49"/>
                <a:gd name="T50" fmla="*/ 13 w 16"/>
                <a:gd name="T51" fmla="*/ 47 h 49"/>
                <a:gd name="T52" fmla="*/ 11 w 16"/>
                <a:gd name="T53" fmla="*/ 45 h 49"/>
                <a:gd name="T54" fmla="*/ 11 w 16"/>
                <a:gd name="T55" fmla="*/ 44 h 49"/>
                <a:gd name="T56" fmla="*/ 9 w 16"/>
                <a:gd name="T57" fmla="*/ 41 h 49"/>
                <a:gd name="T58" fmla="*/ 9 w 16"/>
                <a:gd name="T59" fmla="*/ 38 h 49"/>
                <a:gd name="T60" fmla="*/ 8 w 16"/>
                <a:gd name="T61" fmla="*/ 36 h 49"/>
                <a:gd name="T62" fmla="*/ 7 w 16"/>
                <a:gd name="T63" fmla="*/ 33 h 49"/>
                <a:gd name="T64" fmla="*/ 6 w 16"/>
                <a:gd name="T65" fmla="*/ 30 h 49"/>
                <a:gd name="T66" fmla="*/ 5 w 16"/>
                <a:gd name="T67" fmla="*/ 27 h 49"/>
                <a:gd name="T68" fmla="*/ 4 w 16"/>
                <a:gd name="T69" fmla="*/ 23 h 49"/>
                <a:gd name="T70" fmla="*/ 4 w 16"/>
                <a:gd name="T71" fmla="*/ 20 h 49"/>
                <a:gd name="T72" fmla="*/ 3 w 16"/>
                <a:gd name="T73" fmla="*/ 17 h 49"/>
                <a:gd name="T74" fmla="*/ 2 w 16"/>
                <a:gd name="T75" fmla="*/ 13 h 49"/>
                <a:gd name="T76" fmla="*/ 1 w 16"/>
                <a:gd name="T77" fmla="*/ 11 h 49"/>
                <a:gd name="T78" fmla="*/ 1 w 16"/>
                <a:gd name="T79" fmla="*/ 7 h 49"/>
                <a:gd name="T80" fmla="*/ 1 w 16"/>
                <a:gd name="T81" fmla="*/ 5 h 49"/>
                <a:gd name="T82" fmla="*/ 0 w 16"/>
                <a:gd name="T83" fmla="*/ 3 h 49"/>
                <a:gd name="T84" fmla="*/ 0 w 16"/>
                <a:gd name="T85" fmla="*/ 1 h 49"/>
                <a:gd name="T86" fmla="*/ 0 w 16"/>
                <a:gd name="T87" fmla="*/ 0 h 4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6"/>
                <a:gd name="T133" fmla="*/ 0 h 49"/>
                <a:gd name="T134" fmla="*/ 16 w 16"/>
                <a:gd name="T135" fmla="*/ 49 h 4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6" h="49">
                  <a:moveTo>
                    <a:pt x="0" y="0"/>
                  </a:moveTo>
                  <a:lnTo>
                    <a:pt x="4" y="0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10"/>
                  </a:lnTo>
                  <a:lnTo>
                    <a:pt x="5" y="13"/>
                  </a:lnTo>
                  <a:lnTo>
                    <a:pt x="6" y="16"/>
                  </a:lnTo>
                  <a:lnTo>
                    <a:pt x="6" y="20"/>
                  </a:lnTo>
                  <a:lnTo>
                    <a:pt x="7" y="23"/>
                  </a:lnTo>
                  <a:lnTo>
                    <a:pt x="8" y="27"/>
                  </a:lnTo>
                  <a:lnTo>
                    <a:pt x="9" y="29"/>
                  </a:lnTo>
                  <a:lnTo>
                    <a:pt x="9" y="33"/>
                  </a:lnTo>
                  <a:lnTo>
                    <a:pt x="11" y="36"/>
                  </a:lnTo>
                  <a:lnTo>
                    <a:pt x="11" y="38"/>
                  </a:lnTo>
                  <a:lnTo>
                    <a:pt x="12" y="40"/>
                  </a:lnTo>
                  <a:lnTo>
                    <a:pt x="13" y="42"/>
                  </a:lnTo>
                  <a:lnTo>
                    <a:pt x="14" y="43"/>
                  </a:lnTo>
                  <a:lnTo>
                    <a:pt x="14" y="44"/>
                  </a:lnTo>
                  <a:lnTo>
                    <a:pt x="15" y="45"/>
                  </a:lnTo>
                  <a:lnTo>
                    <a:pt x="15" y="47"/>
                  </a:lnTo>
                  <a:lnTo>
                    <a:pt x="14" y="47"/>
                  </a:lnTo>
                  <a:lnTo>
                    <a:pt x="14" y="48"/>
                  </a:lnTo>
                  <a:lnTo>
                    <a:pt x="13" y="47"/>
                  </a:lnTo>
                  <a:lnTo>
                    <a:pt x="11" y="45"/>
                  </a:lnTo>
                  <a:lnTo>
                    <a:pt x="11" y="44"/>
                  </a:lnTo>
                  <a:lnTo>
                    <a:pt x="9" y="41"/>
                  </a:lnTo>
                  <a:lnTo>
                    <a:pt x="9" y="38"/>
                  </a:lnTo>
                  <a:lnTo>
                    <a:pt x="8" y="36"/>
                  </a:lnTo>
                  <a:lnTo>
                    <a:pt x="7" y="33"/>
                  </a:lnTo>
                  <a:lnTo>
                    <a:pt x="6" y="30"/>
                  </a:lnTo>
                  <a:lnTo>
                    <a:pt x="5" y="27"/>
                  </a:lnTo>
                  <a:lnTo>
                    <a:pt x="4" y="23"/>
                  </a:lnTo>
                  <a:lnTo>
                    <a:pt x="4" y="20"/>
                  </a:lnTo>
                  <a:lnTo>
                    <a:pt x="3" y="17"/>
                  </a:lnTo>
                  <a:lnTo>
                    <a:pt x="2" y="13"/>
                  </a:lnTo>
                  <a:lnTo>
                    <a:pt x="1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solidFill>
              <a:srgbClr val="D8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0" name="Freeform 35"/>
            <p:cNvSpPr>
              <a:spLocks/>
            </p:cNvSpPr>
            <p:nvPr/>
          </p:nvSpPr>
          <p:spPr bwMode="auto">
            <a:xfrm>
              <a:off x="4564" y="1323"/>
              <a:ext cx="418" cy="450"/>
            </a:xfrm>
            <a:custGeom>
              <a:avLst/>
              <a:gdLst>
                <a:gd name="T0" fmla="*/ 100 w 418"/>
                <a:gd name="T1" fmla="*/ 11 h 450"/>
                <a:gd name="T2" fmla="*/ 71 w 418"/>
                <a:gd name="T3" fmla="*/ 29 h 450"/>
                <a:gd name="T4" fmla="*/ 43 w 418"/>
                <a:gd name="T5" fmla="*/ 57 h 450"/>
                <a:gd name="T6" fmla="*/ 32 w 418"/>
                <a:gd name="T7" fmla="*/ 85 h 450"/>
                <a:gd name="T8" fmla="*/ 28 w 418"/>
                <a:gd name="T9" fmla="*/ 103 h 450"/>
                <a:gd name="T10" fmla="*/ 25 w 418"/>
                <a:gd name="T11" fmla="*/ 118 h 450"/>
                <a:gd name="T12" fmla="*/ 22 w 418"/>
                <a:gd name="T13" fmla="*/ 127 h 450"/>
                <a:gd name="T14" fmla="*/ 19 w 418"/>
                <a:gd name="T15" fmla="*/ 136 h 450"/>
                <a:gd name="T16" fmla="*/ 22 w 418"/>
                <a:gd name="T17" fmla="*/ 147 h 450"/>
                <a:gd name="T18" fmla="*/ 26 w 418"/>
                <a:gd name="T19" fmla="*/ 154 h 450"/>
                <a:gd name="T20" fmla="*/ 30 w 418"/>
                <a:gd name="T21" fmla="*/ 158 h 450"/>
                <a:gd name="T22" fmla="*/ 32 w 418"/>
                <a:gd name="T23" fmla="*/ 163 h 450"/>
                <a:gd name="T24" fmla="*/ 29 w 418"/>
                <a:gd name="T25" fmla="*/ 166 h 450"/>
                <a:gd name="T26" fmla="*/ 23 w 418"/>
                <a:gd name="T27" fmla="*/ 157 h 450"/>
                <a:gd name="T28" fmla="*/ 16 w 418"/>
                <a:gd name="T29" fmla="*/ 152 h 450"/>
                <a:gd name="T30" fmla="*/ 11 w 418"/>
                <a:gd name="T31" fmla="*/ 153 h 450"/>
                <a:gd name="T32" fmla="*/ 5 w 418"/>
                <a:gd name="T33" fmla="*/ 163 h 450"/>
                <a:gd name="T34" fmla="*/ 6 w 418"/>
                <a:gd name="T35" fmla="*/ 183 h 450"/>
                <a:gd name="T36" fmla="*/ 17 w 418"/>
                <a:gd name="T37" fmla="*/ 213 h 450"/>
                <a:gd name="T38" fmla="*/ 14 w 418"/>
                <a:gd name="T39" fmla="*/ 232 h 450"/>
                <a:gd name="T40" fmla="*/ 5 w 418"/>
                <a:gd name="T41" fmla="*/ 248 h 450"/>
                <a:gd name="T42" fmla="*/ 0 w 418"/>
                <a:gd name="T43" fmla="*/ 265 h 450"/>
                <a:gd name="T44" fmla="*/ 6 w 418"/>
                <a:gd name="T45" fmla="*/ 279 h 450"/>
                <a:gd name="T46" fmla="*/ 15 w 418"/>
                <a:gd name="T47" fmla="*/ 285 h 450"/>
                <a:gd name="T48" fmla="*/ 24 w 418"/>
                <a:gd name="T49" fmla="*/ 287 h 450"/>
                <a:gd name="T50" fmla="*/ 31 w 418"/>
                <a:gd name="T51" fmla="*/ 289 h 450"/>
                <a:gd name="T52" fmla="*/ 28 w 418"/>
                <a:gd name="T53" fmla="*/ 296 h 450"/>
                <a:gd name="T54" fmla="*/ 24 w 418"/>
                <a:gd name="T55" fmla="*/ 306 h 450"/>
                <a:gd name="T56" fmla="*/ 26 w 418"/>
                <a:gd name="T57" fmla="*/ 317 h 450"/>
                <a:gd name="T58" fmla="*/ 30 w 418"/>
                <a:gd name="T59" fmla="*/ 321 h 450"/>
                <a:gd name="T60" fmla="*/ 35 w 418"/>
                <a:gd name="T61" fmla="*/ 324 h 450"/>
                <a:gd name="T62" fmla="*/ 38 w 418"/>
                <a:gd name="T63" fmla="*/ 326 h 450"/>
                <a:gd name="T64" fmla="*/ 34 w 418"/>
                <a:gd name="T65" fmla="*/ 333 h 450"/>
                <a:gd name="T66" fmla="*/ 37 w 418"/>
                <a:gd name="T67" fmla="*/ 341 h 450"/>
                <a:gd name="T68" fmla="*/ 44 w 418"/>
                <a:gd name="T69" fmla="*/ 344 h 450"/>
                <a:gd name="T70" fmla="*/ 53 w 418"/>
                <a:gd name="T71" fmla="*/ 349 h 450"/>
                <a:gd name="T72" fmla="*/ 58 w 418"/>
                <a:gd name="T73" fmla="*/ 360 h 450"/>
                <a:gd name="T74" fmla="*/ 59 w 418"/>
                <a:gd name="T75" fmla="*/ 371 h 450"/>
                <a:gd name="T76" fmla="*/ 54 w 418"/>
                <a:gd name="T77" fmla="*/ 379 h 450"/>
                <a:gd name="T78" fmla="*/ 57 w 418"/>
                <a:gd name="T79" fmla="*/ 392 h 450"/>
                <a:gd name="T80" fmla="*/ 69 w 418"/>
                <a:gd name="T81" fmla="*/ 404 h 450"/>
                <a:gd name="T82" fmla="*/ 81 w 418"/>
                <a:gd name="T83" fmla="*/ 407 h 450"/>
                <a:gd name="T84" fmla="*/ 85 w 418"/>
                <a:gd name="T85" fmla="*/ 410 h 450"/>
                <a:gd name="T86" fmla="*/ 91 w 418"/>
                <a:gd name="T87" fmla="*/ 412 h 450"/>
                <a:gd name="T88" fmla="*/ 103 w 418"/>
                <a:gd name="T89" fmla="*/ 414 h 450"/>
                <a:gd name="T90" fmla="*/ 117 w 418"/>
                <a:gd name="T91" fmla="*/ 416 h 450"/>
                <a:gd name="T92" fmla="*/ 130 w 418"/>
                <a:gd name="T93" fmla="*/ 414 h 450"/>
                <a:gd name="T94" fmla="*/ 145 w 418"/>
                <a:gd name="T95" fmla="*/ 410 h 450"/>
                <a:gd name="T96" fmla="*/ 159 w 418"/>
                <a:gd name="T97" fmla="*/ 411 h 450"/>
                <a:gd name="T98" fmla="*/ 164 w 418"/>
                <a:gd name="T99" fmla="*/ 423 h 450"/>
                <a:gd name="T100" fmla="*/ 169 w 418"/>
                <a:gd name="T101" fmla="*/ 432 h 450"/>
                <a:gd name="T102" fmla="*/ 181 w 418"/>
                <a:gd name="T103" fmla="*/ 441 h 450"/>
                <a:gd name="T104" fmla="*/ 197 w 418"/>
                <a:gd name="T105" fmla="*/ 449 h 450"/>
                <a:gd name="T106" fmla="*/ 402 w 418"/>
                <a:gd name="T107" fmla="*/ 303 h 450"/>
                <a:gd name="T108" fmla="*/ 391 w 418"/>
                <a:gd name="T109" fmla="*/ 281 h 450"/>
                <a:gd name="T110" fmla="*/ 391 w 418"/>
                <a:gd name="T111" fmla="*/ 249 h 45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18"/>
                <a:gd name="T169" fmla="*/ 0 h 450"/>
                <a:gd name="T170" fmla="*/ 418 w 418"/>
                <a:gd name="T171" fmla="*/ 450 h 45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18" h="450">
                  <a:moveTo>
                    <a:pt x="116" y="0"/>
                  </a:moveTo>
                  <a:lnTo>
                    <a:pt x="113" y="3"/>
                  </a:lnTo>
                  <a:lnTo>
                    <a:pt x="109" y="5"/>
                  </a:lnTo>
                  <a:lnTo>
                    <a:pt x="104" y="8"/>
                  </a:lnTo>
                  <a:lnTo>
                    <a:pt x="100" y="11"/>
                  </a:lnTo>
                  <a:lnTo>
                    <a:pt x="94" y="14"/>
                  </a:lnTo>
                  <a:lnTo>
                    <a:pt x="89" y="18"/>
                  </a:lnTo>
                  <a:lnTo>
                    <a:pt x="83" y="21"/>
                  </a:lnTo>
                  <a:lnTo>
                    <a:pt x="77" y="25"/>
                  </a:lnTo>
                  <a:lnTo>
                    <a:pt x="71" y="29"/>
                  </a:lnTo>
                  <a:lnTo>
                    <a:pt x="65" y="34"/>
                  </a:lnTo>
                  <a:lnTo>
                    <a:pt x="59" y="39"/>
                  </a:lnTo>
                  <a:lnTo>
                    <a:pt x="53" y="44"/>
                  </a:lnTo>
                  <a:lnTo>
                    <a:pt x="48" y="50"/>
                  </a:lnTo>
                  <a:lnTo>
                    <a:pt x="43" y="57"/>
                  </a:lnTo>
                  <a:lnTo>
                    <a:pt x="38" y="64"/>
                  </a:lnTo>
                  <a:lnTo>
                    <a:pt x="34" y="72"/>
                  </a:lnTo>
                  <a:lnTo>
                    <a:pt x="34" y="76"/>
                  </a:lnTo>
                  <a:lnTo>
                    <a:pt x="33" y="80"/>
                  </a:lnTo>
                  <a:lnTo>
                    <a:pt x="32" y="85"/>
                  </a:lnTo>
                  <a:lnTo>
                    <a:pt x="31" y="89"/>
                  </a:lnTo>
                  <a:lnTo>
                    <a:pt x="30" y="93"/>
                  </a:lnTo>
                  <a:lnTo>
                    <a:pt x="29" y="96"/>
                  </a:lnTo>
                  <a:lnTo>
                    <a:pt x="29" y="100"/>
                  </a:lnTo>
                  <a:lnTo>
                    <a:pt x="28" y="103"/>
                  </a:lnTo>
                  <a:lnTo>
                    <a:pt x="27" y="107"/>
                  </a:lnTo>
                  <a:lnTo>
                    <a:pt x="27" y="110"/>
                  </a:lnTo>
                  <a:lnTo>
                    <a:pt x="26" y="113"/>
                  </a:lnTo>
                  <a:lnTo>
                    <a:pt x="26" y="115"/>
                  </a:lnTo>
                  <a:lnTo>
                    <a:pt x="25" y="118"/>
                  </a:lnTo>
                  <a:lnTo>
                    <a:pt x="25" y="120"/>
                  </a:lnTo>
                  <a:lnTo>
                    <a:pt x="25" y="122"/>
                  </a:lnTo>
                  <a:lnTo>
                    <a:pt x="25" y="124"/>
                  </a:lnTo>
                  <a:lnTo>
                    <a:pt x="23" y="125"/>
                  </a:lnTo>
                  <a:lnTo>
                    <a:pt x="22" y="127"/>
                  </a:lnTo>
                  <a:lnTo>
                    <a:pt x="21" y="128"/>
                  </a:lnTo>
                  <a:lnTo>
                    <a:pt x="20" y="130"/>
                  </a:lnTo>
                  <a:lnTo>
                    <a:pt x="20" y="132"/>
                  </a:lnTo>
                  <a:lnTo>
                    <a:pt x="19" y="134"/>
                  </a:lnTo>
                  <a:lnTo>
                    <a:pt x="19" y="136"/>
                  </a:lnTo>
                  <a:lnTo>
                    <a:pt x="19" y="139"/>
                  </a:lnTo>
                  <a:lnTo>
                    <a:pt x="20" y="141"/>
                  </a:lnTo>
                  <a:lnTo>
                    <a:pt x="20" y="143"/>
                  </a:lnTo>
                  <a:lnTo>
                    <a:pt x="21" y="145"/>
                  </a:lnTo>
                  <a:lnTo>
                    <a:pt x="22" y="147"/>
                  </a:lnTo>
                  <a:lnTo>
                    <a:pt x="22" y="149"/>
                  </a:lnTo>
                  <a:lnTo>
                    <a:pt x="23" y="151"/>
                  </a:lnTo>
                  <a:lnTo>
                    <a:pt x="24" y="152"/>
                  </a:lnTo>
                  <a:lnTo>
                    <a:pt x="25" y="153"/>
                  </a:lnTo>
                  <a:lnTo>
                    <a:pt x="26" y="154"/>
                  </a:lnTo>
                  <a:lnTo>
                    <a:pt x="27" y="155"/>
                  </a:lnTo>
                  <a:lnTo>
                    <a:pt x="27" y="156"/>
                  </a:lnTo>
                  <a:lnTo>
                    <a:pt x="28" y="157"/>
                  </a:lnTo>
                  <a:lnTo>
                    <a:pt x="29" y="157"/>
                  </a:lnTo>
                  <a:lnTo>
                    <a:pt x="30" y="158"/>
                  </a:lnTo>
                  <a:lnTo>
                    <a:pt x="30" y="159"/>
                  </a:lnTo>
                  <a:lnTo>
                    <a:pt x="31" y="160"/>
                  </a:lnTo>
                  <a:lnTo>
                    <a:pt x="31" y="161"/>
                  </a:lnTo>
                  <a:lnTo>
                    <a:pt x="31" y="162"/>
                  </a:lnTo>
                  <a:lnTo>
                    <a:pt x="32" y="163"/>
                  </a:lnTo>
                  <a:lnTo>
                    <a:pt x="32" y="164"/>
                  </a:lnTo>
                  <a:lnTo>
                    <a:pt x="31" y="165"/>
                  </a:lnTo>
                  <a:lnTo>
                    <a:pt x="30" y="166"/>
                  </a:lnTo>
                  <a:lnTo>
                    <a:pt x="30" y="167"/>
                  </a:lnTo>
                  <a:lnTo>
                    <a:pt x="29" y="166"/>
                  </a:lnTo>
                  <a:lnTo>
                    <a:pt x="28" y="164"/>
                  </a:lnTo>
                  <a:lnTo>
                    <a:pt x="26" y="162"/>
                  </a:lnTo>
                  <a:lnTo>
                    <a:pt x="25" y="160"/>
                  </a:lnTo>
                  <a:lnTo>
                    <a:pt x="24" y="159"/>
                  </a:lnTo>
                  <a:lnTo>
                    <a:pt x="23" y="157"/>
                  </a:lnTo>
                  <a:lnTo>
                    <a:pt x="21" y="156"/>
                  </a:lnTo>
                  <a:lnTo>
                    <a:pt x="20" y="155"/>
                  </a:lnTo>
                  <a:lnTo>
                    <a:pt x="19" y="154"/>
                  </a:lnTo>
                  <a:lnTo>
                    <a:pt x="17" y="153"/>
                  </a:lnTo>
                  <a:lnTo>
                    <a:pt x="16" y="152"/>
                  </a:lnTo>
                  <a:lnTo>
                    <a:pt x="15" y="152"/>
                  </a:lnTo>
                  <a:lnTo>
                    <a:pt x="14" y="152"/>
                  </a:lnTo>
                  <a:lnTo>
                    <a:pt x="12" y="152"/>
                  </a:lnTo>
                  <a:lnTo>
                    <a:pt x="11" y="152"/>
                  </a:lnTo>
                  <a:lnTo>
                    <a:pt x="11" y="153"/>
                  </a:lnTo>
                  <a:lnTo>
                    <a:pt x="9" y="154"/>
                  </a:lnTo>
                  <a:lnTo>
                    <a:pt x="7" y="156"/>
                  </a:lnTo>
                  <a:lnTo>
                    <a:pt x="6" y="158"/>
                  </a:lnTo>
                  <a:lnTo>
                    <a:pt x="5" y="160"/>
                  </a:lnTo>
                  <a:lnTo>
                    <a:pt x="5" y="163"/>
                  </a:lnTo>
                  <a:lnTo>
                    <a:pt x="4" y="166"/>
                  </a:lnTo>
                  <a:lnTo>
                    <a:pt x="4" y="170"/>
                  </a:lnTo>
                  <a:lnTo>
                    <a:pt x="5" y="174"/>
                  </a:lnTo>
                  <a:lnTo>
                    <a:pt x="5" y="178"/>
                  </a:lnTo>
                  <a:lnTo>
                    <a:pt x="6" y="183"/>
                  </a:lnTo>
                  <a:lnTo>
                    <a:pt x="7" y="188"/>
                  </a:lnTo>
                  <a:lnTo>
                    <a:pt x="9" y="194"/>
                  </a:lnTo>
                  <a:lnTo>
                    <a:pt x="11" y="200"/>
                  </a:lnTo>
                  <a:lnTo>
                    <a:pt x="14" y="206"/>
                  </a:lnTo>
                  <a:lnTo>
                    <a:pt x="17" y="213"/>
                  </a:lnTo>
                  <a:lnTo>
                    <a:pt x="20" y="220"/>
                  </a:lnTo>
                  <a:lnTo>
                    <a:pt x="19" y="223"/>
                  </a:lnTo>
                  <a:lnTo>
                    <a:pt x="18" y="225"/>
                  </a:lnTo>
                  <a:lnTo>
                    <a:pt x="16" y="228"/>
                  </a:lnTo>
                  <a:lnTo>
                    <a:pt x="14" y="232"/>
                  </a:lnTo>
                  <a:lnTo>
                    <a:pt x="13" y="235"/>
                  </a:lnTo>
                  <a:lnTo>
                    <a:pt x="11" y="238"/>
                  </a:lnTo>
                  <a:lnTo>
                    <a:pt x="9" y="241"/>
                  </a:lnTo>
                  <a:lnTo>
                    <a:pt x="7" y="244"/>
                  </a:lnTo>
                  <a:lnTo>
                    <a:pt x="5" y="248"/>
                  </a:lnTo>
                  <a:lnTo>
                    <a:pt x="4" y="251"/>
                  </a:lnTo>
                  <a:lnTo>
                    <a:pt x="2" y="255"/>
                  </a:lnTo>
                  <a:lnTo>
                    <a:pt x="1" y="258"/>
                  </a:lnTo>
                  <a:lnTo>
                    <a:pt x="0" y="262"/>
                  </a:lnTo>
                  <a:lnTo>
                    <a:pt x="0" y="265"/>
                  </a:lnTo>
                  <a:lnTo>
                    <a:pt x="0" y="269"/>
                  </a:lnTo>
                  <a:lnTo>
                    <a:pt x="1" y="272"/>
                  </a:lnTo>
                  <a:lnTo>
                    <a:pt x="3" y="275"/>
                  </a:lnTo>
                  <a:lnTo>
                    <a:pt x="4" y="277"/>
                  </a:lnTo>
                  <a:lnTo>
                    <a:pt x="6" y="279"/>
                  </a:lnTo>
                  <a:lnTo>
                    <a:pt x="8" y="281"/>
                  </a:lnTo>
                  <a:lnTo>
                    <a:pt x="10" y="282"/>
                  </a:lnTo>
                  <a:lnTo>
                    <a:pt x="12" y="283"/>
                  </a:lnTo>
                  <a:lnTo>
                    <a:pt x="13" y="284"/>
                  </a:lnTo>
                  <a:lnTo>
                    <a:pt x="15" y="285"/>
                  </a:lnTo>
                  <a:lnTo>
                    <a:pt x="17" y="286"/>
                  </a:lnTo>
                  <a:lnTo>
                    <a:pt x="19" y="286"/>
                  </a:lnTo>
                  <a:lnTo>
                    <a:pt x="21" y="286"/>
                  </a:lnTo>
                  <a:lnTo>
                    <a:pt x="22" y="287"/>
                  </a:lnTo>
                  <a:lnTo>
                    <a:pt x="24" y="287"/>
                  </a:lnTo>
                  <a:lnTo>
                    <a:pt x="26" y="287"/>
                  </a:lnTo>
                  <a:lnTo>
                    <a:pt x="28" y="287"/>
                  </a:lnTo>
                  <a:lnTo>
                    <a:pt x="30" y="287"/>
                  </a:lnTo>
                  <a:lnTo>
                    <a:pt x="30" y="288"/>
                  </a:lnTo>
                  <a:lnTo>
                    <a:pt x="31" y="289"/>
                  </a:lnTo>
                  <a:lnTo>
                    <a:pt x="30" y="290"/>
                  </a:lnTo>
                  <a:lnTo>
                    <a:pt x="30" y="291"/>
                  </a:lnTo>
                  <a:lnTo>
                    <a:pt x="30" y="293"/>
                  </a:lnTo>
                  <a:lnTo>
                    <a:pt x="29" y="294"/>
                  </a:lnTo>
                  <a:lnTo>
                    <a:pt x="28" y="296"/>
                  </a:lnTo>
                  <a:lnTo>
                    <a:pt x="27" y="298"/>
                  </a:lnTo>
                  <a:lnTo>
                    <a:pt x="26" y="299"/>
                  </a:lnTo>
                  <a:lnTo>
                    <a:pt x="26" y="301"/>
                  </a:lnTo>
                  <a:lnTo>
                    <a:pt x="25" y="304"/>
                  </a:lnTo>
                  <a:lnTo>
                    <a:pt x="24" y="306"/>
                  </a:lnTo>
                  <a:lnTo>
                    <a:pt x="24" y="308"/>
                  </a:lnTo>
                  <a:lnTo>
                    <a:pt x="24" y="310"/>
                  </a:lnTo>
                  <a:lnTo>
                    <a:pt x="24" y="313"/>
                  </a:lnTo>
                  <a:lnTo>
                    <a:pt x="25" y="316"/>
                  </a:lnTo>
                  <a:lnTo>
                    <a:pt x="26" y="317"/>
                  </a:lnTo>
                  <a:lnTo>
                    <a:pt x="27" y="317"/>
                  </a:lnTo>
                  <a:lnTo>
                    <a:pt x="28" y="318"/>
                  </a:lnTo>
                  <a:lnTo>
                    <a:pt x="28" y="319"/>
                  </a:lnTo>
                  <a:lnTo>
                    <a:pt x="29" y="320"/>
                  </a:lnTo>
                  <a:lnTo>
                    <a:pt x="30" y="321"/>
                  </a:lnTo>
                  <a:lnTo>
                    <a:pt x="31" y="321"/>
                  </a:lnTo>
                  <a:lnTo>
                    <a:pt x="32" y="322"/>
                  </a:lnTo>
                  <a:lnTo>
                    <a:pt x="33" y="323"/>
                  </a:lnTo>
                  <a:lnTo>
                    <a:pt x="34" y="323"/>
                  </a:lnTo>
                  <a:lnTo>
                    <a:pt x="35" y="324"/>
                  </a:lnTo>
                  <a:lnTo>
                    <a:pt x="36" y="324"/>
                  </a:lnTo>
                  <a:lnTo>
                    <a:pt x="37" y="325"/>
                  </a:lnTo>
                  <a:lnTo>
                    <a:pt x="38" y="325"/>
                  </a:lnTo>
                  <a:lnTo>
                    <a:pt x="39" y="325"/>
                  </a:lnTo>
                  <a:lnTo>
                    <a:pt x="38" y="326"/>
                  </a:lnTo>
                  <a:lnTo>
                    <a:pt x="36" y="327"/>
                  </a:lnTo>
                  <a:lnTo>
                    <a:pt x="35" y="329"/>
                  </a:lnTo>
                  <a:lnTo>
                    <a:pt x="35" y="330"/>
                  </a:lnTo>
                  <a:lnTo>
                    <a:pt x="34" y="332"/>
                  </a:lnTo>
                  <a:lnTo>
                    <a:pt x="34" y="333"/>
                  </a:lnTo>
                  <a:lnTo>
                    <a:pt x="34" y="335"/>
                  </a:lnTo>
                  <a:lnTo>
                    <a:pt x="34" y="337"/>
                  </a:lnTo>
                  <a:lnTo>
                    <a:pt x="35" y="338"/>
                  </a:lnTo>
                  <a:lnTo>
                    <a:pt x="36" y="340"/>
                  </a:lnTo>
                  <a:lnTo>
                    <a:pt x="37" y="341"/>
                  </a:lnTo>
                  <a:lnTo>
                    <a:pt x="38" y="342"/>
                  </a:lnTo>
                  <a:lnTo>
                    <a:pt x="39" y="343"/>
                  </a:lnTo>
                  <a:lnTo>
                    <a:pt x="41" y="344"/>
                  </a:lnTo>
                  <a:lnTo>
                    <a:pt x="42" y="344"/>
                  </a:lnTo>
                  <a:lnTo>
                    <a:pt x="44" y="344"/>
                  </a:lnTo>
                  <a:lnTo>
                    <a:pt x="46" y="345"/>
                  </a:lnTo>
                  <a:lnTo>
                    <a:pt x="48" y="345"/>
                  </a:lnTo>
                  <a:lnTo>
                    <a:pt x="49" y="346"/>
                  </a:lnTo>
                  <a:lnTo>
                    <a:pt x="51" y="347"/>
                  </a:lnTo>
                  <a:lnTo>
                    <a:pt x="53" y="349"/>
                  </a:lnTo>
                  <a:lnTo>
                    <a:pt x="54" y="351"/>
                  </a:lnTo>
                  <a:lnTo>
                    <a:pt x="55" y="353"/>
                  </a:lnTo>
                  <a:lnTo>
                    <a:pt x="57" y="355"/>
                  </a:lnTo>
                  <a:lnTo>
                    <a:pt x="58" y="357"/>
                  </a:lnTo>
                  <a:lnTo>
                    <a:pt x="58" y="360"/>
                  </a:lnTo>
                  <a:lnTo>
                    <a:pt x="59" y="362"/>
                  </a:lnTo>
                  <a:lnTo>
                    <a:pt x="59" y="364"/>
                  </a:lnTo>
                  <a:lnTo>
                    <a:pt x="60" y="367"/>
                  </a:lnTo>
                  <a:lnTo>
                    <a:pt x="60" y="369"/>
                  </a:lnTo>
                  <a:lnTo>
                    <a:pt x="59" y="371"/>
                  </a:lnTo>
                  <a:lnTo>
                    <a:pt x="58" y="373"/>
                  </a:lnTo>
                  <a:lnTo>
                    <a:pt x="57" y="374"/>
                  </a:lnTo>
                  <a:lnTo>
                    <a:pt x="55" y="376"/>
                  </a:lnTo>
                  <a:lnTo>
                    <a:pt x="54" y="377"/>
                  </a:lnTo>
                  <a:lnTo>
                    <a:pt x="54" y="379"/>
                  </a:lnTo>
                  <a:lnTo>
                    <a:pt x="54" y="382"/>
                  </a:lnTo>
                  <a:lnTo>
                    <a:pt x="54" y="384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2"/>
                  </a:lnTo>
                  <a:lnTo>
                    <a:pt x="58" y="395"/>
                  </a:lnTo>
                  <a:lnTo>
                    <a:pt x="61" y="398"/>
                  </a:lnTo>
                  <a:lnTo>
                    <a:pt x="63" y="400"/>
                  </a:lnTo>
                  <a:lnTo>
                    <a:pt x="66" y="402"/>
                  </a:lnTo>
                  <a:lnTo>
                    <a:pt x="69" y="404"/>
                  </a:lnTo>
                  <a:lnTo>
                    <a:pt x="73" y="405"/>
                  </a:lnTo>
                  <a:lnTo>
                    <a:pt x="78" y="406"/>
                  </a:lnTo>
                  <a:lnTo>
                    <a:pt x="79" y="407"/>
                  </a:lnTo>
                  <a:lnTo>
                    <a:pt x="80" y="407"/>
                  </a:lnTo>
                  <a:lnTo>
                    <a:pt x="81" y="407"/>
                  </a:lnTo>
                  <a:lnTo>
                    <a:pt x="82" y="408"/>
                  </a:lnTo>
                  <a:lnTo>
                    <a:pt x="83" y="408"/>
                  </a:lnTo>
                  <a:lnTo>
                    <a:pt x="84" y="409"/>
                  </a:lnTo>
                  <a:lnTo>
                    <a:pt x="85" y="409"/>
                  </a:lnTo>
                  <a:lnTo>
                    <a:pt x="85" y="410"/>
                  </a:lnTo>
                  <a:lnTo>
                    <a:pt x="86" y="410"/>
                  </a:lnTo>
                  <a:lnTo>
                    <a:pt x="87" y="411"/>
                  </a:lnTo>
                  <a:lnTo>
                    <a:pt x="88" y="411"/>
                  </a:lnTo>
                  <a:lnTo>
                    <a:pt x="89" y="411"/>
                  </a:lnTo>
                  <a:lnTo>
                    <a:pt x="91" y="412"/>
                  </a:lnTo>
                  <a:lnTo>
                    <a:pt x="93" y="412"/>
                  </a:lnTo>
                  <a:lnTo>
                    <a:pt x="95" y="412"/>
                  </a:lnTo>
                  <a:lnTo>
                    <a:pt x="97" y="413"/>
                  </a:lnTo>
                  <a:lnTo>
                    <a:pt x="100" y="413"/>
                  </a:lnTo>
                  <a:lnTo>
                    <a:pt x="103" y="414"/>
                  </a:lnTo>
                  <a:lnTo>
                    <a:pt x="105" y="414"/>
                  </a:lnTo>
                  <a:lnTo>
                    <a:pt x="108" y="414"/>
                  </a:lnTo>
                  <a:lnTo>
                    <a:pt x="111" y="415"/>
                  </a:lnTo>
                  <a:lnTo>
                    <a:pt x="114" y="415"/>
                  </a:lnTo>
                  <a:lnTo>
                    <a:pt x="117" y="416"/>
                  </a:lnTo>
                  <a:lnTo>
                    <a:pt x="120" y="416"/>
                  </a:lnTo>
                  <a:lnTo>
                    <a:pt x="123" y="416"/>
                  </a:lnTo>
                  <a:lnTo>
                    <a:pt x="125" y="416"/>
                  </a:lnTo>
                  <a:lnTo>
                    <a:pt x="127" y="415"/>
                  </a:lnTo>
                  <a:lnTo>
                    <a:pt x="130" y="414"/>
                  </a:lnTo>
                  <a:lnTo>
                    <a:pt x="132" y="413"/>
                  </a:lnTo>
                  <a:lnTo>
                    <a:pt x="135" y="412"/>
                  </a:lnTo>
                  <a:lnTo>
                    <a:pt x="139" y="411"/>
                  </a:lnTo>
                  <a:lnTo>
                    <a:pt x="142" y="410"/>
                  </a:lnTo>
                  <a:lnTo>
                    <a:pt x="145" y="410"/>
                  </a:lnTo>
                  <a:lnTo>
                    <a:pt x="148" y="410"/>
                  </a:lnTo>
                  <a:lnTo>
                    <a:pt x="151" y="409"/>
                  </a:lnTo>
                  <a:lnTo>
                    <a:pt x="154" y="410"/>
                  </a:lnTo>
                  <a:lnTo>
                    <a:pt x="157" y="410"/>
                  </a:lnTo>
                  <a:lnTo>
                    <a:pt x="159" y="411"/>
                  </a:lnTo>
                  <a:lnTo>
                    <a:pt x="161" y="413"/>
                  </a:lnTo>
                  <a:lnTo>
                    <a:pt x="162" y="415"/>
                  </a:lnTo>
                  <a:lnTo>
                    <a:pt x="163" y="418"/>
                  </a:lnTo>
                  <a:lnTo>
                    <a:pt x="164" y="421"/>
                  </a:lnTo>
                  <a:lnTo>
                    <a:pt x="164" y="423"/>
                  </a:lnTo>
                  <a:lnTo>
                    <a:pt x="164" y="424"/>
                  </a:lnTo>
                  <a:lnTo>
                    <a:pt x="165" y="426"/>
                  </a:lnTo>
                  <a:lnTo>
                    <a:pt x="166" y="428"/>
                  </a:lnTo>
                  <a:lnTo>
                    <a:pt x="168" y="430"/>
                  </a:lnTo>
                  <a:lnTo>
                    <a:pt x="169" y="432"/>
                  </a:lnTo>
                  <a:lnTo>
                    <a:pt x="171" y="433"/>
                  </a:lnTo>
                  <a:lnTo>
                    <a:pt x="173" y="435"/>
                  </a:lnTo>
                  <a:lnTo>
                    <a:pt x="176" y="437"/>
                  </a:lnTo>
                  <a:lnTo>
                    <a:pt x="178" y="439"/>
                  </a:lnTo>
                  <a:lnTo>
                    <a:pt x="181" y="441"/>
                  </a:lnTo>
                  <a:lnTo>
                    <a:pt x="184" y="442"/>
                  </a:lnTo>
                  <a:lnTo>
                    <a:pt x="187" y="444"/>
                  </a:lnTo>
                  <a:lnTo>
                    <a:pt x="190" y="446"/>
                  </a:lnTo>
                  <a:lnTo>
                    <a:pt x="194" y="448"/>
                  </a:lnTo>
                  <a:lnTo>
                    <a:pt x="197" y="449"/>
                  </a:lnTo>
                  <a:lnTo>
                    <a:pt x="417" y="316"/>
                  </a:lnTo>
                  <a:lnTo>
                    <a:pt x="413" y="313"/>
                  </a:lnTo>
                  <a:lnTo>
                    <a:pt x="409" y="310"/>
                  </a:lnTo>
                  <a:lnTo>
                    <a:pt x="405" y="306"/>
                  </a:lnTo>
                  <a:lnTo>
                    <a:pt x="402" y="303"/>
                  </a:lnTo>
                  <a:lnTo>
                    <a:pt x="399" y="299"/>
                  </a:lnTo>
                  <a:lnTo>
                    <a:pt x="397" y="295"/>
                  </a:lnTo>
                  <a:lnTo>
                    <a:pt x="394" y="290"/>
                  </a:lnTo>
                  <a:lnTo>
                    <a:pt x="393" y="286"/>
                  </a:lnTo>
                  <a:lnTo>
                    <a:pt x="391" y="281"/>
                  </a:lnTo>
                  <a:lnTo>
                    <a:pt x="390" y="275"/>
                  </a:lnTo>
                  <a:lnTo>
                    <a:pt x="390" y="269"/>
                  </a:lnTo>
                  <a:lnTo>
                    <a:pt x="390" y="263"/>
                  </a:lnTo>
                  <a:lnTo>
                    <a:pt x="390" y="256"/>
                  </a:lnTo>
                  <a:lnTo>
                    <a:pt x="391" y="249"/>
                  </a:lnTo>
                  <a:lnTo>
                    <a:pt x="392" y="242"/>
                  </a:lnTo>
                  <a:lnTo>
                    <a:pt x="393" y="234"/>
                  </a:lnTo>
                  <a:lnTo>
                    <a:pt x="302" y="33"/>
                  </a:lnTo>
                  <a:lnTo>
                    <a:pt x="116" y="0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1" name="Freeform 36"/>
            <p:cNvSpPr>
              <a:spLocks/>
            </p:cNvSpPr>
            <p:nvPr/>
          </p:nvSpPr>
          <p:spPr bwMode="auto">
            <a:xfrm>
              <a:off x="3794" y="2232"/>
              <a:ext cx="361" cy="103"/>
            </a:xfrm>
            <a:custGeom>
              <a:avLst/>
              <a:gdLst>
                <a:gd name="T0" fmla="*/ 12 w 361"/>
                <a:gd name="T1" fmla="*/ 62 h 103"/>
                <a:gd name="T2" fmla="*/ 23 w 361"/>
                <a:gd name="T3" fmla="*/ 48 h 103"/>
                <a:gd name="T4" fmla="*/ 30 w 361"/>
                <a:gd name="T5" fmla="*/ 43 h 103"/>
                <a:gd name="T6" fmla="*/ 38 w 361"/>
                <a:gd name="T7" fmla="*/ 38 h 103"/>
                <a:gd name="T8" fmla="*/ 54 w 361"/>
                <a:gd name="T9" fmla="*/ 26 h 103"/>
                <a:gd name="T10" fmla="*/ 63 w 361"/>
                <a:gd name="T11" fmla="*/ 21 h 103"/>
                <a:gd name="T12" fmla="*/ 69 w 361"/>
                <a:gd name="T13" fmla="*/ 17 h 103"/>
                <a:gd name="T14" fmla="*/ 79 w 361"/>
                <a:gd name="T15" fmla="*/ 14 h 103"/>
                <a:gd name="T16" fmla="*/ 90 w 361"/>
                <a:gd name="T17" fmla="*/ 13 h 103"/>
                <a:gd name="T18" fmla="*/ 103 w 361"/>
                <a:gd name="T19" fmla="*/ 10 h 103"/>
                <a:gd name="T20" fmla="*/ 122 w 361"/>
                <a:gd name="T21" fmla="*/ 5 h 103"/>
                <a:gd name="T22" fmla="*/ 171 w 361"/>
                <a:gd name="T23" fmla="*/ 1 h 103"/>
                <a:gd name="T24" fmla="*/ 186 w 361"/>
                <a:gd name="T25" fmla="*/ 2 h 103"/>
                <a:gd name="T26" fmla="*/ 203 w 361"/>
                <a:gd name="T27" fmla="*/ 7 h 103"/>
                <a:gd name="T28" fmla="*/ 225 w 361"/>
                <a:gd name="T29" fmla="*/ 11 h 103"/>
                <a:gd name="T30" fmla="*/ 245 w 361"/>
                <a:gd name="T31" fmla="*/ 16 h 103"/>
                <a:gd name="T32" fmla="*/ 259 w 361"/>
                <a:gd name="T33" fmla="*/ 18 h 103"/>
                <a:gd name="T34" fmla="*/ 272 w 361"/>
                <a:gd name="T35" fmla="*/ 21 h 103"/>
                <a:gd name="T36" fmla="*/ 286 w 361"/>
                <a:gd name="T37" fmla="*/ 24 h 103"/>
                <a:gd name="T38" fmla="*/ 299 w 361"/>
                <a:gd name="T39" fmla="*/ 19 h 103"/>
                <a:gd name="T40" fmla="*/ 315 w 361"/>
                <a:gd name="T41" fmla="*/ 13 h 103"/>
                <a:gd name="T42" fmla="*/ 340 w 361"/>
                <a:gd name="T43" fmla="*/ 9 h 103"/>
                <a:gd name="T44" fmla="*/ 345 w 361"/>
                <a:gd name="T45" fmla="*/ 88 h 103"/>
                <a:gd name="T46" fmla="*/ 322 w 361"/>
                <a:gd name="T47" fmla="*/ 88 h 103"/>
                <a:gd name="T48" fmla="*/ 307 w 361"/>
                <a:gd name="T49" fmla="*/ 91 h 103"/>
                <a:gd name="T50" fmla="*/ 289 w 361"/>
                <a:gd name="T51" fmla="*/ 96 h 103"/>
                <a:gd name="T52" fmla="*/ 264 w 361"/>
                <a:gd name="T53" fmla="*/ 101 h 103"/>
                <a:gd name="T54" fmla="*/ 240 w 361"/>
                <a:gd name="T55" fmla="*/ 101 h 103"/>
                <a:gd name="T56" fmla="*/ 205 w 361"/>
                <a:gd name="T57" fmla="*/ 99 h 103"/>
                <a:gd name="T58" fmla="*/ 147 w 361"/>
                <a:gd name="T59" fmla="*/ 95 h 103"/>
                <a:gd name="T60" fmla="*/ 101 w 361"/>
                <a:gd name="T61" fmla="*/ 91 h 103"/>
                <a:gd name="T62" fmla="*/ 107 w 361"/>
                <a:gd name="T63" fmla="*/ 82 h 103"/>
                <a:gd name="T64" fmla="*/ 130 w 361"/>
                <a:gd name="T65" fmla="*/ 69 h 103"/>
                <a:gd name="T66" fmla="*/ 156 w 361"/>
                <a:gd name="T67" fmla="*/ 62 h 103"/>
                <a:gd name="T68" fmla="*/ 163 w 361"/>
                <a:gd name="T69" fmla="*/ 59 h 103"/>
                <a:gd name="T70" fmla="*/ 153 w 361"/>
                <a:gd name="T71" fmla="*/ 51 h 103"/>
                <a:gd name="T72" fmla="*/ 142 w 361"/>
                <a:gd name="T73" fmla="*/ 42 h 103"/>
                <a:gd name="T74" fmla="*/ 130 w 361"/>
                <a:gd name="T75" fmla="*/ 44 h 103"/>
                <a:gd name="T76" fmla="*/ 120 w 361"/>
                <a:gd name="T77" fmla="*/ 45 h 103"/>
                <a:gd name="T78" fmla="*/ 104 w 361"/>
                <a:gd name="T79" fmla="*/ 42 h 103"/>
                <a:gd name="T80" fmla="*/ 97 w 361"/>
                <a:gd name="T81" fmla="*/ 39 h 103"/>
                <a:gd name="T82" fmla="*/ 90 w 361"/>
                <a:gd name="T83" fmla="*/ 41 h 103"/>
                <a:gd name="T84" fmla="*/ 77 w 361"/>
                <a:gd name="T85" fmla="*/ 46 h 103"/>
                <a:gd name="T86" fmla="*/ 65 w 361"/>
                <a:gd name="T87" fmla="*/ 50 h 103"/>
                <a:gd name="T88" fmla="*/ 60 w 361"/>
                <a:gd name="T89" fmla="*/ 53 h 103"/>
                <a:gd name="T90" fmla="*/ 51 w 361"/>
                <a:gd name="T91" fmla="*/ 57 h 103"/>
                <a:gd name="T92" fmla="*/ 40 w 361"/>
                <a:gd name="T93" fmla="*/ 64 h 103"/>
                <a:gd name="T94" fmla="*/ 31 w 361"/>
                <a:gd name="T95" fmla="*/ 75 h 103"/>
                <a:gd name="T96" fmla="*/ 20 w 361"/>
                <a:gd name="T97" fmla="*/ 80 h 103"/>
                <a:gd name="T98" fmla="*/ 10 w 361"/>
                <a:gd name="T99" fmla="*/ 81 h 103"/>
                <a:gd name="T100" fmla="*/ 6 w 361"/>
                <a:gd name="T101" fmla="*/ 82 h 103"/>
                <a:gd name="T102" fmla="*/ 1 w 361"/>
                <a:gd name="T103" fmla="*/ 77 h 103"/>
                <a:gd name="T104" fmla="*/ 3 w 361"/>
                <a:gd name="T105" fmla="*/ 69 h 10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61"/>
                <a:gd name="T160" fmla="*/ 0 h 103"/>
                <a:gd name="T161" fmla="*/ 361 w 361"/>
                <a:gd name="T162" fmla="*/ 103 h 10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61" h="103">
                  <a:moveTo>
                    <a:pt x="5" y="67"/>
                  </a:moveTo>
                  <a:lnTo>
                    <a:pt x="7" y="66"/>
                  </a:lnTo>
                  <a:lnTo>
                    <a:pt x="9" y="64"/>
                  </a:lnTo>
                  <a:lnTo>
                    <a:pt x="10" y="63"/>
                  </a:lnTo>
                  <a:lnTo>
                    <a:pt x="12" y="62"/>
                  </a:lnTo>
                  <a:lnTo>
                    <a:pt x="13" y="60"/>
                  </a:lnTo>
                  <a:lnTo>
                    <a:pt x="15" y="58"/>
                  </a:lnTo>
                  <a:lnTo>
                    <a:pt x="16" y="57"/>
                  </a:lnTo>
                  <a:lnTo>
                    <a:pt x="20" y="51"/>
                  </a:lnTo>
                  <a:lnTo>
                    <a:pt x="23" y="48"/>
                  </a:lnTo>
                  <a:lnTo>
                    <a:pt x="24" y="46"/>
                  </a:lnTo>
                  <a:lnTo>
                    <a:pt x="26" y="45"/>
                  </a:lnTo>
                  <a:lnTo>
                    <a:pt x="28" y="44"/>
                  </a:lnTo>
                  <a:lnTo>
                    <a:pt x="29" y="43"/>
                  </a:lnTo>
                  <a:lnTo>
                    <a:pt x="30" y="43"/>
                  </a:lnTo>
                  <a:lnTo>
                    <a:pt x="32" y="42"/>
                  </a:lnTo>
                  <a:lnTo>
                    <a:pt x="33" y="42"/>
                  </a:lnTo>
                  <a:lnTo>
                    <a:pt x="35" y="41"/>
                  </a:lnTo>
                  <a:lnTo>
                    <a:pt x="36" y="39"/>
                  </a:lnTo>
                  <a:lnTo>
                    <a:pt x="38" y="38"/>
                  </a:lnTo>
                  <a:lnTo>
                    <a:pt x="40" y="37"/>
                  </a:lnTo>
                  <a:lnTo>
                    <a:pt x="42" y="35"/>
                  </a:lnTo>
                  <a:lnTo>
                    <a:pt x="46" y="32"/>
                  </a:lnTo>
                  <a:lnTo>
                    <a:pt x="52" y="27"/>
                  </a:lnTo>
                  <a:lnTo>
                    <a:pt x="54" y="26"/>
                  </a:lnTo>
                  <a:lnTo>
                    <a:pt x="58" y="24"/>
                  </a:lnTo>
                  <a:lnTo>
                    <a:pt x="59" y="24"/>
                  </a:lnTo>
                  <a:lnTo>
                    <a:pt x="61" y="23"/>
                  </a:lnTo>
                  <a:lnTo>
                    <a:pt x="62" y="22"/>
                  </a:lnTo>
                  <a:lnTo>
                    <a:pt x="63" y="21"/>
                  </a:lnTo>
                  <a:lnTo>
                    <a:pt x="64" y="21"/>
                  </a:lnTo>
                  <a:lnTo>
                    <a:pt x="65" y="20"/>
                  </a:lnTo>
                  <a:lnTo>
                    <a:pt x="66" y="19"/>
                  </a:lnTo>
                  <a:lnTo>
                    <a:pt x="68" y="18"/>
                  </a:lnTo>
                  <a:lnTo>
                    <a:pt x="69" y="17"/>
                  </a:lnTo>
                  <a:lnTo>
                    <a:pt x="71" y="16"/>
                  </a:lnTo>
                  <a:lnTo>
                    <a:pt x="73" y="16"/>
                  </a:lnTo>
                  <a:lnTo>
                    <a:pt x="75" y="15"/>
                  </a:lnTo>
                  <a:lnTo>
                    <a:pt x="77" y="15"/>
                  </a:lnTo>
                  <a:lnTo>
                    <a:pt x="79" y="14"/>
                  </a:lnTo>
                  <a:lnTo>
                    <a:pt x="82" y="14"/>
                  </a:lnTo>
                  <a:lnTo>
                    <a:pt x="84" y="14"/>
                  </a:lnTo>
                  <a:lnTo>
                    <a:pt x="86" y="14"/>
                  </a:lnTo>
                  <a:lnTo>
                    <a:pt x="88" y="14"/>
                  </a:lnTo>
                  <a:lnTo>
                    <a:pt x="90" y="13"/>
                  </a:lnTo>
                  <a:lnTo>
                    <a:pt x="92" y="13"/>
                  </a:lnTo>
                  <a:lnTo>
                    <a:pt x="95" y="12"/>
                  </a:lnTo>
                  <a:lnTo>
                    <a:pt x="97" y="12"/>
                  </a:lnTo>
                  <a:lnTo>
                    <a:pt x="100" y="11"/>
                  </a:lnTo>
                  <a:lnTo>
                    <a:pt x="103" y="10"/>
                  </a:lnTo>
                  <a:lnTo>
                    <a:pt x="106" y="10"/>
                  </a:lnTo>
                  <a:lnTo>
                    <a:pt x="109" y="9"/>
                  </a:lnTo>
                  <a:lnTo>
                    <a:pt x="115" y="7"/>
                  </a:lnTo>
                  <a:lnTo>
                    <a:pt x="118" y="6"/>
                  </a:lnTo>
                  <a:lnTo>
                    <a:pt x="122" y="5"/>
                  </a:lnTo>
                  <a:lnTo>
                    <a:pt x="125" y="5"/>
                  </a:lnTo>
                  <a:lnTo>
                    <a:pt x="151" y="5"/>
                  </a:lnTo>
                  <a:lnTo>
                    <a:pt x="153" y="4"/>
                  </a:lnTo>
                  <a:lnTo>
                    <a:pt x="156" y="4"/>
                  </a:lnTo>
                  <a:lnTo>
                    <a:pt x="171" y="1"/>
                  </a:lnTo>
                  <a:lnTo>
                    <a:pt x="174" y="0"/>
                  </a:lnTo>
                  <a:lnTo>
                    <a:pt x="178" y="0"/>
                  </a:lnTo>
                  <a:lnTo>
                    <a:pt x="180" y="1"/>
                  </a:lnTo>
                  <a:lnTo>
                    <a:pt x="183" y="2"/>
                  </a:lnTo>
                  <a:lnTo>
                    <a:pt x="186" y="2"/>
                  </a:lnTo>
                  <a:lnTo>
                    <a:pt x="189" y="3"/>
                  </a:lnTo>
                  <a:lnTo>
                    <a:pt x="193" y="4"/>
                  </a:lnTo>
                  <a:lnTo>
                    <a:pt x="196" y="5"/>
                  </a:lnTo>
                  <a:lnTo>
                    <a:pt x="200" y="6"/>
                  </a:lnTo>
                  <a:lnTo>
                    <a:pt x="203" y="7"/>
                  </a:lnTo>
                  <a:lnTo>
                    <a:pt x="207" y="8"/>
                  </a:lnTo>
                  <a:lnTo>
                    <a:pt x="211" y="9"/>
                  </a:lnTo>
                  <a:lnTo>
                    <a:pt x="216" y="10"/>
                  </a:lnTo>
                  <a:lnTo>
                    <a:pt x="220" y="11"/>
                  </a:lnTo>
                  <a:lnTo>
                    <a:pt x="225" y="11"/>
                  </a:lnTo>
                  <a:lnTo>
                    <a:pt x="230" y="12"/>
                  </a:lnTo>
                  <a:lnTo>
                    <a:pt x="235" y="13"/>
                  </a:lnTo>
                  <a:lnTo>
                    <a:pt x="240" y="14"/>
                  </a:lnTo>
                  <a:lnTo>
                    <a:pt x="243" y="15"/>
                  </a:lnTo>
                  <a:lnTo>
                    <a:pt x="245" y="16"/>
                  </a:lnTo>
                  <a:lnTo>
                    <a:pt x="248" y="16"/>
                  </a:lnTo>
                  <a:lnTo>
                    <a:pt x="251" y="17"/>
                  </a:lnTo>
                  <a:lnTo>
                    <a:pt x="253" y="17"/>
                  </a:lnTo>
                  <a:lnTo>
                    <a:pt x="256" y="18"/>
                  </a:lnTo>
                  <a:lnTo>
                    <a:pt x="259" y="18"/>
                  </a:lnTo>
                  <a:lnTo>
                    <a:pt x="261" y="19"/>
                  </a:lnTo>
                  <a:lnTo>
                    <a:pt x="264" y="19"/>
                  </a:lnTo>
                  <a:lnTo>
                    <a:pt x="267" y="20"/>
                  </a:lnTo>
                  <a:lnTo>
                    <a:pt x="269" y="20"/>
                  </a:lnTo>
                  <a:lnTo>
                    <a:pt x="272" y="21"/>
                  </a:lnTo>
                  <a:lnTo>
                    <a:pt x="275" y="21"/>
                  </a:lnTo>
                  <a:lnTo>
                    <a:pt x="278" y="22"/>
                  </a:lnTo>
                  <a:lnTo>
                    <a:pt x="280" y="23"/>
                  </a:lnTo>
                  <a:lnTo>
                    <a:pt x="283" y="24"/>
                  </a:lnTo>
                  <a:lnTo>
                    <a:pt x="286" y="24"/>
                  </a:lnTo>
                  <a:lnTo>
                    <a:pt x="288" y="23"/>
                  </a:lnTo>
                  <a:lnTo>
                    <a:pt x="291" y="22"/>
                  </a:lnTo>
                  <a:lnTo>
                    <a:pt x="293" y="21"/>
                  </a:lnTo>
                  <a:lnTo>
                    <a:pt x="296" y="20"/>
                  </a:lnTo>
                  <a:lnTo>
                    <a:pt x="299" y="19"/>
                  </a:lnTo>
                  <a:lnTo>
                    <a:pt x="301" y="18"/>
                  </a:lnTo>
                  <a:lnTo>
                    <a:pt x="304" y="17"/>
                  </a:lnTo>
                  <a:lnTo>
                    <a:pt x="308" y="15"/>
                  </a:lnTo>
                  <a:lnTo>
                    <a:pt x="311" y="14"/>
                  </a:lnTo>
                  <a:lnTo>
                    <a:pt x="315" y="13"/>
                  </a:lnTo>
                  <a:lnTo>
                    <a:pt x="319" y="12"/>
                  </a:lnTo>
                  <a:lnTo>
                    <a:pt x="324" y="11"/>
                  </a:lnTo>
                  <a:lnTo>
                    <a:pt x="329" y="10"/>
                  </a:lnTo>
                  <a:lnTo>
                    <a:pt x="334" y="10"/>
                  </a:lnTo>
                  <a:lnTo>
                    <a:pt x="340" y="9"/>
                  </a:lnTo>
                  <a:lnTo>
                    <a:pt x="360" y="91"/>
                  </a:lnTo>
                  <a:lnTo>
                    <a:pt x="356" y="90"/>
                  </a:lnTo>
                  <a:lnTo>
                    <a:pt x="352" y="89"/>
                  </a:lnTo>
                  <a:lnTo>
                    <a:pt x="349" y="89"/>
                  </a:lnTo>
                  <a:lnTo>
                    <a:pt x="345" y="88"/>
                  </a:lnTo>
                  <a:lnTo>
                    <a:pt x="342" y="88"/>
                  </a:lnTo>
                  <a:lnTo>
                    <a:pt x="338" y="87"/>
                  </a:lnTo>
                  <a:lnTo>
                    <a:pt x="331" y="87"/>
                  </a:lnTo>
                  <a:lnTo>
                    <a:pt x="325" y="87"/>
                  </a:lnTo>
                  <a:lnTo>
                    <a:pt x="322" y="88"/>
                  </a:lnTo>
                  <a:lnTo>
                    <a:pt x="319" y="88"/>
                  </a:lnTo>
                  <a:lnTo>
                    <a:pt x="315" y="89"/>
                  </a:lnTo>
                  <a:lnTo>
                    <a:pt x="312" y="89"/>
                  </a:lnTo>
                  <a:lnTo>
                    <a:pt x="310" y="90"/>
                  </a:lnTo>
                  <a:lnTo>
                    <a:pt x="307" y="91"/>
                  </a:lnTo>
                  <a:lnTo>
                    <a:pt x="304" y="92"/>
                  </a:lnTo>
                  <a:lnTo>
                    <a:pt x="301" y="93"/>
                  </a:lnTo>
                  <a:lnTo>
                    <a:pt x="297" y="94"/>
                  </a:lnTo>
                  <a:lnTo>
                    <a:pt x="293" y="95"/>
                  </a:lnTo>
                  <a:lnTo>
                    <a:pt x="289" y="96"/>
                  </a:lnTo>
                  <a:lnTo>
                    <a:pt x="284" y="97"/>
                  </a:lnTo>
                  <a:lnTo>
                    <a:pt x="280" y="98"/>
                  </a:lnTo>
                  <a:lnTo>
                    <a:pt x="275" y="99"/>
                  </a:lnTo>
                  <a:lnTo>
                    <a:pt x="270" y="100"/>
                  </a:lnTo>
                  <a:lnTo>
                    <a:pt x="264" y="101"/>
                  </a:lnTo>
                  <a:lnTo>
                    <a:pt x="259" y="101"/>
                  </a:lnTo>
                  <a:lnTo>
                    <a:pt x="254" y="101"/>
                  </a:lnTo>
                  <a:lnTo>
                    <a:pt x="249" y="102"/>
                  </a:lnTo>
                  <a:lnTo>
                    <a:pt x="245" y="101"/>
                  </a:lnTo>
                  <a:lnTo>
                    <a:pt x="240" y="101"/>
                  </a:lnTo>
                  <a:lnTo>
                    <a:pt x="235" y="100"/>
                  </a:lnTo>
                  <a:lnTo>
                    <a:pt x="230" y="100"/>
                  </a:lnTo>
                  <a:lnTo>
                    <a:pt x="224" y="100"/>
                  </a:lnTo>
                  <a:lnTo>
                    <a:pt x="215" y="99"/>
                  </a:lnTo>
                  <a:lnTo>
                    <a:pt x="205" y="99"/>
                  </a:lnTo>
                  <a:lnTo>
                    <a:pt x="194" y="98"/>
                  </a:lnTo>
                  <a:lnTo>
                    <a:pt x="183" y="97"/>
                  </a:lnTo>
                  <a:lnTo>
                    <a:pt x="171" y="96"/>
                  </a:lnTo>
                  <a:lnTo>
                    <a:pt x="159" y="95"/>
                  </a:lnTo>
                  <a:lnTo>
                    <a:pt x="147" y="95"/>
                  </a:lnTo>
                  <a:lnTo>
                    <a:pt x="135" y="94"/>
                  </a:lnTo>
                  <a:lnTo>
                    <a:pt x="125" y="93"/>
                  </a:lnTo>
                  <a:lnTo>
                    <a:pt x="115" y="92"/>
                  </a:lnTo>
                  <a:lnTo>
                    <a:pt x="108" y="92"/>
                  </a:lnTo>
                  <a:lnTo>
                    <a:pt x="101" y="91"/>
                  </a:lnTo>
                  <a:lnTo>
                    <a:pt x="98" y="91"/>
                  </a:lnTo>
                  <a:lnTo>
                    <a:pt x="96" y="91"/>
                  </a:lnTo>
                  <a:lnTo>
                    <a:pt x="99" y="88"/>
                  </a:lnTo>
                  <a:lnTo>
                    <a:pt x="103" y="85"/>
                  </a:lnTo>
                  <a:lnTo>
                    <a:pt x="107" y="82"/>
                  </a:lnTo>
                  <a:lnTo>
                    <a:pt x="111" y="79"/>
                  </a:lnTo>
                  <a:lnTo>
                    <a:pt x="115" y="77"/>
                  </a:lnTo>
                  <a:lnTo>
                    <a:pt x="120" y="74"/>
                  </a:lnTo>
                  <a:lnTo>
                    <a:pt x="125" y="71"/>
                  </a:lnTo>
                  <a:lnTo>
                    <a:pt x="130" y="69"/>
                  </a:lnTo>
                  <a:lnTo>
                    <a:pt x="136" y="67"/>
                  </a:lnTo>
                  <a:lnTo>
                    <a:pt x="141" y="65"/>
                  </a:lnTo>
                  <a:lnTo>
                    <a:pt x="146" y="64"/>
                  </a:lnTo>
                  <a:lnTo>
                    <a:pt x="151" y="62"/>
                  </a:lnTo>
                  <a:lnTo>
                    <a:pt x="156" y="62"/>
                  </a:lnTo>
                  <a:lnTo>
                    <a:pt x="160" y="61"/>
                  </a:lnTo>
                  <a:lnTo>
                    <a:pt x="164" y="61"/>
                  </a:lnTo>
                  <a:lnTo>
                    <a:pt x="168" y="62"/>
                  </a:lnTo>
                  <a:lnTo>
                    <a:pt x="166" y="61"/>
                  </a:lnTo>
                  <a:lnTo>
                    <a:pt x="163" y="59"/>
                  </a:lnTo>
                  <a:lnTo>
                    <a:pt x="161" y="58"/>
                  </a:lnTo>
                  <a:lnTo>
                    <a:pt x="159" y="56"/>
                  </a:lnTo>
                  <a:lnTo>
                    <a:pt x="157" y="54"/>
                  </a:lnTo>
                  <a:lnTo>
                    <a:pt x="155" y="53"/>
                  </a:lnTo>
                  <a:lnTo>
                    <a:pt x="153" y="51"/>
                  </a:lnTo>
                  <a:lnTo>
                    <a:pt x="150" y="47"/>
                  </a:lnTo>
                  <a:lnTo>
                    <a:pt x="148" y="46"/>
                  </a:lnTo>
                  <a:lnTo>
                    <a:pt x="146" y="44"/>
                  </a:lnTo>
                  <a:lnTo>
                    <a:pt x="144" y="43"/>
                  </a:lnTo>
                  <a:lnTo>
                    <a:pt x="142" y="42"/>
                  </a:lnTo>
                  <a:lnTo>
                    <a:pt x="140" y="42"/>
                  </a:lnTo>
                  <a:lnTo>
                    <a:pt x="137" y="42"/>
                  </a:lnTo>
                  <a:lnTo>
                    <a:pt x="135" y="43"/>
                  </a:lnTo>
                  <a:lnTo>
                    <a:pt x="132" y="44"/>
                  </a:lnTo>
                  <a:lnTo>
                    <a:pt x="130" y="44"/>
                  </a:lnTo>
                  <a:lnTo>
                    <a:pt x="128" y="45"/>
                  </a:lnTo>
                  <a:lnTo>
                    <a:pt x="125" y="45"/>
                  </a:lnTo>
                  <a:lnTo>
                    <a:pt x="124" y="45"/>
                  </a:lnTo>
                  <a:lnTo>
                    <a:pt x="122" y="45"/>
                  </a:lnTo>
                  <a:lnTo>
                    <a:pt x="120" y="45"/>
                  </a:lnTo>
                  <a:lnTo>
                    <a:pt x="118" y="45"/>
                  </a:lnTo>
                  <a:lnTo>
                    <a:pt x="111" y="43"/>
                  </a:lnTo>
                  <a:lnTo>
                    <a:pt x="109" y="43"/>
                  </a:lnTo>
                  <a:lnTo>
                    <a:pt x="106" y="43"/>
                  </a:lnTo>
                  <a:lnTo>
                    <a:pt x="104" y="42"/>
                  </a:lnTo>
                  <a:lnTo>
                    <a:pt x="103" y="41"/>
                  </a:lnTo>
                  <a:lnTo>
                    <a:pt x="100" y="40"/>
                  </a:lnTo>
                  <a:lnTo>
                    <a:pt x="99" y="40"/>
                  </a:lnTo>
                  <a:lnTo>
                    <a:pt x="98" y="40"/>
                  </a:lnTo>
                  <a:lnTo>
                    <a:pt x="97" y="39"/>
                  </a:lnTo>
                  <a:lnTo>
                    <a:pt x="96" y="39"/>
                  </a:lnTo>
                  <a:lnTo>
                    <a:pt x="94" y="40"/>
                  </a:lnTo>
                  <a:lnTo>
                    <a:pt x="92" y="40"/>
                  </a:lnTo>
                  <a:lnTo>
                    <a:pt x="91" y="41"/>
                  </a:lnTo>
                  <a:lnTo>
                    <a:pt x="90" y="41"/>
                  </a:lnTo>
                  <a:lnTo>
                    <a:pt x="87" y="43"/>
                  </a:lnTo>
                  <a:lnTo>
                    <a:pt x="83" y="44"/>
                  </a:lnTo>
                  <a:lnTo>
                    <a:pt x="81" y="45"/>
                  </a:lnTo>
                  <a:lnTo>
                    <a:pt x="79" y="46"/>
                  </a:lnTo>
                  <a:lnTo>
                    <a:pt x="77" y="46"/>
                  </a:lnTo>
                  <a:lnTo>
                    <a:pt x="73" y="47"/>
                  </a:lnTo>
                  <a:lnTo>
                    <a:pt x="71" y="48"/>
                  </a:lnTo>
                  <a:lnTo>
                    <a:pt x="68" y="48"/>
                  </a:lnTo>
                  <a:lnTo>
                    <a:pt x="66" y="49"/>
                  </a:lnTo>
                  <a:lnTo>
                    <a:pt x="65" y="50"/>
                  </a:lnTo>
                  <a:lnTo>
                    <a:pt x="64" y="50"/>
                  </a:lnTo>
                  <a:lnTo>
                    <a:pt x="63" y="51"/>
                  </a:lnTo>
                  <a:lnTo>
                    <a:pt x="63" y="52"/>
                  </a:lnTo>
                  <a:lnTo>
                    <a:pt x="62" y="52"/>
                  </a:lnTo>
                  <a:lnTo>
                    <a:pt x="60" y="53"/>
                  </a:lnTo>
                  <a:lnTo>
                    <a:pt x="59" y="53"/>
                  </a:lnTo>
                  <a:lnTo>
                    <a:pt x="57" y="54"/>
                  </a:lnTo>
                  <a:lnTo>
                    <a:pt x="55" y="55"/>
                  </a:lnTo>
                  <a:lnTo>
                    <a:pt x="53" y="56"/>
                  </a:lnTo>
                  <a:lnTo>
                    <a:pt x="51" y="57"/>
                  </a:lnTo>
                  <a:lnTo>
                    <a:pt x="49" y="58"/>
                  </a:lnTo>
                  <a:lnTo>
                    <a:pt x="46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0" y="64"/>
                  </a:lnTo>
                  <a:lnTo>
                    <a:pt x="37" y="68"/>
                  </a:lnTo>
                  <a:lnTo>
                    <a:pt x="35" y="70"/>
                  </a:lnTo>
                  <a:lnTo>
                    <a:pt x="34" y="71"/>
                  </a:lnTo>
                  <a:lnTo>
                    <a:pt x="32" y="73"/>
                  </a:lnTo>
                  <a:lnTo>
                    <a:pt x="31" y="75"/>
                  </a:lnTo>
                  <a:lnTo>
                    <a:pt x="29" y="76"/>
                  </a:lnTo>
                  <a:lnTo>
                    <a:pt x="27" y="77"/>
                  </a:lnTo>
                  <a:lnTo>
                    <a:pt x="25" y="78"/>
                  </a:lnTo>
                  <a:lnTo>
                    <a:pt x="24" y="79"/>
                  </a:lnTo>
                  <a:lnTo>
                    <a:pt x="20" y="80"/>
                  </a:lnTo>
                  <a:lnTo>
                    <a:pt x="19" y="80"/>
                  </a:lnTo>
                  <a:lnTo>
                    <a:pt x="17" y="81"/>
                  </a:lnTo>
                  <a:lnTo>
                    <a:pt x="16" y="81"/>
                  </a:lnTo>
                  <a:lnTo>
                    <a:pt x="13" y="81"/>
                  </a:lnTo>
                  <a:lnTo>
                    <a:pt x="10" y="81"/>
                  </a:lnTo>
                  <a:lnTo>
                    <a:pt x="10" y="82"/>
                  </a:lnTo>
                  <a:lnTo>
                    <a:pt x="9" y="82"/>
                  </a:lnTo>
                  <a:lnTo>
                    <a:pt x="8" y="82"/>
                  </a:lnTo>
                  <a:lnTo>
                    <a:pt x="7" y="82"/>
                  </a:lnTo>
                  <a:lnTo>
                    <a:pt x="6" y="82"/>
                  </a:lnTo>
                  <a:lnTo>
                    <a:pt x="5" y="81"/>
                  </a:lnTo>
                  <a:lnTo>
                    <a:pt x="4" y="80"/>
                  </a:lnTo>
                  <a:lnTo>
                    <a:pt x="2" y="79"/>
                  </a:lnTo>
                  <a:lnTo>
                    <a:pt x="1" y="78"/>
                  </a:lnTo>
                  <a:lnTo>
                    <a:pt x="1" y="77"/>
                  </a:lnTo>
                  <a:lnTo>
                    <a:pt x="0" y="75"/>
                  </a:lnTo>
                  <a:lnTo>
                    <a:pt x="0" y="74"/>
                  </a:lnTo>
                  <a:lnTo>
                    <a:pt x="0" y="72"/>
                  </a:lnTo>
                  <a:lnTo>
                    <a:pt x="1" y="70"/>
                  </a:lnTo>
                  <a:lnTo>
                    <a:pt x="3" y="69"/>
                  </a:lnTo>
                  <a:lnTo>
                    <a:pt x="5" y="67"/>
                  </a:lnTo>
                </a:path>
              </a:pathLst>
            </a:custGeom>
            <a:solidFill>
              <a:srgbClr val="B2667F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42" name="Freeform 37"/>
            <p:cNvSpPr>
              <a:spLocks/>
            </p:cNvSpPr>
            <p:nvPr/>
          </p:nvSpPr>
          <p:spPr bwMode="auto">
            <a:xfrm>
              <a:off x="3957" y="2275"/>
              <a:ext cx="31" cy="20"/>
            </a:xfrm>
            <a:custGeom>
              <a:avLst/>
              <a:gdLst>
                <a:gd name="T0" fmla="*/ 0 w 31"/>
                <a:gd name="T1" fmla="*/ 19 h 20"/>
                <a:gd name="T2" fmla="*/ 3 w 31"/>
                <a:gd name="T3" fmla="*/ 18 h 20"/>
                <a:gd name="T4" fmla="*/ 6 w 31"/>
                <a:gd name="T5" fmla="*/ 17 h 20"/>
                <a:gd name="T6" fmla="*/ 9 w 31"/>
                <a:gd name="T7" fmla="*/ 16 h 20"/>
                <a:gd name="T8" fmla="*/ 12 w 31"/>
                <a:gd name="T9" fmla="*/ 15 h 20"/>
                <a:gd name="T10" fmla="*/ 14 w 31"/>
                <a:gd name="T11" fmla="*/ 13 h 20"/>
                <a:gd name="T12" fmla="*/ 17 w 31"/>
                <a:gd name="T13" fmla="*/ 12 h 20"/>
                <a:gd name="T14" fmla="*/ 20 w 31"/>
                <a:gd name="T15" fmla="*/ 11 h 20"/>
                <a:gd name="T16" fmla="*/ 22 w 31"/>
                <a:gd name="T17" fmla="*/ 9 h 20"/>
                <a:gd name="T18" fmla="*/ 24 w 31"/>
                <a:gd name="T19" fmla="*/ 8 h 20"/>
                <a:gd name="T20" fmla="*/ 26 w 31"/>
                <a:gd name="T21" fmla="*/ 7 h 20"/>
                <a:gd name="T22" fmla="*/ 27 w 31"/>
                <a:gd name="T23" fmla="*/ 5 h 20"/>
                <a:gd name="T24" fmla="*/ 29 w 31"/>
                <a:gd name="T25" fmla="*/ 4 h 20"/>
                <a:gd name="T26" fmla="*/ 29 w 31"/>
                <a:gd name="T27" fmla="*/ 3 h 20"/>
                <a:gd name="T28" fmla="*/ 30 w 31"/>
                <a:gd name="T29" fmla="*/ 2 h 20"/>
                <a:gd name="T30" fmla="*/ 30 w 31"/>
                <a:gd name="T31" fmla="*/ 1 h 20"/>
                <a:gd name="T32" fmla="*/ 29 w 31"/>
                <a:gd name="T33" fmla="*/ 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1"/>
                <a:gd name="T52" fmla="*/ 0 h 20"/>
                <a:gd name="T53" fmla="*/ 31 w 31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1" h="20">
                  <a:moveTo>
                    <a:pt x="0" y="19"/>
                  </a:moveTo>
                  <a:lnTo>
                    <a:pt x="3" y="18"/>
                  </a:lnTo>
                  <a:lnTo>
                    <a:pt x="6" y="17"/>
                  </a:lnTo>
                  <a:lnTo>
                    <a:pt x="9" y="16"/>
                  </a:lnTo>
                  <a:lnTo>
                    <a:pt x="12" y="15"/>
                  </a:lnTo>
                  <a:lnTo>
                    <a:pt x="14" y="13"/>
                  </a:lnTo>
                  <a:lnTo>
                    <a:pt x="17" y="12"/>
                  </a:lnTo>
                  <a:lnTo>
                    <a:pt x="20" y="11"/>
                  </a:lnTo>
                  <a:lnTo>
                    <a:pt x="22" y="9"/>
                  </a:lnTo>
                  <a:lnTo>
                    <a:pt x="24" y="8"/>
                  </a:lnTo>
                  <a:lnTo>
                    <a:pt x="26" y="7"/>
                  </a:lnTo>
                  <a:lnTo>
                    <a:pt x="27" y="5"/>
                  </a:lnTo>
                  <a:lnTo>
                    <a:pt x="29" y="4"/>
                  </a:lnTo>
                  <a:lnTo>
                    <a:pt x="29" y="3"/>
                  </a:lnTo>
                  <a:lnTo>
                    <a:pt x="30" y="2"/>
                  </a:lnTo>
                  <a:lnTo>
                    <a:pt x="30" y="1"/>
                  </a:lnTo>
                  <a:lnTo>
                    <a:pt x="29" y="0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3" name="Freeform 38"/>
            <p:cNvSpPr>
              <a:spLocks/>
            </p:cNvSpPr>
            <p:nvPr/>
          </p:nvSpPr>
          <p:spPr bwMode="auto">
            <a:xfrm>
              <a:off x="4790" y="3007"/>
              <a:ext cx="96" cy="559"/>
            </a:xfrm>
            <a:custGeom>
              <a:avLst/>
              <a:gdLst>
                <a:gd name="T0" fmla="*/ 0 w 96"/>
                <a:gd name="T1" fmla="*/ 5 h 559"/>
                <a:gd name="T2" fmla="*/ 0 w 96"/>
                <a:gd name="T3" fmla="*/ 540 h 559"/>
                <a:gd name="T4" fmla="*/ 5 w 96"/>
                <a:gd name="T5" fmla="*/ 544 h 559"/>
                <a:gd name="T6" fmla="*/ 11 w 96"/>
                <a:gd name="T7" fmla="*/ 547 h 559"/>
                <a:gd name="T8" fmla="*/ 17 w 96"/>
                <a:gd name="T9" fmla="*/ 550 h 559"/>
                <a:gd name="T10" fmla="*/ 23 w 96"/>
                <a:gd name="T11" fmla="*/ 552 h 559"/>
                <a:gd name="T12" fmla="*/ 30 w 96"/>
                <a:gd name="T13" fmla="*/ 554 h 559"/>
                <a:gd name="T14" fmla="*/ 36 w 96"/>
                <a:gd name="T15" fmla="*/ 556 h 559"/>
                <a:gd name="T16" fmla="*/ 43 w 96"/>
                <a:gd name="T17" fmla="*/ 557 h 559"/>
                <a:gd name="T18" fmla="*/ 49 w 96"/>
                <a:gd name="T19" fmla="*/ 558 h 559"/>
                <a:gd name="T20" fmla="*/ 56 w 96"/>
                <a:gd name="T21" fmla="*/ 558 h 559"/>
                <a:gd name="T22" fmla="*/ 62 w 96"/>
                <a:gd name="T23" fmla="*/ 558 h 559"/>
                <a:gd name="T24" fmla="*/ 68 w 96"/>
                <a:gd name="T25" fmla="*/ 558 h 559"/>
                <a:gd name="T26" fmla="*/ 74 w 96"/>
                <a:gd name="T27" fmla="*/ 557 h 559"/>
                <a:gd name="T28" fmla="*/ 80 w 96"/>
                <a:gd name="T29" fmla="*/ 556 h 559"/>
                <a:gd name="T30" fmla="*/ 86 w 96"/>
                <a:gd name="T31" fmla="*/ 554 h 559"/>
                <a:gd name="T32" fmla="*/ 91 w 96"/>
                <a:gd name="T33" fmla="*/ 552 h 559"/>
                <a:gd name="T34" fmla="*/ 95 w 96"/>
                <a:gd name="T35" fmla="*/ 550 h 559"/>
                <a:gd name="T36" fmla="*/ 95 w 96"/>
                <a:gd name="T37" fmla="*/ 0 h 559"/>
                <a:gd name="T38" fmla="*/ 0 w 96"/>
                <a:gd name="T39" fmla="*/ 5 h 55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96"/>
                <a:gd name="T61" fmla="*/ 0 h 559"/>
                <a:gd name="T62" fmla="*/ 96 w 96"/>
                <a:gd name="T63" fmla="*/ 559 h 559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96" h="559">
                  <a:moveTo>
                    <a:pt x="0" y="5"/>
                  </a:moveTo>
                  <a:lnTo>
                    <a:pt x="0" y="540"/>
                  </a:lnTo>
                  <a:lnTo>
                    <a:pt x="5" y="544"/>
                  </a:lnTo>
                  <a:lnTo>
                    <a:pt x="11" y="547"/>
                  </a:lnTo>
                  <a:lnTo>
                    <a:pt x="17" y="550"/>
                  </a:lnTo>
                  <a:lnTo>
                    <a:pt x="23" y="552"/>
                  </a:lnTo>
                  <a:lnTo>
                    <a:pt x="30" y="554"/>
                  </a:lnTo>
                  <a:lnTo>
                    <a:pt x="36" y="556"/>
                  </a:lnTo>
                  <a:lnTo>
                    <a:pt x="43" y="557"/>
                  </a:lnTo>
                  <a:lnTo>
                    <a:pt x="49" y="558"/>
                  </a:lnTo>
                  <a:lnTo>
                    <a:pt x="56" y="558"/>
                  </a:lnTo>
                  <a:lnTo>
                    <a:pt x="62" y="558"/>
                  </a:lnTo>
                  <a:lnTo>
                    <a:pt x="68" y="558"/>
                  </a:lnTo>
                  <a:lnTo>
                    <a:pt x="74" y="557"/>
                  </a:lnTo>
                  <a:lnTo>
                    <a:pt x="80" y="556"/>
                  </a:lnTo>
                  <a:lnTo>
                    <a:pt x="86" y="554"/>
                  </a:lnTo>
                  <a:lnTo>
                    <a:pt x="91" y="552"/>
                  </a:lnTo>
                  <a:lnTo>
                    <a:pt x="95" y="550"/>
                  </a:lnTo>
                  <a:lnTo>
                    <a:pt x="95" y="0"/>
                  </a:lnTo>
                  <a:lnTo>
                    <a:pt x="0" y="5"/>
                  </a:lnTo>
                </a:path>
              </a:pathLst>
            </a:custGeom>
            <a:solidFill>
              <a:srgbClr val="BE237D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44" name="Freeform 39"/>
            <p:cNvSpPr>
              <a:spLocks/>
            </p:cNvSpPr>
            <p:nvPr/>
          </p:nvSpPr>
          <p:spPr bwMode="auto">
            <a:xfrm>
              <a:off x="4313" y="3342"/>
              <a:ext cx="1076" cy="502"/>
            </a:xfrm>
            <a:custGeom>
              <a:avLst/>
              <a:gdLst>
                <a:gd name="T0" fmla="*/ 488 w 1076"/>
                <a:gd name="T1" fmla="*/ 6 h 502"/>
                <a:gd name="T2" fmla="*/ 460 w 1076"/>
                <a:gd name="T3" fmla="*/ 9 h 502"/>
                <a:gd name="T4" fmla="*/ 435 w 1076"/>
                <a:gd name="T5" fmla="*/ 59 h 502"/>
                <a:gd name="T6" fmla="*/ 209 w 1076"/>
                <a:gd name="T7" fmla="*/ 80 h 502"/>
                <a:gd name="T8" fmla="*/ 1 w 1076"/>
                <a:gd name="T9" fmla="*/ 129 h 502"/>
                <a:gd name="T10" fmla="*/ 11 w 1076"/>
                <a:gd name="T11" fmla="*/ 187 h 502"/>
                <a:gd name="T12" fmla="*/ 17 w 1076"/>
                <a:gd name="T13" fmla="*/ 227 h 502"/>
                <a:gd name="T14" fmla="*/ 32 w 1076"/>
                <a:gd name="T15" fmla="*/ 277 h 502"/>
                <a:gd name="T16" fmla="*/ 57 w 1076"/>
                <a:gd name="T17" fmla="*/ 295 h 502"/>
                <a:gd name="T18" fmla="*/ 92 w 1076"/>
                <a:gd name="T19" fmla="*/ 293 h 502"/>
                <a:gd name="T20" fmla="*/ 110 w 1076"/>
                <a:gd name="T21" fmla="*/ 278 h 502"/>
                <a:gd name="T22" fmla="*/ 126 w 1076"/>
                <a:gd name="T23" fmla="*/ 266 h 502"/>
                <a:gd name="T24" fmla="*/ 129 w 1076"/>
                <a:gd name="T25" fmla="*/ 234 h 502"/>
                <a:gd name="T26" fmla="*/ 115 w 1076"/>
                <a:gd name="T27" fmla="*/ 204 h 502"/>
                <a:gd name="T28" fmla="*/ 87 w 1076"/>
                <a:gd name="T29" fmla="*/ 192 h 502"/>
                <a:gd name="T30" fmla="*/ 71 w 1076"/>
                <a:gd name="T31" fmla="*/ 179 h 502"/>
                <a:gd name="T32" fmla="*/ 96 w 1076"/>
                <a:gd name="T33" fmla="*/ 166 h 502"/>
                <a:gd name="T34" fmla="*/ 323 w 1076"/>
                <a:gd name="T35" fmla="*/ 149 h 502"/>
                <a:gd name="T36" fmla="*/ 319 w 1076"/>
                <a:gd name="T37" fmla="*/ 205 h 502"/>
                <a:gd name="T38" fmla="*/ 214 w 1076"/>
                <a:gd name="T39" fmla="*/ 330 h 502"/>
                <a:gd name="T40" fmla="*/ 224 w 1076"/>
                <a:gd name="T41" fmla="*/ 376 h 502"/>
                <a:gd name="T42" fmla="*/ 243 w 1076"/>
                <a:gd name="T43" fmla="*/ 403 h 502"/>
                <a:gd name="T44" fmla="*/ 252 w 1076"/>
                <a:gd name="T45" fmla="*/ 421 h 502"/>
                <a:gd name="T46" fmla="*/ 250 w 1076"/>
                <a:gd name="T47" fmla="*/ 469 h 502"/>
                <a:gd name="T48" fmla="*/ 278 w 1076"/>
                <a:gd name="T49" fmla="*/ 497 h 502"/>
                <a:gd name="T50" fmla="*/ 352 w 1076"/>
                <a:gd name="T51" fmla="*/ 482 h 502"/>
                <a:gd name="T52" fmla="*/ 368 w 1076"/>
                <a:gd name="T53" fmla="*/ 445 h 502"/>
                <a:gd name="T54" fmla="*/ 352 w 1076"/>
                <a:gd name="T55" fmla="*/ 404 h 502"/>
                <a:gd name="T56" fmla="*/ 321 w 1076"/>
                <a:gd name="T57" fmla="*/ 384 h 502"/>
                <a:gd name="T58" fmla="*/ 293 w 1076"/>
                <a:gd name="T59" fmla="*/ 380 h 502"/>
                <a:gd name="T60" fmla="*/ 294 w 1076"/>
                <a:gd name="T61" fmla="*/ 354 h 502"/>
                <a:gd name="T62" fmla="*/ 434 w 1076"/>
                <a:gd name="T63" fmla="*/ 224 h 502"/>
                <a:gd name="T64" fmla="*/ 524 w 1076"/>
                <a:gd name="T65" fmla="*/ 178 h 502"/>
                <a:gd name="T66" fmla="*/ 568 w 1076"/>
                <a:gd name="T67" fmla="*/ 174 h 502"/>
                <a:gd name="T68" fmla="*/ 748 w 1076"/>
                <a:gd name="T69" fmla="*/ 248 h 502"/>
                <a:gd name="T70" fmla="*/ 865 w 1076"/>
                <a:gd name="T71" fmla="*/ 318 h 502"/>
                <a:gd name="T72" fmla="*/ 880 w 1076"/>
                <a:gd name="T73" fmla="*/ 351 h 502"/>
                <a:gd name="T74" fmla="*/ 898 w 1076"/>
                <a:gd name="T75" fmla="*/ 362 h 502"/>
                <a:gd name="T76" fmla="*/ 888 w 1076"/>
                <a:gd name="T77" fmla="*/ 402 h 502"/>
                <a:gd name="T78" fmla="*/ 914 w 1076"/>
                <a:gd name="T79" fmla="*/ 446 h 502"/>
                <a:gd name="T80" fmla="*/ 962 w 1076"/>
                <a:gd name="T81" fmla="*/ 458 h 502"/>
                <a:gd name="T82" fmla="*/ 1018 w 1076"/>
                <a:gd name="T83" fmla="*/ 412 h 502"/>
                <a:gd name="T84" fmla="*/ 978 w 1076"/>
                <a:gd name="T85" fmla="*/ 346 h 502"/>
                <a:gd name="T86" fmla="*/ 941 w 1076"/>
                <a:gd name="T87" fmla="*/ 337 h 502"/>
                <a:gd name="T88" fmla="*/ 938 w 1076"/>
                <a:gd name="T89" fmla="*/ 279 h 502"/>
                <a:gd name="T90" fmla="*/ 828 w 1076"/>
                <a:gd name="T91" fmla="*/ 195 h 502"/>
                <a:gd name="T92" fmla="*/ 725 w 1076"/>
                <a:gd name="T93" fmla="*/ 126 h 502"/>
                <a:gd name="T94" fmla="*/ 934 w 1076"/>
                <a:gd name="T95" fmla="*/ 123 h 502"/>
                <a:gd name="T96" fmla="*/ 963 w 1076"/>
                <a:gd name="T97" fmla="*/ 181 h 502"/>
                <a:gd name="T98" fmla="*/ 1000 w 1076"/>
                <a:gd name="T99" fmla="*/ 238 h 502"/>
                <a:gd name="T100" fmla="*/ 1055 w 1076"/>
                <a:gd name="T101" fmla="*/ 235 h 502"/>
                <a:gd name="T102" fmla="*/ 1072 w 1076"/>
                <a:gd name="T103" fmla="*/ 176 h 502"/>
                <a:gd name="T104" fmla="*/ 1038 w 1076"/>
                <a:gd name="T105" fmla="*/ 141 h 502"/>
                <a:gd name="T106" fmla="*/ 1017 w 1076"/>
                <a:gd name="T107" fmla="*/ 108 h 502"/>
                <a:gd name="T108" fmla="*/ 980 w 1076"/>
                <a:gd name="T109" fmla="*/ 61 h 502"/>
                <a:gd name="T110" fmla="*/ 773 w 1076"/>
                <a:gd name="T111" fmla="*/ 43 h 502"/>
                <a:gd name="T112" fmla="*/ 639 w 1076"/>
                <a:gd name="T113" fmla="*/ 51 h 502"/>
                <a:gd name="T114" fmla="*/ 593 w 1076"/>
                <a:gd name="T115" fmla="*/ 41 h 502"/>
                <a:gd name="T116" fmla="*/ 586 w 1076"/>
                <a:gd name="T117" fmla="*/ 7 h 502"/>
                <a:gd name="T118" fmla="*/ 573 w 1076"/>
                <a:gd name="T119" fmla="*/ 1 h 502"/>
                <a:gd name="T120" fmla="*/ 545 w 1076"/>
                <a:gd name="T121" fmla="*/ 13 h 5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076"/>
                <a:gd name="T184" fmla="*/ 0 h 502"/>
                <a:gd name="T185" fmla="*/ 1076 w 1076"/>
                <a:gd name="T186" fmla="*/ 502 h 5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076" h="502">
                  <a:moveTo>
                    <a:pt x="530" y="14"/>
                  </a:moveTo>
                  <a:lnTo>
                    <a:pt x="522" y="14"/>
                  </a:lnTo>
                  <a:lnTo>
                    <a:pt x="515" y="13"/>
                  </a:lnTo>
                  <a:lnTo>
                    <a:pt x="509" y="13"/>
                  </a:lnTo>
                  <a:lnTo>
                    <a:pt x="504" y="12"/>
                  </a:lnTo>
                  <a:lnTo>
                    <a:pt x="500" y="11"/>
                  </a:lnTo>
                  <a:lnTo>
                    <a:pt x="496" y="10"/>
                  </a:lnTo>
                  <a:lnTo>
                    <a:pt x="493" y="8"/>
                  </a:lnTo>
                  <a:lnTo>
                    <a:pt x="491" y="7"/>
                  </a:lnTo>
                  <a:lnTo>
                    <a:pt x="488" y="6"/>
                  </a:lnTo>
                  <a:lnTo>
                    <a:pt x="486" y="4"/>
                  </a:lnTo>
                  <a:lnTo>
                    <a:pt x="483" y="2"/>
                  </a:lnTo>
                  <a:lnTo>
                    <a:pt x="482" y="1"/>
                  </a:lnTo>
                  <a:lnTo>
                    <a:pt x="480" y="0"/>
                  </a:lnTo>
                  <a:lnTo>
                    <a:pt x="479" y="0"/>
                  </a:lnTo>
                  <a:lnTo>
                    <a:pt x="477" y="0"/>
                  </a:lnTo>
                  <a:lnTo>
                    <a:pt x="472" y="0"/>
                  </a:lnTo>
                  <a:lnTo>
                    <a:pt x="467" y="2"/>
                  </a:lnTo>
                  <a:lnTo>
                    <a:pt x="463" y="5"/>
                  </a:lnTo>
                  <a:lnTo>
                    <a:pt x="460" y="9"/>
                  </a:lnTo>
                  <a:lnTo>
                    <a:pt x="457" y="14"/>
                  </a:lnTo>
                  <a:lnTo>
                    <a:pt x="454" y="19"/>
                  </a:lnTo>
                  <a:lnTo>
                    <a:pt x="452" y="25"/>
                  </a:lnTo>
                  <a:lnTo>
                    <a:pt x="449" y="31"/>
                  </a:lnTo>
                  <a:lnTo>
                    <a:pt x="447" y="37"/>
                  </a:lnTo>
                  <a:lnTo>
                    <a:pt x="445" y="42"/>
                  </a:lnTo>
                  <a:lnTo>
                    <a:pt x="443" y="47"/>
                  </a:lnTo>
                  <a:lnTo>
                    <a:pt x="440" y="52"/>
                  </a:lnTo>
                  <a:lnTo>
                    <a:pt x="438" y="56"/>
                  </a:lnTo>
                  <a:lnTo>
                    <a:pt x="435" y="59"/>
                  </a:lnTo>
                  <a:lnTo>
                    <a:pt x="432" y="61"/>
                  </a:lnTo>
                  <a:lnTo>
                    <a:pt x="429" y="62"/>
                  </a:lnTo>
                  <a:lnTo>
                    <a:pt x="420" y="62"/>
                  </a:lnTo>
                  <a:lnTo>
                    <a:pt x="404" y="63"/>
                  </a:lnTo>
                  <a:lnTo>
                    <a:pt x="381" y="65"/>
                  </a:lnTo>
                  <a:lnTo>
                    <a:pt x="353" y="67"/>
                  </a:lnTo>
                  <a:lnTo>
                    <a:pt x="321" y="69"/>
                  </a:lnTo>
                  <a:lnTo>
                    <a:pt x="285" y="72"/>
                  </a:lnTo>
                  <a:lnTo>
                    <a:pt x="247" y="76"/>
                  </a:lnTo>
                  <a:lnTo>
                    <a:pt x="209" y="80"/>
                  </a:lnTo>
                  <a:lnTo>
                    <a:pt x="171" y="84"/>
                  </a:lnTo>
                  <a:lnTo>
                    <a:pt x="134" y="88"/>
                  </a:lnTo>
                  <a:lnTo>
                    <a:pt x="99" y="93"/>
                  </a:lnTo>
                  <a:lnTo>
                    <a:pt x="68" y="98"/>
                  </a:lnTo>
                  <a:lnTo>
                    <a:pt x="42" y="103"/>
                  </a:lnTo>
                  <a:lnTo>
                    <a:pt x="22" y="109"/>
                  </a:lnTo>
                  <a:lnTo>
                    <a:pt x="8" y="114"/>
                  </a:lnTo>
                  <a:lnTo>
                    <a:pt x="3" y="119"/>
                  </a:lnTo>
                  <a:lnTo>
                    <a:pt x="2" y="124"/>
                  </a:lnTo>
                  <a:lnTo>
                    <a:pt x="1" y="129"/>
                  </a:lnTo>
                  <a:lnTo>
                    <a:pt x="1" y="135"/>
                  </a:lnTo>
                  <a:lnTo>
                    <a:pt x="0" y="141"/>
                  </a:lnTo>
                  <a:lnTo>
                    <a:pt x="0" y="148"/>
                  </a:lnTo>
                  <a:lnTo>
                    <a:pt x="0" y="154"/>
                  </a:lnTo>
                  <a:lnTo>
                    <a:pt x="1" y="160"/>
                  </a:lnTo>
                  <a:lnTo>
                    <a:pt x="1" y="166"/>
                  </a:lnTo>
                  <a:lnTo>
                    <a:pt x="3" y="172"/>
                  </a:lnTo>
                  <a:lnTo>
                    <a:pt x="5" y="178"/>
                  </a:lnTo>
                  <a:lnTo>
                    <a:pt x="7" y="183"/>
                  </a:lnTo>
                  <a:lnTo>
                    <a:pt x="11" y="187"/>
                  </a:lnTo>
                  <a:lnTo>
                    <a:pt x="15" y="191"/>
                  </a:lnTo>
                  <a:lnTo>
                    <a:pt x="19" y="193"/>
                  </a:lnTo>
                  <a:lnTo>
                    <a:pt x="25" y="195"/>
                  </a:lnTo>
                  <a:lnTo>
                    <a:pt x="32" y="196"/>
                  </a:lnTo>
                  <a:lnTo>
                    <a:pt x="29" y="200"/>
                  </a:lnTo>
                  <a:lnTo>
                    <a:pt x="25" y="204"/>
                  </a:lnTo>
                  <a:lnTo>
                    <a:pt x="23" y="210"/>
                  </a:lnTo>
                  <a:lnTo>
                    <a:pt x="20" y="215"/>
                  </a:lnTo>
                  <a:lnTo>
                    <a:pt x="19" y="221"/>
                  </a:lnTo>
                  <a:lnTo>
                    <a:pt x="17" y="227"/>
                  </a:lnTo>
                  <a:lnTo>
                    <a:pt x="16" y="234"/>
                  </a:lnTo>
                  <a:lnTo>
                    <a:pt x="16" y="240"/>
                  </a:lnTo>
                  <a:lnTo>
                    <a:pt x="16" y="246"/>
                  </a:lnTo>
                  <a:lnTo>
                    <a:pt x="16" y="252"/>
                  </a:lnTo>
                  <a:lnTo>
                    <a:pt x="17" y="258"/>
                  </a:lnTo>
                  <a:lnTo>
                    <a:pt x="19" y="263"/>
                  </a:lnTo>
                  <a:lnTo>
                    <a:pt x="21" y="268"/>
                  </a:lnTo>
                  <a:lnTo>
                    <a:pt x="24" y="272"/>
                  </a:lnTo>
                  <a:lnTo>
                    <a:pt x="28" y="275"/>
                  </a:lnTo>
                  <a:lnTo>
                    <a:pt x="32" y="277"/>
                  </a:lnTo>
                  <a:lnTo>
                    <a:pt x="34" y="280"/>
                  </a:lnTo>
                  <a:lnTo>
                    <a:pt x="36" y="282"/>
                  </a:lnTo>
                  <a:lnTo>
                    <a:pt x="38" y="284"/>
                  </a:lnTo>
                  <a:lnTo>
                    <a:pt x="40" y="286"/>
                  </a:lnTo>
                  <a:lnTo>
                    <a:pt x="42" y="288"/>
                  </a:lnTo>
                  <a:lnTo>
                    <a:pt x="44" y="290"/>
                  </a:lnTo>
                  <a:lnTo>
                    <a:pt x="47" y="291"/>
                  </a:lnTo>
                  <a:lnTo>
                    <a:pt x="52" y="293"/>
                  </a:lnTo>
                  <a:lnTo>
                    <a:pt x="54" y="294"/>
                  </a:lnTo>
                  <a:lnTo>
                    <a:pt x="57" y="295"/>
                  </a:lnTo>
                  <a:lnTo>
                    <a:pt x="59" y="295"/>
                  </a:lnTo>
                  <a:lnTo>
                    <a:pt x="62" y="296"/>
                  </a:lnTo>
                  <a:lnTo>
                    <a:pt x="65" y="296"/>
                  </a:lnTo>
                  <a:lnTo>
                    <a:pt x="68" y="296"/>
                  </a:lnTo>
                  <a:lnTo>
                    <a:pt x="73" y="296"/>
                  </a:lnTo>
                  <a:lnTo>
                    <a:pt x="76" y="296"/>
                  </a:lnTo>
                  <a:lnTo>
                    <a:pt x="79" y="296"/>
                  </a:lnTo>
                  <a:lnTo>
                    <a:pt x="82" y="295"/>
                  </a:lnTo>
                  <a:lnTo>
                    <a:pt x="89" y="294"/>
                  </a:lnTo>
                  <a:lnTo>
                    <a:pt x="92" y="293"/>
                  </a:lnTo>
                  <a:lnTo>
                    <a:pt x="95" y="292"/>
                  </a:lnTo>
                  <a:lnTo>
                    <a:pt x="97" y="291"/>
                  </a:lnTo>
                  <a:lnTo>
                    <a:pt x="100" y="290"/>
                  </a:lnTo>
                  <a:lnTo>
                    <a:pt x="102" y="288"/>
                  </a:lnTo>
                  <a:lnTo>
                    <a:pt x="104" y="286"/>
                  </a:lnTo>
                  <a:lnTo>
                    <a:pt x="106" y="284"/>
                  </a:lnTo>
                  <a:lnTo>
                    <a:pt x="107" y="282"/>
                  </a:lnTo>
                  <a:lnTo>
                    <a:pt x="108" y="280"/>
                  </a:lnTo>
                  <a:lnTo>
                    <a:pt x="108" y="277"/>
                  </a:lnTo>
                  <a:lnTo>
                    <a:pt x="110" y="278"/>
                  </a:lnTo>
                  <a:lnTo>
                    <a:pt x="112" y="278"/>
                  </a:lnTo>
                  <a:lnTo>
                    <a:pt x="114" y="278"/>
                  </a:lnTo>
                  <a:lnTo>
                    <a:pt x="115" y="278"/>
                  </a:lnTo>
                  <a:lnTo>
                    <a:pt x="117" y="277"/>
                  </a:lnTo>
                  <a:lnTo>
                    <a:pt x="119" y="276"/>
                  </a:lnTo>
                  <a:lnTo>
                    <a:pt x="120" y="274"/>
                  </a:lnTo>
                  <a:lnTo>
                    <a:pt x="122" y="273"/>
                  </a:lnTo>
                  <a:lnTo>
                    <a:pt x="123" y="271"/>
                  </a:lnTo>
                  <a:lnTo>
                    <a:pt x="124" y="270"/>
                  </a:lnTo>
                  <a:lnTo>
                    <a:pt x="126" y="266"/>
                  </a:lnTo>
                  <a:lnTo>
                    <a:pt x="127" y="264"/>
                  </a:lnTo>
                  <a:lnTo>
                    <a:pt x="127" y="260"/>
                  </a:lnTo>
                  <a:lnTo>
                    <a:pt x="128" y="258"/>
                  </a:lnTo>
                  <a:lnTo>
                    <a:pt x="128" y="255"/>
                  </a:lnTo>
                  <a:lnTo>
                    <a:pt x="129" y="252"/>
                  </a:lnTo>
                  <a:lnTo>
                    <a:pt x="129" y="249"/>
                  </a:lnTo>
                  <a:lnTo>
                    <a:pt x="129" y="245"/>
                  </a:lnTo>
                  <a:lnTo>
                    <a:pt x="129" y="241"/>
                  </a:lnTo>
                  <a:lnTo>
                    <a:pt x="129" y="238"/>
                  </a:lnTo>
                  <a:lnTo>
                    <a:pt x="129" y="234"/>
                  </a:lnTo>
                  <a:lnTo>
                    <a:pt x="128" y="230"/>
                  </a:lnTo>
                  <a:lnTo>
                    <a:pt x="127" y="226"/>
                  </a:lnTo>
                  <a:lnTo>
                    <a:pt x="126" y="222"/>
                  </a:lnTo>
                  <a:lnTo>
                    <a:pt x="125" y="219"/>
                  </a:lnTo>
                  <a:lnTo>
                    <a:pt x="124" y="216"/>
                  </a:lnTo>
                  <a:lnTo>
                    <a:pt x="123" y="212"/>
                  </a:lnTo>
                  <a:lnTo>
                    <a:pt x="121" y="210"/>
                  </a:lnTo>
                  <a:lnTo>
                    <a:pt x="120" y="207"/>
                  </a:lnTo>
                  <a:lnTo>
                    <a:pt x="118" y="205"/>
                  </a:lnTo>
                  <a:lnTo>
                    <a:pt x="115" y="204"/>
                  </a:lnTo>
                  <a:lnTo>
                    <a:pt x="111" y="202"/>
                  </a:lnTo>
                  <a:lnTo>
                    <a:pt x="109" y="201"/>
                  </a:lnTo>
                  <a:lnTo>
                    <a:pt x="106" y="199"/>
                  </a:lnTo>
                  <a:lnTo>
                    <a:pt x="103" y="198"/>
                  </a:lnTo>
                  <a:lnTo>
                    <a:pt x="99" y="196"/>
                  </a:lnTo>
                  <a:lnTo>
                    <a:pt x="97" y="195"/>
                  </a:lnTo>
                  <a:lnTo>
                    <a:pt x="95" y="194"/>
                  </a:lnTo>
                  <a:lnTo>
                    <a:pt x="93" y="193"/>
                  </a:lnTo>
                  <a:lnTo>
                    <a:pt x="89" y="192"/>
                  </a:lnTo>
                  <a:lnTo>
                    <a:pt x="87" y="192"/>
                  </a:lnTo>
                  <a:lnTo>
                    <a:pt x="85" y="191"/>
                  </a:lnTo>
                  <a:lnTo>
                    <a:pt x="80" y="191"/>
                  </a:lnTo>
                  <a:lnTo>
                    <a:pt x="78" y="191"/>
                  </a:lnTo>
                  <a:lnTo>
                    <a:pt x="76" y="190"/>
                  </a:lnTo>
                  <a:lnTo>
                    <a:pt x="75" y="189"/>
                  </a:lnTo>
                  <a:lnTo>
                    <a:pt x="74" y="187"/>
                  </a:lnTo>
                  <a:lnTo>
                    <a:pt x="73" y="185"/>
                  </a:lnTo>
                  <a:lnTo>
                    <a:pt x="72" y="183"/>
                  </a:lnTo>
                  <a:lnTo>
                    <a:pt x="71" y="181"/>
                  </a:lnTo>
                  <a:lnTo>
                    <a:pt x="71" y="179"/>
                  </a:lnTo>
                  <a:lnTo>
                    <a:pt x="71" y="177"/>
                  </a:lnTo>
                  <a:lnTo>
                    <a:pt x="71" y="175"/>
                  </a:lnTo>
                  <a:lnTo>
                    <a:pt x="71" y="173"/>
                  </a:lnTo>
                  <a:lnTo>
                    <a:pt x="72" y="171"/>
                  </a:lnTo>
                  <a:lnTo>
                    <a:pt x="74" y="169"/>
                  </a:lnTo>
                  <a:lnTo>
                    <a:pt x="75" y="168"/>
                  </a:lnTo>
                  <a:lnTo>
                    <a:pt x="77" y="167"/>
                  </a:lnTo>
                  <a:lnTo>
                    <a:pt x="80" y="167"/>
                  </a:lnTo>
                  <a:lnTo>
                    <a:pt x="86" y="167"/>
                  </a:lnTo>
                  <a:lnTo>
                    <a:pt x="96" y="166"/>
                  </a:lnTo>
                  <a:lnTo>
                    <a:pt x="111" y="165"/>
                  </a:lnTo>
                  <a:lnTo>
                    <a:pt x="129" y="163"/>
                  </a:lnTo>
                  <a:lnTo>
                    <a:pt x="150" y="162"/>
                  </a:lnTo>
                  <a:lnTo>
                    <a:pt x="173" y="160"/>
                  </a:lnTo>
                  <a:lnTo>
                    <a:pt x="197" y="158"/>
                  </a:lnTo>
                  <a:lnTo>
                    <a:pt x="223" y="156"/>
                  </a:lnTo>
                  <a:lnTo>
                    <a:pt x="249" y="154"/>
                  </a:lnTo>
                  <a:lnTo>
                    <a:pt x="274" y="152"/>
                  </a:lnTo>
                  <a:lnTo>
                    <a:pt x="299" y="150"/>
                  </a:lnTo>
                  <a:lnTo>
                    <a:pt x="323" y="149"/>
                  </a:lnTo>
                  <a:lnTo>
                    <a:pt x="344" y="148"/>
                  </a:lnTo>
                  <a:lnTo>
                    <a:pt x="363" y="147"/>
                  </a:lnTo>
                  <a:lnTo>
                    <a:pt x="379" y="147"/>
                  </a:lnTo>
                  <a:lnTo>
                    <a:pt x="391" y="148"/>
                  </a:lnTo>
                  <a:lnTo>
                    <a:pt x="383" y="153"/>
                  </a:lnTo>
                  <a:lnTo>
                    <a:pt x="373" y="160"/>
                  </a:lnTo>
                  <a:lnTo>
                    <a:pt x="362" y="169"/>
                  </a:lnTo>
                  <a:lnTo>
                    <a:pt x="348" y="180"/>
                  </a:lnTo>
                  <a:lnTo>
                    <a:pt x="334" y="192"/>
                  </a:lnTo>
                  <a:lnTo>
                    <a:pt x="319" y="205"/>
                  </a:lnTo>
                  <a:lnTo>
                    <a:pt x="303" y="219"/>
                  </a:lnTo>
                  <a:lnTo>
                    <a:pt x="288" y="233"/>
                  </a:lnTo>
                  <a:lnTo>
                    <a:pt x="273" y="248"/>
                  </a:lnTo>
                  <a:lnTo>
                    <a:pt x="259" y="263"/>
                  </a:lnTo>
                  <a:lnTo>
                    <a:pt x="246" y="277"/>
                  </a:lnTo>
                  <a:lnTo>
                    <a:pt x="235" y="290"/>
                  </a:lnTo>
                  <a:lnTo>
                    <a:pt x="225" y="302"/>
                  </a:lnTo>
                  <a:lnTo>
                    <a:pt x="219" y="313"/>
                  </a:lnTo>
                  <a:lnTo>
                    <a:pt x="215" y="322"/>
                  </a:lnTo>
                  <a:lnTo>
                    <a:pt x="214" y="330"/>
                  </a:lnTo>
                  <a:lnTo>
                    <a:pt x="215" y="337"/>
                  </a:lnTo>
                  <a:lnTo>
                    <a:pt x="215" y="343"/>
                  </a:lnTo>
                  <a:lnTo>
                    <a:pt x="216" y="349"/>
                  </a:lnTo>
                  <a:lnTo>
                    <a:pt x="217" y="354"/>
                  </a:lnTo>
                  <a:lnTo>
                    <a:pt x="218" y="359"/>
                  </a:lnTo>
                  <a:lnTo>
                    <a:pt x="219" y="363"/>
                  </a:lnTo>
                  <a:lnTo>
                    <a:pt x="220" y="367"/>
                  </a:lnTo>
                  <a:lnTo>
                    <a:pt x="221" y="370"/>
                  </a:lnTo>
                  <a:lnTo>
                    <a:pt x="222" y="373"/>
                  </a:lnTo>
                  <a:lnTo>
                    <a:pt x="224" y="376"/>
                  </a:lnTo>
                  <a:lnTo>
                    <a:pt x="226" y="378"/>
                  </a:lnTo>
                  <a:lnTo>
                    <a:pt x="228" y="379"/>
                  </a:lnTo>
                  <a:lnTo>
                    <a:pt x="231" y="381"/>
                  </a:lnTo>
                  <a:lnTo>
                    <a:pt x="235" y="382"/>
                  </a:lnTo>
                  <a:lnTo>
                    <a:pt x="238" y="382"/>
                  </a:lnTo>
                  <a:lnTo>
                    <a:pt x="242" y="382"/>
                  </a:lnTo>
                  <a:lnTo>
                    <a:pt x="242" y="393"/>
                  </a:lnTo>
                  <a:lnTo>
                    <a:pt x="243" y="396"/>
                  </a:lnTo>
                  <a:lnTo>
                    <a:pt x="243" y="400"/>
                  </a:lnTo>
                  <a:lnTo>
                    <a:pt x="243" y="403"/>
                  </a:lnTo>
                  <a:lnTo>
                    <a:pt x="243" y="406"/>
                  </a:lnTo>
                  <a:lnTo>
                    <a:pt x="244" y="409"/>
                  </a:lnTo>
                  <a:lnTo>
                    <a:pt x="244" y="411"/>
                  </a:lnTo>
                  <a:lnTo>
                    <a:pt x="245" y="414"/>
                  </a:lnTo>
                  <a:lnTo>
                    <a:pt x="246" y="416"/>
                  </a:lnTo>
                  <a:lnTo>
                    <a:pt x="246" y="417"/>
                  </a:lnTo>
                  <a:lnTo>
                    <a:pt x="248" y="419"/>
                  </a:lnTo>
                  <a:lnTo>
                    <a:pt x="249" y="420"/>
                  </a:lnTo>
                  <a:lnTo>
                    <a:pt x="250" y="420"/>
                  </a:lnTo>
                  <a:lnTo>
                    <a:pt x="252" y="421"/>
                  </a:lnTo>
                  <a:lnTo>
                    <a:pt x="250" y="426"/>
                  </a:lnTo>
                  <a:lnTo>
                    <a:pt x="249" y="431"/>
                  </a:lnTo>
                  <a:lnTo>
                    <a:pt x="248" y="437"/>
                  </a:lnTo>
                  <a:lnTo>
                    <a:pt x="247" y="442"/>
                  </a:lnTo>
                  <a:lnTo>
                    <a:pt x="247" y="447"/>
                  </a:lnTo>
                  <a:lnTo>
                    <a:pt x="247" y="452"/>
                  </a:lnTo>
                  <a:lnTo>
                    <a:pt x="247" y="456"/>
                  </a:lnTo>
                  <a:lnTo>
                    <a:pt x="248" y="461"/>
                  </a:lnTo>
                  <a:lnTo>
                    <a:pt x="249" y="465"/>
                  </a:lnTo>
                  <a:lnTo>
                    <a:pt x="250" y="469"/>
                  </a:lnTo>
                  <a:lnTo>
                    <a:pt x="251" y="472"/>
                  </a:lnTo>
                  <a:lnTo>
                    <a:pt x="253" y="475"/>
                  </a:lnTo>
                  <a:lnTo>
                    <a:pt x="254" y="478"/>
                  </a:lnTo>
                  <a:lnTo>
                    <a:pt x="257" y="480"/>
                  </a:lnTo>
                  <a:lnTo>
                    <a:pt x="259" y="482"/>
                  </a:lnTo>
                  <a:lnTo>
                    <a:pt x="262" y="483"/>
                  </a:lnTo>
                  <a:lnTo>
                    <a:pt x="263" y="487"/>
                  </a:lnTo>
                  <a:lnTo>
                    <a:pt x="267" y="491"/>
                  </a:lnTo>
                  <a:lnTo>
                    <a:pt x="272" y="494"/>
                  </a:lnTo>
                  <a:lnTo>
                    <a:pt x="278" y="497"/>
                  </a:lnTo>
                  <a:lnTo>
                    <a:pt x="285" y="499"/>
                  </a:lnTo>
                  <a:lnTo>
                    <a:pt x="293" y="500"/>
                  </a:lnTo>
                  <a:lnTo>
                    <a:pt x="301" y="501"/>
                  </a:lnTo>
                  <a:lnTo>
                    <a:pt x="309" y="501"/>
                  </a:lnTo>
                  <a:lnTo>
                    <a:pt x="318" y="500"/>
                  </a:lnTo>
                  <a:lnTo>
                    <a:pt x="326" y="498"/>
                  </a:lnTo>
                  <a:lnTo>
                    <a:pt x="334" y="496"/>
                  </a:lnTo>
                  <a:lnTo>
                    <a:pt x="341" y="492"/>
                  </a:lnTo>
                  <a:lnTo>
                    <a:pt x="347" y="488"/>
                  </a:lnTo>
                  <a:lnTo>
                    <a:pt x="352" y="482"/>
                  </a:lnTo>
                  <a:lnTo>
                    <a:pt x="355" y="476"/>
                  </a:lnTo>
                  <a:lnTo>
                    <a:pt x="357" y="468"/>
                  </a:lnTo>
                  <a:lnTo>
                    <a:pt x="360" y="468"/>
                  </a:lnTo>
                  <a:lnTo>
                    <a:pt x="362" y="467"/>
                  </a:lnTo>
                  <a:lnTo>
                    <a:pt x="364" y="464"/>
                  </a:lnTo>
                  <a:lnTo>
                    <a:pt x="365" y="461"/>
                  </a:lnTo>
                  <a:lnTo>
                    <a:pt x="367" y="458"/>
                  </a:lnTo>
                  <a:lnTo>
                    <a:pt x="367" y="454"/>
                  </a:lnTo>
                  <a:lnTo>
                    <a:pt x="368" y="450"/>
                  </a:lnTo>
                  <a:lnTo>
                    <a:pt x="368" y="445"/>
                  </a:lnTo>
                  <a:lnTo>
                    <a:pt x="368" y="440"/>
                  </a:lnTo>
                  <a:lnTo>
                    <a:pt x="367" y="436"/>
                  </a:lnTo>
                  <a:lnTo>
                    <a:pt x="367" y="431"/>
                  </a:lnTo>
                  <a:lnTo>
                    <a:pt x="365" y="426"/>
                  </a:lnTo>
                  <a:lnTo>
                    <a:pt x="364" y="422"/>
                  </a:lnTo>
                  <a:lnTo>
                    <a:pt x="362" y="418"/>
                  </a:lnTo>
                  <a:lnTo>
                    <a:pt x="360" y="414"/>
                  </a:lnTo>
                  <a:lnTo>
                    <a:pt x="357" y="411"/>
                  </a:lnTo>
                  <a:lnTo>
                    <a:pt x="355" y="408"/>
                  </a:lnTo>
                  <a:lnTo>
                    <a:pt x="352" y="404"/>
                  </a:lnTo>
                  <a:lnTo>
                    <a:pt x="349" y="401"/>
                  </a:lnTo>
                  <a:lnTo>
                    <a:pt x="346" y="398"/>
                  </a:lnTo>
                  <a:lnTo>
                    <a:pt x="343" y="396"/>
                  </a:lnTo>
                  <a:lnTo>
                    <a:pt x="339" y="394"/>
                  </a:lnTo>
                  <a:lnTo>
                    <a:pt x="336" y="391"/>
                  </a:lnTo>
                  <a:lnTo>
                    <a:pt x="333" y="390"/>
                  </a:lnTo>
                  <a:lnTo>
                    <a:pt x="330" y="388"/>
                  </a:lnTo>
                  <a:lnTo>
                    <a:pt x="327" y="386"/>
                  </a:lnTo>
                  <a:lnTo>
                    <a:pt x="324" y="385"/>
                  </a:lnTo>
                  <a:lnTo>
                    <a:pt x="321" y="384"/>
                  </a:lnTo>
                  <a:lnTo>
                    <a:pt x="318" y="383"/>
                  </a:lnTo>
                  <a:lnTo>
                    <a:pt x="315" y="383"/>
                  </a:lnTo>
                  <a:lnTo>
                    <a:pt x="312" y="382"/>
                  </a:lnTo>
                  <a:lnTo>
                    <a:pt x="309" y="382"/>
                  </a:lnTo>
                  <a:lnTo>
                    <a:pt x="304" y="382"/>
                  </a:lnTo>
                  <a:lnTo>
                    <a:pt x="301" y="382"/>
                  </a:lnTo>
                  <a:lnTo>
                    <a:pt x="299" y="382"/>
                  </a:lnTo>
                  <a:lnTo>
                    <a:pt x="297" y="382"/>
                  </a:lnTo>
                  <a:lnTo>
                    <a:pt x="294" y="381"/>
                  </a:lnTo>
                  <a:lnTo>
                    <a:pt x="293" y="380"/>
                  </a:lnTo>
                  <a:lnTo>
                    <a:pt x="291" y="379"/>
                  </a:lnTo>
                  <a:lnTo>
                    <a:pt x="289" y="378"/>
                  </a:lnTo>
                  <a:lnTo>
                    <a:pt x="288" y="376"/>
                  </a:lnTo>
                  <a:lnTo>
                    <a:pt x="288" y="375"/>
                  </a:lnTo>
                  <a:lnTo>
                    <a:pt x="287" y="372"/>
                  </a:lnTo>
                  <a:lnTo>
                    <a:pt x="287" y="370"/>
                  </a:lnTo>
                  <a:lnTo>
                    <a:pt x="288" y="366"/>
                  </a:lnTo>
                  <a:lnTo>
                    <a:pt x="289" y="363"/>
                  </a:lnTo>
                  <a:lnTo>
                    <a:pt x="290" y="358"/>
                  </a:lnTo>
                  <a:lnTo>
                    <a:pt x="294" y="354"/>
                  </a:lnTo>
                  <a:lnTo>
                    <a:pt x="300" y="346"/>
                  </a:lnTo>
                  <a:lnTo>
                    <a:pt x="309" y="337"/>
                  </a:lnTo>
                  <a:lnTo>
                    <a:pt x="320" y="325"/>
                  </a:lnTo>
                  <a:lnTo>
                    <a:pt x="333" y="313"/>
                  </a:lnTo>
                  <a:lnTo>
                    <a:pt x="348" y="299"/>
                  </a:lnTo>
                  <a:lnTo>
                    <a:pt x="364" y="284"/>
                  </a:lnTo>
                  <a:lnTo>
                    <a:pt x="381" y="269"/>
                  </a:lnTo>
                  <a:lnTo>
                    <a:pt x="398" y="254"/>
                  </a:lnTo>
                  <a:lnTo>
                    <a:pt x="416" y="239"/>
                  </a:lnTo>
                  <a:lnTo>
                    <a:pt x="434" y="224"/>
                  </a:lnTo>
                  <a:lnTo>
                    <a:pt x="451" y="210"/>
                  </a:lnTo>
                  <a:lnTo>
                    <a:pt x="468" y="198"/>
                  </a:lnTo>
                  <a:lnTo>
                    <a:pt x="483" y="187"/>
                  </a:lnTo>
                  <a:lnTo>
                    <a:pt x="498" y="178"/>
                  </a:lnTo>
                  <a:lnTo>
                    <a:pt x="510" y="172"/>
                  </a:lnTo>
                  <a:lnTo>
                    <a:pt x="512" y="174"/>
                  </a:lnTo>
                  <a:lnTo>
                    <a:pt x="515" y="175"/>
                  </a:lnTo>
                  <a:lnTo>
                    <a:pt x="518" y="176"/>
                  </a:lnTo>
                  <a:lnTo>
                    <a:pt x="521" y="177"/>
                  </a:lnTo>
                  <a:lnTo>
                    <a:pt x="524" y="178"/>
                  </a:lnTo>
                  <a:lnTo>
                    <a:pt x="528" y="179"/>
                  </a:lnTo>
                  <a:lnTo>
                    <a:pt x="532" y="179"/>
                  </a:lnTo>
                  <a:lnTo>
                    <a:pt x="536" y="179"/>
                  </a:lnTo>
                  <a:lnTo>
                    <a:pt x="540" y="179"/>
                  </a:lnTo>
                  <a:lnTo>
                    <a:pt x="545" y="179"/>
                  </a:lnTo>
                  <a:lnTo>
                    <a:pt x="549" y="178"/>
                  </a:lnTo>
                  <a:lnTo>
                    <a:pt x="554" y="177"/>
                  </a:lnTo>
                  <a:lnTo>
                    <a:pt x="559" y="176"/>
                  </a:lnTo>
                  <a:lnTo>
                    <a:pt x="563" y="175"/>
                  </a:lnTo>
                  <a:lnTo>
                    <a:pt x="568" y="174"/>
                  </a:lnTo>
                  <a:lnTo>
                    <a:pt x="572" y="172"/>
                  </a:lnTo>
                  <a:lnTo>
                    <a:pt x="587" y="176"/>
                  </a:lnTo>
                  <a:lnTo>
                    <a:pt x="604" y="182"/>
                  </a:lnTo>
                  <a:lnTo>
                    <a:pt x="622" y="189"/>
                  </a:lnTo>
                  <a:lnTo>
                    <a:pt x="642" y="198"/>
                  </a:lnTo>
                  <a:lnTo>
                    <a:pt x="662" y="207"/>
                  </a:lnTo>
                  <a:lnTo>
                    <a:pt x="683" y="217"/>
                  </a:lnTo>
                  <a:lnTo>
                    <a:pt x="705" y="227"/>
                  </a:lnTo>
                  <a:lnTo>
                    <a:pt x="727" y="238"/>
                  </a:lnTo>
                  <a:lnTo>
                    <a:pt x="748" y="248"/>
                  </a:lnTo>
                  <a:lnTo>
                    <a:pt x="769" y="259"/>
                  </a:lnTo>
                  <a:lnTo>
                    <a:pt x="788" y="270"/>
                  </a:lnTo>
                  <a:lnTo>
                    <a:pt x="807" y="280"/>
                  </a:lnTo>
                  <a:lnTo>
                    <a:pt x="823" y="289"/>
                  </a:lnTo>
                  <a:lnTo>
                    <a:pt x="838" y="297"/>
                  </a:lnTo>
                  <a:lnTo>
                    <a:pt x="850" y="305"/>
                  </a:lnTo>
                  <a:lnTo>
                    <a:pt x="860" y="311"/>
                  </a:lnTo>
                  <a:lnTo>
                    <a:pt x="862" y="313"/>
                  </a:lnTo>
                  <a:lnTo>
                    <a:pt x="863" y="315"/>
                  </a:lnTo>
                  <a:lnTo>
                    <a:pt x="865" y="318"/>
                  </a:lnTo>
                  <a:lnTo>
                    <a:pt x="866" y="321"/>
                  </a:lnTo>
                  <a:lnTo>
                    <a:pt x="866" y="325"/>
                  </a:lnTo>
                  <a:lnTo>
                    <a:pt x="867" y="329"/>
                  </a:lnTo>
                  <a:lnTo>
                    <a:pt x="867" y="332"/>
                  </a:lnTo>
                  <a:lnTo>
                    <a:pt x="868" y="336"/>
                  </a:lnTo>
                  <a:lnTo>
                    <a:pt x="869" y="339"/>
                  </a:lnTo>
                  <a:lnTo>
                    <a:pt x="871" y="343"/>
                  </a:lnTo>
                  <a:lnTo>
                    <a:pt x="873" y="346"/>
                  </a:lnTo>
                  <a:lnTo>
                    <a:pt x="876" y="348"/>
                  </a:lnTo>
                  <a:lnTo>
                    <a:pt x="880" y="351"/>
                  </a:lnTo>
                  <a:lnTo>
                    <a:pt x="884" y="352"/>
                  </a:lnTo>
                  <a:lnTo>
                    <a:pt x="891" y="353"/>
                  </a:lnTo>
                  <a:lnTo>
                    <a:pt x="898" y="354"/>
                  </a:lnTo>
                  <a:lnTo>
                    <a:pt x="900" y="354"/>
                  </a:lnTo>
                  <a:lnTo>
                    <a:pt x="901" y="354"/>
                  </a:lnTo>
                  <a:lnTo>
                    <a:pt x="902" y="355"/>
                  </a:lnTo>
                  <a:lnTo>
                    <a:pt x="902" y="356"/>
                  </a:lnTo>
                  <a:lnTo>
                    <a:pt x="901" y="358"/>
                  </a:lnTo>
                  <a:lnTo>
                    <a:pt x="900" y="360"/>
                  </a:lnTo>
                  <a:lnTo>
                    <a:pt x="898" y="362"/>
                  </a:lnTo>
                  <a:lnTo>
                    <a:pt x="897" y="364"/>
                  </a:lnTo>
                  <a:lnTo>
                    <a:pt x="895" y="367"/>
                  </a:lnTo>
                  <a:lnTo>
                    <a:pt x="893" y="371"/>
                  </a:lnTo>
                  <a:lnTo>
                    <a:pt x="891" y="374"/>
                  </a:lnTo>
                  <a:lnTo>
                    <a:pt x="890" y="378"/>
                  </a:lnTo>
                  <a:lnTo>
                    <a:pt x="889" y="382"/>
                  </a:lnTo>
                  <a:lnTo>
                    <a:pt x="888" y="387"/>
                  </a:lnTo>
                  <a:lnTo>
                    <a:pt x="888" y="392"/>
                  </a:lnTo>
                  <a:lnTo>
                    <a:pt x="888" y="397"/>
                  </a:lnTo>
                  <a:lnTo>
                    <a:pt x="888" y="402"/>
                  </a:lnTo>
                  <a:lnTo>
                    <a:pt x="889" y="408"/>
                  </a:lnTo>
                  <a:lnTo>
                    <a:pt x="891" y="413"/>
                  </a:lnTo>
                  <a:lnTo>
                    <a:pt x="892" y="418"/>
                  </a:lnTo>
                  <a:lnTo>
                    <a:pt x="894" y="423"/>
                  </a:lnTo>
                  <a:lnTo>
                    <a:pt x="897" y="428"/>
                  </a:lnTo>
                  <a:lnTo>
                    <a:pt x="900" y="433"/>
                  </a:lnTo>
                  <a:lnTo>
                    <a:pt x="903" y="437"/>
                  </a:lnTo>
                  <a:lnTo>
                    <a:pt x="907" y="440"/>
                  </a:lnTo>
                  <a:lnTo>
                    <a:pt x="910" y="443"/>
                  </a:lnTo>
                  <a:lnTo>
                    <a:pt x="914" y="446"/>
                  </a:lnTo>
                  <a:lnTo>
                    <a:pt x="918" y="447"/>
                  </a:lnTo>
                  <a:lnTo>
                    <a:pt x="923" y="448"/>
                  </a:lnTo>
                  <a:lnTo>
                    <a:pt x="927" y="448"/>
                  </a:lnTo>
                  <a:lnTo>
                    <a:pt x="932" y="447"/>
                  </a:lnTo>
                  <a:lnTo>
                    <a:pt x="936" y="445"/>
                  </a:lnTo>
                  <a:lnTo>
                    <a:pt x="939" y="449"/>
                  </a:lnTo>
                  <a:lnTo>
                    <a:pt x="944" y="452"/>
                  </a:lnTo>
                  <a:lnTo>
                    <a:pt x="949" y="455"/>
                  </a:lnTo>
                  <a:lnTo>
                    <a:pt x="956" y="457"/>
                  </a:lnTo>
                  <a:lnTo>
                    <a:pt x="962" y="458"/>
                  </a:lnTo>
                  <a:lnTo>
                    <a:pt x="969" y="458"/>
                  </a:lnTo>
                  <a:lnTo>
                    <a:pt x="977" y="457"/>
                  </a:lnTo>
                  <a:lnTo>
                    <a:pt x="984" y="455"/>
                  </a:lnTo>
                  <a:lnTo>
                    <a:pt x="991" y="453"/>
                  </a:lnTo>
                  <a:lnTo>
                    <a:pt x="998" y="449"/>
                  </a:lnTo>
                  <a:lnTo>
                    <a:pt x="1003" y="444"/>
                  </a:lnTo>
                  <a:lnTo>
                    <a:pt x="1009" y="438"/>
                  </a:lnTo>
                  <a:lnTo>
                    <a:pt x="1013" y="431"/>
                  </a:lnTo>
                  <a:lnTo>
                    <a:pt x="1016" y="422"/>
                  </a:lnTo>
                  <a:lnTo>
                    <a:pt x="1018" y="412"/>
                  </a:lnTo>
                  <a:lnTo>
                    <a:pt x="1018" y="401"/>
                  </a:lnTo>
                  <a:lnTo>
                    <a:pt x="1015" y="390"/>
                  </a:lnTo>
                  <a:lnTo>
                    <a:pt x="1012" y="380"/>
                  </a:lnTo>
                  <a:lnTo>
                    <a:pt x="1008" y="371"/>
                  </a:lnTo>
                  <a:lnTo>
                    <a:pt x="1004" y="364"/>
                  </a:lnTo>
                  <a:lnTo>
                    <a:pt x="999" y="359"/>
                  </a:lnTo>
                  <a:lnTo>
                    <a:pt x="994" y="354"/>
                  </a:lnTo>
                  <a:lnTo>
                    <a:pt x="989" y="350"/>
                  </a:lnTo>
                  <a:lnTo>
                    <a:pt x="983" y="348"/>
                  </a:lnTo>
                  <a:lnTo>
                    <a:pt x="978" y="346"/>
                  </a:lnTo>
                  <a:lnTo>
                    <a:pt x="972" y="345"/>
                  </a:lnTo>
                  <a:lnTo>
                    <a:pt x="967" y="344"/>
                  </a:lnTo>
                  <a:lnTo>
                    <a:pt x="962" y="344"/>
                  </a:lnTo>
                  <a:lnTo>
                    <a:pt x="957" y="344"/>
                  </a:lnTo>
                  <a:lnTo>
                    <a:pt x="953" y="344"/>
                  </a:lnTo>
                  <a:lnTo>
                    <a:pt x="949" y="344"/>
                  </a:lnTo>
                  <a:lnTo>
                    <a:pt x="946" y="344"/>
                  </a:lnTo>
                  <a:lnTo>
                    <a:pt x="943" y="343"/>
                  </a:lnTo>
                  <a:lnTo>
                    <a:pt x="942" y="340"/>
                  </a:lnTo>
                  <a:lnTo>
                    <a:pt x="941" y="337"/>
                  </a:lnTo>
                  <a:lnTo>
                    <a:pt x="941" y="333"/>
                  </a:lnTo>
                  <a:lnTo>
                    <a:pt x="941" y="328"/>
                  </a:lnTo>
                  <a:lnTo>
                    <a:pt x="941" y="323"/>
                  </a:lnTo>
                  <a:lnTo>
                    <a:pt x="941" y="317"/>
                  </a:lnTo>
                  <a:lnTo>
                    <a:pt x="941" y="311"/>
                  </a:lnTo>
                  <a:lnTo>
                    <a:pt x="942" y="304"/>
                  </a:lnTo>
                  <a:lnTo>
                    <a:pt x="941" y="298"/>
                  </a:lnTo>
                  <a:lnTo>
                    <a:pt x="941" y="291"/>
                  </a:lnTo>
                  <a:lnTo>
                    <a:pt x="940" y="285"/>
                  </a:lnTo>
                  <a:lnTo>
                    <a:pt x="938" y="279"/>
                  </a:lnTo>
                  <a:lnTo>
                    <a:pt x="935" y="273"/>
                  </a:lnTo>
                  <a:lnTo>
                    <a:pt x="931" y="267"/>
                  </a:lnTo>
                  <a:lnTo>
                    <a:pt x="927" y="263"/>
                  </a:lnTo>
                  <a:lnTo>
                    <a:pt x="917" y="254"/>
                  </a:lnTo>
                  <a:lnTo>
                    <a:pt x="905" y="245"/>
                  </a:lnTo>
                  <a:lnTo>
                    <a:pt x="891" y="236"/>
                  </a:lnTo>
                  <a:lnTo>
                    <a:pt x="877" y="226"/>
                  </a:lnTo>
                  <a:lnTo>
                    <a:pt x="861" y="216"/>
                  </a:lnTo>
                  <a:lnTo>
                    <a:pt x="845" y="205"/>
                  </a:lnTo>
                  <a:lnTo>
                    <a:pt x="828" y="195"/>
                  </a:lnTo>
                  <a:lnTo>
                    <a:pt x="811" y="185"/>
                  </a:lnTo>
                  <a:lnTo>
                    <a:pt x="794" y="175"/>
                  </a:lnTo>
                  <a:lnTo>
                    <a:pt x="778" y="166"/>
                  </a:lnTo>
                  <a:lnTo>
                    <a:pt x="763" y="158"/>
                  </a:lnTo>
                  <a:lnTo>
                    <a:pt x="748" y="150"/>
                  </a:lnTo>
                  <a:lnTo>
                    <a:pt x="735" y="143"/>
                  </a:lnTo>
                  <a:lnTo>
                    <a:pt x="724" y="137"/>
                  </a:lnTo>
                  <a:lnTo>
                    <a:pt x="714" y="132"/>
                  </a:lnTo>
                  <a:lnTo>
                    <a:pt x="707" y="129"/>
                  </a:lnTo>
                  <a:lnTo>
                    <a:pt x="725" y="126"/>
                  </a:lnTo>
                  <a:lnTo>
                    <a:pt x="746" y="124"/>
                  </a:lnTo>
                  <a:lnTo>
                    <a:pt x="767" y="122"/>
                  </a:lnTo>
                  <a:lnTo>
                    <a:pt x="790" y="120"/>
                  </a:lnTo>
                  <a:lnTo>
                    <a:pt x="813" y="118"/>
                  </a:lnTo>
                  <a:lnTo>
                    <a:pt x="836" y="117"/>
                  </a:lnTo>
                  <a:lnTo>
                    <a:pt x="858" y="117"/>
                  </a:lnTo>
                  <a:lnTo>
                    <a:pt x="879" y="117"/>
                  </a:lnTo>
                  <a:lnTo>
                    <a:pt x="899" y="119"/>
                  </a:lnTo>
                  <a:lnTo>
                    <a:pt x="918" y="120"/>
                  </a:lnTo>
                  <a:lnTo>
                    <a:pt x="934" y="123"/>
                  </a:lnTo>
                  <a:lnTo>
                    <a:pt x="948" y="127"/>
                  </a:lnTo>
                  <a:lnTo>
                    <a:pt x="959" y="132"/>
                  </a:lnTo>
                  <a:lnTo>
                    <a:pt x="966" y="137"/>
                  </a:lnTo>
                  <a:lnTo>
                    <a:pt x="970" y="144"/>
                  </a:lnTo>
                  <a:lnTo>
                    <a:pt x="970" y="153"/>
                  </a:lnTo>
                  <a:lnTo>
                    <a:pt x="967" y="157"/>
                  </a:lnTo>
                  <a:lnTo>
                    <a:pt x="965" y="162"/>
                  </a:lnTo>
                  <a:lnTo>
                    <a:pt x="964" y="168"/>
                  </a:lnTo>
                  <a:lnTo>
                    <a:pt x="963" y="174"/>
                  </a:lnTo>
                  <a:lnTo>
                    <a:pt x="963" y="181"/>
                  </a:lnTo>
                  <a:lnTo>
                    <a:pt x="964" y="188"/>
                  </a:lnTo>
                  <a:lnTo>
                    <a:pt x="965" y="196"/>
                  </a:lnTo>
                  <a:lnTo>
                    <a:pt x="967" y="203"/>
                  </a:lnTo>
                  <a:lnTo>
                    <a:pt x="970" y="210"/>
                  </a:lnTo>
                  <a:lnTo>
                    <a:pt x="973" y="217"/>
                  </a:lnTo>
                  <a:lnTo>
                    <a:pt x="977" y="223"/>
                  </a:lnTo>
                  <a:lnTo>
                    <a:pt x="982" y="228"/>
                  </a:lnTo>
                  <a:lnTo>
                    <a:pt x="987" y="233"/>
                  </a:lnTo>
                  <a:lnTo>
                    <a:pt x="993" y="236"/>
                  </a:lnTo>
                  <a:lnTo>
                    <a:pt x="1000" y="238"/>
                  </a:lnTo>
                  <a:lnTo>
                    <a:pt x="1008" y="239"/>
                  </a:lnTo>
                  <a:lnTo>
                    <a:pt x="1013" y="241"/>
                  </a:lnTo>
                  <a:lnTo>
                    <a:pt x="1018" y="243"/>
                  </a:lnTo>
                  <a:lnTo>
                    <a:pt x="1023" y="244"/>
                  </a:lnTo>
                  <a:lnTo>
                    <a:pt x="1028" y="244"/>
                  </a:lnTo>
                  <a:lnTo>
                    <a:pt x="1034" y="244"/>
                  </a:lnTo>
                  <a:lnTo>
                    <a:pt x="1040" y="243"/>
                  </a:lnTo>
                  <a:lnTo>
                    <a:pt x="1045" y="241"/>
                  </a:lnTo>
                  <a:lnTo>
                    <a:pt x="1050" y="238"/>
                  </a:lnTo>
                  <a:lnTo>
                    <a:pt x="1055" y="235"/>
                  </a:lnTo>
                  <a:lnTo>
                    <a:pt x="1060" y="231"/>
                  </a:lnTo>
                  <a:lnTo>
                    <a:pt x="1064" y="226"/>
                  </a:lnTo>
                  <a:lnTo>
                    <a:pt x="1068" y="221"/>
                  </a:lnTo>
                  <a:lnTo>
                    <a:pt x="1071" y="214"/>
                  </a:lnTo>
                  <a:lnTo>
                    <a:pt x="1073" y="207"/>
                  </a:lnTo>
                  <a:lnTo>
                    <a:pt x="1074" y="200"/>
                  </a:lnTo>
                  <a:lnTo>
                    <a:pt x="1075" y="191"/>
                  </a:lnTo>
                  <a:lnTo>
                    <a:pt x="1075" y="186"/>
                  </a:lnTo>
                  <a:lnTo>
                    <a:pt x="1074" y="181"/>
                  </a:lnTo>
                  <a:lnTo>
                    <a:pt x="1072" y="176"/>
                  </a:lnTo>
                  <a:lnTo>
                    <a:pt x="1071" y="171"/>
                  </a:lnTo>
                  <a:lnTo>
                    <a:pt x="1068" y="166"/>
                  </a:lnTo>
                  <a:lnTo>
                    <a:pt x="1066" y="162"/>
                  </a:lnTo>
                  <a:lnTo>
                    <a:pt x="1063" y="158"/>
                  </a:lnTo>
                  <a:lnTo>
                    <a:pt x="1059" y="154"/>
                  </a:lnTo>
                  <a:lnTo>
                    <a:pt x="1056" y="150"/>
                  </a:lnTo>
                  <a:lnTo>
                    <a:pt x="1051" y="147"/>
                  </a:lnTo>
                  <a:lnTo>
                    <a:pt x="1047" y="145"/>
                  </a:lnTo>
                  <a:lnTo>
                    <a:pt x="1042" y="143"/>
                  </a:lnTo>
                  <a:lnTo>
                    <a:pt x="1038" y="141"/>
                  </a:lnTo>
                  <a:lnTo>
                    <a:pt x="1033" y="139"/>
                  </a:lnTo>
                  <a:lnTo>
                    <a:pt x="1027" y="139"/>
                  </a:lnTo>
                  <a:lnTo>
                    <a:pt x="1022" y="138"/>
                  </a:lnTo>
                  <a:lnTo>
                    <a:pt x="1020" y="137"/>
                  </a:lnTo>
                  <a:lnTo>
                    <a:pt x="1018" y="134"/>
                  </a:lnTo>
                  <a:lnTo>
                    <a:pt x="1017" y="130"/>
                  </a:lnTo>
                  <a:lnTo>
                    <a:pt x="1017" y="126"/>
                  </a:lnTo>
                  <a:lnTo>
                    <a:pt x="1017" y="120"/>
                  </a:lnTo>
                  <a:lnTo>
                    <a:pt x="1017" y="115"/>
                  </a:lnTo>
                  <a:lnTo>
                    <a:pt x="1017" y="108"/>
                  </a:lnTo>
                  <a:lnTo>
                    <a:pt x="1016" y="102"/>
                  </a:lnTo>
                  <a:lnTo>
                    <a:pt x="1016" y="95"/>
                  </a:lnTo>
                  <a:lnTo>
                    <a:pt x="1015" y="89"/>
                  </a:lnTo>
                  <a:lnTo>
                    <a:pt x="1013" y="83"/>
                  </a:lnTo>
                  <a:lnTo>
                    <a:pt x="1010" y="77"/>
                  </a:lnTo>
                  <a:lnTo>
                    <a:pt x="1007" y="72"/>
                  </a:lnTo>
                  <a:lnTo>
                    <a:pt x="1002" y="68"/>
                  </a:lnTo>
                  <a:lnTo>
                    <a:pt x="996" y="64"/>
                  </a:lnTo>
                  <a:lnTo>
                    <a:pt x="989" y="62"/>
                  </a:lnTo>
                  <a:lnTo>
                    <a:pt x="980" y="61"/>
                  </a:lnTo>
                  <a:lnTo>
                    <a:pt x="967" y="59"/>
                  </a:lnTo>
                  <a:lnTo>
                    <a:pt x="952" y="57"/>
                  </a:lnTo>
                  <a:lnTo>
                    <a:pt x="935" y="56"/>
                  </a:lnTo>
                  <a:lnTo>
                    <a:pt x="915" y="54"/>
                  </a:lnTo>
                  <a:lnTo>
                    <a:pt x="893" y="51"/>
                  </a:lnTo>
                  <a:lnTo>
                    <a:pt x="870" y="49"/>
                  </a:lnTo>
                  <a:lnTo>
                    <a:pt x="846" y="47"/>
                  </a:lnTo>
                  <a:lnTo>
                    <a:pt x="822" y="46"/>
                  </a:lnTo>
                  <a:lnTo>
                    <a:pt x="797" y="44"/>
                  </a:lnTo>
                  <a:lnTo>
                    <a:pt x="773" y="43"/>
                  </a:lnTo>
                  <a:lnTo>
                    <a:pt x="749" y="43"/>
                  </a:lnTo>
                  <a:lnTo>
                    <a:pt x="726" y="43"/>
                  </a:lnTo>
                  <a:lnTo>
                    <a:pt x="705" y="44"/>
                  </a:lnTo>
                  <a:lnTo>
                    <a:pt x="686" y="45"/>
                  </a:lnTo>
                  <a:lnTo>
                    <a:pt x="668" y="47"/>
                  </a:lnTo>
                  <a:lnTo>
                    <a:pt x="663" y="48"/>
                  </a:lnTo>
                  <a:lnTo>
                    <a:pt x="657" y="49"/>
                  </a:lnTo>
                  <a:lnTo>
                    <a:pt x="651" y="50"/>
                  </a:lnTo>
                  <a:lnTo>
                    <a:pt x="645" y="51"/>
                  </a:lnTo>
                  <a:lnTo>
                    <a:pt x="639" y="51"/>
                  </a:lnTo>
                  <a:lnTo>
                    <a:pt x="633" y="52"/>
                  </a:lnTo>
                  <a:lnTo>
                    <a:pt x="627" y="52"/>
                  </a:lnTo>
                  <a:lnTo>
                    <a:pt x="621" y="52"/>
                  </a:lnTo>
                  <a:lnTo>
                    <a:pt x="615" y="51"/>
                  </a:lnTo>
                  <a:lnTo>
                    <a:pt x="610" y="51"/>
                  </a:lnTo>
                  <a:lnTo>
                    <a:pt x="606" y="50"/>
                  </a:lnTo>
                  <a:lnTo>
                    <a:pt x="602" y="48"/>
                  </a:lnTo>
                  <a:lnTo>
                    <a:pt x="598" y="46"/>
                  </a:lnTo>
                  <a:lnTo>
                    <a:pt x="595" y="44"/>
                  </a:lnTo>
                  <a:lnTo>
                    <a:pt x="593" y="41"/>
                  </a:lnTo>
                  <a:lnTo>
                    <a:pt x="592" y="38"/>
                  </a:lnTo>
                  <a:lnTo>
                    <a:pt x="591" y="34"/>
                  </a:lnTo>
                  <a:lnTo>
                    <a:pt x="590" y="29"/>
                  </a:lnTo>
                  <a:lnTo>
                    <a:pt x="589" y="26"/>
                  </a:lnTo>
                  <a:lnTo>
                    <a:pt x="589" y="22"/>
                  </a:lnTo>
                  <a:lnTo>
                    <a:pt x="588" y="19"/>
                  </a:lnTo>
                  <a:lnTo>
                    <a:pt x="588" y="15"/>
                  </a:lnTo>
                  <a:lnTo>
                    <a:pt x="587" y="12"/>
                  </a:lnTo>
                  <a:lnTo>
                    <a:pt x="586" y="10"/>
                  </a:lnTo>
                  <a:lnTo>
                    <a:pt x="586" y="7"/>
                  </a:lnTo>
                  <a:lnTo>
                    <a:pt x="585" y="6"/>
                  </a:lnTo>
                  <a:lnTo>
                    <a:pt x="584" y="4"/>
                  </a:lnTo>
                  <a:lnTo>
                    <a:pt x="583" y="2"/>
                  </a:lnTo>
                  <a:lnTo>
                    <a:pt x="582" y="1"/>
                  </a:lnTo>
                  <a:lnTo>
                    <a:pt x="580" y="0"/>
                  </a:lnTo>
                  <a:lnTo>
                    <a:pt x="579" y="0"/>
                  </a:lnTo>
                  <a:lnTo>
                    <a:pt x="577" y="0"/>
                  </a:lnTo>
                  <a:lnTo>
                    <a:pt x="576" y="0"/>
                  </a:lnTo>
                  <a:lnTo>
                    <a:pt x="574" y="0"/>
                  </a:lnTo>
                  <a:lnTo>
                    <a:pt x="573" y="1"/>
                  </a:lnTo>
                  <a:lnTo>
                    <a:pt x="572" y="2"/>
                  </a:lnTo>
                  <a:lnTo>
                    <a:pt x="571" y="4"/>
                  </a:lnTo>
                  <a:lnTo>
                    <a:pt x="569" y="6"/>
                  </a:lnTo>
                  <a:lnTo>
                    <a:pt x="568" y="7"/>
                  </a:lnTo>
                  <a:lnTo>
                    <a:pt x="566" y="8"/>
                  </a:lnTo>
                  <a:lnTo>
                    <a:pt x="563" y="10"/>
                  </a:lnTo>
                  <a:lnTo>
                    <a:pt x="560" y="11"/>
                  </a:lnTo>
                  <a:lnTo>
                    <a:pt x="556" y="12"/>
                  </a:lnTo>
                  <a:lnTo>
                    <a:pt x="551" y="13"/>
                  </a:lnTo>
                  <a:lnTo>
                    <a:pt x="545" y="13"/>
                  </a:lnTo>
                  <a:lnTo>
                    <a:pt x="538" y="14"/>
                  </a:lnTo>
                  <a:lnTo>
                    <a:pt x="530" y="14"/>
                  </a:lnTo>
                </a:path>
              </a:pathLst>
            </a:custGeom>
            <a:solidFill>
              <a:srgbClr val="BE237D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45" name="Freeform 40"/>
            <p:cNvSpPr>
              <a:spLocks/>
            </p:cNvSpPr>
            <p:nvPr/>
          </p:nvSpPr>
          <p:spPr bwMode="auto">
            <a:xfrm>
              <a:off x="5249" y="2471"/>
              <a:ext cx="54" cy="431"/>
            </a:xfrm>
            <a:custGeom>
              <a:avLst/>
              <a:gdLst>
                <a:gd name="T0" fmla="*/ 15 w 54"/>
                <a:gd name="T1" fmla="*/ 9 h 431"/>
                <a:gd name="T2" fmla="*/ 22 w 54"/>
                <a:gd name="T3" fmla="*/ 31 h 431"/>
                <a:gd name="T4" fmla="*/ 27 w 54"/>
                <a:gd name="T5" fmla="*/ 58 h 431"/>
                <a:gd name="T6" fmla="*/ 29 w 54"/>
                <a:gd name="T7" fmla="*/ 90 h 431"/>
                <a:gd name="T8" fmla="*/ 29 w 54"/>
                <a:gd name="T9" fmla="*/ 124 h 431"/>
                <a:gd name="T10" fmla="*/ 29 w 54"/>
                <a:gd name="T11" fmla="*/ 159 h 431"/>
                <a:gd name="T12" fmla="*/ 26 w 54"/>
                <a:gd name="T13" fmla="*/ 214 h 431"/>
                <a:gd name="T14" fmla="*/ 24 w 54"/>
                <a:gd name="T15" fmla="*/ 249 h 431"/>
                <a:gd name="T16" fmla="*/ 20 w 54"/>
                <a:gd name="T17" fmla="*/ 281 h 431"/>
                <a:gd name="T18" fmla="*/ 17 w 54"/>
                <a:gd name="T19" fmla="*/ 311 h 431"/>
                <a:gd name="T20" fmla="*/ 13 w 54"/>
                <a:gd name="T21" fmla="*/ 339 h 431"/>
                <a:gd name="T22" fmla="*/ 10 w 54"/>
                <a:gd name="T23" fmla="*/ 363 h 431"/>
                <a:gd name="T24" fmla="*/ 7 w 54"/>
                <a:gd name="T25" fmla="*/ 384 h 431"/>
                <a:gd name="T26" fmla="*/ 5 w 54"/>
                <a:gd name="T27" fmla="*/ 403 h 431"/>
                <a:gd name="T28" fmla="*/ 2 w 54"/>
                <a:gd name="T29" fmla="*/ 418 h 431"/>
                <a:gd name="T30" fmla="*/ 0 w 54"/>
                <a:gd name="T31" fmla="*/ 430 h 431"/>
                <a:gd name="T32" fmla="*/ 25 w 54"/>
                <a:gd name="T33" fmla="*/ 425 h 431"/>
                <a:gd name="T34" fmla="*/ 27 w 54"/>
                <a:gd name="T35" fmla="*/ 411 h 431"/>
                <a:gd name="T36" fmla="*/ 30 w 54"/>
                <a:gd name="T37" fmla="*/ 394 h 431"/>
                <a:gd name="T38" fmla="*/ 32 w 54"/>
                <a:gd name="T39" fmla="*/ 374 h 431"/>
                <a:gd name="T40" fmla="*/ 35 w 54"/>
                <a:gd name="T41" fmla="*/ 351 h 431"/>
                <a:gd name="T42" fmla="*/ 38 w 54"/>
                <a:gd name="T43" fmla="*/ 325 h 431"/>
                <a:gd name="T44" fmla="*/ 40 w 54"/>
                <a:gd name="T45" fmla="*/ 297 h 431"/>
                <a:gd name="T46" fmla="*/ 42 w 54"/>
                <a:gd name="T47" fmla="*/ 266 h 431"/>
                <a:gd name="T48" fmla="*/ 45 w 54"/>
                <a:gd name="T49" fmla="*/ 231 h 431"/>
                <a:gd name="T50" fmla="*/ 48 w 54"/>
                <a:gd name="T51" fmla="*/ 196 h 431"/>
                <a:gd name="T52" fmla="*/ 51 w 54"/>
                <a:gd name="T53" fmla="*/ 159 h 431"/>
                <a:gd name="T54" fmla="*/ 52 w 54"/>
                <a:gd name="T55" fmla="*/ 124 h 431"/>
                <a:gd name="T56" fmla="*/ 52 w 54"/>
                <a:gd name="T57" fmla="*/ 90 h 431"/>
                <a:gd name="T58" fmla="*/ 50 w 54"/>
                <a:gd name="T59" fmla="*/ 58 h 431"/>
                <a:gd name="T60" fmla="*/ 46 w 54"/>
                <a:gd name="T61" fmla="*/ 31 h 431"/>
                <a:gd name="T62" fmla="*/ 38 w 54"/>
                <a:gd name="T63" fmla="*/ 9 h 431"/>
                <a:gd name="T64" fmla="*/ 10 w 54"/>
                <a:gd name="T65" fmla="*/ 0 h 43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4"/>
                <a:gd name="T100" fmla="*/ 0 h 431"/>
                <a:gd name="T101" fmla="*/ 54 w 54"/>
                <a:gd name="T102" fmla="*/ 431 h 43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4" h="431">
                  <a:moveTo>
                    <a:pt x="10" y="0"/>
                  </a:moveTo>
                  <a:lnTo>
                    <a:pt x="15" y="9"/>
                  </a:lnTo>
                  <a:lnTo>
                    <a:pt x="19" y="19"/>
                  </a:lnTo>
                  <a:lnTo>
                    <a:pt x="22" y="31"/>
                  </a:lnTo>
                  <a:lnTo>
                    <a:pt x="25" y="44"/>
                  </a:lnTo>
                  <a:lnTo>
                    <a:pt x="27" y="58"/>
                  </a:lnTo>
                  <a:lnTo>
                    <a:pt x="28" y="74"/>
                  </a:lnTo>
                  <a:lnTo>
                    <a:pt x="29" y="90"/>
                  </a:lnTo>
                  <a:lnTo>
                    <a:pt x="29" y="106"/>
                  </a:lnTo>
                  <a:lnTo>
                    <a:pt x="29" y="124"/>
                  </a:lnTo>
                  <a:lnTo>
                    <a:pt x="29" y="142"/>
                  </a:lnTo>
                  <a:lnTo>
                    <a:pt x="29" y="159"/>
                  </a:lnTo>
                  <a:lnTo>
                    <a:pt x="27" y="196"/>
                  </a:lnTo>
                  <a:lnTo>
                    <a:pt x="26" y="214"/>
                  </a:lnTo>
                  <a:lnTo>
                    <a:pt x="25" y="231"/>
                  </a:lnTo>
                  <a:lnTo>
                    <a:pt x="24" y="249"/>
                  </a:lnTo>
                  <a:lnTo>
                    <a:pt x="22" y="266"/>
                  </a:lnTo>
                  <a:lnTo>
                    <a:pt x="20" y="281"/>
                  </a:lnTo>
                  <a:lnTo>
                    <a:pt x="19" y="297"/>
                  </a:lnTo>
                  <a:lnTo>
                    <a:pt x="17" y="311"/>
                  </a:lnTo>
                  <a:lnTo>
                    <a:pt x="15" y="325"/>
                  </a:lnTo>
                  <a:lnTo>
                    <a:pt x="13" y="339"/>
                  </a:lnTo>
                  <a:lnTo>
                    <a:pt x="12" y="351"/>
                  </a:lnTo>
                  <a:lnTo>
                    <a:pt x="10" y="363"/>
                  </a:lnTo>
                  <a:lnTo>
                    <a:pt x="9" y="374"/>
                  </a:lnTo>
                  <a:lnTo>
                    <a:pt x="7" y="384"/>
                  </a:lnTo>
                  <a:lnTo>
                    <a:pt x="6" y="394"/>
                  </a:lnTo>
                  <a:lnTo>
                    <a:pt x="5" y="403"/>
                  </a:lnTo>
                  <a:lnTo>
                    <a:pt x="3" y="411"/>
                  </a:lnTo>
                  <a:lnTo>
                    <a:pt x="2" y="418"/>
                  </a:lnTo>
                  <a:lnTo>
                    <a:pt x="1" y="425"/>
                  </a:lnTo>
                  <a:lnTo>
                    <a:pt x="0" y="430"/>
                  </a:lnTo>
                  <a:lnTo>
                    <a:pt x="24" y="430"/>
                  </a:lnTo>
                  <a:lnTo>
                    <a:pt x="25" y="425"/>
                  </a:lnTo>
                  <a:lnTo>
                    <a:pt x="26" y="418"/>
                  </a:lnTo>
                  <a:lnTo>
                    <a:pt x="27" y="411"/>
                  </a:lnTo>
                  <a:lnTo>
                    <a:pt x="28" y="403"/>
                  </a:lnTo>
                  <a:lnTo>
                    <a:pt x="30" y="394"/>
                  </a:lnTo>
                  <a:lnTo>
                    <a:pt x="31" y="384"/>
                  </a:lnTo>
                  <a:lnTo>
                    <a:pt x="32" y="374"/>
                  </a:lnTo>
                  <a:lnTo>
                    <a:pt x="34" y="363"/>
                  </a:lnTo>
                  <a:lnTo>
                    <a:pt x="35" y="351"/>
                  </a:lnTo>
                  <a:lnTo>
                    <a:pt x="36" y="339"/>
                  </a:lnTo>
                  <a:lnTo>
                    <a:pt x="38" y="325"/>
                  </a:lnTo>
                  <a:lnTo>
                    <a:pt x="39" y="311"/>
                  </a:lnTo>
                  <a:lnTo>
                    <a:pt x="40" y="297"/>
                  </a:lnTo>
                  <a:lnTo>
                    <a:pt x="41" y="281"/>
                  </a:lnTo>
                  <a:lnTo>
                    <a:pt x="42" y="266"/>
                  </a:lnTo>
                  <a:lnTo>
                    <a:pt x="43" y="249"/>
                  </a:lnTo>
                  <a:lnTo>
                    <a:pt x="45" y="231"/>
                  </a:lnTo>
                  <a:lnTo>
                    <a:pt x="47" y="214"/>
                  </a:lnTo>
                  <a:lnTo>
                    <a:pt x="48" y="196"/>
                  </a:lnTo>
                  <a:lnTo>
                    <a:pt x="50" y="178"/>
                  </a:lnTo>
                  <a:lnTo>
                    <a:pt x="51" y="159"/>
                  </a:lnTo>
                  <a:lnTo>
                    <a:pt x="52" y="142"/>
                  </a:lnTo>
                  <a:lnTo>
                    <a:pt x="52" y="124"/>
                  </a:lnTo>
                  <a:lnTo>
                    <a:pt x="53" y="106"/>
                  </a:lnTo>
                  <a:lnTo>
                    <a:pt x="52" y="90"/>
                  </a:lnTo>
                  <a:lnTo>
                    <a:pt x="52" y="74"/>
                  </a:lnTo>
                  <a:lnTo>
                    <a:pt x="50" y="58"/>
                  </a:lnTo>
                  <a:lnTo>
                    <a:pt x="48" y="44"/>
                  </a:lnTo>
                  <a:lnTo>
                    <a:pt x="46" y="31"/>
                  </a:lnTo>
                  <a:lnTo>
                    <a:pt x="43" y="19"/>
                  </a:lnTo>
                  <a:lnTo>
                    <a:pt x="38" y="9"/>
                  </a:lnTo>
                  <a:lnTo>
                    <a:pt x="34" y="0"/>
                  </a:lnTo>
                  <a:lnTo>
                    <a:pt x="10" y="0"/>
                  </a:lnTo>
                </a:path>
              </a:pathLst>
            </a:custGeom>
            <a:solidFill>
              <a:srgbClr val="BE237D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46" name="Freeform 41"/>
            <p:cNvSpPr>
              <a:spLocks/>
            </p:cNvSpPr>
            <p:nvPr/>
          </p:nvSpPr>
          <p:spPr bwMode="auto">
            <a:xfrm>
              <a:off x="4665" y="2868"/>
              <a:ext cx="658" cy="202"/>
            </a:xfrm>
            <a:custGeom>
              <a:avLst/>
              <a:gdLst>
                <a:gd name="T0" fmla="*/ 575 w 658"/>
                <a:gd name="T1" fmla="*/ 0 h 202"/>
                <a:gd name="T2" fmla="*/ 5 w 658"/>
                <a:gd name="T3" fmla="*/ 115 h 202"/>
                <a:gd name="T4" fmla="*/ 512 w 658"/>
                <a:gd name="T5" fmla="*/ 158 h 202"/>
                <a:gd name="T6" fmla="*/ 568 w 658"/>
                <a:gd name="T7" fmla="*/ 169 h 202"/>
                <a:gd name="T8" fmla="*/ 573 w 658"/>
                <a:gd name="T9" fmla="*/ 172 h 202"/>
                <a:gd name="T10" fmla="*/ 582 w 658"/>
                <a:gd name="T11" fmla="*/ 176 h 202"/>
                <a:gd name="T12" fmla="*/ 588 w 658"/>
                <a:gd name="T13" fmla="*/ 177 h 202"/>
                <a:gd name="T14" fmla="*/ 594 w 658"/>
                <a:gd name="T15" fmla="*/ 178 h 202"/>
                <a:gd name="T16" fmla="*/ 599 w 658"/>
                <a:gd name="T17" fmla="*/ 177 h 202"/>
                <a:gd name="T18" fmla="*/ 604 w 658"/>
                <a:gd name="T19" fmla="*/ 175 h 202"/>
                <a:gd name="T20" fmla="*/ 608 w 658"/>
                <a:gd name="T21" fmla="*/ 172 h 202"/>
                <a:gd name="T22" fmla="*/ 610 w 658"/>
                <a:gd name="T23" fmla="*/ 171 h 202"/>
                <a:gd name="T24" fmla="*/ 612 w 658"/>
                <a:gd name="T25" fmla="*/ 170 h 202"/>
                <a:gd name="T26" fmla="*/ 613 w 658"/>
                <a:gd name="T27" fmla="*/ 171 h 202"/>
                <a:gd name="T28" fmla="*/ 613 w 658"/>
                <a:gd name="T29" fmla="*/ 175 h 202"/>
                <a:gd name="T30" fmla="*/ 614 w 658"/>
                <a:gd name="T31" fmla="*/ 182 h 202"/>
                <a:gd name="T32" fmla="*/ 614 w 658"/>
                <a:gd name="T33" fmla="*/ 186 h 202"/>
                <a:gd name="T34" fmla="*/ 615 w 658"/>
                <a:gd name="T35" fmla="*/ 190 h 202"/>
                <a:gd name="T36" fmla="*/ 616 w 658"/>
                <a:gd name="T37" fmla="*/ 192 h 202"/>
                <a:gd name="T38" fmla="*/ 617 w 658"/>
                <a:gd name="T39" fmla="*/ 194 h 202"/>
                <a:gd name="T40" fmla="*/ 617 w 658"/>
                <a:gd name="T41" fmla="*/ 196 h 202"/>
                <a:gd name="T42" fmla="*/ 632 w 658"/>
                <a:gd name="T43" fmla="*/ 201 h 202"/>
                <a:gd name="T44" fmla="*/ 637 w 658"/>
                <a:gd name="T45" fmla="*/ 196 h 202"/>
                <a:gd name="T46" fmla="*/ 642 w 658"/>
                <a:gd name="T47" fmla="*/ 187 h 202"/>
                <a:gd name="T48" fmla="*/ 647 w 658"/>
                <a:gd name="T49" fmla="*/ 173 h 202"/>
                <a:gd name="T50" fmla="*/ 651 w 658"/>
                <a:gd name="T51" fmla="*/ 157 h 202"/>
                <a:gd name="T52" fmla="*/ 654 w 658"/>
                <a:gd name="T53" fmla="*/ 140 h 202"/>
                <a:gd name="T54" fmla="*/ 656 w 658"/>
                <a:gd name="T55" fmla="*/ 124 h 202"/>
                <a:gd name="T56" fmla="*/ 657 w 658"/>
                <a:gd name="T57" fmla="*/ 108 h 202"/>
                <a:gd name="T58" fmla="*/ 656 w 658"/>
                <a:gd name="T59" fmla="*/ 96 h 202"/>
                <a:gd name="T60" fmla="*/ 635 w 658"/>
                <a:gd name="T61" fmla="*/ 93 h 202"/>
                <a:gd name="T62" fmla="*/ 632 w 658"/>
                <a:gd name="T63" fmla="*/ 97 h 202"/>
                <a:gd name="T64" fmla="*/ 629 w 658"/>
                <a:gd name="T65" fmla="*/ 102 h 202"/>
                <a:gd name="T66" fmla="*/ 627 w 658"/>
                <a:gd name="T67" fmla="*/ 107 h 202"/>
                <a:gd name="T68" fmla="*/ 624 w 658"/>
                <a:gd name="T69" fmla="*/ 114 h 202"/>
                <a:gd name="T70" fmla="*/ 623 w 658"/>
                <a:gd name="T71" fmla="*/ 118 h 202"/>
                <a:gd name="T72" fmla="*/ 623 w 658"/>
                <a:gd name="T73" fmla="*/ 122 h 202"/>
                <a:gd name="T74" fmla="*/ 622 w 658"/>
                <a:gd name="T75" fmla="*/ 10 h 20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58"/>
                <a:gd name="T115" fmla="*/ 0 h 202"/>
                <a:gd name="T116" fmla="*/ 658 w 658"/>
                <a:gd name="T117" fmla="*/ 202 h 20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58" h="202">
                  <a:moveTo>
                    <a:pt x="622" y="10"/>
                  </a:moveTo>
                  <a:lnTo>
                    <a:pt x="575" y="0"/>
                  </a:lnTo>
                  <a:lnTo>
                    <a:pt x="0" y="81"/>
                  </a:lnTo>
                  <a:lnTo>
                    <a:pt x="5" y="115"/>
                  </a:lnTo>
                  <a:lnTo>
                    <a:pt x="91" y="158"/>
                  </a:lnTo>
                  <a:lnTo>
                    <a:pt x="512" y="158"/>
                  </a:lnTo>
                  <a:lnTo>
                    <a:pt x="565" y="167"/>
                  </a:lnTo>
                  <a:lnTo>
                    <a:pt x="568" y="169"/>
                  </a:lnTo>
                  <a:lnTo>
                    <a:pt x="570" y="171"/>
                  </a:lnTo>
                  <a:lnTo>
                    <a:pt x="573" y="172"/>
                  </a:lnTo>
                  <a:lnTo>
                    <a:pt x="579" y="175"/>
                  </a:lnTo>
                  <a:lnTo>
                    <a:pt x="582" y="176"/>
                  </a:lnTo>
                  <a:lnTo>
                    <a:pt x="585" y="176"/>
                  </a:lnTo>
                  <a:lnTo>
                    <a:pt x="588" y="177"/>
                  </a:lnTo>
                  <a:lnTo>
                    <a:pt x="591" y="177"/>
                  </a:lnTo>
                  <a:lnTo>
                    <a:pt x="594" y="178"/>
                  </a:lnTo>
                  <a:lnTo>
                    <a:pt x="597" y="177"/>
                  </a:lnTo>
                  <a:lnTo>
                    <a:pt x="599" y="177"/>
                  </a:lnTo>
                  <a:lnTo>
                    <a:pt x="602" y="176"/>
                  </a:lnTo>
                  <a:lnTo>
                    <a:pt x="604" y="175"/>
                  </a:lnTo>
                  <a:lnTo>
                    <a:pt x="606" y="174"/>
                  </a:lnTo>
                  <a:lnTo>
                    <a:pt x="608" y="172"/>
                  </a:lnTo>
                  <a:lnTo>
                    <a:pt x="609" y="171"/>
                  </a:lnTo>
                  <a:lnTo>
                    <a:pt x="610" y="171"/>
                  </a:lnTo>
                  <a:lnTo>
                    <a:pt x="611" y="170"/>
                  </a:lnTo>
                  <a:lnTo>
                    <a:pt x="612" y="170"/>
                  </a:lnTo>
                  <a:lnTo>
                    <a:pt x="612" y="171"/>
                  </a:lnTo>
                  <a:lnTo>
                    <a:pt x="613" y="171"/>
                  </a:lnTo>
                  <a:lnTo>
                    <a:pt x="613" y="172"/>
                  </a:lnTo>
                  <a:lnTo>
                    <a:pt x="613" y="175"/>
                  </a:lnTo>
                  <a:lnTo>
                    <a:pt x="613" y="177"/>
                  </a:lnTo>
                  <a:lnTo>
                    <a:pt x="614" y="182"/>
                  </a:lnTo>
                  <a:lnTo>
                    <a:pt x="614" y="184"/>
                  </a:lnTo>
                  <a:lnTo>
                    <a:pt x="614" y="186"/>
                  </a:lnTo>
                  <a:lnTo>
                    <a:pt x="615" y="188"/>
                  </a:lnTo>
                  <a:lnTo>
                    <a:pt x="615" y="190"/>
                  </a:lnTo>
                  <a:lnTo>
                    <a:pt x="616" y="191"/>
                  </a:lnTo>
                  <a:lnTo>
                    <a:pt x="616" y="192"/>
                  </a:lnTo>
                  <a:lnTo>
                    <a:pt x="616" y="194"/>
                  </a:lnTo>
                  <a:lnTo>
                    <a:pt x="617" y="194"/>
                  </a:lnTo>
                  <a:lnTo>
                    <a:pt x="617" y="195"/>
                  </a:lnTo>
                  <a:lnTo>
                    <a:pt x="617" y="196"/>
                  </a:lnTo>
                  <a:lnTo>
                    <a:pt x="618" y="196"/>
                  </a:lnTo>
                  <a:lnTo>
                    <a:pt x="632" y="201"/>
                  </a:lnTo>
                  <a:lnTo>
                    <a:pt x="635" y="199"/>
                  </a:lnTo>
                  <a:lnTo>
                    <a:pt x="637" y="196"/>
                  </a:lnTo>
                  <a:lnTo>
                    <a:pt x="640" y="192"/>
                  </a:lnTo>
                  <a:lnTo>
                    <a:pt x="642" y="187"/>
                  </a:lnTo>
                  <a:lnTo>
                    <a:pt x="645" y="180"/>
                  </a:lnTo>
                  <a:lnTo>
                    <a:pt x="647" y="173"/>
                  </a:lnTo>
                  <a:lnTo>
                    <a:pt x="649" y="165"/>
                  </a:lnTo>
                  <a:lnTo>
                    <a:pt x="651" y="157"/>
                  </a:lnTo>
                  <a:lnTo>
                    <a:pt x="653" y="149"/>
                  </a:lnTo>
                  <a:lnTo>
                    <a:pt x="654" y="140"/>
                  </a:lnTo>
                  <a:lnTo>
                    <a:pt x="655" y="132"/>
                  </a:lnTo>
                  <a:lnTo>
                    <a:pt x="656" y="124"/>
                  </a:lnTo>
                  <a:lnTo>
                    <a:pt x="657" y="116"/>
                  </a:lnTo>
                  <a:lnTo>
                    <a:pt x="657" y="108"/>
                  </a:lnTo>
                  <a:lnTo>
                    <a:pt x="656" y="102"/>
                  </a:lnTo>
                  <a:lnTo>
                    <a:pt x="656" y="96"/>
                  </a:lnTo>
                  <a:lnTo>
                    <a:pt x="637" y="91"/>
                  </a:lnTo>
                  <a:lnTo>
                    <a:pt x="635" y="93"/>
                  </a:lnTo>
                  <a:lnTo>
                    <a:pt x="633" y="95"/>
                  </a:lnTo>
                  <a:lnTo>
                    <a:pt x="632" y="97"/>
                  </a:lnTo>
                  <a:lnTo>
                    <a:pt x="630" y="100"/>
                  </a:lnTo>
                  <a:lnTo>
                    <a:pt x="629" y="102"/>
                  </a:lnTo>
                  <a:lnTo>
                    <a:pt x="628" y="104"/>
                  </a:lnTo>
                  <a:lnTo>
                    <a:pt x="627" y="107"/>
                  </a:lnTo>
                  <a:lnTo>
                    <a:pt x="626" y="109"/>
                  </a:lnTo>
                  <a:lnTo>
                    <a:pt x="624" y="114"/>
                  </a:lnTo>
                  <a:lnTo>
                    <a:pt x="624" y="117"/>
                  </a:lnTo>
                  <a:lnTo>
                    <a:pt x="623" y="118"/>
                  </a:lnTo>
                  <a:lnTo>
                    <a:pt x="623" y="120"/>
                  </a:lnTo>
                  <a:lnTo>
                    <a:pt x="623" y="122"/>
                  </a:lnTo>
                  <a:lnTo>
                    <a:pt x="622" y="123"/>
                  </a:lnTo>
                  <a:lnTo>
                    <a:pt x="622" y="10"/>
                  </a:lnTo>
                </a:path>
              </a:pathLst>
            </a:custGeom>
            <a:solidFill>
              <a:srgbClr val="BE237D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47" name="Freeform 42"/>
            <p:cNvSpPr>
              <a:spLocks/>
            </p:cNvSpPr>
            <p:nvPr/>
          </p:nvSpPr>
          <p:spPr bwMode="auto">
            <a:xfrm>
              <a:off x="4425" y="2830"/>
              <a:ext cx="787" cy="186"/>
            </a:xfrm>
            <a:custGeom>
              <a:avLst/>
              <a:gdLst>
                <a:gd name="T0" fmla="*/ 4 w 787"/>
                <a:gd name="T1" fmla="*/ 151 h 186"/>
                <a:gd name="T2" fmla="*/ 1 w 787"/>
                <a:gd name="T3" fmla="*/ 158 h 186"/>
                <a:gd name="T4" fmla="*/ 0 w 787"/>
                <a:gd name="T5" fmla="*/ 165 h 186"/>
                <a:gd name="T6" fmla="*/ 2 w 787"/>
                <a:gd name="T7" fmla="*/ 172 h 186"/>
                <a:gd name="T8" fmla="*/ 6 w 787"/>
                <a:gd name="T9" fmla="*/ 178 h 186"/>
                <a:gd name="T10" fmla="*/ 11 w 787"/>
                <a:gd name="T11" fmla="*/ 183 h 186"/>
                <a:gd name="T12" fmla="*/ 18 w 787"/>
                <a:gd name="T13" fmla="*/ 185 h 186"/>
                <a:gd name="T14" fmla="*/ 25 w 787"/>
                <a:gd name="T15" fmla="*/ 184 h 186"/>
                <a:gd name="T16" fmla="*/ 34 w 787"/>
                <a:gd name="T17" fmla="*/ 179 h 186"/>
                <a:gd name="T18" fmla="*/ 44 w 787"/>
                <a:gd name="T19" fmla="*/ 173 h 186"/>
                <a:gd name="T20" fmla="*/ 56 w 787"/>
                <a:gd name="T21" fmla="*/ 167 h 186"/>
                <a:gd name="T22" fmla="*/ 70 w 787"/>
                <a:gd name="T23" fmla="*/ 162 h 186"/>
                <a:gd name="T24" fmla="*/ 85 w 787"/>
                <a:gd name="T25" fmla="*/ 157 h 186"/>
                <a:gd name="T26" fmla="*/ 100 w 787"/>
                <a:gd name="T27" fmla="*/ 153 h 186"/>
                <a:gd name="T28" fmla="*/ 115 w 787"/>
                <a:gd name="T29" fmla="*/ 150 h 186"/>
                <a:gd name="T30" fmla="*/ 129 w 787"/>
                <a:gd name="T31" fmla="*/ 148 h 186"/>
                <a:gd name="T32" fmla="*/ 347 w 787"/>
                <a:gd name="T33" fmla="*/ 148 h 186"/>
                <a:gd name="T34" fmla="*/ 389 w 787"/>
                <a:gd name="T35" fmla="*/ 147 h 186"/>
                <a:gd name="T36" fmla="*/ 452 w 787"/>
                <a:gd name="T37" fmla="*/ 144 h 186"/>
                <a:gd name="T38" fmla="*/ 528 w 787"/>
                <a:gd name="T39" fmla="*/ 139 h 186"/>
                <a:gd name="T40" fmla="*/ 608 w 787"/>
                <a:gd name="T41" fmla="*/ 131 h 186"/>
                <a:gd name="T42" fmla="*/ 682 w 787"/>
                <a:gd name="T43" fmla="*/ 118 h 186"/>
                <a:gd name="T44" fmla="*/ 742 w 787"/>
                <a:gd name="T45" fmla="*/ 100 h 186"/>
                <a:gd name="T46" fmla="*/ 779 w 787"/>
                <a:gd name="T47" fmla="*/ 76 h 186"/>
                <a:gd name="T48" fmla="*/ 786 w 787"/>
                <a:gd name="T49" fmla="*/ 57 h 186"/>
                <a:gd name="T50" fmla="*/ 786 w 787"/>
                <a:gd name="T51" fmla="*/ 48 h 186"/>
                <a:gd name="T52" fmla="*/ 783 w 787"/>
                <a:gd name="T53" fmla="*/ 38 h 186"/>
                <a:gd name="T54" fmla="*/ 778 w 787"/>
                <a:gd name="T55" fmla="*/ 28 h 186"/>
                <a:gd name="T56" fmla="*/ 773 w 787"/>
                <a:gd name="T57" fmla="*/ 19 h 186"/>
                <a:gd name="T58" fmla="*/ 766 w 787"/>
                <a:gd name="T59" fmla="*/ 11 h 186"/>
                <a:gd name="T60" fmla="*/ 759 w 787"/>
                <a:gd name="T61" fmla="*/ 5 h 186"/>
                <a:gd name="T62" fmla="*/ 751 w 787"/>
                <a:gd name="T63" fmla="*/ 1 h 186"/>
                <a:gd name="T64" fmla="*/ 737 w 787"/>
                <a:gd name="T65" fmla="*/ 1 h 186"/>
                <a:gd name="T66" fmla="*/ 628 w 787"/>
                <a:gd name="T67" fmla="*/ 21 h 186"/>
                <a:gd name="T68" fmla="*/ 510 w 787"/>
                <a:gd name="T69" fmla="*/ 43 h 186"/>
                <a:gd name="T70" fmla="*/ 377 w 787"/>
                <a:gd name="T71" fmla="*/ 69 h 186"/>
                <a:gd name="T72" fmla="*/ 243 w 787"/>
                <a:gd name="T73" fmla="*/ 95 h 186"/>
                <a:gd name="T74" fmla="*/ 126 w 787"/>
                <a:gd name="T75" fmla="*/ 119 h 186"/>
                <a:gd name="T76" fmla="*/ 41 w 787"/>
                <a:gd name="T77" fmla="*/ 138 h 186"/>
                <a:gd name="T78" fmla="*/ 6 w 787"/>
                <a:gd name="T79" fmla="*/ 148 h 18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787"/>
                <a:gd name="T121" fmla="*/ 0 h 186"/>
                <a:gd name="T122" fmla="*/ 787 w 787"/>
                <a:gd name="T123" fmla="*/ 186 h 18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787" h="186">
                  <a:moveTo>
                    <a:pt x="6" y="148"/>
                  </a:moveTo>
                  <a:lnTo>
                    <a:pt x="4" y="151"/>
                  </a:lnTo>
                  <a:lnTo>
                    <a:pt x="2" y="154"/>
                  </a:lnTo>
                  <a:lnTo>
                    <a:pt x="1" y="158"/>
                  </a:lnTo>
                  <a:lnTo>
                    <a:pt x="0" y="161"/>
                  </a:lnTo>
                  <a:lnTo>
                    <a:pt x="0" y="165"/>
                  </a:lnTo>
                  <a:lnTo>
                    <a:pt x="1" y="169"/>
                  </a:lnTo>
                  <a:lnTo>
                    <a:pt x="2" y="172"/>
                  </a:lnTo>
                  <a:lnTo>
                    <a:pt x="4" y="176"/>
                  </a:lnTo>
                  <a:lnTo>
                    <a:pt x="6" y="178"/>
                  </a:lnTo>
                  <a:lnTo>
                    <a:pt x="8" y="181"/>
                  </a:lnTo>
                  <a:lnTo>
                    <a:pt x="11" y="183"/>
                  </a:lnTo>
                  <a:lnTo>
                    <a:pt x="14" y="184"/>
                  </a:lnTo>
                  <a:lnTo>
                    <a:pt x="18" y="185"/>
                  </a:lnTo>
                  <a:lnTo>
                    <a:pt x="21" y="185"/>
                  </a:lnTo>
                  <a:lnTo>
                    <a:pt x="25" y="184"/>
                  </a:lnTo>
                  <a:lnTo>
                    <a:pt x="30" y="182"/>
                  </a:lnTo>
                  <a:lnTo>
                    <a:pt x="34" y="179"/>
                  </a:lnTo>
                  <a:lnTo>
                    <a:pt x="38" y="176"/>
                  </a:lnTo>
                  <a:lnTo>
                    <a:pt x="44" y="173"/>
                  </a:lnTo>
                  <a:lnTo>
                    <a:pt x="50" y="170"/>
                  </a:lnTo>
                  <a:lnTo>
                    <a:pt x="56" y="167"/>
                  </a:lnTo>
                  <a:lnTo>
                    <a:pt x="63" y="165"/>
                  </a:lnTo>
                  <a:lnTo>
                    <a:pt x="70" y="162"/>
                  </a:lnTo>
                  <a:lnTo>
                    <a:pt x="77" y="159"/>
                  </a:lnTo>
                  <a:lnTo>
                    <a:pt x="85" y="157"/>
                  </a:lnTo>
                  <a:lnTo>
                    <a:pt x="92" y="155"/>
                  </a:lnTo>
                  <a:lnTo>
                    <a:pt x="100" y="153"/>
                  </a:lnTo>
                  <a:lnTo>
                    <a:pt x="107" y="151"/>
                  </a:lnTo>
                  <a:lnTo>
                    <a:pt x="115" y="150"/>
                  </a:lnTo>
                  <a:lnTo>
                    <a:pt x="122" y="149"/>
                  </a:lnTo>
                  <a:lnTo>
                    <a:pt x="129" y="148"/>
                  </a:lnTo>
                  <a:lnTo>
                    <a:pt x="135" y="148"/>
                  </a:lnTo>
                  <a:lnTo>
                    <a:pt x="347" y="148"/>
                  </a:lnTo>
                  <a:lnTo>
                    <a:pt x="364" y="148"/>
                  </a:lnTo>
                  <a:lnTo>
                    <a:pt x="389" y="147"/>
                  </a:lnTo>
                  <a:lnTo>
                    <a:pt x="418" y="146"/>
                  </a:lnTo>
                  <a:lnTo>
                    <a:pt x="452" y="144"/>
                  </a:lnTo>
                  <a:lnTo>
                    <a:pt x="489" y="142"/>
                  </a:lnTo>
                  <a:lnTo>
                    <a:pt x="528" y="139"/>
                  </a:lnTo>
                  <a:lnTo>
                    <a:pt x="568" y="135"/>
                  </a:lnTo>
                  <a:lnTo>
                    <a:pt x="608" y="131"/>
                  </a:lnTo>
                  <a:lnTo>
                    <a:pt x="646" y="125"/>
                  </a:lnTo>
                  <a:lnTo>
                    <a:pt x="682" y="118"/>
                  </a:lnTo>
                  <a:lnTo>
                    <a:pt x="714" y="110"/>
                  </a:lnTo>
                  <a:lnTo>
                    <a:pt x="742" y="100"/>
                  </a:lnTo>
                  <a:lnTo>
                    <a:pt x="764" y="89"/>
                  </a:lnTo>
                  <a:lnTo>
                    <a:pt x="779" y="76"/>
                  </a:lnTo>
                  <a:lnTo>
                    <a:pt x="786" y="62"/>
                  </a:lnTo>
                  <a:lnTo>
                    <a:pt x="786" y="57"/>
                  </a:lnTo>
                  <a:lnTo>
                    <a:pt x="786" y="53"/>
                  </a:lnTo>
                  <a:lnTo>
                    <a:pt x="786" y="48"/>
                  </a:lnTo>
                  <a:lnTo>
                    <a:pt x="785" y="43"/>
                  </a:lnTo>
                  <a:lnTo>
                    <a:pt x="783" y="38"/>
                  </a:lnTo>
                  <a:lnTo>
                    <a:pt x="781" y="33"/>
                  </a:lnTo>
                  <a:lnTo>
                    <a:pt x="778" y="28"/>
                  </a:lnTo>
                  <a:lnTo>
                    <a:pt x="776" y="24"/>
                  </a:lnTo>
                  <a:lnTo>
                    <a:pt x="773" y="19"/>
                  </a:lnTo>
                  <a:lnTo>
                    <a:pt x="769" y="15"/>
                  </a:lnTo>
                  <a:lnTo>
                    <a:pt x="766" y="11"/>
                  </a:lnTo>
                  <a:lnTo>
                    <a:pt x="762" y="8"/>
                  </a:lnTo>
                  <a:lnTo>
                    <a:pt x="759" y="5"/>
                  </a:lnTo>
                  <a:lnTo>
                    <a:pt x="755" y="3"/>
                  </a:lnTo>
                  <a:lnTo>
                    <a:pt x="751" y="1"/>
                  </a:lnTo>
                  <a:lnTo>
                    <a:pt x="748" y="0"/>
                  </a:lnTo>
                  <a:lnTo>
                    <a:pt x="737" y="1"/>
                  </a:lnTo>
                  <a:lnTo>
                    <a:pt x="675" y="12"/>
                  </a:lnTo>
                  <a:lnTo>
                    <a:pt x="628" y="21"/>
                  </a:lnTo>
                  <a:lnTo>
                    <a:pt x="572" y="31"/>
                  </a:lnTo>
                  <a:lnTo>
                    <a:pt x="510" y="43"/>
                  </a:lnTo>
                  <a:lnTo>
                    <a:pt x="445" y="55"/>
                  </a:lnTo>
                  <a:lnTo>
                    <a:pt x="377" y="69"/>
                  </a:lnTo>
                  <a:lnTo>
                    <a:pt x="309" y="82"/>
                  </a:lnTo>
                  <a:lnTo>
                    <a:pt x="243" y="95"/>
                  </a:lnTo>
                  <a:lnTo>
                    <a:pt x="181" y="107"/>
                  </a:lnTo>
                  <a:lnTo>
                    <a:pt x="126" y="119"/>
                  </a:lnTo>
                  <a:lnTo>
                    <a:pt x="79" y="129"/>
                  </a:lnTo>
                  <a:lnTo>
                    <a:pt x="41" y="138"/>
                  </a:lnTo>
                  <a:lnTo>
                    <a:pt x="17" y="144"/>
                  </a:lnTo>
                  <a:lnTo>
                    <a:pt x="6" y="148"/>
                  </a:lnTo>
                </a:path>
              </a:pathLst>
            </a:custGeom>
            <a:solidFill>
              <a:srgbClr val="BE237D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48" name="Freeform 43"/>
            <p:cNvSpPr>
              <a:spLocks/>
            </p:cNvSpPr>
            <p:nvPr/>
          </p:nvSpPr>
          <p:spPr bwMode="auto">
            <a:xfrm>
              <a:off x="4389" y="2744"/>
              <a:ext cx="811" cy="250"/>
            </a:xfrm>
            <a:custGeom>
              <a:avLst/>
              <a:gdLst>
                <a:gd name="T0" fmla="*/ 586 w 811"/>
                <a:gd name="T1" fmla="*/ 0 h 250"/>
                <a:gd name="T2" fmla="*/ 618 w 811"/>
                <a:gd name="T3" fmla="*/ 0 h 250"/>
                <a:gd name="T4" fmla="*/ 654 w 811"/>
                <a:gd name="T5" fmla="*/ 2 h 250"/>
                <a:gd name="T6" fmla="*/ 691 w 811"/>
                <a:gd name="T7" fmla="*/ 7 h 250"/>
                <a:gd name="T8" fmla="*/ 727 w 811"/>
                <a:gd name="T9" fmla="*/ 15 h 250"/>
                <a:gd name="T10" fmla="*/ 759 w 811"/>
                <a:gd name="T11" fmla="*/ 28 h 250"/>
                <a:gd name="T12" fmla="*/ 785 w 811"/>
                <a:gd name="T13" fmla="*/ 46 h 250"/>
                <a:gd name="T14" fmla="*/ 803 w 811"/>
                <a:gd name="T15" fmla="*/ 71 h 250"/>
                <a:gd name="T16" fmla="*/ 808 w 811"/>
                <a:gd name="T17" fmla="*/ 85 h 250"/>
                <a:gd name="T18" fmla="*/ 810 w 811"/>
                <a:gd name="T19" fmla="*/ 101 h 250"/>
                <a:gd name="T20" fmla="*/ 809 w 811"/>
                <a:gd name="T21" fmla="*/ 119 h 250"/>
                <a:gd name="T22" fmla="*/ 803 w 811"/>
                <a:gd name="T23" fmla="*/ 136 h 250"/>
                <a:gd name="T24" fmla="*/ 789 w 811"/>
                <a:gd name="T25" fmla="*/ 152 h 250"/>
                <a:gd name="T26" fmla="*/ 766 w 811"/>
                <a:gd name="T27" fmla="*/ 167 h 250"/>
                <a:gd name="T28" fmla="*/ 733 w 811"/>
                <a:gd name="T29" fmla="*/ 179 h 250"/>
                <a:gd name="T30" fmla="*/ 688 w 811"/>
                <a:gd name="T31" fmla="*/ 186 h 250"/>
                <a:gd name="T32" fmla="*/ 644 w 811"/>
                <a:gd name="T33" fmla="*/ 190 h 250"/>
                <a:gd name="T34" fmla="*/ 594 w 811"/>
                <a:gd name="T35" fmla="*/ 195 h 250"/>
                <a:gd name="T36" fmla="*/ 542 w 811"/>
                <a:gd name="T37" fmla="*/ 201 h 250"/>
                <a:gd name="T38" fmla="*/ 460 w 811"/>
                <a:gd name="T39" fmla="*/ 208 h 250"/>
                <a:gd name="T40" fmla="*/ 407 w 811"/>
                <a:gd name="T41" fmla="*/ 212 h 250"/>
                <a:gd name="T42" fmla="*/ 357 w 811"/>
                <a:gd name="T43" fmla="*/ 215 h 250"/>
                <a:gd name="T44" fmla="*/ 311 w 811"/>
                <a:gd name="T45" fmla="*/ 216 h 250"/>
                <a:gd name="T46" fmla="*/ 271 w 811"/>
                <a:gd name="T47" fmla="*/ 214 h 250"/>
                <a:gd name="T48" fmla="*/ 236 w 811"/>
                <a:gd name="T49" fmla="*/ 213 h 250"/>
                <a:gd name="T50" fmla="*/ 204 w 811"/>
                <a:gd name="T51" fmla="*/ 214 h 250"/>
                <a:gd name="T52" fmla="*/ 175 w 811"/>
                <a:gd name="T53" fmla="*/ 215 h 250"/>
                <a:gd name="T54" fmla="*/ 150 w 811"/>
                <a:gd name="T55" fmla="*/ 218 h 250"/>
                <a:gd name="T56" fmla="*/ 127 w 811"/>
                <a:gd name="T57" fmla="*/ 222 h 250"/>
                <a:gd name="T58" fmla="*/ 107 w 811"/>
                <a:gd name="T59" fmla="*/ 227 h 250"/>
                <a:gd name="T60" fmla="*/ 89 w 811"/>
                <a:gd name="T61" fmla="*/ 235 h 250"/>
                <a:gd name="T62" fmla="*/ 67 w 811"/>
                <a:gd name="T63" fmla="*/ 245 h 250"/>
                <a:gd name="T64" fmla="*/ 44 w 811"/>
                <a:gd name="T65" fmla="*/ 249 h 250"/>
                <a:gd name="T66" fmla="*/ 24 w 811"/>
                <a:gd name="T67" fmla="*/ 242 h 250"/>
                <a:gd name="T68" fmla="*/ 10 w 811"/>
                <a:gd name="T69" fmla="*/ 227 h 250"/>
                <a:gd name="T70" fmla="*/ 2 w 811"/>
                <a:gd name="T71" fmla="*/ 209 h 250"/>
                <a:gd name="T72" fmla="*/ 1 w 811"/>
                <a:gd name="T73" fmla="*/ 188 h 250"/>
                <a:gd name="T74" fmla="*/ 8 w 811"/>
                <a:gd name="T75" fmla="*/ 169 h 250"/>
                <a:gd name="T76" fmla="*/ 25 w 811"/>
                <a:gd name="T77" fmla="*/ 153 h 250"/>
                <a:gd name="T78" fmla="*/ 559 w 811"/>
                <a:gd name="T79" fmla="*/ 0 h 25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811"/>
                <a:gd name="T121" fmla="*/ 0 h 250"/>
                <a:gd name="T122" fmla="*/ 811 w 811"/>
                <a:gd name="T123" fmla="*/ 250 h 25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811" h="250">
                  <a:moveTo>
                    <a:pt x="559" y="0"/>
                  </a:moveTo>
                  <a:lnTo>
                    <a:pt x="586" y="0"/>
                  </a:lnTo>
                  <a:lnTo>
                    <a:pt x="601" y="0"/>
                  </a:lnTo>
                  <a:lnTo>
                    <a:pt x="618" y="0"/>
                  </a:lnTo>
                  <a:lnTo>
                    <a:pt x="636" y="1"/>
                  </a:lnTo>
                  <a:lnTo>
                    <a:pt x="654" y="2"/>
                  </a:lnTo>
                  <a:lnTo>
                    <a:pt x="673" y="4"/>
                  </a:lnTo>
                  <a:lnTo>
                    <a:pt x="691" y="7"/>
                  </a:lnTo>
                  <a:lnTo>
                    <a:pt x="710" y="10"/>
                  </a:lnTo>
                  <a:lnTo>
                    <a:pt x="727" y="15"/>
                  </a:lnTo>
                  <a:lnTo>
                    <a:pt x="744" y="21"/>
                  </a:lnTo>
                  <a:lnTo>
                    <a:pt x="759" y="28"/>
                  </a:lnTo>
                  <a:lnTo>
                    <a:pt x="773" y="36"/>
                  </a:lnTo>
                  <a:lnTo>
                    <a:pt x="785" y="46"/>
                  </a:lnTo>
                  <a:lnTo>
                    <a:pt x="795" y="58"/>
                  </a:lnTo>
                  <a:lnTo>
                    <a:pt x="803" y="71"/>
                  </a:lnTo>
                  <a:lnTo>
                    <a:pt x="805" y="78"/>
                  </a:lnTo>
                  <a:lnTo>
                    <a:pt x="808" y="85"/>
                  </a:lnTo>
                  <a:lnTo>
                    <a:pt x="809" y="93"/>
                  </a:lnTo>
                  <a:lnTo>
                    <a:pt x="810" y="101"/>
                  </a:lnTo>
                  <a:lnTo>
                    <a:pt x="810" y="110"/>
                  </a:lnTo>
                  <a:lnTo>
                    <a:pt x="809" y="119"/>
                  </a:lnTo>
                  <a:lnTo>
                    <a:pt x="807" y="127"/>
                  </a:lnTo>
                  <a:lnTo>
                    <a:pt x="803" y="136"/>
                  </a:lnTo>
                  <a:lnTo>
                    <a:pt x="797" y="144"/>
                  </a:lnTo>
                  <a:lnTo>
                    <a:pt x="789" y="152"/>
                  </a:lnTo>
                  <a:lnTo>
                    <a:pt x="779" y="160"/>
                  </a:lnTo>
                  <a:lnTo>
                    <a:pt x="766" y="167"/>
                  </a:lnTo>
                  <a:lnTo>
                    <a:pt x="751" y="173"/>
                  </a:lnTo>
                  <a:lnTo>
                    <a:pt x="733" y="179"/>
                  </a:lnTo>
                  <a:lnTo>
                    <a:pt x="712" y="183"/>
                  </a:lnTo>
                  <a:lnTo>
                    <a:pt x="688" y="186"/>
                  </a:lnTo>
                  <a:lnTo>
                    <a:pt x="666" y="188"/>
                  </a:lnTo>
                  <a:lnTo>
                    <a:pt x="644" y="190"/>
                  </a:lnTo>
                  <a:lnTo>
                    <a:pt x="619" y="193"/>
                  </a:lnTo>
                  <a:lnTo>
                    <a:pt x="594" y="195"/>
                  </a:lnTo>
                  <a:lnTo>
                    <a:pt x="568" y="198"/>
                  </a:lnTo>
                  <a:lnTo>
                    <a:pt x="542" y="201"/>
                  </a:lnTo>
                  <a:lnTo>
                    <a:pt x="515" y="203"/>
                  </a:lnTo>
                  <a:lnTo>
                    <a:pt x="460" y="208"/>
                  </a:lnTo>
                  <a:lnTo>
                    <a:pt x="434" y="210"/>
                  </a:lnTo>
                  <a:lnTo>
                    <a:pt x="407" y="212"/>
                  </a:lnTo>
                  <a:lnTo>
                    <a:pt x="382" y="214"/>
                  </a:lnTo>
                  <a:lnTo>
                    <a:pt x="357" y="215"/>
                  </a:lnTo>
                  <a:lnTo>
                    <a:pt x="333" y="215"/>
                  </a:lnTo>
                  <a:lnTo>
                    <a:pt x="311" y="216"/>
                  </a:lnTo>
                  <a:lnTo>
                    <a:pt x="291" y="215"/>
                  </a:lnTo>
                  <a:lnTo>
                    <a:pt x="271" y="214"/>
                  </a:lnTo>
                  <a:lnTo>
                    <a:pt x="253" y="214"/>
                  </a:lnTo>
                  <a:lnTo>
                    <a:pt x="236" y="213"/>
                  </a:lnTo>
                  <a:lnTo>
                    <a:pt x="219" y="213"/>
                  </a:lnTo>
                  <a:lnTo>
                    <a:pt x="204" y="214"/>
                  </a:lnTo>
                  <a:lnTo>
                    <a:pt x="189" y="214"/>
                  </a:lnTo>
                  <a:lnTo>
                    <a:pt x="175" y="215"/>
                  </a:lnTo>
                  <a:lnTo>
                    <a:pt x="162" y="216"/>
                  </a:lnTo>
                  <a:lnTo>
                    <a:pt x="150" y="218"/>
                  </a:lnTo>
                  <a:lnTo>
                    <a:pt x="138" y="220"/>
                  </a:lnTo>
                  <a:lnTo>
                    <a:pt x="127" y="222"/>
                  </a:lnTo>
                  <a:lnTo>
                    <a:pt x="116" y="224"/>
                  </a:lnTo>
                  <a:lnTo>
                    <a:pt x="107" y="227"/>
                  </a:lnTo>
                  <a:lnTo>
                    <a:pt x="97" y="231"/>
                  </a:lnTo>
                  <a:lnTo>
                    <a:pt x="89" y="235"/>
                  </a:lnTo>
                  <a:lnTo>
                    <a:pt x="80" y="239"/>
                  </a:lnTo>
                  <a:lnTo>
                    <a:pt x="67" y="245"/>
                  </a:lnTo>
                  <a:lnTo>
                    <a:pt x="55" y="248"/>
                  </a:lnTo>
                  <a:lnTo>
                    <a:pt x="44" y="249"/>
                  </a:lnTo>
                  <a:lnTo>
                    <a:pt x="33" y="246"/>
                  </a:lnTo>
                  <a:lnTo>
                    <a:pt x="24" y="242"/>
                  </a:lnTo>
                  <a:lnTo>
                    <a:pt x="16" y="235"/>
                  </a:lnTo>
                  <a:lnTo>
                    <a:pt x="10" y="227"/>
                  </a:lnTo>
                  <a:lnTo>
                    <a:pt x="5" y="218"/>
                  </a:lnTo>
                  <a:lnTo>
                    <a:pt x="2" y="209"/>
                  </a:lnTo>
                  <a:lnTo>
                    <a:pt x="0" y="199"/>
                  </a:lnTo>
                  <a:lnTo>
                    <a:pt x="1" y="188"/>
                  </a:lnTo>
                  <a:lnTo>
                    <a:pt x="3" y="178"/>
                  </a:lnTo>
                  <a:lnTo>
                    <a:pt x="8" y="169"/>
                  </a:lnTo>
                  <a:lnTo>
                    <a:pt x="15" y="160"/>
                  </a:lnTo>
                  <a:lnTo>
                    <a:pt x="25" y="153"/>
                  </a:lnTo>
                  <a:lnTo>
                    <a:pt x="37" y="148"/>
                  </a:lnTo>
                  <a:lnTo>
                    <a:pt x="559" y="0"/>
                  </a:lnTo>
                </a:path>
              </a:pathLst>
            </a:custGeom>
            <a:solidFill>
              <a:srgbClr val="98004C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49" name="Freeform 44"/>
            <p:cNvSpPr>
              <a:spLocks/>
            </p:cNvSpPr>
            <p:nvPr/>
          </p:nvSpPr>
          <p:spPr bwMode="auto">
            <a:xfrm>
              <a:off x="4475" y="2876"/>
              <a:ext cx="625" cy="77"/>
            </a:xfrm>
            <a:custGeom>
              <a:avLst/>
              <a:gdLst>
                <a:gd name="T0" fmla="*/ 593 w 625"/>
                <a:gd name="T1" fmla="*/ 29 h 77"/>
                <a:gd name="T2" fmla="*/ 545 w 625"/>
                <a:gd name="T3" fmla="*/ 36 h 77"/>
                <a:gd name="T4" fmla="*/ 490 w 625"/>
                <a:gd name="T5" fmla="*/ 43 h 77"/>
                <a:gd name="T6" fmla="*/ 433 w 625"/>
                <a:gd name="T7" fmla="*/ 48 h 77"/>
                <a:gd name="T8" fmla="*/ 374 w 625"/>
                <a:gd name="T9" fmla="*/ 52 h 77"/>
                <a:gd name="T10" fmla="*/ 318 w 625"/>
                <a:gd name="T11" fmla="*/ 56 h 77"/>
                <a:gd name="T12" fmla="*/ 266 w 625"/>
                <a:gd name="T13" fmla="*/ 59 h 77"/>
                <a:gd name="T14" fmla="*/ 222 w 625"/>
                <a:gd name="T15" fmla="*/ 62 h 77"/>
                <a:gd name="T16" fmla="*/ 190 w 625"/>
                <a:gd name="T17" fmla="*/ 64 h 77"/>
                <a:gd name="T18" fmla="*/ 166 w 625"/>
                <a:gd name="T19" fmla="*/ 63 h 77"/>
                <a:gd name="T20" fmla="*/ 131 w 625"/>
                <a:gd name="T21" fmla="*/ 63 h 77"/>
                <a:gd name="T22" fmla="*/ 108 w 625"/>
                <a:gd name="T23" fmla="*/ 63 h 77"/>
                <a:gd name="T24" fmla="*/ 86 w 625"/>
                <a:gd name="T25" fmla="*/ 64 h 77"/>
                <a:gd name="T26" fmla="*/ 65 w 625"/>
                <a:gd name="T27" fmla="*/ 66 h 77"/>
                <a:gd name="T28" fmla="*/ 46 w 625"/>
                <a:gd name="T29" fmla="*/ 69 h 77"/>
                <a:gd name="T30" fmla="*/ 28 w 625"/>
                <a:gd name="T31" fmla="*/ 72 h 77"/>
                <a:gd name="T32" fmla="*/ 14 w 625"/>
                <a:gd name="T33" fmla="*/ 75 h 77"/>
                <a:gd name="T34" fmla="*/ 5 w 625"/>
                <a:gd name="T35" fmla="*/ 75 h 77"/>
                <a:gd name="T36" fmla="*/ 1 w 625"/>
                <a:gd name="T37" fmla="*/ 71 h 77"/>
                <a:gd name="T38" fmla="*/ 1 w 625"/>
                <a:gd name="T39" fmla="*/ 67 h 77"/>
                <a:gd name="T40" fmla="*/ 5 w 625"/>
                <a:gd name="T41" fmla="*/ 59 h 77"/>
                <a:gd name="T42" fmla="*/ 14 w 625"/>
                <a:gd name="T43" fmla="*/ 52 h 77"/>
                <a:gd name="T44" fmla="*/ 26 w 625"/>
                <a:gd name="T45" fmla="*/ 44 h 77"/>
                <a:gd name="T46" fmla="*/ 42 w 625"/>
                <a:gd name="T47" fmla="*/ 37 h 77"/>
                <a:gd name="T48" fmla="*/ 69 w 625"/>
                <a:gd name="T49" fmla="*/ 28 h 77"/>
                <a:gd name="T50" fmla="*/ 104 w 625"/>
                <a:gd name="T51" fmla="*/ 21 h 77"/>
                <a:gd name="T52" fmla="*/ 145 w 625"/>
                <a:gd name="T53" fmla="*/ 16 h 77"/>
                <a:gd name="T54" fmla="*/ 188 w 625"/>
                <a:gd name="T55" fmla="*/ 13 h 77"/>
                <a:gd name="T56" fmla="*/ 234 w 625"/>
                <a:gd name="T57" fmla="*/ 11 h 77"/>
                <a:gd name="T58" fmla="*/ 278 w 625"/>
                <a:gd name="T59" fmla="*/ 11 h 77"/>
                <a:gd name="T60" fmla="*/ 321 w 625"/>
                <a:gd name="T61" fmla="*/ 12 h 77"/>
                <a:gd name="T62" fmla="*/ 360 w 625"/>
                <a:gd name="T63" fmla="*/ 15 h 77"/>
                <a:gd name="T64" fmla="*/ 394 w 625"/>
                <a:gd name="T65" fmla="*/ 18 h 77"/>
                <a:gd name="T66" fmla="*/ 427 w 625"/>
                <a:gd name="T67" fmla="*/ 19 h 77"/>
                <a:gd name="T68" fmla="*/ 457 w 625"/>
                <a:gd name="T69" fmla="*/ 20 h 77"/>
                <a:gd name="T70" fmla="*/ 485 w 625"/>
                <a:gd name="T71" fmla="*/ 19 h 77"/>
                <a:gd name="T72" fmla="*/ 511 w 625"/>
                <a:gd name="T73" fmla="*/ 18 h 77"/>
                <a:gd name="T74" fmla="*/ 535 w 625"/>
                <a:gd name="T75" fmla="*/ 14 h 77"/>
                <a:gd name="T76" fmla="*/ 555 w 625"/>
                <a:gd name="T77" fmla="*/ 8 h 77"/>
                <a:gd name="T78" fmla="*/ 572 w 625"/>
                <a:gd name="T79" fmla="*/ 2 h 77"/>
                <a:gd name="T80" fmla="*/ 582 w 625"/>
                <a:gd name="T81" fmla="*/ 0 h 77"/>
                <a:gd name="T82" fmla="*/ 593 w 625"/>
                <a:gd name="T83" fmla="*/ 1 h 77"/>
                <a:gd name="T84" fmla="*/ 604 w 625"/>
                <a:gd name="T85" fmla="*/ 4 h 77"/>
                <a:gd name="T86" fmla="*/ 613 w 625"/>
                <a:gd name="T87" fmla="*/ 7 h 77"/>
                <a:gd name="T88" fmla="*/ 620 w 625"/>
                <a:gd name="T89" fmla="*/ 12 h 77"/>
                <a:gd name="T90" fmla="*/ 624 w 625"/>
                <a:gd name="T91" fmla="*/ 17 h 77"/>
                <a:gd name="T92" fmla="*/ 622 w 625"/>
                <a:gd name="T93" fmla="*/ 21 h 77"/>
                <a:gd name="T94" fmla="*/ 615 w 625"/>
                <a:gd name="T95" fmla="*/ 23 h 7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25"/>
                <a:gd name="T145" fmla="*/ 0 h 77"/>
                <a:gd name="T146" fmla="*/ 625 w 625"/>
                <a:gd name="T147" fmla="*/ 77 h 7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25" h="77">
                  <a:moveTo>
                    <a:pt x="615" y="23"/>
                  </a:moveTo>
                  <a:lnTo>
                    <a:pt x="593" y="29"/>
                  </a:lnTo>
                  <a:lnTo>
                    <a:pt x="570" y="32"/>
                  </a:lnTo>
                  <a:lnTo>
                    <a:pt x="545" y="36"/>
                  </a:lnTo>
                  <a:lnTo>
                    <a:pt x="518" y="40"/>
                  </a:lnTo>
                  <a:lnTo>
                    <a:pt x="490" y="43"/>
                  </a:lnTo>
                  <a:lnTo>
                    <a:pt x="462" y="45"/>
                  </a:lnTo>
                  <a:lnTo>
                    <a:pt x="433" y="48"/>
                  </a:lnTo>
                  <a:lnTo>
                    <a:pt x="403" y="50"/>
                  </a:lnTo>
                  <a:lnTo>
                    <a:pt x="374" y="52"/>
                  </a:lnTo>
                  <a:lnTo>
                    <a:pt x="346" y="54"/>
                  </a:lnTo>
                  <a:lnTo>
                    <a:pt x="318" y="56"/>
                  </a:lnTo>
                  <a:lnTo>
                    <a:pt x="292" y="57"/>
                  </a:lnTo>
                  <a:lnTo>
                    <a:pt x="266" y="59"/>
                  </a:lnTo>
                  <a:lnTo>
                    <a:pt x="244" y="60"/>
                  </a:lnTo>
                  <a:lnTo>
                    <a:pt x="222" y="62"/>
                  </a:lnTo>
                  <a:lnTo>
                    <a:pt x="203" y="64"/>
                  </a:lnTo>
                  <a:lnTo>
                    <a:pt x="190" y="64"/>
                  </a:lnTo>
                  <a:lnTo>
                    <a:pt x="178" y="63"/>
                  </a:lnTo>
                  <a:lnTo>
                    <a:pt x="166" y="63"/>
                  </a:lnTo>
                  <a:lnTo>
                    <a:pt x="143" y="63"/>
                  </a:lnTo>
                  <a:lnTo>
                    <a:pt x="131" y="63"/>
                  </a:lnTo>
                  <a:lnTo>
                    <a:pt x="119" y="63"/>
                  </a:lnTo>
                  <a:lnTo>
                    <a:pt x="108" y="63"/>
                  </a:lnTo>
                  <a:lnTo>
                    <a:pt x="97" y="63"/>
                  </a:lnTo>
                  <a:lnTo>
                    <a:pt x="86" y="64"/>
                  </a:lnTo>
                  <a:lnTo>
                    <a:pt x="75" y="65"/>
                  </a:lnTo>
                  <a:lnTo>
                    <a:pt x="65" y="66"/>
                  </a:lnTo>
                  <a:lnTo>
                    <a:pt x="55" y="67"/>
                  </a:lnTo>
                  <a:lnTo>
                    <a:pt x="46" y="69"/>
                  </a:lnTo>
                  <a:lnTo>
                    <a:pt x="37" y="70"/>
                  </a:lnTo>
                  <a:lnTo>
                    <a:pt x="28" y="72"/>
                  </a:lnTo>
                  <a:lnTo>
                    <a:pt x="20" y="74"/>
                  </a:lnTo>
                  <a:lnTo>
                    <a:pt x="14" y="75"/>
                  </a:lnTo>
                  <a:lnTo>
                    <a:pt x="9" y="76"/>
                  </a:lnTo>
                  <a:lnTo>
                    <a:pt x="5" y="75"/>
                  </a:lnTo>
                  <a:lnTo>
                    <a:pt x="2" y="73"/>
                  </a:lnTo>
                  <a:lnTo>
                    <a:pt x="1" y="71"/>
                  </a:lnTo>
                  <a:lnTo>
                    <a:pt x="0" y="70"/>
                  </a:lnTo>
                  <a:lnTo>
                    <a:pt x="1" y="67"/>
                  </a:lnTo>
                  <a:lnTo>
                    <a:pt x="3" y="63"/>
                  </a:lnTo>
                  <a:lnTo>
                    <a:pt x="5" y="59"/>
                  </a:lnTo>
                  <a:lnTo>
                    <a:pt x="9" y="56"/>
                  </a:lnTo>
                  <a:lnTo>
                    <a:pt x="14" y="52"/>
                  </a:lnTo>
                  <a:lnTo>
                    <a:pt x="19" y="48"/>
                  </a:lnTo>
                  <a:lnTo>
                    <a:pt x="26" y="44"/>
                  </a:lnTo>
                  <a:lnTo>
                    <a:pt x="34" y="41"/>
                  </a:lnTo>
                  <a:lnTo>
                    <a:pt x="42" y="37"/>
                  </a:lnTo>
                  <a:lnTo>
                    <a:pt x="54" y="32"/>
                  </a:lnTo>
                  <a:lnTo>
                    <a:pt x="69" y="28"/>
                  </a:lnTo>
                  <a:lnTo>
                    <a:pt x="86" y="24"/>
                  </a:lnTo>
                  <a:lnTo>
                    <a:pt x="104" y="21"/>
                  </a:lnTo>
                  <a:lnTo>
                    <a:pt x="124" y="19"/>
                  </a:lnTo>
                  <a:lnTo>
                    <a:pt x="145" y="16"/>
                  </a:lnTo>
                  <a:lnTo>
                    <a:pt x="165" y="14"/>
                  </a:lnTo>
                  <a:lnTo>
                    <a:pt x="188" y="13"/>
                  </a:lnTo>
                  <a:lnTo>
                    <a:pt x="211" y="11"/>
                  </a:lnTo>
                  <a:lnTo>
                    <a:pt x="234" y="11"/>
                  </a:lnTo>
                  <a:lnTo>
                    <a:pt x="256" y="11"/>
                  </a:lnTo>
                  <a:lnTo>
                    <a:pt x="278" y="11"/>
                  </a:lnTo>
                  <a:lnTo>
                    <a:pt x="300" y="11"/>
                  </a:lnTo>
                  <a:lnTo>
                    <a:pt x="321" y="12"/>
                  </a:lnTo>
                  <a:lnTo>
                    <a:pt x="341" y="13"/>
                  </a:lnTo>
                  <a:lnTo>
                    <a:pt x="360" y="15"/>
                  </a:lnTo>
                  <a:lnTo>
                    <a:pt x="376" y="17"/>
                  </a:lnTo>
                  <a:lnTo>
                    <a:pt x="394" y="18"/>
                  </a:lnTo>
                  <a:lnTo>
                    <a:pt x="410" y="19"/>
                  </a:lnTo>
                  <a:lnTo>
                    <a:pt x="427" y="19"/>
                  </a:lnTo>
                  <a:lnTo>
                    <a:pt x="442" y="20"/>
                  </a:lnTo>
                  <a:lnTo>
                    <a:pt x="457" y="20"/>
                  </a:lnTo>
                  <a:lnTo>
                    <a:pt x="471" y="20"/>
                  </a:lnTo>
                  <a:lnTo>
                    <a:pt x="485" y="19"/>
                  </a:lnTo>
                  <a:lnTo>
                    <a:pt x="498" y="19"/>
                  </a:lnTo>
                  <a:lnTo>
                    <a:pt x="511" y="18"/>
                  </a:lnTo>
                  <a:lnTo>
                    <a:pt x="523" y="16"/>
                  </a:lnTo>
                  <a:lnTo>
                    <a:pt x="535" y="14"/>
                  </a:lnTo>
                  <a:lnTo>
                    <a:pt x="545" y="12"/>
                  </a:lnTo>
                  <a:lnTo>
                    <a:pt x="555" y="8"/>
                  </a:lnTo>
                  <a:lnTo>
                    <a:pt x="564" y="6"/>
                  </a:lnTo>
                  <a:lnTo>
                    <a:pt x="572" y="2"/>
                  </a:lnTo>
                  <a:lnTo>
                    <a:pt x="577" y="0"/>
                  </a:lnTo>
                  <a:lnTo>
                    <a:pt x="582" y="0"/>
                  </a:lnTo>
                  <a:lnTo>
                    <a:pt x="587" y="0"/>
                  </a:lnTo>
                  <a:lnTo>
                    <a:pt x="593" y="1"/>
                  </a:lnTo>
                  <a:lnTo>
                    <a:pt x="598" y="2"/>
                  </a:lnTo>
                  <a:lnTo>
                    <a:pt x="604" y="4"/>
                  </a:lnTo>
                  <a:lnTo>
                    <a:pt x="609" y="6"/>
                  </a:lnTo>
                  <a:lnTo>
                    <a:pt x="613" y="7"/>
                  </a:lnTo>
                  <a:lnTo>
                    <a:pt x="617" y="10"/>
                  </a:lnTo>
                  <a:lnTo>
                    <a:pt x="620" y="12"/>
                  </a:lnTo>
                  <a:lnTo>
                    <a:pt x="623" y="15"/>
                  </a:lnTo>
                  <a:lnTo>
                    <a:pt x="624" y="17"/>
                  </a:lnTo>
                  <a:lnTo>
                    <a:pt x="624" y="19"/>
                  </a:lnTo>
                  <a:lnTo>
                    <a:pt x="622" y="21"/>
                  </a:lnTo>
                  <a:lnTo>
                    <a:pt x="619" y="22"/>
                  </a:lnTo>
                  <a:lnTo>
                    <a:pt x="615" y="23"/>
                  </a:lnTo>
                </a:path>
              </a:pathLst>
            </a:custGeom>
            <a:solidFill>
              <a:srgbClr val="CB33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0" name="Freeform 45"/>
            <p:cNvSpPr>
              <a:spLocks/>
            </p:cNvSpPr>
            <p:nvPr/>
          </p:nvSpPr>
          <p:spPr bwMode="auto">
            <a:xfrm>
              <a:off x="3512" y="3552"/>
              <a:ext cx="538" cy="225"/>
            </a:xfrm>
            <a:custGeom>
              <a:avLst/>
              <a:gdLst>
                <a:gd name="T0" fmla="*/ 224 w 538"/>
                <a:gd name="T1" fmla="*/ 32 h 225"/>
                <a:gd name="T2" fmla="*/ 198 w 538"/>
                <a:gd name="T3" fmla="*/ 48 h 225"/>
                <a:gd name="T4" fmla="*/ 173 w 538"/>
                <a:gd name="T5" fmla="*/ 68 h 225"/>
                <a:gd name="T6" fmla="*/ 150 w 538"/>
                <a:gd name="T7" fmla="*/ 90 h 225"/>
                <a:gd name="T8" fmla="*/ 131 w 538"/>
                <a:gd name="T9" fmla="*/ 106 h 225"/>
                <a:gd name="T10" fmla="*/ 113 w 538"/>
                <a:gd name="T11" fmla="*/ 113 h 225"/>
                <a:gd name="T12" fmla="*/ 88 w 538"/>
                <a:gd name="T13" fmla="*/ 120 h 225"/>
                <a:gd name="T14" fmla="*/ 58 w 538"/>
                <a:gd name="T15" fmla="*/ 130 h 225"/>
                <a:gd name="T16" fmla="*/ 31 w 538"/>
                <a:gd name="T17" fmla="*/ 141 h 225"/>
                <a:gd name="T18" fmla="*/ 9 w 538"/>
                <a:gd name="T19" fmla="*/ 155 h 225"/>
                <a:gd name="T20" fmla="*/ 0 w 538"/>
                <a:gd name="T21" fmla="*/ 168 h 225"/>
                <a:gd name="T22" fmla="*/ 5 w 538"/>
                <a:gd name="T23" fmla="*/ 187 h 225"/>
                <a:gd name="T24" fmla="*/ 18 w 538"/>
                <a:gd name="T25" fmla="*/ 202 h 225"/>
                <a:gd name="T26" fmla="*/ 39 w 538"/>
                <a:gd name="T27" fmla="*/ 213 h 225"/>
                <a:gd name="T28" fmla="*/ 64 w 538"/>
                <a:gd name="T29" fmla="*/ 220 h 225"/>
                <a:gd name="T30" fmla="*/ 94 w 538"/>
                <a:gd name="T31" fmla="*/ 224 h 225"/>
                <a:gd name="T32" fmla="*/ 144 w 538"/>
                <a:gd name="T33" fmla="*/ 224 h 225"/>
                <a:gd name="T34" fmla="*/ 195 w 538"/>
                <a:gd name="T35" fmla="*/ 222 h 225"/>
                <a:gd name="T36" fmla="*/ 248 w 538"/>
                <a:gd name="T37" fmla="*/ 219 h 225"/>
                <a:gd name="T38" fmla="*/ 298 w 538"/>
                <a:gd name="T39" fmla="*/ 212 h 225"/>
                <a:gd name="T40" fmla="*/ 337 w 538"/>
                <a:gd name="T41" fmla="*/ 201 h 225"/>
                <a:gd name="T42" fmla="*/ 361 w 538"/>
                <a:gd name="T43" fmla="*/ 187 h 225"/>
                <a:gd name="T44" fmla="*/ 379 w 538"/>
                <a:gd name="T45" fmla="*/ 177 h 225"/>
                <a:gd name="T46" fmla="*/ 393 w 538"/>
                <a:gd name="T47" fmla="*/ 173 h 225"/>
                <a:gd name="T48" fmla="*/ 402 w 538"/>
                <a:gd name="T49" fmla="*/ 173 h 225"/>
                <a:gd name="T50" fmla="*/ 406 w 538"/>
                <a:gd name="T51" fmla="*/ 177 h 225"/>
                <a:gd name="T52" fmla="*/ 407 w 538"/>
                <a:gd name="T53" fmla="*/ 188 h 225"/>
                <a:gd name="T54" fmla="*/ 408 w 538"/>
                <a:gd name="T55" fmla="*/ 191 h 225"/>
                <a:gd name="T56" fmla="*/ 410 w 538"/>
                <a:gd name="T57" fmla="*/ 192 h 225"/>
                <a:gd name="T58" fmla="*/ 414 w 538"/>
                <a:gd name="T59" fmla="*/ 192 h 225"/>
                <a:gd name="T60" fmla="*/ 421 w 538"/>
                <a:gd name="T61" fmla="*/ 191 h 225"/>
                <a:gd name="T62" fmla="*/ 432 w 538"/>
                <a:gd name="T63" fmla="*/ 190 h 225"/>
                <a:gd name="T64" fmla="*/ 451 w 538"/>
                <a:gd name="T65" fmla="*/ 186 h 225"/>
                <a:gd name="T66" fmla="*/ 475 w 538"/>
                <a:gd name="T67" fmla="*/ 179 h 225"/>
                <a:gd name="T68" fmla="*/ 498 w 538"/>
                <a:gd name="T69" fmla="*/ 171 h 225"/>
                <a:gd name="T70" fmla="*/ 520 w 538"/>
                <a:gd name="T71" fmla="*/ 162 h 225"/>
                <a:gd name="T72" fmla="*/ 530 w 538"/>
                <a:gd name="T73" fmla="*/ 155 h 225"/>
                <a:gd name="T74" fmla="*/ 535 w 538"/>
                <a:gd name="T75" fmla="*/ 147 h 225"/>
                <a:gd name="T76" fmla="*/ 537 w 538"/>
                <a:gd name="T77" fmla="*/ 138 h 225"/>
                <a:gd name="T78" fmla="*/ 536 w 538"/>
                <a:gd name="T79" fmla="*/ 131 h 225"/>
                <a:gd name="T80" fmla="*/ 533 w 538"/>
                <a:gd name="T81" fmla="*/ 127 h 225"/>
                <a:gd name="T82" fmla="*/ 532 w 538"/>
                <a:gd name="T83" fmla="*/ 124 h 225"/>
                <a:gd name="T84" fmla="*/ 535 w 538"/>
                <a:gd name="T85" fmla="*/ 109 h 225"/>
                <a:gd name="T86" fmla="*/ 535 w 538"/>
                <a:gd name="T87" fmla="*/ 89 h 225"/>
                <a:gd name="T88" fmla="*/ 533 w 538"/>
                <a:gd name="T89" fmla="*/ 66 h 225"/>
                <a:gd name="T90" fmla="*/ 528 w 538"/>
                <a:gd name="T91" fmla="*/ 46 h 225"/>
                <a:gd name="T92" fmla="*/ 521 w 538"/>
                <a:gd name="T93" fmla="*/ 32 h 225"/>
                <a:gd name="T94" fmla="*/ 515 w 538"/>
                <a:gd name="T95" fmla="*/ 26 h 225"/>
                <a:gd name="T96" fmla="*/ 513 w 538"/>
                <a:gd name="T97" fmla="*/ 18 h 225"/>
                <a:gd name="T98" fmla="*/ 509 w 538"/>
                <a:gd name="T99" fmla="*/ 9 h 225"/>
                <a:gd name="T100" fmla="*/ 500 w 538"/>
                <a:gd name="T101" fmla="*/ 2 h 225"/>
                <a:gd name="T102" fmla="*/ 483 w 538"/>
                <a:gd name="T103" fmla="*/ 0 h 225"/>
                <a:gd name="T104" fmla="*/ 446 w 538"/>
                <a:gd name="T105" fmla="*/ 1 h 225"/>
                <a:gd name="T106" fmla="*/ 393 w 538"/>
                <a:gd name="T107" fmla="*/ 7 h 225"/>
                <a:gd name="T108" fmla="*/ 334 w 538"/>
                <a:gd name="T109" fmla="*/ 14 h 225"/>
                <a:gd name="T110" fmla="*/ 283 w 538"/>
                <a:gd name="T111" fmla="*/ 21 h 225"/>
                <a:gd name="T112" fmla="*/ 249 w 538"/>
                <a:gd name="T113" fmla="*/ 27 h 22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38"/>
                <a:gd name="T172" fmla="*/ 0 h 225"/>
                <a:gd name="T173" fmla="*/ 538 w 538"/>
                <a:gd name="T174" fmla="*/ 225 h 22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38" h="225">
                  <a:moveTo>
                    <a:pt x="241" y="28"/>
                  </a:moveTo>
                  <a:lnTo>
                    <a:pt x="232" y="29"/>
                  </a:lnTo>
                  <a:lnTo>
                    <a:pt x="224" y="32"/>
                  </a:lnTo>
                  <a:lnTo>
                    <a:pt x="216" y="37"/>
                  </a:lnTo>
                  <a:lnTo>
                    <a:pt x="207" y="42"/>
                  </a:lnTo>
                  <a:lnTo>
                    <a:pt x="198" y="48"/>
                  </a:lnTo>
                  <a:lnTo>
                    <a:pt x="190" y="55"/>
                  </a:lnTo>
                  <a:lnTo>
                    <a:pt x="181" y="61"/>
                  </a:lnTo>
                  <a:lnTo>
                    <a:pt x="173" y="68"/>
                  </a:lnTo>
                  <a:lnTo>
                    <a:pt x="165" y="75"/>
                  </a:lnTo>
                  <a:lnTo>
                    <a:pt x="157" y="83"/>
                  </a:lnTo>
                  <a:lnTo>
                    <a:pt x="150" y="90"/>
                  </a:lnTo>
                  <a:lnTo>
                    <a:pt x="143" y="95"/>
                  </a:lnTo>
                  <a:lnTo>
                    <a:pt x="136" y="101"/>
                  </a:lnTo>
                  <a:lnTo>
                    <a:pt x="131" y="106"/>
                  </a:lnTo>
                  <a:lnTo>
                    <a:pt x="125" y="109"/>
                  </a:lnTo>
                  <a:lnTo>
                    <a:pt x="119" y="112"/>
                  </a:lnTo>
                  <a:lnTo>
                    <a:pt x="113" y="113"/>
                  </a:lnTo>
                  <a:lnTo>
                    <a:pt x="106" y="115"/>
                  </a:lnTo>
                  <a:lnTo>
                    <a:pt x="97" y="117"/>
                  </a:lnTo>
                  <a:lnTo>
                    <a:pt x="88" y="120"/>
                  </a:lnTo>
                  <a:lnTo>
                    <a:pt x="79" y="123"/>
                  </a:lnTo>
                  <a:lnTo>
                    <a:pt x="68" y="126"/>
                  </a:lnTo>
                  <a:lnTo>
                    <a:pt x="58" y="130"/>
                  </a:lnTo>
                  <a:lnTo>
                    <a:pt x="48" y="132"/>
                  </a:lnTo>
                  <a:lnTo>
                    <a:pt x="40" y="137"/>
                  </a:lnTo>
                  <a:lnTo>
                    <a:pt x="31" y="141"/>
                  </a:lnTo>
                  <a:lnTo>
                    <a:pt x="22" y="145"/>
                  </a:lnTo>
                  <a:lnTo>
                    <a:pt x="15" y="150"/>
                  </a:lnTo>
                  <a:lnTo>
                    <a:pt x="9" y="155"/>
                  </a:lnTo>
                  <a:lnTo>
                    <a:pt x="4" y="159"/>
                  </a:lnTo>
                  <a:lnTo>
                    <a:pt x="1" y="164"/>
                  </a:lnTo>
                  <a:lnTo>
                    <a:pt x="0" y="168"/>
                  </a:lnTo>
                  <a:lnTo>
                    <a:pt x="1" y="174"/>
                  </a:lnTo>
                  <a:lnTo>
                    <a:pt x="3" y="181"/>
                  </a:lnTo>
                  <a:lnTo>
                    <a:pt x="5" y="187"/>
                  </a:lnTo>
                  <a:lnTo>
                    <a:pt x="9" y="192"/>
                  </a:lnTo>
                  <a:lnTo>
                    <a:pt x="13" y="198"/>
                  </a:lnTo>
                  <a:lnTo>
                    <a:pt x="18" y="202"/>
                  </a:lnTo>
                  <a:lnTo>
                    <a:pt x="25" y="206"/>
                  </a:lnTo>
                  <a:lnTo>
                    <a:pt x="31" y="209"/>
                  </a:lnTo>
                  <a:lnTo>
                    <a:pt x="39" y="213"/>
                  </a:lnTo>
                  <a:lnTo>
                    <a:pt x="46" y="216"/>
                  </a:lnTo>
                  <a:lnTo>
                    <a:pt x="55" y="218"/>
                  </a:lnTo>
                  <a:lnTo>
                    <a:pt x="64" y="220"/>
                  </a:lnTo>
                  <a:lnTo>
                    <a:pt x="74" y="222"/>
                  </a:lnTo>
                  <a:lnTo>
                    <a:pt x="84" y="223"/>
                  </a:lnTo>
                  <a:lnTo>
                    <a:pt x="94" y="224"/>
                  </a:lnTo>
                  <a:lnTo>
                    <a:pt x="105" y="224"/>
                  </a:lnTo>
                  <a:lnTo>
                    <a:pt x="130" y="224"/>
                  </a:lnTo>
                  <a:lnTo>
                    <a:pt x="144" y="224"/>
                  </a:lnTo>
                  <a:lnTo>
                    <a:pt x="160" y="223"/>
                  </a:lnTo>
                  <a:lnTo>
                    <a:pt x="177" y="223"/>
                  </a:lnTo>
                  <a:lnTo>
                    <a:pt x="195" y="222"/>
                  </a:lnTo>
                  <a:lnTo>
                    <a:pt x="213" y="221"/>
                  </a:lnTo>
                  <a:lnTo>
                    <a:pt x="230" y="220"/>
                  </a:lnTo>
                  <a:lnTo>
                    <a:pt x="248" y="219"/>
                  </a:lnTo>
                  <a:lnTo>
                    <a:pt x="266" y="217"/>
                  </a:lnTo>
                  <a:lnTo>
                    <a:pt x="283" y="214"/>
                  </a:lnTo>
                  <a:lnTo>
                    <a:pt x="298" y="212"/>
                  </a:lnTo>
                  <a:lnTo>
                    <a:pt x="313" y="208"/>
                  </a:lnTo>
                  <a:lnTo>
                    <a:pt x="325" y="205"/>
                  </a:lnTo>
                  <a:lnTo>
                    <a:pt x="337" y="201"/>
                  </a:lnTo>
                  <a:lnTo>
                    <a:pt x="346" y="196"/>
                  </a:lnTo>
                  <a:lnTo>
                    <a:pt x="353" y="191"/>
                  </a:lnTo>
                  <a:lnTo>
                    <a:pt x="361" y="187"/>
                  </a:lnTo>
                  <a:lnTo>
                    <a:pt x="367" y="183"/>
                  </a:lnTo>
                  <a:lnTo>
                    <a:pt x="374" y="180"/>
                  </a:lnTo>
                  <a:lnTo>
                    <a:pt x="379" y="177"/>
                  </a:lnTo>
                  <a:lnTo>
                    <a:pt x="384" y="175"/>
                  </a:lnTo>
                  <a:lnTo>
                    <a:pt x="389" y="174"/>
                  </a:lnTo>
                  <a:lnTo>
                    <a:pt x="393" y="173"/>
                  </a:lnTo>
                  <a:lnTo>
                    <a:pt x="396" y="172"/>
                  </a:lnTo>
                  <a:lnTo>
                    <a:pt x="399" y="172"/>
                  </a:lnTo>
                  <a:lnTo>
                    <a:pt x="402" y="173"/>
                  </a:lnTo>
                  <a:lnTo>
                    <a:pt x="403" y="174"/>
                  </a:lnTo>
                  <a:lnTo>
                    <a:pt x="405" y="175"/>
                  </a:lnTo>
                  <a:lnTo>
                    <a:pt x="406" y="177"/>
                  </a:lnTo>
                  <a:lnTo>
                    <a:pt x="407" y="179"/>
                  </a:lnTo>
                  <a:lnTo>
                    <a:pt x="407" y="182"/>
                  </a:lnTo>
                  <a:lnTo>
                    <a:pt x="407" y="188"/>
                  </a:lnTo>
                  <a:lnTo>
                    <a:pt x="407" y="189"/>
                  </a:lnTo>
                  <a:lnTo>
                    <a:pt x="407" y="190"/>
                  </a:lnTo>
                  <a:lnTo>
                    <a:pt x="408" y="191"/>
                  </a:lnTo>
                  <a:lnTo>
                    <a:pt x="408" y="192"/>
                  </a:lnTo>
                  <a:lnTo>
                    <a:pt x="409" y="192"/>
                  </a:lnTo>
                  <a:lnTo>
                    <a:pt x="410" y="192"/>
                  </a:lnTo>
                  <a:lnTo>
                    <a:pt x="411" y="192"/>
                  </a:lnTo>
                  <a:lnTo>
                    <a:pt x="413" y="192"/>
                  </a:lnTo>
                  <a:lnTo>
                    <a:pt x="414" y="192"/>
                  </a:lnTo>
                  <a:lnTo>
                    <a:pt x="416" y="191"/>
                  </a:lnTo>
                  <a:lnTo>
                    <a:pt x="419" y="191"/>
                  </a:lnTo>
                  <a:lnTo>
                    <a:pt x="421" y="191"/>
                  </a:lnTo>
                  <a:lnTo>
                    <a:pt x="424" y="191"/>
                  </a:lnTo>
                  <a:lnTo>
                    <a:pt x="427" y="191"/>
                  </a:lnTo>
                  <a:lnTo>
                    <a:pt x="432" y="190"/>
                  </a:lnTo>
                  <a:lnTo>
                    <a:pt x="438" y="189"/>
                  </a:lnTo>
                  <a:lnTo>
                    <a:pt x="444" y="187"/>
                  </a:lnTo>
                  <a:lnTo>
                    <a:pt x="451" y="186"/>
                  </a:lnTo>
                  <a:lnTo>
                    <a:pt x="459" y="184"/>
                  </a:lnTo>
                  <a:lnTo>
                    <a:pt x="467" y="182"/>
                  </a:lnTo>
                  <a:lnTo>
                    <a:pt x="475" y="179"/>
                  </a:lnTo>
                  <a:lnTo>
                    <a:pt x="483" y="177"/>
                  </a:lnTo>
                  <a:lnTo>
                    <a:pt x="491" y="174"/>
                  </a:lnTo>
                  <a:lnTo>
                    <a:pt x="498" y="171"/>
                  </a:lnTo>
                  <a:lnTo>
                    <a:pt x="506" y="168"/>
                  </a:lnTo>
                  <a:lnTo>
                    <a:pt x="513" y="166"/>
                  </a:lnTo>
                  <a:lnTo>
                    <a:pt x="520" y="162"/>
                  </a:lnTo>
                  <a:lnTo>
                    <a:pt x="525" y="159"/>
                  </a:lnTo>
                  <a:lnTo>
                    <a:pt x="528" y="157"/>
                  </a:lnTo>
                  <a:lnTo>
                    <a:pt x="530" y="155"/>
                  </a:lnTo>
                  <a:lnTo>
                    <a:pt x="532" y="152"/>
                  </a:lnTo>
                  <a:lnTo>
                    <a:pt x="534" y="149"/>
                  </a:lnTo>
                  <a:lnTo>
                    <a:pt x="535" y="147"/>
                  </a:lnTo>
                  <a:lnTo>
                    <a:pt x="536" y="144"/>
                  </a:lnTo>
                  <a:lnTo>
                    <a:pt x="536" y="141"/>
                  </a:lnTo>
                  <a:lnTo>
                    <a:pt x="537" y="138"/>
                  </a:lnTo>
                  <a:lnTo>
                    <a:pt x="537" y="136"/>
                  </a:lnTo>
                  <a:lnTo>
                    <a:pt x="537" y="133"/>
                  </a:lnTo>
                  <a:lnTo>
                    <a:pt x="536" y="131"/>
                  </a:lnTo>
                  <a:lnTo>
                    <a:pt x="536" y="130"/>
                  </a:lnTo>
                  <a:lnTo>
                    <a:pt x="535" y="129"/>
                  </a:lnTo>
                  <a:lnTo>
                    <a:pt x="533" y="127"/>
                  </a:lnTo>
                  <a:lnTo>
                    <a:pt x="532" y="127"/>
                  </a:lnTo>
                  <a:lnTo>
                    <a:pt x="530" y="126"/>
                  </a:lnTo>
                  <a:lnTo>
                    <a:pt x="532" y="124"/>
                  </a:lnTo>
                  <a:lnTo>
                    <a:pt x="533" y="120"/>
                  </a:lnTo>
                  <a:lnTo>
                    <a:pt x="534" y="115"/>
                  </a:lnTo>
                  <a:lnTo>
                    <a:pt x="535" y="109"/>
                  </a:lnTo>
                  <a:lnTo>
                    <a:pt x="535" y="103"/>
                  </a:lnTo>
                  <a:lnTo>
                    <a:pt x="535" y="96"/>
                  </a:lnTo>
                  <a:lnTo>
                    <a:pt x="535" y="89"/>
                  </a:lnTo>
                  <a:lnTo>
                    <a:pt x="534" y="81"/>
                  </a:lnTo>
                  <a:lnTo>
                    <a:pt x="534" y="73"/>
                  </a:lnTo>
                  <a:lnTo>
                    <a:pt x="533" y="66"/>
                  </a:lnTo>
                  <a:lnTo>
                    <a:pt x="531" y="58"/>
                  </a:lnTo>
                  <a:lnTo>
                    <a:pt x="530" y="52"/>
                  </a:lnTo>
                  <a:lnTo>
                    <a:pt x="528" y="46"/>
                  </a:lnTo>
                  <a:lnTo>
                    <a:pt x="526" y="40"/>
                  </a:lnTo>
                  <a:lnTo>
                    <a:pt x="523" y="36"/>
                  </a:lnTo>
                  <a:lnTo>
                    <a:pt x="521" y="32"/>
                  </a:lnTo>
                  <a:lnTo>
                    <a:pt x="518" y="31"/>
                  </a:lnTo>
                  <a:lnTo>
                    <a:pt x="517" y="28"/>
                  </a:lnTo>
                  <a:lnTo>
                    <a:pt x="515" y="26"/>
                  </a:lnTo>
                  <a:lnTo>
                    <a:pt x="515" y="23"/>
                  </a:lnTo>
                  <a:lnTo>
                    <a:pt x="514" y="20"/>
                  </a:lnTo>
                  <a:lnTo>
                    <a:pt x="513" y="18"/>
                  </a:lnTo>
                  <a:lnTo>
                    <a:pt x="512" y="14"/>
                  </a:lnTo>
                  <a:lnTo>
                    <a:pt x="511" y="11"/>
                  </a:lnTo>
                  <a:lnTo>
                    <a:pt x="509" y="9"/>
                  </a:lnTo>
                  <a:lnTo>
                    <a:pt x="507" y="6"/>
                  </a:lnTo>
                  <a:lnTo>
                    <a:pt x="504" y="4"/>
                  </a:lnTo>
                  <a:lnTo>
                    <a:pt x="500" y="2"/>
                  </a:lnTo>
                  <a:lnTo>
                    <a:pt x="495" y="1"/>
                  </a:lnTo>
                  <a:lnTo>
                    <a:pt x="490" y="0"/>
                  </a:lnTo>
                  <a:lnTo>
                    <a:pt x="483" y="0"/>
                  </a:lnTo>
                  <a:lnTo>
                    <a:pt x="474" y="0"/>
                  </a:lnTo>
                  <a:lnTo>
                    <a:pt x="461" y="0"/>
                  </a:lnTo>
                  <a:lnTo>
                    <a:pt x="446" y="1"/>
                  </a:lnTo>
                  <a:lnTo>
                    <a:pt x="429" y="3"/>
                  </a:lnTo>
                  <a:lnTo>
                    <a:pt x="411" y="5"/>
                  </a:lnTo>
                  <a:lnTo>
                    <a:pt x="393" y="7"/>
                  </a:lnTo>
                  <a:lnTo>
                    <a:pt x="373" y="9"/>
                  </a:lnTo>
                  <a:lnTo>
                    <a:pt x="354" y="12"/>
                  </a:lnTo>
                  <a:lnTo>
                    <a:pt x="334" y="14"/>
                  </a:lnTo>
                  <a:lnTo>
                    <a:pt x="316" y="17"/>
                  </a:lnTo>
                  <a:lnTo>
                    <a:pt x="299" y="19"/>
                  </a:lnTo>
                  <a:lnTo>
                    <a:pt x="283" y="21"/>
                  </a:lnTo>
                  <a:lnTo>
                    <a:pt x="269" y="23"/>
                  </a:lnTo>
                  <a:lnTo>
                    <a:pt x="258" y="25"/>
                  </a:lnTo>
                  <a:lnTo>
                    <a:pt x="249" y="27"/>
                  </a:lnTo>
                  <a:lnTo>
                    <a:pt x="243" y="28"/>
                  </a:lnTo>
                  <a:lnTo>
                    <a:pt x="241" y="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1" name="Freeform 46"/>
            <p:cNvSpPr>
              <a:spLocks/>
            </p:cNvSpPr>
            <p:nvPr/>
          </p:nvSpPr>
          <p:spPr bwMode="auto">
            <a:xfrm>
              <a:off x="3642" y="3587"/>
              <a:ext cx="337" cy="169"/>
            </a:xfrm>
            <a:custGeom>
              <a:avLst/>
              <a:gdLst>
                <a:gd name="T0" fmla="*/ 216 w 337"/>
                <a:gd name="T1" fmla="*/ 49 h 169"/>
                <a:gd name="T2" fmla="*/ 193 w 337"/>
                <a:gd name="T3" fmla="*/ 61 h 169"/>
                <a:gd name="T4" fmla="*/ 170 w 337"/>
                <a:gd name="T5" fmla="*/ 76 h 169"/>
                <a:gd name="T6" fmla="*/ 156 w 337"/>
                <a:gd name="T7" fmla="*/ 96 h 169"/>
                <a:gd name="T8" fmla="*/ 151 w 337"/>
                <a:gd name="T9" fmla="*/ 111 h 169"/>
                <a:gd name="T10" fmla="*/ 140 w 337"/>
                <a:gd name="T11" fmla="*/ 115 h 169"/>
                <a:gd name="T12" fmla="*/ 126 w 337"/>
                <a:gd name="T13" fmla="*/ 116 h 169"/>
                <a:gd name="T14" fmla="*/ 118 w 337"/>
                <a:gd name="T15" fmla="*/ 121 h 169"/>
                <a:gd name="T16" fmla="*/ 114 w 337"/>
                <a:gd name="T17" fmla="*/ 133 h 169"/>
                <a:gd name="T18" fmla="*/ 97 w 337"/>
                <a:gd name="T19" fmla="*/ 145 h 169"/>
                <a:gd name="T20" fmla="*/ 76 w 337"/>
                <a:gd name="T21" fmla="*/ 153 h 169"/>
                <a:gd name="T22" fmla="*/ 58 w 337"/>
                <a:gd name="T23" fmla="*/ 153 h 169"/>
                <a:gd name="T24" fmla="*/ 43 w 337"/>
                <a:gd name="T25" fmla="*/ 148 h 169"/>
                <a:gd name="T26" fmla="*/ 21 w 337"/>
                <a:gd name="T27" fmla="*/ 150 h 169"/>
                <a:gd name="T28" fmla="*/ 2 w 337"/>
                <a:gd name="T29" fmla="*/ 154 h 169"/>
                <a:gd name="T30" fmla="*/ 4 w 337"/>
                <a:gd name="T31" fmla="*/ 159 h 169"/>
                <a:gd name="T32" fmla="*/ 26 w 337"/>
                <a:gd name="T33" fmla="*/ 161 h 169"/>
                <a:gd name="T34" fmla="*/ 58 w 337"/>
                <a:gd name="T35" fmla="*/ 160 h 169"/>
                <a:gd name="T36" fmla="*/ 74 w 337"/>
                <a:gd name="T37" fmla="*/ 161 h 169"/>
                <a:gd name="T38" fmla="*/ 82 w 337"/>
                <a:gd name="T39" fmla="*/ 167 h 169"/>
                <a:gd name="T40" fmla="*/ 112 w 337"/>
                <a:gd name="T41" fmla="*/ 164 h 169"/>
                <a:gd name="T42" fmla="*/ 159 w 337"/>
                <a:gd name="T43" fmla="*/ 151 h 169"/>
                <a:gd name="T44" fmla="*/ 199 w 337"/>
                <a:gd name="T45" fmla="*/ 133 h 169"/>
                <a:gd name="T46" fmla="*/ 211 w 337"/>
                <a:gd name="T47" fmla="*/ 121 h 169"/>
                <a:gd name="T48" fmla="*/ 220 w 337"/>
                <a:gd name="T49" fmla="*/ 117 h 169"/>
                <a:gd name="T50" fmla="*/ 234 w 337"/>
                <a:gd name="T51" fmla="*/ 121 h 169"/>
                <a:gd name="T52" fmla="*/ 248 w 337"/>
                <a:gd name="T53" fmla="*/ 123 h 169"/>
                <a:gd name="T54" fmla="*/ 257 w 337"/>
                <a:gd name="T55" fmla="*/ 115 h 169"/>
                <a:gd name="T56" fmla="*/ 284 w 337"/>
                <a:gd name="T57" fmla="*/ 105 h 169"/>
                <a:gd name="T58" fmla="*/ 321 w 337"/>
                <a:gd name="T59" fmla="*/ 98 h 169"/>
                <a:gd name="T60" fmla="*/ 336 w 337"/>
                <a:gd name="T61" fmla="*/ 84 h 169"/>
                <a:gd name="T62" fmla="*/ 327 w 337"/>
                <a:gd name="T63" fmla="*/ 63 h 169"/>
                <a:gd name="T64" fmla="*/ 317 w 337"/>
                <a:gd name="T65" fmla="*/ 55 h 169"/>
                <a:gd name="T66" fmla="*/ 311 w 337"/>
                <a:gd name="T67" fmla="*/ 59 h 169"/>
                <a:gd name="T68" fmla="*/ 307 w 337"/>
                <a:gd name="T69" fmla="*/ 70 h 169"/>
                <a:gd name="T70" fmla="*/ 305 w 337"/>
                <a:gd name="T71" fmla="*/ 82 h 169"/>
                <a:gd name="T72" fmla="*/ 297 w 337"/>
                <a:gd name="T73" fmla="*/ 88 h 169"/>
                <a:gd name="T74" fmla="*/ 283 w 337"/>
                <a:gd name="T75" fmla="*/ 89 h 169"/>
                <a:gd name="T76" fmla="*/ 270 w 337"/>
                <a:gd name="T77" fmla="*/ 87 h 169"/>
                <a:gd name="T78" fmla="*/ 254 w 337"/>
                <a:gd name="T79" fmla="*/ 80 h 169"/>
                <a:gd name="T80" fmla="*/ 244 w 337"/>
                <a:gd name="T81" fmla="*/ 72 h 169"/>
                <a:gd name="T82" fmla="*/ 246 w 337"/>
                <a:gd name="T83" fmla="*/ 56 h 169"/>
                <a:gd name="T84" fmla="*/ 272 w 337"/>
                <a:gd name="T85" fmla="*/ 26 h 169"/>
                <a:gd name="T86" fmla="*/ 294 w 337"/>
                <a:gd name="T87" fmla="*/ 3 h 169"/>
                <a:gd name="T88" fmla="*/ 281 w 337"/>
                <a:gd name="T89" fmla="*/ 0 h 169"/>
                <a:gd name="T90" fmla="*/ 257 w 337"/>
                <a:gd name="T91" fmla="*/ 8 h 169"/>
                <a:gd name="T92" fmla="*/ 244 w 337"/>
                <a:gd name="T93" fmla="*/ 14 h 169"/>
                <a:gd name="T94" fmla="*/ 243 w 337"/>
                <a:gd name="T95" fmla="*/ 23 h 169"/>
                <a:gd name="T96" fmla="*/ 240 w 337"/>
                <a:gd name="T97" fmla="*/ 33 h 169"/>
                <a:gd name="T98" fmla="*/ 233 w 337"/>
                <a:gd name="T99" fmla="*/ 43 h 16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37"/>
                <a:gd name="T151" fmla="*/ 0 h 169"/>
                <a:gd name="T152" fmla="*/ 337 w 337"/>
                <a:gd name="T153" fmla="*/ 169 h 169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37" h="169">
                  <a:moveTo>
                    <a:pt x="230" y="44"/>
                  </a:moveTo>
                  <a:lnTo>
                    <a:pt x="226" y="46"/>
                  </a:lnTo>
                  <a:lnTo>
                    <a:pt x="221" y="47"/>
                  </a:lnTo>
                  <a:lnTo>
                    <a:pt x="216" y="49"/>
                  </a:lnTo>
                  <a:lnTo>
                    <a:pt x="211" y="51"/>
                  </a:lnTo>
                  <a:lnTo>
                    <a:pt x="205" y="54"/>
                  </a:lnTo>
                  <a:lnTo>
                    <a:pt x="199" y="57"/>
                  </a:lnTo>
                  <a:lnTo>
                    <a:pt x="193" y="61"/>
                  </a:lnTo>
                  <a:lnTo>
                    <a:pt x="187" y="64"/>
                  </a:lnTo>
                  <a:lnTo>
                    <a:pt x="181" y="68"/>
                  </a:lnTo>
                  <a:lnTo>
                    <a:pt x="176" y="71"/>
                  </a:lnTo>
                  <a:lnTo>
                    <a:pt x="170" y="76"/>
                  </a:lnTo>
                  <a:lnTo>
                    <a:pt x="166" y="81"/>
                  </a:lnTo>
                  <a:lnTo>
                    <a:pt x="162" y="85"/>
                  </a:lnTo>
                  <a:lnTo>
                    <a:pt x="158" y="90"/>
                  </a:lnTo>
                  <a:lnTo>
                    <a:pt x="156" y="96"/>
                  </a:lnTo>
                  <a:lnTo>
                    <a:pt x="154" y="100"/>
                  </a:lnTo>
                  <a:lnTo>
                    <a:pt x="154" y="105"/>
                  </a:lnTo>
                  <a:lnTo>
                    <a:pt x="153" y="108"/>
                  </a:lnTo>
                  <a:lnTo>
                    <a:pt x="151" y="111"/>
                  </a:lnTo>
                  <a:lnTo>
                    <a:pt x="148" y="113"/>
                  </a:lnTo>
                  <a:lnTo>
                    <a:pt x="146" y="114"/>
                  </a:lnTo>
                  <a:lnTo>
                    <a:pt x="142" y="115"/>
                  </a:lnTo>
                  <a:lnTo>
                    <a:pt x="140" y="115"/>
                  </a:lnTo>
                  <a:lnTo>
                    <a:pt x="136" y="115"/>
                  </a:lnTo>
                  <a:lnTo>
                    <a:pt x="133" y="115"/>
                  </a:lnTo>
                  <a:lnTo>
                    <a:pt x="129" y="115"/>
                  </a:lnTo>
                  <a:lnTo>
                    <a:pt x="126" y="116"/>
                  </a:lnTo>
                  <a:lnTo>
                    <a:pt x="123" y="116"/>
                  </a:lnTo>
                  <a:lnTo>
                    <a:pt x="121" y="117"/>
                  </a:lnTo>
                  <a:lnTo>
                    <a:pt x="119" y="118"/>
                  </a:lnTo>
                  <a:lnTo>
                    <a:pt x="118" y="121"/>
                  </a:lnTo>
                  <a:lnTo>
                    <a:pt x="117" y="124"/>
                  </a:lnTo>
                  <a:lnTo>
                    <a:pt x="117" y="126"/>
                  </a:lnTo>
                  <a:lnTo>
                    <a:pt x="116" y="130"/>
                  </a:lnTo>
                  <a:lnTo>
                    <a:pt x="114" y="133"/>
                  </a:lnTo>
                  <a:lnTo>
                    <a:pt x="111" y="137"/>
                  </a:lnTo>
                  <a:lnTo>
                    <a:pt x="107" y="140"/>
                  </a:lnTo>
                  <a:lnTo>
                    <a:pt x="102" y="143"/>
                  </a:lnTo>
                  <a:lnTo>
                    <a:pt x="97" y="145"/>
                  </a:lnTo>
                  <a:lnTo>
                    <a:pt x="92" y="148"/>
                  </a:lnTo>
                  <a:lnTo>
                    <a:pt x="86" y="150"/>
                  </a:lnTo>
                  <a:lnTo>
                    <a:pt x="81" y="152"/>
                  </a:lnTo>
                  <a:lnTo>
                    <a:pt x="76" y="153"/>
                  </a:lnTo>
                  <a:lnTo>
                    <a:pt x="70" y="154"/>
                  </a:lnTo>
                  <a:lnTo>
                    <a:pt x="66" y="154"/>
                  </a:lnTo>
                  <a:lnTo>
                    <a:pt x="62" y="154"/>
                  </a:lnTo>
                  <a:lnTo>
                    <a:pt x="58" y="153"/>
                  </a:lnTo>
                  <a:lnTo>
                    <a:pt x="56" y="151"/>
                  </a:lnTo>
                  <a:lnTo>
                    <a:pt x="53" y="150"/>
                  </a:lnTo>
                  <a:lnTo>
                    <a:pt x="48" y="149"/>
                  </a:lnTo>
                  <a:lnTo>
                    <a:pt x="43" y="148"/>
                  </a:lnTo>
                  <a:lnTo>
                    <a:pt x="38" y="148"/>
                  </a:lnTo>
                  <a:lnTo>
                    <a:pt x="32" y="148"/>
                  </a:lnTo>
                  <a:lnTo>
                    <a:pt x="27" y="149"/>
                  </a:lnTo>
                  <a:lnTo>
                    <a:pt x="21" y="150"/>
                  </a:lnTo>
                  <a:lnTo>
                    <a:pt x="15" y="151"/>
                  </a:lnTo>
                  <a:lnTo>
                    <a:pt x="10" y="152"/>
                  </a:lnTo>
                  <a:lnTo>
                    <a:pt x="6" y="153"/>
                  </a:lnTo>
                  <a:lnTo>
                    <a:pt x="2" y="154"/>
                  </a:lnTo>
                  <a:lnTo>
                    <a:pt x="1" y="155"/>
                  </a:lnTo>
                  <a:lnTo>
                    <a:pt x="0" y="157"/>
                  </a:lnTo>
                  <a:lnTo>
                    <a:pt x="1" y="158"/>
                  </a:lnTo>
                  <a:lnTo>
                    <a:pt x="4" y="159"/>
                  </a:lnTo>
                  <a:lnTo>
                    <a:pt x="9" y="160"/>
                  </a:lnTo>
                  <a:lnTo>
                    <a:pt x="15" y="161"/>
                  </a:lnTo>
                  <a:lnTo>
                    <a:pt x="20" y="161"/>
                  </a:lnTo>
                  <a:lnTo>
                    <a:pt x="26" y="161"/>
                  </a:lnTo>
                  <a:lnTo>
                    <a:pt x="36" y="161"/>
                  </a:lnTo>
                  <a:lnTo>
                    <a:pt x="42" y="161"/>
                  </a:lnTo>
                  <a:lnTo>
                    <a:pt x="53" y="161"/>
                  </a:lnTo>
                  <a:lnTo>
                    <a:pt x="58" y="160"/>
                  </a:lnTo>
                  <a:lnTo>
                    <a:pt x="63" y="160"/>
                  </a:lnTo>
                  <a:lnTo>
                    <a:pt x="67" y="160"/>
                  </a:lnTo>
                  <a:lnTo>
                    <a:pt x="71" y="161"/>
                  </a:lnTo>
                  <a:lnTo>
                    <a:pt x="74" y="161"/>
                  </a:lnTo>
                  <a:lnTo>
                    <a:pt x="77" y="162"/>
                  </a:lnTo>
                  <a:lnTo>
                    <a:pt x="79" y="163"/>
                  </a:lnTo>
                  <a:lnTo>
                    <a:pt x="80" y="165"/>
                  </a:lnTo>
                  <a:lnTo>
                    <a:pt x="82" y="167"/>
                  </a:lnTo>
                  <a:lnTo>
                    <a:pt x="86" y="168"/>
                  </a:lnTo>
                  <a:lnTo>
                    <a:pt x="93" y="167"/>
                  </a:lnTo>
                  <a:lnTo>
                    <a:pt x="102" y="166"/>
                  </a:lnTo>
                  <a:lnTo>
                    <a:pt x="112" y="164"/>
                  </a:lnTo>
                  <a:lnTo>
                    <a:pt x="123" y="161"/>
                  </a:lnTo>
                  <a:lnTo>
                    <a:pt x="135" y="158"/>
                  </a:lnTo>
                  <a:lnTo>
                    <a:pt x="147" y="154"/>
                  </a:lnTo>
                  <a:lnTo>
                    <a:pt x="159" y="151"/>
                  </a:lnTo>
                  <a:lnTo>
                    <a:pt x="171" y="147"/>
                  </a:lnTo>
                  <a:lnTo>
                    <a:pt x="182" y="142"/>
                  </a:lnTo>
                  <a:lnTo>
                    <a:pt x="192" y="138"/>
                  </a:lnTo>
                  <a:lnTo>
                    <a:pt x="199" y="133"/>
                  </a:lnTo>
                  <a:lnTo>
                    <a:pt x="205" y="129"/>
                  </a:lnTo>
                  <a:lnTo>
                    <a:pt x="209" y="126"/>
                  </a:lnTo>
                  <a:lnTo>
                    <a:pt x="211" y="124"/>
                  </a:lnTo>
                  <a:lnTo>
                    <a:pt x="211" y="121"/>
                  </a:lnTo>
                  <a:lnTo>
                    <a:pt x="213" y="119"/>
                  </a:lnTo>
                  <a:lnTo>
                    <a:pt x="214" y="118"/>
                  </a:lnTo>
                  <a:lnTo>
                    <a:pt x="217" y="117"/>
                  </a:lnTo>
                  <a:lnTo>
                    <a:pt x="220" y="117"/>
                  </a:lnTo>
                  <a:lnTo>
                    <a:pt x="223" y="118"/>
                  </a:lnTo>
                  <a:lnTo>
                    <a:pt x="227" y="118"/>
                  </a:lnTo>
                  <a:lnTo>
                    <a:pt x="231" y="120"/>
                  </a:lnTo>
                  <a:lnTo>
                    <a:pt x="234" y="121"/>
                  </a:lnTo>
                  <a:lnTo>
                    <a:pt x="238" y="122"/>
                  </a:lnTo>
                  <a:lnTo>
                    <a:pt x="242" y="123"/>
                  </a:lnTo>
                  <a:lnTo>
                    <a:pt x="245" y="123"/>
                  </a:lnTo>
                  <a:lnTo>
                    <a:pt x="248" y="123"/>
                  </a:lnTo>
                  <a:lnTo>
                    <a:pt x="251" y="122"/>
                  </a:lnTo>
                  <a:lnTo>
                    <a:pt x="252" y="121"/>
                  </a:lnTo>
                  <a:lnTo>
                    <a:pt x="253" y="119"/>
                  </a:lnTo>
                  <a:lnTo>
                    <a:pt x="257" y="115"/>
                  </a:lnTo>
                  <a:lnTo>
                    <a:pt x="263" y="112"/>
                  </a:lnTo>
                  <a:lnTo>
                    <a:pt x="269" y="109"/>
                  </a:lnTo>
                  <a:lnTo>
                    <a:pt x="276" y="107"/>
                  </a:lnTo>
                  <a:lnTo>
                    <a:pt x="284" y="105"/>
                  </a:lnTo>
                  <a:lnTo>
                    <a:pt x="300" y="102"/>
                  </a:lnTo>
                  <a:lnTo>
                    <a:pt x="308" y="100"/>
                  </a:lnTo>
                  <a:lnTo>
                    <a:pt x="314" y="99"/>
                  </a:lnTo>
                  <a:lnTo>
                    <a:pt x="321" y="98"/>
                  </a:lnTo>
                  <a:lnTo>
                    <a:pt x="327" y="95"/>
                  </a:lnTo>
                  <a:lnTo>
                    <a:pt x="331" y="92"/>
                  </a:lnTo>
                  <a:lnTo>
                    <a:pt x="335" y="89"/>
                  </a:lnTo>
                  <a:lnTo>
                    <a:pt x="336" y="84"/>
                  </a:lnTo>
                  <a:lnTo>
                    <a:pt x="336" y="79"/>
                  </a:lnTo>
                  <a:lnTo>
                    <a:pt x="333" y="72"/>
                  </a:lnTo>
                  <a:lnTo>
                    <a:pt x="330" y="67"/>
                  </a:lnTo>
                  <a:lnTo>
                    <a:pt x="327" y="63"/>
                  </a:lnTo>
                  <a:lnTo>
                    <a:pt x="324" y="60"/>
                  </a:lnTo>
                  <a:lnTo>
                    <a:pt x="321" y="57"/>
                  </a:lnTo>
                  <a:lnTo>
                    <a:pt x="319" y="56"/>
                  </a:lnTo>
                  <a:lnTo>
                    <a:pt x="317" y="55"/>
                  </a:lnTo>
                  <a:lnTo>
                    <a:pt x="315" y="55"/>
                  </a:lnTo>
                  <a:lnTo>
                    <a:pt x="313" y="56"/>
                  </a:lnTo>
                  <a:lnTo>
                    <a:pt x="312" y="57"/>
                  </a:lnTo>
                  <a:lnTo>
                    <a:pt x="311" y="59"/>
                  </a:lnTo>
                  <a:lnTo>
                    <a:pt x="309" y="62"/>
                  </a:lnTo>
                  <a:lnTo>
                    <a:pt x="308" y="64"/>
                  </a:lnTo>
                  <a:lnTo>
                    <a:pt x="308" y="68"/>
                  </a:lnTo>
                  <a:lnTo>
                    <a:pt x="307" y="70"/>
                  </a:lnTo>
                  <a:lnTo>
                    <a:pt x="307" y="73"/>
                  </a:lnTo>
                  <a:lnTo>
                    <a:pt x="306" y="77"/>
                  </a:lnTo>
                  <a:lnTo>
                    <a:pt x="305" y="80"/>
                  </a:lnTo>
                  <a:lnTo>
                    <a:pt x="305" y="82"/>
                  </a:lnTo>
                  <a:lnTo>
                    <a:pt x="303" y="84"/>
                  </a:lnTo>
                  <a:lnTo>
                    <a:pt x="302" y="85"/>
                  </a:lnTo>
                  <a:lnTo>
                    <a:pt x="300" y="87"/>
                  </a:lnTo>
                  <a:lnTo>
                    <a:pt x="297" y="88"/>
                  </a:lnTo>
                  <a:lnTo>
                    <a:pt x="295" y="88"/>
                  </a:lnTo>
                  <a:lnTo>
                    <a:pt x="292" y="89"/>
                  </a:lnTo>
                  <a:lnTo>
                    <a:pt x="289" y="89"/>
                  </a:lnTo>
                  <a:lnTo>
                    <a:pt x="283" y="89"/>
                  </a:lnTo>
                  <a:lnTo>
                    <a:pt x="279" y="89"/>
                  </a:lnTo>
                  <a:lnTo>
                    <a:pt x="276" y="89"/>
                  </a:lnTo>
                  <a:lnTo>
                    <a:pt x="273" y="88"/>
                  </a:lnTo>
                  <a:lnTo>
                    <a:pt x="270" y="87"/>
                  </a:lnTo>
                  <a:lnTo>
                    <a:pt x="267" y="86"/>
                  </a:lnTo>
                  <a:lnTo>
                    <a:pt x="264" y="85"/>
                  </a:lnTo>
                  <a:lnTo>
                    <a:pt x="261" y="83"/>
                  </a:lnTo>
                  <a:lnTo>
                    <a:pt x="254" y="80"/>
                  </a:lnTo>
                  <a:lnTo>
                    <a:pt x="252" y="78"/>
                  </a:lnTo>
                  <a:lnTo>
                    <a:pt x="248" y="77"/>
                  </a:lnTo>
                  <a:lnTo>
                    <a:pt x="246" y="74"/>
                  </a:lnTo>
                  <a:lnTo>
                    <a:pt x="244" y="72"/>
                  </a:lnTo>
                  <a:lnTo>
                    <a:pt x="243" y="69"/>
                  </a:lnTo>
                  <a:lnTo>
                    <a:pt x="243" y="66"/>
                  </a:lnTo>
                  <a:lnTo>
                    <a:pt x="244" y="61"/>
                  </a:lnTo>
                  <a:lnTo>
                    <a:pt x="246" y="56"/>
                  </a:lnTo>
                  <a:lnTo>
                    <a:pt x="250" y="50"/>
                  </a:lnTo>
                  <a:lnTo>
                    <a:pt x="255" y="43"/>
                  </a:lnTo>
                  <a:lnTo>
                    <a:pt x="262" y="36"/>
                  </a:lnTo>
                  <a:lnTo>
                    <a:pt x="272" y="26"/>
                  </a:lnTo>
                  <a:lnTo>
                    <a:pt x="282" y="17"/>
                  </a:lnTo>
                  <a:lnTo>
                    <a:pt x="289" y="12"/>
                  </a:lnTo>
                  <a:lnTo>
                    <a:pt x="293" y="6"/>
                  </a:lnTo>
                  <a:lnTo>
                    <a:pt x="294" y="3"/>
                  </a:lnTo>
                  <a:lnTo>
                    <a:pt x="293" y="1"/>
                  </a:lnTo>
                  <a:lnTo>
                    <a:pt x="290" y="0"/>
                  </a:lnTo>
                  <a:lnTo>
                    <a:pt x="286" y="0"/>
                  </a:lnTo>
                  <a:lnTo>
                    <a:pt x="281" y="0"/>
                  </a:lnTo>
                  <a:lnTo>
                    <a:pt x="275" y="2"/>
                  </a:lnTo>
                  <a:lnTo>
                    <a:pt x="269" y="4"/>
                  </a:lnTo>
                  <a:lnTo>
                    <a:pt x="263" y="6"/>
                  </a:lnTo>
                  <a:lnTo>
                    <a:pt x="257" y="8"/>
                  </a:lnTo>
                  <a:lnTo>
                    <a:pt x="252" y="10"/>
                  </a:lnTo>
                  <a:lnTo>
                    <a:pt x="245" y="13"/>
                  </a:lnTo>
                  <a:lnTo>
                    <a:pt x="244" y="13"/>
                  </a:lnTo>
                  <a:lnTo>
                    <a:pt x="244" y="14"/>
                  </a:lnTo>
                  <a:lnTo>
                    <a:pt x="244" y="16"/>
                  </a:lnTo>
                  <a:lnTo>
                    <a:pt x="244" y="18"/>
                  </a:lnTo>
                  <a:lnTo>
                    <a:pt x="244" y="20"/>
                  </a:lnTo>
                  <a:lnTo>
                    <a:pt x="243" y="23"/>
                  </a:lnTo>
                  <a:lnTo>
                    <a:pt x="243" y="25"/>
                  </a:lnTo>
                  <a:lnTo>
                    <a:pt x="242" y="28"/>
                  </a:lnTo>
                  <a:lnTo>
                    <a:pt x="241" y="31"/>
                  </a:lnTo>
                  <a:lnTo>
                    <a:pt x="240" y="33"/>
                  </a:lnTo>
                  <a:lnTo>
                    <a:pt x="238" y="36"/>
                  </a:lnTo>
                  <a:lnTo>
                    <a:pt x="237" y="39"/>
                  </a:lnTo>
                  <a:lnTo>
                    <a:pt x="235" y="41"/>
                  </a:lnTo>
                  <a:lnTo>
                    <a:pt x="233" y="43"/>
                  </a:lnTo>
                  <a:lnTo>
                    <a:pt x="230" y="44"/>
                  </a:lnTo>
                </a:path>
              </a:pathLst>
            </a:cu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2" name="Freeform 47"/>
            <p:cNvSpPr>
              <a:spLocks/>
            </p:cNvSpPr>
            <p:nvPr/>
          </p:nvSpPr>
          <p:spPr bwMode="auto">
            <a:xfrm>
              <a:off x="4017" y="2528"/>
              <a:ext cx="340" cy="850"/>
            </a:xfrm>
            <a:custGeom>
              <a:avLst/>
              <a:gdLst>
                <a:gd name="T0" fmla="*/ 216 w 340"/>
                <a:gd name="T1" fmla="*/ 4 h 850"/>
                <a:gd name="T2" fmla="*/ 199 w 340"/>
                <a:gd name="T3" fmla="*/ 7 h 850"/>
                <a:gd name="T4" fmla="*/ 184 w 340"/>
                <a:gd name="T5" fmla="*/ 11 h 850"/>
                <a:gd name="T6" fmla="*/ 172 w 340"/>
                <a:gd name="T7" fmla="*/ 15 h 850"/>
                <a:gd name="T8" fmla="*/ 162 w 340"/>
                <a:gd name="T9" fmla="*/ 19 h 850"/>
                <a:gd name="T10" fmla="*/ 158 w 340"/>
                <a:gd name="T11" fmla="*/ 20 h 850"/>
                <a:gd name="T12" fmla="*/ 150 w 340"/>
                <a:gd name="T13" fmla="*/ 21 h 850"/>
                <a:gd name="T14" fmla="*/ 139 w 340"/>
                <a:gd name="T15" fmla="*/ 22 h 850"/>
                <a:gd name="T16" fmla="*/ 127 w 340"/>
                <a:gd name="T17" fmla="*/ 23 h 850"/>
                <a:gd name="T18" fmla="*/ 111 w 340"/>
                <a:gd name="T19" fmla="*/ 24 h 850"/>
                <a:gd name="T20" fmla="*/ 100 w 340"/>
                <a:gd name="T21" fmla="*/ 24 h 850"/>
                <a:gd name="T22" fmla="*/ 92 w 340"/>
                <a:gd name="T23" fmla="*/ 25 h 850"/>
                <a:gd name="T24" fmla="*/ 82 w 340"/>
                <a:gd name="T25" fmla="*/ 28 h 850"/>
                <a:gd name="T26" fmla="*/ 75 w 340"/>
                <a:gd name="T27" fmla="*/ 32 h 850"/>
                <a:gd name="T28" fmla="*/ 70 w 340"/>
                <a:gd name="T29" fmla="*/ 39 h 850"/>
                <a:gd name="T30" fmla="*/ 60 w 340"/>
                <a:gd name="T31" fmla="*/ 43 h 850"/>
                <a:gd name="T32" fmla="*/ 48 w 340"/>
                <a:gd name="T33" fmla="*/ 47 h 850"/>
                <a:gd name="T34" fmla="*/ 35 w 340"/>
                <a:gd name="T35" fmla="*/ 55 h 850"/>
                <a:gd name="T36" fmla="*/ 21 w 340"/>
                <a:gd name="T37" fmla="*/ 68 h 850"/>
                <a:gd name="T38" fmla="*/ 7 w 340"/>
                <a:gd name="T39" fmla="*/ 91 h 850"/>
                <a:gd name="T40" fmla="*/ 0 w 340"/>
                <a:gd name="T41" fmla="*/ 140 h 850"/>
                <a:gd name="T42" fmla="*/ 8 w 340"/>
                <a:gd name="T43" fmla="*/ 254 h 850"/>
                <a:gd name="T44" fmla="*/ 25 w 340"/>
                <a:gd name="T45" fmla="*/ 408 h 850"/>
                <a:gd name="T46" fmla="*/ 43 w 340"/>
                <a:gd name="T47" fmla="*/ 572 h 850"/>
                <a:gd name="T48" fmla="*/ 55 w 340"/>
                <a:gd name="T49" fmla="*/ 717 h 850"/>
                <a:gd name="T50" fmla="*/ 54 w 340"/>
                <a:gd name="T51" fmla="*/ 794 h 850"/>
                <a:gd name="T52" fmla="*/ 54 w 340"/>
                <a:gd name="T53" fmla="*/ 804 h 850"/>
                <a:gd name="T54" fmla="*/ 57 w 340"/>
                <a:gd name="T55" fmla="*/ 811 h 850"/>
                <a:gd name="T56" fmla="*/ 64 w 340"/>
                <a:gd name="T57" fmla="*/ 816 h 850"/>
                <a:gd name="T58" fmla="*/ 74 w 340"/>
                <a:gd name="T59" fmla="*/ 818 h 850"/>
                <a:gd name="T60" fmla="*/ 89 w 340"/>
                <a:gd name="T61" fmla="*/ 818 h 850"/>
                <a:gd name="T62" fmla="*/ 116 w 340"/>
                <a:gd name="T63" fmla="*/ 822 h 850"/>
                <a:gd name="T64" fmla="*/ 161 w 340"/>
                <a:gd name="T65" fmla="*/ 830 h 850"/>
                <a:gd name="T66" fmla="*/ 213 w 340"/>
                <a:gd name="T67" fmla="*/ 839 h 850"/>
                <a:gd name="T68" fmla="*/ 262 w 340"/>
                <a:gd name="T69" fmla="*/ 847 h 850"/>
                <a:gd name="T70" fmla="*/ 300 w 340"/>
                <a:gd name="T71" fmla="*/ 848 h 850"/>
                <a:gd name="T72" fmla="*/ 320 w 340"/>
                <a:gd name="T73" fmla="*/ 844 h 850"/>
                <a:gd name="T74" fmla="*/ 330 w 340"/>
                <a:gd name="T75" fmla="*/ 840 h 850"/>
                <a:gd name="T76" fmla="*/ 336 w 340"/>
                <a:gd name="T77" fmla="*/ 836 h 850"/>
                <a:gd name="T78" fmla="*/ 337 w 340"/>
                <a:gd name="T79" fmla="*/ 830 h 850"/>
                <a:gd name="T80" fmla="*/ 337 w 340"/>
                <a:gd name="T81" fmla="*/ 818 h 850"/>
                <a:gd name="T82" fmla="*/ 338 w 340"/>
                <a:gd name="T83" fmla="*/ 795 h 850"/>
                <a:gd name="T84" fmla="*/ 338 w 340"/>
                <a:gd name="T85" fmla="*/ 768 h 850"/>
                <a:gd name="T86" fmla="*/ 338 w 340"/>
                <a:gd name="T87" fmla="*/ 728 h 850"/>
                <a:gd name="T88" fmla="*/ 337 w 340"/>
                <a:gd name="T89" fmla="*/ 701 h 850"/>
                <a:gd name="T90" fmla="*/ 333 w 340"/>
                <a:gd name="T91" fmla="*/ 680 h 850"/>
                <a:gd name="T92" fmla="*/ 329 w 340"/>
                <a:gd name="T93" fmla="*/ 655 h 850"/>
                <a:gd name="T94" fmla="*/ 328 w 340"/>
                <a:gd name="T95" fmla="*/ 613 h 850"/>
                <a:gd name="T96" fmla="*/ 328 w 340"/>
                <a:gd name="T97" fmla="*/ 543 h 850"/>
                <a:gd name="T98" fmla="*/ 327 w 340"/>
                <a:gd name="T99" fmla="*/ 490 h 850"/>
                <a:gd name="T100" fmla="*/ 323 w 340"/>
                <a:gd name="T101" fmla="*/ 445 h 85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40"/>
                <a:gd name="T154" fmla="*/ 0 h 850"/>
                <a:gd name="T155" fmla="*/ 340 w 340"/>
                <a:gd name="T156" fmla="*/ 850 h 85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40" h="850">
                  <a:moveTo>
                    <a:pt x="232" y="0"/>
                  </a:moveTo>
                  <a:lnTo>
                    <a:pt x="227" y="1"/>
                  </a:lnTo>
                  <a:lnTo>
                    <a:pt x="216" y="4"/>
                  </a:lnTo>
                  <a:lnTo>
                    <a:pt x="210" y="5"/>
                  </a:lnTo>
                  <a:lnTo>
                    <a:pt x="205" y="6"/>
                  </a:lnTo>
                  <a:lnTo>
                    <a:pt x="199" y="7"/>
                  </a:lnTo>
                  <a:lnTo>
                    <a:pt x="194" y="9"/>
                  </a:lnTo>
                  <a:lnTo>
                    <a:pt x="189" y="10"/>
                  </a:lnTo>
                  <a:lnTo>
                    <a:pt x="184" y="11"/>
                  </a:lnTo>
                  <a:lnTo>
                    <a:pt x="180" y="13"/>
                  </a:lnTo>
                  <a:lnTo>
                    <a:pt x="176" y="14"/>
                  </a:lnTo>
                  <a:lnTo>
                    <a:pt x="172" y="15"/>
                  </a:lnTo>
                  <a:lnTo>
                    <a:pt x="168" y="16"/>
                  </a:lnTo>
                  <a:lnTo>
                    <a:pt x="165" y="18"/>
                  </a:lnTo>
                  <a:lnTo>
                    <a:pt x="162" y="19"/>
                  </a:lnTo>
                  <a:lnTo>
                    <a:pt x="161" y="19"/>
                  </a:lnTo>
                  <a:lnTo>
                    <a:pt x="159" y="20"/>
                  </a:lnTo>
                  <a:lnTo>
                    <a:pt x="158" y="20"/>
                  </a:lnTo>
                  <a:lnTo>
                    <a:pt x="155" y="20"/>
                  </a:lnTo>
                  <a:lnTo>
                    <a:pt x="153" y="20"/>
                  </a:lnTo>
                  <a:lnTo>
                    <a:pt x="150" y="21"/>
                  </a:lnTo>
                  <a:lnTo>
                    <a:pt x="147" y="21"/>
                  </a:lnTo>
                  <a:lnTo>
                    <a:pt x="143" y="21"/>
                  </a:lnTo>
                  <a:lnTo>
                    <a:pt x="139" y="22"/>
                  </a:lnTo>
                  <a:lnTo>
                    <a:pt x="136" y="22"/>
                  </a:lnTo>
                  <a:lnTo>
                    <a:pt x="132" y="23"/>
                  </a:lnTo>
                  <a:lnTo>
                    <a:pt x="127" y="23"/>
                  </a:lnTo>
                  <a:lnTo>
                    <a:pt x="123" y="23"/>
                  </a:lnTo>
                  <a:lnTo>
                    <a:pt x="115" y="24"/>
                  </a:lnTo>
                  <a:lnTo>
                    <a:pt x="111" y="24"/>
                  </a:lnTo>
                  <a:lnTo>
                    <a:pt x="108" y="24"/>
                  </a:lnTo>
                  <a:lnTo>
                    <a:pt x="105" y="24"/>
                  </a:lnTo>
                  <a:lnTo>
                    <a:pt x="100" y="24"/>
                  </a:lnTo>
                  <a:lnTo>
                    <a:pt x="97" y="24"/>
                  </a:lnTo>
                  <a:lnTo>
                    <a:pt x="94" y="25"/>
                  </a:lnTo>
                  <a:lnTo>
                    <a:pt x="92" y="25"/>
                  </a:lnTo>
                  <a:lnTo>
                    <a:pt x="89" y="25"/>
                  </a:lnTo>
                  <a:lnTo>
                    <a:pt x="84" y="27"/>
                  </a:lnTo>
                  <a:lnTo>
                    <a:pt x="82" y="28"/>
                  </a:lnTo>
                  <a:lnTo>
                    <a:pt x="80" y="29"/>
                  </a:lnTo>
                  <a:lnTo>
                    <a:pt x="77" y="30"/>
                  </a:lnTo>
                  <a:lnTo>
                    <a:pt x="75" y="32"/>
                  </a:lnTo>
                  <a:lnTo>
                    <a:pt x="73" y="34"/>
                  </a:lnTo>
                  <a:lnTo>
                    <a:pt x="71" y="36"/>
                  </a:lnTo>
                  <a:lnTo>
                    <a:pt x="70" y="39"/>
                  </a:lnTo>
                  <a:lnTo>
                    <a:pt x="67" y="40"/>
                  </a:lnTo>
                  <a:lnTo>
                    <a:pt x="64" y="42"/>
                  </a:lnTo>
                  <a:lnTo>
                    <a:pt x="60" y="43"/>
                  </a:lnTo>
                  <a:lnTo>
                    <a:pt x="56" y="44"/>
                  </a:lnTo>
                  <a:lnTo>
                    <a:pt x="53" y="46"/>
                  </a:lnTo>
                  <a:lnTo>
                    <a:pt x="48" y="47"/>
                  </a:lnTo>
                  <a:lnTo>
                    <a:pt x="44" y="49"/>
                  </a:lnTo>
                  <a:lnTo>
                    <a:pt x="40" y="52"/>
                  </a:lnTo>
                  <a:lnTo>
                    <a:pt x="35" y="55"/>
                  </a:lnTo>
                  <a:lnTo>
                    <a:pt x="30" y="58"/>
                  </a:lnTo>
                  <a:lnTo>
                    <a:pt x="26" y="63"/>
                  </a:lnTo>
                  <a:lnTo>
                    <a:pt x="21" y="68"/>
                  </a:lnTo>
                  <a:lnTo>
                    <a:pt x="16" y="75"/>
                  </a:lnTo>
                  <a:lnTo>
                    <a:pt x="12" y="82"/>
                  </a:lnTo>
                  <a:lnTo>
                    <a:pt x="7" y="91"/>
                  </a:lnTo>
                  <a:lnTo>
                    <a:pt x="3" y="101"/>
                  </a:lnTo>
                  <a:lnTo>
                    <a:pt x="0" y="116"/>
                  </a:lnTo>
                  <a:lnTo>
                    <a:pt x="0" y="140"/>
                  </a:lnTo>
                  <a:lnTo>
                    <a:pt x="1" y="172"/>
                  </a:lnTo>
                  <a:lnTo>
                    <a:pt x="4" y="211"/>
                  </a:lnTo>
                  <a:lnTo>
                    <a:pt x="8" y="254"/>
                  </a:lnTo>
                  <a:lnTo>
                    <a:pt x="13" y="302"/>
                  </a:lnTo>
                  <a:lnTo>
                    <a:pt x="19" y="354"/>
                  </a:lnTo>
                  <a:lnTo>
                    <a:pt x="25" y="408"/>
                  </a:lnTo>
                  <a:lnTo>
                    <a:pt x="32" y="463"/>
                  </a:lnTo>
                  <a:lnTo>
                    <a:pt x="38" y="518"/>
                  </a:lnTo>
                  <a:lnTo>
                    <a:pt x="43" y="572"/>
                  </a:lnTo>
                  <a:lnTo>
                    <a:pt x="48" y="623"/>
                  </a:lnTo>
                  <a:lnTo>
                    <a:pt x="52" y="672"/>
                  </a:lnTo>
                  <a:lnTo>
                    <a:pt x="55" y="717"/>
                  </a:lnTo>
                  <a:lnTo>
                    <a:pt x="56" y="757"/>
                  </a:lnTo>
                  <a:lnTo>
                    <a:pt x="55" y="790"/>
                  </a:lnTo>
                  <a:lnTo>
                    <a:pt x="54" y="794"/>
                  </a:lnTo>
                  <a:lnTo>
                    <a:pt x="54" y="798"/>
                  </a:lnTo>
                  <a:lnTo>
                    <a:pt x="54" y="801"/>
                  </a:lnTo>
                  <a:lnTo>
                    <a:pt x="54" y="804"/>
                  </a:lnTo>
                  <a:lnTo>
                    <a:pt x="55" y="807"/>
                  </a:lnTo>
                  <a:lnTo>
                    <a:pt x="56" y="809"/>
                  </a:lnTo>
                  <a:lnTo>
                    <a:pt x="57" y="811"/>
                  </a:lnTo>
                  <a:lnTo>
                    <a:pt x="59" y="813"/>
                  </a:lnTo>
                  <a:lnTo>
                    <a:pt x="62" y="814"/>
                  </a:lnTo>
                  <a:lnTo>
                    <a:pt x="64" y="816"/>
                  </a:lnTo>
                  <a:lnTo>
                    <a:pt x="67" y="817"/>
                  </a:lnTo>
                  <a:lnTo>
                    <a:pt x="71" y="817"/>
                  </a:lnTo>
                  <a:lnTo>
                    <a:pt x="74" y="818"/>
                  </a:lnTo>
                  <a:lnTo>
                    <a:pt x="79" y="818"/>
                  </a:lnTo>
                  <a:lnTo>
                    <a:pt x="84" y="818"/>
                  </a:lnTo>
                  <a:lnTo>
                    <a:pt x="89" y="818"/>
                  </a:lnTo>
                  <a:lnTo>
                    <a:pt x="96" y="819"/>
                  </a:lnTo>
                  <a:lnTo>
                    <a:pt x="105" y="820"/>
                  </a:lnTo>
                  <a:lnTo>
                    <a:pt x="116" y="822"/>
                  </a:lnTo>
                  <a:lnTo>
                    <a:pt x="130" y="824"/>
                  </a:lnTo>
                  <a:lnTo>
                    <a:pt x="145" y="827"/>
                  </a:lnTo>
                  <a:lnTo>
                    <a:pt x="161" y="830"/>
                  </a:lnTo>
                  <a:lnTo>
                    <a:pt x="178" y="833"/>
                  </a:lnTo>
                  <a:lnTo>
                    <a:pt x="195" y="836"/>
                  </a:lnTo>
                  <a:lnTo>
                    <a:pt x="213" y="839"/>
                  </a:lnTo>
                  <a:lnTo>
                    <a:pt x="230" y="842"/>
                  </a:lnTo>
                  <a:lnTo>
                    <a:pt x="247" y="845"/>
                  </a:lnTo>
                  <a:lnTo>
                    <a:pt x="262" y="847"/>
                  </a:lnTo>
                  <a:lnTo>
                    <a:pt x="277" y="848"/>
                  </a:lnTo>
                  <a:lnTo>
                    <a:pt x="290" y="849"/>
                  </a:lnTo>
                  <a:lnTo>
                    <a:pt x="300" y="848"/>
                  </a:lnTo>
                  <a:lnTo>
                    <a:pt x="309" y="847"/>
                  </a:lnTo>
                  <a:lnTo>
                    <a:pt x="315" y="845"/>
                  </a:lnTo>
                  <a:lnTo>
                    <a:pt x="320" y="844"/>
                  </a:lnTo>
                  <a:lnTo>
                    <a:pt x="324" y="843"/>
                  </a:lnTo>
                  <a:lnTo>
                    <a:pt x="327" y="841"/>
                  </a:lnTo>
                  <a:lnTo>
                    <a:pt x="330" y="840"/>
                  </a:lnTo>
                  <a:lnTo>
                    <a:pt x="333" y="839"/>
                  </a:lnTo>
                  <a:lnTo>
                    <a:pt x="334" y="837"/>
                  </a:lnTo>
                  <a:lnTo>
                    <a:pt x="336" y="836"/>
                  </a:lnTo>
                  <a:lnTo>
                    <a:pt x="336" y="834"/>
                  </a:lnTo>
                  <a:lnTo>
                    <a:pt x="337" y="832"/>
                  </a:lnTo>
                  <a:lnTo>
                    <a:pt x="337" y="830"/>
                  </a:lnTo>
                  <a:lnTo>
                    <a:pt x="338" y="828"/>
                  </a:lnTo>
                  <a:lnTo>
                    <a:pt x="338" y="822"/>
                  </a:lnTo>
                  <a:lnTo>
                    <a:pt x="337" y="818"/>
                  </a:lnTo>
                  <a:lnTo>
                    <a:pt x="337" y="809"/>
                  </a:lnTo>
                  <a:lnTo>
                    <a:pt x="338" y="802"/>
                  </a:lnTo>
                  <a:lnTo>
                    <a:pt x="338" y="795"/>
                  </a:lnTo>
                  <a:lnTo>
                    <a:pt x="338" y="787"/>
                  </a:lnTo>
                  <a:lnTo>
                    <a:pt x="338" y="778"/>
                  </a:lnTo>
                  <a:lnTo>
                    <a:pt x="338" y="768"/>
                  </a:lnTo>
                  <a:lnTo>
                    <a:pt x="339" y="759"/>
                  </a:lnTo>
                  <a:lnTo>
                    <a:pt x="339" y="738"/>
                  </a:lnTo>
                  <a:lnTo>
                    <a:pt x="338" y="728"/>
                  </a:lnTo>
                  <a:lnTo>
                    <a:pt x="338" y="719"/>
                  </a:lnTo>
                  <a:lnTo>
                    <a:pt x="337" y="709"/>
                  </a:lnTo>
                  <a:lnTo>
                    <a:pt x="337" y="701"/>
                  </a:lnTo>
                  <a:lnTo>
                    <a:pt x="336" y="693"/>
                  </a:lnTo>
                  <a:lnTo>
                    <a:pt x="334" y="686"/>
                  </a:lnTo>
                  <a:lnTo>
                    <a:pt x="333" y="680"/>
                  </a:lnTo>
                  <a:lnTo>
                    <a:pt x="331" y="674"/>
                  </a:lnTo>
                  <a:lnTo>
                    <a:pt x="330" y="666"/>
                  </a:lnTo>
                  <a:lnTo>
                    <a:pt x="329" y="655"/>
                  </a:lnTo>
                  <a:lnTo>
                    <a:pt x="329" y="642"/>
                  </a:lnTo>
                  <a:lnTo>
                    <a:pt x="328" y="628"/>
                  </a:lnTo>
                  <a:lnTo>
                    <a:pt x="328" y="613"/>
                  </a:lnTo>
                  <a:lnTo>
                    <a:pt x="328" y="579"/>
                  </a:lnTo>
                  <a:lnTo>
                    <a:pt x="328" y="561"/>
                  </a:lnTo>
                  <a:lnTo>
                    <a:pt x="328" y="543"/>
                  </a:lnTo>
                  <a:lnTo>
                    <a:pt x="328" y="525"/>
                  </a:lnTo>
                  <a:lnTo>
                    <a:pt x="327" y="507"/>
                  </a:lnTo>
                  <a:lnTo>
                    <a:pt x="327" y="490"/>
                  </a:lnTo>
                  <a:lnTo>
                    <a:pt x="326" y="474"/>
                  </a:lnTo>
                  <a:lnTo>
                    <a:pt x="325" y="459"/>
                  </a:lnTo>
                  <a:lnTo>
                    <a:pt x="323" y="445"/>
                  </a:lnTo>
                  <a:lnTo>
                    <a:pt x="232" y="0"/>
                  </a:lnTo>
                </a:path>
              </a:pathLst>
            </a:custGeom>
            <a:solidFill>
              <a:srgbClr val="0064A8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53" name="Freeform 48"/>
            <p:cNvSpPr>
              <a:spLocks/>
            </p:cNvSpPr>
            <p:nvPr/>
          </p:nvSpPr>
          <p:spPr bwMode="auto">
            <a:xfrm>
              <a:off x="4142" y="3045"/>
              <a:ext cx="188" cy="193"/>
            </a:xfrm>
            <a:custGeom>
              <a:avLst/>
              <a:gdLst>
                <a:gd name="T0" fmla="*/ 6 w 188"/>
                <a:gd name="T1" fmla="*/ 5 h 193"/>
                <a:gd name="T2" fmla="*/ 17 w 188"/>
                <a:gd name="T3" fmla="*/ 19 h 193"/>
                <a:gd name="T4" fmla="*/ 36 w 188"/>
                <a:gd name="T5" fmla="*/ 39 h 193"/>
                <a:gd name="T6" fmla="*/ 57 w 188"/>
                <a:gd name="T7" fmla="*/ 59 h 193"/>
                <a:gd name="T8" fmla="*/ 80 w 188"/>
                <a:gd name="T9" fmla="*/ 80 h 193"/>
                <a:gd name="T10" fmla="*/ 103 w 188"/>
                <a:gd name="T11" fmla="*/ 97 h 193"/>
                <a:gd name="T12" fmla="*/ 123 w 188"/>
                <a:gd name="T13" fmla="*/ 112 h 193"/>
                <a:gd name="T14" fmla="*/ 140 w 188"/>
                <a:gd name="T15" fmla="*/ 119 h 193"/>
                <a:gd name="T16" fmla="*/ 150 w 188"/>
                <a:gd name="T17" fmla="*/ 122 h 193"/>
                <a:gd name="T18" fmla="*/ 158 w 188"/>
                <a:gd name="T19" fmla="*/ 124 h 193"/>
                <a:gd name="T20" fmla="*/ 165 w 188"/>
                <a:gd name="T21" fmla="*/ 128 h 193"/>
                <a:gd name="T22" fmla="*/ 171 w 188"/>
                <a:gd name="T23" fmla="*/ 132 h 193"/>
                <a:gd name="T24" fmla="*/ 175 w 188"/>
                <a:gd name="T25" fmla="*/ 138 h 193"/>
                <a:gd name="T26" fmla="*/ 180 w 188"/>
                <a:gd name="T27" fmla="*/ 144 h 193"/>
                <a:gd name="T28" fmla="*/ 184 w 188"/>
                <a:gd name="T29" fmla="*/ 150 h 193"/>
                <a:gd name="T30" fmla="*/ 186 w 188"/>
                <a:gd name="T31" fmla="*/ 158 h 193"/>
                <a:gd name="T32" fmla="*/ 187 w 188"/>
                <a:gd name="T33" fmla="*/ 166 h 193"/>
                <a:gd name="T34" fmla="*/ 186 w 188"/>
                <a:gd name="T35" fmla="*/ 172 h 193"/>
                <a:gd name="T36" fmla="*/ 184 w 188"/>
                <a:gd name="T37" fmla="*/ 176 h 193"/>
                <a:gd name="T38" fmla="*/ 182 w 188"/>
                <a:gd name="T39" fmla="*/ 180 h 193"/>
                <a:gd name="T40" fmla="*/ 178 w 188"/>
                <a:gd name="T41" fmla="*/ 183 h 193"/>
                <a:gd name="T42" fmla="*/ 174 w 188"/>
                <a:gd name="T43" fmla="*/ 185 h 193"/>
                <a:gd name="T44" fmla="*/ 169 w 188"/>
                <a:gd name="T45" fmla="*/ 187 h 193"/>
                <a:gd name="T46" fmla="*/ 163 w 188"/>
                <a:gd name="T47" fmla="*/ 189 h 193"/>
                <a:gd name="T48" fmla="*/ 155 w 188"/>
                <a:gd name="T49" fmla="*/ 191 h 193"/>
                <a:gd name="T50" fmla="*/ 148 w 188"/>
                <a:gd name="T51" fmla="*/ 192 h 193"/>
                <a:gd name="T52" fmla="*/ 143 w 188"/>
                <a:gd name="T53" fmla="*/ 192 h 193"/>
                <a:gd name="T54" fmla="*/ 140 w 188"/>
                <a:gd name="T55" fmla="*/ 190 h 193"/>
                <a:gd name="T56" fmla="*/ 139 w 188"/>
                <a:gd name="T57" fmla="*/ 187 h 193"/>
                <a:gd name="T58" fmla="*/ 140 w 188"/>
                <a:gd name="T59" fmla="*/ 183 h 193"/>
                <a:gd name="T60" fmla="*/ 142 w 188"/>
                <a:gd name="T61" fmla="*/ 178 h 193"/>
                <a:gd name="T62" fmla="*/ 147 w 188"/>
                <a:gd name="T63" fmla="*/ 171 h 193"/>
                <a:gd name="T64" fmla="*/ 153 w 188"/>
                <a:gd name="T65" fmla="*/ 164 h 193"/>
                <a:gd name="T66" fmla="*/ 158 w 188"/>
                <a:gd name="T67" fmla="*/ 157 h 193"/>
                <a:gd name="T68" fmla="*/ 160 w 188"/>
                <a:gd name="T69" fmla="*/ 152 h 193"/>
                <a:gd name="T70" fmla="*/ 160 w 188"/>
                <a:gd name="T71" fmla="*/ 146 h 193"/>
                <a:gd name="T72" fmla="*/ 156 w 188"/>
                <a:gd name="T73" fmla="*/ 142 h 193"/>
                <a:gd name="T74" fmla="*/ 149 w 188"/>
                <a:gd name="T75" fmla="*/ 136 h 193"/>
                <a:gd name="T76" fmla="*/ 140 w 188"/>
                <a:gd name="T77" fmla="*/ 130 h 193"/>
                <a:gd name="T78" fmla="*/ 126 w 188"/>
                <a:gd name="T79" fmla="*/ 124 h 193"/>
                <a:gd name="T80" fmla="*/ 109 w 188"/>
                <a:gd name="T81" fmla="*/ 116 h 193"/>
                <a:gd name="T82" fmla="*/ 90 w 188"/>
                <a:gd name="T83" fmla="*/ 105 h 193"/>
                <a:gd name="T84" fmla="*/ 69 w 188"/>
                <a:gd name="T85" fmla="*/ 92 h 193"/>
                <a:gd name="T86" fmla="*/ 47 w 188"/>
                <a:gd name="T87" fmla="*/ 77 h 193"/>
                <a:gd name="T88" fmla="*/ 28 w 188"/>
                <a:gd name="T89" fmla="*/ 61 h 193"/>
                <a:gd name="T90" fmla="*/ 13 w 188"/>
                <a:gd name="T91" fmla="*/ 44 h 193"/>
                <a:gd name="T92" fmla="*/ 2 w 188"/>
                <a:gd name="T93" fmla="*/ 26 h 193"/>
                <a:gd name="T94" fmla="*/ 0 w 188"/>
                <a:gd name="T95" fmla="*/ 9 h 19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88"/>
                <a:gd name="T145" fmla="*/ 0 h 193"/>
                <a:gd name="T146" fmla="*/ 188 w 188"/>
                <a:gd name="T147" fmla="*/ 193 h 193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88" h="193">
                  <a:moveTo>
                    <a:pt x="2" y="0"/>
                  </a:moveTo>
                  <a:lnTo>
                    <a:pt x="6" y="5"/>
                  </a:lnTo>
                  <a:lnTo>
                    <a:pt x="11" y="12"/>
                  </a:lnTo>
                  <a:lnTo>
                    <a:pt x="17" y="19"/>
                  </a:lnTo>
                  <a:lnTo>
                    <a:pt x="26" y="29"/>
                  </a:lnTo>
                  <a:lnTo>
                    <a:pt x="36" y="39"/>
                  </a:lnTo>
                  <a:lnTo>
                    <a:pt x="47" y="48"/>
                  </a:lnTo>
                  <a:lnTo>
                    <a:pt x="57" y="59"/>
                  </a:lnTo>
                  <a:lnTo>
                    <a:pt x="69" y="69"/>
                  </a:lnTo>
                  <a:lnTo>
                    <a:pt x="80" y="80"/>
                  </a:lnTo>
                  <a:lnTo>
                    <a:pt x="92" y="88"/>
                  </a:lnTo>
                  <a:lnTo>
                    <a:pt x="103" y="97"/>
                  </a:lnTo>
                  <a:lnTo>
                    <a:pt x="113" y="105"/>
                  </a:lnTo>
                  <a:lnTo>
                    <a:pt x="123" y="112"/>
                  </a:lnTo>
                  <a:lnTo>
                    <a:pt x="132" y="116"/>
                  </a:lnTo>
                  <a:lnTo>
                    <a:pt x="140" y="119"/>
                  </a:lnTo>
                  <a:lnTo>
                    <a:pt x="145" y="120"/>
                  </a:lnTo>
                  <a:lnTo>
                    <a:pt x="150" y="122"/>
                  </a:lnTo>
                  <a:lnTo>
                    <a:pt x="154" y="123"/>
                  </a:lnTo>
                  <a:lnTo>
                    <a:pt x="158" y="124"/>
                  </a:lnTo>
                  <a:lnTo>
                    <a:pt x="161" y="126"/>
                  </a:lnTo>
                  <a:lnTo>
                    <a:pt x="165" y="128"/>
                  </a:lnTo>
                  <a:lnTo>
                    <a:pt x="168" y="130"/>
                  </a:lnTo>
                  <a:lnTo>
                    <a:pt x="171" y="132"/>
                  </a:lnTo>
                  <a:lnTo>
                    <a:pt x="173" y="135"/>
                  </a:lnTo>
                  <a:lnTo>
                    <a:pt x="175" y="138"/>
                  </a:lnTo>
                  <a:lnTo>
                    <a:pt x="178" y="141"/>
                  </a:lnTo>
                  <a:lnTo>
                    <a:pt x="180" y="144"/>
                  </a:lnTo>
                  <a:lnTo>
                    <a:pt x="182" y="146"/>
                  </a:lnTo>
                  <a:lnTo>
                    <a:pt x="184" y="150"/>
                  </a:lnTo>
                  <a:lnTo>
                    <a:pt x="185" y="154"/>
                  </a:lnTo>
                  <a:lnTo>
                    <a:pt x="186" y="158"/>
                  </a:lnTo>
                  <a:lnTo>
                    <a:pt x="187" y="162"/>
                  </a:lnTo>
                  <a:lnTo>
                    <a:pt x="187" y="166"/>
                  </a:lnTo>
                  <a:lnTo>
                    <a:pt x="187" y="169"/>
                  </a:lnTo>
                  <a:lnTo>
                    <a:pt x="186" y="172"/>
                  </a:lnTo>
                  <a:lnTo>
                    <a:pt x="186" y="174"/>
                  </a:lnTo>
                  <a:lnTo>
                    <a:pt x="184" y="176"/>
                  </a:lnTo>
                  <a:lnTo>
                    <a:pt x="183" y="178"/>
                  </a:lnTo>
                  <a:lnTo>
                    <a:pt x="182" y="180"/>
                  </a:lnTo>
                  <a:lnTo>
                    <a:pt x="180" y="181"/>
                  </a:lnTo>
                  <a:lnTo>
                    <a:pt x="178" y="183"/>
                  </a:lnTo>
                  <a:lnTo>
                    <a:pt x="176" y="184"/>
                  </a:lnTo>
                  <a:lnTo>
                    <a:pt x="174" y="185"/>
                  </a:lnTo>
                  <a:lnTo>
                    <a:pt x="171" y="186"/>
                  </a:lnTo>
                  <a:lnTo>
                    <a:pt x="169" y="187"/>
                  </a:lnTo>
                  <a:lnTo>
                    <a:pt x="166" y="188"/>
                  </a:lnTo>
                  <a:lnTo>
                    <a:pt x="163" y="189"/>
                  </a:lnTo>
                  <a:lnTo>
                    <a:pt x="160" y="190"/>
                  </a:lnTo>
                  <a:lnTo>
                    <a:pt x="155" y="191"/>
                  </a:lnTo>
                  <a:lnTo>
                    <a:pt x="152" y="191"/>
                  </a:lnTo>
                  <a:lnTo>
                    <a:pt x="148" y="192"/>
                  </a:lnTo>
                  <a:lnTo>
                    <a:pt x="145" y="192"/>
                  </a:lnTo>
                  <a:lnTo>
                    <a:pt x="143" y="192"/>
                  </a:lnTo>
                  <a:lnTo>
                    <a:pt x="141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39" y="187"/>
                  </a:lnTo>
                  <a:lnTo>
                    <a:pt x="139" y="186"/>
                  </a:lnTo>
                  <a:lnTo>
                    <a:pt x="140" y="183"/>
                  </a:lnTo>
                  <a:lnTo>
                    <a:pt x="140" y="181"/>
                  </a:lnTo>
                  <a:lnTo>
                    <a:pt x="142" y="178"/>
                  </a:lnTo>
                  <a:lnTo>
                    <a:pt x="144" y="175"/>
                  </a:lnTo>
                  <a:lnTo>
                    <a:pt x="147" y="171"/>
                  </a:lnTo>
                  <a:lnTo>
                    <a:pt x="150" y="167"/>
                  </a:lnTo>
                  <a:lnTo>
                    <a:pt x="153" y="164"/>
                  </a:lnTo>
                  <a:lnTo>
                    <a:pt x="156" y="160"/>
                  </a:lnTo>
                  <a:lnTo>
                    <a:pt x="158" y="157"/>
                  </a:lnTo>
                  <a:lnTo>
                    <a:pt x="160" y="154"/>
                  </a:lnTo>
                  <a:lnTo>
                    <a:pt x="160" y="152"/>
                  </a:lnTo>
                  <a:lnTo>
                    <a:pt x="160" y="149"/>
                  </a:lnTo>
                  <a:lnTo>
                    <a:pt x="160" y="146"/>
                  </a:lnTo>
                  <a:lnTo>
                    <a:pt x="158" y="144"/>
                  </a:lnTo>
                  <a:lnTo>
                    <a:pt x="156" y="142"/>
                  </a:lnTo>
                  <a:lnTo>
                    <a:pt x="153" y="139"/>
                  </a:lnTo>
                  <a:lnTo>
                    <a:pt x="149" y="136"/>
                  </a:lnTo>
                  <a:lnTo>
                    <a:pt x="145" y="133"/>
                  </a:lnTo>
                  <a:lnTo>
                    <a:pt x="140" y="130"/>
                  </a:lnTo>
                  <a:lnTo>
                    <a:pt x="134" y="127"/>
                  </a:lnTo>
                  <a:lnTo>
                    <a:pt x="126" y="124"/>
                  </a:lnTo>
                  <a:lnTo>
                    <a:pt x="118" y="120"/>
                  </a:lnTo>
                  <a:lnTo>
                    <a:pt x="109" y="116"/>
                  </a:lnTo>
                  <a:lnTo>
                    <a:pt x="100" y="111"/>
                  </a:lnTo>
                  <a:lnTo>
                    <a:pt x="90" y="105"/>
                  </a:lnTo>
                  <a:lnTo>
                    <a:pt x="79" y="99"/>
                  </a:lnTo>
                  <a:lnTo>
                    <a:pt x="69" y="92"/>
                  </a:lnTo>
                  <a:lnTo>
                    <a:pt x="58" y="84"/>
                  </a:lnTo>
                  <a:lnTo>
                    <a:pt x="47" y="77"/>
                  </a:lnTo>
                  <a:lnTo>
                    <a:pt x="37" y="69"/>
                  </a:lnTo>
                  <a:lnTo>
                    <a:pt x="28" y="61"/>
                  </a:lnTo>
                  <a:lnTo>
                    <a:pt x="19" y="52"/>
                  </a:lnTo>
                  <a:lnTo>
                    <a:pt x="13" y="44"/>
                  </a:lnTo>
                  <a:lnTo>
                    <a:pt x="6" y="35"/>
                  </a:lnTo>
                  <a:lnTo>
                    <a:pt x="2" y="26"/>
                  </a:lnTo>
                  <a:lnTo>
                    <a:pt x="0" y="17"/>
                  </a:lnTo>
                  <a:lnTo>
                    <a:pt x="0" y="9"/>
                  </a:lnTo>
                  <a:lnTo>
                    <a:pt x="2" y="0"/>
                  </a:lnTo>
                </a:path>
              </a:pathLst>
            </a:custGeom>
            <a:solidFill>
              <a:srgbClr val="00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4" name="Freeform 49"/>
            <p:cNvSpPr>
              <a:spLocks/>
            </p:cNvSpPr>
            <p:nvPr/>
          </p:nvSpPr>
          <p:spPr bwMode="auto">
            <a:xfrm>
              <a:off x="4062" y="2552"/>
              <a:ext cx="216" cy="96"/>
            </a:xfrm>
            <a:custGeom>
              <a:avLst/>
              <a:gdLst>
                <a:gd name="T0" fmla="*/ 145 w 216"/>
                <a:gd name="T1" fmla="*/ 0 h 96"/>
                <a:gd name="T2" fmla="*/ 133 w 216"/>
                <a:gd name="T3" fmla="*/ 0 h 96"/>
                <a:gd name="T4" fmla="*/ 115 w 216"/>
                <a:gd name="T5" fmla="*/ 0 h 96"/>
                <a:gd name="T6" fmla="*/ 103 w 216"/>
                <a:gd name="T7" fmla="*/ 0 h 96"/>
                <a:gd name="T8" fmla="*/ 94 w 216"/>
                <a:gd name="T9" fmla="*/ 2 h 96"/>
                <a:gd name="T10" fmla="*/ 88 w 216"/>
                <a:gd name="T11" fmla="*/ 4 h 96"/>
                <a:gd name="T12" fmla="*/ 86 w 216"/>
                <a:gd name="T13" fmla="*/ 8 h 96"/>
                <a:gd name="T14" fmla="*/ 90 w 216"/>
                <a:gd name="T15" fmla="*/ 14 h 96"/>
                <a:gd name="T16" fmla="*/ 93 w 216"/>
                <a:gd name="T17" fmla="*/ 18 h 96"/>
                <a:gd name="T18" fmla="*/ 94 w 216"/>
                <a:gd name="T19" fmla="*/ 21 h 96"/>
                <a:gd name="T20" fmla="*/ 94 w 216"/>
                <a:gd name="T21" fmla="*/ 23 h 96"/>
                <a:gd name="T22" fmla="*/ 93 w 216"/>
                <a:gd name="T23" fmla="*/ 24 h 96"/>
                <a:gd name="T24" fmla="*/ 90 w 216"/>
                <a:gd name="T25" fmla="*/ 24 h 96"/>
                <a:gd name="T26" fmla="*/ 88 w 216"/>
                <a:gd name="T27" fmla="*/ 24 h 96"/>
                <a:gd name="T28" fmla="*/ 80 w 216"/>
                <a:gd name="T29" fmla="*/ 23 h 96"/>
                <a:gd name="T30" fmla="*/ 73 w 216"/>
                <a:gd name="T31" fmla="*/ 22 h 96"/>
                <a:gd name="T32" fmla="*/ 65 w 216"/>
                <a:gd name="T33" fmla="*/ 20 h 96"/>
                <a:gd name="T34" fmla="*/ 57 w 216"/>
                <a:gd name="T35" fmla="*/ 17 h 96"/>
                <a:gd name="T36" fmla="*/ 50 w 216"/>
                <a:gd name="T37" fmla="*/ 14 h 96"/>
                <a:gd name="T38" fmla="*/ 44 w 216"/>
                <a:gd name="T39" fmla="*/ 13 h 96"/>
                <a:gd name="T40" fmla="*/ 41 w 216"/>
                <a:gd name="T41" fmla="*/ 13 h 96"/>
                <a:gd name="T42" fmla="*/ 41 w 216"/>
                <a:gd name="T43" fmla="*/ 16 h 96"/>
                <a:gd name="T44" fmla="*/ 47 w 216"/>
                <a:gd name="T45" fmla="*/ 23 h 96"/>
                <a:gd name="T46" fmla="*/ 54 w 216"/>
                <a:gd name="T47" fmla="*/ 31 h 96"/>
                <a:gd name="T48" fmla="*/ 59 w 216"/>
                <a:gd name="T49" fmla="*/ 39 h 96"/>
                <a:gd name="T50" fmla="*/ 64 w 216"/>
                <a:gd name="T51" fmla="*/ 45 h 96"/>
                <a:gd name="T52" fmla="*/ 67 w 216"/>
                <a:gd name="T53" fmla="*/ 50 h 96"/>
                <a:gd name="T54" fmla="*/ 67 w 216"/>
                <a:gd name="T55" fmla="*/ 54 h 96"/>
                <a:gd name="T56" fmla="*/ 63 w 216"/>
                <a:gd name="T57" fmla="*/ 55 h 96"/>
                <a:gd name="T58" fmla="*/ 56 w 216"/>
                <a:gd name="T59" fmla="*/ 52 h 96"/>
                <a:gd name="T60" fmla="*/ 47 w 216"/>
                <a:gd name="T61" fmla="*/ 46 h 96"/>
                <a:gd name="T62" fmla="*/ 37 w 216"/>
                <a:gd name="T63" fmla="*/ 40 h 96"/>
                <a:gd name="T64" fmla="*/ 29 w 216"/>
                <a:gd name="T65" fmla="*/ 34 h 96"/>
                <a:gd name="T66" fmla="*/ 22 w 216"/>
                <a:gd name="T67" fmla="*/ 29 h 96"/>
                <a:gd name="T68" fmla="*/ 17 w 216"/>
                <a:gd name="T69" fmla="*/ 26 h 96"/>
                <a:gd name="T70" fmla="*/ 14 w 216"/>
                <a:gd name="T71" fmla="*/ 25 h 96"/>
                <a:gd name="T72" fmla="*/ 12 w 216"/>
                <a:gd name="T73" fmla="*/ 27 h 96"/>
                <a:gd name="T74" fmla="*/ 13 w 216"/>
                <a:gd name="T75" fmla="*/ 33 h 96"/>
                <a:gd name="T76" fmla="*/ 17 w 216"/>
                <a:gd name="T77" fmla="*/ 40 h 96"/>
                <a:gd name="T78" fmla="*/ 19 w 216"/>
                <a:gd name="T79" fmla="*/ 48 h 96"/>
                <a:gd name="T80" fmla="*/ 23 w 216"/>
                <a:gd name="T81" fmla="*/ 54 h 96"/>
                <a:gd name="T82" fmla="*/ 25 w 216"/>
                <a:gd name="T83" fmla="*/ 59 h 96"/>
                <a:gd name="T84" fmla="*/ 26 w 216"/>
                <a:gd name="T85" fmla="*/ 63 h 96"/>
                <a:gd name="T86" fmla="*/ 25 w 216"/>
                <a:gd name="T87" fmla="*/ 67 h 96"/>
                <a:gd name="T88" fmla="*/ 21 w 216"/>
                <a:gd name="T89" fmla="*/ 70 h 96"/>
                <a:gd name="T90" fmla="*/ 15 w 216"/>
                <a:gd name="T91" fmla="*/ 71 h 96"/>
                <a:gd name="T92" fmla="*/ 6 w 216"/>
                <a:gd name="T93" fmla="*/ 73 h 96"/>
                <a:gd name="T94" fmla="*/ 0 w 216"/>
                <a:gd name="T95" fmla="*/ 76 h 96"/>
                <a:gd name="T96" fmla="*/ 0 w 216"/>
                <a:gd name="T97" fmla="*/ 79 h 96"/>
                <a:gd name="T98" fmla="*/ 2 w 216"/>
                <a:gd name="T99" fmla="*/ 84 h 96"/>
                <a:gd name="T100" fmla="*/ 7 w 216"/>
                <a:gd name="T101" fmla="*/ 87 h 96"/>
                <a:gd name="T102" fmla="*/ 12 w 216"/>
                <a:gd name="T103" fmla="*/ 90 h 96"/>
                <a:gd name="T104" fmla="*/ 16 w 216"/>
                <a:gd name="T105" fmla="*/ 93 h 96"/>
                <a:gd name="T106" fmla="*/ 18 w 216"/>
                <a:gd name="T107" fmla="*/ 95 h 96"/>
                <a:gd name="T108" fmla="*/ 155 w 216"/>
                <a:gd name="T109" fmla="*/ 77 h 96"/>
                <a:gd name="T110" fmla="*/ 150 w 216"/>
                <a:gd name="T111" fmla="*/ 0 h 9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16"/>
                <a:gd name="T169" fmla="*/ 0 h 96"/>
                <a:gd name="T170" fmla="*/ 216 w 216"/>
                <a:gd name="T171" fmla="*/ 96 h 9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16" h="96">
                  <a:moveTo>
                    <a:pt x="150" y="0"/>
                  </a:moveTo>
                  <a:lnTo>
                    <a:pt x="145" y="0"/>
                  </a:lnTo>
                  <a:lnTo>
                    <a:pt x="139" y="0"/>
                  </a:lnTo>
                  <a:lnTo>
                    <a:pt x="133" y="0"/>
                  </a:lnTo>
                  <a:lnTo>
                    <a:pt x="127" y="0"/>
                  </a:lnTo>
                  <a:lnTo>
                    <a:pt x="115" y="0"/>
                  </a:lnTo>
                  <a:lnTo>
                    <a:pt x="109" y="0"/>
                  </a:lnTo>
                  <a:lnTo>
                    <a:pt x="103" y="0"/>
                  </a:lnTo>
                  <a:lnTo>
                    <a:pt x="98" y="1"/>
                  </a:lnTo>
                  <a:lnTo>
                    <a:pt x="94" y="2"/>
                  </a:lnTo>
                  <a:lnTo>
                    <a:pt x="90" y="3"/>
                  </a:lnTo>
                  <a:lnTo>
                    <a:pt x="88" y="4"/>
                  </a:lnTo>
                  <a:lnTo>
                    <a:pt x="86" y="6"/>
                  </a:lnTo>
                  <a:lnTo>
                    <a:pt x="86" y="8"/>
                  </a:lnTo>
                  <a:lnTo>
                    <a:pt x="87" y="10"/>
                  </a:lnTo>
                  <a:lnTo>
                    <a:pt x="90" y="14"/>
                  </a:lnTo>
                  <a:lnTo>
                    <a:pt x="91" y="16"/>
                  </a:lnTo>
                  <a:lnTo>
                    <a:pt x="93" y="18"/>
                  </a:lnTo>
                  <a:lnTo>
                    <a:pt x="94" y="20"/>
                  </a:lnTo>
                  <a:lnTo>
                    <a:pt x="94" y="21"/>
                  </a:lnTo>
                  <a:lnTo>
                    <a:pt x="94" y="22"/>
                  </a:lnTo>
                  <a:lnTo>
                    <a:pt x="94" y="23"/>
                  </a:lnTo>
                  <a:lnTo>
                    <a:pt x="94" y="24"/>
                  </a:lnTo>
                  <a:lnTo>
                    <a:pt x="93" y="24"/>
                  </a:lnTo>
                  <a:lnTo>
                    <a:pt x="91" y="24"/>
                  </a:lnTo>
                  <a:lnTo>
                    <a:pt x="90" y="24"/>
                  </a:lnTo>
                  <a:lnTo>
                    <a:pt x="89" y="24"/>
                  </a:lnTo>
                  <a:lnTo>
                    <a:pt x="88" y="24"/>
                  </a:lnTo>
                  <a:lnTo>
                    <a:pt x="82" y="23"/>
                  </a:lnTo>
                  <a:lnTo>
                    <a:pt x="80" y="23"/>
                  </a:lnTo>
                  <a:lnTo>
                    <a:pt x="77" y="23"/>
                  </a:lnTo>
                  <a:lnTo>
                    <a:pt x="73" y="22"/>
                  </a:lnTo>
                  <a:lnTo>
                    <a:pt x="69" y="21"/>
                  </a:lnTo>
                  <a:lnTo>
                    <a:pt x="65" y="20"/>
                  </a:lnTo>
                  <a:lnTo>
                    <a:pt x="61" y="18"/>
                  </a:lnTo>
                  <a:lnTo>
                    <a:pt x="57" y="17"/>
                  </a:lnTo>
                  <a:lnTo>
                    <a:pt x="54" y="15"/>
                  </a:lnTo>
                  <a:lnTo>
                    <a:pt x="50" y="14"/>
                  </a:lnTo>
                  <a:lnTo>
                    <a:pt x="46" y="13"/>
                  </a:lnTo>
                  <a:lnTo>
                    <a:pt x="44" y="13"/>
                  </a:lnTo>
                  <a:lnTo>
                    <a:pt x="42" y="13"/>
                  </a:lnTo>
                  <a:lnTo>
                    <a:pt x="41" y="13"/>
                  </a:lnTo>
                  <a:lnTo>
                    <a:pt x="40" y="14"/>
                  </a:lnTo>
                  <a:lnTo>
                    <a:pt x="41" y="16"/>
                  </a:lnTo>
                  <a:lnTo>
                    <a:pt x="44" y="19"/>
                  </a:lnTo>
                  <a:lnTo>
                    <a:pt x="47" y="23"/>
                  </a:lnTo>
                  <a:lnTo>
                    <a:pt x="51" y="27"/>
                  </a:lnTo>
                  <a:lnTo>
                    <a:pt x="54" y="31"/>
                  </a:lnTo>
                  <a:lnTo>
                    <a:pt x="56" y="35"/>
                  </a:lnTo>
                  <a:lnTo>
                    <a:pt x="59" y="39"/>
                  </a:lnTo>
                  <a:lnTo>
                    <a:pt x="62" y="41"/>
                  </a:lnTo>
                  <a:lnTo>
                    <a:pt x="64" y="45"/>
                  </a:lnTo>
                  <a:lnTo>
                    <a:pt x="66" y="47"/>
                  </a:lnTo>
                  <a:lnTo>
                    <a:pt x="67" y="50"/>
                  </a:lnTo>
                  <a:lnTo>
                    <a:pt x="67" y="52"/>
                  </a:lnTo>
                  <a:lnTo>
                    <a:pt x="67" y="54"/>
                  </a:lnTo>
                  <a:lnTo>
                    <a:pt x="65" y="55"/>
                  </a:lnTo>
                  <a:lnTo>
                    <a:pt x="63" y="55"/>
                  </a:lnTo>
                  <a:lnTo>
                    <a:pt x="60" y="54"/>
                  </a:lnTo>
                  <a:lnTo>
                    <a:pt x="56" y="52"/>
                  </a:lnTo>
                  <a:lnTo>
                    <a:pt x="52" y="50"/>
                  </a:lnTo>
                  <a:lnTo>
                    <a:pt x="47" y="46"/>
                  </a:lnTo>
                  <a:lnTo>
                    <a:pt x="42" y="43"/>
                  </a:lnTo>
                  <a:lnTo>
                    <a:pt x="37" y="40"/>
                  </a:lnTo>
                  <a:lnTo>
                    <a:pt x="33" y="37"/>
                  </a:lnTo>
                  <a:lnTo>
                    <a:pt x="29" y="34"/>
                  </a:lnTo>
                  <a:lnTo>
                    <a:pt x="25" y="32"/>
                  </a:lnTo>
                  <a:lnTo>
                    <a:pt x="22" y="29"/>
                  </a:lnTo>
                  <a:lnTo>
                    <a:pt x="19" y="28"/>
                  </a:lnTo>
                  <a:lnTo>
                    <a:pt x="17" y="26"/>
                  </a:lnTo>
                  <a:lnTo>
                    <a:pt x="15" y="26"/>
                  </a:lnTo>
                  <a:lnTo>
                    <a:pt x="14" y="25"/>
                  </a:lnTo>
                  <a:lnTo>
                    <a:pt x="13" y="26"/>
                  </a:lnTo>
                  <a:lnTo>
                    <a:pt x="12" y="27"/>
                  </a:lnTo>
                  <a:lnTo>
                    <a:pt x="13" y="30"/>
                  </a:lnTo>
                  <a:lnTo>
                    <a:pt x="13" y="33"/>
                  </a:lnTo>
                  <a:lnTo>
                    <a:pt x="15" y="36"/>
                  </a:lnTo>
                  <a:lnTo>
                    <a:pt x="17" y="40"/>
                  </a:lnTo>
                  <a:lnTo>
                    <a:pt x="18" y="44"/>
                  </a:lnTo>
                  <a:lnTo>
                    <a:pt x="19" y="48"/>
                  </a:lnTo>
                  <a:lnTo>
                    <a:pt x="21" y="51"/>
                  </a:lnTo>
                  <a:lnTo>
                    <a:pt x="23" y="54"/>
                  </a:lnTo>
                  <a:lnTo>
                    <a:pt x="24" y="56"/>
                  </a:lnTo>
                  <a:lnTo>
                    <a:pt x="25" y="59"/>
                  </a:lnTo>
                  <a:lnTo>
                    <a:pt x="26" y="61"/>
                  </a:lnTo>
                  <a:lnTo>
                    <a:pt x="26" y="63"/>
                  </a:lnTo>
                  <a:lnTo>
                    <a:pt x="26" y="65"/>
                  </a:lnTo>
                  <a:lnTo>
                    <a:pt x="25" y="67"/>
                  </a:lnTo>
                  <a:lnTo>
                    <a:pt x="23" y="68"/>
                  </a:lnTo>
                  <a:lnTo>
                    <a:pt x="21" y="70"/>
                  </a:lnTo>
                  <a:lnTo>
                    <a:pt x="18" y="71"/>
                  </a:lnTo>
                  <a:lnTo>
                    <a:pt x="15" y="71"/>
                  </a:lnTo>
                  <a:lnTo>
                    <a:pt x="10" y="72"/>
                  </a:lnTo>
                  <a:lnTo>
                    <a:pt x="6" y="73"/>
                  </a:lnTo>
                  <a:lnTo>
                    <a:pt x="2" y="74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79"/>
                  </a:lnTo>
                  <a:lnTo>
                    <a:pt x="0" y="82"/>
                  </a:lnTo>
                  <a:lnTo>
                    <a:pt x="2" y="84"/>
                  </a:lnTo>
                  <a:lnTo>
                    <a:pt x="4" y="86"/>
                  </a:lnTo>
                  <a:lnTo>
                    <a:pt x="7" y="87"/>
                  </a:lnTo>
                  <a:lnTo>
                    <a:pt x="9" y="89"/>
                  </a:lnTo>
                  <a:lnTo>
                    <a:pt x="12" y="90"/>
                  </a:lnTo>
                  <a:lnTo>
                    <a:pt x="14" y="92"/>
                  </a:lnTo>
                  <a:lnTo>
                    <a:pt x="16" y="93"/>
                  </a:lnTo>
                  <a:lnTo>
                    <a:pt x="18" y="94"/>
                  </a:lnTo>
                  <a:lnTo>
                    <a:pt x="18" y="95"/>
                  </a:lnTo>
                  <a:lnTo>
                    <a:pt x="19" y="95"/>
                  </a:lnTo>
                  <a:lnTo>
                    <a:pt x="155" y="77"/>
                  </a:lnTo>
                  <a:lnTo>
                    <a:pt x="215" y="14"/>
                  </a:lnTo>
                  <a:lnTo>
                    <a:pt x="150" y="0"/>
                  </a:lnTo>
                </a:path>
              </a:pathLst>
            </a:custGeom>
            <a:solidFill>
              <a:srgbClr val="00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5" name="Freeform 50"/>
            <p:cNvSpPr>
              <a:spLocks/>
            </p:cNvSpPr>
            <p:nvPr/>
          </p:nvSpPr>
          <p:spPr bwMode="auto">
            <a:xfrm>
              <a:off x="3713" y="2524"/>
              <a:ext cx="1364" cy="1095"/>
            </a:xfrm>
            <a:custGeom>
              <a:avLst/>
              <a:gdLst>
                <a:gd name="T0" fmla="*/ 348 w 1364"/>
                <a:gd name="T1" fmla="*/ 611 h 1095"/>
                <a:gd name="T2" fmla="*/ 362 w 1364"/>
                <a:gd name="T3" fmla="*/ 594 h 1095"/>
                <a:gd name="T4" fmla="*/ 368 w 1364"/>
                <a:gd name="T5" fmla="*/ 576 h 1095"/>
                <a:gd name="T6" fmla="*/ 425 w 1364"/>
                <a:gd name="T7" fmla="*/ 546 h 1095"/>
                <a:gd name="T8" fmla="*/ 486 w 1364"/>
                <a:gd name="T9" fmla="*/ 502 h 1095"/>
                <a:gd name="T10" fmla="*/ 528 w 1364"/>
                <a:gd name="T11" fmla="*/ 485 h 1095"/>
                <a:gd name="T12" fmla="*/ 570 w 1364"/>
                <a:gd name="T13" fmla="*/ 447 h 1095"/>
                <a:gd name="T14" fmla="*/ 598 w 1364"/>
                <a:gd name="T15" fmla="*/ 423 h 1095"/>
                <a:gd name="T16" fmla="*/ 626 w 1364"/>
                <a:gd name="T17" fmla="*/ 422 h 1095"/>
                <a:gd name="T18" fmla="*/ 673 w 1364"/>
                <a:gd name="T19" fmla="*/ 404 h 1095"/>
                <a:gd name="T20" fmla="*/ 698 w 1364"/>
                <a:gd name="T21" fmla="*/ 388 h 1095"/>
                <a:gd name="T22" fmla="*/ 729 w 1364"/>
                <a:gd name="T23" fmla="*/ 379 h 1095"/>
                <a:gd name="T24" fmla="*/ 758 w 1364"/>
                <a:gd name="T25" fmla="*/ 376 h 1095"/>
                <a:gd name="T26" fmla="*/ 772 w 1364"/>
                <a:gd name="T27" fmla="*/ 372 h 1095"/>
                <a:gd name="T28" fmla="*/ 794 w 1364"/>
                <a:gd name="T29" fmla="*/ 355 h 1095"/>
                <a:gd name="T30" fmla="*/ 815 w 1364"/>
                <a:gd name="T31" fmla="*/ 351 h 1095"/>
                <a:gd name="T32" fmla="*/ 862 w 1364"/>
                <a:gd name="T33" fmla="*/ 347 h 1095"/>
                <a:gd name="T34" fmla="*/ 910 w 1364"/>
                <a:gd name="T35" fmla="*/ 343 h 1095"/>
                <a:gd name="T36" fmla="*/ 994 w 1364"/>
                <a:gd name="T37" fmla="*/ 345 h 1095"/>
                <a:gd name="T38" fmla="*/ 1214 w 1364"/>
                <a:gd name="T39" fmla="*/ 338 h 1095"/>
                <a:gd name="T40" fmla="*/ 1339 w 1364"/>
                <a:gd name="T41" fmla="*/ 275 h 1095"/>
                <a:gd name="T42" fmla="*/ 1345 w 1364"/>
                <a:gd name="T43" fmla="*/ 252 h 1095"/>
                <a:gd name="T44" fmla="*/ 1358 w 1364"/>
                <a:gd name="T45" fmla="*/ 228 h 1095"/>
                <a:gd name="T46" fmla="*/ 1363 w 1364"/>
                <a:gd name="T47" fmla="*/ 216 h 1095"/>
                <a:gd name="T48" fmla="*/ 1361 w 1364"/>
                <a:gd name="T49" fmla="*/ 199 h 1095"/>
                <a:gd name="T50" fmla="*/ 515 w 1364"/>
                <a:gd name="T51" fmla="*/ 66 h 1095"/>
                <a:gd name="T52" fmla="*/ 452 w 1364"/>
                <a:gd name="T53" fmla="*/ 83 h 1095"/>
                <a:gd name="T54" fmla="*/ 388 w 1364"/>
                <a:gd name="T55" fmla="*/ 94 h 1095"/>
                <a:gd name="T56" fmla="*/ 362 w 1364"/>
                <a:gd name="T57" fmla="*/ 92 h 1095"/>
                <a:gd name="T58" fmla="*/ 340 w 1364"/>
                <a:gd name="T59" fmla="*/ 96 h 1095"/>
                <a:gd name="T60" fmla="*/ 301 w 1364"/>
                <a:gd name="T61" fmla="*/ 104 h 1095"/>
                <a:gd name="T62" fmla="*/ 236 w 1364"/>
                <a:gd name="T63" fmla="*/ 111 h 1095"/>
                <a:gd name="T64" fmla="*/ 159 w 1364"/>
                <a:gd name="T65" fmla="*/ 125 h 1095"/>
                <a:gd name="T66" fmla="*/ 122 w 1364"/>
                <a:gd name="T67" fmla="*/ 146 h 1095"/>
                <a:gd name="T68" fmla="*/ 72 w 1364"/>
                <a:gd name="T69" fmla="*/ 184 h 1095"/>
                <a:gd name="T70" fmla="*/ 36 w 1364"/>
                <a:gd name="T71" fmla="*/ 223 h 1095"/>
                <a:gd name="T72" fmla="*/ 29 w 1364"/>
                <a:gd name="T73" fmla="*/ 253 h 1095"/>
                <a:gd name="T74" fmla="*/ 18 w 1364"/>
                <a:gd name="T75" fmla="*/ 286 h 1095"/>
                <a:gd name="T76" fmla="*/ 21 w 1364"/>
                <a:gd name="T77" fmla="*/ 322 h 1095"/>
                <a:gd name="T78" fmla="*/ 13 w 1364"/>
                <a:gd name="T79" fmla="*/ 422 h 1095"/>
                <a:gd name="T80" fmla="*/ 1 w 1364"/>
                <a:gd name="T81" fmla="*/ 807 h 1095"/>
                <a:gd name="T82" fmla="*/ 5 w 1364"/>
                <a:gd name="T83" fmla="*/ 1060 h 1095"/>
                <a:gd name="T84" fmla="*/ 25 w 1364"/>
                <a:gd name="T85" fmla="*/ 1071 h 1095"/>
                <a:gd name="T86" fmla="*/ 48 w 1364"/>
                <a:gd name="T87" fmla="*/ 1075 h 1095"/>
                <a:gd name="T88" fmla="*/ 109 w 1364"/>
                <a:gd name="T89" fmla="*/ 1086 h 1095"/>
                <a:gd name="T90" fmla="*/ 198 w 1364"/>
                <a:gd name="T91" fmla="*/ 1094 h 1095"/>
                <a:gd name="T92" fmla="*/ 259 w 1364"/>
                <a:gd name="T93" fmla="*/ 1076 h 1095"/>
                <a:gd name="T94" fmla="*/ 292 w 1364"/>
                <a:gd name="T95" fmla="*/ 1053 h 1095"/>
                <a:gd name="T96" fmla="*/ 298 w 1364"/>
                <a:gd name="T97" fmla="*/ 1022 h 1095"/>
                <a:gd name="T98" fmla="*/ 304 w 1364"/>
                <a:gd name="T99" fmla="*/ 994 h 1095"/>
                <a:gd name="T100" fmla="*/ 311 w 1364"/>
                <a:gd name="T101" fmla="*/ 950 h 1095"/>
                <a:gd name="T102" fmla="*/ 291 w 1364"/>
                <a:gd name="T103" fmla="*/ 889 h 1095"/>
                <a:gd name="T104" fmla="*/ 289 w 1364"/>
                <a:gd name="T105" fmla="*/ 862 h 1095"/>
                <a:gd name="T106" fmla="*/ 300 w 1364"/>
                <a:gd name="T107" fmla="*/ 819 h 1095"/>
                <a:gd name="T108" fmla="*/ 308 w 1364"/>
                <a:gd name="T109" fmla="*/ 780 h 1095"/>
                <a:gd name="T110" fmla="*/ 306 w 1364"/>
                <a:gd name="T111" fmla="*/ 741 h 1095"/>
                <a:gd name="T112" fmla="*/ 296 w 1364"/>
                <a:gd name="T113" fmla="*/ 721 h 1095"/>
                <a:gd name="T114" fmla="*/ 315 w 1364"/>
                <a:gd name="T115" fmla="*/ 682 h 1095"/>
                <a:gd name="T116" fmla="*/ 324 w 1364"/>
                <a:gd name="T117" fmla="*/ 631 h 1095"/>
                <a:gd name="T118" fmla="*/ 336 w 1364"/>
                <a:gd name="T119" fmla="*/ 617 h 1095"/>
                <a:gd name="T120" fmla="*/ 355 w 1364"/>
                <a:gd name="T121" fmla="*/ 604 h 1095"/>
                <a:gd name="T122" fmla="*/ 363 w 1364"/>
                <a:gd name="T123" fmla="*/ 579 h 109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364"/>
                <a:gd name="T187" fmla="*/ 0 h 1095"/>
                <a:gd name="T188" fmla="*/ 1364 w 1364"/>
                <a:gd name="T189" fmla="*/ 1095 h 109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364" h="1095">
                  <a:moveTo>
                    <a:pt x="325" y="614"/>
                  </a:moveTo>
                  <a:lnTo>
                    <a:pt x="331" y="614"/>
                  </a:lnTo>
                  <a:lnTo>
                    <a:pt x="336" y="614"/>
                  </a:lnTo>
                  <a:lnTo>
                    <a:pt x="341" y="614"/>
                  </a:lnTo>
                  <a:lnTo>
                    <a:pt x="344" y="612"/>
                  </a:lnTo>
                  <a:lnTo>
                    <a:pt x="348" y="611"/>
                  </a:lnTo>
                  <a:lnTo>
                    <a:pt x="352" y="609"/>
                  </a:lnTo>
                  <a:lnTo>
                    <a:pt x="355" y="606"/>
                  </a:lnTo>
                  <a:lnTo>
                    <a:pt x="357" y="604"/>
                  </a:lnTo>
                  <a:lnTo>
                    <a:pt x="359" y="601"/>
                  </a:lnTo>
                  <a:lnTo>
                    <a:pt x="361" y="597"/>
                  </a:lnTo>
                  <a:lnTo>
                    <a:pt x="362" y="594"/>
                  </a:lnTo>
                  <a:lnTo>
                    <a:pt x="363" y="590"/>
                  </a:lnTo>
                  <a:lnTo>
                    <a:pt x="363" y="586"/>
                  </a:lnTo>
                  <a:lnTo>
                    <a:pt x="363" y="583"/>
                  </a:lnTo>
                  <a:lnTo>
                    <a:pt x="363" y="579"/>
                  </a:lnTo>
                  <a:lnTo>
                    <a:pt x="362" y="575"/>
                  </a:lnTo>
                  <a:lnTo>
                    <a:pt x="368" y="576"/>
                  </a:lnTo>
                  <a:lnTo>
                    <a:pt x="375" y="575"/>
                  </a:lnTo>
                  <a:lnTo>
                    <a:pt x="384" y="572"/>
                  </a:lnTo>
                  <a:lnTo>
                    <a:pt x="393" y="567"/>
                  </a:lnTo>
                  <a:lnTo>
                    <a:pt x="403" y="561"/>
                  </a:lnTo>
                  <a:lnTo>
                    <a:pt x="414" y="554"/>
                  </a:lnTo>
                  <a:lnTo>
                    <a:pt x="425" y="546"/>
                  </a:lnTo>
                  <a:lnTo>
                    <a:pt x="436" y="538"/>
                  </a:lnTo>
                  <a:lnTo>
                    <a:pt x="446" y="530"/>
                  </a:lnTo>
                  <a:lnTo>
                    <a:pt x="457" y="522"/>
                  </a:lnTo>
                  <a:lnTo>
                    <a:pt x="467" y="515"/>
                  </a:lnTo>
                  <a:lnTo>
                    <a:pt x="477" y="508"/>
                  </a:lnTo>
                  <a:lnTo>
                    <a:pt x="486" y="502"/>
                  </a:lnTo>
                  <a:lnTo>
                    <a:pt x="494" y="498"/>
                  </a:lnTo>
                  <a:lnTo>
                    <a:pt x="500" y="495"/>
                  </a:lnTo>
                  <a:lnTo>
                    <a:pt x="506" y="494"/>
                  </a:lnTo>
                  <a:lnTo>
                    <a:pt x="513" y="492"/>
                  </a:lnTo>
                  <a:lnTo>
                    <a:pt x="520" y="489"/>
                  </a:lnTo>
                  <a:lnTo>
                    <a:pt x="528" y="485"/>
                  </a:lnTo>
                  <a:lnTo>
                    <a:pt x="535" y="480"/>
                  </a:lnTo>
                  <a:lnTo>
                    <a:pt x="543" y="473"/>
                  </a:lnTo>
                  <a:lnTo>
                    <a:pt x="550" y="467"/>
                  </a:lnTo>
                  <a:lnTo>
                    <a:pt x="557" y="460"/>
                  </a:lnTo>
                  <a:lnTo>
                    <a:pt x="564" y="454"/>
                  </a:lnTo>
                  <a:lnTo>
                    <a:pt x="570" y="447"/>
                  </a:lnTo>
                  <a:lnTo>
                    <a:pt x="576" y="441"/>
                  </a:lnTo>
                  <a:lnTo>
                    <a:pt x="581" y="435"/>
                  </a:lnTo>
                  <a:lnTo>
                    <a:pt x="587" y="430"/>
                  </a:lnTo>
                  <a:lnTo>
                    <a:pt x="591" y="426"/>
                  </a:lnTo>
                  <a:lnTo>
                    <a:pt x="595" y="424"/>
                  </a:lnTo>
                  <a:lnTo>
                    <a:pt x="598" y="423"/>
                  </a:lnTo>
                  <a:lnTo>
                    <a:pt x="600" y="423"/>
                  </a:lnTo>
                  <a:lnTo>
                    <a:pt x="603" y="425"/>
                  </a:lnTo>
                  <a:lnTo>
                    <a:pt x="607" y="425"/>
                  </a:lnTo>
                  <a:lnTo>
                    <a:pt x="612" y="425"/>
                  </a:lnTo>
                  <a:lnTo>
                    <a:pt x="618" y="424"/>
                  </a:lnTo>
                  <a:lnTo>
                    <a:pt x="626" y="422"/>
                  </a:lnTo>
                  <a:lnTo>
                    <a:pt x="633" y="420"/>
                  </a:lnTo>
                  <a:lnTo>
                    <a:pt x="641" y="417"/>
                  </a:lnTo>
                  <a:lnTo>
                    <a:pt x="650" y="414"/>
                  </a:lnTo>
                  <a:lnTo>
                    <a:pt x="658" y="411"/>
                  </a:lnTo>
                  <a:lnTo>
                    <a:pt x="666" y="407"/>
                  </a:lnTo>
                  <a:lnTo>
                    <a:pt x="673" y="404"/>
                  </a:lnTo>
                  <a:lnTo>
                    <a:pt x="680" y="401"/>
                  </a:lnTo>
                  <a:lnTo>
                    <a:pt x="686" y="397"/>
                  </a:lnTo>
                  <a:lnTo>
                    <a:pt x="691" y="394"/>
                  </a:lnTo>
                  <a:lnTo>
                    <a:pt x="694" y="392"/>
                  </a:lnTo>
                  <a:lnTo>
                    <a:pt x="696" y="390"/>
                  </a:lnTo>
                  <a:lnTo>
                    <a:pt x="698" y="388"/>
                  </a:lnTo>
                  <a:lnTo>
                    <a:pt x="701" y="386"/>
                  </a:lnTo>
                  <a:lnTo>
                    <a:pt x="705" y="385"/>
                  </a:lnTo>
                  <a:lnTo>
                    <a:pt x="709" y="384"/>
                  </a:lnTo>
                  <a:lnTo>
                    <a:pt x="714" y="382"/>
                  </a:lnTo>
                  <a:lnTo>
                    <a:pt x="719" y="381"/>
                  </a:lnTo>
                  <a:lnTo>
                    <a:pt x="729" y="379"/>
                  </a:lnTo>
                  <a:lnTo>
                    <a:pt x="735" y="378"/>
                  </a:lnTo>
                  <a:lnTo>
                    <a:pt x="740" y="377"/>
                  </a:lnTo>
                  <a:lnTo>
                    <a:pt x="745" y="377"/>
                  </a:lnTo>
                  <a:lnTo>
                    <a:pt x="750" y="376"/>
                  </a:lnTo>
                  <a:lnTo>
                    <a:pt x="754" y="376"/>
                  </a:lnTo>
                  <a:lnTo>
                    <a:pt x="758" y="376"/>
                  </a:lnTo>
                  <a:lnTo>
                    <a:pt x="761" y="376"/>
                  </a:lnTo>
                  <a:lnTo>
                    <a:pt x="763" y="375"/>
                  </a:lnTo>
                  <a:lnTo>
                    <a:pt x="765" y="375"/>
                  </a:lnTo>
                  <a:lnTo>
                    <a:pt x="767" y="374"/>
                  </a:lnTo>
                  <a:lnTo>
                    <a:pt x="769" y="373"/>
                  </a:lnTo>
                  <a:lnTo>
                    <a:pt x="772" y="372"/>
                  </a:lnTo>
                  <a:lnTo>
                    <a:pt x="774" y="370"/>
                  </a:lnTo>
                  <a:lnTo>
                    <a:pt x="777" y="368"/>
                  </a:lnTo>
                  <a:lnTo>
                    <a:pt x="785" y="361"/>
                  </a:lnTo>
                  <a:lnTo>
                    <a:pt x="789" y="359"/>
                  </a:lnTo>
                  <a:lnTo>
                    <a:pt x="791" y="357"/>
                  </a:lnTo>
                  <a:lnTo>
                    <a:pt x="794" y="355"/>
                  </a:lnTo>
                  <a:lnTo>
                    <a:pt x="796" y="354"/>
                  </a:lnTo>
                  <a:lnTo>
                    <a:pt x="799" y="353"/>
                  </a:lnTo>
                  <a:lnTo>
                    <a:pt x="802" y="352"/>
                  </a:lnTo>
                  <a:lnTo>
                    <a:pt x="805" y="352"/>
                  </a:lnTo>
                  <a:lnTo>
                    <a:pt x="809" y="352"/>
                  </a:lnTo>
                  <a:lnTo>
                    <a:pt x="815" y="351"/>
                  </a:lnTo>
                  <a:lnTo>
                    <a:pt x="821" y="351"/>
                  </a:lnTo>
                  <a:lnTo>
                    <a:pt x="828" y="350"/>
                  </a:lnTo>
                  <a:lnTo>
                    <a:pt x="836" y="349"/>
                  </a:lnTo>
                  <a:lnTo>
                    <a:pt x="845" y="349"/>
                  </a:lnTo>
                  <a:lnTo>
                    <a:pt x="853" y="348"/>
                  </a:lnTo>
                  <a:lnTo>
                    <a:pt x="862" y="347"/>
                  </a:lnTo>
                  <a:lnTo>
                    <a:pt x="871" y="346"/>
                  </a:lnTo>
                  <a:lnTo>
                    <a:pt x="880" y="345"/>
                  </a:lnTo>
                  <a:lnTo>
                    <a:pt x="888" y="344"/>
                  </a:lnTo>
                  <a:lnTo>
                    <a:pt x="896" y="343"/>
                  </a:lnTo>
                  <a:lnTo>
                    <a:pt x="904" y="343"/>
                  </a:lnTo>
                  <a:lnTo>
                    <a:pt x="910" y="343"/>
                  </a:lnTo>
                  <a:lnTo>
                    <a:pt x="916" y="342"/>
                  </a:lnTo>
                  <a:lnTo>
                    <a:pt x="920" y="342"/>
                  </a:lnTo>
                  <a:lnTo>
                    <a:pt x="928" y="342"/>
                  </a:lnTo>
                  <a:lnTo>
                    <a:pt x="943" y="343"/>
                  </a:lnTo>
                  <a:lnTo>
                    <a:pt x="966" y="344"/>
                  </a:lnTo>
                  <a:lnTo>
                    <a:pt x="994" y="345"/>
                  </a:lnTo>
                  <a:lnTo>
                    <a:pt x="1026" y="346"/>
                  </a:lnTo>
                  <a:lnTo>
                    <a:pt x="1062" y="346"/>
                  </a:lnTo>
                  <a:lnTo>
                    <a:pt x="1099" y="346"/>
                  </a:lnTo>
                  <a:lnTo>
                    <a:pt x="1138" y="344"/>
                  </a:lnTo>
                  <a:lnTo>
                    <a:pt x="1177" y="342"/>
                  </a:lnTo>
                  <a:lnTo>
                    <a:pt x="1214" y="338"/>
                  </a:lnTo>
                  <a:lnTo>
                    <a:pt x="1248" y="333"/>
                  </a:lnTo>
                  <a:lnTo>
                    <a:pt x="1278" y="326"/>
                  </a:lnTo>
                  <a:lnTo>
                    <a:pt x="1303" y="317"/>
                  </a:lnTo>
                  <a:lnTo>
                    <a:pt x="1323" y="305"/>
                  </a:lnTo>
                  <a:lnTo>
                    <a:pt x="1335" y="292"/>
                  </a:lnTo>
                  <a:lnTo>
                    <a:pt x="1339" y="275"/>
                  </a:lnTo>
                  <a:lnTo>
                    <a:pt x="1339" y="273"/>
                  </a:lnTo>
                  <a:lnTo>
                    <a:pt x="1340" y="268"/>
                  </a:lnTo>
                  <a:lnTo>
                    <a:pt x="1341" y="262"/>
                  </a:lnTo>
                  <a:lnTo>
                    <a:pt x="1342" y="258"/>
                  </a:lnTo>
                  <a:lnTo>
                    <a:pt x="1343" y="255"/>
                  </a:lnTo>
                  <a:lnTo>
                    <a:pt x="1345" y="252"/>
                  </a:lnTo>
                  <a:lnTo>
                    <a:pt x="1346" y="249"/>
                  </a:lnTo>
                  <a:lnTo>
                    <a:pt x="1348" y="246"/>
                  </a:lnTo>
                  <a:lnTo>
                    <a:pt x="1349" y="243"/>
                  </a:lnTo>
                  <a:lnTo>
                    <a:pt x="1353" y="237"/>
                  </a:lnTo>
                  <a:lnTo>
                    <a:pt x="1356" y="231"/>
                  </a:lnTo>
                  <a:lnTo>
                    <a:pt x="1358" y="228"/>
                  </a:lnTo>
                  <a:lnTo>
                    <a:pt x="1359" y="226"/>
                  </a:lnTo>
                  <a:lnTo>
                    <a:pt x="1361" y="225"/>
                  </a:lnTo>
                  <a:lnTo>
                    <a:pt x="1362" y="223"/>
                  </a:lnTo>
                  <a:lnTo>
                    <a:pt x="1363" y="221"/>
                  </a:lnTo>
                  <a:lnTo>
                    <a:pt x="1363" y="219"/>
                  </a:lnTo>
                  <a:lnTo>
                    <a:pt x="1363" y="216"/>
                  </a:lnTo>
                  <a:lnTo>
                    <a:pt x="1363" y="214"/>
                  </a:lnTo>
                  <a:lnTo>
                    <a:pt x="1363" y="212"/>
                  </a:lnTo>
                  <a:lnTo>
                    <a:pt x="1363" y="209"/>
                  </a:lnTo>
                  <a:lnTo>
                    <a:pt x="1362" y="206"/>
                  </a:lnTo>
                  <a:lnTo>
                    <a:pt x="1362" y="202"/>
                  </a:lnTo>
                  <a:lnTo>
                    <a:pt x="1361" y="199"/>
                  </a:lnTo>
                  <a:lnTo>
                    <a:pt x="1360" y="195"/>
                  </a:lnTo>
                  <a:lnTo>
                    <a:pt x="1360" y="190"/>
                  </a:lnTo>
                  <a:lnTo>
                    <a:pt x="1359" y="186"/>
                  </a:lnTo>
                  <a:lnTo>
                    <a:pt x="1358" y="180"/>
                  </a:lnTo>
                  <a:lnTo>
                    <a:pt x="939" y="0"/>
                  </a:lnTo>
                  <a:lnTo>
                    <a:pt x="515" y="66"/>
                  </a:lnTo>
                  <a:lnTo>
                    <a:pt x="506" y="69"/>
                  </a:lnTo>
                  <a:lnTo>
                    <a:pt x="497" y="72"/>
                  </a:lnTo>
                  <a:lnTo>
                    <a:pt x="486" y="75"/>
                  </a:lnTo>
                  <a:lnTo>
                    <a:pt x="475" y="78"/>
                  </a:lnTo>
                  <a:lnTo>
                    <a:pt x="464" y="81"/>
                  </a:lnTo>
                  <a:lnTo>
                    <a:pt x="452" y="83"/>
                  </a:lnTo>
                  <a:lnTo>
                    <a:pt x="440" y="86"/>
                  </a:lnTo>
                  <a:lnTo>
                    <a:pt x="428" y="88"/>
                  </a:lnTo>
                  <a:lnTo>
                    <a:pt x="417" y="90"/>
                  </a:lnTo>
                  <a:lnTo>
                    <a:pt x="406" y="91"/>
                  </a:lnTo>
                  <a:lnTo>
                    <a:pt x="397" y="93"/>
                  </a:lnTo>
                  <a:lnTo>
                    <a:pt x="388" y="94"/>
                  </a:lnTo>
                  <a:lnTo>
                    <a:pt x="380" y="95"/>
                  </a:lnTo>
                  <a:lnTo>
                    <a:pt x="374" y="95"/>
                  </a:lnTo>
                  <a:lnTo>
                    <a:pt x="370" y="95"/>
                  </a:lnTo>
                  <a:lnTo>
                    <a:pt x="367" y="94"/>
                  </a:lnTo>
                  <a:lnTo>
                    <a:pt x="365" y="93"/>
                  </a:lnTo>
                  <a:lnTo>
                    <a:pt x="362" y="92"/>
                  </a:lnTo>
                  <a:lnTo>
                    <a:pt x="359" y="92"/>
                  </a:lnTo>
                  <a:lnTo>
                    <a:pt x="356" y="92"/>
                  </a:lnTo>
                  <a:lnTo>
                    <a:pt x="352" y="92"/>
                  </a:lnTo>
                  <a:lnTo>
                    <a:pt x="348" y="93"/>
                  </a:lnTo>
                  <a:lnTo>
                    <a:pt x="344" y="94"/>
                  </a:lnTo>
                  <a:lnTo>
                    <a:pt x="340" y="96"/>
                  </a:lnTo>
                  <a:lnTo>
                    <a:pt x="322" y="101"/>
                  </a:lnTo>
                  <a:lnTo>
                    <a:pt x="318" y="102"/>
                  </a:lnTo>
                  <a:lnTo>
                    <a:pt x="313" y="103"/>
                  </a:lnTo>
                  <a:lnTo>
                    <a:pt x="309" y="104"/>
                  </a:lnTo>
                  <a:lnTo>
                    <a:pt x="306" y="104"/>
                  </a:lnTo>
                  <a:lnTo>
                    <a:pt x="301" y="104"/>
                  </a:lnTo>
                  <a:lnTo>
                    <a:pt x="294" y="104"/>
                  </a:lnTo>
                  <a:lnTo>
                    <a:pt x="285" y="105"/>
                  </a:lnTo>
                  <a:lnTo>
                    <a:pt x="274" y="106"/>
                  </a:lnTo>
                  <a:lnTo>
                    <a:pt x="262" y="108"/>
                  </a:lnTo>
                  <a:lnTo>
                    <a:pt x="249" y="109"/>
                  </a:lnTo>
                  <a:lnTo>
                    <a:pt x="236" y="111"/>
                  </a:lnTo>
                  <a:lnTo>
                    <a:pt x="222" y="113"/>
                  </a:lnTo>
                  <a:lnTo>
                    <a:pt x="208" y="115"/>
                  </a:lnTo>
                  <a:lnTo>
                    <a:pt x="194" y="117"/>
                  </a:lnTo>
                  <a:lnTo>
                    <a:pt x="181" y="119"/>
                  </a:lnTo>
                  <a:lnTo>
                    <a:pt x="170" y="122"/>
                  </a:lnTo>
                  <a:lnTo>
                    <a:pt x="159" y="125"/>
                  </a:lnTo>
                  <a:lnTo>
                    <a:pt x="150" y="127"/>
                  </a:lnTo>
                  <a:lnTo>
                    <a:pt x="143" y="130"/>
                  </a:lnTo>
                  <a:lnTo>
                    <a:pt x="138" y="132"/>
                  </a:lnTo>
                  <a:lnTo>
                    <a:pt x="134" y="136"/>
                  </a:lnTo>
                  <a:lnTo>
                    <a:pt x="128" y="141"/>
                  </a:lnTo>
                  <a:lnTo>
                    <a:pt x="122" y="146"/>
                  </a:lnTo>
                  <a:lnTo>
                    <a:pt x="114" y="151"/>
                  </a:lnTo>
                  <a:lnTo>
                    <a:pt x="107" y="157"/>
                  </a:lnTo>
                  <a:lnTo>
                    <a:pt x="99" y="164"/>
                  </a:lnTo>
                  <a:lnTo>
                    <a:pt x="90" y="170"/>
                  </a:lnTo>
                  <a:lnTo>
                    <a:pt x="81" y="177"/>
                  </a:lnTo>
                  <a:lnTo>
                    <a:pt x="72" y="184"/>
                  </a:lnTo>
                  <a:lnTo>
                    <a:pt x="64" y="190"/>
                  </a:lnTo>
                  <a:lnTo>
                    <a:pt x="57" y="197"/>
                  </a:lnTo>
                  <a:lnTo>
                    <a:pt x="50" y="204"/>
                  </a:lnTo>
                  <a:lnTo>
                    <a:pt x="44" y="210"/>
                  </a:lnTo>
                  <a:lnTo>
                    <a:pt x="39" y="217"/>
                  </a:lnTo>
                  <a:lnTo>
                    <a:pt x="36" y="223"/>
                  </a:lnTo>
                  <a:lnTo>
                    <a:pt x="34" y="228"/>
                  </a:lnTo>
                  <a:lnTo>
                    <a:pt x="34" y="234"/>
                  </a:lnTo>
                  <a:lnTo>
                    <a:pt x="33" y="239"/>
                  </a:lnTo>
                  <a:lnTo>
                    <a:pt x="32" y="243"/>
                  </a:lnTo>
                  <a:lnTo>
                    <a:pt x="30" y="248"/>
                  </a:lnTo>
                  <a:lnTo>
                    <a:pt x="29" y="253"/>
                  </a:lnTo>
                  <a:lnTo>
                    <a:pt x="27" y="258"/>
                  </a:lnTo>
                  <a:lnTo>
                    <a:pt x="25" y="262"/>
                  </a:lnTo>
                  <a:lnTo>
                    <a:pt x="23" y="267"/>
                  </a:lnTo>
                  <a:lnTo>
                    <a:pt x="20" y="276"/>
                  </a:lnTo>
                  <a:lnTo>
                    <a:pt x="19" y="281"/>
                  </a:lnTo>
                  <a:lnTo>
                    <a:pt x="18" y="286"/>
                  </a:lnTo>
                  <a:lnTo>
                    <a:pt x="17" y="291"/>
                  </a:lnTo>
                  <a:lnTo>
                    <a:pt x="17" y="297"/>
                  </a:lnTo>
                  <a:lnTo>
                    <a:pt x="18" y="302"/>
                  </a:lnTo>
                  <a:lnTo>
                    <a:pt x="19" y="308"/>
                  </a:lnTo>
                  <a:lnTo>
                    <a:pt x="21" y="315"/>
                  </a:lnTo>
                  <a:lnTo>
                    <a:pt x="21" y="322"/>
                  </a:lnTo>
                  <a:lnTo>
                    <a:pt x="21" y="329"/>
                  </a:lnTo>
                  <a:lnTo>
                    <a:pt x="20" y="339"/>
                  </a:lnTo>
                  <a:lnTo>
                    <a:pt x="19" y="352"/>
                  </a:lnTo>
                  <a:lnTo>
                    <a:pt x="18" y="369"/>
                  </a:lnTo>
                  <a:lnTo>
                    <a:pt x="16" y="392"/>
                  </a:lnTo>
                  <a:lnTo>
                    <a:pt x="13" y="422"/>
                  </a:lnTo>
                  <a:lnTo>
                    <a:pt x="11" y="459"/>
                  </a:lnTo>
                  <a:lnTo>
                    <a:pt x="9" y="506"/>
                  </a:lnTo>
                  <a:lnTo>
                    <a:pt x="7" y="563"/>
                  </a:lnTo>
                  <a:lnTo>
                    <a:pt x="5" y="632"/>
                  </a:lnTo>
                  <a:lnTo>
                    <a:pt x="3" y="712"/>
                  </a:lnTo>
                  <a:lnTo>
                    <a:pt x="1" y="807"/>
                  </a:lnTo>
                  <a:lnTo>
                    <a:pt x="1" y="916"/>
                  </a:lnTo>
                  <a:lnTo>
                    <a:pt x="0" y="1041"/>
                  </a:lnTo>
                  <a:lnTo>
                    <a:pt x="1" y="1047"/>
                  </a:lnTo>
                  <a:lnTo>
                    <a:pt x="2" y="1052"/>
                  </a:lnTo>
                  <a:lnTo>
                    <a:pt x="3" y="1056"/>
                  </a:lnTo>
                  <a:lnTo>
                    <a:pt x="5" y="1060"/>
                  </a:lnTo>
                  <a:lnTo>
                    <a:pt x="8" y="1063"/>
                  </a:lnTo>
                  <a:lnTo>
                    <a:pt x="10" y="1065"/>
                  </a:lnTo>
                  <a:lnTo>
                    <a:pt x="14" y="1067"/>
                  </a:lnTo>
                  <a:lnTo>
                    <a:pt x="17" y="1069"/>
                  </a:lnTo>
                  <a:lnTo>
                    <a:pt x="21" y="1070"/>
                  </a:lnTo>
                  <a:lnTo>
                    <a:pt x="25" y="1071"/>
                  </a:lnTo>
                  <a:lnTo>
                    <a:pt x="29" y="1072"/>
                  </a:lnTo>
                  <a:lnTo>
                    <a:pt x="33" y="1072"/>
                  </a:lnTo>
                  <a:lnTo>
                    <a:pt x="37" y="1073"/>
                  </a:lnTo>
                  <a:lnTo>
                    <a:pt x="41" y="1073"/>
                  </a:lnTo>
                  <a:lnTo>
                    <a:pt x="45" y="1074"/>
                  </a:lnTo>
                  <a:lnTo>
                    <a:pt x="48" y="1075"/>
                  </a:lnTo>
                  <a:lnTo>
                    <a:pt x="54" y="1076"/>
                  </a:lnTo>
                  <a:lnTo>
                    <a:pt x="62" y="1078"/>
                  </a:lnTo>
                  <a:lnTo>
                    <a:pt x="71" y="1079"/>
                  </a:lnTo>
                  <a:lnTo>
                    <a:pt x="83" y="1082"/>
                  </a:lnTo>
                  <a:lnTo>
                    <a:pt x="96" y="1084"/>
                  </a:lnTo>
                  <a:lnTo>
                    <a:pt x="109" y="1086"/>
                  </a:lnTo>
                  <a:lnTo>
                    <a:pt x="123" y="1088"/>
                  </a:lnTo>
                  <a:lnTo>
                    <a:pt x="138" y="1090"/>
                  </a:lnTo>
                  <a:lnTo>
                    <a:pt x="153" y="1092"/>
                  </a:lnTo>
                  <a:lnTo>
                    <a:pt x="169" y="1093"/>
                  </a:lnTo>
                  <a:lnTo>
                    <a:pt x="184" y="1094"/>
                  </a:lnTo>
                  <a:lnTo>
                    <a:pt x="198" y="1094"/>
                  </a:lnTo>
                  <a:lnTo>
                    <a:pt x="211" y="1093"/>
                  </a:lnTo>
                  <a:lnTo>
                    <a:pt x="224" y="1091"/>
                  </a:lnTo>
                  <a:lnTo>
                    <a:pt x="234" y="1088"/>
                  </a:lnTo>
                  <a:lnTo>
                    <a:pt x="243" y="1084"/>
                  </a:lnTo>
                  <a:lnTo>
                    <a:pt x="251" y="1080"/>
                  </a:lnTo>
                  <a:lnTo>
                    <a:pt x="259" y="1076"/>
                  </a:lnTo>
                  <a:lnTo>
                    <a:pt x="266" y="1072"/>
                  </a:lnTo>
                  <a:lnTo>
                    <a:pt x="272" y="1068"/>
                  </a:lnTo>
                  <a:lnTo>
                    <a:pt x="278" y="1065"/>
                  </a:lnTo>
                  <a:lnTo>
                    <a:pt x="284" y="1061"/>
                  </a:lnTo>
                  <a:lnTo>
                    <a:pt x="288" y="1057"/>
                  </a:lnTo>
                  <a:lnTo>
                    <a:pt x="292" y="1053"/>
                  </a:lnTo>
                  <a:lnTo>
                    <a:pt x="296" y="1049"/>
                  </a:lnTo>
                  <a:lnTo>
                    <a:pt x="298" y="1045"/>
                  </a:lnTo>
                  <a:lnTo>
                    <a:pt x="299" y="1040"/>
                  </a:lnTo>
                  <a:lnTo>
                    <a:pt x="300" y="1035"/>
                  </a:lnTo>
                  <a:lnTo>
                    <a:pt x="299" y="1029"/>
                  </a:lnTo>
                  <a:lnTo>
                    <a:pt x="298" y="1022"/>
                  </a:lnTo>
                  <a:lnTo>
                    <a:pt x="295" y="1015"/>
                  </a:lnTo>
                  <a:lnTo>
                    <a:pt x="291" y="1008"/>
                  </a:lnTo>
                  <a:lnTo>
                    <a:pt x="295" y="1005"/>
                  </a:lnTo>
                  <a:lnTo>
                    <a:pt x="298" y="1003"/>
                  </a:lnTo>
                  <a:lnTo>
                    <a:pt x="301" y="999"/>
                  </a:lnTo>
                  <a:lnTo>
                    <a:pt x="304" y="994"/>
                  </a:lnTo>
                  <a:lnTo>
                    <a:pt x="306" y="988"/>
                  </a:lnTo>
                  <a:lnTo>
                    <a:pt x="308" y="982"/>
                  </a:lnTo>
                  <a:lnTo>
                    <a:pt x="310" y="975"/>
                  </a:lnTo>
                  <a:lnTo>
                    <a:pt x="311" y="967"/>
                  </a:lnTo>
                  <a:lnTo>
                    <a:pt x="311" y="959"/>
                  </a:lnTo>
                  <a:lnTo>
                    <a:pt x="311" y="950"/>
                  </a:lnTo>
                  <a:lnTo>
                    <a:pt x="310" y="940"/>
                  </a:lnTo>
                  <a:lnTo>
                    <a:pt x="308" y="931"/>
                  </a:lnTo>
                  <a:lnTo>
                    <a:pt x="305" y="921"/>
                  </a:lnTo>
                  <a:lnTo>
                    <a:pt x="302" y="910"/>
                  </a:lnTo>
                  <a:lnTo>
                    <a:pt x="297" y="900"/>
                  </a:lnTo>
                  <a:lnTo>
                    <a:pt x="291" y="889"/>
                  </a:lnTo>
                  <a:lnTo>
                    <a:pt x="290" y="885"/>
                  </a:lnTo>
                  <a:lnTo>
                    <a:pt x="289" y="880"/>
                  </a:lnTo>
                  <a:lnTo>
                    <a:pt x="288" y="876"/>
                  </a:lnTo>
                  <a:lnTo>
                    <a:pt x="288" y="871"/>
                  </a:lnTo>
                  <a:lnTo>
                    <a:pt x="288" y="867"/>
                  </a:lnTo>
                  <a:lnTo>
                    <a:pt x="289" y="862"/>
                  </a:lnTo>
                  <a:lnTo>
                    <a:pt x="290" y="857"/>
                  </a:lnTo>
                  <a:lnTo>
                    <a:pt x="292" y="848"/>
                  </a:lnTo>
                  <a:lnTo>
                    <a:pt x="294" y="838"/>
                  </a:lnTo>
                  <a:lnTo>
                    <a:pt x="296" y="833"/>
                  </a:lnTo>
                  <a:lnTo>
                    <a:pt x="299" y="823"/>
                  </a:lnTo>
                  <a:lnTo>
                    <a:pt x="300" y="819"/>
                  </a:lnTo>
                  <a:lnTo>
                    <a:pt x="301" y="814"/>
                  </a:lnTo>
                  <a:lnTo>
                    <a:pt x="302" y="807"/>
                  </a:lnTo>
                  <a:lnTo>
                    <a:pt x="304" y="801"/>
                  </a:lnTo>
                  <a:lnTo>
                    <a:pt x="306" y="794"/>
                  </a:lnTo>
                  <a:lnTo>
                    <a:pt x="307" y="787"/>
                  </a:lnTo>
                  <a:lnTo>
                    <a:pt x="308" y="780"/>
                  </a:lnTo>
                  <a:lnTo>
                    <a:pt x="308" y="773"/>
                  </a:lnTo>
                  <a:lnTo>
                    <a:pt x="309" y="766"/>
                  </a:lnTo>
                  <a:lnTo>
                    <a:pt x="309" y="759"/>
                  </a:lnTo>
                  <a:lnTo>
                    <a:pt x="308" y="753"/>
                  </a:lnTo>
                  <a:lnTo>
                    <a:pt x="307" y="747"/>
                  </a:lnTo>
                  <a:lnTo>
                    <a:pt x="306" y="741"/>
                  </a:lnTo>
                  <a:lnTo>
                    <a:pt x="304" y="736"/>
                  </a:lnTo>
                  <a:lnTo>
                    <a:pt x="302" y="732"/>
                  </a:lnTo>
                  <a:lnTo>
                    <a:pt x="299" y="728"/>
                  </a:lnTo>
                  <a:lnTo>
                    <a:pt x="295" y="725"/>
                  </a:lnTo>
                  <a:lnTo>
                    <a:pt x="291" y="723"/>
                  </a:lnTo>
                  <a:lnTo>
                    <a:pt x="296" y="721"/>
                  </a:lnTo>
                  <a:lnTo>
                    <a:pt x="300" y="717"/>
                  </a:lnTo>
                  <a:lnTo>
                    <a:pt x="303" y="713"/>
                  </a:lnTo>
                  <a:lnTo>
                    <a:pt x="306" y="706"/>
                  </a:lnTo>
                  <a:lnTo>
                    <a:pt x="310" y="699"/>
                  </a:lnTo>
                  <a:lnTo>
                    <a:pt x="312" y="691"/>
                  </a:lnTo>
                  <a:lnTo>
                    <a:pt x="315" y="682"/>
                  </a:lnTo>
                  <a:lnTo>
                    <a:pt x="317" y="673"/>
                  </a:lnTo>
                  <a:lnTo>
                    <a:pt x="319" y="664"/>
                  </a:lnTo>
                  <a:lnTo>
                    <a:pt x="320" y="655"/>
                  </a:lnTo>
                  <a:lnTo>
                    <a:pt x="322" y="646"/>
                  </a:lnTo>
                  <a:lnTo>
                    <a:pt x="323" y="638"/>
                  </a:lnTo>
                  <a:lnTo>
                    <a:pt x="324" y="631"/>
                  </a:lnTo>
                  <a:lnTo>
                    <a:pt x="324" y="624"/>
                  </a:lnTo>
                  <a:lnTo>
                    <a:pt x="325" y="618"/>
                  </a:lnTo>
                  <a:lnTo>
                    <a:pt x="325" y="614"/>
                  </a:lnTo>
                  <a:lnTo>
                    <a:pt x="328" y="616"/>
                  </a:lnTo>
                  <a:lnTo>
                    <a:pt x="332" y="617"/>
                  </a:lnTo>
                  <a:lnTo>
                    <a:pt x="336" y="617"/>
                  </a:lnTo>
                  <a:lnTo>
                    <a:pt x="339" y="616"/>
                  </a:lnTo>
                  <a:lnTo>
                    <a:pt x="342" y="615"/>
                  </a:lnTo>
                  <a:lnTo>
                    <a:pt x="345" y="613"/>
                  </a:lnTo>
                  <a:lnTo>
                    <a:pt x="349" y="610"/>
                  </a:lnTo>
                  <a:lnTo>
                    <a:pt x="352" y="607"/>
                  </a:lnTo>
                  <a:lnTo>
                    <a:pt x="355" y="604"/>
                  </a:lnTo>
                  <a:lnTo>
                    <a:pt x="357" y="600"/>
                  </a:lnTo>
                  <a:lnTo>
                    <a:pt x="359" y="596"/>
                  </a:lnTo>
                  <a:lnTo>
                    <a:pt x="361" y="592"/>
                  </a:lnTo>
                  <a:lnTo>
                    <a:pt x="362" y="587"/>
                  </a:lnTo>
                  <a:lnTo>
                    <a:pt x="362" y="583"/>
                  </a:lnTo>
                  <a:lnTo>
                    <a:pt x="363" y="579"/>
                  </a:lnTo>
                  <a:lnTo>
                    <a:pt x="362" y="575"/>
                  </a:lnTo>
                  <a:lnTo>
                    <a:pt x="325" y="614"/>
                  </a:lnTo>
                </a:path>
              </a:pathLst>
            </a:custGeom>
            <a:solidFill>
              <a:srgbClr val="006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6" name="Freeform 51"/>
            <p:cNvSpPr>
              <a:spLocks/>
            </p:cNvSpPr>
            <p:nvPr/>
          </p:nvSpPr>
          <p:spPr bwMode="auto">
            <a:xfrm>
              <a:off x="3713" y="2524"/>
              <a:ext cx="1370" cy="1101"/>
            </a:xfrm>
            <a:custGeom>
              <a:avLst/>
              <a:gdLst>
                <a:gd name="T0" fmla="*/ 350 w 1370"/>
                <a:gd name="T1" fmla="*/ 614 h 1101"/>
                <a:gd name="T2" fmla="*/ 364 w 1370"/>
                <a:gd name="T3" fmla="*/ 597 h 1101"/>
                <a:gd name="T4" fmla="*/ 370 w 1370"/>
                <a:gd name="T5" fmla="*/ 579 h 1101"/>
                <a:gd name="T6" fmla="*/ 427 w 1370"/>
                <a:gd name="T7" fmla="*/ 549 h 1101"/>
                <a:gd name="T8" fmla="*/ 488 w 1370"/>
                <a:gd name="T9" fmla="*/ 505 h 1101"/>
                <a:gd name="T10" fmla="*/ 530 w 1370"/>
                <a:gd name="T11" fmla="*/ 488 h 1101"/>
                <a:gd name="T12" fmla="*/ 573 w 1370"/>
                <a:gd name="T13" fmla="*/ 449 h 1101"/>
                <a:gd name="T14" fmla="*/ 601 w 1370"/>
                <a:gd name="T15" fmla="*/ 425 h 1101"/>
                <a:gd name="T16" fmla="*/ 629 w 1370"/>
                <a:gd name="T17" fmla="*/ 424 h 1101"/>
                <a:gd name="T18" fmla="*/ 676 w 1370"/>
                <a:gd name="T19" fmla="*/ 406 h 1101"/>
                <a:gd name="T20" fmla="*/ 701 w 1370"/>
                <a:gd name="T21" fmla="*/ 390 h 1101"/>
                <a:gd name="T22" fmla="*/ 732 w 1370"/>
                <a:gd name="T23" fmla="*/ 381 h 1101"/>
                <a:gd name="T24" fmla="*/ 761 w 1370"/>
                <a:gd name="T25" fmla="*/ 378 h 1101"/>
                <a:gd name="T26" fmla="*/ 775 w 1370"/>
                <a:gd name="T27" fmla="*/ 374 h 1101"/>
                <a:gd name="T28" fmla="*/ 797 w 1370"/>
                <a:gd name="T29" fmla="*/ 357 h 1101"/>
                <a:gd name="T30" fmla="*/ 819 w 1370"/>
                <a:gd name="T31" fmla="*/ 353 h 1101"/>
                <a:gd name="T32" fmla="*/ 866 w 1370"/>
                <a:gd name="T33" fmla="*/ 349 h 1101"/>
                <a:gd name="T34" fmla="*/ 914 w 1370"/>
                <a:gd name="T35" fmla="*/ 345 h 1101"/>
                <a:gd name="T36" fmla="*/ 998 w 1370"/>
                <a:gd name="T37" fmla="*/ 347 h 1101"/>
                <a:gd name="T38" fmla="*/ 1219 w 1370"/>
                <a:gd name="T39" fmla="*/ 340 h 1101"/>
                <a:gd name="T40" fmla="*/ 1345 w 1370"/>
                <a:gd name="T41" fmla="*/ 277 h 1101"/>
                <a:gd name="T42" fmla="*/ 1351 w 1370"/>
                <a:gd name="T43" fmla="*/ 253 h 1101"/>
                <a:gd name="T44" fmla="*/ 1364 w 1370"/>
                <a:gd name="T45" fmla="*/ 229 h 1101"/>
                <a:gd name="T46" fmla="*/ 1369 w 1370"/>
                <a:gd name="T47" fmla="*/ 217 h 1101"/>
                <a:gd name="T48" fmla="*/ 1367 w 1370"/>
                <a:gd name="T49" fmla="*/ 200 h 1101"/>
                <a:gd name="T50" fmla="*/ 517 w 1370"/>
                <a:gd name="T51" fmla="*/ 66 h 1101"/>
                <a:gd name="T52" fmla="*/ 454 w 1370"/>
                <a:gd name="T53" fmla="*/ 83 h 1101"/>
                <a:gd name="T54" fmla="*/ 390 w 1370"/>
                <a:gd name="T55" fmla="*/ 95 h 1101"/>
                <a:gd name="T56" fmla="*/ 364 w 1370"/>
                <a:gd name="T57" fmla="*/ 93 h 1101"/>
                <a:gd name="T58" fmla="*/ 341 w 1370"/>
                <a:gd name="T59" fmla="*/ 97 h 1101"/>
                <a:gd name="T60" fmla="*/ 302 w 1370"/>
                <a:gd name="T61" fmla="*/ 105 h 1101"/>
                <a:gd name="T62" fmla="*/ 237 w 1370"/>
                <a:gd name="T63" fmla="*/ 112 h 1101"/>
                <a:gd name="T64" fmla="*/ 160 w 1370"/>
                <a:gd name="T65" fmla="*/ 126 h 1101"/>
                <a:gd name="T66" fmla="*/ 123 w 1370"/>
                <a:gd name="T67" fmla="*/ 147 h 1101"/>
                <a:gd name="T68" fmla="*/ 72 w 1370"/>
                <a:gd name="T69" fmla="*/ 185 h 1101"/>
                <a:gd name="T70" fmla="*/ 36 w 1370"/>
                <a:gd name="T71" fmla="*/ 224 h 1101"/>
                <a:gd name="T72" fmla="*/ 29 w 1370"/>
                <a:gd name="T73" fmla="*/ 254 h 1101"/>
                <a:gd name="T74" fmla="*/ 18 w 1370"/>
                <a:gd name="T75" fmla="*/ 288 h 1101"/>
                <a:gd name="T76" fmla="*/ 21 w 1370"/>
                <a:gd name="T77" fmla="*/ 324 h 1101"/>
                <a:gd name="T78" fmla="*/ 13 w 1370"/>
                <a:gd name="T79" fmla="*/ 424 h 1101"/>
                <a:gd name="T80" fmla="*/ 1 w 1370"/>
                <a:gd name="T81" fmla="*/ 811 h 1101"/>
                <a:gd name="T82" fmla="*/ 5 w 1370"/>
                <a:gd name="T83" fmla="*/ 1066 h 1101"/>
                <a:gd name="T84" fmla="*/ 25 w 1370"/>
                <a:gd name="T85" fmla="*/ 1077 h 1101"/>
                <a:gd name="T86" fmla="*/ 48 w 1370"/>
                <a:gd name="T87" fmla="*/ 1081 h 1101"/>
                <a:gd name="T88" fmla="*/ 109 w 1370"/>
                <a:gd name="T89" fmla="*/ 1092 h 1101"/>
                <a:gd name="T90" fmla="*/ 199 w 1370"/>
                <a:gd name="T91" fmla="*/ 1100 h 1101"/>
                <a:gd name="T92" fmla="*/ 260 w 1370"/>
                <a:gd name="T93" fmla="*/ 1082 h 1101"/>
                <a:gd name="T94" fmla="*/ 293 w 1370"/>
                <a:gd name="T95" fmla="*/ 1059 h 1101"/>
                <a:gd name="T96" fmla="*/ 299 w 1370"/>
                <a:gd name="T97" fmla="*/ 1028 h 1101"/>
                <a:gd name="T98" fmla="*/ 305 w 1370"/>
                <a:gd name="T99" fmla="*/ 999 h 1101"/>
                <a:gd name="T100" fmla="*/ 312 w 1370"/>
                <a:gd name="T101" fmla="*/ 955 h 1101"/>
                <a:gd name="T102" fmla="*/ 292 w 1370"/>
                <a:gd name="T103" fmla="*/ 894 h 1101"/>
                <a:gd name="T104" fmla="*/ 290 w 1370"/>
                <a:gd name="T105" fmla="*/ 867 h 1101"/>
                <a:gd name="T106" fmla="*/ 301 w 1370"/>
                <a:gd name="T107" fmla="*/ 823 h 1101"/>
                <a:gd name="T108" fmla="*/ 309 w 1370"/>
                <a:gd name="T109" fmla="*/ 784 h 1101"/>
                <a:gd name="T110" fmla="*/ 307 w 1370"/>
                <a:gd name="T111" fmla="*/ 745 h 1101"/>
                <a:gd name="T112" fmla="*/ 297 w 1370"/>
                <a:gd name="T113" fmla="*/ 725 h 1101"/>
                <a:gd name="T114" fmla="*/ 316 w 1370"/>
                <a:gd name="T115" fmla="*/ 686 h 1101"/>
                <a:gd name="T116" fmla="*/ 325 w 1370"/>
                <a:gd name="T117" fmla="*/ 634 h 1101"/>
                <a:gd name="T118" fmla="*/ 337 w 1370"/>
                <a:gd name="T119" fmla="*/ 620 h 1101"/>
                <a:gd name="T120" fmla="*/ 357 w 1370"/>
                <a:gd name="T121" fmla="*/ 607 h 1101"/>
                <a:gd name="T122" fmla="*/ 365 w 1370"/>
                <a:gd name="T123" fmla="*/ 582 h 110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370"/>
                <a:gd name="T187" fmla="*/ 0 h 1101"/>
                <a:gd name="T188" fmla="*/ 1370 w 1370"/>
                <a:gd name="T189" fmla="*/ 1101 h 1101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370" h="1101">
                  <a:moveTo>
                    <a:pt x="326" y="617"/>
                  </a:moveTo>
                  <a:lnTo>
                    <a:pt x="332" y="617"/>
                  </a:lnTo>
                  <a:lnTo>
                    <a:pt x="337" y="617"/>
                  </a:lnTo>
                  <a:lnTo>
                    <a:pt x="342" y="617"/>
                  </a:lnTo>
                  <a:lnTo>
                    <a:pt x="346" y="615"/>
                  </a:lnTo>
                  <a:lnTo>
                    <a:pt x="350" y="614"/>
                  </a:lnTo>
                  <a:lnTo>
                    <a:pt x="354" y="612"/>
                  </a:lnTo>
                  <a:lnTo>
                    <a:pt x="357" y="609"/>
                  </a:lnTo>
                  <a:lnTo>
                    <a:pt x="359" y="607"/>
                  </a:lnTo>
                  <a:lnTo>
                    <a:pt x="361" y="604"/>
                  </a:lnTo>
                  <a:lnTo>
                    <a:pt x="363" y="600"/>
                  </a:lnTo>
                  <a:lnTo>
                    <a:pt x="364" y="597"/>
                  </a:lnTo>
                  <a:lnTo>
                    <a:pt x="365" y="593"/>
                  </a:lnTo>
                  <a:lnTo>
                    <a:pt x="365" y="589"/>
                  </a:lnTo>
                  <a:lnTo>
                    <a:pt x="365" y="586"/>
                  </a:lnTo>
                  <a:lnTo>
                    <a:pt x="365" y="582"/>
                  </a:lnTo>
                  <a:lnTo>
                    <a:pt x="364" y="578"/>
                  </a:lnTo>
                  <a:lnTo>
                    <a:pt x="370" y="579"/>
                  </a:lnTo>
                  <a:lnTo>
                    <a:pt x="377" y="578"/>
                  </a:lnTo>
                  <a:lnTo>
                    <a:pt x="386" y="575"/>
                  </a:lnTo>
                  <a:lnTo>
                    <a:pt x="395" y="570"/>
                  </a:lnTo>
                  <a:lnTo>
                    <a:pt x="405" y="564"/>
                  </a:lnTo>
                  <a:lnTo>
                    <a:pt x="416" y="557"/>
                  </a:lnTo>
                  <a:lnTo>
                    <a:pt x="427" y="549"/>
                  </a:lnTo>
                  <a:lnTo>
                    <a:pt x="438" y="541"/>
                  </a:lnTo>
                  <a:lnTo>
                    <a:pt x="448" y="533"/>
                  </a:lnTo>
                  <a:lnTo>
                    <a:pt x="459" y="525"/>
                  </a:lnTo>
                  <a:lnTo>
                    <a:pt x="469" y="518"/>
                  </a:lnTo>
                  <a:lnTo>
                    <a:pt x="479" y="511"/>
                  </a:lnTo>
                  <a:lnTo>
                    <a:pt x="488" y="505"/>
                  </a:lnTo>
                  <a:lnTo>
                    <a:pt x="496" y="501"/>
                  </a:lnTo>
                  <a:lnTo>
                    <a:pt x="502" y="498"/>
                  </a:lnTo>
                  <a:lnTo>
                    <a:pt x="508" y="497"/>
                  </a:lnTo>
                  <a:lnTo>
                    <a:pt x="515" y="495"/>
                  </a:lnTo>
                  <a:lnTo>
                    <a:pt x="522" y="492"/>
                  </a:lnTo>
                  <a:lnTo>
                    <a:pt x="530" y="488"/>
                  </a:lnTo>
                  <a:lnTo>
                    <a:pt x="537" y="483"/>
                  </a:lnTo>
                  <a:lnTo>
                    <a:pt x="545" y="476"/>
                  </a:lnTo>
                  <a:lnTo>
                    <a:pt x="552" y="470"/>
                  </a:lnTo>
                  <a:lnTo>
                    <a:pt x="559" y="463"/>
                  </a:lnTo>
                  <a:lnTo>
                    <a:pt x="566" y="456"/>
                  </a:lnTo>
                  <a:lnTo>
                    <a:pt x="573" y="449"/>
                  </a:lnTo>
                  <a:lnTo>
                    <a:pt x="579" y="443"/>
                  </a:lnTo>
                  <a:lnTo>
                    <a:pt x="584" y="437"/>
                  </a:lnTo>
                  <a:lnTo>
                    <a:pt x="590" y="432"/>
                  </a:lnTo>
                  <a:lnTo>
                    <a:pt x="594" y="428"/>
                  </a:lnTo>
                  <a:lnTo>
                    <a:pt x="598" y="426"/>
                  </a:lnTo>
                  <a:lnTo>
                    <a:pt x="601" y="425"/>
                  </a:lnTo>
                  <a:lnTo>
                    <a:pt x="603" y="425"/>
                  </a:lnTo>
                  <a:lnTo>
                    <a:pt x="606" y="427"/>
                  </a:lnTo>
                  <a:lnTo>
                    <a:pt x="610" y="427"/>
                  </a:lnTo>
                  <a:lnTo>
                    <a:pt x="615" y="427"/>
                  </a:lnTo>
                  <a:lnTo>
                    <a:pt x="621" y="426"/>
                  </a:lnTo>
                  <a:lnTo>
                    <a:pt x="629" y="424"/>
                  </a:lnTo>
                  <a:lnTo>
                    <a:pt x="636" y="422"/>
                  </a:lnTo>
                  <a:lnTo>
                    <a:pt x="644" y="419"/>
                  </a:lnTo>
                  <a:lnTo>
                    <a:pt x="653" y="416"/>
                  </a:lnTo>
                  <a:lnTo>
                    <a:pt x="661" y="413"/>
                  </a:lnTo>
                  <a:lnTo>
                    <a:pt x="669" y="409"/>
                  </a:lnTo>
                  <a:lnTo>
                    <a:pt x="676" y="406"/>
                  </a:lnTo>
                  <a:lnTo>
                    <a:pt x="683" y="403"/>
                  </a:lnTo>
                  <a:lnTo>
                    <a:pt x="689" y="399"/>
                  </a:lnTo>
                  <a:lnTo>
                    <a:pt x="694" y="396"/>
                  </a:lnTo>
                  <a:lnTo>
                    <a:pt x="697" y="394"/>
                  </a:lnTo>
                  <a:lnTo>
                    <a:pt x="699" y="392"/>
                  </a:lnTo>
                  <a:lnTo>
                    <a:pt x="701" y="390"/>
                  </a:lnTo>
                  <a:lnTo>
                    <a:pt x="704" y="388"/>
                  </a:lnTo>
                  <a:lnTo>
                    <a:pt x="708" y="387"/>
                  </a:lnTo>
                  <a:lnTo>
                    <a:pt x="712" y="386"/>
                  </a:lnTo>
                  <a:lnTo>
                    <a:pt x="717" y="384"/>
                  </a:lnTo>
                  <a:lnTo>
                    <a:pt x="722" y="383"/>
                  </a:lnTo>
                  <a:lnTo>
                    <a:pt x="732" y="381"/>
                  </a:lnTo>
                  <a:lnTo>
                    <a:pt x="738" y="380"/>
                  </a:lnTo>
                  <a:lnTo>
                    <a:pt x="743" y="379"/>
                  </a:lnTo>
                  <a:lnTo>
                    <a:pt x="748" y="379"/>
                  </a:lnTo>
                  <a:lnTo>
                    <a:pt x="753" y="378"/>
                  </a:lnTo>
                  <a:lnTo>
                    <a:pt x="757" y="378"/>
                  </a:lnTo>
                  <a:lnTo>
                    <a:pt x="761" y="378"/>
                  </a:lnTo>
                  <a:lnTo>
                    <a:pt x="764" y="378"/>
                  </a:lnTo>
                  <a:lnTo>
                    <a:pt x="766" y="377"/>
                  </a:lnTo>
                  <a:lnTo>
                    <a:pt x="768" y="377"/>
                  </a:lnTo>
                  <a:lnTo>
                    <a:pt x="770" y="376"/>
                  </a:lnTo>
                  <a:lnTo>
                    <a:pt x="772" y="375"/>
                  </a:lnTo>
                  <a:lnTo>
                    <a:pt x="775" y="374"/>
                  </a:lnTo>
                  <a:lnTo>
                    <a:pt x="777" y="372"/>
                  </a:lnTo>
                  <a:lnTo>
                    <a:pt x="780" y="370"/>
                  </a:lnTo>
                  <a:lnTo>
                    <a:pt x="788" y="363"/>
                  </a:lnTo>
                  <a:lnTo>
                    <a:pt x="792" y="361"/>
                  </a:lnTo>
                  <a:lnTo>
                    <a:pt x="794" y="359"/>
                  </a:lnTo>
                  <a:lnTo>
                    <a:pt x="797" y="357"/>
                  </a:lnTo>
                  <a:lnTo>
                    <a:pt x="800" y="356"/>
                  </a:lnTo>
                  <a:lnTo>
                    <a:pt x="803" y="355"/>
                  </a:lnTo>
                  <a:lnTo>
                    <a:pt x="806" y="354"/>
                  </a:lnTo>
                  <a:lnTo>
                    <a:pt x="809" y="354"/>
                  </a:lnTo>
                  <a:lnTo>
                    <a:pt x="813" y="354"/>
                  </a:lnTo>
                  <a:lnTo>
                    <a:pt x="819" y="353"/>
                  </a:lnTo>
                  <a:lnTo>
                    <a:pt x="825" y="353"/>
                  </a:lnTo>
                  <a:lnTo>
                    <a:pt x="832" y="352"/>
                  </a:lnTo>
                  <a:lnTo>
                    <a:pt x="840" y="351"/>
                  </a:lnTo>
                  <a:lnTo>
                    <a:pt x="849" y="351"/>
                  </a:lnTo>
                  <a:lnTo>
                    <a:pt x="857" y="350"/>
                  </a:lnTo>
                  <a:lnTo>
                    <a:pt x="866" y="349"/>
                  </a:lnTo>
                  <a:lnTo>
                    <a:pt x="875" y="348"/>
                  </a:lnTo>
                  <a:lnTo>
                    <a:pt x="884" y="347"/>
                  </a:lnTo>
                  <a:lnTo>
                    <a:pt x="892" y="346"/>
                  </a:lnTo>
                  <a:lnTo>
                    <a:pt x="900" y="345"/>
                  </a:lnTo>
                  <a:lnTo>
                    <a:pt x="908" y="345"/>
                  </a:lnTo>
                  <a:lnTo>
                    <a:pt x="914" y="345"/>
                  </a:lnTo>
                  <a:lnTo>
                    <a:pt x="920" y="344"/>
                  </a:lnTo>
                  <a:lnTo>
                    <a:pt x="924" y="344"/>
                  </a:lnTo>
                  <a:lnTo>
                    <a:pt x="932" y="344"/>
                  </a:lnTo>
                  <a:lnTo>
                    <a:pt x="947" y="345"/>
                  </a:lnTo>
                  <a:lnTo>
                    <a:pt x="970" y="346"/>
                  </a:lnTo>
                  <a:lnTo>
                    <a:pt x="998" y="347"/>
                  </a:lnTo>
                  <a:lnTo>
                    <a:pt x="1031" y="348"/>
                  </a:lnTo>
                  <a:lnTo>
                    <a:pt x="1067" y="348"/>
                  </a:lnTo>
                  <a:lnTo>
                    <a:pt x="1104" y="348"/>
                  </a:lnTo>
                  <a:lnTo>
                    <a:pt x="1143" y="346"/>
                  </a:lnTo>
                  <a:lnTo>
                    <a:pt x="1182" y="344"/>
                  </a:lnTo>
                  <a:lnTo>
                    <a:pt x="1219" y="340"/>
                  </a:lnTo>
                  <a:lnTo>
                    <a:pt x="1253" y="335"/>
                  </a:lnTo>
                  <a:lnTo>
                    <a:pt x="1284" y="328"/>
                  </a:lnTo>
                  <a:lnTo>
                    <a:pt x="1309" y="319"/>
                  </a:lnTo>
                  <a:lnTo>
                    <a:pt x="1329" y="307"/>
                  </a:lnTo>
                  <a:lnTo>
                    <a:pt x="1341" y="294"/>
                  </a:lnTo>
                  <a:lnTo>
                    <a:pt x="1345" y="277"/>
                  </a:lnTo>
                  <a:lnTo>
                    <a:pt x="1345" y="274"/>
                  </a:lnTo>
                  <a:lnTo>
                    <a:pt x="1346" y="269"/>
                  </a:lnTo>
                  <a:lnTo>
                    <a:pt x="1347" y="263"/>
                  </a:lnTo>
                  <a:lnTo>
                    <a:pt x="1348" y="259"/>
                  </a:lnTo>
                  <a:lnTo>
                    <a:pt x="1349" y="256"/>
                  </a:lnTo>
                  <a:lnTo>
                    <a:pt x="1351" y="253"/>
                  </a:lnTo>
                  <a:lnTo>
                    <a:pt x="1352" y="250"/>
                  </a:lnTo>
                  <a:lnTo>
                    <a:pt x="1354" y="247"/>
                  </a:lnTo>
                  <a:lnTo>
                    <a:pt x="1355" y="244"/>
                  </a:lnTo>
                  <a:lnTo>
                    <a:pt x="1359" y="238"/>
                  </a:lnTo>
                  <a:lnTo>
                    <a:pt x="1362" y="232"/>
                  </a:lnTo>
                  <a:lnTo>
                    <a:pt x="1364" y="229"/>
                  </a:lnTo>
                  <a:lnTo>
                    <a:pt x="1365" y="227"/>
                  </a:lnTo>
                  <a:lnTo>
                    <a:pt x="1367" y="226"/>
                  </a:lnTo>
                  <a:lnTo>
                    <a:pt x="1368" y="224"/>
                  </a:lnTo>
                  <a:lnTo>
                    <a:pt x="1369" y="222"/>
                  </a:lnTo>
                  <a:lnTo>
                    <a:pt x="1369" y="220"/>
                  </a:lnTo>
                  <a:lnTo>
                    <a:pt x="1369" y="217"/>
                  </a:lnTo>
                  <a:lnTo>
                    <a:pt x="1369" y="215"/>
                  </a:lnTo>
                  <a:lnTo>
                    <a:pt x="1369" y="213"/>
                  </a:lnTo>
                  <a:lnTo>
                    <a:pt x="1369" y="210"/>
                  </a:lnTo>
                  <a:lnTo>
                    <a:pt x="1368" y="207"/>
                  </a:lnTo>
                  <a:lnTo>
                    <a:pt x="1368" y="203"/>
                  </a:lnTo>
                  <a:lnTo>
                    <a:pt x="1367" y="200"/>
                  </a:lnTo>
                  <a:lnTo>
                    <a:pt x="1366" y="196"/>
                  </a:lnTo>
                  <a:lnTo>
                    <a:pt x="1366" y="191"/>
                  </a:lnTo>
                  <a:lnTo>
                    <a:pt x="1365" y="187"/>
                  </a:lnTo>
                  <a:lnTo>
                    <a:pt x="1364" y="181"/>
                  </a:lnTo>
                  <a:lnTo>
                    <a:pt x="943" y="0"/>
                  </a:lnTo>
                  <a:lnTo>
                    <a:pt x="517" y="66"/>
                  </a:lnTo>
                  <a:lnTo>
                    <a:pt x="508" y="69"/>
                  </a:lnTo>
                  <a:lnTo>
                    <a:pt x="499" y="72"/>
                  </a:lnTo>
                  <a:lnTo>
                    <a:pt x="488" y="75"/>
                  </a:lnTo>
                  <a:lnTo>
                    <a:pt x="477" y="78"/>
                  </a:lnTo>
                  <a:lnTo>
                    <a:pt x="466" y="81"/>
                  </a:lnTo>
                  <a:lnTo>
                    <a:pt x="454" y="83"/>
                  </a:lnTo>
                  <a:lnTo>
                    <a:pt x="442" y="86"/>
                  </a:lnTo>
                  <a:lnTo>
                    <a:pt x="430" y="88"/>
                  </a:lnTo>
                  <a:lnTo>
                    <a:pt x="419" y="90"/>
                  </a:lnTo>
                  <a:lnTo>
                    <a:pt x="408" y="92"/>
                  </a:lnTo>
                  <a:lnTo>
                    <a:pt x="399" y="94"/>
                  </a:lnTo>
                  <a:lnTo>
                    <a:pt x="390" y="95"/>
                  </a:lnTo>
                  <a:lnTo>
                    <a:pt x="382" y="96"/>
                  </a:lnTo>
                  <a:lnTo>
                    <a:pt x="376" y="96"/>
                  </a:lnTo>
                  <a:lnTo>
                    <a:pt x="372" y="96"/>
                  </a:lnTo>
                  <a:lnTo>
                    <a:pt x="369" y="95"/>
                  </a:lnTo>
                  <a:lnTo>
                    <a:pt x="367" y="94"/>
                  </a:lnTo>
                  <a:lnTo>
                    <a:pt x="364" y="93"/>
                  </a:lnTo>
                  <a:lnTo>
                    <a:pt x="361" y="93"/>
                  </a:lnTo>
                  <a:lnTo>
                    <a:pt x="358" y="93"/>
                  </a:lnTo>
                  <a:lnTo>
                    <a:pt x="354" y="93"/>
                  </a:lnTo>
                  <a:lnTo>
                    <a:pt x="350" y="94"/>
                  </a:lnTo>
                  <a:lnTo>
                    <a:pt x="346" y="95"/>
                  </a:lnTo>
                  <a:lnTo>
                    <a:pt x="341" y="97"/>
                  </a:lnTo>
                  <a:lnTo>
                    <a:pt x="323" y="102"/>
                  </a:lnTo>
                  <a:lnTo>
                    <a:pt x="319" y="103"/>
                  </a:lnTo>
                  <a:lnTo>
                    <a:pt x="314" y="104"/>
                  </a:lnTo>
                  <a:lnTo>
                    <a:pt x="310" y="105"/>
                  </a:lnTo>
                  <a:lnTo>
                    <a:pt x="307" y="105"/>
                  </a:lnTo>
                  <a:lnTo>
                    <a:pt x="302" y="105"/>
                  </a:lnTo>
                  <a:lnTo>
                    <a:pt x="295" y="105"/>
                  </a:lnTo>
                  <a:lnTo>
                    <a:pt x="286" y="106"/>
                  </a:lnTo>
                  <a:lnTo>
                    <a:pt x="275" y="107"/>
                  </a:lnTo>
                  <a:lnTo>
                    <a:pt x="263" y="109"/>
                  </a:lnTo>
                  <a:lnTo>
                    <a:pt x="250" y="110"/>
                  </a:lnTo>
                  <a:lnTo>
                    <a:pt x="237" y="112"/>
                  </a:lnTo>
                  <a:lnTo>
                    <a:pt x="223" y="114"/>
                  </a:lnTo>
                  <a:lnTo>
                    <a:pt x="209" y="116"/>
                  </a:lnTo>
                  <a:lnTo>
                    <a:pt x="195" y="118"/>
                  </a:lnTo>
                  <a:lnTo>
                    <a:pt x="182" y="120"/>
                  </a:lnTo>
                  <a:lnTo>
                    <a:pt x="171" y="123"/>
                  </a:lnTo>
                  <a:lnTo>
                    <a:pt x="160" y="126"/>
                  </a:lnTo>
                  <a:lnTo>
                    <a:pt x="151" y="128"/>
                  </a:lnTo>
                  <a:lnTo>
                    <a:pt x="144" y="131"/>
                  </a:lnTo>
                  <a:lnTo>
                    <a:pt x="139" y="133"/>
                  </a:lnTo>
                  <a:lnTo>
                    <a:pt x="135" y="137"/>
                  </a:lnTo>
                  <a:lnTo>
                    <a:pt x="129" y="142"/>
                  </a:lnTo>
                  <a:lnTo>
                    <a:pt x="123" y="147"/>
                  </a:lnTo>
                  <a:lnTo>
                    <a:pt x="115" y="152"/>
                  </a:lnTo>
                  <a:lnTo>
                    <a:pt x="107" y="158"/>
                  </a:lnTo>
                  <a:lnTo>
                    <a:pt x="99" y="165"/>
                  </a:lnTo>
                  <a:lnTo>
                    <a:pt x="90" y="171"/>
                  </a:lnTo>
                  <a:lnTo>
                    <a:pt x="81" y="178"/>
                  </a:lnTo>
                  <a:lnTo>
                    <a:pt x="72" y="185"/>
                  </a:lnTo>
                  <a:lnTo>
                    <a:pt x="64" y="191"/>
                  </a:lnTo>
                  <a:lnTo>
                    <a:pt x="57" y="198"/>
                  </a:lnTo>
                  <a:lnTo>
                    <a:pt x="50" y="205"/>
                  </a:lnTo>
                  <a:lnTo>
                    <a:pt x="44" y="211"/>
                  </a:lnTo>
                  <a:lnTo>
                    <a:pt x="39" y="218"/>
                  </a:lnTo>
                  <a:lnTo>
                    <a:pt x="36" y="224"/>
                  </a:lnTo>
                  <a:lnTo>
                    <a:pt x="34" y="229"/>
                  </a:lnTo>
                  <a:lnTo>
                    <a:pt x="34" y="235"/>
                  </a:lnTo>
                  <a:lnTo>
                    <a:pt x="33" y="240"/>
                  </a:lnTo>
                  <a:lnTo>
                    <a:pt x="32" y="244"/>
                  </a:lnTo>
                  <a:lnTo>
                    <a:pt x="30" y="249"/>
                  </a:lnTo>
                  <a:lnTo>
                    <a:pt x="29" y="254"/>
                  </a:lnTo>
                  <a:lnTo>
                    <a:pt x="27" y="259"/>
                  </a:lnTo>
                  <a:lnTo>
                    <a:pt x="25" y="263"/>
                  </a:lnTo>
                  <a:lnTo>
                    <a:pt x="23" y="268"/>
                  </a:lnTo>
                  <a:lnTo>
                    <a:pt x="20" y="278"/>
                  </a:lnTo>
                  <a:lnTo>
                    <a:pt x="19" y="283"/>
                  </a:lnTo>
                  <a:lnTo>
                    <a:pt x="18" y="288"/>
                  </a:lnTo>
                  <a:lnTo>
                    <a:pt x="17" y="293"/>
                  </a:lnTo>
                  <a:lnTo>
                    <a:pt x="17" y="299"/>
                  </a:lnTo>
                  <a:lnTo>
                    <a:pt x="18" y="304"/>
                  </a:lnTo>
                  <a:lnTo>
                    <a:pt x="19" y="310"/>
                  </a:lnTo>
                  <a:lnTo>
                    <a:pt x="21" y="317"/>
                  </a:lnTo>
                  <a:lnTo>
                    <a:pt x="21" y="324"/>
                  </a:lnTo>
                  <a:lnTo>
                    <a:pt x="21" y="331"/>
                  </a:lnTo>
                  <a:lnTo>
                    <a:pt x="20" y="341"/>
                  </a:lnTo>
                  <a:lnTo>
                    <a:pt x="19" y="354"/>
                  </a:lnTo>
                  <a:lnTo>
                    <a:pt x="18" y="371"/>
                  </a:lnTo>
                  <a:lnTo>
                    <a:pt x="16" y="394"/>
                  </a:lnTo>
                  <a:lnTo>
                    <a:pt x="13" y="424"/>
                  </a:lnTo>
                  <a:lnTo>
                    <a:pt x="11" y="462"/>
                  </a:lnTo>
                  <a:lnTo>
                    <a:pt x="9" y="509"/>
                  </a:lnTo>
                  <a:lnTo>
                    <a:pt x="7" y="566"/>
                  </a:lnTo>
                  <a:lnTo>
                    <a:pt x="5" y="635"/>
                  </a:lnTo>
                  <a:lnTo>
                    <a:pt x="3" y="716"/>
                  </a:lnTo>
                  <a:lnTo>
                    <a:pt x="1" y="811"/>
                  </a:lnTo>
                  <a:lnTo>
                    <a:pt x="1" y="921"/>
                  </a:lnTo>
                  <a:lnTo>
                    <a:pt x="0" y="1047"/>
                  </a:lnTo>
                  <a:lnTo>
                    <a:pt x="1" y="1053"/>
                  </a:lnTo>
                  <a:lnTo>
                    <a:pt x="2" y="1058"/>
                  </a:lnTo>
                  <a:lnTo>
                    <a:pt x="3" y="1062"/>
                  </a:lnTo>
                  <a:lnTo>
                    <a:pt x="5" y="1066"/>
                  </a:lnTo>
                  <a:lnTo>
                    <a:pt x="8" y="1069"/>
                  </a:lnTo>
                  <a:lnTo>
                    <a:pt x="10" y="1071"/>
                  </a:lnTo>
                  <a:lnTo>
                    <a:pt x="14" y="1073"/>
                  </a:lnTo>
                  <a:lnTo>
                    <a:pt x="17" y="1075"/>
                  </a:lnTo>
                  <a:lnTo>
                    <a:pt x="21" y="1076"/>
                  </a:lnTo>
                  <a:lnTo>
                    <a:pt x="25" y="1077"/>
                  </a:lnTo>
                  <a:lnTo>
                    <a:pt x="29" y="1078"/>
                  </a:lnTo>
                  <a:lnTo>
                    <a:pt x="33" y="1078"/>
                  </a:lnTo>
                  <a:lnTo>
                    <a:pt x="37" y="1079"/>
                  </a:lnTo>
                  <a:lnTo>
                    <a:pt x="41" y="1079"/>
                  </a:lnTo>
                  <a:lnTo>
                    <a:pt x="45" y="1080"/>
                  </a:lnTo>
                  <a:lnTo>
                    <a:pt x="48" y="1081"/>
                  </a:lnTo>
                  <a:lnTo>
                    <a:pt x="54" y="1082"/>
                  </a:lnTo>
                  <a:lnTo>
                    <a:pt x="62" y="1084"/>
                  </a:lnTo>
                  <a:lnTo>
                    <a:pt x="71" y="1085"/>
                  </a:lnTo>
                  <a:lnTo>
                    <a:pt x="83" y="1088"/>
                  </a:lnTo>
                  <a:lnTo>
                    <a:pt x="96" y="1090"/>
                  </a:lnTo>
                  <a:lnTo>
                    <a:pt x="109" y="1092"/>
                  </a:lnTo>
                  <a:lnTo>
                    <a:pt x="124" y="1094"/>
                  </a:lnTo>
                  <a:lnTo>
                    <a:pt x="139" y="1096"/>
                  </a:lnTo>
                  <a:lnTo>
                    <a:pt x="154" y="1098"/>
                  </a:lnTo>
                  <a:lnTo>
                    <a:pt x="170" y="1099"/>
                  </a:lnTo>
                  <a:lnTo>
                    <a:pt x="185" y="1100"/>
                  </a:lnTo>
                  <a:lnTo>
                    <a:pt x="199" y="1100"/>
                  </a:lnTo>
                  <a:lnTo>
                    <a:pt x="212" y="1099"/>
                  </a:lnTo>
                  <a:lnTo>
                    <a:pt x="225" y="1097"/>
                  </a:lnTo>
                  <a:lnTo>
                    <a:pt x="235" y="1094"/>
                  </a:lnTo>
                  <a:lnTo>
                    <a:pt x="244" y="1090"/>
                  </a:lnTo>
                  <a:lnTo>
                    <a:pt x="252" y="1086"/>
                  </a:lnTo>
                  <a:lnTo>
                    <a:pt x="260" y="1082"/>
                  </a:lnTo>
                  <a:lnTo>
                    <a:pt x="267" y="1078"/>
                  </a:lnTo>
                  <a:lnTo>
                    <a:pt x="273" y="1074"/>
                  </a:lnTo>
                  <a:lnTo>
                    <a:pt x="279" y="1071"/>
                  </a:lnTo>
                  <a:lnTo>
                    <a:pt x="285" y="1067"/>
                  </a:lnTo>
                  <a:lnTo>
                    <a:pt x="289" y="1063"/>
                  </a:lnTo>
                  <a:lnTo>
                    <a:pt x="293" y="1059"/>
                  </a:lnTo>
                  <a:lnTo>
                    <a:pt x="297" y="1055"/>
                  </a:lnTo>
                  <a:lnTo>
                    <a:pt x="299" y="1051"/>
                  </a:lnTo>
                  <a:lnTo>
                    <a:pt x="300" y="1046"/>
                  </a:lnTo>
                  <a:lnTo>
                    <a:pt x="301" y="1041"/>
                  </a:lnTo>
                  <a:lnTo>
                    <a:pt x="300" y="1035"/>
                  </a:lnTo>
                  <a:lnTo>
                    <a:pt x="299" y="1028"/>
                  </a:lnTo>
                  <a:lnTo>
                    <a:pt x="296" y="1021"/>
                  </a:lnTo>
                  <a:lnTo>
                    <a:pt x="292" y="1014"/>
                  </a:lnTo>
                  <a:lnTo>
                    <a:pt x="296" y="1011"/>
                  </a:lnTo>
                  <a:lnTo>
                    <a:pt x="299" y="1008"/>
                  </a:lnTo>
                  <a:lnTo>
                    <a:pt x="302" y="1004"/>
                  </a:lnTo>
                  <a:lnTo>
                    <a:pt x="305" y="999"/>
                  </a:lnTo>
                  <a:lnTo>
                    <a:pt x="307" y="993"/>
                  </a:lnTo>
                  <a:lnTo>
                    <a:pt x="309" y="987"/>
                  </a:lnTo>
                  <a:lnTo>
                    <a:pt x="311" y="980"/>
                  </a:lnTo>
                  <a:lnTo>
                    <a:pt x="312" y="972"/>
                  </a:lnTo>
                  <a:lnTo>
                    <a:pt x="312" y="964"/>
                  </a:lnTo>
                  <a:lnTo>
                    <a:pt x="312" y="955"/>
                  </a:lnTo>
                  <a:lnTo>
                    <a:pt x="311" y="945"/>
                  </a:lnTo>
                  <a:lnTo>
                    <a:pt x="309" y="936"/>
                  </a:lnTo>
                  <a:lnTo>
                    <a:pt x="306" y="926"/>
                  </a:lnTo>
                  <a:lnTo>
                    <a:pt x="303" y="915"/>
                  </a:lnTo>
                  <a:lnTo>
                    <a:pt x="298" y="905"/>
                  </a:lnTo>
                  <a:lnTo>
                    <a:pt x="292" y="894"/>
                  </a:lnTo>
                  <a:lnTo>
                    <a:pt x="291" y="890"/>
                  </a:lnTo>
                  <a:lnTo>
                    <a:pt x="290" y="885"/>
                  </a:lnTo>
                  <a:lnTo>
                    <a:pt x="289" y="881"/>
                  </a:lnTo>
                  <a:lnTo>
                    <a:pt x="289" y="876"/>
                  </a:lnTo>
                  <a:lnTo>
                    <a:pt x="289" y="872"/>
                  </a:lnTo>
                  <a:lnTo>
                    <a:pt x="290" y="867"/>
                  </a:lnTo>
                  <a:lnTo>
                    <a:pt x="291" y="862"/>
                  </a:lnTo>
                  <a:lnTo>
                    <a:pt x="293" y="853"/>
                  </a:lnTo>
                  <a:lnTo>
                    <a:pt x="295" y="843"/>
                  </a:lnTo>
                  <a:lnTo>
                    <a:pt x="297" y="838"/>
                  </a:lnTo>
                  <a:lnTo>
                    <a:pt x="300" y="828"/>
                  </a:lnTo>
                  <a:lnTo>
                    <a:pt x="301" y="823"/>
                  </a:lnTo>
                  <a:lnTo>
                    <a:pt x="302" y="818"/>
                  </a:lnTo>
                  <a:lnTo>
                    <a:pt x="303" y="811"/>
                  </a:lnTo>
                  <a:lnTo>
                    <a:pt x="305" y="805"/>
                  </a:lnTo>
                  <a:lnTo>
                    <a:pt x="307" y="798"/>
                  </a:lnTo>
                  <a:lnTo>
                    <a:pt x="308" y="791"/>
                  </a:lnTo>
                  <a:lnTo>
                    <a:pt x="309" y="784"/>
                  </a:lnTo>
                  <a:lnTo>
                    <a:pt x="309" y="777"/>
                  </a:lnTo>
                  <a:lnTo>
                    <a:pt x="310" y="770"/>
                  </a:lnTo>
                  <a:lnTo>
                    <a:pt x="310" y="763"/>
                  </a:lnTo>
                  <a:lnTo>
                    <a:pt x="309" y="757"/>
                  </a:lnTo>
                  <a:lnTo>
                    <a:pt x="308" y="751"/>
                  </a:lnTo>
                  <a:lnTo>
                    <a:pt x="307" y="745"/>
                  </a:lnTo>
                  <a:lnTo>
                    <a:pt x="305" y="740"/>
                  </a:lnTo>
                  <a:lnTo>
                    <a:pt x="303" y="736"/>
                  </a:lnTo>
                  <a:lnTo>
                    <a:pt x="300" y="732"/>
                  </a:lnTo>
                  <a:lnTo>
                    <a:pt x="296" y="729"/>
                  </a:lnTo>
                  <a:lnTo>
                    <a:pt x="292" y="727"/>
                  </a:lnTo>
                  <a:lnTo>
                    <a:pt x="297" y="725"/>
                  </a:lnTo>
                  <a:lnTo>
                    <a:pt x="301" y="721"/>
                  </a:lnTo>
                  <a:lnTo>
                    <a:pt x="304" y="717"/>
                  </a:lnTo>
                  <a:lnTo>
                    <a:pt x="307" y="710"/>
                  </a:lnTo>
                  <a:lnTo>
                    <a:pt x="311" y="703"/>
                  </a:lnTo>
                  <a:lnTo>
                    <a:pt x="313" y="695"/>
                  </a:lnTo>
                  <a:lnTo>
                    <a:pt x="316" y="686"/>
                  </a:lnTo>
                  <a:lnTo>
                    <a:pt x="318" y="677"/>
                  </a:lnTo>
                  <a:lnTo>
                    <a:pt x="320" y="668"/>
                  </a:lnTo>
                  <a:lnTo>
                    <a:pt x="321" y="659"/>
                  </a:lnTo>
                  <a:lnTo>
                    <a:pt x="323" y="650"/>
                  </a:lnTo>
                  <a:lnTo>
                    <a:pt x="324" y="641"/>
                  </a:lnTo>
                  <a:lnTo>
                    <a:pt x="325" y="634"/>
                  </a:lnTo>
                  <a:lnTo>
                    <a:pt x="325" y="627"/>
                  </a:lnTo>
                  <a:lnTo>
                    <a:pt x="326" y="621"/>
                  </a:lnTo>
                  <a:lnTo>
                    <a:pt x="326" y="617"/>
                  </a:lnTo>
                  <a:lnTo>
                    <a:pt x="329" y="619"/>
                  </a:lnTo>
                  <a:lnTo>
                    <a:pt x="333" y="620"/>
                  </a:lnTo>
                  <a:lnTo>
                    <a:pt x="337" y="620"/>
                  </a:lnTo>
                  <a:lnTo>
                    <a:pt x="340" y="619"/>
                  </a:lnTo>
                  <a:lnTo>
                    <a:pt x="344" y="618"/>
                  </a:lnTo>
                  <a:lnTo>
                    <a:pt x="347" y="616"/>
                  </a:lnTo>
                  <a:lnTo>
                    <a:pt x="351" y="613"/>
                  </a:lnTo>
                  <a:lnTo>
                    <a:pt x="354" y="610"/>
                  </a:lnTo>
                  <a:lnTo>
                    <a:pt x="357" y="607"/>
                  </a:lnTo>
                  <a:lnTo>
                    <a:pt x="359" y="603"/>
                  </a:lnTo>
                  <a:lnTo>
                    <a:pt x="361" y="599"/>
                  </a:lnTo>
                  <a:lnTo>
                    <a:pt x="363" y="595"/>
                  </a:lnTo>
                  <a:lnTo>
                    <a:pt x="364" y="590"/>
                  </a:lnTo>
                  <a:lnTo>
                    <a:pt x="364" y="586"/>
                  </a:lnTo>
                  <a:lnTo>
                    <a:pt x="365" y="582"/>
                  </a:lnTo>
                  <a:lnTo>
                    <a:pt x="364" y="578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7" name="Freeform 52"/>
            <p:cNvSpPr>
              <a:spLocks/>
            </p:cNvSpPr>
            <p:nvPr/>
          </p:nvSpPr>
          <p:spPr bwMode="auto">
            <a:xfrm>
              <a:off x="4685" y="2629"/>
              <a:ext cx="116" cy="127"/>
            </a:xfrm>
            <a:custGeom>
              <a:avLst/>
              <a:gdLst>
                <a:gd name="T0" fmla="*/ 18 w 116"/>
                <a:gd name="T1" fmla="*/ 5 h 127"/>
                <a:gd name="T2" fmla="*/ 22 w 116"/>
                <a:gd name="T3" fmla="*/ 9 h 127"/>
                <a:gd name="T4" fmla="*/ 27 w 116"/>
                <a:gd name="T5" fmla="*/ 13 h 127"/>
                <a:gd name="T6" fmla="*/ 31 w 116"/>
                <a:gd name="T7" fmla="*/ 19 h 127"/>
                <a:gd name="T8" fmla="*/ 37 w 116"/>
                <a:gd name="T9" fmla="*/ 26 h 127"/>
                <a:gd name="T10" fmla="*/ 43 w 116"/>
                <a:gd name="T11" fmla="*/ 32 h 127"/>
                <a:gd name="T12" fmla="*/ 48 w 116"/>
                <a:gd name="T13" fmla="*/ 40 h 127"/>
                <a:gd name="T14" fmla="*/ 53 w 116"/>
                <a:gd name="T15" fmla="*/ 48 h 127"/>
                <a:gd name="T16" fmla="*/ 59 w 116"/>
                <a:gd name="T17" fmla="*/ 55 h 127"/>
                <a:gd name="T18" fmla="*/ 65 w 116"/>
                <a:gd name="T19" fmla="*/ 63 h 127"/>
                <a:gd name="T20" fmla="*/ 71 w 116"/>
                <a:gd name="T21" fmla="*/ 71 h 127"/>
                <a:gd name="T22" fmla="*/ 77 w 116"/>
                <a:gd name="T23" fmla="*/ 77 h 127"/>
                <a:gd name="T24" fmla="*/ 83 w 116"/>
                <a:gd name="T25" fmla="*/ 84 h 127"/>
                <a:gd name="T26" fmla="*/ 88 w 116"/>
                <a:gd name="T27" fmla="*/ 90 h 127"/>
                <a:gd name="T28" fmla="*/ 93 w 116"/>
                <a:gd name="T29" fmla="*/ 95 h 127"/>
                <a:gd name="T30" fmla="*/ 99 w 116"/>
                <a:gd name="T31" fmla="*/ 98 h 127"/>
                <a:gd name="T32" fmla="*/ 105 w 116"/>
                <a:gd name="T33" fmla="*/ 100 h 127"/>
                <a:gd name="T34" fmla="*/ 108 w 116"/>
                <a:gd name="T35" fmla="*/ 103 h 127"/>
                <a:gd name="T36" fmla="*/ 112 w 116"/>
                <a:gd name="T37" fmla="*/ 106 h 127"/>
                <a:gd name="T38" fmla="*/ 114 w 116"/>
                <a:gd name="T39" fmla="*/ 110 h 127"/>
                <a:gd name="T40" fmla="*/ 115 w 116"/>
                <a:gd name="T41" fmla="*/ 113 h 127"/>
                <a:gd name="T42" fmla="*/ 115 w 116"/>
                <a:gd name="T43" fmla="*/ 116 h 127"/>
                <a:gd name="T44" fmla="*/ 115 w 116"/>
                <a:gd name="T45" fmla="*/ 118 h 127"/>
                <a:gd name="T46" fmla="*/ 113 w 116"/>
                <a:gd name="T47" fmla="*/ 121 h 127"/>
                <a:gd name="T48" fmla="*/ 111 w 116"/>
                <a:gd name="T49" fmla="*/ 124 h 127"/>
                <a:gd name="T50" fmla="*/ 108 w 116"/>
                <a:gd name="T51" fmla="*/ 125 h 127"/>
                <a:gd name="T52" fmla="*/ 105 w 116"/>
                <a:gd name="T53" fmla="*/ 126 h 127"/>
                <a:gd name="T54" fmla="*/ 101 w 116"/>
                <a:gd name="T55" fmla="*/ 126 h 127"/>
                <a:gd name="T56" fmla="*/ 97 w 116"/>
                <a:gd name="T57" fmla="*/ 125 h 127"/>
                <a:gd name="T58" fmla="*/ 92 w 116"/>
                <a:gd name="T59" fmla="*/ 123 h 127"/>
                <a:gd name="T60" fmla="*/ 87 w 116"/>
                <a:gd name="T61" fmla="*/ 120 h 127"/>
                <a:gd name="T62" fmla="*/ 82 w 116"/>
                <a:gd name="T63" fmla="*/ 116 h 127"/>
                <a:gd name="T64" fmla="*/ 77 w 116"/>
                <a:gd name="T65" fmla="*/ 110 h 127"/>
                <a:gd name="T66" fmla="*/ 72 w 116"/>
                <a:gd name="T67" fmla="*/ 102 h 127"/>
                <a:gd name="T68" fmla="*/ 67 w 116"/>
                <a:gd name="T69" fmla="*/ 95 h 127"/>
                <a:gd name="T70" fmla="*/ 63 w 116"/>
                <a:gd name="T71" fmla="*/ 87 h 127"/>
                <a:gd name="T72" fmla="*/ 57 w 116"/>
                <a:gd name="T73" fmla="*/ 79 h 127"/>
                <a:gd name="T74" fmla="*/ 51 w 116"/>
                <a:gd name="T75" fmla="*/ 71 h 127"/>
                <a:gd name="T76" fmla="*/ 47 w 116"/>
                <a:gd name="T77" fmla="*/ 62 h 127"/>
                <a:gd name="T78" fmla="*/ 41 w 116"/>
                <a:gd name="T79" fmla="*/ 54 h 127"/>
                <a:gd name="T80" fmla="*/ 35 w 116"/>
                <a:gd name="T81" fmla="*/ 47 h 127"/>
                <a:gd name="T82" fmla="*/ 30 w 116"/>
                <a:gd name="T83" fmla="*/ 39 h 127"/>
                <a:gd name="T84" fmla="*/ 25 w 116"/>
                <a:gd name="T85" fmla="*/ 32 h 127"/>
                <a:gd name="T86" fmla="*/ 21 w 116"/>
                <a:gd name="T87" fmla="*/ 26 h 127"/>
                <a:gd name="T88" fmla="*/ 16 w 116"/>
                <a:gd name="T89" fmla="*/ 19 h 127"/>
                <a:gd name="T90" fmla="*/ 12 w 116"/>
                <a:gd name="T91" fmla="*/ 14 h 127"/>
                <a:gd name="T92" fmla="*/ 9 w 116"/>
                <a:gd name="T93" fmla="*/ 11 h 127"/>
                <a:gd name="T94" fmla="*/ 6 w 116"/>
                <a:gd name="T95" fmla="*/ 7 h 127"/>
                <a:gd name="T96" fmla="*/ 4 w 116"/>
                <a:gd name="T97" fmla="*/ 5 h 127"/>
                <a:gd name="T98" fmla="*/ 2 w 116"/>
                <a:gd name="T99" fmla="*/ 3 h 127"/>
                <a:gd name="T100" fmla="*/ 1 w 116"/>
                <a:gd name="T101" fmla="*/ 2 h 127"/>
                <a:gd name="T102" fmla="*/ 0 w 116"/>
                <a:gd name="T103" fmla="*/ 1 h 127"/>
                <a:gd name="T104" fmla="*/ 1 w 116"/>
                <a:gd name="T105" fmla="*/ 1 h 127"/>
                <a:gd name="T106" fmla="*/ 1 w 116"/>
                <a:gd name="T107" fmla="*/ 0 h 127"/>
                <a:gd name="T108" fmla="*/ 3 w 116"/>
                <a:gd name="T109" fmla="*/ 0 h 127"/>
                <a:gd name="T110" fmla="*/ 4 w 116"/>
                <a:gd name="T111" fmla="*/ 1 h 127"/>
                <a:gd name="T112" fmla="*/ 6 w 116"/>
                <a:gd name="T113" fmla="*/ 1 h 127"/>
                <a:gd name="T114" fmla="*/ 11 w 116"/>
                <a:gd name="T115" fmla="*/ 3 h 127"/>
                <a:gd name="T116" fmla="*/ 15 w 116"/>
                <a:gd name="T117" fmla="*/ 4 h 127"/>
                <a:gd name="T118" fmla="*/ 17 w 116"/>
                <a:gd name="T119" fmla="*/ 4 h 127"/>
                <a:gd name="T120" fmla="*/ 17 w 116"/>
                <a:gd name="T121" fmla="*/ 5 h 127"/>
                <a:gd name="T122" fmla="*/ 18 w 116"/>
                <a:gd name="T123" fmla="*/ 5 h 12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6"/>
                <a:gd name="T187" fmla="*/ 0 h 127"/>
                <a:gd name="T188" fmla="*/ 116 w 116"/>
                <a:gd name="T189" fmla="*/ 127 h 127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6" h="127">
                  <a:moveTo>
                    <a:pt x="18" y="5"/>
                  </a:moveTo>
                  <a:lnTo>
                    <a:pt x="22" y="9"/>
                  </a:lnTo>
                  <a:lnTo>
                    <a:pt x="27" y="13"/>
                  </a:lnTo>
                  <a:lnTo>
                    <a:pt x="31" y="19"/>
                  </a:lnTo>
                  <a:lnTo>
                    <a:pt x="37" y="26"/>
                  </a:lnTo>
                  <a:lnTo>
                    <a:pt x="43" y="32"/>
                  </a:lnTo>
                  <a:lnTo>
                    <a:pt x="48" y="40"/>
                  </a:lnTo>
                  <a:lnTo>
                    <a:pt x="53" y="48"/>
                  </a:lnTo>
                  <a:lnTo>
                    <a:pt x="59" y="55"/>
                  </a:lnTo>
                  <a:lnTo>
                    <a:pt x="65" y="63"/>
                  </a:lnTo>
                  <a:lnTo>
                    <a:pt x="71" y="71"/>
                  </a:lnTo>
                  <a:lnTo>
                    <a:pt x="77" y="77"/>
                  </a:lnTo>
                  <a:lnTo>
                    <a:pt x="83" y="84"/>
                  </a:lnTo>
                  <a:lnTo>
                    <a:pt x="88" y="90"/>
                  </a:lnTo>
                  <a:lnTo>
                    <a:pt x="93" y="95"/>
                  </a:lnTo>
                  <a:lnTo>
                    <a:pt x="99" y="98"/>
                  </a:lnTo>
                  <a:lnTo>
                    <a:pt x="105" y="100"/>
                  </a:lnTo>
                  <a:lnTo>
                    <a:pt x="108" y="103"/>
                  </a:lnTo>
                  <a:lnTo>
                    <a:pt x="112" y="106"/>
                  </a:lnTo>
                  <a:lnTo>
                    <a:pt x="114" y="110"/>
                  </a:lnTo>
                  <a:lnTo>
                    <a:pt x="115" y="113"/>
                  </a:lnTo>
                  <a:lnTo>
                    <a:pt x="115" y="116"/>
                  </a:lnTo>
                  <a:lnTo>
                    <a:pt x="115" y="118"/>
                  </a:lnTo>
                  <a:lnTo>
                    <a:pt x="113" y="121"/>
                  </a:lnTo>
                  <a:lnTo>
                    <a:pt x="111" y="124"/>
                  </a:lnTo>
                  <a:lnTo>
                    <a:pt x="108" y="125"/>
                  </a:lnTo>
                  <a:lnTo>
                    <a:pt x="105" y="126"/>
                  </a:lnTo>
                  <a:lnTo>
                    <a:pt x="101" y="126"/>
                  </a:lnTo>
                  <a:lnTo>
                    <a:pt x="97" y="125"/>
                  </a:lnTo>
                  <a:lnTo>
                    <a:pt x="92" y="123"/>
                  </a:lnTo>
                  <a:lnTo>
                    <a:pt x="87" y="120"/>
                  </a:lnTo>
                  <a:lnTo>
                    <a:pt x="82" y="116"/>
                  </a:lnTo>
                  <a:lnTo>
                    <a:pt x="77" y="110"/>
                  </a:lnTo>
                  <a:lnTo>
                    <a:pt x="72" y="102"/>
                  </a:lnTo>
                  <a:lnTo>
                    <a:pt x="67" y="95"/>
                  </a:lnTo>
                  <a:lnTo>
                    <a:pt x="63" y="87"/>
                  </a:lnTo>
                  <a:lnTo>
                    <a:pt x="57" y="79"/>
                  </a:lnTo>
                  <a:lnTo>
                    <a:pt x="51" y="71"/>
                  </a:lnTo>
                  <a:lnTo>
                    <a:pt x="47" y="62"/>
                  </a:lnTo>
                  <a:lnTo>
                    <a:pt x="41" y="54"/>
                  </a:lnTo>
                  <a:lnTo>
                    <a:pt x="35" y="47"/>
                  </a:lnTo>
                  <a:lnTo>
                    <a:pt x="30" y="39"/>
                  </a:lnTo>
                  <a:lnTo>
                    <a:pt x="25" y="32"/>
                  </a:lnTo>
                  <a:lnTo>
                    <a:pt x="21" y="26"/>
                  </a:lnTo>
                  <a:lnTo>
                    <a:pt x="16" y="19"/>
                  </a:lnTo>
                  <a:lnTo>
                    <a:pt x="12" y="14"/>
                  </a:lnTo>
                  <a:lnTo>
                    <a:pt x="9" y="11"/>
                  </a:lnTo>
                  <a:lnTo>
                    <a:pt x="6" y="7"/>
                  </a:lnTo>
                  <a:lnTo>
                    <a:pt x="4" y="5"/>
                  </a:lnTo>
                  <a:lnTo>
                    <a:pt x="2" y="3"/>
                  </a:lnTo>
                  <a:lnTo>
                    <a:pt x="1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3" y="0"/>
                  </a:lnTo>
                  <a:lnTo>
                    <a:pt x="4" y="1"/>
                  </a:lnTo>
                  <a:lnTo>
                    <a:pt x="6" y="1"/>
                  </a:lnTo>
                  <a:lnTo>
                    <a:pt x="11" y="3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18" y="5"/>
                  </a:lnTo>
                </a:path>
              </a:pathLst>
            </a:custGeom>
            <a:solidFill>
              <a:srgbClr val="00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8" name="Freeform 53"/>
            <p:cNvSpPr>
              <a:spLocks/>
            </p:cNvSpPr>
            <p:nvPr/>
          </p:nvSpPr>
          <p:spPr bwMode="auto">
            <a:xfrm>
              <a:off x="4579" y="2614"/>
              <a:ext cx="88" cy="51"/>
            </a:xfrm>
            <a:custGeom>
              <a:avLst/>
              <a:gdLst>
                <a:gd name="T0" fmla="*/ 0 w 88"/>
                <a:gd name="T1" fmla="*/ 4 h 51"/>
                <a:gd name="T2" fmla="*/ 3 w 88"/>
                <a:gd name="T3" fmla="*/ 2 h 51"/>
                <a:gd name="T4" fmla="*/ 7 w 88"/>
                <a:gd name="T5" fmla="*/ 1 h 51"/>
                <a:gd name="T6" fmla="*/ 10 w 88"/>
                <a:gd name="T7" fmla="*/ 0 h 51"/>
                <a:gd name="T8" fmla="*/ 14 w 88"/>
                <a:gd name="T9" fmla="*/ 1 h 51"/>
                <a:gd name="T10" fmla="*/ 18 w 88"/>
                <a:gd name="T11" fmla="*/ 2 h 51"/>
                <a:gd name="T12" fmla="*/ 22 w 88"/>
                <a:gd name="T13" fmla="*/ 4 h 51"/>
                <a:gd name="T14" fmla="*/ 26 w 88"/>
                <a:gd name="T15" fmla="*/ 6 h 51"/>
                <a:gd name="T16" fmla="*/ 31 w 88"/>
                <a:gd name="T17" fmla="*/ 9 h 51"/>
                <a:gd name="T18" fmla="*/ 35 w 88"/>
                <a:gd name="T19" fmla="*/ 13 h 51"/>
                <a:gd name="T20" fmla="*/ 38 w 88"/>
                <a:gd name="T21" fmla="*/ 16 h 51"/>
                <a:gd name="T22" fmla="*/ 42 w 88"/>
                <a:gd name="T23" fmla="*/ 20 h 51"/>
                <a:gd name="T24" fmla="*/ 46 w 88"/>
                <a:gd name="T25" fmla="*/ 24 h 51"/>
                <a:gd name="T26" fmla="*/ 49 w 88"/>
                <a:gd name="T27" fmla="*/ 28 h 51"/>
                <a:gd name="T28" fmla="*/ 51 w 88"/>
                <a:gd name="T29" fmla="*/ 32 h 51"/>
                <a:gd name="T30" fmla="*/ 52 w 88"/>
                <a:gd name="T31" fmla="*/ 36 h 51"/>
                <a:gd name="T32" fmla="*/ 54 w 88"/>
                <a:gd name="T33" fmla="*/ 38 h 51"/>
                <a:gd name="T34" fmla="*/ 55 w 88"/>
                <a:gd name="T35" fmla="*/ 42 h 51"/>
                <a:gd name="T36" fmla="*/ 57 w 88"/>
                <a:gd name="T37" fmla="*/ 45 h 51"/>
                <a:gd name="T38" fmla="*/ 60 w 88"/>
                <a:gd name="T39" fmla="*/ 46 h 51"/>
                <a:gd name="T40" fmla="*/ 64 w 88"/>
                <a:gd name="T41" fmla="*/ 47 h 51"/>
                <a:gd name="T42" fmla="*/ 66 w 88"/>
                <a:gd name="T43" fmla="*/ 49 h 51"/>
                <a:gd name="T44" fmla="*/ 70 w 88"/>
                <a:gd name="T45" fmla="*/ 49 h 51"/>
                <a:gd name="T46" fmla="*/ 74 w 88"/>
                <a:gd name="T47" fmla="*/ 50 h 51"/>
                <a:gd name="T48" fmla="*/ 78 w 88"/>
                <a:gd name="T49" fmla="*/ 50 h 51"/>
                <a:gd name="T50" fmla="*/ 80 w 88"/>
                <a:gd name="T51" fmla="*/ 49 h 51"/>
                <a:gd name="T52" fmla="*/ 83 w 88"/>
                <a:gd name="T53" fmla="*/ 48 h 51"/>
                <a:gd name="T54" fmla="*/ 85 w 88"/>
                <a:gd name="T55" fmla="*/ 46 h 51"/>
                <a:gd name="T56" fmla="*/ 87 w 88"/>
                <a:gd name="T57" fmla="*/ 45 h 51"/>
                <a:gd name="T58" fmla="*/ 87 w 88"/>
                <a:gd name="T59" fmla="*/ 43 h 51"/>
                <a:gd name="T60" fmla="*/ 86 w 88"/>
                <a:gd name="T61" fmla="*/ 40 h 51"/>
                <a:gd name="T62" fmla="*/ 84 w 88"/>
                <a:gd name="T63" fmla="*/ 38 h 51"/>
                <a:gd name="T64" fmla="*/ 80 w 88"/>
                <a:gd name="T65" fmla="*/ 35 h 51"/>
                <a:gd name="T66" fmla="*/ 76 w 88"/>
                <a:gd name="T67" fmla="*/ 31 h 51"/>
                <a:gd name="T68" fmla="*/ 70 w 88"/>
                <a:gd name="T69" fmla="*/ 28 h 51"/>
                <a:gd name="T70" fmla="*/ 65 w 88"/>
                <a:gd name="T71" fmla="*/ 24 h 51"/>
                <a:gd name="T72" fmla="*/ 59 w 88"/>
                <a:gd name="T73" fmla="*/ 21 h 51"/>
                <a:gd name="T74" fmla="*/ 53 w 88"/>
                <a:gd name="T75" fmla="*/ 17 h 51"/>
                <a:gd name="T76" fmla="*/ 47 w 88"/>
                <a:gd name="T77" fmla="*/ 13 h 51"/>
                <a:gd name="T78" fmla="*/ 41 w 88"/>
                <a:gd name="T79" fmla="*/ 10 h 51"/>
                <a:gd name="T80" fmla="*/ 36 w 88"/>
                <a:gd name="T81" fmla="*/ 7 h 51"/>
                <a:gd name="T82" fmla="*/ 30 w 88"/>
                <a:gd name="T83" fmla="*/ 4 h 51"/>
                <a:gd name="T84" fmla="*/ 24 w 88"/>
                <a:gd name="T85" fmla="*/ 3 h 51"/>
                <a:gd name="T86" fmla="*/ 20 w 88"/>
                <a:gd name="T87" fmla="*/ 1 h 51"/>
                <a:gd name="T88" fmla="*/ 15 w 88"/>
                <a:gd name="T89" fmla="*/ 0 h 51"/>
                <a:gd name="T90" fmla="*/ 10 w 88"/>
                <a:gd name="T91" fmla="*/ 0 h 51"/>
                <a:gd name="T92" fmla="*/ 7 w 88"/>
                <a:gd name="T93" fmla="*/ 0 h 51"/>
                <a:gd name="T94" fmla="*/ 3 w 88"/>
                <a:gd name="T95" fmla="*/ 2 h 51"/>
                <a:gd name="T96" fmla="*/ 0 w 88"/>
                <a:gd name="T97" fmla="*/ 4 h 5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88"/>
                <a:gd name="T148" fmla="*/ 0 h 51"/>
                <a:gd name="T149" fmla="*/ 88 w 88"/>
                <a:gd name="T150" fmla="*/ 51 h 5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88" h="51">
                  <a:moveTo>
                    <a:pt x="0" y="4"/>
                  </a:moveTo>
                  <a:lnTo>
                    <a:pt x="3" y="2"/>
                  </a:lnTo>
                  <a:lnTo>
                    <a:pt x="7" y="1"/>
                  </a:lnTo>
                  <a:lnTo>
                    <a:pt x="10" y="0"/>
                  </a:lnTo>
                  <a:lnTo>
                    <a:pt x="14" y="1"/>
                  </a:lnTo>
                  <a:lnTo>
                    <a:pt x="18" y="2"/>
                  </a:lnTo>
                  <a:lnTo>
                    <a:pt x="22" y="4"/>
                  </a:lnTo>
                  <a:lnTo>
                    <a:pt x="26" y="6"/>
                  </a:lnTo>
                  <a:lnTo>
                    <a:pt x="31" y="9"/>
                  </a:lnTo>
                  <a:lnTo>
                    <a:pt x="35" y="13"/>
                  </a:lnTo>
                  <a:lnTo>
                    <a:pt x="38" y="16"/>
                  </a:lnTo>
                  <a:lnTo>
                    <a:pt x="42" y="20"/>
                  </a:lnTo>
                  <a:lnTo>
                    <a:pt x="46" y="24"/>
                  </a:lnTo>
                  <a:lnTo>
                    <a:pt x="49" y="28"/>
                  </a:lnTo>
                  <a:lnTo>
                    <a:pt x="51" y="32"/>
                  </a:lnTo>
                  <a:lnTo>
                    <a:pt x="52" y="36"/>
                  </a:lnTo>
                  <a:lnTo>
                    <a:pt x="54" y="38"/>
                  </a:lnTo>
                  <a:lnTo>
                    <a:pt x="55" y="42"/>
                  </a:lnTo>
                  <a:lnTo>
                    <a:pt x="57" y="45"/>
                  </a:lnTo>
                  <a:lnTo>
                    <a:pt x="60" y="46"/>
                  </a:lnTo>
                  <a:lnTo>
                    <a:pt x="64" y="47"/>
                  </a:lnTo>
                  <a:lnTo>
                    <a:pt x="66" y="49"/>
                  </a:lnTo>
                  <a:lnTo>
                    <a:pt x="70" y="49"/>
                  </a:lnTo>
                  <a:lnTo>
                    <a:pt x="74" y="50"/>
                  </a:lnTo>
                  <a:lnTo>
                    <a:pt x="78" y="50"/>
                  </a:lnTo>
                  <a:lnTo>
                    <a:pt x="80" y="49"/>
                  </a:lnTo>
                  <a:lnTo>
                    <a:pt x="83" y="48"/>
                  </a:lnTo>
                  <a:lnTo>
                    <a:pt x="85" y="46"/>
                  </a:lnTo>
                  <a:lnTo>
                    <a:pt x="87" y="45"/>
                  </a:lnTo>
                  <a:lnTo>
                    <a:pt x="87" y="43"/>
                  </a:lnTo>
                  <a:lnTo>
                    <a:pt x="86" y="40"/>
                  </a:lnTo>
                  <a:lnTo>
                    <a:pt x="84" y="38"/>
                  </a:lnTo>
                  <a:lnTo>
                    <a:pt x="80" y="35"/>
                  </a:lnTo>
                  <a:lnTo>
                    <a:pt x="76" y="31"/>
                  </a:lnTo>
                  <a:lnTo>
                    <a:pt x="70" y="28"/>
                  </a:lnTo>
                  <a:lnTo>
                    <a:pt x="65" y="24"/>
                  </a:lnTo>
                  <a:lnTo>
                    <a:pt x="59" y="21"/>
                  </a:lnTo>
                  <a:lnTo>
                    <a:pt x="53" y="17"/>
                  </a:lnTo>
                  <a:lnTo>
                    <a:pt x="47" y="13"/>
                  </a:lnTo>
                  <a:lnTo>
                    <a:pt x="41" y="10"/>
                  </a:lnTo>
                  <a:lnTo>
                    <a:pt x="36" y="7"/>
                  </a:lnTo>
                  <a:lnTo>
                    <a:pt x="30" y="4"/>
                  </a:lnTo>
                  <a:lnTo>
                    <a:pt x="24" y="3"/>
                  </a:lnTo>
                  <a:lnTo>
                    <a:pt x="20" y="1"/>
                  </a:lnTo>
                  <a:lnTo>
                    <a:pt x="15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3" y="2"/>
                  </a:lnTo>
                  <a:lnTo>
                    <a:pt x="0" y="4"/>
                  </a:lnTo>
                </a:path>
              </a:pathLst>
            </a:custGeom>
            <a:solidFill>
              <a:srgbClr val="00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9" name="Freeform 54"/>
            <p:cNvSpPr>
              <a:spLocks/>
            </p:cNvSpPr>
            <p:nvPr/>
          </p:nvSpPr>
          <p:spPr bwMode="auto">
            <a:xfrm>
              <a:off x="4316" y="2611"/>
              <a:ext cx="215" cy="149"/>
            </a:xfrm>
            <a:custGeom>
              <a:avLst/>
              <a:gdLst>
                <a:gd name="T0" fmla="*/ 9 w 215"/>
                <a:gd name="T1" fmla="*/ 12 h 149"/>
                <a:gd name="T2" fmla="*/ 25 w 215"/>
                <a:gd name="T3" fmla="*/ 24 h 149"/>
                <a:gd name="T4" fmla="*/ 47 w 215"/>
                <a:gd name="T5" fmla="*/ 37 h 149"/>
                <a:gd name="T6" fmla="*/ 70 w 215"/>
                <a:gd name="T7" fmla="*/ 52 h 149"/>
                <a:gd name="T8" fmla="*/ 92 w 215"/>
                <a:gd name="T9" fmla="*/ 62 h 149"/>
                <a:gd name="T10" fmla="*/ 113 w 215"/>
                <a:gd name="T11" fmla="*/ 70 h 149"/>
                <a:gd name="T12" fmla="*/ 130 w 215"/>
                <a:gd name="T13" fmla="*/ 81 h 149"/>
                <a:gd name="T14" fmla="*/ 147 w 215"/>
                <a:gd name="T15" fmla="*/ 93 h 149"/>
                <a:gd name="T16" fmla="*/ 161 w 215"/>
                <a:gd name="T17" fmla="*/ 106 h 149"/>
                <a:gd name="T18" fmla="*/ 176 w 215"/>
                <a:gd name="T19" fmla="*/ 121 h 149"/>
                <a:gd name="T20" fmla="*/ 185 w 215"/>
                <a:gd name="T21" fmla="*/ 131 h 149"/>
                <a:gd name="T22" fmla="*/ 196 w 215"/>
                <a:gd name="T23" fmla="*/ 140 h 149"/>
                <a:gd name="T24" fmla="*/ 206 w 215"/>
                <a:gd name="T25" fmla="*/ 147 h 149"/>
                <a:gd name="T26" fmla="*/ 213 w 215"/>
                <a:gd name="T27" fmla="*/ 147 h 149"/>
                <a:gd name="T28" fmla="*/ 211 w 215"/>
                <a:gd name="T29" fmla="*/ 140 h 149"/>
                <a:gd name="T30" fmla="*/ 196 w 215"/>
                <a:gd name="T31" fmla="*/ 123 h 149"/>
                <a:gd name="T32" fmla="*/ 178 w 215"/>
                <a:gd name="T33" fmla="*/ 104 h 149"/>
                <a:gd name="T34" fmla="*/ 171 w 215"/>
                <a:gd name="T35" fmla="*/ 91 h 149"/>
                <a:gd name="T36" fmla="*/ 171 w 215"/>
                <a:gd name="T37" fmla="*/ 83 h 149"/>
                <a:gd name="T38" fmla="*/ 174 w 215"/>
                <a:gd name="T39" fmla="*/ 76 h 149"/>
                <a:gd name="T40" fmla="*/ 177 w 215"/>
                <a:gd name="T41" fmla="*/ 70 h 149"/>
                <a:gd name="T42" fmla="*/ 173 w 215"/>
                <a:gd name="T43" fmla="*/ 60 h 149"/>
                <a:gd name="T44" fmla="*/ 169 w 215"/>
                <a:gd name="T45" fmla="*/ 52 h 149"/>
                <a:gd name="T46" fmla="*/ 164 w 215"/>
                <a:gd name="T47" fmla="*/ 46 h 149"/>
                <a:gd name="T48" fmla="*/ 161 w 215"/>
                <a:gd name="T49" fmla="*/ 46 h 149"/>
                <a:gd name="T50" fmla="*/ 159 w 215"/>
                <a:gd name="T51" fmla="*/ 54 h 149"/>
                <a:gd name="T52" fmla="*/ 161 w 215"/>
                <a:gd name="T53" fmla="*/ 68 h 149"/>
                <a:gd name="T54" fmla="*/ 162 w 215"/>
                <a:gd name="T55" fmla="*/ 82 h 149"/>
                <a:gd name="T56" fmla="*/ 164 w 215"/>
                <a:gd name="T57" fmla="*/ 92 h 149"/>
                <a:gd name="T58" fmla="*/ 166 w 215"/>
                <a:gd name="T59" fmla="*/ 99 h 149"/>
                <a:gd name="T60" fmla="*/ 167 w 215"/>
                <a:gd name="T61" fmla="*/ 104 h 149"/>
                <a:gd name="T62" fmla="*/ 156 w 215"/>
                <a:gd name="T63" fmla="*/ 95 h 149"/>
                <a:gd name="T64" fmla="*/ 138 w 215"/>
                <a:gd name="T65" fmla="*/ 84 h 149"/>
                <a:gd name="T66" fmla="*/ 121 w 215"/>
                <a:gd name="T67" fmla="*/ 73 h 149"/>
                <a:gd name="T68" fmla="*/ 106 w 215"/>
                <a:gd name="T69" fmla="*/ 64 h 149"/>
                <a:gd name="T70" fmla="*/ 94 w 215"/>
                <a:gd name="T71" fmla="*/ 56 h 149"/>
                <a:gd name="T72" fmla="*/ 86 w 215"/>
                <a:gd name="T73" fmla="*/ 45 h 149"/>
                <a:gd name="T74" fmla="*/ 74 w 215"/>
                <a:gd name="T75" fmla="*/ 34 h 149"/>
                <a:gd name="T76" fmla="*/ 59 w 215"/>
                <a:gd name="T77" fmla="*/ 24 h 149"/>
                <a:gd name="T78" fmla="*/ 38 w 215"/>
                <a:gd name="T79" fmla="*/ 13 h 149"/>
                <a:gd name="T80" fmla="*/ 25 w 215"/>
                <a:gd name="T81" fmla="*/ 7 h 149"/>
                <a:gd name="T82" fmla="*/ 17 w 215"/>
                <a:gd name="T83" fmla="*/ 2 h 149"/>
                <a:gd name="T84" fmla="*/ 10 w 215"/>
                <a:gd name="T85" fmla="*/ 0 h 149"/>
                <a:gd name="T86" fmla="*/ 6 w 215"/>
                <a:gd name="T87" fmla="*/ 2 h 149"/>
                <a:gd name="T88" fmla="*/ 2 w 215"/>
                <a:gd name="T89" fmla="*/ 4 h 149"/>
                <a:gd name="T90" fmla="*/ 1 w 215"/>
                <a:gd name="T91" fmla="*/ 7 h 14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15"/>
                <a:gd name="T139" fmla="*/ 0 h 149"/>
                <a:gd name="T140" fmla="*/ 215 w 215"/>
                <a:gd name="T141" fmla="*/ 149 h 149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15" h="149">
                  <a:moveTo>
                    <a:pt x="0" y="8"/>
                  </a:moveTo>
                  <a:lnTo>
                    <a:pt x="4" y="10"/>
                  </a:lnTo>
                  <a:lnTo>
                    <a:pt x="9" y="12"/>
                  </a:lnTo>
                  <a:lnTo>
                    <a:pt x="14" y="16"/>
                  </a:lnTo>
                  <a:lnTo>
                    <a:pt x="19" y="20"/>
                  </a:lnTo>
                  <a:lnTo>
                    <a:pt x="25" y="24"/>
                  </a:lnTo>
                  <a:lnTo>
                    <a:pt x="32" y="29"/>
                  </a:lnTo>
                  <a:lnTo>
                    <a:pt x="39" y="33"/>
                  </a:lnTo>
                  <a:lnTo>
                    <a:pt x="47" y="37"/>
                  </a:lnTo>
                  <a:lnTo>
                    <a:pt x="54" y="42"/>
                  </a:lnTo>
                  <a:lnTo>
                    <a:pt x="62" y="47"/>
                  </a:lnTo>
                  <a:lnTo>
                    <a:pt x="70" y="52"/>
                  </a:lnTo>
                  <a:lnTo>
                    <a:pt x="78" y="56"/>
                  </a:lnTo>
                  <a:lnTo>
                    <a:pt x="85" y="60"/>
                  </a:lnTo>
                  <a:lnTo>
                    <a:pt x="92" y="62"/>
                  </a:lnTo>
                  <a:lnTo>
                    <a:pt x="100" y="65"/>
                  </a:lnTo>
                  <a:lnTo>
                    <a:pt x="107" y="67"/>
                  </a:lnTo>
                  <a:lnTo>
                    <a:pt x="113" y="70"/>
                  </a:lnTo>
                  <a:lnTo>
                    <a:pt x="120" y="74"/>
                  </a:lnTo>
                  <a:lnTo>
                    <a:pt x="125" y="77"/>
                  </a:lnTo>
                  <a:lnTo>
                    <a:pt x="130" y="81"/>
                  </a:lnTo>
                  <a:lnTo>
                    <a:pt x="136" y="85"/>
                  </a:lnTo>
                  <a:lnTo>
                    <a:pt x="141" y="89"/>
                  </a:lnTo>
                  <a:lnTo>
                    <a:pt x="147" y="93"/>
                  </a:lnTo>
                  <a:lnTo>
                    <a:pt x="152" y="98"/>
                  </a:lnTo>
                  <a:lnTo>
                    <a:pt x="156" y="102"/>
                  </a:lnTo>
                  <a:lnTo>
                    <a:pt x="161" y="106"/>
                  </a:lnTo>
                  <a:lnTo>
                    <a:pt x="168" y="114"/>
                  </a:lnTo>
                  <a:lnTo>
                    <a:pt x="172" y="118"/>
                  </a:lnTo>
                  <a:lnTo>
                    <a:pt x="176" y="121"/>
                  </a:lnTo>
                  <a:lnTo>
                    <a:pt x="179" y="125"/>
                  </a:lnTo>
                  <a:lnTo>
                    <a:pt x="182" y="128"/>
                  </a:lnTo>
                  <a:lnTo>
                    <a:pt x="185" y="131"/>
                  </a:lnTo>
                  <a:lnTo>
                    <a:pt x="188" y="135"/>
                  </a:lnTo>
                  <a:lnTo>
                    <a:pt x="192" y="137"/>
                  </a:lnTo>
                  <a:lnTo>
                    <a:pt x="196" y="140"/>
                  </a:lnTo>
                  <a:lnTo>
                    <a:pt x="199" y="143"/>
                  </a:lnTo>
                  <a:lnTo>
                    <a:pt x="203" y="145"/>
                  </a:lnTo>
                  <a:lnTo>
                    <a:pt x="206" y="147"/>
                  </a:lnTo>
                  <a:lnTo>
                    <a:pt x="210" y="148"/>
                  </a:lnTo>
                  <a:lnTo>
                    <a:pt x="212" y="148"/>
                  </a:lnTo>
                  <a:lnTo>
                    <a:pt x="213" y="147"/>
                  </a:lnTo>
                  <a:lnTo>
                    <a:pt x="214" y="146"/>
                  </a:lnTo>
                  <a:lnTo>
                    <a:pt x="213" y="143"/>
                  </a:lnTo>
                  <a:lnTo>
                    <a:pt x="211" y="140"/>
                  </a:lnTo>
                  <a:lnTo>
                    <a:pt x="207" y="136"/>
                  </a:lnTo>
                  <a:lnTo>
                    <a:pt x="202" y="130"/>
                  </a:lnTo>
                  <a:lnTo>
                    <a:pt x="196" y="123"/>
                  </a:lnTo>
                  <a:lnTo>
                    <a:pt x="189" y="115"/>
                  </a:lnTo>
                  <a:lnTo>
                    <a:pt x="183" y="110"/>
                  </a:lnTo>
                  <a:lnTo>
                    <a:pt x="178" y="104"/>
                  </a:lnTo>
                  <a:lnTo>
                    <a:pt x="175" y="99"/>
                  </a:lnTo>
                  <a:lnTo>
                    <a:pt x="173" y="94"/>
                  </a:lnTo>
                  <a:lnTo>
                    <a:pt x="171" y="91"/>
                  </a:lnTo>
                  <a:lnTo>
                    <a:pt x="170" y="87"/>
                  </a:lnTo>
                  <a:lnTo>
                    <a:pt x="170" y="85"/>
                  </a:lnTo>
                  <a:lnTo>
                    <a:pt x="171" y="83"/>
                  </a:lnTo>
                  <a:lnTo>
                    <a:pt x="172" y="81"/>
                  </a:lnTo>
                  <a:lnTo>
                    <a:pt x="173" y="78"/>
                  </a:lnTo>
                  <a:lnTo>
                    <a:pt x="174" y="76"/>
                  </a:lnTo>
                  <a:lnTo>
                    <a:pt x="175" y="74"/>
                  </a:lnTo>
                  <a:lnTo>
                    <a:pt x="176" y="72"/>
                  </a:lnTo>
                  <a:lnTo>
                    <a:pt x="177" y="70"/>
                  </a:lnTo>
                  <a:lnTo>
                    <a:pt x="177" y="67"/>
                  </a:lnTo>
                  <a:lnTo>
                    <a:pt x="176" y="65"/>
                  </a:lnTo>
                  <a:lnTo>
                    <a:pt x="173" y="60"/>
                  </a:lnTo>
                  <a:lnTo>
                    <a:pt x="172" y="57"/>
                  </a:lnTo>
                  <a:lnTo>
                    <a:pt x="170" y="54"/>
                  </a:lnTo>
                  <a:lnTo>
                    <a:pt x="169" y="52"/>
                  </a:lnTo>
                  <a:lnTo>
                    <a:pt x="167" y="49"/>
                  </a:lnTo>
                  <a:lnTo>
                    <a:pt x="166" y="48"/>
                  </a:lnTo>
                  <a:lnTo>
                    <a:pt x="164" y="46"/>
                  </a:lnTo>
                  <a:lnTo>
                    <a:pt x="163" y="46"/>
                  </a:lnTo>
                  <a:lnTo>
                    <a:pt x="161" y="46"/>
                  </a:lnTo>
                  <a:lnTo>
                    <a:pt x="160" y="48"/>
                  </a:lnTo>
                  <a:lnTo>
                    <a:pt x="159" y="50"/>
                  </a:lnTo>
                  <a:lnTo>
                    <a:pt x="159" y="54"/>
                  </a:lnTo>
                  <a:lnTo>
                    <a:pt x="159" y="59"/>
                  </a:lnTo>
                  <a:lnTo>
                    <a:pt x="160" y="63"/>
                  </a:lnTo>
                  <a:lnTo>
                    <a:pt x="161" y="68"/>
                  </a:lnTo>
                  <a:lnTo>
                    <a:pt x="161" y="73"/>
                  </a:lnTo>
                  <a:lnTo>
                    <a:pt x="161" y="77"/>
                  </a:lnTo>
                  <a:lnTo>
                    <a:pt x="162" y="82"/>
                  </a:lnTo>
                  <a:lnTo>
                    <a:pt x="163" y="86"/>
                  </a:lnTo>
                  <a:lnTo>
                    <a:pt x="164" y="88"/>
                  </a:lnTo>
                  <a:lnTo>
                    <a:pt x="164" y="92"/>
                  </a:lnTo>
                  <a:lnTo>
                    <a:pt x="165" y="95"/>
                  </a:lnTo>
                  <a:lnTo>
                    <a:pt x="166" y="97"/>
                  </a:lnTo>
                  <a:lnTo>
                    <a:pt x="166" y="99"/>
                  </a:lnTo>
                  <a:lnTo>
                    <a:pt x="167" y="101"/>
                  </a:lnTo>
                  <a:lnTo>
                    <a:pt x="167" y="103"/>
                  </a:lnTo>
                  <a:lnTo>
                    <a:pt x="167" y="104"/>
                  </a:lnTo>
                  <a:lnTo>
                    <a:pt x="167" y="105"/>
                  </a:lnTo>
                  <a:lnTo>
                    <a:pt x="161" y="100"/>
                  </a:lnTo>
                  <a:lnTo>
                    <a:pt x="156" y="95"/>
                  </a:lnTo>
                  <a:lnTo>
                    <a:pt x="150" y="90"/>
                  </a:lnTo>
                  <a:lnTo>
                    <a:pt x="143" y="86"/>
                  </a:lnTo>
                  <a:lnTo>
                    <a:pt x="138" y="84"/>
                  </a:lnTo>
                  <a:lnTo>
                    <a:pt x="132" y="80"/>
                  </a:lnTo>
                  <a:lnTo>
                    <a:pt x="126" y="77"/>
                  </a:lnTo>
                  <a:lnTo>
                    <a:pt x="121" y="73"/>
                  </a:lnTo>
                  <a:lnTo>
                    <a:pt x="116" y="70"/>
                  </a:lnTo>
                  <a:lnTo>
                    <a:pt x="111" y="67"/>
                  </a:lnTo>
                  <a:lnTo>
                    <a:pt x="106" y="64"/>
                  </a:lnTo>
                  <a:lnTo>
                    <a:pt x="102" y="62"/>
                  </a:lnTo>
                  <a:lnTo>
                    <a:pt x="98" y="59"/>
                  </a:lnTo>
                  <a:lnTo>
                    <a:pt x="94" y="56"/>
                  </a:lnTo>
                  <a:lnTo>
                    <a:pt x="91" y="53"/>
                  </a:lnTo>
                  <a:lnTo>
                    <a:pt x="89" y="49"/>
                  </a:lnTo>
                  <a:lnTo>
                    <a:pt x="86" y="45"/>
                  </a:lnTo>
                  <a:lnTo>
                    <a:pt x="82" y="41"/>
                  </a:lnTo>
                  <a:lnTo>
                    <a:pt x="78" y="37"/>
                  </a:lnTo>
                  <a:lnTo>
                    <a:pt x="74" y="34"/>
                  </a:lnTo>
                  <a:lnTo>
                    <a:pt x="69" y="31"/>
                  </a:lnTo>
                  <a:lnTo>
                    <a:pt x="64" y="27"/>
                  </a:lnTo>
                  <a:lnTo>
                    <a:pt x="59" y="24"/>
                  </a:lnTo>
                  <a:lnTo>
                    <a:pt x="49" y="18"/>
                  </a:lnTo>
                  <a:lnTo>
                    <a:pt x="44" y="16"/>
                  </a:lnTo>
                  <a:lnTo>
                    <a:pt x="38" y="13"/>
                  </a:lnTo>
                  <a:lnTo>
                    <a:pt x="34" y="12"/>
                  </a:lnTo>
                  <a:lnTo>
                    <a:pt x="29" y="9"/>
                  </a:lnTo>
                  <a:lnTo>
                    <a:pt x="25" y="7"/>
                  </a:lnTo>
                  <a:lnTo>
                    <a:pt x="21" y="5"/>
                  </a:lnTo>
                  <a:lnTo>
                    <a:pt x="18" y="3"/>
                  </a:lnTo>
                  <a:lnTo>
                    <a:pt x="17" y="2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4" y="2"/>
                  </a:lnTo>
                  <a:lnTo>
                    <a:pt x="3" y="3"/>
                  </a:lnTo>
                  <a:lnTo>
                    <a:pt x="2" y="4"/>
                  </a:lnTo>
                  <a:lnTo>
                    <a:pt x="2" y="5"/>
                  </a:lnTo>
                  <a:lnTo>
                    <a:pt x="1" y="6"/>
                  </a:lnTo>
                  <a:lnTo>
                    <a:pt x="1" y="7"/>
                  </a:lnTo>
                  <a:lnTo>
                    <a:pt x="0" y="8"/>
                  </a:lnTo>
                </a:path>
              </a:pathLst>
            </a:custGeom>
            <a:solidFill>
              <a:srgbClr val="00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0" name="Freeform 55"/>
            <p:cNvSpPr>
              <a:spLocks/>
            </p:cNvSpPr>
            <p:nvPr/>
          </p:nvSpPr>
          <p:spPr bwMode="auto">
            <a:xfrm>
              <a:off x="3900" y="2756"/>
              <a:ext cx="443" cy="165"/>
            </a:xfrm>
            <a:custGeom>
              <a:avLst/>
              <a:gdLst>
                <a:gd name="T0" fmla="*/ 36 w 443"/>
                <a:gd name="T1" fmla="*/ 7 h 165"/>
                <a:gd name="T2" fmla="*/ 75 w 443"/>
                <a:gd name="T3" fmla="*/ 19 h 165"/>
                <a:gd name="T4" fmla="*/ 116 w 443"/>
                <a:gd name="T5" fmla="*/ 36 h 165"/>
                <a:gd name="T6" fmla="*/ 156 w 443"/>
                <a:gd name="T7" fmla="*/ 54 h 165"/>
                <a:gd name="T8" fmla="*/ 185 w 443"/>
                <a:gd name="T9" fmla="*/ 70 h 165"/>
                <a:gd name="T10" fmla="*/ 204 w 443"/>
                <a:gd name="T11" fmla="*/ 85 h 165"/>
                <a:gd name="T12" fmla="*/ 233 w 443"/>
                <a:gd name="T13" fmla="*/ 98 h 165"/>
                <a:gd name="T14" fmla="*/ 271 w 443"/>
                <a:gd name="T15" fmla="*/ 111 h 165"/>
                <a:gd name="T16" fmla="*/ 312 w 443"/>
                <a:gd name="T17" fmla="*/ 123 h 165"/>
                <a:gd name="T18" fmla="*/ 346 w 443"/>
                <a:gd name="T19" fmla="*/ 133 h 165"/>
                <a:gd name="T20" fmla="*/ 368 w 443"/>
                <a:gd name="T21" fmla="*/ 140 h 165"/>
                <a:gd name="T22" fmla="*/ 386 w 443"/>
                <a:gd name="T23" fmla="*/ 145 h 165"/>
                <a:gd name="T24" fmla="*/ 409 w 443"/>
                <a:gd name="T25" fmla="*/ 150 h 165"/>
                <a:gd name="T26" fmla="*/ 430 w 443"/>
                <a:gd name="T27" fmla="*/ 155 h 165"/>
                <a:gd name="T28" fmla="*/ 441 w 443"/>
                <a:gd name="T29" fmla="*/ 160 h 165"/>
                <a:gd name="T30" fmla="*/ 436 w 443"/>
                <a:gd name="T31" fmla="*/ 163 h 165"/>
                <a:gd name="T32" fmla="*/ 407 w 443"/>
                <a:gd name="T33" fmla="*/ 164 h 165"/>
                <a:gd name="T34" fmla="*/ 356 w 443"/>
                <a:gd name="T35" fmla="*/ 162 h 165"/>
                <a:gd name="T36" fmla="*/ 296 w 443"/>
                <a:gd name="T37" fmla="*/ 156 h 165"/>
                <a:gd name="T38" fmla="*/ 239 w 443"/>
                <a:gd name="T39" fmla="*/ 150 h 165"/>
                <a:gd name="T40" fmla="*/ 197 w 443"/>
                <a:gd name="T41" fmla="*/ 141 h 165"/>
                <a:gd name="T42" fmla="*/ 181 w 443"/>
                <a:gd name="T43" fmla="*/ 134 h 165"/>
                <a:gd name="T44" fmla="*/ 166 w 443"/>
                <a:gd name="T45" fmla="*/ 135 h 165"/>
                <a:gd name="T46" fmla="*/ 147 w 443"/>
                <a:gd name="T47" fmla="*/ 139 h 165"/>
                <a:gd name="T48" fmla="*/ 127 w 443"/>
                <a:gd name="T49" fmla="*/ 142 h 165"/>
                <a:gd name="T50" fmla="*/ 108 w 443"/>
                <a:gd name="T51" fmla="*/ 141 h 165"/>
                <a:gd name="T52" fmla="*/ 90 w 443"/>
                <a:gd name="T53" fmla="*/ 131 h 165"/>
                <a:gd name="T54" fmla="*/ 53 w 443"/>
                <a:gd name="T55" fmla="*/ 96 h 165"/>
                <a:gd name="T56" fmla="*/ 37 w 443"/>
                <a:gd name="T57" fmla="*/ 79 h 165"/>
                <a:gd name="T58" fmla="*/ 30 w 443"/>
                <a:gd name="T59" fmla="*/ 68 h 165"/>
                <a:gd name="T60" fmla="*/ 34 w 443"/>
                <a:gd name="T61" fmla="*/ 68 h 165"/>
                <a:gd name="T62" fmla="*/ 50 w 443"/>
                <a:gd name="T63" fmla="*/ 79 h 165"/>
                <a:gd name="T64" fmla="*/ 77 w 443"/>
                <a:gd name="T65" fmla="*/ 94 h 165"/>
                <a:gd name="T66" fmla="*/ 107 w 443"/>
                <a:gd name="T67" fmla="*/ 107 h 165"/>
                <a:gd name="T68" fmla="*/ 135 w 443"/>
                <a:gd name="T69" fmla="*/ 120 h 165"/>
                <a:gd name="T70" fmla="*/ 157 w 443"/>
                <a:gd name="T71" fmla="*/ 126 h 165"/>
                <a:gd name="T72" fmla="*/ 169 w 443"/>
                <a:gd name="T73" fmla="*/ 125 h 165"/>
                <a:gd name="T74" fmla="*/ 189 w 443"/>
                <a:gd name="T75" fmla="*/ 125 h 165"/>
                <a:gd name="T76" fmla="*/ 219 w 443"/>
                <a:gd name="T77" fmla="*/ 130 h 165"/>
                <a:gd name="T78" fmla="*/ 254 w 443"/>
                <a:gd name="T79" fmla="*/ 137 h 165"/>
                <a:gd name="T80" fmla="*/ 284 w 443"/>
                <a:gd name="T81" fmla="*/ 143 h 165"/>
                <a:gd name="T82" fmla="*/ 307 w 443"/>
                <a:gd name="T83" fmla="*/ 145 h 165"/>
                <a:gd name="T84" fmla="*/ 322 w 443"/>
                <a:gd name="T85" fmla="*/ 147 h 165"/>
                <a:gd name="T86" fmla="*/ 332 w 443"/>
                <a:gd name="T87" fmla="*/ 148 h 165"/>
                <a:gd name="T88" fmla="*/ 335 w 443"/>
                <a:gd name="T89" fmla="*/ 146 h 165"/>
                <a:gd name="T90" fmla="*/ 331 w 443"/>
                <a:gd name="T91" fmla="*/ 142 h 165"/>
                <a:gd name="T92" fmla="*/ 315 w 443"/>
                <a:gd name="T93" fmla="*/ 134 h 165"/>
                <a:gd name="T94" fmla="*/ 286 w 443"/>
                <a:gd name="T95" fmla="*/ 124 h 165"/>
                <a:gd name="T96" fmla="*/ 250 w 443"/>
                <a:gd name="T97" fmla="*/ 109 h 165"/>
                <a:gd name="T98" fmla="*/ 209 w 443"/>
                <a:gd name="T99" fmla="*/ 90 h 165"/>
                <a:gd name="T100" fmla="*/ 171 w 443"/>
                <a:gd name="T101" fmla="*/ 72 h 165"/>
                <a:gd name="T102" fmla="*/ 138 w 443"/>
                <a:gd name="T103" fmla="*/ 58 h 165"/>
                <a:gd name="T104" fmla="*/ 115 w 443"/>
                <a:gd name="T105" fmla="*/ 49 h 165"/>
                <a:gd name="T106" fmla="*/ 84 w 443"/>
                <a:gd name="T107" fmla="*/ 37 h 165"/>
                <a:gd name="T108" fmla="*/ 46 w 443"/>
                <a:gd name="T109" fmla="*/ 22 h 165"/>
                <a:gd name="T110" fmla="*/ 15 w 443"/>
                <a:gd name="T111" fmla="*/ 8 h 165"/>
                <a:gd name="T112" fmla="*/ 0 w 443"/>
                <a:gd name="T113" fmla="*/ 0 h 165"/>
                <a:gd name="T114" fmla="*/ 14 w 443"/>
                <a:gd name="T115" fmla="*/ 2 h 1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443"/>
                <a:gd name="T175" fmla="*/ 0 h 165"/>
                <a:gd name="T176" fmla="*/ 443 w 443"/>
                <a:gd name="T177" fmla="*/ 165 h 16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443" h="165">
                  <a:moveTo>
                    <a:pt x="14" y="2"/>
                  </a:moveTo>
                  <a:lnTo>
                    <a:pt x="25" y="4"/>
                  </a:lnTo>
                  <a:lnTo>
                    <a:pt x="36" y="7"/>
                  </a:lnTo>
                  <a:lnTo>
                    <a:pt x="48" y="11"/>
                  </a:lnTo>
                  <a:lnTo>
                    <a:pt x="61" y="14"/>
                  </a:lnTo>
                  <a:lnTo>
                    <a:pt x="75" y="19"/>
                  </a:lnTo>
                  <a:lnTo>
                    <a:pt x="89" y="25"/>
                  </a:lnTo>
                  <a:lnTo>
                    <a:pt x="103" y="30"/>
                  </a:lnTo>
                  <a:lnTo>
                    <a:pt x="116" y="36"/>
                  </a:lnTo>
                  <a:lnTo>
                    <a:pt x="130" y="41"/>
                  </a:lnTo>
                  <a:lnTo>
                    <a:pt x="143" y="48"/>
                  </a:lnTo>
                  <a:lnTo>
                    <a:pt x="156" y="54"/>
                  </a:lnTo>
                  <a:lnTo>
                    <a:pt x="167" y="60"/>
                  </a:lnTo>
                  <a:lnTo>
                    <a:pt x="177" y="66"/>
                  </a:lnTo>
                  <a:lnTo>
                    <a:pt x="185" y="70"/>
                  </a:lnTo>
                  <a:lnTo>
                    <a:pt x="192" y="76"/>
                  </a:lnTo>
                  <a:lnTo>
                    <a:pt x="198" y="80"/>
                  </a:lnTo>
                  <a:lnTo>
                    <a:pt x="204" y="85"/>
                  </a:lnTo>
                  <a:lnTo>
                    <a:pt x="213" y="90"/>
                  </a:lnTo>
                  <a:lnTo>
                    <a:pt x="222" y="94"/>
                  </a:lnTo>
                  <a:lnTo>
                    <a:pt x="233" y="98"/>
                  </a:lnTo>
                  <a:lnTo>
                    <a:pt x="246" y="102"/>
                  </a:lnTo>
                  <a:lnTo>
                    <a:pt x="258" y="107"/>
                  </a:lnTo>
                  <a:lnTo>
                    <a:pt x="271" y="111"/>
                  </a:lnTo>
                  <a:lnTo>
                    <a:pt x="285" y="116"/>
                  </a:lnTo>
                  <a:lnTo>
                    <a:pt x="298" y="120"/>
                  </a:lnTo>
                  <a:lnTo>
                    <a:pt x="312" y="123"/>
                  </a:lnTo>
                  <a:lnTo>
                    <a:pt x="324" y="127"/>
                  </a:lnTo>
                  <a:lnTo>
                    <a:pt x="335" y="130"/>
                  </a:lnTo>
                  <a:lnTo>
                    <a:pt x="346" y="133"/>
                  </a:lnTo>
                  <a:lnTo>
                    <a:pt x="355" y="136"/>
                  </a:lnTo>
                  <a:lnTo>
                    <a:pt x="363" y="139"/>
                  </a:lnTo>
                  <a:lnTo>
                    <a:pt x="368" y="140"/>
                  </a:lnTo>
                  <a:lnTo>
                    <a:pt x="373" y="142"/>
                  </a:lnTo>
                  <a:lnTo>
                    <a:pt x="379" y="143"/>
                  </a:lnTo>
                  <a:lnTo>
                    <a:pt x="386" y="145"/>
                  </a:lnTo>
                  <a:lnTo>
                    <a:pt x="394" y="146"/>
                  </a:lnTo>
                  <a:lnTo>
                    <a:pt x="402" y="148"/>
                  </a:lnTo>
                  <a:lnTo>
                    <a:pt x="409" y="150"/>
                  </a:lnTo>
                  <a:lnTo>
                    <a:pt x="416" y="151"/>
                  </a:lnTo>
                  <a:lnTo>
                    <a:pt x="423" y="153"/>
                  </a:lnTo>
                  <a:lnTo>
                    <a:pt x="430" y="155"/>
                  </a:lnTo>
                  <a:lnTo>
                    <a:pt x="435" y="157"/>
                  </a:lnTo>
                  <a:lnTo>
                    <a:pt x="439" y="159"/>
                  </a:lnTo>
                  <a:lnTo>
                    <a:pt x="441" y="160"/>
                  </a:lnTo>
                  <a:lnTo>
                    <a:pt x="442" y="162"/>
                  </a:lnTo>
                  <a:lnTo>
                    <a:pt x="440" y="163"/>
                  </a:lnTo>
                  <a:lnTo>
                    <a:pt x="436" y="163"/>
                  </a:lnTo>
                  <a:lnTo>
                    <a:pt x="429" y="163"/>
                  </a:lnTo>
                  <a:lnTo>
                    <a:pt x="420" y="164"/>
                  </a:lnTo>
                  <a:lnTo>
                    <a:pt x="407" y="164"/>
                  </a:lnTo>
                  <a:lnTo>
                    <a:pt x="393" y="164"/>
                  </a:lnTo>
                  <a:lnTo>
                    <a:pt x="375" y="163"/>
                  </a:lnTo>
                  <a:lnTo>
                    <a:pt x="356" y="162"/>
                  </a:lnTo>
                  <a:lnTo>
                    <a:pt x="336" y="160"/>
                  </a:lnTo>
                  <a:lnTo>
                    <a:pt x="317" y="158"/>
                  </a:lnTo>
                  <a:lnTo>
                    <a:pt x="296" y="156"/>
                  </a:lnTo>
                  <a:lnTo>
                    <a:pt x="276" y="154"/>
                  </a:lnTo>
                  <a:lnTo>
                    <a:pt x="257" y="151"/>
                  </a:lnTo>
                  <a:lnTo>
                    <a:pt x="239" y="150"/>
                  </a:lnTo>
                  <a:lnTo>
                    <a:pt x="222" y="147"/>
                  </a:lnTo>
                  <a:lnTo>
                    <a:pt x="208" y="144"/>
                  </a:lnTo>
                  <a:lnTo>
                    <a:pt x="197" y="141"/>
                  </a:lnTo>
                  <a:lnTo>
                    <a:pt x="188" y="139"/>
                  </a:lnTo>
                  <a:lnTo>
                    <a:pt x="184" y="136"/>
                  </a:lnTo>
                  <a:lnTo>
                    <a:pt x="181" y="134"/>
                  </a:lnTo>
                  <a:lnTo>
                    <a:pt x="176" y="134"/>
                  </a:lnTo>
                  <a:lnTo>
                    <a:pt x="171" y="134"/>
                  </a:lnTo>
                  <a:lnTo>
                    <a:pt x="166" y="135"/>
                  </a:lnTo>
                  <a:lnTo>
                    <a:pt x="160" y="136"/>
                  </a:lnTo>
                  <a:lnTo>
                    <a:pt x="153" y="138"/>
                  </a:lnTo>
                  <a:lnTo>
                    <a:pt x="147" y="139"/>
                  </a:lnTo>
                  <a:lnTo>
                    <a:pt x="140" y="141"/>
                  </a:lnTo>
                  <a:lnTo>
                    <a:pt x="133" y="142"/>
                  </a:lnTo>
                  <a:lnTo>
                    <a:pt x="127" y="142"/>
                  </a:lnTo>
                  <a:lnTo>
                    <a:pt x="120" y="143"/>
                  </a:lnTo>
                  <a:lnTo>
                    <a:pt x="113" y="142"/>
                  </a:lnTo>
                  <a:lnTo>
                    <a:pt x="108" y="141"/>
                  </a:lnTo>
                  <a:lnTo>
                    <a:pt x="101" y="139"/>
                  </a:lnTo>
                  <a:lnTo>
                    <a:pt x="95" y="136"/>
                  </a:lnTo>
                  <a:lnTo>
                    <a:pt x="90" y="131"/>
                  </a:lnTo>
                  <a:lnTo>
                    <a:pt x="72" y="114"/>
                  </a:lnTo>
                  <a:lnTo>
                    <a:pt x="59" y="101"/>
                  </a:lnTo>
                  <a:lnTo>
                    <a:pt x="53" y="96"/>
                  </a:lnTo>
                  <a:lnTo>
                    <a:pt x="47" y="90"/>
                  </a:lnTo>
                  <a:lnTo>
                    <a:pt x="42" y="84"/>
                  </a:lnTo>
                  <a:lnTo>
                    <a:pt x="37" y="79"/>
                  </a:lnTo>
                  <a:lnTo>
                    <a:pt x="35" y="74"/>
                  </a:lnTo>
                  <a:lnTo>
                    <a:pt x="32" y="71"/>
                  </a:lnTo>
                  <a:lnTo>
                    <a:pt x="30" y="68"/>
                  </a:lnTo>
                  <a:lnTo>
                    <a:pt x="31" y="68"/>
                  </a:lnTo>
                  <a:lnTo>
                    <a:pt x="34" y="68"/>
                  </a:lnTo>
                  <a:lnTo>
                    <a:pt x="37" y="71"/>
                  </a:lnTo>
                  <a:lnTo>
                    <a:pt x="43" y="75"/>
                  </a:lnTo>
                  <a:lnTo>
                    <a:pt x="50" y="79"/>
                  </a:lnTo>
                  <a:lnTo>
                    <a:pt x="59" y="84"/>
                  </a:lnTo>
                  <a:lnTo>
                    <a:pt x="68" y="88"/>
                  </a:lnTo>
                  <a:lnTo>
                    <a:pt x="77" y="94"/>
                  </a:lnTo>
                  <a:lnTo>
                    <a:pt x="87" y="98"/>
                  </a:lnTo>
                  <a:lnTo>
                    <a:pt x="97" y="103"/>
                  </a:lnTo>
                  <a:lnTo>
                    <a:pt x="107" y="107"/>
                  </a:lnTo>
                  <a:lnTo>
                    <a:pt x="116" y="112"/>
                  </a:lnTo>
                  <a:lnTo>
                    <a:pt x="126" y="116"/>
                  </a:lnTo>
                  <a:lnTo>
                    <a:pt x="135" y="120"/>
                  </a:lnTo>
                  <a:lnTo>
                    <a:pt x="143" y="123"/>
                  </a:lnTo>
                  <a:lnTo>
                    <a:pt x="151" y="124"/>
                  </a:lnTo>
                  <a:lnTo>
                    <a:pt x="157" y="126"/>
                  </a:lnTo>
                  <a:lnTo>
                    <a:pt x="162" y="127"/>
                  </a:lnTo>
                  <a:lnTo>
                    <a:pt x="165" y="126"/>
                  </a:lnTo>
                  <a:lnTo>
                    <a:pt x="169" y="125"/>
                  </a:lnTo>
                  <a:lnTo>
                    <a:pt x="175" y="124"/>
                  </a:lnTo>
                  <a:lnTo>
                    <a:pt x="181" y="124"/>
                  </a:lnTo>
                  <a:lnTo>
                    <a:pt x="189" y="125"/>
                  </a:lnTo>
                  <a:lnTo>
                    <a:pt x="198" y="126"/>
                  </a:lnTo>
                  <a:lnTo>
                    <a:pt x="209" y="128"/>
                  </a:lnTo>
                  <a:lnTo>
                    <a:pt x="219" y="130"/>
                  </a:lnTo>
                  <a:lnTo>
                    <a:pt x="231" y="132"/>
                  </a:lnTo>
                  <a:lnTo>
                    <a:pt x="242" y="135"/>
                  </a:lnTo>
                  <a:lnTo>
                    <a:pt x="254" y="137"/>
                  </a:lnTo>
                  <a:lnTo>
                    <a:pt x="264" y="139"/>
                  </a:lnTo>
                  <a:lnTo>
                    <a:pt x="274" y="141"/>
                  </a:lnTo>
                  <a:lnTo>
                    <a:pt x="284" y="143"/>
                  </a:lnTo>
                  <a:lnTo>
                    <a:pt x="293" y="144"/>
                  </a:lnTo>
                  <a:lnTo>
                    <a:pt x="301" y="145"/>
                  </a:lnTo>
                  <a:lnTo>
                    <a:pt x="307" y="145"/>
                  </a:lnTo>
                  <a:lnTo>
                    <a:pt x="312" y="146"/>
                  </a:lnTo>
                  <a:lnTo>
                    <a:pt x="317" y="147"/>
                  </a:lnTo>
                  <a:lnTo>
                    <a:pt x="322" y="147"/>
                  </a:lnTo>
                  <a:lnTo>
                    <a:pt x="326" y="148"/>
                  </a:lnTo>
                  <a:lnTo>
                    <a:pt x="329" y="148"/>
                  </a:lnTo>
                  <a:lnTo>
                    <a:pt x="332" y="148"/>
                  </a:lnTo>
                  <a:lnTo>
                    <a:pt x="333" y="148"/>
                  </a:lnTo>
                  <a:lnTo>
                    <a:pt x="335" y="147"/>
                  </a:lnTo>
                  <a:lnTo>
                    <a:pt x="335" y="146"/>
                  </a:lnTo>
                  <a:lnTo>
                    <a:pt x="335" y="145"/>
                  </a:lnTo>
                  <a:lnTo>
                    <a:pt x="333" y="144"/>
                  </a:lnTo>
                  <a:lnTo>
                    <a:pt x="331" y="142"/>
                  </a:lnTo>
                  <a:lnTo>
                    <a:pt x="327" y="140"/>
                  </a:lnTo>
                  <a:lnTo>
                    <a:pt x="322" y="137"/>
                  </a:lnTo>
                  <a:lnTo>
                    <a:pt x="315" y="134"/>
                  </a:lnTo>
                  <a:lnTo>
                    <a:pt x="307" y="131"/>
                  </a:lnTo>
                  <a:lnTo>
                    <a:pt x="297" y="128"/>
                  </a:lnTo>
                  <a:lnTo>
                    <a:pt x="286" y="124"/>
                  </a:lnTo>
                  <a:lnTo>
                    <a:pt x="275" y="120"/>
                  </a:lnTo>
                  <a:lnTo>
                    <a:pt x="262" y="115"/>
                  </a:lnTo>
                  <a:lnTo>
                    <a:pt x="250" y="109"/>
                  </a:lnTo>
                  <a:lnTo>
                    <a:pt x="237" y="102"/>
                  </a:lnTo>
                  <a:lnTo>
                    <a:pt x="223" y="96"/>
                  </a:lnTo>
                  <a:lnTo>
                    <a:pt x="209" y="90"/>
                  </a:lnTo>
                  <a:lnTo>
                    <a:pt x="196" y="84"/>
                  </a:lnTo>
                  <a:lnTo>
                    <a:pt x="183" y="78"/>
                  </a:lnTo>
                  <a:lnTo>
                    <a:pt x="171" y="72"/>
                  </a:lnTo>
                  <a:lnTo>
                    <a:pt x="159" y="67"/>
                  </a:lnTo>
                  <a:lnTo>
                    <a:pt x="148" y="62"/>
                  </a:lnTo>
                  <a:lnTo>
                    <a:pt x="138" y="58"/>
                  </a:lnTo>
                  <a:lnTo>
                    <a:pt x="129" y="55"/>
                  </a:lnTo>
                  <a:lnTo>
                    <a:pt x="122" y="52"/>
                  </a:lnTo>
                  <a:lnTo>
                    <a:pt x="115" y="49"/>
                  </a:lnTo>
                  <a:lnTo>
                    <a:pt x="107" y="46"/>
                  </a:lnTo>
                  <a:lnTo>
                    <a:pt x="96" y="41"/>
                  </a:lnTo>
                  <a:lnTo>
                    <a:pt x="84" y="37"/>
                  </a:lnTo>
                  <a:lnTo>
                    <a:pt x="71" y="32"/>
                  </a:lnTo>
                  <a:lnTo>
                    <a:pt x="59" y="27"/>
                  </a:lnTo>
                  <a:lnTo>
                    <a:pt x="46" y="22"/>
                  </a:lnTo>
                  <a:lnTo>
                    <a:pt x="35" y="17"/>
                  </a:lnTo>
                  <a:lnTo>
                    <a:pt x="24" y="13"/>
                  </a:lnTo>
                  <a:lnTo>
                    <a:pt x="15" y="8"/>
                  </a:lnTo>
                  <a:lnTo>
                    <a:pt x="8" y="5"/>
                  </a:lnTo>
                  <a:lnTo>
                    <a:pt x="3" y="2"/>
                  </a:lnTo>
                  <a:lnTo>
                    <a:pt x="0" y="0"/>
                  </a:lnTo>
                  <a:lnTo>
                    <a:pt x="1" y="0"/>
                  </a:lnTo>
                  <a:lnTo>
                    <a:pt x="6" y="0"/>
                  </a:lnTo>
                  <a:lnTo>
                    <a:pt x="14" y="2"/>
                  </a:lnTo>
                </a:path>
              </a:pathLst>
            </a:custGeom>
            <a:solidFill>
              <a:srgbClr val="00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1" name="Freeform 56"/>
            <p:cNvSpPr>
              <a:spLocks/>
            </p:cNvSpPr>
            <p:nvPr/>
          </p:nvSpPr>
          <p:spPr bwMode="auto">
            <a:xfrm>
              <a:off x="3930" y="2962"/>
              <a:ext cx="203" cy="68"/>
            </a:xfrm>
            <a:custGeom>
              <a:avLst/>
              <a:gdLst>
                <a:gd name="T0" fmla="*/ 189 w 203"/>
                <a:gd name="T1" fmla="*/ 44 h 68"/>
                <a:gd name="T2" fmla="*/ 178 w 203"/>
                <a:gd name="T3" fmla="*/ 41 h 68"/>
                <a:gd name="T4" fmla="*/ 166 w 203"/>
                <a:gd name="T5" fmla="*/ 39 h 68"/>
                <a:gd name="T6" fmla="*/ 152 w 203"/>
                <a:gd name="T7" fmla="*/ 38 h 68"/>
                <a:gd name="T8" fmla="*/ 131 w 203"/>
                <a:gd name="T9" fmla="*/ 36 h 68"/>
                <a:gd name="T10" fmla="*/ 118 w 203"/>
                <a:gd name="T11" fmla="*/ 35 h 68"/>
                <a:gd name="T12" fmla="*/ 106 w 203"/>
                <a:gd name="T13" fmla="*/ 34 h 68"/>
                <a:gd name="T14" fmla="*/ 96 w 203"/>
                <a:gd name="T15" fmla="*/ 32 h 68"/>
                <a:gd name="T16" fmla="*/ 84 w 203"/>
                <a:gd name="T17" fmla="*/ 29 h 68"/>
                <a:gd name="T18" fmla="*/ 69 w 203"/>
                <a:gd name="T19" fmla="*/ 23 h 68"/>
                <a:gd name="T20" fmla="*/ 51 w 203"/>
                <a:gd name="T21" fmla="*/ 17 h 68"/>
                <a:gd name="T22" fmla="*/ 32 w 203"/>
                <a:gd name="T23" fmla="*/ 9 h 68"/>
                <a:gd name="T24" fmla="*/ 17 w 203"/>
                <a:gd name="T25" fmla="*/ 4 h 68"/>
                <a:gd name="T26" fmla="*/ 5 w 203"/>
                <a:gd name="T27" fmla="*/ 0 h 68"/>
                <a:gd name="T28" fmla="*/ 0 w 203"/>
                <a:gd name="T29" fmla="*/ 1 h 68"/>
                <a:gd name="T30" fmla="*/ 4 w 203"/>
                <a:gd name="T31" fmla="*/ 6 h 68"/>
                <a:gd name="T32" fmla="*/ 12 w 203"/>
                <a:gd name="T33" fmla="*/ 16 h 68"/>
                <a:gd name="T34" fmla="*/ 21 w 203"/>
                <a:gd name="T35" fmla="*/ 26 h 68"/>
                <a:gd name="T36" fmla="*/ 32 w 203"/>
                <a:gd name="T37" fmla="*/ 35 h 68"/>
                <a:gd name="T38" fmla="*/ 44 w 203"/>
                <a:gd name="T39" fmla="*/ 43 h 68"/>
                <a:gd name="T40" fmla="*/ 56 w 203"/>
                <a:gd name="T41" fmla="*/ 50 h 68"/>
                <a:gd name="T42" fmla="*/ 69 w 203"/>
                <a:gd name="T43" fmla="*/ 54 h 68"/>
                <a:gd name="T44" fmla="*/ 81 w 203"/>
                <a:gd name="T45" fmla="*/ 56 h 68"/>
                <a:gd name="T46" fmla="*/ 91 w 203"/>
                <a:gd name="T47" fmla="*/ 54 h 68"/>
                <a:gd name="T48" fmla="*/ 103 w 203"/>
                <a:gd name="T49" fmla="*/ 52 h 68"/>
                <a:gd name="T50" fmla="*/ 114 w 203"/>
                <a:gd name="T51" fmla="*/ 52 h 68"/>
                <a:gd name="T52" fmla="*/ 122 w 203"/>
                <a:gd name="T53" fmla="*/ 53 h 68"/>
                <a:gd name="T54" fmla="*/ 130 w 203"/>
                <a:gd name="T55" fmla="*/ 56 h 68"/>
                <a:gd name="T56" fmla="*/ 137 w 203"/>
                <a:gd name="T57" fmla="*/ 59 h 68"/>
                <a:gd name="T58" fmla="*/ 144 w 203"/>
                <a:gd name="T59" fmla="*/ 62 h 68"/>
                <a:gd name="T60" fmla="*/ 148 w 203"/>
                <a:gd name="T61" fmla="*/ 65 h 68"/>
                <a:gd name="T62" fmla="*/ 152 w 203"/>
                <a:gd name="T63" fmla="*/ 67 h 68"/>
                <a:gd name="T64" fmla="*/ 156 w 203"/>
                <a:gd name="T65" fmla="*/ 67 h 68"/>
                <a:gd name="T66" fmla="*/ 165 w 203"/>
                <a:gd name="T67" fmla="*/ 66 h 68"/>
                <a:gd name="T68" fmla="*/ 176 w 203"/>
                <a:gd name="T69" fmla="*/ 64 h 68"/>
                <a:gd name="T70" fmla="*/ 186 w 203"/>
                <a:gd name="T71" fmla="*/ 61 h 68"/>
                <a:gd name="T72" fmla="*/ 196 w 203"/>
                <a:gd name="T73" fmla="*/ 58 h 68"/>
                <a:gd name="T74" fmla="*/ 202 w 203"/>
                <a:gd name="T75" fmla="*/ 54 h 68"/>
                <a:gd name="T76" fmla="*/ 201 w 203"/>
                <a:gd name="T77" fmla="*/ 50 h 68"/>
                <a:gd name="T78" fmla="*/ 194 w 203"/>
                <a:gd name="T79" fmla="*/ 46 h 6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03"/>
                <a:gd name="T121" fmla="*/ 0 h 68"/>
                <a:gd name="T122" fmla="*/ 203 w 203"/>
                <a:gd name="T123" fmla="*/ 68 h 6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03" h="68">
                  <a:moveTo>
                    <a:pt x="194" y="46"/>
                  </a:moveTo>
                  <a:lnTo>
                    <a:pt x="189" y="44"/>
                  </a:lnTo>
                  <a:lnTo>
                    <a:pt x="184" y="42"/>
                  </a:lnTo>
                  <a:lnTo>
                    <a:pt x="178" y="41"/>
                  </a:lnTo>
                  <a:lnTo>
                    <a:pt x="172" y="40"/>
                  </a:lnTo>
                  <a:lnTo>
                    <a:pt x="166" y="39"/>
                  </a:lnTo>
                  <a:lnTo>
                    <a:pt x="159" y="39"/>
                  </a:lnTo>
                  <a:lnTo>
                    <a:pt x="152" y="38"/>
                  </a:lnTo>
                  <a:lnTo>
                    <a:pt x="138" y="37"/>
                  </a:lnTo>
                  <a:lnTo>
                    <a:pt x="131" y="36"/>
                  </a:lnTo>
                  <a:lnTo>
                    <a:pt x="124" y="36"/>
                  </a:lnTo>
                  <a:lnTo>
                    <a:pt x="118" y="35"/>
                  </a:lnTo>
                  <a:lnTo>
                    <a:pt x="112" y="35"/>
                  </a:lnTo>
                  <a:lnTo>
                    <a:pt x="106" y="34"/>
                  </a:lnTo>
                  <a:lnTo>
                    <a:pt x="101" y="33"/>
                  </a:lnTo>
                  <a:lnTo>
                    <a:pt x="96" y="32"/>
                  </a:lnTo>
                  <a:lnTo>
                    <a:pt x="91" y="31"/>
                  </a:lnTo>
                  <a:lnTo>
                    <a:pt x="84" y="29"/>
                  </a:lnTo>
                  <a:lnTo>
                    <a:pt x="77" y="27"/>
                  </a:lnTo>
                  <a:lnTo>
                    <a:pt x="69" y="23"/>
                  </a:lnTo>
                  <a:lnTo>
                    <a:pt x="60" y="20"/>
                  </a:lnTo>
                  <a:lnTo>
                    <a:pt x="51" y="17"/>
                  </a:lnTo>
                  <a:lnTo>
                    <a:pt x="42" y="13"/>
                  </a:lnTo>
                  <a:lnTo>
                    <a:pt x="32" y="9"/>
                  </a:lnTo>
                  <a:lnTo>
                    <a:pt x="24" y="6"/>
                  </a:lnTo>
                  <a:lnTo>
                    <a:pt x="17" y="4"/>
                  </a:lnTo>
                  <a:lnTo>
                    <a:pt x="10" y="2"/>
                  </a:lnTo>
                  <a:lnTo>
                    <a:pt x="5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4" y="6"/>
                  </a:lnTo>
                  <a:lnTo>
                    <a:pt x="7" y="11"/>
                  </a:lnTo>
                  <a:lnTo>
                    <a:pt x="12" y="16"/>
                  </a:lnTo>
                  <a:lnTo>
                    <a:pt x="16" y="21"/>
                  </a:lnTo>
                  <a:lnTo>
                    <a:pt x="21" y="26"/>
                  </a:lnTo>
                  <a:lnTo>
                    <a:pt x="26" y="30"/>
                  </a:lnTo>
                  <a:lnTo>
                    <a:pt x="32" y="35"/>
                  </a:lnTo>
                  <a:lnTo>
                    <a:pt x="38" y="39"/>
                  </a:lnTo>
                  <a:lnTo>
                    <a:pt x="44" y="43"/>
                  </a:lnTo>
                  <a:lnTo>
                    <a:pt x="51" y="47"/>
                  </a:lnTo>
                  <a:lnTo>
                    <a:pt x="56" y="50"/>
                  </a:lnTo>
                  <a:lnTo>
                    <a:pt x="62" y="52"/>
                  </a:lnTo>
                  <a:lnTo>
                    <a:pt x="69" y="54"/>
                  </a:lnTo>
                  <a:lnTo>
                    <a:pt x="75" y="55"/>
                  </a:lnTo>
                  <a:lnTo>
                    <a:pt x="81" y="56"/>
                  </a:lnTo>
                  <a:lnTo>
                    <a:pt x="86" y="55"/>
                  </a:lnTo>
                  <a:lnTo>
                    <a:pt x="91" y="54"/>
                  </a:lnTo>
                  <a:lnTo>
                    <a:pt x="97" y="53"/>
                  </a:lnTo>
                  <a:lnTo>
                    <a:pt x="103" y="52"/>
                  </a:lnTo>
                  <a:lnTo>
                    <a:pt x="109" y="52"/>
                  </a:lnTo>
                  <a:lnTo>
                    <a:pt x="114" y="52"/>
                  </a:lnTo>
                  <a:lnTo>
                    <a:pt x="118" y="52"/>
                  </a:lnTo>
                  <a:lnTo>
                    <a:pt x="122" y="53"/>
                  </a:lnTo>
                  <a:lnTo>
                    <a:pt x="126" y="54"/>
                  </a:lnTo>
                  <a:lnTo>
                    <a:pt x="130" y="56"/>
                  </a:lnTo>
                  <a:lnTo>
                    <a:pt x="134" y="58"/>
                  </a:lnTo>
                  <a:lnTo>
                    <a:pt x="137" y="59"/>
                  </a:lnTo>
                  <a:lnTo>
                    <a:pt x="141" y="61"/>
                  </a:lnTo>
                  <a:lnTo>
                    <a:pt x="144" y="62"/>
                  </a:lnTo>
                  <a:lnTo>
                    <a:pt x="146" y="63"/>
                  </a:lnTo>
                  <a:lnTo>
                    <a:pt x="148" y="65"/>
                  </a:lnTo>
                  <a:lnTo>
                    <a:pt x="151" y="66"/>
                  </a:lnTo>
                  <a:lnTo>
                    <a:pt x="152" y="67"/>
                  </a:lnTo>
                  <a:lnTo>
                    <a:pt x="153" y="67"/>
                  </a:lnTo>
                  <a:lnTo>
                    <a:pt x="156" y="67"/>
                  </a:lnTo>
                  <a:lnTo>
                    <a:pt x="160" y="66"/>
                  </a:lnTo>
                  <a:lnTo>
                    <a:pt x="165" y="66"/>
                  </a:lnTo>
                  <a:lnTo>
                    <a:pt x="170" y="65"/>
                  </a:lnTo>
                  <a:lnTo>
                    <a:pt x="176" y="64"/>
                  </a:lnTo>
                  <a:lnTo>
                    <a:pt x="182" y="62"/>
                  </a:lnTo>
                  <a:lnTo>
                    <a:pt x="186" y="61"/>
                  </a:lnTo>
                  <a:lnTo>
                    <a:pt x="192" y="60"/>
                  </a:lnTo>
                  <a:lnTo>
                    <a:pt x="196" y="58"/>
                  </a:lnTo>
                  <a:lnTo>
                    <a:pt x="199" y="57"/>
                  </a:lnTo>
                  <a:lnTo>
                    <a:pt x="202" y="54"/>
                  </a:lnTo>
                  <a:lnTo>
                    <a:pt x="202" y="52"/>
                  </a:lnTo>
                  <a:lnTo>
                    <a:pt x="201" y="50"/>
                  </a:lnTo>
                  <a:lnTo>
                    <a:pt x="199" y="48"/>
                  </a:lnTo>
                  <a:lnTo>
                    <a:pt x="194" y="46"/>
                  </a:lnTo>
                </a:path>
              </a:pathLst>
            </a:custGeom>
            <a:solidFill>
              <a:srgbClr val="00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2" name="Freeform 57"/>
            <p:cNvSpPr>
              <a:spLocks/>
            </p:cNvSpPr>
            <p:nvPr/>
          </p:nvSpPr>
          <p:spPr bwMode="auto">
            <a:xfrm>
              <a:off x="3793" y="2846"/>
              <a:ext cx="240" cy="464"/>
            </a:xfrm>
            <a:custGeom>
              <a:avLst/>
              <a:gdLst>
                <a:gd name="T0" fmla="*/ 50 w 240"/>
                <a:gd name="T1" fmla="*/ 63 h 464"/>
                <a:gd name="T2" fmla="*/ 102 w 240"/>
                <a:gd name="T3" fmla="*/ 146 h 464"/>
                <a:gd name="T4" fmla="*/ 139 w 240"/>
                <a:gd name="T5" fmla="*/ 213 h 464"/>
                <a:gd name="T6" fmla="*/ 149 w 240"/>
                <a:gd name="T7" fmla="*/ 270 h 464"/>
                <a:gd name="T8" fmla="*/ 179 w 240"/>
                <a:gd name="T9" fmla="*/ 321 h 464"/>
                <a:gd name="T10" fmla="*/ 202 w 240"/>
                <a:gd name="T11" fmla="*/ 351 h 464"/>
                <a:gd name="T12" fmla="*/ 179 w 240"/>
                <a:gd name="T13" fmla="*/ 347 h 464"/>
                <a:gd name="T14" fmla="*/ 137 w 240"/>
                <a:gd name="T15" fmla="*/ 334 h 464"/>
                <a:gd name="T16" fmla="*/ 109 w 240"/>
                <a:gd name="T17" fmla="*/ 337 h 464"/>
                <a:gd name="T18" fmla="*/ 124 w 240"/>
                <a:gd name="T19" fmla="*/ 377 h 464"/>
                <a:gd name="T20" fmla="*/ 148 w 240"/>
                <a:gd name="T21" fmla="*/ 419 h 464"/>
                <a:gd name="T22" fmla="*/ 155 w 240"/>
                <a:gd name="T23" fmla="*/ 436 h 464"/>
                <a:gd name="T24" fmla="*/ 129 w 240"/>
                <a:gd name="T25" fmla="*/ 421 h 464"/>
                <a:gd name="T26" fmla="*/ 83 w 240"/>
                <a:gd name="T27" fmla="*/ 350 h 464"/>
                <a:gd name="T28" fmla="*/ 43 w 240"/>
                <a:gd name="T29" fmla="*/ 261 h 464"/>
                <a:gd name="T30" fmla="*/ 25 w 240"/>
                <a:gd name="T31" fmla="*/ 196 h 464"/>
                <a:gd name="T32" fmla="*/ 18 w 240"/>
                <a:gd name="T33" fmla="*/ 148 h 464"/>
                <a:gd name="T34" fmla="*/ 5 w 240"/>
                <a:gd name="T35" fmla="*/ 102 h 464"/>
                <a:gd name="T36" fmla="*/ 0 w 240"/>
                <a:gd name="T37" fmla="*/ 102 h 464"/>
                <a:gd name="T38" fmla="*/ 11 w 240"/>
                <a:gd name="T39" fmla="*/ 186 h 464"/>
                <a:gd name="T40" fmla="*/ 40 w 240"/>
                <a:gd name="T41" fmla="*/ 312 h 464"/>
                <a:gd name="T42" fmla="*/ 94 w 240"/>
                <a:gd name="T43" fmla="*/ 422 h 464"/>
                <a:gd name="T44" fmla="*/ 149 w 240"/>
                <a:gd name="T45" fmla="*/ 458 h 464"/>
                <a:gd name="T46" fmla="*/ 180 w 240"/>
                <a:gd name="T47" fmla="*/ 463 h 464"/>
                <a:gd name="T48" fmla="*/ 200 w 240"/>
                <a:gd name="T49" fmla="*/ 457 h 464"/>
                <a:gd name="T50" fmla="*/ 212 w 240"/>
                <a:gd name="T51" fmla="*/ 447 h 464"/>
                <a:gd name="T52" fmla="*/ 218 w 240"/>
                <a:gd name="T53" fmla="*/ 435 h 464"/>
                <a:gd name="T54" fmla="*/ 215 w 240"/>
                <a:gd name="T55" fmla="*/ 428 h 464"/>
                <a:gd name="T56" fmla="*/ 205 w 240"/>
                <a:gd name="T57" fmla="*/ 434 h 464"/>
                <a:gd name="T58" fmla="*/ 193 w 240"/>
                <a:gd name="T59" fmla="*/ 437 h 464"/>
                <a:gd name="T60" fmla="*/ 186 w 240"/>
                <a:gd name="T61" fmla="*/ 430 h 464"/>
                <a:gd name="T62" fmla="*/ 193 w 240"/>
                <a:gd name="T63" fmla="*/ 414 h 464"/>
                <a:gd name="T64" fmla="*/ 207 w 240"/>
                <a:gd name="T65" fmla="*/ 395 h 464"/>
                <a:gd name="T66" fmla="*/ 212 w 240"/>
                <a:gd name="T67" fmla="*/ 386 h 464"/>
                <a:gd name="T68" fmla="*/ 202 w 240"/>
                <a:gd name="T69" fmla="*/ 385 h 464"/>
                <a:gd name="T70" fmla="*/ 190 w 240"/>
                <a:gd name="T71" fmla="*/ 381 h 464"/>
                <a:gd name="T72" fmla="*/ 190 w 240"/>
                <a:gd name="T73" fmla="*/ 371 h 464"/>
                <a:gd name="T74" fmla="*/ 203 w 240"/>
                <a:gd name="T75" fmla="*/ 362 h 464"/>
                <a:gd name="T76" fmla="*/ 219 w 240"/>
                <a:gd name="T77" fmla="*/ 358 h 464"/>
                <a:gd name="T78" fmla="*/ 224 w 240"/>
                <a:gd name="T79" fmla="*/ 348 h 464"/>
                <a:gd name="T80" fmla="*/ 222 w 240"/>
                <a:gd name="T81" fmla="*/ 338 h 464"/>
                <a:gd name="T82" fmla="*/ 217 w 240"/>
                <a:gd name="T83" fmla="*/ 324 h 464"/>
                <a:gd name="T84" fmla="*/ 215 w 240"/>
                <a:gd name="T85" fmla="*/ 305 h 464"/>
                <a:gd name="T86" fmla="*/ 219 w 240"/>
                <a:gd name="T87" fmla="*/ 289 h 464"/>
                <a:gd name="T88" fmla="*/ 230 w 240"/>
                <a:gd name="T89" fmla="*/ 287 h 464"/>
                <a:gd name="T90" fmla="*/ 238 w 240"/>
                <a:gd name="T91" fmla="*/ 282 h 464"/>
                <a:gd name="T92" fmla="*/ 237 w 240"/>
                <a:gd name="T93" fmla="*/ 272 h 464"/>
                <a:gd name="T94" fmla="*/ 228 w 240"/>
                <a:gd name="T95" fmla="*/ 268 h 464"/>
                <a:gd name="T96" fmla="*/ 218 w 240"/>
                <a:gd name="T97" fmla="*/ 275 h 464"/>
                <a:gd name="T98" fmla="*/ 209 w 240"/>
                <a:gd name="T99" fmla="*/ 291 h 464"/>
                <a:gd name="T100" fmla="*/ 207 w 240"/>
                <a:gd name="T101" fmla="*/ 310 h 464"/>
                <a:gd name="T102" fmla="*/ 201 w 240"/>
                <a:gd name="T103" fmla="*/ 324 h 464"/>
                <a:gd name="T104" fmla="*/ 188 w 240"/>
                <a:gd name="T105" fmla="*/ 320 h 464"/>
                <a:gd name="T106" fmla="*/ 179 w 240"/>
                <a:gd name="T107" fmla="*/ 298 h 464"/>
                <a:gd name="T108" fmla="*/ 175 w 240"/>
                <a:gd name="T109" fmla="*/ 260 h 464"/>
                <a:gd name="T110" fmla="*/ 160 w 240"/>
                <a:gd name="T111" fmla="*/ 217 h 464"/>
                <a:gd name="T112" fmla="*/ 138 w 240"/>
                <a:gd name="T113" fmla="*/ 177 h 464"/>
                <a:gd name="T114" fmla="*/ 106 w 240"/>
                <a:gd name="T115" fmla="*/ 134 h 464"/>
                <a:gd name="T116" fmla="*/ 58 w 240"/>
                <a:gd name="T117" fmla="*/ 62 h 464"/>
                <a:gd name="T118" fmla="*/ 20 w 240"/>
                <a:gd name="T119" fmla="*/ 6 h 4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40"/>
                <a:gd name="T181" fmla="*/ 0 h 464"/>
                <a:gd name="T182" fmla="*/ 240 w 240"/>
                <a:gd name="T183" fmla="*/ 464 h 46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40" h="464">
                  <a:moveTo>
                    <a:pt x="16" y="3"/>
                  </a:moveTo>
                  <a:lnTo>
                    <a:pt x="22" y="17"/>
                  </a:lnTo>
                  <a:lnTo>
                    <a:pt x="30" y="32"/>
                  </a:lnTo>
                  <a:lnTo>
                    <a:pt x="40" y="47"/>
                  </a:lnTo>
                  <a:lnTo>
                    <a:pt x="50" y="63"/>
                  </a:lnTo>
                  <a:lnTo>
                    <a:pt x="60" y="80"/>
                  </a:lnTo>
                  <a:lnTo>
                    <a:pt x="71" y="97"/>
                  </a:lnTo>
                  <a:lnTo>
                    <a:pt x="82" y="114"/>
                  </a:lnTo>
                  <a:lnTo>
                    <a:pt x="93" y="130"/>
                  </a:lnTo>
                  <a:lnTo>
                    <a:pt x="102" y="146"/>
                  </a:lnTo>
                  <a:lnTo>
                    <a:pt x="112" y="162"/>
                  </a:lnTo>
                  <a:lnTo>
                    <a:pt x="121" y="177"/>
                  </a:lnTo>
                  <a:lnTo>
                    <a:pt x="129" y="191"/>
                  </a:lnTo>
                  <a:lnTo>
                    <a:pt x="135" y="202"/>
                  </a:lnTo>
                  <a:lnTo>
                    <a:pt x="139" y="213"/>
                  </a:lnTo>
                  <a:lnTo>
                    <a:pt x="141" y="222"/>
                  </a:lnTo>
                  <a:lnTo>
                    <a:pt x="141" y="229"/>
                  </a:lnTo>
                  <a:lnTo>
                    <a:pt x="142" y="244"/>
                  </a:lnTo>
                  <a:lnTo>
                    <a:pt x="145" y="257"/>
                  </a:lnTo>
                  <a:lnTo>
                    <a:pt x="149" y="270"/>
                  </a:lnTo>
                  <a:lnTo>
                    <a:pt x="153" y="281"/>
                  </a:lnTo>
                  <a:lnTo>
                    <a:pt x="159" y="292"/>
                  </a:lnTo>
                  <a:lnTo>
                    <a:pt x="166" y="303"/>
                  </a:lnTo>
                  <a:lnTo>
                    <a:pt x="172" y="312"/>
                  </a:lnTo>
                  <a:lnTo>
                    <a:pt x="179" y="321"/>
                  </a:lnTo>
                  <a:lnTo>
                    <a:pt x="184" y="329"/>
                  </a:lnTo>
                  <a:lnTo>
                    <a:pt x="195" y="342"/>
                  </a:lnTo>
                  <a:lnTo>
                    <a:pt x="199" y="346"/>
                  </a:lnTo>
                  <a:lnTo>
                    <a:pt x="201" y="349"/>
                  </a:lnTo>
                  <a:lnTo>
                    <a:pt x="202" y="351"/>
                  </a:lnTo>
                  <a:lnTo>
                    <a:pt x="201" y="352"/>
                  </a:lnTo>
                  <a:lnTo>
                    <a:pt x="198" y="352"/>
                  </a:lnTo>
                  <a:lnTo>
                    <a:pt x="192" y="351"/>
                  </a:lnTo>
                  <a:lnTo>
                    <a:pt x="186" y="349"/>
                  </a:lnTo>
                  <a:lnTo>
                    <a:pt x="179" y="347"/>
                  </a:lnTo>
                  <a:lnTo>
                    <a:pt x="171" y="344"/>
                  </a:lnTo>
                  <a:lnTo>
                    <a:pt x="162" y="341"/>
                  </a:lnTo>
                  <a:lnTo>
                    <a:pt x="153" y="338"/>
                  </a:lnTo>
                  <a:lnTo>
                    <a:pt x="144" y="336"/>
                  </a:lnTo>
                  <a:lnTo>
                    <a:pt x="137" y="334"/>
                  </a:lnTo>
                  <a:lnTo>
                    <a:pt x="129" y="332"/>
                  </a:lnTo>
                  <a:lnTo>
                    <a:pt x="122" y="332"/>
                  </a:lnTo>
                  <a:lnTo>
                    <a:pt x="116" y="332"/>
                  </a:lnTo>
                  <a:lnTo>
                    <a:pt x="111" y="334"/>
                  </a:lnTo>
                  <a:lnTo>
                    <a:pt x="109" y="337"/>
                  </a:lnTo>
                  <a:lnTo>
                    <a:pt x="108" y="342"/>
                  </a:lnTo>
                  <a:lnTo>
                    <a:pt x="109" y="348"/>
                  </a:lnTo>
                  <a:lnTo>
                    <a:pt x="114" y="357"/>
                  </a:lnTo>
                  <a:lnTo>
                    <a:pt x="119" y="367"/>
                  </a:lnTo>
                  <a:lnTo>
                    <a:pt x="124" y="377"/>
                  </a:lnTo>
                  <a:lnTo>
                    <a:pt x="130" y="387"/>
                  </a:lnTo>
                  <a:lnTo>
                    <a:pt x="135" y="396"/>
                  </a:lnTo>
                  <a:lnTo>
                    <a:pt x="139" y="405"/>
                  </a:lnTo>
                  <a:lnTo>
                    <a:pt x="144" y="412"/>
                  </a:lnTo>
                  <a:lnTo>
                    <a:pt x="148" y="419"/>
                  </a:lnTo>
                  <a:lnTo>
                    <a:pt x="151" y="424"/>
                  </a:lnTo>
                  <a:lnTo>
                    <a:pt x="154" y="429"/>
                  </a:lnTo>
                  <a:lnTo>
                    <a:pt x="155" y="432"/>
                  </a:lnTo>
                  <a:lnTo>
                    <a:pt x="156" y="435"/>
                  </a:lnTo>
                  <a:lnTo>
                    <a:pt x="155" y="436"/>
                  </a:lnTo>
                  <a:lnTo>
                    <a:pt x="153" y="436"/>
                  </a:lnTo>
                  <a:lnTo>
                    <a:pt x="149" y="435"/>
                  </a:lnTo>
                  <a:lnTo>
                    <a:pt x="144" y="432"/>
                  </a:lnTo>
                  <a:lnTo>
                    <a:pt x="138" y="427"/>
                  </a:lnTo>
                  <a:lnTo>
                    <a:pt x="129" y="421"/>
                  </a:lnTo>
                  <a:lnTo>
                    <a:pt x="120" y="410"/>
                  </a:lnTo>
                  <a:lnTo>
                    <a:pt x="111" y="398"/>
                  </a:lnTo>
                  <a:lnTo>
                    <a:pt x="101" y="383"/>
                  </a:lnTo>
                  <a:lnTo>
                    <a:pt x="93" y="367"/>
                  </a:lnTo>
                  <a:lnTo>
                    <a:pt x="83" y="350"/>
                  </a:lnTo>
                  <a:lnTo>
                    <a:pt x="74" y="333"/>
                  </a:lnTo>
                  <a:lnTo>
                    <a:pt x="65" y="314"/>
                  </a:lnTo>
                  <a:lnTo>
                    <a:pt x="57" y="295"/>
                  </a:lnTo>
                  <a:lnTo>
                    <a:pt x="50" y="277"/>
                  </a:lnTo>
                  <a:lnTo>
                    <a:pt x="43" y="261"/>
                  </a:lnTo>
                  <a:lnTo>
                    <a:pt x="36" y="244"/>
                  </a:lnTo>
                  <a:lnTo>
                    <a:pt x="31" y="229"/>
                  </a:lnTo>
                  <a:lnTo>
                    <a:pt x="28" y="216"/>
                  </a:lnTo>
                  <a:lnTo>
                    <a:pt x="25" y="205"/>
                  </a:lnTo>
                  <a:lnTo>
                    <a:pt x="25" y="196"/>
                  </a:lnTo>
                  <a:lnTo>
                    <a:pt x="24" y="189"/>
                  </a:lnTo>
                  <a:lnTo>
                    <a:pt x="23" y="180"/>
                  </a:lnTo>
                  <a:lnTo>
                    <a:pt x="22" y="170"/>
                  </a:lnTo>
                  <a:lnTo>
                    <a:pt x="20" y="159"/>
                  </a:lnTo>
                  <a:lnTo>
                    <a:pt x="18" y="148"/>
                  </a:lnTo>
                  <a:lnTo>
                    <a:pt x="15" y="137"/>
                  </a:lnTo>
                  <a:lnTo>
                    <a:pt x="13" y="126"/>
                  </a:lnTo>
                  <a:lnTo>
                    <a:pt x="10" y="116"/>
                  </a:lnTo>
                  <a:lnTo>
                    <a:pt x="7" y="109"/>
                  </a:lnTo>
                  <a:lnTo>
                    <a:pt x="5" y="102"/>
                  </a:lnTo>
                  <a:lnTo>
                    <a:pt x="3" y="97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102"/>
                  </a:lnTo>
                  <a:lnTo>
                    <a:pt x="2" y="112"/>
                  </a:lnTo>
                  <a:lnTo>
                    <a:pt x="3" y="125"/>
                  </a:lnTo>
                  <a:lnTo>
                    <a:pt x="5" y="143"/>
                  </a:lnTo>
                  <a:lnTo>
                    <a:pt x="8" y="163"/>
                  </a:lnTo>
                  <a:lnTo>
                    <a:pt x="11" y="186"/>
                  </a:lnTo>
                  <a:lnTo>
                    <a:pt x="15" y="209"/>
                  </a:lnTo>
                  <a:lnTo>
                    <a:pt x="20" y="234"/>
                  </a:lnTo>
                  <a:lnTo>
                    <a:pt x="25" y="260"/>
                  </a:lnTo>
                  <a:lnTo>
                    <a:pt x="32" y="286"/>
                  </a:lnTo>
                  <a:lnTo>
                    <a:pt x="40" y="312"/>
                  </a:lnTo>
                  <a:lnTo>
                    <a:pt x="49" y="338"/>
                  </a:lnTo>
                  <a:lnTo>
                    <a:pt x="59" y="361"/>
                  </a:lnTo>
                  <a:lnTo>
                    <a:pt x="69" y="384"/>
                  </a:lnTo>
                  <a:lnTo>
                    <a:pt x="81" y="404"/>
                  </a:lnTo>
                  <a:lnTo>
                    <a:pt x="94" y="422"/>
                  </a:lnTo>
                  <a:lnTo>
                    <a:pt x="108" y="436"/>
                  </a:lnTo>
                  <a:lnTo>
                    <a:pt x="123" y="447"/>
                  </a:lnTo>
                  <a:lnTo>
                    <a:pt x="133" y="451"/>
                  </a:lnTo>
                  <a:lnTo>
                    <a:pt x="141" y="455"/>
                  </a:lnTo>
                  <a:lnTo>
                    <a:pt x="149" y="458"/>
                  </a:lnTo>
                  <a:lnTo>
                    <a:pt x="156" y="461"/>
                  </a:lnTo>
                  <a:lnTo>
                    <a:pt x="163" y="462"/>
                  </a:lnTo>
                  <a:lnTo>
                    <a:pt x="170" y="463"/>
                  </a:lnTo>
                  <a:lnTo>
                    <a:pt x="176" y="463"/>
                  </a:lnTo>
                  <a:lnTo>
                    <a:pt x="180" y="463"/>
                  </a:lnTo>
                  <a:lnTo>
                    <a:pt x="185" y="463"/>
                  </a:lnTo>
                  <a:lnTo>
                    <a:pt x="190" y="462"/>
                  </a:lnTo>
                  <a:lnTo>
                    <a:pt x="194" y="460"/>
                  </a:lnTo>
                  <a:lnTo>
                    <a:pt x="197" y="459"/>
                  </a:lnTo>
                  <a:lnTo>
                    <a:pt x="200" y="457"/>
                  </a:lnTo>
                  <a:lnTo>
                    <a:pt x="203" y="455"/>
                  </a:lnTo>
                  <a:lnTo>
                    <a:pt x="205" y="453"/>
                  </a:lnTo>
                  <a:lnTo>
                    <a:pt x="207" y="451"/>
                  </a:lnTo>
                  <a:lnTo>
                    <a:pt x="210" y="449"/>
                  </a:lnTo>
                  <a:lnTo>
                    <a:pt x="212" y="447"/>
                  </a:lnTo>
                  <a:lnTo>
                    <a:pt x="214" y="445"/>
                  </a:lnTo>
                  <a:lnTo>
                    <a:pt x="215" y="442"/>
                  </a:lnTo>
                  <a:lnTo>
                    <a:pt x="217" y="440"/>
                  </a:lnTo>
                  <a:lnTo>
                    <a:pt x="217" y="437"/>
                  </a:lnTo>
                  <a:lnTo>
                    <a:pt x="218" y="435"/>
                  </a:lnTo>
                  <a:lnTo>
                    <a:pt x="218" y="433"/>
                  </a:lnTo>
                  <a:lnTo>
                    <a:pt x="218" y="431"/>
                  </a:lnTo>
                  <a:lnTo>
                    <a:pt x="217" y="429"/>
                  </a:lnTo>
                  <a:lnTo>
                    <a:pt x="217" y="428"/>
                  </a:lnTo>
                  <a:lnTo>
                    <a:pt x="215" y="428"/>
                  </a:lnTo>
                  <a:lnTo>
                    <a:pt x="214" y="428"/>
                  </a:lnTo>
                  <a:lnTo>
                    <a:pt x="212" y="429"/>
                  </a:lnTo>
                  <a:lnTo>
                    <a:pt x="210" y="430"/>
                  </a:lnTo>
                  <a:lnTo>
                    <a:pt x="207" y="432"/>
                  </a:lnTo>
                  <a:lnTo>
                    <a:pt x="205" y="434"/>
                  </a:lnTo>
                  <a:lnTo>
                    <a:pt x="203" y="435"/>
                  </a:lnTo>
                  <a:lnTo>
                    <a:pt x="201" y="436"/>
                  </a:lnTo>
                  <a:lnTo>
                    <a:pt x="198" y="437"/>
                  </a:lnTo>
                  <a:lnTo>
                    <a:pt x="196" y="437"/>
                  </a:lnTo>
                  <a:lnTo>
                    <a:pt x="193" y="437"/>
                  </a:lnTo>
                  <a:lnTo>
                    <a:pt x="191" y="436"/>
                  </a:lnTo>
                  <a:lnTo>
                    <a:pt x="189" y="435"/>
                  </a:lnTo>
                  <a:lnTo>
                    <a:pt x="188" y="434"/>
                  </a:lnTo>
                  <a:lnTo>
                    <a:pt x="186" y="432"/>
                  </a:lnTo>
                  <a:lnTo>
                    <a:pt x="186" y="430"/>
                  </a:lnTo>
                  <a:lnTo>
                    <a:pt x="186" y="427"/>
                  </a:lnTo>
                  <a:lnTo>
                    <a:pt x="186" y="425"/>
                  </a:lnTo>
                  <a:lnTo>
                    <a:pt x="187" y="422"/>
                  </a:lnTo>
                  <a:lnTo>
                    <a:pt x="190" y="418"/>
                  </a:lnTo>
                  <a:lnTo>
                    <a:pt x="193" y="414"/>
                  </a:lnTo>
                  <a:lnTo>
                    <a:pt x="198" y="407"/>
                  </a:lnTo>
                  <a:lnTo>
                    <a:pt x="201" y="404"/>
                  </a:lnTo>
                  <a:lnTo>
                    <a:pt x="203" y="401"/>
                  </a:lnTo>
                  <a:lnTo>
                    <a:pt x="205" y="398"/>
                  </a:lnTo>
                  <a:lnTo>
                    <a:pt x="207" y="395"/>
                  </a:lnTo>
                  <a:lnTo>
                    <a:pt x="209" y="393"/>
                  </a:lnTo>
                  <a:lnTo>
                    <a:pt x="210" y="391"/>
                  </a:lnTo>
                  <a:lnTo>
                    <a:pt x="211" y="389"/>
                  </a:lnTo>
                  <a:lnTo>
                    <a:pt x="212" y="387"/>
                  </a:lnTo>
                  <a:lnTo>
                    <a:pt x="212" y="386"/>
                  </a:lnTo>
                  <a:lnTo>
                    <a:pt x="211" y="385"/>
                  </a:lnTo>
                  <a:lnTo>
                    <a:pt x="210" y="385"/>
                  </a:lnTo>
                  <a:lnTo>
                    <a:pt x="208" y="385"/>
                  </a:lnTo>
                  <a:lnTo>
                    <a:pt x="206" y="385"/>
                  </a:lnTo>
                  <a:lnTo>
                    <a:pt x="202" y="385"/>
                  </a:lnTo>
                  <a:lnTo>
                    <a:pt x="199" y="385"/>
                  </a:lnTo>
                  <a:lnTo>
                    <a:pt x="196" y="385"/>
                  </a:lnTo>
                  <a:lnTo>
                    <a:pt x="194" y="384"/>
                  </a:lnTo>
                  <a:lnTo>
                    <a:pt x="192" y="382"/>
                  </a:lnTo>
                  <a:lnTo>
                    <a:pt x="190" y="381"/>
                  </a:lnTo>
                  <a:lnTo>
                    <a:pt x="189" y="379"/>
                  </a:lnTo>
                  <a:lnTo>
                    <a:pt x="189" y="377"/>
                  </a:lnTo>
                  <a:lnTo>
                    <a:pt x="189" y="375"/>
                  </a:lnTo>
                  <a:lnTo>
                    <a:pt x="189" y="373"/>
                  </a:lnTo>
                  <a:lnTo>
                    <a:pt x="190" y="371"/>
                  </a:lnTo>
                  <a:lnTo>
                    <a:pt x="192" y="369"/>
                  </a:lnTo>
                  <a:lnTo>
                    <a:pt x="194" y="367"/>
                  </a:lnTo>
                  <a:lnTo>
                    <a:pt x="196" y="366"/>
                  </a:lnTo>
                  <a:lnTo>
                    <a:pt x="199" y="364"/>
                  </a:lnTo>
                  <a:lnTo>
                    <a:pt x="203" y="362"/>
                  </a:lnTo>
                  <a:lnTo>
                    <a:pt x="207" y="361"/>
                  </a:lnTo>
                  <a:lnTo>
                    <a:pt x="211" y="361"/>
                  </a:lnTo>
                  <a:lnTo>
                    <a:pt x="215" y="361"/>
                  </a:lnTo>
                  <a:lnTo>
                    <a:pt x="218" y="360"/>
                  </a:lnTo>
                  <a:lnTo>
                    <a:pt x="219" y="358"/>
                  </a:lnTo>
                  <a:lnTo>
                    <a:pt x="221" y="357"/>
                  </a:lnTo>
                  <a:lnTo>
                    <a:pt x="222" y="355"/>
                  </a:lnTo>
                  <a:lnTo>
                    <a:pt x="224" y="353"/>
                  </a:lnTo>
                  <a:lnTo>
                    <a:pt x="224" y="351"/>
                  </a:lnTo>
                  <a:lnTo>
                    <a:pt x="224" y="348"/>
                  </a:lnTo>
                  <a:lnTo>
                    <a:pt x="224" y="347"/>
                  </a:lnTo>
                  <a:lnTo>
                    <a:pt x="224" y="345"/>
                  </a:lnTo>
                  <a:lnTo>
                    <a:pt x="224" y="342"/>
                  </a:lnTo>
                  <a:lnTo>
                    <a:pt x="223" y="340"/>
                  </a:lnTo>
                  <a:lnTo>
                    <a:pt x="222" y="338"/>
                  </a:lnTo>
                  <a:lnTo>
                    <a:pt x="221" y="336"/>
                  </a:lnTo>
                  <a:lnTo>
                    <a:pt x="221" y="334"/>
                  </a:lnTo>
                  <a:lnTo>
                    <a:pt x="219" y="331"/>
                  </a:lnTo>
                  <a:lnTo>
                    <a:pt x="218" y="328"/>
                  </a:lnTo>
                  <a:lnTo>
                    <a:pt x="217" y="324"/>
                  </a:lnTo>
                  <a:lnTo>
                    <a:pt x="216" y="320"/>
                  </a:lnTo>
                  <a:lnTo>
                    <a:pt x="215" y="316"/>
                  </a:lnTo>
                  <a:lnTo>
                    <a:pt x="215" y="312"/>
                  </a:lnTo>
                  <a:lnTo>
                    <a:pt x="215" y="308"/>
                  </a:lnTo>
                  <a:lnTo>
                    <a:pt x="215" y="305"/>
                  </a:lnTo>
                  <a:lnTo>
                    <a:pt x="215" y="301"/>
                  </a:lnTo>
                  <a:lnTo>
                    <a:pt x="216" y="297"/>
                  </a:lnTo>
                  <a:lnTo>
                    <a:pt x="217" y="294"/>
                  </a:lnTo>
                  <a:lnTo>
                    <a:pt x="218" y="291"/>
                  </a:lnTo>
                  <a:lnTo>
                    <a:pt x="219" y="289"/>
                  </a:lnTo>
                  <a:lnTo>
                    <a:pt x="221" y="287"/>
                  </a:lnTo>
                  <a:lnTo>
                    <a:pt x="223" y="286"/>
                  </a:lnTo>
                  <a:lnTo>
                    <a:pt x="225" y="286"/>
                  </a:lnTo>
                  <a:lnTo>
                    <a:pt x="228" y="287"/>
                  </a:lnTo>
                  <a:lnTo>
                    <a:pt x="230" y="287"/>
                  </a:lnTo>
                  <a:lnTo>
                    <a:pt x="232" y="286"/>
                  </a:lnTo>
                  <a:lnTo>
                    <a:pt x="234" y="286"/>
                  </a:lnTo>
                  <a:lnTo>
                    <a:pt x="236" y="285"/>
                  </a:lnTo>
                  <a:lnTo>
                    <a:pt x="237" y="283"/>
                  </a:lnTo>
                  <a:lnTo>
                    <a:pt x="238" y="282"/>
                  </a:lnTo>
                  <a:lnTo>
                    <a:pt x="238" y="280"/>
                  </a:lnTo>
                  <a:lnTo>
                    <a:pt x="239" y="278"/>
                  </a:lnTo>
                  <a:lnTo>
                    <a:pt x="239" y="276"/>
                  </a:lnTo>
                  <a:lnTo>
                    <a:pt x="238" y="274"/>
                  </a:lnTo>
                  <a:lnTo>
                    <a:pt x="237" y="272"/>
                  </a:lnTo>
                  <a:lnTo>
                    <a:pt x="236" y="271"/>
                  </a:lnTo>
                  <a:lnTo>
                    <a:pt x="235" y="270"/>
                  </a:lnTo>
                  <a:lnTo>
                    <a:pt x="232" y="269"/>
                  </a:lnTo>
                  <a:lnTo>
                    <a:pt x="230" y="268"/>
                  </a:lnTo>
                  <a:lnTo>
                    <a:pt x="228" y="268"/>
                  </a:lnTo>
                  <a:lnTo>
                    <a:pt x="226" y="269"/>
                  </a:lnTo>
                  <a:lnTo>
                    <a:pt x="224" y="270"/>
                  </a:lnTo>
                  <a:lnTo>
                    <a:pt x="222" y="271"/>
                  </a:lnTo>
                  <a:lnTo>
                    <a:pt x="219" y="273"/>
                  </a:lnTo>
                  <a:lnTo>
                    <a:pt x="218" y="275"/>
                  </a:lnTo>
                  <a:lnTo>
                    <a:pt x="216" y="278"/>
                  </a:lnTo>
                  <a:lnTo>
                    <a:pt x="214" y="281"/>
                  </a:lnTo>
                  <a:lnTo>
                    <a:pt x="212" y="284"/>
                  </a:lnTo>
                  <a:lnTo>
                    <a:pt x="210" y="288"/>
                  </a:lnTo>
                  <a:lnTo>
                    <a:pt x="209" y="291"/>
                  </a:lnTo>
                  <a:lnTo>
                    <a:pt x="208" y="295"/>
                  </a:lnTo>
                  <a:lnTo>
                    <a:pt x="207" y="299"/>
                  </a:lnTo>
                  <a:lnTo>
                    <a:pt x="206" y="302"/>
                  </a:lnTo>
                  <a:lnTo>
                    <a:pt x="207" y="306"/>
                  </a:lnTo>
                  <a:lnTo>
                    <a:pt x="207" y="310"/>
                  </a:lnTo>
                  <a:lnTo>
                    <a:pt x="207" y="314"/>
                  </a:lnTo>
                  <a:lnTo>
                    <a:pt x="206" y="317"/>
                  </a:lnTo>
                  <a:lnTo>
                    <a:pt x="205" y="320"/>
                  </a:lnTo>
                  <a:lnTo>
                    <a:pt x="203" y="322"/>
                  </a:lnTo>
                  <a:lnTo>
                    <a:pt x="201" y="324"/>
                  </a:lnTo>
                  <a:lnTo>
                    <a:pt x="198" y="324"/>
                  </a:lnTo>
                  <a:lnTo>
                    <a:pt x="195" y="324"/>
                  </a:lnTo>
                  <a:lnTo>
                    <a:pt x="193" y="324"/>
                  </a:lnTo>
                  <a:lnTo>
                    <a:pt x="190" y="322"/>
                  </a:lnTo>
                  <a:lnTo>
                    <a:pt x="188" y="320"/>
                  </a:lnTo>
                  <a:lnTo>
                    <a:pt x="185" y="317"/>
                  </a:lnTo>
                  <a:lnTo>
                    <a:pt x="183" y="313"/>
                  </a:lnTo>
                  <a:lnTo>
                    <a:pt x="181" y="309"/>
                  </a:lnTo>
                  <a:lnTo>
                    <a:pt x="180" y="303"/>
                  </a:lnTo>
                  <a:lnTo>
                    <a:pt x="179" y="298"/>
                  </a:lnTo>
                  <a:lnTo>
                    <a:pt x="179" y="291"/>
                  </a:lnTo>
                  <a:lnTo>
                    <a:pt x="179" y="283"/>
                  </a:lnTo>
                  <a:lnTo>
                    <a:pt x="178" y="276"/>
                  </a:lnTo>
                  <a:lnTo>
                    <a:pt x="177" y="268"/>
                  </a:lnTo>
                  <a:lnTo>
                    <a:pt x="175" y="260"/>
                  </a:lnTo>
                  <a:lnTo>
                    <a:pt x="173" y="252"/>
                  </a:lnTo>
                  <a:lnTo>
                    <a:pt x="170" y="243"/>
                  </a:lnTo>
                  <a:lnTo>
                    <a:pt x="167" y="234"/>
                  </a:lnTo>
                  <a:lnTo>
                    <a:pt x="164" y="225"/>
                  </a:lnTo>
                  <a:lnTo>
                    <a:pt x="160" y="217"/>
                  </a:lnTo>
                  <a:lnTo>
                    <a:pt x="156" y="208"/>
                  </a:lnTo>
                  <a:lnTo>
                    <a:pt x="152" y="200"/>
                  </a:lnTo>
                  <a:lnTo>
                    <a:pt x="147" y="192"/>
                  </a:lnTo>
                  <a:lnTo>
                    <a:pt x="142" y="185"/>
                  </a:lnTo>
                  <a:lnTo>
                    <a:pt x="138" y="177"/>
                  </a:lnTo>
                  <a:lnTo>
                    <a:pt x="133" y="170"/>
                  </a:lnTo>
                  <a:lnTo>
                    <a:pt x="128" y="164"/>
                  </a:lnTo>
                  <a:lnTo>
                    <a:pt x="122" y="156"/>
                  </a:lnTo>
                  <a:lnTo>
                    <a:pt x="114" y="146"/>
                  </a:lnTo>
                  <a:lnTo>
                    <a:pt x="106" y="134"/>
                  </a:lnTo>
                  <a:lnTo>
                    <a:pt x="97" y="121"/>
                  </a:lnTo>
                  <a:lnTo>
                    <a:pt x="88" y="107"/>
                  </a:lnTo>
                  <a:lnTo>
                    <a:pt x="77" y="92"/>
                  </a:lnTo>
                  <a:lnTo>
                    <a:pt x="67" y="77"/>
                  </a:lnTo>
                  <a:lnTo>
                    <a:pt x="58" y="62"/>
                  </a:lnTo>
                  <a:lnTo>
                    <a:pt x="48" y="47"/>
                  </a:lnTo>
                  <a:lnTo>
                    <a:pt x="39" y="35"/>
                  </a:lnTo>
                  <a:lnTo>
                    <a:pt x="32" y="23"/>
                  </a:lnTo>
                  <a:lnTo>
                    <a:pt x="25" y="14"/>
                  </a:lnTo>
                  <a:lnTo>
                    <a:pt x="20" y="6"/>
                  </a:lnTo>
                  <a:lnTo>
                    <a:pt x="17" y="2"/>
                  </a:lnTo>
                  <a:lnTo>
                    <a:pt x="15" y="0"/>
                  </a:lnTo>
                  <a:lnTo>
                    <a:pt x="16" y="3"/>
                  </a:lnTo>
                </a:path>
              </a:pathLst>
            </a:custGeom>
            <a:solidFill>
              <a:srgbClr val="00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3" name="Freeform 58"/>
            <p:cNvSpPr>
              <a:spLocks/>
            </p:cNvSpPr>
            <p:nvPr/>
          </p:nvSpPr>
          <p:spPr bwMode="auto">
            <a:xfrm>
              <a:off x="3747" y="2911"/>
              <a:ext cx="268" cy="626"/>
            </a:xfrm>
            <a:custGeom>
              <a:avLst/>
              <a:gdLst>
                <a:gd name="T0" fmla="*/ 1 w 268"/>
                <a:gd name="T1" fmla="*/ 17 h 626"/>
                <a:gd name="T2" fmla="*/ 2 w 268"/>
                <a:gd name="T3" fmla="*/ 72 h 626"/>
                <a:gd name="T4" fmla="*/ 7 w 268"/>
                <a:gd name="T5" fmla="*/ 149 h 626"/>
                <a:gd name="T6" fmla="*/ 16 w 268"/>
                <a:gd name="T7" fmla="*/ 238 h 626"/>
                <a:gd name="T8" fmla="*/ 32 w 268"/>
                <a:gd name="T9" fmla="*/ 331 h 626"/>
                <a:gd name="T10" fmla="*/ 60 w 268"/>
                <a:gd name="T11" fmla="*/ 418 h 626"/>
                <a:gd name="T12" fmla="*/ 99 w 268"/>
                <a:gd name="T13" fmla="*/ 491 h 626"/>
                <a:gd name="T14" fmla="*/ 154 w 268"/>
                <a:gd name="T15" fmla="*/ 541 h 626"/>
                <a:gd name="T16" fmla="*/ 194 w 268"/>
                <a:gd name="T17" fmla="*/ 556 h 626"/>
                <a:gd name="T18" fmla="*/ 208 w 268"/>
                <a:gd name="T19" fmla="*/ 558 h 626"/>
                <a:gd name="T20" fmla="*/ 222 w 268"/>
                <a:gd name="T21" fmla="*/ 559 h 626"/>
                <a:gd name="T22" fmla="*/ 241 w 268"/>
                <a:gd name="T23" fmla="*/ 560 h 626"/>
                <a:gd name="T24" fmla="*/ 251 w 268"/>
                <a:gd name="T25" fmla="*/ 560 h 626"/>
                <a:gd name="T26" fmla="*/ 259 w 268"/>
                <a:gd name="T27" fmla="*/ 560 h 626"/>
                <a:gd name="T28" fmla="*/ 265 w 268"/>
                <a:gd name="T29" fmla="*/ 562 h 626"/>
                <a:gd name="T30" fmla="*/ 267 w 268"/>
                <a:gd name="T31" fmla="*/ 564 h 626"/>
                <a:gd name="T32" fmla="*/ 267 w 268"/>
                <a:gd name="T33" fmla="*/ 571 h 626"/>
                <a:gd name="T34" fmla="*/ 266 w 268"/>
                <a:gd name="T35" fmla="*/ 575 h 626"/>
                <a:gd name="T36" fmla="*/ 265 w 268"/>
                <a:gd name="T37" fmla="*/ 581 h 626"/>
                <a:gd name="T38" fmla="*/ 264 w 268"/>
                <a:gd name="T39" fmla="*/ 586 h 626"/>
                <a:gd name="T40" fmla="*/ 262 w 268"/>
                <a:gd name="T41" fmla="*/ 591 h 626"/>
                <a:gd name="T42" fmla="*/ 259 w 268"/>
                <a:gd name="T43" fmla="*/ 595 h 626"/>
                <a:gd name="T44" fmla="*/ 255 w 268"/>
                <a:gd name="T45" fmla="*/ 597 h 626"/>
                <a:gd name="T46" fmla="*/ 249 w 268"/>
                <a:gd name="T47" fmla="*/ 597 h 626"/>
                <a:gd name="T48" fmla="*/ 241 w 268"/>
                <a:gd name="T49" fmla="*/ 601 h 626"/>
                <a:gd name="T50" fmla="*/ 233 w 268"/>
                <a:gd name="T51" fmla="*/ 607 h 626"/>
                <a:gd name="T52" fmla="*/ 223 w 268"/>
                <a:gd name="T53" fmla="*/ 614 h 626"/>
                <a:gd name="T54" fmla="*/ 213 w 268"/>
                <a:gd name="T55" fmla="*/ 620 h 626"/>
                <a:gd name="T56" fmla="*/ 203 w 268"/>
                <a:gd name="T57" fmla="*/ 624 h 626"/>
                <a:gd name="T58" fmla="*/ 194 w 268"/>
                <a:gd name="T59" fmla="*/ 625 h 626"/>
                <a:gd name="T60" fmla="*/ 183 w 268"/>
                <a:gd name="T61" fmla="*/ 621 h 626"/>
                <a:gd name="T62" fmla="*/ 171 w 268"/>
                <a:gd name="T63" fmla="*/ 610 h 626"/>
                <a:gd name="T64" fmla="*/ 151 w 268"/>
                <a:gd name="T65" fmla="*/ 591 h 626"/>
                <a:gd name="T66" fmla="*/ 123 w 268"/>
                <a:gd name="T67" fmla="*/ 560 h 626"/>
                <a:gd name="T68" fmla="*/ 92 w 268"/>
                <a:gd name="T69" fmla="*/ 513 h 626"/>
                <a:gd name="T70" fmla="*/ 62 w 268"/>
                <a:gd name="T71" fmla="*/ 446 h 626"/>
                <a:gd name="T72" fmla="*/ 33 w 268"/>
                <a:gd name="T73" fmla="*/ 356 h 626"/>
                <a:gd name="T74" fmla="*/ 12 w 268"/>
                <a:gd name="T75" fmla="*/ 238 h 626"/>
                <a:gd name="T76" fmla="*/ 1 w 268"/>
                <a:gd name="T77" fmla="*/ 88 h 62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68"/>
                <a:gd name="T118" fmla="*/ 0 h 626"/>
                <a:gd name="T119" fmla="*/ 268 w 268"/>
                <a:gd name="T120" fmla="*/ 626 h 62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68" h="626">
                  <a:moveTo>
                    <a:pt x="0" y="0"/>
                  </a:moveTo>
                  <a:lnTo>
                    <a:pt x="1" y="17"/>
                  </a:lnTo>
                  <a:lnTo>
                    <a:pt x="1" y="41"/>
                  </a:lnTo>
                  <a:lnTo>
                    <a:pt x="2" y="72"/>
                  </a:lnTo>
                  <a:lnTo>
                    <a:pt x="4" y="108"/>
                  </a:lnTo>
                  <a:lnTo>
                    <a:pt x="7" y="149"/>
                  </a:lnTo>
                  <a:lnTo>
                    <a:pt x="11" y="192"/>
                  </a:lnTo>
                  <a:lnTo>
                    <a:pt x="16" y="238"/>
                  </a:lnTo>
                  <a:lnTo>
                    <a:pt x="23" y="284"/>
                  </a:lnTo>
                  <a:lnTo>
                    <a:pt x="32" y="331"/>
                  </a:lnTo>
                  <a:lnTo>
                    <a:pt x="45" y="375"/>
                  </a:lnTo>
                  <a:lnTo>
                    <a:pt x="60" y="418"/>
                  </a:lnTo>
                  <a:lnTo>
                    <a:pt x="77" y="458"/>
                  </a:lnTo>
                  <a:lnTo>
                    <a:pt x="99" y="491"/>
                  </a:lnTo>
                  <a:lnTo>
                    <a:pt x="124" y="520"/>
                  </a:lnTo>
                  <a:lnTo>
                    <a:pt x="154" y="541"/>
                  </a:lnTo>
                  <a:lnTo>
                    <a:pt x="187" y="555"/>
                  </a:lnTo>
                  <a:lnTo>
                    <a:pt x="194" y="556"/>
                  </a:lnTo>
                  <a:lnTo>
                    <a:pt x="201" y="558"/>
                  </a:lnTo>
                  <a:lnTo>
                    <a:pt x="208" y="558"/>
                  </a:lnTo>
                  <a:lnTo>
                    <a:pt x="215" y="559"/>
                  </a:lnTo>
                  <a:lnTo>
                    <a:pt x="222" y="559"/>
                  </a:lnTo>
                  <a:lnTo>
                    <a:pt x="229" y="560"/>
                  </a:lnTo>
                  <a:lnTo>
                    <a:pt x="241" y="560"/>
                  </a:lnTo>
                  <a:lnTo>
                    <a:pt x="246" y="560"/>
                  </a:lnTo>
                  <a:lnTo>
                    <a:pt x="251" y="560"/>
                  </a:lnTo>
                  <a:lnTo>
                    <a:pt x="255" y="560"/>
                  </a:lnTo>
                  <a:lnTo>
                    <a:pt x="259" y="560"/>
                  </a:lnTo>
                  <a:lnTo>
                    <a:pt x="262" y="561"/>
                  </a:lnTo>
                  <a:lnTo>
                    <a:pt x="265" y="562"/>
                  </a:lnTo>
                  <a:lnTo>
                    <a:pt x="266" y="563"/>
                  </a:lnTo>
                  <a:lnTo>
                    <a:pt x="267" y="564"/>
                  </a:lnTo>
                  <a:lnTo>
                    <a:pt x="267" y="566"/>
                  </a:lnTo>
                  <a:lnTo>
                    <a:pt x="267" y="571"/>
                  </a:lnTo>
                  <a:lnTo>
                    <a:pt x="266" y="573"/>
                  </a:lnTo>
                  <a:lnTo>
                    <a:pt x="266" y="575"/>
                  </a:lnTo>
                  <a:lnTo>
                    <a:pt x="266" y="578"/>
                  </a:lnTo>
                  <a:lnTo>
                    <a:pt x="265" y="581"/>
                  </a:lnTo>
                  <a:lnTo>
                    <a:pt x="265" y="584"/>
                  </a:lnTo>
                  <a:lnTo>
                    <a:pt x="264" y="586"/>
                  </a:lnTo>
                  <a:lnTo>
                    <a:pt x="263" y="589"/>
                  </a:lnTo>
                  <a:lnTo>
                    <a:pt x="262" y="591"/>
                  </a:lnTo>
                  <a:lnTo>
                    <a:pt x="261" y="593"/>
                  </a:lnTo>
                  <a:lnTo>
                    <a:pt x="259" y="595"/>
                  </a:lnTo>
                  <a:lnTo>
                    <a:pt x="257" y="596"/>
                  </a:lnTo>
                  <a:lnTo>
                    <a:pt x="255" y="597"/>
                  </a:lnTo>
                  <a:lnTo>
                    <a:pt x="252" y="597"/>
                  </a:lnTo>
                  <a:lnTo>
                    <a:pt x="249" y="597"/>
                  </a:lnTo>
                  <a:lnTo>
                    <a:pt x="245" y="599"/>
                  </a:lnTo>
                  <a:lnTo>
                    <a:pt x="241" y="601"/>
                  </a:lnTo>
                  <a:lnTo>
                    <a:pt x="237" y="604"/>
                  </a:lnTo>
                  <a:lnTo>
                    <a:pt x="233" y="607"/>
                  </a:lnTo>
                  <a:lnTo>
                    <a:pt x="228" y="610"/>
                  </a:lnTo>
                  <a:lnTo>
                    <a:pt x="223" y="614"/>
                  </a:lnTo>
                  <a:lnTo>
                    <a:pt x="218" y="617"/>
                  </a:lnTo>
                  <a:lnTo>
                    <a:pt x="213" y="620"/>
                  </a:lnTo>
                  <a:lnTo>
                    <a:pt x="208" y="623"/>
                  </a:lnTo>
                  <a:lnTo>
                    <a:pt x="203" y="624"/>
                  </a:lnTo>
                  <a:lnTo>
                    <a:pt x="199" y="625"/>
                  </a:lnTo>
                  <a:lnTo>
                    <a:pt x="194" y="625"/>
                  </a:lnTo>
                  <a:lnTo>
                    <a:pt x="188" y="623"/>
                  </a:lnTo>
                  <a:lnTo>
                    <a:pt x="183" y="621"/>
                  </a:lnTo>
                  <a:lnTo>
                    <a:pt x="178" y="616"/>
                  </a:lnTo>
                  <a:lnTo>
                    <a:pt x="171" y="610"/>
                  </a:lnTo>
                  <a:lnTo>
                    <a:pt x="161" y="602"/>
                  </a:lnTo>
                  <a:lnTo>
                    <a:pt x="151" y="591"/>
                  </a:lnTo>
                  <a:lnTo>
                    <a:pt x="138" y="577"/>
                  </a:lnTo>
                  <a:lnTo>
                    <a:pt x="123" y="560"/>
                  </a:lnTo>
                  <a:lnTo>
                    <a:pt x="108" y="539"/>
                  </a:lnTo>
                  <a:lnTo>
                    <a:pt x="92" y="513"/>
                  </a:lnTo>
                  <a:lnTo>
                    <a:pt x="76" y="482"/>
                  </a:lnTo>
                  <a:lnTo>
                    <a:pt x="62" y="446"/>
                  </a:lnTo>
                  <a:lnTo>
                    <a:pt x="47" y="404"/>
                  </a:lnTo>
                  <a:lnTo>
                    <a:pt x="33" y="356"/>
                  </a:lnTo>
                  <a:lnTo>
                    <a:pt x="22" y="300"/>
                  </a:lnTo>
                  <a:lnTo>
                    <a:pt x="12" y="238"/>
                  </a:lnTo>
                  <a:lnTo>
                    <a:pt x="5" y="167"/>
                  </a:lnTo>
                  <a:lnTo>
                    <a:pt x="1" y="88"/>
                  </a:lnTo>
                  <a:lnTo>
                    <a:pt x="0" y="0"/>
                  </a:lnTo>
                </a:path>
              </a:pathLst>
            </a:custGeom>
            <a:solidFill>
              <a:srgbClr val="00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4" name="Freeform 59"/>
            <p:cNvSpPr>
              <a:spLocks/>
            </p:cNvSpPr>
            <p:nvPr/>
          </p:nvSpPr>
          <p:spPr bwMode="auto">
            <a:xfrm>
              <a:off x="4193" y="3219"/>
              <a:ext cx="109" cy="94"/>
            </a:xfrm>
            <a:custGeom>
              <a:avLst/>
              <a:gdLst>
                <a:gd name="T0" fmla="*/ 22 w 109"/>
                <a:gd name="T1" fmla="*/ 25 h 94"/>
                <a:gd name="T2" fmla="*/ 15 w 109"/>
                <a:gd name="T3" fmla="*/ 18 h 94"/>
                <a:gd name="T4" fmla="*/ 9 w 109"/>
                <a:gd name="T5" fmla="*/ 10 h 94"/>
                <a:gd name="T6" fmla="*/ 5 w 109"/>
                <a:gd name="T7" fmla="*/ 5 h 94"/>
                <a:gd name="T8" fmla="*/ 1 w 109"/>
                <a:gd name="T9" fmla="*/ 1 h 94"/>
                <a:gd name="T10" fmla="*/ 0 w 109"/>
                <a:gd name="T11" fmla="*/ 0 h 94"/>
                <a:gd name="T12" fmla="*/ 1 w 109"/>
                <a:gd name="T13" fmla="*/ 4 h 94"/>
                <a:gd name="T14" fmla="*/ 4 w 109"/>
                <a:gd name="T15" fmla="*/ 12 h 94"/>
                <a:gd name="T16" fmla="*/ 9 w 109"/>
                <a:gd name="T17" fmla="*/ 23 h 94"/>
                <a:gd name="T18" fmla="*/ 18 w 109"/>
                <a:gd name="T19" fmla="*/ 35 h 94"/>
                <a:gd name="T20" fmla="*/ 29 w 109"/>
                <a:gd name="T21" fmla="*/ 47 h 94"/>
                <a:gd name="T22" fmla="*/ 43 w 109"/>
                <a:gd name="T23" fmla="*/ 59 h 94"/>
                <a:gd name="T24" fmla="*/ 57 w 109"/>
                <a:gd name="T25" fmla="*/ 70 h 94"/>
                <a:gd name="T26" fmla="*/ 70 w 109"/>
                <a:gd name="T27" fmla="*/ 80 h 94"/>
                <a:gd name="T28" fmla="*/ 81 w 109"/>
                <a:gd name="T29" fmla="*/ 87 h 94"/>
                <a:gd name="T30" fmla="*/ 89 w 109"/>
                <a:gd name="T31" fmla="*/ 93 h 94"/>
                <a:gd name="T32" fmla="*/ 95 w 109"/>
                <a:gd name="T33" fmla="*/ 93 h 94"/>
                <a:gd name="T34" fmla="*/ 100 w 109"/>
                <a:gd name="T35" fmla="*/ 92 h 94"/>
                <a:gd name="T36" fmla="*/ 105 w 109"/>
                <a:gd name="T37" fmla="*/ 89 h 94"/>
                <a:gd name="T38" fmla="*/ 108 w 109"/>
                <a:gd name="T39" fmla="*/ 86 h 94"/>
                <a:gd name="T40" fmla="*/ 108 w 109"/>
                <a:gd name="T41" fmla="*/ 82 h 94"/>
                <a:gd name="T42" fmla="*/ 105 w 109"/>
                <a:gd name="T43" fmla="*/ 76 h 94"/>
                <a:gd name="T44" fmla="*/ 98 w 109"/>
                <a:gd name="T45" fmla="*/ 71 h 94"/>
                <a:gd name="T46" fmla="*/ 85 w 109"/>
                <a:gd name="T47" fmla="*/ 66 h 94"/>
                <a:gd name="T48" fmla="*/ 71 w 109"/>
                <a:gd name="T49" fmla="*/ 59 h 94"/>
                <a:gd name="T50" fmla="*/ 60 w 109"/>
                <a:gd name="T51" fmla="*/ 54 h 94"/>
                <a:gd name="T52" fmla="*/ 51 w 109"/>
                <a:gd name="T53" fmla="*/ 48 h 94"/>
                <a:gd name="T54" fmla="*/ 44 w 109"/>
                <a:gd name="T55" fmla="*/ 42 h 94"/>
                <a:gd name="T56" fmla="*/ 38 w 109"/>
                <a:gd name="T57" fmla="*/ 39 h 94"/>
                <a:gd name="T58" fmla="*/ 33 w 109"/>
                <a:gd name="T59" fmla="*/ 35 h 94"/>
                <a:gd name="T60" fmla="*/ 29 w 109"/>
                <a:gd name="T61" fmla="*/ 32 h 94"/>
                <a:gd name="T62" fmla="*/ 27 w 109"/>
                <a:gd name="T63" fmla="*/ 30 h 9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09"/>
                <a:gd name="T97" fmla="*/ 0 h 94"/>
                <a:gd name="T98" fmla="*/ 109 w 109"/>
                <a:gd name="T99" fmla="*/ 94 h 9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09" h="94">
                  <a:moveTo>
                    <a:pt x="27" y="30"/>
                  </a:moveTo>
                  <a:lnTo>
                    <a:pt x="22" y="25"/>
                  </a:lnTo>
                  <a:lnTo>
                    <a:pt x="18" y="22"/>
                  </a:lnTo>
                  <a:lnTo>
                    <a:pt x="15" y="18"/>
                  </a:lnTo>
                  <a:lnTo>
                    <a:pt x="11" y="14"/>
                  </a:lnTo>
                  <a:lnTo>
                    <a:pt x="9" y="10"/>
                  </a:lnTo>
                  <a:lnTo>
                    <a:pt x="7" y="8"/>
                  </a:lnTo>
                  <a:lnTo>
                    <a:pt x="5" y="5"/>
                  </a:lnTo>
                  <a:lnTo>
                    <a:pt x="3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1" y="4"/>
                  </a:lnTo>
                  <a:lnTo>
                    <a:pt x="2" y="8"/>
                  </a:lnTo>
                  <a:lnTo>
                    <a:pt x="4" y="12"/>
                  </a:lnTo>
                  <a:lnTo>
                    <a:pt x="6" y="17"/>
                  </a:lnTo>
                  <a:lnTo>
                    <a:pt x="9" y="23"/>
                  </a:lnTo>
                  <a:lnTo>
                    <a:pt x="13" y="28"/>
                  </a:lnTo>
                  <a:lnTo>
                    <a:pt x="18" y="35"/>
                  </a:lnTo>
                  <a:lnTo>
                    <a:pt x="24" y="40"/>
                  </a:lnTo>
                  <a:lnTo>
                    <a:pt x="29" y="47"/>
                  </a:lnTo>
                  <a:lnTo>
                    <a:pt x="36" y="53"/>
                  </a:lnTo>
                  <a:lnTo>
                    <a:pt x="43" y="59"/>
                  </a:lnTo>
                  <a:lnTo>
                    <a:pt x="50" y="65"/>
                  </a:lnTo>
                  <a:lnTo>
                    <a:pt x="57" y="70"/>
                  </a:lnTo>
                  <a:lnTo>
                    <a:pt x="63" y="75"/>
                  </a:lnTo>
                  <a:lnTo>
                    <a:pt x="70" y="80"/>
                  </a:lnTo>
                  <a:lnTo>
                    <a:pt x="76" y="85"/>
                  </a:lnTo>
                  <a:lnTo>
                    <a:pt x="81" y="87"/>
                  </a:lnTo>
                  <a:lnTo>
                    <a:pt x="85" y="90"/>
                  </a:lnTo>
                  <a:lnTo>
                    <a:pt x="89" y="93"/>
                  </a:lnTo>
                  <a:lnTo>
                    <a:pt x="92" y="93"/>
                  </a:lnTo>
                  <a:lnTo>
                    <a:pt x="95" y="93"/>
                  </a:lnTo>
                  <a:lnTo>
                    <a:pt x="98" y="93"/>
                  </a:lnTo>
                  <a:lnTo>
                    <a:pt x="100" y="92"/>
                  </a:lnTo>
                  <a:lnTo>
                    <a:pt x="102" y="91"/>
                  </a:lnTo>
                  <a:lnTo>
                    <a:pt x="105" y="89"/>
                  </a:lnTo>
                  <a:lnTo>
                    <a:pt x="106" y="88"/>
                  </a:lnTo>
                  <a:lnTo>
                    <a:pt x="108" y="86"/>
                  </a:lnTo>
                  <a:lnTo>
                    <a:pt x="108" y="84"/>
                  </a:lnTo>
                  <a:lnTo>
                    <a:pt x="108" y="82"/>
                  </a:lnTo>
                  <a:lnTo>
                    <a:pt x="107" y="79"/>
                  </a:lnTo>
                  <a:lnTo>
                    <a:pt x="105" y="76"/>
                  </a:lnTo>
                  <a:lnTo>
                    <a:pt x="101" y="73"/>
                  </a:lnTo>
                  <a:lnTo>
                    <a:pt x="98" y="71"/>
                  </a:lnTo>
                  <a:lnTo>
                    <a:pt x="92" y="69"/>
                  </a:lnTo>
                  <a:lnTo>
                    <a:pt x="85" y="66"/>
                  </a:lnTo>
                  <a:lnTo>
                    <a:pt x="78" y="63"/>
                  </a:lnTo>
                  <a:lnTo>
                    <a:pt x="71" y="59"/>
                  </a:lnTo>
                  <a:lnTo>
                    <a:pt x="65" y="56"/>
                  </a:lnTo>
                  <a:lnTo>
                    <a:pt x="60" y="54"/>
                  </a:lnTo>
                  <a:lnTo>
                    <a:pt x="55" y="51"/>
                  </a:lnTo>
                  <a:lnTo>
                    <a:pt x="51" y="48"/>
                  </a:lnTo>
                  <a:lnTo>
                    <a:pt x="47" y="45"/>
                  </a:lnTo>
                  <a:lnTo>
                    <a:pt x="44" y="42"/>
                  </a:lnTo>
                  <a:lnTo>
                    <a:pt x="41" y="40"/>
                  </a:lnTo>
                  <a:lnTo>
                    <a:pt x="38" y="39"/>
                  </a:lnTo>
                  <a:lnTo>
                    <a:pt x="35" y="37"/>
                  </a:lnTo>
                  <a:lnTo>
                    <a:pt x="33" y="35"/>
                  </a:lnTo>
                  <a:lnTo>
                    <a:pt x="31" y="33"/>
                  </a:lnTo>
                  <a:lnTo>
                    <a:pt x="29" y="32"/>
                  </a:lnTo>
                  <a:lnTo>
                    <a:pt x="27" y="31"/>
                  </a:lnTo>
                  <a:lnTo>
                    <a:pt x="27" y="30"/>
                  </a:lnTo>
                </a:path>
              </a:pathLst>
            </a:custGeom>
            <a:solidFill>
              <a:srgbClr val="00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5" name="Freeform 60"/>
            <p:cNvSpPr>
              <a:spLocks/>
            </p:cNvSpPr>
            <p:nvPr/>
          </p:nvSpPr>
          <p:spPr bwMode="auto">
            <a:xfrm>
              <a:off x="4177" y="2484"/>
              <a:ext cx="212" cy="148"/>
            </a:xfrm>
            <a:custGeom>
              <a:avLst/>
              <a:gdLst>
                <a:gd name="T0" fmla="*/ 179 w 212"/>
                <a:gd name="T1" fmla="*/ 14 h 148"/>
                <a:gd name="T2" fmla="*/ 165 w 212"/>
                <a:gd name="T3" fmla="*/ 9 h 148"/>
                <a:gd name="T4" fmla="*/ 143 w 212"/>
                <a:gd name="T5" fmla="*/ 4 h 148"/>
                <a:gd name="T6" fmla="*/ 128 w 212"/>
                <a:gd name="T7" fmla="*/ 1 h 148"/>
                <a:gd name="T8" fmla="*/ 114 w 212"/>
                <a:gd name="T9" fmla="*/ 1 h 148"/>
                <a:gd name="T10" fmla="*/ 104 w 212"/>
                <a:gd name="T11" fmla="*/ 1 h 148"/>
                <a:gd name="T12" fmla="*/ 94 w 212"/>
                <a:gd name="T13" fmla="*/ 1 h 148"/>
                <a:gd name="T14" fmla="*/ 82 w 212"/>
                <a:gd name="T15" fmla="*/ 0 h 148"/>
                <a:gd name="T16" fmla="*/ 71 w 212"/>
                <a:gd name="T17" fmla="*/ 1 h 148"/>
                <a:gd name="T18" fmla="*/ 62 w 212"/>
                <a:gd name="T19" fmla="*/ 3 h 148"/>
                <a:gd name="T20" fmla="*/ 57 w 212"/>
                <a:gd name="T21" fmla="*/ 7 h 148"/>
                <a:gd name="T22" fmla="*/ 55 w 212"/>
                <a:gd name="T23" fmla="*/ 10 h 148"/>
                <a:gd name="T24" fmla="*/ 54 w 212"/>
                <a:gd name="T25" fmla="*/ 13 h 148"/>
                <a:gd name="T26" fmla="*/ 53 w 212"/>
                <a:gd name="T27" fmla="*/ 16 h 148"/>
                <a:gd name="T28" fmla="*/ 52 w 212"/>
                <a:gd name="T29" fmla="*/ 22 h 148"/>
                <a:gd name="T30" fmla="*/ 49 w 212"/>
                <a:gd name="T31" fmla="*/ 30 h 148"/>
                <a:gd name="T32" fmla="*/ 46 w 212"/>
                <a:gd name="T33" fmla="*/ 35 h 148"/>
                <a:gd name="T34" fmla="*/ 44 w 212"/>
                <a:gd name="T35" fmla="*/ 44 h 148"/>
                <a:gd name="T36" fmla="*/ 44 w 212"/>
                <a:gd name="T37" fmla="*/ 51 h 148"/>
                <a:gd name="T38" fmla="*/ 41 w 212"/>
                <a:gd name="T39" fmla="*/ 60 h 148"/>
                <a:gd name="T40" fmla="*/ 38 w 212"/>
                <a:gd name="T41" fmla="*/ 67 h 148"/>
                <a:gd name="T42" fmla="*/ 35 w 212"/>
                <a:gd name="T43" fmla="*/ 74 h 148"/>
                <a:gd name="T44" fmla="*/ 33 w 212"/>
                <a:gd name="T45" fmla="*/ 82 h 148"/>
                <a:gd name="T46" fmla="*/ 30 w 212"/>
                <a:gd name="T47" fmla="*/ 90 h 148"/>
                <a:gd name="T48" fmla="*/ 23 w 212"/>
                <a:gd name="T49" fmla="*/ 95 h 148"/>
                <a:gd name="T50" fmla="*/ 13 w 212"/>
                <a:gd name="T51" fmla="*/ 99 h 148"/>
                <a:gd name="T52" fmla="*/ 7 w 212"/>
                <a:gd name="T53" fmla="*/ 104 h 148"/>
                <a:gd name="T54" fmla="*/ 2 w 212"/>
                <a:gd name="T55" fmla="*/ 109 h 148"/>
                <a:gd name="T56" fmla="*/ 1 w 212"/>
                <a:gd name="T57" fmla="*/ 116 h 148"/>
                <a:gd name="T58" fmla="*/ 0 w 212"/>
                <a:gd name="T59" fmla="*/ 119 h 148"/>
                <a:gd name="T60" fmla="*/ 3 w 212"/>
                <a:gd name="T61" fmla="*/ 121 h 148"/>
                <a:gd name="T62" fmla="*/ 8 w 212"/>
                <a:gd name="T63" fmla="*/ 123 h 148"/>
                <a:gd name="T64" fmla="*/ 14 w 212"/>
                <a:gd name="T65" fmla="*/ 125 h 148"/>
                <a:gd name="T66" fmla="*/ 18 w 212"/>
                <a:gd name="T67" fmla="*/ 126 h 148"/>
                <a:gd name="T68" fmla="*/ 29 w 212"/>
                <a:gd name="T69" fmla="*/ 126 h 148"/>
                <a:gd name="T70" fmla="*/ 49 w 212"/>
                <a:gd name="T71" fmla="*/ 130 h 148"/>
                <a:gd name="T72" fmla="*/ 65 w 212"/>
                <a:gd name="T73" fmla="*/ 134 h 148"/>
                <a:gd name="T74" fmla="*/ 83 w 212"/>
                <a:gd name="T75" fmla="*/ 138 h 148"/>
                <a:gd name="T76" fmla="*/ 103 w 212"/>
                <a:gd name="T77" fmla="*/ 140 h 148"/>
                <a:gd name="T78" fmla="*/ 124 w 212"/>
                <a:gd name="T79" fmla="*/ 142 h 148"/>
                <a:gd name="T80" fmla="*/ 145 w 212"/>
                <a:gd name="T81" fmla="*/ 145 h 148"/>
                <a:gd name="T82" fmla="*/ 166 w 212"/>
                <a:gd name="T83" fmla="*/ 147 h 148"/>
                <a:gd name="T84" fmla="*/ 186 w 212"/>
                <a:gd name="T85" fmla="*/ 146 h 148"/>
                <a:gd name="T86" fmla="*/ 202 w 212"/>
                <a:gd name="T87" fmla="*/ 141 h 148"/>
                <a:gd name="T88" fmla="*/ 187 w 212"/>
                <a:gd name="T89" fmla="*/ 16 h 1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12"/>
                <a:gd name="T136" fmla="*/ 0 h 148"/>
                <a:gd name="T137" fmla="*/ 212 w 212"/>
                <a:gd name="T138" fmla="*/ 148 h 1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12" h="148">
                  <a:moveTo>
                    <a:pt x="187" y="16"/>
                  </a:moveTo>
                  <a:lnTo>
                    <a:pt x="183" y="15"/>
                  </a:lnTo>
                  <a:lnTo>
                    <a:pt x="179" y="14"/>
                  </a:lnTo>
                  <a:lnTo>
                    <a:pt x="174" y="12"/>
                  </a:lnTo>
                  <a:lnTo>
                    <a:pt x="170" y="11"/>
                  </a:lnTo>
                  <a:lnTo>
                    <a:pt x="165" y="9"/>
                  </a:lnTo>
                  <a:lnTo>
                    <a:pt x="154" y="6"/>
                  </a:lnTo>
                  <a:lnTo>
                    <a:pt x="149" y="5"/>
                  </a:lnTo>
                  <a:lnTo>
                    <a:pt x="143" y="4"/>
                  </a:lnTo>
                  <a:lnTo>
                    <a:pt x="138" y="3"/>
                  </a:lnTo>
                  <a:lnTo>
                    <a:pt x="133" y="2"/>
                  </a:lnTo>
                  <a:lnTo>
                    <a:pt x="128" y="1"/>
                  </a:lnTo>
                  <a:lnTo>
                    <a:pt x="123" y="1"/>
                  </a:lnTo>
                  <a:lnTo>
                    <a:pt x="118" y="0"/>
                  </a:lnTo>
                  <a:lnTo>
                    <a:pt x="114" y="1"/>
                  </a:lnTo>
                  <a:lnTo>
                    <a:pt x="110" y="1"/>
                  </a:lnTo>
                  <a:lnTo>
                    <a:pt x="108" y="1"/>
                  </a:lnTo>
                  <a:lnTo>
                    <a:pt x="104" y="1"/>
                  </a:lnTo>
                  <a:lnTo>
                    <a:pt x="101" y="1"/>
                  </a:lnTo>
                  <a:lnTo>
                    <a:pt x="98" y="1"/>
                  </a:lnTo>
                  <a:lnTo>
                    <a:pt x="94" y="1"/>
                  </a:lnTo>
                  <a:lnTo>
                    <a:pt x="90" y="0"/>
                  </a:lnTo>
                  <a:lnTo>
                    <a:pt x="86" y="0"/>
                  </a:lnTo>
                  <a:lnTo>
                    <a:pt x="82" y="0"/>
                  </a:lnTo>
                  <a:lnTo>
                    <a:pt x="79" y="0"/>
                  </a:lnTo>
                  <a:lnTo>
                    <a:pt x="75" y="0"/>
                  </a:lnTo>
                  <a:lnTo>
                    <a:pt x="71" y="1"/>
                  </a:lnTo>
                  <a:lnTo>
                    <a:pt x="68" y="1"/>
                  </a:lnTo>
                  <a:lnTo>
                    <a:pt x="65" y="2"/>
                  </a:lnTo>
                  <a:lnTo>
                    <a:pt x="62" y="3"/>
                  </a:lnTo>
                  <a:lnTo>
                    <a:pt x="60" y="5"/>
                  </a:lnTo>
                  <a:lnTo>
                    <a:pt x="58" y="6"/>
                  </a:lnTo>
                  <a:lnTo>
                    <a:pt x="57" y="7"/>
                  </a:lnTo>
                  <a:lnTo>
                    <a:pt x="56" y="8"/>
                  </a:lnTo>
                  <a:lnTo>
                    <a:pt x="56" y="9"/>
                  </a:lnTo>
                  <a:lnTo>
                    <a:pt x="55" y="10"/>
                  </a:lnTo>
                  <a:lnTo>
                    <a:pt x="55" y="11"/>
                  </a:lnTo>
                  <a:lnTo>
                    <a:pt x="54" y="12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3" y="15"/>
                  </a:lnTo>
                  <a:lnTo>
                    <a:pt x="53" y="16"/>
                  </a:lnTo>
                  <a:lnTo>
                    <a:pt x="53" y="17"/>
                  </a:lnTo>
                  <a:lnTo>
                    <a:pt x="53" y="20"/>
                  </a:lnTo>
                  <a:lnTo>
                    <a:pt x="52" y="22"/>
                  </a:lnTo>
                  <a:lnTo>
                    <a:pt x="50" y="26"/>
                  </a:lnTo>
                  <a:lnTo>
                    <a:pt x="49" y="28"/>
                  </a:lnTo>
                  <a:lnTo>
                    <a:pt x="49" y="30"/>
                  </a:lnTo>
                  <a:lnTo>
                    <a:pt x="48" y="32"/>
                  </a:lnTo>
                  <a:lnTo>
                    <a:pt x="47" y="33"/>
                  </a:lnTo>
                  <a:lnTo>
                    <a:pt x="46" y="35"/>
                  </a:lnTo>
                  <a:lnTo>
                    <a:pt x="46" y="37"/>
                  </a:lnTo>
                  <a:lnTo>
                    <a:pt x="45" y="40"/>
                  </a:lnTo>
                  <a:lnTo>
                    <a:pt x="44" y="44"/>
                  </a:lnTo>
                  <a:lnTo>
                    <a:pt x="44" y="46"/>
                  </a:lnTo>
                  <a:lnTo>
                    <a:pt x="44" y="49"/>
                  </a:lnTo>
                  <a:lnTo>
                    <a:pt x="44" y="51"/>
                  </a:lnTo>
                  <a:lnTo>
                    <a:pt x="44" y="54"/>
                  </a:lnTo>
                  <a:lnTo>
                    <a:pt x="42" y="58"/>
                  </a:lnTo>
                  <a:lnTo>
                    <a:pt x="41" y="60"/>
                  </a:lnTo>
                  <a:lnTo>
                    <a:pt x="40" y="62"/>
                  </a:lnTo>
                  <a:lnTo>
                    <a:pt x="39" y="64"/>
                  </a:lnTo>
                  <a:lnTo>
                    <a:pt x="38" y="67"/>
                  </a:lnTo>
                  <a:lnTo>
                    <a:pt x="37" y="69"/>
                  </a:lnTo>
                  <a:lnTo>
                    <a:pt x="36" y="71"/>
                  </a:lnTo>
                  <a:lnTo>
                    <a:pt x="35" y="74"/>
                  </a:lnTo>
                  <a:lnTo>
                    <a:pt x="35" y="76"/>
                  </a:lnTo>
                  <a:lnTo>
                    <a:pt x="34" y="79"/>
                  </a:lnTo>
                  <a:lnTo>
                    <a:pt x="33" y="82"/>
                  </a:lnTo>
                  <a:lnTo>
                    <a:pt x="32" y="84"/>
                  </a:lnTo>
                  <a:lnTo>
                    <a:pt x="31" y="87"/>
                  </a:lnTo>
                  <a:lnTo>
                    <a:pt x="30" y="90"/>
                  </a:lnTo>
                  <a:lnTo>
                    <a:pt x="29" y="92"/>
                  </a:lnTo>
                  <a:lnTo>
                    <a:pt x="27" y="93"/>
                  </a:lnTo>
                  <a:lnTo>
                    <a:pt x="23" y="95"/>
                  </a:lnTo>
                  <a:lnTo>
                    <a:pt x="18" y="97"/>
                  </a:lnTo>
                  <a:lnTo>
                    <a:pt x="16" y="98"/>
                  </a:lnTo>
                  <a:lnTo>
                    <a:pt x="13" y="99"/>
                  </a:lnTo>
                  <a:lnTo>
                    <a:pt x="11" y="101"/>
                  </a:lnTo>
                  <a:lnTo>
                    <a:pt x="9" y="102"/>
                  </a:lnTo>
                  <a:lnTo>
                    <a:pt x="7" y="104"/>
                  </a:lnTo>
                  <a:lnTo>
                    <a:pt x="5" y="105"/>
                  </a:lnTo>
                  <a:lnTo>
                    <a:pt x="4" y="107"/>
                  </a:lnTo>
                  <a:lnTo>
                    <a:pt x="2" y="109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1" y="116"/>
                  </a:lnTo>
                  <a:lnTo>
                    <a:pt x="0" y="117"/>
                  </a:lnTo>
                  <a:lnTo>
                    <a:pt x="0" y="118"/>
                  </a:lnTo>
                  <a:lnTo>
                    <a:pt x="0" y="119"/>
                  </a:lnTo>
                  <a:lnTo>
                    <a:pt x="1" y="120"/>
                  </a:lnTo>
                  <a:lnTo>
                    <a:pt x="2" y="121"/>
                  </a:lnTo>
                  <a:lnTo>
                    <a:pt x="3" y="121"/>
                  </a:lnTo>
                  <a:lnTo>
                    <a:pt x="5" y="122"/>
                  </a:lnTo>
                  <a:lnTo>
                    <a:pt x="6" y="123"/>
                  </a:lnTo>
                  <a:lnTo>
                    <a:pt x="8" y="123"/>
                  </a:lnTo>
                  <a:lnTo>
                    <a:pt x="10" y="124"/>
                  </a:lnTo>
                  <a:lnTo>
                    <a:pt x="12" y="124"/>
                  </a:lnTo>
                  <a:lnTo>
                    <a:pt x="14" y="125"/>
                  </a:lnTo>
                  <a:lnTo>
                    <a:pt x="16" y="125"/>
                  </a:lnTo>
                  <a:lnTo>
                    <a:pt x="17" y="125"/>
                  </a:lnTo>
                  <a:lnTo>
                    <a:pt x="18" y="126"/>
                  </a:lnTo>
                  <a:lnTo>
                    <a:pt x="20" y="126"/>
                  </a:lnTo>
                  <a:lnTo>
                    <a:pt x="24" y="126"/>
                  </a:lnTo>
                  <a:lnTo>
                    <a:pt x="29" y="126"/>
                  </a:lnTo>
                  <a:lnTo>
                    <a:pt x="33" y="127"/>
                  </a:lnTo>
                  <a:lnTo>
                    <a:pt x="38" y="128"/>
                  </a:lnTo>
                  <a:lnTo>
                    <a:pt x="49" y="130"/>
                  </a:lnTo>
                  <a:lnTo>
                    <a:pt x="54" y="132"/>
                  </a:lnTo>
                  <a:lnTo>
                    <a:pt x="60" y="133"/>
                  </a:lnTo>
                  <a:lnTo>
                    <a:pt x="65" y="134"/>
                  </a:lnTo>
                  <a:lnTo>
                    <a:pt x="71" y="136"/>
                  </a:lnTo>
                  <a:lnTo>
                    <a:pt x="77" y="137"/>
                  </a:lnTo>
                  <a:lnTo>
                    <a:pt x="83" y="138"/>
                  </a:lnTo>
                  <a:lnTo>
                    <a:pt x="90" y="139"/>
                  </a:lnTo>
                  <a:lnTo>
                    <a:pt x="96" y="139"/>
                  </a:lnTo>
                  <a:lnTo>
                    <a:pt x="103" y="140"/>
                  </a:lnTo>
                  <a:lnTo>
                    <a:pt x="110" y="140"/>
                  </a:lnTo>
                  <a:lnTo>
                    <a:pt x="117" y="141"/>
                  </a:lnTo>
                  <a:lnTo>
                    <a:pt x="124" y="142"/>
                  </a:lnTo>
                  <a:lnTo>
                    <a:pt x="130" y="143"/>
                  </a:lnTo>
                  <a:lnTo>
                    <a:pt x="138" y="144"/>
                  </a:lnTo>
                  <a:lnTo>
                    <a:pt x="145" y="145"/>
                  </a:lnTo>
                  <a:lnTo>
                    <a:pt x="152" y="146"/>
                  </a:lnTo>
                  <a:lnTo>
                    <a:pt x="159" y="146"/>
                  </a:lnTo>
                  <a:lnTo>
                    <a:pt x="166" y="147"/>
                  </a:lnTo>
                  <a:lnTo>
                    <a:pt x="173" y="147"/>
                  </a:lnTo>
                  <a:lnTo>
                    <a:pt x="180" y="146"/>
                  </a:lnTo>
                  <a:lnTo>
                    <a:pt x="186" y="146"/>
                  </a:lnTo>
                  <a:lnTo>
                    <a:pt x="192" y="145"/>
                  </a:lnTo>
                  <a:lnTo>
                    <a:pt x="197" y="143"/>
                  </a:lnTo>
                  <a:lnTo>
                    <a:pt x="202" y="141"/>
                  </a:lnTo>
                  <a:lnTo>
                    <a:pt x="207" y="139"/>
                  </a:lnTo>
                  <a:lnTo>
                    <a:pt x="211" y="135"/>
                  </a:lnTo>
                  <a:lnTo>
                    <a:pt x="187" y="16"/>
                  </a:lnTo>
                </a:path>
              </a:pathLst>
            </a:custGeom>
            <a:solidFill>
              <a:srgbClr val="B2667F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66" name="Freeform 61"/>
            <p:cNvSpPr>
              <a:spLocks/>
            </p:cNvSpPr>
            <p:nvPr/>
          </p:nvSpPr>
          <p:spPr bwMode="auto">
            <a:xfrm>
              <a:off x="4230" y="2500"/>
              <a:ext cx="16" cy="5"/>
            </a:xfrm>
            <a:custGeom>
              <a:avLst/>
              <a:gdLst>
                <a:gd name="T0" fmla="*/ 15 w 16"/>
                <a:gd name="T1" fmla="*/ 0 h 5"/>
                <a:gd name="T2" fmla="*/ 14 w 16"/>
                <a:gd name="T3" fmla="*/ 1 h 5"/>
                <a:gd name="T4" fmla="*/ 13 w 16"/>
                <a:gd name="T5" fmla="*/ 2 h 5"/>
                <a:gd name="T6" fmla="*/ 12 w 16"/>
                <a:gd name="T7" fmla="*/ 2 h 5"/>
                <a:gd name="T8" fmla="*/ 11 w 16"/>
                <a:gd name="T9" fmla="*/ 2 h 5"/>
                <a:gd name="T10" fmla="*/ 10 w 16"/>
                <a:gd name="T11" fmla="*/ 2 h 5"/>
                <a:gd name="T12" fmla="*/ 9 w 16"/>
                <a:gd name="T13" fmla="*/ 2 h 5"/>
                <a:gd name="T14" fmla="*/ 8 w 16"/>
                <a:gd name="T15" fmla="*/ 2 h 5"/>
                <a:gd name="T16" fmla="*/ 7 w 16"/>
                <a:gd name="T17" fmla="*/ 2 h 5"/>
                <a:gd name="T18" fmla="*/ 5 w 16"/>
                <a:gd name="T19" fmla="*/ 2 h 5"/>
                <a:gd name="T20" fmla="*/ 4 w 16"/>
                <a:gd name="T21" fmla="*/ 2 h 5"/>
                <a:gd name="T22" fmla="*/ 3 w 16"/>
                <a:gd name="T23" fmla="*/ 3 h 5"/>
                <a:gd name="T24" fmla="*/ 2 w 16"/>
                <a:gd name="T25" fmla="*/ 3 h 5"/>
                <a:gd name="T26" fmla="*/ 1 w 16"/>
                <a:gd name="T27" fmla="*/ 4 h 5"/>
                <a:gd name="T28" fmla="*/ 0 w 16"/>
                <a:gd name="T29" fmla="*/ 4 h 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6"/>
                <a:gd name="T46" fmla="*/ 0 h 5"/>
                <a:gd name="T47" fmla="*/ 16 w 16"/>
                <a:gd name="T48" fmla="*/ 5 h 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6" h="5">
                  <a:moveTo>
                    <a:pt x="15" y="0"/>
                  </a:moveTo>
                  <a:lnTo>
                    <a:pt x="14" y="1"/>
                  </a:lnTo>
                  <a:lnTo>
                    <a:pt x="13" y="2"/>
                  </a:lnTo>
                  <a:lnTo>
                    <a:pt x="12" y="2"/>
                  </a:lnTo>
                  <a:lnTo>
                    <a:pt x="11" y="2"/>
                  </a:lnTo>
                  <a:lnTo>
                    <a:pt x="10" y="2"/>
                  </a:lnTo>
                  <a:lnTo>
                    <a:pt x="9" y="2"/>
                  </a:lnTo>
                  <a:lnTo>
                    <a:pt x="8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3"/>
                  </a:lnTo>
                  <a:lnTo>
                    <a:pt x="2" y="3"/>
                  </a:lnTo>
                  <a:lnTo>
                    <a:pt x="1" y="4"/>
                  </a:lnTo>
                  <a:lnTo>
                    <a:pt x="0" y="4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7" name="Freeform 62"/>
            <p:cNvSpPr>
              <a:spLocks/>
            </p:cNvSpPr>
            <p:nvPr/>
          </p:nvSpPr>
          <p:spPr bwMode="auto">
            <a:xfrm>
              <a:off x="4221" y="2524"/>
              <a:ext cx="25" cy="15"/>
            </a:xfrm>
            <a:custGeom>
              <a:avLst/>
              <a:gdLst>
                <a:gd name="T0" fmla="*/ 24 w 25"/>
                <a:gd name="T1" fmla="*/ 0 h 15"/>
                <a:gd name="T2" fmla="*/ 22 w 25"/>
                <a:gd name="T3" fmla="*/ 0 h 15"/>
                <a:gd name="T4" fmla="*/ 20 w 25"/>
                <a:gd name="T5" fmla="*/ 0 h 15"/>
                <a:gd name="T6" fmla="*/ 18 w 25"/>
                <a:gd name="T7" fmla="*/ 0 h 15"/>
                <a:gd name="T8" fmla="*/ 16 w 25"/>
                <a:gd name="T9" fmla="*/ 1 h 15"/>
                <a:gd name="T10" fmla="*/ 15 w 25"/>
                <a:gd name="T11" fmla="*/ 2 h 15"/>
                <a:gd name="T12" fmla="*/ 13 w 25"/>
                <a:gd name="T13" fmla="*/ 3 h 15"/>
                <a:gd name="T14" fmla="*/ 11 w 25"/>
                <a:gd name="T15" fmla="*/ 4 h 15"/>
                <a:gd name="T16" fmla="*/ 10 w 25"/>
                <a:gd name="T17" fmla="*/ 5 h 15"/>
                <a:gd name="T18" fmla="*/ 8 w 25"/>
                <a:gd name="T19" fmla="*/ 6 h 15"/>
                <a:gd name="T20" fmla="*/ 7 w 25"/>
                <a:gd name="T21" fmla="*/ 7 h 15"/>
                <a:gd name="T22" fmla="*/ 5 w 25"/>
                <a:gd name="T23" fmla="*/ 8 h 15"/>
                <a:gd name="T24" fmla="*/ 4 w 25"/>
                <a:gd name="T25" fmla="*/ 10 h 15"/>
                <a:gd name="T26" fmla="*/ 3 w 25"/>
                <a:gd name="T27" fmla="*/ 11 h 15"/>
                <a:gd name="T28" fmla="*/ 1 w 25"/>
                <a:gd name="T29" fmla="*/ 12 h 15"/>
                <a:gd name="T30" fmla="*/ 0 w 25"/>
                <a:gd name="T31" fmla="*/ 13 h 15"/>
                <a:gd name="T32" fmla="*/ 0 w 25"/>
                <a:gd name="T33" fmla="*/ 14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15"/>
                <a:gd name="T53" fmla="*/ 25 w 25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15">
                  <a:moveTo>
                    <a:pt x="24" y="0"/>
                  </a:moveTo>
                  <a:lnTo>
                    <a:pt x="22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1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6"/>
                  </a:lnTo>
                  <a:lnTo>
                    <a:pt x="7" y="7"/>
                  </a:lnTo>
                  <a:lnTo>
                    <a:pt x="5" y="8"/>
                  </a:lnTo>
                  <a:lnTo>
                    <a:pt x="4" y="10"/>
                  </a:lnTo>
                  <a:lnTo>
                    <a:pt x="3" y="11"/>
                  </a:lnTo>
                  <a:lnTo>
                    <a:pt x="1" y="12"/>
                  </a:lnTo>
                  <a:lnTo>
                    <a:pt x="0" y="13"/>
                  </a:lnTo>
                  <a:lnTo>
                    <a:pt x="0" y="14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8" name="Freeform 63"/>
            <p:cNvSpPr>
              <a:spLocks/>
            </p:cNvSpPr>
            <p:nvPr/>
          </p:nvSpPr>
          <p:spPr bwMode="auto">
            <a:xfrm>
              <a:off x="4211" y="2552"/>
              <a:ext cx="30" cy="25"/>
            </a:xfrm>
            <a:custGeom>
              <a:avLst/>
              <a:gdLst>
                <a:gd name="T0" fmla="*/ 29 w 30"/>
                <a:gd name="T1" fmla="*/ 0 h 25"/>
                <a:gd name="T2" fmla="*/ 26 w 30"/>
                <a:gd name="T3" fmla="*/ 0 h 25"/>
                <a:gd name="T4" fmla="*/ 24 w 30"/>
                <a:gd name="T5" fmla="*/ 1 h 25"/>
                <a:gd name="T6" fmla="*/ 22 w 30"/>
                <a:gd name="T7" fmla="*/ 2 h 25"/>
                <a:gd name="T8" fmla="*/ 21 w 30"/>
                <a:gd name="T9" fmla="*/ 3 h 25"/>
                <a:gd name="T10" fmla="*/ 19 w 30"/>
                <a:gd name="T11" fmla="*/ 5 h 25"/>
                <a:gd name="T12" fmla="*/ 18 w 30"/>
                <a:gd name="T13" fmla="*/ 7 h 25"/>
                <a:gd name="T14" fmla="*/ 17 w 30"/>
                <a:gd name="T15" fmla="*/ 8 h 25"/>
                <a:gd name="T16" fmla="*/ 16 w 30"/>
                <a:gd name="T17" fmla="*/ 10 h 25"/>
                <a:gd name="T18" fmla="*/ 15 w 30"/>
                <a:gd name="T19" fmla="*/ 12 h 25"/>
                <a:gd name="T20" fmla="*/ 14 w 30"/>
                <a:gd name="T21" fmla="*/ 14 h 25"/>
                <a:gd name="T22" fmla="*/ 12 w 30"/>
                <a:gd name="T23" fmla="*/ 17 h 25"/>
                <a:gd name="T24" fmla="*/ 10 w 30"/>
                <a:gd name="T25" fmla="*/ 18 h 25"/>
                <a:gd name="T26" fmla="*/ 8 w 30"/>
                <a:gd name="T27" fmla="*/ 20 h 25"/>
                <a:gd name="T28" fmla="*/ 6 w 30"/>
                <a:gd name="T29" fmla="*/ 22 h 25"/>
                <a:gd name="T30" fmla="*/ 3 w 30"/>
                <a:gd name="T31" fmla="*/ 23 h 25"/>
                <a:gd name="T32" fmla="*/ 0 w 30"/>
                <a:gd name="T33" fmla="*/ 24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0"/>
                <a:gd name="T52" fmla="*/ 0 h 25"/>
                <a:gd name="T53" fmla="*/ 30 w 30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0" h="25">
                  <a:moveTo>
                    <a:pt x="29" y="0"/>
                  </a:moveTo>
                  <a:lnTo>
                    <a:pt x="26" y="0"/>
                  </a:lnTo>
                  <a:lnTo>
                    <a:pt x="24" y="1"/>
                  </a:lnTo>
                  <a:lnTo>
                    <a:pt x="22" y="2"/>
                  </a:lnTo>
                  <a:lnTo>
                    <a:pt x="21" y="3"/>
                  </a:lnTo>
                  <a:lnTo>
                    <a:pt x="19" y="5"/>
                  </a:lnTo>
                  <a:lnTo>
                    <a:pt x="18" y="7"/>
                  </a:lnTo>
                  <a:lnTo>
                    <a:pt x="17" y="8"/>
                  </a:lnTo>
                  <a:lnTo>
                    <a:pt x="16" y="10"/>
                  </a:lnTo>
                  <a:lnTo>
                    <a:pt x="15" y="12"/>
                  </a:lnTo>
                  <a:lnTo>
                    <a:pt x="14" y="14"/>
                  </a:lnTo>
                  <a:lnTo>
                    <a:pt x="12" y="17"/>
                  </a:lnTo>
                  <a:lnTo>
                    <a:pt x="10" y="18"/>
                  </a:lnTo>
                  <a:lnTo>
                    <a:pt x="8" y="20"/>
                  </a:lnTo>
                  <a:lnTo>
                    <a:pt x="6" y="22"/>
                  </a:lnTo>
                  <a:lnTo>
                    <a:pt x="3" y="23"/>
                  </a:lnTo>
                  <a:lnTo>
                    <a:pt x="0" y="24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9" name="Freeform 64"/>
            <p:cNvSpPr>
              <a:spLocks/>
            </p:cNvSpPr>
            <p:nvPr/>
          </p:nvSpPr>
          <p:spPr bwMode="auto">
            <a:xfrm>
              <a:off x="4748" y="1623"/>
              <a:ext cx="263" cy="181"/>
            </a:xfrm>
            <a:custGeom>
              <a:avLst/>
              <a:gdLst>
                <a:gd name="T0" fmla="*/ 262 w 263"/>
                <a:gd name="T1" fmla="*/ 39 h 181"/>
                <a:gd name="T2" fmla="*/ 261 w 263"/>
                <a:gd name="T3" fmla="*/ 37 h 181"/>
                <a:gd name="T4" fmla="*/ 260 w 263"/>
                <a:gd name="T5" fmla="*/ 34 h 181"/>
                <a:gd name="T6" fmla="*/ 258 w 263"/>
                <a:gd name="T7" fmla="*/ 30 h 181"/>
                <a:gd name="T8" fmla="*/ 256 w 263"/>
                <a:gd name="T9" fmla="*/ 26 h 181"/>
                <a:gd name="T10" fmla="*/ 254 w 263"/>
                <a:gd name="T11" fmla="*/ 21 h 181"/>
                <a:gd name="T12" fmla="*/ 251 w 263"/>
                <a:gd name="T13" fmla="*/ 16 h 181"/>
                <a:gd name="T14" fmla="*/ 248 w 263"/>
                <a:gd name="T15" fmla="*/ 11 h 181"/>
                <a:gd name="T16" fmla="*/ 245 w 263"/>
                <a:gd name="T17" fmla="*/ 6 h 181"/>
                <a:gd name="T18" fmla="*/ 242 w 263"/>
                <a:gd name="T19" fmla="*/ 3 h 181"/>
                <a:gd name="T20" fmla="*/ 237 w 263"/>
                <a:gd name="T21" fmla="*/ 2 h 181"/>
                <a:gd name="T22" fmla="*/ 232 w 263"/>
                <a:gd name="T23" fmla="*/ 1 h 181"/>
                <a:gd name="T24" fmla="*/ 226 w 263"/>
                <a:gd name="T25" fmla="*/ 0 h 181"/>
                <a:gd name="T26" fmla="*/ 209 w 263"/>
                <a:gd name="T27" fmla="*/ 1 h 181"/>
                <a:gd name="T28" fmla="*/ 199 w 263"/>
                <a:gd name="T29" fmla="*/ 5 h 181"/>
                <a:gd name="T30" fmla="*/ 180 w 263"/>
                <a:gd name="T31" fmla="*/ 14 h 181"/>
                <a:gd name="T32" fmla="*/ 155 w 263"/>
                <a:gd name="T33" fmla="*/ 27 h 181"/>
                <a:gd name="T34" fmla="*/ 126 w 263"/>
                <a:gd name="T35" fmla="*/ 42 h 181"/>
                <a:gd name="T36" fmla="*/ 96 w 263"/>
                <a:gd name="T37" fmla="*/ 61 h 181"/>
                <a:gd name="T38" fmla="*/ 66 w 263"/>
                <a:gd name="T39" fmla="*/ 83 h 181"/>
                <a:gd name="T40" fmla="*/ 39 w 263"/>
                <a:gd name="T41" fmla="*/ 106 h 181"/>
                <a:gd name="T42" fmla="*/ 18 w 263"/>
                <a:gd name="T43" fmla="*/ 130 h 181"/>
                <a:gd name="T44" fmla="*/ 12 w 263"/>
                <a:gd name="T45" fmla="*/ 137 h 181"/>
                <a:gd name="T46" fmla="*/ 7 w 263"/>
                <a:gd name="T47" fmla="*/ 143 h 181"/>
                <a:gd name="T48" fmla="*/ 3 w 263"/>
                <a:gd name="T49" fmla="*/ 149 h 181"/>
                <a:gd name="T50" fmla="*/ 1 w 263"/>
                <a:gd name="T51" fmla="*/ 154 h 181"/>
                <a:gd name="T52" fmla="*/ 1 w 263"/>
                <a:gd name="T53" fmla="*/ 160 h 181"/>
                <a:gd name="T54" fmla="*/ 4 w 263"/>
                <a:gd name="T55" fmla="*/ 165 h 181"/>
                <a:gd name="T56" fmla="*/ 11 w 263"/>
                <a:gd name="T57" fmla="*/ 171 h 181"/>
                <a:gd name="T58" fmla="*/ 23 w 263"/>
                <a:gd name="T59" fmla="*/ 178 h 181"/>
                <a:gd name="T60" fmla="*/ 43 w 263"/>
                <a:gd name="T61" fmla="*/ 178 h 181"/>
                <a:gd name="T62" fmla="*/ 74 w 263"/>
                <a:gd name="T63" fmla="*/ 165 h 181"/>
                <a:gd name="T64" fmla="*/ 113 w 263"/>
                <a:gd name="T65" fmla="*/ 143 h 181"/>
                <a:gd name="T66" fmla="*/ 155 w 263"/>
                <a:gd name="T67" fmla="*/ 116 h 181"/>
                <a:gd name="T68" fmla="*/ 195 w 263"/>
                <a:gd name="T69" fmla="*/ 88 h 181"/>
                <a:gd name="T70" fmla="*/ 229 w 263"/>
                <a:gd name="T71" fmla="*/ 64 h 181"/>
                <a:gd name="T72" fmla="*/ 253 w 263"/>
                <a:gd name="T73" fmla="*/ 46 h 181"/>
                <a:gd name="T74" fmla="*/ 262 w 263"/>
                <a:gd name="T75" fmla="*/ 39 h 18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63"/>
                <a:gd name="T115" fmla="*/ 0 h 181"/>
                <a:gd name="T116" fmla="*/ 263 w 263"/>
                <a:gd name="T117" fmla="*/ 181 h 18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63" h="181">
                  <a:moveTo>
                    <a:pt x="262" y="39"/>
                  </a:moveTo>
                  <a:lnTo>
                    <a:pt x="262" y="39"/>
                  </a:lnTo>
                  <a:lnTo>
                    <a:pt x="261" y="38"/>
                  </a:lnTo>
                  <a:lnTo>
                    <a:pt x="261" y="37"/>
                  </a:lnTo>
                  <a:lnTo>
                    <a:pt x="260" y="36"/>
                  </a:lnTo>
                  <a:lnTo>
                    <a:pt x="260" y="34"/>
                  </a:lnTo>
                  <a:lnTo>
                    <a:pt x="259" y="32"/>
                  </a:lnTo>
                  <a:lnTo>
                    <a:pt x="258" y="30"/>
                  </a:lnTo>
                  <a:lnTo>
                    <a:pt x="257" y="28"/>
                  </a:lnTo>
                  <a:lnTo>
                    <a:pt x="256" y="26"/>
                  </a:lnTo>
                  <a:lnTo>
                    <a:pt x="255" y="24"/>
                  </a:lnTo>
                  <a:lnTo>
                    <a:pt x="254" y="21"/>
                  </a:lnTo>
                  <a:lnTo>
                    <a:pt x="252" y="19"/>
                  </a:lnTo>
                  <a:lnTo>
                    <a:pt x="251" y="16"/>
                  </a:lnTo>
                  <a:lnTo>
                    <a:pt x="249" y="14"/>
                  </a:lnTo>
                  <a:lnTo>
                    <a:pt x="248" y="11"/>
                  </a:lnTo>
                  <a:lnTo>
                    <a:pt x="246" y="8"/>
                  </a:lnTo>
                  <a:lnTo>
                    <a:pt x="245" y="6"/>
                  </a:lnTo>
                  <a:lnTo>
                    <a:pt x="243" y="5"/>
                  </a:lnTo>
                  <a:lnTo>
                    <a:pt x="242" y="3"/>
                  </a:lnTo>
                  <a:lnTo>
                    <a:pt x="239" y="2"/>
                  </a:lnTo>
                  <a:lnTo>
                    <a:pt x="237" y="2"/>
                  </a:lnTo>
                  <a:lnTo>
                    <a:pt x="234" y="1"/>
                  </a:lnTo>
                  <a:lnTo>
                    <a:pt x="232" y="1"/>
                  </a:lnTo>
                  <a:lnTo>
                    <a:pt x="229" y="0"/>
                  </a:lnTo>
                  <a:lnTo>
                    <a:pt x="226" y="0"/>
                  </a:lnTo>
                  <a:lnTo>
                    <a:pt x="212" y="1"/>
                  </a:lnTo>
                  <a:lnTo>
                    <a:pt x="209" y="1"/>
                  </a:lnTo>
                  <a:lnTo>
                    <a:pt x="205" y="3"/>
                  </a:lnTo>
                  <a:lnTo>
                    <a:pt x="199" y="5"/>
                  </a:lnTo>
                  <a:lnTo>
                    <a:pt x="190" y="9"/>
                  </a:lnTo>
                  <a:lnTo>
                    <a:pt x="180" y="14"/>
                  </a:lnTo>
                  <a:lnTo>
                    <a:pt x="168" y="20"/>
                  </a:lnTo>
                  <a:lnTo>
                    <a:pt x="155" y="27"/>
                  </a:lnTo>
                  <a:lnTo>
                    <a:pt x="141" y="34"/>
                  </a:lnTo>
                  <a:lnTo>
                    <a:pt x="126" y="42"/>
                  </a:lnTo>
                  <a:lnTo>
                    <a:pt x="111" y="52"/>
                  </a:lnTo>
                  <a:lnTo>
                    <a:pt x="96" y="61"/>
                  </a:lnTo>
                  <a:lnTo>
                    <a:pt x="81" y="72"/>
                  </a:lnTo>
                  <a:lnTo>
                    <a:pt x="66" y="83"/>
                  </a:lnTo>
                  <a:lnTo>
                    <a:pt x="52" y="94"/>
                  </a:lnTo>
                  <a:lnTo>
                    <a:pt x="39" y="106"/>
                  </a:lnTo>
                  <a:lnTo>
                    <a:pt x="28" y="118"/>
                  </a:lnTo>
                  <a:lnTo>
                    <a:pt x="18" y="130"/>
                  </a:lnTo>
                  <a:lnTo>
                    <a:pt x="15" y="134"/>
                  </a:lnTo>
                  <a:lnTo>
                    <a:pt x="12" y="137"/>
                  </a:lnTo>
                  <a:lnTo>
                    <a:pt x="10" y="140"/>
                  </a:lnTo>
                  <a:lnTo>
                    <a:pt x="7" y="143"/>
                  </a:lnTo>
                  <a:lnTo>
                    <a:pt x="5" y="146"/>
                  </a:lnTo>
                  <a:lnTo>
                    <a:pt x="3" y="149"/>
                  </a:lnTo>
                  <a:lnTo>
                    <a:pt x="1" y="152"/>
                  </a:lnTo>
                  <a:lnTo>
                    <a:pt x="1" y="154"/>
                  </a:lnTo>
                  <a:lnTo>
                    <a:pt x="0" y="157"/>
                  </a:lnTo>
                  <a:lnTo>
                    <a:pt x="1" y="160"/>
                  </a:lnTo>
                  <a:lnTo>
                    <a:pt x="2" y="162"/>
                  </a:lnTo>
                  <a:lnTo>
                    <a:pt x="4" y="165"/>
                  </a:lnTo>
                  <a:lnTo>
                    <a:pt x="7" y="168"/>
                  </a:lnTo>
                  <a:lnTo>
                    <a:pt x="11" y="171"/>
                  </a:lnTo>
                  <a:lnTo>
                    <a:pt x="16" y="175"/>
                  </a:lnTo>
                  <a:lnTo>
                    <a:pt x="23" y="178"/>
                  </a:lnTo>
                  <a:lnTo>
                    <a:pt x="31" y="180"/>
                  </a:lnTo>
                  <a:lnTo>
                    <a:pt x="43" y="178"/>
                  </a:lnTo>
                  <a:lnTo>
                    <a:pt x="57" y="172"/>
                  </a:lnTo>
                  <a:lnTo>
                    <a:pt x="74" y="165"/>
                  </a:lnTo>
                  <a:lnTo>
                    <a:pt x="93" y="155"/>
                  </a:lnTo>
                  <a:lnTo>
                    <a:pt x="113" y="143"/>
                  </a:lnTo>
                  <a:lnTo>
                    <a:pt x="134" y="130"/>
                  </a:lnTo>
                  <a:lnTo>
                    <a:pt x="155" y="116"/>
                  </a:lnTo>
                  <a:lnTo>
                    <a:pt x="175" y="102"/>
                  </a:lnTo>
                  <a:lnTo>
                    <a:pt x="195" y="88"/>
                  </a:lnTo>
                  <a:lnTo>
                    <a:pt x="213" y="75"/>
                  </a:lnTo>
                  <a:lnTo>
                    <a:pt x="229" y="64"/>
                  </a:lnTo>
                  <a:lnTo>
                    <a:pt x="243" y="54"/>
                  </a:lnTo>
                  <a:lnTo>
                    <a:pt x="253" y="46"/>
                  </a:lnTo>
                  <a:lnTo>
                    <a:pt x="260" y="41"/>
                  </a:lnTo>
                  <a:lnTo>
                    <a:pt x="262" y="39"/>
                  </a:lnTo>
                </a:path>
              </a:pathLst>
            </a:custGeom>
            <a:solidFill>
              <a:srgbClr val="4CCBB2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70" name="Freeform 65"/>
            <p:cNvSpPr>
              <a:spLocks/>
            </p:cNvSpPr>
            <p:nvPr/>
          </p:nvSpPr>
          <p:spPr bwMode="auto">
            <a:xfrm>
              <a:off x="4106" y="1857"/>
              <a:ext cx="680" cy="523"/>
            </a:xfrm>
            <a:custGeom>
              <a:avLst/>
              <a:gdLst>
                <a:gd name="T0" fmla="*/ 633 w 680"/>
                <a:gd name="T1" fmla="*/ 332 h 523"/>
                <a:gd name="T2" fmla="*/ 576 w 680"/>
                <a:gd name="T3" fmla="*/ 414 h 523"/>
                <a:gd name="T4" fmla="*/ 514 w 680"/>
                <a:gd name="T5" fmla="*/ 492 h 523"/>
                <a:gd name="T6" fmla="*/ 481 w 680"/>
                <a:gd name="T7" fmla="*/ 500 h 523"/>
                <a:gd name="T8" fmla="*/ 426 w 680"/>
                <a:gd name="T9" fmla="*/ 501 h 523"/>
                <a:gd name="T10" fmla="*/ 361 w 680"/>
                <a:gd name="T11" fmla="*/ 510 h 523"/>
                <a:gd name="T12" fmla="*/ 320 w 680"/>
                <a:gd name="T13" fmla="*/ 520 h 523"/>
                <a:gd name="T14" fmla="*/ 274 w 680"/>
                <a:gd name="T15" fmla="*/ 522 h 523"/>
                <a:gd name="T16" fmla="*/ 218 w 680"/>
                <a:gd name="T17" fmla="*/ 516 h 523"/>
                <a:gd name="T18" fmla="*/ 181 w 680"/>
                <a:gd name="T19" fmla="*/ 504 h 523"/>
                <a:gd name="T20" fmla="*/ 158 w 680"/>
                <a:gd name="T21" fmla="*/ 497 h 523"/>
                <a:gd name="T22" fmla="*/ 130 w 680"/>
                <a:gd name="T23" fmla="*/ 502 h 523"/>
                <a:gd name="T24" fmla="*/ 98 w 680"/>
                <a:gd name="T25" fmla="*/ 508 h 523"/>
                <a:gd name="T26" fmla="*/ 67 w 680"/>
                <a:gd name="T27" fmla="*/ 504 h 523"/>
                <a:gd name="T28" fmla="*/ 46 w 680"/>
                <a:gd name="T29" fmla="*/ 485 h 523"/>
                <a:gd name="T30" fmla="*/ 34 w 680"/>
                <a:gd name="T31" fmla="*/ 456 h 523"/>
                <a:gd name="T32" fmla="*/ 32 w 680"/>
                <a:gd name="T33" fmla="*/ 424 h 523"/>
                <a:gd name="T34" fmla="*/ 25 w 680"/>
                <a:gd name="T35" fmla="*/ 399 h 523"/>
                <a:gd name="T36" fmla="*/ 12 w 680"/>
                <a:gd name="T37" fmla="*/ 388 h 523"/>
                <a:gd name="T38" fmla="*/ 2 w 680"/>
                <a:gd name="T39" fmla="*/ 378 h 523"/>
                <a:gd name="T40" fmla="*/ 12 w 680"/>
                <a:gd name="T41" fmla="*/ 364 h 523"/>
                <a:gd name="T42" fmla="*/ 25 w 680"/>
                <a:gd name="T43" fmla="*/ 360 h 523"/>
                <a:gd name="T44" fmla="*/ 39 w 680"/>
                <a:gd name="T45" fmla="*/ 360 h 523"/>
                <a:gd name="T46" fmla="*/ 62 w 680"/>
                <a:gd name="T47" fmla="*/ 353 h 523"/>
                <a:gd name="T48" fmla="*/ 77 w 680"/>
                <a:gd name="T49" fmla="*/ 350 h 523"/>
                <a:gd name="T50" fmla="*/ 87 w 680"/>
                <a:gd name="T51" fmla="*/ 346 h 523"/>
                <a:gd name="T52" fmla="*/ 110 w 680"/>
                <a:gd name="T53" fmla="*/ 339 h 523"/>
                <a:gd name="T54" fmla="*/ 138 w 680"/>
                <a:gd name="T55" fmla="*/ 338 h 523"/>
                <a:gd name="T56" fmla="*/ 162 w 680"/>
                <a:gd name="T57" fmla="*/ 343 h 523"/>
                <a:gd name="T58" fmla="*/ 184 w 680"/>
                <a:gd name="T59" fmla="*/ 336 h 523"/>
                <a:gd name="T60" fmla="*/ 207 w 680"/>
                <a:gd name="T61" fmla="*/ 326 h 523"/>
                <a:gd name="T62" fmla="*/ 228 w 680"/>
                <a:gd name="T63" fmla="*/ 328 h 523"/>
                <a:gd name="T64" fmla="*/ 249 w 680"/>
                <a:gd name="T65" fmla="*/ 318 h 523"/>
                <a:gd name="T66" fmla="*/ 271 w 680"/>
                <a:gd name="T67" fmla="*/ 300 h 523"/>
                <a:gd name="T68" fmla="*/ 292 w 680"/>
                <a:gd name="T69" fmla="*/ 298 h 523"/>
                <a:gd name="T70" fmla="*/ 306 w 680"/>
                <a:gd name="T71" fmla="*/ 298 h 523"/>
                <a:gd name="T72" fmla="*/ 325 w 680"/>
                <a:gd name="T73" fmla="*/ 288 h 523"/>
                <a:gd name="T74" fmla="*/ 348 w 680"/>
                <a:gd name="T75" fmla="*/ 279 h 523"/>
                <a:gd name="T76" fmla="*/ 378 w 680"/>
                <a:gd name="T77" fmla="*/ 277 h 523"/>
                <a:gd name="T78" fmla="*/ 402 w 680"/>
                <a:gd name="T79" fmla="*/ 274 h 523"/>
                <a:gd name="T80" fmla="*/ 418 w 680"/>
                <a:gd name="T81" fmla="*/ 261 h 523"/>
                <a:gd name="T82" fmla="*/ 425 w 680"/>
                <a:gd name="T83" fmla="*/ 238 h 523"/>
                <a:gd name="T84" fmla="*/ 438 w 680"/>
                <a:gd name="T85" fmla="*/ 231 h 523"/>
                <a:gd name="T86" fmla="*/ 452 w 680"/>
                <a:gd name="T87" fmla="*/ 236 h 523"/>
                <a:gd name="T88" fmla="*/ 464 w 680"/>
                <a:gd name="T89" fmla="*/ 242 h 523"/>
                <a:gd name="T90" fmla="*/ 477 w 680"/>
                <a:gd name="T91" fmla="*/ 235 h 523"/>
                <a:gd name="T92" fmla="*/ 489 w 680"/>
                <a:gd name="T93" fmla="*/ 219 h 523"/>
                <a:gd name="T94" fmla="*/ 499 w 680"/>
                <a:gd name="T95" fmla="*/ 198 h 523"/>
                <a:gd name="T96" fmla="*/ 518 w 680"/>
                <a:gd name="T97" fmla="*/ 182 h 523"/>
                <a:gd name="T98" fmla="*/ 541 w 680"/>
                <a:gd name="T99" fmla="*/ 174 h 523"/>
                <a:gd name="T100" fmla="*/ 555 w 680"/>
                <a:gd name="T101" fmla="*/ 164 h 523"/>
                <a:gd name="T102" fmla="*/ 569 w 680"/>
                <a:gd name="T103" fmla="*/ 136 h 523"/>
                <a:gd name="T104" fmla="*/ 594 w 680"/>
                <a:gd name="T105" fmla="*/ 100 h 523"/>
                <a:gd name="T106" fmla="*/ 615 w 680"/>
                <a:gd name="T107" fmla="*/ 79 h 523"/>
                <a:gd name="T108" fmla="*/ 628 w 680"/>
                <a:gd name="T109" fmla="*/ 51 h 523"/>
                <a:gd name="T110" fmla="*/ 645 w 680"/>
                <a:gd name="T111" fmla="*/ 25 h 523"/>
                <a:gd name="T112" fmla="*/ 665 w 680"/>
                <a:gd name="T113" fmla="*/ 5 h 523"/>
                <a:gd name="T114" fmla="*/ 678 w 680"/>
                <a:gd name="T115" fmla="*/ 4 h 523"/>
                <a:gd name="T116" fmla="*/ 678 w 680"/>
                <a:gd name="T117" fmla="*/ 24 h 523"/>
                <a:gd name="T118" fmla="*/ 675 w 680"/>
                <a:gd name="T119" fmla="*/ 42 h 52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80"/>
                <a:gd name="T181" fmla="*/ 0 h 523"/>
                <a:gd name="T182" fmla="*/ 680 w 680"/>
                <a:gd name="T183" fmla="*/ 523 h 52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80" h="523">
                  <a:moveTo>
                    <a:pt x="674" y="45"/>
                  </a:moveTo>
                  <a:lnTo>
                    <a:pt x="646" y="313"/>
                  </a:lnTo>
                  <a:lnTo>
                    <a:pt x="644" y="315"/>
                  </a:lnTo>
                  <a:lnTo>
                    <a:pt x="640" y="321"/>
                  </a:lnTo>
                  <a:lnTo>
                    <a:pt x="633" y="332"/>
                  </a:lnTo>
                  <a:lnTo>
                    <a:pt x="624" y="345"/>
                  </a:lnTo>
                  <a:lnTo>
                    <a:pt x="614" y="360"/>
                  </a:lnTo>
                  <a:lnTo>
                    <a:pt x="602" y="377"/>
                  </a:lnTo>
                  <a:lnTo>
                    <a:pt x="589" y="395"/>
                  </a:lnTo>
                  <a:lnTo>
                    <a:pt x="576" y="414"/>
                  </a:lnTo>
                  <a:lnTo>
                    <a:pt x="563" y="432"/>
                  </a:lnTo>
                  <a:lnTo>
                    <a:pt x="549" y="450"/>
                  </a:lnTo>
                  <a:lnTo>
                    <a:pt x="536" y="466"/>
                  </a:lnTo>
                  <a:lnTo>
                    <a:pt x="524" y="480"/>
                  </a:lnTo>
                  <a:lnTo>
                    <a:pt x="514" y="492"/>
                  </a:lnTo>
                  <a:lnTo>
                    <a:pt x="504" y="500"/>
                  </a:lnTo>
                  <a:lnTo>
                    <a:pt x="497" y="504"/>
                  </a:lnTo>
                  <a:lnTo>
                    <a:pt x="492" y="504"/>
                  </a:lnTo>
                  <a:lnTo>
                    <a:pt x="488" y="502"/>
                  </a:lnTo>
                  <a:lnTo>
                    <a:pt x="481" y="500"/>
                  </a:lnTo>
                  <a:lnTo>
                    <a:pt x="472" y="499"/>
                  </a:lnTo>
                  <a:lnTo>
                    <a:pt x="462" y="499"/>
                  </a:lnTo>
                  <a:lnTo>
                    <a:pt x="451" y="499"/>
                  </a:lnTo>
                  <a:lnTo>
                    <a:pt x="439" y="500"/>
                  </a:lnTo>
                  <a:lnTo>
                    <a:pt x="426" y="501"/>
                  </a:lnTo>
                  <a:lnTo>
                    <a:pt x="412" y="502"/>
                  </a:lnTo>
                  <a:lnTo>
                    <a:pt x="399" y="504"/>
                  </a:lnTo>
                  <a:lnTo>
                    <a:pt x="386" y="506"/>
                  </a:lnTo>
                  <a:lnTo>
                    <a:pt x="373" y="508"/>
                  </a:lnTo>
                  <a:lnTo>
                    <a:pt x="361" y="510"/>
                  </a:lnTo>
                  <a:lnTo>
                    <a:pt x="349" y="512"/>
                  </a:lnTo>
                  <a:lnTo>
                    <a:pt x="340" y="514"/>
                  </a:lnTo>
                  <a:lnTo>
                    <a:pt x="331" y="516"/>
                  </a:lnTo>
                  <a:lnTo>
                    <a:pt x="325" y="518"/>
                  </a:lnTo>
                  <a:lnTo>
                    <a:pt x="320" y="520"/>
                  </a:lnTo>
                  <a:lnTo>
                    <a:pt x="313" y="521"/>
                  </a:lnTo>
                  <a:lnTo>
                    <a:pt x="305" y="522"/>
                  </a:lnTo>
                  <a:lnTo>
                    <a:pt x="295" y="522"/>
                  </a:lnTo>
                  <a:lnTo>
                    <a:pt x="285" y="522"/>
                  </a:lnTo>
                  <a:lnTo>
                    <a:pt x="274" y="522"/>
                  </a:lnTo>
                  <a:lnTo>
                    <a:pt x="263" y="521"/>
                  </a:lnTo>
                  <a:lnTo>
                    <a:pt x="251" y="520"/>
                  </a:lnTo>
                  <a:lnTo>
                    <a:pt x="240" y="519"/>
                  </a:lnTo>
                  <a:lnTo>
                    <a:pt x="229" y="517"/>
                  </a:lnTo>
                  <a:lnTo>
                    <a:pt x="218" y="516"/>
                  </a:lnTo>
                  <a:lnTo>
                    <a:pt x="209" y="514"/>
                  </a:lnTo>
                  <a:lnTo>
                    <a:pt x="200" y="512"/>
                  </a:lnTo>
                  <a:lnTo>
                    <a:pt x="192" y="509"/>
                  </a:lnTo>
                  <a:lnTo>
                    <a:pt x="186" y="507"/>
                  </a:lnTo>
                  <a:lnTo>
                    <a:pt x="181" y="504"/>
                  </a:lnTo>
                  <a:lnTo>
                    <a:pt x="177" y="501"/>
                  </a:lnTo>
                  <a:lnTo>
                    <a:pt x="172" y="499"/>
                  </a:lnTo>
                  <a:lnTo>
                    <a:pt x="167" y="497"/>
                  </a:lnTo>
                  <a:lnTo>
                    <a:pt x="162" y="497"/>
                  </a:lnTo>
                  <a:lnTo>
                    <a:pt x="158" y="497"/>
                  </a:lnTo>
                  <a:lnTo>
                    <a:pt x="152" y="497"/>
                  </a:lnTo>
                  <a:lnTo>
                    <a:pt x="147" y="498"/>
                  </a:lnTo>
                  <a:lnTo>
                    <a:pt x="141" y="499"/>
                  </a:lnTo>
                  <a:lnTo>
                    <a:pt x="136" y="501"/>
                  </a:lnTo>
                  <a:lnTo>
                    <a:pt x="130" y="502"/>
                  </a:lnTo>
                  <a:lnTo>
                    <a:pt x="124" y="504"/>
                  </a:lnTo>
                  <a:lnTo>
                    <a:pt x="118" y="505"/>
                  </a:lnTo>
                  <a:lnTo>
                    <a:pt x="111" y="507"/>
                  </a:lnTo>
                  <a:lnTo>
                    <a:pt x="104" y="508"/>
                  </a:lnTo>
                  <a:lnTo>
                    <a:pt x="98" y="508"/>
                  </a:lnTo>
                  <a:lnTo>
                    <a:pt x="91" y="509"/>
                  </a:lnTo>
                  <a:lnTo>
                    <a:pt x="84" y="508"/>
                  </a:lnTo>
                  <a:lnTo>
                    <a:pt x="78" y="507"/>
                  </a:lnTo>
                  <a:lnTo>
                    <a:pt x="73" y="506"/>
                  </a:lnTo>
                  <a:lnTo>
                    <a:pt x="67" y="504"/>
                  </a:lnTo>
                  <a:lnTo>
                    <a:pt x="62" y="501"/>
                  </a:lnTo>
                  <a:lnTo>
                    <a:pt x="58" y="498"/>
                  </a:lnTo>
                  <a:lnTo>
                    <a:pt x="53" y="494"/>
                  </a:lnTo>
                  <a:lnTo>
                    <a:pt x="49" y="490"/>
                  </a:lnTo>
                  <a:lnTo>
                    <a:pt x="46" y="485"/>
                  </a:lnTo>
                  <a:lnTo>
                    <a:pt x="42" y="480"/>
                  </a:lnTo>
                  <a:lnTo>
                    <a:pt x="40" y="474"/>
                  </a:lnTo>
                  <a:lnTo>
                    <a:pt x="37" y="468"/>
                  </a:lnTo>
                  <a:lnTo>
                    <a:pt x="36" y="462"/>
                  </a:lnTo>
                  <a:lnTo>
                    <a:pt x="34" y="456"/>
                  </a:lnTo>
                  <a:lnTo>
                    <a:pt x="34" y="449"/>
                  </a:lnTo>
                  <a:lnTo>
                    <a:pt x="33" y="442"/>
                  </a:lnTo>
                  <a:lnTo>
                    <a:pt x="33" y="435"/>
                  </a:lnTo>
                  <a:lnTo>
                    <a:pt x="33" y="429"/>
                  </a:lnTo>
                  <a:lnTo>
                    <a:pt x="32" y="424"/>
                  </a:lnTo>
                  <a:lnTo>
                    <a:pt x="31" y="418"/>
                  </a:lnTo>
                  <a:lnTo>
                    <a:pt x="30" y="413"/>
                  </a:lnTo>
                  <a:lnTo>
                    <a:pt x="29" y="408"/>
                  </a:lnTo>
                  <a:lnTo>
                    <a:pt x="27" y="403"/>
                  </a:lnTo>
                  <a:lnTo>
                    <a:pt x="25" y="399"/>
                  </a:lnTo>
                  <a:lnTo>
                    <a:pt x="23" y="396"/>
                  </a:lnTo>
                  <a:lnTo>
                    <a:pt x="21" y="393"/>
                  </a:lnTo>
                  <a:lnTo>
                    <a:pt x="18" y="390"/>
                  </a:lnTo>
                  <a:lnTo>
                    <a:pt x="15" y="389"/>
                  </a:lnTo>
                  <a:lnTo>
                    <a:pt x="12" y="388"/>
                  </a:lnTo>
                  <a:lnTo>
                    <a:pt x="8" y="387"/>
                  </a:lnTo>
                  <a:lnTo>
                    <a:pt x="4" y="388"/>
                  </a:lnTo>
                  <a:lnTo>
                    <a:pt x="0" y="389"/>
                  </a:lnTo>
                  <a:lnTo>
                    <a:pt x="1" y="383"/>
                  </a:lnTo>
                  <a:lnTo>
                    <a:pt x="2" y="378"/>
                  </a:lnTo>
                  <a:lnTo>
                    <a:pt x="4" y="374"/>
                  </a:lnTo>
                  <a:lnTo>
                    <a:pt x="6" y="370"/>
                  </a:lnTo>
                  <a:lnTo>
                    <a:pt x="8" y="368"/>
                  </a:lnTo>
                  <a:lnTo>
                    <a:pt x="10" y="365"/>
                  </a:lnTo>
                  <a:lnTo>
                    <a:pt x="12" y="364"/>
                  </a:lnTo>
                  <a:lnTo>
                    <a:pt x="15" y="362"/>
                  </a:lnTo>
                  <a:lnTo>
                    <a:pt x="17" y="361"/>
                  </a:lnTo>
                  <a:lnTo>
                    <a:pt x="20" y="361"/>
                  </a:lnTo>
                  <a:lnTo>
                    <a:pt x="22" y="360"/>
                  </a:lnTo>
                  <a:lnTo>
                    <a:pt x="25" y="360"/>
                  </a:lnTo>
                  <a:lnTo>
                    <a:pt x="29" y="360"/>
                  </a:lnTo>
                  <a:lnTo>
                    <a:pt x="31" y="360"/>
                  </a:lnTo>
                  <a:lnTo>
                    <a:pt x="33" y="360"/>
                  </a:lnTo>
                  <a:lnTo>
                    <a:pt x="36" y="360"/>
                  </a:lnTo>
                  <a:lnTo>
                    <a:pt x="39" y="360"/>
                  </a:lnTo>
                  <a:lnTo>
                    <a:pt x="42" y="359"/>
                  </a:lnTo>
                  <a:lnTo>
                    <a:pt x="45" y="358"/>
                  </a:lnTo>
                  <a:lnTo>
                    <a:pt x="49" y="357"/>
                  </a:lnTo>
                  <a:lnTo>
                    <a:pt x="56" y="355"/>
                  </a:lnTo>
                  <a:lnTo>
                    <a:pt x="62" y="353"/>
                  </a:lnTo>
                  <a:lnTo>
                    <a:pt x="65" y="352"/>
                  </a:lnTo>
                  <a:lnTo>
                    <a:pt x="69" y="351"/>
                  </a:lnTo>
                  <a:lnTo>
                    <a:pt x="72" y="350"/>
                  </a:lnTo>
                  <a:lnTo>
                    <a:pt x="74" y="350"/>
                  </a:lnTo>
                  <a:lnTo>
                    <a:pt x="77" y="350"/>
                  </a:lnTo>
                  <a:lnTo>
                    <a:pt x="79" y="350"/>
                  </a:lnTo>
                  <a:lnTo>
                    <a:pt x="81" y="351"/>
                  </a:lnTo>
                  <a:lnTo>
                    <a:pt x="82" y="349"/>
                  </a:lnTo>
                  <a:lnTo>
                    <a:pt x="84" y="347"/>
                  </a:lnTo>
                  <a:lnTo>
                    <a:pt x="87" y="346"/>
                  </a:lnTo>
                  <a:lnTo>
                    <a:pt x="91" y="344"/>
                  </a:lnTo>
                  <a:lnTo>
                    <a:pt x="95" y="342"/>
                  </a:lnTo>
                  <a:lnTo>
                    <a:pt x="100" y="341"/>
                  </a:lnTo>
                  <a:lnTo>
                    <a:pt x="104" y="340"/>
                  </a:lnTo>
                  <a:lnTo>
                    <a:pt x="110" y="339"/>
                  </a:lnTo>
                  <a:lnTo>
                    <a:pt x="115" y="338"/>
                  </a:lnTo>
                  <a:lnTo>
                    <a:pt x="121" y="338"/>
                  </a:lnTo>
                  <a:lnTo>
                    <a:pt x="127" y="337"/>
                  </a:lnTo>
                  <a:lnTo>
                    <a:pt x="132" y="337"/>
                  </a:lnTo>
                  <a:lnTo>
                    <a:pt x="138" y="338"/>
                  </a:lnTo>
                  <a:lnTo>
                    <a:pt x="143" y="339"/>
                  </a:lnTo>
                  <a:lnTo>
                    <a:pt x="148" y="340"/>
                  </a:lnTo>
                  <a:lnTo>
                    <a:pt x="153" y="341"/>
                  </a:lnTo>
                  <a:lnTo>
                    <a:pt x="157" y="343"/>
                  </a:lnTo>
                  <a:lnTo>
                    <a:pt x="162" y="343"/>
                  </a:lnTo>
                  <a:lnTo>
                    <a:pt x="166" y="343"/>
                  </a:lnTo>
                  <a:lnTo>
                    <a:pt x="171" y="342"/>
                  </a:lnTo>
                  <a:lnTo>
                    <a:pt x="175" y="340"/>
                  </a:lnTo>
                  <a:lnTo>
                    <a:pt x="180" y="338"/>
                  </a:lnTo>
                  <a:lnTo>
                    <a:pt x="184" y="336"/>
                  </a:lnTo>
                  <a:lnTo>
                    <a:pt x="189" y="334"/>
                  </a:lnTo>
                  <a:lnTo>
                    <a:pt x="193" y="332"/>
                  </a:lnTo>
                  <a:lnTo>
                    <a:pt x="198" y="330"/>
                  </a:lnTo>
                  <a:lnTo>
                    <a:pt x="202" y="328"/>
                  </a:lnTo>
                  <a:lnTo>
                    <a:pt x="207" y="326"/>
                  </a:lnTo>
                  <a:lnTo>
                    <a:pt x="211" y="326"/>
                  </a:lnTo>
                  <a:lnTo>
                    <a:pt x="216" y="325"/>
                  </a:lnTo>
                  <a:lnTo>
                    <a:pt x="220" y="326"/>
                  </a:lnTo>
                  <a:lnTo>
                    <a:pt x="225" y="327"/>
                  </a:lnTo>
                  <a:lnTo>
                    <a:pt x="228" y="328"/>
                  </a:lnTo>
                  <a:lnTo>
                    <a:pt x="232" y="328"/>
                  </a:lnTo>
                  <a:lnTo>
                    <a:pt x="236" y="327"/>
                  </a:lnTo>
                  <a:lnTo>
                    <a:pt x="240" y="324"/>
                  </a:lnTo>
                  <a:lnTo>
                    <a:pt x="245" y="322"/>
                  </a:lnTo>
                  <a:lnTo>
                    <a:pt x="249" y="318"/>
                  </a:lnTo>
                  <a:lnTo>
                    <a:pt x="254" y="315"/>
                  </a:lnTo>
                  <a:lnTo>
                    <a:pt x="258" y="311"/>
                  </a:lnTo>
                  <a:lnTo>
                    <a:pt x="263" y="307"/>
                  </a:lnTo>
                  <a:lnTo>
                    <a:pt x="267" y="303"/>
                  </a:lnTo>
                  <a:lnTo>
                    <a:pt x="271" y="300"/>
                  </a:lnTo>
                  <a:lnTo>
                    <a:pt x="276" y="298"/>
                  </a:lnTo>
                  <a:lnTo>
                    <a:pt x="280" y="296"/>
                  </a:lnTo>
                  <a:lnTo>
                    <a:pt x="284" y="296"/>
                  </a:lnTo>
                  <a:lnTo>
                    <a:pt x="288" y="296"/>
                  </a:lnTo>
                  <a:lnTo>
                    <a:pt x="292" y="298"/>
                  </a:lnTo>
                  <a:lnTo>
                    <a:pt x="294" y="300"/>
                  </a:lnTo>
                  <a:lnTo>
                    <a:pt x="297" y="300"/>
                  </a:lnTo>
                  <a:lnTo>
                    <a:pt x="300" y="300"/>
                  </a:lnTo>
                  <a:lnTo>
                    <a:pt x="303" y="299"/>
                  </a:lnTo>
                  <a:lnTo>
                    <a:pt x="306" y="298"/>
                  </a:lnTo>
                  <a:lnTo>
                    <a:pt x="310" y="296"/>
                  </a:lnTo>
                  <a:lnTo>
                    <a:pt x="313" y="295"/>
                  </a:lnTo>
                  <a:lnTo>
                    <a:pt x="317" y="292"/>
                  </a:lnTo>
                  <a:lnTo>
                    <a:pt x="321" y="290"/>
                  </a:lnTo>
                  <a:lnTo>
                    <a:pt x="325" y="288"/>
                  </a:lnTo>
                  <a:lnTo>
                    <a:pt x="329" y="286"/>
                  </a:lnTo>
                  <a:lnTo>
                    <a:pt x="334" y="283"/>
                  </a:lnTo>
                  <a:lnTo>
                    <a:pt x="339" y="282"/>
                  </a:lnTo>
                  <a:lnTo>
                    <a:pt x="343" y="280"/>
                  </a:lnTo>
                  <a:lnTo>
                    <a:pt x="348" y="279"/>
                  </a:lnTo>
                  <a:lnTo>
                    <a:pt x="354" y="279"/>
                  </a:lnTo>
                  <a:lnTo>
                    <a:pt x="360" y="278"/>
                  </a:lnTo>
                  <a:lnTo>
                    <a:pt x="366" y="278"/>
                  </a:lnTo>
                  <a:lnTo>
                    <a:pt x="372" y="278"/>
                  </a:lnTo>
                  <a:lnTo>
                    <a:pt x="378" y="277"/>
                  </a:lnTo>
                  <a:lnTo>
                    <a:pt x="383" y="277"/>
                  </a:lnTo>
                  <a:lnTo>
                    <a:pt x="388" y="277"/>
                  </a:lnTo>
                  <a:lnTo>
                    <a:pt x="393" y="276"/>
                  </a:lnTo>
                  <a:lnTo>
                    <a:pt x="398" y="275"/>
                  </a:lnTo>
                  <a:lnTo>
                    <a:pt x="402" y="274"/>
                  </a:lnTo>
                  <a:lnTo>
                    <a:pt x="406" y="273"/>
                  </a:lnTo>
                  <a:lnTo>
                    <a:pt x="410" y="271"/>
                  </a:lnTo>
                  <a:lnTo>
                    <a:pt x="413" y="268"/>
                  </a:lnTo>
                  <a:lnTo>
                    <a:pt x="416" y="265"/>
                  </a:lnTo>
                  <a:lnTo>
                    <a:pt x="418" y="261"/>
                  </a:lnTo>
                  <a:lnTo>
                    <a:pt x="419" y="256"/>
                  </a:lnTo>
                  <a:lnTo>
                    <a:pt x="421" y="250"/>
                  </a:lnTo>
                  <a:lnTo>
                    <a:pt x="422" y="245"/>
                  </a:lnTo>
                  <a:lnTo>
                    <a:pt x="423" y="241"/>
                  </a:lnTo>
                  <a:lnTo>
                    <a:pt x="425" y="238"/>
                  </a:lnTo>
                  <a:lnTo>
                    <a:pt x="427" y="235"/>
                  </a:lnTo>
                  <a:lnTo>
                    <a:pt x="430" y="233"/>
                  </a:lnTo>
                  <a:lnTo>
                    <a:pt x="432" y="232"/>
                  </a:lnTo>
                  <a:lnTo>
                    <a:pt x="435" y="231"/>
                  </a:lnTo>
                  <a:lnTo>
                    <a:pt x="438" y="231"/>
                  </a:lnTo>
                  <a:lnTo>
                    <a:pt x="441" y="231"/>
                  </a:lnTo>
                  <a:lnTo>
                    <a:pt x="444" y="232"/>
                  </a:lnTo>
                  <a:lnTo>
                    <a:pt x="447" y="233"/>
                  </a:lnTo>
                  <a:lnTo>
                    <a:pt x="450" y="234"/>
                  </a:lnTo>
                  <a:lnTo>
                    <a:pt x="452" y="236"/>
                  </a:lnTo>
                  <a:lnTo>
                    <a:pt x="455" y="237"/>
                  </a:lnTo>
                  <a:lnTo>
                    <a:pt x="457" y="239"/>
                  </a:lnTo>
                  <a:lnTo>
                    <a:pt x="459" y="241"/>
                  </a:lnTo>
                  <a:lnTo>
                    <a:pt x="462" y="241"/>
                  </a:lnTo>
                  <a:lnTo>
                    <a:pt x="464" y="242"/>
                  </a:lnTo>
                  <a:lnTo>
                    <a:pt x="467" y="241"/>
                  </a:lnTo>
                  <a:lnTo>
                    <a:pt x="470" y="240"/>
                  </a:lnTo>
                  <a:lnTo>
                    <a:pt x="472" y="239"/>
                  </a:lnTo>
                  <a:lnTo>
                    <a:pt x="475" y="237"/>
                  </a:lnTo>
                  <a:lnTo>
                    <a:pt x="477" y="235"/>
                  </a:lnTo>
                  <a:lnTo>
                    <a:pt x="480" y="233"/>
                  </a:lnTo>
                  <a:lnTo>
                    <a:pt x="482" y="230"/>
                  </a:lnTo>
                  <a:lnTo>
                    <a:pt x="485" y="226"/>
                  </a:lnTo>
                  <a:lnTo>
                    <a:pt x="487" y="223"/>
                  </a:lnTo>
                  <a:lnTo>
                    <a:pt x="489" y="219"/>
                  </a:lnTo>
                  <a:lnTo>
                    <a:pt x="491" y="215"/>
                  </a:lnTo>
                  <a:lnTo>
                    <a:pt x="493" y="211"/>
                  </a:lnTo>
                  <a:lnTo>
                    <a:pt x="495" y="207"/>
                  </a:lnTo>
                  <a:lnTo>
                    <a:pt x="497" y="202"/>
                  </a:lnTo>
                  <a:lnTo>
                    <a:pt x="499" y="198"/>
                  </a:lnTo>
                  <a:lnTo>
                    <a:pt x="502" y="193"/>
                  </a:lnTo>
                  <a:lnTo>
                    <a:pt x="506" y="190"/>
                  </a:lnTo>
                  <a:lnTo>
                    <a:pt x="510" y="186"/>
                  </a:lnTo>
                  <a:lnTo>
                    <a:pt x="514" y="184"/>
                  </a:lnTo>
                  <a:lnTo>
                    <a:pt x="518" y="182"/>
                  </a:lnTo>
                  <a:lnTo>
                    <a:pt x="523" y="180"/>
                  </a:lnTo>
                  <a:lnTo>
                    <a:pt x="528" y="178"/>
                  </a:lnTo>
                  <a:lnTo>
                    <a:pt x="532" y="177"/>
                  </a:lnTo>
                  <a:lnTo>
                    <a:pt x="537" y="175"/>
                  </a:lnTo>
                  <a:lnTo>
                    <a:pt x="541" y="174"/>
                  </a:lnTo>
                  <a:lnTo>
                    <a:pt x="545" y="172"/>
                  </a:lnTo>
                  <a:lnTo>
                    <a:pt x="548" y="171"/>
                  </a:lnTo>
                  <a:lnTo>
                    <a:pt x="551" y="169"/>
                  </a:lnTo>
                  <a:lnTo>
                    <a:pt x="553" y="167"/>
                  </a:lnTo>
                  <a:lnTo>
                    <a:pt x="555" y="164"/>
                  </a:lnTo>
                  <a:lnTo>
                    <a:pt x="556" y="160"/>
                  </a:lnTo>
                  <a:lnTo>
                    <a:pt x="558" y="155"/>
                  </a:lnTo>
                  <a:lnTo>
                    <a:pt x="561" y="149"/>
                  </a:lnTo>
                  <a:lnTo>
                    <a:pt x="565" y="143"/>
                  </a:lnTo>
                  <a:lnTo>
                    <a:pt x="569" y="136"/>
                  </a:lnTo>
                  <a:lnTo>
                    <a:pt x="574" y="129"/>
                  </a:lnTo>
                  <a:lnTo>
                    <a:pt x="579" y="121"/>
                  </a:lnTo>
                  <a:lnTo>
                    <a:pt x="584" y="114"/>
                  </a:lnTo>
                  <a:lnTo>
                    <a:pt x="589" y="107"/>
                  </a:lnTo>
                  <a:lnTo>
                    <a:pt x="594" y="100"/>
                  </a:lnTo>
                  <a:lnTo>
                    <a:pt x="599" y="94"/>
                  </a:lnTo>
                  <a:lnTo>
                    <a:pt x="604" y="89"/>
                  </a:lnTo>
                  <a:lnTo>
                    <a:pt x="608" y="84"/>
                  </a:lnTo>
                  <a:lnTo>
                    <a:pt x="612" y="81"/>
                  </a:lnTo>
                  <a:lnTo>
                    <a:pt x="615" y="79"/>
                  </a:lnTo>
                  <a:lnTo>
                    <a:pt x="617" y="78"/>
                  </a:lnTo>
                  <a:lnTo>
                    <a:pt x="619" y="73"/>
                  </a:lnTo>
                  <a:lnTo>
                    <a:pt x="623" y="62"/>
                  </a:lnTo>
                  <a:lnTo>
                    <a:pt x="626" y="56"/>
                  </a:lnTo>
                  <a:lnTo>
                    <a:pt x="628" y="51"/>
                  </a:lnTo>
                  <a:lnTo>
                    <a:pt x="631" y="45"/>
                  </a:lnTo>
                  <a:lnTo>
                    <a:pt x="634" y="40"/>
                  </a:lnTo>
                  <a:lnTo>
                    <a:pt x="638" y="35"/>
                  </a:lnTo>
                  <a:lnTo>
                    <a:pt x="641" y="29"/>
                  </a:lnTo>
                  <a:lnTo>
                    <a:pt x="645" y="25"/>
                  </a:lnTo>
                  <a:lnTo>
                    <a:pt x="649" y="20"/>
                  </a:lnTo>
                  <a:lnTo>
                    <a:pt x="652" y="16"/>
                  </a:lnTo>
                  <a:lnTo>
                    <a:pt x="657" y="12"/>
                  </a:lnTo>
                  <a:lnTo>
                    <a:pt x="661" y="8"/>
                  </a:lnTo>
                  <a:lnTo>
                    <a:pt x="665" y="5"/>
                  </a:lnTo>
                  <a:lnTo>
                    <a:pt x="670" y="2"/>
                  </a:lnTo>
                  <a:lnTo>
                    <a:pt x="673" y="0"/>
                  </a:lnTo>
                  <a:lnTo>
                    <a:pt x="675" y="1"/>
                  </a:lnTo>
                  <a:lnTo>
                    <a:pt x="677" y="2"/>
                  </a:lnTo>
                  <a:lnTo>
                    <a:pt x="678" y="4"/>
                  </a:lnTo>
                  <a:lnTo>
                    <a:pt x="679" y="7"/>
                  </a:lnTo>
                  <a:lnTo>
                    <a:pt x="679" y="11"/>
                  </a:lnTo>
                  <a:lnTo>
                    <a:pt x="679" y="15"/>
                  </a:lnTo>
                  <a:lnTo>
                    <a:pt x="679" y="20"/>
                  </a:lnTo>
                  <a:lnTo>
                    <a:pt x="678" y="24"/>
                  </a:lnTo>
                  <a:lnTo>
                    <a:pt x="678" y="28"/>
                  </a:lnTo>
                  <a:lnTo>
                    <a:pt x="677" y="33"/>
                  </a:lnTo>
                  <a:lnTo>
                    <a:pt x="676" y="37"/>
                  </a:lnTo>
                  <a:lnTo>
                    <a:pt x="675" y="40"/>
                  </a:lnTo>
                  <a:lnTo>
                    <a:pt x="675" y="42"/>
                  </a:lnTo>
                  <a:lnTo>
                    <a:pt x="674" y="45"/>
                  </a:lnTo>
                </a:path>
              </a:pathLst>
            </a:custGeom>
            <a:solidFill>
              <a:srgbClr val="919191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71" name="Freeform 66"/>
            <p:cNvSpPr>
              <a:spLocks/>
            </p:cNvSpPr>
            <p:nvPr/>
          </p:nvSpPr>
          <p:spPr bwMode="auto">
            <a:xfrm>
              <a:off x="4785" y="2562"/>
              <a:ext cx="322" cy="170"/>
            </a:xfrm>
            <a:custGeom>
              <a:avLst/>
              <a:gdLst>
                <a:gd name="T0" fmla="*/ 317 w 322"/>
                <a:gd name="T1" fmla="*/ 61 h 170"/>
                <a:gd name="T2" fmla="*/ 318 w 322"/>
                <a:gd name="T3" fmla="*/ 69 h 170"/>
                <a:gd name="T4" fmla="*/ 320 w 322"/>
                <a:gd name="T5" fmla="*/ 77 h 170"/>
                <a:gd name="T6" fmla="*/ 321 w 322"/>
                <a:gd name="T7" fmla="*/ 86 h 170"/>
                <a:gd name="T8" fmla="*/ 321 w 322"/>
                <a:gd name="T9" fmla="*/ 97 h 170"/>
                <a:gd name="T10" fmla="*/ 321 w 322"/>
                <a:gd name="T11" fmla="*/ 104 h 170"/>
                <a:gd name="T12" fmla="*/ 319 w 322"/>
                <a:gd name="T13" fmla="*/ 110 h 170"/>
                <a:gd name="T14" fmla="*/ 316 w 322"/>
                <a:gd name="T15" fmla="*/ 115 h 170"/>
                <a:gd name="T16" fmla="*/ 315 w 322"/>
                <a:gd name="T17" fmla="*/ 118 h 170"/>
                <a:gd name="T18" fmla="*/ 315 w 322"/>
                <a:gd name="T19" fmla="*/ 125 h 170"/>
                <a:gd name="T20" fmla="*/ 315 w 322"/>
                <a:gd name="T21" fmla="*/ 133 h 170"/>
                <a:gd name="T22" fmla="*/ 315 w 322"/>
                <a:gd name="T23" fmla="*/ 143 h 170"/>
                <a:gd name="T24" fmla="*/ 314 w 322"/>
                <a:gd name="T25" fmla="*/ 152 h 170"/>
                <a:gd name="T26" fmla="*/ 311 w 322"/>
                <a:gd name="T27" fmla="*/ 160 h 170"/>
                <a:gd name="T28" fmla="*/ 306 w 322"/>
                <a:gd name="T29" fmla="*/ 165 h 170"/>
                <a:gd name="T30" fmla="*/ 297 w 322"/>
                <a:gd name="T31" fmla="*/ 167 h 170"/>
                <a:gd name="T32" fmla="*/ 285 w 322"/>
                <a:gd name="T33" fmla="*/ 168 h 170"/>
                <a:gd name="T34" fmla="*/ 267 w 322"/>
                <a:gd name="T35" fmla="*/ 168 h 170"/>
                <a:gd name="T36" fmla="*/ 247 w 322"/>
                <a:gd name="T37" fmla="*/ 169 h 170"/>
                <a:gd name="T38" fmla="*/ 225 w 322"/>
                <a:gd name="T39" fmla="*/ 168 h 170"/>
                <a:gd name="T40" fmla="*/ 203 w 322"/>
                <a:gd name="T41" fmla="*/ 167 h 170"/>
                <a:gd name="T42" fmla="*/ 182 w 322"/>
                <a:gd name="T43" fmla="*/ 163 h 170"/>
                <a:gd name="T44" fmla="*/ 165 w 322"/>
                <a:gd name="T45" fmla="*/ 157 h 170"/>
                <a:gd name="T46" fmla="*/ 153 w 322"/>
                <a:gd name="T47" fmla="*/ 148 h 170"/>
                <a:gd name="T48" fmla="*/ 142 w 322"/>
                <a:gd name="T49" fmla="*/ 137 h 170"/>
                <a:gd name="T50" fmla="*/ 127 w 322"/>
                <a:gd name="T51" fmla="*/ 127 h 170"/>
                <a:gd name="T52" fmla="*/ 110 w 322"/>
                <a:gd name="T53" fmla="*/ 119 h 170"/>
                <a:gd name="T54" fmla="*/ 92 w 322"/>
                <a:gd name="T55" fmla="*/ 112 h 170"/>
                <a:gd name="T56" fmla="*/ 75 w 322"/>
                <a:gd name="T57" fmla="*/ 105 h 170"/>
                <a:gd name="T58" fmla="*/ 59 w 322"/>
                <a:gd name="T59" fmla="*/ 99 h 170"/>
                <a:gd name="T60" fmla="*/ 46 w 322"/>
                <a:gd name="T61" fmla="*/ 93 h 170"/>
                <a:gd name="T62" fmla="*/ 38 w 322"/>
                <a:gd name="T63" fmla="*/ 86 h 170"/>
                <a:gd name="T64" fmla="*/ 33 w 322"/>
                <a:gd name="T65" fmla="*/ 77 h 170"/>
                <a:gd name="T66" fmla="*/ 26 w 322"/>
                <a:gd name="T67" fmla="*/ 68 h 170"/>
                <a:gd name="T68" fmla="*/ 17 w 322"/>
                <a:gd name="T69" fmla="*/ 55 h 170"/>
                <a:gd name="T70" fmla="*/ 11 w 322"/>
                <a:gd name="T71" fmla="*/ 47 h 170"/>
                <a:gd name="T72" fmla="*/ 6 w 322"/>
                <a:gd name="T73" fmla="*/ 41 h 170"/>
                <a:gd name="T74" fmla="*/ 2 w 322"/>
                <a:gd name="T75" fmla="*/ 36 h 170"/>
                <a:gd name="T76" fmla="*/ 0 w 322"/>
                <a:gd name="T77" fmla="*/ 34 h 170"/>
                <a:gd name="T78" fmla="*/ 67 w 322"/>
                <a:gd name="T79" fmla="*/ 0 h 17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322"/>
                <a:gd name="T121" fmla="*/ 0 h 170"/>
                <a:gd name="T122" fmla="*/ 322 w 322"/>
                <a:gd name="T123" fmla="*/ 170 h 17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322" h="170">
                  <a:moveTo>
                    <a:pt x="316" y="57"/>
                  </a:moveTo>
                  <a:lnTo>
                    <a:pt x="317" y="61"/>
                  </a:lnTo>
                  <a:lnTo>
                    <a:pt x="318" y="65"/>
                  </a:lnTo>
                  <a:lnTo>
                    <a:pt x="318" y="69"/>
                  </a:lnTo>
                  <a:lnTo>
                    <a:pt x="319" y="73"/>
                  </a:lnTo>
                  <a:lnTo>
                    <a:pt x="320" y="77"/>
                  </a:lnTo>
                  <a:lnTo>
                    <a:pt x="320" y="81"/>
                  </a:lnTo>
                  <a:lnTo>
                    <a:pt x="321" y="86"/>
                  </a:lnTo>
                  <a:lnTo>
                    <a:pt x="321" y="90"/>
                  </a:lnTo>
                  <a:lnTo>
                    <a:pt x="321" y="97"/>
                  </a:lnTo>
                  <a:lnTo>
                    <a:pt x="321" y="101"/>
                  </a:lnTo>
                  <a:lnTo>
                    <a:pt x="321" y="104"/>
                  </a:lnTo>
                  <a:lnTo>
                    <a:pt x="320" y="107"/>
                  </a:lnTo>
                  <a:lnTo>
                    <a:pt x="319" y="110"/>
                  </a:lnTo>
                  <a:lnTo>
                    <a:pt x="317" y="113"/>
                  </a:lnTo>
                  <a:lnTo>
                    <a:pt x="316" y="115"/>
                  </a:lnTo>
                  <a:lnTo>
                    <a:pt x="315" y="116"/>
                  </a:lnTo>
                  <a:lnTo>
                    <a:pt x="315" y="118"/>
                  </a:lnTo>
                  <a:lnTo>
                    <a:pt x="315" y="121"/>
                  </a:lnTo>
                  <a:lnTo>
                    <a:pt x="315" y="125"/>
                  </a:lnTo>
                  <a:lnTo>
                    <a:pt x="315" y="129"/>
                  </a:lnTo>
                  <a:lnTo>
                    <a:pt x="315" y="133"/>
                  </a:lnTo>
                  <a:lnTo>
                    <a:pt x="315" y="138"/>
                  </a:lnTo>
                  <a:lnTo>
                    <a:pt x="315" y="143"/>
                  </a:lnTo>
                  <a:lnTo>
                    <a:pt x="315" y="147"/>
                  </a:lnTo>
                  <a:lnTo>
                    <a:pt x="314" y="152"/>
                  </a:lnTo>
                  <a:lnTo>
                    <a:pt x="313" y="156"/>
                  </a:lnTo>
                  <a:lnTo>
                    <a:pt x="311" y="160"/>
                  </a:lnTo>
                  <a:lnTo>
                    <a:pt x="309" y="163"/>
                  </a:lnTo>
                  <a:lnTo>
                    <a:pt x="306" y="165"/>
                  </a:lnTo>
                  <a:lnTo>
                    <a:pt x="302" y="167"/>
                  </a:lnTo>
                  <a:lnTo>
                    <a:pt x="297" y="167"/>
                  </a:lnTo>
                  <a:lnTo>
                    <a:pt x="291" y="167"/>
                  </a:lnTo>
                  <a:lnTo>
                    <a:pt x="285" y="168"/>
                  </a:lnTo>
                  <a:lnTo>
                    <a:pt x="277" y="168"/>
                  </a:lnTo>
                  <a:lnTo>
                    <a:pt x="267" y="168"/>
                  </a:lnTo>
                  <a:lnTo>
                    <a:pt x="258" y="169"/>
                  </a:lnTo>
                  <a:lnTo>
                    <a:pt x="247" y="169"/>
                  </a:lnTo>
                  <a:lnTo>
                    <a:pt x="236" y="169"/>
                  </a:lnTo>
                  <a:lnTo>
                    <a:pt x="225" y="168"/>
                  </a:lnTo>
                  <a:lnTo>
                    <a:pt x="214" y="168"/>
                  </a:lnTo>
                  <a:lnTo>
                    <a:pt x="203" y="167"/>
                  </a:lnTo>
                  <a:lnTo>
                    <a:pt x="192" y="165"/>
                  </a:lnTo>
                  <a:lnTo>
                    <a:pt x="182" y="163"/>
                  </a:lnTo>
                  <a:lnTo>
                    <a:pt x="173" y="161"/>
                  </a:lnTo>
                  <a:lnTo>
                    <a:pt x="165" y="157"/>
                  </a:lnTo>
                  <a:lnTo>
                    <a:pt x="158" y="153"/>
                  </a:lnTo>
                  <a:lnTo>
                    <a:pt x="153" y="148"/>
                  </a:lnTo>
                  <a:lnTo>
                    <a:pt x="148" y="142"/>
                  </a:lnTo>
                  <a:lnTo>
                    <a:pt x="142" y="137"/>
                  </a:lnTo>
                  <a:lnTo>
                    <a:pt x="135" y="132"/>
                  </a:lnTo>
                  <a:lnTo>
                    <a:pt x="127" y="127"/>
                  </a:lnTo>
                  <a:lnTo>
                    <a:pt x="119" y="123"/>
                  </a:lnTo>
                  <a:lnTo>
                    <a:pt x="110" y="119"/>
                  </a:lnTo>
                  <a:lnTo>
                    <a:pt x="101" y="115"/>
                  </a:lnTo>
                  <a:lnTo>
                    <a:pt x="92" y="112"/>
                  </a:lnTo>
                  <a:lnTo>
                    <a:pt x="83" y="108"/>
                  </a:lnTo>
                  <a:lnTo>
                    <a:pt x="75" y="105"/>
                  </a:lnTo>
                  <a:lnTo>
                    <a:pt x="66" y="102"/>
                  </a:lnTo>
                  <a:lnTo>
                    <a:pt x="59" y="99"/>
                  </a:lnTo>
                  <a:lnTo>
                    <a:pt x="52" y="96"/>
                  </a:lnTo>
                  <a:lnTo>
                    <a:pt x="46" y="93"/>
                  </a:lnTo>
                  <a:lnTo>
                    <a:pt x="42" y="90"/>
                  </a:lnTo>
                  <a:lnTo>
                    <a:pt x="38" y="86"/>
                  </a:lnTo>
                  <a:lnTo>
                    <a:pt x="35" y="82"/>
                  </a:lnTo>
                  <a:lnTo>
                    <a:pt x="33" y="77"/>
                  </a:lnTo>
                  <a:lnTo>
                    <a:pt x="29" y="72"/>
                  </a:lnTo>
                  <a:lnTo>
                    <a:pt x="26" y="68"/>
                  </a:lnTo>
                  <a:lnTo>
                    <a:pt x="20" y="59"/>
                  </a:lnTo>
                  <a:lnTo>
                    <a:pt x="17" y="55"/>
                  </a:lnTo>
                  <a:lnTo>
                    <a:pt x="14" y="51"/>
                  </a:lnTo>
                  <a:lnTo>
                    <a:pt x="11" y="47"/>
                  </a:lnTo>
                  <a:lnTo>
                    <a:pt x="8" y="44"/>
                  </a:lnTo>
                  <a:lnTo>
                    <a:pt x="6" y="41"/>
                  </a:lnTo>
                  <a:lnTo>
                    <a:pt x="4" y="38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67" y="0"/>
                  </a:lnTo>
                  <a:lnTo>
                    <a:pt x="316" y="57"/>
                  </a:lnTo>
                </a:path>
              </a:pathLst>
            </a:custGeom>
            <a:solidFill>
              <a:srgbClr val="919191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72" name="Freeform 67"/>
            <p:cNvSpPr>
              <a:spLocks/>
            </p:cNvSpPr>
            <p:nvPr/>
          </p:nvSpPr>
          <p:spPr bwMode="auto">
            <a:xfrm>
              <a:off x="4799" y="2586"/>
              <a:ext cx="292" cy="65"/>
            </a:xfrm>
            <a:custGeom>
              <a:avLst/>
              <a:gdLst>
                <a:gd name="T0" fmla="*/ 0 w 292"/>
                <a:gd name="T1" fmla="*/ 22 h 65"/>
                <a:gd name="T2" fmla="*/ 5 w 292"/>
                <a:gd name="T3" fmla="*/ 23 h 65"/>
                <a:gd name="T4" fmla="*/ 10 w 292"/>
                <a:gd name="T5" fmla="*/ 25 h 65"/>
                <a:gd name="T6" fmla="*/ 16 w 292"/>
                <a:gd name="T7" fmla="*/ 27 h 65"/>
                <a:gd name="T8" fmla="*/ 21 w 292"/>
                <a:gd name="T9" fmla="*/ 28 h 65"/>
                <a:gd name="T10" fmla="*/ 26 w 292"/>
                <a:gd name="T11" fmla="*/ 31 h 65"/>
                <a:gd name="T12" fmla="*/ 38 w 292"/>
                <a:gd name="T13" fmla="*/ 36 h 65"/>
                <a:gd name="T14" fmla="*/ 49 w 292"/>
                <a:gd name="T15" fmla="*/ 41 h 65"/>
                <a:gd name="T16" fmla="*/ 55 w 292"/>
                <a:gd name="T17" fmla="*/ 44 h 65"/>
                <a:gd name="T18" fmla="*/ 60 w 292"/>
                <a:gd name="T19" fmla="*/ 46 h 65"/>
                <a:gd name="T20" fmla="*/ 65 w 292"/>
                <a:gd name="T21" fmla="*/ 48 h 65"/>
                <a:gd name="T22" fmla="*/ 70 w 292"/>
                <a:gd name="T23" fmla="*/ 49 h 65"/>
                <a:gd name="T24" fmla="*/ 73 w 292"/>
                <a:gd name="T25" fmla="*/ 51 h 65"/>
                <a:gd name="T26" fmla="*/ 77 w 292"/>
                <a:gd name="T27" fmla="*/ 52 h 65"/>
                <a:gd name="T28" fmla="*/ 80 w 292"/>
                <a:gd name="T29" fmla="*/ 52 h 65"/>
                <a:gd name="T30" fmla="*/ 86 w 292"/>
                <a:gd name="T31" fmla="*/ 53 h 65"/>
                <a:gd name="T32" fmla="*/ 95 w 292"/>
                <a:gd name="T33" fmla="*/ 54 h 65"/>
                <a:gd name="T34" fmla="*/ 106 w 292"/>
                <a:gd name="T35" fmla="*/ 56 h 65"/>
                <a:gd name="T36" fmla="*/ 119 w 292"/>
                <a:gd name="T37" fmla="*/ 57 h 65"/>
                <a:gd name="T38" fmla="*/ 134 w 292"/>
                <a:gd name="T39" fmla="*/ 58 h 65"/>
                <a:gd name="T40" fmla="*/ 150 w 292"/>
                <a:gd name="T41" fmla="*/ 59 h 65"/>
                <a:gd name="T42" fmla="*/ 167 w 292"/>
                <a:gd name="T43" fmla="*/ 60 h 65"/>
                <a:gd name="T44" fmla="*/ 183 w 292"/>
                <a:gd name="T45" fmla="*/ 61 h 65"/>
                <a:gd name="T46" fmla="*/ 201 w 292"/>
                <a:gd name="T47" fmla="*/ 62 h 65"/>
                <a:gd name="T48" fmla="*/ 218 w 292"/>
                <a:gd name="T49" fmla="*/ 63 h 65"/>
                <a:gd name="T50" fmla="*/ 234 w 292"/>
                <a:gd name="T51" fmla="*/ 64 h 65"/>
                <a:gd name="T52" fmla="*/ 250 w 292"/>
                <a:gd name="T53" fmla="*/ 64 h 65"/>
                <a:gd name="T54" fmla="*/ 264 w 292"/>
                <a:gd name="T55" fmla="*/ 64 h 65"/>
                <a:gd name="T56" fmla="*/ 274 w 292"/>
                <a:gd name="T57" fmla="*/ 63 h 65"/>
                <a:gd name="T58" fmla="*/ 284 w 292"/>
                <a:gd name="T59" fmla="*/ 62 h 65"/>
                <a:gd name="T60" fmla="*/ 291 w 292"/>
                <a:gd name="T61" fmla="*/ 61 h 65"/>
                <a:gd name="T62" fmla="*/ 291 w 292"/>
                <a:gd name="T63" fmla="*/ 39 h 65"/>
                <a:gd name="T64" fmla="*/ 28 w 292"/>
                <a:gd name="T65" fmla="*/ 0 h 65"/>
                <a:gd name="T66" fmla="*/ 0 w 292"/>
                <a:gd name="T67" fmla="*/ 22 h 6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92"/>
                <a:gd name="T103" fmla="*/ 0 h 65"/>
                <a:gd name="T104" fmla="*/ 292 w 292"/>
                <a:gd name="T105" fmla="*/ 65 h 6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92" h="65">
                  <a:moveTo>
                    <a:pt x="0" y="22"/>
                  </a:moveTo>
                  <a:lnTo>
                    <a:pt x="5" y="23"/>
                  </a:lnTo>
                  <a:lnTo>
                    <a:pt x="10" y="25"/>
                  </a:lnTo>
                  <a:lnTo>
                    <a:pt x="16" y="27"/>
                  </a:lnTo>
                  <a:lnTo>
                    <a:pt x="21" y="28"/>
                  </a:lnTo>
                  <a:lnTo>
                    <a:pt x="26" y="31"/>
                  </a:lnTo>
                  <a:lnTo>
                    <a:pt x="38" y="36"/>
                  </a:lnTo>
                  <a:lnTo>
                    <a:pt x="49" y="41"/>
                  </a:lnTo>
                  <a:lnTo>
                    <a:pt x="55" y="44"/>
                  </a:lnTo>
                  <a:lnTo>
                    <a:pt x="60" y="46"/>
                  </a:lnTo>
                  <a:lnTo>
                    <a:pt x="65" y="48"/>
                  </a:lnTo>
                  <a:lnTo>
                    <a:pt x="70" y="49"/>
                  </a:lnTo>
                  <a:lnTo>
                    <a:pt x="73" y="51"/>
                  </a:lnTo>
                  <a:lnTo>
                    <a:pt x="77" y="52"/>
                  </a:lnTo>
                  <a:lnTo>
                    <a:pt x="80" y="52"/>
                  </a:lnTo>
                  <a:lnTo>
                    <a:pt x="86" y="53"/>
                  </a:lnTo>
                  <a:lnTo>
                    <a:pt x="95" y="54"/>
                  </a:lnTo>
                  <a:lnTo>
                    <a:pt x="106" y="56"/>
                  </a:lnTo>
                  <a:lnTo>
                    <a:pt x="119" y="57"/>
                  </a:lnTo>
                  <a:lnTo>
                    <a:pt x="134" y="58"/>
                  </a:lnTo>
                  <a:lnTo>
                    <a:pt x="150" y="59"/>
                  </a:lnTo>
                  <a:lnTo>
                    <a:pt x="167" y="60"/>
                  </a:lnTo>
                  <a:lnTo>
                    <a:pt x="183" y="61"/>
                  </a:lnTo>
                  <a:lnTo>
                    <a:pt x="201" y="62"/>
                  </a:lnTo>
                  <a:lnTo>
                    <a:pt x="218" y="63"/>
                  </a:lnTo>
                  <a:lnTo>
                    <a:pt x="234" y="64"/>
                  </a:lnTo>
                  <a:lnTo>
                    <a:pt x="250" y="64"/>
                  </a:lnTo>
                  <a:lnTo>
                    <a:pt x="264" y="64"/>
                  </a:lnTo>
                  <a:lnTo>
                    <a:pt x="274" y="63"/>
                  </a:lnTo>
                  <a:lnTo>
                    <a:pt x="284" y="62"/>
                  </a:lnTo>
                  <a:lnTo>
                    <a:pt x="291" y="61"/>
                  </a:lnTo>
                  <a:lnTo>
                    <a:pt x="291" y="39"/>
                  </a:lnTo>
                  <a:lnTo>
                    <a:pt x="28" y="0"/>
                  </a:lnTo>
                  <a:lnTo>
                    <a:pt x="0" y="22"/>
                  </a:lnTo>
                </a:path>
              </a:pathLst>
            </a:custGeom>
            <a:solidFill>
              <a:srgbClr val="323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3" name="Freeform 68"/>
            <p:cNvSpPr>
              <a:spLocks/>
            </p:cNvSpPr>
            <p:nvPr/>
          </p:nvSpPr>
          <p:spPr bwMode="auto">
            <a:xfrm>
              <a:off x="4576" y="1651"/>
              <a:ext cx="574" cy="993"/>
            </a:xfrm>
            <a:custGeom>
              <a:avLst/>
              <a:gdLst>
                <a:gd name="T0" fmla="*/ 551 w 574"/>
                <a:gd name="T1" fmla="*/ 806 h 993"/>
                <a:gd name="T2" fmla="*/ 547 w 574"/>
                <a:gd name="T3" fmla="*/ 738 h 993"/>
                <a:gd name="T4" fmla="*/ 541 w 574"/>
                <a:gd name="T5" fmla="*/ 665 h 993"/>
                <a:gd name="T6" fmla="*/ 538 w 574"/>
                <a:gd name="T7" fmla="*/ 609 h 993"/>
                <a:gd name="T8" fmla="*/ 535 w 574"/>
                <a:gd name="T9" fmla="*/ 538 h 993"/>
                <a:gd name="T10" fmla="*/ 510 w 574"/>
                <a:gd name="T11" fmla="*/ 376 h 993"/>
                <a:gd name="T12" fmla="*/ 479 w 574"/>
                <a:gd name="T13" fmla="*/ 199 h 993"/>
                <a:gd name="T14" fmla="*/ 459 w 574"/>
                <a:gd name="T15" fmla="*/ 93 h 993"/>
                <a:gd name="T16" fmla="*/ 461 w 574"/>
                <a:gd name="T17" fmla="*/ 68 h 993"/>
                <a:gd name="T18" fmla="*/ 463 w 574"/>
                <a:gd name="T19" fmla="*/ 36 h 993"/>
                <a:gd name="T20" fmla="*/ 456 w 574"/>
                <a:gd name="T21" fmla="*/ 10 h 993"/>
                <a:gd name="T22" fmla="*/ 433 w 574"/>
                <a:gd name="T23" fmla="*/ 0 h 993"/>
                <a:gd name="T24" fmla="*/ 389 w 574"/>
                <a:gd name="T25" fmla="*/ 18 h 993"/>
                <a:gd name="T26" fmla="*/ 357 w 574"/>
                <a:gd name="T27" fmla="*/ 35 h 993"/>
                <a:gd name="T28" fmla="*/ 333 w 574"/>
                <a:gd name="T29" fmla="*/ 53 h 993"/>
                <a:gd name="T30" fmla="*/ 319 w 574"/>
                <a:gd name="T31" fmla="*/ 69 h 993"/>
                <a:gd name="T32" fmla="*/ 307 w 574"/>
                <a:gd name="T33" fmla="*/ 80 h 993"/>
                <a:gd name="T34" fmla="*/ 287 w 574"/>
                <a:gd name="T35" fmla="*/ 90 h 993"/>
                <a:gd name="T36" fmla="*/ 263 w 574"/>
                <a:gd name="T37" fmla="*/ 101 h 993"/>
                <a:gd name="T38" fmla="*/ 238 w 574"/>
                <a:gd name="T39" fmla="*/ 112 h 993"/>
                <a:gd name="T40" fmla="*/ 206 w 574"/>
                <a:gd name="T41" fmla="*/ 127 h 993"/>
                <a:gd name="T42" fmla="*/ 185 w 574"/>
                <a:gd name="T43" fmla="*/ 145 h 993"/>
                <a:gd name="T44" fmla="*/ 178 w 574"/>
                <a:gd name="T45" fmla="*/ 176 h 993"/>
                <a:gd name="T46" fmla="*/ 190 w 574"/>
                <a:gd name="T47" fmla="*/ 231 h 993"/>
                <a:gd name="T48" fmla="*/ 173 w 574"/>
                <a:gd name="T49" fmla="*/ 270 h 993"/>
                <a:gd name="T50" fmla="*/ 154 w 574"/>
                <a:gd name="T51" fmla="*/ 334 h 993"/>
                <a:gd name="T52" fmla="*/ 139 w 574"/>
                <a:gd name="T53" fmla="*/ 400 h 993"/>
                <a:gd name="T54" fmla="*/ 133 w 574"/>
                <a:gd name="T55" fmla="*/ 447 h 993"/>
                <a:gd name="T56" fmla="*/ 123 w 574"/>
                <a:gd name="T57" fmla="*/ 486 h 993"/>
                <a:gd name="T58" fmla="*/ 106 w 574"/>
                <a:gd name="T59" fmla="*/ 535 h 993"/>
                <a:gd name="T60" fmla="*/ 83 w 574"/>
                <a:gd name="T61" fmla="*/ 581 h 993"/>
                <a:gd name="T62" fmla="*/ 61 w 574"/>
                <a:gd name="T63" fmla="*/ 609 h 993"/>
                <a:gd name="T64" fmla="*/ 38 w 574"/>
                <a:gd name="T65" fmla="*/ 636 h 993"/>
                <a:gd name="T66" fmla="*/ 16 w 574"/>
                <a:gd name="T67" fmla="*/ 681 h 993"/>
                <a:gd name="T68" fmla="*/ 2 w 574"/>
                <a:gd name="T69" fmla="*/ 735 h 993"/>
                <a:gd name="T70" fmla="*/ 3 w 574"/>
                <a:gd name="T71" fmla="*/ 791 h 993"/>
                <a:gd name="T72" fmla="*/ 50 w 574"/>
                <a:gd name="T73" fmla="*/ 853 h 993"/>
                <a:gd name="T74" fmla="*/ 150 w 574"/>
                <a:gd name="T75" fmla="*/ 920 h 993"/>
                <a:gd name="T76" fmla="*/ 274 w 574"/>
                <a:gd name="T77" fmla="*/ 971 h 993"/>
                <a:gd name="T78" fmla="*/ 391 w 574"/>
                <a:gd name="T79" fmla="*/ 987 h 993"/>
                <a:gd name="T80" fmla="*/ 434 w 574"/>
                <a:gd name="T81" fmla="*/ 990 h 993"/>
                <a:gd name="T82" fmla="*/ 496 w 574"/>
                <a:gd name="T83" fmla="*/ 992 h 993"/>
                <a:gd name="T84" fmla="*/ 551 w 574"/>
                <a:gd name="T85" fmla="*/ 985 h 993"/>
                <a:gd name="T86" fmla="*/ 573 w 574"/>
                <a:gd name="T87" fmla="*/ 963 h 993"/>
                <a:gd name="T88" fmla="*/ 567 w 574"/>
                <a:gd name="T89" fmla="*/ 926 h 993"/>
                <a:gd name="T90" fmla="*/ 559 w 574"/>
                <a:gd name="T91" fmla="*/ 885 h 993"/>
                <a:gd name="T92" fmla="*/ 552 w 574"/>
                <a:gd name="T93" fmla="*/ 853 h 993"/>
                <a:gd name="T94" fmla="*/ 549 w 574"/>
                <a:gd name="T95" fmla="*/ 839 h 99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74"/>
                <a:gd name="T145" fmla="*/ 0 h 993"/>
                <a:gd name="T146" fmla="*/ 574 w 574"/>
                <a:gd name="T147" fmla="*/ 993 h 993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74" h="993">
                  <a:moveTo>
                    <a:pt x="549" y="839"/>
                  </a:moveTo>
                  <a:lnTo>
                    <a:pt x="550" y="830"/>
                  </a:lnTo>
                  <a:lnTo>
                    <a:pt x="551" y="819"/>
                  </a:lnTo>
                  <a:lnTo>
                    <a:pt x="551" y="806"/>
                  </a:lnTo>
                  <a:lnTo>
                    <a:pt x="551" y="791"/>
                  </a:lnTo>
                  <a:lnTo>
                    <a:pt x="550" y="774"/>
                  </a:lnTo>
                  <a:lnTo>
                    <a:pt x="549" y="757"/>
                  </a:lnTo>
                  <a:lnTo>
                    <a:pt x="547" y="738"/>
                  </a:lnTo>
                  <a:lnTo>
                    <a:pt x="546" y="719"/>
                  </a:lnTo>
                  <a:lnTo>
                    <a:pt x="544" y="701"/>
                  </a:lnTo>
                  <a:lnTo>
                    <a:pt x="542" y="682"/>
                  </a:lnTo>
                  <a:lnTo>
                    <a:pt x="541" y="665"/>
                  </a:lnTo>
                  <a:lnTo>
                    <a:pt x="540" y="648"/>
                  </a:lnTo>
                  <a:lnTo>
                    <a:pt x="539" y="633"/>
                  </a:lnTo>
                  <a:lnTo>
                    <a:pt x="538" y="620"/>
                  </a:lnTo>
                  <a:lnTo>
                    <a:pt x="538" y="609"/>
                  </a:lnTo>
                  <a:lnTo>
                    <a:pt x="539" y="600"/>
                  </a:lnTo>
                  <a:lnTo>
                    <a:pt x="540" y="588"/>
                  </a:lnTo>
                  <a:lnTo>
                    <a:pt x="538" y="567"/>
                  </a:lnTo>
                  <a:lnTo>
                    <a:pt x="535" y="538"/>
                  </a:lnTo>
                  <a:lnTo>
                    <a:pt x="531" y="504"/>
                  </a:lnTo>
                  <a:lnTo>
                    <a:pt x="525" y="464"/>
                  </a:lnTo>
                  <a:lnTo>
                    <a:pt x="518" y="421"/>
                  </a:lnTo>
                  <a:lnTo>
                    <a:pt x="510" y="376"/>
                  </a:lnTo>
                  <a:lnTo>
                    <a:pt x="502" y="330"/>
                  </a:lnTo>
                  <a:lnTo>
                    <a:pt x="494" y="284"/>
                  </a:lnTo>
                  <a:lnTo>
                    <a:pt x="486" y="240"/>
                  </a:lnTo>
                  <a:lnTo>
                    <a:pt x="479" y="199"/>
                  </a:lnTo>
                  <a:lnTo>
                    <a:pt x="472" y="163"/>
                  </a:lnTo>
                  <a:lnTo>
                    <a:pt x="466" y="132"/>
                  </a:lnTo>
                  <a:lnTo>
                    <a:pt x="462" y="109"/>
                  </a:lnTo>
                  <a:lnTo>
                    <a:pt x="459" y="93"/>
                  </a:lnTo>
                  <a:lnTo>
                    <a:pt x="458" y="88"/>
                  </a:lnTo>
                  <a:lnTo>
                    <a:pt x="459" y="82"/>
                  </a:lnTo>
                  <a:lnTo>
                    <a:pt x="460" y="75"/>
                  </a:lnTo>
                  <a:lnTo>
                    <a:pt x="461" y="68"/>
                  </a:lnTo>
                  <a:lnTo>
                    <a:pt x="462" y="60"/>
                  </a:lnTo>
                  <a:lnTo>
                    <a:pt x="463" y="52"/>
                  </a:lnTo>
                  <a:lnTo>
                    <a:pt x="463" y="44"/>
                  </a:lnTo>
                  <a:lnTo>
                    <a:pt x="463" y="36"/>
                  </a:lnTo>
                  <a:lnTo>
                    <a:pt x="463" y="29"/>
                  </a:lnTo>
                  <a:lnTo>
                    <a:pt x="461" y="22"/>
                  </a:lnTo>
                  <a:lnTo>
                    <a:pt x="459" y="15"/>
                  </a:lnTo>
                  <a:lnTo>
                    <a:pt x="456" y="10"/>
                  </a:lnTo>
                  <a:lnTo>
                    <a:pt x="453" y="5"/>
                  </a:lnTo>
                  <a:lnTo>
                    <a:pt x="447" y="2"/>
                  </a:lnTo>
                  <a:lnTo>
                    <a:pt x="441" y="0"/>
                  </a:lnTo>
                  <a:lnTo>
                    <a:pt x="433" y="0"/>
                  </a:lnTo>
                  <a:lnTo>
                    <a:pt x="424" y="2"/>
                  </a:lnTo>
                  <a:lnTo>
                    <a:pt x="415" y="6"/>
                  </a:lnTo>
                  <a:lnTo>
                    <a:pt x="398" y="14"/>
                  </a:lnTo>
                  <a:lnTo>
                    <a:pt x="389" y="18"/>
                  </a:lnTo>
                  <a:lnTo>
                    <a:pt x="381" y="22"/>
                  </a:lnTo>
                  <a:lnTo>
                    <a:pt x="372" y="27"/>
                  </a:lnTo>
                  <a:lnTo>
                    <a:pt x="365" y="31"/>
                  </a:lnTo>
                  <a:lnTo>
                    <a:pt x="357" y="35"/>
                  </a:lnTo>
                  <a:lnTo>
                    <a:pt x="350" y="40"/>
                  </a:lnTo>
                  <a:lnTo>
                    <a:pt x="344" y="44"/>
                  </a:lnTo>
                  <a:lnTo>
                    <a:pt x="338" y="49"/>
                  </a:lnTo>
                  <a:lnTo>
                    <a:pt x="333" y="53"/>
                  </a:lnTo>
                  <a:lnTo>
                    <a:pt x="328" y="57"/>
                  </a:lnTo>
                  <a:lnTo>
                    <a:pt x="324" y="61"/>
                  </a:lnTo>
                  <a:lnTo>
                    <a:pt x="321" y="65"/>
                  </a:lnTo>
                  <a:lnTo>
                    <a:pt x="319" y="69"/>
                  </a:lnTo>
                  <a:lnTo>
                    <a:pt x="317" y="72"/>
                  </a:lnTo>
                  <a:lnTo>
                    <a:pt x="314" y="74"/>
                  </a:lnTo>
                  <a:lnTo>
                    <a:pt x="311" y="77"/>
                  </a:lnTo>
                  <a:lnTo>
                    <a:pt x="307" y="80"/>
                  </a:lnTo>
                  <a:lnTo>
                    <a:pt x="303" y="82"/>
                  </a:lnTo>
                  <a:lnTo>
                    <a:pt x="298" y="85"/>
                  </a:lnTo>
                  <a:lnTo>
                    <a:pt x="293" y="88"/>
                  </a:lnTo>
                  <a:lnTo>
                    <a:pt x="287" y="90"/>
                  </a:lnTo>
                  <a:lnTo>
                    <a:pt x="282" y="93"/>
                  </a:lnTo>
                  <a:lnTo>
                    <a:pt x="276" y="96"/>
                  </a:lnTo>
                  <a:lnTo>
                    <a:pt x="270" y="98"/>
                  </a:lnTo>
                  <a:lnTo>
                    <a:pt x="263" y="101"/>
                  </a:lnTo>
                  <a:lnTo>
                    <a:pt x="257" y="104"/>
                  </a:lnTo>
                  <a:lnTo>
                    <a:pt x="251" y="106"/>
                  </a:lnTo>
                  <a:lnTo>
                    <a:pt x="244" y="109"/>
                  </a:lnTo>
                  <a:lnTo>
                    <a:pt x="238" y="112"/>
                  </a:lnTo>
                  <a:lnTo>
                    <a:pt x="229" y="116"/>
                  </a:lnTo>
                  <a:lnTo>
                    <a:pt x="221" y="120"/>
                  </a:lnTo>
                  <a:lnTo>
                    <a:pt x="213" y="124"/>
                  </a:lnTo>
                  <a:lnTo>
                    <a:pt x="206" y="127"/>
                  </a:lnTo>
                  <a:lnTo>
                    <a:pt x="200" y="131"/>
                  </a:lnTo>
                  <a:lnTo>
                    <a:pt x="194" y="135"/>
                  </a:lnTo>
                  <a:lnTo>
                    <a:pt x="189" y="140"/>
                  </a:lnTo>
                  <a:lnTo>
                    <a:pt x="185" y="145"/>
                  </a:lnTo>
                  <a:lnTo>
                    <a:pt x="182" y="151"/>
                  </a:lnTo>
                  <a:lnTo>
                    <a:pt x="180" y="158"/>
                  </a:lnTo>
                  <a:lnTo>
                    <a:pt x="179" y="166"/>
                  </a:lnTo>
                  <a:lnTo>
                    <a:pt x="178" y="176"/>
                  </a:lnTo>
                  <a:lnTo>
                    <a:pt x="180" y="187"/>
                  </a:lnTo>
                  <a:lnTo>
                    <a:pt x="182" y="200"/>
                  </a:lnTo>
                  <a:lnTo>
                    <a:pt x="185" y="215"/>
                  </a:lnTo>
                  <a:lnTo>
                    <a:pt x="190" y="231"/>
                  </a:lnTo>
                  <a:lnTo>
                    <a:pt x="186" y="237"/>
                  </a:lnTo>
                  <a:lnTo>
                    <a:pt x="182" y="246"/>
                  </a:lnTo>
                  <a:lnTo>
                    <a:pt x="177" y="257"/>
                  </a:lnTo>
                  <a:lnTo>
                    <a:pt x="173" y="270"/>
                  </a:lnTo>
                  <a:lnTo>
                    <a:pt x="168" y="284"/>
                  </a:lnTo>
                  <a:lnTo>
                    <a:pt x="163" y="300"/>
                  </a:lnTo>
                  <a:lnTo>
                    <a:pt x="159" y="317"/>
                  </a:lnTo>
                  <a:lnTo>
                    <a:pt x="154" y="334"/>
                  </a:lnTo>
                  <a:lnTo>
                    <a:pt x="150" y="351"/>
                  </a:lnTo>
                  <a:lnTo>
                    <a:pt x="146" y="368"/>
                  </a:lnTo>
                  <a:lnTo>
                    <a:pt x="142" y="385"/>
                  </a:lnTo>
                  <a:lnTo>
                    <a:pt x="139" y="400"/>
                  </a:lnTo>
                  <a:lnTo>
                    <a:pt x="136" y="415"/>
                  </a:lnTo>
                  <a:lnTo>
                    <a:pt x="134" y="428"/>
                  </a:lnTo>
                  <a:lnTo>
                    <a:pt x="133" y="438"/>
                  </a:lnTo>
                  <a:lnTo>
                    <a:pt x="133" y="447"/>
                  </a:lnTo>
                  <a:lnTo>
                    <a:pt x="131" y="455"/>
                  </a:lnTo>
                  <a:lnTo>
                    <a:pt x="129" y="464"/>
                  </a:lnTo>
                  <a:lnTo>
                    <a:pt x="127" y="474"/>
                  </a:lnTo>
                  <a:lnTo>
                    <a:pt x="123" y="486"/>
                  </a:lnTo>
                  <a:lnTo>
                    <a:pt x="119" y="498"/>
                  </a:lnTo>
                  <a:lnTo>
                    <a:pt x="115" y="510"/>
                  </a:lnTo>
                  <a:lnTo>
                    <a:pt x="111" y="523"/>
                  </a:lnTo>
                  <a:lnTo>
                    <a:pt x="106" y="535"/>
                  </a:lnTo>
                  <a:lnTo>
                    <a:pt x="100" y="548"/>
                  </a:lnTo>
                  <a:lnTo>
                    <a:pt x="95" y="560"/>
                  </a:lnTo>
                  <a:lnTo>
                    <a:pt x="89" y="571"/>
                  </a:lnTo>
                  <a:lnTo>
                    <a:pt x="83" y="581"/>
                  </a:lnTo>
                  <a:lnTo>
                    <a:pt x="78" y="591"/>
                  </a:lnTo>
                  <a:lnTo>
                    <a:pt x="72" y="599"/>
                  </a:lnTo>
                  <a:lnTo>
                    <a:pt x="66" y="605"/>
                  </a:lnTo>
                  <a:lnTo>
                    <a:pt x="61" y="609"/>
                  </a:lnTo>
                  <a:lnTo>
                    <a:pt x="55" y="614"/>
                  </a:lnTo>
                  <a:lnTo>
                    <a:pt x="49" y="620"/>
                  </a:lnTo>
                  <a:lnTo>
                    <a:pt x="44" y="627"/>
                  </a:lnTo>
                  <a:lnTo>
                    <a:pt x="38" y="636"/>
                  </a:lnTo>
                  <a:lnTo>
                    <a:pt x="32" y="646"/>
                  </a:lnTo>
                  <a:lnTo>
                    <a:pt x="26" y="656"/>
                  </a:lnTo>
                  <a:lnTo>
                    <a:pt x="21" y="668"/>
                  </a:lnTo>
                  <a:lnTo>
                    <a:pt x="16" y="681"/>
                  </a:lnTo>
                  <a:lnTo>
                    <a:pt x="11" y="694"/>
                  </a:lnTo>
                  <a:lnTo>
                    <a:pt x="8" y="707"/>
                  </a:lnTo>
                  <a:lnTo>
                    <a:pt x="4" y="721"/>
                  </a:lnTo>
                  <a:lnTo>
                    <a:pt x="2" y="735"/>
                  </a:lnTo>
                  <a:lnTo>
                    <a:pt x="1" y="749"/>
                  </a:lnTo>
                  <a:lnTo>
                    <a:pt x="0" y="764"/>
                  </a:lnTo>
                  <a:lnTo>
                    <a:pt x="1" y="778"/>
                  </a:lnTo>
                  <a:lnTo>
                    <a:pt x="3" y="791"/>
                  </a:lnTo>
                  <a:lnTo>
                    <a:pt x="8" y="805"/>
                  </a:lnTo>
                  <a:lnTo>
                    <a:pt x="18" y="821"/>
                  </a:lnTo>
                  <a:lnTo>
                    <a:pt x="32" y="837"/>
                  </a:lnTo>
                  <a:lnTo>
                    <a:pt x="50" y="853"/>
                  </a:lnTo>
                  <a:lnTo>
                    <a:pt x="72" y="871"/>
                  </a:lnTo>
                  <a:lnTo>
                    <a:pt x="96" y="887"/>
                  </a:lnTo>
                  <a:lnTo>
                    <a:pt x="122" y="904"/>
                  </a:lnTo>
                  <a:lnTo>
                    <a:pt x="150" y="920"/>
                  </a:lnTo>
                  <a:lnTo>
                    <a:pt x="180" y="935"/>
                  </a:lnTo>
                  <a:lnTo>
                    <a:pt x="211" y="948"/>
                  </a:lnTo>
                  <a:lnTo>
                    <a:pt x="242" y="961"/>
                  </a:lnTo>
                  <a:lnTo>
                    <a:pt x="274" y="971"/>
                  </a:lnTo>
                  <a:lnTo>
                    <a:pt x="305" y="979"/>
                  </a:lnTo>
                  <a:lnTo>
                    <a:pt x="335" y="985"/>
                  </a:lnTo>
                  <a:lnTo>
                    <a:pt x="364" y="988"/>
                  </a:lnTo>
                  <a:lnTo>
                    <a:pt x="391" y="987"/>
                  </a:lnTo>
                  <a:lnTo>
                    <a:pt x="399" y="988"/>
                  </a:lnTo>
                  <a:lnTo>
                    <a:pt x="408" y="988"/>
                  </a:lnTo>
                  <a:lnTo>
                    <a:pt x="420" y="989"/>
                  </a:lnTo>
                  <a:lnTo>
                    <a:pt x="434" y="990"/>
                  </a:lnTo>
                  <a:lnTo>
                    <a:pt x="449" y="990"/>
                  </a:lnTo>
                  <a:lnTo>
                    <a:pt x="464" y="991"/>
                  </a:lnTo>
                  <a:lnTo>
                    <a:pt x="480" y="992"/>
                  </a:lnTo>
                  <a:lnTo>
                    <a:pt x="496" y="992"/>
                  </a:lnTo>
                  <a:lnTo>
                    <a:pt x="511" y="991"/>
                  </a:lnTo>
                  <a:lnTo>
                    <a:pt x="526" y="990"/>
                  </a:lnTo>
                  <a:lnTo>
                    <a:pt x="539" y="988"/>
                  </a:lnTo>
                  <a:lnTo>
                    <a:pt x="551" y="985"/>
                  </a:lnTo>
                  <a:lnTo>
                    <a:pt x="561" y="982"/>
                  </a:lnTo>
                  <a:lnTo>
                    <a:pt x="568" y="977"/>
                  </a:lnTo>
                  <a:lnTo>
                    <a:pt x="572" y="971"/>
                  </a:lnTo>
                  <a:lnTo>
                    <a:pt x="573" y="963"/>
                  </a:lnTo>
                  <a:lnTo>
                    <a:pt x="572" y="955"/>
                  </a:lnTo>
                  <a:lnTo>
                    <a:pt x="570" y="946"/>
                  </a:lnTo>
                  <a:lnTo>
                    <a:pt x="569" y="936"/>
                  </a:lnTo>
                  <a:lnTo>
                    <a:pt x="567" y="926"/>
                  </a:lnTo>
                  <a:lnTo>
                    <a:pt x="565" y="915"/>
                  </a:lnTo>
                  <a:lnTo>
                    <a:pt x="563" y="905"/>
                  </a:lnTo>
                  <a:lnTo>
                    <a:pt x="561" y="895"/>
                  </a:lnTo>
                  <a:lnTo>
                    <a:pt x="559" y="885"/>
                  </a:lnTo>
                  <a:lnTo>
                    <a:pt x="557" y="876"/>
                  </a:lnTo>
                  <a:lnTo>
                    <a:pt x="555" y="867"/>
                  </a:lnTo>
                  <a:lnTo>
                    <a:pt x="553" y="859"/>
                  </a:lnTo>
                  <a:lnTo>
                    <a:pt x="552" y="853"/>
                  </a:lnTo>
                  <a:lnTo>
                    <a:pt x="550" y="847"/>
                  </a:lnTo>
                  <a:lnTo>
                    <a:pt x="550" y="843"/>
                  </a:lnTo>
                  <a:lnTo>
                    <a:pt x="549" y="840"/>
                  </a:lnTo>
                  <a:lnTo>
                    <a:pt x="549" y="839"/>
                  </a:lnTo>
                </a:path>
              </a:pathLst>
            </a:custGeom>
            <a:solidFill>
              <a:srgbClr val="919191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74" name="Freeform 69"/>
            <p:cNvSpPr>
              <a:spLocks/>
            </p:cNvSpPr>
            <p:nvPr/>
          </p:nvSpPr>
          <p:spPr bwMode="auto">
            <a:xfrm>
              <a:off x="4717" y="1854"/>
              <a:ext cx="128" cy="217"/>
            </a:xfrm>
            <a:custGeom>
              <a:avLst/>
              <a:gdLst>
                <a:gd name="T0" fmla="*/ 111 w 128"/>
                <a:gd name="T1" fmla="*/ 0 h 217"/>
                <a:gd name="T2" fmla="*/ 106 w 128"/>
                <a:gd name="T3" fmla="*/ 8 h 217"/>
                <a:gd name="T4" fmla="*/ 100 w 128"/>
                <a:gd name="T5" fmla="*/ 17 h 217"/>
                <a:gd name="T6" fmla="*/ 94 w 128"/>
                <a:gd name="T7" fmla="*/ 26 h 217"/>
                <a:gd name="T8" fmla="*/ 87 w 128"/>
                <a:gd name="T9" fmla="*/ 37 h 217"/>
                <a:gd name="T10" fmla="*/ 79 w 128"/>
                <a:gd name="T11" fmla="*/ 48 h 217"/>
                <a:gd name="T12" fmla="*/ 72 w 128"/>
                <a:gd name="T13" fmla="*/ 59 h 217"/>
                <a:gd name="T14" fmla="*/ 63 w 128"/>
                <a:gd name="T15" fmla="*/ 71 h 217"/>
                <a:gd name="T16" fmla="*/ 55 w 128"/>
                <a:gd name="T17" fmla="*/ 84 h 217"/>
                <a:gd name="T18" fmla="*/ 48 w 128"/>
                <a:gd name="T19" fmla="*/ 95 h 217"/>
                <a:gd name="T20" fmla="*/ 40 w 128"/>
                <a:gd name="T21" fmla="*/ 108 h 217"/>
                <a:gd name="T22" fmla="*/ 32 w 128"/>
                <a:gd name="T23" fmla="*/ 120 h 217"/>
                <a:gd name="T24" fmla="*/ 27 w 128"/>
                <a:gd name="T25" fmla="*/ 130 h 217"/>
                <a:gd name="T26" fmla="*/ 21 w 128"/>
                <a:gd name="T27" fmla="*/ 141 h 217"/>
                <a:gd name="T28" fmla="*/ 16 w 128"/>
                <a:gd name="T29" fmla="*/ 151 h 217"/>
                <a:gd name="T30" fmla="*/ 12 w 128"/>
                <a:gd name="T31" fmla="*/ 160 h 217"/>
                <a:gd name="T32" fmla="*/ 11 w 128"/>
                <a:gd name="T33" fmla="*/ 167 h 217"/>
                <a:gd name="T34" fmla="*/ 9 w 128"/>
                <a:gd name="T35" fmla="*/ 174 h 217"/>
                <a:gd name="T36" fmla="*/ 7 w 128"/>
                <a:gd name="T37" fmla="*/ 181 h 217"/>
                <a:gd name="T38" fmla="*/ 5 w 128"/>
                <a:gd name="T39" fmla="*/ 188 h 217"/>
                <a:gd name="T40" fmla="*/ 4 w 128"/>
                <a:gd name="T41" fmla="*/ 194 h 217"/>
                <a:gd name="T42" fmla="*/ 2 w 128"/>
                <a:gd name="T43" fmla="*/ 199 h 217"/>
                <a:gd name="T44" fmla="*/ 1 w 128"/>
                <a:gd name="T45" fmla="*/ 204 h 217"/>
                <a:gd name="T46" fmla="*/ 1 w 128"/>
                <a:gd name="T47" fmla="*/ 208 h 217"/>
                <a:gd name="T48" fmla="*/ 0 w 128"/>
                <a:gd name="T49" fmla="*/ 211 h 217"/>
                <a:gd name="T50" fmla="*/ 0 w 128"/>
                <a:gd name="T51" fmla="*/ 214 h 217"/>
                <a:gd name="T52" fmla="*/ 0 w 128"/>
                <a:gd name="T53" fmla="*/ 216 h 217"/>
                <a:gd name="T54" fmla="*/ 1 w 128"/>
                <a:gd name="T55" fmla="*/ 216 h 217"/>
                <a:gd name="T56" fmla="*/ 3 w 128"/>
                <a:gd name="T57" fmla="*/ 214 h 217"/>
                <a:gd name="T58" fmla="*/ 5 w 128"/>
                <a:gd name="T59" fmla="*/ 211 h 217"/>
                <a:gd name="T60" fmla="*/ 7 w 128"/>
                <a:gd name="T61" fmla="*/ 206 h 217"/>
                <a:gd name="T62" fmla="*/ 11 w 128"/>
                <a:gd name="T63" fmla="*/ 199 h 217"/>
                <a:gd name="T64" fmla="*/ 14 w 128"/>
                <a:gd name="T65" fmla="*/ 193 h 217"/>
                <a:gd name="T66" fmla="*/ 18 w 128"/>
                <a:gd name="T67" fmla="*/ 184 h 217"/>
                <a:gd name="T68" fmla="*/ 23 w 128"/>
                <a:gd name="T69" fmla="*/ 174 h 217"/>
                <a:gd name="T70" fmla="*/ 29 w 128"/>
                <a:gd name="T71" fmla="*/ 163 h 217"/>
                <a:gd name="T72" fmla="*/ 34 w 128"/>
                <a:gd name="T73" fmla="*/ 152 h 217"/>
                <a:gd name="T74" fmla="*/ 40 w 128"/>
                <a:gd name="T75" fmla="*/ 139 h 217"/>
                <a:gd name="T76" fmla="*/ 47 w 128"/>
                <a:gd name="T77" fmla="*/ 126 h 217"/>
                <a:gd name="T78" fmla="*/ 53 w 128"/>
                <a:gd name="T79" fmla="*/ 113 h 217"/>
                <a:gd name="T80" fmla="*/ 60 w 128"/>
                <a:gd name="T81" fmla="*/ 100 h 217"/>
                <a:gd name="T82" fmla="*/ 68 w 128"/>
                <a:gd name="T83" fmla="*/ 89 h 217"/>
                <a:gd name="T84" fmla="*/ 74 w 128"/>
                <a:gd name="T85" fmla="*/ 77 h 217"/>
                <a:gd name="T86" fmla="*/ 82 w 128"/>
                <a:gd name="T87" fmla="*/ 66 h 217"/>
                <a:gd name="T88" fmla="*/ 90 w 128"/>
                <a:gd name="T89" fmla="*/ 56 h 217"/>
                <a:gd name="T90" fmla="*/ 96 w 128"/>
                <a:gd name="T91" fmla="*/ 49 h 217"/>
                <a:gd name="T92" fmla="*/ 104 w 128"/>
                <a:gd name="T93" fmla="*/ 42 h 217"/>
                <a:gd name="T94" fmla="*/ 111 w 128"/>
                <a:gd name="T95" fmla="*/ 37 h 217"/>
                <a:gd name="T96" fmla="*/ 116 w 128"/>
                <a:gd name="T97" fmla="*/ 33 h 217"/>
                <a:gd name="T98" fmla="*/ 121 w 128"/>
                <a:gd name="T99" fmla="*/ 30 h 217"/>
                <a:gd name="T100" fmla="*/ 124 w 128"/>
                <a:gd name="T101" fmla="*/ 26 h 217"/>
                <a:gd name="T102" fmla="*/ 126 w 128"/>
                <a:gd name="T103" fmla="*/ 23 h 217"/>
                <a:gd name="T104" fmla="*/ 127 w 128"/>
                <a:gd name="T105" fmla="*/ 20 h 217"/>
                <a:gd name="T106" fmla="*/ 127 w 128"/>
                <a:gd name="T107" fmla="*/ 18 h 217"/>
                <a:gd name="T108" fmla="*/ 126 w 128"/>
                <a:gd name="T109" fmla="*/ 15 h 217"/>
                <a:gd name="T110" fmla="*/ 124 w 128"/>
                <a:gd name="T111" fmla="*/ 12 h 217"/>
                <a:gd name="T112" fmla="*/ 122 w 128"/>
                <a:gd name="T113" fmla="*/ 9 h 217"/>
                <a:gd name="T114" fmla="*/ 120 w 128"/>
                <a:gd name="T115" fmla="*/ 7 h 217"/>
                <a:gd name="T116" fmla="*/ 117 w 128"/>
                <a:gd name="T117" fmla="*/ 5 h 217"/>
                <a:gd name="T118" fmla="*/ 116 w 128"/>
                <a:gd name="T119" fmla="*/ 3 h 217"/>
                <a:gd name="T120" fmla="*/ 114 w 128"/>
                <a:gd name="T121" fmla="*/ 2 h 217"/>
                <a:gd name="T122" fmla="*/ 112 w 128"/>
                <a:gd name="T123" fmla="*/ 1 h 217"/>
                <a:gd name="T124" fmla="*/ 111 w 128"/>
                <a:gd name="T125" fmla="*/ 0 h 21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8"/>
                <a:gd name="T190" fmla="*/ 0 h 217"/>
                <a:gd name="T191" fmla="*/ 128 w 128"/>
                <a:gd name="T192" fmla="*/ 217 h 21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8" h="217">
                  <a:moveTo>
                    <a:pt x="111" y="0"/>
                  </a:moveTo>
                  <a:lnTo>
                    <a:pt x="106" y="8"/>
                  </a:lnTo>
                  <a:lnTo>
                    <a:pt x="100" y="17"/>
                  </a:lnTo>
                  <a:lnTo>
                    <a:pt x="94" y="26"/>
                  </a:lnTo>
                  <a:lnTo>
                    <a:pt x="87" y="37"/>
                  </a:lnTo>
                  <a:lnTo>
                    <a:pt x="79" y="48"/>
                  </a:lnTo>
                  <a:lnTo>
                    <a:pt x="72" y="59"/>
                  </a:lnTo>
                  <a:lnTo>
                    <a:pt x="63" y="71"/>
                  </a:lnTo>
                  <a:lnTo>
                    <a:pt x="55" y="84"/>
                  </a:lnTo>
                  <a:lnTo>
                    <a:pt x="48" y="95"/>
                  </a:lnTo>
                  <a:lnTo>
                    <a:pt x="40" y="108"/>
                  </a:lnTo>
                  <a:lnTo>
                    <a:pt x="32" y="120"/>
                  </a:lnTo>
                  <a:lnTo>
                    <a:pt x="27" y="130"/>
                  </a:lnTo>
                  <a:lnTo>
                    <a:pt x="21" y="141"/>
                  </a:lnTo>
                  <a:lnTo>
                    <a:pt x="16" y="151"/>
                  </a:lnTo>
                  <a:lnTo>
                    <a:pt x="12" y="160"/>
                  </a:lnTo>
                  <a:lnTo>
                    <a:pt x="11" y="167"/>
                  </a:lnTo>
                  <a:lnTo>
                    <a:pt x="9" y="174"/>
                  </a:lnTo>
                  <a:lnTo>
                    <a:pt x="7" y="181"/>
                  </a:lnTo>
                  <a:lnTo>
                    <a:pt x="5" y="188"/>
                  </a:lnTo>
                  <a:lnTo>
                    <a:pt x="4" y="194"/>
                  </a:lnTo>
                  <a:lnTo>
                    <a:pt x="2" y="199"/>
                  </a:lnTo>
                  <a:lnTo>
                    <a:pt x="1" y="204"/>
                  </a:lnTo>
                  <a:lnTo>
                    <a:pt x="1" y="208"/>
                  </a:lnTo>
                  <a:lnTo>
                    <a:pt x="0" y="211"/>
                  </a:lnTo>
                  <a:lnTo>
                    <a:pt x="0" y="214"/>
                  </a:lnTo>
                  <a:lnTo>
                    <a:pt x="0" y="216"/>
                  </a:lnTo>
                  <a:lnTo>
                    <a:pt x="1" y="216"/>
                  </a:lnTo>
                  <a:lnTo>
                    <a:pt x="3" y="214"/>
                  </a:lnTo>
                  <a:lnTo>
                    <a:pt x="5" y="211"/>
                  </a:lnTo>
                  <a:lnTo>
                    <a:pt x="7" y="206"/>
                  </a:lnTo>
                  <a:lnTo>
                    <a:pt x="11" y="199"/>
                  </a:lnTo>
                  <a:lnTo>
                    <a:pt x="14" y="193"/>
                  </a:lnTo>
                  <a:lnTo>
                    <a:pt x="18" y="184"/>
                  </a:lnTo>
                  <a:lnTo>
                    <a:pt x="23" y="174"/>
                  </a:lnTo>
                  <a:lnTo>
                    <a:pt x="29" y="163"/>
                  </a:lnTo>
                  <a:lnTo>
                    <a:pt x="34" y="152"/>
                  </a:lnTo>
                  <a:lnTo>
                    <a:pt x="40" y="139"/>
                  </a:lnTo>
                  <a:lnTo>
                    <a:pt x="47" y="126"/>
                  </a:lnTo>
                  <a:lnTo>
                    <a:pt x="53" y="113"/>
                  </a:lnTo>
                  <a:lnTo>
                    <a:pt x="60" y="100"/>
                  </a:lnTo>
                  <a:lnTo>
                    <a:pt x="68" y="89"/>
                  </a:lnTo>
                  <a:lnTo>
                    <a:pt x="74" y="77"/>
                  </a:lnTo>
                  <a:lnTo>
                    <a:pt x="82" y="66"/>
                  </a:lnTo>
                  <a:lnTo>
                    <a:pt x="90" y="56"/>
                  </a:lnTo>
                  <a:lnTo>
                    <a:pt x="96" y="49"/>
                  </a:lnTo>
                  <a:lnTo>
                    <a:pt x="104" y="42"/>
                  </a:lnTo>
                  <a:lnTo>
                    <a:pt x="111" y="37"/>
                  </a:lnTo>
                  <a:lnTo>
                    <a:pt x="116" y="33"/>
                  </a:lnTo>
                  <a:lnTo>
                    <a:pt x="121" y="30"/>
                  </a:lnTo>
                  <a:lnTo>
                    <a:pt x="124" y="26"/>
                  </a:lnTo>
                  <a:lnTo>
                    <a:pt x="126" y="23"/>
                  </a:lnTo>
                  <a:lnTo>
                    <a:pt x="127" y="20"/>
                  </a:lnTo>
                  <a:lnTo>
                    <a:pt x="127" y="18"/>
                  </a:lnTo>
                  <a:lnTo>
                    <a:pt x="126" y="15"/>
                  </a:lnTo>
                  <a:lnTo>
                    <a:pt x="124" y="12"/>
                  </a:lnTo>
                  <a:lnTo>
                    <a:pt x="122" y="9"/>
                  </a:lnTo>
                  <a:lnTo>
                    <a:pt x="120" y="7"/>
                  </a:lnTo>
                  <a:lnTo>
                    <a:pt x="117" y="5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2" y="1"/>
                  </a:lnTo>
                  <a:lnTo>
                    <a:pt x="111" y="0"/>
                  </a:lnTo>
                </a:path>
              </a:pathLst>
            </a:custGeom>
            <a:solidFill>
              <a:srgbClr val="323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5" name="Freeform 70"/>
            <p:cNvSpPr>
              <a:spLocks/>
            </p:cNvSpPr>
            <p:nvPr/>
          </p:nvSpPr>
          <p:spPr bwMode="auto">
            <a:xfrm>
              <a:off x="4991" y="2275"/>
              <a:ext cx="177" cy="356"/>
            </a:xfrm>
            <a:custGeom>
              <a:avLst/>
              <a:gdLst>
                <a:gd name="T0" fmla="*/ 107 w 177"/>
                <a:gd name="T1" fmla="*/ 20 h 356"/>
                <a:gd name="T2" fmla="*/ 102 w 177"/>
                <a:gd name="T3" fmla="*/ 46 h 356"/>
                <a:gd name="T4" fmla="*/ 95 w 177"/>
                <a:gd name="T5" fmla="*/ 81 h 356"/>
                <a:gd name="T6" fmla="*/ 87 w 177"/>
                <a:gd name="T7" fmla="*/ 119 h 356"/>
                <a:gd name="T8" fmla="*/ 80 w 177"/>
                <a:gd name="T9" fmla="*/ 157 h 356"/>
                <a:gd name="T10" fmla="*/ 74 w 177"/>
                <a:gd name="T11" fmla="*/ 193 h 356"/>
                <a:gd name="T12" fmla="*/ 73 w 177"/>
                <a:gd name="T13" fmla="*/ 221 h 356"/>
                <a:gd name="T14" fmla="*/ 73 w 177"/>
                <a:gd name="T15" fmla="*/ 240 h 356"/>
                <a:gd name="T16" fmla="*/ 76 w 177"/>
                <a:gd name="T17" fmla="*/ 253 h 356"/>
                <a:gd name="T18" fmla="*/ 75 w 177"/>
                <a:gd name="T19" fmla="*/ 267 h 356"/>
                <a:gd name="T20" fmla="*/ 71 w 177"/>
                <a:gd name="T21" fmla="*/ 283 h 356"/>
                <a:gd name="T22" fmla="*/ 63 w 177"/>
                <a:gd name="T23" fmla="*/ 298 h 356"/>
                <a:gd name="T24" fmla="*/ 54 w 177"/>
                <a:gd name="T25" fmla="*/ 312 h 356"/>
                <a:gd name="T26" fmla="*/ 43 w 177"/>
                <a:gd name="T27" fmla="*/ 324 h 356"/>
                <a:gd name="T28" fmla="*/ 30 w 177"/>
                <a:gd name="T29" fmla="*/ 333 h 356"/>
                <a:gd name="T30" fmla="*/ 18 w 177"/>
                <a:gd name="T31" fmla="*/ 338 h 356"/>
                <a:gd name="T32" fmla="*/ 8 w 177"/>
                <a:gd name="T33" fmla="*/ 343 h 356"/>
                <a:gd name="T34" fmla="*/ 2 w 177"/>
                <a:gd name="T35" fmla="*/ 347 h 356"/>
                <a:gd name="T36" fmla="*/ 0 w 177"/>
                <a:gd name="T37" fmla="*/ 349 h 356"/>
                <a:gd name="T38" fmla="*/ 0 w 177"/>
                <a:gd name="T39" fmla="*/ 351 h 356"/>
                <a:gd name="T40" fmla="*/ 4 w 177"/>
                <a:gd name="T41" fmla="*/ 352 h 356"/>
                <a:gd name="T42" fmla="*/ 10 w 177"/>
                <a:gd name="T43" fmla="*/ 352 h 356"/>
                <a:gd name="T44" fmla="*/ 28 w 177"/>
                <a:gd name="T45" fmla="*/ 353 h 356"/>
                <a:gd name="T46" fmla="*/ 41 w 177"/>
                <a:gd name="T47" fmla="*/ 353 h 356"/>
                <a:gd name="T48" fmla="*/ 58 w 177"/>
                <a:gd name="T49" fmla="*/ 354 h 356"/>
                <a:gd name="T50" fmla="*/ 78 w 177"/>
                <a:gd name="T51" fmla="*/ 355 h 356"/>
                <a:gd name="T52" fmla="*/ 100 w 177"/>
                <a:gd name="T53" fmla="*/ 354 h 356"/>
                <a:gd name="T54" fmla="*/ 119 w 177"/>
                <a:gd name="T55" fmla="*/ 351 h 356"/>
                <a:gd name="T56" fmla="*/ 136 w 177"/>
                <a:gd name="T57" fmla="*/ 345 h 356"/>
                <a:gd name="T58" fmla="*/ 150 w 177"/>
                <a:gd name="T59" fmla="*/ 334 h 356"/>
                <a:gd name="T60" fmla="*/ 157 w 177"/>
                <a:gd name="T61" fmla="*/ 320 h 356"/>
                <a:gd name="T62" fmla="*/ 161 w 177"/>
                <a:gd name="T63" fmla="*/ 291 h 356"/>
                <a:gd name="T64" fmla="*/ 163 w 177"/>
                <a:gd name="T65" fmla="*/ 248 h 356"/>
                <a:gd name="T66" fmla="*/ 167 w 177"/>
                <a:gd name="T67" fmla="*/ 196 h 356"/>
                <a:gd name="T68" fmla="*/ 170 w 177"/>
                <a:gd name="T69" fmla="*/ 141 h 356"/>
                <a:gd name="T70" fmla="*/ 172 w 177"/>
                <a:gd name="T71" fmla="*/ 88 h 356"/>
                <a:gd name="T72" fmla="*/ 174 w 177"/>
                <a:gd name="T73" fmla="*/ 42 h 356"/>
                <a:gd name="T74" fmla="*/ 175 w 177"/>
                <a:gd name="T75" fmla="*/ 12 h 356"/>
                <a:gd name="T76" fmla="*/ 176 w 177"/>
                <a:gd name="T77" fmla="*/ 0 h 35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77"/>
                <a:gd name="T118" fmla="*/ 0 h 356"/>
                <a:gd name="T119" fmla="*/ 177 w 177"/>
                <a:gd name="T120" fmla="*/ 356 h 35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77" h="356">
                  <a:moveTo>
                    <a:pt x="111" y="5"/>
                  </a:moveTo>
                  <a:lnTo>
                    <a:pt x="107" y="20"/>
                  </a:lnTo>
                  <a:lnTo>
                    <a:pt x="104" y="32"/>
                  </a:lnTo>
                  <a:lnTo>
                    <a:pt x="102" y="46"/>
                  </a:lnTo>
                  <a:lnTo>
                    <a:pt x="99" y="63"/>
                  </a:lnTo>
                  <a:lnTo>
                    <a:pt x="95" y="81"/>
                  </a:lnTo>
                  <a:lnTo>
                    <a:pt x="91" y="99"/>
                  </a:lnTo>
                  <a:lnTo>
                    <a:pt x="87" y="119"/>
                  </a:lnTo>
                  <a:lnTo>
                    <a:pt x="83" y="138"/>
                  </a:lnTo>
                  <a:lnTo>
                    <a:pt x="80" y="157"/>
                  </a:lnTo>
                  <a:lnTo>
                    <a:pt x="77" y="175"/>
                  </a:lnTo>
                  <a:lnTo>
                    <a:pt x="74" y="193"/>
                  </a:lnTo>
                  <a:lnTo>
                    <a:pt x="73" y="207"/>
                  </a:lnTo>
                  <a:lnTo>
                    <a:pt x="73" y="221"/>
                  </a:lnTo>
                  <a:lnTo>
                    <a:pt x="73" y="232"/>
                  </a:lnTo>
                  <a:lnTo>
                    <a:pt x="73" y="240"/>
                  </a:lnTo>
                  <a:lnTo>
                    <a:pt x="75" y="246"/>
                  </a:lnTo>
                  <a:lnTo>
                    <a:pt x="76" y="253"/>
                  </a:lnTo>
                  <a:lnTo>
                    <a:pt x="76" y="261"/>
                  </a:lnTo>
                  <a:lnTo>
                    <a:pt x="75" y="267"/>
                  </a:lnTo>
                  <a:lnTo>
                    <a:pt x="73" y="275"/>
                  </a:lnTo>
                  <a:lnTo>
                    <a:pt x="71" y="283"/>
                  </a:lnTo>
                  <a:lnTo>
                    <a:pt x="68" y="290"/>
                  </a:lnTo>
                  <a:lnTo>
                    <a:pt x="63" y="298"/>
                  </a:lnTo>
                  <a:lnTo>
                    <a:pt x="59" y="305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3" y="324"/>
                  </a:lnTo>
                  <a:lnTo>
                    <a:pt x="37" y="328"/>
                  </a:lnTo>
                  <a:lnTo>
                    <a:pt x="30" y="333"/>
                  </a:lnTo>
                  <a:lnTo>
                    <a:pt x="24" y="336"/>
                  </a:lnTo>
                  <a:lnTo>
                    <a:pt x="18" y="338"/>
                  </a:lnTo>
                  <a:lnTo>
                    <a:pt x="13" y="341"/>
                  </a:lnTo>
                  <a:lnTo>
                    <a:pt x="8" y="343"/>
                  </a:lnTo>
                  <a:lnTo>
                    <a:pt x="5" y="345"/>
                  </a:lnTo>
                  <a:lnTo>
                    <a:pt x="2" y="347"/>
                  </a:lnTo>
                  <a:lnTo>
                    <a:pt x="0" y="348"/>
                  </a:lnTo>
                  <a:lnTo>
                    <a:pt x="0" y="349"/>
                  </a:lnTo>
                  <a:lnTo>
                    <a:pt x="0" y="350"/>
                  </a:lnTo>
                  <a:lnTo>
                    <a:pt x="0" y="351"/>
                  </a:lnTo>
                  <a:lnTo>
                    <a:pt x="2" y="351"/>
                  </a:lnTo>
                  <a:lnTo>
                    <a:pt x="4" y="352"/>
                  </a:lnTo>
                  <a:lnTo>
                    <a:pt x="7" y="352"/>
                  </a:lnTo>
                  <a:lnTo>
                    <a:pt x="10" y="352"/>
                  </a:lnTo>
                  <a:lnTo>
                    <a:pt x="14" y="353"/>
                  </a:lnTo>
                  <a:lnTo>
                    <a:pt x="28" y="353"/>
                  </a:lnTo>
                  <a:lnTo>
                    <a:pt x="34" y="353"/>
                  </a:lnTo>
                  <a:lnTo>
                    <a:pt x="41" y="353"/>
                  </a:lnTo>
                  <a:lnTo>
                    <a:pt x="49" y="354"/>
                  </a:lnTo>
                  <a:lnTo>
                    <a:pt x="58" y="354"/>
                  </a:lnTo>
                  <a:lnTo>
                    <a:pt x="68" y="355"/>
                  </a:lnTo>
                  <a:lnTo>
                    <a:pt x="78" y="355"/>
                  </a:lnTo>
                  <a:lnTo>
                    <a:pt x="89" y="355"/>
                  </a:lnTo>
                  <a:lnTo>
                    <a:pt x="100" y="354"/>
                  </a:lnTo>
                  <a:lnTo>
                    <a:pt x="109" y="353"/>
                  </a:lnTo>
                  <a:lnTo>
                    <a:pt x="119" y="351"/>
                  </a:lnTo>
                  <a:lnTo>
                    <a:pt x="129" y="348"/>
                  </a:lnTo>
                  <a:lnTo>
                    <a:pt x="136" y="345"/>
                  </a:lnTo>
                  <a:lnTo>
                    <a:pt x="144" y="340"/>
                  </a:lnTo>
                  <a:lnTo>
                    <a:pt x="150" y="334"/>
                  </a:lnTo>
                  <a:lnTo>
                    <a:pt x="155" y="327"/>
                  </a:lnTo>
                  <a:lnTo>
                    <a:pt x="157" y="320"/>
                  </a:lnTo>
                  <a:lnTo>
                    <a:pt x="159" y="308"/>
                  </a:lnTo>
                  <a:lnTo>
                    <a:pt x="161" y="291"/>
                  </a:lnTo>
                  <a:lnTo>
                    <a:pt x="162" y="271"/>
                  </a:lnTo>
                  <a:lnTo>
                    <a:pt x="163" y="248"/>
                  </a:lnTo>
                  <a:lnTo>
                    <a:pt x="165" y="222"/>
                  </a:lnTo>
                  <a:lnTo>
                    <a:pt x="167" y="196"/>
                  </a:lnTo>
                  <a:lnTo>
                    <a:pt x="168" y="168"/>
                  </a:lnTo>
                  <a:lnTo>
                    <a:pt x="170" y="141"/>
                  </a:lnTo>
                  <a:lnTo>
                    <a:pt x="171" y="113"/>
                  </a:lnTo>
                  <a:lnTo>
                    <a:pt x="172" y="88"/>
                  </a:lnTo>
                  <a:lnTo>
                    <a:pt x="173" y="64"/>
                  </a:lnTo>
                  <a:lnTo>
                    <a:pt x="174" y="42"/>
                  </a:lnTo>
                  <a:lnTo>
                    <a:pt x="175" y="25"/>
                  </a:lnTo>
                  <a:lnTo>
                    <a:pt x="175" y="12"/>
                  </a:lnTo>
                  <a:lnTo>
                    <a:pt x="176" y="3"/>
                  </a:lnTo>
                  <a:lnTo>
                    <a:pt x="176" y="0"/>
                  </a:lnTo>
                  <a:lnTo>
                    <a:pt x="111" y="5"/>
                  </a:lnTo>
                </a:path>
              </a:pathLst>
            </a:custGeom>
            <a:solidFill>
              <a:srgbClr val="323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6" name="Freeform 71"/>
            <p:cNvSpPr>
              <a:spLocks/>
            </p:cNvSpPr>
            <p:nvPr/>
          </p:nvSpPr>
          <p:spPr bwMode="auto">
            <a:xfrm>
              <a:off x="5086" y="2069"/>
              <a:ext cx="168" cy="623"/>
            </a:xfrm>
            <a:custGeom>
              <a:avLst/>
              <a:gdLst>
                <a:gd name="T0" fmla="*/ 134 w 168"/>
                <a:gd name="T1" fmla="*/ 0 h 623"/>
                <a:gd name="T2" fmla="*/ 123 w 168"/>
                <a:gd name="T3" fmla="*/ 6 h 623"/>
                <a:gd name="T4" fmla="*/ 112 w 168"/>
                <a:gd name="T5" fmla="*/ 17 h 623"/>
                <a:gd name="T6" fmla="*/ 101 w 168"/>
                <a:gd name="T7" fmla="*/ 32 h 623"/>
                <a:gd name="T8" fmla="*/ 90 w 168"/>
                <a:gd name="T9" fmla="*/ 52 h 623"/>
                <a:gd name="T10" fmla="*/ 79 w 168"/>
                <a:gd name="T11" fmla="*/ 75 h 623"/>
                <a:gd name="T12" fmla="*/ 68 w 168"/>
                <a:gd name="T13" fmla="*/ 101 h 623"/>
                <a:gd name="T14" fmla="*/ 58 w 168"/>
                <a:gd name="T15" fmla="*/ 129 h 623"/>
                <a:gd name="T16" fmla="*/ 48 w 168"/>
                <a:gd name="T17" fmla="*/ 159 h 623"/>
                <a:gd name="T18" fmla="*/ 38 w 168"/>
                <a:gd name="T19" fmla="*/ 189 h 623"/>
                <a:gd name="T20" fmla="*/ 30 w 168"/>
                <a:gd name="T21" fmla="*/ 220 h 623"/>
                <a:gd name="T22" fmla="*/ 22 w 168"/>
                <a:gd name="T23" fmla="*/ 251 h 623"/>
                <a:gd name="T24" fmla="*/ 15 w 168"/>
                <a:gd name="T25" fmla="*/ 281 h 623"/>
                <a:gd name="T26" fmla="*/ 10 w 168"/>
                <a:gd name="T27" fmla="*/ 309 h 623"/>
                <a:gd name="T28" fmla="*/ 5 w 168"/>
                <a:gd name="T29" fmla="*/ 335 h 623"/>
                <a:gd name="T30" fmla="*/ 2 w 168"/>
                <a:gd name="T31" fmla="*/ 358 h 623"/>
                <a:gd name="T32" fmla="*/ 1 w 168"/>
                <a:gd name="T33" fmla="*/ 378 h 623"/>
                <a:gd name="T34" fmla="*/ 0 w 168"/>
                <a:gd name="T35" fmla="*/ 409 h 623"/>
                <a:gd name="T36" fmla="*/ 2 w 168"/>
                <a:gd name="T37" fmla="*/ 439 h 623"/>
                <a:gd name="T38" fmla="*/ 4 w 168"/>
                <a:gd name="T39" fmla="*/ 468 h 623"/>
                <a:gd name="T40" fmla="*/ 9 w 168"/>
                <a:gd name="T41" fmla="*/ 496 h 623"/>
                <a:gd name="T42" fmla="*/ 14 w 168"/>
                <a:gd name="T43" fmla="*/ 521 h 623"/>
                <a:gd name="T44" fmla="*/ 20 w 168"/>
                <a:gd name="T45" fmla="*/ 545 h 623"/>
                <a:gd name="T46" fmla="*/ 28 w 168"/>
                <a:gd name="T47" fmla="*/ 566 h 623"/>
                <a:gd name="T48" fmla="*/ 36 w 168"/>
                <a:gd name="T49" fmla="*/ 584 h 623"/>
                <a:gd name="T50" fmla="*/ 46 w 168"/>
                <a:gd name="T51" fmla="*/ 599 h 623"/>
                <a:gd name="T52" fmla="*/ 56 w 168"/>
                <a:gd name="T53" fmla="*/ 610 h 623"/>
                <a:gd name="T54" fmla="*/ 67 w 168"/>
                <a:gd name="T55" fmla="*/ 618 h 623"/>
                <a:gd name="T56" fmla="*/ 78 w 168"/>
                <a:gd name="T57" fmla="*/ 622 h 623"/>
                <a:gd name="T58" fmla="*/ 91 w 168"/>
                <a:gd name="T59" fmla="*/ 621 h 623"/>
                <a:gd name="T60" fmla="*/ 103 w 168"/>
                <a:gd name="T61" fmla="*/ 615 h 623"/>
                <a:gd name="T62" fmla="*/ 116 w 168"/>
                <a:gd name="T63" fmla="*/ 605 h 623"/>
                <a:gd name="T64" fmla="*/ 130 w 168"/>
                <a:gd name="T65" fmla="*/ 588 h 623"/>
                <a:gd name="T66" fmla="*/ 143 w 168"/>
                <a:gd name="T67" fmla="*/ 562 h 623"/>
                <a:gd name="T68" fmla="*/ 153 w 168"/>
                <a:gd name="T69" fmla="*/ 529 h 623"/>
                <a:gd name="T70" fmla="*/ 160 w 168"/>
                <a:gd name="T71" fmla="*/ 490 h 623"/>
                <a:gd name="T72" fmla="*/ 165 w 168"/>
                <a:gd name="T73" fmla="*/ 446 h 623"/>
                <a:gd name="T74" fmla="*/ 167 w 168"/>
                <a:gd name="T75" fmla="*/ 399 h 623"/>
                <a:gd name="T76" fmla="*/ 167 w 168"/>
                <a:gd name="T77" fmla="*/ 350 h 623"/>
                <a:gd name="T78" fmla="*/ 165 w 168"/>
                <a:gd name="T79" fmla="*/ 300 h 623"/>
                <a:gd name="T80" fmla="*/ 163 w 168"/>
                <a:gd name="T81" fmla="*/ 249 h 623"/>
                <a:gd name="T82" fmla="*/ 159 w 168"/>
                <a:gd name="T83" fmla="*/ 201 h 623"/>
                <a:gd name="T84" fmla="*/ 154 w 168"/>
                <a:gd name="T85" fmla="*/ 155 h 623"/>
                <a:gd name="T86" fmla="*/ 150 w 168"/>
                <a:gd name="T87" fmla="*/ 113 h 623"/>
                <a:gd name="T88" fmla="*/ 145 w 168"/>
                <a:gd name="T89" fmla="*/ 75 h 623"/>
                <a:gd name="T90" fmla="*/ 141 w 168"/>
                <a:gd name="T91" fmla="*/ 44 h 623"/>
                <a:gd name="T92" fmla="*/ 137 w 168"/>
                <a:gd name="T93" fmla="*/ 21 h 623"/>
                <a:gd name="T94" fmla="*/ 135 w 168"/>
                <a:gd name="T95" fmla="*/ 5 h 623"/>
                <a:gd name="T96" fmla="*/ 134 w 168"/>
                <a:gd name="T97" fmla="*/ 0 h 6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8"/>
                <a:gd name="T148" fmla="*/ 0 h 623"/>
                <a:gd name="T149" fmla="*/ 168 w 168"/>
                <a:gd name="T150" fmla="*/ 623 h 6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8" h="623">
                  <a:moveTo>
                    <a:pt x="134" y="0"/>
                  </a:moveTo>
                  <a:lnTo>
                    <a:pt x="123" y="6"/>
                  </a:lnTo>
                  <a:lnTo>
                    <a:pt x="112" y="17"/>
                  </a:lnTo>
                  <a:lnTo>
                    <a:pt x="101" y="32"/>
                  </a:lnTo>
                  <a:lnTo>
                    <a:pt x="90" y="52"/>
                  </a:lnTo>
                  <a:lnTo>
                    <a:pt x="79" y="75"/>
                  </a:lnTo>
                  <a:lnTo>
                    <a:pt x="68" y="101"/>
                  </a:lnTo>
                  <a:lnTo>
                    <a:pt x="58" y="129"/>
                  </a:lnTo>
                  <a:lnTo>
                    <a:pt x="48" y="159"/>
                  </a:lnTo>
                  <a:lnTo>
                    <a:pt x="38" y="189"/>
                  </a:lnTo>
                  <a:lnTo>
                    <a:pt x="30" y="220"/>
                  </a:lnTo>
                  <a:lnTo>
                    <a:pt x="22" y="251"/>
                  </a:lnTo>
                  <a:lnTo>
                    <a:pt x="15" y="281"/>
                  </a:lnTo>
                  <a:lnTo>
                    <a:pt x="10" y="309"/>
                  </a:lnTo>
                  <a:lnTo>
                    <a:pt x="5" y="335"/>
                  </a:lnTo>
                  <a:lnTo>
                    <a:pt x="2" y="358"/>
                  </a:lnTo>
                  <a:lnTo>
                    <a:pt x="1" y="378"/>
                  </a:lnTo>
                  <a:lnTo>
                    <a:pt x="0" y="409"/>
                  </a:lnTo>
                  <a:lnTo>
                    <a:pt x="2" y="439"/>
                  </a:lnTo>
                  <a:lnTo>
                    <a:pt x="4" y="468"/>
                  </a:lnTo>
                  <a:lnTo>
                    <a:pt x="9" y="496"/>
                  </a:lnTo>
                  <a:lnTo>
                    <a:pt x="14" y="521"/>
                  </a:lnTo>
                  <a:lnTo>
                    <a:pt x="20" y="545"/>
                  </a:lnTo>
                  <a:lnTo>
                    <a:pt x="28" y="566"/>
                  </a:lnTo>
                  <a:lnTo>
                    <a:pt x="36" y="584"/>
                  </a:lnTo>
                  <a:lnTo>
                    <a:pt x="46" y="599"/>
                  </a:lnTo>
                  <a:lnTo>
                    <a:pt x="56" y="610"/>
                  </a:lnTo>
                  <a:lnTo>
                    <a:pt x="67" y="618"/>
                  </a:lnTo>
                  <a:lnTo>
                    <a:pt x="78" y="622"/>
                  </a:lnTo>
                  <a:lnTo>
                    <a:pt x="91" y="621"/>
                  </a:lnTo>
                  <a:lnTo>
                    <a:pt x="103" y="615"/>
                  </a:lnTo>
                  <a:lnTo>
                    <a:pt x="116" y="605"/>
                  </a:lnTo>
                  <a:lnTo>
                    <a:pt x="130" y="588"/>
                  </a:lnTo>
                  <a:lnTo>
                    <a:pt x="143" y="562"/>
                  </a:lnTo>
                  <a:lnTo>
                    <a:pt x="153" y="529"/>
                  </a:lnTo>
                  <a:lnTo>
                    <a:pt x="160" y="490"/>
                  </a:lnTo>
                  <a:lnTo>
                    <a:pt x="165" y="446"/>
                  </a:lnTo>
                  <a:lnTo>
                    <a:pt x="167" y="399"/>
                  </a:lnTo>
                  <a:lnTo>
                    <a:pt x="167" y="350"/>
                  </a:lnTo>
                  <a:lnTo>
                    <a:pt x="165" y="300"/>
                  </a:lnTo>
                  <a:lnTo>
                    <a:pt x="163" y="249"/>
                  </a:lnTo>
                  <a:lnTo>
                    <a:pt x="159" y="201"/>
                  </a:lnTo>
                  <a:lnTo>
                    <a:pt x="154" y="155"/>
                  </a:lnTo>
                  <a:lnTo>
                    <a:pt x="150" y="113"/>
                  </a:lnTo>
                  <a:lnTo>
                    <a:pt x="145" y="75"/>
                  </a:lnTo>
                  <a:lnTo>
                    <a:pt x="141" y="44"/>
                  </a:lnTo>
                  <a:lnTo>
                    <a:pt x="137" y="21"/>
                  </a:lnTo>
                  <a:lnTo>
                    <a:pt x="135" y="5"/>
                  </a:lnTo>
                  <a:lnTo>
                    <a:pt x="134" y="0"/>
                  </a:lnTo>
                </a:path>
              </a:pathLst>
            </a:custGeom>
            <a:solidFill>
              <a:srgbClr val="B21966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77" name="Freeform 72"/>
            <p:cNvSpPr>
              <a:spLocks/>
            </p:cNvSpPr>
            <p:nvPr/>
          </p:nvSpPr>
          <p:spPr bwMode="auto">
            <a:xfrm>
              <a:off x="5137" y="2027"/>
              <a:ext cx="172" cy="654"/>
            </a:xfrm>
            <a:custGeom>
              <a:avLst/>
              <a:gdLst>
                <a:gd name="T0" fmla="*/ 91 w 172"/>
                <a:gd name="T1" fmla="*/ 7 h 654"/>
                <a:gd name="T2" fmla="*/ 105 w 172"/>
                <a:gd name="T3" fmla="*/ 0 h 654"/>
                <a:gd name="T4" fmla="*/ 118 w 172"/>
                <a:gd name="T5" fmla="*/ 3 h 654"/>
                <a:gd name="T6" fmla="*/ 131 w 172"/>
                <a:gd name="T7" fmla="*/ 16 h 654"/>
                <a:gd name="T8" fmla="*/ 143 w 172"/>
                <a:gd name="T9" fmla="*/ 37 h 654"/>
                <a:gd name="T10" fmla="*/ 153 w 172"/>
                <a:gd name="T11" fmla="*/ 68 h 654"/>
                <a:gd name="T12" fmla="*/ 161 w 172"/>
                <a:gd name="T13" fmla="*/ 107 h 654"/>
                <a:gd name="T14" fmla="*/ 167 w 172"/>
                <a:gd name="T15" fmla="*/ 154 h 654"/>
                <a:gd name="T16" fmla="*/ 170 w 172"/>
                <a:gd name="T17" fmla="*/ 195 h 654"/>
                <a:gd name="T18" fmla="*/ 171 w 172"/>
                <a:gd name="T19" fmla="*/ 235 h 654"/>
                <a:gd name="T20" fmla="*/ 171 w 172"/>
                <a:gd name="T21" fmla="*/ 285 h 654"/>
                <a:gd name="T22" fmla="*/ 168 w 172"/>
                <a:gd name="T23" fmla="*/ 342 h 654"/>
                <a:gd name="T24" fmla="*/ 164 w 172"/>
                <a:gd name="T25" fmla="*/ 404 h 654"/>
                <a:gd name="T26" fmla="*/ 158 w 172"/>
                <a:gd name="T27" fmla="*/ 465 h 654"/>
                <a:gd name="T28" fmla="*/ 149 w 172"/>
                <a:gd name="T29" fmla="*/ 524 h 654"/>
                <a:gd name="T30" fmla="*/ 138 w 172"/>
                <a:gd name="T31" fmla="*/ 575 h 654"/>
                <a:gd name="T32" fmla="*/ 127 w 172"/>
                <a:gd name="T33" fmla="*/ 607 h 654"/>
                <a:gd name="T34" fmla="*/ 113 w 172"/>
                <a:gd name="T35" fmla="*/ 625 h 654"/>
                <a:gd name="T36" fmla="*/ 96 w 172"/>
                <a:gd name="T37" fmla="*/ 641 h 654"/>
                <a:gd name="T38" fmla="*/ 75 w 172"/>
                <a:gd name="T39" fmla="*/ 651 h 654"/>
                <a:gd name="T40" fmla="*/ 54 w 172"/>
                <a:gd name="T41" fmla="*/ 653 h 654"/>
                <a:gd name="T42" fmla="*/ 35 w 172"/>
                <a:gd name="T43" fmla="*/ 647 h 654"/>
                <a:gd name="T44" fmla="*/ 18 w 172"/>
                <a:gd name="T45" fmla="*/ 628 h 654"/>
                <a:gd name="T46" fmla="*/ 6 w 172"/>
                <a:gd name="T47" fmla="*/ 595 h 654"/>
                <a:gd name="T48" fmla="*/ 0 w 172"/>
                <a:gd name="T49" fmla="*/ 542 h 654"/>
                <a:gd name="T50" fmla="*/ 1 w 172"/>
                <a:gd name="T51" fmla="*/ 469 h 654"/>
                <a:gd name="T52" fmla="*/ 6 w 172"/>
                <a:gd name="T53" fmla="*/ 385 h 654"/>
                <a:gd name="T54" fmla="*/ 15 w 172"/>
                <a:gd name="T55" fmla="*/ 297 h 654"/>
                <a:gd name="T56" fmla="*/ 28 w 172"/>
                <a:gd name="T57" fmla="*/ 211 h 654"/>
                <a:gd name="T58" fmla="*/ 43 w 172"/>
                <a:gd name="T59" fmla="*/ 134 h 654"/>
                <a:gd name="T60" fmla="*/ 59 w 172"/>
                <a:gd name="T61" fmla="*/ 70 h 654"/>
                <a:gd name="T62" fmla="*/ 75 w 172"/>
                <a:gd name="T63" fmla="*/ 26 h 65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72"/>
                <a:gd name="T97" fmla="*/ 0 h 654"/>
                <a:gd name="T98" fmla="*/ 172 w 172"/>
                <a:gd name="T99" fmla="*/ 654 h 65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72" h="654">
                  <a:moveTo>
                    <a:pt x="83" y="13"/>
                  </a:moveTo>
                  <a:lnTo>
                    <a:pt x="91" y="7"/>
                  </a:lnTo>
                  <a:lnTo>
                    <a:pt x="98" y="2"/>
                  </a:lnTo>
                  <a:lnTo>
                    <a:pt x="105" y="0"/>
                  </a:lnTo>
                  <a:lnTo>
                    <a:pt x="112" y="1"/>
                  </a:lnTo>
                  <a:lnTo>
                    <a:pt x="118" y="3"/>
                  </a:lnTo>
                  <a:lnTo>
                    <a:pt x="125" y="8"/>
                  </a:lnTo>
                  <a:lnTo>
                    <a:pt x="131" y="16"/>
                  </a:lnTo>
                  <a:lnTo>
                    <a:pt x="137" y="25"/>
                  </a:lnTo>
                  <a:lnTo>
                    <a:pt x="143" y="37"/>
                  </a:lnTo>
                  <a:lnTo>
                    <a:pt x="148" y="51"/>
                  </a:lnTo>
                  <a:lnTo>
                    <a:pt x="153" y="68"/>
                  </a:lnTo>
                  <a:lnTo>
                    <a:pt x="157" y="86"/>
                  </a:lnTo>
                  <a:lnTo>
                    <a:pt x="161" y="107"/>
                  </a:lnTo>
                  <a:lnTo>
                    <a:pt x="165" y="129"/>
                  </a:lnTo>
                  <a:lnTo>
                    <a:pt x="167" y="154"/>
                  </a:lnTo>
                  <a:lnTo>
                    <a:pt x="170" y="181"/>
                  </a:lnTo>
                  <a:lnTo>
                    <a:pt x="170" y="195"/>
                  </a:lnTo>
                  <a:lnTo>
                    <a:pt x="171" y="213"/>
                  </a:lnTo>
                  <a:lnTo>
                    <a:pt x="171" y="235"/>
                  </a:lnTo>
                  <a:lnTo>
                    <a:pt x="171" y="259"/>
                  </a:lnTo>
                  <a:lnTo>
                    <a:pt x="171" y="285"/>
                  </a:lnTo>
                  <a:lnTo>
                    <a:pt x="170" y="313"/>
                  </a:lnTo>
                  <a:lnTo>
                    <a:pt x="168" y="342"/>
                  </a:lnTo>
                  <a:lnTo>
                    <a:pt x="167" y="373"/>
                  </a:lnTo>
                  <a:lnTo>
                    <a:pt x="164" y="404"/>
                  </a:lnTo>
                  <a:lnTo>
                    <a:pt x="161" y="435"/>
                  </a:lnTo>
                  <a:lnTo>
                    <a:pt x="158" y="465"/>
                  </a:lnTo>
                  <a:lnTo>
                    <a:pt x="154" y="495"/>
                  </a:lnTo>
                  <a:lnTo>
                    <a:pt x="149" y="524"/>
                  </a:lnTo>
                  <a:lnTo>
                    <a:pt x="144" y="550"/>
                  </a:lnTo>
                  <a:lnTo>
                    <a:pt x="138" y="575"/>
                  </a:lnTo>
                  <a:lnTo>
                    <a:pt x="131" y="597"/>
                  </a:lnTo>
                  <a:lnTo>
                    <a:pt x="127" y="607"/>
                  </a:lnTo>
                  <a:lnTo>
                    <a:pt x="121" y="616"/>
                  </a:lnTo>
                  <a:lnTo>
                    <a:pt x="113" y="625"/>
                  </a:lnTo>
                  <a:lnTo>
                    <a:pt x="105" y="634"/>
                  </a:lnTo>
                  <a:lnTo>
                    <a:pt x="96" y="641"/>
                  </a:lnTo>
                  <a:lnTo>
                    <a:pt x="86" y="647"/>
                  </a:lnTo>
                  <a:lnTo>
                    <a:pt x="75" y="651"/>
                  </a:lnTo>
                  <a:lnTo>
                    <a:pt x="65" y="653"/>
                  </a:lnTo>
                  <a:lnTo>
                    <a:pt x="54" y="653"/>
                  </a:lnTo>
                  <a:lnTo>
                    <a:pt x="44" y="651"/>
                  </a:lnTo>
                  <a:lnTo>
                    <a:pt x="35" y="647"/>
                  </a:lnTo>
                  <a:lnTo>
                    <a:pt x="26" y="639"/>
                  </a:lnTo>
                  <a:lnTo>
                    <a:pt x="18" y="628"/>
                  </a:lnTo>
                  <a:lnTo>
                    <a:pt x="11" y="613"/>
                  </a:lnTo>
                  <a:lnTo>
                    <a:pt x="6" y="595"/>
                  </a:lnTo>
                  <a:lnTo>
                    <a:pt x="2" y="573"/>
                  </a:lnTo>
                  <a:lnTo>
                    <a:pt x="0" y="542"/>
                  </a:lnTo>
                  <a:lnTo>
                    <a:pt x="0" y="507"/>
                  </a:lnTo>
                  <a:lnTo>
                    <a:pt x="1" y="469"/>
                  </a:lnTo>
                  <a:lnTo>
                    <a:pt x="3" y="428"/>
                  </a:lnTo>
                  <a:lnTo>
                    <a:pt x="6" y="385"/>
                  </a:lnTo>
                  <a:lnTo>
                    <a:pt x="10" y="341"/>
                  </a:lnTo>
                  <a:lnTo>
                    <a:pt x="15" y="297"/>
                  </a:lnTo>
                  <a:lnTo>
                    <a:pt x="21" y="254"/>
                  </a:lnTo>
                  <a:lnTo>
                    <a:pt x="28" y="211"/>
                  </a:lnTo>
                  <a:lnTo>
                    <a:pt x="35" y="171"/>
                  </a:lnTo>
                  <a:lnTo>
                    <a:pt x="43" y="134"/>
                  </a:lnTo>
                  <a:lnTo>
                    <a:pt x="51" y="99"/>
                  </a:lnTo>
                  <a:lnTo>
                    <a:pt x="59" y="70"/>
                  </a:lnTo>
                  <a:lnTo>
                    <a:pt x="67" y="45"/>
                  </a:lnTo>
                  <a:lnTo>
                    <a:pt x="75" y="26"/>
                  </a:lnTo>
                  <a:lnTo>
                    <a:pt x="83" y="13"/>
                  </a:lnTo>
                </a:path>
              </a:pathLst>
            </a:custGeom>
            <a:solidFill>
              <a:srgbClr val="BE237D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78" name="Freeform 73"/>
            <p:cNvSpPr>
              <a:spLocks/>
            </p:cNvSpPr>
            <p:nvPr/>
          </p:nvSpPr>
          <p:spPr bwMode="auto">
            <a:xfrm>
              <a:off x="4340" y="1698"/>
              <a:ext cx="894" cy="952"/>
            </a:xfrm>
            <a:custGeom>
              <a:avLst/>
              <a:gdLst>
                <a:gd name="T0" fmla="*/ 463 w 894"/>
                <a:gd name="T1" fmla="*/ 341 h 952"/>
                <a:gd name="T2" fmla="*/ 457 w 894"/>
                <a:gd name="T3" fmla="*/ 227 h 952"/>
                <a:gd name="T4" fmla="*/ 497 w 894"/>
                <a:gd name="T5" fmla="*/ 126 h 952"/>
                <a:gd name="T6" fmla="*/ 557 w 894"/>
                <a:gd name="T7" fmla="*/ 45 h 952"/>
                <a:gd name="T8" fmla="*/ 621 w 894"/>
                <a:gd name="T9" fmla="*/ 5 h 952"/>
                <a:gd name="T10" fmla="*/ 662 w 894"/>
                <a:gd name="T11" fmla="*/ 2 h 952"/>
                <a:gd name="T12" fmla="*/ 684 w 894"/>
                <a:gd name="T13" fmla="*/ 8 h 952"/>
                <a:gd name="T14" fmla="*/ 708 w 894"/>
                <a:gd name="T15" fmla="*/ 15 h 952"/>
                <a:gd name="T16" fmla="*/ 739 w 894"/>
                <a:gd name="T17" fmla="*/ 41 h 952"/>
                <a:gd name="T18" fmla="*/ 767 w 894"/>
                <a:gd name="T19" fmla="*/ 72 h 952"/>
                <a:gd name="T20" fmla="*/ 799 w 894"/>
                <a:gd name="T21" fmla="*/ 98 h 952"/>
                <a:gd name="T22" fmla="*/ 825 w 894"/>
                <a:gd name="T23" fmla="*/ 152 h 952"/>
                <a:gd name="T24" fmla="*/ 867 w 894"/>
                <a:gd name="T25" fmla="*/ 245 h 952"/>
                <a:gd name="T26" fmla="*/ 891 w 894"/>
                <a:gd name="T27" fmla="*/ 327 h 952"/>
                <a:gd name="T28" fmla="*/ 892 w 894"/>
                <a:gd name="T29" fmla="*/ 387 h 952"/>
                <a:gd name="T30" fmla="*/ 880 w 894"/>
                <a:gd name="T31" fmla="*/ 428 h 952"/>
                <a:gd name="T32" fmla="*/ 825 w 894"/>
                <a:gd name="T33" fmla="*/ 509 h 952"/>
                <a:gd name="T34" fmla="*/ 763 w 894"/>
                <a:gd name="T35" fmla="*/ 613 h 952"/>
                <a:gd name="T36" fmla="*/ 742 w 894"/>
                <a:gd name="T37" fmla="*/ 647 h 952"/>
                <a:gd name="T38" fmla="*/ 701 w 894"/>
                <a:gd name="T39" fmla="*/ 668 h 952"/>
                <a:gd name="T40" fmla="*/ 675 w 894"/>
                <a:gd name="T41" fmla="*/ 705 h 952"/>
                <a:gd name="T42" fmla="*/ 647 w 894"/>
                <a:gd name="T43" fmla="*/ 757 h 952"/>
                <a:gd name="T44" fmla="*/ 636 w 894"/>
                <a:gd name="T45" fmla="*/ 809 h 952"/>
                <a:gd name="T46" fmla="*/ 594 w 894"/>
                <a:gd name="T47" fmla="*/ 844 h 952"/>
                <a:gd name="T48" fmla="*/ 544 w 894"/>
                <a:gd name="T49" fmla="*/ 873 h 952"/>
                <a:gd name="T50" fmla="*/ 484 w 894"/>
                <a:gd name="T51" fmla="*/ 909 h 952"/>
                <a:gd name="T52" fmla="*/ 439 w 894"/>
                <a:gd name="T53" fmla="*/ 923 h 952"/>
                <a:gd name="T54" fmla="*/ 376 w 894"/>
                <a:gd name="T55" fmla="*/ 943 h 952"/>
                <a:gd name="T56" fmla="*/ 318 w 894"/>
                <a:gd name="T57" fmla="*/ 946 h 952"/>
                <a:gd name="T58" fmla="*/ 271 w 894"/>
                <a:gd name="T59" fmla="*/ 932 h 952"/>
                <a:gd name="T60" fmla="*/ 236 w 894"/>
                <a:gd name="T61" fmla="*/ 934 h 952"/>
                <a:gd name="T62" fmla="*/ 158 w 894"/>
                <a:gd name="T63" fmla="*/ 936 h 952"/>
                <a:gd name="T64" fmla="*/ 109 w 894"/>
                <a:gd name="T65" fmla="*/ 941 h 952"/>
                <a:gd name="T66" fmla="*/ 54 w 894"/>
                <a:gd name="T67" fmla="*/ 947 h 952"/>
                <a:gd name="T68" fmla="*/ 20 w 894"/>
                <a:gd name="T69" fmla="*/ 919 h 952"/>
                <a:gd name="T70" fmla="*/ 0 w 894"/>
                <a:gd name="T71" fmla="*/ 847 h 952"/>
                <a:gd name="T72" fmla="*/ 27 w 894"/>
                <a:gd name="T73" fmla="*/ 794 h 952"/>
                <a:gd name="T74" fmla="*/ 46 w 894"/>
                <a:gd name="T75" fmla="*/ 779 h 952"/>
                <a:gd name="T76" fmla="*/ 66 w 894"/>
                <a:gd name="T77" fmla="*/ 766 h 952"/>
                <a:gd name="T78" fmla="*/ 84 w 894"/>
                <a:gd name="T79" fmla="*/ 760 h 952"/>
                <a:gd name="T80" fmla="*/ 96 w 894"/>
                <a:gd name="T81" fmla="*/ 760 h 952"/>
                <a:gd name="T82" fmla="*/ 144 w 894"/>
                <a:gd name="T83" fmla="*/ 740 h 952"/>
                <a:gd name="T84" fmla="*/ 191 w 894"/>
                <a:gd name="T85" fmla="*/ 745 h 952"/>
                <a:gd name="T86" fmla="*/ 224 w 894"/>
                <a:gd name="T87" fmla="*/ 721 h 952"/>
                <a:gd name="T88" fmla="*/ 265 w 894"/>
                <a:gd name="T89" fmla="*/ 713 h 952"/>
                <a:gd name="T90" fmla="*/ 285 w 894"/>
                <a:gd name="T91" fmla="*/ 683 h 952"/>
                <a:gd name="T92" fmla="*/ 298 w 894"/>
                <a:gd name="T93" fmla="*/ 662 h 952"/>
                <a:gd name="T94" fmla="*/ 326 w 894"/>
                <a:gd name="T95" fmla="*/ 667 h 952"/>
                <a:gd name="T96" fmla="*/ 348 w 894"/>
                <a:gd name="T97" fmla="*/ 653 h 952"/>
                <a:gd name="T98" fmla="*/ 372 w 894"/>
                <a:gd name="T99" fmla="*/ 644 h 952"/>
                <a:gd name="T100" fmla="*/ 378 w 894"/>
                <a:gd name="T101" fmla="*/ 619 h 952"/>
                <a:gd name="T102" fmla="*/ 397 w 894"/>
                <a:gd name="T103" fmla="*/ 596 h 952"/>
                <a:gd name="T104" fmla="*/ 436 w 894"/>
                <a:gd name="T105" fmla="*/ 588 h 952"/>
                <a:gd name="T106" fmla="*/ 459 w 894"/>
                <a:gd name="T107" fmla="*/ 572 h 952"/>
                <a:gd name="T108" fmla="*/ 452 w 894"/>
                <a:gd name="T109" fmla="*/ 513 h 952"/>
                <a:gd name="T110" fmla="*/ 453 w 894"/>
                <a:gd name="T111" fmla="*/ 423 h 95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94"/>
                <a:gd name="T169" fmla="*/ 0 h 952"/>
                <a:gd name="T170" fmla="*/ 894 w 894"/>
                <a:gd name="T171" fmla="*/ 952 h 95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94" h="952">
                  <a:moveTo>
                    <a:pt x="474" y="385"/>
                  </a:moveTo>
                  <a:lnTo>
                    <a:pt x="473" y="384"/>
                  </a:lnTo>
                  <a:lnTo>
                    <a:pt x="472" y="380"/>
                  </a:lnTo>
                  <a:lnTo>
                    <a:pt x="470" y="373"/>
                  </a:lnTo>
                  <a:lnTo>
                    <a:pt x="468" y="364"/>
                  </a:lnTo>
                  <a:lnTo>
                    <a:pt x="466" y="353"/>
                  </a:lnTo>
                  <a:lnTo>
                    <a:pt x="463" y="341"/>
                  </a:lnTo>
                  <a:lnTo>
                    <a:pt x="461" y="327"/>
                  </a:lnTo>
                  <a:lnTo>
                    <a:pt x="459" y="311"/>
                  </a:lnTo>
                  <a:lnTo>
                    <a:pt x="457" y="295"/>
                  </a:lnTo>
                  <a:lnTo>
                    <a:pt x="456" y="279"/>
                  </a:lnTo>
                  <a:lnTo>
                    <a:pt x="455" y="261"/>
                  </a:lnTo>
                  <a:lnTo>
                    <a:pt x="456" y="244"/>
                  </a:lnTo>
                  <a:lnTo>
                    <a:pt x="457" y="227"/>
                  </a:lnTo>
                  <a:lnTo>
                    <a:pt x="460" y="211"/>
                  </a:lnTo>
                  <a:lnTo>
                    <a:pt x="464" y="195"/>
                  </a:lnTo>
                  <a:lnTo>
                    <a:pt x="469" y="180"/>
                  </a:lnTo>
                  <a:lnTo>
                    <a:pt x="475" y="166"/>
                  </a:lnTo>
                  <a:lnTo>
                    <a:pt x="482" y="153"/>
                  </a:lnTo>
                  <a:lnTo>
                    <a:pt x="490" y="139"/>
                  </a:lnTo>
                  <a:lnTo>
                    <a:pt x="497" y="126"/>
                  </a:lnTo>
                  <a:lnTo>
                    <a:pt x="505" y="113"/>
                  </a:lnTo>
                  <a:lnTo>
                    <a:pt x="513" y="100"/>
                  </a:lnTo>
                  <a:lnTo>
                    <a:pt x="522" y="88"/>
                  </a:lnTo>
                  <a:lnTo>
                    <a:pt x="531" y="76"/>
                  </a:lnTo>
                  <a:lnTo>
                    <a:pt x="539" y="65"/>
                  </a:lnTo>
                  <a:lnTo>
                    <a:pt x="548" y="55"/>
                  </a:lnTo>
                  <a:lnTo>
                    <a:pt x="557" y="45"/>
                  </a:lnTo>
                  <a:lnTo>
                    <a:pt x="566" y="36"/>
                  </a:lnTo>
                  <a:lnTo>
                    <a:pt x="576" y="29"/>
                  </a:lnTo>
                  <a:lnTo>
                    <a:pt x="585" y="22"/>
                  </a:lnTo>
                  <a:lnTo>
                    <a:pt x="594" y="16"/>
                  </a:lnTo>
                  <a:lnTo>
                    <a:pt x="603" y="12"/>
                  </a:lnTo>
                  <a:lnTo>
                    <a:pt x="612" y="8"/>
                  </a:lnTo>
                  <a:lnTo>
                    <a:pt x="621" y="5"/>
                  </a:lnTo>
                  <a:lnTo>
                    <a:pt x="629" y="3"/>
                  </a:lnTo>
                  <a:lnTo>
                    <a:pt x="636" y="1"/>
                  </a:lnTo>
                  <a:lnTo>
                    <a:pt x="642" y="1"/>
                  </a:lnTo>
                  <a:lnTo>
                    <a:pt x="648" y="0"/>
                  </a:lnTo>
                  <a:lnTo>
                    <a:pt x="653" y="0"/>
                  </a:lnTo>
                  <a:lnTo>
                    <a:pt x="658" y="1"/>
                  </a:lnTo>
                  <a:lnTo>
                    <a:pt x="662" y="2"/>
                  </a:lnTo>
                  <a:lnTo>
                    <a:pt x="666" y="3"/>
                  </a:lnTo>
                  <a:lnTo>
                    <a:pt x="670" y="4"/>
                  </a:lnTo>
                  <a:lnTo>
                    <a:pt x="673" y="5"/>
                  </a:lnTo>
                  <a:lnTo>
                    <a:pt x="676" y="6"/>
                  </a:lnTo>
                  <a:lnTo>
                    <a:pt x="679" y="7"/>
                  </a:lnTo>
                  <a:lnTo>
                    <a:pt x="681" y="7"/>
                  </a:lnTo>
                  <a:lnTo>
                    <a:pt x="684" y="8"/>
                  </a:lnTo>
                  <a:lnTo>
                    <a:pt x="688" y="8"/>
                  </a:lnTo>
                  <a:lnTo>
                    <a:pt x="691" y="9"/>
                  </a:lnTo>
                  <a:lnTo>
                    <a:pt x="695" y="10"/>
                  </a:lnTo>
                  <a:lnTo>
                    <a:pt x="698" y="11"/>
                  </a:lnTo>
                  <a:lnTo>
                    <a:pt x="701" y="12"/>
                  </a:lnTo>
                  <a:lnTo>
                    <a:pt x="705" y="13"/>
                  </a:lnTo>
                  <a:lnTo>
                    <a:pt x="708" y="15"/>
                  </a:lnTo>
                  <a:lnTo>
                    <a:pt x="712" y="17"/>
                  </a:lnTo>
                  <a:lnTo>
                    <a:pt x="716" y="20"/>
                  </a:lnTo>
                  <a:lnTo>
                    <a:pt x="720" y="23"/>
                  </a:lnTo>
                  <a:lnTo>
                    <a:pt x="725" y="26"/>
                  </a:lnTo>
                  <a:lnTo>
                    <a:pt x="729" y="30"/>
                  </a:lnTo>
                  <a:lnTo>
                    <a:pt x="734" y="35"/>
                  </a:lnTo>
                  <a:lnTo>
                    <a:pt x="739" y="41"/>
                  </a:lnTo>
                  <a:lnTo>
                    <a:pt x="745" y="48"/>
                  </a:lnTo>
                  <a:lnTo>
                    <a:pt x="751" y="55"/>
                  </a:lnTo>
                  <a:lnTo>
                    <a:pt x="753" y="59"/>
                  </a:lnTo>
                  <a:lnTo>
                    <a:pt x="756" y="62"/>
                  </a:lnTo>
                  <a:lnTo>
                    <a:pt x="759" y="65"/>
                  </a:lnTo>
                  <a:lnTo>
                    <a:pt x="763" y="69"/>
                  </a:lnTo>
                  <a:lnTo>
                    <a:pt x="767" y="72"/>
                  </a:lnTo>
                  <a:lnTo>
                    <a:pt x="771" y="75"/>
                  </a:lnTo>
                  <a:lnTo>
                    <a:pt x="776" y="78"/>
                  </a:lnTo>
                  <a:lnTo>
                    <a:pt x="781" y="82"/>
                  </a:lnTo>
                  <a:lnTo>
                    <a:pt x="785" y="85"/>
                  </a:lnTo>
                  <a:lnTo>
                    <a:pt x="790" y="89"/>
                  </a:lnTo>
                  <a:lnTo>
                    <a:pt x="795" y="94"/>
                  </a:lnTo>
                  <a:lnTo>
                    <a:pt x="799" y="98"/>
                  </a:lnTo>
                  <a:lnTo>
                    <a:pt x="803" y="104"/>
                  </a:lnTo>
                  <a:lnTo>
                    <a:pt x="807" y="109"/>
                  </a:lnTo>
                  <a:lnTo>
                    <a:pt x="810" y="116"/>
                  </a:lnTo>
                  <a:lnTo>
                    <a:pt x="813" y="122"/>
                  </a:lnTo>
                  <a:lnTo>
                    <a:pt x="817" y="131"/>
                  </a:lnTo>
                  <a:lnTo>
                    <a:pt x="821" y="141"/>
                  </a:lnTo>
                  <a:lnTo>
                    <a:pt x="825" y="152"/>
                  </a:lnTo>
                  <a:lnTo>
                    <a:pt x="831" y="164"/>
                  </a:lnTo>
                  <a:lnTo>
                    <a:pt x="836" y="176"/>
                  </a:lnTo>
                  <a:lnTo>
                    <a:pt x="843" y="189"/>
                  </a:lnTo>
                  <a:lnTo>
                    <a:pt x="849" y="203"/>
                  </a:lnTo>
                  <a:lnTo>
                    <a:pt x="855" y="217"/>
                  </a:lnTo>
                  <a:lnTo>
                    <a:pt x="861" y="231"/>
                  </a:lnTo>
                  <a:lnTo>
                    <a:pt x="867" y="245"/>
                  </a:lnTo>
                  <a:lnTo>
                    <a:pt x="873" y="258"/>
                  </a:lnTo>
                  <a:lnTo>
                    <a:pt x="878" y="272"/>
                  </a:lnTo>
                  <a:lnTo>
                    <a:pt x="882" y="285"/>
                  </a:lnTo>
                  <a:lnTo>
                    <a:pt x="886" y="297"/>
                  </a:lnTo>
                  <a:lnTo>
                    <a:pt x="888" y="308"/>
                  </a:lnTo>
                  <a:lnTo>
                    <a:pt x="890" y="318"/>
                  </a:lnTo>
                  <a:lnTo>
                    <a:pt x="891" y="327"/>
                  </a:lnTo>
                  <a:lnTo>
                    <a:pt x="891" y="336"/>
                  </a:lnTo>
                  <a:lnTo>
                    <a:pt x="892" y="344"/>
                  </a:lnTo>
                  <a:lnTo>
                    <a:pt x="892" y="352"/>
                  </a:lnTo>
                  <a:lnTo>
                    <a:pt x="893" y="359"/>
                  </a:lnTo>
                  <a:lnTo>
                    <a:pt x="893" y="374"/>
                  </a:lnTo>
                  <a:lnTo>
                    <a:pt x="892" y="381"/>
                  </a:lnTo>
                  <a:lnTo>
                    <a:pt x="892" y="387"/>
                  </a:lnTo>
                  <a:lnTo>
                    <a:pt x="891" y="394"/>
                  </a:lnTo>
                  <a:lnTo>
                    <a:pt x="890" y="400"/>
                  </a:lnTo>
                  <a:lnTo>
                    <a:pt x="889" y="406"/>
                  </a:lnTo>
                  <a:lnTo>
                    <a:pt x="887" y="412"/>
                  </a:lnTo>
                  <a:lnTo>
                    <a:pt x="885" y="418"/>
                  </a:lnTo>
                  <a:lnTo>
                    <a:pt x="883" y="423"/>
                  </a:lnTo>
                  <a:lnTo>
                    <a:pt x="880" y="428"/>
                  </a:lnTo>
                  <a:lnTo>
                    <a:pt x="876" y="436"/>
                  </a:lnTo>
                  <a:lnTo>
                    <a:pt x="870" y="445"/>
                  </a:lnTo>
                  <a:lnTo>
                    <a:pt x="863" y="456"/>
                  </a:lnTo>
                  <a:lnTo>
                    <a:pt x="854" y="468"/>
                  </a:lnTo>
                  <a:lnTo>
                    <a:pt x="845" y="481"/>
                  </a:lnTo>
                  <a:lnTo>
                    <a:pt x="835" y="495"/>
                  </a:lnTo>
                  <a:lnTo>
                    <a:pt x="825" y="509"/>
                  </a:lnTo>
                  <a:lnTo>
                    <a:pt x="805" y="539"/>
                  </a:lnTo>
                  <a:lnTo>
                    <a:pt x="796" y="553"/>
                  </a:lnTo>
                  <a:lnTo>
                    <a:pt x="787" y="567"/>
                  </a:lnTo>
                  <a:lnTo>
                    <a:pt x="779" y="581"/>
                  </a:lnTo>
                  <a:lnTo>
                    <a:pt x="772" y="593"/>
                  </a:lnTo>
                  <a:lnTo>
                    <a:pt x="767" y="603"/>
                  </a:lnTo>
                  <a:lnTo>
                    <a:pt x="763" y="613"/>
                  </a:lnTo>
                  <a:lnTo>
                    <a:pt x="761" y="620"/>
                  </a:lnTo>
                  <a:lnTo>
                    <a:pt x="760" y="626"/>
                  </a:lnTo>
                  <a:lnTo>
                    <a:pt x="758" y="631"/>
                  </a:lnTo>
                  <a:lnTo>
                    <a:pt x="755" y="636"/>
                  </a:lnTo>
                  <a:lnTo>
                    <a:pt x="752" y="640"/>
                  </a:lnTo>
                  <a:lnTo>
                    <a:pt x="747" y="643"/>
                  </a:lnTo>
                  <a:lnTo>
                    <a:pt x="742" y="647"/>
                  </a:lnTo>
                  <a:lnTo>
                    <a:pt x="736" y="650"/>
                  </a:lnTo>
                  <a:lnTo>
                    <a:pt x="730" y="653"/>
                  </a:lnTo>
                  <a:lnTo>
                    <a:pt x="724" y="656"/>
                  </a:lnTo>
                  <a:lnTo>
                    <a:pt x="718" y="659"/>
                  </a:lnTo>
                  <a:lnTo>
                    <a:pt x="712" y="662"/>
                  </a:lnTo>
                  <a:lnTo>
                    <a:pt x="706" y="665"/>
                  </a:lnTo>
                  <a:lnTo>
                    <a:pt x="701" y="668"/>
                  </a:lnTo>
                  <a:lnTo>
                    <a:pt x="696" y="672"/>
                  </a:lnTo>
                  <a:lnTo>
                    <a:pt x="692" y="677"/>
                  </a:lnTo>
                  <a:lnTo>
                    <a:pt x="689" y="682"/>
                  </a:lnTo>
                  <a:lnTo>
                    <a:pt x="686" y="687"/>
                  </a:lnTo>
                  <a:lnTo>
                    <a:pt x="683" y="693"/>
                  </a:lnTo>
                  <a:lnTo>
                    <a:pt x="679" y="699"/>
                  </a:lnTo>
                  <a:lnTo>
                    <a:pt x="675" y="705"/>
                  </a:lnTo>
                  <a:lnTo>
                    <a:pt x="672" y="710"/>
                  </a:lnTo>
                  <a:lnTo>
                    <a:pt x="664" y="723"/>
                  </a:lnTo>
                  <a:lnTo>
                    <a:pt x="660" y="729"/>
                  </a:lnTo>
                  <a:lnTo>
                    <a:pt x="656" y="736"/>
                  </a:lnTo>
                  <a:lnTo>
                    <a:pt x="653" y="743"/>
                  </a:lnTo>
                  <a:lnTo>
                    <a:pt x="649" y="750"/>
                  </a:lnTo>
                  <a:lnTo>
                    <a:pt x="647" y="757"/>
                  </a:lnTo>
                  <a:lnTo>
                    <a:pt x="644" y="764"/>
                  </a:lnTo>
                  <a:lnTo>
                    <a:pt x="643" y="772"/>
                  </a:lnTo>
                  <a:lnTo>
                    <a:pt x="642" y="779"/>
                  </a:lnTo>
                  <a:lnTo>
                    <a:pt x="641" y="787"/>
                  </a:lnTo>
                  <a:lnTo>
                    <a:pt x="641" y="795"/>
                  </a:lnTo>
                  <a:lnTo>
                    <a:pt x="639" y="802"/>
                  </a:lnTo>
                  <a:lnTo>
                    <a:pt x="636" y="809"/>
                  </a:lnTo>
                  <a:lnTo>
                    <a:pt x="632" y="815"/>
                  </a:lnTo>
                  <a:lnTo>
                    <a:pt x="627" y="820"/>
                  </a:lnTo>
                  <a:lnTo>
                    <a:pt x="621" y="826"/>
                  </a:lnTo>
                  <a:lnTo>
                    <a:pt x="615" y="831"/>
                  </a:lnTo>
                  <a:lnTo>
                    <a:pt x="608" y="835"/>
                  </a:lnTo>
                  <a:lnTo>
                    <a:pt x="601" y="840"/>
                  </a:lnTo>
                  <a:lnTo>
                    <a:pt x="594" y="844"/>
                  </a:lnTo>
                  <a:lnTo>
                    <a:pt x="586" y="848"/>
                  </a:lnTo>
                  <a:lnTo>
                    <a:pt x="579" y="852"/>
                  </a:lnTo>
                  <a:lnTo>
                    <a:pt x="571" y="856"/>
                  </a:lnTo>
                  <a:lnTo>
                    <a:pt x="564" y="860"/>
                  </a:lnTo>
                  <a:lnTo>
                    <a:pt x="557" y="864"/>
                  </a:lnTo>
                  <a:lnTo>
                    <a:pt x="550" y="869"/>
                  </a:lnTo>
                  <a:lnTo>
                    <a:pt x="544" y="873"/>
                  </a:lnTo>
                  <a:lnTo>
                    <a:pt x="531" y="882"/>
                  </a:lnTo>
                  <a:lnTo>
                    <a:pt x="518" y="891"/>
                  </a:lnTo>
                  <a:lnTo>
                    <a:pt x="511" y="895"/>
                  </a:lnTo>
                  <a:lnTo>
                    <a:pt x="504" y="898"/>
                  </a:lnTo>
                  <a:lnTo>
                    <a:pt x="498" y="902"/>
                  </a:lnTo>
                  <a:lnTo>
                    <a:pt x="491" y="906"/>
                  </a:lnTo>
                  <a:lnTo>
                    <a:pt x="484" y="909"/>
                  </a:lnTo>
                  <a:lnTo>
                    <a:pt x="477" y="912"/>
                  </a:lnTo>
                  <a:lnTo>
                    <a:pt x="471" y="914"/>
                  </a:lnTo>
                  <a:lnTo>
                    <a:pt x="464" y="917"/>
                  </a:lnTo>
                  <a:lnTo>
                    <a:pt x="458" y="919"/>
                  </a:lnTo>
                  <a:lnTo>
                    <a:pt x="451" y="920"/>
                  </a:lnTo>
                  <a:lnTo>
                    <a:pt x="445" y="921"/>
                  </a:lnTo>
                  <a:lnTo>
                    <a:pt x="439" y="923"/>
                  </a:lnTo>
                  <a:lnTo>
                    <a:pt x="427" y="927"/>
                  </a:lnTo>
                  <a:lnTo>
                    <a:pt x="421" y="928"/>
                  </a:lnTo>
                  <a:lnTo>
                    <a:pt x="409" y="932"/>
                  </a:lnTo>
                  <a:lnTo>
                    <a:pt x="392" y="937"/>
                  </a:lnTo>
                  <a:lnTo>
                    <a:pt x="387" y="939"/>
                  </a:lnTo>
                  <a:lnTo>
                    <a:pt x="381" y="941"/>
                  </a:lnTo>
                  <a:lnTo>
                    <a:pt x="376" y="943"/>
                  </a:lnTo>
                  <a:lnTo>
                    <a:pt x="354" y="950"/>
                  </a:lnTo>
                  <a:lnTo>
                    <a:pt x="349" y="951"/>
                  </a:lnTo>
                  <a:lnTo>
                    <a:pt x="343" y="951"/>
                  </a:lnTo>
                  <a:lnTo>
                    <a:pt x="337" y="950"/>
                  </a:lnTo>
                  <a:lnTo>
                    <a:pt x="331" y="949"/>
                  </a:lnTo>
                  <a:lnTo>
                    <a:pt x="324" y="948"/>
                  </a:lnTo>
                  <a:lnTo>
                    <a:pt x="318" y="946"/>
                  </a:lnTo>
                  <a:lnTo>
                    <a:pt x="305" y="942"/>
                  </a:lnTo>
                  <a:lnTo>
                    <a:pt x="299" y="940"/>
                  </a:lnTo>
                  <a:lnTo>
                    <a:pt x="293" y="938"/>
                  </a:lnTo>
                  <a:lnTo>
                    <a:pt x="287" y="936"/>
                  </a:lnTo>
                  <a:lnTo>
                    <a:pt x="281" y="934"/>
                  </a:lnTo>
                  <a:lnTo>
                    <a:pt x="276" y="933"/>
                  </a:lnTo>
                  <a:lnTo>
                    <a:pt x="271" y="932"/>
                  </a:lnTo>
                  <a:lnTo>
                    <a:pt x="267" y="931"/>
                  </a:lnTo>
                  <a:lnTo>
                    <a:pt x="263" y="931"/>
                  </a:lnTo>
                  <a:lnTo>
                    <a:pt x="259" y="932"/>
                  </a:lnTo>
                  <a:lnTo>
                    <a:pt x="254" y="932"/>
                  </a:lnTo>
                  <a:lnTo>
                    <a:pt x="249" y="933"/>
                  </a:lnTo>
                  <a:lnTo>
                    <a:pt x="243" y="934"/>
                  </a:lnTo>
                  <a:lnTo>
                    <a:pt x="236" y="934"/>
                  </a:lnTo>
                  <a:lnTo>
                    <a:pt x="229" y="934"/>
                  </a:lnTo>
                  <a:lnTo>
                    <a:pt x="222" y="935"/>
                  </a:lnTo>
                  <a:lnTo>
                    <a:pt x="207" y="935"/>
                  </a:lnTo>
                  <a:lnTo>
                    <a:pt x="199" y="935"/>
                  </a:lnTo>
                  <a:lnTo>
                    <a:pt x="191" y="935"/>
                  </a:lnTo>
                  <a:lnTo>
                    <a:pt x="184" y="936"/>
                  </a:lnTo>
                  <a:lnTo>
                    <a:pt x="158" y="936"/>
                  </a:lnTo>
                  <a:lnTo>
                    <a:pt x="153" y="935"/>
                  </a:lnTo>
                  <a:lnTo>
                    <a:pt x="147" y="935"/>
                  </a:lnTo>
                  <a:lnTo>
                    <a:pt x="141" y="936"/>
                  </a:lnTo>
                  <a:lnTo>
                    <a:pt x="133" y="936"/>
                  </a:lnTo>
                  <a:lnTo>
                    <a:pt x="126" y="938"/>
                  </a:lnTo>
                  <a:lnTo>
                    <a:pt x="117" y="939"/>
                  </a:lnTo>
                  <a:lnTo>
                    <a:pt x="109" y="941"/>
                  </a:lnTo>
                  <a:lnTo>
                    <a:pt x="101" y="942"/>
                  </a:lnTo>
                  <a:lnTo>
                    <a:pt x="92" y="944"/>
                  </a:lnTo>
                  <a:lnTo>
                    <a:pt x="84" y="945"/>
                  </a:lnTo>
                  <a:lnTo>
                    <a:pt x="76" y="946"/>
                  </a:lnTo>
                  <a:lnTo>
                    <a:pt x="68" y="947"/>
                  </a:lnTo>
                  <a:lnTo>
                    <a:pt x="61" y="947"/>
                  </a:lnTo>
                  <a:lnTo>
                    <a:pt x="54" y="947"/>
                  </a:lnTo>
                  <a:lnTo>
                    <a:pt x="48" y="947"/>
                  </a:lnTo>
                  <a:lnTo>
                    <a:pt x="43" y="945"/>
                  </a:lnTo>
                  <a:lnTo>
                    <a:pt x="39" y="943"/>
                  </a:lnTo>
                  <a:lnTo>
                    <a:pt x="35" y="939"/>
                  </a:lnTo>
                  <a:lnTo>
                    <a:pt x="30" y="933"/>
                  </a:lnTo>
                  <a:lnTo>
                    <a:pt x="25" y="927"/>
                  </a:lnTo>
                  <a:lnTo>
                    <a:pt x="20" y="919"/>
                  </a:lnTo>
                  <a:lnTo>
                    <a:pt x="15" y="911"/>
                  </a:lnTo>
                  <a:lnTo>
                    <a:pt x="10" y="901"/>
                  </a:lnTo>
                  <a:lnTo>
                    <a:pt x="6" y="891"/>
                  </a:lnTo>
                  <a:lnTo>
                    <a:pt x="3" y="881"/>
                  </a:lnTo>
                  <a:lnTo>
                    <a:pt x="1" y="870"/>
                  </a:lnTo>
                  <a:lnTo>
                    <a:pt x="0" y="858"/>
                  </a:lnTo>
                  <a:lnTo>
                    <a:pt x="0" y="847"/>
                  </a:lnTo>
                  <a:lnTo>
                    <a:pt x="2" y="835"/>
                  </a:lnTo>
                  <a:lnTo>
                    <a:pt x="6" y="824"/>
                  </a:lnTo>
                  <a:lnTo>
                    <a:pt x="11" y="813"/>
                  </a:lnTo>
                  <a:lnTo>
                    <a:pt x="19" y="802"/>
                  </a:lnTo>
                  <a:lnTo>
                    <a:pt x="22" y="799"/>
                  </a:lnTo>
                  <a:lnTo>
                    <a:pt x="25" y="797"/>
                  </a:lnTo>
                  <a:lnTo>
                    <a:pt x="27" y="794"/>
                  </a:lnTo>
                  <a:lnTo>
                    <a:pt x="30" y="792"/>
                  </a:lnTo>
                  <a:lnTo>
                    <a:pt x="33" y="789"/>
                  </a:lnTo>
                  <a:lnTo>
                    <a:pt x="35" y="787"/>
                  </a:lnTo>
                  <a:lnTo>
                    <a:pt x="38" y="785"/>
                  </a:lnTo>
                  <a:lnTo>
                    <a:pt x="41" y="783"/>
                  </a:lnTo>
                  <a:lnTo>
                    <a:pt x="43" y="781"/>
                  </a:lnTo>
                  <a:lnTo>
                    <a:pt x="46" y="779"/>
                  </a:lnTo>
                  <a:lnTo>
                    <a:pt x="49" y="777"/>
                  </a:lnTo>
                  <a:lnTo>
                    <a:pt x="52" y="775"/>
                  </a:lnTo>
                  <a:lnTo>
                    <a:pt x="54" y="774"/>
                  </a:lnTo>
                  <a:lnTo>
                    <a:pt x="57" y="772"/>
                  </a:lnTo>
                  <a:lnTo>
                    <a:pt x="60" y="770"/>
                  </a:lnTo>
                  <a:lnTo>
                    <a:pt x="62" y="768"/>
                  </a:lnTo>
                  <a:lnTo>
                    <a:pt x="66" y="766"/>
                  </a:lnTo>
                  <a:lnTo>
                    <a:pt x="69" y="764"/>
                  </a:lnTo>
                  <a:lnTo>
                    <a:pt x="72" y="762"/>
                  </a:lnTo>
                  <a:lnTo>
                    <a:pt x="75" y="761"/>
                  </a:lnTo>
                  <a:lnTo>
                    <a:pt x="77" y="761"/>
                  </a:lnTo>
                  <a:lnTo>
                    <a:pt x="80" y="760"/>
                  </a:lnTo>
                  <a:lnTo>
                    <a:pt x="82" y="760"/>
                  </a:lnTo>
                  <a:lnTo>
                    <a:pt x="84" y="760"/>
                  </a:lnTo>
                  <a:lnTo>
                    <a:pt x="85" y="761"/>
                  </a:lnTo>
                  <a:lnTo>
                    <a:pt x="87" y="761"/>
                  </a:lnTo>
                  <a:lnTo>
                    <a:pt x="88" y="762"/>
                  </a:lnTo>
                  <a:lnTo>
                    <a:pt x="89" y="762"/>
                  </a:lnTo>
                  <a:lnTo>
                    <a:pt x="90" y="763"/>
                  </a:lnTo>
                  <a:lnTo>
                    <a:pt x="91" y="763"/>
                  </a:lnTo>
                  <a:lnTo>
                    <a:pt x="96" y="760"/>
                  </a:lnTo>
                  <a:lnTo>
                    <a:pt x="101" y="756"/>
                  </a:lnTo>
                  <a:lnTo>
                    <a:pt x="107" y="753"/>
                  </a:lnTo>
                  <a:lnTo>
                    <a:pt x="114" y="750"/>
                  </a:lnTo>
                  <a:lnTo>
                    <a:pt x="121" y="747"/>
                  </a:lnTo>
                  <a:lnTo>
                    <a:pt x="128" y="744"/>
                  </a:lnTo>
                  <a:lnTo>
                    <a:pt x="136" y="742"/>
                  </a:lnTo>
                  <a:lnTo>
                    <a:pt x="144" y="740"/>
                  </a:lnTo>
                  <a:lnTo>
                    <a:pt x="151" y="739"/>
                  </a:lnTo>
                  <a:lnTo>
                    <a:pt x="159" y="738"/>
                  </a:lnTo>
                  <a:lnTo>
                    <a:pt x="166" y="738"/>
                  </a:lnTo>
                  <a:lnTo>
                    <a:pt x="173" y="739"/>
                  </a:lnTo>
                  <a:lnTo>
                    <a:pt x="180" y="740"/>
                  </a:lnTo>
                  <a:lnTo>
                    <a:pt x="186" y="742"/>
                  </a:lnTo>
                  <a:lnTo>
                    <a:pt x="191" y="745"/>
                  </a:lnTo>
                  <a:lnTo>
                    <a:pt x="196" y="749"/>
                  </a:lnTo>
                  <a:lnTo>
                    <a:pt x="200" y="741"/>
                  </a:lnTo>
                  <a:lnTo>
                    <a:pt x="204" y="734"/>
                  </a:lnTo>
                  <a:lnTo>
                    <a:pt x="209" y="729"/>
                  </a:lnTo>
                  <a:lnTo>
                    <a:pt x="214" y="725"/>
                  </a:lnTo>
                  <a:lnTo>
                    <a:pt x="219" y="723"/>
                  </a:lnTo>
                  <a:lnTo>
                    <a:pt x="224" y="721"/>
                  </a:lnTo>
                  <a:lnTo>
                    <a:pt x="229" y="719"/>
                  </a:lnTo>
                  <a:lnTo>
                    <a:pt x="235" y="719"/>
                  </a:lnTo>
                  <a:lnTo>
                    <a:pt x="240" y="718"/>
                  </a:lnTo>
                  <a:lnTo>
                    <a:pt x="250" y="717"/>
                  </a:lnTo>
                  <a:lnTo>
                    <a:pt x="255" y="716"/>
                  </a:lnTo>
                  <a:lnTo>
                    <a:pt x="260" y="715"/>
                  </a:lnTo>
                  <a:lnTo>
                    <a:pt x="265" y="713"/>
                  </a:lnTo>
                  <a:lnTo>
                    <a:pt x="269" y="710"/>
                  </a:lnTo>
                  <a:lnTo>
                    <a:pt x="273" y="706"/>
                  </a:lnTo>
                  <a:lnTo>
                    <a:pt x="276" y="701"/>
                  </a:lnTo>
                  <a:lnTo>
                    <a:pt x="279" y="697"/>
                  </a:lnTo>
                  <a:lnTo>
                    <a:pt x="281" y="692"/>
                  </a:lnTo>
                  <a:lnTo>
                    <a:pt x="283" y="687"/>
                  </a:lnTo>
                  <a:lnTo>
                    <a:pt x="285" y="683"/>
                  </a:lnTo>
                  <a:lnTo>
                    <a:pt x="286" y="678"/>
                  </a:lnTo>
                  <a:lnTo>
                    <a:pt x="287" y="674"/>
                  </a:lnTo>
                  <a:lnTo>
                    <a:pt x="289" y="671"/>
                  </a:lnTo>
                  <a:lnTo>
                    <a:pt x="291" y="668"/>
                  </a:lnTo>
                  <a:lnTo>
                    <a:pt x="293" y="665"/>
                  </a:lnTo>
                  <a:lnTo>
                    <a:pt x="295" y="663"/>
                  </a:lnTo>
                  <a:lnTo>
                    <a:pt x="298" y="662"/>
                  </a:lnTo>
                  <a:lnTo>
                    <a:pt x="301" y="662"/>
                  </a:lnTo>
                  <a:lnTo>
                    <a:pt x="305" y="663"/>
                  </a:lnTo>
                  <a:lnTo>
                    <a:pt x="310" y="665"/>
                  </a:lnTo>
                  <a:lnTo>
                    <a:pt x="316" y="668"/>
                  </a:lnTo>
                  <a:lnTo>
                    <a:pt x="319" y="668"/>
                  </a:lnTo>
                  <a:lnTo>
                    <a:pt x="323" y="668"/>
                  </a:lnTo>
                  <a:lnTo>
                    <a:pt x="326" y="667"/>
                  </a:lnTo>
                  <a:lnTo>
                    <a:pt x="329" y="666"/>
                  </a:lnTo>
                  <a:lnTo>
                    <a:pt x="333" y="664"/>
                  </a:lnTo>
                  <a:lnTo>
                    <a:pt x="336" y="662"/>
                  </a:lnTo>
                  <a:lnTo>
                    <a:pt x="339" y="660"/>
                  </a:lnTo>
                  <a:lnTo>
                    <a:pt x="342" y="658"/>
                  </a:lnTo>
                  <a:lnTo>
                    <a:pt x="345" y="655"/>
                  </a:lnTo>
                  <a:lnTo>
                    <a:pt x="348" y="653"/>
                  </a:lnTo>
                  <a:lnTo>
                    <a:pt x="352" y="650"/>
                  </a:lnTo>
                  <a:lnTo>
                    <a:pt x="355" y="648"/>
                  </a:lnTo>
                  <a:lnTo>
                    <a:pt x="358" y="646"/>
                  </a:lnTo>
                  <a:lnTo>
                    <a:pt x="362" y="645"/>
                  </a:lnTo>
                  <a:lnTo>
                    <a:pt x="365" y="644"/>
                  </a:lnTo>
                  <a:lnTo>
                    <a:pt x="369" y="644"/>
                  </a:lnTo>
                  <a:lnTo>
                    <a:pt x="372" y="644"/>
                  </a:lnTo>
                  <a:lnTo>
                    <a:pt x="374" y="643"/>
                  </a:lnTo>
                  <a:lnTo>
                    <a:pt x="375" y="642"/>
                  </a:lnTo>
                  <a:lnTo>
                    <a:pt x="376" y="639"/>
                  </a:lnTo>
                  <a:lnTo>
                    <a:pt x="377" y="636"/>
                  </a:lnTo>
                  <a:lnTo>
                    <a:pt x="377" y="632"/>
                  </a:lnTo>
                  <a:lnTo>
                    <a:pt x="377" y="628"/>
                  </a:lnTo>
                  <a:lnTo>
                    <a:pt x="378" y="619"/>
                  </a:lnTo>
                  <a:lnTo>
                    <a:pt x="378" y="614"/>
                  </a:lnTo>
                  <a:lnTo>
                    <a:pt x="380" y="610"/>
                  </a:lnTo>
                  <a:lnTo>
                    <a:pt x="381" y="606"/>
                  </a:lnTo>
                  <a:lnTo>
                    <a:pt x="384" y="603"/>
                  </a:lnTo>
                  <a:lnTo>
                    <a:pt x="387" y="600"/>
                  </a:lnTo>
                  <a:lnTo>
                    <a:pt x="392" y="597"/>
                  </a:lnTo>
                  <a:lnTo>
                    <a:pt x="397" y="596"/>
                  </a:lnTo>
                  <a:lnTo>
                    <a:pt x="403" y="594"/>
                  </a:lnTo>
                  <a:lnTo>
                    <a:pt x="408" y="593"/>
                  </a:lnTo>
                  <a:lnTo>
                    <a:pt x="414" y="592"/>
                  </a:lnTo>
                  <a:lnTo>
                    <a:pt x="420" y="591"/>
                  </a:lnTo>
                  <a:lnTo>
                    <a:pt x="425" y="590"/>
                  </a:lnTo>
                  <a:lnTo>
                    <a:pt x="431" y="589"/>
                  </a:lnTo>
                  <a:lnTo>
                    <a:pt x="436" y="588"/>
                  </a:lnTo>
                  <a:lnTo>
                    <a:pt x="441" y="586"/>
                  </a:lnTo>
                  <a:lnTo>
                    <a:pt x="445" y="585"/>
                  </a:lnTo>
                  <a:lnTo>
                    <a:pt x="449" y="583"/>
                  </a:lnTo>
                  <a:lnTo>
                    <a:pt x="453" y="581"/>
                  </a:lnTo>
                  <a:lnTo>
                    <a:pt x="456" y="578"/>
                  </a:lnTo>
                  <a:lnTo>
                    <a:pt x="458" y="575"/>
                  </a:lnTo>
                  <a:lnTo>
                    <a:pt x="459" y="572"/>
                  </a:lnTo>
                  <a:lnTo>
                    <a:pt x="460" y="567"/>
                  </a:lnTo>
                  <a:lnTo>
                    <a:pt x="459" y="562"/>
                  </a:lnTo>
                  <a:lnTo>
                    <a:pt x="458" y="555"/>
                  </a:lnTo>
                  <a:lnTo>
                    <a:pt x="457" y="547"/>
                  </a:lnTo>
                  <a:lnTo>
                    <a:pt x="455" y="537"/>
                  </a:lnTo>
                  <a:lnTo>
                    <a:pt x="454" y="525"/>
                  </a:lnTo>
                  <a:lnTo>
                    <a:pt x="452" y="513"/>
                  </a:lnTo>
                  <a:lnTo>
                    <a:pt x="450" y="501"/>
                  </a:lnTo>
                  <a:lnTo>
                    <a:pt x="449" y="487"/>
                  </a:lnTo>
                  <a:lnTo>
                    <a:pt x="449" y="474"/>
                  </a:lnTo>
                  <a:lnTo>
                    <a:pt x="448" y="461"/>
                  </a:lnTo>
                  <a:lnTo>
                    <a:pt x="449" y="447"/>
                  </a:lnTo>
                  <a:lnTo>
                    <a:pt x="450" y="435"/>
                  </a:lnTo>
                  <a:lnTo>
                    <a:pt x="453" y="423"/>
                  </a:lnTo>
                  <a:lnTo>
                    <a:pt x="456" y="411"/>
                  </a:lnTo>
                  <a:lnTo>
                    <a:pt x="461" y="401"/>
                  </a:lnTo>
                  <a:lnTo>
                    <a:pt x="466" y="393"/>
                  </a:lnTo>
                  <a:lnTo>
                    <a:pt x="474" y="385"/>
                  </a:lnTo>
                </a:path>
              </a:pathLst>
            </a:custGeom>
            <a:solidFill>
              <a:srgbClr val="919191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79" name="Freeform 74"/>
            <p:cNvSpPr>
              <a:spLocks/>
            </p:cNvSpPr>
            <p:nvPr/>
          </p:nvSpPr>
          <p:spPr bwMode="auto">
            <a:xfrm>
              <a:off x="4656" y="2366"/>
              <a:ext cx="30" cy="32"/>
            </a:xfrm>
            <a:custGeom>
              <a:avLst/>
              <a:gdLst>
                <a:gd name="T0" fmla="*/ 20 w 30"/>
                <a:gd name="T1" fmla="*/ 0 h 32"/>
                <a:gd name="T2" fmla="*/ 18 w 30"/>
                <a:gd name="T3" fmla="*/ 1 h 32"/>
                <a:gd name="T4" fmla="*/ 15 w 30"/>
                <a:gd name="T5" fmla="*/ 2 h 32"/>
                <a:gd name="T6" fmla="*/ 13 w 30"/>
                <a:gd name="T7" fmla="*/ 3 h 32"/>
                <a:gd name="T8" fmla="*/ 12 w 30"/>
                <a:gd name="T9" fmla="*/ 3 h 32"/>
                <a:gd name="T10" fmla="*/ 10 w 30"/>
                <a:gd name="T11" fmla="*/ 3 h 32"/>
                <a:gd name="T12" fmla="*/ 8 w 30"/>
                <a:gd name="T13" fmla="*/ 3 h 32"/>
                <a:gd name="T14" fmla="*/ 7 w 30"/>
                <a:gd name="T15" fmla="*/ 3 h 32"/>
                <a:gd name="T16" fmla="*/ 6 w 30"/>
                <a:gd name="T17" fmla="*/ 3 h 32"/>
                <a:gd name="T18" fmla="*/ 4 w 30"/>
                <a:gd name="T19" fmla="*/ 3 h 32"/>
                <a:gd name="T20" fmla="*/ 3 w 30"/>
                <a:gd name="T21" fmla="*/ 3 h 32"/>
                <a:gd name="T22" fmla="*/ 2 w 30"/>
                <a:gd name="T23" fmla="*/ 3 h 32"/>
                <a:gd name="T24" fmla="*/ 0 w 30"/>
                <a:gd name="T25" fmla="*/ 3 h 32"/>
                <a:gd name="T26" fmla="*/ 1 w 30"/>
                <a:gd name="T27" fmla="*/ 7 h 32"/>
                <a:gd name="T28" fmla="*/ 1 w 30"/>
                <a:gd name="T29" fmla="*/ 9 h 32"/>
                <a:gd name="T30" fmla="*/ 2 w 30"/>
                <a:gd name="T31" fmla="*/ 12 h 32"/>
                <a:gd name="T32" fmla="*/ 2 w 30"/>
                <a:gd name="T33" fmla="*/ 13 h 32"/>
                <a:gd name="T34" fmla="*/ 3 w 30"/>
                <a:gd name="T35" fmla="*/ 16 h 32"/>
                <a:gd name="T36" fmla="*/ 3 w 30"/>
                <a:gd name="T37" fmla="*/ 18 h 32"/>
                <a:gd name="T38" fmla="*/ 4 w 30"/>
                <a:gd name="T39" fmla="*/ 19 h 32"/>
                <a:gd name="T40" fmla="*/ 5 w 30"/>
                <a:gd name="T41" fmla="*/ 20 h 32"/>
                <a:gd name="T42" fmla="*/ 6 w 30"/>
                <a:gd name="T43" fmla="*/ 22 h 32"/>
                <a:gd name="T44" fmla="*/ 7 w 30"/>
                <a:gd name="T45" fmla="*/ 23 h 32"/>
                <a:gd name="T46" fmla="*/ 7 w 30"/>
                <a:gd name="T47" fmla="*/ 23 h 32"/>
                <a:gd name="T48" fmla="*/ 9 w 30"/>
                <a:gd name="T49" fmla="*/ 24 h 32"/>
                <a:gd name="T50" fmla="*/ 10 w 30"/>
                <a:gd name="T51" fmla="*/ 25 h 32"/>
                <a:gd name="T52" fmla="*/ 12 w 30"/>
                <a:gd name="T53" fmla="*/ 26 h 32"/>
                <a:gd name="T54" fmla="*/ 13 w 30"/>
                <a:gd name="T55" fmla="*/ 27 h 32"/>
                <a:gd name="T56" fmla="*/ 16 w 30"/>
                <a:gd name="T57" fmla="*/ 28 h 32"/>
                <a:gd name="T58" fmla="*/ 18 w 30"/>
                <a:gd name="T59" fmla="*/ 29 h 32"/>
                <a:gd name="T60" fmla="*/ 20 w 30"/>
                <a:gd name="T61" fmla="*/ 30 h 32"/>
                <a:gd name="T62" fmla="*/ 22 w 30"/>
                <a:gd name="T63" fmla="*/ 31 h 32"/>
                <a:gd name="T64" fmla="*/ 23 w 30"/>
                <a:gd name="T65" fmla="*/ 31 h 32"/>
                <a:gd name="T66" fmla="*/ 25 w 30"/>
                <a:gd name="T67" fmla="*/ 31 h 32"/>
                <a:gd name="T68" fmla="*/ 26 w 30"/>
                <a:gd name="T69" fmla="*/ 31 h 32"/>
                <a:gd name="T70" fmla="*/ 27 w 30"/>
                <a:gd name="T71" fmla="*/ 30 h 32"/>
                <a:gd name="T72" fmla="*/ 27 w 30"/>
                <a:gd name="T73" fmla="*/ 30 h 32"/>
                <a:gd name="T74" fmla="*/ 28 w 30"/>
                <a:gd name="T75" fmla="*/ 29 h 32"/>
                <a:gd name="T76" fmla="*/ 29 w 30"/>
                <a:gd name="T77" fmla="*/ 28 h 32"/>
                <a:gd name="T78" fmla="*/ 29 w 30"/>
                <a:gd name="T79" fmla="*/ 27 h 32"/>
                <a:gd name="T80" fmla="*/ 29 w 30"/>
                <a:gd name="T81" fmla="*/ 25 h 32"/>
                <a:gd name="T82" fmla="*/ 29 w 30"/>
                <a:gd name="T83" fmla="*/ 24 h 32"/>
                <a:gd name="T84" fmla="*/ 29 w 30"/>
                <a:gd name="T85" fmla="*/ 23 h 32"/>
                <a:gd name="T86" fmla="*/ 28 w 30"/>
                <a:gd name="T87" fmla="*/ 21 h 32"/>
                <a:gd name="T88" fmla="*/ 27 w 30"/>
                <a:gd name="T89" fmla="*/ 20 h 32"/>
                <a:gd name="T90" fmla="*/ 27 w 30"/>
                <a:gd name="T91" fmla="*/ 19 h 32"/>
                <a:gd name="T92" fmla="*/ 25 w 30"/>
                <a:gd name="T93" fmla="*/ 18 h 32"/>
                <a:gd name="T94" fmla="*/ 24 w 30"/>
                <a:gd name="T95" fmla="*/ 17 h 32"/>
                <a:gd name="T96" fmla="*/ 23 w 30"/>
                <a:gd name="T97" fmla="*/ 15 h 32"/>
                <a:gd name="T98" fmla="*/ 22 w 30"/>
                <a:gd name="T99" fmla="*/ 13 h 32"/>
                <a:gd name="T100" fmla="*/ 21 w 30"/>
                <a:gd name="T101" fmla="*/ 10 h 32"/>
                <a:gd name="T102" fmla="*/ 21 w 30"/>
                <a:gd name="T103" fmla="*/ 8 h 32"/>
                <a:gd name="T104" fmla="*/ 20 w 30"/>
                <a:gd name="T105" fmla="*/ 7 h 32"/>
                <a:gd name="T106" fmla="*/ 20 w 30"/>
                <a:gd name="T107" fmla="*/ 5 h 32"/>
                <a:gd name="T108" fmla="*/ 20 w 30"/>
                <a:gd name="T109" fmla="*/ 3 h 32"/>
                <a:gd name="T110" fmla="*/ 20 w 30"/>
                <a:gd name="T111" fmla="*/ 3 h 32"/>
                <a:gd name="T112" fmla="*/ 20 w 30"/>
                <a:gd name="T113" fmla="*/ 2 h 32"/>
                <a:gd name="T114" fmla="*/ 20 w 30"/>
                <a:gd name="T115" fmla="*/ 0 h 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0"/>
                <a:gd name="T175" fmla="*/ 0 h 32"/>
                <a:gd name="T176" fmla="*/ 30 w 30"/>
                <a:gd name="T177" fmla="*/ 32 h 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0" h="32">
                  <a:moveTo>
                    <a:pt x="20" y="0"/>
                  </a:moveTo>
                  <a:lnTo>
                    <a:pt x="18" y="1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2" y="3"/>
                  </a:lnTo>
                  <a:lnTo>
                    <a:pt x="10" y="3"/>
                  </a:lnTo>
                  <a:lnTo>
                    <a:pt x="8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1" y="7"/>
                  </a:lnTo>
                  <a:lnTo>
                    <a:pt x="1" y="9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4" y="19"/>
                  </a:lnTo>
                  <a:lnTo>
                    <a:pt x="5" y="20"/>
                  </a:lnTo>
                  <a:lnTo>
                    <a:pt x="6" y="22"/>
                  </a:lnTo>
                  <a:lnTo>
                    <a:pt x="7" y="23"/>
                  </a:lnTo>
                  <a:lnTo>
                    <a:pt x="9" y="24"/>
                  </a:lnTo>
                  <a:lnTo>
                    <a:pt x="10" y="25"/>
                  </a:lnTo>
                  <a:lnTo>
                    <a:pt x="12" y="26"/>
                  </a:lnTo>
                  <a:lnTo>
                    <a:pt x="13" y="27"/>
                  </a:lnTo>
                  <a:lnTo>
                    <a:pt x="16" y="28"/>
                  </a:lnTo>
                  <a:lnTo>
                    <a:pt x="18" y="29"/>
                  </a:lnTo>
                  <a:lnTo>
                    <a:pt x="20" y="30"/>
                  </a:lnTo>
                  <a:lnTo>
                    <a:pt x="22" y="31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6" y="31"/>
                  </a:lnTo>
                  <a:lnTo>
                    <a:pt x="27" y="30"/>
                  </a:lnTo>
                  <a:lnTo>
                    <a:pt x="28" y="29"/>
                  </a:lnTo>
                  <a:lnTo>
                    <a:pt x="29" y="28"/>
                  </a:lnTo>
                  <a:lnTo>
                    <a:pt x="29" y="27"/>
                  </a:lnTo>
                  <a:lnTo>
                    <a:pt x="29" y="25"/>
                  </a:lnTo>
                  <a:lnTo>
                    <a:pt x="29" y="24"/>
                  </a:lnTo>
                  <a:lnTo>
                    <a:pt x="29" y="23"/>
                  </a:lnTo>
                  <a:lnTo>
                    <a:pt x="28" y="21"/>
                  </a:lnTo>
                  <a:lnTo>
                    <a:pt x="27" y="20"/>
                  </a:lnTo>
                  <a:lnTo>
                    <a:pt x="27" y="19"/>
                  </a:lnTo>
                  <a:lnTo>
                    <a:pt x="25" y="18"/>
                  </a:lnTo>
                  <a:lnTo>
                    <a:pt x="24" y="17"/>
                  </a:lnTo>
                  <a:lnTo>
                    <a:pt x="23" y="15"/>
                  </a:lnTo>
                  <a:lnTo>
                    <a:pt x="22" y="13"/>
                  </a:lnTo>
                  <a:lnTo>
                    <a:pt x="21" y="10"/>
                  </a:lnTo>
                  <a:lnTo>
                    <a:pt x="21" y="8"/>
                  </a:lnTo>
                  <a:lnTo>
                    <a:pt x="20" y="7"/>
                  </a:lnTo>
                  <a:lnTo>
                    <a:pt x="20" y="5"/>
                  </a:lnTo>
                  <a:lnTo>
                    <a:pt x="20" y="3"/>
                  </a:lnTo>
                  <a:lnTo>
                    <a:pt x="20" y="2"/>
                  </a:lnTo>
                  <a:lnTo>
                    <a:pt x="20" y="0"/>
                  </a:lnTo>
                </a:path>
              </a:pathLst>
            </a:custGeom>
            <a:solidFill>
              <a:srgbClr val="323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0" name="Freeform 75"/>
            <p:cNvSpPr>
              <a:spLocks/>
            </p:cNvSpPr>
            <p:nvPr/>
          </p:nvSpPr>
          <p:spPr bwMode="auto">
            <a:xfrm>
              <a:off x="4771" y="2251"/>
              <a:ext cx="40" cy="45"/>
            </a:xfrm>
            <a:custGeom>
              <a:avLst/>
              <a:gdLst>
                <a:gd name="T0" fmla="*/ 29 w 40"/>
                <a:gd name="T1" fmla="*/ 0 h 45"/>
                <a:gd name="T2" fmla="*/ 30 w 40"/>
                <a:gd name="T3" fmla="*/ 3 h 45"/>
                <a:gd name="T4" fmla="*/ 32 w 40"/>
                <a:gd name="T5" fmla="*/ 6 h 45"/>
                <a:gd name="T6" fmla="*/ 34 w 40"/>
                <a:gd name="T7" fmla="*/ 11 h 45"/>
                <a:gd name="T8" fmla="*/ 36 w 40"/>
                <a:gd name="T9" fmla="*/ 15 h 45"/>
                <a:gd name="T10" fmla="*/ 37 w 40"/>
                <a:gd name="T11" fmla="*/ 20 h 45"/>
                <a:gd name="T12" fmla="*/ 38 w 40"/>
                <a:gd name="T13" fmla="*/ 25 h 45"/>
                <a:gd name="T14" fmla="*/ 39 w 40"/>
                <a:gd name="T15" fmla="*/ 30 h 45"/>
                <a:gd name="T16" fmla="*/ 39 w 40"/>
                <a:gd name="T17" fmla="*/ 34 h 45"/>
                <a:gd name="T18" fmla="*/ 38 w 40"/>
                <a:gd name="T19" fmla="*/ 38 h 45"/>
                <a:gd name="T20" fmla="*/ 36 w 40"/>
                <a:gd name="T21" fmla="*/ 41 h 45"/>
                <a:gd name="T22" fmla="*/ 34 w 40"/>
                <a:gd name="T23" fmla="*/ 43 h 45"/>
                <a:gd name="T24" fmla="*/ 29 w 40"/>
                <a:gd name="T25" fmla="*/ 44 h 45"/>
                <a:gd name="T26" fmla="*/ 24 w 40"/>
                <a:gd name="T27" fmla="*/ 44 h 45"/>
                <a:gd name="T28" fmla="*/ 18 w 40"/>
                <a:gd name="T29" fmla="*/ 42 h 45"/>
                <a:gd name="T30" fmla="*/ 10 w 40"/>
                <a:gd name="T31" fmla="*/ 39 h 45"/>
                <a:gd name="T32" fmla="*/ 0 w 40"/>
                <a:gd name="T33" fmla="*/ 33 h 45"/>
                <a:gd name="T34" fmla="*/ 3 w 40"/>
                <a:gd name="T35" fmla="*/ 33 h 45"/>
                <a:gd name="T36" fmla="*/ 7 w 40"/>
                <a:gd name="T37" fmla="*/ 33 h 45"/>
                <a:gd name="T38" fmla="*/ 10 w 40"/>
                <a:gd name="T39" fmla="*/ 33 h 45"/>
                <a:gd name="T40" fmla="*/ 14 w 40"/>
                <a:gd name="T41" fmla="*/ 32 h 45"/>
                <a:gd name="T42" fmla="*/ 16 w 40"/>
                <a:gd name="T43" fmla="*/ 30 h 45"/>
                <a:gd name="T44" fmla="*/ 19 w 40"/>
                <a:gd name="T45" fmla="*/ 28 h 45"/>
                <a:gd name="T46" fmla="*/ 22 w 40"/>
                <a:gd name="T47" fmla="*/ 26 h 45"/>
                <a:gd name="T48" fmla="*/ 23 w 40"/>
                <a:gd name="T49" fmla="*/ 25 h 45"/>
                <a:gd name="T50" fmla="*/ 25 w 40"/>
                <a:gd name="T51" fmla="*/ 22 h 45"/>
                <a:gd name="T52" fmla="*/ 27 w 40"/>
                <a:gd name="T53" fmla="*/ 20 h 45"/>
                <a:gd name="T54" fmla="*/ 28 w 40"/>
                <a:gd name="T55" fmla="*/ 17 h 45"/>
                <a:gd name="T56" fmla="*/ 29 w 40"/>
                <a:gd name="T57" fmla="*/ 14 h 45"/>
                <a:gd name="T58" fmla="*/ 29 w 40"/>
                <a:gd name="T59" fmla="*/ 11 h 45"/>
                <a:gd name="T60" fmla="*/ 29 w 40"/>
                <a:gd name="T61" fmla="*/ 7 h 45"/>
                <a:gd name="T62" fmla="*/ 29 w 40"/>
                <a:gd name="T63" fmla="*/ 4 h 45"/>
                <a:gd name="T64" fmla="*/ 29 w 40"/>
                <a:gd name="T65" fmla="*/ 0 h 4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0"/>
                <a:gd name="T100" fmla="*/ 0 h 45"/>
                <a:gd name="T101" fmla="*/ 40 w 40"/>
                <a:gd name="T102" fmla="*/ 45 h 4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0" h="45">
                  <a:moveTo>
                    <a:pt x="29" y="0"/>
                  </a:moveTo>
                  <a:lnTo>
                    <a:pt x="30" y="3"/>
                  </a:lnTo>
                  <a:lnTo>
                    <a:pt x="32" y="6"/>
                  </a:lnTo>
                  <a:lnTo>
                    <a:pt x="34" y="11"/>
                  </a:lnTo>
                  <a:lnTo>
                    <a:pt x="36" y="15"/>
                  </a:lnTo>
                  <a:lnTo>
                    <a:pt x="37" y="20"/>
                  </a:lnTo>
                  <a:lnTo>
                    <a:pt x="38" y="25"/>
                  </a:lnTo>
                  <a:lnTo>
                    <a:pt x="39" y="30"/>
                  </a:lnTo>
                  <a:lnTo>
                    <a:pt x="39" y="34"/>
                  </a:lnTo>
                  <a:lnTo>
                    <a:pt x="38" y="38"/>
                  </a:lnTo>
                  <a:lnTo>
                    <a:pt x="36" y="41"/>
                  </a:lnTo>
                  <a:lnTo>
                    <a:pt x="34" y="43"/>
                  </a:lnTo>
                  <a:lnTo>
                    <a:pt x="29" y="44"/>
                  </a:lnTo>
                  <a:lnTo>
                    <a:pt x="24" y="44"/>
                  </a:lnTo>
                  <a:lnTo>
                    <a:pt x="18" y="42"/>
                  </a:lnTo>
                  <a:lnTo>
                    <a:pt x="10" y="39"/>
                  </a:lnTo>
                  <a:lnTo>
                    <a:pt x="0" y="33"/>
                  </a:lnTo>
                  <a:lnTo>
                    <a:pt x="3" y="33"/>
                  </a:lnTo>
                  <a:lnTo>
                    <a:pt x="7" y="33"/>
                  </a:lnTo>
                  <a:lnTo>
                    <a:pt x="10" y="33"/>
                  </a:lnTo>
                  <a:lnTo>
                    <a:pt x="14" y="32"/>
                  </a:lnTo>
                  <a:lnTo>
                    <a:pt x="16" y="30"/>
                  </a:lnTo>
                  <a:lnTo>
                    <a:pt x="19" y="28"/>
                  </a:lnTo>
                  <a:lnTo>
                    <a:pt x="22" y="26"/>
                  </a:lnTo>
                  <a:lnTo>
                    <a:pt x="23" y="25"/>
                  </a:lnTo>
                  <a:lnTo>
                    <a:pt x="25" y="22"/>
                  </a:lnTo>
                  <a:lnTo>
                    <a:pt x="27" y="20"/>
                  </a:lnTo>
                  <a:lnTo>
                    <a:pt x="28" y="17"/>
                  </a:lnTo>
                  <a:lnTo>
                    <a:pt x="29" y="14"/>
                  </a:lnTo>
                  <a:lnTo>
                    <a:pt x="29" y="11"/>
                  </a:lnTo>
                  <a:lnTo>
                    <a:pt x="29" y="7"/>
                  </a:lnTo>
                  <a:lnTo>
                    <a:pt x="29" y="4"/>
                  </a:lnTo>
                  <a:lnTo>
                    <a:pt x="29" y="0"/>
                  </a:lnTo>
                </a:path>
              </a:pathLst>
            </a:custGeom>
            <a:solidFill>
              <a:srgbClr val="323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1" name="Freeform 76"/>
            <p:cNvSpPr>
              <a:spLocks/>
            </p:cNvSpPr>
            <p:nvPr/>
          </p:nvSpPr>
          <p:spPr bwMode="auto">
            <a:xfrm>
              <a:off x="4603" y="2385"/>
              <a:ext cx="61" cy="62"/>
            </a:xfrm>
            <a:custGeom>
              <a:avLst/>
              <a:gdLst>
                <a:gd name="T0" fmla="*/ 26 w 61"/>
                <a:gd name="T1" fmla="*/ 0 h 62"/>
                <a:gd name="T2" fmla="*/ 25 w 61"/>
                <a:gd name="T3" fmla="*/ 3 h 62"/>
                <a:gd name="T4" fmla="*/ 24 w 61"/>
                <a:gd name="T5" fmla="*/ 5 h 62"/>
                <a:gd name="T6" fmla="*/ 22 w 61"/>
                <a:gd name="T7" fmla="*/ 7 h 62"/>
                <a:gd name="T8" fmla="*/ 20 w 61"/>
                <a:gd name="T9" fmla="*/ 10 h 62"/>
                <a:gd name="T10" fmla="*/ 16 w 61"/>
                <a:gd name="T11" fmla="*/ 16 h 62"/>
                <a:gd name="T12" fmla="*/ 15 w 61"/>
                <a:gd name="T13" fmla="*/ 18 h 62"/>
                <a:gd name="T14" fmla="*/ 14 w 61"/>
                <a:gd name="T15" fmla="*/ 20 h 62"/>
                <a:gd name="T16" fmla="*/ 12 w 61"/>
                <a:gd name="T17" fmla="*/ 22 h 62"/>
                <a:gd name="T18" fmla="*/ 10 w 61"/>
                <a:gd name="T19" fmla="*/ 24 h 62"/>
                <a:gd name="T20" fmla="*/ 8 w 61"/>
                <a:gd name="T21" fmla="*/ 25 h 62"/>
                <a:gd name="T22" fmla="*/ 6 w 61"/>
                <a:gd name="T23" fmla="*/ 27 h 62"/>
                <a:gd name="T24" fmla="*/ 5 w 61"/>
                <a:gd name="T25" fmla="*/ 28 h 62"/>
                <a:gd name="T26" fmla="*/ 3 w 61"/>
                <a:gd name="T27" fmla="*/ 29 h 62"/>
                <a:gd name="T28" fmla="*/ 0 w 61"/>
                <a:gd name="T29" fmla="*/ 30 h 62"/>
                <a:gd name="T30" fmla="*/ 4 w 61"/>
                <a:gd name="T31" fmla="*/ 35 h 62"/>
                <a:gd name="T32" fmla="*/ 6 w 61"/>
                <a:gd name="T33" fmla="*/ 39 h 62"/>
                <a:gd name="T34" fmla="*/ 9 w 61"/>
                <a:gd name="T35" fmla="*/ 43 h 62"/>
                <a:gd name="T36" fmla="*/ 12 w 61"/>
                <a:gd name="T37" fmla="*/ 46 h 62"/>
                <a:gd name="T38" fmla="*/ 15 w 61"/>
                <a:gd name="T39" fmla="*/ 49 h 62"/>
                <a:gd name="T40" fmla="*/ 17 w 61"/>
                <a:gd name="T41" fmla="*/ 52 h 62"/>
                <a:gd name="T42" fmla="*/ 19 w 61"/>
                <a:gd name="T43" fmla="*/ 54 h 62"/>
                <a:gd name="T44" fmla="*/ 22 w 61"/>
                <a:gd name="T45" fmla="*/ 56 h 62"/>
                <a:gd name="T46" fmla="*/ 25 w 61"/>
                <a:gd name="T47" fmla="*/ 56 h 62"/>
                <a:gd name="T48" fmla="*/ 27 w 61"/>
                <a:gd name="T49" fmla="*/ 58 h 62"/>
                <a:gd name="T50" fmla="*/ 29 w 61"/>
                <a:gd name="T51" fmla="*/ 59 h 62"/>
                <a:gd name="T52" fmla="*/ 32 w 61"/>
                <a:gd name="T53" fmla="*/ 60 h 62"/>
                <a:gd name="T54" fmla="*/ 35 w 61"/>
                <a:gd name="T55" fmla="*/ 60 h 62"/>
                <a:gd name="T56" fmla="*/ 37 w 61"/>
                <a:gd name="T57" fmla="*/ 61 h 62"/>
                <a:gd name="T58" fmla="*/ 41 w 61"/>
                <a:gd name="T59" fmla="*/ 61 h 62"/>
                <a:gd name="T60" fmla="*/ 52 w 61"/>
                <a:gd name="T61" fmla="*/ 61 h 62"/>
                <a:gd name="T62" fmla="*/ 55 w 61"/>
                <a:gd name="T63" fmla="*/ 61 h 62"/>
                <a:gd name="T64" fmla="*/ 56 w 61"/>
                <a:gd name="T65" fmla="*/ 60 h 62"/>
                <a:gd name="T66" fmla="*/ 57 w 61"/>
                <a:gd name="T67" fmla="*/ 60 h 62"/>
                <a:gd name="T68" fmla="*/ 59 w 61"/>
                <a:gd name="T69" fmla="*/ 60 h 62"/>
                <a:gd name="T70" fmla="*/ 59 w 61"/>
                <a:gd name="T71" fmla="*/ 59 h 62"/>
                <a:gd name="T72" fmla="*/ 60 w 61"/>
                <a:gd name="T73" fmla="*/ 58 h 62"/>
                <a:gd name="T74" fmla="*/ 60 w 61"/>
                <a:gd name="T75" fmla="*/ 57 h 62"/>
                <a:gd name="T76" fmla="*/ 60 w 61"/>
                <a:gd name="T77" fmla="*/ 56 h 62"/>
                <a:gd name="T78" fmla="*/ 59 w 61"/>
                <a:gd name="T79" fmla="*/ 56 h 62"/>
                <a:gd name="T80" fmla="*/ 58 w 61"/>
                <a:gd name="T81" fmla="*/ 54 h 62"/>
                <a:gd name="T82" fmla="*/ 56 w 61"/>
                <a:gd name="T83" fmla="*/ 52 h 62"/>
                <a:gd name="T84" fmla="*/ 55 w 61"/>
                <a:gd name="T85" fmla="*/ 50 h 62"/>
                <a:gd name="T86" fmla="*/ 53 w 61"/>
                <a:gd name="T87" fmla="*/ 47 h 62"/>
                <a:gd name="T88" fmla="*/ 50 w 61"/>
                <a:gd name="T89" fmla="*/ 46 h 62"/>
                <a:gd name="T90" fmla="*/ 47 w 61"/>
                <a:gd name="T91" fmla="*/ 45 h 62"/>
                <a:gd name="T92" fmla="*/ 45 w 61"/>
                <a:gd name="T93" fmla="*/ 43 h 62"/>
                <a:gd name="T94" fmla="*/ 42 w 61"/>
                <a:gd name="T95" fmla="*/ 40 h 62"/>
                <a:gd name="T96" fmla="*/ 40 w 61"/>
                <a:gd name="T97" fmla="*/ 38 h 62"/>
                <a:gd name="T98" fmla="*/ 37 w 61"/>
                <a:gd name="T99" fmla="*/ 36 h 62"/>
                <a:gd name="T100" fmla="*/ 35 w 61"/>
                <a:gd name="T101" fmla="*/ 33 h 62"/>
                <a:gd name="T102" fmla="*/ 33 w 61"/>
                <a:gd name="T103" fmla="*/ 30 h 62"/>
                <a:gd name="T104" fmla="*/ 31 w 61"/>
                <a:gd name="T105" fmla="*/ 27 h 62"/>
                <a:gd name="T106" fmla="*/ 29 w 61"/>
                <a:gd name="T107" fmla="*/ 25 h 62"/>
                <a:gd name="T108" fmla="*/ 27 w 61"/>
                <a:gd name="T109" fmla="*/ 21 h 62"/>
                <a:gd name="T110" fmla="*/ 26 w 61"/>
                <a:gd name="T111" fmla="*/ 17 h 62"/>
                <a:gd name="T112" fmla="*/ 26 w 61"/>
                <a:gd name="T113" fmla="*/ 14 h 62"/>
                <a:gd name="T114" fmla="*/ 25 w 61"/>
                <a:gd name="T115" fmla="*/ 9 h 62"/>
                <a:gd name="T116" fmla="*/ 25 w 61"/>
                <a:gd name="T117" fmla="*/ 5 h 62"/>
                <a:gd name="T118" fmla="*/ 26 w 61"/>
                <a:gd name="T119" fmla="*/ 0 h 6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1"/>
                <a:gd name="T181" fmla="*/ 0 h 62"/>
                <a:gd name="T182" fmla="*/ 61 w 61"/>
                <a:gd name="T183" fmla="*/ 62 h 6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1" h="62">
                  <a:moveTo>
                    <a:pt x="26" y="0"/>
                  </a:moveTo>
                  <a:lnTo>
                    <a:pt x="25" y="3"/>
                  </a:lnTo>
                  <a:lnTo>
                    <a:pt x="24" y="5"/>
                  </a:lnTo>
                  <a:lnTo>
                    <a:pt x="22" y="7"/>
                  </a:lnTo>
                  <a:lnTo>
                    <a:pt x="20" y="10"/>
                  </a:lnTo>
                  <a:lnTo>
                    <a:pt x="16" y="16"/>
                  </a:lnTo>
                  <a:lnTo>
                    <a:pt x="15" y="18"/>
                  </a:lnTo>
                  <a:lnTo>
                    <a:pt x="14" y="20"/>
                  </a:lnTo>
                  <a:lnTo>
                    <a:pt x="12" y="22"/>
                  </a:lnTo>
                  <a:lnTo>
                    <a:pt x="10" y="24"/>
                  </a:lnTo>
                  <a:lnTo>
                    <a:pt x="8" y="25"/>
                  </a:lnTo>
                  <a:lnTo>
                    <a:pt x="6" y="27"/>
                  </a:lnTo>
                  <a:lnTo>
                    <a:pt x="5" y="28"/>
                  </a:lnTo>
                  <a:lnTo>
                    <a:pt x="3" y="29"/>
                  </a:lnTo>
                  <a:lnTo>
                    <a:pt x="0" y="30"/>
                  </a:lnTo>
                  <a:lnTo>
                    <a:pt x="4" y="35"/>
                  </a:lnTo>
                  <a:lnTo>
                    <a:pt x="6" y="39"/>
                  </a:lnTo>
                  <a:lnTo>
                    <a:pt x="9" y="43"/>
                  </a:lnTo>
                  <a:lnTo>
                    <a:pt x="12" y="46"/>
                  </a:lnTo>
                  <a:lnTo>
                    <a:pt x="15" y="49"/>
                  </a:lnTo>
                  <a:lnTo>
                    <a:pt x="17" y="52"/>
                  </a:lnTo>
                  <a:lnTo>
                    <a:pt x="19" y="54"/>
                  </a:lnTo>
                  <a:lnTo>
                    <a:pt x="22" y="56"/>
                  </a:lnTo>
                  <a:lnTo>
                    <a:pt x="25" y="56"/>
                  </a:lnTo>
                  <a:lnTo>
                    <a:pt x="27" y="58"/>
                  </a:lnTo>
                  <a:lnTo>
                    <a:pt x="29" y="59"/>
                  </a:lnTo>
                  <a:lnTo>
                    <a:pt x="32" y="60"/>
                  </a:lnTo>
                  <a:lnTo>
                    <a:pt x="35" y="60"/>
                  </a:lnTo>
                  <a:lnTo>
                    <a:pt x="37" y="61"/>
                  </a:lnTo>
                  <a:lnTo>
                    <a:pt x="41" y="61"/>
                  </a:lnTo>
                  <a:lnTo>
                    <a:pt x="52" y="61"/>
                  </a:lnTo>
                  <a:lnTo>
                    <a:pt x="55" y="61"/>
                  </a:lnTo>
                  <a:lnTo>
                    <a:pt x="56" y="60"/>
                  </a:lnTo>
                  <a:lnTo>
                    <a:pt x="57" y="60"/>
                  </a:lnTo>
                  <a:lnTo>
                    <a:pt x="59" y="60"/>
                  </a:lnTo>
                  <a:lnTo>
                    <a:pt x="59" y="59"/>
                  </a:lnTo>
                  <a:lnTo>
                    <a:pt x="60" y="58"/>
                  </a:lnTo>
                  <a:lnTo>
                    <a:pt x="60" y="57"/>
                  </a:lnTo>
                  <a:lnTo>
                    <a:pt x="60" y="56"/>
                  </a:lnTo>
                  <a:lnTo>
                    <a:pt x="59" y="56"/>
                  </a:lnTo>
                  <a:lnTo>
                    <a:pt x="58" y="54"/>
                  </a:lnTo>
                  <a:lnTo>
                    <a:pt x="56" y="52"/>
                  </a:lnTo>
                  <a:lnTo>
                    <a:pt x="55" y="50"/>
                  </a:lnTo>
                  <a:lnTo>
                    <a:pt x="53" y="47"/>
                  </a:lnTo>
                  <a:lnTo>
                    <a:pt x="50" y="46"/>
                  </a:lnTo>
                  <a:lnTo>
                    <a:pt x="47" y="45"/>
                  </a:lnTo>
                  <a:lnTo>
                    <a:pt x="45" y="43"/>
                  </a:lnTo>
                  <a:lnTo>
                    <a:pt x="42" y="40"/>
                  </a:lnTo>
                  <a:lnTo>
                    <a:pt x="40" y="38"/>
                  </a:lnTo>
                  <a:lnTo>
                    <a:pt x="37" y="36"/>
                  </a:lnTo>
                  <a:lnTo>
                    <a:pt x="35" y="33"/>
                  </a:lnTo>
                  <a:lnTo>
                    <a:pt x="33" y="30"/>
                  </a:lnTo>
                  <a:lnTo>
                    <a:pt x="31" y="27"/>
                  </a:lnTo>
                  <a:lnTo>
                    <a:pt x="29" y="25"/>
                  </a:lnTo>
                  <a:lnTo>
                    <a:pt x="27" y="21"/>
                  </a:lnTo>
                  <a:lnTo>
                    <a:pt x="26" y="17"/>
                  </a:lnTo>
                  <a:lnTo>
                    <a:pt x="26" y="14"/>
                  </a:lnTo>
                  <a:lnTo>
                    <a:pt x="25" y="9"/>
                  </a:lnTo>
                  <a:lnTo>
                    <a:pt x="25" y="5"/>
                  </a:lnTo>
                  <a:lnTo>
                    <a:pt x="26" y="0"/>
                  </a:lnTo>
                </a:path>
              </a:pathLst>
            </a:custGeom>
            <a:solidFill>
              <a:srgbClr val="323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2" name="Freeform 77"/>
            <p:cNvSpPr>
              <a:spLocks/>
            </p:cNvSpPr>
            <p:nvPr/>
          </p:nvSpPr>
          <p:spPr bwMode="auto">
            <a:xfrm>
              <a:off x="4408" y="2461"/>
              <a:ext cx="75" cy="153"/>
            </a:xfrm>
            <a:custGeom>
              <a:avLst/>
              <a:gdLst>
                <a:gd name="T0" fmla="*/ 34 w 75"/>
                <a:gd name="T1" fmla="*/ 0 h 153"/>
                <a:gd name="T2" fmla="*/ 33 w 75"/>
                <a:gd name="T3" fmla="*/ 1 h 153"/>
                <a:gd name="T4" fmla="*/ 31 w 75"/>
                <a:gd name="T5" fmla="*/ 3 h 153"/>
                <a:gd name="T6" fmla="*/ 30 w 75"/>
                <a:gd name="T7" fmla="*/ 4 h 153"/>
                <a:gd name="T8" fmla="*/ 29 w 75"/>
                <a:gd name="T9" fmla="*/ 5 h 153"/>
                <a:gd name="T10" fmla="*/ 28 w 75"/>
                <a:gd name="T11" fmla="*/ 5 h 153"/>
                <a:gd name="T12" fmla="*/ 27 w 75"/>
                <a:gd name="T13" fmla="*/ 6 h 153"/>
                <a:gd name="T14" fmla="*/ 26 w 75"/>
                <a:gd name="T15" fmla="*/ 7 h 153"/>
                <a:gd name="T16" fmla="*/ 25 w 75"/>
                <a:gd name="T17" fmla="*/ 8 h 153"/>
                <a:gd name="T18" fmla="*/ 24 w 75"/>
                <a:gd name="T19" fmla="*/ 8 h 153"/>
                <a:gd name="T20" fmla="*/ 23 w 75"/>
                <a:gd name="T21" fmla="*/ 9 h 153"/>
                <a:gd name="T22" fmla="*/ 22 w 75"/>
                <a:gd name="T23" fmla="*/ 9 h 153"/>
                <a:gd name="T24" fmla="*/ 21 w 75"/>
                <a:gd name="T25" fmla="*/ 9 h 153"/>
                <a:gd name="T26" fmla="*/ 19 w 75"/>
                <a:gd name="T27" fmla="*/ 10 h 153"/>
                <a:gd name="T28" fmla="*/ 19 w 75"/>
                <a:gd name="T29" fmla="*/ 10 h 153"/>
                <a:gd name="T30" fmla="*/ 17 w 75"/>
                <a:gd name="T31" fmla="*/ 10 h 153"/>
                <a:gd name="T32" fmla="*/ 13 w 75"/>
                <a:gd name="T33" fmla="*/ 13 h 153"/>
                <a:gd name="T34" fmla="*/ 9 w 75"/>
                <a:gd name="T35" fmla="*/ 17 h 153"/>
                <a:gd name="T36" fmla="*/ 6 w 75"/>
                <a:gd name="T37" fmla="*/ 24 h 153"/>
                <a:gd name="T38" fmla="*/ 3 w 75"/>
                <a:gd name="T39" fmla="*/ 33 h 153"/>
                <a:gd name="T40" fmla="*/ 1 w 75"/>
                <a:gd name="T41" fmla="*/ 42 h 153"/>
                <a:gd name="T42" fmla="*/ 0 w 75"/>
                <a:gd name="T43" fmla="*/ 53 h 153"/>
                <a:gd name="T44" fmla="*/ 0 w 75"/>
                <a:gd name="T45" fmla="*/ 64 h 153"/>
                <a:gd name="T46" fmla="*/ 1 w 75"/>
                <a:gd name="T47" fmla="*/ 76 h 153"/>
                <a:gd name="T48" fmla="*/ 4 w 75"/>
                <a:gd name="T49" fmla="*/ 88 h 153"/>
                <a:gd name="T50" fmla="*/ 7 w 75"/>
                <a:gd name="T51" fmla="*/ 99 h 153"/>
                <a:gd name="T52" fmla="*/ 14 w 75"/>
                <a:gd name="T53" fmla="*/ 111 h 153"/>
                <a:gd name="T54" fmla="*/ 21 w 75"/>
                <a:gd name="T55" fmla="*/ 121 h 153"/>
                <a:gd name="T56" fmla="*/ 31 w 75"/>
                <a:gd name="T57" fmla="*/ 131 h 153"/>
                <a:gd name="T58" fmla="*/ 43 w 75"/>
                <a:gd name="T59" fmla="*/ 139 h 153"/>
                <a:gd name="T60" fmla="*/ 57 w 75"/>
                <a:gd name="T61" fmla="*/ 147 h 153"/>
                <a:gd name="T62" fmla="*/ 74 w 75"/>
                <a:gd name="T63" fmla="*/ 152 h 153"/>
                <a:gd name="T64" fmla="*/ 68 w 75"/>
                <a:gd name="T65" fmla="*/ 146 h 153"/>
                <a:gd name="T66" fmla="*/ 62 w 75"/>
                <a:gd name="T67" fmla="*/ 139 h 153"/>
                <a:gd name="T68" fmla="*/ 56 w 75"/>
                <a:gd name="T69" fmla="*/ 131 h 153"/>
                <a:gd name="T70" fmla="*/ 51 w 75"/>
                <a:gd name="T71" fmla="*/ 121 h 153"/>
                <a:gd name="T72" fmla="*/ 46 w 75"/>
                <a:gd name="T73" fmla="*/ 111 h 153"/>
                <a:gd name="T74" fmla="*/ 43 w 75"/>
                <a:gd name="T75" fmla="*/ 99 h 153"/>
                <a:gd name="T76" fmla="*/ 39 w 75"/>
                <a:gd name="T77" fmla="*/ 88 h 153"/>
                <a:gd name="T78" fmla="*/ 36 w 75"/>
                <a:gd name="T79" fmla="*/ 76 h 153"/>
                <a:gd name="T80" fmla="*/ 34 w 75"/>
                <a:gd name="T81" fmla="*/ 64 h 153"/>
                <a:gd name="T82" fmla="*/ 32 w 75"/>
                <a:gd name="T83" fmla="*/ 53 h 153"/>
                <a:gd name="T84" fmla="*/ 31 w 75"/>
                <a:gd name="T85" fmla="*/ 42 h 153"/>
                <a:gd name="T86" fmla="*/ 31 w 75"/>
                <a:gd name="T87" fmla="*/ 32 h 153"/>
                <a:gd name="T88" fmla="*/ 31 w 75"/>
                <a:gd name="T89" fmla="*/ 22 h 153"/>
                <a:gd name="T90" fmla="*/ 31 w 75"/>
                <a:gd name="T91" fmla="*/ 13 h 153"/>
                <a:gd name="T92" fmla="*/ 32 w 75"/>
                <a:gd name="T93" fmla="*/ 7 h 153"/>
                <a:gd name="T94" fmla="*/ 34 w 75"/>
                <a:gd name="T95" fmla="*/ 0 h 15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5"/>
                <a:gd name="T145" fmla="*/ 0 h 153"/>
                <a:gd name="T146" fmla="*/ 75 w 75"/>
                <a:gd name="T147" fmla="*/ 153 h 153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5" h="153">
                  <a:moveTo>
                    <a:pt x="34" y="0"/>
                  </a:moveTo>
                  <a:lnTo>
                    <a:pt x="33" y="1"/>
                  </a:lnTo>
                  <a:lnTo>
                    <a:pt x="31" y="3"/>
                  </a:lnTo>
                  <a:lnTo>
                    <a:pt x="30" y="4"/>
                  </a:lnTo>
                  <a:lnTo>
                    <a:pt x="29" y="5"/>
                  </a:lnTo>
                  <a:lnTo>
                    <a:pt x="28" y="5"/>
                  </a:lnTo>
                  <a:lnTo>
                    <a:pt x="27" y="6"/>
                  </a:lnTo>
                  <a:lnTo>
                    <a:pt x="26" y="7"/>
                  </a:lnTo>
                  <a:lnTo>
                    <a:pt x="25" y="8"/>
                  </a:lnTo>
                  <a:lnTo>
                    <a:pt x="24" y="8"/>
                  </a:lnTo>
                  <a:lnTo>
                    <a:pt x="23" y="9"/>
                  </a:lnTo>
                  <a:lnTo>
                    <a:pt x="22" y="9"/>
                  </a:lnTo>
                  <a:lnTo>
                    <a:pt x="21" y="9"/>
                  </a:lnTo>
                  <a:lnTo>
                    <a:pt x="19" y="10"/>
                  </a:lnTo>
                  <a:lnTo>
                    <a:pt x="17" y="10"/>
                  </a:lnTo>
                  <a:lnTo>
                    <a:pt x="13" y="13"/>
                  </a:lnTo>
                  <a:lnTo>
                    <a:pt x="9" y="17"/>
                  </a:lnTo>
                  <a:lnTo>
                    <a:pt x="6" y="24"/>
                  </a:lnTo>
                  <a:lnTo>
                    <a:pt x="3" y="33"/>
                  </a:lnTo>
                  <a:lnTo>
                    <a:pt x="1" y="42"/>
                  </a:lnTo>
                  <a:lnTo>
                    <a:pt x="0" y="53"/>
                  </a:lnTo>
                  <a:lnTo>
                    <a:pt x="0" y="64"/>
                  </a:lnTo>
                  <a:lnTo>
                    <a:pt x="1" y="76"/>
                  </a:lnTo>
                  <a:lnTo>
                    <a:pt x="4" y="88"/>
                  </a:lnTo>
                  <a:lnTo>
                    <a:pt x="7" y="99"/>
                  </a:lnTo>
                  <a:lnTo>
                    <a:pt x="14" y="111"/>
                  </a:lnTo>
                  <a:lnTo>
                    <a:pt x="21" y="121"/>
                  </a:lnTo>
                  <a:lnTo>
                    <a:pt x="31" y="131"/>
                  </a:lnTo>
                  <a:lnTo>
                    <a:pt x="43" y="139"/>
                  </a:lnTo>
                  <a:lnTo>
                    <a:pt x="57" y="147"/>
                  </a:lnTo>
                  <a:lnTo>
                    <a:pt x="74" y="152"/>
                  </a:lnTo>
                  <a:lnTo>
                    <a:pt x="68" y="146"/>
                  </a:lnTo>
                  <a:lnTo>
                    <a:pt x="62" y="139"/>
                  </a:lnTo>
                  <a:lnTo>
                    <a:pt x="56" y="131"/>
                  </a:lnTo>
                  <a:lnTo>
                    <a:pt x="51" y="121"/>
                  </a:lnTo>
                  <a:lnTo>
                    <a:pt x="46" y="111"/>
                  </a:lnTo>
                  <a:lnTo>
                    <a:pt x="43" y="99"/>
                  </a:lnTo>
                  <a:lnTo>
                    <a:pt x="39" y="88"/>
                  </a:lnTo>
                  <a:lnTo>
                    <a:pt x="36" y="76"/>
                  </a:lnTo>
                  <a:lnTo>
                    <a:pt x="34" y="64"/>
                  </a:lnTo>
                  <a:lnTo>
                    <a:pt x="32" y="53"/>
                  </a:lnTo>
                  <a:lnTo>
                    <a:pt x="31" y="42"/>
                  </a:lnTo>
                  <a:lnTo>
                    <a:pt x="31" y="32"/>
                  </a:lnTo>
                  <a:lnTo>
                    <a:pt x="31" y="22"/>
                  </a:lnTo>
                  <a:lnTo>
                    <a:pt x="31" y="13"/>
                  </a:lnTo>
                  <a:lnTo>
                    <a:pt x="32" y="7"/>
                  </a:lnTo>
                  <a:lnTo>
                    <a:pt x="34" y="0"/>
                  </a:lnTo>
                </a:path>
              </a:pathLst>
            </a:custGeom>
            <a:solidFill>
              <a:srgbClr val="323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3" name="Freeform 78"/>
            <p:cNvSpPr>
              <a:spLocks/>
            </p:cNvSpPr>
            <p:nvPr/>
          </p:nvSpPr>
          <p:spPr bwMode="auto">
            <a:xfrm>
              <a:off x="4522" y="2107"/>
              <a:ext cx="55" cy="138"/>
            </a:xfrm>
            <a:custGeom>
              <a:avLst/>
              <a:gdLst>
                <a:gd name="T0" fmla="*/ 9 w 55"/>
                <a:gd name="T1" fmla="*/ 0 h 138"/>
                <a:gd name="T2" fmla="*/ 0 w 55"/>
                <a:gd name="T3" fmla="*/ 28 h 138"/>
                <a:gd name="T4" fmla="*/ 2 w 55"/>
                <a:gd name="T5" fmla="*/ 35 h 138"/>
                <a:gd name="T6" fmla="*/ 4 w 55"/>
                <a:gd name="T7" fmla="*/ 43 h 138"/>
                <a:gd name="T8" fmla="*/ 5 w 55"/>
                <a:gd name="T9" fmla="*/ 51 h 138"/>
                <a:gd name="T10" fmla="*/ 7 w 55"/>
                <a:gd name="T11" fmla="*/ 57 h 138"/>
                <a:gd name="T12" fmla="*/ 9 w 55"/>
                <a:gd name="T13" fmla="*/ 65 h 138"/>
                <a:gd name="T14" fmla="*/ 11 w 55"/>
                <a:gd name="T15" fmla="*/ 72 h 138"/>
                <a:gd name="T16" fmla="*/ 14 w 55"/>
                <a:gd name="T17" fmla="*/ 79 h 138"/>
                <a:gd name="T18" fmla="*/ 15 w 55"/>
                <a:gd name="T19" fmla="*/ 84 h 138"/>
                <a:gd name="T20" fmla="*/ 18 w 55"/>
                <a:gd name="T21" fmla="*/ 91 h 138"/>
                <a:gd name="T22" fmla="*/ 20 w 55"/>
                <a:gd name="T23" fmla="*/ 97 h 138"/>
                <a:gd name="T24" fmla="*/ 23 w 55"/>
                <a:gd name="T25" fmla="*/ 103 h 138"/>
                <a:gd name="T26" fmla="*/ 24 w 55"/>
                <a:gd name="T27" fmla="*/ 107 h 138"/>
                <a:gd name="T28" fmla="*/ 27 w 55"/>
                <a:gd name="T29" fmla="*/ 112 h 138"/>
                <a:gd name="T30" fmla="*/ 30 w 55"/>
                <a:gd name="T31" fmla="*/ 117 h 138"/>
                <a:gd name="T32" fmla="*/ 32 w 55"/>
                <a:gd name="T33" fmla="*/ 121 h 138"/>
                <a:gd name="T34" fmla="*/ 34 w 55"/>
                <a:gd name="T35" fmla="*/ 125 h 138"/>
                <a:gd name="T36" fmla="*/ 37 w 55"/>
                <a:gd name="T37" fmla="*/ 126 h 138"/>
                <a:gd name="T38" fmla="*/ 40 w 55"/>
                <a:gd name="T39" fmla="*/ 129 h 138"/>
                <a:gd name="T40" fmla="*/ 41 w 55"/>
                <a:gd name="T41" fmla="*/ 131 h 138"/>
                <a:gd name="T42" fmla="*/ 44 w 55"/>
                <a:gd name="T43" fmla="*/ 133 h 138"/>
                <a:gd name="T44" fmla="*/ 47 w 55"/>
                <a:gd name="T45" fmla="*/ 135 h 138"/>
                <a:gd name="T46" fmla="*/ 49 w 55"/>
                <a:gd name="T47" fmla="*/ 136 h 138"/>
                <a:gd name="T48" fmla="*/ 50 w 55"/>
                <a:gd name="T49" fmla="*/ 137 h 138"/>
                <a:gd name="T50" fmla="*/ 52 w 55"/>
                <a:gd name="T51" fmla="*/ 137 h 138"/>
                <a:gd name="T52" fmla="*/ 53 w 55"/>
                <a:gd name="T53" fmla="*/ 137 h 138"/>
                <a:gd name="T54" fmla="*/ 54 w 55"/>
                <a:gd name="T55" fmla="*/ 137 h 138"/>
                <a:gd name="T56" fmla="*/ 54 w 55"/>
                <a:gd name="T57" fmla="*/ 136 h 138"/>
                <a:gd name="T58" fmla="*/ 54 w 55"/>
                <a:gd name="T59" fmla="*/ 134 h 138"/>
                <a:gd name="T60" fmla="*/ 53 w 55"/>
                <a:gd name="T61" fmla="*/ 131 h 138"/>
                <a:gd name="T62" fmla="*/ 52 w 55"/>
                <a:gd name="T63" fmla="*/ 128 h 138"/>
                <a:gd name="T64" fmla="*/ 50 w 55"/>
                <a:gd name="T65" fmla="*/ 125 h 138"/>
                <a:gd name="T66" fmla="*/ 48 w 55"/>
                <a:gd name="T67" fmla="*/ 120 h 138"/>
                <a:gd name="T68" fmla="*/ 44 w 55"/>
                <a:gd name="T69" fmla="*/ 114 h 138"/>
                <a:gd name="T70" fmla="*/ 41 w 55"/>
                <a:gd name="T71" fmla="*/ 107 h 138"/>
                <a:gd name="T72" fmla="*/ 37 w 55"/>
                <a:gd name="T73" fmla="*/ 100 h 138"/>
                <a:gd name="T74" fmla="*/ 34 w 55"/>
                <a:gd name="T75" fmla="*/ 92 h 138"/>
                <a:gd name="T76" fmla="*/ 31 w 55"/>
                <a:gd name="T77" fmla="*/ 83 h 138"/>
                <a:gd name="T78" fmla="*/ 27 w 55"/>
                <a:gd name="T79" fmla="*/ 75 h 138"/>
                <a:gd name="T80" fmla="*/ 24 w 55"/>
                <a:gd name="T81" fmla="*/ 65 h 138"/>
                <a:gd name="T82" fmla="*/ 22 w 55"/>
                <a:gd name="T83" fmla="*/ 57 h 138"/>
                <a:gd name="T84" fmla="*/ 19 w 55"/>
                <a:gd name="T85" fmla="*/ 48 h 138"/>
                <a:gd name="T86" fmla="*/ 16 w 55"/>
                <a:gd name="T87" fmla="*/ 39 h 138"/>
                <a:gd name="T88" fmla="*/ 14 w 55"/>
                <a:gd name="T89" fmla="*/ 31 h 138"/>
                <a:gd name="T90" fmla="*/ 13 w 55"/>
                <a:gd name="T91" fmla="*/ 23 h 138"/>
                <a:gd name="T92" fmla="*/ 11 w 55"/>
                <a:gd name="T93" fmla="*/ 16 h 138"/>
                <a:gd name="T94" fmla="*/ 9 w 55"/>
                <a:gd name="T95" fmla="*/ 10 h 138"/>
                <a:gd name="T96" fmla="*/ 9 w 55"/>
                <a:gd name="T97" fmla="*/ 5 h 138"/>
                <a:gd name="T98" fmla="*/ 9 w 55"/>
                <a:gd name="T99" fmla="*/ 0 h 13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"/>
                <a:gd name="T151" fmla="*/ 0 h 138"/>
                <a:gd name="T152" fmla="*/ 55 w 55"/>
                <a:gd name="T153" fmla="*/ 138 h 13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" h="138">
                  <a:moveTo>
                    <a:pt x="9" y="0"/>
                  </a:moveTo>
                  <a:lnTo>
                    <a:pt x="0" y="28"/>
                  </a:lnTo>
                  <a:lnTo>
                    <a:pt x="2" y="35"/>
                  </a:lnTo>
                  <a:lnTo>
                    <a:pt x="4" y="43"/>
                  </a:lnTo>
                  <a:lnTo>
                    <a:pt x="5" y="51"/>
                  </a:lnTo>
                  <a:lnTo>
                    <a:pt x="7" y="57"/>
                  </a:lnTo>
                  <a:lnTo>
                    <a:pt x="9" y="65"/>
                  </a:lnTo>
                  <a:lnTo>
                    <a:pt x="11" y="72"/>
                  </a:lnTo>
                  <a:lnTo>
                    <a:pt x="14" y="79"/>
                  </a:lnTo>
                  <a:lnTo>
                    <a:pt x="15" y="84"/>
                  </a:lnTo>
                  <a:lnTo>
                    <a:pt x="18" y="91"/>
                  </a:lnTo>
                  <a:lnTo>
                    <a:pt x="20" y="97"/>
                  </a:lnTo>
                  <a:lnTo>
                    <a:pt x="23" y="103"/>
                  </a:lnTo>
                  <a:lnTo>
                    <a:pt x="24" y="107"/>
                  </a:lnTo>
                  <a:lnTo>
                    <a:pt x="27" y="112"/>
                  </a:lnTo>
                  <a:lnTo>
                    <a:pt x="30" y="117"/>
                  </a:lnTo>
                  <a:lnTo>
                    <a:pt x="32" y="121"/>
                  </a:lnTo>
                  <a:lnTo>
                    <a:pt x="34" y="125"/>
                  </a:lnTo>
                  <a:lnTo>
                    <a:pt x="37" y="126"/>
                  </a:lnTo>
                  <a:lnTo>
                    <a:pt x="40" y="129"/>
                  </a:lnTo>
                  <a:lnTo>
                    <a:pt x="41" y="131"/>
                  </a:lnTo>
                  <a:lnTo>
                    <a:pt x="44" y="133"/>
                  </a:lnTo>
                  <a:lnTo>
                    <a:pt x="47" y="135"/>
                  </a:lnTo>
                  <a:lnTo>
                    <a:pt x="49" y="136"/>
                  </a:lnTo>
                  <a:lnTo>
                    <a:pt x="50" y="137"/>
                  </a:lnTo>
                  <a:lnTo>
                    <a:pt x="52" y="137"/>
                  </a:lnTo>
                  <a:lnTo>
                    <a:pt x="53" y="137"/>
                  </a:lnTo>
                  <a:lnTo>
                    <a:pt x="54" y="137"/>
                  </a:lnTo>
                  <a:lnTo>
                    <a:pt x="54" y="136"/>
                  </a:lnTo>
                  <a:lnTo>
                    <a:pt x="54" y="134"/>
                  </a:lnTo>
                  <a:lnTo>
                    <a:pt x="53" y="131"/>
                  </a:lnTo>
                  <a:lnTo>
                    <a:pt x="52" y="128"/>
                  </a:lnTo>
                  <a:lnTo>
                    <a:pt x="50" y="125"/>
                  </a:lnTo>
                  <a:lnTo>
                    <a:pt x="48" y="120"/>
                  </a:lnTo>
                  <a:lnTo>
                    <a:pt x="44" y="114"/>
                  </a:lnTo>
                  <a:lnTo>
                    <a:pt x="41" y="107"/>
                  </a:lnTo>
                  <a:lnTo>
                    <a:pt x="37" y="100"/>
                  </a:lnTo>
                  <a:lnTo>
                    <a:pt x="34" y="92"/>
                  </a:lnTo>
                  <a:lnTo>
                    <a:pt x="31" y="83"/>
                  </a:lnTo>
                  <a:lnTo>
                    <a:pt x="27" y="75"/>
                  </a:lnTo>
                  <a:lnTo>
                    <a:pt x="24" y="65"/>
                  </a:lnTo>
                  <a:lnTo>
                    <a:pt x="22" y="57"/>
                  </a:lnTo>
                  <a:lnTo>
                    <a:pt x="19" y="48"/>
                  </a:lnTo>
                  <a:lnTo>
                    <a:pt x="16" y="39"/>
                  </a:lnTo>
                  <a:lnTo>
                    <a:pt x="14" y="31"/>
                  </a:lnTo>
                  <a:lnTo>
                    <a:pt x="13" y="23"/>
                  </a:lnTo>
                  <a:lnTo>
                    <a:pt x="11" y="16"/>
                  </a:lnTo>
                  <a:lnTo>
                    <a:pt x="9" y="10"/>
                  </a:lnTo>
                  <a:lnTo>
                    <a:pt x="9" y="5"/>
                  </a:lnTo>
                  <a:lnTo>
                    <a:pt x="9" y="0"/>
                  </a:lnTo>
                </a:path>
              </a:pathLst>
            </a:custGeom>
            <a:solidFill>
              <a:srgbClr val="323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4" name="Freeform 79"/>
            <p:cNvSpPr>
              <a:spLocks/>
            </p:cNvSpPr>
            <p:nvPr/>
          </p:nvSpPr>
          <p:spPr bwMode="auto">
            <a:xfrm>
              <a:off x="4455" y="2145"/>
              <a:ext cx="55" cy="151"/>
            </a:xfrm>
            <a:custGeom>
              <a:avLst/>
              <a:gdLst>
                <a:gd name="T0" fmla="*/ 18 w 55"/>
                <a:gd name="T1" fmla="*/ 3 h 151"/>
                <a:gd name="T2" fmla="*/ 17 w 55"/>
                <a:gd name="T3" fmla="*/ 0 h 151"/>
                <a:gd name="T4" fmla="*/ 15 w 55"/>
                <a:gd name="T5" fmla="*/ 0 h 151"/>
                <a:gd name="T6" fmla="*/ 12 w 55"/>
                <a:gd name="T7" fmla="*/ 1 h 151"/>
                <a:gd name="T8" fmla="*/ 8 w 55"/>
                <a:gd name="T9" fmla="*/ 4 h 151"/>
                <a:gd name="T10" fmla="*/ 5 w 55"/>
                <a:gd name="T11" fmla="*/ 9 h 151"/>
                <a:gd name="T12" fmla="*/ 2 w 55"/>
                <a:gd name="T13" fmla="*/ 14 h 151"/>
                <a:gd name="T14" fmla="*/ 0 w 55"/>
                <a:gd name="T15" fmla="*/ 20 h 151"/>
                <a:gd name="T16" fmla="*/ 0 w 55"/>
                <a:gd name="T17" fmla="*/ 28 h 151"/>
                <a:gd name="T18" fmla="*/ 2 w 55"/>
                <a:gd name="T19" fmla="*/ 39 h 151"/>
                <a:gd name="T20" fmla="*/ 5 w 55"/>
                <a:gd name="T21" fmla="*/ 55 h 151"/>
                <a:gd name="T22" fmla="*/ 8 w 55"/>
                <a:gd name="T23" fmla="*/ 72 h 151"/>
                <a:gd name="T24" fmla="*/ 13 w 55"/>
                <a:gd name="T25" fmla="*/ 89 h 151"/>
                <a:gd name="T26" fmla="*/ 17 w 55"/>
                <a:gd name="T27" fmla="*/ 106 h 151"/>
                <a:gd name="T28" fmla="*/ 23 w 55"/>
                <a:gd name="T29" fmla="*/ 120 h 151"/>
                <a:gd name="T30" fmla="*/ 28 w 55"/>
                <a:gd name="T31" fmla="*/ 131 h 151"/>
                <a:gd name="T32" fmla="*/ 32 w 55"/>
                <a:gd name="T33" fmla="*/ 138 h 151"/>
                <a:gd name="T34" fmla="*/ 38 w 55"/>
                <a:gd name="T35" fmla="*/ 143 h 151"/>
                <a:gd name="T36" fmla="*/ 43 w 55"/>
                <a:gd name="T37" fmla="*/ 147 h 151"/>
                <a:gd name="T38" fmla="*/ 48 w 55"/>
                <a:gd name="T39" fmla="*/ 149 h 151"/>
                <a:gd name="T40" fmla="*/ 51 w 55"/>
                <a:gd name="T41" fmla="*/ 150 h 151"/>
                <a:gd name="T42" fmla="*/ 53 w 55"/>
                <a:gd name="T43" fmla="*/ 149 h 151"/>
                <a:gd name="T44" fmla="*/ 53 w 55"/>
                <a:gd name="T45" fmla="*/ 147 h 151"/>
                <a:gd name="T46" fmla="*/ 50 w 55"/>
                <a:gd name="T47" fmla="*/ 142 h 151"/>
                <a:gd name="T48" fmla="*/ 45 w 55"/>
                <a:gd name="T49" fmla="*/ 134 h 151"/>
                <a:gd name="T50" fmla="*/ 39 w 55"/>
                <a:gd name="T51" fmla="*/ 121 h 151"/>
                <a:gd name="T52" fmla="*/ 32 w 55"/>
                <a:gd name="T53" fmla="*/ 106 h 151"/>
                <a:gd name="T54" fmla="*/ 25 w 55"/>
                <a:gd name="T55" fmla="*/ 88 h 151"/>
                <a:gd name="T56" fmla="*/ 20 w 55"/>
                <a:gd name="T57" fmla="*/ 69 h 151"/>
                <a:gd name="T58" fmla="*/ 16 w 55"/>
                <a:gd name="T59" fmla="*/ 50 h 151"/>
                <a:gd name="T60" fmla="*/ 14 w 55"/>
                <a:gd name="T61" fmla="*/ 31 h 151"/>
                <a:gd name="T62" fmla="*/ 15 w 55"/>
                <a:gd name="T63" fmla="*/ 13 h 1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5"/>
                <a:gd name="T97" fmla="*/ 0 h 151"/>
                <a:gd name="T98" fmla="*/ 55 w 55"/>
                <a:gd name="T99" fmla="*/ 151 h 15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5" h="151">
                  <a:moveTo>
                    <a:pt x="17" y="5"/>
                  </a:moveTo>
                  <a:lnTo>
                    <a:pt x="18" y="3"/>
                  </a:lnTo>
                  <a:lnTo>
                    <a:pt x="18" y="1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3"/>
                  </a:lnTo>
                  <a:lnTo>
                    <a:pt x="8" y="4"/>
                  </a:lnTo>
                  <a:lnTo>
                    <a:pt x="6" y="6"/>
                  </a:lnTo>
                  <a:lnTo>
                    <a:pt x="5" y="9"/>
                  </a:lnTo>
                  <a:lnTo>
                    <a:pt x="3" y="12"/>
                  </a:lnTo>
                  <a:lnTo>
                    <a:pt x="2" y="14"/>
                  </a:lnTo>
                  <a:lnTo>
                    <a:pt x="1" y="17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3"/>
                  </a:lnTo>
                  <a:lnTo>
                    <a:pt x="2" y="39"/>
                  </a:lnTo>
                  <a:lnTo>
                    <a:pt x="3" y="47"/>
                  </a:lnTo>
                  <a:lnTo>
                    <a:pt x="5" y="55"/>
                  </a:lnTo>
                  <a:lnTo>
                    <a:pt x="6" y="63"/>
                  </a:lnTo>
                  <a:lnTo>
                    <a:pt x="8" y="72"/>
                  </a:lnTo>
                  <a:lnTo>
                    <a:pt x="10" y="81"/>
                  </a:lnTo>
                  <a:lnTo>
                    <a:pt x="13" y="89"/>
                  </a:lnTo>
                  <a:lnTo>
                    <a:pt x="14" y="98"/>
                  </a:lnTo>
                  <a:lnTo>
                    <a:pt x="17" y="106"/>
                  </a:lnTo>
                  <a:lnTo>
                    <a:pt x="20" y="113"/>
                  </a:lnTo>
                  <a:lnTo>
                    <a:pt x="23" y="120"/>
                  </a:lnTo>
                  <a:lnTo>
                    <a:pt x="25" y="126"/>
                  </a:lnTo>
                  <a:lnTo>
                    <a:pt x="28" y="131"/>
                  </a:lnTo>
                  <a:lnTo>
                    <a:pt x="30" y="134"/>
                  </a:lnTo>
                  <a:lnTo>
                    <a:pt x="32" y="138"/>
                  </a:lnTo>
                  <a:lnTo>
                    <a:pt x="35" y="140"/>
                  </a:lnTo>
                  <a:lnTo>
                    <a:pt x="38" y="143"/>
                  </a:lnTo>
                  <a:lnTo>
                    <a:pt x="41" y="145"/>
                  </a:lnTo>
                  <a:lnTo>
                    <a:pt x="43" y="147"/>
                  </a:lnTo>
                  <a:lnTo>
                    <a:pt x="46" y="148"/>
                  </a:lnTo>
                  <a:lnTo>
                    <a:pt x="48" y="149"/>
                  </a:lnTo>
                  <a:lnTo>
                    <a:pt x="50" y="150"/>
                  </a:lnTo>
                  <a:lnTo>
                    <a:pt x="51" y="150"/>
                  </a:lnTo>
                  <a:lnTo>
                    <a:pt x="53" y="150"/>
                  </a:lnTo>
                  <a:lnTo>
                    <a:pt x="53" y="149"/>
                  </a:lnTo>
                  <a:lnTo>
                    <a:pt x="54" y="148"/>
                  </a:lnTo>
                  <a:lnTo>
                    <a:pt x="53" y="147"/>
                  </a:lnTo>
                  <a:lnTo>
                    <a:pt x="52" y="144"/>
                  </a:lnTo>
                  <a:lnTo>
                    <a:pt x="50" y="142"/>
                  </a:lnTo>
                  <a:lnTo>
                    <a:pt x="48" y="138"/>
                  </a:lnTo>
                  <a:lnTo>
                    <a:pt x="45" y="134"/>
                  </a:lnTo>
                  <a:lnTo>
                    <a:pt x="41" y="128"/>
                  </a:lnTo>
                  <a:lnTo>
                    <a:pt x="39" y="121"/>
                  </a:lnTo>
                  <a:lnTo>
                    <a:pt x="35" y="114"/>
                  </a:lnTo>
                  <a:lnTo>
                    <a:pt x="32" y="106"/>
                  </a:lnTo>
                  <a:lnTo>
                    <a:pt x="29" y="97"/>
                  </a:lnTo>
                  <a:lnTo>
                    <a:pt x="25" y="88"/>
                  </a:lnTo>
                  <a:lnTo>
                    <a:pt x="23" y="79"/>
                  </a:lnTo>
                  <a:lnTo>
                    <a:pt x="20" y="69"/>
                  </a:lnTo>
                  <a:lnTo>
                    <a:pt x="17" y="60"/>
                  </a:lnTo>
                  <a:lnTo>
                    <a:pt x="16" y="50"/>
                  </a:lnTo>
                  <a:lnTo>
                    <a:pt x="14" y="40"/>
                  </a:lnTo>
                  <a:lnTo>
                    <a:pt x="14" y="31"/>
                  </a:lnTo>
                  <a:lnTo>
                    <a:pt x="14" y="22"/>
                  </a:lnTo>
                  <a:lnTo>
                    <a:pt x="15" y="13"/>
                  </a:lnTo>
                  <a:lnTo>
                    <a:pt x="17" y="5"/>
                  </a:lnTo>
                </a:path>
              </a:pathLst>
            </a:custGeom>
            <a:solidFill>
              <a:srgbClr val="323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5" name="Freeform 80"/>
            <p:cNvSpPr>
              <a:spLocks/>
            </p:cNvSpPr>
            <p:nvPr/>
          </p:nvSpPr>
          <p:spPr bwMode="auto">
            <a:xfrm>
              <a:off x="4284" y="2200"/>
              <a:ext cx="221" cy="167"/>
            </a:xfrm>
            <a:custGeom>
              <a:avLst/>
              <a:gdLst>
                <a:gd name="T0" fmla="*/ 209 w 221"/>
                <a:gd name="T1" fmla="*/ 135 h 167"/>
                <a:gd name="T2" fmla="*/ 195 w 221"/>
                <a:gd name="T3" fmla="*/ 121 h 167"/>
                <a:gd name="T4" fmla="*/ 179 w 221"/>
                <a:gd name="T5" fmla="*/ 104 h 167"/>
                <a:gd name="T6" fmla="*/ 165 w 221"/>
                <a:gd name="T7" fmla="*/ 88 h 167"/>
                <a:gd name="T8" fmla="*/ 153 w 221"/>
                <a:gd name="T9" fmla="*/ 74 h 167"/>
                <a:gd name="T10" fmla="*/ 146 w 221"/>
                <a:gd name="T11" fmla="*/ 65 h 167"/>
                <a:gd name="T12" fmla="*/ 136 w 221"/>
                <a:gd name="T13" fmla="*/ 59 h 167"/>
                <a:gd name="T14" fmla="*/ 126 w 221"/>
                <a:gd name="T15" fmla="*/ 55 h 167"/>
                <a:gd name="T16" fmla="*/ 116 w 221"/>
                <a:gd name="T17" fmla="*/ 55 h 167"/>
                <a:gd name="T18" fmla="*/ 110 w 221"/>
                <a:gd name="T19" fmla="*/ 61 h 167"/>
                <a:gd name="T20" fmla="*/ 111 w 221"/>
                <a:gd name="T21" fmla="*/ 72 h 167"/>
                <a:gd name="T22" fmla="*/ 121 w 221"/>
                <a:gd name="T23" fmla="*/ 87 h 167"/>
                <a:gd name="T24" fmla="*/ 132 w 221"/>
                <a:gd name="T25" fmla="*/ 99 h 167"/>
                <a:gd name="T26" fmla="*/ 144 w 221"/>
                <a:gd name="T27" fmla="*/ 111 h 167"/>
                <a:gd name="T28" fmla="*/ 152 w 221"/>
                <a:gd name="T29" fmla="*/ 121 h 167"/>
                <a:gd name="T30" fmla="*/ 154 w 221"/>
                <a:gd name="T31" fmla="*/ 129 h 167"/>
                <a:gd name="T32" fmla="*/ 148 w 221"/>
                <a:gd name="T33" fmla="*/ 139 h 167"/>
                <a:gd name="T34" fmla="*/ 143 w 221"/>
                <a:gd name="T35" fmla="*/ 147 h 167"/>
                <a:gd name="T36" fmla="*/ 139 w 221"/>
                <a:gd name="T37" fmla="*/ 152 h 167"/>
                <a:gd name="T38" fmla="*/ 135 w 221"/>
                <a:gd name="T39" fmla="*/ 155 h 167"/>
                <a:gd name="T40" fmla="*/ 128 w 221"/>
                <a:gd name="T41" fmla="*/ 156 h 167"/>
                <a:gd name="T42" fmla="*/ 116 w 221"/>
                <a:gd name="T43" fmla="*/ 155 h 167"/>
                <a:gd name="T44" fmla="*/ 105 w 221"/>
                <a:gd name="T45" fmla="*/ 155 h 167"/>
                <a:gd name="T46" fmla="*/ 96 w 221"/>
                <a:gd name="T47" fmla="*/ 155 h 167"/>
                <a:gd name="T48" fmla="*/ 89 w 221"/>
                <a:gd name="T49" fmla="*/ 152 h 167"/>
                <a:gd name="T50" fmla="*/ 80 w 221"/>
                <a:gd name="T51" fmla="*/ 145 h 167"/>
                <a:gd name="T52" fmla="*/ 68 w 221"/>
                <a:gd name="T53" fmla="*/ 132 h 167"/>
                <a:gd name="T54" fmla="*/ 58 w 221"/>
                <a:gd name="T55" fmla="*/ 113 h 167"/>
                <a:gd name="T56" fmla="*/ 51 w 221"/>
                <a:gd name="T57" fmla="*/ 94 h 167"/>
                <a:gd name="T58" fmla="*/ 46 w 221"/>
                <a:gd name="T59" fmla="*/ 74 h 167"/>
                <a:gd name="T60" fmla="*/ 45 w 221"/>
                <a:gd name="T61" fmla="*/ 58 h 167"/>
                <a:gd name="T62" fmla="*/ 48 w 221"/>
                <a:gd name="T63" fmla="*/ 43 h 167"/>
                <a:gd name="T64" fmla="*/ 54 w 221"/>
                <a:gd name="T65" fmla="*/ 34 h 167"/>
                <a:gd name="T66" fmla="*/ 55 w 221"/>
                <a:gd name="T67" fmla="*/ 22 h 167"/>
                <a:gd name="T68" fmla="*/ 54 w 221"/>
                <a:gd name="T69" fmla="*/ 11 h 167"/>
                <a:gd name="T70" fmla="*/ 50 w 221"/>
                <a:gd name="T71" fmla="*/ 3 h 167"/>
                <a:gd name="T72" fmla="*/ 45 w 221"/>
                <a:gd name="T73" fmla="*/ 0 h 167"/>
                <a:gd name="T74" fmla="*/ 40 w 221"/>
                <a:gd name="T75" fmla="*/ 7 h 167"/>
                <a:gd name="T76" fmla="*/ 34 w 221"/>
                <a:gd name="T77" fmla="*/ 25 h 167"/>
                <a:gd name="T78" fmla="*/ 28 w 221"/>
                <a:gd name="T79" fmla="*/ 39 h 167"/>
                <a:gd name="T80" fmla="*/ 20 w 221"/>
                <a:gd name="T81" fmla="*/ 50 h 167"/>
                <a:gd name="T82" fmla="*/ 14 w 221"/>
                <a:gd name="T83" fmla="*/ 55 h 167"/>
                <a:gd name="T84" fmla="*/ 6 w 221"/>
                <a:gd name="T85" fmla="*/ 53 h 167"/>
                <a:gd name="T86" fmla="*/ 1 w 221"/>
                <a:gd name="T87" fmla="*/ 65 h 167"/>
                <a:gd name="T88" fmla="*/ 0 w 221"/>
                <a:gd name="T89" fmla="*/ 88 h 167"/>
                <a:gd name="T90" fmla="*/ 4 w 221"/>
                <a:gd name="T91" fmla="*/ 116 h 167"/>
                <a:gd name="T92" fmla="*/ 11 w 221"/>
                <a:gd name="T93" fmla="*/ 139 h 167"/>
                <a:gd name="T94" fmla="*/ 22 w 221"/>
                <a:gd name="T95" fmla="*/ 151 h 167"/>
                <a:gd name="T96" fmla="*/ 38 w 221"/>
                <a:gd name="T97" fmla="*/ 156 h 167"/>
                <a:gd name="T98" fmla="*/ 58 w 221"/>
                <a:gd name="T99" fmla="*/ 161 h 167"/>
                <a:gd name="T100" fmla="*/ 82 w 221"/>
                <a:gd name="T101" fmla="*/ 165 h 167"/>
                <a:gd name="T102" fmla="*/ 108 w 221"/>
                <a:gd name="T103" fmla="*/ 166 h 167"/>
                <a:gd name="T104" fmla="*/ 134 w 221"/>
                <a:gd name="T105" fmla="*/ 162 h 167"/>
                <a:gd name="T106" fmla="*/ 166 w 221"/>
                <a:gd name="T107" fmla="*/ 155 h 167"/>
                <a:gd name="T108" fmla="*/ 189 w 221"/>
                <a:gd name="T109" fmla="*/ 152 h 167"/>
                <a:gd name="T110" fmla="*/ 206 w 221"/>
                <a:gd name="T111" fmla="*/ 150 h 167"/>
                <a:gd name="T112" fmla="*/ 218 w 221"/>
                <a:gd name="T113" fmla="*/ 147 h 167"/>
                <a:gd name="T114" fmla="*/ 219 w 221"/>
                <a:gd name="T115" fmla="*/ 143 h 16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21"/>
                <a:gd name="T175" fmla="*/ 0 h 167"/>
                <a:gd name="T176" fmla="*/ 221 w 221"/>
                <a:gd name="T177" fmla="*/ 167 h 16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21" h="167">
                  <a:moveTo>
                    <a:pt x="218" y="141"/>
                  </a:moveTo>
                  <a:lnTo>
                    <a:pt x="214" y="138"/>
                  </a:lnTo>
                  <a:lnTo>
                    <a:pt x="209" y="135"/>
                  </a:lnTo>
                  <a:lnTo>
                    <a:pt x="205" y="130"/>
                  </a:lnTo>
                  <a:lnTo>
                    <a:pt x="200" y="126"/>
                  </a:lnTo>
                  <a:lnTo>
                    <a:pt x="195" y="121"/>
                  </a:lnTo>
                  <a:lnTo>
                    <a:pt x="190" y="116"/>
                  </a:lnTo>
                  <a:lnTo>
                    <a:pt x="185" y="110"/>
                  </a:lnTo>
                  <a:lnTo>
                    <a:pt x="179" y="104"/>
                  </a:lnTo>
                  <a:lnTo>
                    <a:pt x="174" y="99"/>
                  </a:lnTo>
                  <a:lnTo>
                    <a:pt x="169" y="94"/>
                  </a:lnTo>
                  <a:lnTo>
                    <a:pt x="165" y="88"/>
                  </a:lnTo>
                  <a:lnTo>
                    <a:pt x="160" y="83"/>
                  </a:lnTo>
                  <a:lnTo>
                    <a:pt x="156" y="78"/>
                  </a:lnTo>
                  <a:lnTo>
                    <a:pt x="153" y="74"/>
                  </a:lnTo>
                  <a:lnTo>
                    <a:pt x="150" y="70"/>
                  </a:lnTo>
                  <a:lnTo>
                    <a:pt x="148" y="68"/>
                  </a:lnTo>
                  <a:lnTo>
                    <a:pt x="146" y="65"/>
                  </a:lnTo>
                  <a:lnTo>
                    <a:pt x="143" y="63"/>
                  </a:lnTo>
                  <a:lnTo>
                    <a:pt x="140" y="61"/>
                  </a:lnTo>
                  <a:lnTo>
                    <a:pt x="136" y="59"/>
                  </a:lnTo>
                  <a:lnTo>
                    <a:pt x="133" y="57"/>
                  </a:lnTo>
                  <a:lnTo>
                    <a:pt x="129" y="56"/>
                  </a:lnTo>
                  <a:lnTo>
                    <a:pt x="126" y="55"/>
                  </a:lnTo>
                  <a:lnTo>
                    <a:pt x="122" y="54"/>
                  </a:lnTo>
                  <a:lnTo>
                    <a:pt x="119" y="54"/>
                  </a:lnTo>
                  <a:lnTo>
                    <a:pt x="116" y="55"/>
                  </a:lnTo>
                  <a:lnTo>
                    <a:pt x="113" y="56"/>
                  </a:lnTo>
                  <a:lnTo>
                    <a:pt x="111" y="58"/>
                  </a:lnTo>
                  <a:lnTo>
                    <a:pt x="110" y="61"/>
                  </a:lnTo>
                  <a:lnTo>
                    <a:pt x="109" y="64"/>
                  </a:lnTo>
                  <a:lnTo>
                    <a:pt x="109" y="68"/>
                  </a:lnTo>
                  <a:lnTo>
                    <a:pt x="111" y="72"/>
                  </a:lnTo>
                  <a:lnTo>
                    <a:pt x="113" y="77"/>
                  </a:lnTo>
                  <a:lnTo>
                    <a:pt x="117" y="82"/>
                  </a:lnTo>
                  <a:lnTo>
                    <a:pt x="121" y="87"/>
                  </a:lnTo>
                  <a:lnTo>
                    <a:pt x="125" y="92"/>
                  </a:lnTo>
                  <a:lnTo>
                    <a:pt x="128" y="96"/>
                  </a:lnTo>
                  <a:lnTo>
                    <a:pt x="132" y="99"/>
                  </a:lnTo>
                  <a:lnTo>
                    <a:pt x="136" y="103"/>
                  </a:lnTo>
                  <a:lnTo>
                    <a:pt x="140" y="107"/>
                  </a:lnTo>
                  <a:lnTo>
                    <a:pt x="144" y="111"/>
                  </a:lnTo>
                  <a:lnTo>
                    <a:pt x="147" y="115"/>
                  </a:lnTo>
                  <a:lnTo>
                    <a:pt x="150" y="118"/>
                  </a:lnTo>
                  <a:lnTo>
                    <a:pt x="152" y="121"/>
                  </a:lnTo>
                  <a:lnTo>
                    <a:pt x="153" y="124"/>
                  </a:lnTo>
                  <a:lnTo>
                    <a:pt x="154" y="126"/>
                  </a:lnTo>
                  <a:lnTo>
                    <a:pt x="154" y="129"/>
                  </a:lnTo>
                  <a:lnTo>
                    <a:pt x="153" y="132"/>
                  </a:lnTo>
                  <a:lnTo>
                    <a:pt x="150" y="136"/>
                  </a:lnTo>
                  <a:lnTo>
                    <a:pt x="148" y="139"/>
                  </a:lnTo>
                  <a:lnTo>
                    <a:pt x="146" y="142"/>
                  </a:lnTo>
                  <a:lnTo>
                    <a:pt x="145" y="144"/>
                  </a:lnTo>
                  <a:lnTo>
                    <a:pt x="143" y="147"/>
                  </a:lnTo>
                  <a:lnTo>
                    <a:pt x="142" y="149"/>
                  </a:lnTo>
                  <a:lnTo>
                    <a:pt x="141" y="151"/>
                  </a:lnTo>
                  <a:lnTo>
                    <a:pt x="139" y="152"/>
                  </a:lnTo>
                  <a:lnTo>
                    <a:pt x="138" y="153"/>
                  </a:lnTo>
                  <a:lnTo>
                    <a:pt x="136" y="155"/>
                  </a:lnTo>
                  <a:lnTo>
                    <a:pt x="135" y="155"/>
                  </a:lnTo>
                  <a:lnTo>
                    <a:pt x="132" y="156"/>
                  </a:lnTo>
                  <a:lnTo>
                    <a:pt x="130" y="156"/>
                  </a:lnTo>
                  <a:lnTo>
                    <a:pt x="128" y="156"/>
                  </a:lnTo>
                  <a:lnTo>
                    <a:pt x="124" y="156"/>
                  </a:lnTo>
                  <a:lnTo>
                    <a:pt x="120" y="155"/>
                  </a:lnTo>
                  <a:lnTo>
                    <a:pt x="116" y="155"/>
                  </a:lnTo>
                  <a:lnTo>
                    <a:pt x="112" y="155"/>
                  </a:lnTo>
                  <a:lnTo>
                    <a:pt x="108" y="155"/>
                  </a:lnTo>
                  <a:lnTo>
                    <a:pt x="105" y="155"/>
                  </a:lnTo>
                  <a:lnTo>
                    <a:pt x="102" y="155"/>
                  </a:lnTo>
                  <a:lnTo>
                    <a:pt x="99" y="155"/>
                  </a:lnTo>
                  <a:lnTo>
                    <a:pt x="96" y="155"/>
                  </a:lnTo>
                  <a:lnTo>
                    <a:pt x="94" y="154"/>
                  </a:lnTo>
                  <a:lnTo>
                    <a:pt x="92" y="153"/>
                  </a:lnTo>
                  <a:lnTo>
                    <a:pt x="89" y="152"/>
                  </a:lnTo>
                  <a:lnTo>
                    <a:pt x="86" y="150"/>
                  </a:lnTo>
                  <a:lnTo>
                    <a:pt x="83" y="148"/>
                  </a:lnTo>
                  <a:lnTo>
                    <a:pt x="80" y="145"/>
                  </a:lnTo>
                  <a:lnTo>
                    <a:pt x="77" y="141"/>
                  </a:lnTo>
                  <a:lnTo>
                    <a:pt x="73" y="137"/>
                  </a:lnTo>
                  <a:lnTo>
                    <a:pt x="68" y="132"/>
                  </a:lnTo>
                  <a:lnTo>
                    <a:pt x="65" y="126"/>
                  </a:lnTo>
                  <a:lnTo>
                    <a:pt x="61" y="120"/>
                  </a:lnTo>
                  <a:lnTo>
                    <a:pt x="58" y="113"/>
                  </a:lnTo>
                  <a:lnTo>
                    <a:pt x="55" y="107"/>
                  </a:lnTo>
                  <a:lnTo>
                    <a:pt x="54" y="100"/>
                  </a:lnTo>
                  <a:lnTo>
                    <a:pt x="51" y="94"/>
                  </a:lnTo>
                  <a:lnTo>
                    <a:pt x="49" y="87"/>
                  </a:lnTo>
                  <a:lnTo>
                    <a:pt x="47" y="81"/>
                  </a:lnTo>
                  <a:lnTo>
                    <a:pt x="46" y="74"/>
                  </a:lnTo>
                  <a:lnTo>
                    <a:pt x="45" y="69"/>
                  </a:lnTo>
                  <a:lnTo>
                    <a:pt x="45" y="63"/>
                  </a:lnTo>
                  <a:lnTo>
                    <a:pt x="45" y="58"/>
                  </a:lnTo>
                  <a:lnTo>
                    <a:pt x="45" y="52"/>
                  </a:lnTo>
                  <a:lnTo>
                    <a:pt x="46" y="48"/>
                  </a:lnTo>
                  <a:lnTo>
                    <a:pt x="48" y="43"/>
                  </a:lnTo>
                  <a:lnTo>
                    <a:pt x="50" y="40"/>
                  </a:lnTo>
                  <a:lnTo>
                    <a:pt x="53" y="37"/>
                  </a:lnTo>
                  <a:lnTo>
                    <a:pt x="54" y="34"/>
                  </a:lnTo>
                  <a:lnTo>
                    <a:pt x="55" y="30"/>
                  </a:lnTo>
                  <a:lnTo>
                    <a:pt x="55" y="26"/>
                  </a:lnTo>
                  <a:lnTo>
                    <a:pt x="55" y="22"/>
                  </a:lnTo>
                  <a:lnTo>
                    <a:pt x="55" y="18"/>
                  </a:lnTo>
                  <a:lnTo>
                    <a:pt x="55" y="14"/>
                  </a:lnTo>
                  <a:lnTo>
                    <a:pt x="54" y="11"/>
                  </a:lnTo>
                  <a:lnTo>
                    <a:pt x="53" y="8"/>
                  </a:lnTo>
                  <a:lnTo>
                    <a:pt x="52" y="5"/>
                  </a:lnTo>
                  <a:lnTo>
                    <a:pt x="50" y="3"/>
                  </a:lnTo>
                  <a:lnTo>
                    <a:pt x="48" y="1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3" y="1"/>
                  </a:lnTo>
                  <a:lnTo>
                    <a:pt x="41" y="3"/>
                  </a:lnTo>
                  <a:lnTo>
                    <a:pt x="40" y="7"/>
                  </a:lnTo>
                  <a:lnTo>
                    <a:pt x="38" y="11"/>
                  </a:lnTo>
                  <a:lnTo>
                    <a:pt x="37" y="15"/>
                  </a:lnTo>
                  <a:lnTo>
                    <a:pt x="34" y="25"/>
                  </a:lnTo>
                  <a:lnTo>
                    <a:pt x="32" y="30"/>
                  </a:lnTo>
                  <a:lnTo>
                    <a:pt x="30" y="35"/>
                  </a:lnTo>
                  <a:lnTo>
                    <a:pt x="28" y="39"/>
                  </a:lnTo>
                  <a:lnTo>
                    <a:pt x="25" y="43"/>
                  </a:lnTo>
                  <a:lnTo>
                    <a:pt x="23" y="46"/>
                  </a:lnTo>
                  <a:lnTo>
                    <a:pt x="20" y="50"/>
                  </a:lnTo>
                  <a:lnTo>
                    <a:pt x="18" y="52"/>
                  </a:lnTo>
                  <a:lnTo>
                    <a:pt x="16" y="54"/>
                  </a:lnTo>
                  <a:lnTo>
                    <a:pt x="14" y="55"/>
                  </a:lnTo>
                  <a:lnTo>
                    <a:pt x="11" y="55"/>
                  </a:lnTo>
                  <a:lnTo>
                    <a:pt x="8" y="54"/>
                  </a:lnTo>
                  <a:lnTo>
                    <a:pt x="6" y="53"/>
                  </a:lnTo>
                  <a:lnTo>
                    <a:pt x="4" y="55"/>
                  </a:lnTo>
                  <a:lnTo>
                    <a:pt x="2" y="59"/>
                  </a:lnTo>
                  <a:lnTo>
                    <a:pt x="1" y="65"/>
                  </a:lnTo>
                  <a:lnTo>
                    <a:pt x="0" y="71"/>
                  </a:lnTo>
                  <a:lnTo>
                    <a:pt x="0" y="79"/>
                  </a:lnTo>
                  <a:lnTo>
                    <a:pt x="0" y="88"/>
                  </a:lnTo>
                  <a:lnTo>
                    <a:pt x="1" y="97"/>
                  </a:lnTo>
                  <a:lnTo>
                    <a:pt x="2" y="106"/>
                  </a:lnTo>
                  <a:lnTo>
                    <a:pt x="4" y="116"/>
                  </a:lnTo>
                  <a:lnTo>
                    <a:pt x="6" y="125"/>
                  </a:lnTo>
                  <a:lnTo>
                    <a:pt x="8" y="132"/>
                  </a:lnTo>
                  <a:lnTo>
                    <a:pt x="11" y="139"/>
                  </a:lnTo>
                  <a:lnTo>
                    <a:pt x="15" y="145"/>
                  </a:lnTo>
                  <a:lnTo>
                    <a:pt x="18" y="149"/>
                  </a:lnTo>
                  <a:lnTo>
                    <a:pt x="22" y="151"/>
                  </a:lnTo>
                  <a:lnTo>
                    <a:pt x="26" y="152"/>
                  </a:lnTo>
                  <a:lnTo>
                    <a:pt x="32" y="154"/>
                  </a:lnTo>
                  <a:lnTo>
                    <a:pt x="38" y="156"/>
                  </a:lnTo>
                  <a:lnTo>
                    <a:pt x="44" y="158"/>
                  </a:lnTo>
                  <a:lnTo>
                    <a:pt x="51" y="159"/>
                  </a:lnTo>
                  <a:lnTo>
                    <a:pt x="58" y="161"/>
                  </a:lnTo>
                  <a:lnTo>
                    <a:pt x="66" y="163"/>
                  </a:lnTo>
                  <a:lnTo>
                    <a:pt x="74" y="164"/>
                  </a:lnTo>
                  <a:lnTo>
                    <a:pt x="82" y="165"/>
                  </a:lnTo>
                  <a:lnTo>
                    <a:pt x="91" y="166"/>
                  </a:lnTo>
                  <a:lnTo>
                    <a:pt x="99" y="166"/>
                  </a:lnTo>
                  <a:lnTo>
                    <a:pt x="108" y="166"/>
                  </a:lnTo>
                  <a:lnTo>
                    <a:pt x="117" y="165"/>
                  </a:lnTo>
                  <a:lnTo>
                    <a:pt x="126" y="164"/>
                  </a:lnTo>
                  <a:lnTo>
                    <a:pt x="134" y="162"/>
                  </a:lnTo>
                  <a:lnTo>
                    <a:pt x="143" y="160"/>
                  </a:lnTo>
                  <a:lnTo>
                    <a:pt x="151" y="158"/>
                  </a:lnTo>
                  <a:lnTo>
                    <a:pt x="166" y="155"/>
                  </a:lnTo>
                  <a:lnTo>
                    <a:pt x="174" y="154"/>
                  </a:lnTo>
                  <a:lnTo>
                    <a:pt x="182" y="153"/>
                  </a:lnTo>
                  <a:lnTo>
                    <a:pt x="189" y="152"/>
                  </a:lnTo>
                  <a:lnTo>
                    <a:pt x="196" y="152"/>
                  </a:lnTo>
                  <a:lnTo>
                    <a:pt x="202" y="151"/>
                  </a:lnTo>
                  <a:lnTo>
                    <a:pt x="206" y="150"/>
                  </a:lnTo>
                  <a:lnTo>
                    <a:pt x="211" y="149"/>
                  </a:lnTo>
                  <a:lnTo>
                    <a:pt x="215" y="148"/>
                  </a:lnTo>
                  <a:lnTo>
                    <a:pt x="218" y="147"/>
                  </a:lnTo>
                  <a:lnTo>
                    <a:pt x="219" y="146"/>
                  </a:lnTo>
                  <a:lnTo>
                    <a:pt x="220" y="145"/>
                  </a:lnTo>
                  <a:lnTo>
                    <a:pt x="219" y="143"/>
                  </a:lnTo>
                  <a:lnTo>
                    <a:pt x="218" y="141"/>
                  </a:lnTo>
                </a:path>
              </a:pathLst>
            </a:custGeom>
            <a:solidFill>
              <a:srgbClr val="323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6" name="Freeform 81"/>
            <p:cNvSpPr>
              <a:spLocks/>
            </p:cNvSpPr>
            <p:nvPr/>
          </p:nvSpPr>
          <p:spPr bwMode="auto">
            <a:xfrm>
              <a:off x="4374" y="2166"/>
              <a:ext cx="25" cy="73"/>
            </a:xfrm>
            <a:custGeom>
              <a:avLst/>
              <a:gdLst>
                <a:gd name="T0" fmla="*/ 23 w 25"/>
                <a:gd name="T1" fmla="*/ 10 h 73"/>
                <a:gd name="T2" fmla="*/ 24 w 25"/>
                <a:gd name="T3" fmla="*/ 7 h 73"/>
                <a:gd name="T4" fmla="*/ 24 w 25"/>
                <a:gd name="T5" fmla="*/ 5 h 73"/>
                <a:gd name="T6" fmla="*/ 23 w 25"/>
                <a:gd name="T7" fmla="*/ 2 h 73"/>
                <a:gd name="T8" fmla="*/ 22 w 25"/>
                <a:gd name="T9" fmla="*/ 0 h 73"/>
                <a:gd name="T10" fmla="*/ 20 w 25"/>
                <a:gd name="T11" fmla="*/ 0 h 73"/>
                <a:gd name="T12" fmla="*/ 17 w 25"/>
                <a:gd name="T13" fmla="*/ 0 h 73"/>
                <a:gd name="T14" fmla="*/ 13 w 25"/>
                <a:gd name="T15" fmla="*/ 2 h 73"/>
                <a:gd name="T16" fmla="*/ 9 w 25"/>
                <a:gd name="T17" fmla="*/ 5 h 73"/>
                <a:gd name="T18" fmla="*/ 6 w 25"/>
                <a:gd name="T19" fmla="*/ 9 h 73"/>
                <a:gd name="T20" fmla="*/ 2 w 25"/>
                <a:gd name="T21" fmla="*/ 17 h 73"/>
                <a:gd name="T22" fmla="*/ 1 w 25"/>
                <a:gd name="T23" fmla="*/ 26 h 73"/>
                <a:gd name="T24" fmla="*/ 0 w 25"/>
                <a:gd name="T25" fmla="*/ 36 h 73"/>
                <a:gd name="T26" fmla="*/ 1 w 25"/>
                <a:gd name="T27" fmla="*/ 46 h 73"/>
                <a:gd name="T28" fmla="*/ 2 w 25"/>
                <a:gd name="T29" fmla="*/ 54 h 73"/>
                <a:gd name="T30" fmla="*/ 6 w 25"/>
                <a:gd name="T31" fmla="*/ 62 h 73"/>
                <a:gd name="T32" fmla="*/ 10 w 25"/>
                <a:gd name="T33" fmla="*/ 67 h 73"/>
                <a:gd name="T34" fmla="*/ 14 w 25"/>
                <a:gd name="T35" fmla="*/ 70 h 73"/>
                <a:gd name="T36" fmla="*/ 17 w 25"/>
                <a:gd name="T37" fmla="*/ 72 h 73"/>
                <a:gd name="T38" fmla="*/ 19 w 25"/>
                <a:gd name="T39" fmla="*/ 72 h 73"/>
                <a:gd name="T40" fmla="*/ 22 w 25"/>
                <a:gd name="T41" fmla="*/ 70 h 73"/>
                <a:gd name="T42" fmla="*/ 23 w 25"/>
                <a:gd name="T43" fmla="*/ 68 h 73"/>
                <a:gd name="T44" fmla="*/ 24 w 25"/>
                <a:gd name="T45" fmla="*/ 66 h 73"/>
                <a:gd name="T46" fmla="*/ 23 w 25"/>
                <a:gd name="T47" fmla="*/ 63 h 73"/>
                <a:gd name="T48" fmla="*/ 22 w 25"/>
                <a:gd name="T49" fmla="*/ 58 h 73"/>
                <a:gd name="T50" fmla="*/ 21 w 25"/>
                <a:gd name="T51" fmla="*/ 52 h 73"/>
                <a:gd name="T52" fmla="*/ 21 w 25"/>
                <a:gd name="T53" fmla="*/ 43 h 73"/>
                <a:gd name="T54" fmla="*/ 21 w 25"/>
                <a:gd name="T55" fmla="*/ 35 h 73"/>
                <a:gd name="T56" fmla="*/ 22 w 25"/>
                <a:gd name="T57" fmla="*/ 28 h 73"/>
                <a:gd name="T58" fmla="*/ 22 w 25"/>
                <a:gd name="T59" fmla="*/ 20 h 73"/>
                <a:gd name="T60" fmla="*/ 22 w 25"/>
                <a:gd name="T61" fmla="*/ 16 h 73"/>
                <a:gd name="T62" fmla="*/ 22 w 25"/>
                <a:gd name="T63" fmla="*/ 13 h 7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5"/>
                <a:gd name="T97" fmla="*/ 0 h 73"/>
                <a:gd name="T98" fmla="*/ 25 w 25"/>
                <a:gd name="T99" fmla="*/ 73 h 7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5" h="73">
                  <a:moveTo>
                    <a:pt x="22" y="12"/>
                  </a:moveTo>
                  <a:lnTo>
                    <a:pt x="23" y="10"/>
                  </a:lnTo>
                  <a:lnTo>
                    <a:pt x="24" y="9"/>
                  </a:lnTo>
                  <a:lnTo>
                    <a:pt x="24" y="7"/>
                  </a:lnTo>
                  <a:lnTo>
                    <a:pt x="24" y="6"/>
                  </a:lnTo>
                  <a:lnTo>
                    <a:pt x="24" y="5"/>
                  </a:lnTo>
                  <a:lnTo>
                    <a:pt x="24" y="3"/>
                  </a:lnTo>
                  <a:lnTo>
                    <a:pt x="23" y="2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9" y="5"/>
                  </a:lnTo>
                  <a:lnTo>
                    <a:pt x="7" y="6"/>
                  </a:lnTo>
                  <a:lnTo>
                    <a:pt x="6" y="9"/>
                  </a:lnTo>
                  <a:lnTo>
                    <a:pt x="4" y="13"/>
                  </a:lnTo>
                  <a:lnTo>
                    <a:pt x="2" y="17"/>
                  </a:lnTo>
                  <a:lnTo>
                    <a:pt x="2" y="21"/>
                  </a:lnTo>
                  <a:lnTo>
                    <a:pt x="1" y="26"/>
                  </a:lnTo>
                  <a:lnTo>
                    <a:pt x="1" y="30"/>
                  </a:lnTo>
                  <a:lnTo>
                    <a:pt x="0" y="36"/>
                  </a:lnTo>
                  <a:lnTo>
                    <a:pt x="1" y="41"/>
                  </a:lnTo>
                  <a:lnTo>
                    <a:pt x="1" y="46"/>
                  </a:lnTo>
                  <a:lnTo>
                    <a:pt x="2" y="51"/>
                  </a:lnTo>
                  <a:lnTo>
                    <a:pt x="2" y="54"/>
                  </a:lnTo>
                  <a:lnTo>
                    <a:pt x="4" y="59"/>
                  </a:lnTo>
                  <a:lnTo>
                    <a:pt x="6" y="62"/>
                  </a:lnTo>
                  <a:lnTo>
                    <a:pt x="7" y="66"/>
                  </a:lnTo>
                  <a:lnTo>
                    <a:pt x="10" y="67"/>
                  </a:lnTo>
                  <a:lnTo>
                    <a:pt x="11" y="69"/>
                  </a:lnTo>
                  <a:lnTo>
                    <a:pt x="14" y="70"/>
                  </a:lnTo>
                  <a:lnTo>
                    <a:pt x="15" y="71"/>
                  </a:lnTo>
                  <a:lnTo>
                    <a:pt x="17" y="72"/>
                  </a:lnTo>
                  <a:lnTo>
                    <a:pt x="18" y="72"/>
                  </a:lnTo>
                  <a:lnTo>
                    <a:pt x="19" y="72"/>
                  </a:lnTo>
                  <a:lnTo>
                    <a:pt x="21" y="71"/>
                  </a:lnTo>
                  <a:lnTo>
                    <a:pt x="22" y="70"/>
                  </a:lnTo>
                  <a:lnTo>
                    <a:pt x="22" y="69"/>
                  </a:lnTo>
                  <a:lnTo>
                    <a:pt x="23" y="68"/>
                  </a:lnTo>
                  <a:lnTo>
                    <a:pt x="23" y="67"/>
                  </a:lnTo>
                  <a:lnTo>
                    <a:pt x="24" y="66"/>
                  </a:lnTo>
                  <a:lnTo>
                    <a:pt x="23" y="64"/>
                  </a:lnTo>
                  <a:lnTo>
                    <a:pt x="23" y="63"/>
                  </a:lnTo>
                  <a:lnTo>
                    <a:pt x="22" y="61"/>
                  </a:lnTo>
                  <a:lnTo>
                    <a:pt x="22" y="58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21" y="48"/>
                  </a:lnTo>
                  <a:lnTo>
                    <a:pt x="21" y="43"/>
                  </a:lnTo>
                  <a:lnTo>
                    <a:pt x="21" y="40"/>
                  </a:lnTo>
                  <a:lnTo>
                    <a:pt x="21" y="35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3"/>
                  </a:lnTo>
                  <a:lnTo>
                    <a:pt x="22" y="12"/>
                  </a:lnTo>
                </a:path>
              </a:pathLst>
            </a:custGeom>
            <a:solidFill>
              <a:srgbClr val="323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7" name="Freeform 82"/>
            <p:cNvSpPr>
              <a:spLocks/>
            </p:cNvSpPr>
            <p:nvPr/>
          </p:nvSpPr>
          <p:spPr bwMode="auto">
            <a:xfrm>
              <a:off x="4201" y="2258"/>
              <a:ext cx="59" cy="84"/>
            </a:xfrm>
            <a:custGeom>
              <a:avLst/>
              <a:gdLst>
                <a:gd name="T0" fmla="*/ 57 w 59"/>
                <a:gd name="T1" fmla="*/ 82 h 84"/>
                <a:gd name="T2" fmla="*/ 58 w 59"/>
                <a:gd name="T3" fmla="*/ 81 h 84"/>
                <a:gd name="T4" fmla="*/ 58 w 59"/>
                <a:gd name="T5" fmla="*/ 79 h 84"/>
                <a:gd name="T6" fmla="*/ 57 w 59"/>
                <a:gd name="T7" fmla="*/ 77 h 84"/>
                <a:gd name="T8" fmla="*/ 55 w 59"/>
                <a:gd name="T9" fmla="*/ 75 h 84"/>
                <a:gd name="T10" fmla="*/ 53 w 59"/>
                <a:gd name="T11" fmla="*/ 72 h 84"/>
                <a:gd name="T12" fmla="*/ 51 w 59"/>
                <a:gd name="T13" fmla="*/ 68 h 84"/>
                <a:gd name="T14" fmla="*/ 47 w 59"/>
                <a:gd name="T15" fmla="*/ 64 h 84"/>
                <a:gd name="T16" fmla="*/ 44 w 59"/>
                <a:gd name="T17" fmla="*/ 61 h 84"/>
                <a:gd name="T18" fmla="*/ 40 w 59"/>
                <a:gd name="T19" fmla="*/ 56 h 84"/>
                <a:gd name="T20" fmla="*/ 36 w 59"/>
                <a:gd name="T21" fmla="*/ 51 h 84"/>
                <a:gd name="T22" fmla="*/ 33 w 59"/>
                <a:gd name="T23" fmla="*/ 47 h 84"/>
                <a:gd name="T24" fmla="*/ 29 w 59"/>
                <a:gd name="T25" fmla="*/ 43 h 84"/>
                <a:gd name="T26" fmla="*/ 25 w 59"/>
                <a:gd name="T27" fmla="*/ 38 h 84"/>
                <a:gd name="T28" fmla="*/ 22 w 59"/>
                <a:gd name="T29" fmla="*/ 34 h 84"/>
                <a:gd name="T30" fmla="*/ 20 w 59"/>
                <a:gd name="T31" fmla="*/ 29 h 84"/>
                <a:gd name="T32" fmla="*/ 18 w 59"/>
                <a:gd name="T33" fmla="*/ 24 h 84"/>
                <a:gd name="T34" fmla="*/ 16 w 59"/>
                <a:gd name="T35" fmla="*/ 21 h 84"/>
                <a:gd name="T36" fmla="*/ 15 w 59"/>
                <a:gd name="T37" fmla="*/ 18 h 84"/>
                <a:gd name="T38" fmla="*/ 12 w 59"/>
                <a:gd name="T39" fmla="*/ 15 h 84"/>
                <a:gd name="T40" fmla="*/ 10 w 59"/>
                <a:gd name="T41" fmla="*/ 11 h 84"/>
                <a:gd name="T42" fmla="*/ 8 w 59"/>
                <a:gd name="T43" fmla="*/ 8 h 84"/>
                <a:gd name="T44" fmla="*/ 6 w 59"/>
                <a:gd name="T45" fmla="*/ 6 h 84"/>
                <a:gd name="T46" fmla="*/ 5 w 59"/>
                <a:gd name="T47" fmla="*/ 4 h 84"/>
                <a:gd name="T48" fmla="*/ 3 w 59"/>
                <a:gd name="T49" fmla="*/ 2 h 84"/>
                <a:gd name="T50" fmla="*/ 2 w 59"/>
                <a:gd name="T51" fmla="*/ 1 h 84"/>
                <a:gd name="T52" fmla="*/ 1 w 59"/>
                <a:gd name="T53" fmla="*/ 0 h 84"/>
                <a:gd name="T54" fmla="*/ 0 w 59"/>
                <a:gd name="T55" fmla="*/ 0 h 84"/>
                <a:gd name="T56" fmla="*/ 0 w 59"/>
                <a:gd name="T57" fmla="*/ 2 h 84"/>
                <a:gd name="T58" fmla="*/ 0 w 59"/>
                <a:gd name="T59" fmla="*/ 4 h 84"/>
                <a:gd name="T60" fmla="*/ 1 w 59"/>
                <a:gd name="T61" fmla="*/ 7 h 84"/>
                <a:gd name="T62" fmla="*/ 3 w 59"/>
                <a:gd name="T63" fmla="*/ 10 h 84"/>
                <a:gd name="T64" fmla="*/ 5 w 59"/>
                <a:gd name="T65" fmla="*/ 16 h 84"/>
                <a:gd name="T66" fmla="*/ 7 w 59"/>
                <a:gd name="T67" fmla="*/ 21 h 84"/>
                <a:gd name="T68" fmla="*/ 9 w 59"/>
                <a:gd name="T69" fmla="*/ 28 h 84"/>
                <a:gd name="T70" fmla="*/ 11 w 59"/>
                <a:gd name="T71" fmla="*/ 34 h 84"/>
                <a:gd name="T72" fmla="*/ 12 w 59"/>
                <a:gd name="T73" fmla="*/ 40 h 84"/>
                <a:gd name="T74" fmla="*/ 14 w 59"/>
                <a:gd name="T75" fmla="*/ 46 h 84"/>
                <a:gd name="T76" fmla="*/ 15 w 59"/>
                <a:gd name="T77" fmla="*/ 52 h 84"/>
                <a:gd name="T78" fmla="*/ 17 w 59"/>
                <a:gd name="T79" fmla="*/ 57 h 84"/>
                <a:gd name="T80" fmla="*/ 19 w 59"/>
                <a:gd name="T81" fmla="*/ 62 h 84"/>
                <a:gd name="T82" fmla="*/ 22 w 59"/>
                <a:gd name="T83" fmla="*/ 67 h 84"/>
                <a:gd name="T84" fmla="*/ 24 w 59"/>
                <a:gd name="T85" fmla="*/ 72 h 84"/>
                <a:gd name="T86" fmla="*/ 28 w 59"/>
                <a:gd name="T87" fmla="*/ 76 h 84"/>
                <a:gd name="T88" fmla="*/ 32 w 59"/>
                <a:gd name="T89" fmla="*/ 78 h 84"/>
                <a:gd name="T90" fmla="*/ 37 w 59"/>
                <a:gd name="T91" fmla="*/ 81 h 84"/>
                <a:gd name="T92" fmla="*/ 43 w 59"/>
                <a:gd name="T93" fmla="*/ 82 h 84"/>
                <a:gd name="T94" fmla="*/ 49 w 59"/>
                <a:gd name="T95" fmla="*/ 83 h 84"/>
                <a:gd name="T96" fmla="*/ 57 w 59"/>
                <a:gd name="T97" fmla="*/ 82 h 8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9"/>
                <a:gd name="T148" fmla="*/ 0 h 84"/>
                <a:gd name="T149" fmla="*/ 59 w 59"/>
                <a:gd name="T150" fmla="*/ 84 h 8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9" h="84">
                  <a:moveTo>
                    <a:pt x="57" y="82"/>
                  </a:moveTo>
                  <a:lnTo>
                    <a:pt x="58" y="81"/>
                  </a:lnTo>
                  <a:lnTo>
                    <a:pt x="58" y="79"/>
                  </a:lnTo>
                  <a:lnTo>
                    <a:pt x="57" y="77"/>
                  </a:lnTo>
                  <a:lnTo>
                    <a:pt x="55" y="75"/>
                  </a:lnTo>
                  <a:lnTo>
                    <a:pt x="53" y="72"/>
                  </a:lnTo>
                  <a:lnTo>
                    <a:pt x="51" y="68"/>
                  </a:lnTo>
                  <a:lnTo>
                    <a:pt x="47" y="64"/>
                  </a:lnTo>
                  <a:lnTo>
                    <a:pt x="44" y="61"/>
                  </a:lnTo>
                  <a:lnTo>
                    <a:pt x="40" y="56"/>
                  </a:lnTo>
                  <a:lnTo>
                    <a:pt x="36" y="51"/>
                  </a:lnTo>
                  <a:lnTo>
                    <a:pt x="33" y="47"/>
                  </a:lnTo>
                  <a:lnTo>
                    <a:pt x="29" y="43"/>
                  </a:lnTo>
                  <a:lnTo>
                    <a:pt x="25" y="38"/>
                  </a:lnTo>
                  <a:lnTo>
                    <a:pt x="22" y="34"/>
                  </a:lnTo>
                  <a:lnTo>
                    <a:pt x="20" y="29"/>
                  </a:lnTo>
                  <a:lnTo>
                    <a:pt x="18" y="24"/>
                  </a:lnTo>
                  <a:lnTo>
                    <a:pt x="16" y="21"/>
                  </a:lnTo>
                  <a:lnTo>
                    <a:pt x="15" y="18"/>
                  </a:lnTo>
                  <a:lnTo>
                    <a:pt x="12" y="15"/>
                  </a:lnTo>
                  <a:lnTo>
                    <a:pt x="10" y="11"/>
                  </a:lnTo>
                  <a:lnTo>
                    <a:pt x="8" y="8"/>
                  </a:lnTo>
                  <a:lnTo>
                    <a:pt x="6" y="6"/>
                  </a:lnTo>
                  <a:lnTo>
                    <a:pt x="5" y="4"/>
                  </a:lnTo>
                  <a:lnTo>
                    <a:pt x="3" y="2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1" y="7"/>
                  </a:lnTo>
                  <a:lnTo>
                    <a:pt x="3" y="10"/>
                  </a:lnTo>
                  <a:lnTo>
                    <a:pt x="5" y="16"/>
                  </a:lnTo>
                  <a:lnTo>
                    <a:pt x="7" y="21"/>
                  </a:lnTo>
                  <a:lnTo>
                    <a:pt x="9" y="28"/>
                  </a:lnTo>
                  <a:lnTo>
                    <a:pt x="11" y="34"/>
                  </a:lnTo>
                  <a:lnTo>
                    <a:pt x="12" y="40"/>
                  </a:lnTo>
                  <a:lnTo>
                    <a:pt x="14" y="46"/>
                  </a:lnTo>
                  <a:lnTo>
                    <a:pt x="15" y="52"/>
                  </a:lnTo>
                  <a:lnTo>
                    <a:pt x="17" y="57"/>
                  </a:lnTo>
                  <a:lnTo>
                    <a:pt x="19" y="62"/>
                  </a:lnTo>
                  <a:lnTo>
                    <a:pt x="22" y="67"/>
                  </a:lnTo>
                  <a:lnTo>
                    <a:pt x="24" y="72"/>
                  </a:lnTo>
                  <a:lnTo>
                    <a:pt x="28" y="76"/>
                  </a:lnTo>
                  <a:lnTo>
                    <a:pt x="32" y="78"/>
                  </a:lnTo>
                  <a:lnTo>
                    <a:pt x="37" y="81"/>
                  </a:lnTo>
                  <a:lnTo>
                    <a:pt x="43" y="82"/>
                  </a:lnTo>
                  <a:lnTo>
                    <a:pt x="49" y="83"/>
                  </a:lnTo>
                  <a:lnTo>
                    <a:pt x="57" y="82"/>
                  </a:lnTo>
                </a:path>
              </a:pathLst>
            </a:custGeom>
            <a:solidFill>
              <a:srgbClr val="323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8" name="Freeform 83"/>
            <p:cNvSpPr>
              <a:spLocks/>
            </p:cNvSpPr>
            <p:nvPr/>
          </p:nvSpPr>
          <p:spPr bwMode="auto">
            <a:xfrm>
              <a:off x="4801" y="1792"/>
              <a:ext cx="75" cy="272"/>
            </a:xfrm>
            <a:custGeom>
              <a:avLst/>
              <a:gdLst>
                <a:gd name="T0" fmla="*/ 10 w 75"/>
                <a:gd name="T1" fmla="*/ 263 h 272"/>
                <a:gd name="T2" fmla="*/ 6 w 75"/>
                <a:gd name="T3" fmla="*/ 243 h 272"/>
                <a:gd name="T4" fmla="*/ 3 w 75"/>
                <a:gd name="T5" fmla="*/ 216 h 272"/>
                <a:gd name="T6" fmla="*/ 0 w 75"/>
                <a:gd name="T7" fmla="*/ 185 h 272"/>
                <a:gd name="T8" fmla="*/ 1 w 75"/>
                <a:gd name="T9" fmla="*/ 151 h 272"/>
                <a:gd name="T10" fmla="*/ 7 w 75"/>
                <a:gd name="T11" fmla="*/ 113 h 272"/>
                <a:gd name="T12" fmla="*/ 21 w 75"/>
                <a:gd name="T13" fmla="*/ 71 h 272"/>
                <a:gd name="T14" fmla="*/ 44 w 75"/>
                <a:gd name="T15" fmla="*/ 30 h 272"/>
                <a:gd name="T16" fmla="*/ 64 w 75"/>
                <a:gd name="T17" fmla="*/ 5 h 272"/>
                <a:gd name="T18" fmla="*/ 68 w 75"/>
                <a:gd name="T19" fmla="*/ 1 h 272"/>
                <a:gd name="T20" fmla="*/ 72 w 75"/>
                <a:gd name="T21" fmla="*/ 0 h 272"/>
                <a:gd name="T22" fmla="*/ 74 w 75"/>
                <a:gd name="T23" fmla="*/ 3 h 272"/>
                <a:gd name="T24" fmla="*/ 74 w 75"/>
                <a:gd name="T25" fmla="*/ 9 h 272"/>
                <a:gd name="T26" fmla="*/ 73 w 75"/>
                <a:gd name="T27" fmla="*/ 16 h 272"/>
                <a:gd name="T28" fmla="*/ 71 w 75"/>
                <a:gd name="T29" fmla="*/ 23 h 272"/>
                <a:gd name="T30" fmla="*/ 68 w 75"/>
                <a:gd name="T31" fmla="*/ 32 h 272"/>
                <a:gd name="T32" fmla="*/ 62 w 75"/>
                <a:gd name="T33" fmla="*/ 42 h 272"/>
                <a:gd name="T34" fmla="*/ 53 w 75"/>
                <a:gd name="T35" fmla="*/ 54 h 272"/>
                <a:gd name="T36" fmla="*/ 41 w 75"/>
                <a:gd name="T37" fmla="*/ 69 h 272"/>
                <a:gd name="T38" fmla="*/ 29 w 75"/>
                <a:gd name="T39" fmla="*/ 89 h 272"/>
                <a:gd name="T40" fmla="*/ 18 w 75"/>
                <a:gd name="T41" fmla="*/ 114 h 272"/>
                <a:gd name="T42" fmla="*/ 10 w 75"/>
                <a:gd name="T43" fmla="*/ 145 h 272"/>
                <a:gd name="T44" fmla="*/ 9 w 75"/>
                <a:gd name="T45" fmla="*/ 182 h 272"/>
                <a:gd name="T46" fmla="*/ 15 w 75"/>
                <a:gd name="T47" fmla="*/ 227 h 272"/>
                <a:gd name="T48" fmla="*/ 23 w 75"/>
                <a:gd name="T49" fmla="*/ 248 h 272"/>
                <a:gd name="T50" fmla="*/ 31 w 75"/>
                <a:gd name="T51" fmla="*/ 239 h 272"/>
                <a:gd name="T52" fmla="*/ 40 w 75"/>
                <a:gd name="T53" fmla="*/ 228 h 272"/>
                <a:gd name="T54" fmla="*/ 51 w 75"/>
                <a:gd name="T55" fmla="*/ 217 h 272"/>
                <a:gd name="T56" fmla="*/ 61 w 75"/>
                <a:gd name="T57" fmla="*/ 207 h 272"/>
                <a:gd name="T58" fmla="*/ 68 w 75"/>
                <a:gd name="T59" fmla="*/ 202 h 272"/>
                <a:gd name="T60" fmla="*/ 71 w 75"/>
                <a:gd name="T61" fmla="*/ 201 h 272"/>
                <a:gd name="T62" fmla="*/ 68 w 75"/>
                <a:gd name="T63" fmla="*/ 205 h 272"/>
                <a:gd name="T64" fmla="*/ 61 w 75"/>
                <a:gd name="T65" fmla="*/ 216 h 272"/>
                <a:gd name="T66" fmla="*/ 53 w 75"/>
                <a:gd name="T67" fmla="*/ 227 h 272"/>
                <a:gd name="T68" fmla="*/ 45 w 75"/>
                <a:gd name="T69" fmla="*/ 236 h 272"/>
                <a:gd name="T70" fmla="*/ 39 w 75"/>
                <a:gd name="T71" fmla="*/ 244 h 272"/>
                <a:gd name="T72" fmla="*/ 31 w 75"/>
                <a:gd name="T73" fmla="*/ 251 h 272"/>
                <a:gd name="T74" fmla="*/ 26 w 75"/>
                <a:gd name="T75" fmla="*/ 257 h 272"/>
                <a:gd name="T76" fmla="*/ 19 w 75"/>
                <a:gd name="T77" fmla="*/ 263 h 272"/>
                <a:gd name="T78" fmla="*/ 14 w 75"/>
                <a:gd name="T79" fmla="*/ 269 h 2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75"/>
                <a:gd name="T121" fmla="*/ 0 h 272"/>
                <a:gd name="T122" fmla="*/ 75 w 75"/>
                <a:gd name="T123" fmla="*/ 272 h 2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75" h="272">
                  <a:moveTo>
                    <a:pt x="12" y="271"/>
                  </a:moveTo>
                  <a:lnTo>
                    <a:pt x="10" y="263"/>
                  </a:lnTo>
                  <a:lnTo>
                    <a:pt x="9" y="253"/>
                  </a:lnTo>
                  <a:lnTo>
                    <a:pt x="6" y="243"/>
                  </a:lnTo>
                  <a:lnTo>
                    <a:pt x="5" y="230"/>
                  </a:lnTo>
                  <a:lnTo>
                    <a:pt x="3" y="216"/>
                  </a:lnTo>
                  <a:lnTo>
                    <a:pt x="1" y="202"/>
                  </a:lnTo>
                  <a:lnTo>
                    <a:pt x="0" y="185"/>
                  </a:lnTo>
                  <a:lnTo>
                    <a:pt x="0" y="168"/>
                  </a:lnTo>
                  <a:lnTo>
                    <a:pt x="1" y="151"/>
                  </a:lnTo>
                  <a:lnTo>
                    <a:pt x="3" y="131"/>
                  </a:lnTo>
                  <a:lnTo>
                    <a:pt x="7" y="113"/>
                  </a:lnTo>
                  <a:lnTo>
                    <a:pt x="13" y="92"/>
                  </a:lnTo>
                  <a:lnTo>
                    <a:pt x="21" y="71"/>
                  </a:lnTo>
                  <a:lnTo>
                    <a:pt x="31" y="51"/>
                  </a:lnTo>
                  <a:lnTo>
                    <a:pt x="44" y="30"/>
                  </a:lnTo>
                  <a:lnTo>
                    <a:pt x="60" y="9"/>
                  </a:lnTo>
                  <a:lnTo>
                    <a:pt x="64" y="5"/>
                  </a:lnTo>
                  <a:lnTo>
                    <a:pt x="67" y="3"/>
                  </a:lnTo>
                  <a:lnTo>
                    <a:pt x="68" y="1"/>
                  </a:lnTo>
                  <a:lnTo>
                    <a:pt x="70" y="0"/>
                  </a:lnTo>
                  <a:lnTo>
                    <a:pt x="72" y="0"/>
                  </a:lnTo>
                  <a:lnTo>
                    <a:pt x="73" y="1"/>
                  </a:lnTo>
                  <a:lnTo>
                    <a:pt x="74" y="3"/>
                  </a:lnTo>
                  <a:lnTo>
                    <a:pt x="74" y="6"/>
                  </a:lnTo>
                  <a:lnTo>
                    <a:pt x="74" y="9"/>
                  </a:lnTo>
                  <a:lnTo>
                    <a:pt x="74" y="12"/>
                  </a:lnTo>
                  <a:lnTo>
                    <a:pt x="73" y="16"/>
                  </a:lnTo>
                  <a:lnTo>
                    <a:pt x="72" y="20"/>
                  </a:lnTo>
                  <a:lnTo>
                    <a:pt x="71" y="23"/>
                  </a:lnTo>
                  <a:lnTo>
                    <a:pt x="69" y="28"/>
                  </a:lnTo>
                  <a:lnTo>
                    <a:pt x="68" y="32"/>
                  </a:lnTo>
                  <a:lnTo>
                    <a:pt x="65" y="37"/>
                  </a:lnTo>
                  <a:lnTo>
                    <a:pt x="62" y="42"/>
                  </a:lnTo>
                  <a:lnTo>
                    <a:pt x="57" y="47"/>
                  </a:lnTo>
                  <a:lnTo>
                    <a:pt x="53" y="54"/>
                  </a:lnTo>
                  <a:lnTo>
                    <a:pt x="47" y="61"/>
                  </a:lnTo>
                  <a:lnTo>
                    <a:pt x="41" y="69"/>
                  </a:lnTo>
                  <a:lnTo>
                    <a:pt x="34" y="78"/>
                  </a:lnTo>
                  <a:lnTo>
                    <a:pt x="29" y="89"/>
                  </a:lnTo>
                  <a:lnTo>
                    <a:pt x="23" y="101"/>
                  </a:lnTo>
                  <a:lnTo>
                    <a:pt x="18" y="114"/>
                  </a:lnTo>
                  <a:lnTo>
                    <a:pt x="14" y="129"/>
                  </a:lnTo>
                  <a:lnTo>
                    <a:pt x="10" y="145"/>
                  </a:lnTo>
                  <a:lnTo>
                    <a:pt x="9" y="162"/>
                  </a:lnTo>
                  <a:lnTo>
                    <a:pt x="9" y="182"/>
                  </a:lnTo>
                  <a:lnTo>
                    <a:pt x="10" y="203"/>
                  </a:lnTo>
                  <a:lnTo>
                    <a:pt x="15" y="227"/>
                  </a:lnTo>
                  <a:lnTo>
                    <a:pt x="20" y="252"/>
                  </a:lnTo>
                  <a:lnTo>
                    <a:pt x="23" y="248"/>
                  </a:lnTo>
                  <a:lnTo>
                    <a:pt x="26" y="244"/>
                  </a:lnTo>
                  <a:lnTo>
                    <a:pt x="31" y="239"/>
                  </a:lnTo>
                  <a:lnTo>
                    <a:pt x="35" y="234"/>
                  </a:lnTo>
                  <a:lnTo>
                    <a:pt x="40" y="228"/>
                  </a:lnTo>
                  <a:lnTo>
                    <a:pt x="45" y="222"/>
                  </a:lnTo>
                  <a:lnTo>
                    <a:pt x="51" y="217"/>
                  </a:lnTo>
                  <a:lnTo>
                    <a:pt x="56" y="212"/>
                  </a:lnTo>
                  <a:lnTo>
                    <a:pt x="61" y="207"/>
                  </a:lnTo>
                  <a:lnTo>
                    <a:pt x="65" y="204"/>
                  </a:lnTo>
                  <a:lnTo>
                    <a:pt x="68" y="202"/>
                  </a:lnTo>
                  <a:lnTo>
                    <a:pt x="70" y="201"/>
                  </a:lnTo>
                  <a:lnTo>
                    <a:pt x="71" y="201"/>
                  </a:lnTo>
                  <a:lnTo>
                    <a:pt x="71" y="202"/>
                  </a:lnTo>
                  <a:lnTo>
                    <a:pt x="68" y="205"/>
                  </a:lnTo>
                  <a:lnTo>
                    <a:pt x="65" y="210"/>
                  </a:lnTo>
                  <a:lnTo>
                    <a:pt x="61" y="216"/>
                  </a:lnTo>
                  <a:lnTo>
                    <a:pt x="56" y="222"/>
                  </a:lnTo>
                  <a:lnTo>
                    <a:pt x="53" y="227"/>
                  </a:lnTo>
                  <a:lnTo>
                    <a:pt x="49" y="232"/>
                  </a:lnTo>
                  <a:lnTo>
                    <a:pt x="45" y="236"/>
                  </a:lnTo>
                  <a:lnTo>
                    <a:pt x="42" y="241"/>
                  </a:lnTo>
                  <a:lnTo>
                    <a:pt x="39" y="244"/>
                  </a:lnTo>
                  <a:lnTo>
                    <a:pt x="35" y="248"/>
                  </a:lnTo>
                  <a:lnTo>
                    <a:pt x="31" y="251"/>
                  </a:lnTo>
                  <a:lnTo>
                    <a:pt x="29" y="254"/>
                  </a:lnTo>
                  <a:lnTo>
                    <a:pt x="26" y="257"/>
                  </a:lnTo>
                  <a:lnTo>
                    <a:pt x="22" y="260"/>
                  </a:lnTo>
                  <a:lnTo>
                    <a:pt x="19" y="263"/>
                  </a:lnTo>
                  <a:lnTo>
                    <a:pt x="17" y="266"/>
                  </a:lnTo>
                  <a:lnTo>
                    <a:pt x="14" y="269"/>
                  </a:lnTo>
                  <a:lnTo>
                    <a:pt x="12" y="271"/>
                  </a:lnTo>
                </a:path>
              </a:pathLst>
            </a:custGeom>
            <a:solidFill>
              <a:srgbClr val="323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9" name="Freeform 84"/>
            <p:cNvSpPr>
              <a:spLocks/>
            </p:cNvSpPr>
            <p:nvPr/>
          </p:nvSpPr>
          <p:spPr bwMode="auto">
            <a:xfrm>
              <a:off x="4894" y="2451"/>
              <a:ext cx="79" cy="98"/>
            </a:xfrm>
            <a:custGeom>
              <a:avLst/>
              <a:gdLst>
                <a:gd name="T0" fmla="*/ 77 w 79"/>
                <a:gd name="T1" fmla="*/ 24 h 98"/>
                <a:gd name="T2" fmla="*/ 78 w 79"/>
                <a:gd name="T3" fmla="*/ 18 h 98"/>
                <a:gd name="T4" fmla="*/ 78 w 79"/>
                <a:gd name="T5" fmla="*/ 11 h 98"/>
                <a:gd name="T6" fmla="*/ 78 w 79"/>
                <a:gd name="T7" fmla="*/ 6 h 98"/>
                <a:gd name="T8" fmla="*/ 76 w 79"/>
                <a:gd name="T9" fmla="*/ 2 h 98"/>
                <a:gd name="T10" fmla="*/ 74 w 79"/>
                <a:gd name="T11" fmla="*/ 0 h 98"/>
                <a:gd name="T12" fmla="*/ 72 w 79"/>
                <a:gd name="T13" fmla="*/ 2 h 98"/>
                <a:gd name="T14" fmla="*/ 70 w 79"/>
                <a:gd name="T15" fmla="*/ 7 h 98"/>
                <a:gd name="T16" fmla="*/ 66 w 79"/>
                <a:gd name="T17" fmla="*/ 14 h 98"/>
                <a:gd name="T18" fmla="*/ 60 w 79"/>
                <a:gd name="T19" fmla="*/ 24 h 98"/>
                <a:gd name="T20" fmla="*/ 53 w 79"/>
                <a:gd name="T21" fmla="*/ 35 h 98"/>
                <a:gd name="T22" fmla="*/ 45 w 79"/>
                <a:gd name="T23" fmla="*/ 45 h 98"/>
                <a:gd name="T24" fmla="*/ 36 w 79"/>
                <a:gd name="T25" fmla="*/ 57 h 98"/>
                <a:gd name="T26" fmla="*/ 27 w 79"/>
                <a:gd name="T27" fmla="*/ 66 h 98"/>
                <a:gd name="T28" fmla="*/ 20 w 79"/>
                <a:gd name="T29" fmla="*/ 73 h 98"/>
                <a:gd name="T30" fmla="*/ 13 w 79"/>
                <a:gd name="T31" fmla="*/ 80 h 98"/>
                <a:gd name="T32" fmla="*/ 7 w 79"/>
                <a:gd name="T33" fmla="*/ 84 h 98"/>
                <a:gd name="T34" fmla="*/ 4 w 79"/>
                <a:gd name="T35" fmla="*/ 88 h 98"/>
                <a:gd name="T36" fmla="*/ 1 w 79"/>
                <a:gd name="T37" fmla="*/ 91 h 98"/>
                <a:gd name="T38" fmla="*/ 0 w 79"/>
                <a:gd name="T39" fmla="*/ 95 h 98"/>
                <a:gd name="T40" fmla="*/ 1 w 79"/>
                <a:gd name="T41" fmla="*/ 97 h 98"/>
                <a:gd name="T42" fmla="*/ 5 w 79"/>
                <a:gd name="T43" fmla="*/ 97 h 98"/>
                <a:gd name="T44" fmla="*/ 12 w 79"/>
                <a:gd name="T45" fmla="*/ 95 h 98"/>
                <a:gd name="T46" fmla="*/ 21 w 79"/>
                <a:gd name="T47" fmla="*/ 90 h 98"/>
                <a:gd name="T48" fmla="*/ 34 w 79"/>
                <a:gd name="T49" fmla="*/ 82 h 98"/>
                <a:gd name="T50" fmla="*/ 46 w 79"/>
                <a:gd name="T51" fmla="*/ 75 h 98"/>
                <a:gd name="T52" fmla="*/ 55 w 79"/>
                <a:gd name="T53" fmla="*/ 69 h 98"/>
                <a:gd name="T54" fmla="*/ 62 w 79"/>
                <a:gd name="T55" fmla="*/ 62 h 98"/>
                <a:gd name="T56" fmla="*/ 68 w 79"/>
                <a:gd name="T57" fmla="*/ 56 h 98"/>
                <a:gd name="T58" fmla="*/ 72 w 79"/>
                <a:gd name="T59" fmla="*/ 49 h 98"/>
                <a:gd name="T60" fmla="*/ 75 w 79"/>
                <a:gd name="T61" fmla="*/ 41 h 98"/>
                <a:gd name="T62" fmla="*/ 76 w 79"/>
                <a:gd name="T63" fmla="*/ 33 h 9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9"/>
                <a:gd name="T97" fmla="*/ 0 h 98"/>
                <a:gd name="T98" fmla="*/ 79 w 79"/>
                <a:gd name="T99" fmla="*/ 98 h 9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9" h="98">
                  <a:moveTo>
                    <a:pt x="76" y="28"/>
                  </a:moveTo>
                  <a:lnTo>
                    <a:pt x="77" y="24"/>
                  </a:lnTo>
                  <a:lnTo>
                    <a:pt x="78" y="21"/>
                  </a:lnTo>
                  <a:lnTo>
                    <a:pt x="78" y="18"/>
                  </a:lnTo>
                  <a:lnTo>
                    <a:pt x="78" y="14"/>
                  </a:lnTo>
                  <a:lnTo>
                    <a:pt x="78" y="11"/>
                  </a:lnTo>
                  <a:lnTo>
                    <a:pt x="78" y="8"/>
                  </a:lnTo>
                  <a:lnTo>
                    <a:pt x="78" y="6"/>
                  </a:lnTo>
                  <a:lnTo>
                    <a:pt x="77" y="4"/>
                  </a:lnTo>
                  <a:lnTo>
                    <a:pt x="76" y="2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3" y="1"/>
                  </a:lnTo>
                  <a:lnTo>
                    <a:pt x="72" y="2"/>
                  </a:lnTo>
                  <a:lnTo>
                    <a:pt x="71" y="4"/>
                  </a:lnTo>
                  <a:lnTo>
                    <a:pt x="70" y="7"/>
                  </a:lnTo>
                  <a:lnTo>
                    <a:pt x="68" y="9"/>
                  </a:lnTo>
                  <a:lnTo>
                    <a:pt x="66" y="14"/>
                  </a:lnTo>
                  <a:lnTo>
                    <a:pt x="63" y="19"/>
                  </a:lnTo>
                  <a:lnTo>
                    <a:pt x="60" y="24"/>
                  </a:lnTo>
                  <a:lnTo>
                    <a:pt x="57" y="29"/>
                  </a:lnTo>
                  <a:lnTo>
                    <a:pt x="53" y="35"/>
                  </a:lnTo>
                  <a:lnTo>
                    <a:pt x="49" y="40"/>
                  </a:lnTo>
                  <a:lnTo>
                    <a:pt x="45" y="45"/>
                  </a:lnTo>
                  <a:lnTo>
                    <a:pt x="40" y="51"/>
                  </a:lnTo>
                  <a:lnTo>
                    <a:pt x="36" y="57"/>
                  </a:lnTo>
                  <a:lnTo>
                    <a:pt x="32" y="61"/>
                  </a:lnTo>
                  <a:lnTo>
                    <a:pt x="27" y="66"/>
                  </a:lnTo>
                  <a:lnTo>
                    <a:pt x="23" y="70"/>
                  </a:lnTo>
                  <a:lnTo>
                    <a:pt x="20" y="73"/>
                  </a:lnTo>
                  <a:lnTo>
                    <a:pt x="16" y="77"/>
                  </a:lnTo>
                  <a:lnTo>
                    <a:pt x="13" y="80"/>
                  </a:lnTo>
                  <a:lnTo>
                    <a:pt x="10" y="82"/>
                  </a:lnTo>
                  <a:lnTo>
                    <a:pt x="7" y="84"/>
                  </a:lnTo>
                  <a:lnTo>
                    <a:pt x="6" y="86"/>
                  </a:lnTo>
                  <a:lnTo>
                    <a:pt x="4" y="88"/>
                  </a:lnTo>
                  <a:lnTo>
                    <a:pt x="2" y="89"/>
                  </a:lnTo>
                  <a:lnTo>
                    <a:pt x="1" y="91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3" y="97"/>
                  </a:lnTo>
                  <a:lnTo>
                    <a:pt x="5" y="97"/>
                  </a:lnTo>
                  <a:lnTo>
                    <a:pt x="8" y="96"/>
                  </a:lnTo>
                  <a:lnTo>
                    <a:pt x="12" y="95"/>
                  </a:lnTo>
                  <a:lnTo>
                    <a:pt x="16" y="93"/>
                  </a:lnTo>
                  <a:lnTo>
                    <a:pt x="21" y="90"/>
                  </a:lnTo>
                  <a:lnTo>
                    <a:pt x="28" y="87"/>
                  </a:lnTo>
                  <a:lnTo>
                    <a:pt x="34" y="82"/>
                  </a:lnTo>
                  <a:lnTo>
                    <a:pt x="40" y="78"/>
                  </a:lnTo>
                  <a:lnTo>
                    <a:pt x="46" y="75"/>
                  </a:lnTo>
                  <a:lnTo>
                    <a:pt x="50" y="72"/>
                  </a:lnTo>
                  <a:lnTo>
                    <a:pt x="55" y="69"/>
                  </a:lnTo>
                  <a:lnTo>
                    <a:pt x="59" y="65"/>
                  </a:lnTo>
                  <a:lnTo>
                    <a:pt x="62" y="62"/>
                  </a:lnTo>
                  <a:lnTo>
                    <a:pt x="65" y="58"/>
                  </a:lnTo>
                  <a:lnTo>
                    <a:pt x="68" y="56"/>
                  </a:lnTo>
                  <a:lnTo>
                    <a:pt x="71" y="53"/>
                  </a:lnTo>
                  <a:lnTo>
                    <a:pt x="72" y="49"/>
                  </a:lnTo>
                  <a:lnTo>
                    <a:pt x="74" y="45"/>
                  </a:lnTo>
                  <a:lnTo>
                    <a:pt x="75" y="41"/>
                  </a:lnTo>
                  <a:lnTo>
                    <a:pt x="76" y="37"/>
                  </a:lnTo>
                  <a:lnTo>
                    <a:pt x="76" y="33"/>
                  </a:lnTo>
                  <a:lnTo>
                    <a:pt x="76" y="28"/>
                  </a:lnTo>
                </a:path>
              </a:pathLst>
            </a:custGeom>
            <a:solidFill>
              <a:srgbClr val="323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0" name="Freeform 85"/>
            <p:cNvSpPr>
              <a:spLocks/>
            </p:cNvSpPr>
            <p:nvPr/>
          </p:nvSpPr>
          <p:spPr bwMode="auto">
            <a:xfrm>
              <a:off x="3412" y="1567"/>
              <a:ext cx="188" cy="761"/>
            </a:xfrm>
            <a:custGeom>
              <a:avLst/>
              <a:gdLst>
                <a:gd name="T0" fmla="*/ 0 w 188"/>
                <a:gd name="T1" fmla="*/ 760 h 761"/>
                <a:gd name="T2" fmla="*/ 153 w 188"/>
                <a:gd name="T3" fmla="*/ 717 h 761"/>
                <a:gd name="T4" fmla="*/ 153 w 188"/>
                <a:gd name="T5" fmla="*/ 655 h 761"/>
                <a:gd name="T6" fmla="*/ 177 w 188"/>
                <a:gd name="T7" fmla="*/ 646 h 761"/>
                <a:gd name="T8" fmla="*/ 180 w 188"/>
                <a:gd name="T9" fmla="*/ 627 h 761"/>
                <a:gd name="T10" fmla="*/ 182 w 188"/>
                <a:gd name="T11" fmla="*/ 602 h 761"/>
                <a:gd name="T12" fmla="*/ 184 w 188"/>
                <a:gd name="T13" fmla="*/ 572 h 761"/>
                <a:gd name="T14" fmla="*/ 186 w 188"/>
                <a:gd name="T15" fmla="*/ 538 h 761"/>
                <a:gd name="T16" fmla="*/ 187 w 188"/>
                <a:gd name="T17" fmla="*/ 499 h 761"/>
                <a:gd name="T18" fmla="*/ 187 w 188"/>
                <a:gd name="T19" fmla="*/ 457 h 761"/>
                <a:gd name="T20" fmla="*/ 186 w 188"/>
                <a:gd name="T21" fmla="*/ 412 h 761"/>
                <a:gd name="T22" fmla="*/ 185 w 188"/>
                <a:gd name="T23" fmla="*/ 366 h 761"/>
                <a:gd name="T24" fmla="*/ 182 w 188"/>
                <a:gd name="T25" fmla="*/ 318 h 761"/>
                <a:gd name="T26" fmla="*/ 178 w 188"/>
                <a:gd name="T27" fmla="*/ 270 h 761"/>
                <a:gd name="T28" fmla="*/ 173 w 188"/>
                <a:gd name="T29" fmla="*/ 223 h 761"/>
                <a:gd name="T30" fmla="*/ 167 w 188"/>
                <a:gd name="T31" fmla="*/ 176 h 761"/>
                <a:gd name="T32" fmla="*/ 159 w 188"/>
                <a:gd name="T33" fmla="*/ 131 h 761"/>
                <a:gd name="T34" fmla="*/ 149 w 188"/>
                <a:gd name="T35" fmla="*/ 89 h 761"/>
                <a:gd name="T36" fmla="*/ 138 w 188"/>
                <a:gd name="T37" fmla="*/ 50 h 761"/>
                <a:gd name="T38" fmla="*/ 124 w 188"/>
                <a:gd name="T39" fmla="*/ 14 h 761"/>
                <a:gd name="T40" fmla="*/ 118 w 188"/>
                <a:gd name="T41" fmla="*/ 12 h 761"/>
                <a:gd name="T42" fmla="*/ 111 w 188"/>
                <a:gd name="T43" fmla="*/ 11 h 761"/>
                <a:gd name="T44" fmla="*/ 103 w 188"/>
                <a:gd name="T45" fmla="*/ 9 h 761"/>
                <a:gd name="T46" fmla="*/ 95 w 188"/>
                <a:gd name="T47" fmla="*/ 8 h 761"/>
                <a:gd name="T48" fmla="*/ 87 w 188"/>
                <a:gd name="T49" fmla="*/ 7 h 761"/>
                <a:gd name="T50" fmla="*/ 79 w 188"/>
                <a:gd name="T51" fmla="*/ 5 h 761"/>
                <a:gd name="T52" fmla="*/ 71 w 188"/>
                <a:gd name="T53" fmla="*/ 4 h 761"/>
                <a:gd name="T54" fmla="*/ 62 w 188"/>
                <a:gd name="T55" fmla="*/ 3 h 761"/>
                <a:gd name="T56" fmla="*/ 54 w 188"/>
                <a:gd name="T57" fmla="*/ 3 h 761"/>
                <a:gd name="T58" fmla="*/ 45 w 188"/>
                <a:gd name="T59" fmla="*/ 2 h 761"/>
                <a:gd name="T60" fmla="*/ 37 w 188"/>
                <a:gd name="T61" fmla="*/ 1 h 761"/>
                <a:gd name="T62" fmla="*/ 29 w 188"/>
                <a:gd name="T63" fmla="*/ 1 h 761"/>
                <a:gd name="T64" fmla="*/ 21 w 188"/>
                <a:gd name="T65" fmla="*/ 0 h 761"/>
                <a:gd name="T66" fmla="*/ 14 w 188"/>
                <a:gd name="T67" fmla="*/ 0 h 761"/>
                <a:gd name="T68" fmla="*/ 6 w 188"/>
                <a:gd name="T69" fmla="*/ 0 h 761"/>
                <a:gd name="T70" fmla="*/ 0 w 188"/>
                <a:gd name="T71" fmla="*/ 0 h 761"/>
                <a:gd name="T72" fmla="*/ 0 w 188"/>
                <a:gd name="T73" fmla="*/ 760 h 76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8"/>
                <a:gd name="T112" fmla="*/ 0 h 761"/>
                <a:gd name="T113" fmla="*/ 188 w 188"/>
                <a:gd name="T114" fmla="*/ 761 h 76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8" h="761">
                  <a:moveTo>
                    <a:pt x="0" y="760"/>
                  </a:moveTo>
                  <a:lnTo>
                    <a:pt x="153" y="717"/>
                  </a:lnTo>
                  <a:lnTo>
                    <a:pt x="153" y="655"/>
                  </a:lnTo>
                  <a:lnTo>
                    <a:pt x="177" y="646"/>
                  </a:lnTo>
                  <a:lnTo>
                    <a:pt x="180" y="627"/>
                  </a:lnTo>
                  <a:lnTo>
                    <a:pt x="182" y="602"/>
                  </a:lnTo>
                  <a:lnTo>
                    <a:pt x="184" y="572"/>
                  </a:lnTo>
                  <a:lnTo>
                    <a:pt x="186" y="538"/>
                  </a:lnTo>
                  <a:lnTo>
                    <a:pt x="187" y="499"/>
                  </a:lnTo>
                  <a:lnTo>
                    <a:pt x="187" y="457"/>
                  </a:lnTo>
                  <a:lnTo>
                    <a:pt x="186" y="412"/>
                  </a:lnTo>
                  <a:lnTo>
                    <a:pt x="185" y="366"/>
                  </a:lnTo>
                  <a:lnTo>
                    <a:pt x="182" y="318"/>
                  </a:lnTo>
                  <a:lnTo>
                    <a:pt x="178" y="270"/>
                  </a:lnTo>
                  <a:lnTo>
                    <a:pt x="173" y="223"/>
                  </a:lnTo>
                  <a:lnTo>
                    <a:pt x="167" y="176"/>
                  </a:lnTo>
                  <a:lnTo>
                    <a:pt x="159" y="131"/>
                  </a:lnTo>
                  <a:lnTo>
                    <a:pt x="149" y="89"/>
                  </a:lnTo>
                  <a:lnTo>
                    <a:pt x="138" y="50"/>
                  </a:lnTo>
                  <a:lnTo>
                    <a:pt x="124" y="14"/>
                  </a:lnTo>
                  <a:lnTo>
                    <a:pt x="118" y="12"/>
                  </a:lnTo>
                  <a:lnTo>
                    <a:pt x="111" y="11"/>
                  </a:lnTo>
                  <a:lnTo>
                    <a:pt x="103" y="9"/>
                  </a:lnTo>
                  <a:lnTo>
                    <a:pt x="95" y="8"/>
                  </a:lnTo>
                  <a:lnTo>
                    <a:pt x="87" y="7"/>
                  </a:lnTo>
                  <a:lnTo>
                    <a:pt x="79" y="5"/>
                  </a:lnTo>
                  <a:lnTo>
                    <a:pt x="71" y="4"/>
                  </a:lnTo>
                  <a:lnTo>
                    <a:pt x="62" y="3"/>
                  </a:lnTo>
                  <a:lnTo>
                    <a:pt x="54" y="3"/>
                  </a:lnTo>
                  <a:lnTo>
                    <a:pt x="45" y="2"/>
                  </a:lnTo>
                  <a:lnTo>
                    <a:pt x="37" y="1"/>
                  </a:lnTo>
                  <a:lnTo>
                    <a:pt x="29" y="1"/>
                  </a:lnTo>
                  <a:lnTo>
                    <a:pt x="21" y="0"/>
                  </a:lnTo>
                  <a:lnTo>
                    <a:pt x="14" y="0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760"/>
                  </a:lnTo>
                </a:path>
              </a:pathLst>
            </a:custGeom>
            <a:solidFill>
              <a:srgbClr val="E5E5CB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91" name="Freeform 86"/>
            <p:cNvSpPr>
              <a:spLocks/>
            </p:cNvSpPr>
            <p:nvPr/>
          </p:nvSpPr>
          <p:spPr bwMode="auto">
            <a:xfrm>
              <a:off x="3412" y="1619"/>
              <a:ext cx="135" cy="556"/>
            </a:xfrm>
            <a:custGeom>
              <a:avLst/>
              <a:gdLst>
                <a:gd name="T0" fmla="*/ 0 w 135"/>
                <a:gd name="T1" fmla="*/ 0 h 556"/>
                <a:gd name="T2" fmla="*/ 6 w 135"/>
                <a:gd name="T3" fmla="*/ 1 h 556"/>
                <a:gd name="T4" fmla="*/ 13 w 135"/>
                <a:gd name="T5" fmla="*/ 1 h 556"/>
                <a:gd name="T6" fmla="*/ 26 w 135"/>
                <a:gd name="T7" fmla="*/ 1 h 556"/>
                <a:gd name="T8" fmla="*/ 33 w 135"/>
                <a:gd name="T9" fmla="*/ 2 h 556"/>
                <a:gd name="T10" fmla="*/ 40 w 135"/>
                <a:gd name="T11" fmla="*/ 2 h 556"/>
                <a:gd name="T12" fmla="*/ 46 w 135"/>
                <a:gd name="T13" fmla="*/ 3 h 556"/>
                <a:gd name="T14" fmla="*/ 53 w 135"/>
                <a:gd name="T15" fmla="*/ 3 h 556"/>
                <a:gd name="T16" fmla="*/ 59 w 135"/>
                <a:gd name="T17" fmla="*/ 4 h 556"/>
                <a:gd name="T18" fmla="*/ 65 w 135"/>
                <a:gd name="T19" fmla="*/ 5 h 556"/>
                <a:gd name="T20" fmla="*/ 70 w 135"/>
                <a:gd name="T21" fmla="*/ 6 h 556"/>
                <a:gd name="T22" fmla="*/ 75 w 135"/>
                <a:gd name="T23" fmla="*/ 6 h 556"/>
                <a:gd name="T24" fmla="*/ 80 w 135"/>
                <a:gd name="T25" fmla="*/ 7 h 556"/>
                <a:gd name="T26" fmla="*/ 84 w 135"/>
                <a:gd name="T27" fmla="*/ 8 h 556"/>
                <a:gd name="T28" fmla="*/ 88 w 135"/>
                <a:gd name="T29" fmla="*/ 9 h 556"/>
                <a:gd name="T30" fmla="*/ 91 w 135"/>
                <a:gd name="T31" fmla="*/ 10 h 556"/>
                <a:gd name="T32" fmla="*/ 98 w 135"/>
                <a:gd name="T33" fmla="*/ 25 h 556"/>
                <a:gd name="T34" fmla="*/ 104 w 135"/>
                <a:gd name="T35" fmla="*/ 45 h 556"/>
                <a:gd name="T36" fmla="*/ 110 w 135"/>
                <a:gd name="T37" fmla="*/ 70 h 556"/>
                <a:gd name="T38" fmla="*/ 115 w 135"/>
                <a:gd name="T39" fmla="*/ 99 h 556"/>
                <a:gd name="T40" fmla="*/ 120 w 135"/>
                <a:gd name="T41" fmla="*/ 130 h 556"/>
                <a:gd name="T42" fmla="*/ 124 w 135"/>
                <a:gd name="T43" fmla="*/ 165 h 556"/>
                <a:gd name="T44" fmla="*/ 127 w 135"/>
                <a:gd name="T45" fmla="*/ 201 h 556"/>
                <a:gd name="T46" fmla="*/ 130 w 135"/>
                <a:gd name="T47" fmla="*/ 238 h 556"/>
                <a:gd name="T48" fmla="*/ 132 w 135"/>
                <a:gd name="T49" fmla="*/ 277 h 556"/>
                <a:gd name="T50" fmla="*/ 133 w 135"/>
                <a:gd name="T51" fmla="*/ 315 h 556"/>
                <a:gd name="T52" fmla="*/ 134 w 135"/>
                <a:gd name="T53" fmla="*/ 354 h 556"/>
                <a:gd name="T54" fmla="*/ 134 w 135"/>
                <a:gd name="T55" fmla="*/ 391 h 556"/>
                <a:gd name="T56" fmla="*/ 134 w 135"/>
                <a:gd name="T57" fmla="*/ 426 h 556"/>
                <a:gd name="T58" fmla="*/ 133 w 135"/>
                <a:gd name="T59" fmla="*/ 460 h 556"/>
                <a:gd name="T60" fmla="*/ 131 w 135"/>
                <a:gd name="T61" fmla="*/ 490 h 556"/>
                <a:gd name="T62" fmla="*/ 129 w 135"/>
                <a:gd name="T63" fmla="*/ 517 h 556"/>
                <a:gd name="T64" fmla="*/ 121 w 135"/>
                <a:gd name="T65" fmla="*/ 521 h 556"/>
                <a:gd name="T66" fmla="*/ 113 w 135"/>
                <a:gd name="T67" fmla="*/ 524 h 556"/>
                <a:gd name="T68" fmla="*/ 104 w 135"/>
                <a:gd name="T69" fmla="*/ 527 h 556"/>
                <a:gd name="T70" fmla="*/ 95 w 135"/>
                <a:gd name="T71" fmla="*/ 531 h 556"/>
                <a:gd name="T72" fmla="*/ 78 w 135"/>
                <a:gd name="T73" fmla="*/ 536 h 556"/>
                <a:gd name="T74" fmla="*/ 69 w 135"/>
                <a:gd name="T75" fmla="*/ 539 h 556"/>
                <a:gd name="T76" fmla="*/ 61 w 135"/>
                <a:gd name="T77" fmla="*/ 542 h 556"/>
                <a:gd name="T78" fmla="*/ 52 w 135"/>
                <a:gd name="T79" fmla="*/ 544 h 556"/>
                <a:gd name="T80" fmla="*/ 44 w 135"/>
                <a:gd name="T81" fmla="*/ 546 h 556"/>
                <a:gd name="T82" fmla="*/ 36 w 135"/>
                <a:gd name="T83" fmla="*/ 548 h 556"/>
                <a:gd name="T84" fmla="*/ 28 w 135"/>
                <a:gd name="T85" fmla="*/ 550 h 556"/>
                <a:gd name="T86" fmla="*/ 21 w 135"/>
                <a:gd name="T87" fmla="*/ 552 h 556"/>
                <a:gd name="T88" fmla="*/ 13 w 135"/>
                <a:gd name="T89" fmla="*/ 553 h 556"/>
                <a:gd name="T90" fmla="*/ 6 w 135"/>
                <a:gd name="T91" fmla="*/ 554 h 556"/>
                <a:gd name="T92" fmla="*/ 0 w 135"/>
                <a:gd name="T93" fmla="*/ 555 h 556"/>
                <a:gd name="T94" fmla="*/ 0 w 135"/>
                <a:gd name="T95" fmla="*/ 0 h 55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35"/>
                <a:gd name="T145" fmla="*/ 0 h 556"/>
                <a:gd name="T146" fmla="*/ 135 w 135"/>
                <a:gd name="T147" fmla="*/ 556 h 55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35" h="556">
                  <a:moveTo>
                    <a:pt x="0" y="0"/>
                  </a:moveTo>
                  <a:lnTo>
                    <a:pt x="6" y="1"/>
                  </a:lnTo>
                  <a:lnTo>
                    <a:pt x="13" y="1"/>
                  </a:lnTo>
                  <a:lnTo>
                    <a:pt x="26" y="1"/>
                  </a:lnTo>
                  <a:lnTo>
                    <a:pt x="33" y="2"/>
                  </a:lnTo>
                  <a:lnTo>
                    <a:pt x="40" y="2"/>
                  </a:lnTo>
                  <a:lnTo>
                    <a:pt x="46" y="3"/>
                  </a:lnTo>
                  <a:lnTo>
                    <a:pt x="53" y="3"/>
                  </a:lnTo>
                  <a:lnTo>
                    <a:pt x="59" y="4"/>
                  </a:lnTo>
                  <a:lnTo>
                    <a:pt x="65" y="5"/>
                  </a:lnTo>
                  <a:lnTo>
                    <a:pt x="70" y="6"/>
                  </a:lnTo>
                  <a:lnTo>
                    <a:pt x="75" y="6"/>
                  </a:lnTo>
                  <a:lnTo>
                    <a:pt x="80" y="7"/>
                  </a:lnTo>
                  <a:lnTo>
                    <a:pt x="84" y="8"/>
                  </a:lnTo>
                  <a:lnTo>
                    <a:pt x="88" y="9"/>
                  </a:lnTo>
                  <a:lnTo>
                    <a:pt x="91" y="10"/>
                  </a:lnTo>
                  <a:lnTo>
                    <a:pt x="98" y="25"/>
                  </a:lnTo>
                  <a:lnTo>
                    <a:pt x="104" y="45"/>
                  </a:lnTo>
                  <a:lnTo>
                    <a:pt x="110" y="70"/>
                  </a:lnTo>
                  <a:lnTo>
                    <a:pt x="115" y="99"/>
                  </a:lnTo>
                  <a:lnTo>
                    <a:pt x="120" y="130"/>
                  </a:lnTo>
                  <a:lnTo>
                    <a:pt x="124" y="165"/>
                  </a:lnTo>
                  <a:lnTo>
                    <a:pt x="127" y="201"/>
                  </a:lnTo>
                  <a:lnTo>
                    <a:pt x="130" y="238"/>
                  </a:lnTo>
                  <a:lnTo>
                    <a:pt x="132" y="277"/>
                  </a:lnTo>
                  <a:lnTo>
                    <a:pt x="133" y="315"/>
                  </a:lnTo>
                  <a:lnTo>
                    <a:pt x="134" y="354"/>
                  </a:lnTo>
                  <a:lnTo>
                    <a:pt x="134" y="391"/>
                  </a:lnTo>
                  <a:lnTo>
                    <a:pt x="134" y="426"/>
                  </a:lnTo>
                  <a:lnTo>
                    <a:pt x="133" y="460"/>
                  </a:lnTo>
                  <a:lnTo>
                    <a:pt x="131" y="490"/>
                  </a:lnTo>
                  <a:lnTo>
                    <a:pt x="129" y="517"/>
                  </a:lnTo>
                  <a:lnTo>
                    <a:pt x="121" y="521"/>
                  </a:lnTo>
                  <a:lnTo>
                    <a:pt x="113" y="524"/>
                  </a:lnTo>
                  <a:lnTo>
                    <a:pt x="104" y="527"/>
                  </a:lnTo>
                  <a:lnTo>
                    <a:pt x="95" y="531"/>
                  </a:lnTo>
                  <a:lnTo>
                    <a:pt x="78" y="536"/>
                  </a:lnTo>
                  <a:lnTo>
                    <a:pt x="69" y="539"/>
                  </a:lnTo>
                  <a:lnTo>
                    <a:pt x="61" y="542"/>
                  </a:lnTo>
                  <a:lnTo>
                    <a:pt x="52" y="544"/>
                  </a:lnTo>
                  <a:lnTo>
                    <a:pt x="44" y="546"/>
                  </a:lnTo>
                  <a:lnTo>
                    <a:pt x="36" y="548"/>
                  </a:lnTo>
                  <a:lnTo>
                    <a:pt x="28" y="550"/>
                  </a:lnTo>
                  <a:lnTo>
                    <a:pt x="21" y="552"/>
                  </a:lnTo>
                  <a:lnTo>
                    <a:pt x="13" y="553"/>
                  </a:lnTo>
                  <a:lnTo>
                    <a:pt x="6" y="554"/>
                  </a:lnTo>
                  <a:lnTo>
                    <a:pt x="0" y="555"/>
                  </a:lnTo>
                  <a:lnTo>
                    <a:pt x="0" y="0"/>
                  </a:lnTo>
                </a:path>
              </a:pathLst>
            </a:custGeom>
            <a:solidFill>
              <a:srgbClr val="919191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92" name="Freeform 87"/>
            <p:cNvSpPr>
              <a:spLocks/>
            </p:cNvSpPr>
            <p:nvPr/>
          </p:nvSpPr>
          <p:spPr bwMode="auto">
            <a:xfrm>
              <a:off x="3417" y="2222"/>
              <a:ext cx="149" cy="44"/>
            </a:xfrm>
            <a:custGeom>
              <a:avLst/>
              <a:gdLst>
                <a:gd name="T0" fmla="*/ 148 w 149"/>
                <a:gd name="T1" fmla="*/ 0 h 44"/>
                <a:gd name="T2" fmla="*/ 142 w 149"/>
                <a:gd name="T3" fmla="*/ 2 h 44"/>
                <a:gd name="T4" fmla="*/ 135 w 149"/>
                <a:gd name="T5" fmla="*/ 5 h 44"/>
                <a:gd name="T6" fmla="*/ 126 w 149"/>
                <a:gd name="T7" fmla="*/ 7 h 44"/>
                <a:gd name="T8" fmla="*/ 117 w 149"/>
                <a:gd name="T9" fmla="*/ 10 h 44"/>
                <a:gd name="T10" fmla="*/ 107 w 149"/>
                <a:gd name="T11" fmla="*/ 13 h 44"/>
                <a:gd name="T12" fmla="*/ 96 w 149"/>
                <a:gd name="T13" fmla="*/ 17 h 44"/>
                <a:gd name="T14" fmla="*/ 85 w 149"/>
                <a:gd name="T15" fmla="*/ 20 h 44"/>
                <a:gd name="T16" fmla="*/ 74 w 149"/>
                <a:gd name="T17" fmla="*/ 23 h 44"/>
                <a:gd name="T18" fmla="*/ 63 w 149"/>
                <a:gd name="T19" fmla="*/ 27 h 44"/>
                <a:gd name="T20" fmla="*/ 52 w 149"/>
                <a:gd name="T21" fmla="*/ 30 h 44"/>
                <a:gd name="T22" fmla="*/ 41 w 149"/>
                <a:gd name="T23" fmla="*/ 33 h 44"/>
                <a:gd name="T24" fmla="*/ 31 w 149"/>
                <a:gd name="T25" fmla="*/ 36 h 44"/>
                <a:gd name="T26" fmla="*/ 22 w 149"/>
                <a:gd name="T27" fmla="*/ 38 h 44"/>
                <a:gd name="T28" fmla="*/ 13 w 149"/>
                <a:gd name="T29" fmla="*/ 40 h 44"/>
                <a:gd name="T30" fmla="*/ 6 w 149"/>
                <a:gd name="T31" fmla="*/ 42 h 44"/>
                <a:gd name="T32" fmla="*/ 0 w 149"/>
                <a:gd name="T33" fmla="*/ 43 h 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9"/>
                <a:gd name="T52" fmla="*/ 0 h 44"/>
                <a:gd name="T53" fmla="*/ 149 w 149"/>
                <a:gd name="T54" fmla="*/ 44 h 4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9" h="44">
                  <a:moveTo>
                    <a:pt x="148" y="0"/>
                  </a:moveTo>
                  <a:lnTo>
                    <a:pt x="142" y="2"/>
                  </a:lnTo>
                  <a:lnTo>
                    <a:pt x="135" y="5"/>
                  </a:lnTo>
                  <a:lnTo>
                    <a:pt x="126" y="7"/>
                  </a:lnTo>
                  <a:lnTo>
                    <a:pt x="117" y="10"/>
                  </a:lnTo>
                  <a:lnTo>
                    <a:pt x="107" y="13"/>
                  </a:lnTo>
                  <a:lnTo>
                    <a:pt x="96" y="17"/>
                  </a:lnTo>
                  <a:lnTo>
                    <a:pt x="85" y="20"/>
                  </a:lnTo>
                  <a:lnTo>
                    <a:pt x="74" y="23"/>
                  </a:lnTo>
                  <a:lnTo>
                    <a:pt x="63" y="27"/>
                  </a:lnTo>
                  <a:lnTo>
                    <a:pt x="52" y="30"/>
                  </a:lnTo>
                  <a:lnTo>
                    <a:pt x="41" y="33"/>
                  </a:lnTo>
                  <a:lnTo>
                    <a:pt x="31" y="36"/>
                  </a:lnTo>
                  <a:lnTo>
                    <a:pt x="22" y="38"/>
                  </a:lnTo>
                  <a:lnTo>
                    <a:pt x="13" y="40"/>
                  </a:lnTo>
                  <a:lnTo>
                    <a:pt x="6" y="42"/>
                  </a:lnTo>
                  <a:lnTo>
                    <a:pt x="0" y="43"/>
                  </a:lnTo>
                </a:path>
              </a:pathLst>
            </a:custGeom>
            <a:noFill/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814276724"/>
      </p:ext>
    </p:extLst>
  </p:cSld>
  <p:clrMapOvr>
    <a:masterClrMapping/>
  </p:clrMapOvr>
  <p:transition>
    <p:wipe dir="r"/>
  </p:transition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Poisson Distribution Solution: Finding </a:t>
            </a:r>
            <a:r>
              <a:rPr lang="en-US" altLang="en-US" b="1">
                <a:sym typeface="Symbol" panose="05050102010706020507" pitchFamily="18" charset="2"/>
              </a:rPr>
              <a:t></a:t>
            </a:r>
            <a:r>
              <a:rPr lang="en-US" altLang="en-US" b="1"/>
              <a:t>*</a:t>
            </a:r>
          </a:p>
        </p:txBody>
      </p:sp>
      <p:sp>
        <p:nvSpPr>
          <p:cNvPr id="78851" name="Rectangle 3"/>
          <p:cNvSpPr>
            <a:spLocks noGrp="1" noChangeArrowheads="1"/>
          </p:cNvSpPr>
          <p:nvPr>
            <p:ph idx="1"/>
          </p:nvPr>
        </p:nvSpPr>
        <p:spPr/>
        <p:txBody>
          <a:bodyPr lIns="90488" tIns="44450" rIns="90488" bIns="44450"/>
          <a:lstStyle/>
          <a:p>
            <a:pPr>
              <a:buClr>
                <a:srgbClr val="8E0D30"/>
              </a:buClr>
              <a:tabLst>
                <a:tab pos="2525713" algn="l"/>
              </a:tabLst>
            </a:pPr>
            <a:r>
              <a:rPr lang="en-US" altLang="en-US" dirty="0"/>
              <a:t>75 words/min = (75 words/min)(60 min/</a:t>
            </a:r>
            <a:r>
              <a:rPr lang="en-US" altLang="en-US" dirty="0" err="1"/>
              <a:t>hr</a:t>
            </a:r>
            <a:r>
              <a:rPr lang="en-US" altLang="en-US" dirty="0"/>
              <a:t>)</a:t>
            </a:r>
          </a:p>
          <a:p>
            <a:pPr>
              <a:buClr>
                <a:srgbClr val="8E0D30"/>
              </a:buClr>
              <a:buFontTx/>
              <a:buNone/>
              <a:tabLst>
                <a:tab pos="2525713" algn="l"/>
              </a:tabLst>
            </a:pPr>
            <a:r>
              <a:rPr lang="en-US" altLang="en-US" dirty="0"/>
              <a:t>		 = 4500 words/</a:t>
            </a:r>
            <a:r>
              <a:rPr lang="en-US" altLang="en-US" dirty="0" err="1"/>
              <a:t>hr</a:t>
            </a:r>
            <a:endParaRPr lang="en-US" altLang="en-US" dirty="0"/>
          </a:p>
          <a:p>
            <a:pPr>
              <a:spcBef>
                <a:spcPct val="42000"/>
              </a:spcBef>
              <a:buClr>
                <a:srgbClr val="8E0D30"/>
              </a:buClr>
              <a:tabLst>
                <a:tab pos="2525713" algn="l"/>
              </a:tabLst>
            </a:pPr>
            <a:r>
              <a:rPr lang="en-US" altLang="en-US" dirty="0"/>
              <a:t>    6 errors/</a:t>
            </a:r>
            <a:r>
              <a:rPr lang="en-US" altLang="en-US" dirty="0" err="1"/>
              <a:t>hr</a:t>
            </a:r>
            <a:r>
              <a:rPr lang="en-US" altLang="en-US" dirty="0"/>
              <a:t>	= 6 errors/4500 words</a:t>
            </a:r>
          </a:p>
          <a:p>
            <a:pPr>
              <a:buClr>
                <a:srgbClr val="8E0D30"/>
              </a:buClr>
              <a:buFontTx/>
              <a:buNone/>
              <a:tabLst>
                <a:tab pos="2525713" algn="l"/>
              </a:tabLst>
            </a:pPr>
            <a:r>
              <a:rPr lang="en-US" altLang="en-US" dirty="0"/>
              <a:t>		= </a:t>
            </a:r>
            <a:r>
              <a:rPr lang="en-US" altLang="en-US" b="1" dirty="0">
                <a:solidFill>
                  <a:schemeClr val="accent2"/>
                </a:solidFill>
              </a:rPr>
              <a:t>.00133</a:t>
            </a:r>
            <a:r>
              <a:rPr lang="en-US" altLang="en-US" dirty="0"/>
              <a:t> errors/word</a:t>
            </a:r>
          </a:p>
          <a:p>
            <a:pPr>
              <a:spcBef>
                <a:spcPct val="42000"/>
              </a:spcBef>
              <a:buClr>
                <a:srgbClr val="8E0D30"/>
              </a:buClr>
              <a:tabLst>
                <a:tab pos="2525713" algn="l"/>
              </a:tabLst>
            </a:pPr>
            <a:r>
              <a:rPr lang="en-US" altLang="en-US" dirty="0"/>
              <a:t>In a </a:t>
            </a:r>
            <a:r>
              <a:rPr lang="en-US" altLang="en-US" b="1" dirty="0"/>
              <a:t>255</a:t>
            </a:r>
            <a:r>
              <a:rPr lang="en-US" altLang="en-US" dirty="0"/>
              <a:t>-word transaction (interval):</a:t>
            </a:r>
          </a:p>
          <a:p>
            <a:pPr>
              <a:buClr>
                <a:srgbClr val="8E0D30"/>
              </a:buClr>
              <a:buFontTx/>
              <a:buNone/>
              <a:tabLst>
                <a:tab pos="2525713" algn="l"/>
              </a:tabLst>
            </a:pPr>
            <a:r>
              <a:rPr lang="en-US" altLang="en-US" dirty="0">
                <a:latin typeface="Symbol" panose="05050102010706020507" pitchFamily="18" charset="2"/>
              </a:rPr>
              <a:t></a:t>
            </a:r>
            <a:r>
              <a:rPr lang="en-US" altLang="en-US" dirty="0"/>
              <a:t> = </a:t>
            </a:r>
            <a:r>
              <a:rPr lang="en-US" altLang="en-US" b="1" dirty="0"/>
              <a:t>(</a:t>
            </a:r>
            <a:r>
              <a:rPr lang="en-US" altLang="en-US" b="1" dirty="0">
                <a:solidFill>
                  <a:schemeClr val="accent2"/>
                </a:solidFill>
              </a:rPr>
              <a:t>.00133</a:t>
            </a:r>
            <a:r>
              <a:rPr lang="en-US" altLang="en-US" dirty="0"/>
              <a:t> errors/word )(</a:t>
            </a:r>
            <a:r>
              <a:rPr lang="en-US" altLang="en-US" b="1" dirty="0"/>
              <a:t>255</a:t>
            </a:r>
            <a:r>
              <a:rPr lang="en-US" altLang="en-US" dirty="0">
                <a:solidFill>
                  <a:srgbClr val="A2C1FE"/>
                </a:solidFill>
              </a:rPr>
              <a:t> </a:t>
            </a:r>
            <a:r>
              <a:rPr lang="en-US" altLang="en-US" dirty="0"/>
              <a:t>words) </a:t>
            </a:r>
          </a:p>
          <a:p>
            <a:pPr>
              <a:buClr>
                <a:srgbClr val="8E0D30"/>
              </a:buClr>
              <a:buFontTx/>
              <a:buNone/>
              <a:tabLst>
                <a:tab pos="2525713" algn="l"/>
              </a:tabLst>
            </a:pPr>
            <a:r>
              <a:rPr lang="en-US" altLang="en-US" dirty="0"/>
              <a:t>   = .34 errors/255-word transaction  </a:t>
            </a:r>
          </a:p>
        </p:txBody>
      </p:sp>
    </p:spTree>
    <p:extLst>
      <p:ext uri="{BB962C8B-B14F-4D97-AF65-F5344CB8AC3E}">
        <p14:creationId xmlns:p14="http://schemas.microsoft.com/office/powerpoint/2010/main" val="768470993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88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788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788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788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5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7885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5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7885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5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7885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851" grpId="0" build="p" autoUpdateAnimBg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9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Poisson Distribution Solution: Finding p(0)*</a:t>
            </a:r>
          </a:p>
        </p:txBody>
      </p:sp>
      <p:graphicFrame>
        <p:nvGraphicFramePr>
          <p:cNvPr id="80938" name="Object 42">
            <a:hlinkClick r:id="" action="ppaction://ole?verb=0"/>
          </p:cNvPr>
          <p:cNvGraphicFramePr>
            <a:graphicFrameLocks/>
          </p:cNvGraphicFramePr>
          <p:nvPr/>
        </p:nvGraphicFramePr>
        <p:xfrm>
          <a:off x="2190750" y="2209800"/>
          <a:ext cx="4672013" cy="26717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4759" name="Equation" r:id="rId4" imgW="1612800" imgH="888840" progId="Equation.DSMT4">
                  <p:embed/>
                </p:oleObj>
              </mc:Choice>
              <mc:Fallback>
                <p:oleObj name="Equation" r:id="rId4" imgW="1612800" imgH="888840" progId="Equation.DSMT4">
                  <p:embed/>
                  <p:pic>
                    <p:nvPicPr>
                      <p:cNvPr id="80938" name="Object 42">
                        <a:hlinkClick r:id="" action="ppaction://ole?verb=0"/>
                      </p:cNvPr>
                      <p:cNvPicPr>
                        <a:picLocks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90750" y="2209800"/>
                        <a:ext cx="4672013" cy="26717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2700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168869839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80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Rectangle 2"/>
          <p:cNvSpPr>
            <a:spLocks noGrp="1" noChangeArrowheads="1"/>
          </p:cNvSpPr>
          <p:nvPr>
            <p:ph type="title"/>
          </p:nvPr>
        </p:nvSpPr>
        <p:spPr>
          <a:xfrm>
            <a:off x="381000" y="274638"/>
            <a:ext cx="8382000" cy="2087562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Characteristics of a Hypergeometric</a:t>
            </a:r>
            <a:br>
              <a:rPr lang="en-US" altLang="en-US" b="1"/>
            </a:br>
            <a:r>
              <a:rPr lang="en-US" altLang="en-US" b="1"/>
              <a:t>Random Variable</a:t>
            </a:r>
          </a:p>
        </p:txBody>
      </p:sp>
      <p:sp>
        <p:nvSpPr>
          <p:cNvPr id="33997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09600" y="2667000"/>
            <a:ext cx="8077200" cy="3078163"/>
          </a:xfrm>
          <a:noFill/>
        </p:spPr>
        <p:txBody>
          <a:bodyPr lIns="90488" tIns="44450" rIns="90488" bIns="44450"/>
          <a:lstStyle/>
          <a:p>
            <a:pPr marL="533400" indent="-533400">
              <a:lnSpc>
                <a:spcPct val="90000"/>
              </a:lnSpc>
              <a:buClr>
                <a:srgbClr val="8E0D30"/>
              </a:buClr>
              <a:buFontTx/>
              <a:buAutoNum type="arabicPeriod"/>
            </a:pPr>
            <a:r>
              <a:rPr lang="en-US" altLang="en-US" sz="2800">
                <a:solidFill>
                  <a:srgbClr val="141413"/>
                </a:solidFill>
              </a:rPr>
              <a:t>The experiment consists of randomly drawing </a:t>
            </a:r>
            <a:r>
              <a:rPr lang="en-US" altLang="en-US" sz="2800" i="1">
                <a:solidFill>
                  <a:srgbClr val="141413"/>
                </a:solidFill>
              </a:rPr>
              <a:t>n</a:t>
            </a:r>
            <a:r>
              <a:rPr lang="en-US" altLang="en-US" sz="2800">
                <a:solidFill>
                  <a:srgbClr val="141413"/>
                </a:solidFill>
              </a:rPr>
              <a:t> elements without replacement from a set of </a:t>
            </a:r>
            <a:r>
              <a:rPr lang="en-US" altLang="en-US" sz="2800" i="1">
                <a:solidFill>
                  <a:srgbClr val="141413"/>
                </a:solidFill>
              </a:rPr>
              <a:t>N</a:t>
            </a:r>
            <a:r>
              <a:rPr lang="en-US" altLang="en-US" sz="2800">
                <a:solidFill>
                  <a:srgbClr val="141413"/>
                </a:solidFill>
              </a:rPr>
              <a:t> elements, </a:t>
            </a:r>
            <a:r>
              <a:rPr lang="en-US" altLang="en-US" sz="2800" i="1">
                <a:solidFill>
                  <a:srgbClr val="141413"/>
                </a:solidFill>
              </a:rPr>
              <a:t>r</a:t>
            </a:r>
            <a:r>
              <a:rPr lang="en-US" altLang="en-US" sz="2800">
                <a:solidFill>
                  <a:srgbClr val="141413"/>
                </a:solidFill>
              </a:rPr>
              <a:t> of which are </a:t>
            </a:r>
            <a:r>
              <a:rPr lang="en-US" altLang="en-US" sz="2800" i="1">
                <a:solidFill>
                  <a:srgbClr val="141413"/>
                </a:solidFill>
              </a:rPr>
              <a:t>S</a:t>
            </a:r>
            <a:r>
              <a:rPr lang="en-US" altLang="en-US" sz="2800">
                <a:solidFill>
                  <a:srgbClr val="141413"/>
                </a:solidFill>
              </a:rPr>
              <a:t>’s (for success) and (</a:t>
            </a:r>
            <a:r>
              <a:rPr lang="en-US" altLang="en-US" sz="2800" i="1">
                <a:solidFill>
                  <a:srgbClr val="141413"/>
                </a:solidFill>
              </a:rPr>
              <a:t>N</a:t>
            </a:r>
            <a:r>
              <a:rPr lang="en-US" altLang="en-US" sz="2800">
                <a:solidFill>
                  <a:srgbClr val="141413"/>
                </a:solidFill>
              </a:rPr>
              <a:t> – </a:t>
            </a:r>
            <a:r>
              <a:rPr lang="en-US" altLang="en-US" sz="2800" i="1">
                <a:solidFill>
                  <a:srgbClr val="141413"/>
                </a:solidFill>
              </a:rPr>
              <a:t>r</a:t>
            </a:r>
            <a:r>
              <a:rPr lang="en-US" altLang="en-US" sz="2800">
                <a:solidFill>
                  <a:srgbClr val="141413"/>
                </a:solidFill>
              </a:rPr>
              <a:t>) of which are </a:t>
            </a:r>
            <a:r>
              <a:rPr lang="en-US" altLang="en-US" sz="2800" i="1">
                <a:solidFill>
                  <a:srgbClr val="141413"/>
                </a:solidFill>
              </a:rPr>
              <a:t>F</a:t>
            </a:r>
            <a:r>
              <a:rPr lang="en-US" altLang="en-US" sz="2800">
                <a:solidFill>
                  <a:srgbClr val="141413"/>
                </a:solidFill>
              </a:rPr>
              <a:t>’s (for failure).</a:t>
            </a:r>
            <a:endParaRPr lang="en-US" altLang="en-US" sz="2800"/>
          </a:p>
          <a:p>
            <a:pPr marL="533400" indent="-533400">
              <a:lnSpc>
                <a:spcPct val="90000"/>
              </a:lnSpc>
              <a:buClr>
                <a:srgbClr val="8E0D30"/>
              </a:buClr>
              <a:buFontTx/>
              <a:buAutoNum type="arabicPeriod"/>
            </a:pPr>
            <a:r>
              <a:rPr lang="en-US" altLang="en-US" sz="2800">
                <a:solidFill>
                  <a:srgbClr val="141413"/>
                </a:solidFill>
              </a:rPr>
              <a:t>The hypergeometric random variable </a:t>
            </a:r>
            <a:r>
              <a:rPr lang="en-US" altLang="en-US" sz="2800" i="1">
                <a:solidFill>
                  <a:srgbClr val="141413"/>
                </a:solidFill>
              </a:rPr>
              <a:t>x</a:t>
            </a:r>
            <a:r>
              <a:rPr lang="en-US" altLang="en-US" sz="2800">
                <a:solidFill>
                  <a:srgbClr val="141413"/>
                </a:solidFill>
              </a:rPr>
              <a:t> is the number of </a:t>
            </a:r>
            <a:r>
              <a:rPr lang="en-US" altLang="en-US" sz="2800" i="1">
                <a:solidFill>
                  <a:srgbClr val="141413"/>
                </a:solidFill>
              </a:rPr>
              <a:t>S</a:t>
            </a:r>
            <a:r>
              <a:rPr lang="en-US" altLang="en-US" sz="2800">
                <a:solidFill>
                  <a:srgbClr val="141413"/>
                </a:solidFill>
              </a:rPr>
              <a:t>’s in the draw of </a:t>
            </a:r>
            <a:r>
              <a:rPr lang="en-US" altLang="en-US" sz="2800" i="1">
                <a:solidFill>
                  <a:srgbClr val="141413"/>
                </a:solidFill>
              </a:rPr>
              <a:t>n</a:t>
            </a:r>
            <a:r>
              <a:rPr lang="en-US" altLang="en-US" sz="2800">
                <a:solidFill>
                  <a:srgbClr val="141413"/>
                </a:solidFill>
              </a:rPr>
              <a:t> elements.</a:t>
            </a:r>
          </a:p>
        </p:txBody>
      </p:sp>
    </p:spTree>
    <p:extLst>
      <p:ext uri="{BB962C8B-B14F-4D97-AF65-F5344CB8AC3E}">
        <p14:creationId xmlns:p14="http://schemas.microsoft.com/office/powerpoint/2010/main" val="155402163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9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399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399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9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399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399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9971" grpId="0" build="p" autoUpdateAnimBg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4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Hypergeometric Probability Distribution Function</a:t>
            </a:r>
          </a:p>
        </p:txBody>
      </p:sp>
      <p:sp>
        <p:nvSpPr>
          <p:cNvPr id="10245" name="Rectangle 3"/>
          <p:cNvSpPr>
            <a:spLocks noChangeArrowheads="1"/>
          </p:cNvSpPr>
          <p:nvPr/>
        </p:nvSpPr>
        <p:spPr bwMode="auto">
          <a:xfrm>
            <a:off x="914400" y="5562600"/>
            <a:ext cx="7764463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/>
          <a:lstStyle>
            <a:lvl1pPr defTabSz="5143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defTabSz="5143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defTabSz="5143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defTabSz="5143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defTabSz="5143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defTabSz="51435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defTabSz="51435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defTabSz="51435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defTabSz="51435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en-US" sz="2800"/>
              <a:t>where . . . </a:t>
            </a:r>
            <a:endParaRPr lang="en-US" altLang="en-US" sz="2800" b="1">
              <a:solidFill>
                <a:srgbClr val="8E0D30"/>
              </a:solidFill>
            </a:endParaRPr>
          </a:p>
        </p:txBody>
      </p:sp>
      <p:sp>
        <p:nvSpPr>
          <p:cNvPr id="10246" name="Rectangle 20"/>
          <p:cNvSpPr>
            <a:spLocks noChangeArrowheads="1"/>
          </p:cNvSpPr>
          <p:nvPr/>
        </p:nvSpPr>
        <p:spPr bwMode="auto">
          <a:xfrm>
            <a:off x="3886200" y="2540000"/>
            <a:ext cx="5105400" cy="94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r>
              <a:rPr lang="en-US" altLang="en-US" sz="2800"/>
              <a:t>[</a:t>
            </a:r>
            <a:r>
              <a:rPr lang="en-US" altLang="en-US" sz="2800" i="1"/>
              <a:t>x </a:t>
            </a:r>
            <a:r>
              <a:rPr lang="en-US" altLang="en-US" sz="2800"/>
              <a:t>= Maximum [0, </a:t>
            </a:r>
            <a:r>
              <a:rPr lang="en-US" altLang="en-US" sz="2800" i="1"/>
              <a:t>n</a:t>
            </a:r>
            <a:r>
              <a:rPr lang="en-US" altLang="en-US" sz="2800"/>
              <a:t> – (</a:t>
            </a:r>
            <a:r>
              <a:rPr lang="en-US" altLang="en-US" sz="2800" i="1"/>
              <a:t>N</a:t>
            </a:r>
            <a:r>
              <a:rPr lang="en-US" altLang="en-US" sz="2800"/>
              <a:t> – </a:t>
            </a:r>
            <a:r>
              <a:rPr lang="en-US" altLang="en-US" sz="2800" i="1"/>
              <a:t>r</a:t>
            </a:r>
            <a:r>
              <a:rPr lang="en-US" altLang="en-US" sz="2800"/>
              <a:t>), …,</a:t>
            </a:r>
            <a:br>
              <a:rPr lang="en-US" altLang="en-US" sz="2800"/>
            </a:br>
            <a:r>
              <a:rPr lang="en-US" altLang="en-US" sz="2800"/>
              <a:t>          Minimum (</a:t>
            </a:r>
            <a:r>
              <a:rPr lang="en-US" altLang="en-US" sz="2800" i="1"/>
              <a:t>r</a:t>
            </a:r>
            <a:r>
              <a:rPr lang="en-US" altLang="en-US" sz="2800"/>
              <a:t>, </a:t>
            </a:r>
            <a:r>
              <a:rPr lang="en-US" altLang="en-US" sz="2800" i="1"/>
              <a:t>n</a:t>
            </a:r>
            <a:r>
              <a:rPr lang="en-US" altLang="en-US" sz="2800"/>
              <a:t>)]</a:t>
            </a:r>
          </a:p>
        </p:txBody>
      </p:sp>
      <p:graphicFrame>
        <p:nvGraphicFramePr>
          <p:cNvPr id="10242" name="Object 21"/>
          <p:cNvGraphicFramePr>
            <a:graphicFrameLocks noChangeAspect="1"/>
          </p:cNvGraphicFramePr>
          <p:nvPr/>
        </p:nvGraphicFramePr>
        <p:xfrm>
          <a:off x="762000" y="1854200"/>
          <a:ext cx="2870200" cy="2044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5788" name="Equation" r:id="rId4" imgW="2870200" imgH="2044700" progId="Equation.DSMT4">
                  <p:embed/>
                </p:oleObj>
              </mc:Choice>
              <mc:Fallback>
                <p:oleObj name="Equation" r:id="rId4" imgW="2870200" imgH="2044700" progId="Equation.DSMT4">
                  <p:embed/>
                  <p:pic>
                    <p:nvPicPr>
                      <p:cNvPr id="10242" name="Object 2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62000" y="1854200"/>
                        <a:ext cx="2870200" cy="2044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243" name="Object 22"/>
          <p:cNvGraphicFramePr>
            <a:graphicFrameLocks noChangeAspect="1"/>
          </p:cNvGraphicFramePr>
          <p:nvPr/>
        </p:nvGraphicFramePr>
        <p:xfrm>
          <a:off x="1219200" y="4368800"/>
          <a:ext cx="5233988" cy="965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5789" name="Equation" r:id="rId6" imgW="5232400" imgH="965200" progId="Equation.DSMT4">
                  <p:embed/>
                </p:oleObj>
              </mc:Choice>
              <mc:Fallback>
                <p:oleObj name="Equation" r:id="rId6" imgW="5232400" imgH="965200" progId="Equation.DSMT4">
                  <p:embed/>
                  <p:pic>
                    <p:nvPicPr>
                      <p:cNvPr id="10243" name="Object 2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19200" y="4368800"/>
                        <a:ext cx="5233988" cy="965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796846129"/>
      </p:ext>
    </p:extLst>
  </p:cSld>
  <p:clrMapOvr>
    <a:masterClrMapping/>
  </p:clrMapOvr>
  <p:transition>
    <p:wipe dir="r"/>
  </p:transition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Hypergeometric Probability Distribution Function</a:t>
            </a:r>
          </a:p>
        </p:txBody>
      </p:sp>
      <p:sp>
        <p:nvSpPr>
          <p:cNvPr id="90115" name="Rectangle 3"/>
          <p:cNvSpPr>
            <a:spLocks noChangeArrowheads="1"/>
          </p:cNvSpPr>
          <p:nvPr/>
        </p:nvSpPr>
        <p:spPr bwMode="auto">
          <a:xfrm>
            <a:off x="990600" y="2590800"/>
            <a:ext cx="7764463" cy="36576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90488" tIns="44450" rIns="90488" bIns="44450"/>
          <a:lstStyle/>
          <a:p>
            <a:pPr defTabSz="514350" eaLnBrk="0" hangingPunct="0">
              <a:spcBef>
                <a:spcPct val="20000"/>
              </a:spcBef>
              <a:defRPr/>
            </a:pPr>
            <a:r>
              <a:rPr lang="en-US" sz="2800" i="1" dirty="0">
                <a:latin typeface="+mj-lt"/>
                <a:cs typeface="Times New Roman" charset="0"/>
              </a:rPr>
              <a:t>N</a:t>
            </a:r>
            <a:r>
              <a:rPr lang="en-US" sz="2800" dirty="0">
                <a:latin typeface="+mj-lt"/>
                <a:cs typeface="Times New Roman" charset="0"/>
              </a:rPr>
              <a:t>  =  Total number of elements</a:t>
            </a:r>
            <a:endParaRPr lang="en-US" sz="2800" i="1" dirty="0">
              <a:latin typeface="+mj-lt"/>
              <a:cs typeface="Times New Roman" charset="0"/>
            </a:endParaRPr>
          </a:p>
          <a:p>
            <a:pPr defTabSz="514350" eaLnBrk="0" hangingPunct="0">
              <a:spcBef>
                <a:spcPct val="20000"/>
              </a:spcBef>
              <a:defRPr/>
            </a:pPr>
            <a:r>
              <a:rPr lang="en-US" sz="2800" i="1" dirty="0">
                <a:latin typeface="+mj-lt"/>
                <a:cs typeface="Times New Roman" charset="0"/>
              </a:rPr>
              <a:t>r</a:t>
            </a:r>
            <a:r>
              <a:rPr lang="en-US" sz="2800" dirty="0">
                <a:latin typeface="+mj-lt"/>
                <a:cs typeface="Times New Roman" charset="0"/>
              </a:rPr>
              <a:t>  =  Number of </a:t>
            </a:r>
            <a:r>
              <a:rPr lang="en-US" sz="2800" i="1" dirty="0">
                <a:latin typeface="+mj-lt"/>
                <a:cs typeface="Times New Roman" charset="0"/>
              </a:rPr>
              <a:t>S</a:t>
            </a:r>
            <a:r>
              <a:rPr lang="en-US" sz="2800" dirty="0">
                <a:latin typeface="+mj-lt"/>
                <a:cs typeface="Times New Roman" charset="0"/>
              </a:rPr>
              <a:t>’s in the </a:t>
            </a:r>
            <a:r>
              <a:rPr lang="en-US" sz="2800" i="1" dirty="0">
                <a:latin typeface="+mj-lt"/>
                <a:cs typeface="Times New Roman" charset="0"/>
              </a:rPr>
              <a:t>N</a:t>
            </a:r>
            <a:r>
              <a:rPr lang="en-US" sz="2800" dirty="0">
                <a:latin typeface="+mj-lt"/>
                <a:cs typeface="Times New Roman" charset="0"/>
              </a:rPr>
              <a:t> elements</a:t>
            </a:r>
            <a:endParaRPr lang="en-US" sz="2800" i="1" dirty="0">
              <a:latin typeface="+mj-lt"/>
              <a:cs typeface="Times New Roman" charset="0"/>
            </a:endParaRPr>
          </a:p>
          <a:p>
            <a:pPr defTabSz="514350" eaLnBrk="0" hangingPunct="0">
              <a:spcBef>
                <a:spcPct val="20000"/>
              </a:spcBef>
              <a:defRPr/>
            </a:pPr>
            <a:r>
              <a:rPr lang="en-US" sz="2800" i="1" dirty="0">
                <a:latin typeface="+mj-lt"/>
                <a:cs typeface="Times New Roman" charset="0"/>
              </a:rPr>
              <a:t>n</a:t>
            </a:r>
            <a:r>
              <a:rPr lang="en-US" sz="2800" dirty="0">
                <a:latin typeface="+mj-lt"/>
                <a:cs typeface="Times New Roman" charset="0"/>
              </a:rPr>
              <a:t>  =  Number of  elements drawn</a:t>
            </a:r>
          </a:p>
          <a:p>
            <a:pPr defTabSz="514350" eaLnBrk="0" hangingPunct="0">
              <a:spcBef>
                <a:spcPct val="20000"/>
              </a:spcBef>
              <a:defRPr/>
            </a:pPr>
            <a:r>
              <a:rPr lang="en-US" sz="2800" i="1" dirty="0">
                <a:latin typeface="+mj-lt"/>
                <a:cs typeface="Times New Roman" charset="0"/>
              </a:rPr>
              <a:t>x  </a:t>
            </a:r>
            <a:r>
              <a:rPr lang="en-US" sz="2800" dirty="0">
                <a:latin typeface="+mj-lt"/>
                <a:cs typeface="Times New Roman" charset="0"/>
              </a:rPr>
              <a:t>=  Number of </a:t>
            </a:r>
            <a:r>
              <a:rPr lang="en-US" sz="2800" i="1" dirty="0">
                <a:latin typeface="+mj-lt"/>
                <a:cs typeface="Times New Roman" charset="0"/>
              </a:rPr>
              <a:t>S</a:t>
            </a:r>
            <a:r>
              <a:rPr lang="en-US" sz="2800" dirty="0">
                <a:latin typeface="+mj-lt"/>
                <a:cs typeface="Times New Roman" charset="0"/>
              </a:rPr>
              <a:t>’s drawn in the </a:t>
            </a:r>
            <a:r>
              <a:rPr lang="en-US" sz="2800" i="1" dirty="0">
                <a:latin typeface="+mj-lt"/>
                <a:cs typeface="Times New Roman" charset="0"/>
              </a:rPr>
              <a:t>n</a:t>
            </a:r>
            <a:r>
              <a:rPr lang="en-US" sz="2800" dirty="0">
                <a:latin typeface="+mj-lt"/>
                <a:cs typeface="Times New Roman" charset="0"/>
              </a:rPr>
              <a:t> elements</a:t>
            </a:r>
          </a:p>
        </p:txBody>
      </p:sp>
    </p:spTree>
    <p:extLst>
      <p:ext uri="{BB962C8B-B14F-4D97-AF65-F5344CB8AC3E}">
        <p14:creationId xmlns:p14="http://schemas.microsoft.com/office/powerpoint/2010/main" val="3607098855"/>
      </p:ext>
    </p:extLst>
  </p:cSld>
  <p:clrMapOvr>
    <a:masterClrMapping/>
  </p:clrMapOvr>
  <p:transition>
    <p:wipe dir="r"/>
  </p:transition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914400"/>
            <a:ext cx="8229600" cy="1143000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>
                <a:solidFill>
                  <a:srgbClr val="8E0D30"/>
                </a:solidFill>
              </a:rPr>
              <a:t>4.5</a:t>
            </a:r>
          </a:p>
        </p:txBody>
      </p:sp>
      <p:sp>
        <p:nvSpPr>
          <p:cNvPr id="76803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20700" y="3048000"/>
            <a:ext cx="8242300" cy="3017838"/>
          </a:xfrm>
        </p:spPr>
        <p:txBody>
          <a:bodyPr lIns="90488" tIns="44450" rIns="90488" bIns="44450"/>
          <a:lstStyle/>
          <a:p>
            <a:pPr marL="0" indent="0" algn="ctr">
              <a:buFontTx/>
              <a:buNone/>
            </a:pPr>
            <a:r>
              <a:rPr lang="en-US" altLang="en-US" sz="4200" b="1">
                <a:solidFill>
                  <a:srgbClr val="141413"/>
                </a:solidFill>
              </a:rPr>
              <a:t>Probability Distributions for Continuous Random Variables</a:t>
            </a:r>
            <a:endParaRPr lang="en-US" altLang="en-US" sz="4200">
              <a:solidFill>
                <a:srgbClr val="14141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0123287"/>
      </p:ext>
    </p:extLst>
  </p:cSld>
  <p:clrMapOvr>
    <a:masterClrMapping/>
  </p:clrMapOvr>
  <p:transition>
    <p:wipe dir="r"/>
  </p:transition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Rectangle 3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Continuous Probability Density Function</a:t>
            </a:r>
          </a:p>
        </p:txBody>
      </p:sp>
      <p:sp>
        <p:nvSpPr>
          <p:cNvPr id="113668" name="Rectangle 4"/>
          <p:cNvSpPr>
            <a:spLocks noGrp="1" noChangeArrowheads="1"/>
          </p:cNvSpPr>
          <p:nvPr>
            <p:ph type="body" sz="half" idx="1"/>
          </p:nvPr>
        </p:nvSpPr>
        <p:spPr>
          <a:xfrm>
            <a:off x="387350" y="1828800"/>
            <a:ext cx="8375650" cy="1066800"/>
          </a:xfrm>
          <a:noFill/>
        </p:spPr>
        <p:txBody>
          <a:bodyPr lIns="90488" tIns="44450" rIns="90488" bIns="44450"/>
          <a:lstStyle/>
          <a:p>
            <a:pPr marL="0" indent="0">
              <a:buClr>
                <a:srgbClr val="8E0D30"/>
              </a:buClr>
              <a:buFontTx/>
              <a:buNone/>
            </a:pPr>
            <a:r>
              <a:rPr lang="en-US" altLang="en-US" sz="2800">
                <a:solidFill>
                  <a:srgbClr val="141413"/>
                </a:solidFill>
              </a:rPr>
              <a:t>The graphical form of the probability distribution for a continuous random variable </a:t>
            </a:r>
            <a:r>
              <a:rPr lang="en-US" altLang="en-US" sz="2800" i="1">
                <a:solidFill>
                  <a:srgbClr val="141413"/>
                </a:solidFill>
              </a:rPr>
              <a:t>x</a:t>
            </a:r>
            <a:r>
              <a:rPr lang="en-US" altLang="en-US" sz="2800">
                <a:solidFill>
                  <a:srgbClr val="141413"/>
                </a:solidFill>
              </a:rPr>
              <a:t> is a smooth curve</a:t>
            </a:r>
            <a:endParaRPr lang="en-US" altLang="en-US"/>
          </a:p>
        </p:txBody>
      </p:sp>
      <p:pic>
        <p:nvPicPr>
          <p:cNvPr id="77828" name="Picture 69" descr="Screen shot 2010-02-27 at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62200" y="3124200"/>
            <a:ext cx="4845050" cy="2754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981602441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6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36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136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668" grpId="0" build="p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Continuous Probability Density Function</a:t>
            </a:r>
          </a:p>
        </p:txBody>
      </p:sp>
      <p:sp>
        <p:nvSpPr>
          <p:cNvPr id="34816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87350" y="1524000"/>
            <a:ext cx="8375650" cy="1905000"/>
          </a:xfrm>
          <a:noFill/>
        </p:spPr>
        <p:txBody>
          <a:bodyPr lIns="90488" tIns="44450" rIns="90488" bIns="44450"/>
          <a:lstStyle/>
          <a:p>
            <a:pPr marL="0" indent="0">
              <a:buClr>
                <a:srgbClr val="8E0D30"/>
              </a:buClr>
              <a:buFontTx/>
              <a:buNone/>
            </a:pPr>
            <a:r>
              <a:rPr lang="en-US" altLang="en-US" sz="2800">
                <a:solidFill>
                  <a:srgbClr val="141413"/>
                </a:solidFill>
              </a:rPr>
              <a:t>This curve, a function of </a:t>
            </a:r>
            <a:r>
              <a:rPr lang="en-US" altLang="en-US" sz="2800" i="1">
                <a:solidFill>
                  <a:srgbClr val="141413"/>
                </a:solidFill>
              </a:rPr>
              <a:t>x</a:t>
            </a:r>
            <a:r>
              <a:rPr lang="en-US" altLang="en-US" sz="2800">
                <a:solidFill>
                  <a:srgbClr val="141413"/>
                </a:solidFill>
              </a:rPr>
              <a:t>, is denoted by the symbol </a:t>
            </a:r>
            <a:r>
              <a:rPr lang="en-US" altLang="en-US" sz="2800" i="1">
                <a:solidFill>
                  <a:srgbClr val="141413"/>
                </a:solidFill>
              </a:rPr>
              <a:t>f</a:t>
            </a:r>
            <a:r>
              <a:rPr lang="en-US" altLang="en-US" sz="2800">
                <a:solidFill>
                  <a:srgbClr val="141413"/>
                </a:solidFill>
              </a:rPr>
              <a:t>(</a:t>
            </a:r>
            <a:r>
              <a:rPr lang="en-US" altLang="en-US" sz="2800" i="1">
                <a:solidFill>
                  <a:srgbClr val="141413"/>
                </a:solidFill>
              </a:rPr>
              <a:t>x</a:t>
            </a:r>
            <a:r>
              <a:rPr lang="en-US" altLang="en-US" sz="2800">
                <a:solidFill>
                  <a:srgbClr val="141413"/>
                </a:solidFill>
              </a:rPr>
              <a:t>) and is variously called a </a:t>
            </a:r>
            <a:r>
              <a:rPr lang="en-US" altLang="en-US" sz="2800" b="1">
                <a:solidFill>
                  <a:srgbClr val="141413"/>
                </a:solidFill>
              </a:rPr>
              <a:t>probability density function (pdf),</a:t>
            </a:r>
            <a:r>
              <a:rPr lang="en-US" altLang="en-US" sz="2800">
                <a:solidFill>
                  <a:srgbClr val="141413"/>
                </a:solidFill>
              </a:rPr>
              <a:t> a </a:t>
            </a:r>
            <a:r>
              <a:rPr lang="en-US" altLang="en-US" sz="2800" b="1">
                <a:solidFill>
                  <a:srgbClr val="141413"/>
                </a:solidFill>
              </a:rPr>
              <a:t>frequency function</a:t>
            </a:r>
            <a:r>
              <a:rPr lang="en-US" altLang="en-US" sz="2800">
                <a:solidFill>
                  <a:srgbClr val="141413"/>
                </a:solidFill>
              </a:rPr>
              <a:t>, or a </a:t>
            </a:r>
            <a:r>
              <a:rPr lang="en-US" altLang="en-US" sz="2800" b="1">
                <a:solidFill>
                  <a:srgbClr val="141413"/>
                </a:solidFill>
              </a:rPr>
              <a:t>probability distribution</a:t>
            </a:r>
            <a:r>
              <a:rPr lang="en-US" altLang="en-US" sz="2800">
                <a:solidFill>
                  <a:srgbClr val="141413"/>
                </a:solidFill>
              </a:rPr>
              <a:t>.</a:t>
            </a:r>
          </a:p>
        </p:txBody>
      </p:sp>
      <p:pic>
        <p:nvPicPr>
          <p:cNvPr id="78852" name="Picture 5" descr="Screen shot 2010-02-27 at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57800" y="3733800"/>
            <a:ext cx="3549650" cy="2017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48166" name="Rectangle 6"/>
          <p:cNvSpPr>
            <a:spLocks noChangeArrowheads="1"/>
          </p:cNvSpPr>
          <p:nvPr/>
        </p:nvSpPr>
        <p:spPr bwMode="auto">
          <a:xfrm>
            <a:off x="387350" y="3276600"/>
            <a:ext cx="4946650" cy="26670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90488" tIns="44450" rIns="90488" bIns="44450"/>
          <a:lstStyle/>
          <a:p>
            <a:pPr>
              <a:spcBef>
                <a:spcPct val="20000"/>
              </a:spcBef>
              <a:buClr>
                <a:srgbClr val="8E0D30"/>
              </a:buClr>
              <a:defRPr/>
            </a:pP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The areas under a probability distribution correspond to probabilities for </a:t>
            </a:r>
            <a:r>
              <a:rPr lang="en-US" sz="2800" i="1" dirty="0">
                <a:solidFill>
                  <a:srgbClr val="141413"/>
                </a:solidFill>
                <a:latin typeface="+mj-lt"/>
                <a:cs typeface="Times New Roman" charset="0"/>
              </a:rPr>
              <a:t>x</a:t>
            </a: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. The area </a:t>
            </a:r>
            <a:r>
              <a:rPr lang="en-US" sz="2800" i="1" dirty="0">
                <a:solidFill>
                  <a:srgbClr val="141413"/>
                </a:solidFill>
                <a:latin typeface="+mj-lt"/>
                <a:cs typeface="Times New Roman" charset="0"/>
              </a:rPr>
              <a:t>A</a:t>
            </a: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 beneath the curve between two points </a:t>
            </a:r>
            <a:r>
              <a:rPr lang="en-US" sz="2800" i="1" dirty="0">
                <a:solidFill>
                  <a:srgbClr val="141413"/>
                </a:solidFill>
                <a:latin typeface="+mj-lt"/>
                <a:cs typeface="Times New Roman" charset="0"/>
              </a:rPr>
              <a:t>a</a:t>
            </a: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 and </a:t>
            </a:r>
            <a:r>
              <a:rPr lang="en-US" sz="2800" i="1" dirty="0">
                <a:solidFill>
                  <a:srgbClr val="141413"/>
                </a:solidFill>
                <a:latin typeface="+mj-lt"/>
                <a:cs typeface="Times New Roman" charset="0"/>
              </a:rPr>
              <a:t>b</a:t>
            </a: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 is the probability that </a:t>
            </a:r>
            <a:r>
              <a:rPr lang="en-US" sz="2800" i="1" dirty="0">
                <a:solidFill>
                  <a:srgbClr val="141413"/>
                </a:solidFill>
                <a:latin typeface="+mj-lt"/>
                <a:cs typeface="Times New Roman" charset="0"/>
              </a:rPr>
              <a:t>x</a:t>
            </a: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 assumes a value between </a:t>
            </a:r>
            <a:r>
              <a:rPr lang="en-US" sz="2800" i="1" dirty="0">
                <a:solidFill>
                  <a:srgbClr val="141413"/>
                </a:solidFill>
                <a:latin typeface="+mj-lt"/>
                <a:cs typeface="Times New Roman" charset="0"/>
              </a:rPr>
              <a:t>a</a:t>
            </a: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 and </a:t>
            </a:r>
            <a:r>
              <a:rPr lang="en-US" sz="2800" i="1" dirty="0">
                <a:solidFill>
                  <a:srgbClr val="141413"/>
                </a:solidFill>
                <a:latin typeface="+mj-lt"/>
                <a:cs typeface="Times New Roman" charset="0"/>
              </a:rPr>
              <a:t>b</a:t>
            </a: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4060644060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481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481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481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481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8163" grpId="0" build="p"/>
      <p:bldP spid="348166" grpId="0" build="p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914400"/>
            <a:ext cx="8229600" cy="1143000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>
                <a:solidFill>
                  <a:srgbClr val="8E0D30"/>
                </a:solidFill>
              </a:rPr>
              <a:t>4.6</a:t>
            </a:r>
          </a:p>
        </p:txBody>
      </p:sp>
      <p:sp>
        <p:nvSpPr>
          <p:cNvPr id="79875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20700" y="3048000"/>
            <a:ext cx="8242300" cy="3017838"/>
          </a:xfrm>
        </p:spPr>
        <p:txBody>
          <a:bodyPr lIns="90488" tIns="44450" rIns="90488" bIns="44450"/>
          <a:lstStyle/>
          <a:p>
            <a:pPr marL="0" indent="0" algn="ctr">
              <a:buFontTx/>
              <a:buNone/>
            </a:pPr>
            <a:r>
              <a:rPr lang="en-US" altLang="en-US" sz="4200" b="1">
                <a:solidFill>
                  <a:srgbClr val="141413"/>
                </a:solidFill>
              </a:rPr>
              <a:t>The Normal Distribution</a:t>
            </a:r>
            <a:endParaRPr lang="en-US" altLang="en-US" sz="4200">
              <a:solidFill>
                <a:srgbClr val="14141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7497761"/>
      </p:ext>
    </p:extLst>
  </p:cSld>
  <p:clrMapOvr>
    <a:masterClrMapping/>
  </p:clrMapOvr>
  <p:transition>
    <p:wipe dir="r"/>
  </p:transition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Importance of </a:t>
            </a:r>
            <a:br>
              <a:rPr lang="en-US" altLang="en-US" b="1"/>
            </a:br>
            <a:r>
              <a:rPr lang="en-US" altLang="en-US" b="1"/>
              <a:t>Normal Distribution</a:t>
            </a:r>
          </a:p>
        </p:txBody>
      </p:sp>
      <p:sp>
        <p:nvSpPr>
          <p:cNvPr id="133123" name="Rectangle 3"/>
          <p:cNvSpPr>
            <a:spLocks noGrp="1" noChangeArrowheads="1"/>
          </p:cNvSpPr>
          <p:nvPr>
            <p:ph idx="1"/>
          </p:nvPr>
        </p:nvSpPr>
        <p:spPr>
          <a:xfrm>
            <a:off x="457200" y="1905000"/>
            <a:ext cx="8229600" cy="3505200"/>
          </a:xfrm>
        </p:spPr>
        <p:txBody>
          <a:bodyPr lIns="90488" tIns="44450" rIns="90488" bIns="44450"/>
          <a:lstStyle/>
          <a:p>
            <a:pPr marL="609600" indent="-609600">
              <a:spcBef>
                <a:spcPct val="60000"/>
              </a:spcBef>
              <a:buClr>
                <a:srgbClr val="8E0D30"/>
              </a:buClr>
              <a:buFontTx/>
              <a:buAutoNum type="arabicPeriod"/>
            </a:pPr>
            <a:r>
              <a:rPr lang="en-US" altLang="en-US"/>
              <a:t>Describes many random processes or continuous phenomena</a:t>
            </a:r>
          </a:p>
          <a:p>
            <a:pPr marL="609600" indent="-609600">
              <a:spcBef>
                <a:spcPct val="40000"/>
              </a:spcBef>
              <a:buClr>
                <a:srgbClr val="8E0D30"/>
              </a:buClr>
              <a:buFontTx/>
              <a:buAutoNum type="arabicPeriod"/>
            </a:pPr>
            <a:r>
              <a:rPr lang="en-US" altLang="en-US"/>
              <a:t>Can be used to approximate discrete probability distributions</a:t>
            </a:r>
          </a:p>
          <a:p>
            <a:pPr marL="1436688" lvl="1" indent="-533400">
              <a:buClr>
                <a:srgbClr val="8E0D30"/>
              </a:buClr>
              <a:buFontTx/>
              <a:buChar char="•"/>
            </a:pPr>
            <a:r>
              <a:rPr lang="en-US" altLang="en-US"/>
              <a:t> Example: binomial</a:t>
            </a:r>
          </a:p>
          <a:p>
            <a:pPr marL="609600" indent="-609600">
              <a:spcBef>
                <a:spcPct val="45000"/>
              </a:spcBef>
              <a:buClr>
                <a:srgbClr val="8E0D30"/>
              </a:buClr>
              <a:buFontTx/>
              <a:buAutoNum type="arabicPeriod"/>
            </a:pPr>
            <a:r>
              <a:rPr lang="en-US" altLang="en-US"/>
              <a:t>Basis for classical statistical inference</a:t>
            </a:r>
          </a:p>
        </p:txBody>
      </p:sp>
    </p:spTree>
    <p:extLst>
      <p:ext uri="{BB962C8B-B14F-4D97-AF65-F5344CB8AC3E}">
        <p14:creationId xmlns:p14="http://schemas.microsoft.com/office/powerpoint/2010/main" val="2488786245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331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331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331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331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  <p:par>
                                <p:cTn id="1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31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331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331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123" grpId="0" build="p" autoUpdateAnimBg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Normal Distribution</a:t>
            </a:r>
          </a:p>
        </p:txBody>
      </p:sp>
      <p:sp>
        <p:nvSpPr>
          <p:cNvPr id="13517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09575" y="1828800"/>
            <a:ext cx="3781425" cy="2438400"/>
          </a:xfrm>
          <a:noFill/>
        </p:spPr>
        <p:txBody>
          <a:bodyPr lIns="90488" tIns="44450" rIns="90488" bIns="44450"/>
          <a:lstStyle/>
          <a:p>
            <a:pPr marL="533400" indent="-533400">
              <a:spcBef>
                <a:spcPct val="50000"/>
              </a:spcBef>
              <a:buClr>
                <a:srgbClr val="8E0D30"/>
              </a:buClr>
              <a:buFontTx/>
              <a:buAutoNum type="arabicPeriod"/>
            </a:pPr>
            <a:r>
              <a:rPr lang="en-US" altLang="en-US" sz="2800"/>
              <a:t>‘Bell-shaped’ &amp; symmetrical</a:t>
            </a:r>
          </a:p>
          <a:p>
            <a:pPr marL="533400" indent="-533400">
              <a:spcBef>
                <a:spcPct val="50000"/>
              </a:spcBef>
              <a:buClr>
                <a:srgbClr val="8E0D30"/>
              </a:buClr>
              <a:buFontTx/>
              <a:buAutoNum type="arabicPeriod"/>
            </a:pPr>
            <a:r>
              <a:rPr lang="en-US" altLang="en-US" sz="2800"/>
              <a:t>Mean, median, mode are equal</a:t>
            </a:r>
          </a:p>
        </p:txBody>
      </p:sp>
      <p:sp>
        <p:nvSpPr>
          <p:cNvPr id="53252" name="Rectangle 6"/>
          <p:cNvSpPr>
            <a:spLocks noChangeArrowheads="1"/>
          </p:cNvSpPr>
          <p:nvPr/>
        </p:nvSpPr>
        <p:spPr bwMode="auto">
          <a:xfrm>
            <a:off x="4357688" y="1878013"/>
            <a:ext cx="4445000" cy="2170112"/>
          </a:xfrm>
          <a:prstGeom prst="rect">
            <a:avLst/>
          </a:prstGeom>
          <a:solidFill>
            <a:srgbClr val="F6F9BB"/>
          </a:solidFill>
          <a:ln w="9525">
            <a:noFill/>
            <a:miter lim="800000"/>
            <a:headEnd/>
            <a:tailEnd/>
          </a:ln>
          <a:effectLst>
            <a:outerShdw dist="17961" dir="2700000" algn="ctr" rotWithShape="0">
              <a:srgbClr val="949570"/>
            </a:outerShdw>
          </a:effectLst>
        </p:spPr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81925" name="Freeform 7"/>
          <p:cNvSpPr>
            <a:spLocks/>
          </p:cNvSpPr>
          <p:nvPr/>
        </p:nvSpPr>
        <p:spPr bwMode="auto">
          <a:xfrm>
            <a:off x="6545263" y="2420938"/>
            <a:ext cx="1738312" cy="1387475"/>
          </a:xfrm>
          <a:custGeom>
            <a:avLst/>
            <a:gdLst>
              <a:gd name="T0" fmla="*/ 2147483647 w 1095"/>
              <a:gd name="T1" fmla="*/ 2147483647 h 874"/>
              <a:gd name="T2" fmla="*/ 2147483647 w 1095"/>
              <a:gd name="T3" fmla="*/ 2147483647 h 874"/>
              <a:gd name="T4" fmla="*/ 2147483647 w 1095"/>
              <a:gd name="T5" fmla="*/ 2147483647 h 874"/>
              <a:gd name="T6" fmla="*/ 2147483647 w 1095"/>
              <a:gd name="T7" fmla="*/ 2147483647 h 874"/>
              <a:gd name="T8" fmla="*/ 2147483647 w 1095"/>
              <a:gd name="T9" fmla="*/ 2147483647 h 874"/>
              <a:gd name="T10" fmla="*/ 2147483647 w 1095"/>
              <a:gd name="T11" fmla="*/ 2147483647 h 874"/>
              <a:gd name="T12" fmla="*/ 2147483647 w 1095"/>
              <a:gd name="T13" fmla="*/ 2147483647 h 874"/>
              <a:gd name="T14" fmla="*/ 2147483647 w 1095"/>
              <a:gd name="T15" fmla="*/ 2147483647 h 874"/>
              <a:gd name="T16" fmla="*/ 2147483647 w 1095"/>
              <a:gd name="T17" fmla="*/ 2147483647 h 874"/>
              <a:gd name="T18" fmla="*/ 2147483647 w 1095"/>
              <a:gd name="T19" fmla="*/ 2147483647 h 874"/>
              <a:gd name="T20" fmla="*/ 2147483647 w 1095"/>
              <a:gd name="T21" fmla="*/ 2147483647 h 874"/>
              <a:gd name="T22" fmla="*/ 2147483647 w 1095"/>
              <a:gd name="T23" fmla="*/ 2147483647 h 874"/>
              <a:gd name="T24" fmla="*/ 2147483647 w 1095"/>
              <a:gd name="T25" fmla="*/ 2147483647 h 874"/>
              <a:gd name="T26" fmla="*/ 2147483647 w 1095"/>
              <a:gd name="T27" fmla="*/ 2147483647 h 874"/>
              <a:gd name="T28" fmla="*/ 2147483647 w 1095"/>
              <a:gd name="T29" fmla="*/ 2147483647 h 874"/>
              <a:gd name="T30" fmla="*/ 0 w 1095"/>
              <a:gd name="T31" fmla="*/ 0 h 874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095"/>
              <a:gd name="T49" fmla="*/ 0 h 874"/>
              <a:gd name="T50" fmla="*/ 1095 w 1095"/>
              <a:gd name="T51" fmla="*/ 874 h 874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095" h="874">
                <a:moveTo>
                  <a:pt x="1095" y="874"/>
                </a:moveTo>
                <a:lnTo>
                  <a:pt x="979" y="863"/>
                </a:lnTo>
                <a:lnTo>
                  <a:pt x="922" y="854"/>
                </a:lnTo>
                <a:lnTo>
                  <a:pt x="865" y="839"/>
                </a:lnTo>
                <a:lnTo>
                  <a:pt x="808" y="819"/>
                </a:lnTo>
                <a:lnTo>
                  <a:pt x="749" y="792"/>
                </a:lnTo>
                <a:lnTo>
                  <a:pt x="692" y="756"/>
                </a:lnTo>
                <a:lnTo>
                  <a:pt x="576" y="655"/>
                </a:lnTo>
                <a:lnTo>
                  <a:pt x="461" y="512"/>
                </a:lnTo>
                <a:lnTo>
                  <a:pt x="346" y="341"/>
                </a:lnTo>
                <a:lnTo>
                  <a:pt x="288" y="254"/>
                </a:lnTo>
                <a:lnTo>
                  <a:pt x="230" y="172"/>
                </a:lnTo>
                <a:lnTo>
                  <a:pt x="173" y="101"/>
                </a:lnTo>
                <a:lnTo>
                  <a:pt x="115" y="46"/>
                </a:lnTo>
                <a:lnTo>
                  <a:pt x="57" y="11"/>
                </a:lnTo>
                <a:lnTo>
                  <a:pt x="0" y="0"/>
                </a:lnTo>
              </a:path>
            </a:pathLst>
          </a:custGeom>
          <a:noFill/>
          <a:ln w="31750">
            <a:solidFill>
              <a:srgbClr val="800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26" name="Freeform 8"/>
          <p:cNvSpPr>
            <a:spLocks/>
          </p:cNvSpPr>
          <p:nvPr/>
        </p:nvSpPr>
        <p:spPr bwMode="auto">
          <a:xfrm>
            <a:off x="4814888" y="2420938"/>
            <a:ext cx="1739900" cy="1387475"/>
          </a:xfrm>
          <a:custGeom>
            <a:avLst/>
            <a:gdLst>
              <a:gd name="T0" fmla="*/ 0 w 1096"/>
              <a:gd name="T1" fmla="*/ 2147483647 h 874"/>
              <a:gd name="T2" fmla="*/ 2147483647 w 1096"/>
              <a:gd name="T3" fmla="*/ 2147483647 h 874"/>
              <a:gd name="T4" fmla="*/ 2147483647 w 1096"/>
              <a:gd name="T5" fmla="*/ 2147483647 h 874"/>
              <a:gd name="T6" fmla="*/ 2147483647 w 1096"/>
              <a:gd name="T7" fmla="*/ 2147483647 h 874"/>
              <a:gd name="T8" fmla="*/ 2147483647 w 1096"/>
              <a:gd name="T9" fmla="*/ 2147483647 h 874"/>
              <a:gd name="T10" fmla="*/ 2147483647 w 1096"/>
              <a:gd name="T11" fmla="*/ 2147483647 h 874"/>
              <a:gd name="T12" fmla="*/ 2147483647 w 1096"/>
              <a:gd name="T13" fmla="*/ 2147483647 h 874"/>
              <a:gd name="T14" fmla="*/ 2147483647 w 1096"/>
              <a:gd name="T15" fmla="*/ 2147483647 h 874"/>
              <a:gd name="T16" fmla="*/ 2147483647 w 1096"/>
              <a:gd name="T17" fmla="*/ 2147483647 h 874"/>
              <a:gd name="T18" fmla="*/ 2147483647 w 1096"/>
              <a:gd name="T19" fmla="*/ 2147483647 h 874"/>
              <a:gd name="T20" fmla="*/ 2147483647 w 1096"/>
              <a:gd name="T21" fmla="*/ 2147483647 h 874"/>
              <a:gd name="T22" fmla="*/ 2147483647 w 1096"/>
              <a:gd name="T23" fmla="*/ 2147483647 h 874"/>
              <a:gd name="T24" fmla="*/ 2147483647 w 1096"/>
              <a:gd name="T25" fmla="*/ 2147483647 h 874"/>
              <a:gd name="T26" fmla="*/ 2147483647 w 1096"/>
              <a:gd name="T27" fmla="*/ 2147483647 h 874"/>
              <a:gd name="T28" fmla="*/ 2147483647 w 1096"/>
              <a:gd name="T29" fmla="*/ 2147483647 h 874"/>
              <a:gd name="T30" fmla="*/ 2147483647 w 1096"/>
              <a:gd name="T31" fmla="*/ 0 h 874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096"/>
              <a:gd name="T49" fmla="*/ 0 h 874"/>
              <a:gd name="T50" fmla="*/ 1096 w 1096"/>
              <a:gd name="T51" fmla="*/ 874 h 874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096" h="874">
                <a:moveTo>
                  <a:pt x="0" y="874"/>
                </a:moveTo>
                <a:lnTo>
                  <a:pt x="116" y="863"/>
                </a:lnTo>
                <a:lnTo>
                  <a:pt x="173" y="854"/>
                </a:lnTo>
                <a:lnTo>
                  <a:pt x="230" y="839"/>
                </a:lnTo>
                <a:lnTo>
                  <a:pt x="289" y="819"/>
                </a:lnTo>
                <a:lnTo>
                  <a:pt x="346" y="792"/>
                </a:lnTo>
                <a:lnTo>
                  <a:pt x="403" y="756"/>
                </a:lnTo>
                <a:lnTo>
                  <a:pt x="519" y="655"/>
                </a:lnTo>
                <a:lnTo>
                  <a:pt x="635" y="512"/>
                </a:lnTo>
                <a:lnTo>
                  <a:pt x="750" y="341"/>
                </a:lnTo>
                <a:lnTo>
                  <a:pt x="807" y="254"/>
                </a:lnTo>
                <a:lnTo>
                  <a:pt x="865" y="172"/>
                </a:lnTo>
                <a:lnTo>
                  <a:pt x="922" y="101"/>
                </a:lnTo>
                <a:lnTo>
                  <a:pt x="980" y="46"/>
                </a:lnTo>
                <a:lnTo>
                  <a:pt x="1038" y="11"/>
                </a:lnTo>
                <a:lnTo>
                  <a:pt x="1096" y="0"/>
                </a:lnTo>
              </a:path>
            </a:pathLst>
          </a:custGeom>
          <a:noFill/>
          <a:ln w="31750">
            <a:solidFill>
              <a:srgbClr val="800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27" name="Line 9"/>
          <p:cNvSpPr>
            <a:spLocks noChangeShapeType="1"/>
          </p:cNvSpPr>
          <p:nvPr/>
        </p:nvSpPr>
        <p:spPr bwMode="auto">
          <a:xfrm>
            <a:off x="6534150" y="2447925"/>
            <a:ext cx="1588" cy="1387475"/>
          </a:xfrm>
          <a:prstGeom prst="line">
            <a:avLst/>
          </a:prstGeom>
          <a:noFill/>
          <a:ln w="17463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28" name="Freeform 10"/>
          <p:cNvSpPr>
            <a:spLocks/>
          </p:cNvSpPr>
          <p:nvPr/>
        </p:nvSpPr>
        <p:spPr bwMode="auto">
          <a:xfrm>
            <a:off x="4724400" y="2362200"/>
            <a:ext cx="3656013" cy="1471613"/>
          </a:xfrm>
          <a:custGeom>
            <a:avLst/>
            <a:gdLst>
              <a:gd name="T0" fmla="*/ 0 w 2303"/>
              <a:gd name="T1" fmla="*/ 0 h 927"/>
              <a:gd name="T2" fmla="*/ 0 w 2303"/>
              <a:gd name="T3" fmla="*/ 2147483647 h 927"/>
              <a:gd name="T4" fmla="*/ 2147483647 w 2303"/>
              <a:gd name="T5" fmla="*/ 2147483647 h 927"/>
              <a:gd name="T6" fmla="*/ 0 60000 65536"/>
              <a:gd name="T7" fmla="*/ 0 60000 65536"/>
              <a:gd name="T8" fmla="*/ 0 60000 65536"/>
              <a:gd name="T9" fmla="*/ 0 w 2303"/>
              <a:gd name="T10" fmla="*/ 0 h 927"/>
              <a:gd name="T11" fmla="*/ 2303 w 2303"/>
              <a:gd name="T12" fmla="*/ 927 h 92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303" h="927">
                <a:moveTo>
                  <a:pt x="0" y="0"/>
                </a:moveTo>
                <a:lnTo>
                  <a:pt x="0" y="927"/>
                </a:lnTo>
                <a:lnTo>
                  <a:pt x="2303" y="927"/>
                </a:lnTo>
              </a:path>
            </a:pathLst>
          </a:custGeom>
          <a:noFill/>
          <a:ln w="17463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29" name="Line 11"/>
          <p:cNvSpPr>
            <a:spLocks noChangeShapeType="1"/>
          </p:cNvSpPr>
          <p:nvPr/>
        </p:nvSpPr>
        <p:spPr bwMode="auto">
          <a:xfrm>
            <a:off x="4660900" y="2327275"/>
            <a:ext cx="47625" cy="1588"/>
          </a:xfrm>
          <a:prstGeom prst="line">
            <a:avLst/>
          </a:prstGeom>
          <a:noFill/>
          <a:ln w="17463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0" name="Line 12"/>
          <p:cNvSpPr>
            <a:spLocks noChangeShapeType="1"/>
          </p:cNvSpPr>
          <p:nvPr/>
        </p:nvSpPr>
        <p:spPr bwMode="auto">
          <a:xfrm>
            <a:off x="4660900" y="2474913"/>
            <a:ext cx="47625" cy="1587"/>
          </a:xfrm>
          <a:prstGeom prst="line">
            <a:avLst/>
          </a:prstGeom>
          <a:noFill/>
          <a:ln w="17463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1" name="Line 13"/>
          <p:cNvSpPr>
            <a:spLocks noChangeShapeType="1"/>
          </p:cNvSpPr>
          <p:nvPr/>
        </p:nvSpPr>
        <p:spPr bwMode="auto">
          <a:xfrm>
            <a:off x="4660900" y="2620963"/>
            <a:ext cx="47625" cy="1587"/>
          </a:xfrm>
          <a:prstGeom prst="line">
            <a:avLst/>
          </a:prstGeom>
          <a:noFill/>
          <a:ln w="17463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2" name="Line 14"/>
          <p:cNvSpPr>
            <a:spLocks noChangeShapeType="1"/>
          </p:cNvSpPr>
          <p:nvPr/>
        </p:nvSpPr>
        <p:spPr bwMode="auto">
          <a:xfrm>
            <a:off x="4660900" y="2770188"/>
            <a:ext cx="47625" cy="1587"/>
          </a:xfrm>
          <a:prstGeom prst="line">
            <a:avLst/>
          </a:prstGeom>
          <a:noFill/>
          <a:ln w="17463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3" name="Line 15"/>
          <p:cNvSpPr>
            <a:spLocks noChangeShapeType="1"/>
          </p:cNvSpPr>
          <p:nvPr/>
        </p:nvSpPr>
        <p:spPr bwMode="auto">
          <a:xfrm>
            <a:off x="4660900" y="2916238"/>
            <a:ext cx="47625" cy="1587"/>
          </a:xfrm>
          <a:prstGeom prst="line">
            <a:avLst/>
          </a:prstGeom>
          <a:noFill/>
          <a:ln w="17463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4" name="Line 16"/>
          <p:cNvSpPr>
            <a:spLocks noChangeShapeType="1"/>
          </p:cNvSpPr>
          <p:nvPr/>
        </p:nvSpPr>
        <p:spPr bwMode="auto">
          <a:xfrm>
            <a:off x="4660900" y="3063875"/>
            <a:ext cx="47625" cy="1588"/>
          </a:xfrm>
          <a:prstGeom prst="line">
            <a:avLst/>
          </a:prstGeom>
          <a:noFill/>
          <a:ln w="17463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5" name="Line 17"/>
          <p:cNvSpPr>
            <a:spLocks noChangeShapeType="1"/>
          </p:cNvSpPr>
          <p:nvPr/>
        </p:nvSpPr>
        <p:spPr bwMode="auto">
          <a:xfrm>
            <a:off x="4660900" y="3209925"/>
            <a:ext cx="47625" cy="1588"/>
          </a:xfrm>
          <a:prstGeom prst="line">
            <a:avLst/>
          </a:prstGeom>
          <a:noFill/>
          <a:ln w="17463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6" name="Line 18"/>
          <p:cNvSpPr>
            <a:spLocks noChangeShapeType="1"/>
          </p:cNvSpPr>
          <p:nvPr/>
        </p:nvSpPr>
        <p:spPr bwMode="auto">
          <a:xfrm>
            <a:off x="4660900" y="3357563"/>
            <a:ext cx="47625" cy="1587"/>
          </a:xfrm>
          <a:prstGeom prst="line">
            <a:avLst/>
          </a:prstGeom>
          <a:noFill/>
          <a:ln w="17463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7" name="Line 19"/>
          <p:cNvSpPr>
            <a:spLocks noChangeShapeType="1"/>
          </p:cNvSpPr>
          <p:nvPr/>
        </p:nvSpPr>
        <p:spPr bwMode="auto">
          <a:xfrm>
            <a:off x="4660900" y="3503613"/>
            <a:ext cx="47625" cy="1587"/>
          </a:xfrm>
          <a:prstGeom prst="line">
            <a:avLst/>
          </a:prstGeom>
          <a:noFill/>
          <a:ln w="17463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8" name="Line 20"/>
          <p:cNvSpPr>
            <a:spLocks noChangeShapeType="1"/>
          </p:cNvSpPr>
          <p:nvPr/>
        </p:nvSpPr>
        <p:spPr bwMode="auto">
          <a:xfrm>
            <a:off x="4660900" y="3652838"/>
            <a:ext cx="47625" cy="1587"/>
          </a:xfrm>
          <a:prstGeom prst="line">
            <a:avLst/>
          </a:prstGeom>
          <a:noFill/>
          <a:ln w="17463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9" name="Line 21"/>
          <p:cNvSpPr>
            <a:spLocks noChangeShapeType="1"/>
          </p:cNvSpPr>
          <p:nvPr/>
        </p:nvSpPr>
        <p:spPr bwMode="auto">
          <a:xfrm>
            <a:off x="8364538" y="3798888"/>
            <a:ext cx="1587" cy="17462"/>
          </a:xfrm>
          <a:prstGeom prst="line">
            <a:avLst/>
          </a:prstGeom>
          <a:noFill/>
          <a:ln w="17463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0" name="Line 22"/>
          <p:cNvSpPr>
            <a:spLocks noChangeShapeType="1"/>
          </p:cNvSpPr>
          <p:nvPr/>
        </p:nvSpPr>
        <p:spPr bwMode="auto">
          <a:xfrm>
            <a:off x="7999413" y="3798888"/>
            <a:ext cx="1587" cy="17462"/>
          </a:xfrm>
          <a:prstGeom prst="line">
            <a:avLst/>
          </a:prstGeom>
          <a:noFill/>
          <a:ln w="17463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1" name="Line 23"/>
          <p:cNvSpPr>
            <a:spLocks noChangeShapeType="1"/>
          </p:cNvSpPr>
          <p:nvPr/>
        </p:nvSpPr>
        <p:spPr bwMode="auto">
          <a:xfrm>
            <a:off x="7631113" y="3798888"/>
            <a:ext cx="1587" cy="17462"/>
          </a:xfrm>
          <a:prstGeom prst="line">
            <a:avLst/>
          </a:prstGeom>
          <a:noFill/>
          <a:ln w="17463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2" name="Line 24"/>
          <p:cNvSpPr>
            <a:spLocks noChangeShapeType="1"/>
          </p:cNvSpPr>
          <p:nvPr/>
        </p:nvSpPr>
        <p:spPr bwMode="auto">
          <a:xfrm>
            <a:off x="7265988" y="3798888"/>
            <a:ext cx="1587" cy="17462"/>
          </a:xfrm>
          <a:prstGeom prst="line">
            <a:avLst/>
          </a:prstGeom>
          <a:noFill/>
          <a:ln w="17463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3" name="Line 25"/>
          <p:cNvSpPr>
            <a:spLocks noChangeShapeType="1"/>
          </p:cNvSpPr>
          <p:nvPr/>
        </p:nvSpPr>
        <p:spPr bwMode="auto">
          <a:xfrm>
            <a:off x="6900863" y="3798888"/>
            <a:ext cx="1587" cy="17462"/>
          </a:xfrm>
          <a:prstGeom prst="line">
            <a:avLst/>
          </a:prstGeom>
          <a:noFill/>
          <a:ln w="17463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4" name="Line 26"/>
          <p:cNvSpPr>
            <a:spLocks noChangeShapeType="1"/>
          </p:cNvSpPr>
          <p:nvPr/>
        </p:nvSpPr>
        <p:spPr bwMode="auto">
          <a:xfrm>
            <a:off x="6535738" y="3798888"/>
            <a:ext cx="1587" cy="17462"/>
          </a:xfrm>
          <a:prstGeom prst="line">
            <a:avLst/>
          </a:prstGeom>
          <a:noFill/>
          <a:ln w="17463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5" name="Line 27"/>
          <p:cNvSpPr>
            <a:spLocks noChangeShapeType="1"/>
          </p:cNvSpPr>
          <p:nvPr/>
        </p:nvSpPr>
        <p:spPr bwMode="auto">
          <a:xfrm>
            <a:off x="6170613" y="3798888"/>
            <a:ext cx="1587" cy="17462"/>
          </a:xfrm>
          <a:prstGeom prst="line">
            <a:avLst/>
          </a:prstGeom>
          <a:noFill/>
          <a:ln w="17463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6" name="Line 28"/>
          <p:cNvSpPr>
            <a:spLocks noChangeShapeType="1"/>
          </p:cNvSpPr>
          <p:nvPr/>
        </p:nvSpPr>
        <p:spPr bwMode="auto">
          <a:xfrm>
            <a:off x="5803900" y="3798888"/>
            <a:ext cx="1588" cy="17462"/>
          </a:xfrm>
          <a:prstGeom prst="line">
            <a:avLst/>
          </a:prstGeom>
          <a:noFill/>
          <a:ln w="17463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7" name="Line 29"/>
          <p:cNvSpPr>
            <a:spLocks noChangeShapeType="1"/>
          </p:cNvSpPr>
          <p:nvPr/>
        </p:nvSpPr>
        <p:spPr bwMode="auto">
          <a:xfrm>
            <a:off x="5438775" y="3798888"/>
            <a:ext cx="1588" cy="17462"/>
          </a:xfrm>
          <a:prstGeom prst="line">
            <a:avLst/>
          </a:prstGeom>
          <a:noFill/>
          <a:ln w="17463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8" name="Line 30"/>
          <p:cNvSpPr>
            <a:spLocks noChangeShapeType="1"/>
          </p:cNvSpPr>
          <p:nvPr/>
        </p:nvSpPr>
        <p:spPr bwMode="auto">
          <a:xfrm>
            <a:off x="5073650" y="3798888"/>
            <a:ext cx="1588" cy="17462"/>
          </a:xfrm>
          <a:prstGeom prst="line">
            <a:avLst/>
          </a:prstGeom>
          <a:noFill/>
          <a:ln w="17463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9" name="Rectangle 31"/>
          <p:cNvSpPr>
            <a:spLocks noChangeArrowheads="1"/>
          </p:cNvSpPr>
          <p:nvPr/>
        </p:nvSpPr>
        <p:spPr bwMode="auto">
          <a:xfrm>
            <a:off x="8480425" y="3582988"/>
            <a:ext cx="184150" cy="44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900" b="1" i="1"/>
              <a:t>x</a:t>
            </a:r>
            <a:endParaRPr lang="en-US" altLang="en-US" sz="1800"/>
          </a:p>
        </p:txBody>
      </p:sp>
      <p:sp>
        <p:nvSpPr>
          <p:cNvPr id="81950" name="Rectangle 32"/>
          <p:cNvSpPr>
            <a:spLocks noChangeArrowheads="1"/>
          </p:cNvSpPr>
          <p:nvPr/>
        </p:nvSpPr>
        <p:spPr bwMode="auto">
          <a:xfrm>
            <a:off x="4398963" y="1879600"/>
            <a:ext cx="122237" cy="44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900" b="1" i="1"/>
              <a:t>f</a:t>
            </a:r>
            <a:endParaRPr lang="en-US" altLang="en-US" sz="1800"/>
          </a:p>
        </p:txBody>
      </p:sp>
      <p:sp>
        <p:nvSpPr>
          <p:cNvPr id="81951" name="Rectangle 33"/>
          <p:cNvSpPr>
            <a:spLocks noChangeArrowheads="1"/>
          </p:cNvSpPr>
          <p:nvPr/>
        </p:nvSpPr>
        <p:spPr bwMode="auto">
          <a:xfrm>
            <a:off x="4522788" y="1879600"/>
            <a:ext cx="122237" cy="44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900" b="1"/>
              <a:t>(</a:t>
            </a:r>
            <a:endParaRPr lang="en-US" altLang="en-US" sz="1800"/>
          </a:p>
        </p:txBody>
      </p:sp>
      <p:sp>
        <p:nvSpPr>
          <p:cNvPr id="81952" name="Rectangle 34"/>
          <p:cNvSpPr>
            <a:spLocks noChangeArrowheads="1"/>
          </p:cNvSpPr>
          <p:nvPr/>
        </p:nvSpPr>
        <p:spPr bwMode="auto">
          <a:xfrm>
            <a:off x="4646613" y="1879600"/>
            <a:ext cx="184150" cy="44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900" b="1" i="1"/>
              <a:t>x</a:t>
            </a:r>
            <a:endParaRPr lang="en-US" altLang="en-US" sz="1800"/>
          </a:p>
        </p:txBody>
      </p:sp>
      <p:sp>
        <p:nvSpPr>
          <p:cNvPr id="81953" name="Rectangle 35"/>
          <p:cNvSpPr>
            <a:spLocks noChangeArrowheads="1"/>
          </p:cNvSpPr>
          <p:nvPr/>
        </p:nvSpPr>
        <p:spPr bwMode="auto">
          <a:xfrm>
            <a:off x="4894263" y="1879600"/>
            <a:ext cx="122237" cy="44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900" b="1"/>
              <a:t>)</a:t>
            </a:r>
            <a:endParaRPr lang="en-US" altLang="en-US" sz="1800"/>
          </a:p>
        </p:txBody>
      </p:sp>
      <p:grpSp>
        <p:nvGrpSpPr>
          <p:cNvPr id="2" name="Group 36"/>
          <p:cNvGrpSpPr>
            <a:grpSpLocks/>
          </p:cNvGrpSpPr>
          <p:nvPr/>
        </p:nvGrpSpPr>
        <p:grpSpPr bwMode="auto">
          <a:xfrm>
            <a:off x="5826125" y="3886200"/>
            <a:ext cx="1444625" cy="1871663"/>
            <a:chOff x="3670" y="2448"/>
            <a:chExt cx="910" cy="1179"/>
          </a:xfrm>
        </p:grpSpPr>
        <p:sp>
          <p:nvSpPr>
            <p:cNvPr id="81955" name="Rectangle 4"/>
            <p:cNvSpPr>
              <a:spLocks noChangeArrowheads="1"/>
            </p:cNvSpPr>
            <p:nvPr/>
          </p:nvSpPr>
          <p:spPr bwMode="auto">
            <a:xfrm>
              <a:off x="3670" y="2881"/>
              <a:ext cx="910" cy="7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b="1">
                  <a:solidFill>
                    <a:schemeClr val="tx2"/>
                  </a:solidFill>
                </a:rPr>
                <a:t>Mean Median Mode</a:t>
              </a:r>
            </a:p>
          </p:txBody>
        </p:sp>
        <p:sp>
          <p:nvSpPr>
            <p:cNvPr id="81956" name="Line 5"/>
            <p:cNvSpPr>
              <a:spLocks noChangeShapeType="1"/>
            </p:cNvSpPr>
            <p:nvPr/>
          </p:nvSpPr>
          <p:spPr bwMode="auto">
            <a:xfrm>
              <a:off x="4125" y="2448"/>
              <a:ext cx="0" cy="428"/>
            </a:xfrm>
            <a:prstGeom prst="line">
              <a:avLst/>
            </a:prstGeom>
            <a:noFill/>
            <a:ln w="28575">
              <a:solidFill>
                <a:srgbClr val="B0D46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9223978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35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35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35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35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  <p:par>
                                <p:cTn id="1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5171" grpId="0" build="p" autoUpdateAnimBg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7" name="Rectangle 2"/>
          <p:cNvSpPr>
            <a:spLocks noGrp="1" noChangeArrowheads="1"/>
          </p:cNvSpPr>
          <p:nvPr>
            <p:ph type="title"/>
          </p:nvPr>
        </p:nvSpPr>
        <p:spPr>
          <a:xfrm>
            <a:off x="609600" y="228600"/>
            <a:ext cx="7881938" cy="1143000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Probability Density Function</a:t>
            </a:r>
          </a:p>
        </p:txBody>
      </p:sp>
      <p:sp>
        <p:nvSpPr>
          <p:cNvPr id="11268" name="Rectangle 5"/>
          <p:cNvSpPr>
            <a:spLocks noGrp="1" noChangeArrowheads="1"/>
          </p:cNvSpPr>
          <p:nvPr>
            <p:ph idx="1"/>
          </p:nvPr>
        </p:nvSpPr>
        <p:spPr>
          <a:xfrm>
            <a:off x="457200" y="2971800"/>
            <a:ext cx="7878763" cy="3276600"/>
          </a:xfrm>
        </p:spPr>
        <p:txBody>
          <a:bodyPr lIns="90488" tIns="44450" rIns="90488" bIns="44450"/>
          <a:lstStyle/>
          <a:p>
            <a:pPr marL="225425" indent="-225425" defTabSz="908050">
              <a:lnSpc>
                <a:spcPct val="90000"/>
              </a:lnSpc>
              <a:spcBef>
                <a:spcPct val="10000"/>
              </a:spcBef>
              <a:buClr>
                <a:srgbClr val="8E0D30"/>
              </a:buClr>
              <a:buFontTx/>
              <a:buNone/>
              <a:tabLst>
                <a:tab pos="796925" algn="l"/>
                <a:tab pos="1262063" algn="l"/>
              </a:tabLst>
            </a:pPr>
            <a:r>
              <a:rPr lang="en-US" altLang="en-US" sz="2800"/>
              <a:t>where</a:t>
            </a:r>
          </a:p>
          <a:p>
            <a:pPr marL="225425" indent="-225425" defTabSz="908050">
              <a:lnSpc>
                <a:spcPct val="90000"/>
              </a:lnSpc>
              <a:spcBef>
                <a:spcPct val="10000"/>
              </a:spcBef>
              <a:buClr>
                <a:srgbClr val="8E0D30"/>
              </a:buClr>
              <a:buFontTx/>
              <a:buNone/>
              <a:tabLst>
                <a:tab pos="796925" algn="l"/>
                <a:tab pos="1262063" algn="l"/>
              </a:tabLst>
            </a:pPr>
            <a:r>
              <a:rPr lang="en-US" altLang="en-US" sz="2800" i="1"/>
              <a:t>		µ</a:t>
            </a:r>
            <a:r>
              <a:rPr lang="en-US" altLang="en-US" sz="2800"/>
              <a:t> = Mean of the normal random variable </a:t>
            </a:r>
            <a:r>
              <a:rPr lang="en-US" altLang="en-US" sz="2800" i="1"/>
              <a:t>x</a:t>
            </a:r>
            <a:endParaRPr lang="en-US" altLang="en-US" sz="2800"/>
          </a:p>
          <a:p>
            <a:pPr marL="225425" indent="-225425" defTabSz="908050">
              <a:lnSpc>
                <a:spcPct val="90000"/>
              </a:lnSpc>
              <a:spcBef>
                <a:spcPct val="10000"/>
              </a:spcBef>
              <a:buClr>
                <a:srgbClr val="8E0D30"/>
              </a:buClr>
              <a:buFontTx/>
              <a:buNone/>
              <a:tabLst>
                <a:tab pos="796925" algn="l"/>
                <a:tab pos="1262063" algn="l"/>
              </a:tabLst>
            </a:pPr>
            <a:r>
              <a:rPr lang="en-US" altLang="en-US" sz="2800" i="1"/>
              <a:t>		</a:t>
            </a:r>
            <a:r>
              <a:rPr lang="en-US" altLang="en-US" sz="2800" i="1">
                <a:latin typeface="Symbol" panose="05050102010706020507" pitchFamily="18" charset="2"/>
                <a:sym typeface="Symbol" panose="05050102010706020507" pitchFamily="18" charset="2"/>
              </a:rPr>
              <a:t></a:t>
            </a:r>
            <a:r>
              <a:rPr lang="en-US" altLang="en-US" sz="2800"/>
              <a:t> = Standard deviation</a:t>
            </a:r>
          </a:p>
          <a:p>
            <a:pPr marL="225425" indent="-225425" defTabSz="908050">
              <a:lnSpc>
                <a:spcPct val="90000"/>
              </a:lnSpc>
              <a:spcBef>
                <a:spcPct val="10000"/>
              </a:spcBef>
              <a:buClr>
                <a:srgbClr val="8E0D30"/>
              </a:buClr>
              <a:buFontTx/>
              <a:buNone/>
              <a:tabLst>
                <a:tab pos="796925" algn="l"/>
                <a:tab pos="1262063" algn="l"/>
              </a:tabLst>
            </a:pPr>
            <a:r>
              <a:rPr lang="en-US" altLang="en-US" sz="2800" i="1"/>
              <a:t>		π</a:t>
            </a:r>
            <a:r>
              <a:rPr lang="en-US" altLang="en-US" sz="2800"/>
              <a:t> = 3.1415 . . .</a:t>
            </a:r>
          </a:p>
          <a:p>
            <a:pPr marL="225425" indent="-225425" defTabSz="908050">
              <a:lnSpc>
                <a:spcPct val="90000"/>
              </a:lnSpc>
              <a:spcBef>
                <a:spcPct val="10000"/>
              </a:spcBef>
              <a:buClr>
                <a:srgbClr val="8E0D30"/>
              </a:buClr>
              <a:buFontTx/>
              <a:buNone/>
              <a:tabLst>
                <a:tab pos="796925" algn="l"/>
                <a:tab pos="1262063" algn="l"/>
              </a:tabLst>
            </a:pPr>
            <a:r>
              <a:rPr lang="en-US" altLang="en-US" sz="2800"/>
              <a:t>		</a:t>
            </a:r>
            <a:r>
              <a:rPr lang="en-US" altLang="en-US" sz="2800" i="1"/>
              <a:t>e</a:t>
            </a:r>
            <a:r>
              <a:rPr lang="en-US" altLang="en-US" sz="2800"/>
              <a:t> = 2.71828 . . . </a:t>
            </a:r>
          </a:p>
          <a:p>
            <a:pPr marL="225425" indent="-225425" defTabSz="908050">
              <a:lnSpc>
                <a:spcPct val="90000"/>
              </a:lnSpc>
              <a:spcBef>
                <a:spcPct val="10000"/>
              </a:spcBef>
              <a:buClr>
                <a:srgbClr val="8E0D30"/>
              </a:buClr>
              <a:buFontTx/>
              <a:buNone/>
              <a:tabLst>
                <a:tab pos="796925" algn="l"/>
                <a:tab pos="1262063" algn="l"/>
              </a:tabLst>
            </a:pPr>
            <a:r>
              <a:rPr lang="en-US" altLang="en-US" sz="2800" i="1"/>
              <a:t>		P</a:t>
            </a:r>
            <a:r>
              <a:rPr lang="en-US" altLang="en-US" sz="2800"/>
              <a:t>(</a:t>
            </a:r>
            <a:r>
              <a:rPr lang="en-US" altLang="en-US" sz="2800" i="1"/>
              <a:t>x</a:t>
            </a:r>
            <a:r>
              <a:rPr lang="en-US" altLang="en-US" sz="2800"/>
              <a:t> &lt; </a:t>
            </a:r>
            <a:r>
              <a:rPr lang="en-US" altLang="en-US" sz="2800" i="1"/>
              <a:t>a</a:t>
            </a:r>
            <a:r>
              <a:rPr lang="en-US" altLang="en-US" sz="2800"/>
              <a:t>) is obtained from a table of normal</a:t>
            </a:r>
            <a:br>
              <a:rPr lang="en-US" altLang="en-US" sz="2800"/>
            </a:br>
            <a:r>
              <a:rPr lang="en-US" altLang="en-US" sz="2800"/>
              <a:t>			  probabilities</a:t>
            </a:r>
          </a:p>
        </p:txBody>
      </p:sp>
      <p:sp>
        <p:nvSpPr>
          <p:cNvPr id="11269" name="Rectangle 4"/>
          <p:cNvSpPr>
            <a:spLocks noChangeArrowheads="1"/>
          </p:cNvSpPr>
          <p:nvPr/>
        </p:nvSpPr>
        <p:spPr bwMode="auto">
          <a:xfrm>
            <a:off x="762000" y="3962400"/>
            <a:ext cx="777240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graphicFrame>
        <p:nvGraphicFramePr>
          <p:cNvPr id="11266" name="Object 6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91203794"/>
              </p:ext>
            </p:extLst>
          </p:nvPr>
        </p:nvGraphicFramePr>
        <p:xfrm>
          <a:off x="2647950" y="1631950"/>
          <a:ext cx="3848100" cy="1168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6808" name="Equation" r:id="rId4" imgW="3848040" imgH="1168200" progId="Equation.DSMT4">
                  <p:embed/>
                </p:oleObj>
              </mc:Choice>
              <mc:Fallback>
                <p:oleObj name="Equation" r:id="rId4" imgW="3848040" imgH="1168200" progId="Equation.DSMT4">
                  <p:embed/>
                  <p:pic>
                    <p:nvPicPr>
                      <p:cNvPr id="11266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647950" y="1631950"/>
                        <a:ext cx="3848100" cy="11684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759771035"/>
      </p:ext>
    </p:extLst>
  </p:cSld>
  <p:clrMapOvr>
    <a:masterClrMapping/>
  </p:clrMapOvr>
  <p:transition>
    <p:wipe dir="r"/>
  </p:transition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325562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Effect of Varying </a:t>
            </a:r>
            <a:br>
              <a:rPr lang="en-US" altLang="en-US" b="1"/>
            </a:br>
            <a:r>
              <a:rPr lang="en-US" altLang="en-US" b="1"/>
              <a:t>Parameters (</a:t>
            </a:r>
            <a:r>
              <a:rPr lang="en-US" altLang="en-US" b="1" i="1">
                <a:latin typeface="Symbol" panose="05050102010706020507" pitchFamily="18" charset="2"/>
              </a:rPr>
              <a:t></a:t>
            </a:r>
            <a:r>
              <a:rPr lang="en-US" altLang="en-US" b="1"/>
              <a:t> &amp; </a:t>
            </a:r>
            <a:r>
              <a:rPr lang="en-US" altLang="en-US" b="1" i="1">
                <a:latin typeface="Symbol" panose="05050102010706020507" pitchFamily="18" charset="2"/>
              </a:rPr>
              <a:t></a:t>
            </a:r>
            <a:r>
              <a:rPr lang="en-US" altLang="en-US" b="1"/>
              <a:t>)</a:t>
            </a:r>
          </a:p>
        </p:txBody>
      </p:sp>
      <p:pic>
        <p:nvPicPr>
          <p:cNvPr id="82947" name="Picture 38" descr="Screen shot 2010-02-27 at 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76400" y="1981200"/>
            <a:ext cx="5842000" cy="403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66560273"/>
      </p:ext>
    </p:extLst>
  </p:cSld>
  <p:clrMapOvr>
    <a:masterClrMapping/>
  </p:clrMapOvr>
  <p:transition>
    <p:wipe dir="r"/>
  </p:transition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2" name="Rectangle 7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Normal Distribution </a:t>
            </a:r>
            <a:br>
              <a:rPr lang="en-US" altLang="en-US" b="1"/>
            </a:br>
            <a:r>
              <a:rPr lang="en-US" altLang="en-US" b="1"/>
              <a:t>Probability</a:t>
            </a:r>
          </a:p>
        </p:txBody>
      </p:sp>
      <p:grpSp>
        <p:nvGrpSpPr>
          <p:cNvPr id="12293" name="Group 2"/>
          <p:cNvGrpSpPr>
            <a:grpSpLocks/>
          </p:cNvGrpSpPr>
          <p:nvPr/>
        </p:nvGrpSpPr>
        <p:grpSpPr bwMode="auto">
          <a:xfrm>
            <a:off x="3043238" y="1752600"/>
            <a:ext cx="4883150" cy="1974850"/>
            <a:chOff x="1917" y="1104"/>
            <a:chExt cx="3076" cy="1244"/>
          </a:xfrm>
        </p:grpSpPr>
        <p:sp>
          <p:nvSpPr>
            <p:cNvPr id="56362" name="Freeform 3"/>
            <p:cNvSpPr>
              <a:spLocks/>
            </p:cNvSpPr>
            <p:nvPr/>
          </p:nvSpPr>
          <p:spPr bwMode="auto">
            <a:xfrm>
              <a:off x="1917" y="1104"/>
              <a:ext cx="3076" cy="963"/>
            </a:xfrm>
            <a:custGeom>
              <a:avLst/>
              <a:gdLst>
                <a:gd name="T0" fmla="*/ 2561 w 3076"/>
                <a:gd name="T1" fmla="*/ 202 h 963"/>
                <a:gd name="T2" fmla="*/ 2461 w 3076"/>
                <a:gd name="T3" fmla="*/ 153 h 963"/>
                <a:gd name="T4" fmla="*/ 2321 w 3076"/>
                <a:gd name="T5" fmla="*/ 126 h 963"/>
                <a:gd name="T6" fmla="*/ 2123 w 3076"/>
                <a:gd name="T7" fmla="*/ 112 h 963"/>
                <a:gd name="T8" fmla="*/ 1904 w 3076"/>
                <a:gd name="T9" fmla="*/ 127 h 963"/>
                <a:gd name="T10" fmla="*/ 1779 w 3076"/>
                <a:gd name="T11" fmla="*/ 96 h 963"/>
                <a:gd name="T12" fmla="*/ 1636 w 3076"/>
                <a:gd name="T13" fmla="*/ 35 h 963"/>
                <a:gd name="T14" fmla="*/ 1399 w 3076"/>
                <a:gd name="T15" fmla="*/ 1 h 963"/>
                <a:gd name="T16" fmla="*/ 1156 w 3076"/>
                <a:gd name="T17" fmla="*/ 8 h 963"/>
                <a:gd name="T18" fmla="*/ 928 w 3076"/>
                <a:gd name="T19" fmla="*/ 55 h 963"/>
                <a:gd name="T20" fmla="*/ 812 w 3076"/>
                <a:gd name="T21" fmla="*/ 113 h 963"/>
                <a:gd name="T22" fmla="*/ 712 w 3076"/>
                <a:gd name="T23" fmla="*/ 138 h 963"/>
                <a:gd name="T24" fmla="*/ 517 w 3076"/>
                <a:gd name="T25" fmla="*/ 153 h 963"/>
                <a:gd name="T26" fmla="*/ 386 w 3076"/>
                <a:gd name="T27" fmla="*/ 212 h 963"/>
                <a:gd name="T28" fmla="*/ 368 w 3076"/>
                <a:gd name="T29" fmla="*/ 277 h 963"/>
                <a:gd name="T30" fmla="*/ 252 w 3076"/>
                <a:gd name="T31" fmla="*/ 281 h 963"/>
                <a:gd name="T32" fmla="*/ 137 w 3076"/>
                <a:gd name="T33" fmla="*/ 308 h 963"/>
                <a:gd name="T34" fmla="*/ 73 w 3076"/>
                <a:gd name="T35" fmla="*/ 338 h 963"/>
                <a:gd name="T36" fmla="*/ 21 w 3076"/>
                <a:gd name="T37" fmla="*/ 385 h 963"/>
                <a:gd name="T38" fmla="*/ 27 w 3076"/>
                <a:gd name="T39" fmla="*/ 425 h 963"/>
                <a:gd name="T40" fmla="*/ 21 w 3076"/>
                <a:gd name="T41" fmla="*/ 478 h 963"/>
                <a:gd name="T42" fmla="*/ 3 w 3076"/>
                <a:gd name="T43" fmla="*/ 529 h 963"/>
                <a:gd name="T44" fmla="*/ 30 w 3076"/>
                <a:gd name="T45" fmla="*/ 581 h 963"/>
                <a:gd name="T46" fmla="*/ 18 w 3076"/>
                <a:gd name="T47" fmla="*/ 637 h 963"/>
                <a:gd name="T48" fmla="*/ 0 w 3076"/>
                <a:gd name="T49" fmla="*/ 686 h 963"/>
                <a:gd name="T50" fmla="*/ 36 w 3076"/>
                <a:gd name="T51" fmla="*/ 750 h 963"/>
                <a:gd name="T52" fmla="*/ 128 w 3076"/>
                <a:gd name="T53" fmla="*/ 796 h 963"/>
                <a:gd name="T54" fmla="*/ 316 w 3076"/>
                <a:gd name="T55" fmla="*/ 826 h 963"/>
                <a:gd name="T56" fmla="*/ 462 w 3076"/>
                <a:gd name="T57" fmla="*/ 807 h 963"/>
                <a:gd name="T58" fmla="*/ 544 w 3076"/>
                <a:gd name="T59" fmla="*/ 849 h 963"/>
                <a:gd name="T60" fmla="*/ 651 w 3076"/>
                <a:gd name="T61" fmla="*/ 876 h 963"/>
                <a:gd name="T62" fmla="*/ 803 w 3076"/>
                <a:gd name="T63" fmla="*/ 894 h 963"/>
                <a:gd name="T64" fmla="*/ 979 w 3076"/>
                <a:gd name="T65" fmla="*/ 883 h 963"/>
                <a:gd name="T66" fmla="*/ 1104 w 3076"/>
                <a:gd name="T67" fmla="*/ 896 h 963"/>
                <a:gd name="T68" fmla="*/ 1201 w 3076"/>
                <a:gd name="T69" fmla="*/ 930 h 963"/>
                <a:gd name="T70" fmla="*/ 1338 w 3076"/>
                <a:gd name="T71" fmla="*/ 948 h 963"/>
                <a:gd name="T72" fmla="*/ 1469 w 3076"/>
                <a:gd name="T73" fmla="*/ 943 h 963"/>
                <a:gd name="T74" fmla="*/ 1594 w 3076"/>
                <a:gd name="T75" fmla="*/ 910 h 963"/>
                <a:gd name="T76" fmla="*/ 1682 w 3076"/>
                <a:gd name="T77" fmla="*/ 943 h 963"/>
                <a:gd name="T78" fmla="*/ 1816 w 3076"/>
                <a:gd name="T79" fmla="*/ 962 h 963"/>
                <a:gd name="T80" fmla="*/ 1983 w 3076"/>
                <a:gd name="T81" fmla="*/ 950 h 963"/>
                <a:gd name="T82" fmla="*/ 2105 w 3076"/>
                <a:gd name="T83" fmla="*/ 909 h 963"/>
                <a:gd name="T84" fmla="*/ 2205 w 3076"/>
                <a:gd name="T85" fmla="*/ 892 h 963"/>
                <a:gd name="T86" fmla="*/ 2366 w 3076"/>
                <a:gd name="T87" fmla="*/ 896 h 963"/>
                <a:gd name="T88" fmla="*/ 2500 w 3076"/>
                <a:gd name="T89" fmla="*/ 867 h 963"/>
                <a:gd name="T90" fmla="*/ 2588 w 3076"/>
                <a:gd name="T91" fmla="*/ 823 h 963"/>
                <a:gd name="T92" fmla="*/ 2640 w 3076"/>
                <a:gd name="T93" fmla="*/ 802 h 963"/>
                <a:gd name="T94" fmla="*/ 2789 w 3076"/>
                <a:gd name="T95" fmla="*/ 796 h 963"/>
                <a:gd name="T96" fmla="*/ 2923 w 3076"/>
                <a:gd name="T97" fmla="*/ 753 h 963"/>
                <a:gd name="T98" fmla="*/ 2996 w 3076"/>
                <a:gd name="T99" fmla="*/ 686 h 963"/>
                <a:gd name="T100" fmla="*/ 3002 w 3076"/>
                <a:gd name="T101" fmla="*/ 611 h 963"/>
                <a:gd name="T102" fmla="*/ 3032 w 3076"/>
                <a:gd name="T103" fmla="*/ 540 h 963"/>
                <a:gd name="T104" fmla="*/ 3075 w 3076"/>
                <a:gd name="T105" fmla="*/ 469 h 963"/>
                <a:gd name="T106" fmla="*/ 3057 w 3076"/>
                <a:gd name="T107" fmla="*/ 391 h 963"/>
                <a:gd name="T108" fmla="*/ 2959 w 3076"/>
                <a:gd name="T109" fmla="*/ 329 h 963"/>
                <a:gd name="T110" fmla="*/ 2820 w 3076"/>
                <a:gd name="T111" fmla="*/ 281 h 963"/>
                <a:gd name="T112" fmla="*/ 2631 w 3076"/>
                <a:gd name="T113" fmla="*/ 256 h 963"/>
                <a:gd name="T114" fmla="*/ 2585 w 3076"/>
                <a:gd name="T115" fmla="*/ 228 h 96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076" h="963">
                  <a:moveTo>
                    <a:pt x="2585" y="228"/>
                  </a:moveTo>
                  <a:lnTo>
                    <a:pt x="2561" y="202"/>
                  </a:lnTo>
                  <a:lnTo>
                    <a:pt x="2521" y="174"/>
                  </a:lnTo>
                  <a:lnTo>
                    <a:pt x="2461" y="153"/>
                  </a:lnTo>
                  <a:lnTo>
                    <a:pt x="2385" y="135"/>
                  </a:lnTo>
                  <a:lnTo>
                    <a:pt x="2321" y="126"/>
                  </a:lnTo>
                  <a:lnTo>
                    <a:pt x="2242" y="116"/>
                  </a:lnTo>
                  <a:lnTo>
                    <a:pt x="2123" y="112"/>
                  </a:lnTo>
                  <a:lnTo>
                    <a:pt x="2010" y="116"/>
                  </a:lnTo>
                  <a:lnTo>
                    <a:pt x="1904" y="127"/>
                  </a:lnTo>
                  <a:lnTo>
                    <a:pt x="1825" y="140"/>
                  </a:lnTo>
                  <a:lnTo>
                    <a:pt x="1779" y="96"/>
                  </a:lnTo>
                  <a:lnTo>
                    <a:pt x="1718" y="62"/>
                  </a:lnTo>
                  <a:lnTo>
                    <a:pt x="1636" y="35"/>
                  </a:lnTo>
                  <a:lnTo>
                    <a:pt x="1530" y="16"/>
                  </a:lnTo>
                  <a:lnTo>
                    <a:pt x="1399" y="1"/>
                  </a:lnTo>
                  <a:lnTo>
                    <a:pt x="1271" y="0"/>
                  </a:lnTo>
                  <a:lnTo>
                    <a:pt x="1156" y="8"/>
                  </a:lnTo>
                  <a:lnTo>
                    <a:pt x="1025" y="25"/>
                  </a:lnTo>
                  <a:lnTo>
                    <a:pt x="928" y="55"/>
                  </a:lnTo>
                  <a:lnTo>
                    <a:pt x="858" y="85"/>
                  </a:lnTo>
                  <a:lnTo>
                    <a:pt x="812" y="113"/>
                  </a:lnTo>
                  <a:lnTo>
                    <a:pt x="803" y="150"/>
                  </a:lnTo>
                  <a:lnTo>
                    <a:pt x="712" y="138"/>
                  </a:lnTo>
                  <a:lnTo>
                    <a:pt x="605" y="142"/>
                  </a:lnTo>
                  <a:lnTo>
                    <a:pt x="517" y="153"/>
                  </a:lnTo>
                  <a:lnTo>
                    <a:pt x="441" y="178"/>
                  </a:lnTo>
                  <a:lnTo>
                    <a:pt x="386" y="212"/>
                  </a:lnTo>
                  <a:lnTo>
                    <a:pt x="365" y="250"/>
                  </a:lnTo>
                  <a:lnTo>
                    <a:pt x="368" y="277"/>
                  </a:lnTo>
                  <a:lnTo>
                    <a:pt x="316" y="274"/>
                  </a:lnTo>
                  <a:lnTo>
                    <a:pt x="252" y="281"/>
                  </a:lnTo>
                  <a:lnTo>
                    <a:pt x="189" y="294"/>
                  </a:lnTo>
                  <a:lnTo>
                    <a:pt x="137" y="308"/>
                  </a:lnTo>
                  <a:lnTo>
                    <a:pt x="103" y="321"/>
                  </a:lnTo>
                  <a:lnTo>
                    <a:pt x="73" y="338"/>
                  </a:lnTo>
                  <a:lnTo>
                    <a:pt x="40" y="359"/>
                  </a:lnTo>
                  <a:lnTo>
                    <a:pt x="21" y="385"/>
                  </a:lnTo>
                  <a:lnTo>
                    <a:pt x="18" y="404"/>
                  </a:lnTo>
                  <a:lnTo>
                    <a:pt x="27" y="425"/>
                  </a:lnTo>
                  <a:lnTo>
                    <a:pt x="49" y="451"/>
                  </a:lnTo>
                  <a:lnTo>
                    <a:pt x="21" y="478"/>
                  </a:lnTo>
                  <a:lnTo>
                    <a:pt x="9" y="502"/>
                  </a:lnTo>
                  <a:lnTo>
                    <a:pt x="3" y="529"/>
                  </a:lnTo>
                  <a:lnTo>
                    <a:pt x="18" y="562"/>
                  </a:lnTo>
                  <a:lnTo>
                    <a:pt x="30" y="581"/>
                  </a:lnTo>
                  <a:lnTo>
                    <a:pt x="64" y="605"/>
                  </a:lnTo>
                  <a:lnTo>
                    <a:pt x="18" y="637"/>
                  </a:lnTo>
                  <a:lnTo>
                    <a:pt x="3" y="658"/>
                  </a:lnTo>
                  <a:lnTo>
                    <a:pt x="0" y="686"/>
                  </a:lnTo>
                  <a:lnTo>
                    <a:pt x="9" y="716"/>
                  </a:lnTo>
                  <a:lnTo>
                    <a:pt x="36" y="750"/>
                  </a:lnTo>
                  <a:lnTo>
                    <a:pt x="73" y="774"/>
                  </a:lnTo>
                  <a:lnTo>
                    <a:pt x="128" y="796"/>
                  </a:lnTo>
                  <a:lnTo>
                    <a:pt x="219" y="818"/>
                  </a:lnTo>
                  <a:lnTo>
                    <a:pt x="316" y="826"/>
                  </a:lnTo>
                  <a:lnTo>
                    <a:pt x="405" y="819"/>
                  </a:lnTo>
                  <a:lnTo>
                    <a:pt x="462" y="807"/>
                  </a:lnTo>
                  <a:lnTo>
                    <a:pt x="502" y="831"/>
                  </a:lnTo>
                  <a:lnTo>
                    <a:pt x="544" y="849"/>
                  </a:lnTo>
                  <a:lnTo>
                    <a:pt x="581" y="861"/>
                  </a:lnTo>
                  <a:lnTo>
                    <a:pt x="651" y="876"/>
                  </a:lnTo>
                  <a:lnTo>
                    <a:pt x="712" y="887"/>
                  </a:lnTo>
                  <a:lnTo>
                    <a:pt x="803" y="894"/>
                  </a:lnTo>
                  <a:lnTo>
                    <a:pt x="891" y="893"/>
                  </a:lnTo>
                  <a:lnTo>
                    <a:pt x="979" y="883"/>
                  </a:lnTo>
                  <a:lnTo>
                    <a:pt x="1058" y="865"/>
                  </a:lnTo>
                  <a:lnTo>
                    <a:pt x="1104" y="896"/>
                  </a:lnTo>
                  <a:lnTo>
                    <a:pt x="1147" y="914"/>
                  </a:lnTo>
                  <a:lnTo>
                    <a:pt x="1201" y="930"/>
                  </a:lnTo>
                  <a:lnTo>
                    <a:pt x="1265" y="943"/>
                  </a:lnTo>
                  <a:lnTo>
                    <a:pt x="1338" y="948"/>
                  </a:lnTo>
                  <a:lnTo>
                    <a:pt x="1405" y="948"/>
                  </a:lnTo>
                  <a:lnTo>
                    <a:pt x="1469" y="943"/>
                  </a:lnTo>
                  <a:lnTo>
                    <a:pt x="1548" y="926"/>
                  </a:lnTo>
                  <a:lnTo>
                    <a:pt x="1594" y="910"/>
                  </a:lnTo>
                  <a:lnTo>
                    <a:pt x="1636" y="930"/>
                  </a:lnTo>
                  <a:lnTo>
                    <a:pt x="1682" y="943"/>
                  </a:lnTo>
                  <a:lnTo>
                    <a:pt x="1737" y="953"/>
                  </a:lnTo>
                  <a:lnTo>
                    <a:pt x="1816" y="962"/>
                  </a:lnTo>
                  <a:lnTo>
                    <a:pt x="1898" y="959"/>
                  </a:lnTo>
                  <a:lnTo>
                    <a:pt x="1983" y="950"/>
                  </a:lnTo>
                  <a:lnTo>
                    <a:pt x="2044" y="935"/>
                  </a:lnTo>
                  <a:lnTo>
                    <a:pt x="2105" y="909"/>
                  </a:lnTo>
                  <a:lnTo>
                    <a:pt x="2141" y="883"/>
                  </a:lnTo>
                  <a:lnTo>
                    <a:pt x="2205" y="892"/>
                  </a:lnTo>
                  <a:lnTo>
                    <a:pt x="2278" y="898"/>
                  </a:lnTo>
                  <a:lnTo>
                    <a:pt x="2366" y="896"/>
                  </a:lnTo>
                  <a:lnTo>
                    <a:pt x="2442" y="884"/>
                  </a:lnTo>
                  <a:lnTo>
                    <a:pt x="2500" y="867"/>
                  </a:lnTo>
                  <a:lnTo>
                    <a:pt x="2549" y="849"/>
                  </a:lnTo>
                  <a:lnTo>
                    <a:pt x="2588" y="823"/>
                  </a:lnTo>
                  <a:lnTo>
                    <a:pt x="2597" y="796"/>
                  </a:lnTo>
                  <a:lnTo>
                    <a:pt x="2640" y="802"/>
                  </a:lnTo>
                  <a:lnTo>
                    <a:pt x="2710" y="803"/>
                  </a:lnTo>
                  <a:lnTo>
                    <a:pt x="2789" y="796"/>
                  </a:lnTo>
                  <a:lnTo>
                    <a:pt x="2868" y="777"/>
                  </a:lnTo>
                  <a:lnTo>
                    <a:pt x="2923" y="753"/>
                  </a:lnTo>
                  <a:lnTo>
                    <a:pt x="2969" y="720"/>
                  </a:lnTo>
                  <a:lnTo>
                    <a:pt x="2996" y="686"/>
                  </a:lnTo>
                  <a:lnTo>
                    <a:pt x="3005" y="642"/>
                  </a:lnTo>
                  <a:lnTo>
                    <a:pt x="3002" y="611"/>
                  </a:lnTo>
                  <a:lnTo>
                    <a:pt x="2978" y="566"/>
                  </a:lnTo>
                  <a:lnTo>
                    <a:pt x="3032" y="540"/>
                  </a:lnTo>
                  <a:lnTo>
                    <a:pt x="3060" y="506"/>
                  </a:lnTo>
                  <a:lnTo>
                    <a:pt x="3075" y="469"/>
                  </a:lnTo>
                  <a:lnTo>
                    <a:pt x="3075" y="432"/>
                  </a:lnTo>
                  <a:lnTo>
                    <a:pt x="3057" y="391"/>
                  </a:lnTo>
                  <a:lnTo>
                    <a:pt x="3020" y="361"/>
                  </a:lnTo>
                  <a:lnTo>
                    <a:pt x="2959" y="329"/>
                  </a:lnTo>
                  <a:lnTo>
                    <a:pt x="2896" y="304"/>
                  </a:lnTo>
                  <a:lnTo>
                    <a:pt x="2820" y="281"/>
                  </a:lnTo>
                  <a:lnTo>
                    <a:pt x="2722" y="265"/>
                  </a:lnTo>
                  <a:lnTo>
                    <a:pt x="2631" y="256"/>
                  </a:lnTo>
                  <a:lnTo>
                    <a:pt x="2588" y="252"/>
                  </a:lnTo>
                  <a:lnTo>
                    <a:pt x="2585" y="228"/>
                  </a:lnTo>
                </a:path>
              </a:pathLst>
            </a:custGeom>
            <a:solidFill>
              <a:srgbClr val="EAEC5E"/>
            </a:solidFill>
            <a:ln w="12700" cap="rnd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dist="107763" dir="2700000" algn="ctr" rotWithShape="0">
                <a:schemeClr val="bg2"/>
              </a:outerShdw>
            </a:effectLst>
          </p:spPr>
          <p:txBody>
            <a:bodyPr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56363" name="Oval 4"/>
            <p:cNvSpPr>
              <a:spLocks noChangeArrowheads="1"/>
            </p:cNvSpPr>
            <p:nvPr/>
          </p:nvSpPr>
          <p:spPr bwMode="auto">
            <a:xfrm>
              <a:off x="4275" y="2004"/>
              <a:ext cx="448" cy="130"/>
            </a:xfrm>
            <a:prstGeom prst="ellipse">
              <a:avLst/>
            </a:prstGeom>
            <a:solidFill>
              <a:srgbClr val="EAEC5E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>
              <a:outerShdw dist="107763" dir="2700000" algn="ctr" rotWithShape="0">
                <a:schemeClr val="bg2"/>
              </a:outerShdw>
            </a:effec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56364" name="Oval 5"/>
            <p:cNvSpPr>
              <a:spLocks noChangeArrowheads="1"/>
            </p:cNvSpPr>
            <p:nvPr/>
          </p:nvSpPr>
          <p:spPr bwMode="auto">
            <a:xfrm>
              <a:off x="4585" y="2174"/>
              <a:ext cx="342" cy="83"/>
            </a:xfrm>
            <a:prstGeom prst="ellipse">
              <a:avLst/>
            </a:prstGeom>
            <a:solidFill>
              <a:srgbClr val="EAEC5E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>
              <a:outerShdw dist="107763" dir="2700000" algn="ctr" rotWithShape="0">
                <a:schemeClr val="bg2"/>
              </a:outerShdw>
            </a:effec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56365" name="Oval 6"/>
            <p:cNvSpPr>
              <a:spLocks noChangeArrowheads="1"/>
            </p:cNvSpPr>
            <p:nvPr/>
          </p:nvSpPr>
          <p:spPr bwMode="auto">
            <a:xfrm>
              <a:off x="4788" y="2284"/>
              <a:ext cx="195" cy="64"/>
            </a:xfrm>
            <a:prstGeom prst="ellipse">
              <a:avLst/>
            </a:prstGeom>
            <a:solidFill>
              <a:srgbClr val="EAEC5E"/>
            </a:solidFill>
            <a:ln w="12700">
              <a:solidFill>
                <a:schemeClr val="tx1"/>
              </a:solidFill>
              <a:round/>
              <a:headEnd/>
              <a:tailEnd/>
            </a:ln>
            <a:effectLst>
              <a:outerShdw dist="107763" dir="2700000" algn="ctr" rotWithShape="0">
                <a:schemeClr val="bg2"/>
              </a:outerShdw>
            </a:effectLst>
          </p:spPr>
          <p:txBody>
            <a:bodyPr wrap="none" anchor="ctr"/>
            <a:lstStyle/>
            <a:p>
              <a:pPr>
                <a:defRPr/>
              </a:pPr>
              <a:endParaRPr lang="en-US"/>
            </a:p>
          </p:txBody>
        </p:sp>
      </p:grpSp>
      <p:graphicFrame>
        <p:nvGraphicFramePr>
          <p:cNvPr id="12290" name="Object 8">
            <a:hlinkClick r:id="" action="ppaction://ole?verb=0"/>
          </p:cNvPr>
          <p:cNvGraphicFramePr>
            <a:graphicFrameLocks/>
          </p:cNvGraphicFramePr>
          <p:nvPr/>
        </p:nvGraphicFramePr>
        <p:xfrm>
          <a:off x="6324600" y="3886200"/>
          <a:ext cx="2570163" cy="2590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7836" name="ClipArt" r:id="rId4" imgW="3266988" imgH="3448170" progId="MS_ClipArt_Gallery.2">
                  <p:embed/>
                </p:oleObj>
              </mc:Choice>
              <mc:Fallback>
                <p:oleObj name="ClipArt" r:id="rId4" imgW="3266988" imgH="3448170" progId="MS_ClipArt_Gallery.2">
                  <p:embed/>
                  <p:pic>
                    <p:nvPicPr>
                      <p:cNvPr id="12290" name="Object 8">
                        <a:hlinkClick r:id="" action="ppaction://ole?verb=0"/>
                      </p:cNvPr>
                      <p:cNvPicPr>
                        <a:picLocks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324600" y="3886200"/>
                        <a:ext cx="2570163" cy="2590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>
                        <a:outerShdw dist="107763" dir="2700000" algn="ctr" rotWithShape="0">
                          <a:schemeClr val="bg2"/>
                        </a:outerShdw>
                      </a:effectLst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2700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294" name="Freeform 9"/>
          <p:cNvSpPr>
            <a:spLocks/>
          </p:cNvSpPr>
          <p:nvPr/>
        </p:nvSpPr>
        <p:spPr bwMode="auto">
          <a:xfrm>
            <a:off x="3062288" y="3746500"/>
            <a:ext cx="858837" cy="1968500"/>
          </a:xfrm>
          <a:custGeom>
            <a:avLst/>
            <a:gdLst>
              <a:gd name="T0" fmla="*/ 0 w 541"/>
              <a:gd name="T1" fmla="*/ 0 h 1228"/>
              <a:gd name="T2" fmla="*/ 2147483647 w 541"/>
              <a:gd name="T3" fmla="*/ 2147483647 h 1228"/>
              <a:gd name="T4" fmla="*/ 2147483647 w 541"/>
              <a:gd name="T5" fmla="*/ 2147483647 h 1228"/>
              <a:gd name="T6" fmla="*/ 2147483647 w 541"/>
              <a:gd name="T7" fmla="*/ 2147483647 h 1228"/>
              <a:gd name="T8" fmla="*/ 2147483647 w 541"/>
              <a:gd name="T9" fmla="*/ 2147483647 h 1228"/>
              <a:gd name="T10" fmla="*/ 2147483647 w 541"/>
              <a:gd name="T11" fmla="*/ 2147483647 h 1228"/>
              <a:gd name="T12" fmla="*/ 2147483647 w 541"/>
              <a:gd name="T13" fmla="*/ 2147483647 h 1228"/>
              <a:gd name="T14" fmla="*/ 2147483647 w 541"/>
              <a:gd name="T15" fmla="*/ 2147483647 h 1228"/>
              <a:gd name="T16" fmla="*/ 0 w 541"/>
              <a:gd name="T17" fmla="*/ 2147483647 h 1228"/>
              <a:gd name="T18" fmla="*/ 0 w 541"/>
              <a:gd name="T19" fmla="*/ 0 h 1228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41"/>
              <a:gd name="T31" fmla="*/ 0 h 1228"/>
              <a:gd name="T32" fmla="*/ 541 w 541"/>
              <a:gd name="T33" fmla="*/ 1228 h 1228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41" h="1228">
                <a:moveTo>
                  <a:pt x="0" y="0"/>
                </a:moveTo>
                <a:lnTo>
                  <a:pt x="135" y="65"/>
                </a:lnTo>
                <a:lnTo>
                  <a:pt x="236" y="194"/>
                </a:lnTo>
                <a:lnTo>
                  <a:pt x="305" y="291"/>
                </a:lnTo>
                <a:lnTo>
                  <a:pt x="406" y="453"/>
                </a:lnTo>
                <a:lnTo>
                  <a:pt x="473" y="582"/>
                </a:lnTo>
                <a:lnTo>
                  <a:pt x="541" y="711"/>
                </a:lnTo>
                <a:lnTo>
                  <a:pt x="541" y="1228"/>
                </a:lnTo>
                <a:lnTo>
                  <a:pt x="0" y="1228"/>
                </a:lnTo>
                <a:lnTo>
                  <a:pt x="0" y="0"/>
                </a:lnTo>
                <a:close/>
              </a:path>
            </a:pathLst>
          </a:custGeom>
          <a:solidFill>
            <a:srgbClr val="D200D2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5" name="Rectangle 10"/>
          <p:cNvSpPr>
            <a:spLocks noChangeArrowheads="1"/>
          </p:cNvSpPr>
          <p:nvPr/>
        </p:nvSpPr>
        <p:spPr bwMode="auto">
          <a:xfrm>
            <a:off x="2979738" y="5730875"/>
            <a:ext cx="15240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700" b="1"/>
              <a:t>c</a:t>
            </a:r>
            <a:endParaRPr lang="en-US" altLang="en-US" sz="1800"/>
          </a:p>
        </p:txBody>
      </p:sp>
      <p:sp>
        <p:nvSpPr>
          <p:cNvPr id="12296" name="Freeform 11"/>
          <p:cNvSpPr>
            <a:spLocks/>
          </p:cNvSpPr>
          <p:nvPr/>
        </p:nvSpPr>
        <p:spPr bwMode="auto">
          <a:xfrm>
            <a:off x="3062288" y="3743325"/>
            <a:ext cx="320675" cy="207963"/>
          </a:xfrm>
          <a:custGeom>
            <a:avLst/>
            <a:gdLst>
              <a:gd name="T0" fmla="*/ 0 w 202"/>
              <a:gd name="T1" fmla="*/ 2147483647 h 131"/>
              <a:gd name="T2" fmla="*/ 2147483647 w 202"/>
              <a:gd name="T3" fmla="*/ 0 h 131"/>
              <a:gd name="T4" fmla="*/ 2147483647 w 202"/>
              <a:gd name="T5" fmla="*/ 2147483647 h 131"/>
              <a:gd name="T6" fmla="*/ 2147483647 w 202"/>
              <a:gd name="T7" fmla="*/ 2147483647 h 131"/>
              <a:gd name="T8" fmla="*/ 2147483647 w 202"/>
              <a:gd name="T9" fmla="*/ 2147483647 h 131"/>
              <a:gd name="T10" fmla="*/ 2147483647 w 202"/>
              <a:gd name="T11" fmla="*/ 2147483647 h 131"/>
              <a:gd name="T12" fmla="*/ 2147483647 w 202"/>
              <a:gd name="T13" fmla="*/ 2147483647 h 131"/>
              <a:gd name="T14" fmla="*/ 2147483647 w 202"/>
              <a:gd name="T15" fmla="*/ 2147483647 h 131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02"/>
              <a:gd name="T25" fmla="*/ 0 h 131"/>
              <a:gd name="T26" fmla="*/ 202 w 202"/>
              <a:gd name="T27" fmla="*/ 131 h 131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02" h="131">
                <a:moveTo>
                  <a:pt x="0" y="2"/>
                </a:moveTo>
                <a:lnTo>
                  <a:pt x="27" y="0"/>
                </a:lnTo>
                <a:lnTo>
                  <a:pt x="54" y="3"/>
                </a:lnTo>
                <a:lnTo>
                  <a:pt x="79" y="14"/>
                </a:lnTo>
                <a:lnTo>
                  <a:pt x="101" y="28"/>
                </a:lnTo>
                <a:lnTo>
                  <a:pt x="121" y="45"/>
                </a:lnTo>
                <a:lnTo>
                  <a:pt x="135" y="67"/>
                </a:lnTo>
                <a:lnTo>
                  <a:pt x="202" y="131"/>
                </a:lnTo>
              </a:path>
            </a:pathLst>
          </a:custGeom>
          <a:noFill/>
          <a:ln w="7938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7" name="Line 12"/>
          <p:cNvSpPr>
            <a:spLocks noChangeShapeType="1"/>
          </p:cNvSpPr>
          <p:nvPr/>
        </p:nvSpPr>
        <p:spPr bwMode="auto">
          <a:xfrm flipH="1" flipV="1">
            <a:off x="3492500" y="4156075"/>
            <a:ext cx="320675" cy="514350"/>
          </a:xfrm>
          <a:prstGeom prst="line">
            <a:avLst/>
          </a:prstGeom>
          <a:noFill/>
          <a:ln w="79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8" name="Line 13"/>
          <p:cNvSpPr>
            <a:spLocks noChangeShapeType="1"/>
          </p:cNvSpPr>
          <p:nvPr/>
        </p:nvSpPr>
        <p:spPr bwMode="auto">
          <a:xfrm>
            <a:off x="3062288" y="3746500"/>
            <a:ext cx="1587" cy="1949450"/>
          </a:xfrm>
          <a:prstGeom prst="line">
            <a:avLst/>
          </a:prstGeom>
          <a:noFill/>
          <a:ln w="31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9" name="Line 14"/>
          <p:cNvSpPr>
            <a:spLocks noChangeShapeType="1"/>
          </p:cNvSpPr>
          <p:nvPr/>
        </p:nvSpPr>
        <p:spPr bwMode="auto">
          <a:xfrm>
            <a:off x="3921125" y="4772025"/>
            <a:ext cx="1588" cy="923925"/>
          </a:xfrm>
          <a:prstGeom prst="line">
            <a:avLst/>
          </a:prstGeom>
          <a:noFill/>
          <a:ln w="31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00" name="Rectangle 15"/>
          <p:cNvSpPr>
            <a:spLocks noChangeArrowheads="1"/>
          </p:cNvSpPr>
          <p:nvPr/>
        </p:nvSpPr>
        <p:spPr bwMode="auto">
          <a:xfrm>
            <a:off x="3763963" y="5730875"/>
            <a:ext cx="19050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700" b="1"/>
              <a:t>d</a:t>
            </a:r>
            <a:endParaRPr lang="en-US" altLang="en-US" sz="1800"/>
          </a:p>
        </p:txBody>
      </p:sp>
      <p:sp>
        <p:nvSpPr>
          <p:cNvPr id="12301" name="Rectangle 16"/>
          <p:cNvSpPr>
            <a:spLocks noChangeArrowheads="1"/>
          </p:cNvSpPr>
          <p:nvPr/>
        </p:nvSpPr>
        <p:spPr bwMode="auto">
          <a:xfrm>
            <a:off x="5462588" y="5499100"/>
            <a:ext cx="1714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700" b="1" i="1"/>
              <a:t>x</a:t>
            </a:r>
            <a:endParaRPr lang="en-US" altLang="en-US" sz="1800"/>
          </a:p>
        </p:txBody>
      </p:sp>
      <p:sp>
        <p:nvSpPr>
          <p:cNvPr id="12302" name="Freeform 17"/>
          <p:cNvSpPr>
            <a:spLocks/>
          </p:cNvSpPr>
          <p:nvPr/>
        </p:nvSpPr>
        <p:spPr bwMode="auto">
          <a:xfrm>
            <a:off x="3062288" y="3746500"/>
            <a:ext cx="2149475" cy="1973263"/>
          </a:xfrm>
          <a:custGeom>
            <a:avLst/>
            <a:gdLst>
              <a:gd name="T0" fmla="*/ 2147483647 w 1354"/>
              <a:gd name="T1" fmla="*/ 2147483647 h 1243"/>
              <a:gd name="T2" fmla="*/ 2147483647 w 1354"/>
              <a:gd name="T3" fmla="*/ 2147483647 h 1243"/>
              <a:gd name="T4" fmla="*/ 2147483647 w 1354"/>
              <a:gd name="T5" fmla="*/ 2147483647 h 1243"/>
              <a:gd name="T6" fmla="*/ 2147483647 w 1354"/>
              <a:gd name="T7" fmla="*/ 2147483647 h 1243"/>
              <a:gd name="T8" fmla="*/ 2147483647 w 1354"/>
              <a:gd name="T9" fmla="*/ 2147483647 h 1243"/>
              <a:gd name="T10" fmla="*/ 2147483647 w 1354"/>
              <a:gd name="T11" fmla="*/ 2147483647 h 1243"/>
              <a:gd name="T12" fmla="*/ 2147483647 w 1354"/>
              <a:gd name="T13" fmla="*/ 2147483647 h 1243"/>
              <a:gd name="T14" fmla="*/ 2147483647 w 1354"/>
              <a:gd name="T15" fmla="*/ 2147483647 h 1243"/>
              <a:gd name="T16" fmla="*/ 2147483647 w 1354"/>
              <a:gd name="T17" fmla="*/ 2147483647 h 1243"/>
              <a:gd name="T18" fmla="*/ 2147483647 w 1354"/>
              <a:gd name="T19" fmla="*/ 2147483647 h 1243"/>
              <a:gd name="T20" fmla="*/ 2147483647 w 1354"/>
              <a:gd name="T21" fmla="*/ 2147483647 h 1243"/>
              <a:gd name="T22" fmla="*/ 2147483647 w 1354"/>
              <a:gd name="T23" fmla="*/ 2147483647 h 1243"/>
              <a:gd name="T24" fmla="*/ 2147483647 w 1354"/>
              <a:gd name="T25" fmla="*/ 2147483647 h 1243"/>
              <a:gd name="T26" fmla="*/ 2147483647 w 1354"/>
              <a:gd name="T27" fmla="*/ 2147483647 h 1243"/>
              <a:gd name="T28" fmla="*/ 2147483647 w 1354"/>
              <a:gd name="T29" fmla="*/ 2147483647 h 1243"/>
              <a:gd name="T30" fmla="*/ 0 w 1354"/>
              <a:gd name="T31" fmla="*/ 0 h 1243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354"/>
              <a:gd name="T49" fmla="*/ 0 h 1243"/>
              <a:gd name="T50" fmla="*/ 1354 w 1354"/>
              <a:gd name="T51" fmla="*/ 1243 h 1243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354" h="1243">
                <a:moveTo>
                  <a:pt x="1354" y="1243"/>
                </a:moveTo>
                <a:lnTo>
                  <a:pt x="1211" y="1228"/>
                </a:lnTo>
                <a:lnTo>
                  <a:pt x="1139" y="1214"/>
                </a:lnTo>
                <a:lnTo>
                  <a:pt x="1068" y="1195"/>
                </a:lnTo>
                <a:lnTo>
                  <a:pt x="998" y="1166"/>
                </a:lnTo>
                <a:lnTo>
                  <a:pt x="926" y="1128"/>
                </a:lnTo>
                <a:lnTo>
                  <a:pt x="855" y="1076"/>
                </a:lnTo>
                <a:lnTo>
                  <a:pt x="713" y="932"/>
                </a:lnTo>
                <a:lnTo>
                  <a:pt x="570" y="728"/>
                </a:lnTo>
                <a:lnTo>
                  <a:pt x="428" y="485"/>
                </a:lnTo>
                <a:lnTo>
                  <a:pt x="356" y="361"/>
                </a:lnTo>
                <a:lnTo>
                  <a:pt x="285" y="246"/>
                </a:lnTo>
                <a:lnTo>
                  <a:pt x="213" y="144"/>
                </a:lnTo>
                <a:lnTo>
                  <a:pt x="143" y="67"/>
                </a:lnTo>
                <a:lnTo>
                  <a:pt x="70" y="17"/>
                </a:lnTo>
                <a:lnTo>
                  <a:pt x="0" y="0"/>
                </a:lnTo>
              </a:path>
            </a:pathLst>
          </a:custGeom>
          <a:noFill/>
          <a:ln w="49213">
            <a:solidFill>
              <a:srgbClr val="800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03" name="Freeform 18"/>
          <p:cNvSpPr>
            <a:spLocks/>
          </p:cNvSpPr>
          <p:nvPr/>
        </p:nvSpPr>
        <p:spPr bwMode="auto">
          <a:xfrm>
            <a:off x="912813" y="3746500"/>
            <a:ext cx="2149475" cy="1973263"/>
          </a:xfrm>
          <a:custGeom>
            <a:avLst/>
            <a:gdLst>
              <a:gd name="T0" fmla="*/ 0 w 1354"/>
              <a:gd name="T1" fmla="*/ 2147483647 h 1243"/>
              <a:gd name="T2" fmla="*/ 2147483647 w 1354"/>
              <a:gd name="T3" fmla="*/ 2147483647 h 1243"/>
              <a:gd name="T4" fmla="*/ 2147483647 w 1354"/>
              <a:gd name="T5" fmla="*/ 2147483647 h 1243"/>
              <a:gd name="T6" fmla="*/ 2147483647 w 1354"/>
              <a:gd name="T7" fmla="*/ 2147483647 h 1243"/>
              <a:gd name="T8" fmla="*/ 2147483647 w 1354"/>
              <a:gd name="T9" fmla="*/ 2147483647 h 1243"/>
              <a:gd name="T10" fmla="*/ 2147483647 w 1354"/>
              <a:gd name="T11" fmla="*/ 2147483647 h 1243"/>
              <a:gd name="T12" fmla="*/ 2147483647 w 1354"/>
              <a:gd name="T13" fmla="*/ 2147483647 h 1243"/>
              <a:gd name="T14" fmla="*/ 2147483647 w 1354"/>
              <a:gd name="T15" fmla="*/ 2147483647 h 1243"/>
              <a:gd name="T16" fmla="*/ 2147483647 w 1354"/>
              <a:gd name="T17" fmla="*/ 2147483647 h 1243"/>
              <a:gd name="T18" fmla="*/ 2147483647 w 1354"/>
              <a:gd name="T19" fmla="*/ 2147483647 h 1243"/>
              <a:gd name="T20" fmla="*/ 2147483647 w 1354"/>
              <a:gd name="T21" fmla="*/ 2147483647 h 1243"/>
              <a:gd name="T22" fmla="*/ 2147483647 w 1354"/>
              <a:gd name="T23" fmla="*/ 2147483647 h 1243"/>
              <a:gd name="T24" fmla="*/ 2147483647 w 1354"/>
              <a:gd name="T25" fmla="*/ 2147483647 h 1243"/>
              <a:gd name="T26" fmla="*/ 2147483647 w 1354"/>
              <a:gd name="T27" fmla="*/ 2147483647 h 1243"/>
              <a:gd name="T28" fmla="*/ 2147483647 w 1354"/>
              <a:gd name="T29" fmla="*/ 2147483647 h 1243"/>
              <a:gd name="T30" fmla="*/ 2147483647 w 1354"/>
              <a:gd name="T31" fmla="*/ 0 h 1243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354"/>
              <a:gd name="T49" fmla="*/ 0 h 1243"/>
              <a:gd name="T50" fmla="*/ 1354 w 1354"/>
              <a:gd name="T51" fmla="*/ 1243 h 1243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354" h="1243">
                <a:moveTo>
                  <a:pt x="0" y="1243"/>
                </a:moveTo>
                <a:lnTo>
                  <a:pt x="143" y="1228"/>
                </a:lnTo>
                <a:lnTo>
                  <a:pt x="213" y="1214"/>
                </a:lnTo>
                <a:lnTo>
                  <a:pt x="285" y="1195"/>
                </a:lnTo>
                <a:lnTo>
                  <a:pt x="356" y="1166"/>
                </a:lnTo>
                <a:lnTo>
                  <a:pt x="428" y="1128"/>
                </a:lnTo>
                <a:lnTo>
                  <a:pt x="498" y="1076"/>
                </a:lnTo>
                <a:lnTo>
                  <a:pt x="641" y="932"/>
                </a:lnTo>
                <a:lnTo>
                  <a:pt x="784" y="728"/>
                </a:lnTo>
                <a:lnTo>
                  <a:pt x="926" y="485"/>
                </a:lnTo>
                <a:lnTo>
                  <a:pt x="998" y="361"/>
                </a:lnTo>
                <a:lnTo>
                  <a:pt x="1069" y="246"/>
                </a:lnTo>
                <a:lnTo>
                  <a:pt x="1139" y="144"/>
                </a:lnTo>
                <a:lnTo>
                  <a:pt x="1211" y="67"/>
                </a:lnTo>
                <a:lnTo>
                  <a:pt x="1282" y="17"/>
                </a:lnTo>
                <a:lnTo>
                  <a:pt x="1354" y="0"/>
                </a:lnTo>
              </a:path>
            </a:pathLst>
          </a:custGeom>
          <a:noFill/>
          <a:ln w="49213">
            <a:solidFill>
              <a:srgbClr val="800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04" name="Freeform 19"/>
          <p:cNvSpPr>
            <a:spLocks/>
          </p:cNvSpPr>
          <p:nvPr/>
        </p:nvSpPr>
        <p:spPr bwMode="auto">
          <a:xfrm>
            <a:off x="912813" y="3746500"/>
            <a:ext cx="4378325" cy="1968500"/>
          </a:xfrm>
          <a:custGeom>
            <a:avLst/>
            <a:gdLst>
              <a:gd name="T0" fmla="*/ 0 w 2758"/>
              <a:gd name="T1" fmla="*/ 0 h 1240"/>
              <a:gd name="T2" fmla="*/ 0 w 2758"/>
              <a:gd name="T3" fmla="*/ 2147483647 h 1240"/>
              <a:gd name="T4" fmla="*/ 2147483647 w 2758"/>
              <a:gd name="T5" fmla="*/ 2147483647 h 1240"/>
              <a:gd name="T6" fmla="*/ 0 60000 65536"/>
              <a:gd name="T7" fmla="*/ 0 60000 65536"/>
              <a:gd name="T8" fmla="*/ 0 60000 65536"/>
              <a:gd name="T9" fmla="*/ 0 w 2758"/>
              <a:gd name="T10" fmla="*/ 0 h 1240"/>
              <a:gd name="T11" fmla="*/ 2758 w 2758"/>
              <a:gd name="T12" fmla="*/ 1240 h 12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758" h="1240">
                <a:moveTo>
                  <a:pt x="0" y="0"/>
                </a:moveTo>
                <a:lnTo>
                  <a:pt x="0" y="1240"/>
                </a:lnTo>
                <a:lnTo>
                  <a:pt x="2758" y="1240"/>
                </a:lnTo>
              </a:path>
            </a:pathLst>
          </a:custGeom>
          <a:noFill/>
          <a:ln w="25400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05" name="Line 20"/>
          <p:cNvSpPr>
            <a:spLocks noChangeShapeType="1"/>
          </p:cNvSpPr>
          <p:nvPr/>
        </p:nvSpPr>
        <p:spPr bwMode="auto">
          <a:xfrm>
            <a:off x="858838" y="3746500"/>
            <a:ext cx="53975" cy="15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06" name="Line 21"/>
          <p:cNvSpPr>
            <a:spLocks noChangeShapeType="1"/>
          </p:cNvSpPr>
          <p:nvPr/>
        </p:nvSpPr>
        <p:spPr bwMode="auto">
          <a:xfrm>
            <a:off x="858838" y="3943350"/>
            <a:ext cx="53975" cy="15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07" name="Line 22"/>
          <p:cNvSpPr>
            <a:spLocks noChangeShapeType="1"/>
          </p:cNvSpPr>
          <p:nvPr/>
        </p:nvSpPr>
        <p:spPr bwMode="auto">
          <a:xfrm>
            <a:off x="858838" y="4140200"/>
            <a:ext cx="53975" cy="15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08" name="Line 23"/>
          <p:cNvSpPr>
            <a:spLocks noChangeShapeType="1"/>
          </p:cNvSpPr>
          <p:nvPr/>
        </p:nvSpPr>
        <p:spPr bwMode="auto">
          <a:xfrm>
            <a:off x="858838" y="4337050"/>
            <a:ext cx="53975" cy="15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09" name="Line 24"/>
          <p:cNvSpPr>
            <a:spLocks noChangeShapeType="1"/>
          </p:cNvSpPr>
          <p:nvPr/>
        </p:nvSpPr>
        <p:spPr bwMode="auto">
          <a:xfrm>
            <a:off x="858838" y="4533900"/>
            <a:ext cx="53975" cy="15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10" name="Line 25"/>
          <p:cNvSpPr>
            <a:spLocks noChangeShapeType="1"/>
          </p:cNvSpPr>
          <p:nvPr/>
        </p:nvSpPr>
        <p:spPr bwMode="auto">
          <a:xfrm>
            <a:off x="858838" y="4730750"/>
            <a:ext cx="53975" cy="15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11" name="Line 26"/>
          <p:cNvSpPr>
            <a:spLocks noChangeShapeType="1"/>
          </p:cNvSpPr>
          <p:nvPr/>
        </p:nvSpPr>
        <p:spPr bwMode="auto">
          <a:xfrm>
            <a:off x="858838" y="4927600"/>
            <a:ext cx="53975" cy="15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12" name="Line 27"/>
          <p:cNvSpPr>
            <a:spLocks noChangeShapeType="1"/>
          </p:cNvSpPr>
          <p:nvPr/>
        </p:nvSpPr>
        <p:spPr bwMode="auto">
          <a:xfrm>
            <a:off x="858838" y="5124450"/>
            <a:ext cx="53975" cy="15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13" name="Line 28"/>
          <p:cNvSpPr>
            <a:spLocks noChangeShapeType="1"/>
          </p:cNvSpPr>
          <p:nvPr/>
        </p:nvSpPr>
        <p:spPr bwMode="auto">
          <a:xfrm>
            <a:off x="858838" y="5321300"/>
            <a:ext cx="53975" cy="15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14" name="Line 29"/>
          <p:cNvSpPr>
            <a:spLocks noChangeShapeType="1"/>
          </p:cNvSpPr>
          <p:nvPr/>
        </p:nvSpPr>
        <p:spPr bwMode="auto">
          <a:xfrm>
            <a:off x="858838" y="5518150"/>
            <a:ext cx="53975" cy="15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15" name="Line 30"/>
          <p:cNvSpPr>
            <a:spLocks noChangeShapeType="1"/>
          </p:cNvSpPr>
          <p:nvPr/>
        </p:nvSpPr>
        <p:spPr bwMode="auto">
          <a:xfrm>
            <a:off x="5291138" y="5715000"/>
            <a:ext cx="1587" cy="2381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16" name="Line 31"/>
          <p:cNvSpPr>
            <a:spLocks noChangeShapeType="1"/>
          </p:cNvSpPr>
          <p:nvPr/>
        </p:nvSpPr>
        <p:spPr bwMode="auto">
          <a:xfrm>
            <a:off x="4852988" y="5715000"/>
            <a:ext cx="1587" cy="2381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17" name="Line 32"/>
          <p:cNvSpPr>
            <a:spLocks noChangeShapeType="1"/>
          </p:cNvSpPr>
          <p:nvPr/>
        </p:nvSpPr>
        <p:spPr bwMode="auto">
          <a:xfrm>
            <a:off x="4414838" y="5715000"/>
            <a:ext cx="1587" cy="2381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18" name="Line 33"/>
          <p:cNvSpPr>
            <a:spLocks noChangeShapeType="1"/>
          </p:cNvSpPr>
          <p:nvPr/>
        </p:nvSpPr>
        <p:spPr bwMode="auto">
          <a:xfrm>
            <a:off x="3979863" y="5715000"/>
            <a:ext cx="1587" cy="2381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19" name="Line 34"/>
          <p:cNvSpPr>
            <a:spLocks noChangeShapeType="1"/>
          </p:cNvSpPr>
          <p:nvPr/>
        </p:nvSpPr>
        <p:spPr bwMode="auto">
          <a:xfrm>
            <a:off x="3540125" y="5715000"/>
            <a:ext cx="1588" cy="2381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20" name="Line 35"/>
          <p:cNvSpPr>
            <a:spLocks noChangeShapeType="1"/>
          </p:cNvSpPr>
          <p:nvPr/>
        </p:nvSpPr>
        <p:spPr bwMode="auto">
          <a:xfrm>
            <a:off x="3101975" y="5715000"/>
            <a:ext cx="1588" cy="2381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21" name="Line 36"/>
          <p:cNvSpPr>
            <a:spLocks noChangeShapeType="1"/>
          </p:cNvSpPr>
          <p:nvPr/>
        </p:nvSpPr>
        <p:spPr bwMode="auto">
          <a:xfrm>
            <a:off x="2663825" y="5715000"/>
            <a:ext cx="1588" cy="2381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22" name="Line 37"/>
          <p:cNvSpPr>
            <a:spLocks noChangeShapeType="1"/>
          </p:cNvSpPr>
          <p:nvPr/>
        </p:nvSpPr>
        <p:spPr bwMode="auto">
          <a:xfrm>
            <a:off x="2225675" y="5715000"/>
            <a:ext cx="1588" cy="2381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23" name="Line 38"/>
          <p:cNvSpPr>
            <a:spLocks noChangeShapeType="1"/>
          </p:cNvSpPr>
          <p:nvPr/>
        </p:nvSpPr>
        <p:spPr bwMode="auto">
          <a:xfrm>
            <a:off x="1790700" y="5715000"/>
            <a:ext cx="1588" cy="2381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24" name="Line 39"/>
          <p:cNvSpPr>
            <a:spLocks noChangeShapeType="1"/>
          </p:cNvSpPr>
          <p:nvPr/>
        </p:nvSpPr>
        <p:spPr bwMode="auto">
          <a:xfrm>
            <a:off x="1350963" y="5715000"/>
            <a:ext cx="1587" cy="2381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25" name="Rectangle 40"/>
          <p:cNvSpPr>
            <a:spLocks noChangeArrowheads="1"/>
          </p:cNvSpPr>
          <p:nvPr/>
        </p:nvSpPr>
        <p:spPr bwMode="auto">
          <a:xfrm>
            <a:off x="635000" y="3333750"/>
            <a:ext cx="11430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700" b="1" i="1"/>
              <a:t>f</a:t>
            </a:r>
            <a:endParaRPr lang="en-US" altLang="en-US" sz="1800"/>
          </a:p>
        </p:txBody>
      </p:sp>
      <p:sp>
        <p:nvSpPr>
          <p:cNvPr id="12326" name="Rectangle 41"/>
          <p:cNvSpPr>
            <a:spLocks noChangeArrowheads="1"/>
          </p:cNvSpPr>
          <p:nvPr/>
        </p:nvSpPr>
        <p:spPr bwMode="auto">
          <a:xfrm>
            <a:off x="755650" y="3327400"/>
            <a:ext cx="11430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700" b="1"/>
              <a:t>(</a:t>
            </a:r>
            <a:endParaRPr lang="en-US" altLang="en-US" sz="1800"/>
          </a:p>
        </p:txBody>
      </p:sp>
      <p:sp>
        <p:nvSpPr>
          <p:cNvPr id="12327" name="Rectangle 42"/>
          <p:cNvSpPr>
            <a:spLocks noChangeArrowheads="1"/>
          </p:cNvSpPr>
          <p:nvPr/>
        </p:nvSpPr>
        <p:spPr bwMode="auto">
          <a:xfrm>
            <a:off x="876300" y="3333750"/>
            <a:ext cx="17145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700" b="1" i="1"/>
              <a:t>x</a:t>
            </a:r>
            <a:endParaRPr lang="en-US" altLang="en-US" sz="1800"/>
          </a:p>
        </p:txBody>
      </p:sp>
      <p:sp>
        <p:nvSpPr>
          <p:cNvPr id="12328" name="Rectangle 43"/>
          <p:cNvSpPr>
            <a:spLocks noChangeArrowheads="1"/>
          </p:cNvSpPr>
          <p:nvPr/>
        </p:nvSpPr>
        <p:spPr bwMode="auto">
          <a:xfrm>
            <a:off x="1076325" y="3327400"/>
            <a:ext cx="114300" cy="411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700" b="1"/>
              <a:t>)</a:t>
            </a:r>
            <a:endParaRPr lang="en-US" altLang="en-US" sz="1800"/>
          </a:p>
        </p:txBody>
      </p:sp>
      <p:sp>
        <p:nvSpPr>
          <p:cNvPr id="12329" name="Rectangle 44"/>
          <p:cNvSpPr>
            <a:spLocks noChangeArrowheads="1"/>
          </p:cNvSpPr>
          <p:nvPr/>
        </p:nvSpPr>
        <p:spPr bwMode="auto">
          <a:xfrm>
            <a:off x="841375" y="1828800"/>
            <a:ext cx="2359025" cy="1184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en-US" b="1"/>
              <a:t>Probability is </a:t>
            </a:r>
            <a:br>
              <a:rPr lang="en-US" altLang="en-US" b="1"/>
            </a:br>
            <a:r>
              <a:rPr lang="en-US" altLang="en-US" b="1"/>
              <a:t>area under </a:t>
            </a:r>
            <a:br>
              <a:rPr lang="en-US" altLang="en-US" b="1"/>
            </a:br>
            <a:r>
              <a:rPr lang="en-US" altLang="en-US" b="1"/>
              <a:t>curve!</a:t>
            </a:r>
          </a:p>
        </p:txBody>
      </p:sp>
      <p:graphicFrame>
        <p:nvGraphicFramePr>
          <p:cNvPr id="12291" name="Object 45"/>
          <p:cNvGraphicFramePr>
            <a:graphicFrameLocks noChangeAspect="1"/>
          </p:cNvGraphicFramePr>
          <p:nvPr/>
        </p:nvGraphicFramePr>
        <p:xfrm>
          <a:off x="3733800" y="2209800"/>
          <a:ext cx="3657600" cy="685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7837" name="Equation" r:id="rId6" imgW="3657600" imgH="685800" progId="Equation.DSMT4">
                  <p:embed/>
                </p:oleObj>
              </mc:Choice>
              <mc:Fallback>
                <p:oleObj name="Equation" r:id="rId6" imgW="3657600" imgH="685800" progId="Equation.DSMT4">
                  <p:embed/>
                  <p:pic>
                    <p:nvPicPr>
                      <p:cNvPr id="12291" name="Object 4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733800" y="2209800"/>
                        <a:ext cx="3657600" cy="685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861345607"/>
      </p:ext>
    </p:extLst>
  </p:cSld>
  <p:clrMapOvr>
    <a:masterClrMapping/>
  </p:clrMapOvr>
  <p:transition>
    <p:wipe dir="r"/>
  </p:transition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7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Standard Normal Distribution </a:t>
            </a:r>
          </a:p>
        </p:txBody>
      </p:sp>
      <p:sp>
        <p:nvSpPr>
          <p:cNvPr id="98307" name="Rectangle 45"/>
          <p:cNvSpPr>
            <a:spLocks noChangeArrowheads="1"/>
          </p:cNvSpPr>
          <p:nvPr/>
        </p:nvSpPr>
        <p:spPr bwMode="auto">
          <a:xfrm>
            <a:off x="457200" y="1371600"/>
            <a:ext cx="8153400" cy="2244725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90488" tIns="44450" rIns="90488" bIns="44450">
            <a:spAutoFit/>
          </a:bodyPr>
          <a:lstStyle/>
          <a:p>
            <a:pPr eaLnBrk="0" hangingPunct="0">
              <a:spcBef>
                <a:spcPct val="20000"/>
              </a:spcBef>
              <a:defRPr/>
            </a:pP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The </a:t>
            </a:r>
            <a:r>
              <a:rPr lang="en-US" sz="2800" b="1" dirty="0">
                <a:solidFill>
                  <a:srgbClr val="141413"/>
                </a:solidFill>
                <a:latin typeface="+mj-lt"/>
                <a:cs typeface="Times New Roman" charset="0"/>
              </a:rPr>
              <a:t>standard normal distribution</a:t>
            </a: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 is a normal distribution with </a:t>
            </a:r>
            <a:r>
              <a:rPr lang="en-US" sz="2800" i="1" dirty="0">
                <a:solidFill>
                  <a:srgbClr val="141413"/>
                </a:solidFill>
                <a:latin typeface="+mj-lt"/>
                <a:cs typeface="Times New Roman" charset="0"/>
              </a:rPr>
              <a:t>µ</a:t>
            </a: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 = 0 and </a:t>
            </a:r>
            <a:r>
              <a:rPr lang="en-US" sz="2800" i="1" dirty="0">
                <a:solidFill>
                  <a:srgbClr val="141413"/>
                </a:solidFill>
                <a:latin typeface="+mj-lt"/>
                <a:cs typeface="Times New Roman" charset="0"/>
                <a:sym typeface="Symbol" pitchFamily="18" charset="2"/>
              </a:rPr>
              <a:t></a:t>
            </a: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 = 1. A random variable with a standard normal distribution, denoted by the symbol </a:t>
            </a:r>
            <a:r>
              <a:rPr lang="en-US" sz="2800" i="1" dirty="0">
                <a:solidFill>
                  <a:srgbClr val="141413"/>
                </a:solidFill>
                <a:latin typeface="+mj-lt"/>
                <a:cs typeface="Times New Roman" charset="0"/>
              </a:rPr>
              <a:t>z</a:t>
            </a: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, is called a standard normal random variable.</a:t>
            </a:r>
          </a:p>
        </p:txBody>
      </p:sp>
      <p:pic>
        <p:nvPicPr>
          <p:cNvPr id="83972" name="Picture 47" descr="Screen shot 2010-02-27 at 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09800" y="3684588"/>
            <a:ext cx="4686300" cy="2630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46301860"/>
      </p:ext>
    </p:extLst>
  </p:cSld>
  <p:clrMapOvr>
    <a:masterClrMapping/>
  </p:clrMapOvr>
  <p:transition>
    <p:wipe dir="r"/>
  </p:transition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Rectangle 63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The Standard Normal Table:</a:t>
            </a:r>
            <a:br>
              <a:rPr lang="en-US" altLang="en-US" b="1"/>
            </a:br>
            <a:r>
              <a:rPr lang="en-US" altLang="en-US" b="1" i="1"/>
              <a:t>P</a:t>
            </a:r>
            <a:r>
              <a:rPr lang="en-US" altLang="en-US" b="1"/>
              <a:t>(0 &lt; </a:t>
            </a:r>
            <a:r>
              <a:rPr lang="en-US" altLang="en-US" b="1" i="1"/>
              <a:t>z </a:t>
            </a:r>
            <a:r>
              <a:rPr lang="en-US" altLang="en-US" b="1"/>
              <a:t>&lt; 1.96)</a:t>
            </a:r>
          </a:p>
        </p:txBody>
      </p:sp>
      <p:grpSp>
        <p:nvGrpSpPr>
          <p:cNvPr id="84995" name="Group 111"/>
          <p:cNvGrpSpPr>
            <a:grpSpLocks/>
          </p:cNvGrpSpPr>
          <p:nvPr/>
        </p:nvGrpSpPr>
        <p:grpSpPr bwMode="auto">
          <a:xfrm>
            <a:off x="4683125" y="2808288"/>
            <a:ext cx="3302000" cy="2581275"/>
            <a:chOff x="2950" y="1838"/>
            <a:chExt cx="2080" cy="1626"/>
          </a:xfrm>
        </p:grpSpPr>
        <p:sp>
          <p:nvSpPr>
            <p:cNvPr id="85072" name="Line 71"/>
            <p:cNvSpPr>
              <a:spLocks noChangeShapeType="1"/>
            </p:cNvSpPr>
            <p:nvPr/>
          </p:nvSpPr>
          <p:spPr bwMode="auto">
            <a:xfrm>
              <a:off x="4412" y="2697"/>
              <a:ext cx="1" cy="433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3" name="Freeform 72"/>
            <p:cNvSpPr>
              <a:spLocks/>
            </p:cNvSpPr>
            <p:nvPr/>
          </p:nvSpPr>
          <p:spPr bwMode="auto">
            <a:xfrm>
              <a:off x="4003" y="2143"/>
              <a:ext cx="413" cy="979"/>
            </a:xfrm>
            <a:custGeom>
              <a:avLst/>
              <a:gdLst>
                <a:gd name="T0" fmla="*/ 0 w 413"/>
                <a:gd name="T1" fmla="*/ 0 h 979"/>
                <a:gd name="T2" fmla="*/ 103 w 413"/>
                <a:gd name="T3" fmla="*/ 53 h 979"/>
                <a:gd name="T4" fmla="*/ 179 w 413"/>
                <a:gd name="T5" fmla="*/ 156 h 979"/>
                <a:gd name="T6" fmla="*/ 232 w 413"/>
                <a:gd name="T7" fmla="*/ 232 h 979"/>
                <a:gd name="T8" fmla="*/ 310 w 413"/>
                <a:gd name="T9" fmla="*/ 362 h 979"/>
                <a:gd name="T10" fmla="*/ 360 w 413"/>
                <a:gd name="T11" fmla="*/ 463 h 979"/>
                <a:gd name="T12" fmla="*/ 413 w 413"/>
                <a:gd name="T13" fmla="*/ 566 h 979"/>
                <a:gd name="T14" fmla="*/ 413 w 413"/>
                <a:gd name="T15" fmla="*/ 979 h 979"/>
                <a:gd name="T16" fmla="*/ 0 w 413"/>
                <a:gd name="T17" fmla="*/ 979 h 979"/>
                <a:gd name="T18" fmla="*/ 0 w 413"/>
                <a:gd name="T19" fmla="*/ 0 h 9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13"/>
                <a:gd name="T31" fmla="*/ 0 h 979"/>
                <a:gd name="T32" fmla="*/ 413 w 413"/>
                <a:gd name="T33" fmla="*/ 979 h 97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13" h="979">
                  <a:moveTo>
                    <a:pt x="0" y="0"/>
                  </a:moveTo>
                  <a:lnTo>
                    <a:pt x="103" y="53"/>
                  </a:lnTo>
                  <a:lnTo>
                    <a:pt x="179" y="156"/>
                  </a:lnTo>
                  <a:lnTo>
                    <a:pt x="232" y="232"/>
                  </a:lnTo>
                  <a:lnTo>
                    <a:pt x="310" y="362"/>
                  </a:lnTo>
                  <a:lnTo>
                    <a:pt x="360" y="463"/>
                  </a:lnTo>
                  <a:lnTo>
                    <a:pt x="413" y="566"/>
                  </a:lnTo>
                  <a:lnTo>
                    <a:pt x="413" y="979"/>
                  </a:lnTo>
                  <a:lnTo>
                    <a:pt x="0" y="9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00D2">
                <a:alpha val="50195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4" name="Line 73"/>
            <p:cNvSpPr>
              <a:spLocks noChangeShapeType="1"/>
            </p:cNvSpPr>
            <p:nvPr/>
          </p:nvSpPr>
          <p:spPr bwMode="auto">
            <a:xfrm>
              <a:off x="4003" y="2143"/>
              <a:ext cx="1" cy="979"/>
            </a:xfrm>
            <a:prstGeom prst="line">
              <a:avLst/>
            </a:prstGeom>
            <a:noFill/>
            <a:ln w="174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5" name="Freeform 74"/>
            <p:cNvSpPr>
              <a:spLocks/>
            </p:cNvSpPr>
            <p:nvPr/>
          </p:nvSpPr>
          <p:spPr bwMode="auto">
            <a:xfrm>
              <a:off x="4003" y="2135"/>
              <a:ext cx="1026" cy="987"/>
            </a:xfrm>
            <a:custGeom>
              <a:avLst/>
              <a:gdLst>
                <a:gd name="T0" fmla="*/ 1026 w 1026"/>
                <a:gd name="T1" fmla="*/ 987 h 987"/>
                <a:gd name="T2" fmla="*/ 919 w 1026"/>
                <a:gd name="T3" fmla="*/ 976 h 987"/>
                <a:gd name="T4" fmla="*/ 864 w 1026"/>
                <a:gd name="T5" fmla="*/ 964 h 987"/>
                <a:gd name="T6" fmla="*/ 811 w 1026"/>
                <a:gd name="T7" fmla="*/ 949 h 987"/>
                <a:gd name="T8" fmla="*/ 756 w 1026"/>
                <a:gd name="T9" fmla="*/ 926 h 987"/>
                <a:gd name="T10" fmla="*/ 702 w 1026"/>
                <a:gd name="T11" fmla="*/ 894 h 987"/>
                <a:gd name="T12" fmla="*/ 649 w 1026"/>
                <a:gd name="T13" fmla="*/ 854 h 987"/>
                <a:gd name="T14" fmla="*/ 539 w 1026"/>
                <a:gd name="T15" fmla="*/ 741 h 987"/>
                <a:gd name="T16" fmla="*/ 432 w 1026"/>
                <a:gd name="T17" fmla="*/ 579 h 987"/>
                <a:gd name="T18" fmla="*/ 325 w 1026"/>
                <a:gd name="T19" fmla="*/ 385 h 987"/>
                <a:gd name="T20" fmla="*/ 270 w 1026"/>
                <a:gd name="T21" fmla="*/ 286 h 987"/>
                <a:gd name="T22" fmla="*/ 215 w 1026"/>
                <a:gd name="T23" fmla="*/ 196 h 987"/>
                <a:gd name="T24" fmla="*/ 162 w 1026"/>
                <a:gd name="T25" fmla="*/ 116 h 987"/>
                <a:gd name="T26" fmla="*/ 108 w 1026"/>
                <a:gd name="T27" fmla="*/ 53 h 987"/>
                <a:gd name="T28" fmla="*/ 53 w 1026"/>
                <a:gd name="T29" fmla="*/ 13 h 987"/>
                <a:gd name="T30" fmla="*/ 0 w 1026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6"/>
                <a:gd name="T49" fmla="*/ 0 h 987"/>
                <a:gd name="T50" fmla="*/ 1026 w 1026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6" h="987">
                  <a:moveTo>
                    <a:pt x="1026" y="987"/>
                  </a:moveTo>
                  <a:lnTo>
                    <a:pt x="919" y="976"/>
                  </a:lnTo>
                  <a:lnTo>
                    <a:pt x="864" y="964"/>
                  </a:lnTo>
                  <a:lnTo>
                    <a:pt x="811" y="949"/>
                  </a:lnTo>
                  <a:lnTo>
                    <a:pt x="756" y="926"/>
                  </a:lnTo>
                  <a:lnTo>
                    <a:pt x="702" y="894"/>
                  </a:lnTo>
                  <a:lnTo>
                    <a:pt x="649" y="854"/>
                  </a:lnTo>
                  <a:lnTo>
                    <a:pt x="539" y="741"/>
                  </a:lnTo>
                  <a:lnTo>
                    <a:pt x="432" y="579"/>
                  </a:lnTo>
                  <a:lnTo>
                    <a:pt x="325" y="385"/>
                  </a:lnTo>
                  <a:lnTo>
                    <a:pt x="270" y="286"/>
                  </a:lnTo>
                  <a:lnTo>
                    <a:pt x="215" y="196"/>
                  </a:lnTo>
                  <a:lnTo>
                    <a:pt x="162" y="116"/>
                  </a:lnTo>
                  <a:lnTo>
                    <a:pt x="108" y="53"/>
                  </a:lnTo>
                  <a:lnTo>
                    <a:pt x="53" y="13"/>
                  </a:lnTo>
                  <a:lnTo>
                    <a:pt x="0" y="0"/>
                  </a:lnTo>
                </a:path>
              </a:pathLst>
            </a:custGeom>
            <a:noFill/>
            <a:ln w="57150">
              <a:solidFill>
                <a:srgbClr val="99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6" name="Freeform 75"/>
            <p:cNvSpPr>
              <a:spLocks/>
            </p:cNvSpPr>
            <p:nvPr/>
          </p:nvSpPr>
          <p:spPr bwMode="auto">
            <a:xfrm>
              <a:off x="2975" y="2135"/>
              <a:ext cx="1028" cy="987"/>
            </a:xfrm>
            <a:custGeom>
              <a:avLst/>
              <a:gdLst>
                <a:gd name="T0" fmla="*/ 0 w 1028"/>
                <a:gd name="T1" fmla="*/ 987 h 987"/>
                <a:gd name="T2" fmla="*/ 107 w 1028"/>
                <a:gd name="T3" fmla="*/ 976 h 987"/>
                <a:gd name="T4" fmla="*/ 162 w 1028"/>
                <a:gd name="T5" fmla="*/ 964 h 987"/>
                <a:gd name="T6" fmla="*/ 217 w 1028"/>
                <a:gd name="T7" fmla="*/ 949 h 987"/>
                <a:gd name="T8" fmla="*/ 270 w 1028"/>
                <a:gd name="T9" fmla="*/ 926 h 987"/>
                <a:gd name="T10" fmla="*/ 324 w 1028"/>
                <a:gd name="T11" fmla="*/ 894 h 987"/>
                <a:gd name="T12" fmla="*/ 379 w 1028"/>
                <a:gd name="T13" fmla="*/ 854 h 987"/>
                <a:gd name="T14" fmla="*/ 487 w 1028"/>
                <a:gd name="T15" fmla="*/ 741 h 987"/>
                <a:gd name="T16" fmla="*/ 594 w 1028"/>
                <a:gd name="T17" fmla="*/ 579 h 987"/>
                <a:gd name="T18" fmla="*/ 704 w 1028"/>
                <a:gd name="T19" fmla="*/ 385 h 987"/>
                <a:gd name="T20" fmla="*/ 756 w 1028"/>
                <a:gd name="T21" fmla="*/ 286 h 987"/>
                <a:gd name="T22" fmla="*/ 811 w 1028"/>
                <a:gd name="T23" fmla="*/ 196 h 987"/>
                <a:gd name="T24" fmla="*/ 866 w 1028"/>
                <a:gd name="T25" fmla="*/ 116 h 987"/>
                <a:gd name="T26" fmla="*/ 918 w 1028"/>
                <a:gd name="T27" fmla="*/ 53 h 987"/>
                <a:gd name="T28" fmla="*/ 973 w 1028"/>
                <a:gd name="T29" fmla="*/ 13 h 987"/>
                <a:gd name="T30" fmla="*/ 1028 w 1028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8"/>
                <a:gd name="T49" fmla="*/ 0 h 987"/>
                <a:gd name="T50" fmla="*/ 1028 w 1028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8" h="987">
                  <a:moveTo>
                    <a:pt x="0" y="987"/>
                  </a:moveTo>
                  <a:lnTo>
                    <a:pt x="107" y="976"/>
                  </a:lnTo>
                  <a:lnTo>
                    <a:pt x="162" y="964"/>
                  </a:lnTo>
                  <a:lnTo>
                    <a:pt x="217" y="949"/>
                  </a:lnTo>
                  <a:lnTo>
                    <a:pt x="270" y="926"/>
                  </a:lnTo>
                  <a:lnTo>
                    <a:pt x="324" y="894"/>
                  </a:lnTo>
                  <a:lnTo>
                    <a:pt x="379" y="854"/>
                  </a:lnTo>
                  <a:lnTo>
                    <a:pt x="487" y="741"/>
                  </a:lnTo>
                  <a:lnTo>
                    <a:pt x="594" y="579"/>
                  </a:lnTo>
                  <a:lnTo>
                    <a:pt x="704" y="385"/>
                  </a:lnTo>
                  <a:lnTo>
                    <a:pt x="756" y="286"/>
                  </a:lnTo>
                  <a:lnTo>
                    <a:pt x="811" y="196"/>
                  </a:lnTo>
                  <a:lnTo>
                    <a:pt x="866" y="116"/>
                  </a:lnTo>
                  <a:lnTo>
                    <a:pt x="918" y="53"/>
                  </a:lnTo>
                  <a:lnTo>
                    <a:pt x="973" y="13"/>
                  </a:lnTo>
                  <a:lnTo>
                    <a:pt x="1028" y="0"/>
                  </a:lnTo>
                </a:path>
              </a:pathLst>
            </a:custGeom>
            <a:noFill/>
            <a:ln w="57150">
              <a:solidFill>
                <a:srgbClr val="99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7" name="Freeform 76"/>
            <p:cNvSpPr>
              <a:spLocks/>
            </p:cNvSpPr>
            <p:nvPr/>
          </p:nvSpPr>
          <p:spPr bwMode="auto">
            <a:xfrm>
              <a:off x="2975" y="2158"/>
              <a:ext cx="2054" cy="964"/>
            </a:xfrm>
            <a:custGeom>
              <a:avLst/>
              <a:gdLst>
                <a:gd name="T0" fmla="*/ 0 w 2054"/>
                <a:gd name="T1" fmla="*/ 0 h 964"/>
                <a:gd name="T2" fmla="*/ 0 w 2054"/>
                <a:gd name="T3" fmla="*/ 964 h 964"/>
                <a:gd name="T4" fmla="*/ 2054 w 2054"/>
                <a:gd name="T5" fmla="*/ 964 h 964"/>
                <a:gd name="T6" fmla="*/ 0 60000 65536"/>
                <a:gd name="T7" fmla="*/ 0 60000 65536"/>
                <a:gd name="T8" fmla="*/ 0 60000 65536"/>
                <a:gd name="T9" fmla="*/ 0 w 2054"/>
                <a:gd name="T10" fmla="*/ 0 h 964"/>
                <a:gd name="T11" fmla="*/ 2054 w 2054"/>
                <a:gd name="T12" fmla="*/ 964 h 9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54" h="964">
                  <a:moveTo>
                    <a:pt x="0" y="0"/>
                  </a:moveTo>
                  <a:lnTo>
                    <a:pt x="0" y="964"/>
                  </a:lnTo>
                  <a:lnTo>
                    <a:pt x="2054" y="964"/>
                  </a:lnTo>
                </a:path>
              </a:pathLst>
            </a:custGeom>
            <a:noFill/>
            <a:ln w="30163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8" name="Line 77"/>
            <p:cNvSpPr>
              <a:spLocks noChangeShapeType="1"/>
            </p:cNvSpPr>
            <p:nvPr/>
          </p:nvSpPr>
          <p:spPr bwMode="auto">
            <a:xfrm>
              <a:off x="2950" y="2158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9" name="Line 78"/>
            <p:cNvSpPr>
              <a:spLocks noChangeShapeType="1"/>
            </p:cNvSpPr>
            <p:nvPr/>
          </p:nvSpPr>
          <p:spPr bwMode="auto">
            <a:xfrm>
              <a:off x="2950" y="2253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0" name="Line 79"/>
            <p:cNvSpPr>
              <a:spLocks noChangeShapeType="1"/>
            </p:cNvSpPr>
            <p:nvPr/>
          </p:nvSpPr>
          <p:spPr bwMode="auto">
            <a:xfrm>
              <a:off x="2950" y="2350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1" name="Line 80"/>
            <p:cNvSpPr>
              <a:spLocks noChangeShapeType="1"/>
            </p:cNvSpPr>
            <p:nvPr/>
          </p:nvSpPr>
          <p:spPr bwMode="auto">
            <a:xfrm>
              <a:off x="2950" y="244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2" name="Line 81"/>
            <p:cNvSpPr>
              <a:spLocks noChangeShapeType="1"/>
            </p:cNvSpPr>
            <p:nvPr/>
          </p:nvSpPr>
          <p:spPr bwMode="auto">
            <a:xfrm>
              <a:off x="2950" y="2543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3" name="Line 82"/>
            <p:cNvSpPr>
              <a:spLocks noChangeShapeType="1"/>
            </p:cNvSpPr>
            <p:nvPr/>
          </p:nvSpPr>
          <p:spPr bwMode="auto">
            <a:xfrm>
              <a:off x="2950" y="2640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4" name="Line 83"/>
            <p:cNvSpPr>
              <a:spLocks noChangeShapeType="1"/>
            </p:cNvSpPr>
            <p:nvPr/>
          </p:nvSpPr>
          <p:spPr bwMode="auto">
            <a:xfrm>
              <a:off x="2950" y="2737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5" name="Line 84"/>
            <p:cNvSpPr>
              <a:spLocks noChangeShapeType="1"/>
            </p:cNvSpPr>
            <p:nvPr/>
          </p:nvSpPr>
          <p:spPr bwMode="auto">
            <a:xfrm>
              <a:off x="2950" y="2833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6" name="Line 85"/>
            <p:cNvSpPr>
              <a:spLocks noChangeShapeType="1"/>
            </p:cNvSpPr>
            <p:nvPr/>
          </p:nvSpPr>
          <p:spPr bwMode="auto">
            <a:xfrm>
              <a:off x="2950" y="2930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7" name="Line 86"/>
            <p:cNvSpPr>
              <a:spLocks noChangeShapeType="1"/>
            </p:cNvSpPr>
            <p:nvPr/>
          </p:nvSpPr>
          <p:spPr bwMode="auto">
            <a:xfrm>
              <a:off x="2950" y="3025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8" name="Line 87"/>
            <p:cNvSpPr>
              <a:spLocks noChangeShapeType="1"/>
            </p:cNvSpPr>
            <p:nvPr/>
          </p:nvSpPr>
          <p:spPr bwMode="auto">
            <a:xfrm>
              <a:off x="5029" y="31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9" name="Line 88"/>
            <p:cNvSpPr>
              <a:spLocks noChangeShapeType="1"/>
            </p:cNvSpPr>
            <p:nvPr/>
          </p:nvSpPr>
          <p:spPr bwMode="auto">
            <a:xfrm>
              <a:off x="4825" y="31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90" name="Line 89"/>
            <p:cNvSpPr>
              <a:spLocks noChangeShapeType="1"/>
            </p:cNvSpPr>
            <p:nvPr/>
          </p:nvSpPr>
          <p:spPr bwMode="auto">
            <a:xfrm>
              <a:off x="4618" y="31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91" name="Line 90"/>
            <p:cNvSpPr>
              <a:spLocks noChangeShapeType="1"/>
            </p:cNvSpPr>
            <p:nvPr/>
          </p:nvSpPr>
          <p:spPr bwMode="auto">
            <a:xfrm>
              <a:off x="4414" y="31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92" name="Line 91"/>
            <p:cNvSpPr>
              <a:spLocks noChangeShapeType="1"/>
            </p:cNvSpPr>
            <p:nvPr/>
          </p:nvSpPr>
          <p:spPr bwMode="auto">
            <a:xfrm>
              <a:off x="4207" y="31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93" name="Line 92"/>
            <p:cNvSpPr>
              <a:spLocks noChangeShapeType="1"/>
            </p:cNvSpPr>
            <p:nvPr/>
          </p:nvSpPr>
          <p:spPr bwMode="auto">
            <a:xfrm>
              <a:off x="4003" y="31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94" name="Line 93"/>
            <p:cNvSpPr>
              <a:spLocks noChangeShapeType="1"/>
            </p:cNvSpPr>
            <p:nvPr/>
          </p:nvSpPr>
          <p:spPr bwMode="auto">
            <a:xfrm>
              <a:off x="3797" y="31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95" name="Line 94"/>
            <p:cNvSpPr>
              <a:spLocks noChangeShapeType="1"/>
            </p:cNvSpPr>
            <p:nvPr/>
          </p:nvSpPr>
          <p:spPr bwMode="auto">
            <a:xfrm>
              <a:off x="3592" y="31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96" name="Line 95"/>
            <p:cNvSpPr>
              <a:spLocks noChangeShapeType="1"/>
            </p:cNvSpPr>
            <p:nvPr/>
          </p:nvSpPr>
          <p:spPr bwMode="auto">
            <a:xfrm>
              <a:off x="3386" y="31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97" name="Line 96"/>
            <p:cNvSpPr>
              <a:spLocks noChangeShapeType="1"/>
            </p:cNvSpPr>
            <p:nvPr/>
          </p:nvSpPr>
          <p:spPr bwMode="auto">
            <a:xfrm>
              <a:off x="3181" y="31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98" name="Rectangle 97"/>
            <p:cNvSpPr>
              <a:spLocks noChangeArrowheads="1"/>
            </p:cNvSpPr>
            <p:nvPr/>
          </p:nvSpPr>
          <p:spPr bwMode="auto">
            <a:xfrm>
              <a:off x="4869" y="3147"/>
              <a:ext cx="103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/>
                <a:t>z</a:t>
              </a:r>
              <a:endParaRPr lang="en-US" altLang="en-US" sz="1800" i="1"/>
            </a:p>
          </p:txBody>
        </p:sp>
        <p:sp>
          <p:nvSpPr>
            <p:cNvPr id="85099" name="Rectangle 98"/>
            <p:cNvSpPr>
              <a:spLocks noChangeArrowheads="1"/>
            </p:cNvSpPr>
            <p:nvPr/>
          </p:nvSpPr>
          <p:spPr bwMode="auto">
            <a:xfrm>
              <a:off x="3485" y="3122"/>
              <a:ext cx="152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m</a:t>
              </a:r>
              <a:endParaRPr lang="en-US" altLang="en-US" sz="1800"/>
            </a:p>
          </p:txBody>
        </p:sp>
        <p:sp>
          <p:nvSpPr>
            <p:cNvPr id="85100" name="Rectangle 99"/>
            <p:cNvSpPr>
              <a:spLocks noChangeArrowheads="1"/>
            </p:cNvSpPr>
            <p:nvPr/>
          </p:nvSpPr>
          <p:spPr bwMode="auto">
            <a:xfrm>
              <a:off x="3639" y="3143"/>
              <a:ext cx="348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= 0</a:t>
              </a:r>
              <a:endParaRPr lang="en-US" altLang="en-US" sz="1800"/>
            </a:p>
          </p:txBody>
        </p:sp>
        <p:sp>
          <p:nvSpPr>
            <p:cNvPr id="85101" name="Rectangle 100"/>
            <p:cNvSpPr>
              <a:spLocks noChangeArrowheads="1"/>
            </p:cNvSpPr>
            <p:nvPr/>
          </p:nvSpPr>
          <p:spPr bwMode="auto">
            <a:xfrm>
              <a:off x="4344" y="1838"/>
              <a:ext cx="159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s</a:t>
              </a:r>
              <a:endParaRPr lang="en-US" altLang="en-US" sz="1800"/>
            </a:p>
          </p:txBody>
        </p:sp>
        <p:sp>
          <p:nvSpPr>
            <p:cNvPr id="85102" name="Rectangle 101"/>
            <p:cNvSpPr>
              <a:spLocks noChangeArrowheads="1"/>
            </p:cNvSpPr>
            <p:nvPr/>
          </p:nvSpPr>
          <p:spPr bwMode="auto">
            <a:xfrm>
              <a:off x="4505" y="1859"/>
              <a:ext cx="414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 = 1</a:t>
              </a:r>
              <a:endParaRPr lang="en-US" altLang="en-US" sz="1800"/>
            </a:p>
          </p:txBody>
        </p:sp>
        <p:sp>
          <p:nvSpPr>
            <p:cNvPr id="85103" name="Rectangle 102"/>
            <p:cNvSpPr>
              <a:spLocks noChangeArrowheads="1"/>
            </p:cNvSpPr>
            <p:nvPr/>
          </p:nvSpPr>
          <p:spPr bwMode="auto">
            <a:xfrm>
              <a:off x="4231" y="3143"/>
              <a:ext cx="462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>
                  <a:solidFill>
                    <a:srgbClr val="990099"/>
                  </a:solidFill>
                </a:rPr>
                <a:t>1.96</a:t>
              </a:r>
              <a:endParaRPr lang="en-US" altLang="en-US" sz="1800">
                <a:solidFill>
                  <a:srgbClr val="990099"/>
                </a:solidFill>
              </a:endParaRPr>
            </a:p>
          </p:txBody>
        </p:sp>
      </p:grpSp>
      <p:grpSp>
        <p:nvGrpSpPr>
          <p:cNvPr id="3" name="Group 112"/>
          <p:cNvGrpSpPr>
            <a:grpSpLocks/>
          </p:cNvGrpSpPr>
          <p:nvPr/>
        </p:nvGrpSpPr>
        <p:grpSpPr bwMode="auto">
          <a:xfrm>
            <a:off x="2870200" y="2887663"/>
            <a:ext cx="3670300" cy="1717675"/>
            <a:chOff x="1808" y="1888"/>
            <a:chExt cx="2312" cy="1082"/>
          </a:xfrm>
        </p:grpSpPr>
        <p:sp>
          <p:nvSpPr>
            <p:cNvPr id="85068" name="Rectangle 34"/>
            <p:cNvSpPr>
              <a:spLocks noChangeArrowheads="1"/>
            </p:cNvSpPr>
            <p:nvPr/>
          </p:nvSpPr>
          <p:spPr bwMode="auto">
            <a:xfrm>
              <a:off x="1808" y="2562"/>
              <a:ext cx="610" cy="408"/>
            </a:xfrm>
            <a:prstGeom prst="rect">
              <a:avLst/>
            </a:prstGeom>
            <a:solidFill>
              <a:srgbClr val="D200D2">
                <a:alpha val="50195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85069" name="Group 106"/>
            <p:cNvGrpSpPr>
              <a:grpSpLocks/>
            </p:cNvGrpSpPr>
            <p:nvPr/>
          </p:nvGrpSpPr>
          <p:grpSpPr bwMode="auto">
            <a:xfrm>
              <a:off x="2112" y="1888"/>
              <a:ext cx="2008" cy="769"/>
              <a:chOff x="2112" y="1888"/>
              <a:chExt cx="2008" cy="769"/>
            </a:xfrm>
          </p:grpSpPr>
          <p:sp>
            <p:nvSpPr>
              <p:cNvPr id="85070" name="Freeform 107"/>
              <p:cNvSpPr>
                <a:spLocks/>
              </p:cNvSpPr>
              <p:nvPr/>
            </p:nvSpPr>
            <p:spPr bwMode="auto">
              <a:xfrm>
                <a:off x="2115" y="1890"/>
                <a:ext cx="2005" cy="767"/>
              </a:xfrm>
              <a:custGeom>
                <a:avLst/>
                <a:gdLst>
                  <a:gd name="T0" fmla="*/ 0 w 2005"/>
                  <a:gd name="T1" fmla="*/ 666 h 767"/>
                  <a:gd name="T2" fmla="*/ 84 w 2005"/>
                  <a:gd name="T3" fmla="*/ 545 h 767"/>
                  <a:gd name="T4" fmla="*/ 150 w 2005"/>
                  <a:gd name="T5" fmla="*/ 477 h 767"/>
                  <a:gd name="T6" fmla="*/ 226 w 2005"/>
                  <a:gd name="T7" fmla="*/ 410 h 767"/>
                  <a:gd name="T8" fmla="*/ 312 w 2005"/>
                  <a:gd name="T9" fmla="*/ 353 h 767"/>
                  <a:gd name="T10" fmla="*/ 408 w 2005"/>
                  <a:gd name="T11" fmla="*/ 293 h 767"/>
                  <a:gd name="T12" fmla="*/ 526 w 2005"/>
                  <a:gd name="T13" fmla="*/ 236 h 767"/>
                  <a:gd name="T14" fmla="*/ 686 w 2005"/>
                  <a:gd name="T15" fmla="*/ 169 h 767"/>
                  <a:gd name="T16" fmla="*/ 833 w 2005"/>
                  <a:gd name="T17" fmla="*/ 127 h 767"/>
                  <a:gd name="T18" fmla="*/ 967 w 2005"/>
                  <a:gd name="T19" fmla="*/ 99 h 767"/>
                  <a:gd name="T20" fmla="*/ 1111 w 2005"/>
                  <a:gd name="T21" fmla="*/ 85 h 767"/>
                  <a:gd name="T22" fmla="*/ 1240 w 2005"/>
                  <a:gd name="T23" fmla="*/ 84 h 767"/>
                  <a:gd name="T24" fmla="*/ 1365 w 2005"/>
                  <a:gd name="T25" fmla="*/ 104 h 767"/>
                  <a:gd name="T26" fmla="*/ 1493 w 2005"/>
                  <a:gd name="T27" fmla="*/ 150 h 767"/>
                  <a:gd name="T28" fmla="*/ 1601 w 2005"/>
                  <a:gd name="T29" fmla="*/ 209 h 767"/>
                  <a:gd name="T30" fmla="*/ 1659 w 2005"/>
                  <a:gd name="T31" fmla="*/ 251 h 767"/>
                  <a:gd name="T32" fmla="*/ 1773 w 2005"/>
                  <a:gd name="T33" fmla="*/ 44 h 767"/>
                  <a:gd name="T34" fmla="*/ 1789 w 2005"/>
                  <a:gd name="T35" fmla="*/ 146 h 767"/>
                  <a:gd name="T36" fmla="*/ 1813 w 2005"/>
                  <a:gd name="T37" fmla="*/ 246 h 767"/>
                  <a:gd name="T38" fmla="*/ 1848 w 2005"/>
                  <a:gd name="T39" fmla="*/ 339 h 767"/>
                  <a:gd name="T40" fmla="*/ 1892 w 2005"/>
                  <a:gd name="T41" fmla="*/ 432 h 767"/>
                  <a:gd name="T42" fmla="*/ 1972 w 2005"/>
                  <a:gd name="T43" fmla="*/ 548 h 767"/>
                  <a:gd name="T44" fmla="*/ 1957 w 2005"/>
                  <a:gd name="T45" fmla="*/ 609 h 767"/>
                  <a:gd name="T46" fmla="*/ 1858 w 2005"/>
                  <a:gd name="T47" fmla="*/ 609 h 767"/>
                  <a:gd name="T48" fmla="*/ 1781 w 2005"/>
                  <a:gd name="T49" fmla="*/ 620 h 767"/>
                  <a:gd name="T50" fmla="*/ 1708 w 2005"/>
                  <a:gd name="T51" fmla="*/ 640 h 767"/>
                  <a:gd name="T52" fmla="*/ 1635 w 2005"/>
                  <a:gd name="T53" fmla="*/ 673 h 767"/>
                  <a:gd name="T54" fmla="*/ 1557 w 2005"/>
                  <a:gd name="T55" fmla="*/ 721 h 767"/>
                  <a:gd name="T56" fmla="*/ 1471 w 2005"/>
                  <a:gd name="T57" fmla="*/ 700 h 767"/>
                  <a:gd name="T58" fmla="*/ 1543 w 2005"/>
                  <a:gd name="T59" fmla="*/ 480 h 767"/>
                  <a:gd name="T60" fmla="*/ 1408 w 2005"/>
                  <a:gd name="T61" fmla="*/ 417 h 767"/>
                  <a:gd name="T62" fmla="*/ 1279 w 2005"/>
                  <a:gd name="T63" fmla="*/ 372 h 767"/>
                  <a:gd name="T64" fmla="*/ 1163 w 2005"/>
                  <a:gd name="T65" fmla="*/ 342 h 767"/>
                  <a:gd name="T66" fmla="*/ 1026 w 2005"/>
                  <a:gd name="T67" fmla="*/ 322 h 767"/>
                  <a:gd name="T68" fmla="*/ 898 w 2005"/>
                  <a:gd name="T69" fmla="*/ 321 h 767"/>
                  <a:gd name="T70" fmla="*/ 779 w 2005"/>
                  <a:gd name="T71" fmla="*/ 329 h 767"/>
                  <a:gd name="T72" fmla="*/ 642 w 2005"/>
                  <a:gd name="T73" fmla="*/ 360 h 767"/>
                  <a:gd name="T74" fmla="*/ 509 w 2005"/>
                  <a:gd name="T75" fmla="*/ 395 h 767"/>
                  <a:gd name="T76" fmla="*/ 359 w 2005"/>
                  <a:gd name="T77" fmla="*/ 444 h 767"/>
                  <a:gd name="T78" fmla="*/ 246 w 2005"/>
                  <a:gd name="T79" fmla="*/ 498 h 767"/>
                  <a:gd name="T80" fmla="*/ 168 w 2005"/>
                  <a:gd name="T81" fmla="*/ 549 h 767"/>
                  <a:gd name="T82" fmla="*/ 105 w 2005"/>
                  <a:gd name="T83" fmla="*/ 602 h 76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005"/>
                  <a:gd name="T127" fmla="*/ 0 h 767"/>
                  <a:gd name="T128" fmla="*/ 2005 w 2005"/>
                  <a:gd name="T129" fmla="*/ 767 h 767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005" h="767">
                    <a:moveTo>
                      <a:pt x="14" y="702"/>
                    </a:moveTo>
                    <a:lnTo>
                      <a:pt x="0" y="666"/>
                    </a:lnTo>
                    <a:lnTo>
                      <a:pt x="50" y="590"/>
                    </a:lnTo>
                    <a:lnTo>
                      <a:pt x="84" y="545"/>
                    </a:lnTo>
                    <a:lnTo>
                      <a:pt x="121" y="510"/>
                    </a:lnTo>
                    <a:lnTo>
                      <a:pt x="150" y="477"/>
                    </a:lnTo>
                    <a:lnTo>
                      <a:pt x="191" y="442"/>
                    </a:lnTo>
                    <a:lnTo>
                      <a:pt x="226" y="410"/>
                    </a:lnTo>
                    <a:lnTo>
                      <a:pt x="275" y="379"/>
                    </a:lnTo>
                    <a:lnTo>
                      <a:pt x="312" y="353"/>
                    </a:lnTo>
                    <a:lnTo>
                      <a:pt x="351" y="324"/>
                    </a:lnTo>
                    <a:lnTo>
                      <a:pt x="408" y="293"/>
                    </a:lnTo>
                    <a:lnTo>
                      <a:pt x="461" y="266"/>
                    </a:lnTo>
                    <a:lnTo>
                      <a:pt x="526" y="236"/>
                    </a:lnTo>
                    <a:lnTo>
                      <a:pt x="614" y="196"/>
                    </a:lnTo>
                    <a:lnTo>
                      <a:pt x="686" y="169"/>
                    </a:lnTo>
                    <a:lnTo>
                      <a:pt x="746" y="152"/>
                    </a:lnTo>
                    <a:lnTo>
                      <a:pt x="833" y="127"/>
                    </a:lnTo>
                    <a:lnTo>
                      <a:pt x="899" y="109"/>
                    </a:lnTo>
                    <a:lnTo>
                      <a:pt x="967" y="99"/>
                    </a:lnTo>
                    <a:lnTo>
                      <a:pt x="1038" y="88"/>
                    </a:lnTo>
                    <a:lnTo>
                      <a:pt x="1111" y="85"/>
                    </a:lnTo>
                    <a:lnTo>
                      <a:pt x="1174" y="81"/>
                    </a:lnTo>
                    <a:lnTo>
                      <a:pt x="1240" y="84"/>
                    </a:lnTo>
                    <a:lnTo>
                      <a:pt x="1303" y="93"/>
                    </a:lnTo>
                    <a:lnTo>
                      <a:pt x="1365" y="104"/>
                    </a:lnTo>
                    <a:lnTo>
                      <a:pt x="1429" y="122"/>
                    </a:lnTo>
                    <a:lnTo>
                      <a:pt x="1493" y="150"/>
                    </a:lnTo>
                    <a:lnTo>
                      <a:pt x="1544" y="174"/>
                    </a:lnTo>
                    <a:lnTo>
                      <a:pt x="1601" y="209"/>
                    </a:lnTo>
                    <a:lnTo>
                      <a:pt x="1640" y="235"/>
                    </a:lnTo>
                    <a:lnTo>
                      <a:pt x="1659" y="251"/>
                    </a:lnTo>
                    <a:lnTo>
                      <a:pt x="1753" y="0"/>
                    </a:lnTo>
                    <a:lnTo>
                      <a:pt x="1773" y="44"/>
                    </a:lnTo>
                    <a:lnTo>
                      <a:pt x="1780" y="97"/>
                    </a:lnTo>
                    <a:lnTo>
                      <a:pt x="1789" y="146"/>
                    </a:lnTo>
                    <a:lnTo>
                      <a:pt x="1800" y="194"/>
                    </a:lnTo>
                    <a:lnTo>
                      <a:pt x="1813" y="246"/>
                    </a:lnTo>
                    <a:lnTo>
                      <a:pt x="1833" y="297"/>
                    </a:lnTo>
                    <a:lnTo>
                      <a:pt x="1848" y="339"/>
                    </a:lnTo>
                    <a:lnTo>
                      <a:pt x="1870" y="387"/>
                    </a:lnTo>
                    <a:lnTo>
                      <a:pt x="1892" y="432"/>
                    </a:lnTo>
                    <a:lnTo>
                      <a:pt x="1924" y="490"/>
                    </a:lnTo>
                    <a:lnTo>
                      <a:pt x="1972" y="548"/>
                    </a:lnTo>
                    <a:lnTo>
                      <a:pt x="2004" y="614"/>
                    </a:lnTo>
                    <a:lnTo>
                      <a:pt x="1957" y="609"/>
                    </a:lnTo>
                    <a:lnTo>
                      <a:pt x="1911" y="608"/>
                    </a:lnTo>
                    <a:lnTo>
                      <a:pt x="1858" y="609"/>
                    </a:lnTo>
                    <a:lnTo>
                      <a:pt x="1811" y="613"/>
                    </a:lnTo>
                    <a:lnTo>
                      <a:pt x="1781" y="620"/>
                    </a:lnTo>
                    <a:lnTo>
                      <a:pt x="1752" y="627"/>
                    </a:lnTo>
                    <a:lnTo>
                      <a:pt x="1708" y="640"/>
                    </a:lnTo>
                    <a:lnTo>
                      <a:pt x="1671" y="658"/>
                    </a:lnTo>
                    <a:lnTo>
                      <a:pt x="1635" y="673"/>
                    </a:lnTo>
                    <a:lnTo>
                      <a:pt x="1597" y="698"/>
                    </a:lnTo>
                    <a:lnTo>
                      <a:pt x="1557" y="721"/>
                    </a:lnTo>
                    <a:lnTo>
                      <a:pt x="1501" y="766"/>
                    </a:lnTo>
                    <a:lnTo>
                      <a:pt x="1471" y="700"/>
                    </a:lnTo>
                    <a:lnTo>
                      <a:pt x="1565" y="494"/>
                    </a:lnTo>
                    <a:lnTo>
                      <a:pt x="1543" y="480"/>
                    </a:lnTo>
                    <a:lnTo>
                      <a:pt x="1469" y="444"/>
                    </a:lnTo>
                    <a:lnTo>
                      <a:pt x="1408" y="417"/>
                    </a:lnTo>
                    <a:lnTo>
                      <a:pt x="1327" y="385"/>
                    </a:lnTo>
                    <a:lnTo>
                      <a:pt x="1279" y="372"/>
                    </a:lnTo>
                    <a:lnTo>
                      <a:pt x="1231" y="358"/>
                    </a:lnTo>
                    <a:lnTo>
                      <a:pt x="1163" y="342"/>
                    </a:lnTo>
                    <a:lnTo>
                      <a:pt x="1098" y="327"/>
                    </a:lnTo>
                    <a:lnTo>
                      <a:pt x="1026" y="322"/>
                    </a:lnTo>
                    <a:lnTo>
                      <a:pt x="965" y="319"/>
                    </a:lnTo>
                    <a:lnTo>
                      <a:pt x="898" y="321"/>
                    </a:lnTo>
                    <a:lnTo>
                      <a:pt x="831" y="322"/>
                    </a:lnTo>
                    <a:lnTo>
                      <a:pt x="779" y="329"/>
                    </a:lnTo>
                    <a:lnTo>
                      <a:pt x="711" y="343"/>
                    </a:lnTo>
                    <a:lnTo>
                      <a:pt x="642" y="360"/>
                    </a:lnTo>
                    <a:lnTo>
                      <a:pt x="578" y="375"/>
                    </a:lnTo>
                    <a:lnTo>
                      <a:pt x="509" y="395"/>
                    </a:lnTo>
                    <a:lnTo>
                      <a:pt x="434" y="420"/>
                    </a:lnTo>
                    <a:lnTo>
                      <a:pt x="359" y="444"/>
                    </a:lnTo>
                    <a:lnTo>
                      <a:pt x="293" y="478"/>
                    </a:lnTo>
                    <a:lnTo>
                      <a:pt x="246" y="498"/>
                    </a:lnTo>
                    <a:lnTo>
                      <a:pt x="201" y="525"/>
                    </a:lnTo>
                    <a:lnTo>
                      <a:pt x="168" y="549"/>
                    </a:lnTo>
                    <a:lnTo>
                      <a:pt x="135" y="575"/>
                    </a:lnTo>
                    <a:lnTo>
                      <a:pt x="105" y="602"/>
                    </a:lnTo>
                    <a:lnTo>
                      <a:pt x="14" y="702"/>
                    </a:lnTo>
                  </a:path>
                </a:pathLst>
              </a:custGeom>
              <a:solidFill>
                <a:schemeClr val="folHlink"/>
              </a:solidFill>
              <a:ln w="12700" cap="rnd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71" name="Freeform 108"/>
              <p:cNvSpPr>
                <a:spLocks/>
              </p:cNvSpPr>
              <p:nvPr/>
            </p:nvSpPr>
            <p:spPr bwMode="auto">
              <a:xfrm>
                <a:off x="2112" y="1888"/>
                <a:ext cx="1974" cy="699"/>
              </a:xfrm>
              <a:custGeom>
                <a:avLst/>
                <a:gdLst>
                  <a:gd name="T0" fmla="*/ 52 w 1974"/>
                  <a:gd name="T1" fmla="*/ 563 h 699"/>
                  <a:gd name="T2" fmla="*/ 111 w 1974"/>
                  <a:gd name="T3" fmla="*/ 490 h 699"/>
                  <a:gd name="T4" fmla="*/ 180 w 1974"/>
                  <a:gd name="T5" fmla="*/ 422 h 699"/>
                  <a:gd name="T6" fmla="*/ 263 w 1974"/>
                  <a:gd name="T7" fmla="*/ 352 h 699"/>
                  <a:gd name="T8" fmla="*/ 341 w 1974"/>
                  <a:gd name="T9" fmla="*/ 298 h 699"/>
                  <a:gd name="T10" fmla="*/ 451 w 1974"/>
                  <a:gd name="T11" fmla="*/ 240 h 699"/>
                  <a:gd name="T12" fmla="*/ 603 w 1974"/>
                  <a:gd name="T13" fmla="*/ 169 h 699"/>
                  <a:gd name="T14" fmla="*/ 735 w 1974"/>
                  <a:gd name="T15" fmla="*/ 124 h 699"/>
                  <a:gd name="T16" fmla="*/ 888 w 1974"/>
                  <a:gd name="T17" fmla="*/ 80 h 699"/>
                  <a:gd name="T18" fmla="*/ 1025 w 1974"/>
                  <a:gd name="T19" fmla="*/ 57 h 699"/>
                  <a:gd name="T20" fmla="*/ 1161 w 1974"/>
                  <a:gd name="T21" fmla="*/ 47 h 699"/>
                  <a:gd name="T22" fmla="*/ 1287 w 1974"/>
                  <a:gd name="T23" fmla="*/ 56 h 699"/>
                  <a:gd name="T24" fmla="*/ 1412 w 1974"/>
                  <a:gd name="T25" fmla="*/ 81 h 699"/>
                  <a:gd name="T26" fmla="*/ 1525 w 1974"/>
                  <a:gd name="T27" fmla="*/ 129 h 699"/>
                  <a:gd name="T28" fmla="*/ 1618 w 1974"/>
                  <a:gd name="T29" fmla="*/ 185 h 699"/>
                  <a:gd name="T30" fmla="*/ 1753 w 1974"/>
                  <a:gd name="T31" fmla="*/ 0 h 699"/>
                  <a:gd name="T32" fmla="*/ 1767 w 1974"/>
                  <a:gd name="T33" fmla="*/ 97 h 699"/>
                  <a:gd name="T34" fmla="*/ 1790 w 1974"/>
                  <a:gd name="T35" fmla="*/ 192 h 699"/>
                  <a:gd name="T36" fmla="*/ 1823 w 1974"/>
                  <a:gd name="T37" fmla="*/ 281 h 699"/>
                  <a:gd name="T38" fmla="*/ 1865 w 1974"/>
                  <a:gd name="T39" fmla="*/ 370 h 699"/>
                  <a:gd name="T40" fmla="*/ 1925 w 1974"/>
                  <a:gd name="T41" fmla="*/ 473 h 699"/>
                  <a:gd name="T42" fmla="*/ 1973 w 1974"/>
                  <a:gd name="T43" fmla="*/ 545 h 699"/>
                  <a:gd name="T44" fmla="*/ 1880 w 1974"/>
                  <a:gd name="T45" fmla="*/ 539 h 699"/>
                  <a:gd name="T46" fmla="*/ 1781 w 1974"/>
                  <a:gd name="T47" fmla="*/ 546 h 699"/>
                  <a:gd name="T48" fmla="*/ 1723 w 1974"/>
                  <a:gd name="T49" fmla="*/ 560 h 699"/>
                  <a:gd name="T50" fmla="*/ 1641 w 1974"/>
                  <a:gd name="T51" fmla="*/ 591 h 699"/>
                  <a:gd name="T52" fmla="*/ 1570 w 1974"/>
                  <a:gd name="T53" fmla="*/ 631 h 699"/>
                  <a:gd name="T54" fmla="*/ 1471 w 1974"/>
                  <a:gd name="T55" fmla="*/ 698 h 699"/>
                  <a:gd name="T56" fmla="*/ 1518 w 1974"/>
                  <a:gd name="T57" fmla="*/ 422 h 699"/>
                  <a:gd name="T58" fmla="*/ 1386 w 1974"/>
                  <a:gd name="T59" fmla="*/ 365 h 699"/>
                  <a:gd name="T60" fmla="*/ 1257 w 1974"/>
                  <a:gd name="T61" fmla="*/ 324 h 699"/>
                  <a:gd name="T62" fmla="*/ 1145 w 1974"/>
                  <a:gd name="T63" fmla="*/ 297 h 699"/>
                  <a:gd name="T64" fmla="*/ 1009 w 1974"/>
                  <a:gd name="T65" fmla="*/ 280 h 699"/>
                  <a:gd name="T66" fmla="*/ 882 w 1974"/>
                  <a:gd name="T67" fmla="*/ 283 h 699"/>
                  <a:gd name="T68" fmla="*/ 764 w 1974"/>
                  <a:gd name="T69" fmla="*/ 294 h 699"/>
                  <a:gd name="T70" fmla="*/ 629 w 1974"/>
                  <a:gd name="T71" fmla="*/ 325 h 699"/>
                  <a:gd name="T72" fmla="*/ 497 w 1974"/>
                  <a:gd name="T73" fmla="*/ 362 h 699"/>
                  <a:gd name="T74" fmla="*/ 346 w 1974"/>
                  <a:gd name="T75" fmla="*/ 412 h 699"/>
                  <a:gd name="T76" fmla="*/ 234 w 1974"/>
                  <a:gd name="T77" fmla="*/ 466 h 699"/>
                  <a:gd name="T78" fmla="*/ 152 w 1974"/>
                  <a:gd name="T79" fmla="*/ 517 h 699"/>
                  <a:gd name="T80" fmla="*/ 92 w 1974"/>
                  <a:gd name="T81" fmla="*/ 570 h 69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974"/>
                  <a:gd name="T124" fmla="*/ 0 h 699"/>
                  <a:gd name="T125" fmla="*/ 1974 w 1974"/>
                  <a:gd name="T126" fmla="*/ 699 h 699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974" h="699">
                    <a:moveTo>
                      <a:pt x="0" y="669"/>
                    </a:moveTo>
                    <a:lnTo>
                      <a:pt x="52" y="563"/>
                    </a:lnTo>
                    <a:lnTo>
                      <a:pt x="79" y="528"/>
                    </a:lnTo>
                    <a:lnTo>
                      <a:pt x="111" y="490"/>
                    </a:lnTo>
                    <a:lnTo>
                      <a:pt x="141" y="459"/>
                    </a:lnTo>
                    <a:lnTo>
                      <a:pt x="180" y="422"/>
                    </a:lnTo>
                    <a:lnTo>
                      <a:pt x="218" y="388"/>
                    </a:lnTo>
                    <a:lnTo>
                      <a:pt x="263" y="352"/>
                    </a:lnTo>
                    <a:lnTo>
                      <a:pt x="301" y="326"/>
                    </a:lnTo>
                    <a:lnTo>
                      <a:pt x="341" y="298"/>
                    </a:lnTo>
                    <a:lnTo>
                      <a:pt x="397" y="266"/>
                    </a:lnTo>
                    <a:lnTo>
                      <a:pt x="451" y="240"/>
                    </a:lnTo>
                    <a:lnTo>
                      <a:pt x="516" y="209"/>
                    </a:lnTo>
                    <a:lnTo>
                      <a:pt x="603" y="169"/>
                    </a:lnTo>
                    <a:lnTo>
                      <a:pt x="674" y="143"/>
                    </a:lnTo>
                    <a:lnTo>
                      <a:pt x="735" y="124"/>
                    </a:lnTo>
                    <a:lnTo>
                      <a:pt x="821" y="98"/>
                    </a:lnTo>
                    <a:lnTo>
                      <a:pt x="888" y="80"/>
                    </a:lnTo>
                    <a:lnTo>
                      <a:pt x="954" y="69"/>
                    </a:lnTo>
                    <a:lnTo>
                      <a:pt x="1025" y="57"/>
                    </a:lnTo>
                    <a:lnTo>
                      <a:pt x="1097" y="52"/>
                    </a:lnTo>
                    <a:lnTo>
                      <a:pt x="1161" y="47"/>
                    </a:lnTo>
                    <a:lnTo>
                      <a:pt x="1225" y="49"/>
                    </a:lnTo>
                    <a:lnTo>
                      <a:pt x="1287" y="56"/>
                    </a:lnTo>
                    <a:lnTo>
                      <a:pt x="1349" y="65"/>
                    </a:lnTo>
                    <a:lnTo>
                      <a:pt x="1412" y="81"/>
                    </a:lnTo>
                    <a:lnTo>
                      <a:pt x="1475" y="105"/>
                    </a:lnTo>
                    <a:lnTo>
                      <a:pt x="1525" y="129"/>
                    </a:lnTo>
                    <a:lnTo>
                      <a:pt x="1579" y="160"/>
                    </a:lnTo>
                    <a:lnTo>
                      <a:pt x="1618" y="185"/>
                    </a:lnTo>
                    <a:lnTo>
                      <a:pt x="1673" y="220"/>
                    </a:lnTo>
                    <a:lnTo>
                      <a:pt x="1753" y="0"/>
                    </a:lnTo>
                    <a:lnTo>
                      <a:pt x="1759" y="50"/>
                    </a:lnTo>
                    <a:lnTo>
                      <a:pt x="1767" y="97"/>
                    </a:lnTo>
                    <a:lnTo>
                      <a:pt x="1778" y="143"/>
                    </a:lnTo>
                    <a:lnTo>
                      <a:pt x="1790" y="192"/>
                    </a:lnTo>
                    <a:lnTo>
                      <a:pt x="1808" y="241"/>
                    </a:lnTo>
                    <a:lnTo>
                      <a:pt x="1823" y="281"/>
                    </a:lnTo>
                    <a:lnTo>
                      <a:pt x="1844" y="327"/>
                    </a:lnTo>
                    <a:lnTo>
                      <a:pt x="1865" y="370"/>
                    </a:lnTo>
                    <a:lnTo>
                      <a:pt x="1895" y="424"/>
                    </a:lnTo>
                    <a:lnTo>
                      <a:pt x="1925" y="473"/>
                    </a:lnTo>
                    <a:lnTo>
                      <a:pt x="1946" y="504"/>
                    </a:lnTo>
                    <a:lnTo>
                      <a:pt x="1973" y="545"/>
                    </a:lnTo>
                    <a:lnTo>
                      <a:pt x="1927" y="540"/>
                    </a:lnTo>
                    <a:lnTo>
                      <a:pt x="1880" y="539"/>
                    </a:lnTo>
                    <a:lnTo>
                      <a:pt x="1828" y="541"/>
                    </a:lnTo>
                    <a:lnTo>
                      <a:pt x="1781" y="546"/>
                    </a:lnTo>
                    <a:lnTo>
                      <a:pt x="1752" y="552"/>
                    </a:lnTo>
                    <a:lnTo>
                      <a:pt x="1723" y="560"/>
                    </a:lnTo>
                    <a:lnTo>
                      <a:pt x="1679" y="574"/>
                    </a:lnTo>
                    <a:lnTo>
                      <a:pt x="1641" y="591"/>
                    </a:lnTo>
                    <a:lnTo>
                      <a:pt x="1608" y="606"/>
                    </a:lnTo>
                    <a:lnTo>
                      <a:pt x="1570" y="631"/>
                    </a:lnTo>
                    <a:lnTo>
                      <a:pt x="1528" y="654"/>
                    </a:lnTo>
                    <a:lnTo>
                      <a:pt x="1471" y="698"/>
                    </a:lnTo>
                    <a:lnTo>
                      <a:pt x="1580" y="452"/>
                    </a:lnTo>
                    <a:lnTo>
                      <a:pt x="1518" y="422"/>
                    </a:lnTo>
                    <a:lnTo>
                      <a:pt x="1446" y="390"/>
                    </a:lnTo>
                    <a:lnTo>
                      <a:pt x="1386" y="365"/>
                    </a:lnTo>
                    <a:lnTo>
                      <a:pt x="1306" y="337"/>
                    </a:lnTo>
                    <a:lnTo>
                      <a:pt x="1257" y="324"/>
                    </a:lnTo>
                    <a:lnTo>
                      <a:pt x="1211" y="310"/>
                    </a:lnTo>
                    <a:lnTo>
                      <a:pt x="1145" y="297"/>
                    </a:lnTo>
                    <a:lnTo>
                      <a:pt x="1080" y="285"/>
                    </a:lnTo>
                    <a:lnTo>
                      <a:pt x="1009" y="280"/>
                    </a:lnTo>
                    <a:lnTo>
                      <a:pt x="948" y="280"/>
                    </a:lnTo>
                    <a:lnTo>
                      <a:pt x="882" y="283"/>
                    </a:lnTo>
                    <a:lnTo>
                      <a:pt x="815" y="286"/>
                    </a:lnTo>
                    <a:lnTo>
                      <a:pt x="764" y="294"/>
                    </a:lnTo>
                    <a:lnTo>
                      <a:pt x="697" y="309"/>
                    </a:lnTo>
                    <a:lnTo>
                      <a:pt x="629" y="325"/>
                    </a:lnTo>
                    <a:lnTo>
                      <a:pt x="566" y="341"/>
                    </a:lnTo>
                    <a:lnTo>
                      <a:pt x="497" y="362"/>
                    </a:lnTo>
                    <a:lnTo>
                      <a:pt x="421" y="386"/>
                    </a:lnTo>
                    <a:lnTo>
                      <a:pt x="346" y="412"/>
                    </a:lnTo>
                    <a:lnTo>
                      <a:pt x="281" y="446"/>
                    </a:lnTo>
                    <a:lnTo>
                      <a:pt x="234" y="466"/>
                    </a:lnTo>
                    <a:lnTo>
                      <a:pt x="188" y="492"/>
                    </a:lnTo>
                    <a:lnTo>
                      <a:pt x="152" y="517"/>
                    </a:lnTo>
                    <a:lnTo>
                      <a:pt x="119" y="542"/>
                    </a:lnTo>
                    <a:lnTo>
                      <a:pt x="92" y="570"/>
                    </a:lnTo>
                    <a:lnTo>
                      <a:pt x="0" y="669"/>
                    </a:lnTo>
                  </a:path>
                </a:pathLst>
              </a:custGeom>
              <a:solidFill>
                <a:srgbClr val="B0D460"/>
              </a:solidFill>
              <a:ln w="12700" cap="rnd" cmpd="sng">
                <a:solidFill>
                  <a:schemeClr val="bg2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84997" name="Line 2"/>
          <p:cNvSpPr>
            <a:spLocks noChangeShapeType="1"/>
          </p:cNvSpPr>
          <p:nvPr/>
        </p:nvSpPr>
        <p:spPr bwMode="auto">
          <a:xfrm>
            <a:off x="2673350" y="5154613"/>
            <a:ext cx="1358900" cy="901700"/>
          </a:xfrm>
          <a:prstGeom prst="line">
            <a:avLst/>
          </a:prstGeom>
          <a:noFill/>
          <a:ln w="28575">
            <a:solidFill>
              <a:srgbClr val="B0D46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4998" name="Rectangle 3"/>
          <p:cNvSpPr>
            <a:spLocks noChangeArrowheads="1"/>
          </p:cNvSpPr>
          <p:nvPr/>
        </p:nvSpPr>
        <p:spPr bwMode="auto">
          <a:xfrm>
            <a:off x="987425" y="2627313"/>
            <a:ext cx="17463" cy="65087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4999" name="Rectangle 4"/>
          <p:cNvSpPr>
            <a:spLocks noChangeArrowheads="1"/>
          </p:cNvSpPr>
          <p:nvPr/>
        </p:nvSpPr>
        <p:spPr bwMode="auto">
          <a:xfrm>
            <a:off x="1898650" y="2627313"/>
            <a:ext cx="15875" cy="65087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00" name="Rectangle 5"/>
          <p:cNvSpPr>
            <a:spLocks noChangeArrowheads="1"/>
          </p:cNvSpPr>
          <p:nvPr/>
        </p:nvSpPr>
        <p:spPr bwMode="auto">
          <a:xfrm>
            <a:off x="2870200" y="2627313"/>
            <a:ext cx="15875" cy="65087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01" name="Rectangle 6"/>
          <p:cNvSpPr>
            <a:spLocks noChangeArrowheads="1"/>
          </p:cNvSpPr>
          <p:nvPr/>
        </p:nvSpPr>
        <p:spPr bwMode="auto">
          <a:xfrm>
            <a:off x="388938" y="2627313"/>
            <a:ext cx="598487" cy="642937"/>
          </a:xfrm>
          <a:prstGeom prst="rect">
            <a:avLst/>
          </a:prstGeom>
          <a:solidFill>
            <a:srgbClr val="E9F05A">
              <a:alpha val="7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02" name="Rectangle 7"/>
          <p:cNvSpPr>
            <a:spLocks noChangeArrowheads="1"/>
          </p:cNvSpPr>
          <p:nvPr/>
        </p:nvSpPr>
        <p:spPr bwMode="auto">
          <a:xfrm>
            <a:off x="596900" y="2774950"/>
            <a:ext cx="193675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500">
                <a:solidFill>
                  <a:srgbClr val="000000"/>
                </a:solidFill>
              </a:rPr>
              <a:t>Z</a:t>
            </a:r>
            <a:endParaRPr lang="en-US" altLang="en-US" sz="1800"/>
          </a:p>
        </p:txBody>
      </p:sp>
      <p:sp>
        <p:nvSpPr>
          <p:cNvPr id="85003" name="Rectangle 8"/>
          <p:cNvSpPr>
            <a:spLocks noChangeArrowheads="1"/>
          </p:cNvSpPr>
          <p:nvPr/>
        </p:nvSpPr>
        <p:spPr bwMode="auto">
          <a:xfrm>
            <a:off x="1004888" y="2627313"/>
            <a:ext cx="893762" cy="642937"/>
          </a:xfrm>
          <a:prstGeom prst="rect">
            <a:avLst/>
          </a:prstGeom>
          <a:solidFill>
            <a:srgbClr val="E9F05A">
              <a:alpha val="7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04" name="Rectangle 9"/>
          <p:cNvSpPr>
            <a:spLocks noChangeArrowheads="1"/>
          </p:cNvSpPr>
          <p:nvPr/>
        </p:nvSpPr>
        <p:spPr bwMode="auto">
          <a:xfrm>
            <a:off x="1228725" y="2774950"/>
            <a:ext cx="396875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500">
                <a:solidFill>
                  <a:srgbClr val="010000"/>
                </a:solidFill>
              </a:rPr>
              <a:t>.04</a:t>
            </a:r>
            <a:endParaRPr lang="en-US" altLang="en-US" sz="1800"/>
          </a:p>
        </p:txBody>
      </p:sp>
      <p:sp>
        <p:nvSpPr>
          <p:cNvPr id="85005" name="Rectangle 10"/>
          <p:cNvSpPr>
            <a:spLocks noChangeArrowheads="1"/>
          </p:cNvSpPr>
          <p:nvPr/>
        </p:nvSpPr>
        <p:spPr bwMode="auto">
          <a:xfrm>
            <a:off x="1914525" y="2627313"/>
            <a:ext cx="955675" cy="642937"/>
          </a:xfrm>
          <a:prstGeom prst="rect">
            <a:avLst/>
          </a:prstGeom>
          <a:solidFill>
            <a:srgbClr val="E9F05A">
              <a:alpha val="7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06" name="Rectangle 11"/>
          <p:cNvSpPr>
            <a:spLocks noChangeArrowheads="1"/>
          </p:cNvSpPr>
          <p:nvPr/>
        </p:nvSpPr>
        <p:spPr bwMode="auto">
          <a:xfrm>
            <a:off x="2170113" y="2774950"/>
            <a:ext cx="396875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500">
                <a:solidFill>
                  <a:srgbClr val="010000"/>
                </a:solidFill>
              </a:rPr>
              <a:t>.05</a:t>
            </a:r>
            <a:endParaRPr lang="en-US" altLang="en-US" sz="1800"/>
          </a:p>
        </p:txBody>
      </p:sp>
      <p:sp>
        <p:nvSpPr>
          <p:cNvPr id="85007" name="Rectangle 12"/>
          <p:cNvSpPr>
            <a:spLocks noChangeArrowheads="1"/>
          </p:cNvSpPr>
          <p:nvPr/>
        </p:nvSpPr>
        <p:spPr bwMode="auto">
          <a:xfrm>
            <a:off x="2886075" y="2627313"/>
            <a:ext cx="952500" cy="650875"/>
          </a:xfrm>
          <a:prstGeom prst="rect">
            <a:avLst/>
          </a:prstGeom>
          <a:solidFill>
            <a:srgbClr val="E9F05A">
              <a:alpha val="7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08" name="Rectangle 13"/>
          <p:cNvSpPr>
            <a:spLocks noChangeArrowheads="1"/>
          </p:cNvSpPr>
          <p:nvPr/>
        </p:nvSpPr>
        <p:spPr bwMode="auto">
          <a:xfrm>
            <a:off x="987425" y="3294063"/>
            <a:ext cx="17463" cy="6429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09" name="Rectangle 14"/>
          <p:cNvSpPr>
            <a:spLocks noChangeArrowheads="1"/>
          </p:cNvSpPr>
          <p:nvPr/>
        </p:nvSpPr>
        <p:spPr bwMode="auto">
          <a:xfrm>
            <a:off x="1898650" y="3294063"/>
            <a:ext cx="15875" cy="6429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10" name="Rectangle 15"/>
          <p:cNvSpPr>
            <a:spLocks noChangeArrowheads="1"/>
          </p:cNvSpPr>
          <p:nvPr/>
        </p:nvSpPr>
        <p:spPr bwMode="auto">
          <a:xfrm>
            <a:off x="2870200" y="3294063"/>
            <a:ext cx="15875" cy="6429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11" name="Rectangle 16"/>
          <p:cNvSpPr>
            <a:spLocks noChangeArrowheads="1"/>
          </p:cNvSpPr>
          <p:nvPr/>
        </p:nvSpPr>
        <p:spPr bwMode="auto">
          <a:xfrm>
            <a:off x="388938" y="3294063"/>
            <a:ext cx="598487" cy="642937"/>
          </a:xfrm>
          <a:prstGeom prst="rect">
            <a:avLst/>
          </a:prstGeom>
          <a:solidFill>
            <a:srgbClr val="E9F05A">
              <a:alpha val="7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12" name="Rectangle 17"/>
          <p:cNvSpPr>
            <a:spLocks noChangeArrowheads="1"/>
          </p:cNvSpPr>
          <p:nvPr/>
        </p:nvSpPr>
        <p:spPr bwMode="auto">
          <a:xfrm>
            <a:off x="471488" y="3441700"/>
            <a:ext cx="396875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500">
                <a:solidFill>
                  <a:srgbClr val="010000"/>
                </a:solidFill>
              </a:rPr>
              <a:t>1.8</a:t>
            </a:r>
            <a:endParaRPr lang="en-US" altLang="en-US" sz="1800"/>
          </a:p>
        </p:txBody>
      </p:sp>
      <p:sp>
        <p:nvSpPr>
          <p:cNvPr id="85013" name="Rectangle 18"/>
          <p:cNvSpPr>
            <a:spLocks noChangeArrowheads="1"/>
          </p:cNvSpPr>
          <p:nvPr/>
        </p:nvSpPr>
        <p:spPr bwMode="auto">
          <a:xfrm>
            <a:off x="1050925" y="3441700"/>
            <a:ext cx="714375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500">
                <a:solidFill>
                  <a:srgbClr val="010000"/>
                </a:solidFill>
              </a:rPr>
              <a:t>.4671</a:t>
            </a:r>
            <a:endParaRPr lang="en-US" altLang="en-US" sz="1800"/>
          </a:p>
        </p:txBody>
      </p:sp>
      <p:sp>
        <p:nvSpPr>
          <p:cNvPr id="85014" name="Rectangle 19"/>
          <p:cNvSpPr>
            <a:spLocks noChangeArrowheads="1"/>
          </p:cNvSpPr>
          <p:nvPr/>
        </p:nvSpPr>
        <p:spPr bwMode="auto">
          <a:xfrm>
            <a:off x="1992313" y="3441700"/>
            <a:ext cx="714375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500">
                <a:solidFill>
                  <a:srgbClr val="010000"/>
                </a:solidFill>
              </a:rPr>
              <a:t>.4678</a:t>
            </a:r>
            <a:endParaRPr lang="en-US" altLang="en-US" sz="1800"/>
          </a:p>
        </p:txBody>
      </p:sp>
      <p:sp>
        <p:nvSpPr>
          <p:cNvPr id="85015" name="Rectangle 20"/>
          <p:cNvSpPr>
            <a:spLocks noChangeArrowheads="1"/>
          </p:cNvSpPr>
          <p:nvPr/>
        </p:nvSpPr>
        <p:spPr bwMode="auto">
          <a:xfrm>
            <a:off x="2957513" y="3441700"/>
            <a:ext cx="714375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500">
                <a:solidFill>
                  <a:srgbClr val="010000"/>
                </a:solidFill>
              </a:rPr>
              <a:t>.4686</a:t>
            </a:r>
            <a:endParaRPr lang="en-US" altLang="en-US" sz="1800"/>
          </a:p>
        </p:txBody>
      </p:sp>
      <p:sp>
        <p:nvSpPr>
          <p:cNvPr id="85016" name="Rectangle 21"/>
          <p:cNvSpPr>
            <a:spLocks noChangeArrowheads="1"/>
          </p:cNvSpPr>
          <p:nvPr/>
        </p:nvSpPr>
        <p:spPr bwMode="auto">
          <a:xfrm>
            <a:off x="385763" y="3937000"/>
            <a:ext cx="601662" cy="1746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17" name="Rectangle 22"/>
          <p:cNvSpPr>
            <a:spLocks noChangeArrowheads="1"/>
          </p:cNvSpPr>
          <p:nvPr/>
        </p:nvSpPr>
        <p:spPr bwMode="auto">
          <a:xfrm>
            <a:off x="987425" y="3937000"/>
            <a:ext cx="17463" cy="1746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18" name="Rectangle 23"/>
          <p:cNvSpPr>
            <a:spLocks noChangeArrowheads="1"/>
          </p:cNvSpPr>
          <p:nvPr/>
        </p:nvSpPr>
        <p:spPr bwMode="auto">
          <a:xfrm>
            <a:off x="1004888" y="3937000"/>
            <a:ext cx="893762" cy="1746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19" name="Rectangle 24"/>
          <p:cNvSpPr>
            <a:spLocks noChangeArrowheads="1"/>
          </p:cNvSpPr>
          <p:nvPr/>
        </p:nvSpPr>
        <p:spPr bwMode="auto">
          <a:xfrm>
            <a:off x="1898650" y="3937000"/>
            <a:ext cx="15875" cy="1746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20" name="Rectangle 25"/>
          <p:cNvSpPr>
            <a:spLocks noChangeArrowheads="1"/>
          </p:cNvSpPr>
          <p:nvPr/>
        </p:nvSpPr>
        <p:spPr bwMode="auto">
          <a:xfrm>
            <a:off x="1914525" y="3937000"/>
            <a:ext cx="955675" cy="1746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21" name="Rectangle 26"/>
          <p:cNvSpPr>
            <a:spLocks noChangeArrowheads="1"/>
          </p:cNvSpPr>
          <p:nvPr/>
        </p:nvSpPr>
        <p:spPr bwMode="auto">
          <a:xfrm>
            <a:off x="2870200" y="3937000"/>
            <a:ext cx="15875" cy="1746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22" name="Rectangle 27"/>
          <p:cNvSpPr>
            <a:spLocks noChangeArrowheads="1"/>
          </p:cNvSpPr>
          <p:nvPr/>
        </p:nvSpPr>
        <p:spPr bwMode="auto">
          <a:xfrm>
            <a:off x="2886075" y="3937000"/>
            <a:ext cx="952500" cy="17463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23" name="Rectangle 28"/>
          <p:cNvSpPr>
            <a:spLocks noChangeArrowheads="1"/>
          </p:cNvSpPr>
          <p:nvPr/>
        </p:nvSpPr>
        <p:spPr bwMode="auto">
          <a:xfrm>
            <a:off x="987425" y="3954463"/>
            <a:ext cx="17463" cy="65087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24" name="Rectangle 29"/>
          <p:cNvSpPr>
            <a:spLocks noChangeArrowheads="1"/>
          </p:cNvSpPr>
          <p:nvPr/>
        </p:nvSpPr>
        <p:spPr bwMode="auto">
          <a:xfrm>
            <a:off x="1898650" y="3954463"/>
            <a:ext cx="15875" cy="65087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25" name="Rectangle 30"/>
          <p:cNvSpPr>
            <a:spLocks noChangeArrowheads="1"/>
          </p:cNvSpPr>
          <p:nvPr/>
        </p:nvSpPr>
        <p:spPr bwMode="auto">
          <a:xfrm>
            <a:off x="2870200" y="3954463"/>
            <a:ext cx="15875" cy="65087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26" name="Rectangle 31"/>
          <p:cNvSpPr>
            <a:spLocks noChangeArrowheads="1"/>
          </p:cNvSpPr>
          <p:nvPr/>
        </p:nvSpPr>
        <p:spPr bwMode="auto">
          <a:xfrm>
            <a:off x="388938" y="3954463"/>
            <a:ext cx="598487" cy="657225"/>
          </a:xfrm>
          <a:prstGeom prst="rect">
            <a:avLst/>
          </a:prstGeom>
          <a:solidFill>
            <a:srgbClr val="E9F05A">
              <a:alpha val="7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27" name="Rectangle 32"/>
          <p:cNvSpPr>
            <a:spLocks noChangeArrowheads="1"/>
          </p:cNvSpPr>
          <p:nvPr/>
        </p:nvSpPr>
        <p:spPr bwMode="auto">
          <a:xfrm>
            <a:off x="1050925" y="4102100"/>
            <a:ext cx="714375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500">
                <a:solidFill>
                  <a:srgbClr val="010000"/>
                </a:solidFill>
              </a:rPr>
              <a:t>.4738</a:t>
            </a:r>
            <a:endParaRPr lang="en-US" altLang="en-US" sz="1800"/>
          </a:p>
        </p:txBody>
      </p:sp>
      <p:sp>
        <p:nvSpPr>
          <p:cNvPr id="85028" name="Rectangle 33"/>
          <p:cNvSpPr>
            <a:spLocks noChangeArrowheads="1"/>
          </p:cNvSpPr>
          <p:nvPr/>
        </p:nvSpPr>
        <p:spPr bwMode="auto">
          <a:xfrm>
            <a:off x="1992313" y="4102100"/>
            <a:ext cx="714375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500">
                <a:solidFill>
                  <a:srgbClr val="010000"/>
                </a:solidFill>
              </a:rPr>
              <a:t>.4744</a:t>
            </a:r>
            <a:endParaRPr lang="en-US" altLang="en-US" sz="1800"/>
          </a:p>
        </p:txBody>
      </p:sp>
      <p:sp>
        <p:nvSpPr>
          <p:cNvPr id="85029" name="Rectangle 35"/>
          <p:cNvSpPr>
            <a:spLocks noChangeArrowheads="1"/>
          </p:cNvSpPr>
          <p:nvPr/>
        </p:nvSpPr>
        <p:spPr bwMode="auto">
          <a:xfrm>
            <a:off x="1004888" y="4605338"/>
            <a:ext cx="893762" cy="1587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30" name="Rectangle 36"/>
          <p:cNvSpPr>
            <a:spLocks noChangeArrowheads="1"/>
          </p:cNvSpPr>
          <p:nvPr/>
        </p:nvSpPr>
        <p:spPr bwMode="auto">
          <a:xfrm>
            <a:off x="1898650" y="4605338"/>
            <a:ext cx="15875" cy="1587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31" name="Rectangle 37"/>
          <p:cNvSpPr>
            <a:spLocks noChangeArrowheads="1"/>
          </p:cNvSpPr>
          <p:nvPr/>
        </p:nvSpPr>
        <p:spPr bwMode="auto">
          <a:xfrm>
            <a:off x="1914525" y="4605338"/>
            <a:ext cx="955675" cy="1587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32" name="Rectangle 38"/>
          <p:cNvSpPr>
            <a:spLocks noChangeArrowheads="1"/>
          </p:cNvSpPr>
          <p:nvPr/>
        </p:nvSpPr>
        <p:spPr bwMode="auto">
          <a:xfrm>
            <a:off x="2870200" y="4605338"/>
            <a:ext cx="15875" cy="1587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33" name="Rectangle 39"/>
          <p:cNvSpPr>
            <a:spLocks noChangeArrowheads="1"/>
          </p:cNvSpPr>
          <p:nvPr/>
        </p:nvSpPr>
        <p:spPr bwMode="auto">
          <a:xfrm>
            <a:off x="2886075" y="4605338"/>
            <a:ext cx="952500" cy="1587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34" name="Rectangle 40"/>
          <p:cNvSpPr>
            <a:spLocks noChangeArrowheads="1"/>
          </p:cNvSpPr>
          <p:nvPr/>
        </p:nvSpPr>
        <p:spPr bwMode="auto">
          <a:xfrm>
            <a:off x="987425" y="4621213"/>
            <a:ext cx="17463" cy="6429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35" name="Rectangle 41"/>
          <p:cNvSpPr>
            <a:spLocks noChangeArrowheads="1"/>
          </p:cNvSpPr>
          <p:nvPr/>
        </p:nvSpPr>
        <p:spPr bwMode="auto">
          <a:xfrm>
            <a:off x="1898650" y="4621213"/>
            <a:ext cx="15875" cy="6429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36" name="Rectangle 42"/>
          <p:cNvSpPr>
            <a:spLocks noChangeArrowheads="1"/>
          </p:cNvSpPr>
          <p:nvPr/>
        </p:nvSpPr>
        <p:spPr bwMode="auto">
          <a:xfrm>
            <a:off x="2870200" y="4621213"/>
            <a:ext cx="15875" cy="64293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37" name="Rectangle 43"/>
          <p:cNvSpPr>
            <a:spLocks noChangeArrowheads="1"/>
          </p:cNvSpPr>
          <p:nvPr/>
        </p:nvSpPr>
        <p:spPr bwMode="auto">
          <a:xfrm>
            <a:off x="388938" y="4621213"/>
            <a:ext cx="598487" cy="642937"/>
          </a:xfrm>
          <a:prstGeom prst="rect">
            <a:avLst/>
          </a:prstGeom>
          <a:solidFill>
            <a:srgbClr val="E9F05A">
              <a:alpha val="7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38" name="Rectangle 44"/>
          <p:cNvSpPr>
            <a:spLocks noChangeArrowheads="1"/>
          </p:cNvSpPr>
          <p:nvPr/>
        </p:nvSpPr>
        <p:spPr bwMode="auto">
          <a:xfrm>
            <a:off x="471488" y="4768850"/>
            <a:ext cx="396875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500">
                <a:solidFill>
                  <a:srgbClr val="010000"/>
                </a:solidFill>
              </a:rPr>
              <a:t>2.0</a:t>
            </a:r>
            <a:endParaRPr lang="en-US" altLang="en-US" sz="1800"/>
          </a:p>
        </p:txBody>
      </p:sp>
      <p:sp>
        <p:nvSpPr>
          <p:cNvPr id="85039" name="Rectangle 45"/>
          <p:cNvSpPr>
            <a:spLocks noChangeArrowheads="1"/>
          </p:cNvSpPr>
          <p:nvPr/>
        </p:nvSpPr>
        <p:spPr bwMode="auto">
          <a:xfrm>
            <a:off x="1050925" y="4768850"/>
            <a:ext cx="714375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500">
                <a:solidFill>
                  <a:srgbClr val="010000"/>
                </a:solidFill>
              </a:rPr>
              <a:t>.4793</a:t>
            </a:r>
            <a:endParaRPr lang="en-US" altLang="en-US" sz="1800"/>
          </a:p>
        </p:txBody>
      </p:sp>
      <p:sp>
        <p:nvSpPr>
          <p:cNvPr id="85040" name="Rectangle 46"/>
          <p:cNvSpPr>
            <a:spLocks noChangeArrowheads="1"/>
          </p:cNvSpPr>
          <p:nvPr/>
        </p:nvSpPr>
        <p:spPr bwMode="auto">
          <a:xfrm>
            <a:off x="1992313" y="4768850"/>
            <a:ext cx="714375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500">
                <a:solidFill>
                  <a:srgbClr val="010000"/>
                </a:solidFill>
              </a:rPr>
              <a:t>.4798</a:t>
            </a:r>
            <a:endParaRPr lang="en-US" altLang="en-US" sz="1800"/>
          </a:p>
        </p:txBody>
      </p:sp>
      <p:sp>
        <p:nvSpPr>
          <p:cNvPr id="85041" name="Rectangle 47"/>
          <p:cNvSpPr>
            <a:spLocks noChangeArrowheads="1"/>
          </p:cNvSpPr>
          <p:nvPr/>
        </p:nvSpPr>
        <p:spPr bwMode="auto">
          <a:xfrm>
            <a:off x="2957513" y="4768850"/>
            <a:ext cx="714375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500">
                <a:solidFill>
                  <a:srgbClr val="010000"/>
                </a:solidFill>
              </a:rPr>
              <a:t>.4803</a:t>
            </a:r>
            <a:endParaRPr lang="en-US" altLang="en-US" sz="1800"/>
          </a:p>
        </p:txBody>
      </p:sp>
      <p:sp>
        <p:nvSpPr>
          <p:cNvPr id="85042" name="Rectangle 48"/>
          <p:cNvSpPr>
            <a:spLocks noChangeArrowheads="1"/>
          </p:cNvSpPr>
          <p:nvPr/>
        </p:nvSpPr>
        <p:spPr bwMode="auto">
          <a:xfrm>
            <a:off x="385763" y="5264150"/>
            <a:ext cx="601662" cy="1587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43" name="Rectangle 49"/>
          <p:cNvSpPr>
            <a:spLocks noChangeArrowheads="1"/>
          </p:cNvSpPr>
          <p:nvPr/>
        </p:nvSpPr>
        <p:spPr bwMode="auto">
          <a:xfrm>
            <a:off x="987425" y="5264150"/>
            <a:ext cx="17463" cy="1587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44" name="Rectangle 50"/>
          <p:cNvSpPr>
            <a:spLocks noChangeArrowheads="1"/>
          </p:cNvSpPr>
          <p:nvPr/>
        </p:nvSpPr>
        <p:spPr bwMode="auto">
          <a:xfrm>
            <a:off x="1004888" y="5264150"/>
            <a:ext cx="893762" cy="1587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45" name="Rectangle 51"/>
          <p:cNvSpPr>
            <a:spLocks noChangeArrowheads="1"/>
          </p:cNvSpPr>
          <p:nvPr/>
        </p:nvSpPr>
        <p:spPr bwMode="auto">
          <a:xfrm>
            <a:off x="1898650" y="5264150"/>
            <a:ext cx="15875" cy="1587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46" name="Rectangle 52"/>
          <p:cNvSpPr>
            <a:spLocks noChangeArrowheads="1"/>
          </p:cNvSpPr>
          <p:nvPr/>
        </p:nvSpPr>
        <p:spPr bwMode="auto">
          <a:xfrm>
            <a:off x="1914525" y="5264150"/>
            <a:ext cx="955675" cy="1587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47" name="Rectangle 53"/>
          <p:cNvSpPr>
            <a:spLocks noChangeArrowheads="1"/>
          </p:cNvSpPr>
          <p:nvPr/>
        </p:nvSpPr>
        <p:spPr bwMode="auto">
          <a:xfrm>
            <a:off x="2870200" y="5264150"/>
            <a:ext cx="15875" cy="1587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48" name="Rectangle 54"/>
          <p:cNvSpPr>
            <a:spLocks noChangeArrowheads="1"/>
          </p:cNvSpPr>
          <p:nvPr/>
        </p:nvSpPr>
        <p:spPr bwMode="auto">
          <a:xfrm>
            <a:off x="2886075" y="5264150"/>
            <a:ext cx="952500" cy="1587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49" name="Rectangle 55"/>
          <p:cNvSpPr>
            <a:spLocks noChangeArrowheads="1"/>
          </p:cNvSpPr>
          <p:nvPr/>
        </p:nvSpPr>
        <p:spPr bwMode="auto">
          <a:xfrm>
            <a:off x="987425" y="5280025"/>
            <a:ext cx="17463" cy="6429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50" name="Rectangle 56"/>
          <p:cNvSpPr>
            <a:spLocks noChangeArrowheads="1"/>
          </p:cNvSpPr>
          <p:nvPr/>
        </p:nvSpPr>
        <p:spPr bwMode="auto">
          <a:xfrm>
            <a:off x="1898650" y="5280025"/>
            <a:ext cx="15875" cy="6429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51" name="Rectangle 57"/>
          <p:cNvSpPr>
            <a:spLocks noChangeArrowheads="1"/>
          </p:cNvSpPr>
          <p:nvPr/>
        </p:nvSpPr>
        <p:spPr bwMode="auto">
          <a:xfrm>
            <a:off x="2870200" y="5280025"/>
            <a:ext cx="15875" cy="642938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52" name="Rectangle 58"/>
          <p:cNvSpPr>
            <a:spLocks noChangeArrowheads="1"/>
          </p:cNvSpPr>
          <p:nvPr/>
        </p:nvSpPr>
        <p:spPr bwMode="auto">
          <a:xfrm>
            <a:off x="388938" y="5280025"/>
            <a:ext cx="598487" cy="642938"/>
          </a:xfrm>
          <a:prstGeom prst="rect">
            <a:avLst/>
          </a:prstGeom>
          <a:solidFill>
            <a:srgbClr val="E9F05A">
              <a:alpha val="7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53" name="Rectangle 59"/>
          <p:cNvSpPr>
            <a:spLocks noChangeArrowheads="1"/>
          </p:cNvSpPr>
          <p:nvPr/>
        </p:nvSpPr>
        <p:spPr bwMode="auto">
          <a:xfrm>
            <a:off x="471488" y="5427663"/>
            <a:ext cx="396875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500">
                <a:solidFill>
                  <a:srgbClr val="010000"/>
                </a:solidFill>
              </a:rPr>
              <a:t>2.1</a:t>
            </a:r>
            <a:endParaRPr lang="en-US" altLang="en-US" sz="1800"/>
          </a:p>
        </p:txBody>
      </p:sp>
      <p:sp>
        <p:nvSpPr>
          <p:cNvPr id="85054" name="Rectangle 60"/>
          <p:cNvSpPr>
            <a:spLocks noChangeArrowheads="1"/>
          </p:cNvSpPr>
          <p:nvPr/>
        </p:nvSpPr>
        <p:spPr bwMode="auto">
          <a:xfrm>
            <a:off x="1050925" y="5427663"/>
            <a:ext cx="714375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500">
                <a:solidFill>
                  <a:srgbClr val="010000"/>
                </a:solidFill>
              </a:rPr>
              <a:t>.4838</a:t>
            </a:r>
            <a:endParaRPr lang="en-US" altLang="en-US" sz="1800"/>
          </a:p>
        </p:txBody>
      </p:sp>
      <p:sp>
        <p:nvSpPr>
          <p:cNvPr id="85055" name="Rectangle 61"/>
          <p:cNvSpPr>
            <a:spLocks noChangeArrowheads="1"/>
          </p:cNvSpPr>
          <p:nvPr/>
        </p:nvSpPr>
        <p:spPr bwMode="auto">
          <a:xfrm>
            <a:off x="1992313" y="5427663"/>
            <a:ext cx="714375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500">
                <a:solidFill>
                  <a:srgbClr val="010000"/>
                </a:solidFill>
              </a:rPr>
              <a:t>.4842</a:t>
            </a:r>
            <a:endParaRPr lang="en-US" altLang="en-US" sz="1800"/>
          </a:p>
        </p:txBody>
      </p:sp>
      <p:sp>
        <p:nvSpPr>
          <p:cNvPr id="85056" name="Rectangle 62"/>
          <p:cNvSpPr>
            <a:spLocks noChangeArrowheads="1"/>
          </p:cNvSpPr>
          <p:nvPr/>
        </p:nvSpPr>
        <p:spPr bwMode="auto">
          <a:xfrm>
            <a:off x="2957513" y="5427663"/>
            <a:ext cx="714375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500">
                <a:solidFill>
                  <a:srgbClr val="010000"/>
                </a:solidFill>
              </a:rPr>
              <a:t>.4846</a:t>
            </a:r>
            <a:endParaRPr lang="en-US" altLang="en-US" sz="1800"/>
          </a:p>
        </p:txBody>
      </p:sp>
      <p:sp>
        <p:nvSpPr>
          <p:cNvPr id="85057" name="Rectangle 64"/>
          <p:cNvSpPr>
            <a:spLocks noChangeArrowheads="1"/>
          </p:cNvSpPr>
          <p:nvPr/>
        </p:nvSpPr>
        <p:spPr bwMode="auto">
          <a:xfrm>
            <a:off x="3048000" y="2633663"/>
            <a:ext cx="1066800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92075" rIns="92075" bIns="92075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r>
              <a:rPr lang="en-US" altLang="en-US" sz="2800" b="1">
                <a:solidFill>
                  <a:srgbClr val="990099"/>
                </a:solidFill>
              </a:rPr>
              <a:t>.06</a:t>
            </a:r>
          </a:p>
        </p:txBody>
      </p:sp>
      <p:sp>
        <p:nvSpPr>
          <p:cNvPr id="85058" name="Rectangle 65"/>
          <p:cNvSpPr>
            <a:spLocks noChangeArrowheads="1"/>
          </p:cNvSpPr>
          <p:nvPr/>
        </p:nvSpPr>
        <p:spPr bwMode="auto">
          <a:xfrm>
            <a:off x="373063" y="4067175"/>
            <a:ext cx="762000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0" rIns="92075" bIns="0" anchor="ctr"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r>
              <a:rPr lang="en-US" altLang="en-US" sz="2800" b="1">
                <a:solidFill>
                  <a:srgbClr val="990099"/>
                </a:solidFill>
              </a:rPr>
              <a:t>1.9</a:t>
            </a:r>
          </a:p>
        </p:txBody>
      </p:sp>
      <p:sp>
        <p:nvSpPr>
          <p:cNvPr id="85059" name="Rectangle 66"/>
          <p:cNvSpPr>
            <a:spLocks noChangeArrowheads="1"/>
          </p:cNvSpPr>
          <p:nvPr/>
        </p:nvSpPr>
        <p:spPr bwMode="auto">
          <a:xfrm>
            <a:off x="2820988" y="4037013"/>
            <a:ext cx="1444625" cy="500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r>
              <a:rPr lang="en-US" altLang="en-US" sz="2700">
                <a:solidFill>
                  <a:srgbClr val="000000"/>
                </a:solidFill>
              </a:rPr>
              <a:t>.4750</a:t>
            </a:r>
          </a:p>
        </p:txBody>
      </p:sp>
      <p:sp>
        <p:nvSpPr>
          <p:cNvPr id="85060" name="Rectangle 67"/>
          <p:cNvSpPr>
            <a:spLocks noChangeArrowheads="1"/>
          </p:cNvSpPr>
          <p:nvPr/>
        </p:nvSpPr>
        <p:spPr bwMode="auto">
          <a:xfrm>
            <a:off x="306388" y="1676400"/>
            <a:ext cx="4662487" cy="942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r>
              <a:rPr lang="en-US" altLang="en-US" sz="2800" b="1">
                <a:solidFill>
                  <a:schemeClr val="tx2"/>
                </a:solidFill>
              </a:rPr>
              <a:t>Standardized Normal Probability Table (Portion)</a:t>
            </a:r>
          </a:p>
        </p:txBody>
      </p:sp>
      <p:sp>
        <p:nvSpPr>
          <p:cNvPr id="85061" name="Rectangle 68"/>
          <p:cNvSpPr>
            <a:spLocks noChangeArrowheads="1"/>
          </p:cNvSpPr>
          <p:nvPr/>
        </p:nvSpPr>
        <p:spPr bwMode="auto">
          <a:xfrm>
            <a:off x="4116388" y="5835650"/>
            <a:ext cx="2381250" cy="515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r>
              <a:rPr lang="en-US" altLang="en-US" sz="2800" b="1"/>
              <a:t>Probabilities</a:t>
            </a:r>
          </a:p>
        </p:txBody>
      </p:sp>
      <p:sp>
        <p:nvSpPr>
          <p:cNvPr id="85062" name="Line 69"/>
          <p:cNvSpPr>
            <a:spLocks noChangeShapeType="1"/>
          </p:cNvSpPr>
          <p:nvPr/>
        </p:nvSpPr>
        <p:spPr bwMode="auto">
          <a:xfrm>
            <a:off x="3740150" y="5154613"/>
            <a:ext cx="444500" cy="673100"/>
          </a:xfrm>
          <a:prstGeom prst="line">
            <a:avLst/>
          </a:prstGeom>
          <a:noFill/>
          <a:ln w="28575">
            <a:solidFill>
              <a:srgbClr val="B0D46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82727" name="Rectangle 103"/>
          <p:cNvSpPr>
            <a:spLocks noChangeArrowheads="1"/>
          </p:cNvSpPr>
          <p:nvPr/>
        </p:nvSpPr>
        <p:spPr bwMode="auto">
          <a:xfrm>
            <a:off x="7316788" y="3549650"/>
            <a:ext cx="1216025" cy="515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algn="ctr"/>
            <a:r>
              <a:rPr lang="en-US" altLang="en-US" sz="2800" b="1">
                <a:solidFill>
                  <a:srgbClr val="990099"/>
                </a:solidFill>
              </a:rPr>
              <a:t>.4750</a:t>
            </a:r>
          </a:p>
        </p:txBody>
      </p:sp>
      <p:sp>
        <p:nvSpPr>
          <p:cNvPr id="282728" name="Line 104"/>
          <p:cNvSpPr>
            <a:spLocks noChangeShapeType="1"/>
          </p:cNvSpPr>
          <p:nvPr/>
        </p:nvSpPr>
        <p:spPr bwMode="auto">
          <a:xfrm flipH="1">
            <a:off x="6623050" y="3783013"/>
            <a:ext cx="774700" cy="596900"/>
          </a:xfrm>
          <a:prstGeom prst="line">
            <a:avLst/>
          </a:prstGeom>
          <a:noFill/>
          <a:ln w="28575">
            <a:solidFill>
              <a:srgbClr val="B0D46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85065" name="Rectangle 105"/>
          <p:cNvSpPr>
            <a:spLocks noChangeArrowheads="1"/>
          </p:cNvSpPr>
          <p:nvPr/>
        </p:nvSpPr>
        <p:spPr bwMode="auto">
          <a:xfrm>
            <a:off x="6783388" y="5530850"/>
            <a:ext cx="2206625" cy="69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r>
              <a:rPr lang="en-US" altLang="en-US" sz="2000" b="1">
                <a:solidFill>
                  <a:schemeClr val="tx2"/>
                </a:solidFill>
              </a:rPr>
              <a:t>Shaded area exaggerated</a:t>
            </a:r>
          </a:p>
        </p:txBody>
      </p:sp>
      <p:sp>
        <p:nvSpPr>
          <p:cNvPr id="85066" name="Rectangle 109"/>
          <p:cNvSpPr>
            <a:spLocks noChangeArrowheads="1"/>
          </p:cNvSpPr>
          <p:nvPr/>
        </p:nvSpPr>
        <p:spPr bwMode="auto">
          <a:xfrm>
            <a:off x="395288" y="4605338"/>
            <a:ext cx="893762" cy="15875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5067" name="Line 110"/>
          <p:cNvSpPr>
            <a:spLocks noChangeShapeType="1"/>
          </p:cNvSpPr>
          <p:nvPr/>
        </p:nvSpPr>
        <p:spPr bwMode="auto">
          <a:xfrm>
            <a:off x="400050" y="3281363"/>
            <a:ext cx="343852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4447638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282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500"/>
                                        <p:tgtEl>
                                          <p:spTgt spid="282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2727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sz="4000" b="1"/>
              <a:t>The Standard Normal Table:</a:t>
            </a:r>
            <a:br>
              <a:rPr lang="en-US" altLang="en-US" sz="4000" b="1"/>
            </a:br>
            <a:r>
              <a:rPr lang="en-US" altLang="en-US" sz="4000" b="1" i="1"/>
              <a:t>P</a:t>
            </a:r>
            <a:r>
              <a:rPr lang="en-US" altLang="en-US" sz="4000" b="1"/>
              <a:t>(–1.26 </a:t>
            </a:r>
            <a:r>
              <a:rPr lang="en-US" altLang="en-US" sz="4000" b="1">
                <a:latin typeface="Symbol" panose="05050102010706020507" pitchFamily="18" charset="2"/>
              </a:rPr>
              <a:t></a:t>
            </a:r>
            <a:r>
              <a:rPr lang="en-US" altLang="en-US" sz="4000" b="1"/>
              <a:t> </a:t>
            </a:r>
            <a:r>
              <a:rPr lang="en-US" altLang="en-US" sz="4000" b="1" i="1"/>
              <a:t>z</a:t>
            </a:r>
            <a:r>
              <a:rPr lang="en-US" altLang="en-US" sz="4000" b="1"/>
              <a:t> </a:t>
            </a:r>
            <a:r>
              <a:rPr lang="en-US" altLang="en-US" sz="4000" b="1">
                <a:latin typeface="Symbol" panose="05050102010706020507" pitchFamily="18" charset="2"/>
              </a:rPr>
              <a:t></a:t>
            </a:r>
            <a:r>
              <a:rPr lang="en-US" altLang="en-US" sz="4000" b="1"/>
              <a:t> 1.26)</a:t>
            </a:r>
          </a:p>
        </p:txBody>
      </p:sp>
      <p:sp>
        <p:nvSpPr>
          <p:cNvPr id="86019" name="Freeform 82"/>
          <p:cNvSpPr>
            <a:spLocks/>
          </p:cNvSpPr>
          <p:nvPr/>
        </p:nvSpPr>
        <p:spPr bwMode="auto">
          <a:xfrm flipH="1">
            <a:off x="2373313" y="3130550"/>
            <a:ext cx="674687" cy="1554163"/>
          </a:xfrm>
          <a:custGeom>
            <a:avLst/>
            <a:gdLst>
              <a:gd name="T0" fmla="*/ 2147483647 w 413"/>
              <a:gd name="T1" fmla="*/ 0 h 979"/>
              <a:gd name="T2" fmla="*/ 2147483647 w 413"/>
              <a:gd name="T3" fmla="*/ 2147483647 h 979"/>
              <a:gd name="T4" fmla="*/ 2147483647 w 413"/>
              <a:gd name="T5" fmla="*/ 2147483647 h 979"/>
              <a:gd name="T6" fmla="*/ 2147483647 w 413"/>
              <a:gd name="T7" fmla="*/ 2147483647 h 979"/>
              <a:gd name="T8" fmla="*/ 2147483647 w 413"/>
              <a:gd name="T9" fmla="*/ 2147483647 h 979"/>
              <a:gd name="T10" fmla="*/ 2147483647 w 413"/>
              <a:gd name="T11" fmla="*/ 2147483647 h 979"/>
              <a:gd name="T12" fmla="*/ 0 w 413"/>
              <a:gd name="T13" fmla="*/ 2147483647 h 979"/>
              <a:gd name="T14" fmla="*/ 0 w 413"/>
              <a:gd name="T15" fmla="*/ 2147483647 h 979"/>
              <a:gd name="T16" fmla="*/ 2147483647 w 413"/>
              <a:gd name="T17" fmla="*/ 2147483647 h 979"/>
              <a:gd name="T18" fmla="*/ 2147483647 w 413"/>
              <a:gd name="T19" fmla="*/ 0 h 979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13"/>
              <a:gd name="T31" fmla="*/ 0 h 979"/>
              <a:gd name="T32" fmla="*/ 413 w 413"/>
              <a:gd name="T33" fmla="*/ 979 h 979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13" h="979">
                <a:moveTo>
                  <a:pt x="413" y="0"/>
                </a:moveTo>
                <a:lnTo>
                  <a:pt x="310" y="53"/>
                </a:lnTo>
                <a:lnTo>
                  <a:pt x="232" y="156"/>
                </a:lnTo>
                <a:lnTo>
                  <a:pt x="181" y="232"/>
                </a:lnTo>
                <a:lnTo>
                  <a:pt x="103" y="362"/>
                </a:lnTo>
                <a:lnTo>
                  <a:pt x="51" y="463"/>
                </a:lnTo>
                <a:lnTo>
                  <a:pt x="0" y="566"/>
                </a:lnTo>
                <a:lnTo>
                  <a:pt x="0" y="979"/>
                </a:lnTo>
                <a:lnTo>
                  <a:pt x="413" y="979"/>
                </a:lnTo>
                <a:lnTo>
                  <a:pt x="413" y="0"/>
                </a:lnTo>
                <a:close/>
              </a:path>
            </a:pathLst>
          </a:custGeom>
          <a:solidFill>
            <a:srgbClr val="D200D2">
              <a:alpha val="50195"/>
            </a:srgbClr>
          </a:solidFill>
          <a:ln w="9525">
            <a:solidFill>
              <a:srgbClr val="D200D2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6020" name="Freeform 40"/>
          <p:cNvSpPr>
            <a:spLocks/>
          </p:cNvSpPr>
          <p:nvPr/>
        </p:nvSpPr>
        <p:spPr bwMode="auto">
          <a:xfrm>
            <a:off x="1701800" y="3146425"/>
            <a:ext cx="655638" cy="1554163"/>
          </a:xfrm>
          <a:custGeom>
            <a:avLst/>
            <a:gdLst>
              <a:gd name="T0" fmla="*/ 2147483647 w 413"/>
              <a:gd name="T1" fmla="*/ 0 h 979"/>
              <a:gd name="T2" fmla="*/ 2147483647 w 413"/>
              <a:gd name="T3" fmla="*/ 2147483647 h 979"/>
              <a:gd name="T4" fmla="*/ 2147483647 w 413"/>
              <a:gd name="T5" fmla="*/ 2147483647 h 979"/>
              <a:gd name="T6" fmla="*/ 2147483647 w 413"/>
              <a:gd name="T7" fmla="*/ 2147483647 h 979"/>
              <a:gd name="T8" fmla="*/ 2147483647 w 413"/>
              <a:gd name="T9" fmla="*/ 2147483647 h 979"/>
              <a:gd name="T10" fmla="*/ 2147483647 w 413"/>
              <a:gd name="T11" fmla="*/ 2147483647 h 979"/>
              <a:gd name="T12" fmla="*/ 0 w 413"/>
              <a:gd name="T13" fmla="*/ 2147483647 h 979"/>
              <a:gd name="T14" fmla="*/ 0 w 413"/>
              <a:gd name="T15" fmla="*/ 2147483647 h 979"/>
              <a:gd name="T16" fmla="*/ 2147483647 w 413"/>
              <a:gd name="T17" fmla="*/ 2147483647 h 979"/>
              <a:gd name="T18" fmla="*/ 2147483647 w 413"/>
              <a:gd name="T19" fmla="*/ 0 h 979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13"/>
              <a:gd name="T31" fmla="*/ 0 h 979"/>
              <a:gd name="T32" fmla="*/ 413 w 413"/>
              <a:gd name="T33" fmla="*/ 979 h 979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13" h="979">
                <a:moveTo>
                  <a:pt x="413" y="0"/>
                </a:moveTo>
                <a:lnTo>
                  <a:pt x="310" y="53"/>
                </a:lnTo>
                <a:lnTo>
                  <a:pt x="232" y="156"/>
                </a:lnTo>
                <a:lnTo>
                  <a:pt x="181" y="232"/>
                </a:lnTo>
                <a:lnTo>
                  <a:pt x="103" y="362"/>
                </a:lnTo>
                <a:lnTo>
                  <a:pt x="51" y="463"/>
                </a:lnTo>
                <a:lnTo>
                  <a:pt x="0" y="566"/>
                </a:lnTo>
                <a:lnTo>
                  <a:pt x="0" y="979"/>
                </a:lnTo>
                <a:lnTo>
                  <a:pt x="413" y="979"/>
                </a:lnTo>
                <a:lnTo>
                  <a:pt x="413" y="0"/>
                </a:lnTo>
                <a:close/>
              </a:path>
            </a:pathLst>
          </a:custGeom>
          <a:solidFill>
            <a:srgbClr val="D200D2">
              <a:alpha val="50195"/>
            </a:srgbClr>
          </a:solidFill>
          <a:ln w="9525">
            <a:solidFill>
              <a:srgbClr val="D200D2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6021" name="Line 41"/>
          <p:cNvSpPr>
            <a:spLocks noChangeShapeType="1"/>
          </p:cNvSpPr>
          <p:nvPr/>
        </p:nvSpPr>
        <p:spPr bwMode="auto">
          <a:xfrm>
            <a:off x="2357438" y="3146425"/>
            <a:ext cx="1587" cy="1554163"/>
          </a:xfrm>
          <a:prstGeom prst="line">
            <a:avLst/>
          </a:prstGeom>
          <a:noFill/>
          <a:ln w="174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22" name="Line 42"/>
          <p:cNvSpPr>
            <a:spLocks noChangeShapeType="1"/>
          </p:cNvSpPr>
          <p:nvPr/>
        </p:nvSpPr>
        <p:spPr bwMode="auto">
          <a:xfrm>
            <a:off x="1701800" y="4025900"/>
            <a:ext cx="1588" cy="687388"/>
          </a:xfrm>
          <a:prstGeom prst="line">
            <a:avLst/>
          </a:prstGeom>
          <a:noFill/>
          <a:ln w="31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23" name="Freeform 43"/>
          <p:cNvSpPr>
            <a:spLocks/>
          </p:cNvSpPr>
          <p:nvPr/>
        </p:nvSpPr>
        <p:spPr bwMode="auto">
          <a:xfrm>
            <a:off x="2357438" y="3133725"/>
            <a:ext cx="1628775" cy="1566863"/>
          </a:xfrm>
          <a:custGeom>
            <a:avLst/>
            <a:gdLst>
              <a:gd name="T0" fmla="*/ 2147483647 w 1026"/>
              <a:gd name="T1" fmla="*/ 2147483647 h 987"/>
              <a:gd name="T2" fmla="*/ 2147483647 w 1026"/>
              <a:gd name="T3" fmla="*/ 2147483647 h 987"/>
              <a:gd name="T4" fmla="*/ 2147483647 w 1026"/>
              <a:gd name="T5" fmla="*/ 2147483647 h 987"/>
              <a:gd name="T6" fmla="*/ 2147483647 w 1026"/>
              <a:gd name="T7" fmla="*/ 2147483647 h 987"/>
              <a:gd name="T8" fmla="*/ 2147483647 w 1026"/>
              <a:gd name="T9" fmla="*/ 2147483647 h 987"/>
              <a:gd name="T10" fmla="*/ 2147483647 w 1026"/>
              <a:gd name="T11" fmla="*/ 2147483647 h 987"/>
              <a:gd name="T12" fmla="*/ 2147483647 w 1026"/>
              <a:gd name="T13" fmla="*/ 2147483647 h 987"/>
              <a:gd name="T14" fmla="*/ 2147483647 w 1026"/>
              <a:gd name="T15" fmla="*/ 2147483647 h 987"/>
              <a:gd name="T16" fmla="*/ 2147483647 w 1026"/>
              <a:gd name="T17" fmla="*/ 2147483647 h 987"/>
              <a:gd name="T18" fmla="*/ 2147483647 w 1026"/>
              <a:gd name="T19" fmla="*/ 2147483647 h 987"/>
              <a:gd name="T20" fmla="*/ 2147483647 w 1026"/>
              <a:gd name="T21" fmla="*/ 2147483647 h 987"/>
              <a:gd name="T22" fmla="*/ 2147483647 w 1026"/>
              <a:gd name="T23" fmla="*/ 2147483647 h 987"/>
              <a:gd name="T24" fmla="*/ 2147483647 w 1026"/>
              <a:gd name="T25" fmla="*/ 2147483647 h 987"/>
              <a:gd name="T26" fmla="*/ 2147483647 w 1026"/>
              <a:gd name="T27" fmla="*/ 2147483647 h 987"/>
              <a:gd name="T28" fmla="*/ 2147483647 w 1026"/>
              <a:gd name="T29" fmla="*/ 2147483647 h 987"/>
              <a:gd name="T30" fmla="*/ 0 w 1026"/>
              <a:gd name="T31" fmla="*/ 0 h 98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026"/>
              <a:gd name="T49" fmla="*/ 0 h 987"/>
              <a:gd name="T50" fmla="*/ 1026 w 1026"/>
              <a:gd name="T51" fmla="*/ 987 h 98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026" h="987">
                <a:moveTo>
                  <a:pt x="1026" y="987"/>
                </a:moveTo>
                <a:lnTo>
                  <a:pt x="919" y="976"/>
                </a:lnTo>
                <a:lnTo>
                  <a:pt x="864" y="964"/>
                </a:lnTo>
                <a:lnTo>
                  <a:pt x="811" y="949"/>
                </a:lnTo>
                <a:lnTo>
                  <a:pt x="756" y="926"/>
                </a:lnTo>
                <a:lnTo>
                  <a:pt x="702" y="894"/>
                </a:lnTo>
                <a:lnTo>
                  <a:pt x="649" y="854"/>
                </a:lnTo>
                <a:lnTo>
                  <a:pt x="539" y="741"/>
                </a:lnTo>
                <a:lnTo>
                  <a:pt x="432" y="579"/>
                </a:lnTo>
                <a:lnTo>
                  <a:pt x="325" y="385"/>
                </a:lnTo>
                <a:lnTo>
                  <a:pt x="270" y="286"/>
                </a:lnTo>
                <a:lnTo>
                  <a:pt x="215" y="196"/>
                </a:lnTo>
                <a:lnTo>
                  <a:pt x="162" y="116"/>
                </a:lnTo>
                <a:lnTo>
                  <a:pt x="108" y="53"/>
                </a:lnTo>
                <a:lnTo>
                  <a:pt x="53" y="13"/>
                </a:lnTo>
                <a:lnTo>
                  <a:pt x="0" y="0"/>
                </a:lnTo>
              </a:path>
            </a:pathLst>
          </a:custGeom>
          <a:noFill/>
          <a:ln w="57150">
            <a:solidFill>
              <a:srgbClr val="9900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24" name="Freeform 44"/>
          <p:cNvSpPr>
            <a:spLocks/>
          </p:cNvSpPr>
          <p:nvPr/>
        </p:nvSpPr>
        <p:spPr bwMode="auto">
          <a:xfrm>
            <a:off x="725488" y="3133725"/>
            <a:ext cx="1631950" cy="1566863"/>
          </a:xfrm>
          <a:custGeom>
            <a:avLst/>
            <a:gdLst>
              <a:gd name="T0" fmla="*/ 0 w 1028"/>
              <a:gd name="T1" fmla="*/ 2147483647 h 987"/>
              <a:gd name="T2" fmla="*/ 2147483647 w 1028"/>
              <a:gd name="T3" fmla="*/ 2147483647 h 987"/>
              <a:gd name="T4" fmla="*/ 2147483647 w 1028"/>
              <a:gd name="T5" fmla="*/ 2147483647 h 987"/>
              <a:gd name="T6" fmla="*/ 2147483647 w 1028"/>
              <a:gd name="T7" fmla="*/ 2147483647 h 987"/>
              <a:gd name="T8" fmla="*/ 2147483647 w 1028"/>
              <a:gd name="T9" fmla="*/ 2147483647 h 987"/>
              <a:gd name="T10" fmla="*/ 2147483647 w 1028"/>
              <a:gd name="T11" fmla="*/ 2147483647 h 987"/>
              <a:gd name="T12" fmla="*/ 2147483647 w 1028"/>
              <a:gd name="T13" fmla="*/ 2147483647 h 987"/>
              <a:gd name="T14" fmla="*/ 2147483647 w 1028"/>
              <a:gd name="T15" fmla="*/ 2147483647 h 987"/>
              <a:gd name="T16" fmla="*/ 2147483647 w 1028"/>
              <a:gd name="T17" fmla="*/ 2147483647 h 987"/>
              <a:gd name="T18" fmla="*/ 2147483647 w 1028"/>
              <a:gd name="T19" fmla="*/ 2147483647 h 987"/>
              <a:gd name="T20" fmla="*/ 2147483647 w 1028"/>
              <a:gd name="T21" fmla="*/ 2147483647 h 987"/>
              <a:gd name="T22" fmla="*/ 2147483647 w 1028"/>
              <a:gd name="T23" fmla="*/ 2147483647 h 987"/>
              <a:gd name="T24" fmla="*/ 2147483647 w 1028"/>
              <a:gd name="T25" fmla="*/ 2147483647 h 987"/>
              <a:gd name="T26" fmla="*/ 2147483647 w 1028"/>
              <a:gd name="T27" fmla="*/ 2147483647 h 987"/>
              <a:gd name="T28" fmla="*/ 2147483647 w 1028"/>
              <a:gd name="T29" fmla="*/ 2147483647 h 987"/>
              <a:gd name="T30" fmla="*/ 2147483647 w 1028"/>
              <a:gd name="T31" fmla="*/ 0 h 98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028"/>
              <a:gd name="T49" fmla="*/ 0 h 987"/>
              <a:gd name="T50" fmla="*/ 1028 w 1028"/>
              <a:gd name="T51" fmla="*/ 987 h 98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028" h="987">
                <a:moveTo>
                  <a:pt x="0" y="987"/>
                </a:moveTo>
                <a:lnTo>
                  <a:pt x="107" y="976"/>
                </a:lnTo>
                <a:lnTo>
                  <a:pt x="162" y="964"/>
                </a:lnTo>
                <a:lnTo>
                  <a:pt x="217" y="949"/>
                </a:lnTo>
                <a:lnTo>
                  <a:pt x="270" y="926"/>
                </a:lnTo>
                <a:lnTo>
                  <a:pt x="324" y="894"/>
                </a:lnTo>
                <a:lnTo>
                  <a:pt x="379" y="854"/>
                </a:lnTo>
                <a:lnTo>
                  <a:pt x="487" y="741"/>
                </a:lnTo>
                <a:lnTo>
                  <a:pt x="594" y="579"/>
                </a:lnTo>
                <a:lnTo>
                  <a:pt x="704" y="385"/>
                </a:lnTo>
                <a:lnTo>
                  <a:pt x="756" y="286"/>
                </a:lnTo>
                <a:lnTo>
                  <a:pt x="811" y="196"/>
                </a:lnTo>
                <a:lnTo>
                  <a:pt x="866" y="116"/>
                </a:lnTo>
                <a:lnTo>
                  <a:pt x="918" y="53"/>
                </a:lnTo>
                <a:lnTo>
                  <a:pt x="973" y="13"/>
                </a:lnTo>
                <a:lnTo>
                  <a:pt x="1028" y="0"/>
                </a:lnTo>
              </a:path>
            </a:pathLst>
          </a:custGeom>
          <a:noFill/>
          <a:ln w="57150">
            <a:solidFill>
              <a:srgbClr val="9900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25" name="Freeform 45"/>
          <p:cNvSpPr>
            <a:spLocks/>
          </p:cNvSpPr>
          <p:nvPr/>
        </p:nvSpPr>
        <p:spPr bwMode="auto">
          <a:xfrm>
            <a:off x="725488" y="3170238"/>
            <a:ext cx="3260725" cy="1530350"/>
          </a:xfrm>
          <a:custGeom>
            <a:avLst/>
            <a:gdLst>
              <a:gd name="T0" fmla="*/ 0 w 2054"/>
              <a:gd name="T1" fmla="*/ 0 h 964"/>
              <a:gd name="T2" fmla="*/ 0 w 2054"/>
              <a:gd name="T3" fmla="*/ 2147483647 h 964"/>
              <a:gd name="T4" fmla="*/ 2147483647 w 2054"/>
              <a:gd name="T5" fmla="*/ 2147483647 h 964"/>
              <a:gd name="T6" fmla="*/ 0 60000 65536"/>
              <a:gd name="T7" fmla="*/ 0 60000 65536"/>
              <a:gd name="T8" fmla="*/ 0 60000 65536"/>
              <a:gd name="T9" fmla="*/ 0 w 2054"/>
              <a:gd name="T10" fmla="*/ 0 h 964"/>
              <a:gd name="T11" fmla="*/ 2054 w 2054"/>
              <a:gd name="T12" fmla="*/ 964 h 9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54" h="964">
                <a:moveTo>
                  <a:pt x="0" y="0"/>
                </a:moveTo>
                <a:lnTo>
                  <a:pt x="0" y="964"/>
                </a:lnTo>
                <a:lnTo>
                  <a:pt x="2054" y="964"/>
                </a:lnTo>
              </a:path>
            </a:pathLst>
          </a:custGeom>
          <a:noFill/>
          <a:ln w="30163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26" name="Line 46"/>
          <p:cNvSpPr>
            <a:spLocks noChangeShapeType="1"/>
          </p:cNvSpPr>
          <p:nvPr/>
        </p:nvSpPr>
        <p:spPr bwMode="auto">
          <a:xfrm>
            <a:off x="685800" y="3170238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27" name="Line 47"/>
          <p:cNvSpPr>
            <a:spLocks noChangeShapeType="1"/>
          </p:cNvSpPr>
          <p:nvPr/>
        </p:nvSpPr>
        <p:spPr bwMode="auto">
          <a:xfrm>
            <a:off x="685800" y="3321050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28" name="Line 48"/>
          <p:cNvSpPr>
            <a:spLocks noChangeShapeType="1"/>
          </p:cNvSpPr>
          <p:nvPr/>
        </p:nvSpPr>
        <p:spPr bwMode="auto">
          <a:xfrm>
            <a:off x="685800" y="3475038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29" name="Line 49"/>
          <p:cNvSpPr>
            <a:spLocks noChangeShapeType="1"/>
          </p:cNvSpPr>
          <p:nvPr/>
        </p:nvSpPr>
        <p:spPr bwMode="auto">
          <a:xfrm>
            <a:off x="685800" y="3627438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0" name="Line 50"/>
          <p:cNvSpPr>
            <a:spLocks noChangeShapeType="1"/>
          </p:cNvSpPr>
          <p:nvPr/>
        </p:nvSpPr>
        <p:spPr bwMode="auto">
          <a:xfrm>
            <a:off x="685800" y="3781425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1" name="Line 51"/>
          <p:cNvSpPr>
            <a:spLocks noChangeShapeType="1"/>
          </p:cNvSpPr>
          <p:nvPr/>
        </p:nvSpPr>
        <p:spPr bwMode="auto">
          <a:xfrm>
            <a:off x="685800" y="3935413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2" name="Line 52"/>
          <p:cNvSpPr>
            <a:spLocks noChangeShapeType="1"/>
          </p:cNvSpPr>
          <p:nvPr/>
        </p:nvSpPr>
        <p:spPr bwMode="auto">
          <a:xfrm>
            <a:off x="685800" y="4089400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3" name="Line 53"/>
          <p:cNvSpPr>
            <a:spLocks noChangeShapeType="1"/>
          </p:cNvSpPr>
          <p:nvPr/>
        </p:nvSpPr>
        <p:spPr bwMode="auto">
          <a:xfrm>
            <a:off x="685800" y="4241800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4" name="Line 54"/>
          <p:cNvSpPr>
            <a:spLocks noChangeShapeType="1"/>
          </p:cNvSpPr>
          <p:nvPr/>
        </p:nvSpPr>
        <p:spPr bwMode="auto">
          <a:xfrm>
            <a:off x="685800" y="4395788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5" name="Line 55"/>
          <p:cNvSpPr>
            <a:spLocks noChangeShapeType="1"/>
          </p:cNvSpPr>
          <p:nvPr/>
        </p:nvSpPr>
        <p:spPr bwMode="auto">
          <a:xfrm>
            <a:off x="685800" y="4546600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6" name="Line 56"/>
          <p:cNvSpPr>
            <a:spLocks noChangeShapeType="1"/>
          </p:cNvSpPr>
          <p:nvPr/>
        </p:nvSpPr>
        <p:spPr bwMode="auto">
          <a:xfrm>
            <a:off x="3986213" y="4700588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7" name="Line 57"/>
          <p:cNvSpPr>
            <a:spLocks noChangeShapeType="1"/>
          </p:cNvSpPr>
          <p:nvPr/>
        </p:nvSpPr>
        <p:spPr bwMode="auto">
          <a:xfrm>
            <a:off x="3662363" y="4700588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8" name="Line 58"/>
          <p:cNvSpPr>
            <a:spLocks noChangeShapeType="1"/>
          </p:cNvSpPr>
          <p:nvPr/>
        </p:nvSpPr>
        <p:spPr bwMode="auto">
          <a:xfrm>
            <a:off x="3333750" y="4700588"/>
            <a:ext cx="1588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9" name="Line 59"/>
          <p:cNvSpPr>
            <a:spLocks noChangeShapeType="1"/>
          </p:cNvSpPr>
          <p:nvPr/>
        </p:nvSpPr>
        <p:spPr bwMode="auto">
          <a:xfrm>
            <a:off x="3009900" y="4700588"/>
            <a:ext cx="1588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40" name="Line 60"/>
          <p:cNvSpPr>
            <a:spLocks noChangeShapeType="1"/>
          </p:cNvSpPr>
          <p:nvPr/>
        </p:nvSpPr>
        <p:spPr bwMode="auto">
          <a:xfrm>
            <a:off x="2681288" y="4700588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41" name="Line 61"/>
          <p:cNvSpPr>
            <a:spLocks noChangeShapeType="1"/>
          </p:cNvSpPr>
          <p:nvPr/>
        </p:nvSpPr>
        <p:spPr bwMode="auto">
          <a:xfrm>
            <a:off x="2357438" y="4700588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42" name="Line 62"/>
          <p:cNvSpPr>
            <a:spLocks noChangeShapeType="1"/>
          </p:cNvSpPr>
          <p:nvPr/>
        </p:nvSpPr>
        <p:spPr bwMode="auto">
          <a:xfrm>
            <a:off x="2030413" y="4700588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43" name="Line 63"/>
          <p:cNvSpPr>
            <a:spLocks noChangeShapeType="1"/>
          </p:cNvSpPr>
          <p:nvPr/>
        </p:nvSpPr>
        <p:spPr bwMode="auto">
          <a:xfrm>
            <a:off x="1704975" y="4700588"/>
            <a:ext cx="1588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44" name="Line 64"/>
          <p:cNvSpPr>
            <a:spLocks noChangeShapeType="1"/>
          </p:cNvSpPr>
          <p:nvPr/>
        </p:nvSpPr>
        <p:spPr bwMode="auto">
          <a:xfrm>
            <a:off x="1377950" y="4700588"/>
            <a:ext cx="1588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45" name="Line 65"/>
          <p:cNvSpPr>
            <a:spLocks noChangeShapeType="1"/>
          </p:cNvSpPr>
          <p:nvPr/>
        </p:nvSpPr>
        <p:spPr bwMode="auto">
          <a:xfrm>
            <a:off x="1052513" y="4700588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46" name="Rectangle 66"/>
          <p:cNvSpPr>
            <a:spLocks noChangeArrowheads="1"/>
          </p:cNvSpPr>
          <p:nvPr/>
        </p:nvSpPr>
        <p:spPr bwMode="auto">
          <a:xfrm>
            <a:off x="3732213" y="4740275"/>
            <a:ext cx="163512" cy="503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3300" b="1" i="1"/>
              <a:t>z</a:t>
            </a:r>
            <a:endParaRPr lang="en-US" altLang="en-US" sz="1800" i="1"/>
          </a:p>
        </p:txBody>
      </p:sp>
      <p:grpSp>
        <p:nvGrpSpPr>
          <p:cNvPr id="86047" name="Group 86"/>
          <p:cNvGrpSpPr>
            <a:grpSpLocks/>
          </p:cNvGrpSpPr>
          <p:nvPr/>
        </p:nvGrpSpPr>
        <p:grpSpPr bwMode="auto">
          <a:xfrm>
            <a:off x="1943100" y="5119688"/>
            <a:ext cx="901700" cy="536575"/>
            <a:chOff x="1224" y="3225"/>
            <a:chExt cx="568" cy="338"/>
          </a:xfrm>
        </p:grpSpPr>
        <p:sp>
          <p:nvSpPr>
            <p:cNvPr id="86062" name="Rectangle 67"/>
            <p:cNvSpPr>
              <a:spLocks noChangeArrowheads="1"/>
            </p:cNvSpPr>
            <p:nvPr/>
          </p:nvSpPr>
          <p:spPr bwMode="auto">
            <a:xfrm>
              <a:off x="1224" y="3225"/>
              <a:ext cx="152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m</a:t>
              </a:r>
              <a:endParaRPr lang="en-US" altLang="en-US" sz="1800"/>
            </a:p>
          </p:txBody>
        </p:sp>
        <p:sp>
          <p:nvSpPr>
            <p:cNvPr id="86063" name="Rectangle 68"/>
            <p:cNvSpPr>
              <a:spLocks noChangeArrowheads="1"/>
            </p:cNvSpPr>
            <p:nvPr/>
          </p:nvSpPr>
          <p:spPr bwMode="auto">
            <a:xfrm>
              <a:off x="1378" y="3246"/>
              <a:ext cx="414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 = 0</a:t>
              </a:r>
              <a:endParaRPr lang="en-US" altLang="en-US" sz="1800"/>
            </a:p>
          </p:txBody>
        </p:sp>
      </p:grpSp>
      <p:grpSp>
        <p:nvGrpSpPr>
          <p:cNvPr id="86048" name="Group 88"/>
          <p:cNvGrpSpPr>
            <a:grpSpLocks/>
          </p:cNvGrpSpPr>
          <p:nvPr/>
        </p:nvGrpSpPr>
        <p:grpSpPr bwMode="auto">
          <a:xfrm>
            <a:off x="3200400" y="2286000"/>
            <a:ext cx="912813" cy="536575"/>
            <a:chOff x="1826" y="1677"/>
            <a:chExt cx="575" cy="338"/>
          </a:xfrm>
        </p:grpSpPr>
        <p:sp>
          <p:nvSpPr>
            <p:cNvPr id="86060" name="Rectangle 69"/>
            <p:cNvSpPr>
              <a:spLocks noChangeArrowheads="1"/>
            </p:cNvSpPr>
            <p:nvPr/>
          </p:nvSpPr>
          <p:spPr bwMode="auto">
            <a:xfrm>
              <a:off x="1826" y="1677"/>
              <a:ext cx="159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s</a:t>
              </a:r>
              <a:endParaRPr lang="en-US" altLang="en-US" sz="1800"/>
            </a:p>
          </p:txBody>
        </p:sp>
        <p:sp>
          <p:nvSpPr>
            <p:cNvPr id="86061" name="Rectangle 70"/>
            <p:cNvSpPr>
              <a:spLocks noChangeArrowheads="1"/>
            </p:cNvSpPr>
            <p:nvPr/>
          </p:nvSpPr>
          <p:spPr bwMode="auto">
            <a:xfrm>
              <a:off x="1987" y="1698"/>
              <a:ext cx="414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 = 1</a:t>
              </a:r>
              <a:endParaRPr lang="en-US" altLang="en-US" sz="1800"/>
            </a:p>
          </p:txBody>
        </p:sp>
      </p:grpSp>
      <p:sp>
        <p:nvSpPr>
          <p:cNvPr id="86049" name="Rectangle 71"/>
          <p:cNvSpPr>
            <a:spLocks noChangeArrowheads="1"/>
          </p:cNvSpPr>
          <p:nvPr/>
        </p:nvSpPr>
        <p:spPr bwMode="auto">
          <a:xfrm>
            <a:off x="1223963" y="4749800"/>
            <a:ext cx="942975" cy="503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3300" b="1">
                <a:solidFill>
                  <a:srgbClr val="990099"/>
                </a:solidFill>
              </a:rPr>
              <a:t>–1.26</a:t>
            </a:r>
            <a:endParaRPr lang="en-US" altLang="en-US" sz="1800">
              <a:solidFill>
                <a:srgbClr val="990099"/>
              </a:solidFill>
            </a:endParaRPr>
          </a:p>
        </p:txBody>
      </p:sp>
      <p:sp>
        <p:nvSpPr>
          <p:cNvPr id="86050" name="Rectangle 74"/>
          <p:cNvSpPr>
            <a:spLocks noChangeArrowheads="1"/>
          </p:cNvSpPr>
          <p:nvPr/>
        </p:nvSpPr>
        <p:spPr bwMode="auto">
          <a:xfrm>
            <a:off x="304800" y="1828800"/>
            <a:ext cx="5029200" cy="45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r>
              <a:rPr lang="en-US" altLang="en-US" b="1">
                <a:solidFill>
                  <a:schemeClr val="tx2"/>
                </a:solidFill>
              </a:rPr>
              <a:t>Standardized Normal Distribution</a:t>
            </a:r>
          </a:p>
        </p:txBody>
      </p:sp>
      <p:sp>
        <p:nvSpPr>
          <p:cNvPr id="86051" name="Rectangle 79"/>
          <p:cNvSpPr>
            <a:spLocks noChangeArrowheads="1"/>
          </p:cNvSpPr>
          <p:nvPr/>
        </p:nvSpPr>
        <p:spPr bwMode="auto">
          <a:xfrm>
            <a:off x="914400" y="5715000"/>
            <a:ext cx="3502025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r>
              <a:rPr lang="en-US" altLang="en-US" sz="2000" b="1">
                <a:solidFill>
                  <a:schemeClr val="tx2"/>
                </a:solidFill>
              </a:rPr>
              <a:t>Shaded area exaggerated</a:t>
            </a:r>
          </a:p>
        </p:txBody>
      </p:sp>
      <p:grpSp>
        <p:nvGrpSpPr>
          <p:cNvPr id="4" name="Group 91"/>
          <p:cNvGrpSpPr>
            <a:grpSpLocks/>
          </p:cNvGrpSpPr>
          <p:nvPr/>
        </p:nvGrpSpPr>
        <p:grpSpPr bwMode="auto">
          <a:xfrm>
            <a:off x="2514600" y="3206750"/>
            <a:ext cx="1901825" cy="1047750"/>
            <a:chOff x="1584" y="2020"/>
            <a:chExt cx="1198" cy="660"/>
          </a:xfrm>
        </p:grpSpPr>
        <p:sp>
          <p:nvSpPr>
            <p:cNvPr id="86058" name="Rectangle 72"/>
            <p:cNvSpPr>
              <a:spLocks noChangeArrowheads="1"/>
            </p:cNvSpPr>
            <p:nvPr/>
          </p:nvSpPr>
          <p:spPr bwMode="auto">
            <a:xfrm>
              <a:off x="2016" y="2020"/>
              <a:ext cx="766" cy="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sz="2800" b="1">
                  <a:solidFill>
                    <a:srgbClr val="990099"/>
                  </a:solidFill>
                </a:rPr>
                <a:t>.3962</a:t>
              </a:r>
            </a:p>
          </p:txBody>
        </p:sp>
        <p:sp>
          <p:nvSpPr>
            <p:cNvPr id="86059" name="Line 73"/>
            <p:cNvSpPr>
              <a:spLocks noChangeShapeType="1"/>
            </p:cNvSpPr>
            <p:nvPr/>
          </p:nvSpPr>
          <p:spPr bwMode="auto">
            <a:xfrm flipH="1">
              <a:off x="1584" y="2256"/>
              <a:ext cx="536" cy="424"/>
            </a:xfrm>
            <a:prstGeom prst="line">
              <a:avLst/>
            </a:prstGeom>
            <a:noFill/>
            <a:ln w="28575">
              <a:solidFill>
                <a:srgbClr val="B0D46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86053" name="Rectangle 83"/>
          <p:cNvSpPr>
            <a:spLocks noChangeArrowheads="1"/>
          </p:cNvSpPr>
          <p:nvPr/>
        </p:nvSpPr>
        <p:spPr bwMode="auto">
          <a:xfrm>
            <a:off x="2643188" y="4762500"/>
            <a:ext cx="733425" cy="503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3300" b="1">
                <a:solidFill>
                  <a:srgbClr val="990099"/>
                </a:solidFill>
              </a:rPr>
              <a:t>1.26</a:t>
            </a:r>
            <a:endParaRPr lang="en-US" altLang="en-US" sz="1800">
              <a:solidFill>
                <a:srgbClr val="990099"/>
              </a:solidFill>
            </a:endParaRPr>
          </a:p>
        </p:txBody>
      </p:sp>
      <p:grpSp>
        <p:nvGrpSpPr>
          <p:cNvPr id="5" name="Group 90"/>
          <p:cNvGrpSpPr>
            <a:grpSpLocks/>
          </p:cNvGrpSpPr>
          <p:nvPr/>
        </p:nvGrpSpPr>
        <p:grpSpPr bwMode="auto">
          <a:xfrm>
            <a:off x="685800" y="3200400"/>
            <a:ext cx="1295400" cy="990600"/>
            <a:chOff x="432" y="2016"/>
            <a:chExt cx="816" cy="624"/>
          </a:xfrm>
        </p:grpSpPr>
        <p:sp>
          <p:nvSpPr>
            <p:cNvPr id="86056" name="Rectangle 84"/>
            <p:cNvSpPr>
              <a:spLocks noChangeArrowheads="1"/>
            </p:cNvSpPr>
            <p:nvPr/>
          </p:nvSpPr>
          <p:spPr bwMode="auto">
            <a:xfrm>
              <a:off x="432" y="2016"/>
              <a:ext cx="766" cy="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sz="2800" b="1">
                  <a:solidFill>
                    <a:srgbClr val="990099"/>
                  </a:solidFill>
                </a:rPr>
                <a:t>.3962</a:t>
              </a:r>
            </a:p>
          </p:txBody>
        </p:sp>
        <p:sp>
          <p:nvSpPr>
            <p:cNvPr id="86057" name="Line 85"/>
            <p:cNvSpPr>
              <a:spLocks noChangeShapeType="1"/>
            </p:cNvSpPr>
            <p:nvPr/>
          </p:nvSpPr>
          <p:spPr bwMode="auto">
            <a:xfrm>
              <a:off x="864" y="2304"/>
              <a:ext cx="384" cy="336"/>
            </a:xfrm>
            <a:prstGeom prst="line">
              <a:avLst/>
            </a:prstGeom>
            <a:noFill/>
            <a:ln w="28575">
              <a:solidFill>
                <a:srgbClr val="B0D46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284759" name="Text Box 87"/>
          <p:cNvSpPr txBox="1">
            <a:spLocks noChangeArrowheads="1"/>
          </p:cNvSpPr>
          <p:nvPr/>
        </p:nvSpPr>
        <p:spPr bwMode="auto">
          <a:xfrm>
            <a:off x="5105400" y="3048000"/>
            <a:ext cx="3581400" cy="180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r>
              <a:rPr lang="en-US" altLang="en-US" sz="2800" b="1" i="1" dirty="0"/>
              <a:t>P</a:t>
            </a:r>
            <a:r>
              <a:rPr lang="en-US" altLang="en-US" sz="2800" b="1" dirty="0"/>
              <a:t>(–1.26 ≤ </a:t>
            </a:r>
            <a:r>
              <a:rPr lang="en-US" altLang="en-US" sz="2800" b="1" i="1" dirty="0"/>
              <a:t>z</a:t>
            </a:r>
            <a:r>
              <a:rPr lang="en-US" altLang="en-US" sz="2800" b="1" dirty="0"/>
              <a:t> </a:t>
            </a:r>
            <a:r>
              <a:rPr lang="en-US" altLang="en-US" b="1" dirty="0"/>
              <a:t>≤</a:t>
            </a:r>
            <a:r>
              <a:rPr lang="en-US" altLang="en-US" sz="2800" b="1" dirty="0"/>
              <a:t> 1.26)</a:t>
            </a:r>
          </a:p>
          <a:p>
            <a:pPr eaLnBrk="1" hangingPunct="1"/>
            <a:r>
              <a:rPr lang="en-US" altLang="en-US" sz="2800" b="1" dirty="0"/>
              <a:t>= .3962 + .3962</a:t>
            </a:r>
          </a:p>
          <a:p>
            <a:pPr eaLnBrk="1" hangingPunct="1"/>
            <a:r>
              <a:rPr lang="en-US" altLang="en-US" sz="2800" b="1" dirty="0"/>
              <a:t>= .7924</a:t>
            </a:r>
          </a:p>
        </p:txBody>
      </p:sp>
    </p:spTree>
    <p:extLst>
      <p:ext uri="{BB962C8B-B14F-4D97-AF65-F5344CB8AC3E}">
        <p14:creationId xmlns:p14="http://schemas.microsoft.com/office/powerpoint/2010/main" val="1212231722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847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4759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Rectangle 3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sz="4000" b="1"/>
              <a:t>The Standard Normal Table:</a:t>
            </a:r>
            <a:br>
              <a:rPr lang="en-US" altLang="en-US" sz="4000" b="1"/>
            </a:br>
            <a:r>
              <a:rPr lang="en-US" altLang="en-US" sz="4000" b="1" i="1"/>
              <a:t>P</a:t>
            </a:r>
            <a:r>
              <a:rPr lang="en-US" altLang="en-US" sz="4000" b="1"/>
              <a:t>(</a:t>
            </a:r>
            <a:r>
              <a:rPr lang="en-US" altLang="en-US" sz="4000" b="1" i="1"/>
              <a:t>z</a:t>
            </a:r>
            <a:r>
              <a:rPr lang="en-US" altLang="en-US" sz="4000" b="1"/>
              <a:t> &gt; 1.26)</a:t>
            </a:r>
          </a:p>
        </p:txBody>
      </p:sp>
      <p:sp>
        <p:nvSpPr>
          <p:cNvPr id="87043" name="Freeform 85"/>
          <p:cNvSpPr>
            <a:spLocks/>
          </p:cNvSpPr>
          <p:nvPr/>
        </p:nvSpPr>
        <p:spPr bwMode="auto">
          <a:xfrm>
            <a:off x="2971800" y="3962400"/>
            <a:ext cx="838200" cy="730250"/>
          </a:xfrm>
          <a:custGeom>
            <a:avLst/>
            <a:gdLst>
              <a:gd name="T0" fmla="*/ 0 w 390"/>
              <a:gd name="T1" fmla="*/ 0 h 268"/>
              <a:gd name="T2" fmla="*/ 0 w 390"/>
              <a:gd name="T3" fmla="*/ 2147483647 h 268"/>
              <a:gd name="T4" fmla="*/ 2147483647 w 390"/>
              <a:gd name="T5" fmla="*/ 2147483647 h 268"/>
              <a:gd name="T6" fmla="*/ 2147483647 w 390"/>
              <a:gd name="T7" fmla="*/ 2147483647 h 268"/>
              <a:gd name="T8" fmla="*/ 2147483647 w 390"/>
              <a:gd name="T9" fmla="*/ 2147483647 h 268"/>
              <a:gd name="T10" fmla="*/ 2147483647 w 390"/>
              <a:gd name="T11" fmla="*/ 2147483647 h 268"/>
              <a:gd name="T12" fmla="*/ 2147483647 w 390"/>
              <a:gd name="T13" fmla="*/ 2147483647 h 268"/>
              <a:gd name="T14" fmla="*/ 2147483647 w 390"/>
              <a:gd name="T15" fmla="*/ 2147483647 h 268"/>
              <a:gd name="T16" fmla="*/ 2147483647 w 390"/>
              <a:gd name="T17" fmla="*/ 2147483647 h 268"/>
              <a:gd name="T18" fmla="*/ 2147483647 w 390"/>
              <a:gd name="T19" fmla="*/ 2147483647 h 268"/>
              <a:gd name="T20" fmla="*/ 0 w 390"/>
              <a:gd name="T21" fmla="*/ 0 h 268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90"/>
              <a:gd name="T34" fmla="*/ 0 h 268"/>
              <a:gd name="T35" fmla="*/ 390 w 390"/>
              <a:gd name="T36" fmla="*/ 268 h 268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90" h="268">
                <a:moveTo>
                  <a:pt x="0" y="0"/>
                </a:moveTo>
                <a:lnTo>
                  <a:pt x="0" y="268"/>
                </a:lnTo>
                <a:lnTo>
                  <a:pt x="390" y="268"/>
                </a:lnTo>
                <a:lnTo>
                  <a:pt x="327" y="247"/>
                </a:lnTo>
                <a:lnTo>
                  <a:pt x="266" y="221"/>
                </a:lnTo>
                <a:lnTo>
                  <a:pt x="209" y="194"/>
                </a:lnTo>
                <a:lnTo>
                  <a:pt x="156" y="160"/>
                </a:lnTo>
                <a:lnTo>
                  <a:pt x="110" y="125"/>
                </a:lnTo>
                <a:lnTo>
                  <a:pt x="67" y="85"/>
                </a:lnTo>
                <a:lnTo>
                  <a:pt x="30" y="45"/>
                </a:lnTo>
                <a:lnTo>
                  <a:pt x="0" y="0"/>
                </a:lnTo>
                <a:close/>
              </a:path>
            </a:pathLst>
          </a:custGeom>
          <a:solidFill>
            <a:srgbClr val="D200D2">
              <a:alpha val="50195"/>
            </a:srgbClr>
          </a:solidFill>
          <a:ln w="17463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7044" name="Line 5"/>
          <p:cNvSpPr>
            <a:spLocks noChangeShapeType="1"/>
          </p:cNvSpPr>
          <p:nvPr/>
        </p:nvSpPr>
        <p:spPr bwMode="auto">
          <a:xfrm>
            <a:off x="2357438" y="3146425"/>
            <a:ext cx="1587" cy="1554163"/>
          </a:xfrm>
          <a:prstGeom prst="line">
            <a:avLst/>
          </a:prstGeom>
          <a:noFill/>
          <a:ln w="174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45" name="Freeform 7"/>
          <p:cNvSpPr>
            <a:spLocks/>
          </p:cNvSpPr>
          <p:nvPr/>
        </p:nvSpPr>
        <p:spPr bwMode="auto">
          <a:xfrm>
            <a:off x="2357438" y="3133725"/>
            <a:ext cx="1628775" cy="1566863"/>
          </a:xfrm>
          <a:custGeom>
            <a:avLst/>
            <a:gdLst>
              <a:gd name="T0" fmla="*/ 2147483647 w 1026"/>
              <a:gd name="T1" fmla="*/ 2147483647 h 987"/>
              <a:gd name="T2" fmla="*/ 2147483647 w 1026"/>
              <a:gd name="T3" fmla="*/ 2147483647 h 987"/>
              <a:gd name="T4" fmla="*/ 2147483647 w 1026"/>
              <a:gd name="T5" fmla="*/ 2147483647 h 987"/>
              <a:gd name="T6" fmla="*/ 2147483647 w 1026"/>
              <a:gd name="T7" fmla="*/ 2147483647 h 987"/>
              <a:gd name="T8" fmla="*/ 2147483647 w 1026"/>
              <a:gd name="T9" fmla="*/ 2147483647 h 987"/>
              <a:gd name="T10" fmla="*/ 2147483647 w 1026"/>
              <a:gd name="T11" fmla="*/ 2147483647 h 987"/>
              <a:gd name="T12" fmla="*/ 2147483647 w 1026"/>
              <a:gd name="T13" fmla="*/ 2147483647 h 987"/>
              <a:gd name="T14" fmla="*/ 2147483647 w 1026"/>
              <a:gd name="T15" fmla="*/ 2147483647 h 987"/>
              <a:gd name="T16" fmla="*/ 2147483647 w 1026"/>
              <a:gd name="T17" fmla="*/ 2147483647 h 987"/>
              <a:gd name="T18" fmla="*/ 2147483647 w 1026"/>
              <a:gd name="T19" fmla="*/ 2147483647 h 987"/>
              <a:gd name="T20" fmla="*/ 2147483647 w 1026"/>
              <a:gd name="T21" fmla="*/ 2147483647 h 987"/>
              <a:gd name="T22" fmla="*/ 2147483647 w 1026"/>
              <a:gd name="T23" fmla="*/ 2147483647 h 987"/>
              <a:gd name="T24" fmla="*/ 2147483647 w 1026"/>
              <a:gd name="T25" fmla="*/ 2147483647 h 987"/>
              <a:gd name="T26" fmla="*/ 2147483647 w 1026"/>
              <a:gd name="T27" fmla="*/ 2147483647 h 987"/>
              <a:gd name="T28" fmla="*/ 2147483647 w 1026"/>
              <a:gd name="T29" fmla="*/ 2147483647 h 987"/>
              <a:gd name="T30" fmla="*/ 0 w 1026"/>
              <a:gd name="T31" fmla="*/ 0 h 98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026"/>
              <a:gd name="T49" fmla="*/ 0 h 987"/>
              <a:gd name="T50" fmla="*/ 1026 w 1026"/>
              <a:gd name="T51" fmla="*/ 987 h 98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026" h="987">
                <a:moveTo>
                  <a:pt x="1026" y="987"/>
                </a:moveTo>
                <a:lnTo>
                  <a:pt x="919" y="976"/>
                </a:lnTo>
                <a:lnTo>
                  <a:pt x="864" y="964"/>
                </a:lnTo>
                <a:lnTo>
                  <a:pt x="811" y="949"/>
                </a:lnTo>
                <a:lnTo>
                  <a:pt x="756" y="926"/>
                </a:lnTo>
                <a:lnTo>
                  <a:pt x="702" y="894"/>
                </a:lnTo>
                <a:lnTo>
                  <a:pt x="649" y="854"/>
                </a:lnTo>
                <a:lnTo>
                  <a:pt x="539" y="741"/>
                </a:lnTo>
                <a:lnTo>
                  <a:pt x="432" y="579"/>
                </a:lnTo>
                <a:lnTo>
                  <a:pt x="325" y="385"/>
                </a:lnTo>
                <a:lnTo>
                  <a:pt x="270" y="286"/>
                </a:lnTo>
                <a:lnTo>
                  <a:pt x="215" y="196"/>
                </a:lnTo>
                <a:lnTo>
                  <a:pt x="162" y="116"/>
                </a:lnTo>
                <a:lnTo>
                  <a:pt x="108" y="53"/>
                </a:lnTo>
                <a:lnTo>
                  <a:pt x="53" y="13"/>
                </a:lnTo>
                <a:lnTo>
                  <a:pt x="0" y="0"/>
                </a:lnTo>
              </a:path>
            </a:pathLst>
          </a:custGeom>
          <a:noFill/>
          <a:ln w="57150">
            <a:solidFill>
              <a:srgbClr val="9900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46" name="Freeform 8"/>
          <p:cNvSpPr>
            <a:spLocks/>
          </p:cNvSpPr>
          <p:nvPr/>
        </p:nvSpPr>
        <p:spPr bwMode="auto">
          <a:xfrm>
            <a:off x="725488" y="3133725"/>
            <a:ext cx="1631950" cy="1566863"/>
          </a:xfrm>
          <a:custGeom>
            <a:avLst/>
            <a:gdLst>
              <a:gd name="T0" fmla="*/ 0 w 1028"/>
              <a:gd name="T1" fmla="*/ 2147483647 h 987"/>
              <a:gd name="T2" fmla="*/ 2147483647 w 1028"/>
              <a:gd name="T3" fmla="*/ 2147483647 h 987"/>
              <a:gd name="T4" fmla="*/ 2147483647 w 1028"/>
              <a:gd name="T5" fmla="*/ 2147483647 h 987"/>
              <a:gd name="T6" fmla="*/ 2147483647 w 1028"/>
              <a:gd name="T7" fmla="*/ 2147483647 h 987"/>
              <a:gd name="T8" fmla="*/ 2147483647 w 1028"/>
              <a:gd name="T9" fmla="*/ 2147483647 h 987"/>
              <a:gd name="T10" fmla="*/ 2147483647 w 1028"/>
              <a:gd name="T11" fmla="*/ 2147483647 h 987"/>
              <a:gd name="T12" fmla="*/ 2147483647 w 1028"/>
              <a:gd name="T13" fmla="*/ 2147483647 h 987"/>
              <a:gd name="T14" fmla="*/ 2147483647 w 1028"/>
              <a:gd name="T15" fmla="*/ 2147483647 h 987"/>
              <a:gd name="T16" fmla="*/ 2147483647 w 1028"/>
              <a:gd name="T17" fmla="*/ 2147483647 h 987"/>
              <a:gd name="T18" fmla="*/ 2147483647 w 1028"/>
              <a:gd name="T19" fmla="*/ 2147483647 h 987"/>
              <a:gd name="T20" fmla="*/ 2147483647 w 1028"/>
              <a:gd name="T21" fmla="*/ 2147483647 h 987"/>
              <a:gd name="T22" fmla="*/ 2147483647 w 1028"/>
              <a:gd name="T23" fmla="*/ 2147483647 h 987"/>
              <a:gd name="T24" fmla="*/ 2147483647 w 1028"/>
              <a:gd name="T25" fmla="*/ 2147483647 h 987"/>
              <a:gd name="T26" fmla="*/ 2147483647 w 1028"/>
              <a:gd name="T27" fmla="*/ 2147483647 h 987"/>
              <a:gd name="T28" fmla="*/ 2147483647 w 1028"/>
              <a:gd name="T29" fmla="*/ 2147483647 h 987"/>
              <a:gd name="T30" fmla="*/ 2147483647 w 1028"/>
              <a:gd name="T31" fmla="*/ 0 h 98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028"/>
              <a:gd name="T49" fmla="*/ 0 h 987"/>
              <a:gd name="T50" fmla="*/ 1028 w 1028"/>
              <a:gd name="T51" fmla="*/ 987 h 98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028" h="987">
                <a:moveTo>
                  <a:pt x="0" y="987"/>
                </a:moveTo>
                <a:lnTo>
                  <a:pt x="107" y="976"/>
                </a:lnTo>
                <a:lnTo>
                  <a:pt x="162" y="964"/>
                </a:lnTo>
                <a:lnTo>
                  <a:pt x="217" y="949"/>
                </a:lnTo>
                <a:lnTo>
                  <a:pt x="270" y="926"/>
                </a:lnTo>
                <a:lnTo>
                  <a:pt x="324" y="894"/>
                </a:lnTo>
                <a:lnTo>
                  <a:pt x="379" y="854"/>
                </a:lnTo>
                <a:lnTo>
                  <a:pt x="487" y="741"/>
                </a:lnTo>
                <a:lnTo>
                  <a:pt x="594" y="579"/>
                </a:lnTo>
                <a:lnTo>
                  <a:pt x="704" y="385"/>
                </a:lnTo>
                <a:lnTo>
                  <a:pt x="756" y="286"/>
                </a:lnTo>
                <a:lnTo>
                  <a:pt x="811" y="196"/>
                </a:lnTo>
                <a:lnTo>
                  <a:pt x="866" y="116"/>
                </a:lnTo>
                <a:lnTo>
                  <a:pt x="918" y="53"/>
                </a:lnTo>
                <a:lnTo>
                  <a:pt x="973" y="13"/>
                </a:lnTo>
                <a:lnTo>
                  <a:pt x="1028" y="0"/>
                </a:lnTo>
              </a:path>
            </a:pathLst>
          </a:custGeom>
          <a:noFill/>
          <a:ln w="57150">
            <a:solidFill>
              <a:srgbClr val="9900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47" name="Freeform 9"/>
          <p:cNvSpPr>
            <a:spLocks/>
          </p:cNvSpPr>
          <p:nvPr/>
        </p:nvSpPr>
        <p:spPr bwMode="auto">
          <a:xfrm>
            <a:off x="725488" y="3170238"/>
            <a:ext cx="3260725" cy="1530350"/>
          </a:xfrm>
          <a:custGeom>
            <a:avLst/>
            <a:gdLst>
              <a:gd name="T0" fmla="*/ 0 w 2054"/>
              <a:gd name="T1" fmla="*/ 0 h 964"/>
              <a:gd name="T2" fmla="*/ 0 w 2054"/>
              <a:gd name="T3" fmla="*/ 2147483647 h 964"/>
              <a:gd name="T4" fmla="*/ 2147483647 w 2054"/>
              <a:gd name="T5" fmla="*/ 2147483647 h 964"/>
              <a:gd name="T6" fmla="*/ 0 60000 65536"/>
              <a:gd name="T7" fmla="*/ 0 60000 65536"/>
              <a:gd name="T8" fmla="*/ 0 60000 65536"/>
              <a:gd name="T9" fmla="*/ 0 w 2054"/>
              <a:gd name="T10" fmla="*/ 0 h 964"/>
              <a:gd name="T11" fmla="*/ 2054 w 2054"/>
              <a:gd name="T12" fmla="*/ 964 h 9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54" h="964">
                <a:moveTo>
                  <a:pt x="0" y="0"/>
                </a:moveTo>
                <a:lnTo>
                  <a:pt x="0" y="964"/>
                </a:lnTo>
                <a:lnTo>
                  <a:pt x="2054" y="964"/>
                </a:lnTo>
              </a:path>
            </a:pathLst>
          </a:custGeom>
          <a:noFill/>
          <a:ln w="30163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48" name="Line 10"/>
          <p:cNvSpPr>
            <a:spLocks noChangeShapeType="1"/>
          </p:cNvSpPr>
          <p:nvPr/>
        </p:nvSpPr>
        <p:spPr bwMode="auto">
          <a:xfrm>
            <a:off x="685800" y="3170238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49" name="Line 11"/>
          <p:cNvSpPr>
            <a:spLocks noChangeShapeType="1"/>
          </p:cNvSpPr>
          <p:nvPr/>
        </p:nvSpPr>
        <p:spPr bwMode="auto">
          <a:xfrm>
            <a:off x="685800" y="3321050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50" name="Line 12"/>
          <p:cNvSpPr>
            <a:spLocks noChangeShapeType="1"/>
          </p:cNvSpPr>
          <p:nvPr/>
        </p:nvSpPr>
        <p:spPr bwMode="auto">
          <a:xfrm>
            <a:off x="685800" y="3475038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51" name="Line 13"/>
          <p:cNvSpPr>
            <a:spLocks noChangeShapeType="1"/>
          </p:cNvSpPr>
          <p:nvPr/>
        </p:nvSpPr>
        <p:spPr bwMode="auto">
          <a:xfrm>
            <a:off x="685800" y="3627438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52" name="Line 14"/>
          <p:cNvSpPr>
            <a:spLocks noChangeShapeType="1"/>
          </p:cNvSpPr>
          <p:nvPr/>
        </p:nvSpPr>
        <p:spPr bwMode="auto">
          <a:xfrm>
            <a:off x="685800" y="3781425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53" name="Line 15"/>
          <p:cNvSpPr>
            <a:spLocks noChangeShapeType="1"/>
          </p:cNvSpPr>
          <p:nvPr/>
        </p:nvSpPr>
        <p:spPr bwMode="auto">
          <a:xfrm>
            <a:off x="685800" y="3935413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54" name="Line 16"/>
          <p:cNvSpPr>
            <a:spLocks noChangeShapeType="1"/>
          </p:cNvSpPr>
          <p:nvPr/>
        </p:nvSpPr>
        <p:spPr bwMode="auto">
          <a:xfrm>
            <a:off x="685800" y="4089400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55" name="Line 17"/>
          <p:cNvSpPr>
            <a:spLocks noChangeShapeType="1"/>
          </p:cNvSpPr>
          <p:nvPr/>
        </p:nvSpPr>
        <p:spPr bwMode="auto">
          <a:xfrm>
            <a:off x="685800" y="4241800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56" name="Line 18"/>
          <p:cNvSpPr>
            <a:spLocks noChangeShapeType="1"/>
          </p:cNvSpPr>
          <p:nvPr/>
        </p:nvSpPr>
        <p:spPr bwMode="auto">
          <a:xfrm>
            <a:off x="685800" y="4395788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57" name="Line 19"/>
          <p:cNvSpPr>
            <a:spLocks noChangeShapeType="1"/>
          </p:cNvSpPr>
          <p:nvPr/>
        </p:nvSpPr>
        <p:spPr bwMode="auto">
          <a:xfrm>
            <a:off x="685800" y="4546600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58" name="Line 20"/>
          <p:cNvSpPr>
            <a:spLocks noChangeShapeType="1"/>
          </p:cNvSpPr>
          <p:nvPr/>
        </p:nvSpPr>
        <p:spPr bwMode="auto">
          <a:xfrm>
            <a:off x="3986213" y="4700588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59" name="Line 21"/>
          <p:cNvSpPr>
            <a:spLocks noChangeShapeType="1"/>
          </p:cNvSpPr>
          <p:nvPr/>
        </p:nvSpPr>
        <p:spPr bwMode="auto">
          <a:xfrm>
            <a:off x="3662363" y="4700588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0" name="Line 22"/>
          <p:cNvSpPr>
            <a:spLocks noChangeShapeType="1"/>
          </p:cNvSpPr>
          <p:nvPr/>
        </p:nvSpPr>
        <p:spPr bwMode="auto">
          <a:xfrm>
            <a:off x="3333750" y="4700588"/>
            <a:ext cx="1588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1" name="Line 23"/>
          <p:cNvSpPr>
            <a:spLocks noChangeShapeType="1"/>
          </p:cNvSpPr>
          <p:nvPr/>
        </p:nvSpPr>
        <p:spPr bwMode="auto">
          <a:xfrm>
            <a:off x="3009900" y="4700588"/>
            <a:ext cx="1588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2" name="Line 24"/>
          <p:cNvSpPr>
            <a:spLocks noChangeShapeType="1"/>
          </p:cNvSpPr>
          <p:nvPr/>
        </p:nvSpPr>
        <p:spPr bwMode="auto">
          <a:xfrm>
            <a:off x="2681288" y="4700588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3" name="Line 25"/>
          <p:cNvSpPr>
            <a:spLocks noChangeShapeType="1"/>
          </p:cNvSpPr>
          <p:nvPr/>
        </p:nvSpPr>
        <p:spPr bwMode="auto">
          <a:xfrm>
            <a:off x="2357438" y="4700588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4" name="Line 26"/>
          <p:cNvSpPr>
            <a:spLocks noChangeShapeType="1"/>
          </p:cNvSpPr>
          <p:nvPr/>
        </p:nvSpPr>
        <p:spPr bwMode="auto">
          <a:xfrm>
            <a:off x="2030413" y="4700588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5" name="Line 27"/>
          <p:cNvSpPr>
            <a:spLocks noChangeShapeType="1"/>
          </p:cNvSpPr>
          <p:nvPr/>
        </p:nvSpPr>
        <p:spPr bwMode="auto">
          <a:xfrm>
            <a:off x="1704975" y="4700588"/>
            <a:ext cx="1588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6" name="Line 28"/>
          <p:cNvSpPr>
            <a:spLocks noChangeShapeType="1"/>
          </p:cNvSpPr>
          <p:nvPr/>
        </p:nvSpPr>
        <p:spPr bwMode="auto">
          <a:xfrm>
            <a:off x="1377950" y="4700588"/>
            <a:ext cx="1588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7" name="Line 29"/>
          <p:cNvSpPr>
            <a:spLocks noChangeShapeType="1"/>
          </p:cNvSpPr>
          <p:nvPr/>
        </p:nvSpPr>
        <p:spPr bwMode="auto">
          <a:xfrm>
            <a:off x="1052513" y="4700588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8" name="Rectangle 30"/>
          <p:cNvSpPr>
            <a:spLocks noChangeArrowheads="1"/>
          </p:cNvSpPr>
          <p:nvPr/>
        </p:nvSpPr>
        <p:spPr bwMode="auto">
          <a:xfrm>
            <a:off x="4111625" y="4711700"/>
            <a:ext cx="163513" cy="503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3300" b="1" i="1"/>
              <a:t>z</a:t>
            </a:r>
            <a:endParaRPr lang="en-US" altLang="en-US" sz="1800" i="1"/>
          </a:p>
        </p:txBody>
      </p:sp>
      <p:grpSp>
        <p:nvGrpSpPr>
          <p:cNvPr id="87069" name="Group 31"/>
          <p:cNvGrpSpPr>
            <a:grpSpLocks/>
          </p:cNvGrpSpPr>
          <p:nvPr/>
        </p:nvGrpSpPr>
        <p:grpSpPr bwMode="auto">
          <a:xfrm>
            <a:off x="1943100" y="5119688"/>
            <a:ext cx="901700" cy="536575"/>
            <a:chOff x="1224" y="3225"/>
            <a:chExt cx="568" cy="338"/>
          </a:xfrm>
        </p:grpSpPr>
        <p:sp>
          <p:nvSpPr>
            <p:cNvPr id="87082" name="Rectangle 32"/>
            <p:cNvSpPr>
              <a:spLocks noChangeArrowheads="1"/>
            </p:cNvSpPr>
            <p:nvPr/>
          </p:nvSpPr>
          <p:spPr bwMode="auto">
            <a:xfrm>
              <a:off x="1224" y="3225"/>
              <a:ext cx="152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m</a:t>
              </a:r>
              <a:endParaRPr lang="en-US" altLang="en-US" sz="1800"/>
            </a:p>
          </p:txBody>
        </p:sp>
        <p:sp>
          <p:nvSpPr>
            <p:cNvPr id="87083" name="Rectangle 33"/>
            <p:cNvSpPr>
              <a:spLocks noChangeArrowheads="1"/>
            </p:cNvSpPr>
            <p:nvPr/>
          </p:nvSpPr>
          <p:spPr bwMode="auto">
            <a:xfrm>
              <a:off x="1378" y="3246"/>
              <a:ext cx="414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 = 0</a:t>
              </a:r>
              <a:endParaRPr lang="en-US" altLang="en-US" sz="1800"/>
            </a:p>
          </p:txBody>
        </p:sp>
      </p:grpSp>
      <p:grpSp>
        <p:nvGrpSpPr>
          <p:cNvPr id="87070" name="Group 34"/>
          <p:cNvGrpSpPr>
            <a:grpSpLocks/>
          </p:cNvGrpSpPr>
          <p:nvPr/>
        </p:nvGrpSpPr>
        <p:grpSpPr bwMode="auto">
          <a:xfrm>
            <a:off x="3200400" y="2286000"/>
            <a:ext cx="912813" cy="536575"/>
            <a:chOff x="1826" y="1677"/>
            <a:chExt cx="575" cy="338"/>
          </a:xfrm>
        </p:grpSpPr>
        <p:sp>
          <p:nvSpPr>
            <p:cNvPr id="87080" name="Rectangle 35"/>
            <p:cNvSpPr>
              <a:spLocks noChangeArrowheads="1"/>
            </p:cNvSpPr>
            <p:nvPr/>
          </p:nvSpPr>
          <p:spPr bwMode="auto">
            <a:xfrm>
              <a:off x="1826" y="1677"/>
              <a:ext cx="159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s</a:t>
              </a:r>
              <a:endParaRPr lang="en-US" altLang="en-US" sz="1800"/>
            </a:p>
          </p:txBody>
        </p:sp>
        <p:sp>
          <p:nvSpPr>
            <p:cNvPr id="87081" name="Rectangle 36"/>
            <p:cNvSpPr>
              <a:spLocks noChangeArrowheads="1"/>
            </p:cNvSpPr>
            <p:nvPr/>
          </p:nvSpPr>
          <p:spPr bwMode="auto">
            <a:xfrm>
              <a:off x="1987" y="1698"/>
              <a:ext cx="414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 = 1</a:t>
              </a:r>
              <a:endParaRPr lang="en-US" altLang="en-US" sz="1800"/>
            </a:p>
          </p:txBody>
        </p:sp>
      </p:grpSp>
      <p:sp>
        <p:nvSpPr>
          <p:cNvPr id="87071" name="Rectangle 39"/>
          <p:cNvSpPr>
            <a:spLocks noChangeArrowheads="1"/>
          </p:cNvSpPr>
          <p:nvPr/>
        </p:nvSpPr>
        <p:spPr bwMode="auto">
          <a:xfrm>
            <a:off x="304800" y="1828800"/>
            <a:ext cx="5029200" cy="45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r>
              <a:rPr lang="en-US" altLang="en-US" b="1">
                <a:solidFill>
                  <a:schemeClr val="tx2"/>
                </a:solidFill>
              </a:rPr>
              <a:t>Standardized Normal Distribution</a:t>
            </a:r>
          </a:p>
        </p:txBody>
      </p:sp>
      <p:sp>
        <p:nvSpPr>
          <p:cNvPr id="87072" name="Rectangle 42"/>
          <p:cNvSpPr>
            <a:spLocks noChangeArrowheads="1"/>
          </p:cNvSpPr>
          <p:nvPr/>
        </p:nvSpPr>
        <p:spPr bwMode="auto">
          <a:xfrm>
            <a:off x="2643188" y="4762500"/>
            <a:ext cx="733425" cy="503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3300" b="1">
                <a:solidFill>
                  <a:srgbClr val="990099"/>
                </a:solidFill>
              </a:rPr>
              <a:t>1.26</a:t>
            </a:r>
            <a:endParaRPr lang="en-US" altLang="en-US" sz="1800">
              <a:solidFill>
                <a:srgbClr val="990099"/>
              </a:solidFill>
            </a:endParaRPr>
          </a:p>
        </p:txBody>
      </p:sp>
      <p:sp>
        <p:nvSpPr>
          <p:cNvPr id="292909" name="Text Box 45"/>
          <p:cNvSpPr txBox="1">
            <a:spLocks noChangeArrowheads="1"/>
          </p:cNvSpPr>
          <p:nvPr/>
        </p:nvSpPr>
        <p:spPr bwMode="auto">
          <a:xfrm>
            <a:off x="5105400" y="3048000"/>
            <a:ext cx="3581400" cy="180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r>
              <a:rPr lang="en-US" altLang="en-US" sz="2800" b="1" i="1"/>
              <a:t>P</a:t>
            </a:r>
            <a:r>
              <a:rPr lang="en-US" altLang="en-US" sz="2800" b="1"/>
              <a:t>(</a:t>
            </a:r>
            <a:r>
              <a:rPr lang="en-US" altLang="en-US" sz="2800" b="1" i="1"/>
              <a:t>z</a:t>
            </a:r>
            <a:r>
              <a:rPr lang="en-US" altLang="en-US" sz="2800" b="1"/>
              <a:t> &gt; 1.26)</a:t>
            </a:r>
          </a:p>
          <a:p>
            <a:pPr eaLnBrk="1" hangingPunct="1"/>
            <a:r>
              <a:rPr lang="en-US" altLang="en-US" sz="2800" b="1"/>
              <a:t>= .5000 – .3962</a:t>
            </a:r>
          </a:p>
          <a:p>
            <a:pPr eaLnBrk="1" hangingPunct="1"/>
            <a:r>
              <a:rPr lang="en-US" altLang="en-US" sz="2800" b="1"/>
              <a:t>= .1038</a:t>
            </a:r>
          </a:p>
        </p:txBody>
      </p:sp>
      <p:grpSp>
        <p:nvGrpSpPr>
          <p:cNvPr id="4" name="Group 90"/>
          <p:cNvGrpSpPr>
            <a:grpSpLocks/>
          </p:cNvGrpSpPr>
          <p:nvPr/>
        </p:nvGrpSpPr>
        <p:grpSpPr bwMode="auto">
          <a:xfrm>
            <a:off x="2060575" y="3781425"/>
            <a:ext cx="1216025" cy="430213"/>
            <a:chOff x="1298" y="2382"/>
            <a:chExt cx="766" cy="271"/>
          </a:xfrm>
        </p:grpSpPr>
        <p:sp>
          <p:nvSpPr>
            <p:cNvPr id="87078" name="Rectangle 38"/>
            <p:cNvSpPr>
              <a:spLocks noChangeArrowheads="1"/>
            </p:cNvSpPr>
            <p:nvPr/>
          </p:nvSpPr>
          <p:spPr bwMode="auto">
            <a:xfrm>
              <a:off x="1298" y="2382"/>
              <a:ext cx="766" cy="2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sz="2000" b="1">
                  <a:solidFill>
                    <a:srgbClr val="990099"/>
                  </a:solidFill>
                </a:rPr>
                <a:t>.3962</a:t>
              </a:r>
            </a:p>
          </p:txBody>
        </p:sp>
        <p:sp>
          <p:nvSpPr>
            <p:cNvPr id="87079" name="Line 86"/>
            <p:cNvSpPr>
              <a:spLocks noChangeShapeType="1"/>
            </p:cNvSpPr>
            <p:nvPr/>
          </p:nvSpPr>
          <p:spPr bwMode="auto">
            <a:xfrm>
              <a:off x="1487" y="2653"/>
              <a:ext cx="38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en-US"/>
            </a:p>
          </p:txBody>
        </p:sp>
      </p:grpSp>
      <p:grpSp>
        <p:nvGrpSpPr>
          <p:cNvPr id="5" name="Group 91"/>
          <p:cNvGrpSpPr>
            <a:grpSpLocks/>
          </p:cNvGrpSpPr>
          <p:nvPr/>
        </p:nvGrpSpPr>
        <p:grpSpPr bwMode="auto">
          <a:xfrm>
            <a:off x="2362200" y="3352800"/>
            <a:ext cx="1792288" cy="304800"/>
            <a:chOff x="1476" y="2134"/>
            <a:chExt cx="1081" cy="192"/>
          </a:xfrm>
        </p:grpSpPr>
        <p:sp useBgFill="1">
          <p:nvSpPr>
            <p:cNvPr id="87076" name="Rectangle 88"/>
            <p:cNvSpPr>
              <a:spLocks noChangeArrowheads="1"/>
            </p:cNvSpPr>
            <p:nvPr/>
          </p:nvSpPr>
          <p:spPr bwMode="auto">
            <a:xfrm>
              <a:off x="1789" y="2134"/>
              <a:ext cx="418" cy="192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46038" tIns="0" rIns="46038" bIns="0" anchor="ctr" anchorCtr="1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sz="2000" b="1">
                  <a:solidFill>
                    <a:srgbClr val="990099"/>
                  </a:solidFill>
                </a:rPr>
                <a:t>.5000</a:t>
              </a:r>
            </a:p>
          </p:txBody>
        </p:sp>
        <p:sp>
          <p:nvSpPr>
            <p:cNvPr id="87077" name="Line 89"/>
            <p:cNvSpPr>
              <a:spLocks noChangeShapeType="1"/>
            </p:cNvSpPr>
            <p:nvPr/>
          </p:nvSpPr>
          <p:spPr bwMode="auto">
            <a:xfrm>
              <a:off x="1476" y="2136"/>
              <a:ext cx="108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800525835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929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2909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Rectangle 2"/>
          <p:cNvSpPr>
            <a:spLocks noGrp="1" noChangeArrowheads="1"/>
          </p:cNvSpPr>
          <p:nvPr>
            <p:ph type="title"/>
          </p:nvPr>
        </p:nvSpPr>
        <p:spPr>
          <a:xfrm>
            <a:off x="519113" y="244475"/>
            <a:ext cx="8229600" cy="1143000"/>
          </a:xfrm>
          <a:noFill/>
        </p:spPr>
        <p:txBody>
          <a:bodyPr lIns="90488" tIns="44450" rIns="90488" bIns="44450" anchorCtr="1"/>
          <a:lstStyle/>
          <a:p>
            <a:r>
              <a:rPr lang="en-US" altLang="en-US" sz="4000" b="1"/>
              <a:t>The Standard Normal Table:</a:t>
            </a:r>
            <a:br>
              <a:rPr lang="en-US" altLang="en-US" sz="4000" b="1"/>
            </a:br>
            <a:r>
              <a:rPr lang="en-US" altLang="en-US" sz="4000" b="1" i="1"/>
              <a:t>P</a:t>
            </a:r>
            <a:r>
              <a:rPr lang="en-US" altLang="en-US" sz="4000" b="1"/>
              <a:t>(–2.78 </a:t>
            </a:r>
            <a:r>
              <a:rPr lang="en-US" altLang="en-US" sz="4000" b="1">
                <a:latin typeface="Symbol" panose="05050102010706020507" pitchFamily="18" charset="2"/>
              </a:rPr>
              <a:t></a:t>
            </a:r>
            <a:r>
              <a:rPr lang="en-US" altLang="en-US" sz="4000" b="1"/>
              <a:t> </a:t>
            </a:r>
            <a:r>
              <a:rPr lang="en-US" altLang="en-US" sz="4000" b="1" i="1"/>
              <a:t>z</a:t>
            </a:r>
            <a:r>
              <a:rPr lang="en-US" altLang="en-US" sz="4000" b="1"/>
              <a:t> </a:t>
            </a:r>
            <a:r>
              <a:rPr lang="en-US" altLang="en-US" sz="4000" b="1">
                <a:latin typeface="Symbol" panose="05050102010706020507" pitchFamily="18" charset="2"/>
              </a:rPr>
              <a:t></a:t>
            </a:r>
            <a:r>
              <a:rPr lang="en-US" altLang="en-US" sz="4000" b="1"/>
              <a:t> –2.00)</a:t>
            </a:r>
          </a:p>
        </p:txBody>
      </p:sp>
      <p:grpSp>
        <p:nvGrpSpPr>
          <p:cNvPr id="88067" name="Group 85"/>
          <p:cNvGrpSpPr>
            <a:grpSpLocks/>
          </p:cNvGrpSpPr>
          <p:nvPr/>
        </p:nvGrpSpPr>
        <p:grpSpPr bwMode="auto">
          <a:xfrm>
            <a:off x="2743200" y="2286000"/>
            <a:ext cx="912813" cy="536575"/>
            <a:chOff x="1634" y="1815"/>
            <a:chExt cx="575" cy="338"/>
          </a:xfrm>
        </p:grpSpPr>
        <p:sp>
          <p:nvSpPr>
            <p:cNvPr id="88109" name="Rectangle 42"/>
            <p:cNvSpPr>
              <a:spLocks noChangeArrowheads="1"/>
            </p:cNvSpPr>
            <p:nvPr/>
          </p:nvSpPr>
          <p:spPr bwMode="auto">
            <a:xfrm>
              <a:off x="1634" y="1815"/>
              <a:ext cx="159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s</a:t>
              </a:r>
              <a:endParaRPr lang="en-US" altLang="en-US" sz="1800"/>
            </a:p>
          </p:txBody>
        </p:sp>
        <p:sp>
          <p:nvSpPr>
            <p:cNvPr id="88110" name="Rectangle 43"/>
            <p:cNvSpPr>
              <a:spLocks noChangeArrowheads="1"/>
            </p:cNvSpPr>
            <p:nvPr/>
          </p:nvSpPr>
          <p:spPr bwMode="auto">
            <a:xfrm>
              <a:off x="1795" y="1836"/>
              <a:ext cx="414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 = 1</a:t>
              </a:r>
              <a:endParaRPr lang="en-US" altLang="en-US" sz="1800"/>
            </a:p>
          </p:txBody>
        </p:sp>
      </p:grpSp>
      <p:sp>
        <p:nvSpPr>
          <p:cNvPr id="88068" name="Freeform 38"/>
          <p:cNvSpPr>
            <a:spLocks/>
          </p:cNvSpPr>
          <p:nvPr/>
        </p:nvSpPr>
        <p:spPr bwMode="auto">
          <a:xfrm flipH="1">
            <a:off x="995363" y="3906838"/>
            <a:ext cx="419100" cy="708025"/>
          </a:xfrm>
          <a:custGeom>
            <a:avLst/>
            <a:gdLst>
              <a:gd name="T0" fmla="*/ 0 w 264"/>
              <a:gd name="T1" fmla="*/ 0 h 446"/>
              <a:gd name="T2" fmla="*/ 0 w 264"/>
              <a:gd name="T3" fmla="*/ 2147483647 h 446"/>
              <a:gd name="T4" fmla="*/ 2147483647 w 264"/>
              <a:gd name="T5" fmla="*/ 2147483647 h 446"/>
              <a:gd name="T6" fmla="*/ 2147483647 w 264"/>
              <a:gd name="T7" fmla="*/ 2147483647 h 446"/>
              <a:gd name="T8" fmla="*/ 2147483647 w 264"/>
              <a:gd name="T9" fmla="*/ 2147483647 h 446"/>
              <a:gd name="T10" fmla="*/ 2147483647 w 264"/>
              <a:gd name="T11" fmla="*/ 2147483647 h 446"/>
              <a:gd name="T12" fmla="*/ 2147483647 w 264"/>
              <a:gd name="T13" fmla="*/ 2147483647 h 446"/>
              <a:gd name="T14" fmla="*/ 0 w 264"/>
              <a:gd name="T15" fmla="*/ 0 h 44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64"/>
              <a:gd name="T25" fmla="*/ 0 h 446"/>
              <a:gd name="T26" fmla="*/ 264 w 264"/>
              <a:gd name="T27" fmla="*/ 446 h 44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64" h="446">
                <a:moveTo>
                  <a:pt x="0" y="0"/>
                </a:moveTo>
                <a:lnTo>
                  <a:pt x="0" y="446"/>
                </a:lnTo>
                <a:lnTo>
                  <a:pt x="264" y="446"/>
                </a:lnTo>
                <a:lnTo>
                  <a:pt x="264" y="340"/>
                </a:lnTo>
                <a:lnTo>
                  <a:pt x="183" y="250"/>
                </a:lnTo>
                <a:lnTo>
                  <a:pt x="131" y="197"/>
                </a:lnTo>
                <a:lnTo>
                  <a:pt x="53" y="80"/>
                </a:lnTo>
                <a:lnTo>
                  <a:pt x="0" y="0"/>
                </a:lnTo>
                <a:close/>
              </a:path>
            </a:pathLst>
          </a:custGeom>
          <a:solidFill>
            <a:srgbClr val="D200D2">
              <a:alpha val="50195"/>
            </a:srgbClr>
          </a:solidFill>
          <a:ln w="9525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8069" name="Line 39"/>
          <p:cNvSpPr>
            <a:spLocks noChangeShapeType="1"/>
          </p:cNvSpPr>
          <p:nvPr/>
        </p:nvSpPr>
        <p:spPr bwMode="auto">
          <a:xfrm>
            <a:off x="2052638" y="3060700"/>
            <a:ext cx="1587" cy="1554163"/>
          </a:xfrm>
          <a:prstGeom prst="line">
            <a:avLst/>
          </a:prstGeom>
          <a:noFill/>
          <a:ln w="174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8070" name="Group 86"/>
          <p:cNvGrpSpPr>
            <a:grpSpLocks/>
          </p:cNvGrpSpPr>
          <p:nvPr/>
        </p:nvGrpSpPr>
        <p:grpSpPr bwMode="auto">
          <a:xfrm>
            <a:off x="1600200" y="5029200"/>
            <a:ext cx="900113" cy="536575"/>
            <a:chOff x="712" y="3109"/>
            <a:chExt cx="567" cy="338"/>
          </a:xfrm>
        </p:grpSpPr>
        <p:sp>
          <p:nvSpPr>
            <p:cNvPr id="88107" name="Rectangle 40"/>
            <p:cNvSpPr>
              <a:spLocks noChangeArrowheads="1"/>
            </p:cNvSpPr>
            <p:nvPr/>
          </p:nvSpPr>
          <p:spPr bwMode="auto">
            <a:xfrm>
              <a:off x="712" y="3109"/>
              <a:ext cx="152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m</a:t>
              </a:r>
              <a:endParaRPr lang="en-US" altLang="en-US" sz="1800"/>
            </a:p>
          </p:txBody>
        </p:sp>
        <p:sp>
          <p:nvSpPr>
            <p:cNvPr id="88108" name="Rectangle 41"/>
            <p:cNvSpPr>
              <a:spLocks noChangeArrowheads="1"/>
            </p:cNvSpPr>
            <p:nvPr/>
          </p:nvSpPr>
          <p:spPr bwMode="auto">
            <a:xfrm>
              <a:off x="865" y="3130"/>
              <a:ext cx="414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 = 0</a:t>
              </a:r>
              <a:endParaRPr lang="en-US" altLang="en-US" sz="1800"/>
            </a:p>
          </p:txBody>
        </p:sp>
      </p:grpSp>
      <p:sp>
        <p:nvSpPr>
          <p:cNvPr id="88071" name="Rectangle 44"/>
          <p:cNvSpPr>
            <a:spLocks noChangeArrowheads="1"/>
          </p:cNvSpPr>
          <p:nvPr/>
        </p:nvSpPr>
        <p:spPr bwMode="auto">
          <a:xfrm>
            <a:off x="381000" y="4627563"/>
            <a:ext cx="7429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600" b="1">
                <a:solidFill>
                  <a:srgbClr val="990099"/>
                </a:solidFill>
              </a:rPr>
              <a:t>–2.78</a:t>
            </a:r>
            <a:endParaRPr lang="en-US" altLang="en-US" sz="1800">
              <a:solidFill>
                <a:srgbClr val="990099"/>
              </a:solidFill>
            </a:endParaRPr>
          </a:p>
        </p:txBody>
      </p:sp>
      <p:sp>
        <p:nvSpPr>
          <p:cNvPr id="88072" name="Freeform 45"/>
          <p:cNvSpPr>
            <a:spLocks/>
          </p:cNvSpPr>
          <p:nvPr/>
        </p:nvSpPr>
        <p:spPr bwMode="auto">
          <a:xfrm>
            <a:off x="2052638" y="3048000"/>
            <a:ext cx="1628775" cy="1566863"/>
          </a:xfrm>
          <a:custGeom>
            <a:avLst/>
            <a:gdLst>
              <a:gd name="T0" fmla="*/ 2147483647 w 1026"/>
              <a:gd name="T1" fmla="*/ 2147483647 h 987"/>
              <a:gd name="T2" fmla="*/ 2147483647 w 1026"/>
              <a:gd name="T3" fmla="*/ 2147483647 h 987"/>
              <a:gd name="T4" fmla="*/ 2147483647 w 1026"/>
              <a:gd name="T5" fmla="*/ 2147483647 h 987"/>
              <a:gd name="T6" fmla="*/ 2147483647 w 1026"/>
              <a:gd name="T7" fmla="*/ 2147483647 h 987"/>
              <a:gd name="T8" fmla="*/ 2147483647 w 1026"/>
              <a:gd name="T9" fmla="*/ 2147483647 h 987"/>
              <a:gd name="T10" fmla="*/ 2147483647 w 1026"/>
              <a:gd name="T11" fmla="*/ 2147483647 h 987"/>
              <a:gd name="T12" fmla="*/ 2147483647 w 1026"/>
              <a:gd name="T13" fmla="*/ 2147483647 h 987"/>
              <a:gd name="T14" fmla="*/ 2147483647 w 1026"/>
              <a:gd name="T15" fmla="*/ 2147483647 h 987"/>
              <a:gd name="T16" fmla="*/ 2147483647 w 1026"/>
              <a:gd name="T17" fmla="*/ 2147483647 h 987"/>
              <a:gd name="T18" fmla="*/ 2147483647 w 1026"/>
              <a:gd name="T19" fmla="*/ 2147483647 h 987"/>
              <a:gd name="T20" fmla="*/ 2147483647 w 1026"/>
              <a:gd name="T21" fmla="*/ 2147483647 h 987"/>
              <a:gd name="T22" fmla="*/ 2147483647 w 1026"/>
              <a:gd name="T23" fmla="*/ 2147483647 h 987"/>
              <a:gd name="T24" fmla="*/ 2147483647 w 1026"/>
              <a:gd name="T25" fmla="*/ 2147483647 h 987"/>
              <a:gd name="T26" fmla="*/ 2147483647 w 1026"/>
              <a:gd name="T27" fmla="*/ 2147483647 h 987"/>
              <a:gd name="T28" fmla="*/ 2147483647 w 1026"/>
              <a:gd name="T29" fmla="*/ 2147483647 h 987"/>
              <a:gd name="T30" fmla="*/ 0 w 1026"/>
              <a:gd name="T31" fmla="*/ 0 h 98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026"/>
              <a:gd name="T49" fmla="*/ 0 h 987"/>
              <a:gd name="T50" fmla="*/ 1026 w 1026"/>
              <a:gd name="T51" fmla="*/ 987 h 98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026" h="987">
                <a:moveTo>
                  <a:pt x="1026" y="987"/>
                </a:moveTo>
                <a:lnTo>
                  <a:pt x="919" y="976"/>
                </a:lnTo>
                <a:lnTo>
                  <a:pt x="864" y="964"/>
                </a:lnTo>
                <a:lnTo>
                  <a:pt x="811" y="949"/>
                </a:lnTo>
                <a:lnTo>
                  <a:pt x="756" y="926"/>
                </a:lnTo>
                <a:lnTo>
                  <a:pt x="702" y="894"/>
                </a:lnTo>
                <a:lnTo>
                  <a:pt x="649" y="854"/>
                </a:lnTo>
                <a:lnTo>
                  <a:pt x="539" y="741"/>
                </a:lnTo>
                <a:lnTo>
                  <a:pt x="432" y="579"/>
                </a:lnTo>
                <a:lnTo>
                  <a:pt x="325" y="385"/>
                </a:lnTo>
                <a:lnTo>
                  <a:pt x="270" y="286"/>
                </a:lnTo>
                <a:lnTo>
                  <a:pt x="215" y="196"/>
                </a:lnTo>
                <a:lnTo>
                  <a:pt x="162" y="116"/>
                </a:lnTo>
                <a:lnTo>
                  <a:pt x="108" y="53"/>
                </a:lnTo>
                <a:lnTo>
                  <a:pt x="53" y="13"/>
                </a:lnTo>
                <a:lnTo>
                  <a:pt x="0" y="0"/>
                </a:lnTo>
              </a:path>
            </a:pathLst>
          </a:custGeom>
          <a:noFill/>
          <a:ln w="57150">
            <a:solidFill>
              <a:srgbClr val="9900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73" name="Freeform 46"/>
          <p:cNvSpPr>
            <a:spLocks/>
          </p:cNvSpPr>
          <p:nvPr/>
        </p:nvSpPr>
        <p:spPr bwMode="auto">
          <a:xfrm>
            <a:off x="420688" y="3048000"/>
            <a:ext cx="1631950" cy="1566863"/>
          </a:xfrm>
          <a:custGeom>
            <a:avLst/>
            <a:gdLst>
              <a:gd name="T0" fmla="*/ 0 w 1028"/>
              <a:gd name="T1" fmla="*/ 2147483647 h 987"/>
              <a:gd name="T2" fmla="*/ 2147483647 w 1028"/>
              <a:gd name="T3" fmla="*/ 2147483647 h 987"/>
              <a:gd name="T4" fmla="*/ 2147483647 w 1028"/>
              <a:gd name="T5" fmla="*/ 2147483647 h 987"/>
              <a:gd name="T6" fmla="*/ 2147483647 w 1028"/>
              <a:gd name="T7" fmla="*/ 2147483647 h 987"/>
              <a:gd name="T8" fmla="*/ 2147483647 w 1028"/>
              <a:gd name="T9" fmla="*/ 2147483647 h 987"/>
              <a:gd name="T10" fmla="*/ 2147483647 w 1028"/>
              <a:gd name="T11" fmla="*/ 2147483647 h 987"/>
              <a:gd name="T12" fmla="*/ 2147483647 w 1028"/>
              <a:gd name="T13" fmla="*/ 2147483647 h 987"/>
              <a:gd name="T14" fmla="*/ 2147483647 w 1028"/>
              <a:gd name="T15" fmla="*/ 2147483647 h 987"/>
              <a:gd name="T16" fmla="*/ 2147483647 w 1028"/>
              <a:gd name="T17" fmla="*/ 2147483647 h 987"/>
              <a:gd name="T18" fmla="*/ 2147483647 w 1028"/>
              <a:gd name="T19" fmla="*/ 2147483647 h 987"/>
              <a:gd name="T20" fmla="*/ 2147483647 w 1028"/>
              <a:gd name="T21" fmla="*/ 2147483647 h 987"/>
              <a:gd name="T22" fmla="*/ 2147483647 w 1028"/>
              <a:gd name="T23" fmla="*/ 2147483647 h 987"/>
              <a:gd name="T24" fmla="*/ 2147483647 w 1028"/>
              <a:gd name="T25" fmla="*/ 2147483647 h 987"/>
              <a:gd name="T26" fmla="*/ 2147483647 w 1028"/>
              <a:gd name="T27" fmla="*/ 2147483647 h 987"/>
              <a:gd name="T28" fmla="*/ 2147483647 w 1028"/>
              <a:gd name="T29" fmla="*/ 2147483647 h 987"/>
              <a:gd name="T30" fmla="*/ 2147483647 w 1028"/>
              <a:gd name="T31" fmla="*/ 0 h 98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028"/>
              <a:gd name="T49" fmla="*/ 0 h 987"/>
              <a:gd name="T50" fmla="*/ 1028 w 1028"/>
              <a:gd name="T51" fmla="*/ 987 h 98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028" h="987">
                <a:moveTo>
                  <a:pt x="0" y="987"/>
                </a:moveTo>
                <a:lnTo>
                  <a:pt x="107" y="976"/>
                </a:lnTo>
                <a:lnTo>
                  <a:pt x="162" y="964"/>
                </a:lnTo>
                <a:lnTo>
                  <a:pt x="217" y="949"/>
                </a:lnTo>
                <a:lnTo>
                  <a:pt x="270" y="926"/>
                </a:lnTo>
                <a:lnTo>
                  <a:pt x="324" y="894"/>
                </a:lnTo>
                <a:lnTo>
                  <a:pt x="379" y="854"/>
                </a:lnTo>
                <a:lnTo>
                  <a:pt x="487" y="741"/>
                </a:lnTo>
                <a:lnTo>
                  <a:pt x="594" y="579"/>
                </a:lnTo>
                <a:lnTo>
                  <a:pt x="704" y="385"/>
                </a:lnTo>
                <a:lnTo>
                  <a:pt x="756" y="286"/>
                </a:lnTo>
                <a:lnTo>
                  <a:pt x="811" y="196"/>
                </a:lnTo>
                <a:lnTo>
                  <a:pt x="866" y="116"/>
                </a:lnTo>
                <a:lnTo>
                  <a:pt x="918" y="53"/>
                </a:lnTo>
                <a:lnTo>
                  <a:pt x="973" y="13"/>
                </a:lnTo>
                <a:lnTo>
                  <a:pt x="1028" y="0"/>
                </a:lnTo>
              </a:path>
            </a:pathLst>
          </a:custGeom>
          <a:noFill/>
          <a:ln w="57150">
            <a:solidFill>
              <a:srgbClr val="9900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74" name="Freeform 47"/>
          <p:cNvSpPr>
            <a:spLocks/>
          </p:cNvSpPr>
          <p:nvPr/>
        </p:nvSpPr>
        <p:spPr bwMode="auto">
          <a:xfrm>
            <a:off x="420688" y="3084513"/>
            <a:ext cx="3260725" cy="1530350"/>
          </a:xfrm>
          <a:custGeom>
            <a:avLst/>
            <a:gdLst>
              <a:gd name="T0" fmla="*/ 0 w 2054"/>
              <a:gd name="T1" fmla="*/ 0 h 964"/>
              <a:gd name="T2" fmla="*/ 0 w 2054"/>
              <a:gd name="T3" fmla="*/ 2147483647 h 964"/>
              <a:gd name="T4" fmla="*/ 2147483647 w 2054"/>
              <a:gd name="T5" fmla="*/ 2147483647 h 964"/>
              <a:gd name="T6" fmla="*/ 0 60000 65536"/>
              <a:gd name="T7" fmla="*/ 0 60000 65536"/>
              <a:gd name="T8" fmla="*/ 0 60000 65536"/>
              <a:gd name="T9" fmla="*/ 0 w 2054"/>
              <a:gd name="T10" fmla="*/ 0 h 964"/>
              <a:gd name="T11" fmla="*/ 2054 w 2054"/>
              <a:gd name="T12" fmla="*/ 964 h 9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54" h="964">
                <a:moveTo>
                  <a:pt x="0" y="0"/>
                </a:moveTo>
                <a:lnTo>
                  <a:pt x="0" y="964"/>
                </a:lnTo>
                <a:lnTo>
                  <a:pt x="2054" y="964"/>
                </a:lnTo>
              </a:path>
            </a:pathLst>
          </a:custGeom>
          <a:noFill/>
          <a:ln w="30163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75" name="Line 48"/>
          <p:cNvSpPr>
            <a:spLocks noChangeShapeType="1"/>
          </p:cNvSpPr>
          <p:nvPr/>
        </p:nvSpPr>
        <p:spPr bwMode="auto">
          <a:xfrm>
            <a:off x="381000" y="3084513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76" name="Line 49"/>
          <p:cNvSpPr>
            <a:spLocks noChangeShapeType="1"/>
          </p:cNvSpPr>
          <p:nvPr/>
        </p:nvSpPr>
        <p:spPr bwMode="auto">
          <a:xfrm>
            <a:off x="381000" y="3235325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77" name="Line 50"/>
          <p:cNvSpPr>
            <a:spLocks noChangeShapeType="1"/>
          </p:cNvSpPr>
          <p:nvPr/>
        </p:nvSpPr>
        <p:spPr bwMode="auto">
          <a:xfrm>
            <a:off x="381000" y="3389313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78" name="Line 51"/>
          <p:cNvSpPr>
            <a:spLocks noChangeShapeType="1"/>
          </p:cNvSpPr>
          <p:nvPr/>
        </p:nvSpPr>
        <p:spPr bwMode="auto">
          <a:xfrm>
            <a:off x="381000" y="3541713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79" name="Line 52"/>
          <p:cNvSpPr>
            <a:spLocks noChangeShapeType="1"/>
          </p:cNvSpPr>
          <p:nvPr/>
        </p:nvSpPr>
        <p:spPr bwMode="auto">
          <a:xfrm>
            <a:off x="381000" y="3695700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80" name="Line 53"/>
          <p:cNvSpPr>
            <a:spLocks noChangeShapeType="1"/>
          </p:cNvSpPr>
          <p:nvPr/>
        </p:nvSpPr>
        <p:spPr bwMode="auto">
          <a:xfrm>
            <a:off x="381000" y="3849688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81" name="Line 54"/>
          <p:cNvSpPr>
            <a:spLocks noChangeShapeType="1"/>
          </p:cNvSpPr>
          <p:nvPr/>
        </p:nvSpPr>
        <p:spPr bwMode="auto">
          <a:xfrm>
            <a:off x="381000" y="4003675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82" name="Line 55"/>
          <p:cNvSpPr>
            <a:spLocks noChangeShapeType="1"/>
          </p:cNvSpPr>
          <p:nvPr/>
        </p:nvSpPr>
        <p:spPr bwMode="auto">
          <a:xfrm>
            <a:off x="381000" y="4156075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83" name="Line 56"/>
          <p:cNvSpPr>
            <a:spLocks noChangeShapeType="1"/>
          </p:cNvSpPr>
          <p:nvPr/>
        </p:nvSpPr>
        <p:spPr bwMode="auto">
          <a:xfrm>
            <a:off x="381000" y="4310063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84" name="Line 57"/>
          <p:cNvSpPr>
            <a:spLocks noChangeShapeType="1"/>
          </p:cNvSpPr>
          <p:nvPr/>
        </p:nvSpPr>
        <p:spPr bwMode="auto">
          <a:xfrm>
            <a:off x="381000" y="4460875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85" name="Line 58"/>
          <p:cNvSpPr>
            <a:spLocks noChangeShapeType="1"/>
          </p:cNvSpPr>
          <p:nvPr/>
        </p:nvSpPr>
        <p:spPr bwMode="auto">
          <a:xfrm>
            <a:off x="3681413" y="4614863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86" name="Line 59"/>
          <p:cNvSpPr>
            <a:spLocks noChangeShapeType="1"/>
          </p:cNvSpPr>
          <p:nvPr/>
        </p:nvSpPr>
        <p:spPr bwMode="auto">
          <a:xfrm>
            <a:off x="3357563" y="4614863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87" name="Line 60"/>
          <p:cNvSpPr>
            <a:spLocks noChangeShapeType="1"/>
          </p:cNvSpPr>
          <p:nvPr/>
        </p:nvSpPr>
        <p:spPr bwMode="auto">
          <a:xfrm>
            <a:off x="3028950" y="4614863"/>
            <a:ext cx="1588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88" name="Line 61"/>
          <p:cNvSpPr>
            <a:spLocks noChangeShapeType="1"/>
          </p:cNvSpPr>
          <p:nvPr/>
        </p:nvSpPr>
        <p:spPr bwMode="auto">
          <a:xfrm>
            <a:off x="2705100" y="4614863"/>
            <a:ext cx="1588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89" name="Line 62"/>
          <p:cNvSpPr>
            <a:spLocks noChangeShapeType="1"/>
          </p:cNvSpPr>
          <p:nvPr/>
        </p:nvSpPr>
        <p:spPr bwMode="auto">
          <a:xfrm>
            <a:off x="2376488" y="4614863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90" name="Line 63"/>
          <p:cNvSpPr>
            <a:spLocks noChangeShapeType="1"/>
          </p:cNvSpPr>
          <p:nvPr/>
        </p:nvSpPr>
        <p:spPr bwMode="auto">
          <a:xfrm>
            <a:off x="2052638" y="4614863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91" name="Line 64"/>
          <p:cNvSpPr>
            <a:spLocks noChangeShapeType="1"/>
          </p:cNvSpPr>
          <p:nvPr/>
        </p:nvSpPr>
        <p:spPr bwMode="auto">
          <a:xfrm>
            <a:off x="1725613" y="4614863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92" name="Line 65"/>
          <p:cNvSpPr>
            <a:spLocks noChangeShapeType="1"/>
          </p:cNvSpPr>
          <p:nvPr/>
        </p:nvSpPr>
        <p:spPr bwMode="auto">
          <a:xfrm>
            <a:off x="1400175" y="4614863"/>
            <a:ext cx="1588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93" name="Line 66"/>
          <p:cNvSpPr>
            <a:spLocks noChangeShapeType="1"/>
          </p:cNvSpPr>
          <p:nvPr/>
        </p:nvSpPr>
        <p:spPr bwMode="auto">
          <a:xfrm>
            <a:off x="1073150" y="4614863"/>
            <a:ext cx="1588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94" name="Line 67"/>
          <p:cNvSpPr>
            <a:spLocks noChangeShapeType="1"/>
          </p:cNvSpPr>
          <p:nvPr/>
        </p:nvSpPr>
        <p:spPr bwMode="auto">
          <a:xfrm>
            <a:off x="747713" y="4614863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95" name="Rectangle 68"/>
          <p:cNvSpPr>
            <a:spLocks noChangeArrowheads="1"/>
          </p:cNvSpPr>
          <p:nvPr/>
        </p:nvSpPr>
        <p:spPr bwMode="auto">
          <a:xfrm>
            <a:off x="3657600" y="4648200"/>
            <a:ext cx="163513" cy="503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3300" b="1" i="1"/>
              <a:t>z</a:t>
            </a:r>
            <a:endParaRPr lang="en-US" altLang="en-US" sz="1800" i="1"/>
          </a:p>
        </p:txBody>
      </p:sp>
      <p:sp>
        <p:nvSpPr>
          <p:cNvPr id="88096" name="Rectangle 69"/>
          <p:cNvSpPr>
            <a:spLocks noChangeArrowheads="1"/>
          </p:cNvSpPr>
          <p:nvPr/>
        </p:nvSpPr>
        <p:spPr bwMode="auto">
          <a:xfrm>
            <a:off x="1219200" y="4627563"/>
            <a:ext cx="7429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600" b="1">
                <a:solidFill>
                  <a:srgbClr val="990099"/>
                </a:solidFill>
              </a:rPr>
              <a:t>–2.00</a:t>
            </a:r>
            <a:endParaRPr lang="en-US" altLang="en-US" sz="1800">
              <a:solidFill>
                <a:srgbClr val="990099"/>
              </a:solidFill>
            </a:endParaRPr>
          </a:p>
        </p:txBody>
      </p:sp>
      <p:grpSp>
        <p:nvGrpSpPr>
          <p:cNvPr id="4" name="Group 90"/>
          <p:cNvGrpSpPr>
            <a:grpSpLocks/>
          </p:cNvGrpSpPr>
          <p:nvPr/>
        </p:nvGrpSpPr>
        <p:grpSpPr bwMode="auto">
          <a:xfrm>
            <a:off x="990600" y="3200400"/>
            <a:ext cx="1054100" cy="1155700"/>
            <a:chOff x="624" y="2208"/>
            <a:chExt cx="664" cy="728"/>
          </a:xfrm>
        </p:grpSpPr>
        <p:sp useBgFill="1">
          <p:nvSpPr>
            <p:cNvPr id="88104" name="Rectangle 72"/>
            <p:cNvSpPr>
              <a:spLocks noChangeArrowheads="1"/>
            </p:cNvSpPr>
            <p:nvPr/>
          </p:nvSpPr>
          <p:spPr bwMode="auto">
            <a:xfrm>
              <a:off x="720" y="2208"/>
              <a:ext cx="418" cy="192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46038" tIns="0" rIns="46038" bIns="0" anchor="ctr" anchorCtr="1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sz="2000" b="1">
                  <a:solidFill>
                    <a:srgbClr val="990099"/>
                  </a:solidFill>
                </a:rPr>
                <a:t>.4973</a:t>
              </a:r>
            </a:p>
          </p:txBody>
        </p:sp>
        <p:sp>
          <p:nvSpPr>
            <p:cNvPr id="88105" name="Line 73"/>
            <p:cNvSpPr>
              <a:spLocks noChangeShapeType="1"/>
            </p:cNvSpPr>
            <p:nvPr/>
          </p:nvSpPr>
          <p:spPr bwMode="auto">
            <a:xfrm flipH="1" flipV="1">
              <a:off x="624" y="2448"/>
              <a:ext cx="0" cy="48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106" name="Line 74"/>
            <p:cNvSpPr>
              <a:spLocks noChangeShapeType="1"/>
            </p:cNvSpPr>
            <p:nvPr/>
          </p:nvSpPr>
          <p:spPr bwMode="auto">
            <a:xfrm flipH="1">
              <a:off x="624" y="2448"/>
              <a:ext cx="66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" name="Group 91"/>
          <p:cNvGrpSpPr>
            <a:grpSpLocks/>
          </p:cNvGrpSpPr>
          <p:nvPr/>
        </p:nvGrpSpPr>
        <p:grpSpPr bwMode="auto">
          <a:xfrm>
            <a:off x="1117600" y="4081463"/>
            <a:ext cx="1216025" cy="393700"/>
            <a:chOff x="704" y="2763"/>
            <a:chExt cx="766" cy="248"/>
          </a:xfrm>
        </p:grpSpPr>
        <p:sp>
          <p:nvSpPr>
            <p:cNvPr id="88102" name="Rectangle 71"/>
            <p:cNvSpPr>
              <a:spLocks noChangeArrowheads="1"/>
            </p:cNvSpPr>
            <p:nvPr/>
          </p:nvSpPr>
          <p:spPr bwMode="auto">
            <a:xfrm>
              <a:off x="704" y="2763"/>
              <a:ext cx="766" cy="2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sz="2000" b="1">
                  <a:solidFill>
                    <a:srgbClr val="990099"/>
                  </a:solidFill>
                </a:rPr>
                <a:t>.4772</a:t>
              </a:r>
            </a:p>
          </p:txBody>
        </p:sp>
        <p:sp>
          <p:nvSpPr>
            <p:cNvPr id="88103" name="Line 76"/>
            <p:cNvSpPr>
              <a:spLocks noChangeShapeType="1"/>
            </p:cNvSpPr>
            <p:nvPr/>
          </p:nvSpPr>
          <p:spPr bwMode="auto">
            <a:xfrm>
              <a:off x="906" y="2996"/>
              <a:ext cx="395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88099" name="Rectangle 77"/>
          <p:cNvSpPr>
            <a:spLocks noChangeArrowheads="1"/>
          </p:cNvSpPr>
          <p:nvPr/>
        </p:nvSpPr>
        <p:spPr bwMode="auto">
          <a:xfrm>
            <a:off x="211138" y="1785938"/>
            <a:ext cx="5257800" cy="45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r>
              <a:rPr lang="en-US" altLang="en-US" b="1">
                <a:solidFill>
                  <a:schemeClr val="tx2"/>
                </a:solidFill>
              </a:rPr>
              <a:t>Standardized Normal Distribution</a:t>
            </a:r>
          </a:p>
        </p:txBody>
      </p:sp>
      <p:sp>
        <p:nvSpPr>
          <p:cNvPr id="88100" name="Rectangle 79"/>
          <p:cNvSpPr>
            <a:spLocks noChangeArrowheads="1"/>
          </p:cNvSpPr>
          <p:nvPr/>
        </p:nvSpPr>
        <p:spPr bwMode="auto">
          <a:xfrm>
            <a:off x="457200" y="5715000"/>
            <a:ext cx="3502025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r>
              <a:rPr lang="en-US" altLang="en-US" sz="2000" b="1">
                <a:solidFill>
                  <a:schemeClr val="tx2"/>
                </a:solidFill>
              </a:rPr>
              <a:t>Shaded area exaggerated</a:t>
            </a:r>
          </a:p>
        </p:txBody>
      </p:sp>
      <p:sp>
        <p:nvSpPr>
          <p:cNvPr id="290903" name="Text Box 87"/>
          <p:cNvSpPr txBox="1">
            <a:spLocks noChangeArrowheads="1"/>
          </p:cNvSpPr>
          <p:nvPr/>
        </p:nvSpPr>
        <p:spPr bwMode="auto">
          <a:xfrm>
            <a:off x="5105400" y="3048000"/>
            <a:ext cx="3581400" cy="180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r>
              <a:rPr lang="en-US" altLang="en-US" sz="2800" b="1" i="1"/>
              <a:t>P</a:t>
            </a:r>
            <a:r>
              <a:rPr lang="en-US" altLang="en-US" sz="2800" b="1"/>
              <a:t>(–2.78 ≤ </a:t>
            </a:r>
            <a:r>
              <a:rPr lang="en-US" altLang="en-US" sz="2800" b="1" i="1"/>
              <a:t>z</a:t>
            </a:r>
            <a:r>
              <a:rPr lang="en-US" altLang="en-US" sz="2800" b="1"/>
              <a:t> ≤ –2.00)</a:t>
            </a:r>
          </a:p>
          <a:p>
            <a:pPr eaLnBrk="1" hangingPunct="1"/>
            <a:r>
              <a:rPr lang="en-US" altLang="en-US" sz="2800" b="1"/>
              <a:t>= .4973 – .4772</a:t>
            </a:r>
          </a:p>
          <a:p>
            <a:pPr eaLnBrk="1" hangingPunct="1"/>
            <a:r>
              <a:rPr lang="en-US" altLang="en-US" sz="2800" b="1"/>
              <a:t>= .0201</a:t>
            </a:r>
          </a:p>
        </p:txBody>
      </p:sp>
    </p:spTree>
    <p:extLst>
      <p:ext uri="{BB962C8B-B14F-4D97-AF65-F5344CB8AC3E}">
        <p14:creationId xmlns:p14="http://schemas.microsoft.com/office/powerpoint/2010/main" val="1066650516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909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0903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Rectangle 3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sz="4000" b="1"/>
              <a:t>The Standard Normal Table:</a:t>
            </a:r>
            <a:br>
              <a:rPr lang="en-US" altLang="en-US" sz="4000" b="1"/>
            </a:br>
            <a:r>
              <a:rPr lang="en-US" altLang="en-US" sz="4000" b="1" i="1"/>
              <a:t>P</a:t>
            </a:r>
            <a:r>
              <a:rPr lang="en-US" altLang="en-US" sz="4000" b="1"/>
              <a:t>(</a:t>
            </a:r>
            <a:r>
              <a:rPr lang="en-US" altLang="en-US" sz="4000" b="1" i="1"/>
              <a:t>z</a:t>
            </a:r>
            <a:r>
              <a:rPr lang="en-US" altLang="en-US" sz="4000" b="1"/>
              <a:t> &gt; –2.13)</a:t>
            </a:r>
          </a:p>
        </p:txBody>
      </p:sp>
      <p:sp>
        <p:nvSpPr>
          <p:cNvPr id="89091" name="Freeform 46"/>
          <p:cNvSpPr>
            <a:spLocks/>
          </p:cNvSpPr>
          <p:nvPr/>
        </p:nvSpPr>
        <p:spPr bwMode="auto">
          <a:xfrm>
            <a:off x="3009900" y="3879850"/>
            <a:ext cx="800100" cy="730250"/>
          </a:xfrm>
          <a:custGeom>
            <a:avLst/>
            <a:gdLst>
              <a:gd name="T0" fmla="*/ 0 w 390"/>
              <a:gd name="T1" fmla="*/ 0 h 268"/>
              <a:gd name="T2" fmla="*/ 0 w 390"/>
              <a:gd name="T3" fmla="*/ 2147483647 h 268"/>
              <a:gd name="T4" fmla="*/ 2147483647 w 390"/>
              <a:gd name="T5" fmla="*/ 2147483647 h 268"/>
              <a:gd name="T6" fmla="*/ 2147483647 w 390"/>
              <a:gd name="T7" fmla="*/ 2147483647 h 268"/>
              <a:gd name="T8" fmla="*/ 2147483647 w 390"/>
              <a:gd name="T9" fmla="*/ 2147483647 h 268"/>
              <a:gd name="T10" fmla="*/ 2147483647 w 390"/>
              <a:gd name="T11" fmla="*/ 2147483647 h 268"/>
              <a:gd name="T12" fmla="*/ 2147483647 w 390"/>
              <a:gd name="T13" fmla="*/ 2147483647 h 268"/>
              <a:gd name="T14" fmla="*/ 2147483647 w 390"/>
              <a:gd name="T15" fmla="*/ 2147483647 h 268"/>
              <a:gd name="T16" fmla="*/ 2147483647 w 390"/>
              <a:gd name="T17" fmla="*/ 2147483647 h 268"/>
              <a:gd name="T18" fmla="*/ 2147483647 w 390"/>
              <a:gd name="T19" fmla="*/ 2147483647 h 268"/>
              <a:gd name="T20" fmla="*/ 0 w 390"/>
              <a:gd name="T21" fmla="*/ 0 h 268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90"/>
              <a:gd name="T34" fmla="*/ 0 h 268"/>
              <a:gd name="T35" fmla="*/ 390 w 390"/>
              <a:gd name="T36" fmla="*/ 268 h 268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90" h="268">
                <a:moveTo>
                  <a:pt x="0" y="0"/>
                </a:moveTo>
                <a:lnTo>
                  <a:pt x="0" y="268"/>
                </a:lnTo>
                <a:lnTo>
                  <a:pt x="390" y="268"/>
                </a:lnTo>
                <a:lnTo>
                  <a:pt x="327" y="247"/>
                </a:lnTo>
                <a:lnTo>
                  <a:pt x="266" y="221"/>
                </a:lnTo>
                <a:lnTo>
                  <a:pt x="209" y="194"/>
                </a:lnTo>
                <a:lnTo>
                  <a:pt x="156" y="160"/>
                </a:lnTo>
                <a:lnTo>
                  <a:pt x="110" y="125"/>
                </a:lnTo>
                <a:lnTo>
                  <a:pt x="67" y="85"/>
                </a:lnTo>
                <a:lnTo>
                  <a:pt x="30" y="45"/>
                </a:lnTo>
                <a:lnTo>
                  <a:pt x="0" y="0"/>
                </a:lnTo>
                <a:close/>
              </a:path>
            </a:pathLst>
          </a:custGeom>
          <a:solidFill>
            <a:srgbClr val="D200D2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17463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092" name="Freeform 2"/>
          <p:cNvSpPr>
            <a:spLocks/>
          </p:cNvSpPr>
          <p:nvPr/>
        </p:nvSpPr>
        <p:spPr bwMode="auto">
          <a:xfrm flipH="1">
            <a:off x="2373313" y="3048000"/>
            <a:ext cx="636587" cy="1554163"/>
          </a:xfrm>
          <a:custGeom>
            <a:avLst/>
            <a:gdLst>
              <a:gd name="T0" fmla="*/ 2147483647 w 413"/>
              <a:gd name="T1" fmla="*/ 0 h 979"/>
              <a:gd name="T2" fmla="*/ 2147483647 w 413"/>
              <a:gd name="T3" fmla="*/ 2147483647 h 979"/>
              <a:gd name="T4" fmla="*/ 2147483647 w 413"/>
              <a:gd name="T5" fmla="*/ 2147483647 h 979"/>
              <a:gd name="T6" fmla="*/ 2147483647 w 413"/>
              <a:gd name="T7" fmla="*/ 2147483647 h 979"/>
              <a:gd name="T8" fmla="*/ 2147483647 w 413"/>
              <a:gd name="T9" fmla="*/ 2147483647 h 979"/>
              <a:gd name="T10" fmla="*/ 2147483647 w 413"/>
              <a:gd name="T11" fmla="*/ 2147483647 h 979"/>
              <a:gd name="T12" fmla="*/ 0 w 413"/>
              <a:gd name="T13" fmla="*/ 2147483647 h 979"/>
              <a:gd name="T14" fmla="*/ 0 w 413"/>
              <a:gd name="T15" fmla="*/ 2147483647 h 979"/>
              <a:gd name="T16" fmla="*/ 2147483647 w 413"/>
              <a:gd name="T17" fmla="*/ 2147483647 h 979"/>
              <a:gd name="T18" fmla="*/ 2147483647 w 413"/>
              <a:gd name="T19" fmla="*/ 0 h 979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13"/>
              <a:gd name="T31" fmla="*/ 0 h 979"/>
              <a:gd name="T32" fmla="*/ 413 w 413"/>
              <a:gd name="T33" fmla="*/ 979 h 979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13" h="979">
                <a:moveTo>
                  <a:pt x="413" y="0"/>
                </a:moveTo>
                <a:lnTo>
                  <a:pt x="310" y="53"/>
                </a:lnTo>
                <a:lnTo>
                  <a:pt x="232" y="156"/>
                </a:lnTo>
                <a:lnTo>
                  <a:pt x="181" y="232"/>
                </a:lnTo>
                <a:lnTo>
                  <a:pt x="103" y="362"/>
                </a:lnTo>
                <a:lnTo>
                  <a:pt x="51" y="463"/>
                </a:lnTo>
                <a:lnTo>
                  <a:pt x="0" y="566"/>
                </a:lnTo>
                <a:lnTo>
                  <a:pt x="0" y="979"/>
                </a:lnTo>
                <a:lnTo>
                  <a:pt x="413" y="979"/>
                </a:lnTo>
                <a:lnTo>
                  <a:pt x="413" y="0"/>
                </a:lnTo>
                <a:close/>
              </a:path>
            </a:pathLst>
          </a:custGeom>
          <a:solidFill>
            <a:srgbClr val="D200D2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093" name="Freeform 4"/>
          <p:cNvSpPr>
            <a:spLocks/>
          </p:cNvSpPr>
          <p:nvPr/>
        </p:nvSpPr>
        <p:spPr bwMode="auto">
          <a:xfrm>
            <a:off x="1701800" y="3063875"/>
            <a:ext cx="655638" cy="1554163"/>
          </a:xfrm>
          <a:custGeom>
            <a:avLst/>
            <a:gdLst>
              <a:gd name="T0" fmla="*/ 2147483647 w 413"/>
              <a:gd name="T1" fmla="*/ 0 h 979"/>
              <a:gd name="T2" fmla="*/ 2147483647 w 413"/>
              <a:gd name="T3" fmla="*/ 2147483647 h 979"/>
              <a:gd name="T4" fmla="*/ 2147483647 w 413"/>
              <a:gd name="T5" fmla="*/ 2147483647 h 979"/>
              <a:gd name="T6" fmla="*/ 2147483647 w 413"/>
              <a:gd name="T7" fmla="*/ 2147483647 h 979"/>
              <a:gd name="T8" fmla="*/ 2147483647 w 413"/>
              <a:gd name="T9" fmla="*/ 2147483647 h 979"/>
              <a:gd name="T10" fmla="*/ 2147483647 w 413"/>
              <a:gd name="T11" fmla="*/ 2147483647 h 979"/>
              <a:gd name="T12" fmla="*/ 0 w 413"/>
              <a:gd name="T13" fmla="*/ 2147483647 h 979"/>
              <a:gd name="T14" fmla="*/ 0 w 413"/>
              <a:gd name="T15" fmla="*/ 2147483647 h 979"/>
              <a:gd name="T16" fmla="*/ 2147483647 w 413"/>
              <a:gd name="T17" fmla="*/ 2147483647 h 979"/>
              <a:gd name="T18" fmla="*/ 2147483647 w 413"/>
              <a:gd name="T19" fmla="*/ 0 h 979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13"/>
              <a:gd name="T31" fmla="*/ 0 h 979"/>
              <a:gd name="T32" fmla="*/ 413 w 413"/>
              <a:gd name="T33" fmla="*/ 979 h 979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13" h="979">
                <a:moveTo>
                  <a:pt x="413" y="0"/>
                </a:moveTo>
                <a:lnTo>
                  <a:pt x="310" y="53"/>
                </a:lnTo>
                <a:lnTo>
                  <a:pt x="232" y="156"/>
                </a:lnTo>
                <a:lnTo>
                  <a:pt x="181" y="232"/>
                </a:lnTo>
                <a:lnTo>
                  <a:pt x="103" y="362"/>
                </a:lnTo>
                <a:lnTo>
                  <a:pt x="51" y="463"/>
                </a:lnTo>
                <a:lnTo>
                  <a:pt x="0" y="566"/>
                </a:lnTo>
                <a:lnTo>
                  <a:pt x="0" y="979"/>
                </a:lnTo>
                <a:lnTo>
                  <a:pt x="413" y="979"/>
                </a:lnTo>
                <a:lnTo>
                  <a:pt x="413" y="0"/>
                </a:lnTo>
                <a:close/>
              </a:path>
            </a:pathLst>
          </a:custGeom>
          <a:solidFill>
            <a:srgbClr val="D200D2">
              <a:alpha val="50195"/>
            </a:srgbClr>
          </a:solidFill>
          <a:ln w="9525">
            <a:solidFill>
              <a:srgbClr val="D200D2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9094" name="Line 5"/>
          <p:cNvSpPr>
            <a:spLocks noChangeShapeType="1"/>
          </p:cNvSpPr>
          <p:nvPr/>
        </p:nvSpPr>
        <p:spPr bwMode="auto">
          <a:xfrm>
            <a:off x="2357438" y="3063875"/>
            <a:ext cx="1587" cy="1554163"/>
          </a:xfrm>
          <a:prstGeom prst="line">
            <a:avLst/>
          </a:prstGeom>
          <a:noFill/>
          <a:ln w="174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095" name="Line 6"/>
          <p:cNvSpPr>
            <a:spLocks noChangeShapeType="1"/>
          </p:cNvSpPr>
          <p:nvPr/>
        </p:nvSpPr>
        <p:spPr bwMode="auto">
          <a:xfrm>
            <a:off x="1701800" y="3943350"/>
            <a:ext cx="1588" cy="687388"/>
          </a:xfrm>
          <a:prstGeom prst="line">
            <a:avLst/>
          </a:prstGeom>
          <a:noFill/>
          <a:ln w="31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096" name="Freeform 7"/>
          <p:cNvSpPr>
            <a:spLocks/>
          </p:cNvSpPr>
          <p:nvPr/>
        </p:nvSpPr>
        <p:spPr bwMode="auto">
          <a:xfrm>
            <a:off x="2357438" y="3051175"/>
            <a:ext cx="1628775" cy="1566863"/>
          </a:xfrm>
          <a:custGeom>
            <a:avLst/>
            <a:gdLst>
              <a:gd name="T0" fmla="*/ 2147483647 w 1026"/>
              <a:gd name="T1" fmla="*/ 2147483647 h 987"/>
              <a:gd name="T2" fmla="*/ 2147483647 w 1026"/>
              <a:gd name="T3" fmla="*/ 2147483647 h 987"/>
              <a:gd name="T4" fmla="*/ 2147483647 w 1026"/>
              <a:gd name="T5" fmla="*/ 2147483647 h 987"/>
              <a:gd name="T6" fmla="*/ 2147483647 w 1026"/>
              <a:gd name="T7" fmla="*/ 2147483647 h 987"/>
              <a:gd name="T8" fmla="*/ 2147483647 w 1026"/>
              <a:gd name="T9" fmla="*/ 2147483647 h 987"/>
              <a:gd name="T10" fmla="*/ 2147483647 w 1026"/>
              <a:gd name="T11" fmla="*/ 2147483647 h 987"/>
              <a:gd name="T12" fmla="*/ 2147483647 w 1026"/>
              <a:gd name="T13" fmla="*/ 2147483647 h 987"/>
              <a:gd name="T14" fmla="*/ 2147483647 w 1026"/>
              <a:gd name="T15" fmla="*/ 2147483647 h 987"/>
              <a:gd name="T16" fmla="*/ 2147483647 w 1026"/>
              <a:gd name="T17" fmla="*/ 2147483647 h 987"/>
              <a:gd name="T18" fmla="*/ 2147483647 w 1026"/>
              <a:gd name="T19" fmla="*/ 2147483647 h 987"/>
              <a:gd name="T20" fmla="*/ 2147483647 w 1026"/>
              <a:gd name="T21" fmla="*/ 2147483647 h 987"/>
              <a:gd name="T22" fmla="*/ 2147483647 w 1026"/>
              <a:gd name="T23" fmla="*/ 2147483647 h 987"/>
              <a:gd name="T24" fmla="*/ 2147483647 w 1026"/>
              <a:gd name="T25" fmla="*/ 2147483647 h 987"/>
              <a:gd name="T26" fmla="*/ 2147483647 w 1026"/>
              <a:gd name="T27" fmla="*/ 2147483647 h 987"/>
              <a:gd name="T28" fmla="*/ 2147483647 w 1026"/>
              <a:gd name="T29" fmla="*/ 2147483647 h 987"/>
              <a:gd name="T30" fmla="*/ 0 w 1026"/>
              <a:gd name="T31" fmla="*/ 0 h 98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026"/>
              <a:gd name="T49" fmla="*/ 0 h 987"/>
              <a:gd name="T50" fmla="*/ 1026 w 1026"/>
              <a:gd name="T51" fmla="*/ 987 h 98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026" h="987">
                <a:moveTo>
                  <a:pt x="1026" y="987"/>
                </a:moveTo>
                <a:lnTo>
                  <a:pt x="919" y="976"/>
                </a:lnTo>
                <a:lnTo>
                  <a:pt x="864" y="964"/>
                </a:lnTo>
                <a:lnTo>
                  <a:pt x="811" y="949"/>
                </a:lnTo>
                <a:lnTo>
                  <a:pt x="756" y="926"/>
                </a:lnTo>
                <a:lnTo>
                  <a:pt x="702" y="894"/>
                </a:lnTo>
                <a:lnTo>
                  <a:pt x="649" y="854"/>
                </a:lnTo>
                <a:lnTo>
                  <a:pt x="539" y="741"/>
                </a:lnTo>
                <a:lnTo>
                  <a:pt x="432" y="579"/>
                </a:lnTo>
                <a:lnTo>
                  <a:pt x="325" y="385"/>
                </a:lnTo>
                <a:lnTo>
                  <a:pt x="270" y="286"/>
                </a:lnTo>
                <a:lnTo>
                  <a:pt x="215" y="196"/>
                </a:lnTo>
                <a:lnTo>
                  <a:pt x="162" y="116"/>
                </a:lnTo>
                <a:lnTo>
                  <a:pt x="108" y="53"/>
                </a:lnTo>
                <a:lnTo>
                  <a:pt x="53" y="13"/>
                </a:lnTo>
                <a:lnTo>
                  <a:pt x="0" y="0"/>
                </a:lnTo>
              </a:path>
            </a:pathLst>
          </a:custGeom>
          <a:noFill/>
          <a:ln w="57150">
            <a:solidFill>
              <a:srgbClr val="9900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097" name="Freeform 8"/>
          <p:cNvSpPr>
            <a:spLocks/>
          </p:cNvSpPr>
          <p:nvPr/>
        </p:nvSpPr>
        <p:spPr bwMode="auto">
          <a:xfrm>
            <a:off x="725488" y="3051175"/>
            <a:ext cx="1631950" cy="1566863"/>
          </a:xfrm>
          <a:custGeom>
            <a:avLst/>
            <a:gdLst>
              <a:gd name="T0" fmla="*/ 0 w 1028"/>
              <a:gd name="T1" fmla="*/ 2147483647 h 987"/>
              <a:gd name="T2" fmla="*/ 2147483647 w 1028"/>
              <a:gd name="T3" fmla="*/ 2147483647 h 987"/>
              <a:gd name="T4" fmla="*/ 2147483647 w 1028"/>
              <a:gd name="T5" fmla="*/ 2147483647 h 987"/>
              <a:gd name="T6" fmla="*/ 2147483647 w 1028"/>
              <a:gd name="T7" fmla="*/ 2147483647 h 987"/>
              <a:gd name="T8" fmla="*/ 2147483647 w 1028"/>
              <a:gd name="T9" fmla="*/ 2147483647 h 987"/>
              <a:gd name="T10" fmla="*/ 2147483647 w 1028"/>
              <a:gd name="T11" fmla="*/ 2147483647 h 987"/>
              <a:gd name="T12" fmla="*/ 2147483647 w 1028"/>
              <a:gd name="T13" fmla="*/ 2147483647 h 987"/>
              <a:gd name="T14" fmla="*/ 2147483647 w 1028"/>
              <a:gd name="T15" fmla="*/ 2147483647 h 987"/>
              <a:gd name="T16" fmla="*/ 2147483647 w 1028"/>
              <a:gd name="T17" fmla="*/ 2147483647 h 987"/>
              <a:gd name="T18" fmla="*/ 2147483647 w 1028"/>
              <a:gd name="T19" fmla="*/ 2147483647 h 987"/>
              <a:gd name="T20" fmla="*/ 2147483647 w 1028"/>
              <a:gd name="T21" fmla="*/ 2147483647 h 987"/>
              <a:gd name="T22" fmla="*/ 2147483647 w 1028"/>
              <a:gd name="T23" fmla="*/ 2147483647 h 987"/>
              <a:gd name="T24" fmla="*/ 2147483647 w 1028"/>
              <a:gd name="T25" fmla="*/ 2147483647 h 987"/>
              <a:gd name="T26" fmla="*/ 2147483647 w 1028"/>
              <a:gd name="T27" fmla="*/ 2147483647 h 987"/>
              <a:gd name="T28" fmla="*/ 2147483647 w 1028"/>
              <a:gd name="T29" fmla="*/ 2147483647 h 987"/>
              <a:gd name="T30" fmla="*/ 2147483647 w 1028"/>
              <a:gd name="T31" fmla="*/ 0 h 98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028"/>
              <a:gd name="T49" fmla="*/ 0 h 987"/>
              <a:gd name="T50" fmla="*/ 1028 w 1028"/>
              <a:gd name="T51" fmla="*/ 987 h 98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028" h="987">
                <a:moveTo>
                  <a:pt x="0" y="987"/>
                </a:moveTo>
                <a:lnTo>
                  <a:pt x="107" y="976"/>
                </a:lnTo>
                <a:lnTo>
                  <a:pt x="162" y="964"/>
                </a:lnTo>
                <a:lnTo>
                  <a:pt x="217" y="949"/>
                </a:lnTo>
                <a:lnTo>
                  <a:pt x="270" y="926"/>
                </a:lnTo>
                <a:lnTo>
                  <a:pt x="324" y="894"/>
                </a:lnTo>
                <a:lnTo>
                  <a:pt x="379" y="854"/>
                </a:lnTo>
                <a:lnTo>
                  <a:pt x="487" y="741"/>
                </a:lnTo>
                <a:lnTo>
                  <a:pt x="594" y="579"/>
                </a:lnTo>
                <a:lnTo>
                  <a:pt x="704" y="385"/>
                </a:lnTo>
                <a:lnTo>
                  <a:pt x="756" y="286"/>
                </a:lnTo>
                <a:lnTo>
                  <a:pt x="811" y="196"/>
                </a:lnTo>
                <a:lnTo>
                  <a:pt x="866" y="116"/>
                </a:lnTo>
                <a:lnTo>
                  <a:pt x="918" y="53"/>
                </a:lnTo>
                <a:lnTo>
                  <a:pt x="973" y="13"/>
                </a:lnTo>
                <a:lnTo>
                  <a:pt x="1028" y="0"/>
                </a:lnTo>
              </a:path>
            </a:pathLst>
          </a:custGeom>
          <a:noFill/>
          <a:ln w="57150">
            <a:solidFill>
              <a:srgbClr val="9900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098" name="Freeform 9"/>
          <p:cNvSpPr>
            <a:spLocks/>
          </p:cNvSpPr>
          <p:nvPr/>
        </p:nvSpPr>
        <p:spPr bwMode="auto">
          <a:xfrm>
            <a:off x="725488" y="3087688"/>
            <a:ext cx="3260725" cy="1530350"/>
          </a:xfrm>
          <a:custGeom>
            <a:avLst/>
            <a:gdLst>
              <a:gd name="T0" fmla="*/ 0 w 2054"/>
              <a:gd name="T1" fmla="*/ 0 h 964"/>
              <a:gd name="T2" fmla="*/ 0 w 2054"/>
              <a:gd name="T3" fmla="*/ 2147483647 h 964"/>
              <a:gd name="T4" fmla="*/ 2147483647 w 2054"/>
              <a:gd name="T5" fmla="*/ 2147483647 h 964"/>
              <a:gd name="T6" fmla="*/ 0 60000 65536"/>
              <a:gd name="T7" fmla="*/ 0 60000 65536"/>
              <a:gd name="T8" fmla="*/ 0 60000 65536"/>
              <a:gd name="T9" fmla="*/ 0 w 2054"/>
              <a:gd name="T10" fmla="*/ 0 h 964"/>
              <a:gd name="T11" fmla="*/ 2054 w 2054"/>
              <a:gd name="T12" fmla="*/ 964 h 9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54" h="964">
                <a:moveTo>
                  <a:pt x="0" y="0"/>
                </a:moveTo>
                <a:lnTo>
                  <a:pt x="0" y="964"/>
                </a:lnTo>
                <a:lnTo>
                  <a:pt x="2054" y="964"/>
                </a:lnTo>
              </a:path>
            </a:pathLst>
          </a:custGeom>
          <a:noFill/>
          <a:ln w="30163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099" name="Line 10"/>
          <p:cNvSpPr>
            <a:spLocks noChangeShapeType="1"/>
          </p:cNvSpPr>
          <p:nvPr/>
        </p:nvSpPr>
        <p:spPr bwMode="auto">
          <a:xfrm>
            <a:off x="685800" y="3087688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00" name="Line 11"/>
          <p:cNvSpPr>
            <a:spLocks noChangeShapeType="1"/>
          </p:cNvSpPr>
          <p:nvPr/>
        </p:nvSpPr>
        <p:spPr bwMode="auto">
          <a:xfrm>
            <a:off x="685800" y="3238500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01" name="Line 12"/>
          <p:cNvSpPr>
            <a:spLocks noChangeShapeType="1"/>
          </p:cNvSpPr>
          <p:nvPr/>
        </p:nvSpPr>
        <p:spPr bwMode="auto">
          <a:xfrm>
            <a:off x="685800" y="3392488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02" name="Line 13"/>
          <p:cNvSpPr>
            <a:spLocks noChangeShapeType="1"/>
          </p:cNvSpPr>
          <p:nvPr/>
        </p:nvSpPr>
        <p:spPr bwMode="auto">
          <a:xfrm>
            <a:off x="685800" y="3544888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03" name="Line 14"/>
          <p:cNvSpPr>
            <a:spLocks noChangeShapeType="1"/>
          </p:cNvSpPr>
          <p:nvPr/>
        </p:nvSpPr>
        <p:spPr bwMode="auto">
          <a:xfrm>
            <a:off x="685800" y="3698875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04" name="Line 15"/>
          <p:cNvSpPr>
            <a:spLocks noChangeShapeType="1"/>
          </p:cNvSpPr>
          <p:nvPr/>
        </p:nvSpPr>
        <p:spPr bwMode="auto">
          <a:xfrm>
            <a:off x="685800" y="3852863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05" name="Line 16"/>
          <p:cNvSpPr>
            <a:spLocks noChangeShapeType="1"/>
          </p:cNvSpPr>
          <p:nvPr/>
        </p:nvSpPr>
        <p:spPr bwMode="auto">
          <a:xfrm>
            <a:off x="685800" y="4006850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06" name="Line 17"/>
          <p:cNvSpPr>
            <a:spLocks noChangeShapeType="1"/>
          </p:cNvSpPr>
          <p:nvPr/>
        </p:nvSpPr>
        <p:spPr bwMode="auto">
          <a:xfrm>
            <a:off x="685800" y="4159250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07" name="Line 18"/>
          <p:cNvSpPr>
            <a:spLocks noChangeShapeType="1"/>
          </p:cNvSpPr>
          <p:nvPr/>
        </p:nvSpPr>
        <p:spPr bwMode="auto">
          <a:xfrm>
            <a:off x="685800" y="4313238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08" name="Line 19"/>
          <p:cNvSpPr>
            <a:spLocks noChangeShapeType="1"/>
          </p:cNvSpPr>
          <p:nvPr/>
        </p:nvSpPr>
        <p:spPr bwMode="auto">
          <a:xfrm>
            <a:off x="685800" y="4464050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09" name="Line 20"/>
          <p:cNvSpPr>
            <a:spLocks noChangeShapeType="1"/>
          </p:cNvSpPr>
          <p:nvPr/>
        </p:nvSpPr>
        <p:spPr bwMode="auto">
          <a:xfrm>
            <a:off x="3986213" y="4618038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10" name="Line 21"/>
          <p:cNvSpPr>
            <a:spLocks noChangeShapeType="1"/>
          </p:cNvSpPr>
          <p:nvPr/>
        </p:nvSpPr>
        <p:spPr bwMode="auto">
          <a:xfrm>
            <a:off x="3662363" y="4618038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11" name="Line 22"/>
          <p:cNvSpPr>
            <a:spLocks noChangeShapeType="1"/>
          </p:cNvSpPr>
          <p:nvPr/>
        </p:nvSpPr>
        <p:spPr bwMode="auto">
          <a:xfrm>
            <a:off x="3333750" y="4618038"/>
            <a:ext cx="1588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12" name="Line 23"/>
          <p:cNvSpPr>
            <a:spLocks noChangeShapeType="1"/>
          </p:cNvSpPr>
          <p:nvPr/>
        </p:nvSpPr>
        <p:spPr bwMode="auto">
          <a:xfrm>
            <a:off x="3009900" y="4618038"/>
            <a:ext cx="1588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13" name="Line 24"/>
          <p:cNvSpPr>
            <a:spLocks noChangeShapeType="1"/>
          </p:cNvSpPr>
          <p:nvPr/>
        </p:nvSpPr>
        <p:spPr bwMode="auto">
          <a:xfrm>
            <a:off x="2681288" y="4618038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14" name="Line 25"/>
          <p:cNvSpPr>
            <a:spLocks noChangeShapeType="1"/>
          </p:cNvSpPr>
          <p:nvPr/>
        </p:nvSpPr>
        <p:spPr bwMode="auto">
          <a:xfrm>
            <a:off x="2357438" y="4618038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15" name="Line 26"/>
          <p:cNvSpPr>
            <a:spLocks noChangeShapeType="1"/>
          </p:cNvSpPr>
          <p:nvPr/>
        </p:nvSpPr>
        <p:spPr bwMode="auto">
          <a:xfrm>
            <a:off x="2030413" y="4618038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16" name="Line 27"/>
          <p:cNvSpPr>
            <a:spLocks noChangeShapeType="1"/>
          </p:cNvSpPr>
          <p:nvPr/>
        </p:nvSpPr>
        <p:spPr bwMode="auto">
          <a:xfrm>
            <a:off x="1704975" y="4618038"/>
            <a:ext cx="1588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17" name="Line 28"/>
          <p:cNvSpPr>
            <a:spLocks noChangeShapeType="1"/>
          </p:cNvSpPr>
          <p:nvPr/>
        </p:nvSpPr>
        <p:spPr bwMode="auto">
          <a:xfrm>
            <a:off x="1377950" y="4618038"/>
            <a:ext cx="1588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18" name="Line 29"/>
          <p:cNvSpPr>
            <a:spLocks noChangeShapeType="1"/>
          </p:cNvSpPr>
          <p:nvPr/>
        </p:nvSpPr>
        <p:spPr bwMode="auto">
          <a:xfrm>
            <a:off x="1052513" y="4618038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19" name="Rectangle 30"/>
          <p:cNvSpPr>
            <a:spLocks noChangeArrowheads="1"/>
          </p:cNvSpPr>
          <p:nvPr/>
        </p:nvSpPr>
        <p:spPr bwMode="auto">
          <a:xfrm>
            <a:off x="3732213" y="4657725"/>
            <a:ext cx="163512" cy="503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3300" b="1" i="1"/>
              <a:t>z</a:t>
            </a:r>
            <a:endParaRPr lang="en-US" altLang="en-US" sz="1800" i="1"/>
          </a:p>
        </p:txBody>
      </p:sp>
      <p:grpSp>
        <p:nvGrpSpPr>
          <p:cNvPr id="89120" name="Group 31"/>
          <p:cNvGrpSpPr>
            <a:grpSpLocks/>
          </p:cNvGrpSpPr>
          <p:nvPr/>
        </p:nvGrpSpPr>
        <p:grpSpPr bwMode="auto">
          <a:xfrm>
            <a:off x="1943100" y="5037138"/>
            <a:ext cx="901700" cy="536575"/>
            <a:chOff x="1224" y="3225"/>
            <a:chExt cx="568" cy="338"/>
          </a:xfrm>
        </p:grpSpPr>
        <p:sp>
          <p:nvSpPr>
            <p:cNvPr id="89135" name="Rectangle 32"/>
            <p:cNvSpPr>
              <a:spLocks noChangeArrowheads="1"/>
            </p:cNvSpPr>
            <p:nvPr/>
          </p:nvSpPr>
          <p:spPr bwMode="auto">
            <a:xfrm>
              <a:off x="1224" y="3225"/>
              <a:ext cx="152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m</a:t>
              </a:r>
              <a:endParaRPr lang="en-US" altLang="en-US" sz="1800"/>
            </a:p>
          </p:txBody>
        </p:sp>
        <p:sp>
          <p:nvSpPr>
            <p:cNvPr id="89136" name="Rectangle 33"/>
            <p:cNvSpPr>
              <a:spLocks noChangeArrowheads="1"/>
            </p:cNvSpPr>
            <p:nvPr/>
          </p:nvSpPr>
          <p:spPr bwMode="auto">
            <a:xfrm>
              <a:off x="1378" y="3246"/>
              <a:ext cx="414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 = 0</a:t>
              </a:r>
              <a:endParaRPr lang="en-US" altLang="en-US" sz="1800"/>
            </a:p>
          </p:txBody>
        </p:sp>
      </p:grpSp>
      <p:grpSp>
        <p:nvGrpSpPr>
          <p:cNvPr id="89121" name="Group 34"/>
          <p:cNvGrpSpPr>
            <a:grpSpLocks/>
          </p:cNvGrpSpPr>
          <p:nvPr/>
        </p:nvGrpSpPr>
        <p:grpSpPr bwMode="auto">
          <a:xfrm>
            <a:off x="3200400" y="2286000"/>
            <a:ext cx="912813" cy="536575"/>
            <a:chOff x="1826" y="1677"/>
            <a:chExt cx="575" cy="338"/>
          </a:xfrm>
        </p:grpSpPr>
        <p:sp>
          <p:nvSpPr>
            <p:cNvPr id="89133" name="Rectangle 35"/>
            <p:cNvSpPr>
              <a:spLocks noChangeArrowheads="1"/>
            </p:cNvSpPr>
            <p:nvPr/>
          </p:nvSpPr>
          <p:spPr bwMode="auto">
            <a:xfrm>
              <a:off x="1826" y="1677"/>
              <a:ext cx="159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s</a:t>
              </a:r>
              <a:endParaRPr lang="en-US" altLang="en-US" sz="1800"/>
            </a:p>
          </p:txBody>
        </p:sp>
        <p:sp>
          <p:nvSpPr>
            <p:cNvPr id="89134" name="Rectangle 36"/>
            <p:cNvSpPr>
              <a:spLocks noChangeArrowheads="1"/>
            </p:cNvSpPr>
            <p:nvPr/>
          </p:nvSpPr>
          <p:spPr bwMode="auto">
            <a:xfrm>
              <a:off x="1987" y="1698"/>
              <a:ext cx="414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 = 1</a:t>
              </a:r>
              <a:endParaRPr lang="en-US" altLang="en-US" sz="1800"/>
            </a:p>
          </p:txBody>
        </p:sp>
      </p:grpSp>
      <p:sp>
        <p:nvSpPr>
          <p:cNvPr id="89122" name="Rectangle 37"/>
          <p:cNvSpPr>
            <a:spLocks noChangeArrowheads="1"/>
          </p:cNvSpPr>
          <p:nvPr/>
        </p:nvSpPr>
        <p:spPr bwMode="auto">
          <a:xfrm>
            <a:off x="1223963" y="4667250"/>
            <a:ext cx="942975" cy="503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3300" b="1">
                <a:solidFill>
                  <a:srgbClr val="990099"/>
                </a:solidFill>
              </a:rPr>
              <a:t>–2.13</a:t>
            </a:r>
            <a:endParaRPr lang="en-US" altLang="en-US" sz="1800">
              <a:solidFill>
                <a:srgbClr val="990099"/>
              </a:solidFill>
            </a:endParaRPr>
          </a:p>
        </p:txBody>
      </p:sp>
      <p:sp>
        <p:nvSpPr>
          <p:cNvPr id="89123" name="Rectangle 39"/>
          <p:cNvSpPr>
            <a:spLocks noChangeArrowheads="1"/>
          </p:cNvSpPr>
          <p:nvPr/>
        </p:nvSpPr>
        <p:spPr bwMode="auto">
          <a:xfrm>
            <a:off x="304800" y="1828800"/>
            <a:ext cx="5029200" cy="45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r>
              <a:rPr lang="en-US" altLang="en-US" b="1">
                <a:solidFill>
                  <a:schemeClr val="tx2"/>
                </a:solidFill>
              </a:rPr>
              <a:t>Standardized Normal Distribution</a:t>
            </a:r>
          </a:p>
        </p:txBody>
      </p:sp>
      <p:sp>
        <p:nvSpPr>
          <p:cNvPr id="89124" name="Rectangle 40"/>
          <p:cNvSpPr>
            <a:spLocks noChangeArrowheads="1"/>
          </p:cNvSpPr>
          <p:nvPr/>
        </p:nvSpPr>
        <p:spPr bwMode="auto">
          <a:xfrm>
            <a:off x="914400" y="5632450"/>
            <a:ext cx="3502025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r>
              <a:rPr lang="en-US" altLang="en-US" sz="2000" b="1">
                <a:solidFill>
                  <a:schemeClr val="tx2"/>
                </a:solidFill>
              </a:rPr>
              <a:t>Shaded area exaggerated</a:t>
            </a:r>
          </a:p>
        </p:txBody>
      </p:sp>
      <p:sp>
        <p:nvSpPr>
          <p:cNvPr id="294957" name="Text Box 45"/>
          <p:cNvSpPr txBox="1">
            <a:spLocks noChangeArrowheads="1"/>
          </p:cNvSpPr>
          <p:nvPr/>
        </p:nvSpPr>
        <p:spPr bwMode="auto">
          <a:xfrm>
            <a:off x="5105400" y="3048000"/>
            <a:ext cx="3581400" cy="180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r>
              <a:rPr lang="en-US" altLang="en-US" sz="2800" b="1" i="1"/>
              <a:t>P</a:t>
            </a:r>
            <a:r>
              <a:rPr lang="en-US" altLang="en-US" sz="2800" b="1"/>
              <a:t>(</a:t>
            </a:r>
            <a:r>
              <a:rPr lang="en-US" altLang="en-US" sz="2800" b="1" i="1"/>
              <a:t>z</a:t>
            </a:r>
            <a:r>
              <a:rPr lang="en-US" altLang="en-US" sz="2800" b="1"/>
              <a:t> </a:t>
            </a:r>
            <a:r>
              <a:rPr lang="en-US" altLang="en-US" b="1"/>
              <a:t>&gt;</a:t>
            </a:r>
            <a:r>
              <a:rPr lang="en-US" altLang="en-US" sz="2800" b="1"/>
              <a:t> –2.13)</a:t>
            </a:r>
          </a:p>
          <a:p>
            <a:pPr eaLnBrk="1" hangingPunct="1"/>
            <a:r>
              <a:rPr lang="en-US" altLang="en-US" sz="2800" b="1"/>
              <a:t>= .4834 + .5000</a:t>
            </a:r>
          </a:p>
          <a:p>
            <a:pPr eaLnBrk="1" hangingPunct="1"/>
            <a:r>
              <a:rPr lang="en-US" altLang="en-US" sz="2800" b="1"/>
              <a:t>= .9834</a:t>
            </a:r>
          </a:p>
        </p:txBody>
      </p:sp>
      <p:grpSp>
        <p:nvGrpSpPr>
          <p:cNvPr id="4" name="Group 51"/>
          <p:cNvGrpSpPr>
            <a:grpSpLocks/>
          </p:cNvGrpSpPr>
          <p:nvPr/>
        </p:nvGrpSpPr>
        <p:grpSpPr bwMode="auto">
          <a:xfrm>
            <a:off x="2343150" y="3305175"/>
            <a:ext cx="1716088" cy="304800"/>
            <a:chOff x="1476" y="2134"/>
            <a:chExt cx="1081" cy="192"/>
          </a:xfrm>
        </p:grpSpPr>
        <p:sp useBgFill="1">
          <p:nvSpPr>
            <p:cNvPr id="89131" name="Rectangle 47"/>
            <p:cNvSpPr>
              <a:spLocks noChangeArrowheads="1"/>
            </p:cNvSpPr>
            <p:nvPr/>
          </p:nvSpPr>
          <p:spPr bwMode="auto">
            <a:xfrm>
              <a:off x="1838" y="2134"/>
              <a:ext cx="418" cy="192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46038" tIns="0" rIns="46038" bIns="0" anchor="ctr" anchorCtr="1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sz="2000" b="1">
                  <a:solidFill>
                    <a:srgbClr val="990099"/>
                  </a:solidFill>
                </a:rPr>
                <a:t>.5000</a:t>
              </a:r>
            </a:p>
          </p:txBody>
        </p:sp>
        <p:sp>
          <p:nvSpPr>
            <p:cNvPr id="89132" name="Line 48"/>
            <p:cNvSpPr>
              <a:spLocks noChangeShapeType="1"/>
            </p:cNvSpPr>
            <p:nvPr/>
          </p:nvSpPr>
          <p:spPr bwMode="auto">
            <a:xfrm>
              <a:off x="1476" y="2136"/>
              <a:ext cx="108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" name="Group 50"/>
          <p:cNvGrpSpPr>
            <a:grpSpLocks/>
          </p:cNvGrpSpPr>
          <p:nvPr/>
        </p:nvGrpSpPr>
        <p:grpSpPr bwMode="auto">
          <a:xfrm>
            <a:off x="685800" y="3117850"/>
            <a:ext cx="1684338" cy="1025525"/>
            <a:chOff x="432" y="2016"/>
            <a:chExt cx="1061" cy="646"/>
          </a:xfrm>
        </p:grpSpPr>
        <p:sp>
          <p:nvSpPr>
            <p:cNvPr id="89128" name="Rectangle 43"/>
            <p:cNvSpPr>
              <a:spLocks noChangeArrowheads="1"/>
            </p:cNvSpPr>
            <p:nvPr/>
          </p:nvSpPr>
          <p:spPr bwMode="auto">
            <a:xfrm>
              <a:off x="432" y="2016"/>
              <a:ext cx="766" cy="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sz="2800" b="1">
                  <a:solidFill>
                    <a:srgbClr val="990099"/>
                  </a:solidFill>
                </a:rPr>
                <a:t>.4834</a:t>
              </a:r>
            </a:p>
          </p:txBody>
        </p:sp>
        <p:sp>
          <p:nvSpPr>
            <p:cNvPr id="89129" name="Line 44"/>
            <p:cNvSpPr>
              <a:spLocks noChangeShapeType="1"/>
            </p:cNvSpPr>
            <p:nvPr/>
          </p:nvSpPr>
          <p:spPr bwMode="auto">
            <a:xfrm>
              <a:off x="864" y="2304"/>
              <a:ext cx="384" cy="336"/>
            </a:xfrm>
            <a:prstGeom prst="line">
              <a:avLst/>
            </a:prstGeom>
            <a:noFill/>
            <a:ln w="28575">
              <a:solidFill>
                <a:srgbClr val="B0D46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130" name="Line 49"/>
            <p:cNvSpPr>
              <a:spLocks noChangeShapeType="1"/>
            </p:cNvSpPr>
            <p:nvPr/>
          </p:nvSpPr>
          <p:spPr bwMode="auto">
            <a:xfrm>
              <a:off x="1064" y="2662"/>
              <a:ext cx="429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49030744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949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4957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Rectangle 34"/>
          <p:cNvSpPr>
            <a:spLocks noGrp="1" noChangeArrowheads="1"/>
          </p:cNvSpPr>
          <p:nvPr>
            <p:ph type="title"/>
          </p:nvPr>
        </p:nvSpPr>
        <p:spPr>
          <a:xfrm>
            <a:off x="1295400" y="171450"/>
            <a:ext cx="7010400" cy="1504950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Non-standard Normal Distribution</a:t>
            </a:r>
          </a:p>
        </p:txBody>
      </p:sp>
      <p:grpSp>
        <p:nvGrpSpPr>
          <p:cNvPr id="90115" name="Group 2"/>
          <p:cNvGrpSpPr>
            <a:grpSpLocks/>
          </p:cNvGrpSpPr>
          <p:nvPr/>
        </p:nvGrpSpPr>
        <p:grpSpPr bwMode="auto">
          <a:xfrm>
            <a:off x="219075" y="3094038"/>
            <a:ext cx="5418138" cy="2603500"/>
            <a:chOff x="138" y="1949"/>
            <a:chExt cx="3413" cy="1640"/>
          </a:xfrm>
        </p:grpSpPr>
        <p:sp>
          <p:nvSpPr>
            <p:cNvPr id="90157" name="Freeform 3"/>
            <p:cNvSpPr>
              <a:spLocks/>
            </p:cNvSpPr>
            <p:nvPr/>
          </p:nvSpPr>
          <p:spPr bwMode="auto">
            <a:xfrm>
              <a:off x="1419" y="2617"/>
              <a:ext cx="1062" cy="848"/>
            </a:xfrm>
            <a:custGeom>
              <a:avLst/>
              <a:gdLst>
                <a:gd name="T0" fmla="*/ 1062 w 1062"/>
                <a:gd name="T1" fmla="*/ 848 h 848"/>
                <a:gd name="T2" fmla="*/ 951 w 1062"/>
                <a:gd name="T3" fmla="*/ 838 h 848"/>
                <a:gd name="T4" fmla="*/ 895 w 1062"/>
                <a:gd name="T5" fmla="*/ 828 h 848"/>
                <a:gd name="T6" fmla="*/ 839 w 1062"/>
                <a:gd name="T7" fmla="*/ 815 h 848"/>
                <a:gd name="T8" fmla="*/ 783 w 1062"/>
                <a:gd name="T9" fmla="*/ 796 h 848"/>
                <a:gd name="T10" fmla="*/ 727 w 1062"/>
                <a:gd name="T11" fmla="*/ 769 h 848"/>
                <a:gd name="T12" fmla="*/ 671 w 1062"/>
                <a:gd name="T13" fmla="*/ 735 h 848"/>
                <a:gd name="T14" fmla="*/ 560 w 1062"/>
                <a:gd name="T15" fmla="*/ 635 h 848"/>
                <a:gd name="T16" fmla="*/ 448 w 1062"/>
                <a:gd name="T17" fmla="*/ 498 h 848"/>
                <a:gd name="T18" fmla="*/ 336 w 1062"/>
                <a:gd name="T19" fmla="*/ 331 h 848"/>
                <a:gd name="T20" fmla="*/ 280 w 1062"/>
                <a:gd name="T21" fmla="*/ 247 h 848"/>
                <a:gd name="T22" fmla="*/ 224 w 1062"/>
                <a:gd name="T23" fmla="*/ 167 h 848"/>
                <a:gd name="T24" fmla="*/ 169 w 1062"/>
                <a:gd name="T25" fmla="*/ 98 h 848"/>
                <a:gd name="T26" fmla="*/ 112 w 1062"/>
                <a:gd name="T27" fmla="*/ 44 h 848"/>
                <a:gd name="T28" fmla="*/ 57 w 1062"/>
                <a:gd name="T29" fmla="*/ 11 h 848"/>
                <a:gd name="T30" fmla="*/ 0 w 1062"/>
                <a:gd name="T31" fmla="*/ 0 h 8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62"/>
                <a:gd name="T49" fmla="*/ 0 h 848"/>
                <a:gd name="T50" fmla="*/ 1062 w 1062"/>
                <a:gd name="T51" fmla="*/ 848 h 84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62" h="848">
                  <a:moveTo>
                    <a:pt x="1062" y="848"/>
                  </a:moveTo>
                  <a:lnTo>
                    <a:pt x="951" y="838"/>
                  </a:lnTo>
                  <a:lnTo>
                    <a:pt x="895" y="828"/>
                  </a:lnTo>
                  <a:lnTo>
                    <a:pt x="839" y="815"/>
                  </a:lnTo>
                  <a:lnTo>
                    <a:pt x="783" y="796"/>
                  </a:lnTo>
                  <a:lnTo>
                    <a:pt x="727" y="769"/>
                  </a:lnTo>
                  <a:lnTo>
                    <a:pt x="671" y="735"/>
                  </a:lnTo>
                  <a:lnTo>
                    <a:pt x="560" y="635"/>
                  </a:lnTo>
                  <a:lnTo>
                    <a:pt x="448" y="498"/>
                  </a:lnTo>
                  <a:lnTo>
                    <a:pt x="336" y="331"/>
                  </a:lnTo>
                  <a:lnTo>
                    <a:pt x="280" y="247"/>
                  </a:lnTo>
                  <a:lnTo>
                    <a:pt x="224" y="167"/>
                  </a:lnTo>
                  <a:lnTo>
                    <a:pt x="169" y="98"/>
                  </a:lnTo>
                  <a:lnTo>
                    <a:pt x="112" y="44"/>
                  </a:lnTo>
                  <a:lnTo>
                    <a:pt x="57" y="11"/>
                  </a:lnTo>
                  <a:lnTo>
                    <a:pt x="0" y="0"/>
                  </a:lnTo>
                </a:path>
              </a:pathLst>
            </a:custGeom>
            <a:noFill/>
            <a:ln w="41275">
              <a:solidFill>
                <a:schemeClr val="folHlink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58" name="Freeform 4"/>
            <p:cNvSpPr>
              <a:spLocks/>
            </p:cNvSpPr>
            <p:nvPr/>
          </p:nvSpPr>
          <p:spPr bwMode="auto">
            <a:xfrm>
              <a:off x="356" y="2617"/>
              <a:ext cx="1063" cy="848"/>
            </a:xfrm>
            <a:custGeom>
              <a:avLst/>
              <a:gdLst>
                <a:gd name="T0" fmla="*/ 0 w 1063"/>
                <a:gd name="T1" fmla="*/ 848 h 848"/>
                <a:gd name="T2" fmla="*/ 112 w 1063"/>
                <a:gd name="T3" fmla="*/ 838 h 848"/>
                <a:gd name="T4" fmla="*/ 169 w 1063"/>
                <a:gd name="T5" fmla="*/ 828 h 848"/>
                <a:gd name="T6" fmla="*/ 224 w 1063"/>
                <a:gd name="T7" fmla="*/ 815 h 848"/>
                <a:gd name="T8" fmla="*/ 279 w 1063"/>
                <a:gd name="T9" fmla="*/ 796 h 848"/>
                <a:gd name="T10" fmla="*/ 336 w 1063"/>
                <a:gd name="T11" fmla="*/ 769 h 848"/>
                <a:gd name="T12" fmla="*/ 391 w 1063"/>
                <a:gd name="T13" fmla="*/ 735 h 848"/>
                <a:gd name="T14" fmla="*/ 503 w 1063"/>
                <a:gd name="T15" fmla="*/ 635 h 848"/>
                <a:gd name="T16" fmla="*/ 615 w 1063"/>
                <a:gd name="T17" fmla="*/ 498 h 848"/>
                <a:gd name="T18" fmla="*/ 727 w 1063"/>
                <a:gd name="T19" fmla="*/ 331 h 848"/>
                <a:gd name="T20" fmla="*/ 784 w 1063"/>
                <a:gd name="T21" fmla="*/ 247 h 848"/>
                <a:gd name="T22" fmla="*/ 839 w 1063"/>
                <a:gd name="T23" fmla="*/ 167 h 848"/>
                <a:gd name="T24" fmla="*/ 896 w 1063"/>
                <a:gd name="T25" fmla="*/ 98 h 848"/>
                <a:gd name="T26" fmla="*/ 951 w 1063"/>
                <a:gd name="T27" fmla="*/ 44 h 848"/>
                <a:gd name="T28" fmla="*/ 1008 w 1063"/>
                <a:gd name="T29" fmla="*/ 11 h 848"/>
                <a:gd name="T30" fmla="*/ 1063 w 1063"/>
                <a:gd name="T31" fmla="*/ 0 h 8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63"/>
                <a:gd name="T49" fmla="*/ 0 h 848"/>
                <a:gd name="T50" fmla="*/ 1063 w 1063"/>
                <a:gd name="T51" fmla="*/ 848 h 84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63" h="848">
                  <a:moveTo>
                    <a:pt x="0" y="848"/>
                  </a:moveTo>
                  <a:lnTo>
                    <a:pt x="112" y="838"/>
                  </a:lnTo>
                  <a:lnTo>
                    <a:pt x="169" y="828"/>
                  </a:lnTo>
                  <a:lnTo>
                    <a:pt x="224" y="815"/>
                  </a:lnTo>
                  <a:lnTo>
                    <a:pt x="279" y="796"/>
                  </a:lnTo>
                  <a:lnTo>
                    <a:pt x="336" y="769"/>
                  </a:lnTo>
                  <a:lnTo>
                    <a:pt x="391" y="735"/>
                  </a:lnTo>
                  <a:lnTo>
                    <a:pt x="503" y="635"/>
                  </a:lnTo>
                  <a:lnTo>
                    <a:pt x="615" y="498"/>
                  </a:lnTo>
                  <a:lnTo>
                    <a:pt x="727" y="331"/>
                  </a:lnTo>
                  <a:lnTo>
                    <a:pt x="784" y="247"/>
                  </a:lnTo>
                  <a:lnTo>
                    <a:pt x="839" y="167"/>
                  </a:lnTo>
                  <a:lnTo>
                    <a:pt x="896" y="98"/>
                  </a:lnTo>
                  <a:lnTo>
                    <a:pt x="951" y="44"/>
                  </a:lnTo>
                  <a:lnTo>
                    <a:pt x="1008" y="11"/>
                  </a:lnTo>
                  <a:lnTo>
                    <a:pt x="1063" y="0"/>
                  </a:lnTo>
                </a:path>
              </a:pathLst>
            </a:custGeom>
            <a:noFill/>
            <a:ln w="41275">
              <a:solidFill>
                <a:schemeClr val="folHlink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59" name="Freeform 5"/>
            <p:cNvSpPr>
              <a:spLocks/>
            </p:cNvSpPr>
            <p:nvPr/>
          </p:nvSpPr>
          <p:spPr bwMode="auto">
            <a:xfrm>
              <a:off x="2195" y="2617"/>
              <a:ext cx="1062" cy="848"/>
            </a:xfrm>
            <a:custGeom>
              <a:avLst/>
              <a:gdLst>
                <a:gd name="T0" fmla="*/ 1062 w 1062"/>
                <a:gd name="T1" fmla="*/ 848 h 848"/>
                <a:gd name="T2" fmla="*/ 950 w 1062"/>
                <a:gd name="T3" fmla="*/ 838 h 848"/>
                <a:gd name="T4" fmla="*/ 894 w 1062"/>
                <a:gd name="T5" fmla="*/ 828 h 848"/>
                <a:gd name="T6" fmla="*/ 839 w 1062"/>
                <a:gd name="T7" fmla="*/ 815 h 848"/>
                <a:gd name="T8" fmla="*/ 782 w 1062"/>
                <a:gd name="T9" fmla="*/ 796 h 848"/>
                <a:gd name="T10" fmla="*/ 727 w 1062"/>
                <a:gd name="T11" fmla="*/ 769 h 848"/>
                <a:gd name="T12" fmla="*/ 670 w 1062"/>
                <a:gd name="T13" fmla="*/ 735 h 848"/>
                <a:gd name="T14" fmla="*/ 558 w 1062"/>
                <a:gd name="T15" fmla="*/ 635 h 848"/>
                <a:gd name="T16" fmla="*/ 447 w 1062"/>
                <a:gd name="T17" fmla="*/ 498 h 848"/>
                <a:gd name="T18" fmla="*/ 336 w 1062"/>
                <a:gd name="T19" fmla="*/ 331 h 848"/>
                <a:gd name="T20" fmla="*/ 279 w 1062"/>
                <a:gd name="T21" fmla="*/ 247 h 848"/>
                <a:gd name="T22" fmla="*/ 224 w 1062"/>
                <a:gd name="T23" fmla="*/ 167 h 848"/>
                <a:gd name="T24" fmla="*/ 167 w 1062"/>
                <a:gd name="T25" fmla="*/ 98 h 848"/>
                <a:gd name="T26" fmla="*/ 112 w 1062"/>
                <a:gd name="T27" fmla="*/ 44 h 848"/>
                <a:gd name="T28" fmla="*/ 55 w 1062"/>
                <a:gd name="T29" fmla="*/ 11 h 848"/>
                <a:gd name="T30" fmla="*/ 0 w 1062"/>
                <a:gd name="T31" fmla="*/ 0 h 8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62"/>
                <a:gd name="T49" fmla="*/ 0 h 848"/>
                <a:gd name="T50" fmla="*/ 1062 w 1062"/>
                <a:gd name="T51" fmla="*/ 848 h 84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62" h="848">
                  <a:moveTo>
                    <a:pt x="1062" y="848"/>
                  </a:moveTo>
                  <a:lnTo>
                    <a:pt x="950" y="838"/>
                  </a:lnTo>
                  <a:lnTo>
                    <a:pt x="894" y="828"/>
                  </a:lnTo>
                  <a:lnTo>
                    <a:pt x="839" y="815"/>
                  </a:lnTo>
                  <a:lnTo>
                    <a:pt x="782" y="796"/>
                  </a:lnTo>
                  <a:lnTo>
                    <a:pt x="727" y="769"/>
                  </a:lnTo>
                  <a:lnTo>
                    <a:pt x="670" y="735"/>
                  </a:lnTo>
                  <a:lnTo>
                    <a:pt x="558" y="635"/>
                  </a:lnTo>
                  <a:lnTo>
                    <a:pt x="447" y="498"/>
                  </a:lnTo>
                  <a:lnTo>
                    <a:pt x="336" y="331"/>
                  </a:lnTo>
                  <a:lnTo>
                    <a:pt x="279" y="247"/>
                  </a:lnTo>
                  <a:lnTo>
                    <a:pt x="224" y="167"/>
                  </a:lnTo>
                  <a:lnTo>
                    <a:pt x="167" y="98"/>
                  </a:lnTo>
                  <a:lnTo>
                    <a:pt x="112" y="44"/>
                  </a:lnTo>
                  <a:lnTo>
                    <a:pt x="55" y="11"/>
                  </a:lnTo>
                  <a:lnTo>
                    <a:pt x="0" y="0"/>
                  </a:lnTo>
                </a:path>
              </a:pathLst>
            </a:custGeom>
            <a:noFill/>
            <a:ln w="41275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60" name="Freeform 6"/>
            <p:cNvSpPr>
              <a:spLocks/>
            </p:cNvSpPr>
            <p:nvPr/>
          </p:nvSpPr>
          <p:spPr bwMode="auto">
            <a:xfrm>
              <a:off x="1132" y="2617"/>
              <a:ext cx="1063" cy="848"/>
            </a:xfrm>
            <a:custGeom>
              <a:avLst/>
              <a:gdLst>
                <a:gd name="T0" fmla="*/ 0 w 1063"/>
                <a:gd name="T1" fmla="*/ 848 h 848"/>
                <a:gd name="T2" fmla="*/ 112 w 1063"/>
                <a:gd name="T3" fmla="*/ 838 h 848"/>
                <a:gd name="T4" fmla="*/ 167 w 1063"/>
                <a:gd name="T5" fmla="*/ 828 h 848"/>
                <a:gd name="T6" fmla="*/ 222 w 1063"/>
                <a:gd name="T7" fmla="*/ 815 h 848"/>
                <a:gd name="T8" fmla="*/ 279 w 1063"/>
                <a:gd name="T9" fmla="*/ 796 h 848"/>
                <a:gd name="T10" fmla="*/ 336 w 1063"/>
                <a:gd name="T11" fmla="*/ 769 h 848"/>
                <a:gd name="T12" fmla="*/ 391 w 1063"/>
                <a:gd name="T13" fmla="*/ 735 h 848"/>
                <a:gd name="T14" fmla="*/ 503 w 1063"/>
                <a:gd name="T15" fmla="*/ 635 h 848"/>
                <a:gd name="T16" fmla="*/ 615 w 1063"/>
                <a:gd name="T17" fmla="*/ 498 h 848"/>
                <a:gd name="T18" fmla="*/ 727 w 1063"/>
                <a:gd name="T19" fmla="*/ 331 h 848"/>
                <a:gd name="T20" fmla="*/ 782 w 1063"/>
                <a:gd name="T21" fmla="*/ 247 h 848"/>
                <a:gd name="T22" fmla="*/ 839 w 1063"/>
                <a:gd name="T23" fmla="*/ 167 h 848"/>
                <a:gd name="T24" fmla="*/ 894 w 1063"/>
                <a:gd name="T25" fmla="*/ 98 h 848"/>
                <a:gd name="T26" fmla="*/ 951 w 1063"/>
                <a:gd name="T27" fmla="*/ 44 h 848"/>
                <a:gd name="T28" fmla="*/ 1006 w 1063"/>
                <a:gd name="T29" fmla="*/ 11 h 848"/>
                <a:gd name="T30" fmla="*/ 1063 w 1063"/>
                <a:gd name="T31" fmla="*/ 0 h 8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63"/>
                <a:gd name="T49" fmla="*/ 0 h 848"/>
                <a:gd name="T50" fmla="*/ 1063 w 1063"/>
                <a:gd name="T51" fmla="*/ 848 h 84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63" h="848">
                  <a:moveTo>
                    <a:pt x="0" y="848"/>
                  </a:moveTo>
                  <a:lnTo>
                    <a:pt x="112" y="838"/>
                  </a:lnTo>
                  <a:lnTo>
                    <a:pt x="167" y="828"/>
                  </a:lnTo>
                  <a:lnTo>
                    <a:pt x="222" y="815"/>
                  </a:lnTo>
                  <a:lnTo>
                    <a:pt x="279" y="796"/>
                  </a:lnTo>
                  <a:lnTo>
                    <a:pt x="336" y="769"/>
                  </a:lnTo>
                  <a:lnTo>
                    <a:pt x="391" y="735"/>
                  </a:lnTo>
                  <a:lnTo>
                    <a:pt x="503" y="635"/>
                  </a:lnTo>
                  <a:lnTo>
                    <a:pt x="615" y="498"/>
                  </a:lnTo>
                  <a:lnTo>
                    <a:pt x="727" y="331"/>
                  </a:lnTo>
                  <a:lnTo>
                    <a:pt x="782" y="247"/>
                  </a:lnTo>
                  <a:lnTo>
                    <a:pt x="839" y="167"/>
                  </a:lnTo>
                  <a:lnTo>
                    <a:pt x="894" y="98"/>
                  </a:lnTo>
                  <a:lnTo>
                    <a:pt x="951" y="44"/>
                  </a:lnTo>
                  <a:lnTo>
                    <a:pt x="1006" y="11"/>
                  </a:lnTo>
                  <a:lnTo>
                    <a:pt x="1063" y="0"/>
                  </a:lnTo>
                </a:path>
              </a:pathLst>
            </a:custGeom>
            <a:noFill/>
            <a:ln w="41275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61" name="Rectangle 7"/>
            <p:cNvSpPr>
              <a:spLocks noChangeArrowheads="1"/>
            </p:cNvSpPr>
            <p:nvPr/>
          </p:nvSpPr>
          <p:spPr bwMode="auto">
            <a:xfrm>
              <a:off x="3455" y="3359"/>
              <a:ext cx="96" cy="2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b="1" i="1"/>
                <a:t>x</a:t>
              </a:r>
              <a:endParaRPr lang="en-US" altLang="en-US" sz="1800" i="1"/>
            </a:p>
          </p:txBody>
        </p:sp>
        <p:sp>
          <p:nvSpPr>
            <p:cNvPr id="90162" name="Rectangle 8"/>
            <p:cNvSpPr>
              <a:spLocks noChangeArrowheads="1"/>
            </p:cNvSpPr>
            <p:nvPr/>
          </p:nvSpPr>
          <p:spPr bwMode="auto">
            <a:xfrm>
              <a:off x="138" y="1949"/>
              <a:ext cx="288" cy="2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b="1"/>
                <a:t>f(</a:t>
              </a:r>
              <a:r>
                <a:rPr lang="en-US" altLang="en-US" b="1" i="1"/>
                <a:t>x</a:t>
              </a:r>
              <a:r>
                <a:rPr lang="en-US" altLang="en-US" b="1"/>
                <a:t>)</a:t>
              </a:r>
              <a:endParaRPr lang="en-US" altLang="en-US" sz="1800"/>
            </a:p>
          </p:txBody>
        </p:sp>
        <p:sp>
          <p:nvSpPr>
            <p:cNvPr id="90163" name="Line 9"/>
            <p:cNvSpPr>
              <a:spLocks noChangeShapeType="1"/>
            </p:cNvSpPr>
            <p:nvPr/>
          </p:nvSpPr>
          <p:spPr bwMode="auto">
            <a:xfrm>
              <a:off x="2195" y="2632"/>
              <a:ext cx="1" cy="833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64" name="Line 10"/>
            <p:cNvSpPr>
              <a:spLocks noChangeShapeType="1"/>
            </p:cNvSpPr>
            <p:nvPr/>
          </p:nvSpPr>
          <p:spPr bwMode="auto">
            <a:xfrm>
              <a:off x="1419" y="2288"/>
              <a:ext cx="1" cy="1177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65" name="Freeform 11"/>
            <p:cNvSpPr>
              <a:spLocks/>
            </p:cNvSpPr>
            <p:nvPr/>
          </p:nvSpPr>
          <p:spPr bwMode="auto">
            <a:xfrm>
              <a:off x="1419" y="2288"/>
              <a:ext cx="480" cy="1177"/>
            </a:xfrm>
            <a:custGeom>
              <a:avLst/>
              <a:gdLst>
                <a:gd name="T0" fmla="*/ 480 w 480"/>
                <a:gd name="T1" fmla="*/ 1177 h 1177"/>
                <a:gd name="T2" fmla="*/ 429 w 480"/>
                <a:gd name="T3" fmla="*/ 1164 h 1177"/>
                <a:gd name="T4" fmla="*/ 405 w 480"/>
                <a:gd name="T5" fmla="*/ 1150 h 1177"/>
                <a:gd name="T6" fmla="*/ 379 w 480"/>
                <a:gd name="T7" fmla="*/ 1131 h 1177"/>
                <a:gd name="T8" fmla="*/ 354 w 480"/>
                <a:gd name="T9" fmla="*/ 1104 h 1177"/>
                <a:gd name="T10" fmla="*/ 328 w 480"/>
                <a:gd name="T11" fmla="*/ 1067 h 1177"/>
                <a:gd name="T12" fmla="*/ 303 w 480"/>
                <a:gd name="T13" fmla="*/ 1020 h 1177"/>
                <a:gd name="T14" fmla="*/ 253 w 480"/>
                <a:gd name="T15" fmla="*/ 882 h 1177"/>
                <a:gd name="T16" fmla="*/ 202 w 480"/>
                <a:gd name="T17" fmla="*/ 690 h 1177"/>
                <a:gd name="T18" fmla="*/ 152 w 480"/>
                <a:gd name="T19" fmla="*/ 459 h 1177"/>
                <a:gd name="T20" fmla="*/ 127 w 480"/>
                <a:gd name="T21" fmla="*/ 341 h 1177"/>
                <a:gd name="T22" fmla="*/ 101 w 480"/>
                <a:gd name="T23" fmla="*/ 231 h 1177"/>
                <a:gd name="T24" fmla="*/ 77 w 480"/>
                <a:gd name="T25" fmla="*/ 136 h 1177"/>
                <a:gd name="T26" fmla="*/ 50 w 480"/>
                <a:gd name="T27" fmla="*/ 63 h 1177"/>
                <a:gd name="T28" fmla="*/ 26 w 480"/>
                <a:gd name="T29" fmla="*/ 15 h 1177"/>
                <a:gd name="T30" fmla="*/ 0 w 480"/>
                <a:gd name="T31" fmla="*/ 0 h 117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80"/>
                <a:gd name="T49" fmla="*/ 0 h 1177"/>
                <a:gd name="T50" fmla="*/ 480 w 480"/>
                <a:gd name="T51" fmla="*/ 1177 h 117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80" h="1177">
                  <a:moveTo>
                    <a:pt x="480" y="1177"/>
                  </a:moveTo>
                  <a:lnTo>
                    <a:pt x="429" y="1164"/>
                  </a:lnTo>
                  <a:lnTo>
                    <a:pt x="405" y="1150"/>
                  </a:lnTo>
                  <a:lnTo>
                    <a:pt x="379" y="1131"/>
                  </a:lnTo>
                  <a:lnTo>
                    <a:pt x="354" y="1104"/>
                  </a:lnTo>
                  <a:lnTo>
                    <a:pt x="328" y="1067"/>
                  </a:lnTo>
                  <a:lnTo>
                    <a:pt x="303" y="1020"/>
                  </a:lnTo>
                  <a:lnTo>
                    <a:pt x="253" y="882"/>
                  </a:lnTo>
                  <a:lnTo>
                    <a:pt x="202" y="690"/>
                  </a:lnTo>
                  <a:lnTo>
                    <a:pt x="152" y="459"/>
                  </a:lnTo>
                  <a:lnTo>
                    <a:pt x="127" y="341"/>
                  </a:lnTo>
                  <a:lnTo>
                    <a:pt x="101" y="231"/>
                  </a:lnTo>
                  <a:lnTo>
                    <a:pt x="77" y="136"/>
                  </a:lnTo>
                  <a:lnTo>
                    <a:pt x="50" y="63"/>
                  </a:lnTo>
                  <a:lnTo>
                    <a:pt x="26" y="15"/>
                  </a:lnTo>
                  <a:lnTo>
                    <a:pt x="0" y="0"/>
                  </a:lnTo>
                </a:path>
              </a:pathLst>
            </a:custGeom>
            <a:noFill/>
            <a:ln w="41275">
              <a:solidFill>
                <a:srgbClr val="FF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66" name="Freeform 12"/>
            <p:cNvSpPr>
              <a:spLocks/>
            </p:cNvSpPr>
            <p:nvPr/>
          </p:nvSpPr>
          <p:spPr bwMode="auto">
            <a:xfrm>
              <a:off x="939" y="2288"/>
              <a:ext cx="480" cy="1177"/>
            </a:xfrm>
            <a:custGeom>
              <a:avLst/>
              <a:gdLst>
                <a:gd name="T0" fmla="*/ 0 w 480"/>
                <a:gd name="T1" fmla="*/ 1177 h 1177"/>
                <a:gd name="T2" fmla="*/ 51 w 480"/>
                <a:gd name="T3" fmla="*/ 1164 h 1177"/>
                <a:gd name="T4" fmla="*/ 75 w 480"/>
                <a:gd name="T5" fmla="*/ 1150 h 1177"/>
                <a:gd name="T6" fmla="*/ 101 w 480"/>
                <a:gd name="T7" fmla="*/ 1131 h 1177"/>
                <a:gd name="T8" fmla="*/ 126 w 480"/>
                <a:gd name="T9" fmla="*/ 1104 h 1177"/>
                <a:gd name="T10" fmla="*/ 152 w 480"/>
                <a:gd name="T11" fmla="*/ 1067 h 1177"/>
                <a:gd name="T12" fmla="*/ 176 w 480"/>
                <a:gd name="T13" fmla="*/ 1020 h 1177"/>
                <a:gd name="T14" fmla="*/ 227 w 480"/>
                <a:gd name="T15" fmla="*/ 882 h 1177"/>
                <a:gd name="T16" fmla="*/ 277 w 480"/>
                <a:gd name="T17" fmla="*/ 690 h 1177"/>
                <a:gd name="T18" fmla="*/ 328 w 480"/>
                <a:gd name="T19" fmla="*/ 459 h 1177"/>
                <a:gd name="T20" fmla="*/ 354 w 480"/>
                <a:gd name="T21" fmla="*/ 341 h 1177"/>
                <a:gd name="T22" fmla="*/ 379 w 480"/>
                <a:gd name="T23" fmla="*/ 231 h 1177"/>
                <a:gd name="T24" fmla="*/ 405 w 480"/>
                <a:gd name="T25" fmla="*/ 136 h 1177"/>
                <a:gd name="T26" fmla="*/ 429 w 480"/>
                <a:gd name="T27" fmla="*/ 63 h 1177"/>
                <a:gd name="T28" fmla="*/ 455 w 480"/>
                <a:gd name="T29" fmla="*/ 15 h 1177"/>
                <a:gd name="T30" fmla="*/ 480 w 480"/>
                <a:gd name="T31" fmla="*/ 0 h 117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80"/>
                <a:gd name="T49" fmla="*/ 0 h 1177"/>
                <a:gd name="T50" fmla="*/ 480 w 480"/>
                <a:gd name="T51" fmla="*/ 1177 h 117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80" h="1177">
                  <a:moveTo>
                    <a:pt x="0" y="1177"/>
                  </a:moveTo>
                  <a:lnTo>
                    <a:pt x="51" y="1164"/>
                  </a:lnTo>
                  <a:lnTo>
                    <a:pt x="75" y="1150"/>
                  </a:lnTo>
                  <a:lnTo>
                    <a:pt x="101" y="1131"/>
                  </a:lnTo>
                  <a:lnTo>
                    <a:pt x="126" y="1104"/>
                  </a:lnTo>
                  <a:lnTo>
                    <a:pt x="152" y="1067"/>
                  </a:lnTo>
                  <a:lnTo>
                    <a:pt x="176" y="1020"/>
                  </a:lnTo>
                  <a:lnTo>
                    <a:pt x="227" y="882"/>
                  </a:lnTo>
                  <a:lnTo>
                    <a:pt x="277" y="690"/>
                  </a:lnTo>
                  <a:lnTo>
                    <a:pt x="328" y="459"/>
                  </a:lnTo>
                  <a:lnTo>
                    <a:pt x="354" y="341"/>
                  </a:lnTo>
                  <a:lnTo>
                    <a:pt x="379" y="231"/>
                  </a:lnTo>
                  <a:lnTo>
                    <a:pt x="405" y="136"/>
                  </a:lnTo>
                  <a:lnTo>
                    <a:pt x="429" y="63"/>
                  </a:lnTo>
                  <a:lnTo>
                    <a:pt x="455" y="15"/>
                  </a:lnTo>
                  <a:lnTo>
                    <a:pt x="480" y="0"/>
                  </a:lnTo>
                </a:path>
              </a:pathLst>
            </a:custGeom>
            <a:noFill/>
            <a:ln w="41275">
              <a:solidFill>
                <a:srgbClr val="FF99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67" name="Freeform 13"/>
            <p:cNvSpPr>
              <a:spLocks/>
            </p:cNvSpPr>
            <p:nvPr/>
          </p:nvSpPr>
          <p:spPr bwMode="auto">
            <a:xfrm>
              <a:off x="299" y="2248"/>
              <a:ext cx="3023" cy="1217"/>
            </a:xfrm>
            <a:custGeom>
              <a:avLst/>
              <a:gdLst>
                <a:gd name="T0" fmla="*/ 0 w 3023"/>
                <a:gd name="T1" fmla="*/ 0 h 1217"/>
                <a:gd name="T2" fmla="*/ 0 w 3023"/>
                <a:gd name="T3" fmla="*/ 1217 h 1217"/>
                <a:gd name="T4" fmla="*/ 3023 w 3023"/>
                <a:gd name="T5" fmla="*/ 1217 h 1217"/>
                <a:gd name="T6" fmla="*/ 0 60000 65536"/>
                <a:gd name="T7" fmla="*/ 0 60000 65536"/>
                <a:gd name="T8" fmla="*/ 0 60000 65536"/>
                <a:gd name="T9" fmla="*/ 0 w 3023"/>
                <a:gd name="T10" fmla="*/ 0 h 1217"/>
                <a:gd name="T11" fmla="*/ 3023 w 3023"/>
                <a:gd name="T12" fmla="*/ 1217 h 12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23" h="1217">
                  <a:moveTo>
                    <a:pt x="0" y="0"/>
                  </a:moveTo>
                  <a:lnTo>
                    <a:pt x="0" y="1217"/>
                  </a:lnTo>
                  <a:lnTo>
                    <a:pt x="3023" y="1217"/>
                  </a:lnTo>
                </a:path>
              </a:pathLst>
            </a:custGeom>
            <a:noFill/>
            <a:ln w="22225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68" name="Line 14"/>
            <p:cNvSpPr>
              <a:spLocks noChangeShapeType="1"/>
            </p:cNvSpPr>
            <p:nvPr/>
          </p:nvSpPr>
          <p:spPr bwMode="auto">
            <a:xfrm>
              <a:off x="261" y="2248"/>
              <a:ext cx="38" cy="1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69" name="Line 15"/>
            <p:cNvSpPr>
              <a:spLocks noChangeShapeType="1"/>
            </p:cNvSpPr>
            <p:nvPr/>
          </p:nvSpPr>
          <p:spPr bwMode="auto">
            <a:xfrm>
              <a:off x="261" y="2371"/>
              <a:ext cx="38" cy="1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70" name="Line 16"/>
            <p:cNvSpPr>
              <a:spLocks noChangeShapeType="1"/>
            </p:cNvSpPr>
            <p:nvPr/>
          </p:nvSpPr>
          <p:spPr bwMode="auto">
            <a:xfrm>
              <a:off x="261" y="2492"/>
              <a:ext cx="38" cy="1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71" name="Line 17"/>
            <p:cNvSpPr>
              <a:spLocks noChangeShapeType="1"/>
            </p:cNvSpPr>
            <p:nvPr/>
          </p:nvSpPr>
          <p:spPr bwMode="auto">
            <a:xfrm>
              <a:off x="261" y="2614"/>
              <a:ext cx="38" cy="1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72" name="Line 18"/>
            <p:cNvSpPr>
              <a:spLocks noChangeShapeType="1"/>
            </p:cNvSpPr>
            <p:nvPr/>
          </p:nvSpPr>
          <p:spPr bwMode="auto">
            <a:xfrm>
              <a:off x="261" y="2735"/>
              <a:ext cx="38" cy="1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73" name="Line 19"/>
            <p:cNvSpPr>
              <a:spLocks noChangeShapeType="1"/>
            </p:cNvSpPr>
            <p:nvPr/>
          </p:nvSpPr>
          <p:spPr bwMode="auto">
            <a:xfrm>
              <a:off x="261" y="2857"/>
              <a:ext cx="38" cy="1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74" name="Line 20"/>
            <p:cNvSpPr>
              <a:spLocks noChangeShapeType="1"/>
            </p:cNvSpPr>
            <p:nvPr/>
          </p:nvSpPr>
          <p:spPr bwMode="auto">
            <a:xfrm>
              <a:off x="261" y="2978"/>
              <a:ext cx="38" cy="1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75" name="Line 21"/>
            <p:cNvSpPr>
              <a:spLocks noChangeShapeType="1"/>
            </p:cNvSpPr>
            <p:nvPr/>
          </p:nvSpPr>
          <p:spPr bwMode="auto">
            <a:xfrm>
              <a:off x="261" y="3101"/>
              <a:ext cx="38" cy="1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76" name="Line 22"/>
            <p:cNvSpPr>
              <a:spLocks noChangeShapeType="1"/>
            </p:cNvSpPr>
            <p:nvPr/>
          </p:nvSpPr>
          <p:spPr bwMode="auto">
            <a:xfrm>
              <a:off x="261" y="3222"/>
              <a:ext cx="38" cy="1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77" name="Line 23"/>
            <p:cNvSpPr>
              <a:spLocks noChangeShapeType="1"/>
            </p:cNvSpPr>
            <p:nvPr/>
          </p:nvSpPr>
          <p:spPr bwMode="auto">
            <a:xfrm>
              <a:off x="261" y="3344"/>
              <a:ext cx="38" cy="1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78" name="Line 24"/>
            <p:cNvSpPr>
              <a:spLocks noChangeShapeType="1"/>
            </p:cNvSpPr>
            <p:nvPr/>
          </p:nvSpPr>
          <p:spPr bwMode="auto">
            <a:xfrm>
              <a:off x="3322" y="3465"/>
              <a:ext cx="1" cy="16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79" name="Line 25"/>
            <p:cNvSpPr>
              <a:spLocks noChangeShapeType="1"/>
            </p:cNvSpPr>
            <p:nvPr/>
          </p:nvSpPr>
          <p:spPr bwMode="auto">
            <a:xfrm>
              <a:off x="3020" y="3465"/>
              <a:ext cx="1" cy="16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80" name="Line 26"/>
            <p:cNvSpPr>
              <a:spLocks noChangeShapeType="1"/>
            </p:cNvSpPr>
            <p:nvPr/>
          </p:nvSpPr>
          <p:spPr bwMode="auto">
            <a:xfrm>
              <a:off x="2716" y="3465"/>
              <a:ext cx="1" cy="16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81" name="Line 27"/>
            <p:cNvSpPr>
              <a:spLocks noChangeShapeType="1"/>
            </p:cNvSpPr>
            <p:nvPr/>
          </p:nvSpPr>
          <p:spPr bwMode="auto">
            <a:xfrm>
              <a:off x="2414" y="3465"/>
              <a:ext cx="1" cy="16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82" name="Line 28"/>
            <p:cNvSpPr>
              <a:spLocks noChangeShapeType="1"/>
            </p:cNvSpPr>
            <p:nvPr/>
          </p:nvSpPr>
          <p:spPr bwMode="auto">
            <a:xfrm>
              <a:off x="2112" y="3465"/>
              <a:ext cx="1" cy="16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83" name="Line 29"/>
            <p:cNvSpPr>
              <a:spLocks noChangeShapeType="1"/>
            </p:cNvSpPr>
            <p:nvPr/>
          </p:nvSpPr>
          <p:spPr bwMode="auto">
            <a:xfrm>
              <a:off x="1810" y="3465"/>
              <a:ext cx="1" cy="16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84" name="Line 30"/>
            <p:cNvSpPr>
              <a:spLocks noChangeShapeType="1"/>
            </p:cNvSpPr>
            <p:nvPr/>
          </p:nvSpPr>
          <p:spPr bwMode="auto">
            <a:xfrm>
              <a:off x="1508" y="3465"/>
              <a:ext cx="1" cy="16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85" name="Line 31"/>
            <p:cNvSpPr>
              <a:spLocks noChangeShapeType="1"/>
            </p:cNvSpPr>
            <p:nvPr/>
          </p:nvSpPr>
          <p:spPr bwMode="auto">
            <a:xfrm>
              <a:off x="1206" y="3465"/>
              <a:ext cx="1" cy="16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86" name="Line 32"/>
            <p:cNvSpPr>
              <a:spLocks noChangeShapeType="1"/>
            </p:cNvSpPr>
            <p:nvPr/>
          </p:nvSpPr>
          <p:spPr bwMode="auto">
            <a:xfrm>
              <a:off x="904" y="3465"/>
              <a:ext cx="1" cy="16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87" name="Line 33"/>
            <p:cNvSpPr>
              <a:spLocks noChangeShapeType="1"/>
            </p:cNvSpPr>
            <p:nvPr/>
          </p:nvSpPr>
          <p:spPr bwMode="auto">
            <a:xfrm>
              <a:off x="602" y="3465"/>
              <a:ext cx="1" cy="16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0116" name="Rectangle 35"/>
          <p:cNvSpPr>
            <a:spLocks noChangeArrowheads="1"/>
          </p:cNvSpPr>
          <p:nvPr/>
        </p:nvSpPr>
        <p:spPr bwMode="auto">
          <a:xfrm>
            <a:off x="306388" y="1906588"/>
            <a:ext cx="4551362" cy="819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r>
              <a:rPr lang="en-US" altLang="en-US" b="1"/>
              <a:t>Normal distributions differ by mean &amp; standard deviation.</a:t>
            </a:r>
          </a:p>
        </p:txBody>
      </p:sp>
      <p:grpSp>
        <p:nvGrpSpPr>
          <p:cNvPr id="3" name="Group 76"/>
          <p:cNvGrpSpPr>
            <a:grpSpLocks/>
          </p:cNvGrpSpPr>
          <p:nvPr/>
        </p:nvGrpSpPr>
        <p:grpSpPr bwMode="auto">
          <a:xfrm>
            <a:off x="4484688" y="1906588"/>
            <a:ext cx="4376737" cy="4170362"/>
            <a:chOff x="2825" y="1201"/>
            <a:chExt cx="2757" cy="2627"/>
          </a:xfrm>
        </p:grpSpPr>
        <p:sp>
          <p:nvSpPr>
            <p:cNvPr id="90118" name="Rectangle 37"/>
            <p:cNvSpPr>
              <a:spLocks noChangeArrowheads="1"/>
            </p:cNvSpPr>
            <p:nvPr/>
          </p:nvSpPr>
          <p:spPr bwMode="auto">
            <a:xfrm>
              <a:off x="3276" y="1201"/>
              <a:ext cx="2297" cy="5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r>
                <a:rPr lang="en-US" altLang="en-US" b="1"/>
                <a:t>Each distribution would require its own table.</a:t>
              </a:r>
            </a:p>
          </p:txBody>
        </p:sp>
        <p:sp>
          <p:nvSpPr>
            <p:cNvPr id="90119" name="Rectangle 38"/>
            <p:cNvSpPr>
              <a:spLocks noChangeArrowheads="1"/>
            </p:cNvSpPr>
            <p:nvPr/>
          </p:nvSpPr>
          <p:spPr bwMode="auto">
            <a:xfrm>
              <a:off x="3744" y="3312"/>
              <a:ext cx="1583" cy="5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r>
                <a:rPr lang="en-US" altLang="en-US" b="1">
                  <a:solidFill>
                    <a:srgbClr val="8E0D30"/>
                  </a:solidFill>
                </a:rPr>
                <a:t>That’s an </a:t>
              </a:r>
              <a:r>
                <a:rPr lang="en-US" altLang="en-US" b="1" i="1">
                  <a:solidFill>
                    <a:srgbClr val="8E0D30"/>
                  </a:solidFill>
                </a:rPr>
                <a:t>infinite </a:t>
              </a:r>
              <a:r>
                <a:rPr lang="en-US" altLang="en-US" b="1">
                  <a:solidFill>
                    <a:srgbClr val="8E0D30"/>
                  </a:solidFill>
                </a:rPr>
                <a:t>number of tables!</a:t>
              </a:r>
            </a:p>
          </p:txBody>
        </p:sp>
        <p:grpSp>
          <p:nvGrpSpPr>
            <p:cNvPr id="90120" name="Group 39"/>
            <p:cNvGrpSpPr>
              <a:grpSpLocks/>
            </p:cNvGrpSpPr>
            <p:nvPr/>
          </p:nvGrpSpPr>
          <p:grpSpPr bwMode="auto">
            <a:xfrm>
              <a:off x="2825" y="1817"/>
              <a:ext cx="2757" cy="1300"/>
              <a:chOff x="2825" y="1817"/>
              <a:chExt cx="2757" cy="1300"/>
            </a:xfrm>
          </p:grpSpPr>
          <p:sp>
            <p:nvSpPr>
              <p:cNvPr id="90121" name="Freeform 40"/>
              <p:cNvSpPr>
                <a:spLocks/>
              </p:cNvSpPr>
              <p:nvPr/>
            </p:nvSpPr>
            <p:spPr bwMode="auto">
              <a:xfrm>
                <a:off x="3449" y="1817"/>
                <a:ext cx="1859" cy="449"/>
              </a:xfrm>
              <a:custGeom>
                <a:avLst/>
                <a:gdLst>
                  <a:gd name="T0" fmla="*/ 8 w 1859"/>
                  <a:gd name="T1" fmla="*/ 348 h 449"/>
                  <a:gd name="T2" fmla="*/ 146 w 1859"/>
                  <a:gd name="T3" fmla="*/ 343 h 449"/>
                  <a:gd name="T4" fmla="*/ 139 w 1859"/>
                  <a:gd name="T5" fmla="*/ 280 h 449"/>
                  <a:gd name="T6" fmla="*/ 299 w 1859"/>
                  <a:gd name="T7" fmla="*/ 261 h 449"/>
                  <a:gd name="T8" fmla="*/ 339 w 1859"/>
                  <a:gd name="T9" fmla="*/ 112 h 449"/>
                  <a:gd name="T10" fmla="*/ 349 w 1859"/>
                  <a:gd name="T11" fmla="*/ 103 h 449"/>
                  <a:gd name="T12" fmla="*/ 545 w 1859"/>
                  <a:gd name="T13" fmla="*/ 80 h 449"/>
                  <a:gd name="T14" fmla="*/ 512 w 1859"/>
                  <a:gd name="T15" fmla="*/ 63 h 449"/>
                  <a:gd name="T16" fmla="*/ 525 w 1859"/>
                  <a:gd name="T17" fmla="*/ 59 h 449"/>
                  <a:gd name="T18" fmla="*/ 518 w 1859"/>
                  <a:gd name="T19" fmla="*/ 63 h 449"/>
                  <a:gd name="T20" fmla="*/ 525 w 1859"/>
                  <a:gd name="T21" fmla="*/ 51 h 449"/>
                  <a:gd name="T22" fmla="*/ 954 w 1859"/>
                  <a:gd name="T23" fmla="*/ 0 h 449"/>
                  <a:gd name="T24" fmla="*/ 958 w 1859"/>
                  <a:gd name="T25" fmla="*/ 13 h 449"/>
                  <a:gd name="T26" fmla="*/ 1289 w 1859"/>
                  <a:gd name="T27" fmla="*/ 54 h 449"/>
                  <a:gd name="T28" fmla="*/ 1289 w 1859"/>
                  <a:gd name="T29" fmla="*/ 112 h 449"/>
                  <a:gd name="T30" fmla="*/ 1383 w 1859"/>
                  <a:gd name="T31" fmla="*/ 108 h 449"/>
                  <a:gd name="T32" fmla="*/ 1527 w 1859"/>
                  <a:gd name="T33" fmla="*/ 130 h 449"/>
                  <a:gd name="T34" fmla="*/ 1540 w 1859"/>
                  <a:gd name="T35" fmla="*/ 307 h 449"/>
                  <a:gd name="T36" fmla="*/ 1652 w 1859"/>
                  <a:gd name="T37" fmla="*/ 289 h 449"/>
                  <a:gd name="T38" fmla="*/ 1858 w 1859"/>
                  <a:gd name="T39" fmla="*/ 275 h 449"/>
                  <a:gd name="T40" fmla="*/ 1166 w 1859"/>
                  <a:gd name="T41" fmla="*/ 448 h 449"/>
                  <a:gd name="T42" fmla="*/ 1100 w 1859"/>
                  <a:gd name="T43" fmla="*/ 441 h 449"/>
                  <a:gd name="T44" fmla="*/ 1088 w 1859"/>
                  <a:gd name="T45" fmla="*/ 239 h 449"/>
                  <a:gd name="T46" fmla="*/ 603 w 1859"/>
                  <a:gd name="T47" fmla="*/ 153 h 449"/>
                  <a:gd name="T48" fmla="*/ 98 w 1859"/>
                  <a:gd name="T49" fmla="*/ 423 h 449"/>
                  <a:gd name="T50" fmla="*/ 0 w 1859"/>
                  <a:gd name="T51" fmla="*/ 405 h 449"/>
                  <a:gd name="T52" fmla="*/ 8 w 1859"/>
                  <a:gd name="T53" fmla="*/ 348 h 44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859"/>
                  <a:gd name="T82" fmla="*/ 0 h 449"/>
                  <a:gd name="T83" fmla="*/ 1859 w 1859"/>
                  <a:gd name="T84" fmla="*/ 449 h 449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859" h="449">
                    <a:moveTo>
                      <a:pt x="8" y="348"/>
                    </a:moveTo>
                    <a:lnTo>
                      <a:pt x="146" y="343"/>
                    </a:lnTo>
                    <a:lnTo>
                      <a:pt x="139" y="280"/>
                    </a:lnTo>
                    <a:lnTo>
                      <a:pt x="299" y="261"/>
                    </a:lnTo>
                    <a:lnTo>
                      <a:pt x="339" y="112"/>
                    </a:lnTo>
                    <a:lnTo>
                      <a:pt x="349" y="103"/>
                    </a:lnTo>
                    <a:lnTo>
                      <a:pt x="545" y="80"/>
                    </a:lnTo>
                    <a:lnTo>
                      <a:pt x="512" y="63"/>
                    </a:lnTo>
                    <a:lnTo>
                      <a:pt x="525" y="59"/>
                    </a:lnTo>
                    <a:lnTo>
                      <a:pt x="518" y="63"/>
                    </a:lnTo>
                    <a:lnTo>
                      <a:pt x="525" y="51"/>
                    </a:lnTo>
                    <a:lnTo>
                      <a:pt x="954" y="0"/>
                    </a:lnTo>
                    <a:lnTo>
                      <a:pt x="958" y="13"/>
                    </a:lnTo>
                    <a:lnTo>
                      <a:pt x="1289" y="54"/>
                    </a:lnTo>
                    <a:lnTo>
                      <a:pt x="1289" y="112"/>
                    </a:lnTo>
                    <a:lnTo>
                      <a:pt x="1383" y="108"/>
                    </a:lnTo>
                    <a:lnTo>
                      <a:pt x="1527" y="130"/>
                    </a:lnTo>
                    <a:lnTo>
                      <a:pt x="1540" y="307"/>
                    </a:lnTo>
                    <a:lnTo>
                      <a:pt x="1652" y="289"/>
                    </a:lnTo>
                    <a:lnTo>
                      <a:pt x="1858" y="275"/>
                    </a:lnTo>
                    <a:lnTo>
                      <a:pt x="1166" y="448"/>
                    </a:lnTo>
                    <a:lnTo>
                      <a:pt x="1100" y="441"/>
                    </a:lnTo>
                    <a:lnTo>
                      <a:pt x="1088" y="239"/>
                    </a:lnTo>
                    <a:lnTo>
                      <a:pt x="603" y="153"/>
                    </a:lnTo>
                    <a:lnTo>
                      <a:pt x="98" y="423"/>
                    </a:lnTo>
                    <a:lnTo>
                      <a:pt x="0" y="405"/>
                    </a:lnTo>
                    <a:lnTo>
                      <a:pt x="8" y="348"/>
                    </a:lnTo>
                  </a:path>
                </a:pathLst>
              </a:custGeom>
              <a:solidFill>
                <a:srgbClr val="FFFFFF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90122" name="Group 41"/>
              <p:cNvGrpSpPr>
                <a:grpSpLocks/>
              </p:cNvGrpSpPr>
              <p:nvPr/>
            </p:nvGrpSpPr>
            <p:grpSpPr bwMode="auto">
              <a:xfrm>
                <a:off x="2825" y="1818"/>
                <a:ext cx="2757" cy="1299"/>
                <a:chOff x="2825" y="1818"/>
                <a:chExt cx="2757" cy="1299"/>
              </a:xfrm>
            </p:grpSpPr>
            <p:sp>
              <p:nvSpPr>
                <p:cNvPr id="90123" name="Freeform 42"/>
                <p:cNvSpPr>
                  <a:spLocks/>
                </p:cNvSpPr>
                <p:nvPr/>
              </p:nvSpPr>
              <p:spPr bwMode="auto">
                <a:xfrm>
                  <a:off x="2871" y="2669"/>
                  <a:ext cx="1757" cy="411"/>
                </a:xfrm>
                <a:custGeom>
                  <a:avLst/>
                  <a:gdLst>
                    <a:gd name="T0" fmla="*/ 0 w 1757"/>
                    <a:gd name="T1" fmla="*/ 131 h 411"/>
                    <a:gd name="T2" fmla="*/ 100 w 1757"/>
                    <a:gd name="T3" fmla="*/ 91 h 411"/>
                    <a:gd name="T4" fmla="*/ 393 w 1757"/>
                    <a:gd name="T5" fmla="*/ 37 h 411"/>
                    <a:gd name="T6" fmla="*/ 472 w 1757"/>
                    <a:gd name="T7" fmla="*/ 2 h 411"/>
                    <a:gd name="T8" fmla="*/ 575 w 1757"/>
                    <a:gd name="T9" fmla="*/ 22 h 411"/>
                    <a:gd name="T10" fmla="*/ 684 w 1757"/>
                    <a:gd name="T11" fmla="*/ 25 h 411"/>
                    <a:gd name="T12" fmla="*/ 824 w 1757"/>
                    <a:gd name="T13" fmla="*/ 9 h 411"/>
                    <a:gd name="T14" fmla="*/ 966 w 1757"/>
                    <a:gd name="T15" fmla="*/ 0 h 411"/>
                    <a:gd name="T16" fmla="*/ 1024 w 1757"/>
                    <a:gd name="T17" fmla="*/ 9 h 411"/>
                    <a:gd name="T18" fmla="*/ 1074 w 1757"/>
                    <a:gd name="T19" fmla="*/ 22 h 411"/>
                    <a:gd name="T20" fmla="*/ 1115 w 1757"/>
                    <a:gd name="T21" fmla="*/ 37 h 411"/>
                    <a:gd name="T22" fmla="*/ 1137 w 1757"/>
                    <a:gd name="T23" fmla="*/ 64 h 411"/>
                    <a:gd name="T24" fmla="*/ 1199 w 1757"/>
                    <a:gd name="T25" fmla="*/ 54 h 411"/>
                    <a:gd name="T26" fmla="*/ 1256 w 1757"/>
                    <a:gd name="T27" fmla="*/ 57 h 411"/>
                    <a:gd name="T28" fmla="*/ 1288 w 1757"/>
                    <a:gd name="T29" fmla="*/ 67 h 411"/>
                    <a:gd name="T30" fmla="*/ 1398 w 1757"/>
                    <a:gd name="T31" fmla="*/ 119 h 411"/>
                    <a:gd name="T32" fmla="*/ 1499 w 1757"/>
                    <a:gd name="T33" fmla="*/ 159 h 411"/>
                    <a:gd name="T34" fmla="*/ 1570 w 1757"/>
                    <a:gd name="T35" fmla="*/ 185 h 411"/>
                    <a:gd name="T36" fmla="*/ 1695 w 1757"/>
                    <a:gd name="T37" fmla="*/ 217 h 411"/>
                    <a:gd name="T38" fmla="*/ 1756 w 1757"/>
                    <a:gd name="T39" fmla="*/ 289 h 411"/>
                    <a:gd name="T40" fmla="*/ 1427 w 1757"/>
                    <a:gd name="T41" fmla="*/ 410 h 411"/>
                    <a:gd name="T42" fmla="*/ 0 w 1757"/>
                    <a:gd name="T43" fmla="*/ 131 h 411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1757"/>
                    <a:gd name="T67" fmla="*/ 0 h 411"/>
                    <a:gd name="T68" fmla="*/ 1757 w 1757"/>
                    <a:gd name="T69" fmla="*/ 411 h 411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1757" h="411">
                      <a:moveTo>
                        <a:pt x="0" y="131"/>
                      </a:moveTo>
                      <a:lnTo>
                        <a:pt x="100" y="91"/>
                      </a:lnTo>
                      <a:lnTo>
                        <a:pt x="393" y="37"/>
                      </a:lnTo>
                      <a:lnTo>
                        <a:pt x="472" y="2"/>
                      </a:lnTo>
                      <a:lnTo>
                        <a:pt x="575" y="22"/>
                      </a:lnTo>
                      <a:lnTo>
                        <a:pt x="684" y="25"/>
                      </a:lnTo>
                      <a:lnTo>
                        <a:pt x="824" y="9"/>
                      </a:lnTo>
                      <a:lnTo>
                        <a:pt x="966" y="0"/>
                      </a:lnTo>
                      <a:lnTo>
                        <a:pt x="1024" y="9"/>
                      </a:lnTo>
                      <a:lnTo>
                        <a:pt x="1074" y="22"/>
                      </a:lnTo>
                      <a:lnTo>
                        <a:pt x="1115" y="37"/>
                      </a:lnTo>
                      <a:lnTo>
                        <a:pt x="1137" y="64"/>
                      </a:lnTo>
                      <a:lnTo>
                        <a:pt x="1199" y="54"/>
                      </a:lnTo>
                      <a:lnTo>
                        <a:pt x="1256" y="57"/>
                      </a:lnTo>
                      <a:lnTo>
                        <a:pt x="1288" y="67"/>
                      </a:lnTo>
                      <a:lnTo>
                        <a:pt x="1398" y="119"/>
                      </a:lnTo>
                      <a:lnTo>
                        <a:pt x="1499" y="159"/>
                      </a:lnTo>
                      <a:lnTo>
                        <a:pt x="1570" y="185"/>
                      </a:lnTo>
                      <a:lnTo>
                        <a:pt x="1695" y="217"/>
                      </a:lnTo>
                      <a:lnTo>
                        <a:pt x="1756" y="289"/>
                      </a:lnTo>
                      <a:lnTo>
                        <a:pt x="1427" y="410"/>
                      </a:lnTo>
                      <a:lnTo>
                        <a:pt x="0" y="131"/>
                      </a:lnTo>
                    </a:path>
                  </a:pathLst>
                </a:custGeom>
                <a:solidFill>
                  <a:srgbClr val="FFFFFF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24" name="Freeform 43"/>
                <p:cNvSpPr>
                  <a:spLocks/>
                </p:cNvSpPr>
                <p:nvPr/>
              </p:nvSpPr>
              <p:spPr bwMode="auto">
                <a:xfrm>
                  <a:off x="2956" y="2675"/>
                  <a:ext cx="1609" cy="322"/>
                </a:xfrm>
                <a:custGeom>
                  <a:avLst/>
                  <a:gdLst>
                    <a:gd name="T0" fmla="*/ 0 w 1609"/>
                    <a:gd name="T1" fmla="*/ 87 h 322"/>
                    <a:gd name="T2" fmla="*/ 158 w 1609"/>
                    <a:gd name="T3" fmla="*/ 57 h 322"/>
                    <a:gd name="T4" fmla="*/ 257 w 1609"/>
                    <a:gd name="T5" fmla="*/ 38 h 322"/>
                    <a:gd name="T6" fmla="*/ 310 w 1609"/>
                    <a:gd name="T7" fmla="*/ 29 h 322"/>
                    <a:gd name="T8" fmla="*/ 384 w 1609"/>
                    <a:gd name="T9" fmla="*/ 3 h 322"/>
                    <a:gd name="T10" fmla="*/ 461 w 1609"/>
                    <a:gd name="T11" fmla="*/ 15 h 322"/>
                    <a:gd name="T12" fmla="*/ 547 w 1609"/>
                    <a:gd name="T13" fmla="*/ 25 h 322"/>
                    <a:gd name="T14" fmla="*/ 610 w 1609"/>
                    <a:gd name="T15" fmla="*/ 20 h 322"/>
                    <a:gd name="T16" fmla="*/ 684 w 1609"/>
                    <a:gd name="T17" fmla="*/ 13 h 322"/>
                    <a:gd name="T18" fmla="*/ 736 w 1609"/>
                    <a:gd name="T19" fmla="*/ 5 h 322"/>
                    <a:gd name="T20" fmla="*/ 808 w 1609"/>
                    <a:gd name="T21" fmla="*/ 1 h 322"/>
                    <a:gd name="T22" fmla="*/ 889 w 1609"/>
                    <a:gd name="T23" fmla="*/ 0 h 322"/>
                    <a:gd name="T24" fmla="*/ 939 w 1609"/>
                    <a:gd name="T25" fmla="*/ 5 h 322"/>
                    <a:gd name="T26" fmla="*/ 985 w 1609"/>
                    <a:gd name="T27" fmla="*/ 23 h 322"/>
                    <a:gd name="T28" fmla="*/ 1011 w 1609"/>
                    <a:gd name="T29" fmla="*/ 35 h 322"/>
                    <a:gd name="T30" fmla="*/ 1033 w 1609"/>
                    <a:gd name="T31" fmla="*/ 48 h 322"/>
                    <a:gd name="T32" fmla="*/ 1048 w 1609"/>
                    <a:gd name="T33" fmla="*/ 65 h 322"/>
                    <a:gd name="T34" fmla="*/ 1104 w 1609"/>
                    <a:gd name="T35" fmla="*/ 53 h 322"/>
                    <a:gd name="T36" fmla="*/ 1124 w 1609"/>
                    <a:gd name="T37" fmla="*/ 49 h 322"/>
                    <a:gd name="T38" fmla="*/ 1152 w 1609"/>
                    <a:gd name="T39" fmla="*/ 53 h 322"/>
                    <a:gd name="T40" fmla="*/ 1189 w 1609"/>
                    <a:gd name="T41" fmla="*/ 65 h 322"/>
                    <a:gd name="T42" fmla="*/ 1218 w 1609"/>
                    <a:gd name="T43" fmla="*/ 73 h 322"/>
                    <a:gd name="T44" fmla="*/ 1257 w 1609"/>
                    <a:gd name="T45" fmla="*/ 96 h 322"/>
                    <a:gd name="T46" fmla="*/ 1312 w 1609"/>
                    <a:gd name="T47" fmla="*/ 119 h 322"/>
                    <a:gd name="T48" fmla="*/ 1373 w 1609"/>
                    <a:gd name="T49" fmla="*/ 142 h 322"/>
                    <a:gd name="T50" fmla="*/ 1457 w 1609"/>
                    <a:gd name="T51" fmla="*/ 174 h 322"/>
                    <a:gd name="T52" fmla="*/ 1561 w 1609"/>
                    <a:gd name="T53" fmla="*/ 204 h 322"/>
                    <a:gd name="T54" fmla="*/ 1608 w 1609"/>
                    <a:gd name="T55" fmla="*/ 204 h 322"/>
                    <a:gd name="T56" fmla="*/ 1306 w 1609"/>
                    <a:gd name="T57" fmla="*/ 319 h 322"/>
                    <a:gd name="T58" fmla="*/ 1273 w 1609"/>
                    <a:gd name="T59" fmla="*/ 321 h 322"/>
                    <a:gd name="T60" fmla="*/ 1246 w 1609"/>
                    <a:gd name="T61" fmla="*/ 321 h 322"/>
                    <a:gd name="T62" fmla="*/ 1222 w 1609"/>
                    <a:gd name="T63" fmla="*/ 320 h 322"/>
                    <a:gd name="T64" fmla="*/ 1166 w 1609"/>
                    <a:gd name="T65" fmla="*/ 313 h 322"/>
                    <a:gd name="T66" fmla="*/ 1109 w 1609"/>
                    <a:gd name="T67" fmla="*/ 306 h 322"/>
                    <a:gd name="T68" fmla="*/ 1057 w 1609"/>
                    <a:gd name="T69" fmla="*/ 295 h 322"/>
                    <a:gd name="T70" fmla="*/ 1001 w 1609"/>
                    <a:gd name="T71" fmla="*/ 280 h 322"/>
                    <a:gd name="T72" fmla="*/ 915 w 1609"/>
                    <a:gd name="T73" fmla="*/ 248 h 322"/>
                    <a:gd name="T74" fmla="*/ 857 w 1609"/>
                    <a:gd name="T75" fmla="*/ 219 h 322"/>
                    <a:gd name="T76" fmla="*/ 805 w 1609"/>
                    <a:gd name="T77" fmla="*/ 187 h 322"/>
                    <a:gd name="T78" fmla="*/ 753 w 1609"/>
                    <a:gd name="T79" fmla="*/ 162 h 322"/>
                    <a:gd name="T80" fmla="*/ 695 w 1609"/>
                    <a:gd name="T81" fmla="*/ 152 h 322"/>
                    <a:gd name="T82" fmla="*/ 637 w 1609"/>
                    <a:gd name="T83" fmla="*/ 162 h 322"/>
                    <a:gd name="T84" fmla="*/ 597 w 1609"/>
                    <a:gd name="T85" fmla="*/ 185 h 322"/>
                    <a:gd name="T86" fmla="*/ 558 w 1609"/>
                    <a:gd name="T87" fmla="*/ 215 h 32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609"/>
                    <a:gd name="T133" fmla="*/ 0 h 322"/>
                    <a:gd name="T134" fmla="*/ 1609 w 1609"/>
                    <a:gd name="T135" fmla="*/ 322 h 32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609" h="322">
                      <a:moveTo>
                        <a:pt x="0" y="87"/>
                      </a:moveTo>
                      <a:lnTo>
                        <a:pt x="158" y="57"/>
                      </a:lnTo>
                      <a:lnTo>
                        <a:pt x="257" y="38"/>
                      </a:lnTo>
                      <a:lnTo>
                        <a:pt x="310" y="29"/>
                      </a:lnTo>
                      <a:lnTo>
                        <a:pt x="384" y="3"/>
                      </a:lnTo>
                      <a:lnTo>
                        <a:pt x="461" y="15"/>
                      </a:lnTo>
                      <a:lnTo>
                        <a:pt x="547" y="25"/>
                      </a:lnTo>
                      <a:lnTo>
                        <a:pt x="610" y="20"/>
                      </a:lnTo>
                      <a:lnTo>
                        <a:pt x="684" y="13"/>
                      </a:lnTo>
                      <a:lnTo>
                        <a:pt x="736" y="5"/>
                      </a:lnTo>
                      <a:lnTo>
                        <a:pt x="808" y="1"/>
                      </a:lnTo>
                      <a:lnTo>
                        <a:pt x="889" y="0"/>
                      </a:lnTo>
                      <a:lnTo>
                        <a:pt x="939" y="5"/>
                      </a:lnTo>
                      <a:lnTo>
                        <a:pt x="985" y="23"/>
                      </a:lnTo>
                      <a:lnTo>
                        <a:pt x="1011" y="35"/>
                      </a:lnTo>
                      <a:lnTo>
                        <a:pt x="1033" y="48"/>
                      </a:lnTo>
                      <a:lnTo>
                        <a:pt x="1048" y="65"/>
                      </a:lnTo>
                      <a:lnTo>
                        <a:pt x="1104" y="53"/>
                      </a:lnTo>
                      <a:lnTo>
                        <a:pt x="1124" y="49"/>
                      </a:lnTo>
                      <a:lnTo>
                        <a:pt x="1152" y="53"/>
                      </a:lnTo>
                      <a:lnTo>
                        <a:pt x="1189" y="65"/>
                      </a:lnTo>
                      <a:lnTo>
                        <a:pt x="1218" y="73"/>
                      </a:lnTo>
                      <a:lnTo>
                        <a:pt x="1257" y="96"/>
                      </a:lnTo>
                      <a:lnTo>
                        <a:pt x="1312" y="119"/>
                      </a:lnTo>
                      <a:lnTo>
                        <a:pt x="1373" y="142"/>
                      </a:lnTo>
                      <a:lnTo>
                        <a:pt x="1457" y="174"/>
                      </a:lnTo>
                      <a:lnTo>
                        <a:pt x="1561" y="204"/>
                      </a:lnTo>
                      <a:lnTo>
                        <a:pt x="1608" y="204"/>
                      </a:lnTo>
                      <a:lnTo>
                        <a:pt x="1306" y="319"/>
                      </a:lnTo>
                      <a:lnTo>
                        <a:pt x="1273" y="321"/>
                      </a:lnTo>
                      <a:lnTo>
                        <a:pt x="1246" y="321"/>
                      </a:lnTo>
                      <a:lnTo>
                        <a:pt x="1222" y="320"/>
                      </a:lnTo>
                      <a:lnTo>
                        <a:pt x="1166" y="313"/>
                      </a:lnTo>
                      <a:lnTo>
                        <a:pt x="1109" y="306"/>
                      </a:lnTo>
                      <a:lnTo>
                        <a:pt x="1057" y="295"/>
                      </a:lnTo>
                      <a:lnTo>
                        <a:pt x="1001" y="280"/>
                      </a:lnTo>
                      <a:lnTo>
                        <a:pt x="915" y="248"/>
                      </a:lnTo>
                      <a:lnTo>
                        <a:pt x="857" y="219"/>
                      </a:lnTo>
                      <a:lnTo>
                        <a:pt x="805" y="187"/>
                      </a:lnTo>
                      <a:lnTo>
                        <a:pt x="753" y="162"/>
                      </a:lnTo>
                      <a:lnTo>
                        <a:pt x="695" y="152"/>
                      </a:lnTo>
                      <a:lnTo>
                        <a:pt x="637" y="162"/>
                      </a:lnTo>
                      <a:lnTo>
                        <a:pt x="597" y="185"/>
                      </a:lnTo>
                      <a:lnTo>
                        <a:pt x="558" y="215"/>
                      </a:lnTo>
                    </a:path>
                  </a:pathLst>
                </a:custGeom>
                <a:noFill/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25" name="Freeform 44"/>
                <p:cNvSpPr>
                  <a:spLocks/>
                </p:cNvSpPr>
                <p:nvPr/>
              </p:nvSpPr>
              <p:spPr bwMode="auto">
                <a:xfrm>
                  <a:off x="2888" y="2765"/>
                  <a:ext cx="619" cy="120"/>
                </a:xfrm>
                <a:custGeom>
                  <a:avLst/>
                  <a:gdLst>
                    <a:gd name="T0" fmla="*/ 0 w 619"/>
                    <a:gd name="T1" fmla="*/ 30 h 120"/>
                    <a:gd name="T2" fmla="*/ 58 w 619"/>
                    <a:gd name="T3" fmla="*/ 0 h 120"/>
                    <a:gd name="T4" fmla="*/ 133 w 619"/>
                    <a:gd name="T5" fmla="*/ 4 h 120"/>
                    <a:gd name="T6" fmla="*/ 244 w 619"/>
                    <a:gd name="T7" fmla="*/ 19 h 120"/>
                    <a:gd name="T8" fmla="*/ 347 w 619"/>
                    <a:gd name="T9" fmla="*/ 21 h 120"/>
                    <a:gd name="T10" fmla="*/ 417 w 619"/>
                    <a:gd name="T11" fmla="*/ 12 h 120"/>
                    <a:gd name="T12" fmla="*/ 479 w 619"/>
                    <a:gd name="T13" fmla="*/ 9 h 120"/>
                    <a:gd name="T14" fmla="*/ 529 w 619"/>
                    <a:gd name="T15" fmla="*/ 19 h 120"/>
                    <a:gd name="T16" fmla="*/ 569 w 619"/>
                    <a:gd name="T17" fmla="*/ 39 h 120"/>
                    <a:gd name="T18" fmla="*/ 595 w 619"/>
                    <a:gd name="T19" fmla="*/ 69 h 120"/>
                    <a:gd name="T20" fmla="*/ 611 w 619"/>
                    <a:gd name="T21" fmla="*/ 94 h 120"/>
                    <a:gd name="T22" fmla="*/ 618 w 619"/>
                    <a:gd name="T23" fmla="*/ 119 h 120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619"/>
                    <a:gd name="T37" fmla="*/ 0 h 120"/>
                    <a:gd name="T38" fmla="*/ 619 w 619"/>
                    <a:gd name="T39" fmla="*/ 120 h 120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619" h="120">
                      <a:moveTo>
                        <a:pt x="0" y="30"/>
                      </a:moveTo>
                      <a:lnTo>
                        <a:pt x="58" y="0"/>
                      </a:lnTo>
                      <a:lnTo>
                        <a:pt x="133" y="4"/>
                      </a:lnTo>
                      <a:lnTo>
                        <a:pt x="244" y="19"/>
                      </a:lnTo>
                      <a:lnTo>
                        <a:pt x="347" y="21"/>
                      </a:lnTo>
                      <a:lnTo>
                        <a:pt x="417" y="12"/>
                      </a:lnTo>
                      <a:lnTo>
                        <a:pt x="479" y="9"/>
                      </a:lnTo>
                      <a:lnTo>
                        <a:pt x="529" y="19"/>
                      </a:lnTo>
                      <a:lnTo>
                        <a:pt x="569" y="39"/>
                      </a:lnTo>
                      <a:lnTo>
                        <a:pt x="595" y="69"/>
                      </a:lnTo>
                      <a:lnTo>
                        <a:pt x="611" y="94"/>
                      </a:lnTo>
                      <a:lnTo>
                        <a:pt x="618" y="119"/>
                      </a:lnTo>
                    </a:path>
                  </a:pathLst>
                </a:custGeom>
                <a:noFill/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26" name="Freeform 45"/>
                <p:cNvSpPr>
                  <a:spLocks/>
                </p:cNvSpPr>
                <p:nvPr/>
              </p:nvSpPr>
              <p:spPr bwMode="auto">
                <a:xfrm>
                  <a:off x="2825" y="2786"/>
                  <a:ext cx="1837" cy="331"/>
                </a:xfrm>
                <a:custGeom>
                  <a:avLst/>
                  <a:gdLst>
                    <a:gd name="T0" fmla="*/ 40 w 1837"/>
                    <a:gd name="T1" fmla="*/ 14 h 331"/>
                    <a:gd name="T2" fmla="*/ 636 w 1837"/>
                    <a:gd name="T3" fmla="*/ 125 h 331"/>
                    <a:gd name="T4" fmla="*/ 644 w 1837"/>
                    <a:gd name="T5" fmla="*/ 132 h 331"/>
                    <a:gd name="T6" fmla="*/ 653 w 1837"/>
                    <a:gd name="T7" fmla="*/ 138 h 331"/>
                    <a:gd name="T8" fmla="*/ 685 w 1837"/>
                    <a:gd name="T9" fmla="*/ 147 h 331"/>
                    <a:gd name="T10" fmla="*/ 719 w 1837"/>
                    <a:gd name="T11" fmla="*/ 143 h 331"/>
                    <a:gd name="T12" fmla="*/ 1482 w 1837"/>
                    <a:gd name="T13" fmla="*/ 290 h 331"/>
                    <a:gd name="T14" fmla="*/ 1586 w 1837"/>
                    <a:gd name="T15" fmla="*/ 254 h 331"/>
                    <a:gd name="T16" fmla="*/ 1807 w 1837"/>
                    <a:gd name="T17" fmla="*/ 167 h 331"/>
                    <a:gd name="T18" fmla="*/ 1836 w 1837"/>
                    <a:gd name="T19" fmla="*/ 176 h 331"/>
                    <a:gd name="T20" fmla="*/ 1836 w 1837"/>
                    <a:gd name="T21" fmla="*/ 189 h 331"/>
                    <a:gd name="T22" fmla="*/ 1664 w 1837"/>
                    <a:gd name="T23" fmla="*/ 260 h 331"/>
                    <a:gd name="T24" fmla="*/ 1482 w 1837"/>
                    <a:gd name="T25" fmla="*/ 330 h 331"/>
                    <a:gd name="T26" fmla="*/ 701 w 1837"/>
                    <a:gd name="T27" fmla="*/ 167 h 331"/>
                    <a:gd name="T28" fmla="*/ 636 w 1837"/>
                    <a:gd name="T29" fmla="*/ 152 h 331"/>
                    <a:gd name="T30" fmla="*/ 0 w 1837"/>
                    <a:gd name="T31" fmla="*/ 23 h 331"/>
                    <a:gd name="T32" fmla="*/ 0 w 1837"/>
                    <a:gd name="T33" fmla="*/ 11 h 331"/>
                    <a:gd name="T34" fmla="*/ 83 w 1837"/>
                    <a:gd name="T35" fmla="*/ 0 h 331"/>
                    <a:gd name="T36" fmla="*/ 40 w 1837"/>
                    <a:gd name="T37" fmla="*/ 14 h 33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837"/>
                    <a:gd name="T58" fmla="*/ 0 h 331"/>
                    <a:gd name="T59" fmla="*/ 1837 w 1837"/>
                    <a:gd name="T60" fmla="*/ 331 h 33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837" h="331">
                      <a:moveTo>
                        <a:pt x="40" y="14"/>
                      </a:moveTo>
                      <a:lnTo>
                        <a:pt x="636" y="125"/>
                      </a:lnTo>
                      <a:lnTo>
                        <a:pt x="644" y="132"/>
                      </a:lnTo>
                      <a:lnTo>
                        <a:pt x="653" y="138"/>
                      </a:lnTo>
                      <a:lnTo>
                        <a:pt x="685" y="147"/>
                      </a:lnTo>
                      <a:lnTo>
                        <a:pt x="719" y="143"/>
                      </a:lnTo>
                      <a:lnTo>
                        <a:pt x="1482" y="290"/>
                      </a:lnTo>
                      <a:lnTo>
                        <a:pt x="1586" y="254"/>
                      </a:lnTo>
                      <a:lnTo>
                        <a:pt x="1807" y="167"/>
                      </a:lnTo>
                      <a:lnTo>
                        <a:pt x="1836" y="176"/>
                      </a:lnTo>
                      <a:lnTo>
                        <a:pt x="1836" y="189"/>
                      </a:lnTo>
                      <a:lnTo>
                        <a:pt x="1664" y="260"/>
                      </a:lnTo>
                      <a:lnTo>
                        <a:pt x="1482" y="330"/>
                      </a:lnTo>
                      <a:lnTo>
                        <a:pt x="701" y="167"/>
                      </a:lnTo>
                      <a:lnTo>
                        <a:pt x="636" y="152"/>
                      </a:lnTo>
                      <a:lnTo>
                        <a:pt x="0" y="23"/>
                      </a:lnTo>
                      <a:lnTo>
                        <a:pt x="0" y="11"/>
                      </a:lnTo>
                      <a:lnTo>
                        <a:pt x="83" y="0"/>
                      </a:lnTo>
                      <a:lnTo>
                        <a:pt x="40" y="14"/>
                      </a:lnTo>
                    </a:path>
                  </a:pathLst>
                </a:custGeom>
                <a:solidFill>
                  <a:srgbClr val="0000FF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27" name="Freeform 46"/>
                <p:cNvSpPr>
                  <a:spLocks/>
                </p:cNvSpPr>
                <p:nvPr/>
              </p:nvSpPr>
              <p:spPr bwMode="auto">
                <a:xfrm>
                  <a:off x="3146" y="2788"/>
                  <a:ext cx="341" cy="99"/>
                </a:xfrm>
                <a:custGeom>
                  <a:avLst/>
                  <a:gdLst>
                    <a:gd name="T0" fmla="*/ 340 w 341"/>
                    <a:gd name="T1" fmla="*/ 98 h 99"/>
                    <a:gd name="T2" fmla="*/ 338 w 341"/>
                    <a:gd name="T3" fmla="*/ 85 h 99"/>
                    <a:gd name="T4" fmla="*/ 329 w 341"/>
                    <a:gd name="T5" fmla="*/ 70 h 99"/>
                    <a:gd name="T6" fmla="*/ 303 w 341"/>
                    <a:gd name="T7" fmla="*/ 43 h 99"/>
                    <a:gd name="T8" fmla="*/ 274 w 341"/>
                    <a:gd name="T9" fmla="*/ 22 h 99"/>
                    <a:gd name="T10" fmla="*/ 244 w 341"/>
                    <a:gd name="T11" fmla="*/ 9 h 99"/>
                    <a:gd name="T12" fmla="*/ 233 w 341"/>
                    <a:gd name="T13" fmla="*/ 6 h 99"/>
                    <a:gd name="T14" fmla="*/ 217 w 341"/>
                    <a:gd name="T15" fmla="*/ 2 h 99"/>
                    <a:gd name="T16" fmla="*/ 202 w 341"/>
                    <a:gd name="T17" fmla="*/ 1 h 99"/>
                    <a:gd name="T18" fmla="*/ 187 w 341"/>
                    <a:gd name="T19" fmla="*/ 0 h 99"/>
                    <a:gd name="T20" fmla="*/ 164 w 341"/>
                    <a:gd name="T21" fmla="*/ 1 h 99"/>
                    <a:gd name="T22" fmla="*/ 142 w 341"/>
                    <a:gd name="T23" fmla="*/ 2 h 99"/>
                    <a:gd name="T24" fmla="*/ 119 w 341"/>
                    <a:gd name="T25" fmla="*/ 7 h 99"/>
                    <a:gd name="T26" fmla="*/ 96 w 341"/>
                    <a:gd name="T27" fmla="*/ 10 h 99"/>
                    <a:gd name="T28" fmla="*/ 69 w 341"/>
                    <a:gd name="T29" fmla="*/ 12 h 99"/>
                    <a:gd name="T30" fmla="*/ 0 w 341"/>
                    <a:gd name="T31" fmla="*/ 8 h 99"/>
                    <a:gd name="T32" fmla="*/ 73 w 341"/>
                    <a:gd name="T33" fmla="*/ 17 h 99"/>
                    <a:gd name="T34" fmla="*/ 98 w 341"/>
                    <a:gd name="T35" fmla="*/ 19 h 99"/>
                    <a:gd name="T36" fmla="*/ 132 w 341"/>
                    <a:gd name="T37" fmla="*/ 18 h 99"/>
                    <a:gd name="T38" fmla="*/ 164 w 341"/>
                    <a:gd name="T39" fmla="*/ 18 h 99"/>
                    <a:gd name="T40" fmla="*/ 217 w 341"/>
                    <a:gd name="T41" fmla="*/ 22 h 99"/>
                    <a:gd name="T42" fmla="*/ 232 w 341"/>
                    <a:gd name="T43" fmla="*/ 23 h 99"/>
                    <a:gd name="T44" fmla="*/ 248 w 341"/>
                    <a:gd name="T45" fmla="*/ 26 h 99"/>
                    <a:gd name="T46" fmla="*/ 264 w 341"/>
                    <a:gd name="T47" fmla="*/ 33 h 99"/>
                    <a:gd name="T48" fmla="*/ 278 w 341"/>
                    <a:gd name="T49" fmla="*/ 42 h 99"/>
                    <a:gd name="T50" fmla="*/ 305 w 341"/>
                    <a:gd name="T51" fmla="*/ 61 h 99"/>
                    <a:gd name="T52" fmla="*/ 321 w 341"/>
                    <a:gd name="T53" fmla="*/ 76 h 99"/>
                    <a:gd name="T54" fmla="*/ 340 w 341"/>
                    <a:gd name="T55" fmla="*/ 98 h 99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341"/>
                    <a:gd name="T85" fmla="*/ 0 h 99"/>
                    <a:gd name="T86" fmla="*/ 341 w 341"/>
                    <a:gd name="T87" fmla="*/ 99 h 99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341" h="99">
                      <a:moveTo>
                        <a:pt x="340" y="98"/>
                      </a:moveTo>
                      <a:lnTo>
                        <a:pt x="338" y="85"/>
                      </a:lnTo>
                      <a:lnTo>
                        <a:pt x="329" y="70"/>
                      </a:lnTo>
                      <a:lnTo>
                        <a:pt x="303" y="43"/>
                      </a:lnTo>
                      <a:lnTo>
                        <a:pt x="274" y="22"/>
                      </a:lnTo>
                      <a:lnTo>
                        <a:pt x="244" y="9"/>
                      </a:lnTo>
                      <a:lnTo>
                        <a:pt x="233" y="6"/>
                      </a:lnTo>
                      <a:lnTo>
                        <a:pt x="217" y="2"/>
                      </a:lnTo>
                      <a:lnTo>
                        <a:pt x="202" y="1"/>
                      </a:lnTo>
                      <a:lnTo>
                        <a:pt x="187" y="0"/>
                      </a:lnTo>
                      <a:lnTo>
                        <a:pt x="164" y="1"/>
                      </a:lnTo>
                      <a:lnTo>
                        <a:pt x="142" y="2"/>
                      </a:lnTo>
                      <a:lnTo>
                        <a:pt x="119" y="7"/>
                      </a:lnTo>
                      <a:lnTo>
                        <a:pt x="96" y="10"/>
                      </a:lnTo>
                      <a:lnTo>
                        <a:pt x="69" y="12"/>
                      </a:lnTo>
                      <a:lnTo>
                        <a:pt x="0" y="8"/>
                      </a:lnTo>
                      <a:lnTo>
                        <a:pt x="73" y="17"/>
                      </a:lnTo>
                      <a:lnTo>
                        <a:pt x="98" y="19"/>
                      </a:lnTo>
                      <a:lnTo>
                        <a:pt x="132" y="18"/>
                      </a:lnTo>
                      <a:lnTo>
                        <a:pt x="164" y="18"/>
                      </a:lnTo>
                      <a:lnTo>
                        <a:pt x="217" y="22"/>
                      </a:lnTo>
                      <a:lnTo>
                        <a:pt x="232" y="23"/>
                      </a:lnTo>
                      <a:lnTo>
                        <a:pt x="248" y="26"/>
                      </a:lnTo>
                      <a:lnTo>
                        <a:pt x="264" y="33"/>
                      </a:lnTo>
                      <a:lnTo>
                        <a:pt x="278" y="42"/>
                      </a:lnTo>
                      <a:lnTo>
                        <a:pt x="305" y="61"/>
                      </a:lnTo>
                      <a:lnTo>
                        <a:pt x="321" y="76"/>
                      </a:lnTo>
                      <a:lnTo>
                        <a:pt x="340" y="98"/>
                      </a:lnTo>
                    </a:path>
                  </a:pathLst>
                </a:custGeom>
                <a:solidFill>
                  <a:srgbClr val="000000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28" name="Line 47"/>
                <p:cNvSpPr>
                  <a:spLocks noChangeShapeType="1"/>
                </p:cNvSpPr>
                <p:nvPr/>
              </p:nvSpPr>
              <p:spPr bwMode="auto">
                <a:xfrm flipV="1">
                  <a:off x="3607" y="2725"/>
                  <a:ext cx="443" cy="113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0129" name="Line 48"/>
                <p:cNvSpPr>
                  <a:spLocks noChangeShapeType="1"/>
                </p:cNvSpPr>
                <p:nvPr/>
              </p:nvSpPr>
              <p:spPr bwMode="auto">
                <a:xfrm flipH="1" flipV="1">
                  <a:off x="4544" y="2869"/>
                  <a:ext cx="33" cy="17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0130" name="Freeform 49"/>
                <p:cNvSpPr>
                  <a:spLocks/>
                </p:cNvSpPr>
                <p:nvPr/>
              </p:nvSpPr>
              <p:spPr bwMode="auto">
                <a:xfrm>
                  <a:off x="3463" y="2891"/>
                  <a:ext cx="85" cy="42"/>
                </a:xfrm>
                <a:custGeom>
                  <a:avLst/>
                  <a:gdLst>
                    <a:gd name="T0" fmla="*/ 0 w 85"/>
                    <a:gd name="T1" fmla="*/ 15 h 42"/>
                    <a:gd name="T2" fmla="*/ 9 w 85"/>
                    <a:gd name="T3" fmla="*/ 8 h 42"/>
                    <a:gd name="T4" fmla="*/ 18 w 85"/>
                    <a:gd name="T5" fmla="*/ 3 h 42"/>
                    <a:gd name="T6" fmla="*/ 27 w 85"/>
                    <a:gd name="T7" fmla="*/ 1 h 42"/>
                    <a:gd name="T8" fmla="*/ 36 w 85"/>
                    <a:gd name="T9" fmla="*/ 0 h 42"/>
                    <a:gd name="T10" fmla="*/ 53 w 85"/>
                    <a:gd name="T11" fmla="*/ 4 h 42"/>
                    <a:gd name="T12" fmla="*/ 62 w 85"/>
                    <a:gd name="T13" fmla="*/ 11 h 42"/>
                    <a:gd name="T14" fmla="*/ 72 w 85"/>
                    <a:gd name="T15" fmla="*/ 18 h 42"/>
                    <a:gd name="T16" fmla="*/ 81 w 85"/>
                    <a:gd name="T17" fmla="*/ 27 h 42"/>
                    <a:gd name="T18" fmla="*/ 84 w 85"/>
                    <a:gd name="T19" fmla="*/ 36 h 42"/>
                    <a:gd name="T20" fmla="*/ 74 w 85"/>
                    <a:gd name="T21" fmla="*/ 38 h 42"/>
                    <a:gd name="T22" fmla="*/ 63 w 85"/>
                    <a:gd name="T23" fmla="*/ 40 h 42"/>
                    <a:gd name="T24" fmla="*/ 51 w 85"/>
                    <a:gd name="T25" fmla="*/ 41 h 42"/>
                    <a:gd name="T26" fmla="*/ 36 w 85"/>
                    <a:gd name="T27" fmla="*/ 41 h 42"/>
                    <a:gd name="T28" fmla="*/ 23 w 85"/>
                    <a:gd name="T29" fmla="*/ 38 h 42"/>
                    <a:gd name="T30" fmla="*/ 12 w 85"/>
                    <a:gd name="T31" fmla="*/ 33 h 42"/>
                    <a:gd name="T32" fmla="*/ 4 w 85"/>
                    <a:gd name="T33" fmla="*/ 26 h 42"/>
                    <a:gd name="T34" fmla="*/ 0 w 85"/>
                    <a:gd name="T35" fmla="*/ 15 h 42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85"/>
                    <a:gd name="T55" fmla="*/ 0 h 42"/>
                    <a:gd name="T56" fmla="*/ 85 w 85"/>
                    <a:gd name="T57" fmla="*/ 42 h 42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85" h="42">
                      <a:moveTo>
                        <a:pt x="0" y="15"/>
                      </a:moveTo>
                      <a:lnTo>
                        <a:pt x="9" y="8"/>
                      </a:lnTo>
                      <a:lnTo>
                        <a:pt x="18" y="3"/>
                      </a:lnTo>
                      <a:lnTo>
                        <a:pt x="27" y="1"/>
                      </a:lnTo>
                      <a:lnTo>
                        <a:pt x="36" y="0"/>
                      </a:lnTo>
                      <a:lnTo>
                        <a:pt x="53" y="4"/>
                      </a:lnTo>
                      <a:lnTo>
                        <a:pt x="62" y="11"/>
                      </a:lnTo>
                      <a:lnTo>
                        <a:pt x="72" y="18"/>
                      </a:lnTo>
                      <a:lnTo>
                        <a:pt x="81" y="27"/>
                      </a:lnTo>
                      <a:lnTo>
                        <a:pt x="84" y="36"/>
                      </a:lnTo>
                      <a:lnTo>
                        <a:pt x="74" y="38"/>
                      </a:lnTo>
                      <a:lnTo>
                        <a:pt x="63" y="40"/>
                      </a:lnTo>
                      <a:lnTo>
                        <a:pt x="51" y="41"/>
                      </a:lnTo>
                      <a:lnTo>
                        <a:pt x="36" y="41"/>
                      </a:lnTo>
                      <a:lnTo>
                        <a:pt x="23" y="38"/>
                      </a:lnTo>
                      <a:lnTo>
                        <a:pt x="12" y="33"/>
                      </a:lnTo>
                      <a:lnTo>
                        <a:pt x="4" y="26"/>
                      </a:lnTo>
                      <a:lnTo>
                        <a:pt x="0" y="15"/>
                      </a:lnTo>
                    </a:path>
                  </a:pathLst>
                </a:custGeom>
                <a:solidFill>
                  <a:srgbClr val="000000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31" name="Freeform 50"/>
                <p:cNvSpPr>
                  <a:spLocks/>
                </p:cNvSpPr>
                <p:nvPr/>
              </p:nvSpPr>
              <p:spPr bwMode="auto">
                <a:xfrm>
                  <a:off x="3543" y="2869"/>
                  <a:ext cx="253" cy="60"/>
                </a:xfrm>
                <a:custGeom>
                  <a:avLst/>
                  <a:gdLst>
                    <a:gd name="T0" fmla="*/ 0 w 253"/>
                    <a:gd name="T1" fmla="*/ 25 h 60"/>
                    <a:gd name="T2" fmla="*/ 6 w 253"/>
                    <a:gd name="T3" fmla="*/ 22 h 60"/>
                    <a:gd name="T4" fmla="*/ 23 w 253"/>
                    <a:gd name="T5" fmla="*/ 13 h 60"/>
                    <a:gd name="T6" fmla="*/ 35 w 253"/>
                    <a:gd name="T7" fmla="*/ 9 h 60"/>
                    <a:gd name="T8" fmla="*/ 46 w 253"/>
                    <a:gd name="T9" fmla="*/ 4 h 60"/>
                    <a:gd name="T10" fmla="*/ 58 w 253"/>
                    <a:gd name="T11" fmla="*/ 2 h 60"/>
                    <a:gd name="T12" fmla="*/ 68 w 253"/>
                    <a:gd name="T13" fmla="*/ 0 h 60"/>
                    <a:gd name="T14" fmla="*/ 80 w 253"/>
                    <a:gd name="T15" fmla="*/ 0 h 60"/>
                    <a:gd name="T16" fmla="*/ 91 w 253"/>
                    <a:gd name="T17" fmla="*/ 0 h 60"/>
                    <a:gd name="T18" fmla="*/ 102 w 253"/>
                    <a:gd name="T19" fmla="*/ 0 h 60"/>
                    <a:gd name="T20" fmla="*/ 113 w 253"/>
                    <a:gd name="T21" fmla="*/ 1 h 60"/>
                    <a:gd name="T22" fmla="*/ 124 w 253"/>
                    <a:gd name="T23" fmla="*/ 3 h 60"/>
                    <a:gd name="T24" fmla="*/ 136 w 253"/>
                    <a:gd name="T25" fmla="*/ 8 h 60"/>
                    <a:gd name="T26" fmla="*/ 147 w 253"/>
                    <a:gd name="T27" fmla="*/ 10 h 60"/>
                    <a:gd name="T28" fmla="*/ 158 w 253"/>
                    <a:gd name="T29" fmla="*/ 14 h 60"/>
                    <a:gd name="T30" fmla="*/ 171 w 253"/>
                    <a:gd name="T31" fmla="*/ 19 h 60"/>
                    <a:gd name="T32" fmla="*/ 184 w 253"/>
                    <a:gd name="T33" fmla="*/ 24 h 60"/>
                    <a:gd name="T34" fmla="*/ 195 w 253"/>
                    <a:gd name="T35" fmla="*/ 30 h 60"/>
                    <a:gd name="T36" fmla="*/ 204 w 253"/>
                    <a:gd name="T37" fmla="*/ 34 h 60"/>
                    <a:gd name="T38" fmla="*/ 213 w 253"/>
                    <a:gd name="T39" fmla="*/ 39 h 60"/>
                    <a:gd name="T40" fmla="*/ 224 w 253"/>
                    <a:gd name="T41" fmla="*/ 44 h 60"/>
                    <a:gd name="T42" fmla="*/ 234 w 253"/>
                    <a:gd name="T43" fmla="*/ 50 h 60"/>
                    <a:gd name="T44" fmla="*/ 244 w 253"/>
                    <a:gd name="T45" fmla="*/ 55 h 60"/>
                    <a:gd name="T46" fmla="*/ 252 w 253"/>
                    <a:gd name="T47" fmla="*/ 59 h 60"/>
                    <a:gd name="T48" fmla="*/ 242 w 253"/>
                    <a:gd name="T49" fmla="*/ 55 h 60"/>
                    <a:gd name="T50" fmla="*/ 234 w 253"/>
                    <a:gd name="T51" fmla="*/ 51 h 60"/>
                    <a:gd name="T52" fmla="*/ 226 w 253"/>
                    <a:gd name="T53" fmla="*/ 49 h 60"/>
                    <a:gd name="T54" fmla="*/ 218 w 253"/>
                    <a:gd name="T55" fmla="*/ 47 h 60"/>
                    <a:gd name="T56" fmla="*/ 201 w 253"/>
                    <a:gd name="T57" fmla="*/ 42 h 60"/>
                    <a:gd name="T58" fmla="*/ 189 w 253"/>
                    <a:gd name="T59" fmla="*/ 37 h 60"/>
                    <a:gd name="T60" fmla="*/ 178 w 253"/>
                    <a:gd name="T61" fmla="*/ 34 h 60"/>
                    <a:gd name="T62" fmla="*/ 165 w 253"/>
                    <a:gd name="T63" fmla="*/ 30 h 60"/>
                    <a:gd name="T64" fmla="*/ 152 w 253"/>
                    <a:gd name="T65" fmla="*/ 26 h 60"/>
                    <a:gd name="T66" fmla="*/ 140 w 253"/>
                    <a:gd name="T67" fmla="*/ 23 h 60"/>
                    <a:gd name="T68" fmla="*/ 128 w 253"/>
                    <a:gd name="T69" fmla="*/ 19 h 60"/>
                    <a:gd name="T70" fmla="*/ 113 w 253"/>
                    <a:gd name="T71" fmla="*/ 16 h 60"/>
                    <a:gd name="T72" fmla="*/ 101 w 253"/>
                    <a:gd name="T73" fmla="*/ 15 h 60"/>
                    <a:gd name="T74" fmla="*/ 88 w 253"/>
                    <a:gd name="T75" fmla="*/ 13 h 60"/>
                    <a:gd name="T76" fmla="*/ 75 w 253"/>
                    <a:gd name="T77" fmla="*/ 11 h 60"/>
                    <a:gd name="T78" fmla="*/ 62 w 253"/>
                    <a:gd name="T79" fmla="*/ 11 h 60"/>
                    <a:gd name="T80" fmla="*/ 48 w 253"/>
                    <a:gd name="T81" fmla="*/ 11 h 60"/>
                    <a:gd name="T82" fmla="*/ 36 w 253"/>
                    <a:gd name="T83" fmla="*/ 14 h 60"/>
                    <a:gd name="T84" fmla="*/ 23 w 253"/>
                    <a:gd name="T85" fmla="*/ 15 h 60"/>
                    <a:gd name="T86" fmla="*/ 15 w 253"/>
                    <a:gd name="T87" fmla="*/ 19 h 60"/>
                    <a:gd name="T88" fmla="*/ 6 w 253"/>
                    <a:gd name="T89" fmla="*/ 23 h 60"/>
                    <a:gd name="T90" fmla="*/ 0 w 253"/>
                    <a:gd name="T91" fmla="*/ 25 h 60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253"/>
                    <a:gd name="T139" fmla="*/ 0 h 60"/>
                    <a:gd name="T140" fmla="*/ 253 w 253"/>
                    <a:gd name="T141" fmla="*/ 60 h 60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253" h="60">
                      <a:moveTo>
                        <a:pt x="0" y="25"/>
                      </a:moveTo>
                      <a:lnTo>
                        <a:pt x="6" y="22"/>
                      </a:lnTo>
                      <a:lnTo>
                        <a:pt x="23" y="13"/>
                      </a:lnTo>
                      <a:lnTo>
                        <a:pt x="35" y="9"/>
                      </a:lnTo>
                      <a:lnTo>
                        <a:pt x="46" y="4"/>
                      </a:lnTo>
                      <a:lnTo>
                        <a:pt x="58" y="2"/>
                      </a:lnTo>
                      <a:lnTo>
                        <a:pt x="68" y="0"/>
                      </a:lnTo>
                      <a:lnTo>
                        <a:pt x="80" y="0"/>
                      </a:lnTo>
                      <a:lnTo>
                        <a:pt x="91" y="0"/>
                      </a:lnTo>
                      <a:lnTo>
                        <a:pt x="102" y="0"/>
                      </a:lnTo>
                      <a:lnTo>
                        <a:pt x="113" y="1"/>
                      </a:lnTo>
                      <a:lnTo>
                        <a:pt x="124" y="3"/>
                      </a:lnTo>
                      <a:lnTo>
                        <a:pt x="136" y="8"/>
                      </a:lnTo>
                      <a:lnTo>
                        <a:pt x="147" y="10"/>
                      </a:lnTo>
                      <a:lnTo>
                        <a:pt x="158" y="14"/>
                      </a:lnTo>
                      <a:lnTo>
                        <a:pt x="171" y="19"/>
                      </a:lnTo>
                      <a:lnTo>
                        <a:pt x="184" y="24"/>
                      </a:lnTo>
                      <a:lnTo>
                        <a:pt x="195" y="30"/>
                      </a:lnTo>
                      <a:lnTo>
                        <a:pt x="204" y="34"/>
                      </a:lnTo>
                      <a:lnTo>
                        <a:pt x="213" y="39"/>
                      </a:lnTo>
                      <a:lnTo>
                        <a:pt x="224" y="44"/>
                      </a:lnTo>
                      <a:lnTo>
                        <a:pt x="234" y="50"/>
                      </a:lnTo>
                      <a:lnTo>
                        <a:pt x="244" y="55"/>
                      </a:lnTo>
                      <a:lnTo>
                        <a:pt x="252" y="59"/>
                      </a:lnTo>
                      <a:lnTo>
                        <a:pt x="242" y="55"/>
                      </a:lnTo>
                      <a:lnTo>
                        <a:pt x="234" y="51"/>
                      </a:lnTo>
                      <a:lnTo>
                        <a:pt x="226" y="49"/>
                      </a:lnTo>
                      <a:lnTo>
                        <a:pt x="218" y="47"/>
                      </a:lnTo>
                      <a:lnTo>
                        <a:pt x="201" y="42"/>
                      </a:lnTo>
                      <a:lnTo>
                        <a:pt x="189" y="37"/>
                      </a:lnTo>
                      <a:lnTo>
                        <a:pt x="178" y="34"/>
                      </a:lnTo>
                      <a:lnTo>
                        <a:pt x="165" y="30"/>
                      </a:lnTo>
                      <a:lnTo>
                        <a:pt x="152" y="26"/>
                      </a:lnTo>
                      <a:lnTo>
                        <a:pt x="140" y="23"/>
                      </a:lnTo>
                      <a:lnTo>
                        <a:pt x="128" y="19"/>
                      </a:lnTo>
                      <a:lnTo>
                        <a:pt x="113" y="16"/>
                      </a:lnTo>
                      <a:lnTo>
                        <a:pt x="101" y="15"/>
                      </a:lnTo>
                      <a:lnTo>
                        <a:pt x="88" y="13"/>
                      </a:lnTo>
                      <a:lnTo>
                        <a:pt x="75" y="11"/>
                      </a:lnTo>
                      <a:lnTo>
                        <a:pt x="62" y="11"/>
                      </a:lnTo>
                      <a:lnTo>
                        <a:pt x="48" y="11"/>
                      </a:lnTo>
                      <a:lnTo>
                        <a:pt x="36" y="14"/>
                      </a:lnTo>
                      <a:lnTo>
                        <a:pt x="23" y="15"/>
                      </a:lnTo>
                      <a:lnTo>
                        <a:pt x="15" y="19"/>
                      </a:lnTo>
                      <a:lnTo>
                        <a:pt x="6" y="23"/>
                      </a:lnTo>
                      <a:lnTo>
                        <a:pt x="0" y="25"/>
                      </a:lnTo>
                    </a:path>
                  </a:pathLst>
                </a:custGeom>
                <a:solidFill>
                  <a:srgbClr val="000000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32" name="Freeform 51"/>
                <p:cNvSpPr>
                  <a:spLocks/>
                </p:cNvSpPr>
                <p:nvPr/>
              </p:nvSpPr>
              <p:spPr bwMode="auto">
                <a:xfrm>
                  <a:off x="4535" y="2251"/>
                  <a:ext cx="269" cy="796"/>
                </a:xfrm>
                <a:custGeom>
                  <a:avLst/>
                  <a:gdLst>
                    <a:gd name="T0" fmla="*/ 0 w 269"/>
                    <a:gd name="T1" fmla="*/ 632 h 796"/>
                    <a:gd name="T2" fmla="*/ 0 w 269"/>
                    <a:gd name="T3" fmla="*/ 0 h 796"/>
                    <a:gd name="T4" fmla="*/ 9 w 269"/>
                    <a:gd name="T5" fmla="*/ 0 h 796"/>
                    <a:gd name="T6" fmla="*/ 268 w 269"/>
                    <a:gd name="T7" fmla="*/ 795 h 796"/>
                    <a:gd name="T8" fmla="*/ 126 w 269"/>
                    <a:gd name="T9" fmla="*/ 727 h 796"/>
                    <a:gd name="T10" fmla="*/ 133 w 269"/>
                    <a:gd name="T11" fmla="*/ 710 h 796"/>
                    <a:gd name="T12" fmla="*/ 91 w 269"/>
                    <a:gd name="T13" fmla="*/ 700 h 796"/>
                    <a:gd name="T14" fmla="*/ 59 w 269"/>
                    <a:gd name="T15" fmla="*/ 668 h 796"/>
                    <a:gd name="T16" fmla="*/ 33 w 269"/>
                    <a:gd name="T17" fmla="*/ 633 h 796"/>
                    <a:gd name="T18" fmla="*/ 8 w 269"/>
                    <a:gd name="T19" fmla="*/ 628 h 796"/>
                    <a:gd name="T20" fmla="*/ 0 w 269"/>
                    <a:gd name="T21" fmla="*/ 632 h 79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69"/>
                    <a:gd name="T34" fmla="*/ 0 h 796"/>
                    <a:gd name="T35" fmla="*/ 269 w 269"/>
                    <a:gd name="T36" fmla="*/ 796 h 79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69" h="796">
                      <a:moveTo>
                        <a:pt x="0" y="632"/>
                      </a:move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268" y="795"/>
                      </a:lnTo>
                      <a:lnTo>
                        <a:pt x="126" y="727"/>
                      </a:lnTo>
                      <a:lnTo>
                        <a:pt x="133" y="710"/>
                      </a:lnTo>
                      <a:lnTo>
                        <a:pt x="91" y="700"/>
                      </a:lnTo>
                      <a:lnTo>
                        <a:pt x="59" y="668"/>
                      </a:lnTo>
                      <a:lnTo>
                        <a:pt x="33" y="633"/>
                      </a:lnTo>
                      <a:lnTo>
                        <a:pt x="8" y="628"/>
                      </a:lnTo>
                      <a:lnTo>
                        <a:pt x="0" y="632"/>
                      </a:lnTo>
                    </a:path>
                  </a:pathLst>
                </a:custGeom>
                <a:solidFill>
                  <a:srgbClr val="000000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33" name="Freeform 52"/>
                <p:cNvSpPr>
                  <a:spLocks/>
                </p:cNvSpPr>
                <p:nvPr/>
              </p:nvSpPr>
              <p:spPr bwMode="auto">
                <a:xfrm>
                  <a:off x="3971" y="1874"/>
                  <a:ext cx="337" cy="73"/>
                </a:xfrm>
                <a:custGeom>
                  <a:avLst/>
                  <a:gdLst>
                    <a:gd name="T0" fmla="*/ 0 w 337"/>
                    <a:gd name="T1" fmla="*/ 0 h 73"/>
                    <a:gd name="T2" fmla="*/ 12 w 337"/>
                    <a:gd name="T3" fmla="*/ 9 h 73"/>
                    <a:gd name="T4" fmla="*/ 28 w 337"/>
                    <a:gd name="T5" fmla="*/ 17 h 73"/>
                    <a:gd name="T6" fmla="*/ 37 w 337"/>
                    <a:gd name="T7" fmla="*/ 19 h 73"/>
                    <a:gd name="T8" fmla="*/ 46 w 337"/>
                    <a:gd name="T9" fmla="*/ 22 h 73"/>
                    <a:gd name="T10" fmla="*/ 57 w 337"/>
                    <a:gd name="T11" fmla="*/ 25 h 73"/>
                    <a:gd name="T12" fmla="*/ 68 w 337"/>
                    <a:gd name="T13" fmla="*/ 28 h 73"/>
                    <a:gd name="T14" fmla="*/ 79 w 337"/>
                    <a:gd name="T15" fmla="*/ 30 h 73"/>
                    <a:gd name="T16" fmla="*/ 90 w 337"/>
                    <a:gd name="T17" fmla="*/ 31 h 73"/>
                    <a:gd name="T18" fmla="*/ 100 w 337"/>
                    <a:gd name="T19" fmla="*/ 32 h 73"/>
                    <a:gd name="T20" fmla="*/ 111 w 337"/>
                    <a:gd name="T21" fmla="*/ 32 h 73"/>
                    <a:gd name="T22" fmla="*/ 122 w 337"/>
                    <a:gd name="T23" fmla="*/ 34 h 73"/>
                    <a:gd name="T24" fmla="*/ 132 w 337"/>
                    <a:gd name="T25" fmla="*/ 34 h 73"/>
                    <a:gd name="T26" fmla="*/ 141 w 337"/>
                    <a:gd name="T27" fmla="*/ 34 h 73"/>
                    <a:gd name="T28" fmla="*/ 150 w 337"/>
                    <a:gd name="T29" fmla="*/ 32 h 73"/>
                    <a:gd name="T30" fmla="*/ 159 w 337"/>
                    <a:gd name="T31" fmla="*/ 39 h 73"/>
                    <a:gd name="T32" fmla="*/ 160 w 337"/>
                    <a:gd name="T33" fmla="*/ 43 h 73"/>
                    <a:gd name="T34" fmla="*/ 178 w 337"/>
                    <a:gd name="T35" fmla="*/ 49 h 73"/>
                    <a:gd name="T36" fmla="*/ 191 w 337"/>
                    <a:gd name="T37" fmla="*/ 54 h 73"/>
                    <a:gd name="T38" fmla="*/ 204 w 337"/>
                    <a:gd name="T39" fmla="*/ 58 h 73"/>
                    <a:gd name="T40" fmla="*/ 216 w 337"/>
                    <a:gd name="T41" fmla="*/ 62 h 73"/>
                    <a:gd name="T42" fmla="*/ 230 w 337"/>
                    <a:gd name="T43" fmla="*/ 65 h 73"/>
                    <a:gd name="T44" fmla="*/ 243 w 337"/>
                    <a:gd name="T45" fmla="*/ 68 h 73"/>
                    <a:gd name="T46" fmla="*/ 257 w 337"/>
                    <a:gd name="T47" fmla="*/ 70 h 73"/>
                    <a:gd name="T48" fmla="*/ 271 w 337"/>
                    <a:gd name="T49" fmla="*/ 71 h 73"/>
                    <a:gd name="T50" fmla="*/ 277 w 337"/>
                    <a:gd name="T51" fmla="*/ 72 h 73"/>
                    <a:gd name="T52" fmla="*/ 293 w 337"/>
                    <a:gd name="T53" fmla="*/ 72 h 73"/>
                    <a:gd name="T54" fmla="*/ 310 w 337"/>
                    <a:gd name="T55" fmla="*/ 72 h 73"/>
                    <a:gd name="T56" fmla="*/ 313 w 337"/>
                    <a:gd name="T57" fmla="*/ 72 h 73"/>
                    <a:gd name="T58" fmla="*/ 318 w 337"/>
                    <a:gd name="T59" fmla="*/ 70 h 73"/>
                    <a:gd name="T60" fmla="*/ 328 w 337"/>
                    <a:gd name="T61" fmla="*/ 68 h 73"/>
                    <a:gd name="T62" fmla="*/ 336 w 337"/>
                    <a:gd name="T63" fmla="*/ 65 h 73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337"/>
                    <a:gd name="T97" fmla="*/ 0 h 73"/>
                    <a:gd name="T98" fmla="*/ 337 w 337"/>
                    <a:gd name="T99" fmla="*/ 73 h 73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337" h="73">
                      <a:moveTo>
                        <a:pt x="0" y="0"/>
                      </a:moveTo>
                      <a:lnTo>
                        <a:pt x="12" y="9"/>
                      </a:lnTo>
                      <a:lnTo>
                        <a:pt x="28" y="17"/>
                      </a:lnTo>
                      <a:lnTo>
                        <a:pt x="37" y="19"/>
                      </a:lnTo>
                      <a:lnTo>
                        <a:pt x="46" y="22"/>
                      </a:lnTo>
                      <a:lnTo>
                        <a:pt x="57" y="25"/>
                      </a:lnTo>
                      <a:lnTo>
                        <a:pt x="68" y="28"/>
                      </a:lnTo>
                      <a:lnTo>
                        <a:pt x="79" y="30"/>
                      </a:lnTo>
                      <a:lnTo>
                        <a:pt x="90" y="31"/>
                      </a:lnTo>
                      <a:lnTo>
                        <a:pt x="100" y="32"/>
                      </a:lnTo>
                      <a:lnTo>
                        <a:pt x="111" y="32"/>
                      </a:lnTo>
                      <a:lnTo>
                        <a:pt x="122" y="34"/>
                      </a:lnTo>
                      <a:lnTo>
                        <a:pt x="132" y="34"/>
                      </a:lnTo>
                      <a:lnTo>
                        <a:pt x="141" y="34"/>
                      </a:lnTo>
                      <a:lnTo>
                        <a:pt x="150" y="32"/>
                      </a:lnTo>
                      <a:lnTo>
                        <a:pt x="159" y="39"/>
                      </a:lnTo>
                      <a:lnTo>
                        <a:pt x="160" y="43"/>
                      </a:lnTo>
                      <a:lnTo>
                        <a:pt x="178" y="49"/>
                      </a:lnTo>
                      <a:lnTo>
                        <a:pt x="191" y="54"/>
                      </a:lnTo>
                      <a:lnTo>
                        <a:pt x="204" y="58"/>
                      </a:lnTo>
                      <a:lnTo>
                        <a:pt x="216" y="62"/>
                      </a:lnTo>
                      <a:lnTo>
                        <a:pt x="230" y="65"/>
                      </a:lnTo>
                      <a:lnTo>
                        <a:pt x="243" y="68"/>
                      </a:lnTo>
                      <a:lnTo>
                        <a:pt x="257" y="70"/>
                      </a:lnTo>
                      <a:lnTo>
                        <a:pt x="271" y="71"/>
                      </a:lnTo>
                      <a:lnTo>
                        <a:pt x="277" y="72"/>
                      </a:lnTo>
                      <a:lnTo>
                        <a:pt x="293" y="72"/>
                      </a:lnTo>
                      <a:lnTo>
                        <a:pt x="310" y="72"/>
                      </a:lnTo>
                      <a:lnTo>
                        <a:pt x="313" y="72"/>
                      </a:lnTo>
                      <a:lnTo>
                        <a:pt x="318" y="70"/>
                      </a:lnTo>
                      <a:lnTo>
                        <a:pt x="328" y="68"/>
                      </a:lnTo>
                      <a:lnTo>
                        <a:pt x="336" y="65"/>
                      </a:lnTo>
                    </a:path>
                  </a:pathLst>
                </a:custGeom>
                <a:noFill/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34" name="Line 53"/>
                <p:cNvSpPr>
                  <a:spLocks noChangeShapeType="1"/>
                </p:cNvSpPr>
                <p:nvPr/>
              </p:nvSpPr>
              <p:spPr bwMode="auto">
                <a:xfrm flipV="1">
                  <a:off x="4540" y="2096"/>
                  <a:ext cx="576" cy="164"/>
                </a:xfrm>
                <a:prstGeom prst="line">
                  <a:avLst/>
                </a:prstGeom>
                <a:noFill/>
                <a:ln w="12700">
                  <a:solidFill>
                    <a:srgbClr val="FF0054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0135" name="Freeform 54"/>
                <p:cNvSpPr>
                  <a:spLocks/>
                </p:cNvSpPr>
                <p:nvPr/>
              </p:nvSpPr>
              <p:spPr bwMode="auto">
                <a:xfrm>
                  <a:off x="4029" y="1910"/>
                  <a:ext cx="90" cy="821"/>
                </a:xfrm>
                <a:custGeom>
                  <a:avLst/>
                  <a:gdLst>
                    <a:gd name="T0" fmla="*/ 89 w 90"/>
                    <a:gd name="T1" fmla="*/ 0 h 821"/>
                    <a:gd name="T2" fmla="*/ 0 w 90"/>
                    <a:gd name="T3" fmla="*/ 820 h 821"/>
                    <a:gd name="T4" fmla="*/ 60 w 90"/>
                    <a:gd name="T5" fmla="*/ 811 h 821"/>
                    <a:gd name="T6" fmla="*/ 89 w 90"/>
                    <a:gd name="T7" fmla="*/ 817 h 821"/>
                    <a:gd name="T8" fmla="*/ 89 w 90"/>
                    <a:gd name="T9" fmla="*/ 0 h 82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0"/>
                    <a:gd name="T16" fmla="*/ 0 h 821"/>
                    <a:gd name="T17" fmla="*/ 90 w 90"/>
                    <a:gd name="T18" fmla="*/ 821 h 82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0" h="821">
                      <a:moveTo>
                        <a:pt x="89" y="0"/>
                      </a:moveTo>
                      <a:lnTo>
                        <a:pt x="0" y="820"/>
                      </a:lnTo>
                      <a:lnTo>
                        <a:pt x="60" y="811"/>
                      </a:lnTo>
                      <a:lnTo>
                        <a:pt x="89" y="817"/>
                      </a:lnTo>
                      <a:lnTo>
                        <a:pt x="89" y="0"/>
                      </a:lnTo>
                    </a:path>
                  </a:pathLst>
                </a:custGeom>
                <a:solidFill>
                  <a:srgbClr val="000000"/>
                </a:solidFill>
                <a:ln w="254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36" name="Line 55"/>
                <p:cNvSpPr>
                  <a:spLocks noChangeShapeType="1"/>
                </p:cNvSpPr>
                <p:nvPr/>
              </p:nvSpPr>
              <p:spPr bwMode="auto">
                <a:xfrm flipV="1">
                  <a:off x="3803" y="1889"/>
                  <a:ext cx="144" cy="38"/>
                </a:xfrm>
                <a:prstGeom prst="line">
                  <a:avLst/>
                </a:prstGeom>
                <a:noFill/>
                <a:ln w="25400">
                  <a:solidFill>
                    <a:srgbClr val="A8A8A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0137" name="Line 56"/>
                <p:cNvSpPr>
                  <a:spLocks noChangeShapeType="1"/>
                </p:cNvSpPr>
                <p:nvPr/>
              </p:nvSpPr>
              <p:spPr bwMode="auto">
                <a:xfrm flipV="1">
                  <a:off x="4152" y="1836"/>
                  <a:ext cx="362" cy="6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0138" name="Freeform 57"/>
                <p:cNvSpPr>
                  <a:spLocks/>
                </p:cNvSpPr>
                <p:nvPr/>
              </p:nvSpPr>
              <p:spPr bwMode="auto">
                <a:xfrm>
                  <a:off x="3827" y="1877"/>
                  <a:ext cx="286" cy="863"/>
                </a:xfrm>
                <a:custGeom>
                  <a:avLst/>
                  <a:gdLst>
                    <a:gd name="T0" fmla="*/ 0 w 286"/>
                    <a:gd name="T1" fmla="*/ 799 h 863"/>
                    <a:gd name="T2" fmla="*/ 50 w 286"/>
                    <a:gd name="T3" fmla="*/ 804 h 863"/>
                    <a:gd name="T4" fmla="*/ 108 w 286"/>
                    <a:gd name="T5" fmla="*/ 819 h 863"/>
                    <a:gd name="T6" fmla="*/ 160 w 286"/>
                    <a:gd name="T7" fmla="*/ 843 h 863"/>
                    <a:gd name="T8" fmla="*/ 177 w 286"/>
                    <a:gd name="T9" fmla="*/ 862 h 863"/>
                    <a:gd name="T10" fmla="*/ 198 w 286"/>
                    <a:gd name="T11" fmla="*/ 861 h 863"/>
                    <a:gd name="T12" fmla="*/ 285 w 286"/>
                    <a:gd name="T13" fmla="*/ 42 h 863"/>
                    <a:gd name="T14" fmla="*/ 277 w 286"/>
                    <a:gd name="T15" fmla="*/ 36 h 863"/>
                    <a:gd name="T16" fmla="*/ 234 w 286"/>
                    <a:gd name="T17" fmla="*/ 34 h 863"/>
                    <a:gd name="T18" fmla="*/ 198 w 286"/>
                    <a:gd name="T19" fmla="*/ 26 h 863"/>
                    <a:gd name="T20" fmla="*/ 163 w 286"/>
                    <a:gd name="T21" fmla="*/ 17 h 863"/>
                    <a:gd name="T22" fmla="*/ 146 w 286"/>
                    <a:gd name="T23" fmla="*/ 7 h 863"/>
                    <a:gd name="T24" fmla="*/ 138 w 286"/>
                    <a:gd name="T25" fmla="*/ 0 h 863"/>
                    <a:gd name="T26" fmla="*/ 0 w 286"/>
                    <a:gd name="T27" fmla="*/ 799 h 863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286"/>
                    <a:gd name="T43" fmla="*/ 0 h 863"/>
                    <a:gd name="T44" fmla="*/ 286 w 286"/>
                    <a:gd name="T45" fmla="*/ 863 h 863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286" h="863">
                      <a:moveTo>
                        <a:pt x="0" y="799"/>
                      </a:moveTo>
                      <a:lnTo>
                        <a:pt x="50" y="804"/>
                      </a:lnTo>
                      <a:lnTo>
                        <a:pt x="108" y="819"/>
                      </a:lnTo>
                      <a:lnTo>
                        <a:pt x="160" y="843"/>
                      </a:lnTo>
                      <a:lnTo>
                        <a:pt x="177" y="862"/>
                      </a:lnTo>
                      <a:lnTo>
                        <a:pt x="198" y="861"/>
                      </a:lnTo>
                      <a:lnTo>
                        <a:pt x="285" y="42"/>
                      </a:lnTo>
                      <a:lnTo>
                        <a:pt x="277" y="36"/>
                      </a:lnTo>
                      <a:lnTo>
                        <a:pt x="234" y="34"/>
                      </a:lnTo>
                      <a:lnTo>
                        <a:pt x="198" y="26"/>
                      </a:lnTo>
                      <a:lnTo>
                        <a:pt x="163" y="17"/>
                      </a:lnTo>
                      <a:lnTo>
                        <a:pt x="146" y="7"/>
                      </a:lnTo>
                      <a:lnTo>
                        <a:pt x="138" y="0"/>
                      </a:lnTo>
                      <a:lnTo>
                        <a:pt x="0" y="799"/>
                      </a:lnTo>
                    </a:path>
                  </a:pathLst>
                </a:custGeom>
                <a:solidFill>
                  <a:srgbClr val="0000FF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39" name="Freeform 58"/>
                <p:cNvSpPr>
                  <a:spLocks/>
                </p:cNvSpPr>
                <p:nvPr/>
              </p:nvSpPr>
              <p:spPr bwMode="auto">
                <a:xfrm>
                  <a:off x="3969" y="1818"/>
                  <a:ext cx="445" cy="69"/>
                </a:xfrm>
                <a:custGeom>
                  <a:avLst/>
                  <a:gdLst>
                    <a:gd name="T0" fmla="*/ 20 w 445"/>
                    <a:gd name="T1" fmla="*/ 68 h 69"/>
                    <a:gd name="T2" fmla="*/ 442 w 445"/>
                    <a:gd name="T3" fmla="*/ 12 h 69"/>
                    <a:gd name="T4" fmla="*/ 444 w 445"/>
                    <a:gd name="T5" fmla="*/ 0 h 69"/>
                    <a:gd name="T6" fmla="*/ 0 w 445"/>
                    <a:gd name="T7" fmla="*/ 56 h 69"/>
                    <a:gd name="T8" fmla="*/ 10 w 445"/>
                    <a:gd name="T9" fmla="*/ 61 h 69"/>
                    <a:gd name="T10" fmla="*/ 20 w 445"/>
                    <a:gd name="T11" fmla="*/ 68 h 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45"/>
                    <a:gd name="T19" fmla="*/ 0 h 69"/>
                    <a:gd name="T20" fmla="*/ 445 w 445"/>
                    <a:gd name="T21" fmla="*/ 69 h 69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45" h="69">
                      <a:moveTo>
                        <a:pt x="20" y="68"/>
                      </a:moveTo>
                      <a:lnTo>
                        <a:pt x="442" y="12"/>
                      </a:lnTo>
                      <a:lnTo>
                        <a:pt x="444" y="0"/>
                      </a:lnTo>
                      <a:lnTo>
                        <a:pt x="0" y="56"/>
                      </a:lnTo>
                      <a:lnTo>
                        <a:pt x="10" y="61"/>
                      </a:lnTo>
                      <a:lnTo>
                        <a:pt x="20" y="68"/>
                      </a:lnTo>
                    </a:path>
                  </a:pathLst>
                </a:custGeom>
                <a:solidFill>
                  <a:srgbClr val="0000FF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40" name="Freeform 59"/>
                <p:cNvSpPr>
                  <a:spLocks/>
                </p:cNvSpPr>
                <p:nvPr/>
              </p:nvSpPr>
              <p:spPr bwMode="auto">
                <a:xfrm>
                  <a:off x="3218" y="2154"/>
                  <a:ext cx="343" cy="542"/>
                </a:xfrm>
                <a:custGeom>
                  <a:avLst/>
                  <a:gdLst>
                    <a:gd name="T0" fmla="*/ 235 w 343"/>
                    <a:gd name="T1" fmla="*/ 10 h 542"/>
                    <a:gd name="T2" fmla="*/ 0 w 343"/>
                    <a:gd name="T3" fmla="*/ 485 h 542"/>
                    <a:gd name="T4" fmla="*/ 3 w 343"/>
                    <a:gd name="T5" fmla="*/ 501 h 542"/>
                    <a:gd name="T6" fmla="*/ 10 w 343"/>
                    <a:gd name="T7" fmla="*/ 511 h 542"/>
                    <a:gd name="T8" fmla="*/ 20 w 343"/>
                    <a:gd name="T9" fmla="*/ 521 h 542"/>
                    <a:gd name="T10" fmla="*/ 24 w 343"/>
                    <a:gd name="T11" fmla="*/ 529 h 542"/>
                    <a:gd name="T12" fmla="*/ 34 w 343"/>
                    <a:gd name="T13" fmla="*/ 533 h 542"/>
                    <a:gd name="T14" fmla="*/ 44 w 343"/>
                    <a:gd name="T15" fmla="*/ 537 h 542"/>
                    <a:gd name="T16" fmla="*/ 68 w 343"/>
                    <a:gd name="T17" fmla="*/ 541 h 542"/>
                    <a:gd name="T18" fmla="*/ 93 w 343"/>
                    <a:gd name="T19" fmla="*/ 533 h 542"/>
                    <a:gd name="T20" fmla="*/ 288 w 343"/>
                    <a:gd name="T21" fmla="*/ 140 h 542"/>
                    <a:gd name="T22" fmla="*/ 319 w 343"/>
                    <a:gd name="T23" fmla="*/ 67 h 542"/>
                    <a:gd name="T24" fmla="*/ 305 w 343"/>
                    <a:gd name="T25" fmla="*/ 71 h 542"/>
                    <a:gd name="T26" fmla="*/ 293 w 343"/>
                    <a:gd name="T27" fmla="*/ 68 h 542"/>
                    <a:gd name="T28" fmla="*/ 278 w 343"/>
                    <a:gd name="T29" fmla="*/ 59 h 542"/>
                    <a:gd name="T30" fmla="*/ 269 w 343"/>
                    <a:gd name="T31" fmla="*/ 53 h 542"/>
                    <a:gd name="T32" fmla="*/ 261 w 343"/>
                    <a:gd name="T33" fmla="*/ 44 h 542"/>
                    <a:gd name="T34" fmla="*/ 252 w 343"/>
                    <a:gd name="T35" fmla="*/ 34 h 542"/>
                    <a:gd name="T36" fmla="*/ 242 w 343"/>
                    <a:gd name="T37" fmla="*/ 20 h 542"/>
                    <a:gd name="T38" fmla="*/ 242 w 343"/>
                    <a:gd name="T39" fmla="*/ 15 h 542"/>
                    <a:gd name="T40" fmla="*/ 342 w 343"/>
                    <a:gd name="T41" fmla="*/ 7 h 542"/>
                    <a:gd name="T42" fmla="*/ 342 w 343"/>
                    <a:gd name="T43" fmla="*/ 0 h 542"/>
                    <a:gd name="T44" fmla="*/ 235 w 343"/>
                    <a:gd name="T45" fmla="*/ 10 h 542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43"/>
                    <a:gd name="T70" fmla="*/ 0 h 542"/>
                    <a:gd name="T71" fmla="*/ 343 w 343"/>
                    <a:gd name="T72" fmla="*/ 542 h 542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43" h="542">
                      <a:moveTo>
                        <a:pt x="235" y="10"/>
                      </a:moveTo>
                      <a:lnTo>
                        <a:pt x="0" y="485"/>
                      </a:lnTo>
                      <a:lnTo>
                        <a:pt x="3" y="501"/>
                      </a:lnTo>
                      <a:lnTo>
                        <a:pt x="10" y="511"/>
                      </a:lnTo>
                      <a:lnTo>
                        <a:pt x="20" y="521"/>
                      </a:lnTo>
                      <a:lnTo>
                        <a:pt x="24" y="529"/>
                      </a:lnTo>
                      <a:lnTo>
                        <a:pt x="34" y="533"/>
                      </a:lnTo>
                      <a:lnTo>
                        <a:pt x="44" y="537"/>
                      </a:lnTo>
                      <a:lnTo>
                        <a:pt x="68" y="541"/>
                      </a:lnTo>
                      <a:lnTo>
                        <a:pt x="93" y="533"/>
                      </a:lnTo>
                      <a:lnTo>
                        <a:pt x="288" y="140"/>
                      </a:lnTo>
                      <a:lnTo>
                        <a:pt x="319" y="67"/>
                      </a:lnTo>
                      <a:lnTo>
                        <a:pt x="305" y="71"/>
                      </a:lnTo>
                      <a:lnTo>
                        <a:pt x="293" y="68"/>
                      </a:lnTo>
                      <a:lnTo>
                        <a:pt x="278" y="59"/>
                      </a:lnTo>
                      <a:lnTo>
                        <a:pt x="269" y="53"/>
                      </a:lnTo>
                      <a:lnTo>
                        <a:pt x="261" y="44"/>
                      </a:lnTo>
                      <a:lnTo>
                        <a:pt x="252" y="34"/>
                      </a:lnTo>
                      <a:lnTo>
                        <a:pt x="242" y="20"/>
                      </a:lnTo>
                      <a:lnTo>
                        <a:pt x="242" y="15"/>
                      </a:lnTo>
                      <a:lnTo>
                        <a:pt x="342" y="7"/>
                      </a:lnTo>
                      <a:lnTo>
                        <a:pt x="342" y="0"/>
                      </a:lnTo>
                      <a:lnTo>
                        <a:pt x="235" y="10"/>
                      </a:lnTo>
                    </a:path>
                  </a:pathLst>
                </a:custGeom>
                <a:solidFill>
                  <a:srgbClr val="000000"/>
                </a:solidFill>
                <a:ln w="12700" cap="rnd" cmpd="sng">
                  <a:solidFill>
                    <a:srgbClr val="A8A8A8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41" name="Freeform 60"/>
                <p:cNvSpPr>
                  <a:spLocks/>
                </p:cNvSpPr>
                <p:nvPr/>
              </p:nvSpPr>
              <p:spPr bwMode="auto">
                <a:xfrm>
                  <a:off x="3356" y="2092"/>
                  <a:ext cx="357" cy="604"/>
                </a:xfrm>
                <a:custGeom>
                  <a:avLst/>
                  <a:gdLst>
                    <a:gd name="T0" fmla="*/ 0 w 357"/>
                    <a:gd name="T1" fmla="*/ 586 h 604"/>
                    <a:gd name="T2" fmla="*/ 234 w 357"/>
                    <a:gd name="T3" fmla="*/ 0 h 604"/>
                    <a:gd name="T4" fmla="*/ 239 w 357"/>
                    <a:gd name="T5" fmla="*/ 11 h 604"/>
                    <a:gd name="T6" fmla="*/ 253 w 357"/>
                    <a:gd name="T7" fmla="*/ 21 h 604"/>
                    <a:gd name="T8" fmla="*/ 268 w 357"/>
                    <a:gd name="T9" fmla="*/ 29 h 604"/>
                    <a:gd name="T10" fmla="*/ 284 w 357"/>
                    <a:gd name="T11" fmla="*/ 35 h 604"/>
                    <a:gd name="T12" fmla="*/ 325 w 357"/>
                    <a:gd name="T13" fmla="*/ 47 h 604"/>
                    <a:gd name="T14" fmla="*/ 334 w 357"/>
                    <a:gd name="T15" fmla="*/ 48 h 604"/>
                    <a:gd name="T16" fmla="*/ 342 w 357"/>
                    <a:gd name="T17" fmla="*/ 48 h 604"/>
                    <a:gd name="T18" fmla="*/ 356 w 357"/>
                    <a:gd name="T19" fmla="*/ 46 h 604"/>
                    <a:gd name="T20" fmla="*/ 169 w 357"/>
                    <a:gd name="T21" fmla="*/ 603 h 604"/>
                    <a:gd name="T22" fmla="*/ 132 w 357"/>
                    <a:gd name="T23" fmla="*/ 603 h 604"/>
                    <a:gd name="T24" fmla="*/ 58 w 357"/>
                    <a:gd name="T25" fmla="*/ 599 h 604"/>
                    <a:gd name="T26" fmla="*/ 19 w 357"/>
                    <a:gd name="T27" fmla="*/ 593 h 604"/>
                    <a:gd name="T28" fmla="*/ 0 w 357"/>
                    <a:gd name="T29" fmla="*/ 586 h 60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357"/>
                    <a:gd name="T46" fmla="*/ 0 h 604"/>
                    <a:gd name="T47" fmla="*/ 357 w 357"/>
                    <a:gd name="T48" fmla="*/ 604 h 604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357" h="604">
                      <a:moveTo>
                        <a:pt x="0" y="586"/>
                      </a:moveTo>
                      <a:lnTo>
                        <a:pt x="234" y="0"/>
                      </a:lnTo>
                      <a:lnTo>
                        <a:pt x="239" y="11"/>
                      </a:lnTo>
                      <a:lnTo>
                        <a:pt x="253" y="21"/>
                      </a:lnTo>
                      <a:lnTo>
                        <a:pt x="268" y="29"/>
                      </a:lnTo>
                      <a:lnTo>
                        <a:pt x="284" y="35"/>
                      </a:lnTo>
                      <a:lnTo>
                        <a:pt x="325" y="47"/>
                      </a:lnTo>
                      <a:lnTo>
                        <a:pt x="334" y="48"/>
                      </a:lnTo>
                      <a:lnTo>
                        <a:pt x="342" y="48"/>
                      </a:lnTo>
                      <a:lnTo>
                        <a:pt x="356" y="46"/>
                      </a:lnTo>
                      <a:lnTo>
                        <a:pt x="169" y="603"/>
                      </a:lnTo>
                      <a:lnTo>
                        <a:pt x="132" y="603"/>
                      </a:lnTo>
                      <a:lnTo>
                        <a:pt x="58" y="599"/>
                      </a:lnTo>
                      <a:lnTo>
                        <a:pt x="19" y="593"/>
                      </a:lnTo>
                      <a:lnTo>
                        <a:pt x="0" y="586"/>
                      </a:lnTo>
                    </a:path>
                  </a:pathLst>
                </a:custGeom>
                <a:solidFill>
                  <a:srgbClr val="FFA800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42" name="Freeform 61"/>
                <p:cNvSpPr>
                  <a:spLocks/>
                </p:cNvSpPr>
                <p:nvPr/>
              </p:nvSpPr>
              <p:spPr bwMode="auto">
                <a:xfrm>
                  <a:off x="3590" y="2079"/>
                  <a:ext cx="146" cy="27"/>
                </a:xfrm>
                <a:custGeom>
                  <a:avLst/>
                  <a:gdLst>
                    <a:gd name="T0" fmla="*/ 10 w 146"/>
                    <a:gd name="T1" fmla="*/ 23 h 27"/>
                    <a:gd name="T2" fmla="*/ 141 w 146"/>
                    <a:gd name="T3" fmla="*/ 10 h 27"/>
                    <a:gd name="T4" fmla="*/ 145 w 146"/>
                    <a:gd name="T5" fmla="*/ 0 h 27"/>
                    <a:gd name="T6" fmla="*/ 0 w 146"/>
                    <a:gd name="T7" fmla="*/ 13 h 27"/>
                    <a:gd name="T8" fmla="*/ 3 w 146"/>
                    <a:gd name="T9" fmla="*/ 15 h 27"/>
                    <a:gd name="T10" fmla="*/ 10 w 146"/>
                    <a:gd name="T11" fmla="*/ 26 h 27"/>
                    <a:gd name="T12" fmla="*/ 10 w 146"/>
                    <a:gd name="T13" fmla="*/ 23 h 2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46"/>
                    <a:gd name="T22" fmla="*/ 0 h 27"/>
                    <a:gd name="T23" fmla="*/ 146 w 146"/>
                    <a:gd name="T24" fmla="*/ 27 h 2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46" h="27">
                      <a:moveTo>
                        <a:pt x="10" y="23"/>
                      </a:moveTo>
                      <a:lnTo>
                        <a:pt x="141" y="10"/>
                      </a:lnTo>
                      <a:lnTo>
                        <a:pt x="145" y="0"/>
                      </a:lnTo>
                      <a:lnTo>
                        <a:pt x="0" y="13"/>
                      </a:lnTo>
                      <a:lnTo>
                        <a:pt x="3" y="15"/>
                      </a:lnTo>
                      <a:lnTo>
                        <a:pt x="10" y="26"/>
                      </a:lnTo>
                      <a:lnTo>
                        <a:pt x="10" y="23"/>
                      </a:lnTo>
                    </a:path>
                  </a:pathLst>
                </a:custGeom>
                <a:solidFill>
                  <a:srgbClr val="FFA800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43" name="Freeform 62"/>
                <p:cNvSpPr>
                  <a:spLocks/>
                </p:cNvSpPr>
                <p:nvPr/>
              </p:nvSpPr>
              <p:spPr bwMode="auto">
                <a:xfrm>
                  <a:off x="3528" y="1932"/>
                  <a:ext cx="410" cy="767"/>
                </a:xfrm>
                <a:custGeom>
                  <a:avLst/>
                  <a:gdLst>
                    <a:gd name="T0" fmla="*/ 409 w 410"/>
                    <a:gd name="T1" fmla="*/ 70 h 767"/>
                    <a:gd name="T2" fmla="*/ 402 w 410"/>
                    <a:gd name="T3" fmla="*/ 70 h 767"/>
                    <a:gd name="T4" fmla="*/ 384 w 410"/>
                    <a:gd name="T5" fmla="*/ 68 h 767"/>
                    <a:gd name="T6" fmla="*/ 371 w 410"/>
                    <a:gd name="T7" fmla="*/ 66 h 767"/>
                    <a:gd name="T8" fmla="*/ 357 w 410"/>
                    <a:gd name="T9" fmla="*/ 63 h 767"/>
                    <a:gd name="T10" fmla="*/ 344 w 410"/>
                    <a:gd name="T11" fmla="*/ 59 h 767"/>
                    <a:gd name="T12" fmla="*/ 331 w 410"/>
                    <a:gd name="T13" fmla="*/ 56 h 767"/>
                    <a:gd name="T14" fmla="*/ 319 w 410"/>
                    <a:gd name="T15" fmla="*/ 52 h 767"/>
                    <a:gd name="T16" fmla="*/ 307 w 410"/>
                    <a:gd name="T17" fmla="*/ 46 h 767"/>
                    <a:gd name="T18" fmla="*/ 295 w 410"/>
                    <a:gd name="T19" fmla="*/ 40 h 767"/>
                    <a:gd name="T20" fmla="*/ 285 w 410"/>
                    <a:gd name="T21" fmla="*/ 34 h 767"/>
                    <a:gd name="T22" fmla="*/ 276 w 410"/>
                    <a:gd name="T23" fmla="*/ 29 h 767"/>
                    <a:gd name="T24" fmla="*/ 267 w 410"/>
                    <a:gd name="T25" fmla="*/ 22 h 767"/>
                    <a:gd name="T26" fmla="*/ 255 w 410"/>
                    <a:gd name="T27" fmla="*/ 11 h 767"/>
                    <a:gd name="T28" fmla="*/ 255 w 410"/>
                    <a:gd name="T29" fmla="*/ 0 h 767"/>
                    <a:gd name="T30" fmla="*/ 0 w 410"/>
                    <a:gd name="T31" fmla="*/ 766 h 767"/>
                    <a:gd name="T32" fmla="*/ 109 w 410"/>
                    <a:gd name="T33" fmla="*/ 756 h 767"/>
                    <a:gd name="T34" fmla="*/ 166 w 410"/>
                    <a:gd name="T35" fmla="*/ 748 h 767"/>
                    <a:gd name="T36" fmla="*/ 189 w 410"/>
                    <a:gd name="T37" fmla="*/ 746 h 767"/>
                    <a:gd name="T38" fmla="*/ 329 w 410"/>
                    <a:gd name="T39" fmla="*/ 310 h 767"/>
                    <a:gd name="T40" fmla="*/ 409 w 410"/>
                    <a:gd name="T41" fmla="*/ 70 h 76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10"/>
                    <a:gd name="T64" fmla="*/ 0 h 767"/>
                    <a:gd name="T65" fmla="*/ 410 w 410"/>
                    <a:gd name="T66" fmla="*/ 767 h 76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10" h="767">
                      <a:moveTo>
                        <a:pt x="409" y="70"/>
                      </a:moveTo>
                      <a:lnTo>
                        <a:pt x="402" y="70"/>
                      </a:lnTo>
                      <a:lnTo>
                        <a:pt x="384" y="68"/>
                      </a:lnTo>
                      <a:lnTo>
                        <a:pt x="371" y="66"/>
                      </a:lnTo>
                      <a:lnTo>
                        <a:pt x="357" y="63"/>
                      </a:lnTo>
                      <a:lnTo>
                        <a:pt x="344" y="59"/>
                      </a:lnTo>
                      <a:lnTo>
                        <a:pt x="331" y="56"/>
                      </a:lnTo>
                      <a:lnTo>
                        <a:pt x="319" y="52"/>
                      </a:lnTo>
                      <a:lnTo>
                        <a:pt x="307" y="46"/>
                      </a:lnTo>
                      <a:lnTo>
                        <a:pt x="295" y="40"/>
                      </a:lnTo>
                      <a:lnTo>
                        <a:pt x="285" y="34"/>
                      </a:lnTo>
                      <a:lnTo>
                        <a:pt x="276" y="29"/>
                      </a:lnTo>
                      <a:lnTo>
                        <a:pt x="267" y="22"/>
                      </a:lnTo>
                      <a:lnTo>
                        <a:pt x="255" y="11"/>
                      </a:lnTo>
                      <a:lnTo>
                        <a:pt x="255" y="0"/>
                      </a:lnTo>
                      <a:lnTo>
                        <a:pt x="0" y="766"/>
                      </a:lnTo>
                      <a:lnTo>
                        <a:pt x="109" y="756"/>
                      </a:lnTo>
                      <a:lnTo>
                        <a:pt x="166" y="748"/>
                      </a:lnTo>
                      <a:lnTo>
                        <a:pt x="189" y="746"/>
                      </a:lnTo>
                      <a:lnTo>
                        <a:pt x="329" y="310"/>
                      </a:lnTo>
                      <a:lnTo>
                        <a:pt x="409" y="70"/>
                      </a:lnTo>
                    </a:path>
                  </a:pathLst>
                </a:custGeom>
                <a:solidFill>
                  <a:srgbClr val="A80000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44" name="Freeform 63"/>
                <p:cNvSpPr>
                  <a:spLocks/>
                </p:cNvSpPr>
                <p:nvPr/>
              </p:nvSpPr>
              <p:spPr bwMode="auto">
                <a:xfrm>
                  <a:off x="3798" y="1909"/>
                  <a:ext cx="161" cy="40"/>
                </a:xfrm>
                <a:custGeom>
                  <a:avLst/>
                  <a:gdLst>
                    <a:gd name="T0" fmla="*/ 9 w 161"/>
                    <a:gd name="T1" fmla="*/ 39 h 40"/>
                    <a:gd name="T2" fmla="*/ 157 w 161"/>
                    <a:gd name="T3" fmla="*/ 19 h 40"/>
                    <a:gd name="T4" fmla="*/ 160 w 161"/>
                    <a:gd name="T5" fmla="*/ 0 h 40"/>
                    <a:gd name="T6" fmla="*/ 0 w 161"/>
                    <a:gd name="T7" fmla="*/ 23 h 40"/>
                    <a:gd name="T8" fmla="*/ 1 w 161"/>
                    <a:gd name="T9" fmla="*/ 32 h 40"/>
                    <a:gd name="T10" fmla="*/ 9 w 161"/>
                    <a:gd name="T11" fmla="*/ 39 h 4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61"/>
                    <a:gd name="T19" fmla="*/ 0 h 40"/>
                    <a:gd name="T20" fmla="*/ 161 w 161"/>
                    <a:gd name="T21" fmla="*/ 40 h 4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61" h="40">
                      <a:moveTo>
                        <a:pt x="9" y="39"/>
                      </a:moveTo>
                      <a:lnTo>
                        <a:pt x="157" y="19"/>
                      </a:lnTo>
                      <a:lnTo>
                        <a:pt x="160" y="0"/>
                      </a:lnTo>
                      <a:lnTo>
                        <a:pt x="0" y="23"/>
                      </a:lnTo>
                      <a:lnTo>
                        <a:pt x="1" y="32"/>
                      </a:lnTo>
                      <a:lnTo>
                        <a:pt x="9" y="39"/>
                      </a:lnTo>
                    </a:path>
                  </a:pathLst>
                </a:custGeom>
                <a:solidFill>
                  <a:srgbClr val="A80000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45" name="Freeform 64"/>
                <p:cNvSpPr>
                  <a:spLocks/>
                </p:cNvSpPr>
                <p:nvPr/>
              </p:nvSpPr>
              <p:spPr bwMode="auto">
                <a:xfrm>
                  <a:off x="4338" y="1982"/>
                  <a:ext cx="199" cy="903"/>
                </a:xfrm>
                <a:custGeom>
                  <a:avLst/>
                  <a:gdLst>
                    <a:gd name="T0" fmla="*/ 0 w 199"/>
                    <a:gd name="T1" fmla="*/ 0 h 903"/>
                    <a:gd name="T2" fmla="*/ 0 w 199"/>
                    <a:gd name="T3" fmla="*/ 843 h 903"/>
                    <a:gd name="T4" fmla="*/ 75 w 199"/>
                    <a:gd name="T5" fmla="*/ 875 h 903"/>
                    <a:gd name="T6" fmla="*/ 187 w 199"/>
                    <a:gd name="T7" fmla="*/ 898 h 903"/>
                    <a:gd name="T8" fmla="*/ 198 w 199"/>
                    <a:gd name="T9" fmla="*/ 902 h 903"/>
                    <a:gd name="T10" fmla="*/ 198 w 199"/>
                    <a:gd name="T11" fmla="*/ 31 h 903"/>
                    <a:gd name="T12" fmla="*/ 178 w 199"/>
                    <a:gd name="T13" fmla="*/ 34 h 903"/>
                    <a:gd name="T14" fmla="*/ 152 w 199"/>
                    <a:gd name="T15" fmla="*/ 34 h 903"/>
                    <a:gd name="T16" fmla="*/ 120 w 199"/>
                    <a:gd name="T17" fmla="*/ 32 h 903"/>
                    <a:gd name="T18" fmla="*/ 81 w 199"/>
                    <a:gd name="T19" fmla="*/ 25 h 903"/>
                    <a:gd name="T20" fmla="*/ 62 w 199"/>
                    <a:gd name="T21" fmla="*/ 25 h 903"/>
                    <a:gd name="T22" fmla="*/ 39 w 199"/>
                    <a:gd name="T23" fmla="*/ 19 h 903"/>
                    <a:gd name="T24" fmla="*/ 17 w 199"/>
                    <a:gd name="T25" fmla="*/ 12 h 903"/>
                    <a:gd name="T26" fmla="*/ 0 w 199"/>
                    <a:gd name="T27" fmla="*/ 0 h 903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99"/>
                    <a:gd name="T43" fmla="*/ 0 h 903"/>
                    <a:gd name="T44" fmla="*/ 199 w 199"/>
                    <a:gd name="T45" fmla="*/ 903 h 903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99" h="903">
                      <a:moveTo>
                        <a:pt x="0" y="0"/>
                      </a:moveTo>
                      <a:lnTo>
                        <a:pt x="0" y="843"/>
                      </a:lnTo>
                      <a:lnTo>
                        <a:pt x="75" y="875"/>
                      </a:lnTo>
                      <a:lnTo>
                        <a:pt x="187" y="898"/>
                      </a:lnTo>
                      <a:lnTo>
                        <a:pt x="198" y="902"/>
                      </a:lnTo>
                      <a:lnTo>
                        <a:pt x="198" y="31"/>
                      </a:lnTo>
                      <a:lnTo>
                        <a:pt x="178" y="34"/>
                      </a:lnTo>
                      <a:lnTo>
                        <a:pt x="152" y="34"/>
                      </a:lnTo>
                      <a:lnTo>
                        <a:pt x="120" y="32"/>
                      </a:lnTo>
                      <a:lnTo>
                        <a:pt x="81" y="25"/>
                      </a:lnTo>
                      <a:lnTo>
                        <a:pt x="62" y="25"/>
                      </a:lnTo>
                      <a:lnTo>
                        <a:pt x="39" y="19"/>
                      </a:lnTo>
                      <a:lnTo>
                        <a:pt x="17" y="12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FF00"/>
                </a:solidFill>
                <a:ln w="12700" cap="rnd" cmpd="sng">
                  <a:solidFill>
                    <a:srgbClr val="FFFFFF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46" name="Freeform 65"/>
                <p:cNvSpPr>
                  <a:spLocks/>
                </p:cNvSpPr>
                <p:nvPr/>
              </p:nvSpPr>
              <p:spPr bwMode="auto">
                <a:xfrm>
                  <a:off x="4537" y="1941"/>
                  <a:ext cx="459" cy="311"/>
                </a:xfrm>
                <a:custGeom>
                  <a:avLst/>
                  <a:gdLst>
                    <a:gd name="T0" fmla="*/ 0 w 459"/>
                    <a:gd name="T1" fmla="*/ 310 h 311"/>
                    <a:gd name="T2" fmla="*/ 0 w 459"/>
                    <a:gd name="T3" fmla="*/ 71 h 311"/>
                    <a:gd name="T4" fmla="*/ 458 w 459"/>
                    <a:gd name="T5" fmla="*/ 0 h 311"/>
                    <a:gd name="T6" fmla="*/ 458 w 459"/>
                    <a:gd name="T7" fmla="*/ 182 h 311"/>
                    <a:gd name="T8" fmla="*/ 11 w 459"/>
                    <a:gd name="T9" fmla="*/ 303 h 311"/>
                    <a:gd name="T10" fmla="*/ 0 w 459"/>
                    <a:gd name="T11" fmla="*/ 310 h 31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59"/>
                    <a:gd name="T19" fmla="*/ 0 h 311"/>
                    <a:gd name="T20" fmla="*/ 459 w 459"/>
                    <a:gd name="T21" fmla="*/ 311 h 31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59" h="311">
                      <a:moveTo>
                        <a:pt x="0" y="310"/>
                      </a:moveTo>
                      <a:lnTo>
                        <a:pt x="0" y="71"/>
                      </a:lnTo>
                      <a:lnTo>
                        <a:pt x="458" y="0"/>
                      </a:lnTo>
                      <a:lnTo>
                        <a:pt x="458" y="182"/>
                      </a:lnTo>
                      <a:lnTo>
                        <a:pt x="11" y="303"/>
                      </a:lnTo>
                      <a:lnTo>
                        <a:pt x="0" y="310"/>
                      </a:lnTo>
                    </a:path>
                  </a:pathLst>
                </a:custGeom>
                <a:solidFill>
                  <a:srgbClr val="00FF00"/>
                </a:solidFill>
                <a:ln w="12700" cap="rnd" cmpd="sng">
                  <a:solidFill>
                    <a:srgbClr val="FFFFFF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47" name="Freeform 66"/>
                <p:cNvSpPr>
                  <a:spLocks/>
                </p:cNvSpPr>
                <p:nvPr/>
              </p:nvSpPr>
              <p:spPr bwMode="auto">
                <a:xfrm>
                  <a:off x="4345" y="1908"/>
                  <a:ext cx="495" cy="83"/>
                </a:xfrm>
                <a:custGeom>
                  <a:avLst/>
                  <a:gdLst>
                    <a:gd name="T0" fmla="*/ 0 w 495"/>
                    <a:gd name="T1" fmla="*/ 71 h 83"/>
                    <a:gd name="T2" fmla="*/ 494 w 495"/>
                    <a:gd name="T3" fmla="*/ 0 h 83"/>
                    <a:gd name="T4" fmla="*/ 494 w 495"/>
                    <a:gd name="T5" fmla="*/ 12 h 83"/>
                    <a:gd name="T6" fmla="*/ 14 w 495"/>
                    <a:gd name="T7" fmla="*/ 82 h 83"/>
                    <a:gd name="T8" fmla="*/ 0 w 495"/>
                    <a:gd name="T9" fmla="*/ 71 h 8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95"/>
                    <a:gd name="T16" fmla="*/ 0 h 83"/>
                    <a:gd name="T17" fmla="*/ 495 w 495"/>
                    <a:gd name="T18" fmla="*/ 83 h 8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95" h="83">
                      <a:moveTo>
                        <a:pt x="0" y="71"/>
                      </a:moveTo>
                      <a:lnTo>
                        <a:pt x="494" y="0"/>
                      </a:lnTo>
                      <a:lnTo>
                        <a:pt x="494" y="12"/>
                      </a:lnTo>
                      <a:lnTo>
                        <a:pt x="14" y="82"/>
                      </a:lnTo>
                      <a:lnTo>
                        <a:pt x="0" y="71"/>
                      </a:lnTo>
                    </a:path>
                  </a:pathLst>
                </a:custGeom>
                <a:solidFill>
                  <a:srgbClr val="00FF00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48" name="Line 67"/>
                <p:cNvSpPr>
                  <a:spLocks noChangeShapeType="1"/>
                </p:cNvSpPr>
                <p:nvPr/>
              </p:nvSpPr>
              <p:spPr bwMode="auto">
                <a:xfrm>
                  <a:off x="4556" y="2016"/>
                  <a:ext cx="0" cy="220"/>
                </a:xfrm>
                <a:prstGeom prst="line">
                  <a:avLst/>
                </a:prstGeom>
                <a:noFill/>
                <a:ln w="2540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0149" name="Freeform 68"/>
                <p:cNvSpPr>
                  <a:spLocks/>
                </p:cNvSpPr>
                <p:nvPr/>
              </p:nvSpPr>
              <p:spPr bwMode="auto">
                <a:xfrm>
                  <a:off x="4542" y="2218"/>
                  <a:ext cx="461" cy="843"/>
                </a:xfrm>
                <a:custGeom>
                  <a:avLst/>
                  <a:gdLst>
                    <a:gd name="T0" fmla="*/ 209 w 461"/>
                    <a:gd name="T1" fmla="*/ 0 h 843"/>
                    <a:gd name="T2" fmla="*/ 460 w 461"/>
                    <a:gd name="T3" fmla="*/ 814 h 843"/>
                    <a:gd name="T4" fmla="*/ 385 w 461"/>
                    <a:gd name="T5" fmla="*/ 833 h 843"/>
                    <a:gd name="T6" fmla="*/ 328 w 461"/>
                    <a:gd name="T7" fmla="*/ 842 h 843"/>
                    <a:gd name="T8" fmla="*/ 289 w 461"/>
                    <a:gd name="T9" fmla="*/ 840 h 843"/>
                    <a:gd name="T10" fmla="*/ 260 w 461"/>
                    <a:gd name="T11" fmla="*/ 830 h 843"/>
                    <a:gd name="T12" fmla="*/ 245 w 461"/>
                    <a:gd name="T13" fmla="*/ 819 h 843"/>
                    <a:gd name="T14" fmla="*/ 0 w 461"/>
                    <a:gd name="T15" fmla="*/ 41 h 843"/>
                    <a:gd name="T16" fmla="*/ 47 w 461"/>
                    <a:gd name="T17" fmla="*/ 42 h 843"/>
                    <a:gd name="T18" fmla="*/ 95 w 461"/>
                    <a:gd name="T19" fmla="*/ 35 h 843"/>
                    <a:gd name="T20" fmla="*/ 144 w 461"/>
                    <a:gd name="T21" fmla="*/ 21 h 843"/>
                    <a:gd name="T22" fmla="*/ 200 w 461"/>
                    <a:gd name="T23" fmla="*/ 4 h 843"/>
                    <a:gd name="T24" fmla="*/ 209 w 461"/>
                    <a:gd name="T25" fmla="*/ 0 h 84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461"/>
                    <a:gd name="T40" fmla="*/ 0 h 843"/>
                    <a:gd name="T41" fmla="*/ 461 w 461"/>
                    <a:gd name="T42" fmla="*/ 843 h 843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461" h="843">
                      <a:moveTo>
                        <a:pt x="209" y="0"/>
                      </a:moveTo>
                      <a:lnTo>
                        <a:pt x="460" y="814"/>
                      </a:lnTo>
                      <a:lnTo>
                        <a:pt x="385" y="833"/>
                      </a:lnTo>
                      <a:lnTo>
                        <a:pt x="328" y="842"/>
                      </a:lnTo>
                      <a:lnTo>
                        <a:pt x="289" y="840"/>
                      </a:lnTo>
                      <a:lnTo>
                        <a:pt x="260" y="830"/>
                      </a:lnTo>
                      <a:lnTo>
                        <a:pt x="245" y="819"/>
                      </a:lnTo>
                      <a:lnTo>
                        <a:pt x="0" y="41"/>
                      </a:lnTo>
                      <a:lnTo>
                        <a:pt x="47" y="42"/>
                      </a:lnTo>
                      <a:lnTo>
                        <a:pt x="95" y="35"/>
                      </a:lnTo>
                      <a:lnTo>
                        <a:pt x="144" y="21"/>
                      </a:lnTo>
                      <a:lnTo>
                        <a:pt x="200" y="4"/>
                      </a:lnTo>
                      <a:lnTo>
                        <a:pt x="209" y="0"/>
                      </a:lnTo>
                    </a:path>
                  </a:pathLst>
                </a:custGeom>
                <a:solidFill>
                  <a:srgbClr val="FF0054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50" name="Freeform 69"/>
                <p:cNvSpPr>
                  <a:spLocks/>
                </p:cNvSpPr>
                <p:nvPr/>
              </p:nvSpPr>
              <p:spPr bwMode="auto">
                <a:xfrm>
                  <a:off x="4750" y="2070"/>
                  <a:ext cx="832" cy="966"/>
                </a:xfrm>
                <a:custGeom>
                  <a:avLst/>
                  <a:gdLst>
                    <a:gd name="T0" fmla="*/ 251 w 832"/>
                    <a:gd name="T1" fmla="*/ 965 h 966"/>
                    <a:gd name="T2" fmla="*/ 831 w 832"/>
                    <a:gd name="T3" fmla="*/ 770 h 966"/>
                    <a:gd name="T4" fmla="*/ 584 w 832"/>
                    <a:gd name="T5" fmla="*/ 0 h 966"/>
                    <a:gd name="T6" fmla="*/ 0 w 832"/>
                    <a:gd name="T7" fmla="*/ 149 h 966"/>
                    <a:gd name="T8" fmla="*/ 251 w 832"/>
                    <a:gd name="T9" fmla="*/ 965 h 96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32"/>
                    <a:gd name="T16" fmla="*/ 0 h 966"/>
                    <a:gd name="T17" fmla="*/ 832 w 832"/>
                    <a:gd name="T18" fmla="*/ 966 h 96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32" h="966">
                      <a:moveTo>
                        <a:pt x="251" y="965"/>
                      </a:moveTo>
                      <a:lnTo>
                        <a:pt x="831" y="770"/>
                      </a:lnTo>
                      <a:lnTo>
                        <a:pt x="584" y="0"/>
                      </a:lnTo>
                      <a:lnTo>
                        <a:pt x="0" y="149"/>
                      </a:lnTo>
                      <a:lnTo>
                        <a:pt x="251" y="965"/>
                      </a:lnTo>
                    </a:path>
                  </a:pathLst>
                </a:custGeom>
                <a:solidFill>
                  <a:srgbClr val="FF0054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51" name="Line 70"/>
                <p:cNvSpPr>
                  <a:spLocks noChangeShapeType="1"/>
                </p:cNvSpPr>
                <p:nvPr/>
              </p:nvSpPr>
              <p:spPr bwMode="auto">
                <a:xfrm>
                  <a:off x="4781" y="2222"/>
                  <a:ext cx="229" cy="796"/>
                </a:xfrm>
                <a:prstGeom prst="line">
                  <a:avLst/>
                </a:prstGeom>
                <a:noFill/>
                <a:ln w="2540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0152" name="Freeform 71"/>
                <p:cNvSpPr>
                  <a:spLocks/>
                </p:cNvSpPr>
                <p:nvPr/>
              </p:nvSpPr>
              <p:spPr bwMode="auto">
                <a:xfrm>
                  <a:off x="4117" y="1912"/>
                  <a:ext cx="188" cy="898"/>
                </a:xfrm>
                <a:custGeom>
                  <a:avLst/>
                  <a:gdLst>
                    <a:gd name="T0" fmla="*/ 6 w 188"/>
                    <a:gd name="T1" fmla="*/ 0 h 898"/>
                    <a:gd name="T2" fmla="*/ 6 w 188"/>
                    <a:gd name="T3" fmla="*/ 813 h 898"/>
                    <a:gd name="T4" fmla="*/ 0 w 188"/>
                    <a:gd name="T5" fmla="*/ 818 h 898"/>
                    <a:gd name="T6" fmla="*/ 26 w 188"/>
                    <a:gd name="T7" fmla="*/ 826 h 898"/>
                    <a:gd name="T8" fmla="*/ 50 w 188"/>
                    <a:gd name="T9" fmla="*/ 837 h 898"/>
                    <a:gd name="T10" fmla="*/ 69 w 188"/>
                    <a:gd name="T11" fmla="*/ 846 h 898"/>
                    <a:gd name="T12" fmla="*/ 92 w 188"/>
                    <a:gd name="T13" fmla="*/ 857 h 898"/>
                    <a:gd name="T14" fmla="*/ 187 w 188"/>
                    <a:gd name="T15" fmla="*/ 897 h 898"/>
                    <a:gd name="T16" fmla="*/ 187 w 188"/>
                    <a:gd name="T17" fmla="*/ 30 h 898"/>
                    <a:gd name="T18" fmla="*/ 149 w 188"/>
                    <a:gd name="T19" fmla="*/ 36 h 898"/>
                    <a:gd name="T20" fmla="*/ 97 w 188"/>
                    <a:gd name="T21" fmla="*/ 33 h 898"/>
                    <a:gd name="T22" fmla="*/ 44 w 188"/>
                    <a:gd name="T23" fmla="*/ 21 h 898"/>
                    <a:gd name="T24" fmla="*/ 18 w 188"/>
                    <a:gd name="T25" fmla="*/ 11 h 898"/>
                    <a:gd name="T26" fmla="*/ 6 w 188"/>
                    <a:gd name="T27" fmla="*/ 0 h 89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88"/>
                    <a:gd name="T43" fmla="*/ 0 h 898"/>
                    <a:gd name="T44" fmla="*/ 188 w 188"/>
                    <a:gd name="T45" fmla="*/ 898 h 89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88" h="898">
                      <a:moveTo>
                        <a:pt x="6" y="0"/>
                      </a:moveTo>
                      <a:lnTo>
                        <a:pt x="6" y="813"/>
                      </a:lnTo>
                      <a:lnTo>
                        <a:pt x="0" y="818"/>
                      </a:lnTo>
                      <a:lnTo>
                        <a:pt x="26" y="826"/>
                      </a:lnTo>
                      <a:lnTo>
                        <a:pt x="50" y="837"/>
                      </a:lnTo>
                      <a:lnTo>
                        <a:pt x="69" y="846"/>
                      </a:lnTo>
                      <a:lnTo>
                        <a:pt x="92" y="857"/>
                      </a:lnTo>
                      <a:lnTo>
                        <a:pt x="187" y="897"/>
                      </a:lnTo>
                      <a:lnTo>
                        <a:pt x="187" y="30"/>
                      </a:lnTo>
                      <a:lnTo>
                        <a:pt x="149" y="36"/>
                      </a:lnTo>
                      <a:lnTo>
                        <a:pt x="97" y="33"/>
                      </a:lnTo>
                      <a:lnTo>
                        <a:pt x="44" y="21"/>
                      </a:lnTo>
                      <a:lnTo>
                        <a:pt x="18" y="11"/>
                      </a:lnTo>
                      <a:lnTo>
                        <a:pt x="6" y="0"/>
                      </a:lnTo>
                    </a:path>
                  </a:pathLst>
                </a:custGeom>
                <a:solidFill>
                  <a:srgbClr val="A8A8A8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53" name="Freeform 72"/>
                <p:cNvSpPr>
                  <a:spLocks/>
                </p:cNvSpPr>
                <p:nvPr/>
              </p:nvSpPr>
              <p:spPr bwMode="auto">
                <a:xfrm>
                  <a:off x="4305" y="1868"/>
                  <a:ext cx="464" cy="960"/>
                </a:xfrm>
                <a:custGeom>
                  <a:avLst/>
                  <a:gdLst>
                    <a:gd name="T0" fmla="*/ 0 w 464"/>
                    <a:gd name="T1" fmla="*/ 73 h 960"/>
                    <a:gd name="T2" fmla="*/ 0 w 464"/>
                    <a:gd name="T3" fmla="*/ 941 h 960"/>
                    <a:gd name="T4" fmla="*/ 35 w 464"/>
                    <a:gd name="T5" fmla="*/ 959 h 960"/>
                    <a:gd name="T6" fmla="*/ 35 w 464"/>
                    <a:gd name="T7" fmla="*/ 111 h 960"/>
                    <a:gd name="T8" fmla="*/ 463 w 464"/>
                    <a:gd name="T9" fmla="*/ 49 h 960"/>
                    <a:gd name="T10" fmla="*/ 463 w 464"/>
                    <a:gd name="T11" fmla="*/ 0 h 960"/>
                    <a:gd name="T12" fmla="*/ 9 w 464"/>
                    <a:gd name="T13" fmla="*/ 69 h 960"/>
                    <a:gd name="T14" fmla="*/ 0 w 464"/>
                    <a:gd name="T15" fmla="*/ 73 h 96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464"/>
                    <a:gd name="T25" fmla="*/ 0 h 960"/>
                    <a:gd name="T26" fmla="*/ 464 w 464"/>
                    <a:gd name="T27" fmla="*/ 960 h 960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464" h="960">
                      <a:moveTo>
                        <a:pt x="0" y="73"/>
                      </a:moveTo>
                      <a:lnTo>
                        <a:pt x="0" y="941"/>
                      </a:lnTo>
                      <a:lnTo>
                        <a:pt x="35" y="959"/>
                      </a:lnTo>
                      <a:lnTo>
                        <a:pt x="35" y="111"/>
                      </a:lnTo>
                      <a:lnTo>
                        <a:pt x="463" y="49"/>
                      </a:lnTo>
                      <a:lnTo>
                        <a:pt x="463" y="0"/>
                      </a:lnTo>
                      <a:lnTo>
                        <a:pt x="9" y="69"/>
                      </a:lnTo>
                      <a:lnTo>
                        <a:pt x="0" y="73"/>
                      </a:lnTo>
                    </a:path>
                  </a:pathLst>
                </a:custGeom>
                <a:solidFill>
                  <a:srgbClr val="A8A8A8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54" name="Freeform 73"/>
                <p:cNvSpPr>
                  <a:spLocks/>
                </p:cNvSpPr>
                <p:nvPr/>
              </p:nvSpPr>
              <p:spPr bwMode="auto">
                <a:xfrm>
                  <a:off x="4124" y="1844"/>
                  <a:ext cx="446" cy="74"/>
                </a:xfrm>
                <a:custGeom>
                  <a:avLst/>
                  <a:gdLst>
                    <a:gd name="T0" fmla="*/ 53 w 446"/>
                    <a:gd name="T1" fmla="*/ 73 h 74"/>
                    <a:gd name="T2" fmla="*/ 445 w 446"/>
                    <a:gd name="T3" fmla="*/ 12 h 74"/>
                    <a:gd name="T4" fmla="*/ 445 w 446"/>
                    <a:gd name="T5" fmla="*/ 0 h 74"/>
                    <a:gd name="T6" fmla="*/ 0 w 446"/>
                    <a:gd name="T7" fmla="*/ 62 h 74"/>
                    <a:gd name="T8" fmla="*/ 24 w 446"/>
                    <a:gd name="T9" fmla="*/ 70 h 74"/>
                    <a:gd name="T10" fmla="*/ 33 w 446"/>
                    <a:gd name="T11" fmla="*/ 71 h 74"/>
                    <a:gd name="T12" fmla="*/ 13 w 446"/>
                    <a:gd name="T13" fmla="*/ 73 h 74"/>
                    <a:gd name="T14" fmla="*/ 53 w 446"/>
                    <a:gd name="T15" fmla="*/ 73 h 7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446"/>
                    <a:gd name="T25" fmla="*/ 0 h 74"/>
                    <a:gd name="T26" fmla="*/ 446 w 446"/>
                    <a:gd name="T27" fmla="*/ 74 h 7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446" h="74">
                      <a:moveTo>
                        <a:pt x="53" y="73"/>
                      </a:moveTo>
                      <a:lnTo>
                        <a:pt x="445" y="12"/>
                      </a:lnTo>
                      <a:lnTo>
                        <a:pt x="445" y="0"/>
                      </a:lnTo>
                      <a:lnTo>
                        <a:pt x="0" y="62"/>
                      </a:lnTo>
                      <a:lnTo>
                        <a:pt x="24" y="70"/>
                      </a:lnTo>
                      <a:lnTo>
                        <a:pt x="33" y="71"/>
                      </a:lnTo>
                      <a:lnTo>
                        <a:pt x="13" y="73"/>
                      </a:lnTo>
                      <a:lnTo>
                        <a:pt x="53" y="73"/>
                      </a:lnTo>
                    </a:path>
                  </a:pathLst>
                </a:custGeom>
                <a:solidFill>
                  <a:srgbClr val="A8A8A8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55" name="Freeform 74"/>
                <p:cNvSpPr>
                  <a:spLocks/>
                </p:cNvSpPr>
                <p:nvPr/>
              </p:nvSpPr>
              <p:spPr bwMode="auto">
                <a:xfrm>
                  <a:off x="3310" y="2293"/>
                  <a:ext cx="198" cy="395"/>
                </a:xfrm>
                <a:custGeom>
                  <a:avLst/>
                  <a:gdLst>
                    <a:gd name="T0" fmla="*/ 197 w 198"/>
                    <a:gd name="T1" fmla="*/ 0 h 395"/>
                    <a:gd name="T2" fmla="*/ 0 w 198"/>
                    <a:gd name="T3" fmla="*/ 394 h 395"/>
                    <a:gd name="T4" fmla="*/ 29 w 198"/>
                    <a:gd name="T5" fmla="*/ 385 h 395"/>
                    <a:gd name="T6" fmla="*/ 44 w 198"/>
                    <a:gd name="T7" fmla="*/ 385 h 395"/>
                    <a:gd name="T8" fmla="*/ 197 w 198"/>
                    <a:gd name="T9" fmla="*/ 0 h 39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8"/>
                    <a:gd name="T16" fmla="*/ 0 h 395"/>
                    <a:gd name="T17" fmla="*/ 198 w 198"/>
                    <a:gd name="T18" fmla="*/ 395 h 39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8" h="395">
                      <a:moveTo>
                        <a:pt x="197" y="0"/>
                      </a:moveTo>
                      <a:lnTo>
                        <a:pt x="0" y="394"/>
                      </a:lnTo>
                      <a:lnTo>
                        <a:pt x="29" y="385"/>
                      </a:lnTo>
                      <a:lnTo>
                        <a:pt x="44" y="385"/>
                      </a:lnTo>
                      <a:lnTo>
                        <a:pt x="197" y="0"/>
                      </a:lnTo>
                    </a:path>
                  </a:pathLst>
                </a:custGeom>
                <a:solidFill>
                  <a:srgbClr val="000000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156" name="Freeform 75"/>
                <p:cNvSpPr>
                  <a:spLocks/>
                </p:cNvSpPr>
                <p:nvPr/>
              </p:nvSpPr>
              <p:spPr bwMode="auto">
                <a:xfrm>
                  <a:off x="3718" y="1991"/>
                  <a:ext cx="230" cy="685"/>
                </a:xfrm>
                <a:custGeom>
                  <a:avLst/>
                  <a:gdLst>
                    <a:gd name="T0" fmla="*/ 0 w 230"/>
                    <a:gd name="T1" fmla="*/ 684 h 685"/>
                    <a:gd name="T2" fmla="*/ 223 w 230"/>
                    <a:gd name="T3" fmla="*/ 10 h 685"/>
                    <a:gd name="T4" fmla="*/ 229 w 230"/>
                    <a:gd name="T5" fmla="*/ 0 h 685"/>
                    <a:gd name="T6" fmla="*/ 106 w 230"/>
                    <a:gd name="T7" fmla="*/ 682 h 685"/>
                    <a:gd name="T8" fmla="*/ 0 w 230"/>
                    <a:gd name="T9" fmla="*/ 684 h 68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0"/>
                    <a:gd name="T16" fmla="*/ 0 h 685"/>
                    <a:gd name="T17" fmla="*/ 230 w 230"/>
                    <a:gd name="T18" fmla="*/ 685 h 68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0" h="685">
                      <a:moveTo>
                        <a:pt x="0" y="684"/>
                      </a:moveTo>
                      <a:lnTo>
                        <a:pt x="223" y="10"/>
                      </a:lnTo>
                      <a:lnTo>
                        <a:pt x="229" y="0"/>
                      </a:lnTo>
                      <a:lnTo>
                        <a:pt x="106" y="682"/>
                      </a:lnTo>
                      <a:lnTo>
                        <a:pt x="0" y="684"/>
                      </a:lnTo>
                    </a:path>
                  </a:pathLst>
                </a:custGeom>
                <a:solidFill>
                  <a:srgbClr val="000000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277674479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5" name="Rectangle 34"/>
          <p:cNvSpPr>
            <a:spLocks noGrp="1" noChangeArrowheads="1"/>
          </p:cNvSpPr>
          <p:nvPr>
            <p:ph type="title"/>
          </p:nvPr>
        </p:nvSpPr>
        <p:spPr>
          <a:xfrm>
            <a:off x="533400" y="171450"/>
            <a:ext cx="8001000" cy="1123950"/>
          </a:xfrm>
          <a:noFill/>
        </p:spPr>
        <p:txBody>
          <a:bodyPr lIns="90488" tIns="44450" rIns="90488" bIns="44450" anchorCtr="1"/>
          <a:lstStyle/>
          <a:p>
            <a:r>
              <a:rPr lang="en-US" altLang="en-US" sz="3600" b="1" dirty="0"/>
              <a:t>Converting a Normal Distribution to a Standard Normal Distribution</a:t>
            </a:r>
          </a:p>
        </p:txBody>
      </p:sp>
      <p:sp>
        <p:nvSpPr>
          <p:cNvPr id="14340" name="Rectangle 35"/>
          <p:cNvSpPr>
            <a:spLocks noChangeArrowheads="1"/>
          </p:cNvSpPr>
          <p:nvPr/>
        </p:nvSpPr>
        <p:spPr bwMode="auto">
          <a:xfrm>
            <a:off x="457200" y="1906588"/>
            <a:ext cx="8077200" cy="1370012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If </a:t>
            </a:r>
            <a:r>
              <a:rPr lang="en-US" sz="2800" i="1" dirty="0">
                <a:solidFill>
                  <a:srgbClr val="141413"/>
                </a:solidFill>
                <a:latin typeface="+mj-lt"/>
                <a:cs typeface="Times New Roman" charset="0"/>
              </a:rPr>
              <a:t>x</a:t>
            </a: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 is a normal random variable with mean </a:t>
            </a:r>
            <a:r>
              <a:rPr lang="en-US" sz="2800" i="1" dirty="0">
                <a:solidFill>
                  <a:srgbClr val="141413"/>
                </a:solidFill>
                <a:latin typeface="+mj-lt"/>
                <a:cs typeface="Times New Roman" charset="0"/>
              </a:rPr>
              <a:t>μ</a:t>
            </a: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 and standard deviation </a:t>
            </a:r>
            <a:r>
              <a:rPr lang="en-US" sz="2800" i="1" dirty="0">
                <a:solidFill>
                  <a:srgbClr val="141413"/>
                </a:solidFill>
                <a:latin typeface="+mj-lt"/>
                <a:cs typeface="Times New Roman" charset="0"/>
                <a:sym typeface="Symbol" pitchFamily="18" charset="2"/>
              </a:rPr>
              <a:t></a:t>
            </a: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, then the random variable </a:t>
            </a:r>
            <a:r>
              <a:rPr lang="en-US" sz="2800" i="1" dirty="0">
                <a:solidFill>
                  <a:srgbClr val="141413"/>
                </a:solidFill>
                <a:latin typeface="+mj-lt"/>
                <a:cs typeface="Times New Roman" charset="0"/>
              </a:rPr>
              <a:t>z</a:t>
            </a: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, defined by the formula</a:t>
            </a:r>
          </a:p>
        </p:txBody>
      </p:sp>
      <p:sp>
        <p:nvSpPr>
          <p:cNvPr id="14341" name="Rectangle 76"/>
          <p:cNvSpPr>
            <a:spLocks noChangeArrowheads="1"/>
          </p:cNvSpPr>
          <p:nvPr/>
        </p:nvSpPr>
        <p:spPr bwMode="auto">
          <a:xfrm>
            <a:off x="457200" y="4725988"/>
            <a:ext cx="8382000" cy="1382712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sz="2800">
                <a:solidFill>
                  <a:srgbClr val="141413"/>
                </a:solidFill>
                <a:latin typeface="+mj-lt"/>
                <a:cs typeface="Times New Roman" charset="0"/>
              </a:rPr>
              <a:t>has a standard normal distribution. The value </a:t>
            </a:r>
            <a:r>
              <a:rPr lang="en-US" sz="2800" i="1">
                <a:solidFill>
                  <a:srgbClr val="141413"/>
                </a:solidFill>
                <a:latin typeface="+mj-lt"/>
                <a:cs typeface="Times New Roman" charset="0"/>
              </a:rPr>
              <a:t>z</a:t>
            </a:r>
            <a:r>
              <a:rPr lang="en-US" sz="2800">
                <a:solidFill>
                  <a:srgbClr val="141413"/>
                </a:solidFill>
                <a:latin typeface="+mj-lt"/>
                <a:cs typeface="Times New Roman" charset="0"/>
              </a:rPr>
              <a:t> describes the number of standard deviations between </a:t>
            </a:r>
            <a:r>
              <a:rPr lang="en-US" sz="2800" i="1">
                <a:solidFill>
                  <a:srgbClr val="141413"/>
                </a:solidFill>
                <a:latin typeface="+mj-lt"/>
                <a:cs typeface="Times New Roman" charset="0"/>
              </a:rPr>
              <a:t>x</a:t>
            </a:r>
            <a:r>
              <a:rPr lang="en-US" sz="2800">
                <a:solidFill>
                  <a:srgbClr val="141413"/>
                </a:solidFill>
                <a:latin typeface="+mj-lt"/>
                <a:cs typeface="Times New Roman" charset="0"/>
              </a:rPr>
              <a:t> and </a:t>
            </a:r>
            <a:r>
              <a:rPr lang="en-US" sz="2800" i="1">
                <a:solidFill>
                  <a:srgbClr val="141413"/>
                </a:solidFill>
                <a:latin typeface="+mj-lt"/>
                <a:cs typeface="Times New Roman" charset="0"/>
              </a:rPr>
              <a:t>µ</a:t>
            </a:r>
            <a:r>
              <a:rPr lang="en-US" sz="2800">
                <a:solidFill>
                  <a:srgbClr val="141413"/>
                </a:solidFill>
                <a:latin typeface="+mj-lt"/>
                <a:cs typeface="Times New Roman" charset="0"/>
              </a:rPr>
              <a:t>.</a:t>
            </a:r>
          </a:p>
        </p:txBody>
      </p:sp>
      <p:graphicFrame>
        <p:nvGraphicFramePr>
          <p:cNvPr id="13314" name="Object 77"/>
          <p:cNvGraphicFramePr>
            <a:graphicFrameLocks noChangeAspect="1"/>
          </p:cNvGraphicFramePr>
          <p:nvPr/>
        </p:nvGraphicFramePr>
        <p:xfrm>
          <a:off x="3810000" y="3505200"/>
          <a:ext cx="1346200" cy="838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8856" name="Equation" r:id="rId4" imgW="1346200" imgH="838200" progId="Equation.DSMT4">
                  <p:embed/>
                </p:oleObj>
              </mc:Choice>
              <mc:Fallback>
                <p:oleObj name="Equation" r:id="rId4" imgW="1346200" imgH="838200" progId="Equation.DSMT4">
                  <p:embed/>
                  <p:pic>
                    <p:nvPicPr>
                      <p:cNvPr id="13314" name="Object 7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810000" y="3505200"/>
                        <a:ext cx="1346200" cy="838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671750562"/>
      </p:ext>
    </p:extLst>
  </p:cSld>
  <p:clrMapOvr>
    <a:masterClrMapping/>
  </p:clrMapOvr>
  <p:transition>
    <p:wipe dir="r"/>
  </p:transition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9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Standardize the</a:t>
            </a:r>
            <a:br>
              <a:rPr lang="en-US" altLang="en-US" b="1"/>
            </a:br>
            <a:r>
              <a:rPr lang="en-US" altLang="en-US" b="1"/>
              <a:t>Normal Distribution</a:t>
            </a:r>
          </a:p>
        </p:txBody>
      </p:sp>
      <p:sp>
        <p:nvSpPr>
          <p:cNvPr id="14340" name="Rectangle 3"/>
          <p:cNvSpPr>
            <a:spLocks noChangeArrowheads="1"/>
          </p:cNvSpPr>
          <p:nvPr/>
        </p:nvSpPr>
        <p:spPr bwMode="auto">
          <a:xfrm>
            <a:off x="182563" y="2573338"/>
            <a:ext cx="2892425" cy="819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r>
              <a:rPr lang="en-US" altLang="en-US" b="1">
                <a:solidFill>
                  <a:schemeClr val="tx2"/>
                </a:solidFill>
              </a:rPr>
              <a:t>Normal </a:t>
            </a:r>
            <a:br>
              <a:rPr lang="en-US" altLang="en-US" b="1">
                <a:solidFill>
                  <a:schemeClr val="tx2"/>
                </a:solidFill>
              </a:rPr>
            </a:br>
            <a:r>
              <a:rPr lang="en-US" altLang="en-US" b="1">
                <a:solidFill>
                  <a:schemeClr val="tx2"/>
                </a:solidFill>
              </a:rPr>
              <a:t>Distribution</a:t>
            </a:r>
          </a:p>
        </p:txBody>
      </p:sp>
      <p:sp>
        <p:nvSpPr>
          <p:cNvPr id="14341" name="Freeform 5"/>
          <p:cNvSpPr>
            <a:spLocks/>
          </p:cNvSpPr>
          <p:nvPr/>
        </p:nvSpPr>
        <p:spPr bwMode="auto">
          <a:xfrm>
            <a:off x="2239963" y="3763963"/>
            <a:ext cx="1628775" cy="1566862"/>
          </a:xfrm>
          <a:custGeom>
            <a:avLst/>
            <a:gdLst>
              <a:gd name="T0" fmla="*/ 2147483647 w 1026"/>
              <a:gd name="T1" fmla="*/ 2147483647 h 987"/>
              <a:gd name="T2" fmla="*/ 2147483647 w 1026"/>
              <a:gd name="T3" fmla="*/ 2147483647 h 987"/>
              <a:gd name="T4" fmla="*/ 2147483647 w 1026"/>
              <a:gd name="T5" fmla="*/ 2147483647 h 987"/>
              <a:gd name="T6" fmla="*/ 2147483647 w 1026"/>
              <a:gd name="T7" fmla="*/ 2147483647 h 987"/>
              <a:gd name="T8" fmla="*/ 2147483647 w 1026"/>
              <a:gd name="T9" fmla="*/ 2147483647 h 987"/>
              <a:gd name="T10" fmla="*/ 2147483647 w 1026"/>
              <a:gd name="T11" fmla="*/ 2147483647 h 987"/>
              <a:gd name="T12" fmla="*/ 2147483647 w 1026"/>
              <a:gd name="T13" fmla="*/ 2147483647 h 987"/>
              <a:gd name="T14" fmla="*/ 2147483647 w 1026"/>
              <a:gd name="T15" fmla="*/ 2147483647 h 987"/>
              <a:gd name="T16" fmla="*/ 2147483647 w 1026"/>
              <a:gd name="T17" fmla="*/ 2147483647 h 987"/>
              <a:gd name="T18" fmla="*/ 2147483647 w 1026"/>
              <a:gd name="T19" fmla="*/ 2147483647 h 987"/>
              <a:gd name="T20" fmla="*/ 2147483647 w 1026"/>
              <a:gd name="T21" fmla="*/ 2147483647 h 987"/>
              <a:gd name="T22" fmla="*/ 2147483647 w 1026"/>
              <a:gd name="T23" fmla="*/ 2147483647 h 987"/>
              <a:gd name="T24" fmla="*/ 2147483647 w 1026"/>
              <a:gd name="T25" fmla="*/ 2147483647 h 987"/>
              <a:gd name="T26" fmla="*/ 2147483647 w 1026"/>
              <a:gd name="T27" fmla="*/ 2147483647 h 987"/>
              <a:gd name="T28" fmla="*/ 2147483647 w 1026"/>
              <a:gd name="T29" fmla="*/ 2147483647 h 987"/>
              <a:gd name="T30" fmla="*/ 0 w 1026"/>
              <a:gd name="T31" fmla="*/ 0 h 98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026"/>
              <a:gd name="T49" fmla="*/ 0 h 987"/>
              <a:gd name="T50" fmla="*/ 1026 w 1026"/>
              <a:gd name="T51" fmla="*/ 987 h 98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026" h="987">
                <a:moveTo>
                  <a:pt x="1026" y="987"/>
                </a:moveTo>
                <a:lnTo>
                  <a:pt x="919" y="976"/>
                </a:lnTo>
                <a:lnTo>
                  <a:pt x="864" y="964"/>
                </a:lnTo>
                <a:lnTo>
                  <a:pt x="811" y="949"/>
                </a:lnTo>
                <a:lnTo>
                  <a:pt x="756" y="926"/>
                </a:lnTo>
                <a:lnTo>
                  <a:pt x="702" y="894"/>
                </a:lnTo>
                <a:lnTo>
                  <a:pt x="649" y="854"/>
                </a:lnTo>
                <a:lnTo>
                  <a:pt x="539" y="741"/>
                </a:lnTo>
                <a:lnTo>
                  <a:pt x="432" y="579"/>
                </a:lnTo>
                <a:lnTo>
                  <a:pt x="325" y="385"/>
                </a:lnTo>
                <a:lnTo>
                  <a:pt x="270" y="286"/>
                </a:lnTo>
                <a:lnTo>
                  <a:pt x="215" y="196"/>
                </a:lnTo>
                <a:lnTo>
                  <a:pt x="162" y="116"/>
                </a:lnTo>
                <a:lnTo>
                  <a:pt x="108" y="53"/>
                </a:lnTo>
                <a:lnTo>
                  <a:pt x="53" y="13"/>
                </a:lnTo>
                <a:lnTo>
                  <a:pt x="0" y="0"/>
                </a:lnTo>
              </a:path>
            </a:pathLst>
          </a:custGeom>
          <a:noFill/>
          <a:ln w="57150">
            <a:solidFill>
              <a:srgbClr val="E989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42" name="Freeform 6"/>
          <p:cNvSpPr>
            <a:spLocks/>
          </p:cNvSpPr>
          <p:nvPr/>
        </p:nvSpPr>
        <p:spPr bwMode="auto">
          <a:xfrm>
            <a:off x="608013" y="3763963"/>
            <a:ext cx="1631950" cy="1566862"/>
          </a:xfrm>
          <a:custGeom>
            <a:avLst/>
            <a:gdLst>
              <a:gd name="T0" fmla="*/ 0 w 1028"/>
              <a:gd name="T1" fmla="*/ 2147483647 h 987"/>
              <a:gd name="T2" fmla="*/ 2147483647 w 1028"/>
              <a:gd name="T3" fmla="*/ 2147483647 h 987"/>
              <a:gd name="T4" fmla="*/ 2147483647 w 1028"/>
              <a:gd name="T5" fmla="*/ 2147483647 h 987"/>
              <a:gd name="T6" fmla="*/ 2147483647 w 1028"/>
              <a:gd name="T7" fmla="*/ 2147483647 h 987"/>
              <a:gd name="T8" fmla="*/ 2147483647 w 1028"/>
              <a:gd name="T9" fmla="*/ 2147483647 h 987"/>
              <a:gd name="T10" fmla="*/ 2147483647 w 1028"/>
              <a:gd name="T11" fmla="*/ 2147483647 h 987"/>
              <a:gd name="T12" fmla="*/ 2147483647 w 1028"/>
              <a:gd name="T13" fmla="*/ 2147483647 h 987"/>
              <a:gd name="T14" fmla="*/ 2147483647 w 1028"/>
              <a:gd name="T15" fmla="*/ 2147483647 h 987"/>
              <a:gd name="T16" fmla="*/ 2147483647 w 1028"/>
              <a:gd name="T17" fmla="*/ 2147483647 h 987"/>
              <a:gd name="T18" fmla="*/ 2147483647 w 1028"/>
              <a:gd name="T19" fmla="*/ 2147483647 h 987"/>
              <a:gd name="T20" fmla="*/ 2147483647 w 1028"/>
              <a:gd name="T21" fmla="*/ 2147483647 h 987"/>
              <a:gd name="T22" fmla="*/ 2147483647 w 1028"/>
              <a:gd name="T23" fmla="*/ 2147483647 h 987"/>
              <a:gd name="T24" fmla="*/ 2147483647 w 1028"/>
              <a:gd name="T25" fmla="*/ 2147483647 h 987"/>
              <a:gd name="T26" fmla="*/ 2147483647 w 1028"/>
              <a:gd name="T27" fmla="*/ 2147483647 h 987"/>
              <a:gd name="T28" fmla="*/ 2147483647 w 1028"/>
              <a:gd name="T29" fmla="*/ 2147483647 h 987"/>
              <a:gd name="T30" fmla="*/ 2147483647 w 1028"/>
              <a:gd name="T31" fmla="*/ 0 h 98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028"/>
              <a:gd name="T49" fmla="*/ 0 h 987"/>
              <a:gd name="T50" fmla="*/ 1028 w 1028"/>
              <a:gd name="T51" fmla="*/ 987 h 987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028" h="987">
                <a:moveTo>
                  <a:pt x="0" y="987"/>
                </a:moveTo>
                <a:lnTo>
                  <a:pt x="107" y="976"/>
                </a:lnTo>
                <a:lnTo>
                  <a:pt x="162" y="964"/>
                </a:lnTo>
                <a:lnTo>
                  <a:pt x="217" y="949"/>
                </a:lnTo>
                <a:lnTo>
                  <a:pt x="270" y="926"/>
                </a:lnTo>
                <a:lnTo>
                  <a:pt x="324" y="894"/>
                </a:lnTo>
                <a:lnTo>
                  <a:pt x="379" y="854"/>
                </a:lnTo>
                <a:lnTo>
                  <a:pt x="487" y="741"/>
                </a:lnTo>
                <a:lnTo>
                  <a:pt x="594" y="579"/>
                </a:lnTo>
                <a:lnTo>
                  <a:pt x="704" y="385"/>
                </a:lnTo>
                <a:lnTo>
                  <a:pt x="756" y="286"/>
                </a:lnTo>
                <a:lnTo>
                  <a:pt x="811" y="196"/>
                </a:lnTo>
                <a:lnTo>
                  <a:pt x="866" y="116"/>
                </a:lnTo>
                <a:lnTo>
                  <a:pt x="918" y="53"/>
                </a:lnTo>
                <a:lnTo>
                  <a:pt x="973" y="13"/>
                </a:lnTo>
                <a:lnTo>
                  <a:pt x="1028" y="0"/>
                </a:lnTo>
              </a:path>
            </a:pathLst>
          </a:custGeom>
          <a:noFill/>
          <a:ln w="57150">
            <a:solidFill>
              <a:srgbClr val="E989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43" name="Freeform 7"/>
          <p:cNvSpPr>
            <a:spLocks/>
          </p:cNvSpPr>
          <p:nvPr/>
        </p:nvSpPr>
        <p:spPr bwMode="auto">
          <a:xfrm>
            <a:off x="608013" y="3800475"/>
            <a:ext cx="3260725" cy="1530350"/>
          </a:xfrm>
          <a:custGeom>
            <a:avLst/>
            <a:gdLst>
              <a:gd name="T0" fmla="*/ 0 w 2054"/>
              <a:gd name="T1" fmla="*/ 0 h 964"/>
              <a:gd name="T2" fmla="*/ 0 w 2054"/>
              <a:gd name="T3" fmla="*/ 2147483647 h 964"/>
              <a:gd name="T4" fmla="*/ 2147483647 w 2054"/>
              <a:gd name="T5" fmla="*/ 2147483647 h 964"/>
              <a:gd name="T6" fmla="*/ 0 60000 65536"/>
              <a:gd name="T7" fmla="*/ 0 60000 65536"/>
              <a:gd name="T8" fmla="*/ 0 60000 65536"/>
              <a:gd name="T9" fmla="*/ 0 w 2054"/>
              <a:gd name="T10" fmla="*/ 0 h 964"/>
              <a:gd name="T11" fmla="*/ 2054 w 2054"/>
              <a:gd name="T12" fmla="*/ 964 h 9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54" h="964">
                <a:moveTo>
                  <a:pt x="0" y="0"/>
                </a:moveTo>
                <a:lnTo>
                  <a:pt x="0" y="964"/>
                </a:lnTo>
                <a:lnTo>
                  <a:pt x="2054" y="964"/>
                </a:lnTo>
              </a:path>
            </a:pathLst>
          </a:custGeom>
          <a:noFill/>
          <a:ln w="30163">
            <a:solidFill>
              <a:schemeClr val="tx1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44" name="Line 8"/>
          <p:cNvSpPr>
            <a:spLocks noChangeShapeType="1"/>
          </p:cNvSpPr>
          <p:nvPr/>
        </p:nvSpPr>
        <p:spPr bwMode="auto">
          <a:xfrm>
            <a:off x="568325" y="3800475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45" name="Line 9"/>
          <p:cNvSpPr>
            <a:spLocks noChangeShapeType="1"/>
          </p:cNvSpPr>
          <p:nvPr/>
        </p:nvSpPr>
        <p:spPr bwMode="auto">
          <a:xfrm>
            <a:off x="568325" y="3951288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46" name="Line 10"/>
          <p:cNvSpPr>
            <a:spLocks noChangeShapeType="1"/>
          </p:cNvSpPr>
          <p:nvPr/>
        </p:nvSpPr>
        <p:spPr bwMode="auto">
          <a:xfrm>
            <a:off x="568325" y="4105275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47" name="Line 11"/>
          <p:cNvSpPr>
            <a:spLocks noChangeShapeType="1"/>
          </p:cNvSpPr>
          <p:nvPr/>
        </p:nvSpPr>
        <p:spPr bwMode="auto">
          <a:xfrm>
            <a:off x="568325" y="4257675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48" name="Line 12"/>
          <p:cNvSpPr>
            <a:spLocks noChangeShapeType="1"/>
          </p:cNvSpPr>
          <p:nvPr/>
        </p:nvSpPr>
        <p:spPr bwMode="auto">
          <a:xfrm>
            <a:off x="568325" y="4411663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49" name="Line 13"/>
          <p:cNvSpPr>
            <a:spLocks noChangeShapeType="1"/>
          </p:cNvSpPr>
          <p:nvPr/>
        </p:nvSpPr>
        <p:spPr bwMode="auto">
          <a:xfrm>
            <a:off x="568325" y="4565650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50" name="Line 14"/>
          <p:cNvSpPr>
            <a:spLocks noChangeShapeType="1"/>
          </p:cNvSpPr>
          <p:nvPr/>
        </p:nvSpPr>
        <p:spPr bwMode="auto">
          <a:xfrm>
            <a:off x="568325" y="4719638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51" name="Line 15"/>
          <p:cNvSpPr>
            <a:spLocks noChangeShapeType="1"/>
          </p:cNvSpPr>
          <p:nvPr/>
        </p:nvSpPr>
        <p:spPr bwMode="auto">
          <a:xfrm>
            <a:off x="568325" y="4872038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52" name="Line 16"/>
          <p:cNvSpPr>
            <a:spLocks noChangeShapeType="1"/>
          </p:cNvSpPr>
          <p:nvPr/>
        </p:nvSpPr>
        <p:spPr bwMode="auto">
          <a:xfrm>
            <a:off x="568325" y="5026025"/>
            <a:ext cx="39688" cy="1588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53" name="Line 17"/>
          <p:cNvSpPr>
            <a:spLocks noChangeShapeType="1"/>
          </p:cNvSpPr>
          <p:nvPr/>
        </p:nvSpPr>
        <p:spPr bwMode="auto">
          <a:xfrm>
            <a:off x="568325" y="5176838"/>
            <a:ext cx="39688" cy="1587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54" name="Line 18"/>
          <p:cNvSpPr>
            <a:spLocks noChangeShapeType="1"/>
          </p:cNvSpPr>
          <p:nvPr/>
        </p:nvSpPr>
        <p:spPr bwMode="auto">
          <a:xfrm>
            <a:off x="3868738" y="5330825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55" name="Line 19"/>
          <p:cNvSpPr>
            <a:spLocks noChangeShapeType="1"/>
          </p:cNvSpPr>
          <p:nvPr/>
        </p:nvSpPr>
        <p:spPr bwMode="auto">
          <a:xfrm>
            <a:off x="3544888" y="5330825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56" name="Line 20"/>
          <p:cNvSpPr>
            <a:spLocks noChangeShapeType="1"/>
          </p:cNvSpPr>
          <p:nvPr/>
        </p:nvSpPr>
        <p:spPr bwMode="auto">
          <a:xfrm>
            <a:off x="3216275" y="5330825"/>
            <a:ext cx="1588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57" name="Line 21"/>
          <p:cNvSpPr>
            <a:spLocks noChangeShapeType="1"/>
          </p:cNvSpPr>
          <p:nvPr/>
        </p:nvSpPr>
        <p:spPr bwMode="auto">
          <a:xfrm>
            <a:off x="2892425" y="5330825"/>
            <a:ext cx="1588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58" name="Line 22"/>
          <p:cNvSpPr>
            <a:spLocks noChangeShapeType="1"/>
          </p:cNvSpPr>
          <p:nvPr/>
        </p:nvSpPr>
        <p:spPr bwMode="auto">
          <a:xfrm>
            <a:off x="2563813" y="5330825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59" name="Line 23"/>
          <p:cNvSpPr>
            <a:spLocks noChangeShapeType="1"/>
          </p:cNvSpPr>
          <p:nvPr/>
        </p:nvSpPr>
        <p:spPr bwMode="auto">
          <a:xfrm>
            <a:off x="2239963" y="5330825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60" name="Line 24"/>
          <p:cNvSpPr>
            <a:spLocks noChangeShapeType="1"/>
          </p:cNvSpPr>
          <p:nvPr/>
        </p:nvSpPr>
        <p:spPr bwMode="auto">
          <a:xfrm>
            <a:off x="1912938" y="5330825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61" name="Line 25"/>
          <p:cNvSpPr>
            <a:spLocks noChangeShapeType="1"/>
          </p:cNvSpPr>
          <p:nvPr/>
        </p:nvSpPr>
        <p:spPr bwMode="auto">
          <a:xfrm>
            <a:off x="1587500" y="5330825"/>
            <a:ext cx="1588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62" name="Line 26"/>
          <p:cNvSpPr>
            <a:spLocks noChangeShapeType="1"/>
          </p:cNvSpPr>
          <p:nvPr/>
        </p:nvSpPr>
        <p:spPr bwMode="auto">
          <a:xfrm>
            <a:off x="1260475" y="5330825"/>
            <a:ext cx="1588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63" name="Line 27"/>
          <p:cNvSpPr>
            <a:spLocks noChangeShapeType="1"/>
          </p:cNvSpPr>
          <p:nvPr/>
        </p:nvSpPr>
        <p:spPr bwMode="auto">
          <a:xfrm>
            <a:off x="935038" y="5330825"/>
            <a:ext cx="1587" cy="19050"/>
          </a:xfrm>
          <a:prstGeom prst="line">
            <a:avLst/>
          </a:prstGeom>
          <a:noFill/>
          <a:ln w="301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64" name="Rectangle 28"/>
          <p:cNvSpPr>
            <a:spLocks noChangeArrowheads="1"/>
          </p:cNvSpPr>
          <p:nvPr/>
        </p:nvSpPr>
        <p:spPr bwMode="auto">
          <a:xfrm>
            <a:off x="3590925" y="5394325"/>
            <a:ext cx="209550" cy="503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3300" b="1" i="1"/>
              <a:t>x</a:t>
            </a:r>
            <a:endParaRPr lang="en-US" altLang="en-US" sz="1800" i="1"/>
          </a:p>
        </p:txBody>
      </p:sp>
      <p:sp>
        <p:nvSpPr>
          <p:cNvPr id="14365" name="Rectangle 29"/>
          <p:cNvSpPr>
            <a:spLocks noChangeArrowheads="1"/>
          </p:cNvSpPr>
          <p:nvPr/>
        </p:nvSpPr>
        <p:spPr bwMode="auto">
          <a:xfrm>
            <a:off x="2116138" y="5286375"/>
            <a:ext cx="241300" cy="503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3300" b="1" i="1">
                <a:latin typeface="Symbol" panose="05050102010706020507" pitchFamily="18" charset="2"/>
              </a:rPr>
              <a:t>m</a:t>
            </a:r>
            <a:endParaRPr lang="en-US" altLang="en-US" sz="1800"/>
          </a:p>
        </p:txBody>
      </p:sp>
      <p:sp>
        <p:nvSpPr>
          <p:cNvPr id="14366" name="Line 30"/>
          <p:cNvSpPr>
            <a:spLocks noChangeShapeType="1"/>
          </p:cNvSpPr>
          <p:nvPr/>
        </p:nvSpPr>
        <p:spPr bwMode="auto">
          <a:xfrm>
            <a:off x="2239963" y="3827463"/>
            <a:ext cx="1587" cy="1503362"/>
          </a:xfrm>
          <a:prstGeom prst="line">
            <a:avLst/>
          </a:prstGeom>
          <a:noFill/>
          <a:ln w="17463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67" name="Rectangle 31"/>
          <p:cNvSpPr>
            <a:spLocks noChangeArrowheads="1"/>
          </p:cNvSpPr>
          <p:nvPr/>
        </p:nvSpPr>
        <p:spPr bwMode="auto">
          <a:xfrm>
            <a:off x="1173163" y="3424238"/>
            <a:ext cx="252412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3300" b="1" i="1">
                <a:latin typeface="Symbol" panose="05050102010706020507" pitchFamily="18" charset="2"/>
              </a:rPr>
              <a:t>s</a:t>
            </a:r>
            <a:endParaRPr lang="en-US" altLang="en-US" sz="1800"/>
          </a:p>
        </p:txBody>
      </p:sp>
      <p:grpSp>
        <p:nvGrpSpPr>
          <p:cNvPr id="2" name="Group 74"/>
          <p:cNvGrpSpPr>
            <a:grpSpLocks/>
          </p:cNvGrpSpPr>
          <p:nvPr/>
        </p:nvGrpSpPr>
        <p:grpSpPr bwMode="auto">
          <a:xfrm>
            <a:off x="5126038" y="2573338"/>
            <a:ext cx="3787775" cy="3932237"/>
            <a:chOff x="3229" y="1621"/>
            <a:chExt cx="2386" cy="2477"/>
          </a:xfrm>
        </p:grpSpPr>
        <p:sp>
          <p:nvSpPr>
            <p:cNvPr id="14373" name="Rectangle 33"/>
            <p:cNvSpPr>
              <a:spLocks noChangeArrowheads="1"/>
            </p:cNvSpPr>
            <p:nvPr/>
          </p:nvSpPr>
          <p:spPr bwMode="auto">
            <a:xfrm>
              <a:off x="3573" y="3773"/>
              <a:ext cx="1474" cy="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sz="2800" b="1" i="1">
                  <a:solidFill>
                    <a:srgbClr val="990099"/>
                  </a:solidFill>
                </a:rPr>
                <a:t> One table!</a:t>
              </a:r>
            </a:p>
          </p:txBody>
        </p:sp>
        <p:sp>
          <p:nvSpPr>
            <p:cNvPr id="14374" name="Rectangle 34"/>
            <p:cNvSpPr>
              <a:spLocks noChangeArrowheads="1"/>
            </p:cNvSpPr>
            <p:nvPr/>
          </p:nvSpPr>
          <p:spPr bwMode="auto">
            <a:xfrm>
              <a:off x="4002" y="3330"/>
              <a:ext cx="152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m</a:t>
              </a:r>
              <a:endParaRPr lang="en-US" altLang="en-US" sz="1800"/>
            </a:p>
          </p:txBody>
        </p:sp>
        <p:sp>
          <p:nvSpPr>
            <p:cNvPr id="14375" name="Rectangle 35"/>
            <p:cNvSpPr>
              <a:spLocks noChangeArrowheads="1"/>
            </p:cNvSpPr>
            <p:nvPr/>
          </p:nvSpPr>
          <p:spPr bwMode="auto">
            <a:xfrm>
              <a:off x="4156" y="3520"/>
              <a:ext cx="44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200" b="1"/>
                <a:t> </a:t>
              </a:r>
              <a:endParaRPr lang="en-US" altLang="en-US" sz="1800"/>
            </a:p>
          </p:txBody>
        </p:sp>
        <p:sp>
          <p:nvSpPr>
            <p:cNvPr id="14376" name="Rectangle 36"/>
            <p:cNvSpPr>
              <a:spLocks noChangeArrowheads="1"/>
            </p:cNvSpPr>
            <p:nvPr/>
          </p:nvSpPr>
          <p:spPr bwMode="auto">
            <a:xfrm>
              <a:off x="4204" y="3351"/>
              <a:ext cx="348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= 0</a:t>
              </a:r>
              <a:endParaRPr lang="en-US" altLang="en-US" sz="1800"/>
            </a:p>
          </p:txBody>
        </p:sp>
        <p:sp>
          <p:nvSpPr>
            <p:cNvPr id="14377" name="Freeform 37"/>
            <p:cNvSpPr>
              <a:spLocks/>
            </p:cNvSpPr>
            <p:nvPr/>
          </p:nvSpPr>
          <p:spPr bwMode="auto">
            <a:xfrm>
              <a:off x="4290" y="2371"/>
              <a:ext cx="1029" cy="987"/>
            </a:xfrm>
            <a:custGeom>
              <a:avLst/>
              <a:gdLst>
                <a:gd name="T0" fmla="*/ 1029 w 1029"/>
                <a:gd name="T1" fmla="*/ 987 h 987"/>
                <a:gd name="T2" fmla="*/ 919 w 1029"/>
                <a:gd name="T3" fmla="*/ 976 h 987"/>
                <a:gd name="T4" fmla="*/ 866 w 1029"/>
                <a:gd name="T5" fmla="*/ 964 h 987"/>
                <a:gd name="T6" fmla="*/ 812 w 1029"/>
                <a:gd name="T7" fmla="*/ 949 h 987"/>
                <a:gd name="T8" fmla="*/ 757 w 1029"/>
                <a:gd name="T9" fmla="*/ 926 h 987"/>
                <a:gd name="T10" fmla="*/ 704 w 1029"/>
                <a:gd name="T11" fmla="*/ 894 h 987"/>
                <a:gd name="T12" fmla="*/ 649 w 1029"/>
                <a:gd name="T13" fmla="*/ 854 h 987"/>
                <a:gd name="T14" fmla="*/ 542 w 1029"/>
                <a:gd name="T15" fmla="*/ 741 h 987"/>
                <a:gd name="T16" fmla="*/ 434 w 1029"/>
                <a:gd name="T17" fmla="*/ 579 h 987"/>
                <a:gd name="T18" fmla="*/ 325 w 1029"/>
                <a:gd name="T19" fmla="*/ 385 h 987"/>
                <a:gd name="T20" fmla="*/ 270 w 1029"/>
                <a:gd name="T21" fmla="*/ 286 h 987"/>
                <a:gd name="T22" fmla="*/ 217 w 1029"/>
                <a:gd name="T23" fmla="*/ 196 h 987"/>
                <a:gd name="T24" fmla="*/ 163 w 1029"/>
                <a:gd name="T25" fmla="*/ 116 h 987"/>
                <a:gd name="T26" fmla="*/ 110 w 1029"/>
                <a:gd name="T27" fmla="*/ 53 h 987"/>
                <a:gd name="T28" fmla="*/ 55 w 1029"/>
                <a:gd name="T29" fmla="*/ 13 h 987"/>
                <a:gd name="T30" fmla="*/ 0 w 1029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9"/>
                <a:gd name="T49" fmla="*/ 0 h 987"/>
                <a:gd name="T50" fmla="*/ 1029 w 1029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9" h="987">
                  <a:moveTo>
                    <a:pt x="1029" y="987"/>
                  </a:moveTo>
                  <a:lnTo>
                    <a:pt x="919" y="976"/>
                  </a:lnTo>
                  <a:lnTo>
                    <a:pt x="866" y="964"/>
                  </a:lnTo>
                  <a:lnTo>
                    <a:pt x="812" y="949"/>
                  </a:lnTo>
                  <a:lnTo>
                    <a:pt x="757" y="926"/>
                  </a:lnTo>
                  <a:lnTo>
                    <a:pt x="704" y="894"/>
                  </a:lnTo>
                  <a:lnTo>
                    <a:pt x="649" y="854"/>
                  </a:lnTo>
                  <a:lnTo>
                    <a:pt x="542" y="741"/>
                  </a:lnTo>
                  <a:lnTo>
                    <a:pt x="434" y="579"/>
                  </a:lnTo>
                  <a:lnTo>
                    <a:pt x="325" y="385"/>
                  </a:lnTo>
                  <a:lnTo>
                    <a:pt x="270" y="286"/>
                  </a:lnTo>
                  <a:lnTo>
                    <a:pt x="217" y="196"/>
                  </a:lnTo>
                  <a:lnTo>
                    <a:pt x="163" y="116"/>
                  </a:lnTo>
                  <a:lnTo>
                    <a:pt x="110" y="53"/>
                  </a:lnTo>
                  <a:lnTo>
                    <a:pt x="55" y="13"/>
                  </a:lnTo>
                  <a:lnTo>
                    <a:pt x="0" y="0"/>
                  </a:lnTo>
                </a:path>
              </a:pathLst>
            </a:custGeom>
            <a:noFill/>
            <a:ln w="57150">
              <a:solidFill>
                <a:srgbClr val="99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8" name="Freeform 38"/>
            <p:cNvSpPr>
              <a:spLocks/>
            </p:cNvSpPr>
            <p:nvPr/>
          </p:nvSpPr>
          <p:spPr bwMode="auto">
            <a:xfrm>
              <a:off x="3264" y="2371"/>
              <a:ext cx="1026" cy="987"/>
            </a:xfrm>
            <a:custGeom>
              <a:avLst/>
              <a:gdLst>
                <a:gd name="T0" fmla="*/ 0 w 1026"/>
                <a:gd name="T1" fmla="*/ 987 h 987"/>
                <a:gd name="T2" fmla="*/ 108 w 1026"/>
                <a:gd name="T3" fmla="*/ 976 h 987"/>
                <a:gd name="T4" fmla="*/ 163 w 1026"/>
                <a:gd name="T5" fmla="*/ 964 h 987"/>
                <a:gd name="T6" fmla="*/ 215 w 1026"/>
                <a:gd name="T7" fmla="*/ 949 h 987"/>
                <a:gd name="T8" fmla="*/ 270 w 1026"/>
                <a:gd name="T9" fmla="*/ 926 h 987"/>
                <a:gd name="T10" fmla="*/ 325 w 1026"/>
                <a:gd name="T11" fmla="*/ 894 h 987"/>
                <a:gd name="T12" fmla="*/ 378 w 1026"/>
                <a:gd name="T13" fmla="*/ 854 h 987"/>
                <a:gd name="T14" fmla="*/ 487 w 1026"/>
                <a:gd name="T15" fmla="*/ 741 h 987"/>
                <a:gd name="T16" fmla="*/ 595 w 1026"/>
                <a:gd name="T17" fmla="*/ 579 h 987"/>
                <a:gd name="T18" fmla="*/ 702 w 1026"/>
                <a:gd name="T19" fmla="*/ 385 h 987"/>
                <a:gd name="T20" fmla="*/ 757 w 1026"/>
                <a:gd name="T21" fmla="*/ 286 h 987"/>
                <a:gd name="T22" fmla="*/ 812 w 1026"/>
                <a:gd name="T23" fmla="*/ 196 h 987"/>
                <a:gd name="T24" fmla="*/ 864 w 1026"/>
                <a:gd name="T25" fmla="*/ 116 h 987"/>
                <a:gd name="T26" fmla="*/ 919 w 1026"/>
                <a:gd name="T27" fmla="*/ 53 h 987"/>
                <a:gd name="T28" fmla="*/ 974 w 1026"/>
                <a:gd name="T29" fmla="*/ 13 h 987"/>
                <a:gd name="T30" fmla="*/ 1026 w 1026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6"/>
                <a:gd name="T49" fmla="*/ 0 h 987"/>
                <a:gd name="T50" fmla="*/ 1026 w 1026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6" h="987">
                  <a:moveTo>
                    <a:pt x="0" y="987"/>
                  </a:moveTo>
                  <a:lnTo>
                    <a:pt x="108" y="976"/>
                  </a:lnTo>
                  <a:lnTo>
                    <a:pt x="163" y="964"/>
                  </a:lnTo>
                  <a:lnTo>
                    <a:pt x="215" y="949"/>
                  </a:lnTo>
                  <a:lnTo>
                    <a:pt x="270" y="926"/>
                  </a:lnTo>
                  <a:lnTo>
                    <a:pt x="325" y="894"/>
                  </a:lnTo>
                  <a:lnTo>
                    <a:pt x="378" y="854"/>
                  </a:lnTo>
                  <a:lnTo>
                    <a:pt x="487" y="741"/>
                  </a:lnTo>
                  <a:lnTo>
                    <a:pt x="595" y="579"/>
                  </a:lnTo>
                  <a:lnTo>
                    <a:pt x="702" y="385"/>
                  </a:lnTo>
                  <a:lnTo>
                    <a:pt x="757" y="286"/>
                  </a:lnTo>
                  <a:lnTo>
                    <a:pt x="812" y="196"/>
                  </a:lnTo>
                  <a:lnTo>
                    <a:pt x="864" y="116"/>
                  </a:lnTo>
                  <a:lnTo>
                    <a:pt x="919" y="53"/>
                  </a:lnTo>
                  <a:lnTo>
                    <a:pt x="974" y="13"/>
                  </a:lnTo>
                  <a:lnTo>
                    <a:pt x="1026" y="0"/>
                  </a:lnTo>
                </a:path>
              </a:pathLst>
            </a:custGeom>
            <a:noFill/>
            <a:ln w="57150">
              <a:solidFill>
                <a:srgbClr val="99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9" name="Line 39"/>
            <p:cNvSpPr>
              <a:spLocks noChangeShapeType="1"/>
            </p:cNvSpPr>
            <p:nvPr/>
          </p:nvSpPr>
          <p:spPr bwMode="auto">
            <a:xfrm>
              <a:off x="4293" y="2400"/>
              <a:ext cx="1" cy="966"/>
            </a:xfrm>
            <a:prstGeom prst="line">
              <a:avLst/>
            </a:prstGeom>
            <a:noFill/>
            <a:ln w="174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0" name="Rectangle 40"/>
            <p:cNvSpPr>
              <a:spLocks noChangeArrowheads="1"/>
            </p:cNvSpPr>
            <p:nvPr/>
          </p:nvSpPr>
          <p:spPr bwMode="auto">
            <a:xfrm>
              <a:off x="4602" y="2157"/>
              <a:ext cx="159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s</a:t>
              </a:r>
              <a:endParaRPr lang="en-US" altLang="en-US" sz="1800"/>
            </a:p>
          </p:txBody>
        </p:sp>
        <p:sp>
          <p:nvSpPr>
            <p:cNvPr id="14381" name="Rectangle 41"/>
            <p:cNvSpPr>
              <a:spLocks noChangeArrowheads="1"/>
            </p:cNvSpPr>
            <p:nvPr/>
          </p:nvSpPr>
          <p:spPr bwMode="auto">
            <a:xfrm>
              <a:off x="4762" y="2157"/>
              <a:ext cx="32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>
                  <a:solidFill>
                    <a:srgbClr val="CDCDCD"/>
                  </a:solidFill>
                  <a:latin typeface="Symbol" panose="05050102010706020507" pitchFamily="18" charset="2"/>
                </a:rPr>
                <a:t> </a:t>
              </a:r>
              <a:endParaRPr lang="en-US" altLang="en-US" sz="1800"/>
            </a:p>
          </p:txBody>
        </p:sp>
        <p:sp>
          <p:nvSpPr>
            <p:cNvPr id="14382" name="Rectangle 42"/>
            <p:cNvSpPr>
              <a:spLocks noChangeArrowheads="1"/>
            </p:cNvSpPr>
            <p:nvPr/>
          </p:nvSpPr>
          <p:spPr bwMode="auto">
            <a:xfrm>
              <a:off x="4830" y="2178"/>
              <a:ext cx="348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= 1</a:t>
              </a:r>
              <a:endParaRPr lang="en-US" altLang="en-US" sz="1800"/>
            </a:p>
          </p:txBody>
        </p:sp>
        <p:sp>
          <p:nvSpPr>
            <p:cNvPr id="14383" name="Line 43"/>
            <p:cNvSpPr>
              <a:spLocks noChangeShapeType="1"/>
            </p:cNvSpPr>
            <p:nvPr/>
          </p:nvSpPr>
          <p:spPr bwMode="auto">
            <a:xfrm>
              <a:off x="3229" y="2394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4" name="Line 44"/>
            <p:cNvSpPr>
              <a:spLocks noChangeShapeType="1"/>
            </p:cNvSpPr>
            <p:nvPr/>
          </p:nvSpPr>
          <p:spPr bwMode="auto">
            <a:xfrm>
              <a:off x="3229" y="2489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5" name="Line 45"/>
            <p:cNvSpPr>
              <a:spLocks noChangeShapeType="1"/>
            </p:cNvSpPr>
            <p:nvPr/>
          </p:nvSpPr>
          <p:spPr bwMode="auto">
            <a:xfrm>
              <a:off x="3229" y="258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6" name="Line 46"/>
            <p:cNvSpPr>
              <a:spLocks noChangeShapeType="1"/>
            </p:cNvSpPr>
            <p:nvPr/>
          </p:nvSpPr>
          <p:spPr bwMode="auto">
            <a:xfrm>
              <a:off x="3229" y="2682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7" name="Line 47"/>
            <p:cNvSpPr>
              <a:spLocks noChangeShapeType="1"/>
            </p:cNvSpPr>
            <p:nvPr/>
          </p:nvSpPr>
          <p:spPr bwMode="auto">
            <a:xfrm>
              <a:off x="3229" y="2779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8" name="Line 48"/>
            <p:cNvSpPr>
              <a:spLocks noChangeShapeType="1"/>
            </p:cNvSpPr>
            <p:nvPr/>
          </p:nvSpPr>
          <p:spPr bwMode="auto">
            <a:xfrm>
              <a:off x="3229" y="287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9" name="Line 49"/>
            <p:cNvSpPr>
              <a:spLocks noChangeShapeType="1"/>
            </p:cNvSpPr>
            <p:nvPr/>
          </p:nvSpPr>
          <p:spPr bwMode="auto">
            <a:xfrm>
              <a:off x="3229" y="2973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0" name="Line 50"/>
            <p:cNvSpPr>
              <a:spLocks noChangeShapeType="1"/>
            </p:cNvSpPr>
            <p:nvPr/>
          </p:nvSpPr>
          <p:spPr bwMode="auto">
            <a:xfrm>
              <a:off x="3229" y="3069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1" name="Line 51"/>
            <p:cNvSpPr>
              <a:spLocks noChangeShapeType="1"/>
            </p:cNvSpPr>
            <p:nvPr/>
          </p:nvSpPr>
          <p:spPr bwMode="auto">
            <a:xfrm>
              <a:off x="3229" y="316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2" name="Line 52"/>
            <p:cNvSpPr>
              <a:spLocks noChangeShapeType="1"/>
            </p:cNvSpPr>
            <p:nvPr/>
          </p:nvSpPr>
          <p:spPr bwMode="auto">
            <a:xfrm>
              <a:off x="3229" y="3261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3" name="Line 53"/>
            <p:cNvSpPr>
              <a:spLocks noChangeShapeType="1"/>
            </p:cNvSpPr>
            <p:nvPr/>
          </p:nvSpPr>
          <p:spPr bwMode="auto">
            <a:xfrm>
              <a:off x="5308" y="335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4" name="Line 54"/>
            <p:cNvSpPr>
              <a:spLocks noChangeShapeType="1"/>
            </p:cNvSpPr>
            <p:nvPr/>
          </p:nvSpPr>
          <p:spPr bwMode="auto">
            <a:xfrm>
              <a:off x="5104" y="335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5" name="Line 55"/>
            <p:cNvSpPr>
              <a:spLocks noChangeShapeType="1"/>
            </p:cNvSpPr>
            <p:nvPr/>
          </p:nvSpPr>
          <p:spPr bwMode="auto">
            <a:xfrm>
              <a:off x="4897" y="335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6" name="Line 56"/>
            <p:cNvSpPr>
              <a:spLocks noChangeShapeType="1"/>
            </p:cNvSpPr>
            <p:nvPr/>
          </p:nvSpPr>
          <p:spPr bwMode="auto">
            <a:xfrm>
              <a:off x="4693" y="335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7" name="Line 57"/>
            <p:cNvSpPr>
              <a:spLocks noChangeShapeType="1"/>
            </p:cNvSpPr>
            <p:nvPr/>
          </p:nvSpPr>
          <p:spPr bwMode="auto">
            <a:xfrm>
              <a:off x="4486" y="335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8" name="Line 58"/>
            <p:cNvSpPr>
              <a:spLocks noChangeShapeType="1"/>
            </p:cNvSpPr>
            <p:nvPr/>
          </p:nvSpPr>
          <p:spPr bwMode="auto">
            <a:xfrm>
              <a:off x="4282" y="335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9" name="Line 59"/>
            <p:cNvSpPr>
              <a:spLocks noChangeShapeType="1"/>
            </p:cNvSpPr>
            <p:nvPr/>
          </p:nvSpPr>
          <p:spPr bwMode="auto">
            <a:xfrm>
              <a:off x="4076" y="335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0" name="Line 60"/>
            <p:cNvSpPr>
              <a:spLocks noChangeShapeType="1"/>
            </p:cNvSpPr>
            <p:nvPr/>
          </p:nvSpPr>
          <p:spPr bwMode="auto">
            <a:xfrm>
              <a:off x="3871" y="335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1" name="Line 61"/>
            <p:cNvSpPr>
              <a:spLocks noChangeShapeType="1"/>
            </p:cNvSpPr>
            <p:nvPr/>
          </p:nvSpPr>
          <p:spPr bwMode="auto">
            <a:xfrm>
              <a:off x="3665" y="335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2" name="Line 62"/>
            <p:cNvSpPr>
              <a:spLocks noChangeShapeType="1"/>
            </p:cNvSpPr>
            <p:nvPr/>
          </p:nvSpPr>
          <p:spPr bwMode="auto">
            <a:xfrm>
              <a:off x="3460" y="335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3" name="Rectangle 63"/>
            <p:cNvSpPr>
              <a:spLocks noChangeArrowheads="1"/>
            </p:cNvSpPr>
            <p:nvPr/>
          </p:nvSpPr>
          <p:spPr bwMode="auto">
            <a:xfrm>
              <a:off x="5148" y="3398"/>
              <a:ext cx="103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/>
                <a:t>z</a:t>
              </a:r>
              <a:endParaRPr lang="en-US" altLang="en-US" sz="1800" i="1"/>
            </a:p>
          </p:txBody>
        </p:sp>
        <p:sp>
          <p:nvSpPr>
            <p:cNvPr id="14404" name="Rectangle 65"/>
            <p:cNvSpPr>
              <a:spLocks noChangeArrowheads="1"/>
            </p:cNvSpPr>
            <p:nvPr/>
          </p:nvSpPr>
          <p:spPr bwMode="auto">
            <a:xfrm>
              <a:off x="3697" y="1621"/>
              <a:ext cx="1918" cy="5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r"/>
              <a:r>
                <a:rPr lang="en-US" altLang="en-US" b="1">
                  <a:solidFill>
                    <a:schemeClr val="tx2"/>
                  </a:solidFill>
                </a:rPr>
                <a:t>Standardized Normal Distribution</a:t>
              </a:r>
            </a:p>
          </p:txBody>
        </p:sp>
        <p:sp>
          <p:nvSpPr>
            <p:cNvPr id="14405" name="Freeform 66"/>
            <p:cNvSpPr>
              <a:spLocks/>
            </p:cNvSpPr>
            <p:nvPr/>
          </p:nvSpPr>
          <p:spPr bwMode="auto">
            <a:xfrm>
              <a:off x="3254" y="2394"/>
              <a:ext cx="2054" cy="964"/>
            </a:xfrm>
            <a:custGeom>
              <a:avLst/>
              <a:gdLst>
                <a:gd name="T0" fmla="*/ 0 w 2054"/>
                <a:gd name="T1" fmla="*/ 0 h 964"/>
                <a:gd name="T2" fmla="*/ 0 w 2054"/>
                <a:gd name="T3" fmla="*/ 964 h 964"/>
                <a:gd name="T4" fmla="*/ 2054 w 2054"/>
                <a:gd name="T5" fmla="*/ 964 h 964"/>
                <a:gd name="T6" fmla="*/ 0 60000 65536"/>
                <a:gd name="T7" fmla="*/ 0 60000 65536"/>
                <a:gd name="T8" fmla="*/ 0 60000 65536"/>
                <a:gd name="T9" fmla="*/ 0 w 2054"/>
                <a:gd name="T10" fmla="*/ 0 h 964"/>
                <a:gd name="T11" fmla="*/ 2054 w 2054"/>
                <a:gd name="T12" fmla="*/ 964 h 9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54" h="964">
                  <a:moveTo>
                    <a:pt x="0" y="0"/>
                  </a:moveTo>
                  <a:lnTo>
                    <a:pt x="0" y="964"/>
                  </a:lnTo>
                  <a:lnTo>
                    <a:pt x="2054" y="964"/>
                  </a:lnTo>
                </a:path>
              </a:pathLst>
            </a:custGeom>
            <a:noFill/>
            <a:ln w="30163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" name="Group 76"/>
          <p:cNvGrpSpPr>
            <a:grpSpLocks/>
          </p:cNvGrpSpPr>
          <p:nvPr/>
        </p:nvGrpSpPr>
        <p:grpSpPr bwMode="auto">
          <a:xfrm>
            <a:off x="2897188" y="2133600"/>
            <a:ext cx="2743200" cy="2209800"/>
            <a:chOff x="1825" y="1344"/>
            <a:chExt cx="1728" cy="1392"/>
          </a:xfrm>
        </p:grpSpPr>
        <p:grpSp>
          <p:nvGrpSpPr>
            <p:cNvPr id="14370" name="Group 72"/>
            <p:cNvGrpSpPr>
              <a:grpSpLocks/>
            </p:cNvGrpSpPr>
            <p:nvPr/>
          </p:nvGrpSpPr>
          <p:grpSpPr bwMode="auto">
            <a:xfrm>
              <a:off x="1825" y="2024"/>
              <a:ext cx="1728" cy="712"/>
              <a:chOff x="1825" y="2124"/>
              <a:chExt cx="1728" cy="793"/>
            </a:xfrm>
          </p:grpSpPr>
          <p:sp>
            <p:nvSpPr>
              <p:cNvPr id="14371" name="Freeform 68"/>
              <p:cNvSpPr>
                <a:spLocks/>
              </p:cNvSpPr>
              <p:nvPr/>
            </p:nvSpPr>
            <p:spPr bwMode="auto">
              <a:xfrm>
                <a:off x="1827" y="2158"/>
                <a:ext cx="1726" cy="759"/>
              </a:xfrm>
              <a:custGeom>
                <a:avLst/>
                <a:gdLst>
                  <a:gd name="T0" fmla="*/ 0 w 1726"/>
                  <a:gd name="T1" fmla="*/ 386 h 759"/>
                  <a:gd name="T2" fmla="*/ 86 w 1726"/>
                  <a:gd name="T3" fmla="*/ 282 h 759"/>
                  <a:gd name="T4" fmla="*/ 151 w 1726"/>
                  <a:gd name="T5" fmla="*/ 227 h 759"/>
                  <a:gd name="T6" fmla="*/ 224 w 1726"/>
                  <a:gd name="T7" fmla="*/ 175 h 759"/>
                  <a:gd name="T8" fmla="*/ 304 w 1726"/>
                  <a:gd name="T9" fmla="*/ 134 h 759"/>
                  <a:gd name="T10" fmla="*/ 394 w 1726"/>
                  <a:gd name="T11" fmla="*/ 93 h 759"/>
                  <a:gd name="T12" fmla="*/ 502 w 1726"/>
                  <a:gd name="T13" fmla="*/ 57 h 759"/>
                  <a:gd name="T14" fmla="*/ 646 w 1726"/>
                  <a:gd name="T15" fmla="*/ 20 h 759"/>
                  <a:gd name="T16" fmla="*/ 778 w 1726"/>
                  <a:gd name="T17" fmla="*/ 6 h 759"/>
                  <a:gd name="T18" fmla="*/ 896 w 1726"/>
                  <a:gd name="T19" fmla="*/ 2 h 759"/>
                  <a:gd name="T20" fmla="*/ 1021 w 1726"/>
                  <a:gd name="T21" fmla="*/ 14 h 759"/>
                  <a:gd name="T22" fmla="*/ 1132 w 1726"/>
                  <a:gd name="T23" fmla="*/ 36 h 759"/>
                  <a:gd name="T24" fmla="*/ 1236 w 1726"/>
                  <a:gd name="T25" fmla="*/ 79 h 759"/>
                  <a:gd name="T26" fmla="*/ 1342 w 1726"/>
                  <a:gd name="T27" fmla="*/ 147 h 759"/>
                  <a:gd name="T28" fmla="*/ 1426 w 1726"/>
                  <a:gd name="T29" fmla="*/ 225 h 759"/>
                  <a:gd name="T30" fmla="*/ 1472 w 1726"/>
                  <a:gd name="T31" fmla="*/ 277 h 759"/>
                  <a:gd name="T32" fmla="*/ 1594 w 1726"/>
                  <a:gd name="T33" fmla="*/ 94 h 759"/>
                  <a:gd name="T34" fmla="*/ 1596 w 1726"/>
                  <a:gd name="T35" fmla="*/ 197 h 759"/>
                  <a:gd name="T36" fmla="*/ 1605 w 1726"/>
                  <a:gd name="T37" fmla="*/ 300 h 759"/>
                  <a:gd name="T38" fmla="*/ 1624 w 1726"/>
                  <a:gd name="T39" fmla="*/ 398 h 759"/>
                  <a:gd name="T40" fmla="*/ 1651 w 1726"/>
                  <a:gd name="T41" fmla="*/ 499 h 759"/>
                  <a:gd name="T42" fmla="*/ 1706 w 1726"/>
                  <a:gd name="T43" fmla="*/ 627 h 759"/>
                  <a:gd name="T44" fmla="*/ 1685 w 1726"/>
                  <a:gd name="T45" fmla="*/ 685 h 759"/>
                  <a:gd name="T46" fmla="*/ 1601 w 1726"/>
                  <a:gd name="T47" fmla="*/ 667 h 759"/>
                  <a:gd name="T48" fmla="*/ 1534 w 1726"/>
                  <a:gd name="T49" fmla="*/ 664 h 759"/>
                  <a:gd name="T50" fmla="*/ 1469 w 1726"/>
                  <a:gd name="T51" fmla="*/ 671 h 759"/>
                  <a:gd name="T52" fmla="*/ 1403 w 1726"/>
                  <a:gd name="T53" fmla="*/ 690 h 759"/>
                  <a:gd name="T54" fmla="*/ 1330 w 1726"/>
                  <a:gd name="T55" fmla="*/ 723 h 759"/>
                  <a:gd name="T56" fmla="*/ 1259 w 1726"/>
                  <a:gd name="T57" fmla="*/ 687 h 759"/>
                  <a:gd name="T58" fmla="*/ 1345 w 1726"/>
                  <a:gd name="T59" fmla="*/ 482 h 759"/>
                  <a:gd name="T60" fmla="*/ 1237 w 1726"/>
                  <a:gd name="T61" fmla="*/ 396 h 759"/>
                  <a:gd name="T62" fmla="*/ 1131 w 1726"/>
                  <a:gd name="T63" fmla="*/ 328 h 759"/>
                  <a:gd name="T64" fmla="*/ 1036 w 1726"/>
                  <a:gd name="T65" fmla="*/ 277 h 759"/>
                  <a:gd name="T66" fmla="*/ 921 w 1726"/>
                  <a:gd name="T67" fmla="*/ 232 h 759"/>
                  <a:gd name="T68" fmla="*/ 811 w 1726"/>
                  <a:gd name="T69" fmla="*/ 209 h 759"/>
                  <a:gd name="T70" fmla="*/ 707 w 1726"/>
                  <a:gd name="T71" fmla="*/ 195 h 759"/>
                  <a:gd name="T72" fmla="*/ 587 w 1726"/>
                  <a:gd name="T73" fmla="*/ 201 h 759"/>
                  <a:gd name="T74" fmla="*/ 470 w 1726"/>
                  <a:gd name="T75" fmla="*/ 211 h 759"/>
                  <a:gd name="T76" fmla="*/ 334 w 1726"/>
                  <a:gd name="T77" fmla="*/ 232 h 759"/>
                  <a:gd name="T78" fmla="*/ 231 w 1726"/>
                  <a:gd name="T79" fmla="*/ 266 h 759"/>
                  <a:gd name="T80" fmla="*/ 158 w 1726"/>
                  <a:gd name="T81" fmla="*/ 301 h 759"/>
                  <a:gd name="T82" fmla="*/ 97 w 1726"/>
                  <a:gd name="T83" fmla="*/ 343 h 75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726"/>
                  <a:gd name="T127" fmla="*/ 0 h 759"/>
                  <a:gd name="T128" fmla="*/ 1726 w 1726"/>
                  <a:gd name="T129" fmla="*/ 759 h 75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726" h="759">
                    <a:moveTo>
                      <a:pt x="7" y="425"/>
                    </a:moveTo>
                    <a:lnTo>
                      <a:pt x="0" y="386"/>
                    </a:lnTo>
                    <a:lnTo>
                      <a:pt x="52" y="320"/>
                    </a:lnTo>
                    <a:lnTo>
                      <a:pt x="86" y="282"/>
                    </a:lnTo>
                    <a:lnTo>
                      <a:pt x="122" y="255"/>
                    </a:lnTo>
                    <a:lnTo>
                      <a:pt x="151" y="227"/>
                    </a:lnTo>
                    <a:lnTo>
                      <a:pt x="190" y="200"/>
                    </a:lnTo>
                    <a:lnTo>
                      <a:pt x="224" y="175"/>
                    </a:lnTo>
                    <a:lnTo>
                      <a:pt x="269" y="153"/>
                    </a:lnTo>
                    <a:lnTo>
                      <a:pt x="304" y="134"/>
                    </a:lnTo>
                    <a:lnTo>
                      <a:pt x="341" y="113"/>
                    </a:lnTo>
                    <a:lnTo>
                      <a:pt x="394" y="93"/>
                    </a:lnTo>
                    <a:lnTo>
                      <a:pt x="443" y="75"/>
                    </a:lnTo>
                    <a:lnTo>
                      <a:pt x="502" y="57"/>
                    </a:lnTo>
                    <a:lnTo>
                      <a:pt x="581" y="34"/>
                    </a:lnTo>
                    <a:lnTo>
                      <a:pt x="646" y="20"/>
                    </a:lnTo>
                    <a:lnTo>
                      <a:pt x="700" y="14"/>
                    </a:lnTo>
                    <a:lnTo>
                      <a:pt x="778" y="6"/>
                    </a:lnTo>
                    <a:lnTo>
                      <a:pt x="837" y="0"/>
                    </a:lnTo>
                    <a:lnTo>
                      <a:pt x="896" y="2"/>
                    </a:lnTo>
                    <a:lnTo>
                      <a:pt x="958" y="4"/>
                    </a:lnTo>
                    <a:lnTo>
                      <a:pt x="1021" y="14"/>
                    </a:lnTo>
                    <a:lnTo>
                      <a:pt x="1076" y="22"/>
                    </a:lnTo>
                    <a:lnTo>
                      <a:pt x="1132" y="36"/>
                    </a:lnTo>
                    <a:lnTo>
                      <a:pt x="1185" y="57"/>
                    </a:lnTo>
                    <a:lnTo>
                      <a:pt x="1236" y="79"/>
                    </a:lnTo>
                    <a:lnTo>
                      <a:pt x="1290" y="108"/>
                    </a:lnTo>
                    <a:lnTo>
                      <a:pt x="1342" y="147"/>
                    </a:lnTo>
                    <a:lnTo>
                      <a:pt x="1382" y="181"/>
                    </a:lnTo>
                    <a:lnTo>
                      <a:pt x="1426" y="225"/>
                    </a:lnTo>
                    <a:lnTo>
                      <a:pt x="1457" y="258"/>
                    </a:lnTo>
                    <a:lnTo>
                      <a:pt x="1472" y="277"/>
                    </a:lnTo>
                    <a:lnTo>
                      <a:pt x="1582" y="46"/>
                    </a:lnTo>
                    <a:lnTo>
                      <a:pt x="1594" y="94"/>
                    </a:lnTo>
                    <a:lnTo>
                      <a:pt x="1594" y="147"/>
                    </a:lnTo>
                    <a:lnTo>
                      <a:pt x="1596" y="197"/>
                    </a:lnTo>
                    <a:lnTo>
                      <a:pt x="1600" y="247"/>
                    </a:lnTo>
                    <a:lnTo>
                      <a:pt x="1605" y="300"/>
                    </a:lnTo>
                    <a:lnTo>
                      <a:pt x="1615" y="354"/>
                    </a:lnTo>
                    <a:lnTo>
                      <a:pt x="1624" y="398"/>
                    </a:lnTo>
                    <a:lnTo>
                      <a:pt x="1637" y="450"/>
                    </a:lnTo>
                    <a:lnTo>
                      <a:pt x="1651" y="499"/>
                    </a:lnTo>
                    <a:lnTo>
                      <a:pt x="1671" y="561"/>
                    </a:lnTo>
                    <a:lnTo>
                      <a:pt x="1706" y="627"/>
                    </a:lnTo>
                    <a:lnTo>
                      <a:pt x="1725" y="698"/>
                    </a:lnTo>
                    <a:lnTo>
                      <a:pt x="1685" y="685"/>
                    </a:lnTo>
                    <a:lnTo>
                      <a:pt x="1646" y="676"/>
                    </a:lnTo>
                    <a:lnTo>
                      <a:pt x="1601" y="667"/>
                    </a:lnTo>
                    <a:lnTo>
                      <a:pt x="1559" y="663"/>
                    </a:lnTo>
                    <a:lnTo>
                      <a:pt x="1534" y="664"/>
                    </a:lnTo>
                    <a:lnTo>
                      <a:pt x="1507" y="666"/>
                    </a:lnTo>
                    <a:lnTo>
                      <a:pt x="1469" y="671"/>
                    </a:lnTo>
                    <a:lnTo>
                      <a:pt x="1434" y="681"/>
                    </a:lnTo>
                    <a:lnTo>
                      <a:pt x="1403" y="690"/>
                    </a:lnTo>
                    <a:lnTo>
                      <a:pt x="1367" y="707"/>
                    </a:lnTo>
                    <a:lnTo>
                      <a:pt x="1330" y="723"/>
                    </a:lnTo>
                    <a:lnTo>
                      <a:pt x="1277" y="758"/>
                    </a:lnTo>
                    <a:lnTo>
                      <a:pt x="1259" y="687"/>
                    </a:lnTo>
                    <a:lnTo>
                      <a:pt x="1362" y="500"/>
                    </a:lnTo>
                    <a:lnTo>
                      <a:pt x="1345" y="482"/>
                    </a:lnTo>
                    <a:lnTo>
                      <a:pt x="1286" y="434"/>
                    </a:lnTo>
                    <a:lnTo>
                      <a:pt x="1237" y="396"/>
                    </a:lnTo>
                    <a:lnTo>
                      <a:pt x="1172" y="350"/>
                    </a:lnTo>
                    <a:lnTo>
                      <a:pt x="1131" y="328"/>
                    </a:lnTo>
                    <a:lnTo>
                      <a:pt x="1092" y="305"/>
                    </a:lnTo>
                    <a:lnTo>
                      <a:pt x="1036" y="277"/>
                    </a:lnTo>
                    <a:lnTo>
                      <a:pt x="982" y="251"/>
                    </a:lnTo>
                    <a:lnTo>
                      <a:pt x="921" y="232"/>
                    </a:lnTo>
                    <a:lnTo>
                      <a:pt x="868" y="219"/>
                    </a:lnTo>
                    <a:lnTo>
                      <a:pt x="811" y="209"/>
                    </a:lnTo>
                    <a:lnTo>
                      <a:pt x="753" y="197"/>
                    </a:lnTo>
                    <a:lnTo>
                      <a:pt x="707" y="195"/>
                    </a:lnTo>
                    <a:lnTo>
                      <a:pt x="647" y="196"/>
                    </a:lnTo>
                    <a:lnTo>
                      <a:pt x="587" y="201"/>
                    </a:lnTo>
                    <a:lnTo>
                      <a:pt x="531" y="204"/>
                    </a:lnTo>
                    <a:lnTo>
                      <a:pt x="470" y="211"/>
                    </a:lnTo>
                    <a:lnTo>
                      <a:pt x="401" y="222"/>
                    </a:lnTo>
                    <a:lnTo>
                      <a:pt x="334" y="232"/>
                    </a:lnTo>
                    <a:lnTo>
                      <a:pt x="273" y="254"/>
                    </a:lnTo>
                    <a:lnTo>
                      <a:pt x="231" y="266"/>
                    </a:lnTo>
                    <a:lnTo>
                      <a:pt x="189" y="284"/>
                    </a:lnTo>
                    <a:lnTo>
                      <a:pt x="158" y="301"/>
                    </a:lnTo>
                    <a:lnTo>
                      <a:pt x="126" y="322"/>
                    </a:lnTo>
                    <a:lnTo>
                      <a:pt x="97" y="343"/>
                    </a:lnTo>
                    <a:lnTo>
                      <a:pt x="7" y="425"/>
                    </a:lnTo>
                  </a:path>
                </a:pathLst>
              </a:custGeom>
              <a:solidFill>
                <a:schemeClr val="folHlink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2" name="Freeform 69"/>
              <p:cNvSpPr>
                <a:spLocks/>
              </p:cNvSpPr>
              <p:nvPr/>
            </p:nvSpPr>
            <p:spPr bwMode="auto">
              <a:xfrm>
                <a:off x="1825" y="2124"/>
                <a:ext cx="1708" cy="718"/>
              </a:xfrm>
              <a:custGeom>
                <a:avLst/>
                <a:gdLst>
                  <a:gd name="T0" fmla="*/ 57 w 1708"/>
                  <a:gd name="T1" fmla="*/ 326 h 718"/>
                  <a:gd name="T2" fmla="*/ 117 w 1708"/>
                  <a:gd name="T3" fmla="*/ 264 h 718"/>
                  <a:gd name="T4" fmla="*/ 183 w 1708"/>
                  <a:gd name="T5" fmla="*/ 210 h 718"/>
                  <a:gd name="T6" fmla="*/ 263 w 1708"/>
                  <a:gd name="T7" fmla="*/ 156 h 718"/>
                  <a:gd name="T8" fmla="*/ 336 w 1708"/>
                  <a:gd name="T9" fmla="*/ 117 h 718"/>
                  <a:gd name="T10" fmla="*/ 438 w 1708"/>
                  <a:gd name="T11" fmla="*/ 79 h 718"/>
                  <a:gd name="T12" fmla="*/ 575 w 1708"/>
                  <a:gd name="T13" fmla="*/ 37 h 718"/>
                  <a:gd name="T14" fmla="*/ 694 w 1708"/>
                  <a:gd name="T15" fmla="*/ 16 h 718"/>
                  <a:gd name="T16" fmla="*/ 831 w 1708"/>
                  <a:gd name="T17" fmla="*/ 0 h 718"/>
                  <a:gd name="T18" fmla="*/ 951 w 1708"/>
                  <a:gd name="T19" fmla="*/ 2 h 718"/>
                  <a:gd name="T20" fmla="*/ 1069 w 1708"/>
                  <a:gd name="T21" fmla="*/ 17 h 718"/>
                  <a:gd name="T22" fmla="*/ 1176 w 1708"/>
                  <a:gd name="T23" fmla="*/ 49 h 718"/>
                  <a:gd name="T24" fmla="*/ 1280 w 1708"/>
                  <a:gd name="T25" fmla="*/ 96 h 718"/>
                  <a:gd name="T26" fmla="*/ 1371 w 1708"/>
                  <a:gd name="T27" fmla="*/ 164 h 718"/>
                  <a:gd name="T28" fmla="*/ 1445 w 1708"/>
                  <a:gd name="T29" fmla="*/ 236 h 718"/>
                  <a:gd name="T30" fmla="*/ 1583 w 1708"/>
                  <a:gd name="T31" fmla="*/ 78 h 718"/>
                  <a:gd name="T32" fmla="*/ 1583 w 1708"/>
                  <a:gd name="T33" fmla="*/ 176 h 718"/>
                  <a:gd name="T34" fmla="*/ 1592 w 1708"/>
                  <a:gd name="T35" fmla="*/ 274 h 718"/>
                  <a:gd name="T36" fmla="*/ 1609 w 1708"/>
                  <a:gd name="T37" fmla="*/ 368 h 718"/>
                  <a:gd name="T38" fmla="*/ 1635 w 1708"/>
                  <a:gd name="T39" fmla="*/ 464 h 718"/>
                  <a:gd name="T40" fmla="*/ 1674 w 1708"/>
                  <a:gd name="T41" fmla="*/ 576 h 718"/>
                  <a:gd name="T42" fmla="*/ 1707 w 1708"/>
                  <a:gd name="T43" fmla="*/ 656 h 718"/>
                  <a:gd name="T44" fmla="*/ 1628 w 1708"/>
                  <a:gd name="T45" fmla="*/ 634 h 718"/>
                  <a:gd name="T46" fmla="*/ 1542 w 1708"/>
                  <a:gd name="T47" fmla="*/ 623 h 718"/>
                  <a:gd name="T48" fmla="*/ 1491 w 1708"/>
                  <a:gd name="T49" fmla="*/ 626 h 718"/>
                  <a:gd name="T50" fmla="*/ 1417 w 1708"/>
                  <a:gd name="T51" fmla="*/ 641 h 718"/>
                  <a:gd name="T52" fmla="*/ 1350 w 1708"/>
                  <a:gd name="T53" fmla="*/ 668 h 718"/>
                  <a:gd name="T54" fmla="*/ 1260 w 1708"/>
                  <a:gd name="T55" fmla="*/ 717 h 718"/>
                  <a:gd name="T56" fmla="*/ 1332 w 1708"/>
                  <a:gd name="T57" fmla="*/ 453 h 718"/>
                  <a:gd name="T58" fmla="*/ 1224 w 1708"/>
                  <a:gd name="T59" fmla="*/ 372 h 718"/>
                  <a:gd name="T60" fmla="*/ 1119 w 1708"/>
                  <a:gd name="T61" fmla="*/ 308 h 718"/>
                  <a:gd name="T62" fmla="*/ 1026 w 1708"/>
                  <a:gd name="T63" fmla="*/ 261 h 718"/>
                  <a:gd name="T64" fmla="*/ 911 w 1708"/>
                  <a:gd name="T65" fmla="*/ 220 h 718"/>
                  <a:gd name="T66" fmla="*/ 802 w 1708"/>
                  <a:gd name="T67" fmla="*/ 200 h 718"/>
                  <a:gd name="T68" fmla="*/ 699 w 1708"/>
                  <a:gd name="T69" fmla="*/ 189 h 718"/>
                  <a:gd name="T70" fmla="*/ 579 w 1708"/>
                  <a:gd name="T71" fmla="*/ 196 h 718"/>
                  <a:gd name="T72" fmla="*/ 462 w 1708"/>
                  <a:gd name="T73" fmla="*/ 208 h 718"/>
                  <a:gd name="T74" fmla="*/ 327 w 1708"/>
                  <a:gd name="T75" fmla="*/ 230 h 718"/>
                  <a:gd name="T76" fmla="*/ 224 w 1708"/>
                  <a:gd name="T77" fmla="*/ 263 h 718"/>
                  <a:gd name="T78" fmla="*/ 148 w 1708"/>
                  <a:gd name="T79" fmla="*/ 299 h 718"/>
                  <a:gd name="T80" fmla="*/ 91 w 1708"/>
                  <a:gd name="T81" fmla="*/ 340 h 71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708"/>
                  <a:gd name="T124" fmla="*/ 0 h 718"/>
                  <a:gd name="T125" fmla="*/ 1708 w 1708"/>
                  <a:gd name="T126" fmla="*/ 718 h 71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708" h="718">
                    <a:moveTo>
                      <a:pt x="0" y="421"/>
                    </a:moveTo>
                    <a:lnTo>
                      <a:pt x="57" y="326"/>
                    </a:lnTo>
                    <a:lnTo>
                      <a:pt x="84" y="296"/>
                    </a:lnTo>
                    <a:lnTo>
                      <a:pt x="117" y="264"/>
                    </a:lnTo>
                    <a:lnTo>
                      <a:pt x="146" y="239"/>
                    </a:lnTo>
                    <a:lnTo>
                      <a:pt x="183" y="210"/>
                    </a:lnTo>
                    <a:lnTo>
                      <a:pt x="219" y="183"/>
                    </a:lnTo>
                    <a:lnTo>
                      <a:pt x="263" y="156"/>
                    </a:lnTo>
                    <a:lnTo>
                      <a:pt x="299" y="137"/>
                    </a:lnTo>
                    <a:lnTo>
                      <a:pt x="336" y="117"/>
                    </a:lnTo>
                    <a:lnTo>
                      <a:pt x="388" y="95"/>
                    </a:lnTo>
                    <a:lnTo>
                      <a:pt x="438" y="79"/>
                    </a:lnTo>
                    <a:lnTo>
                      <a:pt x="496" y="61"/>
                    </a:lnTo>
                    <a:lnTo>
                      <a:pt x="575" y="37"/>
                    </a:lnTo>
                    <a:lnTo>
                      <a:pt x="640" y="23"/>
                    </a:lnTo>
                    <a:lnTo>
                      <a:pt x="694" y="16"/>
                    </a:lnTo>
                    <a:lnTo>
                      <a:pt x="771" y="6"/>
                    </a:lnTo>
                    <a:lnTo>
                      <a:pt x="831" y="0"/>
                    </a:lnTo>
                    <a:lnTo>
                      <a:pt x="889" y="1"/>
                    </a:lnTo>
                    <a:lnTo>
                      <a:pt x="951" y="2"/>
                    </a:lnTo>
                    <a:lnTo>
                      <a:pt x="1013" y="10"/>
                    </a:lnTo>
                    <a:lnTo>
                      <a:pt x="1069" y="17"/>
                    </a:lnTo>
                    <a:lnTo>
                      <a:pt x="1124" y="30"/>
                    </a:lnTo>
                    <a:lnTo>
                      <a:pt x="1176" y="49"/>
                    </a:lnTo>
                    <a:lnTo>
                      <a:pt x="1228" y="69"/>
                    </a:lnTo>
                    <a:lnTo>
                      <a:pt x="1280" y="96"/>
                    </a:lnTo>
                    <a:lnTo>
                      <a:pt x="1332" y="132"/>
                    </a:lnTo>
                    <a:lnTo>
                      <a:pt x="1371" y="164"/>
                    </a:lnTo>
                    <a:lnTo>
                      <a:pt x="1414" y="205"/>
                    </a:lnTo>
                    <a:lnTo>
                      <a:pt x="1445" y="236"/>
                    </a:lnTo>
                    <a:lnTo>
                      <a:pt x="1488" y="281"/>
                    </a:lnTo>
                    <a:lnTo>
                      <a:pt x="1583" y="78"/>
                    </a:lnTo>
                    <a:lnTo>
                      <a:pt x="1582" y="129"/>
                    </a:lnTo>
                    <a:lnTo>
                      <a:pt x="1583" y="176"/>
                    </a:lnTo>
                    <a:lnTo>
                      <a:pt x="1587" y="224"/>
                    </a:lnTo>
                    <a:lnTo>
                      <a:pt x="1592" y="274"/>
                    </a:lnTo>
                    <a:lnTo>
                      <a:pt x="1601" y="326"/>
                    </a:lnTo>
                    <a:lnTo>
                      <a:pt x="1609" y="368"/>
                    </a:lnTo>
                    <a:lnTo>
                      <a:pt x="1622" y="417"/>
                    </a:lnTo>
                    <a:lnTo>
                      <a:pt x="1635" y="464"/>
                    </a:lnTo>
                    <a:lnTo>
                      <a:pt x="1655" y="523"/>
                    </a:lnTo>
                    <a:lnTo>
                      <a:pt x="1674" y="576"/>
                    </a:lnTo>
                    <a:lnTo>
                      <a:pt x="1689" y="611"/>
                    </a:lnTo>
                    <a:lnTo>
                      <a:pt x="1707" y="656"/>
                    </a:lnTo>
                    <a:lnTo>
                      <a:pt x="1668" y="643"/>
                    </a:lnTo>
                    <a:lnTo>
                      <a:pt x="1628" y="634"/>
                    </a:lnTo>
                    <a:lnTo>
                      <a:pt x="1583" y="626"/>
                    </a:lnTo>
                    <a:lnTo>
                      <a:pt x="1542" y="623"/>
                    </a:lnTo>
                    <a:lnTo>
                      <a:pt x="1516" y="623"/>
                    </a:lnTo>
                    <a:lnTo>
                      <a:pt x="1491" y="626"/>
                    </a:lnTo>
                    <a:lnTo>
                      <a:pt x="1452" y="632"/>
                    </a:lnTo>
                    <a:lnTo>
                      <a:pt x="1417" y="641"/>
                    </a:lnTo>
                    <a:lnTo>
                      <a:pt x="1386" y="650"/>
                    </a:lnTo>
                    <a:lnTo>
                      <a:pt x="1350" y="668"/>
                    </a:lnTo>
                    <a:lnTo>
                      <a:pt x="1313" y="684"/>
                    </a:lnTo>
                    <a:lnTo>
                      <a:pt x="1260" y="717"/>
                    </a:lnTo>
                    <a:lnTo>
                      <a:pt x="1381" y="493"/>
                    </a:lnTo>
                    <a:lnTo>
                      <a:pt x="1332" y="453"/>
                    </a:lnTo>
                    <a:lnTo>
                      <a:pt x="1274" y="408"/>
                    </a:lnTo>
                    <a:lnTo>
                      <a:pt x="1224" y="372"/>
                    </a:lnTo>
                    <a:lnTo>
                      <a:pt x="1160" y="330"/>
                    </a:lnTo>
                    <a:lnTo>
                      <a:pt x="1119" y="308"/>
                    </a:lnTo>
                    <a:lnTo>
                      <a:pt x="1081" y="287"/>
                    </a:lnTo>
                    <a:lnTo>
                      <a:pt x="1026" y="261"/>
                    </a:lnTo>
                    <a:lnTo>
                      <a:pt x="972" y="238"/>
                    </a:lnTo>
                    <a:lnTo>
                      <a:pt x="911" y="220"/>
                    </a:lnTo>
                    <a:lnTo>
                      <a:pt x="859" y="209"/>
                    </a:lnTo>
                    <a:lnTo>
                      <a:pt x="802" y="200"/>
                    </a:lnTo>
                    <a:lnTo>
                      <a:pt x="744" y="190"/>
                    </a:lnTo>
                    <a:lnTo>
                      <a:pt x="699" y="189"/>
                    </a:lnTo>
                    <a:lnTo>
                      <a:pt x="640" y="191"/>
                    </a:lnTo>
                    <a:lnTo>
                      <a:pt x="579" y="196"/>
                    </a:lnTo>
                    <a:lnTo>
                      <a:pt x="523" y="200"/>
                    </a:lnTo>
                    <a:lnTo>
                      <a:pt x="462" y="208"/>
                    </a:lnTo>
                    <a:lnTo>
                      <a:pt x="393" y="218"/>
                    </a:lnTo>
                    <a:lnTo>
                      <a:pt x="327" y="230"/>
                    </a:lnTo>
                    <a:lnTo>
                      <a:pt x="267" y="252"/>
                    </a:lnTo>
                    <a:lnTo>
                      <a:pt x="224" y="263"/>
                    </a:lnTo>
                    <a:lnTo>
                      <a:pt x="182" y="281"/>
                    </a:lnTo>
                    <a:lnTo>
                      <a:pt x="148" y="299"/>
                    </a:lnTo>
                    <a:lnTo>
                      <a:pt x="117" y="317"/>
                    </a:lnTo>
                    <a:lnTo>
                      <a:pt x="91" y="340"/>
                    </a:lnTo>
                    <a:lnTo>
                      <a:pt x="0" y="421"/>
                    </a:lnTo>
                  </a:path>
                </a:pathLst>
              </a:custGeom>
              <a:solidFill>
                <a:srgbClr val="B0D460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aphicFrame>
          <p:nvGraphicFramePr>
            <p:cNvPr id="14338" name="Object 75"/>
            <p:cNvGraphicFramePr>
              <a:graphicFrameLocks noChangeAspect="1"/>
            </p:cNvGraphicFramePr>
            <p:nvPr/>
          </p:nvGraphicFramePr>
          <p:xfrm>
            <a:off x="2256" y="1344"/>
            <a:ext cx="856" cy="52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79879" name="Equation" r:id="rId4" imgW="1358900" imgH="838200" progId="Equation.DSMT4">
                    <p:embed/>
                  </p:oleObj>
                </mc:Choice>
                <mc:Fallback>
                  <p:oleObj name="Equation" r:id="rId4" imgW="1358900" imgH="838200" progId="Equation.DSMT4">
                    <p:embed/>
                    <p:pic>
                      <p:nvPicPr>
                        <p:cNvPr id="14338" name="Object 7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256" y="1344"/>
                          <a:ext cx="856" cy="52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  <p:extLst>
      <p:ext uri="{BB962C8B-B14F-4D97-AF65-F5344CB8AC3E}">
        <p14:creationId xmlns:p14="http://schemas.microsoft.com/office/powerpoint/2010/main" val="458779405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3" name="Rectangle 2"/>
          <p:cNvSpPr>
            <a:spLocks noGrp="1" noChangeArrowheads="1"/>
          </p:cNvSpPr>
          <p:nvPr>
            <p:ph type="title"/>
          </p:nvPr>
        </p:nvSpPr>
        <p:spPr>
          <a:xfrm>
            <a:off x="304800" y="274638"/>
            <a:ext cx="8534400" cy="1143000"/>
          </a:xfrm>
          <a:noFill/>
        </p:spPr>
        <p:txBody>
          <a:bodyPr lIns="90488" tIns="44450" rIns="90488" bIns="44450" anchorCtr="1"/>
          <a:lstStyle/>
          <a:p>
            <a:r>
              <a:rPr lang="en-US" altLang="en-US" sz="4000" b="1">
                <a:solidFill>
                  <a:srgbClr val="141413"/>
                </a:solidFill>
              </a:rPr>
              <a:t>Finding a Probability Corresponding to a Normal Random Variable</a:t>
            </a:r>
          </a:p>
        </p:txBody>
      </p:sp>
      <p:sp>
        <p:nvSpPr>
          <p:cNvPr id="365638" name="Rectangle 70"/>
          <p:cNvSpPr>
            <a:spLocks noChangeArrowheads="1"/>
          </p:cNvSpPr>
          <p:nvPr/>
        </p:nvSpPr>
        <p:spPr bwMode="auto">
          <a:xfrm>
            <a:off x="304800" y="1633538"/>
            <a:ext cx="8458200" cy="89058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90488" tIns="44450" rIns="90488" bIns="44450">
            <a:spAutoFit/>
          </a:bodyPr>
          <a:lstStyle/>
          <a:p>
            <a:pPr marL="458788" indent="-458788" eaLnBrk="0" hangingPunct="0">
              <a:buFont typeface="Arial" charset="0"/>
              <a:buNone/>
              <a:defRPr/>
            </a:pPr>
            <a:r>
              <a:rPr lang="en-US" sz="2600" dirty="0">
                <a:solidFill>
                  <a:srgbClr val="141413"/>
                </a:solidFill>
                <a:latin typeface="+mj-lt"/>
                <a:cs typeface="Times New Roman" charset="0"/>
              </a:rPr>
              <a:t>1.	Sketch normal distribution, indicate mean, and shade the area corresponding to the probability you want.</a:t>
            </a:r>
          </a:p>
        </p:txBody>
      </p:sp>
      <p:sp>
        <p:nvSpPr>
          <p:cNvPr id="365639" name="Rectangle 71"/>
          <p:cNvSpPr>
            <a:spLocks noChangeArrowheads="1"/>
          </p:cNvSpPr>
          <p:nvPr/>
        </p:nvSpPr>
        <p:spPr bwMode="auto">
          <a:xfrm>
            <a:off x="304800" y="2595563"/>
            <a:ext cx="8458200" cy="89058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90488" tIns="44450" rIns="90488" bIns="44450">
            <a:spAutoFit/>
          </a:bodyPr>
          <a:lstStyle/>
          <a:p>
            <a:pPr marL="458788" indent="-458788" eaLnBrk="0" hangingPunct="0">
              <a:buFont typeface="Arial" charset="0"/>
              <a:buNone/>
              <a:defRPr/>
            </a:pPr>
            <a:r>
              <a:rPr lang="en-US" sz="2600">
                <a:solidFill>
                  <a:srgbClr val="141413"/>
                </a:solidFill>
                <a:latin typeface="+mj-lt"/>
                <a:cs typeface="Times New Roman" charset="0"/>
              </a:rPr>
              <a:t>2.	Convert the boundaries of the shaded area from </a:t>
            </a:r>
            <a:r>
              <a:rPr lang="en-US" sz="2600" i="1">
                <a:solidFill>
                  <a:srgbClr val="141413"/>
                </a:solidFill>
                <a:latin typeface="+mj-lt"/>
                <a:cs typeface="Times New Roman" charset="0"/>
              </a:rPr>
              <a:t>x</a:t>
            </a:r>
            <a:r>
              <a:rPr lang="en-US" sz="2600">
                <a:solidFill>
                  <a:srgbClr val="141413"/>
                </a:solidFill>
                <a:latin typeface="+mj-lt"/>
                <a:cs typeface="Times New Roman" charset="0"/>
              </a:rPr>
              <a:t> values to standard normal random variable </a:t>
            </a:r>
            <a:r>
              <a:rPr lang="en-US" sz="2600" i="1">
                <a:solidFill>
                  <a:srgbClr val="141413"/>
                </a:solidFill>
                <a:latin typeface="+mj-lt"/>
                <a:cs typeface="Times New Roman" charset="0"/>
              </a:rPr>
              <a:t>z</a:t>
            </a:r>
            <a:endParaRPr lang="en-US" sz="2600">
              <a:solidFill>
                <a:srgbClr val="141413"/>
              </a:solidFill>
              <a:latin typeface="+mj-lt"/>
              <a:cs typeface="Times New Roman" charset="0"/>
            </a:endParaRPr>
          </a:p>
        </p:txBody>
      </p:sp>
      <p:graphicFrame>
        <p:nvGraphicFramePr>
          <p:cNvPr id="365640" name="Object 72"/>
          <p:cNvGraphicFramePr>
            <a:graphicFrameLocks noChangeAspect="1"/>
          </p:cNvGraphicFramePr>
          <p:nvPr/>
        </p:nvGraphicFramePr>
        <p:xfrm>
          <a:off x="3733800" y="3505200"/>
          <a:ext cx="1346200" cy="838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0904" name="Equation" r:id="rId4" imgW="1346200" imgH="838200" progId="Equation.DSMT4">
                  <p:embed/>
                </p:oleObj>
              </mc:Choice>
              <mc:Fallback>
                <p:oleObj name="Equation" r:id="rId4" imgW="1346200" imgH="838200" progId="Equation.DSMT4">
                  <p:embed/>
                  <p:pic>
                    <p:nvPicPr>
                      <p:cNvPr id="365640" name="Object 7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733800" y="3505200"/>
                        <a:ext cx="1346200" cy="838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65642" name="Rectangle 74"/>
          <p:cNvSpPr>
            <a:spLocks noChangeArrowheads="1"/>
          </p:cNvSpPr>
          <p:nvPr/>
        </p:nvSpPr>
        <p:spPr bwMode="auto">
          <a:xfrm>
            <a:off x="838200" y="4395788"/>
            <a:ext cx="7924800" cy="49053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90488" tIns="44450" rIns="90488" bIns="44450">
            <a:spAutoFit/>
          </a:bodyPr>
          <a:lstStyle/>
          <a:p>
            <a:pPr marL="458788" indent="-458788" eaLnBrk="0" hangingPunct="0">
              <a:buFont typeface="Arial" charset="0"/>
              <a:buNone/>
              <a:defRPr/>
            </a:pPr>
            <a:r>
              <a:rPr lang="en-US" sz="2600">
                <a:solidFill>
                  <a:srgbClr val="141413"/>
                </a:solidFill>
                <a:latin typeface="+mj-lt"/>
                <a:cs typeface="Times New Roman" charset="0"/>
              </a:rPr>
              <a:t>Show the </a:t>
            </a:r>
            <a:r>
              <a:rPr lang="en-US" sz="2600" i="1">
                <a:solidFill>
                  <a:srgbClr val="141413"/>
                </a:solidFill>
                <a:latin typeface="+mj-lt"/>
                <a:cs typeface="Times New Roman" charset="0"/>
              </a:rPr>
              <a:t>z</a:t>
            </a:r>
            <a:r>
              <a:rPr lang="en-US" sz="2600">
                <a:solidFill>
                  <a:srgbClr val="141413"/>
                </a:solidFill>
                <a:latin typeface="+mj-lt"/>
                <a:cs typeface="Times New Roman" charset="0"/>
              </a:rPr>
              <a:t> values under corresponding </a:t>
            </a:r>
            <a:r>
              <a:rPr lang="en-US" sz="2600" i="1">
                <a:solidFill>
                  <a:srgbClr val="141413"/>
                </a:solidFill>
                <a:latin typeface="+mj-lt"/>
                <a:cs typeface="Times New Roman" charset="0"/>
              </a:rPr>
              <a:t>x</a:t>
            </a:r>
            <a:r>
              <a:rPr lang="en-US" sz="2600">
                <a:solidFill>
                  <a:srgbClr val="141413"/>
                </a:solidFill>
                <a:latin typeface="+mj-lt"/>
                <a:cs typeface="Times New Roman" charset="0"/>
              </a:rPr>
              <a:t> values.</a:t>
            </a:r>
          </a:p>
        </p:txBody>
      </p:sp>
      <p:sp>
        <p:nvSpPr>
          <p:cNvPr id="365643" name="Rectangle 75"/>
          <p:cNvSpPr>
            <a:spLocks noChangeArrowheads="1"/>
          </p:cNvSpPr>
          <p:nvPr/>
        </p:nvSpPr>
        <p:spPr bwMode="auto">
          <a:xfrm>
            <a:off x="304800" y="4881563"/>
            <a:ext cx="8458200" cy="129063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lIns="90488" tIns="44450" rIns="90488" bIns="44450">
            <a:spAutoFit/>
          </a:bodyPr>
          <a:lstStyle/>
          <a:p>
            <a:pPr marL="458788" indent="-458788" eaLnBrk="0" hangingPunct="0">
              <a:buFont typeface="Arial" charset="0"/>
              <a:buNone/>
              <a:defRPr/>
            </a:pPr>
            <a:r>
              <a:rPr lang="en-US" sz="2600" dirty="0">
                <a:solidFill>
                  <a:srgbClr val="141413"/>
                </a:solidFill>
                <a:latin typeface="+mj-lt"/>
                <a:cs typeface="Times New Roman" charset="0"/>
              </a:rPr>
              <a:t>3.	Use Table II in Appendix D to find the areas corresponding to the </a:t>
            </a:r>
            <a:r>
              <a:rPr lang="en-US" sz="2600" i="1" dirty="0">
                <a:solidFill>
                  <a:srgbClr val="141413"/>
                </a:solidFill>
                <a:latin typeface="+mj-lt"/>
                <a:cs typeface="Times New Roman" charset="0"/>
              </a:rPr>
              <a:t>z</a:t>
            </a:r>
            <a:r>
              <a:rPr lang="en-US" sz="2600" dirty="0">
                <a:solidFill>
                  <a:srgbClr val="141413"/>
                </a:solidFill>
                <a:latin typeface="+mj-lt"/>
                <a:cs typeface="Times New Roman" charset="0"/>
              </a:rPr>
              <a:t> values. Use symmetry when necessary.</a:t>
            </a:r>
          </a:p>
        </p:txBody>
      </p:sp>
    </p:spTree>
    <p:extLst>
      <p:ext uri="{BB962C8B-B14F-4D97-AF65-F5344CB8AC3E}">
        <p14:creationId xmlns:p14="http://schemas.microsoft.com/office/powerpoint/2010/main" val="630370837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5638" grpId="0"/>
      <p:bldP spid="365639" grpId="0"/>
      <p:bldP spid="365642" grpId="0"/>
      <p:bldP spid="365643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7" name="Rectangle 2"/>
          <p:cNvSpPr>
            <a:spLocks noGrp="1" noChangeArrowheads="1"/>
          </p:cNvSpPr>
          <p:nvPr>
            <p:ph type="title"/>
          </p:nvPr>
        </p:nvSpPr>
        <p:spPr>
          <a:xfrm>
            <a:off x="304800" y="152400"/>
            <a:ext cx="8458200" cy="1136650"/>
          </a:xfrm>
          <a:noFill/>
        </p:spPr>
        <p:txBody>
          <a:bodyPr lIns="90488" tIns="44450" rIns="90488" bIns="44450" anchorCtr="1"/>
          <a:lstStyle/>
          <a:p>
            <a:r>
              <a:rPr lang="en-US" altLang="en-US" sz="4000" b="1" dirty="0"/>
              <a:t>Non-standard Normal </a:t>
            </a:r>
            <a:r>
              <a:rPr lang="el-GR" altLang="en-US" sz="4000" b="1" i="1" dirty="0"/>
              <a:t>μ</a:t>
            </a:r>
            <a:r>
              <a:rPr lang="en-US" altLang="en-US" sz="4000" b="1" dirty="0"/>
              <a:t> = 5, </a:t>
            </a:r>
            <a:br>
              <a:rPr lang="en-US" altLang="en-US" sz="4000" b="1" dirty="0"/>
            </a:br>
            <a:r>
              <a:rPr lang="el-GR" altLang="en-US" sz="4000" b="1" i="1" dirty="0"/>
              <a:t>σ</a:t>
            </a:r>
            <a:r>
              <a:rPr lang="en-US" altLang="en-US" sz="4000" b="1" dirty="0"/>
              <a:t> = 10:  </a:t>
            </a:r>
            <a:r>
              <a:rPr lang="en-US" altLang="en-US" sz="4000" b="1" i="1" dirty="0"/>
              <a:t>P</a:t>
            </a:r>
            <a:r>
              <a:rPr lang="en-US" altLang="en-US" sz="4000" b="1" dirty="0"/>
              <a:t>(5 &lt; </a:t>
            </a:r>
            <a:r>
              <a:rPr lang="en-US" altLang="en-US" sz="4000" b="1" i="1" dirty="0"/>
              <a:t>x </a:t>
            </a:r>
            <a:r>
              <a:rPr lang="en-US" altLang="en-US" sz="4000" b="1" dirty="0"/>
              <a:t>&lt; 6.2)</a:t>
            </a:r>
            <a:endParaRPr lang="el-GR" altLang="en-US" sz="4000" b="1" dirty="0"/>
          </a:p>
        </p:txBody>
      </p:sp>
      <p:grpSp>
        <p:nvGrpSpPr>
          <p:cNvPr id="2" name="Group 88"/>
          <p:cNvGrpSpPr>
            <a:grpSpLocks/>
          </p:cNvGrpSpPr>
          <p:nvPr/>
        </p:nvGrpSpPr>
        <p:grpSpPr bwMode="auto">
          <a:xfrm>
            <a:off x="2895600" y="2246313"/>
            <a:ext cx="6018213" cy="4067175"/>
            <a:chOff x="1824" y="1751"/>
            <a:chExt cx="3791" cy="2562"/>
          </a:xfrm>
        </p:grpSpPr>
        <p:grpSp>
          <p:nvGrpSpPr>
            <p:cNvPr id="16431" name="Group 80"/>
            <p:cNvGrpSpPr>
              <a:grpSpLocks/>
            </p:cNvGrpSpPr>
            <p:nvPr/>
          </p:nvGrpSpPr>
          <p:grpSpPr bwMode="auto">
            <a:xfrm>
              <a:off x="3286" y="1751"/>
              <a:ext cx="2329" cy="2199"/>
              <a:chOff x="3286" y="1751"/>
              <a:chExt cx="2329" cy="2199"/>
            </a:xfrm>
          </p:grpSpPr>
          <p:sp>
            <p:nvSpPr>
              <p:cNvPr id="16433" name="Freeform 40"/>
              <p:cNvSpPr>
                <a:spLocks/>
              </p:cNvSpPr>
              <p:nvPr/>
            </p:nvSpPr>
            <p:spPr bwMode="auto">
              <a:xfrm>
                <a:off x="4339" y="2629"/>
                <a:ext cx="413" cy="979"/>
              </a:xfrm>
              <a:custGeom>
                <a:avLst/>
                <a:gdLst>
                  <a:gd name="T0" fmla="*/ 0 w 413"/>
                  <a:gd name="T1" fmla="*/ 0 h 979"/>
                  <a:gd name="T2" fmla="*/ 103 w 413"/>
                  <a:gd name="T3" fmla="*/ 53 h 979"/>
                  <a:gd name="T4" fmla="*/ 179 w 413"/>
                  <a:gd name="T5" fmla="*/ 156 h 979"/>
                  <a:gd name="T6" fmla="*/ 232 w 413"/>
                  <a:gd name="T7" fmla="*/ 232 h 979"/>
                  <a:gd name="T8" fmla="*/ 310 w 413"/>
                  <a:gd name="T9" fmla="*/ 362 h 979"/>
                  <a:gd name="T10" fmla="*/ 360 w 413"/>
                  <a:gd name="T11" fmla="*/ 463 h 979"/>
                  <a:gd name="T12" fmla="*/ 413 w 413"/>
                  <a:gd name="T13" fmla="*/ 566 h 979"/>
                  <a:gd name="T14" fmla="*/ 413 w 413"/>
                  <a:gd name="T15" fmla="*/ 979 h 979"/>
                  <a:gd name="T16" fmla="*/ 0 w 413"/>
                  <a:gd name="T17" fmla="*/ 979 h 979"/>
                  <a:gd name="T18" fmla="*/ 0 w 413"/>
                  <a:gd name="T19" fmla="*/ 0 h 9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13"/>
                  <a:gd name="T31" fmla="*/ 0 h 979"/>
                  <a:gd name="T32" fmla="*/ 413 w 413"/>
                  <a:gd name="T33" fmla="*/ 979 h 9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13" h="979">
                    <a:moveTo>
                      <a:pt x="0" y="0"/>
                    </a:moveTo>
                    <a:lnTo>
                      <a:pt x="103" y="53"/>
                    </a:lnTo>
                    <a:lnTo>
                      <a:pt x="179" y="156"/>
                    </a:lnTo>
                    <a:lnTo>
                      <a:pt x="232" y="232"/>
                    </a:lnTo>
                    <a:lnTo>
                      <a:pt x="310" y="362"/>
                    </a:lnTo>
                    <a:lnTo>
                      <a:pt x="360" y="463"/>
                    </a:lnTo>
                    <a:lnTo>
                      <a:pt x="413" y="566"/>
                    </a:lnTo>
                    <a:lnTo>
                      <a:pt x="413" y="979"/>
                    </a:lnTo>
                    <a:lnTo>
                      <a:pt x="0" y="97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200D2">
                  <a:alpha val="50195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4" name="Line 41"/>
              <p:cNvSpPr>
                <a:spLocks noChangeShapeType="1"/>
              </p:cNvSpPr>
              <p:nvPr/>
            </p:nvSpPr>
            <p:spPr bwMode="auto">
              <a:xfrm>
                <a:off x="4339" y="2629"/>
                <a:ext cx="1" cy="979"/>
              </a:xfrm>
              <a:prstGeom prst="line">
                <a:avLst/>
              </a:prstGeom>
              <a:noFill/>
              <a:ln w="174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5" name="Line 42"/>
              <p:cNvSpPr>
                <a:spLocks noChangeShapeType="1"/>
              </p:cNvSpPr>
              <p:nvPr/>
            </p:nvSpPr>
            <p:spPr bwMode="auto">
              <a:xfrm>
                <a:off x="4748" y="3183"/>
                <a:ext cx="1" cy="43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6" name="Freeform 43"/>
              <p:cNvSpPr>
                <a:spLocks/>
              </p:cNvSpPr>
              <p:nvPr/>
            </p:nvSpPr>
            <p:spPr bwMode="auto">
              <a:xfrm>
                <a:off x="4339" y="2621"/>
                <a:ext cx="1026" cy="987"/>
              </a:xfrm>
              <a:custGeom>
                <a:avLst/>
                <a:gdLst>
                  <a:gd name="T0" fmla="*/ 1026 w 1026"/>
                  <a:gd name="T1" fmla="*/ 987 h 987"/>
                  <a:gd name="T2" fmla="*/ 919 w 1026"/>
                  <a:gd name="T3" fmla="*/ 976 h 987"/>
                  <a:gd name="T4" fmla="*/ 864 w 1026"/>
                  <a:gd name="T5" fmla="*/ 964 h 987"/>
                  <a:gd name="T6" fmla="*/ 811 w 1026"/>
                  <a:gd name="T7" fmla="*/ 949 h 987"/>
                  <a:gd name="T8" fmla="*/ 756 w 1026"/>
                  <a:gd name="T9" fmla="*/ 926 h 987"/>
                  <a:gd name="T10" fmla="*/ 702 w 1026"/>
                  <a:gd name="T11" fmla="*/ 894 h 987"/>
                  <a:gd name="T12" fmla="*/ 649 w 1026"/>
                  <a:gd name="T13" fmla="*/ 854 h 987"/>
                  <a:gd name="T14" fmla="*/ 539 w 1026"/>
                  <a:gd name="T15" fmla="*/ 741 h 987"/>
                  <a:gd name="T16" fmla="*/ 432 w 1026"/>
                  <a:gd name="T17" fmla="*/ 579 h 987"/>
                  <a:gd name="T18" fmla="*/ 325 w 1026"/>
                  <a:gd name="T19" fmla="*/ 385 h 987"/>
                  <a:gd name="T20" fmla="*/ 270 w 1026"/>
                  <a:gd name="T21" fmla="*/ 286 h 987"/>
                  <a:gd name="T22" fmla="*/ 215 w 1026"/>
                  <a:gd name="T23" fmla="*/ 196 h 987"/>
                  <a:gd name="T24" fmla="*/ 162 w 1026"/>
                  <a:gd name="T25" fmla="*/ 116 h 987"/>
                  <a:gd name="T26" fmla="*/ 108 w 1026"/>
                  <a:gd name="T27" fmla="*/ 53 h 987"/>
                  <a:gd name="T28" fmla="*/ 53 w 1026"/>
                  <a:gd name="T29" fmla="*/ 13 h 987"/>
                  <a:gd name="T30" fmla="*/ 0 w 1026"/>
                  <a:gd name="T31" fmla="*/ 0 h 98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026"/>
                  <a:gd name="T49" fmla="*/ 0 h 987"/>
                  <a:gd name="T50" fmla="*/ 1026 w 1026"/>
                  <a:gd name="T51" fmla="*/ 987 h 98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026" h="987">
                    <a:moveTo>
                      <a:pt x="1026" y="987"/>
                    </a:moveTo>
                    <a:lnTo>
                      <a:pt x="919" y="976"/>
                    </a:lnTo>
                    <a:lnTo>
                      <a:pt x="864" y="964"/>
                    </a:lnTo>
                    <a:lnTo>
                      <a:pt x="811" y="949"/>
                    </a:lnTo>
                    <a:lnTo>
                      <a:pt x="756" y="926"/>
                    </a:lnTo>
                    <a:lnTo>
                      <a:pt x="702" y="894"/>
                    </a:lnTo>
                    <a:lnTo>
                      <a:pt x="649" y="854"/>
                    </a:lnTo>
                    <a:lnTo>
                      <a:pt x="539" y="741"/>
                    </a:lnTo>
                    <a:lnTo>
                      <a:pt x="432" y="579"/>
                    </a:lnTo>
                    <a:lnTo>
                      <a:pt x="325" y="385"/>
                    </a:lnTo>
                    <a:lnTo>
                      <a:pt x="270" y="286"/>
                    </a:lnTo>
                    <a:lnTo>
                      <a:pt x="215" y="196"/>
                    </a:lnTo>
                    <a:lnTo>
                      <a:pt x="162" y="116"/>
                    </a:lnTo>
                    <a:lnTo>
                      <a:pt x="108" y="53"/>
                    </a:lnTo>
                    <a:lnTo>
                      <a:pt x="53" y="13"/>
                    </a:lnTo>
                    <a:lnTo>
                      <a:pt x="0" y="0"/>
                    </a:lnTo>
                  </a:path>
                </a:pathLst>
              </a:custGeom>
              <a:noFill/>
              <a:ln w="57150">
                <a:solidFill>
                  <a:srgbClr val="9900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7" name="Freeform 44"/>
              <p:cNvSpPr>
                <a:spLocks/>
              </p:cNvSpPr>
              <p:nvPr/>
            </p:nvSpPr>
            <p:spPr bwMode="auto">
              <a:xfrm>
                <a:off x="3311" y="2621"/>
                <a:ext cx="1028" cy="987"/>
              </a:xfrm>
              <a:custGeom>
                <a:avLst/>
                <a:gdLst>
                  <a:gd name="T0" fmla="*/ 0 w 1028"/>
                  <a:gd name="T1" fmla="*/ 987 h 987"/>
                  <a:gd name="T2" fmla="*/ 107 w 1028"/>
                  <a:gd name="T3" fmla="*/ 976 h 987"/>
                  <a:gd name="T4" fmla="*/ 162 w 1028"/>
                  <a:gd name="T5" fmla="*/ 964 h 987"/>
                  <a:gd name="T6" fmla="*/ 217 w 1028"/>
                  <a:gd name="T7" fmla="*/ 949 h 987"/>
                  <a:gd name="T8" fmla="*/ 270 w 1028"/>
                  <a:gd name="T9" fmla="*/ 926 h 987"/>
                  <a:gd name="T10" fmla="*/ 324 w 1028"/>
                  <a:gd name="T11" fmla="*/ 894 h 987"/>
                  <a:gd name="T12" fmla="*/ 379 w 1028"/>
                  <a:gd name="T13" fmla="*/ 854 h 987"/>
                  <a:gd name="T14" fmla="*/ 487 w 1028"/>
                  <a:gd name="T15" fmla="*/ 741 h 987"/>
                  <a:gd name="T16" fmla="*/ 594 w 1028"/>
                  <a:gd name="T17" fmla="*/ 579 h 987"/>
                  <a:gd name="T18" fmla="*/ 704 w 1028"/>
                  <a:gd name="T19" fmla="*/ 385 h 987"/>
                  <a:gd name="T20" fmla="*/ 756 w 1028"/>
                  <a:gd name="T21" fmla="*/ 286 h 987"/>
                  <a:gd name="T22" fmla="*/ 811 w 1028"/>
                  <a:gd name="T23" fmla="*/ 196 h 987"/>
                  <a:gd name="T24" fmla="*/ 866 w 1028"/>
                  <a:gd name="T25" fmla="*/ 116 h 987"/>
                  <a:gd name="T26" fmla="*/ 918 w 1028"/>
                  <a:gd name="T27" fmla="*/ 53 h 987"/>
                  <a:gd name="T28" fmla="*/ 973 w 1028"/>
                  <a:gd name="T29" fmla="*/ 13 h 987"/>
                  <a:gd name="T30" fmla="*/ 1028 w 1028"/>
                  <a:gd name="T31" fmla="*/ 0 h 98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028"/>
                  <a:gd name="T49" fmla="*/ 0 h 987"/>
                  <a:gd name="T50" fmla="*/ 1028 w 1028"/>
                  <a:gd name="T51" fmla="*/ 987 h 98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028" h="987">
                    <a:moveTo>
                      <a:pt x="0" y="987"/>
                    </a:moveTo>
                    <a:lnTo>
                      <a:pt x="107" y="976"/>
                    </a:lnTo>
                    <a:lnTo>
                      <a:pt x="162" y="964"/>
                    </a:lnTo>
                    <a:lnTo>
                      <a:pt x="217" y="949"/>
                    </a:lnTo>
                    <a:lnTo>
                      <a:pt x="270" y="926"/>
                    </a:lnTo>
                    <a:lnTo>
                      <a:pt x="324" y="894"/>
                    </a:lnTo>
                    <a:lnTo>
                      <a:pt x="379" y="854"/>
                    </a:lnTo>
                    <a:lnTo>
                      <a:pt x="487" y="741"/>
                    </a:lnTo>
                    <a:lnTo>
                      <a:pt x="594" y="579"/>
                    </a:lnTo>
                    <a:lnTo>
                      <a:pt x="704" y="385"/>
                    </a:lnTo>
                    <a:lnTo>
                      <a:pt x="756" y="286"/>
                    </a:lnTo>
                    <a:lnTo>
                      <a:pt x="811" y="196"/>
                    </a:lnTo>
                    <a:lnTo>
                      <a:pt x="866" y="116"/>
                    </a:lnTo>
                    <a:lnTo>
                      <a:pt x="918" y="53"/>
                    </a:lnTo>
                    <a:lnTo>
                      <a:pt x="973" y="13"/>
                    </a:lnTo>
                    <a:lnTo>
                      <a:pt x="1028" y="0"/>
                    </a:lnTo>
                  </a:path>
                </a:pathLst>
              </a:custGeom>
              <a:noFill/>
              <a:ln w="57150">
                <a:solidFill>
                  <a:srgbClr val="9900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8" name="Freeform 45"/>
              <p:cNvSpPr>
                <a:spLocks/>
              </p:cNvSpPr>
              <p:nvPr/>
            </p:nvSpPr>
            <p:spPr bwMode="auto">
              <a:xfrm>
                <a:off x="3311" y="2644"/>
                <a:ext cx="2054" cy="964"/>
              </a:xfrm>
              <a:custGeom>
                <a:avLst/>
                <a:gdLst>
                  <a:gd name="T0" fmla="*/ 0 w 2054"/>
                  <a:gd name="T1" fmla="*/ 0 h 964"/>
                  <a:gd name="T2" fmla="*/ 0 w 2054"/>
                  <a:gd name="T3" fmla="*/ 964 h 964"/>
                  <a:gd name="T4" fmla="*/ 2054 w 2054"/>
                  <a:gd name="T5" fmla="*/ 964 h 964"/>
                  <a:gd name="T6" fmla="*/ 0 60000 65536"/>
                  <a:gd name="T7" fmla="*/ 0 60000 65536"/>
                  <a:gd name="T8" fmla="*/ 0 60000 65536"/>
                  <a:gd name="T9" fmla="*/ 0 w 2054"/>
                  <a:gd name="T10" fmla="*/ 0 h 964"/>
                  <a:gd name="T11" fmla="*/ 2054 w 2054"/>
                  <a:gd name="T12" fmla="*/ 964 h 96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54" h="964">
                    <a:moveTo>
                      <a:pt x="0" y="0"/>
                    </a:moveTo>
                    <a:lnTo>
                      <a:pt x="0" y="964"/>
                    </a:lnTo>
                    <a:lnTo>
                      <a:pt x="2054" y="964"/>
                    </a:lnTo>
                  </a:path>
                </a:pathLst>
              </a:custGeom>
              <a:noFill/>
              <a:ln w="30163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9" name="Line 46"/>
              <p:cNvSpPr>
                <a:spLocks noChangeShapeType="1"/>
              </p:cNvSpPr>
              <p:nvPr/>
            </p:nvSpPr>
            <p:spPr bwMode="auto">
              <a:xfrm>
                <a:off x="3286" y="2644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0" name="Line 47"/>
              <p:cNvSpPr>
                <a:spLocks noChangeShapeType="1"/>
              </p:cNvSpPr>
              <p:nvPr/>
            </p:nvSpPr>
            <p:spPr bwMode="auto">
              <a:xfrm>
                <a:off x="3286" y="2739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1" name="Line 48"/>
              <p:cNvSpPr>
                <a:spLocks noChangeShapeType="1"/>
              </p:cNvSpPr>
              <p:nvPr/>
            </p:nvSpPr>
            <p:spPr bwMode="auto">
              <a:xfrm>
                <a:off x="3286" y="2836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2" name="Line 49"/>
              <p:cNvSpPr>
                <a:spLocks noChangeShapeType="1"/>
              </p:cNvSpPr>
              <p:nvPr/>
            </p:nvSpPr>
            <p:spPr bwMode="auto">
              <a:xfrm>
                <a:off x="3286" y="2932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3" name="Line 50"/>
              <p:cNvSpPr>
                <a:spLocks noChangeShapeType="1"/>
              </p:cNvSpPr>
              <p:nvPr/>
            </p:nvSpPr>
            <p:spPr bwMode="auto">
              <a:xfrm>
                <a:off x="3286" y="3029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4" name="Line 51"/>
              <p:cNvSpPr>
                <a:spLocks noChangeShapeType="1"/>
              </p:cNvSpPr>
              <p:nvPr/>
            </p:nvSpPr>
            <p:spPr bwMode="auto">
              <a:xfrm>
                <a:off x="3286" y="3126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5" name="Line 52"/>
              <p:cNvSpPr>
                <a:spLocks noChangeShapeType="1"/>
              </p:cNvSpPr>
              <p:nvPr/>
            </p:nvSpPr>
            <p:spPr bwMode="auto">
              <a:xfrm>
                <a:off x="3286" y="3223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6" name="Line 53"/>
              <p:cNvSpPr>
                <a:spLocks noChangeShapeType="1"/>
              </p:cNvSpPr>
              <p:nvPr/>
            </p:nvSpPr>
            <p:spPr bwMode="auto">
              <a:xfrm>
                <a:off x="3286" y="3319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7" name="Line 54"/>
              <p:cNvSpPr>
                <a:spLocks noChangeShapeType="1"/>
              </p:cNvSpPr>
              <p:nvPr/>
            </p:nvSpPr>
            <p:spPr bwMode="auto">
              <a:xfrm>
                <a:off x="3286" y="3416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8" name="Line 55"/>
              <p:cNvSpPr>
                <a:spLocks noChangeShapeType="1"/>
              </p:cNvSpPr>
              <p:nvPr/>
            </p:nvSpPr>
            <p:spPr bwMode="auto">
              <a:xfrm>
                <a:off x="3286" y="3511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9" name="Line 56"/>
              <p:cNvSpPr>
                <a:spLocks noChangeShapeType="1"/>
              </p:cNvSpPr>
              <p:nvPr/>
            </p:nvSpPr>
            <p:spPr bwMode="auto">
              <a:xfrm>
                <a:off x="5365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0" name="Line 57"/>
              <p:cNvSpPr>
                <a:spLocks noChangeShapeType="1"/>
              </p:cNvSpPr>
              <p:nvPr/>
            </p:nvSpPr>
            <p:spPr bwMode="auto">
              <a:xfrm>
                <a:off x="5161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1" name="Line 58"/>
              <p:cNvSpPr>
                <a:spLocks noChangeShapeType="1"/>
              </p:cNvSpPr>
              <p:nvPr/>
            </p:nvSpPr>
            <p:spPr bwMode="auto">
              <a:xfrm>
                <a:off x="4954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2" name="Line 59"/>
              <p:cNvSpPr>
                <a:spLocks noChangeShapeType="1"/>
              </p:cNvSpPr>
              <p:nvPr/>
            </p:nvSpPr>
            <p:spPr bwMode="auto">
              <a:xfrm>
                <a:off x="4750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3" name="Line 60"/>
              <p:cNvSpPr>
                <a:spLocks noChangeShapeType="1"/>
              </p:cNvSpPr>
              <p:nvPr/>
            </p:nvSpPr>
            <p:spPr bwMode="auto">
              <a:xfrm>
                <a:off x="4543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4" name="Line 61"/>
              <p:cNvSpPr>
                <a:spLocks noChangeShapeType="1"/>
              </p:cNvSpPr>
              <p:nvPr/>
            </p:nvSpPr>
            <p:spPr bwMode="auto">
              <a:xfrm>
                <a:off x="4339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5" name="Line 62"/>
              <p:cNvSpPr>
                <a:spLocks noChangeShapeType="1"/>
              </p:cNvSpPr>
              <p:nvPr/>
            </p:nvSpPr>
            <p:spPr bwMode="auto">
              <a:xfrm>
                <a:off x="4133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6" name="Line 63"/>
              <p:cNvSpPr>
                <a:spLocks noChangeShapeType="1"/>
              </p:cNvSpPr>
              <p:nvPr/>
            </p:nvSpPr>
            <p:spPr bwMode="auto">
              <a:xfrm>
                <a:off x="3928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7" name="Line 64"/>
              <p:cNvSpPr>
                <a:spLocks noChangeShapeType="1"/>
              </p:cNvSpPr>
              <p:nvPr/>
            </p:nvSpPr>
            <p:spPr bwMode="auto">
              <a:xfrm>
                <a:off x="3722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8" name="Line 65"/>
              <p:cNvSpPr>
                <a:spLocks noChangeShapeType="1"/>
              </p:cNvSpPr>
              <p:nvPr/>
            </p:nvSpPr>
            <p:spPr bwMode="auto">
              <a:xfrm>
                <a:off x="3517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9" name="Rectangle 66"/>
              <p:cNvSpPr>
                <a:spLocks noChangeArrowheads="1"/>
              </p:cNvSpPr>
              <p:nvPr/>
            </p:nvSpPr>
            <p:spPr bwMode="auto">
              <a:xfrm>
                <a:off x="5205" y="3633"/>
                <a:ext cx="103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3300" b="1" i="1"/>
                  <a:t>z</a:t>
                </a:r>
                <a:endParaRPr lang="en-US" altLang="en-US" sz="1800" i="1"/>
              </a:p>
            </p:txBody>
          </p:sp>
          <p:sp>
            <p:nvSpPr>
              <p:cNvPr id="16460" name="Rectangle 67"/>
              <p:cNvSpPr>
                <a:spLocks noChangeArrowheads="1"/>
              </p:cNvSpPr>
              <p:nvPr/>
            </p:nvSpPr>
            <p:spPr bwMode="auto">
              <a:xfrm>
                <a:off x="3821" y="3608"/>
                <a:ext cx="152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3300" b="1" i="1">
                    <a:latin typeface="Symbol" panose="05050102010706020507" pitchFamily="18" charset="2"/>
                  </a:rPr>
                  <a:t>m</a:t>
                </a:r>
                <a:endParaRPr lang="en-US" altLang="en-US" sz="1800"/>
              </a:p>
            </p:txBody>
          </p:sp>
          <p:sp>
            <p:nvSpPr>
              <p:cNvPr id="16461" name="Rectangle 68"/>
              <p:cNvSpPr>
                <a:spLocks noChangeArrowheads="1"/>
              </p:cNvSpPr>
              <p:nvPr/>
            </p:nvSpPr>
            <p:spPr bwMode="auto">
              <a:xfrm>
                <a:off x="3975" y="3629"/>
                <a:ext cx="348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3300" b="1"/>
                  <a:t>= 0</a:t>
                </a:r>
                <a:endParaRPr lang="en-US" altLang="en-US" sz="1800"/>
              </a:p>
            </p:txBody>
          </p:sp>
          <p:sp>
            <p:nvSpPr>
              <p:cNvPr id="16462" name="Rectangle 69"/>
              <p:cNvSpPr>
                <a:spLocks noChangeArrowheads="1"/>
              </p:cNvSpPr>
              <p:nvPr/>
            </p:nvSpPr>
            <p:spPr bwMode="auto">
              <a:xfrm>
                <a:off x="4680" y="2324"/>
                <a:ext cx="159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3300" b="1" i="1">
                    <a:latin typeface="Symbol" panose="05050102010706020507" pitchFamily="18" charset="2"/>
                  </a:rPr>
                  <a:t>s</a:t>
                </a:r>
                <a:endParaRPr lang="en-US" altLang="en-US" sz="1800"/>
              </a:p>
            </p:txBody>
          </p:sp>
          <p:sp>
            <p:nvSpPr>
              <p:cNvPr id="16463" name="Rectangle 70"/>
              <p:cNvSpPr>
                <a:spLocks noChangeArrowheads="1"/>
              </p:cNvSpPr>
              <p:nvPr/>
            </p:nvSpPr>
            <p:spPr bwMode="auto">
              <a:xfrm>
                <a:off x="4841" y="2345"/>
                <a:ext cx="414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3300" b="1"/>
                  <a:t> = 1</a:t>
                </a:r>
                <a:endParaRPr lang="en-US" altLang="en-US" sz="1800"/>
              </a:p>
            </p:txBody>
          </p:sp>
          <p:sp>
            <p:nvSpPr>
              <p:cNvPr id="16464" name="Rectangle 71"/>
              <p:cNvSpPr>
                <a:spLocks noChangeArrowheads="1"/>
              </p:cNvSpPr>
              <p:nvPr/>
            </p:nvSpPr>
            <p:spPr bwMode="auto">
              <a:xfrm>
                <a:off x="4567" y="3629"/>
                <a:ext cx="330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3300" b="1">
                    <a:solidFill>
                      <a:srgbClr val="990099"/>
                    </a:solidFill>
                  </a:rPr>
                  <a:t>.12</a:t>
                </a:r>
                <a:endParaRPr lang="en-US" altLang="en-US" sz="1800">
                  <a:solidFill>
                    <a:srgbClr val="990099"/>
                  </a:solidFill>
                </a:endParaRPr>
              </a:p>
            </p:txBody>
          </p:sp>
          <p:sp>
            <p:nvSpPr>
              <p:cNvPr id="16465" name="Rectangle 75"/>
              <p:cNvSpPr>
                <a:spLocks noChangeArrowheads="1"/>
              </p:cNvSpPr>
              <p:nvPr/>
            </p:nvSpPr>
            <p:spPr bwMode="auto">
              <a:xfrm>
                <a:off x="3697" y="1751"/>
                <a:ext cx="1918" cy="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0488" tIns="44450" rIns="90488" bIns="4445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algn="r"/>
                <a:r>
                  <a:rPr lang="en-US" altLang="en-US" b="1">
                    <a:solidFill>
                      <a:schemeClr val="tx2"/>
                    </a:solidFill>
                  </a:rPr>
                  <a:t>Standardized Normal Distribution</a:t>
                </a:r>
              </a:p>
            </p:txBody>
          </p:sp>
        </p:grpSp>
        <p:sp>
          <p:nvSpPr>
            <p:cNvPr id="17456" name="Rectangle 86"/>
            <p:cNvSpPr>
              <a:spLocks noChangeArrowheads="1"/>
            </p:cNvSpPr>
            <p:nvPr/>
          </p:nvSpPr>
          <p:spPr bwMode="auto">
            <a:xfrm>
              <a:off x="1824" y="4061"/>
              <a:ext cx="1983" cy="25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0" hangingPunct="0">
                <a:defRPr/>
              </a:pPr>
              <a:r>
                <a:rPr lang="en-US" sz="2000" dirty="0">
                  <a:solidFill>
                    <a:schemeClr val="tx2"/>
                  </a:solidFill>
                  <a:latin typeface="+mj-lt"/>
                  <a:cs typeface="Times New Roman" charset="0"/>
                </a:rPr>
                <a:t>Shaded area exaggerated</a:t>
              </a:r>
            </a:p>
          </p:txBody>
        </p:sp>
      </p:grpSp>
      <p:grpSp>
        <p:nvGrpSpPr>
          <p:cNvPr id="4" name="Group 89"/>
          <p:cNvGrpSpPr>
            <a:grpSpLocks/>
          </p:cNvGrpSpPr>
          <p:nvPr/>
        </p:nvGrpSpPr>
        <p:grpSpPr bwMode="auto">
          <a:xfrm>
            <a:off x="7086600" y="3733800"/>
            <a:ext cx="1901825" cy="977900"/>
            <a:chOff x="4464" y="2688"/>
            <a:chExt cx="1198" cy="616"/>
          </a:xfrm>
        </p:grpSpPr>
        <p:sp>
          <p:nvSpPr>
            <p:cNvPr id="16429" name="Rectangle 82"/>
            <p:cNvSpPr>
              <a:spLocks noChangeArrowheads="1"/>
            </p:cNvSpPr>
            <p:nvPr/>
          </p:nvSpPr>
          <p:spPr bwMode="auto">
            <a:xfrm>
              <a:off x="4896" y="2688"/>
              <a:ext cx="766" cy="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sz="2800" b="1">
                  <a:solidFill>
                    <a:srgbClr val="990099"/>
                  </a:solidFill>
                </a:rPr>
                <a:t>.0478</a:t>
              </a:r>
            </a:p>
          </p:txBody>
        </p:sp>
        <p:sp>
          <p:nvSpPr>
            <p:cNvPr id="16430" name="Line 83"/>
            <p:cNvSpPr>
              <a:spLocks noChangeShapeType="1"/>
            </p:cNvSpPr>
            <p:nvPr/>
          </p:nvSpPr>
          <p:spPr bwMode="auto">
            <a:xfrm flipH="1">
              <a:off x="4464" y="2928"/>
              <a:ext cx="488" cy="376"/>
            </a:xfrm>
            <a:prstGeom prst="line">
              <a:avLst/>
            </a:prstGeom>
            <a:noFill/>
            <a:ln w="28575">
              <a:solidFill>
                <a:srgbClr val="B0D46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" name="Group 85"/>
          <p:cNvGrpSpPr>
            <a:grpSpLocks/>
          </p:cNvGrpSpPr>
          <p:nvPr/>
        </p:nvGrpSpPr>
        <p:grpSpPr bwMode="auto">
          <a:xfrm>
            <a:off x="182563" y="2246313"/>
            <a:ext cx="3687762" cy="3500437"/>
            <a:chOff x="115" y="1751"/>
            <a:chExt cx="2323" cy="2205"/>
          </a:xfrm>
        </p:grpSpPr>
        <p:sp>
          <p:nvSpPr>
            <p:cNvPr id="16395" name="Rectangle 3"/>
            <p:cNvSpPr>
              <a:spLocks noChangeArrowheads="1"/>
            </p:cNvSpPr>
            <p:nvPr/>
          </p:nvSpPr>
          <p:spPr bwMode="auto">
            <a:xfrm>
              <a:off x="115" y="1751"/>
              <a:ext cx="1822" cy="5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r>
                <a:rPr lang="en-US" altLang="en-US" b="1">
                  <a:solidFill>
                    <a:schemeClr val="tx2"/>
                  </a:solidFill>
                </a:rPr>
                <a:t>Normal </a:t>
              </a:r>
              <a:br>
                <a:rPr lang="en-US" altLang="en-US" b="1">
                  <a:solidFill>
                    <a:schemeClr val="tx2"/>
                  </a:solidFill>
                </a:rPr>
              </a:br>
              <a:r>
                <a:rPr lang="en-US" altLang="en-US" b="1">
                  <a:solidFill>
                    <a:schemeClr val="tx2"/>
                  </a:solidFill>
                </a:rPr>
                <a:t>Distribution</a:t>
              </a:r>
            </a:p>
          </p:txBody>
        </p:sp>
        <p:grpSp>
          <p:nvGrpSpPr>
            <p:cNvPr id="16396" name="Group 77"/>
            <p:cNvGrpSpPr>
              <a:grpSpLocks/>
            </p:cNvGrpSpPr>
            <p:nvPr/>
          </p:nvGrpSpPr>
          <p:grpSpPr bwMode="auto">
            <a:xfrm>
              <a:off x="358" y="2324"/>
              <a:ext cx="2080" cy="1632"/>
              <a:chOff x="358" y="2324"/>
              <a:chExt cx="2080" cy="1632"/>
            </a:xfrm>
          </p:grpSpPr>
          <p:sp>
            <p:nvSpPr>
              <p:cNvPr id="16397" name="Line 5"/>
              <p:cNvSpPr>
                <a:spLocks noChangeShapeType="1"/>
              </p:cNvSpPr>
              <p:nvPr/>
            </p:nvSpPr>
            <p:spPr bwMode="auto">
              <a:xfrm>
                <a:off x="1820" y="3183"/>
                <a:ext cx="1" cy="43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8" name="Freeform 6"/>
              <p:cNvSpPr>
                <a:spLocks/>
              </p:cNvSpPr>
              <p:nvPr/>
            </p:nvSpPr>
            <p:spPr bwMode="auto">
              <a:xfrm>
                <a:off x="1411" y="2629"/>
                <a:ext cx="413" cy="979"/>
              </a:xfrm>
              <a:custGeom>
                <a:avLst/>
                <a:gdLst>
                  <a:gd name="T0" fmla="*/ 0 w 413"/>
                  <a:gd name="T1" fmla="*/ 0 h 979"/>
                  <a:gd name="T2" fmla="*/ 103 w 413"/>
                  <a:gd name="T3" fmla="*/ 53 h 979"/>
                  <a:gd name="T4" fmla="*/ 179 w 413"/>
                  <a:gd name="T5" fmla="*/ 156 h 979"/>
                  <a:gd name="T6" fmla="*/ 232 w 413"/>
                  <a:gd name="T7" fmla="*/ 232 h 979"/>
                  <a:gd name="T8" fmla="*/ 310 w 413"/>
                  <a:gd name="T9" fmla="*/ 362 h 979"/>
                  <a:gd name="T10" fmla="*/ 360 w 413"/>
                  <a:gd name="T11" fmla="*/ 463 h 979"/>
                  <a:gd name="T12" fmla="*/ 413 w 413"/>
                  <a:gd name="T13" fmla="*/ 566 h 979"/>
                  <a:gd name="T14" fmla="*/ 413 w 413"/>
                  <a:gd name="T15" fmla="*/ 979 h 979"/>
                  <a:gd name="T16" fmla="*/ 0 w 413"/>
                  <a:gd name="T17" fmla="*/ 979 h 979"/>
                  <a:gd name="T18" fmla="*/ 0 w 413"/>
                  <a:gd name="T19" fmla="*/ 0 h 9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13"/>
                  <a:gd name="T31" fmla="*/ 0 h 979"/>
                  <a:gd name="T32" fmla="*/ 413 w 413"/>
                  <a:gd name="T33" fmla="*/ 979 h 9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13" h="979">
                    <a:moveTo>
                      <a:pt x="0" y="0"/>
                    </a:moveTo>
                    <a:lnTo>
                      <a:pt x="103" y="53"/>
                    </a:lnTo>
                    <a:lnTo>
                      <a:pt x="179" y="156"/>
                    </a:lnTo>
                    <a:lnTo>
                      <a:pt x="232" y="232"/>
                    </a:lnTo>
                    <a:lnTo>
                      <a:pt x="310" y="362"/>
                    </a:lnTo>
                    <a:lnTo>
                      <a:pt x="360" y="463"/>
                    </a:lnTo>
                    <a:lnTo>
                      <a:pt x="413" y="566"/>
                    </a:lnTo>
                    <a:lnTo>
                      <a:pt x="413" y="979"/>
                    </a:lnTo>
                    <a:lnTo>
                      <a:pt x="0" y="97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B3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9" name="Freeform 7"/>
              <p:cNvSpPr>
                <a:spLocks/>
              </p:cNvSpPr>
              <p:nvPr/>
            </p:nvSpPr>
            <p:spPr bwMode="auto">
              <a:xfrm>
                <a:off x="1411" y="2621"/>
                <a:ext cx="1026" cy="987"/>
              </a:xfrm>
              <a:custGeom>
                <a:avLst/>
                <a:gdLst>
                  <a:gd name="T0" fmla="*/ 1026 w 1026"/>
                  <a:gd name="T1" fmla="*/ 987 h 987"/>
                  <a:gd name="T2" fmla="*/ 919 w 1026"/>
                  <a:gd name="T3" fmla="*/ 976 h 987"/>
                  <a:gd name="T4" fmla="*/ 864 w 1026"/>
                  <a:gd name="T5" fmla="*/ 964 h 987"/>
                  <a:gd name="T6" fmla="*/ 811 w 1026"/>
                  <a:gd name="T7" fmla="*/ 949 h 987"/>
                  <a:gd name="T8" fmla="*/ 756 w 1026"/>
                  <a:gd name="T9" fmla="*/ 926 h 987"/>
                  <a:gd name="T10" fmla="*/ 702 w 1026"/>
                  <a:gd name="T11" fmla="*/ 894 h 987"/>
                  <a:gd name="T12" fmla="*/ 649 w 1026"/>
                  <a:gd name="T13" fmla="*/ 854 h 987"/>
                  <a:gd name="T14" fmla="*/ 539 w 1026"/>
                  <a:gd name="T15" fmla="*/ 741 h 987"/>
                  <a:gd name="T16" fmla="*/ 432 w 1026"/>
                  <a:gd name="T17" fmla="*/ 579 h 987"/>
                  <a:gd name="T18" fmla="*/ 325 w 1026"/>
                  <a:gd name="T19" fmla="*/ 385 h 987"/>
                  <a:gd name="T20" fmla="*/ 270 w 1026"/>
                  <a:gd name="T21" fmla="*/ 286 h 987"/>
                  <a:gd name="T22" fmla="*/ 215 w 1026"/>
                  <a:gd name="T23" fmla="*/ 196 h 987"/>
                  <a:gd name="T24" fmla="*/ 162 w 1026"/>
                  <a:gd name="T25" fmla="*/ 116 h 987"/>
                  <a:gd name="T26" fmla="*/ 108 w 1026"/>
                  <a:gd name="T27" fmla="*/ 53 h 987"/>
                  <a:gd name="T28" fmla="*/ 53 w 1026"/>
                  <a:gd name="T29" fmla="*/ 13 h 987"/>
                  <a:gd name="T30" fmla="*/ 0 w 1026"/>
                  <a:gd name="T31" fmla="*/ 0 h 98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026"/>
                  <a:gd name="T49" fmla="*/ 0 h 987"/>
                  <a:gd name="T50" fmla="*/ 1026 w 1026"/>
                  <a:gd name="T51" fmla="*/ 987 h 98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026" h="987">
                    <a:moveTo>
                      <a:pt x="1026" y="987"/>
                    </a:moveTo>
                    <a:lnTo>
                      <a:pt x="919" y="976"/>
                    </a:lnTo>
                    <a:lnTo>
                      <a:pt x="864" y="964"/>
                    </a:lnTo>
                    <a:lnTo>
                      <a:pt x="811" y="949"/>
                    </a:lnTo>
                    <a:lnTo>
                      <a:pt x="756" y="926"/>
                    </a:lnTo>
                    <a:lnTo>
                      <a:pt x="702" y="894"/>
                    </a:lnTo>
                    <a:lnTo>
                      <a:pt x="649" y="854"/>
                    </a:lnTo>
                    <a:lnTo>
                      <a:pt x="539" y="741"/>
                    </a:lnTo>
                    <a:lnTo>
                      <a:pt x="432" y="579"/>
                    </a:lnTo>
                    <a:lnTo>
                      <a:pt x="325" y="385"/>
                    </a:lnTo>
                    <a:lnTo>
                      <a:pt x="270" y="286"/>
                    </a:lnTo>
                    <a:lnTo>
                      <a:pt x="215" y="196"/>
                    </a:lnTo>
                    <a:lnTo>
                      <a:pt x="162" y="116"/>
                    </a:lnTo>
                    <a:lnTo>
                      <a:pt x="108" y="53"/>
                    </a:lnTo>
                    <a:lnTo>
                      <a:pt x="53" y="13"/>
                    </a:lnTo>
                    <a:lnTo>
                      <a:pt x="0" y="0"/>
                    </a:lnTo>
                  </a:path>
                </a:pathLst>
              </a:custGeom>
              <a:noFill/>
              <a:ln w="57150">
                <a:solidFill>
                  <a:srgbClr val="E989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0" name="Freeform 8"/>
              <p:cNvSpPr>
                <a:spLocks/>
              </p:cNvSpPr>
              <p:nvPr/>
            </p:nvSpPr>
            <p:spPr bwMode="auto">
              <a:xfrm>
                <a:off x="383" y="2621"/>
                <a:ext cx="1028" cy="987"/>
              </a:xfrm>
              <a:custGeom>
                <a:avLst/>
                <a:gdLst>
                  <a:gd name="T0" fmla="*/ 0 w 1028"/>
                  <a:gd name="T1" fmla="*/ 987 h 987"/>
                  <a:gd name="T2" fmla="*/ 107 w 1028"/>
                  <a:gd name="T3" fmla="*/ 976 h 987"/>
                  <a:gd name="T4" fmla="*/ 162 w 1028"/>
                  <a:gd name="T5" fmla="*/ 964 h 987"/>
                  <a:gd name="T6" fmla="*/ 217 w 1028"/>
                  <a:gd name="T7" fmla="*/ 949 h 987"/>
                  <a:gd name="T8" fmla="*/ 270 w 1028"/>
                  <a:gd name="T9" fmla="*/ 926 h 987"/>
                  <a:gd name="T10" fmla="*/ 324 w 1028"/>
                  <a:gd name="T11" fmla="*/ 894 h 987"/>
                  <a:gd name="T12" fmla="*/ 379 w 1028"/>
                  <a:gd name="T13" fmla="*/ 854 h 987"/>
                  <a:gd name="T14" fmla="*/ 487 w 1028"/>
                  <a:gd name="T15" fmla="*/ 741 h 987"/>
                  <a:gd name="T16" fmla="*/ 594 w 1028"/>
                  <a:gd name="T17" fmla="*/ 579 h 987"/>
                  <a:gd name="T18" fmla="*/ 704 w 1028"/>
                  <a:gd name="T19" fmla="*/ 385 h 987"/>
                  <a:gd name="T20" fmla="*/ 756 w 1028"/>
                  <a:gd name="T21" fmla="*/ 286 h 987"/>
                  <a:gd name="T22" fmla="*/ 811 w 1028"/>
                  <a:gd name="T23" fmla="*/ 196 h 987"/>
                  <a:gd name="T24" fmla="*/ 866 w 1028"/>
                  <a:gd name="T25" fmla="*/ 116 h 987"/>
                  <a:gd name="T26" fmla="*/ 918 w 1028"/>
                  <a:gd name="T27" fmla="*/ 53 h 987"/>
                  <a:gd name="T28" fmla="*/ 973 w 1028"/>
                  <a:gd name="T29" fmla="*/ 13 h 987"/>
                  <a:gd name="T30" fmla="*/ 1028 w 1028"/>
                  <a:gd name="T31" fmla="*/ 0 h 98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028"/>
                  <a:gd name="T49" fmla="*/ 0 h 987"/>
                  <a:gd name="T50" fmla="*/ 1028 w 1028"/>
                  <a:gd name="T51" fmla="*/ 987 h 98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028" h="987">
                    <a:moveTo>
                      <a:pt x="0" y="987"/>
                    </a:moveTo>
                    <a:lnTo>
                      <a:pt x="107" y="976"/>
                    </a:lnTo>
                    <a:lnTo>
                      <a:pt x="162" y="964"/>
                    </a:lnTo>
                    <a:lnTo>
                      <a:pt x="217" y="949"/>
                    </a:lnTo>
                    <a:lnTo>
                      <a:pt x="270" y="926"/>
                    </a:lnTo>
                    <a:lnTo>
                      <a:pt x="324" y="894"/>
                    </a:lnTo>
                    <a:lnTo>
                      <a:pt x="379" y="854"/>
                    </a:lnTo>
                    <a:lnTo>
                      <a:pt x="487" y="741"/>
                    </a:lnTo>
                    <a:lnTo>
                      <a:pt x="594" y="579"/>
                    </a:lnTo>
                    <a:lnTo>
                      <a:pt x="704" y="385"/>
                    </a:lnTo>
                    <a:lnTo>
                      <a:pt x="756" y="286"/>
                    </a:lnTo>
                    <a:lnTo>
                      <a:pt x="811" y="196"/>
                    </a:lnTo>
                    <a:lnTo>
                      <a:pt x="866" y="116"/>
                    </a:lnTo>
                    <a:lnTo>
                      <a:pt x="918" y="53"/>
                    </a:lnTo>
                    <a:lnTo>
                      <a:pt x="973" y="13"/>
                    </a:lnTo>
                    <a:lnTo>
                      <a:pt x="1028" y="0"/>
                    </a:lnTo>
                  </a:path>
                </a:pathLst>
              </a:custGeom>
              <a:noFill/>
              <a:ln w="57150">
                <a:solidFill>
                  <a:srgbClr val="E989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1" name="Freeform 9"/>
              <p:cNvSpPr>
                <a:spLocks/>
              </p:cNvSpPr>
              <p:nvPr/>
            </p:nvSpPr>
            <p:spPr bwMode="auto">
              <a:xfrm>
                <a:off x="383" y="2644"/>
                <a:ext cx="2054" cy="964"/>
              </a:xfrm>
              <a:custGeom>
                <a:avLst/>
                <a:gdLst>
                  <a:gd name="T0" fmla="*/ 0 w 2054"/>
                  <a:gd name="T1" fmla="*/ 0 h 964"/>
                  <a:gd name="T2" fmla="*/ 0 w 2054"/>
                  <a:gd name="T3" fmla="*/ 964 h 964"/>
                  <a:gd name="T4" fmla="*/ 2054 w 2054"/>
                  <a:gd name="T5" fmla="*/ 964 h 964"/>
                  <a:gd name="T6" fmla="*/ 0 60000 65536"/>
                  <a:gd name="T7" fmla="*/ 0 60000 65536"/>
                  <a:gd name="T8" fmla="*/ 0 60000 65536"/>
                  <a:gd name="T9" fmla="*/ 0 w 2054"/>
                  <a:gd name="T10" fmla="*/ 0 h 964"/>
                  <a:gd name="T11" fmla="*/ 2054 w 2054"/>
                  <a:gd name="T12" fmla="*/ 964 h 96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54" h="964">
                    <a:moveTo>
                      <a:pt x="0" y="0"/>
                    </a:moveTo>
                    <a:lnTo>
                      <a:pt x="0" y="964"/>
                    </a:lnTo>
                    <a:lnTo>
                      <a:pt x="2054" y="964"/>
                    </a:lnTo>
                  </a:path>
                </a:pathLst>
              </a:custGeom>
              <a:noFill/>
              <a:ln w="30163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2" name="Line 10"/>
              <p:cNvSpPr>
                <a:spLocks noChangeShapeType="1"/>
              </p:cNvSpPr>
              <p:nvPr/>
            </p:nvSpPr>
            <p:spPr bwMode="auto">
              <a:xfrm>
                <a:off x="358" y="2644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3" name="Line 11"/>
              <p:cNvSpPr>
                <a:spLocks noChangeShapeType="1"/>
              </p:cNvSpPr>
              <p:nvPr/>
            </p:nvSpPr>
            <p:spPr bwMode="auto">
              <a:xfrm>
                <a:off x="358" y="2739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4" name="Line 12"/>
              <p:cNvSpPr>
                <a:spLocks noChangeShapeType="1"/>
              </p:cNvSpPr>
              <p:nvPr/>
            </p:nvSpPr>
            <p:spPr bwMode="auto">
              <a:xfrm>
                <a:off x="358" y="2836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5" name="Line 13"/>
              <p:cNvSpPr>
                <a:spLocks noChangeShapeType="1"/>
              </p:cNvSpPr>
              <p:nvPr/>
            </p:nvSpPr>
            <p:spPr bwMode="auto">
              <a:xfrm>
                <a:off x="358" y="2932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6" name="Line 14"/>
              <p:cNvSpPr>
                <a:spLocks noChangeShapeType="1"/>
              </p:cNvSpPr>
              <p:nvPr/>
            </p:nvSpPr>
            <p:spPr bwMode="auto">
              <a:xfrm>
                <a:off x="358" y="3029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7" name="Line 15"/>
              <p:cNvSpPr>
                <a:spLocks noChangeShapeType="1"/>
              </p:cNvSpPr>
              <p:nvPr/>
            </p:nvSpPr>
            <p:spPr bwMode="auto">
              <a:xfrm>
                <a:off x="358" y="3126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8" name="Line 16"/>
              <p:cNvSpPr>
                <a:spLocks noChangeShapeType="1"/>
              </p:cNvSpPr>
              <p:nvPr/>
            </p:nvSpPr>
            <p:spPr bwMode="auto">
              <a:xfrm>
                <a:off x="358" y="3223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9" name="Line 17"/>
              <p:cNvSpPr>
                <a:spLocks noChangeShapeType="1"/>
              </p:cNvSpPr>
              <p:nvPr/>
            </p:nvSpPr>
            <p:spPr bwMode="auto">
              <a:xfrm>
                <a:off x="358" y="3319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0" name="Line 18"/>
              <p:cNvSpPr>
                <a:spLocks noChangeShapeType="1"/>
              </p:cNvSpPr>
              <p:nvPr/>
            </p:nvSpPr>
            <p:spPr bwMode="auto">
              <a:xfrm>
                <a:off x="358" y="3416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1" name="Line 19"/>
              <p:cNvSpPr>
                <a:spLocks noChangeShapeType="1"/>
              </p:cNvSpPr>
              <p:nvPr/>
            </p:nvSpPr>
            <p:spPr bwMode="auto">
              <a:xfrm>
                <a:off x="358" y="3511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2" name="Line 20"/>
              <p:cNvSpPr>
                <a:spLocks noChangeShapeType="1"/>
              </p:cNvSpPr>
              <p:nvPr/>
            </p:nvSpPr>
            <p:spPr bwMode="auto">
              <a:xfrm>
                <a:off x="2437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3" name="Line 21"/>
              <p:cNvSpPr>
                <a:spLocks noChangeShapeType="1"/>
              </p:cNvSpPr>
              <p:nvPr/>
            </p:nvSpPr>
            <p:spPr bwMode="auto">
              <a:xfrm>
                <a:off x="2233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4" name="Line 22"/>
              <p:cNvSpPr>
                <a:spLocks noChangeShapeType="1"/>
              </p:cNvSpPr>
              <p:nvPr/>
            </p:nvSpPr>
            <p:spPr bwMode="auto">
              <a:xfrm>
                <a:off x="2026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5" name="Line 23"/>
              <p:cNvSpPr>
                <a:spLocks noChangeShapeType="1"/>
              </p:cNvSpPr>
              <p:nvPr/>
            </p:nvSpPr>
            <p:spPr bwMode="auto">
              <a:xfrm>
                <a:off x="1822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6" name="Line 24"/>
              <p:cNvSpPr>
                <a:spLocks noChangeShapeType="1"/>
              </p:cNvSpPr>
              <p:nvPr/>
            </p:nvSpPr>
            <p:spPr bwMode="auto">
              <a:xfrm>
                <a:off x="1615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7" name="Line 25"/>
              <p:cNvSpPr>
                <a:spLocks noChangeShapeType="1"/>
              </p:cNvSpPr>
              <p:nvPr/>
            </p:nvSpPr>
            <p:spPr bwMode="auto">
              <a:xfrm>
                <a:off x="1411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8" name="Line 26"/>
              <p:cNvSpPr>
                <a:spLocks noChangeShapeType="1"/>
              </p:cNvSpPr>
              <p:nvPr/>
            </p:nvSpPr>
            <p:spPr bwMode="auto">
              <a:xfrm>
                <a:off x="1205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9" name="Line 27"/>
              <p:cNvSpPr>
                <a:spLocks noChangeShapeType="1"/>
              </p:cNvSpPr>
              <p:nvPr/>
            </p:nvSpPr>
            <p:spPr bwMode="auto">
              <a:xfrm>
                <a:off x="1000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0" name="Line 28"/>
              <p:cNvSpPr>
                <a:spLocks noChangeShapeType="1"/>
              </p:cNvSpPr>
              <p:nvPr/>
            </p:nvSpPr>
            <p:spPr bwMode="auto">
              <a:xfrm>
                <a:off x="794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1" name="Line 29"/>
              <p:cNvSpPr>
                <a:spLocks noChangeShapeType="1"/>
              </p:cNvSpPr>
              <p:nvPr/>
            </p:nvSpPr>
            <p:spPr bwMode="auto">
              <a:xfrm>
                <a:off x="589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2" name="Rectangle 30"/>
              <p:cNvSpPr>
                <a:spLocks noChangeArrowheads="1"/>
              </p:cNvSpPr>
              <p:nvPr/>
            </p:nvSpPr>
            <p:spPr bwMode="auto">
              <a:xfrm>
                <a:off x="2262" y="3639"/>
                <a:ext cx="132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3300" b="1" i="1"/>
                  <a:t>x</a:t>
                </a:r>
                <a:endParaRPr lang="en-US" altLang="en-US" sz="1800" i="1"/>
              </a:p>
            </p:txBody>
          </p:sp>
          <p:sp>
            <p:nvSpPr>
              <p:cNvPr id="16423" name="Rectangle 31"/>
              <p:cNvSpPr>
                <a:spLocks noChangeArrowheads="1"/>
              </p:cNvSpPr>
              <p:nvPr/>
            </p:nvSpPr>
            <p:spPr bwMode="auto">
              <a:xfrm>
                <a:off x="893" y="3618"/>
                <a:ext cx="152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3300" b="1" i="1">
                    <a:latin typeface="Symbol" panose="05050102010706020507" pitchFamily="18" charset="2"/>
                  </a:rPr>
                  <a:t>m</a:t>
                </a:r>
                <a:endParaRPr lang="en-US" altLang="en-US" sz="1800"/>
              </a:p>
            </p:txBody>
          </p:sp>
          <p:sp>
            <p:nvSpPr>
              <p:cNvPr id="16424" name="Rectangle 32"/>
              <p:cNvSpPr>
                <a:spLocks noChangeArrowheads="1"/>
              </p:cNvSpPr>
              <p:nvPr/>
            </p:nvSpPr>
            <p:spPr bwMode="auto">
              <a:xfrm>
                <a:off x="1047" y="3639"/>
                <a:ext cx="348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3300" b="1"/>
                  <a:t>= 5</a:t>
                </a:r>
                <a:endParaRPr lang="en-US" altLang="en-US" sz="1800"/>
              </a:p>
            </p:txBody>
          </p:sp>
          <p:sp>
            <p:nvSpPr>
              <p:cNvPr id="16425" name="Rectangle 33"/>
              <p:cNvSpPr>
                <a:spLocks noChangeArrowheads="1"/>
              </p:cNvSpPr>
              <p:nvPr/>
            </p:nvSpPr>
            <p:spPr bwMode="auto">
              <a:xfrm>
                <a:off x="513" y="2324"/>
                <a:ext cx="159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3300" b="1" i="1">
                    <a:latin typeface="Symbol" panose="05050102010706020507" pitchFamily="18" charset="2"/>
                  </a:rPr>
                  <a:t>s</a:t>
                </a:r>
                <a:endParaRPr lang="en-US" altLang="en-US" sz="1800"/>
              </a:p>
            </p:txBody>
          </p:sp>
          <p:sp>
            <p:nvSpPr>
              <p:cNvPr id="16426" name="Rectangle 34"/>
              <p:cNvSpPr>
                <a:spLocks noChangeArrowheads="1"/>
              </p:cNvSpPr>
              <p:nvPr/>
            </p:nvSpPr>
            <p:spPr bwMode="auto">
              <a:xfrm>
                <a:off x="674" y="2345"/>
                <a:ext cx="546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3300" b="1"/>
                  <a:t> = 10</a:t>
                </a:r>
                <a:endParaRPr lang="en-US" altLang="en-US" sz="1800"/>
              </a:p>
            </p:txBody>
          </p:sp>
          <p:sp>
            <p:nvSpPr>
              <p:cNvPr id="16427" name="Rectangle 35"/>
              <p:cNvSpPr>
                <a:spLocks noChangeArrowheads="1"/>
              </p:cNvSpPr>
              <p:nvPr/>
            </p:nvSpPr>
            <p:spPr bwMode="auto">
              <a:xfrm>
                <a:off x="1653" y="3639"/>
                <a:ext cx="330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3300" b="1"/>
                  <a:t>6.2</a:t>
                </a:r>
                <a:endParaRPr lang="en-US" altLang="en-US" sz="1800"/>
              </a:p>
            </p:txBody>
          </p:sp>
          <p:sp>
            <p:nvSpPr>
              <p:cNvPr id="16428" name="Line 36"/>
              <p:cNvSpPr>
                <a:spLocks noChangeShapeType="1"/>
              </p:cNvSpPr>
              <p:nvPr/>
            </p:nvSpPr>
            <p:spPr bwMode="auto">
              <a:xfrm>
                <a:off x="1411" y="2629"/>
                <a:ext cx="1" cy="979"/>
              </a:xfrm>
              <a:prstGeom prst="line">
                <a:avLst/>
              </a:prstGeom>
              <a:noFill/>
              <a:ln w="174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7" name="Group 91"/>
          <p:cNvGrpSpPr>
            <a:grpSpLocks/>
          </p:cNvGrpSpPr>
          <p:nvPr/>
        </p:nvGrpSpPr>
        <p:grpSpPr bwMode="auto">
          <a:xfrm>
            <a:off x="2133600" y="1444625"/>
            <a:ext cx="4352925" cy="2746375"/>
            <a:chOff x="1389" y="1127"/>
            <a:chExt cx="2742" cy="1730"/>
          </a:xfrm>
        </p:grpSpPr>
        <p:grpSp>
          <p:nvGrpSpPr>
            <p:cNvPr id="16392" name="Group 78"/>
            <p:cNvGrpSpPr>
              <a:grpSpLocks/>
            </p:cNvGrpSpPr>
            <p:nvPr/>
          </p:nvGrpSpPr>
          <p:grpSpPr bwMode="auto">
            <a:xfrm>
              <a:off x="1825" y="2064"/>
              <a:ext cx="1728" cy="793"/>
              <a:chOff x="1825" y="2398"/>
              <a:chExt cx="1728" cy="793"/>
            </a:xfrm>
          </p:grpSpPr>
          <p:sp>
            <p:nvSpPr>
              <p:cNvPr id="67593" name="Freeform 73"/>
              <p:cNvSpPr>
                <a:spLocks/>
              </p:cNvSpPr>
              <p:nvPr/>
            </p:nvSpPr>
            <p:spPr bwMode="auto">
              <a:xfrm>
                <a:off x="1827" y="2432"/>
                <a:ext cx="1726" cy="759"/>
              </a:xfrm>
              <a:custGeom>
                <a:avLst/>
                <a:gdLst>
                  <a:gd name="T0" fmla="*/ 0 w 1726"/>
                  <a:gd name="T1" fmla="*/ 386 h 759"/>
                  <a:gd name="T2" fmla="*/ 86 w 1726"/>
                  <a:gd name="T3" fmla="*/ 282 h 759"/>
                  <a:gd name="T4" fmla="*/ 151 w 1726"/>
                  <a:gd name="T5" fmla="*/ 227 h 759"/>
                  <a:gd name="T6" fmla="*/ 224 w 1726"/>
                  <a:gd name="T7" fmla="*/ 175 h 759"/>
                  <a:gd name="T8" fmla="*/ 304 w 1726"/>
                  <a:gd name="T9" fmla="*/ 134 h 759"/>
                  <a:gd name="T10" fmla="*/ 394 w 1726"/>
                  <a:gd name="T11" fmla="*/ 93 h 759"/>
                  <a:gd name="T12" fmla="*/ 502 w 1726"/>
                  <a:gd name="T13" fmla="*/ 57 h 759"/>
                  <a:gd name="T14" fmla="*/ 646 w 1726"/>
                  <a:gd name="T15" fmla="*/ 20 h 759"/>
                  <a:gd name="T16" fmla="*/ 778 w 1726"/>
                  <a:gd name="T17" fmla="*/ 6 h 759"/>
                  <a:gd name="T18" fmla="*/ 896 w 1726"/>
                  <a:gd name="T19" fmla="*/ 2 h 759"/>
                  <a:gd name="T20" fmla="*/ 1021 w 1726"/>
                  <a:gd name="T21" fmla="*/ 14 h 759"/>
                  <a:gd name="T22" fmla="*/ 1132 w 1726"/>
                  <a:gd name="T23" fmla="*/ 36 h 759"/>
                  <a:gd name="T24" fmla="*/ 1236 w 1726"/>
                  <a:gd name="T25" fmla="*/ 79 h 759"/>
                  <a:gd name="T26" fmla="*/ 1342 w 1726"/>
                  <a:gd name="T27" fmla="*/ 147 h 759"/>
                  <a:gd name="T28" fmla="*/ 1426 w 1726"/>
                  <a:gd name="T29" fmla="*/ 225 h 759"/>
                  <a:gd name="T30" fmla="*/ 1472 w 1726"/>
                  <a:gd name="T31" fmla="*/ 277 h 759"/>
                  <a:gd name="T32" fmla="*/ 1594 w 1726"/>
                  <a:gd name="T33" fmla="*/ 94 h 759"/>
                  <a:gd name="T34" fmla="*/ 1596 w 1726"/>
                  <a:gd name="T35" fmla="*/ 197 h 759"/>
                  <a:gd name="T36" fmla="*/ 1605 w 1726"/>
                  <a:gd name="T37" fmla="*/ 300 h 759"/>
                  <a:gd name="T38" fmla="*/ 1624 w 1726"/>
                  <a:gd name="T39" fmla="*/ 398 h 759"/>
                  <a:gd name="T40" fmla="*/ 1651 w 1726"/>
                  <a:gd name="T41" fmla="*/ 499 h 759"/>
                  <a:gd name="T42" fmla="*/ 1706 w 1726"/>
                  <a:gd name="T43" fmla="*/ 627 h 759"/>
                  <a:gd name="T44" fmla="*/ 1685 w 1726"/>
                  <a:gd name="T45" fmla="*/ 685 h 759"/>
                  <a:gd name="T46" fmla="*/ 1601 w 1726"/>
                  <a:gd name="T47" fmla="*/ 667 h 759"/>
                  <a:gd name="T48" fmla="*/ 1534 w 1726"/>
                  <a:gd name="T49" fmla="*/ 664 h 759"/>
                  <a:gd name="T50" fmla="*/ 1469 w 1726"/>
                  <a:gd name="T51" fmla="*/ 671 h 759"/>
                  <a:gd name="T52" fmla="*/ 1403 w 1726"/>
                  <a:gd name="T53" fmla="*/ 690 h 759"/>
                  <a:gd name="T54" fmla="*/ 1330 w 1726"/>
                  <a:gd name="T55" fmla="*/ 723 h 759"/>
                  <a:gd name="T56" fmla="*/ 1259 w 1726"/>
                  <a:gd name="T57" fmla="*/ 687 h 759"/>
                  <a:gd name="T58" fmla="*/ 1345 w 1726"/>
                  <a:gd name="T59" fmla="*/ 482 h 759"/>
                  <a:gd name="T60" fmla="*/ 1237 w 1726"/>
                  <a:gd name="T61" fmla="*/ 396 h 759"/>
                  <a:gd name="T62" fmla="*/ 1131 w 1726"/>
                  <a:gd name="T63" fmla="*/ 328 h 759"/>
                  <a:gd name="T64" fmla="*/ 1036 w 1726"/>
                  <a:gd name="T65" fmla="*/ 277 h 759"/>
                  <a:gd name="T66" fmla="*/ 921 w 1726"/>
                  <a:gd name="T67" fmla="*/ 232 h 759"/>
                  <a:gd name="T68" fmla="*/ 811 w 1726"/>
                  <a:gd name="T69" fmla="*/ 209 h 759"/>
                  <a:gd name="T70" fmla="*/ 707 w 1726"/>
                  <a:gd name="T71" fmla="*/ 195 h 759"/>
                  <a:gd name="T72" fmla="*/ 587 w 1726"/>
                  <a:gd name="T73" fmla="*/ 201 h 759"/>
                  <a:gd name="T74" fmla="*/ 470 w 1726"/>
                  <a:gd name="T75" fmla="*/ 211 h 759"/>
                  <a:gd name="T76" fmla="*/ 334 w 1726"/>
                  <a:gd name="T77" fmla="*/ 232 h 759"/>
                  <a:gd name="T78" fmla="*/ 231 w 1726"/>
                  <a:gd name="T79" fmla="*/ 266 h 759"/>
                  <a:gd name="T80" fmla="*/ 158 w 1726"/>
                  <a:gd name="T81" fmla="*/ 301 h 759"/>
                  <a:gd name="T82" fmla="*/ 97 w 1726"/>
                  <a:gd name="T83" fmla="*/ 343 h 75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726" h="759">
                    <a:moveTo>
                      <a:pt x="7" y="425"/>
                    </a:moveTo>
                    <a:lnTo>
                      <a:pt x="0" y="386"/>
                    </a:lnTo>
                    <a:lnTo>
                      <a:pt x="52" y="320"/>
                    </a:lnTo>
                    <a:lnTo>
                      <a:pt x="86" y="282"/>
                    </a:lnTo>
                    <a:lnTo>
                      <a:pt x="122" y="255"/>
                    </a:lnTo>
                    <a:lnTo>
                      <a:pt x="151" y="227"/>
                    </a:lnTo>
                    <a:lnTo>
                      <a:pt x="190" y="200"/>
                    </a:lnTo>
                    <a:lnTo>
                      <a:pt x="224" y="175"/>
                    </a:lnTo>
                    <a:lnTo>
                      <a:pt x="269" y="153"/>
                    </a:lnTo>
                    <a:lnTo>
                      <a:pt x="304" y="134"/>
                    </a:lnTo>
                    <a:lnTo>
                      <a:pt x="341" y="113"/>
                    </a:lnTo>
                    <a:lnTo>
                      <a:pt x="394" y="93"/>
                    </a:lnTo>
                    <a:lnTo>
                      <a:pt x="443" y="75"/>
                    </a:lnTo>
                    <a:lnTo>
                      <a:pt x="502" y="57"/>
                    </a:lnTo>
                    <a:lnTo>
                      <a:pt x="581" y="34"/>
                    </a:lnTo>
                    <a:lnTo>
                      <a:pt x="646" y="20"/>
                    </a:lnTo>
                    <a:lnTo>
                      <a:pt x="700" y="14"/>
                    </a:lnTo>
                    <a:lnTo>
                      <a:pt x="778" y="6"/>
                    </a:lnTo>
                    <a:lnTo>
                      <a:pt x="837" y="0"/>
                    </a:lnTo>
                    <a:lnTo>
                      <a:pt x="896" y="2"/>
                    </a:lnTo>
                    <a:lnTo>
                      <a:pt x="958" y="4"/>
                    </a:lnTo>
                    <a:lnTo>
                      <a:pt x="1021" y="14"/>
                    </a:lnTo>
                    <a:lnTo>
                      <a:pt x="1076" y="22"/>
                    </a:lnTo>
                    <a:lnTo>
                      <a:pt x="1132" y="36"/>
                    </a:lnTo>
                    <a:lnTo>
                      <a:pt x="1185" y="57"/>
                    </a:lnTo>
                    <a:lnTo>
                      <a:pt x="1236" y="79"/>
                    </a:lnTo>
                    <a:lnTo>
                      <a:pt x="1290" y="108"/>
                    </a:lnTo>
                    <a:lnTo>
                      <a:pt x="1342" y="147"/>
                    </a:lnTo>
                    <a:lnTo>
                      <a:pt x="1382" y="181"/>
                    </a:lnTo>
                    <a:lnTo>
                      <a:pt x="1426" y="225"/>
                    </a:lnTo>
                    <a:lnTo>
                      <a:pt x="1457" y="258"/>
                    </a:lnTo>
                    <a:lnTo>
                      <a:pt x="1472" y="277"/>
                    </a:lnTo>
                    <a:lnTo>
                      <a:pt x="1582" y="46"/>
                    </a:lnTo>
                    <a:lnTo>
                      <a:pt x="1594" y="94"/>
                    </a:lnTo>
                    <a:lnTo>
                      <a:pt x="1594" y="147"/>
                    </a:lnTo>
                    <a:lnTo>
                      <a:pt x="1596" y="197"/>
                    </a:lnTo>
                    <a:lnTo>
                      <a:pt x="1600" y="247"/>
                    </a:lnTo>
                    <a:lnTo>
                      <a:pt x="1605" y="300"/>
                    </a:lnTo>
                    <a:lnTo>
                      <a:pt x="1615" y="354"/>
                    </a:lnTo>
                    <a:lnTo>
                      <a:pt x="1624" y="398"/>
                    </a:lnTo>
                    <a:lnTo>
                      <a:pt x="1637" y="450"/>
                    </a:lnTo>
                    <a:lnTo>
                      <a:pt x="1651" y="499"/>
                    </a:lnTo>
                    <a:lnTo>
                      <a:pt x="1671" y="561"/>
                    </a:lnTo>
                    <a:lnTo>
                      <a:pt x="1706" y="627"/>
                    </a:lnTo>
                    <a:lnTo>
                      <a:pt x="1725" y="698"/>
                    </a:lnTo>
                    <a:lnTo>
                      <a:pt x="1685" y="685"/>
                    </a:lnTo>
                    <a:lnTo>
                      <a:pt x="1646" y="676"/>
                    </a:lnTo>
                    <a:lnTo>
                      <a:pt x="1601" y="667"/>
                    </a:lnTo>
                    <a:lnTo>
                      <a:pt x="1559" y="663"/>
                    </a:lnTo>
                    <a:lnTo>
                      <a:pt x="1534" y="664"/>
                    </a:lnTo>
                    <a:lnTo>
                      <a:pt x="1507" y="666"/>
                    </a:lnTo>
                    <a:lnTo>
                      <a:pt x="1469" y="671"/>
                    </a:lnTo>
                    <a:lnTo>
                      <a:pt x="1434" y="681"/>
                    </a:lnTo>
                    <a:lnTo>
                      <a:pt x="1403" y="690"/>
                    </a:lnTo>
                    <a:lnTo>
                      <a:pt x="1367" y="707"/>
                    </a:lnTo>
                    <a:lnTo>
                      <a:pt x="1330" y="723"/>
                    </a:lnTo>
                    <a:lnTo>
                      <a:pt x="1277" y="758"/>
                    </a:lnTo>
                    <a:lnTo>
                      <a:pt x="1259" y="687"/>
                    </a:lnTo>
                    <a:lnTo>
                      <a:pt x="1362" y="500"/>
                    </a:lnTo>
                    <a:lnTo>
                      <a:pt x="1345" y="482"/>
                    </a:lnTo>
                    <a:lnTo>
                      <a:pt x="1286" y="434"/>
                    </a:lnTo>
                    <a:lnTo>
                      <a:pt x="1237" y="396"/>
                    </a:lnTo>
                    <a:lnTo>
                      <a:pt x="1172" y="350"/>
                    </a:lnTo>
                    <a:lnTo>
                      <a:pt x="1131" y="328"/>
                    </a:lnTo>
                    <a:lnTo>
                      <a:pt x="1092" y="305"/>
                    </a:lnTo>
                    <a:lnTo>
                      <a:pt x="1036" y="277"/>
                    </a:lnTo>
                    <a:lnTo>
                      <a:pt x="982" y="251"/>
                    </a:lnTo>
                    <a:lnTo>
                      <a:pt x="921" y="232"/>
                    </a:lnTo>
                    <a:lnTo>
                      <a:pt x="868" y="219"/>
                    </a:lnTo>
                    <a:lnTo>
                      <a:pt x="811" y="209"/>
                    </a:lnTo>
                    <a:lnTo>
                      <a:pt x="753" y="197"/>
                    </a:lnTo>
                    <a:lnTo>
                      <a:pt x="707" y="195"/>
                    </a:lnTo>
                    <a:lnTo>
                      <a:pt x="647" y="196"/>
                    </a:lnTo>
                    <a:lnTo>
                      <a:pt x="587" y="201"/>
                    </a:lnTo>
                    <a:lnTo>
                      <a:pt x="531" y="204"/>
                    </a:lnTo>
                    <a:lnTo>
                      <a:pt x="470" y="211"/>
                    </a:lnTo>
                    <a:lnTo>
                      <a:pt x="401" y="222"/>
                    </a:lnTo>
                    <a:lnTo>
                      <a:pt x="334" y="232"/>
                    </a:lnTo>
                    <a:lnTo>
                      <a:pt x="273" y="254"/>
                    </a:lnTo>
                    <a:lnTo>
                      <a:pt x="231" y="266"/>
                    </a:lnTo>
                    <a:lnTo>
                      <a:pt x="189" y="284"/>
                    </a:lnTo>
                    <a:lnTo>
                      <a:pt x="158" y="301"/>
                    </a:lnTo>
                    <a:lnTo>
                      <a:pt x="126" y="322"/>
                    </a:lnTo>
                    <a:lnTo>
                      <a:pt x="97" y="343"/>
                    </a:lnTo>
                    <a:lnTo>
                      <a:pt x="7" y="425"/>
                    </a:lnTo>
                  </a:path>
                </a:pathLst>
              </a:custGeom>
              <a:solidFill>
                <a:schemeClr val="folHlink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outerShdw dist="35921" dir="2700000" algn="ctr" rotWithShape="0">
                  <a:schemeClr val="bg2"/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67594" name="Freeform 74"/>
              <p:cNvSpPr>
                <a:spLocks/>
              </p:cNvSpPr>
              <p:nvPr/>
            </p:nvSpPr>
            <p:spPr bwMode="auto">
              <a:xfrm>
                <a:off x="1825" y="2398"/>
                <a:ext cx="1708" cy="718"/>
              </a:xfrm>
              <a:custGeom>
                <a:avLst/>
                <a:gdLst>
                  <a:gd name="T0" fmla="*/ 57 w 1708"/>
                  <a:gd name="T1" fmla="*/ 326 h 718"/>
                  <a:gd name="T2" fmla="*/ 117 w 1708"/>
                  <a:gd name="T3" fmla="*/ 264 h 718"/>
                  <a:gd name="T4" fmla="*/ 183 w 1708"/>
                  <a:gd name="T5" fmla="*/ 210 h 718"/>
                  <a:gd name="T6" fmla="*/ 263 w 1708"/>
                  <a:gd name="T7" fmla="*/ 156 h 718"/>
                  <a:gd name="T8" fmla="*/ 336 w 1708"/>
                  <a:gd name="T9" fmla="*/ 117 h 718"/>
                  <a:gd name="T10" fmla="*/ 438 w 1708"/>
                  <a:gd name="T11" fmla="*/ 79 h 718"/>
                  <a:gd name="T12" fmla="*/ 575 w 1708"/>
                  <a:gd name="T13" fmla="*/ 37 h 718"/>
                  <a:gd name="T14" fmla="*/ 694 w 1708"/>
                  <a:gd name="T15" fmla="*/ 16 h 718"/>
                  <a:gd name="T16" fmla="*/ 831 w 1708"/>
                  <a:gd name="T17" fmla="*/ 0 h 718"/>
                  <a:gd name="T18" fmla="*/ 951 w 1708"/>
                  <a:gd name="T19" fmla="*/ 2 h 718"/>
                  <a:gd name="T20" fmla="*/ 1069 w 1708"/>
                  <a:gd name="T21" fmla="*/ 17 h 718"/>
                  <a:gd name="T22" fmla="*/ 1176 w 1708"/>
                  <a:gd name="T23" fmla="*/ 49 h 718"/>
                  <a:gd name="T24" fmla="*/ 1280 w 1708"/>
                  <a:gd name="T25" fmla="*/ 96 h 718"/>
                  <a:gd name="T26" fmla="*/ 1371 w 1708"/>
                  <a:gd name="T27" fmla="*/ 164 h 718"/>
                  <a:gd name="T28" fmla="*/ 1445 w 1708"/>
                  <a:gd name="T29" fmla="*/ 236 h 718"/>
                  <a:gd name="T30" fmla="*/ 1583 w 1708"/>
                  <a:gd name="T31" fmla="*/ 78 h 718"/>
                  <a:gd name="T32" fmla="*/ 1583 w 1708"/>
                  <a:gd name="T33" fmla="*/ 176 h 718"/>
                  <a:gd name="T34" fmla="*/ 1592 w 1708"/>
                  <a:gd name="T35" fmla="*/ 274 h 718"/>
                  <a:gd name="T36" fmla="*/ 1609 w 1708"/>
                  <a:gd name="T37" fmla="*/ 368 h 718"/>
                  <a:gd name="T38" fmla="*/ 1635 w 1708"/>
                  <a:gd name="T39" fmla="*/ 464 h 718"/>
                  <a:gd name="T40" fmla="*/ 1674 w 1708"/>
                  <a:gd name="T41" fmla="*/ 576 h 718"/>
                  <a:gd name="T42" fmla="*/ 1707 w 1708"/>
                  <a:gd name="T43" fmla="*/ 656 h 718"/>
                  <a:gd name="T44" fmla="*/ 1628 w 1708"/>
                  <a:gd name="T45" fmla="*/ 634 h 718"/>
                  <a:gd name="T46" fmla="*/ 1542 w 1708"/>
                  <a:gd name="T47" fmla="*/ 623 h 718"/>
                  <a:gd name="T48" fmla="*/ 1491 w 1708"/>
                  <a:gd name="T49" fmla="*/ 626 h 718"/>
                  <a:gd name="T50" fmla="*/ 1417 w 1708"/>
                  <a:gd name="T51" fmla="*/ 641 h 718"/>
                  <a:gd name="T52" fmla="*/ 1350 w 1708"/>
                  <a:gd name="T53" fmla="*/ 668 h 718"/>
                  <a:gd name="T54" fmla="*/ 1260 w 1708"/>
                  <a:gd name="T55" fmla="*/ 717 h 718"/>
                  <a:gd name="T56" fmla="*/ 1332 w 1708"/>
                  <a:gd name="T57" fmla="*/ 453 h 718"/>
                  <a:gd name="T58" fmla="*/ 1224 w 1708"/>
                  <a:gd name="T59" fmla="*/ 372 h 718"/>
                  <a:gd name="T60" fmla="*/ 1119 w 1708"/>
                  <a:gd name="T61" fmla="*/ 308 h 718"/>
                  <a:gd name="T62" fmla="*/ 1026 w 1708"/>
                  <a:gd name="T63" fmla="*/ 261 h 718"/>
                  <a:gd name="T64" fmla="*/ 911 w 1708"/>
                  <a:gd name="T65" fmla="*/ 220 h 718"/>
                  <a:gd name="T66" fmla="*/ 802 w 1708"/>
                  <a:gd name="T67" fmla="*/ 200 h 718"/>
                  <a:gd name="T68" fmla="*/ 699 w 1708"/>
                  <a:gd name="T69" fmla="*/ 189 h 718"/>
                  <a:gd name="T70" fmla="*/ 579 w 1708"/>
                  <a:gd name="T71" fmla="*/ 196 h 718"/>
                  <a:gd name="T72" fmla="*/ 462 w 1708"/>
                  <a:gd name="T73" fmla="*/ 208 h 718"/>
                  <a:gd name="T74" fmla="*/ 327 w 1708"/>
                  <a:gd name="T75" fmla="*/ 230 h 718"/>
                  <a:gd name="T76" fmla="*/ 224 w 1708"/>
                  <a:gd name="T77" fmla="*/ 263 h 718"/>
                  <a:gd name="T78" fmla="*/ 148 w 1708"/>
                  <a:gd name="T79" fmla="*/ 299 h 718"/>
                  <a:gd name="T80" fmla="*/ 91 w 1708"/>
                  <a:gd name="T81" fmla="*/ 340 h 71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708" h="718">
                    <a:moveTo>
                      <a:pt x="0" y="421"/>
                    </a:moveTo>
                    <a:lnTo>
                      <a:pt x="57" y="326"/>
                    </a:lnTo>
                    <a:lnTo>
                      <a:pt x="84" y="296"/>
                    </a:lnTo>
                    <a:lnTo>
                      <a:pt x="117" y="264"/>
                    </a:lnTo>
                    <a:lnTo>
                      <a:pt x="146" y="239"/>
                    </a:lnTo>
                    <a:lnTo>
                      <a:pt x="183" y="210"/>
                    </a:lnTo>
                    <a:lnTo>
                      <a:pt x="219" y="183"/>
                    </a:lnTo>
                    <a:lnTo>
                      <a:pt x="263" y="156"/>
                    </a:lnTo>
                    <a:lnTo>
                      <a:pt x="299" y="137"/>
                    </a:lnTo>
                    <a:lnTo>
                      <a:pt x="336" y="117"/>
                    </a:lnTo>
                    <a:lnTo>
                      <a:pt x="388" y="95"/>
                    </a:lnTo>
                    <a:lnTo>
                      <a:pt x="438" y="79"/>
                    </a:lnTo>
                    <a:lnTo>
                      <a:pt x="496" y="61"/>
                    </a:lnTo>
                    <a:lnTo>
                      <a:pt x="575" y="37"/>
                    </a:lnTo>
                    <a:lnTo>
                      <a:pt x="640" y="23"/>
                    </a:lnTo>
                    <a:lnTo>
                      <a:pt x="694" y="16"/>
                    </a:lnTo>
                    <a:lnTo>
                      <a:pt x="771" y="6"/>
                    </a:lnTo>
                    <a:lnTo>
                      <a:pt x="831" y="0"/>
                    </a:lnTo>
                    <a:lnTo>
                      <a:pt x="889" y="1"/>
                    </a:lnTo>
                    <a:lnTo>
                      <a:pt x="951" y="2"/>
                    </a:lnTo>
                    <a:lnTo>
                      <a:pt x="1013" y="10"/>
                    </a:lnTo>
                    <a:lnTo>
                      <a:pt x="1069" y="17"/>
                    </a:lnTo>
                    <a:lnTo>
                      <a:pt x="1124" y="30"/>
                    </a:lnTo>
                    <a:lnTo>
                      <a:pt x="1176" y="49"/>
                    </a:lnTo>
                    <a:lnTo>
                      <a:pt x="1228" y="69"/>
                    </a:lnTo>
                    <a:lnTo>
                      <a:pt x="1280" y="96"/>
                    </a:lnTo>
                    <a:lnTo>
                      <a:pt x="1332" y="132"/>
                    </a:lnTo>
                    <a:lnTo>
                      <a:pt x="1371" y="164"/>
                    </a:lnTo>
                    <a:lnTo>
                      <a:pt x="1414" y="205"/>
                    </a:lnTo>
                    <a:lnTo>
                      <a:pt x="1445" y="236"/>
                    </a:lnTo>
                    <a:lnTo>
                      <a:pt x="1488" y="281"/>
                    </a:lnTo>
                    <a:lnTo>
                      <a:pt x="1583" y="78"/>
                    </a:lnTo>
                    <a:lnTo>
                      <a:pt x="1582" y="129"/>
                    </a:lnTo>
                    <a:lnTo>
                      <a:pt x="1583" y="176"/>
                    </a:lnTo>
                    <a:lnTo>
                      <a:pt x="1587" y="224"/>
                    </a:lnTo>
                    <a:lnTo>
                      <a:pt x="1592" y="274"/>
                    </a:lnTo>
                    <a:lnTo>
                      <a:pt x="1601" y="326"/>
                    </a:lnTo>
                    <a:lnTo>
                      <a:pt x="1609" y="368"/>
                    </a:lnTo>
                    <a:lnTo>
                      <a:pt x="1622" y="417"/>
                    </a:lnTo>
                    <a:lnTo>
                      <a:pt x="1635" y="464"/>
                    </a:lnTo>
                    <a:lnTo>
                      <a:pt x="1655" y="523"/>
                    </a:lnTo>
                    <a:lnTo>
                      <a:pt x="1674" y="576"/>
                    </a:lnTo>
                    <a:lnTo>
                      <a:pt x="1689" y="611"/>
                    </a:lnTo>
                    <a:lnTo>
                      <a:pt x="1707" y="656"/>
                    </a:lnTo>
                    <a:lnTo>
                      <a:pt x="1668" y="643"/>
                    </a:lnTo>
                    <a:lnTo>
                      <a:pt x="1628" y="634"/>
                    </a:lnTo>
                    <a:lnTo>
                      <a:pt x="1583" y="626"/>
                    </a:lnTo>
                    <a:lnTo>
                      <a:pt x="1542" y="623"/>
                    </a:lnTo>
                    <a:lnTo>
                      <a:pt x="1516" y="623"/>
                    </a:lnTo>
                    <a:lnTo>
                      <a:pt x="1491" y="626"/>
                    </a:lnTo>
                    <a:lnTo>
                      <a:pt x="1452" y="632"/>
                    </a:lnTo>
                    <a:lnTo>
                      <a:pt x="1417" y="641"/>
                    </a:lnTo>
                    <a:lnTo>
                      <a:pt x="1386" y="650"/>
                    </a:lnTo>
                    <a:lnTo>
                      <a:pt x="1350" y="668"/>
                    </a:lnTo>
                    <a:lnTo>
                      <a:pt x="1313" y="684"/>
                    </a:lnTo>
                    <a:lnTo>
                      <a:pt x="1260" y="717"/>
                    </a:lnTo>
                    <a:lnTo>
                      <a:pt x="1381" y="493"/>
                    </a:lnTo>
                    <a:lnTo>
                      <a:pt x="1332" y="453"/>
                    </a:lnTo>
                    <a:lnTo>
                      <a:pt x="1274" y="408"/>
                    </a:lnTo>
                    <a:lnTo>
                      <a:pt x="1224" y="372"/>
                    </a:lnTo>
                    <a:lnTo>
                      <a:pt x="1160" y="330"/>
                    </a:lnTo>
                    <a:lnTo>
                      <a:pt x="1119" y="308"/>
                    </a:lnTo>
                    <a:lnTo>
                      <a:pt x="1081" y="287"/>
                    </a:lnTo>
                    <a:lnTo>
                      <a:pt x="1026" y="261"/>
                    </a:lnTo>
                    <a:lnTo>
                      <a:pt x="972" y="238"/>
                    </a:lnTo>
                    <a:lnTo>
                      <a:pt x="911" y="220"/>
                    </a:lnTo>
                    <a:lnTo>
                      <a:pt x="859" y="209"/>
                    </a:lnTo>
                    <a:lnTo>
                      <a:pt x="802" y="200"/>
                    </a:lnTo>
                    <a:lnTo>
                      <a:pt x="744" y="190"/>
                    </a:lnTo>
                    <a:lnTo>
                      <a:pt x="699" y="189"/>
                    </a:lnTo>
                    <a:lnTo>
                      <a:pt x="640" y="191"/>
                    </a:lnTo>
                    <a:lnTo>
                      <a:pt x="579" y="196"/>
                    </a:lnTo>
                    <a:lnTo>
                      <a:pt x="523" y="200"/>
                    </a:lnTo>
                    <a:lnTo>
                      <a:pt x="462" y="208"/>
                    </a:lnTo>
                    <a:lnTo>
                      <a:pt x="393" y="218"/>
                    </a:lnTo>
                    <a:lnTo>
                      <a:pt x="327" y="230"/>
                    </a:lnTo>
                    <a:lnTo>
                      <a:pt x="267" y="252"/>
                    </a:lnTo>
                    <a:lnTo>
                      <a:pt x="224" y="263"/>
                    </a:lnTo>
                    <a:lnTo>
                      <a:pt x="182" y="281"/>
                    </a:lnTo>
                    <a:lnTo>
                      <a:pt x="148" y="299"/>
                    </a:lnTo>
                    <a:lnTo>
                      <a:pt x="117" y="317"/>
                    </a:lnTo>
                    <a:lnTo>
                      <a:pt x="91" y="340"/>
                    </a:lnTo>
                    <a:lnTo>
                      <a:pt x="0" y="421"/>
                    </a:lnTo>
                  </a:path>
                </a:pathLst>
              </a:custGeom>
              <a:solidFill>
                <a:srgbClr val="B0D460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outerShdw dist="35921" dir="2700000" algn="ctr" rotWithShape="0">
                  <a:schemeClr val="bg2"/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</p:grpSp>
        <p:graphicFrame>
          <p:nvGraphicFramePr>
            <p:cNvPr id="16386" name="Object 76"/>
            <p:cNvGraphicFramePr>
              <a:graphicFrameLocks noChangeAspect="1"/>
            </p:cNvGraphicFramePr>
            <p:nvPr/>
          </p:nvGraphicFramePr>
          <p:xfrm>
            <a:off x="1389" y="1127"/>
            <a:ext cx="2742" cy="74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81928" name="Equation" r:id="rId4" imgW="1549400" imgH="419100" progId="Equation.DSMT4">
                    <p:embed/>
                  </p:oleObj>
                </mc:Choice>
                <mc:Fallback>
                  <p:oleObj name="Equation" r:id="rId4" imgW="1549400" imgH="419100" progId="Equation.DSMT4">
                    <p:embed/>
                    <p:pic>
                      <p:nvPicPr>
                        <p:cNvPr id="16386" name="Object 7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389" y="1127"/>
                          <a:ext cx="2742" cy="74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  <p:extLst>
      <p:ext uri="{BB962C8B-B14F-4D97-AF65-F5344CB8AC3E}">
        <p14:creationId xmlns:p14="http://schemas.microsoft.com/office/powerpoint/2010/main" val="3934268995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1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sz="4000" b="1" dirty="0"/>
              <a:t>Non-standard Normal </a:t>
            </a:r>
            <a:r>
              <a:rPr lang="el-GR" altLang="en-US" sz="4000" b="1" i="1" dirty="0"/>
              <a:t>μ</a:t>
            </a:r>
            <a:r>
              <a:rPr lang="en-US" altLang="en-US" sz="4000" b="1" dirty="0"/>
              <a:t> = 5, </a:t>
            </a:r>
            <a:br>
              <a:rPr lang="en-US" altLang="en-US" sz="4000" b="1" dirty="0"/>
            </a:br>
            <a:r>
              <a:rPr lang="el-GR" altLang="en-US" sz="4000" b="1" i="1" dirty="0"/>
              <a:t>σ</a:t>
            </a:r>
            <a:r>
              <a:rPr lang="en-US" altLang="en-US" sz="4000" b="1" dirty="0"/>
              <a:t> = 10: </a:t>
            </a:r>
            <a:r>
              <a:rPr lang="en-US" altLang="en-US" sz="4000" b="1" i="1" dirty="0"/>
              <a:t>P</a:t>
            </a:r>
            <a:r>
              <a:rPr lang="en-US" altLang="en-US" sz="4000" b="1" dirty="0"/>
              <a:t>(3.8 </a:t>
            </a:r>
            <a:r>
              <a:rPr lang="en-US" altLang="en-US" sz="4000" b="1" dirty="0">
                <a:latin typeface="Symbol" panose="05050102010706020507" pitchFamily="18" charset="2"/>
              </a:rPr>
              <a:t></a:t>
            </a:r>
            <a:r>
              <a:rPr lang="en-US" altLang="en-US" sz="4000" b="1" dirty="0"/>
              <a:t> </a:t>
            </a:r>
            <a:r>
              <a:rPr lang="en-US" altLang="en-US" sz="4000" b="1" i="1" dirty="0"/>
              <a:t>x</a:t>
            </a:r>
            <a:r>
              <a:rPr lang="en-US" altLang="en-US" sz="4000" b="1" dirty="0"/>
              <a:t> </a:t>
            </a:r>
            <a:r>
              <a:rPr lang="en-US" altLang="en-US" sz="4000" b="1" dirty="0">
                <a:latin typeface="Symbol" panose="05050102010706020507" pitchFamily="18" charset="2"/>
              </a:rPr>
              <a:t></a:t>
            </a:r>
            <a:r>
              <a:rPr lang="en-US" altLang="en-US" sz="4000" b="1" dirty="0"/>
              <a:t> 5)</a:t>
            </a:r>
          </a:p>
        </p:txBody>
      </p:sp>
      <p:grpSp>
        <p:nvGrpSpPr>
          <p:cNvPr id="2" name="Group 89"/>
          <p:cNvGrpSpPr>
            <a:grpSpLocks/>
          </p:cNvGrpSpPr>
          <p:nvPr/>
        </p:nvGrpSpPr>
        <p:grpSpPr bwMode="auto">
          <a:xfrm>
            <a:off x="5216525" y="2514600"/>
            <a:ext cx="3697288" cy="3500438"/>
            <a:chOff x="3286" y="1751"/>
            <a:chExt cx="2329" cy="2205"/>
          </a:xfrm>
        </p:grpSpPr>
        <p:sp>
          <p:nvSpPr>
            <p:cNvPr id="17457" name="Freeform 41"/>
            <p:cNvSpPr>
              <a:spLocks/>
            </p:cNvSpPr>
            <p:nvPr/>
          </p:nvSpPr>
          <p:spPr bwMode="auto">
            <a:xfrm>
              <a:off x="3926" y="2629"/>
              <a:ext cx="413" cy="979"/>
            </a:xfrm>
            <a:custGeom>
              <a:avLst/>
              <a:gdLst>
                <a:gd name="T0" fmla="*/ 413 w 413"/>
                <a:gd name="T1" fmla="*/ 0 h 979"/>
                <a:gd name="T2" fmla="*/ 310 w 413"/>
                <a:gd name="T3" fmla="*/ 53 h 979"/>
                <a:gd name="T4" fmla="*/ 232 w 413"/>
                <a:gd name="T5" fmla="*/ 156 h 979"/>
                <a:gd name="T6" fmla="*/ 181 w 413"/>
                <a:gd name="T7" fmla="*/ 232 h 979"/>
                <a:gd name="T8" fmla="*/ 103 w 413"/>
                <a:gd name="T9" fmla="*/ 362 h 979"/>
                <a:gd name="T10" fmla="*/ 51 w 413"/>
                <a:gd name="T11" fmla="*/ 463 h 979"/>
                <a:gd name="T12" fmla="*/ 0 w 413"/>
                <a:gd name="T13" fmla="*/ 566 h 979"/>
                <a:gd name="T14" fmla="*/ 0 w 413"/>
                <a:gd name="T15" fmla="*/ 979 h 979"/>
                <a:gd name="T16" fmla="*/ 413 w 413"/>
                <a:gd name="T17" fmla="*/ 979 h 979"/>
                <a:gd name="T18" fmla="*/ 413 w 413"/>
                <a:gd name="T19" fmla="*/ 0 h 9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13"/>
                <a:gd name="T31" fmla="*/ 0 h 979"/>
                <a:gd name="T32" fmla="*/ 413 w 413"/>
                <a:gd name="T33" fmla="*/ 979 h 97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13" h="979">
                  <a:moveTo>
                    <a:pt x="413" y="0"/>
                  </a:moveTo>
                  <a:lnTo>
                    <a:pt x="310" y="53"/>
                  </a:lnTo>
                  <a:lnTo>
                    <a:pt x="232" y="156"/>
                  </a:lnTo>
                  <a:lnTo>
                    <a:pt x="181" y="232"/>
                  </a:lnTo>
                  <a:lnTo>
                    <a:pt x="103" y="362"/>
                  </a:lnTo>
                  <a:lnTo>
                    <a:pt x="51" y="463"/>
                  </a:lnTo>
                  <a:lnTo>
                    <a:pt x="0" y="566"/>
                  </a:lnTo>
                  <a:lnTo>
                    <a:pt x="0" y="979"/>
                  </a:lnTo>
                  <a:lnTo>
                    <a:pt x="413" y="979"/>
                  </a:lnTo>
                  <a:lnTo>
                    <a:pt x="413" y="0"/>
                  </a:lnTo>
                  <a:close/>
                </a:path>
              </a:pathLst>
            </a:custGeom>
            <a:solidFill>
              <a:srgbClr val="D200D2">
                <a:alpha val="50195"/>
              </a:srgbClr>
            </a:solidFill>
            <a:ln w="9525">
              <a:solidFill>
                <a:srgbClr val="D200D2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58" name="Line 42"/>
            <p:cNvSpPr>
              <a:spLocks noChangeShapeType="1"/>
            </p:cNvSpPr>
            <p:nvPr/>
          </p:nvSpPr>
          <p:spPr bwMode="auto">
            <a:xfrm>
              <a:off x="4339" y="2629"/>
              <a:ext cx="1" cy="979"/>
            </a:xfrm>
            <a:prstGeom prst="line">
              <a:avLst/>
            </a:prstGeom>
            <a:noFill/>
            <a:ln w="174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9" name="Line 43"/>
            <p:cNvSpPr>
              <a:spLocks noChangeShapeType="1"/>
            </p:cNvSpPr>
            <p:nvPr/>
          </p:nvSpPr>
          <p:spPr bwMode="auto">
            <a:xfrm>
              <a:off x="3926" y="3183"/>
              <a:ext cx="1" cy="433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0" name="Freeform 44"/>
            <p:cNvSpPr>
              <a:spLocks/>
            </p:cNvSpPr>
            <p:nvPr/>
          </p:nvSpPr>
          <p:spPr bwMode="auto">
            <a:xfrm>
              <a:off x="4339" y="2621"/>
              <a:ext cx="1026" cy="987"/>
            </a:xfrm>
            <a:custGeom>
              <a:avLst/>
              <a:gdLst>
                <a:gd name="T0" fmla="*/ 1026 w 1026"/>
                <a:gd name="T1" fmla="*/ 987 h 987"/>
                <a:gd name="T2" fmla="*/ 919 w 1026"/>
                <a:gd name="T3" fmla="*/ 976 h 987"/>
                <a:gd name="T4" fmla="*/ 864 w 1026"/>
                <a:gd name="T5" fmla="*/ 964 h 987"/>
                <a:gd name="T6" fmla="*/ 811 w 1026"/>
                <a:gd name="T7" fmla="*/ 949 h 987"/>
                <a:gd name="T8" fmla="*/ 756 w 1026"/>
                <a:gd name="T9" fmla="*/ 926 h 987"/>
                <a:gd name="T10" fmla="*/ 702 w 1026"/>
                <a:gd name="T11" fmla="*/ 894 h 987"/>
                <a:gd name="T12" fmla="*/ 649 w 1026"/>
                <a:gd name="T13" fmla="*/ 854 h 987"/>
                <a:gd name="T14" fmla="*/ 539 w 1026"/>
                <a:gd name="T15" fmla="*/ 741 h 987"/>
                <a:gd name="T16" fmla="*/ 432 w 1026"/>
                <a:gd name="T17" fmla="*/ 579 h 987"/>
                <a:gd name="T18" fmla="*/ 325 w 1026"/>
                <a:gd name="T19" fmla="*/ 385 h 987"/>
                <a:gd name="T20" fmla="*/ 270 w 1026"/>
                <a:gd name="T21" fmla="*/ 286 h 987"/>
                <a:gd name="T22" fmla="*/ 215 w 1026"/>
                <a:gd name="T23" fmla="*/ 196 h 987"/>
                <a:gd name="T24" fmla="*/ 162 w 1026"/>
                <a:gd name="T25" fmla="*/ 116 h 987"/>
                <a:gd name="T26" fmla="*/ 108 w 1026"/>
                <a:gd name="T27" fmla="*/ 53 h 987"/>
                <a:gd name="T28" fmla="*/ 53 w 1026"/>
                <a:gd name="T29" fmla="*/ 13 h 987"/>
                <a:gd name="T30" fmla="*/ 0 w 1026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6"/>
                <a:gd name="T49" fmla="*/ 0 h 987"/>
                <a:gd name="T50" fmla="*/ 1026 w 1026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6" h="987">
                  <a:moveTo>
                    <a:pt x="1026" y="987"/>
                  </a:moveTo>
                  <a:lnTo>
                    <a:pt x="919" y="976"/>
                  </a:lnTo>
                  <a:lnTo>
                    <a:pt x="864" y="964"/>
                  </a:lnTo>
                  <a:lnTo>
                    <a:pt x="811" y="949"/>
                  </a:lnTo>
                  <a:lnTo>
                    <a:pt x="756" y="926"/>
                  </a:lnTo>
                  <a:lnTo>
                    <a:pt x="702" y="894"/>
                  </a:lnTo>
                  <a:lnTo>
                    <a:pt x="649" y="854"/>
                  </a:lnTo>
                  <a:lnTo>
                    <a:pt x="539" y="741"/>
                  </a:lnTo>
                  <a:lnTo>
                    <a:pt x="432" y="579"/>
                  </a:lnTo>
                  <a:lnTo>
                    <a:pt x="325" y="385"/>
                  </a:lnTo>
                  <a:lnTo>
                    <a:pt x="270" y="286"/>
                  </a:lnTo>
                  <a:lnTo>
                    <a:pt x="215" y="196"/>
                  </a:lnTo>
                  <a:lnTo>
                    <a:pt x="162" y="116"/>
                  </a:lnTo>
                  <a:lnTo>
                    <a:pt x="108" y="53"/>
                  </a:lnTo>
                  <a:lnTo>
                    <a:pt x="53" y="13"/>
                  </a:lnTo>
                  <a:lnTo>
                    <a:pt x="0" y="0"/>
                  </a:lnTo>
                </a:path>
              </a:pathLst>
            </a:custGeom>
            <a:noFill/>
            <a:ln w="57150">
              <a:solidFill>
                <a:srgbClr val="99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1" name="Freeform 45"/>
            <p:cNvSpPr>
              <a:spLocks/>
            </p:cNvSpPr>
            <p:nvPr/>
          </p:nvSpPr>
          <p:spPr bwMode="auto">
            <a:xfrm>
              <a:off x="3311" y="2621"/>
              <a:ext cx="1028" cy="987"/>
            </a:xfrm>
            <a:custGeom>
              <a:avLst/>
              <a:gdLst>
                <a:gd name="T0" fmla="*/ 0 w 1028"/>
                <a:gd name="T1" fmla="*/ 987 h 987"/>
                <a:gd name="T2" fmla="*/ 107 w 1028"/>
                <a:gd name="T3" fmla="*/ 976 h 987"/>
                <a:gd name="T4" fmla="*/ 162 w 1028"/>
                <a:gd name="T5" fmla="*/ 964 h 987"/>
                <a:gd name="T6" fmla="*/ 217 w 1028"/>
                <a:gd name="T7" fmla="*/ 949 h 987"/>
                <a:gd name="T8" fmla="*/ 270 w 1028"/>
                <a:gd name="T9" fmla="*/ 926 h 987"/>
                <a:gd name="T10" fmla="*/ 324 w 1028"/>
                <a:gd name="T11" fmla="*/ 894 h 987"/>
                <a:gd name="T12" fmla="*/ 379 w 1028"/>
                <a:gd name="T13" fmla="*/ 854 h 987"/>
                <a:gd name="T14" fmla="*/ 487 w 1028"/>
                <a:gd name="T15" fmla="*/ 741 h 987"/>
                <a:gd name="T16" fmla="*/ 594 w 1028"/>
                <a:gd name="T17" fmla="*/ 579 h 987"/>
                <a:gd name="T18" fmla="*/ 704 w 1028"/>
                <a:gd name="T19" fmla="*/ 385 h 987"/>
                <a:gd name="T20" fmla="*/ 756 w 1028"/>
                <a:gd name="T21" fmla="*/ 286 h 987"/>
                <a:gd name="T22" fmla="*/ 811 w 1028"/>
                <a:gd name="T23" fmla="*/ 196 h 987"/>
                <a:gd name="T24" fmla="*/ 866 w 1028"/>
                <a:gd name="T25" fmla="*/ 116 h 987"/>
                <a:gd name="T26" fmla="*/ 918 w 1028"/>
                <a:gd name="T27" fmla="*/ 53 h 987"/>
                <a:gd name="T28" fmla="*/ 973 w 1028"/>
                <a:gd name="T29" fmla="*/ 13 h 987"/>
                <a:gd name="T30" fmla="*/ 1028 w 1028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8"/>
                <a:gd name="T49" fmla="*/ 0 h 987"/>
                <a:gd name="T50" fmla="*/ 1028 w 1028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8" h="987">
                  <a:moveTo>
                    <a:pt x="0" y="987"/>
                  </a:moveTo>
                  <a:lnTo>
                    <a:pt x="107" y="976"/>
                  </a:lnTo>
                  <a:lnTo>
                    <a:pt x="162" y="964"/>
                  </a:lnTo>
                  <a:lnTo>
                    <a:pt x="217" y="949"/>
                  </a:lnTo>
                  <a:lnTo>
                    <a:pt x="270" y="926"/>
                  </a:lnTo>
                  <a:lnTo>
                    <a:pt x="324" y="894"/>
                  </a:lnTo>
                  <a:lnTo>
                    <a:pt x="379" y="854"/>
                  </a:lnTo>
                  <a:lnTo>
                    <a:pt x="487" y="741"/>
                  </a:lnTo>
                  <a:lnTo>
                    <a:pt x="594" y="579"/>
                  </a:lnTo>
                  <a:lnTo>
                    <a:pt x="704" y="385"/>
                  </a:lnTo>
                  <a:lnTo>
                    <a:pt x="756" y="286"/>
                  </a:lnTo>
                  <a:lnTo>
                    <a:pt x="811" y="196"/>
                  </a:lnTo>
                  <a:lnTo>
                    <a:pt x="866" y="116"/>
                  </a:lnTo>
                  <a:lnTo>
                    <a:pt x="918" y="53"/>
                  </a:lnTo>
                  <a:lnTo>
                    <a:pt x="973" y="13"/>
                  </a:lnTo>
                  <a:lnTo>
                    <a:pt x="1028" y="0"/>
                  </a:lnTo>
                </a:path>
              </a:pathLst>
            </a:custGeom>
            <a:noFill/>
            <a:ln w="57150">
              <a:solidFill>
                <a:srgbClr val="99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2" name="Freeform 46"/>
            <p:cNvSpPr>
              <a:spLocks/>
            </p:cNvSpPr>
            <p:nvPr/>
          </p:nvSpPr>
          <p:spPr bwMode="auto">
            <a:xfrm>
              <a:off x="3311" y="2644"/>
              <a:ext cx="2054" cy="964"/>
            </a:xfrm>
            <a:custGeom>
              <a:avLst/>
              <a:gdLst>
                <a:gd name="T0" fmla="*/ 0 w 2054"/>
                <a:gd name="T1" fmla="*/ 0 h 964"/>
                <a:gd name="T2" fmla="*/ 0 w 2054"/>
                <a:gd name="T3" fmla="*/ 964 h 964"/>
                <a:gd name="T4" fmla="*/ 2054 w 2054"/>
                <a:gd name="T5" fmla="*/ 964 h 964"/>
                <a:gd name="T6" fmla="*/ 0 60000 65536"/>
                <a:gd name="T7" fmla="*/ 0 60000 65536"/>
                <a:gd name="T8" fmla="*/ 0 60000 65536"/>
                <a:gd name="T9" fmla="*/ 0 w 2054"/>
                <a:gd name="T10" fmla="*/ 0 h 964"/>
                <a:gd name="T11" fmla="*/ 2054 w 2054"/>
                <a:gd name="T12" fmla="*/ 964 h 9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54" h="964">
                  <a:moveTo>
                    <a:pt x="0" y="0"/>
                  </a:moveTo>
                  <a:lnTo>
                    <a:pt x="0" y="964"/>
                  </a:lnTo>
                  <a:lnTo>
                    <a:pt x="2054" y="964"/>
                  </a:lnTo>
                </a:path>
              </a:pathLst>
            </a:custGeom>
            <a:noFill/>
            <a:ln w="30163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3" name="Line 47"/>
            <p:cNvSpPr>
              <a:spLocks noChangeShapeType="1"/>
            </p:cNvSpPr>
            <p:nvPr/>
          </p:nvSpPr>
          <p:spPr bwMode="auto">
            <a:xfrm>
              <a:off x="3286" y="2644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4" name="Line 48"/>
            <p:cNvSpPr>
              <a:spLocks noChangeShapeType="1"/>
            </p:cNvSpPr>
            <p:nvPr/>
          </p:nvSpPr>
          <p:spPr bwMode="auto">
            <a:xfrm>
              <a:off x="3286" y="2739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5" name="Line 49"/>
            <p:cNvSpPr>
              <a:spLocks noChangeShapeType="1"/>
            </p:cNvSpPr>
            <p:nvPr/>
          </p:nvSpPr>
          <p:spPr bwMode="auto">
            <a:xfrm>
              <a:off x="3286" y="283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6" name="Line 50"/>
            <p:cNvSpPr>
              <a:spLocks noChangeShapeType="1"/>
            </p:cNvSpPr>
            <p:nvPr/>
          </p:nvSpPr>
          <p:spPr bwMode="auto">
            <a:xfrm>
              <a:off x="3286" y="2932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7" name="Line 51"/>
            <p:cNvSpPr>
              <a:spLocks noChangeShapeType="1"/>
            </p:cNvSpPr>
            <p:nvPr/>
          </p:nvSpPr>
          <p:spPr bwMode="auto">
            <a:xfrm>
              <a:off x="3286" y="3029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8" name="Line 52"/>
            <p:cNvSpPr>
              <a:spLocks noChangeShapeType="1"/>
            </p:cNvSpPr>
            <p:nvPr/>
          </p:nvSpPr>
          <p:spPr bwMode="auto">
            <a:xfrm>
              <a:off x="3286" y="312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9" name="Line 53"/>
            <p:cNvSpPr>
              <a:spLocks noChangeShapeType="1"/>
            </p:cNvSpPr>
            <p:nvPr/>
          </p:nvSpPr>
          <p:spPr bwMode="auto">
            <a:xfrm>
              <a:off x="3286" y="3223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0" name="Line 54"/>
            <p:cNvSpPr>
              <a:spLocks noChangeShapeType="1"/>
            </p:cNvSpPr>
            <p:nvPr/>
          </p:nvSpPr>
          <p:spPr bwMode="auto">
            <a:xfrm>
              <a:off x="3286" y="3319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1" name="Line 55"/>
            <p:cNvSpPr>
              <a:spLocks noChangeShapeType="1"/>
            </p:cNvSpPr>
            <p:nvPr/>
          </p:nvSpPr>
          <p:spPr bwMode="auto">
            <a:xfrm>
              <a:off x="3286" y="341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2" name="Line 56"/>
            <p:cNvSpPr>
              <a:spLocks noChangeShapeType="1"/>
            </p:cNvSpPr>
            <p:nvPr/>
          </p:nvSpPr>
          <p:spPr bwMode="auto">
            <a:xfrm>
              <a:off x="3286" y="3511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3" name="Line 57"/>
            <p:cNvSpPr>
              <a:spLocks noChangeShapeType="1"/>
            </p:cNvSpPr>
            <p:nvPr/>
          </p:nvSpPr>
          <p:spPr bwMode="auto">
            <a:xfrm>
              <a:off x="5365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4" name="Line 58"/>
            <p:cNvSpPr>
              <a:spLocks noChangeShapeType="1"/>
            </p:cNvSpPr>
            <p:nvPr/>
          </p:nvSpPr>
          <p:spPr bwMode="auto">
            <a:xfrm>
              <a:off x="5161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5" name="Line 59"/>
            <p:cNvSpPr>
              <a:spLocks noChangeShapeType="1"/>
            </p:cNvSpPr>
            <p:nvPr/>
          </p:nvSpPr>
          <p:spPr bwMode="auto">
            <a:xfrm>
              <a:off x="4954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6" name="Line 60"/>
            <p:cNvSpPr>
              <a:spLocks noChangeShapeType="1"/>
            </p:cNvSpPr>
            <p:nvPr/>
          </p:nvSpPr>
          <p:spPr bwMode="auto">
            <a:xfrm>
              <a:off x="4750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7" name="Line 61"/>
            <p:cNvSpPr>
              <a:spLocks noChangeShapeType="1"/>
            </p:cNvSpPr>
            <p:nvPr/>
          </p:nvSpPr>
          <p:spPr bwMode="auto">
            <a:xfrm>
              <a:off x="4543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8" name="Line 62"/>
            <p:cNvSpPr>
              <a:spLocks noChangeShapeType="1"/>
            </p:cNvSpPr>
            <p:nvPr/>
          </p:nvSpPr>
          <p:spPr bwMode="auto">
            <a:xfrm>
              <a:off x="4339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9" name="Line 63"/>
            <p:cNvSpPr>
              <a:spLocks noChangeShapeType="1"/>
            </p:cNvSpPr>
            <p:nvPr/>
          </p:nvSpPr>
          <p:spPr bwMode="auto">
            <a:xfrm>
              <a:off x="4133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0" name="Line 64"/>
            <p:cNvSpPr>
              <a:spLocks noChangeShapeType="1"/>
            </p:cNvSpPr>
            <p:nvPr/>
          </p:nvSpPr>
          <p:spPr bwMode="auto">
            <a:xfrm>
              <a:off x="3928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1" name="Line 65"/>
            <p:cNvSpPr>
              <a:spLocks noChangeShapeType="1"/>
            </p:cNvSpPr>
            <p:nvPr/>
          </p:nvSpPr>
          <p:spPr bwMode="auto">
            <a:xfrm>
              <a:off x="3722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2" name="Line 66"/>
            <p:cNvSpPr>
              <a:spLocks noChangeShapeType="1"/>
            </p:cNvSpPr>
            <p:nvPr/>
          </p:nvSpPr>
          <p:spPr bwMode="auto">
            <a:xfrm>
              <a:off x="3517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3" name="Rectangle 67"/>
            <p:cNvSpPr>
              <a:spLocks noChangeArrowheads="1"/>
            </p:cNvSpPr>
            <p:nvPr/>
          </p:nvSpPr>
          <p:spPr bwMode="auto">
            <a:xfrm>
              <a:off x="5205" y="3633"/>
              <a:ext cx="103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/>
                <a:t>z</a:t>
              </a:r>
              <a:endParaRPr lang="en-US" altLang="en-US" sz="1800" i="1"/>
            </a:p>
          </p:txBody>
        </p:sp>
        <p:sp>
          <p:nvSpPr>
            <p:cNvPr id="17484" name="Rectangle 68"/>
            <p:cNvSpPr>
              <a:spLocks noChangeArrowheads="1"/>
            </p:cNvSpPr>
            <p:nvPr/>
          </p:nvSpPr>
          <p:spPr bwMode="auto">
            <a:xfrm>
              <a:off x="4240" y="3608"/>
              <a:ext cx="152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m</a:t>
              </a:r>
              <a:endParaRPr lang="en-US" altLang="en-US" sz="1800"/>
            </a:p>
          </p:txBody>
        </p:sp>
        <p:sp>
          <p:nvSpPr>
            <p:cNvPr id="17485" name="Rectangle 69"/>
            <p:cNvSpPr>
              <a:spLocks noChangeArrowheads="1"/>
            </p:cNvSpPr>
            <p:nvPr/>
          </p:nvSpPr>
          <p:spPr bwMode="auto">
            <a:xfrm>
              <a:off x="4394" y="3629"/>
              <a:ext cx="414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 = 0</a:t>
              </a:r>
              <a:endParaRPr lang="en-US" altLang="en-US" sz="1800"/>
            </a:p>
          </p:txBody>
        </p:sp>
        <p:sp>
          <p:nvSpPr>
            <p:cNvPr id="17486" name="Rectangle 70"/>
            <p:cNvSpPr>
              <a:spLocks noChangeArrowheads="1"/>
            </p:cNvSpPr>
            <p:nvPr/>
          </p:nvSpPr>
          <p:spPr bwMode="auto">
            <a:xfrm>
              <a:off x="4680" y="2324"/>
              <a:ext cx="159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s</a:t>
              </a:r>
              <a:endParaRPr lang="en-US" altLang="en-US" sz="1800"/>
            </a:p>
          </p:txBody>
        </p:sp>
        <p:sp>
          <p:nvSpPr>
            <p:cNvPr id="17487" name="Rectangle 71"/>
            <p:cNvSpPr>
              <a:spLocks noChangeArrowheads="1"/>
            </p:cNvSpPr>
            <p:nvPr/>
          </p:nvSpPr>
          <p:spPr bwMode="auto">
            <a:xfrm>
              <a:off x="4841" y="2345"/>
              <a:ext cx="414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 = 1</a:t>
              </a:r>
              <a:endParaRPr lang="en-US" altLang="en-US" sz="1800"/>
            </a:p>
          </p:txBody>
        </p:sp>
        <p:sp>
          <p:nvSpPr>
            <p:cNvPr id="17488" name="Rectangle 72"/>
            <p:cNvSpPr>
              <a:spLocks noChangeArrowheads="1"/>
            </p:cNvSpPr>
            <p:nvPr/>
          </p:nvSpPr>
          <p:spPr bwMode="auto">
            <a:xfrm>
              <a:off x="3625" y="3639"/>
              <a:ext cx="418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>
                  <a:solidFill>
                    <a:srgbClr val="990099"/>
                  </a:solidFill>
                </a:rPr>
                <a:t>-.12</a:t>
              </a:r>
              <a:endParaRPr lang="en-US" altLang="en-US" sz="1800">
                <a:solidFill>
                  <a:srgbClr val="990099"/>
                </a:solidFill>
              </a:endParaRPr>
            </a:p>
          </p:txBody>
        </p:sp>
        <p:sp>
          <p:nvSpPr>
            <p:cNvPr id="17489" name="Rectangle 75"/>
            <p:cNvSpPr>
              <a:spLocks noChangeArrowheads="1"/>
            </p:cNvSpPr>
            <p:nvPr/>
          </p:nvSpPr>
          <p:spPr bwMode="auto">
            <a:xfrm>
              <a:off x="3697" y="1751"/>
              <a:ext cx="1918" cy="5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r"/>
              <a:r>
                <a:rPr lang="en-US" altLang="en-US" b="1">
                  <a:solidFill>
                    <a:schemeClr val="tx2"/>
                  </a:solidFill>
                </a:rPr>
                <a:t>Standardized Normal Distribution</a:t>
              </a:r>
            </a:p>
          </p:txBody>
        </p:sp>
      </p:grpSp>
      <p:grpSp>
        <p:nvGrpSpPr>
          <p:cNvPr id="3" name="Group 83"/>
          <p:cNvGrpSpPr>
            <a:grpSpLocks/>
          </p:cNvGrpSpPr>
          <p:nvPr/>
        </p:nvGrpSpPr>
        <p:grpSpPr bwMode="auto">
          <a:xfrm>
            <a:off x="182563" y="2514600"/>
            <a:ext cx="3687762" cy="3500438"/>
            <a:chOff x="115" y="1751"/>
            <a:chExt cx="2323" cy="2205"/>
          </a:xfrm>
        </p:grpSpPr>
        <p:sp>
          <p:nvSpPr>
            <p:cNvPr id="17423" name="Rectangle 4"/>
            <p:cNvSpPr>
              <a:spLocks noChangeArrowheads="1"/>
            </p:cNvSpPr>
            <p:nvPr/>
          </p:nvSpPr>
          <p:spPr bwMode="auto">
            <a:xfrm>
              <a:off x="115" y="1751"/>
              <a:ext cx="1822" cy="5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r>
                <a:rPr lang="en-US" altLang="en-US" b="1">
                  <a:solidFill>
                    <a:schemeClr val="tx2"/>
                  </a:solidFill>
                </a:rPr>
                <a:t>Normal </a:t>
              </a:r>
              <a:br>
                <a:rPr lang="en-US" altLang="en-US" b="1">
                  <a:solidFill>
                    <a:schemeClr val="tx2"/>
                  </a:solidFill>
                </a:rPr>
              </a:br>
              <a:r>
                <a:rPr lang="en-US" altLang="en-US" b="1">
                  <a:solidFill>
                    <a:schemeClr val="tx2"/>
                  </a:solidFill>
                </a:rPr>
                <a:t>Distribution</a:t>
              </a:r>
            </a:p>
          </p:txBody>
        </p:sp>
        <p:grpSp>
          <p:nvGrpSpPr>
            <p:cNvPr id="17424" name="Group 82"/>
            <p:cNvGrpSpPr>
              <a:grpSpLocks/>
            </p:cNvGrpSpPr>
            <p:nvPr/>
          </p:nvGrpSpPr>
          <p:grpSpPr bwMode="auto">
            <a:xfrm>
              <a:off x="358" y="2324"/>
              <a:ext cx="2080" cy="1632"/>
              <a:chOff x="358" y="2324"/>
              <a:chExt cx="2080" cy="1632"/>
            </a:xfrm>
          </p:grpSpPr>
          <p:sp>
            <p:nvSpPr>
              <p:cNvPr id="17425" name="Freeform 6"/>
              <p:cNvSpPr>
                <a:spLocks/>
              </p:cNvSpPr>
              <p:nvPr/>
            </p:nvSpPr>
            <p:spPr bwMode="auto">
              <a:xfrm>
                <a:off x="998" y="2629"/>
                <a:ext cx="413" cy="979"/>
              </a:xfrm>
              <a:custGeom>
                <a:avLst/>
                <a:gdLst>
                  <a:gd name="T0" fmla="*/ 413 w 413"/>
                  <a:gd name="T1" fmla="*/ 0 h 979"/>
                  <a:gd name="T2" fmla="*/ 310 w 413"/>
                  <a:gd name="T3" fmla="*/ 53 h 979"/>
                  <a:gd name="T4" fmla="*/ 232 w 413"/>
                  <a:gd name="T5" fmla="*/ 156 h 979"/>
                  <a:gd name="T6" fmla="*/ 181 w 413"/>
                  <a:gd name="T7" fmla="*/ 232 h 979"/>
                  <a:gd name="T8" fmla="*/ 103 w 413"/>
                  <a:gd name="T9" fmla="*/ 362 h 979"/>
                  <a:gd name="T10" fmla="*/ 51 w 413"/>
                  <a:gd name="T11" fmla="*/ 463 h 979"/>
                  <a:gd name="T12" fmla="*/ 0 w 413"/>
                  <a:gd name="T13" fmla="*/ 566 h 979"/>
                  <a:gd name="T14" fmla="*/ 0 w 413"/>
                  <a:gd name="T15" fmla="*/ 979 h 979"/>
                  <a:gd name="T16" fmla="*/ 413 w 413"/>
                  <a:gd name="T17" fmla="*/ 979 h 979"/>
                  <a:gd name="T18" fmla="*/ 413 w 413"/>
                  <a:gd name="T19" fmla="*/ 0 h 9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13"/>
                  <a:gd name="T31" fmla="*/ 0 h 979"/>
                  <a:gd name="T32" fmla="*/ 413 w 413"/>
                  <a:gd name="T33" fmla="*/ 979 h 9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13" h="979">
                    <a:moveTo>
                      <a:pt x="413" y="0"/>
                    </a:moveTo>
                    <a:lnTo>
                      <a:pt x="310" y="53"/>
                    </a:lnTo>
                    <a:lnTo>
                      <a:pt x="232" y="156"/>
                    </a:lnTo>
                    <a:lnTo>
                      <a:pt x="181" y="232"/>
                    </a:lnTo>
                    <a:lnTo>
                      <a:pt x="103" y="362"/>
                    </a:lnTo>
                    <a:lnTo>
                      <a:pt x="51" y="463"/>
                    </a:lnTo>
                    <a:lnTo>
                      <a:pt x="0" y="566"/>
                    </a:lnTo>
                    <a:lnTo>
                      <a:pt x="0" y="979"/>
                    </a:lnTo>
                    <a:lnTo>
                      <a:pt x="413" y="979"/>
                    </a:lnTo>
                    <a:lnTo>
                      <a:pt x="413" y="0"/>
                    </a:lnTo>
                    <a:close/>
                  </a:path>
                </a:pathLst>
              </a:custGeom>
              <a:solidFill>
                <a:srgbClr val="F1B393"/>
              </a:solidFill>
              <a:ln w="9525">
                <a:solidFill>
                  <a:srgbClr val="7F2907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6" name="Line 7"/>
              <p:cNvSpPr>
                <a:spLocks noChangeShapeType="1"/>
              </p:cNvSpPr>
              <p:nvPr/>
            </p:nvSpPr>
            <p:spPr bwMode="auto">
              <a:xfrm>
                <a:off x="998" y="3183"/>
                <a:ext cx="1" cy="43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7" name="Freeform 8"/>
              <p:cNvSpPr>
                <a:spLocks/>
              </p:cNvSpPr>
              <p:nvPr/>
            </p:nvSpPr>
            <p:spPr bwMode="auto">
              <a:xfrm>
                <a:off x="1411" y="2621"/>
                <a:ext cx="1026" cy="987"/>
              </a:xfrm>
              <a:custGeom>
                <a:avLst/>
                <a:gdLst>
                  <a:gd name="T0" fmla="*/ 1026 w 1026"/>
                  <a:gd name="T1" fmla="*/ 987 h 987"/>
                  <a:gd name="T2" fmla="*/ 919 w 1026"/>
                  <a:gd name="T3" fmla="*/ 976 h 987"/>
                  <a:gd name="T4" fmla="*/ 864 w 1026"/>
                  <a:gd name="T5" fmla="*/ 964 h 987"/>
                  <a:gd name="T6" fmla="*/ 811 w 1026"/>
                  <a:gd name="T7" fmla="*/ 949 h 987"/>
                  <a:gd name="T8" fmla="*/ 756 w 1026"/>
                  <a:gd name="T9" fmla="*/ 926 h 987"/>
                  <a:gd name="T10" fmla="*/ 702 w 1026"/>
                  <a:gd name="T11" fmla="*/ 894 h 987"/>
                  <a:gd name="T12" fmla="*/ 649 w 1026"/>
                  <a:gd name="T13" fmla="*/ 854 h 987"/>
                  <a:gd name="T14" fmla="*/ 539 w 1026"/>
                  <a:gd name="T15" fmla="*/ 741 h 987"/>
                  <a:gd name="T16" fmla="*/ 432 w 1026"/>
                  <a:gd name="T17" fmla="*/ 579 h 987"/>
                  <a:gd name="T18" fmla="*/ 325 w 1026"/>
                  <a:gd name="T19" fmla="*/ 385 h 987"/>
                  <a:gd name="T20" fmla="*/ 270 w 1026"/>
                  <a:gd name="T21" fmla="*/ 286 h 987"/>
                  <a:gd name="T22" fmla="*/ 215 w 1026"/>
                  <a:gd name="T23" fmla="*/ 196 h 987"/>
                  <a:gd name="T24" fmla="*/ 162 w 1026"/>
                  <a:gd name="T25" fmla="*/ 116 h 987"/>
                  <a:gd name="T26" fmla="*/ 108 w 1026"/>
                  <a:gd name="T27" fmla="*/ 53 h 987"/>
                  <a:gd name="T28" fmla="*/ 53 w 1026"/>
                  <a:gd name="T29" fmla="*/ 13 h 987"/>
                  <a:gd name="T30" fmla="*/ 0 w 1026"/>
                  <a:gd name="T31" fmla="*/ 0 h 98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026"/>
                  <a:gd name="T49" fmla="*/ 0 h 987"/>
                  <a:gd name="T50" fmla="*/ 1026 w 1026"/>
                  <a:gd name="T51" fmla="*/ 987 h 98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026" h="987">
                    <a:moveTo>
                      <a:pt x="1026" y="987"/>
                    </a:moveTo>
                    <a:lnTo>
                      <a:pt x="919" y="976"/>
                    </a:lnTo>
                    <a:lnTo>
                      <a:pt x="864" y="964"/>
                    </a:lnTo>
                    <a:lnTo>
                      <a:pt x="811" y="949"/>
                    </a:lnTo>
                    <a:lnTo>
                      <a:pt x="756" y="926"/>
                    </a:lnTo>
                    <a:lnTo>
                      <a:pt x="702" y="894"/>
                    </a:lnTo>
                    <a:lnTo>
                      <a:pt x="649" y="854"/>
                    </a:lnTo>
                    <a:lnTo>
                      <a:pt x="539" y="741"/>
                    </a:lnTo>
                    <a:lnTo>
                      <a:pt x="432" y="579"/>
                    </a:lnTo>
                    <a:lnTo>
                      <a:pt x="325" y="385"/>
                    </a:lnTo>
                    <a:lnTo>
                      <a:pt x="270" y="286"/>
                    </a:lnTo>
                    <a:lnTo>
                      <a:pt x="215" y="196"/>
                    </a:lnTo>
                    <a:lnTo>
                      <a:pt x="162" y="116"/>
                    </a:lnTo>
                    <a:lnTo>
                      <a:pt x="108" y="53"/>
                    </a:lnTo>
                    <a:lnTo>
                      <a:pt x="53" y="13"/>
                    </a:lnTo>
                    <a:lnTo>
                      <a:pt x="0" y="0"/>
                    </a:lnTo>
                  </a:path>
                </a:pathLst>
              </a:custGeom>
              <a:noFill/>
              <a:ln w="57150">
                <a:solidFill>
                  <a:srgbClr val="E989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8" name="Freeform 9"/>
              <p:cNvSpPr>
                <a:spLocks/>
              </p:cNvSpPr>
              <p:nvPr/>
            </p:nvSpPr>
            <p:spPr bwMode="auto">
              <a:xfrm>
                <a:off x="383" y="2621"/>
                <a:ext cx="1028" cy="987"/>
              </a:xfrm>
              <a:custGeom>
                <a:avLst/>
                <a:gdLst>
                  <a:gd name="T0" fmla="*/ 0 w 1028"/>
                  <a:gd name="T1" fmla="*/ 987 h 987"/>
                  <a:gd name="T2" fmla="*/ 107 w 1028"/>
                  <a:gd name="T3" fmla="*/ 976 h 987"/>
                  <a:gd name="T4" fmla="*/ 162 w 1028"/>
                  <a:gd name="T5" fmla="*/ 964 h 987"/>
                  <a:gd name="T6" fmla="*/ 217 w 1028"/>
                  <a:gd name="T7" fmla="*/ 949 h 987"/>
                  <a:gd name="T8" fmla="*/ 270 w 1028"/>
                  <a:gd name="T9" fmla="*/ 926 h 987"/>
                  <a:gd name="T10" fmla="*/ 324 w 1028"/>
                  <a:gd name="T11" fmla="*/ 894 h 987"/>
                  <a:gd name="T12" fmla="*/ 379 w 1028"/>
                  <a:gd name="T13" fmla="*/ 854 h 987"/>
                  <a:gd name="T14" fmla="*/ 487 w 1028"/>
                  <a:gd name="T15" fmla="*/ 741 h 987"/>
                  <a:gd name="T16" fmla="*/ 594 w 1028"/>
                  <a:gd name="T17" fmla="*/ 579 h 987"/>
                  <a:gd name="T18" fmla="*/ 704 w 1028"/>
                  <a:gd name="T19" fmla="*/ 385 h 987"/>
                  <a:gd name="T20" fmla="*/ 756 w 1028"/>
                  <a:gd name="T21" fmla="*/ 286 h 987"/>
                  <a:gd name="T22" fmla="*/ 811 w 1028"/>
                  <a:gd name="T23" fmla="*/ 196 h 987"/>
                  <a:gd name="T24" fmla="*/ 866 w 1028"/>
                  <a:gd name="T25" fmla="*/ 116 h 987"/>
                  <a:gd name="T26" fmla="*/ 918 w 1028"/>
                  <a:gd name="T27" fmla="*/ 53 h 987"/>
                  <a:gd name="T28" fmla="*/ 973 w 1028"/>
                  <a:gd name="T29" fmla="*/ 13 h 987"/>
                  <a:gd name="T30" fmla="*/ 1028 w 1028"/>
                  <a:gd name="T31" fmla="*/ 0 h 98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028"/>
                  <a:gd name="T49" fmla="*/ 0 h 987"/>
                  <a:gd name="T50" fmla="*/ 1028 w 1028"/>
                  <a:gd name="T51" fmla="*/ 987 h 98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028" h="987">
                    <a:moveTo>
                      <a:pt x="0" y="987"/>
                    </a:moveTo>
                    <a:lnTo>
                      <a:pt x="107" y="976"/>
                    </a:lnTo>
                    <a:lnTo>
                      <a:pt x="162" y="964"/>
                    </a:lnTo>
                    <a:lnTo>
                      <a:pt x="217" y="949"/>
                    </a:lnTo>
                    <a:lnTo>
                      <a:pt x="270" y="926"/>
                    </a:lnTo>
                    <a:lnTo>
                      <a:pt x="324" y="894"/>
                    </a:lnTo>
                    <a:lnTo>
                      <a:pt x="379" y="854"/>
                    </a:lnTo>
                    <a:lnTo>
                      <a:pt x="487" y="741"/>
                    </a:lnTo>
                    <a:lnTo>
                      <a:pt x="594" y="579"/>
                    </a:lnTo>
                    <a:lnTo>
                      <a:pt x="704" y="385"/>
                    </a:lnTo>
                    <a:lnTo>
                      <a:pt x="756" y="286"/>
                    </a:lnTo>
                    <a:lnTo>
                      <a:pt x="811" y="196"/>
                    </a:lnTo>
                    <a:lnTo>
                      <a:pt x="866" y="116"/>
                    </a:lnTo>
                    <a:lnTo>
                      <a:pt x="918" y="53"/>
                    </a:lnTo>
                    <a:lnTo>
                      <a:pt x="973" y="13"/>
                    </a:lnTo>
                    <a:lnTo>
                      <a:pt x="1028" y="0"/>
                    </a:lnTo>
                  </a:path>
                </a:pathLst>
              </a:custGeom>
              <a:noFill/>
              <a:ln w="57150">
                <a:solidFill>
                  <a:srgbClr val="E989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9" name="Freeform 10"/>
              <p:cNvSpPr>
                <a:spLocks/>
              </p:cNvSpPr>
              <p:nvPr/>
            </p:nvSpPr>
            <p:spPr bwMode="auto">
              <a:xfrm>
                <a:off x="383" y="2644"/>
                <a:ext cx="2054" cy="964"/>
              </a:xfrm>
              <a:custGeom>
                <a:avLst/>
                <a:gdLst>
                  <a:gd name="T0" fmla="*/ 0 w 2054"/>
                  <a:gd name="T1" fmla="*/ 0 h 964"/>
                  <a:gd name="T2" fmla="*/ 0 w 2054"/>
                  <a:gd name="T3" fmla="*/ 964 h 964"/>
                  <a:gd name="T4" fmla="*/ 2054 w 2054"/>
                  <a:gd name="T5" fmla="*/ 964 h 964"/>
                  <a:gd name="T6" fmla="*/ 0 60000 65536"/>
                  <a:gd name="T7" fmla="*/ 0 60000 65536"/>
                  <a:gd name="T8" fmla="*/ 0 60000 65536"/>
                  <a:gd name="T9" fmla="*/ 0 w 2054"/>
                  <a:gd name="T10" fmla="*/ 0 h 964"/>
                  <a:gd name="T11" fmla="*/ 2054 w 2054"/>
                  <a:gd name="T12" fmla="*/ 964 h 96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54" h="964">
                    <a:moveTo>
                      <a:pt x="0" y="0"/>
                    </a:moveTo>
                    <a:lnTo>
                      <a:pt x="0" y="964"/>
                    </a:lnTo>
                    <a:lnTo>
                      <a:pt x="2054" y="964"/>
                    </a:lnTo>
                  </a:path>
                </a:pathLst>
              </a:custGeom>
              <a:noFill/>
              <a:ln w="30163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0" name="Line 11"/>
              <p:cNvSpPr>
                <a:spLocks noChangeShapeType="1"/>
              </p:cNvSpPr>
              <p:nvPr/>
            </p:nvSpPr>
            <p:spPr bwMode="auto">
              <a:xfrm>
                <a:off x="358" y="2644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1" name="Line 12"/>
              <p:cNvSpPr>
                <a:spLocks noChangeShapeType="1"/>
              </p:cNvSpPr>
              <p:nvPr/>
            </p:nvSpPr>
            <p:spPr bwMode="auto">
              <a:xfrm>
                <a:off x="358" y="2739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2" name="Line 13"/>
              <p:cNvSpPr>
                <a:spLocks noChangeShapeType="1"/>
              </p:cNvSpPr>
              <p:nvPr/>
            </p:nvSpPr>
            <p:spPr bwMode="auto">
              <a:xfrm>
                <a:off x="358" y="2836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3" name="Line 14"/>
              <p:cNvSpPr>
                <a:spLocks noChangeShapeType="1"/>
              </p:cNvSpPr>
              <p:nvPr/>
            </p:nvSpPr>
            <p:spPr bwMode="auto">
              <a:xfrm>
                <a:off x="358" y="2932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4" name="Line 15"/>
              <p:cNvSpPr>
                <a:spLocks noChangeShapeType="1"/>
              </p:cNvSpPr>
              <p:nvPr/>
            </p:nvSpPr>
            <p:spPr bwMode="auto">
              <a:xfrm>
                <a:off x="358" y="3029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5" name="Line 16"/>
              <p:cNvSpPr>
                <a:spLocks noChangeShapeType="1"/>
              </p:cNvSpPr>
              <p:nvPr/>
            </p:nvSpPr>
            <p:spPr bwMode="auto">
              <a:xfrm>
                <a:off x="358" y="3126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6" name="Line 17"/>
              <p:cNvSpPr>
                <a:spLocks noChangeShapeType="1"/>
              </p:cNvSpPr>
              <p:nvPr/>
            </p:nvSpPr>
            <p:spPr bwMode="auto">
              <a:xfrm>
                <a:off x="358" y="3223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7" name="Line 18"/>
              <p:cNvSpPr>
                <a:spLocks noChangeShapeType="1"/>
              </p:cNvSpPr>
              <p:nvPr/>
            </p:nvSpPr>
            <p:spPr bwMode="auto">
              <a:xfrm>
                <a:off x="358" y="3319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8" name="Line 19"/>
              <p:cNvSpPr>
                <a:spLocks noChangeShapeType="1"/>
              </p:cNvSpPr>
              <p:nvPr/>
            </p:nvSpPr>
            <p:spPr bwMode="auto">
              <a:xfrm>
                <a:off x="358" y="3416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9" name="Line 20"/>
              <p:cNvSpPr>
                <a:spLocks noChangeShapeType="1"/>
              </p:cNvSpPr>
              <p:nvPr/>
            </p:nvSpPr>
            <p:spPr bwMode="auto">
              <a:xfrm>
                <a:off x="358" y="3511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0" name="Line 21"/>
              <p:cNvSpPr>
                <a:spLocks noChangeShapeType="1"/>
              </p:cNvSpPr>
              <p:nvPr/>
            </p:nvSpPr>
            <p:spPr bwMode="auto">
              <a:xfrm>
                <a:off x="2437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1" name="Line 22"/>
              <p:cNvSpPr>
                <a:spLocks noChangeShapeType="1"/>
              </p:cNvSpPr>
              <p:nvPr/>
            </p:nvSpPr>
            <p:spPr bwMode="auto">
              <a:xfrm>
                <a:off x="2233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2" name="Line 23"/>
              <p:cNvSpPr>
                <a:spLocks noChangeShapeType="1"/>
              </p:cNvSpPr>
              <p:nvPr/>
            </p:nvSpPr>
            <p:spPr bwMode="auto">
              <a:xfrm>
                <a:off x="2026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3" name="Line 24"/>
              <p:cNvSpPr>
                <a:spLocks noChangeShapeType="1"/>
              </p:cNvSpPr>
              <p:nvPr/>
            </p:nvSpPr>
            <p:spPr bwMode="auto">
              <a:xfrm>
                <a:off x="1822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4" name="Line 25"/>
              <p:cNvSpPr>
                <a:spLocks noChangeShapeType="1"/>
              </p:cNvSpPr>
              <p:nvPr/>
            </p:nvSpPr>
            <p:spPr bwMode="auto">
              <a:xfrm>
                <a:off x="1615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5" name="Line 26"/>
              <p:cNvSpPr>
                <a:spLocks noChangeShapeType="1"/>
              </p:cNvSpPr>
              <p:nvPr/>
            </p:nvSpPr>
            <p:spPr bwMode="auto">
              <a:xfrm>
                <a:off x="1411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6" name="Line 27"/>
              <p:cNvSpPr>
                <a:spLocks noChangeShapeType="1"/>
              </p:cNvSpPr>
              <p:nvPr/>
            </p:nvSpPr>
            <p:spPr bwMode="auto">
              <a:xfrm>
                <a:off x="1205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7" name="Line 28"/>
              <p:cNvSpPr>
                <a:spLocks noChangeShapeType="1"/>
              </p:cNvSpPr>
              <p:nvPr/>
            </p:nvSpPr>
            <p:spPr bwMode="auto">
              <a:xfrm>
                <a:off x="1000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8" name="Line 29"/>
              <p:cNvSpPr>
                <a:spLocks noChangeShapeType="1"/>
              </p:cNvSpPr>
              <p:nvPr/>
            </p:nvSpPr>
            <p:spPr bwMode="auto">
              <a:xfrm>
                <a:off x="794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9" name="Line 30"/>
              <p:cNvSpPr>
                <a:spLocks noChangeShapeType="1"/>
              </p:cNvSpPr>
              <p:nvPr/>
            </p:nvSpPr>
            <p:spPr bwMode="auto">
              <a:xfrm>
                <a:off x="589" y="3608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0" name="Rectangle 31"/>
              <p:cNvSpPr>
                <a:spLocks noChangeArrowheads="1"/>
              </p:cNvSpPr>
              <p:nvPr/>
            </p:nvSpPr>
            <p:spPr bwMode="auto">
              <a:xfrm>
                <a:off x="2262" y="3639"/>
                <a:ext cx="132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3300" b="1" i="1"/>
                  <a:t>x</a:t>
                </a:r>
                <a:endParaRPr lang="en-US" altLang="en-US" sz="1800" i="1"/>
              </a:p>
            </p:txBody>
          </p:sp>
          <p:sp>
            <p:nvSpPr>
              <p:cNvPr id="17451" name="Rectangle 32"/>
              <p:cNvSpPr>
                <a:spLocks noChangeArrowheads="1"/>
              </p:cNvSpPr>
              <p:nvPr/>
            </p:nvSpPr>
            <p:spPr bwMode="auto">
              <a:xfrm>
                <a:off x="1354" y="3618"/>
                <a:ext cx="184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3300" b="1" i="1">
                    <a:latin typeface="Symbol" panose="05050102010706020507" pitchFamily="18" charset="2"/>
                  </a:rPr>
                  <a:t>m</a:t>
                </a:r>
                <a:r>
                  <a:rPr lang="en-US" altLang="en-US" sz="3300" b="1">
                    <a:latin typeface="Symbol" panose="05050102010706020507" pitchFamily="18" charset="2"/>
                  </a:rPr>
                  <a:t> </a:t>
                </a:r>
                <a:endParaRPr lang="en-US" altLang="en-US" sz="1800"/>
              </a:p>
            </p:txBody>
          </p:sp>
          <p:sp>
            <p:nvSpPr>
              <p:cNvPr id="17452" name="Rectangle 33"/>
              <p:cNvSpPr>
                <a:spLocks noChangeArrowheads="1"/>
              </p:cNvSpPr>
              <p:nvPr/>
            </p:nvSpPr>
            <p:spPr bwMode="auto">
              <a:xfrm>
                <a:off x="1575" y="3639"/>
                <a:ext cx="348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3300" b="1"/>
                  <a:t>= 5</a:t>
                </a:r>
                <a:endParaRPr lang="en-US" altLang="en-US" sz="1800"/>
              </a:p>
            </p:txBody>
          </p:sp>
          <p:sp>
            <p:nvSpPr>
              <p:cNvPr id="17453" name="Rectangle 34"/>
              <p:cNvSpPr>
                <a:spLocks noChangeArrowheads="1"/>
              </p:cNvSpPr>
              <p:nvPr/>
            </p:nvSpPr>
            <p:spPr bwMode="auto">
              <a:xfrm>
                <a:off x="513" y="2324"/>
                <a:ext cx="159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3300" b="1" i="1">
                    <a:latin typeface="Symbol" panose="05050102010706020507" pitchFamily="18" charset="2"/>
                  </a:rPr>
                  <a:t>s</a:t>
                </a:r>
                <a:endParaRPr lang="en-US" altLang="en-US" sz="1800"/>
              </a:p>
            </p:txBody>
          </p:sp>
          <p:sp>
            <p:nvSpPr>
              <p:cNvPr id="17454" name="Rectangle 35"/>
              <p:cNvSpPr>
                <a:spLocks noChangeArrowheads="1"/>
              </p:cNvSpPr>
              <p:nvPr/>
            </p:nvSpPr>
            <p:spPr bwMode="auto">
              <a:xfrm>
                <a:off x="674" y="2345"/>
                <a:ext cx="546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3300" b="1"/>
                  <a:t> = 10</a:t>
                </a:r>
                <a:endParaRPr lang="en-US" altLang="en-US" sz="1800"/>
              </a:p>
            </p:txBody>
          </p:sp>
          <p:sp>
            <p:nvSpPr>
              <p:cNvPr id="17455" name="Rectangle 36"/>
              <p:cNvSpPr>
                <a:spLocks noChangeArrowheads="1"/>
              </p:cNvSpPr>
              <p:nvPr/>
            </p:nvSpPr>
            <p:spPr bwMode="auto">
              <a:xfrm>
                <a:off x="813" y="3639"/>
                <a:ext cx="330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3300" b="1"/>
                  <a:t>3.8</a:t>
                </a:r>
                <a:endParaRPr lang="en-US" altLang="en-US" sz="1800"/>
              </a:p>
            </p:txBody>
          </p:sp>
          <p:sp>
            <p:nvSpPr>
              <p:cNvPr id="17456" name="Line 37"/>
              <p:cNvSpPr>
                <a:spLocks noChangeShapeType="1"/>
              </p:cNvSpPr>
              <p:nvPr/>
            </p:nvSpPr>
            <p:spPr bwMode="auto">
              <a:xfrm>
                <a:off x="1411" y="2629"/>
                <a:ext cx="1" cy="979"/>
              </a:xfrm>
              <a:prstGeom prst="line">
                <a:avLst/>
              </a:prstGeom>
              <a:noFill/>
              <a:ln w="174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" name="Group 90"/>
          <p:cNvGrpSpPr>
            <a:grpSpLocks/>
          </p:cNvGrpSpPr>
          <p:nvPr/>
        </p:nvGrpSpPr>
        <p:grpSpPr bwMode="auto">
          <a:xfrm>
            <a:off x="6699250" y="4171950"/>
            <a:ext cx="1985963" cy="906463"/>
            <a:chOff x="4220" y="2795"/>
            <a:chExt cx="1251" cy="571"/>
          </a:xfrm>
        </p:grpSpPr>
        <p:sp>
          <p:nvSpPr>
            <p:cNvPr id="17421" name="Rectangle 73"/>
            <p:cNvSpPr>
              <a:spLocks noChangeArrowheads="1"/>
            </p:cNvSpPr>
            <p:nvPr/>
          </p:nvSpPr>
          <p:spPr bwMode="auto">
            <a:xfrm>
              <a:off x="4705" y="2795"/>
              <a:ext cx="766" cy="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sz="2800" b="1">
                  <a:solidFill>
                    <a:srgbClr val="990099"/>
                  </a:solidFill>
                </a:rPr>
                <a:t>.0478</a:t>
              </a:r>
            </a:p>
          </p:txBody>
        </p:sp>
        <p:sp>
          <p:nvSpPr>
            <p:cNvPr id="17422" name="Line 74"/>
            <p:cNvSpPr>
              <a:spLocks noChangeShapeType="1"/>
            </p:cNvSpPr>
            <p:nvPr/>
          </p:nvSpPr>
          <p:spPr bwMode="auto">
            <a:xfrm flipH="1">
              <a:off x="4220" y="2942"/>
              <a:ext cx="536" cy="424"/>
            </a:xfrm>
            <a:prstGeom prst="line">
              <a:avLst/>
            </a:prstGeom>
            <a:noFill/>
            <a:ln w="28575">
              <a:solidFill>
                <a:srgbClr val="B0D46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" name="Group 93"/>
          <p:cNvGrpSpPr>
            <a:grpSpLocks/>
          </p:cNvGrpSpPr>
          <p:nvPr/>
        </p:nvGrpSpPr>
        <p:grpSpPr bwMode="auto">
          <a:xfrm>
            <a:off x="2079625" y="1447800"/>
            <a:ext cx="4603750" cy="4876800"/>
            <a:chOff x="1310" y="912"/>
            <a:chExt cx="2900" cy="3072"/>
          </a:xfrm>
        </p:grpSpPr>
        <p:sp>
          <p:nvSpPr>
            <p:cNvPr id="17416" name="Freeform 78"/>
            <p:cNvSpPr>
              <a:spLocks/>
            </p:cNvSpPr>
            <p:nvPr/>
          </p:nvSpPr>
          <p:spPr bwMode="auto">
            <a:xfrm>
              <a:off x="1826" y="2169"/>
              <a:ext cx="1726" cy="759"/>
            </a:xfrm>
            <a:custGeom>
              <a:avLst/>
              <a:gdLst>
                <a:gd name="T0" fmla="*/ 0 w 1726"/>
                <a:gd name="T1" fmla="*/ 386 h 759"/>
                <a:gd name="T2" fmla="*/ 86 w 1726"/>
                <a:gd name="T3" fmla="*/ 282 h 759"/>
                <a:gd name="T4" fmla="*/ 151 w 1726"/>
                <a:gd name="T5" fmla="*/ 227 h 759"/>
                <a:gd name="T6" fmla="*/ 224 w 1726"/>
                <a:gd name="T7" fmla="*/ 175 h 759"/>
                <a:gd name="T8" fmla="*/ 304 w 1726"/>
                <a:gd name="T9" fmla="*/ 134 h 759"/>
                <a:gd name="T10" fmla="*/ 394 w 1726"/>
                <a:gd name="T11" fmla="*/ 93 h 759"/>
                <a:gd name="T12" fmla="*/ 502 w 1726"/>
                <a:gd name="T13" fmla="*/ 57 h 759"/>
                <a:gd name="T14" fmla="*/ 646 w 1726"/>
                <a:gd name="T15" fmla="*/ 20 h 759"/>
                <a:gd name="T16" fmla="*/ 778 w 1726"/>
                <a:gd name="T17" fmla="*/ 6 h 759"/>
                <a:gd name="T18" fmla="*/ 896 w 1726"/>
                <a:gd name="T19" fmla="*/ 2 h 759"/>
                <a:gd name="T20" fmla="*/ 1021 w 1726"/>
                <a:gd name="T21" fmla="*/ 14 h 759"/>
                <a:gd name="T22" fmla="*/ 1132 w 1726"/>
                <a:gd name="T23" fmla="*/ 36 h 759"/>
                <a:gd name="T24" fmla="*/ 1236 w 1726"/>
                <a:gd name="T25" fmla="*/ 79 h 759"/>
                <a:gd name="T26" fmla="*/ 1342 w 1726"/>
                <a:gd name="T27" fmla="*/ 147 h 759"/>
                <a:gd name="T28" fmla="*/ 1426 w 1726"/>
                <a:gd name="T29" fmla="*/ 225 h 759"/>
                <a:gd name="T30" fmla="*/ 1472 w 1726"/>
                <a:gd name="T31" fmla="*/ 277 h 759"/>
                <a:gd name="T32" fmla="*/ 1594 w 1726"/>
                <a:gd name="T33" fmla="*/ 94 h 759"/>
                <a:gd name="T34" fmla="*/ 1596 w 1726"/>
                <a:gd name="T35" fmla="*/ 197 h 759"/>
                <a:gd name="T36" fmla="*/ 1605 w 1726"/>
                <a:gd name="T37" fmla="*/ 300 h 759"/>
                <a:gd name="T38" fmla="*/ 1624 w 1726"/>
                <a:gd name="T39" fmla="*/ 398 h 759"/>
                <a:gd name="T40" fmla="*/ 1651 w 1726"/>
                <a:gd name="T41" fmla="*/ 499 h 759"/>
                <a:gd name="T42" fmla="*/ 1706 w 1726"/>
                <a:gd name="T43" fmla="*/ 627 h 759"/>
                <a:gd name="T44" fmla="*/ 1685 w 1726"/>
                <a:gd name="T45" fmla="*/ 685 h 759"/>
                <a:gd name="T46" fmla="*/ 1601 w 1726"/>
                <a:gd name="T47" fmla="*/ 667 h 759"/>
                <a:gd name="T48" fmla="*/ 1534 w 1726"/>
                <a:gd name="T49" fmla="*/ 664 h 759"/>
                <a:gd name="T50" fmla="*/ 1469 w 1726"/>
                <a:gd name="T51" fmla="*/ 671 h 759"/>
                <a:gd name="T52" fmla="*/ 1403 w 1726"/>
                <a:gd name="T53" fmla="*/ 690 h 759"/>
                <a:gd name="T54" fmla="*/ 1330 w 1726"/>
                <a:gd name="T55" fmla="*/ 723 h 759"/>
                <a:gd name="T56" fmla="*/ 1259 w 1726"/>
                <a:gd name="T57" fmla="*/ 687 h 759"/>
                <a:gd name="T58" fmla="*/ 1345 w 1726"/>
                <a:gd name="T59" fmla="*/ 482 h 759"/>
                <a:gd name="T60" fmla="*/ 1237 w 1726"/>
                <a:gd name="T61" fmla="*/ 396 h 759"/>
                <a:gd name="T62" fmla="*/ 1131 w 1726"/>
                <a:gd name="T63" fmla="*/ 328 h 759"/>
                <a:gd name="T64" fmla="*/ 1036 w 1726"/>
                <a:gd name="T65" fmla="*/ 277 h 759"/>
                <a:gd name="T66" fmla="*/ 921 w 1726"/>
                <a:gd name="T67" fmla="*/ 232 h 759"/>
                <a:gd name="T68" fmla="*/ 811 w 1726"/>
                <a:gd name="T69" fmla="*/ 209 h 759"/>
                <a:gd name="T70" fmla="*/ 707 w 1726"/>
                <a:gd name="T71" fmla="*/ 195 h 759"/>
                <a:gd name="T72" fmla="*/ 587 w 1726"/>
                <a:gd name="T73" fmla="*/ 201 h 759"/>
                <a:gd name="T74" fmla="*/ 470 w 1726"/>
                <a:gd name="T75" fmla="*/ 211 h 759"/>
                <a:gd name="T76" fmla="*/ 334 w 1726"/>
                <a:gd name="T77" fmla="*/ 232 h 759"/>
                <a:gd name="T78" fmla="*/ 231 w 1726"/>
                <a:gd name="T79" fmla="*/ 266 h 759"/>
                <a:gd name="T80" fmla="*/ 158 w 1726"/>
                <a:gd name="T81" fmla="*/ 301 h 759"/>
                <a:gd name="T82" fmla="*/ 97 w 1726"/>
                <a:gd name="T83" fmla="*/ 343 h 7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726"/>
                <a:gd name="T127" fmla="*/ 0 h 759"/>
                <a:gd name="T128" fmla="*/ 1726 w 1726"/>
                <a:gd name="T129" fmla="*/ 759 h 75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726" h="759">
                  <a:moveTo>
                    <a:pt x="7" y="425"/>
                  </a:moveTo>
                  <a:lnTo>
                    <a:pt x="0" y="386"/>
                  </a:lnTo>
                  <a:lnTo>
                    <a:pt x="52" y="320"/>
                  </a:lnTo>
                  <a:lnTo>
                    <a:pt x="86" y="282"/>
                  </a:lnTo>
                  <a:lnTo>
                    <a:pt x="122" y="255"/>
                  </a:lnTo>
                  <a:lnTo>
                    <a:pt x="151" y="227"/>
                  </a:lnTo>
                  <a:lnTo>
                    <a:pt x="190" y="200"/>
                  </a:lnTo>
                  <a:lnTo>
                    <a:pt x="224" y="175"/>
                  </a:lnTo>
                  <a:lnTo>
                    <a:pt x="269" y="153"/>
                  </a:lnTo>
                  <a:lnTo>
                    <a:pt x="304" y="134"/>
                  </a:lnTo>
                  <a:lnTo>
                    <a:pt x="341" y="113"/>
                  </a:lnTo>
                  <a:lnTo>
                    <a:pt x="394" y="93"/>
                  </a:lnTo>
                  <a:lnTo>
                    <a:pt x="443" y="75"/>
                  </a:lnTo>
                  <a:lnTo>
                    <a:pt x="502" y="57"/>
                  </a:lnTo>
                  <a:lnTo>
                    <a:pt x="581" y="34"/>
                  </a:lnTo>
                  <a:lnTo>
                    <a:pt x="646" y="20"/>
                  </a:lnTo>
                  <a:lnTo>
                    <a:pt x="700" y="14"/>
                  </a:lnTo>
                  <a:lnTo>
                    <a:pt x="778" y="6"/>
                  </a:lnTo>
                  <a:lnTo>
                    <a:pt x="837" y="0"/>
                  </a:lnTo>
                  <a:lnTo>
                    <a:pt x="896" y="2"/>
                  </a:lnTo>
                  <a:lnTo>
                    <a:pt x="958" y="4"/>
                  </a:lnTo>
                  <a:lnTo>
                    <a:pt x="1021" y="14"/>
                  </a:lnTo>
                  <a:lnTo>
                    <a:pt x="1076" y="22"/>
                  </a:lnTo>
                  <a:lnTo>
                    <a:pt x="1132" y="36"/>
                  </a:lnTo>
                  <a:lnTo>
                    <a:pt x="1185" y="57"/>
                  </a:lnTo>
                  <a:lnTo>
                    <a:pt x="1236" y="79"/>
                  </a:lnTo>
                  <a:lnTo>
                    <a:pt x="1290" y="108"/>
                  </a:lnTo>
                  <a:lnTo>
                    <a:pt x="1342" y="147"/>
                  </a:lnTo>
                  <a:lnTo>
                    <a:pt x="1382" y="181"/>
                  </a:lnTo>
                  <a:lnTo>
                    <a:pt x="1426" y="225"/>
                  </a:lnTo>
                  <a:lnTo>
                    <a:pt x="1457" y="258"/>
                  </a:lnTo>
                  <a:lnTo>
                    <a:pt x="1472" y="277"/>
                  </a:lnTo>
                  <a:lnTo>
                    <a:pt x="1582" y="46"/>
                  </a:lnTo>
                  <a:lnTo>
                    <a:pt x="1594" y="94"/>
                  </a:lnTo>
                  <a:lnTo>
                    <a:pt x="1594" y="147"/>
                  </a:lnTo>
                  <a:lnTo>
                    <a:pt x="1596" y="197"/>
                  </a:lnTo>
                  <a:lnTo>
                    <a:pt x="1600" y="247"/>
                  </a:lnTo>
                  <a:lnTo>
                    <a:pt x="1605" y="300"/>
                  </a:lnTo>
                  <a:lnTo>
                    <a:pt x="1615" y="354"/>
                  </a:lnTo>
                  <a:lnTo>
                    <a:pt x="1624" y="398"/>
                  </a:lnTo>
                  <a:lnTo>
                    <a:pt x="1637" y="450"/>
                  </a:lnTo>
                  <a:lnTo>
                    <a:pt x="1651" y="499"/>
                  </a:lnTo>
                  <a:lnTo>
                    <a:pt x="1671" y="561"/>
                  </a:lnTo>
                  <a:lnTo>
                    <a:pt x="1706" y="627"/>
                  </a:lnTo>
                  <a:lnTo>
                    <a:pt x="1725" y="698"/>
                  </a:lnTo>
                  <a:lnTo>
                    <a:pt x="1685" y="685"/>
                  </a:lnTo>
                  <a:lnTo>
                    <a:pt x="1646" y="676"/>
                  </a:lnTo>
                  <a:lnTo>
                    <a:pt x="1601" y="667"/>
                  </a:lnTo>
                  <a:lnTo>
                    <a:pt x="1559" y="663"/>
                  </a:lnTo>
                  <a:lnTo>
                    <a:pt x="1534" y="664"/>
                  </a:lnTo>
                  <a:lnTo>
                    <a:pt x="1507" y="666"/>
                  </a:lnTo>
                  <a:lnTo>
                    <a:pt x="1469" y="671"/>
                  </a:lnTo>
                  <a:lnTo>
                    <a:pt x="1434" y="681"/>
                  </a:lnTo>
                  <a:lnTo>
                    <a:pt x="1403" y="690"/>
                  </a:lnTo>
                  <a:lnTo>
                    <a:pt x="1367" y="707"/>
                  </a:lnTo>
                  <a:lnTo>
                    <a:pt x="1330" y="723"/>
                  </a:lnTo>
                  <a:lnTo>
                    <a:pt x="1277" y="758"/>
                  </a:lnTo>
                  <a:lnTo>
                    <a:pt x="1259" y="687"/>
                  </a:lnTo>
                  <a:lnTo>
                    <a:pt x="1362" y="500"/>
                  </a:lnTo>
                  <a:lnTo>
                    <a:pt x="1345" y="482"/>
                  </a:lnTo>
                  <a:lnTo>
                    <a:pt x="1286" y="434"/>
                  </a:lnTo>
                  <a:lnTo>
                    <a:pt x="1237" y="396"/>
                  </a:lnTo>
                  <a:lnTo>
                    <a:pt x="1172" y="350"/>
                  </a:lnTo>
                  <a:lnTo>
                    <a:pt x="1131" y="328"/>
                  </a:lnTo>
                  <a:lnTo>
                    <a:pt x="1092" y="305"/>
                  </a:lnTo>
                  <a:lnTo>
                    <a:pt x="1036" y="277"/>
                  </a:lnTo>
                  <a:lnTo>
                    <a:pt x="982" y="251"/>
                  </a:lnTo>
                  <a:lnTo>
                    <a:pt x="921" y="232"/>
                  </a:lnTo>
                  <a:lnTo>
                    <a:pt x="868" y="219"/>
                  </a:lnTo>
                  <a:lnTo>
                    <a:pt x="811" y="209"/>
                  </a:lnTo>
                  <a:lnTo>
                    <a:pt x="753" y="197"/>
                  </a:lnTo>
                  <a:lnTo>
                    <a:pt x="707" y="195"/>
                  </a:lnTo>
                  <a:lnTo>
                    <a:pt x="647" y="196"/>
                  </a:lnTo>
                  <a:lnTo>
                    <a:pt x="587" y="201"/>
                  </a:lnTo>
                  <a:lnTo>
                    <a:pt x="531" y="204"/>
                  </a:lnTo>
                  <a:lnTo>
                    <a:pt x="470" y="211"/>
                  </a:lnTo>
                  <a:lnTo>
                    <a:pt x="401" y="222"/>
                  </a:lnTo>
                  <a:lnTo>
                    <a:pt x="334" y="232"/>
                  </a:lnTo>
                  <a:lnTo>
                    <a:pt x="273" y="254"/>
                  </a:lnTo>
                  <a:lnTo>
                    <a:pt x="231" y="266"/>
                  </a:lnTo>
                  <a:lnTo>
                    <a:pt x="189" y="284"/>
                  </a:lnTo>
                  <a:lnTo>
                    <a:pt x="158" y="301"/>
                  </a:lnTo>
                  <a:lnTo>
                    <a:pt x="126" y="322"/>
                  </a:lnTo>
                  <a:lnTo>
                    <a:pt x="97" y="343"/>
                  </a:lnTo>
                  <a:lnTo>
                    <a:pt x="7" y="425"/>
                  </a:lnTo>
                </a:path>
              </a:pathLst>
            </a:custGeom>
            <a:solidFill>
              <a:schemeClr val="folHlink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417" name="Group 92"/>
            <p:cNvGrpSpPr>
              <a:grpSpLocks/>
            </p:cNvGrpSpPr>
            <p:nvPr/>
          </p:nvGrpSpPr>
          <p:grpSpPr bwMode="auto">
            <a:xfrm>
              <a:off x="1310" y="912"/>
              <a:ext cx="2900" cy="3072"/>
              <a:chOff x="1310" y="912"/>
              <a:chExt cx="2900" cy="3072"/>
            </a:xfrm>
          </p:grpSpPr>
          <p:grpSp>
            <p:nvGrpSpPr>
              <p:cNvPr id="17418" name="Group 84"/>
              <p:cNvGrpSpPr>
                <a:grpSpLocks/>
              </p:cNvGrpSpPr>
              <p:nvPr/>
            </p:nvGrpSpPr>
            <p:grpSpPr bwMode="auto">
              <a:xfrm>
                <a:off x="1824" y="2149"/>
                <a:ext cx="2351" cy="1835"/>
                <a:chOff x="1824" y="2398"/>
                <a:chExt cx="2351" cy="1835"/>
              </a:xfrm>
            </p:grpSpPr>
            <p:sp>
              <p:nvSpPr>
                <p:cNvPr id="17419" name="Rectangle 76"/>
                <p:cNvSpPr>
                  <a:spLocks noChangeArrowheads="1"/>
                </p:cNvSpPr>
                <p:nvPr/>
              </p:nvSpPr>
              <p:spPr bwMode="auto">
                <a:xfrm>
                  <a:off x="1969" y="3985"/>
                  <a:ext cx="2206" cy="2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lIns="90488" tIns="44450" rIns="90488" bIns="44450">
                  <a:spAutoFit/>
                </a:bodyPr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r>
                    <a:rPr lang="en-US" altLang="en-US" sz="2000">
                      <a:solidFill>
                        <a:schemeClr val="tx2"/>
                      </a:solidFill>
                    </a:rPr>
                    <a:t>Shaded area exaggerated</a:t>
                  </a:r>
                  <a:endParaRPr lang="en-US" altLang="en-US" sz="2000" b="1">
                    <a:solidFill>
                      <a:schemeClr val="tx2"/>
                    </a:solidFill>
                  </a:endParaRPr>
                </a:p>
              </p:txBody>
            </p:sp>
            <p:sp>
              <p:nvSpPr>
                <p:cNvPr id="17420" name="Freeform 79"/>
                <p:cNvSpPr>
                  <a:spLocks/>
                </p:cNvSpPr>
                <p:nvPr/>
              </p:nvSpPr>
              <p:spPr bwMode="auto">
                <a:xfrm>
                  <a:off x="1824" y="2398"/>
                  <a:ext cx="1708" cy="718"/>
                </a:xfrm>
                <a:custGeom>
                  <a:avLst/>
                  <a:gdLst>
                    <a:gd name="T0" fmla="*/ 57 w 1708"/>
                    <a:gd name="T1" fmla="*/ 326 h 718"/>
                    <a:gd name="T2" fmla="*/ 117 w 1708"/>
                    <a:gd name="T3" fmla="*/ 264 h 718"/>
                    <a:gd name="T4" fmla="*/ 183 w 1708"/>
                    <a:gd name="T5" fmla="*/ 210 h 718"/>
                    <a:gd name="T6" fmla="*/ 263 w 1708"/>
                    <a:gd name="T7" fmla="*/ 156 h 718"/>
                    <a:gd name="T8" fmla="*/ 336 w 1708"/>
                    <a:gd name="T9" fmla="*/ 117 h 718"/>
                    <a:gd name="T10" fmla="*/ 438 w 1708"/>
                    <a:gd name="T11" fmla="*/ 79 h 718"/>
                    <a:gd name="T12" fmla="*/ 575 w 1708"/>
                    <a:gd name="T13" fmla="*/ 37 h 718"/>
                    <a:gd name="T14" fmla="*/ 694 w 1708"/>
                    <a:gd name="T15" fmla="*/ 16 h 718"/>
                    <a:gd name="T16" fmla="*/ 831 w 1708"/>
                    <a:gd name="T17" fmla="*/ 0 h 718"/>
                    <a:gd name="T18" fmla="*/ 951 w 1708"/>
                    <a:gd name="T19" fmla="*/ 2 h 718"/>
                    <a:gd name="T20" fmla="*/ 1069 w 1708"/>
                    <a:gd name="T21" fmla="*/ 17 h 718"/>
                    <a:gd name="T22" fmla="*/ 1176 w 1708"/>
                    <a:gd name="T23" fmla="*/ 49 h 718"/>
                    <a:gd name="T24" fmla="*/ 1280 w 1708"/>
                    <a:gd name="T25" fmla="*/ 96 h 718"/>
                    <a:gd name="T26" fmla="*/ 1371 w 1708"/>
                    <a:gd name="T27" fmla="*/ 164 h 718"/>
                    <a:gd name="T28" fmla="*/ 1445 w 1708"/>
                    <a:gd name="T29" fmla="*/ 236 h 718"/>
                    <a:gd name="T30" fmla="*/ 1583 w 1708"/>
                    <a:gd name="T31" fmla="*/ 78 h 718"/>
                    <a:gd name="T32" fmla="*/ 1583 w 1708"/>
                    <a:gd name="T33" fmla="*/ 176 h 718"/>
                    <a:gd name="T34" fmla="*/ 1592 w 1708"/>
                    <a:gd name="T35" fmla="*/ 274 h 718"/>
                    <a:gd name="T36" fmla="*/ 1609 w 1708"/>
                    <a:gd name="T37" fmla="*/ 368 h 718"/>
                    <a:gd name="T38" fmla="*/ 1635 w 1708"/>
                    <a:gd name="T39" fmla="*/ 464 h 718"/>
                    <a:gd name="T40" fmla="*/ 1674 w 1708"/>
                    <a:gd name="T41" fmla="*/ 576 h 718"/>
                    <a:gd name="T42" fmla="*/ 1707 w 1708"/>
                    <a:gd name="T43" fmla="*/ 656 h 718"/>
                    <a:gd name="T44" fmla="*/ 1628 w 1708"/>
                    <a:gd name="T45" fmla="*/ 634 h 718"/>
                    <a:gd name="T46" fmla="*/ 1542 w 1708"/>
                    <a:gd name="T47" fmla="*/ 623 h 718"/>
                    <a:gd name="T48" fmla="*/ 1491 w 1708"/>
                    <a:gd name="T49" fmla="*/ 626 h 718"/>
                    <a:gd name="T50" fmla="*/ 1417 w 1708"/>
                    <a:gd name="T51" fmla="*/ 641 h 718"/>
                    <a:gd name="T52" fmla="*/ 1350 w 1708"/>
                    <a:gd name="T53" fmla="*/ 668 h 718"/>
                    <a:gd name="T54" fmla="*/ 1260 w 1708"/>
                    <a:gd name="T55" fmla="*/ 717 h 718"/>
                    <a:gd name="T56" fmla="*/ 1332 w 1708"/>
                    <a:gd name="T57" fmla="*/ 453 h 718"/>
                    <a:gd name="T58" fmla="*/ 1224 w 1708"/>
                    <a:gd name="T59" fmla="*/ 372 h 718"/>
                    <a:gd name="T60" fmla="*/ 1119 w 1708"/>
                    <a:gd name="T61" fmla="*/ 308 h 718"/>
                    <a:gd name="T62" fmla="*/ 1026 w 1708"/>
                    <a:gd name="T63" fmla="*/ 261 h 718"/>
                    <a:gd name="T64" fmla="*/ 911 w 1708"/>
                    <a:gd name="T65" fmla="*/ 220 h 718"/>
                    <a:gd name="T66" fmla="*/ 802 w 1708"/>
                    <a:gd name="T67" fmla="*/ 200 h 718"/>
                    <a:gd name="T68" fmla="*/ 699 w 1708"/>
                    <a:gd name="T69" fmla="*/ 189 h 718"/>
                    <a:gd name="T70" fmla="*/ 579 w 1708"/>
                    <a:gd name="T71" fmla="*/ 196 h 718"/>
                    <a:gd name="T72" fmla="*/ 462 w 1708"/>
                    <a:gd name="T73" fmla="*/ 208 h 718"/>
                    <a:gd name="T74" fmla="*/ 327 w 1708"/>
                    <a:gd name="T75" fmla="*/ 230 h 718"/>
                    <a:gd name="T76" fmla="*/ 224 w 1708"/>
                    <a:gd name="T77" fmla="*/ 263 h 718"/>
                    <a:gd name="T78" fmla="*/ 148 w 1708"/>
                    <a:gd name="T79" fmla="*/ 299 h 718"/>
                    <a:gd name="T80" fmla="*/ 91 w 1708"/>
                    <a:gd name="T81" fmla="*/ 340 h 71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708"/>
                    <a:gd name="T124" fmla="*/ 0 h 718"/>
                    <a:gd name="T125" fmla="*/ 1708 w 1708"/>
                    <a:gd name="T126" fmla="*/ 718 h 71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708" h="718">
                      <a:moveTo>
                        <a:pt x="0" y="421"/>
                      </a:moveTo>
                      <a:lnTo>
                        <a:pt x="57" y="326"/>
                      </a:lnTo>
                      <a:lnTo>
                        <a:pt x="84" y="296"/>
                      </a:lnTo>
                      <a:lnTo>
                        <a:pt x="117" y="264"/>
                      </a:lnTo>
                      <a:lnTo>
                        <a:pt x="146" y="239"/>
                      </a:lnTo>
                      <a:lnTo>
                        <a:pt x="183" y="210"/>
                      </a:lnTo>
                      <a:lnTo>
                        <a:pt x="219" y="183"/>
                      </a:lnTo>
                      <a:lnTo>
                        <a:pt x="263" y="156"/>
                      </a:lnTo>
                      <a:lnTo>
                        <a:pt x="299" y="137"/>
                      </a:lnTo>
                      <a:lnTo>
                        <a:pt x="336" y="117"/>
                      </a:lnTo>
                      <a:lnTo>
                        <a:pt x="388" y="95"/>
                      </a:lnTo>
                      <a:lnTo>
                        <a:pt x="438" y="79"/>
                      </a:lnTo>
                      <a:lnTo>
                        <a:pt x="496" y="61"/>
                      </a:lnTo>
                      <a:lnTo>
                        <a:pt x="575" y="37"/>
                      </a:lnTo>
                      <a:lnTo>
                        <a:pt x="640" y="23"/>
                      </a:lnTo>
                      <a:lnTo>
                        <a:pt x="694" y="16"/>
                      </a:lnTo>
                      <a:lnTo>
                        <a:pt x="771" y="6"/>
                      </a:lnTo>
                      <a:lnTo>
                        <a:pt x="831" y="0"/>
                      </a:lnTo>
                      <a:lnTo>
                        <a:pt x="889" y="1"/>
                      </a:lnTo>
                      <a:lnTo>
                        <a:pt x="951" y="2"/>
                      </a:lnTo>
                      <a:lnTo>
                        <a:pt x="1013" y="10"/>
                      </a:lnTo>
                      <a:lnTo>
                        <a:pt x="1069" y="17"/>
                      </a:lnTo>
                      <a:lnTo>
                        <a:pt x="1124" y="30"/>
                      </a:lnTo>
                      <a:lnTo>
                        <a:pt x="1176" y="49"/>
                      </a:lnTo>
                      <a:lnTo>
                        <a:pt x="1228" y="69"/>
                      </a:lnTo>
                      <a:lnTo>
                        <a:pt x="1280" y="96"/>
                      </a:lnTo>
                      <a:lnTo>
                        <a:pt x="1332" y="132"/>
                      </a:lnTo>
                      <a:lnTo>
                        <a:pt x="1371" y="164"/>
                      </a:lnTo>
                      <a:lnTo>
                        <a:pt x="1414" y="205"/>
                      </a:lnTo>
                      <a:lnTo>
                        <a:pt x="1445" y="236"/>
                      </a:lnTo>
                      <a:lnTo>
                        <a:pt x="1488" y="281"/>
                      </a:lnTo>
                      <a:lnTo>
                        <a:pt x="1583" y="78"/>
                      </a:lnTo>
                      <a:lnTo>
                        <a:pt x="1582" y="129"/>
                      </a:lnTo>
                      <a:lnTo>
                        <a:pt x="1583" y="176"/>
                      </a:lnTo>
                      <a:lnTo>
                        <a:pt x="1587" y="224"/>
                      </a:lnTo>
                      <a:lnTo>
                        <a:pt x="1592" y="274"/>
                      </a:lnTo>
                      <a:lnTo>
                        <a:pt x="1601" y="326"/>
                      </a:lnTo>
                      <a:lnTo>
                        <a:pt x="1609" y="368"/>
                      </a:lnTo>
                      <a:lnTo>
                        <a:pt x="1622" y="417"/>
                      </a:lnTo>
                      <a:lnTo>
                        <a:pt x="1635" y="464"/>
                      </a:lnTo>
                      <a:lnTo>
                        <a:pt x="1655" y="523"/>
                      </a:lnTo>
                      <a:lnTo>
                        <a:pt x="1674" y="576"/>
                      </a:lnTo>
                      <a:lnTo>
                        <a:pt x="1689" y="611"/>
                      </a:lnTo>
                      <a:lnTo>
                        <a:pt x="1707" y="656"/>
                      </a:lnTo>
                      <a:lnTo>
                        <a:pt x="1668" y="643"/>
                      </a:lnTo>
                      <a:lnTo>
                        <a:pt x="1628" y="634"/>
                      </a:lnTo>
                      <a:lnTo>
                        <a:pt x="1583" y="626"/>
                      </a:lnTo>
                      <a:lnTo>
                        <a:pt x="1542" y="623"/>
                      </a:lnTo>
                      <a:lnTo>
                        <a:pt x="1516" y="623"/>
                      </a:lnTo>
                      <a:lnTo>
                        <a:pt x="1491" y="626"/>
                      </a:lnTo>
                      <a:lnTo>
                        <a:pt x="1452" y="632"/>
                      </a:lnTo>
                      <a:lnTo>
                        <a:pt x="1417" y="641"/>
                      </a:lnTo>
                      <a:lnTo>
                        <a:pt x="1386" y="650"/>
                      </a:lnTo>
                      <a:lnTo>
                        <a:pt x="1350" y="668"/>
                      </a:lnTo>
                      <a:lnTo>
                        <a:pt x="1313" y="684"/>
                      </a:lnTo>
                      <a:lnTo>
                        <a:pt x="1260" y="717"/>
                      </a:lnTo>
                      <a:lnTo>
                        <a:pt x="1381" y="493"/>
                      </a:lnTo>
                      <a:lnTo>
                        <a:pt x="1332" y="453"/>
                      </a:lnTo>
                      <a:lnTo>
                        <a:pt x="1274" y="408"/>
                      </a:lnTo>
                      <a:lnTo>
                        <a:pt x="1224" y="372"/>
                      </a:lnTo>
                      <a:lnTo>
                        <a:pt x="1160" y="330"/>
                      </a:lnTo>
                      <a:lnTo>
                        <a:pt x="1119" y="308"/>
                      </a:lnTo>
                      <a:lnTo>
                        <a:pt x="1081" y="287"/>
                      </a:lnTo>
                      <a:lnTo>
                        <a:pt x="1026" y="261"/>
                      </a:lnTo>
                      <a:lnTo>
                        <a:pt x="972" y="238"/>
                      </a:lnTo>
                      <a:lnTo>
                        <a:pt x="911" y="220"/>
                      </a:lnTo>
                      <a:lnTo>
                        <a:pt x="859" y="209"/>
                      </a:lnTo>
                      <a:lnTo>
                        <a:pt x="802" y="200"/>
                      </a:lnTo>
                      <a:lnTo>
                        <a:pt x="744" y="190"/>
                      </a:lnTo>
                      <a:lnTo>
                        <a:pt x="699" y="189"/>
                      </a:lnTo>
                      <a:lnTo>
                        <a:pt x="640" y="191"/>
                      </a:lnTo>
                      <a:lnTo>
                        <a:pt x="579" y="196"/>
                      </a:lnTo>
                      <a:lnTo>
                        <a:pt x="523" y="200"/>
                      </a:lnTo>
                      <a:lnTo>
                        <a:pt x="462" y="208"/>
                      </a:lnTo>
                      <a:lnTo>
                        <a:pt x="393" y="218"/>
                      </a:lnTo>
                      <a:lnTo>
                        <a:pt x="327" y="230"/>
                      </a:lnTo>
                      <a:lnTo>
                        <a:pt x="267" y="252"/>
                      </a:lnTo>
                      <a:lnTo>
                        <a:pt x="224" y="263"/>
                      </a:lnTo>
                      <a:lnTo>
                        <a:pt x="182" y="281"/>
                      </a:lnTo>
                      <a:lnTo>
                        <a:pt x="148" y="299"/>
                      </a:lnTo>
                      <a:lnTo>
                        <a:pt x="117" y="317"/>
                      </a:lnTo>
                      <a:lnTo>
                        <a:pt x="91" y="340"/>
                      </a:lnTo>
                      <a:lnTo>
                        <a:pt x="0" y="421"/>
                      </a:lnTo>
                    </a:path>
                  </a:pathLst>
                </a:custGeom>
                <a:solidFill>
                  <a:srgbClr val="B0D460"/>
                </a:solidFill>
                <a:ln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aphicFrame>
            <p:nvGraphicFramePr>
              <p:cNvPr id="17410" name="Object 80"/>
              <p:cNvGraphicFramePr>
                <a:graphicFrameLocks noChangeAspect="1"/>
              </p:cNvGraphicFramePr>
              <p:nvPr/>
            </p:nvGraphicFramePr>
            <p:xfrm>
              <a:off x="1310" y="912"/>
              <a:ext cx="2900" cy="74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82952" name="Equation" r:id="rId4" imgW="1638300" imgH="419100" progId="Equation.DSMT4">
                      <p:embed/>
                    </p:oleObj>
                  </mc:Choice>
                  <mc:Fallback>
                    <p:oleObj name="Equation" r:id="rId4" imgW="1638300" imgH="419100" progId="Equation.DSMT4">
                      <p:embed/>
                      <p:pic>
                        <p:nvPicPr>
                          <p:cNvPr id="17410" name="Object 80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1310" y="912"/>
                            <a:ext cx="2900" cy="74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</p:spTree>
    <p:extLst>
      <p:ext uri="{BB962C8B-B14F-4D97-AF65-F5344CB8AC3E}">
        <p14:creationId xmlns:p14="http://schemas.microsoft.com/office/powerpoint/2010/main" val="1572707553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6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152400"/>
            <a:ext cx="8229600" cy="1143000"/>
          </a:xfrm>
          <a:noFill/>
        </p:spPr>
        <p:txBody>
          <a:bodyPr lIns="90488" tIns="44450" rIns="90488" bIns="44450" anchorCtr="1"/>
          <a:lstStyle/>
          <a:p>
            <a:r>
              <a:rPr lang="en-US" altLang="en-US" sz="4000" b="1" dirty="0"/>
              <a:t>Non-standard Normal </a:t>
            </a:r>
            <a:r>
              <a:rPr lang="el-GR" altLang="en-US" sz="4000" b="1" i="1" dirty="0"/>
              <a:t>μ</a:t>
            </a:r>
            <a:r>
              <a:rPr lang="en-US" altLang="en-US" sz="4000" b="1" dirty="0"/>
              <a:t> = 5, </a:t>
            </a:r>
            <a:br>
              <a:rPr lang="en-US" altLang="en-US" sz="4000" b="1" dirty="0"/>
            </a:br>
            <a:r>
              <a:rPr lang="el-GR" altLang="en-US" sz="4000" b="1" i="1" dirty="0"/>
              <a:t>σ</a:t>
            </a:r>
            <a:r>
              <a:rPr lang="en-US" altLang="en-US" sz="4000" b="1" dirty="0"/>
              <a:t> = 10: </a:t>
            </a:r>
            <a:r>
              <a:rPr lang="en-US" altLang="en-US" sz="4000" b="1" i="1" dirty="0"/>
              <a:t>P</a:t>
            </a:r>
            <a:r>
              <a:rPr lang="en-US" altLang="en-US" sz="4000" b="1" dirty="0"/>
              <a:t>(2.9 </a:t>
            </a:r>
            <a:r>
              <a:rPr lang="en-US" altLang="en-US" sz="4000" b="1" dirty="0">
                <a:latin typeface="Symbol" panose="05050102010706020507" pitchFamily="18" charset="2"/>
              </a:rPr>
              <a:t></a:t>
            </a:r>
            <a:r>
              <a:rPr lang="en-US" altLang="en-US" sz="4000" b="1" dirty="0"/>
              <a:t> </a:t>
            </a:r>
            <a:r>
              <a:rPr lang="en-US" altLang="en-US" sz="4000" b="1" i="1" dirty="0"/>
              <a:t>x</a:t>
            </a:r>
            <a:r>
              <a:rPr lang="en-US" altLang="en-US" sz="4000" b="1" dirty="0"/>
              <a:t> </a:t>
            </a:r>
            <a:r>
              <a:rPr lang="en-US" altLang="en-US" sz="4000" b="1" dirty="0">
                <a:latin typeface="Symbol" panose="05050102010706020507" pitchFamily="18" charset="2"/>
              </a:rPr>
              <a:t></a:t>
            </a:r>
            <a:r>
              <a:rPr lang="en-US" altLang="en-US" sz="4000" b="1" dirty="0"/>
              <a:t> 7.1) </a:t>
            </a:r>
          </a:p>
        </p:txBody>
      </p:sp>
      <p:grpSp>
        <p:nvGrpSpPr>
          <p:cNvPr id="2" name="Group 94"/>
          <p:cNvGrpSpPr>
            <a:grpSpLocks/>
          </p:cNvGrpSpPr>
          <p:nvPr/>
        </p:nvGrpSpPr>
        <p:grpSpPr bwMode="auto">
          <a:xfrm>
            <a:off x="5216525" y="2476500"/>
            <a:ext cx="3697288" cy="3414713"/>
            <a:chOff x="3286" y="1896"/>
            <a:chExt cx="2329" cy="2151"/>
          </a:xfrm>
        </p:grpSpPr>
        <p:sp>
          <p:nvSpPr>
            <p:cNvPr id="18485" name="Freeform 45"/>
            <p:cNvSpPr>
              <a:spLocks/>
            </p:cNvSpPr>
            <p:nvPr/>
          </p:nvSpPr>
          <p:spPr bwMode="auto">
            <a:xfrm>
              <a:off x="4339" y="2720"/>
              <a:ext cx="413" cy="979"/>
            </a:xfrm>
            <a:custGeom>
              <a:avLst/>
              <a:gdLst>
                <a:gd name="T0" fmla="*/ 0 w 413"/>
                <a:gd name="T1" fmla="*/ 0 h 979"/>
                <a:gd name="T2" fmla="*/ 103 w 413"/>
                <a:gd name="T3" fmla="*/ 53 h 979"/>
                <a:gd name="T4" fmla="*/ 179 w 413"/>
                <a:gd name="T5" fmla="*/ 156 h 979"/>
                <a:gd name="T6" fmla="*/ 232 w 413"/>
                <a:gd name="T7" fmla="*/ 232 h 979"/>
                <a:gd name="T8" fmla="*/ 310 w 413"/>
                <a:gd name="T9" fmla="*/ 362 h 979"/>
                <a:gd name="T10" fmla="*/ 360 w 413"/>
                <a:gd name="T11" fmla="*/ 463 h 979"/>
                <a:gd name="T12" fmla="*/ 413 w 413"/>
                <a:gd name="T13" fmla="*/ 566 h 979"/>
                <a:gd name="T14" fmla="*/ 413 w 413"/>
                <a:gd name="T15" fmla="*/ 979 h 979"/>
                <a:gd name="T16" fmla="*/ 0 w 413"/>
                <a:gd name="T17" fmla="*/ 979 h 979"/>
                <a:gd name="T18" fmla="*/ 0 w 413"/>
                <a:gd name="T19" fmla="*/ 0 h 9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13"/>
                <a:gd name="T31" fmla="*/ 0 h 979"/>
                <a:gd name="T32" fmla="*/ 413 w 413"/>
                <a:gd name="T33" fmla="*/ 979 h 97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13" h="979">
                  <a:moveTo>
                    <a:pt x="0" y="0"/>
                  </a:moveTo>
                  <a:lnTo>
                    <a:pt x="103" y="53"/>
                  </a:lnTo>
                  <a:lnTo>
                    <a:pt x="179" y="156"/>
                  </a:lnTo>
                  <a:lnTo>
                    <a:pt x="232" y="232"/>
                  </a:lnTo>
                  <a:lnTo>
                    <a:pt x="310" y="362"/>
                  </a:lnTo>
                  <a:lnTo>
                    <a:pt x="360" y="463"/>
                  </a:lnTo>
                  <a:lnTo>
                    <a:pt x="413" y="566"/>
                  </a:lnTo>
                  <a:lnTo>
                    <a:pt x="413" y="979"/>
                  </a:lnTo>
                  <a:lnTo>
                    <a:pt x="0" y="9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00D2">
                <a:alpha val="50195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6" name="Freeform 46"/>
            <p:cNvSpPr>
              <a:spLocks/>
            </p:cNvSpPr>
            <p:nvPr/>
          </p:nvSpPr>
          <p:spPr bwMode="auto">
            <a:xfrm>
              <a:off x="3926" y="2720"/>
              <a:ext cx="413" cy="979"/>
            </a:xfrm>
            <a:custGeom>
              <a:avLst/>
              <a:gdLst>
                <a:gd name="T0" fmla="*/ 413 w 413"/>
                <a:gd name="T1" fmla="*/ 0 h 979"/>
                <a:gd name="T2" fmla="*/ 310 w 413"/>
                <a:gd name="T3" fmla="*/ 53 h 979"/>
                <a:gd name="T4" fmla="*/ 232 w 413"/>
                <a:gd name="T5" fmla="*/ 156 h 979"/>
                <a:gd name="T6" fmla="*/ 181 w 413"/>
                <a:gd name="T7" fmla="*/ 232 h 979"/>
                <a:gd name="T8" fmla="*/ 103 w 413"/>
                <a:gd name="T9" fmla="*/ 362 h 979"/>
                <a:gd name="T10" fmla="*/ 51 w 413"/>
                <a:gd name="T11" fmla="*/ 463 h 979"/>
                <a:gd name="T12" fmla="*/ 0 w 413"/>
                <a:gd name="T13" fmla="*/ 566 h 979"/>
                <a:gd name="T14" fmla="*/ 0 w 413"/>
                <a:gd name="T15" fmla="*/ 979 h 979"/>
                <a:gd name="T16" fmla="*/ 413 w 413"/>
                <a:gd name="T17" fmla="*/ 979 h 979"/>
                <a:gd name="T18" fmla="*/ 413 w 413"/>
                <a:gd name="T19" fmla="*/ 0 h 9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13"/>
                <a:gd name="T31" fmla="*/ 0 h 979"/>
                <a:gd name="T32" fmla="*/ 413 w 413"/>
                <a:gd name="T33" fmla="*/ 979 h 97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13" h="979">
                  <a:moveTo>
                    <a:pt x="413" y="0"/>
                  </a:moveTo>
                  <a:lnTo>
                    <a:pt x="310" y="53"/>
                  </a:lnTo>
                  <a:lnTo>
                    <a:pt x="232" y="156"/>
                  </a:lnTo>
                  <a:lnTo>
                    <a:pt x="181" y="232"/>
                  </a:lnTo>
                  <a:lnTo>
                    <a:pt x="103" y="362"/>
                  </a:lnTo>
                  <a:lnTo>
                    <a:pt x="51" y="463"/>
                  </a:lnTo>
                  <a:lnTo>
                    <a:pt x="0" y="566"/>
                  </a:lnTo>
                  <a:lnTo>
                    <a:pt x="0" y="979"/>
                  </a:lnTo>
                  <a:lnTo>
                    <a:pt x="413" y="979"/>
                  </a:lnTo>
                  <a:lnTo>
                    <a:pt x="413" y="0"/>
                  </a:lnTo>
                  <a:close/>
                </a:path>
              </a:pathLst>
            </a:custGeom>
            <a:solidFill>
              <a:srgbClr val="D200D2">
                <a:alpha val="50195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7" name="Line 47"/>
            <p:cNvSpPr>
              <a:spLocks noChangeShapeType="1"/>
            </p:cNvSpPr>
            <p:nvPr/>
          </p:nvSpPr>
          <p:spPr bwMode="auto">
            <a:xfrm>
              <a:off x="4339" y="2720"/>
              <a:ext cx="1" cy="979"/>
            </a:xfrm>
            <a:prstGeom prst="line">
              <a:avLst/>
            </a:prstGeom>
            <a:noFill/>
            <a:ln w="17463">
              <a:solidFill>
                <a:srgbClr val="1A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8" name="Line 48"/>
            <p:cNvSpPr>
              <a:spLocks noChangeShapeType="1"/>
            </p:cNvSpPr>
            <p:nvPr/>
          </p:nvSpPr>
          <p:spPr bwMode="auto">
            <a:xfrm>
              <a:off x="3926" y="3274"/>
              <a:ext cx="1" cy="433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9" name="Rectangle 49"/>
            <p:cNvSpPr>
              <a:spLocks noChangeArrowheads="1"/>
            </p:cNvSpPr>
            <p:nvPr/>
          </p:nvSpPr>
          <p:spPr bwMode="auto">
            <a:xfrm>
              <a:off x="4265" y="3730"/>
              <a:ext cx="132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0</a:t>
              </a:r>
              <a:endParaRPr lang="en-US" altLang="en-US" sz="1800"/>
            </a:p>
          </p:txBody>
        </p:sp>
        <p:sp>
          <p:nvSpPr>
            <p:cNvPr id="18490" name="Rectangle 50"/>
            <p:cNvSpPr>
              <a:spLocks noChangeArrowheads="1"/>
            </p:cNvSpPr>
            <p:nvPr/>
          </p:nvSpPr>
          <p:spPr bwMode="auto">
            <a:xfrm>
              <a:off x="4680" y="2415"/>
              <a:ext cx="159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s</a:t>
              </a:r>
              <a:endParaRPr lang="en-US" altLang="en-US" sz="1800"/>
            </a:p>
          </p:txBody>
        </p:sp>
        <p:sp>
          <p:nvSpPr>
            <p:cNvPr id="18491" name="Rectangle 51"/>
            <p:cNvSpPr>
              <a:spLocks noChangeArrowheads="1"/>
            </p:cNvSpPr>
            <p:nvPr/>
          </p:nvSpPr>
          <p:spPr bwMode="auto">
            <a:xfrm>
              <a:off x="4841" y="2436"/>
              <a:ext cx="414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 = 1</a:t>
              </a:r>
              <a:endParaRPr lang="en-US" altLang="en-US" sz="1800"/>
            </a:p>
          </p:txBody>
        </p:sp>
        <p:sp>
          <p:nvSpPr>
            <p:cNvPr id="18492" name="Rectangle 52"/>
            <p:cNvSpPr>
              <a:spLocks noChangeArrowheads="1"/>
            </p:cNvSpPr>
            <p:nvPr/>
          </p:nvSpPr>
          <p:spPr bwMode="auto">
            <a:xfrm>
              <a:off x="3625" y="3730"/>
              <a:ext cx="418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>
                  <a:solidFill>
                    <a:srgbClr val="990099"/>
                  </a:solidFill>
                </a:rPr>
                <a:t>-.21</a:t>
              </a:r>
              <a:endParaRPr lang="en-US" altLang="en-US" sz="1800">
                <a:solidFill>
                  <a:srgbClr val="990099"/>
                </a:solidFill>
              </a:endParaRPr>
            </a:p>
          </p:txBody>
        </p:sp>
        <p:sp>
          <p:nvSpPr>
            <p:cNvPr id="18493" name="Line 53"/>
            <p:cNvSpPr>
              <a:spLocks noChangeShapeType="1"/>
            </p:cNvSpPr>
            <p:nvPr/>
          </p:nvSpPr>
          <p:spPr bwMode="auto">
            <a:xfrm>
              <a:off x="4752" y="3274"/>
              <a:ext cx="1" cy="433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4" name="Freeform 54"/>
            <p:cNvSpPr>
              <a:spLocks/>
            </p:cNvSpPr>
            <p:nvPr/>
          </p:nvSpPr>
          <p:spPr bwMode="auto">
            <a:xfrm>
              <a:off x="4339" y="2712"/>
              <a:ext cx="1026" cy="987"/>
            </a:xfrm>
            <a:custGeom>
              <a:avLst/>
              <a:gdLst>
                <a:gd name="T0" fmla="*/ 1026 w 1026"/>
                <a:gd name="T1" fmla="*/ 987 h 987"/>
                <a:gd name="T2" fmla="*/ 919 w 1026"/>
                <a:gd name="T3" fmla="*/ 976 h 987"/>
                <a:gd name="T4" fmla="*/ 864 w 1026"/>
                <a:gd name="T5" fmla="*/ 964 h 987"/>
                <a:gd name="T6" fmla="*/ 811 w 1026"/>
                <a:gd name="T7" fmla="*/ 949 h 987"/>
                <a:gd name="T8" fmla="*/ 756 w 1026"/>
                <a:gd name="T9" fmla="*/ 926 h 987"/>
                <a:gd name="T10" fmla="*/ 702 w 1026"/>
                <a:gd name="T11" fmla="*/ 894 h 987"/>
                <a:gd name="T12" fmla="*/ 649 w 1026"/>
                <a:gd name="T13" fmla="*/ 854 h 987"/>
                <a:gd name="T14" fmla="*/ 539 w 1026"/>
                <a:gd name="T15" fmla="*/ 741 h 987"/>
                <a:gd name="T16" fmla="*/ 432 w 1026"/>
                <a:gd name="T17" fmla="*/ 579 h 987"/>
                <a:gd name="T18" fmla="*/ 325 w 1026"/>
                <a:gd name="T19" fmla="*/ 385 h 987"/>
                <a:gd name="T20" fmla="*/ 270 w 1026"/>
                <a:gd name="T21" fmla="*/ 286 h 987"/>
                <a:gd name="T22" fmla="*/ 215 w 1026"/>
                <a:gd name="T23" fmla="*/ 196 h 987"/>
                <a:gd name="T24" fmla="*/ 162 w 1026"/>
                <a:gd name="T25" fmla="*/ 116 h 987"/>
                <a:gd name="T26" fmla="*/ 108 w 1026"/>
                <a:gd name="T27" fmla="*/ 53 h 987"/>
                <a:gd name="T28" fmla="*/ 53 w 1026"/>
                <a:gd name="T29" fmla="*/ 13 h 987"/>
                <a:gd name="T30" fmla="*/ 0 w 1026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6"/>
                <a:gd name="T49" fmla="*/ 0 h 987"/>
                <a:gd name="T50" fmla="*/ 1026 w 1026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6" h="987">
                  <a:moveTo>
                    <a:pt x="1026" y="987"/>
                  </a:moveTo>
                  <a:lnTo>
                    <a:pt x="919" y="976"/>
                  </a:lnTo>
                  <a:lnTo>
                    <a:pt x="864" y="964"/>
                  </a:lnTo>
                  <a:lnTo>
                    <a:pt x="811" y="949"/>
                  </a:lnTo>
                  <a:lnTo>
                    <a:pt x="756" y="926"/>
                  </a:lnTo>
                  <a:lnTo>
                    <a:pt x="702" y="894"/>
                  </a:lnTo>
                  <a:lnTo>
                    <a:pt x="649" y="854"/>
                  </a:lnTo>
                  <a:lnTo>
                    <a:pt x="539" y="741"/>
                  </a:lnTo>
                  <a:lnTo>
                    <a:pt x="432" y="579"/>
                  </a:lnTo>
                  <a:lnTo>
                    <a:pt x="325" y="385"/>
                  </a:lnTo>
                  <a:lnTo>
                    <a:pt x="270" y="286"/>
                  </a:lnTo>
                  <a:lnTo>
                    <a:pt x="215" y="196"/>
                  </a:lnTo>
                  <a:lnTo>
                    <a:pt x="162" y="116"/>
                  </a:lnTo>
                  <a:lnTo>
                    <a:pt x="108" y="53"/>
                  </a:lnTo>
                  <a:lnTo>
                    <a:pt x="53" y="13"/>
                  </a:lnTo>
                  <a:lnTo>
                    <a:pt x="0" y="0"/>
                  </a:lnTo>
                </a:path>
              </a:pathLst>
            </a:custGeom>
            <a:noFill/>
            <a:ln w="57150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5" name="Freeform 55"/>
            <p:cNvSpPr>
              <a:spLocks/>
            </p:cNvSpPr>
            <p:nvPr/>
          </p:nvSpPr>
          <p:spPr bwMode="auto">
            <a:xfrm>
              <a:off x="3311" y="2712"/>
              <a:ext cx="1028" cy="987"/>
            </a:xfrm>
            <a:custGeom>
              <a:avLst/>
              <a:gdLst>
                <a:gd name="T0" fmla="*/ 0 w 1028"/>
                <a:gd name="T1" fmla="*/ 987 h 987"/>
                <a:gd name="T2" fmla="*/ 107 w 1028"/>
                <a:gd name="T3" fmla="*/ 976 h 987"/>
                <a:gd name="T4" fmla="*/ 162 w 1028"/>
                <a:gd name="T5" fmla="*/ 964 h 987"/>
                <a:gd name="T6" fmla="*/ 217 w 1028"/>
                <a:gd name="T7" fmla="*/ 949 h 987"/>
                <a:gd name="T8" fmla="*/ 270 w 1028"/>
                <a:gd name="T9" fmla="*/ 926 h 987"/>
                <a:gd name="T10" fmla="*/ 324 w 1028"/>
                <a:gd name="T11" fmla="*/ 894 h 987"/>
                <a:gd name="T12" fmla="*/ 379 w 1028"/>
                <a:gd name="T13" fmla="*/ 854 h 987"/>
                <a:gd name="T14" fmla="*/ 487 w 1028"/>
                <a:gd name="T15" fmla="*/ 741 h 987"/>
                <a:gd name="T16" fmla="*/ 594 w 1028"/>
                <a:gd name="T17" fmla="*/ 579 h 987"/>
                <a:gd name="T18" fmla="*/ 704 w 1028"/>
                <a:gd name="T19" fmla="*/ 385 h 987"/>
                <a:gd name="T20" fmla="*/ 756 w 1028"/>
                <a:gd name="T21" fmla="*/ 286 h 987"/>
                <a:gd name="T22" fmla="*/ 811 w 1028"/>
                <a:gd name="T23" fmla="*/ 196 h 987"/>
                <a:gd name="T24" fmla="*/ 866 w 1028"/>
                <a:gd name="T25" fmla="*/ 116 h 987"/>
                <a:gd name="T26" fmla="*/ 918 w 1028"/>
                <a:gd name="T27" fmla="*/ 53 h 987"/>
                <a:gd name="T28" fmla="*/ 973 w 1028"/>
                <a:gd name="T29" fmla="*/ 13 h 987"/>
                <a:gd name="T30" fmla="*/ 1028 w 1028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8"/>
                <a:gd name="T49" fmla="*/ 0 h 987"/>
                <a:gd name="T50" fmla="*/ 1028 w 1028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8" h="987">
                  <a:moveTo>
                    <a:pt x="0" y="987"/>
                  </a:moveTo>
                  <a:lnTo>
                    <a:pt x="107" y="976"/>
                  </a:lnTo>
                  <a:lnTo>
                    <a:pt x="162" y="964"/>
                  </a:lnTo>
                  <a:lnTo>
                    <a:pt x="217" y="949"/>
                  </a:lnTo>
                  <a:lnTo>
                    <a:pt x="270" y="926"/>
                  </a:lnTo>
                  <a:lnTo>
                    <a:pt x="324" y="894"/>
                  </a:lnTo>
                  <a:lnTo>
                    <a:pt x="379" y="854"/>
                  </a:lnTo>
                  <a:lnTo>
                    <a:pt x="487" y="741"/>
                  </a:lnTo>
                  <a:lnTo>
                    <a:pt x="594" y="579"/>
                  </a:lnTo>
                  <a:lnTo>
                    <a:pt x="704" y="385"/>
                  </a:lnTo>
                  <a:lnTo>
                    <a:pt x="756" y="286"/>
                  </a:lnTo>
                  <a:lnTo>
                    <a:pt x="811" y="196"/>
                  </a:lnTo>
                  <a:lnTo>
                    <a:pt x="866" y="116"/>
                  </a:lnTo>
                  <a:lnTo>
                    <a:pt x="918" y="53"/>
                  </a:lnTo>
                  <a:lnTo>
                    <a:pt x="973" y="13"/>
                  </a:lnTo>
                  <a:lnTo>
                    <a:pt x="1028" y="0"/>
                  </a:lnTo>
                </a:path>
              </a:pathLst>
            </a:custGeom>
            <a:noFill/>
            <a:ln w="57150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6" name="Freeform 56"/>
            <p:cNvSpPr>
              <a:spLocks/>
            </p:cNvSpPr>
            <p:nvPr/>
          </p:nvSpPr>
          <p:spPr bwMode="auto">
            <a:xfrm>
              <a:off x="3311" y="2735"/>
              <a:ext cx="2054" cy="964"/>
            </a:xfrm>
            <a:custGeom>
              <a:avLst/>
              <a:gdLst>
                <a:gd name="T0" fmla="*/ 0 w 2054"/>
                <a:gd name="T1" fmla="*/ 0 h 964"/>
                <a:gd name="T2" fmla="*/ 0 w 2054"/>
                <a:gd name="T3" fmla="*/ 964 h 964"/>
                <a:gd name="T4" fmla="*/ 2054 w 2054"/>
                <a:gd name="T5" fmla="*/ 964 h 964"/>
                <a:gd name="T6" fmla="*/ 0 60000 65536"/>
                <a:gd name="T7" fmla="*/ 0 60000 65536"/>
                <a:gd name="T8" fmla="*/ 0 60000 65536"/>
                <a:gd name="T9" fmla="*/ 0 w 2054"/>
                <a:gd name="T10" fmla="*/ 0 h 964"/>
                <a:gd name="T11" fmla="*/ 2054 w 2054"/>
                <a:gd name="T12" fmla="*/ 964 h 9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54" h="964">
                  <a:moveTo>
                    <a:pt x="0" y="0"/>
                  </a:moveTo>
                  <a:lnTo>
                    <a:pt x="0" y="964"/>
                  </a:lnTo>
                  <a:lnTo>
                    <a:pt x="2054" y="964"/>
                  </a:lnTo>
                </a:path>
              </a:pathLst>
            </a:custGeom>
            <a:noFill/>
            <a:ln w="30163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7" name="Line 57"/>
            <p:cNvSpPr>
              <a:spLocks noChangeShapeType="1"/>
            </p:cNvSpPr>
            <p:nvPr/>
          </p:nvSpPr>
          <p:spPr bwMode="auto">
            <a:xfrm>
              <a:off x="3286" y="2735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8" name="Line 58"/>
            <p:cNvSpPr>
              <a:spLocks noChangeShapeType="1"/>
            </p:cNvSpPr>
            <p:nvPr/>
          </p:nvSpPr>
          <p:spPr bwMode="auto">
            <a:xfrm>
              <a:off x="3286" y="2830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9" name="Line 59"/>
            <p:cNvSpPr>
              <a:spLocks noChangeShapeType="1"/>
            </p:cNvSpPr>
            <p:nvPr/>
          </p:nvSpPr>
          <p:spPr bwMode="auto">
            <a:xfrm>
              <a:off x="3286" y="2927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0" name="Line 60"/>
            <p:cNvSpPr>
              <a:spLocks noChangeShapeType="1"/>
            </p:cNvSpPr>
            <p:nvPr/>
          </p:nvSpPr>
          <p:spPr bwMode="auto">
            <a:xfrm>
              <a:off x="3286" y="3023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1" name="Line 61"/>
            <p:cNvSpPr>
              <a:spLocks noChangeShapeType="1"/>
            </p:cNvSpPr>
            <p:nvPr/>
          </p:nvSpPr>
          <p:spPr bwMode="auto">
            <a:xfrm>
              <a:off x="3286" y="3120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2" name="Line 62"/>
            <p:cNvSpPr>
              <a:spLocks noChangeShapeType="1"/>
            </p:cNvSpPr>
            <p:nvPr/>
          </p:nvSpPr>
          <p:spPr bwMode="auto">
            <a:xfrm>
              <a:off x="3286" y="3217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3" name="Line 63"/>
            <p:cNvSpPr>
              <a:spLocks noChangeShapeType="1"/>
            </p:cNvSpPr>
            <p:nvPr/>
          </p:nvSpPr>
          <p:spPr bwMode="auto">
            <a:xfrm>
              <a:off x="3286" y="3314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4" name="Line 64"/>
            <p:cNvSpPr>
              <a:spLocks noChangeShapeType="1"/>
            </p:cNvSpPr>
            <p:nvPr/>
          </p:nvSpPr>
          <p:spPr bwMode="auto">
            <a:xfrm>
              <a:off x="3286" y="3410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5" name="Line 65"/>
            <p:cNvSpPr>
              <a:spLocks noChangeShapeType="1"/>
            </p:cNvSpPr>
            <p:nvPr/>
          </p:nvSpPr>
          <p:spPr bwMode="auto">
            <a:xfrm>
              <a:off x="3286" y="3507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6" name="Line 66"/>
            <p:cNvSpPr>
              <a:spLocks noChangeShapeType="1"/>
            </p:cNvSpPr>
            <p:nvPr/>
          </p:nvSpPr>
          <p:spPr bwMode="auto">
            <a:xfrm>
              <a:off x="3286" y="3602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7" name="Line 67"/>
            <p:cNvSpPr>
              <a:spLocks noChangeShapeType="1"/>
            </p:cNvSpPr>
            <p:nvPr/>
          </p:nvSpPr>
          <p:spPr bwMode="auto">
            <a:xfrm>
              <a:off x="5365" y="3699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8" name="Line 68"/>
            <p:cNvSpPr>
              <a:spLocks noChangeShapeType="1"/>
            </p:cNvSpPr>
            <p:nvPr/>
          </p:nvSpPr>
          <p:spPr bwMode="auto">
            <a:xfrm>
              <a:off x="5161" y="3699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9" name="Line 69"/>
            <p:cNvSpPr>
              <a:spLocks noChangeShapeType="1"/>
            </p:cNvSpPr>
            <p:nvPr/>
          </p:nvSpPr>
          <p:spPr bwMode="auto">
            <a:xfrm>
              <a:off x="4954" y="3699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0" name="Line 70"/>
            <p:cNvSpPr>
              <a:spLocks noChangeShapeType="1"/>
            </p:cNvSpPr>
            <p:nvPr/>
          </p:nvSpPr>
          <p:spPr bwMode="auto">
            <a:xfrm>
              <a:off x="4750" y="3699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1" name="Line 71"/>
            <p:cNvSpPr>
              <a:spLocks noChangeShapeType="1"/>
            </p:cNvSpPr>
            <p:nvPr/>
          </p:nvSpPr>
          <p:spPr bwMode="auto">
            <a:xfrm>
              <a:off x="4543" y="3699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2" name="Line 72"/>
            <p:cNvSpPr>
              <a:spLocks noChangeShapeType="1"/>
            </p:cNvSpPr>
            <p:nvPr/>
          </p:nvSpPr>
          <p:spPr bwMode="auto">
            <a:xfrm>
              <a:off x="4339" y="3699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3" name="Line 73"/>
            <p:cNvSpPr>
              <a:spLocks noChangeShapeType="1"/>
            </p:cNvSpPr>
            <p:nvPr/>
          </p:nvSpPr>
          <p:spPr bwMode="auto">
            <a:xfrm>
              <a:off x="4133" y="3699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4" name="Line 74"/>
            <p:cNvSpPr>
              <a:spLocks noChangeShapeType="1"/>
            </p:cNvSpPr>
            <p:nvPr/>
          </p:nvSpPr>
          <p:spPr bwMode="auto">
            <a:xfrm>
              <a:off x="3928" y="3699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5" name="Line 75"/>
            <p:cNvSpPr>
              <a:spLocks noChangeShapeType="1"/>
            </p:cNvSpPr>
            <p:nvPr/>
          </p:nvSpPr>
          <p:spPr bwMode="auto">
            <a:xfrm>
              <a:off x="3722" y="3699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6" name="Line 76"/>
            <p:cNvSpPr>
              <a:spLocks noChangeShapeType="1"/>
            </p:cNvSpPr>
            <p:nvPr/>
          </p:nvSpPr>
          <p:spPr bwMode="auto">
            <a:xfrm>
              <a:off x="3517" y="3699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7" name="Rectangle 77"/>
            <p:cNvSpPr>
              <a:spLocks noChangeArrowheads="1"/>
            </p:cNvSpPr>
            <p:nvPr/>
          </p:nvSpPr>
          <p:spPr bwMode="auto">
            <a:xfrm>
              <a:off x="5205" y="3724"/>
              <a:ext cx="103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/>
                <a:t>z</a:t>
              </a:r>
              <a:endParaRPr lang="en-US" altLang="en-US" sz="1800" i="1"/>
            </a:p>
          </p:txBody>
        </p:sp>
        <p:sp>
          <p:nvSpPr>
            <p:cNvPr id="18518" name="Rectangle 78"/>
            <p:cNvSpPr>
              <a:spLocks noChangeArrowheads="1"/>
            </p:cNvSpPr>
            <p:nvPr/>
          </p:nvSpPr>
          <p:spPr bwMode="auto">
            <a:xfrm>
              <a:off x="4550" y="3730"/>
              <a:ext cx="330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>
                  <a:solidFill>
                    <a:srgbClr val="990099"/>
                  </a:solidFill>
                </a:rPr>
                <a:t>.21</a:t>
              </a:r>
              <a:endParaRPr lang="en-US" altLang="en-US" sz="1800">
                <a:solidFill>
                  <a:srgbClr val="990099"/>
                </a:solidFill>
              </a:endParaRPr>
            </a:p>
          </p:txBody>
        </p:sp>
        <p:sp>
          <p:nvSpPr>
            <p:cNvPr id="18519" name="Rectangle 83"/>
            <p:cNvSpPr>
              <a:spLocks noChangeArrowheads="1"/>
            </p:cNvSpPr>
            <p:nvPr/>
          </p:nvSpPr>
          <p:spPr bwMode="auto">
            <a:xfrm>
              <a:off x="3697" y="1896"/>
              <a:ext cx="1918" cy="5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r"/>
              <a:r>
                <a:rPr lang="en-US" altLang="en-US" b="1">
                  <a:solidFill>
                    <a:schemeClr val="tx2"/>
                  </a:solidFill>
                </a:rPr>
                <a:t>Standardized Normal Distribution</a:t>
              </a:r>
            </a:p>
          </p:txBody>
        </p:sp>
      </p:grpSp>
      <p:grpSp>
        <p:nvGrpSpPr>
          <p:cNvPr id="3" name="Group 89"/>
          <p:cNvGrpSpPr>
            <a:grpSpLocks/>
          </p:cNvGrpSpPr>
          <p:nvPr/>
        </p:nvGrpSpPr>
        <p:grpSpPr bwMode="auto">
          <a:xfrm>
            <a:off x="182563" y="2438400"/>
            <a:ext cx="3687762" cy="3452813"/>
            <a:chOff x="115" y="1872"/>
            <a:chExt cx="2323" cy="2175"/>
          </a:xfrm>
        </p:grpSpPr>
        <p:sp>
          <p:nvSpPr>
            <p:cNvPr id="18450" name="Freeform 5"/>
            <p:cNvSpPr>
              <a:spLocks/>
            </p:cNvSpPr>
            <p:nvPr/>
          </p:nvSpPr>
          <p:spPr bwMode="auto">
            <a:xfrm>
              <a:off x="1411" y="2720"/>
              <a:ext cx="413" cy="979"/>
            </a:xfrm>
            <a:custGeom>
              <a:avLst/>
              <a:gdLst>
                <a:gd name="T0" fmla="*/ 0 w 413"/>
                <a:gd name="T1" fmla="*/ 0 h 979"/>
                <a:gd name="T2" fmla="*/ 103 w 413"/>
                <a:gd name="T3" fmla="*/ 53 h 979"/>
                <a:gd name="T4" fmla="*/ 179 w 413"/>
                <a:gd name="T5" fmla="*/ 156 h 979"/>
                <a:gd name="T6" fmla="*/ 232 w 413"/>
                <a:gd name="T7" fmla="*/ 232 h 979"/>
                <a:gd name="T8" fmla="*/ 310 w 413"/>
                <a:gd name="T9" fmla="*/ 362 h 979"/>
                <a:gd name="T10" fmla="*/ 360 w 413"/>
                <a:gd name="T11" fmla="*/ 463 h 979"/>
                <a:gd name="T12" fmla="*/ 413 w 413"/>
                <a:gd name="T13" fmla="*/ 566 h 979"/>
                <a:gd name="T14" fmla="*/ 413 w 413"/>
                <a:gd name="T15" fmla="*/ 979 h 979"/>
                <a:gd name="T16" fmla="*/ 0 w 413"/>
                <a:gd name="T17" fmla="*/ 979 h 979"/>
                <a:gd name="T18" fmla="*/ 0 w 413"/>
                <a:gd name="T19" fmla="*/ 0 h 9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13"/>
                <a:gd name="T31" fmla="*/ 0 h 979"/>
                <a:gd name="T32" fmla="*/ 413 w 413"/>
                <a:gd name="T33" fmla="*/ 979 h 97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13" h="979">
                  <a:moveTo>
                    <a:pt x="0" y="0"/>
                  </a:moveTo>
                  <a:lnTo>
                    <a:pt x="103" y="53"/>
                  </a:lnTo>
                  <a:lnTo>
                    <a:pt x="179" y="156"/>
                  </a:lnTo>
                  <a:lnTo>
                    <a:pt x="232" y="232"/>
                  </a:lnTo>
                  <a:lnTo>
                    <a:pt x="310" y="362"/>
                  </a:lnTo>
                  <a:lnTo>
                    <a:pt x="360" y="463"/>
                  </a:lnTo>
                  <a:lnTo>
                    <a:pt x="413" y="566"/>
                  </a:lnTo>
                  <a:lnTo>
                    <a:pt x="413" y="979"/>
                  </a:lnTo>
                  <a:lnTo>
                    <a:pt x="0" y="9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1" name="Freeform 6"/>
            <p:cNvSpPr>
              <a:spLocks/>
            </p:cNvSpPr>
            <p:nvPr/>
          </p:nvSpPr>
          <p:spPr bwMode="auto">
            <a:xfrm>
              <a:off x="998" y="2720"/>
              <a:ext cx="413" cy="979"/>
            </a:xfrm>
            <a:custGeom>
              <a:avLst/>
              <a:gdLst>
                <a:gd name="T0" fmla="*/ 413 w 413"/>
                <a:gd name="T1" fmla="*/ 0 h 979"/>
                <a:gd name="T2" fmla="*/ 310 w 413"/>
                <a:gd name="T3" fmla="*/ 53 h 979"/>
                <a:gd name="T4" fmla="*/ 232 w 413"/>
                <a:gd name="T5" fmla="*/ 156 h 979"/>
                <a:gd name="T6" fmla="*/ 181 w 413"/>
                <a:gd name="T7" fmla="*/ 232 h 979"/>
                <a:gd name="T8" fmla="*/ 103 w 413"/>
                <a:gd name="T9" fmla="*/ 362 h 979"/>
                <a:gd name="T10" fmla="*/ 51 w 413"/>
                <a:gd name="T11" fmla="*/ 463 h 979"/>
                <a:gd name="T12" fmla="*/ 0 w 413"/>
                <a:gd name="T13" fmla="*/ 566 h 979"/>
                <a:gd name="T14" fmla="*/ 0 w 413"/>
                <a:gd name="T15" fmla="*/ 979 h 979"/>
                <a:gd name="T16" fmla="*/ 413 w 413"/>
                <a:gd name="T17" fmla="*/ 979 h 979"/>
                <a:gd name="T18" fmla="*/ 413 w 413"/>
                <a:gd name="T19" fmla="*/ 0 h 9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13"/>
                <a:gd name="T31" fmla="*/ 0 h 979"/>
                <a:gd name="T32" fmla="*/ 413 w 413"/>
                <a:gd name="T33" fmla="*/ 979 h 97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13" h="979">
                  <a:moveTo>
                    <a:pt x="413" y="0"/>
                  </a:moveTo>
                  <a:lnTo>
                    <a:pt x="310" y="53"/>
                  </a:lnTo>
                  <a:lnTo>
                    <a:pt x="232" y="156"/>
                  </a:lnTo>
                  <a:lnTo>
                    <a:pt x="181" y="232"/>
                  </a:lnTo>
                  <a:lnTo>
                    <a:pt x="103" y="362"/>
                  </a:lnTo>
                  <a:lnTo>
                    <a:pt x="51" y="463"/>
                  </a:lnTo>
                  <a:lnTo>
                    <a:pt x="0" y="566"/>
                  </a:lnTo>
                  <a:lnTo>
                    <a:pt x="0" y="979"/>
                  </a:lnTo>
                  <a:lnTo>
                    <a:pt x="413" y="979"/>
                  </a:lnTo>
                  <a:lnTo>
                    <a:pt x="413" y="0"/>
                  </a:lnTo>
                  <a:close/>
                </a:path>
              </a:pathLst>
            </a:custGeom>
            <a:solidFill>
              <a:srgbClr val="F1B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2" name="Line 7"/>
            <p:cNvSpPr>
              <a:spLocks noChangeShapeType="1"/>
            </p:cNvSpPr>
            <p:nvPr/>
          </p:nvSpPr>
          <p:spPr bwMode="auto">
            <a:xfrm>
              <a:off x="1411" y="2720"/>
              <a:ext cx="1" cy="979"/>
            </a:xfrm>
            <a:prstGeom prst="line">
              <a:avLst/>
            </a:prstGeom>
            <a:noFill/>
            <a:ln w="17463">
              <a:solidFill>
                <a:srgbClr val="1A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3" name="Line 8"/>
            <p:cNvSpPr>
              <a:spLocks noChangeShapeType="1"/>
            </p:cNvSpPr>
            <p:nvPr/>
          </p:nvSpPr>
          <p:spPr bwMode="auto">
            <a:xfrm>
              <a:off x="998" y="3274"/>
              <a:ext cx="1" cy="433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4" name="Rectangle 9"/>
            <p:cNvSpPr>
              <a:spLocks noChangeArrowheads="1"/>
            </p:cNvSpPr>
            <p:nvPr/>
          </p:nvSpPr>
          <p:spPr bwMode="auto">
            <a:xfrm>
              <a:off x="1337" y="3730"/>
              <a:ext cx="132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5</a:t>
              </a:r>
              <a:endParaRPr lang="en-US" altLang="en-US" sz="1800"/>
            </a:p>
          </p:txBody>
        </p:sp>
        <p:sp>
          <p:nvSpPr>
            <p:cNvPr id="18455" name="Rectangle 10"/>
            <p:cNvSpPr>
              <a:spLocks noChangeArrowheads="1"/>
            </p:cNvSpPr>
            <p:nvPr/>
          </p:nvSpPr>
          <p:spPr bwMode="auto">
            <a:xfrm>
              <a:off x="513" y="2415"/>
              <a:ext cx="159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s</a:t>
              </a:r>
              <a:endParaRPr lang="en-US" altLang="en-US" sz="1800"/>
            </a:p>
          </p:txBody>
        </p:sp>
        <p:sp>
          <p:nvSpPr>
            <p:cNvPr id="18456" name="Rectangle 11"/>
            <p:cNvSpPr>
              <a:spLocks noChangeArrowheads="1"/>
            </p:cNvSpPr>
            <p:nvPr/>
          </p:nvSpPr>
          <p:spPr bwMode="auto">
            <a:xfrm>
              <a:off x="674" y="2436"/>
              <a:ext cx="546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 = 10</a:t>
              </a:r>
              <a:endParaRPr lang="en-US" altLang="en-US" sz="1800"/>
            </a:p>
          </p:txBody>
        </p:sp>
        <p:sp>
          <p:nvSpPr>
            <p:cNvPr id="18457" name="Rectangle 12"/>
            <p:cNvSpPr>
              <a:spLocks noChangeArrowheads="1"/>
            </p:cNvSpPr>
            <p:nvPr/>
          </p:nvSpPr>
          <p:spPr bwMode="auto">
            <a:xfrm>
              <a:off x="813" y="3730"/>
              <a:ext cx="330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2.9</a:t>
              </a:r>
              <a:endParaRPr lang="en-US" altLang="en-US" sz="1800"/>
            </a:p>
          </p:txBody>
        </p:sp>
        <p:sp>
          <p:nvSpPr>
            <p:cNvPr id="18458" name="Line 13"/>
            <p:cNvSpPr>
              <a:spLocks noChangeShapeType="1"/>
            </p:cNvSpPr>
            <p:nvPr/>
          </p:nvSpPr>
          <p:spPr bwMode="auto">
            <a:xfrm>
              <a:off x="1824" y="3274"/>
              <a:ext cx="1" cy="433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9" name="Rectangle 14"/>
            <p:cNvSpPr>
              <a:spLocks noChangeArrowheads="1"/>
            </p:cNvSpPr>
            <p:nvPr/>
          </p:nvSpPr>
          <p:spPr bwMode="auto">
            <a:xfrm>
              <a:off x="1658" y="3730"/>
              <a:ext cx="330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7.1</a:t>
              </a:r>
              <a:endParaRPr lang="en-US" altLang="en-US" sz="1800"/>
            </a:p>
          </p:txBody>
        </p:sp>
        <p:sp>
          <p:nvSpPr>
            <p:cNvPr id="18460" name="Freeform 15"/>
            <p:cNvSpPr>
              <a:spLocks/>
            </p:cNvSpPr>
            <p:nvPr/>
          </p:nvSpPr>
          <p:spPr bwMode="auto">
            <a:xfrm>
              <a:off x="1411" y="2712"/>
              <a:ext cx="1026" cy="987"/>
            </a:xfrm>
            <a:custGeom>
              <a:avLst/>
              <a:gdLst>
                <a:gd name="T0" fmla="*/ 1026 w 1026"/>
                <a:gd name="T1" fmla="*/ 987 h 987"/>
                <a:gd name="T2" fmla="*/ 919 w 1026"/>
                <a:gd name="T3" fmla="*/ 976 h 987"/>
                <a:gd name="T4" fmla="*/ 864 w 1026"/>
                <a:gd name="T5" fmla="*/ 964 h 987"/>
                <a:gd name="T6" fmla="*/ 811 w 1026"/>
                <a:gd name="T7" fmla="*/ 949 h 987"/>
                <a:gd name="T8" fmla="*/ 756 w 1026"/>
                <a:gd name="T9" fmla="*/ 926 h 987"/>
                <a:gd name="T10" fmla="*/ 702 w 1026"/>
                <a:gd name="T11" fmla="*/ 894 h 987"/>
                <a:gd name="T12" fmla="*/ 649 w 1026"/>
                <a:gd name="T13" fmla="*/ 854 h 987"/>
                <a:gd name="T14" fmla="*/ 539 w 1026"/>
                <a:gd name="T15" fmla="*/ 741 h 987"/>
                <a:gd name="T16" fmla="*/ 432 w 1026"/>
                <a:gd name="T17" fmla="*/ 579 h 987"/>
                <a:gd name="T18" fmla="*/ 325 w 1026"/>
                <a:gd name="T19" fmla="*/ 385 h 987"/>
                <a:gd name="T20" fmla="*/ 270 w 1026"/>
                <a:gd name="T21" fmla="*/ 286 h 987"/>
                <a:gd name="T22" fmla="*/ 215 w 1026"/>
                <a:gd name="T23" fmla="*/ 196 h 987"/>
                <a:gd name="T24" fmla="*/ 162 w 1026"/>
                <a:gd name="T25" fmla="*/ 116 h 987"/>
                <a:gd name="T26" fmla="*/ 108 w 1026"/>
                <a:gd name="T27" fmla="*/ 53 h 987"/>
                <a:gd name="T28" fmla="*/ 53 w 1026"/>
                <a:gd name="T29" fmla="*/ 13 h 987"/>
                <a:gd name="T30" fmla="*/ 0 w 1026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6"/>
                <a:gd name="T49" fmla="*/ 0 h 987"/>
                <a:gd name="T50" fmla="*/ 1026 w 1026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6" h="987">
                  <a:moveTo>
                    <a:pt x="1026" y="987"/>
                  </a:moveTo>
                  <a:lnTo>
                    <a:pt x="919" y="976"/>
                  </a:lnTo>
                  <a:lnTo>
                    <a:pt x="864" y="964"/>
                  </a:lnTo>
                  <a:lnTo>
                    <a:pt x="811" y="949"/>
                  </a:lnTo>
                  <a:lnTo>
                    <a:pt x="756" y="926"/>
                  </a:lnTo>
                  <a:lnTo>
                    <a:pt x="702" y="894"/>
                  </a:lnTo>
                  <a:lnTo>
                    <a:pt x="649" y="854"/>
                  </a:lnTo>
                  <a:lnTo>
                    <a:pt x="539" y="741"/>
                  </a:lnTo>
                  <a:lnTo>
                    <a:pt x="432" y="579"/>
                  </a:lnTo>
                  <a:lnTo>
                    <a:pt x="325" y="385"/>
                  </a:lnTo>
                  <a:lnTo>
                    <a:pt x="270" y="286"/>
                  </a:lnTo>
                  <a:lnTo>
                    <a:pt x="215" y="196"/>
                  </a:lnTo>
                  <a:lnTo>
                    <a:pt x="162" y="116"/>
                  </a:lnTo>
                  <a:lnTo>
                    <a:pt x="108" y="53"/>
                  </a:lnTo>
                  <a:lnTo>
                    <a:pt x="53" y="13"/>
                  </a:lnTo>
                  <a:lnTo>
                    <a:pt x="0" y="0"/>
                  </a:lnTo>
                </a:path>
              </a:pathLst>
            </a:custGeom>
            <a:noFill/>
            <a:ln w="57150">
              <a:solidFill>
                <a:srgbClr val="E989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1" name="Freeform 16"/>
            <p:cNvSpPr>
              <a:spLocks/>
            </p:cNvSpPr>
            <p:nvPr/>
          </p:nvSpPr>
          <p:spPr bwMode="auto">
            <a:xfrm>
              <a:off x="383" y="2712"/>
              <a:ext cx="1028" cy="987"/>
            </a:xfrm>
            <a:custGeom>
              <a:avLst/>
              <a:gdLst>
                <a:gd name="T0" fmla="*/ 0 w 1028"/>
                <a:gd name="T1" fmla="*/ 987 h 987"/>
                <a:gd name="T2" fmla="*/ 107 w 1028"/>
                <a:gd name="T3" fmla="*/ 976 h 987"/>
                <a:gd name="T4" fmla="*/ 162 w 1028"/>
                <a:gd name="T5" fmla="*/ 964 h 987"/>
                <a:gd name="T6" fmla="*/ 217 w 1028"/>
                <a:gd name="T7" fmla="*/ 949 h 987"/>
                <a:gd name="T8" fmla="*/ 270 w 1028"/>
                <a:gd name="T9" fmla="*/ 926 h 987"/>
                <a:gd name="T10" fmla="*/ 324 w 1028"/>
                <a:gd name="T11" fmla="*/ 894 h 987"/>
                <a:gd name="T12" fmla="*/ 379 w 1028"/>
                <a:gd name="T13" fmla="*/ 854 h 987"/>
                <a:gd name="T14" fmla="*/ 487 w 1028"/>
                <a:gd name="T15" fmla="*/ 741 h 987"/>
                <a:gd name="T16" fmla="*/ 594 w 1028"/>
                <a:gd name="T17" fmla="*/ 579 h 987"/>
                <a:gd name="T18" fmla="*/ 704 w 1028"/>
                <a:gd name="T19" fmla="*/ 385 h 987"/>
                <a:gd name="T20" fmla="*/ 756 w 1028"/>
                <a:gd name="T21" fmla="*/ 286 h 987"/>
                <a:gd name="T22" fmla="*/ 811 w 1028"/>
                <a:gd name="T23" fmla="*/ 196 h 987"/>
                <a:gd name="T24" fmla="*/ 866 w 1028"/>
                <a:gd name="T25" fmla="*/ 116 h 987"/>
                <a:gd name="T26" fmla="*/ 918 w 1028"/>
                <a:gd name="T27" fmla="*/ 53 h 987"/>
                <a:gd name="T28" fmla="*/ 973 w 1028"/>
                <a:gd name="T29" fmla="*/ 13 h 987"/>
                <a:gd name="T30" fmla="*/ 1028 w 1028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8"/>
                <a:gd name="T49" fmla="*/ 0 h 987"/>
                <a:gd name="T50" fmla="*/ 1028 w 1028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8" h="987">
                  <a:moveTo>
                    <a:pt x="0" y="987"/>
                  </a:moveTo>
                  <a:lnTo>
                    <a:pt x="107" y="976"/>
                  </a:lnTo>
                  <a:lnTo>
                    <a:pt x="162" y="964"/>
                  </a:lnTo>
                  <a:lnTo>
                    <a:pt x="217" y="949"/>
                  </a:lnTo>
                  <a:lnTo>
                    <a:pt x="270" y="926"/>
                  </a:lnTo>
                  <a:lnTo>
                    <a:pt x="324" y="894"/>
                  </a:lnTo>
                  <a:lnTo>
                    <a:pt x="379" y="854"/>
                  </a:lnTo>
                  <a:lnTo>
                    <a:pt x="487" y="741"/>
                  </a:lnTo>
                  <a:lnTo>
                    <a:pt x="594" y="579"/>
                  </a:lnTo>
                  <a:lnTo>
                    <a:pt x="704" y="385"/>
                  </a:lnTo>
                  <a:lnTo>
                    <a:pt x="756" y="286"/>
                  </a:lnTo>
                  <a:lnTo>
                    <a:pt x="811" y="196"/>
                  </a:lnTo>
                  <a:lnTo>
                    <a:pt x="866" y="116"/>
                  </a:lnTo>
                  <a:lnTo>
                    <a:pt x="918" y="53"/>
                  </a:lnTo>
                  <a:lnTo>
                    <a:pt x="973" y="13"/>
                  </a:lnTo>
                  <a:lnTo>
                    <a:pt x="1028" y="0"/>
                  </a:lnTo>
                </a:path>
              </a:pathLst>
            </a:custGeom>
            <a:noFill/>
            <a:ln w="57150">
              <a:solidFill>
                <a:srgbClr val="E989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2" name="Freeform 17"/>
            <p:cNvSpPr>
              <a:spLocks/>
            </p:cNvSpPr>
            <p:nvPr/>
          </p:nvSpPr>
          <p:spPr bwMode="auto">
            <a:xfrm>
              <a:off x="383" y="2735"/>
              <a:ext cx="2054" cy="964"/>
            </a:xfrm>
            <a:custGeom>
              <a:avLst/>
              <a:gdLst>
                <a:gd name="T0" fmla="*/ 0 w 2054"/>
                <a:gd name="T1" fmla="*/ 0 h 964"/>
                <a:gd name="T2" fmla="*/ 0 w 2054"/>
                <a:gd name="T3" fmla="*/ 964 h 964"/>
                <a:gd name="T4" fmla="*/ 2054 w 2054"/>
                <a:gd name="T5" fmla="*/ 964 h 964"/>
                <a:gd name="T6" fmla="*/ 0 60000 65536"/>
                <a:gd name="T7" fmla="*/ 0 60000 65536"/>
                <a:gd name="T8" fmla="*/ 0 60000 65536"/>
                <a:gd name="T9" fmla="*/ 0 w 2054"/>
                <a:gd name="T10" fmla="*/ 0 h 964"/>
                <a:gd name="T11" fmla="*/ 2054 w 2054"/>
                <a:gd name="T12" fmla="*/ 964 h 9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54" h="964">
                  <a:moveTo>
                    <a:pt x="0" y="0"/>
                  </a:moveTo>
                  <a:lnTo>
                    <a:pt x="0" y="964"/>
                  </a:lnTo>
                  <a:lnTo>
                    <a:pt x="2054" y="964"/>
                  </a:lnTo>
                </a:path>
              </a:pathLst>
            </a:custGeom>
            <a:noFill/>
            <a:ln w="30163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3" name="Line 18"/>
            <p:cNvSpPr>
              <a:spLocks noChangeShapeType="1"/>
            </p:cNvSpPr>
            <p:nvPr/>
          </p:nvSpPr>
          <p:spPr bwMode="auto">
            <a:xfrm>
              <a:off x="358" y="2735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4" name="Line 19"/>
            <p:cNvSpPr>
              <a:spLocks noChangeShapeType="1"/>
            </p:cNvSpPr>
            <p:nvPr/>
          </p:nvSpPr>
          <p:spPr bwMode="auto">
            <a:xfrm>
              <a:off x="358" y="2830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5" name="Line 20"/>
            <p:cNvSpPr>
              <a:spLocks noChangeShapeType="1"/>
            </p:cNvSpPr>
            <p:nvPr/>
          </p:nvSpPr>
          <p:spPr bwMode="auto">
            <a:xfrm>
              <a:off x="358" y="2927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6" name="Line 21"/>
            <p:cNvSpPr>
              <a:spLocks noChangeShapeType="1"/>
            </p:cNvSpPr>
            <p:nvPr/>
          </p:nvSpPr>
          <p:spPr bwMode="auto">
            <a:xfrm>
              <a:off x="358" y="3023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7" name="Line 22"/>
            <p:cNvSpPr>
              <a:spLocks noChangeShapeType="1"/>
            </p:cNvSpPr>
            <p:nvPr/>
          </p:nvSpPr>
          <p:spPr bwMode="auto">
            <a:xfrm>
              <a:off x="358" y="3120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8" name="Line 23"/>
            <p:cNvSpPr>
              <a:spLocks noChangeShapeType="1"/>
            </p:cNvSpPr>
            <p:nvPr/>
          </p:nvSpPr>
          <p:spPr bwMode="auto">
            <a:xfrm>
              <a:off x="358" y="3217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9" name="Line 24"/>
            <p:cNvSpPr>
              <a:spLocks noChangeShapeType="1"/>
            </p:cNvSpPr>
            <p:nvPr/>
          </p:nvSpPr>
          <p:spPr bwMode="auto">
            <a:xfrm>
              <a:off x="358" y="3314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0" name="Line 25"/>
            <p:cNvSpPr>
              <a:spLocks noChangeShapeType="1"/>
            </p:cNvSpPr>
            <p:nvPr/>
          </p:nvSpPr>
          <p:spPr bwMode="auto">
            <a:xfrm>
              <a:off x="358" y="3410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1" name="Line 26"/>
            <p:cNvSpPr>
              <a:spLocks noChangeShapeType="1"/>
            </p:cNvSpPr>
            <p:nvPr/>
          </p:nvSpPr>
          <p:spPr bwMode="auto">
            <a:xfrm>
              <a:off x="358" y="3507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2" name="Line 27"/>
            <p:cNvSpPr>
              <a:spLocks noChangeShapeType="1"/>
            </p:cNvSpPr>
            <p:nvPr/>
          </p:nvSpPr>
          <p:spPr bwMode="auto">
            <a:xfrm>
              <a:off x="358" y="3602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3" name="Line 28"/>
            <p:cNvSpPr>
              <a:spLocks noChangeShapeType="1"/>
            </p:cNvSpPr>
            <p:nvPr/>
          </p:nvSpPr>
          <p:spPr bwMode="auto">
            <a:xfrm>
              <a:off x="2437" y="3699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4" name="Line 29"/>
            <p:cNvSpPr>
              <a:spLocks noChangeShapeType="1"/>
            </p:cNvSpPr>
            <p:nvPr/>
          </p:nvSpPr>
          <p:spPr bwMode="auto">
            <a:xfrm>
              <a:off x="2233" y="3699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5" name="Line 30"/>
            <p:cNvSpPr>
              <a:spLocks noChangeShapeType="1"/>
            </p:cNvSpPr>
            <p:nvPr/>
          </p:nvSpPr>
          <p:spPr bwMode="auto">
            <a:xfrm>
              <a:off x="2026" y="3699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6" name="Line 31"/>
            <p:cNvSpPr>
              <a:spLocks noChangeShapeType="1"/>
            </p:cNvSpPr>
            <p:nvPr/>
          </p:nvSpPr>
          <p:spPr bwMode="auto">
            <a:xfrm>
              <a:off x="1822" y="3699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7" name="Line 32"/>
            <p:cNvSpPr>
              <a:spLocks noChangeShapeType="1"/>
            </p:cNvSpPr>
            <p:nvPr/>
          </p:nvSpPr>
          <p:spPr bwMode="auto">
            <a:xfrm>
              <a:off x="1615" y="3699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8" name="Line 33"/>
            <p:cNvSpPr>
              <a:spLocks noChangeShapeType="1"/>
            </p:cNvSpPr>
            <p:nvPr/>
          </p:nvSpPr>
          <p:spPr bwMode="auto">
            <a:xfrm>
              <a:off x="1411" y="3699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9" name="Line 34"/>
            <p:cNvSpPr>
              <a:spLocks noChangeShapeType="1"/>
            </p:cNvSpPr>
            <p:nvPr/>
          </p:nvSpPr>
          <p:spPr bwMode="auto">
            <a:xfrm>
              <a:off x="1205" y="3699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0" name="Line 35"/>
            <p:cNvSpPr>
              <a:spLocks noChangeShapeType="1"/>
            </p:cNvSpPr>
            <p:nvPr/>
          </p:nvSpPr>
          <p:spPr bwMode="auto">
            <a:xfrm>
              <a:off x="1000" y="3699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1" name="Line 36"/>
            <p:cNvSpPr>
              <a:spLocks noChangeShapeType="1"/>
            </p:cNvSpPr>
            <p:nvPr/>
          </p:nvSpPr>
          <p:spPr bwMode="auto">
            <a:xfrm>
              <a:off x="794" y="3699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2" name="Line 37"/>
            <p:cNvSpPr>
              <a:spLocks noChangeShapeType="1"/>
            </p:cNvSpPr>
            <p:nvPr/>
          </p:nvSpPr>
          <p:spPr bwMode="auto">
            <a:xfrm>
              <a:off x="589" y="3699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3" name="Rectangle 38"/>
            <p:cNvSpPr>
              <a:spLocks noChangeArrowheads="1"/>
            </p:cNvSpPr>
            <p:nvPr/>
          </p:nvSpPr>
          <p:spPr bwMode="auto">
            <a:xfrm>
              <a:off x="2262" y="3730"/>
              <a:ext cx="132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/>
                <a:t>x</a:t>
              </a:r>
              <a:endParaRPr lang="en-US" altLang="en-US" sz="1800" i="1"/>
            </a:p>
          </p:txBody>
        </p:sp>
        <p:sp>
          <p:nvSpPr>
            <p:cNvPr id="18484" name="Rectangle 39"/>
            <p:cNvSpPr>
              <a:spLocks noChangeArrowheads="1"/>
            </p:cNvSpPr>
            <p:nvPr/>
          </p:nvSpPr>
          <p:spPr bwMode="auto">
            <a:xfrm>
              <a:off x="115" y="1872"/>
              <a:ext cx="1822" cy="5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r>
                <a:rPr lang="en-US" altLang="en-US" b="1">
                  <a:solidFill>
                    <a:schemeClr val="tx2"/>
                  </a:solidFill>
                </a:rPr>
                <a:t>Normal </a:t>
              </a:r>
              <a:br>
                <a:rPr lang="en-US" altLang="en-US" b="1">
                  <a:solidFill>
                    <a:schemeClr val="tx2"/>
                  </a:solidFill>
                </a:rPr>
              </a:br>
              <a:r>
                <a:rPr lang="en-US" altLang="en-US" b="1">
                  <a:solidFill>
                    <a:schemeClr val="tx2"/>
                  </a:solidFill>
                </a:rPr>
                <a:t>Distribution</a:t>
              </a:r>
            </a:p>
          </p:txBody>
        </p:sp>
      </p:grpSp>
      <p:grpSp>
        <p:nvGrpSpPr>
          <p:cNvPr id="4" name="Group 96"/>
          <p:cNvGrpSpPr>
            <a:grpSpLocks/>
          </p:cNvGrpSpPr>
          <p:nvPr/>
        </p:nvGrpSpPr>
        <p:grpSpPr bwMode="auto">
          <a:xfrm>
            <a:off x="6927850" y="4048125"/>
            <a:ext cx="1757363" cy="754063"/>
            <a:chOff x="4364" y="2886"/>
            <a:chExt cx="1107" cy="475"/>
          </a:xfrm>
        </p:grpSpPr>
        <p:sp>
          <p:nvSpPr>
            <p:cNvPr id="18448" name="Rectangle 79"/>
            <p:cNvSpPr>
              <a:spLocks noChangeArrowheads="1"/>
            </p:cNvSpPr>
            <p:nvPr/>
          </p:nvSpPr>
          <p:spPr bwMode="auto">
            <a:xfrm>
              <a:off x="4705" y="2886"/>
              <a:ext cx="766" cy="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sz="2800" b="1">
                  <a:solidFill>
                    <a:srgbClr val="990099"/>
                  </a:solidFill>
                </a:rPr>
                <a:t>.1664</a:t>
              </a:r>
            </a:p>
          </p:txBody>
        </p:sp>
        <p:sp>
          <p:nvSpPr>
            <p:cNvPr id="18449" name="Line 80"/>
            <p:cNvSpPr>
              <a:spLocks noChangeShapeType="1"/>
            </p:cNvSpPr>
            <p:nvPr/>
          </p:nvSpPr>
          <p:spPr bwMode="auto">
            <a:xfrm flipH="1">
              <a:off x="4364" y="3033"/>
              <a:ext cx="392" cy="328"/>
            </a:xfrm>
            <a:prstGeom prst="line">
              <a:avLst/>
            </a:prstGeom>
            <a:noFill/>
            <a:ln w="28575">
              <a:solidFill>
                <a:srgbClr val="B0D46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" name="Group 95"/>
          <p:cNvGrpSpPr>
            <a:grpSpLocks/>
          </p:cNvGrpSpPr>
          <p:nvPr/>
        </p:nvGrpSpPr>
        <p:grpSpPr bwMode="auto">
          <a:xfrm>
            <a:off x="5945188" y="4886325"/>
            <a:ext cx="1901825" cy="393700"/>
            <a:chOff x="3745" y="3414"/>
            <a:chExt cx="1198" cy="248"/>
          </a:xfrm>
        </p:grpSpPr>
        <p:sp>
          <p:nvSpPr>
            <p:cNvPr id="18446" name="Rectangle 81"/>
            <p:cNvSpPr>
              <a:spLocks noChangeArrowheads="1"/>
            </p:cNvSpPr>
            <p:nvPr/>
          </p:nvSpPr>
          <p:spPr bwMode="auto">
            <a:xfrm>
              <a:off x="4177" y="3414"/>
              <a:ext cx="766" cy="2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sz="2000" b="1">
                  <a:solidFill>
                    <a:srgbClr val="000000"/>
                  </a:solidFill>
                </a:rPr>
                <a:t>.0832</a:t>
              </a:r>
            </a:p>
          </p:txBody>
        </p:sp>
        <p:sp>
          <p:nvSpPr>
            <p:cNvPr id="18447" name="Rectangle 82"/>
            <p:cNvSpPr>
              <a:spLocks noChangeArrowheads="1"/>
            </p:cNvSpPr>
            <p:nvPr/>
          </p:nvSpPr>
          <p:spPr bwMode="auto">
            <a:xfrm>
              <a:off x="3745" y="3414"/>
              <a:ext cx="766" cy="2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sz="2000" b="1">
                  <a:solidFill>
                    <a:srgbClr val="000000"/>
                  </a:solidFill>
                </a:rPr>
                <a:t>.0832</a:t>
              </a:r>
            </a:p>
          </p:txBody>
        </p:sp>
      </p:grpSp>
      <p:grpSp>
        <p:nvGrpSpPr>
          <p:cNvPr id="6" name="Group 97"/>
          <p:cNvGrpSpPr>
            <a:grpSpLocks/>
          </p:cNvGrpSpPr>
          <p:nvPr/>
        </p:nvGrpSpPr>
        <p:grpSpPr bwMode="auto">
          <a:xfrm>
            <a:off x="228600" y="1295400"/>
            <a:ext cx="8686800" cy="5051425"/>
            <a:chOff x="144" y="816"/>
            <a:chExt cx="5472" cy="3182"/>
          </a:xfrm>
        </p:grpSpPr>
        <p:sp>
          <p:nvSpPr>
            <p:cNvPr id="18442" name="Rectangle 42"/>
            <p:cNvSpPr>
              <a:spLocks noChangeArrowheads="1"/>
            </p:cNvSpPr>
            <p:nvPr/>
          </p:nvSpPr>
          <p:spPr bwMode="auto">
            <a:xfrm>
              <a:off x="1969" y="3750"/>
              <a:ext cx="2206" cy="2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r>
                <a:rPr lang="en-US" altLang="en-US" sz="2000">
                  <a:solidFill>
                    <a:schemeClr val="tx2"/>
                  </a:solidFill>
                </a:rPr>
                <a:t>Shaded area exaggerated</a:t>
              </a:r>
            </a:p>
          </p:txBody>
        </p:sp>
        <p:grpSp>
          <p:nvGrpSpPr>
            <p:cNvPr id="18443" name="Group 90"/>
            <p:cNvGrpSpPr>
              <a:grpSpLocks/>
            </p:cNvGrpSpPr>
            <p:nvPr/>
          </p:nvGrpSpPr>
          <p:grpSpPr bwMode="auto">
            <a:xfrm>
              <a:off x="1825" y="1680"/>
              <a:ext cx="1728" cy="793"/>
              <a:chOff x="1825" y="2489"/>
              <a:chExt cx="1728" cy="793"/>
            </a:xfrm>
          </p:grpSpPr>
          <p:sp>
            <p:nvSpPr>
              <p:cNvPr id="18444" name="Freeform 85"/>
              <p:cNvSpPr>
                <a:spLocks/>
              </p:cNvSpPr>
              <p:nvPr/>
            </p:nvSpPr>
            <p:spPr bwMode="auto">
              <a:xfrm>
                <a:off x="1827" y="2523"/>
                <a:ext cx="1726" cy="759"/>
              </a:xfrm>
              <a:custGeom>
                <a:avLst/>
                <a:gdLst>
                  <a:gd name="T0" fmla="*/ 0 w 1726"/>
                  <a:gd name="T1" fmla="*/ 386 h 759"/>
                  <a:gd name="T2" fmla="*/ 86 w 1726"/>
                  <a:gd name="T3" fmla="*/ 282 h 759"/>
                  <a:gd name="T4" fmla="*/ 151 w 1726"/>
                  <a:gd name="T5" fmla="*/ 227 h 759"/>
                  <a:gd name="T6" fmla="*/ 224 w 1726"/>
                  <a:gd name="T7" fmla="*/ 175 h 759"/>
                  <a:gd name="T8" fmla="*/ 304 w 1726"/>
                  <a:gd name="T9" fmla="*/ 134 h 759"/>
                  <a:gd name="T10" fmla="*/ 394 w 1726"/>
                  <a:gd name="T11" fmla="*/ 93 h 759"/>
                  <a:gd name="T12" fmla="*/ 502 w 1726"/>
                  <a:gd name="T13" fmla="*/ 57 h 759"/>
                  <a:gd name="T14" fmla="*/ 646 w 1726"/>
                  <a:gd name="T15" fmla="*/ 20 h 759"/>
                  <a:gd name="T16" fmla="*/ 778 w 1726"/>
                  <a:gd name="T17" fmla="*/ 6 h 759"/>
                  <a:gd name="T18" fmla="*/ 896 w 1726"/>
                  <a:gd name="T19" fmla="*/ 2 h 759"/>
                  <a:gd name="T20" fmla="*/ 1021 w 1726"/>
                  <a:gd name="T21" fmla="*/ 14 h 759"/>
                  <a:gd name="T22" fmla="*/ 1132 w 1726"/>
                  <a:gd name="T23" fmla="*/ 36 h 759"/>
                  <a:gd name="T24" fmla="*/ 1236 w 1726"/>
                  <a:gd name="T25" fmla="*/ 79 h 759"/>
                  <a:gd name="T26" fmla="*/ 1342 w 1726"/>
                  <a:gd name="T27" fmla="*/ 147 h 759"/>
                  <a:gd name="T28" fmla="*/ 1426 w 1726"/>
                  <a:gd name="T29" fmla="*/ 225 h 759"/>
                  <a:gd name="T30" fmla="*/ 1472 w 1726"/>
                  <a:gd name="T31" fmla="*/ 277 h 759"/>
                  <a:gd name="T32" fmla="*/ 1594 w 1726"/>
                  <a:gd name="T33" fmla="*/ 94 h 759"/>
                  <a:gd name="T34" fmla="*/ 1596 w 1726"/>
                  <a:gd name="T35" fmla="*/ 197 h 759"/>
                  <a:gd name="T36" fmla="*/ 1605 w 1726"/>
                  <a:gd name="T37" fmla="*/ 300 h 759"/>
                  <a:gd name="T38" fmla="*/ 1624 w 1726"/>
                  <a:gd name="T39" fmla="*/ 398 h 759"/>
                  <a:gd name="T40" fmla="*/ 1651 w 1726"/>
                  <a:gd name="T41" fmla="*/ 499 h 759"/>
                  <a:gd name="T42" fmla="*/ 1706 w 1726"/>
                  <a:gd name="T43" fmla="*/ 627 h 759"/>
                  <a:gd name="T44" fmla="*/ 1685 w 1726"/>
                  <a:gd name="T45" fmla="*/ 685 h 759"/>
                  <a:gd name="T46" fmla="*/ 1601 w 1726"/>
                  <a:gd name="T47" fmla="*/ 667 h 759"/>
                  <a:gd name="T48" fmla="*/ 1534 w 1726"/>
                  <a:gd name="T49" fmla="*/ 664 h 759"/>
                  <a:gd name="T50" fmla="*/ 1469 w 1726"/>
                  <a:gd name="T51" fmla="*/ 671 h 759"/>
                  <a:gd name="T52" fmla="*/ 1403 w 1726"/>
                  <a:gd name="T53" fmla="*/ 690 h 759"/>
                  <a:gd name="T54" fmla="*/ 1330 w 1726"/>
                  <a:gd name="T55" fmla="*/ 723 h 759"/>
                  <a:gd name="T56" fmla="*/ 1259 w 1726"/>
                  <a:gd name="T57" fmla="*/ 687 h 759"/>
                  <a:gd name="T58" fmla="*/ 1345 w 1726"/>
                  <a:gd name="T59" fmla="*/ 482 h 759"/>
                  <a:gd name="T60" fmla="*/ 1237 w 1726"/>
                  <a:gd name="T61" fmla="*/ 396 h 759"/>
                  <a:gd name="T62" fmla="*/ 1131 w 1726"/>
                  <a:gd name="T63" fmla="*/ 328 h 759"/>
                  <a:gd name="T64" fmla="*/ 1036 w 1726"/>
                  <a:gd name="T65" fmla="*/ 277 h 759"/>
                  <a:gd name="T66" fmla="*/ 921 w 1726"/>
                  <a:gd name="T67" fmla="*/ 232 h 759"/>
                  <a:gd name="T68" fmla="*/ 811 w 1726"/>
                  <a:gd name="T69" fmla="*/ 209 h 759"/>
                  <a:gd name="T70" fmla="*/ 707 w 1726"/>
                  <a:gd name="T71" fmla="*/ 195 h 759"/>
                  <a:gd name="T72" fmla="*/ 587 w 1726"/>
                  <a:gd name="T73" fmla="*/ 201 h 759"/>
                  <a:gd name="T74" fmla="*/ 470 w 1726"/>
                  <a:gd name="T75" fmla="*/ 211 h 759"/>
                  <a:gd name="T76" fmla="*/ 334 w 1726"/>
                  <a:gd name="T77" fmla="*/ 232 h 759"/>
                  <a:gd name="T78" fmla="*/ 231 w 1726"/>
                  <a:gd name="T79" fmla="*/ 266 h 759"/>
                  <a:gd name="T80" fmla="*/ 158 w 1726"/>
                  <a:gd name="T81" fmla="*/ 301 h 759"/>
                  <a:gd name="T82" fmla="*/ 97 w 1726"/>
                  <a:gd name="T83" fmla="*/ 343 h 75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726"/>
                  <a:gd name="T127" fmla="*/ 0 h 759"/>
                  <a:gd name="T128" fmla="*/ 1726 w 1726"/>
                  <a:gd name="T129" fmla="*/ 759 h 75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726" h="759">
                    <a:moveTo>
                      <a:pt x="7" y="425"/>
                    </a:moveTo>
                    <a:lnTo>
                      <a:pt x="0" y="386"/>
                    </a:lnTo>
                    <a:lnTo>
                      <a:pt x="52" y="320"/>
                    </a:lnTo>
                    <a:lnTo>
                      <a:pt x="86" y="282"/>
                    </a:lnTo>
                    <a:lnTo>
                      <a:pt x="122" y="255"/>
                    </a:lnTo>
                    <a:lnTo>
                      <a:pt x="151" y="227"/>
                    </a:lnTo>
                    <a:lnTo>
                      <a:pt x="190" y="200"/>
                    </a:lnTo>
                    <a:lnTo>
                      <a:pt x="224" y="175"/>
                    </a:lnTo>
                    <a:lnTo>
                      <a:pt x="269" y="153"/>
                    </a:lnTo>
                    <a:lnTo>
                      <a:pt x="304" y="134"/>
                    </a:lnTo>
                    <a:lnTo>
                      <a:pt x="341" y="113"/>
                    </a:lnTo>
                    <a:lnTo>
                      <a:pt x="394" y="93"/>
                    </a:lnTo>
                    <a:lnTo>
                      <a:pt x="443" y="75"/>
                    </a:lnTo>
                    <a:lnTo>
                      <a:pt x="502" y="57"/>
                    </a:lnTo>
                    <a:lnTo>
                      <a:pt x="581" y="34"/>
                    </a:lnTo>
                    <a:lnTo>
                      <a:pt x="646" y="20"/>
                    </a:lnTo>
                    <a:lnTo>
                      <a:pt x="700" y="14"/>
                    </a:lnTo>
                    <a:lnTo>
                      <a:pt x="778" y="6"/>
                    </a:lnTo>
                    <a:lnTo>
                      <a:pt x="837" y="0"/>
                    </a:lnTo>
                    <a:lnTo>
                      <a:pt x="896" y="2"/>
                    </a:lnTo>
                    <a:lnTo>
                      <a:pt x="958" y="4"/>
                    </a:lnTo>
                    <a:lnTo>
                      <a:pt x="1021" y="14"/>
                    </a:lnTo>
                    <a:lnTo>
                      <a:pt x="1076" y="22"/>
                    </a:lnTo>
                    <a:lnTo>
                      <a:pt x="1132" y="36"/>
                    </a:lnTo>
                    <a:lnTo>
                      <a:pt x="1185" y="57"/>
                    </a:lnTo>
                    <a:lnTo>
                      <a:pt x="1236" y="79"/>
                    </a:lnTo>
                    <a:lnTo>
                      <a:pt x="1290" y="108"/>
                    </a:lnTo>
                    <a:lnTo>
                      <a:pt x="1342" y="147"/>
                    </a:lnTo>
                    <a:lnTo>
                      <a:pt x="1382" y="181"/>
                    </a:lnTo>
                    <a:lnTo>
                      <a:pt x="1426" y="225"/>
                    </a:lnTo>
                    <a:lnTo>
                      <a:pt x="1457" y="258"/>
                    </a:lnTo>
                    <a:lnTo>
                      <a:pt x="1472" y="277"/>
                    </a:lnTo>
                    <a:lnTo>
                      <a:pt x="1582" y="46"/>
                    </a:lnTo>
                    <a:lnTo>
                      <a:pt x="1594" y="94"/>
                    </a:lnTo>
                    <a:lnTo>
                      <a:pt x="1594" y="147"/>
                    </a:lnTo>
                    <a:lnTo>
                      <a:pt x="1596" y="197"/>
                    </a:lnTo>
                    <a:lnTo>
                      <a:pt x="1600" y="247"/>
                    </a:lnTo>
                    <a:lnTo>
                      <a:pt x="1605" y="300"/>
                    </a:lnTo>
                    <a:lnTo>
                      <a:pt x="1615" y="354"/>
                    </a:lnTo>
                    <a:lnTo>
                      <a:pt x="1624" y="398"/>
                    </a:lnTo>
                    <a:lnTo>
                      <a:pt x="1637" y="450"/>
                    </a:lnTo>
                    <a:lnTo>
                      <a:pt x="1651" y="499"/>
                    </a:lnTo>
                    <a:lnTo>
                      <a:pt x="1671" y="561"/>
                    </a:lnTo>
                    <a:lnTo>
                      <a:pt x="1706" y="627"/>
                    </a:lnTo>
                    <a:lnTo>
                      <a:pt x="1725" y="698"/>
                    </a:lnTo>
                    <a:lnTo>
                      <a:pt x="1685" y="685"/>
                    </a:lnTo>
                    <a:lnTo>
                      <a:pt x="1646" y="676"/>
                    </a:lnTo>
                    <a:lnTo>
                      <a:pt x="1601" y="667"/>
                    </a:lnTo>
                    <a:lnTo>
                      <a:pt x="1559" y="663"/>
                    </a:lnTo>
                    <a:lnTo>
                      <a:pt x="1534" y="664"/>
                    </a:lnTo>
                    <a:lnTo>
                      <a:pt x="1507" y="666"/>
                    </a:lnTo>
                    <a:lnTo>
                      <a:pt x="1469" y="671"/>
                    </a:lnTo>
                    <a:lnTo>
                      <a:pt x="1434" y="681"/>
                    </a:lnTo>
                    <a:lnTo>
                      <a:pt x="1403" y="690"/>
                    </a:lnTo>
                    <a:lnTo>
                      <a:pt x="1367" y="707"/>
                    </a:lnTo>
                    <a:lnTo>
                      <a:pt x="1330" y="723"/>
                    </a:lnTo>
                    <a:lnTo>
                      <a:pt x="1277" y="758"/>
                    </a:lnTo>
                    <a:lnTo>
                      <a:pt x="1259" y="687"/>
                    </a:lnTo>
                    <a:lnTo>
                      <a:pt x="1362" y="500"/>
                    </a:lnTo>
                    <a:lnTo>
                      <a:pt x="1345" y="482"/>
                    </a:lnTo>
                    <a:lnTo>
                      <a:pt x="1286" y="434"/>
                    </a:lnTo>
                    <a:lnTo>
                      <a:pt x="1237" y="396"/>
                    </a:lnTo>
                    <a:lnTo>
                      <a:pt x="1172" y="350"/>
                    </a:lnTo>
                    <a:lnTo>
                      <a:pt x="1131" y="328"/>
                    </a:lnTo>
                    <a:lnTo>
                      <a:pt x="1092" y="305"/>
                    </a:lnTo>
                    <a:lnTo>
                      <a:pt x="1036" y="277"/>
                    </a:lnTo>
                    <a:lnTo>
                      <a:pt x="982" y="251"/>
                    </a:lnTo>
                    <a:lnTo>
                      <a:pt x="921" y="232"/>
                    </a:lnTo>
                    <a:lnTo>
                      <a:pt x="868" y="219"/>
                    </a:lnTo>
                    <a:lnTo>
                      <a:pt x="811" y="209"/>
                    </a:lnTo>
                    <a:lnTo>
                      <a:pt x="753" y="197"/>
                    </a:lnTo>
                    <a:lnTo>
                      <a:pt x="707" y="195"/>
                    </a:lnTo>
                    <a:lnTo>
                      <a:pt x="647" y="196"/>
                    </a:lnTo>
                    <a:lnTo>
                      <a:pt x="587" y="201"/>
                    </a:lnTo>
                    <a:lnTo>
                      <a:pt x="531" y="204"/>
                    </a:lnTo>
                    <a:lnTo>
                      <a:pt x="470" y="211"/>
                    </a:lnTo>
                    <a:lnTo>
                      <a:pt x="401" y="222"/>
                    </a:lnTo>
                    <a:lnTo>
                      <a:pt x="334" y="232"/>
                    </a:lnTo>
                    <a:lnTo>
                      <a:pt x="273" y="254"/>
                    </a:lnTo>
                    <a:lnTo>
                      <a:pt x="231" y="266"/>
                    </a:lnTo>
                    <a:lnTo>
                      <a:pt x="189" y="284"/>
                    </a:lnTo>
                    <a:lnTo>
                      <a:pt x="158" y="301"/>
                    </a:lnTo>
                    <a:lnTo>
                      <a:pt x="126" y="322"/>
                    </a:lnTo>
                    <a:lnTo>
                      <a:pt x="97" y="343"/>
                    </a:lnTo>
                    <a:lnTo>
                      <a:pt x="7" y="425"/>
                    </a:lnTo>
                  </a:path>
                </a:pathLst>
              </a:custGeom>
              <a:solidFill>
                <a:schemeClr val="folHlink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45" name="Freeform 86"/>
              <p:cNvSpPr>
                <a:spLocks/>
              </p:cNvSpPr>
              <p:nvPr/>
            </p:nvSpPr>
            <p:spPr bwMode="auto">
              <a:xfrm>
                <a:off x="1825" y="2489"/>
                <a:ext cx="1708" cy="718"/>
              </a:xfrm>
              <a:custGeom>
                <a:avLst/>
                <a:gdLst>
                  <a:gd name="T0" fmla="*/ 57 w 1708"/>
                  <a:gd name="T1" fmla="*/ 326 h 718"/>
                  <a:gd name="T2" fmla="*/ 117 w 1708"/>
                  <a:gd name="T3" fmla="*/ 264 h 718"/>
                  <a:gd name="T4" fmla="*/ 183 w 1708"/>
                  <a:gd name="T5" fmla="*/ 210 h 718"/>
                  <a:gd name="T6" fmla="*/ 263 w 1708"/>
                  <a:gd name="T7" fmla="*/ 156 h 718"/>
                  <a:gd name="T8" fmla="*/ 336 w 1708"/>
                  <a:gd name="T9" fmla="*/ 117 h 718"/>
                  <a:gd name="T10" fmla="*/ 438 w 1708"/>
                  <a:gd name="T11" fmla="*/ 79 h 718"/>
                  <a:gd name="T12" fmla="*/ 575 w 1708"/>
                  <a:gd name="T13" fmla="*/ 37 h 718"/>
                  <a:gd name="T14" fmla="*/ 694 w 1708"/>
                  <a:gd name="T15" fmla="*/ 16 h 718"/>
                  <a:gd name="T16" fmla="*/ 831 w 1708"/>
                  <a:gd name="T17" fmla="*/ 0 h 718"/>
                  <a:gd name="T18" fmla="*/ 951 w 1708"/>
                  <a:gd name="T19" fmla="*/ 2 h 718"/>
                  <a:gd name="T20" fmla="*/ 1069 w 1708"/>
                  <a:gd name="T21" fmla="*/ 17 h 718"/>
                  <a:gd name="T22" fmla="*/ 1176 w 1708"/>
                  <a:gd name="T23" fmla="*/ 49 h 718"/>
                  <a:gd name="T24" fmla="*/ 1280 w 1708"/>
                  <a:gd name="T25" fmla="*/ 96 h 718"/>
                  <a:gd name="T26" fmla="*/ 1371 w 1708"/>
                  <a:gd name="T27" fmla="*/ 164 h 718"/>
                  <a:gd name="T28" fmla="*/ 1445 w 1708"/>
                  <a:gd name="T29" fmla="*/ 236 h 718"/>
                  <a:gd name="T30" fmla="*/ 1583 w 1708"/>
                  <a:gd name="T31" fmla="*/ 78 h 718"/>
                  <a:gd name="T32" fmla="*/ 1583 w 1708"/>
                  <a:gd name="T33" fmla="*/ 176 h 718"/>
                  <a:gd name="T34" fmla="*/ 1592 w 1708"/>
                  <a:gd name="T35" fmla="*/ 274 h 718"/>
                  <a:gd name="T36" fmla="*/ 1609 w 1708"/>
                  <a:gd name="T37" fmla="*/ 368 h 718"/>
                  <a:gd name="T38" fmla="*/ 1635 w 1708"/>
                  <a:gd name="T39" fmla="*/ 464 h 718"/>
                  <a:gd name="T40" fmla="*/ 1674 w 1708"/>
                  <a:gd name="T41" fmla="*/ 576 h 718"/>
                  <a:gd name="T42" fmla="*/ 1707 w 1708"/>
                  <a:gd name="T43" fmla="*/ 656 h 718"/>
                  <a:gd name="T44" fmla="*/ 1628 w 1708"/>
                  <a:gd name="T45" fmla="*/ 634 h 718"/>
                  <a:gd name="T46" fmla="*/ 1542 w 1708"/>
                  <a:gd name="T47" fmla="*/ 623 h 718"/>
                  <a:gd name="T48" fmla="*/ 1491 w 1708"/>
                  <a:gd name="T49" fmla="*/ 626 h 718"/>
                  <a:gd name="T50" fmla="*/ 1417 w 1708"/>
                  <a:gd name="T51" fmla="*/ 641 h 718"/>
                  <a:gd name="T52" fmla="*/ 1350 w 1708"/>
                  <a:gd name="T53" fmla="*/ 668 h 718"/>
                  <a:gd name="T54" fmla="*/ 1260 w 1708"/>
                  <a:gd name="T55" fmla="*/ 717 h 718"/>
                  <a:gd name="T56" fmla="*/ 1332 w 1708"/>
                  <a:gd name="T57" fmla="*/ 453 h 718"/>
                  <a:gd name="T58" fmla="*/ 1224 w 1708"/>
                  <a:gd name="T59" fmla="*/ 372 h 718"/>
                  <a:gd name="T60" fmla="*/ 1119 w 1708"/>
                  <a:gd name="T61" fmla="*/ 308 h 718"/>
                  <a:gd name="T62" fmla="*/ 1026 w 1708"/>
                  <a:gd name="T63" fmla="*/ 261 h 718"/>
                  <a:gd name="T64" fmla="*/ 911 w 1708"/>
                  <a:gd name="T65" fmla="*/ 220 h 718"/>
                  <a:gd name="T66" fmla="*/ 802 w 1708"/>
                  <a:gd name="T67" fmla="*/ 200 h 718"/>
                  <a:gd name="T68" fmla="*/ 699 w 1708"/>
                  <a:gd name="T69" fmla="*/ 189 h 718"/>
                  <a:gd name="T70" fmla="*/ 579 w 1708"/>
                  <a:gd name="T71" fmla="*/ 196 h 718"/>
                  <a:gd name="T72" fmla="*/ 462 w 1708"/>
                  <a:gd name="T73" fmla="*/ 208 h 718"/>
                  <a:gd name="T74" fmla="*/ 327 w 1708"/>
                  <a:gd name="T75" fmla="*/ 230 h 718"/>
                  <a:gd name="T76" fmla="*/ 224 w 1708"/>
                  <a:gd name="T77" fmla="*/ 263 h 718"/>
                  <a:gd name="T78" fmla="*/ 148 w 1708"/>
                  <a:gd name="T79" fmla="*/ 299 h 718"/>
                  <a:gd name="T80" fmla="*/ 91 w 1708"/>
                  <a:gd name="T81" fmla="*/ 340 h 71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708"/>
                  <a:gd name="T124" fmla="*/ 0 h 718"/>
                  <a:gd name="T125" fmla="*/ 1708 w 1708"/>
                  <a:gd name="T126" fmla="*/ 718 h 71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708" h="718">
                    <a:moveTo>
                      <a:pt x="0" y="421"/>
                    </a:moveTo>
                    <a:lnTo>
                      <a:pt x="57" y="326"/>
                    </a:lnTo>
                    <a:lnTo>
                      <a:pt x="84" y="296"/>
                    </a:lnTo>
                    <a:lnTo>
                      <a:pt x="117" y="264"/>
                    </a:lnTo>
                    <a:lnTo>
                      <a:pt x="146" y="239"/>
                    </a:lnTo>
                    <a:lnTo>
                      <a:pt x="183" y="210"/>
                    </a:lnTo>
                    <a:lnTo>
                      <a:pt x="219" y="183"/>
                    </a:lnTo>
                    <a:lnTo>
                      <a:pt x="263" y="156"/>
                    </a:lnTo>
                    <a:lnTo>
                      <a:pt x="299" y="137"/>
                    </a:lnTo>
                    <a:lnTo>
                      <a:pt x="336" y="117"/>
                    </a:lnTo>
                    <a:lnTo>
                      <a:pt x="388" y="95"/>
                    </a:lnTo>
                    <a:lnTo>
                      <a:pt x="438" y="79"/>
                    </a:lnTo>
                    <a:lnTo>
                      <a:pt x="496" y="61"/>
                    </a:lnTo>
                    <a:lnTo>
                      <a:pt x="575" y="37"/>
                    </a:lnTo>
                    <a:lnTo>
                      <a:pt x="640" y="23"/>
                    </a:lnTo>
                    <a:lnTo>
                      <a:pt x="694" y="16"/>
                    </a:lnTo>
                    <a:lnTo>
                      <a:pt x="771" y="6"/>
                    </a:lnTo>
                    <a:lnTo>
                      <a:pt x="831" y="0"/>
                    </a:lnTo>
                    <a:lnTo>
                      <a:pt x="889" y="1"/>
                    </a:lnTo>
                    <a:lnTo>
                      <a:pt x="951" y="2"/>
                    </a:lnTo>
                    <a:lnTo>
                      <a:pt x="1013" y="10"/>
                    </a:lnTo>
                    <a:lnTo>
                      <a:pt x="1069" y="17"/>
                    </a:lnTo>
                    <a:lnTo>
                      <a:pt x="1124" y="30"/>
                    </a:lnTo>
                    <a:lnTo>
                      <a:pt x="1176" y="49"/>
                    </a:lnTo>
                    <a:lnTo>
                      <a:pt x="1228" y="69"/>
                    </a:lnTo>
                    <a:lnTo>
                      <a:pt x="1280" y="96"/>
                    </a:lnTo>
                    <a:lnTo>
                      <a:pt x="1332" y="132"/>
                    </a:lnTo>
                    <a:lnTo>
                      <a:pt x="1371" y="164"/>
                    </a:lnTo>
                    <a:lnTo>
                      <a:pt x="1414" y="205"/>
                    </a:lnTo>
                    <a:lnTo>
                      <a:pt x="1445" y="236"/>
                    </a:lnTo>
                    <a:lnTo>
                      <a:pt x="1488" y="281"/>
                    </a:lnTo>
                    <a:lnTo>
                      <a:pt x="1583" y="78"/>
                    </a:lnTo>
                    <a:lnTo>
                      <a:pt x="1582" y="129"/>
                    </a:lnTo>
                    <a:lnTo>
                      <a:pt x="1583" y="176"/>
                    </a:lnTo>
                    <a:lnTo>
                      <a:pt x="1587" y="224"/>
                    </a:lnTo>
                    <a:lnTo>
                      <a:pt x="1592" y="274"/>
                    </a:lnTo>
                    <a:lnTo>
                      <a:pt x="1601" y="326"/>
                    </a:lnTo>
                    <a:lnTo>
                      <a:pt x="1609" y="368"/>
                    </a:lnTo>
                    <a:lnTo>
                      <a:pt x="1622" y="417"/>
                    </a:lnTo>
                    <a:lnTo>
                      <a:pt x="1635" y="464"/>
                    </a:lnTo>
                    <a:lnTo>
                      <a:pt x="1655" y="523"/>
                    </a:lnTo>
                    <a:lnTo>
                      <a:pt x="1674" y="576"/>
                    </a:lnTo>
                    <a:lnTo>
                      <a:pt x="1689" y="611"/>
                    </a:lnTo>
                    <a:lnTo>
                      <a:pt x="1707" y="656"/>
                    </a:lnTo>
                    <a:lnTo>
                      <a:pt x="1668" y="643"/>
                    </a:lnTo>
                    <a:lnTo>
                      <a:pt x="1628" y="634"/>
                    </a:lnTo>
                    <a:lnTo>
                      <a:pt x="1583" y="626"/>
                    </a:lnTo>
                    <a:lnTo>
                      <a:pt x="1542" y="623"/>
                    </a:lnTo>
                    <a:lnTo>
                      <a:pt x="1516" y="623"/>
                    </a:lnTo>
                    <a:lnTo>
                      <a:pt x="1491" y="626"/>
                    </a:lnTo>
                    <a:lnTo>
                      <a:pt x="1452" y="632"/>
                    </a:lnTo>
                    <a:lnTo>
                      <a:pt x="1417" y="641"/>
                    </a:lnTo>
                    <a:lnTo>
                      <a:pt x="1386" y="650"/>
                    </a:lnTo>
                    <a:lnTo>
                      <a:pt x="1350" y="668"/>
                    </a:lnTo>
                    <a:lnTo>
                      <a:pt x="1313" y="684"/>
                    </a:lnTo>
                    <a:lnTo>
                      <a:pt x="1260" y="717"/>
                    </a:lnTo>
                    <a:lnTo>
                      <a:pt x="1381" y="493"/>
                    </a:lnTo>
                    <a:lnTo>
                      <a:pt x="1332" y="453"/>
                    </a:lnTo>
                    <a:lnTo>
                      <a:pt x="1274" y="408"/>
                    </a:lnTo>
                    <a:lnTo>
                      <a:pt x="1224" y="372"/>
                    </a:lnTo>
                    <a:lnTo>
                      <a:pt x="1160" y="330"/>
                    </a:lnTo>
                    <a:lnTo>
                      <a:pt x="1119" y="308"/>
                    </a:lnTo>
                    <a:lnTo>
                      <a:pt x="1081" y="287"/>
                    </a:lnTo>
                    <a:lnTo>
                      <a:pt x="1026" y="261"/>
                    </a:lnTo>
                    <a:lnTo>
                      <a:pt x="972" y="238"/>
                    </a:lnTo>
                    <a:lnTo>
                      <a:pt x="911" y="220"/>
                    </a:lnTo>
                    <a:lnTo>
                      <a:pt x="859" y="209"/>
                    </a:lnTo>
                    <a:lnTo>
                      <a:pt x="802" y="200"/>
                    </a:lnTo>
                    <a:lnTo>
                      <a:pt x="744" y="190"/>
                    </a:lnTo>
                    <a:lnTo>
                      <a:pt x="699" y="189"/>
                    </a:lnTo>
                    <a:lnTo>
                      <a:pt x="640" y="191"/>
                    </a:lnTo>
                    <a:lnTo>
                      <a:pt x="579" y="196"/>
                    </a:lnTo>
                    <a:lnTo>
                      <a:pt x="523" y="200"/>
                    </a:lnTo>
                    <a:lnTo>
                      <a:pt x="462" y="208"/>
                    </a:lnTo>
                    <a:lnTo>
                      <a:pt x="393" y="218"/>
                    </a:lnTo>
                    <a:lnTo>
                      <a:pt x="327" y="230"/>
                    </a:lnTo>
                    <a:lnTo>
                      <a:pt x="267" y="252"/>
                    </a:lnTo>
                    <a:lnTo>
                      <a:pt x="224" y="263"/>
                    </a:lnTo>
                    <a:lnTo>
                      <a:pt x="182" y="281"/>
                    </a:lnTo>
                    <a:lnTo>
                      <a:pt x="148" y="299"/>
                    </a:lnTo>
                    <a:lnTo>
                      <a:pt x="117" y="317"/>
                    </a:lnTo>
                    <a:lnTo>
                      <a:pt x="91" y="340"/>
                    </a:lnTo>
                    <a:lnTo>
                      <a:pt x="0" y="421"/>
                    </a:lnTo>
                  </a:path>
                </a:pathLst>
              </a:custGeom>
              <a:solidFill>
                <a:srgbClr val="B0D460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aphicFrame>
          <p:nvGraphicFramePr>
            <p:cNvPr id="18434" name="Object 87"/>
            <p:cNvGraphicFramePr>
              <a:graphicFrameLocks noChangeAspect="1"/>
            </p:cNvGraphicFramePr>
            <p:nvPr/>
          </p:nvGraphicFramePr>
          <p:xfrm>
            <a:off x="144" y="816"/>
            <a:ext cx="2685" cy="69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83982" name="Equation" r:id="rId4" imgW="1625600" imgH="419100" progId="Equation.DSMT4">
                    <p:embed/>
                  </p:oleObj>
                </mc:Choice>
                <mc:Fallback>
                  <p:oleObj name="Equation" r:id="rId4" imgW="1625600" imgH="419100" progId="Equation.DSMT4">
                    <p:embed/>
                    <p:pic>
                      <p:nvPicPr>
                        <p:cNvPr id="18434" name="Object 8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4" y="816"/>
                          <a:ext cx="2685" cy="69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8435" name="Object 88"/>
            <p:cNvGraphicFramePr>
              <a:graphicFrameLocks noChangeAspect="1"/>
            </p:cNvGraphicFramePr>
            <p:nvPr/>
          </p:nvGraphicFramePr>
          <p:xfrm>
            <a:off x="3105" y="816"/>
            <a:ext cx="2511" cy="69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83983" name="Equation" r:id="rId6" imgW="1524000" imgH="419100" progId="Equation.DSMT4">
                    <p:embed/>
                  </p:oleObj>
                </mc:Choice>
                <mc:Fallback>
                  <p:oleObj name="Equation" r:id="rId6" imgW="1524000" imgH="419100" progId="Equation.DSMT4">
                    <p:embed/>
                    <p:pic>
                      <p:nvPicPr>
                        <p:cNvPr id="18435" name="Object 8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105" y="816"/>
                          <a:ext cx="2511" cy="69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  <p:extLst>
      <p:ext uri="{BB962C8B-B14F-4D97-AF65-F5344CB8AC3E}">
        <p14:creationId xmlns:p14="http://schemas.microsoft.com/office/powerpoint/2010/main" val="537145477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sz="4000" b="1" dirty="0"/>
              <a:t>Non-standard Normal </a:t>
            </a:r>
            <a:r>
              <a:rPr lang="el-GR" altLang="en-US" sz="4000" b="1" i="1" dirty="0"/>
              <a:t>μ</a:t>
            </a:r>
            <a:r>
              <a:rPr lang="en-US" altLang="en-US" sz="4000" b="1" dirty="0"/>
              <a:t> = 5, </a:t>
            </a:r>
            <a:br>
              <a:rPr lang="en-US" altLang="en-US" sz="4000" b="1" dirty="0"/>
            </a:br>
            <a:r>
              <a:rPr lang="el-GR" altLang="en-US" sz="4000" b="1" dirty="0"/>
              <a:t>σ</a:t>
            </a:r>
            <a:r>
              <a:rPr lang="en-US" altLang="en-US" sz="4000" b="1" dirty="0"/>
              <a:t> = 10: </a:t>
            </a:r>
            <a:r>
              <a:rPr lang="en-US" altLang="en-US" sz="4000" b="1" i="1" dirty="0"/>
              <a:t>P</a:t>
            </a:r>
            <a:r>
              <a:rPr lang="en-US" altLang="en-US" sz="4000" b="1" dirty="0"/>
              <a:t>(</a:t>
            </a:r>
            <a:r>
              <a:rPr lang="en-US" altLang="en-US" sz="4000" b="1" i="1" dirty="0"/>
              <a:t>x</a:t>
            </a:r>
            <a:r>
              <a:rPr lang="en-US" altLang="en-US" sz="4000" b="1" dirty="0"/>
              <a:t> </a:t>
            </a:r>
            <a:r>
              <a:rPr lang="en-US" altLang="en-US" sz="4000" b="1" dirty="0">
                <a:latin typeface="Symbol" panose="05050102010706020507" pitchFamily="18" charset="2"/>
              </a:rPr>
              <a:t></a:t>
            </a:r>
            <a:r>
              <a:rPr lang="en-US" altLang="en-US" sz="4000" b="1" dirty="0"/>
              <a:t> 8)</a:t>
            </a:r>
          </a:p>
        </p:txBody>
      </p:sp>
      <p:grpSp>
        <p:nvGrpSpPr>
          <p:cNvPr id="2" name="Group 83"/>
          <p:cNvGrpSpPr>
            <a:grpSpLocks/>
          </p:cNvGrpSpPr>
          <p:nvPr/>
        </p:nvGrpSpPr>
        <p:grpSpPr bwMode="auto">
          <a:xfrm>
            <a:off x="206375" y="2390775"/>
            <a:ext cx="3687763" cy="3481388"/>
            <a:chOff x="130" y="1755"/>
            <a:chExt cx="2323" cy="2193"/>
          </a:xfrm>
        </p:grpSpPr>
        <p:sp>
          <p:nvSpPr>
            <p:cNvPr id="19508" name="Freeform 5"/>
            <p:cNvSpPr>
              <a:spLocks/>
            </p:cNvSpPr>
            <p:nvPr/>
          </p:nvSpPr>
          <p:spPr bwMode="auto">
            <a:xfrm>
              <a:off x="1946" y="3332"/>
              <a:ext cx="390" cy="268"/>
            </a:xfrm>
            <a:custGeom>
              <a:avLst/>
              <a:gdLst>
                <a:gd name="T0" fmla="*/ 0 w 390"/>
                <a:gd name="T1" fmla="*/ 0 h 268"/>
                <a:gd name="T2" fmla="*/ 0 w 390"/>
                <a:gd name="T3" fmla="*/ 268 h 268"/>
                <a:gd name="T4" fmla="*/ 390 w 390"/>
                <a:gd name="T5" fmla="*/ 268 h 268"/>
                <a:gd name="T6" fmla="*/ 327 w 390"/>
                <a:gd name="T7" fmla="*/ 247 h 268"/>
                <a:gd name="T8" fmla="*/ 266 w 390"/>
                <a:gd name="T9" fmla="*/ 221 h 268"/>
                <a:gd name="T10" fmla="*/ 209 w 390"/>
                <a:gd name="T11" fmla="*/ 194 h 268"/>
                <a:gd name="T12" fmla="*/ 159 w 390"/>
                <a:gd name="T13" fmla="*/ 160 h 268"/>
                <a:gd name="T14" fmla="*/ 110 w 390"/>
                <a:gd name="T15" fmla="*/ 125 h 268"/>
                <a:gd name="T16" fmla="*/ 68 w 390"/>
                <a:gd name="T17" fmla="*/ 85 h 268"/>
                <a:gd name="T18" fmla="*/ 32 w 390"/>
                <a:gd name="T19" fmla="*/ 45 h 268"/>
                <a:gd name="T20" fmla="*/ 0 w 390"/>
                <a:gd name="T21" fmla="*/ 0 h 2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90"/>
                <a:gd name="T34" fmla="*/ 0 h 268"/>
                <a:gd name="T35" fmla="*/ 390 w 390"/>
                <a:gd name="T36" fmla="*/ 268 h 26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90" h="268">
                  <a:moveTo>
                    <a:pt x="0" y="0"/>
                  </a:moveTo>
                  <a:lnTo>
                    <a:pt x="0" y="268"/>
                  </a:lnTo>
                  <a:lnTo>
                    <a:pt x="390" y="268"/>
                  </a:lnTo>
                  <a:lnTo>
                    <a:pt x="327" y="247"/>
                  </a:lnTo>
                  <a:lnTo>
                    <a:pt x="266" y="221"/>
                  </a:lnTo>
                  <a:lnTo>
                    <a:pt x="209" y="194"/>
                  </a:lnTo>
                  <a:lnTo>
                    <a:pt x="159" y="160"/>
                  </a:lnTo>
                  <a:lnTo>
                    <a:pt x="110" y="125"/>
                  </a:lnTo>
                  <a:lnTo>
                    <a:pt x="68" y="85"/>
                  </a:lnTo>
                  <a:lnTo>
                    <a:pt x="32" y="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393"/>
            </a:solidFill>
            <a:ln w="174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09" name="Line 6"/>
            <p:cNvSpPr>
              <a:spLocks noChangeShapeType="1"/>
            </p:cNvSpPr>
            <p:nvPr/>
          </p:nvSpPr>
          <p:spPr bwMode="auto">
            <a:xfrm>
              <a:off x="1426" y="2621"/>
              <a:ext cx="1" cy="979"/>
            </a:xfrm>
            <a:prstGeom prst="line">
              <a:avLst/>
            </a:prstGeom>
            <a:noFill/>
            <a:ln w="174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0" name="Freeform 7"/>
            <p:cNvSpPr>
              <a:spLocks/>
            </p:cNvSpPr>
            <p:nvPr/>
          </p:nvSpPr>
          <p:spPr bwMode="auto">
            <a:xfrm>
              <a:off x="1426" y="2613"/>
              <a:ext cx="1026" cy="987"/>
            </a:xfrm>
            <a:custGeom>
              <a:avLst/>
              <a:gdLst>
                <a:gd name="T0" fmla="*/ 1026 w 1026"/>
                <a:gd name="T1" fmla="*/ 987 h 987"/>
                <a:gd name="T2" fmla="*/ 919 w 1026"/>
                <a:gd name="T3" fmla="*/ 976 h 987"/>
                <a:gd name="T4" fmla="*/ 864 w 1026"/>
                <a:gd name="T5" fmla="*/ 964 h 987"/>
                <a:gd name="T6" fmla="*/ 811 w 1026"/>
                <a:gd name="T7" fmla="*/ 949 h 987"/>
                <a:gd name="T8" fmla="*/ 756 w 1026"/>
                <a:gd name="T9" fmla="*/ 926 h 987"/>
                <a:gd name="T10" fmla="*/ 702 w 1026"/>
                <a:gd name="T11" fmla="*/ 894 h 987"/>
                <a:gd name="T12" fmla="*/ 649 w 1026"/>
                <a:gd name="T13" fmla="*/ 854 h 987"/>
                <a:gd name="T14" fmla="*/ 539 w 1026"/>
                <a:gd name="T15" fmla="*/ 741 h 987"/>
                <a:gd name="T16" fmla="*/ 432 w 1026"/>
                <a:gd name="T17" fmla="*/ 579 h 987"/>
                <a:gd name="T18" fmla="*/ 325 w 1026"/>
                <a:gd name="T19" fmla="*/ 385 h 987"/>
                <a:gd name="T20" fmla="*/ 270 w 1026"/>
                <a:gd name="T21" fmla="*/ 286 h 987"/>
                <a:gd name="T22" fmla="*/ 215 w 1026"/>
                <a:gd name="T23" fmla="*/ 196 h 987"/>
                <a:gd name="T24" fmla="*/ 162 w 1026"/>
                <a:gd name="T25" fmla="*/ 116 h 987"/>
                <a:gd name="T26" fmla="*/ 108 w 1026"/>
                <a:gd name="T27" fmla="*/ 53 h 987"/>
                <a:gd name="T28" fmla="*/ 53 w 1026"/>
                <a:gd name="T29" fmla="*/ 13 h 987"/>
                <a:gd name="T30" fmla="*/ 0 w 1026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6"/>
                <a:gd name="T49" fmla="*/ 0 h 987"/>
                <a:gd name="T50" fmla="*/ 1026 w 1026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6" h="987">
                  <a:moveTo>
                    <a:pt x="1026" y="987"/>
                  </a:moveTo>
                  <a:lnTo>
                    <a:pt x="919" y="976"/>
                  </a:lnTo>
                  <a:lnTo>
                    <a:pt x="864" y="964"/>
                  </a:lnTo>
                  <a:lnTo>
                    <a:pt x="811" y="949"/>
                  </a:lnTo>
                  <a:lnTo>
                    <a:pt x="756" y="926"/>
                  </a:lnTo>
                  <a:lnTo>
                    <a:pt x="702" y="894"/>
                  </a:lnTo>
                  <a:lnTo>
                    <a:pt x="649" y="854"/>
                  </a:lnTo>
                  <a:lnTo>
                    <a:pt x="539" y="741"/>
                  </a:lnTo>
                  <a:lnTo>
                    <a:pt x="432" y="579"/>
                  </a:lnTo>
                  <a:lnTo>
                    <a:pt x="325" y="385"/>
                  </a:lnTo>
                  <a:lnTo>
                    <a:pt x="270" y="286"/>
                  </a:lnTo>
                  <a:lnTo>
                    <a:pt x="215" y="196"/>
                  </a:lnTo>
                  <a:lnTo>
                    <a:pt x="162" y="116"/>
                  </a:lnTo>
                  <a:lnTo>
                    <a:pt x="108" y="53"/>
                  </a:lnTo>
                  <a:lnTo>
                    <a:pt x="53" y="13"/>
                  </a:lnTo>
                  <a:lnTo>
                    <a:pt x="0" y="0"/>
                  </a:lnTo>
                </a:path>
              </a:pathLst>
            </a:custGeom>
            <a:noFill/>
            <a:ln w="57150">
              <a:solidFill>
                <a:srgbClr val="E989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1" name="Freeform 8"/>
            <p:cNvSpPr>
              <a:spLocks/>
            </p:cNvSpPr>
            <p:nvPr/>
          </p:nvSpPr>
          <p:spPr bwMode="auto">
            <a:xfrm>
              <a:off x="398" y="2613"/>
              <a:ext cx="1028" cy="987"/>
            </a:xfrm>
            <a:custGeom>
              <a:avLst/>
              <a:gdLst>
                <a:gd name="T0" fmla="*/ 0 w 1028"/>
                <a:gd name="T1" fmla="*/ 987 h 987"/>
                <a:gd name="T2" fmla="*/ 107 w 1028"/>
                <a:gd name="T3" fmla="*/ 976 h 987"/>
                <a:gd name="T4" fmla="*/ 162 w 1028"/>
                <a:gd name="T5" fmla="*/ 964 h 987"/>
                <a:gd name="T6" fmla="*/ 217 w 1028"/>
                <a:gd name="T7" fmla="*/ 949 h 987"/>
                <a:gd name="T8" fmla="*/ 270 w 1028"/>
                <a:gd name="T9" fmla="*/ 926 h 987"/>
                <a:gd name="T10" fmla="*/ 324 w 1028"/>
                <a:gd name="T11" fmla="*/ 894 h 987"/>
                <a:gd name="T12" fmla="*/ 379 w 1028"/>
                <a:gd name="T13" fmla="*/ 854 h 987"/>
                <a:gd name="T14" fmla="*/ 487 w 1028"/>
                <a:gd name="T15" fmla="*/ 741 h 987"/>
                <a:gd name="T16" fmla="*/ 594 w 1028"/>
                <a:gd name="T17" fmla="*/ 579 h 987"/>
                <a:gd name="T18" fmla="*/ 704 w 1028"/>
                <a:gd name="T19" fmla="*/ 385 h 987"/>
                <a:gd name="T20" fmla="*/ 756 w 1028"/>
                <a:gd name="T21" fmla="*/ 286 h 987"/>
                <a:gd name="T22" fmla="*/ 811 w 1028"/>
                <a:gd name="T23" fmla="*/ 196 h 987"/>
                <a:gd name="T24" fmla="*/ 866 w 1028"/>
                <a:gd name="T25" fmla="*/ 116 h 987"/>
                <a:gd name="T26" fmla="*/ 918 w 1028"/>
                <a:gd name="T27" fmla="*/ 53 h 987"/>
                <a:gd name="T28" fmla="*/ 973 w 1028"/>
                <a:gd name="T29" fmla="*/ 13 h 987"/>
                <a:gd name="T30" fmla="*/ 1028 w 1028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8"/>
                <a:gd name="T49" fmla="*/ 0 h 987"/>
                <a:gd name="T50" fmla="*/ 1028 w 1028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8" h="987">
                  <a:moveTo>
                    <a:pt x="0" y="987"/>
                  </a:moveTo>
                  <a:lnTo>
                    <a:pt x="107" y="976"/>
                  </a:lnTo>
                  <a:lnTo>
                    <a:pt x="162" y="964"/>
                  </a:lnTo>
                  <a:lnTo>
                    <a:pt x="217" y="949"/>
                  </a:lnTo>
                  <a:lnTo>
                    <a:pt x="270" y="926"/>
                  </a:lnTo>
                  <a:lnTo>
                    <a:pt x="324" y="894"/>
                  </a:lnTo>
                  <a:lnTo>
                    <a:pt x="379" y="854"/>
                  </a:lnTo>
                  <a:lnTo>
                    <a:pt x="487" y="741"/>
                  </a:lnTo>
                  <a:lnTo>
                    <a:pt x="594" y="579"/>
                  </a:lnTo>
                  <a:lnTo>
                    <a:pt x="704" y="385"/>
                  </a:lnTo>
                  <a:lnTo>
                    <a:pt x="756" y="286"/>
                  </a:lnTo>
                  <a:lnTo>
                    <a:pt x="811" y="196"/>
                  </a:lnTo>
                  <a:lnTo>
                    <a:pt x="866" y="116"/>
                  </a:lnTo>
                  <a:lnTo>
                    <a:pt x="918" y="53"/>
                  </a:lnTo>
                  <a:lnTo>
                    <a:pt x="973" y="13"/>
                  </a:lnTo>
                  <a:lnTo>
                    <a:pt x="1028" y="0"/>
                  </a:lnTo>
                </a:path>
              </a:pathLst>
            </a:custGeom>
            <a:noFill/>
            <a:ln w="57150">
              <a:solidFill>
                <a:srgbClr val="E989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2" name="Freeform 9"/>
            <p:cNvSpPr>
              <a:spLocks/>
            </p:cNvSpPr>
            <p:nvPr/>
          </p:nvSpPr>
          <p:spPr bwMode="auto">
            <a:xfrm>
              <a:off x="398" y="2636"/>
              <a:ext cx="2054" cy="964"/>
            </a:xfrm>
            <a:custGeom>
              <a:avLst/>
              <a:gdLst>
                <a:gd name="T0" fmla="*/ 0 w 2054"/>
                <a:gd name="T1" fmla="*/ 0 h 964"/>
                <a:gd name="T2" fmla="*/ 0 w 2054"/>
                <a:gd name="T3" fmla="*/ 964 h 964"/>
                <a:gd name="T4" fmla="*/ 2054 w 2054"/>
                <a:gd name="T5" fmla="*/ 964 h 964"/>
                <a:gd name="T6" fmla="*/ 0 60000 65536"/>
                <a:gd name="T7" fmla="*/ 0 60000 65536"/>
                <a:gd name="T8" fmla="*/ 0 60000 65536"/>
                <a:gd name="T9" fmla="*/ 0 w 2054"/>
                <a:gd name="T10" fmla="*/ 0 h 964"/>
                <a:gd name="T11" fmla="*/ 2054 w 2054"/>
                <a:gd name="T12" fmla="*/ 964 h 9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54" h="964">
                  <a:moveTo>
                    <a:pt x="0" y="0"/>
                  </a:moveTo>
                  <a:lnTo>
                    <a:pt x="0" y="964"/>
                  </a:lnTo>
                  <a:lnTo>
                    <a:pt x="2054" y="964"/>
                  </a:lnTo>
                </a:path>
              </a:pathLst>
            </a:custGeom>
            <a:noFill/>
            <a:ln w="30163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3" name="Line 10"/>
            <p:cNvSpPr>
              <a:spLocks noChangeShapeType="1"/>
            </p:cNvSpPr>
            <p:nvPr/>
          </p:nvSpPr>
          <p:spPr bwMode="auto">
            <a:xfrm>
              <a:off x="373" y="263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4" name="Line 11"/>
            <p:cNvSpPr>
              <a:spLocks noChangeShapeType="1"/>
            </p:cNvSpPr>
            <p:nvPr/>
          </p:nvSpPr>
          <p:spPr bwMode="auto">
            <a:xfrm>
              <a:off x="373" y="2731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5" name="Line 12"/>
            <p:cNvSpPr>
              <a:spLocks noChangeShapeType="1"/>
            </p:cNvSpPr>
            <p:nvPr/>
          </p:nvSpPr>
          <p:spPr bwMode="auto">
            <a:xfrm>
              <a:off x="373" y="2828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6" name="Line 13"/>
            <p:cNvSpPr>
              <a:spLocks noChangeShapeType="1"/>
            </p:cNvSpPr>
            <p:nvPr/>
          </p:nvSpPr>
          <p:spPr bwMode="auto">
            <a:xfrm>
              <a:off x="373" y="2924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7" name="Line 14"/>
            <p:cNvSpPr>
              <a:spLocks noChangeShapeType="1"/>
            </p:cNvSpPr>
            <p:nvPr/>
          </p:nvSpPr>
          <p:spPr bwMode="auto">
            <a:xfrm>
              <a:off x="373" y="3021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8" name="Line 15"/>
            <p:cNvSpPr>
              <a:spLocks noChangeShapeType="1"/>
            </p:cNvSpPr>
            <p:nvPr/>
          </p:nvSpPr>
          <p:spPr bwMode="auto">
            <a:xfrm>
              <a:off x="373" y="3118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9" name="Line 16"/>
            <p:cNvSpPr>
              <a:spLocks noChangeShapeType="1"/>
            </p:cNvSpPr>
            <p:nvPr/>
          </p:nvSpPr>
          <p:spPr bwMode="auto">
            <a:xfrm>
              <a:off x="373" y="3215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0" name="Line 17"/>
            <p:cNvSpPr>
              <a:spLocks noChangeShapeType="1"/>
            </p:cNvSpPr>
            <p:nvPr/>
          </p:nvSpPr>
          <p:spPr bwMode="auto">
            <a:xfrm>
              <a:off x="373" y="3311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1" name="Line 18"/>
            <p:cNvSpPr>
              <a:spLocks noChangeShapeType="1"/>
            </p:cNvSpPr>
            <p:nvPr/>
          </p:nvSpPr>
          <p:spPr bwMode="auto">
            <a:xfrm>
              <a:off x="373" y="3408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2" name="Line 19"/>
            <p:cNvSpPr>
              <a:spLocks noChangeShapeType="1"/>
            </p:cNvSpPr>
            <p:nvPr/>
          </p:nvSpPr>
          <p:spPr bwMode="auto">
            <a:xfrm>
              <a:off x="373" y="3503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3" name="Line 20"/>
            <p:cNvSpPr>
              <a:spLocks noChangeShapeType="1"/>
            </p:cNvSpPr>
            <p:nvPr/>
          </p:nvSpPr>
          <p:spPr bwMode="auto">
            <a:xfrm>
              <a:off x="2452" y="3600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4" name="Line 21"/>
            <p:cNvSpPr>
              <a:spLocks noChangeShapeType="1"/>
            </p:cNvSpPr>
            <p:nvPr/>
          </p:nvSpPr>
          <p:spPr bwMode="auto">
            <a:xfrm>
              <a:off x="2248" y="3600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5" name="Line 22"/>
            <p:cNvSpPr>
              <a:spLocks noChangeShapeType="1"/>
            </p:cNvSpPr>
            <p:nvPr/>
          </p:nvSpPr>
          <p:spPr bwMode="auto">
            <a:xfrm>
              <a:off x="2041" y="3600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6" name="Line 23"/>
            <p:cNvSpPr>
              <a:spLocks noChangeShapeType="1"/>
            </p:cNvSpPr>
            <p:nvPr/>
          </p:nvSpPr>
          <p:spPr bwMode="auto">
            <a:xfrm>
              <a:off x="1837" y="3600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7" name="Line 24"/>
            <p:cNvSpPr>
              <a:spLocks noChangeShapeType="1"/>
            </p:cNvSpPr>
            <p:nvPr/>
          </p:nvSpPr>
          <p:spPr bwMode="auto">
            <a:xfrm>
              <a:off x="1630" y="3600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8" name="Line 25"/>
            <p:cNvSpPr>
              <a:spLocks noChangeShapeType="1"/>
            </p:cNvSpPr>
            <p:nvPr/>
          </p:nvSpPr>
          <p:spPr bwMode="auto">
            <a:xfrm>
              <a:off x="1426" y="3600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9" name="Line 26"/>
            <p:cNvSpPr>
              <a:spLocks noChangeShapeType="1"/>
            </p:cNvSpPr>
            <p:nvPr/>
          </p:nvSpPr>
          <p:spPr bwMode="auto">
            <a:xfrm>
              <a:off x="1220" y="3600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0" name="Line 27"/>
            <p:cNvSpPr>
              <a:spLocks noChangeShapeType="1"/>
            </p:cNvSpPr>
            <p:nvPr/>
          </p:nvSpPr>
          <p:spPr bwMode="auto">
            <a:xfrm>
              <a:off x="1015" y="3600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1" name="Line 28"/>
            <p:cNvSpPr>
              <a:spLocks noChangeShapeType="1"/>
            </p:cNvSpPr>
            <p:nvPr/>
          </p:nvSpPr>
          <p:spPr bwMode="auto">
            <a:xfrm>
              <a:off x="809" y="3600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2" name="Line 29"/>
            <p:cNvSpPr>
              <a:spLocks noChangeShapeType="1"/>
            </p:cNvSpPr>
            <p:nvPr/>
          </p:nvSpPr>
          <p:spPr bwMode="auto">
            <a:xfrm>
              <a:off x="604" y="3600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3" name="Rectangle 30"/>
            <p:cNvSpPr>
              <a:spLocks noChangeArrowheads="1"/>
            </p:cNvSpPr>
            <p:nvPr/>
          </p:nvSpPr>
          <p:spPr bwMode="auto">
            <a:xfrm>
              <a:off x="2277" y="3631"/>
              <a:ext cx="132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/>
                <a:t>x</a:t>
              </a:r>
              <a:endParaRPr lang="en-US" altLang="en-US" sz="1800" i="1"/>
            </a:p>
          </p:txBody>
        </p:sp>
        <p:sp>
          <p:nvSpPr>
            <p:cNvPr id="19534" name="Rectangle 31"/>
            <p:cNvSpPr>
              <a:spLocks noChangeArrowheads="1"/>
            </p:cNvSpPr>
            <p:nvPr/>
          </p:nvSpPr>
          <p:spPr bwMode="auto">
            <a:xfrm>
              <a:off x="872" y="3610"/>
              <a:ext cx="152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m</a:t>
              </a:r>
              <a:endParaRPr lang="en-US" altLang="en-US" sz="1800"/>
            </a:p>
          </p:txBody>
        </p:sp>
        <p:sp>
          <p:nvSpPr>
            <p:cNvPr id="19535" name="Rectangle 32"/>
            <p:cNvSpPr>
              <a:spLocks noChangeArrowheads="1"/>
            </p:cNvSpPr>
            <p:nvPr/>
          </p:nvSpPr>
          <p:spPr bwMode="auto">
            <a:xfrm>
              <a:off x="1026" y="3631"/>
              <a:ext cx="414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 = 5</a:t>
              </a:r>
              <a:endParaRPr lang="en-US" altLang="en-US" sz="1800"/>
            </a:p>
          </p:txBody>
        </p:sp>
        <p:sp>
          <p:nvSpPr>
            <p:cNvPr id="19536" name="Rectangle 33"/>
            <p:cNvSpPr>
              <a:spLocks noChangeArrowheads="1"/>
            </p:cNvSpPr>
            <p:nvPr/>
          </p:nvSpPr>
          <p:spPr bwMode="auto">
            <a:xfrm>
              <a:off x="528" y="2316"/>
              <a:ext cx="159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s</a:t>
              </a:r>
              <a:endParaRPr lang="en-US" altLang="en-US" sz="1800"/>
            </a:p>
          </p:txBody>
        </p:sp>
        <p:sp>
          <p:nvSpPr>
            <p:cNvPr id="19537" name="Rectangle 34"/>
            <p:cNvSpPr>
              <a:spLocks noChangeArrowheads="1"/>
            </p:cNvSpPr>
            <p:nvPr/>
          </p:nvSpPr>
          <p:spPr bwMode="auto">
            <a:xfrm>
              <a:off x="689" y="2337"/>
              <a:ext cx="546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 = 10</a:t>
              </a:r>
              <a:endParaRPr lang="en-US" altLang="en-US" sz="1800"/>
            </a:p>
          </p:txBody>
        </p:sp>
        <p:sp>
          <p:nvSpPr>
            <p:cNvPr id="19538" name="Rectangle 35"/>
            <p:cNvSpPr>
              <a:spLocks noChangeArrowheads="1"/>
            </p:cNvSpPr>
            <p:nvPr/>
          </p:nvSpPr>
          <p:spPr bwMode="auto">
            <a:xfrm>
              <a:off x="1864" y="3631"/>
              <a:ext cx="132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8</a:t>
              </a:r>
              <a:endParaRPr lang="en-US" altLang="en-US" sz="1800"/>
            </a:p>
          </p:txBody>
        </p:sp>
        <p:sp>
          <p:nvSpPr>
            <p:cNvPr id="19539" name="Rectangle 36"/>
            <p:cNvSpPr>
              <a:spLocks noChangeArrowheads="1"/>
            </p:cNvSpPr>
            <p:nvPr/>
          </p:nvSpPr>
          <p:spPr bwMode="auto">
            <a:xfrm>
              <a:off x="130" y="1755"/>
              <a:ext cx="1822" cy="5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r>
                <a:rPr lang="en-US" altLang="en-US" b="1">
                  <a:solidFill>
                    <a:schemeClr val="tx2"/>
                  </a:solidFill>
                </a:rPr>
                <a:t>Normal </a:t>
              </a:r>
              <a:br>
                <a:rPr lang="en-US" altLang="en-US" b="1">
                  <a:solidFill>
                    <a:schemeClr val="tx2"/>
                  </a:solidFill>
                </a:rPr>
              </a:br>
              <a:r>
                <a:rPr lang="en-US" altLang="en-US" b="1">
                  <a:solidFill>
                    <a:schemeClr val="tx2"/>
                  </a:solidFill>
                </a:rPr>
                <a:t>Distribution</a:t>
              </a:r>
            </a:p>
          </p:txBody>
        </p:sp>
      </p:grpSp>
      <p:grpSp>
        <p:nvGrpSpPr>
          <p:cNvPr id="3" name="Group 89"/>
          <p:cNvGrpSpPr>
            <a:grpSpLocks/>
          </p:cNvGrpSpPr>
          <p:nvPr/>
        </p:nvGrpSpPr>
        <p:grpSpPr bwMode="auto">
          <a:xfrm>
            <a:off x="5240338" y="2390775"/>
            <a:ext cx="3697287" cy="3471863"/>
            <a:chOff x="3301" y="1650"/>
            <a:chExt cx="2329" cy="2187"/>
          </a:xfrm>
        </p:grpSpPr>
        <p:sp>
          <p:nvSpPr>
            <p:cNvPr id="19476" name="Rectangle 66"/>
            <p:cNvSpPr>
              <a:spLocks noChangeArrowheads="1"/>
            </p:cNvSpPr>
            <p:nvPr/>
          </p:nvSpPr>
          <p:spPr bwMode="auto">
            <a:xfrm>
              <a:off x="5220" y="3520"/>
              <a:ext cx="103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/>
                <a:t>z</a:t>
              </a:r>
              <a:endParaRPr lang="en-US" altLang="en-US" sz="1800" i="1"/>
            </a:p>
          </p:txBody>
        </p:sp>
        <p:sp>
          <p:nvSpPr>
            <p:cNvPr id="19477" name="Rectangle 68"/>
            <p:cNvSpPr>
              <a:spLocks noChangeArrowheads="1"/>
            </p:cNvSpPr>
            <p:nvPr/>
          </p:nvSpPr>
          <p:spPr bwMode="auto">
            <a:xfrm>
              <a:off x="3958" y="3516"/>
              <a:ext cx="414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 = 0</a:t>
              </a:r>
              <a:endParaRPr lang="en-US" altLang="en-US" sz="1800"/>
            </a:p>
          </p:txBody>
        </p:sp>
        <p:sp>
          <p:nvSpPr>
            <p:cNvPr id="19478" name="Rectangle 71"/>
            <p:cNvSpPr>
              <a:spLocks noChangeArrowheads="1"/>
            </p:cNvSpPr>
            <p:nvPr/>
          </p:nvSpPr>
          <p:spPr bwMode="auto">
            <a:xfrm>
              <a:off x="4683" y="3516"/>
              <a:ext cx="330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>
                  <a:solidFill>
                    <a:srgbClr val="990099"/>
                  </a:solidFill>
                </a:rPr>
                <a:t>.30</a:t>
              </a:r>
              <a:endParaRPr lang="en-US" altLang="en-US" sz="1800">
                <a:solidFill>
                  <a:srgbClr val="990099"/>
                </a:solidFill>
              </a:endParaRPr>
            </a:p>
          </p:txBody>
        </p:sp>
        <p:sp>
          <p:nvSpPr>
            <p:cNvPr id="19479" name="Rectangle 39"/>
            <p:cNvSpPr>
              <a:spLocks noChangeArrowheads="1"/>
            </p:cNvSpPr>
            <p:nvPr/>
          </p:nvSpPr>
          <p:spPr bwMode="auto">
            <a:xfrm>
              <a:off x="3712" y="1650"/>
              <a:ext cx="1918" cy="5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r"/>
              <a:r>
                <a:rPr lang="en-US" altLang="en-US" b="1">
                  <a:solidFill>
                    <a:schemeClr val="tx2"/>
                  </a:solidFill>
                </a:rPr>
                <a:t>Standardized Normal Distribution</a:t>
              </a:r>
            </a:p>
          </p:txBody>
        </p:sp>
        <p:sp>
          <p:nvSpPr>
            <p:cNvPr id="19480" name="Freeform 41"/>
            <p:cNvSpPr>
              <a:spLocks/>
            </p:cNvSpPr>
            <p:nvPr/>
          </p:nvSpPr>
          <p:spPr bwMode="auto">
            <a:xfrm>
              <a:off x="4866" y="3227"/>
              <a:ext cx="390" cy="268"/>
            </a:xfrm>
            <a:custGeom>
              <a:avLst/>
              <a:gdLst>
                <a:gd name="T0" fmla="*/ 0 w 390"/>
                <a:gd name="T1" fmla="*/ 0 h 268"/>
                <a:gd name="T2" fmla="*/ 0 w 390"/>
                <a:gd name="T3" fmla="*/ 268 h 268"/>
                <a:gd name="T4" fmla="*/ 390 w 390"/>
                <a:gd name="T5" fmla="*/ 268 h 268"/>
                <a:gd name="T6" fmla="*/ 327 w 390"/>
                <a:gd name="T7" fmla="*/ 247 h 268"/>
                <a:gd name="T8" fmla="*/ 266 w 390"/>
                <a:gd name="T9" fmla="*/ 221 h 268"/>
                <a:gd name="T10" fmla="*/ 209 w 390"/>
                <a:gd name="T11" fmla="*/ 194 h 268"/>
                <a:gd name="T12" fmla="*/ 156 w 390"/>
                <a:gd name="T13" fmla="*/ 160 h 268"/>
                <a:gd name="T14" fmla="*/ 110 w 390"/>
                <a:gd name="T15" fmla="*/ 125 h 268"/>
                <a:gd name="T16" fmla="*/ 67 w 390"/>
                <a:gd name="T17" fmla="*/ 85 h 268"/>
                <a:gd name="T18" fmla="*/ 30 w 390"/>
                <a:gd name="T19" fmla="*/ 45 h 268"/>
                <a:gd name="T20" fmla="*/ 0 w 390"/>
                <a:gd name="T21" fmla="*/ 0 h 2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90"/>
                <a:gd name="T34" fmla="*/ 0 h 268"/>
                <a:gd name="T35" fmla="*/ 390 w 390"/>
                <a:gd name="T36" fmla="*/ 268 h 26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90" h="268">
                  <a:moveTo>
                    <a:pt x="0" y="0"/>
                  </a:moveTo>
                  <a:lnTo>
                    <a:pt x="0" y="268"/>
                  </a:lnTo>
                  <a:lnTo>
                    <a:pt x="390" y="268"/>
                  </a:lnTo>
                  <a:lnTo>
                    <a:pt x="327" y="247"/>
                  </a:lnTo>
                  <a:lnTo>
                    <a:pt x="266" y="221"/>
                  </a:lnTo>
                  <a:lnTo>
                    <a:pt x="209" y="194"/>
                  </a:lnTo>
                  <a:lnTo>
                    <a:pt x="156" y="160"/>
                  </a:lnTo>
                  <a:lnTo>
                    <a:pt x="110" y="125"/>
                  </a:lnTo>
                  <a:lnTo>
                    <a:pt x="67" y="85"/>
                  </a:lnTo>
                  <a:lnTo>
                    <a:pt x="30" y="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00D2">
                <a:alpha val="50195"/>
              </a:srgbClr>
            </a:solidFill>
            <a:ln w="174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81" name="Line 42"/>
            <p:cNvSpPr>
              <a:spLocks noChangeShapeType="1"/>
            </p:cNvSpPr>
            <p:nvPr/>
          </p:nvSpPr>
          <p:spPr bwMode="auto">
            <a:xfrm>
              <a:off x="4354" y="2516"/>
              <a:ext cx="1" cy="979"/>
            </a:xfrm>
            <a:prstGeom prst="line">
              <a:avLst/>
            </a:prstGeom>
            <a:noFill/>
            <a:ln w="174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2" name="Freeform 43"/>
            <p:cNvSpPr>
              <a:spLocks/>
            </p:cNvSpPr>
            <p:nvPr/>
          </p:nvSpPr>
          <p:spPr bwMode="auto">
            <a:xfrm>
              <a:off x="4354" y="2508"/>
              <a:ext cx="1026" cy="987"/>
            </a:xfrm>
            <a:custGeom>
              <a:avLst/>
              <a:gdLst>
                <a:gd name="T0" fmla="*/ 1026 w 1026"/>
                <a:gd name="T1" fmla="*/ 987 h 987"/>
                <a:gd name="T2" fmla="*/ 919 w 1026"/>
                <a:gd name="T3" fmla="*/ 976 h 987"/>
                <a:gd name="T4" fmla="*/ 864 w 1026"/>
                <a:gd name="T5" fmla="*/ 964 h 987"/>
                <a:gd name="T6" fmla="*/ 811 w 1026"/>
                <a:gd name="T7" fmla="*/ 949 h 987"/>
                <a:gd name="T8" fmla="*/ 756 w 1026"/>
                <a:gd name="T9" fmla="*/ 926 h 987"/>
                <a:gd name="T10" fmla="*/ 702 w 1026"/>
                <a:gd name="T11" fmla="*/ 894 h 987"/>
                <a:gd name="T12" fmla="*/ 649 w 1026"/>
                <a:gd name="T13" fmla="*/ 854 h 987"/>
                <a:gd name="T14" fmla="*/ 539 w 1026"/>
                <a:gd name="T15" fmla="*/ 741 h 987"/>
                <a:gd name="T16" fmla="*/ 432 w 1026"/>
                <a:gd name="T17" fmla="*/ 579 h 987"/>
                <a:gd name="T18" fmla="*/ 325 w 1026"/>
                <a:gd name="T19" fmla="*/ 385 h 987"/>
                <a:gd name="T20" fmla="*/ 270 w 1026"/>
                <a:gd name="T21" fmla="*/ 286 h 987"/>
                <a:gd name="T22" fmla="*/ 215 w 1026"/>
                <a:gd name="T23" fmla="*/ 196 h 987"/>
                <a:gd name="T24" fmla="*/ 162 w 1026"/>
                <a:gd name="T25" fmla="*/ 116 h 987"/>
                <a:gd name="T26" fmla="*/ 108 w 1026"/>
                <a:gd name="T27" fmla="*/ 53 h 987"/>
                <a:gd name="T28" fmla="*/ 53 w 1026"/>
                <a:gd name="T29" fmla="*/ 13 h 987"/>
                <a:gd name="T30" fmla="*/ 0 w 1026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6"/>
                <a:gd name="T49" fmla="*/ 0 h 987"/>
                <a:gd name="T50" fmla="*/ 1026 w 1026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6" h="987">
                  <a:moveTo>
                    <a:pt x="1026" y="987"/>
                  </a:moveTo>
                  <a:lnTo>
                    <a:pt x="919" y="976"/>
                  </a:lnTo>
                  <a:lnTo>
                    <a:pt x="864" y="964"/>
                  </a:lnTo>
                  <a:lnTo>
                    <a:pt x="811" y="949"/>
                  </a:lnTo>
                  <a:lnTo>
                    <a:pt x="756" y="926"/>
                  </a:lnTo>
                  <a:lnTo>
                    <a:pt x="702" y="894"/>
                  </a:lnTo>
                  <a:lnTo>
                    <a:pt x="649" y="854"/>
                  </a:lnTo>
                  <a:lnTo>
                    <a:pt x="539" y="741"/>
                  </a:lnTo>
                  <a:lnTo>
                    <a:pt x="432" y="579"/>
                  </a:lnTo>
                  <a:lnTo>
                    <a:pt x="325" y="385"/>
                  </a:lnTo>
                  <a:lnTo>
                    <a:pt x="270" y="286"/>
                  </a:lnTo>
                  <a:lnTo>
                    <a:pt x="215" y="196"/>
                  </a:lnTo>
                  <a:lnTo>
                    <a:pt x="162" y="116"/>
                  </a:lnTo>
                  <a:lnTo>
                    <a:pt x="108" y="53"/>
                  </a:lnTo>
                  <a:lnTo>
                    <a:pt x="53" y="13"/>
                  </a:lnTo>
                  <a:lnTo>
                    <a:pt x="0" y="0"/>
                  </a:lnTo>
                </a:path>
              </a:pathLst>
            </a:custGeom>
            <a:noFill/>
            <a:ln w="57150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3" name="Freeform 44"/>
            <p:cNvSpPr>
              <a:spLocks/>
            </p:cNvSpPr>
            <p:nvPr/>
          </p:nvSpPr>
          <p:spPr bwMode="auto">
            <a:xfrm>
              <a:off x="3326" y="2508"/>
              <a:ext cx="1028" cy="987"/>
            </a:xfrm>
            <a:custGeom>
              <a:avLst/>
              <a:gdLst>
                <a:gd name="T0" fmla="*/ 0 w 1028"/>
                <a:gd name="T1" fmla="*/ 987 h 987"/>
                <a:gd name="T2" fmla="*/ 107 w 1028"/>
                <a:gd name="T3" fmla="*/ 976 h 987"/>
                <a:gd name="T4" fmla="*/ 162 w 1028"/>
                <a:gd name="T5" fmla="*/ 964 h 987"/>
                <a:gd name="T6" fmla="*/ 217 w 1028"/>
                <a:gd name="T7" fmla="*/ 949 h 987"/>
                <a:gd name="T8" fmla="*/ 270 w 1028"/>
                <a:gd name="T9" fmla="*/ 926 h 987"/>
                <a:gd name="T10" fmla="*/ 324 w 1028"/>
                <a:gd name="T11" fmla="*/ 894 h 987"/>
                <a:gd name="T12" fmla="*/ 379 w 1028"/>
                <a:gd name="T13" fmla="*/ 854 h 987"/>
                <a:gd name="T14" fmla="*/ 487 w 1028"/>
                <a:gd name="T15" fmla="*/ 741 h 987"/>
                <a:gd name="T16" fmla="*/ 594 w 1028"/>
                <a:gd name="T17" fmla="*/ 579 h 987"/>
                <a:gd name="T18" fmla="*/ 704 w 1028"/>
                <a:gd name="T19" fmla="*/ 385 h 987"/>
                <a:gd name="T20" fmla="*/ 756 w 1028"/>
                <a:gd name="T21" fmla="*/ 286 h 987"/>
                <a:gd name="T22" fmla="*/ 811 w 1028"/>
                <a:gd name="T23" fmla="*/ 196 h 987"/>
                <a:gd name="T24" fmla="*/ 866 w 1028"/>
                <a:gd name="T25" fmla="*/ 116 h 987"/>
                <a:gd name="T26" fmla="*/ 918 w 1028"/>
                <a:gd name="T27" fmla="*/ 53 h 987"/>
                <a:gd name="T28" fmla="*/ 973 w 1028"/>
                <a:gd name="T29" fmla="*/ 13 h 987"/>
                <a:gd name="T30" fmla="*/ 1028 w 1028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8"/>
                <a:gd name="T49" fmla="*/ 0 h 987"/>
                <a:gd name="T50" fmla="*/ 1028 w 1028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8" h="987">
                  <a:moveTo>
                    <a:pt x="0" y="987"/>
                  </a:moveTo>
                  <a:lnTo>
                    <a:pt x="107" y="976"/>
                  </a:lnTo>
                  <a:lnTo>
                    <a:pt x="162" y="964"/>
                  </a:lnTo>
                  <a:lnTo>
                    <a:pt x="217" y="949"/>
                  </a:lnTo>
                  <a:lnTo>
                    <a:pt x="270" y="926"/>
                  </a:lnTo>
                  <a:lnTo>
                    <a:pt x="324" y="894"/>
                  </a:lnTo>
                  <a:lnTo>
                    <a:pt x="379" y="854"/>
                  </a:lnTo>
                  <a:lnTo>
                    <a:pt x="487" y="741"/>
                  </a:lnTo>
                  <a:lnTo>
                    <a:pt x="594" y="579"/>
                  </a:lnTo>
                  <a:lnTo>
                    <a:pt x="704" y="385"/>
                  </a:lnTo>
                  <a:lnTo>
                    <a:pt x="756" y="286"/>
                  </a:lnTo>
                  <a:lnTo>
                    <a:pt x="811" y="196"/>
                  </a:lnTo>
                  <a:lnTo>
                    <a:pt x="866" y="116"/>
                  </a:lnTo>
                  <a:lnTo>
                    <a:pt x="918" y="53"/>
                  </a:lnTo>
                  <a:lnTo>
                    <a:pt x="973" y="13"/>
                  </a:lnTo>
                  <a:lnTo>
                    <a:pt x="1028" y="0"/>
                  </a:lnTo>
                </a:path>
              </a:pathLst>
            </a:custGeom>
            <a:noFill/>
            <a:ln w="57150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4" name="Freeform 45"/>
            <p:cNvSpPr>
              <a:spLocks/>
            </p:cNvSpPr>
            <p:nvPr/>
          </p:nvSpPr>
          <p:spPr bwMode="auto">
            <a:xfrm>
              <a:off x="3326" y="2531"/>
              <a:ext cx="2054" cy="964"/>
            </a:xfrm>
            <a:custGeom>
              <a:avLst/>
              <a:gdLst>
                <a:gd name="T0" fmla="*/ 0 w 2054"/>
                <a:gd name="T1" fmla="*/ 0 h 964"/>
                <a:gd name="T2" fmla="*/ 0 w 2054"/>
                <a:gd name="T3" fmla="*/ 964 h 964"/>
                <a:gd name="T4" fmla="*/ 2054 w 2054"/>
                <a:gd name="T5" fmla="*/ 964 h 964"/>
                <a:gd name="T6" fmla="*/ 0 60000 65536"/>
                <a:gd name="T7" fmla="*/ 0 60000 65536"/>
                <a:gd name="T8" fmla="*/ 0 60000 65536"/>
                <a:gd name="T9" fmla="*/ 0 w 2054"/>
                <a:gd name="T10" fmla="*/ 0 h 964"/>
                <a:gd name="T11" fmla="*/ 2054 w 2054"/>
                <a:gd name="T12" fmla="*/ 964 h 9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54" h="964">
                  <a:moveTo>
                    <a:pt x="0" y="0"/>
                  </a:moveTo>
                  <a:lnTo>
                    <a:pt x="0" y="964"/>
                  </a:lnTo>
                  <a:lnTo>
                    <a:pt x="2054" y="964"/>
                  </a:lnTo>
                </a:path>
              </a:pathLst>
            </a:custGeom>
            <a:noFill/>
            <a:ln w="30163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5" name="Line 46"/>
            <p:cNvSpPr>
              <a:spLocks noChangeShapeType="1"/>
            </p:cNvSpPr>
            <p:nvPr/>
          </p:nvSpPr>
          <p:spPr bwMode="auto">
            <a:xfrm>
              <a:off x="3301" y="2531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6" name="Line 47"/>
            <p:cNvSpPr>
              <a:spLocks noChangeShapeType="1"/>
            </p:cNvSpPr>
            <p:nvPr/>
          </p:nvSpPr>
          <p:spPr bwMode="auto">
            <a:xfrm>
              <a:off x="3301" y="262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7" name="Line 48"/>
            <p:cNvSpPr>
              <a:spLocks noChangeShapeType="1"/>
            </p:cNvSpPr>
            <p:nvPr/>
          </p:nvSpPr>
          <p:spPr bwMode="auto">
            <a:xfrm>
              <a:off x="3301" y="2723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8" name="Line 49"/>
            <p:cNvSpPr>
              <a:spLocks noChangeShapeType="1"/>
            </p:cNvSpPr>
            <p:nvPr/>
          </p:nvSpPr>
          <p:spPr bwMode="auto">
            <a:xfrm>
              <a:off x="3301" y="2819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9" name="Line 50"/>
            <p:cNvSpPr>
              <a:spLocks noChangeShapeType="1"/>
            </p:cNvSpPr>
            <p:nvPr/>
          </p:nvSpPr>
          <p:spPr bwMode="auto">
            <a:xfrm>
              <a:off x="3301" y="291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0" name="Line 51"/>
            <p:cNvSpPr>
              <a:spLocks noChangeShapeType="1"/>
            </p:cNvSpPr>
            <p:nvPr/>
          </p:nvSpPr>
          <p:spPr bwMode="auto">
            <a:xfrm>
              <a:off x="3301" y="3013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1" name="Line 52"/>
            <p:cNvSpPr>
              <a:spLocks noChangeShapeType="1"/>
            </p:cNvSpPr>
            <p:nvPr/>
          </p:nvSpPr>
          <p:spPr bwMode="auto">
            <a:xfrm>
              <a:off x="3301" y="3110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2" name="Line 53"/>
            <p:cNvSpPr>
              <a:spLocks noChangeShapeType="1"/>
            </p:cNvSpPr>
            <p:nvPr/>
          </p:nvSpPr>
          <p:spPr bwMode="auto">
            <a:xfrm>
              <a:off x="3301" y="320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3" name="Line 54"/>
            <p:cNvSpPr>
              <a:spLocks noChangeShapeType="1"/>
            </p:cNvSpPr>
            <p:nvPr/>
          </p:nvSpPr>
          <p:spPr bwMode="auto">
            <a:xfrm>
              <a:off x="3301" y="3303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4" name="Line 55"/>
            <p:cNvSpPr>
              <a:spLocks noChangeShapeType="1"/>
            </p:cNvSpPr>
            <p:nvPr/>
          </p:nvSpPr>
          <p:spPr bwMode="auto">
            <a:xfrm>
              <a:off x="3301" y="3398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5" name="Line 56"/>
            <p:cNvSpPr>
              <a:spLocks noChangeShapeType="1"/>
            </p:cNvSpPr>
            <p:nvPr/>
          </p:nvSpPr>
          <p:spPr bwMode="auto">
            <a:xfrm>
              <a:off x="5380" y="3495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6" name="Line 57"/>
            <p:cNvSpPr>
              <a:spLocks noChangeShapeType="1"/>
            </p:cNvSpPr>
            <p:nvPr/>
          </p:nvSpPr>
          <p:spPr bwMode="auto">
            <a:xfrm>
              <a:off x="5176" y="3495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7" name="Line 58"/>
            <p:cNvSpPr>
              <a:spLocks noChangeShapeType="1"/>
            </p:cNvSpPr>
            <p:nvPr/>
          </p:nvSpPr>
          <p:spPr bwMode="auto">
            <a:xfrm>
              <a:off x="4969" y="3495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8" name="Line 59"/>
            <p:cNvSpPr>
              <a:spLocks noChangeShapeType="1"/>
            </p:cNvSpPr>
            <p:nvPr/>
          </p:nvSpPr>
          <p:spPr bwMode="auto">
            <a:xfrm>
              <a:off x="4765" y="3495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9" name="Line 60"/>
            <p:cNvSpPr>
              <a:spLocks noChangeShapeType="1"/>
            </p:cNvSpPr>
            <p:nvPr/>
          </p:nvSpPr>
          <p:spPr bwMode="auto">
            <a:xfrm>
              <a:off x="4558" y="3495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0" name="Line 61"/>
            <p:cNvSpPr>
              <a:spLocks noChangeShapeType="1"/>
            </p:cNvSpPr>
            <p:nvPr/>
          </p:nvSpPr>
          <p:spPr bwMode="auto">
            <a:xfrm>
              <a:off x="4354" y="3495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1" name="Line 62"/>
            <p:cNvSpPr>
              <a:spLocks noChangeShapeType="1"/>
            </p:cNvSpPr>
            <p:nvPr/>
          </p:nvSpPr>
          <p:spPr bwMode="auto">
            <a:xfrm>
              <a:off x="4148" y="3495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2" name="Line 63"/>
            <p:cNvSpPr>
              <a:spLocks noChangeShapeType="1"/>
            </p:cNvSpPr>
            <p:nvPr/>
          </p:nvSpPr>
          <p:spPr bwMode="auto">
            <a:xfrm>
              <a:off x="3943" y="3495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3" name="Line 64"/>
            <p:cNvSpPr>
              <a:spLocks noChangeShapeType="1"/>
            </p:cNvSpPr>
            <p:nvPr/>
          </p:nvSpPr>
          <p:spPr bwMode="auto">
            <a:xfrm>
              <a:off x="3737" y="3495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4" name="Line 65"/>
            <p:cNvSpPr>
              <a:spLocks noChangeShapeType="1"/>
            </p:cNvSpPr>
            <p:nvPr/>
          </p:nvSpPr>
          <p:spPr bwMode="auto">
            <a:xfrm>
              <a:off x="3532" y="3495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5" name="Rectangle 67"/>
            <p:cNvSpPr>
              <a:spLocks noChangeArrowheads="1"/>
            </p:cNvSpPr>
            <p:nvPr/>
          </p:nvSpPr>
          <p:spPr bwMode="auto">
            <a:xfrm>
              <a:off x="3804" y="3495"/>
              <a:ext cx="152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m</a:t>
              </a:r>
              <a:endParaRPr lang="en-US" altLang="en-US" sz="1800"/>
            </a:p>
          </p:txBody>
        </p:sp>
        <p:sp>
          <p:nvSpPr>
            <p:cNvPr id="19506" name="Rectangle 69"/>
            <p:cNvSpPr>
              <a:spLocks noChangeArrowheads="1"/>
            </p:cNvSpPr>
            <p:nvPr/>
          </p:nvSpPr>
          <p:spPr bwMode="auto">
            <a:xfrm>
              <a:off x="4695" y="2211"/>
              <a:ext cx="159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s</a:t>
              </a:r>
              <a:endParaRPr lang="en-US" altLang="en-US" sz="1800"/>
            </a:p>
          </p:txBody>
        </p:sp>
        <p:sp>
          <p:nvSpPr>
            <p:cNvPr id="19507" name="Rectangle 70"/>
            <p:cNvSpPr>
              <a:spLocks noChangeArrowheads="1"/>
            </p:cNvSpPr>
            <p:nvPr/>
          </p:nvSpPr>
          <p:spPr bwMode="auto">
            <a:xfrm>
              <a:off x="4856" y="2232"/>
              <a:ext cx="414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 = 1</a:t>
              </a:r>
              <a:endParaRPr lang="en-US" altLang="en-US" sz="1800"/>
            </a:p>
          </p:txBody>
        </p:sp>
      </p:grpSp>
      <p:grpSp>
        <p:nvGrpSpPr>
          <p:cNvPr id="4" name="Group 92"/>
          <p:cNvGrpSpPr>
            <a:grpSpLocks/>
          </p:cNvGrpSpPr>
          <p:nvPr/>
        </p:nvGrpSpPr>
        <p:grpSpPr bwMode="auto">
          <a:xfrm>
            <a:off x="7467600" y="4405313"/>
            <a:ext cx="1368425" cy="835025"/>
            <a:chOff x="4704" y="2919"/>
            <a:chExt cx="862" cy="526"/>
          </a:xfrm>
        </p:grpSpPr>
        <p:sp>
          <p:nvSpPr>
            <p:cNvPr id="19474" name="Line 72"/>
            <p:cNvSpPr>
              <a:spLocks noChangeShapeType="1"/>
            </p:cNvSpPr>
            <p:nvPr/>
          </p:nvSpPr>
          <p:spPr bwMode="auto">
            <a:xfrm flipH="1">
              <a:off x="4955" y="3207"/>
              <a:ext cx="181" cy="238"/>
            </a:xfrm>
            <a:prstGeom prst="line">
              <a:avLst/>
            </a:prstGeom>
            <a:noFill/>
            <a:ln w="28575">
              <a:solidFill>
                <a:srgbClr val="B0D46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475" name="Rectangle 75"/>
            <p:cNvSpPr>
              <a:spLocks noChangeArrowheads="1"/>
            </p:cNvSpPr>
            <p:nvPr/>
          </p:nvSpPr>
          <p:spPr bwMode="auto">
            <a:xfrm>
              <a:off x="4704" y="2919"/>
              <a:ext cx="862" cy="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r>
                <a:rPr lang="en-US" altLang="en-US" sz="2800" b="1">
                  <a:solidFill>
                    <a:srgbClr val="990099"/>
                  </a:solidFill>
                </a:rPr>
                <a:t>  	.3821</a:t>
              </a:r>
            </a:p>
          </p:txBody>
        </p:sp>
      </p:grpSp>
      <p:grpSp>
        <p:nvGrpSpPr>
          <p:cNvPr id="5" name="Group 91"/>
          <p:cNvGrpSpPr>
            <a:grpSpLocks/>
          </p:cNvGrpSpPr>
          <p:nvPr/>
        </p:nvGrpSpPr>
        <p:grpSpPr bwMode="auto">
          <a:xfrm>
            <a:off x="6970713" y="4100513"/>
            <a:ext cx="1716087" cy="304800"/>
            <a:chOff x="4391" y="2727"/>
            <a:chExt cx="1081" cy="192"/>
          </a:xfrm>
        </p:grpSpPr>
        <p:sp useBgFill="1">
          <p:nvSpPr>
            <p:cNvPr id="19472" name="Rectangle 74"/>
            <p:cNvSpPr>
              <a:spLocks noChangeArrowheads="1"/>
            </p:cNvSpPr>
            <p:nvPr/>
          </p:nvSpPr>
          <p:spPr bwMode="auto">
            <a:xfrm>
              <a:off x="4704" y="2727"/>
              <a:ext cx="418" cy="192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46038" tIns="0" rIns="46038" bIns="0" anchor="ctr" anchorCtr="1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sz="2000" b="1">
                  <a:solidFill>
                    <a:srgbClr val="990099"/>
                  </a:solidFill>
                </a:rPr>
                <a:t>.5000</a:t>
              </a:r>
            </a:p>
          </p:txBody>
        </p:sp>
        <p:sp>
          <p:nvSpPr>
            <p:cNvPr id="19473" name="Line 76"/>
            <p:cNvSpPr>
              <a:spLocks noChangeShapeType="1"/>
            </p:cNvSpPr>
            <p:nvPr/>
          </p:nvSpPr>
          <p:spPr bwMode="auto">
            <a:xfrm>
              <a:off x="4391" y="2729"/>
              <a:ext cx="1081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" name="Group 90"/>
          <p:cNvGrpSpPr>
            <a:grpSpLocks/>
          </p:cNvGrpSpPr>
          <p:nvPr/>
        </p:nvGrpSpPr>
        <p:grpSpPr bwMode="auto">
          <a:xfrm>
            <a:off x="6731000" y="4714875"/>
            <a:ext cx="1139825" cy="455613"/>
            <a:chOff x="4240" y="3114"/>
            <a:chExt cx="718" cy="287"/>
          </a:xfrm>
        </p:grpSpPr>
        <p:sp>
          <p:nvSpPr>
            <p:cNvPr id="19470" name="Rectangle 73"/>
            <p:cNvSpPr>
              <a:spLocks noChangeArrowheads="1"/>
            </p:cNvSpPr>
            <p:nvPr/>
          </p:nvSpPr>
          <p:spPr bwMode="auto">
            <a:xfrm>
              <a:off x="4240" y="3114"/>
              <a:ext cx="718" cy="2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sz="2000" b="1">
                  <a:solidFill>
                    <a:srgbClr val="990099"/>
                  </a:solidFill>
                </a:rPr>
                <a:t>.1179</a:t>
              </a:r>
            </a:p>
          </p:txBody>
        </p:sp>
        <p:sp>
          <p:nvSpPr>
            <p:cNvPr id="19471" name="Line 77"/>
            <p:cNvSpPr>
              <a:spLocks noChangeShapeType="1"/>
            </p:cNvSpPr>
            <p:nvPr/>
          </p:nvSpPr>
          <p:spPr bwMode="auto">
            <a:xfrm>
              <a:off x="4343" y="3401"/>
              <a:ext cx="51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" name="Group 93"/>
          <p:cNvGrpSpPr>
            <a:grpSpLocks/>
          </p:cNvGrpSpPr>
          <p:nvPr/>
        </p:nvGrpSpPr>
        <p:grpSpPr bwMode="auto">
          <a:xfrm>
            <a:off x="2357438" y="1471613"/>
            <a:ext cx="4270375" cy="4852987"/>
            <a:chOff x="1485" y="927"/>
            <a:chExt cx="2690" cy="3057"/>
          </a:xfrm>
        </p:grpSpPr>
        <p:sp>
          <p:nvSpPr>
            <p:cNvPr id="19466" name="Rectangle 78"/>
            <p:cNvSpPr>
              <a:spLocks noChangeArrowheads="1"/>
            </p:cNvSpPr>
            <p:nvPr/>
          </p:nvSpPr>
          <p:spPr bwMode="auto">
            <a:xfrm>
              <a:off x="1969" y="3736"/>
              <a:ext cx="2206" cy="2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r>
                <a:rPr lang="en-US" altLang="en-US" sz="2000">
                  <a:solidFill>
                    <a:schemeClr val="tx2"/>
                  </a:solidFill>
                </a:rPr>
                <a:t>Shaded area exaggerated</a:t>
              </a:r>
            </a:p>
          </p:txBody>
        </p:sp>
        <p:grpSp>
          <p:nvGrpSpPr>
            <p:cNvPr id="19467" name="Group 84"/>
            <p:cNvGrpSpPr>
              <a:grpSpLocks/>
            </p:cNvGrpSpPr>
            <p:nvPr/>
          </p:nvGrpSpPr>
          <p:grpSpPr bwMode="auto">
            <a:xfrm>
              <a:off x="1840" y="1847"/>
              <a:ext cx="1728" cy="793"/>
              <a:chOff x="1840" y="2390"/>
              <a:chExt cx="1728" cy="793"/>
            </a:xfrm>
          </p:grpSpPr>
          <p:sp>
            <p:nvSpPr>
              <p:cNvPr id="19468" name="Freeform 80"/>
              <p:cNvSpPr>
                <a:spLocks/>
              </p:cNvSpPr>
              <p:nvPr/>
            </p:nvSpPr>
            <p:spPr bwMode="auto">
              <a:xfrm>
                <a:off x="1842" y="2424"/>
                <a:ext cx="1726" cy="759"/>
              </a:xfrm>
              <a:custGeom>
                <a:avLst/>
                <a:gdLst>
                  <a:gd name="T0" fmla="*/ 0 w 1726"/>
                  <a:gd name="T1" fmla="*/ 386 h 759"/>
                  <a:gd name="T2" fmla="*/ 86 w 1726"/>
                  <a:gd name="T3" fmla="*/ 282 h 759"/>
                  <a:gd name="T4" fmla="*/ 151 w 1726"/>
                  <a:gd name="T5" fmla="*/ 227 h 759"/>
                  <a:gd name="T6" fmla="*/ 224 w 1726"/>
                  <a:gd name="T7" fmla="*/ 175 h 759"/>
                  <a:gd name="T8" fmla="*/ 304 w 1726"/>
                  <a:gd name="T9" fmla="*/ 134 h 759"/>
                  <a:gd name="T10" fmla="*/ 394 w 1726"/>
                  <a:gd name="T11" fmla="*/ 93 h 759"/>
                  <a:gd name="T12" fmla="*/ 502 w 1726"/>
                  <a:gd name="T13" fmla="*/ 57 h 759"/>
                  <a:gd name="T14" fmla="*/ 646 w 1726"/>
                  <a:gd name="T15" fmla="*/ 20 h 759"/>
                  <a:gd name="T16" fmla="*/ 778 w 1726"/>
                  <a:gd name="T17" fmla="*/ 6 h 759"/>
                  <a:gd name="T18" fmla="*/ 896 w 1726"/>
                  <a:gd name="T19" fmla="*/ 2 h 759"/>
                  <a:gd name="T20" fmla="*/ 1021 w 1726"/>
                  <a:gd name="T21" fmla="*/ 14 h 759"/>
                  <a:gd name="T22" fmla="*/ 1132 w 1726"/>
                  <a:gd name="T23" fmla="*/ 36 h 759"/>
                  <a:gd name="T24" fmla="*/ 1236 w 1726"/>
                  <a:gd name="T25" fmla="*/ 79 h 759"/>
                  <a:gd name="T26" fmla="*/ 1342 w 1726"/>
                  <a:gd name="T27" fmla="*/ 147 h 759"/>
                  <a:gd name="T28" fmla="*/ 1426 w 1726"/>
                  <a:gd name="T29" fmla="*/ 225 h 759"/>
                  <a:gd name="T30" fmla="*/ 1472 w 1726"/>
                  <a:gd name="T31" fmla="*/ 277 h 759"/>
                  <a:gd name="T32" fmla="*/ 1594 w 1726"/>
                  <a:gd name="T33" fmla="*/ 94 h 759"/>
                  <a:gd name="T34" fmla="*/ 1596 w 1726"/>
                  <a:gd name="T35" fmla="*/ 197 h 759"/>
                  <a:gd name="T36" fmla="*/ 1605 w 1726"/>
                  <a:gd name="T37" fmla="*/ 300 h 759"/>
                  <a:gd name="T38" fmla="*/ 1624 w 1726"/>
                  <a:gd name="T39" fmla="*/ 398 h 759"/>
                  <a:gd name="T40" fmla="*/ 1651 w 1726"/>
                  <a:gd name="T41" fmla="*/ 499 h 759"/>
                  <a:gd name="T42" fmla="*/ 1706 w 1726"/>
                  <a:gd name="T43" fmla="*/ 627 h 759"/>
                  <a:gd name="T44" fmla="*/ 1685 w 1726"/>
                  <a:gd name="T45" fmla="*/ 685 h 759"/>
                  <a:gd name="T46" fmla="*/ 1601 w 1726"/>
                  <a:gd name="T47" fmla="*/ 667 h 759"/>
                  <a:gd name="T48" fmla="*/ 1534 w 1726"/>
                  <a:gd name="T49" fmla="*/ 664 h 759"/>
                  <a:gd name="T50" fmla="*/ 1469 w 1726"/>
                  <a:gd name="T51" fmla="*/ 671 h 759"/>
                  <a:gd name="T52" fmla="*/ 1403 w 1726"/>
                  <a:gd name="T53" fmla="*/ 690 h 759"/>
                  <a:gd name="T54" fmla="*/ 1330 w 1726"/>
                  <a:gd name="T55" fmla="*/ 723 h 759"/>
                  <a:gd name="T56" fmla="*/ 1259 w 1726"/>
                  <a:gd name="T57" fmla="*/ 687 h 759"/>
                  <a:gd name="T58" fmla="*/ 1345 w 1726"/>
                  <a:gd name="T59" fmla="*/ 482 h 759"/>
                  <a:gd name="T60" fmla="*/ 1237 w 1726"/>
                  <a:gd name="T61" fmla="*/ 396 h 759"/>
                  <a:gd name="T62" fmla="*/ 1131 w 1726"/>
                  <a:gd name="T63" fmla="*/ 328 h 759"/>
                  <a:gd name="T64" fmla="*/ 1036 w 1726"/>
                  <a:gd name="T65" fmla="*/ 277 h 759"/>
                  <a:gd name="T66" fmla="*/ 921 w 1726"/>
                  <a:gd name="T67" fmla="*/ 232 h 759"/>
                  <a:gd name="T68" fmla="*/ 811 w 1726"/>
                  <a:gd name="T69" fmla="*/ 209 h 759"/>
                  <a:gd name="T70" fmla="*/ 707 w 1726"/>
                  <a:gd name="T71" fmla="*/ 195 h 759"/>
                  <a:gd name="T72" fmla="*/ 587 w 1726"/>
                  <a:gd name="T73" fmla="*/ 201 h 759"/>
                  <a:gd name="T74" fmla="*/ 470 w 1726"/>
                  <a:gd name="T75" fmla="*/ 211 h 759"/>
                  <a:gd name="T76" fmla="*/ 334 w 1726"/>
                  <a:gd name="T77" fmla="*/ 232 h 759"/>
                  <a:gd name="T78" fmla="*/ 231 w 1726"/>
                  <a:gd name="T79" fmla="*/ 266 h 759"/>
                  <a:gd name="T80" fmla="*/ 158 w 1726"/>
                  <a:gd name="T81" fmla="*/ 301 h 759"/>
                  <a:gd name="T82" fmla="*/ 97 w 1726"/>
                  <a:gd name="T83" fmla="*/ 343 h 75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726"/>
                  <a:gd name="T127" fmla="*/ 0 h 759"/>
                  <a:gd name="T128" fmla="*/ 1726 w 1726"/>
                  <a:gd name="T129" fmla="*/ 759 h 75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726" h="759">
                    <a:moveTo>
                      <a:pt x="7" y="425"/>
                    </a:moveTo>
                    <a:lnTo>
                      <a:pt x="0" y="386"/>
                    </a:lnTo>
                    <a:lnTo>
                      <a:pt x="52" y="320"/>
                    </a:lnTo>
                    <a:lnTo>
                      <a:pt x="86" y="282"/>
                    </a:lnTo>
                    <a:lnTo>
                      <a:pt x="122" y="255"/>
                    </a:lnTo>
                    <a:lnTo>
                      <a:pt x="151" y="227"/>
                    </a:lnTo>
                    <a:lnTo>
                      <a:pt x="190" y="200"/>
                    </a:lnTo>
                    <a:lnTo>
                      <a:pt x="224" y="175"/>
                    </a:lnTo>
                    <a:lnTo>
                      <a:pt x="269" y="153"/>
                    </a:lnTo>
                    <a:lnTo>
                      <a:pt x="304" y="134"/>
                    </a:lnTo>
                    <a:lnTo>
                      <a:pt x="341" y="113"/>
                    </a:lnTo>
                    <a:lnTo>
                      <a:pt x="394" y="93"/>
                    </a:lnTo>
                    <a:lnTo>
                      <a:pt x="443" y="75"/>
                    </a:lnTo>
                    <a:lnTo>
                      <a:pt x="502" y="57"/>
                    </a:lnTo>
                    <a:lnTo>
                      <a:pt x="581" y="34"/>
                    </a:lnTo>
                    <a:lnTo>
                      <a:pt x="646" y="20"/>
                    </a:lnTo>
                    <a:lnTo>
                      <a:pt x="700" y="14"/>
                    </a:lnTo>
                    <a:lnTo>
                      <a:pt x="778" y="6"/>
                    </a:lnTo>
                    <a:lnTo>
                      <a:pt x="837" y="0"/>
                    </a:lnTo>
                    <a:lnTo>
                      <a:pt x="896" y="2"/>
                    </a:lnTo>
                    <a:lnTo>
                      <a:pt x="958" y="4"/>
                    </a:lnTo>
                    <a:lnTo>
                      <a:pt x="1021" y="14"/>
                    </a:lnTo>
                    <a:lnTo>
                      <a:pt x="1076" y="22"/>
                    </a:lnTo>
                    <a:lnTo>
                      <a:pt x="1132" y="36"/>
                    </a:lnTo>
                    <a:lnTo>
                      <a:pt x="1185" y="57"/>
                    </a:lnTo>
                    <a:lnTo>
                      <a:pt x="1236" y="79"/>
                    </a:lnTo>
                    <a:lnTo>
                      <a:pt x="1290" y="108"/>
                    </a:lnTo>
                    <a:lnTo>
                      <a:pt x="1342" y="147"/>
                    </a:lnTo>
                    <a:lnTo>
                      <a:pt x="1382" y="181"/>
                    </a:lnTo>
                    <a:lnTo>
                      <a:pt x="1426" y="225"/>
                    </a:lnTo>
                    <a:lnTo>
                      <a:pt x="1457" y="258"/>
                    </a:lnTo>
                    <a:lnTo>
                      <a:pt x="1472" y="277"/>
                    </a:lnTo>
                    <a:lnTo>
                      <a:pt x="1582" y="46"/>
                    </a:lnTo>
                    <a:lnTo>
                      <a:pt x="1594" y="94"/>
                    </a:lnTo>
                    <a:lnTo>
                      <a:pt x="1594" y="147"/>
                    </a:lnTo>
                    <a:lnTo>
                      <a:pt x="1596" y="197"/>
                    </a:lnTo>
                    <a:lnTo>
                      <a:pt x="1600" y="247"/>
                    </a:lnTo>
                    <a:lnTo>
                      <a:pt x="1605" y="300"/>
                    </a:lnTo>
                    <a:lnTo>
                      <a:pt x="1615" y="354"/>
                    </a:lnTo>
                    <a:lnTo>
                      <a:pt x="1624" y="398"/>
                    </a:lnTo>
                    <a:lnTo>
                      <a:pt x="1637" y="450"/>
                    </a:lnTo>
                    <a:lnTo>
                      <a:pt x="1651" y="499"/>
                    </a:lnTo>
                    <a:lnTo>
                      <a:pt x="1671" y="561"/>
                    </a:lnTo>
                    <a:lnTo>
                      <a:pt x="1706" y="627"/>
                    </a:lnTo>
                    <a:lnTo>
                      <a:pt x="1725" y="698"/>
                    </a:lnTo>
                    <a:lnTo>
                      <a:pt x="1685" y="685"/>
                    </a:lnTo>
                    <a:lnTo>
                      <a:pt x="1646" y="676"/>
                    </a:lnTo>
                    <a:lnTo>
                      <a:pt x="1601" y="667"/>
                    </a:lnTo>
                    <a:lnTo>
                      <a:pt x="1559" y="663"/>
                    </a:lnTo>
                    <a:lnTo>
                      <a:pt x="1534" y="664"/>
                    </a:lnTo>
                    <a:lnTo>
                      <a:pt x="1507" y="666"/>
                    </a:lnTo>
                    <a:lnTo>
                      <a:pt x="1469" y="671"/>
                    </a:lnTo>
                    <a:lnTo>
                      <a:pt x="1434" y="681"/>
                    </a:lnTo>
                    <a:lnTo>
                      <a:pt x="1403" y="690"/>
                    </a:lnTo>
                    <a:lnTo>
                      <a:pt x="1367" y="707"/>
                    </a:lnTo>
                    <a:lnTo>
                      <a:pt x="1330" y="723"/>
                    </a:lnTo>
                    <a:lnTo>
                      <a:pt x="1277" y="758"/>
                    </a:lnTo>
                    <a:lnTo>
                      <a:pt x="1259" y="687"/>
                    </a:lnTo>
                    <a:lnTo>
                      <a:pt x="1362" y="500"/>
                    </a:lnTo>
                    <a:lnTo>
                      <a:pt x="1345" y="482"/>
                    </a:lnTo>
                    <a:lnTo>
                      <a:pt x="1286" y="434"/>
                    </a:lnTo>
                    <a:lnTo>
                      <a:pt x="1237" y="396"/>
                    </a:lnTo>
                    <a:lnTo>
                      <a:pt x="1172" y="350"/>
                    </a:lnTo>
                    <a:lnTo>
                      <a:pt x="1131" y="328"/>
                    </a:lnTo>
                    <a:lnTo>
                      <a:pt x="1092" y="305"/>
                    </a:lnTo>
                    <a:lnTo>
                      <a:pt x="1036" y="277"/>
                    </a:lnTo>
                    <a:lnTo>
                      <a:pt x="982" y="251"/>
                    </a:lnTo>
                    <a:lnTo>
                      <a:pt x="921" y="232"/>
                    </a:lnTo>
                    <a:lnTo>
                      <a:pt x="868" y="219"/>
                    </a:lnTo>
                    <a:lnTo>
                      <a:pt x="811" y="209"/>
                    </a:lnTo>
                    <a:lnTo>
                      <a:pt x="753" y="197"/>
                    </a:lnTo>
                    <a:lnTo>
                      <a:pt x="707" y="195"/>
                    </a:lnTo>
                    <a:lnTo>
                      <a:pt x="647" y="196"/>
                    </a:lnTo>
                    <a:lnTo>
                      <a:pt x="587" y="201"/>
                    </a:lnTo>
                    <a:lnTo>
                      <a:pt x="531" y="204"/>
                    </a:lnTo>
                    <a:lnTo>
                      <a:pt x="470" y="211"/>
                    </a:lnTo>
                    <a:lnTo>
                      <a:pt x="401" y="222"/>
                    </a:lnTo>
                    <a:lnTo>
                      <a:pt x="334" y="232"/>
                    </a:lnTo>
                    <a:lnTo>
                      <a:pt x="273" y="254"/>
                    </a:lnTo>
                    <a:lnTo>
                      <a:pt x="231" y="266"/>
                    </a:lnTo>
                    <a:lnTo>
                      <a:pt x="189" y="284"/>
                    </a:lnTo>
                    <a:lnTo>
                      <a:pt x="158" y="301"/>
                    </a:lnTo>
                    <a:lnTo>
                      <a:pt x="126" y="322"/>
                    </a:lnTo>
                    <a:lnTo>
                      <a:pt x="97" y="343"/>
                    </a:lnTo>
                    <a:lnTo>
                      <a:pt x="7" y="425"/>
                    </a:lnTo>
                  </a:path>
                </a:pathLst>
              </a:custGeom>
              <a:solidFill>
                <a:schemeClr val="folHlink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69" name="Freeform 81"/>
              <p:cNvSpPr>
                <a:spLocks/>
              </p:cNvSpPr>
              <p:nvPr/>
            </p:nvSpPr>
            <p:spPr bwMode="auto">
              <a:xfrm>
                <a:off x="1840" y="2390"/>
                <a:ext cx="1708" cy="718"/>
              </a:xfrm>
              <a:custGeom>
                <a:avLst/>
                <a:gdLst>
                  <a:gd name="T0" fmla="*/ 57 w 1708"/>
                  <a:gd name="T1" fmla="*/ 326 h 718"/>
                  <a:gd name="T2" fmla="*/ 117 w 1708"/>
                  <a:gd name="T3" fmla="*/ 264 h 718"/>
                  <a:gd name="T4" fmla="*/ 183 w 1708"/>
                  <a:gd name="T5" fmla="*/ 210 h 718"/>
                  <a:gd name="T6" fmla="*/ 263 w 1708"/>
                  <a:gd name="T7" fmla="*/ 156 h 718"/>
                  <a:gd name="T8" fmla="*/ 336 w 1708"/>
                  <a:gd name="T9" fmla="*/ 117 h 718"/>
                  <a:gd name="T10" fmla="*/ 438 w 1708"/>
                  <a:gd name="T11" fmla="*/ 79 h 718"/>
                  <a:gd name="T12" fmla="*/ 575 w 1708"/>
                  <a:gd name="T13" fmla="*/ 37 h 718"/>
                  <a:gd name="T14" fmla="*/ 694 w 1708"/>
                  <a:gd name="T15" fmla="*/ 16 h 718"/>
                  <a:gd name="T16" fmla="*/ 831 w 1708"/>
                  <a:gd name="T17" fmla="*/ 0 h 718"/>
                  <a:gd name="T18" fmla="*/ 951 w 1708"/>
                  <a:gd name="T19" fmla="*/ 2 h 718"/>
                  <a:gd name="T20" fmla="*/ 1069 w 1708"/>
                  <a:gd name="T21" fmla="*/ 17 h 718"/>
                  <a:gd name="T22" fmla="*/ 1176 w 1708"/>
                  <a:gd name="T23" fmla="*/ 49 h 718"/>
                  <a:gd name="T24" fmla="*/ 1280 w 1708"/>
                  <a:gd name="T25" fmla="*/ 96 h 718"/>
                  <a:gd name="T26" fmla="*/ 1371 w 1708"/>
                  <a:gd name="T27" fmla="*/ 164 h 718"/>
                  <a:gd name="T28" fmla="*/ 1445 w 1708"/>
                  <a:gd name="T29" fmla="*/ 236 h 718"/>
                  <a:gd name="T30" fmla="*/ 1583 w 1708"/>
                  <a:gd name="T31" fmla="*/ 78 h 718"/>
                  <a:gd name="T32" fmla="*/ 1583 w 1708"/>
                  <a:gd name="T33" fmla="*/ 176 h 718"/>
                  <a:gd name="T34" fmla="*/ 1592 w 1708"/>
                  <a:gd name="T35" fmla="*/ 274 h 718"/>
                  <a:gd name="T36" fmla="*/ 1609 w 1708"/>
                  <a:gd name="T37" fmla="*/ 368 h 718"/>
                  <a:gd name="T38" fmla="*/ 1635 w 1708"/>
                  <a:gd name="T39" fmla="*/ 464 h 718"/>
                  <a:gd name="T40" fmla="*/ 1674 w 1708"/>
                  <a:gd name="T41" fmla="*/ 576 h 718"/>
                  <a:gd name="T42" fmla="*/ 1707 w 1708"/>
                  <a:gd name="T43" fmla="*/ 656 h 718"/>
                  <a:gd name="T44" fmla="*/ 1628 w 1708"/>
                  <a:gd name="T45" fmla="*/ 634 h 718"/>
                  <a:gd name="T46" fmla="*/ 1542 w 1708"/>
                  <a:gd name="T47" fmla="*/ 623 h 718"/>
                  <a:gd name="T48" fmla="*/ 1491 w 1708"/>
                  <a:gd name="T49" fmla="*/ 626 h 718"/>
                  <a:gd name="T50" fmla="*/ 1417 w 1708"/>
                  <a:gd name="T51" fmla="*/ 641 h 718"/>
                  <a:gd name="T52" fmla="*/ 1350 w 1708"/>
                  <a:gd name="T53" fmla="*/ 668 h 718"/>
                  <a:gd name="T54" fmla="*/ 1260 w 1708"/>
                  <a:gd name="T55" fmla="*/ 717 h 718"/>
                  <a:gd name="T56" fmla="*/ 1332 w 1708"/>
                  <a:gd name="T57" fmla="*/ 453 h 718"/>
                  <a:gd name="T58" fmla="*/ 1224 w 1708"/>
                  <a:gd name="T59" fmla="*/ 372 h 718"/>
                  <a:gd name="T60" fmla="*/ 1119 w 1708"/>
                  <a:gd name="T61" fmla="*/ 308 h 718"/>
                  <a:gd name="T62" fmla="*/ 1026 w 1708"/>
                  <a:gd name="T63" fmla="*/ 261 h 718"/>
                  <a:gd name="T64" fmla="*/ 911 w 1708"/>
                  <a:gd name="T65" fmla="*/ 220 h 718"/>
                  <a:gd name="T66" fmla="*/ 802 w 1708"/>
                  <a:gd name="T67" fmla="*/ 200 h 718"/>
                  <a:gd name="T68" fmla="*/ 699 w 1708"/>
                  <a:gd name="T69" fmla="*/ 189 h 718"/>
                  <a:gd name="T70" fmla="*/ 579 w 1708"/>
                  <a:gd name="T71" fmla="*/ 196 h 718"/>
                  <a:gd name="T72" fmla="*/ 462 w 1708"/>
                  <a:gd name="T73" fmla="*/ 208 h 718"/>
                  <a:gd name="T74" fmla="*/ 327 w 1708"/>
                  <a:gd name="T75" fmla="*/ 230 h 718"/>
                  <a:gd name="T76" fmla="*/ 224 w 1708"/>
                  <a:gd name="T77" fmla="*/ 263 h 718"/>
                  <a:gd name="T78" fmla="*/ 148 w 1708"/>
                  <a:gd name="T79" fmla="*/ 299 h 718"/>
                  <a:gd name="T80" fmla="*/ 91 w 1708"/>
                  <a:gd name="T81" fmla="*/ 340 h 71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708"/>
                  <a:gd name="T124" fmla="*/ 0 h 718"/>
                  <a:gd name="T125" fmla="*/ 1708 w 1708"/>
                  <a:gd name="T126" fmla="*/ 718 h 71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708" h="718">
                    <a:moveTo>
                      <a:pt x="0" y="421"/>
                    </a:moveTo>
                    <a:lnTo>
                      <a:pt x="57" y="326"/>
                    </a:lnTo>
                    <a:lnTo>
                      <a:pt x="84" y="296"/>
                    </a:lnTo>
                    <a:lnTo>
                      <a:pt x="117" y="264"/>
                    </a:lnTo>
                    <a:lnTo>
                      <a:pt x="146" y="239"/>
                    </a:lnTo>
                    <a:lnTo>
                      <a:pt x="183" y="210"/>
                    </a:lnTo>
                    <a:lnTo>
                      <a:pt x="219" y="183"/>
                    </a:lnTo>
                    <a:lnTo>
                      <a:pt x="263" y="156"/>
                    </a:lnTo>
                    <a:lnTo>
                      <a:pt x="299" y="137"/>
                    </a:lnTo>
                    <a:lnTo>
                      <a:pt x="336" y="117"/>
                    </a:lnTo>
                    <a:lnTo>
                      <a:pt x="388" y="95"/>
                    </a:lnTo>
                    <a:lnTo>
                      <a:pt x="438" y="79"/>
                    </a:lnTo>
                    <a:lnTo>
                      <a:pt x="496" y="61"/>
                    </a:lnTo>
                    <a:lnTo>
                      <a:pt x="575" y="37"/>
                    </a:lnTo>
                    <a:lnTo>
                      <a:pt x="640" y="23"/>
                    </a:lnTo>
                    <a:lnTo>
                      <a:pt x="694" y="16"/>
                    </a:lnTo>
                    <a:lnTo>
                      <a:pt x="771" y="6"/>
                    </a:lnTo>
                    <a:lnTo>
                      <a:pt x="831" y="0"/>
                    </a:lnTo>
                    <a:lnTo>
                      <a:pt x="889" y="1"/>
                    </a:lnTo>
                    <a:lnTo>
                      <a:pt x="951" y="2"/>
                    </a:lnTo>
                    <a:lnTo>
                      <a:pt x="1013" y="10"/>
                    </a:lnTo>
                    <a:lnTo>
                      <a:pt x="1069" y="17"/>
                    </a:lnTo>
                    <a:lnTo>
                      <a:pt x="1124" y="30"/>
                    </a:lnTo>
                    <a:lnTo>
                      <a:pt x="1176" y="49"/>
                    </a:lnTo>
                    <a:lnTo>
                      <a:pt x="1228" y="69"/>
                    </a:lnTo>
                    <a:lnTo>
                      <a:pt x="1280" y="96"/>
                    </a:lnTo>
                    <a:lnTo>
                      <a:pt x="1332" y="132"/>
                    </a:lnTo>
                    <a:lnTo>
                      <a:pt x="1371" y="164"/>
                    </a:lnTo>
                    <a:lnTo>
                      <a:pt x="1414" y="205"/>
                    </a:lnTo>
                    <a:lnTo>
                      <a:pt x="1445" y="236"/>
                    </a:lnTo>
                    <a:lnTo>
                      <a:pt x="1488" y="281"/>
                    </a:lnTo>
                    <a:lnTo>
                      <a:pt x="1583" y="78"/>
                    </a:lnTo>
                    <a:lnTo>
                      <a:pt x="1582" y="129"/>
                    </a:lnTo>
                    <a:lnTo>
                      <a:pt x="1583" y="176"/>
                    </a:lnTo>
                    <a:lnTo>
                      <a:pt x="1587" y="224"/>
                    </a:lnTo>
                    <a:lnTo>
                      <a:pt x="1592" y="274"/>
                    </a:lnTo>
                    <a:lnTo>
                      <a:pt x="1601" y="326"/>
                    </a:lnTo>
                    <a:lnTo>
                      <a:pt x="1609" y="368"/>
                    </a:lnTo>
                    <a:lnTo>
                      <a:pt x="1622" y="417"/>
                    </a:lnTo>
                    <a:lnTo>
                      <a:pt x="1635" y="464"/>
                    </a:lnTo>
                    <a:lnTo>
                      <a:pt x="1655" y="523"/>
                    </a:lnTo>
                    <a:lnTo>
                      <a:pt x="1674" y="576"/>
                    </a:lnTo>
                    <a:lnTo>
                      <a:pt x="1689" y="611"/>
                    </a:lnTo>
                    <a:lnTo>
                      <a:pt x="1707" y="656"/>
                    </a:lnTo>
                    <a:lnTo>
                      <a:pt x="1668" y="643"/>
                    </a:lnTo>
                    <a:lnTo>
                      <a:pt x="1628" y="634"/>
                    </a:lnTo>
                    <a:lnTo>
                      <a:pt x="1583" y="626"/>
                    </a:lnTo>
                    <a:lnTo>
                      <a:pt x="1542" y="623"/>
                    </a:lnTo>
                    <a:lnTo>
                      <a:pt x="1516" y="623"/>
                    </a:lnTo>
                    <a:lnTo>
                      <a:pt x="1491" y="626"/>
                    </a:lnTo>
                    <a:lnTo>
                      <a:pt x="1452" y="632"/>
                    </a:lnTo>
                    <a:lnTo>
                      <a:pt x="1417" y="641"/>
                    </a:lnTo>
                    <a:lnTo>
                      <a:pt x="1386" y="650"/>
                    </a:lnTo>
                    <a:lnTo>
                      <a:pt x="1350" y="668"/>
                    </a:lnTo>
                    <a:lnTo>
                      <a:pt x="1313" y="684"/>
                    </a:lnTo>
                    <a:lnTo>
                      <a:pt x="1260" y="717"/>
                    </a:lnTo>
                    <a:lnTo>
                      <a:pt x="1381" y="493"/>
                    </a:lnTo>
                    <a:lnTo>
                      <a:pt x="1332" y="453"/>
                    </a:lnTo>
                    <a:lnTo>
                      <a:pt x="1274" y="408"/>
                    </a:lnTo>
                    <a:lnTo>
                      <a:pt x="1224" y="372"/>
                    </a:lnTo>
                    <a:lnTo>
                      <a:pt x="1160" y="330"/>
                    </a:lnTo>
                    <a:lnTo>
                      <a:pt x="1119" y="308"/>
                    </a:lnTo>
                    <a:lnTo>
                      <a:pt x="1081" y="287"/>
                    </a:lnTo>
                    <a:lnTo>
                      <a:pt x="1026" y="261"/>
                    </a:lnTo>
                    <a:lnTo>
                      <a:pt x="972" y="238"/>
                    </a:lnTo>
                    <a:lnTo>
                      <a:pt x="911" y="220"/>
                    </a:lnTo>
                    <a:lnTo>
                      <a:pt x="859" y="209"/>
                    </a:lnTo>
                    <a:lnTo>
                      <a:pt x="802" y="200"/>
                    </a:lnTo>
                    <a:lnTo>
                      <a:pt x="744" y="190"/>
                    </a:lnTo>
                    <a:lnTo>
                      <a:pt x="699" y="189"/>
                    </a:lnTo>
                    <a:lnTo>
                      <a:pt x="640" y="191"/>
                    </a:lnTo>
                    <a:lnTo>
                      <a:pt x="579" y="196"/>
                    </a:lnTo>
                    <a:lnTo>
                      <a:pt x="523" y="200"/>
                    </a:lnTo>
                    <a:lnTo>
                      <a:pt x="462" y="208"/>
                    </a:lnTo>
                    <a:lnTo>
                      <a:pt x="393" y="218"/>
                    </a:lnTo>
                    <a:lnTo>
                      <a:pt x="327" y="230"/>
                    </a:lnTo>
                    <a:lnTo>
                      <a:pt x="267" y="252"/>
                    </a:lnTo>
                    <a:lnTo>
                      <a:pt x="224" y="263"/>
                    </a:lnTo>
                    <a:lnTo>
                      <a:pt x="182" y="281"/>
                    </a:lnTo>
                    <a:lnTo>
                      <a:pt x="148" y="299"/>
                    </a:lnTo>
                    <a:lnTo>
                      <a:pt x="117" y="317"/>
                    </a:lnTo>
                    <a:lnTo>
                      <a:pt x="91" y="340"/>
                    </a:lnTo>
                    <a:lnTo>
                      <a:pt x="0" y="421"/>
                    </a:lnTo>
                  </a:path>
                </a:pathLst>
              </a:custGeom>
              <a:solidFill>
                <a:srgbClr val="B0D460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aphicFrame>
          <p:nvGraphicFramePr>
            <p:cNvPr id="19458" name="Object 82"/>
            <p:cNvGraphicFramePr>
              <a:graphicFrameLocks noChangeAspect="1"/>
            </p:cNvGraphicFramePr>
            <p:nvPr/>
          </p:nvGraphicFramePr>
          <p:xfrm>
            <a:off x="1485" y="927"/>
            <a:ext cx="2517" cy="74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85000" name="Equation" r:id="rId4" imgW="1422400" imgH="419100" progId="Equation.DSMT4">
                    <p:embed/>
                  </p:oleObj>
                </mc:Choice>
                <mc:Fallback>
                  <p:oleObj name="Equation" r:id="rId4" imgW="1422400" imgH="419100" progId="Equation.DSMT4">
                    <p:embed/>
                    <p:pic>
                      <p:nvPicPr>
                        <p:cNvPr id="19458" name="Object 8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85" y="927"/>
                          <a:ext cx="2517" cy="74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  <p:extLst>
      <p:ext uri="{BB962C8B-B14F-4D97-AF65-F5344CB8AC3E}">
        <p14:creationId xmlns:p14="http://schemas.microsoft.com/office/powerpoint/2010/main" val="1435350545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4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76200"/>
            <a:ext cx="8229600" cy="1143000"/>
          </a:xfrm>
          <a:noFill/>
        </p:spPr>
        <p:txBody>
          <a:bodyPr lIns="90488" tIns="44450" rIns="90488" bIns="44450" anchorCtr="1"/>
          <a:lstStyle/>
          <a:p>
            <a:r>
              <a:rPr lang="en-US" altLang="en-US" sz="4000" b="1" dirty="0"/>
              <a:t>Non-standard Normal </a:t>
            </a:r>
            <a:r>
              <a:rPr lang="el-GR" altLang="en-US" sz="4000" b="1" dirty="0"/>
              <a:t>μ</a:t>
            </a:r>
            <a:r>
              <a:rPr lang="en-US" altLang="en-US" sz="4000" b="1" dirty="0"/>
              <a:t> = 5, </a:t>
            </a:r>
            <a:br>
              <a:rPr lang="en-US" altLang="en-US" sz="4000" b="1" dirty="0"/>
            </a:br>
            <a:r>
              <a:rPr lang="el-GR" altLang="en-US" sz="4000" b="1" i="1" dirty="0"/>
              <a:t>σ</a:t>
            </a:r>
            <a:r>
              <a:rPr lang="en-US" altLang="en-US" sz="4000" b="1" i="1" dirty="0"/>
              <a:t> </a:t>
            </a:r>
            <a:r>
              <a:rPr lang="en-US" altLang="en-US" sz="4000" b="1" dirty="0"/>
              <a:t>= 10: P(7.1 </a:t>
            </a:r>
            <a:r>
              <a:rPr lang="en-US" altLang="en-US" sz="4000" b="1" dirty="0">
                <a:latin typeface="Symbol" panose="05050102010706020507" pitchFamily="18" charset="2"/>
              </a:rPr>
              <a:t></a:t>
            </a:r>
            <a:r>
              <a:rPr lang="en-US" altLang="en-US" sz="4000" b="1" dirty="0"/>
              <a:t> </a:t>
            </a:r>
            <a:r>
              <a:rPr lang="en-US" altLang="en-US" sz="4000" b="1" i="1" dirty="0"/>
              <a:t>X</a:t>
            </a:r>
            <a:r>
              <a:rPr lang="en-US" altLang="en-US" sz="4000" b="1" dirty="0"/>
              <a:t> </a:t>
            </a:r>
            <a:r>
              <a:rPr lang="en-US" altLang="en-US" sz="4000" b="1" dirty="0">
                <a:latin typeface="Symbol" panose="05050102010706020507" pitchFamily="18" charset="2"/>
              </a:rPr>
              <a:t></a:t>
            </a:r>
            <a:r>
              <a:rPr lang="en-US" altLang="en-US" sz="4000" b="1" dirty="0"/>
              <a:t> 8)</a:t>
            </a:r>
          </a:p>
        </p:txBody>
      </p:sp>
      <p:grpSp>
        <p:nvGrpSpPr>
          <p:cNvPr id="2" name="Group 92"/>
          <p:cNvGrpSpPr>
            <a:grpSpLocks/>
          </p:cNvGrpSpPr>
          <p:nvPr/>
        </p:nvGrpSpPr>
        <p:grpSpPr bwMode="auto">
          <a:xfrm>
            <a:off x="5216525" y="2476500"/>
            <a:ext cx="3697288" cy="3414713"/>
            <a:chOff x="3286" y="1805"/>
            <a:chExt cx="2329" cy="2151"/>
          </a:xfrm>
        </p:grpSpPr>
        <p:sp>
          <p:nvSpPr>
            <p:cNvPr id="20535" name="Freeform 41"/>
            <p:cNvSpPr>
              <a:spLocks/>
            </p:cNvSpPr>
            <p:nvPr/>
          </p:nvSpPr>
          <p:spPr bwMode="auto">
            <a:xfrm>
              <a:off x="4754" y="3162"/>
              <a:ext cx="264" cy="446"/>
            </a:xfrm>
            <a:custGeom>
              <a:avLst/>
              <a:gdLst>
                <a:gd name="T0" fmla="*/ 0 w 264"/>
                <a:gd name="T1" fmla="*/ 0 h 446"/>
                <a:gd name="T2" fmla="*/ 0 w 264"/>
                <a:gd name="T3" fmla="*/ 446 h 446"/>
                <a:gd name="T4" fmla="*/ 264 w 264"/>
                <a:gd name="T5" fmla="*/ 446 h 446"/>
                <a:gd name="T6" fmla="*/ 264 w 264"/>
                <a:gd name="T7" fmla="*/ 340 h 446"/>
                <a:gd name="T8" fmla="*/ 183 w 264"/>
                <a:gd name="T9" fmla="*/ 250 h 446"/>
                <a:gd name="T10" fmla="*/ 131 w 264"/>
                <a:gd name="T11" fmla="*/ 197 h 446"/>
                <a:gd name="T12" fmla="*/ 53 w 264"/>
                <a:gd name="T13" fmla="*/ 80 h 446"/>
                <a:gd name="T14" fmla="*/ 0 w 264"/>
                <a:gd name="T15" fmla="*/ 0 h 4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64"/>
                <a:gd name="T25" fmla="*/ 0 h 446"/>
                <a:gd name="T26" fmla="*/ 264 w 264"/>
                <a:gd name="T27" fmla="*/ 446 h 44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64" h="446">
                  <a:moveTo>
                    <a:pt x="0" y="0"/>
                  </a:moveTo>
                  <a:lnTo>
                    <a:pt x="0" y="446"/>
                  </a:lnTo>
                  <a:lnTo>
                    <a:pt x="264" y="446"/>
                  </a:lnTo>
                  <a:lnTo>
                    <a:pt x="264" y="340"/>
                  </a:lnTo>
                  <a:lnTo>
                    <a:pt x="183" y="250"/>
                  </a:lnTo>
                  <a:lnTo>
                    <a:pt x="131" y="197"/>
                  </a:lnTo>
                  <a:lnTo>
                    <a:pt x="53" y="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00D2">
                <a:alpha val="50195"/>
              </a:srgbClr>
            </a:solidFill>
            <a:ln w="952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36" name="Line 42"/>
            <p:cNvSpPr>
              <a:spLocks noChangeShapeType="1"/>
            </p:cNvSpPr>
            <p:nvPr/>
          </p:nvSpPr>
          <p:spPr bwMode="auto">
            <a:xfrm>
              <a:off x="4339" y="2629"/>
              <a:ext cx="1" cy="979"/>
            </a:xfrm>
            <a:prstGeom prst="line">
              <a:avLst/>
            </a:prstGeom>
            <a:noFill/>
            <a:ln w="174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7" name="Rectangle 43"/>
            <p:cNvSpPr>
              <a:spLocks noChangeArrowheads="1"/>
            </p:cNvSpPr>
            <p:nvPr/>
          </p:nvSpPr>
          <p:spPr bwMode="auto">
            <a:xfrm>
              <a:off x="3758" y="3618"/>
              <a:ext cx="152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m</a:t>
              </a:r>
              <a:endParaRPr lang="en-US" altLang="en-US" sz="1800"/>
            </a:p>
          </p:txBody>
        </p:sp>
        <p:sp>
          <p:nvSpPr>
            <p:cNvPr id="20538" name="Rectangle 44"/>
            <p:cNvSpPr>
              <a:spLocks noChangeArrowheads="1"/>
            </p:cNvSpPr>
            <p:nvPr/>
          </p:nvSpPr>
          <p:spPr bwMode="auto">
            <a:xfrm>
              <a:off x="3911" y="3639"/>
              <a:ext cx="414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 = 0</a:t>
              </a:r>
              <a:endParaRPr lang="en-US" altLang="en-US" sz="1800"/>
            </a:p>
          </p:txBody>
        </p:sp>
        <p:sp>
          <p:nvSpPr>
            <p:cNvPr id="20539" name="Rectangle 45"/>
            <p:cNvSpPr>
              <a:spLocks noChangeArrowheads="1"/>
            </p:cNvSpPr>
            <p:nvPr/>
          </p:nvSpPr>
          <p:spPr bwMode="auto">
            <a:xfrm>
              <a:off x="4680" y="2324"/>
              <a:ext cx="159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s</a:t>
              </a:r>
              <a:endParaRPr lang="en-US" altLang="en-US" sz="1800"/>
            </a:p>
          </p:txBody>
        </p:sp>
        <p:sp>
          <p:nvSpPr>
            <p:cNvPr id="20540" name="Rectangle 46"/>
            <p:cNvSpPr>
              <a:spLocks noChangeArrowheads="1"/>
            </p:cNvSpPr>
            <p:nvPr/>
          </p:nvSpPr>
          <p:spPr bwMode="auto">
            <a:xfrm>
              <a:off x="4841" y="2345"/>
              <a:ext cx="414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 = 1</a:t>
              </a:r>
              <a:endParaRPr lang="en-US" altLang="en-US" sz="1800"/>
            </a:p>
          </p:txBody>
        </p:sp>
        <p:sp>
          <p:nvSpPr>
            <p:cNvPr id="20541" name="Rectangle 47"/>
            <p:cNvSpPr>
              <a:spLocks noChangeArrowheads="1"/>
            </p:cNvSpPr>
            <p:nvPr/>
          </p:nvSpPr>
          <p:spPr bwMode="auto">
            <a:xfrm>
              <a:off x="4864" y="3670"/>
              <a:ext cx="2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600" b="1">
                  <a:solidFill>
                    <a:srgbClr val="990099"/>
                  </a:solidFill>
                </a:rPr>
                <a:t>.30</a:t>
              </a:r>
              <a:endParaRPr lang="en-US" altLang="en-US" sz="1800">
                <a:solidFill>
                  <a:srgbClr val="990099"/>
                </a:solidFill>
              </a:endParaRPr>
            </a:p>
          </p:txBody>
        </p:sp>
        <p:sp>
          <p:nvSpPr>
            <p:cNvPr id="20542" name="Freeform 48"/>
            <p:cNvSpPr>
              <a:spLocks/>
            </p:cNvSpPr>
            <p:nvPr/>
          </p:nvSpPr>
          <p:spPr bwMode="auto">
            <a:xfrm>
              <a:off x="4339" y="2621"/>
              <a:ext cx="1026" cy="987"/>
            </a:xfrm>
            <a:custGeom>
              <a:avLst/>
              <a:gdLst>
                <a:gd name="T0" fmla="*/ 1026 w 1026"/>
                <a:gd name="T1" fmla="*/ 987 h 987"/>
                <a:gd name="T2" fmla="*/ 919 w 1026"/>
                <a:gd name="T3" fmla="*/ 976 h 987"/>
                <a:gd name="T4" fmla="*/ 864 w 1026"/>
                <a:gd name="T5" fmla="*/ 964 h 987"/>
                <a:gd name="T6" fmla="*/ 811 w 1026"/>
                <a:gd name="T7" fmla="*/ 949 h 987"/>
                <a:gd name="T8" fmla="*/ 756 w 1026"/>
                <a:gd name="T9" fmla="*/ 926 h 987"/>
                <a:gd name="T10" fmla="*/ 702 w 1026"/>
                <a:gd name="T11" fmla="*/ 894 h 987"/>
                <a:gd name="T12" fmla="*/ 649 w 1026"/>
                <a:gd name="T13" fmla="*/ 854 h 987"/>
                <a:gd name="T14" fmla="*/ 539 w 1026"/>
                <a:gd name="T15" fmla="*/ 741 h 987"/>
                <a:gd name="T16" fmla="*/ 432 w 1026"/>
                <a:gd name="T17" fmla="*/ 579 h 987"/>
                <a:gd name="T18" fmla="*/ 325 w 1026"/>
                <a:gd name="T19" fmla="*/ 385 h 987"/>
                <a:gd name="T20" fmla="*/ 270 w 1026"/>
                <a:gd name="T21" fmla="*/ 286 h 987"/>
                <a:gd name="T22" fmla="*/ 215 w 1026"/>
                <a:gd name="T23" fmla="*/ 196 h 987"/>
                <a:gd name="T24" fmla="*/ 162 w 1026"/>
                <a:gd name="T25" fmla="*/ 116 h 987"/>
                <a:gd name="T26" fmla="*/ 108 w 1026"/>
                <a:gd name="T27" fmla="*/ 53 h 987"/>
                <a:gd name="T28" fmla="*/ 53 w 1026"/>
                <a:gd name="T29" fmla="*/ 13 h 987"/>
                <a:gd name="T30" fmla="*/ 0 w 1026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6"/>
                <a:gd name="T49" fmla="*/ 0 h 987"/>
                <a:gd name="T50" fmla="*/ 1026 w 1026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6" h="987">
                  <a:moveTo>
                    <a:pt x="1026" y="987"/>
                  </a:moveTo>
                  <a:lnTo>
                    <a:pt x="919" y="976"/>
                  </a:lnTo>
                  <a:lnTo>
                    <a:pt x="864" y="964"/>
                  </a:lnTo>
                  <a:lnTo>
                    <a:pt x="811" y="949"/>
                  </a:lnTo>
                  <a:lnTo>
                    <a:pt x="756" y="926"/>
                  </a:lnTo>
                  <a:lnTo>
                    <a:pt x="702" y="894"/>
                  </a:lnTo>
                  <a:lnTo>
                    <a:pt x="649" y="854"/>
                  </a:lnTo>
                  <a:lnTo>
                    <a:pt x="539" y="741"/>
                  </a:lnTo>
                  <a:lnTo>
                    <a:pt x="432" y="579"/>
                  </a:lnTo>
                  <a:lnTo>
                    <a:pt x="325" y="385"/>
                  </a:lnTo>
                  <a:lnTo>
                    <a:pt x="270" y="286"/>
                  </a:lnTo>
                  <a:lnTo>
                    <a:pt x="215" y="196"/>
                  </a:lnTo>
                  <a:lnTo>
                    <a:pt x="162" y="116"/>
                  </a:lnTo>
                  <a:lnTo>
                    <a:pt x="108" y="53"/>
                  </a:lnTo>
                  <a:lnTo>
                    <a:pt x="53" y="13"/>
                  </a:lnTo>
                  <a:lnTo>
                    <a:pt x="0" y="0"/>
                  </a:lnTo>
                </a:path>
              </a:pathLst>
            </a:custGeom>
            <a:noFill/>
            <a:ln w="57150">
              <a:solidFill>
                <a:srgbClr val="99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3" name="Freeform 49"/>
            <p:cNvSpPr>
              <a:spLocks/>
            </p:cNvSpPr>
            <p:nvPr/>
          </p:nvSpPr>
          <p:spPr bwMode="auto">
            <a:xfrm>
              <a:off x="3311" y="2621"/>
              <a:ext cx="1028" cy="987"/>
            </a:xfrm>
            <a:custGeom>
              <a:avLst/>
              <a:gdLst>
                <a:gd name="T0" fmla="*/ 0 w 1028"/>
                <a:gd name="T1" fmla="*/ 987 h 987"/>
                <a:gd name="T2" fmla="*/ 107 w 1028"/>
                <a:gd name="T3" fmla="*/ 976 h 987"/>
                <a:gd name="T4" fmla="*/ 162 w 1028"/>
                <a:gd name="T5" fmla="*/ 964 h 987"/>
                <a:gd name="T6" fmla="*/ 217 w 1028"/>
                <a:gd name="T7" fmla="*/ 949 h 987"/>
                <a:gd name="T8" fmla="*/ 270 w 1028"/>
                <a:gd name="T9" fmla="*/ 926 h 987"/>
                <a:gd name="T10" fmla="*/ 324 w 1028"/>
                <a:gd name="T11" fmla="*/ 894 h 987"/>
                <a:gd name="T12" fmla="*/ 379 w 1028"/>
                <a:gd name="T13" fmla="*/ 854 h 987"/>
                <a:gd name="T14" fmla="*/ 487 w 1028"/>
                <a:gd name="T15" fmla="*/ 741 h 987"/>
                <a:gd name="T16" fmla="*/ 594 w 1028"/>
                <a:gd name="T17" fmla="*/ 579 h 987"/>
                <a:gd name="T18" fmla="*/ 704 w 1028"/>
                <a:gd name="T19" fmla="*/ 385 h 987"/>
                <a:gd name="T20" fmla="*/ 756 w 1028"/>
                <a:gd name="T21" fmla="*/ 286 h 987"/>
                <a:gd name="T22" fmla="*/ 811 w 1028"/>
                <a:gd name="T23" fmla="*/ 196 h 987"/>
                <a:gd name="T24" fmla="*/ 866 w 1028"/>
                <a:gd name="T25" fmla="*/ 116 h 987"/>
                <a:gd name="T26" fmla="*/ 918 w 1028"/>
                <a:gd name="T27" fmla="*/ 53 h 987"/>
                <a:gd name="T28" fmla="*/ 973 w 1028"/>
                <a:gd name="T29" fmla="*/ 13 h 987"/>
                <a:gd name="T30" fmla="*/ 1028 w 1028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8"/>
                <a:gd name="T49" fmla="*/ 0 h 987"/>
                <a:gd name="T50" fmla="*/ 1028 w 1028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8" h="987">
                  <a:moveTo>
                    <a:pt x="0" y="987"/>
                  </a:moveTo>
                  <a:lnTo>
                    <a:pt x="107" y="976"/>
                  </a:lnTo>
                  <a:lnTo>
                    <a:pt x="162" y="964"/>
                  </a:lnTo>
                  <a:lnTo>
                    <a:pt x="217" y="949"/>
                  </a:lnTo>
                  <a:lnTo>
                    <a:pt x="270" y="926"/>
                  </a:lnTo>
                  <a:lnTo>
                    <a:pt x="324" y="894"/>
                  </a:lnTo>
                  <a:lnTo>
                    <a:pt x="379" y="854"/>
                  </a:lnTo>
                  <a:lnTo>
                    <a:pt x="487" y="741"/>
                  </a:lnTo>
                  <a:lnTo>
                    <a:pt x="594" y="579"/>
                  </a:lnTo>
                  <a:lnTo>
                    <a:pt x="704" y="385"/>
                  </a:lnTo>
                  <a:lnTo>
                    <a:pt x="756" y="286"/>
                  </a:lnTo>
                  <a:lnTo>
                    <a:pt x="811" y="196"/>
                  </a:lnTo>
                  <a:lnTo>
                    <a:pt x="866" y="116"/>
                  </a:lnTo>
                  <a:lnTo>
                    <a:pt x="918" y="53"/>
                  </a:lnTo>
                  <a:lnTo>
                    <a:pt x="973" y="13"/>
                  </a:lnTo>
                  <a:lnTo>
                    <a:pt x="1028" y="0"/>
                  </a:lnTo>
                </a:path>
              </a:pathLst>
            </a:custGeom>
            <a:noFill/>
            <a:ln w="57150">
              <a:solidFill>
                <a:srgbClr val="99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4" name="Freeform 50"/>
            <p:cNvSpPr>
              <a:spLocks/>
            </p:cNvSpPr>
            <p:nvPr/>
          </p:nvSpPr>
          <p:spPr bwMode="auto">
            <a:xfrm>
              <a:off x="3311" y="2644"/>
              <a:ext cx="2054" cy="964"/>
            </a:xfrm>
            <a:custGeom>
              <a:avLst/>
              <a:gdLst>
                <a:gd name="T0" fmla="*/ 0 w 2054"/>
                <a:gd name="T1" fmla="*/ 0 h 964"/>
                <a:gd name="T2" fmla="*/ 0 w 2054"/>
                <a:gd name="T3" fmla="*/ 964 h 964"/>
                <a:gd name="T4" fmla="*/ 2054 w 2054"/>
                <a:gd name="T5" fmla="*/ 964 h 964"/>
                <a:gd name="T6" fmla="*/ 0 60000 65536"/>
                <a:gd name="T7" fmla="*/ 0 60000 65536"/>
                <a:gd name="T8" fmla="*/ 0 60000 65536"/>
                <a:gd name="T9" fmla="*/ 0 w 2054"/>
                <a:gd name="T10" fmla="*/ 0 h 964"/>
                <a:gd name="T11" fmla="*/ 2054 w 2054"/>
                <a:gd name="T12" fmla="*/ 964 h 9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54" h="964">
                  <a:moveTo>
                    <a:pt x="0" y="0"/>
                  </a:moveTo>
                  <a:lnTo>
                    <a:pt x="0" y="964"/>
                  </a:lnTo>
                  <a:lnTo>
                    <a:pt x="2054" y="964"/>
                  </a:lnTo>
                </a:path>
              </a:pathLst>
            </a:custGeom>
            <a:noFill/>
            <a:ln w="30163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5" name="Line 51"/>
            <p:cNvSpPr>
              <a:spLocks noChangeShapeType="1"/>
            </p:cNvSpPr>
            <p:nvPr/>
          </p:nvSpPr>
          <p:spPr bwMode="auto">
            <a:xfrm>
              <a:off x="3286" y="2644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6" name="Line 52"/>
            <p:cNvSpPr>
              <a:spLocks noChangeShapeType="1"/>
            </p:cNvSpPr>
            <p:nvPr/>
          </p:nvSpPr>
          <p:spPr bwMode="auto">
            <a:xfrm>
              <a:off x="3286" y="2739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7" name="Line 53"/>
            <p:cNvSpPr>
              <a:spLocks noChangeShapeType="1"/>
            </p:cNvSpPr>
            <p:nvPr/>
          </p:nvSpPr>
          <p:spPr bwMode="auto">
            <a:xfrm>
              <a:off x="3286" y="283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8" name="Line 54"/>
            <p:cNvSpPr>
              <a:spLocks noChangeShapeType="1"/>
            </p:cNvSpPr>
            <p:nvPr/>
          </p:nvSpPr>
          <p:spPr bwMode="auto">
            <a:xfrm>
              <a:off x="3286" y="2932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9" name="Line 55"/>
            <p:cNvSpPr>
              <a:spLocks noChangeShapeType="1"/>
            </p:cNvSpPr>
            <p:nvPr/>
          </p:nvSpPr>
          <p:spPr bwMode="auto">
            <a:xfrm>
              <a:off x="3286" y="3029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0" name="Line 56"/>
            <p:cNvSpPr>
              <a:spLocks noChangeShapeType="1"/>
            </p:cNvSpPr>
            <p:nvPr/>
          </p:nvSpPr>
          <p:spPr bwMode="auto">
            <a:xfrm>
              <a:off x="3286" y="312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1" name="Line 57"/>
            <p:cNvSpPr>
              <a:spLocks noChangeShapeType="1"/>
            </p:cNvSpPr>
            <p:nvPr/>
          </p:nvSpPr>
          <p:spPr bwMode="auto">
            <a:xfrm>
              <a:off x="3286" y="3223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2" name="Line 58"/>
            <p:cNvSpPr>
              <a:spLocks noChangeShapeType="1"/>
            </p:cNvSpPr>
            <p:nvPr/>
          </p:nvSpPr>
          <p:spPr bwMode="auto">
            <a:xfrm>
              <a:off x="3286" y="3319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3" name="Line 59"/>
            <p:cNvSpPr>
              <a:spLocks noChangeShapeType="1"/>
            </p:cNvSpPr>
            <p:nvPr/>
          </p:nvSpPr>
          <p:spPr bwMode="auto">
            <a:xfrm>
              <a:off x="3286" y="341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4" name="Line 60"/>
            <p:cNvSpPr>
              <a:spLocks noChangeShapeType="1"/>
            </p:cNvSpPr>
            <p:nvPr/>
          </p:nvSpPr>
          <p:spPr bwMode="auto">
            <a:xfrm>
              <a:off x="3286" y="3511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5" name="Line 61"/>
            <p:cNvSpPr>
              <a:spLocks noChangeShapeType="1"/>
            </p:cNvSpPr>
            <p:nvPr/>
          </p:nvSpPr>
          <p:spPr bwMode="auto">
            <a:xfrm>
              <a:off x="5365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6" name="Line 62"/>
            <p:cNvSpPr>
              <a:spLocks noChangeShapeType="1"/>
            </p:cNvSpPr>
            <p:nvPr/>
          </p:nvSpPr>
          <p:spPr bwMode="auto">
            <a:xfrm>
              <a:off x="5161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7" name="Line 63"/>
            <p:cNvSpPr>
              <a:spLocks noChangeShapeType="1"/>
            </p:cNvSpPr>
            <p:nvPr/>
          </p:nvSpPr>
          <p:spPr bwMode="auto">
            <a:xfrm>
              <a:off x="4954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8" name="Line 64"/>
            <p:cNvSpPr>
              <a:spLocks noChangeShapeType="1"/>
            </p:cNvSpPr>
            <p:nvPr/>
          </p:nvSpPr>
          <p:spPr bwMode="auto">
            <a:xfrm>
              <a:off x="4750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9" name="Line 65"/>
            <p:cNvSpPr>
              <a:spLocks noChangeShapeType="1"/>
            </p:cNvSpPr>
            <p:nvPr/>
          </p:nvSpPr>
          <p:spPr bwMode="auto">
            <a:xfrm>
              <a:off x="4543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0" name="Line 66"/>
            <p:cNvSpPr>
              <a:spLocks noChangeShapeType="1"/>
            </p:cNvSpPr>
            <p:nvPr/>
          </p:nvSpPr>
          <p:spPr bwMode="auto">
            <a:xfrm>
              <a:off x="4339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1" name="Line 67"/>
            <p:cNvSpPr>
              <a:spLocks noChangeShapeType="1"/>
            </p:cNvSpPr>
            <p:nvPr/>
          </p:nvSpPr>
          <p:spPr bwMode="auto">
            <a:xfrm>
              <a:off x="4133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2" name="Line 68"/>
            <p:cNvSpPr>
              <a:spLocks noChangeShapeType="1"/>
            </p:cNvSpPr>
            <p:nvPr/>
          </p:nvSpPr>
          <p:spPr bwMode="auto">
            <a:xfrm>
              <a:off x="3928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3" name="Line 69"/>
            <p:cNvSpPr>
              <a:spLocks noChangeShapeType="1"/>
            </p:cNvSpPr>
            <p:nvPr/>
          </p:nvSpPr>
          <p:spPr bwMode="auto">
            <a:xfrm>
              <a:off x="3722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4" name="Line 70"/>
            <p:cNvSpPr>
              <a:spLocks noChangeShapeType="1"/>
            </p:cNvSpPr>
            <p:nvPr/>
          </p:nvSpPr>
          <p:spPr bwMode="auto">
            <a:xfrm>
              <a:off x="3517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5" name="Rectangle 71"/>
            <p:cNvSpPr>
              <a:spLocks noChangeArrowheads="1"/>
            </p:cNvSpPr>
            <p:nvPr/>
          </p:nvSpPr>
          <p:spPr bwMode="auto">
            <a:xfrm>
              <a:off x="5205" y="3633"/>
              <a:ext cx="103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/>
                <a:t>z</a:t>
              </a:r>
              <a:endParaRPr lang="en-US" altLang="en-US" sz="1800" i="1"/>
            </a:p>
          </p:txBody>
        </p:sp>
        <p:sp>
          <p:nvSpPr>
            <p:cNvPr id="20566" name="Rectangle 72"/>
            <p:cNvSpPr>
              <a:spLocks noChangeArrowheads="1"/>
            </p:cNvSpPr>
            <p:nvPr/>
          </p:nvSpPr>
          <p:spPr bwMode="auto">
            <a:xfrm>
              <a:off x="4508" y="3670"/>
              <a:ext cx="2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600" b="1">
                  <a:solidFill>
                    <a:srgbClr val="990099"/>
                  </a:solidFill>
                </a:rPr>
                <a:t>.21</a:t>
              </a:r>
              <a:endParaRPr lang="en-US" altLang="en-US" sz="1800">
                <a:solidFill>
                  <a:srgbClr val="990099"/>
                </a:solidFill>
              </a:endParaRPr>
            </a:p>
          </p:txBody>
        </p:sp>
        <p:sp>
          <p:nvSpPr>
            <p:cNvPr id="20567" name="Rectangle 80"/>
            <p:cNvSpPr>
              <a:spLocks noChangeArrowheads="1"/>
            </p:cNvSpPr>
            <p:nvPr/>
          </p:nvSpPr>
          <p:spPr bwMode="auto">
            <a:xfrm>
              <a:off x="3697" y="1805"/>
              <a:ext cx="1918" cy="5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r"/>
              <a:r>
                <a:rPr lang="en-US" altLang="en-US" b="1">
                  <a:solidFill>
                    <a:schemeClr val="tx2"/>
                  </a:solidFill>
                </a:rPr>
                <a:t>Standardized Normal Distribution</a:t>
              </a:r>
            </a:p>
          </p:txBody>
        </p:sp>
      </p:grpSp>
      <p:grpSp>
        <p:nvGrpSpPr>
          <p:cNvPr id="3" name="Group 87"/>
          <p:cNvGrpSpPr>
            <a:grpSpLocks/>
          </p:cNvGrpSpPr>
          <p:nvPr/>
        </p:nvGrpSpPr>
        <p:grpSpPr bwMode="auto">
          <a:xfrm>
            <a:off x="182563" y="2438400"/>
            <a:ext cx="3687762" cy="3452813"/>
            <a:chOff x="115" y="1781"/>
            <a:chExt cx="2323" cy="2175"/>
          </a:xfrm>
        </p:grpSpPr>
        <p:sp>
          <p:nvSpPr>
            <p:cNvPr id="20502" name="Freeform 5"/>
            <p:cNvSpPr>
              <a:spLocks/>
            </p:cNvSpPr>
            <p:nvPr/>
          </p:nvSpPr>
          <p:spPr bwMode="auto">
            <a:xfrm>
              <a:off x="1820" y="3162"/>
              <a:ext cx="263" cy="446"/>
            </a:xfrm>
            <a:custGeom>
              <a:avLst/>
              <a:gdLst>
                <a:gd name="T0" fmla="*/ 0 w 263"/>
                <a:gd name="T1" fmla="*/ 0 h 446"/>
                <a:gd name="T2" fmla="*/ 0 w 263"/>
                <a:gd name="T3" fmla="*/ 446 h 446"/>
                <a:gd name="T4" fmla="*/ 263 w 263"/>
                <a:gd name="T5" fmla="*/ 446 h 446"/>
                <a:gd name="T6" fmla="*/ 263 w 263"/>
                <a:gd name="T7" fmla="*/ 340 h 446"/>
                <a:gd name="T8" fmla="*/ 183 w 263"/>
                <a:gd name="T9" fmla="*/ 250 h 446"/>
                <a:gd name="T10" fmla="*/ 130 w 263"/>
                <a:gd name="T11" fmla="*/ 197 h 446"/>
                <a:gd name="T12" fmla="*/ 52 w 263"/>
                <a:gd name="T13" fmla="*/ 80 h 446"/>
                <a:gd name="T14" fmla="*/ 0 w 263"/>
                <a:gd name="T15" fmla="*/ 0 h 4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63"/>
                <a:gd name="T25" fmla="*/ 0 h 446"/>
                <a:gd name="T26" fmla="*/ 263 w 263"/>
                <a:gd name="T27" fmla="*/ 446 h 44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63" h="446">
                  <a:moveTo>
                    <a:pt x="0" y="0"/>
                  </a:moveTo>
                  <a:lnTo>
                    <a:pt x="0" y="446"/>
                  </a:lnTo>
                  <a:lnTo>
                    <a:pt x="263" y="446"/>
                  </a:lnTo>
                  <a:lnTo>
                    <a:pt x="263" y="340"/>
                  </a:lnTo>
                  <a:lnTo>
                    <a:pt x="183" y="250"/>
                  </a:lnTo>
                  <a:lnTo>
                    <a:pt x="130" y="197"/>
                  </a:lnTo>
                  <a:lnTo>
                    <a:pt x="52" y="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393"/>
            </a:solidFill>
            <a:ln w="952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03" name="Line 6"/>
            <p:cNvSpPr>
              <a:spLocks noChangeShapeType="1"/>
            </p:cNvSpPr>
            <p:nvPr/>
          </p:nvSpPr>
          <p:spPr bwMode="auto">
            <a:xfrm>
              <a:off x="1411" y="2629"/>
              <a:ext cx="1" cy="979"/>
            </a:xfrm>
            <a:prstGeom prst="line">
              <a:avLst/>
            </a:prstGeom>
            <a:noFill/>
            <a:ln w="174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4" name="Rectangle 7"/>
            <p:cNvSpPr>
              <a:spLocks noChangeArrowheads="1"/>
            </p:cNvSpPr>
            <p:nvPr/>
          </p:nvSpPr>
          <p:spPr bwMode="auto">
            <a:xfrm>
              <a:off x="842" y="3618"/>
              <a:ext cx="152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m</a:t>
              </a:r>
              <a:endParaRPr lang="en-US" altLang="en-US" sz="1800"/>
            </a:p>
          </p:txBody>
        </p:sp>
        <p:sp>
          <p:nvSpPr>
            <p:cNvPr id="20505" name="Rectangle 8"/>
            <p:cNvSpPr>
              <a:spLocks noChangeArrowheads="1"/>
            </p:cNvSpPr>
            <p:nvPr/>
          </p:nvSpPr>
          <p:spPr bwMode="auto">
            <a:xfrm>
              <a:off x="996" y="3639"/>
              <a:ext cx="414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 = 5</a:t>
              </a:r>
              <a:endParaRPr lang="en-US" altLang="en-US" sz="1800"/>
            </a:p>
          </p:txBody>
        </p:sp>
        <p:sp>
          <p:nvSpPr>
            <p:cNvPr id="20506" name="Rectangle 9"/>
            <p:cNvSpPr>
              <a:spLocks noChangeArrowheads="1"/>
            </p:cNvSpPr>
            <p:nvPr/>
          </p:nvSpPr>
          <p:spPr bwMode="auto">
            <a:xfrm>
              <a:off x="513" y="2324"/>
              <a:ext cx="159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s</a:t>
              </a:r>
              <a:endParaRPr lang="en-US" altLang="en-US" sz="1800"/>
            </a:p>
          </p:txBody>
        </p:sp>
        <p:sp>
          <p:nvSpPr>
            <p:cNvPr id="20507" name="Rectangle 10"/>
            <p:cNvSpPr>
              <a:spLocks noChangeArrowheads="1"/>
            </p:cNvSpPr>
            <p:nvPr/>
          </p:nvSpPr>
          <p:spPr bwMode="auto">
            <a:xfrm>
              <a:off x="674" y="2345"/>
              <a:ext cx="546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 = 10</a:t>
              </a:r>
              <a:endParaRPr lang="en-US" altLang="en-US" sz="1800"/>
            </a:p>
          </p:txBody>
        </p:sp>
        <p:sp>
          <p:nvSpPr>
            <p:cNvPr id="20508" name="Rectangle 11"/>
            <p:cNvSpPr>
              <a:spLocks noChangeArrowheads="1"/>
            </p:cNvSpPr>
            <p:nvPr/>
          </p:nvSpPr>
          <p:spPr bwMode="auto">
            <a:xfrm>
              <a:off x="2045" y="3670"/>
              <a:ext cx="10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600" b="1"/>
                <a:t>8</a:t>
              </a:r>
              <a:endParaRPr lang="en-US" altLang="en-US" sz="1800"/>
            </a:p>
          </p:txBody>
        </p:sp>
        <p:sp>
          <p:nvSpPr>
            <p:cNvPr id="20509" name="Rectangle 12"/>
            <p:cNvSpPr>
              <a:spLocks noChangeArrowheads="1"/>
            </p:cNvSpPr>
            <p:nvPr/>
          </p:nvSpPr>
          <p:spPr bwMode="auto">
            <a:xfrm>
              <a:off x="1649" y="3670"/>
              <a:ext cx="2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600" b="1"/>
                <a:t>7.1</a:t>
              </a:r>
              <a:endParaRPr lang="en-US" altLang="en-US" sz="1800"/>
            </a:p>
          </p:txBody>
        </p:sp>
        <p:sp>
          <p:nvSpPr>
            <p:cNvPr id="20510" name="Freeform 13"/>
            <p:cNvSpPr>
              <a:spLocks/>
            </p:cNvSpPr>
            <p:nvPr/>
          </p:nvSpPr>
          <p:spPr bwMode="auto">
            <a:xfrm>
              <a:off x="1411" y="2621"/>
              <a:ext cx="1026" cy="987"/>
            </a:xfrm>
            <a:custGeom>
              <a:avLst/>
              <a:gdLst>
                <a:gd name="T0" fmla="*/ 1026 w 1026"/>
                <a:gd name="T1" fmla="*/ 987 h 987"/>
                <a:gd name="T2" fmla="*/ 919 w 1026"/>
                <a:gd name="T3" fmla="*/ 976 h 987"/>
                <a:gd name="T4" fmla="*/ 864 w 1026"/>
                <a:gd name="T5" fmla="*/ 964 h 987"/>
                <a:gd name="T6" fmla="*/ 811 w 1026"/>
                <a:gd name="T7" fmla="*/ 949 h 987"/>
                <a:gd name="T8" fmla="*/ 756 w 1026"/>
                <a:gd name="T9" fmla="*/ 926 h 987"/>
                <a:gd name="T10" fmla="*/ 702 w 1026"/>
                <a:gd name="T11" fmla="*/ 894 h 987"/>
                <a:gd name="T12" fmla="*/ 649 w 1026"/>
                <a:gd name="T13" fmla="*/ 854 h 987"/>
                <a:gd name="T14" fmla="*/ 539 w 1026"/>
                <a:gd name="T15" fmla="*/ 741 h 987"/>
                <a:gd name="T16" fmla="*/ 432 w 1026"/>
                <a:gd name="T17" fmla="*/ 579 h 987"/>
                <a:gd name="T18" fmla="*/ 325 w 1026"/>
                <a:gd name="T19" fmla="*/ 385 h 987"/>
                <a:gd name="T20" fmla="*/ 270 w 1026"/>
                <a:gd name="T21" fmla="*/ 286 h 987"/>
                <a:gd name="T22" fmla="*/ 215 w 1026"/>
                <a:gd name="T23" fmla="*/ 196 h 987"/>
                <a:gd name="T24" fmla="*/ 162 w 1026"/>
                <a:gd name="T25" fmla="*/ 116 h 987"/>
                <a:gd name="T26" fmla="*/ 108 w 1026"/>
                <a:gd name="T27" fmla="*/ 53 h 987"/>
                <a:gd name="T28" fmla="*/ 53 w 1026"/>
                <a:gd name="T29" fmla="*/ 13 h 987"/>
                <a:gd name="T30" fmla="*/ 0 w 1026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6"/>
                <a:gd name="T49" fmla="*/ 0 h 987"/>
                <a:gd name="T50" fmla="*/ 1026 w 1026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6" h="987">
                  <a:moveTo>
                    <a:pt x="1026" y="987"/>
                  </a:moveTo>
                  <a:lnTo>
                    <a:pt x="919" y="976"/>
                  </a:lnTo>
                  <a:lnTo>
                    <a:pt x="864" y="964"/>
                  </a:lnTo>
                  <a:lnTo>
                    <a:pt x="811" y="949"/>
                  </a:lnTo>
                  <a:lnTo>
                    <a:pt x="756" y="926"/>
                  </a:lnTo>
                  <a:lnTo>
                    <a:pt x="702" y="894"/>
                  </a:lnTo>
                  <a:lnTo>
                    <a:pt x="649" y="854"/>
                  </a:lnTo>
                  <a:lnTo>
                    <a:pt x="539" y="741"/>
                  </a:lnTo>
                  <a:lnTo>
                    <a:pt x="432" y="579"/>
                  </a:lnTo>
                  <a:lnTo>
                    <a:pt x="325" y="385"/>
                  </a:lnTo>
                  <a:lnTo>
                    <a:pt x="270" y="286"/>
                  </a:lnTo>
                  <a:lnTo>
                    <a:pt x="215" y="196"/>
                  </a:lnTo>
                  <a:lnTo>
                    <a:pt x="162" y="116"/>
                  </a:lnTo>
                  <a:lnTo>
                    <a:pt x="108" y="53"/>
                  </a:lnTo>
                  <a:lnTo>
                    <a:pt x="53" y="13"/>
                  </a:lnTo>
                  <a:lnTo>
                    <a:pt x="0" y="0"/>
                  </a:lnTo>
                </a:path>
              </a:pathLst>
            </a:custGeom>
            <a:noFill/>
            <a:ln w="57150">
              <a:solidFill>
                <a:srgbClr val="E989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1" name="Freeform 14"/>
            <p:cNvSpPr>
              <a:spLocks/>
            </p:cNvSpPr>
            <p:nvPr/>
          </p:nvSpPr>
          <p:spPr bwMode="auto">
            <a:xfrm>
              <a:off x="383" y="2621"/>
              <a:ext cx="1028" cy="987"/>
            </a:xfrm>
            <a:custGeom>
              <a:avLst/>
              <a:gdLst>
                <a:gd name="T0" fmla="*/ 0 w 1028"/>
                <a:gd name="T1" fmla="*/ 987 h 987"/>
                <a:gd name="T2" fmla="*/ 107 w 1028"/>
                <a:gd name="T3" fmla="*/ 976 h 987"/>
                <a:gd name="T4" fmla="*/ 162 w 1028"/>
                <a:gd name="T5" fmla="*/ 964 h 987"/>
                <a:gd name="T6" fmla="*/ 217 w 1028"/>
                <a:gd name="T7" fmla="*/ 949 h 987"/>
                <a:gd name="T8" fmla="*/ 270 w 1028"/>
                <a:gd name="T9" fmla="*/ 926 h 987"/>
                <a:gd name="T10" fmla="*/ 324 w 1028"/>
                <a:gd name="T11" fmla="*/ 894 h 987"/>
                <a:gd name="T12" fmla="*/ 379 w 1028"/>
                <a:gd name="T13" fmla="*/ 854 h 987"/>
                <a:gd name="T14" fmla="*/ 487 w 1028"/>
                <a:gd name="T15" fmla="*/ 741 h 987"/>
                <a:gd name="T16" fmla="*/ 594 w 1028"/>
                <a:gd name="T17" fmla="*/ 579 h 987"/>
                <a:gd name="T18" fmla="*/ 704 w 1028"/>
                <a:gd name="T19" fmla="*/ 385 h 987"/>
                <a:gd name="T20" fmla="*/ 756 w 1028"/>
                <a:gd name="T21" fmla="*/ 286 h 987"/>
                <a:gd name="T22" fmla="*/ 811 w 1028"/>
                <a:gd name="T23" fmla="*/ 196 h 987"/>
                <a:gd name="T24" fmla="*/ 866 w 1028"/>
                <a:gd name="T25" fmla="*/ 116 h 987"/>
                <a:gd name="T26" fmla="*/ 918 w 1028"/>
                <a:gd name="T27" fmla="*/ 53 h 987"/>
                <a:gd name="T28" fmla="*/ 973 w 1028"/>
                <a:gd name="T29" fmla="*/ 13 h 987"/>
                <a:gd name="T30" fmla="*/ 1028 w 1028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8"/>
                <a:gd name="T49" fmla="*/ 0 h 987"/>
                <a:gd name="T50" fmla="*/ 1028 w 1028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8" h="987">
                  <a:moveTo>
                    <a:pt x="0" y="987"/>
                  </a:moveTo>
                  <a:lnTo>
                    <a:pt x="107" y="976"/>
                  </a:lnTo>
                  <a:lnTo>
                    <a:pt x="162" y="964"/>
                  </a:lnTo>
                  <a:lnTo>
                    <a:pt x="217" y="949"/>
                  </a:lnTo>
                  <a:lnTo>
                    <a:pt x="270" y="926"/>
                  </a:lnTo>
                  <a:lnTo>
                    <a:pt x="324" y="894"/>
                  </a:lnTo>
                  <a:lnTo>
                    <a:pt x="379" y="854"/>
                  </a:lnTo>
                  <a:lnTo>
                    <a:pt x="487" y="741"/>
                  </a:lnTo>
                  <a:lnTo>
                    <a:pt x="594" y="579"/>
                  </a:lnTo>
                  <a:lnTo>
                    <a:pt x="704" y="385"/>
                  </a:lnTo>
                  <a:lnTo>
                    <a:pt x="756" y="286"/>
                  </a:lnTo>
                  <a:lnTo>
                    <a:pt x="811" y="196"/>
                  </a:lnTo>
                  <a:lnTo>
                    <a:pt x="866" y="116"/>
                  </a:lnTo>
                  <a:lnTo>
                    <a:pt x="918" y="53"/>
                  </a:lnTo>
                  <a:lnTo>
                    <a:pt x="973" y="13"/>
                  </a:lnTo>
                  <a:lnTo>
                    <a:pt x="1028" y="0"/>
                  </a:lnTo>
                </a:path>
              </a:pathLst>
            </a:custGeom>
            <a:noFill/>
            <a:ln w="57150">
              <a:solidFill>
                <a:srgbClr val="E989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2" name="Freeform 15"/>
            <p:cNvSpPr>
              <a:spLocks/>
            </p:cNvSpPr>
            <p:nvPr/>
          </p:nvSpPr>
          <p:spPr bwMode="auto">
            <a:xfrm>
              <a:off x="383" y="2644"/>
              <a:ext cx="2054" cy="964"/>
            </a:xfrm>
            <a:custGeom>
              <a:avLst/>
              <a:gdLst>
                <a:gd name="T0" fmla="*/ 0 w 2054"/>
                <a:gd name="T1" fmla="*/ 0 h 964"/>
                <a:gd name="T2" fmla="*/ 0 w 2054"/>
                <a:gd name="T3" fmla="*/ 964 h 964"/>
                <a:gd name="T4" fmla="*/ 2054 w 2054"/>
                <a:gd name="T5" fmla="*/ 964 h 964"/>
                <a:gd name="T6" fmla="*/ 0 60000 65536"/>
                <a:gd name="T7" fmla="*/ 0 60000 65536"/>
                <a:gd name="T8" fmla="*/ 0 60000 65536"/>
                <a:gd name="T9" fmla="*/ 0 w 2054"/>
                <a:gd name="T10" fmla="*/ 0 h 964"/>
                <a:gd name="T11" fmla="*/ 2054 w 2054"/>
                <a:gd name="T12" fmla="*/ 964 h 9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54" h="964">
                  <a:moveTo>
                    <a:pt x="0" y="0"/>
                  </a:moveTo>
                  <a:lnTo>
                    <a:pt x="0" y="964"/>
                  </a:lnTo>
                  <a:lnTo>
                    <a:pt x="2054" y="964"/>
                  </a:lnTo>
                </a:path>
              </a:pathLst>
            </a:custGeom>
            <a:noFill/>
            <a:ln w="30163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3" name="Line 16"/>
            <p:cNvSpPr>
              <a:spLocks noChangeShapeType="1"/>
            </p:cNvSpPr>
            <p:nvPr/>
          </p:nvSpPr>
          <p:spPr bwMode="auto">
            <a:xfrm>
              <a:off x="358" y="2644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4" name="Line 17"/>
            <p:cNvSpPr>
              <a:spLocks noChangeShapeType="1"/>
            </p:cNvSpPr>
            <p:nvPr/>
          </p:nvSpPr>
          <p:spPr bwMode="auto">
            <a:xfrm>
              <a:off x="358" y="2739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5" name="Line 18"/>
            <p:cNvSpPr>
              <a:spLocks noChangeShapeType="1"/>
            </p:cNvSpPr>
            <p:nvPr/>
          </p:nvSpPr>
          <p:spPr bwMode="auto">
            <a:xfrm>
              <a:off x="358" y="283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6" name="Line 19"/>
            <p:cNvSpPr>
              <a:spLocks noChangeShapeType="1"/>
            </p:cNvSpPr>
            <p:nvPr/>
          </p:nvSpPr>
          <p:spPr bwMode="auto">
            <a:xfrm>
              <a:off x="358" y="2932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7" name="Line 20"/>
            <p:cNvSpPr>
              <a:spLocks noChangeShapeType="1"/>
            </p:cNvSpPr>
            <p:nvPr/>
          </p:nvSpPr>
          <p:spPr bwMode="auto">
            <a:xfrm>
              <a:off x="358" y="3029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8" name="Line 21"/>
            <p:cNvSpPr>
              <a:spLocks noChangeShapeType="1"/>
            </p:cNvSpPr>
            <p:nvPr/>
          </p:nvSpPr>
          <p:spPr bwMode="auto">
            <a:xfrm>
              <a:off x="358" y="312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9" name="Line 22"/>
            <p:cNvSpPr>
              <a:spLocks noChangeShapeType="1"/>
            </p:cNvSpPr>
            <p:nvPr/>
          </p:nvSpPr>
          <p:spPr bwMode="auto">
            <a:xfrm>
              <a:off x="358" y="3223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0" name="Line 23"/>
            <p:cNvSpPr>
              <a:spLocks noChangeShapeType="1"/>
            </p:cNvSpPr>
            <p:nvPr/>
          </p:nvSpPr>
          <p:spPr bwMode="auto">
            <a:xfrm>
              <a:off x="358" y="3319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1" name="Line 24"/>
            <p:cNvSpPr>
              <a:spLocks noChangeShapeType="1"/>
            </p:cNvSpPr>
            <p:nvPr/>
          </p:nvSpPr>
          <p:spPr bwMode="auto">
            <a:xfrm>
              <a:off x="358" y="341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2" name="Line 25"/>
            <p:cNvSpPr>
              <a:spLocks noChangeShapeType="1"/>
            </p:cNvSpPr>
            <p:nvPr/>
          </p:nvSpPr>
          <p:spPr bwMode="auto">
            <a:xfrm>
              <a:off x="358" y="3511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3" name="Line 26"/>
            <p:cNvSpPr>
              <a:spLocks noChangeShapeType="1"/>
            </p:cNvSpPr>
            <p:nvPr/>
          </p:nvSpPr>
          <p:spPr bwMode="auto">
            <a:xfrm>
              <a:off x="2437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4" name="Line 27"/>
            <p:cNvSpPr>
              <a:spLocks noChangeShapeType="1"/>
            </p:cNvSpPr>
            <p:nvPr/>
          </p:nvSpPr>
          <p:spPr bwMode="auto">
            <a:xfrm>
              <a:off x="2233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5" name="Line 28"/>
            <p:cNvSpPr>
              <a:spLocks noChangeShapeType="1"/>
            </p:cNvSpPr>
            <p:nvPr/>
          </p:nvSpPr>
          <p:spPr bwMode="auto">
            <a:xfrm>
              <a:off x="2026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6" name="Line 29"/>
            <p:cNvSpPr>
              <a:spLocks noChangeShapeType="1"/>
            </p:cNvSpPr>
            <p:nvPr/>
          </p:nvSpPr>
          <p:spPr bwMode="auto">
            <a:xfrm>
              <a:off x="1822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7" name="Line 30"/>
            <p:cNvSpPr>
              <a:spLocks noChangeShapeType="1"/>
            </p:cNvSpPr>
            <p:nvPr/>
          </p:nvSpPr>
          <p:spPr bwMode="auto">
            <a:xfrm>
              <a:off x="1615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8" name="Line 31"/>
            <p:cNvSpPr>
              <a:spLocks noChangeShapeType="1"/>
            </p:cNvSpPr>
            <p:nvPr/>
          </p:nvSpPr>
          <p:spPr bwMode="auto">
            <a:xfrm>
              <a:off x="1411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9" name="Line 32"/>
            <p:cNvSpPr>
              <a:spLocks noChangeShapeType="1"/>
            </p:cNvSpPr>
            <p:nvPr/>
          </p:nvSpPr>
          <p:spPr bwMode="auto">
            <a:xfrm>
              <a:off x="1205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0" name="Line 33"/>
            <p:cNvSpPr>
              <a:spLocks noChangeShapeType="1"/>
            </p:cNvSpPr>
            <p:nvPr/>
          </p:nvSpPr>
          <p:spPr bwMode="auto">
            <a:xfrm>
              <a:off x="1000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1" name="Line 34"/>
            <p:cNvSpPr>
              <a:spLocks noChangeShapeType="1"/>
            </p:cNvSpPr>
            <p:nvPr/>
          </p:nvSpPr>
          <p:spPr bwMode="auto">
            <a:xfrm>
              <a:off x="794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2" name="Line 35"/>
            <p:cNvSpPr>
              <a:spLocks noChangeShapeType="1"/>
            </p:cNvSpPr>
            <p:nvPr/>
          </p:nvSpPr>
          <p:spPr bwMode="auto">
            <a:xfrm>
              <a:off x="589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3" name="Rectangle 36"/>
            <p:cNvSpPr>
              <a:spLocks noChangeArrowheads="1"/>
            </p:cNvSpPr>
            <p:nvPr/>
          </p:nvSpPr>
          <p:spPr bwMode="auto">
            <a:xfrm>
              <a:off x="2262" y="3639"/>
              <a:ext cx="132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/>
                <a:t>x</a:t>
              </a:r>
              <a:endParaRPr lang="en-US" altLang="en-US" sz="1800" i="1"/>
            </a:p>
          </p:txBody>
        </p:sp>
        <p:sp>
          <p:nvSpPr>
            <p:cNvPr id="20534" name="Rectangle 37"/>
            <p:cNvSpPr>
              <a:spLocks noChangeArrowheads="1"/>
            </p:cNvSpPr>
            <p:nvPr/>
          </p:nvSpPr>
          <p:spPr bwMode="auto">
            <a:xfrm>
              <a:off x="115" y="1781"/>
              <a:ext cx="1822" cy="5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r>
                <a:rPr lang="en-US" altLang="en-US" b="1">
                  <a:solidFill>
                    <a:schemeClr val="tx2"/>
                  </a:solidFill>
                </a:rPr>
                <a:t>Normal </a:t>
              </a:r>
              <a:br>
                <a:rPr lang="en-US" altLang="en-US" b="1">
                  <a:solidFill>
                    <a:schemeClr val="tx2"/>
                  </a:solidFill>
                </a:rPr>
              </a:br>
              <a:r>
                <a:rPr lang="en-US" altLang="en-US" b="1">
                  <a:solidFill>
                    <a:schemeClr val="tx2"/>
                  </a:solidFill>
                </a:rPr>
                <a:t>Distribution</a:t>
              </a:r>
            </a:p>
          </p:txBody>
        </p:sp>
      </p:grpSp>
      <p:grpSp>
        <p:nvGrpSpPr>
          <p:cNvPr id="4" name="Group 94"/>
          <p:cNvGrpSpPr>
            <a:grpSpLocks/>
          </p:cNvGrpSpPr>
          <p:nvPr/>
        </p:nvGrpSpPr>
        <p:grpSpPr bwMode="auto">
          <a:xfrm>
            <a:off x="6940550" y="4268788"/>
            <a:ext cx="1060450" cy="774700"/>
            <a:chOff x="4372" y="2934"/>
            <a:chExt cx="668" cy="488"/>
          </a:xfrm>
        </p:grpSpPr>
        <p:sp useBgFill="1">
          <p:nvSpPr>
            <p:cNvPr id="20499" name="Rectangle 75"/>
            <p:cNvSpPr>
              <a:spLocks noChangeArrowheads="1"/>
            </p:cNvSpPr>
            <p:nvPr/>
          </p:nvSpPr>
          <p:spPr bwMode="auto">
            <a:xfrm>
              <a:off x="4495" y="3015"/>
              <a:ext cx="418" cy="192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46038" tIns="0" rIns="46038" bIns="0" anchor="ctr" anchorCtr="1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sz="2000" b="1">
                  <a:solidFill>
                    <a:srgbClr val="990099"/>
                  </a:solidFill>
                </a:rPr>
                <a:t>.1179</a:t>
              </a:r>
            </a:p>
          </p:txBody>
        </p:sp>
        <p:sp>
          <p:nvSpPr>
            <p:cNvPr id="20500" name="Line 76"/>
            <p:cNvSpPr>
              <a:spLocks noChangeShapeType="1"/>
            </p:cNvSpPr>
            <p:nvPr/>
          </p:nvSpPr>
          <p:spPr bwMode="auto">
            <a:xfrm flipV="1">
              <a:off x="5040" y="2934"/>
              <a:ext cx="0" cy="48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501" name="Line 77"/>
            <p:cNvSpPr>
              <a:spLocks noChangeShapeType="1"/>
            </p:cNvSpPr>
            <p:nvPr/>
          </p:nvSpPr>
          <p:spPr bwMode="auto">
            <a:xfrm>
              <a:off x="4372" y="2986"/>
              <a:ext cx="66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" name="Group 95"/>
          <p:cNvGrpSpPr>
            <a:grpSpLocks/>
          </p:cNvGrpSpPr>
          <p:nvPr/>
        </p:nvGrpSpPr>
        <p:grpSpPr bwMode="auto">
          <a:xfrm>
            <a:off x="7621588" y="4429125"/>
            <a:ext cx="1444625" cy="830263"/>
            <a:chOff x="4801" y="3035"/>
            <a:chExt cx="910" cy="523"/>
          </a:xfrm>
        </p:grpSpPr>
        <p:sp>
          <p:nvSpPr>
            <p:cNvPr id="20497" name="Line 73"/>
            <p:cNvSpPr>
              <a:spLocks noChangeShapeType="1"/>
            </p:cNvSpPr>
            <p:nvPr/>
          </p:nvSpPr>
          <p:spPr bwMode="auto">
            <a:xfrm flipH="1">
              <a:off x="4892" y="3326"/>
              <a:ext cx="392" cy="232"/>
            </a:xfrm>
            <a:prstGeom prst="line">
              <a:avLst/>
            </a:prstGeom>
            <a:noFill/>
            <a:ln w="28575">
              <a:solidFill>
                <a:srgbClr val="B0D46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498" name="Rectangle 78"/>
            <p:cNvSpPr>
              <a:spLocks noChangeArrowheads="1"/>
            </p:cNvSpPr>
            <p:nvPr/>
          </p:nvSpPr>
          <p:spPr bwMode="auto">
            <a:xfrm>
              <a:off x="4801" y="3035"/>
              <a:ext cx="910" cy="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r"/>
              <a:r>
                <a:rPr lang="en-US" altLang="en-US" sz="2800" b="1">
                  <a:solidFill>
                    <a:srgbClr val="990099"/>
                  </a:solidFill>
                </a:rPr>
                <a:t>  	.0347</a:t>
              </a:r>
            </a:p>
          </p:txBody>
        </p:sp>
      </p:grpSp>
      <p:grpSp>
        <p:nvGrpSpPr>
          <p:cNvPr id="6" name="Group 93"/>
          <p:cNvGrpSpPr>
            <a:grpSpLocks/>
          </p:cNvGrpSpPr>
          <p:nvPr/>
        </p:nvGrpSpPr>
        <p:grpSpPr bwMode="auto">
          <a:xfrm>
            <a:off x="6630988" y="4810125"/>
            <a:ext cx="1216025" cy="393700"/>
            <a:chOff x="4177" y="3275"/>
            <a:chExt cx="766" cy="248"/>
          </a:xfrm>
        </p:grpSpPr>
        <p:sp>
          <p:nvSpPr>
            <p:cNvPr id="20495" name="Rectangle 74"/>
            <p:cNvSpPr>
              <a:spLocks noChangeArrowheads="1"/>
            </p:cNvSpPr>
            <p:nvPr/>
          </p:nvSpPr>
          <p:spPr bwMode="auto">
            <a:xfrm>
              <a:off x="4177" y="3275"/>
              <a:ext cx="766" cy="2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sz="2000" b="1">
                  <a:solidFill>
                    <a:srgbClr val="990099"/>
                  </a:solidFill>
                </a:rPr>
                <a:t>.0832</a:t>
              </a:r>
            </a:p>
          </p:txBody>
        </p:sp>
        <p:sp>
          <p:nvSpPr>
            <p:cNvPr id="20496" name="Line 79"/>
            <p:cNvSpPr>
              <a:spLocks noChangeShapeType="1"/>
            </p:cNvSpPr>
            <p:nvPr/>
          </p:nvSpPr>
          <p:spPr bwMode="auto">
            <a:xfrm>
              <a:off x="4324" y="3514"/>
              <a:ext cx="42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" name="Group 96"/>
          <p:cNvGrpSpPr>
            <a:grpSpLocks/>
          </p:cNvGrpSpPr>
          <p:nvPr/>
        </p:nvGrpSpPr>
        <p:grpSpPr bwMode="auto">
          <a:xfrm>
            <a:off x="304800" y="1371600"/>
            <a:ext cx="8431213" cy="4959350"/>
            <a:chOff x="192" y="864"/>
            <a:chExt cx="5311" cy="3124"/>
          </a:xfrm>
        </p:grpSpPr>
        <p:sp>
          <p:nvSpPr>
            <p:cNvPr id="20491" name="Rectangle 81"/>
            <p:cNvSpPr>
              <a:spLocks noChangeArrowheads="1"/>
            </p:cNvSpPr>
            <p:nvPr/>
          </p:nvSpPr>
          <p:spPr bwMode="auto">
            <a:xfrm>
              <a:off x="1969" y="3740"/>
              <a:ext cx="2206" cy="2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r>
                <a:rPr lang="en-US" altLang="en-US" sz="2000">
                  <a:solidFill>
                    <a:schemeClr val="tx2"/>
                  </a:solidFill>
                </a:rPr>
                <a:t>Shaded area exaggerated</a:t>
              </a:r>
            </a:p>
          </p:txBody>
        </p:sp>
        <p:grpSp>
          <p:nvGrpSpPr>
            <p:cNvPr id="20492" name="Group 88"/>
            <p:cNvGrpSpPr>
              <a:grpSpLocks/>
            </p:cNvGrpSpPr>
            <p:nvPr/>
          </p:nvGrpSpPr>
          <p:grpSpPr bwMode="auto">
            <a:xfrm>
              <a:off x="1825" y="2153"/>
              <a:ext cx="1728" cy="793"/>
              <a:chOff x="1825" y="2398"/>
              <a:chExt cx="1728" cy="793"/>
            </a:xfrm>
          </p:grpSpPr>
          <p:sp>
            <p:nvSpPr>
              <p:cNvPr id="71693" name="Freeform 83"/>
              <p:cNvSpPr>
                <a:spLocks/>
              </p:cNvSpPr>
              <p:nvPr/>
            </p:nvSpPr>
            <p:spPr bwMode="auto">
              <a:xfrm>
                <a:off x="1827" y="2432"/>
                <a:ext cx="1726" cy="759"/>
              </a:xfrm>
              <a:custGeom>
                <a:avLst/>
                <a:gdLst>
                  <a:gd name="T0" fmla="*/ 0 w 1726"/>
                  <a:gd name="T1" fmla="*/ 386 h 759"/>
                  <a:gd name="T2" fmla="*/ 86 w 1726"/>
                  <a:gd name="T3" fmla="*/ 282 h 759"/>
                  <a:gd name="T4" fmla="*/ 151 w 1726"/>
                  <a:gd name="T5" fmla="*/ 227 h 759"/>
                  <a:gd name="T6" fmla="*/ 224 w 1726"/>
                  <a:gd name="T7" fmla="*/ 175 h 759"/>
                  <a:gd name="T8" fmla="*/ 304 w 1726"/>
                  <a:gd name="T9" fmla="*/ 134 h 759"/>
                  <a:gd name="T10" fmla="*/ 394 w 1726"/>
                  <a:gd name="T11" fmla="*/ 93 h 759"/>
                  <a:gd name="T12" fmla="*/ 502 w 1726"/>
                  <a:gd name="T13" fmla="*/ 57 h 759"/>
                  <a:gd name="T14" fmla="*/ 646 w 1726"/>
                  <a:gd name="T15" fmla="*/ 20 h 759"/>
                  <a:gd name="T16" fmla="*/ 778 w 1726"/>
                  <a:gd name="T17" fmla="*/ 6 h 759"/>
                  <a:gd name="T18" fmla="*/ 896 w 1726"/>
                  <a:gd name="T19" fmla="*/ 2 h 759"/>
                  <a:gd name="T20" fmla="*/ 1021 w 1726"/>
                  <a:gd name="T21" fmla="*/ 14 h 759"/>
                  <a:gd name="T22" fmla="*/ 1132 w 1726"/>
                  <a:gd name="T23" fmla="*/ 36 h 759"/>
                  <a:gd name="T24" fmla="*/ 1236 w 1726"/>
                  <a:gd name="T25" fmla="*/ 79 h 759"/>
                  <a:gd name="T26" fmla="*/ 1342 w 1726"/>
                  <a:gd name="T27" fmla="*/ 147 h 759"/>
                  <a:gd name="T28" fmla="*/ 1426 w 1726"/>
                  <a:gd name="T29" fmla="*/ 225 h 759"/>
                  <a:gd name="T30" fmla="*/ 1472 w 1726"/>
                  <a:gd name="T31" fmla="*/ 277 h 759"/>
                  <a:gd name="T32" fmla="*/ 1594 w 1726"/>
                  <a:gd name="T33" fmla="*/ 94 h 759"/>
                  <a:gd name="T34" fmla="*/ 1596 w 1726"/>
                  <a:gd name="T35" fmla="*/ 197 h 759"/>
                  <a:gd name="T36" fmla="*/ 1605 w 1726"/>
                  <a:gd name="T37" fmla="*/ 300 h 759"/>
                  <a:gd name="T38" fmla="*/ 1624 w 1726"/>
                  <a:gd name="T39" fmla="*/ 398 h 759"/>
                  <a:gd name="T40" fmla="*/ 1651 w 1726"/>
                  <a:gd name="T41" fmla="*/ 499 h 759"/>
                  <a:gd name="T42" fmla="*/ 1706 w 1726"/>
                  <a:gd name="T43" fmla="*/ 627 h 759"/>
                  <a:gd name="T44" fmla="*/ 1685 w 1726"/>
                  <a:gd name="T45" fmla="*/ 685 h 759"/>
                  <a:gd name="T46" fmla="*/ 1601 w 1726"/>
                  <a:gd name="T47" fmla="*/ 667 h 759"/>
                  <a:gd name="T48" fmla="*/ 1534 w 1726"/>
                  <a:gd name="T49" fmla="*/ 664 h 759"/>
                  <a:gd name="T50" fmla="*/ 1469 w 1726"/>
                  <a:gd name="T51" fmla="*/ 671 h 759"/>
                  <a:gd name="T52" fmla="*/ 1403 w 1726"/>
                  <a:gd name="T53" fmla="*/ 690 h 759"/>
                  <a:gd name="T54" fmla="*/ 1330 w 1726"/>
                  <a:gd name="T55" fmla="*/ 723 h 759"/>
                  <a:gd name="T56" fmla="*/ 1259 w 1726"/>
                  <a:gd name="T57" fmla="*/ 687 h 759"/>
                  <a:gd name="T58" fmla="*/ 1345 w 1726"/>
                  <a:gd name="T59" fmla="*/ 482 h 759"/>
                  <a:gd name="T60" fmla="*/ 1237 w 1726"/>
                  <a:gd name="T61" fmla="*/ 396 h 759"/>
                  <a:gd name="T62" fmla="*/ 1131 w 1726"/>
                  <a:gd name="T63" fmla="*/ 328 h 759"/>
                  <a:gd name="T64" fmla="*/ 1036 w 1726"/>
                  <a:gd name="T65" fmla="*/ 277 h 759"/>
                  <a:gd name="T66" fmla="*/ 921 w 1726"/>
                  <a:gd name="T67" fmla="*/ 232 h 759"/>
                  <a:gd name="T68" fmla="*/ 811 w 1726"/>
                  <a:gd name="T69" fmla="*/ 209 h 759"/>
                  <a:gd name="T70" fmla="*/ 707 w 1726"/>
                  <a:gd name="T71" fmla="*/ 195 h 759"/>
                  <a:gd name="T72" fmla="*/ 587 w 1726"/>
                  <a:gd name="T73" fmla="*/ 201 h 759"/>
                  <a:gd name="T74" fmla="*/ 470 w 1726"/>
                  <a:gd name="T75" fmla="*/ 211 h 759"/>
                  <a:gd name="T76" fmla="*/ 334 w 1726"/>
                  <a:gd name="T77" fmla="*/ 232 h 759"/>
                  <a:gd name="T78" fmla="*/ 231 w 1726"/>
                  <a:gd name="T79" fmla="*/ 266 h 759"/>
                  <a:gd name="T80" fmla="*/ 158 w 1726"/>
                  <a:gd name="T81" fmla="*/ 301 h 759"/>
                  <a:gd name="T82" fmla="*/ 97 w 1726"/>
                  <a:gd name="T83" fmla="*/ 343 h 75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726" h="759">
                    <a:moveTo>
                      <a:pt x="7" y="425"/>
                    </a:moveTo>
                    <a:lnTo>
                      <a:pt x="0" y="386"/>
                    </a:lnTo>
                    <a:lnTo>
                      <a:pt x="52" y="320"/>
                    </a:lnTo>
                    <a:lnTo>
                      <a:pt x="86" y="282"/>
                    </a:lnTo>
                    <a:lnTo>
                      <a:pt x="122" y="255"/>
                    </a:lnTo>
                    <a:lnTo>
                      <a:pt x="151" y="227"/>
                    </a:lnTo>
                    <a:lnTo>
                      <a:pt x="190" y="200"/>
                    </a:lnTo>
                    <a:lnTo>
                      <a:pt x="224" y="175"/>
                    </a:lnTo>
                    <a:lnTo>
                      <a:pt x="269" y="153"/>
                    </a:lnTo>
                    <a:lnTo>
                      <a:pt x="304" y="134"/>
                    </a:lnTo>
                    <a:lnTo>
                      <a:pt x="341" y="113"/>
                    </a:lnTo>
                    <a:lnTo>
                      <a:pt x="394" y="93"/>
                    </a:lnTo>
                    <a:lnTo>
                      <a:pt x="443" y="75"/>
                    </a:lnTo>
                    <a:lnTo>
                      <a:pt x="502" y="57"/>
                    </a:lnTo>
                    <a:lnTo>
                      <a:pt x="581" y="34"/>
                    </a:lnTo>
                    <a:lnTo>
                      <a:pt x="646" y="20"/>
                    </a:lnTo>
                    <a:lnTo>
                      <a:pt x="700" y="14"/>
                    </a:lnTo>
                    <a:lnTo>
                      <a:pt x="778" y="6"/>
                    </a:lnTo>
                    <a:lnTo>
                      <a:pt x="837" y="0"/>
                    </a:lnTo>
                    <a:lnTo>
                      <a:pt x="896" y="2"/>
                    </a:lnTo>
                    <a:lnTo>
                      <a:pt x="958" y="4"/>
                    </a:lnTo>
                    <a:lnTo>
                      <a:pt x="1021" y="14"/>
                    </a:lnTo>
                    <a:lnTo>
                      <a:pt x="1076" y="22"/>
                    </a:lnTo>
                    <a:lnTo>
                      <a:pt x="1132" y="36"/>
                    </a:lnTo>
                    <a:lnTo>
                      <a:pt x="1185" y="57"/>
                    </a:lnTo>
                    <a:lnTo>
                      <a:pt x="1236" y="79"/>
                    </a:lnTo>
                    <a:lnTo>
                      <a:pt x="1290" y="108"/>
                    </a:lnTo>
                    <a:lnTo>
                      <a:pt x="1342" y="147"/>
                    </a:lnTo>
                    <a:lnTo>
                      <a:pt x="1382" y="181"/>
                    </a:lnTo>
                    <a:lnTo>
                      <a:pt x="1426" y="225"/>
                    </a:lnTo>
                    <a:lnTo>
                      <a:pt x="1457" y="258"/>
                    </a:lnTo>
                    <a:lnTo>
                      <a:pt x="1472" y="277"/>
                    </a:lnTo>
                    <a:lnTo>
                      <a:pt x="1582" y="46"/>
                    </a:lnTo>
                    <a:lnTo>
                      <a:pt x="1594" y="94"/>
                    </a:lnTo>
                    <a:lnTo>
                      <a:pt x="1594" y="147"/>
                    </a:lnTo>
                    <a:lnTo>
                      <a:pt x="1596" y="197"/>
                    </a:lnTo>
                    <a:lnTo>
                      <a:pt x="1600" y="247"/>
                    </a:lnTo>
                    <a:lnTo>
                      <a:pt x="1605" y="300"/>
                    </a:lnTo>
                    <a:lnTo>
                      <a:pt x="1615" y="354"/>
                    </a:lnTo>
                    <a:lnTo>
                      <a:pt x="1624" y="398"/>
                    </a:lnTo>
                    <a:lnTo>
                      <a:pt x="1637" y="450"/>
                    </a:lnTo>
                    <a:lnTo>
                      <a:pt x="1651" y="499"/>
                    </a:lnTo>
                    <a:lnTo>
                      <a:pt x="1671" y="561"/>
                    </a:lnTo>
                    <a:lnTo>
                      <a:pt x="1706" y="627"/>
                    </a:lnTo>
                    <a:lnTo>
                      <a:pt x="1725" y="698"/>
                    </a:lnTo>
                    <a:lnTo>
                      <a:pt x="1685" y="685"/>
                    </a:lnTo>
                    <a:lnTo>
                      <a:pt x="1646" y="676"/>
                    </a:lnTo>
                    <a:lnTo>
                      <a:pt x="1601" y="667"/>
                    </a:lnTo>
                    <a:lnTo>
                      <a:pt x="1559" y="663"/>
                    </a:lnTo>
                    <a:lnTo>
                      <a:pt x="1534" y="664"/>
                    </a:lnTo>
                    <a:lnTo>
                      <a:pt x="1507" y="666"/>
                    </a:lnTo>
                    <a:lnTo>
                      <a:pt x="1469" y="671"/>
                    </a:lnTo>
                    <a:lnTo>
                      <a:pt x="1434" y="681"/>
                    </a:lnTo>
                    <a:lnTo>
                      <a:pt x="1403" y="690"/>
                    </a:lnTo>
                    <a:lnTo>
                      <a:pt x="1367" y="707"/>
                    </a:lnTo>
                    <a:lnTo>
                      <a:pt x="1330" y="723"/>
                    </a:lnTo>
                    <a:lnTo>
                      <a:pt x="1277" y="758"/>
                    </a:lnTo>
                    <a:lnTo>
                      <a:pt x="1259" y="687"/>
                    </a:lnTo>
                    <a:lnTo>
                      <a:pt x="1362" y="500"/>
                    </a:lnTo>
                    <a:lnTo>
                      <a:pt x="1345" y="482"/>
                    </a:lnTo>
                    <a:lnTo>
                      <a:pt x="1286" y="434"/>
                    </a:lnTo>
                    <a:lnTo>
                      <a:pt x="1237" y="396"/>
                    </a:lnTo>
                    <a:lnTo>
                      <a:pt x="1172" y="350"/>
                    </a:lnTo>
                    <a:lnTo>
                      <a:pt x="1131" y="328"/>
                    </a:lnTo>
                    <a:lnTo>
                      <a:pt x="1092" y="305"/>
                    </a:lnTo>
                    <a:lnTo>
                      <a:pt x="1036" y="277"/>
                    </a:lnTo>
                    <a:lnTo>
                      <a:pt x="982" y="251"/>
                    </a:lnTo>
                    <a:lnTo>
                      <a:pt x="921" y="232"/>
                    </a:lnTo>
                    <a:lnTo>
                      <a:pt x="868" y="219"/>
                    </a:lnTo>
                    <a:lnTo>
                      <a:pt x="811" y="209"/>
                    </a:lnTo>
                    <a:lnTo>
                      <a:pt x="753" y="197"/>
                    </a:lnTo>
                    <a:lnTo>
                      <a:pt x="707" y="195"/>
                    </a:lnTo>
                    <a:lnTo>
                      <a:pt x="647" y="196"/>
                    </a:lnTo>
                    <a:lnTo>
                      <a:pt x="587" y="201"/>
                    </a:lnTo>
                    <a:lnTo>
                      <a:pt x="531" y="204"/>
                    </a:lnTo>
                    <a:lnTo>
                      <a:pt x="470" y="211"/>
                    </a:lnTo>
                    <a:lnTo>
                      <a:pt x="401" y="222"/>
                    </a:lnTo>
                    <a:lnTo>
                      <a:pt x="334" y="232"/>
                    </a:lnTo>
                    <a:lnTo>
                      <a:pt x="273" y="254"/>
                    </a:lnTo>
                    <a:lnTo>
                      <a:pt x="231" y="266"/>
                    </a:lnTo>
                    <a:lnTo>
                      <a:pt x="189" y="284"/>
                    </a:lnTo>
                    <a:lnTo>
                      <a:pt x="158" y="301"/>
                    </a:lnTo>
                    <a:lnTo>
                      <a:pt x="126" y="322"/>
                    </a:lnTo>
                    <a:lnTo>
                      <a:pt x="97" y="343"/>
                    </a:lnTo>
                    <a:lnTo>
                      <a:pt x="7" y="425"/>
                    </a:lnTo>
                  </a:path>
                </a:pathLst>
              </a:custGeom>
              <a:solidFill>
                <a:schemeClr val="folHlink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outerShdw dist="35921" dir="2700000" algn="ctr" rotWithShape="0">
                  <a:schemeClr val="bg2"/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  <p:sp>
            <p:nvSpPr>
              <p:cNvPr id="71694" name="Freeform 84"/>
              <p:cNvSpPr>
                <a:spLocks/>
              </p:cNvSpPr>
              <p:nvPr/>
            </p:nvSpPr>
            <p:spPr bwMode="auto">
              <a:xfrm>
                <a:off x="1825" y="2398"/>
                <a:ext cx="1708" cy="718"/>
              </a:xfrm>
              <a:custGeom>
                <a:avLst/>
                <a:gdLst>
                  <a:gd name="T0" fmla="*/ 57 w 1708"/>
                  <a:gd name="T1" fmla="*/ 326 h 718"/>
                  <a:gd name="T2" fmla="*/ 117 w 1708"/>
                  <a:gd name="T3" fmla="*/ 264 h 718"/>
                  <a:gd name="T4" fmla="*/ 183 w 1708"/>
                  <a:gd name="T5" fmla="*/ 210 h 718"/>
                  <a:gd name="T6" fmla="*/ 263 w 1708"/>
                  <a:gd name="T7" fmla="*/ 156 h 718"/>
                  <a:gd name="T8" fmla="*/ 336 w 1708"/>
                  <a:gd name="T9" fmla="*/ 117 h 718"/>
                  <a:gd name="T10" fmla="*/ 438 w 1708"/>
                  <a:gd name="T11" fmla="*/ 79 h 718"/>
                  <a:gd name="T12" fmla="*/ 575 w 1708"/>
                  <a:gd name="T13" fmla="*/ 37 h 718"/>
                  <a:gd name="T14" fmla="*/ 694 w 1708"/>
                  <a:gd name="T15" fmla="*/ 16 h 718"/>
                  <a:gd name="T16" fmla="*/ 831 w 1708"/>
                  <a:gd name="T17" fmla="*/ 0 h 718"/>
                  <a:gd name="T18" fmla="*/ 951 w 1708"/>
                  <a:gd name="T19" fmla="*/ 2 h 718"/>
                  <a:gd name="T20" fmla="*/ 1069 w 1708"/>
                  <a:gd name="T21" fmla="*/ 17 h 718"/>
                  <a:gd name="T22" fmla="*/ 1176 w 1708"/>
                  <a:gd name="T23" fmla="*/ 49 h 718"/>
                  <a:gd name="T24" fmla="*/ 1280 w 1708"/>
                  <a:gd name="T25" fmla="*/ 96 h 718"/>
                  <a:gd name="T26" fmla="*/ 1371 w 1708"/>
                  <a:gd name="T27" fmla="*/ 164 h 718"/>
                  <a:gd name="T28" fmla="*/ 1445 w 1708"/>
                  <a:gd name="T29" fmla="*/ 236 h 718"/>
                  <a:gd name="T30" fmla="*/ 1583 w 1708"/>
                  <a:gd name="T31" fmla="*/ 78 h 718"/>
                  <a:gd name="T32" fmla="*/ 1583 w 1708"/>
                  <a:gd name="T33" fmla="*/ 176 h 718"/>
                  <a:gd name="T34" fmla="*/ 1592 w 1708"/>
                  <a:gd name="T35" fmla="*/ 274 h 718"/>
                  <a:gd name="T36" fmla="*/ 1609 w 1708"/>
                  <a:gd name="T37" fmla="*/ 368 h 718"/>
                  <a:gd name="T38" fmla="*/ 1635 w 1708"/>
                  <a:gd name="T39" fmla="*/ 464 h 718"/>
                  <a:gd name="T40" fmla="*/ 1674 w 1708"/>
                  <a:gd name="T41" fmla="*/ 576 h 718"/>
                  <a:gd name="T42" fmla="*/ 1707 w 1708"/>
                  <a:gd name="T43" fmla="*/ 656 h 718"/>
                  <a:gd name="T44" fmla="*/ 1628 w 1708"/>
                  <a:gd name="T45" fmla="*/ 634 h 718"/>
                  <a:gd name="T46" fmla="*/ 1542 w 1708"/>
                  <a:gd name="T47" fmla="*/ 623 h 718"/>
                  <a:gd name="T48" fmla="*/ 1491 w 1708"/>
                  <a:gd name="T49" fmla="*/ 626 h 718"/>
                  <a:gd name="T50" fmla="*/ 1417 w 1708"/>
                  <a:gd name="T51" fmla="*/ 641 h 718"/>
                  <a:gd name="T52" fmla="*/ 1350 w 1708"/>
                  <a:gd name="T53" fmla="*/ 668 h 718"/>
                  <a:gd name="T54" fmla="*/ 1260 w 1708"/>
                  <a:gd name="T55" fmla="*/ 717 h 718"/>
                  <a:gd name="T56" fmla="*/ 1332 w 1708"/>
                  <a:gd name="T57" fmla="*/ 453 h 718"/>
                  <a:gd name="T58" fmla="*/ 1224 w 1708"/>
                  <a:gd name="T59" fmla="*/ 372 h 718"/>
                  <a:gd name="T60" fmla="*/ 1119 w 1708"/>
                  <a:gd name="T61" fmla="*/ 308 h 718"/>
                  <a:gd name="T62" fmla="*/ 1026 w 1708"/>
                  <a:gd name="T63" fmla="*/ 261 h 718"/>
                  <a:gd name="T64" fmla="*/ 911 w 1708"/>
                  <a:gd name="T65" fmla="*/ 220 h 718"/>
                  <a:gd name="T66" fmla="*/ 802 w 1708"/>
                  <a:gd name="T67" fmla="*/ 200 h 718"/>
                  <a:gd name="T68" fmla="*/ 699 w 1708"/>
                  <a:gd name="T69" fmla="*/ 189 h 718"/>
                  <a:gd name="T70" fmla="*/ 579 w 1708"/>
                  <a:gd name="T71" fmla="*/ 196 h 718"/>
                  <a:gd name="T72" fmla="*/ 462 w 1708"/>
                  <a:gd name="T73" fmla="*/ 208 h 718"/>
                  <a:gd name="T74" fmla="*/ 327 w 1708"/>
                  <a:gd name="T75" fmla="*/ 230 h 718"/>
                  <a:gd name="T76" fmla="*/ 224 w 1708"/>
                  <a:gd name="T77" fmla="*/ 263 h 718"/>
                  <a:gd name="T78" fmla="*/ 148 w 1708"/>
                  <a:gd name="T79" fmla="*/ 299 h 718"/>
                  <a:gd name="T80" fmla="*/ 91 w 1708"/>
                  <a:gd name="T81" fmla="*/ 340 h 71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708" h="718">
                    <a:moveTo>
                      <a:pt x="0" y="421"/>
                    </a:moveTo>
                    <a:lnTo>
                      <a:pt x="57" y="326"/>
                    </a:lnTo>
                    <a:lnTo>
                      <a:pt x="84" y="296"/>
                    </a:lnTo>
                    <a:lnTo>
                      <a:pt x="117" y="264"/>
                    </a:lnTo>
                    <a:lnTo>
                      <a:pt x="146" y="239"/>
                    </a:lnTo>
                    <a:lnTo>
                      <a:pt x="183" y="210"/>
                    </a:lnTo>
                    <a:lnTo>
                      <a:pt x="219" y="183"/>
                    </a:lnTo>
                    <a:lnTo>
                      <a:pt x="263" y="156"/>
                    </a:lnTo>
                    <a:lnTo>
                      <a:pt x="299" y="137"/>
                    </a:lnTo>
                    <a:lnTo>
                      <a:pt x="336" y="117"/>
                    </a:lnTo>
                    <a:lnTo>
                      <a:pt x="388" y="95"/>
                    </a:lnTo>
                    <a:lnTo>
                      <a:pt x="438" y="79"/>
                    </a:lnTo>
                    <a:lnTo>
                      <a:pt x="496" y="61"/>
                    </a:lnTo>
                    <a:lnTo>
                      <a:pt x="575" y="37"/>
                    </a:lnTo>
                    <a:lnTo>
                      <a:pt x="640" y="23"/>
                    </a:lnTo>
                    <a:lnTo>
                      <a:pt x="694" y="16"/>
                    </a:lnTo>
                    <a:lnTo>
                      <a:pt x="771" y="6"/>
                    </a:lnTo>
                    <a:lnTo>
                      <a:pt x="831" y="0"/>
                    </a:lnTo>
                    <a:lnTo>
                      <a:pt x="889" y="1"/>
                    </a:lnTo>
                    <a:lnTo>
                      <a:pt x="951" y="2"/>
                    </a:lnTo>
                    <a:lnTo>
                      <a:pt x="1013" y="10"/>
                    </a:lnTo>
                    <a:lnTo>
                      <a:pt x="1069" y="17"/>
                    </a:lnTo>
                    <a:lnTo>
                      <a:pt x="1124" y="30"/>
                    </a:lnTo>
                    <a:lnTo>
                      <a:pt x="1176" y="49"/>
                    </a:lnTo>
                    <a:lnTo>
                      <a:pt x="1228" y="69"/>
                    </a:lnTo>
                    <a:lnTo>
                      <a:pt x="1280" y="96"/>
                    </a:lnTo>
                    <a:lnTo>
                      <a:pt x="1332" y="132"/>
                    </a:lnTo>
                    <a:lnTo>
                      <a:pt x="1371" y="164"/>
                    </a:lnTo>
                    <a:lnTo>
                      <a:pt x="1414" y="205"/>
                    </a:lnTo>
                    <a:lnTo>
                      <a:pt x="1445" y="236"/>
                    </a:lnTo>
                    <a:lnTo>
                      <a:pt x="1488" y="281"/>
                    </a:lnTo>
                    <a:lnTo>
                      <a:pt x="1583" y="78"/>
                    </a:lnTo>
                    <a:lnTo>
                      <a:pt x="1582" y="129"/>
                    </a:lnTo>
                    <a:lnTo>
                      <a:pt x="1583" y="176"/>
                    </a:lnTo>
                    <a:lnTo>
                      <a:pt x="1587" y="224"/>
                    </a:lnTo>
                    <a:lnTo>
                      <a:pt x="1592" y="274"/>
                    </a:lnTo>
                    <a:lnTo>
                      <a:pt x="1601" y="326"/>
                    </a:lnTo>
                    <a:lnTo>
                      <a:pt x="1609" y="368"/>
                    </a:lnTo>
                    <a:lnTo>
                      <a:pt x="1622" y="417"/>
                    </a:lnTo>
                    <a:lnTo>
                      <a:pt x="1635" y="464"/>
                    </a:lnTo>
                    <a:lnTo>
                      <a:pt x="1655" y="523"/>
                    </a:lnTo>
                    <a:lnTo>
                      <a:pt x="1674" y="576"/>
                    </a:lnTo>
                    <a:lnTo>
                      <a:pt x="1689" y="611"/>
                    </a:lnTo>
                    <a:lnTo>
                      <a:pt x="1707" y="656"/>
                    </a:lnTo>
                    <a:lnTo>
                      <a:pt x="1668" y="643"/>
                    </a:lnTo>
                    <a:lnTo>
                      <a:pt x="1628" y="634"/>
                    </a:lnTo>
                    <a:lnTo>
                      <a:pt x="1583" y="626"/>
                    </a:lnTo>
                    <a:lnTo>
                      <a:pt x="1542" y="623"/>
                    </a:lnTo>
                    <a:lnTo>
                      <a:pt x="1516" y="623"/>
                    </a:lnTo>
                    <a:lnTo>
                      <a:pt x="1491" y="626"/>
                    </a:lnTo>
                    <a:lnTo>
                      <a:pt x="1452" y="632"/>
                    </a:lnTo>
                    <a:lnTo>
                      <a:pt x="1417" y="641"/>
                    </a:lnTo>
                    <a:lnTo>
                      <a:pt x="1386" y="650"/>
                    </a:lnTo>
                    <a:lnTo>
                      <a:pt x="1350" y="668"/>
                    </a:lnTo>
                    <a:lnTo>
                      <a:pt x="1313" y="684"/>
                    </a:lnTo>
                    <a:lnTo>
                      <a:pt x="1260" y="717"/>
                    </a:lnTo>
                    <a:lnTo>
                      <a:pt x="1381" y="493"/>
                    </a:lnTo>
                    <a:lnTo>
                      <a:pt x="1332" y="453"/>
                    </a:lnTo>
                    <a:lnTo>
                      <a:pt x="1274" y="408"/>
                    </a:lnTo>
                    <a:lnTo>
                      <a:pt x="1224" y="372"/>
                    </a:lnTo>
                    <a:lnTo>
                      <a:pt x="1160" y="330"/>
                    </a:lnTo>
                    <a:lnTo>
                      <a:pt x="1119" y="308"/>
                    </a:lnTo>
                    <a:lnTo>
                      <a:pt x="1081" y="287"/>
                    </a:lnTo>
                    <a:lnTo>
                      <a:pt x="1026" y="261"/>
                    </a:lnTo>
                    <a:lnTo>
                      <a:pt x="972" y="238"/>
                    </a:lnTo>
                    <a:lnTo>
                      <a:pt x="911" y="220"/>
                    </a:lnTo>
                    <a:lnTo>
                      <a:pt x="859" y="209"/>
                    </a:lnTo>
                    <a:lnTo>
                      <a:pt x="802" y="200"/>
                    </a:lnTo>
                    <a:lnTo>
                      <a:pt x="744" y="190"/>
                    </a:lnTo>
                    <a:lnTo>
                      <a:pt x="699" y="189"/>
                    </a:lnTo>
                    <a:lnTo>
                      <a:pt x="640" y="191"/>
                    </a:lnTo>
                    <a:lnTo>
                      <a:pt x="579" y="196"/>
                    </a:lnTo>
                    <a:lnTo>
                      <a:pt x="523" y="200"/>
                    </a:lnTo>
                    <a:lnTo>
                      <a:pt x="462" y="208"/>
                    </a:lnTo>
                    <a:lnTo>
                      <a:pt x="393" y="218"/>
                    </a:lnTo>
                    <a:lnTo>
                      <a:pt x="327" y="230"/>
                    </a:lnTo>
                    <a:lnTo>
                      <a:pt x="267" y="252"/>
                    </a:lnTo>
                    <a:lnTo>
                      <a:pt x="224" y="263"/>
                    </a:lnTo>
                    <a:lnTo>
                      <a:pt x="182" y="281"/>
                    </a:lnTo>
                    <a:lnTo>
                      <a:pt x="148" y="299"/>
                    </a:lnTo>
                    <a:lnTo>
                      <a:pt x="117" y="317"/>
                    </a:lnTo>
                    <a:lnTo>
                      <a:pt x="91" y="340"/>
                    </a:lnTo>
                    <a:lnTo>
                      <a:pt x="0" y="421"/>
                    </a:lnTo>
                  </a:path>
                </a:pathLst>
              </a:custGeom>
              <a:solidFill>
                <a:srgbClr val="B0D460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outerShdw dist="35921" dir="2700000" algn="ctr" rotWithShape="0">
                  <a:schemeClr val="bg2"/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/>
              </a:p>
            </p:txBody>
          </p:sp>
        </p:grpSp>
        <p:graphicFrame>
          <p:nvGraphicFramePr>
            <p:cNvPr id="20482" name="Object 85"/>
            <p:cNvGraphicFramePr>
              <a:graphicFrameLocks noChangeAspect="1"/>
            </p:cNvGraphicFramePr>
            <p:nvPr/>
          </p:nvGraphicFramePr>
          <p:xfrm>
            <a:off x="192" y="864"/>
            <a:ext cx="2553" cy="70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86030" name="Equation" r:id="rId4" imgW="1524000" imgH="419100" progId="Equation.DSMT4">
                    <p:embed/>
                  </p:oleObj>
                </mc:Choice>
                <mc:Fallback>
                  <p:oleObj name="Equation" r:id="rId4" imgW="1524000" imgH="419100" progId="Equation.DSMT4">
                    <p:embed/>
                    <p:pic>
                      <p:nvPicPr>
                        <p:cNvPr id="20482" name="Object 8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2" y="864"/>
                          <a:ext cx="2553" cy="70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0483" name="Object 86"/>
            <p:cNvGraphicFramePr>
              <a:graphicFrameLocks noChangeAspect="1"/>
            </p:cNvGraphicFramePr>
            <p:nvPr/>
          </p:nvGraphicFramePr>
          <p:xfrm>
            <a:off x="3120" y="864"/>
            <a:ext cx="2383" cy="70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86031" name="Equation" r:id="rId6" imgW="1422400" imgH="419100" progId="Equation.DSMT4">
                    <p:embed/>
                  </p:oleObj>
                </mc:Choice>
                <mc:Fallback>
                  <p:oleObj name="Equation" r:id="rId6" imgW="1422400" imgH="419100" progId="Equation.DSMT4">
                    <p:embed/>
                    <p:pic>
                      <p:nvPicPr>
                        <p:cNvPr id="20483" name="Object 8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120" y="864"/>
                          <a:ext cx="2383" cy="70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  <p:extLst>
      <p:ext uri="{BB962C8B-B14F-4D97-AF65-F5344CB8AC3E}">
        <p14:creationId xmlns:p14="http://schemas.microsoft.com/office/powerpoint/2010/main" val="3176348912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Normal Distribution Thinking Challenge</a:t>
            </a:r>
          </a:p>
        </p:txBody>
      </p:sp>
      <p:sp>
        <p:nvSpPr>
          <p:cNvPr id="9113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5033963" cy="4525963"/>
          </a:xfrm>
          <a:noFill/>
        </p:spPr>
        <p:txBody>
          <a:bodyPr lIns="90488" tIns="44450" rIns="90488" bIns="44450"/>
          <a:lstStyle/>
          <a:p>
            <a:pPr marL="0" indent="0">
              <a:lnSpc>
                <a:spcPct val="105000"/>
              </a:lnSpc>
              <a:buFontTx/>
              <a:buNone/>
              <a:tabLst>
                <a:tab pos="571500" algn="l"/>
              </a:tabLst>
            </a:pPr>
            <a:r>
              <a:rPr lang="en-US" altLang="en-US" sz="2800"/>
              <a:t>You work in Quality Control for GE.  Light bulb life has a </a:t>
            </a:r>
            <a:r>
              <a:rPr lang="en-US" altLang="en-US" sz="2800" b="1">
                <a:solidFill>
                  <a:srgbClr val="8E0D30"/>
                </a:solidFill>
              </a:rPr>
              <a:t>normal distribution</a:t>
            </a:r>
            <a:r>
              <a:rPr lang="en-US" altLang="en-US" sz="2800"/>
              <a:t> with </a:t>
            </a:r>
            <a:br>
              <a:rPr lang="en-US" altLang="en-US" sz="2800"/>
            </a:br>
            <a:r>
              <a:rPr lang="en-US" altLang="en-US" sz="2800" b="1" i="1">
                <a:solidFill>
                  <a:srgbClr val="8E0D30"/>
                </a:solidFill>
                <a:latin typeface="Symbol" panose="05050102010706020507" pitchFamily="18" charset="2"/>
              </a:rPr>
              <a:t></a:t>
            </a:r>
            <a:r>
              <a:rPr lang="en-US" altLang="en-US" sz="2800" b="1">
                <a:solidFill>
                  <a:srgbClr val="8E0D30"/>
                </a:solidFill>
                <a:latin typeface="Symbol" panose="05050102010706020507" pitchFamily="18" charset="2"/>
              </a:rPr>
              <a:t></a:t>
            </a:r>
            <a:r>
              <a:rPr lang="en-US" altLang="en-US" sz="2800" b="1">
                <a:solidFill>
                  <a:srgbClr val="8E0D30"/>
                </a:solidFill>
              </a:rPr>
              <a:t>= 2000</a:t>
            </a:r>
            <a:r>
              <a:rPr lang="en-US" altLang="en-US" sz="2800" b="1"/>
              <a:t> </a:t>
            </a:r>
            <a:r>
              <a:rPr lang="en-US" altLang="en-US" sz="2800"/>
              <a:t>hours and </a:t>
            </a:r>
            <a:r>
              <a:rPr lang="en-US" altLang="en-US" sz="2800" i="1">
                <a:solidFill>
                  <a:srgbClr val="8E0D30"/>
                </a:solidFill>
                <a:latin typeface="Symbol" panose="05050102010706020507" pitchFamily="18" charset="2"/>
              </a:rPr>
              <a:t></a:t>
            </a:r>
            <a:r>
              <a:rPr lang="en-US" altLang="en-US" sz="2800" b="1">
                <a:solidFill>
                  <a:srgbClr val="8E0D30"/>
                </a:solidFill>
                <a:latin typeface="Symbol" panose="05050102010706020507" pitchFamily="18" charset="2"/>
              </a:rPr>
              <a:t></a:t>
            </a:r>
            <a:r>
              <a:rPr lang="en-US" altLang="en-US" sz="2800" b="1">
                <a:solidFill>
                  <a:srgbClr val="8E0D30"/>
                </a:solidFill>
              </a:rPr>
              <a:t>= 200</a:t>
            </a:r>
            <a:r>
              <a:rPr lang="en-US" altLang="en-US" sz="2800" b="1"/>
              <a:t> </a:t>
            </a:r>
            <a:r>
              <a:rPr lang="en-US" altLang="en-US" sz="2800"/>
              <a:t>hours.  What’s the probability that a bulb will last</a:t>
            </a:r>
          </a:p>
          <a:p>
            <a:pPr marL="0" indent="0">
              <a:lnSpc>
                <a:spcPct val="105000"/>
              </a:lnSpc>
              <a:buFontTx/>
              <a:buNone/>
              <a:tabLst>
                <a:tab pos="571500" algn="l"/>
              </a:tabLst>
            </a:pPr>
            <a:r>
              <a:rPr lang="en-US" altLang="en-US" sz="2800"/>
              <a:t>A.  between </a:t>
            </a:r>
            <a:r>
              <a:rPr lang="en-US" altLang="en-US" sz="2800" b="1">
                <a:solidFill>
                  <a:srgbClr val="8E0D30"/>
                </a:solidFill>
              </a:rPr>
              <a:t>2000</a:t>
            </a:r>
            <a:r>
              <a:rPr lang="en-US" altLang="en-US" sz="2800"/>
              <a:t> and </a:t>
            </a:r>
            <a:r>
              <a:rPr lang="en-US" altLang="en-US" sz="2800" b="1">
                <a:solidFill>
                  <a:srgbClr val="8E0D30"/>
                </a:solidFill>
              </a:rPr>
              <a:t>2400</a:t>
            </a:r>
            <a:r>
              <a:rPr lang="en-US" altLang="en-US" sz="2800"/>
              <a:t>  </a:t>
            </a:r>
            <a:br>
              <a:rPr lang="en-US" altLang="en-US" sz="2800"/>
            </a:br>
            <a:r>
              <a:rPr lang="en-US" altLang="en-US" sz="2800"/>
              <a:t>	hours?</a:t>
            </a:r>
          </a:p>
          <a:p>
            <a:pPr marL="0" indent="0">
              <a:lnSpc>
                <a:spcPct val="105000"/>
              </a:lnSpc>
              <a:buFontTx/>
              <a:buNone/>
              <a:tabLst>
                <a:tab pos="571500" algn="l"/>
              </a:tabLst>
            </a:pPr>
            <a:r>
              <a:rPr lang="en-US" altLang="en-US" sz="2800"/>
              <a:t>B.  </a:t>
            </a:r>
            <a:r>
              <a:rPr lang="en-US" altLang="en-US" sz="2800" b="1">
                <a:solidFill>
                  <a:srgbClr val="8E0D30"/>
                </a:solidFill>
              </a:rPr>
              <a:t>less</a:t>
            </a:r>
            <a:r>
              <a:rPr lang="en-US" altLang="en-US" sz="2800"/>
              <a:t> than </a:t>
            </a:r>
            <a:r>
              <a:rPr lang="en-US" altLang="en-US" sz="2800" b="1">
                <a:solidFill>
                  <a:srgbClr val="8E0D30"/>
                </a:solidFill>
              </a:rPr>
              <a:t>1470</a:t>
            </a:r>
            <a:r>
              <a:rPr lang="en-US" altLang="en-US" sz="2800">
                <a:solidFill>
                  <a:srgbClr val="8E0D30"/>
                </a:solidFill>
              </a:rPr>
              <a:t> </a:t>
            </a:r>
            <a:r>
              <a:rPr lang="en-US" altLang="en-US" sz="2800"/>
              <a:t>hours?</a:t>
            </a:r>
          </a:p>
        </p:txBody>
      </p:sp>
      <p:grpSp>
        <p:nvGrpSpPr>
          <p:cNvPr id="91140" name="Group 4"/>
          <p:cNvGrpSpPr>
            <a:grpSpLocks/>
          </p:cNvGrpSpPr>
          <p:nvPr/>
        </p:nvGrpSpPr>
        <p:grpSpPr bwMode="auto">
          <a:xfrm>
            <a:off x="6551613" y="5210175"/>
            <a:ext cx="1016000" cy="954088"/>
            <a:chOff x="4127" y="3282"/>
            <a:chExt cx="640" cy="601"/>
          </a:xfrm>
        </p:grpSpPr>
        <p:grpSp>
          <p:nvGrpSpPr>
            <p:cNvPr id="91157" name="Group 5"/>
            <p:cNvGrpSpPr>
              <a:grpSpLocks/>
            </p:cNvGrpSpPr>
            <p:nvPr/>
          </p:nvGrpSpPr>
          <p:grpSpPr bwMode="auto">
            <a:xfrm>
              <a:off x="4127" y="3282"/>
              <a:ext cx="640" cy="601"/>
              <a:chOff x="4127" y="3282"/>
              <a:chExt cx="640" cy="601"/>
            </a:xfrm>
          </p:grpSpPr>
          <p:grpSp>
            <p:nvGrpSpPr>
              <p:cNvPr id="91163" name="Group 6"/>
              <p:cNvGrpSpPr>
                <a:grpSpLocks/>
              </p:cNvGrpSpPr>
              <p:nvPr/>
            </p:nvGrpSpPr>
            <p:grpSpPr bwMode="auto">
              <a:xfrm>
                <a:off x="4289" y="3749"/>
                <a:ext cx="346" cy="134"/>
                <a:chOff x="4289" y="3749"/>
                <a:chExt cx="346" cy="134"/>
              </a:xfrm>
            </p:grpSpPr>
            <p:sp>
              <p:nvSpPr>
                <p:cNvPr id="91172" name="Freeform 7"/>
                <p:cNvSpPr>
                  <a:spLocks/>
                </p:cNvSpPr>
                <p:nvPr/>
              </p:nvSpPr>
              <p:spPr bwMode="auto">
                <a:xfrm>
                  <a:off x="4289" y="3749"/>
                  <a:ext cx="346" cy="134"/>
                </a:xfrm>
                <a:custGeom>
                  <a:avLst/>
                  <a:gdLst>
                    <a:gd name="T0" fmla="*/ 0 w 346"/>
                    <a:gd name="T1" fmla="*/ 0 h 134"/>
                    <a:gd name="T2" fmla="*/ 70 w 346"/>
                    <a:gd name="T3" fmla="*/ 105 h 134"/>
                    <a:gd name="T4" fmla="*/ 76 w 346"/>
                    <a:gd name="T5" fmla="*/ 112 h 134"/>
                    <a:gd name="T6" fmla="*/ 85 w 346"/>
                    <a:gd name="T7" fmla="*/ 116 h 134"/>
                    <a:gd name="T8" fmla="*/ 94 w 346"/>
                    <a:gd name="T9" fmla="*/ 120 h 134"/>
                    <a:gd name="T10" fmla="*/ 106 w 346"/>
                    <a:gd name="T11" fmla="*/ 125 h 134"/>
                    <a:gd name="T12" fmla="*/ 120 w 346"/>
                    <a:gd name="T13" fmla="*/ 127 h 134"/>
                    <a:gd name="T14" fmla="*/ 131 w 346"/>
                    <a:gd name="T15" fmla="*/ 128 h 134"/>
                    <a:gd name="T16" fmla="*/ 143 w 346"/>
                    <a:gd name="T17" fmla="*/ 130 h 134"/>
                    <a:gd name="T18" fmla="*/ 154 w 346"/>
                    <a:gd name="T19" fmla="*/ 131 h 134"/>
                    <a:gd name="T20" fmla="*/ 168 w 346"/>
                    <a:gd name="T21" fmla="*/ 133 h 134"/>
                    <a:gd name="T22" fmla="*/ 178 w 346"/>
                    <a:gd name="T23" fmla="*/ 133 h 134"/>
                    <a:gd name="T24" fmla="*/ 193 w 346"/>
                    <a:gd name="T25" fmla="*/ 131 h 134"/>
                    <a:gd name="T26" fmla="*/ 204 w 346"/>
                    <a:gd name="T27" fmla="*/ 130 h 134"/>
                    <a:gd name="T28" fmla="*/ 218 w 346"/>
                    <a:gd name="T29" fmla="*/ 128 h 134"/>
                    <a:gd name="T30" fmla="*/ 230 w 346"/>
                    <a:gd name="T31" fmla="*/ 127 h 134"/>
                    <a:gd name="T32" fmla="*/ 242 w 346"/>
                    <a:gd name="T33" fmla="*/ 124 h 134"/>
                    <a:gd name="T34" fmla="*/ 254 w 346"/>
                    <a:gd name="T35" fmla="*/ 122 h 134"/>
                    <a:gd name="T36" fmla="*/ 263 w 346"/>
                    <a:gd name="T37" fmla="*/ 116 h 134"/>
                    <a:gd name="T38" fmla="*/ 271 w 346"/>
                    <a:gd name="T39" fmla="*/ 111 h 134"/>
                    <a:gd name="T40" fmla="*/ 275 w 346"/>
                    <a:gd name="T41" fmla="*/ 107 h 134"/>
                    <a:gd name="T42" fmla="*/ 281 w 346"/>
                    <a:gd name="T43" fmla="*/ 102 h 134"/>
                    <a:gd name="T44" fmla="*/ 345 w 346"/>
                    <a:gd name="T45" fmla="*/ 0 h 134"/>
                    <a:gd name="T46" fmla="*/ 0 w 346"/>
                    <a:gd name="T47" fmla="*/ 0 h 134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346"/>
                    <a:gd name="T73" fmla="*/ 0 h 134"/>
                    <a:gd name="T74" fmla="*/ 346 w 346"/>
                    <a:gd name="T75" fmla="*/ 134 h 134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346" h="134">
                      <a:moveTo>
                        <a:pt x="0" y="0"/>
                      </a:moveTo>
                      <a:lnTo>
                        <a:pt x="70" y="105"/>
                      </a:lnTo>
                      <a:lnTo>
                        <a:pt x="76" y="112"/>
                      </a:lnTo>
                      <a:lnTo>
                        <a:pt x="85" y="116"/>
                      </a:lnTo>
                      <a:lnTo>
                        <a:pt x="94" y="120"/>
                      </a:lnTo>
                      <a:lnTo>
                        <a:pt x="106" y="125"/>
                      </a:lnTo>
                      <a:lnTo>
                        <a:pt x="120" y="127"/>
                      </a:lnTo>
                      <a:lnTo>
                        <a:pt x="131" y="128"/>
                      </a:lnTo>
                      <a:lnTo>
                        <a:pt x="143" y="130"/>
                      </a:lnTo>
                      <a:lnTo>
                        <a:pt x="154" y="131"/>
                      </a:lnTo>
                      <a:lnTo>
                        <a:pt x="168" y="133"/>
                      </a:lnTo>
                      <a:lnTo>
                        <a:pt x="178" y="133"/>
                      </a:lnTo>
                      <a:lnTo>
                        <a:pt x="193" y="131"/>
                      </a:lnTo>
                      <a:lnTo>
                        <a:pt x="204" y="130"/>
                      </a:lnTo>
                      <a:lnTo>
                        <a:pt x="218" y="128"/>
                      </a:lnTo>
                      <a:lnTo>
                        <a:pt x="230" y="127"/>
                      </a:lnTo>
                      <a:lnTo>
                        <a:pt x="242" y="124"/>
                      </a:lnTo>
                      <a:lnTo>
                        <a:pt x="254" y="122"/>
                      </a:lnTo>
                      <a:lnTo>
                        <a:pt x="263" y="116"/>
                      </a:lnTo>
                      <a:lnTo>
                        <a:pt x="271" y="111"/>
                      </a:lnTo>
                      <a:lnTo>
                        <a:pt x="275" y="107"/>
                      </a:lnTo>
                      <a:lnTo>
                        <a:pt x="281" y="102"/>
                      </a:lnTo>
                      <a:lnTo>
                        <a:pt x="345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1173" name="Freeform 8"/>
                <p:cNvSpPr>
                  <a:spLocks/>
                </p:cNvSpPr>
                <p:nvPr/>
              </p:nvSpPr>
              <p:spPr bwMode="auto">
                <a:xfrm>
                  <a:off x="4344" y="3749"/>
                  <a:ext cx="152" cy="134"/>
                </a:xfrm>
                <a:custGeom>
                  <a:avLst/>
                  <a:gdLst>
                    <a:gd name="T0" fmla="*/ 0 w 152"/>
                    <a:gd name="T1" fmla="*/ 0 h 134"/>
                    <a:gd name="T2" fmla="*/ 41 w 152"/>
                    <a:gd name="T3" fmla="*/ 120 h 134"/>
                    <a:gd name="T4" fmla="*/ 51 w 152"/>
                    <a:gd name="T5" fmla="*/ 125 h 134"/>
                    <a:gd name="T6" fmla="*/ 64 w 152"/>
                    <a:gd name="T7" fmla="*/ 127 h 134"/>
                    <a:gd name="T8" fmla="*/ 75 w 152"/>
                    <a:gd name="T9" fmla="*/ 128 h 134"/>
                    <a:gd name="T10" fmla="*/ 87 w 152"/>
                    <a:gd name="T11" fmla="*/ 130 h 134"/>
                    <a:gd name="T12" fmla="*/ 98 w 152"/>
                    <a:gd name="T13" fmla="*/ 131 h 134"/>
                    <a:gd name="T14" fmla="*/ 112 w 152"/>
                    <a:gd name="T15" fmla="*/ 133 h 134"/>
                    <a:gd name="T16" fmla="*/ 121 w 152"/>
                    <a:gd name="T17" fmla="*/ 133 h 134"/>
                    <a:gd name="T18" fmla="*/ 136 w 152"/>
                    <a:gd name="T19" fmla="*/ 131 h 134"/>
                    <a:gd name="T20" fmla="*/ 151 w 152"/>
                    <a:gd name="T21" fmla="*/ 0 h 134"/>
                    <a:gd name="T22" fmla="*/ 0 w 152"/>
                    <a:gd name="T23" fmla="*/ 0 h 134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52"/>
                    <a:gd name="T37" fmla="*/ 0 h 134"/>
                    <a:gd name="T38" fmla="*/ 152 w 152"/>
                    <a:gd name="T39" fmla="*/ 134 h 134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52" h="134">
                      <a:moveTo>
                        <a:pt x="0" y="0"/>
                      </a:moveTo>
                      <a:lnTo>
                        <a:pt x="41" y="120"/>
                      </a:lnTo>
                      <a:lnTo>
                        <a:pt x="51" y="125"/>
                      </a:lnTo>
                      <a:lnTo>
                        <a:pt x="64" y="127"/>
                      </a:lnTo>
                      <a:lnTo>
                        <a:pt x="75" y="128"/>
                      </a:lnTo>
                      <a:lnTo>
                        <a:pt x="87" y="130"/>
                      </a:lnTo>
                      <a:lnTo>
                        <a:pt x="98" y="131"/>
                      </a:lnTo>
                      <a:lnTo>
                        <a:pt x="112" y="133"/>
                      </a:lnTo>
                      <a:lnTo>
                        <a:pt x="121" y="133"/>
                      </a:lnTo>
                      <a:lnTo>
                        <a:pt x="136" y="131"/>
                      </a:lnTo>
                      <a:lnTo>
                        <a:pt x="151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4040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91164" name="Group 9"/>
              <p:cNvGrpSpPr>
                <a:grpSpLocks/>
              </p:cNvGrpSpPr>
              <p:nvPr/>
            </p:nvGrpSpPr>
            <p:grpSpPr bwMode="auto">
              <a:xfrm>
                <a:off x="4127" y="3282"/>
                <a:ext cx="640" cy="500"/>
                <a:chOff x="4127" y="3282"/>
                <a:chExt cx="640" cy="500"/>
              </a:xfrm>
            </p:grpSpPr>
            <p:sp>
              <p:nvSpPr>
                <p:cNvPr id="91165" name="Freeform 10"/>
                <p:cNvSpPr>
                  <a:spLocks/>
                </p:cNvSpPr>
                <p:nvPr/>
              </p:nvSpPr>
              <p:spPr bwMode="auto">
                <a:xfrm>
                  <a:off x="4127" y="3282"/>
                  <a:ext cx="640" cy="500"/>
                </a:xfrm>
                <a:custGeom>
                  <a:avLst/>
                  <a:gdLst>
                    <a:gd name="T0" fmla="*/ 15 w 640"/>
                    <a:gd name="T1" fmla="*/ 14 h 500"/>
                    <a:gd name="T2" fmla="*/ 18 w 640"/>
                    <a:gd name="T3" fmla="*/ 27 h 500"/>
                    <a:gd name="T4" fmla="*/ 16 w 640"/>
                    <a:gd name="T5" fmla="*/ 51 h 500"/>
                    <a:gd name="T6" fmla="*/ 9 w 640"/>
                    <a:gd name="T7" fmla="*/ 66 h 500"/>
                    <a:gd name="T8" fmla="*/ 4 w 640"/>
                    <a:gd name="T9" fmla="*/ 88 h 500"/>
                    <a:gd name="T10" fmla="*/ 12 w 640"/>
                    <a:gd name="T11" fmla="*/ 104 h 500"/>
                    <a:gd name="T12" fmla="*/ 24 w 640"/>
                    <a:gd name="T13" fmla="*/ 123 h 500"/>
                    <a:gd name="T14" fmla="*/ 22 w 640"/>
                    <a:gd name="T15" fmla="*/ 135 h 500"/>
                    <a:gd name="T16" fmla="*/ 10 w 640"/>
                    <a:gd name="T17" fmla="*/ 150 h 500"/>
                    <a:gd name="T18" fmla="*/ 4 w 640"/>
                    <a:gd name="T19" fmla="*/ 164 h 500"/>
                    <a:gd name="T20" fmla="*/ 13 w 640"/>
                    <a:gd name="T21" fmla="*/ 181 h 500"/>
                    <a:gd name="T22" fmla="*/ 22 w 640"/>
                    <a:gd name="T23" fmla="*/ 194 h 500"/>
                    <a:gd name="T24" fmla="*/ 22 w 640"/>
                    <a:gd name="T25" fmla="*/ 209 h 500"/>
                    <a:gd name="T26" fmla="*/ 9 w 640"/>
                    <a:gd name="T27" fmla="*/ 224 h 500"/>
                    <a:gd name="T28" fmla="*/ 0 w 640"/>
                    <a:gd name="T29" fmla="*/ 242 h 500"/>
                    <a:gd name="T30" fmla="*/ 10 w 640"/>
                    <a:gd name="T31" fmla="*/ 259 h 500"/>
                    <a:gd name="T32" fmla="*/ 24 w 640"/>
                    <a:gd name="T33" fmla="*/ 276 h 500"/>
                    <a:gd name="T34" fmla="*/ 24 w 640"/>
                    <a:gd name="T35" fmla="*/ 299 h 500"/>
                    <a:gd name="T36" fmla="*/ 13 w 640"/>
                    <a:gd name="T37" fmla="*/ 316 h 500"/>
                    <a:gd name="T38" fmla="*/ 15 w 640"/>
                    <a:gd name="T39" fmla="*/ 329 h 500"/>
                    <a:gd name="T40" fmla="*/ 30 w 640"/>
                    <a:gd name="T41" fmla="*/ 347 h 500"/>
                    <a:gd name="T42" fmla="*/ 75 w 640"/>
                    <a:gd name="T43" fmla="*/ 398 h 500"/>
                    <a:gd name="T44" fmla="*/ 117 w 640"/>
                    <a:gd name="T45" fmla="*/ 438 h 500"/>
                    <a:gd name="T46" fmla="*/ 152 w 640"/>
                    <a:gd name="T47" fmla="*/ 459 h 500"/>
                    <a:gd name="T48" fmla="*/ 219 w 640"/>
                    <a:gd name="T49" fmla="*/ 487 h 500"/>
                    <a:gd name="T50" fmla="*/ 280 w 640"/>
                    <a:gd name="T51" fmla="*/ 498 h 500"/>
                    <a:gd name="T52" fmla="*/ 366 w 640"/>
                    <a:gd name="T53" fmla="*/ 498 h 500"/>
                    <a:gd name="T54" fmla="*/ 437 w 640"/>
                    <a:gd name="T55" fmla="*/ 491 h 500"/>
                    <a:gd name="T56" fmla="*/ 487 w 640"/>
                    <a:gd name="T57" fmla="*/ 476 h 500"/>
                    <a:gd name="T58" fmla="*/ 520 w 640"/>
                    <a:gd name="T59" fmla="*/ 458 h 500"/>
                    <a:gd name="T60" fmla="*/ 544 w 640"/>
                    <a:gd name="T61" fmla="*/ 438 h 500"/>
                    <a:gd name="T62" fmla="*/ 611 w 640"/>
                    <a:gd name="T63" fmla="*/ 343 h 500"/>
                    <a:gd name="T64" fmla="*/ 625 w 640"/>
                    <a:gd name="T65" fmla="*/ 311 h 500"/>
                    <a:gd name="T66" fmla="*/ 626 w 640"/>
                    <a:gd name="T67" fmla="*/ 297 h 500"/>
                    <a:gd name="T68" fmla="*/ 617 w 640"/>
                    <a:gd name="T69" fmla="*/ 283 h 500"/>
                    <a:gd name="T70" fmla="*/ 617 w 640"/>
                    <a:gd name="T71" fmla="*/ 265 h 500"/>
                    <a:gd name="T72" fmla="*/ 625 w 640"/>
                    <a:gd name="T73" fmla="*/ 252 h 500"/>
                    <a:gd name="T74" fmla="*/ 635 w 640"/>
                    <a:gd name="T75" fmla="*/ 237 h 500"/>
                    <a:gd name="T76" fmla="*/ 638 w 640"/>
                    <a:gd name="T77" fmla="*/ 219 h 500"/>
                    <a:gd name="T78" fmla="*/ 630 w 640"/>
                    <a:gd name="T79" fmla="*/ 206 h 500"/>
                    <a:gd name="T80" fmla="*/ 619 w 640"/>
                    <a:gd name="T81" fmla="*/ 192 h 500"/>
                    <a:gd name="T82" fmla="*/ 619 w 640"/>
                    <a:gd name="T83" fmla="*/ 177 h 500"/>
                    <a:gd name="T84" fmla="*/ 632 w 640"/>
                    <a:gd name="T85" fmla="*/ 159 h 500"/>
                    <a:gd name="T86" fmla="*/ 635 w 640"/>
                    <a:gd name="T87" fmla="*/ 140 h 500"/>
                    <a:gd name="T88" fmla="*/ 625 w 640"/>
                    <a:gd name="T89" fmla="*/ 123 h 500"/>
                    <a:gd name="T90" fmla="*/ 619 w 640"/>
                    <a:gd name="T91" fmla="*/ 108 h 500"/>
                    <a:gd name="T92" fmla="*/ 626 w 640"/>
                    <a:gd name="T93" fmla="*/ 90 h 500"/>
                    <a:gd name="T94" fmla="*/ 635 w 640"/>
                    <a:gd name="T95" fmla="*/ 78 h 500"/>
                    <a:gd name="T96" fmla="*/ 639 w 640"/>
                    <a:gd name="T97" fmla="*/ 61 h 500"/>
                    <a:gd name="T98" fmla="*/ 631 w 640"/>
                    <a:gd name="T99" fmla="*/ 46 h 500"/>
                    <a:gd name="T100" fmla="*/ 622 w 640"/>
                    <a:gd name="T101" fmla="*/ 29 h 500"/>
                    <a:gd name="T102" fmla="*/ 625 w 640"/>
                    <a:gd name="T103" fmla="*/ 13 h 500"/>
                    <a:gd name="T104" fmla="*/ 19 w 640"/>
                    <a:gd name="T105" fmla="*/ 0 h 500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640"/>
                    <a:gd name="T160" fmla="*/ 0 h 500"/>
                    <a:gd name="T161" fmla="*/ 640 w 640"/>
                    <a:gd name="T162" fmla="*/ 500 h 500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640" h="500">
                      <a:moveTo>
                        <a:pt x="19" y="0"/>
                      </a:moveTo>
                      <a:lnTo>
                        <a:pt x="15" y="14"/>
                      </a:lnTo>
                      <a:lnTo>
                        <a:pt x="16" y="20"/>
                      </a:lnTo>
                      <a:lnTo>
                        <a:pt x="18" y="27"/>
                      </a:lnTo>
                      <a:lnTo>
                        <a:pt x="19" y="41"/>
                      </a:lnTo>
                      <a:lnTo>
                        <a:pt x="16" y="51"/>
                      </a:lnTo>
                      <a:lnTo>
                        <a:pt x="12" y="60"/>
                      </a:lnTo>
                      <a:lnTo>
                        <a:pt x="9" y="66"/>
                      </a:lnTo>
                      <a:lnTo>
                        <a:pt x="4" y="78"/>
                      </a:lnTo>
                      <a:lnTo>
                        <a:pt x="4" y="88"/>
                      </a:lnTo>
                      <a:lnTo>
                        <a:pt x="9" y="96"/>
                      </a:lnTo>
                      <a:lnTo>
                        <a:pt x="12" y="104"/>
                      </a:lnTo>
                      <a:lnTo>
                        <a:pt x="21" y="113"/>
                      </a:lnTo>
                      <a:lnTo>
                        <a:pt x="24" y="123"/>
                      </a:lnTo>
                      <a:lnTo>
                        <a:pt x="24" y="128"/>
                      </a:lnTo>
                      <a:lnTo>
                        <a:pt x="22" y="135"/>
                      </a:lnTo>
                      <a:lnTo>
                        <a:pt x="15" y="142"/>
                      </a:lnTo>
                      <a:lnTo>
                        <a:pt x="10" y="150"/>
                      </a:lnTo>
                      <a:lnTo>
                        <a:pt x="6" y="157"/>
                      </a:lnTo>
                      <a:lnTo>
                        <a:pt x="4" y="164"/>
                      </a:lnTo>
                      <a:lnTo>
                        <a:pt x="9" y="172"/>
                      </a:lnTo>
                      <a:lnTo>
                        <a:pt x="13" y="181"/>
                      </a:lnTo>
                      <a:lnTo>
                        <a:pt x="19" y="187"/>
                      </a:lnTo>
                      <a:lnTo>
                        <a:pt x="22" y="194"/>
                      </a:lnTo>
                      <a:lnTo>
                        <a:pt x="24" y="201"/>
                      </a:lnTo>
                      <a:lnTo>
                        <a:pt x="22" y="209"/>
                      </a:lnTo>
                      <a:lnTo>
                        <a:pt x="15" y="217"/>
                      </a:lnTo>
                      <a:lnTo>
                        <a:pt x="9" y="224"/>
                      </a:lnTo>
                      <a:lnTo>
                        <a:pt x="1" y="234"/>
                      </a:lnTo>
                      <a:lnTo>
                        <a:pt x="0" y="242"/>
                      </a:lnTo>
                      <a:lnTo>
                        <a:pt x="3" y="252"/>
                      </a:lnTo>
                      <a:lnTo>
                        <a:pt x="10" y="259"/>
                      </a:lnTo>
                      <a:lnTo>
                        <a:pt x="16" y="266"/>
                      </a:lnTo>
                      <a:lnTo>
                        <a:pt x="24" y="276"/>
                      </a:lnTo>
                      <a:lnTo>
                        <a:pt x="27" y="288"/>
                      </a:lnTo>
                      <a:lnTo>
                        <a:pt x="24" y="299"/>
                      </a:lnTo>
                      <a:lnTo>
                        <a:pt x="16" y="309"/>
                      </a:lnTo>
                      <a:lnTo>
                        <a:pt x="13" y="316"/>
                      </a:lnTo>
                      <a:lnTo>
                        <a:pt x="13" y="324"/>
                      </a:lnTo>
                      <a:lnTo>
                        <a:pt x="15" y="329"/>
                      </a:lnTo>
                      <a:lnTo>
                        <a:pt x="21" y="336"/>
                      </a:lnTo>
                      <a:lnTo>
                        <a:pt x="30" y="347"/>
                      </a:lnTo>
                      <a:lnTo>
                        <a:pt x="46" y="368"/>
                      </a:lnTo>
                      <a:lnTo>
                        <a:pt x="75" y="398"/>
                      </a:lnTo>
                      <a:lnTo>
                        <a:pt x="101" y="424"/>
                      </a:lnTo>
                      <a:lnTo>
                        <a:pt x="117" y="438"/>
                      </a:lnTo>
                      <a:lnTo>
                        <a:pt x="133" y="448"/>
                      </a:lnTo>
                      <a:lnTo>
                        <a:pt x="152" y="459"/>
                      </a:lnTo>
                      <a:lnTo>
                        <a:pt x="178" y="474"/>
                      </a:lnTo>
                      <a:lnTo>
                        <a:pt x="219" y="487"/>
                      </a:lnTo>
                      <a:lnTo>
                        <a:pt x="249" y="494"/>
                      </a:lnTo>
                      <a:lnTo>
                        <a:pt x="280" y="498"/>
                      </a:lnTo>
                      <a:lnTo>
                        <a:pt x="322" y="499"/>
                      </a:lnTo>
                      <a:lnTo>
                        <a:pt x="366" y="498"/>
                      </a:lnTo>
                      <a:lnTo>
                        <a:pt x="404" y="497"/>
                      </a:lnTo>
                      <a:lnTo>
                        <a:pt x="437" y="491"/>
                      </a:lnTo>
                      <a:lnTo>
                        <a:pt x="467" y="485"/>
                      </a:lnTo>
                      <a:lnTo>
                        <a:pt x="487" y="476"/>
                      </a:lnTo>
                      <a:lnTo>
                        <a:pt x="505" y="467"/>
                      </a:lnTo>
                      <a:lnTo>
                        <a:pt x="520" y="458"/>
                      </a:lnTo>
                      <a:lnTo>
                        <a:pt x="532" y="451"/>
                      </a:lnTo>
                      <a:lnTo>
                        <a:pt x="544" y="438"/>
                      </a:lnTo>
                      <a:lnTo>
                        <a:pt x="583" y="386"/>
                      </a:lnTo>
                      <a:lnTo>
                        <a:pt x="611" y="343"/>
                      </a:lnTo>
                      <a:lnTo>
                        <a:pt x="622" y="321"/>
                      </a:lnTo>
                      <a:lnTo>
                        <a:pt x="625" y="311"/>
                      </a:lnTo>
                      <a:lnTo>
                        <a:pt x="626" y="304"/>
                      </a:lnTo>
                      <a:lnTo>
                        <a:pt x="626" y="297"/>
                      </a:lnTo>
                      <a:lnTo>
                        <a:pt x="620" y="288"/>
                      </a:lnTo>
                      <a:lnTo>
                        <a:pt x="617" y="283"/>
                      </a:lnTo>
                      <a:lnTo>
                        <a:pt x="615" y="275"/>
                      </a:lnTo>
                      <a:lnTo>
                        <a:pt x="617" y="265"/>
                      </a:lnTo>
                      <a:lnTo>
                        <a:pt x="620" y="259"/>
                      </a:lnTo>
                      <a:lnTo>
                        <a:pt x="625" y="252"/>
                      </a:lnTo>
                      <a:lnTo>
                        <a:pt x="630" y="245"/>
                      </a:lnTo>
                      <a:lnTo>
                        <a:pt x="635" y="237"/>
                      </a:lnTo>
                      <a:lnTo>
                        <a:pt x="639" y="229"/>
                      </a:lnTo>
                      <a:lnTo>
                        <a:pt x="638" y="219"/>
                      </a:lnTo>
                      <a:lnTo>
                        <a:pt x="634" y="212"/>
                      </a:lnTo>
                      <a:lnTo>
                        <a:pt x="630" y="206"/>
                      </a:lnTo>
                      <a:lnTo>
                        <a:pt x="625" y="199"/>
                      </a:lnTo>
                      <a:lnTo>
                        <a:pt x="619" y="192"/>
                      </a:lnTo>
                      <a:lnTo>
                        <a:pt x="618" y="183"/>
                      </a:lnTo>
                      <a:lnTo>
                        <a:pt x="619" y="177"/>
                      </a:lnTo>
                      <a:lnTo>
                        <a:pt x="626" y="167"/>
                      </a:lnTo>
                      <a:lnTo>
                        <a:pt x="632" y="159"/>
                      </a:lnTo>
                      <a:lnTo>
                        <a:pt x="635" y="151"/>
                      </a:lnTo>
                      <a:lnTo>
                        <a:pt x="635" y="140"/>
                      </a:lnTo>
                      <a:lnTo>
                        <a:pt x="631" y="130"/>
                      </a:lnTo>
                      <a:lnTo>
                        <a:pt x="625" y="123"/>
                      </a:lnTo>
                      <a:lnTo>
                        <a:pt x="622" y="117"/>
                      </a:lnTo>
                      <a:lnTo>
                        <a:pt x="619" y="108"/>
                      </a:lnTo>
                      <a:lnTo>
                        <a:pt x="620" y="99"/>
                      </a:lnTo>
                      <a:lnTo>
                        <a:pt x="626" y="90"/>
                      </a:lnTo>
                      <a:lnTo>
                        <a:pt x="630" y="85"/>
                      </a:lnTo>
                      <a:lnTo>
                        <a:pt x="635" y="78"/>
                      </a:lnTo>
                      <a:lnTo>
                        <a:pt x="638" y="70"/>
                      </a:lnTo>
                      <a:lnTo>
                        <a:pt x="639" y="61"/>
                      </a:lnTo>
                      <a:lnTo>
                        <a:pt x="637" y="55"/>
                      </a:lnTo>
                      <a:lnTo>
                        <a:pt x="631" y="46"/>
                      </a:lnTo>
                      <a:lnTo>
                        <a:pt x="626" y="40"/>
                      </a:lnTo>
                      <a:lnTo>
                        <a:pt x="622" y="29"/>
                      </a:lnTo>
                      <a:lnTo>
                        <a:pt x="622" y="20"/>
                      </a:lnTo>
                      <a:lnTo>
                        <a:pt x="625" y="13"/>
                      </a:lnTo>
                      <a:lnTo>
                        <a:pt x="623" y="0"/>
                      </a:lnTo>
                      <a:lnTo>
                        <a:pt x="19" y="0"/>
                      </a:lnTo>
                    </a:path>
                  </a:pathLst>
                </a:custGeom>
                <a:solidFill>
                  <a:srgbClr val="FFC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1166" name="Freeform 11"/>
                <p:cNvSpPr>
                  <a:spLocks/>
                </p:cNvSpPr>
                <p:nvPr/>
              </p:nvSpPr>
              <p:spPr bwMode="auto">
                <a:xfrm>
                  <a:off x="4131" y="3349"/>
                  <a:ext cx="75" cy="65"/>
                </a:xfrm>
                <a:custGeom>
                  <a:avLst/>
                  <a:gdLst>
                    <a:gd name="T0" fmla="*/ 5 w 75"/>
                    <a:gd name="T1" fmla="*/ 0 h 65"/>
                    <a:gd name="T2" fmla="*/ 8 w 75"/>
                    <a:gd name="T3" fmla="*/ 9 h 65"/>
                    <a:gd name="T4" fmla="*/ 17 w 75"/>
                    <a:gd name="T5" fmla="*/ 17 h 65"/>
                    <a:gd name="T6" fmla="*/ 30 w 75"/>
                    <a:gd name="T7" fmla="*/ 28 h 65"/>
                    <a:gd name="T8" fmla="*/ 44 w 75"/>
                    <a:gd name="T9" fmla="*/ 37 h 65"/>
                    <a:gd name="T10" fmla="*/ 60 w 75"/>
                    <a:gd name="T11" fmla="*/ 43 h 65"/>
                    <a:gd name="T12" fmla="*/ 74 w 75"/>
                    <a:gd name="T13" fmla="*/ 47 h 65"/>
                    <a:gd name="T14" fmla="*/ 68 w 75"/>
                    <a:gd name="T15" fmla="*/ 58 h 65"/>
                    <a:gd name="T16" fmla="*/ 50 w 75"/>
                    <a:gd name="T17" fmla="*/ 55 h 65"/>
                    <a:gd name="T18" fmla="*/ 30 w 75"/>
                    <a:gd name="T19" fmla="*/ 57 h 65"/>
                    <a:gd name="T20" fmla="*/ 17 w 75"/>
                    <a:gd name="T21" fmla="*/ 64 h 65"/>
                    <a:gd name="T22" fmla="*/ 19 w 75"/>
                    <a:gd name="T23" fmla="*/ 58 h 65"/>
                    <a:gd name="T24" fmla="*/ 19 w 75"/>
                    <a:gd name="T25" fmla="*/ 51 h 65"/>
                    <a:gd name="T26" fmla="*/ 14 w 75"/>
                    <a:gd name="T27" fmla="*/ 41 h 65"/>
                    <a:gd name="T28" fmla="*/ 7 w 75"/>
                    <a:gd name="T29" fmla="*/ 32 h 65"/>
                    <a:gd name="T30" fmla="*/ 2 w 75"/>
                    <a:gd name="T31" fmla="*/ 22 h 65"/>
                    <a:gd name="T32" fmla="*/ 0 w 75"/>
                    <a:gd name="T33" fmla="*/ 11 h 65"/>
                    <a:gd name="T34" fmla="*/ 5 w 75"/>
                    <a:gd name="T35" fmla="*/ 0 h 65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75"/>
                    <a:gd name="T55" fmla="*/ 0 h 65"/>
                    <a:gd name="T56" fmla="*/ 75 w 75"/>
                    <a:gd name="T57" fmla="*/ 65 h 65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75" h="65">
                      <a:moveTo>
                        <a:pt x="5" y="0"/>
                      </a:moveTo>
                      <a:lnTo>
                        <a:pt x="8" y="9"/>
                      </a:lnTo>
                      <a:lnTo>
                        <a:pt x="17" y="17"/>
                      </a:lnTo>
                      <a:lnTo>
                        <a:pt x="30" y="28"/>
                      </a:lnTo>
                      <a:lnTo>
                        <a:pt x="44" y="37"/>
                      </a:lnTo>
                      <a:lnTo>
                        <a:pt x="60" y="43"/>
                      </a:lnTo>
                      <a:lnTo>
                        <a:pt x="74" y="47"/>
                      </a:lnTo>
                      <a:lnTo>
                        <a:pt x="68" y="58"/>
                      </a:lnTo>
                      <a:lnTo>
                        <a:pt x="50" y="55"/>
                      </a:lnTo>
                      <a:lnTo>
                        <a:pt x="30" y="57"/>
                      </a:lnTo>
                      <a:lnTo>
                        <a:pt x="17" y="64"/>
                      </a:lnTo>
                      <a:lnTo>
                        <a:pt x="19" y="58"/>
                      </a:lnTo>
                      <a:lnTo>
                        <a:pt x="19" y="51"/>
                      </a:lnTo>
                      <a:lnTo>
                        <a:pt x="14" y="41"/>
                      </a:lnTo>
                      <a:lnTo>
                        <a:pt x="7" y="32"/>
                      </a:lnTo>
                      <a:lnTo>
                        <a:pt x="2" y="22"/>
                      </a:lnTo>
                      <a:lnTo>
                        <a:pt x="0" y="11"/>
                      </a:lnTo>
                      <a:lnTo>
                        <a:pt x="5" y="0"/>
                      </a:lnTo>
                    </a:path>
                  </a:pathLst>
                </a:custGeom>
                <a:solidFill>
                  <a:srgbClr val="FFA0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1167" name="Freeform 12"/>
                <p:cNvSpPr>
                  <a:spLocks/>
                </p:cNvSpPr>
                <p:nvPr/>
              </p:nvSpPr>
              <p:spPr bwMode="auto">
                <a:xfrm>
                  <a:off x="4133" y="3436"/>
                  <a:ext cx="100" cy="54"/>
                </a:xfrm>
                <a:custGeom>
                  <a:avLst/>
                  <a:gdLst>
                    <a:gd name="T0" fmla="*/ 0 w 100"/>
                    <a:gd name="T1" fmla="*/ 6 h 54"/>
                    <a:gd name="T2" fmla="*/ 3 w 100"/>
                    <a:gd name="T3" fmla="*/ 0 h 54"/>
                    <a:gd name="T4" fmla="*/ 6 w 100"/>
                    <a:gd name="T5" fmla="*/ 6 h 54"/>
                    <a:gd name="T6" fmla="*/ 14 w 100"/>
                    <a:gd name="T7" fmla="*/ 10 h 54"/>
                    <a:gd name="T8" fmla="*/ 28 w 100"/>
                    <a:gd name="T9" fmla="*/ 16 h 54"/>
                    <a:gd name="T10" fmla="*/ 42 w 100"/>
                    <a:gd name="T11" fmla="*/ 20 h 54"/>
                    <a:gd name="T12" fmla="*/ 65 w 100"/>
                    <a:gd name="T13" fmla="*/ 24 h 54"/>
                    <a:gd name="T14" fmla="*/ 91 w 100"/>
                    <a:gd name="T15" fmla="*/ 28 h 54"/>
                    <a:gd name="T16" fmla="*/ 99 w 100"/>
                    <a:gd name="T17" fmla="*/ 50 h 54"/>
                    <a:gd name="T18" fmla="*/ 71 w 100"/>
                    <a:gd name="T19" fmla="*/ 44 h 54"/>
                    <a:gd name="T20" fmla="*/ 48 w 100"/>
                    <a:gd name="T21" fmla="*/ 41 h 54"/>
                    <a:gd name="T22" fmla="*/ 29 w 100"/>
                    <a:gd name="T23" fmla="*/ 45 h 54"/>
                    <a:gd name="T24" fmla="*/ 17 w 100"/>
                    <a:gd name="T25" fmla="*/ 53 h 54"/>
                    <a:gd name="T26" fmla="*/ 17 w 100"/>
                    <a:gd name="T27" fmla="*/ 47 h 54"/>
                    <a:gd name="T28" fmla="*/ 17 w 100"/>
                    <a:gd name="T29" fmla="*/ 40 h 54"/>
                    <a:gd name="T30" fmla="*/ 14 w 100"/>
                    <a:gd name="T31" fmla="*/ 33 h 54"/>
                    <a:gd name="T32" fmla="*/ 6 w 100"/>
                    <a:gd name="T33" fmla="*/ 23 h 54"/>
                    <a:gd name="T34" fmla="*/ 0 w 100"/>
                    <a:gd name="T35" fmla="*/ 15 h 54"/>
                    <a:gd name="T36" fmla="*/ 0 w 100"/>
                    <a:gd name="T37" fmla="*/ 6 h 5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54"/>
                    <a:gd name="T59" fmla="*/ 100 w 100"/>
                    <a:gd name="T60" fmla="*/ 54 h 5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54">
                      <a:moveTo>
                        <a:pt x="0" y="6"/>
                      </a:moveTo>
                      <a:lnTo>
                        <a:pt x="3" y="0"/>
                      </a:lnTo>
                      <a:lnTo>
                        <a:pt x="6" y="6"/>
                      </a:lnTo>
                      <a:lnTo>
                        <a:pt x="14" y="10"/>
                      </a:lnTo>
                      <a:lnTo>
                        <a:pt x="28" y="16"/>
                      </a:lnTo>
                      <a:lnTo>
                        <a:pt x="42" y="20"/>
                      </a:lnTo>
                      <a:lnTo>
                        <a:pt x="65" y="24"/>
                      </a:lnTo>
                      <a:lnTo>
                        <a:pt x="91" y="28"/>
                      </a:lnTo>
                      <a:lnTo>
                        <a:pt x="99" y="50"/>
                      </a:lnTo>
                      <a:lnTo>
                        <a:pt x="71" y="44"/>
                      </a:lnTo>
                      <a:lnTo>
                        <a:pt x="48" y="41"/>
                      </a:lnTo>
                      <a:lnTo>
                        <a:pt x="29" y="45"/>
                      </a:lnTo>
                      <a:lnTo>
                        <a:pt x="17" y="53"/>
                      </a:lnTo>
                      <a:lnTo>
                        <a:pt x="17" y="47"/>
                      </a:lnTo>
                      <a:lnTo>
                        <a:pt x="17" y="40"/>
                      </a:lnTo>
                      <a:lnTo>
                        <a:pt x="14" y="33"/>
                      </a:lnTo>
                      <a:lnTo>
                        <a:pt x="6" y="23"/>
                      </a:lnTo>
                      <a:lnTo>
                        <a:pt x="0" y="15"/>
                      </a:lnTo>
                      <a:lnTo>
                        <a:pt x="0" y="6"/>
                      </a:lnTo>
                    </a:path>
                  </a:pathLst>
                </a:custGeom>
                <a:solidFill>
                  <a:srgbClr val="FFA0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1168" name="Freeform 13"/>
                <p:cNvSpPr>
                  <a:spLocks/>
                </p:cNvSpPr>
                <p:nvPr/>
              </p:nvSpPr>
              <p:spPr bwMode="auto">
                <a:xfrm>
                  <a:off x="4128" y="3510"/>
                  <a:ext cx="119" cy="69"/>
                </a:xfrm>
                <a:custGeom>
                  <a:avLst/>
                  <a:gdLst>
                    <a:gd name="T0" fmla="*/ 2 w 119"/>
                    <a:gd name="T1" fmla="*/ 8 h 69"/>
                    <a:gd name="T2" fmla="*/ 8 w 119"/>
                    <a:gd name="T3" fmla="*/ 0 h 69"/>
                    <a:gd name="T4" fmla="*/ 14 w 119"/>
                    <a:gd name="T5" fmla="*/ 11 h 69"/>
                    <a:gd name="T6" fmla="*/ 22 w 119"/>
                    <a:gd name="T7" fmla="*/ 16 h 69"/>
                    <a:gd name="T8" fmla="*/ 31 w 119"/>
                    <a:gd name="T9" fmla="*/ 22 h 69"/>
                    <a:gd name="T10" fmla="*/ 47 w 119"/>
                    <a:gd name="T11" fmla="*/ 27 h 69"/>
                    <a:gd name="T12" fmla="*/ 66 w 119"/>
                    <a:gd name="T13" fmla="*/ 32 h 69"/>
                    <a:gd name="T14" fmla="*/ 86 w 119"/>
                    <a:gd name="T15" fmla="*/ 38 h 69"/>
                    <a:gd name="T16" fmla="*/ 112 w 119"/>
                    <a:gd name="T17" fmla="*/ 47 h 69"/>
                    <a:gd name="T18" fmla="*/ 118 w 119"/>
                    <a:gd name="T19" fmla="*/ 68 h 69"/>
                    <a:gd name="T20" fmla="*/ 89 w 119"/>
                    <a:gd name="T21" fmla="*/ 57 h 69"/>
                    <a:gd name="T22" fmla="*/ 69 w 119"/>
                    <a:gd name="T23" fmla="*/ 49 h 69"/>
                    <a:gd name="T24" fmla="*/ 53 w 119"/>
                    <a:gd name="T25" fmla="*/ 47 h 69"/>
                    <a:gd name="T26" fmla="*/ 40 w 119"/>
                    <a:gd name="T27" fmla="*/ 47 h 69"/>
                    <a:gd name="T28" fmla="*/ 33 w 119"/>
                    <a:gd name="T29" fmla="*/ 51 h 69"/>
                    <a:gd name="T30" fmla="*/ 25 w 119"/>
                    <a:gd name="T31" fmla="*/ 59 h 69"/>
                    <a:gd name="T32" fmla="*/ 23 w 119"/>
                    <a:gd name="T33" fmla="*/ 51 h 69"/>
                    <a:gd name="T34" fmla="*/ 14 w 119"/>
                    <a:gd name="T35" fmla="*/ 38 h 69"/>
                    <a:gd name="T36" fmla="*/ 8 w 119"/>
                    <a:gd name="T37" fmla="*/ 29 h 69"/>
                    <a:gd name="T38" fmla="*/ 0 w 119"/>
                    <a:gd name="T39" fmla="*/ 20 h 69"/>
                    <a:gd name="T40" fmla="*/ 2 w 119"/>
                    <a:gd name="T41" fmla="*/ 8 h 6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9"/>
                    <a:gd name="T64" fmla="*/ 0 h 69"/>
                    <a:gd name="T65" fmla="*/ 119 w 119"/>
                    <a:gd name="T66" fmla="*/ 69 h 6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9" h="69">
                      <a:moveTo>
                        <a:pt x="2" y="8"/>
                      </a:moveTo>
                      <a:lnTo>
                        <a:pt x="8" y="0"/>
                      </a:lnTo>
                      <a:lnTo>
                        <a:pt x="14" y="11"/>
                      </a:lnTo>
                      <a:lnTo>
                        <a:pt x="22" y="16"/>
                      </a:lnTo>
                      <a:lnTo>
                        <a:pt x="31" y="22"/>
                      </a:lnTo>
                      <a:lnTo>
                        <a:pt x="47" y="27"/>
                      </a:lnTo>
                      <a:lnTo>
                        <a:pt x="66" y="32"/>
                      </a:lnTo>
                      <a:lnTo>
                        <a:pt x="86" y="38"/>
                      </a:lnTo>
                      <a:lnTo>
                        <a:pt x="112" y="47"/>
                      </a:lnTo>
                      <a:lnTo>
                        <a:pt x="118" y="68"/>
                      </a:lnTo>
                      <a:lnTo>
                        <a:pt x="89" y="57"/>
                      </a:lnTo>
                      <a:lnTo>
                        <a:pt x="69" y="49"/>
                      </a:lnTo>
                      <a:lnTo>
                        <a:pt x="53" y="47"/>
                      </a:lnTo>
                      <a:lnTo>
                        <a:pt x="40" y="47"/>
                      </a:lnTo>
                      <a:lnTo>
                        <a:pt x="33" y="51"/>
                      </a:lnTo>
                      <a:lnTo>
                        <a:pt x="25" y="59"/>
                      </a:lnTo>
                      <a:lnTo>
                        <a:pt x="23" y="51"/>
                      </a:lnTo>
                      <a:lnTo>
                        <a:pt x="14" y="38"/>
                      </a:lnTo>
                      <a:lnTo>
                        <a:pt x="8" y="29"/>
                      </a:lnTo>
                      <a:lnTo>
                        <a:pt x="0" y="20"/>
                      </a:lnTo>
                      <a:lnTo>
                        <a:pt x="2" y="8"/>
                      </a:lnTo>
                    </a:path>
                  </a:pathLst>
                </a:custGeom>
                <a:solidFill>
                  <a:srgbClr val="FFA0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1169" name="Freeform 14"/>
                <p:cNvSpPr>
                  <a:spLocks/>
                </p:cNvSpPr>
                <p:nvPr/>
              </p:nvSpPr>
              <p:spPr bwMode="auto">
                <a:xfrm>
                  <a:off x="4142" y="3590"/>
                  <a:ext cx="142" cy="157"/>
                </a:xfrm>
                <a:custGeom>
                  <a:avLst/>
                  <a:gdLst>
                    <a:gd name="T0" fmla="*/ 1 w 142"/>
                    <a:gd name="T1" fmla="*/ 24 h 157"/>
                    <a:gd name="T2" fmla="*/ 0 w 142"/>
                    <a:gd name="T3" fmla="*/ 14 h 157"/>
                    <a:gd name="T4" fmla="*/ 0 w 142"/>
                    <a:gd name="T5" fmla="*/ 8 h 157"/>
                    <a:gd name="T6" fmla="*/ 6 w 142"/>
                    <a:gd name="T7" fmla="*/ 0 h 157"/>
                    <a:gd name="T8" fmla="*/ 15 w 142"/>
                    <a:gd name="T9" fmla="*/ 12 h 157"/>
                    <a:gd name="T10" fmla="*/ 32 w 142"/>
                    <a:gd name="T11" fmla="*/ 22 h 157"/>
                    <a:gd name="T12" fmla="*/ 49 w 142"/>
                    <a:gd name="T13" fmla="*/ 30 h 157"/>
                    <a:gd name="T14" fmla="*/ 72 w 142"/>
                    <a:gd name="T15" fmla="*/ 38 h 157"/>
                    <a:gd name="T16" fmla="*/ 106 w 142"/>
                    <a:gd name="T17" fmla="*/ 44 h 157"/>
                    <a:gd name="T18" fmla="*/ 112 w 142"/>
                    <a:gd name="T19" fmla="*/ 63 h 157"/>
                    <a:gd name="T20" fmla="*/ 95 w 142"/>
                    <a:gd name="T21" fmla="*/ 57 h 157"/>
                    <a:gd name="T22" fmla="*/ 77 w 142"/>
                    <a:gd name="T23" fmla="*/ 54 h 157"/>
                    <a:gd name="T24" fmla="*/ 68 w 142"/>
                    <a:gd name="T25" fmla="*/ 56 h 157"/>
                    <a:gd name="T26" fmla="*/ 65 w 142"/>
                    <a:gd name="T27" fmla="*/ 65 h 157"/>
                    <a:gd name="T28" fmla="*/ 71 w 142"/>
                    <a:gd name="T29" fmla="*/ 76 h 157"/>
                    <a:gd name="T30" fmla="*/ 78 w 142"/>
                    <a:gd name="T31" fmla="*/ 87 h 157"/>
                    <a:gd name="T32" fmla="*/ 92 w 142"/>
                    <a:gd name="T33" fmla="*/ 104 h 157"/>
                    <a:gd name="T34" fmla="*/ 112 w 142"/>
                    <a:gd name="T35" fmla="*/ 121 h 157"/>
                    <a:gd name="T36" fmla="*/ 141 w 142"/>
                    <a:gd name="T37" fmla="*/ 143 h 157"/>
                    <a:gd name="T38" fmla="*/ 141 w 142"/>
                    <a:gd name="T39" fmla="*/ 156 h 157"/>
                    <a:gd name="T40" fmla="*/ 129 w 142"/>
                    <a:gd name="T41" fmla="*/ 148 h 157"/>
                    <a:gd name="T42" fmla="*/ 112 w 142"/>
                    <a:gd name="T43" fmla="*/ 140 h 157"/>
                    <a:gd name="T44" fmla="*/ 89 w 142"/>
                    <a:gd name="T45" fmla="*/ 121 h 157"/>
                    <a:gd name="T46" fmla="*/ 71 w 142"/>
                    <a:gd name="T47" fmla="*/ 102 h 157"/>
                    <a:gd name="T48" fmla="*/ 54 w 142"/>
                    <a:gd name="T49" fmla="*/ 87 h 157"/>
                    <a:gd name="T50" fmla="*/ 38 w 142"/>
                    <a:gd name="T51" fmla="*/ 68 h 157"/>
                    <a:gd name="T52" fmla="*/ 24 w 142"/>
                    <a:gd name="T53" fmla="*/ 53 h 157"/>
                    <a:gd name="T54" fmla="*/ 10 w 142"/>
                    <a:gd name="T55" fmla="*/ 39 h 157"/>
                    <a:gd name="T56" fmla="*/ 1 w 142"/>
                    <a:gd name="T57" fmla="*/ 24 h 15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42"/>
                    <a:gd name="T88" fmla="*/ 0 h 157"/>
                    <a:gd name="T89" fmla="*/ 142 w 142"/>
                    <a:gd name="T90" fmla="*/ 157 h 157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42" h="157">
                      <a:moveTo>
                        <a:pt x="1" y="24"/>
                      </a:moveTo>
                      <a:lnTo>
                        <a:pt x="0" y="14"/>
                      </a:lnTo>
                      <a:lnTo>
                        <a:pt x="0" y="8"/>
                      </a:lnTo>
                      <a:lnTo>
                        <a:pt x="6" y="0"/>
                      </a:lnTo>
                      <a:lnTo>
                        <a:pt x="15" y="12"/>
                      </a:lnTo>
                      <a:lnTo>
                        <a:pt x="32" y="22"/>
                      </a:lnTo>
                      <a:lnTo>
                        <a:pt x="49" y="30"/>
                      </a:lnTo>
                      <a:lnTo>
                        <a:pt x="72" y="38"/>
                      </a:lnTo>
                      <a:lnTo>
                        <a:pt x="106" y="44"/>
                      </a:lnTo>
                      <a:lnTo>
                        <a:pt x="112" y="63"/>
                      </a:lnTo>
                      <a:lnTo>
                        <a:pt x="95" y="57"/>
                      </a:lnTo>
                      <a:lnTo>
                        <a:pt x="77" y="54"/>
                      </a:lnTo>
                      <a:lnTo>
                        <a:pt x="68" y="56"/>
                      </a:lnTo>
                      <a:lnTo>
                        <a:pt x="65" y="65"/>
                      </a:lnTo>
                      <a:lnTo>
                        <a:pt x="71" y="76"/>
                      </a:lnTo>
                      <a:lnTo>
                        <a:pt x="78" y="87"/>
                      </a:lnTo>
                      <a:lnTo>
                        <a:pt x="92" y="104"/>
                      </a:lnTo>
                      <a:lnTo>
                        <a:pt x="112" y="121"/>
                      </a:lnTo>
                      <a:lnTo>
                        <a:pt x="141" y="143"/>
                      </a:lnTo>
                      <a:lnTo>
                        <a:pt x="141" y="156"/>
                      </a:lnTo>
                      <a:lnTo>
                        <a:pt x="129" y="148"/>
                      </a:lnTo>
                      <a:lnTo>
                        <a:pt x="112" y="140"/>
                      </a:lnTo>
                      <a:lnTo>
                        <a:pt x="89" y="121"/>
                      </a:lnTo>
                      <a:lnTo>
                        <a:pt x="71" y="102"/>
                      </a:lnTo>
                      <a:lnTo>
                        <a:pt x="54" y="87"/>
                      </a:lnTo>
                      <a:lnTo>
                        <a:pt x="38" y="68"/>
                      </a:lnTo>
                      <a:lnTo>
                        <a:pt x="24" y="53"/>
                      </a:lnTo>
                      <a:lnTo>
                        <a:pt x="10" y="39"/>
                      </a:lnTo>
                      <a:lnTo>
                        <a:pt x="1" y="24"/>
                      </a:lnTo>
                    </a:path>
                  </a:pathLst>
                </a:custGeom>
                <a:solidFill>
                  <a:srgbClr val="FFA0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1170" name="Freeform 15"/>
                <p:cNvSpPr>
                  <a:spLocks/>
                </p:cNvSpPr>
                <p:nvPr/>
              </p:nvSpPr>
              <p:spPr bwMode="auto">
                <a:xfrm>
                  <a:off x="4145" y="3299"/>
                  <a:ext cx="56" cy="44"/>
                </a:xfrm>
                <a:custGeom>
                  <a:avLst/>
                  <a:gdLst>
                    <a:gd name="T0" fmla="*/ 0 w 56"/>
                    <a:gd name="T1" fmla="*/ 0 h 44"/>
                    <a:gd name="T2" fmla="*/ 6 w 56"/>
                    <a:gd name="T3" fmla="*/ 7 h 44"/>
                    <a:gd name="T4" fmla="*/ 16 w 56"/>
                    <a:gd name="T5" fmla="*/ 13 h 44"/>
                    <a:gd name="T6" fmla="*/ 26 w 56"/>
                    <a:gd name="T7" fmla="*/ 21 h 44"/>
                    <a:gd name="T8" fmla="*/ 38 w 56"/>
                    <a:gd name="T9" fmla="*/ 28 h 44"/>
                    <a:gd name="T10" fmla="*/ 49 w 56"/>
                    <a:gd name="T11" fmla="*/ 33 h 44"/>
                    <a:gd name="T12" fmla="*/ 55 w 56"/>
                    <a:gd name="T13" fmla="*/ 39 h 44"/>
                    <a:gd name="T14" fmla="*/ 41 w 56"/>
                    <a:gd name="T15" fmla="*/ 43 h 44"/>
                    <a:gd name="T16" fmla="*/ 26 w 56"/>
                    <a:gd name="T17" fmla="*/ 39 h 44"/>
                    <a:gd name="T18" fmla="*/ 12 w 56"/>
                    <a:gd name="T19" fmla="*/ 32 h 44"/>
                    <a:gd name="T20" fmla="*/ 0 w 56"/>
                    <a:gd name="T21" fmla="*/ 26 h 44"/>
                    <a:gd name="T22" fmla="*/ 1 w 56"/>
                    <a:gd name="T23" fmla="*/ 21 h 44"/>
                    <a:gd name="T24" fmla="*/ 3 w 56"/>
                    <a:gd name="T25" fmla="*/ 11 h 44"/>
                    <a:gd name="T26" fmla="*/ 0 w 56"/>
                    <a:gd name="T27" fmla="*/ 0 h 44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6"/>
                    <a:gd name="T43" fmla="*/ 0 h 44"/>
                    <a:gd name="T44" fmla="*/ 56 w 56"/>
                    <a:gd name="T45" fmla="*/ 44 h 44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6" h="44">
                      <a:moveTo>
                        <a:pt x="0" y="0"/>
                      </a:moveTo>
                      <a:lnTo>
                        <a:pt x="6" y="7"/>
                      </a:lnTo>
                      <a:lnTo>
                        <a:pt x="16" y="13"/>
                      </a:lnTo>
                      <a:lnTo>
                        <a:pt x="26" y="21"/>
                      </a:lnTo>
                      <a:lnTo>
                        <a:pt x="38" y="28"/>
                      </a:lnTo>
                      <a:lnTo>
                        <a:pt x="49" y="33"/>
                      </a:lnTo>
                      <a:lnTo>
                        <a:pt x="55" y="39"/>
                      </a:lnTo>
                      <a:lnTo>
                        <a:pt x="41" y="43"/>
                      </a:lnTo>
                      <a:lnTo>
                        <a:pt x="26" y="39"/>
                      </a:lnTo>
                      <a:lnTo>
                        <a:pt x="12" y="32"/>
                      </a:lnTo>
                      <a:lnTo>
                        <a:pt x="0" y="26"/>
                      </a:lnTo>
                      <a:lnTo>
                        <a:pt x="1" y="21"/>
                      </a:lnTo>
                      <a:lnTo>
                        <a:pt x="3" y="11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FFA0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1171" name="Freeform 16"/>
                <p:cNvSpPr>
                  <a:spLocks/>
                </p:cNvSpPr>
                <p:nvPr/>
              </p:nvSpPr>
              <p:spPr bwMode="auto">
                <a:xfrm>
                  <a:off x="4255" y="3288"/>
                  <a:ext cx="512" cy="480"/>
                </a:xfrm>
                <a:custGeom>
                  <a:avLst/>
                  <a:gdLst>
                    <a:gd name="T0" fmla="*/ 243 w 512"/>
                    <a:gd name="T1" fmla="*/ 110 h 480"/>
                    <a:gd name="T2" fmla="*/ 204 w 512"/>
                    <a:gd name="T3" fmla="*/ 125 h 480"/>
                    <a:gd name="T4" fmla="*/ 122 w 512"/>
                    <a:gd name="T5" fmla="*/ 139 h 480"/>
                    <a:gd name="T6" fmla="*/ 0 w 512"/>
                    <a:gd name="T7" fmla="*/ 145 h 480"/>
                    <a:gd name="T8" fmla="*/ 142 w 512"/>
                    <a:gd name="T9" fmla="*/ 169 h 480"/>
                    <a:gd name="T10" fmla="*/ 303 w 512"/>
                    <a:gd name="T11" fmla="*/ 156 h 480"/>
                    <a:gd name="T12" fmla="*/ 416 w 512"/>
                    <a:gd name="T13" fmla="*/ 122 h 480"/>
                    <a:gd name="T14" fmla="*/ 452 w 512"/>
                    <a:gd name="T15" fmla="*/ 117 h 480"/>
                    <a:gd name="T16" fmla="*/ 436 w 512"/>
                    <a:gd name="T17" fmla="*/ 144 h 480"/>
                    <a:gd name="T18" fmla="*/ 356 w 512"/>
                    <a:gd name="T19" fmla="*/ 183 h 480"/>
                    <a:gd name="T20" fmla="*/ 212 w 512"/>
                    <a:gd name="T21" fmla="*/ 213 h 480"/>
                    <a:gd name="T22" fmla="*/ 124 w 512"/>
                    <a:gd name="T23" fmla="*/ 245 h 480"/>
                    <a:gd name="T24" fmla="*/ 287 w 512"/>
                    <a:gd name="T25" fmla="*/ 241 h 480"/>
                    <a:gd name="T26" fmla="*/ 395 w 512"/>
                    <a:gd name="T27" fmla="*/ 213 h 480"/>
                    <a:gd name="T28" fmla="*/ 460 w 512"/>
                    <a:gd name="T29" fmla="*/ 192 h 480"/>
                    <a:gd name="T30" fmla="*/ 461 w 512"/>
                    <a:gd name="T31" fmla="*/ 207 h 480"/>
                    <a:gd name="T32" fmla="*/ 407 w 512"/>
                    <a:gd name="T33" fmla="*/ 246 h 480"/>
                    <a:gd name="T34" fmla="*/ 305 w 512"/>
                    <a:gd name="T35" fmla="*/ 282 h 480"/>
                    <a:gd name="T36" fmla="*/ 165 w 512"/>
                    <a:gd name="T37" fmla="*/ 308 h 480"/>
                    <a:gd name="T38" fmla="*/ 213 w 512"/>
                    <a:gd name="T39" fmla="*/ 324 h 480"/>
                    <a:gd name="T40" fmla="*/ 336 w 512"/>
                    <a:gd name="T41" fmla="*/ 318 h 480"/>
                    <a:gd name="T42" fmla="*/ 439 w 512"/>
                    <a:gd name="T43" fmla="*/ 286 h 480"/>
                    <a:gd name="T44" fmla="*/ 448 w 512"/>
                    <a:gd name="T45" fmla="*/ 298 h 480"/>
                    <a:gd name="T46" fmla="*/ 418 w 512"/>
                    <a:gd name="T47" fmla="*/ 329 h 480"/>
                    <a:gd name="T48" fmla="*/ 341 w 512"/>
                    <a:gd name="T49" fmla="*/ 362 h 480"/>
                    <a:gd name="T50" fmla="*/ 251 w 512"/>
                    <a:gd name="T51" fmla="*/ 376 h 480"/>
                    <a:gd name="T52" fmla="*/ 116 w 512"/>
                    <a:gd name="T53" fmla="*/ 379 h 480"/>
                    <a:gd name="T54" fmla="*/ 211 w 512"/>
                    <a:gd name="T55" fmla="*/ 402 h 480"/>
                    <a:gd name="T56" fmla="*/ 298 w 512"/>
                    <a:gd name="T57" fmla="*/ 403 h 480"/>
                    <a:gd name="T58" fmla="*/ 377 w 512"/>
                    <a:gd name="T59" fmla="*/ 390 h 480"/>
                    <a:gd name="T60" fmla="*/ 410 w 512"/>
                    <a:gd name="T61" fmla="*/ 392 h 480"/>
                    <a:gd name="T62" fmla="*/ 391 w 512"/>
                    <a:gd name="T63" fmla="*/ 415 h 480"/>
                    <a:gd name="T64" fmla="*/ 345 w 512"/>
                    <a:gd name="T65" fmla="*/ 433 h 480"/>
                    <a:gd name="T66" fmla="*/ 177 w 512"/>
                    <a:gd name="T67" fmla="*/ 450 h 480"/>
                    <a:gd name="T68" fmla="*/ 316 w 512"/>
                    <a:gd name="T69" fmla="*/ 460 h 480"/>
                    <a:gd name="T70" fmla="*/ 325 w 512"/>
                    <a:gd name="T71" fmla="*/ 477 h 480"/>
                    <a:gd name="T72" fmla="*/ 378 w 512"/>
                    <a:gd name="T73" fmla="*/ 461 h 480"/>
                    <a:gd name="T74" fmla="*/ 416 w 512"/>
                    <a:gd name="T75" fmla="*/ 432 h 480"/>
                    <a:gd name="T76" fmla="*/ 494 w 512"/>
                    <a:gd name="T77" fmla="*/ 315 h 480"/>
                    <a:gd name="T78" fmla="*/ 498 w 512"/>
                    <a:gd name="T79" fmla="*/ 291 h 480"/>
                    <a:gd name="T80" fmla="*/ 487 w 512"/>
                    <a:gd name="T81" fmla="*/ 269 h 480"/>
                    <a:gd name="T82" fmla="*/ 497 w 512"/>
                    <a:gd name="T83" fmla="*/ 246 h 480"/>
                    <a:gd name="T84" fmla="*/ 511 w 512"/>
                    <a:gd name="T85" fmla="*/ 223 h 480"/>
                    <a:gd name="T86" fmla="*/ 502 w 512"/>
                    <a:gd name="T87" fmla="*/ 200 h 480"/>
                    <a:gd name="T88" fmla="*/ 490 w 512"/>
                    <a:gd name="T89" fmla="*/ 177 h 480"/>
                    <a:gd name="T90" fmla="*/ 504 w 512"/>
                    <a:gd name="T91" fmla="*/ 153 h 480"/>
                    <a:gd name="T92" fmla="*/ 503 w 512"/>
                    <a:gd name="T93" fmla="*/ 124 h 480"/>
                    <a:gd name="T94" fmla="*/ 491 w 512"/>
                    <a:gd name="T95" fmla="*/ 102 h 480"/>
                    <a:gd name="T96" fmla="*/ 502 w 512"/>
                    <a:gd name="T97" fmla="*/ 79 h 480"/>
                    <a:gd name="T98" fmla="*/ 511 w 512"/>
                    <a:gd name="T99" fmla="*/ 55 h 480"/>
                    <a:gd name="T100" fmla="*/ 498 w 512"/>
                    <a:gd name="T101" fmla="*/ 34 h 480"/>
                    <a:gd name="T102" fmla="*/ 443 w 512"/>
                    <a:gd name="T103" fmla="*/ 35 h 480"/>
                    <a:gd name="T104" fmla="*/ 331 w 512"/>
                    <a:gd name="T105" fmla="*/ 72 h 480"/>
                    <a:gd name="T106" fmla="*/ 205 w 512"/>
                    <a:gd name="T107" fmla="*/ 94 h 480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512"/>
                    <a:gd name="T163" fmla="*/ 0 h 480"/>
                    <a:gd name="T164" fmla="*/ 512 w 512"/>
                    <a:gd name="T165" fmla="*/ 480 h 480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512" h="480">
                      <a:moveTo>
                        <a:pt x="205" y="94"/>
                      </a:moveTo>
                      <a:lnTo>
                        <a:pt x="130" y="99"/>
                      </a:lnTo>
                      <a:lnTo>
                        <a:pt x="243" y="110"/>
                      </a:lnTo>
                      <a:lnTo>
                        <a:pt x="235" y="116"/>
                      </a:lnTo>
                      <a:lnTo>
                        <a:pt x="222" y="120"/>
                      </a:lnTo>
                      <a:lnTo>
                        <a:pt x="204" y="125"/>
                      </a:lnTo>
                      <a:lnTo>
                        <a:pt x="180" y="131"/>
                      </a:lnTo>
                      <a:lnTo>
                        <a:pt x="154" y="136"/>
                      </a:lnTo>
                      <a:lnTo>
                        <a:pt x="122" y="139"/>
                      </a:lnTo>
                      <a:lnTo>
                        <a:pt x="83" y="142"/>
                      </a:lnTo>
                      <a:lnTo>
                        <a:pt x="43" y="145"/>
                      </a:lnTo>
                      <a:lnTo>
                        <a:pt x="0" y="145"/>
                      </a:lnTo>
                      <a:lnTo>
                        <a:pt x="66" y="161"/>
                      </a:lnTo>
                      <a:lnTo>
                        <a:pt x="107" y="169"/>
                      </a:lnTo>
                      <a:lnTo>
                        <a:pt x="142" y="169"/>
                      </a:lnTo>
                      <a:lnTo>
                        <a:pt x="187" y="169"/>
                      </a:lnTo>
                      <a:lnTo>
                        <a:pt x="250" y="164"/>
                      </a:lnTo>
                      <a:lnTo>
                        <a:pt x="303" y="156"/>
                      </a:lnTo>
                      <a:lnTo>
                        <a:pt x="348" y="145"/>
                      </a:lnTo>
                      <a:lnTo>
                        <a:pt x="395" y="130"/>
                      </a:lnTo>
                      <a:lnTo>
                        <a:pt x="416" y="122"/>
                      </a:lnTo>
                      <a:lnTo>
                        <a:pt x="436" y="117"/>
                      </a:lnTo>
                      <a:lnTo>
                        <a:pt x="446" y="114"/>
                      </a:lnTo>
                      <a:lnTo>
                        <a:pt x="452" y="117"/>
                      </a:lnTo>
                      <a:lnTo>
                        <a:pt x="452" y="125"/>
                      </a:lnTo>
                      <a:lnTo>
                        <a:pt x="448" y="134"/>
                      </a:lnTo>
                      <a:lnTo>
                        <a:pt x="436" y="144"/>
                      </a:lnTo>
                      <a:lnTo>
                        <a:pt x="416" y="157"/>
                      </a:lnTo>
                      <a:lnTo>
                        <a:pt x="388" y="169"/>
                      </a:lnTo>
                      <a:lnTo>
                        <a:pt x="356" y="183"/>
                      </a:lnTo>
                      <a:lnTo>
                        <a:pt x="312" y="196"/>
                      </a:lnTo>
                      <a:lnTo>
                        <a:pt x="262" y="206"/>
                      </a:lnTo>
                      <a:lnTo>
                        <a:pt x="212" y="213"/>
                      </a:lnTo>
                      <a:lnTo>
                        <a:pt x="159" y="222"/>
                      </a:lnTo>
                      <a:lnTo>
                        <a:pt x="66" y="231"/>
                      </a:lnTo>
                      <a:lnTo>
                        <a:pt x="124" y="245"/>
                      </a:lnTo>
                      <a:lnTo>
                        <a:pt x="169" y="250"/>
                      </a:lnTo>
                      <a:lnTo>
                        <a:pt x="227" y="248"/>
                      </a:lnTo>
                      <a:lnTo>
                        <a:pt x="287" y="241"/>
                      </a:lnTo>
                      <a:lnTo>
                        <a:pt x="330" y="231"/>
                      </a:lnTo>
                      <a:lnTo>
                        <a:pt x="366" y="222"/>
                      </a:lnTo>
                      <a:lnTo>
                        <a:pt x="395" y="213"/>
                      </a:lnTo>
                      <a:lnTo>
                        <a:pt x="425" y="203"/>
                      </a:lnTo>
                      <a:lnTo>
                        <a:pt x="449" y="195"/>
                      </a:lnTo>
                      <a:lnTo>
                        <a:pt x="460" y="192"/>
                      </a:lnTo>
                      <a:lnTo>
                        <a:pt x="467" y="192"/>
                      </a:lnTo>
                      <a:lnTo>
                        <a:pt x="466" y="200"/>
                      </a:lnTo>
                      <a:lnTo>
                        <a:pt x="461" y="207"/>
                      </a:lnTo>
                      <a:lnTo>
                        <a:pt x="452" y="218"/>
                      </a:lnTo>
                      <a:lnTo>
                        <a:pt x="431" y="233"/>
                      </a:lnTo>
                      <a:lnTo>
                        <a:pt x="407" y="246"/>
                      </a:lnTo>
                      <a:lnTo>
                        <a:pt x="381" y="258"/>
                      </a:lnTo>
                      <a:lnTo>
                        <a:pt x="346" y="271"/>
                      </a:lnTo>
                      <a:lnTo>
                        <a:pt x="305" y="282"/>
                      </a:lnTo>
                      <a:lnTo>
                        <a:pt x="246" y="295"/>
                      </a:lnTo>
                      <a:lnTo>
                        <a:pt x="205" y="304"/>
                      </a:lnTo>
                      <a:lnTo>
                        <a:pt x="165" y="308"/>
                      </a:lnTo>
                      <a:lnTo>
                        <a:pt x="107" y="312"/>
                      </a:lnTo>
                      <a:lnTo>
                        <a:pt x="166" y="320"/>
                      </a:lnTo>
                      <a:lnTo>
                        <a:pt x="213" y="324"/>
                      </a:lnTo>
                      <a:lnTo>
                        <a:pt x="251" y="325"/>
                      </a:lnTo>
                      <a:lnTo>
                        <a:pt x="295" y="324"/>
                      </a:lnTo>
                      <a:lnTo>
                        <a:pt x="336" y="318"/>
                      </a:lnTo>
                      <a:lnTo>
                        <a:pt x="370" y="310"/>
                      </a:lnTo>
                      <a:lnTo>
                        <a:pt x="396" y="301"/>
                      </a:lnTo>
                      <a:lnTo>
                        <a:pt x="439" y="286"/>
                      </a:lnTo>
                      <a:lnTo>
                        <a:pt x="445" y="286"/>
                      </a:lnTo>
                      <a:lnTo>
                        <a:pt x="449" y="289"/>
                      </a:lnTo>
                      <a:lnTo>
                        <a:pt x="448" y="298"/>
                      </a:lnTo>
                      <a:lnTo>
                        <a:pt x="443" y="308"/>
                      </a:lnTo>
                      <a:lnTo>
                        <a:pt x="433" y="318"/>
                      </a:lnTo>
                      <a:lnTo>
                        <a:pt x="418" y="329"/>
                      </a:lnTo>
                      <a:lnTo>
                        <a:pt x="392" y="342"/>
                      </a:lnTo>
                      <a:lnTo>
                        <a:pt x="366" y="354"/>
                      </a:lnTo>
                      <a:lnTo>
                        <a:pt x="341" y="362"/>
                      </a:lnTo>
                      <a:lnTo>
                        <a:pt x="312" y="368"/>
                      </a:lnTo>
                      <a:lnTo>
                        <a:pt x="286" y="373"/>
                      </a:lnTo>
                      <a:lnTo>
                        <a:pt x="251" y="376"/>
                      </a:lnTo>
                      <a:lnTo>
                        <a:pt x="213" y="378"/>
                      </a:lnTo>
                      <a:lnTo>
                        <a:pt x="175" y="379"/>
                      </a:lnTo>
                      <a:lnTo>
                        <a:pt x="116" y="379"/>
                      </a:lnTo>
                      <a:lnTo>
                        <a:pt x="147" y="390"/>
                      </a:lnTo>
                      <a:lnTo>
                        <a:pt x="177" y="398"/>
                      </a:lnTo>
                      <a:lnTo>
                        <a:pt x="211" y="402"/>
                      </a:lnTo>
                      <a:lnTo>
                        <a:pt x="238" y="403"/>
                      </a:lnTo>
                      <a:lnTo>
                        <a:pt x="268" y="405"/>
                      </a:lnTo>
                      <a:lnTo>
                        <a:pt x="298" y="403"/>
                      </a:lnTo>
                      <a:lnTo>
                        <a:pt x="322" y="402"/>
                      </a:lnTo>
                      <a:lnTo>
                        <a:pt x="345" y="398"/>
                      </a:lnTo>
                      <a:lnTo>
                        <a:pt x="377" y="390"/>
                      </a:lnTo>
                      <a:lnTo>
                        <a:pt x="400" y="385"/>
                      </a:lnTo>
                      <a:lnTo>
                        <a:pt x="410" y="386"/>
                      </a:lnTo>
                      <a:lnTo>
                        <a:pt x="410" y="392"/>
                      </a:lnTo>
                      <a:lnTo>
                        <a:pt x="408" y="399"/>
                      </a:lnTo>
                      <a:lnTo>
                        <a:pt x="401" y="407"/>
                      </a:lnTo>
                      <a:lnTo>
                        <a:pt x="391" y="415"/>
                      </a:lnTo>
                      <a:lnTo>
                        <a:pt x="380" y="421"/>
                      </a:lnTo>
                      <a:lnTo>
                        <a:pt x="366" y="427"/>
                      </a:lnTo>
                      <a:lnTo>
                        <a:pt x="345" y="433"/>
                      </a:lnTo>
                      <a:lnTo>
                        <a:pt x="301" y="439"/>
                      </a:lnTo>
                      <a:lnTo>
                        <a:pt x="259" y="444"/>
                      </a:lnTo>
                      <a:lnTo>
                        <a:pt x="177" y="450"/>
                      </a:lnTo>
                      <a:lnTo>
                        <a:pt x="284" y="456"/>
                      </a:lnTo>
                      <a:lnTo>
                        <a:pt x="305" y="456"/>
                      </a:lnTo>
                      <a:lnTo>
                        <a:pt x="316" y="460"/>
                      </a:lnTo>
                      <a:lnTo>
                        <a:pt x="321" y="465"/>
                      </a:lnTo>
                      <a:lnTo>
                        <a:pt x="319" y="473"/>
                      </a:lnTo>
                      <a:lnTo>
                        <a:pt x="325" y="477"/>
                      </a:lnTo>
                      <a:lnTo>
                        <a:pt x="339" y="479"/>
                      </a:lnTo>
                      <a:lnTo>
                        <a:pt x="360" y="470"/>
                      </a:lnTo>
                      <a:lnTo>
                        <a:pt x="378" y="461"/>
                      </a:lnTo>
                      <a:lnTo>
                        <a:pt x="392" y="452"/>
                      </a:lnTo>
                      <a:lnTo>
                        <a:pt x="404" y="444"/>
                      </a:lnTo>
                      <a:lnTo>
                        <a:pt x="416" y="432"/>
                      </a:lnTo>
                      <a:lnTo>
                        <a:pt x="455" y="380"/>
                      </a:lnTo>
                      <a:lnTo>
                        <a:pt x="483" y="337"/>
                      </a:lnTo>
                      <a:lnTo>
                        <a:pt x="494" y="315"/>
                      </a:lnTo>
                      <a:lnTo>
                        <a:pt x="497" y="305"/>
                      </a:lnTo>
                      <a:lnTo>
                        <a:pt x="498" y="298"/>
                      </a:lnTo>
                      <a:lnTo>
                        <a:pt x="498" y="291"/>
                      </a:lnTo>
                      <a:lnTo>
                        <a:pt x="492" y="281"/>
                      </a:lnTo>
                      <a:lnTo>
                        <a:pt x="489" y="277"/>
                      </a:lnTo>
                      <a:lnTo>
                        <a:pt x="487" y="269"/>
                      </a:lnTo>
                      <a:lnTo>
                        <a:pt x="489" y="259"/>
                      </a:lnTo>
                      <a:lnTo>
                        <a:pt x="492" y="253"/>
                      </a:lnTo>
                      <a:lnTo>
                        <a:pt x="497" y="246"/>
                      </a:lnTo>
                      <a:lnTo>
                        <a:pt x="502" y="239"/>
                      </a:lnTo>
                      <a:lnTo>
                        <a:pt x="507" y="231"/>
                      </a:lnTo>
                      <a:lnTo>
                        <a:pt x="511" y="223"/>
                      </a:lnTo>
                      <a:lnTo>
                        <a:pt x="510" y="213"/>
                      </a:lnTo>
                      <a:lnTo>
                        <a:pt x="506" y="206"/>
                      </a:lnTo>
                      <a:lnTo>
                        <a:pt x="502" y="200"/>
                      </a:lnTo>
                      <a:lnTo>
                        <a:pt x="497" y="193"/>
                      </a:lnTo>
                      <a:lnTo>
                        <a:pt x="491" y="186"/>
                      </a:lnTo>
                      <a:lnTo>
                        <a:pt x="490" y="177"/>
                      </a:lnTo>
                      <a:lnTo>
                        <a:pt x="491" y="171"/>
                      </a:lnTo>
                      <a:lnTo>
                        <a:pt x="498" y="161"/>
                      </a:lnTo>
                      <a:lnTo>
                        <a:pt x="504" y="153"/>
                      </a:lnTo>
                      <a:lnTo>
                        <a:pt x="507" y="145"/>
                      </a:lnTo>
                      <a:lnTo>
                        <a:pt x="507" y="134"/>
                      </a:lnTo>
                      <a:lnTo>
                        <a:pt x="503" y="124"/>
                      </a:lnTo>
                      <a:lnTo>
                        <a:pt x="497" y="117"/>
                      </a:lnTo>
                      <a:lnTo>
                        <a:pt x="494" y="111"/>
                      </a:lnTo>
                      <a:lnTo>
                        <a:pt x="491" y="102"/>
                      </a:lnTo>
                      <a:lnTo>
                        <a:pt x="492" y="93"/>
                      </a:lnTo>
                      <a:lnTo>
                        <a:pt x="498" y="84"/>
                      </a:lnTo>
                      <a:lnTo>
                        <a:pt x="502" y="79"/>
                      </a:lnTo>
                      <a:lnTo>
                        <a:pt x="507" y="72"/>
                      </a:lnTo>
                      <a:lnTo>
                        <a:pt x="510" y="64"/>
                      </a:lnTo>
                      <a:lnTo>
                        <a:pt x="511" y="55"/>
                      </a:lnTo>
                      <a:lnTo>
                        <a:pt x="509" y="49"/>
                      </a:lnTo>
                      <a:lnTo>
                        <a:pt x="503" y="40"/>
                      </a:lnTo>
                      <a:lnTo>
                        <a:pt x="498" y="34"/>
                      </a:lnTo>
                      <a:lnTo>
                        <a:pt x="494" y="23"/>
                      </a:lnTo>
                      <a:lnTo>
                        <a:pt x="494" y="0"/>
                      </a:lnTo>
                      <a:lnTo>
                        <a:pt x="443" y="35"/>
                      </a:lnTo>
                      <a:lnTo>
                        <a:pt x="410" y="47"/>
                      </a:lnTo>
                      <a:lnTo>
                        <a:pt x="375" y="59"/>
                      </a:lnTo>
                      <a:lnTo>
                        <a:pt x="331" y="72"/>
                      </a:lnTo>
                      <a:lnTo>
                        <a:pt x="294" y="81"/>
                      </a:lnTo>
                      <a:lnTo>
                        <a:pt x="255" y="87"/>
                      </a:lnTo>
                      <a:lnTo>
                        <a:pt x="205" y="94"/>
                      </a:lnTo>
                    </a:path>
                  </a:pathLst>
                </a:custGeom>
                <a:solidFill>
                  <a:srgbClr val="FFA04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rnd" cmpd="sng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91158" name="Group 17"/>
            <p:cNvGrpSpPr>
              <a:grpSpLocks/>
            </p:cNvGrpSpPr>
            <p:nvPr/>
          </p:nvGrpSpPr>
          <p:grpSpPr bwMode="auto">
            <a:xfrm>
              <a:off x="4557" y="3364"/>
              <a:ext cx="149" cy="302"/>
              <a:chOff x="4557" y="3364"/>
              <a:chExt cx="149" cy="302"/>
            </a:xfrm>
          </p:grpSpPr>
          <p:sp>
            <p:nvSpPr>
              <p:cNvPr id="91159" name="Freeform 18"/>
              <p:cNvSpPr>
                <a:spLocks/>
              </p:cNvSpPr>
              <p:nvPr/>
            </p:nvSpPr>
            <p:spPr bwMode="auto">
              <a:xfrm>
                <a:off x="4587" y="3446"/>
                <a:ext cx="113" cy="44"/>
              </a:xfrm>
              <a:custGeom>
                <a:avLst/>
                <a:gdLst>
                  <a:gd name="T0" fmla="*/ 112 w 113"/>
                  <a:gd name="T1" fmla="*/ 8 h 44"/>
                  <a:gd name="T2" fmla="*/ 101 w 113"/>
                  <a:gd name="T3" fmla="*/ 0 h 44"/>
                  <a:gd name="T4" fmla="*/ 67 w 113"/>
                  <a:gd name="T5" fmla="*/ 17 h 44"/>
                  <a:gd name="T6" fmla="*/ 33 w 113"/>
                  <a:gd name="T7" fmla="*/ 28 h 44"/>
                  <a:gd name="T8" fmla="*/ 0 w 113"/>
                  <a:gd name="T9" fmla="*/ 37 h 44"/>
                  <a:gd name="T10" fmla="*/ 6 w 113"/>
                  <a:gd name="T11" fmla="*/ 43 h 44"/>
                  <a:gd name="T12" fmla="*/ 28 w 113"/>
                  <a:gd name="T13" fmla="*/ 43 h 44"/>
                  <a:gd name="T14" fmla="*/ 59 w 113"/>
                  <a:gd name="T15" fmla="*/ 38 h 44"/>
                  <a:gd name="T16" fmla="*/ 87 w 113"/>
                  <a:gd name="T17" fmla="*/ 25 h 44"/>
                  <a:gd name="T18" fmla="*/ 112 w 113"/>
                  <a:gd name="T19" fmla="*/ 8 h 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3"/>
                  <a:gd name="T31" fmla="*/ 0 h 44"/>
                  <a:gd name="T32" fmla="*/ 113 w 113"/>
                  <a:gd name="T33" fmla="*/ 44 h 4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3" h="44">
                    <a:moveTo>
                      <a:pt x="112" y="8"/>
                    </a:moveTo>
                    <a:lnTo>
                      <a:pt x="101" y="0"/>
                    </a:lnTo>
                    <a:lnTo>
                      <a:pt x="67" y="17"/>
                    </a:lnTo>
                    <a:lnTo>
                      <a:pt x="33" y="28"/>
                    </a:lnTo>
                    <a:lnTo>
                      <a:pt x="0" y="37"/>
                    </a:lnTo>
                    <a:lnTo>
                      <a:pt x="6" y="43"/>
                    </a:lnTo>
                    <a:lnTo>
                      <a:pt x="28" y="43"/>
                    </a:lnTo>
                    <a:lnTo>
                      <a:pt x="59" y="38"/>
                    </a:lnTo>
                    <a:lnTo>
                      <a:pt x="87" y="25"/>
                    </a:lnTo>
                    <a:lnTo>
                      <a:pt x="112" y="8"/>
                    </a:lnTo>
                  </a:path>
                </a:pathLst>
              </a:custGeom>
              <a:solidFill>
                <a:srgbClr val="FFE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rnd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60" name="Freeform 19"/>
              <p:cNvSpPr>
                <a:spLocks/>
              </p:cNvSpPr>
              <p:nvPr/>
            </p:nvSpPr>
            <p:spPr bwMode="auto">
              <a:xfrm>
                <a:off x="4608" y="3525"/>
                <a:ext cx="98" cy="50"/>
              </a:xfrm>
              <a:custGeom>
                <a:avLst/>
                <a:gdLst>
                  <a:gd name="T0" fmla="*/ 97 w 98"/>
                  <a:gd name="T1" fmla="*/ 10 h 50"/>
                  <a:gd name="T2" fmla="*/ 91 w 98"/>
                  <a:gd name="T3" fmla="*/ 0 h 50"/>
                  <a:gd name="T4" fmla="*/ 58 w 98"/>
                  <a:gd name="T5" fmla="*/ 21 h 50"/>
                  <a:gd name="T6" fmla="*/ 33 w 98"/>
                  <a:gd name="T7" fmla="*/ 32 h 50"/>
                  <a:gd name="T8" fmla="*/ 0 w 98"/>
                  <a:gd name="T9" fmla="*/ 42 h 50"/>
                  <a:gd name="T10" fmla="*/ 7 w 98"/>
                  <a:gd name="T11" fmla="*/ 49 h 50"/>
                  <a:gd name="T12" fmla="*/ 27 w 98"/>
                  <a:gd name="T13" fmla="*/ 49 h 50"/>
                  <a:gd name="T14" fmla="*/ 49 w 98"/>
                  <a:gd name="T15" fmla="*/ 43 h 50"/>
                  <a:gd name="T16" fmla="*/ 74 w 98"/>
                  <a:gd name="T17" fmla="*/ 29 h 50"/>
                  <a:gd name="T18" fmla="*/ 97 w 98"/>
                  <a:gd name="T19" fmla="*/ 10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8"/>
                  <a:gd name="T31" fmla="*/ 0 h 50"/>
                  <a:gd name="T32" fmla="*/ 98 w 98"/>
                  <a:gd name="T33" fmla="*/ 50 h 5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8" h="50">
                    <a:moveTo>
                      <a:pt x="97" y="10"/>
                    </a:moveTo>
                    <a:lnTo>
                      <a:pt x="91" y="0"/>
                    </a:lnTo>
                    <a:lnTo>
                      <a:pt x="58" y="21"/>
                    </a:lnTo>
                    <a:lnTo>
                      <a:pt x="33" y="32"/>
                    </a:lnTo>
                    <a:lnTo>
                      <a:pt x="0" y="42"/>
                    </a:lnTo>
                    <a:lnTo>
                      <a:pt x="7" y="49"/>
                    </a:lnTo>
                    <a:lnTo>
                      <a:pt x="27" y="49"/>
                    </a:lnTo>
                    <a:lnTo>
                      <a:pt x="49" y="43"/>
                    </a:lnTo>
                    <a:lnTo>
                      <a:pt x="74" y="29"/>
                    </a:lnTo>
                    <a:lnTo>
                      <a:pt x="97" y="10"/>
                    </a:lnTo>
                  </a:path>
                </a:pathLst>
              </a:custGeom>
              <a:solidFill>
                <a:srgbClr val="FFE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rnd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61" name="Freeform 20"/>
              <p:cNvSpPr>
                <a:spLocks/>
              </p:cNvSpPr>
              <p:nvPr/>
            </p:nvSpPr>
            <p:spPr bwMode="auto">
              <a:xfrm>
                <a:off x="4601" y="3617"/>
                <a:ext cx="100" cy="49"/>
              </a:xfrm>
              <a:custGeom>
                <a:avLst/>
                <a:gdLst>
                  <a:gd name="T0" fmla="*/ 99 w 100"/>
                  <a:gd name="T1" fmla="*/ 7 h 49"/>
                  <a:gd name="T2" fmla="*/ 92 w 100"/>
                  <a:gd name="T3" fmla="*/ 0 h 49"/>
                  <a:gd name="T4" fmla="*/ 62 w 100"/>
                  <a:gd name="T5" fmla="*/ 20 h 49"/>
                  <a:gd name="T6" fmla="*/ 33 w 100"/>
                  <a:gd name="T7" fmla="*/ 31 h 49"/>
                  <a:gd name="T8" fmla="*/ 0 w 100"/>
                  <a:gd name="T9" fmla="*/ 39 h 49"/>
                  <a:gd name="T10" fmla="*/ 7 w 100"/>
                  <a:gd name="T11" fmla="*/ 48 h 49"/>
                  <a:gd name="T12" fmla="*/ 28 w 100"/>
                  <a:gd name="T13" fmla="*/ 46 h 49"/>
                  <a:gd name="T14" fmla="*/ 54 w 100"/>
                  <a:gd name="T15" fmla="*/ 41 h 49"/>
                  <a:gd name="T16" fmla="*/ 81 w 100"/>
                  <a:gd name="T17" fmla="*/ 25 h 49"/>
                  <a:gd name="T18" fmla="*/ 99 w 100"/>
                  <a:gd name="T19" fmla="*/ 7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0"/>
                  <a:gd name="T31" fmla="*/ 0 h 49"/>
                  <a:gd name="T32" fmla="*/ 100 w 100"/>
                  <a:gd name="T33" fmla="*/ 49 h 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0" h="49">
                    <a:moveTo>
                      <a:pt x="99" y="7"/>
                    </a:moveTo>
                    <a:lnTo>
                      <a:pt x="92" y="0"/>
                    </a:lnTo>
                    <a:lnTo>
                      <a:pt x="62" y="20"/>
                    </a:lnTo>
                    <a:lnTo>
                      <a:pt x="33" y="31"/>
                    </a:lnTo>
                    <a:lnTo>
                      <a:pt x="0" y="39"/>
                    </a:lnTo>
                    <a:lnTo>
                      <a:pt x="7" y="48"/>
                    </a:lnTo>
                    <a:lnTo>
                      <a:pt x="28" y="46"/>
                    </a:lnTo>
                    <a:lnTo>
                      <a:pt x="54" y="41"/>
                    </a:lnTo>
                    <a:lnTo>
                      <a:pt x="81" y="25"/>
                    </a:lnTo>
                    <a:lnTo>
                      <a:pt x="99" y="7"/>
                    </a:lnTo>
                  </a:path>
                </a:pathLst>
              </a:custGeom>
              <a:solidFill>
                <a:srgbClr val="FFE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rnd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62" name="Freeform 21"/>
              <p:cNvSpPr>
                <a:spLocks/>
              </p:cNvSpPr>
              <p:nvPr/>
            </p:nvSpPr>
            <p:spPr bwMode="auto">
              <a:xfrm>
                <a:off x="4557" y="3364"/>
                <a:ext cx="116" cy="43"/>
              </a:xfrm>
              <a:custGeom>
                <a:avLst/>
                <a:gdLst>
                  <a:gd name="T0" fmla="*/ 115 w 116"/>
                  <a:gd name="T1" fmla="*/ 8 h 43"/>
                  <a:gd name="T2" fmla="*/ 104 w 116"/>
                  <a:gd name="T3" fmla="*/ 0 h 43"/>
                  <a:gd name="T4" fmla="*/ 65 w 116"/>
                  <a:gd name="T5" fmla="*/ 17 h 43"/>
                  <a:gd name="T6" fmla="*/ 33 w 116"/>
                  <a:gd name="T7" fmla="*/ 26 h 43"/>
                  <a:gd name="T8" fmla="*/ 0 w 116"/>
                  <a:gd name="T9" fmla="*/ 34 h 43"/>
                  <a:gd name="T10" fmla="*/ 7 w 116"/>
                  <a:gd name="T11" fmla="*/ 42 h 43"/>
                  <a:gd name="T12" fmla="*/ 29 w 116"/>
                  <a:gd name="T13" fmla="*/ 41 h 43"/>
                  <a:gd name="T14" fmla="*/ 55 w 116"/>
                  <a:gd name="T15" fmla="*/ 36 h 43"/>
                  <a:gd name="T16" fmla="*/ 85 w 116"/>
                  <a:gd name="T17" fmla="*/ 25 h 43"/>
                  <a:gd name="T18" fmla="*/ 115 w 116"/>
                  <a:gd name="T19" fmla="*/ 8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6"/>
                  <a:gd name="T31" fmla="*/ 0 h 43"/>
                  <a:gd name="T32" fmla="*/ 116 w 116"/>
                  <a:gd name="T33" fmla="*/ 43 h 4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6" h="43">
                    <a:moveTo>
                      <a:pt x="115" y="8"/>
                    </a:moveTo>
                    <a:lnTo>
                      <a:pt x="104" y="0"/>
                    </a:lnTo>
                    <a:lnTo>
                      <a:pt x="65" y="17"/>
                    </a:lnTo>
                    <a:lnTo>
                      <a:pt x="33" y="26"/>
                    </a:lnTo>
                    <a:lnTo>
                      <a:pt x="0" y="34"/>
                    </a:lnTo>
                    <a:lnTo>
                      <a:pt x="7" y="42"/>
                    </a:lnTo>
                    <a:lnTo>
                      <a:pt x="29" y="41"/>
                    </a:lnTo>
                    <a:lnTo>
                      <a:pt x="55" y="36"/>
                    </a:lnTo>
                    <a:lnTo>
                      <a:pt x="85" y="25"/>
                    </a:lnTo>
                    <a:lnTo>
                      <a:pt x="115" y="8"/>
                    </a:lnTo>
                  </a:path>
                </a:pathLst>
              </a:custGeom>
              <a:solidFill>
                <a:srgbClr val="FFE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rnd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72709" name="Freeform 22"/>
          <p:cNvSpPr>
            <a:spLocks/>
          </p:cNvSpPr>
          <p:nvPr/>
        </p:nvSpPr>
        <p:spPr bwMode="auto">
          <a:xfrm>
            <a:off x="5935663" y="2068513"/>
            <a:ext cx="2263775" cy="3249612"/>
          </a:xfrm>
          <a:custGeom>
            <a:avLst/>
            <a:gdLst>
              <a:gd name="T0" fmla="*/ 1020 w 1426"/>
              <a:gd name="T1" fmla="*/ 1975 h 2047"/>
              <a:gd name="T2" fmla="*/ 1033 w 1426"/>
              <a:gd name="T3" fmla="*/ 1960 h 2047"/>
              <a:gd name="T4" fmla="*/ 1038 w 1426"/>
              <a:gd name="T5" fmla="*/ 1946 h 2047"/>
              <a:gd name="T6" fmla="*/ 1048 w 1426"/>
              <a:gd name="T7" fmla="*/ 1899 h 2047"/>
              <a:gd name="T8" fmla="*/ 1103 w 1426"/>
              <a:gd name="T9" fmla="*/ 1568 h 2047"/>
              <a:gd name="T10" fmla="*/ 1143 w 1426"/>
              <a:gd name="T11" fmla="*/ 1451 h 2047"/>
              <a:gd name="T12" fmla="*/ 1180 w 1426"/>
              <a:gd name="T13" fmla="*/ 1367 h 2047"/>
              <a:gd name="T14" fmla="*/ 1251 w 1426"/>
              <a:gd name="T15" fmla="*/ 1243 h 2047"/>
              <a:gd name="T16" fmla="*/ 1326 w 1426"/>
              <a:gd name="T17" fmla="*/ 1119 h 2047"/>
              <a:gd name="T18" fmla="*/ 1378 w 1426"/>
              <a:gd name="T19" fmla="*/ 1006 h 2047"/>
              <a:gd name="T20" fmla="*/ 1408 w 1426"/>
              <a:gd name="T21" fmla="*/ 891 h 2047"/>
              <a:gd name="T22" fmla="*/ 1425 w 1426"/>
              <a:gd name="T23" fmla="*/ 748 h 2047"/>
              <a:gd name="T24" fmla="*/ 1414 w 1426"/>
              <a:gd name="T25" fmla="*/ 615 h 2047"/>
              <a:gd name="T26" fmla="*/ 1383 w 1426"/>
              <a:gd name="T27" fmla="*/ 488 h 2047"/>
              <a:gd name="T28" fmla="*/ 1332 w 1426"/>
              <a:gd name="T29" fmla="*/ 372 h 2047"/>
              <a:gd name="T30" fmla="*/ 1246 w 1426"/>
              <a:gd name="T31" fmla="*/ 249 h 2047"/>
              <a:gd name="T32" fmla="*/ 1155 w 1426"/>
              <a:gd name="T33" fmla="*/ 164 h 2047"/>
              <a:gd name="T34" fmla="*/ 1038 w 1426"/>
              <a:gd name="T35" fmla="*/ 84 h 2047"/>
              <a:gd name="T36" fmla="*/ 901 w 1426"/>
              <a:gd name="T37" fmla="*/ 28 h 2047"/>
              <a:gd name="T38" fmla="*/ 787 w 1426"/>
              <a:gd name="T39" fmla="*/ 4 h 2047"/>
              <a:gd name="T40" fmla="*/ 660 w 1426"/>
              <a:gd name="T41" fmla="*/ 0 h 2047"/>
              <a:gd name="T42" fmla="*/ 552 w 1426"/>
              <a:gd name="T43" fmla="*/ 20 h 2047"/>
              <a:gd name="T44" fmla="*/ 445 w 1426"/>
              <a:gd name="T45" fmla="*/ 55 h 2047"/>
              <a:gd name="T46" fmla="*/ 353 w 1426"/>
              <a:gd name="T47" fmla="*/ 102 h 2047"/>
              <a:gd name="T48" fmla="*/ 258 w 1426"/>
              <a:gd name="T49" fmla="*/ 170 h 2047"/>
              <a:gd name="T50" fmla="*/ 171 w 1426"/>
              <a:gd name="T51" fmla="*/ 253 h 2047"/>
              <a:gd name="T52" fmla="*/ 99 w 1426"/>
              <a:gd name="T53" fmla="*/ 348 h 2047"/>
              <a:gd name="T54" fmla="*/ 37 w 1426"/>
              <a:gd name="T55" fmla="*/ 482 h 2047"/>
              <a:gd name="T56" fmla="*/ 5 w 1426"/>
              <a:gd name="T57" fmla="*/ 618 h 2047"/>
              <a:gd name="T58" fmla="*/ 0 w 1426"/>
              <a:gd name="T59" fmla="*/ 740 h 2047"/>
              <a:gd name="T60" fmla="*/ 10 w 1426"/>
              <a:gd name="T61" fmla="*/ 872 h 2047"/>
              <a:gd name="T62" fmla="*/ 44 w 1426"/>
              <a:gd name="T63" fmla="*/ 1004 h 2047"/>
              <a:gd name="T64" fmla="*/ 102 w 1426"/>
              <a:gd name="T65" fmla="*/ 1128 h 2047"/>
              <a:gd name="T66" fmla="*/ 169 w 1426"/>
              <a:gd name="T67" fmla="*/ 1246 h 2047"/>
              <a:gd name="T68" fmla="*/ 261 w 1426"/>
              <a:gd name="T69" fmla="*/ 1413 h 2047"/>
              <a:gd name="T70" fmla="*/ 303 w 1426"/>
              <a:gd name="T71" fmla="*/ 1505 h 2047"/>
              <a:gd name="T72" fmla="*/ 331 w 1426"/>
              <a:gd name="T73" fmla="*/ 1613 h 2047"/>
              <a:gd name="T74" fmla="*/ 353 w 1426"/>
              <a:gd name="T75" fmla="*/ 1764 h 2047"/>
              <a:gd name="T76" fmla="*/ 371 w 1426"/>
              <a:gd name="T77" fmla="*/ 1895 h 2047"/>
              <a:gd name="T78" fmla="*/ 383 w 1426"/>
              <a:gd name="T79" fmla="*/ 1948 h 2047"/>
              <a:gd name="T80" fmla="*/ 389 w 1426"/>
              <a:gd name="T81" fmla="*/ 1960 h 2047"/>
              <a:gd name="T82" fmla="*/ 407 w 1426"/>
              <a:gd name="T83" fmla="*/ 1979 h 2047"/>
              <a:gd name="T84" fmla="*/ 448 w 1426"/>
              <a:gd name="T85" fmla="*/ 2004 h 2047"/>
              <a:gd name="T86" fmla="*/ 496 w 1426"/>
              <a:gd name="T87" fmla="*/ 2020 h 2047"/>
              <a:gd name="T88" fmla="*/ 549 w 1426"/>
              <a:gd name="T89" fmla="*/ 2033 h 2047"/>
              <a:gd name="T90" fmla="*/ 605 w 1426"/>
              <a:gd name="T91" fmla="*/ 2041 h 2047"/>
              <a:gd name="T92" fmla="*/ 659 w 1426"/>
              <a:gd name="T93" fmla="*/ 2045 h 2047"/>
              <a:gd name="T94" fmla="*/ 710 w 1426"/>
              <a:gd name="T95" fmla="*/ 2046 h 2047"/>
              <a:gd name="T96" fmla="*/ 766 w 1426"/>
              <a:gd name="T97" fmla="*/ 2045 h 2047"/>
              <a:gd name="T98" fmla="*/ 823 w 1426"/>
              <a:gd name="T99" fmla="*/ 2041 h 2047"/>
              <a:gd name="T100" fmla="*/ 876 w 1426"/>
              <a:gd name="T101" fmla="*/ 2032 h 2047"/>
              <a:gd name="T102" fmla="*/ 924 w 1426"/>
              <a:gd name="T103" fmla="*/ 2020 h 2047"/>
              <a:gd name="T104" fmla="*/ 970 w 1426"/>
              <a:gd name="T105" fmla="*/ 2005 h 2047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1426" h="2047">
                <a:moveTo>
                  <a:pt x="999" y="1992"/>
                </a:moveTo>
                <a:lnTo>
                  <a:pt x="1011" y="1984"/>
                </a:lnTo>
                <a:lnTo>
                  <a:pt x="1020" y="1975"/>
                </a:lnTo>
                <a:lnTo>
                  <a:pt x="1025" y="1970"/>
                </a:lnTo>
                <a:lnTo>
                  <a:pt x="1029" y="1963"/>
                </a:lnTo>
                <a:lnTo>
                  <a:pt x="1033" y="1960"/>
                </a:lnTo>
                <a:lnTo>
                  <a:pt x="1035" y="1955"/>
                </a:lnTo>
                <a:lnTo>
                  <a:pt x="1037" y="1951"/>
                </a:lnTo>
                <a:lnTo>
                  <a:pt x="1038" y="1946"/>
                </a:lnTo>
                <a:lnTo>
                  <a:pt x="1040" y="1939"/>
                </a:lnTo>
                <a:lnTo>
                  <a:pt x="1041" y="1931"/>
                </a:lnTo>
                <a:lnTo>
                  <a:pt x="1048" y="1899"/>
                </a:lnTo>
                <a:lnTo>
                  <a:pt x="1089" y="1634"/>
                </a:lnTo>
                <a:lnTo>
                  <a:pt x="1096" y="1596"/>
                </a:lnTo>
                <a:lnTo>
                  <a:pt x="1103" y="1568"/>
                </a:lnTo>
                <a:lnTo>
                  <a:pt x="1113" y="1531"/>
                </a:lnTo>
                <a:lnTo>
                  <a:pt x="1128" y="1488"/>
                </a:lnTo>
                <a:lnTo>
                  <a:pt x="1143" y="1451"/>
                </a:lnTo>
                <a:lnTo>
                  <a:pt x="1156" y="1420"/>
                </a:lnTo>
                <a:lnTo>
                  <a:pt x="1168" y="1393"/>
                </a:lnTo>
                <a:lnTo>
                  <a:pt x="1180" y="1367"/>
                </a:lnTo>
                <a:lnTo>
                  <a:pt x="1204" y="1323"/>
                </a:lnTo>
                <a:lnTo>
                  <a:pt x="1228" y="1282"/>
                </a:lnTo>
                <a:lnTo>
                  <a:pt x="1251" y="1243"/>
                </a:lnTo>
                <a:lnTo>
                  <a:pt x="1270" y="1213"/>
                </a:lnTo>
                <a:lnTo>
                  <a:pt x="1303" y="1158"/>
                </a:lnTo>
                <a:lnTo>
                  <a:pt x="1326" y="1119"/>
                </a:lnTo>
                <a:lnTo>
                  <a:pt x="1344" y="1087"/>
                </a:lnTo>
                <a:lnTo>
                  <a:pt x="1360" y="1050"/>
                </a:lnTo>
                <a:lnTo>
                  <a:pt x="1378" y="1006"/>
                </a:lnTo>
                <a:lnTo>
                  <a:pt x="1390" y="967"/>
                </a:lnTo>
                <a:lnTo>
                  <a:pt x="1401" y="926"/>
                </a:lnTo>
                <a:lnTo>
                  <a:pt x="1408" y="891"/>
                </a:lnTo>
                <a:lnTo>
                  <a:pt x="1416" y="853"/>
                </a:lnTo>
                <a:lnTo>
                  <a:pt x="1422" y="804"/>
                </a:lnTo>
                <a:lnTo>
                  <a:pt x="1425" y="748"/>
                </a:lnTo>
                <a:lnTo>
                  <a:pt x="1425" y="695"/>
                </a:lnTo>
                <a:lnTo>
                  <a:pt x="1420" y="653"/>
                </a:lnTo>
                <a:lnTo>
                  <a:pt x="1414" y="615"/>
                </a:lnTo>
                <a:lnTo>
                  <a:pt x="1407" y="580"/>
                </a:lnTo>
                <a:lnTo>
                  <a:pt x="1396" y="534"/>
                </a:lnTo>
                <a:lnTo>
                  <a:pt x="1383" y="488"/>
                </a:lnTo>
                <a:lnTo>
                  <a:pt x="1369" y="446"/>
                </a:lnTo>
                <a:lnTo>
                  <a:pt x="1353" y="407"/>
                </a:lnTo>
                <a:lnTo>
                  <a:pt x="1332" y="372"/>
                </a:lnTo>
                <a:lnTo>
                  <a:pt x="1306" y="328"/>
                </a:lnTo>
                <a:lnTo>
                  <a:pt x="1275" y="284"/>
                </a:lnTo>
                <a:lnTo>
                  <a:pt x="1246" y="249"/>
                </a:lnTo>
                <a:lnTo>
                  <a:pt x="1219" y="220"/>
                </a:lnTo>
                <a:lnTo>
                  <a:pt x="1188" y="191"/>
                </a:lnTo>
                <a:lnTo>
                  <a:pt x="1155" y="164"/>
                </a:lnTo>
                <a:lnTo>
                  <a:pt x="1122" y="138"/>
                </a:lnTo>
                <a:lnTo>
                  <a:pt x="1084" y="112"/>
                </a:lnTo>
                <a:lnTo>
                  <a:pt x="1038" y="84"/>
                </a:lnTo>
                <a:lnTo>
                  <a:pt x="996" y="63"/>
                </a:lnTo>
                <a:lnTo>
                  <a:pt x="946" y="43"/>
                </a:lnTo>
                <a:lnTo>
                  <a:pt x="901" y="28"/>
                </a:lnTo>
                <a:lnTo>
                  <a:pt x="864" y="19"/>
                </a:lnTo>
                <a:lnTo>
                  <a:pt x="824" y="10"/>
                </a:lnTo>
                <a:lnTo>
                  <a:pt x="787" y="4"/>
                </a:lnTo>
                <a:lnTo>
                  <a:pt x="743" y="0"/>
                </a:lnTo>
                <a:lnTo>
                  <a:pt x="704" y="0"/>
                </a:lnTo>
                <a:lnTo>
                  <a:pt x="660" y="0"/>
                </a:lnTo>
                <a:lnTo>
                  <a:pt x="624" y="4"/>
                </a:lnTo>
                <a:lnTo>
                  <a:pt x="583" y="13"/>
                </a:lnTo>
                <a:lnTo>
                  <a:pt x="552" y="20"/>
                </a:lnTo>
                <a:lnTo>
                  <a:pt x="513" y="31"/>
                </a:lnTo>
                <a:lnTo>
                  <a:pt x="477" y="42"/>
                </a:lnTo>
                <a:lnTo>
                  <a:pt x="445" y="55"/>
                </a:lnTo>
                <a:lnTo>
                  <a:pt x="413" y="69"/>
                </a:lnTo>
                <a:lnTo>
                  <a:pt x="382" y="85"/>
                </a:lnTo>
                <a:lnTo>
                  <a:pt x="353" y="102"/>
                </a:lnTo>
                <a:lnTo>
                  <a:pt x="322" y="123"/>
                </a:lnTo>
                <a:lnTo>
                  <a:pt x="288" y="147"/>
                </a:lnTo>
                <a:lnTo>
                  <a:pt x="258" y="170"/>
                </a:lnTo>
                <a:lnTo>
                  <a:pt x="230" y="195"/>
                </a:lnTo>
                <a:lnTo>
                  <a:pt x="200" y="223"/>
                </a:lnTo>
                <a:lnTo>
                  <a:pt x="171" y="253"/>
                </a:lnTo>
                <a:lnTo>
                  <a:pt x="145" y="283"/>
                </a:lnTo>
                <a:lnTo>
                  <a:pt x="124" y="310"/>
                </a:lnTo>
                <a:lnTo>
                  <a:pt x="99" y="348"/>
                </a:lnTo>
                <a:lnTo>
                  <a:pt x="75" y="390"/>
                </a:lnTo>
                <a:lnTo>
                  <a:pt x="53" y="437"/>
                </a:lnTo>
                <a:lnTo>
                  <a:pt x="37" y="482"/>
                </a:lnTo>
                <a:lnTo>
                  <a:pt x="24" y="529"/>
                </a:lnTo>
                <a:lnTo>
                  <a:pt x="12" y="576"/>
                </a:lnTo>
                <a:lnTo>
                  <a:pt x="5" y="618"/>
                </a:lnTo>
                <a:lnTo>
                  <a:pt x="0" y="662"/>
                </a:lnTo>
                <a:lnTo>
                  <a:pt x="0" y="703"/>
                </a:lnTo>
                <a:lnTo>
                  <a:pt x="0" y="740"/>
                </a:lnTo>
                <a:lnTo>
                  <a:pt x="0" y="784"/>
                </a:lnTo>
                <a:lnTo>
                  <a:pt x="2" y="823"/>
                </a:lnTo>
                <a:lnTo>
                  <a:pt x="10" y="872"/>
                </a:lnTo>
                <a:lnTo>
                  <a:pt x="17" y="914"/>
                </a:lnTo>
                <a:lnTo>
                  <a:pt x="28" y="956"/>
                </a:lnTo>
                <a:lnTo>
                  <a:pt x="44" y="1004"/>
                </a:lnTo>
                <a:lnTo>
                  <a:pt x="61" y="1047"/>
                </a:lnTo>
                <a:lnTo>
                  <a:pt x="80" y="1085"/>
                </a:lnTo>
                <a:lnTo>
                  <a:pt x="102" y="1128"/>
                </a:lnTo>
                <a:lnTo>
                  <a:pt x="126" y="1168"/>
                </a:lnTo>
                <a:lnTo>
                  <a:pt x="147" y="1207"/>
                </a:lnTo>
                <a:lnTo>
                  <a:pt x="169" y="1246"/>
                </a:lnTo>
                <a:lnTo>
                  <a:pt x="192" y="1288"/>
                </a:lnTo>
                <a:lnTo>
                  <a:pt x="228" y="1349"/>
                </a:lnTo>
                <a:lnTo>
                  <a:pt x="261" y="1413"/>
                </a:lnTo>
                <a:lnTo>
                  <a:pt x="281" y="1445"/>
                </a:lnTo>
                <a:lnTo>
                  <a:pt x="291" y="1472"/>
                </a:lnTo>
                <a:lnTo>
                  <a:pt x="303" y="1505"/>
                </a:lnTo>
                <a:lnTo>
                  <a:pt x="314" y="1543"/>
                </a:lnTo>
                <a:lnTo>
                  <a:pt x="323" y="1576"/>
                </a:lnTo>
                <a:lnTo>
                  <a:pt x="331" y="1613"/>
                </a:lnTo>
                <a:lnTo>
                  <a:pt x="338" y="1664"/>
                </a:lnTo>
                <a:lnTo>
                  <a:pt x="347" y="1720"/>
                </a:lnTo>
                <a:lnTo>
                  <a:pt x="353" y="1764"/>
                </a:lnTo>
                <a:lnTo>
                  <a:pt x="361" y="1820"/>
                </a:lnTo>
                <a:lnTo>
                  <a:pt x="365" y="1860"/>
                </a:lnTo>
                <a:lnTo>
                  <a:pt x="371" y="1895"/>
                </a:lnTo>
                <a:lnTo>
                  <a:pt x="379" y="1930"/>
                </a:lnTo>
                <a:lnTo>
                  <a:pt x="382" y="1939"/>
                </a:lnTo>
                <a:lnTo>
                  <a:pt x="383" y="1948"/>
                </a:lnTo>
                <a:lnTo>
                  <a:pt x="385" y="1951"/>
                </a:lnTo>
                <a:lnTo>
                  <a:pt x="386" y="1955"/>
                </a:lnTo>
                <a:lnTo>
                  <a:pt x="389" y="1960"/>
                </a:lnTo>
                <a:lnTo>
                  <a:pt x="394" y="1966"/>
                </a:lnTo>
                <a:lnTo>
                  <a:pt x="400" y="1973"/>
                </a:lnTo>
                <a:lnTo>
                  <a:pt x="407" y="1979"/>
                </a:lnTo>
                <a:lnTo>
                  <a:pt x="418" y="1987"/>
                </a:lnTo>
                <a:lnTo>
                  <a:pt x="431" y="1994"/>
                </a:lnTo>
                <a:lnTo>
                  <a:pt x="448" y="2004"/>
                </a:lnTo>
                <a:lnTo>
                  <a:pt x="464" y="2010"/>
                </a:lnTo>
                <a:lnTo>
                  <a:pt x="481" y="2016"/>
                </a:lnTo>
                <a:lnTo>
                  <a:pt x="496" y="2020"/>
                </a:lnTo>
                <a:lnTo>
                  <a:pt x="510" y="2023"/>
                </a:lnTo>
                <a:lnTo>
                  <a:pt x="531" y="2029"/>
                </a:lnTo>
                <a:lnTo>
                  <a:pt x="549" y="2033"/>
                </a:lnTo>
                <a:lnTo>
                  <a:pt x="566" y="2035"/>
                </a:lnTo>
                <a:lnTo>
                  <a:pt x="585" y="2038"/>
                </a:lnTo>
                <a:lnTo>
                  <a:pt x="605" y="2041"/>
                </a:lnTo>
                <a:lnTo>
                  <a:pt x="624" y="2043"/>
                </a:lnTo>
                <a:lnTo>
                  <a:pt x="639" y="2044"/>
                </a:lnTo>
                <a:lnTo>
                  <a:pt x="659" y="2045"/>
                </a:lnTo>
                <a:lnTo>
                  <a:pt x="677" y="2046"/>
                </a:lnTo>
                <a:lnTo>
                  <a:pt x="695" y="2046"/>
                </a:lnTo>
                <a:lnTo>
                  <a:pt x="710" y="2046"/>
                </a:lnTo>
                <a:lnTo>
                  <a:pt x="728" y="2046"/>
                </a:lnTo>
                <a:lnTo>
                  <a:pt x="749" y="2046"/>
                </a:lnTo>
                <a:lnTo>
                  <a:pt x="766" y="2045"/>
                </a:lnTo>
                <a:lnTo>
                  <a:pt x="782" y="2045"/>
                </a:lnTo>
                <a:lnTo>
                  <a:pt x="801" y="2043"/>
                </a:lnTo>
                <a:lnTo>
                  <a:pt x="823" y="2041"/>
                </a:lnTo>
                <a:lnTo>
                  <a:pt x="838" y="2038"/>
                </a:lnTo>
                <a:lnTo>
                  <a:pt x="859" y="2035"/>
                </a:lnTo>
                <a:lnTo>
                  <a:pt x="876" y="2032"/>
                </a:lnTo>
                <a:lnTo>
                  <a:pt x="893" y="2029"/>
                </a:lnTo>
                <a:lnTo>
                  <a:pt x="909" y="2025"/>
                </a:lnTo>
                <a:lnTo>
                  <a:pt x="924" y="2020"/>
                </a:lnTo>
                <a:lnTo>
                  <a:pt x="942" y="2016"/>
                </a:lnTo>
                <a:lnTo>
                  <a:pt x="955" y="2010"/>
                </a:lnTo>
                <a:lnTo>
                  <a:pt x="970" y="2005"/>
                </a:lnTo>
                <a:lnTo>
                  <a:pt x="985" y="1998"/>
                </a:lnTo>
                <a:lnTo>
                  <a:pt x="999" y="1992"/>
                </a:lnTo>
              </a:path>
            </a:pathLst>
          </a:custGeom>
          <a:solidFill>
            <a:srgbClr val="E0E0E0"/>
          </a:solidFill>
          <a:ln w="12700" cap="rnd" cmpd="sng">
            <a:solidFill>
              <a:srgbClr val="FFFFFF"/>
            </a:solidFill>
            <a:prstDash val="solid"/>
            <a:round/>
            <a:headEnd type="none" w="med" len="med"/>
            <a:tailEnd type="none" w="med" len="med"/>
          </a:ln>
          <a:effectLst>
            <a:outerShdw dist="107763" dir="2700000" algn="ctr" rotWithShape="0">
              <a:schemeClr val="bg2"/>
            </a:outerShdw>
          </a:effectLst>
        </p:spPr>
        <p:txBody>
          <a:bodyPr/>
          <a:lstStyle/>
          <a:p>
            <a:pPr>
              <a:defRPr/>
            </a:pPr>
            <a:endParaRPr lang="en-US"/>
          </a:p>
        </p:txBody>
      </p:sp>
      <p:grpSp>
        <p:nvGrpSpPr>
          <p:cNvPr id="91142" name="Group 23"/>
          <p:cNvGrpSpPr>
            <a:grpSpLocks/>
          </p:cNvGrpSpPr>
          <p:nvPr/>
        </p:nvGrpSpPr>
        <p:grpSpPr bwMode="auto">
          <a:xfrm>
            <a:off x="6570663" y="2395538"/>
            <a:ext cx="1406525" cy="2874962"/>
            <a:chOff x="4139" y="1509"/>
            <a:chExt cx="886" cy="1811"/>
          </a:xfrm>
        </p:grpSpPr>
        <p:sp>
          <p:nvSpPr>
            <p:cNvPr id="91143" name="Oval 24"/>
            <p:cNvSpPr>
              <a:spLocks noChangeArrowheads="1"/>
            </p:cNvSpPr>
            <p:nvPr/>
          </p:nvSpPr>
          <p:spPr bwMode="auto">
            <a:xfrm>
              <a:off x="4139" y="3118"/>
              <a:ext cx="619" cy="202"/>
            </a:xfrm>
            <a:prstGeom prst="ellipse">
              <a:avLst/>
            </a:prstGeom>
            <a:solidFill>
              <a:srgbClr val="A0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91144" name="Freeform 25"/>
            <p:cNvSpPr>
              <a:spLocks/>
            </p:cNvSpPr>
            <p:nvPr/>
          </p:nvSpPr>
          <p:spPr bwMode="auto">
            <a:xfrm>
              <a:off x="4791" y="1509"/>
              <a:ext cx="234" cy="299"/>
            </a:xfrm>
            <a:custGeom>
              <a:avLst/>
              <a:gdLst>
                <a:gd name="T0" fmla="*/ 0 w 234"/>
                <a:gd name="T1" fmla="*/ 0 h 299"/>
                <a:gd name="T2" fmla="*/ 62 w 234"/>
                <a:gd name="T3" fmla="*/ 31 h 299"/>
                <a:gd name="T4" fmla="*/ 119 w 234"/>
                <a:gd name="T5" fmla="*/ 67 h 299"/>
                <a:gd name="T6" fmla="*/ 161 w 234"/>
                <a:gd name="T7" fmla="*/ 102 h 299"/>
                <a:gd name="T8" fmla="*/ 190 w 234"/>
                <a:gd name="T9" fmla="*/ 140 h 299"/>
                <a:gd name="T10" fmla="*/ 210 w 234"/>
                <a:gd name="T11" fmla="*/ 179 h 299"/>
                <a:gd name="T12" fmla="*/ 224 w 234"/>
                <a:gd name="T13" fmla="*/ 213 h 299"/>
                <a:gd name="T14" fmla="*/ 233 w 234"/>
                <a:gd name="T15" fmla="*/ 247 h 299"/>
                <a:gd name="T16" fmla="*/ 151 w 234"/>
                <a:gd name="T17" fmla="*/ 298 h 299"/>
                <a:gd name="T18" fmla="*/ 143 w 234"/>
                <a:gd name="T19" fmla="*/ 250 h 299"/>
                <a:gd name="T20" fmla="*/ 131 w 234"/>
                <a:gd name="T21" fmla="*/ 198 h 299"/>
                <a:gd name="T22" fmla="*/ 111 w 234"/>
                <a:gd name="T23" fmla="*/ 145 h 299"/>
                <a:gd name="T24" fmla="*/ 86 w 234"/>
                <a:gd name="T25" fmla="*/ 100 h 299"/>
                <a:gd name="T26" fmla="*/ 51 w 234"/>
                <a:gd name="T27" fmla="*/ 54 h 299"/>
                <a:gd name="T28" fmla="*/ 0 w 234"/>
                <a:gd name="T29" fmla="*/ 0 h 29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34"/>
                <a:gd name="T46" fmla="*/ 0 h 299"/>
                <a:gd name="T47" fmla="*/ 234 w 234"/>
                <a:gd name="T48" fmla="*/ 299 h 29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34" h="299">
                  <a:moveTo>
                    <a:pt x="0" y="0"/>
                  </a:moveTo>
                  <a:lnTo>
                    <a:pt x="62" y="31"/>
                  </a:lnTo>
                  <a:lnTo>
                    <a:pt x="119" y="67"/>
                  </a:lnTo>
                  <a:lnTo>
                    <a:pt x="161" y="102"/>
                  </a:lnTo>
                  <a:lnTo>
                    <a:pt x="190" y="140"/>
                  </a:lnTo>
                  <a:lnTo>
                    <a:pt x="210" y="179"/>
                  </a:lnTo>
                  <a:lnTo>
                    <a:pt x="224" y="213"/>
                  </a:lnTo>
                  <a:lnTo>
                    <a:pt x="233" y="247"/>
                  </a:lnTo>
                  <a:lnTo>
                    <a:pt x="151" y="298"/>
                  </a:lnTo>
                  <a:lnTo>
                    <a:pt x="143" y="250"/>
                  </a:lnTo>
                  <a:lnTo>
                    <a:pt x="131" y="198"/>
                  </a:lnTo>
                  <a:lnTo>
                    <a:pt x="111" y="145"/>
                  </a:lnTo>
                  <a:lnTo>
                    <a:pt x="86" y="100"/>
                  </a:lnTo>
                  <a:lnTo>
                    <a:pt x="51" y="54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1145" name="Group 26"/>
            <p:cNvGrpSpPr>
              <a:grpSpLocks/>
            </p:cNvGrpSpPr>
            <p:nvPr/>
          </p:nvGrpSpPr>
          <p:grpSpPr bwMode="auto">
            <a:xfrm>
              <a:off x="4253" y="1919"/>
              <a:ext cx="397" cy="1266"/>
              <a:chOff x="4253" y="1919"/>
              <a:chExt cx="397" cy="1266"/>
            </a:xfrm>
          </p:grpSpPr>
          <p:sp>
            <p:nvSpPr>
              <p:cNvPr id="91147" name="Freeform 27"/>
              <p:cNvSpPr>
                <a:spLocks/>
              </p:cNvSpPr>
              <p:nvPr/>
            </p:nvSpPr>
            <p:spPr bwMode="auto">
              <a:xfrm>
                <a:off x="4328" y="2449"/>
                <a:ext cx="238" cy="736"/>
              </a:xfrm>
              <a:custGeom>
                <a:avLst/>
                <a:gdLst>
                  <a:gd name="T0" fmla="*/ 0 w 238"/>
                  <a:gd name="T1" fmla="*/ 56 h 736"/>
                  <a:gd name="T2" fmla="*/ 4 w 238"/>
                  <a:gd name="T3" fmla="*/ 176 h 736"/>
                  <a:gd name="T4" fmla="*/ 16 w 238"/>
                  <a:gd name="T5" fmla="*/ 191 h 736"/>
                  <a:gd name="T6" fmla="*/ 11 w 238"/>
                  <a:gd name="T7" fmla="*/ 680 h 736"/>
                  <a:gd name="T8" fmla="*/ 27 w 238"/>
                  <a:gd name="T9" fmla="*/ 735 h 736"/>
                  <a:gd name="T10" fmla="*/ 67 w 238"/>
                  <a:gd name="T11" fmla="*/ 735 h 736"/>
                  <a:gd name="T12" fmla="*/ 100 w 238"/>
                  <a:gd name="T13" fmla="*/ 708 h 736"/>
                  <a:gd name="T14" fmla="*/ 138 w 238"/>
                  <a:gd name="T15" fmla="*/ 708 h 736"/>
                  <a:gd name="T16" fmla="*/ 169 w 238"/>
                  <a:gd name="T17" fmla="*/ 735 h 736"/>
                  <a:gd name="T18" fmla="*/ 211 w 238"/>
                  <a:gd name="T19" fmla="*/ 735 h 736"/>
                  <a:gd name="T20" fmla="*/ 225 w 238"/>
                  <a:gd name="T21" fmla="*/ 680 h 736"/>
                  <a:gd name="T22" fmla="*/ 218 w 238"/>
                  <a:gd name="T23" fmla="*/ 191 h 736"/>
                  <a:gd name="T24" fmla="*/ 229 w 238"/>
                  <a:gd name="T25" fmla="*/ 176 h 736"/>
                  <a:gd name="T26" fmla="*/ 237 w 238"/>
                  <a:gd name="T27" fmla="*/ 56 h 736"/>
                  <a:gd name="T28" fmla="*/ 184 w 238"/>
                  <a:gd name="T29" fmla="*/ 12 h 736"/>
                  <a:gd name="T30" fmla="*/ 159 w 238"/>
                  <a:gd name="T31" fmla="*/ 12 h 736"/>
                  <a:gd name="T32" fmla="*/ 144 w 238"/>
                  <a:gd name="T33" fmla="*/ 0 h 736"/>
                  <a:gd name="T34" fmla="*/ 84 w 238"/>
                  <a:gd name="T35" fmla="*/ 0 h 736"/>
                  <a:gd name="T36" fmla="*/ 71 w 238"/>
                  <a:gd name="T37" fmla="*/ 12 h 736"/>
                  <a:gd name="T38" fmla="*/ 49 w 238"/>
                  <a:gd name="T39" fmla="*/ 12 h 736"/>
                  <a:gd name="T40" fmla="*/ 0 w 238"/>
                  <a:gd name="T41" fmla="*/ 56 h 7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38"/>
                  <a:gd name="T64" fmla="*/ 0 h 736"/>
                  <a:gd name="T65" fmla="*/ 238 w 238"/>
                  <a:gd name="T66" fmla="*/ 736 h 7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38" h="736">
                    <a:moveTo>
                      <a:pt x="0" y="56"/>
                    </a:moveTo>
                    <a:lnTo>
                      <a:pt x="4" y="176"/>
                    </a:lnTo>
                    <a:lnTo>
                      <a:pt x="16" y="191"/>
                    </a:lnTo>
                    <a:lnTo>
                      <a:pt x="11" y="680"/>
                    </a:lnTo>
                    <a:lnTo>
                      <a:pt x="27" y="735"/>
                    </a:lnTo>
                    <a:lnTo>
                      <a:pt x="67" y="735"/>
                    </a:lnTo>
                    <a:lnTo>
                      <a:pt x="100" y="708"/>
                    </a:lnTo>
                    <a:lnTo>
                      <a:pt x="138" y="708"/>
                    </a:lnTo>
                    <a:lnTo>
                      <a:pt x="169" y="735"/>
                    </a:lnTo>
                    <a:lnTo>
                      <a:pt x="211" y="735"/>
                    </a:lnTo>
                    <a:lnTo>
                      <a:pt x="225" y="680"/>
                    </a:lnTo>
                    <a:lnTo>
                      <a:pt x="218" y="191"/>
                    </a:lnTo>
                    <a:lnTo>
                      <a:pt x="229" y="176"/>
                    </a:lnTo>
                    <a:lnTo>
                      <a:pt x="237" y="56"/>
                    </a:lnTo>
                    <a:lnTo>
                      <a:pt x="184" y="12"/>
                    </a:lnTo>
                    <a:lnTo>
                      <a:pt x="159" y="12"/>
                    </a:lnTo>
                    <a:lnTo>
                      <a:pt x="144" y="0"/>
                    </a:lnTo>
                    <a:lnTo>
                      <a:pt x="84" y="0"/>
                    </a:lnTo>
                    <a:lnTo>
                      <a:pt x="71" y="12"/>
                    </a:lnTo>
                    <a:lnTo>
                      <a:pt x="49" y="12"/>
                    </a:lnTo>
                    <a:lnTo>
                      <a:pt x="0" y="56"/>
                    </a:lnTo>
                  </a:path>
                </a:pathLst>
              </a:cu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rnd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48" name="Oval 28"/>
              <p:cNvSpPr>
                <a:spLocks noChangeArrowheads="1"/>
              </p:cNvSpPr>
              <p:nvPr/>
            </p:nvSpPr>
            <p:spPr bwMode="auto">
              <a:xfrm>
                <a:off x="4453" y="2472"/>
                <a:ext cx="25" cy="45"/>
              </a:xfrm>
              <a:prstGeom prst="ellipse">
                <a:avLst/>
              </a:pr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grpSp>
            <p:nvGrpSpPr>
              <p:cNvPr id="91149" name="Group 29"/>
              <p:cNvGrpSpPr>
                <a:grpSpLocks/>
              </p:cNvGrpSpPr>
              <p:nvPr/>
            </p:nvGrpSpPr>
            <p:grpSpPr bwMode="auto">
              <a:xfrm>
                <a:off x="4253" y="1919"/>
                <a:ext cx="397" cy="584"/>
                <a:chOff x="4253" y="1919"/>
                <a:chExt cx="397" cy="584"/>
              </a:xfrm>
            </p:grpSpPr>
            <p:sp>
              <p:nvSpPr>
                <p:cNvPr id="91155" name="Oval 30"/>
                <p:cNvSpPr>
                  <a:spLocks noChangeArrowheads="1"/>
                </p:cNvSpPr>
                <p:nvPr/>
              </p:nvSpPr>
              <p:spPr bwMode="auto">
                <a:xfrm>
                  <a:off x="4276" y="1919"/>
                  <a:ext cx="357" cy="192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91156" name="Freeform 31"/>
                <p:cNvSpPr>
                  <a:spLocks/>
                </p:cNvSpPr>
                <p:nvPr/>
              </p:nvSpPr>
              <p:spPr bwMode="auto">
                <a:xfrm>
                  <a:off x="4253" y="2010"/>
                  <a:ext cx="397" cy="493"/>
                </a:xfrm>
                <a:custGeom>
                  <a:avLst/>
                  <a:gdLst>
                    <a:gd name="T0" fmla="*/ 252 w 397"/>
                    <a:gd name="T1" fmla="*/ 492 h 493"/>
                    <a:gd name="T2" fmla="*/ 396 w 397"/>
                    <a:gd name="T3" fmla="*/ 48 h 493"/>
                    <a:gd name="T4" fmla="*/ 371 w 397"/>
                    <a:gd name="T5" fmla="*/ 39 h 493"/>
                    <a:gd name="T6" fmla="*/ 342 w 397"/>
                    <a:gd name="T7" fmla="*/ 27 h 493"/>
                    <a:gd name="T8" fmla="*/ 304 w 397"/>
                    <a:gd name="T9" fmla="*/ 17 h 493"/>
                    <a:gd name="T10" fmla="*/ 271 w 397"/>
                    <a:gd name="T11" fmla="*/ 8 h 493"/>
                    <a:gd name="T12" fmla="*/ 241 w 397"/>
                    <a:gd name="T13" fmla="*/ 3 h 493"/>
                    <a:gd name="T14" fmla="*/ 209 w 397"/>
                    <a:gd name="T15" fmla="*/ 0 h 493"/>
                    <a:gd name="T16" fmla="*/ 175 w 397"/>
                    <a:gd name="T17" fmla="*/ 2 h 493"/>
                    <a:gd name="T18" fmla="*/ 131 w 397"/>
                    <a:gd name="T19" fmla="*/ 6 h 493"/>
                    <a:gd name="T20" fmla="*/ 93 w 397"/>
                    <a:gd name="T21" fmla="*/ 17 h 493"/>
                    <a:gd name="T22" fmla="*/ 56 w 397"/>
                    <a:gd name="T23" fmla="*/ 27 h 493"/>
                    <a:gd name="T24" fmla="*/ 24 w 397"/>
                    <a:gd name="T25" fmla="*/ 41 h 493"/>
                    <a:gd name="T26" fmla="*/ 0 w 397"/>
                    <a:gd name="T27" fmla="*/ 53 h 493"/>
                    <a:gd name="T28" fmla="*/ 139 w 397"/>
                    <a:gd name="T29" fmla="*/ 492 h 493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397"/>
                    <a:gd name="T46" fmla="*/ 0 h 493"/>
                    <a:gd name="T47" fmla="*/ 397 w 397"/>
                    <a:gd name="T48" fmla="*/ 493 h 493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397" h="493">
                      <a:moveTo>
                        <a:pt x="252" y="492"/>
                      </a:moveTo>
                      <a:lnTo>
                        <a:pt x="396" y="48"/>
                      </a:lnTo>
                      <a:lnTo>
                        <a:pt x="371" y="39"/>
                      </a:lnTo>
                      <a:lnTo>
                        <a:pt x="342" y="27"/>
                      </a:lnTo>
                      <a:lnTo>
                        <a:pt x="304" y="17"/>
                      </a:lnTo>
                      <a:lnTo>
                        <a:pt x="271" y="8"/>
                      </a:lnTo>
                      <a:lnTo>
                        <a:pt x="241" y="3"/>
                      </a:lnTo>
                      <a:lnTo>
                        <a:pt x="209" y="0"/>
                      </a:lnTo>
                      <a:lnTo>
                        <a:pt x="175" y="2"/>
                      </a:lnTo>
                      <a:lnTo>
                        <a:pt x="131" y="6"/>
                      </a:lnTo>
                      <a:lnTo>
                        <a:pt x="93" y="17"/>
                      </a:lnTo>
                      <a:lnTo>
                        <a:pt x="56" y="27"/>
                      </a:lnTo>
                      <a:lnTo>
                        <a:pt x="24" y="41"/>
                      </a:lnTo>
                      <a:lnTo>
                        <a:pt x="0" y="53"/>
                      </a:lnTo>
                      <a:lnTo>
                        <a:pt x="139" y="492"/>
                      </a:lnTo>
                    </a:path>
                  </a:pathLst>
                </a:custGeom>
                <a:noFill/>
                <a:ln w="12700" cap="rnd" cmpd="sng">
                  <a:solidFill>
                    <a:srgbClr val="A0A0A0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91150" name="Group 32"/>
              <p:cNvGrpSpPr>
                <a:grpSpLocks/>
              </p:cNvGrpSpPr>
              <p:nvPr/>
            </p:nvGrpSpPr>
            <p:grpSpPr bwMode="auto">
              <a:xfrm>
                <a:off x="4374" y="2551"/>
                <a:ext cx="141" cy="571"/>
                <a:chOff x="4374" y="2551"/>
                <a:chExt cx="141" cy="571"/>
              </a:xfrm>
            </p:grpSpPr>
            <p:sp>
              <p:nvSpPr>
                <p:cNvPr id="91151" name="Line 33"/>
                <p:cNvSpPr>
                  <a:spLocks noChangeShapeType="1"/>
                </p:cNvSpPr>
                <p:nvPr/>
              </p:nvSpPr>
              <p:spPr bwMode="auto">
                <a:xfrm>
                  <a:off x="4401" y="2574"/>
                  <a:ext cx="0" cy="543"/>
                </a:xfrm>
                <a:prstGeom prst="line">
                  <a:avLst/>
                </a:prstGeom>
                <a:noFill/>
                <a:ln w="12700">
                  <a:solidFill>
                    <a:srgbClr val="80808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1152" name="Line 34"/>
                <p:cNvSpPr>
                  <a:spLocks noChangeShapeType="1"/>
                </p:cNvSpPr>
                <p:nvPr/>
              </p:nvSpPr>
              <p:spPr bwMode="auto">
                <a:xfrm flipV="1">
                  <a:off x="4492" y="2566"/>
                  <a:ext cx="2" cy="556"/>
                </a:xfrm>
                <a:prstGeom prst="line">
                  <a:avLst/>
                </a:prstGeom>
                <a:noFill/>
                <a:ln w="12700">
                  <a:solidFill>
                    <a:srgbClr val="80808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1153" name="Line 35"/>
                <p:cNvSpPr>
                  <a:spLocks noChangeShapeType="1"/>
                </p:cNvSpPr>
                <p:nvPr/>
              </p:nvSpPr>
              <p:spPr bwMode="auto">
                <a:xfrm flipV="1">
                  <a:off x="4513" y="2551"/>
                  <a:ext cx="2" cy="557"/>
                </a:xfrm>
                <a:prstGeom prst="line">
                  <a:avLst/>
                </a:prstGeom>
                <a:noFill/>
                <a:ln w="1270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1154" name="Line 36"/>
                <p:cNvSpPr>
                  <a:spLocks noChangeShapeType="1"/>
                </p:cNvSpPr>
                <p:nvPr/>
              </p:nvSpPr>
              <p:spPr bwMode="auto">
                <a:xfrm flipH="1" flipV="1">
                  <a:off x="4374" y="2551"/>
                  <a:ext cx="10" cy="557"/>
                </a:xfrm>
                <a:prstGeom prst="line">
                  <a:avLst/>
                </a:prstGeom>
                <a:noFill/>
                <a:ln w="12700">
                  <a:solidFill>
                    <a:srgbClr val="FF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91146" name="Freeform 37"/>
            <p:cNvSpPr>
              <a:spLocks/>
            </p:cNvSpPr>
            <p:nvPr/>
          </p:nvSpPr>
          <p:spPr bwMode="auto">
            <a:xfrm>
              <a:off x="4423" y="2824"/>
              <a:ext cx="381" cy="473"/>
            </a:xfrm>
            <a:custGeom>
              <a:avLst/>
              <a:gdLst>
                <a:gd name="T0" fmla="*/ 380 w 381"/>
                <a:gd name="T1" fmla="*/ 0 h 473"/>
                <a:gd name="T2" fmla="*/ 364 w 381"/>
                <a:gd name="T3" fmla="*/ 13 h 473"/>
                <a:gd name="T4" fmla="*/ 301 w 381"/>
                <a:gd name="T5" fmla="*/ 305 h 473"/>
                <a:gd name="T6" fmla="*/ 289 w 381"/>
                <a:gd name="T7" fmla="*/ 335 h 473"/>
                <a:gd name="T8" fmla="*/ 270 w 381"/>
                <a:gd name="T9" fmla="*/ 359 h 473"/>
                <a:gd name="T10" fmla="*/ 242 w 381"/>
                <a:gd name="T11" fmla="*/ 381 h 473"/>
                <a:gd name="T12" fmla="*/ 214 w 381"/>
                <a:gd name="T13" fmla="*/ 399 h 473"/>
                <a:gd name="T14" fmla="*/ 183 w 381"/>
                <a:gd name="T15" fmla="*/ 415 h 473"/>
                <a:gd name="T16" fmla="*/ 150 w 381"/>
                <a:gd name="T17" fmla="*/ 429 h 473"/>
                <a:gd name="T18" fmla="*/ 114 w 381"/>
                <a:gd name="T19" fmla="*/ 442 h 473"/>
                <a:gd name="T20" fmla="*/ 83 w 381"/>
                <a:gd name="T21" fmla="*/ 448 h 473"/>
                <a:gd name="T22" fmla="*/ 45 w 381"/>
                <a:gd name="T23" fmla="*/ 455 h 473"/>
                <a:gd name="T24" fmla="*/ 0 w 381"/>
                <a:gd name="T25" fmla="*/ 452 h 473"/>
                <a:gd name="T26" fmla="*/ 8 w 381"/>
                <a:gd name="T27" fmla="*/ 469 h 473"/>
                <a:gd name="T28" fmla="*/ 38 w 381"/>
                <a:gd name="T29" fmla="*/ 472 h 473"/>
                <a:gd name="T30" fmla="*/ 60 w 381"/>
                <a:gd name="T31" fmla="*/ 472 h 473"/>
                <a:gd name="T32" fmla="*/ 94 w 381"/>
                <a:gd name="T33" fmla="*/ 469 h 473"/>
                <a:gd name="T34" fmla="*/ 121 w 381"/>
                <a:gd name="T35" fmla="*/ 468 h 473"/>
                <a:gd name="T36" fmla="*/ 158 w 381"/>
                <a:gd name="T37" fmla="*/ 461 h 473"/>
                <a:gd name="T38" fmla="*/ 187 w 381"/>
                <a:gd name="T39" fmla="*/ 456 h 473"/>
                <a:gd name="T40" fmla="*/ 220 w 381"/>
                <a:gd name="T41" fmla="*/ 446 h 473"/>
                <a:gd name="T42" fmla="*/ 239 w 381"/>
                <a:gd name="T43" fmla="*/ 440 h 473"/>
                <a:gd name="T44" fmla="*/ 267 w 381"/>
                <a:gd name="T45" fmla="*/ 429 h 473"/>
                <a:gd name="T46" fmla="*/ 297 w 381"/>
                <a:gd name="T47" fmla="*/ 410 h 473"/>
                <a:gd name="T48" fmla="*/ 306 w 381"/>
                <a:gd name="T49" fmla="*/ 399 h 473"/>
                <a:gd name="T50" fmla="*/ 314 w 381"/>
                <a:gd name="T51" fmla="*/ 384 h 473"/>
                <a:gd name="T52" fmla="*/ 322 w 381"/>
                <a:gd name="T53" fmla="*/ 354 h 473"/>
                <a:gd name="T54" fmla="*/ 328 w 381"/>
                <a:gd name="T55" fmla="*/ 326 h 473"/>
                <a:gd name="T56" fmla="*/ 380 w 381"/>
                <a:gd name="T57" fmla="*/ 0 h 4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381"/>
                <a:gd name="T88" fmla="*/ 0 h 473"/>
                <a:gd name="T89" fmla="*/ 381 w 381"/>
                <a:gd name="T90" fmla="*/ 473 h 4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381" h="473">
                  <a:moveTo>
                    <a:pt x="380" y="0"/>
                  </a:moveTo>
                  <a:lnTo>
                    <a:pt x="364" y="13"/>
                  </a:lnTo>
                  <a:lnTo>
                    <a:pt x="301" y="305"/>
                  </a:lnTo>
                  <a:lnTo>
                    <a:pt x="289" y="335"/>
                  </a:lnTo>
                  <a:lnTo>
                    <a:pt x="270" y="359"/>
                  </a:lnTo>
                  <a:lnTo>
                    <a:pt x="242" y="381"/>
                  </a:lnTo>
                  <a:lnTo>
                    <a:pt x="214" y="399"/>
                  </a:lnTo>
                  <a:lnTo>
                    <a:pt x="183" y="415"/>
                  </a:lnTo>
                  <a:lnTo>
                    <a:pt x="150" y="429"/>
                  </a:lnTo>
                  <a:lnTo>
                    <a:pt x="114" y="442"/>
                  </a:lnTo>
                  <a:lnTo>
                    <a:pt x="83" y="448"/>
                  </a:lnTo>
                  <a:lnTo>
                    <a:pt x="45" y="455"/>
                  </a:lnTo>
                  <a:lnTo>
                    <a:pt x="0" y="452"/>
                  </a:lnTo>
                  <a:lnTo>
                    <a:pt x="8" y="469"/>
                  </a:lnTo>
                  <a:lnTo>
                    <a:pt x="38" y="472"/>
                  </a:lnTo>
                  <a:lnTo>
                    <a:pt x="60" y="472"/>
                  </a:lnTo>
                  <a:lnTo>
                    <a:pt x="94" y="469"/>
                  </a:lnTo>
                  <a:lnTo>
                    <a:pt x="121" y="468"/>
                  </a:lnTo>
                  <a:lnTo>
                    <a:pt x="158" y="461"/>
                  </a:lnTo>
                  <a:lnTo>
                    <a:pt x="187" y="456"/>
                  </a:lnTo>
                  <a:lnTo>
                    <a:pt x="220" y="446"/>
                  </a:lnTo>
                  <a:lnTo>
                    <a:pt x="239" y="440"/>
                  </a:lnTo>
                  <a:lnTo>
                    <a:pt x="267" y="429"/>
                  </a:lnTo>
                  <a:lnTo>
                    <a:pt x="297" y="410"/>
                  </a:lnTo>
                  <a:lnTo>
                    <a:pt x="306" y="399"/>
                  </a:lnTo>
                  <a:lnTo>
                    <a:pt x="314" y="384"/>
                  </a:lnTo>
                  <a:lnTo>
                    <a:pt x="322" y="354"/>
                  </a:lnTo>
                  <a:lnTo>
                    <a:pt x="328" y="326"/>
                  </a:lnTo>
                  <a:lnTo>
                    <a:pt x="38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rnd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619503378"/>
      </p:ext>
    </p:extLst>
  </p:cSld>
  <p:clrMapOvr>
    <a:masterClrMapping/>
  </p:clrMapOvr>
  <p:transition>
    <p:wipe dir="r"/>
  </p:transition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7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Solution*   </a:t>
            </a:r>
            <a:r>
              <a:rPr lang="en-US" altLang="en-US" b="1" i="1"/>
              <a:t>P</a:t>
            </a:r>
            <a:r>
              <a:rPr lang="en-US" altLang="en-US" b="1"/>
              <a:t>(2000 </a:t>
            </a:r>
            <a:r>
              <a:rPr lang="en-US" altLang="en-US" b="1">
                <a:latin typeface="Symbol" panose="05050102010706020507" pitchFamily="18" charset="2"/>
              </a:rPr>
              <a:t> </a:t>
            </a:r>
            <a:r>
              <a:rPr lang="en-US" altLang="en-US" b="1" i="1"/>
              <a:t>x</a:t>
            </a:r>
            <a:r>
              <a:rPr lang="en-US" altLang="en-US" b="1"/>
              <a:t> </a:t>
            </a:r>
            <a:r>
              <a:rPr lang="en-US" altLang="en-US" b="1">
                <a:latin typeface="Symbol" panose="05050102010706020507" pitchFamily="18" charset="2"/>
              </a:rPr>
              <a:t></a:t>
            </a:r>
            <a:r>
              <a:rPr lang="en-US" altLang="en-US" b="1"/>
              <a:t> 2400)</a:t>
            </a:r>
          </a:p>
        </p:txBody>
      </p:sp>
      <p:grpSp>
        <p:nvGrpSpPr>
          <p:cNvPr id="2" name="Group 82"/>
          <p:cNvGrpSpPr>
            <a:grpSpLocks/>
          </p:cNvGrpSpPr>
          <p:nvPr/>
        </p:nvGrpSpPr>
        <p:grpSpPr bwMode="auto">
          <a:xfrm>
            <a:off x="5216525" y="2801938"/>
            <a:ext cx="3697288" cy="3490912"/>
            <a:chOff x="3286" y="1765"/>
            <a:chExt cx="2329" cy="2199"/>
          </a:xfrm>
        </p:grpSpPr>
        <p:sp>
          <p:nvSpPr>
            <p:cNvPr id="21550" name="Rectangle 5"/>
            <p:cNvSpPr>
              <a:spLocks noChangeArrowheads="1"/>
            </p:cNvSpPr>
            <p:nvPr/>
          </p:nvSpPr>
          <p:spPr bwMode="auto">
            <a:xfrm>
              <a:off x="3697" y="1765"/>
              <a:ext cx="1918" cy="5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r"/>
              <a:r>
                <a:rPr lang="en-US" altLang="en-US" b="1">
                  <a:solidFill>
                    <a:schemeClr val="tx2"/>
                  </a:solidFill>
                </a:rPr>
                <a:t>Standardized Normal Distribution</a:t>
              </a:r>
            </a:p>
          </p:txBody>
        </p:sp>
        <p:sp>
          <p:nvSpPr>
            <p:cNvPr id="21551" name="Line 40"/>
            <p:cNvSpPr>
              <a:spLocks noChangeShapeType="1"/>
            </p:cNvSpPr>
            <p:nvPr/>
          </p:nvSpPr>
          <p:spPr bwMode="auto">
            <a:xfrm>
              <a:off x="4748" y="3197"/>
              <a:ext cx="1" cy="433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2" name="Freeform 41"/>
            <p:cNvSpPr>
              <a:spLocks/>
            </p:cNvSpPr>
            <p:nvPr/>
          </p:nvSpPr>
          <p:spPr bwMode="auto">
            <a:xfrm>
              <a:off x="4339" y="2643"/>
              <a:ext cx="413" cy="979"/>
            </a:xfrm>
            <a:custGeom>
              <a:avLst/>
              <a:gdLst>
                <a:gd name="T0" fmla="*/ 0 w 413"/>
                <a:gd name="T1" fmla="*/ 0 h 979"/>
                <a:gd name="T2" fmla="*/ 103 w 413"/>
                <a:gd name="T3" fmla="*/ 53 h 979"/>
                <a:gd name="T4" fmla="*/ 179 w 413"/>
                <a:gd name="T5" fmla="*/ 156 h 979"/>
                <a:gd name="T6" fmla="*/ 232 w 413"/>
                <a:gd name="T7" fmla="*/ 232 h 979"/>
                <a:gd name="T8" fmla="*/ 310 w 413"/>
                <a:gd name="T9" fmla="*/ 362 h 979"/>
                <a:gd name="T10" fmla="*/ 360 w 413"/>
                <a:gd name="T11" fmla="*/ 463 h 979"/>
                <a:gd name="T12" fmla="*/ 413 w 413"/>
                <a:gd name="T13" fmla="*/ 566 h 979"/>
                <a:gd name="T14" fmla="*/ 413 w 413"/>
                <a:gd name="T15" fmla="*/ 979 h 979"/>
                <a:gd name="T16" fmla="*/ 0 w 413"/>
                <a:gd name="T17" fmla="*/ 979 h 979"/>
                <a:gd name="T18" fmla="*/ 0 w 413"/>
                <a:gd name="T19" fmla="*/ 0 h 9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13"/>
                <a:gd name="T31" fmla="*/ 0 h 979"/>
                <a:gd name="T32" fmla="*/ 413 w 413"/>
                <a:gd name="T33" fmla="*/ 979 h 97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13" h="979">
                  <a:moveTo>
                    <a:pt x="0" y="0"/>
                  </a:moveTo>
                  <a:lnTo>
                    <a:pt x="103" y="53"/>
                  </a:lnTo>
                  <a:lnTo>
                    <a:pt x="179" y="156"/>
                  </a:lnTo>
                  <a:lnTo>
                    <a:pt x="232" y="232"/>
                  </a:lnTo>
                  <a:lnTo>
                    <a:pt x="310" y="362"/>
                  </a:lnTo>
                  <a:lnTo>
                    <a:pt x="360" y="463"/>
                  </a:lnTo>
                  <a:lnTo>
                    <a:pt x="413" y="566"/>
                  </a:lnTo>
                  <a:lnTo>
                    <a:pt x="413" y="979"/>
                  </a:lnTo>
                  <a:lnTo>
                    <a:pt x="0" y="9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00D2">
                <a:alpha val="50195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3" name="Freeform 42"/>
            <p:cNvSpPr>
              <a:spLocks/>
            </p:cNvSpPr>
            <p:nvPr/>
          </p:nvSpPr>
          <p:spPr bwMode="auto">
            <a:xfrm>
              <a:off x="4339" y="2635"/>
              <a:ext cx="1026" cy="987"/>
            </a:xfrm>
            <a:custGeom>
              <a:avLst/>
              <a:gdLst>
                <a:gd name="T0" fmla="*/ 1026 w 1026"/>
                <a:gd name="T1" fmla="*/ 987 h 987"/>
                <a:gd name="T2" fmla="*/ 919 w 1026"/>
                <a:gd name="T3" fmla="*/ 976 h 987"/>
                <a:gd name="T4" fmla="*/ 864 w 1026"/>
                <a:gd name="T5" fmla="*/ 964 h 987"/>
                <a:gd name="T6" fmla="*/ 811 w 1026"/>
                <a:gd name="T7" fmla="*/ 949 h 987"/>
                <a:gd name="T8" fmla="*/ 756 w 1026"/>
                <a:gd name="T9" fmla="*/ 926 h 987"/>
                <a:gd name="T10" fmla="*/ 702 w 1026"/>
                <a:gd name="T11" fmla="*/ 894 h 987"/>
                <a:gd name="T12" fmla="*/ 649 w 1026"/>
                <a:gd name="T13" fmla="*/ 854 h 987"/>
                <a:gd name="T14" fmla="*/ 539 w 1026"/>
                <a:gd name="T15" fmla="*/ 741 h 987"/>
                <a:gd name="T16" fmla="*/ 432 w 1026"/>
                <a:gd name="T17" fmla="*/ 579 h 987"/>
                <a:gd name="T18" fmla="*/ 325 w 1026"/>
                <a:gd name="T19" fmla="*/ 385 h 987"/>
                <a:gd name="T20" fmla="*/ 270 w 1026"/>
                <a:gd name="T21" fmla="*/ 286 h 987"/>
                <a:gd name="T22" fmla="*/ 215 w 1026"/>
                <a:gd name="T23" fmla="*/ 196 h 987"/>
                <a:gd name="T24" fmla="*/ 162 w 1026"/>
                <a:gd name="T25" fmla="*/ 116 h 987"/>
                <a:gd name="T26" fmla="*/ 108 w 1026"/>
                <a:gd name="T27" fmla="*/ 53 h 987"/>
                <a:gd name="T28" fmla="*/ 53 w 1026"/>
                <a:gd name="T29" fmla="*/ 13 h 987"/>
                <a:gd name="T30" fmla="*/ 0 w 1026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6"/>
                <a:gd name="T49" fmla="*/ 0 h 987"/>
                <a:gd name="T50" fmla="*/ 1026 w 1026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6" h="987">
                  <a:moveTo>
                    <a:pt x="1026" y="987"/>
                  </a:moveTo>
                  <a:lnTo>
                    <a:pt x="919" y="976"/>
                  </a:lnTo>
                  <a:lnTo>
                    <a:pt x="864" y="964"/>
                  </a:lnTo>
                  <a:lnTo>
                    <a:pt x="811" y="949"/>
                  </a:lnTo>
                  <a:lnTo>
                    <a:pt x="756" y="926"/>
                  </a:lnTo>
                  <a:lnTo>
                    <a:pt x="702" y="894"/>
                  </a:lnTo>
                  <a:lnTo>
                    <a:pt x="649" y="854"/>
                  </a:lnTo>
                  <a:lnTo>
                    <a:pt x="539" y="741"/>
                  </a:lnTo>
                  <a:lnTo>
                    <a:pt x="432" y="579"/>
                  </a:lnTo>
                  <a:lnTo>
                    <a:pt x="325" y="385"/>
                  </a:lnTo>
                  <a:lnTo>
                    <a:pt x="270" y="286"/>
                  </a:lnTo>
                  <a:lnTo>
                    <a:pt x="215" y="196"/>
                  </a:lnTo>
                  <a:lnTo>
                    <a:pt x="162" y="116"/>
                  </a:lnTo>
                  <a:lnTo>
                    <a:pt x="108" y="53"/>
                  </a:lnTo>
                  <a:lnTo>
                    <a:pt x="53" y="13"/>
                  </a:lnTo>
                  <a:lnTo>
                    <a:pt x="0" y="0"/>
                  </a:lnTo>
                </a:path>
              </a:pathLst>
            </a:custGeom>
            <a:noFill/>
            <a:ln w="57150">
              <a:solidFill>
                <a:srgbClr val="99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4" name="Freeform 43"/>
            <p:cNvSpPr>
              <a:spLocks/>
            </p:cNvSpPr>
            <p:nvPr/>
          </p:nvSpPr>
          <p:spPr bwMode="auto">
            <a:xfrm>
              <a:off x="3311" y="2635"/>
              <a:ext cx="1028" cy="987"/>
            </a:xfrm>
            <a:custGeom>
              <a:avLst/>
              <a:gdLst>
                <a:gd name="T0" fmla="*/ 0 w 1028"/>
                <a:gd name="T1" fmla="*/ 987 h 987"/>
                <a:gd name="T2" fmla="*/ 107 w 1028"/>
                <a:gd name="T3" fmla="*/ 976 h 987"/>
                <a:gd name="T4" fmla="*/ 162 w 1028"/>
                <a:gd name="T5" fmla="*/ 964 h 987"/>
                <a:gd name="T6" fmla="*/ 217 w 1028"/>
                <a:gd name="T7" fmla="*/ 949 h 987"/>
                <a:gd name="T8" fmla="*/ 270 w 1028"/>
                <a:gd name="T9" fmla="*/ 926 h 987"/>
                <a:gd name="T10" fmla="*/ 324 w 1028"/>
                <a:gd name="T11" fmla="*/ 894 h 987"/>
                <a:gd name="T12" fmla="*/ 379 w 1028"/>
                <a:gd name="T13" fmla="*/ 854 h 987"/>
                <a:gd name="T14" fmla="*/ 487 w 1028"/>
                <a:gd name="T15" fmla="*/ 741 h 987"/>
                <a:gd name="T16" fmla="*/ 594 w 1028"/>
                <a:gd name="T17" fmla="*/ 579 h 987"/>
                <a:gd name="T18" fmla="*/ 704 w 1028"/>
                <a:gd name="T19" fmla="*/ 385 h 987"/>
                <a:gd name="T20" fmla="*/ 756 w 1028"/>
                <a:gd name="T21" fmla="*/ 286 h 987"/>
                <a:gd name="T22" fmla="*/ 811 w 1028"/>
                <a:gd name="T23" fmla="*/ 196 h 987"/>
                <a:gd name="T24" fmla="*/ 866 w 1028"/>
                <a:gd name="T25" fmla="*/ 116 h 987"/>
                <a:gd name="T26" fmla="*/ 918 w 1028"/>
                <a:gd name="T27" fmla="*/ 53 h 987"/>
                <a:gd name="T28" fmla="*/ 973 w 1028"/>
                <a:gd name="T29" fmla="*/ 13 h 987"/>
                <a:gd name="T30" fmla="*/ 1028 w 1028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8"/>
                <a:gd name="T49" fmla="*/ 0 h 987"/>
                <a:gd name="T50" fmla="*/ 1028 w 1028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8" h="987">
                  <a:moveTo>
                    <a:pt x="0" y="987"/>
                  </a:moveTo>
                  <a:lnTo>
                    <a:pt x="107" y="976"/>
                  </a:lnTo>
                  <a:lnTo>
                    <a:pt x="162" y="964"/>
                  </a:lnTo>
                  <a:lnTo>
                    <a:pt x="217" y="949"/>
                  </a:lnTo>
                  <a:lnTo>
                    <a:pt x="270" y="926"/>
                  </a:lnTo>
                  <a:lnTo>
                    <a:pt x="324" y="894"/>
                  </a:lnTo>
                  <a:lnTo>
                    <a:pt x="379" y="854"/>
                  </a:lnTo>
                  <a:lnTo>
                    <a:pt x="487" y="741"/>
                  </a:lnTo>
                  <a:lnTo>
                    <a:pt x="594" y="579"/>
                  </a:lnTo>
                  <a:lnTo>
                    <a:pt x="704" y="385"/>
                  </a:lnTo>
                  <a:lnTo>
                    <a:pt x="756" y="286"/>
                  </a:lnTo>
                  <a:lnTo>
                    <a:pt x="811" y="196"/>
                  </a:lnTo>
                  <a:lnTo>
                    <a:pt x="866" y="116"/>
                  </a:lnTo>
                  <a:lnTo>
                    <a:pt x="918" y="53"/>
                  </a:lnTo>
                  <a:lnTo>
                    <a:pt x="973" y="13"/>
                  </a:lnTo>
                  <a:lnTo>
                    <a:pt x="1028" y="0"/>
                  </a:lnTo>
                </a:path>
              </a:pathLst>
            </a:custGeom>
            <a:noFill/>
            <a:ln w="57150">
              <a:solidFill>
                <a:srgbClr val="99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5" name="Freeform 44"/>
            <p:cNvSpPr>
              <a:spLocks/>
            </p:cNvSpPr>
            <p:nvPr/>
          </p:nvSpPr>
          <p:spPr bwMode="auto">
            <a:xfrm>
              <a:off x="3311" y="2658"/>
              <a:ext cx="2054" cy="964"/>
            </a:xfrm>
            <a:custGeom>
              <a:avLst/>
              <a:gdLst>
                <a:gd name="T0" fmla="*/ 0 w 2054"/>
                <a:gd name="T1" fmla="*/ 0 h 964"/>
                <a:gd name="T2" fmla="*/ 0 w 2054"/>
                <a:gd name="T3" fmla="*/ 964 h 964"/>
                <a:gd name="T4" fmla="*/ 2054 w 2054"/>
                <a:gd name="T5" fmla="*/ 964 h 964"/>
                <a:gd name="T6" fmla="*/ 0 60000 65536"/>
                <a:gd name="T7" fmla="*/ 0 60000 65536"/>
                <a:gd name="T8" fmla="*/ 0 60000 65536"/>
                <a:gd name="T9" fmla="*/ 0 w 2054"/>
                <a:gd name="T10" fmla="*/ 0 h 964"/>
                <a:gd name="T11" fmla="*/ 2054 w 2054"/>
                <a:gd name="T12" fmla="*/ 964 h 9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54" h="964">
                  <a:moveTo>
                    <a:pt x="0" y="0"/>
                  </a:moveTo>
                  <a:lnTo>
                    <a:pt x="0" y="964"/>
                  </a:lnTo>
                  <a:lnTo>
                    <a:pt x="2054" y="964"/>
                  </a:lnTo>
                </a:path>
              </a:pathLst>
            </a:custGeom>
            <a:noFill/>
            <a:ln w="30163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6" name="Line 45"/>
            <p:cNvSpPr>
              <a:spLocks noChangeShapeType="1"/>
            </p:cNvSpPr>
            <p:nvPr/>
          </p:nvSpPr>
          <p:spPr bwMode="auto">
            <a:xfrm>
              <a:off x="3286" y="2658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7" name="Line 46"/>
            <p:cNvSpPr>
              <a:spLocks noChangeShapeType="1"/>
            </p:cNvSpPr>
            <p:nvPr/>
          </p:nvSpPr>
          <p:spPr bwMode="auto">
            <a:xfrm>
              <a:off x="3286" y="2753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8" name="Line 47"/>
            <p:cNvSpPr>
              <a:spLocks noChangeShapeType="1"/>
            </p:cNvSpPr>
            <p:nvPr/>
          </p:nvSpPr>
          <p:spPr bwMode="auto">
            <a:xfrm>
              <a:off x="3286" y="2850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9" name="Line 48"/>
            <p:cNvSpPr>
              <a:spLocks noChangeShapeType="1"/>
            </p:cNvSpPr>
            <p:nvPr/>
          </p:nvSpPr>
          <p:spPr bwMode="auto">
            <a:xfrm>
              <a:off x="3286" y="294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0" name="Line 49"/>
            <p:cNvSpPr>
              <a:spLocks noChangeShapeType="1"/>
            </p:cNvSpPr>
            <p:nvPr/>
          </p:nvSpPr>
          <p:spPr bwMode="auto">
            <a:xfrm>
              <a:off x="3286" y="3043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1" name="Line 50"/>
            <p:cNvSpPr>
              <a:spLocks noChangeShapeType="1"/>
            </p:cNvSpPr>
            <p:nvPr/>
          </p:nvSpPr>
          <p:spPr bwMode="auto">
            <a:xfrm>
              <a:off x="3286" y="3140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2" name="Line 51"/>
            <p:cNvSpPr>
              <a:spLocks noChangeShapeType="1"/>
            </p:cNvSpPr>
            <p:nvPr/>
          </p:nvSpPr>
          <p:spPr bwMode="auto">
            <a:xfrm>
              <a:off x="3286" y="3237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3" name="Line 52"/>
            <p:cNvSpPr>
              <a:spLocks noChangeShapeType="1"/>
            </p:cNvSpPr>
            <p:nvPr/>
          </p:nvSpPr>
          <p:spPr bwMode="auto">
            <a:xfrm>
              <a:off x="3286" y="3333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4" name="Line 53"/>
            <p:cNvSpPr>
              <a:spLocks noChangeShapeType="1"/>
            </p:cNvSpPr>
            <p:nvPr/>
          </p:nvSpPr>
          <p:spPr bwMode="auto">
            <a:xfrm>
              <a:off x="3286" y="3430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5" name="Line 54"/>
            <p:cNvSpPr>
              <a:spLocks noChangeShapeType="1"/>
            </p:cNvSpPr>
            <p:nvPr/>
          </p:nvSpPr>
          <p:spPr bwMode="auto">
            <a:xfrm>
              <a:off x="3286" y="3525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6" name="Line 55"/>
            <p:cNvSpPr>
              <a:spLocks noChangeShapeType="1"/>
            </p:cNvSpPr>
            <p:nvPr/>
          </p:nvSpPr>
          <p:spPr bwMode="auto">
            <a:xfrm>
              <a:off x="5365" y="36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7" name="Line 56"/>
            <p:cNvSpPr>
              <a:spLocks noChangeShapeType="1"/>
            </p:cNvSpPr>
            <p:nvPr/>
          </p:nvSpPr>
          <p:spPr bwMode="auto">
            <a:xfrm>
              <a:off x="5161" y="36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8" name="Line 57"/>
            <p:cNvSpPr>
              <a:spLocks noChangeShapeType="1"/>
            </p:cNvSpPr>
            <p:nvPr/>
          </p:nvSpPr>
          <p:spPr bwMode="auto">
            <a:xfrm>
              <a:off x="4954" y="36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9" name="Line 58"/>
            <p:cNvSpPr>
              <a:spLocks noChangeShapeType="1"/>
            </p:cNvSpPr>
            <p:nvPr/>
          </p:nvSpPr>
          <p:spPr bwMode="auto">
            <a:xfrm>
              <a:off x="4750" y="36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0" name="Line 59"/>
            <p:cNvSpPr>
              <a:spLocks noChangeShapeType="1"/>
            </p:cNvSpPr>
            <p:nvPr/>
          </p:nvSpPr>
          <p:spPr bwMode="auto">
            <a:xfrm>
              <a:off x="4543" y="36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1" name="Line 60"/>
            <p:cNvSpPr>
              <a:spLocks noChangeShapeType="1"/>
            </p:cNvSpPr>
            <p:nvPr/>
          </p:nvSpPr>
          <p:spPr bwMode="auto">
            <a:xfrm>
              <a:off x="4339" y="36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2" name="Line 61"/>
            <p:cNvSpPr>
              <a:spLocks noChangeShapeType="1"/>
            </p:cNvSpPr>
            <p:nvPr/>
          </p:nvSpPr>
          <p:spPr bwMode="auto">
            <a:xfrm>
              <a:off x="4133" y="36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3" name="Line 62"/>
            <p:cNvSpPr>
              <a:spLocks noChangeShapeType="1"/>
            </p:cNvSpPr>
            <p:nvPr/>
          </p:nvSpPr>
          <p:spPr bwMode="auto">
            <a:xfrm>
              <a:off x="3928" y="36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4" name="Line 63"/>
            <p:cNvSpPr>
              <a:spLocks noChangeShapeType="1"/>
            </p:cNvSpPr>
            <p:nvPr/>
          </p:nvSpPr>
          <p:spPr bwMode="auto">
            <a:xfrm>
              <a:off x="3722" y="36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5" name="Line 64"/>
            <p:cNvSpPr>
              <a:spLocks noChangeShapeType="1"/>
            </p:cNvSpPr>
            <p:nvPr/>
          </p:nvSpPr>
          <p:spPr bwMode="auto">
            <a:xfrm>
              <a:off x="3517" y="36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6" name="Rectangle 65"/>
            <p:cNvSpPr>
              <a:spLocks noChangeArrowheads="1"/>
            </p:cNvSpPr>
            <p:nvPr/>
          </p:nvSpPr>
          <p:spPr bwMode="auto">
            <a:xfrm>
              <a:off x="5205" y="3647"/>
              <a:ext cx="103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/>
                <a:t>z</a:t>
              </a:r>
              <a:endParaRPr lang="en-US" altLang="en-US" sz="1800" i="1"/>
            </a:p>
          </p:txBody>
        </p:sp>
        <p:sp>
          <p:nvSpPr>
            <p:cNvPr id="21577" name="Rectangle 66"/>
            <p:cNvSpPr>
              <a:spLocks noChangeArrowheads="1"/>
            </p:cNvSpPr>
            <p:nvPr/>
          </p:nvSpPr>
          <p:spPr bwMode="auto">
            <a:xfrm>
              <a:off x="3907" y="3662"/>
              <a:ext cx="12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600" b="1" i="1">
                  <a:latin typeface="Symbol" panose="05050102010706020507" pitchFamily="18" charset="2"/>
                </a:rPr>
                <a:t>m</a:t>
              </a:r>
              <a:endParaRPr lang="en-US" altLang="en-US" sz="1800"/>
            </a:p>
          </p:txBody>
        </p:sp>
        <p:sp>
          <p:nvSpPr>
            <p:cNvPr id="21578" name="Rectangle 67"/>
            <p:cNvSpPr>
              <a:spLocks noChangeArrowheads="1"/>
            </p:cNvSpPr>
            <p:nvPr/>
          </p:nvSpPr>
          <p:spPr bwMode="auto">
            <a:xfrm>
              <a:off x="4027" y="3676"/>
              <a:ext cx="32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600" b="1"/>
                <a:t> = 0</a:t>
              </a:r>
              <a:endParaRPr lang="en-US" altLang="en-US" sz="1800"/>
            </a:p>
          </p:txBody>
        </p:sp>
        <p:sp>
          <p:nvSpPr>
            <p:cNvPr id="21579" name="Rectangle 68"/>
            <p:cNvSpPr>
              <a:spLocks noChangeArrowheads="1"/>
            </p:cNvSpPr>
            <p:nvPr/>
          </p:nvSpPr>
          <p:spPr bwMode="auto">
            <a:xfrm>
              <a:off x="4742" y="2379"/>
              <a:ext cx="12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600" b="1" i="1">
                  <a:latin typeface="Symbol" panose="05050102010706020507" pitchFamily="18" charset="2"/>
                </a:rPr>
                <a:t>s</a:t>
              </a:r>
              <a:endParaRPr lang="en-US" altLang="en-US" sz="1800"/>
            </a:p>
          </p:txBody>
        </p:sp>
        <p:sp>
          <p:nvSpPr>
            <p:cNvPr id="21580" name="Rectangle 69"/>
            <p:cNvSpPr>
              <a:spLocks noChangeArrowheads="1"/>
            </p:cNvSpPr>
            <p:nvPr/>
          </p:nvSpPr>
          <p:spPr bwMode="auto">
            <a:xfrm>
              <a:off x="4870" y="2393"/>
              <a:ext cx="32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600" b="1"/>
                <a:t> = 1</a:t>
              </a:r>
              <a:endParaRPr lang="en-US" altLang="en-US" sz="1800"/>
            </a:p>
          </p:txBody>
        </p:sp>
        <p:sp>
          <p:nvSpPr>
            <p:cNvPr id="21581" name="Rectangle 70"/>
            <p:cNvSpPr>
              <a:spLocks noChangeArrowheads="1"/>
            </p:cNvSpPr>
            <p:nvPr/>
          </p:nvSpPr>
          <p:spPr bwMode="auto">
            <a:xfrm>
              <a:off x="4602" y="3676"/>
              <a:ext cx="26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600" b="1">
                  <a:solidFill>
                    <a:srgbClr val="990099"/>
                  </a:solidFill>
                </a:rPr>
                <a:t>2.0</a:t>
              </a:r>
              <a:endParaRPr lang="en-US" altLang="en-US" sz="1800">
                <a:solidFill>
                  <a:srgbClr val="990099"/>
                </a:solidFill>
              </a:endParaRPr>
            </a:p>
          </p:txBody>
        </p:sp>
        <p:sp>
          <p:nvSpPr>
            <p:cNvPr id="21582" name="Line 73"/>
            <p:cNvSpPr>
              <a:spLocks noChangeShapeType="1"/>
            </p:cNvSpPr>
            <p:nvPr/>
          </p:nvSpPr>
          <p:spPr bwMode="auto">
            <a:xfrm>
              <a:off x="4339" y="2643"/>
              <a:ext cx="1" cy="979"/>
            </a:xfrm>
            <a:prstGeom prst="line">
              <a:avLst/>
            </a:prstGeom>
            <a:noFill/>
            <a:ln w="174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" name="Group 78"/>
          <p:cNvGrpSpPr>
            <a:grpSpLocks/>
          </p:cNvGrpSpPr>
          <p:nvPr/>
        </p:nvGrpSpPr>
        <p:grpSpPr bwMode="auto">
          <a:xfrm>
            <a:off x="182563" y="2801938"/>
            <a:ext cx="3687762" cy="3500437"/>
            <a:chOff x="115" y="1765"/>
            <a:chExt cx="2323" cy="2205"/>
          </a:xfrm>
        </p:grpSpPr>
        <p:sp>
          <p:nvSpPr>
            <p:cNvPr id="21517" name="Rectangle 3"/>
            <p:cNvSpPr>
              <a:spLocks noChangeArrowheads="1"/>
            </p:cNvSpPr>
            <p:nvPr/>
          </p:nvSpPr>
          <p:spPr bwMode="auto">
            <a:xfrm>
              <a:off x="115" y="1765"/>
              <a:ext cx="1822" cy="5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r>
                <a:rPr lang="en-US" altLang="en-US" b="1">
                  <a:solidFill>
                    <a:schemeClr val="tx2"/>
                  </a:solidFill>
                </a:rPr>
                <a:t>Normal </a:t>
              </a:r>
              <a:br>
                <a:rPr lang="en-US" altLang="en-US" b="1">
                  <a:solidFill>
                    <a:schemeClr val="tx2"/>
                  </a:solidFill>
                </a:rPr>
              </a:br>
              <a:r>
                <a:rPr lang="en-US" altLang="en-US" b="1">
                  <a:solidFill>
                    <a:schemeClr val="tx2"/>
                  </a:solidFill>
                </a:rPr>
                <a:t>Distribution</a:t>
              </a:r>
            </a:p>
          </p:txBody>
        </p:sp>
        <p:sp>
          <p:nvSpPr>
            <p:cNvPr id="21518" name="Line 7"/>
            <p:cNvSpPr>
              <a:spLocks noChangeShapeType="1"/>
            </p:cNvSpPr>
            <p:nvPr/>
          </p:nvSpPr>
          <p:spPr bwMode="auto">
            <a:xfrm>
              <a:off x="1820" y="3197"/>
              <a:ext cx="1" cy="433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9" name="Freeform 8"/>
            <p:cNvSpPr>
              <a:spLocks/>
            </p:cNvSpPr>
            <p:nvPr/>
          </p:nvSpPr>
          <p:spPr bwMode="auto">
            <a:xfrm>
              <a:off x="1411" y="2643"/>
              <a:ext cx="413" cy="979"/>
            </a:xfrm>
            <a:custGeom>
              <a:avLst/>
              <a:gdLst>
                <a:gd name="T0" fmla="*/ 0 w 413"/>
                <a:gd name="T1" fmla="*/ 0 h 979"/>
                <a:gd name="T2" fmla="*/ 103 w 413"/>
                <a:gd name="T3" fmla="*/ 53 h 979"/>
                <a:gd name="T4" fmla="*/ 179 w 413"/>
                <a:gd name="T5" fmla="*/ 156 h 979"/>
                <a:gd name="T6" fmla="*/ 232 w 413"/>
                <a:gd name="T7" fmla="*/ 232 h 979"/>
                <a:gd name="T8" fmla="*/ 310 w 413"/>
                <a:gd name="T9" fmla="*/ 362 h 979"/>
                <a:gd name="T10" fmla="*/ 360 w 413"/>
                <a:gd name="T11" fmla="*/ 463 h 979"/>
                <a:gd name="T12" fmla="*/ 413 w 413"/>
                <a:gd name="T13" fmla="*/ 566 h 979"/>
                <a:gd name="T14" fmla="*/ 413 w 413"/>
                <a:gd name="T15" fmla="*/ 979 h 979"/>
                <a:gd name="T16" fmla="*/ 0 w 413"/>
                <a:gd name="T17" fmla="*/ 979 h 979"/>
                <a:gd name="T18" fmla="*/ 0 w 413"/>
                <a:gd name="T19" fmla="*/ 0 h 9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13"/>
                <a:gd name="T31" fmla="*/ 0 h 979"/>
                <a:gd name="T32" fmla="*/ 413 w 413"/>
                <a:gd name="T33" fmla="*/ 979 h 97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13" h="979">
                  <a:moveTo>
                    <a:pt x="0" y="0"/>
                  </a:moveTo>
                  <a:lnTo>
                    <a:pt x="103" y="53"/>
                  </a:lnTo>
                  <a:lnTo>
                    <a:pt x="179" y="156"/>
                  </a:lnTo>
                  <a:lnTo>
                    <a:pt x="232" y="232"/>
                  </a:lnTo>
                  <a:lnTo>
                    <a:pt x="310" y="362"/>
                  </a:lnTo>
                  <a:lnTo>
                    <a:pt x="360" y="463"/>
                  </a:lnTo>
                  <a:lnTo>
                    <a:pt x="413" y="566"/>
                  </a:lnTo>
                  <a:lnTo>
                    <a:pt x="413" y="979"/>
                  </a:lnTo>
                  <a:lnTo>
                    <a:pt x="0" y="9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0" name="Freeform 9"/>
            <p:cNvSpPr>
              <a:spLocks/>
            </p:cNvSpPr>
            <p:nvPr/>
          </p:nvSpPr>
          <p:spPr bwMode="auto">
            <a:xfrm>
              <a:off x="1411" y="2635"/>
              <a:ext cx="1026" cy="987"/>
            </a:xfrm>
            <a:custGeom>
              <a:avLst/>
              <a:gdLst>
                <a:gd name="T0" fmla="*/ 1026 w 1026"/>
                <a:gd name="T1" fmla="*/ 987 h 987"/>
                <a:gd name="T2" fmla="*/ 919 w 1026"/>
                <a:gd name="T3" fmla="*/ 976 h 987"/>
                <a:gd name="T4" fmla="*/ 864 w 1026"/>
                <a:gd name="T5" fmla="*/ 964 h 987"/>
                <a:gd name="T6" fmla="*/ 811 w 1026"/>
                <a:gd name="T7" fmla="*/ 949 h 987"/>
                <a:gd name="T8" fmla="*/ 756 w 1026"/>
                <a:gd name="T9" fmla="*/ 926 h 987"/>
                <a:gd name="T10" fmla="*/ 702 w 1026"/>
                <a:gd name="T11" fmla="*/ 894 h 987"/>
                <a:gd name="T12" fmla="*/ 649 w 1026"/>
                <a:gd name="T13" fmla="*/ 854 h 987"/>
                <a:gd name="T14" fmla="*/ 539 w 1026"/>
                <a:gd name="T15" fmla="*/ 741 h 987"/>
                <a:gd name="T16" fmla="*/ 432 w 1026"/>
                <a:gd name="T17" fmla="*/ 579 h 987"/>
                <a:gd name="T18" fmla="*/ 325 w 1026"/>
                <a:gd name="T19" fmla="*/ 385 h 987"/>
                <a:gd name="T20" fmla="*/ 270 w 1026"/>
                <a:gd name="T21" fmla="*/ 286 h 987"/>
                <a:gd name="T22" fmla="*/ 215 w 1026"/>
                <a:gd name="T23" fmla="*/ 196 h 987"/>
                <a:gd name="T24" fmla="*/ 162 w 1026"/>
                <a:gd name="T25" fmla="*/ 116 h 987"/>
                <a:gd name="T26" fmla="*/ 108 w 1026"/>
                <a:gd name="T27" fmla="*/ 53 h 987"/>
                <a:gd name="T28" fmla="*/ 53 w 1026"/>
                <a:gd name="T29" fmla="*/ 13 h 987"/>
                <a:gd name="T30" fmla="*/ 0 w 1026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6"/>
                <a:gd name="T49" fmla="*/ 0 h 987"/>
                <a:gd name="T50" fmla="*/ 1026 w 1026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6" h="987">
                  <a:moveTo>
                    <a:pt x="1026" y="987"/>
                  </a:moveTo>
                  <a:lnTo>
                    <a:pt x="919" y="976"/>
                  </a:lnTo>
                  <a:lnTo>
                    <a:pt x="864" y="964"/>
                  </a:lnTo>
                  <a:lnTo>
                    <a:pt x="811" y="949"/>
                  </a:lnTo>
                  <a:lnTo>
                    <a:pt x="756" y="926"/>
                  </a:lnTo>
                  <a:lnTo>
                    <a:pt x="702" y="894"/>
                  </a:lnTo>
                  <a:lnTo>
                    <a:pt x="649" y="854"/>
                  </a:lnTo>
                  <a:lnTo>
                    <a:pt x="539" y="741"/>
                  </a:lnTo>
                  <a:lnTo>
                    <a:pt x="432" y="579"/>
                  </a:lnTo>
                  <a:lnTo>
                    <a:pt x="325" y="385"/>
                  </a:lnTo>
                  <a:lnTo>
                    <a:pt x="270" y="286"/>
                  </a:lnTo>
                  <a:lnTo>
                    <a:pt x="215" y="196"/>
                  </a:lnTo>
                  <a:lnTo>
                    <a:pt x="162" y="116"/>
                  </a:lnTo>
                  <a:lnTo>
                    <a:pt x="108" y="53"/>
                  </a:lnTo>
                  <a:lnTo>
                    <a:pt x="53" y="13"/>
                  </a:lnTo>
                  <a:lnTo>
                    <a:pt x="0" y="0"/>
                  </a:lnTo>
                </a:path>
              </a:pathLst>
            </a:custGeom>
            <a:noFill/>
            <a:ln w="57150">
              <a:solidFill>
                <a:srgbClr val="E989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1" name="Freeform 10"/>
            <p:cNvSpPr>
              <a:spLocks/>
            </p:cNvSpPr>
            <p:nvPr/>
          </p:nvSpPr>
          <p:spPr bwMode="auto">
            <a:xfrm>
              <a:off x="383" y="2635"/>
              <a:ext cx="1028" cy="987"/>
            </a:xfrm>
            <a:custGeom>
              <a:avLst/>
              <a:gdLst>
                <a:gd name="T0" fmla="*/ 0 w 1028"/>
                <a:gd name="T1" fmla="*/ 987 h 987"/>
                <a:gd name="T2" fmla="*/ 107 w 1028"/>
                <a:gd name="T3" fmla="*/ 976 h 987"/>
                <a:gd name="T4" fmla="*/ 162 w 1028"/>
                <a:gd name="T5" fmla="*/ 964 h 987"/>
                <a:gd name="T6" fmla="*/ 217 w 1028"/>
                <a:gd name="T7" fmla="*/ 949 h 987"/>
                <a:gd name="T8" fmla="*/ 270 w 1028"/>
                <a:gd name="T9" fmla="*/ 926 h 987"/>
                <a:gd name="T10" fmla="*/ 324 w 1028"/>
                <a:gd name="T11" fmla="*/ 894 h 987"/>
                <a:gd name="T12" fmla="*/ 379 w 1028"/>
                <a:gd name="T13" fmla="*/ 854 h 987"/>
                <a:gd name="T14" fmla="*/ 487 w 1028"/>
                <a:gd name="T15" fmla="*/ 741 h 987"/>
                <a:gd name="T16" fmla="*/ 594 w 1028"/>
                <a:gd name="T17" fmla="*/ 579 h 987"/>
                <a:gd name="T18" fmla="*/ 704 w 1028"/>
                <a:gd name="T19" fmla="*/ 385 h 987"/>
                <a:gd name="T20" fmla="*/ 756 w 1028"/>
                <a:gd name="T21" fmla="*/ 286 h 987"/>
                <a:gd name="T22" fmla="*/ 811 w 1028"/>
                <a:gd name="T23" fmla="*/ 196 h 987"/>
                <a:gd name="T24" fmla="*/ 866 w 1028"/>
                <a:gd name="T25" fmla="*/ 116 h 987"/>
                <a:gd name="T26" fmla="*/ 918 w 1028"/>
                <a:gd name="T27" fmla="*/ 53 h 987"/>
                <a:gd name="T28" fmla="*/ 973 w 1028"/>
                <a:gd name="T29" fmla="*/ 13 h 987"/>
                <a:gd name="T30" fmla="*/ 1028 w 1028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8"/>
                <a:gd name="T49" fmla="*/ 0 h 987"/>
                <a:gd name="T50" fmla="*/ 1028 w 1028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8" h="987">
                  <a:moveTo>
                    <a:pt x="0" y="987"/>
                  </a:moveTo>
                  <a:lnTo>
                    <a:pt x="107" y="976"/>
                  </a:lnTo>
                  <a:lnTo>
                    <a:pt x="162" y="964"/>
                  </a:lnTo>
                  <a:lnTo>
                    <a:pt x="217" y="949"/>
                  </a:lnTo>
                  <a:lnTo>
                    <a:pt x="270" y="926"/>
                  </a:lnTo>
                  <a:lnTo>
                    <a:pt x="324" y="894"/>
                  </a:lnTo>
                  <a:lnTo>
                    <a:pt x="379" y="854"/>
                  </a:lnTo>
                  <a:lnTo>
                    <a:pt x="487" y="741"/>
                  </a:lnTo>
                  <a:lnTo>
                    <a:pt x="594" y="579"/>
                  </a:lnTo>
                  <a:lnTo>
                    <a:pt x="704" y="385"/>
                  </a:lnTo>
                  <a:lnTo>
                    <a:pt x="756" y="286"/>
                  </a:lnTo>
                  <a:lnTo>
                    <a:pt x="811" y="196"/>
                  </a:lnTo>
                  <a:lnTo>
                    <a:pt x="866" y="116"/>
                  </a:lnTo>
                  <a:lnTo>
                    <a:pt x="918" y="53"/>
                  </a:lnTo>
                  <a:lnTo>
                    <a:pt x="973" y="13"/>
                  </a:lnTo>
                  <a:lnTo>
                    <a:pt x="1028" y="0"/>
                  </a:lnTo>
                </a:path>
              </a:pathLst>
            </a:custGeom>
            <a:noFill/>
            <a:ln w="57150">
              <a:solidFill>
                <a:srgbClr val="E989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2" name="Freeform 11"/>
            <p:cNvSpPr>
              <a:spLocks/>
            </p:cNvSpPr>
            <p:nvPr/>
          </p:nvSpPr>
          <p:spPr bwMode="auto">
            <a:xfrm>
              <a:off x="383" y="2658"/>
              <a:ext cx="2054" cy="964"/>
            </a:xfrm>
            <a:custGeom>
              <a:avLst/>
              <a:gdLst>
                <a:gd name="T0" fmla="*/ 0 w 2054"/>
                <a:gd name="T1" fmla="*/ 0 h 964"/>
                <a:gd name="T2" fmla="*/ 0 w 2054"/>
                <a:gd name="T3" fmla="*/ 964 h 964"/>
                <a:gd name="T4" fmla="*/ 2054 w 2054"/>
                <a:gd name="T5" fmla="*/ 964 h 964"/>
                <a:gd name="T6" fmla="*/ 0 60000 65536"/>
                <a:gd name="T7" fmla="*/ 0 60000 65536"/>
                <a:gd name="T8" fmla="*/ 0 60000 65536"/>
                <a:gd name="T9" fmla="*/ 0 w 2054"/>
                <a:gd name="T10" fmla="*/ 0 h 964"/>
                <a:gd name="T11" fmla="*/ 2054 w 2054"/>
                <a:gd name="T12" fmla="*/ 964 h 9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54" h="964">
                  <a:moveTo>
                    <a:pt x="0" y="0"/>
                  </a:moveTo>
                  <a:lnTo>
                    <a:pt x="0" y="964"/>
                  </a:lnTo>
                  <a:lnTo>
                    <a:pt x="2054" y="964"/>
                  </a:lnTo>
                </a:path>
              </a:pathLst>
            </a:custGeom>
            <a:noFill/>
            <a:ln w="30163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3" name="Line 12"/>
            <p:cNvSpPr>
              <a:spLocks noChangeShapeType="1"/>
            </p:cNvSpPr>
            <p:nvPr/>
          </p:nvSpPr>
          <p:spPr bwMode="auto">
            <a:xfrm>
              <a:off x="358" y="2658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4" name="Line 13"/>
            <p:cNvSpPr>
              <a:spLocks noChangeShapeType="1"/>
            </p:cNvSpPr>
            <p:nvPr/>
          </p:nvSpPr>
          <p:spPr bwMode="auto">
            <a:xfrm>
              <a:off x="358" y="2753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5" name="Line 14"/>
            <p:cNvSpPr>
              <a:spLocks noChangeShapeType="1"/>
            </p:cNvSpPr>
            <p:nvPr/>
          </p:nvSpPr>
          <p:spPr bwMode="auto">
            <a:xfrm>
              <a:off x="358" y="2850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6" name="Line 15"/>
            <p:cNvSpPr>
              <a:spLocks noChangeShapeType="1"/>
            </p:cNvSpPr>
            <p:nvPr/>
          </p:nvSpPr>
          <p:spPr bwMode="auto">
            <a:xfrm>
              <a:off x="358" y="294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7" name="Line 16"/>
            <p:cNvSpPr>
              <a:spLocks noChangeShapeType="1"/>
            </p:cNvSpPr>
            <p:nvPr/>
          </p:nvSpPr>
          <p:spPr bwMode="auto">
            <a:xfrm>
              <a:off x="358" y="3043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8" name="Line 17"/>
            <p:cNvSpPr>
              <a:spLocks noChangeShapeType="1"/>
            </p:cNvSpPr>
            <p:nvPr/>
          </p:nvSpPr>
          <p:spPr bwMode="auto">
            <a:xfrm>
              <a:off x="358" y="3140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9" name="Line 18"/>
            <p:cNvSpPr>
              <a:spLocks noChangeShapeType="1"/>
            </p:cNvSpPr>
            <p:nvPr/>
          </p:nvSpPr>
          <p:spPr bwMode="auto">
            <a:xfrm>
              <a:off x="358" y="3237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0" name="Line 19"/>
            <p:cNvSpPr>
              <a:spLocks noChangeShapeType="1"/>
            </p:cNvSpPr>
            <p:nvPr/>
          </p:nvSpPr>
          <p:spPr bwMode="auto">
            <a:xfrm>
              <a:off x="358" y="3333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1" name="Line 20"/>
            <p:cNvSpPr>
              <a:spLocks noChangeShapeType="1"/>
            </p:cNvSpPr>
            <p:nvPr/>
          </p:nvSpPr>
          <p:spPr bwMode="auto">
            <a:xfrm>
              <a:off x="358" y="3430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2" name="Line 21"/>
            <p:cNvSpPr>
              <a:spLocks noChangeShapeType="1"/>
            </p:cNvSpPr>
            <p:nvPr/>
          </p:nvSpPr>
          <p:spPr bwMode="auto">
            <a:xfrm>
              <a:off x="358" y="3525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3" name="Line 22"/>
            <p:cNvSpPr>
              <a:spLocks noChangeShapeType="1"/>
            </p:cNvSpPr>
            <p:nvPr/>
          </p:nvSpPr>
          <p:spPr bwMode="auto">
            <a:xfrm>
              <a:off x="2437" y="36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4" name="Line 23"/>
            <p:cNvSpPr>
              <a:spLocks noChangeShapeType="1"/>
            </p:cNvSpPr>
            <p:nvPr/>
          </p:nvSpPr>
          <p:spPr bwMode="auto">
            <a:xfrm>
              <a:off x="2233" y="36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5" name="Line 24"/>
            <p:cNvSpPr>
              <a:spLocks noChangeShapeType="1"/>
            </p:cNvSpPr>
            <p:nvPr/>
          </p:nvSpPr>
          <p:spPr bwMode="auto">
            <a:xfrm>
              <a:off x="2026" y="36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6" name="Line 25"/>
            <p:cNvSpPr>
              <a:spLocks noChangeShapeType="1"/>
            </p:cNvSpPr>
            <p:nvPr/>
          </p:nvSpPr>
          <p:spPr bwMode="auto">
            <a:xfrm>
              <a:off x="1822" y="36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7" name="Line 26"/>
            <p:cNvSpPr>
              <a:spLocks noChangeShapeType="1"/>
            </p:cNvSpPr>
            <p:nvPr/>
          </p:nvSpPr>
          <p:spPr bwMode="auto">
            <a:xfrm>
              <a:off x="1615" y="36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8" name="Line 27"/>
            <p:cNvSpPr>
              <a:spLocks noChangeShapeType="1"/>
            </p:cNvSpPr>
            <p:nvPr/>
          </p:nvSpPr>
          <p:spPr bwMode="auto">
            <a:xfrm>
              <a:off x="1411" y="36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9" name="Line 28"/>
            <p:cNvSpPr>
              <a:spLocks noChangeShapeType="1"/>
            </p:cNvSpPr>
            <p:nvPr/>
          </p:nvSpPr>
          <p:spPr bwMode="auto">
            <a:xfrm>
              <a:off x="1205" y="36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0" name="Line 29"/>
            <p:cNvSpPr>
              <a:spLocks noChangeShapeType="1"/>
            </p:cNvSpPr>
            <p:nvPr/>
          </p:nvSpPr>
          <p:spPr bwMode="auto">
            <a:xfrm>
              <a:off x="1000" y="36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1" name="Line 30"/>
            <p:cNvSpPr>
              <a:spLocks noChangeShapeType="1"/>
            </p:cNvSpPr>
            <p:nvPr/>
          </p:nvSpPr>
          <p:spPr bwMode="auto">
            <a:xfrm>
              <a:off x="794" y="36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2" name="Line 31"/>
            <p:cNvSpPr>
              <a:spLocks noChangeShapeType="1"/>
            </p:cNvSpPr>
            <p:nvPr/>
          </p:nvSpPr>
          <p:spPr bwMode="auto">
            <a:xfrm>
              <a:off x="589" y="3622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3" name="Rectangle 32"/>
            <p:cNvSpPr>
              <a:spLocks noChangeArrowheads="1"/>
            </p:cNvSpPr>
            <p:nvPr/>
          </p:nvSpPr>
          <p:spPr bwMode="auto">
            <a:xfrm>
              <a:off x="2262" y="3653"/>
              <a:ext cx="132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/>
                <a:t>x</a:t>
              </a:r>
              <a:endParaRPr lang="en-US" altLang="en-US" sz="1800" i="1"/>
            </a:p>
          </p:txBody>
        </p:sp>
        <p:sp>
          <p:nvSpPr>
            <p:cNvPr id="21544" name="Rectangle 33"/>
            <p:cNvSpPr>
              <a:spLocks noChangeArrowheads="1"/>
            </p:cNvSpPr>
            <p:nvPr/>
          </p:nvSpPr>
          <p:spPr bwMode="auto">
            <a:xfrm>
              <a:off x="712" y="3670"/>
              <a:ext cx="12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600" b="1" i="1">
                  <a:latin typeface="Symbol" panose="05050102010706020507" pitchFamily="18" charset="2"/>
                </a:rPr>
                <a:t>m</a:t>
              </a:r>
              <a:endParaRPr lang="en-US" altLang="en-US" sz="1800"/>
            </a:p>
          </p:txBody>
        </p:sp>
        <p:sp>
          <p:nvSpPr>
            <p:cNvPr id="21545" name="Rectangle 34"/>
            <p:cNvSpPr>
              <a:spLocks noChangeArrowheads="1"/>
            </p:cNvSpPr>
            <p:nvPr/>
          </p:nvSpPr>
          <p:spPr bwMode="auto">
            <a:xfrm>
              <a:off x="832" y="3684"/>
              <a:ext cx="63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600" b="1"/>
                <a:t> = 2000</a:t>
              </a:r>
              <a:endParaRPr lang="en-US" altLang="en-US" sz="1800"/>
            </a:p>
          </p:txBody>
        </p:sp>
        <p:sp>
          <p:nvSpPr>
            <p:cNvPr id="21546" name="Rectangle 35"/>
            <p:cNvSpPr>
              <a:spLocks noChangeArrowheads="1"/>
            </p:cNvSpPr>
            <p:nvPr/>
          </p:nvSpPr>
          <p:spPr bwMode="auto">
            <a:xfrm>
              <a:off x="520" y="2379"/>
              <a:ext cx="12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600" b="1" i="1">
                  <a:latin typeface="Symbol" panose="05050102010706020507" pitchFamily="18" charset="2"/>
                </a:rPr>
                <a:t>s</a:t>
              </a:r>
              <a:endParaRPr lang="en-US" altLang="en-US" sz="1800"/>
            </a:p>
          </p:txBody>
        </p:sp>
        <p:sp>
          <p:nvSpPr>
            <p:cNvPr id="21547" name="Rectangle 36"/>
            <p:cNvSpPr>
              <a:spLocks noChangeArrowheads="1"/>
            </p:cNvSpPr>
            <p:nvPr/>
          </p:nvSpPr>
          <p:spPr bwMode="auto">
            <a:xfrm>
              <a:off x="648" y="2393"/>
              <a:ext cx="53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600" b="1"/>
                <a:t> = 200</a:t>
              </a:r>
              <a:endParaRPr lang="en-US" altLang="en-US" sz="1800"/>
            </a:p>
          </p:txBody>
        </p:sp>
        <p:sp>
          <p:nvSpPr>
            <p:cNvPr id="21548" name="Rectangle 37"/>
            <p:cNvSpPr>
              <a:spLocks noChangeArrowheads="1"/>
            </p:cNvSpPr>
            <p:nvPr/>
          </p:nvSpPr>
          <p:spPr bwMode="auto">
            <a:xfrm>
              <a:off x="1683" y="3684"/>
              <a:ext cx="41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600" b="1"/>
                <a:t>2400</a:t>
              </a:r>
              <a:endParaRPr lang="en-US" altLang="en-US" sz="1800"/>
            </a:p>
          </p:txBody>
        </p:sp>
        <p:sp>
          <p:nvSpPr>
            <p:cNvPr id="21549" name="Line 38"/>
            <p:cNvSpPr>
              <a:spLocks noChangeShapeType="1"/>
            </p:cNvSpPr>
            <p:nvPr/>
          </p:nvSpPr>
          <p:spPr bwMode="auto">
            <a:xfrm>
              <a:off x="1411" y="2643"/>
              <a:ext cx="1" cy="979"/>
            </a:xfrm>
            <a:prstGeom prst="line">
              <a:avLst/>
            </a:prstGeom>
            <a:noFill/>
            <a:ln w="174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" name="Group 83"/>
          <p:cNvGrpSpPr>
            <a:grpSpLocks/>
          </p:cNvGrpSpPr>
          <p:nvPr/>
        </p:nvGrpSpPr>
        <p:grpSpPr bwMode="auto">
          <a:xfrm>
            <a:off x="7232650" y="4459288"/>
            <a:ext cx="1452563" cy="906462"/>
            <a:chOff x="4556" y="2809"/>
            <a:chExt cx="915" cy="571"/>
          </a:xfrm>
        </p:grpSpPr>
        <p:sp>
          <p:nvSpPr>
            <p:cNvPr id="21515" name="Line 71"/>
            <p:cNvSpPr>
              <a:spLocks noChangeShapeType="1"/>
            </p:cNvSpPr>
            <p:nvPr/>
          </p:nvSpPr>
          <p:spPr bwMode="auto">
            <a:xfrm flipH="1">
              <a:off x="4556" y="3100"/>
              <a:ext cx="488" cy="280"/>
            </a:xfrm>
            <a:prstGeom prst="line">
              <a:avLst/>
            </a:prstGeom>
            <a:noFill/>
            <a:ln w="28575">
              <a:solidFill>
                <a:srgbClr val="B0D46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16" name="Rectangle 72"/>
            <p:cNvSpPr>
              <a:spLocks noChangeArrowheads="1"/>
            </p:cNvSpPr>
            <p:nvPr/>
          </p:nvSpPr>
          <p:spPr bwMode="auto">
            <a:xfrm>
              <a:off x="4561" y="2809"/>
              <a:ext cx="910" cy="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r"/>
              <a:r>
                <a:rPr lang="en-US" altLang="en-US" sz="2800" b="1">
                  <a:solidFill>
                    <a:srgbClr val="990099"/>
                  </a:solidFill>
                </a:rPr>
                <a:t>  	.4772</a:t>
              </a:r>
            </a:p>
          </p:txBody>
        </p:sp>
      </p:grpSp>
      <p:grpSp>
        <p:nvGrpSpPr>
          <p:cNvPr id="5" name="Group 84"/>
          <p:cNvGrpSpPr>
            <a:grpSpLocks/>
          </p:cNvGrpSpPr>
          <p:nvPr/>
        </p:nvGrpSpPr>
        <p:grpSpPr bwMode="auto">
          <a:xfrm>
            <a:off x="1652588" y="1638300"/>
            <a:ext cx="5389562" cy="3049588"/>
            <a:chOff x="1041" y="1032"/>
            <a:chExt cx="3395" cy="1921"/>
          </a:xfrm>
        </p:grpSpPr>
        <p:grpSp>
          <p:nvGrpSpPr>
            <p:cNvPr id="21512" name="Group 79"/>
            <p:cNvGrpSpPr>
              <a:grpSpLocks/>
            </p:cNvGrpSpPr>
            <p:nvPr/>
          </p:nvGrpSpPr>
          <p:grpSpPr bwMode="auto">
            <a:xfrm>
              <a:off x="1728" y="2160"/>
              <a:ext cx="1728" cy="793"/>
              <a:chOff x="1728" y="2160"/>
              <a:chExt cx="1728" cy="793"/>
            </a:xfrm>
          </p:grpSpPr>
          <p:sp>
            <p:nvSpPr>
              <p:cNvPr id="21513" name="Freeform 75"/>
              <p:cNvSpPr>
                <a:spLocks/>
              </p:cNvSpPr>
              <p:nvPr/>
            </p:nvSpPr>
            <p:spPr bwMode="auto">
              <a:xfrm>
                <a:off x="1730" y="2194"/>
                <a:ext cx="1726" cy="759"/>
              </a:xfrm>
              <a:custGeom>
                <a:avLst/>
                <a:gdLst>
                  <a:gd name="T0" fmla="*/ 0 w 1726"/>
                  <a:gd name="T1" fmla="*/ 386 h 759"/>
                  <a:gd name="T2" fmla="*/ 86 w 1726"/>
                  <a:gd name="T3" fmla="*/ 282 h 759"/>
                  <a:gd name="T4" fmla="*/ 151 w 1726"/>
                  <a:gd name="T5" fmla="*/ 227 h 759"/>
                  <a:gd name="T6" fmla="*/ 224 w 1726"/>
                  <a:gd name="T7" fmla="*/ 175 h 759"/>
                  <a:gd name="T8" fmla="*/ 304 w 1726"/>
                  <a:gd name="T9" fmla="*/ 134 h 759"/>
                  <a:gd name="T10" fmla="*/ 394 w 1726"/>
                  <a:gd name="T11" fmla="*/ 93 h 759"/>
                  <a:gd name="T12" fmla="*/ 502 w 1726"/>
                  <a:gd name="T13" fmla="*/ 57 h 759"/>
                  <a:gd name="T14" fmla="*/ 646 w 1726"/>
                  <a:gd name="T15" fmla="*/ 20 h 759"/>
                  <a:gd name="T16" fmla="*/ 778 w 1726"/>
                  <a:gd name="T17" fmla="*/ 6 h 759"/>
                  <a:gd name="T18" fmla="*/ 896 w 1726"/>
                  <a:gd name="T19" fmla="*/ 2 h 759"/>
                  <a:gd name="T20" fmla="*/ 1021 w 1726"/>
                  <a:gd name="T21" fmla="*/ 14 h 759"/>
                  <a:gd name="T22" fmla="*/ 1132 w 1726"/>
                  <a:gd name="T23" fmla="*/ 36 h 759"/>
                  <a:gd name="T24" fmla="*/ 1236 w 1726"/>
                  <a:gd name="T25" fmla="*/ 79 h 759"/>
                  <a:gd name="T26" fmla="*/ 1342 w 1726"/>
                  <a:gd name="T27" fmla="*/ 147 h 759"/>
                  <a:gd name="T28" fmla="*/ 1426 w 1726"/>
                  <a:gd name="T29" fmla="*/ 225 h 759"/>
                  <a:gd name="T30" fmla="*/ 1472 w 1726"/>
                  <a:gd name="T31" fmla="*/ 277 h 759"/>
                  <a:gd name="T32" fmla="*/ 1594 w 1726"/>
                  <a:gd name="T33" fmla="*/ 94 h 759"/>
                  <a:gd name="T34" fmla="*/ 1596 w 1726"/>
                  <a:gd name="T35" fmla="*/ 197 h 759"/>
                  <a:gd name="T36" fmla="*/ 1605 w 1726"/>
                  <a:gd name="T37" fmla="*/ 300 h 759"/>
                  <a:gd name="T38" fmla="*/ 1624 w 1726"/>
                  <a:gd name="T39" fmla="*/ 398 h 759"/>
                  <a:gd name="T40" fmla="*/ 1651 w 1726"/>
                  <a:gd name="T41" fmla="*/ 499 h 759"/>
                  <a:gd name="T42" fmla="*/ 1706 w 1726"/>
                  <a:gd name="T43" fmla="*/ 627 h 759"/>
                  <a:gd name="T44" fmla="*/ 1685 w 1726"/>
                  <a:gd name="T45" fmla="*/ 685 h 759"/>
                  <a:gd name="T46" fmla="*/ 1601 w 1726"/>
                  <a:gd name="T47" fmla="*/ 667 h 759"/>
                  <a:gd name="T48" fmla="*/ 1534 w 1726"/>
                  <a:gd name="T49" fmla="*/ 664 h 759"/>
                  <a:gd name="T50" fmla="*/ 1469 w 1726"/>
                  <a:gd name="T51" fmla="*/ 671 h 759"/>
                  <a:gd name="T52" fmla="*/ 1403 w 1726"/>
                  <a:gd name="T53" fmla="*/ 690 h 759"/>
                  <a:gd name="T54" fmla="*/ 1330 w 1726"/>
                  <a:gd name="T55" fmla="*/ 723 h 759"/>
                  <a:gd name="T56" fmla="*/ 1259 w 1726"/>
                  <a:gd name="T57" fmla="*/ 687 h 759"/>
                  <a:gd name="T58" fmla="*/ 1345 w 1726"/>
                  <a:gd name="T59" fmla="*/ 482 h 759"/>
                  <a:gd name="T60" fmla="*/ 1237 w 1726"/>
                  <a:gd name="T61" fmla="*/ 396 h 759"/>
                  <a:gd name="T62" fmla="*/ 1131 w 1726"/>
                  <a:gd name="T63" fmla="*/ 328 h 759"/>
                  <a:gd name="T64" fmla="*/ 1036 w 1726"/>
                  <a:gd name="T65" fmla="*/ 277 h 759"/>
                  <a:gd name="T66" fmla="*/ 921 w 1726"/>
                  <a:gd name="T67" fmla="*/ 232 h 759"/>
                  <a:gd name="T68" fmla="*/ 811 w 1726"/>
                  <a:gd name="T69" fmla="*/ 209 h 759"/>
                  <a:gd name="T70" fmla="*/ 707 w 1726"/>
                  <a:gd name="T71" fmla="*/ 195 h 759"/>
                  <a:gd name="T72" fmla="*/ 587 w 1726"/>
                  <a:gd name="T73" fmla="*/ 201 h 759"/>
                  <a:gd name="T74" fmla="*/ 470 w 1726"/>
                  <a:gd name="T75" fmla="*/ 211 h 759"/>
                  <a:gd name="T76" fmla="*/ 334 w 1726"/>
                  <a:gd name="T77" fmla="*/ 232 h 759"/>
                  <a:gd name="T78" fmla="*/ 231 w 1726"/>
                  <a:gd name="T79" fmla="*/ 266 h 759"/>
                  <a:gd name="T80" fmla="*/ 158 w 1726"/>
                  <a:gd name="T81" fmla="*/ 301 h 759"/>
                  <a:gd name="T82" fmla="*/ 97 w 1726"/>
                  <a:gd name="T83" fmla="*/ 343 h 75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726"/>
                  <a:gd name="T127" fmla="*/ 0 h 759"/>
                  <a:gd name="T128" fmla="*/ 1726 w 1726"/>
                  <a:gd name="T129" fmla="*/ 759 h 75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726" h="759">
                    <a:moveTo>
                      <a:pt x="7" y="425"/>
                    </a:moveTo>
                    <a:lnTo>
                      <a:pt x="0" y="386"/>
                    </a:lnTo>
                    <a:lnTo>
                      <a:pt x="52" y="320"/>
                    </a:lnTo>
                    <a:lnTo>
                      <a:pt x="86" y="282"/>
                    </a:lnTo>
                    <a:lnTo>
                      <a:pt x="122" y="255"/>
                    </a:lnTo>
                    <a:lnTo>
                      <a:pt x="151" y="227"/>
                    </a:lnTo>
                    <a:lnTo>
                      <a:pt x="190" y="200"/>
                    </a:lnTo>
                    <a:lnTo>
                      <a:pt x="224" y="175"/>
                    </a:lnTo>
                    <a:lnTo>
                      <a:pt x="269" y="153"/>
                    </a:lnTo>
                    <a:lnTo>
                      <a:pt x="304" y="134"/>
                    </a:lnTo>
                    <a:lnTo>
                      <a:pt x="341" y="113"/>
                    </a:lnTo>
                    <a:lnTo>
                      <a:pt x="394" y="93"/>
                    </a:lnTo>
                    <a:lnTo>
                      <a:pt x="443" y="75"/>
                    </a:lnTo>
                    <a:lnTo>
                      <a:pt x="502" y="57"/>
                    </a:lnTo>
                    <a:lnTo>
                      <a:pt x="581" y="34"/>
                    </a:lnTo>
                    <a:lnTo>
                      <a:pt x="646" y="20"/>
                    </a:lnTo>
                    <a:lnTo>
                      <a:pt x="700" y="14"/>
                    </a:lnTo>
                    <a:lnTo>
                      <a:pt x="778" y="6"/>
                    </a:lnTo>
                    <a:lnTo>
                      <a:pt x="837" y="0"/>
                    </a:lnTo>
                    <a:lnTo>
                      <a:pt x="896" y="2"/>
                    </a:lnTo>
                    <a:lnTo>
                      <a:pt x="958" y="4"/>
                    </a:lnTo>
                    <a:lnTo>
                      <a:pt x="1021" y="14"/>
                    </a:lnTo>
                    <a:lnTo>
                      <a:pt x="1076" y="22"/>
                    </a:lnTo>
                    <a:lnTo>
                      <a:pt x="1132" y="36"/>
                    </a:lnTo>
                    <a:lnTo>
                      <a:pt x="1185" y="57"/>
                    </a:lnTo>
                    <a:lnTo>
                      <a:pt x="1236" y="79"/>
                    </a:lnTo>
                    <a:lnTo>
                      <a:pt x="1290" y="108"/>
                    </a:lnTo>
                    <a:lnTo>
                      <a:pt x="1342" y="147"/>
                    </a:lnTo>
                    <a:lnTo>
                      <a:pt x="1382" y="181"/>
                    </a:lnTo>
                    <a:lnTo>
                      <a:pt x="1426" y="225"/>
                    </a:lnTo>
                    <a:lnTo>
                      <a:pt x="1457" y="258"/>
                    </a:lnTo>
                    <a:lnTo>
                      <a:pt x="1472" y="277"/>
                    </a:lnTo>
                    <a:lnTo>
                      <a:pt x="1582" y="46"/>
                    </a:lnTo>
                    <a:lnTo>
                      <a:pt x="1594" y="94"/>
                    </a:lnTo>
                    <a:lnTo>
                      <a:pt x="1594" y="147"/>
                    </a:lnTo>
                    <a:lnTo>
                      <a:pt x="1596" y="197"/>
                    </a:lnTo>
                    <a:lnTo>
                      <a:pt x="1600" y="247"/>
                    </a:lnTo>
                    <a:lnTo>
                      <a:pt x="1605" y="300"/>
                    </a:lnTo>
                    <a:lnTo>
                      <a:pt x="1615" y="354"/>
                    </a:lnTo>
                    <a:lnTo>
                      <a:pt x="1624" y="398"/>
                    </a:lnTo>
                    <a:lnTo>
                      <a:pt x="1637" y="450"/>
                    </a:lnTo>
                    <a:lnTo>
                      <a:pt x="1651" y="499"/>
                    </a:lnTo>
                    <a:lnTo>
                      <a:pt x="1671" y="561"/>
                    </a:lnTo>
                    <a:lnTo>
                      <a:pt x="1706" y="627"/>
                    </a:lnTo>
                    <a:lnTo>
                      <a:pt x="1725" y="698"/>
                    </a:lnTo>
                    <a:lnTo>
                      <a:pt x="1685" y="685"/>
                    </a:lnTo>
                    <a:lnTo>
                      <a:pt x="1646" y="676"/>
                    </a:lnTo>
                    <a:lnTo>
                      <a:pt x="1601" y="667"/>
                    </a:lnTo>
                    <a:lnTo>
                      <a:pt x="1559" y="663"/>
                    </a:lnTo>
                    <a:lnTo>
                      <a:pt x="1534" y="664"/>
                    </a:lnTo>
                    <a:lnTo>
                      <a:pt x="1507" y="666"/>
                    </a:lnTo>
                    <a:lnTo>
                      <a:pt x="1469" y="671"/>
                    </a:lnTo>
                    <a:lnTo>
                      <a:pt x="1434" y="681"/>
                    </a:lnTo>
                    <a:lnTo>
                      <a:pt x="1403" y="690"/>
                    </a:lnTo>
                    <a:lnTo>
                      <a:pt x="1367" y="707"/>
                    </a:lnTo>
                    <a:lnTo>
                      <a:pt x="1330" y="723"/>
                    </a:lnTo>
                    <a:lnTo>
                      <a:pt x="1277" y="758"/>
                    </a:lnTo>
                    <a:lnTo>
                      <a:pt x="1259" y="687"/>
                    </a:lnTo>
                    <a:lnTo>
                      <a:pt x="1362" y="500"/>
                    </a:lnTo>
                    <a:lnTo>
                      <a:pt x="1345" y="482"/>
                    </a:lnTo>
                    <a:lnTo>
                      <a:pt x="1286" y="434"/>
                    </a:lnTo>
                    <a:lnTo>
                      <a:pt x="1237" y="396"/>
                    </a:lnTo>
                    <a:lnTo>
                      <a:pt x="1172" y="350"/>
                    </a:lnTo>
                    <a:lnTo>
                      <a:pt x="1131" y="328"/>
                    </a:lnTo>
                    <a:lnTo>
                      <a:pt x="1092" y="305"/>
                    </a:lnTo>
                    <a:lnTo>
                      <a:pt x="1036" y="277"/>
                    </a:lnTo>
                    <a:lnTo>
                      <a:pt x="982" y="251"/>
                    </a:lnTo>
                    <a:lnTo>
                      <a:pt x="921" y="232"/>
                    </a:lnTo>
                    <a:lnTo>
                      <a:pt x="868" y="219"/>
                    </a:lnTo>
                    <a:lnTo>
                      <a:pt x="811" y="209"/>
                    </a:lnTo>
                    <a:lnTo>
                      <a:pt x="753" y="197"/>
                    </a:lnTo>
                    <a:lnTo>
                      <a:pt x="707" y="195"/>
                    </a:lnTo>
                    <a:lnTo>
                      <a:pt x="647" y="196"/>
                    </a:lnTo>
                    <a:lnTo>
                      <a:pt x="587" y="201"/>
                    </a:lnTo>
                    <a:lnTo>
                      <a:pt x="531" y="204"/>
                    </a:lnTo>
                    <a:lnTo>
                      <a:pt x="470" y="211"/>
                    </a:lnTo>
                    <a:lnTo>
                      <a:pt x="401" y="222"/>
                    </a:lnTo>
                    <a:lnTo>
                      <a:pt x="334" y="232"/>
                    </a:lnTo>
                    <a:lnTo>
                      <a:pt x="273" y="254"/>
                    </a:lnTo>
                    <a:lnTo>
                      <a:pt x="231" y="266"/>
                    </a:lnTo>
                    <a:lnTo>
                      <a:pt x="189" y="284"/>
                    </a:lnTo>
                    <a:lnTo>
                      <a:pt x="158" y="301"/>
                    </a:lnTo>
                    <a:lnTo>
                      <a:pt x="126" y="322"/>
                    </a:lnTo>
                    <a:lnTo>
                      <a:pt x="97" y="343"/>
                    </a:lnTo>
                    <a:lnTo>
                      <a:pt x="7" y="425"/>
                    </a:lnTo>
                  </a:path>
                </a:pathLst>
              </a:custGeom>
              <a:solidFill>
                <a:schemeClr val="folHlink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14" name="Freeform 76"/>
              <p:cNvSpPr>
                <a:spLocks/>
              </p:cNvSpPr>
              <p:nvPr/>
            </p:nvSpPr>
            <p:spPr bwMode="auto">
              <a:xfrm>
                <a:off x="1728" y="2160"/>
                <a:ext cx="1708" cy="718"/>
              </a:xfrm>
              <a:custGeom>
                <a:avLst/>
                <a:gdLst>
                  <a:gd name="T0" fmla="*/ 57 w 1708"/>
                  <a:gd name="T1" fmla="*/ 326 h 718"/>
                  <a:gd name="T2" fmla="*/ 117 w 1708"/>
                  <a:gd name="T3" fmla="*/ 264 h 718"/>
                  <a:gd name="T4" fmla="*/ 183 w 1708"/>
                  <a:gd name="T5" fmla="*/ 210 h 718"/>
                  <a:gd name="T6" fmla="*/ 263 w 1708"/>
                  <a:gd name="T7" fmla="*/ 156 h 718"/>
                  <a:gd name="T8" fmla="*/ 336 w 1708"/>
                  <a:gd name="T9" fmla="*/ 117 h 718"/>
                  <a:gd name="T10" fmla="*/ 438 w 1708"/>
                  <a:gd name="T11" fmla="*/ 79 h 718"/>
                  <a:gd name="T12" fmla="*/ 575 w 1708"/>
                  <a:gd name="T13" fmla="*/ 37 h 718"/>
                  <a:gd name="T14" fmla="*/ 694 w 1708"/>
                  <a:gd name="T15" fmla="*/ 16 h 718"/>
                  <a:gd name="T16" fmla="*/ 831 w 1708"/>
                  <a:gd name="T17" fmla="*/ 0 h 718"/>
                  <a:gd name="T18" fmla="*/ 951 w 1708"/>
                  <a:gd name="T19" fmla="*/ 2 h 718"/>
                  <a:gd name="T20" fmla="*/ 1069 w 1708"/>
                  <a:gd name="T21" fmla="*/ 17 h 718"/>
                  <a:gd name="T22" fmla="*/ 1176 w 1708"/>
                  <a:gd name="T23" fmla="*/ 49 h 718"/>
                  <a:gd name="T24" fmla="*/ 1280 w 1708"/>
                  <a:gd name="T25" fmla="*/ 96 h 718"/>
                  <a:gd name="T26" fmla="*/ 1371 w 1708"/>
                  <a:gd name="T27" fmla="*/ 164 h 718"/>
                  <a:gd name="T28" fmla="*/ 1445 w 1708"/>
                  <a:gd name="T29" fmla="*/ 236 h 718"/>
                  <a:gd name="T30" fmla="*/ 1583 w 1708"/>
                  <a:gd name="T31" fmla="*/ 78 h 718"/>
                  <a:gd name="T32" fmla="*/ 1583 w 1708"/>
                  <a:gd name="T33" fmla="*/ 176 h 718"/>
                  <a:gd name="T34" fmla="*/ 1592 w 1708"/>
                  <a:gd name="T35" fmla="*/ 274 h 718"/>
                  <a:gd name="T36" fmla="*/ 1609 w 1708"/>
                  <a:gd name="T37" fmla="*/ 368 h 718"/>
                  <a:gd name="T38" fmla="*/ 1635 w 1708"/>
                  <a:gd name="T39" fmla="*/ 464 h 718"/>
                  <a:gd name="T40" fmla="*/ 1674 w 1708"/>
                  <a:gd name="T41" fmla="*/ 576 h 718"/>
                  <a:gd name="T42" fmla="*/ 1707 w 1708"/>
                  <a:gd name="T43" fmla="*/ 656 h 718"/>
                  <a:gd name="T44" fmla="*/ 1628 w 1708"/>
                  <a:gd name="T45" fmla="*/ 634 h 718"/>
                  <a:gd name="T46" fmla="*/ 1542 w 1708"/>
                  <a:gd name="T47" fmla="*/ 623 h 718"/>
                  <a:gd name="T48" fmla="*/ 1491 w 1708"/>
                  <a:gd name="T49" fmla="*/ 626 h 718"/>
                  <a:gd name="T50" fmla="*/ 1417 w 1708"/>
                  <a:gd name="T51" fmla="*/ 641 h 718"/>
                  <a:gd name="T52" fmla="*/ 1350 w 1708"/>
                  <a:gd name="T53" fmla="*/ 668 h 718"/>
                  <a:gd name="T54" fmla="*/ 1260 w 1708"/>
                  <a:gd name="T55" fmla="*/ 717 h 718"/>
                  <a:gd name="T56" fmla="*/ 1332 w 1708"/>
                  <a:gd name="T57" fmla="*/ 453 h 718"/>
                  <a:gd name="T58" fmla="*/ 1224 w 1708"/>
                  <a:gd name="T59" fmla="*/ 372 h 718"/>
                  <a:gd name="T60" fmla="*/ 1119 w 1708"/>
                  <a:gd name="T61" fmla="*/ 308 h 718"/>
                  <a:gd name="T62" fmla="*/ 1026 w 1708"/>
                  <a:gd name="T63" fmla="*/ 261 h 718"/>
                  <a:gd name="T64" fmla="*/ 911 w 1708"/>
                  <a:gd name="T65" fmla="*/ 220 h 718"/>
                  <a:gd name="T66" fmla="*/ 802 w 1708"/>
                  <a:gd name="T67" fmla="*/ 200 h 718"/>
                  <a:gd name="T68" fmla="*/ 699 w 1708"/>
                  <a:gd name="T69" fmla="*/ 189 h 718"/>
                  <a:gd name="T70" fmla="*/ 579 w 1708"/>
                  <a:gd name="T71" fmla="*/ 196 h 718"/>
                  <a:gd name="T72" fmla="*/ 462 w 1708"/>
                  <a:gd name="T73" fmla="*/ 208 h 718"/>
                  <a:gd name="T74" fmla="*/ 327 w 1708"/>
                  <a:gd name="T75" fmla="*/ 230 h 718"/>
                  <a:gd name="T76" fmla="*/ 224 w 1708"/>
                  <a:gd name="T77" fmla="*/ 263 h 718"/>
                  <a:gd name="T78" fmla="*/ 148 w 1708"/>
                  <a:gd name="T79" fmla="*/ 299 h 718"/>
                  <a:gd name="T80" fmla="*/ 91 w 1708"/>
                  <a:gd name="T81" fmla="*/ 340 h 71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708"/>
                  <a:gd name="T124" fmla="*/ 0 h 718"/>
                  <a:gd name="T125" fmla="*/ 1708 w 1708"/>
                  <a:gd name="T126" fmla="*/ 718 h 71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708" h="718">
                    <a:moveTo>
                      <a:pt x="0" y="421"/>
                    </a:moveTo>
                    <a:lnTo>
                      <a:pt x="57" y="326"/>
                    </a:lnTo>
                    <a:lnTo>
                      <a:pt x="84" y="296"/>
                    </a:lnTo>
                    <a:lnTo>
                      <a:pt x="117" y="264"/>
                    </a:lnTo>
                    <a:lnTo>
                      <a:pt x="146" y="239"/>
                    </a:lnTo>
                    <a:lnTo>
                      <a:pt x="183" y="210"/>
                    </a:lnTo>
                    <a:lnTo>
                      <a:pt x="219" y="183"/>
                    </a:lnTo>
                    <a:lnTo>
                      <a:pt x="263" y="156"/>
                    </a:lnTo>
                    <a:lnTo>
                      <a:pt x="299" y="137"/>
                    </a:lnTo>
                    <a:lnTo>
                      <a:pt x="336" y="117"/>
                    </a:lnTo>
                    <a:lnTo>
                      <a:pt x="388" y="95"/>
                    </a:lnTo>
                    <a:lnTo>
                      <a:pt x="438" y="79"/>
                    </a:lnTo>
                    <a:lnTo>
                      <a:pt x="496" y="61"/>
                    </a:lnTo>
                    <a:lnTo>
                      <a:pt x="575" y="37"/>
                    </a:lnTo>
                    <a:lnTo>
                      <a:pt x="640" y="23"/>
                    </a:lnTo>
                    <a:lnTo>
                      <a:pt x="694" y="16"/>
                    </a:lnTo>
                    <a:lnTo>
                      <a:pt x="771" y="6"/>
                    </a:lnTo>
                    <a:lnTo>
                      <a:pt x="831" y="0"/>
                    </a:lnTo>
                    <a:lnTo>
                      <a:pt x="889" y="1"/>
                    </a:lnTo>
                    <a:lnTo>
                      <a:pt x="951" y="2"/>
                    </a:lnTo>
                    <a:lnTo>
                      <a:pt x="1013" y="10"/>
                    </a:lnTo>
                    <a:lnTo>
                      <a:pt x="1069" y="17"/>
                    </a:lnTo>
                    <a:lnTo>
                      <a:pt x="1124" y="30"/>
                    </a:lnTo>
                    <a:lnTo>
                      <a:pt x="1176" y="49"/>
                    </a:lnTo>
                    <a:lnTo>
                      <a:pt x="1228" y="69"/>
                    </a:lnTo>
                    <a:lnTo>
                      <a:pt x="1280" y="96"/>
                    </a:lnTo>
                    <a:lnTo>
                      <a:pt x="1332" y="132"/>
                    </a:lnTo>
                    <a:lnTo>
                      <a:pt x="1371" y="164"/>
                    </a:lnTo>
                    <a:lnTo>
                      <a:pt x="1414" y="205"/>
                    </a:lnTo>
                    <a:lnTo>
                      <a:pt x="1445" y="236"/>
                    </a:lnTo>
                    <a:lnTo>
                      <a:pt x="1488" y="281"/>
                    </a:lnTo>
                    <a:lnTo>
                      <a:pt x="1583" y="78"/>
                    </a:lnTo>
                    <a:lnTo>
                      <a:pt x="1582" y="129"/>
                    </a:lnTo>
                    <a:lnTo>
                      <a:pt x="1583" y="176"/>
                    </a:lnTo>
                    <a:lnTo>
                      <a:pt x="1587" y="224"/>
                    </a:lnTo>
                    <a:lnTo>
                      <a:pt x="1592" y="274"/>
                    </a:lnTo>
                    <a:lnTo>
                      <a:pt x="1601" y="326"/>
                    </a:lnTo>
                    <a:lnTo>
                      <a:pt x="1609" y="368"/>
                    </a:lnTo>
                    <a:lnTo>
                      <a:pt x="1622" y="417"/>
                    </a:lnTo>
                    <a:lnTo>
                      <a:pt x="1635" y="464"/>
                    </a:lnTo>
                    <a:lnTo>
                      <a:pt x="1655" y="523"/>
                    </a:lnTo>
                    <a:lnTo>
                      <a:pt x="1674" y="576"/>
                    </a:lnTo>
                    <a:lnTo>
                      <a:pt x="1689" y="611"/>
                    </a:lnTo>
                    <a:lnTo>
                      <a:pt x="1707" y="656"/>
                    </a:lnTo>
                    <a:lnTo>
                      <a:pt x="1668" y="643"/>
                    </a:lnTo>
                    <a:lnTo>
                      <a:pt x="1628" y="634"/>
                    </a:lnTo>
                    <a:lnTo>
                      <a:pt x="1583" y="626"/>
                    </a:lnTo>
                    <a:lnTo>
                      <a:pt x="1542" y="623"/>
                    </a:lnTo>
                    <a:lnTo>
                      <a:pt x="1516" y="623"/>
                    </a:lnTo>
                    <a:lnTo>
                      <a:pt x="1491" y="626"/>
                    </a:lnTo>
                    <a:lnTo>
                      <a:pt x="1452" y="632"/>
                    </a:lnTo>
                    <a:lnTo>
                      <a:pt x="1417" y="641"/>
                    </a:lnTo>
                    <a:lnTo>
                      <a:pt x="1386" y="650"/>
                    </a:lnTo>
                    <a:lnTo>
                      <a:pt x="1350" y="668"/>
                    </a:lnTo>
                    <a:lnTo>
                      <a:pt x="1313" y="684"/>
                    </a:lnTo>
                    <a:lnTo>
                      <a:pt x="1260" y="717"/>
                    </a:lnTo>
                    <a:lnTo>
                      <a:pt x="1381" y="493"/>
                    </a:lnTo>
                    <a:lnTo>
                      <a:pt x="1332" y="453"/>
                    </a:lnTo>
                    <a:lnTo>
                      <a:pt x="1274" y="408"/>
                    </a:lnTo>
                    <a:lnTo>
                      <a:pt x="1224" y="372"/>
                    </a:lnTo>
                    <a:lnTo>
                      <a:pt x="1160" y="330"/>
                    </a:lnTo>
                    <a:lnTo>
                      <a:pt x="1119" y="308"/>
                    </a:lnTo>
                    <a:lnTo>
                      <a:pt x="1081" y="287"/>
                    </a:lnTo>
                    <a:lnTo>
                      <a:pt x="1026" y="261"/>
                    </a:lnTo>
                    <a:lnTo>
                      <a:pt x="972" y="238"/>
                    </a:lnTo>
                    <a:lnTo>
                      <a:pt x="911" y="220"/>
                    </a:lnTo>
                    <a:lnTo>
                      <a:pt x="859" y="209"/>
                    </a:lnTo>
                    <a:lnTo>
                      <a:pt x="802" y="200"/>
                    </a:lnTo>
                    <a:lnTo>
                      <a:pt x="744" y="190"/>
                    </a:lnTo>
                    <a:lnTo>
                      <a:pt x="699" y="189"/>
                    </a:lnTo>
                    <a:lnTo>
                      <a:pt x="640" y="191"/>
                    </a:lnTo>
                    <a:lnTo>
                      <a:pt x="579" y="196"/>
                    </a:lnTo>
                    <a:lnTo>
                      <a:pt x="523" y="200"/>
                    </a:lnTo>
                    <a:lnTo>
                      <a:pt x="462" y="208"/>
                    </a:lnTo>
                    <a:lnTo>
                      <a:pt x="393" y="218"/>
                    </a:lnTo>
                    <a:lnTo>
                      <a:pt x="327" y="230"/>
                    </a:lnTo>
                    <a:lnTo>
                      <a:pt x="267" y="252"/>
                    </a:lnTo>
                    <a:lnTo>
                      <a:pt x="224" y="263"/>
                    </a:lnTo>
                    <a:lnTo>
                      <a:pt x="182" y="281"/>
                    </a:lnTo>
                    <a:lnTo>
                      <a:pt x="148" y="299"/>
                    </a:lnTo>
                    <a:lnTo>
                      <a:pt x="117" y="317"/>
                    </a:lnTo>
                    <a:lnTo>
                      <a:pt x="91" y="340"/>
                    </a:lnTo>
                    <a:lnTo>
                      <a:pt x="0" y="421"/>
                    </a:lnTo>
                  </a:path>
                </a:pathLst>
              </a:custGeom>
              <a:solidFill>
                <a:srgbClr val="B0D460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aphicFrame>
          <p:nvGraphicFramePr>
            <p:cNvPr id="21506" name="Object 77"/>
            <p:cNvGraphicFramePr>
              <a:graphicFrameLocks noChangeAspect="1"/>
            </p:cNvGraphicFramePr>
            <p:nvPr/>
          </p:nvGraphicFramePr>
          <p:xfrm>
            <a:off x="1041" y="1032"/>
            <a:ext cx="3395" cy="74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87047" name="Equation" r:id="rId4" imgW="1917700" imgH="419100" progId="Equation.DSMT4">
                    <p:embed/>
                  </p:oleObj>
                </mc:Choice>
                <mc:Fallback>
                  <p:oleObj name="Equation" r:id="rId4" imgW="1917700" imgH="419100" progId="Equation.DSMT4">
                    <p:embed/>
                    <p:pic>
                      <p:nvPicPr>
                        <p:cNvPr id="21506" name="Object 7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041" y="1032"/>
                          <a:ext cx="3395" cy="74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  <p:extLst>
      <p:ext uri="{BB962C8B-B14F-4D97-AF65-F5344CB8AC3E}">
        <p14:creationId xmlns:p14="http://schemas.microsoft.com/office/powerpoint/2010/main" val="2704342119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1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Solution*  </a:t>
            </a:r>
            <a:r>
              <a:rPr lang="en-US" altLang="en-US" b="1" i="1"/>
              <a:t>P</a:t>
            </a:r>
            <a:r>
              <a:rPr lang="en-US" altLang="en-US" b="1"/>
              <a:t>(</a:t>
            </a:r>
            <a:r>
              <a:rPr lang="en-US" altLang="en-US" b="1" i="1"/>
              <a:t>x </a:t>
            </a:r>
            <a:r>
              <a:rPr lang="en-US" altLang="en-US" b="1">
                <a:latin typeface="Symbol" panose="05050102010706020507" pitchFamily="18" charset="2"/>
              </a:rPr>
              <a:t></a:t>
            </a:r>
            <a:r>
              <a:rPr lang="en-US" altLang="en-US" b="1"/>
              <a:t> 1470)</a:t>
            </a:r>
          </a:p>
        </p:txBody>
      </p:sp>
      <p:grpSp>
        <p:nvGrpSpPr>
          <p:cNvPr id="2" name="Group 85"/>
          <p:cNvGrpSpPr>
            <a:grpSpLocks/>
          </p:cNvGrpSpPr>
          <p:nvPr/>
        </p:nvGrpSpPr>
        <p:grpSpPr bwMode="auto">
          <a:xfrm>
            <a:off x="5216525" y="2779713"/>
            <a:ext cx="3697288" cy="3490912"/>
            <a:chOff x="3286" y="1751"/>
            <a:chExt cx="2329" cy="2199"/>
          </a:xfrm>
        </p:grpSpPr>
        <p:sp>
          <p:nvSpPr>
            <p:cNvPr id="22579" name="Freeform 39"/>
            <p:cNvSpPr>
              <a:spLocks/>
            </p:cNvSpPr>
            <p:nvPr/>
          </p:nvSpPr>
          <p:spPr bwMode="auto">
            <a:xfrm>
              <a:off x="3425" y="3340"/>
              <a:ext cx="389" cy="268"/>
            </a:xfrm>
            <a:custGeom>
              <a:avLst/>
              <a:gdLst>
                <a:gd name="T0" fmla="*/ 389 w 389"/>
                <a:gd name="T1" fmla="*/ 0 h 268"/>
                <a:gd name="T2" fmla="*/ 389 w 389"/>
                <a:gd name="T3" fmla="*/ 268 h 268"/>
                <a:gd name="T4" fmla="*/ 0 w 389"/>
                <a:gd name="T5" fmla="*/ 268 h 268"/>
                <a:gd name="T6" fmla="*/ 63 w 389"/>
                <a:gd name="T7" fmla="*/ 247 h 268"/>
                <a:gd name="T8" fmla="*/ 124 w 389"/>
                <a:gd name="T9" fmla="*/ 221 h 268"/>
                <a:gd name="T10" fmla="*/ 181 w 389"/>
                <a:gd name="T11" fmla="*/ 194 h 268"/>
                <a:gd name="T12" fmla="*/ 233 w 389"/>
                <a:gd name="T13" fmla="*/ 160 h 268"/>
                <a:gd name="T14" fmla="*/ 280 w 389"/>
                <a:gd name="T15" fmla="*/ 125 h 268"/>
                <a:gd name="T16" fmla="*/ 322 w 389"/>
                <a:gd name="T17" fmla="*/ 85 h 268"/>
                <a:gd name="T18" fmla="*/ 360 w 389"/>
                <a:gd name="T19" fmla="*/ 45 h 268"/>
                <a:gd name="T20" fmla="*/ 389 w 389"/>
                <a:gd name="T21" fmla="*/ 0 h 2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89"/>
                <a:gd name="T34" fmla="*/ 0 h 268"/>
                <a:gd name="T35" fmla="*/ 389 w 389"/>
                <a:gd name="T36" fmla="*/ 268 h 26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89" h="268">
                  <a:moveTo>
                    <a:pt x="389" y="0"/>
                  </a:moveTo>
                  <a:lnTo>
                    <a:pt x="389" y="268"/>
                  </a:lnTo>
                  <a:lnTo>
                    <a:pt x="0" y="268"/>
                  </a:lnTo>
                  <a:lnTo>
                    <a:pt x="63" y="247"/>
                  </a:lnTo>
                  <a:lnTo>
                    <a:pt x="124" y="221"/>
                  </a:lnTo>
                  <a:lnTo>
                    <a:pt x="181" y="194"/>
                  </a:lnTo>
                  <a:lnTo>
                    <a:pt x="233" y="160"/>
                  </a:lnTo>
                  <a:lnTo>
                    <a:pt x="280" y="125"/>
                  </a:lnTo>
                  <a:lnTo>
                    <a:pt x="322" y="85"/>
                  </a:lnTo>
                  <a:lnTo>
                    <a:pt x="360" y="45"/>
                  </a:lnTo>
                  <a:lnTo>
                    <a:pt x="389" y="0"/>
                  </a:lnTo>
                  <a:close/>
                </a:path>
              </a:pathLst>
            </a:custGeom>
            <a:solidFill>
              <a:srgbClr val="D200D2">
                <a:alpha val="50195"/>
              </a:srgbClr>
            </a:solidFill>
            <a:ln w="174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80" name="Line 40"/>
            <p:cNvSpPr>
              <a:spLocks noChangeShapeType="1"/>
            </p:cNvSpPr>
            <p:nvPr/>
          </p:nvSpPr>
          <p:spPr bwMode="auto">
            <a:xfrm>
              <a:off x="4339" y="2629"/>
              <a:ext cx="1" cy="979"/>
            </a:xfrm>
            <a:prstGeom prst="line">
              <a:avLst/>
            </a:prstGeom>
            <a:noFill/>
            <a:ln w="174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1" name="Freeform 41"/>
            <p:cNvSpPr>
              <a:spLocks/>
            </p:cNvSpPr>
            <p:nvPr/>
          </p:nvSpPr>
          <p:spPr bwMode="auto">
            <a:xfrm>
              <a:off x="4339" y="2621"/>
              <a:ext cx="1026" cy="987"/>
            </a:xfrm>
            <a:custGeom>
              <a:avLst/>
              <a:gdLst>
                <a:gd name="T0" fmla="*/ 1026 w 1026"/>
                <a:gd name="T1" fmla="*/ 987 h 987"/>
                <a:gd name="T2" fmla="*/ 919 w 1026"/>
                <a:gd name="T3" fmla="*/ 976 h 987"/>
                <a:gd name="T4" fmla="*/ 864 w 1026"/>
                <a:gd name="T5" fmla="*/ 964 h 987"/>
                <a:gd name="T6" fmla="*/ 811 w 1026"/>
                <a:gd name="T7" fmla="*/ 949 h 987"/>
                <a:gd name="T8" fmla="*/ 756 w 1026"/>
                <a:gd name="T9" fmla="*/ 926 h 987"/>
                <a:gd name="T10" fmla="*/ 702 w 1026"/>
                <a:gd name="T11" fmla="*/ 894 h 987"/>
                <a:gd name="T12" fmla="*/ 649 w 1026"/>
                <a:gd name="T13" fmla="*/ 854 h 987"/>
                <a:gd name="T14" fmla="*/ 539 w 1026"/>
                <a:gd name="T15" fmla="*/ 741 h 987"/>
                <a:gd name="T16" fmla="*/ 432 w 1026"/>
                <a:gd name="T17" fmla="*/ 579 h 987"/>
                <a:gd name="T18" fmla="*/ 325 w 1026"/>
                <a:gd name="T19" fmla="*/ 385 h 987"/>
                <a:gd name="T20" fmla="*/ 270 w 1026"/>
                <a:gd name="T21" fmla="*/ 286 h 987"/>
                <a:gd name="T22" fmla="*/ 215 w 1026"/>
                <a:gd name="T23" fmla="*/ 196 h 987"/>
                <a:gd name="T24" fmla="*/ 162 w 1026"/>
                <a:gd name="T25" fmla="*/ 116 h 987"/>
                <a:gd name="T26" fmla="*/ 108 w 1026"/>
                <a:gd name="T27" fmla="*/ 53 h 987"/>
                <a:gd name="T28" fmla="*/ 53 w 1026"/>
                <a:gd name="T29" fmla="*/ 13 h 987"/>
                <a:gd name="T30" fmla="*/ 0 w 1026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6"/>
                <a:gd name="T49" fmla="*/ 0 h 987"/>
                <a:gd name="T50" fmla="*/ 1026 w 1026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6" h="987">
                  <a:moveTo>
                    <a:pt x="1026" y="987"/>
                  </a:moveTo>
                  <a:lnTo>
                    <a:pt x="919" y="976"/>
                  </a:lnTo>
                  <a:lnTo>
                    <a:pt x="864" y="964"/>
                  </a:lnTo>
                  <a:lnTo>
                    <a:pt x="811" y="949"/>
                  </a:lnTo>
                  <a:lnTo>
                    <a:pt x="756" y="926"/>
                  </a:lnTo>
                  <a:lnTo>
                    <a:pt x="702" y="894"/>
                  </a:lnTo>
                  <a:lnTo>
                    <a:pt x="649" y="854"/>
                  </a:lnTo>
                  <a:lnTo>
                    <a:pt x="539" y="741"/>
                  </a:lnTo>
                  <a:lnTo>
                    <a:pt x="432" y="579"/>
                  </a:lnTo>
                  <a:lnTo>
                    <a:pt x="325" y="385"/>
                  </a:lnTo>
                  <a:lnTo>
                    <a:pt x="270" y="286"/>
                  </a:lnTo>
                  <a:lnTo>
                    <a:pt x="215" y="196"/>
                  </a:lnTo>
                  <a:lnTo>
                    <a:pt x="162" y="116"/>
                  </a:lnTo>
                  <a:lnTo>
                    <a:pt x="108" y="53"/>
                  </a:lnTo>
                  <a:lnTo>
                    <a:pt x="53" y="13"/>
                  </a:lnTo>
                  <a:lnTo>
                    <a:pt x="0" y="0"/>
                  </a:lnTo>
                </a:path>
              </a:pathLst>
            </a:custGeom>
            <a:noFill/>
            <a:ln w="57150">
              <a:solidFill>
                <a:srgbClr val="99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2" name="Freeform 42"/>
            <p:cNvSpPr>
              <a:spLocks/>
            </p:cNvSpPr>
            <p:nvPr/>
          </p:nvSpPr>
          <p:spPr bwMode="auto">
            <a:xfrm>
              <a:off x="3311" y="2621"/>
              <a:ext cx="1028" cy="987"/>
            </a:xfrm>
            <a:custGeom>
              <a:avLst/>
              <a:gdLst>
                <a:gd name="T0" fmla="*/ 0 w 1028"/>
                <a:gd name="T1" fmla="*/ 987 h 987"/>
                <a:gd name="T2" fmla="*/ 107 w 1028"/>
                <a:gd name="T3" fmla="*/ 976 h 987"/>
                <a:gd name="T4" fmla="*/ 162 w 1028"/>
                <a:gd name="T5" fmla="*/ 964 h 987"/>
                <a:gd name="T6" fmla="*/ 217 w 1028"/>
                <a:gd name="T7" fmla="*/ 949 h 987"/>
                <a:gd name="T8" fmla="*/ 270 w 1028"/>
                <a:gd name="T9" fmla="*/ 926 h 987"/>
                <a:gd name="T10" fmla="*/ 324 w 1028"/>
                <a:gd name="T11" fmla="*/ 894 h 987"/>
                <a:gd name="T12" fmla="*/ 379 w 1028"/>
                <a:gd name="T13" fmla="*/ 854 h 987"/>
                <a:gd name="T14" fmla="*/ 487 w 1028"/>
                <a:gd name="T15" fmla="*/ 741 h 987"/>
                <a:gd name="T16" fmla="*/ 594 w 1028"/>
                <a:gd name="T17" fmla="*/ 579 h 987"/>
                <a:gd name="T18" fmla="*/ 704 w 1028"/>
                <a:gd name="T19" fmla="*/ 385 h 987"/>
                <a:gd name="T20" fmla="*/ 756 w 1028"/>
                <a:gd name="T21" fmla="*/ 286 h 987"/>
                <a:gd name="T22" fmla="*/ 811 w 1028"/>
                <a:gd name="T23" fmla="*/ 196 h 987"/>
                <a:gd name="T24" fmla="*/ 866 w 1028"/>
                <a:gd name="T25" fmla="*/ 116 h 987"/>
                <a:gd name="T26" fmla="*/ 918 w 1028"/>
                <a:gd name="T27" fmla="*/ 53 h 987"/>
                <a:gd name="T28" fmla="*/ 973 w 1028"/>
                <a:gd name="T29" fmla="*/ 13 h 987"/>
                <a:gd name="T30" fmla="*/ 1028 w 1028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8"/>
                <a:gd name="T49" fmla="*/ 0 h 987"/>
                <a:gd name="T50" fmla="*/ 1028 w 1028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8" h="987">
                  <a:moveTo>
                    <a:pt x="0" y="987"/>
                  </a:moveTo>
                  <a:lnTo>
                    <a:pt x="107" y="976"/>
                  </a:lnTo>
                  <a:lnTo>
                    <a:pt x="162" y="964"/>
                  </a:lnTo>
                  <a:lnTo>
                    <a:pt x="217" y="949"/>
                  </a:lnTo>
                  <a:lnTo>
                    <a:pt x="270" y="926"/>
                  </a:lnTo>
                  <a:lnTo>
                    <a:pt x="324" y="894"/>
                  </a:lnTo>
                  <a:lnTo>
                    <a:pt x="379" y="854"/>
                  </a:lnTo>
                  <a:lnTo>
                    <a:pt x="487" y="741"/>
                  </a:lnTo>
                  <a:lnTo>
                    <a:pt x="594" y="579"/>
                  </a:lnTo>
                  <a:lnTo>
                    <a:pt x="704" y="385"/>
                  </a:lnTo>
                  <a:lnTo>
                    <a:pt x="756" y="286"/>
                  </a:lnTo>
                  <a:lnTo>
                    <a:pt x="811" y="196"/>
                  </a:lnTo>
                  <a:lnTo>
                    <a:pt x="866" y="116"/>
                  </a:lnTo>
                  <a:lnTo>
                    <a:pt x="918" y="53"/>
                  </a:lnTo>
                  <a:lnTo>
                    <a:pt x="973" y="13"/>
                  </a:lnTo>
                  <a:lnTo>
                    <a:pt x="1028" y="0"/>
                  </a:lnTo>
                </a:path>
              </a:pathLst>
            </a:custGeom>
            <a:noFill/>
            <a:ln w="57150">
              <a:solidFill>
                <a:srgbClr val="99009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3" name="Freeform 43"/>
            <p:cNvSpPr>
              <a:spLocks/>
            </p:cNvSpPr>
            <p:nvPr/>
          </p:nvSpPr>
          <p:spPr bwMode="auto">
            <a:xfrm>
              <a:off x="3311" y="2644"/>
              <a:ext cx="2054" cy="964"/>
            </a:xfrm>
            <a:custGeom>
              <a:avLst/>
              <a:gdLst>
                <a:gd name="T0" fmla="*/ 0 w 2054"/>
                <a:gd name="T1" fmla="*/ 0 h 964"/>
                <a:gd name="T2" fmla="*/ 0 w 2054"/>
                <a:gd name="T3" fmla="*/ 964 h 964"/>
                <a:gd name="T4" fmla="*/ 2054 w 2054"/>
                <a:gd name="T5" fmla="*/ 964 h 964"/>
                <a:gd name="T6" fmla="*/ 0 60000 65536"/>
                <a:gd name="T7" fmla="*/ 0 60000 65536"/>
                <a:gd name="T8" fmla="*/ 0 60000 65536"/>
                <a:gd name="T9" fmla="*/ 0 w 2054"/>
                <a:gd name="T10" fmla="*/ 0 h 964"/>
                <a:gd name="T11" fmla="*/ 2054 w 2054"/>
                <a:gd name="T12" fmla="*/ 964 h 9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54" h="964">
                  <a:moveTo>
                    <a:pt x="0" y="0"/>
                  </a:moveTo>
                  <a:lnTo>
                    <a:pt x="0" y="964"/>
                  </a:lnTo>
                  <a:lnTo>
                    <a:pt x="2054" y="964"/>
                  </a:lnTo>
                </a:path>
              </a:pathLst>
            </a:custGeom>
            <a:noFill/>
            <a:ln w="30163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4" name="Line 44"/>
            <p:cNvSpPr>
              <a:spLocks noChangeShapeType="1"/>
            </p:cNvSpPr>
            <p:nvPr/>
          </p:nvSpPr>
          <p:spPr bwMode="auto">
            <a:xfrm>
              <a:off x="3286" y="2644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5" name="Line 45"/>
            <p:cNvSpPr>
              <a:spLocks noChangeShapeType="1"/>
            </p:cNvSpPr>
            <p:nvPr/>
          </p:nvSpPr>
          <p:spPr bwMode="auto">
            <a:xfrm>
              <a:off x="3286" y="2739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6" name="Line 46"/>
            <p:cNvSpPr>
              <a:spLocks noChangeShapeType="1"/>
            </p:cNvSpPr>
            <p:nvPr/>
          </p:nvSpPr>
          <p:spPr bwMode="auto">
            <a:xfrm>
              <a:off x="3286" y="283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7" name="Line 47"/>
            <p:cNvSpPr>
              <a:spLocks noChangeShapeType="1"/>
            </p:cNvSpPr>
            <p:nvPr/>
          </p:nvSpPr>
          <p:spPr bwMode="auto">
            <a:xfrm>
              <a:off x="3286" y="2932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8" name="Line 48"/>
            <p:cNvSpPr>
              <a:spLocks noChangeShapeType="1"/>
            </p:cNvSpPr>
            <p:nvPr/>
          </p:nvSpPr>
          <p:spPr bwMode="auto">
            <a:xfrm>
              <a:off x="3286" y="3029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9" name="Line 49"/>
            <p:cNvSpPr>
              <a:spLocks noChangeShapeType="1"/>
            </p:cNvSpPr>
            <p:nvPr/>
          </p:nvSpPr>
          <p:spPr bwMode="auto">
            <a:xfrm>
              <a:off x="3286" y="312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0" name="Line 50"/>
            <p:cNvSpPr>
              <a:spLocks noChangeShapeType="1"/>
            </p:cNvSpPr>
            <p:nvPr/>
          </p:nvSpPr>
          <p:spPr bwMode="auto">
            <a:xfrm>
              <a:off x="3286" y="3223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1" name="Line 51"/>
            <p:cNvSpPr>
              <a:spLocks noChangeShapeType="1"/>
            </p:cNvSpPr>
            <p:nvPr/>
          </p:nvSpPr>
          <p:spPr bwMode="auto">
            <a:xfrm>
              <a:off x="3286" y="3319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2" name="Line 52"/>
            <p:cNvSpPr>
              <a:spLocks noChangeShapeType="1"/>
            </p:cNvSpPr>
            <p:nvPr/>
          </p:nvSpPr>
          <p:spPr bwMode="auto">
            <a:xfrm>
              <a:off x="3286" y="341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3" name="Line 53"/>
            <p:cNvSpPr>
              <a:spLocks noChangeShapeType="1"/>
            </p:cNvSpPr>
            <p:nvPr/>
          </p:nvSpPr>
          <p:spPr bwMode="auto">
            <a:xfrm>
              <a:off x="3286" y="3511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4" name="Line 54"/>
            <p:cNvSpPr>
              <a:spLocks noChangeShapeType="1"/>
            </p:cNvSpPr>
            <p:nvPr/>
          </p:nvSpPr>
          <p:spPr bwMode="auto">
            <a:xfrm>
              <a:off x="5365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5" name="Line 55"/>
            <p:cNvSpPr>
              <a:spLocks noChangeShapeType="1"/>
            </p:cNvSpPr>
            <p:nvPr/>
          </p:nvSpPr>
          <p:spPr bwMode="auto">
            <a:xfrm>
              <a:off x="5161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6" name="Line 56"/>
            <p:cNvSpPr>
              <a:spLocks noChangeShapeType="1"/>
            </p:cNvSpPr>
            <p:nvPr/>
          </p:nvSpPr>
          <p:spPr bwMode="auto">
            <a:xfrm>
              <a:off x="4954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7" name="Line 57"/>
            <p:cNvSpPr>
              <a:spLocks noChangeShapeType="1"/>
            </p:cNvSpPr>
            <p:nvPr/>
          </p:nvSpPr>
          <p:spPr bwMode="auto">
            <a:xfrm>
              <a:off x="4750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8" name="Line 58"/>
            <p:cNvSpPr>
              <a:spLocks noChangeShapeType="1"/>
            </p:cNvSpPr>
            <p:nvPr/>
          </p:nvSpPr>
          <p:spPr bwMode="auto">
            <a:xfrm>
              <a:off x="4543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99" name="Line 59"/>
            <p:cNvSpPr>
              <a:spLocks noChangeShapeType="1"/>
            </p:cNvSpPr>
            <p:nvPr/>
          </p:nvSpPr>
          <p:spPr bwMode="auto">
            <a:xfrm>
              <a:off x="4339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0" name="Line 60"/>
            <p:cNvSpPr>
              <a:spLocks noChangeShapeType="1"/>
            </p:cNvSpPr>
            <p:nvPr/>
          </p:nvSpPr>
          <p:spPr bwMode="auto">
            <a:xfrm>
              <a:off x="4133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1" name="Line 61"/>
            <p:cNvSpPr>
              <a:spLocks noChangeShapeType="1"/>
            </p:cNvSpPr>
            <p:nvPr/>
          </p:nvSpPr>
          <p:spPr bwMode="auto">
            <a:xfrm>
              <a:off x="3928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2" name="Line 62"/>
            <p:cNvSpPr>
              <a:spLocks noChangeShapeType="1"/>
            </p:cNvSpPr>
            <p:nvPr/>
          </p:nvSpPr>
          <p:spPr bwMode="auto">
            <a:xfrm>
              <a:off x="3722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3" name="Line 63"/>
            <p:cNvSpPr>
              <a:spLocks noChangeShapeType="1"/>
            </p:cNvSpPr>
            <p:nvPr/>
          </p:nvSpPr>
          <p:spPr bwMode="auto">
            <a:xfrm>
              <a:off x="3517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04" name="Rectangle 64"/>
            <p:cNvSpPr>
              <a:spLocks noChangeArrowheads="1"/>
            </p:cNvSpPr>
            <p:nvPr/>
          </p:nvSpPr>
          <p:spPr bwMode="auto">
            <a:xfrm>
              <a:off x="5205" y="3633"/>
              <a:ext cx="103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solidFill>
                    <a:schemeClr val="tx2"/>
                  </a:solidFill>
                </a:rPr>
                <a:t>z</a:t>
              </a:r>
              <a:endParaRPr lang="en-US" altLang="en-US" sz="1800" i="1">
                <a:solidFill>
                  <a:schemeClr val="tx2"/>
                </a:solidFill>
              </a:endParaRPr>
            </a:p>
          </p:txBody>
        </p:sp>
        <p:sp>
          <p:nvSpPr>
            <p:cNvPr id="22605" name="Rectangle 65"/>
            <p:cNvSpPr>
              <a:spLocks noChangeArrowheads="1"/>
            </p:cNvSpPr>
            <p:nvPr/>
          </p:nvSpPr>
          <p:spPr bwMode="auto">
            <a:xfrm>
              <a:off x="4099" y="3648"/>
              <a:ext cx="12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600" b="1" i="1">
                  <a:solidFill>
                    <a:schemeClr val="tx2"/>
                  </a:solidFill>
                  <a:latin typeface="Symbol" panose="05050102010706020507" pitchFamily="18" charset="2"/>
                </a:rPr>
                <a:t>m</a:t>
              </a:r>
              <a:endParaRPr lang="en-US" altLang="en-US" sz="1800">
                <a:solidFill>
                  <a:schemeClr val="tx2"/>
                </a:solidFill>
              </a:endParaRPr>
            </a:p>
          </p:txBody>
        </p:sp>
        <p:sp>
          <p:nvSpPr>
            <p:cNvPr id="22606" name="Rectangle 66"/>
            <p:cNvSpPr>
              <a:spLocks noChangeArrowheads="1"/>
            </p:cNvSpPr>
            <p:nvPr/>
          </p:nvSpPr>
          <p:spPr bwMode="auto">
            <a:xfrm>
              <a:off x="4219" y="3662"/>
              <a:ext cx="32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600" b="1">
                  <a:solidFill>
                    <a:schemeClr val="tx2"/>
                  </a:solidFill>
                </a:rPr>
                <a:t> = 0</a:t>
              </a:r>
              <a:endParaRPr lang="en-US" altLang="en-US" sz="1800">
                <a:solidFill>
                  <a:schemeClr val="tx2"/>
                </a:solidFill>
              </a:endParaRPr>
            </a:p>
          </p:txBody>
        </p:sp>
        <p:sp>
          <p:nvSpPr>
            <p:cNvPr id="22607" name="Rectangle 67"/>
            <p:cNvSpPr>
              <a:spLocks noChangeArrowheads="1"/>
            </p:cNvSpPr>
            <p:nvPr/>
          </p:nvSpPr>
          <p:spPr bwMode="auto">
            <a:xfrm>
              <a:off x="4742" y="2365"/>
              <a:ext cx="12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600" b="1" i="1">
                  <a:solidFill>
                    <a:schemeClr val="tx2"/>
                  </a:solidFill>
                  <a:latin typeface="Symbol" panose="05050102010706020507" pitchFamily="18" charset="2"/>
                </a:rPr>
                <a:t>s</a:t>
              </a:r>
              <a:endParaRPr lang="en-US" altLang="en-US" sz="1800">
                <a:solidFill>
                  <a:schemeClr val="tx2"/>
                </a:solidFill>
              </a:endParaRPr>
            </a:p>
          </p:txBody>
        </p:sp>
        <p:sp>
          <p:nvSpPr>
            <p:cNvPr id="22608" name="Rectangle 68"/>
            <p:cNvSpPr>
              <a:spLocks noChangeArrowheads="1"/>
            </p:cNvSpPr>
            <p:nvPr/>
          </p:nvSpPr>
          <p:spPr bwMode="auto">
            <a:xfrm>
              <a:off x="4870" y="2379"/>
              <a:ext cx="327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600" b="1">
                  <a:solidFill>
                    <a:schemeClr val="tx2"/>
                  </a:solidFill>
                </a:rPr>
                <a:t> = 1</a:t>
              </a:r>
              <a:endParaRPr lang="en-US" altLang="en-US" sz="1800">
                <a:solidFill>
                  <a:schemeClr val="tx2"/>
                </a:solidFill>
              </a:endParaRPr>
            </a:p>
          </p:txBody>
        </p:sp>
        <p:sp>
          <p:nvSpPr>
            <p:cNvPr id="22609" name="Rectangle 69"/>
            <p:cNvSpPr>
              <a:spLocks noChangeArrowheads="1"/>
            </p:cNvSpPr>
            <p:nvPr/>
          </p:nvSpPr>
          <p:spPr bwMode="auto">
            <a:xfrm>
              <a:off x="3460" y="3662"/>
              <a:ext cx="46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600" b="1">
                  <a:solidFill>
                    <a:srgbClr val="990099"/>
                  </a:solidFill>
                </a:rPr>
                <a:t>–2.65</a:t>
              </a:r>
              <a:endParaRPr lang="en-US" altLang="en-US" sz="1800">
                <a:solidFill>
                  <a:srgbClr val="990099"/>
                </a:solidFill>
              </a:endParaRPr>
            </a:p>
          </p:txBody>
        </p:sp>
        <p:sp>
          <p:nvSpPr>
            <p:cNvPr id="22610" name="Rectangle 75"/>
            <p:cNvSpPr>
              <a:spLocks noChangeArrowheads="1"/>
            </p:cNvSpPr>
            <p:nvPr/>
          </p:nvSpPr>
          <p:spPr bwMode="auto">
            <a:xfrm>
              <a:off x="3697" y="1751"/>
              <a:ext cx="1918" cy="5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r"/>
              <a:r>
                <a:rPr lang="en-US" altLang="en-US" b="1">
                  <a:solidFill>
                    <a:schemeClr val="tx2"/>
                  </a:solidFill>
                </a:rPr>
                <a:t>Standardized Normal Distribution</a:t>
              </a:r>
            </a:p>
          </p:txBody>
        </p:sp>
      </p:grpSp>
      <p:grpSp>
        <p:nvGrpSpPr>
          <p:cNvPr id="3" name="Group 81"/>
          <p:cNvGrpSpPr>
            <a:grpSpLocks/>
          </p:cNvGrpSpPr>
          <p:nvPr/>
        </p:nvGrpSpPr>
        <p:grpSpPr bwMode="auto">
          <a:xfrm>
            <a:off x="182563" y="2779713"/>
            <a:ext cx="3687762" cy="3500437"/>
            <a:chOff x="115" y="1751"/>
            <a:chExt cx="2323" cy="2205"/>
          </a:xfrm>
        </p:grpSpPr>
        <p:sp>
          <p:nvSpPr>
            <p:cNvPr id="22547" name="Freeform 4"/>
            <p:cNvSpPr>
              <a:spLocks/>
            </p:cNvSpPr>
            <p:nvPr/>
          </p:nvSpPr>
          <p:spPr bwMode="auto">
            <a:xfrm>
              <a:off x="497" y="3340"/>
              <a:ext cx="389" cy="268"/>
            </a:xfrm>
            <a:custGeom>
              <a:avLst/>
              <a:gdLst>
                <a:gd name="T0" fmla="*/ 389 w 389"/>
                <a:gd name="T1" fmla="*/ 0 h 268"/>
                <a:gd name="T2" fmla="*/ 389 w 389"/>
                <a:gd name="T3" fmla="*/ 268 h 268"/>
                <a:gd name="T4" fmla="*/ 0 w 389"/>
                <a:gd name="T5" fmla="*/ 268 h 268"/>
                <a:gd name="T6" fmla="*/ 63 w 389"/>
                <a:gd name="T7" fmla="*/ 247 h 268"/>
                <a:gd name="T8" fmla="*/ 124 w 389"/>
                <a:gd name="T9" fmla="*/ 221 h 268"/>
                <a:gd name="T10" fmla="*/ 181 w 389"/>
                <a:gd name="T11" fmla="*/ 194 h 268"/>
                <a:gd name="T12" fmla="*/ 233 w 389"/>
                <a:gd name="T13" fmla="*/ 160 h 268"/>
                <a:gd name="T14" fmla="*/ 280 w 389"/>
                <a:gd name="T15" fmla="*/ 125 h 268"/>
                <a:gd name="T16" fmla="*/ 322 w 389"/>
                <a:gd name="T17" fmla="*/ 85 h 268"/>
                <a:gd name="T18" fmla="*/ 360 w 389"/>
                <a:gd name="T19" fmla="*/ 45 h 268"/>
                <a:gd name="T20" fmla="*/ 389 w 389"/>
                <a:gd name="T21" fmla="*/ 0 h 2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89"/>
                <a:gd name="T34" fmla="*/ 0 h 268"/>
                <a:gd name="T35" fmla="*/ 389 w 389"/>
                <a:gd name="T36" fmla="*/ 268 h 26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89" h="268">
                  <a:moveTo>
                    <a:pt x="389" y="0"/>
                  </a:moveTo>
                  <a:lnTo>
                    <a:pt x="389" y="268"/>
                  </a:lnTo>
                  <a:lnTo>
                    <a:pt x="0" y="268"/>
                  </a:lnTo>
                  <a:lnTo>
                    <a:pt x="63" y="247"/>
                  </a:lnTo>
                  <a:lnTo>
                    <a:pt x="124" y="221"/>
                  </a:lnTo>
                  <a:lnTo>
                    <a:pt x="181" y="194"/>
                  </a:lnTo>
                  <a:lnTo>
                    <a:pt x="233" y="160"/>
                  </a:lnTo>
                  <a:lnTo>
                    <a:pt x="280" y="125"/>
                  </a:lnTo>
                  <a:lnTo>
                    <a:pt x="322" y="85"/>
                  </a:lnTo>
                  <a:lnTo>
                    <a:pt x="360" y="45"/>
                  </a:lnTo>
                  <a:lnTo>
                    <a:pt x="389" y="0"/>
                  </a:lnTo>
                  <a:close/>
                </a:path>
              </a:pathLst>
            </a:custGeom>
            <a:solidFill>
              <a:srgbClr val="F1B393"/>
            </a:solidFill>
            <a:ln w="174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48" name="Line 5"/>
            <p:cNvSpPr>
              <a:spLocks noChangeShapeType="1"/>
            </p:cNvSpPr>
            <p:nvPr/>
          </p:nvSpPr>
          <p:spPr bwMode="auto">
            <a:xfrm>
              <a:off x="1411" y="2629"/>
              <a:ext cx="1" cy="979"/>
            </a:xfrm>
            <a:prstGeom prst="line">
              <a:avLst/>
            </a:prstGeom>
            <a:noFill/>
            <a:ln w="174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9" name="Freeform 6"/>
            <p:cNvSpPr>
              <a:spLocks/>
            </p:cNvSpPr>
            <p:nvPr/>
          </p:nvSpPr>
          <p:spPr bwMode="auto">
            <a:xfrm>
              <a:off x="1411" y="2621"/>
              <a:ext cx="1026" cy="987"/>
            </a:xfrm>
            <a:custGeom>
              <a:avLst/>
              <a:gdLst>
                <a:gd name="T0" fmla="*/ 1026 w 1026"/>
                <a:gd name="T1" fmla="*/ 987 h 987"/>
                <a:gd name="T2" fmla="*/ 919 w 1026"/>
                <a:gd name="T3" fmla="*/ 976 h 987"/>
                <a:gd name="T4" fmla="*/ 864 w 1026"/>
                <a:gd name="T5" fmla="*/ 964 h 987"/>
                <a:gd name="T6" fmla="*/ 811 w 1026"/>
                <a:gd name="T7" fmla="*/ 949 h 987"/>
                <a:gd name="T8" fmla="*/ 756 w 1026"/>
                <a:gd name="T9" fmla="*/ 926 h 987"/>
                <a:gd name="T10" fmla="*/ 702 w 1026"/>
                <a:gd name="T11" fmla="*/ 894 h 987"/>
                <a:gd name="T12" fmla="*/ 649 w 1026"/>
                <a:gd name="T13" fmla="*/ 854 h 987"/>
                <a:gd name="T14" fmla="*/ 539 w 1026"/>
                <a:gd name="T15" fmla="*/ 741 h 987"/>
                <a:gd name="T16" fmla="*/ 432 w 1026"/>
                <a:gd name="T17" fmla="*/ 579 h 987"/>
                <a:gd name="T18" fmla="*/ 325 w 1026"/>
                <a:gd name="T19" fmla="*/ 385 h 987"/>
                <a:gd name="T20" fmla="*/ 270 w 1026"/>
                <a:gd name="T21" fmla="*/ 286 h 987"/>
                <a:gd name="T22" fmla="*/ 215 w 1026"/>
                <a:gd name="T23" fmla="*/ 196 h 987"/>
                <a:gd name="T24" fmla="*/ 162 w 1026"/>
                <a:gd name="T25" fmla="*/ 116 h 987"/>
                <a:gd name="T26" fmla="*/ 108 w 1026"/>
                <a:gd name="T27" fmla="*/ 53 h 987"/>
                <a:gd name="T28" fmla="*/ 53 w 1026"/>
                <a:gd name="T29" fmla="*/ 13 h 987"/>
                <a:gd name="T30" fmla="*/ 0 w 1026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6"/>
                <a:gd name="T49" fmla="*/ 0 h 987"/>
                <a:gd name="T50" fmla="*/ 1026 w 1026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6" h="987">
                  <a:moveTo>
                    <a:pt x="1026" y="987"/>
                  </a:moveTo>
                  <a:lnTo>
                    <a:pt x="919" y="976"/>
                  </a:lnTo>
                  <a:lnTo>
                    <a:pt x="864" y="964"/>
                  </a:lnTo>
                  <a:lnTo>
                    <a:pt x="811" y="949"/>
                  </a:lnTo>
                  <a:lnTo>
                    <a:pt x="756" y="926"/>
                  </a:lnTo>
                  <a:lnTo>
                    <a:pt x="702" y="894"/>
                  </a:lnTo>
                  <a:lnTo>
                    <a:pt x="649" y="854"/>
                  </a:lnTo>
                  <a:lnTo>
                    <a:pt x="539" y="741"/>
                  </a:lnTo>
                  <a:lnTo>
                    <a:pt x="432" y="579"/>
                  </a:lnTo>
                  <a:lnTo>
                    <a:pt x="325" y="385"/>
                  </a:lnTo>
                  <a:lnTo>
                    <a:pt x="270" y="286"/>
                  </a:lnTo>
                  <a:lnTo>
                    <a:pt x="215" y="196"/>
                  </a:lnTo>
                  <a:lnTo>
                    <a:pt x="162" y="116"/>
                  </a:lnTo>
                  <a:lnTo>
                    <a:pt x="108" y="53"/>
                  </a:lnTo>
                  <a:lnTo>
                    <a:pt x="53" y="13"/>
                  </a:lnTo>
                  <a:lnTo>
                    <a:pt x="0" y="0"/>
                  </a:lnTo>
                </a:path>
              </a:pathLst>
            </a:custGeom>
            <a:noFill/>
            <a:ln w="57150">
              <a:solidFill>
                <a:srgbClr val="E989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0" name="Freeform 7"/>
            <p:cNvSpPr>
              <a:spLocks/>
            </p:cNvSpPr>
            <p:nvPr/>
          </p:nvSpPr>
          <p:spPr bwMode="auto">
            <a:xfrm>
              <a:off x="383" y="2621"/>
              <a:ext cx="1028" cy="987"/>
            </a:xfrm>
            <a:custGeom>
              <a:avLst/>
              <a:gdLst>
                <a:gd name="T0" fmla="*/ 0 w 1028"/>
                <a:gd name="T1" fmla="*/ 987 h 987"/>
                <a:gd name="T2" fmla="*/ 107 w 1028"/>
                <a:gd name="T3" fmla="*/ 976 h 987"/>
                <a:gd name="T4" fmla="*/ 162 w 1028"/>
                <a:gd name="T5" fmla="*/ 964 h 987"/>
                <a:gd name="T6" fmla="*/ 217 w 1028"/>
                <a:gd name="T7" fmla="*/ 949 h 987"/>
                <a:gd name="T8" fmla="*/ 270 w 1028"/>
                <a:gd name="T9" fmla="*/ 926 h 987"/>
                <a:gd name="T10" fmla="*/ 324 w 1028"/>
                <a:gd name="T11" fmla="*/ 894 h 987"/>
                <a:gd name="T12" fmla="*/ 379 w 1028"/>
                <a:gd name="T13" fmla="*/ 854 h 987"/>
                <a:gd name="T14" fmla="*/ 487 w 1028"/>
                <a:gd name="T15" fmla="*/ 741 h 987"/>
                <a:gd name="T16" fmla="*/ 594 w 1028"/>
                <a:gd name="T17" fmla="*/ 579 h 987"/>
                <a:gd name="T18" fmla="*/ 704 w 1028"/>
                <a:gd name="T19" fmla="*/ 385 h 987"/>
                <a:gd name="T20" fmla="*/ 756 w 1028"/>
                <a:gd name="T21" fmla="*/ 286 h 987"/>
                <a:gd name="T22" fmla="*/ 811 w 1028"/>
                <a:gd name="T23" fmla="*/ 196 h 987"/>
                <a:gd name="T24" fmla="*/ 866 w 1028"/>
                <a:gd name="T25" fmla="*/ 116 h 987"/>
                <a:gd name="T26" fmla="*/ 918 w 1028"/>
                <a:gd name="T27" fmla="*/ 53 h 987"/>
                <a:gd name="T28" fmla="*/ 973 w 1028"/>
                <a:gd name="T29" fmla="*/ 13 h 987"/>
                <a:gd name="T30" fmla="*/ 1028 w 1028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8"/>
                <a:gd name="T49" fmla="*/ 0 h 987"/>
                <a:gd name="T50" fmla="*/ 1028 w 1028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8" h="987">
                  <a:moveTo>
                    <a:pt x="0" y="987"/>
                  </a:moveTo>
                  <a:lnTo>
                    <a:pt x="107" y="976"/>
                  </a:lnTo>
                  <a:lnTo>
                    <a:pt x="162" y="964"/>
                  </a:lnTo>
                  <a:lnTo>
                    <a:pt x="217" y="949"/>
                  </a:lnTo>
                  <a:lnTo>
                    <a:pt x="270" y="926"/>
                  </a:lnTo>
                  <a:lnTo>
                    <a:pt x="324" y="894"/>
                  </a:lnTo>
                  <a:lnTo>
                    <a:pt x="379" y="854"/>
                  </a:lnTo>
                  <a:lnTo>
                    <a:pt x="487" y="741"/>
                  </a:lnTo>
                  <a:lnTo>
                    <a:pt x="594" y="579"/>
                  </a:lnTo>
                  <a:lnTo>
                    <a:pt x="704" y="385"/>
                  </a:lnTo>
                  <a:lnTo>
                    <a:pt x="756" y="286"/>
                  </a:lnTo>
                  <a:lnTo>
                    <a:pt x="811" y="196"/>
                  </a:lnTo>
                  <a:lnTo>
                    <a:pt x="866" y="116"/>
                  </a:lnTo>
                  <a:lnTo>
                    <a:pt x="918" y="53"/>
                  </a:lnTo>
                  <a:lnTo>
                    <a:pt x="973" y="13"/>
                  </a:lnTo>
                  <a:lnTo>
                    <a:pt x="1028" y="0"/>
                  </a:lnTo>
                </a:path>
              </a:pathLst>
            </a:custGeom>
            <a:noFill/>
            <a:ln w="57150">
              <a:solidFill>
                <a:srgbClr val="E989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1" name="Freeform 8"/>
            <p:cNvSpPr>
              <a:spLocks/>
            </p:cNvSpPr>
            <p:nvPr/>
          </p:nvSpPr>
          <p:spPr bwMode="auto">
            <a:xfrm>
              <a:off x="383" y="2644"/>
              <a:ext cx="2054" cy="964"/>
            </a:xfrm>
            <a:custGeom>
              <a:avLst/>
              <a:gdLst>
                <a:gd name="T0" fmla="*/ 0 w 2054"/>
                <a:gd name="T1" fmla="*/ 0 h 964"/>
                <a:gd name="T2" fmla="*/ 0 w 2054"/>
                <a:gd name="T3" fmla="*/ 964 h 964"/>
                <a:gd name="T4" fmla="*/ 2054 w 2054"/>
                <a:gd name="T5" fmla="*/ 964 h 964"/>
                <a:gd name="T6" fmla="*/ 0 60000 65536"/>
                <a:gd name="T7" fmla="*/ 0 60000 65536"/>
                <a:gd name="T8" fmla="*/ 0 60000 65536"/>
                <a:gd name="T9" fmla="*/ 0 w 2054"/>
                <a:gd name="T10" fmla="*/ 0 h 964"/>
                <a:gd name="T11" fmla="*/ 2054 w 2054"/>
                <a:gd name="T12" fmla="*/ 964 h 9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54" h="964">
                  <a:moveTo>
                    <a:pt x="0" y="0"/>
                  </a:moveTo>
                  <a:lnTo>
                    <a:pt x="0" y="964"/>
                  </a:lnTo>
                  <a:lnTo>
                    <a:pt x="2054" y="964"/>
                  </a:lnTo>
                </a:path>
              </a:pathLst>
            </a:custGeom>
            <a:noFill/>
            <a:ln w="30163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2" name="Line 9"/>
            <p:cNvSpPr>
              <a:spLocks noChangeShapeType="1"/>
            </p:cNvSpPr>
            <p:nvPr/>
          </p:nvSpPr>
          <p:spPr bwMode="auto">
            <a:xfrm>
              <a:off x="358" y="2644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3" name="Line 10"/>
            <p:cNvSpPr>
              <a:spLocks noChangeShapeType="1"/>
            </p:cNvSpPr>
            <p:nvPr/>
          </p:nvSpPr>
          <p:spPr bwMode="auto">
            <a:xfrm>
              <a:off x="358" y="2739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4" name="Line 11"/>
            <p:cNvSpPr>
              <a:spLocks noChangeShapeType="1"/>
            </p:cNvSpPr>
            <p:nvPr/>
          </p:nvSpPr>
          <p:spPr bwMode="auto">
            <a:xfrm>
              <a:off x="358" y="283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5" name="Line 12"/>
            <p:cNvSpPr>
              <a:spLocks noChangeShapeType="1"/>
            </p:cNvSpPr>
            <p:nvPr/>
          </p:nvSpPr>
          <p:spPr bwMode="auto">
            <a:xfrm>
              <a:off x="358" y="2932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6" name="Line 13"/>
            <p:cNvSpPr>
              <a:spLocks noChangeShapeType="1"/>
            </p:cNvSpPr>
            <p:nvPr/>
          </p:nvSpPr>
          <p:spPr bwMode="auto">
            <a:xfrm>
              <a:off x="358" y="3029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7" name="Line 14"/>
            <p:cNvSpPr>
              <a:spLocks noChangeShapeType="1"/>
            </p:cNvSpPr>
            <p:nvPr/>
          </p:nvSpPr>
          <p:spPr bwMode="auto">
            <a:xfrm>
              <a:off x="358" y="312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8" name="Line 15"/>
            <p:cNvSpPr>
              <a:spLocks noChangeShapeType="1"/>
            </p:cNvSpPr>
            <p:nvPr/>
          </p:nvSpPr>
          <p:spPr bwMode="auto">
            <a:xfrm>
              <a:off x="358" y="3223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9" name="Line 16"/>
            <p:cNvSpPr>
              <a:spLocks noChangeShapeType="1"/>
            </p:cNvSpPr>
            <p:nvPr/>
          </p:nvSpPr>
          <p:spPr bwMode="auto">
            <a:xfrm>
              <a:off x="358" y="3319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0" name="Line 17"/>
            <p:cNvSpPr>
              <a:spLocks noChangeShapeType="1"/>
            </p:cNvSpPr>
            <p:nvPr/>
          </p:nvSpPr>
          <p:spPr bwMode="auto">
            <a:xfrm>
              <a:off x="358" y="341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1" name="Line 18"/>
            <p:cNvSpPr>
              <a:spLocks noChangeShapeType="1"/>
            </p:cNvSpPr>
            <p:nvPr/>
          </p:nvSpPr>
          <p:spPr bwMode="auto">
            <a:xfrm>
              <a:off x="358" y="3511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2" name="Line 19"/>
            <p:cNvSpPr>
              <a:spLocks noChangeShapeType="1"/>
            </p:cNvSpPr>
            <p:nvPr/>
          </p:nvSpPr>
          <p:spPr bwMode="auto">
            <a:xfrm>
              <a:off x="2437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3" name="Line 20"/>
            <p:cNvSpPr>
              <a:spLocks noChangeShapeType="1"/>
            </p:cNvSpPr>
            <p:nvPr/>
          </p:nvSpPr>
          <p:spPr bwMode="auto">
            <a:xfrm>
              <a:off x="2233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4" name="Line 21"/>
            <p:cNvSpPr>
              <a:spLocks noChangeShapeType="1"/>
            </p:cNvSpPr>
            <p:nvPr/>
          </p:nvSpPr>
          <p:spPr bwMode="auto">
            <a:xfrm>
              <a:off x="2026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5" name="Line 22"/>
            <p:cNvSpPr>
              <a:spLocks noChangeShapeType="1"/>
            </p:cNvSpPr>
            <p:nvPr/>
          </p:nvSpPr>
          <p:spPr bwMode="auto">
            <a:xfrm>
              <a:off x="1822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6" name="Line 23"/>
            <p:cNvSpPr>
              <a:spLocks noChangeShapeType="1"/>
            </p:cNvSpPr>
            <p:nvPr/>
          </p:nvSpPr>
          <p:spPr bwMode="auto">
            <a:xfrm>
              <a:off x="1615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7" name="Line 24"/>
            <p:cNvSpPr>
              <a:spLocks noChangeShapeType="1"/>
            </p:cNvSpPr>
            <p:nvPr/>
          </p:nvSpPr>
          <p:spPr bwMode="auto">
            <a:xfrm>
              <a:off x="1411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8" name="Line 25"/>
            <p:cNvSpPr>
              <a:spLocks noChangeShapeType="1"/>
            </p:cNvSpPr>
            <p:nvPr/>
          </p:nvSpPr>
          <p:spPr bwMode="auto">
            <a:xfrm>
              <a:off x="1205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9" name="Line 26"/>
            <p:cNvSpPr>
              <a:spLocks noChangeShapeType="1"/>
            </p:cNvSpPr>
            <p:nvPr/>
          </p:nvSpPr>
          <p:spPr bwMode="auto">
            <a:xfrm>
              <a:off x="1000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0" name="Line 27"/>
            <p:cNvSpPr>
              <a:spLocks noChangeShapeType="1"/>
            </p:cNvSpPr>
            <p:nvPr/>
          </p:nvSpPr>
          <p:spPr bwMode="auto">
            <a:xfrm>
              <a:off x="794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1" name="Line 28"/>
            <p:cNvSpPr>
              <a:spLocks noChangeShapeType="1"/>
            </p:cNvSpPr>
            <p:nvPr/>
          </p:nvSpPr>
          <p:spPr bwMode="auto">
            <a:xfrm>
              <a:off x="589" y="3608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2" name="Rectangle 29"/>
            <p:cNvSpPr>
              <a:spLocks noChangeArrowheads="1"/>
            </p:cNvSpPr>
            <p:nvPr/>
          </p:nvSpPr>
          <p:spPr bwMode="auto">
            <a:xfrm>
              <a:off x="2262" y="3639"/>
              <a:ext cx="132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solidFill>
                    <a:schemeClr val="tx2"/>
                  </a:solidFill>
                </a:rPr>
                <a:t>x</a:t>
              </a:r>
              <a:endParaRPr lang="en-US" altLang="en-US" sz="1800" i="1">
                <a:solidFill>
                  <a:schemeClr val="tx2"/>
                </a:solidFill>
              </a:endParaRPr>
            </a:p>
          </p:txBody>
        </p:sp>
        <p:sp>
          <p:nvSpPr>
            <p:cNvPr id="22573" name="Rectangle 30"/>
            <p:cNvSpPr>
              <a:spLocks noChangeArrowheads="1"/>
            </p:cNvSpPr>
            <p:nvPr/>
          </p:nvSpPr>
          <p:spPr bwMode="auto">
            <a:xfrm>
              <a:off x="1177" y="3675"/>
              <a:ext cx="120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600" b="1" i="1">
                  <a:solidFill>
                    <a:schemeClr val="tx2"/>
                  </a:solidFill>
                  <a:latin typeface="Symbol" panose="05050102010706020507" pitchFamily="18" charset="2"/>
                </a:rPr>
                <a:t>m</a:t>
              </a:r>
              <a:endParaRPr lang="en-US" altLang="en-US" sz="1800">
                <a:solidFill>
                  <a:schemeClr val="tx2"/>
                </a:solidFill>
              </a:endParaRPr>
            </a:p>
          </p:txBody>
        </p:sp>
        <p:sp>
          <p:nvSpPr>
            <p:cNvPr id="22574" name="Rectangle 31"/>
            <p:cNvSpPr>
              <a:spLocks noChangeArrowheads="1"/>
            </p:cNvSpPr>
            <p:nvPr/>
          </p:nvSpPr>
          <p:spPr bwMode="auto">
            <a:xfrm>
              <a:off x="1297" y="3689"/>
              <a:ext cx="63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600" b="1">
                  <a:solidFill>
                    <a:schemeClr val="tx2"/>
                  </a:solidFill>
                </a:rPr>
                <a:t> = 2000</a:t>
              </a:r>
              <a:endParaRPr lang="en-US" altLang="en-US" sz="1800">
                <a:solidFill>
                  <a:schemeClr val="tx2"/>
                </a:solidFill>
              </a:endParaRPr>
            </a:p>
          </p:txBody>
        </p:sp>
        <p:sp>
          <p:nvSpPr>
            <p:cNvPr id="22575" name="Rectangle 32"/>
            <p:cNvSpPr>
              <a:spLocks noChangeArrowheads="1"/>
            </p:cNvSpPr>
            <p:nvPr/>
          </p:nvSpPr>
          <p:spPr bwMode="auto">
            <a:xfrm>
              <a:off x="547" y="2365"/>
              <a:ext cx="12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600" b="1" i="1">
                  <a:solidFill>
                    <a:schemeClr val="tx2"/>
                  </a:solidFill>
                  <a:latin typeface="Symbol" panose="05050102010706020507" pitchFamily="18" charset="2"/>
                </a:rPr>
                <a:t>s</a:t>
              </a:r>
              <a:endParaRPr lang="en-US" altLang="en-US" sz="1800">
                <a:solidFill>
                  <a:schemeClr val="tx2"/>
                </a:solidFill>
              </a:endParaRPr>
            </a:p>
          </p:txBody>
        </p:sp>
        <p:sp>
          <p:nvSpPr>
            <p:cNvPr id="22576" name="Rectangle 33"/>
            <p:cNvSpPr>
              <a:spLocks noChangeArrowheads="1"/>
            </p:cNvSpPr>
            <p:nvPr/>
          </p:nvSpPr>
          <p:spPr bwMode="auto">
            <a:xfrm>
              <a:off x="676" y="2379"/>
              <a:ext cx="53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600" b="1">
                  <a:solidFill>
                    <a:schemeClr val="tx2"/>
                  </a:solidFill>
                </a:rPr>
                <a:t> = 200</a:t>
              </a:r>
              <a:endParaRPr lang="en-US" altLang="en-US" sz="1800">
                <a:solidFill>
                  <a:schemeClr val="tx2"/>
                </a:solidFill>
              </a:endParaRPr>
            </a:p>
          </p:txBody>
        </p:sp>
        <p:sp>
          <p:nvSpPr>
            <p:cNvPr id="22577" name="Rectangle 34"/>
            <p:cNvSpPr>
              <a:spLocks noChangeArrowheads="1"/>
            </p:cNvSpPr>
            <p:nvPr/>
          </p:nvSpPr>
          <p:spPr bwMode="auto">
            <a:xfrm>
              <a:off x="537" y="3689"/>
              <a:ext cx="41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2600" b="1">
                  <a:solidFill>
                    <a:schemeClr val="tx2"/>
                  </a:solidFill>
                </a:rPr>
                <a:t>1470</a:t>
              </a:r>
              <a:endParaRPr lang="en-US" altLang="en-US" sz="1800">
                <a:solidFill>
                  <a:schemeClr val="tx2"/>
                </a:solidFill>
              </a:endParaRPr>
            </a:p>
          </p:txBody>
        </p:sp>
        <p:sp>
          <p:nvSpPr>
            <p:cNvPr id="22578" name="Rectangle 35"/>
            <p:cNvSpPr>
              <a:spLocks noChangeArrowheads="1"/>
            </p:cNvSpPr>
            <p:nvPr/>
          </p:nvSpPr>
          <p:spPr bwMode="auto">
            <a:xfrm>
              <a:off x="115" y="1751"/>
              <a:ext cx="1822" cy="5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r>
                <a:rPr lang="en-US" altLang="en-US" b="1">
                  <a:solidFill>
                    <a:schemeClr val="tx2"/>
                  </a:solidFill>
                </a:rPr>
                <a:t>Normal </a:t>
              </a:r>
              <a:br>
                <a:rPr lang="en-US" altLang="en-US" b="1">
                  <a:solidFill>
                    <a:schemeClr val="tx2"/>
                  </a:solidFill>
                </a:rPr>
              </a:br>
              <a:r>
                <a:rPr lang="en-US" altLang="en-US" b="1">
                  <a:solidFill>
                    <a:schemeClr val="tx2"/>
                  </a:solidFill>
                </a:rPr>
                <a:t>Distribution</a:t>
              </a:r>
            </a:p>
          </p:txBody>
        </p:sp>
      </p:grpSp>
      <p:grpSp>
        <p:nvGrpSpPr>
          <p:cNvPr id="4" name="Group 88"/>
          <p:cNvGrpSpPr>
            <a:grpSpLocks/>
          </p:cNvGrpSpPr>
          <p:nvPr/>
        </p:nvGrpSpPr>
        <p:grpSpPr bwMode="auto">
          <a:xfrm>
            <a:off x="3735388" y="5141913"/>
            <a:ext cx="2132012" cy="515937"/>
            <a:chOff x="2353" y="3239"/>
            <a:chExt cx="1343" cy="325"/>
          </a:xfrm>
        </p:grpSpPr>
        <p:sp>
          <p:nvSpPr>
            <p:cNvPr id="22545" name="Rectangle 37"/>
            <p:cNvSpPr>
              <a:spLocks noChangeArrowheads="1"/>
            </p:cNvSpPr>
            <p:nvPr/>
          </p:nvSpPr>
          <p:spPr bwMode="auto">
            <a:xfrm>
              <a:off x="2353" y="3239"/>
              <a:ext cx="862" cy="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sz="2800" b="1">
                  <a:solidFill>
                    <a:srgbClr val="990099"/>
                  </a:solidFill>
                </a:rPr>
                <a:t>  	.0040</a:t>
              </a:r>
            </a:p>
          </p:txBody>
        </p:sp>
        <p:sp>
          <p:nvSpPr>
            <p:cNvPr id="22546" name="Line 70"/>
            <p:cNvSpPr>
              <a:spLocks noChangeShapeType="1"/>
            </p:cNvSpPr>
            <p:nvPr/>
          </p:nvSpPr>
          <p:spPr bwMode="auto">
            <a:xfrm>
              <a:off x="3218" y="3392"/>
              <a:ext cx="478" cy="129"/>
            </a:xfrm>
            <a:prstGeom prst="line">
              <a:avLst/>
            </a:prstGeom>
            <a:noFill/>
            <a:ln w="25400">
              <a:solidFill>
                <a:srgbClr val="B0D46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" name="Group 86"/>
          <p:cNvGrpSpPr>
            <a:grpSpLocks/>
          </p:cNvGrpSpPr>
          <p:nvPr/>
        </p:nvGrpSpPr>
        <p:grpSpPr bwMode="auto">
          <a:xfrm>
            <a:off x="5868988" y="5122863"/>
            <a:ext cx="1139825" cy="455612"/>
            <a:chOff x="3697" y="3227"/>
            <a:chExt cx="718" cy="287"/>
          </a:xfrm>
        </p:grpSpPr>
        <p:sp>
          <p:nvSpPr>
            <p:cNvPr id="22543" name="Rectangle 71"/>
            <p:cNvSpPr>
              <a:spLocks noChangeArrowheads="1"/>
            </p:cNvSpPr>
            <p:nvPr/>
          </p:nvSpPr>
          <p:spPr bwMode="auto">
            <a:xfrm>
              <a:off x="3697" y="3227"/>
              <a:ext cx="718" cy="2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sz="2000" b="1">
                  <a:solidFill>
                    <a:srgbClr val="990099"/>
                  </a:solidFill>
                </a:rPr>
                <a:t>.4960</a:t>
              </a:r>
            </a:p>
          </p:txBody>
        </p:sp>
        <p:sp>
          <p:nvSpPr>
            <p:cNvPr id="22544" name="Line 72"/>
            <p:cNvSpPr>
              <a:spLocks noChangeShapeType="1"/>
            </p:cNvSpPr>
            <p:nvPr/>
          </p:nvSpPr>
          <p:spPr bwMode="auto">
            <a:xfrm>
              <a:off x="3800" y="3514"/>
              <a:ext cx="512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" name="Group 87"/>
          <p:cNvGrpSpPr>
            <a:grpSpLocks/>
          </p:cNvGrpSpPr>
          <p:nvPr/>
        </p:nvGrpSpPr>
        <p:grpSpPr bwMode="auto">
          <a:xfrm>
            <a:off x="5715000" y="4460875"/>
            <a:ext cx="1168400" cy="339725"/>
            <a:chOff x="3600" y="2810"/>
            <a:chExt cx="736" cy="214"/>
          </a:xfrm>
        </p:grpSpPr>
        <p:sp useBgFill="1">
          <p:nvSpPr>
            <p:cNvPr id="22541" name="Rectangle 73"/>
            <p:cNvSpPr>
              <a:spLocks noChangeArrowheads="1"/>
            </p:cNvSpPr>
            <p:nvPr/>
          </p:nvSpPr>
          <p:spPr bwMode="auto">
            <a:xfrm>
              <a:off x="3600" y="2810"/>
              <a:ext cx="418" cy="192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46038" tIns="0" rIns="46038" bIns="0" anchor="ctr" anchorCtr="1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sz="2000" b="1">
                  <a:solidFill>
                    <a:srgbClr val="990099"/>
                  </a:solidFill>
                </a:rPr>
                <a:t>.5000</a:t>
              </a:r>
            </a:p>
          </p:txBody>
        </p:sp>
        <p:sp>
          <p:nvSpPr>
            <p:cNvPr id="22542" name="Line 74"/>
            <p:cNvSpPr>
              <a:spLocks noChangeShapeType="1"/>
            </p:cNvSpPr>
            <p:nvPr/>
          </p:nvSpPr>
          <p:spPr bwMode="auto">
            <a:xfrm flipH="1">
              <a:off x="3600" y="3024"/>
              <a:ext cx="736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" name="Group 89"/>
          <p:cNvGrpSpPr>
            <a:grpSpLocks/>
          </p:cNvGrpSpPr>
          <p:nvPr/>
        </p:nvGrpSpPr>
        <p:grpSpPr bwMode="auto">
          <a:xfrm>
            <a:off x="1577975" y="1562100"/>
            <a:ext cx="5780088" cy="3201988"/>
            <a:chOff x="994" y="984"/>
            <a:chExt cx="3641" cy="2017"/>
          </a:xfrm>
        </p:grpSpPr>
        <p:grpSp>
          <p:nvGrpSpPr>
            <p:cNvPr id="22538" name="Group 80"/>
            <p:cNvGrpSpPr>
              <a:grpSpLocks/>
            </p:cNvGrpSpPr>
            <p:nvPr/>
          </p:nvGrpSpPr>
          <p:grpSpPr bwMode="auto">
            <a:xfrm>
              <a:off x="1824" y="2208"/>
              <a:ext cx="1728" cy="793"/>
              <a:chOff x="1824" y="2208"/>
              <a:chExt cx="1728" cy="793"/>
            </a:xfrm>
          </p:grpSpPr>
          <p:sp>
            <p:nvSpPr>
              <p:cNvPr id="22539" name="Freeform 77"/>
              <p:cNvSpPr>
                <a:spLocks/>
              </p:cNvSpPr>
              <p:nvPr/>
            </p:nvSpPr>
            <p:spPr bwMode="auto">
              <a:xfrm>
                <a:off x="1826" y="2242"/>
                <a:ext cx="1726" cy="759"/>
              </a:xfrm>
              <a:custGeom>
                <a:avLst/>
                <a:gdLst>
                  <a:gd name="T0" fmla="*/ 0 w 1726"/>
                  <a:gd name="T1" fmla="*/ 386 h 759"/>
                  <a:gd name="T2" fmla="*/ 86 w 1726"/>
                  <a:gd name="T3" fmla="*/ 282 h 759"/>
                  <a:gd name="T4" fmla="*/ 151 w 1726"/>
                  <a:gd name="T5" fmla="*/ 227 h 759"/>
                  <a:gd name="T6" fmla="*/ 224 w 1726"/>
                  <a:gd name="T7" fmla="*/ 175 h 759"/>
                  <a:gd name="T8" fmla="*/ 304 w 1726"/>
                  <a:gd name="T9" fmla="*/ 134 h 759"/>
                  <a:gd name="T10" fmla="*/ 394 w 1726"/>
                  <a:gd name="T11" fmla="*/ 93 h 759"/>
                  <a:gd name="T12" fmla="*/ 502 w 1726"/>
                  <a:gd name="T13" fmla="*/ 57 h 759"/>
                  <a:gd name="T14" fmla="*/ 646 w 1726"/>
                  <a:gd name="T15" fmla="*/ 20 h 759"/>
                  <a:gd name="T16" fmla="*/ 778 w 1726"/>
                  <a:gd name="T17" fmla="*/ 6 h 759"/>
                  <a:gd name="T18" fmla="*/ 896 w 1726"/>
                  <a:gd name="T19" fmla="*/ 2 h 759"/>
                  <a:gd name="T20" fmla="*/ 1021 w 1726"/>
                  <a:gd name="T21" fmla="*/ 14 h 759"/>
                  <a:gd name="T22" fmla="*/ 1132 w 1726"/>
                  <a:gd name="T23" fmla="*/ 36 h 759"/>
                  <a:gd name="T24" fmla="*/ 1236 w 1726"/>
                  <a:gd name="T25" fmla="*/ 79 h 759"/>
                  <a:gd name="T26" fmla="*/ 1342 w 1726"/>
                  <a:gd name="T27" fmla="*/ 147 h 759"/>
                  <a:gd name="T28" fmla="*/ 1426 w 1726"/>
                  <a:gd name="T29" fmla="*/ 225 h 759"/>
                  <a:gd name="T30" fmla="*/ 1472 w 1726"/>
                  <a:gd name="T31" fmla="*/ 277 h 759"/>
                  <a:gd name="T32" fmla="*/ 1594 w 1726"/>
                  <a:gd name="T33" fmla="*/ 94 h 759"/>
                  <a:gd name="T34" fmla="*/ 1596 w 1726"/>
                  <a:gd name="T35" fmla="*/ 197 h 759"/>
                  <a:gd name="T36" fmla="*/ 1605 w 1726"/>
                  <a:gd name="T37" fmla="*/ 300 h 759"/>
                  <a:gd name="T38" fmla="*/ 1624 w 1726"/>
                  <a:gd name="T39" fmla="*/ 398 h 759"/>
                  <a:gd name="T40" fmla="*/ 1651 w 1726"/>
                  <a:gd name="T41" fmla="*/ 499 h 759"/>
                  <a:gd name="T42" fmla="*/ 1706 w 1726"/>
                  <a:gd name="T43" fmla="*/ 627 h 759"/>
                  <a:gd name="T44" fmla="*/ 1685 w 1726"/>
                  <a:gd name="T45" fmla="*/ 685 h 759"/>
                  <a:gd name="T46" fmla="*/ 1601 w 1726"/>
                  <a:gd name="T47" fmla="*/ 667 h 759"/>
                  <a:gd name="T48" fmla="*/ 1534 w 1726"/>
                  <a:gd name="T49" fmla="*/ 664 h 759"/>
                  <a:gd name="T50" fmla="*/ 1469 w 1726"/>
                  <a:gd name="T51" fmla="*/ 671 h 759"/>
                  <a:gd name="T52" fmla="*/ 1403 w 1726"/>
                  <a:gd name="T53" fmla="*/ 690 h 759"/>
                  <a:gd name="T54" fmla="*/ 1330 w 1726"/>
                  <a:gd name="T55" fmla="*/ 723 h 759"/>
                  <a:gd name="T56" fmla="*/ 1259 w 1726"/>
                  <a:gd name="T57" fmla="*/ 687 h 759"/>
                  <a:gd name="T58" fmla="*/ 1345 w 1726"/>
                  <a:gd name="T59" fmla="*/ 482 h 759"/>
                  <a:gd name="T60" fmla="*/ 1237 w 1726"/>
                  <a:gd name="T61" fmla="*/ 396 h 759"/>
                  <a:gd name="T62" fmla="*/ 1131 w 1726"/>
                  <a:gd name="T63" fmla="*/ 328 h 759"/>
                  <a:gd name="T64" fmla="*/ 1036 w 1726"/>
                  <a:gd name="T65" fmla="*/ 277 h 759"/>
                  <a:gd name="T66" fmla="*/ 921 w 1726"/>
                  <a:gd name="T67" fmla="*/ 232 h 759"/>
                  <a:gd name="T68" fmla="*/ 811 w 1726"/>
                  <a:gd name="T69" fmla="*/ 209 h 759"/>
                  <a:gd name="T70" fmla="*/ 707 w 1726"/>
                  <a:gd name="T71" fmla="*/ 195 h 759"/>
                  <a:gd name="T72" fmla="*/ 587 w 1726"/>
                  <a:gd name="T73" fmla="*/ 201 h 759"/>
                  <a:gd name="T74" fmla="*/ 470 w 1726"/>
                  <a:gd name="T75" fmla="*/ 211 h 759"/>
                  <a:gd name="T76" fmla="*/ 334 w 1726"/>
                  <a:gd name="T77" fmla="*/ 232 h 759"/>
                  <a:gd name="T78" fmla="*/ 231 w 1726"/>
                  <a:gd name="T79" fmla="*/ 266 h 759"/>
                  <a:gd name="T80" fmla="*/ 158 w 1726"/>
                  <a:gd name="T81" fmla="*/ 301 h 759"/>
                  <a:gd name="T82" fmla="*/ 97 w 1726"/>
                  <a:gd name="T83" fmla="*/ 343 h 759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726"/>
                  <a:gd name="T127" fmla="*/ 0 h 759"/>
                  <a:gd name="T128" fmla="*/ 1726 w 1726"/>
                  <a:gd name="T129" fmla="*/ 759 h 759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726" h="759">
                    <a:moveTo>
                      <a:pt x="7" y="425"/>
                    </a:moveTo>
                    <a:lnTo>
                      <a:pt x="0" y="386"/>
                    </a:lnTo>
                    <a:lnTo>
                      <a:pt x="52" y="320"/>
                    </a:lnTo>
                    <a:lnTo>
                      <a:pt x="86" y="282"/>
                    </a:lnTo>
                    <a:lnTo>
                      <a:pt x="122" y="255"/>
                    </a:lnTo>
                    <a:lnTo>
                      <a:pt x="151" y="227"/>
                    </a:lnTo>
                    <a:lnTo>
                      <a:pt x="190" y="200"/>
                    </a:lnTo>
                    <a:lnTo>
                      <a:pt x="224" y="175"/>
                    </a:lnTo>
                    <a:lnTo>
                      <a:pt x="269" y="153"/>
                    </a:lnTo>
                    <a:lnTo>
                      <a:pt x="304" y="134"/>
                    </a:lnTo>
                    <a:lnTo>
                      <a:pt x="341" y="113"/>
                    </a:lnTo>
                    <a:lnTo>
                      <a:pt x="394" y="93"/>
                    </a:lnTo>
                    <a:lnTo>
                      <a:pt x="443" y="75"/>
                    </a:lnTo>
                    <a:lnTo>
                      <a:pt x="502" y="57"/>
                    </a:lnTo>
                    <a:lnTo>
                      <a:pt x="581" y="34"/>
                    </a:lnTo>
                    <a:lnTo>
                      <a:pt x="646" y="20"/>
                    </a:lnTo>
                    <a:lnTo>
                      <a:pt x="700" y="14"/>
                    </a:lnTo>
                    <a:lnTo>
                      <a:pt x="778" y="6"/>
                    </a:lnTo>
                    <a:lnTo>
                      <a:pt x="837" y="0"/>
                    </a:lnTo>
                    <a:lnTo>
                      <a:pt x="896" y="2"/>
                    </a:lnTo>
                    <a:lnTo>
                      <a:pt x="958" y="4"/>
                    </a:lnTo>
                    <a:lnTo>
                      <a:pt x="1021" y="14"/>
                    </a:lnTo>
                    <a:lnTo>
                      <a:pt x="1076" y="22"/>
                    </a:lnTo>
                    <a:lnTo>
                      <a:pt x="1132" y="36"/>
                    </a:lnTo>
                    <a:lnTo>
                      <a:pt x="1185" y="57"/>
                    </a:lnTo>
                    <a:lnTo>
                      <a:pt x="1236" y="79"/>
                    </a:lnTo>
                    <a:lnTo>
                      <a:pt x="1290" y="108"/>
                    </a:lnTo>
                    <a:lnTo>
                      <a:pt x="1342" y="147"/>
                    </a:lnTo>
                    <a:lnTo>
                      <a:pt x="1382" y="181"/>
                    </a:lnTo>
                    <a:lnTo>
                      <a:pt x="1426" y="225"/>
                    </a:lnTo>
                    <a:lnTo>
                      <a:pt x="1457" y="258"/>
                    </a:lnTo>
                    <a:lnTo>
                      <a:pt x="1472" y="277"/>
                    </a:lnTo>
                    <a:lnTo>
                      <a:pt x="1582" y="46"/>
                    </a:lnTo>
                    <a:lnTo>
                      <a:pt x="1594" y="94"/>
                    </a:lnTo>
                    <a:lnTo>
                      <a:pt x="1594" y="147"/>
                    </a:lnTo>
                    <a:lnTo>
                      <a:pt x="1596" y="197"/>
                    </a:lnTo>
                    <a:lnTo>
                      <a:pt x="1600" y="247"/>
                    </a:lnTo>
                    <a:lnTo>
                      <a:pt x="1605" y="300"/>
                    </a:lnTo>
                    <a:lnTo>
                      <a:pt x="1615" y="354"/>
                    </a:lnTo>
                    <a:lnTo>
                      <a:pt x="1624" y="398"/>
                    </a:lnTo>
                    <a:lnTo>
                      <a:pt x="1637" y="450"/>
                    </a:lnTo>
                    <a:lnTo>
                      <a:pt x="1651" y="499"/>
                    </a:lnTo>
                    <a:lnTo>
                      <a:pt x="1671" y="561"/>
                    </a:lnTo>
                    <a:lnTo>
                      <a:pt x="1706" y="627"/>
                    </a:lnTo>
                    <a:lnTo>
                      <a:pt x="1725" y="698"/>
                    </a:lnTo>
                    <a:lnTo>
                      <a:pt x="1685" y="685"/>
                    </a:lnTo>
                    <a:lnTo>
                      <a:pt x="1646" y="676"/>
                    </a:lnTo>
                    <a:lnTo>
                      <a:pt x="1601" y="667"/>
                    </a:lnTo>
                    <a:lnTo>
                      <a:pt x="1559" y="663"/>
                    </a:lnTo>
                    <a:lnTo>
                      <a:pt x="1534" y="664"/>
                    </a:lnTo>
                    <a:lnTo>
                      <a:pt x="1507" y="666"/>
                    </a:lnTo>
                    <a:lnTo>
                      <a:pt x="1469" y="671"/>
                    </a:lnTo>
                    <a:lnTo>
                      <a:pt x="1434" y="681"/>
                    </a:lnTo>
                    <a:lnTo>
                      <a:pt x="1403" y="690"/>
                    </a:lnTo>
                    <a:lnTo>
                      <a:pt x="1367" y="707"/>
                    </a:lnTo>
                    <a:lnTo>
                      <a:pt x="1330" y="723"/>
                    </a:lnTo>
                    <a:lnTo>
                      <a:pt x="1277" y="758"/>
                    </a:lnTo>
                    <a:lnTo>
                      <a:pt x="1259" y="687"/>
                    </a:lnTo>
                    <a:lnTo>
                      <a:pt x="1362" y="500"/>
                    </a:lnTo>
                    <a:lnTo>
                      <a:pt x="1345" y="482"/>
                    </a:lnTo>
                    <a:lnTo>
                      <a:pt x="1286" y="434"/>
                    </a:lnTo>
                    <a:lnTo>
                      <a:pt x="1237" y="396"/>
                    </a:lnTo>
                    <a:lnTo>
                      <a:pt x="1172" y="350"/>
                    </a:lnTo>
                    <a:lnTo>
                      <a:pt x="1131" y="328"/>
                    </a:lnTo>
                    <a:lnTo>
                      <a:pt x="1092" y="305"/>
                    </a:lnTo>
                    <a:lnTo>
                      <a:pt x="1036" y="277"/>
                    </a:lnTo>
                    <a:lnTo>
                      <a:pt x="982" y="251"/>
                    </a:lnTo>
                    <a:lnTo>
                      <a:pt x="921" y="232"/>
                    </a:lnTo>
                    <a:lnTo>
                      <a:pt x="868" y="219"/>
                    </a:lnTo>
                    <a:lnTo>
                      <a:pt x="811" y="209"/>
                    </a:lnTo>
                    <a:lnTo>
                      <a:pt x="753" y="197"/>
                    </a:lnTo>
                    <a:lnTo>
                      <a:pt x="707" y="195"/>
                    </a:lnTo>
                    <a:lnTo>
                      <a:pt x="647" y="196"/>
                    </a:lnTo>
                    <a:lnTo>
                      <a:pt x="587" y="201"/>
                    </a:lnTo>
                    <a:lnTo>
                      <a:pt x="531" y="204"/>
                    </a:lnTo>
                    <a:lnTo>
                      <a:pt x="470" y="211"/>
                    </a:lnTo>
                    <a:lnTo>
                      <a:pt x="401" y="222"/>
                    </a:lnTo>
                    <a:lnTo>
                      <a:pt x="334" y="232"/>
                    </a:lnTo>
                    <a:lnTo>
                      <a:pt x="273" y="254"/>
                    </a:lnTo>
                    <a:lnTo>
                      <a:pt x="231" y="266"/>
                    </a:lnTo>
                    <a:lnTo>
                      <a:pt x="189" y="284"/>
                    </a:lnTo>
                    <a:lnTo>
                      <a:pt x="158" y="301"/>
                    </a:lnTo>
                    <a:lnTo>
                      <a:pt x="126" y="322"/>
                    </a:lnTo>
                    <a:lnTo>
                      <a:pt x="97" y="343"/>
                    </a:lnTo>
                    <a:lnTo>
                      <a:pt x="7" y="425"/>
                    </a:lnTo>
                  </a:path>
                </a:pathLst>
              </a:custGeom>
              <a:solidFill>
                <a:schemeClr val="folHlink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0" name="Freeform 78"/>
              <p:cNvSpPr>
                <a:spLocks/>
              </p:cNvSpPr>
              <p:nvPr/>
            </p:nvSpPr>
            <p:spPr bwMode="auto">
              <a:xfrm>
                <a:off x="1824" y="2208"/>
                <a:ext cx="1708" cy="718"/>
              </a:xfrm>
              <a:custGeom>
                <a:avLst/>
                <a:gdLst>
                  <a:gd name="T0" fmla="*/ 57 w 1708"/>
                  <a:gd name="T1" fmla="*/ 326 h 718"/>
                  <a:gd name="T2" fmla="*/ 117 w 1708"/>
                  <a:gd name="T3" fmla="*/ 264 h 718"/>
                  <a:gd name="T4" fmla="*/ 183 w 1708"/>
                  <a:gd name="T5" fmla="*/ 210 h 718"/>
                  <a:gd name="T6" fmla="*/ 263 w 1708"/>
                  <a:gd name="T7" fmla="*/ 156 h 718"/>
                  <a:gd name="T8" fmla="*/ 336 w 1708"/>
                  <a:gd name="T9" fmla="*/ 117 h 718"/>
                  <a:gd name="T10" fmla="*/ 438 w 1708"/>
                  <a:gd name="T11" fmla="*/ 79 h 718"/>
                  <a:gd name="T12" fmla="*/ 575 w 1708"/>
                  <a:gd name="T13" fmla="*/ 37 h 718"/>
                  <a:gd name="T14" fmla="*/ 694 w 1708"/>
                  <a:gd name="T15" fmla="*/ 16 h 718"/>
                  <a:gd name="T16" fmla="*/ 831 w 1708"/>
                  <a:gd name="T17" fmla="*/ 0 h 718"/>
                  <a:gd name="T18" fmla="*/ 951 w 1708"/>
                  <a:gd name="T19" fmla="*/ 2 h 718"/>
                  <a:gd name="T20" fmla="*/ 1069 w 1708"/>
                  <a:gd name="T21" fmla="*/ 17 h 718"/>
                  <a:gd name="T22" fmla="*/ 1176 w 1708"/>
                  <a:gd name="T23" fmla="*/ 49 h 718"/>
                  <a:gd name="T24" fmla="*/ 1280 w 1708"/>
                  <a:gd name="T25" fmla="*/ 96 h 718"/>
                  <a:gd name="T26" fmla="*/ 1371 w 1708"/>
                  <a:gd name="T27" fmla="*/ 164 h 718"/>
                  <a:gd name="T28" fmla="*/ 1445 w 1708"/>
                  <a:gd name="T29" fmla="*/ 236 h 718"/>
                  <a:gd name="T30" fmla="*/ 1583 w 1708"/>
                  <a:gd name="T31" fmla="*/ 78 h 718"/>
                  <a:gd name="T32" fmla="*/ 1583 w 1708"/>
                  <a:gd name="T33" fmla="*/ 176 h 718"/>
                  <a:gd name="T34" fmla="*/ 1592 w 1708"/>
                  <a:gd name="T35" fmla="*/ 274 h 718"/>
                  <a:gd name="T36" fmla="*/ 1609 w 1708"/>
                  <a:gd name="T37" fmla="*/ 368 h 718"/>
                  <a:gd name="T38" fmla="*/ 1635 w 1708"/>
                  <a:gd name="T39" fmla="*/ 464 h 718"/>
                  <a:gd name="T40" fmla="*/ 1674 w 1708"/>
                  <a:gd name="T41" fmla="*/ 576 h 718"/>
                  <a:gd name="T42" fmla="*/ 1707 w 1708"/>
                  <a:gd name="T43" fmla="*/ 656 h 718"/>
                  <a:gd name="T44" fmla="*/ 1628 w 1708"/>
                  <a:gd name="T45" fmla="*/ 634 h 718"/>
                  <a:gd name="T46" fmla="*/ 1542 w 1708"/>
                  <a:gd name="T47" fmla="*/ 623 h 718"/>
                  <a:gd name="T48" fmla="*/ 1491 w 1708"/>
                  <a:gd name="T49" fmla="*/ 626 h 718"/>
                  <a:gd name="T50" fmla="*/ 1417 w 1708"/>
                  <a:gd name="T51" fmla="*/ 641 h 718"/>
                  <a:gd name="T52" fmla="*/ 1350 w 1708"/>
                  <a:gd name="T53" fmla="*/ 668 h 718"/>
                  <a:gd name="T54" fmla="*/ 1260 w 1708"/>
                  <a:gd name="T55" fmla="*/ 717 h 718"/>
                  <a:gd name="T56" fmla="*/ 1332 w 1708"/>
                  <a:gd name="T57" fmla="*/ 453 h 718"/>
                  <a:gd name="T58" fmla="*/ 1224 w 1708"/>
                  <a:gd name="T59" fmla="*/ 372 h 718"/>
                  <a:gd name="T60" fmla="*/ 1119 w 1708"/>
                  <a:gd name="T61" fmla="*/ 308 h 718"/>
                  <a:gd name="T62" fmla="*/ 1026 w 1708"/>
                  <a:gd name="T63" fmla="*/ 261 h 718"/>
                  <a:gd name="T64" fmla="*/ 911 w 1708"/>
                  <a:gd name="T65" fmla="*/ 220 h 718"/>
                  <a:gd name="T66" fmla="*/ 802 w 1708"/>
                  <a:gd name="T67" fmla="*/ 200 h 718"/>
                  <a:gd name="T68" fmla="*/ 699 w 1708"/>
                  <a:gd name="T69" fmla="*/ 189 h 718"/>
                  <a:gd name="T70" fmla="*/ 579 w 1708"/>
                  <a:gd name="T71" fmla="*/ 196 h 718"/>
                  <a:gd name="T72" fmla="*/ 462 w 1708"/>
                  <a:gd name="T73" fmla="*/ 208 h 718"/>
                  <a:gd name="T74" fmla="*/ 327 w 1708"/>
                  <a:gd name="T75" fmla="*/ 230 h 718"/>
                  <a:gd name="T76" fmla="*/ 224 w 1708"/>
                  <a:gd name="T77" fmla="*/ 263 h 718"/>
                  <a:gd name="T78" fmla="*/ 148 w 1708"/>
                  <a:gd name="T79" fmla="*/ 299 h 718"/>
                  <a:gd name="T80" fmla="*/ 91 w 1708"/>
                  <a:gd name="T81" fmla="*/ 340 h 71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708"/>
                  <a:gd name="T124" fmla="*/ 0 h 718"/>
                  <a:gd name="T125" fmla="*/ 1708 w 1708"/>
                  <a:gd name="T126" fmla="*/ 718 h 71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708" h="718">
                    <a:moveTo>
                      <a:pt x="0" y="421"/>
                    </a:moveTo>
                    <a:lnTo>
                      <a:pt x="57" y="326"/>
                    </a:lnTo>
                    <a:lnTo>
                      <a:pt x="84" y="296"/>
                    </a:lnTo>
                    <a:lnTo>
                      <a:pt x="117" y="264"/>
                    </a:lnTo>
                    <a:lnTo>
                      <a:pt x="146" y="239"/>
                    </a:lnTo>
                    <a:lnTo>
                      <a:pt x="183" y="210"/>
                    </a:lnTo>
                    <a:lnTo>
                      <a:pt x="219" y="183"/>
                    </a:lnTo>
                    <a:lnTo>
                      <a:pt x="263" y="156"/>
                    </a:lnTo>
                    <a:lnTo>
                      <a:pt x="299" y="137"/>
                    </a:lnTo>
                    <a:lnTo>
                      <a:pt x="336" y="117"/>
                    </a:lnTo>
                    <a:lnTo>
                      <a:pt x="388" y="95"/>
                    </a:lnTo>
                    <a:lnTo>
                      <a:pt x="438" y="79"/>
                    </a:lnTo>
                    <a:lnTo>
                      <a:pt x="496" y="61"/>
                    </a:lnTo>
                    <a:lnTo>
                      <a:pt x="575" y="37"/>
                    </a:lnTo>
                    <a:lnTo>
                      <a:pt x="640" y="23"/>
                    </a:lnTo>
                    <a:lnTo>
                      <a:pt x="694" y="16"/>
                    </a:lnTo>
                    <a:lnTo>
                      <a:pt x="771" y="6"/>
                    </a:lnTo>
                    <a:lnTo>
                      <a:pt x="831" y="0"/>
                    </a:lnTo>
                    <a:lnTo>
                      <a:pt x="889" y="1"/>
                    </a:lnTo>
                    <a:lnTo>
                      <a:pt x="951" y="2"/>
                    </a:lnTo>
                    <a:lnTo>
                      <a:pt x="1013" y="10"/>
                    </a:lnTo>
                    <a:lnTo>
                      <a:pt x="1069" y="17"/>
                    </a:lnTo>
                    <a:lnTo>
                      <a:pt x="1124" y="30"/>
                    </a:lnTo>
                    <a:lnTo>
                      <a:pt x="1176" y="49"/>
                    </a:lnTo>
                    <a:lnTo>
                      <a:pt x="1228" y="69"/>
                    </a:lnTo>
                    <a:lnTo>
                      <a:pt x="1280" y="96"/>
                    </a:lnTo>
                    <a:lnTo>
                      <a:pt x="1332" y="132"/>
                    </a:lnTo>
                    <a:lnTo>
                      <a:pt x="1371" y="164"/>
                    </a:lnTo>
                    <a:lnTo>
                      <a:pt x="1414" y="205"/>
                    </a:lnTo>
                    <a:lnTo>
                      <a:pt x="1445" y="236"/>
                    </a:lnTo>
                    <a:lnTo>
                      <a:pt x="1488" y="281"/>
                    </a:lnTo>
                    <a:lnTo>
                      <a:pt x="1583" y="78"/>
                    </a:lnTo>
                    <a:lnTo>
                      <a:pt x="1582" y="129"/>
                    </a:lnTo>
                    <a:lnTo>
                      <a:pt x="1583" y="176"/>
                    </a:lnTo>
                    <a:lnTo>
                      <a:pt x="1587" y="224"/>
                    </a:lnTo>
                    <a:lnTo>
                      <a:pt x="1592" y="274"/>
                    </a:lnTo>
                    <a:lnTo>
                      <a:pt x="1601" y="326"/>
                    </a:lnTo>
                    <a:lnTo>
                      <a:pt x="1609" y="368"/>
                    </a:lnTo>
                    <a:lnTo>
                      <a:pt x="1622" y="417"/>
                    </a:lnTo>
                    <a:lnTo>
                      <a:pt x="1635" y="464"/>
                    </a:lnTo>
                    <a:lnTo>
                      <a:pt x="1655" y="523"/>
                    </a:lnTo>
                    <a:lnTo>
                      <a:pt x="1674" y="576"/>
                    </a:lnTo>
                    <a:lnTo>
                      <a:pt x="1689" y="611"/>
                    </a:lnTo>
                    <a:lnTo>
                      <a:pt x="1707" y="656"/>
                    </a:lnTo>
                    <a:lnTo>
                      <a:pt x="1668" y="643"/>
                    </a:lnTo>
                    <a:lnTo>
                      <a:pt x="1628" y="634"/>
                    </a:lnTo>
                    <a:lnTo>
                      <a:pt x="1583" y="626"/>
                    </a:lnTo>
                    <a:lnTo>
                      <a:pt x="1542" y="623"/>
                    </a:lnTo>
                    <a:lnTo>
                      <a:pt x="1516" y="623"/>
                    </a:lnTo>
                    <a:lnTo>
                      <a:pt x="1491" y="626"/>
                    </a:lnTo>
                    <a:lnTo>
                      <a:pt x="1452" y="632"/>
                    </a:lnTo>
                    <a:lnTo>
                      <a:pt x="1417" y="641"/>
                    </a:lnTo>
                    <a:lnTo>
                      <a:pt x="1386" y="650"/>
                    </a:lnTo>
                    <a:lnTo>
                      <a:pt x="1350" y="668"/>
                    </a:lnTo>
                    <a:lnTo>
                      <a:pt x="1313" y="684"/>
                    </a:lnTo>
                    <a:lnTo>
                      <a:pt x="1260" y="717"/>
                    </a:lnTo>
                    <a:lnTo>
                      <a:pt x="1381" y="493"/>
                    </a:lnTo>
                    <a:lnTo>
                      <a:pt x="1332" y="453"/>
                    </a:lnTo>
                    <a:lnTo>
                      <a:pt x="1274" y="408"/>
                    </a:lnTo>
                    <a:lnTo>
                      <a:pt x="1224" y="372"/>
                    </a:lnTo>
                    <a:lnTo>
                      <a:pt x="1160" y="330"/>
                    </a:lnTo>
                    <a:lnTo>
                      <a:pt x="1119" y="308"/>
                    </a:lnTo>
                    <a:lnTo>
                      <a:pt x="1081" y="287"/>
                    </a:lnTo>
                    <a:lnTo>
                      <a:pt x="1026" y="261"/>
                    </a:lnTo>
                    <a:lnTo>
                      <a:pt x="972" y="238"/>
                    </a:lnTo>
                    <a:lnTo>
                      <a:pt x="911" y="220"/>
                    </a:lnTo>
                    <a:lnTo>
                      <a:pt x="859" y="209"/>
                    </a:lnTo>
                    <a:lnTo>
                      <a:pt x="802" y="200"/>
                    </a:lnTo>
                    <a:lnTo>
                      <a:pt x="744" y="190"/>
                    </a:lnTo>
                    <a:lnTo>
                      <a:pt x="699" y="189"/>
                    </a:lnTo>
                    <a:lnTo>
                      <a:pt x="640" y="191"/>
                    </a:lnTo>
                    <a:lnTo>
                      <a:pt x="579" y="196"/>
                    </a:lnTo>
                    <a:lnTo>
                      <a:pt x="523" y="200"/>
                    </a:lnTo>
                    <a:lnTo>
                      <a:pt x="462" y="208"/>
                    </a:lnTo>
                    <a:lnTo>
                      <a:pt x="393" y="218"/>
                    </a:lnTo>
                    <a:lnTo>
                      <a:pt x="327" y="230"/>
                    </a:lnTo>
                    <a:lnTo>
                      <a:pt x="267" y="252"/>
                    </a:lnTo>
                    <a:lnTo>
                      <a:pt x="224" y="263"/>
                    </a:lnTo>
                    <a:lnTo>
                      <a:pt x="182" y="281"/>
                    </a:lnTo>
                    <a:lnTo>
                      <a:pt x="148" y="299"/>
                    </a:lnTo>
                    <a:lnTo>
                      <a:pt x="117" y="317"/>
                    </a:lnTo>
                    <a:lnTo>
                      <a:pt x="91" y="340"/>
                    </a:lnTo>
                    <a:lnTo>
                      <a:pt x="0" y="421"/>
                    </a:lnTo>
                  </a:path>
                </a:pathLst>
              </a:custGeom>
              <a:solidFill>
                <a:srgbClr val="B0D460"/>
              </a:solidFill>
              <a:ln w="12700" cap="rnd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aphicFrame>
          <p:nvGraphicFramePr>
            <p:cNvPr id="22530" name="Object 79"/>
            <p:cNvGraphicFramePr>
              <a:graphicFrameLocks noChangeAspect="1"/>
            </p:cNvGraphicFramePr>
            <p:nvPr/>
          </p:nvGraphicFramePr>
          <p:xfrm>
            <a:off x="994" y="984"/>
            <a:ext cx="3641" cy="74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88071" name="Equation" r:id="rId4" imgW="2057400" imgH="419100" progId="Equation.DSMT4">
                    <p:embed/>
                  </p:oleObj>
                </mc:Choice>
                <mc:Fallback>
                  <p:oleObj name="Equation" r:id="rId4" imgW="2057400" imgH="419100" progId="Equation.DSMT4">
                    <p:embed/>
                    <p:pic>
                      <p:nvPicPr>
                        <p:cNvPr id="22530" name="Object 7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994" y="984"/>
                          <a:ext cx="3641" cy="74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  <p:extLst>
      <p:ext uri="{BB962C8B-B14F-4D97-AF65-F5344CB8AC3E}">
        <p14:creationId xmlns:p14="http://schemas.microsoft.com/office/powerpoint/2010/main" val="2379561209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Rectangle 81"/>
          <p:cNvSpPr>
            <a:spLocks noGrp="1" noChangeArrowheads="1"/>
          </p:cNvSpPr>
          <p:nvPr>
            <p:ph type="title"/>
          </p:nvPr>
        </p:nvSpPr>
        <p:spPr>
          <a:xfrm>
            <a:off x="990600" y="228600"/>
            <a:ext cx="7259638" cy="1136650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Finding </a:t>
            </a:r>
            <a:r>
              <a:rPr lang="en-US" altLang="en-US" b="1" i="1"/>
              <a:t>z</a:t>
            </a:r>
            <a:r>
              <a:rPr lang="en-US" altLang="en-US" b="1"/>
              <a:t>-Values </a:t>
            </a:r>
            <a:br>
              <a:rPr lang="en-US" altLang="en-US" b="1"/>
            </a:br>
            <a:r>
              <a:rPr lang="en-US" altLang="en-US" b="1"/>
              <a:t>for Known Probabilities</a:t>
            </a:r>
          </a:p>
        </p:txBody>
      </p:sp>
      <p:grpSp>
        <p:nvGrpSpPr>
          <p:cNvPr id="2" name="Group 82"/>
          <p:cNvGrpSpPr>
            <a:grpSpLocks/>
          </p:cNvGrpSpPr>
          <p:nvPr/>
        </p:nvGrpSpPr>
        <p:grpSpPr bwMode="auto">
          <a:xfrm>
            <a:off x="382588" y="1827213"/>
            <a:ext cx="4454525" cy="4511675"/>
            <a:chOff x="241" y="1151"/>
            <a:chExt cx="2806" cy="2842"/>
          </a:xfrm>
        </p:grpSpPr>
        <p:sp>
          <p:nvSpPr>
            <p:cNvPr id="92246" name="Rectangle 83"/>
            <p:cNvSpPr>
              <a:spLocks noChangeArrowheads="1"/>
            </p:cNvSpPr>
            <p:nvPr/>
          </p:nvSpPr>
          <p:spPr bwMode="auto">
            <a:xfrm>
              <a:off x="265" y="1151"/>
              <a:ext cx="2782" cy="5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r>
                <a:rPr lang="en-US" altLang="en-US" sz="2800" b="1"/>
                <a:t>What is </a:t>
              </a:r>
              <a:r>
                <a:rPr lang="en-US" altLang="en-US" sz="2800" b="1" i="1"/>
                <a:t>Z</a:t>
              </a:r>
              <a:r>
                <a:rPr lang="en-US" altLang="en-US" sz="2800" b="1"/>
                <a:t>, given </a:t>
              </a:r>
              <a:br>
                <a:rPr lang="en-US" altLang="en-US" sz="2800" b="1"/>
              </a:br>
              <a:r>
                <a:rPr lang="en-US" altLang="en-US" sz="2800" b="1" i="1"/>
                <a:t>P</a:t>
              </a:r>
              <a:r>
                <a:rPr lang="en-US" altLang="en-US" sz="2800" b="1"/>
                <a:t>(</a:t>
              </a:r>
              <a:r>
                <a:rPr lang="en-US" altLang="en-US" sz="2800" b="1" i="1"/>
                <a:t>z</a:t>
              </a:r>
              <a:r>
                <a:rPr lang="en-US" altLang="en-US" sz="2800" b="1"/>
                <a:t>) = .1217?</a:t>
              </a:r>
            </a:p>
          </p:txBody>
        </p:sp>
        <p:sp>
          <p:nvSpPr>
            <p:cNvPr id="92247" name="Rectangle 84"/>
            <p:cNvSpPr>
              <a:spLocks noChangeArrowheads="1"/>
            </p:cNvSpPr>
            <p:nvPr/>
          </p:nvSpPr>
          <p:spPr bwMode="auto">
            <a:xfrm>
              <a:off x="241" y="3553"/>
              <a:ext cx="1390" cy="4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r>
                <a:rPr lang="en-US" altLang="en-US" sz="2000">
                  <a:solidFill>
                    <a:schemeClr val="tx2"/>
                  </a:solidFill>
                </a:rPr>
                <a:t>Shaded area exaggerated</a:t>
              </a:r>
              <a:endParaRPr lang="en-US" altLang="en-US" sz="2000" b="1">
                <a:solidFill>
                  <a:schemeClr val="tx2"/>
                </a:solidFill>
              </a:endParaRPr>
            </a:p>
          </p:txBody>
        </p:sp>
        <p:grpSp>
          <p:nvGrpSpPr>
            <p:cNvPr id="92248" name="Group 85"/>
            <p:cNvGrpSpPr>
              <a:grpSpLocks/>
            </p:cNvGrpSpPr>
            <p:nvPr/>
          </p:nvGrpSpPr>
          <p:grpSpPr bwMode="auto">
            <a:xfrm>
              <a:off x="406" y="1816"/>
              <a:ext cx="2080" cy="1626"/>
              <a:chOff x="406" y="1816"/>
              <a:chExt cx="2080" cy="1626"/>
            </a:xfrm>
          </p:grpSpPr>
          <p:sp>
            <p:nvSpPr>
              <p:cNvPr id="92249" name="Line 86"/>
              <p:cNvSpPr>
                <a:spLocks noChangeShapeType="1"/>
              </p:cNvSpPr>
              <p:nvPr/>
            </p:nvSpPr>
            <p:spPr bwMode="auto">
              <a:xfrm>
                <a:off x="1868" y="2675"/>
                <a:ext cx="1" cy="43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0" name="Freeform 87"/>
              <p:cNvSpPr>
                <a:spLocks/>
              </p:cNvSpPr>
              <p:nvPr/>
            </p:nvSpPr>
            <p:spPr bwMode="auto">
              <a:xfrm>
                <a:off x="1459" y="2121"/>
                <a:ext cx="413" cy="979"/>
              </a:xfrm>
              <a:custGeom>
                <a:avLst/>
                <a:gdLst>
                  <a:gd name="T0" fmla="*/ 0 w 413"/>
                  <a:gd name="T1" fmla="*/ 0 h 979"/>
                  <a:gd name="T2" fmla="*/ 103 w 413"/>
                  <a:gd name="T3" fmla="*/ 53 h 979"/>
                  <a:gd name="T4" fmla="*/ 179 w 413"/>
                  <a:gd name="T5" fmla="*/ 156 h 979"/>
                  <a:gd name="T6" fmla="*/ 232 w 413"/>
                  <a:gd name="T7" fmla="*/ 232 h 979"/>
                  <a:gd name="T8" fmla="*/ 310 w 413"/>
                  <a:gd name="T9" fmla="*/ 362 h 979"/>
                  <a:gd name="T10" fmla="*/ 360 w 413"/>
                  <a:gd name="T11" fmla="*/ 463 h 979"/>
                  <a:gd name="T12" fmla="*/ 413 w 413"/>
                  <a:gd name="T13" fmla="*/ 566 h 979"/>
                  <a:gd name="T14" fmla="*/ 413 w 413"/>
                  <a:gd name="T15" fmla="*/ 979 h 979"/>
                  <a:gd name="T16" fmla="*/ 0 w 413"/>
                  <a:gd name="T17" fmla="*/ 979 h 979"/>
                  <a:gd name="T18" fmla="*/ 0 w 413"/>
                  <a:gd name="T19" fmla="*/ 0 h 9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13"/>
                  <a:gd name="T31" fmla="*/ 0 h 979"/>
                  <a:gd name="T32" fmla="*/ 413 w 413"/>
                  <a:gd name="T33" fmla="*/ 979 h 97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13" h="979">
                    <a:moveTo>
                      <a:pt x="0" y="0"/>
                    </a:moveTo>
                    <a:lnTo>
                      <a:pt x="103" y="53"/>
                    </a:lnTo>
                    <a:lnTo>
                      <a:pt x="179" y="156"/>
                    </a:lnTo>
                    <a:lnTo>
                      <a:pt x="232" y="232"/>
                    </a:lnTo>
                    <a:lnTo>
                      <a:pt x="310" y="362"/>
                    </a:lnTo>
                    <a:lnTo>
                      <a:pt x="360" y="463"/>
                    </a:lnTo>
                    <a:lnTo>
                      <a:pt x="413" y="566"/>
                    </a:lnTo>
                    <a:lnTo>
                      <a:pt x="413" y="979"/>
                    </a:lnTo>
                    <a:lnTo>
                      <a:pt x="0" y="97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200D2">
                  <a:alpha val="50195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1" name="Freeform 88"/>
              <p:cNvSpPr>
                <a:spLocks/>
              </p:cNvSpPr>
              <p:nvPr/>
            </p:nvSpPr>
            <p:spPr bwMode="auto">
              <a:xfrm>
                <a:off x="1459" y="2113"/>
                <a:ext cx="1026" cy="987"/>
              </a:xfrm>
              <a:custGeom>
                <a:avLst/>
                <a:gdLst>
                  <a:gd name="T0" fmla="*/ 1026 w 1026"/>
                  <a:gd name="T1" fmla="*/ 987 h 987"/>
                  <a:gd name="T2" fmla="*/ 919 w 1026"/>
                  <a:gd name="T3" fmla="*/ 976 h 987"/>
                  <a:gd name="T4" fmla="*/ 864 w 1026"/>
                  <a:gd name="T5" fmla="*/ 964 h 987"/>
                  <a:gd name="T6" fmla="*/ 811 w 1026"/>
                  <a:gd name="T7" fmla="*/ 949 h 987"/>
                  <a:gd name="T8" fmla="*/ 756 w 1026"/>
                  <a:gd name="T9" fmla="*/ 926 h 987"/>
                  <a:gd name="T10" fmla="*/ 702 w 1026"/>
                  <a:gd name="T11" fmla="*/ 894 h 987"/>
                  <a:gd name="T12" fmla="*/ 649 w 1026"/>
                  <a:gd name="T13" fmla="*/ 854 h 987"/>
                  <a:gd name="T14" fmla="*/ 539 w 1026"/>
                  <a:gd name="T15" fmla="*/ 741 h 987"/>
                  <a:gd name="T16" fmla="*/ 432 w 1026"/>
                  <a:gd name="T17" fmla="*/ 579 h 987"/>
                  <a:gd name="T18" fmla="*/ 325 w 1026"/>
                  <a:gd name="T19" fmla="*/ 385 h 987"/>
                  <a:gd name="T20" fmla="*/ 270 w 1026"/>
                  <a:gd name="T21" fmla="*/ 286 h 987"/>
                  <a:gd name="T22" fmla="*/ 215 w 1026"/>
                  <a:gd name="T23" fmla="*/ 196 h 987"/>
                  <a:gd name="T24" fmla="*/ 162 w 1026"/>
                  <a:gd name="T25" fmla="*/ 116 h 987"/>
                  <a:gd name="T26" fmla="*/ 108 w 1026"/>
                  <a:gd name="T27" fmla="*/ 53 h 987"/>
                  <a:gd name="T28" fmla="*/ 53 w 1026"/>
                  <a:gd name="T29" fmla="*/ 13 h 987"/>
                  <a:gd name="T30" fmla="*/ 0 w 1026"/>
                  <a:gd name="T31" fmla="*/ 0 h 98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026"/>
                  <a:gd name="T49" fmla="*/ 0 h 987"/>
                  <a:gd name="T50" fmla="*/ 1026 w 1026"/>
                  <a:gd name="T51" fmla="*/ 987 h 98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026" h="987">
                    <a:moveTo>
                      <a:pt x="1026" y="987"/>
                    </a:moveTo>
                    <a:lnTo>
                      <a:pt x="919" y="976"/>
                    </a:lnTo>
                    <a:lnTo>
                      <a:pt x="864" y="964"/>
                    </a:lnTo>
                    <a:lnTo>
                      <a:pt x="811" y="949"/>
                    </a:lnTo>
                    <a:lnTo>
                      <a:pt x="756" y="926"/>
                    </a:lnTo>
                    <a:lnTo>
                      <a:pt x="702" y="894"/>
                    </a:lnTo>
                    <a:lnTo>
                      <a:pt x="649" y="854"/>
                    </a:lnTo>
                    <a:lnTo>
                      <a:pt x="539" y="741"/>
                    </a:lnTo>
                    <a:lnTo>
                      <a:pt x="432" y="579"/>
                    </a:lnTo>
                    <a:lnTo>
                      <a:pt x="325" y="385"/>
                    </a:lnTo>
                    <a:lnTo>
                      <a:pt x="270" y="286"/>
                    </a:lnTo>
                    <a:lnTo>
                      <a:pt x="215" y="196"/>
                    </a:lnTo>
                    <a:lnTo>
                      <a:pt x="162" y="116"/>
                    </a:lnTo>
                    <a:lnTo>
                      <a:pt x="108" y="53"/>
                    </a:lnTo>
                    <a:lnTo>
                      <a:pt x="53" y="13"/>
                    </a:lnTo>
                    <a:lnTo>
                      <a:pt x="0" y="0"/>
                    </a:lnTo>
                  </a:path>
                </a:pathLst>
              </a:custGeom>
              <a:noFill/>
              <a:ln w="57150">
                <a:solidFill>
                  <a:srgbClr val="9900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2" name="Freeform 89"/>
              <p:cNvSpPr>
                <a:spLocks/>
              </p:cNvSpPr>
              <p:nvPr/>
            </p:nvSpPr>
            <p:spPr bwMode="auto">
              <a:xfrm>
                <a:off x="431" y="2113"/>
                <a:ext cx="1028" cy="987"/>
              </a:xfrm>
              <a:custGeom>
                <a:avLst/>
                <a:gdLst>
                  <a:gd name="T0" fmla="*/ 0 w 1028"/>
                  <a:gd name="T1" fmla="*/ 987 h 987"/>
                  <a:gd name="T2" fmla="*/ 107 w 1028"/>
                  <a:gd name="T3" fmla="*/ 976 h 987"/>
                  <a:gd name="T4" fmla="*/ 162 w 1028"/>
                  <a:gd name="T5" fmla="*/ 964 h 987"/>
                  <a:gd name="T6" fmla="*/ 217 w 1028"/>
                  <a:gd name="T7" fmla="*/ 949 h 987"/>
                  <a:gd name="T8" fmla="*/ 270 w 1028"/>
                  <a:gd name="T9" fmla="*/ 926 h 987"/>
                  <a:gd name="T10" fmla="*/ 324 w 1028"/>
                  <a:gd name="T11" fmla="*/ 894 h 987"/>
                  <a:gd name="T12" fmla="*/ 379 w 1028"/>
                  <a:gd name="T13" fmla="*/ 854 h 987"/>
                  <a:gd name="T14" fmla="*/ 487 w 1028"/>
                  <a:gd name="T15" fmla="*/ 741 h 987"/>
                  <a:gd name="T16" fmla="*/ 594 w 1028"/>
                  <a:gd name="T17" fmla="*/ 579 h 987"/>
                  <a:gd name="T18" fmla="*/ 704 w 1028"/>
                  <a:gd name="T19" fmla="*/ 385 h 987"/>
                  <a:gd name="T20" fmla="*/ 756 w 1028"/>
                  <a:gd name="T21" fmla="*/ 286 h 987"/>
                  <a:gd name="T22" fmla="*/ 811 w 1028"/>
                  <a:gd name="T23" fmla="*/ 196 h 987"/>
                  <a:gd name="T24" fmla="*/ 866 w 1028"/>
                  <a:gd name="T25" fmla="*/ 116 h 987"/>
                  <a:gd name="T26" fmla="*/ 918 w 1028"/>
                  <a:gd name="T27" fmla="*/ 53 h 987"/>
                  <a:gd name="T28" fmla="*/ 973 w 1028"/>
                  <a:gd name="T29" fmla="*/ 13 h 987"/>
                  <a:gd name="T30" fmla="*/ 1028 w 1028"/>
                  <a:gd name="T31" fmla="*/ 0 h 98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028"/>
                  <a:gd name="T49" fmla="*/ 0 h 987"/>
                  <a:gd name="T50" fmla="*/ 1028 w 1028"/>
                  <a:gd name="T51" fmla="*/ 987 h 98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028" h="987">
                    <a:moveTo>
                      <a:pt x="0" y="987"/>
                    </a:moveTo>
                    <a:lnTo>
                      <a:pt x="107" y="976"/>
                    </a:lnTo>
                    <a:lnTo>
                      <a:pt x="162" y="964"/>
                    </a:lnTo>
                    <a:lnTo>
                      <a:pt x="217" y="949"/>
                    </a:lnTo>
                    <a:lnTo>
                      <a:pt x="270" y="926"/>
                    </a:lnTo>
                    <a:lnTo>
                      <a:pt x="324" y="894"/>
                    </a:lnTo>
                    <a:lnTo>
                      <a:pt x="379" y="854"/>
                    </a:lnTo>
                    <a:lnTo>
                      <a:pt x="487" y="741"/>
                    </a:lnTo>
                    <a:lnTo>
                      <a:pt x="594" y="579"/>
                    </a:lnTo>
                    <a:lnTo>
                      <a:pt x="704" y="385"/>
                    </a:lnTo>
                    <a:lnTo>
                      <a:pt x="756" y="286"/>
                    </a:lnTo>
                    <a:lnTo>
                      <a:pt x="811" y="196"/>
                    </a:lnTo>
                    <a:lnTo>
                      <a:pt x="866" y="116"/>
                    </a:lnTo>
                    <a:lnTo>
                      <a:pt x="918" y="53"/>
                    </a:lnTo>
                    <a:lnTo>
                      <a:pt x="973" y="13"/>
                    </a:lnTo>
                    <a:lnTo>
                      <a:pt x="1028" y="0"/>
                    </a:lnTo>
                  </a:path>
                </a:pathLst>
              </a:custGeom>
              <a:noFill/>
              <a:ln w="57150">
                <a:solidFill>
                  <a:srgbClr val="9900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3" name="Freeform 90"/>
              <p:cNvSpPr>
                <a:spLocks/>
              </p:cNvSpPr>
              <p:nvPr/>
            </p:nvSpPr>
            <p:spPr bwMode="auto">
              <a:xfrm>
                <a:off x="431" y="2136"/>
                <a:ext cx="2054" cy="964"/>
              </a:xfrm>
              <a:custGeom>
                <a:avLst/>
                <a:gdLst>
                  <a:gd name="T0" fmla="*/ 0 w 2054"/>
                  <a:gd name="T1" fmla="*/ 0 h 964"/>
                  <a:gd name="T2" fmla="*/ 0 w 2054"/>
                  <a:gd name="T3" fmla="*/ 964 h 964"/>
                  <a:gd name="T4" fmla="*/ 2054 w 2054"/>
                  <a:gd name="T5" fmla="*/ 964 h 964"/>
                  <a:gd name="T6" fmla="*/ 0 60000 65536"/>
                  <a:gd name="T7" fmla="*/ 0 60000 65536"/>
                  <a:gd name="T8" fmla="*/ 0 60000 65536"/>
                  <a:gd name="T9" fmla="*/ 0 w 2054"/>
                  <a:gd name="T10" fmla="*/ 0 h 964"/>
                  <a:gd name="T11" fmla="*/ 2054 w 2054"/>
                  <a:gd name="T12" fmla="*/ 964 h 96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54" h="964">
                    <a:moveTo>
                      <a:pt x="0" y="0"/>
                    </a:moveTo>
                    <a:lnTo>
                      <a:pt x="0" y="964"/>
                    </a:lnTo>
                    <a:lnTo>
                      <a:pt x="2054" y="964"/>
                    </a:lnTo>
                  </a:path>
                </a:pathLst>
              </a:custGeom>
              <a:noFill/>
              <a:ln w="30163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4" name="Line 91"/>
              <p:cNvSpPr>
                <a:spLocks noChangeShapeType="1"/>
              </p:cNvSpPr>
              <p:nvPr/>
            </p:nvSpPr>
            <p:spPr bwMode="auto">
              <a:xfrm>
                <a:off x="406" y="2136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5" name="Line 92"/>
              <p:cNvSpPr>
                <a:spLocks noChangeShapeType="1"/>
              </p:cNvSpPr>
              <p:nvPr/>
            </p:nvSpPr>
            <p:spPr bwMode="auto">
              <a:xfrm>
                <a:off x="406" y="2231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6" name="Line 93"/>
              <p:cNvSpPr>
                <a:spLocks noChangeShapeType="1"/>
              </p:cNvSpPr>
              <p:nvPr/>
            </p:nvSpPr>
            <p:spPr bwMode="auto">
              <a:xfrm>
                <a:off x="406" y="2328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7" name="Line 94"/>
              <p:cNvSpPr>
                <a:spLocks noChangeShapeType="1"/>
              </p:cNvSpPr>
              <p:nvPr/>
            </p:nvSpPr>
            <p:spPr bwMode="auto">
              <a:xfrm>
                <a:off x="406" y="2424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8" name="Line 95"/>
              <p:cNvSpPr>
                <a:spLocks noChangeShapeType="1"/>
              </p:cNvSpPr>
              <p:nvPr/>
            </p:nvSpPr>
            <p:spPr bwMode="auto">
              <a:xfrm>
                <a:off x="406" y="2521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9" name="Line 96"/>
              <p:cNvSpPr>
                <a:spLocks noChangeShapeType="1"/>
              </p:cNvSpPr>
              <p:nvPr/>
            </p:nvSpPr>
            <p:spPr bwMode="auto">
              <a:xfrm>
                <a:off x="406" y="2618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60" name="Line 97"/>
              <p:cNvSpPr>
                <a:spLocks noChangeShapeType="1"/>
              </p:cNvSpPr>
              <p:nvPr/>
            </p:nvSpPr>
            <p:spPr bwMode="auto">
              <a:xfrm>
                <a:off x="406" y="2715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61" name="Line 98"/>
              <p:cNvSpPr>
                <a:spLocks noChangeShapeType="1"/>
              </p:cNvSpPr>
              <p:nvPr/>
            </p:nvSpPr>
            <p:spPr bwMode="auto">
              <a:xfrm>
                <a:off x="406" y="2811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62" name="Line 99"/>
              <p:cNvSpPr>
                <a:spLocks noChangeShapeType="1"/>
              </p:cNvSpPr>
              <p:nvPr/>
            </p:nvSpPr>
            <p:spPr bwMode="auto">
              <a:xfrm>
                <a:off x="406" y="2908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63" name="Line 100"/>
              <p:cNvSpPr>
                <a:spLocks noChangeShapeType="1"/>
              </p:cNvSpPr>
              <p:nvPr/>
            </p:nvSpPr>
            <p:spPr bwMode="auto">
              <a:xfrm>
                <a:off x="406" y="3003"/>
                <a:ext cx="25" cy="1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64" name="Line 101"/>
              <p:cNvSpPr>
                <a:spLocks noChangeShapeType="1"/>
              </p:cNvSpPr>
              <p:nvPr/>
            </p:nvSpPr>
            <p:spPr bwMode="auto">
              <a:xfrm>
                <a:off x="2485" y="3100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65" name="Line 102"/>
              <p:cNvSpPr>
                <a:spLocks noChangeShapeType="1"/>
              </p:cNvSpPr>
              <p:nvPr/>
            </p:nvSpPr>
            <p:spPr bwMode="auto">
              <a:xfrm>
                <a:off x="2281" y="3100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66" name="Line 103"/>
              <p:cNvSpPr>
                <a:spLocks noChangeShapeType="1"/>
              </p:cNvSpPr>
              <p:nvPr/>
            </p:nvSpPr>
            <p:spPr bwMode="auto">
              <a:xfrm>
                <a:off x="2074" y="3100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67" name="Line 104"/>
              <p:cNvSpPr>
                <a:spLocks noChangeShapeType="1"/>
              </p:cNvSpPr>
              <p:nvPr/>
            </p:nvSpPr>
            <p:spPr bwMode="auto">
              <a:xfrm>
                <a:off x="1870" y="3100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68" name="Line 105"/>
              <p:cNvSpPr>
                <a:spLocks noChangeShapeType="1"/>
              </p:cNvSpPr>
              <p:nvPr/>
            </p:nvSpPr>
            <p:spPr bwMode="auto">
              <a:xfrm>
                <a:off x="1663" y="3100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69" name="Line 106"/>
              <p:cNvSpPr>
                <a:spLocks noChangeShapeType="1"/>
              </p:cNvSpPr>
              <p:nvPr/>
            </p:nvSpPr>
            <p:spPr bwMode="auto">
              <a:xfrm>
                <a:off x="1459" y="3100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70" name="Line 107"/>
              <p:cNvSpPr>
                <a:spLocks noChangeShapeType="1"/>
              </p:cNvSpPr>
              <p:nvPr/>
            </p:nvSpPr>
            <p:spPr bwMode="auto">
              <a:xfrm>
                <a:off x="1253" y="3100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71" name="Line 108"/>
              <p:cNvSpPr>
                <a:spLocks noChangeShapeType="1"/>
              </p:cNvSpPr>
              <p:nvPr/>
            </p:nvSpPr>
            <p:spPr bwMode="auto">
              <a:xfrm>
                <a:off x="1048" y="3100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72" name="Line 109"/>
              <p:cNvSpPr>
                <a:spLocks noChangeShapeType="1"/>
              </p:cNvSpPr>
              <p:nvPr/>
            </p:nvSpPr>
            <p:spPr bwMode="auto">
              <a:xfrm>
                <a:off x="842" y="3100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73" name="Line 110"/>
              <p:cNvSpPr>
                <a:spLocks noChangeShapeType="1"/>
              </p:cNvSpPr>
              <p:nvPr/>
            </p:nvSpPr>
            <p:spPr bwMode="auto">
              <a:xfrm>
                <a:off x="637" y="3100"/>
                <a:ext cx="1" cy="12"/>
              </a:xfrm>
              <a:prstGeom prst="line">
                <a:avLst/>
              </a:prstGeom>
              <a:noFill/>
              <a:ln w="301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74" name="Rectangle 111"/>
              <p:cNvSpPr>
                <a:spLocks noChangeArrowheads="1"/>
              </p:cNvSpPr>
              <p:nvPr/>
            </p:nvSpPr>
            <p:spPr bwMode="auto">
              <a:xfrm>
                <a:off x="2325" y="3125"/>
                <a:ext cx="103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3300" b="1" i="1"/>
                  <a:t>z</a:t>
                </a:r>
                <a:endParaRPr lang="en-US" altLang="en-US" sz="1800" i="1"/>
              </a:p>
            </p:txBody>
          </p:sp>
          <p:sp>
            <p:nvSpPr>
              <p:cNvPr id="92275" name="Rectangle 112"/>
              <p:cNvSpPr>
                <a:spLocks noChangeArrowheads="1"/>
              </p:cNvSpPr>
              <p:nvPr/>
            </p:nvSpPr>
            <p:spPr bwMode="auto">
              <a:xfrm>
                <a:off x="905" y="3100"/>
                <a:ext cx="152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3300" b="1" i="1">
                    <a:latin typeface="Symbol" panose="05050102010706020507" pitchFamily="18" charset="2"/>
                  </a:rPr>
                  <a:t>m</a:t>
                </a:r>
                <a:endParaRPr lang="en-US" altLang="en-US" sz="1800"/>
              </a:p>
            </p:txBody>
          </p:sp>
          <p:sp>
            <p:nvSpPr>
              <p:cNvPr id="92276" name="Rectangle 113"/>
              <p:cNvSpPr>
                <a:spLocks noChangeArrowheads="1"/>
              </p:cNvSpPr>
              <p:nvPr/>
            </p:nvSpPr>
            <p:spPr bwMode="auto">
              <a:xfrm>
                <a:off x="1059" y="3121"/>
                <a:ext cx="414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3300" b="1"/>
                  <a:t> = 0</a:t>
                </a:r>
                <a:endParaRPr lang="en-US" altLang="en-US" sz="1800"/>
              </a:p>
            </p:txBody>
          </p:sp>
          <p:sp>
            <p:nvSpPr>
              <p:cNvPr id="92277" name="Rectangle 114"/>
              <p:cNvSpPr>
                <a:spLocks noChangeArrowheads="1"/>
              </p:cNvSpPr>
              <p:nvPr/>
            </p:nvSpPr>
            <p:spPr bwMode="auto">
              <a:xfrm>
                <a:off x="1800" y="1816"/>
                <a:ext cx="159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3300" b="1" i="1">
                    <a:latin typeface="Symbol" panose="05050102010706020507" pitchFamily="18" charset="2"/>
                  </a:rPr>
                  <a:t>s</a:t>
                </a:r>
                <a:endParaRPr lang="en-US" altLang="en-US" sz="1800"/>
              </a:p>
            </p:txBody>
          </p:sp>
          <p:sp>
            <p:nvSpPr>
              <p:cNvPr id="92278" name="Rectangle 115"/>
              <p:cNvSpPr>
                <a:spLocks noChangeArrowheads="1"/>
              </p:cNvSpPr>
              <p:nvPr/>
            </p:nvSpPr>
            <p:spPr bwMode="auto">
              <a:xfrm>
                <a:off x="1961" y="1837"/>
                <a:ext cx="414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3300" b="1"/>
                  <a:t> = 1</a:t>
                </a:r>
                <a:endParaRPr lang="en-US" altLang="en-US" sz="1800"/>
              </a:p>
            </p:txBody>
          </p:sp>
          <p:sp>
            <p:nvSpPr>
              <p:cNvPr id="92279" name="Rectangle 116"/>
              <p:cNvSpPr>
                <a:spLocks noChangeArrowheads="1"/>
              </p:cNvSpPr>
              <p:nvPr/>
            </p:nvSpPr>
            <p:spPr bwMode="auto">
              <a:xfrm>
                <a:off x="1790" y="3121"/>
                <a:ext cx="132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3300" b="1">
                    <a:solidFill>
                      <a:srgbClr val="990099"/>
                    </a:solidFill>
                  </a:rPr>
                  <a:t>?</a:t>
                </a:r>
                <a:endParaRPr lang="en-US" altLang="en-US" sz="1800">
                  <a:solidFill>
                    <a:srgbClr val="990099"/>
                  </a:solidFill>
                </a:endParaRPr>
              </a:p>
            </p:txBody>
          </p:sp>
          <p:sp>
            <p:nvSpPr>
              <p:cNvPr id="92280" name="Rectangle 117"/>
              <p:cNvSpPr>
                <a:spLocks noChangeArrowheads="1"/>
              </p:cNvSpPr>
              <p:nvPr/>
            </p:nvSpPr>
            <p:spPr bwMode="auto">
              <a:xfrm>
                <a:off x="529" y="1999"/>
                <a:ext cx="766" cy="3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0488" tIns="44450" rIns="90488" bIns="4445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r>
                  <a:rPr lang="en-US" altLang="en-US" sz="2800" b="1">
                    <a:solidFill>
                      <a:srgbClr val="990099"/>
                    </a:solidFill>
                  </a:rPr>
                  <a:t>.1217</a:t>
                </a:r>
              </a:p>
            </p:txBody>
          </p:sp>
          <p:sp>
            <p:nvSpPr>
              <p:cNvPr id="92281" name="Line 118"/>
              <p:cNvSpPr>
                <a:spLocks noChangeShapeType="1"/>
              </p:cNvSpPr>
              <p:nvPr/>
            </p:nvSpPr>
            <p:spPr bwMode="auto">
              <a:xfrm>
                <a:off x="968" y="2294"/>
                <a:ext cx="656" cy="272"/>
              </a:xfrm>
              <a:prstGeom prst="line">
                <a:avLst/>
              </a:prstGeom>
              <a:noFill/>
              <a:ln w="25400">
                <a:solidFill>
                  <a:srgbClr val="B0D46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2282" name="Line 119"/>
              <p:cNvSpPr>
                <a:spLocks noChangeShapeType="1"/>
              </p:cNvSpPr>
              <p:nvPr/>
            </p:nvSpPr>
            <p:spPr bwMode="auto">
              <a:xfrm>
                <a:off x="1459" y="2121"/>
                <a:ext cx="1" cy="979"/>
              </a:xfrm>
              <a:prstGeom prst="line">
                <a:avLst/>
              </a:prstGeom>
              <a:noFill/>
              <a:ln w="17463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" name="Group 202"/>
          <p:cNvGrpSpPr>
            <a:grpSpLocks/>
          </p:cNvGrpSpPr>
          <p:nvPr/>
        </p:nvGrpSpPr>
        <p:grpSpPr bwMode="auto">
          <a:xfrm>
            <a:off x="4478338" y="1830388"/>
            <a:ext cx="4416425" cy="4267200"/>
            <a:chOff x="2821" y="1153"/>
            <a:chExt cx="2782" cy="2688"/>
          </a:xfrm>
        </p:grpSpPr>
        <p:sp>
          <p:nvSpPr>
            <p:cNvPr id="92172" name="Rectangle 80"/>
            <p:cNvSpPr>
              <a:spLocks noChangeArrowheads="1"/>
            </p:cNvSpPr>
            <p:nvPr/>
          </p:nvSpPr>
          <p:spPr bwMode="auto">
            <a:xfrm>
              <a:off x="2821" y="1153"/>
              <a:ext cx="2782" cy="5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b="1">
                  <a:solidFill>
                    <a:schemeClr val="tx2"/>
                  </a:solidFill>
                </a:rPr>
                <a:t>Standardized Normal Probability Table (Portion)</a:t>
              </a:r>
            </a:p>
          </p:txBody>
        </p:sp>
        <p:grpSp>
          <p:nvGrpSpPr>
            <p:cNvPr id="92173" name="Group 121"/>
            <p:cNvGrpSpPr>
              <a:grpSpLocks/>
            </p:cNvGrpSpPr>
            <p:nvPr/>
          </p:nvGrpSpPr>
          <p:grpSpPr bwMode="auto">
            <a:xfrm>
              <a:off x="3127" y="1776"/>
              <a:ext cx="2175" cy="2065"/>
              <a:chOff x="3123" y="1772"/>
              <a:chExt cx="2175" cy="2065"/>
            </a:xfrm>
          </p:grpSpPr>
          <p:sp>
            <p:nvSpPr>
              <p:cNvPr id="92174" name="Rectangle 122"/>
              <p:cNvSpPr>
                <a:spLocks noChangeArrowheads="1"/>
              </p:cNvSpPr>
              <p:nvPr/>
            </p:nvSpPr>
            <p:spPr bwMode="auto">
              <a:xfrm>
                <a:off x="3502" y="1772"/>
                <a:ext cx="11" cy="40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175" name="Rectangle 123"/>
              <p:cNvSpPr>
                <a:spLocks noChangeArrowheads="1"/>
              </p:cNvSpPr>
              <p:nvPr/>
            </p:nvSpPr>
            <p:spPr bwMode="auto">
              <a:xfrm>
                <a:off x="4076" y="1772"/>
                <a:ext cx="10" cy="40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176" name="Rectangle 124"/>
              <p:cNvSpPr>
                <a:spLocks noChangeArrowheads="1"/>
              </p:cNvSpPr>
              <p:nvPr/>
            </p:nvSpPr>
            <p:spPr bwMode="auto">
              <a:xfrm>
                <a:off x="4688" y="1772"/>
                <a:ext cx="10" cy="40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177" name="Rectangle 125"/>
              <p:cNvSpPr>
                <a:spLocks noChangeArrowheads="1"/>
              </p:cNvSpPr>
              <p:nvPr/>
            </p:nvSpPr>
            <p:spPr bwMode="auto">
              <a:xfrm>
                <a:off x="3125" y="1772"/>
                <a:ext cx="377" cy="405"/>
              </a:xfrm>
              <a:prstGeom prst="rect">
                <a:avLst/>
              </a:prstGeom>
              <a:solidFill>
                <a:srgbClr val="E9F05A">
                  <a:alpha val="70195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178" name="Rectangle 126"/>
              <p:cNvSpPr>
                <a:spLocks noChangeArrowheads="1"/>
              </p:cNvSpPr>
              <p:nvPr/>
            </p:nvSpPr>
            <p:spPr bwMode="auto">
              <a:xfrm>
                <a:off x="3256" y="1865"/>
                <a:ext cx="122" cy="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2500"/>
                  <a:t>Z</a:t>
                </a:r>
                <a:endParaRPr lang="en-US" altLang="en-US" sz="1800"/>
              </a:p>
            </p:txBody>
          </p:sp>
          <p:sp>
            <p:nvSpPr>
              <p:cNvPr id="92179" name="Rectangle 127"/>
              <p:cNvSpPr>
                <a:spLocks noChangeArrowheads="1"/>
              </p:cNvSpPr>
              <p:nvPr/>
            </p:nvSpPr>
            <p:spPr bwMode="auto">
              <a:xfrm>
                <a:off x="3513" y="1772"/>
                <a:ext cx="563" cy="405"/>
              </a:xfrm>
              <a:prstGeom prst="rect">
                <a:avLst/>
              </a:prstGeom>
              <a:solidFill>
                <a:srgbClr val="E9F05A">
                  <a:alpha val="70195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180" name="Rectangle 128"/>
              <p:cNvSpPr>
                <a:spLocks noChangeArrowheads="1"/>
              </p:cNvSpPr>
              <p:nvPr/>
            </p:nvSpPr>
            <p:spPr bwMode="auto">
              <a:xfrm>
                <a:off x="3654" y="1865"/>
                <a:ext cx="250" cy="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2500"/>
                  <a:t>.00</a:t>
                </a:r>
                <a:endParaRPr lang="en-US" altLang="en-US" sz="1800"/>
              </a:p>
            </p:txBody>
          </p:sp>
          <p:sp>
            <p:nvSpPr>
              <p:cNvPr id="92181" name="Rectangle 129"/>
              <p:cNvSpPr>
                <a:spLocks noChangeArrowheads="1"/>
              </p:cNvSpPr>
              <p:nvPr/>
            </p:nvSpPr>
            <p:spPr bwMode="auto">
              <a:xfrm>
                <a:off x="4086" y="1772"/>
                <a:ext cx="602" cy="405"/>
              </a:xfrm>
              <a:prstGeom prst="rect">
                <a:avLst/>
              </a:prstGeom>
              <a:solidFill>
                <a:srgbClr val="E9F05A">
                  <a:alpha val="70195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182" name="Rectangle 130"/>
              <p:cNvSpPr>
                <a:spLocks noChangeArrowheads="1"/>
              </p:cNvSpPr>
              <p:nvPr/>
            </p:nvSpPr>
            <p:spPr bwMode="auto">
              <a:xfrm>
                <a:off x="4698" y="1772"/>
                <a:ext cx="600" cy="405"/>
              </a:xfrm>
              <a:prstGeom prst="rect">
                <a:avLst/>
              </a:prstGeom>
              <a:solidFill>
                <a:srgbClr val="E9F05A">
                  <a:alpha val="70195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183" name="Rectangle 131"/>
              <p:cNvSpPr>
                <a:spLocks noChangeArrowheads="1"/>
              </p:cNvSpPr>
              <p:nvPr/>
            </p:nvSpPr>
            <p:spPr bwMode="auto">
              <a:xfrm>
                <a:off x="4855" y="1865"/>
                <a:ext cx="250" cy="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2500"/>
                  <a:t>0.2</a:t>
                </a:r>
                <a:endParaRPr lang="en-US" altLang="en-US" sz="1800"/>
              </a:p>
            </p:txBody>
          </p:sp>
          <p:sp>
            <p:nvSpPr>
              <p:cNvPr id="92184" name="Rectangle 132"/>
              <p:cNvSpPr>
                <a:spLocks noChangeArrowheads="1"/>
              </p:cNvSpPr>
              <p:nvPr/>
            </p:nvSpPr>
            <p:spPr bwMode="auto">
              <a:xfrm>
                <a:off x="3123" y="2177"/>
                <a:ext cx="379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185" name="Rectangle 133"/>
              <p:cNvSpPr>
                <a:spLocks noChangeArrowheads="1"/>
              </p:cNvSpPr>
              <p:nvPr/>
            </p:nvSpPr>
            <p:spPr bwMode="auto">
              <a:xfrm>
                <a:off x="3502" y="2177"/>
                <a:ext cx="11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186" name="Rectangle 134"/>
              <p:cNvSpPr>
                <a:spLocks noChangeArrowheads="1"/>
              </p:cNvSpPr>
              <p:nvPr/>
            </p:nvSpPr>
            <p:spPr bwMode="auto">
              <a:xfrm>
                <a:off x="3513" y="2177"/>
                <a:ext cx="563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187" name="Rectangle 135"/>
              <p:cNvSpPr>
                <a:spLocks noChangeArrowheads="1"/>
              </p:cNvSpPr>
              <p:nvPr/>
            </p:nvSpPr>
            <p:spPr bwMode="auto">
              <a:xfrm>
                <a:off x="4076" y="2177"/>
                <a:ext cx="10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188" name="Rectangle 136"/>
              <p:cNvSpPr>
                <a:spLocks noChangeArrowheads="1"/>
              </p:cNvSpPr>
              <p:nvPr/>
            </p:nvSpPr>
            <p:spPr bwMode="auto">
              <a:xfrm>
                <a:off x="4086" y="2177"/>
                <a:ext cx="602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189" name="Rectangle 137"/>
              <p:cNvSpPr>
                <a:spLocks noChangeArrowheads="1"/>
              </p:cNvSpPr>
              <p:nvPr/>
            </p:nvSpPr>
            <p:spPr bwMode="auto">
              <a:xfrm>
                <a:off x="4688" y="2177"/>
                <a:ext cx="10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190" name="Rectangle 138"/>
              <p:cNvSpPr>
                <a:spLocks noChangeArrowheads="1"/>
              </p:cNvSpPr>
              <p:nvPr/>
            </p:nvSpPr>
            <p:spPr bwMode="auto">
              <a:xfrm>
                <a:off x="4698" y="2177"/>
                <a:ext cx="600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191" name="Rectangle 139"/>
              <p:cNvSpPr>
                <a:spLocks noChangeArrowheads="1"/>
              </p:cNvSpPr>
              <p:nvPr/>
            </p:nvSpPr>
            <p:spPr bwMode="auto">
              <a:xfrm>
                <a:off x="3502" y="2187"/>
                <a:ext cx="11" cy="40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192" name="Rectangle 140"/>
              <p:cNvSpPr>
                <a:spLocks noChangeArrowheads="1"/>
              </p:cNvSpPr>
              <p:nvPr/>
            </p:nvSpPr>
            <p:spPr bwMode="auto">
              <a:xfrm>
                <a:off x="4076" y="2187"/>
                <a:ext cx="10" cy="40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193" name="Rectangle 141"/>
              <p:cNvSpPr>
                <a:spLocks noChangeArrowheads="1"/>
              </p:cNvSpPr>
              <p:nvPr/>
            </p:nvSpPr>
            <p:spPr bwMode="auto">
              <a:xfrm>
                <a:off x="4688" y="2187"/>
                <a:ext cx="10" cy="40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194" name="Rectangle 142"/>
              <p:cNvSpPr>
                <a:spLocks noChangeArrowheads="1"/>
              </p:cNvSpPr>
              <p:nvPr/>
            </p:nvSpPr>
            <p:spPr bwMode="auto">
              <a:xfrm>
                <a:off x="3125" y="2187"/>
                <a:ext cx="377" cy="405"/>
              </a:xfrm>
              <a:prstGeom prst="rect">
                <a:avLst/>
              </a:prstGeom>
              <a:solidFill>
                <a:srgbClr val="E9F05A">
                  <a:alpha val="70195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195" name="Rectangle 143"/>
              <p:cNvSpPr>
                <a:spLocks noChangeArrowheads="1"/>
              </p:cNvSpPr>
              <p:nvPr/>
            </p:nvSpPr>
            <p:spPr bwMode="auto">
              <a:xfrm>
                <a:off x="3177" y="2280"/>
                <a:ext cx="250" cy="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2500">
                    <a:solidFill>
                      <a:srgbClr val="010000"/>
                    </a:solidFill>
                  </a:rPr>
                  <a:t>0.0</a:t>
                </a:r>
                <a:endParaRPr lang="en-US" altLang="en-US" sz="1800"/>
              </a:p>
            </p:txBody>
          </p:sp>
          <p:sp>
            <p:nvSpPr>
              <p:cNvPr id="92196" name="Rectangle 144"/>
              <p:cNvSpPr>
                <a:spLocks noChangeArrowheads="1"/>
              </p:cNvSpPr>
              <p:nvPr/>
            </p:nvSpPr>
            <p:spPr bwMode="auto">
              <a:xfrm>
                <a:off x="3542" y="2280"/>
                <a:ext cx="450" cy="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2500">
                    <a:solidFill>
                      <a:srgbClr val="010000"/>
                    </a:solidFill>
                  </a:rPr>
                  <a:t>.0000</a:t>
                </a:r>
                <a:endParaRPr lang="en-US" altLang="en-US" sz="1800"/>
              </a:p>
            </p:txBody>
          </p:sp>
          <p:sp>
            <p:nvSpPr>
              <p:cNvPr id="92197" name="Rectangle 145"/>
              <p:cNvSpPr>
                <a:spLocks noChangeArrowheads="1"/>
              </p:cNvSpPr>
              <p:nvPr/>
            </p:nvSpPr>
            <p:spPr bwMode="auto">
              <a:xfrm>
                <a:off x="4135" y="2280"/>
                <a:ext cx="450" cy="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2500">
                    <a:solidFill>
                      <a:srgbClr val="010000"/>
                    </a:solidFill>
                  </a:rPr>
                  <a:t>.0040</a:t>
                </a:r>
                <a:endParaRPr lang="en-US" altLang="en-US" sz="1800"/>
              </a:p>
            </p:txBody>
          </p:sp>
          <p:sp>
            <p:nvSpPr>
              <p:cNvPr id="92198" name="Rectangle 146"/>
              <p:cNvSpPr>
                <a:spLocks noChangeArrowheads="1"/>
              </p:cNvSpPr>
              <p:nvPr/>
            </p:nvSpPr>
            <p:spPr bwMode="auto">
              <a:xfrm>
                <a:off x="4743" y="2280"/>
                <a:ext cx="450" cy="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2500">
                    <a:solidFill>
                      <a:srgbClr val="010000"/>
                    </a:solidFill>
                  </a:rPr>
                  <a:t>.0080</a:t>
                </a:r>
                <a:endParaRPr lang="en-US" altLang="en-US" sz="1800"/>
              </a:p>
            </p:txBody>
          </p:sp>
          <p:sp>
            <p:nvSpPr>
              <p:cNvPr id="92199" name="Rectangle 147"/>
              <p:cNvSpPr>
                <a:spLocks noChangeArrowheads="1"/>
              </p:cNvSpPr>
              <p:nvPr/>
            </p:nvSpPr>
            <p:spPr bwMode="auto">
              <a:xfrm>
                <a:off x="3123" y="2592"/>
                <a:ext cx="379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00" name="Rectangle 148"/>
              <p:cNvSpPr>
                <a:spLocks noChangeArrowheads="1"/>
              </p:cNvSpPr>
              <p:nvPr/>
            </p:nvSpPr>
            <p:spPr bwMode="auto">
              <a:xfrm>
                <a:off x="3502" y="2592"/>
                <a:ext cx="11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01" name="Rectangle 149"/>
              <p:cNvSpPr>
                <a:spLocks noChangeArrowheads="1"/>
              </p:cNvSpPr>
              <p:nvPr/>
            </p:nvSpPr>
            <p:spPr bwMode="auto">
              <a:xfrm>
                <a:off x="3513" y="2592"/>
                <a:ext cx="563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02" name="Rectangle 150"/>
              <p:cNvSpPr>
                <a:spLocks noChangeArrowheads="1"/>
              </p:cNvSpPr>
              <p:nvPr/>
            </p:nvSpPr>
            <p:spPr bwMode="auto">
              <a:xfrm>
                <a:off x="4076" y="2592"/>
                <a:ext cx="10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03" name="Rectangle 151"/>
              <p:cNvSpPr>
                <a:spLocks noChangeArrowheads="1"/>
              </p:cNvSpPr>
              <p:nvPr/>
            </p:nvSpPr>
            <p:spPr bwMode="auto">
              <a:xfrm>
                <a:off x="4086" y="2592"/>
                <a:ext cx="602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04" name="Rectangle 152"/>
              <p:cNvSpPr>
                <a:spLocks noChangeArrowheads="1"/>
              </p:cNvSpPr>
              <p:nvPr/>
            </p:nvSpPr>
            <p:spPr bwMode="auto">
              <a:xfrm>
                <a:off x="4688" y="2592"/>
                <a:ext cx="10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05" name="Rectangle 153"/>
              <p:cNvSpPr>
                <a:spLocks noChangeArrowheads="1"/>
              </p:cNvSpPr>
              <p:nvPr/>
            </p:nvSpPr>
            <p:spPr bwMode="auto">
              <a:xfrm>
                <a:off x="4698" y="2592"/>
                <a:ext cx="600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06" name="Rectangle 154"/>
              <p:cNvSpPr>
                <a:spLocks noChangeArrowheads="1"/>
              </p:cNvSpPr>
              <p:nvPr/>
            </p:nvSpPr>
            <p:spPr bwMode="auto">
              <a:xfrm>
                <a:off x="3502" y="2602"/>
                <a:ext cx="11" cy="40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07" name="Rectangle 155"/>
              <p:cNvSpPr>
                <a:spLocks noChangeArrowheads="1"/>
              </p:cNvSpPr>
              <p:nvPr/>
            </p:nvSpPr>
            <p:spPr bwMode="auto">
              <a:xfrm>
                <a:off x="4076" y="2602"/>
                <a:ext cx="10" cy="40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08" name="Rectangle 156"/>
              <p:cNvSpPr>
                <a:spLocks noChangeArrowheads="1"/>
              </p:cNvSpPr>
              <p:nvPr/>
            </p:nvSpPr>
            <p:spPr bwMode="auto">
              <a:xfrm>
                <a:off x="4688" y="2602"/>
                <a:ext cx="10" cy="40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09" name="Rectangle 157"/>
              <p:cNvSpPr>
                <a:spLocks noChangeArrowheads="1"/>
              </p:cNvSpPr>
              <p:nvPr/>
            </p:nvSpPr>
            <p:spPr bwMode="auto">
              <a:xfrm>
                <a:off x="3125" y="2602"/>
                <a:ext cx="377" cy="405"/>
              </a:xfrm>
              <a:prstGeom prst="rect">
                <a:avLst/>
              </a:prstGeom>
              <a:solidFill>
                <a:srgbClr val="E9F05A">
                  <a:alpha val="70195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10" name="Rectangle 158"/>
              <p:cNvSpPr>
                <a:spLocks noChangeArrowheads="1"/>
              </p:cNvSpPr>
              <p:nvPr/>
            </p:nvSpPr>
            <p:spPr bwMode="auto">
              <a:xfrm>
                <a:off x="3177" y="2695"/>
                <a:ext cx="250" cy="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2500">
                    <a:solidFill>
                      <a:srgbClr val="010000"/>
                    </a:solidFill>
                  </a:rPr>
                  <a:t>0.1</a:t>
                </a:r>
                <a:endParaRPr lang="en-US" altLang="en-US" sz="1800"/>
              </a:p>
            </p:txBody>
          </p:sp>
          <p:sp>
            <p:nvSpPr>
              <p:cNvPr id="92211" name="Rectangle 159"/>
              <p:cNvSpPr>
                <a:spLocks noChangeArrowheads="1"/>
              </p:cNvSpPr>
              <p:nvPr/>
            </p:nvSpPr>
            <p:spPr bwMode="auto">
              <a:xfrm>
                <a:off x="3542" y="2695"/>
                <a:ext cx="450" cy="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2500">
                    <a:solidFill>
                      <a:srgbClr val="010000"/>
                    </a:solidFill>
                  </a:rPr>
                  <a:t>.0398</a:t>
                </a:r>
                <a:endParaRPr lang="en-US" altLang="en-US" sz="1800"/>
              </a:p>
            </p:txBody>
          </p:sp>
          <p:sp>
            <p:nvSpPr>
              <p:cNvPr id="92212" name="Rectangle 160"/>
              <p:cNvSpPr>
                <a:spLocks noChangeArrowheads="1"/>
              </p:cNvSpPr>
              <p:nvPr/>
            </p:nvSpPr>
            <p:spPr bwMode="auto">
              <a:xfrm>
                <a:off x="4135" y="2695"/>
                <a:ext cx="450" cy="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2500">
                    <a:solidFill>
                      <a:srgbClr val="010000"/>
                    </a:solidFill>
                  </a:rPr>
                  <a:t>.0438</a:t>
                </a:r>
                <a:endParaRPr lang="en-US" altLang="en-US" sz="1800"/>
              </a:p>
            </p:txBody>
          </p:sp>
          <p:sp>
            <p:nvSpPr>
              <p:cNvPr id="92213" name="Rectangle 161"/>
              <p:cNvSpPr>
                <a:spLocks noChangeArrowheads="1"/>
              </p:cNvSpPr>
              <p:nvPr/>
            </p:nvSpPr>
            <p:spPr bwMode="auto">
              <a:xfrm>
                <a:off x="4743" y="2695"/>
                <a:ext cx="450" cy="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2500">
                    <a:solidFill>
                      <a:srgbClr val="010000"/>
                    </a:solidFill>
                  </a:rPr>
                  <a:t>.0478</a:t>
                </a:r>
                <a:endParaRPr lang="en-US" altLang="en-US" sz="1800"/>
              </a:p>
            </p:txBody>
          </p:sp>
          <p:sp>
            <p:nvSpPr>
              <p:cNvPr id="92214" name="Rectangle 162"/>
              <p:cNvSpPr>
                <a:spLocks noChangeArrowheads="1"/>
              </p:cNvSpPr>
              <p:nvPr/>
            </p:nvSpPr>
            <p:spPr bwMode="auto">
              <a:xfrm>
                <a:off x="3123" y="3007"/>
                <a:ext cx="379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15" name="Rectangle 163"/>
              <p:cNvSpPr>
                <a:spLocks noChangeArrowheads="1"/>
              </p:cNvSpPr>
              <p:nvPr/>
            </p:nvSpPr>
            <p:spPr bwMode="auto">
              <a:xfrm>
                <a:off x="3502" y="3007"/>
                <a:ext cx="11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16" name="Rectangle 164"/>
              <p:cNvSpPr>
                <a:spLocks noChangeArrowheads="1"/>
              </p:cNvSpPr>
              <p:nvPr/>
            </p:nvSpPr>
            <p:spPr bwMode="auto">
              <a:xfrm>
                <a:off x="3513" y="3007"/>
                <a:ext cx="563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17" name="Rectangle 165"/>
              <p:cNvSpPr>
                <a:spLocks noChangeArrowheads="1"/>
              </p:cNvSpPr>
              <p:nvPr/>
            </p:nvSpPr>
            <p:spPr bwMode="auto">
              <a:xfrm>
                <a:off x="4076" y="3007"/>
                <a:ext cx="10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18" name="Rectangle 166"/>
              <p:cNvSpPr>
                <a:spLocks noChangeArrowheads="1"/>
              </p:cNvSpPr>
              <p:nvPr/>
            </p:nvSpPr>
            <p:spPr bwMode="auto">
              <a:xfrm>
                <a:off x="4086" y="3007"/>
                <a:ext cx="602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19" name="Rectangle 167"/>
              <p:cNvSpPr>
                <a:spLocks noChangeArrowheads="1"/>
              </p:cNvSpPr>
              <p:nvPr/>
            </p:nvSpPr>
            <p:spPr bwMode="auto">
              <a:xfrm>
                <a:off x="4688" y="3007"/>
                <a:ext cx="10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20" name="Rectangle 168"/>
              <p:cNvSpPr>
                <a:spLocks noChangeArrowheads="1"/>
              </p:cNvSpPr>
              <p:nvPr/>
            </p:nvSpPr>
            <p:spPr bwMode="auto">
              <a:xfrm>
                <a:off x="4698" y="3007"/>
                <a:ext cx="600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21" name="Rectangle 169"/>
              <p:cNvSpPr>
                <a:spLocks noChangeArrowheads="1"/>
              </p:cNvSpPr>
              <p:nvPr/>
            </p:nvSpPr>
            <p:spPr bwMode="auto">
              <a:xfrm>
                <a:off x="3502" y="3017"/>
                <a:ext cx="11" cy="40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22" name="Rectangle 170"/>
              <p:cNvSpPr>
                <a:spLocks noChangeArrowheads="1"/>
              </p:cNvSpPr>
              <p:nvPr/>
            </p:nvSpPr>
            <p:spPr bwMode="auto">
              <a:xfrm>
                <a:off x="4076" y="3017"/>
                <a:ext cx="10" cy="40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23" name="Rectangle 171"/>
              <p:cNvSpPr>
                <a:spLocks noChangeArrowheads="1"/>
              </p:cNvSpPr>
              <p:nvPr/>
            </p:nvSpPr>
            <p:spPr bwMode="auto">
              <a:xfrm>
                <a:off x="4688" y="3017"/>
                <a:ext cx="10" cy="40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24" name="Rectangle 172"/>
              <p:cNvSpPr>
                <a:spLocks noChangeArrowheads="1"/>
              </p:cNvSpPr>
              <p:nvPr/>
            </p:nvSpPr>
            <p:spPr bwMode="auto">
              <a:xfrm>
                <a:off x="3125" y="3017"/>
                <a:ext cx="377" cy="405"/>
              </a:xfrm>
              <a:prstGeom prst="rect">
                <a:avLst/>
              </a:prstGeom>
              <a:solidFill>
                <a:srgbClr val="E9F05A">
                  <a:alpha val="70195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25" name="Rectangle 173"/>
              <p:cNvSpPr>
                <a:spLocks noChangeArrowheads="1"/>
              </p:cNvSpPr>
              <p:nvPr/>
            </p:nvSpPr>
            <p:spPr bwMode="auto">
              <a:xfrm>
                <a:off x="3177" y="3110"/>
                <a:ext cx="250" cy="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2500">
                    <a:solidFill>
                      <a:srgbClr val="010000"/>
                    </a:solidFill>
                  </a:rPr>
                  <a:t>0.2</a:t>
                </a:r>
                <a:endParaRPr lang="en-US" altLang="en-US" sz="1800"/>
              </a:p>
            </p:txBody>
          </p:sp>
          <p:sp>
            <p:nvSpPr>
              <p:cNvPr id="92226" name="Rectangle 174"/>
              <p:cNvSpPr>
                <a:spLocks noChangeArrowheads="1"/>
              </p:cNvSpPr>
              <p:nvPr/>
            </p:nvSpPr>
            <p:spPr bwMode="auto">
              <a:xfrm>
                <a:off x="3542" y="3110"/>
                <a:ext cx="450" cy="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2500">
                    <a:solidFill>
                      <a:srgbClr val="010000"/>
                    </a:solidFill>
                  </a:rPr>
                  <a:t>.0793</a:t>
                </a:r>
                <a:endParaRPr lang="en-US" altLang="en-US" sz="1800"/>
              </a:p>
            </p:txBody>
          </p:sp>
          <p:sp>
            <p:nvSpPr>
              <p:cNvPr id="92227" name="Rectangle 175"/>
              <p:cNvSpPr>
                <a:spLocks noChangeArrowheads="1"/>
              </p:cNvSpPr>
              <p:nvPr/>
            </p:nvSpPr>
            <p:spPr bwMode="auto">
              <a:xfrm>
                <a:off x="4135" y="3110"/>
                <a:ext cx="450" cy="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2500">
                    <a:solidFill>
                      <a:srgbClr val="010000"/>
                    </a:solidFill>
                  </a:rPr>
                  <a:t>.0832</a:t>
                </a:r>
                <a:endParaRPr lang="en-US" altLang="en-US" sz="1800"/>
              </a:p>
            </p:txBody>
          </p:sp>
          <p:sp>
            <p:nvSpPr>
              <p:cNvPr id="92228" name="Rectangle 176"/>
              <p:cNvSpPr>
                <a:spLocks noChangeArrowheads="1"/>
              </p:cNvSpPr>
              <p:nvPr/>
            </p:nvSpPr>
            <p:spPr bwMode="auto">
              <a:xfrm>
                <a:off x="4743" y="3110"/>
                <a:ext cx="450" cy="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2500">
                    <a:solidFill>
                      <a:srgbClr val="010000"/>
                    </a:solidFill>
                  </a:rPr>
                  <a:t>.0871</a:t>
                </a:r>
                <a:endParaRPr lang="en-US" altLang="en-US" sz="1800"/>
              </a:p>
            </p:txBody>
          </p:sp>
          <p:sp>
            <p:nvSpPr>
              <p:cNvPr id="92229" name="Rectangle 177"/>
              <p:cNvSpPr>
                <a:spLocks noChangeArrowheads="1"/>
              </p:cNvSpPr>
              <p:nvPr/>
            </p:nvSpPr>
            <p:spPr bwMode="auto">
              <a:xfrm>
                <a:off x="3123" y="3422"/>
                <a:ext cx="379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30" name="Rectangle 178"/>
              <p:cNvSpPr>
                <a:spLocks noChangeArrowheads="1"/>
              </p:cNvSpPr>
              <p:nvPr/>
            </p:nvSpPr>
            <p:spPr bwMode="auto">
              <a:xfrm>
                <a:off x="3502" y="3422"/>
                <a:ext cx="11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31" name="Rectangle 179"/>
              <p:cNvSpPr>
                <a:spLocks noChangeArrowheads="1"/>
              </p:cNvSpPr>
              <p:nvPr/>
            </p:nvSpPr>
            <p:spPr bwMode="auto">
              <a:xfrm>
                <a:off x="3513" y="3422"/>
                <a:ext cx="563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32" name="Rectangle 180"/>
              <p:cNvSpPr>
                <a:spLocks noChangeArrowheads="1"/>
              </p:cNvSpPr>
              <p:nvPr/>
            </p:nvSpPr>
            <p:spPr bwMode="auto">
              <a:xfrm>
                <a:off x="4076" y="3422"/>
                <a:ext cx="10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33" name="Rectangle 181"/>
              <p:cNvSpPr>
                <a:spLocks noChangeArrowheads="1"/>
              </p:cNvSpPr>
              <p:nvPr/>
            </p:nvSpPr>
            <p:spPr bwMode="auto">
              <a:xfrm>
                <a:off x="4086" y="3422"/>
                <a:ext cx="602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34" name="Rectangle 182"/>
              <p:cNvSpPr>
                <a:spLocks noChangeArrowheads="1"/>
              </p:cNvSpPr>
              <p:nvPr/>
            </p:nvSpPr>
            <p:spPr bwMode="auto">
              <a:xfrm>
                <a:off x="4688" y="3422"/>
                <a:ext cx="10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35" name="Rectangle 183"/>
              <p:cNvSpPr>
                <a:spLocks noChangeArrowheads="1"/>
              </p:cNvSpPr>
              <p:nvPr/>
            </p:nvSpPr>
            <p:spPr bwMode="auto">
              <a:xfrm>
                <a:off x="4698" y="3422"/>
                <a:ext cx="600" cy="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36" name="Rectangle 184"/>
              <p:cNvSpPr>
                <a:spLocks noChangeArrowheads="1"/>
              </p:cNvSpPr>
              <p:nvPr/>
            </p:nvSpPr>
            <p:spPr bwMode="auto">
              <a:xfrm>
                <a:off x="3502" y="3432"/>
                <a:ext cx="11" cy="40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37" name="Rectangle 185"/>
              <p:cNvSpPr>
                <a:spLocks noChangeArrowheads="1"/>
              </p:cNvSpPr>
              <p:nvPr/>
            </p:nvSpPr>
            <p:spPr bwMode="auto">
              <a:xfrm>
                <a:off x="4076" y="3432"/>
                <a:ext cx="10" cy="40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38" name="Rectangle 186"/>
              <p:cNvSpPr>
                <a:spLocks noChangeArrowheads="1"/>
              </p:cNvSpPr>
              <p:nvPr/>
            </p:nvSpPr>
            <p:spPr bwMode="auto">
              <a:xfrm>
                <a:off x="4688" y="3432"/>
                <a:ext cx="10" cy="40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39" name="Rectangle 187"/>
              <p:cNvSpPr>
                <a:spLocks noChangeArrowheads="1"/>
              </p:cNvSpPr>
              <p:nvPr/>
            </p:nvSpPr>
            <p:spPr bwMode="auto">
              <a:xfrm>
                <a:off x="3125" y="3432"/>
                <a:ext cx="377" cy="405"/>
              </a:xfrm>
              <a:prstGeom prst="rect">
                <a:avLst/>
              </a:prstGeom>
              <a:solidFill>
                <a:srgbClr val="E9F05A">
                  <a:alpha val="70195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40" name="Rectangle 188"/>
              <p:cNvSpPr>
                <a:spLocks noChangeArrowheads="1"/>
              </p:cNvSpPr>
              <p:nvPr/>
            </p:nvSpPr>
            <p:spPr bwMode="auto">
              <a:xfrm>
                <a:off x="3542" y="3525"/>
                <a:ext cx="450" cy="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2500">
                    <a:solidFill>
                      <a:srgbClr val="010000"/>
                    </a:solidFill>
                  </a:rPr>
                  <a:t>.1179</a:t>
                </a:r>
                <a:endParaRPr lang="en-US" altLang="en-US" sz="1800"/>
              </a:p>
            </p:txBody>
          </p:sp>
          <p:sp>
            <p:nvSpPr>
              <p:cNvPr id="92241" name="Rectangle 189"/>
              <p:cNvSpPr>
                <a:spLocks noChangeArrowheads="1"/>
              </p:cNvSpPr>
              <p:nvPr/>
            </p:nvSpPr>
            <p:spPr bwMode="auto">
              <a:xfrm>
                <a:off x="4086" y="3432"/>
                <a:ext cx="602" cy="405"/>
              </a:xfrm>
              <a:prstGeom prst="rect">
                <a:avLst/>
              </a:prstGeom>
              <a:solidFill>
                <a:srgbClr val="D200D2">
                  <a:alpha val="50195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92242" name="Rectangle 190"/>
              <p:cNvSpPr>
                <a:spLocks noChangeArrowheads="1"/>
              </p:cNvSpPr>
              <p:nvPr/>
            </p:nvSpPr>
            <p:spPr bwMode="auto">
              <a:xfrm>
                <a:off x="4743" y="3525"/>
                <a:ext cx="450" cy="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</a:pPr>
                <a:r>
                  <a:rPr lang="en-US" altLang="en-US" sz="2500">
                    <a:solidFill>
                      <a:srgbClr val="010000"/>
                    </a:solidFill>
                  </a:rPr>
                  <a:t>.1255</a:t>
                </a:r>
                <a:endParaRPr lang="en-US" altLang="en-US" sz="1800"/>
              </a:p>
            </p:txBody>
          </p:sp>
          <p:sp>
            <p:nvSpPr>
              <p:cNvPr id="92243" name="Rectangle 191"/>
              <p:cNvSpPr>
                <a:spLocks noChangeArrowheads="1"/>
              </p:cNvSpPr>
              <p:nvPr/>
            </p:nvSpPr>
            <p:spPr bwMode="auto">
              <a:xfrm>
                <a:off x="4176" y="1809"/>
                <a:ext cx="672" cy="3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2075" tIns="92075" rIns="92075" bIns="92075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r>
                  <a:rPr lang="en-US" altLang="en-US" sz="2600" b="1">
                    <a:solidFill>
                      <a:srgbClr val="990099"/>
                    </a:solidFill>
                  </a:rPr>
                  <a:t>.01</a:t>
                </a:r>
              </a:p>
            </p:txBody>
          </p:sp>
          <p:sp>
            <p:nvSpPr>
              <p:cNvPr id="92244" name="Rectangle 192"/>
              <p:cNvSpPr>
                <a:spLocks noChangeArrowheads="1"/>
              </p:cNvSpPr>
              <p:nvPr/>
            </p:nvSpPr>
            <p:spPr bwMode="auto">
              <a:xfrm>
                <a:off x="3128" y="3504"/>
                <a:ext cx="528" cy="2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2075" tIns="0" rIns="92075" bIns="0" anchor="ctr"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r>
                  <a:rPr lang="en-US" altLang="en-US" sz="2600" b="1">
                    <a:solidFill>
                      <a:srgbClr val="990099"/>
                    </a:solidFill>
                  </a:rPr>
                  <a:t>0.3</a:t>
                </a:r>
              </a:p>
            </p:txBody>
          </p:sp>
          <p:sp>
            <p:nvSpPr>
              <p:cNvPr id="92245" name="Rectangle 193"/>
              <p:cNvSpPr>
                <a:spLocks noChangeArrowheads="1"/>
              </p:cNvSpPr>
              <p:nvPr/>
            </p:nvSpPr>
            <p:spPr bwMode="auto">
              <a:xfrm>
                <a:off x="4081" y="3505"/>
                <a:ext cx="910" cy="31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0488" tIns="44450" rIns="90488" bIns="4445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r>
                  <a:rPr lang="en-US" altLang="en-US" sz="2700" b="1">
                    <a:solidFill>
                      <a:srgbClr val="000000"/>
                    </a:solidFill>
                  </a:rPr>
                  <a:t>.1217</a:t>
                </a:r>
              </a:p>
            </p:txBody>
          </p:sp>
        </p:grpSp>
      </p:grpSp>
      <p:grpSp>
        <p:nvGrpSpPr>
          <p:cNvPr id="6" name="Group 195"/>
          <p:cNvGrpSpPr>
            <a:grpSpLocks/>
          </p:cNvGrpSpPr>
          <p:nvPr/>
        </p:nvGrpSpPr>
        <p:grpSpPr bwMode="auto">
          <a:xfrm>
            <a:off x="3022600" y="5429250"/>
            <a:ext cx="1951038" cy="946150"/>
            <a:chOff x="1900" y="3416"/>
            <a:chExt cx="1229" cy="596"/>
          </a:xfrm>
        </p:grpSpPr>
        <p:sp>
          <p:nvSpPr>
            <p:cNvPr id="92170" name="Freeform 196"/>
            <p:cNvSpPr>
              <a:spLocks/>
            </p:cNvSpPr>
            <p:nvPr/>
          </p:nvSpPr>
          <p:spPr bwMode="auto">
            <a:xfrm>
              <a:off x="1900" y="3416"/>
              <a:ext cx="1228" cy="573"/>
            </a:xfrm>
            <a:custGeom>
              <a:avLst/>
              <a:gdLst>
                <a:gd name="T0" fmla="*/ 1227 w 1228"/>
                <a:gd name="T1" fmla="*/ 381 h 573"/>
                <a:gd name="T2" fmla="*/ 1154 w 1228"/>
                <a:gd name="T3" fmla="*/ 446 h 573"/>
                <a:gd name="T4" fmla="*/ 1100 w 1228"/>
                <a:gd name="T5" fmla="*/ 477 h 573"/>
                <a:gd name="T6" fmla="*/ 1041 w 1228"/>
                <a:gd name="T7" fmla="*/ 505 h 573"/>
                <a:gd name="T8" fmla="*/ 978 w 1228"/>
                <a:gd name="T9" fmla="*/ 526 h 573"/>
                <a:gd name="T10" fmla="*/ 910 w 1228"/>
                <a:gd name="T11" fmla="*/ 546 h 573"/>
                <a:gd name="T12" fmla="*/ 826 w 1228"/>
                <a:gd name="T13" fmla="*/ 561 h 573"/>
                <a:gd name="T14" fmla="*/ 717 w 1228"/>
                <a:gd name="T15" fmla="*/ 572 h 573"/>
                <a:gd name="T16" fmla="*/ 620 w 1228"/>
                <a:gd name="T17" fmla="*/ 569 h 573"/>
                <a:gd name="T18" fmla="*/ 533 w 1228"/>
                <a:gd name="T19" fmla="*/ 562 h 573"/>
                <a:gd name="T20" fmla="*/ 442 w 1228"/>
                <a:gd name="T21" fmla="*/ 541 h 573"/>
                <a:gd name="T22" fmla="*/ 365 w 1228"/>
                <a:gd name="T23" fmla="*/ 515 h 573"/>
                <a:gd name="T24" fmla="*/ 293 w 1228"/>
                <a:gd name="T25" fmla="*/ 474 h 573"/>
                <a:gd name="T26" fmla="*/ 223 w 1228"/>
                <a:gd name="T27" fmla="*/ 417 h 573"/>
                <a:gd name="T28" fmla="*/ 170 w 1228"/>
                <a:gd name="T29" fmla="*/ 356 h 573"/>
                <a:gd name="T30" fmla="*/ 142 w 1228"/>
                <a:gd name="T31" fmla="*/ 316 h 573"/>
                <a:gd name="T32" fmla="*/ 33 w 1228"/>
                <a:gd name="T33" fmla="*/ 429 h 573"/>
                <a:gd name="T34" fmla="*/ 42 w 1228"/>
                <a:gd name="T35" fmla="*/ 360 h 573"/>
                <a:gd name="T36" fmla="*/ 47 w 1228"/>
                <a:gd name="T37" fmla="*/ 286 h 573"/>
                <a:gd name="T38" fmla="*/ 43 w 1228"/>
                <a:gd name="T39" fmla="*/ 216 h 573"/>
                <a:gd name="T40" fmla="*/ 34 w 1228"/>
                <a:gd name="T41" fmla="*/ 144 h 573"/>
                <a:gd name="T42" fmla="*/ 6 w 1228"/>
                <a:gd name="T43" fmla="*/ 51 h 573"/>
                <a:gd name="T44" fmla="*/ 29 w 1228"/>
                <a:gd name="T45" fmla="*/ 12 h 573"/>
                <a:gd name="T46" fmla="*/ 89 w 1228"/>
                <a:gd name="T47" fmla="*/ 34 h 573"/>
                <a:gd name="T48" fmla="*/ 137 w 1228"/>
                <a:gd name="T49" fmla="*/ 42 h 573"/>
                <a:gd name="T50" fmla="*/ 185 w 1228"/>
                <a:gd name="T51" fmla="*/ 43 h 573"/>
                <a:gd name="T52" fmla="*/ 236 w 1228"/>
                <a:gd name="T53" fmla="*/ 37 h 573"/>
                <a:gd name="T54" fmla="*/ 290 w 1228"/>
                <a:gd name="T55" fmla="*/ 21 h 573"/>
                <a:gd name="T56" fmla="*/ 339 w 1228"/>
                <a:gd name="T57" fmla="*/ 53 h 573"/>
                <a:gd name="T58" fmla="*/ 255 w 1228"/>
                <a:gd name="T59" fmla="*/ 185 h 573"/>
                <a:gd name="T60" fmla="*/ 324 w 1228"/>
                <a:gd name="T61" fmla="*/ 255 h 573"/>
                <a:gd name="T62" fmla="*/ 396 w 1228"/>
                <a:gd name="T63" fmla="*/ 313 h 573"/>
                <a:gd name="T64" fmla="*/ 460 w 1228"/>
                <a:gd name="T65" fmla="*/ 357 h 573"/>
                <a:gd name="T66" fmla="*/ 539 w 1228"/>
                <a:gd name="T67" fmla="*/ 400 h 573"/>
                <a:gd name="T68" fmla="*/ 616 w 1228"/>
                <a:gd name="T69" fmla="*/ 426 h 573"/>
                <a:gd name="T70" fmla="*/ 691 w 1228"/>
                <a:gd name="T71" fmla="*/ 446 h 573"/>
                <a:gd name="T72" fmla="*/ 780 w 1228"/>
                <a:gd name="T73" fmla="*/ 454 h 573"/>
                <a:gd name="T74" fmla="*/ 866 w 1228"/>
                <a:gd name="T75" fmla="*/ 457 h 573"/>
                <a:gd name="T76" fmla="*/ 967 w 1228"/>
                <a:gd name="T77" fmla="*/ 456 h 573"/>
                <a:gd name="T78" fmla="*/ 1045 w 1228"/>
                <a:gd name="T79" fmla="*/ 442 h 573"/>
                <a:gd name="T80" fmla="*/ 1103 w 1228"/>
                <a:gd name="T81" fmla="*/ 425 h 573"/>
                <a:gd name="T82" fmla="*/ 1151 w 1228"/>
                <a:gd name="T83" fmla="*/ 402 h 57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228"/>
                <a:gd name="T127" fmla="*/ 0 h 573"/>
                <a:gd name="T128" fmla="*/ 1228 w 1228"/>
                <a:gd name="T129" fmla="*/ 573 h 57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228" h="573">
                  <a:moveTo>
                    <a:pt x="1226" y="353"/>
                  </a:moveTo>
                  <a:lnTo>
                    <a:pt x="1227" y="381"/>
                  </a:lnTo>
                  <a:lnTo>
                    <a:pt x="1181" y="422"/>
                  </a:lnTo>
                  <a:lnTo>
                    <a:pt x="1154" y="446"/>
                  </a:lnTo>
                  <a:lnTo>
                    <a:pt x="1124" y="460"/>
                  </a:lnTo>
                  <a:lnTo>
                    <a:pt x="1100" y="477"/>
                  </a:lnTo>
                  <a:lnTo>
                    <a:pt x="1069" y="492"/>
                  </a:lnTo>
                  <a:lnTo>
                    <a:pt x="1041" y="505"/>
                  </a:lnTo>
                  <a:lnTo>
                    <a:pt x="1005" y="516"/>
                  </a:lnTo>
                  <a:lnTo>
                    <a:pt x="978" y="526"/>
                  </a:lnTo>
                  <a:lnTo>
                    <a:pt x="951" y="537"/>
                  </a:lnTo>
                  <a:lnTo>
                    <a:pt x="910" y="546"/>
                  </a:lnTo>
                  <a:lnTo>
                    <a:pt x="872" y="553"/>
                  </a:lnTo>
                  <a:lnTo>
                    <a:pt x="826" y="561"/>
                  </a:lnTo>
                  <a:lnTo>
                    <a:pt x="767" y="569"/>
                  </a:lnTo>
                  <a:lnTo>
                    <a:pt x="717" y="572"/>
                  </a:lnTo>
                  <a:lnTo>
                    <a:pt x="677" y="571"/>
                  </a:lnTo>
                  <a:lnTo>
                    <a:pt x="620" y="569"/>
                  </a:lnTo>
                  <a:lnTo>
                    <a:pt x="576" y="568"/>
                  </a:lnTo>
                  <a:lnTo>
                    <a:pt x="533" y="562"/>
                  </a:lnTo>
                  <a:lnTo>
                    <a:pt x="488" y="553"/>
                  </a:lnTo>
                  <a:lnTo>
                    <a:pt x="442" y="541"/>
                  </a:lnTo>
                  <a:lnTo>
                    <a:pt x="404" y="530"/>
                  </a:lnTo>
                  <a:lnTo>
                    <a:pt x="365" y="515"/>
                  </a:lnTo>
                  <a:lnTo>
                    <a:pt x="328" y="495"/>
                  </a:lnTo>
                  <a:lnTo>
                    <a:pt x="293" y="474"/>
                  </a:lnTo>
                  <a:lnTo>
                    <a:pt x="257" y="450"/>
                  </a:lnTo>
                  <a:lnTo>
                    <a:pt x="223" y="417"/>
                  </a:lnTo>
                  <a:lnTo>
                    <a:pt x="197" y="391"/>
                  </a:lnTo>
                  <a:lnTo>
                    <a:pt x="170" y="356"/>
                  </a:lnTo>
                  <a:lnTo>
                    <a:pt x="150" y="330"/>
                  </a:lnTo>
                  <a:lnTo>
                    <a:pt x="142" y="316"/>
                  </a:lnTo>
                  <a:lnTo>
                    <a:pt x="38" y="465"/>
                  </a:lnTo>
                  <a:lnTo>
                    <a:pt x="33" y="429"/>
                  </a:lnTo>
                  <a:lnTo>
                    <a:pt x="38" y="393"/>
                  </a:lnTo>
                  <a:lnTo>
                    <a:pt x="42" y="360"/>
                  </a:lnTo>
                  <a:lnTo>
                    <a:pt x="45" y="325"/>
                  </a:lnTo>
                  <a:lnTo>
                    <a:pt x="47" y="286"/>
                  </a:lnTo>
                  <a:lnTo>
                    <a:pt x="45" y="248"/>
                  </a:lnTo>
                  <a:lnTo>
                    <a:pt x="43" y="216"/>
                  </a:lnTo>
                  <a:lnTo>
                    <a:pt x="39" y="179"/>
                  </a:lnTo>
                  <a:lnTo>
                    <a:pt x="34" y="144"/>
                  </a:lnTo>
                  <a:lnTo>
                    <a:pt x="26" y="100"/>
                  </a:lnTo>
                  <a:lnTo>
                    <a:pt x="6" y="51"/>
                  </a:lnTo>
                  <a:lnTo>
                    <a:pt x="0" y="0"/>
                  </a:lnTo>
                  <a:lnTo>
                    <a:pt x="29" y="12"/>
                  </a:lnTo>
                  <a:lnTo>
                    <a:pt x="55" y="23"/>
                  </a:lnTo>
                  <a:lnTo>
                    <a:pt x="89" y="34"/>
                  </a:lnTo>
                  <a:lnTo>
                    <a:pt x="117" y="40"/>
                  </a:lnTo>
                  <a:lnTo>
                    <a:pt x="137" y="42"/>
                  </a:lnTo>
                  <a:lnTo>
                    <a:pt x="156" y="43"/>
                  </a:lnTo>
                  <a:lnTo>
                    <a:pt x="185" y="43"/>
                  </a:lnTo>
                  <a:lnTo>
                    <a:pt x="213" y="39"/>
                  </a:lnTo>
                  <a:lnTo>
                    <a:pt x="236" y="37"/>
                  </a:lnTo>
                  <a:lnTo>
                    <a:pt x="261" y="28"/>
                  </a:lnTo>
                  <a:lnTo>
                    <a:pt x="290" y="21"/>
                  </a:lnTo>
                  <a:lnTo>
                    <a:pt x="333" y="1"/>
                  </a:lnTo>
                  <a:lnTo>
                    <a:pt x="339" y="53"/>
                  </a:lnTo>
                  <a:lnTo>
                    <a:pt x="245" y="172"/>
                  </a:lnTo>
                  <a:lnTo>
                    <a:pt x="255" y="185"/>
                  </a:lnTo>
                  <a:lnTo>
                    <a:pt x="293" y="224"/>
                  </a:lnTo>
                  <a:lnTo>
                    <a:pt x="324" y="255"/>
                  </a:lnTo>
                  <a:lnTo>
                    <a:pt x="368" y="293"/>
                  </a:lnTo>
                  <a:lnTo>
                    <a:pt x="396" y="313"/>
                  </a:lnTo>
                  <a:lnTo>
                    <a:pt x="421" y="332"/>
                  </a:lnTo>
                  <a:lnTo>
                    <a:pt x="460" y="357"/>
                  </a:lnTo>
                  <a:lnTo>
                    <a:pt x="495" y="380"/>
                  </a:lnTo>
                  <a:lnTo>
                    <a:pt x="539" y="400"/>
                  </a:lnTo>
                  <a:lnTo>
                    <a:pt x="576" y="414"/>
                  </a:lnTo>
                  <a:lnTo>
                    <a:pt x="616" y="426"/>
                  </a:lnTo>
                  <a:lnTo>
                    <a:pt x="658" y="441"/>
                  </a:lnTo>
                  <a:lnTo>
                    <a:pt x="691" y="446"/>
                  </a:lnTo>
                  <a:lnTo>
                    <a:pt x="734" y="451"/>
                  </a:lnTo>
                  <a:lnTo>
                    <a:pt x="780" y="454"/>
                  </a:lnTo>
                  <a:lnTo>
                    <a:pt x="821" y="456"/>
                  </a:lnTo>
                  <a:lnTo>
                    <a:pt x="866" y="457"/>
                  </a:lnTo>
                  <a:lnTo>
                    <a:pt x="918" y="457"/>
                  </a:lnTo>
                  <a:lnTo>
                    <a:pt x="967" y="456"/>
                  </a:lnTo>
                  <a:lnTo>
                    <a:pt x="1013" y="447"/>
                  </a:lnTo>
                  <a:lnTo>
                    <a:pt x="1045" y="442"/>
                  </a:lnTo>
                  <a:lnTo>
                    <a:pt x="1078" y="434"/>
                  </a:lnTo>
                  <a:lnTo>
                    <a:pt x="1103" y="425"/>
                  </a:lnTo>
                  <a:lnTo>
                    <a:pt x="1127" y="413"/>
                  </a:lnTo>
                  <a:lnTo>
                    <a:pt x="1151" y="402"/>
                  </a:lnTo>
                  <a:lnTo>
                    <a:pt x="1226" y="353"/>
                  </a:lnTo>
                </a:path>
              </a:pathLst>
            </a:custGeom>
            <a:solidFill>
              <a:schemeClr val="folHlink"/>
            </a:solidFill>
            <a:ln w="12700" cap="rnd" cmpd="sng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171" name="Freeform 197"/>
            <p:cNvSpPr>
              <a:spLocks/>
            </p:cNvSpPr>
            <p:nvPr/>
          </p:nvSpPr>
          <p:spPr bwMode="auto">
            <a:xfrm>
              <a:off x="1907" y="3471"/>
              <a:ext cx="1222" cy="541"/>
            </a:xfrm>
            <a:custGeom>
              <a:avLst/>
              <a:gdLst>
                <a:gd name="T0" fmla="*/ 1169 w 1222"/>
                <a:gd name="T1" fmla="*/ 387 h 541"/>
                <a:gd name="T2" fmla="*/ 1119 w 1222"/>
                <a:gd name="T3" fmla="*/ 424 h 541"/>
                <a:gd name="T4" fmla="*/ 1065 w 1222"/>
                <a:gd name="T5" fmla="*/ 455 h 541"/>
                <a:gd name="T6" fmla="*/ 1000 w 1222"/>
                <a:gd name="T7" fmla="*/ 485 h 541"/>
                <a:gd name="T8" fmla="*/ 945 w 1222"/>
                <a:gd name="T9" fmla="*/ 504 h 541"/>
                <a:gd name="T10" fmla="*/ 868 w 1222"/>
                <a:gd name="T11" fmla="*/ 520 h 541"/>
                <a:gd name="T12" fmla="*/ 762 w 1222"/>
                <a:gd name="T13" fmla="*/ 537 h 541"/>
                <a:gd name="T14" fmla="*/ 673 w 1222"/>
                <a:gd name="T15" fmla="*/ 540 h 541"/>
                <a:gd name="T16" fmla="*/ 571 w 1222"/>
                <a:gd name="T17" fmla="*/ 537 h 541"/>
                <a:gd name="T18" fmla="*/ 483 w 1222"/>
                <a:gd name="T19" fmla="*/ 525 h 541"/>
                <a:gd name="T20" fmla="*/ 400 w 1222"/>
                <a:gd name="T21" fmla="*/ 502 h 541"/>
                <a:gd name="T22" fmla="*/ 325 w 1222"/>
                <a:gd name="T23" fmla="*/ 471 h 541"/>
                <a:gd name="T24" fmla="*/ 253 w 1222"/>
                <a:gd name="T25" fmla="*/ 427 h 541"/>
                <a:gd name="T26" fmla="*/ 195 w 1222"/>
                <a:gd name="T27" fmla="*/ 372 h 541"/>
                <a:gd name="T28" fmla="*/ 149 w 1222"/>
                <a:gd name="T29" fmla="*/ 316 h 541"/>
                <a:gd name="T30" fmla="*/ 31 w 1222"/>
                <a:gd name="T31" fmla="*/ 411 h 541"/>
                <a:gd name="T32" fmla="*/ 41 w 1222"/>
                <a:gd name="T33" fmla="*/ 343 h 541"/>
                <a:gd name="T34" fmla="*/ 45 w 1222"/>
                <a:gd name="T35" fmla="*/ 275 h 541"/>
                <a:gd name="T36" fmla="*/ 42 w 1222"/>
                <a:gd name="T37" fmla="*/ 208 h 541"/>
                <a:gd name="T38" fmla="*/ 32 w 1222"/>
                <a:gd name="T39" fmla="*/ 140 h 541"/>
                <a:gd name="T40" fmla="*/ 16 w 1222"/>
                <a:gd name="T41" fmla="*/ 59 h 541"/>
                <a:gd name="T42" fmla="*/ 0 w 1222"/>
                <a:gd name="T43" fmla="*/ 0 h 541"/>
                <a:gd name="T44" fmla="*/ 55 w 1222"/>
                <a:gd name="T45" fmla="*/ 23 h 541"/>
                <a:gd name="T46" fmla="*/ 118 w 1222"/>
                <a:gd name="T47" fmla="*/ 39 h 541"/>
                <a:gd name="T48" fmla="*/ 155 w 1222"/>
                <a:gd name="T49" fmla="*/ 42 h 541"/>
                <a:gd name="T50" fmla="*/ 212 w 1222"/>
                <a:gd name="T51" fmla="*/ 39 h 541"/>
                <a:gd name="T52" fmla="*/ 261 w 1222"/>
                <a:gd name="T53" fmla="*/ 26 h 541"/>
                <a:gd name="T54" fmla="*/ 332 w 1222"/>
                <a:gd name="T55" fmla="*/ 1 h 541"/>
                <a:gd name="T56" fmla="*/ 252 w 1222"/>
                <a:gd name="T57" fmla="*/ 177 h 541"/>
                <a:gd name="T58" fmla="*/ 322 w 1222"/>
                <a:gd name="T59" fmla="*/ 242 h 541"/>
                <a:gd name="T60" fmla="*/ 393 w 1222"/>
                <a:gd name="T61" fmla="*/ 297 h 541"/>
                <a:gd name="T62" fmla="*/ 456 w 1222"/>
                <a:gd name="T63" fmla="*/ 339 h 541"/>
                <a:gd name="T64" fmla="*/ 536 w 1222"/>
                <a:gd name="T65" fmla="*/ 378 h 541"/>
                <a:gd name="T66" fmla="*/ 613 w 1222"/>
                <a:gd name="T67" fmla="*/ 402 h 541"/>
                <a:gd name="T68" fmla="*/ 688 w 1222"/>
                <a:gd name="T69" fmla="*/ 420 h 541"/>
                <a:gd name="T70" fmla="*/ 776 w 1222"/>
                <a:gd name="T71" fmla="*/ 426 h 541"/>
                <a:gd name="T72" fmla="*/ 863 w 1222"/>
                <a:gd name="T73" fmla="*/ 429 h 541"/>
                <a:gd name="T74" fmla="*/ 961 w 1222"/>
                <a:gd name="T75" fmla="*/ 426 h 541"/>
                <a:gd name="T76" fmla="*/ 1040 w 1222"/>
                <a:gd name="T77" fmla="*/ 414 h 541"/>
                <a:gd name="T78" fmla="*/ 1100 w 1222"/>
                <a:gd name="T79" fmla="*/ 397 h 541"/>
                <a:gd name="T80" fmla="*/ 1146 w 1222"/>
                <a:gd name="T81" fmla="*/ 375 h 54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222"/>
                <a:gd name="T124" fmla="*/ 0 h 541"/>
                <a:gd name="T125" fmla="*/ 1222 w 1222"/>
                <a:gd name="T126" fmla="*/ 541 h 54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222" h="541">
                  <a:moveTo>
                    <a:pt x="1221" y="327"/>
                  </a:moveTo>
                  <a:lnTo>
                    <a:pt x="1169" y="387"/>
                  </a:lnTo>
                  <a:lnTo>
                    <a:pt x="1147" y="405"/>
                  </a:lnTo>
                  <a:lnTo>
                    <a:pt x="1119" y="424"/>
                  </a:lnTo>
                  <a:lnTo>
                    <a:pt x="1096" y="439"/>
                  </a:lnTo>
                  <a:lnTo>
                    <a:pt x="1065" y="455"/>
                  </a:lnTo>
                  <a:lnTo>
                    <a:pt x="1036" y="469"/>
                  </a:lnTo>
                  <a:lnTo>
                    <a:pt x="1000" y="485"/>
                  </a:lnTo>
                  <a:lnTo>
                    <a:pt x="972" y="493"/>
                  </a:lnTo>
                  <a:lnTo>
                    <a:pt x="945" y="504"/>
                  </a:lnTo>
                  <a:lnTo>
                    <a:pt x="905" y="516"/>
                  </a:lnTo>
                  <a:lnTo>
                    <a:pt x="868" y="520"/>
                  </a:lnTo>
                  <a:lnTo>
                    <a:pt x="821" y="528"/>
                  </a:lnTo>
                  <a:lnTo>
                    <a:pt x="762" y="537"/>
                  </a:lnTo>
                  <a:lnTo>
                    <a:pt x="713" y="540"/>
                  </a:lnTo>
                  <a:lnTo>
                    <a:pt x="673" y="540"/>
                  </a:lnTo>
                  <a:lnTo>
                    <a:pt x="616" y="540"/>
                  </a:lnTo>
                  <a:lnTo>
                    <a:pt x="571" y="537"/>
                  </a:lnTo>
                  <a:lnTo>
                    <a:pt x="528" y="531"/>
                  </a:lnTo>
                  <a:lnTo>
                    <a:pt x="483" y="525"/>
                  </a:lnTo>
                  <a:lnTo>
                    <a:pt x="439" y="513"/>
                  </a:lnTo>
                  <a:lnTo>
                    <a:pt x="400" y="502"/>
                  </a:lnTo>
                  <a:lnTo>
                    <a:pt x="360" y="488"/>
                  </a:lnTo>
                  <a:lnTo>
                    <a:pt x="325" y="471"/>
                  </a:lnTo>
                  <a:lnTo>
                    <a:pt x="289" y="452"/>
                  </a:lnTo>
                  <a:lnTo>
                    <a:pt x="253" y="427"/>
                  </a:lnTo>
                  <a:lnTo>
                    <a:pt x="220" y="397"/>
                  </a:lnTo>
                  <a:lnTo>
                    <a:pt x="195" y="372"/>
                  </a:lnTo>
                  <a:lnTo>
                    <a:pt x="169" y="340"/>
                  </a:lnTo>
                  <a:lnTo>
                    <a:pt x="149" y="316"/>
                  </a:lnTo>
                  <a:lnTo>
                    <a:pt x="122" y="281"/>
                  </a:lnTo>
                  <a:lnTo>
                    <a:pt x="31" y="411"/>
                  </a:lnTo>
                  <a:lnTo>
                    <a:pt x="37" y="376"/>
                  </a:lnTo>
                  <a:lnTo>
                    <a:pt x="41" y="343"/>
                  </a:lnTo>
                  <a:lnTo>
                    <a:pt x="44" y="311"/>
                  </a:lnTo>
                  <a:lnTo>
                    <a:pt x="45" y="275"/>
                  </a:lnTo>
                  <a:lnTo>
                    <a:pt x="43" y="239"/>
                  </a:lnTo>
                  <a:lnTo>
                    <a:pt x="42" y="208"/>
                  </a:lnTo>
                  <a:lnTo>
                    <a:pt x="38" y="173"/>
                  </a:lnTo>
                  <a:lnTo>
                    <a:pt x="32" y="140"/>
                  </a:lnTo>
                  <a:lnTo>
                    <a:pt x="25" y="96"/>
                  </a:lnTo>
                  <a:lnTo>
                    <a:pt x="16" y="59"/>
                  </a:lnTo>
                  <a:lnTo>
                    <a:pt x="8" y="33"/>
                  </a:lnTo>
                  <a:lnTo>
                    <a:pt x="0" y="0"/>
                  </a:lnTo>
                  <a:lnTo>
                    <a:pt x="28" y="12"/>
                  </a:lnTo>
                  <a:lnTo>
                    <a:pt x="55" y="23"/>
                  </a:lnTo>
                  <a:lnTo>
                    <a:pt x="88" y="34"/>
                  </a:lnTo>
                  <a:lnTo>
                    <a:pt x="118" y="39"/>
                  </a:lnTo>
                  <a:lnTo>
                    <a:pt x="136" y="41"/>
                  </a:lnTo>
                  <a:lnTo>
                    <a:pt x="155" y="42"/>
                  </a:lnTo>
                  <a:lnTo>
                    <a:pt x="184" y="41"/>
                  </a:lnTo>
                  <a:lnTo>
                    <a:pt x="212" y="39"/>
                  </a:lnTo>
                  <a:lnTo>
                    <a:pt x="233" y="35"/>
                  </a:lnTo>
                  <a:lnTo>
                    <a:pt x="261" y="26"/>
                  </a:lnTo>
                  <a:lnTo>
                    <a:pt x="290" y="18"/>
                  </a:lnTo>
                  <a:lnTo>
                    <a:pt x="332" y="1"/>
                  </a:lnTo>
                  <a:lnTo>
                    <a:pt x="221" y="144"/>
                  </a:lnTo>
                  <a:lnTo>
                    <a:pt x="252" y="177"/>
                  </a:lnTo>
                  <a:lnTo>
                    <a:pt x="290" y="213"/>
                  </a:lnTo>
                  <a:lnTo>
                    <a:pt x="322" y="242"/>
                  </a:lnTo>
                  <a:lnTo>
                    <a:pt x="366" y="278"/>
                  </a:lnTo>
                  <a:lnTo>
                    <a:pt x="393" y="297"/>
                  </a:lnTo>
                  <a:lnTo>
                    <a:pt x="419" y="316"/>
                  </a:lnTo>
                  <a:lnTo>
                    <a:pt x="456" y="339"/>
                  </a:lnTo>
                  <a:lnTo>
                    <a:pt x="493" y="360"/>
                  </a:lnTo>
                  <a:lnTo>
                    <a:pt x="536" y="378"/>
                  </a:lnTo>
                  <a:lnTo>
                    <a:pt x="573" y="390"/>
                  </a:lnTo>
                  <a:lnTo>
                    <a:pt x="613" y="402"/>
                  </a:lnTo>
                  <a:lnTo>
                    <a:pt x="655" y="414"/>
                  </a:lnTo>
                  <a:lnTo>
                    <a:pt x="688" y="420"/>
                  </a:lnTo>
                  <a:lnTo>
                    <a:pt x="731" y="423"/>
                  </a:lnTo>
                  <a:lnTo>
                    <a:pt x="776" y="426"/>
                  </a:lnTo>
                  <a:lnTo>
                    <a:pt x="817" y="429"/>
                  </a:lnTo>
                  <a:lnTo>
                    <a:pt x="863" y="429"/>
                  </a:lnTo>
                  <a:lnTo>
                    <a:pt x="913" y="428"/>
                  </a:lnTo>
                  <a:lnTo>
                    <a:pt x="961" y="426"/>
                  </a:lnTo>
                  <a:lnTo>
                    <a:pt x="1009" y="418"/>
                  </a:lnTo>
                  <a:lnTo>
                    <a:pt x="1040" y="414"/>
                  </a:lnTo>
                  <a:lnTo>
                    <a:pt x="1074" y="407"/>
                  </a:lnTo>
                  <a:lnTo>
                    <a:pt x="1100" y="397"/>
                  </a:lnTo>
                  <a:lnTo>
                    <a:pt x="1125" y="388"/>
                  </a:lnTo>
                  <a:lnTo>
                    <a:pt x="1146" y="375"/>
                  </a:lnTo>
                  <a:lnTo>
                    <a:pt x="1221" y="327"/>
                  </a:lnTo>
                </a:path>
              </a:pathLst>
            </a:custGeom>
            <a:solidFill>
              <a:srgbClr val="B0D460"/>
            </a:solidFill>
            <a:ln w="12700" cap="rnd" cmpd="sng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" name="Group 198"/>
          <p:cNvGrpSpPr>
            <a:grpSpLocks/>
          </p:cNvGrpSpPr>
          <p:nvPr/>
        </p:nvGrpSpPr>
        <p:grpSpPr bwMode="auto">
          <a:xfrm>
            <a:off x="2819400" y="3124200"/>
            <a:ext cx="3506788" cy="1343025"/>
            <a:chOff x="1724" y="2044"/>
            <a:chExt cx="2209" cy="846"/>
          </a:xfrm>
        </p:grpSpPr>
        <p:sp>
          <p:nvSpPr>
            <p:cNvPr id="92168" name="Freeform 199"/>
            <p:cNvSpPr>
              <a:spLocks/>
            </p:cNvSpPr>
            <p:nvPr/>
          </p:nvSpPr>
          <p:spPr bwMode="auto">
            <a:xfrm>
              <a:off x="1727" y="2046"/>
              <a:ext cx="2206" cy="844"/>
            </a:xfrm>
            <a:custGeom>
              <a:avLst/>
              <a:gdLst>
                <a:gd name="T0" fmla="*/ 0 w 2206"/>
                <a:gd name="T1" fmla="*/ 733 h 844"/>
                <a:gd name="T2" fmla="*/ 92 w 2206"/>
                <a:gd name="T3" fmla="*/ 600 h 844"/>
                <a:gd name="T4" fmla="*/ 165 w 2206"/>
                <a:gd name="T5" fmla="*/ 525 h 844"/>
                <a:gd name="T6" fmla="*/ 249 w 2206"/>
                <a:gd name="T7" fmla="*/ 451 h 844"/>
                <a:gd name="T8" fmla="*/ 343 w 2206"/>
                <a:gd name="T9" fmla="*/ 388 h 844"/>
                <a:gd name="T10" fmla="*/ 449 w 2206"/>
                <a:gd name="T11" fmla="*/ 322 h 844"/>
                <a:gd name="T12" fmla="*/ 579 w 2206"/>
                <a:gd name="T13" fmla="*/ 260 h 844"/>
                <a:gd name="T14" fmla="*/ 754 w 2206"/>
                <a:gd name="T15" fmla="*/ 186 h 844"/>
                <a:gd name="T16" fmla="*/ 917 w 2206"/>
                <a:gd name="T17" fmla="*/ 140 h 844"/>
                <a:gd name="T18" fmla="*/ 1064 w 2206"/>
                <a:gd name="T19" fmla="*/ 109 h 844"/>
                <a:gd name="T20" fmla="*/ 1223 w 2206"/>
                <a:gd name="T21" fmla="*/ 94 h 844"/>
                <a:gd name="T22" fmla="*/ 1364 w 2206"/>
                <a:gd name="T23" fmla="*/ 92 h 844"/>
                <a:gd name="T24" fmla="*/ 1502 w 2206"/>
                <a:gd name="T25" fmla="*/ 114 h 844"/>
                <a:gd name="T26" fmla="*/ 1643 w 2206"/>
                <a:gd name="T27" fmla="*/ 165 h 844"/>
                <a:gd name="T28" fmla="*/ 1761 w 2206"/>
                <a:gd name="T29" fmla="*/ 230 h 844"/>
                <a:gd name="T30" fmla="*/ 1826 w 2206"/>
                <a:gd name="T31" fmla="*/ 276 h 844"/>
                <a:gd name="T32" fmla="*/ 1950 w 2206"/>
                <a:gd name="T33" fmla="*/ 48 h 844"/>
                <a:gd name="T34" fmla="*/ 1968 w 2206"/>
                <a:gd name="T35" fmla="*/ 161 h 844"/>
                <a:gd name="T36" fmla="*/ 1995 w 2206"/>
                <a:gd name="T37" fmla="*/ 271 h 844"/>
                <a:gd name="T38" fmla="*/ 2033 w 2206"/>
                <a:gd name="T39" fmla="*/ 373 h 844"/>
                <a:gd name="T40" fmla="*/ 2081 w 2206"/>
                <a:gd name="T41" fmla="*/ 475 h 844"/>
                <a:gd name="T42" fmla="*/ 2170 w 2206"/>
                <a:gd name="T43" fmla="*/ 603 h 844"/>
                <a:gd name="T44" fmla="*/ 2153 w 2206"/>
                <a:gd name="T45" fmla="*/ 670 h 844"/>
                <a:gd name="T46" fmla="*/ 2044 w 2206"/>
                <a:gd name="T47" fmla="*/ 670 h 844"/>
                <a:gd name="T48" fmla="*/ 1960 w 2206"/>
                <a:gd name="T49" fmla="*/ 682 h 844"/>
                <a:gd name="T50" fmla="*/ 1879 w 2206"/>
                <a:gd name="T51" fmla="*/ 704 h 844"/>
                <a:gd name="T52" fmla="*/ 1799 w 2206"/>
                <a:gd name="T53" fmla="*/ 741 h 844"/>
                <a:gd name="T54" fmla="*/ 1713 w 2206"/>
                <a:gd name="T55" fmla="*/ 793 h 844"/>
                <a:gd name="T56" fmla="*/ 1619 w 2206"/>
                <a:gd name="T57" fmla="*/ 770 h 844"/>
                <a:gd name="T58" fmla="*/ 1698 w 2206"/>
                <a:gd name="T59" fmla="*/ 528 h 844"/>
                <a:gd name="T60" fmla="*/ 1549 w 2206"/>
                <a:gd name="T61" fmla="*/ 459 h 844"/>
                <a:gd name="T62" fmla="*/ 1407 w 2206"/>
                <a:gd name="T63" fmla="*/ 409 h 844"/>
                <a:gd name="T64" fmla="*/ 1280 w 2206"/>
                <a:gd name="T65" fmla="*/ 376 h 844"/>
                <a:gd name="T66" fmla="*/ 1129 w 2206"/>
                <a:gd name="T67" fmla="*/ 354 h 844"/>
                <a:gd name="T68" fmla="*/ 988 w 2206"/>
                <a:gd name="T69" fmla="*/ 353 h 844"/>
                <a:gd name="T70" fmla="*/ 857 w 2206"/>
                <a:gd name="T71" fmla="*/ 362 h 844"/>
                <a:gd name="T72" fmla="*/ 707 w 2206"/>
                <a:gd name="T73" fmla="*/ 396 h 844"/>
                <a:gd name="T74" fmla="*/ 561 w 2206"/>
                <a:gd name="T75" fmla="*/ 435 h 844"/>
                <a:gd name="T76" fmla="*/ 395 w 2206"/>
                <a:gd name="T77" fmla="*/ 489 h 844"/>
                <a:gd name="T78" fmla="*/ 271 w 2206"/>
                <a:gd name="T79" fmla="*/ 548 h 844"/>
                <a:gd name="T80" fmla="*/ 185 w 2206"/>
                <a:gd name="T81" fmla="*/ 604 h 844"/>
                <a:gd name="T82" fmla="*/ 116 w 2206"/>
                <a:gd name="T83" fmla="*/ 663 h 8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06"/>
                <a:gd name="T127" fmla="*/ 0 h 844"/>
                <a:gd name="T128" fmla="*/ 2206 w 2206"/>
                <a:gd name="T129" fmla="*/ 844 h 84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06" h="844">
                  <a:moveTo>
                    <a:pt x="15" y="773"/>
                  </a:moveTo>
                  <a:lnTo>
                    <a:pt x="0" y="733"/>
                  </a:lnTo>
                  <a:lnTo>
                    <a:pt x="55" y="649"/>
                  </a:lnTo>
                  <a:lnTo>
                    <a:pt x="92" y="600"/>
                  </a:lnTo>
                  <a:lnTo>
                    <a:pt x="133" y="561"/>
                  </a:lnTo>
                  <a:lnTo>
                    <a:pt x="165" y="525"/>
                  </a:lnTo>
                  <a:lnTo>
                    <a:pt x="210" y="486"/>
                  </a:lnTo>
                  <a:lnTo>
                    <a:pt x="249" y="451"/>
                  </a:lnTo>
                  <a:lnTo>
                    <a:pt x="302" y="417"/>
                  </a:lnTo>
                  <a:lnTo>
                    <a:pt x="343" y="388"/>
                  </a:lnTo>
                  <a:lnTo>
                    <a:pt x="387" y="357"/>
                  </a:lnTo>
                  <a:lnTo>
                    <a:pt x="449" y="322"/>
                  </a:lnTo>
                  <a:lnTo>
                    <a:pt x="507" y="293"/>
                  </a:lnTo>
                  <a:lnTo>
                    <a:pt x="579" y="260"/>
                  </a:lnTo>
                  <a:lnTo>
                    <a:pt x="675" y="216"/>
                  </a:lnTo>
                  <a:lnTo>
                    <a:pt x="754" y="186"/>
                  </a:lnTo>
                  <a:lnTo>
                    <a:pt x="821" y="167"/>
                  </a:lnTo>
                  <a:lnTo>
                    <a:pt x="917" y="140"/>
                  </a:lnTo>
                  <a:lnTo>
                    <a:pt x="989" y="120"/>
                  </a:lnTo>
                  <a:lnTo>
                    <a:pt x="1064" y="109"/>
                  </a:lnTo>
                  <a:lnTo>
                    <a:pt x="1142" y="97"/>
                  </a:lnTo>
                  <a:lnTo>
                    <a:pt x="1223" y="94"/>
                  </a:lnTo>
                  <a:lnTo>
                    <a:pt x="1292" y="89"/>
                  </a:lnTo>
                  <a:lnTo>
                    <a:pt x="1364" y="92"/>
                  </a:lnTo>
                  <a:lnTo>
                    <a:pt x="1434" y="102"/>
                  </a:lnTo>
                  <a:lnTo>
                    <a:pt x="1502" y="114"/>
                  </a:lnTo>
                  <a:lnTo>
                    <a:pt x="1572" y="134"/>
                  </a:lnTo>
                  <a:lnTo>
                    <a:pt x="1643" y="165"/>
                  </a:lnTo>
                  <a:lnTo>
                    <a:pt x="1699" y="191"/>
                  </a:lnTo>
                  <a:lnTo>
                    <a:pt x="1761" y="230"/>
                  </a:lnTo>
                  <a:lnTo>
                    <a:pt x="1804" y="259"/>
                  </a:lnTo>
                  <a:lnTo>
                    <a:pt x="1826" y="276"/>
                  </a:lnTo>
                  <a:lnTo>
                    <a:pt x="1929" y="0"/>
                  </a:lnTo>
                  <a:lnTo>
                    <a:pt x="1950" y="48"/>
                  </a:lnTo>
                  <a:lnTo>
                    <a:pt x="1958" y="107"/>
                  </a:lnTo>
                  <a:lnTo>
                    <a:pt x="1968" y="161"/>
                  </a:lnTo>
                  <a:lnTo>
                    <a:pt x="1981" y="214"/>
                  </a:lnTo>
                  <a:lnTo>
                    <a:pt x="1995" y="271"/>
                  </a:lnTo>
                  <a:lnTo>
                    <a:pt x="2017" y="327"/>
                  </a:lnTo>
                  <a:lnTo>
                    <a:pt x="2033" y="373"/>
                  </a:lnTo>
                  <a:lnTo>
                    <a:pt x="2058" y="426"/>
                  </a:lnTo>
                  <a:lnTo>
                    <a:pt x="2081" y="475"/>
                  </a:lnTo>
                  <a:lnTo>
                    <a:pt x="2117" y="539"/>
                  </a:lnTo>
                  <a:lnTo>
                    <a:pt x="2170" y="603"/>
                  </a:lnTo>
                  <a:lnTo>
                    <a:pt x="2205" y="676"/>
                  </a:lnTo>
                  <a:lnTo>
                    <a:pt x="2153" y="670"/>
                  </a:lnTo>
                  <a:lnTo>
                    <a:pt x="2102" y="669"/>
                  </a:lnTo>
                  <a:lnTo>
                    <a:pt x="2044" y="670"/>
                  </a:lnTo>
                  <a:lnTo>
                    <a:pt x="1992" y="675"/>
                  </a:lnTo>
                  <a:lnTo>
                    <a:pt x="1960" y="682"/>
                  </a:lnTo>
                  <a:lnTo>
                    <a:pt x="1928" y="690"/>
                  </a:lnTo>
                  <a:lnTo>
                    <a:pt x="1879" y="704"/>
                  </a:lnTo>
                  <a:lnTo>
                    <a:pt x="1838" y="724"/>
                  </a:lnTo>
                  <a:lnTo>
                    <a:pt x="1799" y="741"/>
                  </a:lnTo>
                  <a:lnTo>
                    <a:pt x="1758" y="768"/>
                  </a:lnTo>
                  <a:lnTo>
                    <a:pt x="1713" y="793"/>
                  </a:lnTo>
                  <a:lnTo>
                    <a:pt x="1652" y="843"/>
                  </a:lnTo>
                  <a:lnTo>
                    <a:pt x="1619" y="770"/>
                  </a:lnTo>
                  <a:lnTo>
                    <a:pt x="1721" y="544"/>
                  </a:lnTo>
                  <a:lnTo>
                    <a:pt x="1698" y="528"/>
                  </a:lnTo>
                  <a:lnTo>
                    <a:pt x="1616" y="489"/>
                  </a:lnTo>
                  <a:lnTo>
                    <a:pt x="1549" y="459"/>
                  </a:lnTo>
                  <a:lnTo>
                    <a:pt x="1460" y="424"/>
                  </a:lnTo>
                  <a:lnTo>
                    <a:pt x="1407" y="409"/>
                  </a:lnTo>
                  <a:lnTo>
                    <a:pt x="1355" y="394"/>
                  </a:lnTo>
                  <a:lnTo>
                    <a:pt x="1280" y="376"/>
                  </a:lnTo>
                  <a:lnTo>
                    <a:pt x="1208" y="360"/>
                  </a:lnTo>
                  <a:lnTo>
                    <a:pt x="1129" y="354"/>
                  </a:lnTo>
                  <a:lnTo>
                    <a:pt x="1062" y="351"/>
                  </a:lnTo>
                  <a:lnTo>
                    <a:pt x="988" y="353"/>
                  </a:lnTo>
                  <a:lnTo>
                    <a:pt x="914" y="354"/>
                  </a:lnTo>
                  <a:lnTo>
                    <a:pt x="857" y="362"/>
                  </a:lnTo>
                  <a:lnTo>
                    <a:pt x="782" y="377"/>
                  </a:lnTo>
                  <a:lnTo>
                    <a:pt x="707" y="396"/>
                  </a:lnTo>
                  <a:lnTo>
                    <a:pt x="637" y="413"/>
                  </a:lnTo>
                  <a:lnTo>
                    <a:pt x="561" y="435"/>
                  </a:lnTo>
                  <a:lnTo>
                    <a:pt x="478" y="462"/>
                  </a:lnTo>
                  <a:lnTo>
                    <a:pt x="395" y="489"/>
                  </a:lnTo>
                  <a:lnTo>
                    <a:pt x="322" y="526"/>
                  </a:lnTo>
                  <a:lnTo>
                    <a:pt x="271" y="548"/>
                  </a:lnTo>
                  <a:lnTo>
                    <a:pt x="221" y="578"/>
                  </a:lnTo>
                  <a:lnTo>
                    <a:pt x="185" y="604"/>
                  </a:lnTo>
                  <a:lnTo>
                    <a:pt x="148" y="633"/>
                  </a:lnTo>
                  <a:lnTo>
                    <a:pt x="116" y="663"/>
                  </a:lnTo>
                  <a:lnTo>
                    <a:pt x="15" y="773"/>
                  </a:lnTo>
                </a:path>
              </a:pathLst>
            </a:custGeom>
            <a:solidFill>
              <a:schemeClr val="folHlink"/>
            </a:solidFill>
            <a:ln w="12700" cap="rnd" cmpd="sng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169" name="Freeform 200"/>
            <p:cNvSpPr>
              <a:spLocks/>
            </p:cNvSpPr>
            <p:nvPr/>
          </p:nvSpPr>
          <p:spPr bwMode="auto">
            <a:xfrm>
              <a:off x="1724" y="2044"/>
              <a:ext cx="2172" cy="769"/>
            </a:xfrm>
            <a:custGeom>
              <a:avLst/>
              <a:gdLst>
                <a:gd name="T0" fmla="*/ 57 w 2172"/>
                <a:gd name="T1" fmla="*/ 619 h 769"/>
                <a:gd name="T2" fmla="*/ 123 w 2172"/>
                <a:gd name="T3" fmla="*/ 539 h 769"/>
                <a:gd name="T4" fmla="*/ 198 w 2172"/>
                <a:gd name="T5" fmla="*/ 464 h 769"/>
                <a:gd name="T6" fmla="*/ 290 w 2172"/>
                <a:gd name="T7" fmla="*/ 387 h 769"/>
                <a:gd name="T8" fmla="*/ 375 w 2172"/>
                <a:gd name="T9" fmla="*/ 328 h 769"/>
                <a:gd name="T10" fmla="*/ 496 w 2172"/>
                <a:gd name="T11" fmla="*/ 264 h 769"/>
                <a:gd name="T12" fmla="*/ 663 w 2172"/>
                <a:gd name="T13" fmla="*/ 186 h 769"/>
                <a:gd name="T14" fmla="*/ 809 w 2172"/>
                <a:gd name="T15" fmla="*/ 136 h 769"/>
                <a:gd name="T16" fmla="*/ 978 w 2172"/>
                <a:gd name="T17" fmla="*/ 88 h 769"/>
                <a:gd name="T18" fmla="*/ 1128 w 2172"/>
                <a:gd name="T19" fmla="*/ 63 h 769"/>
                <a:gd name="T20" fmla="*/ 1278 w 2172"/>
                <a:gd name="T21" fmla="*/ 52 h 769"/>
                <a:gd name="T22" fmla="*/ 1417 w 2172"/>
                <a:gd name="T23" fmla="*/ 62 h 769"/>
                <a:gd name="T24" fmla="*/ 1553 w 2172"/>
                <a:gd name="T25" fmla="*/ 89 h 769"/>
                <a:gd name="T26" fmla="*/ 1678 w 2172"/>
                <a:gd name="T27" fmla="*/ 142 h 769"/>
                <a:gd name="T28" fmla="*/ 1781 w 2172"/>
                <a:gd name="T29" fmla="*/ 204 h 769"/>
                <a:gd name="T30" fmla="*/ 1929 w 2172"/>
                <a:gd name="T31" fmla="*/ 0 h 769"/>
                <a:gd name="T32" fmla="*/ 1945 w 2172"/>
                <a:gd name="T33" fmla="*/ 107 h 769"/>
                <a:gd name="T34" fmla="*/ 1970 w 2172"/>
                <a:gd name="T35" fmla="*/ 211 h 769"/>
                <a:gd name="T36" fmla="*/ 2006 w 2172"/>
                <a:gd name="T37" fmla="*/ 309 h 769"/>
                <a:gd name="T38" fmla="*/ 2052 w 2172"/>
                <a:gd name="T39" fmla="*/ 407 h 769"/>
                <a:gd name="T40" fmla="*/ 2118 w 2172"/>
                <a:gd name="T41" fmla="*/ 520 h 769"/>
                <a:gd name="T42" fmla="*/ 2171 w 2172"/>
                <a:gd name="T43" fmla="*/ 600 h 769"/>
                <a:gd name="T44" fmla="*/ 2068 w 2172"/>
                <a:gd name="T45" fmla="*/ 593 h 769"/>
                <a:gd name="T46" fmla="*/ 1960 w 2172"/>
                <a:gd name="T47" fmla="*/ 601 h 769"/>
                <a:gd name="T48" fmla="*/ 1896 w 2172"/>
                <a:gd name="T49" fmla="*/ 616 h 769"/>
                <a:gd name="T50" fmla="*/ 1805 w 2172"/>
                <a:gd name="T51" fmla="*/ 650 h 769"/>
                <a:gd name="T52" fmla="*/ 1727 w 2172"/>
                <a:gd name="T53" fmla="*/ 694 h 769"/>
                <a:gd name="T54" fmla="*/ 1619 w 2172"/>
                <a:gd name="T55" fmla="*/ 768 h 769"/>
                <a:gd name="T56" fmla="*/ 1670 w 2172"/>
                <a:gd name="T57" fmla="*/ 464 h 769"/>
                <a:gd name="T58" fmla="*/ 1525 w 2172"/>
                <a:gd name="T59" fmla="*/ 402 h 769"/>
                <a:gd name="T60" fmla="*/ 1383 w 2172"/>
                <a:gd name="T61" fmla="*/ 356 h 769"/>
                <a:gd name="T62" fmla="*/ 1260 w 2172"/>
                <a:gd name="T63" fmla="*/ 327 h 769"/>
                <a:gd name="T64" fmla="*/ 1110 w 2172"/>
                <a:gd name="T65" fmla="*/ 308 h 769"/>
                <a:gd name="T66" fmla="*/ 971 w 2172"/>
                <a:gd name="T67" fmla="*/ 311 h 769"/>
                <a:gd name="T68" fmla="*/ 841 w 2172"/>
                <a:gd name="T69" fmla="*/ 323 h 769"/>
                <a:gd name="T70" fmla="*/ 692 w 2172"/>
                <a:gd name="T71" fmla="*/ 358 h 769"/>
                <a:gd name="T72" fmla="*/ 547 w 2172"/>
                <a:gd name="T73" fmla="*/ 398 h 769"/>
                <a:gd name="T74" fmla="*/ 381 w 2172"/>
                <a:gd name="T75" fmla="*/ 453 h 769"/>
                <a:gd name="T76" fmla="*/ 257 w 2172"/>
                <a:gd name="T77" fmla="*/ 513 h 769"/>
                <a:gd name="T78" fmla="*/ 167 w 2172"/>
                <a:gd name="T79" fmla="*/ 569 h 769"/>
                <a:gd name="T80" fmla="*/ 102 w 2172"/>
                <a:gd name="T81" fmla="*/ 627 h 76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172"/>
                <a:gd name="T124" fmla="*/ 0 h 769"/>
                <a:gd name="T125" fmla="*/ 2172 w 2172"/>
                <a:gd name="T126" fmla="*/ 769 h 76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172" h="769">
                  <a:moveTo>
                    <a:pt x="0" y="736"/>
                  </a:moveTo>
                  <a:lnTo>
                    <a:pt x="57" y="619"/>
                  </a:lnTo>
                  <a:lnTo>
                    <a:pt x="86" y="581"/>
                  </a:lnTo>
                  <a:lnTo>
                    <a:pt x="123" y="539"/>
                  </a:lnTo>
                  <a:lnTo>
                    <a:pt x="155" y="505"/>
                  </a:lnTo>
                  <a:lnTo>
                    <a:pt x="198" y="464"/>
                  </a:lnTo>
                  <a:lnTo>
                    <a:pt x="239" y="427"/>
                  </a:lnTo>
                  <a:lnTo>
                    <a:pt x="290" y="387"/>
                  </a:lnTo>
                  <a:lnTo>
                    <a:pt x="332" y="359"/>
                  </a:lnTo>
                  <a:lnTo>
                    <a:pt x="375" y="328"/>
                  </a:lnTo>
                  <a:lnTo>
                    <a:pt x="437" y="293"/>
                  </a:lnTo>
                  <a:lnTo>
                    <a:pt x="496" y="264"/>
                  </a:lnTo>
                  <a:lnTo>
                    <a:pt x="568" y="230"/>
                  </a:lnTo>
                  <a:lnTo>
                    <a:pt x="663" y="186"/>
                  </a:lnTo>
                  <a:lnTo>
                    <a:pt x="742" y="157"/>
                  </a:lnTo>
                  <a:lnTo>
                    <a:pt x="809" y="136"/>
                  </a:lnTo>
                  <a:lnTo>
                    <a:pt x="904" y="108"/>
                  </a:lnTo>
                  <a:lnTo>
                    <a:pt x="978" y="88"/>
                  </a:lnTo>
                  <a:lnTo>
                    <a:pt x="1050" y="76"/>
                  </a:lnTo>
                  <a:lnTo>
                    <a:pt x="1128" y="63"/>
                  </a:lnTo>
                  <a:lnTo>
                    <a:pt x="1208" y="57"/>
                  </a:lnTo>
                  <a:lnTo>
                    <a:pt x="1278" y="52"/>
                  </a:lnTo>
                  <a:lnTo>
                    <a:pt x="1348" y="54"/>
                  </a:lnTo>
                  <a:lnTo>
                    <a:pt x="1417" y="62"/>
                  </a:lnTo>
                  <a:lnTo>
                    <a:pt x="1484" y="72"/>
                  </a:lnTo>
                  <a:lnTo>
                    <a:pt x="1553" y="89"/>
                  </a:lnTo>
                  <a:lnTo>
                    <a:pt x="1623" y="116"/>
                  </a:lnTo>
                  <a:lnTo>
                    <a:pt x="1678" y="142"/>
                  </a:lnTo>
                  <a:lnTo>
                    <a:pt x="1738" y="176"/>
                  </a:lnTo>
                  <a:lnTo>
                    <a:pt x="1781" y="204"/>
                  </a:lnTo>
                  <a:lnTo>
                    <a:pt x="1841" y="242"/>
                  </a:lnTo>
                  <a:lnTo>
                    <a:pt x="1929" y="0"/>
                  </a:lnTo>
                  <a:lnTo>
                    <a:pt x="1935" y="55"/>
                  </a:lnTo>
                  <a:lnTo>
                    <a:pt x="1945" y="107"/>
                  </a:lnTo>
                  <a:lnTo>
                    <a:pt x="1956" y="157"/>
                  </a:lnTo>
                  <a:lnTo>
                    <a:pt x="1970" y="211"/>
                  </a:lnTo>
                  <a:lnTo>
                    <a:pt x="1990" y="265"/>
                  </a:lnTo>
                  <a:lnTo>
                    <a:pt x="2006" y="309"/>
                  </a:lnTo>
                  <a:lnTo>
                    <a:pt x="2029" y="360"/>
                  </a:lnTo>
                  <a:lnTo>
                    <a:pt x="2052" y="407"/>
                  </a:lnTo>
                  <a:lnTo>
                    <a:pt x="2085" y="467"/>
                  </a:lnTo>
                  <a:lnTo>
                    <a:pt x="2118" y="520"/>
                  </a:lnTo>
                  <a:lnTo>
                    <a:pt x="2142" y="555"/>
                  </a:lnTo>
                  <a:lnTo>
                    <a:pt x="2171" y="600"/>
                  </a:lnTo>
                  <a:lnTo>
                    <a:pt x="2121" y="594"/>
                  </a:lnTo>
                  <a:lnTo>
                    <a:pt x="2068" y="593"/>
                  </a:lnTo>
                  <a:lnTo>
                    <a:pt x="2011" y="595"/>
                  </a:lnTo>
                  <a:lnTo>
                    <a:pt x="1960" y="601"/>
                  </a:lnTo>
                  <a:lnTo>
                    <a:pt x="1928" y="607"/>
                  </a:lnTo>
                  <a:lnTo>
                    <a:pt x="1896" y="616"/>
                  </a:lnTo>
                  <a:lnTo>
                    <a:pt x="1848" y="632"/>
                  </a:lnTo>
                  <a:lnTo>
                    <a:pt x="1805" y="650"/>
                  </a:lnTo>
                  <a:lnTo>
                    <a:pt x="1769" y="667"/>
                  </a:lnTo>
                  <a:lnTo>
                    <a:pt x="1727" y="694"/>
                  </a:lnTo>
                  <a:lnTo>
                    <a:pt x="1682" y="720"/>
                  </a:lnTo>
                  <a:lnTo>
                    <a:pt x="1619" y="768"/>
                  </a:lnTo>
                  <a:lnTo>
                    <a:pt x="1739" y="497"/>
                  </a:lnTo>
                  <a:lnTo>
                    <a:pt x="1670" y="464"/>
                  </a:lnTo>
                  <a:lnTo>
                    <a:pt x="1591" y="429"/>
                  </a:lnTo>
                  <a:lnTo>
                    <a:pt x="1525" y="402"/>
                  </a:lnTo>
                  <a:lnTo>
                    <a:pt x="1438" y="371"/>
                  </a:lnTo>
                  <a:lnTo>
                    <a:pt x="1383" y="356"/>
                  </a:lnTo>
                  <a:lnTo>
                    <a:pt x="1333" y="341"/>
                  </a:lnTo>
                  <a:lnTo>
                    <a:pt x="1260" y="327"/>
                  </a:lnTo>
                  <a:lnTo>
                    <a:pt x="1189" y="314"/>
                  </a:lnTo>
                  <a:lnTo>
                    <a:pt x="1110" y="308"/>
                  </a:lnTo>
                  <a:lnTo>
                    <a:pt x="1043" y="308"/>
                  </a:lnTo>
                  <a:lnTo>
                    <a:pt x="971" y="311"/>
                  </a:lnTo>
                  <a:lnTo>
                    <a:pt x="897" y="315"/>
                  </a:lnTo>
                  <a:lnTo>
                    <a:pt x="841" y="323"/>
                  </a:lnTo>
                  <a:lnTo>
                    <a:pt x="767" y="340"/>
                  </a:lnTo>
                  <a:lnTo>
                    <a:pt x="692" y="358"/>
                  </a:lnTo>
                  <a:lnTo>
                    <a:pt x="622" y="375"/>
                  </a:lnTo>
                  <a:lnTo>
                    <a:pt x="547" y="398"/>
                  </a:lnTo>
                  <a:lnTo>
                    <a:pt x="463" y="425"/>
                  </a:lnTo>
                  <a:lnTo>
                    <a:pt x="381" y="453"/>
                  </a:lnTo>
                  <a:lnTo>
                    <a:pt x="309" y="491"/>
                  </a:lnTo>
                  <a:lnTo>
                    <a:pt x="257" y="513"/>
                  </a:lnTo>
                  <a:lnTo>
                    <a:pt x="207" y="541"/>
                  </a:lnTo>
                  <a:lnTo>
                    <a:pt x="167" y="569"/>
                  </a:lnTo>
                  <a:lnTo>
                    <a:pt x="131" y="596"/>
                  </a:lnTo>
                  <a:lnTo>
                    <a:pt x="102" y="627"/>
                  </a:lnTo>
                  <a:lnTo>
                    <a:pt x="0" y="736"/>
                  </a:lnTo>
                </a:path>
              </a:pathLst>
            </a:custGeom>
            <a:solidFill>
              <a:srgbClr val="B0D460"/>
            </a:solidFill>
            <a:ln w="12700" cap="rnd" cmpd="sng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6082" name="Text Box 194"/>
          <p:cNvSpPr txBox="1">
            <a:spLocks noChangeArrowheads="1"/>
          </p:cNvSpPr>
          <p:nvPr/>
        </p:nvSpPr>
        <p:spPr bwMode="auto">
          <a:xfrm>
            <a:off x="2749550" y="4959350"/>
            <a:ext cx="838200" cy="519113"/>
          </a:xfrm>
          <a:prstGeom prst="rect">
            <a:avLst/>
          </a:prstGeom>
          <a:solidFill>
            <a:srgbClr val="F6F4E2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r>
              <a:rPr lang="en-US" altLang="en-US" sz="2800" b="1">
                <a:solidFill>
                  <a:srgbClr val="990099"/>
                </a:solidFill>
              </a:rPr>
              <a:t>.31</a:t>
            </a:r>
          </a:p>
        </p:txBody>
      </p:sp>
    </p:spTree>
    <p:extLst>
      <p:ext uri="{BB962C8B-B14F-4D97-AF65-F5344CB8AC3E}">
        <p14:creationId xmlns:p14="http://schemas.microsoft.com/office/powerpoint/2010/main" val="2927696561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1660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6082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5" name="Rectangle 2"/>
          <p:cNvSpPr>
            <a:spLocks noGrp="1" noChangeArrowheads="1"/>
          </p:cNvSpPr>
          <p:nvPr>
            <p:ph type="title"/>
          </p:nvPr>
        </p:nvSpPr>
        <p:spPr>
          <a:xfrm>
            <a:off x="990600" y="228600"/>
            <a:ext cx="7192963" cy="1136650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Finding </a:t>
            </a:r>
            <a:r>
              <a:rPr lang="en-US" altLang="en-US" b="1" i="1"/>
              <a:t>x</a:t>
            </a:r>
            <a:r>
              <a:rPr lang="en-US" altLang="en-US" b="1"/>
              <a:t> Values </a:t>
            </a:r>
            <a:br>
              <a:rPr lang="en-US" altLang="en-US" b="1"/>
            </a:br>
            <a:r>
              <a:rPr lang="en-US" altLang="en-US" b="1"/>
              <a:t>for Known Probabilities</a:t>
            </a:r>
          </a:p>
        </p:txBody>
      </p:sp>
      <p:sp>
        <p:nvSpPr>
          <p:cNvPr id="23556" name="Rectangle 3"/>
          <p:cNvSpPr>
            <a:spLocks noChangeArrowheads="1"/>
          </p:cNvSpPr>
          <p:nvPr/>
        </p:nvSpPr>
        <p:spPr bwMode="auto">
          <a:xfrm>
            <a:off x="182563" y="1925638"/>
            <a:ext cx="4540250" cy="45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r>
              <a:rPr lang="en-US" altLang="en-US" b="1">
                <a:solidFill>
                  <a:schemeClr val="tx2"/>
                </a:solidFill>
              </a:rPr>
              <a:t>Normal Distribution</a:t>
            </a:r>
          </a:p>
        </p:txBody>
      </p:sp>
      <p:grpSp>
        <p:nvGrpSpPr>
          <p:cNvPr id="23557" name="Group 5"/>
          <p:cNvGrpSpPr>
            <a:grpSpLocks/>
          </p:cNvGrpSpPr>
          <p:nvPr/>
        </p:nvGrpSpPr>
        <p:grpSpPr bwMode="auto">
          <a:xfrm>
            <a:off x="568325" y="2454275"/>
            <a:ext cx="3621088" cy="2644775"/>
            <a:chOff x="358" y="1546"/>
            <a:chExt cx="2281" cy="1666"/>
          </a:xfrm>
        </p:grpSpPr>
        <p:sp>
          <p:nvSpPr>
            <p:cNvPr id="23605" name="Line 6"/>
            <p:cNvSpPr>
              <a:spLocks noChangeShapeType="1"/>
            </p:cNvSpPr>
            <p:nvPr/>
          </p:nvSpPr>
          <p:spPr bwMode="auto">
            <a:xfrm>
              <a:off x="1820" y="2405"/>
              <a:ext cx="1" cy="433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6" name="Freeform 7"/>
            <p:cNvSpPr>
              <a:spLocks/>
            </p:cNvSpPr>
            <p:nvPr/>
          </p:nvSpPr>
          <p:spPr bwMode="auto">
            <a:xfrm>
              <a:off x="1411" y="1851"/>
              <a:ext cx="413" cy="979"/>
            </a:xfrm>
            <a:custGeom>
              <a:avLst/>
              <a:gdLst>
                <a:gd name="T0" fmla="*/ 0 w 413"/>
                <a:gd name="T1" fmla="*/ 0 h 979"/>
                <a:gd name="T2" fmla="*/ 103 w 413"/>
                <a:gd name="T3" fmla="*/ 53 h 979"/>
                <a:gd name="T4" fmla="*/ 179 w 413"/>
                <a:gd name="T5" fmla="*/ 156 h 979"/>
                <a:gd name="T6" fmla="*/ 232 w 413"/>
                <a:gd name="T7" fmla="*/ 232 h 979"/>
                <a:gd name="T8" fmla="*/ 310 w 413"/>
                <a:gd name="T9" fmla="*/ 362 h 979"/>
                <a:gd name="T10" fmla="*/ 360 w 413"/>
                <a:gd name="T11" fmla="*/ 463 h 979"/>
                <a:gd name="T12" fmla="*/ 413 w 413"/>
                <a:gd name="T13" fmla="*/ 566 h 979"/>
                <a:gd name="T14" fmla="*/ 413 w 413"/>
                <a:gd name="T15" fmla="*/ 979 h 979"/>
                <a:gd name="T16" fmla="*/ 0 w 413"/>
                <a:gd name="T17" fmla="*/ 979 h 979"/>
                <a:gd name="T18" fmla="*/ 0 w 413"/>
                <a:gd name="T19" fmla="*/ 0 h 9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13"/>
                <a:gd name="T31" fmla="*/ 0 h 979"/>
                <a:gd name="T32" fmla="*/ 413 w 413"/>
                <a:gd name="T33" fmla="*/ 979 h 97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13" h="979">
                  <a:moveTo>
                    <a:pt x="0" y="0"/>
                  </a:moveTo>
                  <a:lnTo>
                    <a:pt x="103" y="53"/>
                  </a:lnTo>
                  <a:lnTo>
                    <a:pt x="179" y="156"/>
                  </a:lnTo>
                  <a:lnTo>
                    <a:pt x="232" y="232"/>
                  </a:lnTo>
                  <a:lnTo>
                    <a:pt x="310" y="362"/>
                  </a:lnTo>
                  <a:lnTo>
                    <a:pt x="360" y="463"/>
                  </a:lnTo>
                  <a:lnTo>
                    <a:pt x="413" y="566"/>
                  </a:lnTo>
                  <a:lnTo>
                    <a:pt x="413" y="979"/>
                  </a:lnTo>
                  <a:lnTo>
                    <a:pt x="0" y="9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B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7" name="Freeform 8"/>
            <p:cNvSpPr>
              <a:spLocks/>
            </p:cNvSpPr>
            <p:nvPr/>
          </p:nvSpPr>
          <p:spPr bwMode="auto">
            <a:xfrm>
              <a:off x="1411" y="1843"/>
              <a:ext cx="1026" cy="987"/>
            </a:xfrm>
            <a:custGeom>
              <a:avLst/>
              <a:gdLst>
                <a:gd name="T0" fmla="*/ 1026 w 1026"/>
                <a:gd name="T1" fmla="*/ 987 h 987"/>
                <a:gd name="T2" fmla="*/ 919 w 1026"/>
                <a:gd name="T3" fmla="*/ 976 h 987"/>
                <a:gd name="T4" fmla="*/ 864 w 1026"/>
                <a:gd name="T5" fmla="*/ 964 h 987"/>
                <a:gd name="T6" fmla="*/ 811 w 1026"/>
                <a:gd name="T7" fmla="*/ 949 h 987"/>
                <a:gd name="T8" fmla="*/ 756 w 1026"/>
                <a:gd name="T9" fmla="*/ 926 h 987"/>
                <a:gd name="T10" fmla="*/ 702 w 1026"/>
                <a:gd name="T11" fmla="*/ 894 h 987"/>
                <a:gd name="T12" fmla="*/ 649 w 1026"/>
                <a:gd name="T13" fmla="*/ 854 h 987"/>
                <a:gd name="T14" fmla="*/ 539 w 1026"/>
                <a:gd name="T15" fmla="*/ 741 h 987"/>
                <a:gd name="T16" fmla="*/ 432 w 1026"/>
                <a:gd name="T17" fmla="*/ 579 h 987"/>
                <a:gd name="T18" fmla="*/ 325 w 1026"/>
                <a:gd name="T19" fmla="*/ 385 h 987"/>
                <a:gd name="T20" fmla="*/ 270 w 1026"/>
                <a:gd name="T21" fmla="*/ 286 h 987"/>
                <a:gd name="T22" fmla="*/ 215 w 1026"/>
                <a:gd name="T23" fmla="*/ 196 h 987"/>
                <a:gd name="T24" fmla="*/ 162 w 1026"/>
                <a:gd name="T25" fmla="*/ 116 h 987"/>
                <a:gd name="T26" fmla="*/ 108 w 1026"/>
                <a:gd name="T27" fmla="*/ 53 h 987"/>
                <a:gd name="T28" fmla="*/ 53 w 1026"/>
                <a:gd name="T29" fmla="*/ 13 h 987"/>
                <a:gd name="T30" fmla="*/ 0 w 1026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6"/>
                <a:gd name="T49" fmla="*/ 0 h 987"/>
                <a:gd name="T50" fmla="*/ 1026 w 1026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6" h="987">
                  <a:moveTo>
                    <a:pt x="1026" y="987"/>
                  </a:moveTo>
                  <a:lnTo>
                    <a:pt x="919" y="976"/>
                  </a:lnTo>
                  <a:lnTo>
                    <a:pt x="864" y="964"/>
                  </a:lnTo>
                  <a:lnTo>
                    <a:pt x="811" y="949"/>
                  </a:lnTo>
                  <a:lnTo>
                    <a:pt x="756" y="926"/>
                  </a:lnTo>
                  <a:lnTo>
                    <a:pt x="702" y="894"/>
                  </a:lnTo>
                  <a:lnTo>
                    <a:pt x="649" y="854"/>
                  </a:lnTo>
                  <a:lnTo>
                    <a:pt x="539" y="741"/>
                  </a:lnTo>
                  <a:lnTo>
                    <a:pt x="432" y="579"/>
                  </a:lnTo>
                  <a:lnTo>
                    <a:pt x="325" y="385"/>
                  </a:lnTo>
                  <a:lnTo>
                    <a:pt x="270" y="286"/>
                  </a:lnTo>
                  <a:lnTo>
                    <a:pt x="215" y="196"/>
                  </a:lnTo>
                  <a:lnTo>
                    <a:pt x="162" y="116"/>
                  </a:lnTo>
                  <a:lnTo>
                    <a:pt x="108" y="53"/>
                  </a:lnTo>
                  <a:lnTo>
                    <a:pt x="53" y="13"/>
                  </a:lnTo>
                  <a:lnTo>
                    <a:pt x="0" y="0"/>
                  </a:lnTo>
                </a:path>
              </a:pathLst>
            </a:custGeom>
            <a:noFill/>
            <a:ln w="57150">
              <a:solidFill>
                <a:srgbClr val="E989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8" name="Freeform 9"/>
            <p:cNvSpPr>
              <a:spLocks/>
            </p:cNvSpPr>
            <p:nvPr/>
          </p:nvSpPr>
          <p:spPr bwMode="auto">
            <a:xfrm>
              <a:off x="383" y="1843"/>
              <a:ext cx="1028" cy="987"/>
            </a:xfrm>
            <a:custGeom>
              <a:avLst/>
              <a:gdLst>
                <a:gd name="T0" fmla="*/ 0 w 1028"/>
                <a:gd name="T1" fmla="*/ 987 h 987"/>
                <a:gd name="T2" fmla="*/ 107 w 1028"/>
                <a:gd name="T3" fmla="*/ 976 h 987"/>
                <a:gd name="T4" fmla="*/ 162 w 1028"/>
                <a:gd name="T5" fmla="*/ 964 h 987"/>
                <a:gd name="T6" fmla="*/ 217 w 1028"/>
                <a:gd name="T7" fmla="*/ 949 h 987"/>
                <a:gd name="T8" fmla="*/ 270 w 1028"/>
                <a:gd name="T9" fmla="*/ 926 h 987"/>
                <a:gd name="T10" fmla="*/ 324 w 1028"/>
                <a:gd name="T11" fmla="*/ 894 h 987"/>
                <a:gd name="T12" fmla="*/ 379 w 1028"/>
                <a:gd name="T13" fmla="*/ 854 h 987"/>
                <a:gd name="T14" fmla="*/ 487 w 1028"/>
                <a:gd name="T15" fmla="*/ 741 h 987"/>
                <a:gd name="T16" fmla="*/ 594 w 1028"/>
                <a:gd name="T17" fmla="*/ 579 h 987"/>
                <a:gd name="T18" fmla="*/ 704 w 1028"/>
                <a:gd name="T19" fmla="*/ 385 h 987"/>
                <a:gd name="T20" fmla="*/ 756 w 1028"/>
                <a:gd name="T21" fmla="*/ 286 h 987"/>
                <a:gd name="T22" fmla="*/ 811 w 1028"/>
                <a:gd name="T23" fmla="*/ 196 h 987"/>
                <a:gd name="T24" fmla="*/ 866 w 1028"/>
                <a:gd name="T25" fmla="*/ 116 h 987"/>
                <a:gd name="T26" fmla="*/ 918 w 1028"/>
                <a:gd name="T27" fmla="*/ 53 h 987"/>
                <a:gd name="T28" fmla="*/ 973 w 1028"/>
                <a:gd name="T29" fmla="*/ 13 h 987"/>
                <a:gd name="T30" fmla="*/ 1028 w 1028"/>
                <a:gd name="T31" fmla="*/ 0 h 9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28"/>
                <a:gd name="T49" fmla="*/ 0 h 987"/>
                <a:gd name="T50" fmla="*/ 1028 w 1028"/>
                <a:gd name="T51" fmla="*/ 987 h 9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28" h="987">
                  <a:moveTo>
                    <a:pt x="0" y="987"/>
                  </a:moveTo>
                  <a:lnTo>
                    <a:pt x="107" y="976"/>
                  </a:lnTo>
                  <a:lnTo>
                    <a:pt x="162" y="964"/>
                  </a:lnTo>
                  <a:lnTo>
                    <a:pt x="217" y="949"/>
                  </a:lnTo>
                  <a:lnTo>
                    <a:pt x="270" y="926"/>
                  </a:lnTo>
                  <a:lnTo>
                    <a:pt x="324" y="894"/>
                  </a:lnTo>
                  <a:lnTo>
                    <a:pt x="379" y="854"/>
                  </a:lnTo>
                  <a:lnTo>
                    <a:pt x="487" y="741"/>
                  </a:lnTo>
                  <a:lnTo>
                    <a:pt x="594" y="579"/>
                  </a:lnTo>
                  <a:lnTo>
                    <a:pt x="704" y="385"/>
                  </a:lnTo>
                  <a:lnTo>
                    <a:pt x="756" y="286"/>
                  </a:lnTo>
                  <a:lnTo>
                    <a:pt x="811" y="196"/>
                  </a:lnTo>
                  <a:lnTo>
                    <a:pt x="866" y="116"/>
                  </a:lnTo>
                  <a:lnTo>
                    <a:pt x="918" y="53"/>
                  </a:lnTo>
                  <a:lnTo>
                    <a:pt x="973" y="13"/>
                  </a:lnTo>
                  <a:lnTo>
                    <a:pt x="1028" y="0"/>
                  </a:lnTo>
                </a:path>
              </a:pathLst>
            </a:custGeom>
            <a:noFill/>
            <a:ln w="57150">
              <a:solidFill>
                <a:srgbClr val="E9895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9" name="Freeform 10"/>
            <p:cNvSpPr>
              <a:spLocks/>
            </p:cNvSpPr>
            <p:nvPr/>
          </p:nvSpPr>
          <p:spPr bwMode="auto">
            <a:xfrm>
              <a:off x="383" y="1866"/>
              <a:ext cx="2054" cy="964"/>
            </a:xfrm>
            <a:custGeom>
              <a:avLst/>
              <a:gdLst>
                <a:gd name="T0" fmla="*/ 0 w 2054"/>
                <a:gd name="T1" fmla="*/ 0 h 964"/>
                <a:gd name="T2" fmla="*/ 0 w 2054"/>
                <a:gd name="T3" fmla="*/ 964 h 964"/>
                <a:gd name="T4" fmla="*/ 2054 w 2054"/>
                <a:gd name="T5" fmla="*/ 964 h 964"/>
                <a:gd name="T6" fmla="*/ 0 60000 65536"/>
                <a:gd name="T7" fmla="*/ 0 60000 65536"/>
                <a:gd name="T8" fmla="*/ 0 60000 65536"/>
                <a:gd name="T9" fmla="*/ 0 w 2054"/>
                <a:gd name="T10" fmla="*/ 0 h 964"/>
                <a:gd name="T11" fmla="*/ 2054 w 2054"/>
                <a:gd name="T12" fmla="*/ 964 h 9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54" h="964">
                  <a:moveTo>
                    <a:pt x="0" y="0"/>
                  </a:moveTo>
                  <a:lnTo>
                    <a:pt x="0" y="964"/>
                  </a:lnTo>
                  <a:lnTo>
                    <a:pt x="2054" y="964"/>
                  </a:lnTo>
                </a:path>
              </a:pathLst>
            </a:custGeom>
            <a:noFill/>
            <a:ln w="30163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0" name="Line 11"/>
            <p:cNvSpPr>
              <a:spLocks noChangeShapeType="1"/>
            </p:cNvSpPr>
            <p:nvPr/>
          </p:nvSpPr>
          <p:spPr bwMode="auto">
            <a:xfrm>
              <a:off x="358" y="1866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1" name="Line 12"/>
            <p:cNvSpPr>
              <a:spLocks noChangeShapeType="1"/>
            </p:cNvSpPr>
            <p:nvPr/>
          </p:nvSpPr>
          <p:spPr bwMode="auto">
            <a:xfrm>
              <a:off x="358" y="1961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2" name="Line 13"/>
            <p:cNvSpPr>
              <a:spLocks noChangeShapeType="1"/>
            </p:cNvSpPr>
            <p:nvPr/>
          </p:nvSpPr>
          <p:spPr bwMode="auto">
            <a:xfrm>
              <a:off x="358" y="2058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3" name="Line 14"/>
            <p:cNvSpPr>
              <a:spLocks noChangeShapeType="1"/>
            </p:cNvSpPr>
            <p:nvPr/>
          </p:nvSpPr>
          <p:spPr bwMode="auto">
            <a:xfrm>
              <a:off x="358" y="2154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4" name="Line 15"/>
            <p:cNvSpPr>
              <a:spLocks noChangeShapeType="1"/>
            </p:cNvSpPr>
            <p:nvPr/>
          </p:nvSpPr>
          <p:spPr bwMode="auto">
            <a:xfrm>
              <a:off x="358" y="2251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5" name="Line 16"/>
            <p:cNvSpPr>
              <a:spLocks noChangeShapeType="1"/>
            </p:cNvSpPr>
            <p:nvPr/>
          </p:nvSpPr>
          <p:spPr bwMode="auto">
            <a:xfrm>
              <a:off x="358" y="2348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6" name="Line 17"/>
            <p:cNvSpPr>
              <a:spLocks noChangeShapeType="1"/>
            </p:cNvSpPr>
            <p:nvPr/>
          </p:nvSpPr>
          <p:spPr bwMode="auto">
            <a:xfrm>
              <a:off x="358" y="2445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7" name="Line 18"/>
            <p:cNvSpPr>
              <a:spLocks noChangeShapeType="1"/>
            </p:cNvSpPr>
            <p:nvPr/>
          </p:nvSpPr>
          <p:spPr bwMode="auto">
            <a:xfrm>
              <a:off x="358" y="2541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8" name="Line 19"/>
            <p:cNvSpPr>
              <a:spLocks noChangeShapeType="1"/>
            </p:cNvSpPr>
            <p:nvPr/>
          </p:nvSpPr>
          <p:spPr bwMode="auto">
            <a:xfrm>
              <a:off x="358" y="2638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9" name="Line 20"/>
            <p:cNvSpPr>
              <a:spLocks noChangeShapeType="1"/>
            </p:cNvSpPr>
            <p:nvPr/>
          </p:nvSpPr>
          <p:spPr bwMode="auto">
            <a:xfrm>
              <a:off x="358" y="2733"/>
              <a:ext cx="25" cy="1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0" name="Line 21"/>
            <p:cNvSpPr>
              <a:spLocks noChangeShapeType="1"/>
            </p:cNvSpPr>
            <p:nvPr/>
          </p:nvSpPr>
          <p:spPr bwMode="auto">
            <a:xfrm>
              <a:off x="2437" y="2830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1" name="Line 22"/>
            <p:cNvSpPr>
              <a:spLocks noChangeShapeType="1"/>
            </p:cNvSpPr>
            <p:nvPr/>
          </p:nvSpPr>
          <p:spPr bwMode="auto">
            <a:xfrm>
              <a:off x="2233" y="2830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2" name="Line 23"/>
            <p:cNvSpPr>
              <a:spLocks noChangeShapeType="1"/>
            </p:cNvSpPr>
            <p:nvPr/>
          </p:nvSpPr>
          <p:spPr bwMode="auto">
            <a:xfrm>
              <a:off x="2026" y="2830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3" name="Line 24"/>
            <p:cNvSpPr>
              <a:spLocks noChangeShapeType="1"/>
            </p:cNvSpPr>
            <p:nvPr/>
          </p:nvSpPr>
          <p:spPr bwMode="auto">
            <a:xfrm>
              <a:off x="1822" y="2830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4" name="Line 25"/>
            <p:cNvSpPr>
              <a:spLocks noChangeShapeType="1"/>
            </p:cNvSpPr>
            <p:nvPr/>
          </p:nvSpPr>
          <p:spPr bwMode="auto">
            <a:xfrm>
              <a:off x="1615" y="2830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5" name="Line 26"/>
            <p:cNvSpPr>
              <a:spLocks noChangeShapeType="1"/>
            </p:cNvSpPr>
            <p:nvPr/>
          </p:nvSpPr>
          <p:spPr bwMode="auto">
            <a:xfrm>
              <a:off x="1411" y="2830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6" name="Line 27"/>
            <p:cNvSpPr>
              <a:spLocks noChangeShapeType="1"/>
            </p:cNvSpPr>
            <p:nvPr/>
          </p:nvSpPr>
          <p:spPr bwMode="auto">
            <a:xfrm>
              <a:off x="1205" y="2830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7" name="Line 28"/>
            <p:cNvSpPr>
              <a:spLocks noChangeShapeType="1"/>
            </p:cNvSpPr>
            <p:nvPr/>
          </p:nvSpPr>
          <p:spPr bwMode="auto">
            <a:xfrm>
              <a:off x="1000" y="2830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8" name="Line 29"/>
            <p:cNvSpPr>
              <a:spLocks noChangeShapeType="1"/>
            </p:cNvSpPr>
            <p:nvPr/>
          </p:nvSpPr>
          <p:spPr bwMode="auto">
            <a:xfrm>
              <a:off x="794" y="2830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9" name="Line 30"/>
            <p:cNvSpPr>
              <a:spLocks noChangeShapeType="1"/>
            </p:cNvSpPr>
            <p:nvPr/>
          </p:nvSpPr>
          <p:spPr bwMode="auto">
            <a:xfrm>
              <a:off x="589" y="2830"/>
              <a:ext cx="1" cy="12"/>
            </a:xfrm>
            <a:prstGeom prst="line">
              <a:avLst/>
            </a:prstGeom>
            <a:noFill/>
            <a:ln w="301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0" name="Rectangle 31"/>
            <p:cNvSpPr>
              <a:spLocks noChangeArrowheads="1"/>
            </p:cNvSpPr>
            <p:nvPr/>
          </p:nvSpPr>
          <p:spPr bwMode="auto">
            <a:xfrm>
              <a:off x="2262" y="2861"/>
              <a:ext cx="132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/>
                <a:t>x</a:t>
              </a:r>
              <a:endParaRPr lang="en-US" altLang="en-US" sz="1800" i="1"/>
            </a:p>
          </p:txBody>
        </p:sp>
        <p:sp>
          <p:nvSpPr>
            <p:cNvPr id="23631" name="Rectangle 32"/>
            <p:cNvSpPr>
              <a:spLocks noChangeArrowheads="1"/>
            </p:cNvSpPr>
            <p:nvPr/>
          </p:nvSpPr>
          <p:spPr bwMode="auto">
            <a:xfrm>
              <a:off x="859" y="2840"/>
              <a:ext cx="184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m </a:t>
              </a:r>
              <a:endParaRPr lang="en-US" altLang="en-US" sz="1800"/>
            </a:p>
          </p:txBody>
        </p:sp>
        <p:sp>
          <p:nvSpPr>
            <p:cNvPr id="23632" name="Rectangle 33"/>
            <p:cNvSpPr>
              <a:spLocks noChangeArrowheads="1"/>
            </p:cNvSpPr>
            <p:nvPr/>
          </p:nvSpPr>
          <p:spPr bwMode="auto">
            <a:xfrm>
              <a:off x="1080" y="2861"/>
              <a:ext cx="348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= 5</a:t>
              </a:r>
              <a:endParaRPr lang="en-US" altLang="en-US" sz="1800"/>
            </a:p>
          </p:txBody>
        </p:sp>
        <p:sp>
          <p:nvSpPr>
            <p:cNvPr id="23633" name="Rectangle 34"/>
            <p:cNvSpPr>
              <a:spLocks noChangeArrowheads="1"/>
            </p:cNvSpPr>
            <p:nvPr/>
          </p:nvSpPr>
          <p:spPr bwMode="auto">
            <a:xfrm>
              <a:off x="513" y="1546"/>
              <a:ext cx="159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 i="1">
                  <a:latin typeface="Symbol" panose="05050102010706020507" pitchFamily="18" charset="2"/>
                </a:rPr>
                <a:t>s</a:t>
              </a:r>
              <a:endParaRPr lang="en-US" altLang="en-US" sz="1800"/>
            </a:p>
          </p:txBody>
        </p:sp>
        <p:sp>
          <p:nvSpPr>
            <p:cNvPr id="23634" name="Rectangle 35"/>
            <p:cNvSpPr>
              <a:spLocks noChangeArrowheads="1"/>
            </p:cNvSpPr>
            <p:nvPr/>
          </p:nvSpPr>
          <p:spPr bwMode="auto">
            <a:xfrm>
              <a:off x="674" y="1567"/>
              <a:ext cx="546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3300" b="1"/>
                <a:t> = 10</a:t>
              </a:r>
              <a:endParaRPr lang="en-US" altLang="en-US" sz="1800"/>
            </a:p>
          </p:txBody>
        </p:sp>
        <p:sp>
          <p:nvSpPr>
            <p:cNvPr id="23635" name="Rectangle 36"/>
            <p:cNvSpPr>
              <a:spLocks noChangeArrowheads="1"/>
            </p:cNvSpPr>
            <p:nvPr/>
          </p:nvSpPr>
          <p:spPr bwMode="auto">
            <a:xfrm>
              <a:off x="1740" y="2828"/>
              <a:ext cx="160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r>
                <a:rPr lang="en-US" altLang="en-US" sz="4000" b="1">
                  <a:solidFill>
                    <a:srgbClr val="E98959"/>
                  </a:solidFill>
                </a:rPr>
                <a:t>?</a:t>
              </a:r>
              <a:endParaRPr lang="en-US" altLang="en-US" sz="1800">
                <a:solidFill>
                  <a:srgbClr val="E98959"/>
                </a:solidFill>
              </a:endParaRPr>
            </a:p>
          </p:txBody>
        </p:sp>
        <p:sp>
          <p:nvSpPr>
            <p:cNvPr id="23636" name="Line 37"/>
            <p:cNvSpPr>
              <a:spLocks noChangeShapeType="1"/>
            </p:cNvSpPr>
            <p:nvPr/>
          </p:nvSpPr>
          <p:spPr bwMode="auto">
            <a:xfrm flipH="1">
              <a:off x="1624" y="2408"/>
              <a:ext cx="496" cy="272"/>
            </a:xfrm>
            <a:prstGeom prst="line">
              <a:avLst/>
            </a:prstGeom>
            <a:noFill/>
            <a:ln w="25400">
              <a:solidFill>
                <a:srgbClr val="B0D46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637" name="Rectangle 38"/>
            <p:cNvSpPr>
              <a:spLocks noChangeArrowheads="1"/>
            </p:cNvSpPr>
            <p:nvPr/>
          </p:nvSpPr>
          <p:spPr bwMode="auto">
            <a:xfrm>
              <a:off x="1729" y="2113"/>
              <a:ext cx="910" cy="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tabLst>
                  <a:tab pos="285750" algn="l"/>
                </a:tabLs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r"/>
              <a:r>
                <a:rPr lang="en-US" altLang="en-US" sz="2800" b="1">
                  <a:solidFill>
                    <a:srgbClr val="990099"/>
                  </a:solidFill>
                </a:rPr>
                <a:t>  	</a:t>
              </a:r>
              <a:r>
                <a:rPr lang="en-US" altLang="en-US" sz="2800" b="1">
                  <a:solidFill>
                    <a:srgbClr val="E98959"/>
                  </a:solidFill>
                </a:rPr>
                <a:t>.1217</a:t>
              </a:r>
            </a:p>
          </p:txBody>
        </p:sp>
        <p:sp>
          <p:nvSpPr>
            <p:cNvPr id="23638" name="Line 39"/>
            <p:cNvSpPr>
              <a:spLocks noChangeShapeType="1"/>
            </p:cNvSpPr>
            <p:nvPr/>
          </p:nvSpPr>
          <p:spPr bwMode="auto">
            <a:xfrm>
              <a:off x="1411" y="1851"/>
              <a:ext cx="1" cy="979"/>
            </a:xfrm>
            <a:prstGeom prst="line">
              <a:avLst/>
            </a:prstGeom>
            <a:noFill/>
            <a:ln w="17463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" name="Group 90"/>
          <p:cNvGrpSpPr>
            <a:grpSpLocks/>
          </p:cNvGrpSpPr>
          <p:nvPr/>
        </p:nvGrpSpPr>
        <p:grpSpPr bwMode="auto">
          <a:xfrm>
            <a:off x="2895600" y="2063750"/>
            <a:ext cx="6248400" cy="4425950"/>
            <a:chOff x="1825" y="1213"/>
            <a:chExt cx="3936" cy="2788"/>
          </a:xfrm>
        </p:grpSpPr>
        <p:sp>
          <p:nvSpPr>
            <p:cNvPr id="23563" name="Rectangle 41"/>
            <p:cNvSpPr>
              <a:spLocks noChangeArrowheads="1"/>
            </p:cNvSpPr>
            <p:nvPr/>
          </p:nvSpPr>
          <p:spPr bwMode="auto">
            <a:xfrm>
              <a:off x="2209" y="1213"/>
              <a:ext cx="3406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r"/>
              <a:r>
                <a:rPr lang="en-US" altLang="en-US" b="1">
                  <a:solidFill>
                    <a:schemeClr val="tx2"/>
                  </a:solidFill>
                </a:rPr>
                <a:t>Standardized Normal Distribution</a:t>
              </a:r>
            </a:p>
          </p:txBody>
        </p:sp>
        <p:grpSp>
          <p:nvGrpSpPr>
            <p:cNvPr id="23564" name="Group 88"/>
            <p:cNvGrpSpPr>
              <a:grpSpLocks/>
            </p:cNvGrpSpPr>
            <p:nvPr/>
          </p:nvGrpSpPr>
          <p:grpSpPr bwMode="auto">
            <a:xfrm>
              <a:off x="1825" y="1546"/>
              <a:ext cx="3936" cy="2455"/>
              <a:chOff x="1825" y="1546"/>
              <a:chExt cx="3936" cy="2455"/>
            </a:xfrm>
          </p:grpSpPr>
          <p:sp>
            <p:nvSpPr>
              <p:cNvPr id="23565" name="Rectangle 4"/>
              <p:cNvSpPr>
                <a:spLocks noChangeArrowheads="1"/>
              </p:cNvSpPr>
              <p:nvPr/>
            </p:nvSpPr>
            <p:spPr bwMode="auto">
              <a:xfrm>
                <a:off x="3555" y="3753"/>
                <a:ext cx="2206" cy="2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0488" tIns="44450" rIns="90488" bIns="44450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r>
                  <a:rPr lang="en-US" altLang="en-US" sz="2000">
                    <a:solidFill>
                      <a:schemeClr val="tx2"/>
                    </a:solidFill>
                  </a:rPr>
                  <a:t>Shaded areas exaggerated</a:t>
                </a:r>
                <a:endParaRPr lang="en-US" altLang="en-US" sz="2000" b="1">
                  <a:solidFill>
                    <a:schemeClr val="tx2"/>
                  </a:solidFill>
                </a:endParaRPr>
              </a:p>
            </p:txBody>
          </p:sp>
          <p:grpSp>
            <p:nvGrpSpPr>
              <p:cNvPr id="23566" name="Group 86"/>
              <p:cNvGrpSpPr>
                <a:grpSpLocks/>
              </p:cNvGrpSpPr>
              <p:nvPr/>
            </p:nvGrpSpPr>
            <p:grpSpPr bwMode="auto">
              <a:xfrm>
                <a:off x="1825" y="1546"/>
                <a:ext cx="3742" cy="1626"/>
                <a:chOff x="1825" y="1546"/>
                <a:chExt cx="3742" cy="1626"/>
              </a:xfrm>
            </p:grpSpPr>
            <p:grpSp>
              <p:nvGrpSpPr>
                <p:cNvPr id="23567" name="Group 42"/>
                <p:cNvGrpSpPr>
                  <a:grpSpLocks/>
                </p:cNvGrpSpPr>
                <p:nvPr/>
              </p:nvGrpSpPr>
              <p:grpSpPr bwMode="auto">
                <a:xfrm>
                  <a:off x="3286" y="1546"/>
                  <a:ext cx="2281" cy="1626"/>
                  <a:chOff x="3286" y="1546"/>
                  <a:chExt cx="2281" cy="1626"/>
                </a:xfrm>
              </p:grpSpPr>
              <p:sp>
                <p:nvSpPr>
                  <p:cNvPr id="23571" name="Line 43"/>
                  <p:cNvSpPr>
                    <a:spLocks noChangeShapeType="1"/>
                  </p:cNvSpPr>
                  <p:nvPr/>
                </p:nvSpPr>
                <p:spPr bwMode="auto">
                  <a:xfrm>
                    <a:off x="4339" y="1851"/>
                    <a:ext cx="1" cy="979"/>
                  </a:xfrm>
                  <a:prstGeom prst="line">
                    <a:avLst/>
                  </a:prstGeom>
                  <a:noFill/>
                  <a:ln w="17463">
                    <a:solidFill>
                      <a:srgbClr val="CDCDCD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72" name="Line 44"/>
                  <p:cNvSpPr>
                    <a:spLocks noChangeShapeType="1"/>
                  </p:cNvSpPr>
                  <p:nvPr/>
                </p:nvSpPr>
                <p:spPr bwMode="auto">
                  <a:xfrm>
                    <a:off x="4748" y="2405"/>
                    <a:ext cx="1" cy="433"/>
                  </a:xfrm>
                  <a:prstGeom prst="line">
                    <a:avLst/>
                  </a:prstGeom>
                  <a:noFill/>
                  <a:ln w="3175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73" name="Freeform 45"/>
                  <p:cNvSpPr>
                    <a:spLocks/>
                  </p:cNvSpPr>
                  <p:nvPr/>
                </p:nvSpPr>
                <p:spPr bwMode="auto">
                  <a:xfrm>
                    <a:off x="4339" y="1851"/>
                    <a:ext cx="413" cy="979"/>
                  </a:xfrm>
                  <a:custGeom>
                    <a:avLst/>
                    <a:gdLst>
                      <a:gd name="T0" fmla="*/ 0 w 413"/>
                      <a:gd name="T1" fmla="*/ 0 h 979"/>
                      <a:gd name="T2" fmla="*/ 103 w 413"/>
                      <a:gd name="T3" fmla="*/ 53 h 979"/>
                      <a:gd name="T4" fmla="*/ 179 w 413"/>
                      <a:gd name="T5" fmla="*/ 156 h 979"/>
                      <a:gd name="T6" fmla="*/ 232 w 413"/>
                      <a:gd name="T7" fmla="*/ 232 h 979"/>
                      <a:gd name="T8" fmla="*/ 310 w 413"/>
                      <a:gd name="T9" fmla="*/ 362 h 979"/>
                      <a:gd name="T10" fmla="*/ 360 w 413"/>
                      <a:gd name="T11" fmla="*/ 463 h 979"/>
                      <a:gd name="T12" fmla="*/ 413 w 413"/>
                      <a:gd name="T13" fmla="*/ 566 h 979"/>
                      <a:gd name="T14" fmla="*/ 413 w 413"/>
                      <a:gd name="T15" fmla="*/ 979 h 979"/>
                      <a:gd name="T16" fmla="*/ 0 w 413"/>
                      <a:gd name="T17" fmla="*/ 979 h 979"/>
                      <a:gd name="T18" fmla="*/ 0 w 413"/>
                      <a:gd name="T19" fmla="*/ 0 h 97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13"/>
                      <a:gd name="T31" fmla="*/ 0 h 979"/>
                      <a:gd name="T32" fmla="*/ 413 w 413"/>
                      <a:gd name="T33" fmla="*/ 979 h 979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13" h="979">
                        <a:moveTo>
                          <a:pt x="0" y="0"/>
                        </a:moveTo>
                        <a:lnTo>
                          <a:pt x="103" y="53"/>
                        </a:lnTo>
                        <a:lnTo>
                          <a:pt x="179" y="156"/>
                        </a:lnTo>
                        <a:lnTo>
                          <a:pt x="232" y="232"/>
                        </a:lnTo>
                        <a:lnTo>
                          <a:pt x="310" y="362"/>
                        </a:lnTo>
                        <a:lnTo>
                          <a:pt x="360" y="463"/>
                        </a:lnTo>
                        <a:lnTo>
                          <a:pt x="413" y="566"/>
                        </a:lnTo>
                        <a:lnTo>
                          <a:pt x="413" y="979"/>
                        </a:lnTo>
                        <a:lnTo>
                          <a:pt x="0" y="97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D200D2">
                      <a:alpha val="50195"/>
                    </a:srgb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74" name="Freeform 46"/>
                  <p:cNvSpPr>
                    <a:spLocks/>
                  </p:cNvSpPr>
                  <p:nvPr/>
                </p:nvSpPr>
                <p:spPr bwMode="auto">
                  <a:xfrm>
                    <a:off x="4339" y="1843"/>
                    <a:ext cx="1026" cy="987"/>
                  </a:xfrm>
                  <a:custGeom>
                    <a:avLst/>
                    <a:gdLst>
                      <a:gd name="T0" fmla="*/ 1026 w 1026"/>
                      <a:gd name="T1" fmla="*/ 987 h 987"/>
                      <a:gd name="T2" fmla="*/ 919 w 1026"/>
                      <a:gd name="T3" fmla="*/ 976 h 987"/>
                      <a:gd name="T4" fmla="*/ 864 w 1026"/>
                      <a:gd name="T5" fmla="*/ 964 h 987"/>
                      <a:gd name="T6" fmla="*/ 811 w 1026"/>
                      <a:gd name="T7" fmla="*/ 949 h 987"/>
                      <a:gd name="T8" fmla="*/ 756 w 1026"/>
                      <a:gd name="T9" fmla="*/ 926 h 987"/>
                      <a:gd name="T10" fmla="*/ 702 w 1026"/>
                      <a:gd name="T11" fmla="*/ 894 h 987"/>
                      <a:gd name="T12" fmla="*/ 649 w 1026"/>
                      <a:gd name="T13" fmla="*/ 854 h 987"/>
                      <a:gd name="T14" fmla="*/ 539 w 1026"/>
                      <a:gd name="T15" fmla="*/ 741 h 987"/>
                      <a:gd name="T16" fmla="*/ 432 w 1026"/>
                      <a:gd name="T17" fmla="*/ 579 h 987"/>
                      <a:gd name="T18" fmla="*/ 325 w 1026"/>
                      <a:gd name="T19" fmla="*/ 385 h 987"/>
                      <a:gd name="T20" fmla="*/ 270 w 1026"/>
                      <a:gd name="T21" fmla="*/ 286 h 987"/>
                      <a:gd name="T22" fmla="*/ 215 w 1026"/>
                      <a:gd name="T23" fmla="*/ 196 h 987"/>
                      <a:gd name="T24" fmla="*/ 162 w 1026"/>
                      <a:gd name="T25" fmla="*/ 116 h 987"/>
                      <a:gd name="T26" fmla="*/ 108 w 1026"/>
                      <a:gd name="T27" fmla="*/ 53 h 987"/>
                      <a:gd name="T28" fmla="*/ 53 w 1026"/>
                      <a:gd name="T29" fmla="*/ 13 h 987"/>
                      <a:gd name="T30" fmla="*/ 0 w 1026"/>
                      <a:gd name="T31" fmla="*/ 0 h 987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1026"/>
                      <a:gd name="T49" fmla="*/ 0 h 987"/>
                      <a:gd name="T50" fmla="*/ 1026 w 1026"/>
                      <a:gd name="T51" fmla="*/ 987 h 987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1026" h="987">
                        <a:moveTo>
                          <a:pt x="1026" y="987"/>
                        </a:moveTo>
                        <a:lnTo>
                          <a:pt x="919" y="976"/>
                        </a:lnTo>
                        <a:lnTo>
                          <a:pt x="864" y="964"/>
                        </a:lnTo>
                        <a:lnTo>
                          <a:pt x="811" y="949"/>
                        </a:lnTo>
                        <a:lnTo>
                          <a:pt x="756" y="926"/>
                        </a:lnTo>
                        <a:lnTo>
                          <a:pt x="702" y="894"/>
                        </a:lnTo>
                        <a:lnTo>
                          <a:pt x="649" y="854"/>
                        </a:lnTo>
                        <a:lnTo>
                          <a:pt x="539" y="741"/>
                        </a:lnTo>
                        <a:lnTo>
                          <a:pt x="432" y="579"/>
                        </a:lnTo>
                        <a:lnTo>
                          <a:pt x="325" y="385"/>
                        </a:lnTo>
                        <a:lnTo>
                          <a:pt x="270" y="286"/>
                        </a:lnTo>
                        <a:lnTo>
                          <a:pt x="215" y="196"/>
                        </a:lnTo>
                        <a:lnTo>
                          <a:pt x="162" y="116"/>
                        </a:lnTo>
                        <a:lnTo>
                          <a:pt x="108" y="53"/>
                        </a:lnTo>
                        <a:lnTo>
                          <a:pt x="53" y="13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57150">
                    <a:solidFill>
                      <a:srgbClr val="80008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75" name="Freeform 47"/>
                  <p:cNvSpPr>
                    <a:spLocks/>
                  </p:cNvSpPr>
                  <p:nvPr/>
                </p:nvSpPr>
                <p:spPr bwMode="auto">
                  <a:xfrm>
                    <a:off x="3311" y="1843"/>
                    <a:ext cx="1028" cy="987"/>
                  </a:xfrm>
                  <a:custGeom>
                    <a:avLst/>
                    <a:gdLst>
                      <a:gd name="T0" fmla="*/ 0 w 1028"/>
                      <a:gd name="T1" fmla="*/ 987 h 987"/>
                      <a:gd name="T2" fmla="*/ 107 w 1028"/>
                      <a:gd name="T3" fmla="*/ 976 h 987"/>
                      <a:gd name="T4" fmla="*/ 162 w 1028"/>
                      <a:gd name="T5" fmla="*/ 964 h 987"/>
                      <a:gd name="T6" fmla="*/ 217 w 1028"/>
                      <a:gd name="T7" fmla="*/ 949 h 987"/>
                      <a:gd name="T8" fmla="*/ 270 w 1028"/>
                      <a:gd name="T9" fmla="*/ 926 h 987"/>
                      <a:gd name="T10" fmla="*/ 324 w 1028"/>
                      <a:gd name="T11" fmla="*/ 894 h 987"/>
                      <a:gd name="T12" fmla="*/ 379 w 1028"/>
                      <a:gd name="T13" fmla="*/ 854 h 987"/>
                      <a:gd name="T14" fmla="*/ 487 w 1028"/>
                      <a:gd name="T15" fmla="*/ 741 h 987"/>
                      <a:gd name="T16" fmla="*/ 594 w 1028"/>
                      <a:gd name="T17" fmla="*/ 579 h 987"/>
                      <a:gd name="T18" fmla="*/ 704 w 1028"/>
                      <a:gd name="T19" fmla="*/ 385 h 987"/>
                      <a:gd name="T20" fmla="*/ 756 w 1028"/>
                      <a:gd name="T21" fmla="*/ 286 h 987"/>
                      <a:gd name="T22" fmla="*/ 811 w 1028"/>
                      <a:gd name="T23" fmla="*/ 196 h 987"/>
                      <a:gd name="T24" fmla="*/ 866 w 1028"/>
                      <a:gd name="T25" fmla="*/ 116 h 987"/>
                      <a:gd name="T26" fmla="*/ 918 w 1028"/>
                      <a:gd name="T27" fmla="*/ 53 h 987"/>
                      <a:gd name="T28" fmla="*/ 973 w 1028"/>
                      <a:gd name="T29" fmla="*/ 13 h 987"/>
                      <a:gd name="T30" fmla="*/ 1028 w 1028"/>
                      <a:gd name="T31" fmla="*/ 0 h 987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1028"/>
                      <a:gd name="T49" fmla="*/ 0 h 987"/>
                      <a:gd name="T50" fmla="*/ 1028 w 1028"/>
                      <a:gd name="T51" fmla="*/ 987 h 987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1028" h="987">
                        <a:moveTo>
                          <a:pt x="0" y="987"/>
                        </a:moveTo>
                        <a:lnTo>
                          <a:pt x="107" y="976"/>
                        </a:lnTo>
                        <a:lnTo>
                          <a:pt x="162" y="964"/>
                        </a:lnTo>
                        <a:lnTo>
                          <a:pt x="217" y="949"/>
                        </a:lnTo>
                        <a:lnTo>
                          <a:pt x="270" y="926"/>
                        </a:lnTo>
                        <a:lnTo>
                          <a:pt x="324" y="894"/>
                        </a:lnTo>
                        <a:lnTo>
                          <a:pt x="379" y="854"/>
                        </a:lnTo>
                        <a:lnTo>
                          <a:pt x="487" y="741"/>
                        </a:lnTo>
                        <a:lnTo>
                          <a:pt x="594" y="579"/>
                        </a:lnTo>
                        <a:lnTo>
                          <a:pt x="704" y="385"/>
                        </a:lnTo>
                        <a:lnTo>
                          <a:pt x="756" y="286"/>
                        </a:lnTo>
                        <a:lnTo>
                          <a:pt x="811" y="196"/>
                        </a:lnTo>
                        <a:lnTo>
                          <a:pt x="866" y="116"/>
                        </a:lnTo>
                        <a:lnTo>
                          <a:pt x="918" y="53"/>
                        </a:lnTo>
                        <a:lnTo>
                          <a:pt x="973" y="13"/>
                        </a:lnTo>
                        <a:lnTo>
                          <a:pt x="1028" y="0"/>
                        </a:lnTo>
                      </a:path>
                    </a:pathLst>
                  </a:custGeom>
                  <a:noFill/>
                  <a:ln w="57150">
                    <a:solidFill>
                      <a:srgbClr val="80008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76" name="Freeform 48"/>
                  <p:cNvSpPr>
                    <a:spLocks/>
                  </p:cNvSpPr>
                  <p:nvPr/>
                </p:nvSpPr>
                <p:spPr bwMode="auto">
                  <a:xfrm>
                    <a:off x="3311" y="1866"/>
                    <a:ext cx="2054" cy="964"/>
                  </a:xfrm>
                  <a:custGeom>
                    <a:avLst/>
                    <a:gdLst>
                      <a:gd name="T0" fmla="*/ 0 w 2054"/>
                      <a:gd name="T1" fmla="*/ 0 h 964"/>
                      <a:gd name="T2" fmla="*/ 0 w 2054"/>
                      <a:gd name="T3" fmla="*/ 964 h 964"/>
                      <a:gd name="T4" fmla="*/ 2054 w 2054"/>
                      <a:gd name="T5" fmla="*/ 964 h 964"/>
                      <a:gd name="T6" fmla="*/ 0 60000 65536"/>
                      <a:gd name="T7" fmla="*/ 0 60000 65536"/>
                      <a:gd name="T8" fmla="*/ 0 60000 65536"/>
                      <a:gd name="T9" fmla="*/ 0 w 2054"/>
                      <a:gd name="T10" fmla="*/ 0 h 964"/>
                      <a:gd name="T11" fmla="*/ 2054 w 2054"/>
                      <a:gd name="T12" fmla="*/ 964 h 964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054" h="964">
                        <a:moveTo>
                          <a:pt x="0" y="0"/>
                        </a:moveTo>
                        <a:lnTo>
                          <a:pt x="0" y="964"/>
                        </a:lnTo>
                        <a:lnTo>
                          <a:pt x="2054" y="964"/>
                        </a:lnTo>
                      </a:path>
                    </a:pathLst>
                  </a:custGeom>
                  <a:noFill/>
                  <a:ln w="30163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77" name="Line 49"/>
                  <p:cNvSpPr>
                    <a:spLocks noChangeShapeType="1"/>
                  </p:cNvSpPr>
                  <p:nvPr/>
                </p:nvSpPr>
                <p:spPr bwMode="auto">
                  <a:xfrm>
                    <a:off x="3286" y="1866"/>
                    <a:ext cx="25" cy="1"/>
                  </a:xfrm>
                  <a:prstGeom prst="line">
                    <a:avLst/>
                  </a:prstGeom>
                  <a:noFill/>
                  <a:ln w="30163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78" name="Line 50"/>
                  <p:cNvSpPr>
                    <a:spLocks noChangeShapeType="1"/>
                  </p:cNvSpPr>
                  <p:nvPr/>
                </p:nvSpPr>
                <p:spPr bwMode="auto">
                  <a:xfrm>
                    <a:off x="3286" y="1961"/>
                    <a:ext cx="25" cy="1"/>
                  </a:xfrm>
                  <a:prstGeom prst="line">
                    <a:avLst/>
                  </a:prstGeom>
                  <a:noFill/>
                  <a:ln w="30163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79" name="Line 51"/>
                  <p:cNvSpPr>
                    <a:spLocks noChangeShapeType="1"/>
                  </p:cNvSpPr>
                  <p:nvPr/>
                </p:nvSpPr>
                <p:spPr bwMode="auto">
                  <a:xfrm>
                    <a:off x="3286" y="2058"/>
                    <a:ext cx="25" cy="1"/>
                  </a:xfrm>
                  <a:prstGeom prst="line">
                    <a:avLst/>
                  </a:prstGeom>
                  <a:noFill/>
                  <a:ln w="30163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80" name="Line 52"/>
                  <p:cNvSpPr>
                    <a:spLocks noChangeShapeType="1"/>
                  </p:cNvSpPr>
                  <p:nvPr/>
                </p:nvSpPr>
                <p:spPr bwMode="auto">
                  <a:xfrm>
                    <a:off x="3286" y="2154"/>
                    <a:ext cx="25" cy="1"/>
                  </a:xfrm>
                  <a:prstGeom prst="line">
                    <a:avLst/>
                  </a:prstGeom>
                  <a:noFill/>
                  <a:ln w="30163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81" name="Line 53"/>
                  <p:cNvSpPr>
                    <a:spLocks noChangeShapeType="1"/>
                  </p:cNvSpPr>
                  <p:nvPr/>
                </p:nvSpPr>
                <p:spPr bwMode="auto">
                  <a:xfrm>
                    <a:off x="3286" y="2251"/>
                    <a:ext cx="25" cy="1"/>
                  </a:xfrm>
                  <a:prstGeom prst="line">
                    <a:avLst/>
                  </a:prstGeom>
                  <a:noFill/>
                  <a:ln w="30163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82" name="Line 54"/>
                  <p:cNvSpPr>
                    <a:spLocks noChangeShapeType="1"/>
                  </p:cNvSpPr>
                  <p:nvPr/>
                </p:nvSpPr>
                <p:spPr bwMode="auto">
                  <a:xfrm>
                    <a:off x="3286" y="2348"/>
                    <a:ext cx="25" cy="1"/>
                  </a:xfrm>
                  <a:prstGeom prst="line">
                    <a:avLst/>
                  </a:prstGeom>
                  <a:noFill/>
                  <a:ln w="30163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83" name="Line 55"/>
                  <p:cNvSpPr>
                    <a:spLocks noChangeShapeType="1"/>
                  </p:cNvSpPr>
                  <p:nvPr/>
                </p:nvSpPr>
                <p:spPr bwMode="auto">
                  <a:xfrm>
                    <a:off x="3286" y="2445"/>
                    <a:ext cx="25" cy="1"/>
                  </a:xfrm>
                  <a:prstGeom prst="line">
                    <a:avLst/>
                  </a:prstGeom>
                  <a:noFill/>
                  <a:ln w="30163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84" name="Line 56"/>
                  <p:cNvSpPr>
                    <a:spLocks noChangeShapeType="1"/>
                  </p:cNvSpPr>
                  <p:nvPr/>
                </p:nvSpPr>
                <p:spPr bwMode="auto">
                  <a:xfrm>
                    <a:off x="3286" y="2541"/>
                    <a:ext cx="25" cy="1"/>
                  </a:xfrm>
                  <a:prstGeom prst="line">
                    <a:avLst/>
                  </a:prstGeom>
                  <a:noFill/>
                  <a:ln w="30163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85" name="Line 57"/>
                  <p:cNvSpPr>
                    <a:spLocks noChangeShapeType="1"/>
                  </p:cNvSpPr>
                  <p:nvPr/>
                </p:nvSpPr>
                <p:spPr bwMode="auto">
                  <a:xfrm>
                    <a:off x="3286" y="2638"/>
                    <a:ext cx="25" cy="1"/>
                  </a:xfrm>
                  <a:prstGeom prst="line">
                    <a:avLst/>
                  </a:prstGeom>
                  <a:noFill/>
                  <a:ln w="30163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86" name="Line 58"/>
                  <p:cNvSpPr>
                    <a:spLocks noChangeShapeType="1"/>
                  </p:cNvSpPr>
                  <p:nvPr/>
                </p:nvSpPr>
                <p:spPr bwMode="auto">
                  <a:xfrm>
                    <a:off x="3286" y="2733"/>
                    <a:ext cx="25" cy="1"/>
                  </a:xfrm>
                  <a:prstGeom prst="line">
                    <a:avLst/>
                  </a:prstGeom>
                  <a:noFill/>
                  <a:ln w="30163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87" name="Line 59"/>
                  <p:cNvSpPr>
                    <a:spLocks noChangeShapeType="1"/>
                  </p:cNvSpPr>
                  <p:nvPr/>
                </p:nvSpPr>
                <p:spPr bwMode="auto">
                  <a:xfrm>
                    <a:off x="5365" y="2830"/>
                    <a:ext cx="1" cy="12"/>
                  </a:xfrm>
                  <a:prstGeom prst="line">
                    <a:avLst/>
                  </a:prstGeom>
                  <a:noFill/>
                  <a:ln w="30163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88" name="Line 60"/>
                  <p:cNvSpPr>
                    <a:spLocks noChangeShapeType="1"/>
                  </p:cNvSpPr>
                  <p:nvPr/>
                </p:nvSpPr>
                <p:spPr bwMode="auto">
                  <a:xfrm>
                    <a:off x="5161" y="2830"/>
                    <a:ext cx="1" cy="12"/>
                  </a:xfrm>
                  <a:prstGeom prst="line">
                    <a:avLst/>
                  </a:prstGeom>
                  <a:noFill/>
                  <a:ln w="30163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89" name="Line 61"/>
                  <p:cNvSpPr>
                    <a:spLocks noChangeShapeType="1"/>
                  </p:cNvSpPr>
                  <p:nvPr/>
                </p:nvSpPr>
                <p:spPr bwMode="auto">
                  <a:xfrm>
                    <a:off x="4954" y="2830"/>
                    <a:ext cx="1" cy="12"/>
                  </a:xfrm>
                  <a:prstGeom prst="line">
                    <a:avLst/>
                  </a:prstGeom>
                  <a:noFill/>
                  <a:ln w="30163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90" name="Line 62"/>
                  <p:cNvSpPr>
                    <a:spLocks noChangeShapeType="1"/>
                  </p:cNvSpPr>
                  <p:nvPr/>
                </p:nvSpPr>
                <p:spPr bwMode="auto">
                  <a:xfrm>
                    <a:off x="4750" y="2830"/>
                    <a:ext cx="1" cy="12"/>
                  </a:xfrm>
                  <a:prstGeom prst="line">
                    <a:avLst/>
                  </a:prstGeom>
                  <a:noFill/>
                  <a:ln w="30163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91" name="Line 63"/>
                  <p:cNvSpPr>
                    <a:spLocks noChangeShapeType="1"/>
                  </p:cNvSpPr>
                  <p:nvPr/>
                </p:nvSpPr>
                <p:spPr bwMode="auto">
                  <a:xfrm>
                    <a:off x="4543" y="2830"/>
                    <a:ext cx="1" cy="12"/>
                  </a:xfrm>
                  <a:prstGeom prst="line">
                    <a:avLst/>
                  </a:prstGeom>
                  <a:noFill/>
                  <a:ln w="30163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92" name="Line 64"/>
                  <p:cNvSpPr>
                    <a:spLocks noChangeShapeType="1"/>
                  </p:cNvSpPr>
                  <p:nvPr/>
                </p:nvSpPr>
                <p:spPr bwMode="auto">
                  <a:xfrm>
                    <a:off x="4339" y="2830"/>
                    <a:ext cx="1" cy="12"/>
                  </a:xfrm>
                  <a:prstGeom prst="line">
                    <a:avLst/>
                  </a:prstGeom>
                  <a:noFill/>
                  <a:ln w="30163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93" name="Line 65"/>
                  <p:cNvSpPr>
                    <a:spLocks noChangeShapeType="1"/>
                  </p:cNvSpPr>
                  <p:nvPr/>
                </p:nvSpPr>
                <p:spPr bwMode="auto">
                  <a:xfrm>
                    <a:off x="4133" y="2830"/>
                    <a:ext cx="1" cy="12"/>
                  </a:xfrm>
                  <a:prstGeom prst="line">
                    <a:avLst/>
                  </a:prstGeom>
                  <a:noFill/>
                  <a:ln w="30163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94" name="Line 66"/>
                  <p:cNvSpPr>
                    <a:spLocks noChangeShapeType="1"/>
                  </p:cNvSpPr>
                  <p:nvPr/>
                </p:nvSpPr>
                <p:spPr bwMode="auto">
                  <a:xfrm>
                    <a:off x="3928" y="2830"/>
                    <a:ext cx="1" cy="12"/>
                  </a:xfrm>
                  <a:prstGeom prst="line">
                    <a:avLst/>
                  </a:prstGeom>
                  <a:noFill/>
                  <a:ln w="30163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95" name="Line 67"/>
                  <p:cNvSpPr>
                    <a:spLocks noChangeShapeType="1"/>
                  </p:cNvSpPr>
                  <p:nvPr/>
                </p:nvSpPr>
                <p:spPr bwMode="auto">
                  <a:xfrm>
                    <a:off x="3722" y="2830"/>
                    <a:ext cx="1" cy="12"/>
                  </a:xfrm>
                  <a:prstGeom prst="line">
                    <a:avLst/>
                  </a:prstGeom>
                  <a:noFill/>
                  <a:ln w="30163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96" name="Line 68"/>
                  <p:cNvSpPr>
                    <a:spLocks noChangeShapeType="1"/>
                  </p:cNvSpPr>
                  <p:nvPr/>
                </p:nvSpPr>
                <p:spPr bwMode="auto">
                  <a:xfrm>
                    <a:off x="3517" y="2830"/>
                    <a:ext cx="1" cy="12"/>
                  </a:xfrm>
                  <a:prstGeom prst="line">
                    <a:avLst/>
                  </a:prstGeom>
                  <a:noFill/>
                  <a:ln w="30163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97" name="Rectangle 69"/>
                  <p:cNvSpPr>
                    <a:spLocks noChangeArrowheads="1"/>
                  </p:cNvSpPr>
                  <p:nvPr/>
                </p:nvSpPr>
                <p:spPr bwMode="auto">
                  <a:xfrm>
                    <a:off x="5205" y="2855"/>
                    <a:ext cx="103" cy="31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1pPr>
                    <a:lvl2pPr marL="742950" indent="-285750"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2pPr>
                    <a:lvl3pPr marL="1143000" indent="-228600"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3pPr>
                    <a:lvl4pPr marL="1600200" indent="-228600"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4pPr>
                    <a:lvl5pPr marL="2057400" indent="-228600"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</a:pPr>
                    <a:r>
                      <a:rPr lang="en-US" altLang="en-US" sz="3300" b="1" i="1"/>
                      <a:t>z</a:t>
                    </a:r>
                    <a:endParaRPr lang="en-US" altLang="en-US" sz="1800" i="1"/>
                  </a:p>
                </p:txBody>
              </p:sp>
              <p:sp>
                <p:nvSpPr>
                  <p:cNvPr id="23598" name="Rectangle 70"/>
                  <p:cNvSpPr>
                    <a:spLocks noChangeArrowheads="1"/>
                  </p:cNvSpPr>
                  <p:nvPr/>
                </p:nvSpPr>
                <p:spPr bwMode="auto">
                  <a:xfrm>
                    <a:off x="3785" y="2830"/>
                    <a:ext cx="152" cy="31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1pPr>
                    <a:lvl2pPr marL="742950" indent="-285750"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2pPr>
                    <a:lvl3pPr marL="1143000" indent="-228600"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3pPr>
                    <a:lvl4pPr marL="1600200" indent="-228600"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4pPr>
                    <a:lvl5pPr marL="2057400" indent="-228600"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</a:pPr>
                    <a:r>
                      <a:rPr lang="en-US" altLang="en-US" sz="3300" b="1" i="1">
                        <a:latin typeface="Symbol" panose="05050102010706020507" pitchFamily="18" charset="2"/>
                      </a:rPr>
                      <a:t>m</a:t>
                    </a:r>
                    <a:endParaRPr lang="en-US" altLang="en-US" sz="1800"/>
                  </a:p>
                </p:txBody>
              </p:sp>
              <p:sp>
                <p:nvSpPr>
                  <p:cNvPr id="23599" name="Rectangle 71"/>
                  <p:cNvSpPr>
                    <a:spLocks noChangeArrowheads="1"/>
                  </p:cNvSpPr>
                  <p:nvPr/>
                </p:nvSpPr>
                <p:spPr bwMode="auto">
                  <a:xfrm>
                    <a:off x="3939" y="2851"/>
                    <a:ext cx="414" cy="31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1pPr>
                    <a:lvl2pPr marL="742950" indent="-285750"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2pPr>
                    <a:lvl3pPr marL="1143000" indent="-228600"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3pPr>
                    <a:lvl4pPr marL="1600200" indent="-228600"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4pPr>
                    <a:lvl5pPr marL="2057400" indent="-228600"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</a:pPr>
                    <a:r>
                      <a:rPr lang="en-US" altLang="en-US" sz="3300" b="1"/>
                      <a:t> = 0</a:t>
                    </a:r>
                    <a:endParaRPr lang="en-US" altLang="en-US" sz="1800"/>
                  </a:p>
                </p:txBody>
              </p:sp>
              <p:sp>
                <p:nvSpPr>
                  <p:cNvPr id="23600" name="Rectangle 72"/>
                  <p:cNvSpPr>
                    <a:spLocks noChangeArrowheads="1"/>
                  </p:cNvSpPr>
                  <p:nvPr/>
                </p:nvSpPr>
                <p:spPr bwMode="auto">
                  <a:xfrm>
                    <a:off x="4680" y="1546"/>
                    <a:ext cx="159" cy="31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1pPr>
                    <a:lvl2pPr marL="742950" indent="-285750"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2pPr>
                    <a:lvl3pPr marL="1143000" indent="-228600"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3pPr>
                    <a:lvl4pPr marL="1600200" indent="-228600"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4pPr>
                    <a:lvl5pPr marL="2057400" indent="-228600"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</a:pPr>
                    <a:r>
                      <a:rPr lang="en-US" altLang="en-US" sz="3300" b="1" i="1">
                        <a:latin typeface="Symbol" panose="05050102010706020507" pitchFamily="18" charset="2"/>
                      </a:rPr>
                      <a:t>s</a:t>
                    </a:r>
                    <a:endParaRPr lang="en-US" altLang="en-US" sz="1800"/>
                  </a:p>
                </p:txBody>
              </p:sp>
              <p:sp>
                <p:nvSpPr>
                  <p:cNvPr id="23601" name="Rectangle 73"/>
                  <p:cNvSpPr>
                    <a:spLocks noChangeArrowheads="1"/>
                  </p:cNvSpPr>
                  <p:nvPr/>
                </p:nvSpPr>
                <p:spPr bwMode="auto">
                  <a:xfrm>
                    <a:off x="4841" y="1567"/>
                    <a:ext cx="414" cy="31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1pPr>
                    <a:lvl2pPr marL="742950" indent="-285750"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2pPr>
                    <a:lvl3pPr marL="1143000" indent="-228600"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3pPr>
                    <a:lvl4pPr marL="1600200" indent="-228600"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4pPr>
                    <a:lvl5pPr marL="2057400" indent="-228600"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</a:pPr>
                    <a:r>
                      <a:rPr lang="en-US" altLang="en-US" sz="3300" b="1"/>
                      <a:t> = 1</a:t>
                    </a:r>
                    <a:endParaRPr lang="en-US" altLang="en-US" sz="1800"/>
                  </a:p>
                </p:txBody>
              </p:sp>
              <p:sp>
                <p:nvSpPr>
                  <p:cNvPr id="23602" name="Rectangle 74"/>
                  <p:cNvSpPr>
                    <a:spLocks noChangeArrowheads="1"/>
                  </p:cNvSpPr>
                  <p:nvPr/>
                </p:nvSpPr>
                <p:spPr bwMode="auto">
                  <a:xfrm>
                    <a:off x="4567" y="2851"/>
                    <a:ext cx="330" cy="31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>
                    <a:spAutoFit/>
                  </a:bodyPr>
                  <a:lstStyle>
                    <a:lvl1pPr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1pPr>
                    <a:lvl2pPr marL="742950" indent="-285750"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2pPr>
                    <a:lvl3pPr marL="1143000" indent="-228600"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3pPr>
                    <a:lvl4pPr marL="1600200" indent="-228600"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4pPr>
                    <a:lvl5pPr marL="2057400" indent="-228600" eaLnBrk="0" hangingPunct="0"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</a:pPr>
                    <a:r>
                      <a:rPr lang="en-US" altLang="en-US" sz="3300" b="1">
                        <a:solidFill>
                          <a:srgbClr val="990099"/>
                        </a:solidFill>
                      </a:rPr>
                      <a:t>.31</a:t>
                    </a:r>
                    <a:endParaRPr lang="en-US" altLang="en-US" sz="1800">
                      <a:solidFill>
                        <a:srgbClr val="990099"/>
                      </a:solidFill>
                    </a:endParaRPr>
                  </a:p>
                </p:txBody>
              </p:sp>
              <p:sp>
                <p:nvSpPr>
                  <p:cNvPr id="23603" name="Line 7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4552" y="2408"/>
                    <a:ext cx="496" cy="272"/>
                  </a:xfrm>
                  <a:prstGeom prst="line">
                    <a:avLst/>
                  </a:prstGeom>
                  <a:noFill/>
                  <a:ln w="25400">
                    <a:solidFill>
                      <a:srgbClr val="B0D460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23604" name="Rectangle 76"/>
                  <p:cNvSpPr>
                    <a:spLocks noChangeArrowheads="1"/>
                  </p:cNvSpPr>
                  <p:nvPr/>
                </p:nvSpPr>
                <p:spPr bwMode="auto">
                  <a:xfrm>
                    <a:off x="4657" y="2113"/>
                    <a:ext cx="910" cy="32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127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lIns="90488" tIns="44450" rIns="90488" bIns="44450">
                    <a:spAutoFit/>
                  </a:bodyPr>
                  <a:lstStyle>
                    <a:lvl1pPr eaLnBrk="0" hangingPunct="0">
                      <a:tabLst>
                        <a:tab pos="285750" algn="l"/>
                      </a:tabLs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1pPr>
                    <a:lvl2pPr marL="742950" indent="-285750" eaLnBrk="0" hangingPunct="0">
                      <a:tabLst>
                        <a:tab pos="285750" algn="l"/>
                      </a:tabLs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2pPr>
                    <a:lvl3pPr marL="1143000" indent="-228600" eaLnBrk="0" hangingPunct="0">
                      <a:tabLst>
                        <a:tab pos="285750" algn="l"/>
                      </a:tabLs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3pPr>
                    <a:lvl4pPr marL="1600200" indent="-228600" eaLnBrk="0" hangingPunct="0">
                      <a:tabLst>
                        <a:tab pos="285750" algn="l"/>
                      </a:tabLs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4pPr>
                    <a:lvl5pPr marL="2057400" indent="-228600" eaLnBrk="0" hangingPunct="0">
                      <a:tabLst>
                        <a:tab pos="285750" algn="l"/>
                      </a:tabLs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tabLst>
                        <a:tab pos="285750" algn="l"/>
                      </a:tabLs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tabLst>
                        <a:tab pos="285750" algn="l"/>
                      </a:tabLs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tabLst>
                        <a:tab pos="285750" algn="l"/>
                      </a:tabLs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  <a:tabLst>
                        <a:tab pos="285750" algn="l"/>
                      </a:tabLst>
                      <a:defRPr sz="24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defRPr>
                    </a:lvl9pPr>
                  </a:lstStyle>
                  <a:p>
                    <a:pPr algn="r"/>
                    <a:r>
                      <a:rPr lang="en-US" altLang="en-US" sz="2800" b="1">
                        <a:solidFill>
                          <a:srgbClr val="990099"/>
                        </a:solidFill>
                      </a:rPr>
                      <a:t>  	.1217</a:t>
                    </a:r>
                  </a:p>
                </p:txBody>
              </p:sp>
            </p:grpSp>
            <p:grpSp>
              <p:nvGrpSpPr>
                <p:cNvPr id="23568" name="Group 85"/>
                <p:cNvGrpSpPr>
                  <a:grpSpLocks/>
                </p:cNvGrpSpPr>
                <p:nvPr/>
              </p:nvGrpSpPr>
              <p:grpSpPr bwMode="auto">
                <a:xfrm>
                  <a:off x="1825" y="1620"/>
                  <a:ext cx="1728" cy="793"/>
                  <a:chOff x="1825" y="1620"/>
                  <a:chExt cx="1728" cy="793"/>
                </a:xfrm>
              </p:grpSpPr>
              <p:sp>
                <p:nvSpPr>
                  <p:cNvPr id="23569" name="Freeform 78"/>
                  <p:cNvSpPr>
                    <a:spLocks/>
                  </p:cNvSpPr>
                  <p:nvPr/>
                </p:nvSpPr>
                <p:spPr bwMode="auto">
                  <a:xfrm>
                    <a:off x="1827" y="1654"/>
                    <a:ext cx="1726" cy="759"/>
                  </a:xfrm>
                  <a:custGeom>
                    <a:avLst/>
                    <a:gdLst>
                      <a:gd name="T0" fmla="*/ 0 w 1726"/>
                      <a:gd name="T1" fmla="*/ 386 h 759"/>
                      <a:gd name="T2" fmla="*/ 86 w 1726"/>
                      <a:gd name="T3" fmla="*/ 282 h 759"/>
                      <a:gd name="T4" fmla="*/ 151 w 1726"/>
                      <a:gd name="T5" fmla="*/ 227 h 759"/>
                      <a:gd name="T6" fmla="*/ 224 w 1726"/>
                      <a:gd name="T7" fmla="*/ 175 h 759"/>
                      <a:gd name="T8" fmla="*/ 304 w 1726"/>
                      <a:gd name="T9" fmla="*/ 134 h 759"/>
                      <a:gd name="T10" fmla="*/ 394 w 1726"/>
                      <a:gd name="T11" fmla="*/ 93 h 759"/>
                      <a:gd name="T12" fmla="*/ 502 w 1726"/>
                      <a:gd name="T13" fmla="*/ 57 h 759"/>
                      <a:gd name="T14" fmla="*/ 646 w 1726"/>
                      <a:gd name="T15" fmla="*/ 20 h 759"/>
                      <a:gd name="T16" fmla="*/ 778 w 1726"/>
                      <a:gd name="T17" fmla="*/ 6 h 759"/>
                      <a:gd name="T18" fmla="*/ 896 w 1726"/>
                      <a:gd name="T19" fmla="*/ 2 h 759"/>
                      <a:gd name="T20" fmla="*/ 1021 w 1726"/>
                      <a:gd name="T21" fmla="*/ 14 h 759"/>
                      <a:gd name="T22" fmla="*/ 1132 w 1726"/>
                      <a:gd name="T23" fmla="*/ 36 h 759"/>
                      <a:gd name="T24" fmla="*/ 1236 w 1726"/>
                      <a:gd name="T25" fmla="*/ 79 h 759"/>
                      <a:gd name="T26" fmla="*/ 1342 w 1726"/>
                      <a:gd name="T27" fmla="*/ 147 h 759"/>
                      <a:gd name="T28" fmla="*/ 1426 w 1726"/>
                      <a:gd name="T29" fmla="*/ 225 h 759"/>
                      <a:gd name="T30" fmla="*/ 1472 w 1726"/>
                      <a:gd name="T31" fmla="*/ 277 h 759"/>
                      <a:gd name="T32" fmla="*/ 1594 w 1726"/>
                      <a:gd name="T33" fmla="*/ 94 h 759"/>
                      <a:gd name="T34" fmla="*/ 1596 w 1726"/>
                      <a:gd name="T35" fmla="*/ 197 h 759"/>
                      <a:gd name="T36" fmla="*/ 1605 w 1726"/>
                      <a:gd name="T37" fmla="*/ 300 h 759"/>
                      <a:gd name="T38" fmla="*/ 1624 w 1726"/>
                      <a:gd name="T39" fmla="*/ 398 h 759"/>
                      <a:gd name="T40" fmla="*/ 1651 w 1726"/>
                      <a:gd name="T41" fmla="*/ 499 h 759"/>
                      <a:gd name="T42" fmla="*/ 1706 w 1726"/>
                      <a:gd name="T43" fmla="*/ 627 h 759"/>
                      <a:gd name="T44" fmla="*/ 1685 w 1726"/>
                      <a:gd name="T45" fmla="*/ 685 h 759"/>
                      <a:gd name="T46" fmla="*/ 1601 w 1726"/>
                      <a:gd name="T47" fmla="*/ 667 h 759"/>
                      <a:gd name="T48" fmla="*/ 1534 w 1726"/>
                      <a:gd name="T49" fmla="*/ 664 h 759"/>
                      <a:gd name="T50" fmla="*/ 1469 w 1726"/>
                      <a:gd name="T51" fmla="*/ 671 h 759"/>
                      <a:gd name="T52" fmla="*/ 1403 w 1726"/>
                      <a:gd name="T53" fmla="*/ 690 h 759"/>
                      <a:gd name="T54" fmla="*/ 1330 w 1726"/>
                      <a:gd name="T55" fmla="*/ 723 h 759"/>
                      <a:gd name="T56" fmla="*/ 1259 w 1726"/>
                      <a:gd name="T57" fmla="*/ 687 h 759"/>
                      <a:gd name="T58" fmla="*/ 1345 w 1726"/>
                      <a:gd name="T59" fmla="*/ 482 h 759"/>
                      <a:gd name="T60" fmla="*/ 1237 w 1726"/>
                      <a:gd name="T61" fmla="*/ 396 h 759"/>
                      <a:gd name="T62" fmla="*/ 1131 w 1726"/>
                      <a:gd name="T63" fmla="*/ 328 h 759"/>
                      <a:gd name="T64" fmla="*/ 1036 w 1726"/>
                      <a:gd name="T65" fmla="*/ 277 h 759"/>
                      <a:gd name="T66" fmla="*/ 921 w 1726"/>
                      <a:gd name="T67" fmla="*/ 232 h 759"/>
                      <a:gd name="T68" fmla="*/ 811 w 1726"/>
                      <a:gd name="T69" fmla="*/ 209 h 759"/>
                      <a:gd name="T70" fmla="*/ 707 w 1726"/>
                      <a:gd name="T71" fmla="*/ 195 h 759"/>
                      <a:gd name="T72" fmla="*/ 587 w 1726"/>
                      <a:gd name="T73" fmla="*/ 201 h 759"/>
                      <a:gd name="T74" fmla="*/ 470 w 1726"/>
                      <a:gd name="T75" fmla="*/ 211 h 759"/>
                      <a:gd name="T76" fmla="*/ 334 w 1726"/>
                      <a:gd name="T77" fmla="*/ 232 h 759"/>
                      <a:gd name="T78" fmla="*/ 231 w 1726"/>
                      <a:gd name="T79" fmla="*/ 266 h 759"/>
                      <a:gd name="T80" fmla="*/ 158 w 1726"/>
                      <a:gd name="T81" fmla="*/ 301 h 759"/>
                      <a:gd name="T82" fmla="*/ 97 w 1726"/>
                      <a:gd name="T83" fmla="*/ 343 h 759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1726"/>
                      <a:gd name="T127" fmla="*/ 0 h 759"/>
                      <a:gd name="T128" fmla="*/ 1726 w 1726"/>
                      <a:gd name="T129" fmla="*/ 759 h 759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1726" h="759">
                        <a:moveTo>
                          <a:pt x="7" y="425"/>
                        </a:moveTo>
                        <a:lnTo>
                          <a:pt x="0" y="386"/>
                        </a:lnTo>
                        <a:lnTo>
                          <a:pt x="52" y="320"/>
                        </a:lnTo>
                        <a:lnTo>
                          <a:pt x="86" y="282"/>
                        </a:lnTo>
                        <a:lnTo>
                          <a:pt x="122" y="255"/>
                        </a:lnTo>
                        <a:lnTo>
                          <a:pt x="151" y="227"/>
                        </a:lnTo>
                        <a:lnTo>
                          <a:pt x="190" y="200"/>
                        </a:lnTo>
                        <a:lnTo>
                          <a:pt x="224" y="175"/>
                        </a:lnTo>
                        <a:lnTo>
                          <a:pt x="269" y="153"/>
                        </a:lnTo>
                        <a:lnTo>
                          <a:pt x="304" y="134"/>
                        </a:lnTo>
                        <a:lnTo>
                          <a:pt x="341" y="113"/>
                        </a:lnTo>
                        <a:lnTo>
                          <a:pt x="394" y="93"/>
                        </a:lnTo>
                        <a:lnTo>
                          <a:pt x="443" y="75"/>
                        </a:lnTo>
                        <a:lnTo>
                          <a:pt x="502" y="57"/>
                        </a:lnTo>
                        <a:lnTo>
                          <a:pt x="581" y="34"/>
                        </a:lnTo>
                        <a:lnTo>
                          <a:pt x="646" y="20"/>
                        </a:lnTo>
                        <a:lnTo>
                          <a:pt x="700" y="14"/>
                        </a:lnTo>
                        <a:lnTo>
                          <a:pt x="778" y="6"/>
                        </a:lnTo>
                        <a:lnTo>
                          <a:pt x="837" y="0"/>
                        </a:lnTo>
                        <a:lnTo>
                          <a:pt x="896" y="2"/>
                        </a:lnTo>
                        <a:lnTo>
                          <a:pt x="958" y="4"/>
                        </a:lnTo>
                        <a:lnTo>
                          <a:pt x="1021" y="14"/>
                        </a:lnTo>
                        <a:lnTo>
                          <a:pt x="1076" y="22"/>
                        </a:lnTo>
                        <a:lnTo>
                          <a:pt x="1132" y="36"/>
                        </a:lnTo>
                        <a:lnTo>
                          <a:pt x="1185" y="57"/>
                        </a:lnTo>
                        <a:lnTo>
                          <a:pt x="1236" y="79"/>
                        </a:lnTo>
                        <a:lnTo>
                          <a:pt x="1290" y="108"/>
                        </a:lnTo>
                        <a:lnTo>
                          <a:pt x="1342" y="147"/>
                        </a:lnTo>
                        <a:lnTo>
                          <a:pt x="1382" y="181"/>
                        </a:lnTo>
                        <a:lnTo>
                          <a:pt x="1426" y="225"/>
                        </a:lnTo>
                        <a:lnTo>
                          <a:pt x="1457" y="258"/>
                        </a:lnTo>
                        <a:lnTo>
                          <a:pt x="1472" y="277"/>
                        </a:lnTo>
                        <a:lnTo>
                          <a:pt x="1582" y="46"/>
                        </a:lnTo>
                        <a:lnTo>
                          <a:pt x="1594" y="94"/>
                        </a:lnTo>
                        <a:lnTo>
                          <a:pt x="1594" y="147"/>
                        </a:lnTo>
                        <a:lnTo>
                          <a:pt x="1596" y="197"/>
                        </a:lnTo>
                        <a:lnTo>
                          <a:pt x="1600" y="247"/>
                        </a:lnTo>
                        <a:lnTo>
                          <a:pt x="1605" y="300"/>
                        </a:lnTo>
                        <a:lnTo>
                          <a:pt x="1615" y="354"/>
                        </a:lnTo>
                        <a:lnTo>
                          <a:pt x="1624" y="398"/>
                        </a:lnTo>
                        <a:lnTo>
                          <a:pt x="1637" y="450"/>
                        </a:lnTo>
                        <a:lnTo>
                          <a:pt x="1651" y="499"/>
                        </a:lnTo>
                        <a:lnTo>
                          <a:pt x="1671" y="561"/>
                        </a:lnTo>
                        <a:lnTo>
                          <a:pt x="1706" y="627"/>
                        </a:lnTo>
                        <a:lnTo>
                          <a:pt x="1725" y="698"/>
                        </a:lnTo>
                        <a:lnTo>
                          <a:pt x="1685" y="685"/>
                        </a:lnTo>
                        <a:lnTo>
                          <a:pt x="1646" y="676"/>
                        </a:lnTo>
                        <a:lnTo>
                          <a:pt x="1601" y="667"/>
                        </a:lnTo>
                        <a:lnTo>
                          <a:pt x="1559" y="663"/>
                        </a:lnTo>
                        <a:lnTo>
                          <a:pt x="1534" y="664"/>
                        </a:lnTo>
                        <a:lnTo>
                          <a:pt x="1507" y="666"/>
                        </a:lnTo>
                        <a:lnTo>
                          <a:pt x="1469" y="671"/>
                        </a:lnTo>
                        <a:lnTo>
                          <a:pt x="1434" y="681"/>
                        </a:lnTo>
                        <a:lnTo>
                          <a:pt x="1403" y="690"/>
                        </a:lnTo>
                        <a:lnTo>
                          <a:pt x="1367" y="707"/>
                        </a:lnTo>
                        <a:lnTo>
                          <a:pt x="1330" y="723"/>
                        </a:lnTo>
                        <a:lnTo>
                          <a:pt x="1277" y="758"/>
                        </a:lnTo>
                        <a:lnTo>
                          <a:pt x="1259" y="687"/>
                        </a:lnTo>
                        <a:lnTo>
                          <a:pt x="1362" y="500"/>
                        </a:lnTo>
                        <a:lnTo>
                          <a:pt x="1345" y="482"/>
                        </a:lnTo>
                        <a:lnTo>
                          <a:pt x="1286" y="434"/>
                        </a:lnTo>
                        <a:lnTo>
                          <a:pt x="1237" y="396"/>
                        </a:lnTo>
                        <a:lnTo>
                          <a:pt x="1172" y="350"/>
                        </a:lnTo>
                        <a:lnTo>
                          <a:pt x="1131" y="328"/>
                        </a:lnTo>
                        <a:lnTo>
                          <a:pt x="1092" y="305"/>
                        </a:lnTo>
                        <a:lnTo>
                          <a:pt x="1036" y="277"/>
                        </a:lnTo>
                        <a:lnTo>
                          <a:pt x="982" y="251"/>
                        </a:lnTo>
                        <a:lnTo>
                          <a:pt x="921" y="232"/>
                        </a:lnTo>
                        <a:lnTo>
                          <a:pt x="868" y="219"/>
                        </a:lnTo>
                        <a:lnTo>
                          <a:pt x="811" y="209"/>
                        </a:lnTo>
                        <a:lnTo>
                          <a:pt x="753" y="197"/>
                        </a:lnTo>
                        <a:lnTo>
                          <a:pt x="707" y="195"/>
                        </a:lnTo>
                        <a:lnTo>
                          <a:pt x="647" y="196"/>
                        </a:lnTo>
                        <a:lnTo>
                          <a:pt x="587" y="201"/>
                        </a:lnTo>
                        <a:lnTo>
                          <a:pt x="531" y="204"/>
                        </a:lnTo>
                        <a:lnTo>
                          <a:pt x="470" y="211"/>
                        </a:lnTo>
                        <a:lnTo>
                          <a:pt x="401" y="222"/>
                        </a:lnTo>
                        <a:lnTo>
                          <a:pt x="334" y="232"/>
                        </a:lnTo>
                        <a:lnTo>
                          <a:pt x="273" y="254"/>
                        </a:lnTo>
                        <a:lnTo>
                          <a:pt x="231" y="266"/>
                        </a:lnTo>
                        <a:lnTo>
                          <a:pt x="189" y="284"/>
                        </a:lnTo>
                        <a:lnTo>
                          <a:pt x="158" y="301"/>
                        </a:lnTo>
                        <a:lnTo>
                          <a:pt x="126" y="322"/>
                        </a:lnTo>
                        <a:lnTo>
                          <a:pt x="97" y="343"/>
                        </a:lnTo>
                        <a:lnTo>
                          <a:pt x="7" y="425"/>
                        </a:lnTo>
                      </a:path>
                    </a:pathLst>
                  </a:custGeom>
                  <a:solidFill>
                    <a:schemeClr val="folHlink"/>
                  </a:solidFill>
                  <a:ln w="12700" cap="rnd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70" name="Freeform 79"/>
                  <p:cNvSpPr>
                    <a:spLocks/>
                  </p:cNvSpPr>
                  <p:nvPr/>
                </p:nvSpPr>
                <p:spPr bwMode="auto">
                  <a:xfrm>
                    <a:off x="1825" y="1620"/>
                    <a:ext cx="1708" cy="718"/>
                  </a:xfrm>
                  <a:custGeom>
                    <a:avLst/>
                    <a:gdLst>
                      <a:gd name="T0" fmla="*/ 57 w 1708"/>
                      <a:gd name="T1" fmla="*/ 326 h 718"/>
                      <a:gd name="T2" fmla="*/ 117 w 1708"/>
                      <a:gd name="T3" fmla="*/ 264 h 718"/>
                      <a:gd name="T4" fmla="*/ 183 w 1708"/>
                      <a:gd name="T5" fmla="*/ 210 h 718"/>
                      <a:gd name="T6" fmla="*/ 263 w 1708"/>
                      <a:gd name="T7" fmla="*/ 156 h 718"/>
                      <a:gd name="T8" fmla="*/ 336 w 1708"/>
                      <a:gd name="T9" fmla="*/ 117 h 718"/>
                      <a:gd name="T10" fmla="*/ 438 w 1708"/>
                      <a:gd name="T11" fmla="*/ 79 h 718"/>
                      <a:gd name="T12" fmla="*/ 575 w 1708"/>
                      <a:gd name="T13" fmla="*/ 37 h 718"/>
                      <a:gd name="T14" fmla="*/ 694 w 1708"/>
                      <a:gd name="T15" fmla="*/ 16 h 718"/>
                      <a:gd name="T16" fmla="*/ 831 w 1708"/>
                      <a:gd name="T17" fmla="*/ 0 h 718"/>
                      <a:gd name="T18" fmla="*/ 951 w 1708"/>
                      <a:gd name="T19" fmla="*/ 2 h 718"/>
                      <a:gd name="T20" fmla="*/ 1069 w 1708"/>
                      <a:gd name="T21" fmla="*/ 17 h 718"/>
                      <a:gd name="T22" fmla="*/ 1176 w 1708"/>
                      <a:gd name="T23" fmla="*/ 49 h 718"/>
                      <a:gd name="T24" fmla="*/ 1280 w 1708"/>
                      <a:gd name="T25" fmla="*/ 96 h 718"/>
                      <a:gd name="T26" fmla="*/ 1371 w 1708"/>
                      <a:gd name="T27" fmla="*/ 164 h 718"/>
                      <a:gd name="T28" fmla="*/ 1445 w 1708"/>
                      <a:gd name="T29" fmla="*/ 236 h 718"/>
                      <a:gd name="T30" fmla="*/ 1583 w 1708"/>
                      <a:gd name="T31" fmla="*/ 78 h 718"/>
                      <a:gd name="T32" fmla="*/ 1583 w 1708"/>
                      <a:gd name="T33" fmla="*/ 176 h 718"/>
                      <a:gd name="T34" fmla="*/ 1592 w 1708"/>
                      <a:gd name="T35" fmla="*/ 274 h 718"/>
                      <a:gd name="T36" fmla="*/ 1609 w 1708"/>
                      <a:gd name="T37" fmla="*/ 368 h 718"/>
                      <a:gd name="T38" fmla="*/ 1635 w 1708"/>
                      <a:gd name="T39" fmla="*/ 464 h 718"/>
                      <a:gd name="T40" fmla="*/ 1674 w 1708"/>
                      <a:gd name="T41" fmla="*/ 576 h 718"/>
                      <a:gd name="T42" fmla="*/ 1707 w 1708"/>
                      <a:gd name="T43" fmla="*/ 656 h 718"/>
                      <a:gd name="T44" fmla="*/ 1628 w 1708"/>
                      <a:gd name="T45" fmla="*/ 634 h 718"/>
                      <a:gd name="T46" fmla="*/ 1542 w 1708"/>
                      <a:gd name="T47" fmla="*/ 623 h 718"/>
                      <a:gd name="T48" fmla="*/ 1491 w 1708"/>
                      <a:gd name="T49" fmla="*/ 626 h 718"/>
                      <a:gd name="T50" fmla="*/ 1417 w 1708"/>
                      <a:gd name="T51" fmla="*/ 641 h 718"/>
                      <a:gd name="T52" fmla="*/ 1350 w 1708"/>
                      <a:gd name="T53" fmla="*/ 668 h 718"/>
                      <a:gd name="T54" fmla="*/ 1260 w 1708"/>
                      <a:gd name="T55" fmla="*/ 717 h 718"/>
                      <a:gd name="T56" fmla="*/ 1332 w 1708"/>
                      <a:gd name="T57" fmla="*/ 453 h 718"/>
                      <a:gd name="T58" fmla="*/ 1224 w 1708"/>
                      <a:gd name="T59" fmla="*/ 372 h 718"/>
                      <a:gd name="T60" fmla="*/ 1119 w 1708"/>
                      <a:gd name="T61" fmla="*/ 308 h 718"/>
                      <a:gd name="T62" fmla="*/ 1026 w 1708"/>
                      <a:gd name="T63" fmla="*/ 261 h 718"/>
                      <a:gd name="T64" fmla="*/ 911 w 1708"/>
                      <a:gd name="T65" fmla="*/ 220 h 718"/>
                      <a:gd name="T66" fmla="*/ 802 w 1708"/>
                      <a:gd name="T67" fmla="*/ 200 h 718"/>
                      <a:gd name="T68" fmla="*/ 699 w 1708"/>
                      <a:gd name="T69" fmla="*/ 189 h 718"/>
                      <a:gd name="T70" fmla="*/ 579 w 1708"/>
                      <a:gd name="T71" fmla="*/ 196 h 718"/>
                      <a:gd name="T72" fmla="*/ 462 w 1708"/>
                      <a:gd name="T73" fmla="*/ 208 h 718"/>
                      <a:gd name="T74" fmla="*/ 327 w 1708"/>
                      <a:gd name="T75" fmla="*/ 230 h 718"/>
                      <a:gd name="T76" fmla="*/ 224 w 1708"/>
                      <a:gd name="T77" fmla="*/ 263 h 718"/>
                      <a:gd name="T78" fmla="*/ 148 w 1708"/>
                      <a:gd name="T79" fmla="*/ 299 h 718"/>
                      <a:gd name="T80" fmla="*/ 91 w 1708"/>
                      <a:gd name="T81" fmla="*/ 340 h 718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w 1708"/>
                      <a:gd name="T124" fmla="*/ 0 h 718"/>
                      <a:gd name="T125" fmla="*/ 1708 w 1708"/>
                      <a:gd name="T126" fmla="*/ 718 h 718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T123" t="T124" r="T125" b="T126"/>
                    <a:pathLst>
                      <a:path w="1708" h="718">
                        <a:moveTo>
                          <a:pt x="0" y="421"/>
                        </a:moveTo>
                        <a:lnTo>
                          <a:pt x="57" y="326"/>
                        </a:lnTo>
                        <a:lnTo>
                          <a:pt x="84" y="296"/>
                        </a:lnTo>
                        <a:lnTo>
                          <a:pt x="117" y="264"/>
                        </a:lnTo>
                        <a:lnTo>
                          <a:pt x="146" y="239"/>
                        </a:lnTo>
                        <a:lnTo>
                          <a:pt x="183" y="210"/>
                        </a:lnTo>
                        <a:lnTo>
                          <a:pt x="219" y="183"/>
                        </a:lnTo>
                        <a:lnTo>
                          <a:pt x="263" y="156"/>
                        </a:lnTo>
                        <a:lnTo>
                          <a:pt x="299" y="137"/>
                        </a:lnTo>
                        <a:lnTo>
                          <a:pt x="336" y="117"/>
                        </a:lnTo>
                        <a:lnTo>
                          <a:pt x="388" y="95"/>
                        </a:lnTo>
                        <a:lnTo>
                          <a:pt x="438" y="79"/>
                        </a:lnTo>
                        <a:lnTo>
                          <a:pt x="496" y="61"/>
                        </a:lnTo>
                        <a:lnTo>
                          <a:pt x="575" y="37"/>
                        </a:lnTo>
                        <a:lnTo>
                          <a:pt x="640" y="23"/>
                        </a:lnTo>
                        <a:lnTo>
                          <a:pt x="694" y="16"/>
                        </a:lnTo>
                        <a:lnTo>
                          <a:pt x="771" y="6"/>
                        </a:lnTo>
                        <a:lnTo>
                          <a:pt x="831" y="0"/>
                        </a:lnTo>
                        <a:lnTo>
                          <a:pt x="889" y="1"/>
                        </a:lnTo>
                        <a:lnTo>
                          <a:pt x="951" y="2"/>
                        </a:lnTo>
                        <a:lnTo>
                          <a:pt x="1013" y="10"/>
                        </a:lnTo>
                        <a:lnTo>
                          <a:pt x="1069" y="17"/>
                        </a:lnTo>
                        <a:lnTo>
                          <a:pt x="1124" y="30"/>
                        </a:lnTo>
                        <a:lnTo>
                          <a:pt x="1176" y="49"/>
                        </a:lnTo>
                        <a:lnTo>
                          <a:pt x="1228" y="69"/>
                        </a:lnTo>
                        <a:lnTo>
                          <a:pt x="1280" y="96"/>
                        </a:lnTo>
                        <a:lnTo>
                          <a:pt x="1332" y="132"/>
                        </a:lnTo>
                        <a:lnTo>
                          <a:pt x="1371" y="164"/>
                        </a:lnTo>
                        <a:lnTo>
                          <a:pt x="1414" y="205"/>
                        </a:lnTo>
                        <a:lnTo>
                          <a:pt x="1445" y="236"/>
                        </a:lnTo>
                        <a:lnTo>
                          <a:pt x="1488" y="281"/>
                        </a:lnTo>
                        <a:lnTo>
                          <a:pt x="1583" y="78"/>
                        </a:lnTo>
                        <a:lnTo>
                          <a:pt x="1582" y="129"/>
                        </a:lnTo>
                        <a:lnTo>
                          <a:pt x="1583" y="176"/>
                        </a:lnTo>
                        <a:lnTo>
                          <a:pt x="1587" y="224"/>
                        </a:lnTo>
                        <a:lnTo>
                          <a:pt x="1592" y="274"/>
                        </a:lnTo>
                        <a:lnTo>
                          <a:pt x="1601" y="326"/>
                        </a:lnTo>
                        <a:lnTo>
                          <a:pt x="1609" y="368"/>
                        </a:lnTo>
                        <a:lnTo>
                          <a:pt x="1622" y="417"/>
                        </a:lnTo>
                        <a:lnTo>
                          <a:pt x="1635" y="464"/>
                        </a:lnTo>
                        <a:lnTo>
                          <a:pt x="1655" y="523"/>
                        </a:lnTo>
                        <a:lnTo>
                          <a:pt x="1674" y="576"/>
                        </a:lnTo>
                        <a:lnTo>
                          <a:pt x="1689" y="611"/>
                        </a:lnTo>
                        <a:lnTo>
                          <a:pt x="1707" y="656"/>
                        </a:lnTo>
                        <a:lnTo>
                          <a:pt x="1668" y="643"/>
                        </a:lnTo>
                        <a:lnTo>
                          <a:pt x="1628" y="634"/>
                        </a:lnTo>
                        <a:lnTo>
                          <a:pt x="1583" y="626"/>
                        </a:lnTo>
                        <a:lnTo>
                          <a:pt x="1542" y="623"/>
                        </a:lnTo>
                        <a:lnTo>
                          <a:pt x="1516" y="623"/>
                        </a:lnTo>
                        <a:lnTo>
                          <a:pt x="1491" y="626"/>
                        </a:lnTo>
                        <a:lnTo>
                          <a:pt x="1452" y="632"/>
                        </a:lnTo>
                        <a:lnTo>
                          <a:pt x="1417" y="641"/>
                        </a:lnTo>
                        <a:lnTo>
                          <a:pt x="1386" y="650"/>
                        </a:lnTo>
                        <a:lnTo>
                          <a:pt x="1350" y="668"/>
                        </a:lnTo>
                        <a:lnTo>
                          <a:pt x="1313" y="684"/>
                        </a:lnTo>
                        <a:lnTo>
                          <a:pt x="1260" y="717"/>
                        </a:lnTo>
                        <a:lnTo>
                          <a:pt x="1381" y="493"/>
                        </a:lnTo>
                        <a:lnTo>
                          <a:pt x="1332" y="453"/>
                        </a:lnTo>
                        <a:lnTo>
                          <a:pt x="1274" y="408"/>
                        </a:lnTo>
                        <a:lnTo>
                          <a:pt x="1224" y="372"/>
                        </a:lnTo>
                        <a:lnTo>
                          <a:pt x="1160" y="330"/>
                        </a:lnTo>
                        <a:lnTo>
                          <a:pt x="1119" y="308"/>
                        </a:lnTo>
                        <a:lnTo>
                          <a:pt x="1081" y="287"/>
                        </a:lnTo>
                        <a:lnTo>
                          <a:pt x="1026" y="261"/>
                        </a:lnTo>
                        <a:lnTo>
                          <a:pt x="972" y="238"/>
                        </a:lnTo>
                        <a:lnTo>
                          <a:pt x="911" y="220"/>
                        </a:lnTo>
                        <a:lnTo>
                          <a:pt x="859" y="209"/>
                        </a:lnTo>
                        <a:lnTo>
                          <a:pt x="802" y="200"/>
                        </a:lnTo>
                        <a:lnTo>
                          <a:pt x="744" y="190"/>
                        </a:lnTo>
                        <a:lnTo>
                          <a:pt x="699" y="189"/>
                        </a:lnTo>
                        <a:lnTo>
                          <a:pt x="640" y="191"/>
                        </a:lnTo>
                        <a:lnTo>
                          <a:pt x="579" y="196"/>
                        </a:lnTo>
                        <a:lnTo>
                          <a:pt x="523" y="200"/>
                        </a:lnTo>
                        <a:lnTo>
                          <a:pt x="462" y="208"/>
                        </a:lnTo>
                        <a:lnTo>
                          <a:pt x="393" y="218"/>
                        </a:lnTo>
                        <a:lnTo>
                          <a:pt x="327" y="230"/>
                        </a:lnTo>
                        <a:lnTo>
                          <a:pt x="267" y="252"/>
                        </a:lnTo>
                        <a:lnTo>
                          <a:pt x="224" y="263"/>
                        </a:lnTo>
                        <a:lnTo>
                          <a:pt x="182" y="281"/>
                        </a:lnTo>
                        <a:lnTo>
                          <a:pt x="148" y="299"/>
                        </a:lnTo>
                        <a:lnTo>
                          <a:pt x="117" y="317"/>
                        </a:lnTo>
                        <a:lnTo>
                          <a:pt x="91" y="340"/>
                        </a:lnTo>
                        <a:lnTo>
                          <a:pt x="0" y="421"/>
                        </a:lnTo>
                      </a:path>
                    </a:pathLst>
                  </a:custGeom>
                  <a:solidFill>
                    <a:srgbClr val="B0D460"/>
                  </a:solidFill>
                  <a:ln w="12700" cap="rnd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</p:grpSp>
      <p:sp>
        <p:nvSpPr>
          <p:cNvPr id="168027" name="Text Box 91"/>
          <p:cNvSpPr txBox="1">
            <a:spLocks noChangeArrowheads="1"/>
          </p:cNvSpPr>
          <p:nvPr/>
        </p:nvSpPr>
        <p:spPr bwMode="auto">
          <a:xfrm>
            <a:off x="2498725" y="4511675"/>
            <a:ext cx="701675" cy="579438"/>
          </a:xfrm>
          <a:prstGeom prst="rect">
            <a:avLst/>
          </a:prstGeom>
          <a:solidFill>
            <a:srgbClr val="F6F4E2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r>
              <a:rPr lang="en-US" altLang="en-US" sz="3200" b="1">
                <a:solidFill>
                  <a:srgbClr val="E98959"/>
                </a:solidFill>
              </a:rPr>
              <a:t>8.1</a:t>
            </a:r>
          </a:p>
        </p:txBody>
      </p:sp>
      <p:grpSp>
        <p:nvGrpSpPr>
          <p:cNvPr id="8" name="Group 87"/>
          <p:cNvGrpSpPr>
            <a:grpSpLocks/>
          </p:cNvGrpSpPr>
          <p:nvPr/>
        </p:nvGrpSpPr>
        <p:grpSpPr bwMode="auto">
          <a:xfrm>
            <a:off x="3124200" y="4629150"/>
            <a:ext cx="4040188" cy="935038"/>
            <a:chOff x="1968" y="2916"/>
            <a:chExt cx="2545" cy="589"/>
          </a:xfrm>
        </p:grpSpPr>
        <p:sp>
          <p:nvSpPr>
            <p:cNvPr id="23561" name="Freeform 83"/>
            <p:cNvSpPr>
              <a:spLocks/>
            </p:cNvSpPr>
            <p:nvPr/>
          </p:nvSpPr>
          <p:spPr bwMode="auto">
            <a:xfrm>
              <a:off x="1968" y="2916"/>
              <a:ext cx="2542" cy="564"/>
            </a:xfrm>
            <a:custGeom>
              <a:avLst/>
              <a:gdLst>
                <a:gd name="T0" fmla="*/ 2541 w 2542"/>
                <a:gd name="T1" fmla="*/ 276 h 564"/>
                <a:gd name="T2" fmla="*/ 2414 w 2542"/>
                <a:gd name="T3" fmla="*/ 354 h 564"/>
                <a:gd name="T4" fmla="*/ 2319 w 2542"/>
                <a:gd name="T5" fmla="*/ 394 h 564"/>
                <a:gd name="T6" fmla="*/ 2211 w 2542"/>
                <a:gd name="T7" fmla="*/ 433 h 564"/>
                <a:gd name="T8" fmla="*/ 2093 w 2542"/>
                <a:gd name="T9" fmla="*/ 463 h 564"/>
                <a:gd name="T10" fmla="*/ 1961 w 2542"/>
                <a:gd name="T11" fmla="*/ 494 h 564"/>
                <a:gd name="T12" fmla="*/ 1802 w 2542"/>
                <a:gd name="T13" fmla="*/ 521 h 564"/>
                <a:gd name="T14" fmla="*/ 1590 w 2542"/>
                <a:gd name="T15" fmla="*/ 548 h 564"/>
                <a:gd name="T16" fmla="*/ 1395 w 2542"/>
                <a:gd name="T17" fmla="*/ 559 h 564"/>
                <a:gd name="T18" fmla="*/ 1221 w 2542"/>
                <a:gd name="T19" fmla="*/ 562 h 564"/>
                <a:gd name="T20" fmla="*/ 1037 w 2542"/>
                <a:gd name="T21" fmla="*/ 553 h 564"/>
                <a:gd name="T22" fmla="*/ 874 w 2542"/>
                <a:gd name="T23" fmla="*/ 536 h 564"/>
                <a:gd name="T24" fmla="*/ 720 w 2542"/>
                <a:gd name="T25" fmla="*/ 504 h 564"/>
                <a:gd name="T26" fmla="*/ 564 w 2542"/>
                <a:gd name="T27" fmla="*/ 454 h 564"/>
                <a:gd name="T28" fmla="*/ 440 w 2542"/>
                <a:gd name="T29" fmla="*/ 396 h 564"/>
                <a:gd name="T30" fmla="*/ 372 w 2542"/>
                <a:gd name="T31" fmla="*/ 357 h 564"/>
                <a:gd name="T32" fmla="*/ 193 w 2542"/>
                <a:gd name="T33" fmla="*/ 493 h 564"/>
                <a:gd name="T34" fmla="*/ 190 w 2542"/>
                <a:gd name="T35" fmla="*/ 417 h 564"/>
                <a:gd name="T36" fmla="*/ 177 w 2542"/>
                <a:gd name="T37" fmla="*/ 340 h 564"/>
                <a:gd name="T38" fmla="*/ 149 w 2542"/>
                <a:gd name="T39" fmla="*/ 267 h 564"/>
                <a:gd name="T40" fmla="*/ 110 w 2542"/>
                <a:gd name="T41" fmla="*/ 192 h 564"/>
                <a:gd name="T42" fmla="*/ 28 w 2542"/>
                <a:gd name="T43" fmla="*/ 97 h 564"/>
                <a:gd name="T44" fmla="*/ 59 w 2542"/>
                <a:gd name="T45" fmla="*/ 54 h 564"/>
                <a:gd name="T46" fmla="*/ 183 w 2542"/>
                <a:gd name="T47" fmla="*/ 68 h 564"/>
                <a:gd name="T48" fmla="*/ 282 w 2542"/>
                <a:gd name="T49" fmla="*/ 70 h 564"/>
                <a:gd name="T50" fmla="*/ 377 w 2542"/>
                <a:gd name="T51" fmla="*/ 65 h 564"/>
                <a:gd name="T52" fmla="*/ 475 w 2542"/>
                <a:gd name="T53" fmla="*/ 51 h 564"/>
                <a:gd name="T54" fmla="*/ 582 w 2542"/>
                <a:gd name="T55" fmla="*/ 26 h 564"/>
                <a:gd name="T56" fmla="*/ 687 w 2542"/>
                <a:gd name="T57" fmla="*/ 53 h 564"/>
                <a:gd name="T58" fmla="*/ 559 w 2542"/>
                <a:gd name="T59" fmla="*/ 205 h 564"/>
                <a:gd name="T60" fmla="*/ 718 w 2542"/>
                <a:gd name="T61" fmla="*/ 269 h 564"/>
                <a:gd name="T62" fmla="*/ 875 w 2542"/>
                <a:gd name="T63" fmla="*/ 319 h 564"/>
                <a:gd name="T64" fmla="*/ 1015 w 2542"/>
                <a:gd name="T65" fmla="*/ 357 h 564"/>
                <a:gd name="T66" fmla="*/ 1185 w 2542"/>
                <a:gd name="T67" fmla="*/ 391 h 564"/>
                <a:gd name="T68" fmla="*/ 1346 w 2542"/>
                <a:gd name="T69" fmla="*/ 408 h 564"/>
                <a:gd name="T70" fmla="*/ 1500 w 2542"/>
                <a:gd name="T71" fmla="*/ 418 h 564"/>
                <a:gd name="T72" fmla="*/ 1677 w 2542"/>
                <a:gd name="T73" fmla="*/ 414 h 564"/>
                <a:gd name="T74" fmla="*/ 1849 w 2542"/>
                <a:gd name="T75" fmla="*/ 406 h 564"/>
                <a:gd name="T76" fmla="*/ 2049 w 2542"/>
                <a:gd name="T77" fmla="*/ 391 h 564"/>
                <a:gd name="T78" fmla="*/ 2201 w 2542"/>
                <a:gd name="T79" fmla="*/ 365 h 564"/>
                <a:gd name="T80" fmla="*/ 2308 w 2542"/>
                <a:gd name="T81" fmla="*/ 339 h 564"/>
                <a:gd name="T82" fmla="*/ 2398 w 2542"/>
                <a:gd name="T83" fmla="*/ 308 h 56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542"/>
                <a:gd name="T127" fmla="*/ 0 h 564"/>
                <a:gd name="T128" fmla="*/ 2542 w 2542"/>
                <a:gd name="T129" fmla="*/ 564 h 56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542" h="564">
                  <a:moveTo>
                    <a:pt x="2530" y="247"/>
                  </a:moveTo>
                  <a:lnTo>
                    <a:pt x="2541" y="276"/>
                  </a:lnTo>
                  <a:lnTo>
                    <a:pt x="2464" y="325"/>
                  </a:lnTo>
                  <a:lnTo>
                    <a:pt x="2414" y="354"/>
                  </a:lnTo>
                  <a:lnTo>
                    <a:pt x="2361" y="374"/>
                  </a:lnTo>
                  <a:lnTo>
                    <a:pt x="2319" y="394"/>
                  </a:lnTo>
                  <a:lnTo>
                    <a:pt x="2261" y="414"/>
                  </a:lnTo>
                  <a:lnTo>
                    <a:pt x="2211" y="433"/>
                  </a:lnTo>
                  <a:lnTo>
                    <a:pt x="2144" y="449"/>
                  </a:lnTo>
                  <a:lnTo>
                    <a:pt x="2093" y="463"/>
                  </a:lnTo>
                  <a:lnTo>
                    <a:pt x="2038" y="479"/>
                  </a:lnTo>
                  <a:lnTo>
                    <a:pt x="1961" y="494"/>
                  </a:lnTo>
                  <a:lnTo>
                    <a:pt x="1889" y="507"/>
                  </a:lnTo>
                  <a:lnTo>
                    <a:pt x="1802" y="521"/>
                  </a:lnTo>
                  <a:lnTo>
                    <a:pt x="1685" y="538"/>
                  </a:lnTo>
                  <a:lnTo>
                    <a:pt x="1590" y="548"/>
                  </a:lnTo>
                  <a:lnTo>
                    <a:pt x="1510" y="553"/>
                  </a:lnTo>
                  <a:lnTo>
                    <a:pt x="1395" y="559"/>
                  </a:lnTo>
                  <a:lnTo>
                    <a:pt x="1308" y="563"/>
                  </a:lnTo>
                  <a:lnTo>
                    <a:pt x="1221" y="562"/>
                  </a:lnTo>
                  <a:lnTo>
                    <a:pt x="1129" y="560"/>
                  </a:lnTo>
                  <a:lnTo>
                    <a:pt x="1037" y="553"/>
                  </a:lnTo>
                  <a:lnTo>
                    <a:pt x="956" y="547"/>
                  </a:lnTo>
                  <a:lnTo>
                    <a:pt x="874" y="536"/>
                  </a:lnTo>
                  <a:lnTo>
                    <a:pt x="796" y="521"/>
                  </a:lnTo>
                  <a:lnTo>
                    <a:pt x="720" y="504"/>
                  </a:lnTo>
                  <a:lnTo>
                    <a:pt x="641" y="483"/>
                  </a:lnTo>
                  <a:lnTo>
                    <a:pt x="564" y="454"/>
                  </a:lnTo>
                  <a:lnTo>
                    <a:pt x="505" y="429"/>
                  </a:lnTo>
                  <a:lnTo>
                    <a:pt x="440" y="396"/>
                  </a:lnTo>
                  <a:lnTo>
                    <a:pt x="394" y="371"/>
                  </a:lnTo>
                  <a:lnTo>
                    <a:pt x="372" y="357"/>
                  </a:lnTo>
                  <a:lnTo>
                    <a:pt x="211" y="529"/>
                  </a:lnTo>
                  <a:lnTo>
                    <a:pt x="193" y="493"/>
                  </a:lnTo>
                  <a:lnTo>
                    <a:pt x="193" y="454"/>
                  </a:lnTo>
                  <a:lnTo>
                    <a:pt x="190" y="417"/>
                  </a:lnTo>
                  <a:lnTo>
                    <a:pt x="184" y="380"/>
                  </a:lnTo>
                  <a:lnTo>
                    <a:pt x="177" y="340"/>
                  </a:lnTo>
                  <a:lnTo>
                    <a:pt x="162" y="300"/>
                  </a:lnTo>
                  <a:lnTo>
                    <a:pt x="149" y="267"/>
                  </a:lnTo>
                  <a:lnTo>
                    <a:pt x="129" y="229"/>
                  </a:lnTo>
                  <a:lnTo>
                    <a:pt x="110" y="192"/>
                  </a:lnTo>
                  <a:lnTo>
                    <a:pt x="80" y="146"/>
                  </a:lnTo>
                  <a:lnTo>
                    <a:pt x="28" y="97"/>
                  </a:lnTo>
                  <a:lnTo>
                    <a:pt x="0" y="45"/>
                  </a:lnTo>
                  <a:lnTo>
                    <a:pt x="59" y="54"/>
                  </a:lnTo>
                  <a:lnTo>
                    <a:pt x="116" y="61"/>
                  </a:lnTo>
                  <a:lnTo>
                    <a:pt x="183" y="68"/>
                  </a:lnTo>
                  <a:lnTo>
                    <a:pt x="245" y="71"/>
                  </a:lnTo>
                  <a:lnTo>
                    <a:pt x="282" y="70"/>
                  </a:lnTo>
                  <a:lnTo>
                    <a:pt x="321" y="68"/>
                  </a:lnTo>
                  <a:lnTo>
                    <a:pt x="377" y="65"/>
                  </a:lnTo>
                  <a:lnTo>
                    <a:pt x="429" y="57"/>
                  </a:lnTo>
                  <a:lnTo>
                    <a:pt x="475" y="51"/>
                  </a:lnTo>
                  <a:lnTo>
                    <a:pt x="528" y="38"/>
                  </a:lnTo>
                  <a:lnTo>
                    <a:pt x="582" y="26"/>
                  </a:lnTo>
                  <a:lnTo>
                    <a:pt x="661" y="0"/>
                  </a:lnTo>
                  <a:lnTo>
                    <a:pt x="687" y="53"/>
                  </a:lnTo>
                  <a:lnTo>
                    <a:pt x="535" y="192"/>
                  </a:lnTo>
                  <a:lnTo>
                    <a:pt x="559" y="205"/>
                  </a:lnTo>
                  <a:lnTo>
                    <a:pt x="646" y="241"/>
                  </a:lnTo>
                  <a:lnTo>
                    <a:pt x="718" y="269"/>
                  </a:lnTo>
                  <a:lnTo>
                    <a:pt x="815" y="303"/>
                  </a:lnTo>
                  <a:lnTo>
                    <a:pt x="875" y="319"/>
                  </a:lnTo>
                  <a:lnTo>
                    <a:pt x="932" y="336"/>
                  </a:lnTo>
                  <a:lnTo>
                    <a:pt x="1015" y="357"/>
                  </a:lnTo>
                  <a:lnTo>
                    <a:pt x="1095" y="377"/>
                  </a:lnTo>
                  <a:lnTo>
                    <a:pt x="1185" y="391"/>
                  </a:lnTo>
                  <a:lnTo>
                    <a:pt x="1262" y="400"/>
                  </a:lnTo>
                  <a:lnTo>
                    <a:pt x="1346" y="408"/>
                  </a:lnTo>
                  <a:lnTo>
                    <a:pt x="1432" y="417"/>
                  </a:lnTo>
                  <a:lnTo>
                    <a:pt x="1500" y="418"/>
                  </a:lnTo>
                  <a:lnTo>
                    <a:pt x="1588" y="417"/>
                  </a:lnTo>
                  <a:lnTo>
                    <a:pt x="1677" y="414"/>
                  </a:lnTo>
                  <a:lnTo>
                    <a:pt x="1759" y="411"/>
                  </a:lnTo>
                  <a:lnTo>
                    <a:pt x="1849" y="406"/>
                  </a:lnTo>
                  <a:lnTo>
                    <a:pt x="1950" y="398"/>
                  </a:lnTo>
                  <a:lnTo>
                    <a:pt x="2049" y="391"/>
                  </a:lnTo>
                  <a:lnTo>
                    <a:pt x="2138" y="374"/>
                  </a:lnTo>
                  <a:lnTo>
                    <a:pt x="2201" y="365"/>
                  </a:lnTo>
                  <a:lnTo>
                    <a:pt x="2263" y="352"/>
                  </a:lnTo>
                  <a:lnTo>
                    <a:pt x="2308" y="339"/>
                  </a:lnTo>
                  <a:lnTo>
                    <a:pt x="2355" y="324"/>
                  </a:lnTo>
                  <a:lnTo>
                    <a:pt x="2398" y="308"/>
                  </a:lnTo>
                  <a:lnTo>
                    <a:pt x="2530" y="247"/>
                  </a:lnTo>
                </a:path>
              </a:pathLst>
            </a:custGeom>
            <a:solidFill>
              <a:schemeClr val="folHlink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62" name="Freeform 84"/>
            <p:cNvSpPr>
              <a:spLocks/>
            </p:cNvSpPr>
            <p:nvPr/>
          </p:nvSpPr>
          <p:spPr bwMode="auto">
            <a:xfrm>
              <a:off x="1997" y="2972"/>
              <a:ext cx="2516" cy="533"/>
            </a:xfrm>
            <a:custGeom>
              <a:avLst/>
              <a:gdLst>
                <a:gd name="T0" fmla="*/ 2431 w 2516"/>
                <a:gd name="T1" fmla="*/ 290 h 533"/>
                <a:gd name="T2" fmla="*/ 2343 w 2516"/>
                <a:gd name="T3" fmla="*/ 336 h 533"/>
                <a:gd name="T4" fmla="*/ 2245 w 2516"/>
                <a:gd name="T5" fmla="*/ 376 h 533"/>
                <a:gd name="T6" fmla="*/ 2127 w 2516"/>
                <a:gd name="T7" fmla="*/ 416 h 533"/>
                <a:gd name="T8" fmla="*/ 2020 w 2516"/>
                <a:gd name="T9" fmla="*/ 445 h 533"/>
                <a:gd name="T10" fmla="*/ 1870 w 2516"/>
                <a:gd name="T11" fmla="*/ 473 h 533"/>
                <a:gd name="T12" fmla="*/ 1668 w 2516"/>
                <a:gd name="T13" fmla="*/ 505 h 533"/>
                <a:gd name="T14" fmla="*/ 1493 w 2516"/>
                <a:gd name="T15" fmla="*/ 520 h 533"/>
                <a:gd name="T16" fmla="*/ 1291 w 2516"/>
                <a:gd name="T17" fmla="*/ 532 h 533"/>
                <a:gd name="T18" fmla="*/ 1113 w 2516"/>
                <a:gd name="T19" fmla="*/ 531 h 533"/>
                <a:gd name="T20" fmla="*/ 940 w 2516"/>
                <a:gd name="T21" fmla="*/ 519 h 533"/>
                <a:gd name="T22" fmla="*/ 782 w 2516"/>
                <a:gd name="T23" fmla="*/ 496 h 533"/>
                <a:gd name="T24" fmla="*/ 629 w 2516"/>
                <a:gd name="T25" fmla="*/ 461 h 533"/>
                <a:gd name="T26" fmla="*/ 495 w 2516"/>
                <a:gd name="T27" fmla="*/ 410 h 533"/>
                <a:gd name="T28" fmla="*/ 386 w 2516"/>
                <a:gd name="T29" fmla="*/ 357 h 533"/>
                <a:gd name="T30" fmla="*/ 183 w 2516"/>
                <a:gd name="T31" fmla="*/ 474 h 533"/>
                <a:gd name="T32" fmla="*/ 182 w 2516"/>
                <a:gd name="T33" fmla="*/ 401 h 533"/>
                <a:gd name="T34" fmla="*/ 170 w 2516"/>
                <a:gd name="T35" fmla="*/ 329 h 533"/>
                <a:gd name="T36" fmla="*/ 145 w 2516"/>
                <a:gd name="T37" fmla="*/ 259 h 533"/>
                <a:gd name="T38" fmla="*/ 106 w 2516"/>
                <a:gd name="T39" fmla="*/ 188 h 533"/>
                <a:gd name="T40" fmla="*/ 48 w 2516"/>
                <a:gd name="T41" fmla="*/ 105 h 533"/>
                <a:gd name="T42" fmla="*/ 0 w 2516"/>
                <a:gd name="T43" fmla="*/ 45 h 533"/>
                <a:gd name="T44" fmla="*/ 116 w 2516"/>
                <a:gd name="T45" fmla="*/ 62 h 533"/>
                <a:gd name="T46" fmla="*/ 243 w 2516"/>
                <a:gd name="T47" fmla="*/ 70 h 533"/>
                <a:gd name="T48" fmla="*/ 318 w 2516"/>
                <a:gd name="T49" fmla="*/ 68 h 533"/>
                <a:gd name="T50" fmla="*/ 428 w 2516"/>
                <a:gd name="T51" fmla="*/ 56 h 533"/>
                <a:gd name="T52" fmla="*/ 525 w 2516"/>
                <a:gd name="T53" fmla="*/ 36 h 533"/>
                <a:gd name="T54" fmla="*/ 659 w 2516"/>
                <a:gd name="T55" fmla="*/ 0 h 533"/>
                <a:gd name="T56" fmla="*/ 553 w 2516"/>
                <a:gd name="T57" fmla="*/ 196 h 533"/>
                <a:gd name="T58" fmla="*/ 711 w 2516"/>
                <a:gd name="T59" fmla="*/ 256 h 533"/>
                <a:gd name="T60" fmla="*/ 866 w 2516"/>
                <a:gd name="T61" fmla="*/ 303 h 533"/>
                <a:gd name="T62" fmla="*/ 1004 w 2516"/>
                <a:gd name="T63" fmla="*/ 338 h 533"/>
                <a:gd name="T64" fmla="*/ 1173 w 2516"/>
                <a:gd name="T65" fmla="*/ 369 h 533"/>
                <a:gd name="T66" fmla="*/ 1333 w 2516"/>
                <a:gd name="T67" fmla="*/ 384 h 533"/>
                <a:gd name="T68" fmla="*/ 1485 w 2516"/>
                <a:gd name="T69" fmla="*/ 392 h 533"/>
                <a:gd name="T70" fmla="*/ 1662 w 2516"/>
                <a:gd name="T71" fmla="*/ 387 h 533"/>
                <a:gd name="T72" fmla="*/ 1834 w 2516"/>
                <a:gd name="T73" fmla="*/ 378 h 533"/>
                <a:gd name="T74" fmla="*/ 2033 w 2516"/>
                <a:gd name="T75" fmla="*/ 361 h 533"/>
                <a:gd name="T76" fmla="*/ 2185 w 2516"/>
                <a:gd name="T77" fmla="*/ 337 h 533"/>
                <a:gd name="T78" fmla="*/ 2297 w 2516"/>
                <a:gd name="T79" fmla="*/ 310 h 533"/>
                <a:gd name="T80" fmla="*/ 2381 w 2516"/>
                <a:gd name="T81" fmla="*/ 280 h 53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516"/>
                <a:gd name="T124" fmla="*/ 0 h 533"/>
                <a:gd name="T125" fmla="*/ 2516 w 2516"/>
                <a:gd name="T126" fmla="*/ 533 h 533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516" h="533">
                  <a:moveTo>
                    <a:pt x="2515" y="220"/>
                  </a:moveTo>
                  <a:lnTo>
                    <a:pt x="2431" y="290"/>
                  </a:lnTo>
                  <a:lnTo>
                    <a:pt x="2391" y="312"/>
                  </a:lnTo>
                  <a:lnTo>
                    <a:pt x="2343" y="336"/>
                  </a:lnTo>
                  <a:lnTo>
                    <a:pt x="2300" y="355"/>
                  </a:lnTo>
                  <a:lnTo>
                    <a:pt x="2245" y="376"/>
                  </a:lnTo>
                  <a:lnTo>
                    <a:pt x="2192" y="396"/>
                  </a:lnTo>
                  <a:lnTo>
                    <a:pt x="2127" y="416"/>
                  </a:lnTo>
                  <a:lnTo>
                    <a:pt x="2074" y="430"/>
                  </a:lnTo>
                  <a:lnTo>
                    <a:pt x="2020" y="445"/>
                  </a:lnTo>
                  <a:lnTo>
                    <a:pt x="1944" y="462"/>
                  </a:lnTo>
                  <a:lnTo>
                    <a:pt x="1870" y="473"/>
                  </a:lnTo>
                  <a:lnTo>
                    <a:pt x="1784" y="487"/>
                  </a:lnTo>
                  <a:lnTo>
                    <a:pt x="1668" y="505"/>
                  </a:lnTo>
                  <a:lnTo>
                    <a:pt x="1573" y="515"/>
                  </a:lnTo>
                  <a:lnTo>
                    <a:pt x="1493" y="520"/>
                  </a:lnTo>
                  <a:lnTo>
                    <a:pt x="1379" y="528"/>
                  </a:lnTo>
                  <a:lnTo>
                    <a:pt x="1291" y="532"/>
                  </a:lnTo>
                  <a:lnTo>
                    <a:pt x="1205" y="531"/>
                  </a:lnTo>
                  <a:lnTo>
                    <a:pt x="1113" y="531"/>
                  </a:lnTo>
                  <a:lnTo>
                    <a:pt x="1022" y="525"/>
                  </a:lnTo>
                  <a:lnTo>
                    <a:pt x="940" y="519"/>
                  </a:lnTo>
                  <a:lnTo>
                    <a:pt x="859" y="510"/>
                  </a:lnTo>
                  <a:lnTo>
                    <a:pt x="782" y="496"/>
                  </a:lnTo>
                  <a:lnTo>
                    <a:pt x="706" y="481"/>
                  </a:lnTo>
                  <a:lnTo>
                    <a:pt x="629" y="461"/>
                  </a:lnTo>
                  <a:lnTo>
                    <a:pt x="553" y="434"/>
                  </a:lnTo>
                  <a:lnTo>
                    <a:pt x="495" y="410"/>
                  </a:lnTo>
                  <a:lnTo>
                    <a:pt x="431" y="380"/>
                  </a:lnTo>
                  <a:lnTo>
                    <a:pt x="386" y="357"/>
                  </a:lnTo>
                  <a:lnTo>
                    <a:pt x="323" y="324"/>
                  </a:lnTo>
                  <a:lnTo>
                    <a:pt x="183" y="474"/>
                  </a:lnTo>
                  <a:lnTo>
                    <a:pt x="184" y="436"/>
                  </a:lnTo>
                  <a:lnTo>
                    <a:pt x="182" y="401"/>
                  </a:lnTo>
                  <a:lnTo>
                    <a:pt x="177" y="366"/>
                  </a:lnTo>
                  <a:lnTo>
                    <a:pt x="170" y="329"/>
                  </a:lnTo>
                  <a:lnTo>
                    <a:pt x="155" y="290"/>
                  </a:lnTo>
                  <a:lnTo>
                    <a:pt x="145" y="259"/>
                  </a:lnTo>
                  <a:lnTo>
                    <a:pt x="125" y="223"/>
                  </a:lnTo>
                  <a:lnTo>
                    <a:pt x="106" y="188"/>
                  </a:lnTo>
                  <a:lnTo>
                    <a:pt x="77" y="144"/>
                  </a:lnTo>
                  <a:lnTo>
                    <a:pt x="48" y="105"/>
                  </a:lnTo>
                  <a:lnTo>
                    <a:pt x="27" y="79"/>
                  </a:lnTo>
                  <a:lnTo>
                    <a:pt x="0" y="45"/>
                  </a:lnTo>
                  <a:lnTo>
                    <a:pt x="58" y="55"/>
                  </a:lnTo>
                  <a:lnTo>
                    <a:pt x="116" y="62"/>
                  </a:lnTo>
                  <a:lnTo>
                    <a:pt x="182" y="68"/>
                  </a:lnTo>
                  <a:lnTo>
                    <a:pt x="243" y="70"/>
                  </a:lnTo>
                  <a:lnTo>
                    <a:pt x="281" y="70"/>
                  </a:lnTo>
                  <a:lnTo>
                    <a:pt x="318" y="68"/>
                  </a:lnTo>
                  <a:lnTo>
                    <a:pt x="376" y="63"/>
                  </a:lnTo>
                  <a:lnTo>
                    <a:pt x="428" y="56"/>
                  </a:lnTo>
                  <a:lnTo>
                    <a:pt x="472" y="50"/>
                  </a:lnTo>
                  <a:lnTo>
                    <a:pt x="525" y="36"/>
                  </a:lnTo>
                  <a:lnTo>
                    <a:pt x="581" y="24"/>
                  </a:lnTo>
                  <a:lnTo>
                    <a:pt x="659" y="0"/>
                  </a:lnTo>
                  <a:lnTo>
                    <a:pt x="480" y="166"/>
                  </a:lnTo>
                  <a:lnTo>
                    <a:pt x="553" y="196"/>
                  </a:lnTo>
                  <a:lnTo>
                    <a:pt x="639" y="229"/>
                  </a:lnTo>
                  <a:lnTo>
                    <a:pt x="711" y="256"/>
                  </a:lnTo>
                  <a:lnTo>
                    <a:pt x="806" y="287"/>
                  </a:lnTo>
                  <a:lnTo>
                    <a:pt x="866" y="303"/>
                  </a:lnTo>
                  <a:lnTo>
                    <a:pt x="922" y="319"/>
                  </a:lnTo>
                  <a:lnTo>
                    <a:pt x="1004" y="338"/>
                  </a:lnTo>
                  <a:lnTo>
                    <a:pt x="1083" y="355"/>
                  </a:lnTo>
                  <a:lnTo>
                    <a:pt x="1173" y="369"/>
                  </a:lnTo>
                  <a:lnTo>
                    <a:pt x="1250" y="377"/>
                  </a:lnTo>
                  <a:lnTo>
                    <a:pt x="1333" y="384"/>
                  </a:lnTo>
                  <a:lnTo>
                    <a:pt x="1418" y="391"/>
                  </a:lnTo>
                  <a:lnTo>
                    <a:pt x="1485" y="392"/>
                  </a:lnTo>
                  <a:lnTo>
                    <a:pt x="1573" y="390"/>
                  </a:lnTo>
                  <a:lnTo>
                    <a:pt x="1662" y="387"/>
                  </a:lnTo>
                  <a:lnTo>
                    <a:pt x="1744" y="384"/>
                  </a:lnTo>
                  <a:lnTo>
                    <a:pt x="1834" y="378"/>
                  </a:lnTo>
                  <a:lnTo>
                    <a:pt x="1935" y="370"/>
                  </a:lnTo>
                  <a:lnTo>
                    <a:pt x="2033" y="361"/>
                  </a:lnTo>
                  <a:lnTo>
                    <a:pt x="2122" y="345"/>
                  </a:lnTo>
                  <a:lnTo>
                    <a:pt x="2185" y="337"/>
                  </a:lnTo>
                  <a:lnTo>
                    <a:pt x="2246" y="324"/>
                  </a:lnTo>
                  <a:lnTo>
                    <a:pt x="2297" y="310"/>
                  </a:lnTo>
                  <a:lnTo>
                    <a:pt x="2343" y="297"/>
                  </a:lnTo>
                  <a:lnTo>
                    <a:pt x="2381" y="280"/>
                  </a:lnTo>
                  <a:lnTo>
                    <a:pt x="2515" y="220"/>
                  </a:lnTo>
                </a:path>
              </a:pathLst>
            </a:custGeom>
            <a:solidFill>
              <a:srgbClr val="B0D460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168028" name="Object 92"/>
          <p:cNvGraphicFramePr>
            <a:graphicFrameLocks noChangeAspect="1"/>
          </p:cNvGraphicFramePr>
          <p:nvPr/>
        </p:nvGraphicFramePr>
        <p:xfrm>
          <a:off x="2597150" y="5715000"/>
          <a:ext cx="4165600" cy="457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9095" name="Equation" r:id="rId4" imgW="4165600" imgH="457200" progId="Equation.DSMT4">
                  <p:embed/>
                </p:oleObj>
              </mc:Choice>
              <mc:Fallback>
                <p:oleObj name="Equation" r:id="rId4" imgW="4165600" imgH="457200" progId="Equation.DSMT4">
                  <p:embed/>
                  <p:pic>
                    <p:nvPicPr>
                      <p:cNvPr id="168028" name="Object 9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97150" y="5715000"/>
                        <a:ext cx="4165600" cy="457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791780779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1680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8027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Rectangle 3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Normal Approximation of Binomial Distribution</a:t>
            </a:r>
          </a:p>
        </p:txBody>
      </p:sp>
      <p:sp>
        <p:nvSpPr>
          <p:cNvPr id="171012" name="Rectangle 4"/>
          <p:cNvSpPr>
            <a:spLocks noGrp="1" noChangeArrowheads="1"/>
          </p:cNvSpPr>
          <p:nvPr>
            <p:ph type="body" sz="half" idx="1"/>
          </p:nvPr>
        </p:nvSpPr>
        <p:spPr>
          <a:xfrm>
            <a:off x="422275" y="1816100"/>
            <a:ext cx="4324350" cy="4114800"/>
          </a:xfrm>
          <a:noFill/>
        </p:spPr>
        <p:txBody>
          <a:bodyPr lIns="90488" tIns="44450" rIns="90488" bIns="44450"/>
          <a:lstStyle/>
          <a:p>
            <a:pPr marL="533400" indent="-533400">
              <a:spcBef>
                <a:spcPct val="40000"/>
              </a:spcBef>
              <a:buClr>
                <a:srgbClr val="8E0D30"/>
              </a:buClr>
              <a:buFontTx/>
              <a:buAutoNum type="arabicPeriod"/>
            </a:pPr>
            <a:r>
              <a:rPr lang="en-US" altLang="en-US" sz="2800"/>
              <a:t>Useful because not all binomial tables exist </a:t>
            </a:r>
          </a:p>
          <a:p>
            <a:pPr marL="533400" indent="-533400">
              <a:spcBef>
                <a:spcPct val="40000"/>
              </a:spcBef>
              <a:buClr>
                <a:srgbClr val="8E0D30"/>
              </a:buClr>
              <a:buFontTx/>
              <a:buAutoNum type="arabicPeriod"/>
            </a:pPr>
            <a:r>
              <a:rPr lang="en-US" altLang="en-US" sz="2800"/>
              <a:t>Requires large sample size</a:t>
            </a:r>
          </a:p>
          <a:p>
            <a:pPr marL="533400" indent="-533400">
              <a:spcBef>
                <a:spcPct val="40000"/>
              </a:spcBef>
              <a:buClr>
                <a:srgbClr val="8E0D30"/>
              </a:buClr>
              <a:buFontTx/>
              <a:buAutoNum type="arabicPeriod"/>
            </a:pPr>
            <a:r>
              <a:rPr lang="en-US" altLang="en-US" sz="2800"/>
              <a:t>Gives approximate probability only</a:t>
            </a:r>
          </a:p>
          <a:p>
            <a:pPr marL="533400" indent="-533400">
              <a:spcBef>
                <a:spcPct val="40000"/>
              </a:spcBef>
              <a:buClr>
                <a:srgbClr val="8E0D30"/>
              </a:buClr>
              <a:buFontTx/>
              <a:buAutoNum type="arabicPeriod"/>
            </a:pPr>
            <a:r>
              <a:rPr lang="en-US" altLang="en-US" sz="2800"/>
              <a:t>Need correction for continuity</a:t>
            </a:r>
          </a:p>
        </p:txBody>
      </p:sp>
      <p:grpSp>
        <p:nvGrpSpPr>
          <p:cNvPr id="2" name="Group 56"/>
          <p:cNvGrpSpPr>
            <a:grpSpLocks/>
          </p:cNvGrpSpPr>
          <p:nvPr/>
        </p:nvGrpSpPr>
        <p:grpSpPr bwMode="auto">
          <a:xfrm>
            <a:off x="4572000" y="2667000"/>
            <a:ext cx="4235450" cy="2770188"/>
            <a:chOff x="2836" y="1179"/>
            <a:chExt cx="2668" cy="1745"/>
          </a:xfrm>
        </p:grpSpPr>
        <p:sp>
          <p:nvSpPr>
            <p:cNvPr id="171010" name="Rectangle 2"/>
            <p:cNvSpPr>
              <a:spLocks noChangeArrowheads="1"/>
            </p:cNvSpPr>
            <p:nvPr/>
          </p:nvSpPr>
          <p:spPr bwMode="auto">
            <a:xfrm>
              <a:off x="2836" y="1564"/>
              <a:ext cx="2668" cy="1360"/>
            </a:xfrm>
            <a:prstGeom prst="rect">
              <a:avLst/>
            </a:prstGeom>
            <a:noFill/>
            <a:ln w="12700">
              <a:solidFill>
                <a:schemeClr val="bg1"/>
              </a:solidFill>
              <a:miter lim="800000"/>
              <a:headEnd/>
              <a:tailEnd/>
            </a:ln>
            <a:effectLst>
              <a:prstShdw prst="shdw17" dist="17961" dir="2700000">
                <a:schemeClr val="bg1">
                  <a:gamma/>
                  <a:shade val="60000"/>
                  <a:invGamma/>
                </a:schemeClr>
              </a:prstShdw>
            </a:effectLst>
          </p:spPr>
          <p:txBody>
            <a:bodyPr wrap="none" anchor="ctr"/>
            <a:lstStyle/>
            <a:p>
              <a:pPr>
                <a:defRPr/>
              </a:pPr>
              <a:endParaRPr lang="en-US">
                <a:latin typeface="Times New Roman" charset="0"/>
                <a:cs typeface="Times New Roman" charset="0"/>
              </a:endParaRPr>
            </a:p>
          </p:txBody>
        </p:sp>
        <p:sp>
          <p:nvSpPr>
            <p:cNvPr id="93190" name="Rectangle 5"/>
            <p:cNvSpPr>
              <a:spLocks noChangeArrowheads="1"/>
            </p:cNvSpPr>
            <p:nvPr/>
          </p:nvSpPr>
          <p:spPr bwMode="auto">
            <a:xfrm>
              <a:off x="3217" y="1179"/>
              <a:ext cx="1870" cy="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sz="2800" b="1" i="1"/>
                <a:t>n</a:t>
              </a:r>
              <a:r>
                <a:rPr lang="en-US" altLang="en-US" sz="2800" b="1"/>
                <a:t> = 10  </a:t>
              </a:r>
              <a:r>
                <a:rPr lang="en-US" altLang="en-US" sz="2800" b="1" i="1"/>
                <a:t>p</a:t>
              </a:r>
              <a:r>
                <a:rPr lang="en-US" altLang="en-US" sz="2800" b="1"/>
                <a:t> = 0.50</a:t>
              </a:r>
            </a:p>
          </p:txBody>
        </p:sp>
        <p:sp>
          <p:nvSpPr>
            <p:cNvPr id="93191" name="Line 6"/>
            <p:cNvSpPr>
              <a:spLocks noChangeShapeType="1"/>
            </p:cNvSpPr>
            <p:nvPr/>
          </p:nvSpPr>
          <p:spPr bwMode="auto">
            <a:xfrm>
              <a:off x="3159" y="2339"/>
              <a:ext cx="201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192" name="Line 7"/>
            <p:cNvSpPr>
              <a:spLocks noChangeShapeType="1"/>
            </p:cNvSpPr>
            <p:nvPr/>
          </p:nvSpPr>
          <p:spPr bwMode="auto">
            <a:xfrm>
              <a:off x="3159" y="2128"/>
              <a:ext cx="201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193" name="Line 8"/>
            <p:cNvSpPr>
              <a:spLocks noChangeShapeType="1"/>
            </p:cNvSpPr>
            <p:nvPr/>
          </p:nvSpPr>
          <p:spPr bwMode="auto">
            <a:xfrm>
              <a:off x="3159" y="1919"/>
              <a:ext cx="201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194" name="Freeform 9"/>
            <p:cNvSpPr>
              <a:spLocks/>
            </p:cNvSpPr>
            <p:nvPr/>
          </p:nvSpPr>
          <p:spPr bwMode="auto">
            <a:xfrm>
              <a:off x="3155" y="2546"/>
              <a:ext cx="184" cy="3"/>
            </a:xfrm>
            <a:custGeom>
              <a:avLst/>
              <a:gdLst>
                <a:gd name="T0" fmla="*/ 0 w 184"/>
                <a:gd name="T1" fmla="*/ 0 h 3"/>
                <a:gd name="T2" fmla="*/ 183 w 184"/>
                <a:gd name="T3" fmla="*/ 0 h 3"/>
                <a:gd name="T4" fmla="*/ 183 w 184"/>
                <a:gd name="T5" fmla="*/ 2 h 3"/>
                <a:gd name="T6" fmla="*/ 0 w 184"/>
                <a:gd name="T7" fmla="*/ 2 h 3"/>
                <a:gd name="T8" fmla="*/ 0 w 18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4"/>
                <a:gd name="T16" fmla="*/ 0 h 3"/>
                <a:gd name="T17" fmla="*/ 184 w 184"/>
                <a:gd name="T18" fmla="*/ 3 h 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4" h="3">
                  <a:moveTo>
                    <a:pt x="0" y="0"/>
                  </a:moveTo>
                  <a:lnTo>
                    <a:pt x="183" y="0"/>
                  </a:lnTo>
                  <a:lnTo>
                    <a:pt x="183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rgbClr val="00DFCA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195" name="Freeform 10"/>
            <p:cNvSpPr>
              <a:spLocks/>
            </p:cNvSpPr>
            <p:nvPr/>
          </p:nvSpPr>
          <p:spPr bwMode="auto">
            <a:xfrm>
              <a:off x="3338" y="2527"/>
              <a:ext cx="185" cy="22"/>
            </a:xfrm>
            <a:custGeom>
              <a:avLst/>
              <a:gdLst>
                <a:gd name="T0" fmla="*/ 0 w 185"/>
                <a:gd name="T1" fmla="*/ 0 h 22"/>
                <a:gd name="T2" fmla="*/ 184 w 185"/>
                <a:gd name="T3" fmla="*/ 0 h 22"/>
                <a:gd name="T4" fmla="*/ 184 w 185"/>
                <a:gd name="T5" fmla="*/ 21 h 22"/>
                <a:gd name="T6" fmla="*/ 0 w 185"/>
                <a:gd name="T7" fmla="*/ 21 h 22"/>
                <a:gd name="T8" fmla="*/ 0 w 18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5"/>
                <a:gd name="T16" fmla="*/ 0 h 22"/>
                <a:gd name="T17" fmla="*/ 185 w 185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5" h="22">
                  <a:moveTo>
                    <a:pt x="0" y="0"/>
                  </a:moveTo>
                  <a:lnTo>
                    <a:pt x="184" y="0"/>
                  </a:lnTo>
                  <a:lnTo>
                    <a:pt x="184" y="21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solidFill>
              <a:srgbClr val="F1B393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196" name="Freeform 11"/>
            <p:cNvSpPr>
              <a:spLocks/>
            </p:cNvSpPr>
            <p:nvPr/>
          </p:nvSpPr>
          <p:spPr bwMode="auto">
            <a:xfrm>
              <a:off x="3522" y="2456"/>
              <a:ext cx="185" cy="93"/>
            </a:xfrm>
            <a:custGeom>
              <a:avLst/>
              <a:gdLst>
                <a:gd name="T0" fmla="*/ 0 w 185"/>
                <a:gd name="T1" fmla="*/ 0 h 93"/>
                <a:gd name="T2" fmla="*/ 184 w 185"/>
                <a:gd name="T3" fmla="*/ 0 h 93"/>
                <a:gd name="T4" fmla="*/ 184 w 185"/>
                <a:gd name="T5" fmla="*/ 92 h 93"/>
                <a:gd name="T6" fmla="*/ 0 w 185"/>
                <a:gd name="T7" fmla="*/ 92 h 93"/>
                <a:gd name="T8" fmla="*/ 0 w 185"/>
                <a:gd name="T9" fmla="*/ 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5"/>
                <a:gd name="T16" fmla="*/ 0 h 93"/>
                <a:gd name="T17" fmla="*/ 185 w 185"/>
                <a:gd name="T18" fmla="*/ 93 h 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5" h="93">
                  <a:moveTo>
                    <a:pt x="0" y="0"/>
                  </a:moveTo>
                  <a:lnTo>
                    <a:pt x="184" y="0"/>
                  </a:lnTo>
                  <a:lnTo>
                    <a:pt x="184" y="92"/>
                  </a:lnTo>
                  <a:lnTo>
                    <a:pt x="0" y="92"/>
                  </a:lnTo>
                  <a:lnTo>
                    <a:pt x="0" y="0"/>
                  </a:lnTo>
                </a:path>
              </a:pathLst>
            </a:custGeom>
            <a:solidFill>
              <a:srgbClr val="F1B393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197" name="Freeform 12"/>
            <p:cNvSpPr>
              <a:spLocks/>
            </p:cNvSpPr>
            <p:nvPr/>
          </p:nvSpPr>
          <p:spPr bwMode="auto">
            <a:xfrm>
              <a:off x="3706" y="2304"/>
              <a:ext cx="184" cy="245"/>
            </a:xfrm>
            <a:custGeom>
              <a:avLst/>
              <a:gdLst>
                <a:gd name="T0" fmla="*/ 0 w 184"/>
                <a:gd name="T1" fmla="*/ 0 h 245"/>
                <a:gd name="T2" fmla="*/ 183 w 184"/>
                <a:gd name="T3" fmla="*/ 0 h 245"/>
                <a:gd name="T4" fmla="*/ 183 w 184"/>
                <a:gd name="T5" fmla="*/ 244 h 245"/>
                <a:gd name="T6" fmla="*/ 0 w 184"/>
                <a:gd name="T7" fmla="*/ 244 h 245"/>
                <a:gd name="T8" fmla="*/ 0 w 184"/>
                <a:gd name="T9" fmla="*/ 0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4"/>
                <a:gd name="T16" fmla="*/ 0 h 245"/>
                <a:gd name="T17" fmla="*/ 184 w 184"/>
                <a:gd name="T18" fmla="*/ 245 h 2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4" h="245">
                  <a:moveTo>
                    <a:pt x="0" y="0"/>
                  </a:moveTo>
                  <a:lnTo>
                    <a:pt x="183" y="0"/>
                  </a:lnTo>
                  <a:lnTo>
                    <a:pt x="183" y="244"/>
                  </a:lnTo>
                  <a:lnTo>
                    <a:pt x="0" y="244"/>
                  </a:lnTo>
                  <a:lnTo>
                    <a:pt x="0" y="0"/>
                  </a:lnTo>
                </a:path>
              </a:pathLst>
            </a:custGeom>
            <a:solidFill>
              <a:srgbClr val="F1B393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198" name="Freeform 13"/>
            <p:cNvSpPr>
              <a:spLocks/>
            </p:cNvSpPr>
            <p:nvPr/>
          </p:nvSpPr>
          <p:spPr bwMode="auto">
            <a:xfrm>
              <a:off x="3889" y="2118"/>
              <a:ext cx="185" cy="431"/>
            </a:xfrm>
            <a:custGeom>
              <a:avLst/>
              <a:gdLst>
                <a:gd name="T0" fmla="*/ 0 w 185"/>
                <a:gd name="T1" fmla="*/ 0 h 431"/>
                <a:gd name="T2" fmla="*/ 184 w 185"/>
                <a:gd name="T3" fmla="*/ 0 h 431"/>
                <a:gd name="T4" fmla="*/ 184 w 185"/>
                <a:gd name="T5" fmla="*/ 430 h 431"/>
                <a:gd name="T6" fmla="*/ 0 w 185"/>
                <a:gd name="T7" fmla="*/ 430 h 431"/>
                <a:gd name="T8" fmla="*/ 0 w 185"/>
                <a:gd name="T9" fmla="*/ 0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5"/>
                <a:gd name="T16" fmla="*/ 0 h 431"/>
                <a:gd name="T17" fmla="*/ 185 w 185"/>
                <a:gd name="T18" fmla="*/ 431 h 4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5" h="431">
                  <a:moveTo>
                    <a:pt x="0" y="0"/>
                  </a:moveTo>
                  <a:lnTo>
                    <a:pt x="184" y="0"/>
                  </a:lnTo>
                  <a:lnTo>
                    <a:pt x="184" y="430"/>
                  </a:lnTo>
                  <a:lnTo>
                    <a:pt x="0" y="430"/>
                  </a:lnTo>
                  <a:lnTo>
                    <a:pt x="0" y="0"/>
                  </a:lnTo>
                </a:path>
              </a:pathLst>
            </a:custGeom>
            <a:solidFill>
              <a:srgbClr val="F1B393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199" name="Freeform 14"/>
            <p:cNvSpPr>
              <a:spLocks/>
            </p:cNvSpPr>
            <p:nvPr/>
          </p:nvSpPr>
          <p:spPr bwMode="auto">
            <a:xfrm>
              <a:off x="4073" y="2033"/>
              <a:ext cx="187" cy="516"/>
            </a:xfrm>
            <a:custGeom>
              <a:avLst/>
              <a:gdLst>
                <a:gd name="T0" fmla="*/ 0 w 187"/>
                <a:gd name="T1" fmla="*/ 0 h 516"/>
                <a:gd name="T2" fmla="*/ 186 w 187"/>
                <a:gd name="T3" fmla="*/ 0 h 516"/>
                <a:gd name="T4" fmla="*/ 186 w 187"/>
                <a:gd name="T5" fmla="*/ 515 h 516"/>
                <a:gd name="T6" fmla="*/ 0 w 187"/>
                <a:gd name="T7" fmla="*/ 515 h 516"/>
                <a:gd name="T8" fmla="*/ 0 w 187"/>
                <a:gd name="T9" fmla="*/ 0 h 5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7"/>
                <a:gd name="T16" fmla="*/ 0 h 516"/>
                <a:gd name="T17" fmla="*/ 187 w 187"/>
                <a:gd name="T18" fmla="*/ 516 h 5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7" h="516">
                  <a:moveTo>
                    <a:pt x="0" y="0"/>
                  </a:moveTo>
                  <a:lnTo>
                    <a:pt x="186" y="0"/>
                  </a:lnTo>
                  <a:lnTo>
                    <a:pt x="186" y="515"/>
                  </a:lnTo>
                  <a:lnTo>
                    <a:pt x="0" y="515"/>
                  </a:lnTo>
                  <a:lnTo>
                    <a:pt x="0" y="0"/>
                  </a:lnTo>
                </a:path>
              </a:pathLst>
            </a:custGeom>
            <a:solidFill>
              <a:srgbClr val="F1B393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200" name="Freeform 15"/>
            <p:cNvSpPr>
              <a:spLocks/>
            </p:cNvSpPr>
            <p:nvPr/>
          </p:nvSpPr>
          <p:spPr bwMode="auto">
            <a:xfrm>
              <a:off x="4259" y="2118"/>
              <a:ext cx="185" cy="431"/>
            </a:xfrm>
            <a:custGeom>
              <a:avLst/>
              <a:gdLst>
                <a:gd name="T0" fmla="*/ 0 w 185"/>
                <a:gd name="T1" fmla="*/ 0 h 431"/>
                <a:gd name="T2" fmla="*/ 184 w 185"/>
                <a:gd name="T3" fmla="*/ 0 h 431"/>
                <a:gd name="T4" fmla="*/ 184 w 185"/>
                <a:gd name="T5" fmla="*/ 430 h 431"/>
                <a:gd name="T6" fmla="*/ 0 w 185"/>
                <a:gd name="T7" fmla="*/ 430 h 431"/>
                <a:gd name="T8" fmla="*/ 0 w 185"/>
                <a:gd name="T9" fmla="*/ 0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5"/>
                <a:gd name="T16" fmla="*/ 0 h 431"/>
                <a:gd name="T17" fmla="*/ 185 w 185"/>
                <a:gd name="T18" fmla="*/ 431 h 4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5" h="431">
                  <a:moveTo>
                    <a:pt x="0" y="0"/>
                  </a:moveTo>
                  <a:lnTo>
                    <a:pt x="184" y="0"/>
                  </a:lnTo>
                  <a:lnTo>
                    <a:pt x="184" y="430"/>
                  </a:lnTo>
                  <a:lnTo>
                    <a:pt x="0" y="430"/>
                  </a:lnTo>
                  <a:lnTo>
                    <a:pt x="0" y="0"/>
                  </a:lnTo>
                </a:path>
              </a:pathLst>
            </a:custGeom>
            <a:solidFill>
              <a:srgbClr val="F1B393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201" name="Freeform 16"/>
            <p:cNvSpPr>
              <a:spLocks/>
            </p:cNvSpPr>
            <p:nvPr/>
          </p:nvSpPr>
          <p:spPr bwMode="auto">
            <a:xfrm>
              <a:off x="4443" y="2304"/>
              <a:ext cx="184" cy="245"/>
            </a:xfrm>
            <a:custGeom>
              <a:avLst/>
              <a:gdLst>
                <a:gd name="T0" fmla="*/ 0 w 184"/>
                <a:gd name="T1" fmla="*/ 0 h 245"/>
                <a:gd name="T2" fmla="*/ 183 w 184"/>
                <a:gd name="T3" fmla="*/ 0 h 245"/>
                <a:gd name="T4" fmla="*/ 183 w 184"/>
                <a:gd name="T5" fmla="*/ 244 h 245"/>
                <a:gd name="T6" fmla="*/ 0 w 184"/>
                <a:gd name="T7" fmla="*/ 244 h 245"/>
                <a:gd name="T8" fmla="*/ 0 w 184"/>
                <a:gd name="T9" fmla="*/ 0 h 2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4"/>
                <a:gd name="T16" fmla="*/ 0 h 245"/>
                <a:gd name="T17" fmla="*/ 184 w 184"/>
                <a:gd name="T18" fmla="*/ 245 h 2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4" h="245">
                  <a:moveTo>
                    <a:pt x="0" y="0"/>
                  </a:moveTo>
                  <a:lnTo>
                    <a:pt x="183" y="0"/>
                  </a:lnTo>
                  <a:lnTo>
                    <a:pt x="183" y="244"/>
                  </a:lnTo>
                  <a:lnTo>
                    <a:pt x="0" y="244"/>
                  </a:lnTo>
                  <a:lnTo>
                    <a:pt x="0" y="0"/>
                  </a:lnTo>
                </a:path>
              </a:pathLst>
            </a:custGeom>
            <a:solidFill>
              <a:srgbClr val="F1B393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202" name="Freeform 17"/>
            <p:cNvSpPr>
              <a:spLocks/>
            </p:cNvSpPr>
            <p:nvPr/>
          </p:nvSpPr>
          <p:spPr bwMode="auto">
            <a:xfrm>
              <a:off x="4626" y="2456"/>
              <a:ext cx="185" cy="93"/>
            </a:xfrm>
            <a:custGeom>
              <a:avLst/>
              <a:gdLst>
                <a:gd name="T0" fmla="*/ 0 w 185"/>
                <a:gd name="T1" fmla="*/ 0 h 93"/>
                <a:gd name="T2" fmla="*/ 184 w 185"/>
                <a:gd name="T3" fmla="*/ 0 h 93"/>
                <a:gd name="T4" fmla="*/ 184 w 185"/>
                <a:gd name="T5" fmla="*/ 92 h 93"/>
                <a:gd name="T6" fmla="*/ 0 w 185"/>
                <a:gd name="T7" fmla="*/ 92 h 93"/>
                <a:gd name="T8" fmla="*/ 0 w 185"/>
                <a:gd name="T9" fmla="*/ 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5"/>
                <a:gd name="T16" fmla="*/ 0 h 93"/>
                <a:gd name="T17" fmla="*/ 185 w 185"/>
                <a:gd name="T18" fmla="*/ 93 h 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5" h="93">
                  <a:moveTo>
                    <a:pt x="0" y="0"/>
                  </a:moveTo>
                  <a:lnTo>
                    <a:pt x="184" y="0"/>
                  </a:lnTo>
                  <a:lnTo>
                    <a:pt x="184" y="92"/>
                  </a:lnTo>
                  <a:lnTo>
                    <a:pt x="0" y="92"/>
                  </a:lnTo>
                  <a:lnTo>
                    <a:pt x="0" y="0"/>
                  </a:lnTo>
                </a:path>
              </a:pathLst>
            </a:custGeom>
            <a:solidFill>
              <a:srgbClr val="F1B393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203" name="Freeform 18"/>
            <p:cNvSpPr>
              <a:spLocks/>
            </p:cNvSpPr>
            <p:nvPr/>
          </p:nvSpPr>
          <p:spPr bwMode="auto">
            <a:xfrm>
              <a:off x="4810" y="2527"/>
              <a:ext cx="185" cy="22"/>
            </a:xfrm>
            <a:custGeom>
              <a:avLst/>
              <a:gdLst>
                <a:gd name="T0" fmla="*/ 0 w 185"/>
                <a:gd name="T1" fmla="*/ 0 h 22"/>
                <a:gd name="T2" fmla="*/ 184 w 185"/>
                <a:gd name="T3" fmla="*/ 0 h 22"/>
                <a:gd name="T4" fmla="*/ 184 w 185"/>
                <a:gd name="T5" fmla="*/ 21 h 22"/>
                <a:gd name="T6" fmla="*/ 0 w 185"/>
                <a:gd name="T7" fmla="*/ 21 h 22"/>
                <a:gd name="T8" fmla="*/ 0 w 18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5"/>
                <a:gd name="T16" fmla="*/ 0 h 22"/>
                <a:gd name="T17" fmla="*/ 185 w 185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5" h="22">
                  <a:moveTo>
                    <a:pt x="0" y="0"/>
                  </a:moveTo>
                  <a:lnTo>
                    <a:pt x="184" y="0"/>
                  </a:lnTo>
                  <a:lnTo>
                    <a:pt x="184" y="21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solidFill>
              <a:srgbClr val="F1B393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204" name="Freeform 19"/>
            <p:cNvSpPr>
              <a:spLocks/>
            </p:cNvSpPr>
            <p:nvPr/>
          </p:nvSpPr>
          <p:spPr bwMode="auto">
            <a:xfrm>
              <a:off x="4994" y="2546"/>
              <a:ext cx="184" cy="3"/>
            </a:xfrm>
            <a:custGeom>
              <a:avLst/>
              <a:gdLst>
                <a:gd name="T0" fmla="*/ 0 w 184"/>
                <a:gd name="T1" fmla="*/ 0 h 3"/>
                <a:gd name="T2" fmla="*/ 183 w 184"/>
                <a:gd name="T3" fmla="*/ 0 h 3"/>
                <a:gd name="T4" fmla="*/ 183 w 184"/>
                <a:gd name="T5" fmla="*/ 2 h 3"/>
                <a:gd name="T6" fmla="*/ 0 w 184"/>
                <a:gd name="T7" fmla="*/ 2 h 3"/>
                <a:gd name="T8" fmla="*/ 0 w 18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4"/>
                <a:gd name="T16" fmla="*/ 0 h 3"/>
                <a:gd name="T17" fmla="*/ 184 w 184"/>
                <a:gd name="T18" fmla="*/ 3 h 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4" h="3">
                  <a:moveTo>
                    <a:pt x="0" y="0"/>
                  </a:moveTo>
                  <a:lnTo>
                    <a:pt x="183" y="0"/>
                  </a:lnTo>
                  <a:lnTo>
                    <a:pt x="183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solidFill>
              <a:srgbClr val="00DFCA"/>
            </a:solidFill>
            <a:ln w="12700" cap="rnd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205" name="Line 25"/>
            <p:cNvSpPr>
              <a:spLocks noChangeShapeType="1"/>
            </p:cNvSpPr>
            <p:nvPr/>
          </p:nvSpPr>
          <p:spPr bwMode="auto">
            <a:xfrm>
              <a:off x="3168" y="2544"/>
              <a:ext cx="2014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206" name="Line 27"/>
            <p:cNvSpPr>
              <a:spLocks noChangeShapeType="1"/>
            </p:cNvSpPr>
            <p:nvPr/>
          </p:nvSpPr>
          <p:spPr bwMode="auto">
            <a:xfrm flipV="1">
              <a:off x="3338" y="2544"/>
              <a:ext cx="0" cy="59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207" name="Line 28"/>
            <p:cNvSpPr>
              <a:spLocks noChangeShapeType="1"/>
            </p:cNvSpPr>
            <p:nvPr/>
          </p:nvSpPr>
          <p:spPr bwMode="auto">
            <a:xfrm flipV="1">
              <a:off x="3522" y="2544"/>
              <a:ext cx="0" cy="59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208" name="Line 29"/>
            <p:cNvSpPr>
              <a:spLocks noChangeShapeType="1"/>
            </p:cNvSpPr>
            <p:nvPr/>
          </p:nvSpPr>
          <p:spPr bwMode="auto">
            <a:xfrm flipV="1">
              <a:off x="3706" y="2544"/>
              <a:ext cx="0" cy="59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209" name="Line 30"/>
            <p:cNvSpPr>
              <a:spLocks noChangeShapeType="1"/>
            </p:cNvSpPr>
            <p:nvPr/>
          </p:nvSpPr>
          <p:spPr bwMode="auto">
            <a:xfrm flipV="1">
              <a:off x="3889" y="2544"/>
              <a:ext cx="0" cy="59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210" name="Line 31"/>
            <p:cNvSpPr>
              <a:spLocks noChangeShapeType="1"/>
            </p:cNvSpPr>
            <p:nvPr/>
          </p:nvSpPr>
          <p:spPr bwMode="auto">
            <a:xfrm flipV="1">
              <a:off x="4073" y="2544"/>
              <a:ext cx="0" cy="59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211" name="Line 32"/>
            <p:cNvSpPr>
              <a:spLocks noChangeShapeType="1"/>
            </p:cNvSpPr>
            <p:nvPr/>
          </p:nvSpPr>
          <p:spPr bwMode="auto">
            <a:xfrm flipV="1">
              <a:off x="4259" y="2544"/>
              <a:ext cx="0" cy="59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212" name="Line 33"/>
            <p:cNvSpPr>
              <a:spLocks noChangeShapeType="1"/>
            </p:cNvSpPr>
            <p:nvPr/>
          </p:nvSpPr>
          <p:spPr bwMode="auto">
            <a:xfrm flipV="1">
              <a:off x="4443" y="2544"/>
              <a:ext cx="0" cy="59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213" name="Line 34"/>
            <p:cNvSpPr>
              <a:spLocks noChangeShapeType="1"/>
            </p:cNvSpPr>
            <p:nvPr/>
          </p:nvSpPr>
          <p:spPr bwMode="auto">
            <a:xfrm flipV="1">
              <a:off x="4626" y="2544"/>
              <a:ext cx="0" cy="59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214" name="Line 35"/>
            <p:cNvSpPr>
              <a:spLocks noChangeShapeType="1"/>
            </p:cNvSpPr>
            <p:nvPr/>
          </p:nvSpPr>
          <p:spPr bwMode="auto">
            <a:xfrm flipV="1">
              <a:off x="4810" y="2544"/>
              <a:ext cx="0" cy="59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215" name="Line 36"/>
            <p:cNvSpPr>
              <a:spLocks noChangeShapeType="1"/>
            </p:cNvSpPr>
            <p:nvPr/>
          </p:nvSpPr>
          <p:spPr bwMode="auto">
            <a:xfrm flipV="1">
              <a:off x="4994" y="2544"/>
              <a:ext cx="0" cy="59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216" name="Line 37"/>
            <p:cNvSpPr>
              <a:spLocks noChangeShapeType="1"/>
            </p:cNvSpPr>
            <p:nvPr/>
          </p:nvSpPr>
          <p:spPr bwMode="auto">
            <a:xfrm flipV="1">
              <a:off x="5177" y="2544"/>
              <a:ext cx="0" cy="59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217" name="Rectangle 38"/>
            <p:cNvSpPr>
              <a:spLocks noChangeArrowheads="1"/>
            </p:cNvSpPr>
            <p:nvPr/>
          </p:nvSpPr>
          <p:spPr bwMode="auto">
            <a:xfrm>
              <a:off x="2840" y="2398"/>
              <a:ext cx="258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b="1"/>
                <a:t>.0</a:t>
              </a:r>
            </a:p>
          </p:txBody>
        </p:sp>
        <p:sp>
          <p:nvSpPr>
            <p:cNvPr id="93218" name="Rectangle 39"/>
            <p:cNvSpPr>
              <a:spLocks noChangeArrowheads="1"/>
            </p:cNvSpPr>
            <p:nvPr/>
          </p:nvSpPr>
          <p:spPr bwMode="auto">
            <a:xfrm>
              <a:off x="2840" y="2189"/>
              <a:ext cx="258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b="1"/>
                <a:t>.1</a:t>
              </a:r>
            </a:p>
          </p:txBody>
        </p:sp>
        <p:sp>
          <p:nvSpPr>
            <p:cNvPr id="93219" name="Rectangle 40"/>
            <p:cNvSpPr>
              <a:spLocks noChangeArrowheads="1"/>
            </p:cNvSpPr>
            <p:nvPr/>
          </p:nvSpPr>
          <p:spPr bwMode="auto">
            <a:xfrm>
              <a:off x="2840" y="1978"/>
              <a:ext cx="258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b="1"/>
                <a:t>.2</a:t>
              </a:r>
            </a:p>
          </p:txBody>
        </p:sp>
        <p:sp>
          <p:nvSpPr>
            <p:cNvPr id="93220" name="Rectangle 41"/>
            <p:cNvSpPr>
              <a:spLocks noChangeArrowheads="1"/>
            </p:cNvSpPr>
            <p:nvPr/>
          </p:nvSpPr>
          <p:spPr bwMode="auto">
            <a:xfrm>
              <a:off x="2840" y="1769"/>
              <a:ext cx="258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b="1"/>
                <a:t>.3</a:t>
              </a:r>
            </a:p>
          </p:txBody>
        </p:sp>
        <p:sp>
          <p:nvSpPr>
            <p:cNvPr id="93221" name="Rectangle 42"/>
            <p:cNvSpPr>
              <a:spLocks noChangeArrowheads="1"/>
            </p:cNvSpPr>
            <p:nvPr/>
          </p:nvSpPr>
          <p:spPr bwMode="auto">
            <a:xfrm>
              <a:off x="3062" y="2637"/>
              <a:ext cx="210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b="1"/>
                <a:t>0</a:t>
              </a:r>
            </a:p>
          </p:txBody>
        </p:sp>
        <p:sp>
          <p:nvSpPr>
            <p:cNvPr id="93222" name="Rectangle 43"/>
            <p:cNvSpPr>
              <a:spLocks noChangeArrowheads="1"/>
            </p:cNvSpPr>
            <p:nvPr/>
          </p:nvSpPr>
          <p:spPr bwMode="auto">
            <a:xfrm>
              <a:off x="3430" y="2637"/>
              <a:ext cx="210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b="1"/>
                <a:t>2</a:t>
              </a:r>
            </a:p>
          </p:txBody>
        </p:sp>
        <p:sp>
          <p:nvSpPr>
            <p:cNvPr id="93223" name="Rectangle 44"/>
            <p:cNvSpPr>
              <a:spLocks noChangeArrowheads="1"/>
            </p:cNvSpPr>
            <p:nvPr/>
          </p:nvSpPr>
          <p:spPr bwMode="auto">
            <a:xfrm>
              <a:off x="3797" y="2637"/>
              <a:ext cx="210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b="1"/>
                <a:t>4</a:t>
              </a:r>
            </a:p>
          </p:txBody>
        </p:sp>
        <p:sp>
          <p:nvSpPr>
            <p:cNvPr id="93224" name="Rectangle 45"/>
            <p:cNvSpPr>
              <a:spLocks noChangeArrowheads="1"/>
            </p:cNvSpPr>
            <p:nvPr/>
          </p:nvSpPr>
          <p:spPr bwMode="auto">
            <a:xfrm>
              <a:off x="4164" y="2637"/>
              <a:ext cx="210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b="1"/>
                <a:t>6</a:t>
              </a:r>
            </a:p>
          </p:txBody>
        </p:sp>
        <p:sp>
          <p:nvSpPr>
            <p:cNvPr id="93225" name="Rectangle 46"/>
            <p:cNvSpPr>
              <a:spLocks noChangeArrowheads="1"/>
            </p:cNvSpPr>
            <p:nvPr/>
          </p:nvSpPr>
          <p:spPr bwMode="auto">
            <a:xfrm>
              <a:off x="4532" y="2637"/>
              <a:ext cx="210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b="1"/>
                <a:t>8</a:t>
              </a:r>
            </a:p>
          </p:txBody>
        </p:sp>
        <p:sp>
          <p:nvSpPr>
            <p:cNvPr id="93226" name="Rectangle 47"/>
            <p:cNvSpPr>
              <a:spLocks noChangeArrowheads="1"/>
            </p:cNvSpPr>
            <p:nvPr/>
          </p:nvSpPr>
          <p:spPr bwMode="auto">
            <a:xfrm>
              <a:off x="4855" y="2637"/>
              <a:ext cx="306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b="1"/>
                <a:t>10</a:t>
              </a:r>
            </a:p>
          </p:txBody>
        </p:sp>
        <p:sp>
          <p:nvSpPr>
            <p:cNvPr id="93227" name="Rectangle 48"/>
            <p:cNvSpPr>
              <a:spLocks noChangeArrowheads="1"/>
            </p:cNvSpPr>
            <p:nvPr/>
          </p:nvSpPr>
          <p:spPr bwMode="auto">
            <a:xfrm>
              <a:off x="5192" y="2398"/>
              <a:ext cx="210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b="1" i="1"/>
                <a:t>x</a:t>
              </a:r>
            </a:p>
          </p:txBody>
        </p:sp>
        <p:sp>
          <p:nvSpPr>
            <p:cNvPr id="93228" name="Rectangle 49"/>
            <p:cNvSpPr>
              <a:spLocks noChangeArrowheads="1"/>
            </p:cNvSpPr>
            <p:nvPr/>
          </p:nvSpPr>
          <p:spPr bwMode="auto">
            <a:xfrm>
              <a:off x="2903" y="1555"/>
              <a:ext cx="434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</a:pPr>
              <a:r>
                <a:rPr lang="en-US" altLang="en-US" b="1" i="1"/>
                <a:t>p</a:t>
              </a:r>
              <a:r>
                <a:rPr lang="en-US" altLang="en-US" b="1"/>
                <a:t>(</a:t>
              </a:r>
              <a:r>
                <a:rPr lang="en-US" altLang="en-US" b="1" i="1"/>
                <a:t>x</a:t>
              </a:r>
              <a:r>
                <a:rPr lang="en-US" altLang="en-US" b="1"/>
                <a:t>)</a:t>
              </a:r>
            </a:p>
          </p:txBody>
        </p:sp>
        <p:grpSp>
          <p:nvGrpSpPr>
            <p:cNvPr id="93229" name="Group 50"/>
            <p:cNvGrpSpPr>
              <a:grpSpLocks/>
            </p:cNvGrpSpPr>
            <p:nvPr/>
          </p:nvGrpSpPr>
          <p:grpSpPr bwMode="auto">
            <a:xfrm>
              <a:off x="3549" y="1946"/>
              <a:ext cx="1224" cy="590"/>
              <a:chOff x="3549" y="1946"/>
              <a:chExt cx="1224" cy="590"/>
            </a:xfrm>
          </p:grpSpPr>
          <p:sp>
            <p:nvSpPr>
              <p:cNvPr id="93230" name="Freeform 51"/>
              <p:cNvSpPr>
                <a:spLocks/>
              </p:cNvSpPr>
              <p:nvPr/>
            </p:nvSpPr>
            <p:spPr bwMode="auto">
              <a:xfrm>
                <a:off x="4162" y="1946"/>
                <a:ext cx="611" cy="590"/>
              </a:xfrm>
              <a:custGeom>
                <a:avLst/>
                <a:gdLst>
                  <a:gd name="T0" fmla="*/ 610 w 611"/>
                  <a:gd name="T1" fmla="*/ 589 h 590"/>
                  <a:gd name="T2" fmla="*/ 546 w 611"/>
                  <a:gd name="T3" fmla="*/ 583 h 590"/>
                  <a:gd name="T4" fmla="*/ 513 w 611"/>
                  <a:gd name="T5" fmla="*/ 575 h 590"/>
                  <a:gd name="T6" fmla="*/ 482 w 611"/>
                  <a:gd name="T7" fmla="*/ 566 h 590"/>
                  <a:gd name="T8" fmla="*/ 449 w 611"/>
                  <a:gd name="T9" fmla="*/ 553 h 590"/>
                  <a:gd name="T10" fmla="*/ 417 w 611"/>
                  <a:gd name="T11" fmla="*/ 534 h 590"/>
                  <a:gd name="T12" fmla="*/ 386 w 611"/>
                  <a:gd name="T13" fmla="*/ 510 h 590"/>
                  <a:gd name="T14" fmla="*/ 321 w 611"/>
                  <a:gd name="T15" fmla="*/ 442 h 590"/>
                  <a:gd name="T16" fmla="*/ 257 w 611"/>
                  <a:gd name="T17" fmla="*/ 346 h 590"/>
                  <a:gd name="T18" fmla="*/ 193 w 611"/>
                  <a:gd name="T19" fmla="*/ 230 h 590"/>
                  <a:gd name="T20" fmla="*/ 160 w 611"/>
                  <a:gd name="T21" fmla="*/ 171 h 590"/>
                  <a:gd name="T22" fmla="*/ 127 w 611"/>
                  <a:gd name="T23" fmla="*/ 117 h 590"/>
                  <a:gd name="T24" fmla="*/ 97 w 611"/>
                  <a:gd name="T25" fmla="*/ 69 h 590"/>
                  <a:gd name="T26" fmla="*/ 64 w 611"/>
                  <a:gd name="T27" fmla="*/ 32 h 590"/>
                  <a:gd name="T28" fmla="*/ 31 w 611"/>
                  <a:gd name="T29" fmla="*/ 8 h 590"/>
                  <a:gd name="T30" fmla="*/ 0 w 611"/>
                  <a:gd name="T31" fmla="*/ 0 h 59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611"/>
                  <a:gd name="T49" fmla="*/ 0 h 590"/>
                  <a:gd name="T50" fmla="*/ 611 w 611"/>
                  <a:gd name="T51" fmla="*/ 590 h 59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611" h="590">
                    <a:moveTo>
                      <a:pt x="610" y="589"/>
                    </a:moveTo>
                    <a:lnTo>
                      <a:pt x="546" y="583"/>
                    </a:lnTo>
                    <a:lnTo>
                      <a:pt x="513" y="575"/>
                    </a:lnTo>
                    <a:lnTo>
                      <a:pt x="482" y="566"/>
                    </a:lnTo>
                    <a:lnTo>
                      <a:pt x="449" y="553"/>
                    </a:lnTo>
                    <a:lnTo>
                      <a:pt x="417" y="534"/>
                    </a:lnTo>
                    <a:lnTo>
                      <a:pt x="386" y="510"/>
                    </a:lnTo>
                    <a:lnTo>
                      <a:pt x="321" y="442"/>
                    </a:lnTo>
                    <a:lnTo>
                      <a:pt x="257" y="346"/>
                    </a:lnTo>
                    <a:lnTo>
                      <a:pt x="193" y="230"/>
                    </a:lnTo>
                    <a:lnTo>
                      <a:pt x="160" y="171"/>
                    </a:lnTo>
                    <a:lnTo>
                      <a:pt x="127" y="117"/>
                    </a:lnTo>
                    <a:lnTo>
                      <a:pt x="97" y="69"/>
                    </a:lnTo>
                    <a:lnTo>
                      <a:pt x="64" y="32"/>
                    </a:lnTo>
                    <a:lnTo>
                      <a:pt x="31" y="8"/>
                    </a:lnTo>
                    <a:lnTo>
                      <a:pt x="0" y="0"/>
                    </a:lnTo>
                  </a:path>
                </a:pathLst>
              </a:custGeom>
              <a:noFill/>
              <a:ln w="50800" cap="rnd" cmpd="sng">
                <a:solidFill>
                  <a:srgbClr val="E98959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31" name="Freeform 52"/>
              <p:cNvSpPr>
                <a:spLocks/>
              </p:cNvSpPr>
              <p:nvPr/>
            </p:nvSpPr>
            <p:spPr bwMode="auto">
              <a:xfrm>
                <a:off x="3549" y="1946"/>
                <a:ext cx="614" cy="590"/>
              </a:xfrm>
              <a:custGeom>
                <a:avLst/>
                <a:gdLst>
                  <a:gd name="T0" fmla="*/ 0 w 614"/>
                  <a:gd name="T1" fmla="*/ 589 h 590"/>
                  <a:gd name="T2" fmla="*/ 64 w 614"/>
                  <a:gd name="T3" fmla="*/ 583 h 590"/>
                  <a:gd name="T4" fmla="*/ 97 w 614"/>
                  <a:gd name="T5" fmla="*/ 575 h 590"/>
                  <a:gd name="T6" fmla="*/ 130 w 614"/>
                  <a:gd name="T7" fmla="*/ 566 h 590"/>
                  <a:gd name="T8" fmla="*/ 161 w 614"/>
                  <a:gd name="T9" fmla="*/ 553 h 590"/>
                  <a:gd name="T10" fmla="*/ 194 w 614"/>
                  <a:gd name="T11" fmla="*/ 534 h 590"/>
                  <a:gd name="T12" fmla="*/ 227 w 614"/>
                  <a:gd name="T13" fmla="*/ 510 h 590"/>
                  <a:gd name="T14" fmla="*/ 290 w 614"/>
                  <a:gd name="T15" fmla="*/ 442 h 590"/>
                  <a:gd name="T16" fmla="*/ 354 w 614"/>
                  <a:gd name="T17" fmla="*/ 346 h 590"/>
                  <a:gd name="T18" fmla="*/ 420 w 614"/>
                  <a:gd name="T19" fmla="*/ 230 h 590"/>
                  <a:gd name="T20" fmla="*/ 451 w 614"/>
                  <a:gd name="T21" fmla="*/ 171 h 590"/>
                  <a:gd name="T22" fmla="*/ 484 w 614"/>
                  <a:gd name="T23" fmla="*/ 117 h 590"/>
                  <a:gd name="T24" fmla="*/ 516 w 614"/>
                  <a:gd name="T25" fmla="*/ 69 h 590"/>
                  <a:gd name="T26" fmla="*/ 548 w 614"/>
                  <a:gd name="T27" fmla="*/ 32 h 590"/>
                  <a:gd name="T28" fmla="*/ 580 w 614"/>
                  <a:gd name="T29" fmla="*/ 8 h 590"/>
                  <a:gd name="T30" fmla="*/ 613 w 614"/>
                  <a:gd name="T31" fmla="*/ 0 h 59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614"/>
                  <a:gd name="T49" fmla="*/ 0 h 590"/>
                  <a:gd name="T50" fmla="*/ 614 w 614"/>
                  <a:gd name="T51" fmla="*/ 590 h 59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614" h="590">
                    <a:moveTo>
                      <a:pt x="0" y="589"/>
                    </a:moveTo>
                    <a:lnTo>
                      <a:pt x="64" y="583"/>
                    </a:lnTo>
                    <a:lnTo>
                      <a:pt x="97" y="575"/>
                    </a:lnTo>
                    <a:lnTo>
                      <a:pt x="130" y="566"/>
                    </a:lnTo>
                    <a:lnTo>
                      <a:pt x="161" y="553"/>
                    </a:lnTo>
                    <a:lnTo>
                      <a:pt x="194" y="534"/>
                    </a:lnTo>
                    <a:lnTo>
                      <a:pt x="227" y="510"/>
                    </a:lnTo>
                    <a:lnTo>
                      <a:pt x="290" y="442"/>
                    </a:lnTo>
                    <a:lnTo>
                      <a:pt x="354" y="346"/>
                    </a:lnTo>
                    <a:lnTo>
                      <a:pt x="420" y="230"/>
                    </a:lnTo>
                    <a:lnTo>
                      <a:pt x="451" y="171"/>
                    </a:lnTo>
                    <a:lnTo>
                      <a:pt x="484" y="117"/>
                    </a:lnTo>
                    <a:lnTo>
                      <a:pt x="516" y="69"/>
                    </a:lnTo>
                    <a:lnTo>
                      <a:pt x="548" y="32"/>
                    </a:lnTo>
                    <a:lnTo>
                      <a:pt x="580" y="8"/>
                    </a:lnTo>
                    <a:lnTo>
                      <a:pt x="613" y="0"/>
                    </a:lnTo>
                  </a:path>
                </a:pathLst>
              </a:custGeom>
              <a:noFill/>
              <a:ln w="50800" cap="rnd" cmpd="sng">
                <a:solidFill>
                  <a:srgbClr val="E98959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09793899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10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710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710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710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710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710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  <p:par>
                                <p:cTn id="1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710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012" grpId="0" build="p" autoUpdateAnimBg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Rectangle 46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Why Probability </a:t>
            </a:r>
            <a:br>
              <a:rPr lang="en-US" altLang="en-US" b="1"/>
            </a:br>
            <a:r>
              <a:rPr lang="en-US" altLang="en-US" b="1"/>
              <a:t>Is Approximate</a:t>
            </a:r>
          </a:p>
        </p:txBody>
      </p:sp>
      <p:sp>
        <p:nvSpPr>
          <p:cNvPr id="94211" name="Line 2"/>
          <p:cNvSpPr>
            <a:spLocks noChangeShapeType="1"/>
          </p:cNvSpPr>
          <p:nvPr/>
        </p:nvSpPr>
        <p:spPr bwMode="auto">
          <a:xfrm>
            <a:off x="1582738" y="4017963"/>
            <a:ext cx="6091237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12" name="Line 3"/>
          <p:cNvSpPr>
            <a:spLocks noChangeShapeType="1"/>
          </p:cNvSpPr>
          <p:nvPr/>
        </p:nvSpPr>
        <p:spPr bwMode="auto">
          <a:xfrm>
            <a:off x="1582738" y="3332163"/>
            <a:ext cx="6091237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13" name="Line 4"/>
          <p:cNvSpPr>
            <a:spLocks noChangeShapeType="1"/>
          </p:cNvSpPr>
          <p:nvPr/>
        </p:nvSpPr>
        <p:spPr bwMode="auto">
          <a:xfrm>
            <a:off x="1582738" y="2652713"/>
            <a:ext cx="6091237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14" name="Freeform 5"/>
          <p:cNvSpPr>
            <a:spLocks/>
          </p:cNvSpPr>
          <p:nvPr/>
        </p:nvSpPr>
        <p:spPr bwMode="auto">
          <a:xfrm>
            <a:off x="1570038" y="4691063"/>
            <a:ext cx="554037" cy="7937"/>
          </a:xfrm>
          <a:custGeom>
            <a:avLst/>
            <a:gdLst>
              <a:gd name="T0" fmla="*/ 0 w 349"/>
              <a:gd name="T1" fmla="*/ 0 h 5"/>
              <a:gd name="T2" fmla="*/ 2147483647 w 349"/>
              <a:gd name="T3" fmla="*/ 0 h 5"/>
              <a:gd name="T4" fmla="*/ 2147483647 w 349"/>
              <a:gd name="T5" fmla="*/ 2147483647 h 5"/>
              <a:gd name="T6" fmla="*/ 0 w 349"/>
              <a:gd name="T7" fmla="*/ 2147483647 h 5"/>
              <a:gd name="T8" fmla="*/ 0 w 349"/>
              <a:gd name="T9" fmla="*/ 0 h 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49"/>
              <a:gd name="T16" fmla="*/ 0 h 5"/>
              <a:gd name="T17" fmla="*/ 349 w 349"/>
              <a:gd name="T18" fmla="*/ 5 h 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49" h="5">
                <a:moveTo>
                  <a:pt x="0" y="0"/>
                </a:moveTo>
                <a:lnTo>
                  <a:pt x="348" y="0"/>
                </a:lnTo>
                <a:lnTo>
                  <a:pt x="348" y="4"/>
                </a:lnTo>
                <a:lnTo>
                  <a:pt x="0" y="4"/>
                </a:lnTo>
                <a:lnTo>
                  <a:pt x="0" y="0"/>
                </a:lnTo>
              </a:path>
            </a:pathLst>
          </a:custGeom>
          <a:solidFill>
            <a:srgbClr val="00DFCA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4215" name="Freeform 6"/>
          <p:cNvSpPr>
            <a:spLocks/>
          </p:cNvSpPr>
          <p:nvPr/>
        </p:nvSpPr>
        <p:spPr bwMode="auto">
          <a:xfrm>
            <a:off x="2122488" y="4629150"/>
            <a:ext cx="561975" cy="69850"/>
          </a:xfrm>
          <a:custGeom>
            <a:avLst/>
            <a:gdLst>
              <a:gd name="T0" fmla="*/ 0 w 354"/>
              <a:gd name="T1" fmla="*/ 0 h 44"/>
              <a:gd name="T2" fmla="*/ 2147483647 w 354"/>
              <a:gd name="T3" fmla="*/ 0 h 44"/>
              <a:gd name="T4" fmla="*/ 2147483647 w 354"/>
              <a:gd name="T5" fmla="*/ 2147483647 h 44"/>
              <a:gd name="T6" fmla="*/ 0 w 354"/>
              <a:gd name="T7" fmla="*/ 2147483647 h 44"/>
              <a:gd name="T8" fmla="*/ 0 w 354"/>
              <a:gd name="T9" fmla="*/ 0 h 4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44"/>
              <a:gd name="T17" fmla="*/ 354 w 354"/>
              <a:gd name="T18" fmla="*/ 44 h 4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44">
                <a:moveTo>
                  <a:pt x="0" y="0"/>
                </a:moveTo>
                <a:lnTo>
                  <a:pt x="353" y="0"/>
                </a:lnTo>
                <a:lnTo>
                  <a:pt x="353" y="43"/>
                </a:lnTo>
                <a:lnTo>
                  <a:pt x="0" y="43"/>
                </a:lnTo>
                <a:lnTo>
                  <a:pt x="0" y="0"/>
                </a:lnTo>
              </a:path>
            </a:pathLst>
          </a:custGeom>
          <a:solidFill>
            <a:srgbClr val="F1B393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4216" name="Freeform 7"/>
          <p:cNvSpPr>
            <a:spLocks/>
          </p:cNvSpPr>
          <p:nvPr/>
        </p:nvSpPr>
        <p:spPr bwMode="auto">
          <a:xfrm>
            <a:off x="2682875" y="4395788"/>
            <a:ext cx="554038" cy="303212"/>
          </a:xfrm>
          <a:custGeom>
            <a:avLst/>
            <a:gdLst>
              <a:gd name="T0" fmla="*/ 0 w 349"/>
              <a:gd name="T1" fmla="*/ 0 h 191"/>
              <a:gd name="T2" fmla="*/ 2147483647 w 349"/>
              <a:gd name="T3" fmla="*/ 0 h 191"/>
              <a:gd name="T4" fmla="*/ 2147483647 w 349"/>
              <a:gd name="T5" fmla="*/ 2147483647 h 191"/>
              <a:gd name="T6" fmla="*/ 0 w 349"/>
              <a:gd name="T7" fmla="*/ 2147483647 h 191"/>
              <a:gd name="T8" fmla="*/ 0 w 349"/>
              <a:gd name="T9" fmla="*/ 0 h 1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49"/>
              <a:gd name="T16" fmla="*/ 0 h 191"/>
              <a:gd name="T17" fmla="*/ 349 w 349"/>
              <a:gd name="T18" fmla="*/ 191 h 19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49" h="191">
                <a:moveTo>
                  <a:pt x="0" y="0"/>
                </a:moveTo>
                <a:lnTo>
                  <a:pt x="348" y="0"/>
                </a:lnTo>
                <a:lnTo>
                  <a:pt x="348" y="190"/>
                </a:lnTo>
                <a:lnTo>
                  <a:pt x="0" y="190"/>
                </a:lnTo>
                <a:lnTo>
                  <a:pt x="0" y="0"/>
                </a:lnTo>
              </a:path>
            </a:pathLst>
          </a:custGeom>
          <a:solidFill>
            <a:srgbClr val="F1B393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4217" name="Freeform 8"/>
          <p:cNvSpPr>
            <a:spLocks/>
          </p:cNvSpPr>
          <p:nvPr/>
        </p:nvSpPr>
        <p:spPr bwMode="auto">
          <a:xfrm>
            <a:off x="3235325" y="3898900"/>
            <a:ext cx="560388" cy="800100"/>
          </a:xfrm>
          <a:custGeom>
            <a:avLst/>
            <a:gdLst>
              <a:gd name="T0" fmla="*/ 0 w 353"/>
              <a:gd name="T1" fmla="*/ 0 h 504"/>
              <a:gd name="T2" fmla="*/ 2147483647 w 353"/>
              <a:gd name="T3" fmla="*/ 0 h 504"/>
              <a:gd name="T4" fmla="*/ 2147483647 w 353"/>
              <a:gd name="T5" fmla="*/ 2147483647 h 504"/>
              <a:gd name="T6" fmla="*/ 0 w 353"/>
              <a:gd name="T7" fmla="*/ 2147483647 h 504"/>
              <a:gd name="T8" fmla="*/ 0 w 353"/>
              <a:gd name="T9" fmla="*/ 0 h 50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3"/>
              <a:gd name="T16" fmla="*/ 0 h 504"/>
              <a:gd name="T17" fmla="*/ 353 w 353"/>
              <a:gd name="T18" fmla="*/ 504 h 50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3" h="504">
                <a:moveTo>
                  <a:pt x="0" y="0"/>
                </a:moveTo>
                <a:lnTo>
                  <a:pt x="352" y="0"/>
                </a:lnTo>
                <a:lnTo>
                  <a:pt x="352" y="503"/>
                </a:lnTo>
                <a:lnTo>
                  <a:pt x="0" y="503"/>
                </a:lnTo>
                <a:lnTo>
                  <a:pt x="0" y="0"/>
                </a:lnTo>
              </a:path>
            </a:pathLst>
          </a:custGeom>
          <a:solidFill>
            <a:srgbClr val="F1B393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4218" name="Freeform 9"/>
          <p:cNvSpPr>
            <a:spLocks/>
          </p:cNvSpPr>
          <p:nvPr/>
        </p:nvSpPr>
        <p:spPr bwMode="auto">
          <a:xfrm>
            <a:off x="3794125" y="3302000"/>
            <a:ext cx="555625" cy="1397000"/>
          </a:xfrm>
          <a:custGeom>
            <a:avLst/>
            <a:gdLst>
              <a:gd name="T0" fmla="*/ 0 w 350"/>
              <a:gd name="T1" fmla="*/ 0 h 880"/>
              <a:gd name="T2" fmla="*/ 2147483647 w 350"/>
              <a:gd name="T3" fmla="*/ 0 h 880"/>
              <a:gd name="T4" fmla="*/ 2147483647 w 350"/>
              <a:gd name="T5" fmla="*/ 2147483647 h 880"/>
              <a:gd name="T6" fmla="*/ 0 w 350"/>
              <a:gd name="T7" fmla="*/ 2147483647 h 880"/>
              <a:gd name="T8" fmla="*/ 0 w 350"/>
              <a:gd name="T9" fmla="*/ 0 h 88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0"/>
              <a:gd name="T16" fmla="*/ 0 h 880"/>
              <a:gd name="T17" fmla="*/ 350 w 350"/>
              <a:gd name="T18" fmla="*/ 880 h 88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0" h="880">
                <a:moveTo>
                  <a:pt x="0" y="0"/>
                </a:moveTo>
                <a:lnTo>
                  <a:pt x="349" y="0"/>
                </a:lnTo>
                <a:lnTo>
                  <a:pt x="349" y="879"/>
                </a:lnTo>
                <a:lnTo>
                  <a:pt x="0" y="879"/>
                </a:lnTo>
                <a:lnTo>
                  <a:pt x="0" y="0"/>
                </a:lnTo>
              </a:path>
            </a:pathLst>
          </a:custGeom>
          <a:solidFill>
            <a:srgbClr val="FF9900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4219" name="Freeform 10"/>
          <p:cNvSpPr>
            <a:spLocks/>
          </p:cNvSpPr>
          <p:nvPr/>
        </p:nvSpPr>
        <p:spPr bwMode="auto">
          <a:xfrm>
            <a:off x="4348163" y="3017838"/>
            <a:ext cx="560387" cy="1681162"/>
          </a:xfrm>
          <a:custGeom>
            <a:avLst/>
            <a:gdLst>
              <a:gd name="T0" fmla="*/ 0 w 353"/>
              <a:gd name="T1" fmla="*/ 0 h 1059"/>
              <a:gd name="T2" fmla="*/ 2147483647 w 353"/>
              <a:gd name="T3" fmla="*/ 0 h 1059"/>
              <a:gd name="T4" fmla="*/ 2147483647 w 353"/>
              <a:gd name="T5" fmla="*/ 2147483647 h 1059"/>
              <a:gd name="T6" fmla="*/ 0 w 353"/>
              <a:gd name="T7" fmla="*/ 2147483647 h 1059"/>
              <a:gd name="T8" fmla="*/ 0 w 353"/>
              <a:gd name="T9" fmla="*/ 0 h 10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3"/>
              <a:gd name="T16" fmla="*/ 0 h 1059"/>
              <a:gd name="T17" fmla="*/ 353 w 353"/>
              <a:gd name="T18" fmla="*/ 1059 h 10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3" h="1059">
                <a:moveTo>
                  <a:pt x="0" y="0"/>
                </a:moveTo>
                <a:lnTo>
                  <a:pt x="352" y="0"/>
                </a:lnTo>
                <a:lnTo>
                  <a:pt x="352" y="1058"/>
                </a:lnTo>
                <a:lnTo>
                  <a:pt x="0" y="1058"/>
                </a:lnTo>
                <a:lnTo>
                  <a:pt x="0" y="0"/>
                </a:lnTo>
              </a:path>
            </a:pathLst>
          </a:custGeom>
          <a:solidFill>
            <a:srgbClr val="F1B393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4220" name="Freeform 11"/>
          <p:cNvSpPr>
            <a:spLocks/>
          </p:cNvSpPr>
          <p:nvPr/>
        </p:nvSpPr>
        <p:spPr bwMode="auto">
          <a:xfrm>
            <a:off x="4906963" y="3302000"/>
            <a:ext cx="555625" cy="1397000"/>
          </a:xfrm>
          <a:custGeom>
            <a:avLst/>
            <a:gdLst>
              <a:gd name="T0" fmla="*/ 0 w 350"/>
              <a:gd name="T1" fmla="*/ 0 h 880"/>
              <a:gd name="T2" fmla="*/ 2147483647 w 350"/>
              <a:gd name="T3" fmla="*/ 0 h 880"/>
              <a:gd name="T4" fmla="*/ 2147483647 w 350"/>
              <a:gd name="T5" fmla="*/ 2147483647 h 880"/>
              <a:gd name="T6" fmla="*/ 0 w 350"/>
              <a:gd name="T7" fmla="*/ 2147483647 h 880"/>
              <a:gd name="T8" fmla="*/ 0 w 350"/>
              <a:gd name="T9" fmla="*/ 0 h 88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0"/>
              <a:gd name="T16" fmla="*/ 0 h 880"/>
              <a:gd name="T17" fmla="*/ 350 w 350"/>
              <a:gd name="T18" fmla="*/ 880 h 88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0" h="880">
                <a:moveTo>
                  <a:pt x="0" y="0"/>
                </a:moveTo>
                <a:lnTo>
                  <a:pt x="349" y="0"/>
                </a:lnTo>
                <a:lnTo>
                  <a:pt x="349" y="879"/>
                </a:lnTo>
                <a:lnTo>
                  <a:pt x="0" y="879"/>
                </a:lnTo>
                <a:lnTo>
                  <a:pt x="0" y="0"/>
                </a:lnTo>
              </a:path>
            </a:pathLst>
          </a:custGeom>
          <a:solidFill>
            <a:srgbClr val="F1B393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4221" name="Freeform 12"/>
          <p:cNvSpPr>
            <a:spLocks/>
          </p:cNvSpPr>
          <p:nvPr/>
        </p:nvSpPr>
        <p:spPr bwMode="auto">
          <a:xfrm>
            <a:off x="5461000" y="3898900"/>
            <a:ext cx="560388" cy="800100"/>
          </a:xfrm>
          <a:custGeom>
            <a:avLst/>
            <a:gdLst>
              <a:gd name="T0" fmla="*/ 0 w 353"/>
              <a:gd name="T1" fmla="*/ 0 h 504"/>
              <a:gd name="T2" fmla="*/ 2147483647 w 353"/>
              <a:gd name="T3" fmla="*/ 0 h 504"/>
              <a:gd name="T4" fmla="*/ 2147483647 w 353"/>
              <a:gd name="T5" fmla="*/ 2147483647 h 504"/>
              <a:gd name="T6" fmla="*/ 0 w 353"/>
              <a:gd name="T7" fmla="*/ 2147483647 h 504"/>
              <a:gd name="T8" fmla="*/ 0 w 353"/>
              <a:gd name="T9" fmla="*/ 0 h 50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3"/>
              <a:gd name="T16" fmla="*/ 0 h 504"/>
              <a:gd name="T17" fmla="*/ 353 w 353"/>
              <a:gd name="T18" fmla="*/ 504 h 50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3" h="504">
                <a:moveTo>
                  <a:pt x="0" y="0"/>
                </a:moveTo>
                <a:lnTo>
                  <a:pt x="352" y="0"/>
                </a:lnTo>
                <a:lnTo>
                  <a:pt x="352" y="503"/>
                </a:lnTo>
                <a:lnTo>
                  <a:pt x="0" y="503"/>
                </a:lnTo>
                <a:lnTo>
                  <a:pt x="0" y="0"/>
                </a:lnTo>
              </a:path>
            </a:pathLst>
          </a:custGeom>
          <a:solidFill>
            <a:srgbClr val="F1B393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4222" name="Freeform 13"/>
          <p:cNvSpPr>
            <a:spLocks/>
          </p:cNvSpPr>
          <p:nvPr/>
        </p:nvSpPr>
        <p:spPr bwMode="auto">
          <a:xfrm>
            <a:off x="6019800" y="4395788"/>
            <a:ext cx="555625" cy="303212"/>
          </a:xfrm>
          <a:custGeom>
            <a:avLst/>
            <a:gdLst>
              <a:gd name="T0" fmla="*/ 0 w 350"/>
              <a:gd name="T1" fmla="*/ 0 h 191"/>
              <a:gd name="T2" fmla="*/ 2147483647 w 350"/>
              <a:gd name="T3" fmla="*/ 0 h 191"/>
              <a:gd name="T4" fmla="*/ 2147483647 w 350"/>
              <a:gd name="T5" fmla="*/ 2147483647 h 191"/>
              <a:gd name="T6" fmla="*/ 0 w 350"/>
              <a:gd name="T7" fmla="*/ 2147483647 h 191"/>
              <a:gd name="T8" fmla="*/ 0 w 350"/>
              <a:gd name="T9" fmla="*/ 0 h 19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0"/>
              <a:gd name="T16" fmla="*/ 0 h 191"/>
              <a:gd name="T17" fmla="*/ 350 w 350"/>
              <a:gd name="T18" fmla="*/ 191 h 19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0" h="191">
                <a:moveTo>
                  <a:pt x="0" y="0"/>
                </a:moveTo>
                <a:lnTo>
                  <a:pt x="349" y="0"/>
                </a:lnTo>
                <a:lnTo>
                  <a:pt x="349" y="190"/>
                </a:lnTo>
                <a:lnTo>
                  <a:pt x="0" y="190"/>
                </a:lnTo>
                <a:lnTo>
                  <a:pt x="0" y="0"/>
                </a:lnTo>
              </a:path>
            </a:pathLst>
          </a:custGeom>
          <a:solidFill>
            <a:srgbClr val="F1B393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4223" name="Freeform 14"/>
          <p:cNvSpPr>
            <a:spLocks/>
          </p:cNvSpPr>
          <p:nvPr/>
        </p:nvSpPr>
        <p:spPr bwMode="auto">
          <a:xfrm>
            <a:off x="6573838" y="4629150"/>
            <a:ext cx="560387" cy="69850"/>
          </a:xfrm>
          <a:custGeom>
            <a:avLst/>
            <a:gdLst>
              <a:gd name="T0" fmla="*/ 0 w 353"/>
              <a:gd name="T1" fmla="*/ 0 h 44"/>
              <a:gd name="T2" fmla="*/ 2147483647 w 353"/>
              <a:gd name="T3" fmla="*/ 0 h 44"/>
              <a:gd name="T4" fmla="*/ 2147483647 w 353"/>
              <a:gd name="T5" fmla="*/ 2147483647 h 44"/>
              <a:gd name="T6" fmla="*/ 0 w 353"/>
              <a:gd name="T7" fmla="*/ 2147483647 h 44"/>
              <a:gd name="T8" fmla="*/ 0 w 353"/>
              <a:gd name="T9" fmla="*/ 0 h 4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3"/>
              <a:gd name="T16" fmla="*/ 0 h 44"/>
              <a:gd name="T17" fmla="*/ 353 w 353"/>
              <a:gd name="T18" fmla="*/ 44 h 4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3" h="44">
                <a:moveTo>
                  <a:pt x="0" y="0"/>
                </a:moveTo>
                <a:lnTo>
                  <a:pt x="352" y="0"/>
                </a:lnTo>
                <a:lnTo>
                  <a:pt x="352" y="43"/>
                </a:lnTo>
                <a:lnTo>
                  <a:pt x="0" y="43"/>
                </a:lnTo>
                <a:lnTo>
                  <a:pt x="0" y="0"/>
                </a:lnTo>
              </a:path>
            </a:pathLst>
          </a:custGeom>
          <a:solidFill>
            <a:srgbClr val="F1B393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4224" name="Freeform 15"/>
          <p:cNvSpPr>
            <a:spLocks/>
          </p:cNvSpPr>
          <p:nvPr/>
        </p:nvSpPr>
        <p:spPr bwMode="auto">
          <a:xfrm>
            <a:off x="7132638" y="4691063"/>
            <a:ext cx="555625" cy="7937"/>
          </a:xfrm>
          <a:custGeom>
            <a:avLst/>
            <a:gdLst>
              <a:gd name="T0" fmla="*/ 0 w 350"/>
              <a:gd name="T1" fmla="*/ 0 h 5"/>
              <a:gd name="T2" fmla="*/ 2147483647 w 350"/>
              <a:gd name="T3" fmla="*/ 0 h 5"/>
              <a:gd name="T4" fmla="*/ 2147483647 w 350"/>
              <a:gd name="T5" fmla="*/ 2147483647 h 5"/>
              <a:gd name="T6" fmla="*/ 0 w 350"/>
              <a:gd name="T7" fmla="*/ 2147483647 h 5"/>
              <a:gd name="T8" fmla="*/ 0 w 350"/>
              <a:gd name="T9" fmla="*/ 0 h 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0"/>
              <a:gd name="T16" fmla="*/ 0 h 5"/>
              <a:gd name="T17" fmla="*/ 350 w 350"/>
              <a:gd name="T18" fmla="*/ 5 h 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0" h="5">
                <a:moveTo>
                  <a:pt x="0" y="0"/>
                </a:moveTo>
                <a:lnTo>
                  <a:pt x="349" y="0"/>
                </a:lnTo>
                <a:lnTo>
                  <a:pt x="349" y="4"/>
                </a:lnTo>
                <a:lnTo>
                  <a:pt x="0" y="4"/>
                </a:lnTo>
                <a:lnTo>
                  <a:pt x="0" y="0"/>
                </a:lnTo>
              </a:path>
            </a:pathLst>
          </a:custGeom>
          <a:solidFill>
            <a:srgbClr val="00DFCA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4225" name="Line 16"/>
          <p:cNvSpPr>
            <a:spLocks noChangeShapeType="1"/>
          </p:cNvSpPr>
          <p:nvPr/>
        </p:nvSpPr>
        <p:spPr bwMode="auto">
          <a:xfrm>
            <a:off x="1570038" y="2665413"/>
            <a:ext cx="0" cy="20193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26" name="Line 17"/>
          <p:cNvSpPr>
            <a:spLocks noChangeShapeType="1"/>
          </p:cNvSpPr>
          <p:nvPr/>
        </p:nvSpPr>
        <p:spPr bwMode="auto">
          <a:xfrm>
            <a:off x="1449388" y="4697413"/>
            <a:ext cx="1079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27" name="Line 18"/>
          <p:cNvSpPr>
            <a:spLocks noChangeShapeType="1"/>
          </p:cNvSpPr>
          <p:nvPr/>
        </p:nvSpPr>
        <p:spPr bwMode="auto">
          <a:xfrm>
            <a:off x="1449388" y="4017963"/>
            <a:ext cx="1079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28" name="Line 19"/>
          <p:cNvSpPr>
            <a:spLocks noChangeShapeType="1"/>
          </p:cNvSpPr>
          <p:nvPr/>
        </p:nvSpPr>
        <p:spPr bwMode="auto">
          <a:xfrm>
            <a:off x="1449388" y="3332163"/>
            <a:ext cx="1079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29" name="Line 20"/>
          <p:cNvSpPr>
            <a:spLocks noChangeShapeType="1"/>
          </p:cNvSpPr>
          <p:nvPr/>
        </p:nvSpPr>
        <p:spPr bwMode="auto">
          <a:xfrm>
            <a:off x="1449388" y="2652713"/>
            <a:ext cx="10795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30" name="Line 21"/>
          <p:cNvSpPr>
            <a:spLocks noChangeShapeType="1"/>
          </p:cNvSpPr>
          <p:nvPr/>
        </p:nvSpPr>
        <p:spPr bwMode="auto">
          <a:xfrm>
            <a:off x="1582738" y="4697413"/>
            <a:ext cx="6091237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31" name="Line 22"/>
          <p:cNvSpPr>
            <a:spLocks noChangeShapeType="1"/>
          </p:cNvSpPr>
          <p:nvPr/>
        </p:nvSpPr>
        <p:spPr bwMode="auto">
          <a:xfrm flipV="1">
            <a:off x="1570038" y="4684713"/>
            <a:ext cx="0" cy="1587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32" name="Line 23"/>
          <p:cNvSpPr>
            <a:spLocks noChangeShapeType="1"/>
          </p:cNvSpPr>
          <p:nvPr/>
        </p:nvSpPr>
        <p:spPr bwMode="auto">
          <a:xfrm flipV="1">
            <a:off x="2122488" y="4684713"/>
            <a:ext cx="0" cy="1587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33" name="Line 24"/>
          <p:cNvSpPr>
            <a:spLocks noChangeShapeType="1"/>
          </p:cNvSpPr>
          <p:nvPr/>
        </p:nvSpPr>
        <p:spPr bwMode="auto">
          <a:xfrm flipV="1">
            <a:off x="2682875" y="4684713"/>
            <a:ext cx="0" cy="1587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34" name="Line 25"/>
          <p:cNvSpPr>
            <a:spLocks noChangeShapeType="1"/>
          </p:cNvSpPr>
          <p:nvPr/>
        </p:nvSpPr>
        <p:spPr bwMode="auto">
          <a:xfrm flipV="1">
            <a:off x="3235325" y="4684713"/>
            <a:ext cx="0" cy="1587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35" name="Line 26"/>
          <p:cNvSpPr>
            <a:spLocks noChangeShapeType="1"/>
          </p:cNvSpPr>
          <p:nvPr/>
        </p:nvSpPr>
        <p:spPr bwMode="auto">
          <a:xfrm flipV="1">
            <a:off x="3794125" y="4684713"/>
            <a:ext cx="0" cy="1587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36" name="Line 27"/>
          <p:cNvSpPr>
            <a:spLocks noChangeShapeType="1"/>
          </p:cNvSpPr>
          <p:nvPr/>
        </p:nvSpPr>
        <p:spPr bwMode="auto">
          <a:xfrm flipV="1">
            <a:off x="4348163" y="4684713"/>
            <a:ext cx="0" cy="1587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37" name="Line 28"/>
          <p:cNvSpPr>
            <a:spLocks noChangeShapeType="1"/>
          </p:cNvSpPr>
          <p:nvPr/>
        </p:nvSpPr>
        <p:spPr bwMode="auto">
          <a:xfrm flipV="1">
            <a:off x="4906963" y="4684713"/>
            <a:ext cx="0" cy="1587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38" name="Line 29"/>
          <p:cNvSpPr>
            <a:spLocks noChangeShapeType="1"/>
          </p:cNvSpPr>
          <p:nvPr/>
        </p:nvSpPr>
        <p:spPr bwMode="auto">
          <a:xfrm flipV="1">
            <a:off x="5461000" y="4684713"/>
            <a:ext cx="0" cy="1587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39" name="Line 30"/>
          <p:cNvSpPr>
            <a:spLocks noChangeShapeType="1"/>
          </p:cNvSpPr>
          <p:nvPr/>
        </p:nvSpPr>
        <p:spPr bwMode="auto">
          <a:xfrm flipV="1">
            <a:off x="6019800" y="4684713"/>
            <a:ext cx="0" cy="1587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40" name="Line 31"/>
          <p:cNvSpPr>
            <a:spLocks noChangeShapeType="1"/>
          </p:cNvSpPr>
          <p:nvPr/>
        </p:nvSpPr>
        <p:spPr bwMode="auto">
          <a:xfrm flipV="1">
            <a:off x="6573838" y="4684713"/>
            <a:ext cx="0" cy="1587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41" name="Line 32"/>
          <p:cNvSpPr>
            <a:spLocks noChangeShapeType="1"/>
          </p:cNvSpPr>
          <p:nvPr/>
        </p:nvSpPr>
        <p:spPr bwMode="auto">
          <a:xfrm flipV="1">
            <a:off x="7132638" y="4684713"/>
            <a:ext cx="0" cy="1587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42" name="Line 33"/>
          <p:cNvSpPr>
            <a:spLocks noChangeShapeType="1"/>
          </p:cNvSpPr>
          <p:nvPr/>
        </p:nvSpPr>
        <p:spPr bwMode="auto">
          <a:xfrm flipV="1">
            <a:off x="7686675" y="4684713"/>
            <a:ext cx="0" cy="15875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43" name="Rectangle 34"/>
          <p:cNvSpPr>
            <a:spLocks noChangeArrowheads="1"/>
          </p:cNvSpPr>
          <p:nvPr/>
        </p:nvSpPr>
        <p:spPr bwMode="auto">
          <a:xfrm>
            <a:off x="800100" y="4406900"/>
            <a:ext cx="495300" cy="592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300" b="1"/>
              <a:t>.0</a:t>
            </a:r>
          </a:p>
        </p:txBody>
      </p:sp>
      <p:sp>
        <p:nvSpPr>
          <p:cNvPr id="94244" name="Rectangle 35"/>
          <p:cNvSpPr>
            <a:spLocks noChangeArrowheads="1"/>
          </p:cNvSpPr>
          <p:nvPr/>
        </p:nvSpPr>
        <p:spPr bwMode="auto">
          <a:xfrm>
            <a:off x="800100" y="3727450"/>
            <a:ext cx="495300" cy="592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300" b="1"/>
              <a:t>.1</a:t>
            </a:r>
          </a:p>
        </p:txBody>
      </p:sp>
      <p:sp>
        <p:nvSpPr>
          <p:cNvPr id="94245" name="Rectangle 36"/>
          <p:cNvSpPr>
            <a:spLocks noChangeArrowheads="1"/>
          </p:cNvSpPr>
          <p:nvPr/>
        </p:nvSpPr>
        <p:spPr bwMode="auto">
          <a:xfrm>
            <a:off x="800100" y="3041650"/>
            <a:ext cx="495300" cy="592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300" b="1"/>
              <a:t>.2</a:t>
            </a:r>
          </a:p>
        </p:txBody>
      </p:sp>
      <p:sp>
        <p:nvSpPr>
          <p:cNvPr id="94246" name="Rectangle 37"/>
          <p:cNvSpPr>
            <a:spLocks noChangeArrowheads="1"/>
          </p:cNvSpPr>
          <p:nvPr/>
        </p:nvSpPr>
        <p:spPr bwMode="auto">
          <a:xfrm>
            <a:off x="800100" y="2362200"/>
            <a:ext cx="495300" cy="592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300" b="1"/>
              <a:t>.3</a:t>
            </a:r>
          </a:p>
        </p:txBody>
      </p:sp>
      <p:sp>
        <p:nvSpPr>
          <p:cNvPr id="94247" name="Rectangle 38"/>
          <p:cNvSpPr>
            <a:spLocks noChangeArrowheads="1"/>
          </p:cNvSpPr>
          <p:nvPr/>
        </p:nvSpPr>
        <p:spPr bwMode="auto">
          <a:xfrm>
            <a:off x="1643063" y="5035550"/>
            <a:ext cx="390525" cy="592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300" b="1"/>
              <a:t>0</a:t>
            </a:r>
          </a:p>
        </p:txBody>
      </p:sp>
      <p:sp>
        <p:nvSpPr>
          <p:cNvPr id="94248" name="Rectangle 39"/>
          <p:cNvSpPr>
            <a:spLocks noChangeArrowheads="1"/>
          </p:cNvSpPr>
          <p:nvPr/>
        </p:nvSpPr>
        <p:spPr bwMode="auto">
          <a:xfrm>
            <a:off x="2754313" y="5035550"/>
            <a:ext cx="390525" cy="592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300" b="1"/>
              <a:t>2</a:t>
            </a:r>
          </a:p>
        </p:txBody>
      </p:sp>
      <p:sp>
        <p:nvSpPr>
          <p:cNvPr id="94249" name="Rectangle 40"/>
          <p:cNvSpPr>
            <a:spLocks noChangeArrowheads="1"/>
          </p:cNvSpPr>
          <p:nvPr/>
        </p:nvSpPr>
        <p:spPr bwMode="auto">
          <a:xfrm>
            <a:off x="3867150" y="5035550"/>
            <a:ext cx="390525" cy="592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300" b="1"/>
              <a:t>4</a:t>
            </a:r>
          </a:p>
        </p:txBody>
      </p:sp>
      <p:sp>
        <p:nvSpPr>
          <p:cNvPr id="94250" name="Rectangle 41"/>
          <p:cNvSpPr>
            <a:spLocks noChangeArrowheads="1"/>
          </p:cNvSpPr>
          <p:nvPr/>
        </p:nvSpPr>
        <p:spPr bwMode="auto">
          <a:xfrm>
            <a:off x="4979988" y="5035550"/>
            <a:ext cx="390525" cy="592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300" b="1"/>
              <a:t>6</a:t>
            </a:r>
          </a:p>
        </p:txBody>
      </p:sp>
      <p:sp>
        <p:nvSpPr>
          <p:cNvPr id="94251" name="Rectangle 42"/>
          <p:cNvSpPr>
            <a:spLocks noChangeArrowheads="1"/>
          </p:cNvSpPr>
          <p:nvPr/>
        </p:nvSpPr>
        <p:spPr bwMode="auto">
          <a:xfrm>
            <a:off x="6092825" y="5035550"/>
            <a:ext cx="390525" cy="592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300" b="1"/>
              <a:t>8</a:t>
            </a:r>
          </a:p>
        </p:txBody>
      </p:sp>
      <p:sp>
        <p:nvSpPr>
          <p:cNvPr id="94252" name="Rectangle 43"/>
          <p:cNvSpPr>
            <a:spLocks noChangeArrowheads="1"/>
          </p:cNvSpPr>
          <p:nvPr/>
        </p:nvSpPr>
        <p:spPr bwMode="auto">
          <a:xfrm>
            <a:off x="7086600" y="5035550"/>
            <a:ext cx="600075" cy="592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300" b="1"/>
              <a:t>10</a:t>
            </a:r>
          </a:p>
        </p:txBody>
      </p:sp>
      <p:sp>
        <p:nvSpPr>
          <p:cNvPr id="94253" name="Rectangle 44"/>
          <p:cNvSpPr>
            <a:spLocks noChangeArrowheads="1"/>
          </p:cNvSpPr>
          <p:nvPr/>
        </p:nvSpPr>
        <p:spPr bwMode="auto">
          <a:xfrm>
            <a:off x="7859713" y="4438650"/>
            <a:ext cx="390525" cy="592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300" b="1" i="1"/>
              <a:t>x</a:t>
            </a:r>
          </a:p>
        </p:txBody>
      </p:sp>
      <p:sp>
        <p:nvSpPr>
          <p:cNvPr id="94254" name="Rectangle 45"/>
          <p:cNvSpPr>
            <a:spLocks noChangeArrowheads="1"/>
          </p:cNvSpPr>
          <p:nvPr/>
        </p:nvSpPr>
        <p:spPr bwMode="auto">
          <a:xfrm>
            <a:off x="1020763" y="1897063"/>
            <a:ext cx="879475" cy="592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300" b="1" i="1"/>
              <a:t>p</a:t>
            </a:r>
            <a:r>
              <a:rPr lang="en-US" altLang="en-US" sz="3300" b="1"/>
              <a:t>(</a:t>
            </a:r>
            <a:r>
              <a:rPr lang="en-US" altLang="en-US" sz="3300" b="1" i="1"/>
              <a:t>x</a:t>
            </a:r>
            <a:r>
              <a:rPr lang="en-US" altLang="en-US" sz="3300" b="1"/>
              <a:t>)</a:t>
            </a:r>
          </a:p>
        </p:txBody>
      </p:sp>
      <p:grpSp>
        <p:nvGrpSpPr>
          <p:cNvPr id="94255" name="Group 47"/>
          <p:cNvGrpSpPr>
            <a:grpSpLocks/>
          </p:cNvGrpSpPr>
          <p:nvPr/>
        </p:nvGrpSpPr>
        <p:grpSpPr bwMode="auto">
          <a:xfrm>
            <a:off x="1962150" y="3022600"/>
            <a:ext cx="5368925" cy="1646238"/>
            <a:chOff x="1236" y="1904"/>
            <a:chExt cx="3382" cy="1037"/>
          </a:xfrm>
        </p:grpSpPr>
        <p:sp>
          <p:nvSpPr>
            <p:cNvPr id="94267" name="Freeform 48"/>
            <p:cNvSpPr>
              <a:spLocks/>
            </p:cNvSpPr>
            <p:nvPr/>
          </p:nvSpPr>
          <p:spPr bwMode="auto">
            <a:xfrm>
              <a:off x="2931" y="1904"/>
              <a:ext cx="1687" cy="1037"/>
            </a:xfrm>
            <a:custGeom>
              <a:avLst/>
              <a:gdLst>
                <a:gd name="T0" fmla="*/ 1686 w 1687"/>
                <a:gd name="T1" fmla="*/ 1036 h 1037"/>
                <a:gd name="T2" fmla="*/ 1509 w 1687"/>
                <a:gd name="T3" fmla="*/ 1026 h 1037"/>
                <a:gd name="T4" fmla="*/ 1419 w 1687"/>
                <a:gd name="T5" fmla="*/ 1012 h 1037"/>
                <a:gd name="T6" fmla="*/ 1332 w 1687"/>
                <a:gd name="T7" fmla="*/ 996 h 1037"/>
                <a:gd name="T8" fmla="*/ 1242 w 1687"/>
                <a:gd name="T9" fmla="*/ 972 h 1037"/>
                <a:gd name="T10" fmla="*/ 1152 w 1687"/>
                <a:gd name="T11" fmla="*/ 939 h 1037"/>
                <a:gd name="T12" fmla="*/ 1067 w 1687"/>
                <a:gd name="T13" fmla="*/ 897 h 1037"/>
                <a:gd name="T14" fmla="*/ 886 w 1687"/>
                <a:gd name="T15" fmla="*/ 778 h 1037"/>
                <a:gd name="T16" fmla="*/ 709 w 1687"/>
                <a:gd name="T17" fmla="*/ 608 h 1037"/>
                <a:gd name="T18" fmla="*/ 533 w 1687"/>
                <a:gd name="T19" fmla="*/ 404 h 1037"/>
                <a:gd name="T20" fmla="*/ 442 w 1687"/>
                <a:gd name="T21" fmla="*/ 300 h 1037"/>
                <a:gd name="T22" fmla="*/ 352 w 1687"/>
                <a:gd name="T23" fmla="*/ 205 h 1037"/>
                <a:gd name="T24" fmla="*/ 267 w 1687"/>
                <a:gd name="T25" fmla="*/ 121 h 1037"/>
                <a:gd name="T26" fmla="*/ 177 w 1687"/>
                <a:gd name="T27" fmla="*/ 55 h 1037"/>
                <a:gd name="T28" fmla="*/ 87 w 1687"/>
                <a:gd name="T29" fmla="*/ 14 h 1037"/>
                <a:gd name="T30" fmla="*/ 0 w 1687"/>
                <a:gd name="T31" fmla="*/ 0 h 103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687"/>
                <a:gd name="T49" fmla="*/ 0 h 1037"/>
                <a:gd name="T50" fmla="*/ 1687 w 1687"/>
                <a:gd name="T51" fmla="*/ 1037 h 103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687" h="1037">
                  <a:moveTo>
                    <a:pt x="1686" y="1036"/>
                  </a:moveTo>
                  <a:lnTo>
                    <a:pt x="1509" y="1026"/>
                  </a:lnTo>
                  <a:lnTo>
                    <a:pt x="1419" y="1012"/>
                  </a:lnTo>
                  <a:lnTo>
                    <a:pt x="1332" y="996"/>
                  </a:lnTo>
                  <a:lnTo>
                    <a:pt x="1242" y="972"/>
                  </a:lnTo>
                  <a:lnTo>
                    <a:pt x="1152" y="939"/>
                  </a:lnTo>
                  <a:lnTo>
                    <a:pt x="1067" y="897"/>
                  </a:lnTo>
                  <a:lnTo>
                    <a:pt x="886" y="778"/>
                  </a:lnTo>
                  <a:lnTo>
                    <a:pt x="709" y="608"/>
                  </a:lnTo>
                  <a:lnTo>
                    <a:pt x="533" y="404"/>
                  </a:lnTo>
                  <a:lnTo>
                    <a:pt x="442" y="300"/>
                  </a:lnTo>
                  <a:lnTo>
                    <a:pt x="352" y="205"/>
                  </a:lnTo>
                  <a:lnTo>
                    <a:pt x="267" y="121"/>
                  </a:lnTo>
                  <a:lnTo>
                    <a:pt x="177" y="55"/>
                  </a:lnTo>
                  <a:lnTo>
                    <a:pt x="87" y="14"/>
                  </a:lnTo>
                  <a:lnTo>
                    <a:pt x="0" y="0"/>
                  </a:lnTo>
                </a:path>
              </a:pathLst>
            </a:custGeom>
            <a:noFill/>
            <a:ln w="50800" cap="rnd" cmpd="sng">
              <a:solidFill>
                <a:srgbClr val="E98959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68" name="Freeform 49"/>
            <p:cNvSpPr>
              <a:spLocks/>
            </p:cNvSpPr>
            <p:nvPr/>
          </p:nvSpPr>
          <p:spPr bwMode="auto">
            <a:xfrm>
              <a:off x="1236" y="1904"/>
              <a:ext cx="1696" cy="1037"/>
            </a:xfrm>
            <a:custGeom>
              <a:avLst/>
              <a:gdLst>
                <a:gd name="T0" fmla="*/ 0 w 1696"/>
                <a:gd name="T1" fmla="*/ 1036 h 1037"/>
                <a:gd name="T2" fmla="*/ 178 w 1696"/>
                <a:gd name="T3" fmla="*/ 1026 h 1037"/>
                <a:gd name="T4" fmla="*/ 268 w 1696"/>
                <a:gd name="T5" fmla="*/ 1012 h 1037"/>
                <a:gd name="T6" fmla="*/ 358 w 1696"/>
                <a:gd name="T7" fmla="*/ 996 h 1037"/>
                <a:gd name="T8" fmla="*/ 446 w 1696"/>
                <a:gd name="T9" fmla="*/ 972 h 1037"/>
                <a:gd name="T10" fmla="*/ 536 w 1696"/>
                <a:gd name="T11" fmla="*/ 939 h 1037"/>
                <a:gd name="T12" fmla="*/ 626 w 1696"/>
                <a:gd name="T13" fmla="*/ 897 h 1037"/>
                <a:gd name="T14" fmla="*/ 802 w 1696"/>
                <a:gd name="T15" fmla="*/ 778 h 1037"/>
                <a:gd name="T16" fmla="*/ 980 w 1696"/>
                <a:gd name="T17" fmla="*/ 608 h 1037"/>
                <a:gd name="T18" fmla="*/ 1161 w 1696"/>
                <a:gd name="T19" fmla="*/ 404 h 1037"/>
                <a:gd name="T20" fmla="*/ 1248 w 1696"/>
                <a:gd name="T21" fmla="*/ 300 h 1037"/>
                <a:gd name="T22" fmla="*/ 1338 w 1696"/>
                <a:gd name="T23" fmla="*/ 205 h 1037"/>
                <a:gd name="T24" fmla="*/ 1427 w 1696"/>
                <a:gd name="T25" fmla="*/ 121 h 1037"/>
                <a:gd name="T26" fmla="*/ 1514 w 1696"/>
                <a:gd name="T27" fmla="*/ 55 h 1037"/>
                <a:gd name="T28" fmla="*/ 1605 w 1696"/>
                <a:gd name="T29" fmla="*/ 14 h 1037"/>
                <a:gd name="T30" fmla="*/ 1695 w 1696"/>
                <a:gd name="T31" fmla="*/ 0 h 103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696"/>
                <a:gd name="T49" fmla="*/ 0 h 1037"/>
                <a:gd name="T50" fmla="*/ 1696 w 1696"/>
                <a:gd name="T51" fmla="*/ 1037 h 103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696" h="1037">
                  <a:moveTo>
                    <a:pt x="0" y="1036"/>
                  </a:moveTo>
                  <a:lnTo>
                    <a:pt x="178" y="1026"/>
                  </a:lnTo>
                  <a:lnTo>
                    <a:pt x="268" y="1012"/>
                  </a:lnTo>
                  <a:lnTo>
                    <a:pt x="358" y="996"/>
                  </a:lnTo>
                  <a:lnTo>
                    <a:pt x="446" y="972"/>
                  </a:lnTo>
                  <a:lnTo>
                    <a:pt x="536" y="939"/>
                  </a:lnTo>
                  <a:lnTo>
                    <a:pt x="626" y="897"/>
                  </a:lnTo>
                  <a:lnTo>
                    <a:pt x="802" y="778"/>
                  </a:lnTo>
                  <a:lnTo>
                    <a:pt x="980" y="608"/>
                  </a:lnTo>
                  <a:lnTo>
                    <a:pt x="1161" y="404"/>
                  </a:lnTo>
                  <a:lnTo>
                    <a:pt x="1248" y="300"/>
                  </a:lnTo>
                  <a:lnTo>
                    <a:pt x="1338" y="205"/>
                  </a:lnTo>
                  <a:lnTo>
                    <a:pt x="1427" y="121"/>
                  </a:lnTo>
                  <a:lnTo>
                    <a:pt x="1514" y="55"/>
                  </a:lnTo>
                  <a:lnTo>
                    <a:pt x="1605" y="14"/>
                  </a:lnTo>
                  <a:lnTo>
                    <a:pt x="1695" y="0"/>
                  </a:lnTo>
                </a:path>
              </a:pathLst>
            </a:custGeom>
            <a:noFill/>
            <a:ln w="50800" cap="rnd" cmpd="sng">
              <a:solidFill>
                <a:srgbClr val="E98959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4256" name="Rectangle 50"/>
          <p:cNvSpPr>
            <a:spLocks noChangeArrowheads="1"/>
          </p:cNvSpPr>
          <p:nvPr/>
        </p:nvSpPr>
        <p:spPr bwMode="auto">
          <a:xfrm>
            <a:off x="706438" y="5618163"/>
            <a:ext cx="3082925" cy="819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en-US"/>
              <a:t>Binomial Probability: Bar Height</a:t>
            </a:r>
          </a:p>
        </p:txBody>
      </p:sp>
      <p:sp>
        <p:nvSpPr>
          <p:cNvPr id="94257" name="Rectangle 51"/>
          <p:cNvSpPr>
            <a:spLocks noChangeArrowheads="1"/>
          </p:cNvSpPr>
          <p:nvPr/>
        </p:nvSpPr>
        <p:spPr bwMode="auto">
          <a:xfrm>
            <a:off x="4498975" y="5618163"/>
            <a:ext cx="4264025" cy="819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r>
              <a:rPr lang="en-US" altLang="en-US"/>
              <a:t>Normal Probability: Area Under Curve from 3.5 to 4.5</a:t>
            </a:r>
          </a:p>
        </p:txBody>
      </p:sp>
      <p:sp>
        <p:nvSpPr>
          <p:cNvPr id="94258" name="Line 52"/>
          <p:cNvSpPr>
            <a:spLocks noChangeShapeType="1"/>
          </p:cNvSpPr>
          <p:nvPr/>
        </p:nvSpPr>
        <p:spPr bwMode="auto">
          <a:xfrm>
            <a:off x="4203700" y="4400550"/>
            <a:ext cx="387350" cy="1206500"/>
          </a:xfrm>
          <a:prstGeom prst="line">
            <a:avLst/>
          </a:prstGeom>
          <a:noFill/>
          <a:ln w="28575">
            <a:solidFill>
              <a:srgbClr val="B0D46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59" name="Line 53"/>
          <p:cNvSpPr>
            <a:spLocks noChangeShapeType="1"/>
          </p:cNvSpPr>
          <p:nvPr/>
        </p:nvSpPr>
        <p:spPr bwMode="auto">
          <a:xfrm>
            <a:off x="4067175" y="3448050"/>
            <a:ext cx="0" cy="12255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4260" name="Line 54"/>
          <p:cNvSpPr>
            <a:spLocks noChangeShapeType="1"/>
          </p:cNvSpPr>
          <p:nvPr/>
        </p:nvSpPr>
        <p:spPr bwMode="auto">
          <a:xfrm flipH="1">
            <a:off x="3298825" y="4076700"/>
            <a:ext cx="755650" cy="1530350"/>
          </a:xfrm>
          <a:prstGeom prst="line">
            <a:avLst/>
          </a:prstGeom>
          <a:noFill/>
          <a:ln w="28575">
            <a:solidFill>
              <a:srgbClr val="B0D46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94261" name="Group 55"/>
          <p:cNvGrpSpPr>
            <a:grpSpLocks/>
          </p:cNvGrpSpPr>
          <p:nvPr/>
        </p:nvGrpSpPr>
        <p:grpSpPr bwMode="auto">
          <a:xfrm>
            <a:off x="4978400" y="1724025"/>
            <a:ext cx="3935413" cy="2381250"/>
            <a:chOff x="3136" y="1086"/>
            <a:chExt cx="2479" cy="1500"/>
          </a:xfrm>
        </p:grpSpPr>
        <p:sp>
          <p:nvSpPr>
            <p:cNvPr id="94262" name="Rectangle 56"/>
            <p:cNvSpPr>
              <a:spLocks noChangeArrowheads="1"/>
            </p:cNvSpPr>
            <p:nvPr/>
          </p:nvSpPr>
          <p:spPr bwMode="auto">
            <a:xfrm>
              <a:off x="3178" y="1086"/>
              <a:ext cx="1693" cy="5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r>
                <a:rPr lang="en-US" altLang="en-US"/>
                <a:t>Probability Added by Normal Curve </a:t>
              </a:r>
            </a:p>
          </p:txBody>
        </p:sp>
        <p:sp>
          <p:nvSpPr>
            <p:cNvPr id="94263" name="Rectangle 57"/>
            <p:cNvSpPr>
              <a:spLocks noChangeArrowheads="1"/>
            </p:cNvSpPr>
            <p:nvPr/>
          </p:nvSpPr>
          <p:spPr bwMode="auto">
            <a:xfrm>
              <a:off x="3934" y="2070"/>
              <a:ext cx="1681" cy="5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r>
                <a:rPr lang="en-US" altLang="en-US"/>
                <a:t>Probability Lost by Normal Curve </a:t>
              </a:r>
            </a:p>
          </p:txBody>
        </p:sp>
        <p:sp>
          <p:nvSpPr>
            <p:cNvPr id="94264" name="Line 58"/>
            <p:cNvSpPr>
              <a:spLocks noChangeShapeType="1"/>
            </p:cNvSpPr>
            <p:nvPr/>
          </p:nvSpPr>
          <p:spPr bwMode="auto">
            <a:xfrm flipH="1">
              <a:off x="3136" y="1560"/>
              <a:ext cx="324" cy="448"/>
            </a:xfrm>
            <a:prstGeom prst="line">
              <a:avLst/>
            </a:prstGeom>
            <a:noFill/>
            <a:ln w="28575">
              <a:solidFill>
                <a:srgbClr val="B0D46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265" name="Line 59"/>
            <p:cNvSpPr>
              <a:spLocks noChangeShapeType="1"/>
            </p:cNvSpPr>
            <p:nvPr/>
          </p:nvSpPr>
          <p:spPr bwMode="auto">
            <a:xfrm flipH="1">
              <a:off x="3428" y="2184"/>
              <a:ext cx="520" cy="0"/>
            </a:xfrm>
            <a:prstGeom prst="line">
              <a:avLst/>
            </a:prstGeom>
            <a:noFill/>
            <a:ln w="28575">
              <a:solidFill>
                <a:srgbClr val="B0D46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266" name="Line 60"/>
            <p:cNvSpPr>
              <a:spLocks noChangeShapeType="1"/>
            </p:cNvSpPr>
            <p:nvPr/>
          </p:nvSpPr>
          <p:spPr bwMode="auto">
            <a:xfrm flipH="1">
              <a:off x="3772" y="2304"/>
              <a:ext cx="180" cy="144"/>
            </a:xfrm>
            <a:prstGeom prst="line">
              <a:avLst/>
            </a:prstGeom>
            <a:noFill/>
            <a:ln w="28575">
              <a:solidFill>
                <a:srgbClr val="B0D46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302886785"/>
      </p:ext>
    </p:extLst>
  </p:cSld>
  <p:clrMapOvr>
    <a:masterClrMapping/>
  </p:clrMapOvr>
  <p:transition>
    <p:wipe dir="r"/>
  </p:transition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Rectangle 2"/>
          <p:cNvSpPr>
            <a:spLocks noGrp="1" noChangeArrowheads="1"/>
          </p:cNvSpPr>
          <p:nvPr>
            <p:ph type="title"/>
          </p:nvPr>
        </p:nvSpPr>
        <p:spPr>
          <a:xfrm>
            <a:off x="914400" y="228600"/>
            <a:ext cx="7353300" cy="1143000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Correction for Continuity </a:t>
            </a:r>
          </a:p>
        </p:txBody>
      </p:sp>
      <p:sp>
        <p:nvSpPr>
          <p:cNvPr id="17510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81000" y="1798638"/>
            <a:ext cx="4473575" cy="3763962"/>
          </a:xfrm>
          <a:noFill/>
        </p:spPr>
        <p:txBody>
          <a:bodyPr lIns="90488" tIns="44450" rIns="90488" bIns="44450"/>
          <a:lstStyle/>
          <a:p>
            <a:pPr marL="533400" indent="-533400">
              <a:spcBef>
                <a:spcPct val="60000"/>
              </a:spcBef>
              <a:buClr>
                <a:srgbClr val="8E0D30"/>
              </a:buClr>
              <a:buFontTx/>
              <a:buAutoNum type="arabicPeriod"/>
            </a:pPr>
            <a:r>
              <a:rPr lang="en-US" altLang="en-US" sz="2800"/>
              <a:t>A 1/2 unit adjustment to discrete variable</a:t>
            </a:r>
          </a:p>
          <a:p>
            <a:pPr marL="533400" indent="-533400">
              <a:spcBef>
                <a:spcPct val="60000"/>
              </a:spcBef>
              <a:buClr>
                <a:srgbClr val="8E0D30"/>
              </a:buClr>
              <a:buFontTx/>
              <a:buAutoNum type="arabicPeriod"/>
            </a:pPr>
            <a:r>
              <a:rPr lang="en-US" altLang="en-US" sz="2800"/>
              <a:t>Used when approximating a discrete distribution with a continuous distribution</a:t>
            </a:r>
          </a:p>
          <a:p>
            <a:pPr marL="533400" indent="-533400">
              <a:spcBef>
                <a:spcPct val="60000"/>
              </a:spcBef>
              <a:buClr>
                <a:srgbClr val="8E0D30"/>
              </a:buClr>
              <a:buFontTx/>
              <a:buAutoNum type="arabicPeriod"/>
            </a:pPr>
            <a:r>
              <a:rPr lang="en-US" altLang="en-US" sz="2800"/>
              <a:t>Improves accuracy</a:t>
            </a:r>
          </a:p>
        </p:txBody>
      </p:sp>
      <p:grpSp>
        <p:nvGrpSpPr>
          <p:cNvPr id="2" name="Group 14"/>
          <p:cNvGrpSpPr>
            <a:grpSpLocks/>
          </p:cNvGrpSpPr>
          <p:nvPr/>
        </p:nvGrpSpPr>
        <p:grpSpPr bwMode="auto">
          <a:xfrm>
            <a:off x="4859338" y="2166938"/>
            <a:ext cx="3244850" cy="4141787"/>
            <a:chOff x="3061" y="1365"/>
            <a:chExt cx="2044" cy="2609"/>
          </a:xfrm>
        </p:grpSpPr>
        <p:sp>
          <p:nvSpPr>
            <p:cNvPr id="95237" name="Rectangle 5"/>
            <p:cNvSpPr>
              <a:spLocks noChangeArrowheads="1"/>
            </p:cNvSpPr>
            <p:nvPr/>
          </p:nvSpPr>
          <p:spPr bwMode="auto">
            <a:xfrm>
              <a:off x="3818" y="1578"/>
              <a:ext cx="843" cy="1722"/>
            </a:xfrm>
            <a:prstGeom prst="rect">
              <a:avLst/>
            </a:prstGeom>
            <a:solidFill>
              <a:srgbClr val="FF9900"/>
            </a:solidFill>
            <a:ln w="12700">
              <a:solidFill>
                <a:schemeClr val="bg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95238" name="Freeform 6"/>
            <p:cNvSpPr>
              <a:spLocks/>
            </p:cNvSpPr>
            <p:nvPr/>
          </p:nvSpPr>
          <p:spPr bwMode="auto">
            <a:xfrm>
              <a:off x="3061" y="1365"/>
              <a:ext cx="1620" cy="1787"/>
            </a:xfrm>
            <a:custGeom>
              <a:avLst/>
              <a:gdLst>
                <a:gd name="T0" fmla="*/ 0 w 1620"/>
                <a:gd name="T1" fmla="*/ 1786 h 1787"/>
                <a:gd name="T2" fmla="*/ 170 w 1620"/>
                <a:gd name="T3" fmla="*/ 1768 h 1787"/>
                <a:gd name="T4" fmla="*/ 256 w 1620"/>
                <a:gd name="T5" fmla="*/ 1745 h 1787"/>
                <a:gd name="T6" fmla="*/ 342 w 1620"/>
                <a:gd name="T7" fmla="*/ 1717 h 1787"/>
                <a:gd name="T8" fmla="*/ 426 w 1620"/>
                <a:gd name="T9" fmla="*/ 1676 h 1787"/>
                <a:gd name="T10" fmla="*/ 512 w 1620"/>
                <a:gd name="T11" fmla="*/ 1618 h 1787"/>
                <a:gd name="T12" fmla="*/ 598 w 1620"/>
                <a:gd name="T13" fmla="*/ 1546 h 1787"/>
                <a:gd name="T14" fmla="*/ 766 w 1620"/>
                <a:gd name="T15" fmla="*/ 1340 h 1787"/>
                <a:gd name="T16" fmla="*/ 936 w 1620"/>
                <a:gd name="T17" fmla="*/ 1048 h 1787"/>
                <a:gd name="T18" fmla="*/ 1109 w 1620"/>
                <a:gd name="T19" fmla="*/ 696 h 1787"/>
                <a:gd name="T20" fmla="*/ 1192 w 1620"/>
                <a:gd name="T21" fmla="*/ 518 h 1787"/>
                <a:gd name="T22" fmla="*/ 1278 w 1620"/>
                <a:gd name="T23" fmla="*/ 354 h 1787"/>
                <a:gd name="T24" fmla="*/ 1363 w 1620"/>
                <a:gd name="T25" fmla="*/ 209 h 1787"/>
                <a:gd name="T26" fmla="*/ 1446 w 1620"/>
                <a:gd name="T27" fmla="*/ 96 h 1787"/>
                <a:gd name="T28" fmla="*/ 1533 w 1620"/>
                <a:gd name="T29" fmla="*/ 23 h 1787"/>
                <a:gd name="T30" fmla="*/ 1619 w 1620"/>
                <a:gd name="T31" fmla="*/ 0 h 17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620"/>
                <a:gd name="T49" fmla="*/ 0 h 1787"/>
                <a:gd name="T50" fmla="*/ 1620 w 1620"/>
                <a:gd name="T51" fmla="*/ 1787 h 17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620" h="1787">
                  <a:moveTo>
                    <a:pt x="0" y="1786"/>
                  </a:moveTo>
                  <a:lnTo>
                    <a:pt x="170" y="1768"/>
                  </a:lnTo>
                  <a:lnTo>
                    <a:pt x="256" y="1745"/>
                  </a:lnTo>
                  <a:lnTo>
                    <a:pt x="342" y="1717"/>
                  </a:lnTo>
                  <a:lnTo>
                    <a:pt x="426" y="1676"/>
                  </a:lnTo>
                  <a:lnTo>
                    <a:pt x="512" y="1618"/>
                  </a:lnTo>
                  <a:lnTo>
                    <a:pt x="598" y="1546"/>
                  </a:lnTo>
                  <a:lnTo>
                    <a:pt x="766" y="1340"/>
                  </a:lnTo>
                  <a:lnTo>
                    <a:pt x="936" y="1048"/>
                  </a:lnTo>
                  <a:lnTo>
                    <a:pt x="1109" y="696"/>
                  </a:lnTo>
                  <a:lnTo>
                    <a:pt x="1192" y="518"/>
                  </a:lnTo>
                  <a:lnTo>
                    <a:pt x="1278" y="354"/>
                  </a:lnTo>
                  <a:lnTo>
                    <a:pt x="1363" y="209"/>
                  </a:lnTo>
                  <a:lnTo>
                    <a:pt x="1446" y="96"/>
                  </a:lnTo>
                  <a:lnTo>
                    <a:pt x="1533" y="23"/>
                  </a:lnTo>
                  <a:lnTo>
                    <a:pt x="1619" y="0"/>
                  </a:lnTo>
                </a:path>
              </a:pathLst>
            </a:custGeom>
            <a:noFill/>
            <a:ln w="50800" cap="rnd" cmpd="sng">
              <a:solidFill>
                <a:srgbClr val="E98959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39" name="Rectangle 7"/>
            <p:cNvSpPr>
              <a:spLocks noChangeArrowheads="1"/>
            </p:cNvSpPr>
            <p:nvPr/>
          </p:nvSpPr>
          <p:spPr bwMode="auto">
            <a:xfrm>
              <a:off x="4231" y="3458"/>
              <a:ext cx="874" cy="5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b="1"/>
                <a:t>4.5</a:t>
              </a:r>
              <a:br>
                <a:rPr lang="en-US" altLang="en-US" b="1"/>
              </a:br>
              <a:r>
                <a:rPr lang="en-US" altLang="en-US" b="1"/>
                <a:t>(4 + </a:t>
              </a:r>
              <a:r>
                <a:rPr lang="en-US" altLang="en-US" b="1">
                  <a:solidFill>
                    <a:srgbClr val="FF9900"/>
                  </a:solidFill>
                </a:rPr>
                <a:t>.5</a:t>
              </a:r>
              <a:r>
                <a:rPr lang="en-US" altLang="en-US" b="1"/>
                <a:t>) </a:t>
              </a:r>
            </a:p>
          </p:txBody>
        </p:sp>
        <p:sp>
          <p:nvSpPr>
            <p:cNvPr id="95240" name="Rectangle 8"/>
            <p:cNvSpPr>
              <a:spLocks noChangeArrowheads="1"/>
            </p:cNvSpPr>
            <p:nvPr/>
          </p:nvSpPr>
          <p:spPr bwMode="auto">
            <a:xfrm>
              <a:off x="3186" y="3456"/>
              <a:ext cx="1268" cy="5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b="1"/>
                <a:t>3.5 </a:t>
              </a:r>
              <a:br>
                <a:rPr lang="en-US" altLang="en-US" b="1"/>
              </a:br>
              <a:r>
                <a:rPr lang="en-US" altLang="en-US" b="1"/>
                <a:t>(4 – </a:t>
              </a:r>
              <a:r>
                <a:rPr lang="en-US" altLang="en-US" b="1">
                  <a:solidFill>
                    <a:srgbClr val="FF9900"/>
                  </a:solidFill>
                </a:rPr>
                <a:t>.5</a:t>
              </a:r>
              <a:r>
                <a:rPr lang="en-US" altLang="en-US" b="1"/>
                <a:t>) </a:t>
              </a:r>
            </a:p>
          </p:txBody>
        </p:sp>
        <p:sp>
          <p:nvSpPr>
            <p:cNvPr id="95241" name="Line 9"/>
            <p:cNvSpPr>
              <a:spLocks noChangeShapeType="1"/>
            </p:cNvSpPr>
            <p:nvPr/>
          </p:nvSpPr>
          <p:spPr bwMode="auto">
            <a:xfrm>
              <a:off x="3823" y="3330"/>
              <a:ext cx="0" cy="78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242" name="Line 10"/>
            <p:cNvSpPr>
              <a:spLocks noChangeShapeType="1"/>
            </p:cNvSpPr>
            <p:nvPr/>
          </p:nvSpPr>
          <p:spPr bwMode="auto">
            <a:xfrm>
              <a:off x="4667" y="3326"/>
              <a:ext cx="0" cy="78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243" name="Rectangle 11"/>
            <p:cNvSpPr>
              <a:spLocks noChangeArrowheads="1"/>
            </p:cNvSpPr>
            <p:nvPr/>
          </p:nvSpPr>
          <p:spPr bwMode="auto">
            <a:xfrm>
              <a:off x="4009" y="3376"/>
              <a:ext cx="442" cy="4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/>
              <a:r>
                <a:rPr lang="en-US" altLang="en-US" sz="4000" b="1"/>
                <a:t>4</a:t>
              </a:r>
            </a:p>
          </p:txBody>
        </p:sp>
        <p:sp>
          <p:nvSpPr>
            <p:cNvPr id="95244" name="Line 12"/>
            <p:cNvSpPr>
              <a:spLocks noChangeShapeType="1"/>
            </p:cNvSpPr>
            <p:nvPr/>
          </p:nvSpPr>
          <p:spPr bwMode="auto">
            <a:xfrm>
              <a:off x="3643" y="3300"/>
              <a:ext cx="1221" cy="0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940874646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5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75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75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75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75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107" grpId="0" build="p" autoUpdateAnimBg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9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2011362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Using a Normal Distribution to Approximate Binomial Probabilities</a:t>
            </a:r>
          </a:p>
        </p:txBody>
      </p:sp>
      <p:sp>
        <p:nvSpPr>
          <p:cNvPr id="24580" name="Text Box 11"/>
          <p:cNvSpPr txBox="1">
            <a:spLocks noChangeArrowheads="1"/>
          </p:cNvSpPr>
          <p:nvPr/>
        </p:nvSpPr>
        <p:spPr bwMode="auto">
          <a:xfrm>
            <a:off x="457200" y="2590800"/>
            <a:ext cx="8001000" cy="3446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573088" indent="-57308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68738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20000"/>
              </a:spcBef>
            </a:pPr>
            <a:r>
              <a:rPr lang="en-US" altLang="en-US" sz="2800">
                <a:solidFill>
                  <a:srgbClr val="8E0D30"/>
                </a:solidFill>
              </a:rPr>
              <a:t>1.</a:t>
            </a:r>
            <a:r>
              <a:rPr lang="en-US" altLang="en-US" sz="2800"/>
              <a:t>	Determine </a:t>
            </a:r>
            <a:r>
              <a:rPr lang="en-US" altLang="en-US" sz="2800" i="1"/>
              <a:t>n</a:t>
            </a:r>
            <a:r>
              <a:rPr lang="en-US" altLang="en-US" sz="2800"/>
              <a:t> and </a:t>
            </a:r>
            <a:r>
              <a:rPr lang="en-US" altLang="en-US" sz="2800" i="1"/>
              <a:t>p </a:t>
            </a:r>
            <a:r>
              <a:rPr lang="en-US" altLang="en-US" sz="2800"/>
              <a:t>for the binomial distribution, then calculate the interval:</a:t>
            </a:r>
          </a:p>
          <a:p>
            <a:pPr lvl="1" eaLnBrk="1" hangingPunct="1">
              <a:lnSpc>
                <a:spcPct val="85000"/>
              </a:lnSpc>
            </a:pPr>
            <a:endParaRPr lang="en-US" altLang="en-US" sz="2800"/>
          </a:p>
          <a:p>
            <a:pPr lvl="1" eaLnBrk="1" hangingPunct="1">
              <a:buClr>
                <a:srgbClr val="8E0D30"/>
              </a:buClr>
            </a:pPr>
            <a:r>
              <a:rPr lang="en-US" altLang="en-US" sz="2800"/>
              <a:t>If interval lies in the range 0 to </a:t>
            </a:r>
            <a:r>
              <a:rPr lang="en-US" altLang="en-US" sz="2800" i="1"/>
              <a:t>n</a:t>
            </a:r>
            <a:r>
              <a:rPr lang="en-US" altLang="en-US" sz="2800"/>
              <a:t>, the normal distribution will provide a reasonable approximation to the probabilities of most binomial events.</a:t>
            </a:r>
          </a:p>
        </p:txBody>
      </p:sp>
      <p:graphicFrame>
        <p:nvGraphicFramePr>
          <p:cNvPr id="24578" name="Object 1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637962809"/>
              </p:ext>
            </p:extLst>
          </p:nvPr>
        </p:nvGraphicFramePr>
        <p:xfrm>
          <a:off x="2838450" y="3606800"/>
          <a:ext cx="3263900" cy="520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0120" name="Equation" r:id="rId4" imgW="3263760" imgH="520560" progId="Equation.DSMT4">
                  <p:embed/>
                </p:oleObj>
              </mc:Choice>
              <mc:Fallback>
                <p:oleObj name="Equation" r:id="rId4" imgW="3263760" imgH="520560" progId="Equation.DSMT4">
                  <p:embed/>
                  <p:pic>
                    <p:nvPicPr>
                      <p:cNvPr id="24578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838450" y="3606800"/>
                        <a:ext cx="3263900" cy="520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361026978"/>
      </p:ext>
    </p:extLst>
  </p:cSld>
  <p:clrMapOvr>
    <a:masterClrMapping/>
  </p:clrMapOvr>
  <p:transition>
    <p:wipe dir="r"/>
  </p:transition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4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2011362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Using a Normal Distribution to Approximate Binomial Probabilities</a:t>
            </a:r>
          </a:p>
        </p:txBody>
      </p:sp>
      <p:sp>
        <p:nvSpPr>
          <p:cNvPr id="25605" name="Text Box 3"/>
          <p:cNvSpPr txBox="1">
            <a:spLocks noChangeArrowheads="1"/>
          </p:cNvSpPr>
          <p:nvPr/>
        </p:nvSpPr>
        <p:spPr bwMode="auto">
          <a:xfrm>
            <a:off x="457200" y="2362200"/>
            <a:ext cx="8001000" cy="2227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573088" indent="-57308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 typeface="Arial" panose="020B0604020202020204" pitchFamily="34" charset="0"/>
              <a:buNone/>
            </a:pPr>
            <a:r>
              <a:rPr lang="en-US" altLang="en-US" sz="2800">
                <a:solidFill>
                  <a:srgbClr val="8E0D30"/>
                </a:solidFill>
              </a:rPr>
              <a:t>2.</a:t>
            </a:r>
            <a:r>
              <a:rPr lang="en-US" altLang="en-US" sz="2800"/>
              <a:t> 	Express the binomial probability to be approximated by the form</a:t>
            </a:r>
          </a:p>
          <a:p>
            <a:pPr eaLnBrk="1" hangingPunct="1">
              <a:spcBef>
                <a:spcPct val="20000"/>
              </a:spcBef>
              <a:buFont typeface="Arial" panose="020B0604020202020204" pitchFamily="34" charset="0"/>
              <a:buChar char="•"/>
            </a:pPr>
            <a:endParaRPr lang="en-US" altLang="en-US" sz="2800"/>
          </a:p>
          <a:p>
            <a:pPr eaLnBrk="1" hangingPunct="1">
              <a:spcBef>
                <a:spcPct val="20000"/>
              </a:spcBef>
              <a:buFont typeface="Arial" panose="020B0604020202020204" pitchFamily="34" charset="0"/>
              <a:buAutoNum type="arabicPeriod" startAt="2"/>
            </a:pPr>
            <a:endParaRPr lang="en-US" altLang="en-US" sz="1400"/>
          </a:p>
          <a:p>
            <a:pPr eaLnBrk="1" hangingPunct="1">
              <a:spcBef>
                <a:spcPct val="20000"/>
              </a:spcBef>
              <a:buFont typeface="Arial" panose="020B0604020202020204" pitchFamily="34" charset="0"/>
              <a:buNone/>
            </a:pPr>
            <a:r>
              <a:rPr lang="en-US" altLang="en-US" sz="2800"/>
              <a:t>	For example,</a:t>
            </a:r>
          </a:p>
        </p:txBody>
      </p:sp>
      <p:graphicFrame>
        <p:nvGraphicFramePr>
          <p:cNvPr id="25602" name="Object 5"/>
          <p:cNvGraphicFramePr>
            <a:graphicFrameLocks noChangeAspect="1"/>
          </p:cNvGraphicFramePr>
          <p:nvPr/>
        </p:nvGraphicFramePr>
        <p:xfrm>
          <a:off x="2133600" y="3505200"/>
          <a:ext cx="4610100" cy="457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1148" name="Equation" r:id="rId4" imgW="4610100" imgH="457200" progId="Equation.DSMT4">
                  <p:embed/>
                </p:oleObj>
              </mc:Choice>
              <mc:Fallback>
                <p:oleObj name="Equation" r:id="rId4" imgW="4610100" imgH="457200" progId="Equation.DSMT4">
                  <p:embed/>
                  <p:pic>
                    <p:nvPicPr>
                      <p:cNvPr id="25602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33600" y="3505200"/>
                        <a:ext cx="4610100" cy="457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5603" name="Object 6"/>
          <p:cNvGraphicFramePr>
            <a:graphicFrameLocks noChangeAspect="1"/>
          </p:cNvGraphicFramePr>
          <p:nvPr/>
        </p:nvGraphicFramePr>
        <p:xfrm>
          <a:off x="1930400" y="4660900"/>
          <a:ext cx="5322888" cy="1587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1149" name="Equation" r:id="rId6" imgW="5321300" imgH="1587500" progId="Equation.DSMT4">
                  <p:embed/>
                </p:oleObj>
              </mc:Choice>
              <mc:Fallback>
                <p:oleObj name="Equation" r:id="rId6" imgW="5321300" imgH="1587500" progId="Equation.DSMT4">
                  <p:embed/>
                  <p:pic>
                    <p:nvPicPr>
                      <p:cNvPr id="25603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930400" y="4660900"/>
                        <a:ext cx="5322888" cy="1587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872453319"/>
      </p:ext>
    </p:extLst>
  </p:cSld>
  <p:clrMapOvr>
    <a:masterClrMapping/>
  </p:clrMapOvr>
  <p:transition>
    <p:wipe dir="r"/>
  </p:transition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7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2011362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Using a Normal Distribution to Approximate Binomial Probabilities</a:t>
            </a:r>
          </a:p>
        </p:txBody>
      </p:sp>
      <p:sp>
        <p:nvSpPr>
          <p:cNvPr id="26628" name="Text Box 3"/>
          <p:cNvSpPr txBox="1">
            <a:spLocks noChangeArrowheads="1"/>
          </p:cNvSpPr>
          <p:nvPr/>
        </p:nvSpPr>
        <p:spPr bwMode="auto">
          <a:xfrm>
            <a:off x="457200" y="2362200"/>
            <a:ext cx="8001000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573088" indent="-57308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 typeface="Arial" panose="020B0604020202020204" pitchFamily="34" charset="0"/>
              <a:buNone/>
            </a:pPr>
            <a:r>
              <a:rPr lang="en-US" altLang="en-US" sz="2800">
                <a:solidFill>
                  <a:srgbClr val="8E0D30"/>
                </a:solidFill>
              </a:rPr>
              <a:t>3.</a:t>
            </a:r>
            <a:r>
              <a:rPr lang="en-US" altLang="en-US" sz="2800"/>
              <a:t> 	For each value of interest </a:t>
            </a:r>
            <a:r>
              <a:rPr lang="en-US" altLang="en-US" sz="2800" i="1"/>
              <a:t>a</a:t>
            </a:r>
            <a:r>
              <a:rPr lang="en-US" altLang="en-US" sz="2800"/>
              <a:t>, the correction for continuity is (</a:t>
            </a:r>
            <a:r>
              <a:rPr lang="en-US" altLang="en-US" sz="2800" i="1"/>
              <a:t>a</a:t>
            </a:r>
            <a:r>
              <a:rPr lang="en-US" altLang="en-US" sz="2800"/>
              <a:t> + .5), and the corresponding standard normal </a:t>
            </a:r>
            <a:r>
              <a:rPr lang="en-US" altLang="en-US" sz="2800" i="1"/>
              <a:t>z</a:t>
            </a:r>
            <a:r>
              <a:rPr lang="en-US" altLang="en-US" sz="2800"/>
              <a:t>-value is</a:t>
            </a:r>
          </a:p>
        </p:txBody>
      </p:sp>
      <p:graphicFrame>
        <p:nvGraphicFramePr>
          <p:cNvPr id="26626" name="Object 4"/>
          <p:cNvGraphicFramePr>
            <a:graphicFrameLocks noChangeAspect="1"/>
          </p:cNvGraphicFramePr>
          <p:nvPr/>
        </p:nvGraphicFramePr>
        <p:xfrm>
          <a:off x="1701800" y="4267200"/>
          <a:ext cx="2184400" cy="863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2167" name="Equation" r:id="rId4" imgW="2184400" imgH="863600" progId="Equation.DSMT4">
                  <p:embed/>
                </p:oleObj>
              </mc:Choice>
              <mc:Fallback>
                <p:oleObj name="Equation" r:id="rId4" imgW="2184400" imgH="863600" progId="Equation.DSMT4">
                  <p:embed/>
                  <p:pic>
                    <p:nvPicPr>
                      <p:cNvPr id="26626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01800" y="4267200"/>
                        <a:ext cx="2184400" cy="863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6629" name="Picture 8" descr="Screen shot 2010-02-27 at 9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6800" y="3722688"/>
            <a:ext cx="3581400" cy="2525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57324039"/>
      </p:ext>
    </p:extLst>
  </p:cSld>
  <p:clrMapOvr>
    <a:masterClrMapping/>
  </p:clrMapOvr>
  <p:transition>
    <p:wipe dir="r"/>
  </p:transition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2011362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Using a Normal Distribution to Approximate Binomial Probabilities</a:t>
            </a:r>
          </a:p>
        </p:txBody>
      </p:sp>
      <p:sp>
        <p:nvSpPr>
          <p:cNvPr id="96259" name="Text Box 3"/>
          <p:cNvSpPr txBox="1">
            <a:spLocks noChangeArrowheads="1"/>
          </p:cNvSpPr>
          <p:nvPr/>
        </p:nvSpPr>
        <p:spPr bwMode="auto">
          <a:xfrm>
            <a:off x="457200" y="2362200"/>
            <a:ext cx="8001000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573088" indent="-573088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 typeface="Arial" panose="020B0604020202020204" pitchFamily="34" charset="0"/>
              <a:buNone/>
            </a:pPr>
            <a:r>
              <a:rPr lang="en-US" altLang="en-US" sz="2800">
                <a:solidFill>
                  <a:srgbClr val="8E0D30"/>
                </a:solidFill>
              </a:rPr>
              <a:t>4.</a:t>
            </a:r>
            <a:r>
              <a:rPr lang="en-US" altLang="en-US" sz="2800"/>
              <a:t> 	Sketch the approximating normal distribution and shade the area corresponding to the event of interest. Using Table II and the </a:t>
            </a:r>
            <a:r>
              <a:rPr lang="en-US" altLang="en-US" sz="2800" i="1"/>
              <a:t>z</a:t>
            </a:r>
            <a:r>
              <a:rPr lang="en-US" altLang="en-US" sz="2800"/>
              <a:t>-value (step 3),</a:t>
            </a:r>
          </a:p>
        </p:txBody>
      </p:sp>
      <p:pic>
        <p:nvPicPr>
          <p:cNvPr id="96260" name="Picture 5" descr="Screen shot 2010-02-27 at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6800" y="3722688"/>
            <a:ext cx="3581400" cy="2525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6261" name="Rectangle 6"/>
          <p:cNvSpPr>
            <a:spLocks noChangeArrowheads="1"/>
          </p:cNvSpPr>
          <p:nvPr/>
        </p:nvSpPr>
        <p:spPr bwMode="auto">
          <a:xfrm>
            <a:off x="1065213" y="3705225"/>
            <a:ext cx="3659187" cy="180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r>
              <a:rPr lang="en-US" altLang="en-US" sz="2800"/>
              <a:t>find the shaded area. This is the approximate probability of the binomial event.</a:t>
            </a:r>
          </a:p>
        </p:txBody>
      </p:sp>
    </p:spTree>
    <p:extLst>
      <p:ext uri="{BB962C8B-B14F-4D97-AF65-F5344CB8AC3E}">
        <p14:creationId xmlns:p14="http://schemas.microsoft.com/office/powerpoint/2010/main" val="3970314009"/>
      </p:ext>
    </p:extLst>
  </p:cSld>
  <p:clrMapOvr>
    <a:masterClrMapping/>
  </p:clrMapOvr>
  <p:transition>
    <p:wipe dir="r"/>
  </p:transition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46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Normal Approximation Example</a:t>
            </a:r>
          </a:p>
        </p:txBody>
      </p:sp>
      <p:sp>
        <p:nvSpPr>
          <p:cNvPr id="97283" name="Line 2"/>
          <p:cNvSpPr>
            <a:spLocks noChangeShapeType="1"/>
          </p:cNvSpPr>
          <p:nvPr/>
        </p:nvSpPr>
        <p:spPr bwMode="auto">
          <a:xfrm>
            <a:off x="1924050" y="4540250"/>
            <a:ext cx="508158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84" name="Line 3"/>
          <p:cNvSpPr>
            <a:spLocks noChangeShapeType="1"/>
          </p:cNvSpPr>
          <p:nvPr/>
        </p:nvSpPr>
        <p:spPr bwMode="auto">
          <a:xfrm>
            <a:off x="1924050" y="4006850"/>
            <a:ext cx="508158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85" name="Line 4"/>
          <p:cNvSpPr>
            <a:spLocks noChangeShapeType="1"/>
          </p:cNvSpPr>
          <p:nvPr/>
        </p:nvSpPr>
        <p:spPr bwMode="auto">
          <a:xfrm>
            <a:off x="1924050" y="3479800"/>
            <a:ext cx="508158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86" name="Freeform 5"/>
          <p:cNvSpPr>
            <a:spLocks/>
          </p:cNvSpPr>
          <p:nvPr/>
        </p:nvSpPr>
        <p:spPr bwMode="auto">
          <a:xfrm>
            <a:off x="1911350" y="5062538"/>
            <a:ext cx="465138" cy="6350"/>
          </a:xfrm>
          <a:custGeom>
            <a:avLst/>
            <a:gdLst>
              <a:gd name="T0" fmla="*/ 0 w 293"/>
              <a:gd name="T1" fmla="*/ 0 h 4"/>
              <a:gd name="T2" fmla="*/ 2147483647 w 293"/>
              <a:gd name="T3" fmla="*/ 0 h 4"/>
              <a:gd name="T4" fmla="*/ 2147483647 w 293"/>
              <a:gd name="T5" fmla="*/ 2147483647 h 4"/>
              <a:gd name="T6" fmla="*/ 0 w 293"/>
              <a:gd name="T7" fmla="*/ 2147483647 h 4"/>
              <a:gd name="T8" fmla="*/ 0 w 293"/>
              <a:gd name="T9" fmla="*/ 0 h 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3"/>
              <a:gd name="T16" fmla="*/ 0 h 4"/>
              <a:gd name="T17" fmla="*/ 293 w 293"/>
              <a:gd name="T18" fmla="*/ 4 h 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3" h="4">
                <a:moveTo>
                  <a:pt x="0" y="0"/>
                </a:moveTo>
                <a:lnTo>
                  <a:pt x="292" y="0"/>
                </a:lnTo>
                <a:lnTo>
                  <a:pt x="292" y="3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solidFill>
            <a:srgbClr val="00DFCA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7287" name="Freeform 6"/>
          <p:cNvSpPr>
            <a:spLocks/>
          </p:cNvSpPr>
          <p:nvPr/>
        </p:nvSpPr>
        <p:spPr bwMode="auto">
          <a:xfrm>
            <a:off x="2374900" y="5014913"/>
            <a:ext cx="465138" cy="53975"/>
          </a:xfrm>
          <a:custGeom>
            <a:avLst/>
            <a:gdLst>
              <a:gd name="T0" fmla="*/ 0 w 293"/>
              <a:gd name="T1" fmla="*/ 0 h 34"/>
              <a:gd name="T2" fmla="*/ 2147483647 w 293"/>
              <a:gd name="T3" fmla="*/ 0 h 34"/>
              <a:gd name="T4" fmla="*/ 2147483647 w 293"/>
              <a:gd name="T5" fmla="*/ 2147483647 h 34"/>
              <a:gd name="T6" fmla="*/ 0 w 293"/>
              <a:gd name="T7" fmla="*/ 2147483647 h 34"/>
              <a:gd name="T8" fmla="*/ 0 w 293"/>
              <a:gd name="T9" fmla="*/ 0 h 3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3"/>
              <a:gd name="T16" fmla="*/ 0 h 34"/>
              <a:gd name="T17" fmla="*/ 293 w 293"/>
              <a:gd name="T18" fmla="*/ 34 h 3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3" h="34">
                <a:moveTo>
                  <a:pt x="0" y="0"/>
                </a:moveTo>
                <a:lnTo>
                  <a:pt x="292" y="0"/>
                </a:lnTo>
                <a:lnTo>
                  <a:pt x="292" y="33"/>
                </a:lnTo>
                <a:lnTo>
                  <a:pt x="0" y="33"/>
                </a:lnTo>
                <a:lnTo>
                  <a:pt x="0" y="0"/>
                </a:lnTo>
              </a:path>
            </a:pathLst>
          </a:custGeom>
          <a:solidFill>
            <a:srgbClr val="F1B393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7288" name="Freeform 7"/>
          <p:cNvSpPr>
            <a:spLocks/>
          </p:cNvSpPr>
          <p:nvPr/>
        </p:nvSpPr>
        <p:spPr bwMode="auto">
          <a:xfrm>
            <a:off x="2838450" y="4833938"/>
            <a:ext cx="465138" cy="234950"/>
          </a:xfrm>
          <a:custGeom>
            <a:avLst/>
            <a:gdLst>
              <a:gd name="T0" fmla="*/ 0 w 293"/>
              <a:gd name="T1" fmla="*/ 0 h 148"/>
              <a:gd name="T2" fmla="*/ 2147483647 w 293"/>
              <a:gd name="T3" fmla="*/ 0 h 148"/>
              <a:gd name="T4" fmla="*/ 2147483647 w 293"/>
              <a:gd name="T5" fmla="*/ 2147483647 h 148"/>
              <a:gd name="T6" fmla="*/ 0 w 293"/>
              <a:gd name="T7" fmla="*/ 2147483647 h 148"/>
              <a:gd name="T8" fmla="*/ 0 w 293"/>
              <a:gd name="T9" fmla="*/ 0 h 14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3"/>
              <a:gd name="T16" fmla="*/ 0 h 148"/>
              <a:gd name="T17" fmla="*/ 293 w 293"/>
              <a:gd name="T18" fmla="*/ 148 h 14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3" h="148">
                <a:moveTo>
                  <a:pt x="0" y="0"/>
                </a:moveTo>
                <a:lnTo>
                  <a:pt x="292" y="0"/>
                </a:lnTo>
                <a:lnTo>
                  <a:pt x="292" y="147"/>
                </a:lnTo>
                <a:lnTo>
                  <a:pt x="0" y="147"/>
                </a:lnTo>
                <a:lnTo>
                  <a:pt x="0" y="0"/>
                </a:lnTo>
              </a:path>
            </a:pathLst>
          </a:custGeom>
          <a:solidFill>
            <a:srgbClr val="F1B393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7289" name="Freeform 8"/>
          <p:cNvSpPr>
            <a:spLocks/>
          </p:cNvSpPr>
          <p:nvPr/>
        </p:nvSpPr>
        <p:spPr bwMode="auto">
          <a:xfrm>
            <a:off x="3302000" y="4449763"/>
            <a:ext cx="465138" cy="619125"/>
          </a:xfrm>
          <a:custGeom>
            <a:avLst/>
            <a:gdLst>
              <a:gd name="T0" fmla="*/ 0 w 293"/>
              <a:gd name="T1" fmla="*/ 0 h 390"/>
              <a:gd name="T2" fmla="*/ 2147483647 w 293"/>
              <a:gd name="T3" fmla="*/ 0 h 390"/>
              <a:gd name="T4" fmla="*/ 2147483647 w 293"/>
              <a:gd name="T5" fmla="*/ 2147483647 h 390"/>
              <a:gd name="T6" fmla="*/ 0 w 293"/>
              <a:gd name="T7" fmla="*/ 2147483647 h 390"/>
              <a:gd name="T8" fmla="*/ 0 w 293"/>
              <a:gd name="T9" fmla="*/ 0 h 39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3"/>
              <a:gd name="T16" fmla="*/ 0 h 390"/>
              <a:gd name="T17" fmla="*/ 293 w 293"/>
              <a:gd name="T18" fmla="*/ 390 h 39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3" h="390">
                <a:moveTo>
                  <a:pt x="0" y="0"/>
                </a:moveTo>
                <a:lnTo>
                  <a:pt x="292" y="0"/>
                </a:lnTo>
                <a:lnTo>
                  <a:pt x="292" y="389"/>
                </a:lnTo>
                <a:lnTo>
                  <a:pt x="0" y="389"/>
                </a:lnTo>
                <a:lnTo>
                  <a:pt x="0" y="0"/>
                </a:lnTo>
              </a:path>
            </a:pathLst>
          </a:custGeom>
          <a:solidFill>
            <a:srgbClr val="F1B393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7290" name="Freeform 9"/>
          <p:cNvSpPr>
            <a:spLocks/>
          </p:cNvSpPr>
          <p:nvPr/>
        </p:nvSpPr>
        <p:spPr bwMode="auto">
          <a:xfrm>
            <a:off x="3765550" y="3981450"/>
            <a:ext cx="466725" cy="1087438"/>
          </a:xfrm>
          <a:custGeom>
            <a:avLst/>
            <a:gdLst>
              <a:gd name="T0" fmla="*/ 0 w 294"/>
              <a:gd name="T1" fmla="*/ 0 h 685"/>
              <a:gd name="T2" fmla="*/ 2147483647 w 294"/>
              <a:gd name="T3" fmla="*/ 0 h 685"/>
              <a:gd name="T4" fmla="*/ 2147483647 w 294"/>
              <a:gd name="T5" fmla="*/ 2147483647 h 685"/>
              <a:gd name="T6" fmla="*/ 0 w 294"/>
              <a:gd name="T7" fmla="*/ 2147483647 h 685"/>
              <a:gd name="T8" fmla="*/ 0 w 294"/>
              <a:gd name="T9" fmla="*/ 0 h 68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4"/>
              <a:gd name="T16" fmla="*/ 0 h 685"/>
              <a:gd name="T17" fmla="*/ 294 w 294"/>
              <a:gd name="T18" fmla="*/ 685 h 68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4" h="685">
                <a:moveTo>
                  <a:pt x="0" y="0"/>
                </a:moveTo>
                <a:lnTo>
                  <a:pt x="293" y="0"/>
                </a:lnTo>
                <a:lnTo>
                  <a:pt x="293" y="684"/>
                </a:lnTo>
                <a:lnTo>
                  <a:pt x="0" y="684"/>
                </a:lnTo>
                <a:lnTo>
                  <a:pt x="0" y="0"/>
                </a:lnTo>
              </a:path>
            </a:pathLst>
          </a:custGeom>
          <a:solidFill>
            <a:srgbClr val="FF9900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7291" name="Freeform 10"/>
          <p:cNvSpPr>
            <a:spLocks/>
          </p:cNvSpPr>
          <p:nvPr/>
        </p:nvSpPr>
        <p:spPr bwMode="auto">
          <a:xfrm>
            <a:off x="4230688" y="3767138"/>
            <a:ext cx="469900" cy="1301750"/>
          </a:xfrm>
          <a:custGeom>
            <a:avLst/>
            <a:gdLst>
              <a:gd name="T0" fmla="*/ 0 w 296"/>
              <a:gd name="T1" fmla="*/ 0 h 820"/>
              <a:gd name="T2" fmla="*/ 2147483647 w 296"/>
              <a:gd name="T3" fmla="*/ 0 h 820"/>
              <a:gd name="T4" fmla="*/ 2147483647 w 296"/>
              <a:gd name="T5" fmla="*/ 2147483647 h 820"/>
              <a:gd name="T6" fmla="*/ 0 w 296"/>
              <a:gd name="T7" fmla="*/ 2147483647 h 820"/>
              <a:gd name="T8" fmla="*/ 0 w 296"/>
              <a:gd name="T9" fmla="*/ 0 h 8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820"/>
              <a:gd name="T17" fmla="*/ 296 w 296"/>
              <a:gd name="T18" fmla="*/ 820 h 82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820">
                <a:moveTo>
                  <a:pt x="0" y="0"/>
                </a:moveTo>
                <a:lnTo>
                  <a:pt x="295" y="0"/>
                </a:lnTo>
                <a:lnTo>
                  <a:pt x="295" y="819"/>
                </a:lnTo>
                <a:lnTo>
                  <a:pt x="0" y="819"/>
                </a:lnTo>
                <a:lnTo>
                  <a:pt x="0" y="0"/>
                </a:lnTo>
              </a:path>
            </a:pathLst>
          </a:custGeom>
          <a:solidFill>
            <a:srgbClr val="F1B393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7292" name="Freeform 11"/>
          <p:cNvSpPr>
            <a:spLocks/>
          </p:cNvSpPr>
          <p:nvPr/>
        </p:nvSpPr>
        <p:spPr bwMode="auto">
          <a:xfrm>
            <a:off x="4699000" y="3981450"/>
            <a:ext cx="465138" cy="1087438"/>
          </a:xfrm>
          <a:custGeom>
            <a:avLst/>
            <a:gdLst>
              <a:gd name="T0" fmla="*/ 0 w 293"/>
              <a:gd name="T1" fmla="*/ 0 h 685"/>
              <a:gd name="T2" fmla="*/ 2147483647 w 293"/>
              <a:gd name="T3" fmla="*/ 0 h 685"/>
              <a:gd name="T4" fmla="*/ 2147483647 w 293"/>
              <a:gd name="T5" fmla="*/ 2147483647 h 685"/>
              <a:gd name="T6" fmla="*/ 0 w 293"/>
              <a:gd name="T7" fmla="*/ 2147483647 h 685"/>
              <a:gd name="T8" fmla="*/ 0 w 293"/>
              <a:gd name="T9" fmla="*/ 0 h 68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3"/>
              <a:gd name="T16" fmla="*/ 0 h 685"/>
              <a:gd name="T17" fmla="*/ 293 w 293"/>
              <a:gd name="T18" fmla="*/ 685 h 68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3" h="685">
                <a:moveTo>
                  <a:pt x="0" y="0"/>
                </a:moveTo>
                <a:lnTo>
                  <a:pt x="292" y="0"/>
                </a:lnTo>
                <a:lnTo>
                  <a:pt x="292" y="684"/>
                </a:lnTo>
                <a:lnTo>
                  <a:pt x="0" y="684"/>
                </a:lnTo>
                <a:lnTo>
                  <a:pt x="0" y="0"/>
                </a:lnTo>
              </a:path>
            </a:pathLst>
          </a:custGeom>
          <a:solidFill>
            <a:srgbClr val="F1B393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7293" name="Freeform 12"/>
          <p:cNvSpPr>
            <a:spLocks/>
          </p:cNvSpPr>
          <p:nvPr/>
        </p:nvSpPr>
        <p:spPr bwMode="auto">
          <a:xfrm>
            <a:off x="5162550" y="4449763"/>
            <a:ext cx="466725" cy="619125"/>
          </a:xfrm>
          <a:custGeom>
            <a:avLst/>
            <a:gdLst>
              <a:gd name="T0" fmla="*/ 0 w 294"/>
              <a:gd name="T1" fmla="*/ 0 h 390"/>
              <a:gd name="T2" fmla="*/ 2147483647 w 294"/>
              <a:gd name="T3" fmla="*/ 0 h 390"/>
              <a:gd name="T4" fmla="*/ 2147483647 w 294"/>
              <a:gd name="T5" fmla="*/ 2147483647 h 390"/>
              <a:gd name="T6" fmla="*/ 0 w 294"/>
              <a:gd name="T7" fmla="*/ 2147483647 h 390"/>
              <a:gd name="T8" fmla="*/ 0 w 294"/>
              <a:gd name="T9" fmla="*/ 0 h 39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4"/>
              <a:gd name="T16" fmla="*/ 0 h 390"/>
              <a:gd name="T17" fmla="*/ 294 w 294"/>
              <a:gd name="T18" fmla="*/ 390 h 39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4" h="390">
                <a:moveTo>
                  <a:pt x="0" y="0"/>
                </a:moveTo>
                <a:lnTo>
                  <a:pt x="293" y="0"/>
                </a:lnTo>
                <a:lnTo>
                  <a:pt x="293" y="389"/>
                </a:lnTo>
                <a:lnTo>
                  <a:pt x="0" y="389"/>
                </a:lnTo>
                <a:lnTo>
                  <a:pt x="0" y="0"/>
                </a:lnTo>
              </a:path>
            </a:pathLst>
          </a:custGeom>
          <a:solidFill>
            <a:srgbClr val="F1B393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7294" name="Freeform 13"/>
          <p:cNvSpPr>
            <a:spLocks/>
          </p:cNvSpPr>
          <p:nvPr/>
        </p:nvSpPr>
        <p:spPr bwMode="auto">
          <a:xfrm>
            <a:off x="5627688" y="4833938"/>
            <a:ext cx="465137" cy="234950"/>
          </a:xfrm>
          <a:custGeom>
            <a:avLst/>
            <a:gdLst>
              <a:gd name="T0" fmla="*/ 0 w 293"/>
              <a:gd name="T1" fmla="*/ 0 h 148"/>
              <a:gd name="T2" fmla="*/ 2147483647 w 293"/>
              <a:gd name="T3" fmla="*/ 0 h 148"/>
              <a:gd name="T4" fmla="*/ 2147483647 w 293"/>
              <a:gd name="T5" fmla="*/ 2147483647 h 148"/>
              <a:gd name="T6" fmla="*/ 0 w 293"/>
              <a:gd name="T7" fmla="*/ 2147483647 h 148"/>
              <a:gd name="T8" fmla="*/ 0 w 293"/>
              <a:gd name="T9" fmla="*/ 0 h 14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3"/>
              <a:gd name="T16" fmla="*/ 0 h 148"/>
              <a:gd name="T17" fmla="*/ 293 w 293"/>
              <a:gd name="T18" fmla="*/ 148 h 14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3" h="148">
                <a:moveTo>
                  <a:pt x="0" y="0"/>
                </a:moveTo>
                <a:lnTo>
                  <a:pt x="292" y="0"/>
                </a:lnTo>
                <a:lnTo>
                  <a:pt x="292" y="147"/>
                </a:lnTo>
                <a:lnTo>
                  <a:pt x="0" y="147"/>
                </a:lnTo>
                <a:lnTo>
                  <a:pt x="0" y="0"/>
                </a:lnTo>
              </a:path>
            </a:pathLst>
          </a:custGeom>
          <a:solidFill>
            <a:srgbClr val="F1B393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7295" name="Freeform 14"/>
          <p:cNvSpPr>
            <a:spLocks/>
          </p:cNvSpPr>
          <p:nvPr/>
        </p:nvSpPr>
        <p:spPr bwMode="auto">
          <a:xfrm>
            <a:off x="6091238" y="5014913"/>
            <a:ext cx="465137" cy="53975"/>
          </a:xfrm>
          <a:custGeom>
            <a:avLst/>
            <a:gdLst>
              <a:gd name="T0" fmla="*/ 0 w 293"/>
              <a:gd name="T1" fmla="*/ 0 h 34"/>
              <a:gd name="T2" fmla="*/ 2147483647 w 293"/>
              <a:gd name="T3" fmla="*/ 0 h 34"/>
              <a:gd name="T4" fmla="*/ 2147483647 w 293"/>
              <a:gd name="T5" fmla="*/ 2147483647 h 34"/>
              <a:gd name="T6" fmla="*/ 0 w 293"/>
              <a:gd name="T7" fmla="*/ 2147483647 h 34"/>
              <a:gd name="T8" fmla="*/ 0 w 293"/>
              <a:gd name="T9" fmla="*/ 0 h 3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3"/>
              <a:gd name="T16" fmla="*/ 0 h 34"/>
              <a:gd name="T17" fmla="*/ 293 w 293"/>
              <a:gd name="T18" fmla="*/ 34 h 3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3" h="34">
                <a:moveTo>
                  <a:pt x="0" y="0"/>
                </a:moveTo>
                <a:lnTo>
                  <a:pt x="292" y="0"/>
                </a:lnTo>
                <a:lnTo>
                  <a:pt x="292" y="33"/>
                </a:lnTo>
                <a:lnTo>
                  <a:pt x="0" y="33"/>
                </a:lnTo>
                <a:lnTo>
                  <a:pt x="0" y="0"/>
                </a:lnTo>
              </a:path>
            </a:pathLst>
          </a:custGeom>
          <a:solidFill>
            <a:srgbClr val="F1B393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7296" name="Freeform 15"/>
          <p:cNvSpPr>
            <a:spLocks/>
          </p:cNvSpPr>
          <p:nvPr/>
        </p:nvSpPr>
        <p:spPr bwMode="auto">
          <a:xfrm>
            <a:off x="6554788" y="5062538"/>
            <a:ext cx="465137" cy="6350"/>
          </a:xfrm>
          <a:custGeom>
            <a:avLst/>
            <a:gdLst>
              <a:gd name="T0" fmla="*/ 0 w 293"/>
              <a:gd name="T1" fmla="*/ 0 h 4"/>
              <a:gd name="T2" fmla="*/ 2147483647 w 293"/>
              <a:gd name="T3" fmla="*/ 0 h 4"/>
              <a:gd name="T4" fmla="*/ 2147483647 w 293"/>
              <a:gd name="T5" fmla="*/ 2147483647 h 4"/>
              <a:gd name="T6" fmla="*/ 0 w 293"/>
              <a:gd name="T7" fmla="*/ 2147483647 h 4"/>
              <a:gd name="T8" fmla="*/ 0 w 293"/>
              <a:gd name="T9" fmla="*/ 0 h 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3"/>
              <a:gd name="T16" fmla="*/ 0 h 4"/>
              <a:gd name="T17" fmla="*/ 293 w 293"/>
              <a:gd name="T18" fmla="*/ 4 h 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3" h="4">
                <a:moveTo>
                  <a:pt x="0" y="0"/>
                </a:moveTo>
                <a:lnTo>
                  <a:pt x="292" y="0"/>
                </a:lnTo>
                <a:lnTo>
                  <a:pt x="292" y="3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solidFill>
            <a:srgbClr val="00DFCA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7297" name="Line 16"/>
          <p:cNvSpPr>
            <a:spLocks noChangeShapeType="1"/>
          </p:cNvSpPr>
          <p:nvPr/>
        </p:nvSpPr>
        <p:spPr bwMode="auto">
          <a:xfrm>
            <a:off x="1911350" y="3492500"/>
            <a:ext cx="0" cy="15621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98" name="Line 17"/>
          <p:cNvSpPr>
            <a:spLocks noChangeShapeType="1"/>
          </p:cNvSpPr>
          <p:nvPr/>
        </p:nvSpPr>
        <p:spPr bwMode="auto">
          <a:xfrm>
            <a:off x="1795463" y="5067300"/>
            <a:ext cx="103187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299" name="Line 18"/>
          <p:cNvSpPr>
            <a:spLocks noChangeShapeType="1"/>
          </p:cNvSpPr>
          <p:nvPr/>
        </p:nvSpPr>
        <p:spPr bwMode="auto">
          <a:xfrm>
            <a:off x="1795463" y="4540250"/>
            <a:ext cx="103187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00" name="Line 19"/>
          <p:cNvSpPr>
            <a:spLocks noChangeShapeType="1"/>
          </p:cNvSpPr>
          <p:nvPr/>
        </p:nvSpPr>
        <p:spPr bwMode="auto">
          <a:xfrm>
            <a:off x="1795463" y="4006850"/>
            <a:ext cx="103187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01" name="Line 20"/>
          <p:cNvSpPr>
            <a:spLocks noChangeShapeType="1"/>
          </p:cNvSpPr>
          <p:nvPr/>
        </p:nvSpPr>
        <p:spPr bwMode="auto">
          <a:xfrm>
            <a:off x="1795463" y="3479800"/>
            <a:ext cx="103187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02" name="Line 21"/>
          <p:cNvSpPr>
            <a:spLocks noChangeShapeType="1"/>
          </p:cNvSpPr>
          <p:nvPr/>
        </p:nvSpPr>
        <p:spPr bwMode="auto">
          <a:xfrm>
            <a:off x="1924050" y="5067300"/>
            <a:ext cx="508158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03" name="Line 22"/>
          <p:cNvSpPr>
            <a:spLocks noChangeShapeType="1"/>
          </p:cNvSpPr>
          <p:nvPr/>
        </p:nvSpPr>
        <p:spPr bwMode="auto">
          <a:xfrm flipV="1">
            <a:off x="1911350" y="5054600"/>
            <a:ext cx="0" cy="153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04" name="Line 23"/>
          <p:cNvSpPr>
            <a:spLocks noChangeShapeType="1"/>
          </p:cNvSpPr>
          <p:nvPr/>
        </p:nvSpPr>
        <p:spPr bwMode="auto">
          <a:xfrm flipV="1">
            <a:off x="2374900" y="5054600"/>
            <a:ext cx="0" cy="153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05" name="Line 24"/>
          <p:cNvSpPr>
            <a:spLocks noChangeShapeType="1"/>
          </p:cNvSpPr>
          <p:nvPr/>
        </p:nvSpPr>
        <p:spPr bwMode="auto">
          <a:xfrm flipV="1">
            <a:off x="2838450" y="5054600"/>
            <a:ext cx="0" cy="153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06" name="Line 25"/>
          <p:cNvSpPr>
            <a:spLocks noChangeShapeType="1"/>
          </p:cNvSpPr>
          <p:nvPr/>
        </p:nvSpPr>
        <p:spPr bwMode="auto">
          <a:xfrm flipV="1">
            <a:off x="3302000" y="5054600"/>
            <a:ext cx="0" cy="153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07" name="Line 26"/>
          <p:cNvSpPr>
            <a:spLocks noChangeShapeType="1"/>
          </p:cNvSpPr>
          <p:nvPr/>
        </p:nvSpPr>
        <p:spPr bwMode="auto">
          <a:xfrm flipV="1">
            <a:off x="3765550" y="5054600"/>
            <a:ext cx="0" cy="153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08" name="Line 27"/>
          <p:cNvSpPr>
            <a:spLocks noChangeShapeType="1"/>
          </p:cNvSpPr>
          <p:nvPr/>
        </p:nvSpPr>
        <p:spPr bwMode="auto">
          <a:xfrm flipV="1">
            <a:off x="4230688" y="5054600"/>
            <a:ext cx="0" cy="153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09" name="Line 28"/>
          <p:cNvSpPr>
            <a:spLocks noChangeShapeType="1"/>
          </p:cNvSpPr>
          <p:nvPr/>
        </p:nvSpPr>
        <p:spPr bwMode="auto">
          <a:xfrm flipV="1">
            <a:off x="4699000" y="5054600"/>
            <a:ext cx="0" cy="153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10" name="Line 29"/>
          <p:cNvSpPr>
            <a:spLocks noChangeShapeType="1"/>
          </p:cNvSpPr>
          <p:nvPr/>
        </p:nvSpPr>
        <p:spPr bwMode="auto">
          <a:xfrm flipV="1">
            <a:off x="5162550" y="5054600"/>
            <a:ext cx="0" cy="153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11" name="Line 30"/>
          <p:cNvSpPr>
            <a:spLocks noChangeShapeType="1"/>
          </p:cNvSpPr>
          <p:nvPr/>
        </p:nvSpPr>
        <p:spPr bwMode="auto">
          <a:xfrm flipV="1">
            <a:off x="5627688" y="5054600"/>
            <a:ext cx="0" cy="153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12" name="Line 31"/>
          <p:cNvSpPr>
            <a:spLocks noChangeShapeType="1"/>
          </p:cNvSpPr>
          <p:nvPr/>
        </p:nvSpPr>
        <p:spPr bwMode="auto">
          <a:xfrm flipV="1">
            <a:off x="6091238" y="5054600"/>
            <a:ext cx="0" cy="153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13" name="Line 32"/>
          <p:cNvSpPr>
            <a:spLocks noChangeShapeType="1"/>
          </p:cNvSpPr>
          <p:nvPr/>
        </p:nvSpPr>
        <p:spPr bwMode="auto">
          <a:xfrm flipV="1">
            <a:off x="6554788" y="5054600"/>
            <a:ext cx="0" cy="153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14" name="Line 33"/>
          <p:cNvSpPr>
            <a:spLocks noChangeShapeType="1"/>
          </p:cNvSpPr>
          <p:nvPr/>
        </p:nvSpPr>
        <p:spPr bwMode="auto">
          <a:xfrm flipV="1">
            <a:off x="7018338" y="5054600"/>
            <a:ext cx="0" cy="153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15" name="Rectangle 34"/>
          <p:cNvSpPr>
            <a:spLocks noChangeArrowheads="1"/>
          </p:cNvSpPr>
          <p:nvPr/>
        </p:nvSpPr>
        <p:spPr bwMode="auto">
          <a:xfrm>
            <a:off x="1169988" y="4789488"/>
            <a:ext cx="485775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200" b="1"/>
              <a:t>.0</a:t>
            </a:r>
          </a:p>
        </p:txBody>
      </p:sp>
      <p:sp>
        <p:nvSpPr>
          <p:cNvPr id="97316" name="Rectangle 35"/>
          <p:cNvSpPr>
            <a:spLocks noChangeArrowheads="1"/>
          </p:cNvSpPr>
          <p:nvPr/>
        </p:nvSpPr>
        <p:spPr bwMode="auto">
          <a:xfrm>
            <a:off x="1169988" y="4262438"/>
            <a:ext cx="485775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200" b="1"/>
              <a:t>.1</a:t>
            </a:r>
          </a:p>
        </p:txBody>
      </p:sp>
      <p:sp>
        <p:nvSpPr>
          <p:cNvPr id="97317" name="Rectangle 36"/>
          <p:cNvSpPr>
            <a:spLocks noChangeArrowheads="1"/>
          </p:cNvSpPr>
          <p:nvPr/>
        </p:nvSpPr>
        <p:spPr bwMode="auto">
          <a:xfrm>
            <a:off x="1169988" y="3729038"/>
            <a:ext cx="485775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200" b="1"/>
              <a:t>.2</a:t>
            </a:r>
          </a:p>
        </p:txBody>
      </p:sp>
      <p:sp>
        <p:nvSpPr>
          <p:cNvPr id="97318" name="Rectangle 37"/>
          <p:cNvSpPr>
            <a:spLocks noChangeArrowheads="1"/>
          </p:cNvSpPr>
          <p:nvPr/>
        </p:nvSpPr>
        <p:spPr bwMode="auto">
          <a:xfrm>
            <a:off x="1169988" y="3201988"/>
            <a:ext cx="485775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200" b="1"/>
              <a:t>.3</a:t>
            </a:r>
          </a:p>
        </p:txBody>
      </p:sp>
      <p:sp>
        <p:nvSpPr>
          <p:cNvPr id="97319" name="Rectangle 38"/>
          <p:cNvSpPr>
            <a:spLocks noChangeArrowheads="1"/>
          </p:cNvSpPr>
          <p:nvPr/>
        </p:nvSpPr>
        <p:spPr bwMode="auto">
          <a:xfrm>
            <a:off x="1943100" y="5392738"/>
            <a:ext cx="384175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200" b="1"/>
              <a:t>0</a:t>
            </a:r>
          </a:p>
        </p:txBody>
      </p:sp>
      <p:sp>
        <p:nvSpPr>
          <p:cNvPr id="97320" name="Rectangle 39"/>
          <p:cNvSpPr>
            <a:spLocks noChangeArrowheads="1"/>
          </p:cNvSpPr>
          <p:nvPr/>
        </p:nvSpPr>
        <p:spPr bwMode="auto">
          <a:xfrm>
            <a:off x="2870200" y="5392738"/>
            <a:ext cx="384175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200" b="1"/>
              <a:t>2</a:t>
            </a:r>
          </a:p>
        </p:txBody>
      </p:sp>
      <p:sp>
        <p:nvSpPr>
          <p:cNvPr id="97321" name="Rectangle 40"/>
          <p:cNvSpPr>
            <a:spLocks noChangeArrowheads="1"/>
          </p:cNvSpPr>
          <p:nvPr/>
        </p:nvSpPr>
        <p:spPr bwMode="auto">
          <a:xfrm>
            <a:off x="3798888" y="5392738"/>
            <a:ext cx="384175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200" b="1"/>
              <a:t>4</a:t>
            </a:r>
          </a:p>
        </p:txBody>
      </p:sp>
      <p:sp>
        <p:nvSpPr>
          <p:cNvPr id="97322" name="Rectangle 41"/>
          <p:cNvSpPr>
            <a:spLocks noChangeArrowheads="1"/>
          </p:cNvSpPr>
          <p:nvPr/>
        </p:nvSpPr>
        <p:spPr bwMode="auto">
          <a:xfrm>
            <a:off x="4725988" y="5392738"/>
            <a:ext cx="384175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200" b="1"/>
              <a:t>6</a:t>
            </a:r>
          </a:p>
        </p:txBody>
      </p:sp>
      <p:sp>
        <p:nvSpPr>
          <p:cNvPr id="97323" name="Rectangle 42"/>
          <p:cNvSpPr>
            <a:spLocks noChangeArrowheads="1"/>
          </p:cNvSpPr>
          <p:nvPr/>
        </p:nvSpPr>
        <p:spPr bwMode="auto">
          <a:xfrm>
            <a:off x="5653088" y="5392738"/>
            <a:ext cx="384175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200" b="1"/>
              <a:t>8</a:t>
            </a:r>
          </a:p>
        </p:txBody>
      </p:sp>
      <p:sp>
        <p:nvSpPr>
          <p:cNvPr id="97324" name="Rectangle 43"/>
          <p:cNvSpPr>
            <a:spLocks noChangeArrowheads="1"/>
          </p:cNvSpPr>
          <p:nvPr/>
        </p:nvSpPr>
        <p:spPr bwMode="auto">
          <a:xfrm>
            <a:off x="6469063" y="5392738"/>
            <a:ext cx="587375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200" b="1"/>
              <a:t>10</a:t>
            </a:r>
          </a:p>
        </p:txBody>
      </p:sp>
      <p:sp>
        <p:nvSpPr>
          <p:cNvPr id="97325" name="Rectangle 44"/>
          <p:cNvSpPr>
            <a:spLocks noChangeArrowheads="1"/>
          </p:cNvSpPr>
          <p:nvPr/>
        </p:nvSpPr>
        <p:spPr bwMode="auto">
          <a:xfrm>
            <a:off x="7108825" y="4789488"/>
            <a:ext cx="384175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200" b="1" i="1"/>
              <a:t>x</a:t>
            </a:r>
          </a:p>
        </p:txBody>
      </p:sp>
      <p:sp>
        <p:nvSpPr>
          <p:cNvPr id="97326" name="Rectangle 45"/>
          <p:cNvSpPr>
            <a:spLocks noChangeArrowheads="1"/>
          </p:cNvSpPr>
          <p:nvPr/>
        </p:nvSpPr>
        <p:spPr bwMode="auto">
          <a:xfrm>
            <a:off x="1395413" y="2735263"/>
            <a:ext cx="903287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200" b="1"/>
              <a:t>P(</a:t>
            </a:r>
            <a:r>
              <a:rPr lang="en-US" altLang="en-US" sz="3200" b="1" i="1"/>
              <a:t>x</a:t>
            </a:r>
            <a:r>
              <a:rPr lang="en-US" altLang="en-US" sz="3200" b="1"/>
              <a:t>)</a:t>
            </a:r>
          </a:p>
        </p:txBody>
      </p:sp>
      <p:grpSp>
        <p:nvGrpSpPr>
          <p:cNvPr id="97327" name="Group 47"/>
          <p:cNvGrpSpPr>
            <a:grpSpLocks/>
          </p:cNvGrpSpPr>
          <p:nvPr/>
        </p:nvGrpSpPr>
        <p:grpSpPr bwMode="auto">
          <a:xfrm>
            <a:off x="2205038" y="3697288"/>
            <a:ext cx="4494212" cy="1374775"/>
            <a:chOff x="1488" y="2445"/>
            <a:chExt cx="2831" cy="866"/>
          </a:xfrm>
        </p:grpSpPr>
        <p:sp>
          <p:nvSpPr>
            <p:cNvPr id="97333" name="Freeform 48"/>
            <p:cNvSpPr>
              <a:spLocks/>
            </p:cNvSpPr>
            <p:nvPr/>
          </p:nvSpPr>
          <p:spPr bwMode="auto">
            <a:xfrm>
              <a:off x="2907" y="2445"/>
              <a:ext cx="1412" cy="866"/>
            </a:xfrm>
            <a:custGeom>
              <a:avLst/>
              <a:gdLst>
                <a:gd name="T0" fmla="*/ 1411 w 1412"/>
                <a:gd name="T1" fmla="*/ 865 h 866"/>
                <a:gd name="T2" fmla="*/ 1263 w 1412"/>
                <a:gd name="T3" fmla="*/ 856 h 866"/>
                <a:gd name="T4" fmla="*/ 1187 w 1412"/>
                <a:gd name="T5" fmla="*/ 845 h 866"/>
                <a:gd name="T6" fmla="*/ 1115 w 1412"/>
                <a:gd name="T7" fmla="*/ 832 h 866"/>
                <a:gd name="T8" fmla="*/ 1039 w 1412"/>
                <a:gd name="T9" fmla="*/ 812 h 866"/>
                <a:gd name="T10" fmla="*/ 964 w 1412"/>
                <a:gd name="T11" fmla="*/ 784 h 866"/>
                <a:gd name="T12" fmla="*/ 893 w 1412"/>
                <a:gd name="T13" fmla="*/ 749 h 866"/>
                <a:gd name="T14" fmla="*/ 742 w 1412"/>
                <a:gd name="T15" fmla="*/ 649 h 866"/>
                <a:gd name="T16" fmla="*/ 594 w 1412"/>
                <a:gd name="T17" fmla="*/ 508 h 866"/>
                <a:gd name="T18" fmla="*/ 446 w 1412"/>
                <a:gd name="T19" fmla="*/ 337 h 866"/>
                <a:gd name="T20" fmla="*/ 370 w 1412"/>
                <a:gd name="T21" fmla="*/ 251 h 866"/>
                <a:gd name="T22" fmla="*/ 295 w 1412"/>
                <a:gd name="T23" fmla="*/ 171 h 866"/>
                <a:gd name="T24" fmla="*/ 224 w 1412"/>
                <a:gd name="T25" fmla="*/ 101 h 866"/>
                <a:gd name="T26" fmla="*/ 148 w 1412"/>
                <a:gd name="T27" fmla="*/ 46 h 866"/>
                <a:gd name="T28" fmla="*/ 73 w 1412"/>
                <a:gd name="T29" fmla="*/ 11 h 866"/>
                <a:gd name="T30" fmla="*/ 0 w 1412"/>
                <a:gd name="T31" fmla="*/ 0 h 8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412"/>
                <a:gd name="T49" fmla="*/ 0 h 866"/>
                <a:gd name="T50" fmla="*/ 1412 w 1412"/>
                <a:gd name="T51" fmla="*/ 866 h 86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412" h="866">
                  <a:moveTo>
                    <a:pt x="1411" y="865"/>
                  </a:moveTo>
                  <a:lnTo>
                    <a:pt x="1263" y="856"/>
                  </a:lnTo>
                  <a:lnTo>
                    <a:pt x="1187" y="845"/>
                  </a:lnTo>
                  <a:lnTo>
                    <a:pt x="1115" y="832"/>
                  </a:lnTo>
                  <a:lnTo>
                    <a:pt x="1039" y="812"/>
                  </a:lnTo>
                  <a:lnTo>
                    <a:pt x="964" y="784"/>
                  </a:lnTo>
                  <a:lnTo>
                    <a:pt x="893" y="749"/>
                  </a:lnTo>
                  <a:lnTo>
                    <a:pt x="742" y="649"/>
                  </a:lnTo>
                  <a:lnTo>
                    <a:pt x="594" y="508"/>
                  </a:lnTo>
                  <a:lnTo>
                    <a:pt x="446" y="337"/>
                  </a:lnTo>
                  <a:lnTo>
                    <a:pt x="370" y="251"/>
                  </a:lnTo>
                  <a:lnTo>
                    <a:pt x="295" y="171"/>
                  </a:lnTo>
                  <a:lnTo>
                    <a:pt x="224" y="101"/>
                  </a:lnTo>
                  <a:lnTo>
                    <a:pt x="148" y="46"/>
                  </a:lnTo>
                  <a:lnTo>
                    <a:pt x="73" y="11"/>
                  </a:lnTo>
                  <a:lnTo>
                    <a:pt x="0" y="0"/>
                  </a:lnTo>
                </a:path>
              </a:pathLst>
            </a:custGeom>
            <a:noFill/>
            <a:ln w="50800" cap="rnd" cmpd="sng">
              <a:solidFill>
                <a:srgbClr val="E98959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4" name="Freeform 49"/>
            <p:cNvSpPr>
              <a:spLocks/>
            </p:cNvSpPr>
            <p:nvPr/>
          </p:nvSpPr>
          <p:spPr bwMode="auto">
            <a:xfrm>
              <a:off x="1488" y="2445"/>
              <a:ext cx="1420" cy="866"/>
            </a:xfrm>
            <a:custGeom>
              <a:avLst/>
              <a:gdLst>
                <a:gd name="T0" fmla="*/ 0 w 1420"/>
                <a:gd name="T1" fmla="*/ 865 h 866"/>
                <a:gd name="T2" fmla="*/ 149 w 1420"/>
                <a:gd name="T3" fmla="*/ 856 h 866"/>
                <a:gd name="T4" fmla="*/ 224 w 1420"/>
                <a:gd name="T5" fmla="*/ 845 h 866"/>
                <a:gd name="T6" fmla="*/ 300 w 1420"/>
                <a:gd name="T7" fmla="*/ 832 h 866"/>
                <a:gd name="T8" fmla="*/ 373 w 1420"/>
                <a:gd name="T9" fmla="*/ 812 h 866"/>
                <a:gd name="T10" fmla="*/ 449 w 1420"/>
                <a:gd name="T11" fmla="*/ 784 h 866"/>
                <a:gd name="T12" fmla="*/ 524 w 1420"/>
                <a:gd name="T13" fmla="*/ 749 h 866"/>
                <a:gd name="T14" fmla="*/ 672 w 1420"/>
                <a:gd name="T15" fmla="*/ 649 h 866"/>
                <a:gd name="T16" fmla="*/ 820 w 1420"/>
                <a:gd name="T17" fmla="*/ 508 h 866"/>
                <a:gd name="T18" fmla="*/ 972 w 1420"/>
                <a:gd name="T19" fmla="*/ 337 h 866"/>
                <a:gd name="T20" fmla="*/ 1045 w 1420"/>
                <a:gd name="T21" fmla="*/ 251 h 866"/>
                <a:gd name="T22" fmla="*/ 1120 w 1420"/>
                <a:gd name="T23" fmla="*/ 171 h 866"/>
                <a:gd name="T24" fmla="*/ 1195 w 1420"/>
                <a:gd name="T25" fmla="*/ 101 h 866"/>
                <a:gd name="T26" fmla="*/ 1268 w 1420"/>
                <a:gd name="T27" fmla="*/ 46 h 866"/>
                <a:gd name="T28" fmla="*/ 1343 w 1420"/>
                <a:gd name="T29" fmla="*/ 11 h 866"/>
                <a:gd name="T30" fmla="*/ 1419 w 1420"/>
                <a:gd name="T31" fmla="*/ 0 h 86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420"/>
                <a:gd name="T49" fmla="*/ 0 h 866"/>
                <a:gd name="T50" fmla="*/ 1420 w 1420"/>
                <a:gd name="T51" fmla="*/ 866 h 86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420" h="866">
                  <a:moveTo>
                    <a:pt x="0" y="865"/>
                  </a:moveTo>
                  <a:lnTo>
                    <a:pt x="149" y="856"/>
                  </a:lnTo>
                  <a:lnTo>
                    <a:pt x="224" y="845"/>
                  </a:lnTo>
                  <a:lnTo>
                    <a:pt x="300" y="832"/>
                  </a:lnTo>
                  <a:lnTo>
                    <a:pt x="373" y="812"/>
                  </a:lnTo>
                  <a:lnTo>
                    <a:pt x="449" y="784"/>
                  </a:lnTo>
                  <a:lnTo>
                    <a:pt x="524" y="749"/>
                  </a:lnTo>
                  <a:lnTo>
                    <a:pt x="672" y="649"/>
                  </a:lnTo>
                  <a:lnTo>
                    <a:pt x="820" y="508"/>
                  </a:lnTo>
                  <a:lnTo>
                    <a:pt x="972" y="337"/>
                  </a:lnTo>
                  <a:lnTo>
                    <a:pt x="1045" y="251"/>
                  </a:lnTo>
                  <a:lnTo>
                    <a:pt x="1120" y="171"/>
                  </a:lnTo>
                  <a:lnTo>
                    <a:pt x="1195" y="101"/>
                  </a:lnTo>
                  <a:lnTo>
                    <a:pt x="1268" y="46"/>
                  </a:lnTo>
                  <a:lnTo>
                    <a:pt x="1343" y="11"/>
                  </a:lnTo>
                  <a:lnTo>
                    <a:pt x="1419" y="0"/>
                  </a:lnTo>
                </a:path>
              </a:pathLst>
            </a:custGeom>
            <a:noFill/>
            <a:ln w="50800" cap="rnd" cmpd="sng">
              <a:solidFill>
                <a:srgbClr val="E98959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7328" name="Rectangle 50"/>
          <p:cNvSpPr>
            <a:spLocks noChangeArrowheads="1"/>
          </p:cNvSpPr>
          <p:nvPr/>
        </p:nvSpPr>
        <p:spPr bwMode="auto">
          <a:xfrm>
            <a:off x="3151188" y="5808663"/>
            <a:ext cx="855662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en-US" sz="3200" b="1">
                <a:solidFill>
                  <a:srgbClr val="FF9900"/>
                </a:solidFill>
              </a:rPr>
              <a:t>3.5</a:t>
            </a:r>
          </a:p>
        </p:txBody>
      </p:sp>
      <p:sp>
        <p:nvSpPr>
          <p:cNvPr id="97329" name="Rectangle 51"/>
          <p:cNvSpPr>
            <a:spLocks noChangeArrowheads="1"/>
          </p:cNvSpPr>
          <p:nvPr/>
        </p:nvSpPr>
        <p:spPr bwMode="auto">
          <a:xfrm>
            <a:off x="3978275" y="5808663"/>
            <a:ext cx="1100138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r>
              <a:rPr lang="en-US" altLang="en-US" sz="3200" b="1">
                <a:solidFill>
                  <a:srgbClr val="FF9900"/>
                </a:solidFill>
              </a:rPr>
              <a:t>4.5</a:t>
            </a:r>
          </a:p>
        </p:txBody>
      </p:sp>
      <p:sp>
        <p:nvSpPr>
          <p:cNvPr id="97330" name="Line 52"/>
          <p:cNvSpPr>
            <a:spLocks noChangeShapeType="1"/>
          </p:cNvSpPr>
          <p:nvPr/>
        </p:nvSpPr>
        <p:spPr bwMode="auto">
          <a:xfrm>
            <a:off x="4217988" y="5226050"/>
            <a:ext cx="0" cy="596900"/>
          </a:xfrm>
          <a:prstGeom prst="line">
            <a:avLst/>
          </a:prstGeom>
          <a:noFill/>
          <a:ln w="28575">
            <a:solidFill>
              <a:srgbClr val="B0D46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7331" name="Rectangle 53"/>
          <p:cNvSpPr>
            <a:spLocks noChangeArrowheads="1"/>
          </p:cNvSpPr>
          <p:nvPr/>
        </p:nvSpPr>
        <p:spPr bwMode="auto">
          <a:xfrm>
            <a:off x="762000" y="1600200"/>
            <a:ext cx="7691438" cy="1063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r>
              <a:rPr lang="en-US" altLang="en-US" sz="3200"/>
              <a:t>What is the normal approximation of </a:t>
            </a:r>
            <a:r>
              <a:rPr lang="en-US" altLang="en-US" sz="3200" i="1"/>
              <a:t>p</a:t>
            </a:r>
            <a:r>
              <a:rPr lang="en-US" altLang="en-US" sz="3200"/>
              <a:t>(</a:t>
            </a:r>
            <a:r>
              <a:rPr lang="en-US" altLang="en-US" sz="3200" i="1"/>
              <a:t>x</a:t>
            </a:r>
            <a:r>
              <a:rPr lang="en-US" altLang="en-US" sz="3200"/>
              <a:t> = 4) given </a:t>
            </a:r>
            <a:r>
              <a:rPr lang="en-US" altLang="en-US" sz="3200" i="1"/>
              <a:t>n</a:t>
            </a:r>
            <a:r>
              <a:rPr lang="en-US" altLang="en-US" sz="3200"/>
              <a:t> = 10, and </a:t>
            </a:r>
            <a:r>
              <a:rPr lang="en-US" altLang="en-US" sz="3200" i="1"/>
              <a:t>p</a:t>
            </a:r>
            <a:r>
              <a:rPr lang="en-US" altLang="en-US" sz="3200"/>
              <a:t> = 0.5?</a:t>
            </a:r>
          </a:p>
        </p:txBody>
      </p:sp>
      <p:sp>
        <p:nvSpPr>
          <p:cNvPr id="97332" name="Line 54"/>
          <p:cNvSpPr>
            <a:spLocks noChangeShapeType="1"/>
          </p:cNvSpPr>
          <p:nvPr/>
        </p:nvSpPr>
        <p:spPr bwMode="auto">
          <a:xfrm>
            <a:off x="3760788" y="5232400"/>
            <a:ext cx="0" cy="596900"/>
          </a:xfrm>
          <a:prstGeom prst="line">
            <a:avLst/>
          </a:prstGeom>
          <a:noFill/>
          <a:ln w="28575">
            <a:solidFill>
              <a:srgbClr val="B0D46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82096309"/>
      </p:ext>
    </p:extLst>
  </p:cSld>
  <p:clrMapOvr>
    <a:masterClrMapping/>
  </p:clrMapOvr>
  <p:transition>
    <p:wipe dir="r"/>
  </p:transition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2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Normal Approximation Solution</a:t>
            </a:r>
          </a:p>
        </p:txBody>
      </p:sp>
      <p:sp>
        <p:nvSpPr>
          <p:cNvPr id="27653" name="Rectangle 4"/>
          <p:cNvSpPr>
            <a:spLocks noChangeArrowheads="1"/>
          </p:cNvSpPr>
          <p:nvPr/>
        </p:nvSpPr>
        <p:spPr bwMode="auto">
          <a:xfrm>
            <a:off x="381000" y="1600200"/>
            <a:ext cx="85344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569913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defTabSz="569913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defTabSz="569913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defTabSz="569913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defTabSz="569913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defTabSz="569913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defTabSz="569913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defTabSz="569913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defTabSz="569913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r>
              <a:rPr lang="en-US" altLang="en-US" sz="2800">
                <a:solidFill>
                  <a:srgbClr val="8E0D30"/>
                </a:solidFill>
              </a:rPr>
              <a:t>1.</a:t>
            </a:r>
            <a:r>
              <a:rPr lang="en-US" altLang="en-US" sz="2800"/>
              <a:t>	Calculate the interval:</a:t>
            </a:r>
          </a:p>
        </p:txBody>
      </p:sp>
      <p:grpSp>
        <p:nvGrpSpPr>
          <p:cNvPr id="2" name="Group 14"/>
          <p:cNvGrpSpPr>
            <a:grpSpLocks/>
          </p:cNvGrpSpPr>
          <p:nvPr/>
        </p:nvGrpSpPr>
        <p:grpSpPr bwMode="auto">
          <a:xfrm>
            <a:off x="381000" y="4648200"/>
            <a:ext cx="7467600" cy="1219200"/>
            <a:chOff x="240" y="2928"/>
            <a:chExt cx="4704" cy="768"/>
          </a:xfrm>
        </p:grpSpPr>
        <p:sp>
          <p:nvSpPr>
            <p:cNvPr id="27656" name="Text Box 7"/>
            <p:cNvSpPr txBox="1">
              <a:spLocks noChangeArrowheads="1"/>
            </p:cNvSpPr>
            <p:nvPr/>
          </p:nvSpPr>
          <p:spPr bwMode="auto">
            <a:xfrm>
              <a:off x="240" y="2928"/>
              <a:ext cx="4704" cy="6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488" tIns="44450" rIns="90488" bIns="44450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20000"/>
                </a:spcBef>
              </a:pPr>
              <a:r>
                <a:rPr lang="en-US" altLang="en-US" sz="2800">
                  <a:solidFill>
                    <a:srgbClr val="8E0D30"/>
                  </a:solidFill>
                </a:rPr>
                <a:t>2.</a:t>
              </a:r>
              <a:r>
                <a:rPr lang="en-US" altLang="en-US" sz="2800"/>
                <a:t>	Express binomial probability in form:</a:t>
              </a:r>
            </a:p>
          </p:txBody>
        </p:sp>
        <p:graphicFrame>
          <p:nvGraphicFramePr>
            <p:cNvPr id="27651" name="Object 10"/>
            <p:cNvGraphicFramePr>
              <a:graphicFrameLocks noChangeAspect="1"/>
            </p:cNvGraphicFramePr>
            <p:nvPr/>
          </p:nvGraphicFramePr>
          <p:xfrm>
            <a:off x="1488" y="3408"/>
            <a:ext cx="2832" cy="2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3196" name="Equation" r:id="rId4" imgW="4495800" imgH="457200" progId="Equation.DSMT4">
                    <p:embed/>
                  </p:oleObj>
                </mc:Choice>
                <mc:Fallback>
                  <p:oleObj name="Equation" r:id="rId4" imgW="4495800" imgH="457200" progId="Equation.DSMT4">
                    <p:embed/>
                    <p:pic>
                      <p:nvPicPr>
                        <p:cNvPr id="27651" name="Object 1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88" y="3408"/>
                          <a:ext cx="2832" cy="28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aphicFrame>
        <p:nvGraphicFramePr>
          <p:cNvPr id="27650" name="Object 12"/>
          <p:cNvGraphicFramePr>
            <a:graphicFrameLocks noChangeAspect="1"/>
          </p:cNvGraphicFramePr>
          <p:nvPr/>
        </p:nvGraphicFramePr>
        <p:xfrm>
          <a:off x="1066800" y="2298700"/>
          <a:ext cx="6973888" cy="11303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3197" name="Equation" r:id="rId6" imgW="6972300" imgH="1130300" progId="Equation.DSMT4">
                  <p:embed/>
                </p:oleObj>
              </mc:Choice>
              <mc:Fallback>
                <p:oleObj name="Equation" r:id="rId6" imgW="6972300" imgH="1130300" progId="Equation.DSMT4">
                  <p:embed/>
                  <p:pic>
                    <p:nvPicPr>
                      <p:cNvPr id="27650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66800" y="2298700"/>
                        <a:ext cx="6973888" cy="11303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80237" name="Rectangle 13"/>
          <p:cNvSpPr>
            <a:spLocks noChangeArrowheads="1"/>
          </p:cNvSpPr>
          <p:nvPr/>
        </p:nvSpPr>
        <p:spPr bwMode="auto">
          <a:xfrm>
            <a:off x="990600" y="3505200"/>
            <a:ext cx="7078663" cy="94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r>
              <a:rPr lang="en-US" altLang="en-US" sz="2800"/>
              <a:t>Interval lies in range 0 to 10, so normal approximation can be used</a:t>
            </a:r>
          </a:p>
        </p:txBody>
      </p:sp>
    </p:spTree>
    <p:extLst>
      <p:ext uri="{BB962C8B-B14F-4D97-AF65-F5344CB8AC3E}">
        <p14:creationId xmlns:p14="http://schemas.microsoft.com/office/powerpoint/2010/main" val="1723673926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237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6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Normal Approximation Solution</a:t>
            </a:r>
          </a:p>
        </p:txBody>
      </p:sp>
      <p:sp>
        <p:nvSpPr>
          <p:cNvPr id="28677" name="Rectangle 67"/>
          <p:cNvSpPr>
            <a:spLocks noChangeArrowheads="1"/>
          </p:cNvSpPr>
          <p:nvPr/>
        </p:nvSpPr>
        <p:spPr bwMode="auto">
          <a:xfrm>
            <a:off x="609600" y="1828800"/>
            <a:ext cx="78486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/>
          <a:lstStyle>
            <a:lvl1pPr marL="571500" indent="-5715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en-US" sz="2800">
                <a:solidFill>
                  <a:srgbClr val="8E0D30"/>
                </a:solidFill>
              </a:rPr>
              <a:t>3.</a:t>
            </a:r>
            <a:r>
              <a:rPr lang="en-US" altLang="en-US" sz="2800"/>
              <a:t>	Compute standard normal </a:t>
            </a:r>
            <a:r>
              <a:rPr lang="en-US" altLang="en-US" sz="2800" i="1"/>
              <a:t>z</a:t>
            </a:r>
            <a:r>
              <a:rPr lang="en-US" altLang="en-US" sz="2800"/>
              <a:t> values:</a:t>
            </a:r>
          </a:p>
        </p:txBody>
      </p:sp>
      <p:graphicFrame>
        <p:nvGraphicFramePr>
          <p:cNvPr id="28674" name="Object 68"/>
          <p:cNvGraphicFramePr>
            <a:graphicFrameLocks noChangeAspect="1"/>
          </p:cNvGraphicFramePr>
          <p:nvPr/>
        </p:nvGraphicFramePr>
        <p:xfrm>
          <a:off x="1295400" y="2895600"/>
          <a:ext cx="6300788" cy="1028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4220" name="Equation" r:id="rId4" imgW="6299200" imgH="1028700" progId="Equation.DSMT4">
                  <p:embed/>
                </p:oleObj>
              </mc:Choice>
              <mc:Fallback>
                <p:oleObj name="Equation" r:id="rId4" imgW="6299200" imgH="1028700" progId="Equation.DSMT4">
                  <p:embed/>
                  <p:pic>
                    <p:nvPicPr>
                      <p:cNvPr id="28674" name="Object 6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95400" y="2895600"/>
                        <a:ext cx="6300788" cy="1028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8675" name="Object 69"/>
          <p:cNvGraphicFramePr>
            <a:graphicFrameLocks noChangeAspect="1"/>
          </p:cNvGraphicFramePr>
          <p:nvPr/>
        </p:nvGraphicFramePr>
        <p:xfrm>
          <a:off x="1371600" y="4572000"/>
          <a:ext cx="6300788" cy="1028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4221" name="Equation" r:id="rId6" imgW="6299200" imgH="1028700" progId="Equation.DSMT4">
                  <p:embed/>
                </p:oleObj>
              </mc:Choice>
              <mc:Fallback>
                <p:oleObj name="Equation" r:id="rId6" imgW="6299200" imgH="1028700" progId="Equation.DSMT4">
                  <p:embed/>
                  <p:pic>
                    <p:nvPicPr>
                      <p:cNvPr id="28675" name="Object 6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71600" y="4572000"/>
                        <a:ext cx="6300788" cy="1028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4178969637"/>
      </p:ext>
    </p:extLst>
  </p:cSld>
  <p:clrMapOvr>
    <a:masterClrMapping/>
  </p:clrMapOvr>
  <p:transition>
    <p:wipe dir="r"/>
  </p:transition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Rectangle 38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Normal Approximation Solution</a:t>
            </a:r>
          </a:p>
        </p:txBody>
      </p:sp>
      <p:sp>
        <p:nvSpPr>
          <p:cNvPr id="98307" name="Freeform 2"/>
          <p:cNvSpPr>
            <a:spLocks/>
          </p:cNvSpPr>
          <p:nvPr/>
        </p:nvSpPr>
        <p:spPr bwMode="auto">
          <a:xfrm>
            <a:off x="3411538" y="3368675"/>
            <a:ext cx="671512" cy="2162175"/>
          </a:xfrm>
          <a:custGeom>
            <a:avLst/>
            <a:gdLst>
              <a:gd name="T0" fmla="*/ 2147483647 w 423"/>
              <a:gd name="T1" fmla="*/ 0 h 1362"/>
              <a:gd name="T2" fmla="*/ 2147483647 w 423"/>
              <a:gd name="T3" fmla="*/ 2147483647 h 1362"/>
              <a:gd name="T4" fmla="*/ 0 w 423"/>
              <a:gd name="T5" fmla="*/ 2147483647 h 1362"/>
              <a:gd name="T6" fmla="*/ 0 w 423"/>
              <a:gd name="T7" fmla="*/ 2147483647 h 1362"/>
              <a:gd name="T8" fmla="*/ 2147483647 w 423"/>
              <a:gd name="T9" fmla="*/ 2147483647 h 1362"/>
              <a:gd name="T10" fmla="*/ 2147483647 w 423"/>
              <a:gd name="T11" fmla="*/ 2147483647 h 1362"/>
              <a:gd name="T12" fmla="*/ 2147483647 w 423"/>
              <a:gd name="T13" fmla="*/ 2147483647 h 1362"/>
              <a:gd name="T14" fmla="*/ 2147483647 w 423"/>
              <a:gd name="T15" fmla="*/ 0 h 136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423"/>
              <a:gd name="T25" fmla="*/ 0 h 1362"/>
              <a:gd name="T26" fmla="*/ 423 w 423"/>
              <a:gd name="T27" fmla="*/ 1362 h 1362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423" h="1362">
                <a:moveTo>
                  <a:pt x="422" y="0"/>
                </a:moveTo>
                <a:lnTo>
                  <a:pt x="422" y="1361"/>
                </a:lnTo>
                <a:lnTo>
                  <a:pt x="0" y="1361"/>
                </a:lnTo>
                <a:lnTo>
                  <a:pt x="0" y="733"/>
                </a:lnTo>
                <a:lnTo>
                  <a:pt x="30" y="672"/>
                </a:lnTo>
                <a:lnTo>
                  <a:pt x="126" y="542"/>
                </a:lnTo>
                <a:lnTo>
                  <a:pt x="255" y="287"/>
                </a:lnTo>
                <a:lnTo>
                  <a:pt x="422" y="0"/>
                </a:lnTo>
              </a:path>
            </a:pathLst>
          </a:custGeom>
          <a:solidFill>
            <a:srgbClr val="D200D2">
              <a:alpha val="50195"/>
            </a:srgbClr>
          </a:solidFill>
          <a:ln w="12700" cap="rnd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8308" name="Line 3"/>
          <p:cNvSpPr>
            <a:spLocks noChangeShapeType="1"/>
          </p:cNvSpPr>
          <p:nvPr/>
        </p:nvSpPr>
        <p:spPr bwMode="auto">
          <a:xfrm>
            <a:off x="4541838" y="3024188"/>
            <a:ext cx="0" cy="2492375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09" name="Freeform 4"/>
          <p:cNvSpPr>
            <a:spLocks/>
          </p:cNvSpPr>
          <p:nvPr/>
        </p:nvSpPr>
        <p:spPr bwMode="auto">
          <a:xfrm>
            <a:off x="4541838" y="2989263"/>
            <a:ext cx="2635250" cy="2541587"/>
          </a:xfrm>
          <a:custGeom>
            <a:avLst/>
            <a:gdLst>
              <a:gd name="T0" fmla="*/ 2147483647 w 1660"/>
              <a:gd name="T1" fmla="*/ 2147483647 h 1601"/>
              <a:gd name="T2" fmla="*/ 2147483647 w 1660"/>
              <a:gd name="T3" fmla="*/ 2147483647 h 1601"/>
              <a:gd name="T4" fmla="*/ 2147483647 w 1660"/>
              <a:gd name="T5" fmla="*/ 2147483647 h 1601"/>
              <a:gd name="T6" fmla="*/ 2147483647 w 1660"/>
              <a:gd name="T7" fmla="*/ 2147483647 h 1601"/>
              <a:gd name="T8" fmla="*/ 2147483647 w 1660"/>
              <a:gd name="T9" fmla="*/ 2147483647 h 1601"/>
              <a:gd name="T10" fmla="*/ 2147483647 w 1660"/>
              <a:gd name="T11" fmla="*/ 2147483647 h 1601"/>
              <a:gd name="T12" fmla="*/ 2147483647 w 1660"/>
              <a:gd name="T13" fmla="*/ 2147483647 h 1601"/>
              <a:gd name="T14" fmla="*/ 2147483647 w 1660"/>
              <a:gd name="T15" fmla="*/ 2147483647 h 1601"/>
              <a:gd name="T16" fmla="*/ 2147483647 w 1660"/>
              <a:gd name="T17" fmla="*/ 2147483647 h 1601"/>
              <a:gd name="T18" fmla="*/ 2147483647 w 1660"/>
              <a:gd name="T19" fmla="*/ 2147483647 h 1601"/>
              <a:gd name="T20" fmla="*/ 2147483647 w 1660"/>
              <a:gd name="T21" fmla="*/ 2147483647 h 1601"/>
              <a:gd name="T22" fmla="*/ 2147483647 w 1660"/>
              <a:gd name="T23" fmla="*/ 2147483647 h 1601"/>
              <a:gd name="T24" fmla="*/ 2147483647 w 1660"/>
              <a:gd name="T25" fmla="*/ 2147483647 h 1601"/>
              <a:gd name="T26" fmla="*/ 2147483647 w 1660"/>
              <a:gd name="T27" fmla="*/ 2147483647 h 1601"/>
              <a:gd name="T28" fmla="*/ 2147483647 w 1660"/>
              <a:gd name="T29" fmla="*/ 2147483647 h 1601"/>
              <a:gd name="T30" fmla="*/ 0 w 1660"/>
              <a:gd name="T31" fmla="*/ 0 h 160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660"/>
              <a:gd name="T49" fmla="*/ 0 h 1601"/>
              <a:gd name="T50" fmla="*/ 1660 w 1660"/>
              <a:gd name="T51" fmla="*/ 1601 h 1601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660" h="1601">
                <a:moveTo>
                  <a:pt x="1659" y="1600"/>
                </a:moveTo>
                <a:lnTo>
                  <a:pt x="1485" y="1582"/>
                </a:lnTo>
                <a:lnTo>
                  <a:pt x="1397" y="1562"/>
                </a:lnTo>
                <a:lnTo>
                  <a:pt x="1311" y="1538"/>
                </a:lnTo>
                <a:lnTo>
                  <a:pt x="1223" y="1501"/>
                </a:lnTo>
                <a:lnTo>
                  <a:pt x="1134" y="1450"/>
                </a:lnTo>
                <a:lnTo>
                  <a:pt x="1049" y="1385"/>
                </a:lnTo>
                <a:lnTo>
                  <a:pt x="872" y="1201"/>
                </a:lnTo>
                <a:lnTo>
                  <a:pt x="698" y="938"/>
                </a:lnTo>
                <a:lnTo>
                  <a:pt x="524" y="624"/>
                </a:lnTo>
                <a:lnTo>
                  <a:pt x="436" y="464"/>
                </a:lnTo>
                <a:lnTo>
                  <a:pt x="347" y="318"/>
                </a:lnTo>
                <a:lnTo>
                  <a:pt x="262" y="188"/>
                </a:lnTo>
                <a:lnTo>
                  <a:pt x="173" y="86"/>
                </a:lnTo>
                <a:lnTo>
                  <a:pt x="85" y="21"/>
                </a:lnTo>
                <a:lnTo>
                  <a:pt x="0" y="0"/>
                </a:lnTo>
              </a:path>
            </a:pathLst>
          </a:custGeom>
          <a:noFill/>
          <a:ln w="101600" cap="rnd" cmpd="sng">
            <a:solidFill>
              <a:srgbClr val="990099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10" name="Freeform 5"/>
          <p:cNvSpPr>
            <a:spLocks/>
          </p:cNvSpPr>
          <p:nvPr/>
        </p:nvSpPr>
        <p:spPr bwMode="auto">
          <a:xfrm>
            <a:off x="1901825" y="2989263"/>
            <a:ext cx="2641600" cy="2541587"/>
          </a:xfrm>
          <a:custGeom>
            <a:avLst/>
            <a:gdLst>
              <a:gd name="T0" fmla="*/ 0 w 1664"/>
              <a:gd name="T1" fmla="*/ 2147483647 h 1601"/>
              <a:gd name="T2" fmla="*/ 2147483647 w 1664"/>
              <a:gd name="T3" fmla="*/ 2147483647 h 1601"/>
              <a:gd name="T4" fmla="*/ 2147483647 w 1664"/>
              <a:gd name="T5" fmla="*/ 2147483647 h 1601"/>
              <a:gd name="T6" fmla="*/ 2147483647 w 1664"/>
              <a:gd name="T7" fmla="*/ 2147483647 h 1601"/>
              <a:gd name="T8" fmla="*/ 2147483647 w 1664"/>
              <a:gd name="T9" fmla="*/ 2147483647 h 1601"/>
              <a:gd name="T10" fmla="*/ 2147483647 w 1664"/>
              <a:gd name="T11" fmla="*/ 2147483647 h 1601"/>
              <a:gd name="T12" fmla="*/ 2147483647 w 1664"/>
              <a:gd name="T13" fmla="*/ 2147483647 h 1601"/>
              <a:gd name="T14" fmla="*/ 2147483647 w 1664"/>
              <a:gd name="T15" fmla="*/ 2147483647 h 1601"/>
              <a:gd name="T16" fmla="*/ 2147483647 w 1664"/>
              <a:gd name="T17" fmla="*/ 2147483647 h 1601"/>
              <a:gd name="T18" fmla="*/ 2147483647 w 1664"/>
              <a:gd name="T19" fmla="*/ 2147483647 h 1601"/>
              <a:gd name="T20" fmla="*/ 2147483647 w 1664"/>
              <a:gd name="T21" fmla="*/ 2147483647 h 1601"/>
              <a:gd name="T22" fmla="*/ 2147483647 w 1664"/>
              <a:gd name="T23" fmla="*/ 2147483647 h 1601"/>
              <a:gd name="T24" fmla="*/ 2147483647 w 1664"/>
              <a:gd name="T25" fmla="*/ 2147483647 h 1601"/>
              <a:gd name="T26" fmla="*/ 2147483647 w 1664"/>
              <a:gd name="T27" fmla="*/ 2147483647 h 1601"/>
              <a:gd name="T28" fmla="*/ 2147483647 w 1664"/>
              <a:gd name="T29" fmla="*/ 2147483647 h 1601"/>
              <a:gd name="T30" fmla="*/ 2147483647 w 1664"/>
              <a:gd name="T31" fmla="*/ 0 h 160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664"/>
              <a:gd name="T49" fmla="*/ 0 h 1601"/>
              <a:gd name="T50" fmla="*/ 1664 w 1664"/>
              <a:gd name="T51" fmla="*/ 1601 h 1601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664" h="1601">
                <a:moveTo>
                  <a:pt x="0" y="1600"/>
                </a:moveTo>
                <a:lnTo>
                  <a:pt x="174" y="1582"/>
                </a:lnTo>
                <a:lnTo>
                  <a:pt x="262" y="1562"/>
                </a:lnTo>
                <a:lnTo>
                  <a:pt x="351" y="1538"/>
                </a:lnTo>
                <a:lnTo>
                  <a:pt x="436" y="1501"/>
                </a:lnTo>
                <a:lnTo>
                  <a:pt x="525" y="1450"/>
                </a:lnTo>
                <a:lnTo>
                  <a:pt x="613" y="1385"/>
                </a:lnTo>
                <a:lnTo>
                  <a:pt x="787" y="1201"/>
                </a:lnTo>
                <a:lnTo>
                  <a:pt x="961" y="938"/>
                </a:lnTo>
                <a:lnTo>
                  <a:pt x="1138" y="624"/>
                </a:lnTo>
                <a:lnTo>
                  <a:pt x="1223" y="464"/>
                </a:lnTo>
                <a:lnTo>
                  <a:pt x="1312" y="318"/>
                </a:lnTo>
                <a:lnTo>
                  <a:pt x="1400" y="188"/>
                </a:lnTo>
                <a:lnTo>
                  <a:pt x="1486" y="86"/>
                </a:lnTo>
                <a:lnTo>
                  <a:pt x="1574" y="21"/>
                </a:lnTo>
                <a:lnTo>
                  <a:pt x="1663" y="0"/>
                </a:lnTo>
              </a:path>
            </a:pathLst>
          </a:custGeom>
          <a:noFill/>
          <a:ln w="101600" cap="rnd" cmpd="sng">
            <a:solidFill>
              <a:srgbClr val="990099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11" name="Rectangle 6"/>
          <p:cNvSpPr>
            <a:spLocks noChangeArrowheads="1"/>
          </p:cNvSpPr>
          <p:nvPr/>
        </p:nvSpPr>
        <p:spPr bwMode="auto">
          <a:xfrm>
            <a:off x="5770563" y="2438400"/>
            <a:ext cx="436562" cy="622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500" b="1" i="1">
                <a:latin typeface="Symbol" panose="05050102010706020507" pitchFamily="18" charset="2"/>
              </a:rPr>
              <a:t></a:t>
            </a:r>
            <a:endParaRPr lang="en-US" altLang="en-US" sz="3500" b="1">
              <a:latin typeface="Symbol" panose="05050102010706020507" pitchFamily="18" charset="2"/>
            </a:endParaRPr>
          </a:p>
        </p:txBody>
      </p:sp>
      <p:sp>
        <p:nvSpPr>
          <p:cNvPr id="98312" name="Rectangle 7"/>
          <p:cNvSpPr>
            <a:spLocks noChangeArrowheads="1"/>
          </p:cNvSpPr>
          <p:nvPr/>
        </p:nvSpPr>
        <p:spPr bwMode="auto">
          <a:xfrm>
            <a:off x="6056313" y="2438400"/>
            <a:ext cx="879475" cy="622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500" b="1"/>
              <a:t> = 0</a:t>
            </a:r>
          </a:p>
        </p:txBody>
      </p:sp>
      <p:sp>
        <p:nvSpPr>
          <p:cNvPr id="98313" name="Rectangle 8"/>
          <p:cNvSpPr>
            <a:spLocks noChangeArrowheads="1"/>
          </p:cNvSpPr>
          <p:nvPr/>
        </p:nvSpPr>
        <p:spPr bwMode="auto">
          <a:xfrm>
            <a:off x="6964363" y="3686175"/>
            <a:ext cx="184150" cy="92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98314" name="Rectangle 9"/>
          <p:cNvSpPr>
            <a:spLocks noChangeArrowheads="1"/>
          </p:cNvSpPr>
          <p:nvPr/>
        </p:nvSpPr>
        <p:spPr bwMode="auto">
          <a:xfrm>
            <a:off x="5759450" y="2882900"/>
            <a:ext cx="449263" cy="622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500" b="1" i="1">
                <a:latin typeface="Symbol" panose="05050102010706020507" pitchFamily="18" charset="2"/>
              </a:rPr>
              <a:t></a:t>
            </a:r>
            <a:endParaRPr lang="en-US" altLang="en-US" sz="3500" b="1">
              <a:latin typeface="Symbol" panose="05050102010706020507" pitchFamily="18" charset="2"/>
            </a:endParaRPr>
          </a:p>
        </p:txBody>
      </p:sp>
      <p:sp>
        <p:nvSpPr>
          <p:cNvPr id="98315" name="Rectangle 11"/>
          <p:cNvSpPr>
            <a:spLocks noChangeArrowheads="1"/>
          </p:cNvSpPr>
          <p:nvPr/>
        </p:nvSpPr>
        <p:spPr bwMode="auto">
          <a:xfrm>
            <a:off x="6067425" y="2882900"/>
            <a:ext cx="879475" cy="622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500" b="1"/>
              <a:t> = 1</a:t>
            </a:r>
          </a:p>
        </p:txBody>
      </p:sp>
      <p:sp>
        <p:nvSpPr>
          <p:cNvPr id="98316" name="Rectangle 13"/>
          <p:cNvSpPr>
            <a:spLocks noChangeArrowheads="1"/>
          </p:cNvSpPr>
          <p:nvPr/>
        </p:nvSpPr>
        <p:spPr bwMode="auto">
          <a:xfrm>
            <a:off x="3827463" y="5562600"/>
            <a:ext cx="744537" cy="515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 b="1">
                <a:solidFill>
                  <a:srgbClr val="990099"/>
                </a:solidFill>
              </a:rPr>
              <a:t>-.32</a:t>
            </a:r>
          </a:p>
        </p:txBody>
      </p:sp>
      <p:sp>
        <p:nvSpPr>
          <p:cNvPr id="98317" name="Freeform 14"/>
          <p:cNvSpPr>
            <a:spLocks/>
          </p:cNvSpPr>
          <p:nvPr/>
        </p:nvSpPr>
        <p:spPr bwMode="auto">
          <a:xfrm>
            <a:off x="1901825" y="3049588"/>
            <a:ext cx="5275263" cy="2481262"/>
          </a:xfrm>
          <a:custGeom>
            <a:avLst/>
            <a:gdLst>
              <a:gd name="T0" fmla="*/ 0 w 3323"/>
              <a:gd name="T1" fmla="*/ 0 h 1563"/>
              <a:gd name="T2" fmla="*/ 0 w 3323"/>
              <a:gd name="T3" fmla="*/ 2147483647 h 1563"/>
              <a:gd name="T4" fmla="*/ 2147483647 w 3323"/>
              <a:gd name="T5" fmla="*/ 2147483647 h 1563"/>
              <a:gd name="T6" fmla="*/ 0 60000 65536"/>
              <a:gd name="T7" fmla="*/ 0 60000 65536"/>
              <a:gd name="T8" fmla="*/ 0 60000 65536"/>
              <a:gd name="T9" fmla="*/ 0 w 3323"/>
              <a:gd name="T10" fmla="*/ 0 h 1563"/>
              <a:gd name="T11" fmla="*/ 3323 w 3323"/>
              <a:gd name="T12" fmla="*/ 1563 h 156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323" h="1563">
                <a:moveTo>
                  <a:pt x="0" y="0"/>
                </a:moveTo>
                <a:lnTo>
                  <a:pt x="0" y="1562"/>
                </a:lnTo>
                <a:lnTo>
                  <a:pt x="3322" y="1562"/>
                </a:lnTo>
              </a:path>
            </a:pathLst>
          </a:custGeom>
          <a:noFill/>
          <a:ln w="508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18" name="Line 15"/>
          <p:cNvSpPr>
            <a:spLocks noChangeShapeType="1"/>
          </p:cNvSpPr>
          <p:nvPr/>
        </p:nvSpPr>
        <p:spPr bwMode="auto">
          <a:xfrm>
            <a:off x="1862138" y="3049588"/>
            <a:ext cx="14287" cy="0"/>
          </a:xfrm>
          <a:prstGeom prst="line">
            <a:avLst/>
          </a:prstGeom>
          <a:noFill/>
          <a:ln w="50800">
            <a:solidFill>
              <a:srgbClr val="CDCDCD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19" name="Line 16"/>
          <p:cNvSpPr>
            <a:spLocks noChangeShapeType="1"/>
          </p:cNvSpPr>
          <p:nvPr/>
        </p:nvSpPr>
        <p:spPr bwMode="auto">
          <a:xfrm>
            <a:off x="1862138" y="3292475"/>
            <a:ext cx="14287" cy="0"/>
          </a:xfrm>
          <a:prstGeom prst="line">
            <a:avLst/>
          </a:prstGeom>
          <a:noFill/>
          <a:ln w="50800">
            <a:solidFill>
              <a:srgbClr val="CDCDCD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20" name="Line 17"/>
          <p:cNvSpPr>
            <a:spLocks noChangeShapeType="1"/>
          </p:cNvSpPr>
          <p:nvPr/>
        </p:nvSpPr>
        <p:spPr bwMode="auto">
          <a:xfrm>
            <a:off x="1862138" y="3541713"/>
            <a:ext cx="14287" cy="0"/>
          </a:xfrm>
          <a:prstGeom prst="line">
            <a:avLst/>
          </a:prstGeom>
          <a:noFill/>
          <a:ln w="50800">
            <a:solidFill>
              <a:srgbClr val="CDCDCD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21" name="Line 18"/>
          <p:cNvSpPr>
            <a:spLocks noChangeShapeType="1"/>
          </p:cNvSpPr>
          <p:nvPr/>
        </p:nvSpPr>
        <p:spPr bwMode="auto">
          <a:xfrm>
            <a:off x="1862138" y="3790950"/>
            <a:ext cx="14287" cy="0"/>
          </a:xfrm>
          <a:prstGeom prst="line">
            <a:avLst/>
          </a:prstGeom>
          <a:noFill/>
          <a:ln w="50800">
            <a:solidFill>
              <a:srgbClr val="CDCDCD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22" name="Line 19"/>
          <p:cNvSpPr>
            <a:spLocks noChangeShapeType="1"/>
          </p:cNvSpPr>
          <p:nvPr/>
        </p:nvSpPr>
        <p:spPr bwMode="auto">
          <a:xfrm>
            <a:off x="1862138" y="4040188"/>
            <a:ext cx="14287" cy="0"/>
          </a:xfrm>
          <a:prstGeom prst="line">
            <a:avLst/>
          </a:prstGeom>
          <a:noFill/>
          <a:ln w="50800">
            <a:solidFill>
              <a:srgbClr val="CDCDCD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23" name="Line 20"/>
          <p:cNvSpPr>
            <a:spLocks noChangeShapeType="1"/>
          </p:cNvSpPr>
          <p:nvPr/>
        </p:nvSpPr>
        <p:spPr bwMode="auto">
          <a:xfrm>
            <a:off x="1862138" y="4289425"/>
            <a:ext cx="14287" cy="0"/>
          </a:xfrm>
          <a:prstGeom prst="line">
            <a:avLst/>
          </a:prstGeom>
          <a:noFill/>
          <a:ln w="50800">
            <a:solidFill>
              <a:srgbClr val="CDCDCD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24" name="Line 21"/>
          <p:cNvSpPr>
            <a:spLocks noChangeShapeType="1"/>
          </p:cNvSpPr>
          <p:nvPr/>
        </p:nvSpPr>
        <p:spPr bwMode="auto">
          <a:xfrm>
            <a:off x="1862138" y="4538663"/>
            <a:ext cx="14287" cy="0"/>
          </a:xfrm>
          <a:prstGeom prst="line">
            <a:avLst/>
          </a:prstGeom>
          <a:noFill/>
          <a:ln w="50800">
            <a:solidFill>
              <a:srgbClr val="CDCDCD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25" name="Line 22"/>
          <p:cNvSpPr>
            <a:spLocks noChangeShapeType="1"/>
          </p:cNvSpPr>
          <p:nvPr/>
        </p:nvSpPr>
        <p:spPr bwMode="auto">
          <a:xfrm>
            <a:off x="1862138" y="4786313"/>
            <a:ext cx="14287" cy="0"/>
          </a:xfrm>
          <a:prstGeom prst="line">
            <a:avLst/>
          </a:prstGeom>
          <a:noFill/>
          <a:ln w="50800">
            <a:solidFill>
              <a:srgbClr val="CDCDCD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26" name="Line 23"/>
          <p:cNvSpPr>
            <a:spLocks noChangeShapeType="1"/>
          </p:cNvSpPr>
          <p:nvPr/>
        </p:nvSpPr>
        <p:spPr bwMode="auto">
          <a:xfrm>
            <a:off x="1862138" y="5035550"/>
            <a:ext cx="14287" cy="0"/>
          </a:xfrm>
          <a:prstGeom prst="line">
            <a:avLst/>
          </a:prstGeom>
          <a:noFill/>
          <a:ln w="50800">
            <a:solidFill>
              <a:srgbClr val="CDCDCD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27" name="Line 24"/>
          <p:cNvSpPr>
            <a:spLocks noChangeShapeType="1"/>
          </p:cNvSpPr>
          <p:nvPr/>
        </p:nvSpPr>
        <p:spPr bwMode="auto">
          <a:xfrm>
            <a:off x="1862138" y="5280025"/>
            <a:ext cx="14287" cy="0"/>
          </a:xfrm>
          <a:prstGeom prst="line">
            <a:avLst/>
          </a:prstGeom>
          <a:noFill/>
          <a:ln w="50800">
            <a:solidFill>
              <a:srgbClr val="CDCDCD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28" name="Line 25"/>
          <p:cNvSpPr>
            <a:spLocks noChangeShapeType="1"/>
          </p:cNvSpPr>
          <p:nvPr/>
        </p:nvSpPr>
        <p:spPr bwMode="auto">
          <a:xfrm>
            <a:off x="7175500" y="5529263"/>
            <a:ext cx="0" cy="3175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29" name="Line 26"/>
          <p:cNvSpPr>
            <a:spLocks noChangeShapeType="1"/>
          </p:cNvSpPr>
          <p:nvPr/>
        </p:nvSpPr>
        <p:spPr bwMode="auto">
          <a:xfrm>
            <a:off x="6650038" y="5529263"/>
            <a:ext cx="0" cy="3175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30" name="Line 27"/>
          <p:cNvSpPr>
            <a:spLocks noChangeShapeType="1"/>
          </p:cNvSpPr>
          <p:nvPr/>
        </p:nvSpPr>
        <p:spPr bwMode="auto">
          <a:xfrm>
            <a:off x="6121400" y="5529263"/>
            <a:ext cx="0" cy="3175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31" name="Line 28"/>
          <p:cNvSpPr>
            <a:spLocks noChangeShapeType="1"/>
          </p:cNvSpPr>
          <p:nvPr/>
        </p:nvSpPr>
        <p:spPr bwMode="auto">
          <a:xfrm>
            <a:off x="5595938" y="5529263"/>
            <a:ext cx="0" cy="3175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32" name="Line 29"/>
          <p:cNvSpPr>
            <a:spLocks noChangeShapeType="1"/>
          </p:cNvSpPr>
          <p:nvPr/>
        </p:nvSpPr>
        <p:spPr bwMode="auto">
          <a:xfrm>
            <a:off x="5065713" y="5529263"/>
            <a:ext cx="0" cy="3175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33" name="Line 30"/>
          <p:cNvSpPr>
            <a:spLocks noChangeShapeType="1"/>
          </p:cNvSpPr>
          <p:nvPr/>
        </p:nvSpPr>
        <p:spPr bwMode="auto">
          <a:xfrm>
            <a:off x="4541838" y="5529263"/>
            <a:ext cx="0" cy="3175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34" name="Line 31"/>
          <p:cNvSpPr>
            <a:spLocks noChangeShapeType="1"/>
          </p:cNvSpPr>
          <p:nvPr/>
        </p:nvSpPr>
        <p:spPr bwMode="auto">
          <a:xfrm>
            <a:off x="4011613" y="5529263"/>
            <a:ext cx="0" cy="3175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35" name="Line 32"/>
          <p:cNvSpPr>
            <a:spLocks noChangeShapeType="1"/>
          </p:cNvSpPr>
          <p:nvPr/>
        </p:nvSpPr>
        <p:spPr bwMode="auto">
          <a:xfrm>
            <a:off x="3486150" y="5529263"/>
            <a:ext cx="0" cy="3175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36" name="Line 33"/>
          <p:cNvSpPr>
            <a:spLocks noChangeShapeType="1"/>
          </p:cNvSpPr>
          <p:nvPr/>
        </p:nvSpPr>
        <p:spPr bwMode="auto">
          <a:xfrm>
            <a:off x="2955925" y="5529263"/>
            <a:ext cx="0" cy="3175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37" name="Line 34"/>
          <p:cNvSpPr>
            <a:spLocks noChangeShapeType="1"/>
          </p:cNvSpPr>
          <p:nvPr/>
        </p:nvSpPr>
        <p:spPr bwMode="auto">
          <a:xfrm>
            <a:off x="2432050" y="5529263"/>
            <a:ext cx="0" cy="3175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38" name="Rectangle 35"/>
          <p:cNvSpPr>
            <a:spLocks noChangeArrowheads="1"/>
          </p:cNvSpPr>
          <p:nvPr/>
        </p:nvSpPr>
        <p:spPr bwMode="auto">
          <a:xfrm rot="-5400000">
            <a:off x="1204913" y="4243387"/>
            <a:ext cx="184150" cy="92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98339" name="Rectangle 36"/>
          <p:cNvSpPr>
            <a:spLocks noChangeArrowheads="1"/>
          </p:cNvSpPr>
          <p:nvPr/>
        </p:nvSpPr>
        <p:spPr bwMode="auto">
          <a:xfrm>
            <a:off x="6808788" y="5562600"/>
            <a:ext cx="354012" cy="622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500" b="1" i="1"/>
              <a:t>z</a:t>
            </a:r>
            <a:endParaRPr lang="en-US" altLang="en-US" sz="3500" b="1"/>
          </a:p>
        </p:txBody>
      </p:sp>
      <p:sp>
        <p:nvSpPr>
          <p:cNvPr id="98340" name="Rectangle 37"/>
          <p:cNvSpPr>
            <a:spLocks noChangeArrowheads="1"/>
          </p:cNvSpPr>
          <p:nvPr/>
        </p:nvSpPr>
        <p:spPr bwMode="auto">
          <a:xfrm>
            <a:off x="2794000" y="5562600"/>
            <a:ext cx="744538" cy="515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2800" b="1">
                <a:solidFill>
                  <a:srgbClr val="990099"/>
                </a:solidFill>
              </a:rPr>
              <a:t>-.95</a:t>
            </a:r>
          </a:p>
        </p:txBody>
      </p:sp>
      <p:sp>
        <p:nvSpPr>
          <p:cNvPr id="98341" name="Rectangle 39"/>
          <p:cNvSpPr>
            <a:spLocks noChangeArrowheads="1"/>
          </p:cNvSpPr>
          <p:nvPr/>
        </p:nvSpPr>
        <p:spPr bwMode="auto">
          <a:xfrm>
            <a:off x="3810000" y="3763963"/>
            <a:ext cx="10350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algn="ctr"/>
            <a:r>
              <a:rPr lang="en-US" altLang="en-US" sz="2800" b="1">
                <a:solidFill>
                  <a:schemeClr val="tx2"/>
                </a:solidFill>
              </a:rPr>
              <a:t>.1255</a:t>
            </a:r>
          </a:p>
        </p:txBody>
      </p:sp>
      <p:sp>
        <p:nvSpPr>
          <p:cNvPr id="98342" name="Rectangle 40"/>
          <p:cNvSpPr>
            <a:spLocks noChangeArrowheads="1"/>
          </p:cNvSpPr>
          <p:nvPr/>
        </p:nvSpPr>
        <p:spPr bwMode="auto">
          <a:xfrm>
            <a:off x="2065338" y="2463800"/>
            <a:ext cx="1495425" cy="1370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>
            <a:spAutoFit/>
          </a:bodyPr>
          <a:lstStyle>
            <a:lvl1pPr eaLnBrk="0" hangingPunct="0">
              <a:tabLst>
                <a:tab pos="228600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tabLst>
                <a:tab pos="228600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tabLst>
                <a:tab pos="228600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tabLst>
                <a:tab pos="228600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tabLst>
                <a:tab pos="228600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28600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28600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28600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28600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algn="ctr"/>
            <a:r>
              <a:rPr lang="en-US" altLang="en-US" sz="2800" b="1">
                <a:solidFill>
                  <a:schemeClr val="tx2"/>
                </a:solidFill>
              </a:rPr>
              <a:t>	.3289</a:t>
            </a:r>
            <a:br>
              <a:rPr lang="en-US" altLang="en-US" sz="2800" b="1">
                <a:solidFill>
                  <a:schemeClr val="tx2"/>
                </a:solidFill>
              </a:rPr>
            </a:br>
            <a:r>
              <a:rPr lang="en-US" altLang="en-US" sz="2800" b="1">
                <a:solidFill>
                  <a:schemeClr val="tx2"/>
                </a:solidFill>
              </a:rPr>
              <a:t>- 	</a:t>
            </a:r>
            <a:r>
              <a:rPr lang="en-US" altLang="en-US" sz="2800" b="1" u="sng">
                <a:solidFill>
                  <a:schemeClr val="tx2"/>
                </a:solidFill>
              </a:rPr>
              <a:t>.1255</a:t>
            </a:r>
            <a:br>
              <a:rPr lang="en-US" altLang="en-US" sz="2800" b="1">
                <a:solidFill>
                  <a:schemeClr val="tx2"/>
                </a:solidFill>
              </a:rPr>
            </a:br>
            <a:r>
              <a:rPr lang="en-US" altLang="en-US" sz="2800" b="1">
                <a:solidFill>
                  <a:schemeClr val="tx2"/>
                </a:solidFill>
              </a:rPr>
              <a:t>	</a:t>
            </a:r>
            <a:r>
              <a:rPr lang="en-US" altLang="en-US" sz="2800" b="1">
                <a:solidFill>
                  <a:srgbClr val="990099"/>
                </a:solidFill>
              </a:rPr>
              <a:t>.2034</a:t>
            </a:r>
          </a:p>
        </p:txBody>
      </p:sp>
      <p:sp>
        <p:nvSpPr>
          <p:cNvPr id="98343" name="Line 41"/>
          <p:cNvSpPr>
            <a:spLocks noChangeShapeType="1"/>
          </p:cNvSpPr>
          <p:nvPr/>
        </p:nvSpPr>
        <p:spPr bwMode="auto">
          <a:xfrm>
            <a:off x="3470275" y="4765675"/>
            <a:ext cx="10541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44" name="Line 42"/>
          <p:cNvSpPr>
            <a:spLocks noChangeShapeType="1"/>
          </p:cNvSpPr>
          <p:nvPr/>
        </p:nvSpPr>
        <p:spPr bwMode="auto">
          <a:xfrm>
            <a:off x="4083050" y="4176713"/>
            <a:ext cx="425450" cy="95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45" name="Rectangle 43"/>
          <p:cNvSpPr>
            <a:spLocks noChangeArrowheads="1"/>
          </p:cNvSpPr>
          <p:nvPr/>
        </p:nvSpPr>
        <p:spPr bwMode="auto">
          <a:xfrm>
            <a:off x="3486150" y="4724400"/>
            <a:ext cx="917575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algn="ctr"/>
            <a:r>
              <a:rPr lang="en-US" altLang="en-US" sz="2800" b="1">
                <a:solidFill>
                  <a:schemeClr val="tx2"/>
                </a:solidFill>
              </a:rPr>
              <a:t>.3289</a:t>
            </a:r>
          </a:p>
        </p:txBody>
      </p:sp>
      <p:sp>
        <p:nvSpPr>
          <p:cNvPr id="98346" name="Line 44"/>
          <p:cNvSpPr>
            <a:spLocks noChangeShapeType="1"/>
          </p:cNvSpPr>
          <p:nvPr/>
        </p:nvSpPr>
        <p:spPr bwMode="auto">
          <a:xfrm>
            <a:off x="2940050" y="3854450"/>
            <a:ext cx="920750" cy="673100"/>
          </a:xfrm>
          <a:prstGeom prst="line">
            <a:avLst/>
          </a:prstGeom>
          <a:noFill/>
          <a:ln w="28575">
            <a:solidFill>
              <a:srgbClr val="B0D46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8347" name="Rectangle 45"/>
          <p:cNvSpPr>
            <a:spLocks noChangeArrowheads="1"/>
          </p:cNvSpPr>
          <p:nvPr/>
        </p:nvSpPr>
        <p:spPr bwMode="auto">
          <a:xfrm>
            <a:off x="609600" y="1828800"/>
            <a:ext cx="8370888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/>
          <a:lstStyle>
            <a:lvl1pPr marL="571500" indent="-5715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en-US" sz="2800">
                <a:solidFill>
                  <a:srgbClr val="8E0D30"/>
                </a:solidFill>
              </a:rPr>
              <a:t>4.	</a:t>
            </a:r>
            <a:r>
              <a:rPr lang="en-US" altLang="en-US" sz="2800"/>
              <a:t>Sketch the approximate normal distribution:</a:t>
            </a:r>
          </a:p>
        </p:txBody>
      </p:sp>
    </p:spTree>
    <p:extLst>
      <p:ext uri="{BB962C8B-B14F-4D97-AF65-F5344CB8AC3E}">
        <p14:creationId xmlns:p14="http://schemas.microsoft.com/office/powerpoint/2010/main" val="3135201733"/>
      </p:ext>
    </p:extLst>
  </p:cSld>
  <p:clrMapOvr>
    <a:masterClrMapping/>
  </p:clrMapOvr>
  <p:transition>
    <p:wipe dir="r"/>
  </p:transition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Normal Approximation Solution</a:t>
            </a:r>
          </a:p>
        </p:txBody>
      </p:sp>
      <p:sp>
        <p:nvSpPr>
          <p:cNvPr id="99331" name="AutoShape 3"/>
          <p:cNvSpPr>
            <a:spLocks noChangeArrowheads="1"/>
          </p:cNvSpPr>
          <p:nvPr/>
        </p:nvSpPr>
        <p:spPr bwMode="auto">
          <a:xfrm>
            <a:off x="679450" y="3789363"/>
            <a:ext cx="719138" cy="608012"/>
          </a:xfrm>
          <a:prstGeom prst="rightArrow">
            <a:avLst>
              <a:gd name="adj1" fmla="val 50000"/>
              <a:gd name="adj2" fmla="val 59144"/>
            </a:avLst>
          </a:prstGeom>
          <a:solidFill>
            <a:srgbClr val="8E0D3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99332" name="Line 4"/>
          <p:cNvSpPr>
            <a:spLocks noChangeShapeType="1"/>
          </p:cNvSpPr>
          <p:nvPr/>
        </p:nvSpPr>
        <p:spPr bwMode="auto">
          <a:xfrm>
            <a:off x="2214563" y="4603750"/>
            <a:ext cx="5081587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33" name="Line 5"/>
          <p:cNvSpPr>
            <a:spLocks noChangeShapeType="1"/>
          </p:cNvSpPr>
          <p:nvPr/>
        </p:nvSpPr>
        <p:spPr bwMode="auto">
          <a:xfrm>
            <a:off x="2214563" y="4070350"/>
            <a:ext cx="5081587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34" name="Line 6"/>
          <p:cNvSpPr>
            <a:spLocks noChangeShapeType="1"/>
          </p:cNvSpPr>
          <p:nvPr/>
        </p:nvSpPr>
        <p:spPr bwMode="auto">
          <a:xfrm>
            <a:off x="2214563" y="3543300"/>
            <a:ext cx="5081587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35" name="Freeform 7"/>
          <p:cNvSpPr>
            <a:spLocks/>
          </p:cNvSpPr>
          <p:nvPr/>
        </p:nvSpPr>
        <p:spPr bwMode="auto">
          <a:xfrm>
            <a:off x="2201863" y="5126038"/>
            <a:ext cx="465137" cy="6350"/>
          </a:xfrm>
          <a:custGeom>
            <a:avLst/>
            <a:gdLst>
              <a:gd name="T0" fmla="*/ 0 w 293"/>
              <a:gd name="T1" fmla="*/ 0 h 4"/>
              <a:gd name="T2" fmla="*/ 2147483647 w 293"/>
              <a:gd name="T3" fmla="*/ 0 h 4"/>
              <a:gd name="T4" fmla="*/ 2147483647 w 293"/>
              <a:gd name="T5" fmla="*/ 2147483647 h 4"/>
              <a:gd name="T6" fmla="*/ 0 w 293"/>
              <a:gd name="T7" fmla="*/ 2147483647 h 4"/>
              <a:gd name="T8" fmla="*/ 0 w 293"/>
              <a:gd name="T9" fmla="*/ 0 h 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3"/>
              <a:gd name="T16" fmla="*/ 0 h 4"/>
              <a:gd name="T17" fmla="*/ 293 w 293"/>
              <a:gd name="T18" fmla="*/ 4 h 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3" h="4">
                <a:moveTo>
                  <a:pt x="0" y="0"/>
                </a:moveTo>
                <a:lnTo>
                  <a:pt x="292" y="0"/>
                </a:lnTo>
                <a:lnTo>
                  <a:pt x="292" y="3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solidFill>
            <a:srgbClr val="00DFCA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9336" name="Freeform 8"/>
          <p:cNvSpPr>
            <a:spLocks/>
          </p:cNvSpPr>
          <p:nvPr/>
        </p:nvSpPr>
        <p:spPr bwMode="auto">
          <a:xfrm>
            <a:off x="2665413" y="5078413"/>
            <a:ext cx="465137" cy="53975"/>
          </a:xfrm>
          <a:custGeom>
            <a:avLst/>
            <a:gdLst>
              <a:gd name="T0" fmla="*/ 0 w 293"/>
              <a:gd name="T1" fmla="*/ 0 h 34"/>
              <a:gd name="T2" fmla="*/ 2147483647 w 293"/>
              <a:gd name="T3" fmla="*/ 0 h 34"/>
              <a:gd name="T4" fmla="*/ 2147483647 w 293"/>
              <a:gd name="T5" fmla="*/ 2147483647 h 34"/>
              <a:gd name="T6" fmla="*/ 0 w 293"/>
              <a:gd name="T7" fmla="*/ 2147483647 h 34"/>
              <a:gd name="T8" fmla="*/ 0 w 293"/>
              <a:gd name="T9" fmla="*/ 0 h 3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3"/>
              <a:gd name="T16" fmla="*/ 0 h 34"/>
              <a:gd name="T17" fmla="*/ 293 w 293"/>
              <a:gd name="T18" fmla="*/ 34 h 3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3" h="34">
                <a:moveTo>
                  <a:pt x="0" y="0"/>
                </a:moveTo>
                <a:lnTo>
                  <a:pt x="292" y="0"/>
                </a:lnTo>
                <a:lnTo>
                  <a:pt x="292" y="33"/>
                </a:lnTo>
                <a:lnTo>
                  <a:pt x="0" y="33"/>
                </a:lnTo>
                <a:lnTo>
                  <a:pt x="0" y="0"/>
                </a:lnTo>
              </a:path>
            </a:pathLst>
          </a:custGeom>
          <a:solidFill>
            <a:srgbClr val="F1B393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9337" name="Freeform 9"/>
          <p:cNvSpPr>
            <a:spLocks/>
          </p:cNvSpPr>
          <p:nvPr/>
        </p:nvSpPr>
        <p:spPr bwMode="auto">
          <a:xfrm>
            <a:off x="3128963" y="4897438"/>
            <a:ext cx="465137" cy="234950"/>
          </a:xfrm>
          <a:custGeom>
            <a:avLst/>
            <a:gdLst>
              <a:gd name="T0" fmla="*/ 0 w 293"/>
              <a:gd name="T1" fmla="*/ 0 h 148"/>
              <a:gd name="T2" fmla="*/ 2147483647 w 293"/>
              <a:gd name="T3" fmla="*/ 0 h 148"/>
              <a:gd name="T4" fmla="*/ 2147483647 w 293"/>
              <a:gd name="T5" fmla="*/ 2147483647 h 148"/>
              <a:gd name="T6" fmla="*/ 0 w 293"/>
              <a:gd name="T7" fmla="*/ 2147483647 h 148"/>
              <a:gd name="T8" fmla="*/ 0 w 293"/>
              <a:gd name="T9" fmla="*/ 0 h 14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3"/>
              <a:gd name="T16" fmla="*/ 0 h 148"/>
              <a:gd name="T17" fmla="*/ 293 w 293"/>
              <a:gd name="T18" fmla="*/ 148 h 14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3" h="148">
                <a:moveTo>
                  <a:pt x="0" y="0"/>
                </a:moveTo>
                <a:lnTo>
                  <a:pt x="292" y="0"/>
                </a:lnTo>
                <a:lnTo>
                  <a:pt x="292" y="147"/>
                </a:lnTo>
                <a:lnTo>
                  <a:pt x="0" y="147"/>
                </a:lnTo>
                <a:lnTo>
                  <a:pt x="0" y="0"/>
                </a:lnTo>
              </a:path>
            </a:pathLst>
          </a:custGeom>
          <a:solidFill>
            <a:srgbClr val="F1B393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9338" name="Freeform 10"/>
          <p:cNvSpPr>
            <a:spLocks/>
          </p:cNvSpPr>
          <p:nvPr/>
        </p:nvSpPr>
        <p:spPr bwMode="auto">
          <a:xfrm>
            <a:off x="3592513" y="4513263"/>
            <a:ext cx="465137" cy="619125"/>
          </a:xfrm>
          <a:custGeom>
            <a:avLst/>
            <a:gdLst>
              <a:gd name="T0" fmla="*/ 0 w 293"/>
              <a:gd name="T1" fmla="*/ 0 h 390"/>
              <a:gd name="T2" fmla="*/ 2147483647 w 293"/>
              <a:gd name="T3" fmla="*/ 0 h 390"/>
              <a:gd name="T4" fmla="*/ 2147483647 w 293"/>
              <a:gd name="T5" fmla="*/ 2147483647 h 390"/>
              <a:gd name="T6" fmla="*/ 0 w 293"/>
              <a:gd name="T7" fmla="*/ 2147483647 h 390"/>
              <a:gd name="T8" fmla="*/ 0 w 293"/>
              <a:gd name="T9" fmla="*/ 0 h 39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3"/>
              <a:gd name="T16" fmla="*/ 0 h 390"/>
              <a:gd name="T17" fmla="*/ 293 w 293"/>
              <a:gd name="T18" fmla="*/ 390 h 39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3" h="390">
                <a:moveTo>
                  <a:pt x="0" y="0"/>
                </a:moveTo>
                <a:lnTo>
                  <a:pt x="292" y="0"/>
                </a:lnTo>
                <a:lnTo>
                  <a:pt x="292" y="389"/>
                </a:lnTo>
                <a:lnTo>
                  <a:pt x="0" y="389"/>
                </a:lnTo>
                <a:lnTo>
                  <a:pt x="0" y="0"/>
                </a:lnTo>
              </a:path>
            </a:pathLst>
          </a:custGeom>
          <a:solidFill>
            <a:srgbClr val="F1B393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9339" name="Freeform 11"/>
          <p:cNvSpPr>
            <a:spLocks/>
          </p:cNvSpPr>
          <p:nvPr/>
        </p:nvSpPr>
        <p:spPr bwMode="auto">
          <a:xfrm>
            <a:off x="4056063" y="4044950"/>
            <a:ext cx="466725" cy="1087438"/>
          </a:xfrm>
          <a:custGeom>
            <a:avLst/>
            <a:gdLst>
              <a:gd name="T0" fmla="*/ 0 w 294"/>
              <a:gd name="T1" fmla="*/ 0 h 685"/>
              <a:gd name="T2" fmla="*/ 2147483647 w 294"/>
              <a:gd name="T3" fmla="*/ 0 h 685"/>
              <a:gd name="T4" fmla="*/ 2147483647 w 294"/>
              <a:gd name="T5" fmla="*/ 2147483647 h 685"/>
              <a:gd name="T6" fmla="*/ 0 w 294"/>
              <a:gd name="T7" fmla="*/ 2147483647 h 685"/>
              <a:gd name="T8" fmla="*/ 0 w 294"/>
              <a:gd name="T9" fmla="*/ 0 h 68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4"/>
              <a:gd name="T16" fmla="*/ 0 h 685"/>
              <a:gd name="T17" fmla="*/ 294 w 294"/>
              <a:gd name="T18" fmla="*/ 685 h 68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4" h="685">
                <a:moveTo>
                  <a:pt x="0" y="0"/>
                </a:moveTo>
                <a:lnTo>
                  <a:pt x="293" y="0"/>
                </a:lnTo>
                <a:lnTo>
                  <a:pt x="293" y="684"/>
                </a:lnTo>
                <a:lnTo>
                  <a:pt x="0" y="684"/>
                </a:lnTo>
                <a:lnTo>
                  <a:pt x="0" y="0"/>
                </a:lnTo>
              </a:path>
            </a:pathLst>
          </a:custGeom>
          <a:solidFill>
            <a:srgbClr val="FF9900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9340" name="Freeform 12"/>
          <p:cNvSpPr>
            <a:spLocks/>
          </p:cNvSpPr>
          <p:nvPr/>
        </p:nvSpPr>
        <p:spPr bwMode="auto">
          <a:xfrm>
            <a:off x="4521200" y="3830638"/>
            <a:ext cx="469900" cy="1301750"/>
          </a:xfrm>
          <a:custGeom>
            <a:avLst/>
            <a:gdLst>
              <a:gd name="T0" fmla="*/ 0 w 296"/>
              <a:gd name="T1" fmla="*/ 0 h 820"/>
              <a:gd name="T2" fmla="*/ 2147483647 w 296"/>
              <a:gd name="T3" fmla="*/ 0 h 820"/>
              <a:gd name="T4" fmla="*/ 2147483647 w 296"/>
              <a:gd name="T5" fmla="*/ 2147483647 h 820"/>
              <a:gd name="T6" fmla="*/ 0 w 296"/>
              <a:gd name="T7" fmla="*/ 2147483647 h 820"/>
              <a:gd name="T8" fmla="*/ 0 w 296"/>
              <a:gd name="T9" fmla="*/ 0 h 8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820"/>
              <a:gd name="T17" fmla="*/ 296 w 296"/>
              <a:gd name="T18" fmla="*/ 820 h 82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820">
                <a:moveTo>
                  <a:pt x="0" y="0"/>
                </a:moveTo>
                <a:lnTo>
                  <a:pt x="295" y="0"/>
                </a:lnTo>
                <a:lnTo>
                  <a:pt x="295" y="819"/>
                </a:lnTo>
                <a:lnTo>
                  <a:pt x="0" y="819"/>
                </a:lnTo>
                <a:lnTo>
                  <a:pt x="0" y="0"/>
                </a:lnTo>
              </a:path>
            </a:pathLst>
          </a:custGeom>
          <a:solidFill>
            <a:srgbClr val="F1B393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9341" name="Freeform 13"/>
          <p:cNvSpPr>
            <a:spLocks/>
          </p:cNvSpPr>
          <p:nvPr/>
        </p:nvSpPr>
        <p:spPr bwMode="auto">
          <a:xfrm>
            <a:off x="4989513" y="4044950"/>
            <a:ext cx="465137" cy="1087438"/>
          </a:xfrm>
          <a:custGeom>
            <a:avLst/>
            <a:gdLst>
              <a:gd name="T0" fmla="*/ 0 w 293"/>
              <a:gd name="T1" fmla="*/ 0 h 685"/>
              <a:gd name="T2" fmla="*/ 2147483647 w 293"/>
              <a:gd name="T3" fmla="*/ 0 h 685"/>
              <a:gd name="T4" fmla="*/ 2147483647 w 293"/>
              <a:gd name="T5" fmla="*/ 2147483647 h 685"/>
              <a:gd name="T6" fmla="*/ 0 w 293"/>
              <a:gd name="T7" fmla="*/ 2147483647 h 685"/>
              <a:gd name="T8" fmla="*/ 0 w 293"/>
              <a:gd name="T9" fmla="*/ 0 h 68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3"/>
              <a:gd name="T16" fmla="*/ 0 h 685"/>
              <a:gd name="T17" fmla="*/ 293 w 293"/>
              <a:gd name="T18" fmla="*/ 685 h 68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3" h="685">
                <a:moveTo>
                  <a:pt x="0" y="0"/>
                </a:moveTo>
                <a:lnTo>
                  <a:pt x="292" y="0"/>
                </a:lnTo>
                <a:lnTo>
                  <a:pt x="292" y="684"/>
                </a:lnTo>
                <a:lnTo>
                  <a:pt x="0" y="684"/>
                </a:lnTo>
                <a:lnTo>
                  <a:pt x="0" y="0"/>
                </a:lnTo>
              </a:path>
            </a:pathLst>
          </a:custGeom>
          <a:solidFill>
            <a:srgbClr val="F1B393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9342" name="Freeform 14"/>
          <p:cNvSpPr>
            <a:spLocks/>
          </p:cNvSpPr>
          <p:nvPr/>
        </p:nvSpPr>
        <p:spPr bwMode="auto">
          <a:xfrm>
            <a:off x="5453063" y="4513263"/>
            <a:ext cx="466725" cy="619125"/>
          </a:xfrm>
          <a:custGeom>
            <a:avLst/>
            <a:gdLst>
              <a:gd name="T0" fmla="*/ 0 w 294"/>
              <a:gd name="T1" fmla="*/ 0 h 390"/>
              <a:gd name="T2" fmla="*/ 2147483647 w 294"/>
              <a:gd name="T3" fmla="*/ 0 h 390"/>
              <a:gd name="T4" fmla="*/ 2147483647 w 294"/>
              <a:gd name="T5" fmla="*/ 2147483647 h 390"/>
              <a:gd name="T6" fmla="*/ 0 w 294"/>
              <a:gd name="T7" fmla="*/ 2147483647 h 390"/>
              <a:gd name="T8" fmla="*/ 0 w 294"/>
              <a:gd name="T9" fmla="*/ 0 h 39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4"/>
              <a:gd name="T16" fmla="*/ 0 h 390"/>
              <a:gd name="T17" fmla="*/ 294 w 294"/>
              <a:gd name="T18" fmla="*/ 390 h 39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4" h="390">
                <a:moveTo>
                  <a:pt x="0" y="0"/>
                </a:moveTo>
                <a:lnTo>
                  <a:pt x="293" y="0"/>
                </a:lnTo>
                <a:lnTo>
                  <a:pt x="293" y="389"/>
                </a:lnTo>
                <a:lnTo>
                  <a:pt x="0" y="389"/>
                </a:lnTo>
                <a:lnTo>
                  <a:pt x="0" y="0"/>
                </a:lnTo>
              </a:path>
            </a:pathLst>
          </a:custGeom>
          <a:solidFill>
            <a:srgbClr val="F1B393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9343" name="Freeform 15"/>
          <p:cNvSpPr>
            <a:spLocks/>
          </p:cNvSpPr>
          <p:nvPr/>
        </p:nvSpPr>
        <p:spPr bwMode="auto">
          <a:xfrm>
            <a:off x="5918200" y="4897438"/>
            <a:ext cx="465138" cy="234950"/>
          </a:xfrm>
          <a:custGeom>
            <a:avLst/>
            <a:gdLst>
              <a:gd name="T0" fmla="*/ 0 w 293"/>
              <a:gd name="T1" fmla="*/ 0 h 148"/>
              <a:gd name="T2" fmla="*/ 2147483647 w 293"/>
              <a:gd name="T3" fmla="*/ 0 h 148"/>
              <a:gd name="T4" fmla="*/ 2147483647 w 293"/>
              <a:gd name="T5" fmla="*/ 2147483647 h 148"/>
              <a:gd name="T6" fmla="*/ 0 w 293"/>
              <a:gd name="T7" fmla="*/ 2147483647 h 148"/>
              <a:gd name="T8" fmla="*/ 0 w 293"/>
              <a:gd name="T9" fmla="*/ 0 h 14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3"/>
              <a:gd name="T16" fmla="*/ 0 h 148"/>
              <a:gd name="T17" fmla="*/ 293 w 293"/>
              <a:gd name="T18" fmla="*/ 148 h 14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3" h="148">
                <a:moveTo>
                  <a:pt x="0" y="0"/>
                </a:moveTo>
                <a:lnTo>
                  <a:pt x="292" y="0"/>
                </a:lnTo>
                <a:lnTo>
                  <a:pt x="292" y="147"/>
                </a:lnTo>
                <a:lnTo>
                  <a:pt x="0" y="147"/>
                </a:lnTo>
                <a:lnTo>
                  <a:pt x="0" y="0"/>
                </a:lnTo>
              </a:path>
            </a:pathLst>
          </a:custGeom>
          <a:solidFill>
            <a:srgbClr val="F1B393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9344" name="Freeform 16"/>
          <p:cNvSpPr>
            <a:spLocks/>
          </p:cNvSpPr>
          <p:nvPr/>
        </p:nvSpPr>
        <p:spPr bwMode="auto">
          <a:xfrm>
            <a:off x="6381750" y="5078413"/>
            <a:ext cx="465138" cy="53975"/>
          </a:xfrm>
          <a:custGeom>
            <a:avLst/>
            <a:gdLst>
              <a:gd name="T0" fmla="*/ 0 w 293"/>
              <a:gd name="T1" fmla="*/ 0 h 34"/>
              <a:gd name="T2" fmla="*/ 2147483647 w 293"/>
              <a:gd name="T3" fmla="*/ 0 h 34"/>
              <a:gd name="T4" fmla="*/ 2147483647 w 293"/>
              <a:gd name="T5" fmla="*/ 2147483647 h 34"/>
              <a:gd name="T6" fmla="*/ 0 w 293"/>
              <a:gd name="T7" fmla="*/ 2147483647 h 34"/>
              <a:gd name="T8" fmla="*/ 0 w 293"/>
              <a:gd name="T9" fmla="*/ 0 h 3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3"/>
              <a:gd name="T16" fmla="*/ 0 h 34"/>
              <a:gd name="T17" fmla="*/ 293 w 293"/>
              <a:gd name="T18" fmla="*/ 34 h 3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3" h="34">
                <a:moveTo>
                  <a:pt x="0" y="0"/>
                </a:moveTo>
                <a:lnTo>
                  <a:pt x="292" y="0"/>
                </a:lnTo>
                <a:lnTo>
                  <a:pt x="292" y="33"/>
                </a:lnTo>
                <a:lnTo>
                  <a:pt x="0" y="33"/>
                </a:lnTo>
                <a:lnTo>
                  <a:pt x="0" y="0"/>
                </a:lnTo>
              </a:path>
            </a:pathLst>
          </a:custGeom>
          <a:solidFill>
            <a:srgbClr val="F1B393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9345" name="Freeform 17"/>
          <p:cNvSpPr>
            <a:spLocks/>
          </p:cNvSpPr>
          <p:nvPr/>
        </p:nvSpPr>
        <p:spPr bwMode="auto">
          <a:xfrm>
            <a:off x="6845300" y="5126038"/>
            <a:ext cx="465138" cy="6350"/>
          </a:xfrm>
          <a:custGeom>
            <a:avLst/>
            <a:gdLst>
              <a:gd name="T0" fmla="*/ 0 w 293"/>
              <a:gd name="T1" fmla="*/ 0 h 4"/>
              <a:gd name="T2" fmla="*/ 2147483647 w 293"/>
              <a:gd name="T3" fmla="*/ 0 h 4"/>
              <a:gd name="T4" fmla="*/ 2147483647 w 293"/>
              <a:gd name="T5" fmla="*/ 2147483647 h 4"/>
              <a:gd name="T6" fmla="*/ 0 w 293"/>
              <a:gd name="T7" fmla="*/ 2147483647 h 4"/>
              <a:gd name="T8" fmla="*/ 0 w 293"/>
              <a:gd name="T9" fmla="*/ 0 h 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3"/>
              <a:gd name="T16" fmla="*/ 0 h 4"/>
              <a:gd name="T17" fmla="*/ 293 w 293"/>
              <a:gd name="T18" fmla="*/ 4 h 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3" h="4">
                <a:moveTo>
                  <a:pt x="0" y="0"/>
                </a:moveTo>
                <a:lnTo>
                  <a:pt x="292" y="0"/>
                </a:lnTo>
                <a:lnTo>
                  <a:pt x="292" y="3"/>
                </a:lnTo>
                <a:lnTo>
                  <a:pt x="0" y="3"/>
                </a:lnTo>
                <a:lnTo>
                  <a:pt x="0" y="0"/>
                </a:lnTo>
              </a:path>
            </a:pathLst>
          </a:custGeom>
          <a:solidFill>
            <a:srgbClr val="00DFCA"/>
          </a:solidFill>
          <a:ln w="25400" cap="rnd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</p:spPr>
        <p:txBody>
          <a:bodyPr/>
          <a:lstStyle/>
          <a:p>
            <a:endParaRPr lang="en-US"/>
          </a:p>
        </p:txBody>
      </p:sp>
      <p:sp>
        <p:nvSpPr>
          <p:cNvPr id="99346" name="Line 18"/>
          <p:cNvSpPr>
            <a:spLocks noChangeShapeType="1"/>
          </p:cNvSpPr>
          <p:nvPr/>
        </p:nvSpPr>
        <p:spPr bwMode="auto">
          <a:xfrm>
            <a:off x="2201863" y="3556000"/>
            <a:ext cx="0" cy="156210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7" name="Line 19"/>
          <p:cNvSpPr>
            <a:spLocks noChangeShapeType="1"/>
          </p:cNvSpPr>
          <p:nvPr/>
        </p:nvSpPr>
        <p:spPr bwMode="auto">
          <a:xfrm>
            <a:off x="2085975" y="5130800"/>
            <a:ext cx="10318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8" name="Line 20"/>
          <p:cNvSpPr>
            <a:spLocks noChangeShapeType="1"/>
          </p:cNvSpPr>
          <p:nvPr/>
        </p:nvSpPr>
        <p:spPr bwMode="auto">
          <a:xfrm>
            <a:off x="2085975" y="4603750"/>
            <a:ext cx="10318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49" name="Line 21"/>
          <p:cNvSpPr>
            <a:spLocks noChangeShapeType="1"/>
          </p:cNvSpPr>
          <p:nvPr/>
        </p:nvSpPr>
        <p:spPr bwMode="auto">
          <a:xfrm>
            <a:off x="2085975" y="4070350"/>
            <a:ext cx="10318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0" name="Line 22"/>
          <p:cNvSpPr>
            <a:spLocks noChangeShapeType="1"/>
          </p:cNvSpPr>
          <p:nvPr/>
        </p:nvSpPr>
        <p:spPr bwMode="auto">
          <a:xfrm>
            <a:off x="2085975" y="3543300"/>
            <a:ext cx="10318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1" name="Line 23"/>
          <p:cNvSpPr>
            <a:spLocks noChangeShapeType="1"/>
          </p:cNvSpPr>
          <p:nvPr/>
        </p:nvSpPr>
        <p:spPr bwMode="auto">
          <a:xfrm>
            <a:off x="2214563" y="5130800"/>
            <a:ext cx="5081587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2" name="Line 24"/>
          <p:cNvSpPr>
            <a:spLocks noChangeShapeType="1"/>
          </p:cNvSpPr>
          <p:nvPr/>
        </p:nvSpPr>
        <p:spPr bwMode="auto">
          <a:xfrm flipV="1">
            <a:off x="2201863" y="5118100"/>
            <a:ext cx="0" cy="153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3" name="Line 25"/>
          <p:cNvSpPr>
            <a:spLocks noChangeShapeType="1"/>
          </p:cNvSpPr>
          <p:nvPr/>
        </p:nvSpPr>
        <p:spPr bwMode="auto">
          <a:xfrm flipV="1">
            <a:off x="2665413" y="5118100"/>
            <a:ext cx="0" cy="153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4" name="Line 26"/>
          <p:cNvSpPr>
            <a:spLocks noChangeShapeType="1"/>
          </p:cNvSpPr>
          <p:nvPr/>
        </p:nvSpPr>
        <p:spPr bwMode="auto">
          <a:xfrm flipV="1">
            <a:off x="3128963" y="5118100"/>
            <a:ext cx="0" cy="153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5" name="Line 27"/>
          <p:cNvSpPr>
            <a:spLocks noChangeShapeType="1"/>
          </p:cNvSpPr>
          <p:nvPr/>
        </p:nvSpPr>
        <p:spPr bwMode="auto">
          <a:xfrm flipV="1">
            <a:off x="3592513" y="5118100"/>
            <a:ext cx="0" cy="153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6" name="Line 28"/>
          <p:cNvSpPr>
            <a:spLocks noChangeShapeType="1"/>
          </p:cNvSpPr>
          <p:nvPr/>
        </p:nvSpPr>
        <p:spPr bwMode="auto">
          <a:xfrm flipV="1">
            <a:off x="4056063" y="5118100"/>
            <a:ext cx="0" cy="153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7" name="Line 29"/>
          <p:cNvSpPr>
            <a:spLocks noChangeShapeType="1"/>
          </p:cNvSpPr>
          <p:nvPr/>
        </p:nvSpPr>
        <p:spPr bwMode="auto">
          <a:xfrm flipV="1">
            <a:off x="4521200" y="5118100"/>
            <a:ext cx="0" cy="153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8" name="Line 30"/>
          <p:cNvSpPr>
            <a:spLocks noChangeShapeType="1"/>
          </p:cNvSpPr>
          <p:nvPr/>
        </p:nvSpPr>
        <p:spPr bwMode="auto">
          <a:xfrm flipV="1">
            <a:off x="4989513" y="5118100"/>
            <a:ext cx="0" cy="153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59" name="Line 31"/>
          <p:cNvSpPr>
            <a:spLocks noChangeShapeType="1"/>
          </p:cNvSpPr>
          <p:nvPr/>
        </p:nvSpPr>
        <p:spPr bwMode="auto">
          <a:xfrm flipV="1">
            <a:off x="5453063" y="5118100"/>
            <a:ext cx="0" cy="153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60" name="Line 32"/>
          <p:cNvSpPr>
            <a:spLocks noChangeShapeType="1"/>
          </p:cNvSpPr>
          <p:nvPr/>
        </p:nvSpPr>
        <p:spPr bwMode="auto">
          <a:xfrm flipV="1">
            <a:off x="5918200" y="5118100"/>
            <a:ext cx="0" cy="153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61" name="Line 33"/>
          <p:cNvSpPr>
            <a:spLocks noChangeShapeType="1"/>
          </p:cNvSpPr>
          <p:nvPr/>
        </p:nvSpPr>
        <p:spPr bwMode="auto">
          <a:xfrm flipV="1">
            <a:off x="6381750" y="5118100"/>
            <a:ext cx="0" cy="153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62" name="Line 34"/>
          <p:cNvSpPr>
            <a:spLocks noChangeShapeType="1"/>
          </p:cNvSpPr>
          <p:nvPr/>
        </p:nvSpPr>
        <p:spPr bwMode="auto">
          <a:xfrm flipV="1">
            <a:off x="6845300" y="5118100"/>
            <a:ext cx="0" cy="153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63" name="Line 35"/>
          <p:cNvSpPr>
            <a:spLocks noChangeShapeType="1"/>
          </p:cNvSpPr>
          <p:nvPr/>
        </p:nvSpPr>
        <p:spPr bwMode="auto">
          <a:xfrm flipV="1">
            <a:off x="7308850" y="5118100"/>
            <a:ext cx="0" cy="153988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64" name="Rectangle 36"/>
          <p:cNvSpPr>
            <a:spLocks noChangeArrowheads="1"/>
          </p:cNvSpPr>
          <p:nvPr/>
        </p:nvSpPr>
        <p:spPr bwMode="auto">
          <a:xfrm>
            <a:off x="1460500" y="4852988"/>
            <a:ext cx="485775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200" b="1"/>
              <a:t>.0</a:t>
            </a:r>
          </a:p>
        </p:txBody>
      </p:sp>
      <p:sp>
        <p:nvSpPr>
          <p:cNvPr id="99365" name="Rectangle 37"/>
          <p:cNvSpPr>
            <a:spLocks noChangeArrowheads="1"/>
          </p:cNvSpPr>
          <p:nvPr/>
        </p:nvSpPr>
        <p:spPr bwMode="auto">
          <a:xfrm>
            <a:off x="1460500" y="4325938"/>
            <a:ext cx="485775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200" b="1"/>
              <a:t>.1</a:t>
            </a:r>
          </a:p>
        </p:txBody>
      </p:sp>
      <p:sp>
        <p:nvSpPr>
          <p:cNvPr id="99366" name="Rectangle 38"/>
          <p:cNvSpPr>
            <a:spLocks noChangeArrowheads="1"/>
          </p:cNvSpPr>
          <p:nvPr/>
        </p:nvSpPr>
        <p:spPr bwMode="auto">
          <a:xfrm>
            <a:off x="1460500" y="3792538"/>
            <a:ext cx="485775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200" b="1"/>
              <a:t>.2</a:t>
            </a:r>
          </a:p>
        </p:txBody>
      </p:sp>
      <p:sp>
        <p:nvSpPr>
          <p:cNvPr id="99367" name="Rectangle 39"/>
          <p:cNvSpPr>
            <a:spLocks noChangeArrowheads="1"/>
          </p:cNvSpPr>
          <p:nvPr/>
        </p:nvSpPr>
        <p:spPr bwMode="auto">
          <a:xfrm>
            <a:off x="1460500" y="3265488"/>
            <a:ext cx="485775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200" b="1"/>
              <a:t>.3</a:t>
            </a:r>
          </a:p>
        </p:txBody>
      </p:sp>
      <p:sp>
        <p:nvSpPr>
          <p:cNvPr id="99368" name="Rectangle 40"/>
          <p:cNvSpPr>
            <a:spLocks noChangeArrowheads="1"/>
          </p:cNvSpPr>
          <p:nvPr/>
        </p:nvSpPr>
        <p:spPr bwMode="auto">
          <a:xfrm>
            <a:off x="2233613" y="5456238"/>
            <a:ext cx="384175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200" b="1"/>
              <a:t>0</a:t>
            </a:r>
          </a:p>
        </p:txBody>
      </p:sp>
      <p:sp>
        <p:nvSpPr>
          <p:cNvPr id="99369" name="Rectangle 41"/>
          <p:cNvSpPr>
            <a:spLocks noChangeArrowheads="1"/>
          </p:cNvSpPr>
          <p:nvPr/>
        </p:nvSpPr>
        <p:spPr bwMode="auto">
          <a:xfrm>
            <a:off x="3160713" y="5456238"/>
            <a:ext cx="384175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200" b="1"/>
              <a:t>2</a:t>
            </a:r>
          </a:p>
        </p:txBody>
      </p:sp>
      <p:sp>
        <p:nvSpPr>
          <p:cNvPr id="99370" name="Rectangle 42"/>
          <p:cNvSpPr>
            <a:spLocks noChangeArrowheads="1"/>
          </p:cNvSpPr>
          <p:nvPr/>
        </p:nvSpPr>
        <p:spPr bwMode="auto">
          <a:xfrm>
            <a:off x="4089400" y="5456238"/>
            <a:ext cx="384175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200" b="1"/>
              <a:t>4</a:t>
            </a:r>
          </a:p>
        </p:txBody>
      </p:sp>
      <p:sp>
        <p:nvSpPr>
          <p:cNvPr id="99371" name="Rectangle 43"/>
          <p:cNvSpPr>
            <a:spLocks noChangeArrowheads="1"/>
          </p:cNvSpPr>
          <p:nvPr/>
        </p:nvSpPr>
        <p:spPr bwMode="auto">
          <a:xfrm>
            <a:off x="5016500" y="5456238"/>
            <a:ext cx="384175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200" b="1"/>
              <a:t>6</a:t>
            </a:r>
          </a:p>
        </p:txBody>
      </p:sp>
      <p:sp>
        <p:nvSpPr>
          <p:cNvPr id="99372" name="Rectangle 44"/>
          <p:cNvSpPr>
            <a:spLocks noChangeArrowheads="1"/>
          </p:cNvSpPr>
          <p:nvPr/>
        </p:nvSpPr>
        <p:spPr bwMode="auto">
          <a:xfrm>
            <a:off x="5943600" y="5456238"/>
            <a:ext cx="384175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200" b="1"/>
              <a:t>8</a:t>
            </a:r>
          </a:p>
        </p:txBody>
      </p:sp>
      <p:sp>
        <p:nvSpPr>
          <p:cNvPr id="99373" name="Rectangle 45"/>
          <p:cNvSpPr>
            <a:spLocks noChangeArrowheads="1"/>
          </p:cNvSpPr>
          <p:nvPr/>
        </p:nvSpPr>
        <p:spPr bwMode="auto">
          <a:xfrm>
            <a:off x="6759575" y="5456238"/>
            <a:ext cx="587375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200" b="1"/>
              <a:t>10</a:t>
            </a:r>
          </a:p>
        </p:txBody>
      </p:sp>
      <p:sp>
        <p:nvSpPr>
          <p:cNvPr id="99374" name="Rectangle 46"/>
          <p:cNvSpPr>
            <a:spLocks noChangeArrowheads="1"/>
          </p:cNvSpPr>
          <p:nvPr/>
        </p:nvSpPr>
        <p:spPr bwMode="auto">
          <a:xfrm>
            <a:off x="7399338" y="4852988"/>
            <a:ext cx="384175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200" b="1" i="1"/>
              <a:t>x</a:t>
            </a:r>
          </a:p>
        </p:txBody>
      </p:sp>
      <p:sp>
        <p:nvSpPr>
          <p:cNvPr id="99375" name="Rectangle 47"/>
          <p:cNvSpPr>
            <a:spLocks noChangeArrowheads="1"/>
          </p:cNvSpPr>
          <p:nvPr/>
        </p:nvSpPr>
        <p:spPr bwMode="auto">
          <a:xfrm>
            <a:off x="1797050" y="2865438"/>
            <a:ext cx="858838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488" tIns="44450" rIns="90488" bIns="44450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3200" b="1" i="1"/>
              <a:t>p</a:t>
            </a:r>
            <a:r>
              <a:rPr lang="en-US" altLang="en-US" sz="3200" b="1"/>
              <a:t>(</a:t>
            </a:r>
            <a:r>
              <a:rPr lang="en-US" altLang="en-US" sz="3200" b="1" i="1"/>
              <a:t>x</a:t>
            </a:r>
            <a:r>
              <a:rPr lang="en-US" altLang="en-US" sz="3200" b="1"/>
              <a:t>)</a:t>
            </a:r>
          </a:p>
        </p:txBody>
      </p:sp>
      <p:sp>
        <p:nvSpPr>
          <p:cNvPr id="99376" name="Rectangle 48"/>
          <p:cNvSpPr>
            <a:spLocks noChangeArrowheads="1"/>
          </p:cNvSpPr>
          <p:nvPr/>
        </p:nvSpPr>
        <p:spPr bwMode="auto">
          <a:xfrm>
            <a:off x="609600" y="1828800"/>
            <a:ext cx="8370888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/>
          <a:lstStyle>
            <a:lvl1pPr marL="571500" indent="-5715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en-US" sz="2800">
                <a:solidFill>
                  <a:srgbClr val="8E0D30"/>
                </a:solidFill>
              </a:rPr>
              <a:t>5.</a:t>
            </a:r>
            <a:r>
              <a:rPr lang="en-US" altLang="en-US" sz="2800"/>
              <a:t>	The exact probability from the binomial formula is 0.2051 (versus .2034)</a:t>
            </a:r>
          </a:p>
        </p:txBody>
      </p:sp>
    </p:spTree>
    <p:extLst>
      <p:ext uri="{BB962C8B-B14F-4D97-AF65-F5344CB8AC3E}">
        <p14:creationId xmlns:p14="http://schemas.microsoft.com/office/powerpoint/2010/main" val="759999933"/>
      </p:ext>
    </p:extLst>
  </p:cSld>
  <p:clrMapOvr>
    <a:masterClrMapping/>
  </p:clrMapOvr>
  <p:transition>
    <p:wipe dir="r"/>
  </p:transition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914400"/>
            <a:ext cx="8229600" cy="1143000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>
                <a:solidFill>
                  <a:srgbClr val="8E0D30"/>
                </a:solidFill>
              </a:rPr>
              <a:t>4.7</a:t>
            </a:r>
          </a:p>
        </p:txBody>
      </p:sp>
      <p:sp>
        <p:nvSpPr>
          <p:cNvPr id="100355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20700" y="3048000"/>
            <a:ext cx="8242300" cy="3017838"/>
          </a:xfrm>
        </p:spPr>
        <p:txBody>
          <a:bodyPr lIns="90488" tIns="44450" rIns="90488" bIns="44450"/>
          <a:lstStyle/>
          <a:p>
            <a:pPr marL="0" indent="0" algn="ctr">
              <a:buFontTx/>
              <a:buNone/>
            </a:pPr>
            <a:r>
              <a:rPr lang="en-US" altLang="en-US" sz="4200" b="1">
                <a:solidFill>
                  <a:srgbClr val="141413"/>
                </a:solidFill>
              </a:rPr>
              <a:t>Descriptive Methods for</a:t>
            </a:r>
            <a:br>
              <a:rPr lang="en-US" altLang="en-US" sz="4200" b="1">
                <a:solidFill>
                  <a:srgbClr val="141413"/>
                </a:solidFill>
              </a:rPr>
            </a:br>
            <a:r>
              <a:rPr lang="en-US" altLang="en-US" sz="4200" b="1">
                <a:solidFill>
                  <a:srgbClr val="141413"/>
                </a:solidFill>
              </a:rPr>
              <a:t>Assessing Normality</a:t>
            </a:r>
            <a:endParaRPr lang="en-US" altLang="en-US" sz="4200">
              <a:solidFill>
                <a:srgbClr val="14141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7898809"/>
      </p:ext>
    </p:extLst>
  </p:cSld>
  <p:clrMapOvr>
    <a:masterClrMapping/>
  </p:clrMapOvr>
  <p:transition>
    <p:wipe dir="r"/>
  </p:transition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2011362"/>
          </a:xfrm>
        </p:spPr>
        <p:txBody>
          <a:bodyPr/>
          <a:lstStyle/>
          <a:p>
            <a:r>
              <a:rPr lang="en-US" altLang="en-US" b="1"/>
              <a:t>Determining Whether the Data Are from an Approximately Normal Distribution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idx="1"/>
          </p:nvPr>
        </p:nvSpPr>
        <p:spPr>
          <a:xfrm>
            <a:off x="457200" y="2514600"/>
            <a:ext cx="8229600" cy="2438400"/>
          </a:xfrm>
        </p:spPr>
        <p:txBody>
          <a:bodyPr/>
          <a:lstStyle/>
          <a:p>
            <a:pPr marL="609600" indent="-609600">
              <a:buClr>
                <a:srgbClr val="8E0D30"/>
              </a:buClr>
              <a:buFontTx/>
              <a:buAutoNum type="arabicPeriod"/>
            </a:pPr>
            <a:r>
              <a:rPr lang="en-US" altLang="en-US" sz="2800">
                <a:solidFill>
                  <a:srgbClr val="141413"/>
                </a:solidFill>
              </a:rPr>
              <a:t>Construct either a histogram or stem-and-leaf display for the data and note the shape of the graph. If the data are approximately normal, the shape of the histogram or stem-and-leaf display will be similar to the normal curve.</a:t>
            </a:r>
          </a:p>
        </p:txBody>
      </p:sp>
      <p:pic>
        <p:nvPicPr>
          <p:cNvPr id="101380" name="Picture 12" descr="Screen shot 2010-02-27 at 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0" y="4752975"/>
            <a:ext cx="2781300" cy="156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02781749"/>
      </p:ext>
    </p:extLst>
  </p:cSld>
  <p:clrMapOvr>
    <a:masterClrMapping/>
  </p:clrMapOvr>
  <p:transition>
    <p:wipe dir="r"/>
  </p:transition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9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2011362"/>
          </a:xfrm>
        </p:spPr>
        <p:txBody>
          <a:bodyPr/>
          <a:lstStyle/>
          <a:p>
            <a:r>
              <a:rPr lang="en-US" altLang="en-US" b="1"/>
              <a:t>Determining Whether the Data Are from an Approximately Normal Distribution</a:t>
            </a:r>
          </a:p>
        </p:txBody>
      </p:sp>
      <p:sp>
        <p:nvSpPr>
          <p:cNvPr id="29700" name="Rectangle 3"/>
          <p:cNvSpPr>
            <a:spLocks noGrp="1" noChangeArrowheads="1"/>
          </p:cNvSpPr>
          <p:nvPr>
            <p:ph idx="1"/>
          </p:nvPr>
        </p:nvSpPr>
        <p:spPr>
          <a:xfrm>
            <a:off x="457200" y="2743200"/>
            <a:ext cx="8229600" cy="3048000"/>
          </a:xfrm>
        </p:spPr>
        <p:txBody>
          <a:bodyPr/>
          <a:lstStyle/>
          <a:p>
            <a:pPr marL="609600" indent="-609600">
              <a:buClr>
                <a:srgbClr val="8E0D30"/>
              </a:buClr>
              <a:buFontTx/>
              <a:buAutoNum type="arabicPeriod" startAt="2"/>
            </a:pPr>
            <a:r>
              <a:rPr lang="en-US" altLang="en-US" sz="2800">
                <a:solidFill>
                  <a:srgbClr val="141413"/>
                </a:solidFill>
              </a:rPr>
              <a:t>Compute the intervals                                          and determine the percentage of measurements falling in each. If the data are approximately normal, the percentages will be approximately equal to 68%, 95%, and 100%, respectively; from the </a:t>
            </a:r>
            <a:r>
              <a:rPr lang="en-US" altLang="en-US" sz="2800"/>
              <a:t>Empirical Rule (68%, 95%, 99.7%).</a:t>
            </a:r>
          </a:p>
        </p:txBody>
      </p:sp>
      <p:graphicFrame>
        <p:nvGraphicFramePr>
          <p:cNvPr id="29698" name="Object 5"/>
          <p:cNvGraphicFramePr>
            <a:graphicFrameLocks noChangeAspect="1"/>
          </p:cNvGraphicFramePr>
          <p:nvPr/>
        </p:nvGraphicFramePr>
        <p:xfrm>
          <a:off x="4749800" y="2835275"/>
          <a:ext cx="3632200" cy="393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5239" name="Equation" r:id="rId4" imgW="3632200" imgH="393700" progId="Equation.DSMT4">
                  <p:embed/>
                </p:oleObj>
              </mc:Choice>
              <mc:Fallback>
                <p:oleObj name="Equation" r:id="rId4" imgW="3632200" imgH="393700" progId="Equation.DSMT4">
                  <p:embed/>
                  <p:pic>
                    <p:nvPicPr>
                      <p:cNvPr id="29698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749800" y="2835275"/>
                        <a:ext cx="3632200" cy="393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175117932"/>
      </p:ext>
    </p:extLst>
  </p:cSld>
  <p:clrMapOvr>
    <a:masterClrMapping/>
  </p:clrMapOvr>
  <p:transition>
    <p:wipe dir="r"/>
  </p:transition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3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2011362"/>
          </a:xfrm>
        </p:spPr>
        <p:txBody>
          <a:bodyPr/>
          <a:lstStyle/>
          <a:p>
            <a:r>
              <a:rPr lang="en-US" altLang="en-US" b="1"/>
              <a:t>Determining Whether the Data Are from an Approximately Normal Distribution</a:t>
            </a:r>
          </a:p>
        </p:txBody>
      </p:sp>
      <p:sp>
        <p:nvSpPr>
          <p:cNvPr id="30724" name="Rectangle 3"/>
          <p:cNvSpPr>
            <a:spLocks noGrp="1" noChangeArrowheads="1"/>
          </p:cNvSpPr>
          <p:nvPr>
            <p:ph idx="1"/>
          </p:nvPr>
        </p:nvSpPr>
        <p:spPr>
          <a:xfrm>
            <a:off x="457200" y="2743200"/>
            <a:ext cx="8229600" cy="2438400"/>
          </a:xfrm>
        </p:spPr>
        <p:txBody>
          <a:bodyPr/>
          <a:lstStyle/>
          <a:p>
            <a:pPr marL="609600" indent="-609600">
              <a:buClr>
                <a:srgbClr val="8E0D30"/>
              </a:buClr>
              <a:buFontTx/>
              <a:buAutoNum type="arabicPeriod" startAt="3"/>
            </a:pPr>
            <a:r>
              <a:rPr lang="en-US" altLang="en-US" sz="2800">
                <a:solidFill>
                  <a:srgbClr val="141413"/>
                </a:solidFill>
              </a:rPr>
              <a:t>Find the interquartile range, IQR, and standard deviation, </a:t>
            </a:r>
            <a:r>
              <a:rPr lang="en-US" altLang="en-US" sz="2800" i="1">
                <a:solidFill>
                  <a:srgbClr val="141413"/>
                </a:solidFill>
              </a:rPr>
              <a:t>s</a:t>
            </a:r>
            <a:r>
              <a:rPr lang="en-US" altLang="en-US" sz="2800">
                <a:solidFill>
                  <a:srgbClr val="141413"/>
                </a:solidFill>
              </a:rPr>
              <a:t>, for the sample, then calculate the ratio IQR/</a:t>
            </a:r>
            <a:r>
              <a:rPr lang="en-US" altLang="en-US" sz="2800" i="1">
                <a:solidFill>
                  <a:srgbClr val="141413"/>
                </a:solidFill>
              </a:rPr>
              <a:t>s</a:t>
            </a:r>
            <a:r>
              <a:rPr lang="en-US" altLang="en-US" sz="2800">
                <a:solidFill>
                  <a:srgbClr val="141413"/>
                </a:solidFill>
              </a:rPr>
              <a:t>. If the data are approximately normal, then IQR/</a:t>
            </a:r>
            <a:r>
              <a:rPr lang="en-US" altLang="en-US" sz="2800" i="1">
                <a:solidFill>
                  <a:srgbClr val="141413"/>
                </a:solidFill>
              </a:rPr>
              <a:t>s</a:t>
            </a:r>
            <a:r>
              <a:rPr lang="en-US" altLang="en-US" sz="2800">
                <a:solidFill>
                  <a:srgbClr val="141413"/>
                </a:solidFill>
              </a:rPr>
              <a:t> ≈ 1.3.</a:t>
            </a:r>
          </a:p>
        </p:txBody>
      </p:sp>
      <p:graphicFrame>
        <p:nvGraphicFramePr>
          <p:cNvPr id="30722" name="Object 4"/>
          <p:cNvGraphicFramePr>
            <a:graphicFrameLocks noChangeAspect="1"/>
          </p:cNvGraphicFramePr>
          <p:nvPr/>
        </p:nvGraphicFramePr>
        <p:xfrm>
          <a:off x="3352800" y="4800600"/>
          <a:ext cx="2209800" cy="927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6263" name="Equation" r:id="rId4" imgW="939392" imgH="393529" progId="Equation.DSMT4">
                  <p:embed/>
                </p:oleObj>
              </mc:Choice>
              <mc:Fallback>
                <p:oleObj name="Equation" r:id="rId4" imgW="939392" imgH="393529" progId="Equation.DSMT4">
                  <p:embed/>
                  <p:pic>
                    <p:nvPicPr>
                      <p:cNvPr id="30722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352800" y="4800600"/>
                        <a:ext cx="2209800" cy="927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430165136"/>
      </p:ext>
    </p:extLst>
  </p:cSld>
  <p:clrMapOvr>
    <a:masterClrMapping/>
  </p:clrMapOvr>
  <p:transition>
    <p:wipe dir="r"/>
  </p:transition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2011362"/>
          </a:xfrm>
        </p:spPr>
        <p:txBody>
          <a:bodyPr/>
          <a:lstStyle/>
          <a:p>
            <a:r>
              <a:rPr lang="en-US" altLang="en-US" b="1"/>
              <a:t>Determining Whether the Data Are from an Approximately Normal Distribution</a:t>
            </a:r>
          </a:p>
        </p:txBody>
      </p:sp>
      <p:sp>
        <p:nvSpPr>
          <p:cNvPr id="102403" name="Rectangle 3"/>
          <p:cNvSpPr>
            <a:spLocks noGrp="1" noChangeArrowheads="1"/>
          </p:cNvSpPr>
          <p:nvPr>
            <p:ph idx="1"/>
          </p:nvPr>
        </p:nvSpPr>
        <p:spPr>
          <a:xfrm>
            <a:off x="457200" y="2743200"/>
            <a:ext cx="4267200" cy="3352800"/>
          </a:xfrm>
        </p:spPr>
        <p:txBody>
          <a:bodyPr/>
          <a:lstStyle/>
          <a:p>
            <a:pPr marL="609600" indent="-609600">
              <a:buClr>
                <a:srgbClr val="8E0D30"/>
              </a:buClr>
              <a:buFontTx/>
              <a:buAutoNum type="arabicPeriod" startAt="4"/>
            </a:pPr>
            <a:r>
              <a:rPr lang="en-US" altLang="en-US" sz="2800">
                <a:solidFill>
                  <a:srgbClr val="141413"/>
                </a:solidFill>
              </a:rPr>
              <a:t>Examine a normal probability plot for the data. If the data are approximately normal, the points will fall (approximately) on a straight line.</a:t>
            </a:r>
          </a:p>
        </p:txBody>
      </p:sp>
      <p:grpSp>
        <p:nvGrpSpPr>
          <p:cNvPr id="102404" name="Group 5"/>
          <p:cNvGrpSpPr>
            <a:grpSpLocks/>
          </p:cNvGrpSpPr>
          <p:nvPr/>
        </p:nvGrpSpPr>
        <p:grpSpPr bwMode="auto">
          <a:xfrm>
            <a:off x="4648200" y="2971800"/>
            <a:ext cx="4191000" cy="3216275"/>
            <a:chOff x="1056" y="1622"/>
            <a:chExt cx="2640" cy="2026"/>
          </a:xfrm>
        </p:grpSpPr>
        <p:sp>
          <p:nvSpPr>
            <p:cNvPr id="102405" name="Line 6"/>
            <p:cNvSpPr>
              <a:spLocks noChangeShapeType="1"/>
            </p:cNvSpPr>
            <p:nvPr/>
          </p:nvSpPr>
          <p:spPr bwMode="auto">
            <a:xfrm>
              <a:off x="1248" y="3388"/>
              <a:ext cx="244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06" name="Line 7"/>
            <p:cNvSpPr>
              <a:spLocks noChangeShapeType="1"/>
            </p:cNvSpPr>
            <p:nvPr/>
          </p:nvSpPr>
          <p:spPr bwMode="auto">
            <a:xfrm flipV="1">
              <a:off x="1296" y="1622"/>
              <a:ext cx="0" cy="181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07" name="Text Box 8"/>
            <p:cNvSpPr txBox="1">
              <a:spLocks noChangeArrowheads="1"/>
            </p:cNvSpPr>
            <p:nvPr/>
          </p:nvSpPr>
          <p:spPr bwMode="auto">
            <a:xfrm>
              <a:off x="1872" y="3398"/>
              <a:ext cx="134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marL="342900" indent="-3429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>
                <a:buClr>
                  <a:srgbClr val="8E0D30"/>
                </a:buClr>
              </a:pPr>
              <a:r>
                <a:rPr lang="en-US" altLang="en-US" sz="2000" b="1">
                  <a:cs typeface="Arial" panose="020B0604020202020204" pitchFamily="34" charset="0"/>
                </a:rPr>
                <a:t>Observed value</a:t>
              </a:r>
            </a:p>
          </p:txBody>
        </p:sp>
        <p:grpSp>
          <p:nvGrpSpPr>
            <p:cNvPr id="102408" name="Group 9"/>
            <p:cNvGrpSpPr>
              <a:grpSpLocks/>
            </p:cNvGrpSpPr>
            <p:nvPr/>
          </p:nvGrpSpPr>
          <p:grpSpPr bwMode="auto">
            <a:xfrm>
              <a:off x="1392" y="1862"/>
              <a:ext cx="1584" cy="1392"/>
              <a:chOff x="1104" y="2304"/>
              <a:chExt cx="1584" cy="1392"/>
            </a:xfrm>
          </p:grpSpPr>
          <p:sp>
            <p:nvSpPr>
              <p:cNvPr id="102411" name="Oval 10"/>
              <p:cNvSpPr>
                <a:spLocks noChangeArrowheads="1"/>
              </p:cNvSpPr>
              <p:nvPr/>
            </p:nvSpPr>
            <p:spPr bwMode="auto">
              <a:xfrm>
                <a:off x="1104" y="3446"/>
                <a:ext cx="96" cy="96"/>
              </a:xfrm>
              <a:prstGeom prst="ellipse">
                <a:avLst/>
              </a:prstGeom>
              <a:solidFill>
                <a:srgbClr val="A47EB6"/>
              </a:solidFill>
              <a:ln w="28575" algn="ctr">
                <a:solidFill>
                  <a:srgbClr val="6B477D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412" name="Oval 11"/>
              <p:cNvSpPr>
                <a:spLocks noChangeArrowheads="1"/>
              </p:cNvSpPr>
              <p:nvPr/>
            </p:nvSpPr>
            <p:spPr bwMode="auto">
              <a:xfrm>
                <a:off x="1200" y="3302"/>
                <a:ext cx="96" cy="96"/>
              </a:xfrm>
              <a:prstGeom prst="ellipse">
                <a:avLst/>
              </a:prstGeom>
              <a:solidFill>
                <a:srgbClr val="A47EB6"/>
              </a:solidFill>
              <a:ln w="28575" algn="ctr">
                <a:solidFill>
                  <a:srgbClr val="6B477D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413" name="Oval 12"/>
              <p:cNvSpPr>
                <a:spLocks noChangeArrowheads="1"/>
              </p:cNvSpPr>
              <p:nvPr/>
            </p:nvSpPr>
            <p:spPr bwMode="auto">
              <a:xfrm>
                <a:off x="1392" y="3446"/>
                <a:ext cx="96" cy="96"/>
              </a:xfrm>
              <a:prstGeom prst="ellipse">
                <a:avLst/>
              </a:prstGeom>
              <a:solidFill>
                <a:srgbClr val="A47EB6"/>
              </a:solidFill>
              <a:ln w="28575" algn="ctr">
                <a:solidFill>
                  <a:srgbClr val="6B477D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414" name="Oval 13"/>
              <p:cNvSpPr>
                <a:spLocks noChangeArrowheads="1"/>
              </p:cNvSpPr>
              <p:nvPr/>
            </p:nvSpPr>
            <p:spPr bwMode="auto">
              <a:xfrm>
                <a:off x="1344" y="3264"/>
                <a:ext cx="96" cy="96"/>
              </a:xfrm>
              <a:prstGeom prst="ellipse">
                <a:avLst/>
              </a:prstGeom>
              <a:solidFill>
                <a:srgbClr val="A47EB6"/>
              </a:solidFill>
              <a:ln w="28575" algn="ctr">
                <a:solidFill>
                  <a:srgbClr val="6B477D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415" name="Oval 14"/>
              <p:cNvSpPr>
                <a:spLocks noChangeArrowheads="1"/>
              </p:cNvSpPr>
              <p:nvPr/>
            </p:nvSpPr>
            <p:spPr bwMode="auto">
              <a:xfrm>
                <a:off x="1632" y="3254"/>
                <a:ext cx="96" cy="96"/>
              </a:xfrm>
              <a:prstGeom prst="ellipse">
                <a:avLst/>
              </a:prstGeom>
              <a:solidFill>
                <a:srgbClr val="A47EB6"/>
              </a:solidFill>
              <a:ln w="28575" algn="ctr">
                <a:solidFill>
                  <a:srgbClr val="6B477D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416" name="Oval 15"/>
              <p:cNvSpPr>
                <a:spLocks noChangeArrowheads="1"/>
              </p:cNvSpPr>
              <p:nvPr/>
            </p:nvSpPr>
            <p:spPr bwMode="auto">
              <a:xfrm>
                <a:off x="1632" y="3014"/>
                <a:ext cx="96" cy="96"/>
              </a:xfrm>
              <a:prstGeom prst="ellipse">
                <a:avLst/>
              </a:prstGeom>
              <a:solidFill>
                <a:srgbClr val="A47EB6"/>
              </a:solidFill>
              <a:ln w="28575" algn="ctr">
                <a:solidFill>
                  <a:srgbClr val="6B477D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417" name="Oval 16"/>
              <p:cNvSpPr>
                <a:spLocks noChangeArrowheads="1"/>
              </p:cNvSpPr>
              <p:nvPr/>
            </p:nvSpPr>
            <p:spPr bwMode="auto">
              <a:xfrm>
                <a:off x="1872" y="2966"/>
                <a:ext cx="96" cy="96"/>
              </a:xfrm>
              <a:prstGeom prst="ellipse">
                <a:avLst/>
              </a:prstGeom>
              <a:solidFill>
                <a:srgbClr val="A47EB6"/>
              </a:solidFill>
              <a:ln w="28575" algn="ctr">
                <a:solidFill>
                  <a:srgbClr val="6B477D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418" name="Oval 17"/>
              <p:cNvSpPr>
                <a:spLocks noChangeArrowheads="1"/>
              </p:cNvSpPr>
              <p:nvPr/>
            </p:nvSpPr>
            <p:spPr bwMode="auto">
              <a:xfrm>
                <a:off x="1920" y="2784"/>
                <a:ext cx="96" cy="96"/>
              </a:xfrm>
              <a:prstGeom prst="ellipse">
                <a:avLst/>
              </a:prstGeom>
              <a:solidFill>
                <a:srgbClr val="A47EB6"/>
              </a:solidFill>
              <a:ln w="28575" algn="ctr">
                <a:solidFill>
                  <a:srgbClr val="6B477D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419" name="Oval 18"/>
              <p:cNvSpPr>
                <a:spLocks noChangeArrowheads="1"/>
              </p:cNvSpPr>
              <p:nvPr/>
            </p:nvSpPr>
            <p:spPr bwMode="auto">
              <a:xfrm>
                <a:off x="2016" y="2640"/>
                <a:ext cx="96" cy="96"/>
              </a:xfrm>
              <a:prstGeom prst="ellipse">
                <a:avLst/>
              </a:prstGeom>
              <a:solidFill>
                <a:srgbClr val="A47EB6"/>
              </a:solidFill>
              <a:ln w="28575" algn="ctr">
                <a:solidFill>
                  <a:srgbClr val="6B477D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420" name="Oval 19"/>
              <p:cNvSpPr>
                <a:spLocks noChangeArrowheads="1"/>
              </p:cNvSpPr>
              <p:nvPr/>
            </p:nvSpPr>
            <p:spPr bwMode="auto">
              <a:xfrm>
                <a:off x="2112" y="2784"/>
                <a:ext cx="96" cy="96"/>
              </a:xfrm>
              <a:prstGeom prst="ellipse">
                <a:avLst/>
              </a:prstGeom>
              <a:solidFill>
                <a:srgbClr val="A47EB6"/>
              </a:solidFill>
              <a:ln w="28575" algn="ctr">
                <a:solidFill>
                  <a:srgbClr val="6B477D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421" name="Oval 20"/>
              <p:cNvSpPr>
                <a:spLocks noChangeArrowheads="1"/>
              </p:cNvSpPr>
              <p:nvPr/>
            </p:nvSpPr>
            <p:spPr bwMode="auto">
              <a:xfrm>
                <a:off x="2160" y="2544"/>
                <a:ext cx="96" cy="96"/>
              </a:xfrm>
              <a:prstGeom prst="ellipse">
                <a:avLst/>
              </a:prstGeom>
              <a:solidFill>
                <a:srgbClr val="A47EB6"/>
              </a:solidFill>
              <a:ln w="28575" algn="ctr">
                <a:solidFill>
                  <a:srgbClr val="6B477D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422" name="Oval 21"/>
              <p:cNvSpPr>
                <a:spLocks noChangeArrowheads="1"/>
              </p:cNvSpPr>
              <p:nvPr/>
            </p:nvSpPr>
            <p:spPr bwMode="auto">
              <a:xfrm>
                <a:off x="2352" y="2592"/>
                <a:ext cx="96" cy="96"/>
              </a:xfrm>
              <a:prstGeom prst="ellipse">
                <a:avLst/>
              </a:prstGeom>
              <a:solidFill>
                <a:srgbClr val="A47EB6"/>
              </a:solidFill>
              <a:ln w="28575" algn="ctr">
                <a:solidFill>
                  <a:srgbClr val="6B477D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423" name="Oval 22"/>
              <p:cNvSpPr>
                <a:spLocks noChangeArrowheads="1"/>
              </p:cNvSpPr>
              <p:nvPr/>
            </p:nvSpPr>
            <p:spPr bwMode="auto">
              <a:xfrm>
                <a:off x="2352" y="2352"/>
                <a:ext cx="96" cy="96"/>
              </a:xfrm>
              <a:prstGeom prst="ellipse">
                <a:avLst/>
              </a:prstGeom>
              <a:solidFill>
                <a:srgbClr val="A47EB6"/>
              </a:solidFill>
              <a:ln w="28575" algn="ctr">
                <a:solidFill>
                  <a:srgbClr val="6B477D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424" name="Oval 23"/>
              <p:cNvSpPr>
                <a:spLocks noChangeArrowheads="1"/>
              </p:cNvSpPr>
              <p:nvPr/>
            </p:nvSpPr>
            <p:spPr bwMode="auto">
              <a:xfrm>
                <a:off x="2592" y="2304"/>
                <a:ext cx="96" cy="96"/>
              </a:xfrm>
              <a:prstGeom prst="ellipse">
                <a:avLst/>
              </a:prstGeom>
              <a:solidFill>
                <a:srgbClr val="A47EB6"/>
              </a:solidFill>
              <a:ln w="28575" algn="ctr">
                <a:solidFill>
                  <a:srgbClr val="6B477D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425" name="Oval 24"/>
              <p:cNvSpPr>
                <a:spLocks noChangeArrowheads="1"/>
              </p:cNvSpPr>
              <p:nvPr/>
            </p:nvSpPr>
            <p:spPr bwMode="auto">
              <a:xfrm>
                <a:off x="1248" y="3600"/>
                <a:ext cx="96" cy="96"/>
              </a:xfrm>
              <a:prstGeom prst="ellipse">
                <a:avLst/>
              </a:prstGeom>
              <a:solidFill>
                <a:srgbClr val="A47EB6"/>
              </a:solidFill>
              <a:ln w="28575" algn="ctr">
                <a:solidFill>
                  <a:srgbClr val="6B477D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426" name="Oval 25"/>
              <p:cNvSpPr>
                <a:spLocks noChangeArrowheads="1"/>
              </p:cNvSpPr>
              <p:nvPr/>
            </p:nvSpPr>
            <p:spPr bwMode="auto">
              <a:xfrm>
                <a:off x="2064" y="2976"/>
                <a:ext cx="96" cy="96"/>
              </a:xfrm>
              <a:prstGeom prst="ellipse">
                <a:avLst/>
              </a:prstGeom>
              <a:solidFill>
                <a:srgbClr val="A47EB6"/>
              </a:solidFill>
              <a:ln w="28575" algn="ctr">
                <a:solidFill>
                  <a:srgbClr val="6B477D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427" name="Oval 26"/>
              <p:cNvSpPr>
                <a:spLocks noChangeArrowheads="1"/>
              </p:cNvSpPr>
              <p:nvPr/>
            </p:nvSpPr>
            <p:spPr bwMode="auto">
              <a:xfrm>
                <a:off x="2592" y="2496"/>
                <a:ext cx="96" cy="96"/>
              </a:xfrm>
              <a:prstGeom prst="ellipse">
                <a:avLst/>
              </a:prstGeom>
              <a:solidFill>
                <a:srgbClr val="A47EB6"/>
              </a:solidFill>
              <a:ln w="28575" algn="ctr">
                <a:solidFill>
                  <a:srgbClr val="6B477D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428" name="Oval 27"/>
              <p:cNvSpPr>
                <a:spLocks noChangeArrowheads="1"/>
              </p:cNvSpPr>
              <p:nvPr/>
            </p:nvSpPr>
            <p:spPr bwMode="auto">
              <a:xfrm>
                <a:off x="2304" y="2736"/>
                <a:ext cx="96" cy="96"/>
              </a:xfrm>
              <a:prstGeom prst="ellipse">
                <a:avLst/>
              </a:prstGeom>
              <a:solidFill>
                <a:srgbClr val="A47EB6"/>
              </a:solidFill>
              <a:ln w="28575" algn="ctr">
                <a:solidFill>
                  <a:srgbClr val="6B477D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429" name="Oval 28"/>
              <p:cNvSpPr>
                <a:spLocks noChangeArrowheads="1"/>
              </p:cNvSpPr>
              <p:nvPr/>
            </p:nvSpPr>
            <p:spPr bwMode="auto">
              <a:xfrm>
                <a:off x="1824" y="3120"/>
                <a:ext cx="96" cy="96"/>
              </a:xfrm>
              <a:prstGeom prst="ellipse">
                <a:avLst/>
              </a:prstGeom>
              <a:solidFill>
                <a:srgbClr val="A47EB6"/>
              </a:solidFill>
              <a:ln w="28575" algn="ctr">
                <a:solidFill>
                  <a:srgbClr val="6B477D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430" name="Oval 29"/>
              <p:cNvSpPr>
                <a:spLocks noChangeArrowheads="1"/>
              </p:cNvSpPr>
              <p:nvPr/>
            </p:nvSpPr>
            <p:spPr bwMode="auto">
              <a:xfrm>
                <a:off x="1104" y="3600"/>
                <a:ext cx="96" cy="96"/>
              </a:xfrm>
              <a:prstGeom prst="ellipse">
                <a:avLst/>
              </a:prstGeom>
              <a:solidFill>
                <a:srgbClr val="A47EB6"/>
              </a:solidFill>
              <a:ln w="28575" algn="ctr">
                <a:solidFill>
                  <a:srgbClr val="6B477D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2431" name="Oval 30"/>
              <p:cNvSpPr>
                <a:spLocks noChangeArrowheads="1"/>
              </p:cNvSpPr>
              <p:nvPr/>
            </p:nvSpPr>
            <p:spPr bwMode="auto">
              <a:xfrm>
                <a:off x="1488" y="3120"/>
                <a:ext cx="96" cy="96"/>
              </a:xfrm>
              <a:prstGeom prst="ellipse">
                <a:avLst/>
              </a:prstGeom>
              <a:solidFill>
                <a:srgbClr val="A47EB6"/>
              </a:solidFill>
              <a:ln w="28575" algn="ctr">
                <a:solidFill>
                  <a:srgbClr val="6B477D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sp>
          <p:nvSpPr>
            <p:cNvPr id="102409" name="Line 31"/>
            <p:cNvSpPr>
              <a:spLocks noChangeShapeType="1"/>
            </p:cNvSpPr>
            <p:nvPr/>
          </p:nvSpPr>
          <p:spPr bwMode="auto">
            <a:xfrm flipV="1">
              <a:off x="1392" y="1862"/>
              <a:ext cx="1584" cy="13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en-US"/>
            </a:p>
          </p:txBody>
        </p:sp>
        <p:sp>
          <p:nvSpPr>
            <p:cNvPr id="102410" name="Text Box 32"/>
            <p:cNvSpPr txBox="1">
              <a:spLocks noChangeArrowheads="1"/>
            </p:cNvSpPr>
            <p:nvPr/>
          </p:nvSpPr>
          <p:spPr bwMode="auto">
            <a:xfrm rot="-5400000">
              <a:off x="463" y="2314"/>
              <a:ext cx="143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en-US" altLang="en-US" sz="2000" b="1"/>
                <a:t>Expected </a:t>
              </a:r>
              <a:r>
                <a:rPr lang="en-US" altLang="en-US" sz="2000" b="1" i="1"/>
                <a:t>z</a:t>
              </a:r>
              <a:r>
                <a:rPr lang="en-US" altLang="en-US" sz="2000" b="1"/>
                <a:t>–score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67421615"/>
      </p:ext>
    </p:extLst>
  </p:cSld>
  <p:clrMapOvr>
    <a:masterClrMapping/>
  </p:clrMapOvr>
  <p:transition>
    <p:wipe dir="r"/>
  </p:transition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249362"/>
          </a:xfrm>
        </p:spPr>
        <p:txBody>
          <a:bodyPr/>
          <a:lstStyle/>
          <a:p>
            <a:r>
              <a:rPr lang="en-US" altLang="en-US" b="1"/>
              <a:t>Normal Probability Plot</a:t>
            </a:r>
          </a:p>
        </p:txBody>
      </p:sp>
      <p:sp>
        <p:nvSpPr>
          <p:cNvPr id="103427" name="Rectangle 3"/>
          <p:cNvSpPr>
            <a:spLocks noGrp="1" noChangeArrowheads="1"/>
          </p:cNvSpPr>
          <p:nvPr>
            <p:ph idx="1"/>
          </p:nvPr>
        </p:nvSpPr>
        <p:spPr>
          <a:xfrm>
            <a:off x="457200" y="1905000"/>
            <a:ext cx="8229600" cy="4343400"/>
          </a:xfrm>
        </p:spPr>
        <p:txBody>
          <a:bodyPr/>
          <a:lstStyle/>
          <a:p>
            <a:pPr marL="0" indent="0">
              <a:lnSpc>
                <a:spcPct val="90000"/>
              </a:lnSpc>
              <a:buClr>
                <a:srgbClr val="8E0D30"/>
              </a:buClr>
              <a:buFontTx/>
              <a:buNone/>
            </a:pPr>
            <a:r>
              <a:rPr lang="en-US" altLang="en-US">
                <a:solidFill>
                  <a:srgbClr val="141413"/>
                </a:solidFill>
              </a:rPr>
              <a:t>A </a:t>
            </a:r>
            <a:r>
              <a:rPr lang="en-US" altLang="en-US" b="1">
                <a:solidFill>
                  <a:srgbClr val="141413"/>
                </a:solidFill>
              </a:rPr>
              <a:t>normal probability plot</a:t>
            </a:r>
            <a:r>
              <a:rPr lang="en-US" altLang="en-US">
                <a:solidFill>
                  <a:srgbClr val="141413"/>
                </a:solidFill>
              </a:rPr>
              <a:t> for a data set is a scatterplot with the ranked data values on one axis and their corresponding expected </a:t>
            </a:r>
            <a:r>
              <a:rPr lang="en-US" altLang="en-US" i="1">
                <a:solidFill>
                  <a:srgbClr val="141413"/>
                </a:solidFill>
              </a:rPr>
              <a:t>z</a:t>
            </a:r>
            <a:r>
              <a:rPr lang="en-US" altLang="en-US">
                <a:solidFill>
                  <a:srgbClr val="141413"/>
                </a:solidFill>
              </a:rPr>
              <a:t>-scores from a standard normal distribution on the other axis. [Note: Computation of the expected standard normal </a:t>
            </a:r>
            <a:r>
              <a:rPr lang="en-US" altLang="en-US" i="1">
                <a:solidFill>
                  <a:srgbClr val="141413"/>
                </a:solidFill>
              </a:rPr>
              <a:t>z</a:t>
            </a:r>
            <a:r>
              <a:rPr lang="en-US" altLang="en-US">
                <a:solidFill>
                  <a:srgbClr val="141413"/>
                </a:solidFill>
              </a:rPr>
              <a:t>-scores are beyond the scope of this text. Therefore, we will rely on available statistical software packages to generate a normal probability plot.]</a:t>
            </a:r>
          </a:p>
        </p:txBody>
      </p:sp>
    </p:spTree>
    <p:extLst>
      <p:ext uri="{BB962C8B-B14F-4D97-AF65-F5344CB8AC3E}">
        <p14:creationId xmlns:p14="http://schemas.microsoft.com/office/powerpoint/2010/main" val="4285683587"/>
      </p:ext>
    </p:extLst>
  </p:cSld>
  <p:clrMapOvr>
    <a:masterClrMapping/>
  </p:clrMapOvr>
  <p:transition>
    <p:wipe dir="r"/>
  </p:transition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914400"/>
            <a:ext cx="8229600" cy="1143000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>
                <a:solidFill>
                  <a:srgbClr val="8E0D30"/>
                </a:solidFill>
              </a:rPr>
              <a:t>4.8</a:t>
            </a:r>
          </a:p>
        </p:txBody>
      </p:sp>
      <p:sp>
        <p:nvSpPr>
          <p:cNvPr id="104451" name="Rectangle 3"/>
          <p:cNvSpPr>
            <a:spLocks noGrp="1" noChangeArrowheads="1"/>
          </p:cNvSpPr>
          <p:nvPr>
            <p:ph sz="half" idx="1"/>
          </p:nvPr>
        </p:nvSpPr>
        <p:spPr>
          <a:xfrm>
            <a:off x="520700" y="2743200"/>
            <a:ext cx="8242300" cy="3322638"/>
          </a:xfrm>
        </p:spPr>
        <p:txBody>
          <a:bodyPr lIns="90488" tIns="44450" rIns="90488" bIns="44450"/>
          <a:lstStyle/>
          <a:p>
            <a:pPr marL="0" indent="0" algn="ctr">
              <a:buFontTx/>
              <a:buNone/>
            </a:pPr>
            <a:r>
              <a:rPr lang="en-US" altLang="en-US" sz="4800" b="1"/>
              <a:t>Other Continuous Distributions:</a:t>
            </a:r>
            <a:br>
              <a:rPr lang="en-US" altLang="en-US" sz="4800" b="1"/>
            </a:br>
            <a:r>
              <a:rPr lang="en-US" altLang="en-US" sz="4800" b="1"/>
              <a:t>Uniform and Exponential</a:t>
            </a:r>
          </a:p>
        </p:txBody>
      </p:sp>
    </p:spTree>
    <p:extLst>
      <p:ext uri="{BB962C8B-B14F-4D97-AF65-F5344CB8AC3E}">
        <p14:creationId xmlns:p14="http://schemas.microsoft.com/office/powerpoint/2010/main" val="2721566234"/>
      </p:ext>
    </p:extLst>
  </p:cSld>
  <p:clrMapOvr>
    <a:masterClrMapping/>
  </p:clrMapOvr>
  <p:transition>
    <p:wipe dir="r"/>
  </p:transition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Rectangle 33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Uniform Distribution</a:t>
            </a:r>
          </a:p>
        </p:txBody>
      </p:sp>
      <p:sp>
        <p:nvSpPr>
          <p:cNvPr id="120835" name="Rectangle 40"/>
          <p:cNvSpPr>
            <a:spLocks noChangeArrowheads="1"/>
          </p:cNvSpPr>
          <p:nvPr/>
        </p:nvSpPr>
        <p:spPr bwMode="auto">
          <a:xfrm>
            <a:off x="609600" y="1066800"/>
            <a:ext cx="8077200" cy="18161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Continuous random variables that appear to have equally likely outcomes over their range of possible values possess a </a:t>
            </a:r>
            <a:r>
              <a:rPr lang="en-US" sz="2800" b="1" dirty="0">
                <a:solidFill>
                  <a:srgbClr val="141413"/>
                </a:solidFill>
                <a:latin typeface="+mj-lt"/>
                <a:cs typeface="Times New Roman" charset="0"/>
              </a:rPr>
              <a:t>uniform probability distribution</a:t>
            </a: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.</a:t>
            </a:r>
          </a:p>
        </p:txBody>
      </p:sp>
      <p:pic>
        <p:nvPicPr>
          <p:cNvPr id="353321" name="Picture 41" descr="Screen shot 2010-02-27 at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38600" y="2943225"/>
            <a:ext cx="4508500" cy="3101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3322" name="Rectangle 42"/>
          <p:cNvSpPr>
            <a:spLocks noChangeArrowheads="1"/>
          </p:cNvSpPr>
          <p:nvPr/>
        </p:nvSpPr>
        <p:spPr bwMode="auto">
          <a:xfrm>
            <a:off x="609600" y="2819400"/>
            <a:ext cx="3429000" cy="35083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Suppose the random variable </a:t>
            </a:r>
            <a:r>
              <a:rPr lang="en-US" sz="2800" i="1" dirty="0">
                <a:solidFill>
                  <a:srgbClr val="141413"/>
                </a:solidFill>
                <a:latin typeface="+mj-lt"/>
                <a:cs typeface="Times New Roman" charset="0"/>
              </a:rPr>
              <a:t>x</a:t>
            </a: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 can assume values only in an interval </a:t>
            </a:r>
            <a:r>
              <a:rPr lang="en-US" sz="2800" i="1" dirty="0">
                <a:solidFill>
                  <a:srgbClr val="141413"/>
                </a:solidFill>
                <a:latin typeface="+mj-lt"/>
                <a:cs typeface="Times New Roman" charset="0"/>
              </a:rPr>
              <a:t>c </a:t>
            </a: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≤</a:t>
            </a:r>
            <a:r>
              <a:rPr lang="en-US" sz="2800" i="1" dirty="0">
                <a:solidFill>
                  <a:srgbClr val="141413"/>
                </a:solidFill>
                <a:latin typeface="+mj-lt"/>
                <a:cs typeface="Times New Roman" charset="0"/>
              </a:rPr>
              <a:t> x </a:t>
            </a: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≤</a:t>
            </a:r>
            <a:r>
              <a:rPr lang="en-US" sz="2800" i="1" dirty="0">
                <a:solidFill>
                  <a:srgbClr val="141413"/>
                </a:solidFill>
                <a:latin typeface="+mj-lt"/>
                <a:cs typeface="Times New Roman" charset="0"/>
              </a:rPr>
              <a:t> d</a:t>
            </a: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. Then the </a:t>
            </a:r>
            <a:r>
              <a:rPr lang="en-US" sz="2800" b="1" dirty="0">
                <a:solidFill>
                  <a:srgbClr val="141413"/>
                </a:solidFill>
                <a:latin typeface="+mj-lt"/>
                <a:cs typeface="Times New Roman" charset="0"/>
              </a:rPr>
              <a:t>uniform frequency function</a:t>
            </a: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 has a rectangular shape.</a:t>
            </a:r>
          </a:p>
        </p:txBody>
      </p:sp>
    </p:spTree>
    <p:extLst>
      <p:ext uri="{BB962C8B-B14F-4D97-AF65-F5344CB8AC3E}">
        <p14:creationId xmlns:p14="http://schemas.microsoft.com/office/powerpoint/2010/main" val="3049996902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533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53322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3322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50" name="Rectangle 33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325562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Probability Distribution  for a Uniform Random Variable </a:t>
            </a:r>
            <a:r>
              <a:rPr lang="en-US" altLang="en-US" b="1" i="1"/>
              <a:t>x</a:t>
            </a:r>
            <a:endParaRPr lang="en-US" altLang="en-US" b="1"/>
          </a:p>
        </p:txBody>
      </p:sp>
      <p:sp>
        <p:nvSpPr>
          <p:cNvPr id="31751" name="Rectangle 36"/>
          <p:cNvSpPr>
            <a:spLocks noChangeArrowheads="1"/>
          </p:cNvSpPr>
          <p:nvPr/>
        </p:nvSpPr>
        <p:spPr bwMode="auto">
          <a:xfrm>
            <a:off x="609600" y="3835400"/>
            <a:ext cx="1184275" cy="5238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>
                <a:latin typeface="+mj-lt"/>
                <a:cs typeface="Times New Roman" charset="0"/>
              </a:rPr>
              <a:t>Mean:</a:t>
            </a:r>
          </a:p>
        </p:txBody>
      </p:sp>
      <p:graphicFrame>
        <p:nvGraphicFramePr>
          <p:cNvPr id="31746" name="Object 38"/>
          <p:cNvGraphicFramePr>
            <a:graphicFrameLocks noChangeAspect="1"/>
          </p:cNvGraphicFramePr>
          <p:nvPr/>
        </p:nvGraphicFramePr>
        <p:xfrm>
          <a:off x="5029200" y="1981200"/>
          <a:ext cx="3482975" cy="9604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7302" name="Equation" r:id="rId4" imgW="1524000" imgH="419100" progId="Equation.DSMT4">
                  <p:embed/>
                </p:oleObj>
              </mc:Choice>
              <mc:Fallback>
                <p:oleObj name="Equation" r:id="rId4" imgW="1524000" imgH="419100" progId="Equation.DSMT4">
                  <p:embed/>
                  <p:pic>
                    <p:nvPicPr>
                      <p:cNvPr id="31746" name="Object 3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029200" y="1981200"/>
                        <a:ext cx="3482975" cy="9604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1752" name="Rectangle 40"/>
          <p:cNvSpPr>
            <a:spLocks noChangeArrowheads="1"/>
          </p:cNvSpPr>
          <p:nvPr/>
        </p:nvSpPr>
        <p:spPr bwMode="auto">
          <a:xfrm>
            <a:off x="381000" y="2209800"/>
            <a:ext cx="4572000" cy="5238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sz="2800" dirty="0">
                <a:latin typeface="+mj-lt"/>
                <a:cs typeface="Times New Roman" charset="0"/>
              </a:rPr>
              <a:t>Probability density function:</a:t>
            </a:r>
          </a:p>
        </p:txBody>
      </p:sp>
      <p:graphicFrame>
        <p:nvGraphicFramePr>
          <p:cNvPr id="31747" name="Object 42"/>
          <p:cNvGraphicFramePr>
            <a:graphicFrameLocks noChangeAspect="1"/>
          </p:cNvGraphicFramePr>
          <p:nvPr/>
        </p:nvGraphicFramePr>
        <p:xfrm>
          <a:off x="7053263" y="3683000"/>
          <a:ext cx="1397000" cy="889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7303" name="Equation" r:id="rId6" imgW="1397000" imgH="889000" progId="Equation.DSMT4">
                  <p:embed/>
                </p:oleObj>
              </mc:Choice>
              <mc:Fallback>
                <p:oleObj name="Equation" r:id="rId6" imgW="1397000" imgH="889000" progId="Equation.DSMT4">
                  <p:embed/>
                  <p:pic>
                    <p:nvPicPr>
                      <p:cNvPr id="31747" name="Object 4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053263" y="3683000"/>
                        <a:ext cx="1397000" cy="889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1748" name="Object 43"/>
          <p:cNvGraphicFramePr>
            <a:graphicFrameLocks noChangeAspect="1"/>
          </p:cNvGraphicFramePr>
          <p:nvPr/>
        </p:nvGraphicFramePr>
        <p:xfrm>
          <a:off x="1828800" y="3683000"/>
          <a:ext cx="1384300" cy="838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7304" name="Equation" r:id="rId8" imgW="1384300" imgH="838200" progId="Equation.DSMT4">
                  <p:embed/>
                </p:oleObj>
              </mc:Choice>
              <mc:Fallback>
                <p:oleObj name="Equation" r:id="rId8" imgW="1384300" imgH="838200" progId="Equation.DSMT4">
                  <p:embed/>
                  <p:pic>
                    <p:nvPicPr>
                      <p:cNvPr id="31748" name="Object 4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28800" y="3683000"/>
                        <a:ext cx="1384300" cy="838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1753" name="Rectangle 44"/>
          <p:cNvSpPr>
            <a:spLocks noChangeArrowheads="1"/>
          </p:cNvSpPr>
          <p:nvPr/>
        </p:nvSpPr>
        <p:spPr bwMode="auto">
          <a:xfrm>
            <a:off x="3886200" y="3849688"/>
            <a:ext cx="3344863" cy="5238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>
                <a:latin typeface="+mj-lt"/>
                <a:cs typeface="Times New Roman" charset="0"/>
              </a:rPr>
              <a:t>Standard Deviation:</a:t>
            </a:r>
          </a:p>
        </p:txBody>
      </p:sp>
      <p:graphicFrame>
        <p:nvGraphicFramePr>
          <p:cNvPr id="31749" name="Object 45"/>
          <p:cNvGraphicFramePr>
            <a:graphicFrameLocks noChangeAspect="1"/>
          </p:cNvGraphicFramePr>
          <p:nvPr/>
        </p:nvGraphicFramePr>
        <p:xfrm>
          <a:off x="1377950" y="5334000"/>
          <a:ext cx="6364288" cy="457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7305" name="Equation" r:id="rId10" imgW="6362700" imgH="457200" progId="Equation.DSMT4">
                  <p:embed/>
                </p:oleObj>
              </mc:Choice>
              <mc:Fallback>
                <p:oleObj name="Equation" r:id="rId10" imgW="6362700" imgH="457200" progId="Equation.DSMT4">
                  <p:embed/>
                  <p:pic>
                    <p:nvPicPr>
                      <p:cNvPr id="31749" name="Object 4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77950" y="5334000"/>
                        <a:ext cx="6364288" cy="457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442916419"/>
      </p:ext>
    </p:extLst>
  </p:cSld>
  <p:clrMapOvr>
    <a:masterClrMapping/>
  </p:clrMapOvr>
  <p:transition>
    <p:wipe dir="r"/>
  </p:transition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1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Uniform Distribution Example</a:t>
            </a:r>
          </a:p>
        </p:txBody>
      </p:sp>
      <p:sp>
        <p:nvSpPr>
          <p:cNvPr id="32772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42925" y="1630363"/>
            <a:ext cx="5092700" cy="4114800"/>
          </a:xfrm>
          <a:noFill/>
        </p:spPr>
        <p:txBody>
          <a:bodyPr lIns="90488" tIns="44450" rIns="90488" bIns="44450"/>
          <a:lstStyle/>
          <a:p>
            <a:pPr marL="0" indent="0">
              <a:lnSpc>
                <a:spcPct val="103000"/>
              </a:lnSpc>
              <a:buFontTx/>
              <a:buNone/>
            </a:pPr>
            <a:r>
              <a:rPr lang="en-US" altLang="en-US" sz="2400"/>
              <a:t>You’re production manager of a soft drink bottling company.  You believe that when a machine is set to dispense 12 oz., it really dispenses between </a:t>
            </a:r>
            <a:r>
              <a:rPr lang="en-US" altLang="en-US" sz="2400" b="1">
                <a:solidFill>
                  <a:srgbClr val="8E0D30"/>
                </a:solidFill>
              </a:rPr>
              <a:t>11.5</a:t>
            </a:r>
            <a:r>
              <a:rPr lang="en-US" altLang="en-US" sz="2400"/>
              <a:t> and </a:t>
            </a:r>
            <a:r>
              <a:rPr lang="en-US" altLang="en-US" sz="2400" b="1">
                <a:solidFill>
                  <a:srgbClr val="8E0D30"/>
                </a:solidFill>
              </a:rPr>
              <a:t>12.5</a:t>
            </a:r>
            <a:r>
              <a:rPr lang="en-US" altLang="en-US" sz="2400"/>
              <a:t> oz. inclusive.  Suppose the amount dispensed has a uniform distribution.  What is the probability that </a:t>
            </a:r>
            <a:r>
              <a:rPr lang="en-US" altLang="en-US" sz="2400" b="1">
                <a:solidFill>
                  <a:srgbClr val="8E0D30"/>
                </a:solidFill>
              </a:rPr>
              <a:t>less</a:t>
            </a:r>
            <a:r>
              <a:rPr lang="en-US" altLang="en-US" sz="2400">
                <a:solidFill>
                  <a:srgbClr val="8E0D30"/>
                </a:solidFill>
              </a:rPr>
              <a:t> </a:t>
            </a:r>
            <a:r>
              <a:rPr lang="en-US" altLang="en-US" sz="2400" b="1">
                <a:solidFill>
                  <a:srgbClr val="8E0D30"/>
                </a:solidFill>
              </a:rPr>
              <a:t>than</a:t>
            </a:r>
            <a:r>
              <a:rPr lang="en-US" altLang="en-US" sz="2400">
                <a:solidFill>
                  <a:srgbClr val="8E0D30"/>
                </a:solidFill>
              </a:rPr>
              <a:t> </a:t>
            </a:r>
            <a:r>
              <a:rPr lang="en-US" altLang="en-US" sz="2400" b="1">
                <a:solidFill>
                  <a:srgbClr val="8E0D30"/>
                </a:solidFill>
              </a:rPr>
              <a:t>11.8</a:t>
            </a:r>
            <a:r>
              <a:rPr lang="en-US" altLang="en-US" sz="2400"/>
              <a:t> oz. is dispensed?</a:t>
            </a:r>
          </a:p>
        </p:txBody>
      </p:sp>
      <p:grpSp>
        <p:nvGrpSpPr>
          <p:cNvPr id="32773" name="Group 4"/>
          <p:cNvGrpSpPr>
            <a:grpSpLocks/>
          </p:cNvGrpSpPr>
          <p:nvPr/>
        </p:nvGrpSpPr>
        <p:grpSpPr bwMode="auto">
          <a:xfrm>
            <a:off x="6192838" y="2336800"/>
            <a:ext cx="1887537" cy="3648075"/>
            <a:chOff x="3901" y="1472"/>
            <a:chExt cx="1189" cy="2298"/>
          </a:xfrm>
        </p:grpSpPr>
        <p:graphicFrame>
          <p:nvGraphicFramePr>
            <p:cNvPr id="32770" name="Object 5">
              <a:hlinkClick r:id="" action="ppaction://ole?verb=0"/>
            </p:cNvPr>
            <p:cNvGraphicFramePr>
              <a:graphicFrameLocks/>
            </p:cNvGraphicFramePr>
            <p:nvPr/>
          </p:nvGraphicFramePr>
          <p:xfrm>
            <a:off x="3901" y="1472"/>
            <a:ext cx="1189" cy="229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8311" name="ClipArt" r:id="rId4" imgW="1897764" imgH="3656354" progId="MS_ClipArt_Gallery.2">
                    <p:embed/>
                  </p:oleObj>
                </mc:Choice>
                <mc:Fallback>
                  <p:oleObj name="ClipArt" r:id="rId4" imgW="1897764" imgH="3656354" progId="MS_ClipArt_Gallery.2">
                    <p:embed/>
                    <p:pic>
                      <p:nvPicPr>
                        <p:cNvPr id="32770" name="Object 5">
                          <a:hlinkClick r:id="" action="ppaction://ole?verb=0"/>
                        </p:cNvPr>
                        <p:cNvPicPr>
                          <a:picLocks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901" y="1472"/>
                          <a:ext cx="1189" cy="2298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>
                          <a:outerShdw dist="107763" dir="2700000" algn="ctr" rotWithShape="0">
                            <a:schemeClr val="bg2"/>
                          </a:outerShdw>
                        </a:effectLst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12700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2774" name="Oval 6"/>
            <p:cNvSpPr>
              <a:spLocks noChangeArrowheads="1"/>
            </p:cNvSpPr>
            <p:nvPr/>
          </p:nvSpPr>
          <p:spPr bwMode="auto">
            <a:xfrm>
              <a:off x="4223" y="2220"/>
              <a:ext cx="690" cy="927"/>
            </a:xfrm>
            <a:prstGeom prst="ellipse">
              <a:avLst/>
            </a:prstGeom>
            <a:solidFill>
              <a:schemeClr val="accent1"/>
            </a:solidFill>
            <a:ln w="12700">
              <a:solidFill>
                <a:schemeClr val="tx1"/>
              </a:solidFill>
              <a:round/>
              <a:headEnd/>
              <a:tailEnd/>
            </a:ln>
          </p:spPr>
          <p:txBody>
            <a:bodyPr wrap="none" lIns="90488" tIns="44450" rIns="90488" bIns="44450" anchor="ctr"/>
            <a:lstStyle>
              <a:lvl1pPr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</a:pPr>
              <a:r>
                <a:rPr lang="en-US" altLang="en-US"/>
                <a:t>SODA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88670864"/>
      </p:ext>
    </p:extLst>
  </p:cSld>
  <p:clrMapOvr>
    <a:masterClrMapping/>
  </p:clrMapOvr>
  <p:transition>
    <p:wipe dir="r"/>
  </p:transition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5" name="Rectangle 3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/>
              <a:t>Uniform Distribution Solution</a:t>
            </a:r>
          </a:p>
        </p:txBody>
      </p:sp>
      <p:sp>
        <p:nvSpPr>
          <p:cNvPr id="33796" name="Rectangle 4"/>
          <p:cNvSpPr>
            <a:spLocks noGrp="1" noChangeArrowheads="1"/>
          </p:cNvSpPr>
          <p:nvPr>
            <p:ph type="body" sz="half" idx="1"/>
          </p:nvPr>
        </p:nvSpPr>
        <p:spPr>
          <a:xfrm>
            <a:off x="1120775" y="4903788"/>
            <a:ext cx="7415213" cy="1268412"/>
          </a:xfrm>
          <a:noFill/>
        </p:spPr>
        <p:txBody>
          <a:bodyPr lIns="90488" tIns="44450" rIns="90488" bIns="44450"/>
          <a:lstStyle/>
          <a:p>
            <a:pPr>
              <a:buFontTx/>
              <a:buNone/>
              <a:tabLst>
                <a:tab pos="2968625" algn="l"/>
              </a:tabLst>
            </a:pPr>
            <a:r>
              <a:rPr lang="en-US" altLang="en-US" sz="2800" b="1" i="1"/>
              <a:t>P</a:t>
            </a:r>
            <a:r>
              <a:rPr lang="en-US" altLang="en-US" sz="2800" b="1"/>
              <a:t>(11.5 </a:t>
            </a:r>
            <a:r>
              <a:rPr lang="en-US" altLang="en-US" sz="2800" b="1">
                <a:latin typeface="Symbol" panose="05050102010706020507" pitchFamily="18" charset="2"/>
              </a:rPr>
              <a:t></a:t>
            </a:r>
            <a:r>
              <a:rPr lang="en-US" altLang="en-US" sz="2800" b="1"/>
              <a:t> </a:t>
            </a:r>
            <a:r>
              <a:rPr lang="en-US" altLang="en-US" sz="2800" b="1" i="1"/>
              <a:t>x</a:t>
            </a:r>
            <a:r>
              <a:rPr lang="en-US" altLang="en-US" sz="2800" b="1"/>
              <a:t> </a:t>
            </a:r>
            <a:r>
              <a:rPr lang="en-US" altLang="en-US" sz="2800" b="1">
                <a:latin typeface="Symbol" panose="05050102010706020507" pitchFamily="18" charset="2"/>
              </a:rPr>
              <a:t></a:t>
            </a:r>
            <a:r>
              <a:rPr lang="en-US" altLang="en-US" sz="2800" b="1"/>
              <a:t> 11.8)	= (Base)/(Height) </a:t>
            </a:r>
          </a:p>
          <a:p>
            <a:pPr>
              <a:buFontTx/>
              <a:buNone/>
              <a:tabLst>
                <a:tab pos="2968625" algn="l"/>
              </a:tabLst>
            </a:pPr>
            <a:r>
              <a:rPr lang="en-US" altLang="en-US" sz="2800" b="1"/>
              <a:t>		= (11.8 – 11.5)/(1) = </a:t>
            </a:r>
            <a:r>
              <a:rPr lang="en-US" altLang="en-US" sz="2800" b="1">
                <a:solidFill>
                  <a:srgbClr val="438E00"/>
                </a:solidFill>
              </a:rPr>
              <a:t>.30</a:t>
            </a:r>
            <a:r>
              <a:rPr lang="en-US" altLang="en-US" sz="2800" b="1">
                <a:solidFill>
                  <a:schemeClr val="accent2"/>
                </a:solidFill>
              </a:rPr>
              <a:t> </a:t>
            </a:r>
          </a:p>
        </p:txBody>
      </p:sp>
      <p:sp>
        <p:nvSpPr>
          <p:cNvPr id="33797" name="Rectangle 2"/>
          <p:cNvSpPr>
            <a:spLocks noChangeArrowheads="1"/>
          </p:cNvSpPr>
          <p:nvPr/>
        </p:nvSpPr>
        <p:spPr bwMode="auto">
          <a:xfrm>
            <a:off x="5180013" y="2232025"/>
            <a:ext cx="830262" cy="1716088"/>
          </a:xfrm>
          <a:prstGeom prst="rect">
            <a:avLst/>
          </a:prstGeom>
          <a:solidFill>
            <a:srgbClr val="B0D460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3798" name="Rectangle 5"/>
          <p:cNvSpPr>
            <a:spLocks noChangeArrowheads="1"/>
          </p:cNvSpPr>
          <p:nvPr/>
        </p:nvSpPr>
        <p:spPr bwMode="auto">
          <a:xfrm>
            <a:off x="5189538" y="2241550"/>
            <a:ext cx="2122487" cy="1703388"/>
          </a:xfrm>
          <a:prstGeom prst="rect">
            <a:avLst/>
          </a:prstGeom>
          <a:noFill/>
          <a:ln w="25400">
            <a:solidFill>
              <a:srgbClr val="990099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3799" name="Rectangle 6"/>
          <p:cNvSpPr>
            <a:spLocks noChangeArrowheads="1"/>
          </p:cNvSpPr>
          <p:nvPr/>
        </p:nvSpPr>
        <p:spPr bwMode="auto">
          <a:xfrm>
            <a:off x="4643438" y="4068763"/>
            <a:ext cx="1062037" cy="54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/>
          <a:lstStyle>
            <a:lvl1pPr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en-US" sz="2800" b="1"/>
              <a:t>11.5</a:t>
            </a:r>
          </a:p>
        </p:txBody>
      </p:sp>
      <p:sp>
        <p:nvSpPr>
          <p:cNvPr id="33800" name="Rectangle 7"/>
          <p:cNvSpPr>
            <a:spLocks noChangeArrowheads="1"/>
          </p:cNvSpPr>
          <p:nvPr/>
        </p:nvSpPr>
        <p:spPr bwMode="auto">
          <a:xfrm>
            <a:off x="6923088" y="4068763"/>
            <a:ext cx="1062037" cy="54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/>
          <a:lstStyle>
            <a:lvl1pPr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en-US" sz="2800" b="1"/>
              <a:t>12.5</a:t>
            </a:r>
          </a:p>
        </p:txBody>
      </p:sp>
      <p:sp>
        <p:nvSpPr>
          <p:cNvPr id="33801" name="Rectangle 8"/>
          <p:cNvSpPr>
            <a:spLocks noChangeArrowheads="1"/>
          </p:cNvSpPr>
          <p:nvPr/>
        </p:nvSpPr>
        <p:spPr bwMode="auto">
          <a:xfrm>
            <a:off x="3619500" y="1573213"/>
            <a:ext cx="1062038" cy="54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/>
          <a:lstStyle>
            <a:lvl1pPr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en-US" sz="2800" b="1" i="1"/>
              <a:t>f</a:t>
            </a:r>
            <a:r>
              <a:rPr lang="en-US" altLang="en-US" sz="2800" b="1"/>
              <a:t>(</a:t>
            </a:r>
            <a:r>
              <a:rPr lang="en-US" altLang="en-US" sz="2800" b="1" i="1"/>
              <a:t>x</a:t>
            </a:r>
            <a:r>
              <a:rPr lang="en-US" altLang="en-US" sz="2800" b="1"/>
              <a:t>)</a:t>
            </a:r>
          </a:p>
        </p:txBody>
      </p:sp>
      <p:sp>
        <p:nvSpPr>
          <p:cNvPr id="33802" name="Rectangle 9"/>
          <p:cNvSpPr>
            <a:spLocks noChangeArrowheads="1"/>
          </p:cNvSpPr>
          <p:nvPr/>
        </p:nvSpPr>
        <p:spPr bwMode="auto">
          <a:xfrm>
            <a:off x="8180388" y="3697288"/>
            <a:ext cx="539750" cy="54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/>
          <a:lstStyle>
            <a:lvl1pPr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en-US" sz="2800" b="1" i="1"/>
              <a:t>x</a:t>
            </a:r>
          </a:p>
        </p:txBody>
      </p:sp>
      <p:sp>
        <p:nvSpPr>
          <p:cNvPr id="33803" name="Rectangle 10"/>
          <p:cNvSpPr>
            <a:spLocks noChangeArrowheads="1"/>
          </p:cNvSpPr>
          <p:nvPr/>
        </p:nvSpPr>
        <p:spPr bwMode="auto">
          <a:xfrm>
            <a:off x="5594350" y="4068763"/>
            <a:ext cx="1062038" cy="54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/>
          <a:lstStyle>
            <a:lvl1pPr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en-US" sz="2800" b="1"/>
              <a:t>11.8</a:t>
            </a:r>
          </a:p>
        </p:txBody>
      </p:sp>
      <p:sp>
        <p:nvSpPr>
          <p:cNvPr id="33804" name="Line 11"/>
          <p:cNvSpPr>
            <a:spLocks noChangeShapeType="1"/>
          </p:cNvSpPr>
          <p:nvPr/>
        </p:nvSpPr>
        <p:spPr bwMode="auto">
          <a:xfrm>
            <a:off x="4114800" y="3957638"/>
            <a:ext cx="3954463" cy="0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05" name="Line 12"/>
          <p:cNvSpPr>
            <a:spLocks noChangeShapeType="1"/>
          </p:cNvSpPr>
          <p:nvPr/>
        </p:nvSpPr>
        <p:spPr bwMode="auto">
          <a:xfrm flipV="1">
            <a:off x="4113213" y="2116138"/>
            <a:ext cx="0" cy="1889125"/>
          </a:xfrm>
          <a:prstGeom prst="line">
            <a:avLst/>
          </a:prstGeom>
          <a:noFill/>
          <a:ln w="508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06" name="Line 13"/>
          <p:cNvSpPr>
            <a:spLocks noChangeShapeType="1"/>
          </p:cNvSpPr>
          <p:nvPr/>
        </p:nvSpPr>
        <p:spPr bwMode="auto">
          <a:xfrm flipH="1">
            <a:off x="3910013" y="2232025"/>
            <a:ext cx="357187" cy="0"/>
          </a:xfrm>
          <a:prstGeom prst="line">
            <a:avLst/>
          </a:prstGeom>
          <a:noFill/>
          <a:ln w="25400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aphicFrame>
        <p:nvGraphicFramePr>
          <p:cNvPr id="33794" name="Object 14">
            <a:hlinkClick r:id="" action="ppaction://ole?verb=0"/>
          </p:cNvPr>
          <p:cNvGraphicFramePr>
            <a:graphicFrameLocks/>
          </p:cNvGraphicFramePr>
          <p:nvPr/>
        </p:nvGraphicFramePr>
        <p:xfrm>
          <a:off x="685800" y="1905000"/>
          <a:ext cx="2209800" cy="1905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9335" name="Equation" r:id="rId4" imgW="1162112" imgH="800010" progId="Equation.DSMT4">
                  <p:embed/>
                </p:oleObj>
              </mc:Choice>
              <mc:Fallback>
                <p:oleObj name="Equation" r:id="rId4" imgW="1162112" imgH="800010" progId="Equation.DSMT4">
                  <p:embed/>
                  <p:pic>
                    <p:nvPicPr>
                      <p:cNvPr id="33794" name="Object 14">
                        <a:hlinkClick r:id="" action="ppaction://ole?verb=0"/>
                      </p:cNvPr>
                      <p:cNvPicPr>
                        <a:picLocks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85800" y="1905000"/>
                        <a:ext cx="2209800" cy="1905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2700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1796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3807" name="Rectangle 15"/>
          <p:cNvSpPr>
            <a:spLocks noChangeArrowheads="1"/>
          </p:cNvSpPr>
          <p:nvPr/>
        </p:nvSpPr>
        <p:spPr bwMode="auto">
          <a:xfrm>
            <a:off x="3244850" y="2006600"/>
            <a:ext cx="928688" cy="541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/>
          <a:lstStyle>
            <a:lvl1pPr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742950" indent="-285750"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2pPr>
            <a:lvl3pPr marL="1143000" indent="-228600"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3pPr>
            <a:lvl4pPr marL="1600200" indent="-228600"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4pPr>
            <a:lvl5pPr marL="2057400" indent="-228600" eaLnBrk="0" hangingPunct="0"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2968625" algn="l"/>
              </a:tabLst>
              <a:defRPr sz="240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en-US" sz="2800" b="1"/>
              <a:t>1.0</a:t>
            </a:r>
          </a:p>
        </p:txBody>
      </p:sp>
      <p:sp>
        <p:nvSpPr>
          <p:cNvPr id="33808" name="Line 16"/>
          <p:cNvSpPr>
            <a:spLocks noChangeShapeType="1"/>
          </p:cNvSpPr>
          <p:nvPr/>
        </p:nvSpPr>
        <p:spPr bwMode="auto">
          <a:xfrm flipV="1">
            <a:off x="2514600" y="2347913"/>
            <a:ext cx="782638" cy="852487"/>
          </a:xfrm>
          <a:prstGeom prst="line">
            <a:avLst/>
          </a:prstGeom>
          <a:noFill/>
          <a:ln w="28575">
            <a:solidFill>
              <a:srgbClr val="B0D46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96517736"/>
      </p:ext>
    </p:extLst>
  </p:cSld>
  <p:clrMapOvr>
    <a:masterClrMapping/>
  </p:clrMapOvr>
  <p:transition>
    <p:wipe dir="r"/>
  </p:transition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Exponential Distribution</a:t>
            </a:r>
          </a:p>
        </p:txBody>
      </p:sp>
      <p:sp>
        <p:nvSpPr>
          <p:cNvPr id="121859" name="Rectangle 3"/>
          <p:cNvSpPr>
            <a:spLocks noChangeArrowheads="1"/>
          </p:cNvSpPr>
          <p:nvPr/>
        </p:nvSpPr>
        <p:spPr bwMode="auto">
          <a:xfrm>
            <a:off x="609600" y="1393825"/>
            <a:ext cx="8077200" cy="24923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sz="2600" dirty="0">
                <a:solidFill>
                  <a:srgbClr val="141413"/>
                </a:solidFill>
                <a:latin typeface="+mj-lt"/>
                <a:cs typeface="Times New Roman" charset="0"/>
              </a:rPr>
              <a:t>The length of time between emergency arrivals at a hospital, the length of time between breakdowns of manufacturing equipment, and the length of time between catastrophic events (e.g., a stock market crash), are all continuous random phenomena that we might want to describe probabilistically. </a:t>
            </a:r>
          </a:p>
        </p:txBody>
      </p:sp>
      <p:sp>
        <p:nvSpPr>
          <p:cNvPr id="416773" name="Rectangle 5"/>
          <p:cNvSpPr>
            <a:spLocks noChangeArrowheads="1"/>
          </p:cNvSpPr>
          <p:nvPr/>
        </p:nvSpPr>
        <p:spPr bwMode="auto">
          <a:xfrm>
            <a:off x="609600" y="3832225"/>
            <a:ext cx="8077200" cy="24923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sz="2600" dirty="0">
                <a:solidFill>
                  <a:srgbClr val="141413"/>
                </a:solidFill>
                <a:latin typeface="+mj-lt"/>
                <a:cs typeface="Times New Roman" charset="0"/>
              </a:rPr>
              <a:t>The length of time or the distance between occurrences of random events like these can often be described by the </a:t>
            </a:r>
            <a:r>
              <a:rPr lang="en-US" sz="2600" b="1" dirty="0">
                <a:solidFill>
                  <a:srgbClr val="141413"/>
                </a:solidFill>
                <a:latin typeface="+mj-lt"/>
                <a:cs typeface="Times New Roman" charset="0"/>
              </a:rPr>
              <a:t>exponential probability distribution</a:t>
            </a:r>
            <a:r>
              <a:rPr lang="en-US" sz="2600" dirty="0">
                <a:solidFill>
                  <a:srgbClr val="141413"/>
                </a:solidFill>
                <a:latin typeface="+mj-lt"/>
                <a:cs typeface="Times New Roman" charset="0"/>
              </a:rPr>
              <a:t>. For this reason, the exponential distribution is sometimes called the </a:t>
            </a:r>
            <a:r>
              <a:rPr lang="en-US" sz="2600" b="1" dirty="0">
                <a:solidFill>
                  <a:srgbClr val="141413"/>
                </a:solidFill>
                <a:latin typeface="+mj-lt"/>
                <a:cs typeface="Times New Roman" charset="0"/>
              </a:rPr>
              <a:t>waiting-time distribution</a:t>
            </a:r>
            <a:r>
              <a:rPr lang="en-US" sz="2600" dirty="0">
                <a:solidFill>
                  <a:srgbClr val="141413"/>
                </a:solidFill>
                <a:latin typeface="+mj-lt"/>
                <a:cs typeface="Times New Roman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029736132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1677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16773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6773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21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2316162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Probability Distribution</a:t>
            </a:r>
            <a:br>
              <a:rPr lang="en-US" altLang="en-US" b="1"/>
            </a:br>
            <a:r>
              <a:rPr lang="en-US" altLang="en-US" b="1"/>
              <a:t>for an Exponential</a:t>
            </a:r>
            <a:br>
              <a:rPr lang="en-US" altLang="en-US" b="1"/>
            </a:br>
            <a:r>
              <a:rPr lang="en-US" altLang="en-US" b="1"/>
              <a:t>Random Variable </a:t>
            </a:r>
            <a:r>
              <a:rPr lang="en-US" altLang="en-US" b="1" i="1"/>
              <a:t>x</a:t>
            </a:r>
            <a:endParaRPr lang="en-US" altLang="en-US" b="1"/>
          </a:p>
        </p:txBody>
      </p:sp>
      <p:sp>
        <p:nvSpPr>
          <p:cNvPr id="34822" name="Rectangle 3"/>
          <p:cNvSpPr>
            <a:spLocks noChangeArrowheads="1"/>
          </p:cNvSpPr>
          <p:nvPr/>
        </p:nvSpPr>
        <p:spPr bwMode="auto">
          <a:xfrm>
            <a:off x="609600" y="4281488"/>
            <a:ext cx="1184275" cy="5238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>
                <a:latin typeface="+mj-lt"/>
                <a:cs typeface="Times New Roman" charset="0"/>
              </a:rPr>
              <a:t>Mean:</a:t>
            </a:r>
          </a:p>
        </p:txBody>
      </p:sp>
      <p:graphicFrame>
        <p:nvGraphicFramePr>
          <p:cNvPr id="34818" name="Object 4"/>
          <p:cNvGraphicFramePr>
            <a:graphicFrameLocks noChangeAspect="1"/>
          </p:cNvGraphicFramePr>
          <p:nvPr/>
        </p:nvGraphicFramePr>
        <p:xfrm>
          <a:off x="5181600" y="3113088"/>
          <a:ext cx="3162300" cy="1017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0369" name="Equation" r:id="rId4" imgW="1384300" imgH="444500" progId="Equation.DSMT4">
                  <p:embed/>
                </p:oleObj>
              </mc:Choice>
              <mc:Fallback>
                <p:oleObj name="Equation" r:id="rId4" imgW="1384300" imgH="444500" progId="Equation.DSMT4">
                  <p:embed/>
                  <p:pic>
                    <p:nvPicPr>
                      <p:cNvPr id="34818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81600" y="3113088"/>
                        <a:ext cx="3162300" cy="1017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4823" name="Rectangle 5"/>
          <p:cNvSpPr>
            <a:spLocks noChangeArrowheads="1"/>
          </p:cNvSpPr>
          <p:nvPr/>
        </p:nvSpPr>
        <p:spPr bwMode="auto">
          <a:xfrm>
            <a:off x="601663" y="3370263"/>
            <a:ext cx="4656137" cy="5238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sz="2800" dirty="0">
                <a:latin typeface="+mj-lt"/>
                <a:cs typeface="Times New Roman" charset="0"/>
              </a:rPr>
              <a:t>Probability density function:</a:t>
            </a:r>
          </a:p>
        </p:txBody>
      </p:sp>
      <p:graphicFrame>
        <p:nvGraphicFramePr>
          <p:cNvPr id="34819" name="Object 6"/>
          <p:cNvGraphicFramePr>
            <a:graphicFrameLocks noChangeAspect="1"/>
          </p:cNvGraphicFramePr>
          <p:nvPr/>
        </p:nvGraphicFramePr>
        <p:xfrm>
          <a:off x="4095750" y="5314950"/>
          <a:ext cx="825500" cy="317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0370" name="Equation" r:id="rId6" imgW="825500" imgH="317500" progId="Equation.DSMT4">
                  <p:embed/>
                </p:oleObj>
              </mc:Choice>
              <mc:Fallback>
                <p:oleObj name="Equation" r:id="rId6" imgW="825500" imgH="317500" progId="Equation.DSMT4">
                  <p:embed/>
                  <p:pic>
                    <p:nvPicPr>
                      <p:cNvPr id="34819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095750" y="5314950"/>
                        <a:ext cx="825500" cy="317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4820" name="Object 7"/>
          <p:cNvGraphicFramePr>
            <a:graphicFrameLocks noChangeAspect="1"/>
          </p:cNvGraphicFramePr>
          <p:nvPr/>
        </p:nvGraphicFramePr>
        <p:xfrm>
          <a:off x="2114550" y="4357688"/>
          <a:ext cx="812800" cy="381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0371" name="Equation" r:id="rId8" imgW="812800" imgH="381000" progId="Equation.DSMT4">
                  <p:embed/>
                </p:oleObj>
              </mc:Choice>
              <mc:Fallback>
                <p:oleObj name="Equation" r:id="rId8" imgW="812800" imgH="381000" progId="Equation.DSMT4">
                  <p:embed/>
                  <p:pic>
                    <p:nvPicPr>
                      <p:cNvPr id="3482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4550" y="4357688"/>
                        <a:ext cx="812800" cy="381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4824" name="Rectangle 8"/>
          <p:cNvSpPr>
            <a:spLocks noChangeArrowheads="1"/>
          </p:cNvSpPr>
          <p:nvPr/>
        </p:nvSpPr>
        <p:spPr bwMode="auto">
          <a:xfrm>
            <a:off x="609600" y="5195888"/>
            <a:ext cx="3344863" cy="5238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>
                <a:latin typeface="+mj-lt"/>
                <a:cs typeface="Times New Roman" charset="0"/>
              </a:rPr>
              <a:t>Standard Deviation:</a:t>
            </a:r>
          </a:p>
        </p:txBody>
      </p:sp>
    </p:spTree>
    <p:extLst>
      <p:ext uri="{BB962C8B-B14F-4D97-AF65-F5344CB8AC3E}">
        <p14:creationId xmlns:p14="http://schemas.microsoft.com/office/powerpoint/2010/main" val="2120319710"/>
      </p:ext>
    </p:extLst>
  </p:cSld>
  <p:clrMapOvr>
    <a:masterClrMapping/>
  </p:clrMapOvr>
  <p:transition>
    <p:wipe dir="r"/>
  </p:transition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2011362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Finding the Area to the Right of a Number </a:t>
            </a:r>
            <a:r>
              <a:rPr lang="en-US" altLang="en-US" b="1" i="1"/>
              <a:t>a</a:t>
            </a:r>
            <a:r>
              <a:rPr lang="en-US" altLang="en-US" b="1"/>
              <a:t> for an Exponential Distribution</a:t>
            </a:r>
          </a:p>
        </p:txBody>
      </p:sp>
      <p:pic>
        <p:nvPicPr>
          <p:cNvPr id="107523" name="Picture 7" descr="Screen shot 2010-02-27 at 10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62200" y="2532063"/>
            <a:ext cx="4597400" cy="3487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56335153"/>
      </p:ext>
    </p:extLst>
  </p:cSld>
  <p:clrMapOvr>
    <a:masterClrMapping/>
  </p:clrMapOvr>
  <p:transition>
    <p:wipe dir="r"/>
  </p:transition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5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630362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Exponential Distribution Example</a:t>
            </a:r>
          </a:p>
        </p:txBody>
      </p:sp>
      <p:sp>
        <p:nvSpPr>
          <p:cNvPr id="35846" name="Rectangle 3"/>
          <p:cNvSpPr>
            <a:spLocks noChangeArrowheads="1"/>
          </p:cNvSpPr>
          <p:nvPr/>
        </p:nvSpPr>
        <p:spPr bwMode="auto">
          <a:xfrm>
            <a:off x="609600" y="4662488"/>
            <a:ext cx="1184275" cy="5238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dirty="0">
                <a:latin typeface="+mj-lt"/>
                <a:cs typeface="Times New Roman" charset="0"/>
              </a:rPr>
              <a:t>Mean:</a:t>
            </a:r>
          </a:p>
        </p:txBody>
      </p:sp>
      <p:graphicFrame>
        <p:nvGraphicFramePr>
          <p:cNvPr id="35842" name="Object 4"/>
          <p:cNvGraphicFramePr>
            <a:graphicFrameLocks noChangeAspect="1"/>
          </p:cNvGraphicFramePr>
          <p:nvPr/>
        </p:nvGraphicFramePr>
        <p:xfrm>
          <a:off x="5181600" y="4343400"/>
          <a:ext cx="3162300" cy="1017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1393" name="Equation" r:id="rId4" imgW="1384300" imgH="444500" progId="Equation.DSMT4">
                  <p:embed/>
                </p:oleObj>
              </mc:Choice>
              <mc:Fallback>
                <p:oleObj name="Equation" r:id="rId4" imgW="1384300" imgH="444500" progId="Equation.DSMT4">
                  <p:embed/>
                  <p:pic>
                    <p:nvPicPr>
                      <p:cNvPr id="35842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81600" y="4343400"/>
                        <a:ext cx="3162300" cy="10175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5847" name="Rectangle 5"/>
          <p:cNvSpPr>
            <a:spLocks noChangeArrowheads="1"/>
          </p:cNvSpPr>
          <p:nvPr/>
        </p:nvSpPr>
        <p:spPr bwMode="auto">
          <a:xfrm>
            <a:off x="609600" y="2057400"/>
            <a:ext cx="8077200" cy="222726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Suppose the length of time (in hours) between emergency arrivals at a certain hospital is modeled as an exponential distribution with </a:t>
            </a:r>
            <a:r>
              <a:rPr lang="en-US" sz="2800" i="1" dirty="0">
                <a:solidFill>
                  <a:srgbClr val="141413"/>
                </a:solidFill>
                <a:latin typeface="+mj-lt"/>
                <a:cs typeface="Times New Roman" charset="0"/>
                <a:sym typeface="Symbol" pitchFamily="18" charset="2"/>
              </a:rPr>
              <a:t></a:t>
            </a: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 = 2. What is the probability that more than 5 hours pass without an emergency arrival?</a:t>
            </a:r>
          </a:p>
        </p:txBody>
      </p:sp>
      <p:graphicFrame>
        <p:nvGraphicFramePr>
          <p:cNvPr id="35843" name="Object 6"/>
          <p:cNvGraphicFramePr>
            <a:graphicFrameLocks noChangeAspect="1"/>
          </p:cNvGraphicFramePr>
          <p:nvPr/>
        </p:nvGraphicFramePr>
        <p:xfrm>
          <a:off x="3816350" y="5680075"/>
          <a:ext cx="1384300" cy="317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1394" name="Equation" r:id="rId6" imgW="1384300" imgH="317500" progId="Equation.DSMT4">
                  <p:embed/>
                </p:oleObj>
              </mc:Choice>
              <mc:Fallback>
                <p:oleObj name="Equation" r:id="rId6" imgW="1384300" imgH="317500" progId="Equation.DSMT4">
                  <p:embed/>
                  <p:pic>
                    <p:nvPicPr>
                      <p:cNvPr id="35843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816350" y="5680075"/>
                        <a:ext cx="1384300" cy="317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5844" name="Object 7"/>
          <p:cNvGraphicFramePr>
            <a:graphicFrameLocks noChangeAspect="1"/>
          </p:cNvGraphicFramePr>
          <p:nvPr/>
        </p:nvGraphicFramePr>
        <p:xfrm>
          <a:off x="1820863" y="4764088"/>
          <a:ext cx="1371600" cy="381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1395" name="Equation" r:id="rId8" imgW="1371600" imgH="381000" progId="Equation.DSMT4">
                  <p:embed/>
                </p:oleObj>
              </mc:Choice>
              <mc:Fallback>
                <p:oleObj name="Equation" r:id="rId8" imgW="1371600" imgH="381000" progId="Equation.DSMT4">
                  <p:embed/>
                  <p:pic>
                    <p:nvPicPr>
                      <p:cNvPr id="35844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20863" y="4764088"/>
                        <a:ext cx="1371600" cy="381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5848" name="Rectangle 8"/>
          <p:cNvSpPr>
            <a:spLocks noChangeArrowheads="1"/>
          </p:cNvSpPr>
          <p:nvPr/>
        </p:nvSpPr>
        <p:spPr bwMode="auto">
          <a:xfrm>
            <a:off x="609600" y="5576888"/>
            <a:ext cx="3344863" cy="5238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>
                <a:latin typeface="+mj-lt"/>
                <a:cs typeface="Times New Roman" charset="0"/>
              </a:rPr>
              <a:t>Standard Deviation:</a:t>
            </a:r>
          </a:p>
        </p:txBody>
      </p:sp>
    </p:spTree>
    <p:extLst>
      <p:ext uri="{BB962C8B-B14F-4D97-AF65-F5344CB8AC3E}">
        <p14:creationId xmlns:p14="http://schemas.microsoft.com/office/powerpoint/2010/main" val="3046167967"/>
      </p:ext>
    </p:extLst>
  </p:cSld>
  <p:clrMapOvr>
    <a:masterClrMapping/>
  </p:clrMapOvr>
  <p:transition>
    <p:wipe dir="r"/>
  </p:transition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8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630362"/>
          </a:xfrm>
          <a:noFill/>
        </p:spPr>
        <p:txBody>
          <a:bodyPr lIns="90488" tIns="44450" rIns="90488" bIns="44450" anchorCtr="1"/>
          <a:lstStyle/>
          <a:p>
            <a:r>
              <a:rPr lang="en-US" altLang="en-US" b="1"/>
              <a:t>Exponential Distribution Solution</a:t>
            </a:r>
          </a:p>
        </p:txBody>
      </p:sp>
      <p:sp>
        <p:nvSpPr>
          <p:cNvPr id="36869" name="Rectangle 3"/>
          <p:cNvSpPr>
            <a:spLocks noChangeArrowheads="1"/>
          </p:cNvSpPr>
          <p:nvPr/>
        </p:nvSpPr>
        <p:spPr bwMode="auto">
          <a:xfrm>
            <a:off x="609600" y="3810000"/>
            <a:ext cx="3060700" cy="5238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dirty="0">
                <a:latin typeface="+mj-lt"/>
                <a:cs typeface="Times New Roman" charset="0"/>
              </a:rPr>
              <a:t>Use </a:t>
            </a:r>
            <a:r>
              <a:rPr lang="en-US" sz="2800">
                <a:latin typeface="+mj-lt"/>
                <a:cs typeface="Times New Roman" charset="0"/>
              </a:rPr>
              <a:t>stat software:</a:t>
            </a:r>
            <a:endParaRPr lang="en-US" sz="2800" dirty="0">
              <a:latin typeface="+mj-lt"/>
              <a:cs typeface="Times New Roman" charset="0"/>
            </a:endParaRPr>
          </a:p>
        </p:txBody>
      </p:sp>
      <p:graphicFrame>
        <p:nvGraphicFramePr>
          <p:cNvPr id="36866" name="Object 4"/>
          <p:cNvGraphicFramePr>
            <a:graphicFrameLocks noChangeAspect="1"/>
          </p:cNvGraphicFramePr>
          <p:nvPr/>
        </p:nvGraphicFramePr>
        <p:xfrm>
          <a:off x="914400" y="3048000"/>
          <a:ext cx="3306763" cy="5238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2412" name="Equation" r:id="rId4" imgW="1447800" imgH="228600" progId="Equation.DSMT4">
                  <p:embed/>
                </p:oleObj>
              </mc:Choice>
              <mc:Fallback>
                <p:oleObj name="Equation" r:id="rId4" imgW="1447800" imgH="228600" progId="Equation.DSMT4">
                  <p:embed/>
                  <p:pic>
                    <p:nvPicPr>
                      <p:cNvPr id="36866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14400" y="3048000"/>
                        <a:ext cx="3306763" cy="5238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6870" name="Rectangle 5"/>
          <p:cNvSpPr>
            <a:spLocks noChangeArrowheads="1"/>
          </p:cNvSpPr>
          <p:nvPr/>
        </p:nvSpPr>
        <p:spPr bwMode="auto">
          <a:xfrm>
            <a:off x="609600" y="2057400"/>
            <a:ext cx="4191000" cy="9461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Probability is the area </a:t>
            </a:r>
            <a:r>
              <a:rPr lang="en-US" sz="2800" i="1" dirty="0">
                <a:solidFill>
                  <a:srgbClr val="141413"/>
                </a:solidFill>
                <a:latin typeface="+mj-lt"/>
                <a:cs typeface="Times New Roman" charset="0"/>
              </a:rPr>
              <a:t>A</a:t>
            </a: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 to the right of </a:t>
            </a:r>
            <a:r>
              <a:rPr lang="en-US" sz="2800" i="1" dirty="0">
                <a:solidFill>
                  <a:srgbClr val="141413"/>
                </a:solidFill>
                <a:latin typeface="+mj-lt"/>
                <a:cs typeface="Times New Roman" charset="0"/>
              </a:rPr>
              <a:t>a</a:t>
            </a:r>
            <a:r>
              <a:rPr lang="en-US" sz="2800" dirty="0">
                <a:solidFill>
                  <a:srgbClr val="141413"/>
                </a:solidFill>
                <a:latin typeface="+mj-lt"/>
                <a:cs typeface="Times New Roman" charset="0"/>
              </a:rPr>
              <a:t> = 5.</a:t>
            </a:r>
          </a:p>
        </p:txBody>
      </p:sp>
      <p:pic>
        <p:nvPicPr>
          <p:cNvPr id="36871" name="Picture 9" descr="Screen shot 2010-02-27 at 10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3000" y="2057400"/>
            <a:ext cx="3733800" cy="317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36867" name="Object 10"/>
          <p:cNvGraphicFramePr>
            <a:graphicFrameLocks noChangeAspect="1"/>
          </p:cNvGraphicFramePr>
          <p:nvPr/>
        </p:nvGraphicFramePr>
        <p:xfrm>
          <a:off x="1281113" y="4357688"/>
          <a:ext cx="2725737" cy="4953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2413" name="Equation" r:id="rId7" imgW="1193800" imgH="215900" progId="Equation.DSMT4">
                  <p:embed/>
                </p:oleObj>
              </mc:Choice>
              <mc:Fallback>
                <p:oleObj name="Equation" r:id="rId7" imgW="1193800" imgH="215900" progId="Equation.DSMT4">
                  <p:embed/>
                  <p:pic>
                    <p:nvPicPr>
                      <p:cNvPr id="36867" name="Object 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81113" y="4357688"/>
                        <a:ext cx="2725737" cy="4953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6873" name="Rectangle 11"/>
          <p:cNvSpPr>
            <a:spLocks noChangeArrowheads="1"/>
          </p:cNvSpPr>
          <p:nvPr/>
        </p:nvSpPr>
        <p:spPr bwMode="auto">
          <a:xfrm>
            <a:off x="381000" y="5257800"/>
            <a:ext cx="8001000" cy="9540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US" sz="2800" dirty="0">
                <a:latin typeface="+mj-lt"/>
                <a:cs typeface="Times New Roman" charset="0"/>
              </a:rPr>
              <a:t>Probability that more than 5 hours pass between emergency arrivals is about .08.</a:t>
            </a:r>
          </a:p>
        </p:txBody>
      </p:sp>
    </p:spTree>
    <p:extLst>
      <p:ext uri="{BB962C8B-B14F-4D97-AF65-F5344CB8AC3E}">
        <p14:creationId xmlns:p14="http://schemas.microsoft.com/office/powerpoint/2010/main" val="3214120245"/>
      </p:ext>
    </p:extLst>
  </p:cSld>
  <p:clrMapOvr>
    <a:masterClrMapping/>
  </p:clrMapOvr>
  <p:transition>
    <p:wipe dir="r"/>
  </p:transition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1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>
                <a:solidFill>
                  <a:srgbClr val="8E0D30"/>
                </a:solidFill>
              </a:rPr>
              <a:t>Key Ideas</a:t>
            </a:r>
          </a:p>
        </p:txBody>
      </p:sp>
      <p:sp>
        <p:nvSpPr>
          <p:cNvPr id="437251" name="Rectangle 3"/>
          <p:cNvSpPr>
            <a:spLocks noGrp="1" noChangeArrowheads="1"/>
          </p:cNvSpPr>
          <p:nvPr>
            <p:ph idx="1"/>
          </p:nvPr>
        </p:nvSpPr>
        <p:spPr>
          <a:xfrm>
            <a:off x="609600" y="1295400"/>
            <a:ext cx="8077200" cy="4618038"/>
          </a:xfrm>
        </p:spPr>
        <p:txBody>
          <a:bodyPr lIns="90488" tIns="44450" rIns="90488" bIns="44450"/>
          <a:lstStyle/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r>
              <a:rPr lang="en-US" altLang="en-US" b="1">
                <a:solidFill>
                  <a:schemeClr val="accent2"/>
                </a:solidFill>
              </a:rPr>
              <a:t>Properties of Probability Distributions</a:t>
            </a:r>
            <a:endParaRPr lang="en-US" altLang="en-US" sz="2800" b="1">
              <a:solidFill>
                <a:schemeClr val="accent2"/>
              </a:solidFill>
            </a:endParaRPr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r>
              <a:rPr lang="en-US" altLang="en-US" sz="2800" b="1"/>
              <a:t>Discrete Distributions</a:t>
            </a:r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r>
              <a:rPr lang="en-US" altLang="en-US" sz="2800" b="1"/>
              <a:t>1</a:t>
            </a:r>
            <a:r>
              <a:rPr lang="en-US" altLang="en-US" sz="2800"/>
              <a:t>.</a:t>
            </a:r>
            <a:r>
              <a:rPr lang="en-US" altLang="en-US" sz="2800" b="1"/>
              <a:t>	</a:t>
            </a:r>
            <a:r>
              <a:rPr lang="en-US" altLang="en-US" sz="2800" i="1"/>
              <a:t>p</a:t>
            </a:r>
            <a:r>
              <a:rPr lang="en-US" altLang="en-US" sz="2800"/>
              <a:t>(</a:t>
            </a:r>
            <a:r>
              <a:rPr lang="en-US" altLang="en-US" sz="2800" i="1"/>
              <a:t>x</a:t>
            </a:r>
            <a:r>
              <a:rPr lang="en-US" altLang="en-US" sz="2800"/>
              <a:t>) ≥ 0</a:t>
            </a:r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r>
              <a:rPr lang="en-US" altLang="en-US" sz="2800" b="1"/>
              <a:t>2</a:t>
            </a:r>
            <a:r>
              <a:rPr lang="en-US" altLang="en-US" sz="2800"/>
              <a:t>.</a:t>
            </a:r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endParaRPr lang="en-US" altLang="en-US" sz="2800"/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r>
              <a:rPr lang="en-US" altLang="en-US" sz="2800" b="1"/>
              <a:t>Continuous Distributions</a:t>
            </a:r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r>
              <a:rPr lang="en-US" altLang="en-US" sz="2800" b="1"/>
              <a:t>1</a:t>
            </a:r>
            <a:r>
              <a:rPr lang="en-US" altLang="en-US" sz="2800"/>
              <a:t>.</a:t>
            </a:r>
            <a:r>
              <a:rPr lang="en-US" altLang="en-US" sz="2800" b="1"/>
              <a:t>	</a:t>
            </a:r>
            <a:r>
              <a:rPr lang="en-US" altLang="en-US" sz="2800" i="1"/>
              <a:t>P</a:t>
            </a:r>
            <a:r>
              <a:rPr lang="en-US" altLang="en-US" sz="2800"/>
              <a:t>(</a:t>
            </a:r>
            <a:r>
              <a:rPr lang="en-US" altLang="en-US" sz="2800" i="1"/>
              <a:t>x </a:t>
            </a:r>
            <a:r>
              <a:rPr lang="en-US" altLang="en-US" sz="2800"/>
              <a:t>= </a:t>
            </a:r>
            <a:r>
              <a:rPr lang="en-US" altLang="en-US" sz="2800" i="1"/>
              <a:t>a</a:t>
            </a:r>
            <a:r>
              <a:rPr lang="en-US" altLang="en-US" sz="2800"/>
              <a:t>) = 0</a:t>
            </a:r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r>
              <a:rPr lang="en-US" altLang="en-US" sz="2800" b="1"/>
              <a:t>2</a:t>
            </a:r>
            <a:r>
              <a:rPr lang="en-US" altLang="en-US" sz="2800"/>
              <a:t>. 	</a:t>
            </a:r>
            <a:r>
              <a:rPr lang="en-US" altLang="en-US" sz="2800" i="1"/>
              <a:t>P</a:t>
            </a:r>
            <a:r>
              <a:rPr lang="en-US" altLang="en-US" sz="2800"/>
              <a:t>(</a:t>
            </a:r>
            <a:r>
              <a:rPr lang="en-US" altLang="en-US" sz="2800" i="1"/>
              <a:t>a</a:t>
            </a:r>
            <a:r>
              <a:rPr lang="en-US" altLang="en-US" sz="2800"/>
              <a:t> &lt; </a:t>
            </a:r>
            <a:r>
              <a:rPr lang="en-US" altLang="en-US" sz="2800" i="1"/>
              <a:t>x </a:t>
            </a:r>
            <a:r>
              <a:rPr lang="en-US" altLang="en-US" sz="2800"/>
              <a:t>&lt; b) = area under curve between </a:t>
            </a:r>
            <a:r>
              <a:rPr lang="en-US" altLang="en-US" sz="2800" i="1"/>
              <a:t>a</a:t>
            </a:r>
            <a:r>
              <a:rPr lang="en-US" altLang="en-US" sz="2800"/>
              <a:t> and </a:t>
            </a:r>
            <a:r>
              <a:rPr lang="en-US" altLang="en-US" sz="2800" i="1"/>
              <a:t>b</a:t>
            </a:r>
            <a:r>
              <a:rPr lang="en-US" altLang="en-US" sz="2800"/>
              <a:t> </a:t>
            </a:r>
          </a:p>
        </p:txBody>
      </p:sp>
      <p:graphicFrame>
        <p:nvGraphicFramePr>
          <p:cNvPr id="37890" name="Object 4"/>
          <p:cNvGraphicFramePr>
            <a:graphicFrameLocks noChangeAspect="1"/>
          </p:cNvGraphicFramePr>
          <p:nvPr/>
        </p:nvGraphicFramePr>
        <p:xfrm>
          <a:off x="1219200" y="3124200"/>
          <a:ext cx="1625600" cy="736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3431" name="Equation" r:id="rId4" imgW="1625600" imgH="736600" progId="Equation.DSMT4">
                  <p:embed/>
                </p:oleObj>
              </mc:Choice>
              <mc:Fallback>
                <p:oleObj name="Equation" r:id="rId4" imgW="1625600" imgH="736600" progId="Equation.DSMT4">
                  <p:embed/>
                  <p:pic>
                    <p:nvPicPr>
                      <p:cNvPr id="3789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19200" y="3124200"/>
                        <a:ext cx="1625600" cy="736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694723068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2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372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372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2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372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372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2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372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372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2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372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372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25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3725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3725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25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3725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3725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25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43725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3725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7251" grpId="0" build="p" autoUpdateAnimBg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5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>
                <a:solidFill>
                  <a:srgbClr val="8E0D30"/>
                </a:solidFill>
              </a:rPr>
              <a:t>Key Ideas</a:t>
            </a:r>
          </a:p>
        </p:txBody>
      </p:sp>
      <p:sp>
        <p:nvSpPr>
          <p:cNvPr id="91139" name="Rectangle 3"/>
          <p:cNvSpPr>
            <a:spLocks noGrp="1" noChangeArrowheads="1"/>
          </p:cNvSpPr>
          <p:nvPr>
            <p:ph idx="1"/>
          </p:nvPr>
        </p:nvSpPr>
        <p:spPr>
          <a:xfrm>
            <a:off x="609600" y="1630363"/>
            <a:ext cx="8077200" cy="4618037"/>
          </a:xfrm>
        </p:spPr>
        <p:txBody>
          <a:bodyPr lIns="90488" tIns="44450" rIns="90488" bIns="44450"/>
          <a:lstStyle/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r>
              <a:rPr lang="en-US" altLang="en-US" b="1">
                <a:solidFill>
                  <a:schemeClr val="accent2"/>
                </a:solidFill>
              </a:rPr>
              <a:t>Normal Approximation to Binomial</a:t>
            </a:r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endParaRPr lang="en-US" altLang="en-US" sz="2800" b="1"/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r>
              <a:rPr lang="en-US" altLang="en-US" sz="2800" i="1"/>
              <a:t>x</a:t>
            </a:r>
            <a:r>
              <a:rPr lang="en-US" altLang="en-US" sz="2800"/>
              <a:t> is binomial (</a:t>
            </a:r>
            <a:r>
              <a:rPr lang="en-US" altLang="en-US" sz="2800" i="1"/>
              <a:t>n</a:t>
            </a:r>
            <a:r>
              <a:rPr lang="en-US" altLang="en-US" sz="2800"/>
              <a:t>, </a:t>
            </a:r>
            <a:r>
              <a:rPr lang="en-US" altLang="en-US" sz="2800" i="1"/>
              <a:t>p</a:t>
            </a:r>
            <a:r>
              <a:rPr lang="en-US" altLang="en-US" sz="2800"/>
              <a:t>)</a:t>
            </a:r>
            <a:endParaRPr lang="en-US" altLang="en-US" sz="2800" b="1"/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endParaRPr lang="en-US" altLang="en-US" sz="2800"/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endParaRPr lang="en-US" altLang="en-US" sz="2800"/>
          </a:p>
        </p:txBody>
      </p:sp>
      <p:graphicFrame>
        <p:nvGraphicFramePr>
          <p:cNvPr id="38914" name="Object 4"/>
          <p:cNvGraphicFramePr>
            <a:graphicFrameLocks noChangeAspect="1"/>
          </p:cNvGraphicFramePr>
          <p:nvPr/>
        </p:nvGraphicFramePr>
        <p:xfrm>
          <a:off x="2133600" y="3810000"/>
          <a:ext cx="4318000" cy="508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4455" name="Equation" r:id="rId4" imgW="4318000" imgH="508000" progId="Equation.DSMT4">
                  <p:embed/>
                </p:oleObj>
              </mc:Choice>
              <mc:Fallback>
                <p:oleObj name="Equation" r:id="rId4" imgW="4318000" imgH="508000" progId="Equation.DSMT4">
                  <p:embed/>
                  <p:pic>
                    <p:nvPicPr>
                      <p:cNvPr id="38914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33600" y="3810000"/>
                        <a:ext cx="4318000" cy="508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911597497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1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11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911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13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9113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9113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1139" grpId="0" build="p" autoUpdateAnimBg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>
                <a:solidFill>
                  <a:srgbClr val="8E0D30"/>
                </a:solidFill>
              </a:rPr>
              <a:t>Key Ideas</a:t>
            </a:r>
          </a:p>
        </p:txBody>
      </p:sp>
      <p:sp>
        <p:nvSpPr>
          <p:cNvPr id="439299" name="Rectangle 3"/>
          <p:cNvSpPr>
            <a:spLocks noGrp="1" noChangeArrowheads="1"/>
          </p:cNvSpPr>
          <p:nvPr>
            <p:ph idx="1"/>
          </p:nvPr>
        </p:nvSpPr>
        <p:spPr>
          <a:xfrm>
            <a:off x="609600" y="1630363"/>
            <a:ext cx="8077200" cy="4618037"/>
          </a:xfrm>
        </p:spPr>
        <p:txBody>
          <a:bodyPr lIns="90488" tIns="44450" rIns="90488" bIns="44450"/>
          <a:lstStyle/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r>
              <a:rPr lang="en-US" altLang="en-US" b="1">
                <a:solidFill>
                  <a:schemeClr val="accent2"/>
                </a:solidFill>
              </a:rPr>
              <a:t>Methods for Assessing Normality</a:t>
            </a:r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r>
              <a:rPr lang="en-US" altLang="en-US" sz="2800" b="1"/>
              <a:t>1. </a:t>
            </a:r>
            <a:r>
              <a:rPr lang="en-US" altLang="en-US" sz="2800" i="1"/>
              <a:t> Histogram</a:t>
            </a:r>
            <a:endParaRPr lang="en-US" altLang="en-US" sz="2800" b="1"/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endParaRPr lang="en-US" altLang="en-US" sz="2800"/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endParaRPr lang="en-US" altLang="en-US" sz="2800"/>
          </a:p>
        </p:txBody>
      </p:sp>
      <p:pic>
        <p:nvPicPr>
          <p:cNvPr id="108548" name="Picture 5" descr="Screen shot 2010-02-28 at 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81200" y="3124200"/>
            <a:ext cx="5334000" cy="2197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13166553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2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392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392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29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3929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3929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9299" grpId="0" build="p" autoUpdateAnimBg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>
                <a:solidFill>
                  <a:srgbClr val="8E0D30"/>
                </a:solidFill>
              </a:rPr>
              <a:t>Key Ideas</a:t>
            </a:r>
          </a:p>
        </p:txBody>
      </p:sp>
      <p:sp>
        <p:nvSpPr>
          <p:cNvPr id="441347" name="Rectangle 3"/>
          <p:cNvSpPr>
            <a:spLocks noGrp="1" noChangeArrowheads="1"/>
          </p:cNvSpPr>
          <p:nvPr>
            <p:ph idx="1"/>
          </p:nvPr>
        </p:nvSpPr>
        <p:spPr>
          <a:xfrm>
            <a:off x="609600" y="1630363"/>
            <a:ext cx="8077200" cy="4618037"/>
          </a:xfrm>
        </p:spPr>
        <p:txBody>
          <a:bodyPr lIns="90488" tIns="44450" rIns="90488" bIns="44450"/>
          <a:lstStyle/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r>
              <a:rPr lang="en-US" altLang="en-US" b="1">
                <a:solidFill>
                  <a:schemeClr val="accent2"/>
                </a:solidFill>
              </a:rPr>
              <a:t>Methods for Assessing Normality</a:t>
            </a:r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r>
              <a:rPr lang="en-US" altLang="en-US" sz="2800" b="1"/>
              <a:t>2. </a:t>
            </a:r>
            <a:r>
              <a:rPr lang="en-US" altLang="en-US" sz="2800" i="1"/>
              <a:t> Stem-and-leaf display</a:t>
            </a:r>
            <a:endParaRPr lang="en-US" altLang="en-US" sz="2800" b="1"/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r>
              <a:rPr lang="en-US" altLang="en-US" sz="2800"/>
              <a:t>				1     7</a:t>
            </a:r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r>
              <a:rPr lang="en-US" altLang="en-US" sz="2800"/>
              <a:t>				2     3389</a:t>
            </a:r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r>
              <a:rPr lang="en-US" altLang="en-US" sz="2800"/>
              <a:t>				3     245677</a:t>
            </a:r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r>
              <a:rPr lang="en-US" altLang="en-US" sz="2800"/>
              <a:t>				4     19</a:t>
            </a:r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r>
              <a:rPr lang="en-US" altLang="en-US" sz="2800"/>
              <a:t>				5     2</a:t>
            </a:r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endParaRPr lang="en-US" altLang="en-US" sz="2800"/>
          </a:p>
        </p:txBody>
      </p:sp>
      <p:sp>
        <p:nvSpPr>
          <p:cNvPr id="109572" name="Line 5"/>
          <p:cNvSpPr>
            <a:spLocks noChangeShapeType="1"/>
          </p:cNvSpPr>
          <p:nvPr/>
        </p:nvSpPr>
        <p:spPr bwMode="auto">
          <a:xfrm>
            <a:off x="3886200" y="2895600"/>
            <a:ext cx="0" cy="2667000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>
            <a:sp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13438652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3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413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413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3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413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413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3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413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413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3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413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413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3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413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413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3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413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413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3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4413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413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1347" grpId="0" build="p" autoUpdateAnimBg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 lIns="90488" tIns="44450" rIns="90488" bIns="44450" anchorCtr="1"/>
          <a:lstStyle/>
          <a:p>
            <a:r>
              <a:rPr lang="en-US" altLang="en-US" b="1">
                <a:solidFill>
                  <a:srgbClr val="8E0D30"/>
                </a:solidFill>
              </a:rPr>
              <a:t>Key Ideas</a:t>
            </a:r>
          </a:p>
        </p:txBody>
      </p:sp>
      <p:sp>
        <p:nvSpPr>
          <p:cNvPr id="443395" name="Rectangle 3"/>
          <p:cNvSpPr>
            <a:spLocks noGrp="1" noChangeArrowheads="1"/>
          </p:cNvSpPr>
          <p:nvPr>
            <p:ph idx="1"/>
          </p:nvPr>
        </p:nvSpPr>
        <p:spPr>
          <a:xfrm>
            <a:off x="609600" y="1630363"/>
            <a:ext cx="8077200" cy="4618037"/>
          </a:xfrm>
        </p:spPr>
        <p:txBody>
          <a:bodyPr lIns="90488" tIns="44450" rIns="90488" bIns="44450"/>
          <a:lstStyle/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r>
              <a:rPr lang="en-US" altLang="en-US" b="1">
                <a:solidFill>
                  <a:schemeClr val="accent2"/>
                </a:solidFill>
              </a:rPr>
              <a:t>Methods for Assessing Normality</a:t>
            </a:r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r>
              <a:rPr lang="en-US" altLang="en-US" sz="2800" b="1"/>
              <a:t>3</a:t>
            </a:r>
            <a:r>
              <a:rPr lang="en-US" altLang="en-US" sz="2800"/>
              <a:t>.</a:t>
            </a:r>
            <a:r>
              <a:rPr lang="en-US" altLang="en-US" sz="2800" b="1"/>
              <a:t> </a:t>
            </a:r>
            <a:r>
              <a:rPr lang="en-US" altLang="en-US" sz="2800" i="1"/>
              <a:t> </a:t>
            </a:r>
            <a:r>
              <a:rPr lang="en-US" altLang="en-US" sz="2800"/>
              <a:t>(</a:t>
            </a:r>
            <a:r>
              <a:rPr lang="en-US" altLang="en-US" sz="2800" i="1"/>
              <a:t>IQR</a:t>
            </a:r>
            <a:r>
              <a:rPr lang="en-US" altLang="en-US" sz="2800"/>
              <a:t>)</a:t>
            </a:r>
            <a:r>
              <a:rPr lang="en-US" altLang="en-US" sz="2800" i="1"/>
              <a:t>/S </a:t>
            </a:r>
            <a:r>
              <a:rPr lang="en-US" altLang="en-US" sz="2800"/>
              <a:t>≈ 1.3</a:t>
            </a:r>
            <a:endParaRPr lang="en-US" altLang="en-US" sz="2800" b="1"/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endParaRPr lang="en-US" altLang="en-US" sz="1400"/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r>
              <a:rPr lang="en-US" altLang="en-US" sz="2800" b="1"/>
              <a:t>4</a:t>
            </a:r>
            <a:r>
              <a:rPr lang="en-US" altLang="en-US" sz="2800"/>
              <a:t>.  </a:t>
            </a:r>
            <a:r>
              <a:rPr lang="en-US" altLang="en-US" sz="2800" i="1"/>
              <a:t>Normal probability plot</a:t>
            </a:r>
            <a:endParaRPr lang="en-US" altLang="en-US" sz="2800"/>
          </a:p>
          <a:p>
            <a:pPr marL="609600" indent="-609600">
              <a:spcBef>
                <a:spcPct val="33000"/>
              </a:spcBef>
              <a:buClr>
                <a:srgbClr val="8E0D30"/>
              </a:buClr>
              <a:buFontTx/>
              <a:buNone/>
            </a:pPr>
            <a:endParaRPr lang="en-US" altLang="en-US" sz="2800"/>
          </a:p>
        </p:txBody>
      </p:sp>
      <p:pic>
        <p:nvPicPr>
          <p:cNvPr id="110596" name="Picture 5" descr="Screen shot 2010-02-28 at 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1800" y="3657600"/>
            <a:ext cx="3365500" cy="2640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59106148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3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433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433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3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433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433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39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4339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4339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rgbClr val="B0D460"/>
                                      </p:to>
                                    </p:animClr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3395" grpId="0" build="p" autoUpdateAnimBg="0"/>
    </p:bldLst>
  </p:timing>
</p:sld>
</file>

<file path=ppt/theme/theme1.xml><?xml version="1.0" encoding="utf-8"?>
<a:theme xmlns:a="http://schemas.openxmlformats.org/drawingml/2006/main" name="1_SBE10">
  <a:themeElements>
    <a:clrScheme name="1_SBE10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_SBE10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charset="0"/>
            <a:cs typeface="Arial" charset="0"/>
          </a:defRPr>
        </a:defPPr>
      </a:lstStyle>
    </a:lnDef>
  </a:objectDefaults>
  <a:extraClrSchemeLst>
    <a:extraClrScheme>
      <a:clrScheme name="1_SBE10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SBE10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SBE10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SBE10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SBE10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SBE10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SBE10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SBE10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SBE10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SBE10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SBE10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SBE10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919191"/>
      </a:lt2>
      <a:accent1>
        <a:srgbClr val="618FFD"/>
      </a:accent1>
      <a:accent2>
        <a:srgbClr val="00AE00"/>
      </a:accent2>
      <a:accent3>
        <a:srgbClr val="FFFFFF"/>
      </a:accent3>
      <a:accent4>
        <a:srgbClr val="000000"/>
      </a:accent4>
      <a:accent5>
        <a:srgbClr val="B7C6FE"/>
      </a:accent5>
      <a:accent6>
        <a:srgbClr val="009D00"/>
      </a:accent6>
      <a:hlink>
        <a:srgbClr val="FC0128"/>
      </a:hlink>
      <a:folHlink>
        <a:srgbClr val="CECECE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919191"/>
      </a:lt2>
      <a:accent1>
        <a:srgbClr val="618FFD"/>
      </a:accent1>
      <a:accent2>
        <a:srgbClr val="00AE00"/>
      </a:accent2>
      <a:accent3>
        <a:srgbClr val="FFFFFF"/>
      </a:accent3>
      <a:accent4>
        <a:srgbClr val="000000"/>
      </a:accent4>
      <a:accent5>
        <a:srgbClr val="B7C6FE"/>
      </a:accent5>
      <a:accent6>
        <a:srgbClr val="009D00"/>
      </a:accent6>
      <a:hlink>
        <a:srgbClr val="FC0128"/>
      </a:hlink>
      <a:folHlink>
        <a:srgbClr val="CECECE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Facet</Template>
  <TotalTime>8938</TotalTime>
  <Pages>12</Pages>
  <Words>3872</Words>
  <Application>Microsoft Office PowerPoint</Application>
  <PresentationFormat>On-screen Show (4:3)</PresentationFormat>
  <Paragraphs>872</Paragraphs>
  <Slides>103</Slides>
  <Notes>103</Notes>
  <HiddenSlides>0</HiddenSlides>
  <MMClips>0</MMClips>
  <ScaleCrop>false</ScaleCrop>
  <HeadingPairs>
    <vt:vector size="8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4</vt:i4>
      </vt:variant>
      <vt:variant>
        <vt:lpstr>Slide Titles</vt:lpstr>
      </vt:variant>
      <vt:variant>
        <vt:i4>103</vt:i4>
      </vt:variant>
    </vt:vector>
  </HeadingPairs>
  <TitlesOfParts>
    <vt:vector size="114" baseType="lpstr">
      <vt:lpstr>Wingdings</vt:lpstr>
      <vt:lpstr>Times New Roman</vt:lpstr>
      <vt:lpstr>Arial</vt:lpstr>
      <vt:lpstr>Verdana</vt:lpstr>
      <vt:lpstr>Calibri</vt:lpstr>
      <vt:lpstr>Symbol</vt:lpstr>
      <vt:lpstr>1_SBE10</vt:lpstr>
      <vt:lpstr>Equation</vt:lpstr>
      <vt:lpstr>Chart</vt:lpstr>
      <vt:lpstr>Document</vt:lpstr>
      <vt:lpstr>ClipArt</vt:lpstr>
      <vt:lpstr>PowerPoint Presentation</vt:lpstr>
      <vt:lpstr>Learning Objectives</vt:lpstr>
      <vt:lpstr>Thinking Challenge</vt:lpstr>
      <vt:lpstr>4.1</vt:lpstr>
      <vt:lpstr>Discrete Random Variable</vt:lpstr>
      <vt:lpstr>Discrete Random Variable Examples</vt:lpstr>
      <vt:lpstr>Continuous  Random Variable</vt:lpstr>
      <vt:lpstr>Continuous Random Variable Examples</vt:lpstr>
      <vt:lpstr>4.2</vt:lpstr>
      <vt:lpstr>Discrete  Probability Distribution</vt:lpstr>
      <vt:lpstr>Requirements for the  Probability Distribution of a Discrete Random Variable x</vt:lpstr>
      <vt:lpstr>Discrete Probability Distribution Example</vt:lpstr>
      <vt:lpstr>Visualizing Discrete Probability Distributions</vt:lpstr>
      <vt:lpstr>Summary Measures</vt:lpstr>
      <vt:lpstr>Summary Measures Calculation Table</vt:lpstr>
      <vt:lpstr>Thinking Challenge</vt:lpstr>
      <vt:lpstr>Expected Value &amp; Variance Solution*</vt:lpstr>
      <vt:lpstr>Probability Rules for Discrete Random Variables</vt:lpstr>
      <vt:lpstr>4.3</vt:lpstr>
      <vt:lpstr>Binomial Distribution</vt:lpstr>
      <vt:lpstr>Binomial Probability</vt:lpstr>
      <vt:lpstr>Binomial Probability Distribution</vt:lpstr>
      <vt:lpstr>Binomial Probability Distribution Example</vt:lpstr>
      <vt:lpstr>Binomial Probability Table (Portion)</vt:lpstr>
      <vt:lpstr>Binomial Distribution Characteristics</vt:lpstr>
      <vt:lpstr>Binomial Distribution Thinking Challenge</vt:lpstr>
      <vt:lpstr>Binomial Distribution Solution*</vt:lpstr>
      <vt:lpstr>4.4</vt:lpstr>
      <vt:lpstr>Poisson Distribution</vt:lpstr>
      <vt:lpstr>Characteristics of a Poisson Random Variable</vt:lpstr>
      <vt:lpstr>Poisson Probability Distribution Function</vt:lpstr>
      <vt:lpstr>Poisson Probability Distribution Function</vt:lpstr>
      <vt:lpstr>Poisson Distribution Example</vt:lpstr>
      <vt:lpstr>Poisson Distribution Solution</vt:lpstr>
      <vt:lpstr>Poisson Probability Table (Portion)</vt:lpstr>
      <vt:lpstr>Thinking Challenge</vt:lpstr>
      <vt:lpstr>Poisson Distribution Solution: Finding *</vt:lpstr>
      <vt:lpstr>Poisson Distribution Solution: Finding p(0)*</vt:lpstr>
      <vt:lpstr>Characteristics of a Hypergeometric Random Variable</vt:lpstr>
      <vt:lpstr>Hypergeometric Probability Distribution Function</vt:lpstr>
      <vt:lpstr>Hypergeometric Probability Distribution Function</vt:lpstr>
      <vt:lpstr>4.5</vt:lpstr>
      <vt:lpstr>Continuous Probability Density Function</vt:lpstr>
      <vt:lpstr>Continuous Probability Density Function</vt:lpstr>
      <vt:lpstr>4.6</vt:lpstr>
      <vt:lpstr>Importance of  Normal Distribution</vt:lpstr>
      <vt:lpstr>Normal Distribution</vt:lpstr>
      <vt:lpstr>Probability Density Function</vt:lpstr>
      <vt:lpstr>Effect of Varying  Parameters ( &amp; )</vt:lpstr>
      <vt:lpstr>Normal Distribution  Probability</vt:lpstr>
      <vt:lpstr>Standard Normal Distribution </vt:lpstr>
      <vt:lpstr>The Standard Normal Table: P(0 &lt; z &lt; 1.96)</vt:lpstr>
      <vt:lpstr>The Standard Normal Table: P(–1.26  z  1.26)</vt:lpstr>
      <vt:lpstr>The Standard Normal Table: P(z &gt; 1.26)</vt:lpstr>
      <vt:lpstr>The Standard Normal Table: P(–2.78  z  –2.00)</vt:lpstr>
      <vt:lpstr>The Standard Normal Table: P(z &gt; –2.13)</vt:lpstr>
      <vt:lpstr>Non-standard Normal Distribution</vt:lpstr>
      <vt:lpstr>Converting a Normal Distribution to a Standard Normal Distribution</vt:lpstr>
      <vt:lpstr>Standardize the Normal Distribution</vt:lpstr>
      <vt:lpstr>Finding a Probability Corresponding to a Normal Random Variable</vt:lpstr>
      <vt:lpstr>Non-standard Normal μ = 5,  σ = 10:  P(5 &lt; x &lt; 6.2)</vt:lpstr>
      <vt:lpstr>Non-standard Normal μ = 5,  σ = 10: P(3.8  x  5)</vt:lpstr>
      <vt:lpstr>Non-standard Normal μ = 5,  σ = 10: P(2.9  x  7.1) </vt:lpstr>
      <vt:lpstr>Non-standard Normal μ = 5,  σ = 10: P(x  8)</vt:lpstr>
      <vt:lpstr>Non-standard Normal μ = 5,  σ = 10: P(7.1  X  8)</vt:lpstr>
      <vt:lpstr>Normal Distribution Thinking Challenge</vt:lpstr>
      <vt:lpstr>Solution*   P(2000  x  2400)</vt:lpstr>
      <vt:lpstr>Solution*  P(x  1470)</vt:lpstr>
      <vt:lpstr>Finding z-Values  for Known Probabilities</vt:lpstr>
      <vt:lpstr>Finding x Values  for Known Probabilities</vt:lpstr>
      <vt:lpstr>Normal Approximation of Binomial Distribution</vt:lpstr>
      <vt:lpstr>Why Probability  Is Approximate</vt:lpstr>
      <vt:lpstr>Correction for Continuity </vt:lpstr>
      <vt:lpstr>Using a Normal Distribution to Approximate Binomial Probabilities</vt:lpstr>
      <vt:lpstr>Using a Normal Distribution to Approximate Binomial Probabilities</vt:lpstr>
      <vt:lpstr>Using a Normal Distribution to Approximate Binomial Probabilities</vt:lpstr>
      <vt:lpstr>Using a Normal Distribution to Approximate Binomial Probabilities</vt:lpstr>
      <vt:lpstr>Normal Approximation Example</vt:lpstr>
      <vt:lpstr>Normal Approximation Solution</vt:lpstr>
      <vt:lpstr>Normal Approximation Solution</vt:lpstr>
      <vt:lpstr>Normal Approximation Solution</vt:lpstr>
      <vt:lpstr>Normal Approximation Solution</vt:lpstr>
      <vt:lpstr>4.7</vt:lpstr>
      <vt:lpstr>Determining Whether the Data Are from an Approximately Normal Distribution</vt:lpstr>
      <vt:lpstr>Determining Whether the Data Are from an Approximately Normal Distribution</vt:lpstr>
      <vt:lpstr>Determining Whether the Data Are from an Approximately Normal Distribution</vt:lpstr>
      <vt:lpstr>Determining Whether the Data Are from an Approximately Normal Distribution</vt:lpstr>
      <vt:lpstr>Normal Probability Plot</vt:lpstr>
      <vt:lpstr>4.8</vt:lpstr>
      <vt:lpstr>Uniform Distribution</vt:lpstr>
      <vt:lpstr>Probability Distribution  for a Uniform Random Variable x</vt:lpstr>
      <vt:lpstr>Uniform Distribution Example</vt:lpstr>
      <vt:lpstr>Uniform Distribution Solution</vt:lpstr>
      <vt:lpstr>Exponential Distribution</vt:lpstr>
      <vt:lpstr>Probability Distribution for an Exponential Random Variable x</vt:lpstr>
      <vt:lpstr>Finding the Area to the Right of a Number a for an Exponential Distribution</vt:lpstr>
      <vt:lpstr>Exponential Distribution Example</vt:lpstr>
      <vt:lpstr>Exponential Distribution Solution</vt:lpstr>
      <vt:lpstr>Key Ideas</vt:lpstr>
      <vt:lpstr>Key Ideas</vt:lpstr>
      <vt:lpstr>Key Ideas</vt:lpstr>
      <vt:lpstr>Key Ideas</vt:lpstr>
      <vt:lpstr>Key Ideas</vt:lpstr>
    </vt:vector>
  </TitlesOfParts>
  <Company>Copyright © 2018, 2014, and 2011  Pearson Education, Inc.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Statistics for Business and Economics, 13e</dc:title>
  <dc:subject/>
  <dc:creator>McClave, Benson, Sincich</dc:creator>
  <cp:keywords/>
  <dc:description/>
  <cp:lastModifiedBy>Abhimanyu Gupta</cp:lastModifiedBy>
  <cp:revision>114</cp:revision>
  <cp:lastPrinted>1995-07-12T15:45:58Z</cp:lastPrinted>
  <dcterms:created xsi:type="dcterms:W3CDTF">1995-07-12T11:26:58Z</dcterms:created>
  <dcterms:modified xsi:type="dcterms:W3CDTF">2018-08-13T01:01:53Z</dcterms:modified>
</cp:coreProperties>
</file>